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4" r:id="rId2"/>
    <p:sldId id="265" r:id="rId3"/>
    <p:sldId id="256" r:id="rId4"/>
    <p:sldId id="259" r:id="rId5"/>
    <p:sldId id="257" r:id="rId6"/>
    <p:sldId id="258" r:id="rId7"/>
    <p:sldId id="260" r:id="rId8"/>
    <p:sldId id="263" r:id="rId9"/>
    <p:sldId id="266" r:id="rId10"/>
    <p:sldId id="267"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300"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C1347F-CF2E-4FB6-B4C2-7CFF3B20E903}" type="datetimeFigureOut">
              <a:rPr lang="en-US" smtClean="0"/>
              <a:t>5/15/2023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B3A716-9AF1-4438-9866-6BA86FF828A2}" type="slidenum">
              <a:rPr lang="en-US" smtClean="0"/>
              <a:t>‹#›</a:t>
            </a:fld>
            <a:endParaRPr lang="en-US"/>
          </a:p>
        </p:txBody>
      </p:sp>
    </p:spTree>
    <p:extLst>
      <p:ext uri="{BB962C8B-B14F-4D97-AF65-F5344CB8AC3E}">
        <p14:creationId xmlns:p14="http://schemas.microsoft.com/office/powerpoint/2010/main" val="1775501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continue our discussion of the equilibrium of trusses.</a:t>
            </a:r>
          </a:p>
        </p:txBody>
      </p:sp>
      <p:sp>
        <p:nvSpPr>
          <p:cNvPr id="4" name="Slide Number Placeholder 3"/>
          <p:cNvSpPr>
            <a:spLocks noGrp="1"/>
          </p:cNvSpPr>
          <p:nvPr>
            <p:ph type="sldNum" sz="quarter" idx="5"/>
          </p:nvPr>
        </p:nvSpPr>
        <p:spPr/>
        <p:txBody>
          <a:bodyPr/>
          <a:lstStyle/>
          <a:p>
            <a:fld id="{E3B3A716-9AF1-4438-9866-6BA86FF828A2}" type="slidenum">
              <a:rPr lang="en-US" smtClean="0"/>
              <a:t>1</a:t>
            </a:fld>
            <a:endParaRPr lang="en-US"/>
          </a:p>
        </p:txBody>
      </p:sp>
    </p:spTree>
    <p:extLst>
      <p:ext uri="{BB962C8B-B14F-4D97-AF65-F5344CB8AC3E}">
        <p14:creationId xmlns:p14="http://schemas.microsoft.com/office/powerpoint/2010/main" val="560762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MATLAB symbolic solution, which we have converted to numerical values.</a:t>
            </a:r>
          </a:p>
        </p:txBody>
      </p:sp>
      <p:sp>
        <p:nvSpPr>
          <p:cNvPr id="4" name="Slide Number Placeholder 3"/>
          <p:cNvSpPr>
            <a:spLocks noGrp="1"/>
          </p:cNvSpPr>
          <p:nvPr>
            <p:ph type="sldNum" sz="quarter" idx="5"/>
          </p:nvPr>
        </p:nvSpPr>
        <p:spPr/>
        <p:txBody>
          <a:bodyPr/>
          <a:lstStyle/>
          <a:p>
            <a:fld id="{E3B3A716-9AF1-4438-9866-6BA86FF828A2}" type="slidenum">
              <a:rPr lang="en-US" smtClean="0"/>
              <a:t>10</a:t>
            </a:fld>
            <a:endParaRPr lang="en-US"/>
          </a:p>
        </p:txBody>
      </p:sp>
    </p:spTree>
    <p:extLst>
      <p:ext uri="{BB962C8B-B14F-4D97-AF65-F5344CB8AC3E}">
        <p14:creationId xmlns:p14="http://schemas.microsoft.com/office/powerpoint/2010/main" val="37629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examine over-determined systems in particular</a:t>
            </a:r>
          </a:p>
        </p:txBody>
      </p:sp>
      <p:sp>
        <p:nvSpPr>
          <p:cNvPr id="4" name="Slide Number Placeholder 3"/>
          <p:cNvSpPr>
            <a:spLocks noGrp="1"/>
          </p:cNvSpPr>
          <p:nvPr>
            <p:ph type="sldNum" sz="quarter" idx="5"/>
          </p:nvPr>
        </p:nvSpPr>
        <p:spPr/>
        <p:txBody>
          <a:bodyPr/>
          <a:lstStyle/>
          <a:p>
            <a:fld id="{E3B3A716-9AF1-4438-9866-6BA86FF828A2}" type="slidenum">
              <a:rPr lang="en-US" smtClean="0"/>
              <a:t>2</a:t>
            </a:fld>
            <a:endParaRPr lang="en-US"/>
          </a:p>
        </p:txBody>
      </p:sp>
    </p:spTree>
    <p:extLst>
      <p:ext uri="{BB962C8B-B14F-4D97-AF65-F5344CB8AC3E}">
        <p14:creationId xmlns:p14="http://schemas.microsoft.com/office/powerpoint/2010/main" val="3569446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an over-determined system, we have more equations than unknowns. Here is a simple example.</a:t>
            </a:r>
          </a:p>
        </p:txBody>
      </p:sp>
      <p:sp>
        <p:nvSpPr>
          <p:cNvPr id="4" name="Slide Number Placeholder 3"/>
          <p:cNvSpPr>
            <a:spLocks noGrp="1"/>
          </p:cNvSpPr>
          <p:nvPr>
            <p:ph type="sldNum" sz="quarter" idx="5"/>
          </p:nvPr>
        </p:nvSpPr>
        <p:spPr/>
        <p:txBody>
          <a:bodyPr/>
          <a:lstStyle/>
          <a:p>
            <a:fld id="{E3B3A716-9AF1-4438-9866-6BA86FF828A2}" type="slidenum">
              <a:rPr lang="en-US" smtClean="0"/>
              <a:t>3</a:t>
            </a:fld>
            <a:endParaRPr lang="en-US"/>
          </a:p>
        </p:txBody>
      </p:sp>
    </p:spTree>
    <p:extLst>
      <p:ext uri="{BB962C8B-B14F-4D97-AF65-F5344CB8AC3E}">
        <p14:creationId xmlns:p14="http://schemas.microsoft.com/office/powerpoint/2010/main" val="2718658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only have 5 unknowns but we have 6 equations of equilibrium at the pins.</a:t>
            </a:r>
          </a:p>
        </p:txBody>
      </p:sp>
      <p:sp>
        <p:nvSpPr>
          <p:cNvPr id="4" name="Slide Number Placeholder 3"/>
          <p:cNvSpPr>
            <a:spLocks noGrp="1"/>
          </p:cNvSpPr>
          <p:nvPr>
            <p:ph type="sldNum" sz="quarter" idx="5"/>
          </p:nvPr>
        </p:nvSpPr>
        <p:spPr/>
        <p:txBody>
          <a:bodyPr/>
          <a:lstStyle/>
          <a:p>
            <a:fld id="{E3B3A716-9AF1-4438-9866-6BA86FF828A2}" type="slidenum">
              <a:rPr lang="en-US" smtClean="0"/>
              <a:t>4</a:t>
            </a:fld>
            <a:endParaRPr lang="en-US"/>
          </a:p>
        </p:txBody>
      </p:sp>
    </p:spTree>
    <p:extLst>
      <p:ext uri="{BB962C8B-B14F-4D97-AF65-F5344CB8AC3E}">
        <p14:creationId xmlns:p14="http://schemas.microsoft.com/office/powerpoint/2010/main" val="281965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six equilibrium equations for the truss.</a:t>
            </a:r>
          </a:p>
        </p:txBody>
      </p:sp>
      <p:sp>
        <p:nvSpPr>
          <p:cNvPr id="4" name="Slide Number Placeholder 3"/>
          <p:cNvSpPr>
            <a:spLocks noGrp="1"/>
          </p:cNvSpPr>
          <p:nvPr>
            <p:ph type="sldNum" sz="quarter" idx="5"/>
          </p:nvPr>
        </p:nvSpPr>
        <p:spPr/>
        <p:txBody>
          <a:bodyPr/>
          <a:lstStyle/>
          <a:p>
            <a:fld id="{E3B3A716-9AF1-4438-9866-6BA86FF828A2}" type="slidenum">
              <a:rPr lang="en-US" smtClean="0"/>
              <a:t>5</a:t>
            </a:fld>
            <a:endParaRPr lang="en-US"/>
          </a:p>
        </p:txBody>
      </p:sp>
    </p:spTree>
    <p:extLst>
      <p:ext uri="{BB962C8B-B14F-4D97-AF65-F5344CB8AC3E}">
        <p14:creationId xmlns:p14="http://schemas.microsoft.com/office/powerpoint/2010/main" val="809936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we have Eq (5) = Eq(1) + Eq (3) so these equations are not independent and we can eliminate Eq. (5), which is redundant, and solve the remaining 5 equations.</a:t>
            </a:r>
          </a:p>
        </p:txBody>
      </p:sp>
      <p:sp>
        <p:nvSpPr>
          <p:cNvPr id="4" name="Slide Number Placeholder 3"/>
          <p:cNvSpPr>
            <a:spLocks noGrp="1"/>
          </p:cNvSpPr>
          <p:nvPr>
            <p:ph type="sldNum" sz="quarter" idx="5"/>
          </p:nvPr>
        </p:nvSpPr>
        <p:spPr/>
        <p:txBody>
          <a:bodyPr/>
          <a:lstStyle/>
          <a:p>
            <a:fld id="{E3B3A716-9AF1-4438-9866-6BA86FF828A2}" type="slidenum">
              <a:rPr lang="en-US" smtClean="0"/>
              <a:t>6</a:t>
            </a:fld>
            <a:endParaRPr lang="en-US"/>
          </a:p>
        </p:txBody>
      </p:sp>
    </p:spTree>
    <p:extLst>
      <p:ext uri="{BB962C8B-B14F-4D97-AF65-F5344CB8AC3E}">
        <p14:creationId xmlns:p14="http://schemas.microsoft.com/office/powerpoint/2010/main" val="3310739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MATLAB numerical solution that is setup in the same manner as shown previously</a:t>
            </a:r>
          </a:p>
        </p:txBody>
      </p:sp>
      <p:sp>
        <p:nvSpPr>
          <p:cNvPr id="4" name="Slide Number Placeholder 3"/>
          <p:cNvSpPr>
            <a:spLocks noGrp="1"/>
          </p:cNvSpPr>
          <p:nvPr>
            <p:ph type="sldNum" sz="quarter" idx="5"/>
          </p:nvPr>
        </p:nvSpPr>
        <p:spPr/>
        <p:txBody>
          <a:bodyPr/>
          <a:lstStyle/>
          <a:p>
            <a:fld id="{E3B3A716-9AF1-4438-9866-6BA86FF828A2}" type="slidenum">
              <a:rPr lang="en-US" smtClean="0"/>
              <a:t>7</a:t>
            </a:fld>
            <a:endParaRPr lang="en-US"/>
          </a:p>
        </p:txBody>
      </p:sp>
    </p:spTree>
    <p:extLst>
      <p:ext uri="{BB962C8B-B14F-4D97-AF65-F5344CB8AC3E}">
        <p14:creationId xmlns:p14="http://schemas.microsoft.com/office/powerpoint/2010/main" val="2418567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Solving this system of simultaneous equations, we can obtain all the unknown forces. However, if we examine this truss, we see nothing is holding this truss stationary in the horizontal direction, so it is not properly constrained.</a:t>
            </a:r>
          </a:p>
        </p:txBody>
      </p:sp>
      <p:sp>
        <p:nvSpPr>
          <p:cNvPr id="4" name="Slide Number Placeholder 3"/>
          <p:cNvSpPr>
            <a:spLocks noGrp="1"/>
          </p:cNvSpPr>
          <p:nvPr>
            <p:ph type="sldNum" sz="quarter" idx="5"/>
          </p:nvPr>
        </p:nvSpPr>
        <p:spPr/>
        <p:txBody>
          <a:bodyPr/>
          <a:lstStyle/>
          <a:p>
            <a:fld id="{E3B3A716-9AF1-4438-9866-6BA86FF828A2}" type="slidenum">
              <a:rPr lang="en-US" smtClean="0"/>
              <a:t>8</a:t>
            </a:fld>
            <a:endParaRPr lang="en-US"/>
          </a:p>
        </p:txBody>
      </p:sp>
    </p:spTree>
    <p:extLst>
      <p:ext uri="{BB962C8B-B14F-4D97-AF65-F5344CB8AC3E}">
        <p14:creationId xmlns:p14="http://schemas.microsoft.com/office/powerpoint/2010/main" val="2651768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symbolic solution, which is much easier to set up, as discussed previously. Note that we did not include the ==0 in these symbolic equations, as the function solve will assume this. When there are many equations, this reduces the amount of typing needed.</a:t>
            </a:r>
          </a:p>
        </p:txBody>
      </p:sp>
      <p:sp>
        <p:nvSpPr>
          <p:cNvPr id="4" name="Slide Number Placeholder 3"/>
          <p:cNvSpPr>
            <a:spLocks noGrp="1"/>
          </p:cNvSpPr>
          <p:nvPr>
            <p:ph type="sldNum" sz="quarter" idx="5"/>
          </p:nvPr>
        </p:nvSpPr>
        <p:spPr/>
        <p:txBody>
          <a:bodyPr/>
          <a:lstStyle/>
          <a:p>
            <a:fld id="{E3B3A716-9AF1-4438-9866-6BA86FF828A2}" type="slidenum">
              <a:rPr lang="en-US" smtClean="0"/>
              <a:t>9</a:t>
            </a:fld>
            <a:endParaRPr lang="en-US"/>
          </a:p>
        </p:txBody>
      </p:sp>
    </p:spTree>
    <p:extLst>
      <p:ext uri="{BB962C8B-B14F-4D97-AF65-F5344CB8AC3E}">
        <p14:creationId xmlns:p14="http://schemas.microsoft.com/office/powerpoint/2010/main" val="596471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133914AD-9FD3-4649-BEB5-6575FC98148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61596EF-11ED-472F-8396-4E44A35D6CB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61F63FB-5FB5-46FF-B8B7-6EE2B4C7EA89}"/>
              </a:ext>
            </a:extLst>
          </p:cNvPr>
          <p:cNvSpPr>
            <a:spLocks noGrp="1" noChangeArrowheads="1"/>
          </p:cNvSpPr>
          <p:nvPr>
            <p:ph type="sldNum" sz="quarter" idx="12"/>
          </p:nvPr>
        </p:nvSpPr>
        <p:spPr>
          <a:ln/>
        </p:spPr>
        <p:txBody>
          <a:bodyPr/>
          <a:lstStyle>
            <a:lvl1pPr>
              <a:defRPr/>
            </a:lvl1pPr>
          </a:lstStyle>
          <a:p>
            <a:fld id="{F3B1DCDE-8777-4D33-8EDB-252C15AE3162}" type="slidenum">
              <a:rPr lang="en-US" altLang="en-US"/>
              <a:pPr/>
              <a:t>‹#›</a:t>
            </a:fld>
            <a:endParaRPr lang="en-US" altLang="en-US"/>
          </a:p>
        </p:txBody>
      </p:sp>
    </p:spTree>
    <p:extLst>
      <p:ext uri="{BB962C8B-B14F-4D97-AF65-F5344CB8AC3E}">
        <p14:creationId xmlns:p14="http://schemas.microsoft.com/office/powerpoint/2010/main" val="3984281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CE7B4CE-7C9B-4F5B-9856-32CA25741EA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AFC95B7-8440-4F51-8456-41000E16CDC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BE6BB93-9B1B-4EF8-832A-752407CECA3E}"/>
              </a:ext>
            </a:extLst>
          </p:cNvPr>
          <p:cNvSpPr>
            <a:spLocks noGrp="1" noChangeArrowheads="1"/>
          </p:cNvSpPr>
          <p:nvPr>
            <p:ph type="sldNum" sz="quarter" idx="12"/>
          </p:nvPr>
        </p:nvSpPr>
        <p:spPr>
          <a:ln/>
        </p:spPr>
        <p:txBody>
          <a:bodyPr/>
          <a:lstStyle>
            <a:lvl1pPr>
              <a:defRPr/>
            </a:lvl1pPr>
          </a:lstStyle>
          <a:p>
            <a:fld id="{43820DA0-3D2F-4D4A-AB9F-1FF47747E74B}" type="slidenum">
              <a:rPr lang="en-US" altLang="en-US"/>
              <a:pPr/>
              <a:t>‹#›</a:t>
            </a:fld>
            <a:endParaRPr lang="en-US" altLang="en-US"/>
          </a:p>
        </p:txBody>
      </p:sp>
    </p:spTree>
    <p:extLst>
      <p:ext uri="{BB962C8B-B14F-4D97-AF65-F5344CB8AC3E}">
        <p14:creationId xmlns:p14="http://schemas.microsoft.com/office/powerpoint/2010/main" val="3122915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34EBA60-2DDF-435A-A73B-D9EEECC0E5F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DD34A93-A26E-4D7C-BFB0-C53ADBE5D39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0A18F5FD-144F-44AC-AA9B-4CF7342BFBE1}"/>
              </a:ext>
            </a:extLst>
          </p:cNvPr>
          <p:cNvSpPr>
            <a:spLocks noGrp="1" noChangeArrowheads="1"/>
          </p:cNvSpPr>
          <p:nvPr>
            <p:ph type="sldNum" sz="quarter" idx="12"/>
          </p:nvPr>
        </p:nvSpPr>
        <p:spPr>
          <a:ln/>
        </p:spPr>
        <p:txBody>
          <a:bodyPr/>
          <a:lstStyle>
            <a:lvl1pPr>
              <a:defRPr/>
            </a:lvl1pPr>
          </a:lstStyle>
          <a:p>
            <a:fld id="{9BC835A5-1285-4C89-8133-A47583CE3FF3}" type="slidenum">
              <a:rPr lang="en-US" altLang="en-US"/>
              <a:pPr/>
              <a:t>‹#›</a:t>
            </a:fld>
            <a:endParaRPr lang="en-US" altLang="en-US"/>
          </a:p>
        </p:txBody>
      </p:sp>
    </p:spTree>
    <p:extLst>
      <p:ext uri="{BB962C8B-B14F-4D97-AF65-F5344CB8AC3E}">
        <p14:creationId xmlns:p14="http://schemas.microsoft.com/office/powerpoint/2010/main" val="4628388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FD2F8A93-3CC9-43F2-8D91-C27FDE64C20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48CA7FC-4950-4F65-9397-3AB13C3A1BD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700F41B-FAD1-492A-B5D7-6BF62EE69E47}"/>
              </a:ext>
            </a:extLst>
          </p:cNvPr>
          <p:cNvSpPr>
            <a:spLocks noGrp="1" noChangeArrowheads="1"/>
          </p:cNvSpPr>
          <p:nvPr>
            <p:ph type="sldNum" sz="quarter" idx="12"/>
          </p:nvPr>
        </p:nvSpPr>
        <p:spPr>
          <a:ln/>
        </p:spPr>
        <p:txBody>
          <a:bodyPr/>
          <a:lstStyle>
            <a:lvl1pPr>
              <a:defRPr/>
            </a:lvl1pPr>
          </a:lstStyle>
          <a:p>
            <a:fld id="{203E01BF-B9A8-4FFA-A11A-D30DBAD36862}" type="slidenum">
              <a:rPr lang="en-US" altLang="en-US"/>
              <a:pPr/>
              <a:t>‹#›</a:t>
            </a:fld>
            <a:endParaRPr lang="en-US" altLang="en-US"/>
          </a:p>
        </p:txBody>
      </p:sp>
    </p:spTree>
    <p:extLst>
      <p:ext uri="{BB962C8B-B14F-4D97-AF65-F5344CB8AC3E}">
        <p14:creationId xmlns:p14="http://schemas.microsoft.com/office/powerpoint/2010/main" val="4211808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DF72A951-49F3-4CF8-8DCD-F3CB8C2C2D5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4256AA3-3C48-4311-B78D-2C564062150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396F103-077C-4964-8CDC-C55B85520A4C}"/>
              </a:ext>
            </a:extLst>
          </p:cNvPr>
          <p:cNvSpPr>
            <a:spLocks noGrp="1" noChangeArrowheads="1"/>
          </p:cNvSpPr>
          <p:nvPr>
            <p:ph type="sldNum" sz="quarter" idx="12"/>
          </p:nvPr>
        </p:nvSpPr>
        <p:spPr>
          <a:ln/>
        </p:spPr>
        <p:txBody>
          <a:bodyPr/>
          <a:lstStyle>
            <a:lvl1pPr>
              <a:defRPr/>
            </a:lvl1pPr>
          </a:lstStyle>
          <a:p>
            <a:fld id="{045891A5-612A-40E0-A03A-BAA73F66386C}" type="slidenum">
              <a:rPr lang="en-US" altLang="en-US"/>
              <a:pPr/>
              <a:t>‹#›</a:t>
            </a:fld>
            <a:endParaRPr lang="en-US" altLang="en-US"/>
          </a:p>
        </p:txBody>
      </p:sp>
    </p:spTree>
    <p:extLst>
      <p:ext uri="{BB962C8B-B14F-4D97-AF65-F5344CB8AC3E}">
        <p14:creationId xmlns:p14="http://schemas.microsoft.com/office/powerpoint/2010/main" val="1856588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3ECE6521-1D3F-4BDA-BECA-CD68CADBDEE1}"/>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90F8E1B-478C-4712-94C3-EC97BA20F84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9B0ED67F-C17D-4A7D-BD04-8B9089EA83DF}"/>
              </a:ext>
            </a:extLst>
          </p:cNvPr>
          <p:cNvSpPr>
            <a:spLocks noGrp="1" noChangeArrowheads="1"/>
          </p:cNvSpPr>
          <p:nvPr>
            <p:ph type="sldNum" sz="quarter" idx="12"/>
          </p:nvPr>
        </p:nvSpPr>
        <p:spPr>
          <a:ln/>
        </p:spPr>
        <p:txBody>
          <a:bodyPr/>
          <a:lstStyle>
            <a:lvl1pPr>
              <a:defRPr/>
            </a:lvl1pPr>
          </a:lstStyle>
          <a:p>
            <a:fld id="{42C0A0A6-1BF5-4E4A-9AEB-096362C1E09F}" type="slidenum">
              <a:rPr lang="en-US" altLang="en-US"/>
              <a:pPr/>
              <a:t>‹#›</a:t>
            </a:fld>
            <a:endParaRPr lang="en-US" altLang="en-US"/>
          </a:p>
        </p:txBody>
      </p:sp>
    </p:spTree>
    <p:extLst>
      <p:ext uri="{BB962C8B-B14F-4D97-AF65-F5344CB8AC3E}">
        <p14:creationId xmlns:p14="http://schemas.microsoft.com/office/powerpoint/2010/main" val="1941988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F343DBE6-7F8A-4D3D-B755-296D87D65E7F}"/>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B7E96A1B-027B-422B-A81C-8D84B6E2902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5EF8BFC9-CEA9-4302-A25A-A074A215A867}"/>
              </a:ext>
            </a:extLst>
          </p:cNvPr>
          <p:cNvSpPr>
            <a:spLocks noGrp="1" noChangeArrowheads="1"/>
          </p:cNvSpPr>
          <p:nvPr>
            <p:ph type="sldNum" sz="quarter" idx="12"/>
          </p:nvPr>
        </p:nvSpPr>
        <p:spPr>
          <a:ln/>
        </p:spPr>
        <p:txBody>
          <a:bodyPr/>
          <a:lstStyle>
            <a:lvl1pPr>
              <a:defRPr/>
            </a:lvl1pPr>
          </a:lstStyle>
          <a:p>
            <a:fld id="{0605A729-E0DC-4487-BFD1-A1522E24B310}" type="slidenum">
              <a:rPr lang="en-US" altLang="en-US"/>
              <a:pPr/>
              <a:t>‹#›</a:t>
            </a:fld>
            <a:endParaRPr lang="en-US" altLang="en-US"/>
          </a:p>
        </p:txBody>
      </p:sp>
    </p:spTree>
    <p:extLst>
      <p:ext uri="{BB962C8B-B14F-4D97-AF65-F5344CB8AC3E}">
        <p14:creationId xmlns:p14="http://schemas.microsoft.com/office/powerpoint/2010/main" val="2406922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4F4D3505-7252-4567-91E7-F5F1007EE544}"/>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926F2D9D-48C7-4589-BB06-3188F9CC7E4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5AF07591-0118-4779-BF4F-A5333AFE028E}"/>
              </a:ext>
            </a:extLst>
          </p:cNvPr>
          <p:cNvSpPr>
            <a:spLocks noGrp="1" noChangeArrowheads="1"/>
          </p:cNvSpPr>
          <p:nvPr>
            <p:ph type="sldNum" sz="quarter" idx="12"/>
          </p:nvPr>
        </p:nvSpPr>
        <p:spPr>
          <a:ln/>
        </p:spPr>
        <p:txBody>
          <a:bodyPr/>
          <a:lstStyle>
            <a:lvl1pPr>
              <a:defRPr/>
            </a:lvl1pPr>
          </a:lstStyle>
          <a:p>
            <a:fld id="{DFDDFC17-E390-4505-82CA-742B6BB6AFA8}" type="slidenum">
              <a:rPr lang="en-US" altLang="en-US"/>
              <a:pPr/>
              <a:t>‹#›</a:t>
            </a:fld>
            <a:endParaRPr lang="en-US" altLang="en-US"/>
          </a:p>
        </p:txBody>
      </p:sp>
    </p:spTree>
    <p:extLst>
      <p:ext uri="{BB962C8B-B14F-4D97-AF65-F5344CB8AC3E}">
        <p14:creationId xmlns:p14="http://schemas.microsoft.com/office/powerpoint/2010/main" val="870772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4B4F724-32C6-4AE6-979A-3B475A3F1AC0}"/>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90D5D093-7432-4FE6-AD9E-D4088187014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FA64EF66-E944-4D66-BAE1-7E70FA842366}"/>
              </a:ext>
            </a:extLst>
          </p:cNvPr>
          <p:cNvSpPr>
            <a:spLocks noGrp="1" noChangeArrowheads="1"/>
          </p:cNvSpPr>
          <p:nvPr>
            <p:ph type="sldNum" sz="quarter" idx="12"/>
          </p:nvPr>
        </p:nvSpPr>
        <p:spPr>
          <a:ln/>
        </p:spPr>
        <p:txBody>
          <a:bodyPr/>
          <a:lstStyle>
            <a:lvl1pPr>
              <a:defRPr/>
            </a:lvl1pPr>
          </a:lstStyle>
          <a:p>
            <a:fld id="{233C92BA-5FA7-44F2-BFFC-64301DB2498B}" type="slidenum">
              <a:rPr lang="en-US" altLang="en-US"/>
              <a:pPr/>
              <a:t>‹#›</a:t>
            </a:fld>
            <a:endParaRPr lang="en-US" altLang="en-US"/>
          </a:p>
        </p:txBody>
      </p:sp>
    </p:spTree>
    <p:extLst>
      <p:ext uri="{BB962C8B-B14F-4D97-AF65-F5344CB8AC3E}">
        <p14:creationId xmlns:p14="http://schemas.microsoft.com/office/powerpoint/2010/main" val="3124206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77448A5-CE35-4E5F-BFAE-94ADB4D3FFA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69F7884-619F-4F75-AC71-28A1619C5F3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4862E439-40CF-4026-8D0E-C76B23D122D6}"/>
              </a:ext>
            </a:extLst>
          </p:cNvPr>
          <p:cNvSpPr>
            <a:spLocks noGrp="1" noChangeArrowheads="1"/>
          </p:cNvSpPr>
          <p:nvPr>
            <p:ph type="sldNum" sz="quarter" idx="12"/>
          </p:nvPr>
        </p:nvSpPr>
        <p:spPr>
          <a:ln/>
        </p:spPr>
        <p:txBody>
          <a:bodyPr/>
          <a:lstStyle>
            <a:lvl1pPr>
              <a:defRPr/>
            </a:lvl1pPr>
          </a:lstStyle>
          <a:p>
            <a:fld id="{5277FE02-2241-47F4-9597-6AD3C1023521}" type="slidenum">
              <a:rPr lang="en-US" altLang="en-US"/>
              <a:pPr/>
              <a:t>‹#›</a:t>
            </a:fld>
            <a:endParaRPr lang="en-US" altLang="en-US"/>
          </a:p>
        </p:txBody>
      </p:sp>
    </p:spTree>
    <p:extLst>
      <p:ext uri="{BB962C8B-B14F-4D97-AF65-F5344CB8AC3E}">
        <p14:creationId xmlns:p14="http://schemas.microsoft.com/office/powerpoint/2010/main" val="174610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2C83F914-BD6A-4BEE-B893-0971551E606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090C627-741E-4FC4-A7C9-7A1BEC78707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3D4387B-7C91-47FD-823C-6346B9351E99}"/>
              </a:ext>
            </a:extLst>
          </p:cNvPr>
          <p:cNvSpPr>
            <a:spLocks noGrp="1" noChangeArrowheads="1"/>
          </p:cNvSpPr>
          <p:nvPr>
            <p:ph type="sldNum" sz="quarter" idx="12"/>
          </p:nvPr>
        </p:nvSpPr>
        <p:spPr>
          <a:ln/>
        </p:spPr>
        <p:txBody>
          <a:bodyPr/>
          <a:lstStyle>
            <a:lvl1pPr>
              <a:defRPr/>
            </a:lvl1pPr>
          </a:lstStyle>
          <a:p>
            <a:fld id="{9D59241D-8F14-498B-B31E-6028D6BFEF55}" type="slidenum">
              <a:rPr lang="en-US" altLang="en-US"/>
              <a:pPr/>
              <a:t>‹#›</a:t>
            </a:fld>
            <a:endParaRPr lang="en-US" altLang="en-US"/>
          </a:p>
        </p:txBody>
      </p:sp>
    </p:spTree>
    <p:extLst>
      <p:ext uri="{BB962C8B-B14F-4D97-AF65-F5344CB8AC3E}">
        <p14:creationId xmlns:p14="http://schemas.microsoft.com/office/powerpoint/2010/main" val="3251942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16858A3-FD70-4C33-80BA-32AFC687C210}"/>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C0BD654-DF14-4635-84D1-8EAA0C2C9184}"/>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E747F264-E1BF-497C-9FC1-3BE50135FB6B}"/>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29" name="Rectangle 5">
            <a:extLst>
              <a:ext uri="{FF2B5EF4-FFF2-40B4-BE49-F238E27FC236}">
                <a16:creationId xmlns:a16="http://schemas.microsoft.com/office/drawing/2014/main" id="{77390CE6-C7F1-4F38-A339-C462251C6855}"/>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US"/>
          </a:p>
        </p:txBody>
      </p:sp>
      <p:sp>
        <p:nvSpPr>
          <p:cNvPr id="1030" name="Rectangle 6">
            <a:extLst>
              <a:ext uri="{FF2B5EF4-FFF2-40B4-BE49-F238E27FC236}">
                <a16:creationId xmlns:a16="http://schemas.microsoft.com/office/drawing/2014/main" id="{9A1CAFDA-E405-442F-A16E-5D25D6E11F1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812A610-6D0B-4B35-9FC4-37D9DF14355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wmf"/><Relationship Id="rId11" Type="http://schemas.openxmlformats.org/officeDocument/2006/relationships/image" Target="../media/image6.wmf"/><Relationship Id="rId5" Type="http://schemas.openxmlformats.org/officeDocument/2006/relationships/oleObject" Target="../embeddings/oleObject4.bin"/><Relationship Id="rId10" Type="http://schemas.openxmlformats.org/officeDocument/2006/relationships/oleObject" Target="../embeddings/oleObject7.bin"/><Relationship Id="rId4" Type="http://schemas.openxmlformats.org/officeDocument/2006/relationships/image" Target="../media/image3.wmf"/><Relationship Id="rId9" Type="http://schemas.openxmlformats.org/officeDocument/2006/relationships/image" Target="../media/image5.wmf"/></Relationships>
</file>

<file path=ppt/slides/_rels/slide6.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9.bin"/><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12.bin"/><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oleObject" Target="../embeddings/oleObject15.bin"/><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12.bin"/><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AD741C-7C15-4D48-9400-8F06E14423BB}"/>
              </a:ext>
            </a:extLst>
          </p:cNvPr>
          <p:cNvSpPr txBox="1"/>
          <p:nvPr/>
        </p:nvSpPr>
        <p:spPr>
          <a:xfrm>
            <a:off x="2819400" y="2514600"/>
            <a:ext cx="3657411" cy="461665"/>
          </a:xfrm>
          <a:prstGeom prst="rect">
            <a:avLst/>
          </a:prstGeom>
          <a:noFill/>
        </p:spPr>
        <p:txBody>
          <a:bodyPr wrap="none" rtlCol="0">
            <a:spAutoFit/>
          </a:bodyPr>
          <a:lstStyle/>
          <a:p>
            <a:r>
              <a:rPr lang="en-US" sz="2400" dirty="0"/>
              <a:t>Equilibrium of Trusses - II</a:t>
            </a:r>
          </a:p>
        </p:txBody>
      </p:sp>
    </p:spTree>
    <p:extLst>
      <p:ext uri="{BB962C8B-B14F-4D97-AF65-F5344CB8AC3E}">
        <p14:creationId xmlns:p14="http://schemas.microsoft.com/office/powerpoint/2010/main" val="3796165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D547C5-E561-4DC8-97E9-ECD699CE8BA7}"/>
              </a:ext>
            </a:extLst>
          </p:cNvPr>
          <p:cNvSpPr txBox="1"/>
          <p:nvPr/>
        </p:nvSpPr>
        <p:spPr>
          <a:xfrm>
            <a:off x="838200" y="751344"/>
            <a:ext cx="6705600" cy="4801314"/>
          </a:xfrm>
          <a:prstGeom prst="rect">
            <a:avLst/>
          </a:prstGeom>
          <a:noFill/>
        </p:spPr>
        <p:txBody>
          <a:bodyPr wrap="square">
            <a:spAutoFit/>
          </a:bodyPr>
          <a:lstStyle/>
          <a:p>
            <a:r>
              <a:rPr lang="en-US" dirty="0"/>
              <a:t>S = solve(Eq)</a:t>
            </a:r>
          </a:p>
          <a:p>
            <a:endParaRPr lang="en-US" dirty="0"/>
          </a:p>
          <a:p>
            <a:r>
              <a:rPr lang="en-US" dirty="0"/>
              <a:t>S = </a:t>
            </a:r>
          </a:p>
          <a:p>
            <a:endParaRPr lang="en-US" dirty="0"/>
          </a:p>
          <a:p>
            <a:r>
              <a:rPr lang="en-US" dirty="0"/>
              <a:t>  struct with fields:</a:t>
            </a:r>
          </a:p>
          <a:p>
            <a:endParaRPr lang="en-US" dirty="0"/>
          </a:p>
          <a:p>
            <a:r>
              <a:rPr lang="en-US" dirty="0"/>
              <a:t>     Ay: 40</a:t>
            </a:r>
          </a:p>
          <a:p>
            <a:r>
              <a:rPr lang="en-US" dirty="0"/>
              <a:t>     By: 60</a:t>
            </a:r>
          </a:p>
          <a:p>
            <a:r>
              <a:rPr lang="en-US" dirty="0"/>
              <a:t>    Fab: 30</a:t>
            </a:r>
          </a:p>
          <a:p>
            <a:r>
              <a:rPr lang="en-US" dirty="0"/>
              <a:t>    Fac: -50</a:t>
            </a:r>
          </a:p>
          <a:p>
            <a:r>
              <a:rPr lang="en-US" dirty="0"/>
              <a:t>    </a:t>
            </a:r>
            <a:r>
              <a:rPr lang="en-US" dirty="0" err="1"/>
              <a:t>Fbc</a:t>
            </a:r>
            <a:r>
              <a:rPr lang="en-US" dirty="0"/>
              <a:t>: -30*5^(1/2)</a:t>
            </a:r>
          </a:p>
          <a:p>
            <a:endParaRPr lang="en-US" dirty="0"/>
          </a:p>
          <a:p>
            <a:r>
              <a:rPr lang="en-US" dirty="0"/>
              <a:t>Sn = double([ </a:t>
            </a:r>
            <a:r>
              <a:rPr lang="en-US" dirty="0" err="1"/>
              <a:t>S.Ay</a:t>
            </a:r>
            <a:r>
              <a:rPr lang="en-US" dirty="0"/>
              <a:t> </a:t>
            </a:r>
            <a:r>
              <a:rPr lang="en-US" dirty="0" err="1"/>
              <a:t>S.By</a:t>
            </a:r>
            <a:r>
              <a:rPr lang="en-US" dirty="0"/>
              <a:t> </a:t>
            </a:r>
            <a:r>
              <a:rPr lang="en-US" dirty="0" err="1"/>
              <a:t>S.Fab</a:t>
            </a:r>
            <a:r>
              <a:rPr lang="en-US" dirty="0"/>
              <a:t> </a:t>
            </a:r>
            <a:r>
              <a:rPr lang="en-US" dirty="0" err="1"/>
              <a:t>S.Fac</a:t>
            </a:r>
            <a:r>
              <a:rPr lang="en-US" dirty="0"/>
              <a:t>  </a:t>
            </a:r>
            <a:r>
              <a:rPr lang="en-US" dirty="0" err="1"/>
              <a:t>S.Fbc</a:t>
            </a:r>
            <a:r>
              <a:rPr lang="en-US" dirty="0"/>
              <a:t>])</a:t>
            </a:r>
          </a:p>
          <a:p>
            <a:endParaRPr lang="en-US" dirty="0"/>
          </a:p>
          <a:p>
            <a:r>
              <a:rPr lang="en-US" dirty="0"/>
              <a:t>Sn =</a:t>
            </a:r>
          </a:p>
          <a:p>
            <a:endParaRPr lang="en-US" dirty="0"/>
          </a:p>
          <a:p>
            <a:r>
              <a:rPr lang="en-US" dirty="0"/>
              <a:t>   40.0000   60.0000   30.0000  -50.0000  -67.0820</a:t>
            </a:r>
          </a:p>
        </p:txBody>
      </p:sp>
      <p:sp>
        <p:nvSpPr>
          <p:cNvPr id="4" name="TextBox 3">
            <a:extLst>
              <a:ext uri="{FF2B5EF4-FFF2-40B4-BE49-F238E27FC236}">
                <a16:creationId xmlns:a16="http://schemas.microsoft.com/office/drawing/2014/main" id="{075EF88B-5F8B-4086-B722-E42C29B0BDE8}"/>
              </a:ext>
            </a:extLst>
          </p:cNvPr>
          <p:cNvSpPr txBox="1"/>
          <p:nvPr/>
        </p:nvSpPr>
        <p:spPr>
          <a:xfrm>
            <a:off x="990600" y="381000"/>
            <a:ext cx="7502888" cy="369332"/>
          </a:xfrm>
          <a:prstGeom prst="rect">
            <a:avLst/>
          </a:prstGeom>
          <a:noFill/>
        </p:spPr>
        <p:txBody>
          <a:bodyPr wrap="none" rtlCol="0">
            <a:spAutoFit/>
          </a:bodyPr>
          <a:lstStyle/>
          <a:p>
            <a:r>
              <a:rPr lang="en-US" dirty="0"/>
              <a:t>Solve the equations. Results are symbolic values in a MATLAB structure</a:t>
            </a:r>
          </a:p>
        </p:txBody>
      </p:sp>
      <p:sp>
        <p:nvSpPr>
          <p:cNvPr id="5" name="TextBox 4">
            <a:extLst>
              <a:ext uri="{FF2B5EF4-FFF2-40B4-BE49-F238E27FC236}">
                <a16:creationId xmlns:a16="http://schemas.microsoft.com/office/drawing/2014/main" id="{4F36215D-C4B2-4596-9B3A-9C48C03638B0}"/>
              </a:ext>
            </a:extLst>
          </p:cNvPr>
          <p:cNvSpPr txBox="1"/>
          <p:nvPr/>
        </p:nvSpPr>
        <p:spPr>
          <a:xfrm>
            <a:off x="6477000" y="4114800"/>
            <a:ext cx="1915909" cy="646331"/>
          </a:xfrm>
          <a:prstGeom prst="rect">
            <a:avLst/>
          </a:prstGeom>
          <a:noFill/>
        </p:spPr>
        <p:txBody>
          <a:bodyPr wrap="none" rtlCol="0">
            <a:spAutoFit/>
          </a:bodyPr>
          <a:lstStyle/>
          <a:p>
            <a:r>
              <a:rPr lang="en-US" dirty="0"/>
              <a:t>convert to </a:t>
            </a:r>
          </a:p>
          <a:p>
            <a:r>
              <a:rPr lang="en-US" dirty="0"/>
              <a:t>numerical values</a:t>
            </a:r>
          </a:p>
        </p:txBody>
      </p:sp>
      <p:sp>
        <p:nvSpPr>
          <p:cNvPr id="6" name="TextBox 5">
            <a:extLst>
              <a:ext uri="{FF2B5EF4-FFF2-40B4-BE49-F238E27FC236}">
                <a16:creationId xmlns:a16="http://schemas.microsoft.com/office/drawing/2014/main" id="{D58024CB-6538-42AE-B5BF-EFD3769426B0}"/>
              </a:ext>
            </a:extLst>
          </p:cNvPr>
          <p:cNvSpPr txBox="1"/>
          <p:nvPr/>
        </p:nvSpPr>
        <p:spPr>
          <a:xfrm>
            <a:off x="6400800" y="5164091"/>
            <a:ext cx="2505814" cy="369332"/>
          </a:xfrm>
          <a:prstGeom prst="rect">
            <a:avLst/>
          </a:prstGeom>
          <a:noFill/>
        </p:spPr>
        <p:txBody>
          <a:bodyPr wrap="none" rtlCol="0">
            <a:spAutoFit/>
          </a:bodyPr>
          <a:lstStyle/>
          <a:p>
            <a:r>
              <a:rPr lang="en-US" dirty="0"/>
              <a:t>same values as before</a:t>
            </a:r>
          </a:p>
        </p:txBody>
      </p:sp>
      <p:cxnSp>
        <p:nvCxnSpPr>
          <p:cNvPr id="7" name="Straight Connector 6">
            <a:extLst>
              <a:ext uri="{FF2B5EF4-FFF2-40B4-BE49-F238E27FC236}">
                <a16:creationId xmlns:a16="http://schemas.microsoft.com/office/drawing/2014/main" id="{26A6BFBA-2F2E-1838-489F-0236949866A2}"/>
              </a:ext>
            </a:extLst>
          </p:cNvPr>
          <p:cNvCxnSpPr/>
          <p:nvPr/>
        </p:nvCxnSpPr>
        <p:spPr>
          <a:xfrm>
            <a:off x="544309" y="6096000"/>
            <a:ext cx="78486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7876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E6CFA9A-5DF7-48B5-A76A-44B87EA84E74}"/>
              </a:ext>
            </a:extLst>
          </p:cNvPr>
          <p:cNvSpPr txBox="1"/>
          <p:nvPr/>
        </p:nvSpPr>
        <p:spPr>
          <a:xfrm>
            <a:off x="3203848" y="1700808"/>
            <a:ext cx="2908168" cy="461665"/>
          </a:xfrm>
          <a:prstGeom prst="rect">
            <a:avLst/>
          </a:prstGeom>
          <a:noFill/>
        </p:spPr>
        <p:txBody>
          <a:bodyPr wrap="none" rtlCol="0">
            <a:spAutoFit/>
          </a:bodyPr>
          <a:lstStyle/>
          <a:p>
            <a:r>
              <a:rPr lang="en-US" sz="2400" i="1" dirty="0">
                <a:solidFill>
                  <a:srgbClr val="33CC33"/>
                </a:solidFill>
              </a:rPr>
              <a:t>Learning Objectives</a:t>
            </a:r>
          </a:p>
        </p:txBody>
      </p:sp>
      <p:sp>
        <p:nvSpPr>
          <p:cNvPr id="3" name="TextBox 2">
            <a:extLst>
              <a:ext uri="{FF2B5EF4-FFF2-40B4-BE49-F238E27FC236}">
                <a16:creationId xmlns:a16="http://schemas.microsoft.com/office/drawing/2014/main" id="{1D36DD6E-7DB2-419E-A86A-2DB0264B9478}"/>
              </a:ext>
            </a:extLst>
          </p:cNvPr>
          <p:cNvSpPr txBox="1"/>
          <p:nvPr/>
        </p:nvSpPr>
        <p:spPr>
          <a:xfrm>
            <a:off x="3207547" y="3048000"/>
            <a:ext cx="2787943" cy="369332"/>
          </a:xfrm>
          <a:prstGeom prst="rect">
            <a:avLst/>
          </a:prstGeom>
          <a:noFill/>
        </p:spPr>
        <p:txBody>
          <a:bodyPr wrap="none" rtlCol="0">
            <a:spAutoFit/>
          </a:bodyPr>
          <a:lstStyle/>
          <a:p>
            <a:r>
              <a:rPr lang="en-US" i="1" dirty="0">
                <a:solidFill>
                  <a:srgbClr val="33CC33"/>
                </a:solidFill>
              </a:rPr>
              <a:t>Overdetermined Systems</a:t>
            </a:r>
          </a:p>
        </p:txBody>
      </p:sp>
    </p:spTree>
    <p:extLst>
      <p:ext uri="{BB962C8B-B14F-4D97-AF65-F5344CB8AC3E}">
        <p14:creationId xmlns:p14="http://schemas.microsoft.com/office/powerpoint/2010/main" val="1101098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9">
            <a:extLst>
              <a:ext uri="{FF2B5EF4-FFF2-40B4-BE49-F238E27FC236}">
                <a16:creationId xmlns:a16="http://schemas.microsoft.com/office/drawing/2014/main" id="{96E86B70-3DB4-495F-8502-C639F623C5B6}"/>
              </a:ext>
            </a:extLst>
          </p:cNvPr>
          <p:cNvSpPr>
            <a:spLocks noChangeArrowheads="1"/>
          </p:cNvSpPr>
          <p:nvPr/>
        </p:nvSpPr>
        <p:spPr bwMode="auto">
          <a:xfrm rot="4056341">
            <a:off x="3209132" y="5153818"/>
            <a:ext cx="1835150" cy="74613"/>
          </a:xfrm>
          <a:prstGeom prst="rect">
            <a:avLst/>
          </a:prstGeom>
          <a:solidFill>
            <a:schemeClr val="bg1"/>
          </a:solidFill>
          <a:ln w="9525">
            <a:solidFill>
              <a:schemeClr val="tx1"/>
            </a:solidFill>
            <a:miter lim="800000"/>
            <a:headEnd/>
            <a:tailEnd/>
          </a:ln>
        </p:spPr>
        <p:txBody>
          <a:bodyPr rot="10800000"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51" name="Line 4">
            <a:extLst>
              <a:ext uri="{FF2B5EF4-FFF2-40B4-BE49-F238E27FC236}">
                <a16:creationId xmlns:a16="http://schemas.microsoft.com/office/drawing/2014/main" id="{A65B1B1A-FE0C-4BFE-AC6B-79E7823371B7}"/>
              </a:ext>
            </a:extLst>
          </p:cNvPr>
          <p:cNvSpPr>
            <a:spLocks noChangeShapeType="1"/>
          </p:cNvSpPr>
          <p:nvPr/>
        </p:nvSpPr>
        <p:spPr bwMode="auto">
          <a:xfrm>
            <a:off x="2606675" y="6059488"/>
            <a:ext cx="182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5">
            <a:extLst>
              <a:ext uri="{FF2B5EF4-FFF2-40B4-BE49-F238E27FC236}">
                <a16:creationId xmlns:a16="http://schemas.microsoft.com/office/drawing/2014/main" id="{E2B16107-154B-404F-A80C-A9AB2C836F4B}"/>
              </a:ext>
            </a:extLst>
          </p:cNvPr>
          <p:cNvSpPr>
            <a:spLocks noChangeShapeType="1"/>
          </p:cNvSpPr>
          <p:nvPr/>
        </p:nvSpPr>
        <p:spPr bwMode="auto">
          <a:xfrm flipV="1">
            <a:off x="2606675" y="4383088"/>
            <a:ext cx="1219200" cy="1676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3" name="Text Box 7">
            <a:extLst>
              <a:ext uri="{FF2B5EF4-FFF2-40B4-BE49-F238E27FC236}">
                <a16:creationId xmlns:a16="http://schemas.microsoft.com/office/drawing/2014/main" id="{958C8497-6043-4E91-BBD1-21D7A9A7AE9B}"/>
              </a:ext>
            </a:extLst>
          </p:cNvPr>
          <p:cNvSpPr txBox="1">
            <a:spLocks noChangeArrowheads="1"/>
          </p:cNvSpPr>
          <p:nvPr/>
        </p:nvSpPr>
        <p:spPr bwMode="auto">
          <a:xfrm>
            <a:off x="916895" y="3217519"/>
            <a:ext cx="74943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of an over-determined truss ( more equations than unknowns)</a:t>
            </a:r>
          </a:p>
        </p:txBody>
      </p:sp>
      <p:sp>
        <p:nvSpPr>
          <p:cNvPr id="2054" name="Oval 8">
            <a:extLst>
              <a:ext uri="{FF2B5EF4-FFF2-40B4-BE49-F238E27FC236}">
                <a16:creationId xmlns:a16="http://schemas.microsoft.com/office/drawing/2014/main" id="{5B91C25C-45D8-4BBC-9E1A-0D96A7BB6495}"/>
              </a:ext>
            </a:extLst>
          </p:cNvPr>
          <p:cNvSpPr>
            <a:spLocks noChangeArrowheads="1"/>
          </p:cNvSpPr>
          <p:nvPr/>
        </p:nvSpPr>
        <p:spPr bwMode="auto">
          <a:xfrm>
            <a:off x="2571750" y="6064250"/>
            <a:ext cx="152400" cy="152400"/>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55" name="Oval 9">
            <a:extLst>
              <a:ext uri="{FF2B5EF4-FFF2-40B4-BE49-F238E27FC236}">
                <a16:creationId xmlns:a16="http://schemas.microsoft.com/office/drawing/2014/main" id="{9727B2E3-DF76-4678-AC5D-5FBEA7425E08}"/>
              </a:ext>
            </a:extLst>
          </p:cNvPr>
          <p:cNvSpPr>
            <a:spLocks noChangeArrowheads="1"/>
          </p:cNvSpPr>
          <p:nvPr/>
        </p:nvSpPr>
        <p:spPr bwMode="auto">
          <a:xfrm>
            <a:off x="4359275" y="6059488"/>
            <a:ext cx="152400" cy="152400"/>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56" name="Line 10">
            <a:extLst>
              <a:ext uri="{FF2B5EF4-FFF2-40B4-BE49-F238E27FC236}">
                <a16:creationId xmlns:a16="http://schemas.microsoft.com/office/drawing/2014/main" id="{E5CF3621-3C81-4D9F-9ACF-2FBFA6C85A41}"/>
              </a:ext>
            </a:extLst>
          </p:cNvPr>
          <p:cNvSpPr>
            <a:spLocks noChangeShapeType="1"/>
          </p:cNvSpPr>
          <p:nvPr/>
        </p:nvSpPr>
        <p:spPr bwMode="auto">
          <a:xfrm>
            <a:off x="2351881" y="6226494"/>
            <a:ext cx="61436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7" name="Line 11">
            <a:extLst>
              <a:ext uri="{FF2B5EF4-FFF2-40B4-BE49-F238E27FC236}">
                <a16:creationId xmlns:a16="http://schemas.microsoft.com/office/drawing/2014/main" id="{6CA93B1C-1B58-415B-94FB-BB81B0AB7C83}"/>
              </a:ext>
            </a:extLst>
          </p:cNvPr>
          <p:cNvSpPr>
            <a:spLocks noChangeShapeType="1"/>
          </p:cNvSpPr>
          <p:nvPr/>
        </p:nvSpPr>
        <p:spPr bwMode="auto">
          <a:xfrm>
            <a:off x="4046538" y="6213475"/>
            <a:ext cx="7620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8" name="Line 12">
            <a:extLst>
              <a:ext uri="{FF2B5EF4-FFF2-40B4-BE49-F238E27FC236}">
                <a16:creationId xmlns:a16="http://schemas.microsoft.com/office/drawing/2014/main" id="{958ABB50-6338-417E-9D18-4934459771A5}"/>
              </a:ext>
            </a:extLst>
          </p:cNvPr>
          <p:cNvSpPr>
            <a:spLocks noChangeShapeType="1"/>
          </p:cNvSpPr>
          <p:nvPr/>
        </p:nvSpPr>
        <p:spPr bwMode="auto">
          <a:xfrm>
            <a:off x="3792538" y="3906838"/>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9" name="Text Box 13">
            <a:extLst>
              <a:ext uri="{FF2B5EF4-FFF2-40B4-BE49-F238E27FC236}">
                <a16:creationId xmlns:a16="http://schemas.microsoft.com/office/drawing/2014/main" id="{D614626C-5149-494E-B975-37D40DEAD45F}"/>
              </a:ext>
            </a:extLst>
          </p:cNvPr>
          <p:cNvSpPr txBox="1">
            <a:spLocks noChangeArrowheads="1"/>
          </p:cNvSpPr>
          <p:nvPr/>
        </p:nvSpPr>
        <p:spPr bwMode="auto">
          <a:xfrm>
            <a:off x="3886200" y="3886200"/>
            <a:ext cx="324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100 lb (acting on the pin at C) </a:t>
            </a:r>
          </a:p>
        </p:txBody>
      </p:sp>
      <p:sp>
        <p:nvSpPr>
          <p:cNvPr id="2060" name="Line 14">
            <a:extLst>
              <a:ext uri="{FF2B5EF4-FFF2-40B4-BE49-F238E27FC236}">
                <a16:creationId xmlns:a16="http://schemas.microsoft.com/office/drawing/2014/main" id="{89B559A5-462A-4C91-B4A9-DBD4FD16938B}"/>
              </a:ext>
            </a:extLst>
          </p:cNvPr>
          <p:cNvSpPr>
            <a:spLocks noChangeShapeType="1"/>
          </p:cNvSpPr>
          <p:nvPr/>
        </p:nvSpPr>
        <p:spPr bwMode="auto">
          <a:xfrm>
            <a:off x="3800475" y="4646613"/>
            <a:ext cx="0" cy="1295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1" name="Line 15">
            <a:extLst>
              <a:ext uri="{FF2B5EF4-FFF2-40B4-BE49-F238E27FC236}">
                <a16:creationId xmlns:a16="http://schemas.microsoft.com/office/drawing/2014/main" id="{79843CEE-EBBF-4E92-92D5-88CD8616F1A9}"/>
              </a:ext>
            </a:extLst>
          </p:cNvPr>
          <p:cNvSpPr>
            <a:spLocks noChangeShapeType="1"/>
          </p:cNvSpPr>
          <p:nvPr/>
        </p:nvSpPr>
        <p:spPr bwMode="auto">
          <a:xfrm>
            <a:off x="3825875" y="6135688"/>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2" name="Line 16">
            <a:extLst>
              <a:ext uri="{FF2B5EF4-FFF2-40B4-BE49-F238E27FC236}">
                <a16:creationId xmlns:a16="http://schemas.microsoft.com/office/drawing/2014/main" id="{FCCC94F9-529B-4A3C-AFB2-DA9BDDFCE477}"/>
              </a:ext>
            </a:extLst>
          </p:cNvPr>
          <p:cNvSpPr>
            <a:spLocks noChangeShapeType="1"/>
          </p:cNvSpPr>
          <p:nvPr/>
        </p:nvSpPr>
        <p:spPr bwMode="auto">
          <a:xfrm>
            <a:off x="2606675" y="6288088"/>
            <a:ext cx="6350" cy="3413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3" name="Line 17">
            <a:extLst>
              <a:ext uri="{FF2B5EF4-FFF2-40B4-BE49-F238E27FC236}">
                <a16:creationId xmlns:a16="http://schemas.microsoft.com/office/drawing/2014/main" id="{A89C0FE6-4B52-4DF2-8C62-513745ACE68D}"/>
              </a:ext>
            </a:extLst>
          </p:cNvPr>
          <p:cNvSpPr>
            <a:spLocks noChangeShapeType="1"/>
          </p:cNvSpPr>
          <p:nvPr/>
        </p:nvSpPr>
        <p:spPr bwMode="auto">
          <a:xfrm>
            <a:off x="4435475" y="6288088"/>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4" name="Text Box 18">
            <a:extLst>
              <a:ext uri="{FF2B5EF4-FFF2-40B4-BE49-F238E27FC236}">
                <a16:creationId xmlns:a16="http://schemas.microsoft.com/office/drawing/2014/main" id="{4978FC1F-38C9-441F-B64E-1B2EA490D10D}"/>
              </a:ext>
            </a:extLst>
          </p:cNvPr>
          <p:cNvSpPr txBox="1">
            <a:spLocks noChangeArrowheads="1"/>
          </p:cNvSpPr>
          <p:nvPr/>
        </p:nvSpPr>
        <p:spPr bwMode="auto">
          <a:xfrm>
            <a:off x="2974647" y="6408221"/>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 ft</a:t>
            </a:r>
          </a:p>
        </p:txBody>
      </p:sp>
      <p:sp>
        <p:nvSpPr>
          <p:cNvPr id="2065" name="Text Box 19">
            <a:extLst>
              <a:ext uri="{FF2B5EF4-FFF2-40B4-BE49-F238E27FC236}">
                <a16:creationId xmlns:a16="http://schemas.microsoft.com/office/drawing/2014/main" id="{6FDD23F0-C4FD-4643-880B-829C3E0817E5}"/>
              </a:ext>
            </a:extLst>
          </p:cNvPr>
          <p:cNvSpPr txBox="1">
            <a:spLocks noChangeArrowheads="1"/>
          </p:cNvSpPr>
          <p:nvPr/>
        </p:nvSpPr>
        <p:spPr bwMode="auto">
          <a:xfrm>
            <a:off x="3868295" y="6414908"/>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ft</a:t>
            </a:r>
          </a:p>
        </p:txBody>
      </p:sp>
      <p:sp>
        <p:nvSpPr>
          <p:cNvPr id="2066" name="Line 21">
            <a:extLst>
              <a:ext uri="{FF2B5EF4-FFF2-40B4-BE49-F238E27FC236}">
                <a16:creationId xmlns:a16="http://schemas.microsoft.com/office/drawing/2014/main" id="{1F5FD4DA-E9F7-4D08-A6A6-1213D4569E80}"/>
              </a:ext>
            </a:extLst>
          </p:cNvPr>
          <p:cNvSpPr>
            <a:spLocks noChangeShapeType="1"/>
          </p:cNvSpPr>
          <p:nvPr/>
        </p:nvSpPr>
        <p:spPr bwMode="auto">
          <a:xfrm>
            <a:off x="4664075" y="6059488"/>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7" name="Line 22">
            <a:extLst>
              <a:ext uri="{FF2B5EF4-FFF2-40B4-BE49-F238E27FC236}">
                <a16:creationId xmlns:a16="http://schemas.microsoft.com/office/drawing/2014/main" id="{1028AC9D-EE5E-4398-BE44-B85E3525FE1B}"/>
              </a:ext>
            </a:extLst>
          </p:cNvPr>
          <p:cNvSpPr>
            <a:spLocks noChangeShapeType="1"/>
          </p:cNvSpPr>
          <p:nvPr/>
        </p:nvSpPr>
        <p:spPr bwMode="auto">
          <a:xfrm>
            <a:off x="4054475" y="4383088"/>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8" name="Text Box 23">
            <a:extLst>
              <a:ext uri="{FF2B5EF4-FFF2-40B4-BE49-F238E27FC236}">
                <a16:creationId xmlns:a16="http://schemas.microsoft.com/office/drawing/2014/main" id="{65FA236D-40BA-4948-BEB5-0FEE82BACA40}"/>
              </a:ext>
            </a:extLst>
          </p:cNvPr>
          <p:cNvSpPr txBox="1">
            <a:spLocks noChangeArrowheads="1"/>
          </p:cNvSpPr>
          <p:nvPr/>
        </p:nvSpPr>
        <p:spPr bwMode="auto">
          <a:xfrm>
            <a:off x="4633225" y="5041505"/>
            <a:ext cx="50526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 ft</a:t>
            </a:r>
          </a:p>
        </p:txBody>
      </p:sp>
      <p:sp>
        <p:nvSpPr>
          <p:cNvPr id="2074" name="Text Box 29">
            <a:extLst>
              <a:ext uri="{FF2B5EF4-FFF2-40B4-BE49-F238E27FC236}">
                <a16:creationId xmlns:a16="http://schemas.microsoft.com/office/drawing/2014/main" id="{FCC50F03-358B-4AFF-AB5A-202EA3464C6B}"/>
              </a:ext>
            </a:extLst>
          </p:cNvPr>
          <p:cNvSpPr txBox="1">
            <a:spLocks noChangeArrowheads="1"/>
          </p:cNvSpPr>
          <p:nvPr/>
        </p:nvSpPr>
        <p:spPr bwMode="auto">
          <a:xfrm>
            <a:off x="2286000" y="5715000"/>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2075" name="Text Box 30">
            <a:extLst>
              <a:ext uri="{FF2B5EF4-FFF2-40B4-BE49-F238E27FC236}">
                <a16:creationId xmlns:a16="http://schemas.microsoft.com/office/drawing/2014/main" id="{8AFCE838-FD78-410D-970B-E499C23E599F}"/>
              </a:ext>
            </a:extLst>
          </p:cNvPr>
          <p:cNvSpPr txBox="1">
            <a:spLocks noChangeArrowheads="1"/>
          </p:cNvSpPr>
          <p:nvPr/>
        </p:nvSpPr>
        <p:spPr bwMode="auto">
          <a:xfrm>
            <a:off x="4471988" y="5673725"/>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B</a:t>
            </a:r>
          </a:p>
        </p:txBody>
      </p:sp>
      <p:sp>
        <p:nvSpPr>
          <p:cNvPr id="2076" name="Text Box 31">
            <a:extLst>
              <a:ext uri="{FF2B5EF4-FFF2-40B4-BE49-F238E27FC236}">
                <a16:creationId xmlns:a16="http://schemas.microsoft.com/office/drawing/2014/main" id="{623B0EE1-9341-4E1D-9471-886E4722719C}"/>
              </a:ext>
            </a:extLst>
          </p:cNvPr>
          <p:cNvSpPr txBox="1">
            <a:spLocks noChangeArrowheads="1"/>
          </p:cNvSpPr>
          <p:nvPr/>
        </p:nvSpPr>
        <p:spPr bwMode="auto">
          <a:xfrm>
            <a:off x="3457939" y="4064906"/>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C</a:t>
            </a:r>
          </a:p>
        </p:txBody>
      </p:sp>
      <p:sp>
        <p:nvSpPr>
          <p:cNvPr id="2077" name="Rectangle 47">
            <a:extLst>
              <a:ext uri="{FF2B5EF4-FFF2-40B4-BE49-F238E27FC236}">
                <a16:creationId xmlns:a16="http://schemas.microsoft.com/office/drawing/2014/main" id="{4FBE6CFD-FB81-4BF0-9E8D-64E04E7BF292}"/>
              </a:ext>
            </a:extLst>
          </p:cNvPr>
          <p:cNvSpPr>
            <a:spLocks noChangeArrowheads="1"/>
          </p:cNvSpPr>
          <p:nvPr/>
        </p:nvSpPr>
        <p:spPr bwMode="auto">
          <a:xfrm rot="-3210919">
            <a:off x="2153443" y="5161757"/>
            <a:ext cx="2093913" cy="76200"/>
          </a:xfrm>
          <a:prstGeom prst="rect">
            <a:avLst/>
          </a:prstGeom>
          <a:solidFill>
            <a:schemeClr val="bg1"/>
          </a:solidFill>
          <a:ln w="9525">
            <a:solidFill>
              <a:schemeClr val="tx1"/>
            </a:solidFill>
            <a:miter lim="800000"/>
            <a:headEnd/>
            <a:tailEnd/>
          </a:ln>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8" name="Rectangle 48">
            <a:extLst>
              <a:ext uri="{FF2B5EF4-FFF2-40B4-BE49-F238E27FC236}">
                <a16:creationId xmlns:a16="http://schemas.microsoft.com/office/drawing/2014/main" id="{5E297116-0EBF-4922-8DD8-1C0F571CCA9A}"/>
              </a:ext>
            </a:extLst>
          </p:cNvPr>
          <p:cNvSpPr>
            <a:spLocks noChangeArrowheads="1"/>
          </p:cNvSpPr>
          <p:nvPr/>
        </p:nvSpPr>
        <p:spPr bwMode="auto">
          <a:xfrm>
            <a:off x="2565400" y="5956300"/>
            <a:ext cx="1914525" cy="96838"/>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9" name="Oval 50">
            <a:extLst>
              <a:ext uri="{FF2B5EF4-FFF2-40B4-BE49-F238E27FC236}">
                <a16:creationId xmlns:a16="http://schemas.microsoft.com/office/drawing/2014/main" id="{03FAF1CE-EEAB-41BB-9AD7-13979444C109}"/>
              </a:ext>
            </a:extLst>
          </p:cNvPr>
          <p:cNvSpPr>
            <a:spLocks noChangeArrowheads="1"/>
          </p:cNvSpPr>
          <p:nvPr/>
        </p:nvSpPr>
        <p:spPr bwMode="auto">
          <a:xfrm>
            <a:off x="2582863" y="596423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0" name="Oval 51">
            <a:extLst>
              <a:ext uri="{FF2B5EF4-FFF2-40B4-BE49-F238E27FC236}">
                <a16:creationId xmlns:a16="http://schemas.microsoft.com/office/drawing/2014/main" id="{A883DF52-1525-4337-BEB7-A583B9C0708D}"/>
              </a:ext>
            </a:extLst>
          </p:cNvPr>
          <p:cNvSpPr>
            <a:spLocks noChangeArrowheads="1"/>
          </p:cNvSpPr>
          <p:nvPr/>
        </p:nvSpPr>
        <p:spPr bwMode="auto">
          <a:xfrm>
            <a:off x="4387850" y="5969000"/>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1" name="Oval 52">
            <a:extLst>
              <a:ext uri="{FF2B5EF4-FFF2-40B4-BE49-F238E27FC236}">
                <a16:creationId xmlns:a16="http://schemas.microsoft.com/office/drawing/2014/main" id="{0D6D70F4-3BCB-418D-B45D-1825BF77D68D}"/>
              </a:ext>
            </a:extLst>
          </p:cNvPr>
          <p:cNvSpPr>
            <a:spLocks noChangeArrowheads="1"/>
          </p:cNvSpPr>
          <p:nvPr/>
        </p:nvSpPr>
        <p:spPr bwMode="auto">
          <a:xfrm>
            <a:off x="3754438" y="4364038"/>
            <a:ext cx="76200" cy="762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82" name="Text Box 53">
            <a:extLst>
              <a:ext uri="{FF2B5EF4-FFF2-40B4-BE49-F238E27FC236}">
                <a16:creationId xmlns:a16="http://schemas.microsoft.com/office/drawing/2014/main" id="{55D9A3DC-567B-430E-B1D2-FB2131357368}"/>
              </a:ext>
            </a:extLst>
          </p:cNvPr>
          <p:cNvSpPr txBox="1">
            <a:spLocks noChangeArrowheads="1"/>
          </p:cNvSpPr>
          <p:nvPr/>
        </p:nvSpPr>
        <p:spPr bwMode="auto">
          <a:xfrm>
            <a:off x="822325" y="265113"/>
            <a:ext cx="7940675"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Statically indeterminate systems are where the number of equilibrium equations available is </a:t>
            </a:r>
            <a:r>
              <a:rPr lang="en-US" altLang="en-US" u="sng" dirty="0"/>
              <a:t>less</a:t>
            </a:r>
            <a:r>
              <a:rPr lang="en-US" altLang="en-US" dirty="0"/>
              <a:t> than the number of unknown forces and/or moments so that we have to bring in some additional information to solve for all the unknowns. These are examples of so-called </a:t>
            </a:r>
            <a:r>
              <a:rPr lang="en-US" altLang="en-US" dirty="0">
                <a:solidFill>
                  <a:srgbClr val="C00000"/>
                </a:solidFill>
              </a:rPr>
              <a:t>under-determined systems. </a:t>
            </a:r>
          </a:p>
          <a:p>
            <a:pPr eaLnBrk="1" hangingPunct="1"/>
            <a:endParaRPr lang="en-US" altLang="en-US" dirty="0"/>
          </a:p>
          <a:p>
            <a:pPr eaLnBrk="1" hangingPunct="1"/>
            <a:r>
              <a:rPr lang="en-US" altLang="en-US" dirty="0"/>
              <a:t> It can happen also that in some problems we may have more non-trivial equilibrium equations than unknowns. In this case the system is said to be </a:t>
            </a:r>
            <a:r>
              <a:rPr lang="en-US" altLang="en-US" dirty="0">
                <a:solidFill>
                  <a:srgbClr val="C00000"/>
                </a:solidFill>
              </a:rPr>
              <a:t>over-determined</a:t>
            </a:r>
            <a:r>
              <a:rPr lang="en-US" altLang="en-US" dirty="0"/>
              <a:t>. Over determined systems are generally not desirable since they are either unstable or not completely restrained.</a:t>
            </a:r>
          </a:p>
        </p:txBody>
      </p:sp>
      <p:cxnSp>
        <p:nvCxnSpPr>
          <p:cNvPr id="3" name="Straight Connector 2">
            <a:extLst>
              <a:ext uri="{FF2B5EF4-FFF2-40B4-BE49-F238E27FC236}">
                <a16:creationId xmlns:a16="http://schemas.microsoft.com/office/drawing/2014/main" id="{8B7DDD5A-B5D9-267F-42BC-C387D7EBB2A6}"/>
              </a:ext>
            </a:extLst>
          </p:cNvPr>
          <p:cNvCxnSpPr/>
          <p:nvPr/>
        </p:nvCxnSpPr>
        <p:spPr>
          <a:xfrm>
            <a:off x="708925" y="3586851"/>
            <a:ext cx="78486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Freeform: Shape 3">
            <a:extLst>
              <a:ext uri="{FF2B5EF4-FFF2-40B4-BE49-F238E27FC236}">
                <a16:creationId xmlns:a16="http://schemas.microsoft.com/office/drawing/2014/main" id="{66C0D8F0-43F7-F5ED-CBC0-AD44CA6A0185}"/>
              </a:ext>
            </a:extLst>
          </p:cNvPr>
          <p:cNvSpPr/>
          <p:nvPr/>
        </p:nvSpPr>
        <p:spPr>
          <a:xfrm>
            <a:off x="2380099" y="6243321"/>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5" name="Freeform: Shape 4">
            <a:extLst>
              <a:ext uri="{FF2B5EF4-FFF2-40B4-BE49-F238E27FC236}">
                <a16:creationId xmlns:a16="http://schemas.microsoft.com/office/drawing/2014/main" id="{0F2F444B-A7F3-CF63-5A43-04B9DD5CB820}"/>
              </a:ext>
            </a:extLst>
          </p:cNvPr>
          <p:cNvSpPr/>
          <p:nvPr/>
        </p:nvSpPr>
        <p:spPr>
          <a:xfrm>
            <a:off x="4156512" y="6243321"/>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cxnSp>
        <p:nvCxnSpPr>
          <p:cNvPr id="6" name="Straight Arrow Connector 5">
            <a:extLst>
              <a:ext uri="{FF2B5EF4-FFF2-40B4-BE49-F238E27FC236}">
                <a16:creationId xmlns:a16="http://schemas.microsoft.com/office/drawing/2014/main" id="{DE1DD1D6-A8B9-9A4E-C7EA-AFC671504C10}"/>
              </a:ext>
            </a:extLst>
          </p:cNvPr>
          <p:cNvCxnSpPr>
            <a:cxnSpLocks/>
          </p:cNvCxnSpPr>
          <p:nvPr/>
        </p:nvCxnSpPr>
        <p:spPr>
          <a:xfrm flipV="1">
            <a:off x="4795475" y="4405313"/>
            <a:ext cx="0" cy="6361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F82CD89-55FF-98EF-3DE4-A422952B2C63}"/>
              </a:ext>
            </a:extLst>
          </p:cNvPr>
          <p:cNvCxnSpPr/>
          <p:nvPr/>
        </p:nvCxnSpPr>
        <p:spPr>
          <a:xfrm>
            <a:off x="4795475" y="5437219"/>
            <a:ext cx="0" cy="6159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A8DEF7E-4C03-4584-325C-FB57F366706F}"/>
              </a:ext>
            </a:extLst>
          </p:cNvPr>
          <p:cNvCxnSpPr/>
          <p:nvPr/>
        </p:nvCxnSpPr>
        <p:spPr>
          <a:xfrm flipH="1">
            <a:off x="2606675" y="6496792"/>
            <a:ext cx="3810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29E7EDA-CA74-0298-551F-1DEB9A800907}"/>
              </a:ext>
            </a:extLst>
          </p:cNvPr>
          <p:cNvCxnSpPr>
            <a:cxnSpLocks/>
          </p:cNvCxnSpPr>
          <p:nvPr/>
        </p:nvCxnSpPr>
        <p:spPr>
          <a:xfrm>
            <a:off x="3476179" y="6490261"/>
            <a:ext cx="37738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9C3B758-2603-E487-D379-AB6B4ED1B8EF}"/>
              </a:ext>
            </a:extLst>
          </p:cNvPr>
          <p:cNvCxnSpPr/>
          <p:nvPr/>
        </p:nvCxnSpPr>
        <p:spPr>
          <a:xfrm flipH="1">
            <a:off x="3810000" y="6490261"/>
            <a:ext cx="1524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01F6916-A13C-5CDE-9F45-09D4955969E1}"/>
              </a:ext>
            </a:extLst>
          </p:cNvPr>
          <p:cNvCxnSpPr/>
          <p:nvPr/>
        </p:nvCxnSpPr>
        <p:spPr>
          <a:xfrm>
            <a:off x="4311650" y="6490261"/>
            <a:ext cx="1524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id="{02B7E122-B97D-4B39-B7AD-345230F0FDDC}"/>
              </a:ext>
            </a:extLst>
          </p:cNvPr>
          <p:cNvSpPr>
            <a:spLocks noChangeArrowheads="1"/>
          </p:cNvSpPr>
          <p:nvPr/>
        </p:nvSpPr>
        <p:spPr bwMode="auto">
          <a:xfrm rot="4056341">
            <a:off x="4037013" y="2489200"/>
            <a:ext cx="1627187" cy="746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5" name="Oval 7">
            <a:extLst>
              <a:ext uri="{FF2B5EF4-FFF2-40B4-BE49-F238E27FC236}">
                <a16:creationId xmlns:a16="http://schemas.microsoft.com/office/drawing/2014/main" id="{27A95BC9-5824-45E3-9355-150DFCDEEB35}"/>
              </a:ext>
            </a:extLst>
          </p:cNvPr>
          <p:cNvSpPr>
            <a:spLocks noChangeArrowheads="1"/>
          </p:cNvSpPr>
          <p:nvPr/>
        </p:nvSpPr>
        <p:spPr bwMode="auto">
          <a:xfrm>
            <a:off x="1322388" y="4384675"/>
            <a:ext cx="152400" cy="1524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6" name="Oval 8">
            <a:extLst>
              <a:ext uri="{FF2B5EF4-FFF2-40B4-BE49-F238E27FC236}">
                <a16:creationId xmlns:a16="http://schemas.microsoft.com/office/drawing/2014/main" id="{3D9AB458-501F-4A7E-A563-171F92E9170B}"/>
              </a:ext>
            </a:extLst>
          </p:cNvPr>
          <p:cNvSpPr>
            <a:spLocks noChangeArrowheads="1"/>
          </p:cNvSpPr>
          <p:nvPr/>
        </p:nvSpPr>
        <p:spPr bwMode="auto">
          <a:xfrm>
            <a:off x="5638800" y="4343400"/>
            <a:ext cx="152400" cy="1524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77" name="Line 11">
            <a:extLst>
              <a:ext uri="{FF2B5EF4-FFF2-40B4-BE49-F238E27FC236}">
                <a16:creationId xmlns:a16="http://schemas.microsoft.com/office/drawing/2014/main" id="{59E7BDE1-07A3-463A-A888-6B9112434233}"/>
              </a:ext>
            </a:extLst>
          </p:cNvPr>
          <p:cNvSpPr>
            <a:spLocks noChangeShapeType="1"/>
          </p:cNvSpPr>
          <p:nvPr/>
        </p:nvSpPr>
        <p:spPr bwMode="auto">
          <a:xfrm>
            <a:off x="4086225" y="220663"/>
            <a:ext cx="0" cy="4572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8" name="Text Box 12">
            <a:extLst>
              <a:ext uri="{FF2B5EF4-FFF2-40B4-BE49-F238E27FC236}">
                <a16:creationId xmlns:a16="http://schemas.microsoft.com/office/drawing/2014/main" id="{F6B21396-DA46-46A0-A4EA-E613BF081D9F}"/>
              </a:ext>
            </a:extLst>
          </p:cNvPr>
          <p:cNvSpPr txBox="1">
            <a:spLocks noChangeArrowheads="1"/>
          </p:cNvSpPr>
          <p:nvPr/>
        </p:nvSpPr>
        <p:spPr bwMode="auto">
          <a:xfrm>
            <a:off x="4191000" y="3048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100 lb</a:t>
            </a:r>
          </a:p>
        </p:txBody>
      </p:sp>
      <p:sp>
        <p:nvSpPr>
          <p:cNvPr id="3079" name="Text Box 27">
            <a:extLst>
              <a:ext uri="{FF2B5EF4-FFF2-40B4-BE49-F238E27FC236}">
                <a16:creationId xmlns:a16="http://schemas.microsoft.com/office/drawing/2014/main" id="{A90E6275-673D-45F6-B3AA-87E39DED382B}"/>
              </a:ext>
            </a:extLst>
          </p:cNvPr>
          <p:cNvSpPr txBox="1">
            <a:spLocks noChangeArrowheads="1"/>
          </p:cNvSpPr>
          <p:nvPr/>
        </p:nvSpPr>
        <p:spPr bwMode="auto">
          <a:xfrm>
            <a:off x="914400" y="48768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sp>
        <p:nvSpPr>
          <p:cNvPr id="3080" name="Text Box 28">
            <a:extLst>
              <a:ext uri="{FF2B5EF4-FFF2-40B4-BE49-F238E27FC236}">
                <a16:creationId xmlns:a16="http://schemas.microsoft.com/office/drawing/2014/main" id="{B087D09E-4BE2-447A-A338-BDEF74B1499E}"/>
              </a:ext>
            </a:extLst>
          </p:cNvPr>
          <p:cNvSpPr txBox="1">
            <a:spLocks noChangeArrowheads="1"/>
          </p:cNvSpPr>
          <p:nvPr/>
        </p:nvSpPr>
        <p:spPr bwMode="auto">
          <a:xfrm>
            <a:off x="5791200" y="45720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B</a:t>
            </a:r>
            <a:r>
              <a:rPr lang="en-US" altLang="en-US" baseline="-25000" dirty="0"/>
              <a:t>y</a:t>
            </a:r>
            <a:endParaRPr lang="en-US" altLang="en-US" dirty="0"/>
          </a:p>
        </p:txBody>
      </p:sp>
      <p:sp>
        <p:nvSpPr>
          <p:cNvPr id="3081" name="Text Box 29">
            <a:extLst>
              <a:ext uri="{FF2B5EF4-FFF2-40B4-BE49-F238E27FC236}">
                <a16:creationId xmlns:a16="http://schemas.microsoft.com/office/drawing/2014/main" id="{0E24BC30-EEA0-46B6-8DCD-48936E492C79}"/>
              </a:ext>
            </a:extLst>
          </p:cNvPr>
          <p:cNvSpPr txBox="1">
            <a:spLocks noChangeArrowheads="1"/>
          </p:cNvSpPr>
          <p:nvPr/>
        </p:nvSpPr>
        <p:spPr bwMode="auto">
          <a:xfrm>
            <a:off x="3581400" y="304800"/>
            <a:ext cx="34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p>
        </p:txBody>
      </p:sp>
      <p:sp>
        <p:nvSpPr>
          <p:cNvPr id="3082" name="Rectangle 30">
            <a:extLst>
              <a:ext uri="{FF2B5EF4-FFF2-40B4-BE49-F238E27FC236}">
                <a16:creationId xmlns:a16="http://schemas.microsoft.com/office/drawing/2014/main" id="{3DE12D58-5489-482E-B250-8346DE7EE49E}"/>
              </a:ext>
            </a:extLst>
          </p:cNvPr>
          <p:cNvSpPr>
            <a:spLocks noChangeArrowheads="1"/>
          </p:cNvSpPr>
          <p:nvPr/>
        </p:nvSpPr>
        <p:spPr bwMode="auto">
          <a:xfrm rot="-3210919">
            <a:off x="1734343" y="2609057"/>
            <a:ext cx="2093913" cy="76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83" name="Rectangle 31">
            <a:extLst>
              <a:ext uri="{FF2B5EF4-FFF2-40B4-BE49-F238E27FC236}">
                <a16:creationId xmlns:a16="http://schemas.microsoft.com/office/drawing/2014/main" id="{5CA1070C-9A6F-4861-A450-A78633ACA5AC}"/>
              </a:ext>
            </a:extLst>
          </p:cNvPr>
          <p:cNvSpPr>
            <a:spLocks noChangeArrowheads="1"/>
          </p:cNvSpPr>
          <p:nvPr/>
        </p:nvSpPr>
        <p:spPr bwMode="auto">
          <a:xfrm>
            <a:off x="2530475" y="4425950"/>
            <a:ext cx="1914525" cy="9683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84" name="Oval 35">
            <a:extLst>
              <a:ext uri="{FF2B5EF4-FFF2-40B4-BE49-F238E27FC236}">
                <a16:creationId xmlns:a16="http://schemas.microsoft.com/office/drawing/2014/main" id="{334A589F-4509-40F2-9C94-4382A011ACD5}"/>
              </a:ext>
            </a:extLst>
          </p:cNvPr>
          <p:cNvSpPr>
            <a:spLocks noChangeArrowheads="1"/>
          </p:cNvSpPr>
          <p:nvPr/>
        </p:nvSpPr>
        <p:spPr bwMode="auto">
          <a:xfrm>
            <a:off x="4017963" y="677863"/>
            <a:ext cx="152400" cy="1524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85" name="Line 37">
            <a:extLst>
              <a:ext uri="{FF2B5EF4-FFF2-40B4-BE49-F238E27FC236}">
                <a16:creationId xmlns:a16="http://schemas.microsoft.com/office/drawing/2014/main" id="{769DA33A-89E4-489F-A184-20BC9412432A}"/>
              </a:ext>
            </a:extLst>
          </p:cNvPr>
          <p:cNvSpPr>
            <a:spLocks noChangeShapeType="1"/>
          </p:cNvSpPr>
          <p:nvPr/>
        </p:nvSpPr>
        <p:spPr bwMode="auto">
          <a:xfrm flipV="1">
            <a:off x="3429000" y="1371600"/>
            <a:ext cx="255588" cy="3683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6" name="Line 38">
            <a:extLst>
              <a:ext uri="{FF2B5EF4-FFF2-40B4-BE49-F238E27FC236}">
                <a16:creationId xmlns:a16="http://schemas.microsoft.com/office/drawing/2014/main" id="{AE768DAF-9A7F-418E-8F6A-5358BFE5A227}"/>
              </a:ext>
            </a:extLst>
          </p:cNvPr>
          <p:cNvSpPr>
            <a:spLocks noChangeShapeType="1"/>
          </p:cNvSpPr>
          <p:nvPr/>
        </p:nvSpPr>
        <p:spPr bwMode="auto">
          <a:xfrm flipH="1" flipV="1">
            <a:off x="5486400" y="3886200"/>
            <a:ext cx="180975" cy="415925"/>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7" name="Line 39">
            <a:extLst>
              <a:ext uri="{FF2B5EF4-FFF2-40B4-BE49-F238E27FC236}">
                <a16:creationId xmlns:a16="http://schemas.microsoft.com/office/drawing/2014/main" id="{EF492DB8-1A40-4F71-9A90-858AE9C6747F}"/>
              </a:ext>
            </a:extLst>
          </p:cNvPr>
          <p:cNvSpPr>
            <a:spLocks noChangeShapeType="1"/>
          </p:cNvSpPr>
          <p:nvPr/>
        </p:nvSpPr>
        <p:spPr bwMode="auto">
          <a:xfrm flipH="1">
            <a:off x="1857375" y="3498850"/>
            <a:ext cx="292100" cy="392113"/>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8" name="Line 40">
            <a:extLst>
              <a:ext uri="{FF2B5EF4-FFF2-40B4-BE49-F238E27FC236}">
                <a16:creationId xmlns:a16="http://schemas.microsoft.com/office/drawing/2014/main" id="{CF88CD7A-EB94-4148-B752-4E499A26BCA9}"/>
              </a:ext>
            </a:extLst>
          </p:cNvPr>
          <p:cNvSpPr>
            <a:spLocks noChangeShapeType="1"/>
          </p:cNvSpPr>
          <p:nvPr/>
        </p:nvSpPr>
        <p:spPr bwMode="auto">
          <a:xfrm flipV="1">
            <a:off x="1447800" y="4038600"/>
            <a:ext cx="255588" cy="3683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9" name="Line 41">
            <a:extLst>
              <a:ext uri="{FF2B5EF4-FFF2-40B4-BE49-F238E27FC236}">
                <a16:creationId xmlns:a16="http://schemas.microsoft.com/office/drawing/2014/main" id="{C328ECE2-F29E-4CE9-A45D-2D8060272D1E}"/>
              </a:ext>
            </a:extLst>
          </p:cNvPr>
          <p:cNvSpPr>
            <a:spLocks noChangeShapeType="1"/>
          </p:cNvSpPr>
          <p:nvPr/>
        </p:nvSpPr>
        <p:spPr bwMode="auto">
          <a:xfrm flipH="1">
            <a:off x="3733800" y="838200"/>
            <a:ext cx="292100" cy="392113"/>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0" name="Text Box 42">
            <a:extLst>
              <a:ext uri="{FF2B5EF4-FFF2-40B4-BE49-F238E27FC236}">
                <a16:creationId xmlns:a16="http://schemas.microsoft.com/office/drawing/2014/main" id="{479100D3-B8D2-4B95-B869-039A094112C0}"/>
              </a:ext>
            </a:extLst>
          </p:cNvPr>
          <p:cNvSpPr txBox="1">
            <a:spLocks noChangeArrowheads="1"/>
          </p:cNvSpPr>
          <p:nvPr/>
        </p:nvSpPr>
        <p:spPr bwMode="auto">
          <a:xfrm>
            <a:off x="990600" y="39624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AC</a:t>
            </a:r>
            <a:endParaRPr lang="en-US" altLang="en-US"/>
          </a:p>
        </p:txBody>
      </p:sp>
      <p:sp>
        <p:nvSpPr>
          <p:cNvPr id="3091" name="Text Box 43">
            <a:extLst>
              <a:ext uri="{FF2B5EF4-FFF2-40B4-BE49-F238E27FC236}">
                <a16:creationId xmlns:a16="http://schemas.microsoft.com/office/drawing/2014/main" id="{1DB029D1-EA49-49BD-AEDD-C476E1330ED6}"/>
              </a:ext>
            </a:extLst>
          </p:cNvPr>
          <p:cNvSpPr txBox="1">
            <a:spLocks noChangeArrowheads="1"/>
          </p:cNvSpPr>
          <p:nvPr/>
        </p:nvSpPr>
        <p:spPr bwMode="auto">
          <a:xfrm>
            <a:off x="1524000" y="32766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AC</a:t>
            </a:r>
            <a:endParaRPr lang="en-US" altLang="en-US"/>
          </a:p>
        </p:txBody>
      </p:sp>
      <p:sp>
        <p:nvSpPr>
          <p:cNvPr id="3092" name="Text Box 44">
            <a:extLst>
              <a:ext uri="{FF2B5EF4-FFF2-40B4-BE49-F238E27FC236}">
                <a16:creationId xmlns:a16="http://schemas.microsoft.com/office/drawing/2014/main" id="{88124D52-FFFE-4635-B529-F014B04FC307}"/>
              </a:ext>
            </a:extLst>
          </p:cNvPr>
          <p:cNvSpPr txBox="1">
            <a:spLocks noChangeArrowheads="1"/>
          </p:cNvSpPr>
          <p:nvPr/>
        </p:nvSpPr>
        <p:spPr bwMode="auto">
          <a:xfrm>
            <a:off x="2895600" y="12954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AC</a:t>
            </a:r>
            <a:endParaRPr lang="en-US" altLang="en-US"/>
          </a:p>
        </p:txBody>
      </p:sp>
      <p:sp>
        <p:nvSpPr>
          <p:cNvPr id="3093" name="Text Box 45">
            <a:extLst>
              <a:ext uri="{FF2B5EF4-FFF2-40B4-BE49-F238E27FC236}">
                <a16:creationId xmlns:a16="http://schemas.microsoft.com/office/drawing/2014/main" id="{4B8253BF-9321-445B-ADD2-EB908AAC1109}"/>
              </a:ext>
            </a:extLst>
          </p:cNvPr>
          <p:cNvSpPr txBox="1">
            <a:spLocks noChangeArrowheads="1"/>
          </p:cNvSpPr>
          <p:nvPr/>
        </p:nvSpPr>
        <p:spPr bwMode="auto">
          <a:xfrm>
            <a:off x="3276600" y="6096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AC</a:t>
            </a:r>
            <a:endParaRPr lang="en-US" altLang="en-US"/>
          </a:p>
        </p:txBody>
      </p:sp>
      <p:sp>
        <p:nvSpPr>
          <p:cNvPr id="3094" name="Line 46">
            <a:extLst>
              <a:ext uri="{FF2B5EF4-FFF2-40B4-BE49-F238E27FC236}">
                <a16:creationId xmlns:a16="http://schemas.microsoft.com/office/drawing/2014/main" id="{BDFA5611-416C-46E9-B5BA-D95FE21A809B}"/>
              </a:ext>
            </a:extLst>
          </p:cNvPr>
          <p:cNvSpPr>
            <a:spLocks noChangeShapeType="1"/>
          </p:cNvSpPr>
          <p:nvPr/>
        </p:nvSpPr>
        <p:spPr bwMode="auto">
          <a:xfrm>
            <a:off x="1492250" y="4468813"/>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5" name="Line 47">
            <a:extLst>
              <a:ext uri="{FF2B5EF4-FFF2-40B4-BE49-F238E27FC236}">
                <a16:creationId xmlns:a16="http://schemas.microsoft.com/office/drawing/2014/main" id="{F518AF03-59A7-487A-AE14-36B9EE81DC36}"/>
              </a:ext>
            </a:extLst>
          </p:cNvPr>
          <p:cNvSpPr>
            <a:spLocks noChangeShapeType="1"/>
          </p:cNvSpPr>
          <p:nvPr/>
        </p:nvSpPr>
        <p:spPr bwMode="auto">
          <a:xfrm flipV="1">
            <a:off x="1371600" y="4572000"/>
            <a:ext cx="0" cy="6096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6" name="Line 48">
            <a:extLst>
              <a:ext uri="{FF2B5EF4-FFF2-40B4-BE49-F238E27FC236}">
                <a16:creationId xmlns:a16="http://schemas.microsoft.com/office/drawing/2014/main" id="{44919601-E654-47B6-B89B-C4E3E4B864E4}"/>
              </a:ext>
            </a:extLst>
          </p:cNvPr>
          <p:cNvSpPr>
            <a:spLocks noChangeShapeType="1"/>
          </p:cNvSpPr>
          <p:nvPr/>
        </p:nvSpPr>
        <p:spPr bwMode="auto">
          <a:xfrm flipH="1">
            <a:off x="2089150" y="4471988"/>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7" name="Line 49">
            <a:extLst>
              <a:ext uri="{FF2B5EF4-FFF2-40B4-BE49-F238E27FC236}">
                <a16:creationId xmlns:a16="http://schemas.microsoft.com/office/drawing/2014/main" id="{502672FA-D004-4F9F-B33D-2B7EC5FFAE2E}"/>
              </a:ext>
            </a:extLst>
          </p:cNvPr>
          <p:cNvSpPr>
            <a:spLocks noChangeShapeType="1"/>
          </p:cNvSpPr>
          <p:nvPr/>
        </p:nvSpPr>
        <p:spPr bwMode="auto">
          <a:xfrm>
            <a:off x="4486275" y="4481513"/>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8" name="Line 51">
            <a:extLst>
              <a:ext uri="{FF2B5EF4-FFF2-40B4-BE49-F238E27FC236}">
                <a16:creationId xmlns:a16="http://schemas.microsoft.com/office/drawing/2014/main" id="{0EDD4152-BDBC-4993-80A5-DDA20323688D}"/>
              </a:ext>
            </a:extLst>
          </p:cNvPr>
          <p:cNvSpPr>
            <a:spLocks noChangeShapeType="1"/>
          </p:cNvSpPr>
          <p:nvPr/>
        </p:nvSpPr>
        <p:spPr bwMode="auto">
          <a:xfrm flipH="1">
            <a:off x="5181600" y="4419600"/>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9" name="Line 52">
            <a:extLst>
              <a:ext uri="{FF2B5EF4-FFF2-40B4-BE49-F238E27FC236}">
                <a16:creationId xmlns:a16="http://schemas.microsoft.com/office/drawing/2014/main" id="{365BD799-2693-4EEE-A90C-7CF78CFDD79C}"/>
              </a:ext>
            </a:extLst>
          </p:cNvPr>
          <p:cNvSpPr>
            <a:spLocks noChangeShapeType="1"/>
          </p:cNvSpPr>
          <p:nvPr/>
        </p:nvSpPr>
        <p:spPr bwMode="auto">
          <a:xfrm flipH="1" flipV="1">
            <a:off x="4356100" y="1339850"/>
            <a:ext cx="180975" cy="415925"/>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0" name="Line 53">
            <a:extLst>
              <a:ext uri="{FF2B5EF4-FFF2-40B4-BE49-F238E27FC236}">
                <a16:creationId xmlns:a16="http://schemas.microsoft.com/office/drawing/2014/main" id="{42410CB2-7178-456C-83CA-6E21D6B6CF06}"/>
              </a:ext>
            </a:extLst>
          </p:cNvPr>
          <p:cNvSpPr>
            <a:spLocks noChangeShapeType="1"/>
          </p:cNvSpPr>
          <p:nvPr/>
        </p:nvSpPr>
        <p:spPr bwMode="auto">
          <a:xfrm>
            <a:off x="4114800" y="838200"/>
            <a:ext cx="158750" cy="395288"/>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1" name="Line 54">
            <a:extLst>
              <a:ext uri="{FF2B5EF4-FFF2-40B4-BE49-F238E27FC236}">
                <a16:creationId xmlns:a16="http://schemas.microsoft.com/office/drawing/2014/main" id="{62AFEE83-9974-44B8-931F-3B00D088FE5E}"/>
              </a:ext>
            </a:extLst>
          </p:cNvPr>
          <p:cNvSpPr>
            <a:spLocks noChangeShapeType="1"/>
          </p:cNvSpPr>
          <p:nvPr/>
        </p:nvSpPr>
        <p:spPr bwMode="auto">
          <a:xfrm>
            <a:off x="5181600" y="3276600"/>
            <a:ext cx="158750" cy="395288"/>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2" name="Line 55">
            <a:extLst>
              <a:ext uri="{FF2B5EF4-FFF2-40B4-BE49-F238E27FC236}">
                <a16:creationId xmlns:a16="http://schemas.microsoft.com/office/drawing/2014/main" id="{0AB80126-6420-4352-8107-AE062466D9F2}"/>
              </a:ext>
            </a:extLst>
          </p:cNvPr>
          <p:cNvSpPr>
            <a:spLocks noChangeShapeType="1"/>
          </p:cNvSpPr>
          <p:nvPr/>
        </p:nvSpPr>
        <p:spPr bwMode="auto">
          <a:xfrm flipV="1">
            <a:off x="5715000" y="4495800"/>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3" name="Text Box 56">
            <a:extLst>
              <a:ext uri="{FF2B5EF4-FFF2-40B4-BE49-F238E27FC236}">
                <a16:creationId xmlns:a16="http://schemas.microsoft.com/office/drawing/2014/main" id="{09DE68A1-4486-42AB-8CBC-E264B0C47DE8}"/>
              </a:ext>
            </a:extLst>
          </p:cNvPr>
          <p:cNvSpPr txBox="1">
            <a:spLocks noChangeArrowheads="1"/>
          </p:cNvSpPr>
          <p:nvPr/>
        </p:nvSpPr>
        <p:spPr bwMode="auto">
          <a:xfrm>
            <a:off x="1524000" y="4572000"/>
            <a:ext cx="52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AB</a:t>
            </a:r>
            <a:endParaRPr lang="en-US" altLang="en-US"/>
          </a:p>
        </p:txBody>
      </p:sp>
      <p:sp>
        <p:nvSpPr>
          <p:cNvPr id="3104" name="Text Box 57">
            <a:extLst>
              <a:ext uri="{FF2B5EF4-FFF2-40B4-BE49-F238E27FC236}">
                <a16:creationId xmlns:a16="http://schemas.microsoft.com/office/drawing/2014/main" id="{6598895F-1C7A-4A68-9523-2B48222ED1EE}"/>
              </a:ext>
            </a:extLst>
          </p:cNvPr>
          <p:cNvSpPr txBox="1">
            <a:spLocks noChangeArrowheads="1"/>
          </p:cNvSpPr>
          <p:nvPr/>
        </p:nvSpPr>
        <p:spPr bwMode="auto">
          <a:xfrm>
            <a:off x="2057400" y="4572000"/>
            <a:ext cx="52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AB</a:t>
            </a:r>
            <a:endParaRPr lang="en-US" altLang="en-US"/>
          </a:p>
        </p:txBody>
      </p:sp>
      <p:sp>
        <p:nvSpPr>
          <p:cNvPr id="3105" name="Text Box 58">
            <a:extLst>
              <a:ext uri="{FF2B5EF4-FFF2-40B4-BE49-F238E27FC236}">
                <a16:creationId xmlns:a16="http://schemas.microsoft.com/office/drawing/2014/main" id="{BEC78903-2966-4B86-94DB-74BD85269124}"/>
              </a:ext>
            </a:extLst>
          </p:cNvPr>
          <p:cNvSpPr txBox="1">
            <a:spLocks noChangeArrowheads="1"/>
          </p:cNvSpPr>
          <p:nvPr/>
        </p:nvSpPr>
        <p:spPr bwMode="auto">
          <a:xfrm>
            <a:off x="4495800" y="4572000"/>
            <a:ext cx="52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AB</a:t>
            </a:r>
            <a:endParaRPr lang="en-US" altLang="en-US"/>
          </a:p>
        </p:txBody>
      </p:sp>
      <p:sp>
        <p:nvSpPr>
          <p:cNvPr id="3106" name="Text Box 59">
            <a:extLst>
              <a:ext uri="{FF2B5EF4-FFF2-40B4-BE49-F238E27FC236}">
                <a16:creationId xmlns:a16="http://schemas.microsoft.com/office/drawing/2014/main" id="{C3BB4232-AA74-4668-ADB2-A31AB1567E29}"/>
              </a:ext>
            </a:extLst>
          </p:cNvPr>
          <p:cNvSpPr txBox="1">
            <a:spLocks noChangeArrowheads="1"/>
          </p:cNvSpPr>
          <p:nvPr/>
        </p:nvSpPr>
        <p:spPr bwMode="auto">
          <a:xfrm>
            <a:off x="5181600" y="4572000"/>
            <a:ext cx="527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AB</a:t>
            </a:r>
            <a:endParaRPr lang="en-US" altLang="en-US"/>
          </a:p>
        </p:txBody>
      </p:sp>
      <p:sp>
        <p:nvSpPr>
          <p:cNvPr id="3107" name="Text Box 60">
            <a:extLst>
              <a:ext uri="{FF2B5EF4-FFF2-40B4-BE49-F238E27FC236}">
                <a16:creationId xmlns:a16="http://schemas.microsoft.com/office/drawing/2014/main" id="{33964F67-9492-4BDD-8CE1-AB9FF4BE9139}"/>
              </a:ext>
            </a:extLst>
          </p:cNvPr>
          <p:cNvSpPr txBox="1">
            <a:spLocks noChangeArrowheads="1"/>
          </p:cNvSpPr>
          <p:nvPr/>
        </p:nvSpPr>
        <p:spPr bwMode="auto">
          <a:xfrm>
            <a:off x="5330825" y="31496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BC</a:t>
            </a:r>
            <a:endParaRPr lang="en-US" altLang="en-US"/>
          </a:p>
        </p:txBody>
      </p:sp>
      <p:sp>
        <p:nvSpPr>
          <p:cNvPr id="3108" name="Text Box 61">
            <a:extLst>
              <a:ext uri="{FF2B5EF4-FFF2-40B4-BE49-F238E27FC236}">
                <a16:creationId xmlns:a16="http://schemas.microsoft.com/office/drawing/2014/main" id="{89D0237E-8DD9-40AB-A190-085778749A66}"/>
              </a:ext>
            </a:extLst>
          </p:cNvPr>
          <p:cNvSpPr txBox="1">
            <a:spLocks noChangeArrowheads="1"/>
          </p:cNvSpPr>
          <p:nvPr/>
        </p:nvSpPr>
        <p:spPr bwMode="auto">
          <a:xfrm>
            <a:off x="5638800" y="38100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BC</a:t>
            </a:r>
            <a:endParaRPr lang="en-US" altLang="en-US"/>
          </a:p>
        </p:txBody>
      </p:sp>
      <p:sp>
        <p:nvSpPr>
          <p:cNvPr id="3109" name="Text Box 62">
            <a:extLst>
              <a:ext uri="{FF2B5EF4-FFF2-40B4-BE49-F238E27FC236}">
                <a16:creationId xmlns:a16="http://schemas.microsoft.com/office/drawing/2014/main" id="{BF7B5B41-6E5E-4F7C-934F-1DC94501DF3C}"/>
              </a:ext>
            </a:extLst>
          </p:cNvPr>
          <p:cNvSpPr txBox="1">
            <a:spLocks noChangeArrowheads="1"/>
          </p:cNvSpPr>
          <p:nvPr/>
        </p:nvSpPr>
        <p:spPr bwMode="auto">
          <a:xfrm>
            <a:off x="4495800" y="12954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BC</a:t>
            </a:r>
            <a:endParaRPr lang="en-US" altLang="en-US"/>
          </a:p>
        </p:txBody>
      </p:sp>
      <p:sp>
        <p:nvSpPr>
          <p:cNvPr id="3110" name="Text Box 63">
            <a:extLst>
              <a:ext uri="{FF2B5EF4-FFF2-40B4-BE49-F238E27FC236}">
                <a16:creationId xmlns:a16="http://schemas.microsoft.com/office/drawing/2014/main" id="{66CA9230-9FC0-4E23-A312-E3005CAD2D1A}"/>
              </a:ext>
            </a:extLst>
          </p:cNvPr>
          <p:cNvSpPr txBox="1">
            <a:spLocks noChangeArrowheads="1"/>
          </p:cNvSpPr>
          <p:nvPr/>
        </p:nvSpPr>
        <p:spPr bwMode="auto">
          <a:xfrm>
            <a:off x="4343400" y="7620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BC</a:t>
            </a:r>
            <a:endParaRPr lang="en-US" altLang="en-US"/>
          </a:p>
        </p:txBody>
      </p:sp>
      <p:sp>
        <p:nvSpPr>
          <p:cNvPr id="3111" name="Text Box 64">
            <a:extLst>
              <a:ext uri="{FF2B5EF4-FFF2-40B4-BE49-F238E27FC236}">
                <a16:creationId xmlns:a16="http://schemas.microsoft.com/office/drawing/2014/main" id="{0F135F58-F1DC-4549-AAD9-71489C659540}"/>
              </a:ext>
            </a:extLst>
          </p:cNvPr>
          <p:cNvSpPr txBox="1">
            <a:spLocks noChangeArrowheads="1"/>
          </p:cNvSpPr>
          <p:nvPr/>
        </p:nvSpPr>
        <p:spPr bwMode="auto">
          <a:xfrm>
            <a:off x="293688" y="5334000"/>
            <a:ext cx="8532812"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For unknowns we have three bar forces (m = 3) and two external reactions (n = 2)</a:t>
            </a:r>
          </a:p>
          <a:p>
            <a:pPr eaLnBrk="1" hangingPunct="1"/>
            <a:r>
              <a:rPr lang="en-US" altLang="en-US"/>
              <a:t> (5 total)</a:t>
            </a:r>
          </a:p>
        </p:txBody>
      </p:sp>
      <p:sp>
        <p:nvSpPr>
          <p:cNvPr id="3112" name="Text Box 65">
            <a:extLst>
              <a:ext uri="{FF2B5EF4-FFF2-40B4-BE49-F238E27FC236}">
                <a16:creationId xmlns:a16="http://schemas.microsoft.com/office/drawing/2014/main" id="{9B0C923E-F641-461C-BEA5-72535BBD8703}"/>
              </a:ext>
            </a:extLst>
          </p:cNvPr>
          <p:cNvSpPr txBox="1">
            <a:spLocks noChangeArrowheads="1"/>
          </p:cNvSpPr>
          <p:nvPr/>
        </p:nvSpPr>
        <p:spPr bwMode="auto">
          <a:xfrm>
            <a:off x="334963" y="5980113"/>
            <a:ext cx="6953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For equilibrium equations we have two force equations at each pin:</a:t>
            </a:r>
          </a:p>
          <a:p>
            <a:pPr eaLnBrk="1" hangingPunct="1"/>
            <a:r>
              <a:rPr lang="en-US" altLang="en-US"/>
              <a:t>So for 3 pins (j = 3) we have a total of 6 equations</a:t>
            </a:r>
          </a:p>
        </p:txBody>
      </p:sp>
      <p:graphicFrame>
        <p:nvGraphicFramePr>
          <p:cNvPr id="3113" name="Object 66">
            <a:extLst>
              <a:ext uri="{FF2B5EF4-FFF2-40B4-BE49-F238E27FC236}">
                <a16:creationId xmlns:a16="http://schemas.microsoft.com/office/drawing/2014/main" id="{5FCEB3D8-E820-46A0-A46C-49018D7B76FC}"/>
              </a:ext>
            </a:extLst>
          </p:cNvPr>
          <p:cNvGraphicFramePr>
            <a:graphicFrameLocks noChangeAspect="1"/>
          </p:cNvGraphicFramePr>
          <p:nvPr>
            <p:extLst>
              <p:ext uri="{D42A27DB-BD31-4B8C-83A1-F6EECF244321}">
                <p14:modId xmlns:p14="http://schemas.microsoft.com/office/powerpoint/2010/main" val="2601448916"/>
              </p:ext>
            </p:extLst>
          </p:nvPr>
        </p:nvGraphicFramePr>
        <p:xfrm>
          <a:off x="7391400" y="5806281"/>
          <a:ext cx="968050" cy="836613"/>
        </p:xfrm>
        <a:graphic>
          <a:graphicData uri="http://schemas.openxmlformats.org/presentationml/2006/ole">
            <mc:AlternateContent xmlns:mc="http://schemas.openxmlformats.org/markup-compatibility/2006">
              <mc:Choice xmlns:v="urn:schemas-microsoft-com:vml" Requires="v">
                <p:oleObj name="Equation" r:id="rId3" imgW="558558" imgH="482391" progId="Equation.DSMT4">
                  <p:embed/>
                </p:oleObj>
              </mc:Choice>
              <mc:Fallback>
                <p:oleObj name="Equation" r:id="rId3" imgW="558558" imgH="482391" progId="Equation.DSMT4">
                  <p:embed/>
                  <p:pic>
                    <p:nvPicPr>
                      <p:cNvPr id="0" name="Object 6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5806281"/>
                        <a:ext cx="968050" cy="836613"/>
                      </a:xfrm>
                      <a:prstGeom prst="rect">
                        <a:avLst/>
                      </a:prstGeom>
                      <a:noFill/>
                      <a:ln>
                        <a:noFill/>
                      </a:ln>
                      <a:effectLst/>
                    </p:spPr>
                  </p:pic>
                </p:oleObj>
              </mc:Fallback>
            </mc:AlternateContent>
          </a:graphicData>
        </a:graphic>
      </p:graphicFrame>
      <p:graphicFrame>
        <p:nvGraphicFramePr>
          <p:cNvPr id="3114" name="Object 1">
            <a:extLst>
              <a:ext uri="{FF2B5EF4-FFF2-40B4-BE49-F238E27FC236}">
                <a16:creationId xmlns:a16="http://schemas.microsoft.com/office/drawing/2014/main" id="{B1326E85-B324-4681-A9FB-C0159741A445}"/>
              </a:ext>
            </a:extLst>
          </p:cNvPr>
          <p:cNvGraphicFramePr>
            <a:graphicFrameLocks noChangeAspect="1"/>
          </p:cNvGraphicFramePr>
          <p:nvPr/>
        </p:nvGraphicFramePr>
        <p:xfrm>
          <a:off x="6784975" y="2209800"/>
          <a:ext cx="1476375" cy="436563"/>
        </p:xfrm>
        <a:graphic>
          <a:graphicData uri="http://schemas.openxmlformats.org/presentationml/2006/ole">
            <mc:AlternateContent xmlns:mc="http://schemas.openxmlformats.org/markup-compatibility/2006">
              <mc:Choice xmlns:v="urn:schemas-microsoft-com:vml" Requires="v">
                <p:oleObj name="Equation" r:id="rId5" imgW="685800" imgH="203040" progId="Equation.DSMT4">
                  <p:embed/>
                </p:oleObj>
              </mc:Choice>
              <mc:Fallback>
                <p:oleObj name="Equation" r:id="rId5" imgW="685800" imgH="20304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4975" y="2209800"/>
                        <a:ext cx="1476375"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val 4">
            <a:extLst>
              <a:ext uri="{FF2B5EF4-FFF2-40B4-BE49-F238E27FC236}">
                <a16:creationId xmlns:a16="http://schemas.microsoft.com/office/drawing/2014/main" id="{518E6160-BBF0-4D47-89FC-EF300D935C41}"/>
              </a:ext>
            </a:extLst>
          </p:cNvPr>
          <p:cNvSpPr>
            <a:spLocks noChangeArrowheads="1"/>
          </p:cNvSpPr>
          <p:nvPr/>
        </p:nvSpPr>
        <p:spPr bwMode="auto">
          <a:xfrm>
            <a:off x="4892675" y="3087688"/>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99" name="Line 5">
            <a:extLst>
              <a:ext uri="{FF2B5EF4-FFF2-40B4-BE49-F238E27FC236}">
                <a16:creationId xmlns:a16="http://schemas.microsoft.com/office/drawing/2014/main" id="{408586EA-0D43-4D0B-9F99-9FD5CC7983D3}"/>
              </a:ext>
            </a:extLst>
          </p:cNvPr>
          <p:cNvSpPr>
            <a:spLocks noChangeShapeType="1"/>
          </p:cNvSpPr>
          <p:nvPr/>
        </p:nvSpPr>
        <p:spPr bwMode="auto">
          <a:xfrm flipH="1">
            <a:off x="4511675" y="3316288"/>
            <a:ext cx="381000" cy="3810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0" name="Line 6">
            <a:extLst>
              <a:ext uri="{FF2B5EF4-FFF2-40B4-BE49-F238E27FC236}">
                <a16:creationId xmlns:a16="http://schemas.microsoft.com/office/drawing/2014/main" id="{B3B2AD2F-905A-4027-8EC4-AA2ED05CFBF4}"/>
              </a:ext>
            </a:extLst>
          </p:cNvPr>
          <p:cNvSpPr>
            <a:spLocks noChangeShapeType="1"/>
          </p:cNvSpPr>
          <p:nvPr/>
        </p:nvSpPr>
        <p:spPr bwMode="auto">
          <a:xfrm>
            <a:off x="5019675" y="2511425"/>
            <a:ext cx="0" cy="5334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1" name="Text Box 7">
            <a:extLst>
              <a:ext uri="{FF2B5EF4-FFF2-40B4-BE49-F238E27FC236}">
                <a16:creationId xmlns:a16="http://schemas.microsoft.com/office/drawing/2014/main" id="{7654BABE-DB39-4322-BDED-27EC1EA194B5}"/>
              </a:ext>
            </a:extLst>
          </p:cNvPr>
          <p:cNvSpPr txBox="1">
            <a:spLocks noChangeArrowheads="1"/>
          </p:cNvSpPr>
          <p:nvPr/>
        </p:nvSpPr>
        <p:spPr bwMode="auto">
          <a:xfrm>
            <a:off x="5105400" y="2438400"/>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100 </a:t>
            </a:r>
            <a:r>
              <a:rPr lang="en-US" altLang="en-US" dirty="0" err="1"/>
              <a:t>lb</a:t>
            </a:r>
            <a:endParaRPr lang="en-US" altLang="en-US" dirty="0"/>
          </a:p>
        </p:txBody>
      </p:sp>
      <p:sp>
        <p:nvSpPr>
          <p:cNvPr id="4102" name="Text Box 8">
            <a:extLst>
              <a:ext uri="{FF2B5EF4-FFF2-40B4-BE49-F238E27FC236}">
                <a16:creationId xmlns:a16="http://schemas.microsoft.com/office/drawing/2014/main" id="{3FE63DD2-7A9B-45D8-8BC0-AC34A1285E62}"/>
              </a:ext>
            </a:extLst>
          </p:cNvPr>
          <p:cNvSpPr txBox="1">
            <a:spLocks noChangeArrowheads="1"/>
          </p:cNvSpPr>
          <p:nvPr/>
        </p:nvSpPr>
        <p:spPr bwMode="auto">
          <a:xfrm>
            <a:off x="4114800" y="31242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AC</a:t>
            </a:r>
            <a:endParaRPr lang="en-US" altLang="en-US"/>
          </a:p>
        </p:txBody>
      </p:sp>
      <p:sp>
        <p:nvSpPr>
          <p:cNvPr id="4103" name="Line 9">
            <a:extLst>
              <a:ext uri="{FF2B5EF4-FFF2-40B4-BE49-F238E27FC236}">
                <a16:creationId xmlns:a16="http://schemas.microsoft.com/office/drawing/2014/main" id="{650DF810-366C-479E-8F5E-8C3B939E1ADD}"/>
              </a:ext>
            </a:extLst>
          </p:cNvPr>
          <p:cNvSpPr>
            <a:spLocks noChangeShapeType="1"/>
          </p:cNvSpPr>
          <p:nvPr/>
        </p:nvSpPr>
        <p:spPr bwMode="auto">
          <a:xfrm>
            <a:off x="5121275" y="3316288"/>
            <a:ext cx="45720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4" name="Text Box 10">
            <a:extLst>
              <a:ext uri="{FF2B5EF4-FFF2-40B4-BE49-F238E27FC236}">
                <a16:creationId xmlns:a16="http://schemas.microsoft.com/office/drawing/2014/main" id="{14168A62-2965-41AD-8D5D-63DBDF847101}"/>
              </a:ext>
            </a:extLst>
          </p:cNvPr>
          <p:cNvSpPr txBox="1">
            <a:spLocks noChangeArrowheads="1"/>
          </p:cNvSpPr>
          <p:nvPr/>
        </p:nvSpPr>
        <p:spPr bwMode="auto">
          <a:xfrm>
            <a:off x="5654675" y="3773488"/>
            <a:ext cx="5349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BC</a:t>
            </a:r>
            <a:endParaRPr lang="en-US" altLang="en-US"/>
          </a:p>
        </p:txBody>
      </p:sp>
      <p:sp>
        <p:nvSpPr>
          <p:cNvPr id="4105" name="Line 12">
            <a:extLst>
              <a:ext uri="{FF2B5EF4-FFF2-40B4-BE49-F238E27FC236}">
                <a16:creationId xmlns:a16="http://schemas.microsoft.com/office/drawing/2014/main" id="{A841E174-76DE-4F05-974B-E7177916284F}"/>
              </a:ext>
            </a:extLst>
          </p:cNvPr>
          <p:cNvSpPr>
            <a:spLocks noChangeShapeType="1"/>
          </p:cNvSpPr>
          <p:nvPr/>
        </p:nvSpPr>
        <p:spPr bwMode="auto">
          <a:xfrm>
            <a:off x="4656138" y="36814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6" name="Line 13">
            <a:extLst>
              <a:ext uri="{FF2B5EF4-FFF2-40B4-BE49-F238E27FC236}">
                <a16:creationId xmlns:a16="http://schemas.microsoft.com/office/drawing/2014/main" id="{86F8C4D8-24DF-4FBF-82F0-0312ED963558}"/>
              </a:ext>
            </a:extLst>
          </p:cNvPr>
          <p:cNvSpPr>
            <a:spLocks noChangeShapeType="1"/>
          </p:cNvSpPr>
          <p:nvPr/>
        </p:nvSpPr>
        <p:spPr bwMode="auto">
          <a:xfrm flipV="1">
            <a:off x="4808538" y="352901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7" name="Text Box 14">
            <a:extLst>
              <a:ext uri="{FF2B5EF4-FFF2-40B4-BE49-F238E27FC236}">
                <a16:creationId xmlns:a16="http://schemas.microsoft.com/office/drawing/2014/main" id="{3A155B73-624E-4A54-B12C-B36D4F8A15A3}"/>
              </a:ext>
            </a:extLst>
          </p:cNvPr>
          <p:cNvSpPr txBox="1">
            <a:spLocks noChangeArrowheads="1"/>
          </p:cNvSpPr>
          <p:nvPr/>
        </p:nvSpPr>
        <p:spPr bwMode="auto">
          <a:xfrm>
            <a:off x="4572000" y="362902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4108" name="Text Box 15">
            <a:extLst>
              <a:ext uri="{FF2B5EF4-FFF2-40B4-BE49-F238E27FC236}">
                <a16:creationId xmlns:a16="http://schemas.microsoft.com/office/drawing/2014/main" id="{B11D1432-136D-4F9F-B244-7274BCE88412}"/>
              </a:ext>
            </a:extLst>
          </p:cNvPr>
          <p:cNvSpPr txBox="1">
            <a:spLocks noChangeArrowheads="1"/>
          </p:cNvSpPr>
          <p:nvPr/>
        </p:nvSpPr>
        <p:spPr bwMode="auto">
          <a:xfrm>
            <a:off x="4740275" y="33924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4109" name="Line 16">
            <a:extLst>
              <a:ext uri="{FF2B5EF4-FFF2-40B4-BE49-F238E27FC236}">
                <a16:creationId xmlns:a16="http://schemas.microsoft.com/office/drawing/2014/main" id="{AD38204F-C86E-42CF-8DCE-184F709962CE}"/>
              </a:ext>
            </a:extLst>
          </p:cNvPr>
          <p:cNvSpPr>
            <a:spLocks noChangeShapeType="1"/>
          </p:cNvSpPr>
          <p:nvPr/>
        </p:nvSpPr>
        <p:spPr bwMode="auto">
          <a:xfrm>
            <a:off x="5197475" y="362108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0" name="Line 17">
            <a:extLst>
              <a:ext uri="{FF2B5EF4-FFF2-40B4-BE49-F238E27FC236}">
                <a16:creationId xmlns:a16="http://schemas.microsoft.com/office/drawing/2014/main" id="{34B8FFB6-72BD-4ECF-817E-AC0780944363}"/>
              </a:ext>
            </a:extLst>
          </p:cNvPr>
          <p:cNvSpPr>
            <a:spLocks noChangeShapeType="1"/>
          </p:cNvSpPr>
          <p:nvPr/>
        </p:nvSpPr>
        <p:spPr bwMode="auto">
          <a:xfrm>
            <a:off x="5197475" y="3849688"/>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1" name="Text Box 18">
            <a:extLst>
              <a:ext uri="{FF2B5EF4-FFF2-40B4-BE49-F238E27FC236}">
                <a16:creationId xmlns:a16="http://schemas.microsoft.com/office/drawing/2014/main" id="{AF313D9C-9468-44F3-A608-3BDC0FADF661}"/>
              </a:ext>
            </a:extLst>
          </p:cNvPr>
          <p:cNvSpPr txBox="1">
            <a:spLocks noChangeArrowheads="1"/>
          </p:cNvSpPr>
          <p:nvPr/>
        </p:nvSpPr>
        <p:spPr bwMode="auto">
          <a:xfrm>
            <a:off x="5273675" y="39258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a:t>
            </a:r>
          </a:p>
        </p:txBody>
      </p:sp>
      <p:sp>
        <p:nvSpPr>
          <p:cNvPr id="4112" name="Text Box 19">
            <a:extLst>
              <a:ext uri="{FF2B5EF4-FFF2-40B4-BE49-F238E27FC236}">
                <a16:creationId xmlns:a16="http://schemas.microsoft.com/office/drawing/2014/main" id="{7D200682-A197-42FC-9665-56FF9649B81B}"/>
              </a:ext>
            </a:extLst>
          </p:cNvPr>
          <p:cNvSpPr txBox="1">
            <a:spLocks noChangeArrowheads="1"/>
          </p:cNvSpPr>
          <p:nvPr/>
        </p:nvSpPr>
        <p:spPr bwMode="auto">
          <a:xfrm>
            <a:off x="4968875" y="35448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graphicFrame>
        <p:nvGraphicFramePr>
          <p:cNvPr id="4113" name="Object 21">
            <a:extLst>
              <a:ext uri="{FF2B5EF4-FFF2-40B4-BE49-F238E27FC236}">
                <a16:creationId xmlns:a16="http://schemas.microsoft.com/office/drawing/2014/main" id="{F3360175-3ADB-4DC2-8C37-704F7D7D786C}"/>
              </a:ext>
            </a:extLst>
          </p:cNvPr>
          <p:cNvGraphicFramePr>
            <a:graphicFrameLocks noChangeAspect="1"/>
          </p:cNvGraphicFramePr>
          <p:nvPr/>
        </p:nvGraphicFramePr>
        <p:xfrm>
          <a:off x="5426075" y="3352800"/>
          <a:ext cx="407988" cy="301625"/>
        </p:xfrm>
        <a:graphic>
          <a:graphicData uri="http://schemas.openxmlformats.org/presentationml/2006/ole">
            <mc:AlternateContent xmlns:mc="http://schemas.openxmlformats.org/markup-compatibility/2006">
              <mc:Choice xmlns:v="urn:schemas-microsoft-com:vml" Requires="v">
                <p:oleObj name="Equation" r:id="rId3" imgW="291847" imgH="215713" progId="Equation.DSMT4">
                  <p:embed/>
                </p:oleObj>
              </mc:Choice>
              <mc:Fallback>
                <p:oleObj name="Equation" r:id="rId3" imgW="291847" imgH="215713" progId="Equation.DSMT4">
                  <p:embed/>
                  <p:pic>
                    <p:nvPicPr>
                      <p:cNvPr id="0" name="Object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6075" y="3352800"/>
                        <a:ext cx="407988"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14" name="Object 22">
            <a:extLst>
              <a:ext uri="{FF2B5EF4-FFF2-40B4-BE49-F238E27FC236}">
                <a16:creationId xmlns:a16="http://schemas.microsoft.com/office/drawing/2014/main" id="{7DD76499-5B79-4DE8-9F8A-471093291558}"/>
              </a:ext>
            </a:extLst>
          </p:cNvPr>
          <p:cNvGraphicFramePr>
            <a:graphicFrameLocks noChangeAspect="1"/>
          </p:cNvGraphicFramePr>
          <p:nvPr/>
        </p:nvGraphicFramePr>
        <p:xfrm>
          <a:off x="6573838" y="2751138"/>
          <a:ext cx="2078037" cy="1665287"/>
        </p:xfrm>
        <a:graphic>
          <a:graphicData uri="http://schemas.openxmlformats.org/presentationml/2006/ole">
            <mc:AlternateContent xmlns:mc="http://schemas.openxmlformats.org/markup-compatibility/2006">
              <mc:Choice xmlns:v="urn:schemas-microsoft-com:vml" Requires="v">
                <p:oleObj name="Equation" r:id="rId5" imgW="1600200" imgH="1282700" progId="Equation.DSMT4">
                  <p:embed/>
                </p:oleObj>
              </mc:Choice>
              <mc:Fallback>
                <p:oleObj name="Equation" r:id="rId5" imgW="1600200" imgH="1282700" progId="Equation.DSMT4">
                  <p:embed/>
                  <p:pic>
                    <p:nvPicPr>
                      <p:cNvPr id="0" name="Object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3838" y="2751138"/>
                        <a:ext cx="2078037" cy="1665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15" name="Oval 23">
            <a:extLst>
              <a:ext uri="{FF2B5EF4-FFF2-40B4-BE49-F238E27FC236}">
                <a16:creationId xmlns:a16="http://schemas.microsoft.com/office/drawing/2014/main" id="{6C076853-4C48-4352-A24A-71331FAE6780}"/>
              </a:ext>
            </a:extLst>
          </p:cNvPr>
          <p:cNvSpPr>
            <a:spLocks noChangeArrowheads="1"/>
          </p:cNvSpPr>
          <p:nvPr/>
        </p:nvSpPr>
        <p:spPr bwMode="auto">
          <a:xfrm>
            <a:off x="5486400" y="5638800"/>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16" name="Line 24">
            <a:extLst>
              <a:ext uri="{FF2B5EF4-FFF2-40B4-BE49-F238E27FC236}">
                <a16:creationId xmlns:a16="http://schemas.microsoft.com/office/drawing/2014/main" id="{C96EBE08-5868-4047-846E-D08CD7993CC4}"/>
              </a:ext>
            </a:extLst>
          </p:cNvPr>
          <p:cNvSpPr>
            <a:spLocks noChangeShapeType="1"/>
          </p:cNvSpPr>
          <p:nvPr/>
        </p:nvSpPr>
        <p:spPr bwMode="auto">
          <a:xfrm flipV="1">
            <a:off x="5562600" y="5943600"/>
            <a:ext cx="0" cy="4572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7" name="Line 25">
            <a:extLst>
              <a:ext uri="{FF2B5EF4-FFF2-40B4-BE49-F238E27FC236}">
                <a16:creationId xmlns:a16="http://schemas.microsoft.com/office/drawing/2014/main" id="{5577FA1E-67F8-4214-98B3-BB4998DD2CFF}"/>
              </a:ext>
            </a:extLst>
          </p:cNvPr>
          <p:cNvSpPr>
            <a:spLocks noChangeShapeType="1"/>
          </p:cNvSpPr>
          <p:nvPr/>
        </p:nvSpPr>
        <p:spPr bwMode="auto">
          <a:xfrm flipH="1">
            <a:off x="4953000" y="5791200"/>
            <a:ext cx="3810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8" name="Line 26">
            <a:extLst>
              <a:ext uri="{FF2B5EF4-FFF2-40B4-BE49-F238E27FC236}">
                <a16:creationId xmlns:a16="http://schemas.microsoft.com/office/drawing/2014/main" id="{B61F0C29-693A-4D97-8EB4-AB739962C8A3}"/>
              </a:ext>
            </a:extLst>
          </p:cNvPr>
          <p:cNvSpPr>
            <a:spLocks noChangeShapeType="1"/>
          </p:cNvSpPr>
          <p:nvPr/>
        </p:nvSpPr>
        <p:spPr bwMode="auto">
          <a:xfrm flipH="1" flipV="1">
            <a:off x="5257800" y="5029200"/>
            <a:ext cx="30480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9" name="Text Box 27">
            <a:extLst>
              <a:ext uri="{FF2B5EF4-FFF2-40B4-BE49-F238E27FC236}">
                <a16:creationId xmlns:a16="http://schemas.microsoft.com/office/drawing/2014/main" id="{F67B72EB-DE2C-4427-B644-14ACE2549A73}"/>
              </a:ext>
            </a:extLst>
          </p:cNvPr>
          <p:cNvSpPr txBox="1">
            <a:spLocks noChangeArrowheads="1"/>
          </p:cNvSpPr>
          <p:nvPr/>
        </p:nvSpPr>
        <p:spPr bwMode="auto">
          <a:xfrm>
            <a:off x="4953000" y="4572000"/>
            <a:ext cx="5349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BC</a:t>
            </a:r>
            <a:endParaRPr lang="en-US" altLang="en-US"/>
          </a:p>
        </p:txBody>
      </p:sp>
      <p:sp>
        <p:nvSpPr>
          <p:cNvPr id="4120" name="Line 28">
            <a:extLst>
              <a:ext uri="{FF2B5EF4-FFF2-40B4-BE49-F238E27FC236}">
                <a16:creationId xmlns:a16="http://schemas.microsoft.com/office/drawing/2014/main" id="{941208F1-9E46-450A-BED2-CAEEA071ED64}"/>
              </a:ext>
            </a:extLst>
          </p:cNvPr>
          <p:cNvSpPr>
            <a:spLocks noChangeShapeType="1"/>
          </p:cNvSpPr>
          <p:nvPr/>
        </p:nvSpPr>
        <p:spPr bwMode="auto">
          <a:xfrm>
            <a:off x="5181600" y="522128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1" name="Line 29">
            <a:extLst>
              <a:ext uri="{FF2B5EF4-FFF2-40B4-BE49-F238E27FC236}">
                <a16:creationId xmlns:a16="http://schemas.microsoft.com/office/drawing/2014/main" id="{A010EA8C-F7CB-4A76-851C-F0D6D3542405}"/>
              </a:ext>
            </a:extLst>
          </p:cNvPr>
          <p:cNvSpPr>
            <a:spLocks noChangeShapeType="1"/>
          </p:cNvSpPr>
          <p:nvPr/>
        </p:nvSpPr>
        <p:spPr bwMode="auto">
          <a:xfrm>
            <a:off x="5181600" y="5449888"/>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2" name="Text Box 30">
            <a:extLst>
              <a:ext uri="{FF2B5EF4-FFF2-40B4-BE49-F238E27FC236}">
                <a16:creationId xmlns:a16="http://schemas.microsoft.com/office/drawing/2014/main" id="{4FF85734-666C-4076-B753-292F54BA7BCC}"/>
              </a:ext>
            </a:extLst>
          </p:cNvPr>
          <p:cNvSpPr txBox="1">
            <a:spLocks noChangeArrowheads="1"/>
          </p:cNvSpPr>
          <p:nvPr/>
        </p:nvSpPr>
        <p:spPr bwMode="auto">
          <a:xfrm>
            <a:off x="5105400" y="548640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a:t>
            </a:r>
          </a:p>
        </p:txBody>
      </p:sp>
      <p:sp>
        <p:nvSpPr>
          <p:cNvPr id="4123" name="Text Box 31">
            <a:extLst>
              <a:ext uri="{FF2B5EF4-FFF2-40B4-BE49-F238E27FC236}">
                <a16:creationId xmlns:a16="http://schemas.microsoft.com/office/drawing/2014/main" id="{1B371790-21E4-479A-A536-72C58BF82946}"/>
              </a:ext>
            </a:extLst>
          </p:cNvPr>
          <p:cNvSpPr txBox="1">
            <a:spLocks noChangeArrowheads="1"/>
          </p:cNvSpPr>
          <p:nvPr/>
        </p:nvSpPr>
        <p:spPr bwMode="auto">
          <a:xfrm>
            <a:off x="4953000" y="51450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graphicFrame>
        <p:nvGraphicFramePr>
          <p:cNvPr id="4124" name="Object 32">
            <a:extLst>
              <a:ext uri="{FF2B5EF4-FFF2-40B4-BE49-F238E27FC236}">
                <a16:creationId xmlns:a16="http://schemas.microsoft.com/office/drawing/2014/main" id="{F6533F1C-4F1E-4795-9486-9148EB276D19}"/>
              </a:ext>
            </a:extLst>
          </p:cNvPr>
          <p:cNvGraphicFramePr>
            <a:graphicFrameLocks noChangeAspect="1"/>
          </p:cNvGraphicFramePr>
          <p:nvPr/>
        </p:nvGraphicFramePr>
        <p:xfrm>
          <a:off x="5410200" y="4953000"/>
          <a:ext cx="407988" cy="301625"/>
        </p:xfrm>
        <a:graphic>
          <a:graphicData uri="http://schemas.openxmlformats.org/presentationml/2006/ole">
            <mc:AlternateContent xmlns:mc="http://schemas.openxmlformats.org/markup-compatibility/2006">
              <mc:Choice xmlns:v="urn:schemas-microsoft-com:vml" Requires="v">
                <p:oleObj name="Equation" r:id="rId7" imgW="291847" imgH="215713" progId="Equation.DSMT4">
                  <p:embed/>
                </p:oleObj>
              </mc:Choice>
              <mc:Fallback>
                <p:oleObj name="Equation" r:id="rId7" imgW="291847" imgH="215713" progId="Equation.DSMT4">
                  <p:embed/>
                  <p:pic>
                    <p:nvPicPr>
                      <p:cNvPr id="0" name="Object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4953000"/>
                        <a:ext cx="407988"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5" name="Text Box 33">
            <a:extLst>
              <a:ext uri="{FF2B5EF4-FFF2-40B4-BE49-F238E27FC236}">
                <a16:creationId xmlns:a16="http://schemas.microsoft.com/office/drawing/2014/main" id="{CBAC8744-EBA9-43CD-9BDC-9F09107AB6FE}"/>
              </a:ext>
            </a:extLst>
          </p:cNvPr>
          <p:cNvSpPr txBox="1">
            <a:spLocks noChangeArrowheads="1"/>
          </p:cNvSpPr>
          <p:nvPr/>
        </p:nvSpPr>
        <p:spPr bwMode="auto">
          <a:xfrm>
            <a:off x="5622925" y="613251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a:t>
            </a:r>
            <a:r>
              <a:rPr lang="en-US" altLang="en-US" baseline="-25000"/>
              <a:t>y</a:t>
            </a:r>
            <a:endParaRPr lang="en-US" altLang="en-US"/>
          </a:p>
        </p:txBody>
      </p:sp>
      <p:sp>
        <p:nvSpPr>
          <p:cNvPr id="4126" name="Text Box 34">
            <a:extLst>
              <a:ext uri="{FF2B5EF4-FFF2-40B4-BE49-F238E27FC236}">
                <a16:creationId xmlns:a16="http://schemas.microsoft.com/office/drawing/2014/main" id="{BE218305-D3AE-425C-A4ED-3A89E8207160}"/>
              </a:ext>
            </a:extLst>
          </p:cNvPr>
          <p:cNvSpPr txBox="1">
            <a:spLocks noChangeArrowheads="1"/>
          </p:cNvSpPr>
          <p:nvPr/>
        </p:nvSpPr>
        <p:spPr bwMode="auto">
          <a:xfrm>
            <a:off x="4175125" y="5522913"/>
            <a:ext cx="52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AB</a:t>
            </a:r>
            <a:endParaRPr lang="en-US" altLang="en-US"/>
          </a:p>
        </p:txBody>
      </p:sp>
      <p:graphicFrame>
        <p:nvGraphicFramePr>
          <p:cNvPr id="4127" name="Object 35">
            <a:extLst>
              <a:ext uri="{FF2B5EF4-FFF2-40B4-BE49-F238E27FC236}">
                <a16:creationId xmlns:a16="http://schemas.microsoft.com/office/drawing/2014/main" id="{D1253837-1F3D-4E44-B4FD-1B9F3530E2A3}"/>
              </a:ext>
            </a:extLst>
          </p:cNvPr>
          <p:cNvGraphicFramePr>
            <a:graphicFrameLocks noChangeAspect="1"/>
          </p:cNvGraphicFramePr>
          <p:nvPr/>
        </p:nvGraphicFramePr>
        <p:xfrm>
          <a:off x="6754813" y="5068888"/>
          <a:ext cx="1401762" cy="1665287"/>
        </p:xfrm>
        <a:graphic>
          <a:graphicData uri="http://schemas.openxmlformats.org/presentationml/2006/ole">
            <mc:AlternateContent xmlns:mc="http://schemas.openxmlformats.org/markup-compatibility/2006">
              <mc:Choice xmlns:v="urn:schemas-microsoft-com:vml" Requires="v">
                <p:oleObj name="Equation" r:id="rId8" imgW="1079500" imgH="1282700" progId="Equation.DSMT4">
                  <p:embed/>
                </p:oleObj>
              </mc:Choice>
              <mc:Fallback>
                <p:oleObj name="Equation" r:id="rId8" imgW="1079500" imgH="1282700" progId="Equation.DSMT4">
                  <p:embed/>
                  <p:pic>
                    <p:nvPicPr>
                      <p:cNvPr id="0" name="Object 3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54813" y="5068888"/>
                        <a:ext cx="1401762" cy="1665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8" name="Oval 36">
            <a:extLst>
              <a:ext uri="{FF2B5EF4-FFF2-40B4-BE49-F238E27FC236}">
                <a16:creationId xmlns:a16="http://schemas.microsoft.com/office/drawing/2014/main" id="{70942DD7-F3C0-416B-A52F-14927BEAD3E2}"/>
              </a:ext>
            </a:extLst>
          </p:cNvPr>
          <p:cNvSpPr>
            <a:spLocks noChangeArrowheads="1"/>
          </p:cNvSpPr>
          <p:nvPr/>
        </p:nvSpPr>
        <p:spPr bwMode="auto">
          <a:xfrm>
            <a:off x="4724400" y="1219200"/>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29" name="Line 37">
            <a:extLst>
              <a:ext uri="{FF2B5EF4-FFF2-40B4-BE49-F238E27FC236}">
                <a16:creationId xmlns:a16="http://schemas.microsoft.com/office/drawing/2014/main" id="{C81707A8-A6D3-47BF-A42E-9350B8546448}"/>
              </a:ext>
            </a:extLst>
          </p:cNvPr>
          <p:cNvSpPr>
            <a:spLocks noChangeShapeType="1"/>
          </p:cNvSpPr>
          <p:nvPr/>
        </p:nvSpPr>
        <p:spPr bwMode="auto">
          <a:xfrm flipV="1">
            <a:off x="4857750" y="1492250"/>
            <a:ext cx="0" cy="3048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0" name="Line 38">
            <a:extLst>
              <a:ext uri="{FF2B5EF4-FFF2-40B4-BE49-F238E27FC236}">
                <a16:creationId xmlns:a16="http://schemas.microsoft.com/office/drawing/2014/main" id="{BD34CB1E-C326-4476-8ECA-8EE85185F609}"/>
              </a:ext>
            </a:extLst>
          </p:cNvPr>
          <p:cNvSpPr>
            <a:spLocks noChangeShapeType="1"/>
          </p:cNvSpPr>
          <p:nvPr/>
        </p:nvSpPr>
        <p:spPr bwMode="auto">
          <a:xfrm flipV="1">
            <a:off x="4953000" y="685800"/>
            <a:ext cx="38100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1" name="Line 39">
            <a:extLst>
              <a:ext uri="{FF2B5EF4-FFF2-40B4-BE49-F238E27FC236}">
                <a16:creationId xmlns:a16="http://schemas.microsoft.com/office/drawing/2014/main" id="{68A325E5-4911-4F3F-A130-C8B28F5F44F4}"/>
              </a:ext>
            </a:extLst>
          </p:cNvPr>
          <p:cNvSpPr>
            <a:spLocks noChangeShapeType="1"/>
          </p:cNvSpPr>
          <p:nvPr/>
        </p:nvSpPr>
        <p:spPr bwMode="auto">
          <a:xfrm>
            <a:off x="5029200" y="1295400"/>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2" name="Text Box 40">
            <a:extLst>
              <a:ext uri="{FF2B5EF4-FFF2-40B4-BE49-F238E27FC236}">
                <a16:creationId xmlns:a16="http://schemas.microsoft.com/office/drawing/2014/main" id="{5052441A-0DDA-4F18-A210-C91E13C5A3FB}"/>
              </a:ext>
            </a:extLst>
          </p:cNvPr>
          <p:cNvSpPr txBox="1">
            <a:spLocks noChangeArrowheads="1"/>
          </p:cNvSpPr>
          <p:nvPr/>
        </p:nvSpPr>
        <p:spPr bwMode="auto">
          <a:xfrm>
            <a:off x="5622925" y="1027113"/>
            <a:ext cx="52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AB</a:t>
            </a:r>
            <a:endParaRPr lang="en-US" altLang="en-US"/>
          </a:p>
        </p:txBody>
      </p:sp>
      <p:sp>
        <p:nvSpPr>
          <p:cNvPr id="4133" name="Text Box 41">
            <a:extLst>
              <a:ext uri="{FF2B5EF4-FFF2-40B4-BE49-F238E27FC236}">
                <a16:creationId xmlns:a16="http://schemas.microsoft.com/office/drawing/2014/main" id="{C321E164-4407-4C1D-9009-EB22EF6887C8}"/>
              </a:ext>
            </a:extLst>
          </p:cNvPr>
          <p:cNvSpPr txBox="1">
            <a:spLocks noChangeArrowheads="1"/>
          </p:cNvSpPr>
          <p:nvPr/>
        </p:nvSpPr>
        <p:spPr bwMode="auto">
          <a:xfrm>
            <a:off x="5410200" y="381000"/>
            <a:ext cx="60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AC</a:t>
            </a:r>
            <a:endParaRPr lang="en-US" altLang="en-US"/>
          </a:p>
        </p:txBody>
      </p:sp>
      <p:sp>
        <p:nvSpPr>
          <p:cNvPr id="4134" name="Text Box 42">
            <a:extLst>
              <a:ext uri="{FF2B5EF4-FFF2-40B4-BE49-F238E27FC236}">
                <a16:creationId xmlns:a16="http://schemas.microsoft.com/office/drawing/2014/main" id="{D7317ECD-227E-4462-BE80-B54C10C5EA11}"/>
              </a:ext>
            </a:extLst>
          </p:cNvPr>
          <p:cNvSpPr txBox="1">
            <a:spLocks noChangeArrowheads="1"/>
          </p:cNvSpPr>
          <p:nvPr/>
        </p:nvSpPr>
        <p:spPr bwMode="auto">
          <a:xfrm>
            <a:off x="4937125" y="148431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endParaRPr lang="en-US" altLang="en-US"/>
          </a:p>
        </p:txBody>
      </p:sp>
      <p:sp>
        <p:nvSpPr>
          <p:cNvPr id="4135" name="Text Box 43">
            <a:extLst>
              <a:ext uri="{FF2B5EF4-FFF2-40B4-BE49-F238E27FC236}">
                <a16:creationId xmlns:a16="http://schemas.microsoft.com/office/drawing/2014/main" id="{D04B83F4-2D86-442E-BA60-11986AB92790}"/>
              </a:ext>
            </a:extLst>
          </p:cNvPr>
          <p:cNvSpPr txBox="1">
            <a:spLocks noChangeArrowheads="1"/>
          </p:cNvSpPr>
          <p:nvPr/>
        </p:nvSpPr>
        <p:spPr bwMode="auto">
          <a:xfrm>
            <a:off x="3200400" y="1219200"/>
            <a:ext cx="70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pin A</a:t>
            </a:r>
          </a:p>
        </p:txBody>
      </p:sp>
      <p:sp>
        <p:nvSpPr>
          <p:cNvPr id="4136" name="Line 44">
            <a:extLst>
              <a:ext uri="{FF2B5EF4-FFF2-40B4-BE49-F238E27FC236}">
                <a16:creationId xmlns:a16="http://schemas.microsoft.com/office/drawing/2014/main" id="{1DA2E9DA-D72D-4985-B26C-8CA98E8A608D}"/>
              </a:ext>
            </a:extLst>
          </p:cNvPr>
          <p:cNvSpPr>
            <a:spLocks noChangeShapeType="1"/>
          </p:cNvSpPr>
          <p:nvPr/>
        </p:nvSpPr>
        <p:spPr bwMode="auto">
          <a:xfrm>
            <a:off x="5181600" y="10668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7" name="Line 45">
            <a:extLst>
              <a:ext uri="{FF2B5EF4-FFF2-40B4-BE49-F238E27FC236}">
                <a16:creationId xmlns:a16="http://schemas.microsoft.com/office/drawing/2014/main" id="{3E9A333A-857C-49FF-88F2-A8EF6EA61DDF}"/>
              </a:ext>
            </a:extLst>
          </p:cNvPr>
          <p:cNvSpPr>
            <a:spLocks noChangeShapeType="1"/>
          </p:cNvSpPr>
          <p:nvPr/>
        </p:nvSpPr>
        <p:spPr bwMode="auto">
          <a:xfrm flipV="1">
            <a:off x="5334000" y="914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8" name="Text Box 46">
            <a:extLst>
              <a:ext uri="{FF2B5EF4-FFF2-40B4-BE49-F238E27FC236}">
                <a16:creationId xmlns:a16="http://schemas.microsoft.com/office/drawing/2014/main" id="{64BB6541-B920-4C76-954D-DA23C881FF40}"/>
              </a:ext>
            </a:extLst>
          </p:cNvPr>
          <p:cNvSpPr txBox="1">
            <a:spLocks noChangeArrowheads="1"/>
          </p:cNvSpPr>
          <p:nvPr/>
        </p:nvSpPr>
        <p:spPr bwMode="auto">
          <a:xfrm>
            <a:off x="5097463" y="1014413"/>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4139" name="Text Box 47">
            <a:extLst>
              <a:ext uri="{FF2B5EF4-FFF2-40B4-BE49-F238E27FC236}">
                <a16:creationId xmlns:a16="http://schemas.microsoft.com/office/drawing/2014/main" id="{E105F457-3CA6-44B5-B2E9-6F2C586B90E0}"/>
              </a:ext>
            </a:extLst>
          </p:cNvPr>
          <p:cNvSpPr txBox="1">
            <a:spLocks noChangeArrowheads="1"/>
          </p:cNvSpPr>
          <p:nvPr/>
        </p:nvSpPr>
        <p:spPr bwMode="auto">
          <a:xfrm>
            <a:off x="5334000" y="76200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graphicFrame>
        <p:nvGraphicFramePr>
          <p:cNvPr id="4140" name="Object 48">
            <a:extLst>
              <a:ext uri="{FF2B5EF4-FFF2-40B4-BE49-F238E27FC236}">
                <a16:creationId xmlns:a16="http://schemas.microsoft.com/office/drawing/2014/main" id="{2AE79950-D8F2-4BFA-99DD-513447C04B54}"/>
              </a:ext>
            </a:extLst>
          </p:cNvPr>
          <p:cNvGraphicFramePr>
            <a:graphicFrameLocks noChangeAspect="1"/>
          </p:cNvGraphicFramePr>
          <p:nvPr/>
        </p:nvGraphicFramePr>
        <p:xfrm>
          <a:off x="6705600" y="609600"/>
          <a:ext cx="1171575" cy="1600200"/>
        </p:xfrm>
        <a:graphic>
          <a:graphicData uri="http://schemas.openxmlformats.org/presentationml/2006/ole">
            <mc:AlternateContent xmlns:mc="http://schemas.openxmlformats.org/markup-compatibility/2006">
              <mc:Choice xmlns:v="urn:schemas-microsoft-com:vml" Requires="v">
                <p:oleObj name="Equation" r:id="rId10" imgW="901309" imgH="1231366" progId="Equation.DSMT4">
                  <p:embed/>
                </p:oleObj>
              </mc:Choice>
              <mc:Fallback>
                <p:oleObj name="Equation" r:id="rId10" imgW="901309" imgH="1231366" progId="Equation.DSMT4">
                  <p:embed/>
                  <p:pic>
                    <p:nvPicPr>
                      <p:cNvPr id="0" name="Object 4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05600" y="609600"/>
                        <a:ext cx="1171575"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41" name="Text Box 49">
            <a:extLst>
              <a:ext uri="{FF2B5EF4-FFF2-40B4-BE49-F238E27FC236}">
                <a16:creationId xmlns:a16="http://schemas.microsoft.com/office/drawing/2014/main" id="{0A1BF635-FBD3-44BA-82E9-4D2D300F7867}"/>
              </a:ext>
            </a:extLst>
          </p:cNvPr>
          <p:cNvSpPr txBox="1">
            <a:spLocks noChangeArrowheads="1"/>
          </p:cNvSpPr>
          <p:nvPr/>
        </p:nvSpPr>
        <p:spPr bwMode="auto">
          <a:xfrm>
            <a:off x="457200" y="685800"/>
            <a:ext cx="32924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Lets write down these six equations</a:t>
            </a:r>
          </a:p>
        </p:txBody>
      </p:sp>
      <p:sp>
        <p:nvSpPr>
          <p:cNvPr id="4142" name="Text Box 50">
            <a:extLst>
              <a:ext uri="{FF2B5EF4-FFF2-40B4-BE49-F238E27FC236}">
                <a16:creationId xmlns:a16="http://schemas.microsoft.com/office/drawing/2014/main" id="{7094B6E7-8591-4848-9854-10426E3EDAF3}"/>
              </a:ext>
            </a:extLst>
          </p:cNvPr>
          <p:cNvSpPr txBox="1">
            <a:spLocks noChangeArrowheads="1"/>
          </p:cNvSpPr>
          <p:nvPr/>
        </p:nvSpPr>
        <p:spPr bwMode="auto">
          <a:xfrm>
            <a:off x="3124200" y="3124200"/>
            <a:ext cx="717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pin C</a:t>
            </a:r>
          </a:p>
        </p:txBody>
      </p:sp>
      <p:sp>
        <p:nvSpPr>
          <p:cNvPr id="4143" name="Text Box 51">
            <a:extLst>
              <a:ext uri="{FF2B5EF4-FFF2-40B4-BE49-F238E27FC236}">
                <a16:creationId xmlns:a16="http://schemas.microsoft.com/office/drawing/2014/main" id="{0EA1E0AB-6527-49F3-8947-A622925D6A23}"/>
              </a:ext>
            </a:extLst>
          </p:cNvPr>
          <p:cNvSpPr txBox="1">
            <a:spLocks noChangeArrowheads="1"/>
          </p:cNvSpPr>
          <p:nvPr/>
        </p:nvSpPr>
        <p:spPr bwMode="auto">
          <a:xfrm>
            <a:off x="3200400" y="5334000"/>
            <a:ext cx="704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pin 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4">
            <a:extLst>
              <a:ext uri="{FF2B5EF4-FFF2-40B4-BE49-F238E27FC236}">
                <a16:creationId xmlns:a16="http://schemas.microsoft.com/office/drawing/2014/main" id="{FA69BADB-5829-4D15-9DC6-17F12AE9E065}"/>
              </a:ext>
            </a:extLst>
          </p:cNvPr>
          <p:cNvGraphicFramePr>
            <a:graphicFrameLocks noChangeAspect="1"/>
          </p:cNvGraphicFramePr>
          <p:nvPr>
            <p:extLst>
              <p:ext uri="{D42A27DB-BD31-4B8C-83A1-F6EECF244321}">
                <p14:modId xmlns:p14="http://schemas.microsoft.com/office/powerpoint/2010/main" val="1151553018"/>
              </p:ext>
            </p:extLst>
          </p:nvPr>
        </p:nvGraphicFramePr>
        <p:xfrm>
          <a:off x="1219200" y="1151673"/>
          <a:ext cx="1400175" cy="1813777"/>
        </p:xfrm>
        <a:graphic>
          <a:graphicData uri="http://schemas.openxmlformats.org/presentationml/2006/ole">
            <mc:AlternateContent xmlns:mc="http://schemas.openxmlformats.org/markup-compatibility/2006">
              <mc:Choice xmlns:v="urn:schemas-microsoft-com:vml" Requires="v">
                <p:oleObj name="Equation" r:id="rId3" imgW="901309" imgH="1167893" progId="Equation.DSMT4">
                  <p:embed/>
                </p:oleObj>
              </mc:Choice>
              <mc:Fallback>
                <p:oleObj name="Equation" r:id="rId3" imgW="901309" imgH="1167893"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151673"/>
                        <a:ext cx="1400175" cy="1813777"/>
                      </a:xfrm>
                      <a:prstGeom prst="rect">
                        <a:avLst/>
                      </a:prstGeom>
                      <a:noFill/>
                      <a:ln>
                        <a:noFill/>
                      </a:ln>
                      <a:effectLst/>
                    </p:spPr>
                  </p:pic>
                </p:oleObj>
              </mc:Fallback>
            </mc:AlternateContent>
          </a:graphicData>
        </a:graphic>
      </p:graphicFrame>
      <p:graphicFrame>
        <p:nvGraphicFramePr>
          <p:cNvPr id="5123" name="Object 5">
            <a:extLst>
              <a:ext uri="{FF2B5EF4-FFF2-40B4-BE49-F238E27FC236}">
                <a16:creationId xmlns:a16="http://schemas.microsoft.com/office/drawing/2014/main" id="{36996247-1141-4F81-B051-49CFCCB532B0}"/>
              </a:ext>
            </a:extLst>
          </p:cNvPr>
          <p:cNvGraphicFramePr>
            <a:graphicFrameLocks noChangeAspect="1"/>
          </p:cNvGraphicFramePr>
          <p:nvPr>
            <p:extLst>
              <p:ext uri="{D42A27DB-BD31-4B8C-83A1-F6EECF244321}">
                <p14:modId xmlns:p14="http://schemas.microsoft.com/office/powerpoint/2010/main" val="1178709277"/>
              </p:ext>
            </p:extLst>
          </p:nvPr>
        </p:nvGraphicFramePr>
        <p:xfrm>
          <a:off x="1008659" y="2965450"/>
          <a:ext cx="2288579" cy="1725613"/>
        </p:xfrm>
        <a:graphic>
          <a:graphicData uri="http://schemas.openxmlformats.org/presentationml/2006/ole">
            <mc:AlternateContent xmlns:mc="http://schemas.openxmlformats.org/markup-compatibility/2006">
              <mc:Choice xmlns:v="urn:schemas-microsoft-com:vml" Requires="v">
                <p:oleObj name="Equation" r:id="rId5" imgW="1600200" imgH="1206500" progId="Equation.DSMT4">
                  <p:embed/>
                </p:oleObj>
              </mc:Choice>
              <mc:Fallback>
                <p:oleObj name="Equation" r:id="rId5" imgW="1600200" imgH="12065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8659" y="2965450"/>
                        <a:ext cx="2288579" cy="1725613"/>
                      </a:xfrm>
                      <a:prstGeom prst="rect">
                        <a:avLst/>
                      </a:prstGeom>
                      <a:noFill/>
                      <a:ln>
                        <a:noFill/>
                      </a:ln>
                      <a:effectLst/>
                    </p:spPr>
                  </p:pic>
                </p:oleObj>
              </mc:Fallback>
            </mc:AlternateContent>
          </a:graphicData>
        </a:graphic>
      </p:graphicFrame>
      <p:graphicFrame>
        <p:nvGraphicFramePr>
          <p:cNvPr id="5124" name="Object 6">
            <a:extLst>
              <a:ext uri="{FF2B5EF4-FFF2-40B4-BE49-F238E27FC236}">
                <a16:creationId xmlns:a16="http://schemas.microsoft.com/office/drawing/2014/main" id="{DDCB4008-9AA2-4364-9628-3BD765ABD30B}"/>
              </a:ext>
            </a:extLst>
          </p:cNvPr>
          <p:cNvGraphicFramePr>
            <a:graphicFrameLocks noChangeAspect="1"/>
          </p:cNvGraphicFramePr>
          <p:nvPr>
            <p:extLst>
              <p:ext uri="{D42A27DB-BD31-4B8C-83A1-F6EECF244321}">
                <p14:modId xmlns:p14="http://schemas.microsoft.com/office/powerpoint/2010/main" val="2342947724"/>
              </p:ext>
            </p:extLst>
          </p:nvPr>
        </p:nvGraphicFramePr>
        <p:xfrm>
          <a:off x="1066800" y="4612302"/>
          <a:ext cx="1706563" cy="1907562"/>
        </p:xfrm>
        <a:graphic>
          <a:graphicData uri="http://schemas.openxmlformats.org/presentationml/2006/ole">
            <mc:AlternateContent xmlns:mc="http://schemas.openxmlformats.org/markup-compatibility/2006">
              <mc:Choice xmlns:v="urn:schemas-microsoft-com:vml" Requires="v">
                <p:oleObj name="Equation" r:id="rId7" imgW="1079500" imgH="1206500" progId="Equation.DSMT4">
                  <p:embed/>
                </p:oleObj>
              </mc:Choice>
              <mc:Fallback>
                <p:oleObj name="Equation" r:id="rId7" imgW="1079500" imgH="120650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4612302"/>
                        <a:ext cx="1706563" cy="1907562"/>
                      </a:xfrm>
                      <a:prstGeom prst="rect">
                        <a:avLst/>
                      </a:prstGeom>
                      <a:noFill/>
                      <a:ln>
                        <a:noFill/>
                      </a:ln>
                      <a:effectLst/>
                    </p:spPr>
                  </p:pic>
                </p:oleObj>
              </mc:Fallback>
            </mc:AlternateContent>
          </a:graphicData>
        </a:graphic>
      </p:graphicFrame>
      <p:sp>
        <p:nvSpPr>
          <p:cNvPr id="5125" name="Text Box 7">
            <a:extLst>
              <a:ext uri="{FF2B5EF4-FFF2-40B4-BE49-F238E27FC236}">
                <a16:creationId xmlns:a16="http://schemas.microsoft.com/office/drawing/2014/main" id="{BDE7E5E7-3AE6-4EA8-9F01-8E81846E2E94}"/>
              </a:ext>
            </a:extLst>
          </p:cNvPr>
          <p:cNvSpPr txBox="1">
            <a:spLocks noChangeArrowheads="1"/>
          </p:cNvSpPr>
          <p:nvPr/>
        </p:nvSpPr>
        <p:spPr bwMode="auto">
          <a:xfrm>
            <a:off x="3429000" y="17526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5126" name="Text Box 8">
            <a:extLst>
              <a:ext uri="{FF2B5EF4-FFF2-40B4-BE49-F238E27FC236}">
                <a16:creationId xmlns:a16="http://schemas.microsoft.com/office/drawing/2014/main" id="{F340188B-89EB-4226-8DE9-97ECBEBFC782}"/>
              </a:ext>
            </a:extLst>
          </p:cNvPr>
          <p:cNvSpPr txBox="1">
            <a:spLocks noChangeArrowheads="1"/>
          </p:cNvSpPr>
          <p:nvPr/>
        </p:nvSpPr>
        <p:spPr bwMode="auto">
          <a:xfrm>
            <a:off x="3505200" y="25908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a:t>
            </a:r>
          </a:p>
        </p:txBody>
      </p:sp>
      <p:sp>
        <p:nvSpPr>
          <p:cNvPr id="5127" name="Text Box 9">
            <a:extLst>
              <a:ext uri="{FF2B5EF4-FFF2-40B4-BE49-F238E27FC236}">
                <a16:creationId xmlns:a16="http://schemas.microsoft.com/office/drawing/2014/main" id="{FC1F1534-765B-46F4-A7D9-0933E8E347C8}"/>
              </a:ext>
            </a:extLst>
          </p:cNvPr>
          <p:cNvSpPr txBox="1">
            <a:spLocks noChangeArrowheads="1"/>
          </p:cNvSpPr>
          <p:nvPr/>
        </p:nvSpPr>
        <p:spPr bwMode="auto">
          <a:xfrm>
            <a:off x="3429000" y="33528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a:t>
            </a:r>
          </a:p>
        </p:txBody>
      </p:sp>
      <p:sp>
        <p:nvSpPr>
          <p:cNvPr id="5128" name="Text Box 10">
            <a:extLst>
              <a:ext uri="{FF2B5EF4-FFF2-40B4-BE49-F238E27FC236}">
                <a16:creationId xmlns:a16="http://schemas.microsoft.com/office/drawing/2014/main" id="{4696A4B9-910D-42A4-A8F7-D136115BF538}"/>
              </a:ext>
            </a:extLst>
          </p:cNvPr>
          <p:cNvSpPr txBox="1">
            <a:spLocks noChangeArrowheads="1"/>
          </p:cNvSpPr>
          <p:nvPr/>
        </p:nvSpPr>
        <p:spPr bwMode="auto">
          <a:xfrm>
            <a:off x="3413125" y="42275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a:t>
            </a:r>
          </a:p>
        </p:txBody>
      </p:sp>
      <p:sp>
        <p:nvSpPr>
          <p:cNvPr id="5129" name="Text Box 11">
            <a:extLst>
              <a:ext uri="{FF2B5EF4-FFF2-40B4-BE49-F238E27FC236}">
                <a16:creationId xmlns:a16="http://schemas.microsoft.com/office/drawing/2014/main" id="{1D63664B-36F4-4A41-B191-564515AAB536}"/>
              </a:ext>
            </a:extLst>
          </p:cNvPr>
          <p:cNvSpPr txBox="1">
            <a:spLocks noChangeArrowheads="1"/>
          </p:cNvSpPr>
          <p:nvPr/>
        </p:nvSpPr>
        <p:spPr bwMode="auto">
          <a:xfrm>
            <a:off x="3336925" y="52181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a:t>
            </a:r>
          </a:p>
        </p:txBody>
      </p:sp>
      <p:sp>
        <p:nvSpPr>
          <p:cNvPr id="5130" name="Text Box 12">
            <a:extLst>
              <a:ext uri="{FF2B5EF4-FFF2-40B4-BE49-F238E27FC236}">
                <a16:creationId xmlns:a16="http://schemas.microsoft.com/office/drawing/2014/main" id="{6CC82B4F-7548-43BD-82A5-49ABFAD6384C}"/>
              </a:ext>
            </a:extLst>
          </p:cNvPr>
          <p:cNvSpPr txBox="1">
            <a:spLocks noChangeArrowheads="1"/>
          </p:cNvSpPr>
          <p:nvPr/>
        </p:nvSpPr>
        <p:spPr bwMode="auto">
          <a:xfrm>
            <a:off x="3336925" y="59801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a:t>
            </a:r>
          </a:p>
        </p:txBody>
      </p:sp>
      <p:sp>
        <p:nvSpPr>
          <p:cNvPr id="5131" name="Text Box 13">
            <a:extLst>
              <a:ext uri="{FF2B5EF4-FFF2-40B4-BE49-F238E27FC236}">
                <a16:creationId xmlns:a16="http://schemas.microsoft.com/office/drawing/2014/main" id="{A49AABE9-D625-4E69-82EA-19E42B1BC278}"/>
              </a:ext>
            </a:extLst>
          </p:cNvPr>
          <p:cNvSpPr txBox="1">
            <a:spLocks noChangeArrowheads="1"/>
          </p:cNvSpPr>
          <p:nvPr/>
        </p:nvSpPr>
        <p:spPr bwMode="auto">
          <a:xfrm>
            <a:off x="609600" y="533400"/>
            <a:ext cx="61880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Eq. (1) + Eq. (3) = Eq.(5)  so we could eliminate Eq. (5) and solve the remaining 5 equations for the 5 unknowns</a:t>
            </a:r>
          </a:p>
        </p:txBody>
      </p:sp>
      <p:sp>
        <p:nvSpPr>
          <p:cNvPr id="5132" name="Text Box 14">
            <a:extLst>
              <a:ext uri="{FF2B5EF4-FFF2-40B4-BE49-F238E27FC236}">
                <a16:creationId xmlns:a16="http://schemas.microsoft.com/office/drawing/2014/main" id="{C87D6292-60B0-43D3-881F-BFC9B911C3B0}"/>
              </a:ext>
            </a:extLst>
          </p:cNvPr>
          <p:cNvSpPr txBox="1">
            <a:spLocks noChangeArrowheads="1"/>
          </p:cNvSpPr>
          <p:nvPr/>
        </p:nvSpPr>
        <p:spPr bwMode="auto">
          <a:xfrm>
            <a:off x="5775325" y="1712913"/>
            <a:ext cx="112395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r>
              <a:rPr lang="en-US" altLang="en-US"/>
              <a:t>     x(1)</a:t>
            </a:r>
          </a:p>
          <a:p>
            <a:pPr eaLnBrk="1" hangingPunct="1"/>
            <a:r>
              <a:rPr lang="en-US" altLang="en-US"/>
              <a:t>F</a:t>
            </a:r>
            <a:r>
              <a:rPr lang="en-US" altLang="en-US" baseline="-25000"/>
              <a:t>AB</a:t>
            </a:r>
            <a:r>
              <a:rPr lang="en-US" altLang="en-US"/>
              <a:t>   x(2)</a:t>
            </a:r>
          </a:p>
          <a:p>
            <a:pPr eaLnBrk="1" hangingPunct="1"/>
            <a:r>
              <a:rPr lang="en-US" altLang="en-US"/>
              <a:t>F</a:t>
            </a:r>
            <a:r>
              <a:rPr lang="en-US" altLang="en-US" baseline="-25000"/>
              <a:t>AC</a:t>
            </a:r>
            <a:r>
              <a:rPr lang="en-US" altLang="en-US"/>
              <a:t>   x(3)</a:t>
            </a:r>
          </a:p>
          <a:p>
            <a:pPr eaLnBrk="1" hangingPunct="1"/>
            <a:r>
              <a:rPr lang="en-US" altLang="en-US"/>
              <a:t>F</a:t>
            </a:r>
            <a:r>
              <a:rPr lang="en-US" altLang="en-US" baseline="-25000"/>
              <a:t>BC</a:t>
            </a:r>
            <a:r>
              <a:rPr lang="en-US" altLang="en-US"/>
              <a:t>   x(4)</a:t>
            </a:r>
          </a:p>
          <a:p>
            <a:pPr eaLnBrk="1" hangingPunct="1"/>
            <a:r>
              <a:rPr lang="en-US" altLang="en-US"/>
              <a:t>B</a:t>
            </a:r>
            <a:r>
              <a:rPr lang="en-US" altLang="en-US" baseline="-25000"/>
              <a:t>y       </a:t>
            </a:r>
            <a:r>
              <a:rPr lang="en-US" altLang="en-US"/>
              <a:t>x(5)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35">
            <a:extLst>
              <a:ext uri="{FF2B5EF4-FFF2-40B4-BE49-F238E27FC236}">
                <a16:creationId xmlns:a16="http://schemas.microsoft.com/office/drawing/2014/main" id="{1424DF8E-9EB3-40DB-AFC0-A88534A17389}"/>
              </a:ext>
            </a:extLst>
          </p:cNvPr>
          <p:cNvGraphicFramePr>
            <a:graphicFrameLocks noChangeAspect="1"/>
          </p:cNvGraphicFramePr>
          <p:nvPr/>
        </p:nvGraphicFramePr>
        <p:xfrm>
          <a:off x="609600" y="158750"/>
          <a:ext cx="1171575" cy="1517650"/>
        </p:xfrm>
        <a:graphic>
          <a:graphicData uri="http://schemas.openxmlformats.org/presentationml/2006/ole">
            <mc:AlternateContent xmlns:mc="http://schemas.openxmlformats.org/markup-compatibility/2006">
              <mc:Choice xmlns:v="urn:schemas-microsoft-com:vml" Requires="v">
                <p:oleObj name="Equation" r:id="rId3" imgW="901309" imgH="1167893" progId="Equation.DSMT4">
                  <p:embed/>
                </p:oleObj>
              </mc:Choice>
              <mc:Fallback>
                <p:oleObj name="Equation" r:id="rId3" imgW="901309" imgH="1167893" progId="Equation.DSMT4">
                  <p:embed/>
                  <p:pic>
                    <p:nvPicPr>
                      <p:cNvPr id="0"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58750"/>
                        <a:ext cx="1171575" cy="1517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47" name="Object 36">
            <a:extLst>
              <a:ext uri="{FF2B5EF4-FFF2-40B4-BE49-F238E27FC236}">
                <a16:creationId xmlns:a16="http://schemas.microsoft.com/office/drawing/2014/main" id="{37B014E0-F70B-4D5B-AA16-C618AFE53F8A}"/>
              </a:ext>
            </a:extLst>
          </p:cNvPr>
          <p:cNvGraphicFramePr>
            <a:graphicFrameLocks noChangeAspect="1"/>
          </p:cNvGraphicFramePr>
          <p:nvPr/>
        </p:nvGraphicFramePr>
        <p:xfrm>
          <a:off x="304800" y="1524000"/>
          <a:ext cx="2078038" cy="1566863"/>
        </p:xfrm>
        <a:graphic>
          <a:graphicData uri="http://schemas.openxmlformats.org/presentationml/2006/ole">
            <mc:AlternateContent xmlns:mc="http://schemas.openxmlformats.org/markup-compatibility/2006">
              <mc:Choice xmlns:v="urn:schemas-microsoft-com:vml" Requires="v">
                <p:oleObj name="Equation" r:id="rId5" imgW="1600200" imgH="1206500" progId="Equation.DSMT4">
                  <p:embed/>
                </p:oleObj>
              </mc:Choice>
              <mc:Fallback>
                <p:oleObj name="Equation" r:id="rId5" imgW="1600200" imgH="1206500" progId="Equation.DSMT4">
                  <p:embed/>
                  <p:pic>
                    <p:nvPicPr>
                      <p:cNvPr id="0"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1524000"/>
                        <a:ext cx="2078038" cy="156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48" name="Object 37">
            <a:extLst>
              <a:ext uri="{FF2B5EF4-FFF2-40B4-BE49-F238E27FC236}">
                <a16:creationId xmlns:a16="http://schemas.microsoft.com/office/drawing/2014/main" id="{11408299-E93F-4542-893D-534896FE3C2D}"/>
              </a:ext>
            </a:extLst>
          </p:cNvPr>
          <p:cNvGraphicFramePr>
            <a:graphicFrameLocks noChangeAspect="1"/>
          </p:cNvGraphicFramePr>
          <p:nvPr/>
        </p:nvGraphicFramePr>
        <p:xfrm>
          <a:off x="381000" y="3286125"/>
          <a:ext cx="1319213" cy="511175"/>
        </p:xfrm>
        <a:graphic>
          <a:graphicData uri="http://schemas.openxmlformats.org/presentationml/2006/ole">
            <mc:AlternateContent xmlns:mc="http://schemas.openxmlformats.org/markup-compatibility/2006">
              <mc:Choice xmlns:v="urn:schemas-microsoft-com:vml" Requires="v">
                <p:oleObj name="Equation" r:id="rId7" imgW="1016000" imgH="393700" progId="Equation.DSMT4">
                  <p:embed/>
                </p:oleObj>
              </mc:Choice>
              <mc:Fallback>
                <p:oleObj name="Equation" r:id="rId7" imgW="1016000" imgH="393700" progId="Equation.DSMT4">
                  <p:embed/>
                  <p:pic>
                    <p:nvPicPr>
                      <p:cNvPr id="0" name="Object 3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 y="3286125"/>
                        <a:ext cx="1319213" cy="511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49" name="Text Box 38">
            <a:extLst>
              <a:ext uri="{FF2B5EF4-FFF2-40B4-BE49-F238E27FC236}">
                <a16:creationId xmlns:a16="http://schemas.microsoft.com/office/drawing/2014/main" id="{BB25A578-192A-4CA0-940C-76E14BD0BB43}"/>
              </a:ext>
            </a:extLst>
          </p:cNvPr>
          <p:cNvSpPr txBox="1">
            <a:spLocks noChangeArrowheads="1"/>
          </p:cNvSpPr>
          <p:nvPr/>
        </p:nvSpPr>
        <p:spPr bwMode="auto">
          <a:xfrm>
            <a:off x="2546350" y="4572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6150" name="Text Box 39">
            <a:extLst>
              <a:ext uri="{FF2B5EF4-FFF2-40B4-BE49-F238E27FC236}">
                <a16:creationId xmlns:a16="http://schemas.microsoft.com/office/drawing/2014/main" id="{92E33B3F-DEDC-4C97-8B00-4BE68C537D84}"/>
              </a:ext>
            </a:extLst>
          </p:cNvPr>
          <p:cNvSpPr txBox="1">
            <a:spLocks noChangeArrowheads="1"/>
          </p:cNvSpPr>
          <p:nvPr/>
        </p:nvSpPr>
        <p:spPr bwMode="auto">
          <a:xfrm>
            <a:off x="2546350" y="123666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a:t>
            </a:r>
          </a:p>
        </p:txBody>
      </p:sp>
      <p:sp>
        <p:nvSpPr>
          <p:cNvPr id="6151" name="Text Box 40">
            <a:extLst>
              <a:ext uri="{FF2B5EF4-FFF2-40B4-BE49-F238E27FC236}">
                <a16:creationId xmlns:a16="http://schemas.microsoft.com/office/drawing/2014/main" id="{F6A2B369-0AA4-4589-87EF-D00DF98A7199}"/>
              </a:ext>
            </a:extLst>
          </p:cNvPr>
          <p:cNvSpPr txBox="1">
            <a:spLocks noChangeArrowheads="1"/>
          </p:cNvSpPr>
          <p:nvPr/>
        </p:nvSpPr>
        <p:spPr bwMode="auto">
          <a:xfrm>
            <a:off x="2541588" y="19050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a:t>
            </a:r>
          </a:p>
        </p:txBody>
      </p:sp>
      <p:sp>
        <p:nvSpPr>
          <p:cNvPr id="6152" name="Text Box 41">
            <a:extLst>
              <a:ext uri="{FF2B5EF4-FFF2-40B4-BE49-F238E27FC236}">
                <a16:creationId xmlns:a16="http://schemas.microsoft.com/office/drawing/2014/main" id="{4A721447-9A37-46C2-B08E-FC67B7AFBFBB}"/>
              </a:ext>
            </a:extLst>
          </p:cNvPr>
          <p:cNvSpPr txBox="1">
            <a:spLocks noChangeArrowheads="1"/>
          </p:cNvSpPr>
          <p:nvPr/>
        </p:nvSpPr>
        <p:spPr bwMode="auto">
          <a:xfrm>
            <a:off x="2522538" y="26670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a:t>
            </a:r>
          </a:p>
        </p:txBody>
      </p:sp>
      <p:sp>
        <p:nvSpPr>
          <p:cNvPr id="6153" name="Text Box 42">
            <a:extLst>
              <a:ext uri="{FF2B5EF4-FFF2-40B4-BE49-F238E27FC236}">
                <a16:creationId xmlns:a16="http://schemas.microsoft.com/office/drawing/2014/main" id="{815E41CA-8D9C-4870-82C2-D05D6309BF93}"/>
              </a:ext>
            </a:extLst>
          </p:cNvPr>
          <p:cNvSpPr txBox="1">
            <a:spLocks noChangeArrowheads="1"/>
          </p:cNvSpPr>
          <p:nvPr/>
        </p:nvSpPr>
        <p:spPr bwMode="auto">
          <a:xfrm>
            <a:off x="2432050" y="33528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a:t>
            </a:r>
          </a:p>
        </p:txBody>
      </p:sp>
      <p:sp>
        <p:nvSpPr>
          <p:cNvPr id="6154" name="Text Box 44">
            <a:extLst>
              <a:ext uri="{FF2B5EF4-FFF2-40B4-BE49-F238E27FC236}">
                <a16:creationId xmlns:a16="http://schemas.microsoft.com/office/drawing/2014/main" id="{35D22945-8AB5-49CF-8050-580A3DA86AE2}"/>
              </a:ext>
            </a:extLst>
          </p:cNvPr>
          <p:cNvSpPr txBox="1">
            <a:spLocks noChangeArrowheads="1"/>
          </p:cNvSpPr>
          <p:nvPr/>
        </p:nvSpPr>
        <p:spPr bwMode="auto">
          <a:xfrm>
            <a:off x="5241925" y="1027113"/>
            <a:ext cx="112395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r>
              <a:rPr lang="en-US" altLang="en-US"/>
              <a:t>     x(1)</a:t>
            </a:r>
          </a:p>
          <a:p>
            <a:pPr eaLnBrk="1" hangingPunct="1"/>
            <a:r>
              <a:rPr lang="en-US" altLang="en-US"/>
              <a:t>F</a:t>
            </a:r>
            <a:r>
              <a:rPr lang="en-US" altLang="en-US" baseline="-25000"/>
              <a:t>AB</a:t>
            </a:r>
            <a:r>
              <a:rPr lang="en-US" altLang="en-US"/>
              <a:t>   x(2)</a:t>
            </a:r>
          </a:p>
          <a:p>
            <a:pPr eaLnBrk="1" hangingPunct="1"/>
            <a:r>
              <a:rPr lang="en-US" altLang="en-US"/>
              <a:t>F</a:t>
            </a:r>
            <a:r>
              <a:rPr lang="en-US" altLang="en-US" baseline="-25000"/>
              <a:t>AC</a:t>
            </a:r>
            <a:r>
              <a:rPr lang="en-US" altLang="en-US"/>
              <a:t>   x(3)</a:t>
            </a:r>
          </a:p>
          <a:p>
            <a:pPr eaLnBrk="1" hangingPunct="1"/>
            <a:r>
              <a:rPr lang="en-US" altLang="en-US"/>
              <a:t>F</a:t>
            </a:r>
            <a:r>
              <a:rPr lang="en-US" altLang="en-US" baseline="-25000"/>
              <a:t>BC</a:t>
            </a:r>
            <a:r>
              <a:rPr lang="en-US" altLang="en-US"/>
              <a:t>   x(4)</a:t>
            </a:r>
          </a:p>
          <a:p>
            <a:pPr eaLnBrk="1" hangingPunct="1"/>
            <a:r>
              <a:rPr lang="en-US" altLang="en-US"/>
              <a:t>B</a:t>
            </a:r>
            <a:r>
              <a:rPr lang="en-US" altLang="en-US" baseline="-25000"/>
              <a:t>y       </a:t>
            </a:r>
            <a:r>
              <a:rPr lang="en-US" altLang="en-US"/>
              <a:t>x(5)</a:t>
            </a:r>
          </a:p>
        </p:txBody>
      </p:sp>
      <p:sp>
        <p:nvSpPr>
          <p:cNvPr id="6155" name="Rectangle 4">
            <a:extLst>
              <a:ext uri="{FF2B5EF4-FFF2-40B4-BE49-F238E27FC236}">
                <a16:creationId xmlns:a16="http://schemas.microsoft.com/office/drawing/2014/main" id="{37425870-38E8-4A2C-95AA-2DB4BE4ED005}"/>
              </a:ext>
            </a:extLst>
          </p:cNvPr>
          <p:cNvSpPr>
            <a:spLocks noChangeArrowheads="1"/>
          </p:cNvSpPr>
          <p:nvPr/>
        </p:nvSpPr>
        <p:spPr bwMode="auto">
          <a:xfrm>
            <a:off x="3505200" y="4625970"/>
            <a:ext cx="3200400" cy="166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200" dirty="0"/>
              <a:t>C =</a:t>
            </a:r>
          </a:p>
          <a:p>
            <a:pPr eaLnBrk="1" hangingPunct="1">
              <a:spcBef>
                <a:spcPct val="50000"/>
              </a:spcBef>
            </a:pPr>
            <a:r>
              <a:rPr lang="en-US" altLang="en-US" sz="1200" dirty="0"/>
              <a:t>         0    1.0000    0.6000         0         0</a:t>
            </a:r>
          </a:p>
          <a:p>
            <a:pPr eaLnBrk="1" hangingPunct="1">
              <a:spcBef>
                <a:spcPct val="50000"/>
              </a:spcBef>
            </a:pPr>
            <a:r>
              <a:rPr lang="en-US" altLang="en-US" sz="1200" dirty="0"/>
              <a:t>    1.0000         0    0.8000         0         0</a:t>
            </a:r>
          </a:p>
          <a:p>
            <a:pPr eaLnBrk="1" hangingPunct="1">
              <a:spcBef>
                <a:spcPct val="50000"/>
              </a:spcBef>
            </a:pPr>
            <a:r>
              <a:rPr lang="en-US" altLang="en-US" sz="1200" dirty="0"/>
              <a:t>         0         0   -0.6000    0.4472         0</a:t>
            </a:r>
          </a:p>
          <a:p>
            <a:pPr eaLnBrk="1" hangingPunct="1">
              <a:spcBef>
                <a:spcPct val="50000"/>
              </a:spcBef>
            </a:pPr>
            <a:r>
              <a:rPr lang="en-US" altLang="en-US" sz="1200" dirty="0"/>
              <a:t>         0         0   -0.8000   -0.8944         0</a:t>
            </a:r>
          </a:p>
          <a:p>
            <a:pPr eaLnBrk="1" hangingPunct="1">
              <a:spcBef>
                <a:spcPct val="50000"/>
              </a:spcBef>
            </a:pPr>
            <a:r>
              <a:rPr lang="en-US" altLang="en-US" sz="1200" dirty="0"/>
              <a:t>         0         0         0    0.8944    1.0000</a:t>
            </a:r>
          </a:p>
        </p:txBody>
      </p:sp>
      <p:sp>
        <p:nvSpPr>
          <p:cNvPr id="6156" name="Rectangle 1">
            <a:extLst>
              <a:ext uri="{FF2B5EF4-FFF2-40B4-BE49-F238E27FC236}">
                <a16:creationId xmlns:a16="http://schemas.microsoft.com/office/drawing/2014/main" id="{2151946A-22E5-40E3-96D9-9AFF84A43DBB}"/>
              </a:ext>
            </a:extLst>
          </p:cNvPr>
          <p:cNvSpPr>
            <a:spLocks noChangeArrowheads="1"/>
          </p:cNvSpPr>
          <p:nvPr/>
        </p:nvSpPr>
        <p:spPr bwMode="auto">
          <a:xfrm>
            <a:off x="7010400" y="4390806"/>
            <a:ext cx="74612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200" dirty="0"/>
              <a:t>b =</a:t>
            </a:r>
          </a:p>
          <a:p>
            <a:pPr eaLnBrk="1" hangingPunct="1">
              <a:spcBef>
                <a:spcPct val="50000"/>
              </a:spcBef>
            </a:pPr>
            <a:endParaRPr lang="en-US" altLang="en-US" sz="1200" dirty="0"/>
          </a:p>
          <a:p>
            <a:pPr eaLnBrk="1" hangingPunct="1">
              <a:spcBef>
                <a:spcPct val="50000"/>
              </a:spcBef>
            </a:pPr>
            <a:r>
              <a:rPr lang="en-US" altLang="en-US" sz="1200" dirty="0"/>
              <a:t>     0</a:t>
            </a:r>
          </a:p>
          <a:p>
            <a:pPr eaLnBrk="1" hangingPunct="1">
              <a:spcBef>
                <a:spcPct val="50000"/>
              </a:spcBef>
            </a:pPr>
            <a:r>
              <a:rPr lang="en-US" altLang="en-US" sz="1200" dirty="0"/>
              <a:t>     0</a:t>
            </a:r>
          </a:p>
          <a:p>
            <a:pPr eaLnBrk="1" hangingPunct="1">
              <a:spcBef>
                <a:spcPct val="50000"/>
              </a:spcBef>
            </a:pPr>
            <a:r>
              <a:rPr lang="en-US" altLang="en-US" sz="1200" dirty="0"/>
              <a:t>     0</a:t>
            </a:r>
          </a:p>
          <a:p>
            <a:pPr eaLnBrk="1" hangingPunct="1">
              <a:spcBef>
                <a:spcPct val="50000"/>
              </a:spcBef>
            </a:pPr>
            <a:r>
              <a:rPr lang="en-US" altLang="en-US" sz="1200" dirty="0"/>
              <a:t>   100</a:t>
            </a:r>
          </a:p>
          <a:p>
            <a:pPr eaLnBrk="1" hangingPunct="1">
              <a:spcBef>
                <a:spcPct val="50000"/>
              </a:spcBef>
            </a:pPr>
            <a:r>
              <a:rPr lang="en-US" altLang="en-US" sz="1200" dirty="0"/>
              <a:t>     0</a:t>
            </a:r>
          </a:p>
        </p:txBody>
      </p:sp>
      <p:sp>
        <p:nvSpPr>
          <p:cNvPr id="6157" name="TextBox 2">
            <a:extLst>
              <a:ext uri="{FF2B5EF4-FFF2-40B4-BE49-F238E27FC236}">
                <a16:creationId xmlns:a16="http://schemas.microsoft.com/office/drawing/2014/main" id="{0CC22BEE-ED3C-42BC-A13C-1B6FDFB25097}"/>
              </a:ext>
            </a:extLst>
          </p:cNvPr>
          <p:cNvSpPr txBox="1">
            <a:spLocks noChangeArrowheads="1"/>
          </p:cNvSpPr>
          <p:nvPr/>
        </p:nvSpPr>
        <p:spPr bwMode="auto">
          <a:xfrm>
            <a:off x="3657600" y="3779838"/>
            <a:ext cx="12298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[C]{x} ={b}</a:t>
            </a:r>
          </a:p>
        </p:txBody>
      </p:sp>
      <p:sp>
        <p:nvSpPr>
          <p:cNvPr id="2" name="TextBox 1">
            <a:extLst>
              <a:ext uri="{FF2B5EF4-FFF2-40B4-BE49-F238E27FC236}">
                <a16:creationId xmlns:a16="http://schemas.microsoft.com/office/drawing/2014/main" id="{09E33340-7055-4420-B7A5-7B8AAE53A639}"/>
              </a:ext>
            </a:extLst>
          </p:cNvPr>
          <p:cNvSpPr txBox="1"/>
          <p:nvPr/>
        </p:nvSpPr>
        <p:spPr>
          <a:xfrm>
            <a:off x="3322168" y="3118425"/>
            <a:ext cx="3839513" cy="646331"/>
          </a:xfrm>
          <a:prstGeom prst="rect">
            <a:avLst/>
          </a:prstGeom>
          <a:noFill/>
        </p:spPr>
        <p:txBody>
          <a:bodyPr wrap="none" rtlCol="0">
            <a:spAutoFit/>
          </a:bodyPr>
          <a:lstStyle/>
          <a:p>
            <a:r>
              <a:rPr lang="en-US" dirty="0"/>
              <a:t>setting this up in </a:t>
            </a:r>
            <a:r>
              <a:rPr lang="en-US" dirty="0" err="1"/>
              <a:t>Matlab</a:t>
            </a:r>
            <a:r>
              <a:rPr lang="en-US" dirty="0"/>
              <a:t> we have in </a:t>
            </a:r>
          </a:p>
          <a:p>
            <a:r>
              <a:rPr lang="en-US" dirty="0"/>
              <a:t>matrix-vector form</a:t>
            </a:r>
          </a:p>
        </p:txBody>
      </p:sp>
      <p:sp>
        <p:nvSpPr>
          <p:cNvPr id="3" name="TextBox 2">
            <a:extLst>
              <a:ext uri="{FF2B5EF4-FFF2-40B4-BE49-F238E27FC236}">
                <a16:creationId xmlns:a16="http://schemas.microsoft.com/office/drawing/2014/main" id="{AB826D99-4498-498C-9E43-5510E4CE4764}"/>
              </a:ext>
            </a:extLst>
          </p:cNvPr>
          <p:cNvSpPr txBox="1"/>
          <p:nvPr/>
        </p:nvSpPr>
        <p:spPr>
          <a:xfrm>
            <a:off x="3331449" y="4206140"/>
            <a:ext cx="813043" cy="369332"/>
          </a:xfrm>
          <a:prstGeom prst="rect">
            <a:avLst/>
          </a:prstGeom>
          <a:noFill/>
        </p:spPr>
        <p:txBody>
          <a:bodyPr wrap="none" rtlCol="0">
            <a:spAutoFit/>
          </a:bodyPr>
          <a:lstStyle/>
          <a:p>
            <a:r>
              <a:rPr lang="en-US" dirty="0"/>
              <a:t>where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a:extLst>
              <a:ext uri="{FF2B5EF4-FFF2-40B4-BE49-F238E27FC236}">
                <a16:creationId xmlns:a16="http://schemas.microsoft.com/office/drawing/2014/main" id="{2AB4AFB1-23F4-481D-B6F4-63B7A9E80351}"/>
              </a:ext>
            </a:extLst>
          </p:cNvPr>
          <p:cNvSpPr txBox="1">
            <a:spLocks noChangeArrowheads="1"/>
          </p:cNvSpPr>
          <p:nvPr/>
        </p:nvSpPr>
        <p:spPr bwMode="auto">
          <a:xfrm>
            <a:off x="909643" y="179279"/>
            <a:ext cx="407034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Solving the system of linear equations</a:t>
            </a:r>
          </a:p>
          <a:p>
            <a:pPr eaLnBrk="1" hangingPunct="1"/>
            <a:r>
              <a:rPr lang="en-US" altLang="en-US" dirty="0"/>
              <a:t>numerically</a:t>
            </a:r>
          </a:p>
        </p:txBody>
      </p:sp>
      <p:sp>
        <p:nvSpPr>
          <p:cNvPr id="7171" name="Rectangle 5">
            <a:extLst>
              <a:ext uri="{FF2B5EF4-FFF2-40B4-BE49-F238E27FC236}">
                <a16:creationId xmlns:a16="http://schemas.microsoft.com/office/drawing/2014/main" id="{BB70C509-4E0D-4050-8927-2BEFD7FCE3CC}"/>
              </a:ext>
            </a:extLst>
          </p:cNvPr>
          <p:cNvSpPr>
            <a:spLocks noChangeArrowheads="1"/>
          </p:cNvSpPr>
          <p:nvPr/>
        </p:nvSpPr>
        <p:spPr bwMode="auto">
          <a:xfrm>
            <a:off x="323850" y="889000"/>
            <a:ext cx="4572000" cy="2924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fr-FR" altLang="en-US" sz="1600" dirty="0"/>
              <a:t>C\b</a:t>
            </a:r>
          </a:p>
          <a:p>
            <a:pPr eaLnBrk="1" hangingPunct="1">
              <a:spcBef>
                <a:spcPct val="50000"/>
              </a:spcBef>
            </a:pPr>
            <a:r>
              <a:rPr lang="fr-FR" altLang="en-US" sz="1600" dirty="0"/>
              <a:t>ans =</a:t>
            </a:r>
          </a:p>
          <a:p>
            <a:pPr eaLnBrk="1" hangingPunct="1">
              <a:spcBef>
                <a:spcPct val="50000"/>
              </a:spcBef>
            </a:pPr>
            <a:endParaRPr lang="fr-FR" altLang="en-US" sz="1600" dirty="0"/>
          </a:p>
          <a:p>
            <a:pPr eaLnBrk="1" hangingPunct="1">
              <a:spcBef>
                <a:spcPct val="50000"/>
              </a:spcBef>
            </a:pPr>
            <a:r>
              <a:rPr lang="fr-FR" altLang="en-US" sz="1600" dirty="0"/>
              <a:t>   40.0000</a:t>
            </a:r>
          </a:p>
          <a:p>
            <a:pPr eaLnBrk="1" hangingPunct="1">
              <a:spcBef>
                <a:spcPct val="50000"/>
              </a:spcBef>
            </a:pPr>
            <a:r>
              <a:rPr lang="fr-FR" altLang="en-US" sz="1600" dirty="0"/>
              <a:t>   30.0000</a:t>
            </a:r>
          </a:p>
          <a:p>
            <a:pPr eaLnBrk="1" hangingPunct="1">
              <a:spcBef>
                <a:spcPct val="50000"/>
              </a:spcBef>
            </a:pPr>
            <a:r>
              <a:rPr lang="fr-FR" altLang="en-US" sz="1600" dirty="0"/>
              <a:t>  -50.0000</a:t>
            </a:r>
          </a:p>
          <a:p>
            <a:pPr eaLnBrk="1" hangingPunct="1">
              <a:spcBef>
                <a:spcPct val="50000"/>
              </a:spcBef>
            </a:pPr>
            <a:r>
              <a:rPr lang="fr-FR" altLang="en-US" sz="1600" dirty="0"/>
              <a:t>  -67.0820</a:t>
            </a:r>
          </a:p>
          <a:p>
            <a:pPr eaLnBrk="1" hangingPunct="1">
              <a:spcBef>
                <a:spcPct val="50000"/>
              </a:spcBef>
            </a:pPr>
            <a:r>
              <a:rPr lang="fr-FR" altLang="en-US" sz="1600" dirty="0"/>
              <a:t>   60.0000</a:t>
            </a:r>
          </a:p>
        </p:txBody>
      </p:sp>
      <p:sp>
        <p:nvSpPr>
          <p:cNvPr id="7172" name="Oval 10">
            <a:extLst>
              <a:ext uri="{FF2B5EF4-FFF2-40B4-BE49-F238E27FC236}">
                <a16:creationId xmlns:a16="http://schemas.microsoft.com/office/drawing/2014/main" id="{F6FBD282-7041-490E-8040-00DB32D42688}"/>
              </a:ext>
            </a:extLst>
          </p:cNvPr>
          <p:cNvSpPr>
            <a:spLocks noChangeArrowheads="1"/>
          </p:cNvSpPr>
          <p:nvPr/>
        </p:nvSpPr>
        <p:spPr bwMode="auto">
          <a:xfrm>
            <a:off x="6248400" y="1538288"/>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3" name="Line 11">
            <a:extLst>
              <a:ext uri="{FF2B5EF4-FFF2-40B4-BE49-F238E27FC236}">
                <a16:creationId xmlns:a16="http://schemas.microsoft.com/office/drawing/2014/main" id="{D679C468-C1AA-469A-A1BF-F7C29BF6F479}"/>
              </a:ext>
            </a:extLst>
          </p:cNvPr>
          <p:cNvSpPr>
            <a:spLocks noChangeShapeType="1"/>
          </p:cNvSpPr>
          <p:nvPr/>
        </p:nvSpPr>
        <p:spPr bwMode="auto">
          <a:xfrm flipV="1">
            <a:off x="5867400" y="1766888"/>
            <a:ext cx="381000" cy="3810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4" name="Line 12">
            <a:extLst>
              <a:ext uri="{FF2B5EF4-FFF2-40B4-BE49-F238E27FC236}">
                <a16:creationId xmlns:a16="http://schemas.microsoft.com/office/drawing/2014/main" id="{BE280B96-7FC4-419B-BC4F-62E23E7BE2FB}"/>
              </a:ext>
            </a:extLst>
          </p:cNvPr>
          <p:cNvSpPr>
            <a:spLocks noChangeShapeType="1"/>
          </p:cNvSpPr>
          <p:nvPr/>
        </p:nvSpPr>
        <p:spPr bwMode="auto">
          <a:xfrm>
            <a:off x="6375400" y="962025"/>
            <a:ext cx="0" cy="5334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5" name="Text Box 13">
            <a:extLst>
              <a:ext uri="{FF2B5EF4-FFF2-40B4-BE49-F238E27FC236}">
                <a16:creationId xmlns:a16="http://schemas.microsoft.com/office/drawing/2014/main" id="{D2A025F4-1547-4BA7-9438-08DC3584A064}"/>
              </a:ext>
            </a:extLst>
          </p:cNvPr>
          <p:cNvSpPr txBox="1">
            <a:spLocks noChangeArrowheads="1"/>
          </p:cNvSpPr>
          <p:nvPr/>
        </p:nvSpPr>
        <p:spPr bwMode="auto">
          <a:xfrm>
            <a:off x="6461125" y="889000"/>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100 </a:t>
            </a:r>
            <a:r>
              <a:rPr lang="en-US" altLang="en-US" dirty="0" err="1"/>
              <a:t>lb</a:t>
            </a:r>
            <a:endParaRPr lang="en-US" altLang="en-US" dirty="0"/>
          </a:p>
        </p:txBody>
      </p:sp>
      <p:sp>
        <p:nvSpPr>
          <p:cNvPr id="7176" name="Text Box 14">
            <a:extLst>
              <a:ext uri="{FF2B5EF4-FFF2-40B4-BE49-F238E27FC236}">
                <a16:creationId xmlns:a16="http://schemas.microsoft.com/office/drawing/2014/main" id="{777F58F4-5734-4380-8BEA-B9DC4079257E}"/>
              </a:ext>
            </a:extLst>
          </p:cNvPr>
          <p:cNvSpPr txBox="1">
            <a:spLocks noChangeArrowheads="1"/>
          </p:cNvSpPr>
          <p:nvPr/>
        </p:nvSpPr>
        <p:spPr bwMode="auto">
          <a:xfrm>
            <a:off x="5385754" y="1752521"/>
            <a:ext cx="75088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50 </a:t>
            </a:r>
            <a:r>
              <a:rPr lang="en-US" altLang="en-US" dirty="0" err="1"/>
              <a:t>lb</a:t>
            </a:r>
            <a:endParaRPr lang="en-US" altLang="en-US" dirty="0"/>
          </a:p>
        </p:txBody>
      </p:sp>
      <p:sp>
        <p:nvSpPr>
          <p:cNvPr id="7177" name="Line 15">
            <a:extLst>
              <a:ext uri="{FF2B5EF4-FFF2-40B4-BE49-F238E27FC236}">
                <a16:creationId xmlns:a16="http://schemas.microsoft.com/office/drawing/2014/main" id="{71D64A72-6AE1-4D6A-A4F5-9A9C5DBB5583}"/>
              </a:ext>
            </a:extLst>
          </p:cNvPr>
          <p:cNvSpPr>
            <a:spLocks noChangeShapeType="1"/>
          </p:cNvSpPr>
          <p:nvPr/>
        </p:nvSpPr>
        <p:spPr bwMode="auto">
          <a:xfrm flipH="1" flipV="1">
            <a:off x="6477000" y="1766888"/>
            <a:ext cx="45720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8" name="Text Box 16">
            <a:extLst>
              <a:ext uri="{FF2B5EF4-FFF2-40B4-BE49-F238E27FC236}">
                <a16:creationId xmlns:a16="http://schemas.microsoft.com/office/drawing/2014/main" id="{5BA077D0-EF51-4084-A8D5-939486D89AB1}"/>
              </a:ext>
            </a:extLst>
          </p:cNvPr>
          <p:cNvSpPr txBox="1">
            <a:spLocks noChangeArrowheads="1"/>
          </p:cNvSpPr>
          <p:nvPr/>
        </p:nvSpPr>
        <p:spPr bwMode="auto">
          <a:xfrm>
            <a:off x="7010400" y="2224088"/>
            <a:ext cx="11239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67.1 </a:t>
            </a:r>
            <a:r>
              <a:rPr lang="en-US" altLang="en-US" dirty="0" err="1"/>
              <a:t>lb</a:t>
            </a:r>
            <a:endParaRPr lang="en-US" altLang="en-US" dirty="0"/>
          </a:p>
        </p:txBody>
      </p:sp>
      <p:sp>
        <p:nvSpPr>
          <p:cNvPr id="7179" name="Line 17">
            <a:extLst>
              <a:ext uri="{FF2B5EF4-FFF2-40B4-BE49-F238E27FC236}">
                <a16:creationId xmlns:a16="http://schemas.microsoft.com/office/drawing/2014/main" id="{E95FE377-B61E-4507-B5B9-FFDD240E278E}"/>
              </a:ext>
            </a:extLst>
          </p:cNvPr>
          <p:cNvSpPr>
            <a:spLocks noChangeShapeType="1"/>
          </p:cNvSpPr>
          <p:nvPr/>
        </p:nvSpPr>
        <p:spPr bwMode="auto">
          <a:xfrm>
            <a:off x="6011863" y="21320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0" name="Line 18">
            <a:extLst>
              <a:ext uri="{FF2B5EF4-FFF2-40B4-BE49-F238E27FC236}">
                <a16:creationId xmlns:a16="http://schemas.microsoft.com/office/drawing/2014/main" id="{2D03054E-BF3A-4AF0-9B20-44BC7252FF2B}"/>
              </a:ext>
            </a:extLst>
          </p:cNvPr>
          <p:cNvSpPr>
            <a:spLocks noChangeShapeType="1"/>
          </p:cNvSpPr>
          <p:nvPr/>
        </p:nvSpPr>
        <p:spPr bwMode="auto">
          <a:xfrm flipV="1">
            <a:off x="6164263" y="197961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1" name="Text Box 19">
            <a:extLst>
              <a:ext uri="{FF2B5EF4-FFF2-40B4-BE49-F238E27FC236}">
                <a16:creationId xmlns:a16="http://schemas.microsoft.com/office/drawing/2014/main" id="{6096F4C2-85E5-46FB-BD8F-7D1B61923A59}"/>
              </a:ext>
            </a:extLst>
          </p:cNvPr>
          <p:cNvSpPr txBox="1">
            <a:spLocks noChangeArrowheads="1"/>
          </p:cNvSpPr>
          <p:nvPr/>
        </p:nvSpPr>
        <p:spPr bwMode="auto">
          <a:xfrm>
            <a:off x="5927725" y="207962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7182" name="Text Box 20">
            <a:extLst>
              <a:ext uri="{FF2B5EF4-FFF2-40B4-BE49-F238E27FC236}">
                <a16:creationId xmlns:a16="http://schemas.microsoft.com/office/drawing/2014/main" id="{9E7ED8CB-FA7C-48C6-A289-337A363DBF2B}"/>
              </a:ext>
            </a:extLst>
          </p:cNvPr>
          <p:cNvSpPr txBox="1">
            <a:spLocks noChangeArrowheads="1"/>
          </p:cNvSpPr>
          <p:nvPr/>
        </p:nvSpPr>
        <p:spPr bwMode="auto">
          <a:xfrm>
            <a:off x="6096000" y="18430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7183" name="Line 21">
            <a:extLst>
              <a:ext uri="{FF2B5EF4-FFF2-40B4-BE49-F238E27FC236}">
                <a16:creationId xmlns:a16="http://schemas.microsoft.com/office/drawing/2014/main" id="{99A198A7-6CFF-450D-9D2F-F55C0121942D}"/>
              </a:ext>
            </a:extLst>
          </p:cNvPr>
          <p:cNvSpPr>
            <a:spLocks noChangeShapeType="1"/>
          </p:cNvSpPr>
          <p:nvPr/>
        </p:nvSpPr>
        <p:spPr bwMode="auto">
          <a:xfrm>
            <a:off x="6553200" y="2071688"/>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4" name="Line 22">
            <a:extLst>
              <a:ext uri="{FF2B5EF4-FFF2-40B4-BE49-F238E27FC236}">
                <a16:creationId xmlns:a16="http://schemas.microsoft.com/office/drawing/2014/main" id="{6E926D58-68B3-4717-AF67-FE97E06DCB65}"/>
              </a:ext>
            </a:extLst>
          </p:cNvPr>
          <p:cNvSpPr>
            <a:spLocks noChangeShapeType="1"/>
          </p:cNvSpPr>
          <p:nvPr/>
        </p:nvSpPr>
        <p:spPr bwMode="auto">
          <a:xfrm>
            <a:off x="6553200" y="2300288"/>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5" name="Text Box 23">
            <a:extLst>
              <a:ext uri="{FF2B5EF4-FFF2-40B4-BE49-F238E27FC236}">
                <a16:creationId xmlns:a16="http://schemas.microsoft.com/office/drawing/2014/main" id="{E99813B5-BCE2-4340-BCD8-73C74C86DDF3}"/>
              </a:ext>
            </a:extLst>
          </p:cNvPr>
          <p:cNvSpPr txBox="1">
            <a:spLocks noChangeArrowheads="1"/>
          </p:cNvSpPr>
          <p:nvPr/>
        </p:nvSpPr>
        <p:spPr bwMode="auto">
          <a:xfrm>
            <a:off x="6629400" y="23764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a:t>
            </a:r>
          </a:p>
        </p:txBody>
      </p:sp>
      <p:sp>
        <p:nvSpPr>
          <p:cNvPr id="7186" name="Text Box 24">
            <a:extLst>
              <a:ext uri="{FF2B5EF4-FFF2-40B4-BE49-F238E27FC236}">
                <a16:creationId xmlns:a16="http://schemas.microsoft.com/office/drawing/2014/main" id="{022971B2-AC4A-4F28-B3F2-5A5A3132661D}"/>
              </a:ext>
            </a:extLst>
          </p:cNvPr>
          <p:cNvSpPr txBox="1">
            <a:spLocks noChangeArrowheads="1"/>
          </p:cNvSpPr>
          <p:nvPr/>
        </p:nvSpPr>
        <p:spPr bwMode="auto">
          <a:xfrm>
            <a:off x="6324600" y="19954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graphicFrame>
        <p:nvGraphicFramePr>
          <p:cNvPr id="7187" name="Object 25">
            <a:extLst>
              <a:ext uri="{FF2B5EF4-FFF2-40B4-BE49-F238E27FC236}">
                <a16:creationId xmlns:a16="http://schemas.microsoft.com/office/drawing/2014/main" id="{A022D68D-D4F4-4338-A20B-6A556BC1FE46}"/>
              </a:ext>
            </a:extLst>
          </p:cNvPr>
          <p:cNvGraphicFramePr>
            <a:graphicFrameLocks noChangeAspect="1"/>
          </p:cNvGraphicFramePr>
          <p:nvPr/>
        </p:nvGraphicFramePr>
        <p:xfrm>
          <a:off x="6781800" y="1803400"/>
          <a:ext cx="407988" cy="301625"/>
        </p:xfrm>
        <a:graphic>
          <a:graphicData uri="http://schemas.openxmlformats.org/presentationml/2006/ole">
            <mc:AlternateContent xmlns:mc="http://schemas.openxmlformats.org/markup-compatibility/2006">
              <mc:Choice xmlns:v="urn:schemas-microsoft-com:vml" Requires="v">
                <p:oleObj name="Equation" r:id="rId3" imgW="291847" imgH="215713" progId="Equation.DSMT4">
                  <p:embed/>
                </p:oleObj>
              </mc:Choice>
              <mc:Fallback>
                <p:oleObj name="Equation" r:id="rId3" imgW="291847" imgH="215713" progId="Equation.DSMT4">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1803400"/>
                        <a:ext cx="407988"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88" name="Oval 26">
            <a:extLst>
              <a:ext uri="{FF2B5EF4-FFF2-40B4-BE49-F238E27FC236}">
                <a16:creationId xmlns:a16="http://schemas.microsoft.com/office/drawing/2014/main" id="{CDEFB0C2-EDC1-4FD5-B9BF-9EB9E15BCFA0}"/>
              </a:ext>
            </a:extLst>
          </p:cNvPr>
          <p:cNvSpPr>
            <a:spLocks noChangeArrowheads="1"/>
          </p:cNvSpPr>
          <p:nvPr/>
        </p:nvSpPr>
        <p:spPr bwMode="auto">
          <a:xfrm>
            <a:off x="8362950" y="4433888"/>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89" name="Line 27">
            <a:extLst>
              <a:ext uri="{FF2B5EF4-FFF2-40B4-BE49-F238E27FC236}">
                <a16:creationId xmlns:a16="http://schemas.microsoft.com/office/drawing/2014/main" id="{557AFEEC-DBDF-4E8A-8369-7EC30C79B71B}"/>
              </a:ext>
            </a:extLst>
          </p:cNvPr>
          <p:cNvSpPr>
            <a:spLocks noChangeShapeType="1"/>
          </p:cNvSpPr>
          <p:nvPr/>
        </p:nvSpPr>
        <p:spPr bwMode="auto">
          <a:xfrm flipV="1">
            <a:off x="8439150" y="4738688"/>
            <a:ext cx="0" cy="4572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0" name="Line 28">
            <a:extLst>
              <a:ext uri="{FF2B5EF4-FFF2-40B4-BE49-F238E27FC236}">
                <a16:creationId xmlns:a16="http://schemas.microsoft.com/office/drawing/2014/main" id="{DD7C1CCD-DDC0-448B-A195-AB021B766530}"/>
              </a:ext>
            </a:extLst>
          </p:cNvPr>
          <p:cNvSpPr>
            <a:spLocks noChangeShapeType="1"/>
          </p:cNvSpPr>
          <p:nvPr/>
        </p:nvSpPr>
        <p:spPr bwMode="auto">
          <a:xfrm flipH="1">
            <a:off x="7829550" y="4586288"/>
            <a:ext cx="3810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1" name="Line 29">
            <a:extLst>
              <a:ext uri="{FF2B5EF4-FFF2-40B4-BE49-F238E27FC236}">
                <a16:creationId xmlns:a16="http://schemas.microsoft.com/office/drawing/2014/main" id="{83FC904D-CBF3-425F-81CB-ED2C1A22B75E}"/>
              </a:ext>
            </a:extLst>
          </p:cNvPr>
          <p:cNvSpPr>
            <a:spLocks noChangeShapeType="1"/>
          </p:cNvSpPr>
          <p:nvPr/>
        </p:nvSpPr>
        <p:spPr bwMode="auto">
          <a:xfrm>
            <a:off x="8134350" y="3824288"/>
            <a:ext cx="304800" cy="533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2" name="Text Box 30">
            <a:extLst>
              <a:ext uri="{FF2B5EF4-FFF2-40B4-BE49-F238E27FC236}">
                <a16:creationId xmlns:a16="http://schemas.microsoft.com/office/drawing/2014/main" id="{29A51ABE-CBAA-4BAA-9941-39561D071F5C}"/>
              </a:ext>
            </a:extLst>
          </p:cNvPr>
          <p:cNvSpPr txBox="1">
            <a:spLocks noChangeArrowheads="1"/>
          </p:cNvSpPr>
          <p:nvPr/>
        </p:nvSpPr>
        <p:spPr bwMode="auto">
          <a:xfrm>
            <a:off x="7829550" y="3367088"/>
            <a:ext cx="990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67.1 </a:t>
            </a:r>
            <a:r>
              <a:rPr lang="en-US" altLang="en-US" dirty="0" err="1"/>
              <a:t>lb</a:t>
            </a:r>
            <a:endParaRPr lang="en-US" altLang="en-US" dirty="0"/>
          </a:p>
        </p:txBody>
      </p:sp>
      <p:sp>
        <p:nvSpPr>
          <p:cNvPr id="7193" name="Line 31">
            <a:extLst>
              <a:ext uri="{FF2B5EF4-FFF2-40B4-BE49-F238E27FC236}">
                <a16:creationId xmlns:a16="http://schemas.microsoft.com/office/drawing/2014/main" id="{9F01F39F-1647-421D-9DF3-64CB1929E275}"/>
              </a:ext>
            </a:extLst>
          </p:cNvPr>
          <p:cNvSpPr>
            <a:spLocks noChangeShapeType="1"/>
          </p:cNvSpPr>
          <p:nvPr/>
        </p:nvSpPr>
        <p:spPr bwMode="auto">
          <a:xfrm>
            <a:off x="8058150" y="4016375"/>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4" name="Line 32">
            <a:extLst>
              <a:ext uri="{FF2B5EF4-FFF2-40B4-BE49-F238E27FC236}">
                <a16:creationId xmlns:a16="http://schemas.microsoft.com/office/drawing/2014/main" id="{3A172C37-7634-4A91-B64D-689AD0EC7B70}"/>
              </a:ext>
            </a:extLst>
          </p:cNvPr>
          <p:cNvSpPr>
            <a:spLocks noChangeShapeType="1"/>
          </p:cNvSpPr>
          <p:nvPr/>
        </p:nvSpPr>
        <p:spPr bwMode="auto">
          <a:xfrm>
            <a:off x="8058150" y="4244975"/>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5" name="Text Box 33">
            <a:extLst>
              <a:ext uri="{FF2B5EF4-FFF2-40B4-BE49-F238E27FC236}">
                <a16:creationId xmlns:a16="http://schemas.microsoft.com/office/drawing/2014/main" id="{DFFBE0EF-88A5-45C3-B52D-58BA12560301}"/>
              </a:ext>
            </a:extLst>
          </p:cNvPr>
          <p:cNvSpPr txBox="1">
            <a:spLocks noChangeArrowheads="1"/>
          </p:cNvSpPr>
          <p:nvPr/>
        </p:nvSpPr>
        <p:spPr bwMode="auto">
          <a:xfrm>
            <a:off x="7981950" y="4281488"/>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a:t>
            </a:r>
          </a:p>
        </p:txBody>
      </p:sp>
      <p:sp>
        <p:nvSpPr>
          <p:cNvPr id="7196" name="Text Box 34">
            <a:extLst>
              <a:ext uri="{FF2B5EF4-FFF2-40B4-BE49-F238E27FC236}">
                <a16:creationId xmlns:a16="http://schemas.microsoft.com/office/drawing/2014/main" id="{E8B44D7D-0D65-4054-B595-44CC9669FF50}"/>
              </a:ext>
            </a:extLst>
          </p:cNvPr>
          <p:cNvSpPr txBox="1">
            <a:spLocks noChangeArrowheads="1"/>
          </p:cNvSpPr>
          <p:nvPr/>
        </p:nvSpPr>
        <p:spPr bwMode="auto">
          <a:xfrm>
            <a:off x="7829550" y="394017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graphicFrame>
        <p:nvGraphicFramePr>
          <p:cNvPr id="7197" name="Object 35">
            <a:extLst>
              <a:ext uri="{FF2B5EF4-FFF2-40B4-BE49-F238E27FC236}">
                <a16:creationId xmlns:a16="http://schemas.microsoft.com/office/drawing/2014/main" id="{F2756A1A-371F-44C4-9076-3773D6879C37}"/>
              </a:ext>
            </a:extLst>
          </p:cNvPr>
          <p:cNvGraphicFramePr>
            <a:graphicFrameLocks noChangeAspect="1"/>
          </p:cNvGraphicFramePr>
          <p:nvPr>
            <p:extLst>
              <p:ext uri="{D42A27DB-BD31-4B8C-83A1-F6EECF244321}">
                <p14:modId xmlns:p14="http://schemas.microsoft.com/office/powerpoint/2010/main" val="2182063709"/>
              </p:ext>
            </p:extLst>
          </p:nvPr>
        </p:nvGraphicFramePr>
        <p:xfrm>
          <a:off x="8273256" y="3855243"/>
          <a:ext cx="407988" cy="301625"/>
        </p:xfrm>
        <a:graphic>
          <a:graphicData uri="http://schemas.openxmlformats.org/presentationml/2006/ole">
            <mc:AlternateContent xmlns:mc="http://schemas.openxmlformats.org/markup-compatibility/2006">
              <mc:Choice xmlns:v="urn:schemas-microsoft-com:vml" Requires="v">
                <p:oleObj name="Equation" r:id="rId5" imgW="291847" imgH="215713" progId="Equation.DSMT4">
                  <p:embed/>
                </p:oleObj>
              </mc:Choice>
              <mc:Fallback>
                <p:oleObj name="Equation" r:id="rId5" imgW="291847" imgH="215713" progId="Equation.DSMT4">
                  <p:embed/>
                  <p:pic>
                    <p:nvPicPr>
                      <p:cNvPr id="0"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3256" y="3855243"/>
                        <a:ext cx="407988" cy="301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8" name="Text Box 36">
            <a:extLst>
              <a:ext uri="{FF2B5EF4-FFF2-40B4-BE49-F238E27FC236}">
                <a16:creationId xmlns:a16="http://schemas.microsoft.com/office/drawing/2014/main" id="{19F53911-86DD-4868-A3F8-E5D61BB9E9BB}"/>
              </a:ext>
            </a:extLst>
          </p:cNvPr>
          <p:cNvSpPr txBox="1">
            <a:spLocks noChangeArrowheads="1"/>
          </p:cNvSpPr>
          <p:nvPr/>
        </p:nvSpPr>
        <p:spPr bwMode="auto">
          <a:xfrm>
            <a:off x="8459197" y="4942444"/>
            <a:ext cx="68480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 </a:t>
            </a:r>
            <a:r>
              <a:rPr lang="en-US" altLang="en-US" dirty="0" err="1"/>
              <a:t>lb</a:t>
            </a:r>
            <a:endParaRPr lang="en-US" altLang="en-US" dirty="0"/>
          </a:p>
        </p:txBody>
      </p:sp>
      <p:sp>
        <p:nvSpPr>
          <p:cNvPr id="7199" name="Text Box 37">
            <a:extLst>
              <a:ext uri="{FF2B5EF4-FFF2-40B4-BE49-F238E27FC236}">
                <a16:creationId xmlns:a16="http://schemas.microsoft.com/office/drawing/2014/main" id="{3D679561-BE8A-471D-9BBC-13E3BBEC7625}"/>
              </a:ext>
            </a:extLst>
          </p:cNvPr>
          <p:cNvSpPr txBox="1">
            <a:spLocks noChangeArrowheads="1"/>
          </p:cNvSpPr>
          <p:nvPr/>
        </p:nvSpPr>
        <p:spPr bwMode="auto">
          <a:xfrm>
            <a:off x="7135813" y="4372373"/>
            <a:ext cx="7477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30 </a:t>
            </a:r>
            <a:r>
              <a:rPr lang="en-US" altLang="en-US" dirty="0" err="1"/>
              <a:t>lb</a:t>
            </a:r>
            <a:endParaRPr lang="en-US" altLang="en-US" dirty="0"/>
          </a:p>
        </p:txBody>
      </p:sp>
      <p:sp>
        <p:nvSpPr>
          <p:cNvPr id="7200" name="Oval 38">
            <a:extLst>
              <a:ext uri="{FF2B5EF4-FFF2-40B4-BE49-F238E27FC236}">
                <a16:creationId xmlns:a16="http://schemas.microsoft.com/office/drawing/2014/main" id="{898BF57B-0517-4181-9B36-00F70082B7CC}"/>
              </a:ext>
            </a:extLst>
          </p:cNvPr>
          <p:cNvSpPr>
            <a:spLocks noChangeArrowheads="1"/>
          </p:cNvSpPr>
          <p:nvPr/>
        </p:nvSpPr>
        <p:spPr bwMode="auto">
          <a:xfrm>
            <a:off x="4049713" y="4297363"/>
            <a:ext cx="228600" cy="2286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201" name="Line 39">
            <a:extLst>
              <a:ext uri="{FF2B5EF4-FFF2-40B4-BE49-F238E27FC236}">
                <a16:creationId xmlns:a16="http://schemas.microsoft.com/office/drawing/2014/main" id="{29FD9F58-C98B-4276-BB78-62A4A642A3B3}"/>
              </a:ext>
            </a:extLst>
          </p:cNvPr>
          <p:cNvSpPr>
            <a:spLocks noChangeShapeType="1"/>
          </p:cNvSpPr>
          <p:nvPr/>
        </p:nvSpPr>
        <p:spPr bwMode="auto">
          <a:xfrm flipV="1">
            <a:off x="4183063" y="4570413"/>
            <a:ext cx="0" cy="3048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2" name="Line 40">
            <a:extLst>
              <a:ext uri="{FF2B5EF4-FFF2-40B4-BE49-F238E27FC236}">
                <a16:creationId xmlns:a16="http://schemas.microsoft.com/office/drawing/2014/main" id="{FEC3B123-D094-4BCB-8C90-8766DEA4129B}"/>
              </a:ext>
            </a:extLst>
          </p:cNvPr>
          <p:cNvSpPr>
            <a:spLocks noChangeShapeType="1"/>
          </p:cNvSpPr>
          <p:nvPr/>
        </p:nvSpPr>
        <p:spPr bwMode="auto">
          <a:xfrm flipH="1">
            <a:off x="4278313" y="3838575"/>
            <a:ext cx="358775" cy="382588"/>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3" name="Line 41">
            <a:extLst>
              <a:ext uri="{FF2B5EF4-FFF2-40B4-BE49-F238E27FC236}">
                <a16:creationId xmlns:a16="http://schemas.microsoft.com/office/drawing/2014/main" id="{E1672B04-0A96-48EA-9754-32F6FFB7F885}"/>
              </a:ext>
            </a:extLst>
          </p:cNvPr>
          <p:cNvSpPr>
            <a:spLocks noChangeShapeType="1"/>
          </p:cNvSpPr>
          <p:nvPr/>
        </p:nvSpPr>
        <p:spPr bwMode="auto">
          <a:xfrm>
            <a:off x="4354513" y="4373563"/>
            <a:ext cx="457200" cy="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4" name="Text Box 42">
            <a:extLst>
              <a:ext uri="{FF2B5EF4-FFF2-40B4-BE49-F238E27FC236}">
                <a16:creationId xmlns:a16="http://schemas.microsoft.com/office/drawing/2014/main" id="{2D763B63-7EF4-47F7-8379-25150E0D8444}"/>
              </a:ext>
            </a:extLst>
          </p:cNvPr>
          <p:cNvSpPr txBox="1">
            <a:spLocks noChangeArrowheads="1"/>
          </p:cNvSpPr>
          <p:nvPr/>
        </p:nvSpPr>
        <p:spPr bwMode="auto">
          <a:xfrm>
            <a:off x="4948238" y="4105275"/>
            <a:ext cx="7429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30 </a:t>
            </a:r>
            <a:r>
              <a:rPr lang="en-US" altLang="en-US" dirty="0" err="1"/>
              <a:t>lb</a:t>
            </a:r>
            <a:endParaRPr lang="en-US" altLang="en-US" dirty="0"/>
          </a:p>
        </p:txBody>
      </p:sp>
      <p:sp>
        <p:nvSpPr>
          <p:cNvPr id="7205" name="Text Box 43">
            <a:extLst>
              <a:ext uri="{FF2B5EF4-FFF2-40B4-BE49-F238E27FC236}">
                <a16:creationId xmlns:a16="http://schemas.microsoft.com/office/drawing/2014/main" id="{ED3E462D-AFA9-48FF-9FD5-BB86146A08A5}"/>
              </a:ext>
            </a:extLst>
          </p:cNvPr>
          <p:cNvSpPr txBox="1">
            <a:spLocks noChangeArrowheads="1"/>
          </p:cNvSpPr>
          <p:nvPr/>
        </p:nvSpPr>
        <p:spPr bwMode="auto">
          <a:xfrm>
            <a:off x="4735513" y="3459163"/>
            <a:ext cx="8112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50 </a:t>
            </a:r>
            <a:r>
              <a:rPr lang="en-US" altLang="en-US" dirty="0" err="1"/>
              <a:t>lb</a:t>
            </a:r>
            <a:endParaRPr lang="en-US" altLang="en-US" dirty="0"/>
          </a:p>
        </p:txBody>
      </p:sp>
      <p:sp>
        <p:nvSpPr>
          <p:cNvPr id="7206" name="Text Box 44">
            <a:extLst>
              <a:ext uri="{FF2B5EF4-FFF2-40B4-BE49-F238E27FC236}">
                <a16:creationId xmlns:a16="http://schemas.microsoft.com/office/drawing/2014/main" id="{BCC9A972-EB6E-494C-A927-7E2481D160E2}"/>
              </a:ext>
            </a:extLst>
          </p:cNvPr>
          <p:cNvSpPr txBox="1">
            <a:spLocks noChangeArrowheads="1"/>
          </p:cNvSpPr>
          <p:nvPr/>
        </p:nvSpPr>
        <p:spPr bwMode="auto">
          <a:xfrm>
            <a:off x="4262438" y="4562475"/>
            <a:ext cx="7429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 </a:t>
            </a:r>
            <a:r>
              <a:rPr lang="en-US" altLang="en-US" dirty="0" err="1"/>
              <a:t>lb</a:t>
            </a:r>
            <a:endParaRPr lang="en-US" altLang="en-US" dirty="0"/>
          </a:p>
        </p:txBody>
      </p:sp>
      <p:sp>
        <p:nvSpPr>
          <p:cNvPr id="7207" name="Text Box 45">
            <a:extLst>
              <a:ext uri="{FF2B5EF4-FFF2-40B4-BE49-F238E27FC236}">
                <a16:creationId xmlns:a16="http://schemas.microsoft.com/office/drawing/2014/main" id="{22064BCD-C9A4-4AED-ADF7-E32917EEDFAB}"/>
              </a:ext>
            </a:extLst>
          </p:cNvPr>
          <p:cNvSpPr txBox="1">
            <a:spLocks noChangeArrowheads="1"/>
          </p:cNvSpPr>
          <p:nvPr/>
        </p:nvSpPr>
        <p:spPr bwMode="auto">
          <a:xfrm>
            <a:off x="3802063" y="3473451"/>
            <a:ext cx="704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pin A</a:t>
            </a:r>
          </a:p>
        </p:txBody>
      </p:sp>
      <p:sp>
        <p:nvSpPr>
          <p:cNvPr id="7208" name="Line 46">
            <a:extLst>
              <a:ext uri="{FF2B5EF4-FFF2-40B4-BE49-F238E27FC236}">
                <a16:creationId xmlns:a16="http://schemas.microsoft.com/office/drawing/2014/main" id="{AF325DCB-E350-4D6D-AEE5-E99FDC9FA69A}"/>
              </a:ext>
            </a:extLst>
          </p:cNvPr>
          <p:cNvSpPr>
            <a:spLocks noChangeShapeType="1"/>
          </p:cNvSpPr>
          <p:nvPr/>
        </p:nvSpPr>
        <p:spPr bwMode="auto">
          <a:xfrm>
            <a:off x="4506913" y="414496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9" name="Line 47">
            <a:extLst>
              <a:ext uri="{FF2B5EF4-FFF2-40B4-BE49-F238E27FC236}">
                <a16:creationId xmlns:a16="http://schemas.microsoft.com/office/drawing/2014/main" id="{5CFD069A-458E-471B-B728-F11F6ED9ABB3}"/>
              </a:ext>
            </a:extLst>
          </p:cNvPr>
          <p:cNvSpPr>
            <a:spLocks noChangeShapeType="1"/>
          </p:cNvSpPr>
          <p:nvPr/>
        </p:nvSpPr>
        <p:spPr bwMode="auto">
          <a:xfrm flipV="1">
            <a:off x="4659313" y="399256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10" name="Text Box 48">
            <a:extLst>
              <a:ext uri="{FF2B5EF4-FFF2-40B4-BE49-F238E27FC236}">
                <a16:creationId xmlns:a16="http://schemas.microsoft.com/office/drawing/2014/main" id="{81A58455-65A7-4340-B7E2-5722C23B22B1}"/>
              </a:ext>
            </a:extLst>
          </p:cNvPr>
          <p:cNvSpPr txBox="1">
            <a:spLocks noChangeArrowheads="1"/>
          </p:cNvSpPr>
          <p:nvPr/>
        </p:nvSpPr>
        <p:spPr bwMode="auto">
          <a:xfrm>
            <a:off x="4422775" y="4092575"/>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7211" name="Text Box 49">
            <a:extLst>
              <a:ext uri="{FF2B5EF4-FFF2-40B4-BE49-F238E27FC236}">
                <a16:creationId xmlns:a16="http://schemas.microsoft.com/office/drawing/2014/main" id="{318378A7-7D32-492C-9DCA-65CAC598F1DA}"/>
              </a:ext>
            </a:extLst>
          </p:cNvPr>
          <p:cNvSpPr txBox="1">
            <a:spLocks noChangeArrowheads="1"/>
          </p:cNvSpPr>
          <p:nvPr/>
        </p:nvSpPr>
        <p:spPr bwMode="auto">
          <a:xfrm>
            <a:off x="4659313" y="3840163"/>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7212" name="Text Box 50">
            <a:extLst>
              <a:ext uri="{FF2B5EF4-FFF2-40B4-BE49-F238E27FC236}">
                <a16:creationId xmlns:a16="http://schemas.microsoft.com/office/drawing/2014/main" id="{C4C15C66-DF5D-4C55-9335-EEA89D42B0DD}"/>
              </a:ext>
            </a:extLst>
          </p:cNvPr>
          <p:cNvSpPr txBox="1">
            <a:spLocks noChangeArrowheads="1"/>
          </p:cNvSpPr>
          <p:nvPr/>
        </p:nvSpPr>
        <p:spPr bwMode="auto">
          <a:xfrm>
            <a:off x="6165336" y="442913"/>
            <a:ext cx="717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pin C</a:t>
            </a:r>
          </a:p>
        </p:txBody>
      </p:sp>
      <p:sp>
        <p:nvSpPr>
          <p:cNvPr id="7213" name="Text Box 51">
            <a:extLst>
              <a:ext uri="{FF2B5EF4-FFF2-40B4-BE49-F238E27FC236}">
                <a16:creationId xmlns:a16="http://schemas.microsoft.com/office/drawing/2014/main" id="{47B476BA-9E2A-43CF-AAC5-7D86A8F80A8C}"/>
              </a:ext>
            </a:extLst>
          </p:cNvPr>
          <p:cNvSpPr txBox="1">
            <a:spLocks noChangeArrowheads="1"/>
          </p:cNvSpPr>
          <p:nvPr/>
        </p:nvSpPr>
        <p:spPr bwMode="auto">
          <a:xfrm>
            <a:off x="7934325" y="2925763"/>
            <a:ext cx="7048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pin B</a:t>
            </a:r>
          </a:p>
        </p:txBody>
      </p:sp>
      <p:sp>
        <p:nvSpPr>
          <p:cNvPr id="7214" name="Text Box 52">
            <a:extLst>
              <a:ext uri="{FF2B5EF4-FFF2-40B4-BE49-F238E27FC236}">
                <a16:creationId xmlns:a16="http://schemas.microsoft.com/office/drawing/2014/main" id="{CFBEC2DB-BEF6-4588-9CBA-6135C1061E80}"/>
              </a:ext>
            </a:extLst>
          </p:cNvPr>
          <p:cNvSpPr txBox="1">
            <a:spLocks noChangeArrowheads="1"/>
          </p:cNvSpPr>
          <p:nvPr/>
        </p:nvSpPr>
        <p:spPr bwMode="auto">
          <a:xfrm>
            <a:off x="669925" y="4913313"/>
            <a:ext cx="1709738"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r>
              <a:rPr lang="en-US" altLang="en-US" baseline="-25000"/>
              <a:t>y</a:t>
            </a:r>
            <a:r>
              <a:rPr lang="en-US" altLang="en-US"/>
              <a:t> = 40 lb</a:t>
            </a:r>
          </a:p>
          <a:p>
            <a:pPr eaLnBrk="1" hangingPunct="1"/>
            <a:r>
              <a:rPr lang="en-US" altLang="en-US"/>
              <a:t>F</a:t>
            </a:r>
            <a:r>
              <a:rPr lang="en-US" altLang="en-US" baseline="-25000"/>
              <a:t>AB</a:t>
            </a:r>
            <a:r>
              <a:rPr lang="en-US" altLang="en-US"/>
              <a:t> = 30 lb    T</a:t>
            </a:r>
          </a:p>
          <a:p>
            <a:pPr eaLnBrk="1" hangingPunct="1"/>
            <a:r>
              <a:rPr lang="en-US" altLang="en-US"/>
              <a:t>F</a:t>
            </a:r>
            <a:r>
              <a:rPr lang="en-US" altLang="en-US" baseline="-25000"/>
              <a:t>AC</a:t>
            </a:r>
            <a:r>
              <a:rPr lang="en-US" altLang="en-US"/>
              <a:t> = 50 lb    C</a:t>
            </a:r>
          </a:p>
          <a:p>
            <a:pPr eaLnBrk="1" hangingPunct="1"/>
            <a:r>
              <a:rPr lang="en-US" altLang="en-US"/>
              <a:t>F</a:t>
            </a:r>
            <a:r>
              <a:rPr lang="en-US" altLang="en-US" baseline="-25000"/>
              <a:t>BC </a:t>
            </a:r>
            <a:r>
              <a:rPr lang="en-US" altLang="en-US"/>
              <a:t> = 67.1lb C</a:t>
            </a:r>
          </a:p>
          <a:p>
            <a:pPr eaLnBrk="1" hangingPunct="1"/>
            <a:r>
              <a:rPr lang="en-US" altLang="en-US"/>
              <a:t>B</a:t>
            </a:r>
            <a:r>
              <a:rPr lang="en-US" altLang="en-US" baseline="-25000"/>
              <a:t>y</a:t>
            </a:r>
            <a:r>
              <a:rPr lang="en-US" altLang="en-US"/>
              <a:t> = 60 lb</a:t>
            </a:r>
          </a:p>
        </p:txBody>
      </p:sp>
      <p:sp>
        <p:nvSpPr>
          <p:cNvPr id="7215" name="Text Box 53">
            <a:extLst>
              <a:ext uri="{FF2B5EF4-FFF2-40B4-BE49-F238E27FC236}">
                <a16:creationId xmlns:a16="http://schemas.microsoft.com/office/drawing/2014/main" id="{406047C5-A3FC-46CE-9E67-C81672810A15}"/>
              </a:ext>
            </a:extLst>
          </p:cNvPr>
          <p:cNvSpPr txBox="1">
            <a:spLocks noChangeArrowheads="1"/>
          </p:cNvSpPr>
          <p:nvPr/>
        </p:nvSpPr>
        <p:spPr bwMode="auto">
          <a:xfrm>
            <a:off x="2422525" y="5141913"/>
            <a:ext cx="1073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(tension)</a:t>
            </a:r>
          </a:p>
        </p:txBody>
      </p:sp>
      <p:sp>
        <p:nvSpPr>
          <p:cNvPr id="7216" name="Text Box 54">
            <a:extLst>
              <a:ext uri="{FF2B5EF4-FFF2-40B4-BE49-F238E27FC236}">
                <a16:creationId xmlns:a16="http://schemas.microsoft.com/office/drawing/2014/main" id="{9FF82554-7102-43B4-BAEC-B677148DFE31}"/>
              </a:ext>
            </a:extLst>
          </p:cNvPr>
          <p:cNvSpPr txBox="1">
            <a:spLocks noChangeArrowheads="1"/>
          </p:cNvSpPr>
          <p:nvPr/>
        </p:nvSpPr>
        <p:spPr bwMode="auto">
          <a:xfrm>
            <a:off x="2498725" y="5446713"/>
            <a:ext cx="163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(compression)</a:t>
            </a:r>
          </a:p>
        </p:txBody>
      </p:sp>
      <p:sp>
        <p:nvSpPr>
          <p:cNvPr id="7217" name="Rectangle 1">
            <a:extLst>
              <a:ext uri="{FF2B5EF4-FFF2-40B4-BE49-F238E27FC236}">
                <a16:creationId xmlns:a16="http://schemas.microsoft.com/office/drawing/2014/main" id="{3F8B4CDF-4AB0-4E31-BE4F-DA990D04FDE1}"/>
              </a:ext>
            </a:extLst>
          </p:cNvPr>
          <p:cNvSpPr>
            <a:spLocks noChangeArrowheads="1"/>
          </p:cNvSpPr>
          <p:nvPr/>
        </p:nvSpPr>
        <p:spPr bwMode="auto">
          <a:xfrm>
            <a:off x="1525588" y="1981200"/>
            <a:ext cx="3857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solidFill>
                  <a:srgbClr val="000000"/>
                </a:solidFill>
              </a:rPr>
              <a:t>A</a:t>
            </a:r>
            <a:r>
              <a:rPr lang="en-US" altLang="en-US" sz="1600" baseline="-25000">
                <a:solidFill>
                  <a:srgbClr val="000000"/>
                </a:solidFill>
              </a:rPr>
              <a:t>y</a:t>
            </a:r>
            <a:endParaRPr lang="en-US" altLang="en-US"/>
          </a:p>
        </p:txBody>
      </p:sp>
      <p:sp>
        <p:nvSpPr>
          <p:cNvPr id="7218" name="Rectangle 2">
            <a:extLst>
              <a:ext uri="{FF2B5EF4-FFF2-40B4-BE49-F238E27FC236}">
                <a16:creationId xmlns:a16="http://schemas.microsoft.com/office/drawing/2014/main" id="{A4070F81-3FB3-4555-BBC8-1980260E9082}"/>
              </a:ext>
            </a:extLst>
          </p:cNvPr>
          <p:cNvSpPr>
            <a:spLocks noChangeArrowheads="1"/>
          </p:cNvSpPr>
          <p:nvPr/>
        </p:nvSpPr>
        <p:spPr bwMode="auto">
          <a:xfrm>
            <a:off x="1476375" y="2381250"/>
            <a:ext cx="5381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solidFill>
                  <a:srgbClr val="000000"/>
                </a:solidFill>
              </a:rPr>
              <a:t>F</a:t>
            </a:r>
            <a:r>
              <a:rPr lang="en-US" altLang="en-US" sz="1600" baseline="-25000">
                <a:solidFill>
                  <a:srgbClr val="000000"/>
                </a:solidFill>
              </a:rPr>
              <a:t>AB</a:t>
            </a:r>
            <a:r>
              <a:rPr lang="en-US" altLang="en-US" sz="1600">
                <a:solidFill>
                  <a:srgbClr val="000000"/>
                </a:solidFill>
              </a:rPr>
              <a:t> </a:t>
            </a:r>
            <a:endParaRPr lang="en-US" altLang="en-US"/>
          </a:p>
        </p:txBody>
      </p:sp>
      <p:sp>
        <p:nvSpPr>
          <p:cNvPr id="7219" name="Rectangle 3">
            <a:extLst>
              <a:ext uri="{FF2B5EF4-FFF2-40B4-BE49-F238E27FC236}">
                <a16:creationId xmlns:a16="http://schemas.microsoft.com/office/drawing/2014/main" id="{332A41C0-4CB4-465E-A368-07AA6DC99C0A}"/>
              </a:ext>
            </a:extLst>
          </p:cNvPr>
          <p:cNvSpPr>
            <a:spLocks noChangeArrowheads="1"/>
          </p:cNvSpPr>
          <p:nvPr/>
        </p:nvSpPr>
        <p:spPr bwMode="auto">
          <a:xfrm>
            <a:off x="1547813" y="2771775"/>
            <a:ext cx="4889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solidFill>
                  <a:srgbClr val="000000"/>
                </a:solidFill>
              </a:rPr>
              <a:t>F</a:t>
            </a:r>
            <a:r>
              <a:rPr lang="en-US" altLang="en-US" sz="1600" baseline="-25000">
                <a:solidFill>
                  <a:srgbClr val="000000"/>
                </a:solidFill>
              </a:rPr>
              <a:t>AC</a:t>
            </a:r>
            <a:endParaRPr lang="en-US" altLang="en-US"/>
          </a:p>
        </p:txBody>
      </p:sp>
      <p:sp>
        <p:nvSpPr>
          <p:cNvPr id="7220" name="Rectangle 4">
            <a:extLst>
              <a:ext uri="{FF2B5EF4-FFF2-40B4-BE49-F238E27FC236}">
                <a16:creationId xmlns:a16="http://schemas.microsoft.com/office/drawing/2014/main" id="{DCD502A9-3FD4-41C3-B664-02838C10454E}"/>
              </a:ext>
            </a:extLst>
          </p:cNvPr>
          <p:cNvSpPr>
            <a:spLocks noChangeArrowheads="1"/>
          </p:cNvSpPr>
          <p:nvPr/>
        </p:nvSpPr>
        <p:spPr bwMode="auto">
          <a:xfrm>
            <a:off x="1541463" y="3189288"/>
            <a:ext cx="5000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solidFill>
                  <a:srgbClr val="000000"/>
                </a:solidFill>
              </a:rPr>
              <a:t>F</a:t>
            </a:r>
            <a:r>
              <a:rPr lang="en-US" altLang="en-US" sz="1600" baseline="-25000">
                <a:solidFill>
                  <a:srgbClr val="000000"/>
                </a:solidFill>
              </a:rPr>
              <a:t>BC</a:t>
            </a:r>
            <a:endParaRPr lang="en-US" altLang="en-US"/>
          </a:p>
        </p:txBody>
      </p:sp>
      <p:sp>
        <p:nvSpPr>
          <p:cNvPr id="7221" name="Rectangle 5">
            <a:extLst>
              <a:ext uri="{FF2B5EF4-FFF2-40B4-BE49-F238E27FC236}">
                <a16:creationId xmlns:a16="http://schemas.microsoft.com/office/drawing/2014/main" id="{E2E0C22F-17D1-41C7-9ECF-63B623C232EE}"/>
              </a:ext>
            </a:extLst>
          </p:cNvPr>
          <p:cNvSpPr>
            <a:spLocks noChangeArrowheads="1"/>
          </p:cNvSpPr>
          <p:nvPr/>
        </p:nvSpPr>
        <p:spPr bwMode="auto">
          <a:xfrm>
            <a:off x="1557338" y="3584575"/>
            <a:ext cx="4286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a:solidFill>
                  <a:srgbClr val="000000"/>
                </a:solidFill>
              </a:rPr>
              <a:t>B</a:t>
            </a:r>
            <a:r>
              <a:rPr lang="en-US" altLang="en-US" sz="1600" baseline="-25000">
                <a:solidFill>
                  <a:srgbClr val="000000"/>
                </a:solidFill>
              </a:rPr>
              <a:t>y </a:t>
            </a:r>
            <a:endParaRPr lang="en-US" altLang="en-US"/>
          </a:p>
        </p:txBody>
      </p:sp>
      <p:sp>
        <p:nvSpPr>
          <p:cNvPr id="7222" name="TextBox 6">
            <a:extLst>
              <a:ext uri="{FF2B5EF4-FFF2-40B4-BE49-F238E27FC236}">
                <a16:creationId xmlns:a16="http://schemas.microsoft.com/office/drawing/2014/main" id="{F61D2516-B2E8-4B12-9276-386E2D521C73}"/>
              </a:ext>
            </a:extLst>
          </p:cNvPr>
          <p:cNvSpPr txBox="1">
            <a:spLocks noChangeArrowheads="1"/>
          </p:cNvSpPr>
          <p:nvPr/>
        </p:nvSpPr>
        <p:spPr bwMode="auto">
          <a:xfrm>
            <a:off x="4352925" y="5508625"/>
            <a:ext cx="44005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Although we can solve this over determined system, the truss is not constrained properly since any horizontal applied force will cause it to move.</a:t>
            </a:r>
          </a:p>
        </p:txBody>
      </p:sp>
      <p:cxnSp>
        <p:nvCxnSpPr>
          <p:cNvPr id="17" name="Straight Connector 16">
            <a:extLst>
              <a:ext uri="{FF2B5EF4-FFF2-40B4-BE49-F238E27FC236}">
                <a16:creationId xmlns:a16="http://schemas.microsoft.com/office/drawing/2014/main" id="{768546CF-7875-FDA9-5C83-EAE440DE66B7}"/>
              </a:ext>
            </a:extLst>
          </p:cNvPr>
          <p:cNvCxnSpPr/>
          <p:nvPr/>
        </p:nvCxnSpPr>
        <p:spPr>
          <a:xfrm>
            <a:off x="457200" y="6477000"/>
            <a:ext cx="1965325" cy="0"/>
          </a:xfrm>
          <a:prstGeom prst="line">
            <a:avLst/>
          </a:prstGeom>
          <a:ln w="190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1A6D8C-5993-44F2-A9FA-0C57514E3DFF}"/>
              </a:ext>
            </a:extLst>
          </p:cNvPr>
          <p:cNvSpPr txBox="1"/>
          <p:nvPr/>
        </p:nvSpPr>
        <p:spPr>
          <a:xfrm>
            <a:off x="1620590" y="277059"/>
            <a:ext cx="4912435" cy="369332"/>
          </a:xfrm>
          <a:prstGeom prst="rect">
            <a:avLst/>
          </a:prstGeom>
          <a:noFill/>
        </p:spPr>
        <p:txBody>
          <a:bodyPr wrap="none" rtlCol="0">
            <a:spAutoFit/>
          </a:bodyPr>
          <a:lstStyle/>
          <a:p>
            <a:r>
              <a:rPr lang="en-US" dirty="0"/>
              <a:t>Solving the equations symbolically in MATLAB</a:t>
            </a:r>
          </a:p>
        </p:txBody>
      </p:sp>
      <p:graphicFrame>
        <p:nvGraphicFramePr>
          <p:cNvPr id="3" name="Object 35">
            <a:extLst>
              <a:ext uri="{FF2B5EF4-FFF2-40B4-BE49-F238E27FC236}">
                <a16:creationId xmlns:a16="http://schemas.microsoft.com/office/drawing/2014/main" id="{B7C5B466-5CDB-4670-87B4-DFF61B8A60B0}"/>
              </a:ext>
            </a:extLst>
          </p:cNvPr>
          <p:cNvGraphicFramePr>
            <a:graphicFrameLocks noChangeAspect="1"/>
          </p:cNvGraphicFramePr>
          <p:nvPr>
            <p:extLst>
              <p:ext uri="{D42A27DB-BD31-4B8C-83A1-F6EECF244321}">
                <p14:modId xmlns:p14="http://schemas.microsoft.com/office/powerpoint/2010/main" val="3712085366"/>
              </p:ext>
            </p:extLst>
          </p:nvPr>
        </p:nvGraphicFramePr>
        <p:xfrm>
          <a:off x="821285" y="441503"/>
          <a:ext cx="1490662" cy="1930993"/>
        </p:xfrm>
        <a:graphic>
          <a:graphicData uri="http://schemas.openxmlformats.org/presentationml/2006/ole">
            <mc:AlternateContent xmlns:mc="http://schemas.openxmlformats.org/markup-compatibility/2006">
              <mc:Choice xmlns:v="urn:schemas-microsoft-com:vml" Requires="v">
                <p:oleObj name="Equation" r:id="rId3" imgW="901309" imgH="1167893" progId="Equation.DSMT4">
                  <p:embed/>
                </p:oleObj>
              </mc:Choice>
              <mc:Fallback>
                <p:oleObj name="Equation" r:id="rId3" imgW="901309" imgH="1167893" progId="Equation.DSMT4">
                  <p:embed/>
                  <p:pic>
                    <p:nvPicPr>
                      <p:cNvPr id="6146" name="Object 35">
                        <a:extLst>
                          <a:ext uri="{FF2B5EF4-FFF2-40B4-BE49-F238E27FC236}">
                            <a16:creationId xmlns:a16="http://schemas.microsoft.com/office/drawing/2014/main" id="{1424DF8E-9EB3-40DB-AFC0-A88534A173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285" y="441503"/>
                        <a:ext cx="1490662" cy="1930993"/>
                      </a:xfrm>
                      <a:prstGeom prst="rect">
                        <a:avLst/>
                      </a:prstGeom>
                      <a:noFill/>
                      <a:ln>
                        <a:noFill/>
                      </a:ln>
                      <a:effectLst/>
                    </p:spPr>
                  </p:pic>
                </p:oleObj>
              </mc:Fallback>
            </mc:AlternateContent>
          </a:graphicData>
        </a:graphic>
      </p:graphicFrame>
      <p:graphicFrame>
        <p:nvGraphicFramePr>
          <p:cNvPr id="4" name="Object 36">
            <a:extLst>
              <a:ext uri="{FF2B5EF4-FFF2-40B4-BE49-F238E27FC236}">
                <a16:creationId xmlns:a16="http://schemas.microsoft.com/office/drawing/2014/main" id="{0BABD876-E478-43D7-934B-D52F53EA167B}"/>
              </a:ext>
            </a:extLst>
          </p:cNvPr>
          <p:cNvGraphicFramePr>
            <a:graphicFrameLocks noChangeAspect="1"/>
          </p:cNvGraphicFramePr>
          <p:nvPr>
            <p:extLst>
              <p:ext uri="{D42A27DB-BD31-4B8C-83A1-F6EECF244321}">
                <p14:modId xmlns:p14="http://schemas.microsoft.com/office/powerpoint/2010/main" val="3646852428"/>
              </p:ext>
            </p:extLst>
          </p:nvPr>
        </p:nvGraphicFramePr>
        <p:xfrm>
          <a:off x="3931689" y="398632"/>
          <a:ext cx="2538961" cy="1914404"/>
        </p:xfrm>
        <a:graphic>
          <a:graphicData uri="http://schemas.openxmlformats.org/presentationml/2006/ole">
            <mc:AlternateContent xmlns:mc="http://schemas.openxmlformats.org/markup-compatibility/2006">
              <mc:Choice xmlns:v="urn:schemas-microsoft-com:vml" Requires="v">
                <p:oleObj name="Equation" r:id="rId5" imgW="1600200" imgH="1206500" progId="Equation.DSMT4">
                  <p:embed/>
                </p:oleObj>
              </mc:Choice>
              <mc:Fallback>
                <p:oleObj name="Equation" r:id="rId5" imgW="1600200" imgH="1206500" progId="Equation.DSMT4">
                  <p:embed/>
                  <p:pic>
                    <p:nvPicPr>
                      <p:cNvPr id="6147" name="Object 36">
                        <a:extLst>
                          <a:ext uri="{FF2B5EF4-FFF2-40B4-BE49-F238E27FC236}">
                            <a16:creationId xmlns:a16="http://schemas.microsoft.com/office/drawing/2014/main" id="{37B014E0-F70B-4D5B-AA16-C618AFE53F8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1689" y="398632"/>
                        <a:ext cx="2538961" cy="1914404"/>
                      </a:xfrm>
                      <a:prstGeom prst="rect">
                        <a:avLst/>
                      </a:prstGeom>
                      <a:noFill/>
                      <a:ln>
                        <a:noFill/>
                      </a:ln>
                      <a:effectLst/>
                    </p:spPr>
                  </p:pic>
                </p:oleObj>
              </mc:Fallback>
            </mc:AlternateContent>
          </a:graphicData>
        </a:graphic>
      </p:graphicFrame>
      <p:graphicFrame>
        <p:nvGraphicFramePr>
          <p:cNvPr id="5" name="Object 37">
            <a:extLst>
              <a:ext uri="{FF2B5EF4-FFF2-40B4-BE49-F238E27FC236}">
                <a16:creationId xmlns:a16="http://schemas.microsoft.com/office/drawing/2014/main" id="{EBA457C0-CE2F-4952-976A-F44C2E07CCC1}"/>
              </a:ext>
            </a:extLst>
          </p:cNvPr>
          <p:cNvGraphicFramePr>
            <a:graphicFrameLocks noChangeAspect="1"/>
          </p:cNvGraphicFramePr>
          <p:nvPr>
            <p:extLst>
              <p:ext uri="{D42A27DB-BD31-4B8C-83A1-F6EECF244321}">
                <p14:modId xmlns:p14="http://schemas.microsoft.com/office/powerpoint/2010/main" val="24409583"/>
              </p:ext>
            </p:extLst>
          </p:nvPr>
        </p:nvGraphicFramePr>
        <p:xfrm>
          <a:off x="4248152" y="2363295"/>
          <a:ext cx="1736262" cy="672775"/>
        </p:xfrm>
        <a:graphic>
          <a:graphicData uri="http://schemas.openxmlformats.org/presentationml/2006/ole">
            <mc:AlternateContent xmlns:mc="http://schemas.openxmlformats.org/markup-compatibility/2006">
              <mc:Choice xmlns:v="urn:schemas-microsoft-com:vml" Requires="v">
                <p:oleObj name="Equation" r:id="rId7" imgW="1016000" imgH="393700" progId="Equation.DSMT4">
                  <p:embed/>
                </p:oleObj>
              </mc:Choice>
              <mc:Fallback>
                <p:oleObj name="Equation" r:id="rId7" imgW="1016000" imgH="393700" progId="Equation.DSMT4">
                  <p:embed/>
                  <p:pic>
                    <p:nvPicPr>
                      <p:cNvPr id="6148" name="Object 37">
                        <a:extLst>
                          <a:ext uri="{FF2B5EF4-FFF2-40B4-BE49-F238E27FC236}">
                            <a16:creationId xmlns:a16="http://schemas.microsoft.com/office/drawing/2014/main" id="{11408299-E93F-4542-893D-534896FE3C2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48152" y="2363295"/>
                        <a:ext cx="1736262" cy="672775"/>
                      </a:xfrm>
                      <a:prstGeom prst="rect">
                        <a:avLst/>
                      </a:prstGeom>
                      <a:noFill/>
                      <a:ln>
                        <a:noFill/>
                      </a:ln>
                      <a:effectLst/>
                    </p:spPr>
                  </p:pic>
                </p:oleObj>
              </mc:Fallback>
            </mc:AlternateContent>
          </a:graphicData>
        </a:graphic>
      </p:graphicFrame>
      <p:sp>
        <p:nvSpPr>
          <p:cNvPr id="6" name="Text Box 38">
            <a:extLst>
              <a:ext uri="{FF2B5EF4-FFF2-40B4-BE49-F238E27FC236}">
                <a16:creationId xmlns:a16="http://schemas.microsoft.com/office/drawing/2014/main" id="{3C54DDBF-E900-40AD-9A79-192AE573427E}"/>
              </a:ext>
            </a:extLst>
          </p:cNvPr>
          <p:cNvSpPr txBox="1">
            <a:spLocks noChangeArrowheads="1"/>
          </p:cNvSpPr>
          <p:nvPr/>
        </p:nvSpPr>
        <p:spPr bwMode="auto">
          <a:xfrm>
            <a:off x="2865437" y="94928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7" name="Text Box 39">
            <a:extLst>
              <a:ext uri="{FF2B5EF4-FFF2-40B4-BE49-F238E27FC236}">
                <a16:creationId xmlns:a16="http://schemas.microsoft.com/office/drawing/2014/main" id="{90713934-181B-4258-8A31-C6D0DEC7895E}"/>
              </a:ext>
            </a:extLst>
          </p:cNvPr>
          <p:cNvSpPr txBox="1">
            <a:spLocks noChangeArrowheads="1"/>
          </p:cNvSpPr>
          <p:nvPr/>
        </p:nvSpPr>
        <p:spPr bwMode="auto">
          <a:xfrm>
            <a:off x="2865437" y="172874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a:t>
            </a:r>
          </a:p>
        </p:txBody>
      </p:sp>
      <p:sp>
        <p:nvSpPr>
          <p:cNvPr id="8" name="Text Box 40">
            <a:extLst>
              <a:ext uri="{FF2B5EF4-FFF2-40B4-BE49-F238E27FC236}">
                <a16:creationId xmlns:a16="http://schemas.microsoft.com/office/drawing/2014/main" id="{A2F59B77-C78C-4B2E-A02A-5777A2765C2E}"/>
              </a:ext>
            </a:extLst>
          </p:cNvPr>
          <p:cNvSpPr txBox="1">
            <a:spLocks noChangeArrowheads="1"/>
          </p:cNvSpPr>
          <p:nvPr/>
        </p:nvSpPr>
        <p:spPr bwMode="auto">
          <a:xfrm>
            <a:off x="6580188" y="9941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a:t>
            </a:r>
          </a:p>
        </p:txBody>
      </p:sp>
      <p:sp>
        <p:nvSpPr>
          <p:cNvPr id="9" name="Text Box 41">
            <a:extLst>
              <a:ext uri="{FF2B5EF4-FFF2-40B4-BE49-F238E27FC236}">
                <a16:creationId xmlns:a16="http://schemas.microsoft.com/office/drawing/2014/main" id="{AA996F29-F48F-431F-8524-781D6D6E2285}"/>
              </a:ext>
            </a:extLst>
          </p:cNvPr>
          <p:cNvSpPr txBox="1">
            <a:spLocks noChangeArrowheads="1"/>
          </p:cNvSpPr>
          <p:nvPr/>
        </p:nvSpPr>
        <p:spPr bwMode="auto">
          <a:xfrm>
            <a:off x="6561138" y="17561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a:t>
            </a:r>
          </a:p>
        </p:txBody>
      </p:sp>
      <p:sp>
        <p:nvSpPr>
          <p:cNvPr id="10" name="Text Box 42">
            <a:extLst>
              <a:ext uri="{FF2B5EF4-FFF2-40B4-BE49-F238E27FC236}">
                <a16:creationId xmlns:a16="http://schemas.microsoft.com/office/drawing/2014/main" id="{1AD88970-30F8-4762-9F03-19A8829F063B}"/>
              </a:ext>
            </a:extLst>
          </p:cNvPr>
          <p:cNvSpPr txBox="1">
            <a:spLocks noChangeArrowheads="1"/>
          </p:cNvSpPr>
          <p:nvPr/>
        </p:nvSpPr>
        <p:spPr bwMode="auto">
          <a:xfrm>
            <a:off x="6470650" y="24419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a:t>
            </a:r>
          </a:p>
        </p:txBody>
      </p:sp>
      <p:sp>
        <p:nvSpPr>
          <p:cNvPr id="12" name="TextBox 11">
            <a:extLst>
              <a:ext uri="{FF2B5EF4-FFF2-40B4-BE49-F238E27FC236}">
                <a16:creationId xmlns:a16="http://schemas.microsoft.com/office/drawing/2014/main" id="{9B002B14-898F-4F53-A0C3-EB04324DE216}"/>
              </a:ext>
            </a:extLst>
          </p:cNvPr>
          <p:cNvSpPr txBox="1"/>
          <p:nvPr/>
        </p:nvSpPr>
        <p:spPr>
          <a:xfrm>
            <a:off x="731941" y="3971601"/>
            <a:ext cx="6689732" cy="1754326"/>
          </a:xfrm>
          <a:prstGeom prst="rect">
            <a:avLst/>
          </a:prstGeom>
          <a:noFill/>
        </p:spPr>
        <p:txBody>
          <a:bodyPr wrap="square">
            <a:spAutoFit/>
          </a:bodyPr>
          <a:lstStyle/>
          <a:p>
            <a:r>
              <a:rPr lang="en-US" dirty="0" err="1"/>
              <a:t>syms</a:t>
            </a:r>
            <a:r>
              <a:rPr lang="en-US" dirty="0"/>
              <a:t> Ay Fac Fab </a:t>
            </a:r>
            <a:r>
              <a:rPr lang="en-US" dirty="0" err="1"/>
              <a:t>Fbc</a:t>
            </a:r>
            <a:r>
              <a:rPr lang="en-US" dirty="0"/>
              <a:t> By</a:t>
            </a:r>
          </a:p>
          <a:p>
            <a:r>
              <a:rPr lang="en-US" dirty="0"/>
              <a:t>Eq(1) = 0.6*Fac + Fab;</a:t>
            </a:r>
          </a:p>
          <a:p>
            <a:r>
              <a:rPr lang="en-US" dirty="0"/>
              <a:t>Eq(2) = 0.8*Fac + Ay;</a:t>
            </a:r>
          </a:p>
          <a:p>
            <a:r>
              <a:rPr lang="en-US" dirty="0"/>
              <a:t>Eq(3) = -0.6*Fac +(2/sqrt(20))*</a:t>
            </a:r>
            <a:r>
              <a:rPr lang="en-US" dirty="0" err="1"/>
              <a:t>Fbc</a:t>
            </a:r>
            <a:r>
              <a:rPr lang="en-US" dirty="0"/>
              <a:t>;</a:t>
            </a:r>
          </a:p>
          <a:p>
            <a:r>
              <a:rPr lang="en-US" dirty="0"/>
              <a:t>Eq(4) = -0.8*Fac -(4/sqrt(20))*</a:t>
            </a:r>
            <a:r>
              <a:rPr lang="en-US" dirty="0" err="1"/>
              <a:t>Fbc</a:t>
            </a:r>
            <a:r>
              <a:rPr lang="en-US" dirty="0"/>
              <a:t> -100;</a:t>
            </a:r>
          </a:p>
          <a:p>
            <a:r>
              <a:rPr lang="en-US" dirty="0"/>
              <a:t>Eq(5) = (4/sqrt(20))*</a:t>
            </a:r>
            <a:r>
              <a:rPr lang="en-US" dirty="0" err="1"/>
              <a:t>Fbc</a:t>
            </a:r>
            <a:r>
              <a:rPr lang="en-US" dirty="0"/>
              <a:t> + By;</a:t>
            </a:r>
          </a:p>
        </p:txBody>
      </p:sp>
      <p:sp>
        <p:nvSpPr>
          <p:cNvPr id="13" name="TextBox 12">
            <a:extLst>
              <a:ext uri="{FF2B5EF4-FFF2-40B4-BE49-F238E27FC236}">
                <a16:creationId xmlns:a16="http://schemas.microsoft.com/office/drawing/2014/main" id="{A5693466-6DE2-4645-9D29-69ED001FF515}"/>
              </a:ext>
            </a:extLst>
          </p:cNvPr>
          <p:cNvSpPr txBox="1"/>
          <p:nvPr/>
        </p:nvSpPr>
        <p:spPr>
          <a:xfrm>
            <a:off x="928687" y="3429000"/>
            <a:ext cx="4326826" cy="369332"/>
          </a:xfrm>
          <a:prstGeom prst="rect">
            <a:avLst/>
          </a:prstGeom>
          <a:noFill/>
        </p:spPr>
        <p:txBody>
          <a:bodyPr wrap="none" rtlCol="0">
            <a:spAutoFit/>
          </a:bodyPr>
          <a:lstStyle/>
          <a:p>
            <a:r>
              <a:rPr lang="en-US" dirty="0"/>
              <a:t>define forces and equations symbolically</a:t>
            </a:r>
          </a:p>
        </p:txBody>
      </p:sp>
    </p:spTree>
    <p:extLst>
      <p:ext uri="{BB962C8B-B14F-4D97-AF65-F5344CB8AC3E}">
        <p14:creationId xmlns:p14="http://schemas.microsoft.com/office/powerpoint/2010/main" val="33887267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180</TotalTime>
  <Words>975</Words>
  <Application>Microsoft Office PowerPoint</Application>
  <PresentationFormat>On-screen Show (4:3)</PresentationFormat>
  <Paragraphs>191</Paragraphs>
  <Slides>10</Slides>
  <Notes>10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4" baseType="lpstr">
      <vt:lpstr>Arial</vt:lpstr>
      <vt:lpstr>Calibri</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25</cp:revision>
  <dcterms:created xsi:type="dcterms:W3CDTF">2008-10-09T19:36:19Z</dcterms:created>
  <dcterms:modified xsi:type="dcterms:W3CDTF">2023-05-15T18:13:40Z</dcterms:modified>
</cp:coreProperties>
</file>