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8" r:id="rId2"/>
    <p:sldId id="277" r:id="rId3"/>
    <p:sldId id="256" r:id="rId4"/>
    <p:sldId id="257" r:id="rId5"/>
    <p:sldId id="275" r:id="rId6"/>
    <p:sldId id="276" r:id="rId7"/>
    <p:sldId id="258" r:id="rId8"/>
    <p:sldId id="259" r:id="rId9"/>
    <p:sldId id="260" r:id="rId10"/>
    <p:sldId id="261" r:id="rId11"/>
    <p:sldId id="262" r:id="rId12"/>
    <p:sldId id="263" r:id="rId13"/>
    <p:sldId id="264" r:id="rId14"/>
    <p:sldId id="265" r:id="rId15"/>
    <p:sldId id="271" r:id="rId16"/>
    <p:sldId id="266" r:id="rId17"/>
    <p:sldId id="286" r:id="rId18"/>
    <p:sldId id="280" r:id="rId19"/>
    <p:sldId id="281" r:id="rId20"/>
    <p:sldId id="287"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33CC33"/>
    <a:srgbClr val="DDDDDD"/>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176" autoAdjust="0"/>
  </p:normalViewPr>
  <p:slideViewPr>
    <p:cSldViewPr>
      <p:cViewPr varScale="1">
        <p:scale>
          <a:sx n="111" d="100"/>
          <a:sy n="111" d="100"/>
        </p:scale>
        <p:origin x="720"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defRPr>
            </a:lvl1pPr>
          </a:lstStyle>
          <a:p>
            <a:pPr>
              <a:defRPr/>
            </a:pPr>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defRPr>
            </a:lvl1pPr>
          </a:lstStyle>
          <a:p>
            <a:pPr>
              <a:defRPr/>
            </a:pPr>
            <a:fld id="{CB461FBF-07E6-4668-8179-F4386462973B}" type="datetimeFigureOut">
              <a:rPr lang="en-US"/>
              <a:pPr>
                <a:defRPr/>
              </a:pPr>
              <a:t>5/13/2023</a:t>
            </a:fld>
            <a:endParaRPr lang="en-US"/>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defRPr>
            </a:lvl1pPr>
          </a:lstStyle>
          <a:p>
            <a:pPr>
              <a:defRPr/>
            </a:pPr>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Arial" charset="0"/>
              </a:defRPr>
            </a:lvl1pPr>
          </a:lstStyle>
          <a:p>
            <a:pPr>
              <a:defRPr/>
            </a:pPr>
            <a:fld id="{87997FF0-A6E3-4AE8-BDC8-5260EAF941AC}" type="slidenum">
              <a:rPr lang="en-US"/>
              <a:pPr>
                <a:defRPr/>
              </a:pPr>
              <a:t>‹#›</a:t>
            </a:fld>
            <a:endParaRPr lang="en-US"/>
          </a:p>
        </p:txBody>
      </p:sp>
    </p:spTree>
    <p:extLst>
      <p:ext uri="{BB962C8B-B14F-4D97-AF65-F5344CB8AC3E}">
        <p14:creationId xmlns:p14="http://schemas.microsoft.com/office/powerpoint/2010/main" val="2778326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This section introduces the units found in Statics and describes one of the very basic quantities in Statics, namely forces, and some of the important properties of forces.</a:t>
            </a:r>
          </a:p>
          <a:p>
            <a:endParaRPr lang="en-US" dirty="0"/>
          </a:p>
        </p:txBody>
      </p:sp>
      <p:sp>
        <p:nvSpPr>
          <p:cNvPr id="4" name="Slide Number Placeholder 3"/>
          <p:cNvSpPr>
            <a:spLocks noGrp="1"/>
          </p:cNvSpPr>
          <p:nvPr>
            <p:ph type="sldNum" sz="quarter" idx="5"/>
          </p:nvPr>
        </p:nvSpPr>
        <p:spPr/>
        <p:txBody>
          <a:bodyPr/>
          <a:lstStyle/>
          <a:p>
            <a:pPr>
              <a:defRPr/>
            </a:pPr>
            <a:fld id="{87997FF0-A6E3-4AE8-BDC8-5260EAF941AC}" type="slidenum">
              <a:rPr lang="en-US" smtClean="0"/>
              <a:pPr>
                <a:defRPr/>
              </a:pPr>
              <a:t>1</a:t>
            </a:fld>
            <a:endParaRPr lang="en-US"/>
          </a:p>
        </p:txBody>
      </p:sp>
    </p:spTree>
    <p:extLst>
      <p:ext uri="{BB962C8B-B14F-4D97-AF65-F5344CB8AC3E}">
        <p14:creationId xmlns:p14="http://schemas.microsoft.com/office/powerpoint/2010/main" val="3138502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We should realize that in a force addition problem there may be more than one possible solution as this problem shows. If we use the law of sines to calculate the angle theta, we see there are two possible solutions, either of which can be used, together with the law of cosines, to find the magnitude of the tension. These two solutions are shown graphically. The second solution is likely better since we need a smaller tension to produce the 100 </a:t>
            </a:r>
            <a:r>
              <a:rPr lang="en-US" dirty="0" err="1"/>
              <a:t>lb</a:t>
            </a:r>
            <a:r>
              <a:rPr lang="en-US" dirty="0"/>
              <a:t> force.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Even though we may have multiple solutions to a force addition problem, we may not be able to accept every solution. Here, we can find the force magnitude with the law of cosines but when we try to determine the angle theta with the law of sines, we get two solutions for the angle theta. However, if we use both solutions in the law of sines to calculate the other unknown angle, beta, we find that only one is acceptable in order to have the sum of the interior angles to be 180 degrees. </a:t>
            </a:r>
            <a:r>
              <a:rPr lang="en-US" b="1" dirty="0"/>
              <a:t>Note that if you calculate the angle theta from the law of sines on your calculator (or in any computer software such as MATLAB), you will get the wrong answer </a:t>
            </a:r>
            <a:r>
              <a:rPr lang="en-US" dirty="0"/>
              <a:t>since the calculator always determines a solution of an inverse sine function as the value between -90 and 90 degrees and here we must choose a value outside that range.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If we divide any vector by its magnitude, we get a vector of magnitude one, which is called a </a:t>
            </a:r>
            <a:r>
              <a:rPr lang="en-US" b="1" dirty="0"/>
              <a:t>unit vector</a:t>
            </a:r>
            <a:r>
              <a:rPr lang="en-US" dirty="0"/>
              <a:t>. Thus, any  vector can be represented by its magnitude times a unit vector. Note that in writing a vector we will often write it as a bold symbol, such as </a:t>
            </a:r>
            <a:r>
              <a:rPr lang="en-US" b="1" dirty="0"/>
              <a:t>A</a:t>
            </a:r>
            <a:r>
              <a:rPr lang="en-US" dirty="0"/>
              <a:t>, to distinguish it from its magnitude, A, which is just a scalar (i.e., a number) . The unit vectors </a:t>
            </a:r>
            <a:r>
              <a:rPr lang="en-US" b="1" dirty="0" err="1"/>
              <a:t>i</a:t>
            </a:r>
            <a:r>
              <a:rPr lang="en-US" dirty="0"/>
              <a:t>, </a:t>
            </a:r>
            <a:r>
              <a:rPr lang="en-US" b="1" dirty="0"/>
              <a:t>j</a:t>
            </a:r>
            <a:r>
              <a:rPr lang="en-US" dirty="0"/>
              <a:t>, </a:t>
            </a:r>
            <a:r>
              <a:rPr lang="en-US" b="1" dirty="0"/>
              <a:t>k</a:t>
            </a:r>
            <a:r>
              <a:rPr lang="en-US" dirty="0"/>
              <a:t> along a set of Cartesian axes will, as we see, be a fundamental set of unit vectors to use in problems. Statics texts will sometimes write these unit vectors symbolically in other forms, as shown, where the ^caret over a bold symbol is used to designate it as a unit vector.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Any vector in three dimensions can be written as the sum of its Cartesian components. For forces, those components represent the forces acting along the three sides of the box shown. The vectors along those sides are in terms of the unit vectors </a:t>
            </a:r>
            <a:r>
              <a:rPr lang="en-US" b="1" dirty="0" err="1"/>
              <a:t>i</a:t>
            </a:r>
            <a:r>
              <a:rPr lang="en-US" dirty="0"/>
              <a:t> ,</a:t>
            </a:r>
            <a:r>
              <a:rPr lang="en-US" b="1" dirty="0"/>
              <a:t> j</a:t>
            </a:r>
            <a:r>
              <a:rPr lang="en-US" dirty="0"/>
              <a:t>, </a:t>
            </a:r>
            <a:r>
              <a:rPr lang="en-US" b="1" dirty="0"/>
              <a:t>k </a:t>
            </a:r>
            <a:r>
              <a:rPr lang="en-US" dirty="0"/>
              <a:t>and are called the </a:t>
            </a:r>
            <a:r>
              <a:rPr lang="en-US" b="1" dirty="0"/>
              <a:t>vector components </a:t>
            </a:r>
            <a:r>
              <a:rPr lang="en-US" dirty="0"/>
              <a:t>and the lengths of the sides are the </a:t>
            </a:r>
            <a:r>
              <a:rPr lang="en-US" b="1" dirty="0"/>
              <a:t>scalar components</a:t>
            </a:r>
            <a:r>
              <a:rPr lang="en-US" dirty="0"/>
              <a:t>. In two dimensions, there are only two vector and scalar components.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We see the magnitude of a vector is just the square root of the sum of the squares of the Cartesian scalar components. The direction of a vector can be described by a unit vector along that vector and we see that unit vector also can be written in terms of the scalar components and the unit vectors </a:t>
            </a:r>
            <a:r>
              <a:rPr lang="en-US" b="1" dirty="0"/>
              <a:t> </a:t>
            </a:r>
            <a:r>
              <a:rPr lang="en-US" b="1" dirty="0" err="1"/>
              <a:t>i</a:t>
            </a:r>
            <a:r>
              <a:rPr lang="en-US" b="1" dirty="0"/>
              <a:t> </a:t>
            </a:r>
            <a:r>
              <a:rPr lang="en-US" dirty="0"/>
              <a:t>,</a:t>
            </a:r>
            <a:r>
              <a:rPr lang="en-US" b="1" dirty="0"/>
              <a:t> j </a:t>
            </a:r>
            <a:r>
              <a:rPr lang="en-US" dirty="0"/>
              <a:t>, </a:t>
            </a:r>
            <a:r>
              <a:rPr lang="en-US" b="1" dirty="0"/>
              <a:t>k</a:t>
            </a:r>
            <a:r>
              <a:rPr lang="en-US" dirty="0"/>
              <a:t>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Writing vectors in terms of their Cartesian components is very useful since to add vectors we can simply add their scalar components rather than having to use the parallelogram law and associated geometry relations and trigonometry.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Here is an example of using Cartesian components in vector addition. The steps are: (1) determine the Cartesian components of the two forces, (2) simply add them up to get the Cartesian components of the resultant, and (3) compute the magnitude and angle of the resultant from its Cartesian components. Compare this approach with using the parallelogram law. The Cartesian approach generally preferred since it can be easily applied in 3-D problems as well as 2-D problems.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MATLAB solution, which uses unit vectors.</a:t>
            </a:r>
          </a:p>
        </p:txBody>
      </p:sp>
      <p:sp>
        <p:nvSpPr>
          <p:cNvPr id="4" name="Slide Number Placeholder 3"/>
          <p:cNvSpPr>
            <a:spLocks noGrp="1"/>
          </p:cNvSpPr>
          <p:nvPr>
            <p:ph type="sldNum" sz="quarter" idx="5"/>
          </p:nvPr>
        </p:nvSpPr>
        <p:spPr/>
        <p:txBody>
          <a:bodyPr/>
          <a:lstStyle/>
          <a:p>
            <a:pPr>
              <a:defRPr/>
            </a:pPr>
            <a:fld id="{87997FF0-A6E3-4AE8-BDC8-5260EAF941AC}" type="slidenum">
              <a:rPr lang="en-US" smtClean="0"/>
              <a:pPr>
                <a:defRPr/>
              </a:pPr>
              <a:t>17</a:t>
            </a:fld>
            <a:endParaRPr lang="en-US"/>
          </a:p>
        </p:txBody>
      </p:sp>
    </p:spTree>
    <p:extLst>
      <p:ext uri="{BB962C8B-B14F-4D97-AF65-F5344CB8AC3E}">
        <p14:creationId xmlns:p14="http://schemas.microsoft.com/office/powerpoint/2010/main" val="7898633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Just as we can decompose a vector into its </a:t>
            </a:r>
            <a:r>
              <a:rPr lang="en-US" b="1" dirty="0"/>
              <a:t>Cartesian components</a:t>
            </a:r>
            <a:r>
              <a:rPr lang="en-US" dirty="0"/>
              <a:t>, we can examine </a:t>
            </a:r>
            <a:r>
              <a:rPr lang="en-US" b="1" dirty="0"/>
              <a:t>oblique components</a:t>
            </a:r>
            <a:r>
              <a:rPr lang="en-US" dirty="0"/>
              <a:t>, i.e., those  acting in non-orthogonal (oblique) directions, as shown. Again, we use the parallelogram law to find oblique components, but the relations often get more complex so that such problems are ideally set up to use tools such as MATLAB. On the next slide we will give an example.</a:t>
            </a:r>
          </a:p>
        </p:txBody>
      </p:sp>
      <p:sp>
        <p:nvSpPr>
          <p:cNvPr id="4" name="Slide Number Placeholder 3"/>
          <p:cNvSpPr>
            <a:spLocks noGrp="1"/>
          </p:cNvSpPr>
          <p:nvPr>
            <p:ph type="sldNum" sz="quarter" idx="5"/>
          </p:nvPr>
        </p:nvSpPr>
        <p:spPr/>
        <p:txBody>
          <a:bodyPr/>
          <a:lstStyle/>
          <a:p>
            <a:pPr>
              <a:defRPr/>
            </a:pPr>
            <a:fld id="{87997FF0-A6E3-4AE8-BDC8-5260EAF941AC}" type="slidenum">
              <a:rPr lang="en-US" smtClean="0"/>
              <a:pPr>
                <a:defRPr/>
              </a:pPr>
              <a:t>18</a:t>
            </a:fld>
            <a:endParaRPr lang="en-US"/>
          </a:p>
        </p:txBody>
      </p:sp>
    </p:spTree>
    <p:extLst>
      <p:ext uri="{BB962C8B-B14F-4D97-AF65-F5344CB8AC3E}">
        <p14:creationId xmlns:p14="http://schemas.microsoft.com/office/powerpoint/2010/main" val="26138265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want to resolve a force R into its oblique components along lines a-a and b-b. We know the magnitude of the force ( R = 250 N) and one of its components (A =160 N), and want to find the angle </a:t>
            </a:r>
            <a:r>
              <a:rPr lang="el-GR" dirty="0"/>
              <a:t>β</a:t>
            </a:r>
            <a:r>
              <a:rPr lang="en-US" dirty="0"/>
              <a:t> and the unknown component B. Using the oblique triangle and the law of sines we can find the angle </a:t>
            </a:r>
            <a:r>
              <a:rPr lang="el-GR" dirty="0">
                <a:latin typeface="Calibri" panose="020F0502020204030204" pitchFamily="34" charset="0"/>
                <a:cs typeface="Calibri" panose="020F0502020204030204" pitchFamily="34" charset="0"/>
              </a:rPr>
              <a:t>β</a:t>
            </a:r>
            <a:r>
              <a:rPr lang="en-US" dirty="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a:t>
            </a:r>
            <a:r>
              <a:rPr lang="en-US" dirty="0">
                <a:latin typeface="Symbol" panose="05050102010706020507" pitchFamily="18" charset="2"/>
              </a:rPr>
              <a:t> </a:t>
            </a:r>
            <a:r>
              <a:rPr lang="en-US" dirty="0"/>
              <a:t>Once </a:t>
            </a:r>
            <a:r>
              <a:rPr lang="el-GR" dirty="0"/>
              <a:t>β</a:t>
            </a:r>
            <a:r>
              <a:rPr lang="en-US" dirty="0"/>
              <a:t> is known we can again use the law of sines and find the force B. However, this is not the only solution. </a:t>
            </a:r>
          </a:p>
        </p:txBody>
      </p:sp>
      <p:sp>
        <p:nvSpPr>
          <p:cNvPr id="4" name="Slide Number Placeholder 3"/>
          <p:cNvSpPr>
            <a:spLocks noGrp="1"/>
          </p:cNvSpPr>
          <p:nvPr>
            <p:ph type="sldNum" sz="quarter" idx="5"/>
          </p:nvPr>
        </p:nvSpPr>
        <p:spPr/>
        <p:txBody>
          <a:bodyPr/>
          <a:lstStyle/>
          <a:p>
            <a:pPr>
              <a:defRPr/>
            </a:pPr>
            <a:fld id="{87997FF0-A6E3-4AE8-BDC8-5260EAF941AC}" type="slidenum">
              <a:rPr lang="en-US" smtClean="0"/>
              <a:pPr>
                <a:defRPr/>
              </a:pPr>
              <a:t>19</a:t>
            </a:fld>
            <a:endParaRPr lang="en-US"/>
          </a:p>
        </p:txBody>
      </p:sp>
    </p:spTree>
    <p:extLst>
      <p:ext uri="{BB962C8B-B14F-4D97-AF65-F5344CB8AC3E}">
        <p14:creationId xmlns:p14="http://schemas.microsoft.com/office/powerpoint/2010/main" val="2277092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We will briefly outline the various quantities that are present in a Statics course and the units that define them. The concept of force is introduced and the various ways in which we can describe forces and their behavior. The usefulness of MATLAB will be demonstrated.</a:t>
            </a:r>
          </a:p>
          <a:p>
            <a:endParaRPr lang="en-US" dirty="0"/>
          </a:p>
        </p:txBody>
      </p:sp>
      <p:sp>
        <p:nvSpPr>
          <p:cNvPr id="4" name="Slide Number Placeholder 3"/>
          <p:cNvSpPr>
            <a:spLocks noGrp="1"/>
          </p:cNvSpPr>
          <p:nvPr>
            <p:ph type="sldNum" sz="quarter" idx="5"/>
          </p:nvPr>
        </p:nvSpPr>
        <p:spPr/>
        <p:txBody>
          <a:bodyPr/>
          <a:lstStyle/>
          <a:p>
            <a:pPr>
              <a:defRPr/>
            </a:pPr>
            <a:fld id="{87997FF0-A6E3-4AE8-BDC8-5260EAF941AC}" type="slidenum">
              <a:rPr lang="en-US" smtClean="0"/>
              <a:pPr>
                <a:defRPr/>
              </a:pPr>
              <a:t>2</a:t>
            </a:fld>
            <a:endParaRPr lang="en-US"/>
          </a:p>
        </p:txBody>
      </p:sp>
    </p:spTree>
    <p:extLst>
      <p:ext uri="{BB962C8B-B14F-4D97-AF65-F5344CB8AC3E}">
        <p14:creationId xmlns:p14="http://schemas.microsoft.com/office/powerpoint/2010/main" val="29118512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use Cartesian components and equate the x- and y-components, we have two equations in  two unknowns. If we solve these in MATLAB we obtain the solution found before but also a second solution.</a:t>
            </a:r>
          </a:p>
        </p:txBody>
      </p:sp>
      <p:sp>
        <p:nvSpPr>
          <p:cNvPr id="4" name="Slide Number Placeholder 3"/>
          <p:cNvSpPr>
            <a:spLocks noGrp="1"/>
          </p:cNvSpPr>
          <p:nvPr>
            <p:ph type="sldNum" sz="quarter" idx="5"/>
          </p:nvPr>
        </p:nvSpPr>
        <p:spPr/>
        <p:txBody>
          <a:bodyPr/>
          <a:lstStyle/>
          <a:p>
            <a:pPr>
              <a:defRPr/>
            </a:pPr>
            <a:fld id="{87997FF0-A6E3-4AE8-BDC8-5260EAF941AC}" type="slidenum">
              <a:rPr lang="en-US" smtClean="0"/>
              <a:pPr>
                <a:defRPr/>
              </a:pPr>
              <a:t>20</a:t>
            </a:fld>
            <a:endParaRPr lang="en-US"/>
          </a:p>
        </p:txBody>
      </p:sp>
    </p:spTree>
    <p:extLst>
      <p:ext uri="{BB962C8B-B14F-4D97-AF65-F5344CB8AC3E}">
        <p14:creationId xmlns:p14="http://schemas.microsoft.com/office/powerpoint/2010/main" val="1358040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dirty="0"/>
              <a:t>Statics deals with describing systems that are at rest and the effects, in that state of rest, of having external actions being impressed on those systems. The basic quantities we will deal with in Statics are geometrical quantities, forces, and moments. These quantities, as we will see, are described by the concepts of scalars and vectors so it is important to know how these concepts are defined and how they behave. Many matrix quantities are also present in Statics although traditionally Statics courses have not discussed them in that context. In this course we will use </a:t>
            </a:r>
            <a:r>
              <a:rPr lang="en-US" altLang="en-US"/>
              <a:t>matrices extensively.</a:t>
            </a:r>
            <a:endParaRPr lang="en-US" altLang="en-US" dirty="0"/>
          </a:p>
          <a:p>
            <a:pPr eaLnBrk="1" hangingPunct="1"/>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The basic quantities we deal with in Statics are lengths and angles and forces and moments. We will measure those quantities either in the U.S . Customary system or the metric (SI) system. Here are some relations between the two systems.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SI system the unit of force (Newton) is a derived unit that is obtained from a measurement of mass, which is measured in kilograms. This is different from the U.S. Customary units where the unit of force (</a:t>
            </a:r>
            <a:r>
              <a:rPr lang="en-US" dirty="0" err="1"/>
              <a:t>lb</a:t>
            </a:r>
            <a:r>
              <a:rPr lang="en-US" dirty="0"/>
              <a:t>) is a fundamental unit, so it leads to some confusion as shown above.</a:t>
            </a:r>
          </a:p>
        </p:txBody>
      </p:sp>
      <p:sp>
        <p:nvSpPr>
          <p:cNvPr id="4" name="Slide Number Placeholder 3"/>
          <p:cNvSpPr>
            <a:spLocks noGrp="1"/>
          </p:cNvSpPr>
          <p:nvPr>
            <p:ph type="sldNum" sz="quarter" idx="5"/>
          </p:nvPr>
        </p:nvSpPr>
        <p:spPr/>
        <p:txBody>
          <a:bodyPr/>
          <a:lstStyle/>
          <a:p>
            <a:pPr>
              <a:defRPr/>
            </a:pPr>
            <a:fld id="{87997FF0-A6E3-4AE8-BDC8-5260EAF941AC}" type="slidenum">
              <a:rPr lang="en-US" smtClean="0"/>
              <a:pPr>
                <a:defRPr/>
              </a:pPr>
              <a:t>5</a:t>
            </a:fld>
            <a:endParaRPr lang="en-US"/>
          </a:p>
        </p:txBody>
      </p:sp>
    </p:spTree>
    <p:extLst>
      <p:ext uri="{BB962C8B-B14F-4D97-AF65-F5344CB8AC3E}">
        <p14:creationId xmlns:p14="http://schemas.microsoft.com/office/powerpoint/2010/main" val="4164941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U.S. customary system of units the fundamental unit of force is the pound (</a:t>
            </a:r>
            <a:r>
              <a:rPr lang="en-US" dirty="0" err="1"/>
              <a:t>lb</a:t>
            </a:r>
            <a:r>
              <a:rPr lang="en-US" dirty="0"/>
              <a:t>). The mass is measured in slugs where 1 slug given an acceleration of 1 ft/sec</a:t>
            </a:r>
            <a:r>
              <a:rPr lang="en-US" baseline="30000" dirty="0"/>
              <a:t>2 </a:t>
            </a:r>
            <a:r>
              <a:rPr lang="en-US" baseline="0" dirty="0"/>
              <a:t> is equal to one pound of force. On the surface of the earth if we have the weight of a body given in pounds, we can compute its mass in slugs by dividing by the acceleration of gravity, which is 32.2 ft/sec</a:t>
            </a:r>
            <a:r>
              <a:rPr lang="en-US" baseline="30000" dirty="0"/>
              <a:t>2</a:t>
            </a:r>
            <a:r>
              <a:rPr lang="en-US" baseline="0" dirty="0"/>
              <a:t>.</a:t>
            </a:r>
          </a:p>
        </p:txBody>
      </p:sp>
      <p:sp>
        <p:nvSpPr>
          <p:cNvPr id="4" name="Slide Number Placeholder 3"/>
          <p:cNvSpPr>
            <a:spLocks noGrp="1"/>
          </p:cNvSpPr>
          <p:nvPr>
            <p:ph type="sldNum" sz="quarter" idx="5"/>
          </p:nvPr>
        </p:nvSpPr>
        <p:spPr/>
        <p:txBody>
          <a:bodyPr/>
          <a:lstStyle/>
          <a:p>
            <a:pPr>
              <a:defRPr/>
            </a:pPr>
            <a:fld id="{87997FF0-A6E3-4AE8-BDC8-5260EAF941AC}" type="slidenum">
              <a:rPr lang="en-US" smtClean="0"/>
              <a:pPr>
                <a:defRPr/>
              </a:pPr>
              <a:t>6</a:t>
            </a:fld>
            <a:endParaRPr lang="en-US"/>
          </a:p>
        </p:txBody>
      </p:sp>
    </p:spTree>
    <p:extLst>
      <p:ext uri="{BB962C8B-B14F-4D97-AF65-F5344CB8AC3E}">
        <p14:creationId xmlns:p14="http://schemas.microsoft.com/office/powerpoint/2010/main" val="15637871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Intuitively, we think of forces as a push or pull of some size acting in a given direction. Quantities such as forces having both a magnitude and direction  are called vectors. Thus, we can describe a force graphically as a directed arrow where the size of the arrow indicates the magnitude of the force, and the direction of the arrow is measured by the angles it makes with respect to a set of axes. In both 2-D and 3-D cases, however, the angles with respect to the axes are not independent since the cosines of the angles (called the </a:t>
            </a:r>
            <a:r>
              <a:rPr lang="en-US" b="1" dirty="0"/>
              <a:t>direction cosines</a:t>
            </a:r>
            <a:r>
              <a:rPr lang="en-US" dirty="0"/>
              <a:t>) must satisfy the relations shown.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Vector forces add according to the </a:t>
            </a:r>
            <a:r>
              <a:rPr lang="en-US" b="1" dirty="0"/>
              <a:t>parallelogram law of addition</a:t>
            </a:r>
            <a:r>
              <a:rPr lang="en-US" b="0" dirty="0"/>
              <a:t> , where in the plane containing the two forces, we form up a parallelogram with the forces as the sides. </a:t>
            </a:r>
            <a:r>
              <a:rPr lang="en-US" dirty="0"/>
              <a:t>The sum of two or more forces is called the </a:t>
            </a:r>
            <a:r>
              <a:rPr lang="en-US" b="1" dirty="0"/>
              <a:t>resultant  force</a:t>
            </a:r>
            <a:r>
              <a:rPr lang="en-US" dirty="0"/>
              <a:t>. In forming resultants in terms of its components we see an oblique triangle construct, so the </a:t>
            </a:r>
            <a:r>
              <a:rPr lang="en-US" b="1" dirty="0"/>
              <a:t>law of sines </a:t>
            </a:r>
            <a:r>
              <a:rPr lang="en-US" dirty="0"/>
              <a:t>and </a:t>
            </a:r>
            <a:r>
              <a:rPr lang="en-US" b="1" dirty="0"/>
              <a:t>law of cosines </a:t>
            </a:r>
            <a:r>
              <a:rPr lang="en-US" dirty="0"/>
              <a:t>are used frequently in force addition problems.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Here is a problem of finding the resultant of two known forces. If we form up the oblique triangle that defines the relationship of these forces, we see we can determine the magnitude of he resultant from the law of cosines and its angle from the negative x-axis from the law of sines.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6E1C44B-9436-4C27-9DFD-57015D7A607E}" type="slidenum">
              <a:rPr lang="en-US"/>
              <a:pPr>
                <a:defRPr/>
              </a:pPr>
              <a:t>‹#›</a:t>
            </a:fld>
            <a:endParaRPr lang="en-US"/>
          </a:p>
        </p:txBody>
      </p:sp>
    </p:spTree>
    <p:extLst>
      <p:ext uri="{BB962C8B-B14F-4D97-AF65-F5344CB8AC3E}">
        <p14:creationId xmlns:p14="http://schemas.microsoft.com/office/powerpoint/2010/main" val="2082825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F56CEC9-840C-4051-A257-5845108E4814}" type="slidenum">
              <a:rPr lang="en-US"/>
              <a:pPr>
                <a:defRPr/>
              </a:pPr>
              <a:t>‹#›</a:t>
            </a:fld>
            <a:endParaRPr lang="en-US"/>
          </a:p>
        </p:txBody>
      </p:sp>
    </p:spTree>
    <p:extLst>
      <p:ext uri="{BB962C8B-B14F-4D97-AF65-F5344CB8AC3E}">
        <p14:creationId xmlns:p14="http://schemas.microsoft.com/office/powerpoint/2010/main" val="24330873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B4ED3D8-415B-49D8-8B72-55078838883E}" type="slidenum">
              <a:rPr lang="en-US"/>
              <a:pPr>
                <a:defRPr/>
              </a:pPr>
              <a:t>‹#›</a:t>
            </a:fld>
            <a:endParaRPr lang="en-US"/>
          </a:p>
        </p:txBody>
      </p:sp>
    </p:spTree>
    <p:extLst>
      <p:ext uri="{BB962C8B-B14F-4D97-AF65-F5344CB8AC3E}">
        <p14:creationId xmlns:p14="http://schemas.microsoft.com/office/powerpoint/2010/main" val="1068423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79C2E3D-A32A-47D7-B346-62F86E1B77E2}" type="slidenum">
              <a:rPr lang="en-US"/>
              <a:pPr>
                <a:defRPr/>
              </a:pPr>
              <a:t>‹#›</a:t>
            </a:fld>
            <a:endParaRPr lang="en-US"/>
          </a:p>
        </p:txBody>
      </p:sp>
    </p:spTree>
    <p:extLst>
      <p:ext uri="{BB962C8B-B14F-4D97-AF65-F5344CB8AC3E}">
        <p14:creationId xmlns:p14="http://schemas.microsoft.com/office/powerpoint/2010/main" val="990092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654D095-F4D2-4EF4-9C1B-57DF3779EF61}" type="slidenum">
              <a:rPr lang="en-US"/>
              <a:pPr>
                <a:defRPr/>
              </a:pPr>
              <a:t>‹#›</a:t>
            </a:fld>
            <a:endParaRPr lang="en-US"/>
          </a:p>
        </p:txBody>
      </p:sp>
    </p:spTree>
    <p:extLst>
      <p:ext uri="{BB962C8B-B14F-4D97-AF65-F5344CB8AC3E}">
        <p14:creationId xmlns:p14="http://schemas.microsoft.com/office/powerpoint/2010/main" val="3139871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68B14B2-3566-4645-B8A9-5DB82AB9FDC4}" type="slidenum">
              <a:rPr lang="en-US"/>
              <a:pPr>
                <a:defRPr/>
              </a:pPr>
              <a:t>‹#›</a:t>
            </a:fld>
            <a:endParaRPr lang="en-US"/>
          </a:p>
        </p:txBody>
      </p:sp>
    </p:spTree>
    <p:extLst>
      <p:ext uri="{BB962C8B-B14F-4D97-AF65-F5344CB8AC3E}">
        <p14:creationId xmlns:p14="http://schemas.microsoft.com/office/powerpoint/2010/main" val="3917276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6D62567-98E1-4262-8D53-236985D122DA}" type="slidenum">
              <a:rPr lang="en-US"/>
              <a:pPr>
                <a:defRPr/>
              </a:pPr>
              <a:t>‹#›</a:t>
            </a:fld>
            <a:endParaRPr lang="en-US"/>
          </a:p>
        </p:txBody>
      </p:sp>
    </p:spTree>
    <p:extLst>
      <p:ext uri="{BB962C8B-B14F-4D97-AF65-F5344CB8AC3E}">
        <p14:creationId xmlns:p14="http://schemas.microsoft.com/office/powerpoint/2010/main" val="3937956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4304C61-A434-48CC-A130-2804D54CC6F3}" type="slidenum">
              <a:rPr lang="en-US"/>
              <a:pPr>
                <a:defRPr/>
              </a:pPr>
              <a:t>‹#›</a:t>
            </a:fld>
            <a:endParaRPr lang="en-US"/>
          </a:p>
        </p:txBody>
      </p:sp>
    </p:spTree>
    <p:extLst>
      <p:ext uri="{BB962C8B-B14F-4D97-AF65-F5344CB8AC3E}">
        <p14:creationId xmlns:p14="http://schemas.microsoft.com/office/powerpoint/2010/main" val="3855512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BBB2940-831A-40B8-98A3-FE36B3FC29AE}" type="slidenum">
              <a:rPr lang="en-US"/>
              <a:pPr>
                <a:defRPr/>
              </a:pPr>
              <a:t>‹#›</a:t>
            </a:fld>
            <a:endParaRPr lang="en-US"/>
          </a:p>
        </p:txBody>
      </p:sp>
    </p:spTree>
    <p:extLst>
      <p:ext uri="{BB962C8B-B14F-4D97-AF65-F5344CB8AC3E}">
        <p14:creationId xmlns:p14="http://schemas.microsoft.com/office/powerpoint/2010/main" val="34174488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38CE8A1-9663-4F80-8DBC-DE1CA5C08B54}" type="slidenum">
              <a:rPr lang="en-US"/>
              <a:pPr>
                <a:defRPr/>
              </a:pPr>
              <a:t>‹#›</a:t>
            </a:fld>
            <a:endParaRPr lang="en-US"/>
          </a:p>
        </p:txBody>
      </p:sp>
    </p:spTree>
    <p:extLst>
      <p:ext uri="{BB962C8B-B14F-4D97-AF65-F5344CB8AC3E}">
        <p14:creationId xmlns:p14="http://schemas.microsoft.com/office/powerpoint/2010/main" val="293104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BB21493-D590-4AD8-AF02-BE78069DF5B9}" type="slidenum">
              <a:rPr lang="en-US"/>
              <a:pPr>
                <a:defRPr/>
              </a:pPr>
              <a:t>‹#›</a:t>
            </a:fld>
            <a:endParaRPr lang="en-US"/>
          </a:p>
        </p:txBody>
      </p:sp>
    </p:spTree>
    <p:extLst>
      <p:ext uri="{BB962C8B-B14F-4D97-AF65-F5344CB8AC3E}">
        <p14:creationId xmlns:p14="http://schemas.microsoft.com/office/powerpoint/2010/main" val="3488531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0C97C207-0503-41C5-9972-16B4800DB3E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16.wmf"/><Relationship Id="rId13" Type="http://schemas.openxmlformats.org/officeDocument/2006/relationships/oleObject" Target="../embeddings/oleObject19.bin"/><Relationship Id="rId3" Type="http://schemas.openxmlformats.org/officeDocument/2006/relationships/oleObject" Target="../embeddings/oleObject14.bin"/><Relationship Id="rId7" Type="http://schemas.openxmlformats.org/officeDocument/2006/relationships/oleObject" Target="../embeddings/oleObject16.bin"/><Relationship Id="rId12" Type="http://schemas.openxmlformats.org/officeDocument/2006/relationships/image" Target="../media/image18.wmf"/><Relationship Id="rId2" Type="http://schemas.openxmlformats.org/officeDocument/2006/relationships/notesSlide" Target="../notesSlides/notesSlide10.xml"/><Relationship Id="rId16" Type="http://schemas.openxmlformats.org/officeDocument/2006/relationships/image" Target="../media/image20.wmf"/><Relationship Id="rId1" Type="http://schemas.openxmlformats.org/officeDocument/2006/relationships/slideLayout" Target="../slideLayouts/slideLayout7.xml"/><Relationship Id="rId6" Type="http://schemas.openxmlformats.org/officeDocument/2006/relationships/image" Target="../media/image15.wmf"/><Relationship Id="rId11" Type="http://schemas.openxmlformats.org/officeDocument/2006/relationships/oleObject" Target="../embeddings/oleObject18.bin"/><Relationship Id="rId5" Type="http://schemas.openxmlformats.org/officeDocument/2006/relationships/oleObject" Target="../embeddings/oleObject15.bin"/><Relationship Id="rId15" Type="http://schemas.openxmlformats.org/officeDocument/2006/relationships/oleObject" Target="../embeddings/oleObject20.bin"/><Relationship Id="rId10" Type="http://schemas.openxmlformats.org/officeDocument/2006/relationships/image" Target="../media/image17.wmf"/><Relationship Id="rId4" Type="http://schemas.openxmlformats.org/officeDocument/2006/relationships/image" Target="../media/image14.wmf"/><Relationship Id="rId9" Type="http://schemas.openxmlformats.org/officeDocument/2006/relationships/oleObject" Target="../embeddings/oleObject17.bin"/><Relationship Id="rId14" Type="http://schemas.openxmlformats.org/officeDocument/2006/relationships/image" Target="../media/image19.wmf"/></Relationships>
</file>

<file path=ppt/slides/_rels/slide11.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oleObject" Target="../embeddings/oleObject21.bin"/><Relationship Id="rId7" Type="http://schemas.openxmlformats.org/officeDocument/2006/relationships/oleObject" Target="../embeddings/oleObject23.bin"/><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2.wmf"/><Relationship Id="rId5" Type="http://schemas.openxmlformats.org/officeDocument/2006/relationships/oleObject" Target="../embeddings/oleObject22.bin"/><Relationship Id="rId4" Type="http://schemas.openxmlformats.org/officeDocument/2006/relationships/image" Target="../media/image21.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5.wmf"/><Relationship Id="rId5" Type="http://schemas.openxmlformats.org/officeDocument/2006/relationships/oleObject" Target="../embeddings/oleObject25.bin"/><Relationship Id="rId4" Type="http://schemas.openxmlformats.org/officeDocument/2006/relationships/image" Target="../media/image24.wmf"/></Relationships>
</file>

<file path=ppt/slides/_rels/slide13.xml.rels><?xml version="1.0" encoding="UTF-8" standalone="yes"?>
<Relationships xmlns="http://schemas.openxmlformats.org/package/2006/relationships"><Relationship Id="rId8" Type="http://schemas.openxmlformats.org/officeDocument/2006/relationships/image" Target="../media/image28.wmf"/><Relationship Id="rId13" Type="http://schemas.openxmlformats.org/officeDocument/2006/relationships/oleObject" Target="../embeddings/oleObject31.bin"/><Relationship Id="rId3" Type="http://schemas.openxmlformats.org/officeDocument/2006/relationships/oleObject" Target="../embeddings/oleObject26.bin"/><Relationship Id="rId7" Type="http://schemas.openxmlformats.org/officeDocument/2006/relationships/oleObject" Target="../embeddings/oleObject28.bin"/><Relationship Id="rId12" Type="http://schemas.openxmlformats.org/officeDocument/2006/relationships/image" Target="../media/image30.wmf"/><Relationship Id="rId2" Type="http://schemas.openxmlformats.org/officeDocument/2006/relationships/notesSlide" Target="../notesSlides/notesSlide13.xml"/><Relationship Id="rId16" Type="http://schemas.openxmlformats.org/officeDocument/2006/relationships/image" Target="../media/image32.wmf"/><Relationship Id="rId1" Type="http://schemas.openxmlformats.org/officeDocument/2006/relationships/slideLayout" Target="../slideLayouts/slideLayout7.xml"/><Relationship Id="rId6" Type="http://schemas.openxmlformats.org/officeDocument/2006/relationships/image" Target="../media/image27.wmf"/><Relationship Id="rId11" Type="http://schemas.openxmlformats.org/officeDocument/2006/relationships/oleObject" Target="../embeddings/oleObject30.bin"/><Relationship Id="rId5" Type="http://schemas.openxmlformats.org/officeDocument/2006/relationships/oleObject" Target="../embeddings/oleObject27.bin"/><Relationship Id="rId15" Type="http://schemas.openxmlformats.org/officeDocument/2006/relationships/oleObject" Target="../embeddings/oleObject32.bin"/><Relationship Id="rId10" Type="http://schemas.openxmlformats.org/officeDocument/2006/relationships/image" Target="../media/image29.wmf"/><Relationship Id="rId4" Type="http://schemas.openxmlformats.org/officeDocument/2006/relationships/image" Target="../media/image26.wmf"/><Relationship Id="rId9" Type="http://schemas.openxmlformats.org/officeDocument/2006/relationships/oleObject" Target="../embeddings/oleObject29.bin"/><Relationship Id="rId14" Type="http://schemas.openxmlformats.org/officeDocument/2006/relationships/image" Target="../media/image31.wmf"/></Relationships>
</file>

<file path=ppt/slides/_rels/slide14.xml.rels><?xml version="1.0" encoding="UTF-8" standalone="yes"?>
<Relationships xmlns="http://schemas.openxmlformats.org/package/2006/relationships"><Relationship Id="rId8" Type="http://schemas.openxmlformats.org/officeDocument/2006/relationships/image" Target="../media/image35.wmf"/><Relationship Id="rId13" Type="http://schemas.openxmlformats.org/officeDocument/2006/relationships/oleObject" Target="../embeddings/oleObject38.bin"/><Relationship Id="rId3" Type="http://schemas.openxmlformats.org/officeDocument/2006/relationships/oleObject" Target="../embeddings/oleObject33.bin"/><Relationship Id="rId7" Type="http://schemas.openxmlformats.org/officeDocument/2006/relationships/oleObject" Target="../embeddings/oleObject35.bin"/><Relationship Id="rId12" Type="http://schemas.openxmlformats.org/officeDocument/2006/relationships/image" Target="../media/image37.wmf"/><Relationship Id="rId2" Type="http://schemas.openxmlformats.org/officeDocument/2006/relationships/notesSlide" Target="../notesSlides/notesSlide14.xml"/><Relationship Id="rId16" Type="http://schemas.openxmlformats.org/officeDocument/2006/relationships/image" Target="../media/image39.wmf"/><Relationship Id="rId1" Type="http://schemas.openxmlformats.org/officeDocument/2006/relationships/slideLayout" Target="../slideLayouts/slideLayout7.xml"/><Relationship Id="rId6" Type="http://schemas.openxmlformats.org/officeDocument/2006/relationships/image" Target="../media/image34.wmf"/><Relationship Id="rId11" Type="http://schemas.openxmlformats.org/officeDocument/2006/relationships/oleObject" Target="../embeddings/oleObject37.bin"/><Relationship Id="rId5" Type="http://schemas.openxmlformats.org/officeDocument/2006/relationships/oleObject" Target="../embeddings/oleObject34.bin"/><Relationship Id="rId15" Type="http://schemas.openxmlformats.org/officeDocument/2006/relationships/oleObject" Target="../embeddings/oleObject39.bin"/><Relationship Id="rId10" Type="http://schemas.openxmlformats.org/officeDocument/2006/relationships/image" Target="../media/image36.wmf"/><Relationship Id="rId4" Type="http://schemas.openxmlformats.org/officeDocument/2006/relationships/image" Target="../media/image33.wmf"/><Relationship Id="rId9" Type="http://schemas.openxmlformats.org/officeDocument/2006/relationships/oleObject" Target="../embeddings/oleObject36.bin"/><Relationship Id="rId14" Type="http://schemas.openxmlformats.org/officeDocument/2006/relationships/image" Target="../media/image38.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40.wmf"/></Relationships>
</file>

<file path=ppt/slides/_rels/slide16.xml.rels><?xml version="1.0" encoding="UTF-8" standalone="yes"?>
<Relationships xmlns="http://schemas.openxmlformats.org/package/2006/relationships"><Relationship Id="rId8" Type="http://schemas.openxmlformats.org/officeDocument/2006/relationships/image" Target="../media/image43.wmf"/><Relationship Id="rId3" Type="http://schemas.openxmlformats.org/officeDocument/2006/relationships/oleObject" Target="../embeddings/oleObject41.bin"/><Relationship Id="rId7" Type="http://schemas.openxmlformats.org/officeDocument/2006/relationships/oleObject" Target="../embeddings/oleObject43.bin"/><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42.wmf"/><Relationship Id="rId5" Type="http://schemas.openxmlformats.org/officeDocument/2006/relationships/oleObject" Target="../embeddings/oleObject42.bin"/><Relationship Id="rId4" Type="http://schemas.openxmlformats.org/officeDocument/2006/relationships/image" Target="../media/image41.w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46.wmf"/><Relationship Id="rId3" Type="http://schemas.openxmlformats.org/officeDocument/2006/relationships/oleObject" Target="../embeddings/oleObject44.bin"/><Relationship Id="rId7" Type="http://schemas.openxmlformats.org/officeDocument/2006/relationships/oleObject" Target="../embeddings/oleObject46.bin"/><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45.wmf"/><Relationship Id="rId5" Type="http://schemas.openxmlformats.org/officeDocument/2006/relationships/oleObject" Target="../embeddings/oleObject45.bin"/><Relationship Id="rId10" Type="http://schemas.openxmlformats.org/officeDocument/2006/relationships/image" Target="../media/image47.wmf"/><Relationship Id="rId4" Type="http://schemas.openxmlformats.org/officeDocument/2006/relationships/image" Target="../media/image44.wmf"/><Relationship Id="rId9" Type="http://schemas.openxmlformats.org/officeDocument/2006/relationships/oleObject" Target="../embeddings/oleObject47.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48.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3.w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5.wmf"/><Relationship Id="rId2" Type="http://schemas.openxmlformats.org/officeDocument/2006/relationships/notesSlide" Target="../notesSlides/notesSlide7.xml"/><Relationship Id="rId16" Type="http://schemas.openxmlformats.org/officeDocument/2006/relationships/image" Target="../media/image7.wmf"/><Relationship Id="rId1" Type="http://schemas.openxmlformats.org/officeDocument/2006/relationships/slideLayout" Target="../slideLayouts/slideLayout7.xml"/><Relationship Id="rId6" Type="http://schemas.openxmlformats.org/officeDocument/2006/relationships/image" Target="../media/image2.w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oleObject" Target="../embeddings/oleObject7.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 Id="rId14" Type="http://schemas.openxmlformats.org/officeDocument/2006/relationships/image" Target="../media/image6.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9.wmf"/><Relationship Id="rId5" Type="http://schemas.openxmlformats.org/officeDocument/2006/relationships/oleObject" Target="../embeddings/oleObject9.bin"/><Relationship Id="rId4" Type="http://schemas.openxmlformats.org/officeDocument/2006/relationships/image" Target="../media/image8.wmf"/></Relationships>
</file>

<file path=ppt/slides/_rels/slide9.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oleObject" Target="../embeddings/oleObject10.bin"/><Relationship Id="rId7" Type="http://schemas.openxmlformats.org/officeDocument/2006/relationships/oleObject" Target="../embeddings/oleObject12.bin"/><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1.wmf"/><Relationship Id="rId5" Type="http://schemas.openxmlformats.org/officeDocument/2006/relationships/oleObject" Target="../embeddings/oleObject11.bin"/><Relationship Id="rId10" Type="http://schemas.openxmlformats.org/officeDocument/2006/relationships/image" Target="../media/image13.wmf"/><Relationship Id="rId4" Type="http://schemas.openxmlformats.org/officeDocument/2006/relationships/image" Target="../media/image10.wmf"/><Relationship Id="rId9" Type="http://schemas.openxmlformats.org/officeDocument/2006/relationships/oleObject" Target="../embeddings/oleObject1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D92B759-F290-4947-A66F-C3A52CF4CE8E}"/>
              </a:ext>
            </a:extLst>
          </p:cNvPr>
          <p:cNvSpPr txBox="1"/>
          <p:nvPr/>
        </p:nvSpPr>
        <p:spPr>
          <a:xfrm>
            <a:off x="1219200" y="2667000"/>
            <a:ext cx="6702476" cy="461665"/>
          </a:xfrm>
          <a:prstGeom prst="rect">
            <a:avLst/>
          </a:prstGeom>
          <a:noFill/>
        </p:spPr>
        <p:txBody>
          <a:bodyPr wrap="none" rtlCol="0">
            <a:spAutoFit/>
          </a:bodyPr>
          <a:lstStyle/>
          <a:p>
            <a:r>
              <a:rPr lang="en-US" sz="2400" dirty="0"/>
              <a:t>Introduction to Statics and the Concept of Force</a:t>
            </a:r>
          </a:p>
        </p:txBody>
      </p:sp>
    </p:spTree>
    <p:extLst>
      <p:ext uri="{BB962C8B-B14F-4D97-AF65-F5344CB8AC3E}">
        <p14:creationId xmlns:p14="http://schemas.microsoft.com/office/powerpoint/2010/main" val="37831401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4"/>
          <p:cNvSpPr txBox="1">
            <a:spLocks noChangeArrowheads="1"/>
          </p:cNvSpPr>
          <p:nvPr/>
        </p:nvSpPr>
        <p:spPr bwMode="auto">
          <a:xfrm>
            <a:off x="91742" y="1908859"/>
            <a:ext cx="408316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There may be more than one solution </a:t>
            </a:r>
          </a:p>
          <a:p>
            <a:pPr eaLnBrk="1" hangingPunct="1"/>
            <a:r>
              <a:rPr lang="en-US" dirty="0"/>
              <a:t>to a resultant problem </a:t>
            </a:r>
          </a:p>
        </p:txBody>
      </p:sp>
      <p:sp>
        <p:nvSpPr>
          <p:cNvPr id="10253" name="Text Box 16"/>
          <p:cNvSpPr txBox="1">
            <a:spLocks noChangeArrowheads="1"/>
          </p:cNvSpPr>
          <p:nvPr/>
        </p:nvSpPr>
        <p:spPr bwMode="auto">
          <a:xfrm>
            <a:off x="4543425" y="2060575"/>
            <a:ext cx="303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Symbol" pitchFamily="18" charset="2"/>
              </a:rPr>
              <a:t>q</a:t>
            </a:r>
          </a:p>
        </p:txBody>
      </p:sp>
      <p:sp>
        <p:nvSpPr>
          <p:cNvPr id="10254" name="Text Box 17"/>
          <p:cNvSpPr txBox="1">
            <a:spLocks noChangeArrowheads="1"/>
          </p:cNvSpPr>
          <p:nvPr/>
        </p:nvSpPr>
        <p:spPr bwMode="auto">
          <a:xfrm>
            <a:off x="232700" y="769145"/>
            <a:ext cx="47402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Find the tension T and the angle </a:t>
            </a:r>
            <a:r>
              <a:rPr lang="en-US" dirty="0">
                <a:latin typeface="Symbol" pitchFamily="18" charset="2"/>
              </a:rPr>
              <a:t>q</a:t>
            </a:r>
            <a:r>
              <a:rPr lang="en-US" dirty="0"/>
              <a:t> so that we obtain a net force of 100 </a:t>
            </a:r>
            <a:r>
              <a:rPr lang="en-US" dirty="0" err="1"/>
              <a:t>lb</a:t>
            </a:r>
            <a:r>
              <a:rPr lang="en-US" dirty="0"/>
              <a:t> acting vertically</a:t>
            </a:r>
          </a:p>
        </p:txBody>
      </p:sp>
      <p:sp>
        <p:nvSpPr>
          <p:cNvPr id="10255" name="Line 18"/>
          <p:cNvSpPr>
            <a:spLocks noChangeShapeType="1"/>
          </p:cNvSpPr>
          <p:nvPr/>
        </p:nvSpPr>
        <p:spPr bwMode="auto">
          <a:xfrm flipV="1">
            <a:off x="4572000" y="2057400"/>
            <a:ext cx="0" cy="1066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6" name="Line 19"/>
          <p:cNvSpPr>
            <a:spLocks noChangeShapeType="1"/>
          </p:cNvSpPr>
          <p:nvPr/>
        </p:nvSpPr>
        <p:spPr bwMode="auto">
          <a:xfrm flipV="1">
            <a:off x="4572000" y="2362200"/>
            <a:ext cx="76200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7" name="Line 20"/>
          <p:cNvSpPr>
            <a:spLocks noChangeShapeType="1"/>
          </p:cNvSpPr>
          <p:nvPr/>
        </p:nvSpPr>
        <p:spPr bwMode="auto">
          <a:xfrm flipH="1" flipV="1">
            <a:off x="4572000" y="2057400"/>
            <a:ext cx="7620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8" name="Text Box 21"/>
          <p:cNvSpPr txBox="1">
            <a:spLocks noChangeArrowheads="1"/>
          </p:cNvSpPr>
          <p:nvPr/>
        </p:nvSpPr>
        <p:spPr bwMode="auto">
          <a:xfrm>
            <a:off x="4495800" y="2514600"/>
            <a:ext cx="5222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30</a:t>
            </a:r>
            <a:r>
              <a:rPr lang="en-US" baseline="30000"/>
              <a:t>o</a:t>
            </a:r>
            <a:endParaRPr lang="en-US"/>
          </a:p>
        </p:txBody>
      </p:sp>
      <p:grpSp>
        <p:nvGrpSpPr>
          <p:cNvPr id="4" name="Group 3">
            <a:extLst>
              <a:ext uri="{FF2B5EF4-FFF2-40B4-BE49-F238E27FC236}">
                <a16:creationId xmlns:a16="http://schemas.microsoft.com/office/drawing/2014/main" id="{2D3F3752-5224-A6AC-B18C-9E6A3A73976B}"/>
              </a:ext>
            </a:extLst>
          </p:cNvPr>
          <p:cNvGrpSpPr/>
          <p:nvPr/>
        </p:nvGrpSpPr>
        <p:grpSpPr>
          <a:xfrm>
            <a:off x="5819775" y="673100"/>
            <a:ext cx="2305050" cy="1903413"/>
            <a:chOff x="5228993" y="266303"/>
            <a:chExt cx="2305050" cy="1903413"/>
          </a:xfrm>
        </p:grpSpPr>
        <p:sp>
          <p:nvSpPr>
            <p:cNvPr id="10243" name="Oval 5"/>
            <p:cNvSpPr>
              <a:spLocks noChangeArrowheads="1"/>
            </p:cNvSpPr>
            <p:nvPr/>
          </p:nvSpPr>
          <p:spPr bwMode="auto">
            <a:xfrm>
              <a:off x="6006868" y="1104503"/>
              <a:ext cx="838200" cy="838200"/>
            </a:xfrm>
            <a:prstGeom prst="ellipse">
              <a:avLst/>
            </a:prstGeom>
            <a:solidFill>
              <a:srgbClr val="DDDDDD"/>
            </a:solidFill>
            <a:ln w="9525">
              <a:solidFill>
                <a:schemeClr val="tx1"/>
              </a:solidFill>
              <a:round/>
              <a:headEnd/>
              <a:tailEnd/>
            </a:ln>
          </p:spPr>
          <p:txBody>
            <a:bodyPr wrap="none" anchor="ctr"/>
            <a:lstStyle/>
            <a:p>
              <a:endParaRPr lang="en-US"/>
            </a:p>
          </p:txBody>
        </p:sp>
        <p:sp>
          <p:nvSpPr>
            <p:cNvPr id="10244" name="Oval 6"/>
            <p:cNvSpPr>
              <a:spLocks noChangeArrowheads="1"/>
            </p:cNvSpPr>
            <p:nvPr/>
          </p:nvSpPr>
          <p:spPr bwMode="auto">
            <a:xfrm>
              <a:off x="6225943" y="1342628"/>
              <a:ext cx="381000" cy="381000"/>
            </a:xfrm>
            <a:prstGeom prst="ellipse">
              <a:avLst/>
            </a:prstGeom>
            <a:solidFill>
              <a:schemeClr val="bg1"/>
            </a:solidFill>
            <a:ln w="9525">
              <a:solidFill>
                <a:schemeClr val="tx1"/>
              </a:solidFill>
              <a:round/>
              <a:headEnd/>
              <a:tailEnd/>
            </a:ln>
          </p:spPr>
          <p:txBody>
            <a:bodyPr wrap="none" anchor="ctr"/>
            <a:lstStyle/>
            <a:p>
              <a:endParaRPr lang="en-US"/>
            </a:p>
          </p:txBody>
        </p:sp>
        <p:sp>
          <p:nvSpPr>
            <p:cNvPr id="10245" name="Rectangle 7"/>
            <p:cNvSpPr>
              <a:spLocks noChangeArrowheads="1"/>
            </p:cNvSpPr>
            <p:nvPr/>
          </p:nvSpPr>
          <p:spPr bwMode="auto">
            <a:xfrm>
              <a:off x="6303731" y="1931591"/>
              <a:ext cx="228600" cy="228600"/>
            </a:xfrm>
            <a:prstGeom prst="rect">
              <a:avLst/>
            </a:prstGeom>
            <a:solidFill>
              <a:srgbClr val="DDDDDD"/>
            </a:solidFill>
            <a:ln w="9525">
              <a:solidFill>
                <a:schemeClr val="tx1"/>
              </a:solidFill>
              <a:miter lim="800000"/>
              <a:headEnd/>
              <a:tailEnd/>
            </a:ln>
          </p:spPr>
          <p:txBody>
            <a:bodyPr wrap="none" anchor="ctr"/>
            <a:lstStyle/>
            <a:p>
              <a:endParaRPr lang="en-US"/>
            </a:p>
          </p:txBody>
        </p:sp>
        <p:sp>
          <p:nvSpPr>
            <p:cNvPr id="10246" name="Line 8"/>
            <p:cNvSpPr>
              <a:spLocks noChangeShapeType="1"/>
            </p:cNvSpPr>
            <p:nvPr/>
          </p:nvSpPr>
          <p:spPr bwMode="auto">
            <a:xfrm>
              <a:off x="5613168" y="2169716"/>
              <a:ext cx="17526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7" name="Line 9"/>
            <p:cNvSpPr>
              <a:spLocks noChangeShapeType="1"/>
            </p:cNvSpPr>
            <p:nvPr/>
          </p:nvSpPr>
          <p:spPr bwMode="auto">
            <a:xfrm flipV="1">
              <a:off x="6540268" y="723503"/>
              <a:ext cx="838200" cy="685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48" name="Line 10"/>
            <p:cNvSpPr>
              <a:spLocks noChangeShapeType="1"/>
            </p:cNvSpPr>
            <p:nvPr/>
          </p:nvSpPr>
          <p:spPr bwMode="auto">
            <a:xfrm flipH="1" flipV="1">
              <a:off x="5778268" y="799703"/>
              <a:ext cx="457200" cy="609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49" name="Text Box 12"/>
            <p:cNvSpPr txBox="1">
              <a:spLocks noChangeArrowheads="1"/>
            </p:cNvSpPr>
            <p:nvPr/>
          </p:nvSpPr>
          <p:spPr bwMode="auto">
            <a:xfrm>
              <a:off x="7210193" y="836216"/>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a:t>
              </a:r>
            </a:p>
          </p:txBody>
        </p:sp>
        <p:sp>
          <p:nvSpPr>
            <p:cNvPr id="10250" name="Text Box 13"/>
            <p:cNvSpPr txBox="1">
              <a:spLocks noChangeArrowheads="1"/>
            </p:cNvSpPr>
            <p:nvPr/>
          </p:nvSpPr>
          <p:spPr bwMode="auto">
            <a:xfrm>
              <a:off x="5228993" y="836216"/>
              <a:ext cx="679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55 </a:t>
              </a:r>
              <a:r>
                <a:rPr lang="en-US" dirty="0" err="1"/>
                <a:t>lb</a:t>
              </a:r>
              <a:endParaRPr lang="en-US" dirty="0"/>
            </a:p>
          </p:txBody>
        </p:sp>
        <p:sp>
          <p:nvSpPr>
            <p:cNvPr id="10251" name="Line 14"/>
            <p:cNvSpPr>
              <a:spLocks noChangeShapeType="1"/>
            </p:cNvSpPr>
            <p:nvPr/>
          </p:nvSpPr>
          <p:spPr bwMode="auto">
            <a:xfrm flipV="1">
              <a:off x="6387868" y="266303"/>
              <a:ext cx="0" cy="1219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2" name="Text Box 15"/>
            <p:cNvSpPr txBox="1">
              <a:spLocks noChangeArrowheads="1"/>
            </p:cNvSpPr>
            <p:nvPr/>
          </p:nvSpPr>
          <p:spPr bwMode="auto">
            <a:xfrm>
              <a:off x="6387868" y="723503"/>
              <a:ext cx="5222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30</a:t>
              </a:r>
              <a:r>
                <a:rPr lang="en-US" baseline="30000"/>
                <a:t>o</a:t>
              </a:r>
              <a:endParaRPr lang="en-US"/>
            </a:p>
          </p:txBody>
        </p:sp>
        <p:sp>
          <p:nvSpPr>
            <p:cNvPr id="10259" name="Text Box 22"/>
            <p:cNvSpPr txBox="1">
              <a:spLocks noChangeArrowheads="1"/>
            </p:cNvSpPr>
            <p:nvPr/>
          </p:nvSpPr>
          <p:spPr bwMode="auto">
            <a:xfrm>
              <a:off x="6006868" y="647303"/>
              <a:ext cx="303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Symbol" pitchFamily="18" charset="2"/>
                </a:rPr>
                <a:t>q</a:t>
              </a:r>
            </a:p>
          </p:txBody>
        </p:sp>
      </p:grpSp>
      <p:sp>
        <p:nvSpPr>
          <p:cNvPr id="10260" name="Text Box 23"/>
          <p:cNvSpPr txBox="1">
            <a:spLocks noChangeArrowheads="1"/>
          </p:cNvSpPr>
          <p:nvPr/>
        </p:nvSpPr>
        <p:spPr bwMode="auto">
          <a:xfrm>
            <a:off x="4953000" y="2209800"/>
            <a:ext cx="3095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Symbol" pitchFamily="18" charset="2"/>
              </a:rPr>
              <a:t>b</a:t>
            </a:r>
          </a:p>
        </p:txBody>
      </p:sp>
      <p:sp>
        <p:nvSpPr>
          <p:cNvPr id="10261" name="Text Box 24"/>
          <p:cNvSpPr txBox="1">
            <a:spLocks noChangeArrowheads="1"/>
          </p:cNvSpPr>
          <p:nvPr/>
        </p:nvSpPr>
        <p:spPr bwMode="auto">
          <a:xfrm>
            <a:off x="5013325" y="1865313"/>
            <a:ext cx="438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55</a:t>
            </a:r>
          </a:p>
        </p:txBody>
      </p:sp>
      <p:sp>
        <p:nvSpPr>
          <p:cNvPr id="10262" name="Text Box 25"/>
          <p:cNvSpPr txBox="1">
            <a:spLocks noChangeArrowheads="1"/>
          </p:cNvSpPr>
          <p:nvPr/>
        </p:nvSpPr>
        <p:spPr bwMode="auto">
          <a:xfrm>
            <a:off x="3946525" y="2246313"/>
            <a:ext cx="565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100</a:t>
            </a:r>
          </a:p>
        </p:txBody>
      </p:sp>
      <p:sp>
        <p:nvSpPr>
          <p:cNvPr id="10263" name="Text Box 26"/>
          <p:cNvSpPr txBox="1">
            <a:spLocks noChangeArrowheads="1"/>
          </p:cNvSpPr>
          <p:nvPr/>
        </p:nvSpPr>
        <p:spPr bwMode="auto">
          <a:xfrm>
            <a:off x="5013325" y="262731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a:t>
            </a:r>
          </a:p>
        </p:txBody>
      </p:sp>
      <p:graphicFrame>
        <p:nvGraphicFramePr>
          <p:cNvPr id="10264" name="Object 27"/>
          <p:cNvGraphicFramePr>
            <a:graphicFrameLocks noChangeAspect="1"/>
          </p:cNvGraphicFramePr>
          <p:nvPr>
            <p:extLst>
              <p:ext uri="{D42A27DB-BD31-4B8C-83A1-F6EECF244321}">
                <p14:modId xmlns:p14="http://schemas.microsoft.com/office/powerpoint/2010/main" val="1148610270"/>
              </p:ext>
            </p:extLst>
          </p:nvPr>
        </p:nvGraphicFramePr>
        <p:xfrm>
          <a:off x="1219200" y="3340828"/>
          <a:ext cx="2362200" cy="561975"/>
        </p:xfrm>
        <a:graphic>
          <a:graphicData uri="http://schemas.openxmlformats.org/presentationml/2006/ole">
            <mc:AlternateContent xmlns:mc="http://schemas.openxmlformats.org/markup-compatibility/2006">
              <mc:Choice xmlns:v="urn:schemas-microsoft-com:vml" Requires="v">
                <p:oleObj name="Equation" r:id="rId3" imgW="1600200" imgH="380880" progId="Equation.DSMT4">
                  <p:embed/>
                </p:oleObj>
              </mc:Choice>
              <mc:Fallback>
                <p:oleObj name="Equation" r:id="rId3" imgW="1600200" imgH="380880" progId="Equation.DSMT4">
                  <p:embed/>
                  <p:pic>
                    <p:nvPicPr>
                      <p:cNvPr id="0" name="Object 27"/>
                      <p:cNvPicPr>
                        <a:picLocks noChangeAspect="1" noChangeArrowheads="1"/>
                      </p:cNvPicPr>
                      <p:nvPr/>
                    </p:nvPicPr>
                    <p:blipFill>
                      <a:blip r:embed="rId4"/>
                      <a:srcRect/>
                      <a:stretch>
                        <a:fillRect/>
                      </a:stretch>
                    </p:blipFill>
                    <p:spPr bwMode="auto">
                      <a:xfrm>
                        <a:off x="1219200" y="3340828"/>
                        <a:ext cx="2362200" cy="56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65" name="Object 28"/>
          <p:cNvGraphicFramePr>
            <a:graphicFrameLocks noChangeAspect="1"/>
          </p:cNvGraphicFramePr>
          <p:nvPr>
            <p:extLst>
              <p:ext uri="{D42A27DB-BD31-4B8C-83A1-F6EECF244321}">
                <p14:modId xmlns:p14="http://schemas.microsoft.com/office/powerpoint/2010/main" val="895276454"/>
              </p:ext>
            </p:extLst>
          </p:nvPr>
        </p:nvGraphicFramePr>
        <p:xfrm>
          <a:off x="1335504" y="3939314"/>
          <a:ext cx="2057400" cy="323850"/>
        </p:xfrm>
        <a:graphic>
          <a:graphicData uri="http://schemas.openxmlformats.org/presentationml/2006/ole">
            <mc:AlternateContent xmlns:mc="http://schemas.openxmlformats.org/markup-compatibility/2006">
              <mc:Choice xmlns:v="urn:schemas-microsoft-com:vml" Requires="v">
                <p:oleObj name="Equation" r:id="rId5" imgW="1371600" imgH="215640" progId="Equation.DSMT4">
                  <p:embed/>
                </p:oleObj>
              </mc:Choice>
              <mc:Fallback>
                <p:oleObj name="Equation" r:id="rId5" imgW="1371600" imgH="215640" progId="Equation.DSMT4">
                  <p:embed/>
                  <p:pic>
                    <p:nvPicPr>
                      <p:cNvPr id="0" name="Object 28"/>
                      <p:cNvPicPr>
                        <a:picLocks noChangeAspect="1" noChangeArrowheads="1"/>
                      </p:cNvPicPr>
                      <p:nvPr/>
                    </p:nvPicPr>
                    <p:blipFill>
                      <a:blip r:embed="rId6"/>
                      <a:srcRect/>
                      <a:stretch>
                        <a:fillRect/>
                      </a:stretch>
                    </p:blipFill>
                    <p:spPr bwMode="auto">
                      <a:xfrm>
                        <a:off x="1335504" y="3939314"/>
                        <a:ext cx="2057400" cy="323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66" name="Text Box 29"/>
          <p:cNvSpPr txBox="1">
            <a:spLocks noChangeArrowheads="1"/>
          </p:cNvSpPr>
          <p:nvPr/>
        </p:nvSpPr>
        <p:spPr bwMode="auto">
          <a:xfrm>
            <a:off x="4916904" y="3177314"/>
            <a:ext cx="1162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but since </a:t>
            </a:r>
          </a:p>
        </p:txBody>
      </p:sp>
      <p:graphicFrame>
        <p:nvGraphicFramePr>
          <p:cNvPr id="10267" name="Object 30"/>
          <p:cNvGraphicFramePr>
            <a:graphicFrameLocks noChangeAspect="1"/>
          </p:cNvGraphicFramePr>
          <p:nvPr>
            <p:extLst>
              <p:ext uri="{D42A27DB-BD31-4B8C-83A1-F6EECF244321}">
                <p14:modId xmlns:p14="http://schemas.microsoft.com/office/powerpoint/2010/main" val="1331124543"/>
              </p:ext>
            </p:extLst>
          </p:nvPr>
        </p:nvGraphicFramePr>
        <p:xfrm>
          <a:off x="6212304" y="3177314"/>
          <a:ext cx="1828800" cy="357188"/>
        </p:xfrm>
        <a:graphic>
          <a:graphicData uri="http://schemas.openxmlformats.org/presentationml/2006/ole">
            <mc:AlternateContent xmlns:mc="http://schemas.openxmlformats.org/markup-compatibility/2006">
              <mc:Choice xmlns:v="urn:schemas-microsoft-com:vml" Requires="v">
                <p:oleObj name="Equation" r:id="rId7" imgW="1168400" imgH="228600" progId="Equation.DSMT4">
                  <p:embed/>
                </p:oleObj>
              </mc:Choice>
              <mc:Fallback>
                <p:oleObj name="Equation" r:id="rId7" imgW="1168400" imgH="228600" progId="Equation.DSMT4">
                  <p:embed/>
                  <p:pic>
                    <p:nvPicPr>
                      <p:cNvPr id="0" name="Object 3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12304" y="3177314"/>
                        <a:ext cx="1828800" cy="357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68" name="Object 31"/>
          <p:cNvGraphicFramePr>
            <a:graphicFrameLocks noChangeAspect="1"/>
          </p:cNvGraphicFramePr>
          <p:nvPr>
            <p:extLst>
              <p:ext uri="{D42A27DB-BD31-4B8C-83A1-F6EECF244321}">
                <p14:modId xmlns:p14="http://schemas.microsoft.com/office/powerpoint/2010/main" val="460827424"/>
              </p:ext>
            </p:extLst>
          </p:nvPr>
        </p:nvGraphicFramePr>
        <p:xfrm>
          <a:off x="5145504" y="3634514"/>
          <a:ext cx="914400" cy="317500"/>
        </p:xfrm>
        <a:graphic>
          <a:graphicData uri="http://schemas.openxmlformats.org/presentationml/2006/ole">
            <mc:AlternateContent xmlns:mc="http://schemas.openxmlformats.org/markup-compatibility/2006">
              <mc:Choice xmlns:v="urn:schemas-microsoft-com:vml" Requires="v">
                <p:oleObj name="Equation" r:id="rId9" imgW="622030" imgH="215806" progId="Equation.DSMT4">
                  <p:embed/>
                </p:oleObj>
              </mc:Choice>
              <mc:Fallback>
                <p:oleObj name="Equation" r:id="rId9" imgW="622030" imgH="215806" progId="Equation.DSMT4">
                  <p:embed/>
                  <p:pic>
                    <p:nvPicPr>
                      <p:cNvPr id="0" name="Object 3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145504" y="3634514"/>
                        <a:ext cx="91440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69" name="Text Box 32"/>
          <p:cNvSpPr txBox="1">
            <a:spLocks noChangeArrowheads="1"/>
          </p:cNvSpPr>
          <p:nvPr/>
        </p:nvSpPr>
        <p:spPr bwMode="auto">
          <a:xfrm>
            <a:off x="6288504" y="3558314"/>
            <a:ext cx="1873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is also a solution</a:t>
            </a:r>
          </a:p>
        </p:txBody>
      </p:sp>
      <p:graphicFrame>
        <p:nvGraphicFramePr>
          <p:cNvPr id="10270" name="Object 34"/>
          <p:cNvGraphicFramePr>
            <a:graphicFrameLocks noChangeAspect="1"/>
          </p:cNvGraphicFramePr>
          <p:nvPr>
            <p:extLst>
              <p:ext uri="{D42A27DB-BD31-4B8C-83A1-F6EECF244321}">
                <p14:modId xmlns:p14="http://schemas.microsoft.com/office/powerpoint/2010/main" val="3757185723"/>
              </p:ext>
            </p:extLst>
          </p:nvPr>
        </p:nvGraphicFramePr>
        <p:xfrm>
          <a:off x="5526504" y="4015514"/>
          <a:ext cx="2209800" cy="347663"/>
        </p:xfrm>
        <a:graphic>
          <a:graphicData uri="http://schemas.openxmlformats.org/presentationml/2006/ole">
            <mc:AlternateContent xmlns:mc="http://schemas.openxmlformats.org/markup-compatibility/2006">
              <mc:Choice xmlns:v="urn:schemas-microsoft-com:vml" Requires="v">
                <p:oleObj name="Equation" r:id="rId11" imgW="1371600" imgH="215640" progId="Equation.DSMT4">
                  <p:embed/>
                </p:oleObj>
              </mc:Choice>
              <mc:Fallback>
                <p:oleObj name="Equation" r:id="rId11" imgW="1371600" imgH="215640" progId="Equation.DSMT4">
                  <p:embed/>
                  <p:pic>
                    <p:nvPicPr>
                      <p:cNvPr id="0" name="Object 34"/>
                      <p:cNvPicPr>
                        <a:picLocks noChangeAspect="1" noChangeArrowheads="1"/>
                      </p:cNvPicPr>
                      <p:nvPr/>
                    </p:nvPicPr>
                    <p:blipFill>
                      <a:blip r:embed="rId12"/>
                      <a:srcRect/>
                      <a:stretch>
                        <a:fillRect/>
                      </a:stretch>
                    </p:blipFill>
                    <p:spPr bwMode="auto">
                      <a:xfrm>
                        <a:off x="5526504" y="4015514"/>
                        <a:ext cx="2209800" cy="347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71" name="Line 35"/>
          <p:cNvSpPr>
            <a:spLocks noChangeShapeType="1"/>
          </p:cNvSpPr>
          <p:nvPr/>
        </p:nvSpPr>
        <p:spPr bwMode="auto">
          <a:xfrm flipV="1">
            <a:off x="1411704" y="5310914"/>
            <a:ext cx="0" cy="1295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72" name="Line 36"/>
          <p:cNvSpPr>
            <a:spLocks noChangeShapeType="1"/>
          </p:cNvSpPr>
          <p:nvPr/>
        </p:nvSpPr>
        <p:spPr bwMode="auto">
          <a:xfrm flipV="1">
            <a:off x="1411704" y="5539514"/>
            <a:ext cx="685800" cy="1066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73" name="Line 37"/>
          <p:cNvSpPr>
            <a:spLocks noChangeShapeType="1"/>
          </p:cNvSpPr>
          <p:nvPr/>
        </p:nvSpPr>
        <p:spPr bwMode="auto">
          <a:xfrm flipH="1" flipV="1">
            <a:off x="1411704" y="5310914"/>
            <a:ext cx="6858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74" name="Line 38"/>
          <p:cNvSpPr>
            <a:spLocks noChangeShapeType="1"/>
          </p:cNvSpPr>
          <p:nvPr/>
        </p:nvSpPr>
        <p:spPr bwMode="auto">
          <a:xfrm flipV="1">
            <a:off x="5069304" y="5310914"/>
            <a:ext cx="0" cy="1295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75" name="Line 39"/>
          <p:cNvSpPr>
            <a:spLocks noChangeShapeType="1"/>
          </p:cNvSpPr>
          <p:nvPr/>
        </p:nvSpPr>
        <p:spPr bwMode="auto">
          <a:xfrm flipV="1">
            <a:off x="5069304" y="6072914"/>
            <a:ext cx="3810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76" name="Line 40"/>
          <p:cNvSpPr>
            <a:spLocks noChangeShapeType="1"/>
          </p:cNvSpPr>
          <p:nvPr/>
        </p:nvSpPr>
        <p:spPr bwMode="auto">
          <a:xfrm flipH="1" flipV="1">
            <a:off x="5069304" y="5310914"/>
            <a:ext cx="38100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77" name="Text Box 41"/>
          <p:cNvSpPr txBox="1">
            <a:spLocks noChangeArrowheads="1"/>
          </p:cNvSpPr>
          <p:nvPr/>
        </p:nvSpPr>
        <p:spPr bwMode="auto">
          <a:xfrm>
            <a:off x="824329" y="5706202"/>
            <a:ext cx="565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100</a:t>
            </a:r>
          </a:p>
        </p:txBody>
      </p:sp>
      <p:sp>
        <p:nvSpPr>
          <p:cNvPr id="10278" name="Text Box 42"/>
          <p:cNvSpPr txBox="1">
            <a:spLocks noChangeArrowheads="1"/>
          </p:cNvSpPr>
          <p:nvPr/>
        </p:nvSpPr>
        <p:spPr bwMode="auto">
          <a:xfrm>
            <a:off x="1640304" y="5139464"/>
            <a:ext cx="43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55</a:t>
            </a:r>
          </a:p>
        </p:txBody>
      </p:sp>
      <p:sp>
        <p:nvSpPr>
          <p:cNvPr id="10279" name="Text Box 43"/>
          <p:cNvSpPr txBox="1">
            <a:spLocks noChangeArrowheads="1"/>
          </p:cNvSpPr>
          <p:nvPr/>
        </p:nvSpPr>
        <p:spPr bwMode="auto">
          <a:xfrm>
            <a:off x="1853029" y="5880827"/>
            <a:ext cx="1028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T=109.5</a:t>
            </a:r>
          </a:p>
        </p:txBody>
      </p:sp>
      <p:sp>
        <p:nvSpPr>
          <p:cNvPr id="10280" name="Text Box 44"/>
          <p:cNvSpPr txBox="1">
            <a:spLocks noChangeArrowheads="1"/>
          </p:cNvSpPr>
          <p:nvPr/>
        </p:nvSpPr>
        <p:spPr bwMode="auto">
          <a:xfrm>
            <a:off x="4459704" y="5691914"/>
            <a:ext cx="565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100</a:t>
            </a:r>
          </a:p>
        </p:txBody>
      </p:sp>
      <p:sp>
        <p:nvSpPr>
          <p:cNvPr id="10281" name="Text Box 45"/>
          <p:cNvSpPr txBox="1">
            <a:spLocks noChangeArrowheads="1"/>
          </p:cNvSpPr>
          <p:nvPr/>
        </p:nvSpPr>
        <p:spPr bwMode="auto">
          <a:xfrm>
            <a:off x="5221704" y="5310914"/>
            <a:ext cx="43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55</a:t>
            </a:r>
          </a:p>
        </p:txBody>
      </p:sp>
      <p:sp>
        <p:nvSpPr>
          <p:cNvPr id="10282" name="Text Box 46"/>
          <p:cNvSpPr txBox="1">
            <a:spLocks noChangeArrowheads="1"/>
          </p:cNvSpPr>
          <p:nvPr/>
        </p:nvSpPr>
        <p:spPr bwMode="auto">
          <a:xfrm>
            <a:off x="5358229" y="6185627"/>
            <a:ext cx="901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T=63.7</a:t>
            </a:r>
          </a:p>
        </p:txBody>
      </p:sp>
      <p:sp>
        <p:nvSpPr>
          <p:cNvPr id="10283" name="Text Box 47"/>
          <p:cNvSpPr txBox="1">
            <a:spLocks noChangeArrowheads="1"/>
          </p:cNvSpPr>
          <p:nvPr/>
        </p:nvSpPr>
        <p:spPr bwMode="auto">
          <a:xfrm>
            <a:off x="1337092" y="5987189"/>
            <a:ext cx="4095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a:t>30</a:t>
            </a:r>
            <a:r>
              <a:rPr lang="en-US" sz="1200" baseline="30000" dirty="0"/>
              <a:t>o</a:t>
            </a:r>
            <a:endParaRPr lang="en-US" sz="1200" dirty="0"/>
          </a:p>
        </p:txBody>
      </p:sp>
      <p:sp>
        <p:nvSpPr>
          <p:cNvPr id="10284" name="Text Box 48"/>
          <p:cNvSpPr txBox="1">
            <a:spLocks noChangeArrowheads="1"/>
          </p:cNvSpPr>
          <p:nvPr/>
        </p:nvSpPr>
        <p:spPr bwMode="auto">
          <a:xfrm>
            <a:off x="1335504" y="5387114"/>
            <a:ext cx="5365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a:t>84.6</a:t>
            </a:r>
            <a:r>
              <a:rPr lang="en-US" sz="1200" baseline="30000" dirty="0"/>
              <a:t>o</a:t>
            </a:r>
            <a:endParaRPr lang="en-US" sz="1200" dirty="0"/>
          </a:p>
        </p:txBody>
      </p:sp>
      <p:sp>
        <p:nvSpPr>
          <p:cNvPr id="10285" name="Text Box 49"/>
          <p:cNvSpPr txBox="1">
            <a:spLocks noChangeArrowheads="1"/>
          </p:cNvSpPr>
          <p:nvPr/>
        </p:nvSpPr>
        <p:spPr bwMode="auto">
          <a:xfrm>
            <a:off x="4993104" y="6072914"/>
            <a:ext cx="4095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a:t>30</a:t>
            </a:r>
            <a:r>
              <a:rPr lang="en-US" sz="1200" baseline="30000" dirty="0"/>
              <a:t>o</a:t>
            </a:r>
            <a:endParaRPr lang="en-US" sz="1200" dirty="0"/>
          </a:p>
        </p:txBody>
      </p:sp>
      <p:sp>
        <p:nvSpPr>
          <p:cNvPr id="10286" name="Text Box 50"/>
          <p:cNvSpPr txBox="1">
            <a:spLocks noChangeArrowheads="1"/>
          </p:cNvSpPr>
          <p:nvPr/>
        </p:nvSpPr>
        <p:spPr bwMode="auto">
          <a:xfrm>
            <a:off x="4951829" y="5709377"/>
            <a:ext cx="5365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a:t>35.4</a:t>
            </a:r>
            <a:r>
              <a:rPr lang="en-US" sz="1200" baseline="30000" dirty="0"/>
              <a:t>o</a:t>
            </a:r>
            <a:endParaRPr lang="en-US" sz="1200" dirty="0"/>
          </a:p>
        </p:txBody>
      </p:sp>
      <p:graphicFrame>
        <p:nvGraphicFramePr>
          <p:cNvPr id="10287" name="Object 50"/>
          <p:cNvGraphicFramePr>
            <a:graphicFrameLocks noChangeAspect="1"/>
          </p:cNvGraphicFramePr>
          <p:nvPr>
            <p:extLst>
              <p:ext uri="{D42A27DB-BD31-4B8C-83A1-F6EECF244321}">
                <p14:modId xmlns:p14="http://schemas.microsoft.com/office/powerpoint/2010/main" val="2884840608"/>
              </p:ext>
            </p:extLst>
          </p:nvPr>
        </p:nvGraphicFramePr>
        <p:xfrm>
          <a:off x="802104" y="4401277"/>
          <a:ext cx="3657600" cy="655637"/>
        </p:xfrm>
        <a:graphic>
          <a:graphicData uri="http://schemas.openxmlformats.org/presentationml/2006/ole">
            <mc:AlternateContent xmlns:mc="http://schemas.openxmlformats.org/markup-compatibility/2006">
              <mc:Choice xmlns:v="urn:schemas-microsoft-com:vml" Requires="v">
                <p:oleObj name="Equation" r:id="rId13" imgW="2832100" imgH="508000" progId="Equation.DSMT4">
                  <p:embed/>
                </p:oleObj>
              </mc:Choice>
              <mc:Fallback>
                <p:oleObj name="Equation" r:id="rId13" imgW="2832100" imgH="508000" progId="Equation.DSMT4">
                  <p:embed/>
                  <p:pic>
                    <p:nvPicPr>
                      <p:cNvPr id="0" name="Object 5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02104" y="4401277"/>
                        <a:ext cx="3657600" cy="655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88" name="Text Box 51"/>
          <p:cNvSpPr txBox="1">
            <a:spLocks noChangeArrowheads="1"/>
          </p:cNvSpPr>
          <p:nvPr/>
        </p:nvSpPr>
        <p:spPr bwMode="auto">
          <a:xfrm>
            <a:off x="1426708" y="4744801"/>
            <a:ext cx="361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err="1"/>
              <a:t>lb</a:t>
            </a:r>
            <a:endParaRPr lang="en-US" dirty="0"/>
          </a:p>
        </p:txBody>
      </p:sp>
      <p:graphicFrame>
        <p:nvGraphicFramePr>
          <p:cNvPr id="10289" name="Object 52"/>
          <p:cNvGraphicFramePr>
            <a:graphicFrameLocks noChangeAspect="1"/>
          </p:cNvGraphicFramePr>
          <p:nvPr>
            <p:extLst>
              <p:ext uri="{D42A27DB-BD31-4B8C-83A1-F6EECF244321}">
                <p14:modId xmlns:p14="http://schemas.microsoft.com/office/powerpoint/2010/main" val="2090051565"/>
              </p:ext>
            </p:extLst>
          </p:nvPr>
        </p:nvGraphicFramePr>
        <p:xfrm>
          <a:off x="4993104" y="4472714"/>
          <a:ext cx="4038600" cy="720725"/>
        </p:xfrm>
        <a:graphic>
          <a:graphicData uri="http://schemas.openxmlformats.org/presentationml/2006/ole">
            <mc:AlternateContent xmlns:mc="http://schemas.openxmlformats.org/markup-compatibility/2006">
              <mc:Choice xmlns:v="urn:schemas-microsoft-com:vml" Requires="v">
                <p:oleObj name="Equation" r:id="rId15" imgW="2844800" imgH="508000" progId="Equation.DSMT4">
                  <p:embed/>
                </p:oleObj>
              </mc:Choice>
              <mc:Fallback>
                <p:oleObj name="Equation" r:id="rId15" imgW="2844800" imgH="508000" progId="Equation.DSMT4">
                  <p:embed/>
                  <p:pic>
                    <p:nvPicPr>
                      <p:cNvPr id="0" name="Object 5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993104" y="4472714"/>
                        <a:ext cx="4038600" cy="720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90" name="Text Box 53"/>
          <p:cNvSpPr txBox="1">
            <a:spLocks noChangeArrowheads="1"/>
          </p:cNvSpPr>
          <p:nvPr/>
        </p:nvSpPr>
        <p:spPr bwMode="auto">
          <a:xfrm>
            <a:off x="5555079" y="4880319"/>
            <a:ext cx="361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err="1"/>
              <a:t>lb</a:t>
            </a:r>
            <a:endParaRPr lang="en-US" dirty="0"/>
          </a:p>
        </p:txBody>
      </p:sp>
      <p:sp>
        <p:nvSpPr>
          <p:cNvPr id="10291" name="TextBox 1"/>
          <p:cNvSpPr txBox="1">
            <a:spLocks noChangeArrowheads="1"/>
          </p:cNvSpPr>
          <p:nvPr/>
        </p:nvSpPr>
        <p:spPr bwMode="auto">
          <a:xfrm>
            <a:off x="177800" y="188913"/>
            <a:ext cx="14670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solidFill>
                  <a:srgbClr val="C00000"/>
                </a:solidFill>
              </a:rPr>
              <a:t>Example 1.4</a:t>
            </a:r>
          </a:p>
        </p:txBody>
      </p:sp>
      <p:sp>
        <p:nvSpPr>
          <p:cNvPr id="2" name="TextBox 1">
            <a:extLst>
              <a:ext uri="{FF2B5EF4-FFF2-40B4-BE49-F238E27FC236}">
                <a16:creationId xmlns:a16="http://schemas.microsoft.com/office/drawing/2014/main" id="{ECE780CD-FB68-4900-8361-61FCABE8CECF}"/>
              </a:ext>
            </a:extLst>
          </p:cNvPr>
          <p:cNvSpPr txBox="1"/>
          <p:nvPr/>
        </p:nvSpPr>
        <p:spPr>
          <a:xfrm>
            <a:off x="2418119" y="5354848"/>
            <a:ext cx="1172116" cy="369332"/>
          </a:xfrm>
          <a:prstGeom prst="rect">
            <a:avLst/>
          </a:prstGeom>
          <a:noFill/>
        </p:spPr>
        <p:txBody>
          <a:bodyPr wrap="none" rtlCol="0">
            <a:spAutoFit/>
          </a:bodyPr>
          <a:lstStyle/>
          <a:p>
            <a:r>
              <a:rPr lang="en-US" dirty="0"/>
              <a:t>solution 1</a:t>
            </a:r>
          </a:p>
        </p:txBody>
      </p:sp>
      <p:sp>
        <p:nvSpPr>
          <p:cNvPr id="3" name="TextBox 2">
            <a:extLst>
              <a:ext uri="{FF2B5EF4-FFF2-40B4-BE49-F238E27FC236}">
                <a16:creationId xmlns:a16="http://schemas.microsoft.com/office/drawing/2014/main" id="{0647B8EE-F2AA-4975-868A-BEB80B773AB1}"/>
              </a:ext>
            </a:extLst>
          </p:cNvPr>
          <p:cNvSpPr txBox="1"/>
          <p:nvPr/>
        </p:nvSpPr>
        <p:spPr>
          <a:xfrm>
            <a:off x="5852958" y="5387114"/>
            <a:ext cx="1172116" cy="369332"/>
          </a:xfrm>
          <a:prstGeom prst="rect">
            <a:avLst/>
          </a:prstGeom>
          <a:noFill/>
        </p:spPr>
        <p:txBody>
          <a:bodyPr wrap="none" rtlCol="0">
            <a:spAutoFit/>
          </a:bodyPr>
          <a:lstStyle/>
          <a:p>
            <a:r>
              <a:rPr lang="en-US" dirty="0"/>
              <a:t>solution 2</a:t>
            </a:r>
          </a:p>
        </p:txBody>
      </p:sp>
      <p:cxnSp>
        <p:nvCxnSpPr>
          <p:cNvPr id="5" name="Straight Connector 4">
            <a:extLst>
              <a:ext uri="{FF2B5EF4-FFF2-40B4-BE49-F238E27FC236}">
                <a16:creationId xmlns:a16="http://schemas.microsoft.com/office/drawing/2014/main" id="{5FF03CBD-3520-45A9-9482-DB516A980F36}"/>
              </a:ext>
            </a:extLst>
          </p:cNvPr>
          <p:cNvCxnSpPr/>
          <p:nvPr/>
        </p:nvCxnSpPr>
        <p:spPr>
          <a:xfrm>
            <a:off x="2881729" y="4263164"/>
            <a:ext cx="511175"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AD13FCD9-5A5F-43CF-AFF4-58F1345371D0}"/>
              </a:ext>
            </a:extLst>
          </p:cNvPr>
          <p:cNvCxnSpPr/>
          <p:nvPr/>
        </p:nvCxnSpPr>
        <p:spPr>
          <a:xfrm>
            <a:off x="7224211" y="4392433"/>
            <a:ext cx="486007"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27830C90-9203-4E8D-AA5E-35D4070BEBB0}"/>
              </a:ext>
            </a:extLst>
          </p:cNvPr>
          <p:cNvCxnSpPr/>
          <p:nvPr/>
        </p:nvCxnSpPr>
        <p:spPr>
          <a:xfrm>
            <a:off x="1020763" y="5104539"/>
            <a:ext cx="725904"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6283BB0E-3415-405B-86CA-4EDD0A2C25D8}"/>
              </a:ext>
            </a:extLst>
          </p:cNvPr>
          <p:cNvCxnSpPr>
            <a:cxnSpLocks/>
          </p:cNvCxnSpPr>
          <p:nvPr/>
        </p:nvCxnSpPr>
        <p:spPr>
          <a:xfrm>
            <a:off x="5124982" y="5245059"/>
            <a:ext cx="803043"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58" name="Straight Connector 57">
            <a:extLst>
              <a:ext uri="{FF2B5EF4-FFF2-40B4-BE49-F238E27FC236}">
                <a16:creationId xmlns:a16="http://schemas.microsoft.com/office/drawing/2014/main" id="{F9D5653D-3735-0B54-BFBE-C9AAC8A6A836}"/>
              </a:ext>
            </a:extLst>
          </p:cNvPr>
          <p:cNvCxnSpPr>
            <a:cxnSpLocks/>
          </p:cNvCxnSpPr>
          <p:nvPr/>
        </p:nvCxnSpPr>
        <p:spPr>
          <a:xfrm>
            <a:off x="239270" y="558245"/>
            <a:ext cx="7717280"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59" name="Straight Connector 58">
            <a:extLst>
              <a:ext uri="{FF2B5EF4-FFF2-40B4-BE49-F238E27FC236}">
                <a16:creationId xmlns:a16="http://schemas.microsoft.com/office/drawing/2014/main" id="{F3718C4A-BDBF-E5A5-83B8-B50DE323AF79}"/>
              </a:ext>
            </a:extLst>
          </p:cNvPr>
          <p:cNvCxnSpPr/>
          <p:nvPr/>
        </p:nvCxnSpPr>
        <p:spPr>
          <a:xfrm>
            <a:off x="516589" y="6781800"/>
            <a:ext cx="758835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6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6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6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6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6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7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27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27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27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27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27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27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27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27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27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28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28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28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028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028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028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028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028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0288"/>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028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029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0253"/>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25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025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025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0258"/>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0260"/>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0261"/>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0262"/>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0263"/>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02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3" grpId="0"/>
      <p:bldP spid="10255" grpId="0" animBg="1"/>
      <p:bldP spid="10256" grpId="0" animBg="1"/>
      <p:bldP spid="10257" grpId="0" animBg="1"/>
      <p:bldP spid="10258" grpId="0"/>
      <p:bldP spid="10260" grpId="0"/>
      <p:bldP spid="10261" grpId="0"/>
      <p:bldP spid="10262" grpId="0"/>
      <p:bldP spid="10263" grpId="0"/>
      <p:bldP spid="10266" grpId="0"/>
      <p:bldP spid="10269" grpId="0"/>
      <p:bldP spid="10271" grpId="0" animBg="1"/>
      <p:bldP spid="10272" grpId="0" animBg="1"/>
      <p:bldP spid="10273" grpId="0" animBg="1"/>
      <p:bldP spid="10274" grpId="0" animBg="1"/>
      <p:bldP spid="10275" grpId="0" animBg="1"/>
      <p:bldP spid="10276" grpId="0" animBg="1"/>
      <p:bldP spid="10277" grpId="0"/>
      <p:bldP spid="10278" grpId="0"/>
      <p:bldP spid="10279" grpId="0"/>
      <p:bldP spid="10280" grpId="0"/>
      <p:bldP spid="10281" grpId="0"/>
      <p:bldP spid="10282" grpId="0"/>
      <p:bldP spid="10283" grpId="0"/>
      <p:bldP spid="10284" grpId="0"/>
      <p:bldP spid="10285" grpId="0"/>
      <p:bldP spid="10286" grpId="0"/>
      <p:bldP spid="10288" grpId="0"/>
      <p:bldP spid="1029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4"/>
          <p:cNvSpPr txBox="1">
            <a:spLocks noChangeArrowheads="1"/>
          </p:cNvSpPr>
          <p:nvPr/>
        </p:nvSpPr>
        <p:spPr bwMode="auto">
          <a:xfrm>
            <a:off x="381000" y="2493971"/>
            <a:ext cx="7620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When there are multiple solutions to resultant problems, we may have to reject one of the possible solutions </a:t>
            </a:r>
          </a:p>
        </p:txBody>
      </p:sp>
      <p:grpSp>
        <p:nvGrpSpPr>
          <p:cNvPr id="2" name="Group 1">
            <a:extLst>
              <a:ext uri="{FF2B5EF4-FFF2-40B4-BE49-F238E27FC236}">
                <a16:creationId xmlns:a16="http://schemas.microsoft.com/office/drawing/2014/main" id="{0DE2081C-7301-1F81-E95D-2D825DB73258}"/>
              </a:ext>
            </a:extLst>
          </p:cNvPr>
          <p:cNvGrpSpPr/>
          <p:nvPr/>
        </p:nvGrpSpPr>
        <p:grpSpPr>
          <a:xfrm>
            <a:off x="5715000" y="491706"/>
            <a:ext cx="2362200" cy="1966912"/>
            <a:chOff x="4800600" y="307340"/>
            <a:chExt cx="2362200" cy="1966912"/>
          </a:xfrm>
        </p:grpSpPr>
        <p:sp>
          <p:nvSpPr>
            <p:cNvPr id="11267" name="Rectangle 5"/>
            <p:cNvSpPr>
              <a:spLocks noChangeArrowheads="1"/>
            </p:cNvSpPr>
            <p:nvPr/>
          </p:nvSpPr>
          <p:spPr bwMode="auto">
            <a:xfrm>
              <a:off x="5943600" y="804227"/>
              <a:ext cx="1219200" cy="914400"/>
            </a:xfrm>
            <a:prstGeom prst="rect">
              <a:avLst/>
            </a:prstGeom>
            <a:solidFill>
              <a:srgbClr val="DDDDDD"/>
            </a:solidFill>
            <a:ln w="9525">
              <a:solidFill>
                <a:schemeClr val="tx1"/>
              </a:solidFill>
              <a:miter lim="800000"/>
              <a:headEnd/>
              <a:tailEnd/>
            </a:ln>
          </p:spPr>
          <p:txBody>
            <a:bodyPr wrap="none" anchor="ctr"/>
            <a:lstStyle/>
            <a:p>
              <a:endParaRPr lang="en-US"/>
            </a:p>
          </p:txBody>
        </p:sp>
        <p:sp>
          <p:nvSpPr>
            <p:cNvPr id="11268" name="Line 6"/>
            <p:cNvSpPr>
              <a:spLocks noChangeShapeType="1"/>
            </p:cNvSpPr>
            <p:nvPr/>
          </p:nvSpPr>
          <p:spPr bwMode="auto">
            <a:xfrm flipH="1">
              <a:off x="4800600" y="1261427"/>
              <a:ext cx="1066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69" name="Line 7"/>
            <p:cNvSpPr>
              <a:spLocks noChangeShapeType="1"/>
            </p:cNvSpPr>
            <p:nvPr/>
          </p:nvSpPr>
          <p:spPr bwMode="auto">
            <a:xfrm flipH="1" flipV="1">
              <a:off x="5257800" y="499427"/>
              <a:ext cx="685800" cy="762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70" name="Line 8"/>
            <p:cNvSpPr>
              <a:spLocks noChangeShapeType="1"/>
            </p:cNvSpPr>
            <p:nvPr/>
          </p:nvSpPr>
          <p:spPr bwMode="auto">
            <a:xfrm flipH="1">
              <a:off x="5486400" y="1261427"/>
              <a:ext cx="457200" cy="990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71" name="Text Box 9"/>
            <p:cNvSpPr txBox="1">
              <a:spLocks noChangeArrowheads="1"/>
            </p:cNvSpPr>
            <p:nvPr/>
          </p:nvSpPr>
          <p:spPr bwMode="auto">
            <a:xfrm>
              <a:off x="5699125" y="1907540"/>
              <a:ext cx="806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100 lb</a:t>
              </a:r>
            </a:p>
          </p:txBody>
        </p:sp>
        <p:sp>
          <p:nvSpPr>
            <p:cNvPr id="11272" name="Text Box 10"/>
            <p:cNvSpPr txBox="1">
              <a:spLocks noChangeArrowheads="1"/>
            </p:cNvSpPr>
            <p:nvPr/>
          </p:nvSpPr>
          <p:spPr bwMode="auto">
            <a:xfrm>
              <a:off x="5546725" y="307340"/>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F</a:t>
              </a:r>
            </a:p>
          </p:txBody>
        </p:sp>
        <p:sp>
          <p:nvSpPr>
            <p:cNvPr id="11273" name="Text Box 11"/>
            <p:cNvSpPr txBox="1">
              <a:spLocks noChangeArrowheads="1"/>
            </p:cNvSpPr>
            <p:nvPr/>
          </p:nvSpPr>
          <p:spPr bwMode="auto">
            <a:xfrm>
              <a:off x="5357813" y="1274127"/>
              <a:ext cx="5222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70</a:t>
              </a:r>
              <a:r>
                <a:rPr lang="en-US" baseline="30000"/>
                <a:t>0</a:t>
              </a:r>
              <a:endParaRPr lang="en-US"/>
            </a:p>
          </p:txBody>
        </p:sp>
        <p:sp>
          <p:nvSpPr>
            <p:cNvPr id="11274" name="Text Box 12"/>
            <p:cNvSpPr txBox="1">
              <a:spLocks noChangeArrowheads="1"/>
            </p:cNvSpPr>
            <p:nvPr/>
          </p:nvSpPr>
          <p:spPr bwMode="auto">
            <a:xfrm>
              <a:off x="5403850" y="915352"/>
              <a:ext cx="303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Symbol" pitchFamily="18" charset="2"/>
                </a:rPr>
                <a:t>q</a:t>
              </a:r>
            </a:p>
          </p:txBody>
        </p:sp>
      </p:grpSp>
      <p:sp>
        <p:nvSpPr>
          <p:cNvPr id="11275" name="Text Box 13"/>
          <p:cNvSpPr txBox="1">
            <a:spLocks noChangeArrowheads="1"/>
          </p:cNvSpPr>
          <p:nvPr/>
        </p:nvSpPr>
        <p:spPr bwMode="auto">
          <a:xfrm>
            <a:off x="370505" y="638572"/>
            <a:ext cx="428307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Find the magnitude of the force </a:t>
            </a:r>
            <a:r>
              <a:rPr lang="en-US" b="1" dirty="0"/>
              <a:t>F</a:t>
            </a:r>
            <a:r>
              <a:rPr lang="en-US" dirty="0"/>
              <a:t> and the angle </a:t>
            </a:r>
            <a:r>
              <a:rPr lang="en-US" dirty="0">
                <a:latin typeface="Symbol" pitchFamily="18" charset="2"/>
              </a:rPr>
              <a:t>q</a:t>
            </a:r>
            <a:r>
              <a:rPr lang="en-US" dirty="0"/>
              <a:t> so that the sum of the two forces shown has a magnitude of 20 </a:t>
            </a:r>
            <a:r>
              <a:rPr lang="en-US" dirty="0" err="1"/>
              <a:t>lb</a:t>
            </a:r>
            <a:r>
              <a:rPr lang="en-US" dirty="0"/>
              <a:t> and is directed to the left</a:t>
            </a:r>
          </a:p>
        </p:txBody>
      </p:sp>
      <p:sp>
        <p:nvSpPr>
          <p:cNvPr id="11276" name="Line 14"/>
          <p:cNvSpPr>
            <a:spLocks noChangeShapeType="1"/>
          </p:cNvSpPr>
          <p:nvPr/>
        </p:nvSpPr>
        <p:spPr bwMode="auto">
          <a:xfrm flipH="1">
            <a:off x="1524000" y="4267200"/>
            <a:ext cx="1066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77" name="Line 15"/>
          <p:cNvSpPr>
            <a:spLocks noChangeShapeType="1"/>
          </p:cNvSpPr>
          <p:nvPr/>
        </p:nvSpPr>
        <p:spPr bwMode="auto">
          <a:xfrm flipH="1" flipV="1">
            <a:off x="1905000" y="3352800"/>
            <a:ext cx="685800" cy="914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78" name="Line 16"/>
          <p:cNvSpPr>
            <a:spLocks noChangeShapeType="1"/>
          </p:cNvSpPr>
          <p:nvPr/>
        </p:nvSpPr>
        <p:spPr bwMode="auto">
          <a:xfrm flipH="1">
            <a:off x="1524000" y="3352800"/>
            <a:ext cx="381000" cy="914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79" name="Text Box 17"/>
          <p:cNvSpPr txBox="1">
            <a:spLocks noChangeArrowheads="1"/>
          </p:cNvSpPr>
          <p:nvPr/>
        </p:nvSpPr>
        <p:spPr bwMode="auto">
          <a:xfrm>
            <a:off x="1812925" y="4303713"/>
            <a:ext cx="438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20</a:t>
            </a:r>
          </a:p>
        </p:txBody>
      </p:sp>
      <p:sp>
        <p:nvSpPr>
          <p:cNvPr id="11280" name="Text Box 18"/>
          <p:cNvSpPr txBox="1">
            <a:spLocks noChangeArrowheads="1"/>
          </p:cNvSpPr>
          <p:nvPr/>
        </p:nvSpPr>
        <p:spPr bwMode="auto">
          <a:xfrm>
            <a:off x="1203325" y="3389313"/>
            <a:ext cx="565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100</a:t>
            </a:r>
          </a:p>
        </p:txBody>
      </p:sp>
      <p:sp>
        <p:nvSpPr>
          <p:cNvPr id="11281" name="Text Box 19"/>
          <p:cNvSpPr txBox="1">
            <a:spLocks noChangeArrowheads="1"/>
          </p:cNvSpPr>
          <p:nvPr/>
        </p:nvSpPr>
        <p:spPr bwMode="auto">
          <a:xfrm>
            <a:off x="2270125" y="346551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F</a:t>
            </a:r>
          </a:p>
        </p:txBody>
      </p:sp>
      <p:sp>
        <p:nvSpPr>
          <p:cNvPr id="11282" name="Text Box 20"/>
          <p:cNvSpPr txBox="1">
            <a:spLocks noChangeArrowheads="1"/>
          </p:cNvSpPr>
          <p:nvPr/>
        </p:nvSpPr>
        <p:spPr bwMode="auto">
          <a:xfrm>
            <a:off x="1579563" y="3914775"/>
            <a:ext cx="5222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70</a:t>
            </a:r>
            <a:r>
              <a:rPr lang="en-US" baseline="30000" dirty="0"/>
              <a:t>o</a:t>
            </a:r>
            <a:endParaRPr lang="en-US" dirty="0"/>
          </a:p>
        </p:txBody>
      </p:sp>
      <p:graphicFrame>
        <p:nvGraphicFramePr>
          <p:cNvPr id="11283" name="Object 21"/>
          <p:cNvGraphicFramePr>
            <a:graphicFrameLocks noChangeAspect="1"/>
          </p:cNvGraphicFramePr>
          <p:nvPr>
            <p:extLst>
              <p:ext uri="{D42A27DB-BD31-4B8C-83A1-F6EECF244321}">
                <p14:modId xmlns:p14="http://schemas.microsoft.com/office/powerpoint/2010/main" val="2174870107"/>
              </p:ext>
            </p:extLst>
          </p:nvPr>
        </p:nvGraphicFramePr>
        <p:xfrm>
          <a:off x="3065463" y="3429000"/>
          <a:ext cx="5527675" cy="517525"/>
        </p:xfrm>
        <a:graphic>
          <a:graphicData uri="http://schemas.openxmlformats.org/presentationml/2006/ole">
            <mc:AlternateContent xmlns:mc="http://schemas.openxmlformats.org/markup-compatibility/2006">
              <mc:Choice xmlns:v="urn:schemas-microsoft-com:vml" Requires="v">
                <p:oleObj name="Equation" r:id="rId3" imgW="2984400" imgH="279360" progId="Equation.DSMT4">
                  <p:embed/>
                </p:oleObj>
              </mc:Choice>
              <mc:Fallback>
                <p:oleObj name="Equation" r:id="rId3" imgW="2984400" imgH="279360" progId="Equation.DSMT4">
                  <p:embed/>
                  <p:pic>
                    <p:nvPicPr>
                      <p:cNvPr id="0" name="Object 21"/>
                      <p:cNvPicPr>
                        <a:picLocks noChangeAspect="1" noChangeArrowheads="1"/>
                      </p:cNvPicPr>
                      <p:nvPr/>
                    </p:nvPicPr>
                    <p:blipFill>
                      <a:blip r:embed="rId4"/>
                      <a:srcRect/>
                      <a:stretch>
                        <a:fillRect/>
                      </a:stretch>
                    </p:blipFill>
                    <p:spPr bwMode="auto">
                      <a:xfrm>
                        <a:off x="3065463" y="3429000"/>
                        <a:ext cx="5527675"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84" name="Object 22"/>
          <p:cNvGraphicFramePr>
            <a:graphicFrameLocks noChangeAspect="1"/>
          </p:cNvGraphicFramePr>
          <p:nvPr>
            <p:extLst>
              <p:ext uri="{D42A27DB-BD31-4B8C-83A1-F6EECF244321}">
                <p14:modId xmlns:p14="http://schemas.microsoft.com/office/powerpoint/2010/main" val="545870146"/>
              </p:ext>
            </p:extLst>
          </p:nvPr>
        </p:nvGraphicFramePr>
        <p:xfrm>
          <a:off x="3657600" y="4267200"/>
          <a:ext cx="3629025" cy="604838"/>
        </p:xfrm>
        <a:graphic>
          <a:graphicData uri="http://schemas.openxmlformats.org/presentationml/2006/ole">
            <mc:AlternateContent xmlns:mc="http://schemas.openxmlformats.org/markup-compatibility/2006">
              <mc:Choice xmlns:v="urn:schemas-microsoft-com:vml" Requires="v">
                <p:oleObj name="Equation" r:id="rId5" imgW="2286000" imgH="380880" progId="Equation.DSMT4">
                  <p:embed/>
                </p:oleObj>
              </mc:Choice>
              <mc:Fallback>
                <p:oleObj name="Equation" r:id="rId5" imgW="2286000" imgH="380880" progId="Equation.DSMT4">
                  <p:embed/>
                  <p:pic>
                    <p:nvPicPr>
                      <p:cNvPr id="0" name="Object 22"/>
                      <p:cNvPicPr>
                        <a:picLocks noChangeAspect="1" noChangeArrowheads="1"/>
                      </p:cNvPicPr>
                      <p:nvPr/>
                    </p:nvPicPr>
                    <p:blipFill>
                      <a:blip r:embed="rId6"/>
                      <a:srcRect/>
                      <a:stretch>
                        <a:fillRect/>
                      </a:stretch>
                    </p:blipFill>
                    <p:spPr bwMode="auto">
                      <a:xfrm>
                        <a:off x="3657600" y="4267200"/>
                        <a:ext cx="3629025" cy="604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85" name="Text Box 23"/>
          <p:cNvSpPr txBox="1">
            <a:spLocks noChangeArrowheads="1"/>
          </p:cNvSpPr>
          <p:nvPr/>
        </p:nvSpPr>
        <p:spPr bwMode="auto">
          <a:xfrm>
            <a:off x="2127250" y="3941763"/>
            <a:ext cx="3032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Symbol" pitchFamily="18" charset="2"/>
              </a:rPr>
              <a:t>q</a:t>
            </a:r>
          </a:p>
        </p:txBody>
      </p:sp>
      <p:sp>
        <p:nvSpPr>
          <p:cNvPr id="11286" name="Line 24"/>
          <p:cNvSpPr>
            <a:spLocks noChangeShapeType="1"/>
          </p:cNvSpPr>
          <p:nvPr/>
        </p:nvSpPr>
        <p:spPr bwMode="auto">
          <a:xfrm flipV="1">
            <a:off x="5715000" y="4724400"/>
            <a:ext cx="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87" name="Text Box 25"/>
          <p:cNvSpPr txBox="1">
            <a:spLocks noChangeArrowheads="1"/>
          </p:cNvSpPr>
          <p:nvPr/>
        </p:nvSpPr>
        <p:spPr bwMode="auto">
          <a:xfrm>
            <a:off x="5867400" y="4876800"/>
            <a:ext cx="2971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calculator solution. It is WRONG!</a:t>
            </a:r>
          </a:p>
        </p:txBody>
      </p:sp>
      <p:graphicFrame>
        <p:nvGraphicFramePr>
          <p:cNvPr id="11288" name="Object 26"/>
          <p:cNvGraphicFramePr>
            <a:graphicFrameLocks noChangeAspect="1"/>
          </p:cNvGraphicFramePr>
          <p:nvPr>
            <p:extLst>
              <p:ext uri="{D42A27DB-BD31-4B8C-83A1-F6EECF244321}">
                <p14:modId xmlns:p14="http://schemas.microsoft.com/office/powerpoint/2010/main" val="1538528691"/>
              </p:ext>
            </p:extLst>
          </p:nvPr>
        </p:nvGraphicFramePr>
        <p:xfrm>
          <a:off x="1876425" y="5410200"/>
          <a:ext cx="3562350" cy="571500"/>
        </p:xfrm>
        <a:graphic>
          <a:graphicData uri="http://schemas.openxmlformats.org/presentationml/2006/ole">
            <mc:AlternateContent xmlns:mc="http://schemas.openxmlformats.org/markup-compatibility/2006">
              <mc:Choice xmlns:v="urn:schemas-microsoft-com:vml" Requires="v">
                <p:oleObj name="Equation" r:id="rId7" imgW="2374560" imgH="380880" progId="Equation.DSMT4">
                  <p:embed/>
                </p:oleObj>
              </mc:Choice>
              <mc:Fallback>
                <p:oleObj name="Equation" r:id="rId7" imgW="2374560" imgH="380880" progId="Equation.DSMT4">
                  <p:embed/>
                  <p:pic>
                    <p:nvPicPr>
                      <p:cNvPr id="0" name="Object 26"/>
                      <p:cNvPicPr>
                        <a:picLocks noChangeAspect="1" noChangeArrowheads="1"/>
                      </p:cNvPicPr>
                      <p:nvPr/>
                    </p:nvPicPr>
                    <p:blipFill>
                      <a:blip r:embed="rId8"/>
                      <a:srcRect/>
                      <a:stretch>
                        <a:fillRect/>
                      </a:stretch>
                    </p:blipFill>
                    <p:spPr bwMode="auto">
                      <a:xfrm>
                        <a:off x="1876425" y="5410200"/>
                        <a:ext cx="356235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89" name="Text Box 27"/>
          <p:cNvSpPr txBox="1">
            <a:spLocks noChangeArrowheads="1"/>
          </p:cNvSpPr>
          <p:nvPr/>
        </p:nvSpPr>
        <p:spPr bwMode="auto">
          <a:xfrm>
            <a:off x="1752600" y="3505200"/>
            <a:ext cx="3095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Symbol" pitchFamily="18" charset="2"/>
              </a:rPr>
              <a:t>b</a:t>
            </a:r>
          </a:p>
        </p:txBody>
      </p:sp>
      <p:sp>
        <p:nvSpPr>
          <p:cNvPr id="11291" name="Text Box 29"/>
          <p:cNvSpPr txBox="1">
            <a:spLocks noChangeArrowheads="1"/>
          </p:cNvSpPr>
          <p:nvPr/>
        </p:nvSpPr>
        <p:spPr bwMode="auto">
          <a:xfrm>
            <a:off x="4708525" y="5827713"/>
            <a:ext cx="370363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interior angles would add to &gt; 180</a:t>
            </a:r>
            <a:r>
              <a:rPr lang="en-US" baseline="30000" dirty="0"/>
              <a:t>o</a:t>
            </a:r>
            <a:endParaRPr lang="en-US" dirty="0"/>
          </a:p>
        </p:txBody>
      </p:sp>
      <p:sp>
        <p:nvSpPr>
          <p:cNvPr id="11292" name="Text Box 30"/>
          <p:cNvSpPr txBox="1">
            <a:spLocks noChangeArrowheads="1"/>
          </p:cNvSpPr>
          <p:nvPr/>
        </p:nvSpPr>
        <p:spPr bwMode="auto">
          <a:xfrm>
            <a:off x="1355725" y="6205538"/>
            <a:ext cx="4013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but if </a:t>
            </a:r>
            <a:r>
              <a:rPr lang="en-US" dirty="0">
                <a:latin typeface="Symbol" pitchFamily="18" charset="2"/>
              </a:rPr>
              <a:t>b</a:t>
            </a:r>
            <a:r>
              <a:rPr lang="en-US" dirty="0"/>
              <a:t> = 11.41</a:t>
            </a:r>
            <a:r>
              <a:rPr lang="en-US" baseline="30000" dirty="0"/>
              <a:t>o</a:t>
            </a:r>
            <a:r>
              <a:rPr lang="en-US" dirty="0"/>
              <a:t>  then </a:t>
            </a:r>
            <a:r>
              <a:rPr lang="en-US" dirty="0">
                <a:latin typeface="Symbol" pitchFamily="18" charset="2"/>
              </a:rPr>
              <a:t>q</a:t>
            </a:r>
            <a:r>
              <a:rPr lang="en-US" dirty="0"/>
              <a:t> must = 98.59</a:t>
            </a:r>
            <a:r>
              <a:rPr lang="en-US" baseline="30000" dirty="0"/>
              <a:t>o</a:t>
            </a:r>
            <a:endParaRPr lang="en-US" dirty="0"/>
          </a:p>
        </p:txBody>
      </p:sp>
      <p:sp>
        <p:nvSpPr>
          <p:cNvPr id="11293" name="TextBox 1"/>
          <p:cNvSpPr txBox="1">
            <a:spLocks noChangeArrowheads="1"/>
          </p:cNvSpPr>
          <p:nvPr/>
        </p:nvSpPr>
        <p:spPr bwMode="auto">
          <a:xfrm>
            <a:off x="115888" y="120650"/>
            <a:ext cx="14670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solidFill>
                  <a:srgbClr val="C00000"/>
                </a:solidFill>
              </a:rPr>
              <a:t>Example 1.5</a:t>
            </a:r>
          </a:p>
        </p:txBody>
      </p:sp>
      <p:cxnSp>
        <p:nvCxnSpPr>
          <p:cNvPr id="5" name="Straight Connector 4">
            <a:extLst>
              <a:ext uri="{FF2B5EF4-FFF2-40B4-BE49-F238E27FC236}">
                <a16:creationId xmlns:a16="http://schemas.microsoft.com/office/drawing/2014/main" id="{F3A181E3-E8D6-43C1-A757-629DBD352AD0}"/>
              </a:ext>
            </a:extLst>
          </p:cNvPr>
          <p:cNvCxnSpPr/>
          <p:nvPr/>
        </p:nvCxnSpPr>
        <p:spPr>
          <a:xfrm>
            <a:off x="7467600" y="3941763"/>
            <a:ext cx="106680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59BC6FD1-111A-4A1A-985B-005FF23301F0}"/>
              </a:ext>
            </a:extLst>
          </p:cNvPr>
          <p:cNvCxnSpPr/>
          <p:nvPr/>
        </p:nvCxnSpPr>
        <p:spPr>
          <a:xfrm>
            <a:off x="4191000" y="6572250"/>
            <a:ext cx="1247775"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7177E57A-9D05-486F-D41A-A6F60988F9B4}"/>
              </a:ext>
            </a:extLst>
          </p:cNvPr>
          <p:cNvCxnSpPr>
            <a:cxnSpLocks/>
          </p:cNvCxnSpPr>
          <p:nvPr/>
        </p:nvCxnSpPr>
        <p:spPr>
          <a:xfrm>
            <a:off x="178464" y="489982"/>
            <a:ext cx="7593936"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id="{528ACDA7-3363-5973-3CB3-4B7FE8283FB8}"/>
              </a:ext>
            </a:extLst>
          </p:cNvPr>
          <p:cNvCxnSpPr/>
          <p:nvPr/>
        </p:nvCxnSpPr>
        <p:spPr>
          <a:xfrm>
            <a:off x="609600" y="6705600"/>
            <a:ext cx="758835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4" name="Straight Connector 3">
            <a:extLst>
              <a:ext uri="{FF2B5EF4-FFF2-40B4-BE49-F238E27FC236}">
                <a16:creationId xmlns:a16="http://schemas.microsoft.com/office/drawing/2014/main" id="{8C76A280-51F8-1AED-5C26-5699F5C8FF54}"/>
              </a:ext>
            </a:extLst>
          </p:cNvPr>
          <p:cNvCxnSpPr/>
          <p:nvPr/>
        </p:nvCxnSpPr>
        <p:spPr>
          <a:xfrm>
            <a:off x="4814887" y="5410199"/>
            <a:ext cx="381001" cy="487364"/>
          </a:xfrm>
          <a:prstGeom prst="line">
            <a:avLst/>
          </a:prstGeom>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25C881A5-548E-2EBA-58DD-8A0C3842FC21}"/>
              </a:ext>
            </a:extLst>
          </p:cNvPr>
          <p:cNvCxnSpPr/>
          <p:nvPr/>
        </p:nvCxnSpPr>
        <p:spPr>
          <a:xfrm flipH="1">
            <a:off x="4814887" y="5408193"/>
            <a:ext cx="381001" cy="456826"/>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7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27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27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27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28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28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28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28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28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28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28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28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28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28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29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2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6" grpId="0" animBg="1"/>
      <p:bldP spid="11277" grpId="0" animBg="1"/>
      <p:bldP spid="11278" grpId="0" animBg="1"/>
      <p:bldP spid="11279" grpId="0"/>
      <p:bldP spid="11280" grpId="0"/>
      <p:bldP spid="11281" grpId="0"/>
      <p:bldP spid="11282" grpId="0"/>
      <p:bldP spid="11285" grpId="0"/>
      <p:bldP spid="11286" grpId="0" animBg="1"/>
      <p:bldP spid="11287" grpId="0"/>
      <p:bldP spid="11289" grpId="0"/>
      <p:bldP spid="11291" grpId="0"/>
      <p:bldP spid="1129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4"/>
          <p:cNvSpPr txBox="1">
            <a:spLocks noChangeArrowheads="1"/>
          </p:cNvSpPr>
          <p:nvPr/>
        </p:nvSpPr>
        <p:spPr bwMode="auto">
          <a:xfrm>
            <a:off x="1676400" y="304800"/>
            <a:ext cx="572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solidFill>
                  <a:srgbClr val="CC3300"/>
                </a:solidFill>
              </a:rPr>
              <a:t>Unit Vectors and Cartesian (Rectangular) Components</a:t>
            </a:r>
          </a:p>
        </p:txBody>
      </p:sp>
      <p:sp>
        <p:nvSpPr>
          <p:cNvPr id="12291" name="Text Box 5"/>
          <p:cNvSpPr txBox="1">
            <a:spLocks noChangeArrowheads="1"/>
          </p:cNvSpPr>
          <p:nvPr/>
        </p:nvSpPr>
        <p:spPr bwMode="auto">
          <a:xfrm>
            <a:off x="822325" y="1027113"/>
            <a:ext cx="771207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 unit vector is a vector of magnitude one</a:t>
            </a:r>
          </a:p>
          <a:p>
            <a:pPr eaLnBrk="1" hangingPunct="1"/>
            <a:endParaRPr lang="en-US"/>
          </a:p>
          <a:p>
            <a:pPr eaLnBrk="1" hangingPunct="1"/>
            <a:r>
              <a:rPr lang="en-US"/>
              <a:t>Given any vector </a:t>
            </a:r>
            <a:r>
              <a:rPr lang="en-US" b="1"/>
              <a:t>A</a:t>
            </a:r>
            <a:r>
              <a:rPr lang="en-US"/>
              <a:t> whose magnitude is A, a unit vector </a:t>
            </a:r>
            <a:r>
              <a:rPr lang="en-US" b="1"/>
              <a:t>e</a:t>
            </a:r>
            <a:r>
              <a:rPr lang="en-US" baseline="-25000"/>
              <a:t>A</a:t>
            </a:r>
            <a:r>
              <a:rPr lang="en-US"/>
              <a:t> in the direction of </a:t>
            </a:r>
            <a:r>
              <a:rPr lang="en-US" b="1"/>
              <a:t>A</a:t>
            </a:r>
            <a:r>
              <a:rPr lang="en-US"/>
              <a:t> is</a:t>
            </a:r>
          </a:p>
        </p:txBody>
      </p:sp>
      <p:graphicFrame>
        <p:nvGraphicFramePr>
          <p:cNvPr id="12292" name="Object 6"/>
          <p:cNvGraphicFramePr>
            <a:graphicFrameLocks noChangeAspect="1"/>
          </p:cNvGraphicFramePr>
          <p:nvPr/>
        </p:nvGraphicFramePr>
        <p:xfrm>
          <a:off x="2312988" y="2057400"/>
          <a:ext cx="860425" cy="712788"/>
        </p:xfrm>
        <a:graphic>
          <a:graphicData uri="http://schemas.openxmlformats.org/presentationml/2006/ole">
            <mc:AlternateContent xmlns:mc="http://schemas.openxmlformats.org/markup-compatibility/2006">
              <mc:Choice xmlns:v="urn:schemas-microsoft-com:vml" Requires="v">
                <p:oleObj name="Equation" r:id="rId3" imgW="444307" imgH="368140" progId="Equation.DSMT4">
                  <p:embed/>
                </p:oleObj>
              </mc:Choice>
              <mc:Fallback>
                <p:oleObj name="Equation" r:id="rId3" imgW="444307" imgH="36814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2988" y="2057400"/>
                        <a:ext cx="860425" cy="712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293" name="Text Box 7"/>
          <p:cNvSpPr txBox="1">
            <a:spLocks noChangeArrowheads="1"/>
          </p:cNvSpPr>
          <p:nvPr/>
        </p:nvSpPr>
        <p:spPr bwMode="auto">
          <a:xfrm>
            <a:off x="974725" y="3389313"/>
            <a:ext cx="5708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Unit vectors ( </a:t>
            </a:r>
            <a:r>
              <a:rPr lang="en-US" b="1"/>
              <a:t>i</a:t>
            </a:r>
            <a:r>
              <a:rPr lang="en-US"/>
              <a:t> , </a:t>
            </a:r>
            <a:r>
              <a:rPr lang="en-US" b="1"/>
              <a:t>j </a:t>
            </a:r>
            <a:r>
              <a:rPr lang="en-US"/>
              <a:t>, </a:t>
            </a:r>
            <a:r>
              <a:rPr lang="en-US" b="1"/>
              <a:t>k</a:t>
            </a:r>
            <a:r>
              <a:rPr lang="en-US"/>
              <a:t> )  along the Cartesian (x,y,z) axes</a:t>
            </a:r>
          </a:p>
        </p:txBody>
      </p:sp>
      <p:sp>
        <p:nvSpPr>
          <p:cNvPr id="12294" name="Line 8"/>
          <p:cNvSpPr>
            <a:spLocks noChangeShapeType="1"/>
          </p:cNvSpPr>
          <p:nvPr/>
        </p:nvSpPr>
        <p:spPr bwMode="auto">
          <a:xfrm>
            <a:off x="1981200" y="5562600"/>
            <a:ext cx="2286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295" name="Line 9"/>
          <p:cNvSpPr>
            <a:spLocks noChangeShapeType="1"/>
          </p:cNvSpPr>
          <p:nvPr/>
        </p:nvSpPr>
        <p:spPr bwMode="auto">
          <a:xfrm flipV="1">
            <a:off x="1981200" y="3810000"/>
            <a:ext cx="0" cy="1752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296" name="Line 10"/>
          <p:cNvSpPr>
            <a:spLocks noChangeShapeType="1"/>
          </p:cNvSpPr>
          <p:nvPr/>
        </p:nvSpPr>
        <p:spPr bwMode="auto">
          <a:xfrm flipH="1">
            <a:off x="990600" y="5562600"/>
            <a:ext cx="990600" cy="990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297" name="Text Box 11"/>
          <p:cNvSpPr txBox="1">
            <a:spLocks noChangeArrowheads="1"/>
          </p:cNvSpPr>
          <p:nvPr/>
        </p:nvSpPr>
        <p:spPr bwMode="auto">
          <a:xfrm>
            <a:off x="4327525" y="552291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12298" name="Text Box 12"/>
          <p:cNvSpPr txBox="1">
            <a:spLocks noChangeArrowheads="1"/>
          </p:cNvSpPr>
          <p:nvPr/>
        </p:nvSpPr>
        <p:spPr bwMode="auto">
          <a:xfrm>
            <a:off x="2117725" y="377031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12299" name="Text Box 13"/>
          <p:cNvSpPr txBox="1">
            <a:spLocks noChangeArrowheads="1"/>
          </p:cNvSpPr>
          <p:nvPr/>
        </p:nvSpPr>
        <p:spPr bwMode="auto">
          <a:xfrm>
            <a:off x="609600" y="632460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z</a:t>
            </a:r>
          </a:p>
        </p:txBody>
      </p:sp>
      <p:sp>
        <p:nvSpPr>
          <p:cNvPr id="12300" name="Line 14"/>
          <p:cNvSpPr>
            <a:spLocks noChangeShapeType="1"/>
          </p:cNvSpPr>
          <p:nvPr/>
        </p:nvSpPr>
        <p:spPr bwMode="auto">
          <a:xfrm>
            <a:off x="1981200" y="5562600"/>
            <a:ext cx="4572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1" name="Line 15"/>
          <p:cNvSpPr>
            <a:spLocks noChangeShapeType="1"/>
          </p:cNvSpPr>
          <p:nvPr/>
        </p:nvSpPr>
        <p:spPr bwMode="auto">
          <a:xfrm flipV="1">
            <a:off x="1981200" y="5105400"/>
            <a:ext cx="0" cy="457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2" name="Line 16"/>
          <p:cNvSpPr>
            <a:spLocks noChangeShapeType="1"/>
          </p:cNvSpPr>
          <p:nvPr/>
        </p:nvSpPr>
        <p:spPr bwMode="auto">
          <a:xfrm flipH="1">
            <a:off x="1676400" y="5562600"/>
            <a:ext cx="304800" cy="304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3" name="Text Box 17"/>
          <p:cNvSpPr txBox="1">
            <a:spLocks noChangeArrowheads="1"/>
          </p:cNvSpPr>
          <p:nvPr/>
        </p:nvSpPr>
        <p:spPr bwMode="auto">
          <a:xfrm>
            <a:off x="2438400" y="5486400"/>
            <a:ext cx="247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i</a:t>
            </a:r>
          </a:p>
        </p:txBody>
      </p:sp>
      <p:sp>
        <p:nvSpPr>
          <p:cNvPr id="12304" name="Text Box 18"/>
          <p:cNvSpPr txBox="1">
            <a:spLocks noChangeArrowheads="1"/>
          </p:cNvSpPr>
          <p:nvPr/>
        </p:nvSpPr>
        <p:spPr bwMode="auto">
          <a:xfrm>
            <a:off x="2032000" y="4806950"/>
            <a:ext cx="247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j</a:t>
            </a:r>
          </a:p>
        </p:txBody>
      </p:sp>
      <p:sp>
        <p:nvSpPr>
          <p:cNvPr id="12305" name="Text Box 19"/>
          <p:cNvSpPr txBox="1">
            <a:spLocks noChangeArrowheads="1"/>
          </p:cNvSpPr>
          <p:nvPr/>
        </p:nvSpPr>
        <p:spPr bwMode="auto">
          <a:xfrm>
            <a:off x="1371600" y="54864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k</a:t>
            </a:r>
          </a:p>
        </p:txBody>
      </p:sp>
      <p:sp>
        <p:nvSpPr>
          <p:cNvPr id="12306" name="Line 20"/>
          <p:cNvSpPr>
            <a:spLocks noChangeShapeType="1"/>
          </p:cNvSpPr>
          <p:nvPr/>
        </p:nvSpPr>
        <p:spPr bwMode="auto">
          <a:xfrm flipV="1">
            <a:off x="3733800" y="2209800"/>
            <a:ext cx="838200" cy="762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7" name="Text Box 21"/>
          <p:cNvSpPr txBox="1">
            <a:spLocks noChangeArrowheads="1"/>
          </p:cNvSpPr>
          <p:nvPr/>
        </p:nvSpPr>
        <p:spPr bwMode="auto">
          <a:xfrm>
            <a:off x="3581400" y="205740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a:t>
            </a:r>
          </a:p>
        </p:txBody>
      </p:sp>
      <p:sp>
        <p:nvSpPr>
          <p:cNvPr id="12308" name="Line 22"/>
          <p:cNvSpPr>
            <a:spLocks noChangeShapeType="1"/>
          </p:cNvSpPr>
          <p:nvPr/>
        </p:nvSpPr>
        <p:spPr bwMode="auto">
          <a:xfrm>
            <a:off x="4343400" y="1981200"/>
            <a:ext cx="15240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09" name="Line 23"/>
          <p:cNvSpPr>
            <a:spLocks noChangeShapeType="1"/>
          </p:cNvSpPr>
          <p:nvPr/>
        </p:nvSpPr>
        <p:spPr bwMode="auto">
          <a:xfrm>
            <a:off x="3505200" y="2743200"/>
            <a:ext cx="15240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10" name="Line 24"/>
          <p:cNvSpPr>
            <a:spLocks noChangeShapeType="1"/>
          </p:cNvSpPr>
          <p:nvPr/>
        </p:nvSpPr>
        <p:spPr bwMode="auto">
          <a:xfrm flipH="1">
            <a:off x="3592513" y="2057400"/>
            <a:ext cx="827087" cy="760413"/>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11" name="Text Box 25"/>
          <p:cNvSpPr txBox="1">
            <a:spLocks noChangeArrowheads="1"/>
          </p:cNvSpPr>
          <p:nvPr/>
        </p:nvSpPr>
        <p:spPr bwMode="auto">
          <a:xfrm>
            <a:off x="4251325" y="2474913"/>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A</a:t>
            </a:r>
          </a:p>
        </p:txBody>
      </p:sp>
      <p:sp>
        <p:nvSpPr>
          <p:cNvPr id="12312" name="Line 26"/>
          <p:cNvSpPr>
            <a:spLocks noChangeShapeType="1"/>
          </p:cNvSpPr>
          <p:nvPr/>
        </p:nvSpPr>
        <p:spPr bwMode="auto">
          <a:xfrm flipV="1">
            <a:off x="4997450" y="2651125"/>
            <a:ext cx="452438" cy="4333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13" name="Line 27"/>
          <p:cNvSpPr>
            <a:spLocks noChangeShapeType="1"/>
          </p:cNvSpPr>
          <p:nvPr/>
        </p:nvSpPr>
        <p:spPr bwMode="auto">
          <a:xfrm>
            <a:off x="5257800" y="2438400"/>
            <a:ext cx="15240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14" name="Line 28"/>
          <p:cNvSpPr>
            <a:spLocks noChangeShapeType="1"/>
          </p:cNvSpPr>
          <p:nvPr/>
        </p:nvSpPr>
        <p:spPr bwMode="auto">
          <a:xfrm>
            <a:off x="4800600" y="2895600"/>
            <a:ext cx="15240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15" name="Line 29"/>
          <p:cNvSpPr>
            <a:spLocks noChangeShapeType="1"/>
          </p:cNvSpPr>
          <p:nvPr/>
        </p:nvSpPr>
        <p:spPr bwMode="auto">
          <a:xfrm flipV="1">
            <a:off x="4876800" y="2530475"/>
            <a:ext cx="452438" cy="4413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16" name="Text Box 30"/>
          <p:cNvSpPr txBox="1">
            <a:spLocks noChangeArrowheads="1"/>
          </p:cNvSpPr>
          <p:nvPr/>
        </p:nvSpPr>
        <p:spPr bwMode="auto">
          <a:xfrm>
            <a:off x="4860925" y="232251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a:t>
            </a:r>
          </a:p>
        </p:txBody>
      </p:sp>
      <p:sp>
        <p:nvSpPr>
          <p:cNvPr id="12317" name="Text Box 32"/>
          <p:cNvSpPr txBox="1">
            <a:spLocks noChangeArrowheads="1"/>
          </p:cNvSpPr>
          <p:nvPr/>
        </p:nvSpPr>
        <p:spPr bwMode="auto">
          <a:xfrm>
            <a:off x="5394325" y="2703513"/>
            <a:ext cx="565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A</a:t>
            </a:r>
            <a:r>
              <a:rPr lang="en-US"/>
              <a:t>/A</a:t>
            </a:r>
          </a:p>
        </p:txBody>
      </p:sp>
      <p:sp>
        <p:nvSpPr>
          <p:cNvPr id="12318" name="TextBox 1"/>
          <p:cNvSpPr txBox="1">
            <a:spLocks noChangeArrowheads="1"/>
          </p:cNvSpPr>
          <p:nvPr/>
        </p:nvSpPr>
        <p:spPr bwMode="auto">
          <a:xfrm>
            <a:off x="4800600" y="4267200"/>
            <a:ext cx="3403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Other notations for unit vectors:</a:t>
            </a:r>
          </a:p>
        </p:txBody>
      </p:sp>
      <p:graphicFrame>
        <p:nvGraphicFramePr>
          <p:cNvPr id="12319" name="Object 3"/>
          <p:cNvGraphicFramePr>
            <a:graphicFrameLocks noChangeAspect="1"/>
          </p:cNvGraphicFramePr>
          <p:nvPr/>
        </p:nvGraphicFramePr>
        <p:xfrm>
          <a:off x="5953125" y="4735513"/>
          <a:ext cx="971550" cy="762000"/>
        </p:xfrm>
        <a:graphic>
          <a:graphicData uri="http://schemas.openxmlformats.org/presentationml/2006/ole">
            <mc:AlternateContent xmlns:mc="http://schemas.openxmlformats.org/markup-compatibility/2006">
              <mc:Choice xmlns:v="urn:schemas-microsoft-com:vml" Requires="v">
                <p:oleObj name="Equation" r:id="rId5" imgW="647700" imgH="508000" progId="Equation.DSMT4">
                  <p:embed/>
                </p:oleObj>
              </mc:Choice>
              <mc:Fallback>
                <p:oleObj name="Equation" r:id="rId5" imgW="647700" imgH="5080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53125" y="4735513"/>
                        <a:ext cx="9715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4"/>
          <p:cNvSpPr txBox="1">
            <a:spLocks noChangeArrowheads="1"/>
          </p:cNvSpPr>
          <p:nvPr/>
        </p:nvSpPr>
        <p:spPr bwMode="auto">
          <a:xfrm>
            <a:off x="1828800" y="304800"/>
            <a:ext cx="5505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solidFill>
                  <a:srgbClr val="CC3300"/>
                </a:solidFill>
              </a:rPr>
              <a:t>Arbitrary vector in terms of its Cartesian components</a:t>
            </a:r>
          </a:p>
        </p:txBody>
      </p:sp>
      <p:sp>
        <p:nvSpPr>
          <p:cNvPr id="13315" name="AutoShape 5"/>
          <p:cNvSpPr>
            <a:spLocks noChangeArrowheads="1"/>
          </p:cNvSpPr>
          <p:nvPr/>
        </p:nvSpPr>
        <p:spPr bwMode="auto">
          <a:xfrm>
            <a:off x="2209800" y="1752600"/>
            <a:ext cx="3505200" cy="2209800"/>
          </a:xfrm>
          <a:prstGeom prst="cube">
            <a:avLst>
              <a:gd name="adj" fmla="val 25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3316" name="Line 6"/>
          <p:cNvSpPr>
            <a:spLocks noChangeShapeType="1"/>
          </p:cNvSpPr>
          <p:nvPr/>
        </p:nvSpPr>
        <p:spPr bwMode="auto">
          <a:xfrm>
            <a:off x="2776538" y="3411538"/>
            <a:ext cx="3860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17" name="Line 7"/>
          <p:cNvSpPr>
            <a:spLocks noChangeShapeType="1"/>
          </p:cNvSpPr>
          <p:nvPr/>
        </p:nvSpPr>
        <p:spPr bwMode="auto">
          <a:xfrm flipV="1">
            <a:off x="2768600" y="1016000"/>
            <a:ext cx="0" cy="2413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18" name="Line 8"/>
          <p:cNvSpPr>
            <a:spLocks noChangeShapeType="1"/>
          </p:cNvSpPr>
          <p:nvPr/>
        </p:nvSpPr>
        <p:spPr bwMode="auto">
          <a:xfrm flipH="1">
            <a:off x="1785938" y="3411538"/>
            <a:ext cx="990600" cy="990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19" name="Text Box 9"/>
          <p:cNvSpPr txBox="1">
            <a:spLocks noChangeArrowheads="1"/>
          </p:cNvSpPr>
          <p:nvPr/>
        </p:nvSpPr>
        <p:spPr bwMode="auto">
          <a:xfrm>
            <a:off x="6765925" y="331311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13320" name="Text Box 10"/>
          <p:cNvSpPr txBox="1">
            <a:spLocks noChangeArrowheads="1"/>
          </p:cNvSpPr>
          <p:nvPr/>
        </p:nvSpPr>
        <p:spPr bwMode="auto">
          <a:xfrm>
            <a:off x="2422525" y="72231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13321" name="Text Box 11"/>
          <p:cNvSpPr txBox="1">
            <a:spLocks noChangeArrowheads="1"/>
          </p:cNvSpPr>
          <p:nvPr/>
        </p:nvSpPr>
        <p:spPr bwMode="auto">
          <a:xfrm>
            <a:off x="1508125" y="437991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z</a:t>
            </a:r>
          </a:p>
        </p:txBody>
      </p:sp>
      <p:sp>
        <p:nvSpPr>
          <p:cNvPr id="13322" name="Text Box 12"/>
          <p:cNvSpPr txBox="1">
            <a:spLocks noChangeArrowheads="1"/>
          </p:cNvSpPr>
          <p:nvPr/>
        </p:nvSpPr>
        <p:spPr bwMode="auto">
          <a:xfrm>
            <a:off x="2438400" y="3124200"/>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O</a:t>
            </a:r>
          </a:p>
        </p:txBody>
      </p:sp>
      <p:sp>
        <p:nvSpPr>
          <p:cNvPr id="13323" name="Text Box 13"/>
          <p:cNvSpPr txBox="1">
            <a:spLocks noChangeArrowheads="1"/>
          </p:cNvSpPr>
          <p:nvPr/>
        </p:nvSpPr>
        <p:spPr bwMode="auto">
          <a:xfrm>
            <a:off x="4987925" y="1900238"/>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P</a:t>
            </a:r>
          </a:p>
        </p:txBody>
      </p:sp>
      <p:sp>
        <p:nvSpPr>
          <p:cNvPr id="13324" name="Text Box 15"/>
          <p:cNvSpPr txBox="1">
            <a:spLocks noChangeArrowheads="1"/>
          </p:cNvSpPr>
          <p:nvPr/>
        </p:nvSpPr>
        <p:spPr bwMode="auto">
          <a:xfrm>
            <a:off x="5759450" y="3109913"/>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R</a:t>
            </a:r>
          </a:p>
        </p:txBody>
      </p:sp>
      <p:sp>
        <p:nvSpPr>
          <p:cNvPr id="13325" name="Text Box 16"/>
          <p:cNvSpPr txBox="1">
            <a:spLocks noChangeArrowheads="1"/>
          </p:cNvSpPr>
          <p:nvPr/>
        </p:nvSpPr>
        <p:spPr bwMode="auto">
          <a:xfrm>
            <a:off x="5680075" y="1385888"/>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S</a:t>
            </a:r>
          </a:p>
        </p:txBody>
      </p:sp>
      <p:sp>
        <p:nvSpPr>
          <p:cNvPr id="13326" name="Line 17"/>
          <p:cNvSpPr>
            <a:spLocks noChangeShapeType="1"/>
          </p:cNvSpPr>
          <p:nvPr/>
        </p:nvSpPr>
        <p:spPr bwMode="auto">
          <a:xfrm flipV="1">
            <a:off x="2776538" y="2286000"/>
            <a:ext cx="2405062" cy="11350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13327" name="Object 18"/>
          <p:cNvGraphicFramePr>
            <a:graphicFrameLocks noChangeAspect="1"/>
          </p:cNvGraphicFramePr>
          <p:nvPr/>
        </p:nvGraphicFramePr>
        <p:xfrm>
          <a:off x="3505200" y="2667000"/>
          <a:ext cx="261938" cy="285750"/>
        </p:xfrm>
        <a:graphic>
          <a:graphicData uri="http://schemas.openxmlformats.org/presentationml/2006/ole">
            <mc:AlternateContent xmlns:mc="http://schemas.openxmlformats.org/markup-compatibility/2006">
              <mc:Choice xmlns:v="urn:schemas-microsoft-com:vml" Requires="v">
                <p:oleObj name="Equation" r:id="rId3" imgW="139639" imgH="152334" progId="Equation.DSMT4">
                  <p:embed/>
                </p:oleObj>
              </mc:Choice>
              <mc:Fallback>
                <p:oleObj name="Equation" r:id="rId3" imgW="139639" imgH="152334" progId="Equation.DSMT4">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2667000"/>
                        <a:ext cx="261938" cy="28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28" name="Object 19"/>
          <p:cNvGraphicFramePr>
            <a:graphicFrameLocks noChangeAspect="1"/>
          </p:cNvGraphicFramePr>
          <p:nvPr/>
        </p:nvGraphicFramePr>
        <p:xfrm>
          <a:off x="3505200" y="3962400"/>
          <a:ext cx="311150" cy="381000"/>
        </p:xfrm>
        <a:graphic>
          <a:graphicData uri="http://schemas.openxmlformats.org/presentationml/2006/ole">
            <mc:AlternateContent xmlns:mc="http://schemas.openxmlformats.org/markup-compatibility/2006">
              <mc:Choice xmlns:v="urn:schemas-microsoft-com:vml" Requires="v">
                <p:oleObj name="Equation" r:id="rId5" imgW="164957" imgH="203024" progId="Equation.DSMT4">
                  <p:embed/>
                </p:oleObj>
              </mc:Choice>
              <mc:Fallback>
                <p:oleObj name="Equation" r:id="rId5" imgW="164957" imgH="203024" progId="Equation.DSMT4">
                  <p:embed/>
                  <p:pic>
                    <p:nvPicPr>
                      <p:cNvPr id="0" name="Object 1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5200" y="3962400"/>
                        <a:ext cx="31115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29" name="Object 20"/>
          <p:cNvGraphicFramePr>
            <a:graphicFrameLocks noChangeAspect="1"/>
          </p:cNvGraphicFramePr>
          <p:nvPr/>
        </p:nvGraphicFramePr>
        <p:xfrm>
          <a:off x="5791200" y="2286000"/>
          <a:ext cx="311150" cy="400050"/>
        </p:xfrm>
        <a:graphic>
          <a:graphicData uri="http://schemas.openxmlformats.org/presentationml/2006/ole">
            <mc:AlternateContent xmlns:mc="http://schemas.openxmlformats.org/markup-compatibility/2006">
              <mc:Choice xmlns:v="urn:schemas-microsoft-com:vml" Requires="v">
                <p:oleObj name="Equation" r:id="rId7" imgW="177646" imgH="228402" progId="Equation.DSMT4">
                  <p:embed/>
                </p:oleObj>
              </mc:Choice>
              <mc:Fallback>
                <p:oleObj name="Equation" r:id="rId7" imgW="177646" imgH="228402" progId="Equation.DSMT4">
                  <p:embed/>
                  <p:pic>
                    <p:nvPicPr>
                      <p:cNvPr id="0" name="Object 2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91200" y="2286000"/>
                        <a:ext cx="311150" cy="400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30" name="Object 21"/>
          <p:cNvGraphicFramePr>
            <a:graphicFrameLocks noChangeAspect="1"/>
          </p:cNvGraphicFramePr>
          <p:nvPr/>
        </p:nvGraphicFramePr>
        <p:xfrm>
          <a:off x="5575300" y="3581400"/>
          <a:ext cx="314325" cy="387350"/>
        </p:xfrm>
        <a:graphic>
          <a:graphicData uri="http://schemas.openxmlformats.org/presentationml/2006/ole">
            <mc:AlternateContent xmlns:mc="http://schemas.openxmlformats.org/markup-compatibility/2006">
              <mc:Choice xmlns:v="urn:schemas-microsoft-com:vml" Requires="v">
                <p:oleObj name="Equation" r:id="rId9" imgW="164957" imgH="203024" progId="Equation.DSMT4">
                  <p:embed/>
                </p:oleObj>
              </mc:Choice>
              <mc:Fallback>
                <p:oleObj name="Equation" r:id="rId9" imgW="164957" imgH="203024" progId="Equation.DSMT4">
                  <p:embed/>
                  <p:pic>
                    <p:nvPicPr>
                      <p:cNvPr id="0" name="Object 2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75300" y="3581400"/>
                        <a:ext cx="314325" cy="387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31" name="Object 22"/>
          <p:cNvGraphicFramePr>
            <a:graphicFrameLocks noChangeAspect="1"/>
          </p:cNvGraphicFramePr>
          <p:nvPr>
            <p:extLst>
              <p:ext uri="{D42A27DB-BD31-4B8C-83A1-F6EECF244321}">
                <p14:modId xmlns:p14="http://schemas.microsoft.com/office/powerpoint/2010/main" val="465214379"/>
              </p:ext>
            </p:extLst>
          </p:nvPr>
        </p:nvGraphicFramePr>
        <p:xfrm>
          <a:off x="2819400" y="4495800"/>
          <a:ext cx="2554288" cy="1300163"/>
        </p:xfrm>
        <a:graphic>
          <a:graphicData uri="http://schemas.openxmlformats.org/presentationml/2006/ole">
            <mc:AlternateContent xmlns:mc="http://schemas.openxmlformats.org/markup-compatibility/2006">
              <mc:Choice xmlns:v="urn:schemas-microsoft-com:vml" Requires="v">
                <p:oleObj name="Equation" r:id="rId11" imgW="1371600" imgH="698400" progId="Equation.DSMT4">
                  <p:embed/>
                </p:oleObj>
              </mc:Choice>
              <mc:Fallback>
                <p:oleObj name="Equation" r:id="rId11" imgW="1371600" imgH="698400" progId="Equation.DSMT4">
                  <p:embed/>
                  <p:pic>
                    <p:nvPicPr>
                      <p:cNvPr id="0" name="Object 22"/>
                      <p:cNvPicPr>
                        <a:picLocks noChangeAspect="1" noChangeArrowheads="1"/>
                      </p:cNvPicPr>
                      <p:nvPr/>
                    </p:nvPicPr>
                    <p:blipFill>
                      <a:blip r:embed="rId12"/>
                      <a:srcRect/>
                      <a:stretch>
                        <a:fillRect/>
                      </a:stretch>
                    </p:blipFill>
                    <p:spPr bwMode="auto">
                      <a:xfrm>
                        <a:off x="2819400" y="4495800"/>
                        <a:ext cx="2554288" cy="1300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32" name="Object 23"/>
          <p:cNvGraphicFramePr>
            <a:graphicFrameLocks noChangeAspect="1"/>
          </p:cNvGraphicFramePr>
          <p:nvPr/>
        </p:nvGraphicFramePr>
        <p:xfrm>
          <a:off x="1066800" y="5943600"/>
          <a:ext cx="1143000" cy="461963"/>
        </p:xfrm>
        <a:graphic>
          <a:graphicData uri="http://schemas.openxmlformats.org/presentationml/2006/ole">
            <mc:AlternateContent xmlns:mc="http://schemas.openxmlformats.org/markup-compatibility/2006">
              <mc:Choice xmlns:v="urn:schemas-microsoft-com:vml" Requires="v">
                <p:oleObj name="Equation" r:id="rId13" imgW="660113" imgH="266584" progId="Equation.DSMT4">
                  <p:embed/>
                </p:oleObj>
              </mc:Choice>
              <mc:Fallback>
                <p:oleObj name="Equation" r:id="rId13" imgW="660113" imgH="266584" progId="Equation.DSMT4">
                  <p:embed/>
                  <p:pic>
                    <p:nvPicPr>
                      <p:cNvPr id="0" name="Object 2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66800" y="5943600"/>
                        <a:ext cx="1143000"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33" name="Text Box 24"/>
          <p:cNvSpPr txBox="1">
            <a:spLocks noChangeArrowheads="1"/>
          </p:cNvSpPr>
          <p:nvPr/>
        </p:nvSpPr>
        <p:spPr bwMode="auto">
          <a:xfrm>
            <a:off x="2346325" y="5980113"/>
            <a:ext cx="4959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Cartesian (rectangular) scalar components of </a:t>
            </a:r>
            <a:r>
              <a:rPr lang="en-US" b="1"/>
              <a:t>F</a:t>
            </a:r>
          </a:p>
        </p:txBody>
      </p:sp>
      <p:graphicFrame>
        <p:nvGraphicFramePr>
          <p:cNvPr id="13334" name="Object 25"/>
          <p:cNvGraphicFramePr>
            <a:graphicFrameLocks noChangeAspect="1"/>
          </p:cNvGraphicFramePr>
          <p:nvPr/>
        </p:nvGraphicFramePr>
        <p:xfrm>
          <a:off x="1001713" y="6324600"/>
          <a:ext cx="1120775" cy="461963"/>
        </p:xfrm>
        <a:graphic>
          <a:graphicData uri="http://schemas.openxmlformats.org/presentationml/2006/ole">
            <mc:AlternateContent xmlns:mc="http://schemas.openxmlformats.org/markup-compatibility/2006">
              <mc:Choice xmlns:v="urn:schemas-microsoft-com:vml" Requires="v">
                <p:oleObj name="Equation" r:id="rId15" imgW="647419" imgH="266584" progId="Equation.DSMT4">
                  <p:embed/>
                </p:oleObj>
              </mc:Choice>
              <mc:Fallback>
                <p:oleObj name="Equation" r:id="rId15" imgW="647419" imgH="266584" progId="Equation.DSMT4">
                  <p:embed/>
                  <p:pic>
                    <p:nvPicPr>
                      <p:cNvPr id="0" name="Object 2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01713" y="6324600"/>
                        <a:ext cx="1120775"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35" name="Text Box 26"/>
          <p:cNvSpPr txBox="1">
            <a:spLocks noChangeArrowheads="1"/>
          </p:cNvSpPr>
          <p:nvPr/>
        </p:nvSpPr>
        <p:spPr bwMode="auto">
          <a:xfrm>
            <a:off x="2422525" y="6284913"/>
            <a:ext cx="4972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Cartesian (rectangular) vector components of </a:t>
            </a:r>
            <a:r>
              <a:rPr lang="en-US" b="1"/>
              <a:t>F</a:t>
            </a:r>
          </a:p>
        </p:txBody>
      </p:sp>
      <p:sp>
        <p:nvSpPr>
          <p:cNvPr id="13336" name="Line 27"/>
          <p:cNvSpPr>
            <a:spLocks noChangeShapeType="1"/>
          </p:cNvSpPr>
          <p:nvPr/>
        </p:nvSpPr>
        <p:spPr bwMode="auto">
          <a:xfrm>
            <a:off x="2794000" y="3419475"/>
            <a:ext cx="3810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7" name="Line 28"/>
          <p:cNvSpPr>
            <a:spLocks noChangeShapeType="1"/>
          </p:cNvSpPr>
          <p:nvPr/>
        </p:nvSpPr>
        <p:spPr bwMode="auto">
          <a:xfrm flipV="1">
            <a:off x="2768600" y="3038475"/>
            <a:ext cx="0" cy="3730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8" name="Line 29"/>
          <p:cNvSpPr>
            <a:spLocks noChangeShapeType="1"/>
          </p:cNvSpPr>
          <p:nvPr/>
        </p:nvSpPr>
        <p:spPr bwMode="auto">
          <a:xfrm flipH="1">
            <a:off x="2530475" y="3413125"/>
            <a:ext cx="228600" cy="23653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9" name="Text Box 30"/>
          <p:cNvSpPr txBox="1">
            <a:spLocks noChangeArrowheads="1"/>
          </p:cNvSpPr>
          <p:nvPr/>
        </p:nvSpPr>
        <p:spPr bwMode="auto">
          <a:xfrm>
            <a:off x="2879725" y="3389313"/>
            <a:ext cx="247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i</a:t>
            </a:r>
          </a:p>
        </p:txBody>
      </p:sp>
      <p:sp>
        <p:nvSpPr>
          <p:cNvPr id="13340" name="Text Box 31"/>
          <p:cNvSpPr txBox="1">
            <a:spLocks noChangeArrowheads="1"/>
          </p:cNvSpPr>
          <p:nvPr/>
        </p:nvSpPr>
        <p:spPr bwMode="auto">
          <a:xfrm>
            <a:off x="2803525" y="2703513"/>
            <a:ext cx="247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j</a:t>
            </a:r>
          </a:p>
        </p:txBody>
      </p:sp>
      <p:sp>
        <p:nvSpPr>
          <p:cNvPr id="13341" name="Text Box 32"/>
          <p:cNvSpPr txBox="1">
            <a:spLocks noChangeArrowheads="1"/>
          </p:cNvSpPr>
          <p:nvPr/>
        </p:nvSpPr>
        <p:spPr bwMode="auto">
          <a:xfrm>
            <a:off x="2270125" y="331311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4"/>
          <p:cNvSpPr>
            <a:spLocks noChangeArrowheads="1"/>
          </p:cNvSpPr>
          <p:nvPr/>
        </p:nvSpPr>
        <p:spPr bwMode="auto">
          <a:xfrm>
            <a:off x="2057400" y="1219200"/>
            <a:ext cx="3505200" cy="2209800"/>
          </a:xfrm>
          <a:prstGeom prst="cube">
            <a:avLst>
              <a:gd name="adj" fmla="val 25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339" name="Line 5"/>
          <p:cNvSpPr>
            <a:spLocks noChangeShapeType="1"/>
          </p:cNvSpPr>
          <p:nvPr/>
        </p:nvSpPr>
        <p:spPr bwMode="auto">
          <a:xfrm>
            <a:off x="2624138" y="2878138"/>
            <a:ext cx="3860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40" name="Line 6"/>
          <p:cNvSpPr>
            <a:spLocks noChangeShapeType="1"/>
          </p:cNvSpPr>
          <p:nvPr/>
        </p:nvSpPr>
        <p:spPr bwMode="auto">
          <a:xfrm flipV="1">
            <a:off x="2616200" y="482600"/>
            <a:ext cx="0" cy="2413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41" name="Line 7"/>
          <p:cNvSpPr>
            <a:spLocks noChangeShapeType="1"/>
          </p:cNvSpPr>
          <p:nvPr/>
        </p:nvSpPr>
        <p:spPr bwMode="auto">
          <a:xfrm flipH="1">
            <a:off x="1633538" y="2878138"/>
            <a:ext cx="990600" cy="990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42" name="Text Box 8"/>
          <p:cNvSpPr txBox="1">
            <a:spLocks noChangeArrowheads="1"/>
          </p:cNvSpPr>
          <p:nvPr/>
        </p:nvSpPr>
        <p:spPr bwMode="auto">
          <a:xfrm>
            <a:off x="6613525" y="277971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14343" name="Text Box 9"/>
          <p:cNvSpPr txBox="1">
            <a:spLocks noChangeArrowheads="1"/>
          </p:cNvSpPr>
          <p:nvPr/>
        </p:nvSpPr>
        <p:spPr bwMode="auto">
          <a:xfrm>
            <a:off x="2270125" y="18891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14344" name="Text Box 10"/>
          <p:cNvSpPr txBox="1">
            <a:spLocks noChangeArrowheads="1"/>
          </p:cNvSpPr>
          <p:nvPr/>
        </p:nvSpPr>
        <p:spPr bwMode="auto">
          <a:xfrm>
            <a:off x="2286000" y="2590800"/>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O</a:t>
            </a:r>
          </a:p>
        </p:txBody>
      </p:sp>
      <p:sp>
        <p:nvSpPr>
          <p:cNvPr id="14345" name="Text Box 11"/>
          <p:cNvSpPr txBox="1">
            <a:spLocks noChangeArrowheads="1"/>
          </p:cNvSpPr>
          <p:nvPr/>
        </p:nvSpPr>
        <p:spPr bwMode="auto">
          <a:xfrm>
            <a:off x="4835525" y="1366838"/>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P</a:t>
            </a:r>
          </a:p>
        </p:txBody>
      </p:sp>
      <p:sp>
        <p:nvSpPr>
          <p:cNvPr id="14346" name="Text Box 12"/>
          <p:cNvSpPr txBox="1">
            <a:spLocks noChangeArrowheads="1"/>
          </p:cNvSpPr>
          <p:nvPr/>
        </p:nvSpPr>
        <p:spPr bwMode="auto">
          <a:xfrm>
            <a:off x="5607050" y="2576513"/>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R</a:t>
            </a:r>
          </a:p>
        </p:txBody>
      </p:sp>
      <p:sp>
        <p:nvSpPr>
          <p:cNvPr id="14347" name="Text Box 13"/>
          <p:cNvSpPr txBox="1">
            <a:spLocks noChangeArrowheads="1"/>
          </p:cNvSpPr>
          <p:nvPr/>
        </p:nvSpPr>
        <p:spPr bwMode="auto">
          <a:xfrm>
            <a:off x="5512998" y="914519"/>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S</a:t>
            </a:r>
          </a:p>
        </p:txBody>
      </p:sp>
      <p:sp>
        <p:nvSpPr>
          <p:cNvPr id="14348" name="Line 14"/>
          <p:cNvSpPr>
            <a:spLocks noChangeShapeType="1"/>
          </p:cNvSpPr>
          <p:nvPr/>
        </p:nvSpPr>
        <p:spPr bwMode="auto">
          <a:xfrm flipV="1">
            <a:off x="2624138" y="1752600"/>
            <a:ext cx="2405062" cy="11350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14349" name="Object 15"/>
          <p:cNvGraphicFramePr>
            <a:graphicFrameLocks noChangeAspect="1"/>
          </p:cNvGraphicFramePr>
          <p:nvPr/>
        </p:nvGraphicFramePr>
        <p:xfrm>
          <a:off x="3352800" y="2133600"/>
          <a:ext cx="261938" cy="285750"/>
        </p:xfrm>
        <a:graphic>
          <a:graphicData uri="http://schemas.openxmlformats.org/presentationml/2006/ole">
            <mc:AlternateContent xmlns:mc="http://schemas.openxmlformats.org/markup-compatibility/2006">
              <mc:Choice xmlns:v="urn:schemas-microsoft-com:vml" Requires="v">
                <p:oleObj name="Equation" r:id="rId3" imgW="139639" imgH="152334" progId="Equation.DSMT4">
                  <p:embed/>
                </p:oleObj>
              </mc:Choice>
              <mc:Fallback>
                <p:oleObj name="Equation" r:id="rId3" imgW="139639" imgH="152334" progId="Equation.DSMT4">
                  <p:embed/>
                  <p:pic>
                    <p:nvPicPr>
                      <p:cNvPr id="0" name="Object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2133600"/>
                        <a:ext cx="261938" cy="28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50" name="Object 16"/>
          <p:cNvGraphicFramePr>
            <a:graphicFrameLocks noChangeAspect="1"/>
          </p:cNvGraphicFramePr>
          <p:nvPr/>
        </p:nvGraphicFramePr>
        <p:xfrm>
          <a:off x="3352800" y="3429000"/>
          <a:ext cx="311150" cy="381000"/>
        </p:xfrm>
        <a:graphic>
          <a:graphicData uri="http://schemas.openxmlformats.org/presentationml/2006/ole">
            <mc:AlternateContent xmlns:mc="http://schemas.openxmlformats.org/markup-compatibility/2006">
              <mc:Choice xmlns:v="urn:schemas-microsoft-com:vml" Requires="v">
                <p:oleObj name="Equation" r:id="rId5" imgW="164957" imgH="203024" progId="Equation.DSMT4">
                  <p:embed/>
                </p:oleObj>
              </mc:Choice>
              <mc:Fallback>
                <p:oleObj name="Equation" r:id="rId5" imgW="164957" imgH="203024" progId="Equation.DSMT4">
                  <p:embed/>
                  <p:pic>
                    <p:nvPicPr>
                      <p:cNvPr id="0" name="Object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52800" y="3429000"/>
                        <a:ext cx="31115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51" name="Object 17"/>
          <p:cNvGraphicFramePr>
            <a:graphicFrameLocks noChangeAspect="1"/>
          </p:cNvGraphicFramePr>
          <p:nvPr/>
        </p:nvGraphicFramePr>
        <p:xfrm>
          <a:off x="5638800" y="1752600"/>
          <a:ext cx="311150" cy="400050"/>
        </p:xfrm>
        <a:graphic>
          <a:graphicData uri="http://schemas.openxmlformats.org/presentationml/2006/ole">
            <mc:AlternateContent xmlns:mc="http://schemas.openxmlformats.org/markup-compatibility/2006">
              <mc:Choice xmlns:v="urn:schemas-microsoft-com:vml" Requires="v">
                <p:oleObj name="Equation" r:id="rId7" imgW="177646" imgH="228402" progId="Equation.DSMT4">
                  <p:embed/>
                </p:oleObj>
              </mc:Choice>
              <mc:Fallback>
                <p:oleObj name="Equation" r:id="rId7" imgW="177646" imgH="228402" progId="Equation.DSMT4">
                  <p:embed/>
                  <p:pic>
                    <p:nvPicPr>
                      <p:cNvPr id="0" name="Object 1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38800" y="1752600"/>
                        <a:ext cx="311150" cy="400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52" name="Object 18"/>
          <p:cNvGraphicFramePr>
            <a:graphicFrameLocks noChangeAspect="1"/>
          </p:cNvGraphicFramePr>
          <p:nvPr/>
        </p:nvGraphicFramePr>
        <p:xfrm>
          <a:off x="5422900" y="3048000"/>
          <a:ext cx="314325" cy="387350"/>
        </p:xfrm>
        <a:graphic>
          <a:graphicData uri="http://schemas.openxmlformats.org/presentationml/2006/ole">
            <mc:AlternateContent xmlns:mc="http://schemas.openxmlformats.org/markup-compatibility/2006">
              <mc:Choice xmlns:v="urn:schemas-microsoft-com:vml" Requires="v">
                <p:oleObj name="Equation" r:id="rId9" imgW="164957" imgH="203024" progId="Equation.DSMT4">
                  <p:embed/>
                </p:oleObj>
              </mc:Choice>
              <mc:Fallback>
                <p:oleObj name="Equation" r:id="rId9" imgW="164957" imgH="203024" progId="Equation.DSMT4">
                  <p:embed/>
                  <p:pic>
                    <p:nvPicPr>
                      <p:cNvPr id="0" name="Object 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422900" y="3048000"/>
                        <a:ext cx="314325" cy="387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53" name="Line 19"/>
          <p:cNvSpPr>
            <a:spLocks noChangeShapeType="1"/>
          </p:cNvSpPr>
          <p:nvPr/>
        </p:nvSpPr>
        <p:spPr bwMode="auto">
          <a:xfrm>
            <a:off x="2641600" y="2886075"/>
            <a:ext cx="3810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54" name="Line 20"/>
          <p:cNvSpPr>
            <a:spLocks noChangeShapeType="1"/>
          </p:cNvSpPr>
          <p:nvPr/>
        </p:nvSpPr>
        <p:spPr bwMode="auto">
          <a:xfrm flipV="1">
            <a:off x="2616200" y="2505075"/>
            <a:ext cx="0" cy="3730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55" name="Line 21"/>
          <p:cNvSpPr>
            <a:spLocks noChangeShapeType="1"/>
          </p:cNvSpPr>
          <p:nvPr/>
        </p:nvSpPr>
        <p:spPr bwMode="auto">
          <a:xfrm flipH="1">
            <a:off x="2378075" y="2879725"/>
            <a:ext cx="228600" cy="23653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56" name="Text Box 22"/>
          <p:cNvSpPr txBox="1">
            <a:spLocks noChangeArrowheads="1"/>
          </p:cNvSpPr>
          <p:nvPr/>
        </p:nvSpPr>
        <p:spPr bwMode="auto">
          <a:xfrm>
            <a:off x="2727325" y="2855913"/>
            <a:ext cx="247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i</a:t>
            </a:r>
          </a:p>
        </p:txBody>
      </p:sp>
      <p:sp>
        <p:nvSpPr>
          <p:cNvPr id="14357" name="Text Box 23"/>
          <p:cNvSpPr txBox="1">
            <a:spLocks noChangeArrowheads="1"/>
          </p:cNvSpPr>
          <p:nvPr/>
        </p:nvSpPr>
        <p:spPr bwMode="auto">
          <a:xfrm>
            <a:off x="2651125" y="2170113"/>
            <a:ext cx="247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j</a:t>
            </a:r>
          </a:p>
        </p:txBody>
      </p:sp>
      <p:sp>
        <p:nvSpPr>
          <p:cNvPr id="14358" name="Text Box 24"/>
          <p:cNvSpPr txBox="1">
            <a:spLocks noChangeArrowheads="1"/>
          </p:cNvSpPr>
          <p:nvPr/>
        </p:nvSpPr>
        <p:spPr bwMode="auto">
          <a:xfrm>
            <a:off x="2117725" y="277971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k</a:t>
            </a:r>
          </a:p>
        </p:txBody>
      </p:sp>
      <p:graphicFrame>
        <p:nvGraphicFramePr>
          <p:cNvPr id="14359" name="Object 25"/>
          <p:cNvGraphicFramePr>
            <a:graphicFrameLocks noChangeAspect="1"/>
          </p:cNvGraphicFramePr>
          <p:nvPr>
            <p:extLst>
              <p:ext uri="{D42A27DB-BD31-4B8C-83A1-F6EECF244321}">
                <p14:modId xmlns:p14="http://schemas.microsoft.com/office/powerpoint/2010/main" val="985240881"/>
              </p:ext>
            </p:extLst>
          </p:nvPr>
        </p:nvGraphicFramePr>
        <p:xfrm>
          <a:off x="2209800" y="4114800"/>
          <a:ext cx="3657600" cy="931863"/>
        </p:xfrm>
        <a:graphic>
          <a:graphicData uri="http://schemas.openxmlformats.org/presentationml/2006/ole">
            <mc:AlternateContent xmlns:mc="http://schemas.openxmlformats.org/markup-compatibility/2006">
              <mc:Choice xmlns:v="urn:schemas-microsoft-com:vml" Requires="v">
                <p:oleObj name="Equation" r:id="rId11" imgW="2197080" imgH="558720" progId="Equation.DSMT4">
                  <p:embed/>
                </p:oleObj>
              </mc:Choice>
              <mc:Fallback>
                <p:oleObj name="Equation" r:id="rId11" imgW="2197080" imgH="558720" progId="Equation.DSMT4">
                  <p:embed/>
                  <p:pic>
                    <p:nvPicPr>
                      <p:cNvPr id="0" name="Object 25"/>
                      <p:cNvPicPr>
                        <a:picLocks noChangeAspect="1" noChangeArrowheads="1"/>
                      </p:cNvPicPr>
                      <p:nvPr/>
                    </p:nvPicPr>
                    <p:blipFill>
                      <a:blip r:embed="rId12"/>
                      <a:srcRect/>
                      <a:stretch>
                        <a:fillRect/>
                      </a:stretch>
                    </p:blipFill>
                    <p:spPr bwMode="auto">
                      <a:xfrm>
                        <a:off x="2209800" y="4114800"/>
                        <a:ext cx="3657600" cy="931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60" name="Text Box 26"/>
          <p:cNvSpPr txBox="1">
            <a:spLocks noChangeArrowheads="1"/>
          </p:cNvSpPr>
          <p:nvPr/>
        </p:nvSpPr>
        <p:spPr bwMode="auto">
          <a:xfrm>
            <a:off x="685800" y="5181600"/>
            <a:ext cx="1250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magnitude</a:t>
            </a:r>
          </a:p>
        </p:txBody>
      </p:sp>
      <p:graphicFrame>
        <p:nvGraphicFramePr>
          <p:cNvPr id="14361" name="Object 27"/>
          <p:cNvGraphicFramePr>
            <a:graphicFrameLocks noChangeAspect="1"/>
          </p:cNvGraphicFramePr>
          <p:nvPr/>
        </p:nvGraphicFramePr>
        <p:xfrm>
          <a:off x="2209800" y="5181600"/>
          <a:ext cx="2362200" cy="484188"/>
        </p:xfrm>
        <a:graphic>
          <a:graphicData uri="http://schemas.openxmlformats.org/presentationml/2006/ole">
            <mc:AlternateContent xmlns:mc="http://schemas.openxmlformats.org/markup-compatibility/2006">
              <mc:Choice xmlns:v="urn:schemas-microsoft-com:vml" Requires="v">
                <p:oleObj name="Equation" r:id="rId13" imgW="1422400" imgH="292100" progId="Equation.DSMT4">
                  <p:embed/>
                </p:oleObj>
              </mc:Choice>
              <mc:Fallback>
                <p:oleObj name="Equation" r:id="rId13" imgW="1422400" imgH="292100" progId="Equation.DSMT4">
                  <p:embed/>
                  <p:pic>
                    <p:nvPicPr>
                      <p:cNvPr id="0" name="Object 2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209800" y="5181600"/>
                        <a:ext cx="2362200" cy="484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62" name="Text Box 28"/>
          <p:cNvSpPr txBox="1">
            <a:spLocks noChangeArrowheads="1"/>
          </p:cNvSpPr>
          <p:nvPr/>
        </p:nvSpPr>
        <p:spPr bwMode="auto">
          <a:xfrm>
            <a:off x="76200" y="6019800"/>
            <a:ext cx="220980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t>unit vector along </a:t>
            </a:r>
            <a:r>
              <a:rPr lang="en-US" b="1"/>
              <a:t>F</a:t>
            </a:r>
            <a:endParaRPr lang="en-US"/>
          </a:p>
          <a:p>
            <a:pPr eaLnBrk="1" hangingPunct="1">
              <a:spcBef>
                <a:spcPct val="50000"/>
              </a:spcBef>
            </a:pPr>
            <a:r>
              <a:rPr lang="en-US"/>
              <a:t>(direction of </a:t>
            </a:r>
            <a:r>
              <a:rPr lang="en-US" b="1"/>
              <a:t>F</a:t>
            </a:r>
            <a:r>
              <a:rPr lang="en-US"/>
              <a:t>)</a:t>
            </a:r>
          </a:p>
        </p:txBody>
      </p:sp>
      <p:graphicFrame>
        <p:nvGraphicFramePr>
          <p:cNvPr id="14363" name="Object 29"/>
          <p:cNvGraphicFramePr>
            <a:graphicFrameLocks noChangeAspect="1"/>
          </p:cNvGraphicFramePr>
          <p:nvPr/>
        </p:nvGraphicFramePr>
        <p:xfrm>
          <a:off x="2600325" y="5867400"/>
          <a:ext cx="5848350" cy="738188"/>
        </p:xfrm>
        <a:graphic>
          <a:graphicData uri="http://schemas.openxmlformats.org/presentationml/2006/ole">
            <mc:AlternateContent xmlns:mc="http://schemas.openxmlformats.org/markup-compatibility/2006">
              <mc:Choice xmlns:v="urn:schemas-microsoft-com:vml" Requires="v">
                <p:oleObj name="Equation" r:id="rId15" imgW="3721100" imgH="469900" progId="Equation.DSMT4">
                  <p:embed/>
                </p:oleObj>
              </mc:Choice>
              <mc:Fallback>
                <p:oleObj name="Equation" r:id="rId15" imgW="3721100" imgH="469900" progId="Equation.DSMT4">
                  <p:embed/>
                  <p:pic>
                    <p:nvPicPr>
                      <p:cNvPr id="0" name="Object 2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600325" y="5867400"/>
                        <a:ext cx="5848350" cy="738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4"/>
          <p:cNvSpPr txBox="1">
            <a:spLocks noChangeArrowheads="1"/>
          </p:cNvSpPr>
          <p:nvPr/>
        </p:nvSpPr>
        <p:spPr bwMode="auto">
          <a:xfrm>
            <a:off x="822325" y="341313"/>
            <a:ext cx="794067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Generally, when adding forces, it is convenient to add the Cartesian components directly rather than use the parallelogram law of addition.</a:t>
            </a:r>
          </a:p>
          <a:p>
            <a:pPr eaLnBrk="1" hangingPunct="1"/>
            <a:endParaRPr lang="en-US" dirty="0"/>
          </a:p>
          <a:p>
            <a:pPr eaLnBrk="1" hangingPunct="1"/>
            <a:r>
              <a:rPr lang="en-US" dirty="0"/>
              <a:t>Example: for 2-D vectors</a:t>
            </a:r>
          </a:p>
        </p:txBody>
      </p:sp>
      <p:sp>
        <p:nvSpPr>
          <p:cNvPr id="15363" name="Line 5"/>
          <p:cNvSpPr>
            <a:spLocks noChangeShapeType="1"/>
          </p:cNvSpPr>
          <p:nvPr/>
        </p:nvSpPr>
        <p:spPr bwMode="auto">
          <a:xfrm flipV="1">
            <a:off x="2438400" y="3733800"/>
            <a:ext cx="1600200" cy="685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64" name="Line 6"/>
          <p:cNvSpPr>
            <a:spLocks noChangeShapeType="1"/>
          </p:cNvSpPr>
          <p:nvPr/>
        </p:nvSpPr>
        <p:spPr bwMode="auto">
          <a:xfrm flipV="1">
            <a:off x="4038600" y="2438400"/>
            <a:ext cx="609600" cy="1295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65" name="Line 7"/>
          <p:cNvSpPr>
            <a:spLocks noChangeShapeType="1"/>
          </p:cNvSpPr>
          <p:nvPr/>
        </p:nvSpPr>
        <p:spPr bwMode="auto">
          <a:xfrm flipV="1">
            <a:off x="2438400" y="2514600"/>
            <a:ext cx="2133600" cy="1905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66" name="Text Box 8"/>
          <p:cNvSpPr txBox="1">
            <a:spLocks noChangeArrowheads="1"/>
          </p:cNvSpPr>
          <p:nvPr/>
        </p:nvSpPr>
        <p:spPr bwMode="auto">
          <a:xfrm>
            <a:off x="3276600" y="3581400"/>
            <a:ext cx="4079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F</a:t>
            </a:r>
            <a:r>
              <a:rPr lang="en-US" baseline="-25000"/>
              <a:t>1</a:t>
            </a:r>
            <a:endParaRPr lang="en-US"/>
          </a:p>
        </p:txBody>
      </p:sp>
      <p:sp>
        <p:nvSpPr>
          <p:cNvPr id="15367" name="Text Box 9"/>
          <p:cNvSpPr txBox="1">
            <a:spLocks noChangeArrowheads="1"/>
          </p:cNvSpPr>
          <p:nvPr/>
        </p:nvSpPr>
        <p:spPr bwMode="auto">
          <a:xfrm>
            <a:off x="3886200" y="3048000"/>
            <a:ext cx="4714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F</a:t>
            </a:r>
            <a:r>
              <a:rPr lang="en-US" baseline="-25000"/>
              <a:t>2</a:t>
            </a:r>
            <a:r>
              <a:rPr lang="en-US"/>
              <a:t> </a:t>
            </a:r>
          </a:p>
        </p:txBody>
      </p:sp>
      <p:sp>
        <p:nvSpPr>
          <p:cNvPr id="15368" name="Text Box 10"/>
          <p:cNvSpPr txBox="1">
            <a:spLocks noChangeArrowheads="1"/>
          </p:cNvSpPr>
          <p:nvPr/>
        </p:nvSpPr>
        <p:spPr bwMode="auto">
          <a:xfrm>
            <a:off x="3200400" y="2971800"/>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R</a:t>
            </a:r>
          </a:p>
        </p:txBody>
      </p:sp>
      <p:sp>
        <p:nvSpPr>
          <p:cNvPr id="15369" name="Line 11"/>
          <p:cNvSpPr>
            <a:spLocks noChangeShapeType="1"/>
          </p:cNvSpPr>
          <p:nvPr/>
        </p:nvSpPr>
        <p:spPr bwMode="auto">
          <a:xfrm>
            <a:off x="2438400" y="4419600"/>
            <a:ext cx="4495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70" name="Line 12"/>
          <p:cNvSpPr>
            <a:spLocks noChangeShapeType="1"/>
          </p:cNvSpPr>
          <p:nvPr/>
        </p:nvSpPr>
        <p:spPr bwMode="auto">
          <a:xfrm flipV="1">
            <a:off x="2438400" y="1676400"/>
            <a:ext cx="0" cy="2743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71" name="Line 13"/>
          <p:cNvSpPr>
            <a:spLocks noChangeShapeType="1"/>
          </p:cNvSpPr>
          <p:nvPr/>
        </p:nvSpPr>
        <p:spPr bwMode="auto">
          <a:xfrm flipV="1">
            <a:off x="4038600" y="3733800"/>
            <a:ext cx="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72" name="Line 14"/>
          <p:cNvSpPr>
            <a:spLocks noChangeShapeType="1"/>
          </p:cNvSpPr>
          <p:nvPr/>
        </p:nvSpPr>
        <p:spPr bwMode="auto">
          <a:xfrm>
            <a:off x="2438400" y="4419600"/>
            <a:ext cx="1600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73" name="Line 15"/>
          <p:cNvSpPr>
            <a:spLocks noChangeShapeType="1"/>
          </p:cNvSpPr>
          <p:nvPr/>
        </p:nvSpPr>
        <p:spPr bwMode="auto">
          <a:xfrm flipV="1">
            <a:off x="4648200" y="2514600"/>
            <a:ext cx="0" cy="1219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74" name="Line 16"/>
          <p:cNvSpPr>
            <a:spLocks noChangeShapeType="1"/>
          </p:cNvSpPr>
          <p:nvPr/>
        </p:nvSpPr>
        <p:spPr bwMode="auto">
          <a:xfrm>
            <a:off x="4038600" y="3733800"/>
            <a:ext cx="609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75" name="Text Box 17"/>
          <p:cNvSpPr txBox="1">
            <a:spLocks noChangeArrowheads="1"/>
          </p:cNvSpPr>
          <p:nvPr/>
        </p:nvSpPr>
        <p:spPr bwMode="auto">
          <a:xfrm>
            <a:off x="3276600" y="4038600"/>
            <a:ext cx="4841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F</a:t>
            </a:r>
            <a:r>
              <a:rPr lang="en-US" baseline="-25000"/>
              <a:t>1x</a:t>
            </a:r>
            <a:endParaRPr lang="en-US"/>
          </a:p>
        </p:txBody>
      </p:sp>
      <p:sp>
        <p:nvSpPr>
          <p:cNvPr id="15376" name="Text Box 18"/>
          <p:cNvSpPr txBox="1">
            <a:spLocks noChangeArrowheads="1"/>
          </p:cNvSpPr>
          <p:nvPr/>
        </p:nvSpPr>
        <p:spPr bwMode="auto">
          <a:xfrm>
            <a:off x="4038600" y="3962400"/>
            <a:ext cx="4841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F</a:t>
            </a:r>
            <a:r>
              <a:rPr lang="en-US" baseline="-25000"/>
              <a:t>1y</a:t>
            </a:r>
            <a:endParaRPr lang="en-US"/>
          </a:p>
        </p:txBody>
      </p:sp>
      <p:sp>
        <p:nvSpPr>
          <p:cNvPr id="15377" name="Text Box 19"/>
          <p:cNvSpPr txBox="1">
            <a:spLocks noChangeArrowheads="1"/>
          </p:cNvSpPr>
          <p:nvPr/>
        </p:nvSpPr>
        <p:spPr bwMode="auto">
          <a:xfrm>
            <a:off x="4114800" y="3352800"/>
            <a:ext cx="4841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F</a:t>
            </a:r>
            <a:r>
              <a:rPr lang="en-US" baseline="-25000"/>
              <a:t>2x</a:t>
            </a:r>
            <a:endParaRPr lang="en-US"/>
          </a:p>
        </p:txBody>
      </p:sp>
      <p:sp>
        <p:nvSpPr>
          <p:cNvPr id="15378" name="Text Box 20"/>
          <p:cNvSpPr txBox="1">
            <a:spLocks noChangeArrowheads="1"/>
          </p:cNvSpPr>
          <p:nvPr/>
        </p:nvSpPr>
        <p:spPr bwMode="auto">
          <a:xfrm>
            <a:off x="4648200" y="2971800"/>
            <a:ext cx="4841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F</a:t>
            </a:r>
            <a:r>
              <a:rPr lang="en-US" baseline="-25000"/>
              <a:t>2y</a:t>
            </a:r>
            <a:endParaRPr lang="en-US"/>
          </a:p>
        </p:txBody>
      </p:sp>
      <p:sp>
        <p:nvSpPr>
          <p:cNvPr id="15379" name="Line 21"/>
          <p:cNvSpPr>
            <a:spLocks noChangeShapeType="1"/>
          </p:cNvSpPr>
          <p:nvPr/>
        </p:nvSpPr>
        <p:spPr bwMode="auto">
          <a:xfrm>
            <a:off x="4648200" y="3810000"/>
            <a:ext cx="0" cy="13716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5380" name="Line 22"/>
          <p:cNvSpPr>
            <a:spLocks noChangeShapeType="1"/>
          </p:cNvSpPr>
          <p:nvPr/>
        </p:nvSpPr>
        <p:spPr bwMode="auto">
          <a:xfrm>
            <a:off x="2438400" y="4495800"/>
            <a:ext cx="0" cy="6096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5381" name="Line 23"/>
          <p:cNvSpPr>
            <a:spLocks noChangeShapeType="1"/>
          </p:cNvSpPr>
          <p:nvPr/>
        </p:nvSpPr>
        <p:spPr bwMode="auto">
          <a:xfrm>
            <a:off x="2438400" y="4953000"/>
            <a:ext cx="2209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82" name="Line 24"/>
          <p:cNvSpPr>
            <a:spLocks noChangeShapeType="1"/>
          </p:cNvSpPr>
          <p:nvPr/>
        </p:nvSpPr>
        <p:spPr bwMode="auto">
          <a:xfrm>
            <a:off x="4724400" y="2438400"/>
            <a:ext cx="1066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83" name="Line 25"/>
          <p:cNvSpPr>
            <a:spLocks noChangeShapeType="1"/>
          </p:cNvSpPr>
          <p:nvPr/>
        </p:nvSpPr>
        <p:spPr bwMode="auto">
          <a:xfrm flipV="1">
            <a:off x="5257800" y="2438400"/>
            <a:ext cx="0" cy="1981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84" name="Text Box 26"/>
          <p:cNvSpPr txBox="1">
            <a:spLocks noChangeArrowheads="1"/>
          </p:cNvSpPr>
          <p:nvPr/>
        </p:nvSpPr>
        <p:spPr bwMode="auto">
          <a:xfrm>
            <a:off x="3276600" y="5029200"/>
            <a:ext cx="425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R</a:t>
            </a:r>
            <a:r>
              <a:rPr lang="en-US" baseline="-25000"/>
              <a:t>x</a:t>
            </a:r>
            <a:endParaRPr lang="en-US"/>
          </a:p>
        </p:txBody>
      </p:sp>
      <p:sp>
        <p:nvSpPr>
          <p:cNvPr id="15385" name="Text Box 27"/>
          <p:cNvSpPr txBox="1">
            <a:spLocks noChangeArrowheads="1"/>
          </p:cNvSpPr>
          <p:nvPr/>
        </p:nvSpPr>
        <p:spPr bwMode="auto">
          <a:xfrm>
            <a:off x="5334000" y="3124200"/>
            <a:ext cx="425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R</a:t>
            </a:r>
            <a:r>
              <a:rPr lang="en-US" baseline="-25000"/>
              <a:t>y</a:t>
            </a:r>
            <a:endParaRPr lang="en-US"/>
          </a:p>
        </p:txBody>
      </p:sp>
      <p:graphicFrame>
        <p:nvGraphicFramePr>
          <p:cNvPr id="15386" name="Object 28"/>
          <p:cNvGraphicFramePr>
            <a:graphicFrameLocks noChangeAspect="1"/>
          </p:cNvGraphicFramePr>
          <p:nvPr/>
        </p:nvGraphicFramePr>
        <p:xfrm>
          <a:off x="1676400" y="5562600"/>
          <a:ext cx="1600200" cy="850900"/>
        </p:xfrm>
        <a:graphic>
          <a:graphicData uri="http://schemas.openxmlformats.org/presentationml/2006/ole">
            <mc:AlternateContent xmlns:mc="http://schemas.openxmlformats.org/markup-compatibility/2006">
              <mc:Choice xmlns:v="urn:schemas-microsoft-com:vml" Requires="v">
                <p:oleObj name="Equation" r:id="rId3" imgW="812447" imgH="431613" progId="Equation.DSMT4">
                  <p:embed/>
                </p:oleObj>
              </mc:Choice>
              <mc:Fallback>
                <p:oleObj name="Equation" r:id="rId3" imgW="812447" imgH="431613" progId="Equation.DSMT4">
                  <p:embed/>
                  <p:pic>
                    <p:nvPicPr>
                      <p:cNvPr id="0" name="Object 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5562600"/>
                        <a:ext cx="1600200" cy="850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2" name="Text Box 10"/>
          <p:cNvSpPr txBox="1">
            <a:spLocks noChangeArrowheads="1"/>
          </p:cNvSpPr>
          <p:nvPr/>
        </p:nvSpPr>
        <p:spPr bwMode="auto">
          <a:xfrm>
            <a:off x="196711" y="820154"/>
            <a:ext cx="42830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Find the resultant of these two known forces and the angle that the resultant force  makes with respect to the positive x-axis</a:t>
            </a:r>
          </a:p>
        </p:txBody>
      </p:sp>
      <p:grpSp>
        <p:nvGrpSpPr>
          <p:cNvPr id="5" name="Group 4">
            <a:extLst>
              <a:ext uri="{FF2B5EF4-FFF2-40B4-BE49-F238E27FC236}">
                <a16:creationId xmlns:a16="http://schemas.microsoft.com/office/drawing/2014/main" id="{CFD64510-6219-BF93-2DE5-003AAFC0DEE1}"/>
              </a:ext>
            </a:extLst>
          </p:cNvPr>
          <p:cNvGrpSpPr/>
          <p:nvPr/>
        </p:nvGrpSpPr>
        <p:grpSpPr>
          <a:xfrm>
            <a:off x="4763695" y="726033"/>
            <a:ext cx="3907478" cy="2349302"/>
            <a:chOff x="4525183" y="203341"/>
            <a:chExt cx="3907478" cy="2349302"/>
          </a:xfrm>
        </p:grpSpPr>
        <p:sp>
          <p:nvSpPr>
            <p:cNvPr id="16386" name="Line 4"/>
            <p:cNvSpPr>
              <a:spLocks noChangeShapeType="1"/>
            </p:cNvSpPr>
            <p:nvPr/>
          </p:nvSpPr>
          <p:spPr bwMode="auto">
            <a:xfrm>
              <a:off x="5752961" y="1614629"/>
              <a:ext cx="1676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387" name="Line 5"/>
            <p:cNvSpPr>
              <a:spLocks noChangeShapeType="1"/>
            </p:cNvSpPr>
            <p:nvPr/>
          </p:nvSpPr>
          <p:spPr bwMode="auto">
            <a:xfrm flipV="1">
              <a:off x="5752961" y="395429"/>
              <a:ext cx="0" cy="1219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388" name="Line 6"/>
            <p:cNvSpPr>
              <a:spLocks noChangeShapeType="1"/>
            </p:cNvSpPr>
            <p:nvPr/>
          </p:nvSpPr>
          <p:spPr bwMode="auto">
            <a:xfrm flipH="1" flipV="1">
              <a:off x="5219561" y="547829"/>
              <a:ext cx="533400" cy="1066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389" name="Line 7"/>
            <p:cNvSpPr>
              <a:spLocks noChangeShapeType="1"/>
            </p:cNvSpPr>
            <p:nvPr/>
          </p:nvSpPr>
          <p:spPr bwMode="auto">
            <a:xfrm>
              <a:off x="5752961" y="1614629"/>
              <a:ext cx="1524000" cy="457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390" name="Text Box 8"/>
            <p:cNvSpPr txBox="1">
              <a:spLocks noChangeArrowheads="1"/>
            </p:cNvSpPr>
            <p:nvPr/>
          </p:nvSpPr>
          <p:spPr bwMode="auto">
            <a:xfrm>
              <a:off x="4589324" y="209972"/>
              <a:ext cx="793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170 N</a:t>
              </a:r>
            </a:p>
          </p:txBody>
        </p:sp>
        <p:sp>
          <p:nvSpPr>
            <p:cNvPr id="16391" name="Text Box 9"/>
            <p:cNvSpPr txBox="1">
              <a:spLocks noChangeArrowheads="1"/>
            </p:cNvSpPr>
            <p:nvPr/>
          </p:nvSpPr>
          <p:spPr bwMode="auto">
            <a:xfrm>
              <a:off x="7638911" y="2185931"/>
              <a:ext cx="793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210 N</a:t>
              </a:r>
            </a:p>
          </p:txBody>
        </p:sp>
        <p:sp>
          <p:nvSpPr>
            <p:cNvPr id="16393" name="Text Box 11"/>
            <p:cNvSpPr txBox="1">
              <a:spLocks noChangeArrowheads="1"/>
            </p:cNvSpPr>
            <p:nvPr/>
          </p:nvSpPr>
          <p:spPr bwMode="auto">
            <a:xfrm>
              <a:off x="7489686" y="1422542"/>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16394" name="Text Box 12"/>
            <p:cNvSpPr txBox="1">
              <a:spLocks noChangeArrowheads="1"/>
            </p:cNvSpPr>
            <p:nvPr/>
          </p:nvSpPr>
          <p:spPr bwMode="auto">
            <a:xfrm>
              <a:off x="5889486" y="203341"/>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16395" name="Line 13"/>
            <p:cNvSpPr>
              <a:spLocks noChangeShapeType="1"/>
            </p:cNvSpPr>
            <p:nvPr/>
          </p:nvSpPr>
          <p:spPr bwMode="auto">
            <a:xfrm>
              <a:off x="6057761" y="1767029"/>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96" name="Line 14"/>
            <p:cNvSpPr>
              <a:spLocks noChangeShapeType="1"/>
            </p:cNvSpPr>
            <p:nvPr/>
          </p:nvSpPr>
          <p:spPr bwMode="auto">
            <a:xfrm>
              <a:off x="6057761" y="1995629"/>
              <a:ext cx="685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98" name="Text Box 16"/>
            <p:cNvSpPr txBox="1">
              <a:spLocks noChangeArrowheads="1"/>
            </p:cNvSpPr>
            <p:nvPr/>
          </p:nvSpPr>
          <p:spPr bwMode="auto">
            <a:xfrm>
              <a:off x="5737086" y="1651142"/>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5</a:t>
              </a:r>
            </a:p>
          </p:txBody>
        </p:sp>
        <p:sp>
          <p:nvSpPr>
            <p:cNvPr id="16399" name="Text Box 17"/>
            <p:cNvSpPr txBox="1">
              <a:spLocks noChangeArrowheads="1"/>
            </p:cNvSpPr>
            <p:nvPr/>
          </p:nvSpPr>
          <p:spPr bwMode="auto">
            <a:xfrm>
              <a:off x="6118086" y="1955942"/>
              <a:ext cx="438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12</a:t>
              </a:r>
            </a:p>
          </p:txBody>
        </p:sp>
        <p:sp>
          <p:nvSpPr>
            <p:cNvPr id="16400" name="Text Box 18"/>
            <p:cNvSpPr txBox="1">
              <a:spLocks noChangeArrowheads="1"/>
            </p:cNvSpPr>
            <p:nvPr/>
          </p:nvSpPr>
          <p:spPr bwMode="auto">
            <a:xfrm>
              <a:off x="6286361" y="1538429"/>
              <a:ext cx="43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13</a:t>
              </a:r>
            </a:p>
          </p:txBody>
        </p:sp>
        <p:sp>
          <p:nvSpPr>
            <p:cNvPr id="16401" name="Line 19"/>
            <p:cNvSpPr>
              <a:spLocks noChangeShapeType="1"/>
            </p:cNvSpPr>
            <p:nvPr/>
          </p:nvSpPr>
          <p:spPr bwMode="auto">
            <a:xfrm>
              <a:off x="5295761" y="852629"/>
              <a:ext cx="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2" name="Line 20"/>
            <p:cNvSpPr>
              <a:spLocks noChangeShapeType="1"/>
            </p:cNvSpPr>
            <p:nvPr/>
          </p:nvSpPr>
          <p:spPr bwMode="auto">
            <a:xfrm>
              <a:off x="5295761" y="1386029"/>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3" name="Text Box 21"/>
            <p:cNvSpPr txBox="1">
              <a:spLocks noChangeArrowheads="1"/>
            </p:cNvSpPr>
            <p:nvPr/>
          </p:nvSpPr>
          <p:spPr bwMode="auto">
            <a:xfrm>
              <a:off x="4975086" y="965342"/>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5</a:t>
              </a:r>
            </a:p>
          </p:txBody>
        </p:sp>
        <p:sp>
          <p:nvSpPr>
            <p:cNvPr id="16404" name="Text Box 22"/>
            <p:cNvSpPr txBox="1">
              <a:spLocks noChangeArrowheads="1"/>
            </p:cNvSpPr>
            <p:nvPr/>
          </p:nvSpPr>
          <p:spPr bwMode="auto">
            <a:xfrm>
              <a:off x="5279886" y="1346342"/>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2</a:t>
              </a:r>
            </a:p>
          </p:txBody>
        </p:sp>
        <p:graphicFrame>
          <p:nvGraphicFramePr>
            <p:cNvPr id="16405" name="Object 23"/>
            <p:cNvGraphicFramePr>
              <a:graphicFrameLocks noChangeAspect="1"/>
            </p:cNvGraphicFramePr>
            <p:nvPr>
              <p:extLst>
                <p:ext uri="{D42A27DB-BD31-4B8C-83A1-F6EECF244321}">
                  <p14:modId xmlns:p14="http://schemas.microsoft.com/office/powerpoint/2010/main" val="1158387962"/>
                </p:ext>
              </p:extLst>
            </p:nvPr>
          </p:nvGraphicFramePr>
          <p:xfrm>
            <a:off x="5448161" y="776429"/>
            <a:ext cx="533400" cy="393700"/>
          </p:xfrm>
          <a:graphic>
            <a:graphicData uri="http://schemas.openxmlformats.org/presentationml/2006/ole">
              <mc:AlternateContent xmlns:mc="http://schemas.openxmlformats.org/markup-compatibility/2006">
                <mc:Choice xmlns:v="urn:schemas-microsoft-com:vml" Requires="v">
                  <p:oleObj name="Equation" r:id="rId3" imgW="291847" imgH="215713" progId="Equation.DSMT4">
                    <p:embed/>
                  </p:oleObj>
                </mc:Choice>
                <mc:Fallback>
                  <p:oleObj name="Equation" r:id="rId3" imgW="291847" imgH="215713" progId="Equation.DSMT4">
                    <p:embed/>
                    <p:pic>
                      <p:nvPicPr>
                        <p:cNvPr id="0" name="Object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8161" y="776429"/>
                          <a:ext cx="533400" cy="393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406" name="Text Box 24"/>
            <p:cNvSpPr txBox="1">
              <a:spLocks noChangeArrowheads="1"/>
            </p:cNvSpPr>
            <p:nvPr/>
          </p:nvSpPr>
          <p:spPr bwMode="auto">
            <a:xfrm>
              <a:off x="7369036" y="1932782"/>
              <a:ext cx="4079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dirty="0"/>
                <a:t>F</a:t>
              </a:r>
              <a:r>
                <a:rPr lang="en-US" baseline="-25000" dirty="0"/>
                <a:t>1</a:t>
              </a:r>
              <a:endParaRPr lang="en-US" dirty="0"/>
            </a:p>
          </p:txBody>
        </p:sp>
        <p:sp>
          <p:nvSpPr>
            <p:cNvPr id="16407" name="Text Box 25"/>
            <p:cNvSpPr txBox="1">
              <a:spLocks noChangeArrowheads="1"/>
            </p:cNvSpPr>
            <p:nvPr/>
          </p:nvSpPr>
          <p:spPr bwMode="auto">
            <a:xfrm>
              <a:off x="4525183" y="485916"/>
              <a:ext cx="4079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dirty="0"/>
                <a:t>F</a:t>
              </a:r>
              <a:r>
                <a:rPr lang="en-US" baseline="-25000" dirty="0"/>
                <a:t>2</a:t>
              </a:r>
              <a:endParaRPr lang="en-US" dirty="0"/>
            </a:p>
          </p:txBody>
        </p:sp>
      </p:grpSp>
      <p:sp>
        <p:nvSpPr>
          <p:cNvPr id="16409" name="Text Box 27"/>
          <p:cNvSpPr txBox="1">
            <a:spLocks noChangeArrowheads="1"/>
          </p:cNvSpPr>
          <p:nvPr/>
        </p:nvSpPr>
        <p:spPr bwMode="auto">
          <a:xfrm>
            <a:off x="2279238" y="6092294"/>
            <a:ext cx="113364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resultant:</a:t>
            </a:r>
          </a:p>
        </p:txBody>
      </p:sp>
      <p:graphicFrame>
        <p:nvGraphicFramePr>
          <p:cNvPr id="16410" name="Object 29"/>
          <p:cNvGraphicFramePr>
            <a:graphicFrameLocks noChangeAspect="1"/>
          </p:cNvGraphicFramePr>
          <p:nvPr>
            <p:extLst>
              <p:ext uri="{D42A27DB-BD31-4B8C-83A1-F6EECF244321}">
                <p14:modId xmlns:p14="http://schemas.microsoft.com/office/powerpoint/2010/main" val="57339398"/>
              </p:ext>
            </p:extLst>
          </p:nvPr>
        </p:nvGraphicFramePr>
        <p:xfrm>
          <a:off x="5042148" y="3251821"/>
          <a:ext cx="2355850" cy="1798638"/>
        </p:xfrm>
        <a:graphic>
          <a:graphicData uri="http://schemas.openxmlformats.org/presentationml/2006/ole">
            <mc:AlternateContent xmlns:mc="http://schemas.openxmlformats.org/markup-compatibility/2006">
              <mc:Choice xmlns:v="urn:schemas-microsoft-com:vml" Requires="v">
                <p:oleObj name="Equation" r:id="rId5" imgW="1498320" imgH="1143000" progId="Equation.DSMT4">
                  <p:embed/>
                </p:oleObj>
              </mc:Choice>
              <mc:Fallback>
                <p:oleObj name="Equation" r:id="rId5" imgW="1498320" imgH="1143000" progId="Equation.DSMT4">
                  <p:embed/>
                  <p:pic>
                    <p:nvPicPr>
                      <p:cNvPr id="0" name="Object 29"/>
                      <p:cNvPicPr>
                        <a:picLocks noChangeAspect="1" noChangeArrowheads="1"/>
                      </p:cNvPicPr>
                      <p:nvPr/>
                    </p:nvPicPr>
                    <p:blipFill>
                      <a:blip r:embed="rId6"/>
                      <a:srcRect/>
                      <a:stretch>
                        <a:fillRect/>
                      </a:stretch>
                    </p:blipFill>
                    <p:spPr bwMode="auto">
                      <a:xfrm>
                        <a:off x="5042148" y="3251821"/>
                        <a:ext cx="2355850" cy="1798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411" name="Line 31"/>
          <p:cNvSpPr>
            <a:spLocks noChangeShapeType="1"/>
          </p:cNvSpPr>
          <p:nvPr/>
        </p:nvSpPr>
        <p:spPr bwMode="auto">
          <a:xfrm flipV="1">
            <a:off x="2019057" y="4966977"/>
            <a:ext cx="1371600" cy="685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412" name="Line 32"/>
          <p:cNvSpPr>
            <a:spLocks noChangeShapeType="1"/>
          </p:cNvSpPr>
          <p:nvPr/>
        </p:nvSpPr>
        <p:spPr bwMode="auto">
          <a:xfrm>
            <a:off x="2019057" y="5652777"/>
            <a:ext cx="13716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413" name="Line 33"/>
          <p:cNvSpPr>
            <a:spLocks noChangeShapeType="1"/>
          </p:cNvSpPr>
          <p:nvPr/>
        </p:nvSpPr>
        <p:spPr bwMode="auto">
          <a:xfrm flipV="1">
            <a:off x="3416536" y="4975604"/>
            <a:ext cx="0" cy="685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414" name="Text Box 34"/>
          <p:cNvSpPr txBox="1">
            <a:spLocks noChangeArrowheads="1"/>
          </p:cNvSpPr>
          <p:nvPr/>
        </p:nvSpPr>
        <p:spPr bwMode="auto">
          <a:xfrm>
            <a:off x="2400057" y="5347977"/>
            <a:ext cx="303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Symbol" pitchFamily="18" charset="2"/>
              </a:rPr>
              <a:t>q</a:t>
            </a:r>
          </a:p>
        </p:txBody>
      </p:sp>
      <p:sp>
        <p:nvSpPr>
          <p:cNvPr id="16415" name="Text Box 35"/>
          <p:cNvSpPr txBox="1">
            <a:spLocks noChangeArrowheads="1"/>
          </p:cNvSpPr>
          <p:nvPr/>
        </p:nvSpPr>
        <p:spPr bwMode="auto">
          <a:xfrm>
            <a:off x="2460382" y="5689290"/>
            <a:ext cx="425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R</a:t>
            </a:r>
            <a:r>
              <a:rPr lang="en-US" baseline="-25000"/>
              <a:t>x</a:t>
            </a:r>
            <a:endParaRPr lang="en-US"/>
          </a:p>
        </p:txBody>
      </p:sp>
      <p:sp>
        <p:nvSpPr>
          <p:cNvPr id="16416" name="Text Box 36"/>
          <p:cNvSpPr txBox="1">
            <a:spLocks noChangeArrowheads="1"/>
          </p:cNvSpPr>
          <p:nvPr/>
        </p:nvSpPr>
        <p:spPr bwMode="auto">
          <a:xfrm>
            <a:off x="3485488" y="5105569"/>
            <a:ext cx="425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R</a:t>
            </a:r>
            <a:r>
              <a:rPr lang="en-US" baseline="-25000"/>
              <a:t>y</a:t>
            </a:r>
            <a:endParaRPr lang="en-US"/>
          </a:p>
        </p:txBody>
      </p:sp>
      <p:sp>
        <p:nvSpPr>
          <p:cNvPr id="16417" name="Text Box 37"/>
          <p:cNvSpPr txBox="1">
            <a:spLocks noChangeArrowheads="1"/>
          </p:cNvSpPr>
          <p:nvPr/>
        </p:nvSpPr>
        <p:spPr bwMode="auto">
          <a:xfrm>
            <a:off x="2384182" y="4774890"/>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R</a:t>
            </a:r>
          </a:p>
        </p:txBody>
      </p:sp>
      <p:sp>
        <p:nvSpPr>
          <p:cNvPr id="16418" name="Line 38"/>
          <p:cNvSpPr>
            <a:spLocks noChangeShapeType="1"/>
          </p:cNvSpPr>
          <p:nvPr/>
        </p:nvSpPr>
        <p:spPr bwMode="auto">
          <a:xfrm flipV="1">
            <a:off x="3543057" y="5881377"/>
            <a:ext cx="1219200" cy="685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419" name="Text Box 39"/>
          <p:cNvSpPr txBox="1">
            <a:spLocks noChangeArrowheads="1"/>
          </p:cNvSpPr>
          <p:nvPr/>
        </p:nvSpPr>
        <p:spPr bwMode="auto">
          <a:xfrm>
            <a:off x="3450982" y="5765490"/>
            <a:ext cx="984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151.7 N</a:t>
            </a:r>
          </a:p>
        </p:txBody>
      </p:sp>
      <p:sp>
        <p:nvSpPr>
          <p:cNvPr id="16420" name="Line 40"/>
          <p:cNvSpPr>
            <a:spLocks noChangeShapeType="1"/>
          </p:cNvSpPr>
          <p:nvPr/>
        </p:nvSpPr>
        <p:spPr bwMode="auto">
          <a:xfrm>
            <a:off x="3619257" y="6567177"/>
            <a:ext cx="762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21" name="Text Box 41"/>
          <p:cNvSpPr txBox="1">
            <a:spLocks noChangeArrowheads="1"/>
          </p:cNvSpPr>
          <p:nvPr/>
        </p:nvSpPr>
        <p:spPr bwMode="auto">
          <a:xfrm>
            <a:off x="4000257" y="6186177"/>
            <a:ext cx="7127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30.5</a:t>
            </a:r>
            <a:r>
              <a:rPr lang="en-US" baseline="30000"/>
              <a:t>o</a:t>
            </a:r>
            <a:endParaRPr lang="en-US"/>
          </a:p>
        </p:txBody>
      </p:sp>
      <p:sp>
        <p:nvSpPr>
          <p:cNvPr id="16422" name="Text Box 42"/>
          <p:cNvSpPr txBox="1">
            <a:spLocks noChangeArrowheads="1"/>
          </p:cNvSpPr>
          <p:nvPr/>
        </p:nvSpPr>
        <p:spPr bwMode="auto">
          <a:xfrm>
            <a:off x="5724773" y="5648140"/>
            <a:ext cx="26212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Solve this problem with </a:t>
            </a:r>
          </a:p>
          <a:p>
            <a:pPr eaLnBrk="1" hangingPunct="1"/>
            <a:r>
              <a:rPr lang="en-US" dirty="0"/>
              <a:t>the parallelogram law</a:t>
            </a:r>
          </a:p>
        </p:txBody>
      </p:sp>
      <p:sp>
        <p:nvSpPr>
          <p:cNvPr id="16423" name="TextBox 1"/>
          <p:cNvSpPr txBox="1">
            <a:spLocks noChangeArrowheads="1"/>
          </p:cNvSpPr>
          <p:nvPr/>
        </p:nvSpPr>
        <p:spPr bwMode="auto">
          <a:xfrm>
            <a:off x="437932" y="301250"/>
            <a:ext cx="14670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solidFill>
                  <a:srgbClr val="C00000"/>
                </a:solidFill>
              </a:rPr>
              <a:t>Example 1.6</a:t>
            </a:r>
          </a:p>
        </p:txBody>
      </p:sp>
      <p:sp>
        <p:nvSpPr>
          <p:cNvPr id="3" name="TextBox 2">
            <a:extLst>
              <a:ext uri="{FF2B5EF4-FFF2-40B4-BE49-F238E27FC236}">
                <a16:creationId xmlns:a16="http://schemas.microsoft.com/office/drawing/2014/main" id="{9CF87AF9-15CA-4CFE-A811-BA903B149E70}"/>
              </a:ext>
            </a:extLst>
          </p:cNvPr>
          <p:cNvSpPr txBox="1"/>
          <p:nvPr/>
        </p:nvSpPr>
        <p:spPr>
          <a:xfrm>
            <a:off x="4427751" y="3431556"/>
            <a:ext cx="466794" cy="369332"/>
          </a:xfrm>
          <a:prstGeom prst="rect">
            <a:avLst/>
          </a:prstGeom>
          <a:noFill/>
        </p:spPr>
        <p:txBody>
          <a:bodyPr wrap="none" rtlCol="0">
            <a:spAutoFit/>
          </a:bodyPr>
          <a:lstStyle/>
          <a:p>
            <a:r>
              <a:rPr lang="en-US" dirty="0"/>
              <a:t>(2)</a:t>
            </a:r>
          </a:p>
        </p:txBody>
      </p:sp>
      <p:sp>
        <p:nvSpPr>
          <p:cNvPr id="4" name="TextBox 3">
            <a:extLst>
              <a:ext uri="{FF2B5EF4-FFF2-40B4-BE49-F238E27FC236}">
                <a16:creationId xmlns:a16="http://schemas.microsoft.com/office/drawing/2014/main" id="{6A16647C-693B-44B1-8D3C-C7C9E22DE747}"/>
              </a:ext>
            </a:extLst>
          </p:cNvPr>
          <p:cNvSpPr txBox="1"/>
          <p:nvPr/>
        </p:nvSpPr>
        <p:spPr>
          <a:xfrm>
            <a:off x="4427751" y="4225821"/>
            <a:ext cx="466794" cy="369332"/>
          </a:xfrm>
          <a:prstGeom prst="rect">
            <a:avLst/>
          </a:prstGeom>
          <a:noFill/>
        </p:spPr>
        <p:txBody>
          <a:bodyPr wrap="none" rtlCol="0">
            <a:spAutoFit/>
          </a:bodyPr>
          <a:lstStyle/>
          <a:p>
            <a:r>
              <a:rPr lang="en-US" dirty="0"/>
              <a:t>(3)</a:t>
            </a:r>
          </a:p>
        </p:txBody>
      </p:sp>
      <p:cxnSp>
        <p:nvCxnSpPr>
          <p:cNvPr id="6" name="Straight Connector 5">
            <a:extLst>
              <a:ext uri="{FF2B5EF4-FFF2-40B4-BE49-F238E27FC236}">
                <a16:creationId xmlns:a16="http://schemas.microsoft.com/office/drawing/2014/main" id="{EC4450D1-9DB3-4683-900A-675B02AF963D}"/>
              </a:ext>
            </a:extLst>
          </p:cNvPr>
          <p:cNvCxnSpPr/>
          <p:nvPr/>
        </p:nvCxnSpPr>
        <p:spPr>
          <a:xfrm>
            <a:off x="2095257" y="6429810"/>
            <a:ext cx="137160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0B940989-CB5A-B705-E845-22734E873FD5}"/>
              </a:ext>
            </a:extLst>
          </p:cNvPr>
          <p:cNvCxnSpPr>
            <a:cxnSpLocks/>
          </p:cNvCxnSpPr>
          <p:nvPr/>
        </p:nvCxnSpPr>
        <p:spPr>
          <a:xfrm>
            <a:off x="515109" y="669272"/>
            <a:ext cx="7511539"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graphicFrame>
        <p:nvGraphicFramePr>
          <p:cNvPr id="7" name="Object 26">
            <a:extLst>
              <a:ext uri="{FF2B5EF4-FFF2-40B4-BE49-F238E27FC236}">
                <a16:creationId xmlns:a16="http://schemas.microsoft.com/office/drawing/2014/main" id="{7CF19B7A-0268-98B8-7197-265B63F44612}"/>
              </a:ext>
            </a:extLst>
          </p:cNvPr>
          <p:cNvGraphicFramePr>
            <a:graphicFrameLocks noChangeAspect="1"/>
          </p:cNvGraphicFramePr>
          <p:nvPr>
            <p:extLst>
              <p:ext uri="{D42A27DB-BD31-4B8C-83A1-F6EECF244321}">
                <p14:modId xmlns:p14="http://schemas.microsoft.com/office/powerpoint/2010/main" val="2958679449"/>
              </p:ext>
            </p:extLst>
          </p:nvPr>
        </p:nvGraphicFramePr>
        <p:xfrm>
          <a:off x="1541463" y="2052638"/>
          <a:ext cx="2571750" cy="2470150"/>
        </p:xfrm>
        <a:graphic>
          <a:graphicData uri="http://schemas.openxmlformats.org/presentationml/2006/ole">
            <mc:AlternateContent xmlns:mc="http://schemas.openxmlformats.org/markup-compatibility/2006">
              <mc:Choice xmlns:v="urn:schemas-microsoft-com:vml" Requires="v">
                <p:oleObj name="Equation" r:id="rId7" imgW="1612800" imgH="1549080" progId="Equation.DSMT4">
                  <p:embed/>
                </p:oleObj>
              </mc:Choice>
              <mc:Fallback>
                <p:oleObj name="Equation" r:id="rId7" imgW="1612800" imgH="1549080" progId="Equation.DSMT4">
                  <p:embed/>
                  <p:pic>
                    <p:nvPicPr>
                      <p:cNvPr id="16408" name="Object 26"/>
                      <p:cNvPicPr>
                        <a:picLocks noChangeAspect="1" noChangeArrowheads="1"/>
                      </p:cNvPicPr>
                      <p:nvPr/>
                    </p:nvPicPr>
                    <p:blipFill>
                      <a:blip r:embed="rId8"/>
                      <a:srcRect/>
                      <a:stretch>
                        <a:fillRect/>
                      </a:stretch>
                    </p:blipFill>
                    <p:spPr bwMode="auto">
                      <a:xfrm>
                        <a:off x="1541463" y="2052638"/>
                        <a:ext cx="2571750" cy="2470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 name="TextBox 7">
            <a:extLst>
              <a:ext uri="{FF2B5EF4-FFF2-40B4-BE49-F238E27FC236}">
                <a16:creationId xmlns:a16="http://schemas.microsoft.com/office/drawing/2014/main" id="{B5F2EC3B-9873-DF8B-06D3-0876F5336970}"/>
              </a:ext>
            </a:extLst>
          </p:cNvPr>
          <p:cNvSpPr txBox="1"/>
          <p:nvPr/>
        </p:nvSpPr>
        <p:spPr>
          <a:xfrm>
            <a:off x="689642" y="2364909"/>
            <a:ext cx="466794" cy="369332"/>
          </a:xfrm>
          <a:prstGeom prst="rect">
            <a:avLst/>
          </a:prstGeom>
          <a:noFill/>
        </p:spPr>
        <p:txBody>
          <a:bodyPr wrap="none" rtlCol="0">
            <a:spAutoFit/>
          </a:bodyPr>
          <a:lstStyle/>
          <a:p>
            <a:r>
              <a:rPr lang="en-US" dirty="0"/>
              <a:t>(1)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40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4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4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4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4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4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4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4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4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4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4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42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4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42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09" grpId="0"/>
      <p:bldP spid="16411" grpId="0" animBg="1"/>
      <p:bldP spid="16412" grpId="0" animBg="1"/>
      <p:bldP spid="16413" grpId="0" animBg="1"/>
      <p:bldP spid="16414" grpId="0"/>
      <p:bldP spid="16415" grpId="0"/>
      <p:bldP spid="16416" grpId="0"/>
      <p:bldP spid="16417" grpId="0"/>
      <p:bldP spid="16418" grpId="0" animBg="1"/>
      <p:bldP spid="16419" grpId="0"/>
      <p:bldP spid="16420" grpId="0" animBg="1"/>
      <p:bldP spid="16421" grpId="0"/>
      <p:bldP spid="164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03990D9-EBD4-49E7-AF5F-62FD8BC6EC00}"/>
              </a:ext>
            </a:extLst>
          </p:cNvPr>
          <p:cNvSpPr txBox="1"/>
          <p:nvPr/>
        </p:nvSpPr>
        <p:spPr>
          <a:xfrm>
            <a:off x="685800" y="990600"/>
            <a:ext cx="8382000" cy="4278094"/>
          </a:xfrm>
          <a:prstGeom prst="rect">
            <a:avLst/>
          </a:prstGeom>
          <a:noFill/>
        </p:spPr>
        <p:txBody>
          <a:bodyPr wrap="square">
            <a:spAutoFit/>
          </a:bodyPr>
          <a:lstStyle/>
          <a:p>
            <a:r>
              <a:rPr lang="en-US" sz="1600" dirty="0"/>
              <a:t>e1 = [ (12/13) -(5/13)];		% define unit vectors in the direction of the forces</a:t>
            </a:r>
          </a:p>
          <a:p>
            <a:r>
              <a:rPr lang="en-US" sz="1600" dirty="0"/>
              <a:t>e2 = [ -2/sqrt(29)  5/sqrt(29) ];</a:t>
            </a:r>
          </a:p>
          <a:p>
            <a:r>
              <a:rPr lang="en-US" sz="1600" dirty="0"/>
              <a:t>F1 = 210*e1;       	                     % form up forces from their unit vectors and magnitudes </a:t>
            </a:r>
          </a:p>
          <a:p>
            <a:r>
              <a:rPr lang="en-US" sz="1600" dirty="0"/>
              <a:t>F2 = 170*e2;</a:t>
            </a:r>
          </a:p>
          <a:p>
            <a:r>
              <a:rPr lang="en-US" sz="1600" dirty="0"/>
              <a:t>R = F1 + F2;		% compute the resultant force</a:t>
            </a:r>
          </a:p>
          <a:p>
            <a:r>
              <a:rPr lang="en-US" sz="1600" dirty="0" err="1"/>
              <a:t>magR</a:t>
            </a:r>
            <a:r>
              <a:rPr lang="en-US" sz="1600" dirty="0"/>
              <a:t> = norm(R)		% and its magnitude, in Newtons</a:t>
            </a:r>
          </a:p>
          <a:p>
            <a:endParaRPr lang="en-US" sz="1600" dirty="0"/>
          </a:p>
          <a:p>
            <a:r>
              <a:rPr lang="en-US" sz="1600" dirty="0" err="1"/>
              <a:t>magR</a:t>
            </a:r>
            <a:r>
              <a:rPr lang="en-US" sz="1600" dirty="0"/>
              <a:t> =</a:t>
            </a:r>
          </a:p>
          <a:p>
            <a:endParaRPr lang="en-US" sz="1600" dirty="0"/>
          </a:p>
          <a:p>
            <a:r>
              <a:rPr lang="en-US" sz="1600" dirty="0"/>
              <a:t>  151.7402   		% magnitude in Newtons</a:t>
            </a:r>
          </a:p>
          <a:p>
            <a:endParaRPr lang="en-US" sz="1600" dirty="0"/>
          </a:p>
          <a:p>
            <a:r>
              <a:rPr lang="en-US" sz="1600" dirty="0" err="1"/>
              <a:t>angR</a:t>
            </a:r>
            <a:r>
              <a:rPr lang="en-US" sz="1600" dirty="0"/>
              <a:t> = </a:t>
            </a:r>
            <a:r>
              <a:rPr lang="en-US" sz="1600" dirty="0" err="1"/>
              <a:t>atand</a:t>
            </a:r>
            <a:r>
              <a:rPr lang="en-US" sz="1600" dirty="0"/>
              <a:t>(R(2)/R(1))      % determine the angle the resultant makes with 		                             % the x-axis in degrees</a:t>
            </a:r>
          </a:p>
          <a:p>
            <a:endParaRPr lang="en-US" sz="1600" dirty="0"/>
          </a:p>
          <a:p>
            <a:r>
              <a:rPr lang="en-US" sz="1600" dirty="0" err="1"/>
              <a:t>angR</a:t>
            </a:r>
            <a:r>
              <a:rPr lang="en-US" sz="1600" dirty="0"/>
              <a:t> =</a:t>
            </a:r>
          </a:p>
          <a:p>
            <a:endParaRPr lang="en-US" sz="1600" dirty="0"/>
          </a:p>
          <a:p>
            <a:r>
              <a:rPr lang="en-US" sz="1600" dirty="0"/>
              <a:t>   30.5253  % angle theta in degrees</a:t>
            </a:r>
          </a:p>
        </p:txBody>
      </p:sp>
      <p:sp>
        <p:nvSpPr>
          <p:cNvPr id="4" name="TextBox 3">
            <a:extLst>
              <a:ext uri="{FF2B5EF4-FFF2-40B4-BE49-F238E27FC236}">
                <a16:creationId xmlns:a16="http://schemas.microsoft.com/office/drawing/2014/main" id="{4380292E-5AD0-4F05-BE65-21945D79F5D2}"/>
              </a:ext>
            </a:extLst>
          </p:cNvPr>
          <p:cNvSpPr txBox="1"/>
          <p:nvPr/>
        </p:nvSpPr>
        <p:spPr>
          <a:xfrm>
            <a:off x="914400" y="457200"/>
            <a:ext cx="5600764" cy="369332"/>
          </a:xfrm>
          <a:prstGeom prst="rect">
            <a:avLst/>
          </a:prstGeom>
          <a:noFill/>
        </p:spPr>
        <p:txBody>
          <a:bodyPr wrap="none" rtlCol="0">
            <a:spAutoFit/>
          </a:bodyPr>
          <a:lstStyle/>
          <a:p>
            <a:r>
              <a:rPr lang="en-US" dirty="0"/>
              <a:t>The problem can also be done effectively in MATLAB</a:t>
            </a:r>
          </a:p>
        </p:txBody>
      </p:sp>
      <p:sp>
        <p:nvSpPr>
          <p:cNvPr id="5" name="Line 31">
            <a:extLst>
              <a:ext uri="{FF2B5EF4-FFF2-40B4-BE49-F238E27FC236}">
                <a16:creationId xmlns:a16="http://schemas.microsoft.com/office/drawing/2014/main" id="{A605EBB9-D407-DC2D-546C-5E56C7CA213D}"/>
              </a:ext>
            </a:extLst>
          </p:cNvPr>
          <p:cNvSpPr>
            <a:spLocks noChangeShapeType="1"/>
          </p:cNvSpPr>
          <p:nvPr/>
        </p:nvSpPr>
        <p:spPr bwMode="auto">
          <a:xfrm flipV="1">
            <a:off x="5829364" y="5239405"/>
            <a:ext cx="1371600" cy="685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 name="Line 32">
            <a:extLst>
              <a:ext uri="{FF2B5EF4-FFF2-40B4-BE49-F238E27FC236}">
                <a16:creationId xmlns:a16="http://schemas.microsoft.com/office/drawing/2014/main" id="{89D2F97F-D343-BD7D-A793-2D1022D0A165}"/>
              </a:ext>
            </a:extLst>
          </p:cNvPr>
          <p:cNvSpPr>
            <a:spLocks noChangeShapeType="1"/>
          </p:cNvSpPr>
          <p:nvPr/>
        </p:nvSpPr>
        <p:spPr bwMode="auto">
          <a:xfrm>
            <a:off x="5829364" y="5925205"/>
            <a:ext cx="13716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 name="Line 33">
            <a:extLst>
              <a:ext uri="{FF2B5EF4-FFF2-40B4-BE49-F238E27FC236}">
                <a16:creationId xmlns:a16="http://schemas.microsoft.com/office/drawing/2014/main" id="{6429B315-0D39-FFE6-7200-132DFCECA0C6}"/>
              </a:ext>
            </a:extLst>
          </p:cNvPr>
          <p:cNvSpPr>
            <a:spLocks noChangeShapeType="1"/>
          </p:cNvSpPr>
          <p:nvPr/>
        </p:nvSpPr>
        <p:spPr bwMode="auto">
          <a:xfrm flipV="1">
            <a:off x="7226843" y="5239405"/>
            <a:ext cx="0" cy="685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 name="Text Box 34">
            <a:extLst>
              <a:ext uri="{FF2B5EF4-FFF2-40B4-BE49-F238E27FC236}">
                <a16:creationId xmlns:a16="http://schemas.microsoft.com/office/drawing/2014/main" id="{191A3813-4AB5-8590-ABF9-FB64D99817DB}"/>
              </a:ext>
            </a:extLst>
          </p:cNvPr>
          <p:cNvSpPr txBox="1">
            <a:spLocks noChangeArrowheads="1"/>
          </p:cNvSpPr>
          <p:nvPr/>
        </p:nvSpPr>
        <p:spPr bwMode="auto">
          <a:xfrm>
            <a:off x="6210364" y="5600595"/>
            <a:ext cx="10358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latin typeface="Symbol" pitchFamily="18" charset="2"/>
              </a:rPr>
              <a:t>q = 30.5</a:t>
            </a:r>
            <a:r>
              <a:rPr lang="en-US" baseline="30000" dirty="0">
                <a:latin typeface="Symbol" pitchFamily="18" charset="2"/>
              </a:rPr>
              <a:t>o</a:t>
            </a:r>
          </a:p>
        </p:txBody>
      </p:sp>
      <p:sp>
        <p:nvSpPr>
          <p:cNvPr id="9" name="Text Box 35">
            <a:extLst>
              <a:ext uri="{FF2B5EF4-FFF2-40B4-BE49-F238E27FC236}">
                <a16:creationId xmlns:a16="http://schemas.microsoft.com/office/drawing/2014/main" id="{2D69A0C9-7D77-59D2-A445-AB10AFF0BA9B}"/>
              </a:ext>
            </a:extLst>
          </p:cNvPr>
          <p:cNvSpPr txBox="1">
            <a:spLocks noChangeArrowheads="1"/>
          </p:cNvSpPr>
          <p:nvPr/>
        </p:nvSpPr>
        <p:spPr bwMode="auto">
          <a:xfrm>
            <a:off x="6270689" y="5961718"/>
            <a:ext cx="425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R</a:t>
            </a:r>
            <a:r>
              <a:rPr lang="en-US" baseline="-25000"/>
              <a:t>x</a:t>
            </a:r>
            <a:endParaRPr lang="en-US"/>
          </a:p>
        </p:txBody>
      </p:sp>
      <p:sp>
        <p:nvSpPr>
          <p:cNvPr id="10" name="Text Box 36">
            <a:extLst>
              <a:ext uri="{FF2B5EF4-FFF2-40B4-BE49-F238E27FC236}">
                <a16:creationId xmlns:a16="http://schemas.microsoft.com/office/drawing/2014/main" id="{4CE5ADB3-EFF2-6B35-7D95-2EC48EFA9D44}"/>
              </a:ext>
            </a:extLst>
          </p:cNvPr>
          <p:cNvSpPr txBox="1">
            <a:spLocks noChangeArrowheads="1"/>
          </p:cNvSpPr>
          <p:nvPr/>
        </p:nvSpPr>
        <p:spPr bwMode="auto">
          <a:xfrm>
            <a:off x="7261289" y="5352118"/>
            <a:ext cx="425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R</a:t>
            </a:r>
            <a:r>
              <a:rPr lang="en-US" baseline="-25000"/>
              <a:t>y</a:t>
            </a:r>
            <a:endParaRPr lang="en-US"/>
          </a:p>
        </p:txBody>
      </p:sp>
      <p:sp>
        <p:nvSpPr>
          <p:cNvPr id="11" name="Text Box 37">
            <a:extLst>
              <a:ext uri="{FF2B5EF4-FFF2-40B4-BE49-F238E27FC236}">
                <a16:creationId xmlns:a16="http://schemas.microsoft.com/office/drawing/2014/main" id="{3C3AEBAD-825B-462C-16DF-C477E3FAF460}"/>
              </a:ext>
            </a:extLst>
          </p:cNvPr>
          <p:cNvSpPr txBox="1">
            <a:spLocks noChangeArrowheads="1"/>
          </p:cNvSpPr>
          <p:nvPr/>
        </p:nvSpPr>
        <p:spPr bwMode="auto">
          <a:xfrm>
            <a:off x="5499272" y="5030805"/>
            <a:ext cx="14221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R = 151.7 N</a:t>
            </a:r>
          </a:p>
        </p:txBody>
      </p:sp>
      <p:cxnSp>
        <p:nvCxnSpPr>
          <p:cNvPr id="12" name="Straight Connector 11">
            <a:extLst>
              <a:ext uri="{FF2B5EF4-FFF2-40B4-BE49-F238E27FC236}">
                <a16:creationId xmlns:a16="http://schemas.microsoft.com/office/drawing/2014/main" id="{E635AE6B-BE1A-C42A-E1A9-2D6A752EDBF9}"/>
              </a:ext>
            </a:extLst>
          </p:cNvPr>
          <p:cNvCxnSpPr/>
          <p:nvPr/>
        </p:nvCxnSpPr>
        <p:spPr>
          <a:xfrm>
            <a:off x="777821" y="6553200"/>
            <a:ext cx="758835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243054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A5D8206-E34A-45E6-88CC-1A247B569D2E}"/>
              </a:ext>
            </a:extLst>
          </p:cNvPr>
          <p:cNvSpPr txBox="1"/>
          <p:nvPr/>
        </p:nvSpPr>
        <p:spPr>
          <a:xfrm>
            <a:off x="916466" y="4682263"/>
            <a:ext cx="7846533" cy="923330"/>
          </a:xfrm>
          <a:prstGeom prst="rect">
            <a:avLst/>
          </a:prstGeom>
          <a:noFill/>
        </p:spPr>
        <p:txBody>
          <a:bodyPr wrap="square" rtlCol="0">
            <a:spAutoFit/>
          </a:bodyPr>
          <a:lstStyle/>
          <a:p>
            <a:r>
              <a:rPr lang="en-US" dirty="0"/>
              <a:t>Determining the oblique components of a vector often leads to rather complex expressions. MATLAB can help to solve such problems effortlessly.</a:t>
            </a:r>
          </a:p>
        </p:txBody>
      </p:sp>
      <p:sp>
        <p:nvSpPr>
          <p:cNvPr id="8" name="TextBox 7">
            <a:extLst>
              <a:ext uri="{FF2B5EF4-FFF2-40B4-BE49-F238E27FC236}">
                <a16:creationId xmlns:a16="http://schemas.microsoft.com/office/drawing/2014/main" id="{7E279406-AD2C-42E2-AF53-092DB45EFA31}"/>
              </a:ext>
            </a:extLst>
          </p:cNvPr>
          <p:cNvSpPr txBox="1"/>
          <p:nvPr/>
        </p:nvSpPr>
        <p:spPr>
          <a:xfrm>
            <a:off x="6725761" y="1596162"/>
            <a:ext cx="351378" cy="369332"/>
          </a:xfrm>
          <a:prstGeom prst="rect">
            <a:avLst/>
          </a:prstGeom>
          <a:noFill/>
        </p:spPr>
        <p:txBody>
          <a:bodyPr wrap="none" rtlCol="0">
            <a:spAutoFit/>
          </a:bodyPr>
          <a:lstStyle/>
          <a:p>
            <a:r>
              <a:rPr lang="en-US" dirty="0"/>
              <a:t>R</a:t>
            </a:r>
          </a:p>
        </p:txBody>
      </p:sp>
      <p:cxnSp>
        <p:nvCxnSpPr>
          <p:cNvPr id="4" name="Straight Connector 3">
            <a:extLst>
              <a:ext uri="{FF2B5EF4-FFF2-40B4-BE49-F238E27FC236}">
                <a16:creationId xmlns:a16="http://schemas.microsoft.com/office/drawing/2014/main" id="{E57AA243-D221-4381-A233-9089AFACB78F}"/>
              </a:ext>
            </a:extLst>
          </p:cNvPr>
          <p:cNvCxnSpPr/>
          <p:nvPr/>
        </p:nvCxnSpPr>
        <p:spPr>
          <a:xfrm rot="20476169">
            <a:off x="5740653" y="2633483"/>
            <a:ext cx="2330575"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36CFB84C-946D-4FAC-941B-88BD4A5BE776}"/>
              </a:ext>
            </a:extLst>
          </p:cNvPr>
          <p:cNvCxnSpPr/>
          <p:nvPr/>
        </p:nvCxnSpPr>
        <p:spPr>
          <a:xfrm rot="20476169" flipV="1">
            <a:off x="5938839" y="1376228"/>
            <a:ext cx="908613" cy="191588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E70F82B-401C-4D95-9A09-8412F1FA2243}"/>
              </a:ext>
            </a:extLst>
          </p:cNvPr>
          <p:cNvSpPr txBox="1"/>
          <p:nvPr/>
        </p:nvSpPr>
        <p:spPr>
          <a:xfrm>
            <a:off x="5489276" y="2846852"/>
            <a:ext cx="295274" cy="369332"/>
          </a:xfrm>
          <a:prstGeom prst="rect">
            <a:avLst/>
          </a:prstGeom>
          <a:noFill/>
        </p:spPr>
        <p:txBody>
          <a:bodyPr wrap="none" rtlCol="0">
            <a:spAutoFit/>
          </a:bodyPr>
          <a:lstStyle/>
          <a:p>
            <a:r>
              <a:rPr lang="en-US" dirty="0"/>
              <a:t>a</a:t>
            </a:r>
          </a:p>
        </p:txBody>
      </p:sp>
      <p:sp>
        <p:nvSpPr>
          <p:cNvPr id="12" name="TextBox 11">
            <a:extLst>
              <a:ext uri="{FF2B5EF4-FFF2-40B4-BE49-F238E27FC236}">
                <a16:creationId xmlns:a16="http://schemas.microsoft.com/office/drawing/2014/main" id="{0227CFA2-E288-421B-86F8-350C2BA89E81}"/>
              </a:ext>
            </a:extLst>
          </p:cNvPr>
          <p:cNvSpPr txBox="1"/>
          <p:nvPr/>
        </p:nvSpPr>
        <p:spPr>
          <a:xfrm>
            <a:off x="8008957" y="2022887"/>
            <a:ext cx="295274" cy="369332"/>
          </a:xfrm>
          <a:prstGeom prst="rect">
            <a:avLst/>
          </a:prstGeom>
          <a:noFill/>
        </p:spPr>
        <p:txBody>
          <a:bodyPr wrap="none" rtlCol="0">
            <a:spAutoFit/>
          </a:bodyPr>
          <a:lstStyle/>
          <a:p>
            <a:r>
              <a:rPr lang="en-US" dirty="0"/>
              <a:t>a</a:t>
            </a:r>
          </a:p>
        </p:txBody>
      </p:sp>
      <p:sp>
        <p:nvSpPr>
          <p:cNvPr id="13" name="TextBox 12">
            <a:extLst>
              <a:ext uri="{FF2B5EF4-FFF2-40B4-BE49-F238E27FC236}">
                <a16:creationId xmlns:a16="http://schemas.microsoft.com/office/drawing/2014/main" id="{726F568F-1EDD-490D-A2F9-DC37F86DFA49}"/>
              </a:ext>
            </a:extLst>
          </p:cNvPr>
          <p:cNvSpPr txBox="1"/>
          <p:nvPr/>
        </p:nvSpPr>
        <p:spPr>
          <a:xfrm>
            <a:off x="6086651" y="3438998"/>
            <a:ext cx="306494" cy="369332"/>
          </a:xfrm>
          <a:prstGeom prst="rect">
            <a:avLst/>
          </a:prstGeom>
          <a:noFill/>
        </p:spPr>
        <p:txBody>
          <a:bodyPr wrap="none" rtlCol="0">
            <a:spAutoFit/>
          </a:bodyPr>
          <a:lstStyle/>
          <a:p>
            <a:r>
              <a:rPr lang="en-US" dirty="0"/>
              <a:t>b</a:t>
            </a:r>
          </a:p>
        </p:txBody>
      </p:sp>
      <p:sp>
        <p:nvSpPr>
          <p:cNvPr id="14" name="TextBox 13">
            <a:extLst>
              <a:ext uri="{FF2B5EF4-FFF2-40B4-BE49-F238E27FC236}">
                <a16:creationId xmlns:a16="http://schemas.microsoft.com/office/drawing/2014/main" id="{ABE34CDB-C4CB-4B88-A5EA-2594D27F8844}"/>
              </a:ext>
            </a:extLst>
          </p:cNvPr>
          <p:cNvSpPr txBox="1"/>
          <p:nvPr/>
        </p:nvSpPr>
        <p:spPr>
          <a:xfrm>
            <a:off x="6375409" y="905448"/>
            <a:ext cx="306494" cy="369332"/>
          </a:xfrm>
          <a:prstGeom prst="rect">
            <a:avLst/>
          </a:prstGeom>
          <a:noFill/>
        </p:spPr>
        <p:txBody>
          <a:bodyPr wrap="none" rtlCol="0">
            <a:spAutoFit/>
          </a:bodyPr>
          <a:lstStyle/>
          <a:p>
            <a:r>
              <a:rPr lang="en-US" dirty="0"/>
              <a:t>b</a:t>
            </a:r>
          </a:p>
        </p:txBody>
      </p:sp>
      <p:sp>
        <p:nvSpPr>
          <p:cNvPr id="15" name="TextBox 14">
            <a:extLst>
              <a:ext uri="{FF2B5EF4-FFF2-40B4-BE49-F238E27FC236}">
                <a16:creationId xmlns:a16="http://schemas.microsoft.com/office/drawing/2014/main" id="{AB9CD1F8-5A0D-4BDB-A950-878865FC2D28}"/>
              </a:ext>
            </a:extLst>
          </p:cNvPr>
          <p:cNvSpPr txBox="1"/>
          <p:nvPr/>
        </p:nvSpPr>
        <p:spPr>
          <a:xfrm>
            <a:off x="6876412" y="2620269"/>
            <a:ext cx="317716" cy="369332"/>
          </a:xfrm>
          <a:prstGeom prst="rect">
            <a:avLst/>
          </a:prstGeom>
          <a:noFill/>
        </p:spPr>
        <p:txBody>
          <a:bodyPr wrap="none" rtlCol="0">
            <a:spAutoFit/>
          </a:bodyPr>
          <a:lstStyle/>
          <a:p>
            <a:r>
              <a:rPr lang="en-US" dirty="0"/>
              <a:t>A</a:t>
            </a:r>
          </a:p>
        </p:txBody>
      </p:sp>
      <p:sp>
        <p:nvSpPr>
          <p:cNvPr id="16" name="TextBox 15">
            <a:extLst>
              <a:ext uri="{FF2B5EF4-FFF2-40B4-BE49-F238E27FC236}">
                <a16:creationId xmlns:a16="http://schemas.microsoft.com/office/drawing/2014/main" id="{1F4951DB-C97B-489C-B272-F3B0EF9C2768}"/>
              </a:ext>
            </a:extLst>
          </p:cNvPr>
          <p:cNvSpPr txBox="1"/>
          <p:nvPr/>
        </p:nvSpPr>
        <p:spPr>
          <a:xfrm>
            <a:off x="7679782" y="1604994"/>
            <a:ext cx="309700" cy="369332"/>
          </a:xfrm>
          <a:prstGeom prst="rect">
            <a:avLst/>
          </a:prstGeom>
          <a:noFill/>
        </p:spPr>
        <p:txBody>
          <a:bodyPr wrap="none" rtlCol="0">
            <a:spAutoFit/>
          </a:bodyPr>
          <a:lstStyle/>
          <a:p>
            <a:r>
              <a:rPr lang="en-US" dirty="0"/>
              <a:t>B</a:t>
            </a:r>
          </a:p>
        </p:txBody>
      </p:sp>
      <p:cxnSp>
        <p:nvCxnSpPr>
          <p:cNvPr id="20" name="Straight Connector 19">
            <a:extLst>
              <a:ext uri="{FF2B5EF4-FFF2-40B4-BE49-F238E27FC236}">
                <a16:creationId xmlns:a16="http://schemas.microsoft.com/office/drawing/2014/main" id="{70243493-351A-4DE5-8231-29DD3E4DEBD5}"/>
              </a:ext>
            </a:extLst>
          </p:cNvPr>
          <p:cNvCxnSpPr>
            <a:cxnSpLocks/>
          </p:cNvCxnSpPr>
          <p:nvPr/>
        </p:nvCxnSpPr>
        <p:spPr>
          <a:xfrm>
            <a:off x="1957947" y="2915201"/>
            <a:ext cx="2520287" cy="2816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1A21D66-D987-4B4C-B2DD-4C087A1A1510}"/>
              </a:ext>
            </a:extLst>
          </p:cNvPr>
          <p:cNvCxnSpPr>
            <a:cxnSpLocks/>
          </p:cNvCxnSpPr>
          <p:nvPr/>
        </p:nvCxnSpPr>
        <p:spPr>
          <a:xfrm flipV="1">
            <a:off x="2270121" y="1136706"/>
            <a:ext cx="46798" cy="232177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2A56EB56-EDAB-46EC-9F52-794732C573F0}"/>
              </a:ext>
            </a:extLst>
          </p:cNvPr>
          <p:cNvSpPr txBox="1"/>
          <p:nvPr/>
        </p:nvSpPr>
        <p:spPr>
          <a:xfrm>
            <a:off x="2755971" y="1528163"/>
            <a:ext cx="351378" cy="369332"/>
          </a:xfrm>
          <a:prstGeom prst="rect">
            <a:avLst/>
          </a:prstGeom>
          <a:noFill/>
        </p:spPr>
        <p:txBody>
          <a:bodyPr wrap="none" rtlCol="0">
            <a:spAutoFit/>
          </a:bodyPr>
          <a:lstStyle/>
          <a:p>
            <a:r>
              <a:rPr lang="en-US" dirty="0"/>
              <a:t>R</a:t>
            </a:r>
          </a:p>
        </p:txBody>
      </p:sp>
      <p:sp>
        <p:nvSpPr>
          <p:cNvPr id="32" name="TextBox 31">
            <a:extLst>
              <a:ext uri="{FF2B5EF4-FFF2-40B4-BE49-F238E27FC236}">
                <a16:creationId xmlns:a16="http://schemas.microsoft.com/office/drawing/2014/main" id="{0CCAD08C-DA8E-4897-9587-80A70F08AB49}"/>
              </a:ext>
            </a:extLst>
          </p:cNvPr>
          <p:cNvSpPr txBox="1"/>
          <p:nvPr/>
        </p:nvSpPr>
        <p:spPr>
          <a:xfrm>
            <a:off x="4555296" y="2758698"/>
            <a:ext cx="300082" cy="369332"/>
          </a:xfrm>
          <a:prstGeom prst="rect">
            <a:avLst/>
          </a:prstGeom>
          <a:noFill/>
        </p:spPr>
        <p:txBody>
          <a:bodyPr wrap="none" rtlCol="0">
            <a:spAutoFit/>
          </a:bodyPr>
          <a:lstStyle/>
          <a:p>
            <a:r>
              <a:rPr lang="en-US" dirty="0"/>
              <a:t>x</a:t>
            </a:r>
          </a:p>
        </p:txBody>
      </p:sp>
      <p:sp>
        <p:nvSpPr>
          <p:cNvPr id="33" name="TextBox 32">
            <a:extLst>
              <a:ext uri="{FF2B5EF4-FFF2-40B4-BE49-F238E27FC236}">
                <a16:creationId xmlns:a16="http://schemas.microsoft.com/office/drawing/2014/main" id="{DEA637E2-42F2-4AC8-BC7C-293D13DDE6D6}"/>
              </a:ext>
            </a:extLst>
          </p:cNvPr>
          <p:cNvSpPr txBox="1"/>
          <p:nvPr/>
        </p:nvSpPr>
        <p:spPr>
          <a:xfrm>
            <a:off x="2270121" y="720782"/>
            <a:ext cx="300082" cy="369332"/>
          </a:xfrm>
          <a:prstGeom prst="rect">
            <a:avLst/>
          </a:prstGeom>
          <a:noFill/>
        </p:spPr>
        <p:txBody>
          <a:bodyPr wrap="none" rtlCol="0">
            <a:spAutoFit/>
          </a:bodyPr>
          <a:lstStyle/>
          <a:p>
            <a:r>
              <a:rPr lang="en-US" dirty="0"/>
              <a:t>y</a:t>
            </a:r>
          </a:p>
        </p:txBody>
      </p:sp>
      <p:sp>
        <p:nvSpPr>
          <p:cNvPr id="34" name="TextBox 33">
            <a:extLst>
              <a:ext uri="{FF2B5EF4-FFF2-40B4-BE49-F238E27FC236}">
                <a16:creationId xmlns:a16="http://schemas.microsoft.com/office/drawing/2014/main" id="{F634FEE0-7424-42B1-80C2-B74D64EB40C0}"/>
              </a:ext>
            </a:extLst>
          </p:cNvPr>
          <p:cNvSpPr txBox="1"/>
          <p:nvPr/>
        </p:nvSpPr>
        <p:spPr>
          <a:xfrm>
            <a:off x="2848588" y="2959640"/>
            <a:ext cx="609600" cy="369332"/>
          </a:xfrm>
          <a:prstGeom prst="rect">
            <a:avLst/>
          </a:prstGeom>
          <a:noFill/>
        </p:spPr>
        <p:txBody>
          <a:bodyPr wrap="square" rtlCol="0">
            <a:spAutoFit/>
          </a:bodyPr>
          <a:lstStyle/>
          <a:p>
            <a:r>
              <a:rPr lang="en-US" dirty="0"/>
              <a:t>R</a:t>
            </a:r>
            <a:r>
              <a:rPr lang="en-US" baseline="-25000" dirty="0"/>
              <a:t>x</a:t>
            </a:r>
          </a:p>
        </p:txBody>
      </p:sp>
      <p:sp>
        <p:nvSpPr>
          <p:cNvPr id="35" name="TextBox 34">
            <a:extLst>
              <a:ext uri="{FF2B5EF4-FFF2-40B4-BE49-F238E27FC236}">
                <a16:creationId xmlns:a16="http://schemas.microsoft.com/office/drawing/2014/main" id="{861AB230-410F-4E25-8663-429BCE62324B}"/>
              </a:ext>
            </a:extLst>
          </p:cNvPr>
          <p:cNvSpPr txBox="1"/>
          <p:nvPr/>
        </p:nvSpPr>
        <p:spPr>
          <a:xfrm>
            <a:off x="3809799" y="1997936"/>
            <a:ext cx="428322" cy="369332"/>
          </a:xfrm>
          <a:prstGeom prst="rect">
            <a:avLst/>
          </a:prstGeom>
          <a:noFill/>
        </p:spPr>
        <p:txBody>
          <a:bodyPr wrap="none" rtlCol="0">
            <a:spAutoFit/>
          </a:bodyPr>
          <a:lstStyle/>
          <a:p>
            <a:r>
              <a:rPr lang="en-US" dirty="0"/>
              <a:t>R</a:t>
            </a:r>
            <a:r>
              <a:rPr lang="en-US" baseline="-25000" dirty="0"/>
              <a:t>y</a:t>
            </a:r>
          </a:p>
        </p:txBody>
      </p:sp>
      <p:sp>
        <p:nvSpPr>
          <p:cNvPr id="36" name="TextBox 35">
            <a:extLst>
              <a:ext uri="{FF2B5EF4-FFF2-40B4-BE49-F238E27FC236}">
                <a16:creationId xmlns:a16="http://schemas.microsoft.com/office/drawing/2014/main" id="{4EEF9CD5-AD22-4327-A4E9-79842DC699CB}"/>
              </a:ext>
            </a:extLst>
          </p:cNvPr>
          <p:cNvSpPr txBox="1"/>
          <p:nvPr/>
        </p:nvSpPr>
        <p:spPr>
          <a:xfrm>
            <a:off x="1849182" y="3776404"/>
            <a:ext cx="2980303" cy="369332"/>
          </a:xfrm>
          <a:prstGeom prst="rect">
            <a:avLst/>
          </a:prstGeom>
          <a:noFill/>
        </p:spPr>
        <p:txBody>
          <a:bodyPr wrap="none" rtlCol="0">
            <a:spAutoFit/>
          </a:bodyPr>
          <a:lstStyle/>
          <a:p>
            <a:r>
              <a:rPr lang="en-US" dirty="0"/>
              <a:t>Cartesian components of R</a:t>
            </a:r>
          </a:p>
        </p:txBody>
      </p:sp>
      <p:sp>
        <p:nvSpPr>
          <p:cNvPr id="37" name="TextBox 36">
            <a:extLst>
              <a:ext uri="{FF2B5EF4-FFF2-40B4-BE49-F238E27FC236}">
                <a16:creationId xmlns:a16="http://schemas.microsoft.com/office/drawing/2014/main" id="{03DAC63D-D7D0-4F5D-8943-B9CF468FEF88}"/>
              </a:ext>
            </a:extLst>
          </p:cNvPr>
          <p:cNvSpPr txBox="1"/>
          <p:nvPr/>
        </p:nvSpPr>
        <p:spPr>
          <a:xfrm>
            <a:off x="5636459" y="3776404"/>
            <a:ext cx="2787943" cy="369332"/>
          </a:xfrm>
          <a:prstGeom prst="rect">
            <a:avLst/>
          </a:prstGeom>
          <a:noFill/>
        </p:spPr>
        <p:txBody>
          <a:bodyPr wrap="none" rtlCol="0">
            <a:spAutoFit/>
          </a:bodyPr>
          <a:lstStyle/>
          <a:p>
            <a:r>
              <a:rPr lang="en-US" dirty="0"/>
              <a:t>Oblique components of R</a:t>
            </a:r>
          </a:p>
        </p:txBody>
      </p:sp>
      <p:sp>
        <p:nvSpPr>
          <p:cNvPr id="38" name="TextBox 37">
            <a:extLst>
              <a:ext uri="{FF2B5EF4-FFF2-40B4-BE49-F238E27FC236}">
                <a16:creationId xmlns:a16="http://schemas.microsoft.com/office/drawing/2014/main" id="{C8C6A7B2-57DD-4359-A322-76EA70069EAF}"/>
              </a:ext>
            </a:extLst>
          </p:cNvPr>
          <p:cNvSpPr txBox="1"/>
          <p:nvPr/>
        </p:nvSpPr>
        <p:spPr>
          <a:xfrm>
            <a:off x="3623356" y="76200"/>
            <a:ext cx="2351926" cy="369332"/>
          </a:xfrm>
          <a:prstGeom prst="rect">
            <a:avLst/>
          </a:prstGeom>
          <a:noFill/>
        </p:spPr>
        <p:txBody>
          <a:bodyPr wrap="none" rtlCol="0">
            <a:spAutoFit/>
          </a:bodyPr>
          <a:lstStyle/>
          <a:p>
            <a:r>
              <a:rPr lang="en-US" dirty="0">
                <a:solidFill>
                  <a:srgbClr val="C00000"/>
                </a:solidFill>
              </a:rPr>
              <a:t>Oblique Components</a:t>
            </a:r>
          </a:p>
        </p:txBody>
      </p:sp>
      <p:cxnSp>
        <p:nvCxnSpPr>
          <p:cNvPr id="10" name="Straight Arrow Connector 9">
            <a:extLst>
              <a:ext uri="{FF2B5EF4-FFF2-40B4-BE49-F238E27FC236}">
                <a16:creationId xmlns:a16="http://schemas.microsoft.com/office/drawing/2014/main" id="{FA4C42A1-3622-987F-4B18-826B36699D8B}"/>
              </a:ext>
            </a:extLst>
          </p:cNvPr>
          <p:cNvCxnSpPr>
            <a:cxnSpLocks/>
          </p:cNvCxnSpPr>
          <p:nvPr/>
        </p:nvCxnSpPr>
        <p:spPr>
          <a:xfrm flipV="1">
            <a:off x="2285587" y="1366400"/>
            <a:ext cx="1345234" cy="154768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BA56568F-29BE-C605-5A23-55ACAD469296}"/>
              </a:ext>
            </a:extLst>
          </p:cNvPr>
          <p:cNvCxnSpPr>
            <a:cxnSpLocks/>
          </p:cNvCxnSpPr>
          <p:nvPr/>
        </p:nvCxnSpPr>
        <p:spPr>
          <a:xfrm flipV="1">
            <a:off x="3670540" y="1370717"/>
            <a:ext cx="0" cy="154052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Straight Arrow Connector 26">
            <a:extLst>
              <a:ext uri="{FF2B5EF4-FFF2-40B4-BE49-F238E27FC236}">
                <a16:creationId xmlns:a16="http://schemas.microsoft.com/office/drawing/2014/main" id="{5D02853D-DD60-6E81-CC16-C9C3324A65F2}"/>
              </a:ext>
            </a:extLst>
          </p:cNvPr>
          <p:cNvCxnSpPr/>
          <p:nvPr/>
        </p:nvCxnSpPr>
        <p:spPr>
          <a:xfrm>
            <a:off x="2293520" y="2929282"/>
            <a:ext cx="1394969"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9" name="Straight Arrow Connector 38">
            <a:extLst>
              <a:ext uri="{FF2B5EF4-FFF2-40B4-BE49-F238E27FC236}">
                <a16:creationId xmlns:a16="http://schemas.microsoft.com/office/drawing/2014/main" id="{EEF7E584-7E72-A814-622D-509814CD5A62}"/>
              </a:ext>
            </a:extLst>
          </p:cNvPr>
          <p:cNvCxnSpPr/>
          <p:nvPr/>
        </p:nvCxnSpPr>
        <p:spPr>
          <a:xfrm flipV="1">
            <a:off x="6336421" y="1319812"/>
            <a:ext cx="1348973" cy="149380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41" name="Straight Arrow Connector 40">
            <a:extLst>
              <a:ext uri="{FF2B5EF4-FFF2-40B4-BE49-F238E27FC236}">
                <a16:creationId xmlns:a16="http://schemas.microsoft.com/office/drawing/2014/main" id="{B3CA0483-B3E8-4A96-CE51-715B91BDCEB4}"/>
              </a:ext>
            </a:extLst>
          </p:cNvPr>
          <p:cNvCxnSpPr>
            <a:cxnSpLocks/>
          </p:cNvCxnSpPr>
          <p:nvPr/>
        </p:nvCxnSpPr>
        <p:spPr>
          <a:xfrm flipV="1">
            <a:off x="7607204" y="1319812"/>
            <a:ext cx="107036" cy="107131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F6690ECA-32FA-6C20-6E5B-0582AF09EDF3}"/>
              </a:ext>
            </a:extLst>
          </p:cNvPr>
          <p:cNvCxnSpPr>
            <a:cxnSpLocks/>
          </p:cNvCxnSpPr>
          <p:nvPr/>
        </p:nvCxnSpPr>
        <p:spPr>
          <a:xfrm flipV="1">
            <a:off x="6351092" y="2380891"/>
            <a:ext cx="1257406" cy="42827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7081567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27A02C6-2B95-47E3-BFA0-3E1A823839FE}"/>
              </a:ext>
            </a:extLst>
          </p:cNvPr>
          <p:cNvSpPr txBox="1"/>
          <p:nvPr/>
        </p:nvSpPr>
        <p:spPr>
          <a:xfrm>
            <a:off x="619646" y="238259"/>
            <a:ext cx="5181600" cy="1754326"/>
          </a:xfrm>
          <a:prstGeom prst="rect">
            <a:avLst/>
          </a:prstGeom>
          <a:noFill/>
        </p:spPr>
        <p:txBody>
          <a:bodyPr wrap="square" rtlCol="0">
            <a:spAutoFit/>
          </a:bodyPr>
          <a:lstStyle/>
          <a:p>
            <a:r>
              <a:rPr lang="en-US" dirty="0">
                <a:solidFill>
                  <a:srgbClr val="C00000"/>
                </a:solidFill>
              </a:rPr>
              <a:t>Example 1.7</a:t>
            </a:r>
          </a:p>
          <a:p>
            <a:endParaRPr lang="en-US" dirty="0">
              <a:solidFill>
                <a:srgbClr val="C00000"/>
              </a:solidFill>
            </a:endParaRPr>
          </a:p>
          <a:p>
            <a:r>
              <a:rPr lang="en-US" dirty="0"/>
              <a:t>A 250 N force is to be resolved into two oblique components A and B, acting  along lines a-a and b-b, respectively . If A is 160N, determine the angle </a:t>
            </a:r>
            <a:r>
              <a:rPr lang="en-US" dirty="0">
                <a:latin typeface="Symbol" pitchFamily="18" charset="2"/>
              </a:rPr>
              <a:t>b </a:t>
            </a:r>
            <a:r>
              <a:rPr lang="en-US" dirty="0"/>
              <a:t>and the component B along b-b.</a:t>
            </a:r>
          </a:p>
        </p:txBody>
      </p:sp>
      <p:cxnSp>
        <p:nvCxnSpPr>
          <p:cNvPr id="3" name="Straight Connector 2">
            <a:extLst>
              <a:ext uri="{FF2B5EF4-FFF2-40B4-BE49-F238E27FC236}">
                <a16:creationId xmlns:a16="http://schemas.microsoft.com/office/drawing/2014/main" id="{B8A7B551-57B6-4091-A18F-0884373ACB09}"/>
              </a:ext>
            </a:extLst>
          </p:cNvPr>
          <p:cNvCxnSpPr/>
          <p:nvPr/>
        </p:nvCxnSpPr>
        <p:spPr>
          <a:xfrm>
            <a:off x="6168250" y="2694561"/>
            <a:ext cx="22098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00949A33-18C9-4A11-A2C5-2D89FE5B09C6}"/>
              </a:ext>
            </a:extLst>
          </p:cNvPr>
          <p:cNvCxnSpPr/>
          <p:nvPr/>
        </p:nvCxnSpPr>
        <p:spPr>
          <a:xfrm flipV="1">
            <a:off x="6473050" y="1223434"/>
            <a:ext cx="861527" cy="200452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C92825C1-1A04-4EEF-B764-C9E22FF8F3A6}"/>
              </a:ext>
            </a:extLst>
          </p:cNvPr>
          <p:cNvSpPr txBox="1"/>
          <p:nvPr/>
        </p:nvSpPr>
        <p:spPr>
          <a:xfrm>
            <a:off x="6084274" y="2716332"/>
            <a:ext cx="609600" cy="369332"/>
          </a:xfrm>
          <a:prstGeom prst="rect">
            <a:avLst/>
          </a:prstGeom>
          <a:noFill/>
        </p:spPr>
        <p:txBody>
          <a:bodyPr wrap="square" rtlCol="0">
            <a:spAutoFit/>
          </a:bodyPr>
          <a:lstStyle/>
          <a:p>
            <a:r>
              <a:rPr lang="en-US" dirty="0"/>
              <a:t>70</a:t>
            </a:r>
            <a:r>
              <a:rPr lang="en-US" baseline="30000" dirty="0"/>
              <a:t>o</a:t>
            </a:r>
            <a:endParaRPr lang="en-US" dirty="0"/>
          </a:p>
        </p:txBody>
      </p:sp>
      <p:sp>
        <p:nvSpPr>
          <p:cNvPr id="7" name="TextBox 6">
            <a:extLst>
              <a:ext uri="{FF2B5EF4-FFF2-40B4-BE49-F238E27FC236}">
                <a16:creationId xmlns:a16="http://schemas.microsoft.com/office/drawing/2014/main" id="{7BCA091C-C8CD-4C7B-97BB-208678DE1F43}"/>
              </a:ext>
            </a:extLst>
          </p:cNvPr>
          <p:cNvSpPr txBox="1"/>
          <p:nvPr/>
        </p:nvSpPr>
        <p:spPr>
          <a:xfrm>
            <a:off x="7202949" y="1534623"/>
            <a:ext cx="737702" cy="369332"/>
          </a:xfrm>
          <a:prstGeom prst="rect">
            <a:avLst/>
          </a:prstGeom>
          <a:noFill/>
        </p:spPr>
        <p:txBody>
          <a:bodyPr wrap="none" rtlCol="0">
            <a:spAutoFit/>
          </a:bodyPr>
          <a:lstStyle/>
          <a:p>
            <a:r>
              <a:rPr lang="en-US" dirty="0"/>
              <a:t>250 N</a:t>
            </a:r>
          </a:p>
        </p:txBody>
      </p:sp>
      <p:graphicFrame>
        <p:nvGraphicFramePr>
          <p:cNvPr id="10" name="Object 9">
            <a:extLst>
              <a:ext uri="{FF2B5EF4-FFF2-40B4-BE49-F238E27FC236}">
                <a16:creationId xmlns:a16="http://schemas.microsoft.com/office/drawing/2014/main" id="{0FB694C2-89C5-4009-96CE-208E993F7FB1}"/>
              </a:ext>
            </a:extLst>
          </p:cNvPr>
          <p:cNvGraphicFramePr>
            <a:graphicFrameLocks noChangeAspect="1"/>
          </p:cNvGraphicFramePr>
          <p:nvPr>
            <p:extLst>
              <p:ext uri="{D42A27DB-BD31-4B8C-83A1-F6EECF244321}">
                <p14:modId xmlns:p14="http://schemas.microsoft.com/office/powerpoint/2010/main" val="3418258103"/>
              </p:ext>
            </p:extLst>
          </p:nvPr>
        </p:nvGraphicFramePr>
        <p:xfrm>
          <a:off x="7136676" y="2413379"/>
          <a:ext cx="181571" cy="290513"/>
        </p:xfrm>
        <a:graphic>
          <a:graphicData uri="http://schemas.openxmlformats.org/presentationml/2006/ole">
            <mc:AlternateContent xmlns:mc="http://schemas.openxmlformats.org/markup-compatibility/2006">
              <mc:Choice xmlns:v="urn:schemas-microsoft-com:vml" Requires="v">
                <p:oleObj name="Equation" r:id="rId3" imgW="126720" imgH="203040" progId="Equation.DSMT4">
                  <p:embed/>
                </p:oleObj>
              </mc:Choice>
              <mc:Fallback>
                <p:oleObj name="Equation" r:id="rId3" imgW="126720" imgH="203040" progId="Equation.DSMT4">
                  <p:embed/>
                  <p:pic>
                    <p:nvPicPr>
                      <p:cNvPr id="18" name="Object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36676" y="2413379"/>
                        <a:ext cx="181571" cy="2905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a:extLst>
              <a:ext uri="{FF2B5EF4-FFF2-40B4-BE49-F238E27FC236}">
                <a16:creationId xmlns:a16="http://schemas.microsoft.com/office/drawing/2014/main" id="{6B74F004-496C-4376-A3B1-3D40DBC87E71}"/>
              </a:ext>
            </a:extLst>
          </p:cNvPr>
          <p:cNvSpPr txBox="1"/>
          <p:nvPr/>
        </p:nvSpPr>
        <p:spPr>
          <a:xfrm>
            <a:off x="5877446" y="2540399"/>
            <a:ext cx="295274" cy="369332"/>
          </a:xfrm>
          <a:prstGeom prst="rect">
            <a:avLst/>
          </a:prstGeom>
          <a:noFill/>
        </p:spPr>
        <p:txBody>
          <a:bodyPr wrap="none" rtlCol="0">
            <a:spAutoFit/>
          </a:bodyPr>
          <a:lstStyle/>
          <a:p>
            <a:r>
              <a:rPr lang="en-US" dirty="0"/>
              <a:t>a</a:t>
            </a:r>
          </a:p>
        </p:txBody>
      </p:sp>
      <p:sp>
        <p:nvSpPr>
          <p:cNvPr id="12" name="TextBox 11">
            <a:extLst>
              <a:ext uri="{FF2B5EF4-FFF2-40B4-BE49-F238E27FC236}">
                <a16:creationId xmlns:a16="http://schemas.microsoft.com/office/drawing/2014/main" id="{CBA11D27-87B3-4E30-A903-DF0826E4DB8B}"/>
              </a:ext>
            </a:extLst>
          </p:cNvPr>
          <p:cNvSpPr txBox="1"/>
          <p:nvPr/>
        </p:nvSpPr>
        <p:spPr>
          <a:xfrm>
            <a:off x="8530450" y="2541563"/>
            <a:ext cx="295274" cy="369332"/>
          </a:xfrm>
          <a:prstGeom prst="rect">
            <a:avLst/>
          </a:prstGeom>
          <a:noFill/>
        </p:spPr>
        <p:txBody>
          <a:bodyPr wrap="none" rtlCol="0">
            <a:spAutoFit/>
          </a:bodyPr>
          <a:lstStyle/>
          <a:p>
            <a:r>
              <a:rPr lang="en-US" dirty="0"/>
              <a:t>a</a:t>
            </a:r>
          </a:p>
        </p:txBody>
      </p:sp>
      <p:sp>
        <p:nvSpPr>
          <p:cNvPr id="13" name="TextBox 12">
            <a:extLst>
              <a:ext uri="{FF2B5EF4-FFF2-40B4-BE49-F238E27FC236}">
                <a16:creationId xmlns:a16="http://schemas.microsoft.com/office/drawing/2014/main" id="{56CB3E79-4218-4190-9A6C-808568E49237}"/>
              </a:ext>
            </a:extLst>
          </p:cNvPr>
          <p:cNvSpPr txBox="1"/>
          <p:nvPr/>
        </p:nvSpPr>
        <p:spPr>
          <a:xfrm>
            <a:off x="6235827" y="3208910"/>
            <a:ext cx="306494" cy="369332"/>
          </a:xfrm>
          <a:prstGeom prst="rect">
            <a:avLst/>
          </a:prstGeom>
          <a:noFill/>
        </p:spPr>
        <p:txBody>
          <a:bodyPr wrap="none" rtlCol="0">
            <a:spAutoFit/>
          </a:bodyPr>
          <a:lstStyle/>
          <a:p>
            <a:r>
              <a:rPr lang="en-US" dirty="0"/>
              <a:t>b</a:t>
            </a:r>
          </a:p>
        </p:txBody>
      </p:sp>
      <p:sp>
        <p:nvSpPr>
          <p:cNvPr id="14" name="TextBox 13">
            <a:extLst>
              <a:ext uri="{FF2B5EF4-FFF2-40B4-BE49-F238E27FC236}">
                <a16:creationId xmlns:a16="http://schemas.microsoft.com/office/drawing/2014/main" id="{1C843E12-0F9A-4E65-BFCF-EA1BE28B3A95}"/>
              </a:ext>
            </a:extLst>
          </p:cNvPr>
          <p:cNvSpPr txBox="1"/>
          <p:nvPr/>
        </p:nvSpPr>
        <p:spPr>
          <a:xfrm>
            <a:off x="7195325" y="942747"/>
            <a:ext cx="306494" cy="369332"/>
          </a:xfrm>
          <a:prstGeom prst="rect">
            <a:avLst/>
          </a:prstGeom>
          <a:noFill/>
        </p:spPr>
        <p:txBody>
          <a:bodyPr wrap="none" rtlCol="0">
            <a:spAutoFit/>
          </a:bodyPr>
          <a:lstStyle/>
          <a:p>
            <a:r>
              <a:rPr lang="en-US" dirty="0"/>
              <a:t>b</a:t>
            </a:r>
          </a:p>
        </p:txBody>
      </p:sp>
      <p:sp>
        <p:nvSpPr>
          <p:cNvPr id="15" name="TextBox 14">
            <a:extLst>
              <a:ext uri="{FF2B5EF4-FFF2-40B4-BE49-F238E27FC236}">
                <a16:creationId xmlns:a16="http://schemas.microsoft.com/office/drawing/2014/main" id="{494D8524-8CCC-4A3F-8B1F-F4783446D790}"/>
              </a:ext>
            </a:extLst>
          </p:cNvPr>
          <p:cNvSpPr txBox="1"/>
          <p:nvPr/>
        </p:nvSpPr>
        <p:spPr>
          <a:xfrm>
            <a:off x="7167165" y="2723119"/>
            <a:ext cx="317716" cy="369332"/>
          </a:xfrm>
          <a:prstGeom prst="rect">
            <a:avLst/>
          </a:prstGeom>
          <a:noFill/>
        </p:spPr>
        <p:txBody>
          <a:bodyPr wrap="none" rtlCol="0">
            <a:spAutoFit/>
          </a:bodyPr>
          <a:lstStyle/>
          <a:p>
            <a:r>
              <a:rPr lang="en-US" dirty="0"/>
              <a:t>A</a:t>
            </a:r>
          </a:p>
        </p:txBody>
      </p:sp>
      <p:sp>
        <p:nvSpPr>
          <p:cNvPr id="16" name="TextBox 15">
            <a:extLst>
              <a:ext uri="{FF2B5EF4-FFF2-40B4-BE49-F238E27FC236}">
                <a16:creationId xmlns:a16="http://schemas.microsoft.com/office/drawing/2014/main" id="{78401BA3-EE4D-44C7-B4C3-ADA655ADC9F1}"/>
              </a:ext>
            </a:extLst>
          </p:cNvPr>
          <p:cNvSpPr txBox="1"/>
          <p:nvPr/>
        </p:nvSpPr>
        <p:spPr>
          <a:xfrm>
            <a:off x="8188093" y="2043747"/>
            <a:ext cx="309700" cy="369332"/>
          </a:xfrm>
          <a:prstGeom prst="rect">
            <a:avLst/>
          </a:prstGeom>
          <a:noFill/>
        </p:spPr>
        <p:txBody>
          <a:bodyPr wrap="none" rtlCol="0">
            <a:spAutoFit/>
          </a:bodyPr>
          <a:lstStyle/>
          <a:p>
            <a:r>
              <a:rPr lang="en-US" dirty="0"/>
              <a:t>B</a:t>
            </a:r>
          </a:p>
        </p:txBody>
      </p:sp>
      <p:graphicFrame>
        <p:nvGraphicFramePr>
          <p:cNvPr id="17" name="Object 16">
            <a:extLst>
              <a:ext uri="{FF2B5EF4-FFF2-40B4-BE49-F238E27FC236}">
                <a16:creationId xmlns:a16="http://schemas.microsoft.com/office/drawing/2014/main" id="{2BDE712C-4E41-4ADE-A6EE-E9A05971CBD1}"/>
              </a:ext>
            </a:extLst>
          </p:cNvPr>
          <p:cNvGraphicFramePr>
            <a:graphicFrameLocks noChangeAspect="1"/>
          </p:cNvGraphicFramePr>
          <p:nvPr>
            <p:extLst>
              <p:ext uri="{D42A27DB-BD31-4B8C-83A1-F6EECF244321}">
                <p14:modId xmlns:p14="http://schemas.microsoft.com/office/powerpoint/2010/main" val="2581632960"/>
              </p:ext>
            </p:extLst>
          </p:nvPr>
        </p:nvGraphicFramePr>
        <p:xfrm>
          <a:off x="795232" y="2863376"/>
          <a:ext cx="2520950" cy="1241425"/>
        </p:xfrm>
        <a:graphic>
          <a:graphicData uri="http://schemas.openxmlformats.org/presentationml/2006/ole">
            <mc:AlternateContent xmlns:mc="http://schemas.openxmlformats.org/markup-compatibility/2006">
              <mc:Choice xmlns:v="urn:schemas-microsoft-com:vml" Requires="v">
                <p:oleObj name="Equation" r:id="rId5" imgW="1879560" imgH="927000" progId="Equation.DSMT4">
                  <p:embed/>
                </p:oleObj>
              </mc:Choice>
              <mc:Fallback>
                <p:oleObj name="Equation" r:id="rId5" imgW="1879560" imgH="927000" progId="Equation.DSMT4">
                  <p:embed/>
                  <p:pic>
                    <p:nvPicPr>
                      <p:cNvPr id="25" name="Object 24"/>
                      <p:cNvPicPr>
                        <a:picLocks noChangeAspect="1" noChangeArrowheads="1"/>
                      </p:cNvPicPr>
                      <p:nvPr/>
                    </p:nvPicPr>
                    <p:blipFill>
                      <a:blip r:embed="rId6"/>
                      <a:srcRect/>
                      <a:stretch>
                        <a:fillRect/>
                      </a:stretch>
                    </p:blipFill>
                    <p:spPr bwMode="auto">
                      <a:xfrm>
                        <a:off x="795232" y="2863376"/>
                        <a:ext cx="2520950" cy="1241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 name="Object 20">
            <a:extLst>
              <a:ext uri="{FF2B5EF4-FFF2-40B4-BE49-F238E27FC236}">
                <a16:creationId xmlns:a16="http://schemas.microsoft.com/office/drawing/2014/main" id="{BB7CD007-C8DD-45A8-A33B-08345F2C6E9E}"/>
              </a:ext>
            </a:extLst>
          </p:cNvPr>
          <p:cNvGraphicFramePr>
            <a:graphicFrameLocks noChangeAspect="1"/>
          </p:cNvGraphicFramePr>
          <p:nvPr>
            <p:extLst>
              <p:ext uri="{D42A27DB-BD31-4B8C-83A1-F6EECF244321}">
                <p14:modId xmlns:p14="http://schemas.microsoft.com/office/powerpoint/2010/main" val="219908182"/>
              </p:ext>
            </p:extLst>
          </p:nvPr>
        </p:nvGraphicFramePr>
        <p:xfrm>
          <a:off x="4263304" y="3081848"/>
          <a:ext cx="181571" cy="290513"/>
        </p:xfrm>
        <a:graphic>
          <a:graphicData uri="http://schemas.openxmlformats.org/presentationml/2006/ole">
            <mc:AlternateContent xmlns:mc="http://schemas.openxmlformats.org/markup-compatibility/2006">
              <mc:Choice xmlns:v="urn:schemas-microsoft-com:vml" Requires="v">
                <p:oleObj name="Equation" r:id="rId7" imgW="126720" imgH="203040" progId="Equation.DSMT4">
                  <p:embed/>
                </p:oleObj>
              </mc:Choice>
              <mc:Fallback>
                <p:oleObj name="Equation" r:id="rId7" imgW="126720" imgH="203040" progId="Equation.DSMT4">
                  <p:embed/>
                  <p:pic>
                    <p:nvPicPr>
                      <p:cNvPr id="34" name="Object 3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63304" y="3081848"/>
                        <a:ext cx="181571" cy="2905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TextBox 21">
            <a:extLst>
              <a:ext uri="{FF2B5EF4-FFF2-40B4-BE49-F238E27FC236}">
                <a16:creationId xmlns:a16="http://schemas.microsoft.com/office/drawing/2014/main" id="{9127CDF7-622E-4C65-80D4-C724BBE6F5BD}"/>
              </a:ext>
            </a:extLst>
          </p:cNvPr>
          <p:cNvSpPr txBox="1"/>
          <p:nvPr/>
        </p:nvSpPr>
        <p:spPr>
          <a:xfrm>
            <a:off x="4001465" y="2547996"/>
            <a:ext cx="800219" cy="369332"/>
          </a:xfrm>
          <a:prstGeom prst="rect">
            <a:avLst/>
          </a:prstGeom>
          <a:noFill/>
        </p:spPr>
        <p:txBody>
          <a:bodyPr wrap="none" rtlCol="0">
            <a:spAutoFit/>
          </a:bodyPr>
          <a:lstStyle/>
          <a:p>
            <a:r>
              <a:rPr lang="en-US" dirty="0"/>
              <a:t>250 N</a:t>
            </a:r>
          </a:p>
        </p:txBody>
      </p:sp>
      <p:cxnSp>
        <p:nvCxnSpPr>
          <p:cNvPr id="23" name="Straight Connector 22">
            <a:extLst>
              <a:ext uri="{FF2B5EF4-FFF2-40B4-BE49-F238E27FC236}">
                <a16:creationId xmlns:a16="http://schemas.microsoft.com/office/drawing/2014/main" id="{2A4582B6-7AF3-4BDF-8C5B-F7726518ECC7}"/>
              </a:ext>
            </a:extLst>
          </p:cNvPr>
          <p:cNvCxnSpPr/>
          <p:nvPr/>
        </p:nvCxnSpPr>
        <p:spPr>
          <a:xfrm>
            <a:off x="4802924" y="3363512"/>
            <a:ext cx="4572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365F4579-D3F2-4238-966D-A5D84376D1E4}"/>
              </a:ext>
            </a:extLst>
          </p:cNvPr>
          <p:cNvSpPr txBox="1"/>
          <p:nvPr/>
        </p:nvSpPr>
        <p:spPr>
          <a:xfrm>
            <a:off x="4860644" y="3081848"/>
            <a:ext cx="412292" cy="276999"/>
          </a:xfrm>
          <a:prstGeom prst="rect">
            <a:avLst/>
          </a:prstGeom>
          <a:noFill/>
        </p:spPr>
        <p:txBody>
          <a:bodyPr wrap="none" rtlCol="0">
            <a:spAutoFit/>
          </a:bodyPr>
          <a:lstStyle/>
          <a:p>
            <a:r>
              <a:rPr lang="en-US" sz="1200" dirty="0"/>
              <a:t>70</a:t>
            </a:r>
            <a:r>
              <a:rPr lang="en-US" sz="1200" baseline="30000" dirty="0"/>
              <a:t>o</a:t>
            </a:r>
          </a:p>
        </p:txBody>
      </p:sp>
      <p:sp>
        <p:nvSpPr>
          <p:cNvPr id="25" name="TextBox 24">
            <a:extLst>
              <a:ext uri="{FF2B5EF4-FFF2-40B4-BE49-F238E27FC236}">
                <a16:creationId xmlns:a16="http://schemas.microsoft.com/office/drawing/2014/main" id="{253513BF-8BAC-4904-A294-2A32FD7931C2}"/>
              </a:ext>
            </a:extLst>
          </p:cNvPr>
          <p:cNvSpPr txBox="1"/>
          <p:nvPr/>
        </p:nvSpPr>
        <p:spPr>
          <a:xfrm>
            <a:off x="4411669" y="3087483"/>
            <a:ext cx="716414" cy="276999"/>
          </a:xfrm>
          <a:prstGeom prst="rect">
            <a:avLst/>
          </a:prstGeom>
          <a:noFill/>
        </p:spPr>
        <p:txBody>
          <a:bodyPr wrap="square" rtlCol="0">
            <a:spAutoFit/>
          </a:bodyPr>
          <a:lstStyle/>
          <a:p>
            <a:r>
              <a:rPr lang="en-US" sz="1200" dirty="0"/>
              <a:t>110</a:t>
            </a:r>
            <a:r>
              <a:rPr lang="en-US" sz="1200" baseline="30000" dirty="0"/>
              <a:t>o</a:t>
            </a:r>
          </a:p>
        </p:txBody>
      </p:sp>
      <p:sp>
        <p:nvSpPr>
          <p:cNvPr id="26" name="TextBox 25">
            <a:extLst>
              <a:ext uri="{FF2B5EF4-FFF2-40B4-BE49-F238E27FC236}">
                <a16:creationId xmlns:a16="http://schemas.microsoft.com/office/drawing/2014/main" id="{5C3286B4-06F8-496E-94E5-0EAC67022D9A}"/>
              </a:ext>
            </a:extLst>
          </p:cNvPr>
          <p:cNvSpPr txBox="1"/>
          <p:nvPr/>
        </p:nvSpPr>
        <p:spPr>
          <a:xfrm>
            <a:off x="4116963" y="3412111"/>
            <a:ext cx="800219" cy="369332"/>
          </a:xfrm>
          <a:prstGeom prst="rect">
            <a:avLst/>
          </a:prstGeom>
          <a:noFill/>
        </p:spPr>
        <p:txBody>
          <a:bodyPr wrap="none" rtlCol="0">
            <a:spAutoFit/>
          </a:bodyPr>
          <a:lstStyle/>
          <a:p>
            <a:r>
              <a:rPr lang="en-US" dirty="0"/>
              <a:t>160 N</a:t>
            </a:r>
          </a:p>
        </p:txBody>
      </p:sp>
      <p:sp>
        <p:nvSpPr>
          <p:cNvPr id="27" name="TextBox 26">
            <a:extLst>
              <a:ext uri="{FF2B5EF4-FFF2-40B4-BE49-F238E27FC236}">
                <a16:creationId xmlns:a16="http://schemas.microsoft.com/office/drawing/2014/main" id="{21C83D78-19D7-4BBE-8B63-E484D3B75D73}"/>
              </a:ext>
            </a:extLst>
          </p:cNvPr>
          <p:cNvSpPr txBox="1"/>
          <p:nvPr/>
        </p:nvSpPr>
        <p:spPr>
          <a:xfrm>
            <a:off x="5026859" y="2785396"/>
            <a:ext cx="309700" cy="369332"/>
          </a:xfrm>
          <a:prstGeom prst="rect">
            <a:avLst/>
          </a:prstGeom>
          <a:noFill/>
        </p:spPr>
        <p:txBody>
          <a:bodyPr wrap="none" rtlCol="0">
            <a:spAutoFit/>
          </a:bodyPr>
          <a:lstStyle/>
          <a:p>
            <a:r>
              <a:rPr lang="en-US" dirty="0"/>
              <a:t>B</a:t>
            </a:r>
          </a:p>
        </p:txBody>
      </p:sp>
      <p:sp>
        <p:nvSpPr>
          <p:cNvPr id="34" name="TextBox 33">
            <a:extLst>
              <a:ext uri="{FF2B5EF4-FFF2-40B4-BE49-F238E27FC236}">
                <a16:creationId xmlns:a16="http://schemas.microsoft.com/office/drawing/2014/main" id="{91AFA913-F935-4A41-A6FF-1E15AB4939E1}"/>
              </a:ext>
            </a:extLst>
          </p:cNvPr>
          <p:cNvSpPr txBox="1"/>
          <p:nvPr/>
        </p:nvSpPr>
        <p:spPr>
          <a:xfrm>
            <a:off x="910163" y="2169757"/>
            <a:ext cx="4891083" cy="369332"/>
          </a:xfrm>
          <a:prstGeom prst="rect">
            <a:avLst/>
          </a:prstGeom>
          <a:noFill/>
        </p:spPr>
        <p:txBody>
          <a:bodyPr wrap="none" rtlCol="0">
            <a:spAutoFit/>
          </a:bodyPr>
          <a:lstStyle/>
          <a:p>
            <a:r>
              <a:rPr lang="en-US" dirty="0"/>
              <a:t>from the oblique triangle and the law of sines</a:t>
            </a:r>
          </a:p>
        </p:txBody>
      </p:sp>
      <p:graphicFrame>
        <p:nvGraphicFramePr>
          <p:cNvPr id="35" name="Object 34">
            <a:extLst>
              <a:ext uri="{FF2B5EF4-FFF2-40B4-BE49-F238E27FC236}">
                <a16:creationId xmlns:a16="http://schemas.microsoft.com/office/drawing/2014/main" id="{296469F0-B9BF-81BC-B440-5AAA9DA0961A}"/>
              </a:ext>
            </a:extLst>
          </p:cNvPr>
          <p:cNvGraphicFramePr>
            <a:graphicFrameLocks noChangeAspect="1"/>
          </p:cNvGraphicFramePr>
          <p:nvPr>
            <p:extLst>
              <p:ext uri="{D42A27DB-BD31-4B8C-83A1-F6EECF244321}">
                <p14:modId xmlns:p14="http://schemas.microsoft.com/office/powerpoint/2010/main" val="1542801523"/>
              </p:ext>
            </p:extLst>
          </p:nvPr>
        </p:nvGraphicFramePr>
        <p:xfrm>
          <a:off x="1095375" y="4168775"/>
          <a:ext cx="1906588" cy="1193800"/>
        </p:xfrm>
        <a:graphic>
          <a:graphicData uri="http://schemas.openxmlformats.org/presentationml/2006/ole">
            <mc:AlternateContent xmlns:mc="http://schemas.openxmlformats.org/markup-compatibility/2006">
              <mc:Choice xmlns:v="urn:schemas-microsoft-com:vml" Requires="v">
                <p:oleObj name="Equation" r:id="rId9" imgW="1460160" imgH="914400" progId="Equation.DSMT4">
                  <p:embed/>
                </p:oleObj>
              </mc:Choice>
              <mc:Fallback>
                <p:oleObj name="Equation" r:id="rId9" imgW="1460160" imgH="914400" progId="Equation.DSMT4">
                  <p:embed/>
                  <p:pic>
                    <p:nvPicPr>
                      <p:cNvPr id="0" name=""/>
                      <p:cNvPicPr/>
                      <p:nvPr/>
                    </p:nvPicPr>
                    <p:blipFill>
                      <a:blip r:embed="rId10"/>
                      <a:stretch>
                        <a:fillRect/>
                      </a:stretch>
                    </p:blipFill>
                    <p:spPr>
                      <a:xfrm>
                        <a:off x="1095375" y="4168775"/>
                        <a:ext cx="1906588" cy="1193800"/>
                      </a:xfrm>
                      <a:prstGeom prst="rect">
                        <a:avLst/>
                      </a:prstGeom>
                    </p:spPr>
                  </p:pic>
                </p:oleObj>
              </mc:Fallback>
            </mc:AlternateContent>
          </a:graphicData>
        </a:graphic>
      </p:graphicFrame>
      <p:cxnSp>
        <p:nvCxnSpPr>
          <p:cNvPr id="37" name="Straight Connector 36">
            <a:extLst>
              <a:ext uri="{FF2B5EF4-FFF2-40B4-BE49-F238E27FC236}">
                <a16:creationId xmlns:a16="http://schemas.microsoft.com/office/drawing/2014/main" id="{BF51DFB7-E691-755D-3900-F21E48A25C1A}"/>
              </a:ext>
            </a:extLst>
          </p:cNvPr>
          <p:cNvCxnSpPr/>
          <p:nvPr/>
        </p:nvCxnSpPr>
        <p:spPr>
          <a:xfrm>
            <a:off x="795232" y="4104801"/>
            <a:ext cx="728768"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BEEAE6D8-4968-3797-0D72-5A2C545F0A15}"/>
              </a:ext>
            </a:extLst>
          </p:cNvPr>
          <p:cNvCxnSpPr/>
          <p:nvPr/>
        </p:nvCxnSpPr>
        <p:spPr>
          <a:xfrm>
            <a:off x="1066800" y="5362575"/>
            <a:ext cx="129540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1A20EC73-45D2-0135-B236-5C2403E9C942}"/>
              </a:ext>
            </a:extLst>
          </p:cNvPr>
          <p:cNvCxnSpPr/>
          <p:nvPr/>
        </p:nvCxnSpPr>
        <p:spPr>
          <a:xfrm>
            <a:off x="650696" y="609600"/>
            <a:ext cx="758835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30" name="Straight Arrow Connector 29">
            <a:extLst>
              <a:ext uri="{FF2B5EF4-FFF2-40B4-BE49-F238E27FC236}">
                <a16:creationId xmlns:a16="http://schemas.microsoft.com/office/drawing/2014/main" id="{8E190C69-B344-7990-42B3-7C11CECD881A}"/>
              </a:ext>
            </a:extLst>
          </p:cNvPr>
          <p:cNvCxnSpPr>
            <a:cxnSpLocks/>
          </p:cNvCxnSpPr>
          <p:nvPr/>
        </p:nvCxnSpPr>
        <p:spPr>
          <a:xfrm flipV="1">
            <a:off x="6713607" y="1592086"/>
            <a:ext cx="1629336" cy="108725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2" name="Straight Arrow Connector 31">
            <a:extLst>
              <a:ext uri="{FF2B5EF4-FFF2-40B4-BE49-F238E27FC236}">
                <a16:creationId xmlns:a16="http://schemas.microsoft.com/office/drawing/2014/main" id="{DB7BE6D2-BB84-4208-1DEC-825840416EBF}"/>
              </a:ext>
            </a:extLst>
          </p:cNvPr>
          <p:cNvCxnSpPr/>
          <p:nvPr/>
        </p:nvCxnSpPr>
        <p:spPr>
          <a:xfrm flipV="1">
            <a:off x="7969740" y="1605726"/>
            <a:ext cx="410406" cy="109677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90B63B70-DC44-6660-9671-4AAF5C1AC822}"/>
              </a:ext>
            </a:extLst>
          </p:cNvPr>
          <p:cNvCxnSpPr/>
          <p:nvPr/>
        </p:nvCxnSpPr>
        <p:spPr>
          <a:xfrm>
            <a:off x="6715196" y="2690004"/>
            <a:ext cx="124806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42" name="Straight Arrow Connector 41">
            <a:extLst>
              <a:ext uri="{FF2B5EF4-FFF2-40B4-BE49-F238E27FC236}">
                <a16:creationId xmlns:a16="http://schemas.microsoft.com/office/drawing/2014/main" id="{48418AD7-B8E9-0731-4341-90046E595AD7}"/>
              </a:ext>
            </a:extLst>
          </p:cNvPr>
          <p:cNvCxnSpPr/>
          <p:nvPr/>
        </p:nvCxnSpPr>
        <p:spPr>
          <a:xfrm flipV="1">
            <a:off x="3907266" y="2613250"/>
            <a:ext cx="1198930" cy="74618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F9004B3D-67D1-00C4-96BF-4487CE5242A1}"/>
              </a:ext>
            </a:extLst>
          </p:cNvPr>
          <p:cNvCxnSpPr/>
          <p:nvPr/>
        </p:nvCxnSpPr>
        <p:spPr>
          <a:xfrm>
            <a:off x="3917830" y="3365739"/>
            <a:ext cx="82562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6" name="Straight Arrow Connector 45">
            <a:extLst>
              <a:ext uri="{FF2B5EF4-FFF2-40B4-BE49-F238E27FC236}">
                <a16:creationId xmlns:a16="http://schemas.microsoft.com/office/drawing/2014/main" id="{34B854CA-C73D-6076-F914-ECD0446DD236}"/>
              </a:ext>
            </a:extLst>
          </p:cNvPr>
          <p:cNvCxnSpPr>
            <a:cxnSpLocks/>
          </p:cNvCxnSpPr>
          <p:nvPr/>
        </p:nvCxnSpPr>
        <p:spPr>
          <a:xfrm flipV="1">
            <a:off x="4755813" y="2639683"/>
            <a:ext cx="394157" cy="73267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20793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70D9C924-B962-4BC6-B072-422F26E96CA4}"/>
              </a:ext>
            </a:extLst>
          </p:cNvPr>
          <p:cNvSpPr txBox="1">
            <a:spLocks noChangeArrowheads="1"/>
          </p:cNvSpPr>
          <p:nvPr/>
        </p:nvSpPr>
        <p:spPr bwMode="auto">
          <a:xfrm>
            <a:off x="3117916" y="1524000"/>
            <a:ext cx="29081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i="1" dirty="0">
                <a:solidFill>
                  <a:srgbClr val="33CC33"/>
                </a:solidFill>
              </a:rPr>
              <a:t>Learning Objectives</a:t>
            </a:r>
          </a:p>
        </p:txBody>
      </p:sp>
      <p:sp>
        <p:nvSpPr>
          <p:cNvPr id="3" name="Text Box 5">
            <a:extLst>
              <a:ext uri="{FF2B5EF4-FFF2-40B4-BE49-F238E27FC236}">
                <a16:creationId xmlns:a16="http://schemas.microsoft.com/office/drawing/2014/main" id="{5BEF7023-D2D1-4F93-8909-9C047C20DCBA}"/>
              </a:ext>
            </a:extLst>
          </p:cNvPr>
          <p:cNvSpPr txBox="1">
            <a:spLocks noChangeArrowheads="1"/>
          </p:cNvSpPr>
          <p:nvPr/>
        </p:nvSpPr>
        <p:spPr bwMode="auto">
          <a:xfrm>
            <a:off x="2057400" y="2743200"/>
            <a:ext cx="5724644"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dirty="0">
                <a:solidFill>
                  <a:srgbClr val="33CC33"/>
                </a:solidFill>
              </a:rPr>
              <a:t>Quantities and Their Units</a:t>
            </a:r>
          </a:p>
          <a:p>
            <a:r>
              <a:rPr lang="en-US" altLang="en-US" i="1" dirty="0">
                <a:solidFill>
                  <a:srgbClr val="33CC33"/>
                </a:solidFill>
              </a:rPr>
              <a:t>Forces</a:t>
            </a:r>
          </a:p>
          <a:p>
            <a:r>
              <a:rPr lang="en-US" altLang="en-US" i="1" dirty="0">
                <a:solidFill>
                  <a:srgbClr val="33CC33"/>
                </a:solidFill>
              </a:rPr>
              <a:t>   vector addition</a:t>
            </a:r>
          </a:p>
          <a:p>
            <a:r>
              <a:rPr lang="en-US" altLang="en-US" i="1" dirty="0">
                <a:solidFill>
                  <a:srgbClr val="33CC33"/>
                </a:solidFill>
              </a:rPr>
              <a:t>   use of Cartesian and oblique coordinates</a:t>
            </a:r>
          </a:p>
          <a:p>
            <a:r>
              <a:rPr lang="en-US" altLang="en-US" i="1" dirty="0">
                <a:solidFill>
                  <a:srgbClr val="33CC33"/>
                </a:solidFill>
              </a:rPr>
              <a:t>   unit vectors</a:t>
            </a:r>
          </a:p>
          <a:p>
            <a:r>
              <a:rPr lang="en-US" altLang="en-US" i="1" dirty="0">
                <a:solidFill>
                  <a:srgbClr val="33CC33"/>
                </a:solidFill>
              </a:rPr>
              <a:t>   solving force problems in MATLAB		</a:t>
            </a:r>
          </a:p>
          <a:p>
            <a:r>
              <a:rPr lang="en-US" altLang="en-US" i="1" dirty="0">
                <a:solidFill>
                  <a:srgbClr val="33CC33"/>
                </a:solidFill>
              </a:rPr>
              <a:t>	</a:t>
            </a:r>
          </a:p>
        </p:txBody>
      </p:sp>
    </p:spTree>
    <p:extLst>
      <p:ext uri="{BB962C8B-B14F-4D97-AF65-F5344CB8AC3E}">
        <p14:creationId xmlns:p14="http://schemas.microsoft.com/office/powerpoint/2010/main" val="19543015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E829AC8-A12D-28AC-694F-DEE6EB6DE087}"/>
              </a:ext>
            </a:extLst>
          </p:cNvPr>
          <p:cNvSpPr txBox="1"/>
          <p:nvPr/>
        </p:nvSpPr>
        <p:spPr>
          <a:xfrm>
            <a:off x="533400" y="609600"/>
            <a:ext cx="3694153" cy="646331"/>
          </a:xfrm>
          <a:prstGeom prst="rect">
            <a:avLst/>
          </a:prstGeom>
          <a:noFill/>
        </p:spPr>
        <p:txBody>
          <a:bodyPr wrap="none" rtlCol="0">
            <a:spAutoFit/>
          </a:bodyPr>
          <a:lstStyle/>
          <a:p>
            <a:r>
              <a:rPr lang="en-US" dirty="0"/>
              <a:t>Now, use Cartesian components</a:t>
            </a:r>
          </a:p>
          <a:p>
            <a:r>
              <a:rPr lang="en-US" dirty="0"/>
              <a:t>and solve in MATLAB symbolically</a:t>
            </a:r>
          </a:p>
        </p:txBody>
      </p:sp>
      <p:grpSp>
        <p:nvGrpSpPr>
          <p:cNvPr id="3" name="Group 2">
            <a:extLst>
              <a:ext uri="{FF2B5EF4-FFF2-40B4-BE49-F238E27FC236}">
                <a16:creationId xmlns:a16="http://schemas.microsoft.com/office/drawing/2014/main" id="{119E02D7-F53A-4429-F2F5-E2D5E5C5C55E}"/>
              </a:ext>
            </a:extLst>
          </p:cNvPr>
          <p:cNvGrpSpPr/>
          <p:nvPr/>
        </p:nvGrpSpPr>
        <p:grpSpPr>
          <a:xfrm>
            <a:off x="4557584" y="596558"/>
            <a:ext cx="3318321" cy="3108930"/>
            <a:chOff x="1486317" y="855179"/>
            <a:chExt cx="3318321" cy="3108930"/>
          </a:xfrm>
        </p:grpSpPr>
        <p:cxnSp>
          <p:nvCxnSpPr>
            <p:cNvPr id="4" name="Straight Arrow Connector 3">
              <a:extLst>
                <a:ext uri="{FF2B5EF4-FFF2-40B4-BE49-F238E27FC236}">
                  <a16:creationId xmlns:a16="http://schemas.microsoft.com/office/drawing/2014/main" id="{8AFDDE9F-C201-70C1-B29A-8644CCB39AED}"/>
                </a:ext>
              </a:extLst>
            </p:cNvPr>
            <p:cNvCxnSpPr/>
            <p:nvPr/>
          </p:nvCxnSpPr>
          <p:spPr>
            <a:xfrm flipV="1">
              <a:off x="2358384" y="1180710"/>
              <a:ext cx="381000" cy="76200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AACA3D9F-0FC5-73FF-4B19-AB632F231373}"/>
                </a:ext>
              </a:extLst>
            </p:cNvPr>
            <p:cNvSpPr txBox="1"/>
            <p:nvPr/>
          </p:nvSpPr>
          <p:spPr>
            <a:xfrm>
              <a:off x="1816207" y="1322425"/>
              <a:ext cx="415498" cy="276999"/>
            </a:xfrm>
            <a:prstGeom prst="rect">
              <a:avLst/>
            </a:prstGeom>
            <a:noFill/>
          </p:spPr>
          <p:txBody>
            <a:bodyPr wrap="none" rtlCol="0">
              <a:spAutoFit/>
            </a:bodyPr>
            <a:lstStyle/>
            <a:p>
              <a:r>
                <a:rPr lang="en-US" sz="1200" dirty="0">
                  <a:latin typeface="Times New Roman" panose="02020603050405020304" pitchFamily="18" charset="0"/>
                  <a:cs typeface="Times New Roman" panose="02020603050405020304" pitchFamily="18" charset="0"/>
                </a:rPr>
                <a:t>250</a:t>
              </a:r>
            </a:p>
          </p:txBody>
        </p:sp>
        <p:sp>
          <p:nvSpPr>
            <p:cNvPr id="6" name="TextBox 5">
              <a:extLst>
                <a:ext uri="{FF2B5EF4-FFF2-40B4-BE49-F238E27FC236}">
                  <a16:creationId xmlns:a16="http://schemas.microsoft.com/office/drawing/2014/main" id="{2D6F435D-DC9B-7F51-4A71-F4BE816A9455}"/>
                </a:ext>
              </a:extLst>
            </p:cNvPr>
            <p:cNvSpPr txBox="1"/>
            <p:nvPr/>
          </p:nvSpPr>
          <p:spPr>
            <a:xfrm>
              <a:off x="2383196" y="1725668"/>
              <a:ext cx="356188" cy="246221"/>
            </a:xfrm>
            <a:prstGeom prst="rect">
              <a:avLst/>
            </a:prstGeom>
            <a:noFill/>
          </p:spPr>
          <p:txBody>
            <a:bodyPr wrap="square" rtlCol="0">
              <a:spAutoFit/>
            </a:bodyPr>
            <a:lstStyle/>
            <a:p>
              <a:r>
                <a:rPr lang="en-US" sz="1000" dirty="0">
                  <a:latin typeface="Times New Roman" panose="02020603050405020304" pitchFamily="18" charset="0"/>
                  <a:cs typeface="Times New Roman" panose="02020603050405020304" pitchFamily="18" charset="0"/>
                </a:rPr>
                <a:t>70</a:t>
              </a:r>
              <a:r>
                <a:rPr lang="en-US" sz="1000" baseline="30000" dirty="0">
                  <a:latin typeface="Times New Roman" panose="02020603050405020304" pitchFamily="18" charset="0"/>
                  <a:cs typeface="Times New Roman" panose="02020603050405020304" pitchFamily="18" charset="0"/>
                </a:rPr>
                <a:t>o</a:t>
              </a:r>
              <a:endParaRPr lang="en-US" sz="10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E4EB1E65-FFFE-621D-D443-AC8A94A3075E}"/>
                </a:ext>
              </a:extLst>
            </p:cNvPr>
            <p:cNvSpPr txBox="1"/>
            <p:nvPr/>
          </p:nvSpPr>
          <p:spPr>
            <a:xfrm>
              <a:off x="2072028" y="1691922"/>
              <a:ext cx="420308" cy="246221"/>
            </a:xfrm>
            <a:prstGeom prst="rect">
              <a:avLst/>
            </a:prstGeom>
            <a:noFill/>
          </p:spPr>
          <p:txBody>
            <a:bodyPr wrap="none" rtlCol="0">
              <a:spAutoFit/>
            </a:bodyPr>
            <a:lstStyle/>
            <a:p>
              <a:r>
                <a:rPr lang="en-US" sz="1000" dirty="0">
                  <a:latin typeface="Times New Roman" panose="02020603050405020304" pitchFamily="18" charset="0"/>
                  <a:cs typeface="Times New Roman" panose="02020603050405020304" pitchFamily="18" charset="0"/>
                </a:rPr>
                <a:t>110</a:t>
              </a:r>
              <a:r>
                <a:rPr lang="en-US" sz="1000" baseline="30000" dirty="0">
                  <a:latin typeface="Times New Roman" panose="02020603050405020304" pitchFamily="18" charset="0"/>
                  <a:cs typeface="Times New Roman" panose="02020603050405020304" pitchFamily="18" charset="0"/>
                </a:rPr>
                <a:t>o</a:t>
              </a:r>
              <a:endParaRPr lang="en-US" sz="1000"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3B6F1B01-FD24-3558-D7AD-08A0B483C11D}"/>
                </a:ext>
              </a:extLst>
            </p:cNvPr>
            <p:cNvSpPr txBox="1"/>
            <p:nvPr/>
          </p:nvSpPr>
          <p:spPr>
            <a:xfrm>
              <a:off x="1486317" y="1953199"/>
              <a:ext cx="991682" cy="276999"/>
            </a:xfrm>
            <a:prstGeom prst="rect">
              <a:avLst/>
            </a:prstGeom>
            <a:noFill/>
          </p:spPr>
          <p:txBody>
            <a:bodyPr wrap="none" rtlCol="0">
              <a:spAutoFit/>
            </a:bodyPr>
            <a:lstStyle/>
            <a:p>
              <a:r>
                <a:rPr lang="en-US" sz="1200" dirty="0">
                  <a:latin typeface="Times New Roman" panose="02020603050405020304" pitchFamily="18" charset="0"/>
                  <a:cs typeface="Times New Roman" panose="02020603050405020304" pitchFamily="18" charset="0"/>
                </a:rPr>
                <a:t>A = A</a:t>
              </a:r>
              <a:r>
                <a:rPr lang="en-US" sz="1200" i="1" baseline="-25000" dirty="0">
                  <a:latin typeface="Times New Roman" panose="02020603050405020304" pitchFamily="18" charset="0"/>
                  <a:cs typeface="Times New Roman" panose="02020603050405020304" pitchFamily="18" charset="0"/>
                </a:rPr>
                <a:t>x</a:t>
              </a:r>
              <a:r>
                <a:rPr lang="en-US" sz="1200" dirty="0">
                  <a:latin typeface="Times New Roman" panose="02020603050405020304" pitchFamily="18" charset="0"/>
                  <a:cs typeface="Times New Roman" panose="02020603050405020304" pitchFamily="18" charset="0"/>
                </a:rPr>
                <a:t> = 160</a:t>
              </a:r>
            </a:p>
          </p:txBody>
        </p:sp>
        <p:sp>
          <p:nvSpPr>
            <p:cNvPr id="9" name="TextBox 8">
              <a:extLst>
                <a:ext uri="{FF2B5EF4-FFF2-40B4-BE49-F238E27FC236}">
                  <a16:creationId xmlns:a16="http://schemas.microsoft.com/office/drawing/2014/main" id="{4C655870-8A65-077C-6D78-1489A0B8A592}"/>
                </a:ext>
              </a:extLst>
            </p:cNvPr>
            <p:cNvSpPr txBox="1"/>
            <p:nvPr/>
          </p:nvSpPr>
          <p:spPr>
            <a:xfrm>
              <a:off x="2313352" y="1462135"/>
              <a:ext cx="269626" cy="246221"/>
            </a:xfrm>
            <a:prstGeom prst="rect">
              <a:avLst/>
            </a:prstGeom>
            <a:noFill/>
          </p:spPr>
          <p:txBody>
            <a:bodyPr wrap="none" rtlCol="0">
              <a:spAutoFit/>
            </a:bodyPr>
            <a:lstStyle/>
            <a:p>
              <a:r>
                <a:rPr lang="en-US" sz="1000" dirty="0">
                  <a:latin typeface="Times New Roman" panose="02020603050405020304" pitchFamily="18" charset="0"/>
                  <a:cs typeface="Times New Roman" panose="02020603050405020304" pitchFamily="18" charset="0"/>
                </a:rPr>
                <a:t>B</a:t>
              </a:r>
            </a:p>
          </p:txBody>
        </p:sp>
        <p:sp>
          <p:nvSpPr>
            <p:cNvPr id="10" name="TextBox 9">
              <a:extLst>
                <a:ext uri="{FF2B5EF4-FFF2-40B4-BE49-F238E27FC236}">
                  <a16:creationId xmlns:a16="http://schemas.microsoft.com/office/drawing/2014/main" id="{8D6F1A72-9FE5-B21A-7BFB-6FF4A6E08961}"/>
                </a:ext>
              </a:extLst>
            </p:cNvPr>
            <p:cNvSpPr txBox="1"/>
            <p:nvPr/>
          </p:nvSpPr>
          <p:spPr bwMode="auto">
            <a:xfrm>
              <a:off x="1785239" y="1665380"/>
              <a:ext cx="26962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i="1" dirty="0">
                  <a:latin typeface="Symbol" panose="05050102010706020507" pitchFamily="18" charset="2"/>
                  <a:cs typeface="Times New Roman" panose="02020603050405020304" pitchFamily="18" charset="0"/>
                </a:rPr>
                <a:t>b</a:t>
              </a:r>
            </a:p>
          </p:txBody>
        </p:sp>
        <p:sp>
          <p:nvSpPr>
            <p:cNvPr id="11" name="TextBox 10">
              <a:extLst>
                <a:ext uri="{FF2B5EF4-FFF2-40B4-BE49-F238E27FC236}">
                  <a16:creationId xmlns:a16="http://schemas.microsoft.com/office/drawing/2014/main" id="{0E50FAA9-298A-62B8-FFD1-6177ABE5D5E8}"/>
                </a:ext>
              </a:extLst>
            </p:cNvPr>
            <p:cNvSpPr txBox="1"/>
            <p:nvPr/>
          </p:nvSpPr>
          <p:spPr bwMode="auto">
            <a:xfrm>
              <a:off x="1917980" y="2214476"/>
              <a:ext cx="36420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(a)</a:t>
              </a:r>
            </a:p>
          </p:txBody>
        </p:sp>
        <p:cxnSp>
          <p:nvCxnSpPr>
            <p:cNvPr id="12" name="Straight Arrow Connector 11">
              <a:extLst>
                <a:ext uri="{FF2B5EF4-FFF2-40B4-BE49-F238E27FC236}">
                  <a16:creationId xmlns:a16="http://schemas.microsoft.com/office/drawing/2014/main" id="{F0ECAFF7-A432-CCBD-DD64-C66B834E3768}"/>
                </a:ext>
              </a:extLst>
            </p:cNvPr>
            <p:cNvCxnSpPr>
              <a:cxnSpLocks/>
            </p:cNvCxnSpPr>
            <p:nvPr/>
          </p:nvCxnSpPr>
          <p:spPr>
            <a:xfrm flipV="1">
              <a:off x="2739384" y="1185059"/>
              <a:ext cx="0" cy="75330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59D86941-E735-6AEF-FEF6-A5C7AF29AE03}"/>
                </a:ext>
              </a:extLst>
            </p:cNvPr>
            <p:cNvCxnSpPr/>
            <p:nvPr/>
          </p:nvCxnSpPr>
          <p:spPr>
            <a:xfrm>
              <a:off x="2379256" y="1938143"/>
              <a:ext cx="36406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8298DC34-3868-F5C1-17BC-032825D28CD2}"/>
                </a:ext>
              </a:extLst>
            </p:cNvPr>
            <p:cNvSpPr txBox="1"/>
            <p:nvPr/>
          </p:nvSpPr>
          <p:spPr bwMode="auto">
            <a:xfrm>
              <a:off x="2705236" y="1437849"/>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B</a:t>
              </a:r>
              <a:r>
                <a:rPr lang="en-US" sz="1200" i="1" baseline="-25000" dirty="0">
                  <a:latin typeface="Times New Roman" panose="02020603050405020304" pitchFamily="18" charset="0"/>
                  <a:cs typeface="Times New Roman" panose="02020603050405020304" pitchFamily="18" charset="0"/>
                </a:rPr>
                <a:t>y</a:t>
              </a:r>
            </a:p>
          </p:txBody>
        </p:sp>
        <p:sp>
          <p:nvSpPr>
            <p:cNvPr id="15" name="TextBox 14">
              <a:extLst>
                <a:ext uri="{FF2B5EF4-FFF2-40B4-BE49-F238E27FC236}">
                  <a16:creationId xmlns:a16="http://schemas.microsoft.com/office/drawing/2014/main" id="{B89137AC-5755-D56F-1976-A45F3BBD0E84}"/>
                </a:ext>
              </a:extLst>
            </p:cNvPr>
            <p:cNvSpPr txBox="1"/>
            <p:nvPr/>
          </p:nvSpPr>
          <p:spPr bwMode="auto">
            <a:xfrm>
              <a:off x="2390394" y="1916654"/>
              <a:ext cx="3385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B</a:t>
              </a:r>
              <a:r>
                <a:rPr lang="en-US" sz="1200" i="1" baseline="-25000" dirty="0">
                  <a:latin typeface="Times New Roman" panose="02020603050405020304" pitchFamily="18" charset="0"/>
                  <a:cs typeface="Times New Roman" panose="02020603050405020304" pitchFamily="18" charset="0"/>
                </a:rPr>
                <a:t>x</a:t>
              </a:r>
            </a:p>
          </p:txBody>
        </p:sp>
        <p:cxnSp>
          <p:nvCxnSpPr>
            <p:cNvPr id="16" name="Straight Arrow Connector 15">
              <a:extLst>
                <a:ext uri="{FF2B5EF4-FFF2-40B4-BE49-F238E27FC236}">
                  <a16:creationId xmlns:a16="http://schemas.microsoft.com/office/drawing/2014/main" id="{F7D43384-EAE6-746B-9607-11769E737CEF}"/>
                </a:ext>
              </a:extLst>
            </p:cNvPr>
            <p:cNvCxnSpPr/>
            <p:nvPr/>
          </p:nvCxnSpPr>
          <p:spPr>
            <a:xfrm>
              <a:off x="2815167" y="1938143"/>
              <a:ext cx="33866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002CE26F-BD59-2F4C-DAE0-BFA693FC0997}"/>
                </a:ext>
              </a:extLst>
            </p:cNvPr>
            <p:cNvCxnSpPr/>
            <p:nvPr/>
          </p:nvCxnSpPr>
          <p:spPr>
            <a:xfrm flipV="1">
              <a:off x="1520184" y="1088109"/>
              <a:ext cx="0" cy="82854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29EE5940-9CFE-3B7E-4B1F-79EB1CA1A5A1}"/>
                </a:ext>
              </a:extLst>
            </p:cNvPr>
            <p:cNvSpPr txBox="1"/>
            <p:nvPr/>
          </p:nvSpPr>
          <p:spPr bwMode="auto">
            <a:xfrm>
              <a:off x="2988733" y="1949289"/>
              <a:ext cx="2616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i="1" dirty="0">
                  <a:latin typeface="Times New Roman" panose="02020603050405020304" pitchFamily="18" charset="0"/>
                  <a:cs typeface="Times New Roman" panose="02020603050405020304" pitchFamily="18" charset="0"/>
                </a:rPr>
                <a:t>x</a:t>
              </a:r>
            </a:p>
          </p:txBody>
        </p:sp>
        <p:sp>
          <p:nvSpPr>
            <p:cNvPr id="19" name="TextBox 18">
              <a:extLst>
                <a:ext uri="{FF2B5EF4-FFF2-40B4-BE49-F238E27FC236}">
                  <a16:creationId xmlns:a16="http://schemas.microsoft.com/office/drawing/2014/main" id="{58A52F8D-49FF-45C9-DC16-DB2FB57CD2B4}"/>
                </a:ext>
              </a:extLst>
            </p:cNvPr>
            <p:cNvSpPr txBox="1"/>
            <p:nvPr/>
          </p:nvSpPr>
          <p:spPr bwMode="auto">
            <a:xfrm>
              <a:off x="1517824" y="855179"/>
              <a:ext cx="15167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l" eaLnBrk="1" hangingPunct="1"/>
              <a:r>
                <a:rPr lang="en-US" sz="1200" i="1" dirty="0">
                  <a:latin typeface="Times New Roman" panose="02020603050405020304" pitchFamily="18" charset="0"/>
                  <a:cs typeface="Times New Roman" panose="02020603050405020304" pitchFamily="18" charset="0"/>
                </a:rPr>
                <a:t>y</a:t>
              </a:r>
            </a:p>
          </p:txBody>
        </p:sp>
        <p:cxnSp>
          <p:nvCxnSpPr>
            <p:cNvPr id="20" name="Straight Arrow Connector 19">
              <a:extLst>
                <a:ext uri="{FF2B5EF4-FFF2-40B4-BE49-F238E27FC236}">
                  <a16:creationId xmlns:a16="http://schemas.microsoft.com/office/drawing/2014/main" id="{E7606B97-7A32-60CB-3701-DB7821699549}"/>
                </a:ext>
              </a:extLst>
            </p:cNvPr>
            <p:cNvCxnSpPr>
              <a:cxnSpLocks/>
            </p:cNvCxnSpPr>
            <p:nvPr/>
          </p:nvCxnSpPr>
          <p:spPr>
            <a:xfrm flipV="1">
              <a:off x="4247466" y="1207188"/>
              <a:ext cx="352437" cy="72591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A350E7E7-1F6F-5F0A-1130-44D955E13566}"/>
                </a:ext>
              </a:extLst>
            </p:cNvPr>
            <p:cNvCxnSpPr/>
            <p:nvPr/>
          </p:nvCxnSpPr>
          <p:spPr>
            <a:xfrm flipV="1">
              <a:off x="1538322" y="1167476"/>
              <a:ext cx="1185470" cy="76188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126312FE-4C2C-8C62-F734-838E77940789}"/>
                </a:ext>
              </a:extLst>
            </p:cNvPr>
            <p:cNvCxnSpPr>
              <a:cxnSpLocks/>
            </p:cNvCxnSpPr>
            <p:nvPr/>
          </p:nvCxnSpPr>
          <p:spPr>
            <a:xfrm flipV="1">
              <a:off x="1585445" y="1947294"/>
              <a:ext cx="764358" cy="1114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DCD340FC-90AA-D5D3-E117-74E5C41E282D}"/>
                </a:ext>
              </a:extLst>
            </p:cNvPr>
            <p:cNvCxnSpPr/>
            <p:nvPr/>
          </p:nvCxnSpPr>
          <p:spPr>
            <a:xfrm flipV="1">
              <a:off x="3430343" y="1154770"/>
              <a:ext cx="1185470" cy="76188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97A1A61B-98BA-1BF2-85DC-3419FF62D69A}"/>
                </a:ext>
              </a:extLst>
            </p:cNvPr>
            <p:cNvCxnSpPr>
              <a:cxnSpLocks/>
            </p:cNvCxnSpPr>
            <p:nvPr/>
          </p:nvCxnSpPr>
          <p:spPr>
            <a:xfrm flipV="1">
              <a:off x="3443140" y="1933099"/>
              <a:ext cx="804326" cy="1003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5" name="TextBox 24">
              <a:extLst>
                <a:ext uri="{FF2B5EF4-FFF2-40B4-BE49-F238E27FC236}">
                  <a16:creationId xmlns:a16="http://schemas.microsoft.com/office/drawing/2014/main" id="{53B4DF24-4BDD-9DDE-226D-FF6D10F4755B}"/>
                </a:ext>
              </a:extLst>
            </p:cNvPr>
            <p:cNvSpPr txBox="1"/>
            <p:nvPr/>
          </p:nvSpPr>
          <p:spPr bwMode="auto">
            <a:xfrm>
              <a:off x="3734748" y="1258713"/>
              <a:ext cx="41549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250</a:t>
              </a:r>
            </a:p>
          </p:txBody>
        </p:sp>
        <p:sp>
          <p:nvSpPr>
            <p:cNvPr id="26" name="TextBox 25">
              <a:extLst>
                <a:ext uri="{FF2B5EF4-FFF2-40B4-BE49-F238E27FC236}">
                  <a16:creationId xmlns:a16="http://schemas.microsoft.com/office/drawing/2014/main" id="{4CAEAAA0-FB35-F58A-8DF2-580B794764C0}"/>
                </a:ext>
              </a:extLst>
            </p:cNvPr>
            <p:cNvSpPr txBox="1"/>
            <p:nvPr/>
          </p:nvSpPr>
          <p:spPr bwMode="auto">
            <a:xfrm>
              <a:off x="3584919" y="1917177"/>
              <a:ext cx="41549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160</a:t>
              </a:r>
            </a:p>
          </p:txBody>
        </p:sp>
        <p:sp>
          <p:nvSpPr>
            <p:cNvPr id="27" name="TextBox 26">
              <a:extLst>
                <a:ext uri="{FF2B5EF4-FFF2-40B4-BE49-F238E27FC236}">
                  <a16:creationId xmlns:a16="http://schemas.microsoft.com/office/drawing/2014/main" id="{D6CFF74A-0EF9-3B7C-A375-8B0EBBD3E3A6}"/>
                </a:ext>
              </a:extLst>
            </p:cNvPr>
            <p:cNvSpPr txBox="1"/>
            <p:nvPr/>
          </p:nvSpPr>
          <p:spPr bwMode="auto">
            <a:xfrm>
              <a:off x="4389140" y="1553358"/>
              <a:ext cx="41549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145</a:t>
              </a:r>
            </a:p>
          </p:txBody>
        </p:sp>
        <p:sp>
          <p:nvSpPr>
            <p:cNvPr id="28" name="TextBox 27">
              <a:extLst>
                <a:ext uri="{FF2B5EF4-FFF2-40B4-BE49-F238E27FC236}">
                  <a16:creationId xmlns:a16="http://schemas.microsoft.com/office/drawing/2014/main" id="{2C27191D-FD1C-57BE-220E-1C09F3B9CEB4}"/>
                </a:ext>
              </a:extLst>
            </p:cNvPr>
            <p:cNvSpPr txBox="1"/>
            <p:nvPr/>
          </p:nvSpPr>
          <p:spPr bwMode="auto">
            <a:xfrm>
              <a:off x="3875390" y="2214476"/>
              <a:ext cx="36420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(b)</a:t>
              </a:r>
            </a:p>
          </p:txBody>
        </p:sp>
        <p:sp>
          <p:nvSpPr>
            <p:cNvPr id="29" name="TextBox 28">
              <a:extLst>
                <a:ext uri="{FF2B5EF4-FFF2-40B4-BE49-F238E27FC236}">
                  <a16:creationId xmlns:a16="http://schemas.microsoft.com/office/drawing/2014/main" id="{14655A55-19C9-D44F-9E67-C244CD429917}"/>
                </a:ext>
              </a:extLst>
            </p:cNvPr>
            <p:cNvSpPr txBox="1"/>
            <p:nvPr/>
          </p:nvSpPr>
          <p:spPr bwMode="auto">
            <a:xfrm>
              <a:off x="3646015" y="1681441"/>
              <a:ext cx="3898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33</a:t>
              </a:r>
              <a:r>
                <a:rPr lang="en-US" sz="1200" baseline="30000" dirty="0">
                  <a:latin typeface="Times New Roman" panose="02020603050405020304" pitchFamily="18" charset="0"/>
                  <a:cs typeface="Times New Roman" panose="02020603050405020304" pitchFamily="18" charset="0"/>
                </a:rPr>
                <a:t>o</a:t>
              </a:r>
            </a:p>
          </p:txBody>
        </p:sp>
        <p:cxnSp>
          <p:nvCxnSpPr>
            <p:cNvPr id="30" name="Straight Arrow Connector 29">
              <a:extLst>
                <a:ext uri="{FF2B5EF4-FFF2-40B4-BE49-F238E27FC236}">
                  <a16:creationId xmlns:a16="http://schemas.microsoft.com/office/drawing/2014/main" id="{7DDF8ED5-5267-FB11-FCBC-76DC93B72062}"/>
                </a:ext>
              </a:extLst>
            </p:cNvPr>
            <p:cNvCxnSpPr/>
            <p:nvPr/>
          </p:nvCxnSpPr>
          <p:spPr>
            <a:xfrm>
              <a:off x="2608341" y="2643325"/>
              <a:ext cx="401522" cy="88521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 name="Straight Arrow Connector 30">
              <a:extLst>
                <a:ext uri="{FF2B5EF4-FFF2-40B4-BE49-F238E27FC236}">
                  <a16:creationId xmlns:a16="http://schemas.microsoft.com/office/drawing/2014/main" id="{F63D9E6B-B389-6AA8-D913-BA3D760BE588}"/>
                </a:ext>
              </a:extLst>
            </p:cNvPr>
            <p:cNvCxnSpPr>
              <a:cxnSpLocks/>
            </p:cNvCxnSpPr>
            <p:nvPr/>
          </p:nvCxnSpPr>
          <p:spPr>
            <a:xfrm flipV="1">
              <a:off x="2609398" y="2619941"/>
              <a:ext cx="804326" cy="1003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2" name="Straight Arrow Connector 31">
              <a:extLst>
                <a:ext uri="{FF2B5EF4-FFF2-40B4-BE49-F238E27FC236}">
                  <a16:creationId xmlns:a16="http://schemas.microsoft.com/office/drawing/2014/main" id="{3DF87257-EAEB-885E-5D04-C758F057D340}"/>
                </a:ext>
              </a:extLst>
            </p:cNvPr>
            <p:cNvCxnSpPr/>
            <p:nvPr/>
          </p:nvCxnSpPr>
          <p:spPr>
            <a:xfrm flipH="1">
              <a:off x="3027171" y="2643325"/>
              <a:ext cx="386553" cy="88521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87583C1E-BBF8-3960-0DF0-D4FB27D6C20B}"/>
                </a:ext>
              </a:extLst>
            </p:cNvPr>
            <p:cNvSpPr txBox="1"/>
            <p:nvPr/>
          </p:nvSpPr>
          <p:spPr bwMode="auto">
            <a:xfrm>
              <a:off x="2861404" y="2352975"/>
              <a:ext cx="41549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160</a:t>
              </a:r>
            </a:p>
          </p:txBody>
        </p:sp>
        <p:sp>
          <p:nvSpPr>
            <p:cNvPr id="34" name="TextBox 33">
              <a:extLst>
                <a:ext uri="{FF2B5EF4-FFF2-40B4-BE49-F238E27FC236}">
                  <a16:creationId xmlns:a16="http://schemas.microsoft.com/office/drawing/2014/main" id="{075BABDC-E8B8-0E3F-D128-44016B3460BF}"/>
                </a:ext>
              </a:extLst>
            </p:cNvPr>
            <p:cNvSpPr txBox="1"/>
            <p:nvPr/>
          </p:nvSpPr>
          <p:spPr>
            <a:xfrm>
              <a:off x="2420070" y="2953082"/>
              <a:ext cx="415498" cy="276999"/>
            </a:xfrm>
            <a:prstGeom prst="rect">
              <a:avLst/>
            </a:prstGeom>
            <a:noFill/>
          </p:spPr>
          <p:txBody>
            <a:bodyPr wrap="none" rtlCol="0">
              <a:spAutoFit/>
            </a:bodyPr>
            <a:lstStyle/>
            <a:p>
              <a:r>
                <a:rPr lang="en-US" sz="1200" dirty="0">
                  <a:latin typeface="Times New Roman" panose="02020603050405020304" pitchFamily="18" charset="0"/>
                  <a:cs typeface="Times New Roman" panose="02020603050405020304" pitchFamily="18" charset="0"/>
                </a:rPr>
                <a:t>250</a:t>
              </a:r>
            </a:p>
          </p:txBody>
        </p:sp>
        <p:sp>
          <p:nvSpPr>
            <p:cNvPr id="35" name="TextBox 34">
              <a:extLst>
                <a:ext uri="{FF2B5EF4-FFF2-40B4-BE49-F238E27FC236}">
                  <a16:creationId xmlns:a16="http://schemas.microsoft.com/office/drawing/2014/main" id="{04BF41A3-A74F-980B-F200-4F3AC1D351BC}"/>
                </a:ext>
              </a:extLst>
            </p:cNvPr>
            <p:cNvSpPr txBox="1"/>
            <p:nvPr/>
          </p:nvSpPr>
          <p:spPr bwMode="auto">
            <a:xfrm>
              <a:off x="3204914" y="2992881"/>
              <a:ext cx="530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254.5</a:t>
              </a:r>
            </a:p>
          </p:txBody>
        </p:sp>
        <p:sp>
          <p:nvSpPr>
            <p:cNvPr id="36" name="TextBox 35">
              <a:extLst>
                <a:ext uri="{FF2B5EF4-FFF2-40B4-BE49-F238E27FC236}">
                  <a16:creationId xmlns:a16="http://schemas.microsoft.com/office/drawing/2014/main" id="{3BAF4E53-DE4C-FB3F-0557-86D5CF0678B3}"/>
                </a:ext>
              </a:extLst>
            </p:cNvPr>
            <p:cNvSpPr txBox="1"/>
            <p:nvPr/>
          </p:nvSpPr>
          <p:spPr bwMode="auto">
            <a:xfrm>
              <a:off x="2628667" y="2607724"/>
              <a:ext cx="3898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73</a:t>
              </a:r>
              <a:r>
                <a:rPr lang="en-US" sz="1200" baseline="30000" dirty="0">
                  <a:latin typeface="Times New Roman" panose="02020603050405020304" pitchFamily="18" charset="0"/>
                  <a:cs typeface="Times New Roman" panose="02020603050405020304" pitchFamily="18" charset="0"/>
                </a:rPr>
                <a:t>o</a:t>
              </a:r>
            </a:p>
          </p:txBody>
        </p:sp>
        <p:sp>
          <p:nvSpPr>
            <p:cNvPr id="37" name="TextBox 36">
              <a:extLst>
                <a:ext uri="{FF2B5EF4-FFF2-40B4-BE49-F238E27FC236}">
                  <a16:creationId xmlns:a16="http://schemas.microsoft.com/office/drawing/2014/main" id="{C77AD647-BB20-09ED-D291-7E2EBD33937B}"/>
                </a:ext>
              </a:extLst>
            </p:cNvPr>
            <p:cNvSpPr txBox="1"/>
            <p:nvPr/>
          </p:nvSpPr>
          <p:spPr bwMode="auto">
            <a:xfrm>
              <a:off x="2844222" y="3043691"/>
              <a:ext cx="3898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37</a:t>
              </a:r>
              <a:r>
                <a:rPr lang="en-US" sz="1200" baseline="30000" dirty="0">
                  <a:latin typeface="Times New Roman" panose="02020603050405020304" pitchFamily="18" charset="0"/>
                  <a:cs typeface="Times New Roman" panose="02020603050405020304" pitchFamily="18" charset="0"/>
                </a:rPr>
                <a:t>o</a:t>
              </a:r>
            </a:p>
          </p:txBody>
        </p:sp>
        <p:sp>
          <p:nvSpPr>
            <p:cNvPr id="38" name="TextBox 37">
              <a:extLst>
                <a:ext uri="{FF2B5EF4-FFF2-40B4-BE49-F238E27FC236}">
                  <a16:creationId xmlns:a16="http://schemas.microsoft.com/office/drawing/2014/main" id="{FCC31BA5-E590-124F-00B6-42A01257DAC5}"/>
                </a:ext>
              </a:extLst>
            </p:cNvPr>
            <p:cNvSpPr txBox="1"/>
            <p:nvPr/>
          </p:nvSpPr>
          <p:spPr bwMode="auto">
            <a:xfrm>
              <a:off x="2823592" y="3687110"/>
              <a:ext cx="3561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(c)</a:t>
              </a:r>
            </a:p>
          </p:txBody>
        </p:sp>
      </p:grpSp>
      <p:graphicFrame>
        <p:nvGraphicFramePr>
          <p:cNvPr id="39" name="Object 38">
            <a:extLst>
              <a:ext uri="{FF2B5EF4-FFF2-40B4-BE49-F238E27FC236}">
                <a16:creationId xmlns:a16="http://schemas.microsoft.com/office/drawing/2014/main" id="{12E28895-C8C1-2F75-0CB0-02080877D471}"/>
              </a:ext>
            </a:extLst>
          </p:cNvPr>
          <p:cNvGraphicFramePr>
            <a:graphicFrameLocks noChangeAspect="1"/>
          </p:cNvGraphicFramePr>
          <p:nvPr>
            <p:extLst>
              <p:ext uri="{D42A27DB-BD31-4B8C-83A1-F6EECF244321}">
                <p14:modId xmlns:p14="http://schemas.microsoft.com/office/powerpoint/2010/main" val="3756892787"/>
              </p:ext>
            </p:extLst>
          </p:nvPr>
        </p:nvGraphicFramePr>
        <p:xfrm>
          <a:off x="625722" y="2734637"/>
          <a:ext cx="3885542" cy="703417"/>
        </p:xfrm>
        <a:graphic>
          <a:graphicData uri="http://schemas.openxmlformats.org/presentationml/2006/ole">
            <mc:AlternateContent xmlns:mc="http://schemas.openxmlformats.org/markup-compatibility/2006">
              <mc:Choice xmlns:v="urn:schemas-microsoft-com:vml" Requires="v">
                <p:oleObj name="Equation" r:id="rId3" imgW="2946260" imgH="533389" progId="Equation.DSMT4">
                  <p:embed/>
                </p:oleObj>
              </mc:Choice>
              <mc:Fallback>
                <p:oleObj name="Equation" r:id="rId3" imgW="2946260" imgH="533389" progId="Equation.DSMT4">
                  <p:embed/>
                  <p:pic>
                    <p:nvPicPr>
                      <p:cNvPr id="0" name=""/>
                      <p:cNvPicPr/>
                      <p:nvPr/>
                    </p:nvPicPr>
                    <p:blipFill>
                      <a:blip r:embed="rId4"/>
                      <a:stretch>
                        <a:fillRect/>
                      </a:stretch>
                    </p:blipFill>
                    <p:spPr>
                      <a:xfrm>
                        <a:off x="625722" y="2734637"/>
                        <a:ext cx="3885542" cy="703417"/>
                      </a:xfrm>
                      <a:prstGeom prst="rect">
                        <a:avLst/>
                      </a:prstGeom>
                    </p:spPr>
                  </p:pic>
                </p:oleObj>
              </mc:Fallback>
            </mc:AlternateContent>
          </a:graphicData>
        </a:graphic>
      </p:graphicFrame>
      <p:sp>
        <p:nvSpPr>
          <p:cNvPr id="40" name="TextBox 39">
            <a:extLst>
              <a:ext uri="{FF2B5EF4-FFF2-40B4-BE49-F238E27FC236}">
                <a16:creationId xmlns:a16="http://schemas.microsoft.com/office/drawing/2014/main" id="{B3BAA948-19D8-B0B0-23E4-0BBF7E6BFE70}"/>
              </a:ext>
            </a:extLst>
          </p:cNvPr>
          <p:cNvSpPr txBox="1"/>
          <p:nvPr/>
        </p:nvSpPr>
        <p:spPr>
          <a:xfrm>
            <a:off x="685800" y="2081847"/>
            <a:ext cx="1069524" cy="369332"/>
          </a:xfrm>
          <a:prstGeom prst="rect">
            <a:avLst/>
          </a:prstGeom>
          <a:noFill/>
        </p:spPr>
        <p:txBody>
          <a:bodyPr wrap="none" rtlCol="0">
            <a:spAutoFit/>
          </a:bodyPr>
          <a:lstStyle/>
          <a:p>
            <a:r>
              <a:rPr lang="en-US" dirty="0"/>
              <a:t>From (a)</a:t>
            </a:r>
          </a:p>
        </p:txBody>
      </p:sp>
      <p:sp>
        <p:nvSpPr>
          <p:cNvPr id="42" name="TextBox 41">
            <a:extLst>
              <a:ext uri="{FF2B5EF4-FFF2-40B4-BE49-F238E27FC236}">
                <a16:creationId xmlns:a16="http://schemas.microsoft.com/office/drawing/2014/main" id="{824E4964-CFEF-61BF-2260-9D7FD230B853}"/>
              </a:ext>
            </a:extLst>
          </p:cNvPr>
          <p:cNvSpPr txBox="1"/>
          <p:nvPr/>
        </p:nvSpPr>
        <p:spPr>
          <a:xfrm>
            <a:off x="477738" y="3843869"/>
            <a:ext cx="7229937" cy="830997"/>
          </a:xfrm>
          <a:prstGeom prst="rect">
            <a:avLst/>
          </a:prstGeom>
          <a:noFill/>
        </p:spPr>
        <p:txBody>
          <a:bodyPr wrap="square">
            <a:spAutoFit/>
          </a:bodyPr>
          <a:lstStyle/>
          <a:p>
            <a:r>
              <a:rPr lang="en-US" sz="1600" dirty="0" err="1"/>
              <a:t>syms</a:t>
            </a:r>
            <a:r>
              <a:rPr lang="en-US" sz="1600" dirty="0"/>
              <a:t> B </a:t>
            </a:r>
            <a:r>
              <a:rPr lang="en-US" sz="1600" dirty="0" err="1"/>
              <a:t>b</a:t>
            </a:r>
            <a:r>
              <a:rPr lang="en-US" sz="1600" dirty="0"/>
              <a:t>		% b = angle beta</a:t>
            </a:r>
          </a:p>
          <a:p>
            <a:r>
              <a:rPr lang="en-US" sz="1600" dirty="0"/>
              <a:t>Eq(1) = 250*</a:t>
            </a:r>
            <a:r>
              <a:rPr lang="en-US" sz="1600" dirty="0" err="1"/>
              <a:t>sind</a:t>
            </a:r>
            <a:r>
              <a:rPr lang="en-US" sz="1600" dirty="0"/>
              <a:t>(b) - B*</a:t>
            </a:r>
            <a:r>
              <a:rPr lang="en-US" sz="1600" dirty="0" err="1"/>
              <a:t>sind</a:t>
            </a:r>
            <a:r>
              <a:rPr lang="en-US" sz="1600" dirty="0"/>
              <a:t>(70) == 0;		% the two equations</a:t>
            </a:r>
          </a:p>
          <a:p>
            <a:r>
              <a:rPr lang="en-US" sz="1600" dirty="0"/>
              <a:t>Eq(2) = 160 + B*</a:t>
            </a:r>
            <a:r>
              <a:rPr lang="en-US" sz="1600" dirty="0" err="1"/>
              <a:t>cosd</a:t>
            </a:r>
            <a:r>
              <a:rPr lang="en-US" sz="1600" dirty="0"/>
              <a:t>(70) - 250*</a:t>
            </a:r>
            <a:r>
              <a:rPr lang="en-US" sz="1600" dirty="0" err="1"/>
              <a:t>cosd</a:t>
            </a:r>
            <a:r>
              <a:rPr lang="en-US" sz="1600" dirty="0"/>
              <a:t>(b) == 0;</a:t>
            </a:r>
          </a:p>
        </p:txBody>
      </p:sp>
      <p:sp>
        <p:nvSpPr>
          <p:cNvPr id="45" name="TextBox 44">
            <a:extLst>
              <a:ext uri="{FF2B5EF4-FFF2-40B4-BE49-F238E27FC236}">
                <a16:creationId xmlns:a16="http://schemas.microsoft.com/office/drawing/2014/main" id="{4CDCF3B9-0AF6-7899-9137-89EC2F2C24C2}"/>
              </a:ext>
            </a:extLst>
          </p:cNvPr>
          <p:cNvSpPr txBox="1"/>
          <p:nvPr/>
        </p:nvSpPr>
        <p:spPr>
          <a:xfrm>
            <a:off x="453190" y="4651899"/>
            <a:ext cx="8462210" cy="337785"/>
          </a:xfrm>
          <a:prstGeom prst="rect">
            <a:avLst/>
          </a:prstGeom>
          <a:noFill/>
        </p:spPr>
        <p:txBody>
          <a:bodyPr wrap="square">
            <a:spAutoFit/>
          </a:bodyPr>
          <a:lstStyle/>
          <a:p>
            <a:pPr marL="0" marR="0">
              <a:lnSpc>
                <a:spcPct val="107000"/>
              </a:lnSpc>
              <a:spcBef>
                <a:spcPts val="0"/>
              </a:spcBef>
              <a:spcAft>
                <a:spcPts val="800"/>
              </a:spcAft>
            </a:pPr>
            <a:r>
              <a:rPr lang="en-US" sz="1600" dirty="0">
                <a:effectLst/>
                <a:latin typeface="Arial" panose="020B0604020202020204" pitchFamily="34" charset="0"/>
                <a:ea typeface="Calibri" panose="020F0502020204030204" pitchFamily="34" charset="0"/>
              </a:rPr>
              <a:t>S = solve (Eq);	% solve equations symbolically, place in MATLAB structure S</a:t>
            </a:r>
            <a:endParaRPr lang="en-US" sz="1600" dirty="0">
              <a:effectLst/>
              <a:latin typeface="Times New Roman" panose="02020603050405020304" pitchFamily="18" charset="0"/>
              <a:ea typeface="Calibri" panose="020F0502020204030204" pitchFamily="34" charset="0"/>
            </a:endParaRPr>
          </a:p>
        </p:txBody>
      </p:sp>
      <p:sp>
        <p:nvSpPr>
          <p:cNvPr id="47" name="TextBox 46">
            <a:extLst>
              <a:ext uri="{FF2B5EF4-FFF2-40B4-BE49-F238E27FC236}">
                <a16:creationId xmlns:a16="http://schemas.microsoft.com/office/drawing/2014/main" id="{24C264E3-382A-9727-426D-8DA7730412E3}"/>
              </a:ext>
            </a:extLst>
          </p:cNvPr>
          <p:cNvSpPr txBox="1"/>
          <p:nvPr/>
        </p:nvSpPr>
        <p:spPr>
          <a:xfrm>
            <a:off x="453189" y="5039117"/>
            <a:ext cx="6857669" cy="830997"/>
          </a:xfrm>
          <a:prstGeom prst="rect">
            <a:avLst/>
          </a:prstGeom>
          <a:noFill/>
        </p:spPr>
        <p:txBody>
          <a:bodyPr wrap="square">
            <a:spAutoFit/>
          </a:bodyPr>
          <a:lstStyle/>
          <a:p>
            <a:r>
              <a:rPr lang="en-US" sz="1600" dirty="0"/>
              <a:t>double([S.B  </a:t>
            </a:r>
            <a:r>
              <a:rPr lang="en-US" sz="1600" dirty="0" err="1"/>
              <a:t>S.b</a:t>
            </a:r>
            <a:r>
              <a:rPr lang="en-US" sz="1600" dirty="0"/>
              <a:t>])	% Convert  to double precision numerical values</a:t>
            </a:r>
          </a:p>
          <a:p>
            <a:r>
              <a:rPr lang="en-US" sz="1600" dirty="0" err="1"/>
              <a:t>ans</a:t>
            </a:r>
            <a:r>
              <a:rPr lang="en-US" sz="1600" dirty="0"/>
              <a:t> = 145.0132   33.0295</a:t>
            </a:r>
          </a:p>
          <a:p>
            <a:r>
              <a:rPr lang="en-US" sz="1600" dirty="0"/>
              <a:t>         -254.4596  -73.0295</a:t>
            </a:r>
          </a:p>
        </p:txBody>
      </p:sp>
      <p:sp>
        <p:nvSpPr>
          <p:cNvPr id="48" name="TextBox 47">
            <a:extLst>
              <a:ext uri="{FF2B5EF4-FFF2-40B4-BE49-F238E27FC236}">
                <a16:creationId xmlns:a16="http://schemas.microsoft.com/office/drawing/2014/main" id="{9AB8A794-8C99-8580-48D0-6425CB7FC525}"/>
              </a:ext>
            </a:extLst>
          </p:cNvPr>
          <p:cNvSpPr txBox="1"/>
          <p:nvPr/>
        </p:nvSpPr>
        <p:spPr>
          <a:xfrm>
            <a:off x="3657300" y="5638685"/>
            <a:ext cx="2937664" cy="646331"/>
          </a:xfrm>
          <a:prstGeom prst="rect">
            <a:avLst/>
          </a:prstGeom>
          <a:noFill/>
        </p:spPr>
        <p:txBody>
          <a:bodyPr wrap="none" rtlCol="0">
            <a:spAutoFit/>
          </a:bodyPr>
          <a:lstStyle/>
          <a:p>
            <a:r>
              <a:rPr lang="en-US" dirty="0"/>
              <a:t>We have the two solutions </a:t>
            </a:r>
          </a:p>
          <a:p>
            <a:r>
              <a:rPr lang="en-US" dirty="0"/>
              <a:t>shown in (b) and (c) above</a:t>
            </a:r>
          </a:p>
        </p:txBody>
      </p:sp>
      <p:cxnSp>
        <p:nvCxnSpPr>
          <p:cNvPr id="46" name="Straight Connector 45">
            <a:extLst>
              <a:ext uri="{FF2B5EF4-FFF2-40B4-BE49-F238E27FC236}">
                <a16:creationId xmlns:a16="http://schemas.microsoft.com/office/drawing/2014/main" id="{FDE3179B-185B-908F-0710-4B2FE5BDAC86}"/>
              </a:ext>
            </a:extLst>
          </p:cNvPr>
          <p:cNvCxnSpPr/>
          <p:nvPr/>
        </p:nvCxnSpPr>
        <p:spPr>
          <a:xfrm>
            <a:off x="477738" y="6553200"/>
            <a:ext cx="758835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321609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3260725" y="344488"/>
            <a:ext cx="14700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solidFill>
                  <a:srgbClr val="CC3300"/>
                </a:solidFill>
              </a:rPr>
              <a:t>STATICS</a:t>
            </a:r>
          </a:p>
        </p:txBody>
      </p:sp>
      <p:sp>
        <p:nvSpPr>
          <p:cNvPr id="3075" name="Text Box 5"/>
          <p:cNvSpPr txBox="1">
            <a:spLocks noChangeArrowheads="1"/>
          </p:cNvSpPr>
          <p:nvPr/>
        </p:nvSpPr>
        <p:spPr bwMode="auto">
          <a:xfrm>
            <a:off x="974725" y="1331913"/>
            <a:ext cx="7102475"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Statics is concerned with the conditions under which structures are at rest (in equilibrium). The basic quantities we will deal with in Statics are   </a:t>
            </a:r>
          </a:p>
          <a:p>
            <a:pPr eaLnBrk="1" hangingPunct="1"/>
            <a:endParaRPr lang="en-US" dirty="0">
              <a:solidFill>
                <a:srgbClr val="CC3300"/>
              </a:solidFill>
            </a:endParaRPr>
          </a:p>
          <a:p>
            <a:pPr eaLnBrk="1" hangingPunct="1"/>
            <a:r>
              <a:rPr lang="en-US" dirty="0">
                <a:solidFill>
                  <a:srgbClr val="CC3300"/>
                </a:solidFill>
              </a:rPr>
              <a:t>Scalar Quantities</a:t>
            </a:r>
          </a:p>
          <a:p>
            <a:pPr eaLnBrk="1" hangingPunct="1"/>
            <a:endParaRPr lang="en-US" dirty="0">
              <a:solidFill>
                <a:srgbClr val="CC3300"/>
              </a:solidFill>
            </a:endParaRPr>
          </a:p>
          <a:p>
            <a:pPr eaLnBrk="1" hangingPunct="1"/>
            <a:r>
              <a:rPr lang="en-US" dirty="0"/>
              <a:t>	lengths , angles  (geometry)</a:t>
            </a:r>
          </a:p>
          <a:p>
            <a:pPr eaLnBrk="1" hangingPunct="1"/>
            <a:endParaRPr lang="en-US" dirty="0"/>
          </a:p>
          <a:p>
            <a:pPr eaLnBrk="1" hangingPunct="1"/>
            <a:r>
              <a:rPr lang="en-US" dirty="0">
                <a:solidFill>
                  <a:srgbClr val="CC3300"/>
                </a:solidFill>
              </a:rPr>
              <a:t>Vector Quantities</a:t>
            </a:r>
          </a:p>
          <a:p>
            <a:pPr eaLnBrk="1" hangingPunct="1"/>
            <a:endParaRPr lang="en-US" dirty="0">
              <a:solidFill>
                <a:srgbClr val="CC3300"/>
              </a:solidFill>
            </a:endParaRPr>
          </a:p>
          <a:p>
            <a:pPr eaLnBrk="1" hangingPunct="1"/>
            <a:r>
              <a:rPr lang="en-US" dirty="0"/>
              <a:t>	forces, moments, position (geometry)</a:t>
            </a:r>
          </a:p>
          <a:p>
            <a:pPr eaLnBrk="1" hangingPunct="1"/>
            <a:endParaRPr lang="en-US" dirty="0">
              <a:solidFill>
                <a:srgbClr val="CC3300"/>
              </a:solidFill>
            </a:endParaRPr>
          </a:p>
          <a:p>
            <a:pPr eaLnBrk="1" hangingPunct="1"/>
            <a:r>
              <a:rPr lang="en-US" dirty="0">
                <a:solidFill>
                  <a:srgbClr val="CC3300"/>
                </a:solidFill>
              </a:rPr>
              <a:t>Matrix Quantities</a:t>
            </a:r>
          </a:p>
          <a:p>
            <a:pPr eaLnBrk="1" hangingPunct="1"/>
            <a:endParaRPr lang="en-US" dirty="0"/>
          </a:p>
          <a:p>
            <a:pPr eaLnBrk="1" hangingPunct="1"/>
            <a:r>
              <a:rPr lang="en-US" dirty="0"/>
              <a:t>Mass moments of inertia, area moments, equilibrium matrices, stiffness matrices, flexibility matrices, compatibility matrices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4"/>
          <p:cNvSpPr txBox="1">
            <a:spLocks noChangeArrowheads="1"/>
          </p:cNvSpPr>
          <p:nvPr/>
        </p:nvSpPr>
        <p:spPr bwMode="auto">
          <a:xfrm>
            <a:off x="1295400" y="152400"/>
            <a:ext cx="6019597" cy="6463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solidFill>
                  <a:srgbClr val="CC3300"/>
                </a:solidFill>
              </a:rPr>
              <a:t>Units of the Quantities considered in Statics</a:t>
            </a:r>
          </a:p>
          <a:p>
            <a:pPr eaLnBrk="1" hangingPunct="1"/>
            <a:endParaRPr lang="en-US" dirty="0">
              <a:solidFill>
                <a:srgbClr val="CC3300"/>
              </a:solidFill>
            </a:endParaRPr>
          </a:p>
          <a:p>
            <a:pPr eaLnBrk="1" hangingPunct="1"/>
            <a:r>
              <a:rPr lang="en-US" dirty="0">
                <a:solidFill>
                  <a:srgbClr val="CC3300"/>
                </a:solidFill>
              </a:rPr>
              <a:t>Length </a:t>
            </a:r>
            <a:r>
              <a:rPr lang="en-US" dirty="0"/>
              <a:t>  </a:t>
            </a:r>
          </a:p>
          <a:p>
            <a:pPr eaLnBrk="1" hangingPunct="1"/>
            <a:r>
              <a:rPr lang="en-US" dirty="0"/>
              <a:t>U.S. Customary: feet (ft), inches (in.)</a:t>
            </a:r>
          </a:p>
          <a:p>
            <a:pPr eaLnBrk="1" hangingPunct="1"/>
            <a:r>
              <a:rPr lang="en-US" dirty="0"/>
              <a:t>Metric (SI): meter (m) ,  centimeter (cm),  millimeter (mm)</a:t>
            </a:r>
          </a:p>
          <a:p>
            <a:pPr eaLnBrk="1" hangingPunct="1"/>
            <a:endParaRPr lang="en-US" dirty="0"/>
          </a:p>
          <a:p>
            <a:pPr eaLnBrk="1" hangingPunct="1"/>
            <a:r>
              <a:rPr lang="en-US" dirty="0"/>
              <a:t>1 in. = 25.4 mm   1 m  = 39.37 in. = 3.281 ft</a:t>
            </a:r>
          </a:p>
          <a:p>
            <a:pPr eaLnBrk="1" hangingPunct="1"/>
            <a:endParaRPr lang="en-US" dirty="0"/>
          </a:p>
          <a:p>
            <a:pPr eaLnBrk="1" hangingPunct="1"/>
            <a:r>
              <a:rPr lang="en-US" dirty="0">
                <a:solidFill>
                  <a:srgbClr val="CC3300"/>
                </a:solidFill>
              </a:rPr>
              <a:t>Angle</a:t>
            </a:r>
          </a:p>
          <a:p>
            <a:pPr eaLnBrk="1" hangingPunct="1"/>
            <a:r>
              <a:rPr lang="en-US" dirty="0"/>
              <a:t>radians, degrees </a:t>
            </a:r>
          </a:p>
          <a:p>
            <a:pPr eaLnBrk="1" hangingPunct="1"/>
            <a:endParaRPr lang="en-US" dirty="0"/>
          </a:p>
          <a:p>
            <a:pPr eaLnBrk="1" hangingPunct="1"/>
            <a:r>
              <a:rPr lang="en-US" dirty="0"/>
              <a:t>1 radian = 360/2</a:t>
            </a:r>
            <a:r>
              <a:rPr lang="en-US" dirty="0">
                <a:latin typeface="Symbol" pitchFamily="18" charset="2"/>
              </a:rPr>
              <a:t>p</a:t>
            </a:r>
            <a:r>
              <a:rPr lang="en-US" dirty="0"/>
              <a:t> degrees = 57.3 degrees</a:t>
            </a:r>
          </a:p>
          <a:p>
            <a:pPr eaLnBrk="1" hangingPunct="1"/>
            <a:endParaRPr lang="en-US" dirty="0"/>
          </a:p>
          <a:p>
            <a:pPr eaLnBrk="1" hangingPunct="1"/>
            <a:endParaRPr lang="en-US" dirty="0"/>
          </a:p>
          <a:p>
            <a:pPr eaLnBrk="1" hangingPunct="1"/>
            <a:r>
              <a:rPr lang="en-US" dirty="0">
                <a:solidFill>
                  <a:srgbClr val="CC3300"/>
                </a:solidFill>
              </a:rPr>
              <a:t>Force</a:t>
            </a:r>
          </a:p>
          <a:p>
            <a:pPr eaLnBrk="1" hangingPunct="1"/>
            <a:r>
              <a:rPr lang="en-US" dirty="0"/>
              <a:t>U.S. Customary: Pound (</a:t>
            </a:r>
            <a:r>
              <a:rPr lang="en-US" dirty="0" err="1"/>
              <a:t>lb</a:t>
            </a:r>
            <a:r>
              <a:rPr lang="en-US" dirty="0"/>
              <a:t>)</a:t>
            </a:r>
          </a:p>
          <a:p>
            <a:pPr eaLnBrk="1" hangingPunct="1"/>
            <a:r>
              <a:rPr lang="en-US" dirty="0"/>
              <a:t>Metric (SI): Newton (N)</a:t>
            </a:r>
          </a:p>
          <a:p>
            <a:pPr eaLnBrk="1" hangingPunct="1"/>
            <a:endParaRPr lang="en-US" dirty="0"/>
          </a:p>
          <a:p>
            <a:pPr eaLnBrk="1" hangingPunct="1"/>
            <a:r>
              <a:rPr lang="en-US" dirty="0"/>
              <a:t>1 </a:t>
            </a:r>
            <a:r>
              <a:rPr lang="en-US" dirty="0" err="1"/>
              <a:t>lb</a:t>
            </a:r>
            <a:r>
              <a:rPr lang="en-US" dirty="0"/>
              <a:t> = 4.448 N  ,   1 N = 0.2248 </a:t>
            </a:r>
            <a:r>
              <a:rPr lang="en-US" dirty="0" err="1"/>
              <a:t>lb</a:t>
            </a:r>
            <a:endParaRPr lang="en-US" dirty="0"/>
          </a:p>
          <a:p>
            <a:pPr eaLnBrk="1" hangingPunct="1"/>
            <a:endParaRPr lang="en-US" dirty="0"/>
          </a:p>
          <a:p>
            <a:pPr eaLnBrk="1" hangingPunct="1"/>
            <a:r>
              <a:rPr lang="en-US" dirty="0">
                <a:solidFill>
                  <a:srgbClr val="CC3300"/>
                </a:solidFill>
              </a:rPr>
              <a:t>Moment</a:t>
            </a:r>
          </a:p>
          <a:p>
            <a:pPr eaLnBrk="1" hangingPunct="1"/>
            <a:r>
              <a:rPr lang="en-US" dirty="0"/>
              <a:t>U.S. Customary: foot-pounds (ft-lb) or inch-pounds( in-</a:t>
            </a:r>
            <a:r>
              <a:rPr lang="en-US" dirty="0" err="1"/>
              <a:t>lb</a:t>
            </a:r>
            <a:r>
              <a:rPr lang="en-US" dirty="0"/>
              <a:t>)</a:t>
            </a:r>
          </a:p>
          <a:p>
            <a:pPr eaLnBrk="1" hangingPunct="1"/>
            <a:r>
              <a:rPr lang="en-US" dirty="0"/>
              <a:t>Metric (SI):  Newton-meters (N-m)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1"/>
          <p:cNvSpPr txBox="1">
            <a:spLocks noChangeArrowheads="1"/>
          </p:cNvSpPr>
          <p:nvPr/>
        </p:nvSpPr>
        <p:spPr bwMode="auto">
          <a:xfrm>
            <a:off x="990600" y="264912"/>
            <a:ext cx="731520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In the SI system, the fundamental unit of mass is the kilogram. The weight (W) of a body is a force and in the SI system it is measured in Newtons. </a:t>
            </a:r>
          </a:p>
          <a:p>
            <a:pPr eaLnBrk="1" hangingPunct="1"/>
            <a:endParaRPr lang="en-US" dirty="0"/>
          </a:p>
          <a:p>
            <a:pPr eaLnBrk="1" hangingPunct="1"/>
            <a:r>
              <a:rPr lang="en-US" dirty="0"/>
              <a:t>		Force =  mass x acceleration</a:t>
            </a:r>
          </a:p>
          <a:p>
            <a:pPr eaLnBrk="1" hangingPunct="1"/>
            <a:r>
              <a:rPr lang="en-US" dirty="0"/>
              <a:t>	                 1 Newton = (1 kg)(1 m/s</a:t>
            </a:r>
            <a:r>
              <a:rPr lang="en-US" baseline="30000" dirty="0"/>
              <a:t>2</a:t>
            </a:r>
            <a:r>
              <a:rPr lang="en-US" dirty="0"/>
              <a:t>)</a:t>
            </a:r>
          </a:p>
          <a:p>
            <a:pPr eaLnBrk="1" hangingPunct="1"/>
            <a:endParaRPr lang="en-US" dirty="0"/>
          </a:p>
          <a:p>
            <a:pPr eaLnBrk="1" hangingPunct="1"/>
            <a:r>
              <a:rPr lang="en-US" dirty="0"/>
              <a:t>		         W = mg</a:t>
            </a:r>
          </a:p>
          <a:p>
            <a:pPr eaLnBrk="1" hangingPunct="1"/>
            <a:endParaRPr lang="en-US" dirty="0"/>
          </a:p>
          <a:p>
            <a:pPr eaLnBrk="1" hangingPunct="1"/>
            <a:r>
              <a:rPr lang="en-US" dirty="0"/>
              <a:t>On the surface of the earth g =9.80665 m/s</a:t>
            </a:r>
            <a:r>
              <a:rPr lang="en-US" baseline="30000" dirty="0"/>
              <a:t>2  </a:t>
            </a:r>
            <a:r>
              <a:rPr lang="en-US" dirty="0"/>
              <a:t>(usually used in engineering calculations as 9.81)</a:t>
            </a:r>
          </a:p>
          <a:p>
            <a:pPr eaLnBrk="1" hangingPunct="1"/>
            <a:endParaRPr lang="en-US" dirty="0"/>
          </a:p>
          <a:p>
            <a:pPr eaLnBrk="1" hangingPunct="1"/>
            <a:endParaRPr lang="en-US" baseline="30000" dirty="0"/>
          </a:p>
        </p:txBody>
      </p:sp>
      <p:sp>
        <p:nvSpPr>
          <p:cNvPr id="5123" name="TextBox 2"/>
          <p:cNvSpPr txBox="1">
            <a:spLocks noChangeArrowheads="1"/>
          </p:cNvSpPr>
          <p:nvPr/>
        </p:nvSpPr>
        <p:spPr bwMode="auto">
          <a:xfrm>
            <a:off x="554552" y="4042964"/>
            <a:ext cx="74977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Suppose I have 454 grams of sugar. What is its weight in Newtons? In pounds?</a:t>
            </a:r>
          </a:p>
          <a:p>
            <a:pPr eaLnBrk="1" hangingPunct="1"/>
            <a:endParaRPr lang="en-US" dirty="0"/>
          </a:p>
        </p:txBody>
      </p:sp>
      <p:sp>
        <p:nvSpPr>
          <p:cNvPr id="5124" name="TextBox 3"/>
          <p:cNvSpPr txBox="1">
            <a:spLocks noChangeArrowheads="1"/>
          </p:cNvSpPr>
          <p:nvPr/>
        </p:nvSpPr>
        <p:spPr bwMode="auto">
          <a:xfrm>
            <a:off x="2092325" y="4577103"/>
            <a:ext cx="52641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W = (0.454 kg)(9.81) =4.454 Newtons  (approximately)</a:t>
            </a:r>
          </a:p>
          <a:p>
            <a:pPr eaLnBrk="1" hangingPunct="1"/>
            <a:endParaRPr lang="en-US" dirty="0"/>
          </a:p>
          <a:p>
            <a:pPr eaLnBrk="1" hangingPunct="1"/>
            <a:r>
              <a:rPr lang="en-US" dirty="0"/>
              <a:t>= (4.454 Newtons )(.2248 </a:t>
            </a:r>
            <a:r>
              <a:rPr lang="en-US" dirty="0" err="1"/>
              <a:t>lb</a:t>
            </a:r>
            <a:r>
              <a:rPr lang="en-US" dirty="0"/>
              <a:t>/Newton)  =  1.00 pound </a:t>
            </a:r>
          </a:p>
        </p:txBody>
      </p:sp>
      <p:sp>
        <p:nvSpPr>
          <p:cNvPr id="5125" name="TextBox 4"/>
          <p:cNvSpPr txBox="1">
            <a:spLocks noChangeArrowheads="1"/>
          </p:cNvSpPr>
          <p:nvPr/>
        </p:nvSpPr>
        <p:spPr bwMode="auto">
          <a:xfrm>
            <a:off x="914400" y="5596731"/>
            <a:ext cx="7315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Note that it is common to say that one pound of  sugar “weighs” 454 grams but grams is a measure of mass and pounds is a force so we are really mixing two different units. </a:t>
            </a:r>
          </a:p>
        </p:txBody>
      </p:sp>
      <p:sp>
        <p:nvSpPr>
          <p:cNvPr id="5126" name="TextBox 1"/>
          <p:cNvSpPr txBox="1">
            <a:spLocks noChangeArrowheads="1"/>
          </p:cNvSpPr>
          <p:nvPr/>
        </p:nvSpPr>
        <p:spPr bwMode="auto">
          <a:xfrm>
            <a:off x="548374" y="5596731"/>
            <a:ext cx="3381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dirty="0"/>
              <a:t>!</a:t>
            </a:r>
          </a:p>
        </p:txBody>
      </p:sp>
      <p:sp>
        <p:nvSpPr>
          <p:cNvPr id="2" name="TextBox 1">
            <a:extLst>
              <a:ext uri="{FF2B5EF4-FFF2-40B4-BE49-F238E27FC236}">
                <a16:creationId xmlns:a16="http://schemas.microsoft.com/office/drawing/2014/main" id="{65405011-BE53-5C27-6318-A713FEE92E23}"/>
              </a:ext>
            </a:extLst>
          </p:cNvPr>
          <p:cNvSpPr txBox="1"/>
          <p:nvPr/>
        </p:nvSpPr>
        <p:spPr>
          <a:xfrm>
            <a:off x="548374" y="3500174"/>
            <a:ext cx="1467068" cy="369332"/>
          </a:xfrm>
          <a:prstGeom prst="rect">
            <a:avLst/>
          </a:prstGeom>
          <a:noFill/>
        </p:spPr>
        <p:txBody>
          <a:bodyPr wrap="none" rtlCol="0">
            <a:spAutoFit/>
          </a:bodyPr>
          <a:lstStyle/>
          <a:p>
            <a:r>
              <a:rPr lang="en-US" dirty="0">
                <a:solidFill>
                  <a:srgbClr val="C00000"/>
                </a:solidFill>
              </a:rPr>
              <a:t>Example 1.1</a:t>
            </a:r>
          </a:p>
        </p:txBody>
      </p:sp>
      <p:cxnSp>
        <p:nvCxnSpPr>
          <p:cNvPr id="4" name="Straight Connector 3">
            <a:extLst>
              <a:ext uri="{FF2B5EF4-FFF2-40B4-BE49-F238E27FC236}">
                <a16:creationId xmlns:a16="http://schemas.microsoft.com/office/drawing/2014/main" id="{B6956146-2034-FB1B-C655-23D5BA863CE0}"/>
              </a:ext>
            </a:extLst>
          </p:cNvPr>
          <p:cNvCxnSpPr/>
          <p:nvPr/>
        </p:nvCxnSpPr>
        <p:spPr>
          <a:xfrm>
            <a:off x="717442" y="3962400"/>
            <a:ext cx="758835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F587F433-B2A3-9B7F-693C-D57BECF40132}"/>
              </a:ext>
            </a:extLst>
          </p:cNvPr>
          <p:cNvCxnSpPr/>
          <p:nvPr/>
        </p:nvCxnSpPr>
        <p:spPr>
          <a:xfrm>
            <a:off x="641242" y="6520656"/>
            <a:ext cx="758835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1"/>
          <p:cNvSpPr txBox="1">
            <a:spLocks noChangeArrowheads="1"/>
          </p:cNvSpPr>
          <p:nvPr/>
        </p:nvSpPr>
        <p:spPr bwMode="auto">
          <a:xfrm>
            <a:off x="990600" y="719137"/>
            <a:ext cx="75438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In the U.S. Customary system the fundamental unit of force is the pound (</a:t>
            </a:r>
            <a:r>
              <a:rPr lang="en-US" dirty="0" err="1"/>
              <a:t>lb</a:t>
            </a:r>
            <a:r>
              <a:rPr lang="en-US" dirty="0"/>
              <a:t>). The mass in this system is called the slug</a:t>
            </a:r>
          </a:p>
          <a:p>
            <a:pPr eaLnBrk="1" hangingPunct="1"/>
            <a:r>
              <a:rPr lang="en-US" dirty="0"/>
              <a:t>		</a:t>
            </a:r>
          </a:p>
          <a:p>
            <a:pPr eaLnBrk="1" hangingPunct="1"/>
            <a:r>
              <a:rPr lang="en-US" dirty="0"/>
              <a:t>		Force =  mass x acceleration</a:t>
            </a:r>
          </a:p>
          <a:p>
            <a:pPr eaLnBrk="1" hangingPunct="1"/>
            <a:r>
              <a:rPr lang="en-US" dirty="0"/>
              <a:t>		    1 </a:t>
            </a:r>
            <a:r>
              <a:rPr lang="en-US" dirty="0" err="1"/>
              <a:t>lb</a:t>
            </a:r>
            <a:r>
              <a:rPr lang="en-US" dirty="0"/>
              <a:t> = (1 slug) (1 ft/sec</a:t>
            </a:r>
            <a:r>
              <a:rPr lang="en-US" baseline="30000" dirty="0"/>
              <a:t>2</a:t>
            </a:r>
            <a:r>
              <a:rPr lang="en-US" dirty="0"/>
              <a:t>)</a:t>
            </a:r>
          </a:p>
          <a:p>
            <a:pPr eaLnBrk="1" hangingPunct="1"/>
            <a:endParaRPr lang="en-US" dirty="0"/>
          </a:p>
          <a:p>
            <a:pPr eaLnBrk="1" hangingPunct="1"/>
            <a:r>
              <a:rPr lang="en-US" dirty="0"/>
              <a:t>			W = mg</a:t>
            </a:r>
          </a:p>
          <a:p>
            <a:pPr eaLnBrk="1" hangingPunct="1"/>
            <a:endParaRPr lang="en-US" dirty="0"/>
          </a:p>
          <a:p>
            <a:pPr eaLnBrk="1" hangingPunct="1"/>
            <a:r>
              <a:rPr lang="en-US" dirty="0"/>
              <a:t>On the surface of the earth g = 32. 1740 (usually used as 32.2 in engineering calculations)</a:t>
            </a:r>
          </a:p>
        </p:txBody>
      </p:sp>
      <p:sp>
        <p:nvSpPr>
          <p:cNvPr id="6147" name="TextBox 2"/>
          <p:cNvSpPr txBox="1">
            <a:spLocks noChangeArrowheads="1"/>
          </p:cNvSpPr>
          <p:nvPr/>
        </p:nvSpPr>
        <p:spPr bwMode="auto">
          <a:xfrm>
            <a:off x="1012824" y="4495800"/>
            <a:ext cx="6640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Suppose I have a 100 </a:t>
            </a:r>
            <a:r>
              <a:rPr lang="en-US" dirty="0" err="1"/>
              <a:t>lb</a:t>
            </a:r>
            <a:r>
              <a:rPr lang="en-US" dirty="0"/>
              <a:t> sack of flour. What is its mass in slugs? In kg?</a:t>
            </a:r>
          </a:p>
        </p:txBody>
      </p:sp>
      <p:sp>
        <p:nvSpPr>
          <p:cNvPr id="6148" name="TextBox 3"/>
          <p:cNvSpPr txBox="1">
            <a:spLocks noChangeArrowheads="1"/>
          </p:cNvSpPr>
          <p:nvPr/>
        </p:nvSpPr>
        <p:spPr bwMode="auto">
          <a:xfrm>
            <a:off x="1371600" y="5029200"/>
            <a:ext cx="5922963"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( 100 </a:t>
            </a:r>
            <a:r>
              <a:rPr lang="en-US" dirty="0" err="1"/>
              <a:t>lb</a:t>
            </a:r>
            <a:r>
              <a:rPr lang="en-US" dirty="0"/>
              <a:t>) = (m slugs)(32.2 ft/sec</a:t>
            </a:r>
            <a:r>
              <a:rPr lang="en-US" baseline="30000" dirty="0"/>
              <a:t>2</a:t>
            </a:r>
            <a:r>
              <a:rPr lang="en-US" dirty="0"/>
              <a:t>)</a:t>
            </a:r>
          </a:p>
          <a:p>
            <a:pPr eaLnBrk="1" hangingPunct="1"/>
            <a:endParaRPr lang="en-US" dirty="0"/>
          </a:p>
          <a:p>
            <a:pPr eaLnBrk="1" hangingPunct="1"/>
            <a:r>
              <a:rPr lang="en-US" dirty="0"/>
              <a:t>m = 100/32.2 = 3.11 slugs</a:t>
            </a:r>
          </a:p>
          <a:p>
            <a:pPr eaLnBrk="1" hangingPunct="1"/>
            <a:endParaRPr lang="en-US" dirty="0"/>
          </a:p>
          <a:p>
            <a:pPr eaLnBrk="1" hangingPunct="1"/>
            <a:r>
              <a:rPr lang="en-US" dirty="0"/>
              <a:t>(100 </a:t>
            </a:r>
            <a:r>
              <a:rPr lang="en-US" dirty="0" err="1"/>
              <a:t>lb</a:t>
            </a:r>
            <a:r>
              <a:rPr lang="en-US" dirty="0"/>
              <a:t>) (4.448 N/</a:t>
            </a:r>
            <a:r>
              <a:rPr lang="en-US" dirty="0" err="1"/>
              <a:t>lb</a:t>
            </a:r>
            <a:r>
              <a:rPr lang="en-US" dirty="0"/>
              <a:t>)  =4 44.8 N     m  = 444.8/9.807 = 45.4 kg</a:t>
            </a:r>
          </a:p>
        </p:txBody>
      </p:sp>
      <p:sp>
        <p:nvSpPr>
          <p:cNvPr id="2" name="TextBox 1">
            <a:extLst>
              <a:ext uri="{FF2B5EF4-FFF2-40B4-BE49-F238E27FC236}">
                <a16:creationId xmlns:a16="http://schemas.microsoft.com/office/drawing/2014/main" id="{3B4BDA97-C633-EBC7-39DB-DE294D202BED}"/>
              </a:ext>
            </a:extLst>
          </p:cNvPr>
          <p:cNvSpPr txBox="1"/>
          <p:nvPr/>
        </p:nvSpPr>
        <p:spPr>
          <a:xfrm>
            <a:off x="990600" y="3886200"/>
            <a:ext cx="1467068" cy="369332"/>
          </a:xfrm>
          <a:prstGeom prst="rect">
            <a:avLst/>
          </a:prstGeom>
          <a:noFill/>
        </p:spPr>
        <p:txBody>
          <a:bodyPr wrap="none" rtlCol="0">
            <a:spAutoFit/>
          </a:bodyPr>
          <a:lstStyle/>
          <a:p>
            <a:r>
              <a:rPr lang="en-US" dirty="0">
                <a:solidFill>
                  <a:srgbClr val="C00000"/>
                </a:solidFill>
              </a:rPr>
              <a:t>Example 1.2</a:t>
            </a:r>
          </a:p>
        </p:txBody>
      </p:sp>
      <p:cxnSp>
        <p:nvCxnSpPr>
          <p:cNvPr id="6" name="Straight Connector 5">
            <a:extLst>
              <a:ext uri="{FF2B5EF4-FFF2-40B4-BE49-F238E27FC236}">
                <a16:creationId xmlns:a16="http://schemas.microsoft.com/office/drawing/2014/main" id="{0F81CEB1-F212-25BF-F4EA-8CA2F853CC64}"/>
              </a:ext>
            </a:extLst>
          </p:cNvPr>
          <p:cNvCxnSpPr/>
          <p:nvPr/>
        </p:nvCxnSpPr>
        <p:spPr>
          <a:xfrm>
            <a:off x="777821" y="4343400"/>
            <a:ext cx="758835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AE323A32-226E-00EC-3865-9688D31D7EBD}"/>
              </a:ext>
            </a:extLst>
          </p:cNvPr>
          <p:cNvCxnSpPr/>
          <p:nvPr/>
        </p:nvCxnSpPr>
        <p:spPr>
          <a:xfrm>
            <a:off x="777821" y="6781800"/>
            <a:ext cx="758835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4"/>
          <p:cNvSpPr txBox="1">
            <a:spLocks noChangeArrowheads="1"/>
          </p:cNvSpPr>
          <p:nvPr/>
        </p:nvSpPr>
        <p:spPr bwMode="auto">
          <a:xfrm>
            <a:off x="3184525" y="265113"/>
            <a:ext cx="1784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solidFill>
                  <a:srgbClr val="CC3300"/>
                </a:solidFill>
              </a:rPr>
              <a:t>Forces, Vectors</a:t>
            </a:r>
          </a:p>
        </p:txBody>
      </p:sp>
      <p:sp>
        <p:nvSpPr>
          <p:cNvPr id="7171" name="Text Box 5"/>
          <p:cNvSpPr txBox="1">
            <a:spLocks noChangeArrowheads="1"/>
          </p:cNvSpPr>
          <p:nvPr/>
        </p:nvSpPr>
        <p:spPr bwMode="auto">
          <a:xfrm>
            <a:off x="746125" y="1179513"/>
            <a:ext cx="76358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 force is a measure of the "push" or "pulling action exerted on a structure. It is a vector quantity having both a magnitude and direction. </a:t>
            </a:r>
          </a:p>
        </p:txBody>
      </p:sp>
      <p:sp>
        <p:nvSpPr>
          <p:cNvPr id="7172" name="Text Box 6"/>
          <p:cNvSpPr txBox="1">
            <a:spLocks noChangeArrowheads="1"/>
          </p:cNvSpPr>
          <p:nvPr/>
        </p:nvSpPr>
        <p:spPr bwMode="auto">
          <a:xfrm>
            <a:off x="822325" y="2017713"/>
            <a:ext cx="77882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In two-dimensions we can characterize a vector by directed arrow, having a length and two angles with respect to a set of rectangular axes</a:t>
            </a:r>
          </a:p>
        </p:txBody>
      </p:sp>
      <p:sp>
        <p:nvSpPr>
          <p:cNvPr id="7173" name="Line 7"/>
          <p:cNvSpPr>
            <a:spLocks noChangeShapeType="1"/>
          </p:cNvSpPr>
          <p:nvPr/>
        </p:nvSpPr>
        <p:spPr bwMode="auto">
          <a:xfrm flipV="1">
            <a:off x="2438400" y="2971800"/>
            <a:ext cx="1524000" cy="762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4" name="Text Box 8"/>
          <p:cNvSpPr txBox="1">
            <a:spLocks noChangeArrowheads="1"/>
          </p:cNvSpPr>
          <p:nvPr/>
        </p:nvSpPr>
        <p:spPr bwMode="auto">
          <a:xfrm>
            <a:off x="4038600" y="2895600"/>
            <a:ext cx="679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10 lb</a:t>
            </a:r>
          </a:p>
        </p:txBody>
      </p:sp>
      <p:sp>
        <p:nvSpPr>
          <p:cNvPr id="7175" name="Text Box 11"/>
          <p:cNvSpPr txBox="1">
            <a:spLocks noChangeArrowheads="1"/>
          </p:cNvSpPr>
          <p:nvPr/>
        </p:nvSpPr>
        <p:spPr bwMode="auto">
          <a:xfrm>
            <a:off x="746125" y="3998913"/>
            <a:ext cx="7407275"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In three-dimensions, we can also characterize a vector by a directed arrow, having a length and three angles with respect to a set of rectangular axes </a:t>
            </a:r>
          </a:p>
        </p:txBody>
      </p:sp>
      <p:sp>
        <p:nvSpPr>
          <p:cNvPr id="7176" name="Line 12"/>
          <p:cNvSpPr>
            <a:spLocks noChangeShapeType="1"/>
          </p:cNvSpPr>
          <p:nvPr/>
        </p:nvSpPr>
        <p:spPr bwMode="auto">
          <a:xfrm flipV="1">
            <a:off x="2133600" y="6096000"/>
            <a:ext cx="1828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7" name="Line 13"/>
          <p:cNvSpPr>
            <a:spLocks noChangeShapeType="1"/>
          </p:cNvSpPr>
          <p:nvPr/>
        </p:nvSpPr>
        <p:spPr bwMode="auto">
          <a:xfrm flipV="1">
            <a:off x="2133600" y="5029200"/>
            <a:ext cx="0" cy="1066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8" name="Line 14"/>
          <p:cNvSpPr>
            <a:spLocks noChangeShapeType="1"/>
          </p:cNvSpPr>
          <p:nvPr/>
        </p:nvSpPr>
        <p:spPr bwMode="auto">
          <a:xfrm flipH="1">
            <a:off x="1447800" y="6096000"/>
            <a:ext cx="6858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9" name="Line 15"/>
          <p:cNvSpPr>
            <a:spLocks noChangeShapeType="1"/>
          </p:cNvSpPr>
          <p:nvPr/>
        </p:nvSpPr>
        <p:spPr bwMode="auto">
          <a:xfrm flipV="1">
            <a:off x="2133600" y="5181600"/>
            <a:ext cx="685800" cy="914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80" name="Arc 16"/>
          <p:cNvSpPr>
            <a:spLocks/>
          </p:cNvSpPr>
          <p:nvPr/>
        </p:nvSpPr>
        <p:spPr bwMode="auto">
          <a:xfrm rot="-1432163">
            <a:off x="2184400" y="5529263"/>
            <a:ext cx="228600" cy="2286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181" name="Text Box 17"/>
          <p:cNvSpPr txBox="1">
            <a:spLocks noChangeArrowheads="1"/>
          </p:cNvSpPr>
          <p:nvPr/>
        </p:nvSpPr>
        <p:spPr bwMode="auto">
          <a:xfrm>
            <a:off x="4038600" y="594360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7182" name="Text Box 18"/>
          <p:cNvSpPr txBox="1">
            <a:spLocks noChangeArrowheads="1"/>
          </p:cNvSpPr>
          <p:nvPr/>
        </p:nvSpPr>
        <p:spPr bwMode="auto">
          <a:xfrm>
            <a:off x="1752600" y="495300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7183" name="Text Box 19"/>
          <p:cNvSpPr txBox="1">
            <a:spLocks noChangeArrowheads="1"/>
          </p:cNvSpPr>
          <p:nvPr/>
        </p:nvSpPr>
        <p:spPr bwMode="auto">
          <a:xfrm>
            <a:off x="1143000" y="624840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z</a:t>
            </a:r>
          </a:p>
        </p:txBody>
      </p:sp>
      <p:sp>
        <p:nvSpPr>
          <p:cNvPr id="7184" name="Arc 21"/>
          <p:cNvSpPr>
            <a:spLocks/>
          </p:cNvSpPr>
          <p:nvPr/>
        </p:nvSpPr>
        <p:spPr bwMode="auto">
          <a:xfrm rot="1288243">
            <a:off x="2336800" y="5826125"/>
            <a:ext cx="228600" cy="2286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185" name="Arc 22"/>
          <p:cNvSpPr>
            <a:spLocks/>
          </p:cNvSpPr>
          <p:nvPr/>
        </p:nvSpPr>
        <p:spPr bwMode="auto">
          <a:xfrm rot="-5771100">
            <a:off x="1997869" y="5853906"/>
            <a:ext cx="282575" cy="303213"/>
          </a:xfrm>
          <a:custGeom>
            <a:avLst/>
            <a:gdLst>
              <a:gd name="T0" fmla="*/ 0 w 26759"/>
              <a:gd name="T1" fmla="*/ 884009815 h 28619"/>
              <a:gd name="T2" fmla="*/ 2147483647 w 26759"/>
              <a:gd name="T3" fmla="*/ 2147483647 h 28619"/>
              <a:gd name="T4" fmla="*/ 2147483647 w 26759"/>
              <a:gd name="T5" fmla="*/ 2147483647 h 28619"/>
              <a:gd name="T6" fmla="*/ 0 60000 65536"/>
              <a:gd name="T7" fmla="*/ 0 60000 65536"/>
              <a:gd name="T8" fmla="*/ 0 60000 65536"/>
              <a:gd name="T9" fmla="*/ 0 w 26759"/>
              <a:gd name="T10" fmla="*/ 0 h 28619"/>
              <a:gd name="T11" fmla="*/ 26759 w 26759"/>
              <a:gd name="T12" fmla="*/ 28619 h 28619"/>
            </a:gdLst>
            <a:ahLst/>
            <a:cxnLst>
              <a:cxn ang="T6">
                <a:pos x="T0" y="T1"/>
              </a:cxn>
              <a:cxn ang="T7">
                <a:pos x="T2" y="T3"/>
              </a:cxn>
              <a:cxn ang="T8">
                <a:pos x="T4" y="T5"/>
              </a:cxn>
            </a:cxnLst>
            <a:rect l="T9" t="T10" r="T11" b="T12"/>
            <a:pathLst>
              <a:path w="26759" h="28619" fill="none" extrusionOk="0">
                <a:moveTo>
                  <a:pt x="0" y="625"/>
                </a:moveTo>
                <a:cubicBezTo>
                  <a:pt x="1688" y="209"/>
                  <a:pt x="3420" y="-1"/>
                  <a:pt x="5159" y="0"/>
                </a:cubicBezTo>
                <a:cubicBezTo>
                  <a:pt x="17088" y="0"/>
                  <a:pt x="26759" y="9670"/>
                  <a:pt x="26759" y="21600"/>
                </a:cubicBezTo>
                <a:cubicBezTo>
                  <a:pt x="26759" y="23988"/>
                  <a:pt x="26362" y="26360"/>
                  <a:pt x="25586" y="28618"/>
                </a:cubicBezTo>
              </a:path>
              <a:path w="26759" h="28619" stroke="0" extrusionOk="0">
                <a:moveTo>
                  <a:pt x="0" y="625"/>
                </a:moveTo>
                <a:cubicBezTo>
                  <a:pt x="1688" y="209"/>
                  <a:pt x="3420" y="-1"/>
                  <a:pt x="5159" y="0"/>
                </a:cubicBezTo>
                <a:cubicBezTo>
                  <a:pt x="17088" y="0"/>
                  <a:pt x="26759" y="9670"/>
                  <a:pt x="26759" y="21600"/>
                </a:cubicBezTo>
                <a:cubicBezTo>
                  <a:pt x="26759" y="23988"/>
                  <a:pt x="26362" y="26360"/>
                  <a:pt x="25586" y="28618"/>
                </a:cubicBezTo>
                <a:lnTo>
                  <a:pt x="5159" y="21600"/>
                </a:lnTo>
                <a:lnTo>
                  <a:pt x="0" y="625"/>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aphicFrame>
        <p:nvGraphicFramePr>
          <p:cNvPr id="7186" name="Object 23"/>
          <p:cNvGraphicFramePr>
            <a:graphicFrameLocks noChangeAspect="1"/>
          </p:cNvGraphicFramePr>
          <p:nvPr/>
        </p:nvGraphicFramePr>
        <p:xfrm>
          <a:off x="2590800" y="5715000"/>
          <a:ext cx="233363" cy="311150"/>
        </p:xfrm>
        <a:graphic>
          <a:graphicData uri="http://schemas.openxmlformats.org/presentationml/2006/ole">
            <mc:AlternateContent xmlns:mc="http://schemas.openxmlformats.org/markup-compatibility/2006">
              <mc:Choice xmlns:v="urn:schemas-microsoft-com:vml" Requires="v">
                <p:oleObj name="Equation" r:id="rId3" imgW="152268" imgH="203024" progId="Equation.DSMT4">
                  <p:embed/>
                </p:oleObj>
              </mc:Choice>
              <mc:Fallback>
                <p:oleObj name="Equation" r:id="rId3" imgW="152268" imgH="203024" progId="Equation.DSMT4">
                  <p:embed/>
                  <p:pic>
                    <p:nvPicPr>
                      <p:cNvPr id="0" name="Object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5715000"/>
                        <a:ext cx="23336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87" name="Object 24"/>
          <p:cNvGraphicFramePr>
            <a:graphicFrameLocks noChangeAspect="1"/>
          </p:cNvGraphicFramePr>
          <p:nvPr/>
        </p:nvGraphicFramePr>
        <p:xfrm>
          <a:off x="2286000" y="5181600"/>
          <a:ext cx="233363" cy="323850"/>
        </p:xfrm>
        <a:graphic>
          <a:graphicData uri="http://schemas.openxmlformats.org/presentationml/2006/ole">
            <mc:AlternateContent xmlns:mc="http://schemas.openxmlformats.org/markup-compatibility/2006">
              <mc:Choice xmlns:v="urn:schemas-microsoft-com:vml" Requires="v">
                <p:oleObj name="Equation" r:id="rId5" imgW="165028" imgH="228501" progId="Equation.DSMT4">
                  <p:embed/>
                </p:oleObj>
              </mc:Choice>
              <mc:Fallback>
                <p:oleObj name="Equation" r:id="rId5" imgW="165028" imgH="228501" progId="Equation.DSMT4">
                  <p:embed/>
                  <p:pic>
                    <p:nvPicPr>
                      <p:cNvPr id="0" name="Object 2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0" y="5181600"/>
                        <a:ext cx="233363" cy="323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88" name="Text Box 25"/>
          <p:cNvSpPr txBox="1">
            <a:spLocks noChangeArrowheads="1"/>
          </p:cNvSpPr>
          <p:nvPr/>
        </p:nvSpPr>
        <p:spPr bwMode="auto">
          <a:xfrm>
            <a:off x="2743200" y="5334000"/>
            <a:ext cx="679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10 lb</a:t>
            </a:r>
          </a:p>
        </p:txBody>
      </p:sp>
      <p:graphicFrame>
        <p:nvGraphicFramePr>
          <p:cNvPr id="7189" name="Object 26"/>
          <p:cNvGraphicFramePr>
            <a:graphicFrameLocks noChangeAspect="1"/>
          </p:cNvGraphicFramePr>
          <p:nvPr/>
        </p:nvGraphicFramePr>
        <p:xfrm>
          <a:off x="1676400" y="5867400"/>
          <a:ext cx="233363" cy="311150"/>
        </p:xfrm>
        <a:graphic>
          <a:graphicData uri="http://schemas.openxmlformats.org/presentationml/2006/ole">
            <mc:AlternateContent xmlns:mc="http://schemas.openxmlformats.org/markup-compatibility/2006">
              <mc:Choice xmlns:v="urn:schemas-microsoft-com:vml" Requires="v">
                <p:oleObj name="Equation" r:id="rId7" imgW="152268" imgH="203024" progId="Equation.DSMT4">
                  <p:embed/>
                </p:oleObj>
              </mc:Choice>
              <mc:Fallback>
                <p:oleObj name="Equation" r:id="rId7" imgW="152268" imgH="203024" progId="Equation.DSMT4">
                  <p:embed/>
                  <p:pic>
                    <p:nvPicPr>
                      <p:cNvPr id="0" name="Object 2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76400" y="5867400"/>
                        <a:ext cx="23336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90" name="Line 27"/>
          <p:cNvSpPr>
            <a:spLocks noChangeShapeType="1"/>
          </p:cNvSpPr>
          <p:nvPr/>
        </p:nvSpPr>
        <p:spPr bwMode="auto">
          <a:xfrm>
            <a:off x="2438400" y="3733800"/>
            <a:ext cx="1905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1" name="Line 28"/>
          <p:cNvSpPr>
            <a:spLocks noChangeShapeType="1"/>
          </p:cNvSpPr>
          <p:nvPr/>
        </p:nvSpPr>
        <p:spPr bwMode="auto">
          <a:xfrm flipV="1">
            <a:off x="2438400" y="2743200"/>
            <a:ext cx="0" cy="990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2" name="Text Box 29"/>
          <p:cNvSpPr txBox="1">
            <a:spLocks noChangeArrowheads="1"/>
          </p:cNvSpPr>
          <p:nvPr/>
        </p:nvSpPr>
        <p:spPr bwMode="auto">
          <a:xfrm>
            <a:off x="4403725" y="354171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7193" name="Text Box 30"/>
          <p:cNvSpPr txBox="1">
            <a:spLocks noChangeArrowheads="1"/>
          </p:cNvSpPr>
          <p:nvPr/>
        </p:nvSpPr>
        <p:spPr bwMode="auto">
          <a:xfrm>
            <a:off x="2041525" y="262731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graphicFrame>
        <p:nvGraphicFramePr>
          <p:cNvPr id="7194" name="Object 31"/>
          <p:cNvGraphicFramePr>
            <a:graphicFrameLocks noChangeAspect="1"/>
          </p:cNvGraphicFramePr>
          <p:nvPr/>
        </p:nvGraphicFramePr>
        <p:xfrm>
          <a:off x="2971800" y="3429000"/>
          <a:ext cx="233363" cy="311150"/>
        </p:xfrm>
        <a:graphic>
          <a:graphicData uri="http://schemas.openxmlformats.org/presentationml/2006/ole">
            <mc:AlternateContent xmlns:mc="http://schemas.openxmlformats.org/markup-compatibility/2006">
              <mc:Choice xmlns:v="urn:schemas-microsoft-com:vml" Requires="v">
                <p:oleObj name="Equation" r:id="rId9" imgW="152268" imgH="203024" progId="Equation.DSMT4">
                  <p:embed/>
                </p:oleObj>
              </mc:Choice>
              <mc:Fallback>
                <p:oleObj name="Equation" r:id="rId9" imgW="152268" imgH="203024" progId="Equation.DSMT4">
                  <p:embed/>
                  <p:pic>
                    <p:nvPicPr>
                      <p:cNvPr id="0" name="Object 3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71800" y="3429000"/>
                        <a:ext cx="233363"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95" name="Object 32"/>
          <p:cNvGraphicFramePr>
            <a:graphicFrameLocks noChangeAspect="1"/>
          </p:cNvGraphicFramePr>
          <p:nvPr/>
        </p:nvGraphicFramePr>
        <p:xfrm>
          <a:off x="2514600" y="2895600"/>
          <a:ext cx="968375" cy="323850"/>
        </p:xfrm>
        <a:graphic>
          <a:graphicData uri="http://schemas.openxmlformats.org/presentationml/2006/ole">
            <mc:AlternateContent xmlns:mc="http://schemas.openxmlformats.org/markup-compatibility/2006">
              <mc:Choice xmlns:v="urn:schemas-microsoft-com:vml" Requires="v">
                <p:oleObj name="Equation" r:id="rId11" imgW="685800" imgH="228600" progId="Equation.DSMT4">
                  <p:embed/>
                </p:oleObj>
              </mc:Choice>
              <mc:Fallback>
                <p:oleObj name="Equation" r:id="rId11" imgW="685800" imgH="228600" progId="Equation.DSMT4">
                  <p:embed/>
                  <p:pic>
                    <p:nvPicPr>
                      <p:cNvPr id="0" name="Object 3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14600" y="2895600"/>
                        <a:ext cx="968375" cy="323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96" name="Arc 34"/>
          <p:cNvSpPr>
            <a:spLocks/>
          </p:cNvSpPr>
          <p:nvPr/>
        </p:nvSpPr>
        <p:spPr bwMode="auto">
          <a:xfrm rot="1207532">
            <a:off x="2744788" y="3521075"/>
            <a:ext cx="225425" cy="212725"/>
          </a:xfrm>
          <a:custGeom>
            <a:avLst/>
            <a:gdLst>
              <a:gd name="T0" fmla="*/ 2147483647 w 21317"/>
              <a:gd name="T1" fmla="*/ 0 h 20115"/>
              <a:gd name="T2" fmla="*/ 2147483647 w 21317"/>
              <a:gd name="T3" fmla="*/ 2147483647 h 20115"/>
              <a:gd name="T4" fmla="*/ 0 w 21317"/>
              <a:gd name="T5" fmla="*/ 2147483647 h 20115"/>
              <a:gd name="T6" fmla="*/ 0 60000 65536"/>
              <a:gd name="T7" fmla="*/ 0 60000 65536"/>
              <a:gd name="T8" fmla="*/ 0 60000 65536"/>
              <a:gd name="T9" fmla="*/ 0 w 21317"/>
              <a:gd name="T10" fmla="*/ 0 h 20115"/>
              <a:gd name="T11" fmla="*/ 21317 w 21317"/>
              <a:gd name="T12" fmla="*/ 20115 h 20115"/>
            </a:gdLst>
            <a:ahLst/>
            <a:cxnLst>
              <a:cxn ang="T6">
                <a:pos x="T0" y="T1"/>
              </a:cxn>
              <a:cxn ang="T7">
                <a:pos x="T2" y="T3"/>
              </a:cxn>
              <a:cxn ang="T8">
                <a:pos x="T4" y="T5"/>
              </a:cxn>
            </a:cxnLst>
            <a:rect l="T9" t="T10" r="T11" b="T12"/>
            <a:pathLst>
              <a:path w="21317" h="20115" fill="none" extrusionOk="0">
                <a:moveTo>
                  <a:pt x="7870" y="-1"/>
                </a:moveTo>
                <a:cubicBezTo>
                  <a:pt x="14974" y="2779"/>
                  <a:pt x="20085" y="9099"/>
                  <a:pt x="21316" y="16628"/>
                </a:cubicBezTo>
              </a:path>
              <a:path w="21317" h="20115" stroke="0" extrusionOk="0">
                <a:moveTo>
                  <a:pt x="7870" y="-1"/>
                </a:moveTo>
                <a:cubicBezTo>
                  <a:pt x="14974" y="2779"/>
                  <a:pt x="20085" y="9099"/>
                  <a:pt x="21316" y="16628"/>
                </a:cubicBezTo>
                <a:lnTo>
                  <a:pt x="0" y="20115"/>
                </a:lnTo>
                <a:lnTo>
                  <a:pt x="7870" y="-1"/>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aphicFrame>
        <p:nvGraphicFramePr>
          <p:cNvPr id="7197" name="Object 35"/>
          <p:cNvGraphicFramePr>
            <a:graphicFrameLocks noChangeAspect="1"/>
          </p:cNvGraphicFramePr>
          <p:nvPr/>
        </p:nvGraphicFramePr>
        <p:xfrm>
          <a:off x="5410200" y="3124200"/>
          <a:ext cx="1905000" cy="406400"/>
        </p:xfrm>
        <a:graphic>
          <a:graphicData uri="http://schemas.openxmlformats.org/presentationml/2006/ole">
            <mc:AlternateContent xmlns:mc="http://schemas.openxmlformats.org/markup-compatibility/2006">
              <mc:Choice xmlns:v="urn:schemas-microsoft-com:vml" Requires="v">
                <p:oleObj name="Equation" r:id="rId13" imgW="1129810" imgH="241195" progId="Equation.DSMT4">
                  <p:embed/>
                </p:oleObj>
              </mc:Choice>
              <mc:Fallback>
                <p:oleObj name="Equation" r:id="rId13" imgW="1129810" imgH="241195" progId="Equation.DSMT4">
                  <p:embed/>
                  <p:pic>
                    <p:nvPicPr>
                      <p:cNvPr id="0" name="Object 3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410200" y="3124200"/>
                        <a:ext cx="19050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98" name="Arc 36"/>
          <p:cNvSpPr>
            <a:spLocks/>
          </p:cNvSpPr>
          <p:nvPr/>
        </p:nvSpPr>
        <p:spPr bwMode="auto">
          <a:xfrm rot="-1432163">
            <a:off x="2471738" y="3387725"/>
            <a:ext cx="228600" cy="2286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aphicFrame>
        <p:nvGraphicFramePr>
          <p:cNvPr id="7199" name="Object 37"/>
          <p:cNvGraphicFramePr>
            <a:graphicFrameLocks noChangeAspect="1"/>
          </p:cNvGraphicFramePr>
          <p:nvPr/>
        </p:nvGraphicFramePr>
        <p:xfrm>
          <a:off x="5029200" y="5334000"/>
          <a:ext cx="2667000" cy="390525"/>
        </p:xfrm>
        <a:graphic>
          <a:graphicData uri="http://schemas.openxmlformats.org/presentationml/2006/ole">
            <mc:AlternateContent xmlns:mc="http://schemas.openxmlformats.org/markup-compatibility/2006">
              <mc:Choice xmlns:v="urn:schemas-microsoft-com:vml" Requires="v">
                <p:oleObj name="Equation" r:id="rId15" imgW="1651000" imgH="241300" progId="Equation.DSMT4">
                  <p:embed/>
                </p:oleObj>
              </mc:Choice>
              <mc:Fallback>
                <p:oleObj name="Equation" r:id="rId15" imgW="1651000" imgH="241300" progId="Equation.DSMT4">
                  <p:embed/>
                  <p:pic>
                    <p:nvPicPr>
                      <p:cNvPr id="0" name="Object 3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029200" y="5334000"/>
                        <a:ext cx="2667000" cy="390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200" name="Line 38"/>
          <p:cNvSpPr>
            <a:spLocks noChangeShapeType="1"/>
          </p:cNvSpPr>
          <p:nvPr/>
        </p:nvSpPr>
        <p:spPr bwMode="auto">
          <a:xfrm flipV="1">
            <a:off x="6096000" y="57150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01" name="Text Box 39"/>
          <p:cNvSpPr txBox="1">
            <a:spLocks noChangeArrowheads="1"/>
          </p:cNvSpPr>
          <p:nvPr/>
        </p:nvSpPr>
        <p:spPr bwMode="auto">
          <a:xfrm>
            <a:off x="4937125" y="6132513"/>
            <a:ext cx="3562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these are called </a:t>
            </a:r>
            <a:r>
              <a:rPr lang="en-US">
                <a:solidFill>
                  <a:srgbClr val="CC3300"/>
                </a:solidFill>
              </a:rPr>
              <a:t>direction cosines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4"/>
          <p:cNvSpPr txBox="1">
            <a:spLocks noChangeArrowheads="1"/>
          </p:cNvSpPr>
          <p:nvPr/>
        </p:nvSpPr>
        <p:spPr bwMode="auto">
          <a:xfrm>
            <a:off x="3733800" y="304800"/>
            <a:ext cx="882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solidFill>
                  <a:srgbClr val="CC3300"/>
                </a:solidFill>
              </a:rPr>
              <a:t>Forces</a:t>
            </a:r>
          </a:p>
        </p:txBody>
      </p:sp>
      <p:sp>
        <p:nvSpPr>
          <p:cNvPr id="8195" name="Text Box 5"/>
          <p:cNvSpPr txBox="1">
            <a:spLocks noChangeArrowheads="1"/>
          </p:cNvSpPr>
          <p:nvPr/>
        </p:nvSpPr>
        <p:spPr bwMode="auto">
          <a:xfrm>
            <a:off x="822325" y="1103313"/>
            <a:ext cx="80168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Forces obey the parallelogram law of addition. The sum of two (or more) forces is called the resultant force</a:t>
            </a:r>
          </a:p>
        </p:txBody>
      </p:sp>
      <p:sp>
        <p:nvSpPr>
          <p:cNvPr id="8196" name="AutoShape 8"/>
          <p:cNvSpPr>
            <a:spLocks noChangeArrowheads="1"/>
          </p:cNvSpPr>
          <p:nvPr/>
        </p:nvSpPr>
        <p:spPr bwMode="auto">
          <a:xfrm rot="-1085220">
            <a:off x="2819400" y="2590800"/>
            <a:ext cx="2133600" cy="990600"/>
          </a:xfrm>
          <a:prstGeom prst="parallelogram">
            <a:avLst>
              <a:gd name="adj" fmla="val 53846"/>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8197" name="Line 9"/>
          <p:cNvSpPr>
            <a:spLocks noChangeShapeType="1"/>
          </p:cNvSpPr>
          <p:nvPr/>
        </p:nvSpPr>
        <p:spPr bwMode="auto">
          <a:xfrm flipV="1">
            <a:off x="3048000" y="3379788"/>
            <a:ext cx="1504950" cy="50641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198" name="Line 10"/>
          <p:cNvSpPr>
            <a:spLocks noChangeShapeType="1"/>
          </p:cNvSpPr>
          <p:nvPr/>
        </p:nvSpPr>
        <p:spPr bwMode="auto">
          <a:xfrm flipV="1">
            <a:off x="3048000" y="2809875"/>
            <a:ext cx="168275" cy="10763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199" name="Line 11"/>
          <p:cNvSpPr>
            <a:spLocks noChangeShapeType="1"/>
          </p:cNvSpPr>
          <p:nvPr/>
        </p:nvSpPr>
        <p:spPr bwMode="auto">
          <a:xfrm flipV="1">
            <a:off x="3048000" y="2317750"/>
            <a:ext cx="1690688" cy="1568450"/>
          </a:xfrm>
          <a:prstGeom prst="line">
            <a:avLst/>
          </a:prstGeom>
          <a:noFill/>
          <a:ln w="28575">
            <a:solidFill>
              <a:srgbClr val="CC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0" name="Text Box 12"/>
          <p:cNvSpPr txBox="1">
            <a:spLocks noChangeArrowheads="1"/>
          </p:cNvSpPr>
          <p:nvPr/>
        </p:nvSpPr>
        <p:spPr bwMode="auto">
          <a:xfrm>
            <a:off x="3717925" y="3694113"/>
            <a:ext cx="4079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F</a:t>
            </a:r>
            <a:r>
              <a:rPr lang="en-US" baseline="-25000"/>
              <a:t>1</a:t>
            </a:r>
            <a:endParaRPr lang="en-US"/>
          </a:p>
        </p:txBody>
      </p:sp>
      <p:sp>
        <p:nvSpPr>
          <p:cNvPr id="8201" name="Text Box 13"/>
          <p:cNvSpPr txBox="1">
            <a:spLocks noChangeArrowheads="1"/>
          </p:cNvSpPr>
          <p:nvPr/>
        </p:nvSpPr>
        <p:spPr bwMode="auto">
          <a:xfrm>
            <a:off x="2651125" y="3084513"/>
            <a:ext cx="4079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F</a:t>
            </a:r>
            <a:r>
              <a:rPr lang="en-US" baseline="-25000"/>
              <a:t>2</a:t>
            </a:r>
            <a:endParaRPr lang="en-US"/>
          </a:p>
        </p:txBody>
      </p:sp>
      <p:sp>
        <p:nvSpPr>
          <p:cNvPr id="8202" name="Text Box 14"/>
          <p:cNvSpPr txBox="1">
            <a:spLocks noChangeArrowheads="1"/>
          </p:cNvSpPr>
          <p:nvPr/>
        </p:nvSpPr>
        <p:spPr bwMode="auto">
          <a:xfrm>
            <a:off x="4784725" y="2093913"/>
            <a:ext cx="13176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R</a:t>
            </a:r>
            <a:r>
              <a:rPr lang="en-US"/>
              <a:t> = </a:t>
            </a:r>
            <a:r>
              <a:rPr lang="en-US" b="1"/>
              <a:t>F</a:t>
            </a:r>
            <a:r>
              <a:rPr lang="en-US" baseline="-25000"/>
              <a:t>1</a:t>
            </a:r>
            <a:r>
              <a:rPr lang="en-US"/>
              <a:t> + </a:t>
            </a:r>
            <a:r>
              <a:rPr lang="en-US" b="1"/>
              <a:t>F</a:t>
            </a:r>
            <a:r>
              <a:rPr lang="en-US" baseline="-25000"/>
              <a:t>2</a:t>
            </a:r>
            <a:endParaRPr lang="en-US"/>
          </a:p>
        </p:txBody>
      </p:sp>
      <p:sp>
        <p:nvSpPr>
          <p:cNvPr id="8203" name="Text Box 15"/>
          <p:cNvSpPr txBox="1">
            <a:spLocks noChangeArrowheads="1"/>
          </p:cNvSpPr>
          <p:nvPr/>
        </p:nvSpPr>
        <p:spPr bwMode="auto">
          <a:xfrm>
            <a:off x="1127125" y="4456113"/>
            <a:ext cx="7254875"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Because the resultant and its constituent forces form an oblique triangle, we can use the law of sines and cosines to effectively solve 2-D force addition problems </a:t>
            </a:r>
          </a:p>
        </p:txBody>
      </p:sp>
      <p:sp>
        <p:nvSpPr>
          <p:cNvPr id="8204" name="Line 17"/>
          <p:cNvSpPr>
            <a:spLocks noChangeShapeType="1"/>
          </p:cNvSpPr>
          <p:nvPr/>
        </p:nvSpPr>
        <p:spPr bwMode="auto">
          <a:xfrm flipV="1">
            <a:off x="1219200" y="5486400"/>
            <a:ext cx="1447800" cy="914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5" name="Line 18"/>
          <p:cNvSpPr>
            <a:spLocks noChangeShapeType="1"/>
          </p:cNvSpPr>
          <p:nvPr/>
        </p:nvSpPr>
        <p:spPr bwMode="auto">
          <a:xfrm flipH="1">
            <a:off x="2362200" y="5486400"/>
            <a:ext cx="304800" cy="838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6" name="Line 19"/>
          <p:cNvSpPr>
            <a:spLocks noChangeShapeType="1"/>
          </p:cNvSpPr>
          <p:nvPr/>
        </p:nvSpPr>
        <p:spPr bwMode="auto">
          <a:xfrm flipV="1">
            <a:off x="1219200" y="6324600"/>
            <a:ext cx="1143000" cy="76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7" name="Text Box 20"/>
          <p:cNvSpPr txBox="1">
            <a:spLocks noChangeArrowheads="1"/>
          </p:cNvSpPr>
          <p:nvPr/>
        </p:nvSpPr>
        <p:spPr bwMode="auto">
          <a:xfrm>
            <a:off x="1524000" y="6048375"/>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a:t>
            </a:r>
          </a:p>
        </p:txBody>
      </p:sp>
      <p:sp>
        <p:nvSpPr>
          <p:cNvPr id="8208" name="Text Box 21"/>
          <p:cNvSpPr txBox="1">
            <a:spLocks noChangeArrowheads="1"/>
          </p:cNvSpPr>
          <p:nvPr/>
        </p:nvSpPr>
        <p:spPr bwMode="auto">
          <a:xfrm>
            <a:off x="2257425" y="5629275"/>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a:t>
            </a:r>
          </a:p>
        </p:txBody>
      </p:sp>
      <p:sp>
        <p:nvSpPr>
          <p:cNvPr id="8209" name="Text Box 22"/>
          <p:cNvSpPr txBox="1">
            <a:spLocks noChangeArrowheads="1"/>
          </p:cNvSpPr>
          <p:nvPr/>
        </p:nvSpPr>
        <p:spPr bwMode="auto">
          <a:xfrm>
            <a:off x="2133600" y="601980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c</a:t>
            </a:r>
          </a:p>
        </p:txBody>
      </p:sp>
      <p:sp>
        <p:nvSpPr>
          <p:cNvPr id="8210" name="Text Box 23"/>
          <p:cNvSpPr txBox="1">
            <a:spLocks noChangeArrowheads="1"/>
          </p:cNvSpPr>
          <p:nvPr/>
        </p:nvSpPr>
        <p:spPr bwMode="auto">
          <a:xfrm>
            <a:off x="1736725" y="5522913"/>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C</a:t>
            </a:r>
          </a:p>
        </p:txBody>
      </p:sp>
      <p:sp>
        <p:nvSpPr>
          <p:cNvPr id="8211" name="Text Box 24"/>
          <p:cNvSpPr txBox="1">
            <a:spLocks noChangeArrowheads="1"/>
          </p:cNvSpPr>
          <p:nvPr/>
        </p:nvSpPr>
        <p:spPr bwMode="auto">
          <a:xfrm>
            <a:off x="2651125" y="567531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a:t>
            </a:r>
          </a:p>
        </p:txBody>
      </p:sp>
      <p:sp>
        <p:nvSpPr>
          <p:cNvPr id="8212" name="Text Box 25"/>
          <p:cNvSpPr txBox="1">
            <a:spLocks noChangeArrowheads="1"/>
          </p:cNvSpPr>
          <p:nvPr/>
        </p:nvSpPr>
        <p:spPr bwMode="auto">
          <a:xfrm>
            <a:off x="1736725" y="636111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a:t>
            </a:r>
          </a:p>
        </p:txBody>
      </p:sp>
      <p:graphicFrame>
        <p:nvGraphicFramePr>
          <p:cNvPr id="8213" name="Object 26"/>
          <p:cNvGraphicFramePr>
            <a:graphicFrameLocks noChangeAspect="1"/>
          </p:cNvGraphicFramePr>
          <p:nvPr/>
        </p:nvGraphicFramePr>
        <p:xfrm>
          <a:off x="4724400" y="5257800"/>
          <a:ext cx="1905000" cy="614363"/>
        </p:xfrm>
        <a:graphic>
          <a:graphicData uri="http://schemas.openxmlformats.org/presentationml/2006/ole">
            <mc:AlternateContent xmlns:mc="http://schemas.openxmlformats.org/markup-compatibility/2006">
              <mc:Choice xmlns:v="urn:schemas-microsoft-com:vml" Requires="v">
                <p:oleObj name="Equation" r:id="rId3" imgW="1143000" imgH="368300" progId="Equation.DSMT4">
                  <p:embed/>
                </p:oleObj>
              </mc:Choice>
              <mc:Fallback>
                <p:oleObj name="Equation" r:id="rId3" imgW="1143000" imgH="368300" progId="Equation.DSMT4">
                  <p:embed/>
                  <p:pic>
                    <p:nvPicPr>
                      <p:cNvPr id="0" name="Object 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5257800"/>
                        <a:ext cx="1905000" cy="614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14" name="Object 27"/>
          <p:cNvGraphicFramePr>
            <a:graphicFrameLocks noChangeAspect="1"/>
          </p:cNvGraphicFramePr>
          <p:nvPr/>
        </p:nvGraphicFramePr>
        <p:xfrm>
          <a:off x="4419600" y="6172200"/>
          <a:ext cx="2667000" cy="350838"/>
        </p:xfrm>
        <a:graphic>
          <a:graphicData uri="http://schemas.openxmlformats.org/presentationml/2006/ole">
            <mc:AlternateContent xmlns:mc="http://schemas.openxmlformats.org/markup-compatibility/2006">
              <mc:Choice xmlns:v="urn:schemas-microsoft-com:vml" Requires="v">
                <p:oleObj name="Equation" r:id="rId5" imgW="1447800" imgH="190500" progId="Equation.DSMT4">
                  <p:embed/>
                </p:oleObj>
              </mc:Choice>
              <mc:Fallback>
                <p:oleObj name="Equation" r:id="rId5" imgW="1447800" imgH="190500" progId="Equation.DSMT4">
                  <p:embed/>
                  <p:pic>
                    <p:nvPicPr>
                      <p:cNvPr id="0" name="Object 2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9600" y="6172200"/>
                        <a:ext cx="2667000" cy="350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6400800" y="1914418"/>
            <a:ext cx="457200" cy="838200"/>
          </a:xfrm>
          <a:prstGeom prst="rect">
            <a:avLst/>
          </a:prstGeom>
          <a:solidFill>
            <a:srgbClr val="DDDDDD"/>
          </a:solidFill>
          <a:ln w="9525">
            <a:solidFill>
              <a:schemeClr val="tx1"/>
            </a:solidFill>
            <a:miter lim="800000"/>
            <a:headEnd/>
            <a:tailEnd/>
          </a:ln>
        </p:spPr>
        <p:txBody>
          <a:bodyPr wrap="none" anchor="ctr"/>
          <a:lstStyle/>
          <a:p>
            <a:endParaRPr lang="en-US"/>
          </a:p>
        </p:txBody>
      </p:sp>
      <p:sp>
        <p:nvSpPr>
          <p:cNvPr id="9219" name="Line 5"/>
          <p:cNvSpPr>
            <a:spLocks noChangeShapeType="1"/>
          </p:cNvSpPr>
          <p:nvPr/>
        </p:nvSpPr>
        <p:spPr bwMode="auto">
          <a:xfrm>
            <a:off x="6934200" y="1914418"/>
            <a:ext cx="1219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0" name="Line 6"/>
          <p:cNvSpPr>
            <a:spLocks noChangeShapeType="1"/>
          </p:cNvSpPr>
          <p:nvPr/>
        </p:nvSpPr>
        <p:spPr bwMode="auto">
          <a:xfrm flipV="1">
            <a:off x="6858000" y="1000018"/>
            <a:ext cx="0" cy="838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1" name="Line 7"/>
          <p:cNvSpPr>
            <a:spLocks noChangeShapeType="1"/>
          </p:cNvSpPr>
          <p:nvPr/>
        </p:nvSpPr>
        <p:spPr bwMode="auto">
          <a:xfrm flipH="1">
            <a:off x="6858000" y="1381018"/>
            <a:ext cx="60960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2" name="Line 8"/>
          <p:cNvSpPr>
            <a:spLocks noChangeShapeType="1"/>
          </p:cNvSpPr>
          <p:nvPr/>
        </p:nvSpPr>
        <p:spPr bwMode="auto">
          <a:xfrm flipH="1" flipV="1">
            <a:off x="6858000" y="1914418"/>
            <a:ext cx="609600" cy="838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3" name="Text Box 9"/>
          <p:cNvSpPr txBox="1">
            <a:spLocks noChangeArrowheads="1"/>
          </p:cNvSpPr>
          <p:nvPr/>
        </p:nvSpPr>
        <p:spPr bwMode="auto">
          <a:xfrm>
            <a:off x="7467600" y="923818"/>
            <a:ext cx="793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650 N</a:t>
            </a:r>
          </a:p>
        </p:txBody>
      </p:sp>
      <p:sp>
        <p:nvSpPr>
          <p:cNvPr id="9224" name="Text Box 10"/>
          <p:cNvSpPr txBox="1">
            <a:spLocks noChangeArrowheads="1"/>
          </p:cNvSpPr>
          <p:nvPr/>
        </p:nvSpPr>
        <p:spPr bwMode="auto">
          <a:xfrm>
            <a:off x="7604125" y="2560531"/>
            <a:ext cx="793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780 N</a:t>
            </a:r>
          </a:p>
        </p:txBody>
      </p:sp>
      <p:sp>
        <p:nvSpPr>
          <p:cNvPr id="9226" name="Text Box 12"/>
          <p:cNvSpPr txBox="1">
            <a:spLocks noChangeArrowheads="1"/>
          </p:cNvSpPr>
          <p:nvPr/>
        </p:nvSpPr>
        <p:spPr bwMode="auto">
          <a:xfrm>
            <a:off x="7086600" y="1533418"/>
            <a:ext cx="5222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48</a:t>
            </a:r>
            <a:r>
              <a:rPr lang="en-US" baseline="30000"/>
              <a:t>o</a:t>
            </a:r>
            <a:endParaRPr lang="en-US"/>
          </a:p>
        </p:txBody>
      </p:sp>
      <p:sp>
        <p:nvSpPr>
          <p:cNvPr id="9227" name="Text Box 13"/>
          <p:cNvSpPr txBox="1">
            <a:spLocks noChangeArrowheads="1"/>
          </p:cNvSpPr>
          <p:nvPr/>
        </p:nvSpPr>
        <p:spPr bwMode="auto">
          <a:xfrm>
            <a:off x="7086600" y="1914418"/>
            <a:ext cx="5222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59</a:t>
            </a:r>
            <a:r>
              <a:rPr lang="en-US" baseline="30000"/>
              <a:t>o</a:t>
            </a:r>
            <a:endParaRPr lang="en-US"/>
          </a:p>
        </p:txBody>
      </p:sp>
      <p:sp>
        <p:nvSpPr>
          <p:cNvPr id="9228" name="Text Box 14"/>
          <p:cNvSpPr txBox="1">
            <a:spLocks noChangeArrowheads="1"/>
          </p:cNvSpPr>
          <p:nvPr/>
        </p:nvSpPr>
        <p:spPr bwMode="auto">
          <a:xfrm>
            <a:off x="8213725" y="1722331"/>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9229" name="Text Box 15"/>
          <p:cNvSpPr txBox="1">
            <a:spLocks noChangeArrowheads="1"/>
          </p:cNvSpPr>
          <p:nvPr/>
        </p:nvSpPr>
        <p:spPr bwMode="auto">
          <a:xfrm>
            <a:off x="6613525" y="731731"/>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9230" name="Text Box 16"/>
          <p:cNvSpPr txBox="1">
            <a:spLocks noChangeArrowheads="1"/>
          </p:cNvSpPr>
          <p:nvPr/>
        </p:nvSpPr>
        <p:spPr bwMode="auto">
          <a:xfrm>
            <a:off x="724918" y="928888"/>
            <a:ext cx="42830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For the two forces applied to a block find the resultant force and its angle from the x-axis</a:t>
            </a:r>
          </a:p>
        </p:txBody>
      </p:sp>
      <p:sp>
        <p:nvSpPr>
          <p:cNvPr id="9231" name="Line 17"/>
          <p:cNvSpPr>
            <a:spLocks noChangeShapeType="1"/>
          </p:cNvSpPr>
          <p:nvPr/>
        </p:nvSpPr>
        <p:spPr bwMode="auto">
          <a:xfrm flipH="1" flipV="1">
            <a:off x="1295400" y="2895600"/>
            <a:ext cx="609600" cy="838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2" name="Line 18"/>
          <p:cNvSpPr>
            <a:spLocks noChangeShapeType="1"/>
          </p:cNvSpPr>
          <p:nvPr/>
        </p:nvSpPr>
        <p:spPr bwMode="auto">
          <a:xfrm flipH="1">
            <a:off x="685800" y="2895600"/>
            <a:ext cx="60960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3" name="Line 19"/>
          <p:cNvSpPr>
            <a:spLocks noChangeShapeType="1"/>
          </p:cNvSpPr>
          <p:nvPr/>
        </p:nvSpPr>
        <p:spPr bwMode="auto">
          <a:xfrm flipH="1" flipV="1">
            <a:off x="706438" y="3435350"/>
            <a:ext cx="1198562" cy="298450"/>
          </a:xfrm>
          <a:prstGeom prst="line">
            <a:avLst/>
          </a:prstGeom>
          <a:noFill/>
          <a:ln w="28575">
            <a:solidFill>
              <a:srgbClr val="CC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4" name="Text Box 20"/>
          <p:cNvSpPr txBox="1">
            <a:spLocks noChangeArrowheads="1"/>
          </p:cNvSpPr>
          <p:nvPr/>
        </p:nvSpPr>
        <p:spPr bwMode="auto">
          <a:xfrm>
            <a:off x="381000" y="2667000"/>
            <a:ext cx="793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650 N</a:t>
            </a:r>
          </a:p>
        </p:txBody>
      </p:sp>
      <p:sp>
        <p:nvSpPr>
          <p:cNvPr id="9235" name="Text Box 21"/>
          <p:cNvSpPr txBox="1">
            <a:spLocks noChangeArrowheads="1"/>
          </p:cNvSpPr>
          <p:nvPr/>
        </p:nvSpPr>
        <p:spPr bwMode="auto">
          <a:xfrm>
            <a:off x="1752600" y="3200400"/>
            <a:ext cx="793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780 N</a:t>
            </a:r>
          </a:p>
        </p:txBody>
      </p:sp>
      <p:sp>
        <p:nvSpPr>
          <p:cNvPr id="9236" name="Text Box 22"/>
          <p:cNvSpPr txBox="1">
            <a:spLocks noChangeArrowheads="1"/>
          </p:cNvSpPr>
          <p:nvPr/>
        </p:nvSpPr>
        <p:spPr bwMode="auto">
          <a:xfrm>
            <a:off x="609600" y="3505200"/>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R</a:t>
            </a:r>
          </a:p>
        </p:txBody>
      </p:sp>
      <p:sp>
        <p:nvSpPr>
          <p:cNvPr id="9237" name="Line 23"/>
          <p:cNvSpPr>
            <a:spLocks noChangeShapeType="1"/>
          </p:cNvSpPr>
          <p:nvPr/>
        </p:nvSpPr>
        <p:spPr bwMode="auto">
          <a:xfrm>
            <a:off x="990600" y="3733800"/>
            <a:ext cx="1752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8" name="Line 24"/>
          <p:cNvSpPr>
            <a:spLocks noChangeShapeType="1"/>
          </p:cNvSpPr>
          <p:nvPr/>
        </p:nvSpPr>
        <p:spPr bwMode="auto">
          <a:xfrm flipV="1">
            <a:off x="1343025" y="2495550"/>
            <a:ext cx="53340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9" name="Line 25"/>
          <p:cNvSpPr>
            <a:spLocks noChangeShapeType="1"/>
          </p:cNvSpPr>
          <p:nvPr/>
        </p:nvSpPr>
        <p:spPr bwMode="auto">
          <a:xfrm>
            <a:off x="1371600" y="2895600"/>
            <a:ext cx="685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0" name="Text Box 26"/>
          <p:cNvSpPr txBox="1">
            <a:spLocks noChangeArrowheads="1"/>
          </p:cNvSpPr>
          <p:nvPr/>
        </p:nvSpPr>
        <p:spPr bwMode="auto">
          <a:xfrm>
            <a:off x="1600200" y="2514600"/>
            <a:ext cx="5222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48</a:t>
            </a:r>
            <a:r>
              <a:rPr lang="en-US" baseline="30000"/>
              <a:t>o</a:t>
            </a:r>
            <a:endParaRPr lang="en-US"/>
          </a:p>
        </p:txBody>
      </p:sp>
      <p:sp>
        <p:nvSpPr>
          <p:cNvPr id="9241" name="Text Box 27"/>
          <p:cNvSpPr txBox="1">
            <a:spLocks noChangeArrowheads="1"/>
          </p:cNvSpPr>
          <p:nvPr/>
        </p:nvSpPr>
        <p:spPr bwMode="auto">
          <a:xfrm>
            <a:off x="1447800" y="2895600"/>
            <a:ext cx="5222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59</a:t>
            </a:r>
            <a:r>
              <a:rPr lang="en-US" baseline="30000"/>
              <a:t>o</a:t>
            </a:r>
            <a:endParaRPr lang="en-US"/>
          </a:p>
        </p:txBody>
      </p:sp>
      <p:sp>
        <p:nvSpPr>
          <p:cNvPr id="9242" name="Text Box 28"/>
          <p:cNvSpPr txBox="1">
            <a:spLocks noChangeArrowheads="1"/>
          </p:cNvSpPr>
          <p:nvPr/>
        </p:nvSpPr>
        <p:spPr bwMode="auto">
          <a:xfrm>
            <a:off x="963613" y="3449638"/>
            <a:ext cx="3032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Symbol" pitchFamily="18" charset="2"/>
              </a:rPr>
              <a:t>q</a:t>
            </a:r>
          </a:p>
        </p:txBody>
      </p:sp>
      <p:sp>
        <p:nvSpPr>
          <p:cNvPr id="9243" name="Text Box 29"/>
          <p:cNvSpPr txBox="1">
            <a:spLocks noChangeArrowheads="1"/>
          </p:cNvSpPr>
          <p:nvPr/>
        </p:nvSpPr>
        <p:spPr bwMode="auto">
          <a:xfrm>
            <a:off x="1096963" y="2897188"/>
            <a:ext cx="3857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Symbol" pitchFamily="18" charset="2"/>
              </a:rPr>
              <a:t>a </a:t>
            </a:r>
          </a:p>
        </p:txBody>
      </p:sp>
      <p:sp>
        <p:nvSpPr>
          <p:cNvPr id="9244" name="Text Box 30"/>
          <p:cNvSpPr txBox="1">
            <a:spLocks noChangeArrowheads="1"/>
          </p:cNvSpPr>
          <p:nvPr/>
        </p:nvSpPr>
        <p:spPr bwMode="auto">
          <a:xfrm>
            <a:off x="1354138" y="3278188"/>
            <a:ext cx="3095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Symbol" pitchFamily="18" charset="2"/>
              </a:rPr>
              <a:t>b</a:t>
            </a:r>
          </a:p>
        </p:txBody>
      </p:sp>
      <p:graphicFrame>
        <p:nvGraphicFramePr>
          <p:cNvPr id="9245" name="Object 31"/>
          <p:cNvGraphicFramePr>
            <a:graphicFrameLocks noChangeAspect="1"/>
          </p:cNvGraphicFramePr>
          <p:nvPr>
            <p:extLst>
              <p:ext uri="{D42A27DB-BD31-4B8C-83A1-F6EECF244321}">
                <p14:modId xmlns:p14="http://schemas.microsoft.com/office/powerpoint/2010/main" val="2723528945"/>
              </p:ext>
            </p:extLst>
          </p:nvPr>
        </p:nvGraphicFramePr>
        <p:xfrm>
          <a:off x="3886200" y="3048000"/>
          <a:ext cx="2514600" cy="361950"/>
        </p:xfrm>
        <a:graphic>
          <a:graphicData uri="http://schemas.openxmlformats.org/presentationml/2006/ole">
            <mc:AlternateContent xmlns:mc="http://schemas.openxmlformats.org/markup-compatibility/2006">
              <mc:Choice xmlns:v="urn:schemas-microsoft-com:vml" Requires="v">
                <p:oleObj name="Equation" r:id="rId3" imgW="1320480" imgH="190440" progId="Equation.DSMT4">
                  <p:embed/>
                </p:oleObj>
              </mc:Choice>
              <mc:Fallback>
                <p:oleObj name="Equation" r:id="rId3" imgW="1320480" imgH="190440" progId="Equation.DSMT4">
                  <p:embed/>
                  <p:pic>
                    <p:nvPicPr>
                      <p:cNvPr id="0" name="Object 31"/>
                      <p:cNvPicPr>
                        <a:picLocks noChangeAspect="1" noChangeArrowheads="1"/>
                      </p:cNvPicPr>
                      <p:nvPr/>
                    </p:nvPicPr>
                    <p:blipFill>
                      <a:blip r:embed="rId4"/>
                      <a:srcRect/>
                      <a:stretch>
                        <a:fillRect/>
                      </a:stretch>
                    </p:blipFill>
                    <p:spPr bwMode="auto">
                      <a:xfrm>
                        <a:off x="3886200" y="3048000"/>
                        <a:ext cx="2514600" cy="361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46" name="Object 32"/>
          <p:cNvGraphicFramePr>
            <a:graphicFrameLocks noChangeAspect="1"/>
          </p:cNvGraphicFramePr>
          <p:nvPr>
            <p:extLst>
              <p:ext uri="{D42A27DB-BD31-4B8C-83A1-F6EECF244321}">
                <p14:modId xmlns:p14="http://schemas.microsoft.com/office/powerpoint/2010/main" val="1170357788"/>
              </p:ext>
            </p:extLst>
          </p:nvPr>
        </p:nvGraphicFramePr>
        <p:xfrm>
          <a:off x="3581400" y="3713163"/>
          <a:ext cx="3962400" cy="827087"/>
        </p:xfrm>
        <a:graphic>
          <a:graphicData uri="http://schemas.openxmlformats.org/presentationml/2006/ole">
            <mc:AlternateContent xmlns:mc="http://schemas.openxmlformats.org/markup-compatibility/2006">
              <mc:Choice xmlns:v="urn:schemas-microsoft-com:vml" Requires="v">
                <p:oleObj name="Equation" r:id="rId5" imgW="2311200" imgH="482400" progId="Equation.DSMT4">
                  <p:embed/>
                </p:oleObj>
              </mc:Choice>
              <mc:Fallback>
                <p:oleObj name="Equation" r:id="rId5" imgW="2311200" imgH="482400" progId="Equation.DSMT4">
                  <p:embed/>
                  <p:pic>
                    <p:nvPicPr>
                      <p:cNvPr id="0" name="Object 32"/>
                      <p:cNvPicPr>
                        <a:picLocks noChangeAspect="1" noChangeArrowheads="1"/>
                      </p:cNvPicPr>
                      <p:nvPr/>
                    </p:nvPicPr>
                    <p:blipFill>
                      <a:blip r:embed="rId6"/>
                      <a:srcRect/>
                      <a:stretch>
                        <a:fillRect/>
                      </a:stretch>
                    </p:blipFill>
                    <p:spPr bwMode="auto">
                      <a:xfrm>
                        <a:off x="3581400" y="3713163"/>
                        <a:ext cx="3962400" cy="827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47" name="Object 33"/>
          <p:cNvGraphicFramePr>
            <a:graphicFrameLocks noChangeAspect="1"/>
          </p:cNvGraphicFramePr>
          <p:nvPr>
            <p:extLst>
              <p:ext uri="{D42A27DB-BD31-4B8C-83A1-F6EECF244321}">
                <p14:modId xmlns:p14="http://schemas.microsoft.com/office/powerpoint/2010/main" val="4287181148"/>
              </p:ext>
            </p:extLst>
          </p:nvPr>
        </p:nvGraphicFramePr>
        <p:xfrm>
          <a:off x="3657600" y="4724400"/>
          <a:ext cx="3255963" cy="728663"/>
        </p:xfrm>
        <a:graphic>
          <a:graphicData uri="http://schemas.openxmlformats.org/presentationml/2006/ole">
            <mc:AlternateContent xmlns:mc="http://schemas.openxmlformats.org/markup-compatibility/2006">
              <mc:Choice xmlns:v="urn:schemas-microsoft-com:vml" Requires="v">
                <p:oleObj name="Equation" r:id="rId7" imgW="1701720" imgH="380880" progId="Equation.DSMT4">
                  <p:embed/>
                </p:oleObj>
              </mc:Choice>
              <mc:Fallback>
                <p:oleObj name="Equation" r:id="rId7" imgW="1701720" imgH="380880" progId="Equation.DSMT4">
                  <p:embed/>
                  <p:pic>
                    <p:nvPicPr>
                      <p:cNvPr id="0" name="Object 33"/>
                      <p:cNvPicPr>
                        <a:picLocks noChangeAspect="1" noChangeArrowheads="1"/>
                      </p:cNvPicPr>
                      <p:nvPr/>
                    </p:nvPicPr>
                    <p:blipFill>
                      <a:blip r:embed="rId8"/>
                      <a:srcRect/>
                      <a:stretch>
                        <a:fillRect/>
                      </a:stretch>
                    </p:blipFill>
                    <p:spPr bwMode="auto">
                      <a:xfrm>
                        <a:off x="3657600" y="4724400"/>
                        <a:ext cx="3255963" cy="728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48" name="Object 34"/>
          <p:cNvGraphicFramePr>
            <a:graphicFrameLocks noChangeAspect="1"/>
          </p:cNvGraphicFramePr>
          <p:nvPr>
            <p:extLst>
              <p:ext uri="{D42A27DB-BD31-4B8C-83A1-F6EECF244321}">
                <p14:modId xmlns:p14="http://schemas.microsoft.com/office/powerpoint/2010/main" val="3534043634"/>
              </p:ext>
            </p:extLst>
          </p:nvPr>
        </p:nvGraphicFramePr>
        <p:xfrm>
          <a:off x="3581400" y="5867400"/>
          <a:ext cx="2668588" cy="390525"/>
        </p:xfrm>
        <a:graphic>
          <a:graphicData uri="http://schemas.openxmlformats.org/presentationml/2006/ole">
            <mc:AlternateContent xmlns:mc="http://schemas.openxmlformats.org/markup-compatibility/2006">
              <mc:Choice xmlns:v="urn:schemas-microsoft-com:vml" Requires="v">
                <p:oleObj name="Equation" r:id="rId9" imgW="1473120" imgH="215640" progId="Equation.DSMT4">
                  <p:embed/>
                </p:oleObj>
              </mc:Choice>
              <mc:Fallback>
                <p:oleObj name="Equation" r:id="rId9" imgW="1473120" imgH="215640" progId="Equation.DSMT4">
                  <p:embed/>
                  <p:pic>
                    <p:nvPicPr>
                      <p:cNvPr id="0" name="Object 34"/>
                      <p:cNvPicPr>
                        <a:picLocks noChangeAspect="1" noChangeArrowheads="1"/>
                      </p:cNvPicPr>
                      <p:nvPr/>
                    </p:nvPicPr>
                    <p:blipFill>
                      <a:blip r:embed="rId10"/>
                      <a:srcRect/>
                      <a:stretch>
                        <a:fillRect/>
                      </a:stretch>
                    </p:blipFill>
                    <p:spPr bwMode="auto">
                      <a:xfrm>
                        <a:off x="3581400" y="5867400"/>
                        <a:ext cx="2668588" cy="390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49" name="TextBox 1"/>
          <p:cNvSpPr txBox="1">
            <a:spLocks noChangeArrowheads="1"/>
          </p:cNvSpPr>
          <p:nvPr/>
        </p:nvSpPr>
        <p:spPr bwMode="auto">
          <a:xfrm>
            <a:off x="381000" y="381000"/>
            <a:ext cx="14670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solidFill>
                  <a:srgbClr val="C00000"/>
                </a:solidFill>
              </a:rPr>
              <a:t>Example 1.3</a:t>
            </a:r>
          </a:p>
        </p:txBody>
      </p:sp>
      <p:cxnSp>
        <p:nvCxnSpPr>
          <p:cNvPr id="3" name="Straight Connector 2">
            <a:extLst>
              <a:ext uri="{FF2B5EF4-FFF2-40B4-BE49-F238E27FC236}">
                <a16:creationId xmlns:a16="http://schemas.microsoft.com/office/drawing/2014/main" id="{95CC8EA6-9D25-4494-A219-96EDF9931C2D}"/>
              </a:ext>
            </a:extLst>
          </p:cNvPr>
          <p:cNvCxnSpPr/>
          <p:nvPr/>
        </p:nvCxnSpPr>
        <p:spPr>
          <a:xfrm>
            <a:off x="3810000" y="4518025"/>
            <a:ext cx="91440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6" name="Straight Connector 5">
            <a:extLst>
              <a:ext uri="{FF2B5EF4-FFF2-40B4-BE49-F238E27FC236}">
                <a16:creationId xmlns:a16="http://schemas.microsoft.com/office/drawing/2014/main" id="{57BDCE33-BBFD-43FB-B33C-7D3DEC5CE58F}"/>
              </a:ext>
            </a:extLst>
          </p:cNvPr>
          <p:cNvCxnSpPr/>
          <p:nvPr/>
        </p:nvCxnSpPr>
        <p:spPr>
          <a:xfrm>
            <a:off x="5334000" y="6257925"/>
            <a:ext cx="969963"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id="{5B5DA69A-F5CC-B220-8ABC-FD929F74C26B}"/>
              </a:ext>
            </a:extLst>
          </p:cNvPr>
          <p:cNvCxnSpPr/>
          <p:nvPr/>
        </p:nvCxnSpPr>
        <p:spPr>
          <a:xfrm>
            <a:off x="315805" y="750332"/>
            <a:ext cx="758835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42918CF8-C4F1-3083-B1A0-2AE64F050929}"/>
              </a:ext>
            </a:extLst>
          </p:cNvPr>
          <p:cNvCxnSpPr/>
          <p:nvPr/>
        </p:nvCxnSpPr>
        <p:spPr>
          <a:xfrm>
            <a:off x="625367" y="6629400"/>
            <a:ext cx="758835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3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3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23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23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23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23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23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23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23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24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24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24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24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24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24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924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24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92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31" grpId="0" animBg="1"/>
      <p:bldP spid="9232" grpId="0" animBg="1"/>
      <p:bldP spid="9233" grpId="0" animBg="1"/>
      <p:bldP spid="9234" grpId="0"/>
      <p:bldP spid="9235" grpId="0"/>
      <p:bldP spid="9236" grpId="0"/>
      <p:bldP spid="9237" grpId="0" animBg="1"/>
      <p:bldP spid="9238" grpId="0" animBg="1"/>
      <p:bldP spid="9239" grpId="0" animBg="1"/>
      <p:bldP spid="9240" grpId="0"/>
      <p:bldP spid="9241" grpId="0"/>
      <p:bldP spid="9242" grpId="0"/>
      <p:bldP spid="9243" grpId="0"/>
      <p:bldP spid="9244"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9525">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8160</TotalTime>
  <Words>3106</Words>
  <Application>Microsoft Office PowerPoint</Application>
  <PresentationFormat>On-screen Show (4:3)</PresentationFormat>
  <Paragraphs>356</Paragraphs>
  <Slides>20</Slides>
  <Notes>20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6" baseType="lpstr">
      <vt:lpstr>Arial</vt:lpstr>
      <vt:lpstr>Calibri</vt:lpstr>
      <vt:lpstr>Symbol</vt:lpstr>
      <vt:lpstr>Times New Roman</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 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Les Schemerr</dc:creator>
  <cp:lastModifiedBy>Lester Schmerr</cp:lastModifiedBy>
  <cp:revision>85</cp:revision>
  <cp:lastPrinted>2023-04-02T19:19:28Z</cp:lastPrinted>
  <dcterms:created xsi:type="dcterms:W3CDTF">2009-06-08T16:08:35Z</dcterms:created>
  <dcterms:modified xsi:type="dcterms:W3CDTF">2023-05-13T17:15:47Z</dcterms:modified>
</cp:coreProperties>
</file>