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sldIdLst>
    <p:sldId id="267" r:id="rId2"/>
    <p:sldId id="280" r:id="rId3"/>
    <p:sldId id="256" r:id="rId4"/>
    <p:sldId id="281" r:id="rId5"/>
    <p:sldId id="266" r:id="rId6"/>
    <p:sldId id="257" r:id="rId7"/>
    <p:sldId id="258" r:id="rId8"/>
    <p:sldId id="259" r:id="rId9"/>
    <p:sldId id="260" r:id="rId10"/>
    <p:sldId id="261" r:id="rId11"/>
    <p:sldId id="262" r:id="rId12"/>
    <p:sldId id="263" r:id="rId13"/>
    <p:sldId id="264" r:id="rId14"/>
    <p:sldId id="265" r:id="rId15"/>
    <p:sldId id="268" r:id="rId16"/>
    <p:sldId id="269" r:id="rId17"/>
    <p:sldId id="270" r:id="rId18"/>
    <p:sldId id="271" r:id="rId19"/>
    <p:sldId id="278" r:id="rId20"/>
    <p:sldId id="272" r:id="rId21"/>
    <p:sldId id="273" r:id="rId22"/>
    <p:sldId id="274" r:id="rId23"/>
    <p:sldId id="275" r:id="rId24"/>
    <p:sldId id="276" r:id="rId25"/>
    <p:sldId id="277" r:id="rId26"/>
    <p:sldId id="282" r:id="rId27"/>
  </p:sldIdLst>
  <p:sldSz cx="9144000" cy="6858000" type="screen4x3"/>
  <p:notesSz cx="7315200" cy="9601200"/>
  <p:defaultTex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66FF"/>
    <a:srgbClr val="FF3300"/>
    <a:srgbClr val="EAEAE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73" autoAdjust="0"/>
    <p:restoredTop sz="90169" autoAdjust="0"/>
  </p:normalViewPr>
  <p:slideViewPr>
    <p:cSldViewPr>
      <p:cViewPr varScale="1">
        <p:scale>
          <a:sx n="119" d="100"/>
          <a:sy n="119" d="100"/>
        </p:scale>
        <p:origin x="510" y="10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602" name="Rectangle 2"/>
          <p:cNvSpPr>
            <a:spLocks noGrp="1" noChangeArrowheads="1"/>
          </p:cNvSpPr>
          <p:nvPr>
            <p:ph type="hdr" sz="quarter"/>
          </p:nvPr>
        </p:nvSpPr>
        <p:spPr bwMode="auto">
          <a:xfrm>
            <a:off x="0" y="0"/>
            <a:ext cx="3170238"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200"/>
            </a:lvl1pPr>
          </a:lstStyle>
          <a:p>
            <a:endParaRPr lang="en-US"/>
          </a:p>
        </p:txBody>
      </p:sp>
      <p:sp>
        <p:nvSpPr>
          <p:cNvPr id="25603" name="Rectangle 3"/>
          <p:cNvSpPr>
            <a:spLocks noGrp="1" noChangeArrowheads="1"/>
          </p:cNvSpPr>
          <p:nvPr>
            <p:ph type="dt" idx="1"/>
          </p:nvPr>
        </p:nvSpPr>
        <p:spPr bwMode="auto">
          <a:xfrm>
            <a:off x="4143375" y="0"/>
            <a:ext cx="3170238"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200"/>
            </a:lvl1pPr>
          </a:lstStyle>
          <a:p>
            <a:fld id="{659D164B-4462-4A2D-AE36-34B867FCC3DF}" type="datetimeFigureOut">
              <a:rPr lang="en-US"/>
              <a:pPr/>
              <a:t>5/13/2023</a:t>
            </a:fld>
            <a:endParaRPr lang="en-US"/>
          </a:p>
        </p:txBody>
      </p:sp>
      <p:sp>
        <p:nvSpPr>
          <p:cNvPr id="25604" name="Rectangle 4"/>
          <p:cNvSpPr>
            <a:spLocks noGrp="1" noRot="1" noChangeAspect="1" noChangeArrowheads="1" noTextEdit="1"/>
          </p:cNvSpPr>
          <p:nvPr>
            <p:ph type="sldImg" idx="2"/>
          </p:nvPr>
        </p:nvSpPr>
        <p:spPr bwMode="auto">
          <a:xfrm>
            <a:off x="1257300" y="720725"/>
            <a:ext cx="4800600" cy="360045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5605" name="Rectangle 5"/>
          <p:cNvSpPr>
            <a:spLocks noGrp="1" noChangeArrowheads="1"/>
          </p:cNvSpPr>
          <p:nvPr>
            <p:ph type="body" sz="quarter" idx="3"/>
          </p:nvPr>
        </p:nvSpPr>
        <p:spPr bwMode="auto">
          <a:xfrm>
            <a:off x="731838" y="4560888"/>
            <a:ext cx="5851525" cy="4319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5606" name="Rectangle 6"/>
          <p:cNvSpPr>
            <a:spLocks noGrp="1" noChangeArrowheads="1"/>
          </p:cNvSpPr>
          <p:nvPr>
            <p:ph type="ftr" sz="quarter" idx="4"/>
          </p:nvPr>
        </p:nvSpPr>
        <p:spPr bwMode="auto">
          <a:xfrm>
            <a:off x="0" y="9120188"/>
            <a:ext cx="3170238"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0" hangingPunct="0">
              <a:defRPr sz="1200"/>
            </a:lvl1pPr>
          </a:lstStyle>
          <a:p>
            <a:endParaRPr lang="en-US"/>
          </a:p>
        </p:txBody>
      </p:sp>
      <p:sp>
        <p:nvSpPr>
          <p:cNvPr id="25607" name="Rectangle 7"/>
          <p:cNvSpPr>
            <a:spLocks noGrp="1" noChangeArrowheads="1"/>
          </p:cNvSpPr>
          <p:nvPr>
            <p:ph type="sldNum" sz="quarter" idx="5"/>
          </p:nvPr>
        </p:nvSpPr>
        <p:spPr bwMode="auto">
          <a:xfrm>
            <a:off x="4143375" y="9120188"/>
            <a:ext cx="3170238"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0" hangingPunct="0">
              <a:defRPr sz="1200"/>
            </a:lvl1pPr>
          </a:lstStyle>
          <a:p>
            <a:fld id="{F1171984-3037-4049-9268-BA7EDD9EFC1B}" type="slidenum">
              <a:rPr lang="en-US"/>
              <a:pPr/>
              <a:t>‹#›</a:t>
            </a:fld>
            <a:endParaRPr lang="en-US"/>
          </a:p>
        </p:txBody>
      </p:sp>
    </p:spTree>
    <p:extLst>
      <p:ext uri="{BB962C8B-B14F-4D97-AF65-F5344CB8AC3E}">
        <p14:creationId xmlns:p14="http://schemas.microsoft.com/office/powerpoint/2010/main" val="273977981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Calibri" pitchFamily="34" charset="0"/>
        <a:ea typeface="+mn-ea"/>
        <a:cs typeface="+mn-cs"/>
      </a:defRPr>
    </a:lvl1pPr>
    <a:lvl2pPr marL="457200" algn="l" rtl="0" fontAlgn="base">
      <a:spcBef>
        <a:spcPct val="30000"/>
      </a:spcBef>
      <a:spcAft>
        <a:spcPct val="0"/>
      </a:spcAft>
      <a:defRPr sz="1200" kern="1200">
        <a:solidFill>
          <a:schemeClr val="tx1"/>
        </a:solidFill>
        <a:latin typeface="Calibri" pitchFamily="34" charset="0"/>
        <a:ea typeface="+mn-ea"/>
        <a:cs typeface="+mn-cs"/>
      </a:defRPr>
    </a:lvl2pPr>
    <a:lvl3pPr marL="914400" algn="l" rtl="0" fontAlgn="base">
      <a:spcBef>
        <a:spcPct val="30000"/>
      </a:spcBef>
      <a:spcAft>
        <a:spcPct val="0"/>
      </a:spcAft>
      <a:defRPr sz="1200" kern="1200">
        <a:solidFill>
          <a:schemeClr val="tx1"/>
        </a:solidFill>
        <a:latin typeface="Calibri" pitchFamily="34" charset="0"/>
        <a:ea typeface="+mn-ea"/>
        <a:cs typeface="+mn-cs"/>
      </a:defRPr>
    </a:lvl3pPr>
    <a:lvl4pPr marL="1371600" algn="l" rtl="0" fontAlgn="base">
      <a:spcBef>
        <a:spcPct val="30000"/>
      </a:spcBef>
      <a:spcAft>
        <a:spcPct val="0"/>
      </a:spcAft>
      <a:defRPr sz="1200" kern="1200">
        <a:solidFill>
          <a:schemeClr val="tx1"/>
        </a:solidFill>
        <a:latin typeface="Calibri" pitchFamily="34" charset="0"/>
        <a:ea typeface="+mn-ea"/>
        <a:cs typeface="+mn-cs"/>
      </a:defRPr>
    </a:lvl4pPr>
    <a:lvl5pPr marL="1828800" algn="l" rtl="0" fontAlgn="base">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Rot="1" noChangeAspect="1" noChangeArrowheads="1" noTextEdit="1"/>
          </p:cNvSpPr>
          <p:nvPr>
            <p:ph type="sldImg"/>
          </p:nvPr>
        </p:nvSpPr>
        <p:spPr>
          <a:ln/>
        </p:spPr>
      </p:sp>
      <p:sp>
        <p:nvSpPr>
          <p:cNvPr id="26627" name="Rectangle 3"/>
          <p:cNvSpPr>
            <a:spLocks noGrp="1" noChangeArrowheads="1"/>
          </p:cNvSpPr>
          <p:nvPr>
            <p:ph type="body" idx="1"/>
          </p:nvPr>
        </p:nvSpPr>
        <p:spPr/>
        <p:txBody>
          <a:bodyPr/>
          <a:lstStyle/>
          <a:p>
            <a:r>
              <a:rPr lang="en-US" dirty="0"/>
              <a:t>In Statics, the principle of virtual work can be used to solve equilibrium problems as we will show in these slides.</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Rot="1" noChangeAspect="1" noChangeArrowheads="1" noTextEdit="1"/>
          </p:cNvSpPr>
          <p:nvPr>
            <p:ph type="sldImg"/>
          </p:nvPr>
        </p:nvSpPr>
        <p:spPr>
          <a:ln/>
        </p:spPr>
      </p:sp>
      <p:sp>
        <p:nvSpPr>
          <p:cNvPr id="33795" name="Rectangle 3"/>
          <p:cNvSpPr>
            <a:spLocks noGrp="1" noChangeArrowheads="1"/>
          </p:cNvSpPr>
          <p:nvPr>
            <p:ph type="body" idx="1"/>
          </p:nvPr>
        </p:nvSpPr>
        <p:spPr/>
        <p:txBody>
          <a:bodyPr/>
          <a:lstStyle/>
          <a:p>
            <a:r>
              <a:rPr lang="en-US" dirty="0"/>
              <a:t>This slide shows that satisfying the virtual work being zero for all virtual displacements is equivalent to satisfying equilibrium, where an arbitrary virtual displacement is shown to be equivalent to satisfying force equilibrium and an arbitrary virtual rotation is equivalent to satisfying moment equilibrium. </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Rot="1" noChangeAspect="1" noChangeArrowheads="1" noTextEdit="1"/>
          </p:cNvSpPr>
          <p:nvPr>
            <p:ph type="sldImg"/>
          </p:nvPr>
        </p:nvSpPr>
        <p:spPr>
          <a:ln/>
        </p:spPr>
      </p:sp>
      <p:sp>
        <p:nvSpPr>
          <p:cNvPr id="34819" name="Rectangle 3"/>
          <p:cNvSpPr>
            <a:spLocks noGrp="1" noChangeArrowheads="1"/>
          </p:cNvSpPr>
          <p:nvPr>
            <p:ph type="body" idx="1"/>
          </p:nvPr>
        </p:nvSpPr>
        <p:spPr/>
        <p:txBody>
          <a:bodyPr/>
          <a:lstStyle/>
          <a:p>
            <a:r>
              <a:rPr lang="en-US" dirty="0"/>
              <a:t>To see the principle of virtual work in action, consider this platform which is supported by two weightless links (two force members) and is held in an angular position by an applied force. We want to find the angle at equilibrium. We can easily solve this problem from our three equilibrium equations which gives us the angle as well as the forces in the links (which were not asked for).</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Rot="1" noChangeAspect="1" noChangeArrowheads="1" noTextEdit="1"/>
          </p:cNvSpPr>
          <p:nvPr>
            <p:ph type="sldImg"/>
          </p:nvPr>
        </p:nvSpPr>
        <p:spPr>
          <a:ln/>
        </p:spPr>
      </p:sp>
      <p:sp>
        <p:nvSpPr>
          <p:cNvPr id="35843" name="Rectangle 3"/>
          <p:cNvSpPr>
            <a:spLocks noGrp="1" noChangeArrowheads="1"/>
          </p:cNvSpPr>
          <p:nvPr>
            <p:ph type="body" idx="1"/>
          </p:nvPr>
        </p:nvSpPr>
        <p:spPr/>
        <p:txBody>
          <a:bodyPr/>
          <a:lstStyle/>
          <a:p>
            <a:r>
              <a:rPr lang="en-US" dirty="0"/>
              <a:t>Now let’s consider a virtual work approach. If we let the links have a small angular rotation about the equilibrium position as shown, both the applied 50 </a:t>
            </a:r>
            <a:r>
              <a:rPr lang="en-US" dirty="0" err="1"/>
              <a:t>lb</a:t>
            </a:r>
            <a:r>
              <a:rPr lang="en-US" dirty="0"/>
              <a:t> force and the weight of the platform does work and if we compute the component of the displacements at these forces in their directions and multiply by the forces, we get the virtual work of these forces. Note that in this assumed virtual rotation of the links the platform simply translates by an amount </a:t>
            </a:r>
            <a:r>
              <a:rPr lang="el-GR" dirty="0">
                <a:latin typeface="Calibri" panose="020F0502020204030204" pitchFamily="34" charset="0"/>
                <a:cs typeface="Calibri" panose="020F0502020204030204" pitchFamily="34" charset="0"/>
              </a:rPr>
              <a:t>δ</a:t>
            </a:r>
            <a:r>
              <a:rPr lang="en-US" dirty="0"/>
              <a:t>u, as shown. Summing up these virtual works and setting the total equal to zero gives us the angle found by equilibrium. We never had to consider the tensions in the links, as we did when using equilibrium, since they do no virtual work in the assumed rotation.</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Rot="1" noChangeAspect="1" noChangeArrowheads="1" noTextEdit="1"/>
          </p:cNvSpPr>
          <p:nvPr>
            <p:ph type="sldImg"/>
          </p:nvPr>
        </p:nvSpPr>
        <p:spPr>
          <a:ln/>
        </p:spPr>
      </p:sp>
      <p:sp>
        <p:nvSpPr>
          <p:cNvPr id="36867" name="Rectangle 3"/>
          <p:cNvSpPr>
            <a:spLocks noGrp="1" noChangeArrowheads="1"/>
          </p:cNvSpPr>
          <p:nvPr>
            <p:ph type="body" idx="1"/>
          </p:nvPr>
        </p:nvSpPr>
        <p:spPr/>
        <p:txBody>
          <a:bodyPr/>
          <a:lstStyle/>
          <a:p>
            <a:r>
              <a:rPr lang="en-US" dirty="0"/>
              <a:t>If we did want to find the tensions in the links, we can also do that by considering other virtual displacements.  For example, giving the platform a virtual rotation about its center gives us that the two tensions are equal, which is what we found with equilibrium and the moment equation. Both the known loads do not enter here as they do no virtual work in this assumed displacement. If instead we give the platform a virtual displacement to the left (an x-translation), we obtain the same equation as when we looked at equilibrium in the horizontal x-direction.</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Rot="1" noChangeAspect="1" noChangeArrowheads="1" noTextEdit="1"/>
          </p:cNvSpPr>
          <p:nvPr>
            <p:ph type="sldImg"/>
          </p:nvPr>
        </p:nvSpPr>
        <p:spPr>
          <a:ln/>
        </p:spPr>
      </p:sp>
      <p:sp>
        <p:nvSpPr>
          <p:cNvPr id="37891" name="Rectangle 3"/>
          <p:cNvSpPr>
            <a:spLocks noGrp="1" noChangeArrowheads="1"/>
          </p:cNvSpPr>
          <p:nvPr>
            <p:ph type="body" idx="1"/>
          </p:nvPr>
        </p:nvSpPr>
        <p:spPr/>
        <p:txBody>
          <a:bodyPr/>
          <a:lstStyle/>
          <a:p>
            <a:r>
              <a:rPr lang="en-US" dirty="0"/>
              <a:t>Finally, considering a virtual displacement of the platform in a vertical direction gives us the same relationship found from equilibrium of forces in the y-direction. However, note that with our first virtual work expression we obtained the angle directly without having to consider these other equilibrium equations. This is because  our first choice was equivalent to equilibrium of forces in a direction normal to the tension in the links so that they did not appear.</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Rot="1" noChangeAspect="1" noChangeArrowheads="1" noTextEdit="1"/>
          </p:cNvSpPr>
          <p:nvPr>
            <p:ph type="sldImg"/>
          </p:nvPr>
        </p:nvSpPr>
        <p:spPr>
          <a:ln/>
        </p:spPr>
      </p:sp>
      <p:sp>
        <p:nvSpPr>
          <p:cNvPr id="39939" name="Rectangle 3"/>
          <p:cNvSpPr>
            <a:spLocks noGrp="1" noChangeArrowheads="1"/>
          </p:cNvSpPr>
          <p:nvPr>
            <p:ph type="body" idx="1"/>
          </p:nvPr>
        </p:nvSpPr>
        <p:spPr/>
        <p:txBody>
          <a:bodyPr/>
          <a:lstStyle/>
          <a:p>
            <a:r>
              <a:rPr lang="en-US" dirty="0"/>
              <a:t>Here is another example where we choose virtual displacements in the x- and y-directions which gives us two equations to solve for the tensions.</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Rot="1" noChangeAspect="1" noChangeArrowheads="1" noTextEdit="1"/>
          </p:cNvSpPr>
          <p:nvPr>
            <p:ph type="sldImg"/>
          </p:nvPr>
        </p:nvSpPr>
        <p:spPr>
          <a:ln/>
        </p:spPr>
      </p:sp>
      <p:sp>
        <p:nvSpPr>
          <p:cNvPr id="41987" name="Rectangle 3"/>
          <p:cNvSpPr>
            <a:spLocks noGrp="1" noChangeArrowheads="1"/>
          </p:cNvSpPr>
          <p:nvPr>
            <p:ph type="body" idx="1"/>
          </p:nvPr>
        </p:nvSpPr>
        <p:spPr/>
        <p:txBody>
          <a:bodyPr/>
          <a:lstStyle/>
          <a:p>
            <a:r>
              <a:rPr lang="en-US" dirty="0"/>
              <a:t>Here is a rod supported by a spring and again we want to find the angle at equilibrium. We show that when we compute the work of a force during a virtual rotation that work is equal to the moment of that force about a point O times the small virtual rotation of the body about O, a fact we will use in solving problems. </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Rot="1" noChangeAspect="1" noChangeArrowheads="1" noTextEdit="1"/>
          </p:cNvSpPr>
          <p:nvPr>
            <p:ph type="sldImg"/>
          </p:nvPr>
        </p:nvSpPr>
        <p:spPr>
          <a:ln/>
        </p:spPr>
      </p:sp>
      <p:sp>
        <p:nvSpPr>
          <p:cNvPr id="44035" name="Rectangle 3"/>
          <p:cNvSpPr>
            <a:spLocks noGrp="1" noChangeArrowheads="1"/>
          </p:cNvSpPr>
          <p:nvPr>
            <p:ph type="body" idx="1"/>
          </p:nvPr>
        </p:nvSpPr>
        <p:spPr/>
        <p:txBody>
          <a:bodyPr/>
          <a:lstStyle/>
          <a:p>
            <a:r>
              <a:rPr lang="en-US" dirty="0"/>
              <a:t>The whole system is not a system of rigid bodies because of the spring so the virtual work done for the whole system is not zero but if we remove the spring and consider just the rod, we do have a rigid body. If we give the rod a small rotation about A and compute the virtual work because the spring force is proportional to the elongation which is a function of the angle </a:t>
            </a:r>
            <a:r>
              <a:rPr lang="el-GR" dirty="0">
                <a:latin typeface="Calibri" panose="020F0502020204030204" pitchFamily="34" charset="0"/>
                <a:cs typeface="Calibri" panose="020F0502020204030204" pitchFamily="34" charset="0"/>
              </a:rPr>
              <a:t>θ</a:t>
            </a:r>
            <a:r>
              <a:rPr lang="en-US" dirty="0"/>
              <a:t>  the principle of virtual work gives us an equation involving </a:t>
            </a:r>
            <a:r>
              <a:rPr lang="el-GR" dirty="0">
                <a:latin typeface="Calibri" panose="020F0502020204030204" pitchFamily="34" charset="0"/>
                <a:cs typeface="Calibri" panose="020F0502020204030204" pitchFamily="34" charset="0"/>
              </a:rPr>
              <a:t>θ</a:t>
            </a:r>
            <a:r>
              <a:rPr lang="en-US" dirty="0"/>
              <a:t> only.</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Rot="1" noChangeAspect="1" noChangeArrowheads="1" noTextEdit="1"/>
          </p:cNvSpPr>
          <p:nvPr>
            <p:ph type="sldImg"/>
          </p:nvPr>
        </p:nvSpPr>
        <p:spPr>
          <a:ln/>
        </p:spPr>
      </p:sp>
      <p:sp>
        <p:nvSpPr>
          <p:cNvPr id="46083" name="Rectangle 3"/>
          <p:cNvSpPr>
            <a:spLocks noGrp="1" noChangeArrowheads="1"/>
          </p:cNvSpPr>
          <p:nvPr>
            <p:ph type="body" idx="1"/>
          </p:nvPr>
        </p:nvSpPr>
        <p:spPr/>
        <p:txBody>
          <a:bodyPr/>
          <a:lstStyle/>
          <a:p>
            <a:r>
              <a:rPr lang="en-US" dirty="0"/>
              <a:t>One solution is </a:t>
            </a:r>
            <a:r>
              <a:rPr lang="el-GR" dirty="0">
                <a:latin typeface="Calibri" panose="020F0502020204030204" pitchFamily="34" charset="0"/>
                <a:cs typeface="Calibri" panose="020F0502020204030204" pitchFamily="34" charset="0"/>
              </a:rPr>
              <a:t>θ</a:t>
            </a:r>
            <a:r>
              <a:rPr lang="en-US" dirty="0"/>
              <a:t> = 90 degrees which is the configuration shown where the spring and rod are aligned. It can be shown that this is not a stable solution. The other solution gives the spring force as 210 </a:t>
            </a:r>
            <a:r>
              <a:rPr lang="en-US" dirty="0" err="1"/>
              <a:t>lb</a:t>
            </a:r>
            <a:r>
              <a:rPr lang="en-US" dirty="0"/>
              <a:t> which then means that the angle </a:t>
            </a:r>
            <a:r>
              <a:rPr lang="el-GR" dirty="0">
                <a:latin typeface="Calibri" panose="020F0502020204030204" pitchFamily="34" charset="0"/>
                <a:cs typeface="Calibri" panose="020F0502020204030204" pitchFamily="34" charset="0"/>
              </a:rPr>
              <a:t>θ</a:t>
            </a:r>
            <a:r>
              <a:rPr lang="en-US" dirty="0"/>
              <a:t> must be 19.9 degrees.</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Rot="1" noChangeAspect="1" noChangeArrowheads="1" noTextEdit="1"/>
          </p:cNvSpPr>
          <p:nvPr>
            <p:ph type="sldImg"/>
          </p:nvPr>
        </p:nvSpPr>
        <p:spPr>
          <a:ln/>
        </p:spPr>
      </p:sp>
      <p:sp>
        <p:nvSpPr>
          <p:cNvPr id="55299" name="Rectangle 3"/>
          <p:cNvSpPr>
            <a:spLocks noGrp="1" noChangeArrowheads="1"/>
          </p:cNvSpPr>
          <p:nvPr>
            <p:ph type="body" idx="1"/>
          </p:nvPr>
        </p:nvSpPr>
        <p:spPr/>
        <p:txBody>
          <a:bodyPr/>
          <a:lstStyle/>
          <a:p>
            <a:r>
              <a:rPr lang="en-US" dirty="0"/>
              <a:t>Now, consider a beam supporting the loads shown and with simple supports of a pin and roller at A and B respectively. We want to find the reaction forces at B. If we give the beam a virtual rotation about A and replace the distributed forces by their statically equivalent resultants them the principle of virtual work gives us the reaction at B directly. This is equivalent to assuming moment equilibrium about A.</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will see that the principle of virtual work is, in fact, a replacement for satisfying equilibrium so it can be used to solve many of the same Statics problems we have already considered. We will demonstrate this replacement with several examples.</a:t>
            </a:r>
          </a:p>
        </p:txBody>
      </p:sp>
      <p:sp>
        <p:nvSpPr>
          <p:cNvPr id="4" name="Slide Number Placeholder 3"/>
          <p:cNvSpPr>
            <a:spLocks noGrp="1"/>
          </p:cNvSpPr>
          <p:nvPr>
            <p:ph type="sldNum" sz="quarter" idx="5"/>
          </p:nvPr>
        </p:nvSpPr>
        <p:spPr/>
        <p:txBody>
          <a:bodyPr/>
          <a:lstStyle/>
          <a:p>
            <a:fld id="{F1171984-3037-4049-9268-BA7EDD9EFC1B}" type="slidenum">
              <a:rPr lang="en-US" smtClean="0"/>
              <a:pPr/>
              <a:t>2</a:t>
            </a:fld>
            <a:endParaRPr lang="en-US"/>
          </a:p>
        </p:txBody>
      </p:sp>
    </p:spTree>
    <p:extLst>
      <p:ext uri="{BB962C8B-B14F-4D97-AF65-F5344CB8AC3E}">
        <p14:creationId xmlns:p14="http://schemas.microsoft.com/office/powerpoint/2010/main" val="184596562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p:txBody>
          <a:bodyPr/>
          <a:lstStyle/>
          <a:p>
            <a:r>
              <a:rPr lang="en-US" dirty="0"/>
              <a:t>The principle of virtual work allows us to also deal with systems of interconnected rigid bodies like the two carts shown here which are connected by an inextensible string.</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Rot="1" noChangeAspect="1" noChangeArrowheads="1" noTextEdit="1"/>
          </p:cNvSpPr>
          <p:nvPr>
            <p:ph type="sldImg"/>
          </p:nvPr>
        </p:nvSpPr>
        <p:spPr>
          <a:ln/>
        </p:spPr>
      </p:sp>
      <p:sp>
        <p:nvSpPr>
          <p:cNvPr id="58371" name="Rectangle 3"/>
          <p:cNvSpPr>
            <a:spLocks noGrp="1" noChangeArrowheads="1"/>
          </p:cNvSpPr>
          <p:nvPr>
            <p:ph type="body" idx="1"/>
          </p:nvPr>
        </p:nvSpPr>
        <p:spPr/>
        <p:txBody>
          <a:bodyPr/>
          <a:lstStyle/>
          <a:p>
            <a:r>
              <a:rPr lang="en-US" dirty="0"/>
              <a:t>Giving the system the virtual displacements shown, since the cable is rigid (inextensible) we find the equilibrium angle directly.</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Rot="1" noChangeAspect="1" noChangeArrowheads="1" noTextEdit="1"/>
          </p:cNvSpPr>
          <p:nvPr>
            <p:ph type="sldImg"/>
          </p:nvPr>
        </p:nvSpPr>
        <p:spPr>
          <a:ln/>
        </p:spPr>
      </p:sp>
      <p:sp>
        <p:nvSpPr>
          <p:cNvPr id="59395" name="Rectangle 3"/>
          <p:cNvSpPr>
            <a:spLocks noGrp="1" noChangeArrowheads="1"/>
          </p:cNvSpPr>
          <p:nvPr>
            <p:ph type="body" idx="1"/>
          </p:nvPr>
        </p:nvSpPr>
        <p:spPr/>
        <p:txBody>
          <a:bodyPr/>
          <a:lstStyle/>
          <a:p>
            <a:r>
              <a:rPr lang="en-US" dirty="0"/>
              <a:t>If we had done this problem with equilibrium, we would have broken the system up into two parts and then combined the results, giving us the same solution. But with the principle of virtual work, we can consider the entire system.</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Rot="1" noChangeAspect="1" noChangeArrowheads="1" noTextEdit="1"/>
          </p:cNvSpPr>
          <p:nvPr>
            <p:ph type="sldImg"/>
          </p:nvPr>
        </p:nvSpPr>
        <p:spPr>
          <a:ln/>
        </p:spPr>
      </p:sp>
      <p:sp>
        <p:nvSpPr>
          <p:cNvPr id="60419" name="Rectangle 3"/>
          <p:cNvSpPr>
            <a:spLocks noGrp="1" noChangeArrowheads="1"/>
          </p:cNvSpPr>
          <p:nvPr>
            <p:ph type="body" idx="1"/>
          </p:nvPr>
        </p:nvSpPr>
        <p:spPr/>
        <p:txBody>
          <a:bodyPr/>
          <a:lstStyle/>
          <a:p>
            <a:r>
              <a:rPr lang="en-US" dirty="0"/>
              <a:t>If we had wanted to also find the tension in the cable, we could also do that with virtual work but then we would have to break the system up and choose virtual displacements that violated the inextensibility of the cable so the tension, T, does work. </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Rot="1" noChangeAspect="1" noChangeArrowheads="1" noTextEdit="1"/>
          </p:cNvSpPr>
          <p:nvPr>
            <p:ph type="sldImg"/>
          </p:nvPr>
        </p:nvSpPr>
        <p:spPr>
          <a:ln/>
        </p:spPr>
      </p:sp>
      <p:sp>
        <p:nvSpPr>
          <p:cNvPr id="61443" name="Rectangle 3"/>
          <p:cNvSpPr>
            <a:spLocks noGrp="1" noChangeArrowheads="1"/>
          </p:cNvSpPr>
          <p:nvPr>
            <p:ph type="body" idx="1"/>
          </p:nvPr>
        </p:nvSpPr>
        <p:spPr/>
        <p:txBody>
          <a:bodyPr/>
          <a:lstStyle/>
          <a:p>
            <a:r>
              <a:rPr lang="en-US" dirty="0"/>
              <a:t>We can use the same idea for finding the tension of the cable in the carts problem to find the internal forces in other systems of connected rigid bodies by assuming virtual displacements or rotations that violate those connection constraints so that the internal constraint forces or moments do work. Here we see we can find the internal force at B  acting on beam BC  by allowing beam AB to have zero displacement at B while beam BC does a rotation about C, which obviously violates the constraint of the roller at B which requires that the beams have the same displacement at B. However, with this virtual displacement we can find the force at B from virtual work.</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Rot="1" noChangeAspect="1" noChangeArrowheads="1" noTextEdit="1"/>
          </p:cNvSpPr>
          <p:nvPr>
            <p:ph type="sldImg"/>
          </p:nvPr>
        </p:nvSpPr>
        <p:spPr>
          <a:ln/>
        </p:spPr>
      </p:sp>
      <p:sp>
        <p:nvSpPr>
          <p:cNvPr id="56323" name="Rectangle 3"/>
          <p:cNvSpPr>
            <a:spLocks noGrp="1" noChangeArrowheads="1"/>
          </p:cNvSpPr>
          <p:nvPr>
            <p:ph type="body" idx="1"/>
          </p:nvPr>
        </p:nvSpPr>
        <p:spPr/>
        <p:txBody>
          <a:bodyPr/>
          <a:lstStyle/>
          <a:p>
            <a:r>
              <a:rPr lang="en-US" dirty="0"/>
              <a:t>Here is a bar held by a spring against the wall. If we again remove the spring, we have a rigid body, so the virtual work done on that rigid body at equilibrium is zero. We can write the displacements at all the forces including the spring in terms of the angle </a:t>
            </a:r>
            <a:r>
              <a:rPr lang="el-GR" dirty="0">
                <a:latin typeface="Calibri" panose="020F0502020204030204" pitchFamily="34" charset="0"/>
                <a:cs typeface="Calibri" panose="020F0502020204030204" pitchFamily="34" charset="0"/>
              </a:rPr>
              <a:t>θ</a:t>
            </a:r>
            <a:r>
              <a:rPr lang="en-US" dirty="0"/>
              <a:t> so when we apply the principle of virtual work, we can solve for the spring constant. </a:t>
            </a: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principle of virtual work for rigid bodies gives us an alternate way to satisfy equilibrium. But this principle has a much more significant role when extended to the statics of deformable bodies. The structures considered can be complex when the principle of virtual work for deformable bodies is combined with the method of finite elements, which currently is the method of choice for doing engineering statics analyses. The finite element method also has a very wide range of applications in areas other than statics. Thus, there are many applications “hidden beneath the surface” that we do not consider </a:t>
            </a:r>
            <a:r>
              <a:rPr lang="en-US"/>
              <a:t>in a statics </a:t>
            </a:r>
            <a:r>
              <a:rPr lang="en-US" dirty="0"/>
              <a:t>class.</a:t>
            </a:r>
          </a:p>
        </p:txBody>
      </p:sp>
      <p:sp>
        <p:nvSpPr>
          <p:cNvPr id="4" name="Slide Number Placeholder 3"/>
          <p:cNvSpPr>
            <a:spLocks noGrp="1"/>
          </p:cNvSpPr>
          <p:nvPr>
            <p:ph type="sldNum" sz="quarter" idx="5"/>
          </p:nvPr>
        </p:nvSpPr>
        <p:spPr/>
        <p:txBody>
          <a:bodyPr/>
          <a:lstStyle/>
          <a:p>
            <a:fld id="{F1171984-3037-4049-9268-BA7EDD9EFC1B}" type="slidenum">
              <a:rPr lang="en-US" smtClean="0"/>
              <a:pPr/>
              <a:t>26</a:t>
            </a:fld>
            <a:endParaRPr lang="en-US"/>
          </a:p>
        </p:txBody>
      </p:sp>
    </p:spTree>
    <p:extLst>
      <p:ext uri="{BB962C8B-B14F-4D97-AF65-F5344CB8AC3E}">
        <p14:creationId xmlns:p14="http://schemas.microsoft.com/office/powerpoint/2010/main" val="23048605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p:txBody>
          <a:bodyPr/>
          <a:lstStyle/>
          <a:p>
            <a:r>
              <a:rPr lang="en-US" dirty="0"/>
              <a:t>We will limit our discussion of virtual work to 2-D problems to keep the problems relatively simple. The small displacement of a rigid body in 2-D consists of a translation and rotation. We can write this displacement in vector form with the use of a vector cross product to describe the rotation.</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also can write the displacement in a matrix-vector form. This matrix-vector form generalizes directly to more complex 3-D problems, as does the purely vector form with the cross product. We deal with small translations and rotations since in 3-D displacements with finite rotations the order in which we apply rotations is important so the relationships during a displacement become more complex.</a:t>
            </a:r>
          </a:p>
        </p:txBody>
      </p:sp>
      <p:sp>
        <p:nvSpPr>
          <p:cNvPr id="4" name="Slide Number Placeholder 3"/>
          <p:cNvSpPr>
            <a:spLocks noGrp="1"/>
          </p:cNvSpPr>
          <p:nvPr>
            <p:ph type="sldNum" sz="quarter" idx="5"/>
          </p:nvPr>
        </p:nvSpPr>
        <p:spPr/>
        <p:txBody>
          <a:bodyPr/>
          <a:lstStyle/>
          <a:p>
            <a:fld id="{F1171984-3037-4049-9268-BA7EDD9EFC1B}" type="slidenum">
              <a:rPr lang="en-US" smtClean="0"/>
              <a:pPr/>
              <a:t>4</a:t>
            </a:fld>
            <a:endParaRPr lang="en-US"/>
          </a:p>
        </p:txBody>
      </p:sp>
    </p:spTree>
    <p:extLst>
      <p:ext uri="{BB962C8B-B14F-4D97-AF65-F5344CB8AC3E}">
        <p14:creationId xmlns:p14="http://schemas.microsoft.com/office/powerpoint/2010/main" val="8556373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Rot="1" noChangeAspect="1" noChangeArrowheads="1" noTextEdit="1"/>
          </p:cNvSpPr>
          <p:nvPr>
            <p:ph type="sldImg"/>
          </p:nvPr>
        </p:nvSpPr>
        <p:spPr>
          <a:ln/>
        </p:spPr>
      </p:sp>
      <p:sp>
        <p:nvSpPr>
          <p:cNvPr id="28675" name="Rectangle 3"/>
          <p:cNvSpPr>
            <a:spLocks noGrp="1" noChangeArrowheads="1"/>
          </p:cNvSpPr>
          <p:nvPr>
            <p:ph type="body" idx="1"/>
          </p:nvPr>
        </p:nvSpPr>
        <p:spPr/>
        <p:txBody>
          <a:bodyPr/>
          <a:lstStyle/>
          <a:p>
            <a:r>
              <a:rPr lang="en-US" dirty="0"/>
              <a:t>These diagrams illustrate a small translation and rotation of a rigid body in two dimensions. We can use the definition of a rigid body as a body where the change in distance between any two points in the body must remain fixed in any displacement to prove that the displacement can in fact at most be the sum of a translation and rotation, as we have assumed.</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Rot="1" noChangeAspect="1" noChangeArrowheads="1" noTextEdit="1"/>
          </p:cNvSpPr>
          <p:nvPr>
            <p:ph type="sldImg"/>
          </p:nvPr>
        </p:nvSpPr>
        <p:spPr>
          <a:ln/>
        </p:spPr>
      </p:sp>
      <p:sp>
        <p:nvSpPr>
          <p:cNvPr id="29699" name="Rectangle 3"/>
          <p:cNvSpPr>
            <a:spLocks noGrp="1" noChangeArrowheads="1"/>
          </p:cNvSpPr>
          <p:nvPr>
            <p:ph type="body" idx="1"/>
          </p:nvPr>
        </p:nvSpPr>
        <p:spPr/>
        <p:txBody>
          <a:bodyPr/>
          <a:lstStyle/>
          <a:p>
            <a:r>
              <a:rPr lang="en-US" dirty="0"/>
              <a:t>If we have forces and couples acting on a rigid body, then a small displacement will cause those forces and couples to do work. The work of the forces depends on the displacements at the points where they act while the work of the couples depends just on the rotation, which is the same for all points. We treat these displacements as </a:t>
            </a:r>
            <a:r>
              <a:rPr lang="en-US" b="1" dirty="0"/>
              <a:t>virtual displacements</a:t>
            </a:r>
            <a:r>
              <a:rPr lang="en-US" dirty="0"/>
              <a:t>, i.e., ones that we imagine giving to a rigid body so that its configuration is changed by a small amount from its equilibrium configuration. The corresponding work done is then also called the </a:t>
            </a:r>
            <a:r>
              <a:rPr lang="en-US" b="1" dirty="0"/>
              <a:t>virtual work</a:t>
            </a:r>
            <a:r>
              <a:rPr lang="en-US" dirty="0"/>
              <a:t>. </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Rot="1" noChangeAspect="1" noChangeArrowheads="1" noTextEdit="1"/>
          </p:cNvSpPr>
          <p:nvPr>
            <p:ph type="sldImg"/>
          </p:nvPr>
        </p:nvSpPr>
        <p:spPr>
          <a:ln/>
        </p:spPr>
      </p:sp>
      <p:sp>
        <p:nvSpPr>
          <p:cNvPr id="30723" name="Rectangle 3"/>
          <p:cNvSpPr>
            <a:spLocks noGrp="1" noChangeArrowheads="1"/>
          </p:cNvSpPr>
          <p:nvPr>
            <p:ph type="body" idx="1"/>
          </p:nvPr>
        </p:nvSpPr>
        <p:spPr/>
        <p:txBody>
          <a:bodyPr/>
          <a:lstStyle/>
          <a:p>
            <a:r>
              <a:rPr lang="en-US" dirty="0"/>
              <a:t>We can express the virtual work directly in terms of the work done by the forces and couples and use a vector identity to rewrite the virtual work expression as shown.</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Rot="1" noChangeAspect="1" noChangeArrowheads="1" noTextEdit="1"/>
          </p:cNvSpPr>
          <p:nvPr>
            <p:ph type="sldImg"/>
          </p:nvPr>
        </p:nvSpPr>
        <p:spPr>
          <a:ln/>
        </p:spPr>
      </p:sp>
      <p:sp>
        <p:nvSpPr>
          <p:cNvPr id="31747" name="Rectangle 3"/>
          <p:cNvSpPr>
            <a:spLocks noGrp="1" noChangeArrowheads="1"/>
          </p:cNvSpPr>
          <p:nvPr>
            <p:ph type="body" idx="1"/>
          </p:nvPr>
        </p:nvSpPr>
        <p:spPr/>
        <p:txBody>
          <a:bodyPr/>
          <a:lstStyle/>
          <a:p>
            <a:r>
              <a:rPr lang="en-US" dirty="0"/>
              <a:t>In this form we see that when equilibrium is satisfied for the rigid body the virtual work done in any small virtual displacement from that equilibrium position must be zero.</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Rot="1" noChangeAspect="1" noChangeArrowheads="1" noTextEdit="1"/>
          </p:cNvSpPr>
          <p:nvPr>
            <p:ph type="sldImg"/>
          </p:nvPr>
        </p:nvSpPr>
        <p:spPr>
          <a:ln/>
        </p:spPr>
      </p:sp>
      <p:sp>
        <p:nvSpPr>
          <p:cNvPr id="32771" name="Rectangle 3"/>
          <p:cNvSpPr>
            <a:spLocks noGrp="1" noChangeArrowheads="1"/>
          </p:cNvSpPr>
          <p:nvPr>
            <p:ph type="body" idx="1"/>
          </p:nvPr>
        </p:nvSpPr>
        <p:spPr/>
        <p:txBody>
          <a:bodyPr/>
          <a:lstStyle/>
          <a:p>
            <a:r>
              <a:rPr lang="en-US" dirty="0"/>
              <a:t>However, if instead we satisfy the virtual work being zero for any small virtual displacements, we also will satisfy equilibrium. This means that the virtual work being zero is equivalent to equilibrium as they imply each other.</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25B5D49-4376-4989-89AD-44218858E27C}" type="slidenum">
              <a:rPr lang="en-US"/>
              <a:pPr>
                <a:defRPr/>
              </a:pPr>
              <a:t>‹#›</a:t>
            </a:fld>
            <a:endParaRPr lang="en-US"/>
          </a:p>
        </p:txBody>
      </p:sp>
    </p:spTree>
    <p:extLst>
      <p:ext uri="{BB962C8B-B14F-4D97-AF65-F5344CB8AC3E}">
        <p14:creationId xmlns:p14="http://schemas.microsoft.com/office/powerpoint/2010/main" val="8268963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3C7BFFB-B1C7-4811-BDCC-C1D29F8869FA}" type="slidenum">
              <a:rPr lang="en-US"/>
              <a:pPr>
                <a:defRPr/>
              </a:pPr>
              <a:t>‹#›</a:t>
            </a:fld>
            <a:endParaRPr lang="en-US"/>
          </a:p>
        </p:txBody>
      </p:sp>
    </p:spTree>
    <p:extLst>
      <p:ext uri="{BB962C8B-B14F-4D97-AF65-F5344CB8AC3E}">
        <p14:creationId xmlns:p14="http://schemas.microsoft.com/office/powerpoint/2010/main" val="12984362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1987DAF-267C-4FA3-9A07-E93E6A30A639}" type="slidenum">
              <a:rPr lang="en-US"/>
              <a:pPr>
                <a:defRPr/>
              </a:pPr>
              <a:t>‹#›</a:t>
            </a:fld>
            <a:endParaRPr lang="en-US"/>
          </a:p>
        </p:txBody>
      </p:sp>
    </p:spTree>
    <p:extLst>
      <p:ext uri="{BB962C8B-B14F-4D97-AF65-F5344CB8AC3E}">
        <p14:creationId xmlns:p14="http://schemas.microsoft.com/office/powerpoint/2010/main" val="38969133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F54B989F-5831-4EAD-8EF9-23638124DB05}" type="slidenum">
              <a:rPr lang="en-US"/>
              <a:pPr>
                <a:defRPr/>
              </a:pPr>
              <a:t>‹#›</a:t>
            </a:fld>
            <a:endParaRPr lang="en-US"/>
          </a:p>
        </p:txBody>
      </p:sp>
    </p:spTree>
    <p:extLst>
      <p:ext uri="{BB962C8B-B14F-4D97-AF65-F5344CB8AC3E}">
        <p14:creationId xmlns:p14="http://schemas.microsoft.com/office/powerpoint/2010/main" val="11396245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6756287-9257-49EB-8C62-31F9B0BCA815}" type="slidenum">
              <a:rPr lang="en-US"/>
              <a:pPr>
                <a:defRPr/>
              </a:pPr>
              <a:t>‹#›</a:t>
            </a:fld>
            <a:endParaRPr lang="en-US"/>
          </a:p>
        </p:txBody>
      </p:sp>
    </p:spTree>
    <p:extLst>
      <p:ext uri="{BB962C8B-B14F-4D97-AF65-F5344CB8AC3E}">
        <p14:creationId xmlns:p14="http://schemas.microsoft.com/office/powerpoint/2010/main" val="19357029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A07D0E4D-FB03-41E9-BCE8-7A2FEA813D6E}" type="slidenum">
              <a:rPr lang="en-US"/>
              <a:pPr>
                <a:defRPr/>
              </a:pPr>
              <a:t>‹#›</a:t>
            </a:fld>
            <a:endParaRPr lang="en-US"/>
          </a:p>
        </p:txBody>
      </p:sp>
    </p:spTree>
    <p:extLst>
      <p:ext uri="{BB962C8B-B14F-4D97-AF65-F5344CB8AC3E}">
        <p14:creationId xmlns:p14="http://schemas.microsoft.com/office/powerpoint/2010/main" val="37526069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F3E2AC72-6798-4EBD-A450-5A183D4695D0}" type="slidenum">
              <a:rPr lang="en-US"/>
              <a:pPr>
                <a:defRPr/>
              </a:pPr>
              <a:t>‹#›</a:t>
            </a:fld>
            <a:endParaRPr lang="en-US"/>
          </a:p>
        </p:txBody>
      </p:sp>
    </p:spTree>
    <p:extLst>
      <p:ext uri="{BB962C8B-B14F-4D97-AF65-F5344CB8AC3E}">
        <p14:creationId xmlns:p14="http://schemas.microsoft.com/office/powerpoint/2010/main" val="6179555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95520A8D-B41B-4ACD-B2A6-2F13E078D843}" type="slidenum">
              <a:rPr lang="en-US"/>
              <a:pPr>
                <a:defRPr/>
              </a:pPr>
              <a:t>‹#›</a:t>
            </a:fld>
            <a:endParaRPr lang="en-US"/>
          </a:p>
        </p:txBody>
      </p:sp>
    </p:spTree>
    <p:extLst>
      <p:ext uri="{BB962C8B-B14F-4D97-AF65-F5344CB8AC3E}">
        <p14:creationId xmlns:p14="http://schemas.microsoft.com/office/powerpoint/2010/main" val="5269991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9CE7000E-BD6D-4CF7-B9B7-A6BDC9A47222}" type="slidenum">
              <a:rPr lang="en-US"/>
              <a:pPr>
                <a:defRPr/>
              </a:pPr>
              <a:t>‹#›</a:t>
            </a:fld>
            <a:endParaRPr lang="en-US"/>
          </a:p>
        </p:txBody>
      </p:sp>
    </p:spTree>
    <p:extLst>
      <p:ext uri="{BB962C8B-B14F-4D97-AF65-F5344CB8AC3E}">
        <p14:creationId xmlns:p14="http://schemas.microsoft.com/office/powerpoint/2010/main" val="10570812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1AFC73FC-ACC0-4163-A848-4ECBDABA7A2D}" type="slidenum">
              <a:rPr lang="en-US"/>
              <a:pPr>
                <a:defRPr/>
              </a:pPr>
              <a:t>‹#›</a:t>
            </a:fld>
            <a:endParaRPr lang="en-US"/>
          </a:p>
        </p:txBody>
      </p:sp>
    </p:spTree>
    <p:extLst>
      <p:ext uri="{BB962C8B-B14F-4D97-AF65-F5344CB8AC3E}">
        <p14:creationId xmlns:p14="http://schemas.microsoft.com/office/powerpoint/2010/main" val="41139038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A2A3BA4-FF03-4866-822B-956F13247383}" type="slidenum">
              <a:rPr lang="en-US"/>
              <a:pPr>
                <a:defRPr/>
              </a:pPr>
              <a:t>‹#›</a:t>
            </a:fld>
            <a:endParaRPr lang="en-US"/>
          </a:p>
        </p:txBody>
      </p:sp>
    </p:spTree>
    <p:extLst>
      <p:ext uri="{BB962C8B-B14F-4D97-AF65-F5344CB8AC3E}">
        <p14:creationId xmlns:p14="http://schemas.microsoft.com/office/powerpoint/2010/main" val="35099934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126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latin typeface="Arial" charset="0"/>
              </a:defRPr>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smtClean="0">
                <a:latin typeface="Arial" charset="0"/>
              </a:defRPr>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smtClean="0">
                <a:latin typeface="Arial" charset="0"/>
              </a:defRPr>
            </a:lvl1pPr>
          </a:lstStyle>
          <a:p>
            <a:pPr>
              <a:defRPr/>
            </a:pPr>
            <a:fld id="{348975C6-DA96-40B8-9970-626B2EED6DA0}"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8" Type="http://schemas.openxmlformats.org/officeDocument/2006/relationships/image" Target="../media/image18.wmf"/><Relationship Id="rId3" Type="http://schemas.openxmlformats.org/officeDocument/2006/relationships/oleObject" Target="../embeddings/oleObject16.bin"/><Relationship Id="rId7" Type="http://schemas.openxmlformats.org/officeDocument/2006/relationships/oleObject" Target="../embeddings/oleObject18.bin"/><Relationship Id="rId12" Type="http://schemas.openxmlformats.org/officeDocument/2006/relationships/image" Target="../media/image20.wmf"/><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17.wmf"/><Relationship Id="rId11" Type="http://schemas.openxmlformats.org/officeDocument/2006/relationships/oleObject" Target="../embeddings/oleObject20.bin"/><Relationship Id="rId5" Type="http://schemas.openxmlformats.org/officeDocument/2006/relationships/oleObject" Target="../embeddings/oleObject17.bin"/><Relationship Id="rId10" Type="http://schemas.openxmlformats.org/officeDocument/2006/relationships/image" Target="../media/image19.wmf"/><Relationship Id="rId4" Type="http://schemas.openxmlformats.org/officeDocument/2006/relationships/image" Target="../media/image16.wmf"/><Relationship Id="rId9" Type="http://schemas.openxmlformats.org/officeDocument/2006/relationships/oleObject" Target="../embeddings/oleObject19.bin"/></Relationships>
</file>

<file path=ppt/slides/_rels/slide11.xml.rels><?xml version="1.0" encoding="UTF-8" standalone="yes"?>
<Relationships xmlns="http://schemas.openxmlformats.org/package/2006/relationships"><Relationship Id="rId8" Type="http://schemas.openxmlformats.org/officeDocument/2006/relationships/image" Target="../media/image23.wmf"/><Relationship Id="rId3" Type="http://schemas.openxmlformats.org/officeDocument/2006/relationships/oleObject" Target="../embeddings/oleObject21.bin"/><Relationship Id="rId7" Type="http://schemas.openxmlformats.org/officeDocument/2006/relationships/oleObject" Target="../embeddings/oleObject23.bin"/><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22.wmf"/><Relationship Id="rId5" Type="http://schemas.openxmlformats.org/officeDocument/2006/relationships/oleObject" Target="../embeddings/oleObject22.bin"/><Relationship Id="rId4" Type="http://schemas.openxmlformats.org/officeDocument/2006/relationships/image" Target="../media/image21.wmf"/></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24.bin"/><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24.wmf"/></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25.bin"/><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26.wmf"/><Relationship Id="rId5" Type="http://schemas.openxmlformats.org/officeDocument/2006/relationships/oleObject" Target="../embeddings/oleObject26.bin"/><Relationship Id="rId4" Type="http://schemas.openxmlformats.org/officeDocument/2006/relationships/image" Target="../media/image25.wmf"/></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27.bin"/><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27.wmf"/></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28.bin"/><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image" Target="../media/image29.wmf"/><Relationship Id="rId5" Type="http://schemas.openxmlformats.org/officeDocument/2006/relationships/oleObject" Target="../embeddings/oleObject29.bin"/><Relationship Id="rId4" Type="http://schemas.openxmlformats.org/officeDocument/2006/relationships/image" Target="../media/image28.wmf"/></Relationships>
</file>

<file path=ppt/slides/_rels/slide16.xml.rels><?xml version="1.0" encoding="UTF-8" standalone="yes"?>
<Relationships xmlns="http://schemas.openxmlformats.org/package/2006/relationships"><Relationship Id="rId8" Type="http://schemas.openxmlformats.org/officeDocument/2006/relationships/image" Target="../media/image32.wmf"/><Relationship Id="rId3" Type="http://schemas.openxmlformats.org/officeDocument/2006/relationships/oleObject" Target="../embeddings/oleObject30.bin"/><Relationship Id="rId7" Type="http://schemas.openxmlformats.org/officeDocument/2006/relationships/oleObject" Target="../embeddings/oleObject32.bin"/><Relationship Id="rId2" Type="http://schemas.openxmlformats.org/officeDocument/2006/relationships/notesSlide" Target="../notesSlides/notesSlide16.xml"/><Relationship Id="rId1" Type="http://schemas.openxmlformats.org/officeDocument/2006/relationships/slideLayout" Target="../slideLayouts/slideLayout7.xml"/><Relationship Id="rId6" Type="http://schemas.openxmlformats.org/officeDocument/2006/relationships/image" Target="../media/image31.wmf"/><Relationship Id="rId5" Type="http://schemas.openxmlformats.org/officeDocument/2006/relationships/oleObject" Target="../embeddings/oleObject31.bin"/><Relationship Id="rId4" Type="http://schemas.openxmlformats.org/officeDocument/2006/relationships/image" Target="../media/image30.wmf"/></Relationships>
</file>

<file path=ppt/slides/_rels/slide17.xml.rels><?xml version="1.0" encoding="UTF-8" standalone="yes"?>
<Relationships xmlns="http://schemas.openxmlformats.org/package/2006/relationships"><Relationship Id="rId8" Type="http://schemas.openxmlformats.org/officeDocument/2006/relationships/image" Target="../media/image34.wmf"/><Relationship Id="rId3" Type="http://schemas.openxmlformats.org/officeDocument/2006/relationships/oleObject" Target="../embeddings/oleObject33.bin"/><Relationship Id="rId7" Type="http://schemas.openxmlformats.org/officeDocument/2006/relationships/oleObject" Target="../embeddings/oleObject35.bin"/><Relationship Id="rId2" Type="http://schemas.openxmlformats.org/officeDocument/2006/relationships/notesSlide" Target="../notesSlides/notesSlide17.xml"/><Relationship Id="rId1" Type="http://schemas.openxmlformats.org/officeDocument/2006/relationships/slideLayout" Target="../slideLayouts/slideLayout7.xml"/><Relationship Id="rId6" Type="http://schemas.openxmlformats.org/officeDocument/2006/relationships/image" Target="../media/image31.wmf"/><Relationship Id="rId5" Type="http://schemas.openxmlformats.org/officeDocument/2006/relationships/oleObject" Target="../embeddings/oleObject34.bin"/><Relationship Id="rId4" Type="http://schemas.openxmlformats.org/officeDocument/2006/relationships/image" Target="../media/image33.wmf"/></Relationships>
</file>

<file path=ppt/slides/_rels/slide18.xml.rels><?xml version="1.0" encoding="UTF-8" standalone="yes"?>
<Relationships xmlns="http://schemas.openxmlformats.org/package/2006/relationships"><Relationship Id="rId8" Type="http://schemas.openxmlformats.org/officeDocument/2006/relationships/image" Target="../media/image37.wmf"/><Relationship Id="rId3" Type="http://schemas.openxmlformats.org/officeDocument/2006/relationships/oleObject" Target="../embeddings/oleObject36.bin"/><Relationship Id="rId7" Type="http://schemas.openxmlformats.org/officeDocument/2006/relationships/oleObject" Target="../embeddings/oleObject38.bin"/><Relationship Id="rId2" Type="http://schemas.openxmlformats.org/officeDocument/2006/relationships/notesSlide" Target="../notesSlides/notesSlide18.xml"/><Relationship Id="rId1" Type="http://schemas.openxmlformats.org/officeDocument/2006/relationships/slideLayout" Target="../slideLayouts/slideLayout7.xml"/><Relationship Id="rId6" Type="http://schemas.openxmlformats.org/officeDocument/2006/relationships/image" Target="../media/image36.wmf"/><Relationship Id="rId5" Type="http://schemas.openxmlformats.org/officeDocument/2006/relationships/oleObject" Target="../embeddings/oleObject37.bin"/><Relationship Id="rId4" Type="http://schemas.openxmlformats.org/officeDocument/2006/relationships/image" Target="../media/image35.wmf"/></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39.bin"/><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image" Target="../media/image39.wmf"/><Relationship Id="rId5" Type="http://schemas.openxmlformats.org/officeDocument/2006/relationships/oleObject" Target="../embeddings/oleObject40.bin"/><Relationship Id="rId4" Type="http://schemas.openxmlformats.org/officeDocument/2006/relationships/image" Target="../media/image38.wmf"/></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8" Type="http://schemas.openxmlformats.org/officeDocument/2006/relationships/image" Target="../media/image42.wmf"/><Relationship Id="rId3" Type="http://schemas.openxmlformats.org/officeDocument/2006/relationships/oleObject" Target="../embeddings/oleObject41.bin"/><Relationship Id="rId7" Type="http://schemas.openxmlformats.org/officeDocument/2006/relationships/oleObject" Target="../embeddings/oleObject43.bin"/><Relationship Id="rId2" Type="http://schemas.openxmlformats.org/officeDocument/2006/relationships/notesSlide" Target="../notesSlides/notesSlide21.xml"/><Relationship Id="rId1" Type="http://schemas.openxmlformats.org/officeDocument/2006/relationships/slideLayout" Target="../slideLayouts/slideLayout7.xml"/><Relationship Id="rId6" Type="http://schemas.openxmlformats.org/officeDocument/2006/relationships/image" Target="../media/image41.wmf"/><Relationship Id="rId5" Type="http://schemas.openxmlformats.org/officeDocument/2006/relationships/oleObject" Target="../embeddings/oleObject42.bin"/><Relationship Id="rId10" Type="http://schemas.openxmlformats.org/officeDocument/2006/relationships/image" Target="../media/image43.wmf"/><Relationship Id="rId4" Type="http://schemas.openxmlformats.org/officeDocument/2006/relationships/image" Target="../media/image40.wmf"/><Relationship Id="rId9" Type="http://schemas.openxmlformats.org/officeDocument/2006/relationships/oleObject" Target="../embeddings/oleObject44.bin"/></Relationships>
</file>

<file path=ppt/slides/_rels/slide22.xml.rels><?xml version="1.0" encoding="UTF-8" standalone="yes"?>
<Relationships xmlns="http://schemas.openxmlformats.org/package/2006/relationships"><Relationship Id="rId8" Type="http://schemas.openxmlformats.org/officeDocument/2006/relationships/image" Target="../media/image46.wmf"/><Relationship Id="rId3" Type="http://schemas.openxmlformats.org/officeDocument/2006/relationships/oleObject" Target="../embeddings/oleObject45.bin"/><Relationship Id="rId7" Type="http://schemas.openxmlformats.org/officeDocument/2006/relationships/oleObject" Target="../embeddings/oleObject47.bin"/><Relationship Id="rId2" Type="http://schemas.openxmlformats.org/officeDocument/2006/relationships/notesSlide" Target="../notesSlides/notesSlide22.xml"/><Relationship Id="rId1" Type="http://schemas.openxmlformats.org/officeDocument/2006/relationships/slideLayout" Target="../slideLayouts/slideLayout7.xml"/><Relationship Id="rId6" Type="http://schemas.openxmlformats.org/officeDocument/2006/relationships/image" Target="../media/image45.wmf"/><Relationship Id="rId5" Type="http://schemas.openxmlformats.org/officeDocument/2006/relationships/oleObject" Target="../embeddings/oleObject46.bin"/><Relationship Id="rId4" Type="http://schemas.openxmlformats.org/officeDocument/2006/relationships/image" Target="../media/image44.wmf"/><Relationship Id="rId9" Type="http://schemas.openxmlformats.org/officeDocument/2006/relationships/oleObject" Target="../embeddings/oleObject48.bin"/></Relationships>
</file>

<file path=ppt/slides/_rels/slide23.xml.rels><?xml version="1.0" encoding="UTF-8" standalone="yes"?>
<Relationships xmlns="http://schemas.openxmlformats.org/package/2006/relationships"><Relationship Id="rId8" Type="http://schemas.openxmlformats.org/officeDocument/2006/relationships/image" Target="../media/image49.wmf"/><Relationship Id="rId3" Type="http://schemas.openxmlformats.org/officeDocument/2006/relationships/oleObject" Target="../embeddings/oleObject49.bin"/><Relationship Id="rId7" Type="http://schemas.openxmlformats.org/officeDocument/2006/relationships/oleObject" Target="../embeddings/oleObject51.bin"/><Relationship Id="rId2" Type="http://schemas.openxmlformats.org/officeDocument/2006/relationships/notesSlide" Target="../notesSlides/notesSlide23.xml"/><Relationship Id="rId1" Type="http://schemas.openxmlformats.org/officeDocument/2006/relationships/slideLayout" Target="../slideLayouts/slideLayout7.xml"/><Relationship Id="rId6" Type="http://schemas.openxmlformats.org/officeDocument/2006/relationships/image" Target="../media/image48.wmf"/><Relationship Id="rId5" Type="http://schemas.openxmlformats.org/officeDocument/2006/relationships/oleObject" Target="../embeddings/oleObject50.bin"/><Relationship Id="rId10" Type="http://schemas.openxmlformats.org/officeDocument/2006/relationships/image" Target="../media/image50.wmf"/><Relationship Id="rId4" Type="http://schemas.openxmlformats.org/officeDocument/2006/relationships/image" Target="../media/image47.wmf"/><Relationship Id="rId9" Type="http://schemas.openxmlformats.org/officeDocument/2006/relationships/oleObject" Target="../embeddings/oleObject52.bin"/></Relationships>
</file>

<file path=ppt/slides/_rels/slide24.xml.rels><?xml version="1.0" encoding="UTF-8" standalone="yes"?>
<Relationships xmlns="http://schemas.openxmlformats.org/package/2006/relationships"><Relationship Id="rId8" Type="http://schemas.openxmlformats.org/officeDocument/2006/relationships/image" Target="../media/image53.wmf"/><Relationship Id="rId3" Type="http://schemas.openxmlformats.org/officeDocument/2006/relationships/oleObject" Target="../embeddings/oleObject53.bin"/><Relationship Id="rId7" Type="http://schemas.openxmlformats.org/officeDocument/2006/relationships/oleObject" Target="../embeddings/oleObject55.bin"/><Relationship Id="rId2" Type="http://schemas.openxmlformats.org/officeDocument/2006/relationships/notesSlide" Target="../notesSlides/notesSlide24.xml"/><Relationship Id="rId1" Type="http://schemas.openxmlformats.org/officeDocument/2006/relationships/slideLayout" Target="../slideLayouts/slideLayout7.xml"/><Relationship Id="rId6" Type="http://schemas.openxmlformats.org/officeDocument/2006/relationships/image" Target="../media/image52.wmf"/><Relationship Id="rId5" Type="http://schemas.openxmlformats.org/officeDocument/2006/relationships/oleObject" Target="../embeddings/oleObject54.bin"/><Relationship Id="rId10" Type="http://schemas.openxmlformats.org/officeDocument/2006/relationships/image" Target="../media/image54.wmf"/><Relationship Id="rId4" Type="http://schemas.openxmlformats.org/officeDocument/2006/relationships/image" Target="../media/image51.wmf"/><Relationship Id="rId9" Type="http://schemas.openxmlformats.org/officeDocument/2006/relationships/oleObject" Target="../embeddings/oleObject56.bin"/></Relationships>
</file>

<file path=ppt/slides/_rels/slide25.xml.rels><?xml version="1.0" encoding="UTF-8" standalone="yes"?>
<Relationships xmlns="http://schemas.openxmlformats.org/package/2006/relationships"><Relationship Id="rId3" Type="http://schemas.openxmlformats.org/officeDocument/2006/relationships/oleObject" Target="../embeddings/oleObject57.bin"/><Relationship Id="rId2" Type="http://schemas.openxmlformats.org/officeDocument/2006/relationships/notesSlide" Target="../notesSlides/notesSlide25.xml"/><Relationship Id="rId1" Type="http://schemas.openxmlformats.org/officeDocument/2006/relationships/slideLayout" Target="../slideLayouts/slideLayout7.xml"/><Relationship Id="rId6" Type="http://schemas.openxmlformats.org/officeDocument/2006/relationships/image" Target="../media/image56.wmf"/><Relationship Id="rId5" Type="http://schemas.openxmlformats.org/officeDocument/2006/relationships/oleObject" Target="../embeddings/oleObject58.bin"/><Relationship Id="rId4" Type="http://schemas.openxmlformats.org/officeDocument/2006/relationships/image" Target="../media/image55.wmf"/></Relationships>
</file>

<file path=ppt/slides/_rels/slide26.xml.rels><?xml version="1.0" encoding="UTF-8" standalone="yes"?>
<Relationships xmlns="http://schemas.openxmlformats.org/package/2006/relationships"><Relationship Id="rId3" Type="http://schemas.openxmlformats.org/officeDocument/2006/relationships/oleObject" Target="../embeddings/oleObject59.bin"/><Relationship Id="rId2" Type="http://schemas.openxmlformats.org/officeDocument/2006/relationships/notesSlide" Target="../notesSlides/notesSlide26.xml"/><Relationship Id="rId1" Type="http://schemas.openxmlformats.org/officeDocument/2006/relationships/slideLayout" Target="../slideLayouts/slideLayout7.xml"/><Relationship Id="rId6" Type="http://schemas.openxmlformats.org/officeDocument/2006/relationships/image" Target="../media/image58.wmf"/><Relationship Id="rId5" Type="http://schemas.openxmlformats.org/officeDocument/2006/relationships/oleObject" Target="../embeddings/oleObject60.bin"/><Relationship Id="rId4" Type="http://schemas.openxmlformats.org/officeDocument/2006/relationships/image" Target="../media/image57.wmf"/></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1.wmf"/></Relationships>
</file>

<file path=ppt/slides/_rels/slide4.xml.rels><?xml version="1.0" encoding="UTF-8" standalone="yes"?>
<Relationships xmlns="http://schemas.openxmlformats.org/package/2006/relationships"><Relationship Id="rId8" Type="http://schemas.openxmlformats.org/officeDocument/2006/relationships/image" Target="../media/image4.emf"/><Relationship Id="rId3" Type="http://schemas.openxmlformats.org/officeDocument/2006/relationships/oleObject" Target="../embeddings/oleObject2.bin"/><Relationship Id="rId7" Type="http://schemas.openxmlformats.org/officeDocument/2006/relationships/oleObject" Target="../embeddings/oleObject4.bin"/><Relationship Id="rId12" Type="http://schemas.openxmlformats.org/officeDocument/2006/relationships/image" Target="../media/image6.wmf"/><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3.wmf"/><Relationship Id="rId11" Type="http://schemas.openxmlformats.org/officeDocument/2006/relationships/oleObject" Target="../embeddings/oleObject6.bin"/><Relationship Id="rId5" Type="http://schemas.openxmlformats.org/officeDocument/2006/relationships/oleObject" Target="../embeddings/oleObject3.bin"/><Relationship Id="rId10" Type="http://schemas.openxmlformats.org/officeDocument/2006/relationships/image" Target="../media/image5.wmf"/><Relationship Id="rId4" Type="http://schemas.openxmlformats.org/officeDocument/2006/relationships/image" Target="../media/image2.wmf"/><Relationship Id="rId9" Type="http://schemas.openxmlformats.org/officeDocument/2006/relationships/oleObject" Target="../embeddings/oleObject5.bin"/></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8.wmf"/><Relationship Id="rId5" Type="http://schemas.openxmlformats.org/officeDocument/2006/relationships/oleObject" Target="../embeddings/oleObject8.bin"/><Relationship Id="rId4" Type="http://schemas.openxmlformats.org/officeDocument/2006/relationships/image" Target="../media/image7.wmf"/></Relationships>
</file>

<file path=ppt/slides/_rels/slide7.xml.rels><?xml version="1.0" encoding="UTF-8" standalone="yes"?>
<Relationships xmlns="http://schemas.openxmlformats.org/package/2006/relationships"><Relationship Id="rId8" Type="http://schemas.openxmlformats.org/officeDocument/2006/relationships/image" Target="../media/image11.wmf"/><Relationship Id="rId3" Type="http://schemas.openxmlformats.org/officeDocument/2006/relationships/oleObject" Target="../embeddings/oleObject9.bin"/><Relationship Id="rId7" Type="http://schemas.openxmlformats.org/officeDocument/2006/relationships/oleObject" Target="../embeddings/oleObject11.bin"/><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10.wmf"/><Relationship Id="rId5" Type="http://schemas.openxmlformats.org/officeDocument/2006/relationships/oleObject" Target="../embeddings/oleObject10.bin"/><Relationship Id="rId10" Type="http://schemas.openxmlformats.org/officeDocument/2006/relationships/image" Target="../media/image12.wmf"/><Relationship Id="rId4" Type="http://schemas.openxmlformats.org/officeDocument/2006/relationships/image" Target="../media/image9.wmf"/><Relationship Id="rId9" Type="http://schemas.openxmlformats.org/officeDocument/2006/relationships/oleObject" Target="../embeddings/oleObject12.bin"/></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13.bin"/><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14.wmf"/><Relationship Id="rId5" Type="http://schemas.openxmlformats.org/officeDocument/2006/relationships/oleObject" Target="../embeddings/oleObject14.bin"/><Relationship Id="rId4" Type="http://schemas.openxmlformats.org/officeDocument/2006/relationships/image" Target="../media/image13.wmf"/></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15.bin"/><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15.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4"/>
          <p:cNvSpPr txBox="1">
            <a:spLocks noChangeArrowheads="1"/>
          </p:cNvSpPr>
          <p:nvPr/>
        </p:nvSpPr>
        <p:spPr bwMode="auto">
          <a:xfrm>
            <a:off x="1905000" y="2362200"/>
            <a:ext cx="582056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z="2400" dirty="0"/>
              <a:t>Principle of Virtual Work for  A Rigid Body</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1" name="Text Box 4"/>
          <p:cNvSpPr txBox="1">
            <a:spLocks noChangeArrowheads="1"/>
          </p:cNvSpPr>
          <p:nvPr/>
        </p:nvSpPr>
        <p:spPr bwMode="auto">
          <a:xfrm>
            <a:off x="1203325" y="341313"/>
            <a:ext cx="6721475"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dirty="0"/>
              <a:t>To prove that </a:t>
            </a:r>
            <a:r>
              <a:rPr lang="en-US" dirty="0" err="1">
                <a:latin typeface="Symbol" panose="05050102010706020507" pitchFamily="18" charset="2"/>
              </a:rPr>
              <a:t>d</a:t>
            </a:r>
            <a:r>
              <a:rPr lang="en-US" dirty="0" err="1"/>
              <a:t>W</a:t>
            </a:r>
            <a:r>
              <a:rPr lang="en-US" dirty="0"/>
              <a:t> =0 for all virtual displacements implies that equilibrium is satisfied:</a:t>
            </a:r>
          </a:p>
          <a:p>
            <a:pPr eaLnBrk="1" hangingPunct="1"/>
            <a:endParaRPr lang="en-US" dirty="0"/>
          </a:p>
          <a:p>
            <a:pPr eaLnBrk="1" hangingPunct="1"/>
            <a:r>
              <a:rPr lang="en-US" dirty="0"/>
              <a:t>If we let </a:t>
            </a:r>
            <a:r>
              <a:rPr lang="en-US" dirty="0" err="1">
                <a:latin typeface="Symbol" pitchFamily="18" charset="2"/>
              </a:rPr>
              <a:t>d</a:t>
            </a:r>
            <a:r>
              <a:rPr lang="en-US" dirty="0" err="1"/>
              <a:t>D</a:t>
            </a:r>
            <a:r>
              <a:rPr lang="en-US" baseline="-25000" dirty="0" err="1"/>
              <a:t>x</a:t>
            </a:r>
            <a:r>
              <a:rPr lang="en-US" dirty="0"/>
              <a:t> = </a:t>
            </a:r>
            <a:r>
              <a:rPr lang="en-US" dirty="0" err="1">
                <a:latin typeface="Symbol" pitchFamily="18" charset="2"/>
              </a:rPr>
              <a:t>d</a:t>
            </a:r>
            <a:r>
              <a:rPr lang="en-US" dirty="0" err="1"/>
              <a:t>D</a:t>
            </a:r>
            <a:r>
              <a:rPr lang="en-US" dirty="0"/>
              <a:t> and all other components of the translation = 0 and set the rotation </a:t>
            </a:r>
            <a:r>
              <a:rPr lang="en-US" dirty="0" err="1">
                <a:latin typeface="Symbol" pitchFamily="18" charset="2"/>
              </a:rPr>
              <a:t>dq</a:t>
            </a:r>
            <a:r>
              <a:rPr lang="en-US" dirty="0"/>
              <a:t> = 0 , then for zero virtual work we must have</a:t>
            </a:r>
          </a:p>
        </p:txBody>
      </p:sp>
      <p:graphicFrame>
        <p:nvGraphicFramePr>
          <p:cNvPr id="6146" name="Object 5"/>
          <p:cNvGraphicFramePr>
            <a:graphicFrameLocks noChangeAspect="1"/>
          </p:cNvGraphicFramePr>
          <p:nvPr/>
        </p:nvGraphicFramePr>
        <p:xfrm>
          <a:off x="3276600" y="1676400"/>
          <a:ext cx="1447800" cy="663575"/>
        </p:xfrm>
        <a:graphic>
          <a:graphicData uri="http://schemas.openxmlformats.org/presentationml/2006/ole">
            <mc:AlternateContent xmlns:mc="http://schemas.openxmlformats.org/markup-compatibility/2006">
              <mc:Choice xmlns:v="urn:schemas-microsoft-com:vml" Requires="v">
                <p:oleObj name="Equation" r:id="rId3" imgW="914400" imgH="419040" progId="Equation.DSMT4">
                  <p:embed/>
                </p:oleObj>
              </mc:Choice>
              <mc:Fallback>
                <p:oleObj name="Equation" r:id="rId3" imgW="914400" imgH="419040" progId="Equation.DSMT4">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76600" y="1676400"/>
                        <a:ext cx="1447800" cy="6635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6152" name="Text Box 6"/>
          <p:cNvSpPr txBox="1">
            <a:spLocks noChangeArrowheads="1"/>
          </p:cNvSpPr>
          <p:nvPr/>
        </p:nvSpPr>
        <p:spPr bwMode="auto">
          <a:xfrm>
            <a:off x="1279525" y="2398713"/>
            <a:ext cx="21399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t>so that we also find</a:t>
            </a:r>
          </a:p>
        </p:txBody>
      </p:sp>
      <p:graphicFrame>
        <p:nvGraphicFramePr>
          <p:cNvPr id="6147" name="Object 7"/>
          <p:cNvGraphicFramePr>
            <a:graphicFrameLocks noChangeAspect="1"/>
          </p:cNvGraphicFramePr>
          <p:nvPr/>
        </p:nvGraphicFramePr>
        <p:xfrm>
          <a:off x="3200400" y="2819400"/>
          <a:ext cx="990600" cy="682625"/>
        </p:xfrm>
        <a:graphic>
          <a:graphicData uri="http://schemas.openxmlformats.org/presentationml/2006/ole">
            <mc:AlternateContent xmlns:mc="http://schemas.openxmlformats.org/markup-compatibility/2006">
              <mc:Choice xmlns:v="urn:schemas-microsoft-com:vml" Requires="v">
                <p:oleObj name="Equation" r:id="rId5" imgW="571320" imgH="393480" progId="Equation.DSMT4">
                  <p:embed/>
                </p:oleObj>
              </mc:Choice>
              <mc:Fallback>
                <p:oleObj name="Equation" r:id="rId5" imgW="571320" imgH="393480" progId="Equation.DSMT4">
                  <p:embed/>
                  <p:pic>
                    <p:nvPicPr>
                      <p:cNvPr id="0" name="Object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00400" y="2819400"/>
                        <a:ext cx="990600" cy="682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6153" name="Text Box 8"/>
          <p:cNvSpPr txBox="1">
            <a:spLocks noChangeArrowheads="1"/>
          </p:cNvSpPr>
          <p:nvPr/>
        </p:nvSpPr>
        <p:spPr bwMode="auto">
          <a:xfrm>
            <a:off x="1279525" y="3541713"/>
            <a:ext cx="39052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t>in a similar fashion we can show that</a:t>
            </a:r>
          </a:p>
        </p:txBody>
      </p:sp>
      <p:graphicFrame>
        <p:nvGraphicFramePr>
          <p:cNvPr id="6148" name="Object 9"/>
          <p:cNvGraphicFramePr>
            <a:graphicFrameLocks noChangeAspect="1"/>
          </p:cNvGraphicFramePr>
          <p:nvPr/>
        </p:nvGraphicFramePr>
        <p:xfrm>
          <a:off x="3200400" y="3886200"/>
          <a:ext cx="909638" cy="1295400"/>
        </p:xfrm>
        <a:graphic>
          <a:graphicData uri="http://schemas.openxmlformats.org/presentationml/2006/ole">
            <mc:AlternateContent xmlns:mc="http://schemas.openxmlformats.org/markup-compatibility/2006">
              <mc:Choice xmlns:v="urn:schemas-microsoft-com:vml" Requires="v">
                <p:oleObj name="Equation" r:id="rId7" imgW="571320" imgH="812520" progId="Equation.DSMT4">
                  <p:embed/>
                </p:oleObj>
              </mc:Choice>
              <mc:Fallback>
                <p:oleObj name="Equation" r:id="rId7" imgW="571320" imgH="812520" progId="Equation.DSMT4">
                  <p:embed/>
                  <p:pic>
                    <p:nvPicPr>
                      <p:cNvPr id="0" name="Object 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200400" y="3886200"/>
                        <a:ext cx="909638" cy="1295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6154" name="Text Box 10"/>
          <p:cNvSpPr txBox="1">
            <a:spLocks noChangeArrowheads="1"/>
          </p:cNvSpPr>
          <p:nvPr/>
        </p:nvSpPr>
        <p:spPr bwMode="auto">
          <a:xfrm>
            <a:off x="1279525" y="5218113"/>
            <a:ext cx="6013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t>If, instead we give the body a pure virtual rotation, we find</a:t>
            </a:r>
          </a:p>
        </p:txBody>
      </p:sp>
      <p:graphicFrame>
        <p:nvGraphicFramePr>
          <p:cNvPr id="6149" name="Object 11"/>
          <p:cNvGraphicFramePr>
            <a:graphicFrameLocks noChangeAspect="1"/>
          </p:cNvGraphicFramePr>
          <p:nvPr>
            <p:extLst>
              <p:ext uri="{D42A27DB-BD31-4B8C-83A1-F6EECF244321}">
                <p14:modId xmlns:p14="http://schemas.microsoft.com/office/powerpoint/2010/main" val="1758410401"/>
              </p:ext>
            </p:extLst>
          </p:nvPr>
        </p:nvGraphicFramePr>
        <p:xfrm>
          <a:off x="809014" y="5790468"/>
          <a:ext cx="2573338" cy="649287"/>
        </p:xfrm>
        <a:graphic>
          <a:graphicData uri="http://schemas.openxmlformats.org/presentationml/2006/ole">
            <mc:AlternateContent xmlns:mc="http://schemas.openxmlformats.org/markup-compatibility/2006">
              <mc:Choice xmlns:v="urn:schemas-microsoft-com:vml" Requires="v">
                <p:oleObj name="Equation" r:id="rId9" imgW="1815840" imgH="457200" progId="Equation.DSMT4">
                  <p:embed/>
                </p:oleObj>
              </mc:Choice>
              <mc:Fallback>
                <p:oleObj name="Equation" r:id="rId9" imgW="1815840" imgH="457200" progId="Equation.DSMT4">
                  <p:embed/>
                  <p:pic>
                    <p:nvPicPr>
                      <p:cNvPr id="0" name="Object 11"/>
                      <p:cNvPicPr>
                        <a:picLocks noChangeAspect="1" noChangeArrowheads="1"/>
                      </p:cNvPicPr>
                      <p:nvPr/>
                    </p:nvPicPr>
                    <p:blipFill>
                      <a:blip r:embed="rId10"/>
                      <a:srcRect/>
                      <a:stretch>
                        <a:fillRect/>
                      </a:stretch>
                    </p:blipFill>
                    <p:spPr bwMode="auto">
                      <a:xfrm>
                        <a:off x="809014" y="5790468"/>
                        <a:ext cx="2573338" cy="6492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6155" name="Text Box 12"/>
          <p:cNvSpPr txBox="1">
            <a:spLocks noChangeArrowheads="1"/>
          </p:cNvSpPr>
          <p:nvPr/>
        </p:nvSpPr>
        <p:spPr bwMode="auto">
          <a:xfrm>
            <a:off x="3641725" y="5827713"/>
            <a:ext cx="5045075"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t>which is just the moment equilibrium equation for 2-D problems:</a:t>
            </a:r>
          </a:p>
        </p:txBody>
      </p:sp>
      <p:graphicFrame>
        <p:nvGraphicFramePr>
          <p:cNvPr id="6150" name="Object 13"/>
          <p:cNvGraphicFramePr>
            <a:graphicFrameLocks noChangeAspect="1"/>
          </p:cNvGraphicFramePr>
          <p:nvPr/>
        </p:nvGraphicFramePr>
        <p:xfrm>
          <a:off x="5638800" y="6172200"/>
          <a:ext cx="990600" cy="392113"/>
        </p:xfrm>
        <a:graphic>
          <a:graphicData uri="http://schemas.openxmlformats.org/presentationml/2006/ole">
            <mc:AlternateContent xmlns:mc="http://schemas.openxmlformats.org/markup-compatibility/2006">
              <mc:Choice xmlns:v="urn:schemas-microsoft-com:vml" Requires="v">
                <p:oleObj name="Equation" r:id="rId11" imgW="609480" imgH="241200" progId="Equation.DSMT4">
                  <p:embed/>
                </p:oleObj>
              </mc:Choice>
              <mc:Fallback>
                <p:oleObj name="Equation" r:id="rId11" imgW="609480" imgH="241200" progId="Equation.DSMT4">
                  <p:embed/>
                  <p:pic>
                    <p:nvPicPr>
                      <p:cNvPr id="0" name="Object 13"/>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638800" y="6172200"/>
                        <a:ext cx="990600" cy="3921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3" name="Text Box 4"/>
          <p:cNvSpPr txBox="1">
            <a:spLocks noChangeArrowheads="1"/>
          </p:cNvSpPr>
          <p:nvPr/>
        </p:nvSpPr>
        <p:spPr bwMode="auto">
          <a:xfrm>
            <a:off x="250678" y="156251"/>
            <a:ext cx="3457575" cy="203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dirty="0">
                <a:solidFill>
                  <a:srgbClr val="C00000"/>
                </a:solidFill>
              </a:rPr>
              <a:t>Example 13.1</a:t>
            </a:r>
          </a:p>
          <a:p>
            <a:pPr eaLnBrk="1" hangingPunct="1"/>
            <a:endParaRPr lang="en-US" dirty="0">
              <a:solidFill>
                <a:srgbClr val="C00000"/>
              </a:solidFill>
            </a:endParaRPr>
          </a:p>
          <a:p>
            <a:pPr eaLnBrk="1" hangingPunct="1"/>
            <a:r>
              <a:rPr lang="en-US" dirty="0"/>
              <a:t>Find the equilibrium angle for a platform of weight 200 </a:t>
            </a:r>
            <a:r>
              <a:rPr lang="en-US" dirty="0" err="1"/>
              <a:t>lb</a:t>
            </a:r>
            <a:r>
              <a:rPr lang="en-US" dirty="0"/>
              <a:t> supported by two identical weightless links. All connections are smooth pins.</a:t>
            </a:r>
          </a:p>
        </p:txBody>
      </p:sp>
      <p:sp>
        <p:nvSpPr>
          <p:cNvPr id="7193" name="Text Box 24"/>
          <p:cNvSpPr txBox="1">
            <a:spLocks noChangeArrowheads="1"/>
          </p:cNvSpPr>
          <p:nvPr/>
        </p:nvSpPr>
        <p:spPr bwMode="auto">
          <a:xfrm>
            <a:off x="914400" y="3886200"/>
            <a:ext cx="23685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dirty="0"/>
              <a:t>equilibrium approach:</a:t>
            </a:r>
          </a:p>
        </p:txBody>
      </p:sp>
      <p:sp>
        <p:nvSpPr>
          <p:cNvPr id="7194" name="Line 25"/>
          <p:cNvSpPr>
            <a:spLocks noChangeShapeType="1"/>
          </p:cNvSpPr>
          <p:nvPr/>
        </p:nvSpPr>
        <p:spPr bwMode="auto">
          <a:xfrm>
            <a:off x="5346473" y="4479131"/>
            <a:ext cx="2209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195" name="Line 26"/>
          <p:cNvSpPr>
            <a:spLocks noChangeShapeType="1"/>
          </p:cNvSpPr>
          <p:nvPr/>
        </p:nvSpPr>
        <p:spPr bwMode="auto">
          <a:xfrm flipH="1">
            <a:off x="4784725" y="4479131"/>
            <a:ext cx="533400"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196" name="Line 27"/>
          <p:cNvSpPr>
            <a:spLocks noChangeShapeType="1"/>
          </p:cNvSpPr>
          <p:nvPr/>
        </p:nvSpPr>
        <p:spPr bwMode="auto">
          <a:xfrm flipV="1">
            <a:off x="5346473" y="3945731"/>
            <a:ext cx="457200" cy="5334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197" name="Line 28"/>
          <p:cNvSpPr>
            <a:spLocks noChangeShapeType="1"/>
          </p:cNvSpPr>
          <p:nvPr/>
        </p:nvSpPr>
        <p:spPr bwMode="auto">
          <a:xfrm flipV="1">
            <a:off x="7556273" y="4021931"/>
            <a:ext cx="381000" cy="4572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198" name="Text Box 29"/>
          <p:cNvSpPr txBox="1">
            <a:spLocks noChangeArrowheads="1"/>
          </p:cNvSpPr>
          <p:nvPr/>
        </p:nvSpPr>
        <p:spPr bwMode="auto">
          <a:xfrm>
            <a:off x="5575073" y="4098131"/>
            <a:ext cx="30321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latin typeface="Symbol" pitchFamily="18" charset="2"/>
              </a:rPr>
              <a:t>q</a:t>
            </a:r>
          </a:p>
        </p:txBody>
      </p:sp>
      <p:sp>
        <p:nvSpPr>
          <p:cNvPr id="7199" name="Text Box 30"/>
          <p:cNvSpPr txBox="1">
            <a:spLocks noChangeArrowheads="1"/>
          </p:cNvSpPr>
          <p:nvPr/>
        </p:nvSpPr>
        <p:spPr bwMode="auto">
          <a:xfrm>
            <a:off x="7708673" y="4174331"/>
            <a:ext cx="30321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latin typeface="Symbol" pitchFamily="18" charset="2"/>
              </a:rPr>
              <a:t>q</a:t>
            </a:r>
          </a:p>
        </p:txBody>
      </p:sp>
      <p:sp>
        <p:nvSpPr>
          <p:cNvPr id="7200" name="Line 31"/>
          <p:cNvSpPr>
            <a:spLocks noChangeShapeType="1"/>
          </p:cNvSpPr>
          <p:nvPr/>
        </p:nvSpPr>
        <p:spPr bwMode="auto">
          <a:xfrm>
            <a:off x="6413273" y="4479131"/>
            <a:ext cx="0" cy="4572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201" name="Text Box 32"/>
          <p:cNvSpPr txBox="1">
            <a:spLocks noChangeArrowheads="1"/>
          </p:cNvSpPr>
          <p:nvPr/>
        </p:nvSpPr>
        <p:spPr bwMode="auto">
          <a:xfrm>
            <a:off x="4613336" y="4107417"/>
            <a:ext cx="68480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dirty="0"/>
              <a:t>50 </a:t>
            </a:r>
            <a:r>
              <a:rPr lang="en-US" dirty="0" err="1"/>
              <a:t>lb</a:t>
            </a:r>
            <a:endParaRPr lang="en-US" dirty="0"/>
          </a:p>
        </p:txBody>
      </p:sp>
      <p:sp>
        <p:nvSpPr>
          <p:cNvPr id="7202" name="Text Box 33"/>
          <p:cNvSpPr txBox="1">
            <a:spLocks noChangeArrowheads="1"/>
          </p:cNvSpPr>
          <p:nvPr/>
        </p:nvSpPr>
        <p:spPr bwMode="auto">
          <a:xfrm>
            <a:off x="6412909" y="4520600"/>
            <a:ext cx="81304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dirty="0"/>
              <a:t>200 </a:t>
            </a:r>
            <a:r>
              <a:rPr lang="en-US" dirty="0" err="1"/>
              <a:t>lb</a:t>
            </a:r>
            <a:endParaRPr lang="en-US" dirty="0"/>
          </a:p>
        </p:txBody>
      </p:sp>
      <p:sp>
        <p:nvSpPr>
          <p:cNvPr id="7203" name="Text Box 34"/>
          <p:cNvSpPr txBox="1">
            <a:spLocks noChangeArrowheads="1"/>
          </p:cNvSpPr>
          <p:nvPr/>
        </p:nvSpPr>
        <p:spPr bwMode="auto">
          <a:xfrm>
            <a:off x="5787798" y="3525044"/>
            <a:ext cx="407988"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t>T</a:t>
            </a:r>
            <a:r>
              <a:rPr lang="en-US" baseline="-25000"/>
              <a:t>1</a:t>
            </a:r>
            <a:endParaRPr lang="en-US"/>
          </a:p>
        </p:txBody>
      </p:sp>
      <p:sp>
        <p:nvSpPr>
          <p:cNvPr id="7204" name="Text Box 35"/>
          <p:cNvSpPr txBox="1">
            <a:spLocks noChangeArrowheads="1"/>
          </p:cNvSpPr>
          <p:nvPr/>
        </p:nvSpPr>
        <p:spPr bwMode="auto">
          <a:xfrm>
            <a:off x="7921398" y="3601244"/>
            <a:ext cx="407988"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t>T</a:t>
            </a:r>
            <a:r>
              <a:rPr lang="en-US" baseline="-25000"/>
              <a:t>2</a:t>
            </a:r>
            <a:endParaRPr lang="en-US"/>
          </a:p>
        </p:txBody>
      </p:sp>
      <p:graphicFrame>
        <p:nvGraphicFramePr>
          <p:cNvPr id="7170" name="Object 36"/>
          <p:cNvGraphicFramePr>
            <a:graphicFrameLocks noChangeAspect="1"/>
          </p:cNvGraphicFramePr>
          <p:nvPr/>
        </p:nvGraphicFramePr>
        <p:xfrm>
          <a:off x="1447800" y="4343400"/>
          <a:ext cx="1019175" cy="395288"/>
        </p:xfrm>
        <a:graphic>
          <a:graphicData uri="http://schemas.openxmlformats.org/presentationml/2006/ole">
            <mc:AlternateContent xmlns:mc="http://schemas.openxmlformats.org/markup-compatibility/2006">
              <mc:Choice xmlns:v="urn:schemas-microsoft-com:vml" Requires="v">
                <p:oleObj name="Equation" r:id="rId3" imgW="622080" imgH="241200" progId="Equation.DSMT4">
                  <p:embed/>
                </p:oleObj>
              </mc:Choice>
              <mc:Fallback>
                <p:oleObj name="Equation" r:id="rId3" imgW="622080" imgH="241200" progId="Equation.DSMT4">
                  <p:embed/>
                  <p:pic>
                    <p:nvPicPr>
                      <p:cNvPr id="0" name="Object 3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47800" y="4343400"/>
                        <a:ext cx="1019175" cy="395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7171" name="Object 37"/>
          <p:cNvGraphicFramePr>
            <a:graphicFrameLocks noChangeAspect="1"/>
          </p:cNvGraphicFramePr>
          <p:nvPr/>
        </p:nvGraphicFramePr>
        <p:xfrm>
          <a:off x="228600" y="4724400"/>
          <a:ext cx="3244850" cy="404813"/>
        </p:xfrm>
        <a:graphic>
          <a:graphicData uri="http://schemas.openxmlformats.org/presentationml/2006/ole">
            <mc:AlternateContent xmlns:mc="http://schemas.openxmlformats.org/markup-compatibility/2006">
              <mc:Choice xmlns:v="urn:schemas-microsoft-com:vml" Requires="v">
                <p:oleObj name="Equation" r:id="rId5" imgW="1828800" imgH="228600" progId="Equation.DSMT4">
                  <p:embed/>
                </p:oleObj>
              </mc:Choice>
              <mc:Fallback>
                <p:oleObj name="Equation" r:id="rId5" imgW="1828800" imgH="228600" progId="Equation.DSMT4">
                  <p:embed/>
                  <p:pic>
                    <p:nvPicPr>
                      <p:cNvPr id="0" name="Object 3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8600" y="4724400"/>
                        <a:ext cx="3244850" cy="4048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7206" name="Text Box 39"/>
          <p:cNvSpPr txBox="1">
            <a:spLocks noChangeArrowheads="1"/>
          </p:cNvSpPr>
          <p:nvPr/>
        </p:nvSpPr>
        <p:spPr bwMode="auto">
          <a:xfrm>
            <a:off x="3581400" y="4724400"/>
            <a:ext cx="116522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t>T</a:t>
            </a:r>
            <a:r>
              <a:rPr lang="en-US" baseline="-25000"/>
              <a:t>1</a:t>
            </a:r>
            <a:r>
              <a:rPr lang="en-US"/>
              <a:t> =T</a:t>
            </a:r>
            <a:r>
              <a:rPr lang="en-US" baseline="-25000"/>
              <a:t>2</a:t>
            </a:r>
            <a:r>
              <a:rPr lang="en-US"/>
              <a:t> =T</a:t>
            </a:r>
          </a:p>
        </p:txBody>
      </p:sp>
      <p:graphicFrame>
        <p:nvGraphicFramePr>
          <p:cNvPr id="7172" name="Object 40"/>
          <p:cNvGraphicFramePr>
            <a:graphicFrameLocks noChangeAspect="1"/>
          </p:cNvGraphicFramePr>
          <p:nvPr/>
        </p:nvGraphicFramePr>
        <p:xfrm>
          <a:off x="1752600" y="5334000"/>
          <a:ext cx="1524000" cy="1279525"/>
        </p:xfrm>
        <a:graphic>
          <a:graphicData uri="http://schemas.openxmlformats.org/presentationml/2006/ole">
            <mc:AlternateContent xmlns:mc="http://schemas.openxmlformats.org/markup-compatibility/2006">
              <mc:Choice xmlns:v="urn:schemas-microsoft-com:vml" Requires="v">
                <p:oleObj name="Equation" r:id="rId7" imgW="1028520" imgH="863280" progId="Equation.DSMT4">
                  <p:embed/>
                </p:oleObj>
              </mc:Choice>
              <mc:Fallback>
                <p:oleObj name="Equation" r:id="rId7" imgW="1028520" imgH="863280" progId="Equation.DSMT4">
                  <p:embed/>
                  <p:pic>
                    <p:nvPicPr>
                      <p:cNvPr id="0" name="Object 40"/>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752600" y="5334000"/>
                        <a:ext cx="1524000" cy="12795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7208" name="Text Box 42"/>
          <p:cNvSpPr txBox="1">
            <a:spLocks noChangeArrowheads="1"/>
          </p:cNvSpPr>
          <p:nvPr/>
        </p:nvSpPr>
        <p:spPr bwMode="auto">
          <a:xfrm>
            <a:off x="4556125" y="5900738"/>
            <a:ext cx="944563"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t>tan</a:t>
            </a:r>
            <a:r>
              <a:rPr lang="en-US">
                <a:latin typeface="Symbol" pitchFamily="18" charset="2"/>
              </a:rPr>
              <a:t>q</a:t>
            </a:r>
            <a:r>
              <a:rPr lang="en-US"/>
              <a:t> =4</a:t>
            </a:r>
          </a:p>
        </p:txBody>
      </p:sp>
      <p:sp>
        <p:nvSpPr>
          <p:cNvPr id="7209" name="Text Box 43"/>
          <p:cNvSpPr txBox="1">
            <a:spLocks noChangeArrowheads="1"/>
          </p:cNvSpPr>
          <p:nvPr/>
        </p:nvSpPr>
        <p:spPr bwMode="auto">
          <a:xfrm>
            <a:off x="4784725" y="6281738"/>
            <a:ext cx="9017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latin typeface="Symbol" pitchFamily="18" charset="2"/>
              </a:rPr>
              <a:t>q</a:t>
            </a:r>
            <a:r>
              <a:rPr lang="en-US"/>
              <a:t> = 76</a:t>
            </a:r>
            <a:r>
              <a:rPr lang="en-US" baseline="30000"/>
              <a:t>o</a:t>
            </a:r>
            <a:endParaRPr lang="en-US"/>
          </a:p>
        </p:txBody>
      </p:sp>
      <p:cxnSp>
        <p:nvCxnSpPr>
          <p:cNvPr id="6" name="Straight Connector 5">
            <a:extLst>
              <a:ext uri="{FF2B5EF4-FFF2-40B4-BE49-F238E27FC236}">
                <a16:creationId xmlns:a16="http://schemas.microsoft.com/office/drawing/2014/main" id="{A01150B5-2AC0-AE2B-CE2C-EFA8BDCC9CCE}"/>
              </a:ext>
            </a:extLst>
          </p:cNvPr>
          <p:cNvCxnSpPr/>
          <p:nvPr/>
        </p:nvCxnSpPr>
        <p:spPr>
          <a:xfrm>
            <a:off x="381000" y="533400"/>
            <a:ext cx="8094724" cy="0"/>
          </a:xfrm>
          <a:prstGeom prst="line">
            <a:avLst/>
          </a:prstGeom>
          <a:ln w="19050">
            <a:solidFill>
              <a:srgbClr val="C00000"/>
            </a:solidFill>
          </a:ln>
        </p:spPr>
        <p:style>
          <a:lnRef idx="1">
            <a:schemeClr val="dk1"/>
          </a:lnRef>
          <a:fillRef idx="0">
            <a:schemeClr val="dk1"/>
          </a:fillRef>
          <a:effectRef idx="0">
            <a:schemeClr val="dk1"/>
          </a:effectRef>
          <a:fontRef idx="minor">
            <a:schemeClr val="tx1"/>
          </a:fontRef>
        </p:style>
      </p:cxnSp>
      <p:cxnSp>
        <p:nvCxnSpPr>
          <p:cNvPr id="7" name="Straight Arrow Connector 6">
            <a:extLst>
              <a:ext uri="{FF2B5EF4-FFF2-40B4-BE49-F238E27FC236}">
                <a16:creationId xmlns:a16="http://schemas.microsoft.com/office/drawing/2014/main" id="{C0163F90-914A-4FE2-0134-8437D8476F80}"/>
              </a:ext>
            </a:extLst>
          </p:cNvPr>
          <p:cNvCxnSpPr/>
          <p:nvPr/>
        </p:nvCxnSpPr>
        <p:spPr>
          <a:xfrm>
            <a:off x="3858242" y="6097771"/>
            <a:ext cx="570120"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8" name="Straight Connector 7">
            <a:extLst>
              <a:ext uri="{FF2B5EF4-FFF2-40B4-BE49-F238E27FC236}">
                <a16:creationId xmlns:a16="http://schemas.microsoft.com/office/drawing/2014/main" id="{66C3E1D6-A991-961D-A344-66A713133779}"/>
              </a:ext>
            </a:extLst>
          </p:cNvPr>
          <p:cNvCxnSpPr/>
          <p:nvPr/>
        </p:nvCxnSpPr>
        <p:spPr>
          <a:xfrm>
            <a:off x="4713348" y="6648450"/>
            <a:ext cx="1061977" cy="0"/>
          </a:xfrm>
          <a:prstGeom prst="line">
            <a:avLst/>
          </a:prstGeom>
          <a:ln w="19050">
            <a:solidFill>
              <a:srgbClr val="FF0000"/>
            </a:solidFill>
          </a:ln>
        </p:spPr>
        <p:style>
          <a:lnRef idx="1">
            <a:schemeClr val="dk1"/>
          </a:lnRef>
          <a:fillRef idx="0">
            <a:schemeClr val="dk1"/>
          </a:fillRef>
          <a:effectRef idx="0">
            <a:schemeClr val="dk1"/>
          </a:effectRef>
          <a:fontRef idx="minor">
            <a:schemeClr val="tx1"/>
          </a:fontRef>
        </p:style>
      </p:cxnSp>
      <p:grpSp>
        <p:nvGrpSpPr>
          <p:cNvPr id="2" name="Group 1">
            <a:extLst>
              <a:ext uri="{FF2B5EF4-FFF2-40B4-BE49-F238E27FC236}">
                <a16:creationId xmlns:a16="http://schemas.microsoft.com/office/drawing/2014/main" id="{B4D5B0E3-C79A-2158-F4DA-7DFBC474BF8D}"/>
              </a:ext>
            </a:extLst>
          </p:cNvPr>
          <p:cNvGrpSpPr/>
          <p:nvPr/>
        </p:nvGrpSpPr>
        <p:grpSpPr>
          <a:xfrm>
            <a:off x="3805298" y="704056"/>
            <a:ext cx="5019675" cy="2784475"/>
            <a:chOff x="3805298" y="704056"/>
            <a:chExt cx="5019675" cy="2784475"/>
          </a:xfrm>
        </p:grpSpPr>
        <p:sp>
          <p:nvSpPr>
            <p:cNvPr id="7174" name="Rectangle 5"/>
            <p:cNvSpPr>
              <a:spLocks noChangeArrowheads="1"/>
            </p:cNvSpPr>
            <p:nvPr/>
          </p:nvSpPr>
          <p:spPr bwMode="auto">
            <a:xfrm>
              <a:off x="4964173" y="2323306"/>
              <a:ext cx="2743200" cy="152400"/>
            </a:xfrm>
            <a:prstGeom prst="rect">
              <a:avLst/>
            </a:prstGeom>
            <a:solidFill>
              <a:srgbClr val="EAEAEA"/>
            </a:solidFill>
            <a:ln w="9525">
              <a:solidFill>
                <a:schemeClr val="tx1"/>
              </a:solidFill>
              <a:miter lim="800000"/>
              <a:headEnd/>
              <a:tailEnd/>
            </a:ln>
          </p:spPr>
          <p:txBody>
            <a:bodyPr wrap="none" anchor="ctr"/>
            <a:lstStyle/>
            <a:p>
              <a:endParaRPr lang="en-US"/>
            </a:p>
          </p:txBody>
        </p:sp>
        <p:sp>
          <p:nvSpPr>
            <p:cNvPr id="7175" name="Line 8"/>
            <p:cNvSpPr>
              <a:spLocks noChangeShapeType="1"/>
            </p:cNvSpPr>
            <p:nvPr/>
          </p:nvSpPr>
          <p:spPr bwMode="auto">
            <a:xfrm flipH="1">
              <a:off x="4278373" y="2399506"/>
              <a:ext cx="685800"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176" name="Rectangle 9"/>
            <p:cNvSpPr>
              <a:spLocks noChangeArrowheads="1"/>
            </p:cNvSpPr>
            <p:nvPr/>
          </p:nvSpPr>
          <p:spPr bwMode="auto">
            <a:xfrm>
              <a:off x="5989698" y="732631"/>
              <a:ext cx="304800" cy="228600"/>
            </a:xfrm>
            <a:prstGeom prst="rect">
              <a:avLst/>
            </a:prstGeom>
            <a:solidFill>
              <a:srgbClr val="EAEAEA"/>
            </a:solidFill>
            <a:ln w="9525">
              <a:solidFill>
                <a:schemeClr val="tx1"/>
              </a:solidFill>
              <a:miter lim="800000"/>
              <a:headEnd/>
              <a:tailEnd/>
            </a:ln>
          </p:spPr>
          <p:txBody>
            <a:bodyPr wrap="none" anchor="ctr"/>
            <a:lstStyle/>
            <a:p>
              <a:endParaRPr lang="en-US"/>
            </a:p>
          </p:txBody>
        </p:sp>
        <p:sp>
          <p:nvSpPr>
            <p:cNvPr id="7177" name="Rectangle 10"/>
            <p:cNvSpPr>
              <a:spLocks noChangeArrowheads="1"/>
            </p:cNvSpPr>
            <p:nvPr/>
          </p:nvSpPr>
          <p:spPr bwMode="auto">
            <a:xfrm>
              <a:off x="8520173" y="764381"/>
              <a:ext cx="304800" cy="228600"/>
            </a:xfrm>
            <a:prstGeom prst="rect">
              <a:avLst/>
            </a:prstGeom>
            <a:solidFill>
              <a:srgbClr val="EAEAEA"/>
            </a:solidFill>
            <a:ln w="9525">
              <a:solidFill>
                <a:schemeClr val="tx1"/>
              </a:solidFill>
              <a:miter lim="800000"/>
              <a:headEnd/>
              <a:tailEnd/>
            </a:ln>
          </p:spPr>
          <p:txBody>
            <a:bodyPr wrap="none" anchor="ctr"/>
            <a:lstStyle/>
            <a:p>
              <a:endParaRPr lang="en-US"/>
            </a:p>
          </p:txBody>
        </p:sp>
        <p:sp>
          <p:nvSpPr>
            <p:cNvPr id="7178" name="Line 11"/>
            <p:cNvSpPr>
              <a:spLocks noChangeShapeType="1"/>
            </p:cNvSpPr>
            <p:nvPr/>
          </p:nvSpPr>
          <p:spPr bwMode="auto">
            <a:xfrm>
              <a:off x="6183373" y="2399506"/>
              <a:ext cx="0" cy="6858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179" name="Rectangle 6"/>
            <p:cNvSpPr>
              <a:spLocks noChangeArrowheads="1"/>
            </p:cNvSpPr>
            <p:nvPr/>
          </p:nvSpPr>
          <p:spPr bwMode="auto">
            <a:xfrm rot="2189307">
              <a:off x="5543611" y="704056"/>
              <a:ext cx="76200" cy="1905000"/>
            </a:xfrm>
            <a:prstGeom prst="rect">
              <a:avLst/>
            </a:prstGeom>
            <a:solidFill>
              <a:schemeClr val="bg1"/>
            </a:solidFill>
            <a:ln w="9525">
              <a:solidFill>
                <a:schemeClr val="tx1"/>
              </a:solidFill>
              <a:miter lim="800000"/>
              <a:headEnd/>
              <a:tailEnd/>
            </a:ln>
          </p:spPr>
          <p:txBody>
            <a:bodyPr wrap="none" anchor="ctr"/>
            <a:lstStyle/>
            <a:p>
              <a:endParaRPr lang="en-US"/>
            </a:p>
          </p:txBody>
        </p:sp>
        <p:sp>
          <p:nvSpPr>
            <p:cNvPr id="7180" name="Rectangle 7"/>
            <p:cNvSpPr>
              <a:spLocks noChangeArrowheads="1"/>
            </p:cNvSpPr>
            <p:nvPr/>
          </p:nvSpPr>
          <p:spPr bwMode="auto">
            <a:xfrm rot="2189307">
              <a:off x="8088373" y="723106"/>
              <a:ext cx="76200" cy="1905000"/>
            </a:xfrm>
            <a:prstGeom prst="rect">
              <a:avLst/>
            </a:prstGeom>
            <a:solidFill>
              <a:schemeClr val="bg1"/>
            </a:solidFill>
            <a:ln w="9525">
              <a:solidFill>
                <a:schemeClr val="tx1"/>
              </a:solidFill>
              <a:miter lim="800000"/>
              <a:headEnd/>
              <a:tailEnd/>
            </a:ln>
          </p:spPr>
          <p:txBody>
            <a:bodyPr wrap="none" anchor="ctr"/>
            <a:lstStyle/>
            <a:p>
              <a:endParaRPr lang="en-US"/>
            </a:p>
          </p:txBody>
        </p:sp>
        <p:sp>
          <p:nvSpPr>
            <p:cNvPr id="7181" name="Text Box 12"/>
            <p:cNvSpPr txBox="1">
              <a:spLocks noChangeArrowheads="1"/>
            </p:cNvSpPr>
            <p:nvPr/>
          </p:nvSpPr>
          <p:spPr bwMode="auto">
            <a:xfrm>
              <a:off x="6015098" y="3121819"/>
              <a:ext cx="806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t>200 lb</a:t>
              </a:r>
            </a:p>
          </p:txBody>
        </p:sp>
        <p:sp>
          <p:nvSpPr>
            <p:cNvPr id="7182" name="Text Box 13"/>
            <p:cNvSpPr txBox="1">
              <a:spLocks noChangeArrowheads="1"/>
            </p:cNvSpPr>
            <p:nvPr/>
          </p:nvSpPr>
          <p:spPr bwMode="auto">
            <a:xfrm>
              <a:off x="3805298" y="1826419"/>
              <a:ext cx="679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t>50 lb</a:t>
              </a:r>
            </a:p>
          </p:txBody>
        </p:sp>
        <p:sp>
          <p:nvSpPr>
            <p:cNvPr id="7183" name="Line 14"/>
            <p:cNvSpPr>
              <a:spLocks noChangeShapeType="1"/>
            </p:cNvSpPr>
            <p:nvPr/>
          </p:nvSpPr>
          <p:spPr bwMode="auto">
            <a:xfrm>
              <a:off x="7554973" y="2551906"/>
              <a:ext cx="0" cy="304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184" name="Line 15"/>
            <p:cNvSpPr>
              <a:spLocks noChangeShapeType="1"/>
            </p:cNvSpPr>
            <p:nvPr/>
          </p:nvSpPr>
          <p:spPr bwMode="auto">
            <a:xfrm>
              <a:off x="5040373" y="2551906"/>
              <a:ext cx="0" cy="304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185" name="Text Box 16"/>
            <p:cNvSpPr txBox="1">
              <a:spLocks noChangeArrowheads="1"/>
            </p:cNvSpPr>
            <p:nvPr/>
          </p:nvSpPr>
          <p:spPr bwMode="auto">
            <a:xfrm>
              <a:off x="5307073" y="2786522"/>
              <a:ext cx="47160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z="1600" dirty="0"/>
                <a:t>3 ft</a:t>
              </a:r>
            </a:p>
          </p:txBody>
        </p:sp>
        <p:sp>
          <p:nvSpPr>
            <p:cNvPr id="7186" name="Text Box 17"/>
            <p:cNvSpPr txBox="1">
              <a:spLocks noChangeArrowheads="1"/>
            </p:cNvSpPr>
            <p:nvPr/>
          </p:nvSpPr>
          <p:spPr bwMode="auto">
            <a:xfrm>
              <a:off x="6618348" y="2756317"/>
              <a:ext cx="47160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z="1600" dirty="0"/>
                <a:t>3 ft</a:t>
              </a:r>
            </a:p>
          </p:txBody>
        </p:sp>
        <p:sp>
          <p:nvSpPr>
            <p:cNvPr id="7187" name="Line 18"/>
            <p:cNvSpPr>
              <a:spLocks noChangeShapeType="1"/>
            </p:cNvSpPr>
            <p:nvPr/>
          </p:nvSpPr>
          <p:spPr bwMode="auto">
            <a:xfrm>
              <a:off x="4613336" y="2055019"/>
              <a:ext cx="296862" cy="25241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188" name="Line 19"/>
            <p:cNvSpPr>
              <a:spLocks noChangeShapeType="1"/>
            </p:cNvSpPr>
            <p:nvPr/>
          </p:nvSpPr>
          <p:spPr bwMode="auto">
            <a:xfrm>
              <a:off x="5670611" y="713581"/>
              <a:ext cx="207962" cy="1619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189" name="Text Box 20"/>
            <p:cNvSpPr txBox="1">
              <a:spLocks noChangeArrowheads="1"/>
            </p:cNvSpPr>
            <p:nvPr/>
          </p:nvSpPr>
          <p:spPr bwMode="auto">
            <a:xfrm>
              <a:off x="4940361" y="1273969"/>
              <a:ext cx="47160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z="1600" dirty="0"/>
                <a:t>5 ft</a:t>
              </a:r>
            </a:p>
          </p:txBody>
        </p:sp>
        <p:sp>
          <p:nvSpPr>
            <p:cNvPr id="7192" name="Text Box 23"/>
            <p:cNvSpPr txBox="1">
              <a:spLocks noChangeArrowheads="1"/>
            </p:cNvSpPr>
            <p:nvPr/>
          </p:nvSpPr>
          <p:spPr bwMode="auto">
            <a:xfrm>
              <a:off x="5345173" y="1942306"/>
              <a:ext cx="30321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latin typeface="Symbol" pitchFamily="18" charset="2"/>
                </a:rPr>
                <a:t>q</a:t>
              </a:r>
            </a:p>
          </p:txBody>
        </p:sp>
        <p:sp>
          <p:nvSpPr>
            <p:cNvPr id="7205" name="Text Box 38"/>
            <p:cNvSpPr txBox="1">
              <a:spLocks noChangeArrowheads="1"/>
            </p:cNvSpPr>
            <p:nvPr/>
          </p:nvSpPr>
          <p:spPr bwMode="auto">
            <a:xfrm>
              <a:off x="6091298" y="1902619"/>
              <a:ext cx="3365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t>P</a:t>
              </a:r>
            </a:p>
          </p:txBody>
        </p:sp>
        <p:sp>
          <p:nvSpPr>
            <p:cNvPr id="7211" name="Oval 43"/>
            <p:cNvSpPr>
              <a:spLocks noChangeArrowheads="1"/>
            </p:cNvSpPr>
            <p:nvPr/>
          </p:nvSpPr>
          <p:spPr bwMode="auto">
            <a:xfrm>
              <a:off x="5005448" y="2350294"/>
              <a:ext cx="76200" cy="7620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212" name="Oval 44"/>
            <p:cNvSpPr>
              <a:spLocks noChangeArrowheads="1"/>
            </p:cNvSpPr>
            <p:nvPr/>
          </p:nvSpPr>
          <p:spPr bwMode="auto">
            <a:xfrm>
              <a:off x="6088123" y="883444"/>
              <a:ext cx="76200" cy="7620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213" name="Oval 45"/>
            <p:cNvSpPr>
              <a:spLocks noChangeArrowheads="1"/>
            </p:cNvSpPr>
            <p:nvPr/>
          </p:nvSpPr>
          <p:spPr bwMode="auto">
            <a:xfrm>
              <a:off x="8631298" y="907256"/>
              <a:ext cx="76200" cy="7620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214" name="Oval 46"/>
            <p:cNvSpPr>
              <a:spLocks noChangeArrowheads="1"/>
            </p:cNvSpPr>
            <p:nvPr/>
          </p:nvSpPr>
          <p:spPr bwMode="auto">
            <a:xfrm>
              <a:off x="7562911" y="2359819"/>
              <a:ext cx="76200" cy="7620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 name="TextBox 2">
              <a:extLst>
                <a:ext uri="{FF2B5EF4-FFF2-40B4-BE49-F238E27FC236}">
                  <a16:creationId xmlns:a16="http://schemas.microsoft.com/office/drawing/2014/main" id="{A8ADBD23-B9AA-4A92-B95D-69556E652278}"/>
                </a:ext>
              </a:extLst>
            </p:cNvPr>
            <p:cNvSpPr txBox="1"/>
            <p:nvPr/>
          </p:nvSpPr>
          <p:spPr>
            <a:xfrm>
              <a:off x="6361661" y="794543"/>
              <a:ext cx="338554" cy="369332"/>
            </a:xfrm>
            <a:prstGeom prst="rect">
              <a:avLst/>
            </a:prstGeom>
            <a:noFill/>
          </p:spPr>
          <p:txBody>
            <a:bodyPr wrap="none" rtlCol="0">
              <a:spAutoFit/>
            </a:bodyPr>
            <a:lstStyle/>
            <a:p>
              <a:r>
                <a:rPr lang="en-US" dirty="0"/>
                <a:t>A</a:t>
              </a:r>
            </a:p>
          </p:txBody>
        </p:sp>
        <p:sp>
          <p:nvSpPr>
            <p:cNvPr id="4" name="TextBox 3">
              <a:extLst>
                <a:ext uri="{FF2B5EF4-FFF2-40B4-BE49-F238E27FC236}">
                  <a16:creationId xmlns:a16="http://schemas.microsoft.com/office/drawing/2014/main" id="{1D8A6171-B351-440E-805A-F8F005A58E86}"/>
                </a:ext>
              </a:extLst>
            </p:cNvPr>
            <p:cNvSpPr txBox="1"/>
            <p:nvPr/>
          </p:nvSpPr>
          <p:spPr>
            <a:xfrm>
              <a:off x="8137170" y="790059"/>
              <a:ext cx="338554" cy="369332"/>
            </a:xfrm>
            <a:prstGeom prst="rect">
              <a:avLst/>
            </a:prstGeom>
            <a:noFill/>
          </p:spPr>
          <p:txBody>
            <a:bodyPr wrap="none" rtlCol="0">
              <a:spAutoFit/>
            </a:bodyPr>
            <a:lstStyle/>
            <a:p>
              <a:r>
                <a:rPr lang="en-US" dirty="0"/>
                <a:t>B</a:t>
              </a:r>
            </a:p>
          </p:txBody>
        </p:sp>
        <p:cxnSp>
          <p:nvCxnSpPr>
            <p:cNvPr id="9" name="Straight Arrow Connector 8">
              <a:extLst>
                <a:ext uri="{FF2B5EF4-FFF2-40B4-BE49-F238E27FC236}">
                  <a16:creationId xmlns:a16="http://schemas.microsoft.com/office/drawing/2014/main" id="{5E96286B-D3CC-BA80-37F2-65D531B7C5EC}"/>
                </a:ext>
              </a:extLst>
            </p:cNvPr>
            <p:cNvCxnSpPr>
              <a:cxnSpLocks/>
            </p:cNvCxnSpPr>
            <p:nvPr/>
          </p:nvCxnSpPr>
          <p:spPr>
            <a:xfrm>
              <a:off x="5088083" y="2762750"/>
              <a:ext cx="1090674" cy="0"/>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cxnSp>
          <p:nvCxnSpPr>
            <p:cNvPr id="11" name="Straight Arrow Connector 10">
              <a:extLst>
                <a:ext uri="{FF2B5EF4-FFF2-40B4-BE49-F238E27FC236}">
                  <a16:creationId xmlns:a16="http://schemas.microsoft.com/office/drawing/2014/main" id="{A723EEBD-C183-B51D-1761-D28CAD7E0A37}"/>
                </a:ext>
              </a:extLst>
            </p:cNvPr>
            <p:cNvCxnSpPr>
              <a:cxnSpLocks/>
            </p:cNvCxnSpPr>
            <p:nvPr/>
          </p:nvCxnSpPr>
          <p:spPr>
            <a:xfrm>
              <a:off x="6240584" y="2742029"/>
              <a:ext cx="1288843" cy="0"/>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cxnSp>
          <p:nvCxnSpPr>
            <p:cNvPr id="14" name="Straight Arrow Connector 13">
              <a:extLst>
                <a:ext uri="{FF2B5EF4-FFF2-40B4-BE49-F238E27FC236}">
                  <a16:creationId xmlns:a16="http://schemas.microsoft.com/office/drawing/2014/main" id="{B0E6895C-F6ED-D678-9173-095E2BA724F8}"/>
                </a:ext>
              </a:extLst>
            </p:cNvPr>
            <p:cNvCxnSpPr>
              <a:cxnSpLocks/>
            </p:cNvCxnSpPr>
            <p:nvPr/>
          </p:nvCxnSpPr>
          <p:spPr>
            <a:xfrm flipV="1">
              <a:off x="5435749" y="790059"/>
              <a:ext cx="344749" cy="44177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7" name="Straight Arrow Connector 16">
              <a:extLst>
                <a:ext uri="{FF2B5EF4-FFF2-40B4-BE49-F238E27FC236}">
                  <a16:creationId xmlns:a16="http://schemas.microsoft.com/office/drawing/2014/main" id="{437ADCCC-1B64-A7D1-BDCF-E123E30BF9F6}"/>
                </a:ext>
              </a:extLst>
            </p:cNvPr>
            <p:cNvCxnSpPr>
              <a:cxnSpLocks/>
            </p:cNvCxnSpPr>
            <p:nvPr/>
          </p:nvCxnSpPr>
          <p:spPr>
            <a:xfrm flipH="1">
              <a:off x="4664384" y="1640681"/>
              <a:ext cx="374402" cy="466019"/>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7" name="Text Box 7"/>
          <p:cNvSpPr txBox="1">
            <a:spLocks noChangeArrowheads="1"/>
          </p:cNvSpPr>
          <p:nvPr/>
        </p:nvSpPr>
        <p:spPr bwMode="auto">
          <a:xfrm>
            <a:off x="669925" y="188913"/>
            <a:ext cx="24193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t>virtual work approach:</a:t>
            </a:r>
          </a:p>
        </p:txBody>
      </p:sp>
      <p:graphicFrame>
        <p:nvGraphicFramePr>
          <p:cNvPr id="8194" name="Object 41"/>
          <p:cNvGraphicFramePr>
            <a:graphicFrameLocks noChangeAspect="1"/>
          </p:cNvGraphicFramePr>
          <p:nvPr/>
        </p:nvGraphicFramePr>
        <p:xfrm>
          <a:off x="1524000" y="5638800"/>
          <a:ext cx="3810000" cy="703263"/>
        </p:xfrm>
        <a:graphic>
          <a:graphicData uri="http://schemas.openxmlformats.org/presentationml/2006/ole">
            <mc:AlternateContent xmlns:mc="http://schemas.openxmlformats.org/markup-compatibility/2006">
              <mc:Choice xmlns:v="urn:schemas-microsoft-com:vml" Requires="v">
                <p:oleObj name="Equation" r:id="rId3" imgW="1993680" imgH="368280" progId="Equation.DSMT4">
                  <p:embed/>
                </p:oleObj>
              </mc:Choice>
              <mc:Fallback>
                <p:oleObj name="Equation" r:id="rId3" imgW="1993680" imgH="368280" progId="Equation.DSMT4">
                  <p:embed/>
                  <p:pic>
                    <p:nvPicPr>
                      <p:cNvPr id="0" name="Object 4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4000" y="5638800"/>
                        <a:ext cx="3810000" cy="7032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8235" name="Text Box 48"/>
          <p:cNvSpPr txBox="1">
            <a:spLocks noChangeArrowheads="1"/>
          </p:cNvSpPr>
          <p:nvPr/>
        </p:nvSpPr>
        <p:spPr bwMode="auto">
          <a:xfrm>
            <a:off x="3733800" y="6019800"/>
            <a:ext cx="51117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t>note: tensions do no work in this assumed virtual</a:t>
            </a:r>
          </a:p>
          <a:p>
            <a:pPr eaLnBrk="1" hangingPunct="1"/>
            <a:r>
              <a:rPr lang="en-US"/>
              <a:t>rotation</a:t>
            </a:r>
          </a:p>
        </p:txBody>
      </p:sp>
      <p:sp>
        <p:nvSpPr>
          <p:cNvPr id="8213" name="Line 23"/>
          <p:cNvSpPr>
            <a:spLocks noChangeShapeType="1"/>
          </p:cNvSpPr>
          <p:nvPr/>
        </p:nvSpPr>
        <p:spPr bwMode="auto">
          <a:xfrm flipH="1" flipV="1">
            <a:off x="2590800" y="4495800"/>
            <a:ext cx="457200" cy="4572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214" name="Line 24"/>
          <p:cNvSpPr>
            <a:spLocks noChangeShapeType="1"/>
          </p:cNvSpPr>
          <p:nvPr/>
        </p:nvSpPr>
        <p:spPr bwMode="auto">
          <a:xfrm flipH="1">
            <a:off x="3048000" y="3962400"/>
            <a:ext cx="914400" cy="9906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16" name="Line 26"/>
          <p:cNvSpPr>
            <a:spLocks noChangeShapeType="1"/>
          </p:cNvSpPr>
          <p:nvPr/>
        </p:nvSpPr>
        <p:spPr bwMode="auto">
          <a:xfrm>
            <a:off x="3200400" y="4953000"/>
            <a:ext cx="7620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17" name="Line 27"/>
          <p:cNvSpPr>
            <a:spLocks noChangeShapeType="1"/>
          </p:cNvSpPr>
          <p:nvPr/>
        </p:nvSpPr>
        <p:spPr bwMode="auto">
          <a:xfrm flipH="1">
            <a:off x="2362200" y="4953000"/>
            <a:ext cx="609600"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218" name="Text Box 28"/>
          <p:cNvSpPr txBox="1">
            <a:spLocks noChangeArrowheads="1"/>
          </p:cNvSpPr>
          <p:nvPr/>
        </p:nvSpPr>
        <p:spPr bwMode="auto">
          <a:xfrm>
            <a:off x="1677397" y="4751165"/>
            <a:ext cx="68480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dirty="0"/>
              <a:t>50 </a:t>
            </a:r>
            <a:r>
              <a:rPr lang="en-US" dirty="0" err="1"/>
              <a:t>lb</a:t>
            </a:r>
            <a:endParaRPr lang="en-US" dirty="0"/>
          </a:p>
        </p:txBody>
      </p:sp>
      <p:sp>
        <p:nvSpPr>
          <p:cNvPr id="8219" name="Line 29"/>
          <p:cNvSpPr>
            <a:spLocks noChangeShapeType="1"/>
          </p:cNvSpPr>
          <p:nvPr/>
        </p:nvSpPr>
        <p:spPr bwMode="auto">
          <a:xfrm>
            <a:off x="2514600" y="4495800"/>
            <a:ext cx="0" cy="381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20" name="Text Box 30"/>
          <p:cNvSpPr txBox="1">
            <a:spLocks noChangeArrowheads="1"/>
          </p:cNvSpPr>
          <p:nvPr/>
        </p:nvSpPr>
        <p:spPr bwMode="auto">
          <a:xfrm>
            <a:off x="2471738" y="4521200"/>
            <a:ext cx="303212"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latin typeface="Symbol" pitchFamily="18" charset="2"/>
              </a:rPr>
              <a:t>q</a:t>
            </a:r>
          </a:p>
        </p:txBody>
      </p:sp>
      <p:sp>
        <p:nvSpPr>
          <p:cNvPr id="8221" name="Text Box 31"/>
          <p:cNvSpPr txBox="1">
            <a:spLocks noChangeArrowheads="1"/>
          </p:cNvSpPr>
          <p:nvPr/>
        </p:nvSpPr>
        <p:spPr bwMode="auto">
          <a:xfrm>
            <a:off x="2590800" y="4114800"/>
            <a:ext cx="915988"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latin typeface="Symbol" pitchFamily="18" charset="2"/>
              </a:rPr>
              <a:t>d</a:t>
            </a:r>
            <a:r>
              <a:rPr lang="en-US"/>
              <a:t>u=5</a:t>
            </a:r>
            <a:r>
              <a:rPr lang="en-US">
                <a:latin typeface="Symbol" pitchFamily="18" charset="2"/>
              </a:rPr>
              <a:t>dq</a:t>
            </a:r>
          </a:p>
        </p:txBody>
      </p:sp>
      <p:sp>
        <p:nvSpPr>
          <p:cNvPr id="8222" name="Line 32"/>
          <p:cNvSpPr>
            <a:spLocks noChangeShapeType="1"/>
          </p:cNvSpPr>
          <p:nvPr/>
        </p:nvSpPr>
        <p:spPr bwMode="auto">
          <a:xfrm flipH="1" flipV="1">
            <a:off x="5334000" y="4495800"/>
            <a:ext cx="457200" cy="4572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223" name="Line 33"/>
          <p:cNvSpPr>
            <a:spLocks noChangeShapeType="1"/>
          </p:cNvSpPr>
          <p:nvPr/>
        </p:nvSpPr>
        <p:spPr bwMode="auto">
          <a:xfrm flipH="1">
            <a:off x="5791200" y="3962400"/>
            <a:ext cx="914400" cy="9906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24" name="Line 34"/>
          <p:cNvSpPr>
            <a:spLocks noChangeShapeType="1"/>
          </p:cNvSpPr>
          <p:nvPr/>
        </p:nvSpPr>
        <p:spPr bwMode="auto">
          <a:xfrm>
            <a:off x="5943600" y="4953000"/>
            <a:ext cx="7620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25" name="Text Box 36"/>
          <p:cNvSpPr txBox="1">
            <a:spLocks noChangeArrowheads="1"/>
          </p:cNvSpPr>
          <p:nvPr/>
        </p:nvSpPr>
        <p:spPr bwMode="auto">
          <a:xfrm>
            <a:off x="5943600" y="5105400"/>
            <a:ext cx="81304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dirty="0"/>
              <a:t>200 </a:t>
            </a:r>
            <a:r>
              <a:rPr lang="en-US" dirty="0" err="1"/>
              <a:t>lb</a:t>
            </a:r>
            <a:endParaRPr lang="en-US" dirty="0"/>
          </a:p>
        </p:txBody>
      </p:sp>
      <p:sp>
        <p:nvSpPr>
          <p:cNvPr id="8226" name="Line 37"/>
          <p:cNvSpPr>
            <a:spLocks noChangeShapeType="1"/>
          </p:cNvSpPr>
          <p:nvPr/>
        </p:nvSpPr>
        <p:spPr bwMode="auto">
          <a:xfrm>
            <a:off x="5257800" y="4495800"/>
            <a:ext cx="0" cy="381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27" name="Text Box 38"/>
          <p:cNvSpPr txBox="1">
            <a:spLocks noChangeArrowheads="1"/>
          </p:cNvSpPr>
          <p:nvPr/>
        </p:nvSpPr>
        <p:spPr bwMode="auto">
          <a:xfrm>
            <a:off x="5214938" y="4521200"/>
            <a:ext cx="303212"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latin typeface="Symbol" pitchFamily="18" charset="2"/>
              </a:rPr>
              <a:t>q</a:t>
            </a:r>
          </a:p>
        </p:txBody>
      </p:sp>
      <p:sp>
        <p:nvSpPr>
          <p:cNvPr id="8228" name="Text Box 39"/>
          <p:cNvSpPr txBox="1">
            <a:spLocks noChangeArrowheads="1"/>
          </p:cNvSpPr>
          <p:nvPr/>
        </p:nvSpPr>
        <p:spPr bwMode="auto">
          <a:xfrm>
            <a:off x="5334000" y="4114800"/>
            <a:ext cx="915988"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latin typeface="Symbol" pitchFamily="18" charset="2"/>
              </a:rPr>
              <a:t>d</a:t>
            </a:r>
            <a:r>
              <a:rPr lang="en-US"/>
              <a:t>u=5</a:t>
            </a:r>
            <a:r>
              <a:rPr lang="en-US">
                <a:latin typeface="Symbol" pitchFamily="18" charset="2"/>
              </a:rPr>
              <a:t>dq</a:t>
            </a:r>
          </a:p>
        </p:txBody>
      </p:sp>
      <p:sp>
        <p:nvSpPr>
          <p:cNvPr id="8229" name="Line 40"/>
          <p:cNvSpPr>
            <a:spLocks noChangeShapeType="1"/>
          </p:cNvSpPr>
          <p:nvPr/>
        </p:nvSpPr>
        <p:spPr bwMode="auto">
          <a:xfrm>
            <a:off x="5783263" y="4995863"/>
            <a:ext cx="0" cy="6096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238" name="Text Box 25"/>
          <p:cNvSpPr txBox="1">
            <a:spLocks noChangeArrowheads="1"/>
          </p:cNvSpPr>
          <p:nvPr/>
        </p:nvSpPr>
        <p:spPr bwMode="auto">
          <a:xfrm>
            <a:off x="3352800" y="4572000"/>
            <a:ext cx="30321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latin typeface="Symbol" pitchFamily="18" charset="2"/>
              </a:rPr>
              <a:t>q</a:t>
            </a:r>
          </a:p>
        </p:txBody>
      </p:sp>
      <p:sp>
        <p:nvSpPr>
          <p:cNvPr id="8239" name="Text Box 25"/>
          <p:cNvSpPr txBox="1">
            <a:spLocks noChangeArrowheads="1"/>
          </p:cNvSpPr>
          <p:nvPr/>
        </p:nvSpPr>
        <p:spPr bwMode="auto">
          <a:xfrm>
            <a:off x="6019800" y="4572000"/>
            <a:ext cx="30321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latin typeface="Symbol" pitchFamily="18" charset="2"/>
              </a:rPr>
              <a:t>q</a:t>
            </a:r>
          </a:p>
        </p:txBody>
      </p:sp>
      <p:sp>
        <p:nvSpPr>
          <p:cNvPr id="4" name="TextBox 3">
            <a:extLst>
              <a:ext uri="{FF2B5EF4-FFF2-40B4-BE49-F238E27FC236}">
                <a16:creationId xmlns:a16="http://schemas.microsoft.com/office/drawing/2014/main" id="{8175D03E-63EC-4A93-8985-879FEB05FFAA}"/>
              </a:ext>
            </a:extLst>
          </p:cNvPr>
          <p:cNvSpPr txBox="1"/>
          <p:nvPr/>
        </p:nvSpPr>
        <p:spPr>
          <a:xfrm>
            <a:off x="335881" y="762466"/>
            <a:ext cx="2387475" cy="646331"/>
          </a:xfrm>
          <a:prstGeom prst="rect">
            <a:avLst/>
          </a:prstGeom>
          <a:noFill/>
        </p:spPr>
        <p:txBody>
          <a:bodyPr wrap="square" rtlCol="0">
            <a:spAutoFit/>
          </a:bodyPr>
          <a:lstStyle/>
          <a:p>
            <a:r>
              <a:rPr lang="en-US" dirty="0"/>
              <a:t>assume rotation of the  links</a:t>
            </a:r>
          </a:p>
        </p:txBody>
      </p:sp>
      <p:sp>
        <p:nvSpPr>
          <p:cNvPr id="8195" name="Line 4"/>
          <p:cNvSpPr>
            <a:spLocks noChangeShapeType="1"/>
          </p:cNvSpPr>
          <p:nvPr/>
        </p:nvSpPr>
        <p:spPr bwMode="auto">
          <a:xfrm>
            <a:off x="3124200" y="1828800"/>
            <a:ext cx="23622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196" name="Line 5"/>
          <p:cNvSpPr>
            <a:spLocks noChangeShapeType="1"/>
          </p:cNvSpPr>
          <p:nvPr/>
        </p:nvSpPr>
        <p:spPr bwMode="auto">
          <a:xfrm flipV="1">
            <a:off x="3124200" y="533400"/>
            <a:ext cx="990600" cy="12954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198" name="Line 8"/>
          <p:cNvSpPr>
            <a:spLocks noChangeShapeType="1"/>
          </p:cNvSpPr>
          <p:nvPr/>
        </p:nvSpPr>
        <p:spPr bwMode="auto">
          <a:xfrm flipH="1">
            <a:off x="2622550" y="1828800"/>
            <a:ext cx="457200"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199" name="Line 9"/>
          <p:cNvSpPr>
            <a:spLocks noChangeShapeType="1"/>
          </p:cNvSpPr>
          <p:nvPr/>
        </p:nvSpPr>
        <p:spPr bwMode="auto">
          <a:xfrm>
            <a:off x="4267200" y="1828800"/>
            <a:ext cx="0" cy="6096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200" name="Line 10"/>
          <p:cNvSpPr>
            <a:spLocks noChangeShapeType="1"/>
          </p:cNvSpPr>
          <p:nvPr/>
        </p:nvSpPr>
        <p:spPr bwMode="auto">
          <a:xfrm flipH="1">
            <a:off x="2971800" y="533400"/>
            <a:ext cx="1143000" cy="1143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01" name="Line 11"/>
          <p:cNvSpPr>
            <a:spLocks noChangeShapeType="1"/>
          </p:cNvSpPr>
          <p:nvPr/>
        </p:nvSpPr>
        <p:spPr bwMode="auto">
          <a:xfrm flipH="1" flipV="1">
            <a:off x="2971800" y="1676400"/>
            <a:ext cx="152400" cy="1524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202" name="Line 12"/>
          <p:cNvSpPr>
            <a:spLocks noChangeShapeType="1"/>
          </p:cNvSpPr>
          <p:nvPr/>
        </p:nvSpPr>
        <p:spPr bwMode="auto">
          <a:xfrm flipV="1">
            <a:off x="5486400" y="533400"/>
            <a:ext cx="990600" cy="12954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03" name="Line 13"/>
          <p:cNvSpPr>
            <a:spLocks noChangeShapeType="1"/>
          </p:cNvSpPr>
          <p:nvPr/>
        </p:nvSpPr>
        <p:spPr bwMode="auto">
          <a:xfrm flipH="1">
            <a:off x="5335588" y="533400"/>
            <a:ext cx="1141412" cy="1077913"/>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04" name="Line 14"/>
          <p:cNvSpPr>
            <a:spLocks noChangeShapeType="1"/>
          </p:cNvSpPr>
          <p:nvPr/>
        </p:nvSpPr>
        <p:spPr bwMode="auto">
          <a:xfrm flipH="1" flipV="1">
            <a:off x="5318125" y="1644650"/>
            <a:ext cx="168275" cy="18415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205" name="Line 15"/>
          <p:cNvSpPr>
            <a:spLocks noChangeShapeType="1"/>
          </p:cNvSpPr>
          <p:nvPr/>
        </p:nvSpPr>
        <p:spPr bwMode="auto">
          <a:xfrm flipV="1">
            <a:off x="4267200" y="533400"/>
            <a:ext cx="990600" cy="12954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8206" name="Line 16"/>
          <p:cNvSpPr>
            <a:spLocks noChangeShapeType="1"/>
          </p:cNvSpPr>
          <p:nvPr/>
        </p:nvSpPr>
        <p:spPr bwMode="auto">
          <a:xfrm flipH="1">
            <a:off x="4114800" y="533400"/>
            <a:ext cx="1143000" cy="10668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8207" name="Line 17"/>
          <p:cNvSpPr>
            <a:spLocks noChangeShapeType="1"/>
          </p:cNvSpPr>
          <p:nvPr/>
        </p:nvSpPr>
        <p:spPr bwMode="auto">
          <a:xfrm flipH="1" flipV="1">
            <a:off x="4102100" y="1635125"/>
            <a:ext cx="165100" cy="193675"/>
          </a:xfrm>
          <a:prstGeom prst="line">
            <a:avLst/>
          </a:prstGeom>
          <a:noFill/>
          <a:ln w="9525">
            <a:solidFill>
              <a:schemeClr val="tx1"/>
            </a:solidFill>
            <a:prstDash val="dash"/>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208" name="Text Box 18"/>
          <p:cNvSpPr txBox="1">
            <a:spLocks noChangeArrowheads="1"/>
          </p:cNvSpPr>
          <p:nvPr/>
        </p:nvSpPr>
        <p:spPr bwMode="auto">
          <a:xfrm>
            <a:off x="3641725" y="1027113"/>
            <a:ext cx="50526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dirty="0"/>
              <a:t>5 ft</a:t>
            </a:r>
          </a:p>
        </p:txBody>
      </p:sp>
      <p:sp>
        <p:nvSpPr>
          <p:cNvPr id="8209" name="Text Box 19"/>
          <p:cNvSpPr txBox="1">
            <a:spLocks noChangeArrowheads="1"/>
          </p:cNvSpPr>
          <p:nvPr/>
        </p:nvSpPr>
        <p:spPr bwMode="auto">
          <a:xfrm>
            <a:off x="1871579" y="1672506"/>
            <a:ext cx="68480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dirty="0"/>
              <a:t>50 </a:t>
            </a:r>
            <a:r>
              <a:rPr lang="en-US" dirty="0" err="1"/>
              <a:t>lb</a:t>
            </a:r>
            <a:endParaRPr lang="en-US" dirty="0"/>
          </a:p>
        </p:txBody>
      </p:sp>
      <p:sp>
        <p:nvSpPr>
          <p:cNvPr id="8210" name="Text Box 20"/>
          <p:cNvSpPr txBox="1">
            <a:spLocks noChangeArrowheads="1"/>
          </p:cNvSpPr>
          <p:nvPr/>
        </p:nvSpPr>
        <p:spPr bwMode="auto">
          <a:xfrm>
            <a:off x="3409950" y="2115621"/>
            <a:ext cx="81304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dirty="0"/>
              <a:t>200 </a:t>
            </a:r>
            <a:r>
              <a:rPr lang="en-US" dirty="0" err="1"/>
              <a:t>lb</a:t>
            </a:r>
            <a:endParaRPr lang="en-US" dirty="0"/>
          </a:p>
        </p:txBody>
      </p:sp>
      <p:sp>
        <p:nvSpPr>
          <p:cNvPr id="8211" name="Text Box 21"/>
          <p:cNvSpPr txBox="1">
            <a:spLocks noChangeArrowheads="1"/>
          </p:cNvSpPr>
          <p:nvPr/>
        </p:nvSpPr>
        <p:spPr bwMode="auto">
          <a:xfrm>
            <a:off x="3201988" y="1092200"/>
            <a:ext cx="41592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latin typeface="Symbol" pitchFamily="18" charset="2"/>
              </a:rPr>
              <a:t>dq</a:t>
            </a:r>
          </a:p>
        </p:txBody>
      </p:sp>
      <p:sp>
        <p:nvSpPr>
          <p:cNvPr id="8212" name="Text Box 22"/>
          <p:cNvSpPr txBox="1">
            <a:spLocks noChangeArrowheads="1"/>
          </p:cNvSpPr>
          <p:nvPr/>
        </p:nvSpPr>
        <p:spPr bwMode="auto">
          <a:xfrm>
            <a:off x="5486400" y="1143000"/>
            <a:ext cx="41592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latin typeface="Symbol" pitchFamily="18" charset="2"/>
              </a:rPr>
              <a:t>dq</a:t>
            </a:r>
          </a:p>
        </p:txBody>
      </p:sp>
      <p:sp>
        <p:nvSpPr>
          <p:cNvPr id="8215" name="Text Box 25"/>
          <p:cNvSpPr txBox="1">
            <a:spLocks noChangeArrowheads="1"/>
          </p:cNvSpPr>
          <p:nvPr/>
        </p:nvSpPr>
        <p:spPr bwMode="auto">
          <a:xfrm>
            <a:off x="3276600" y="1447800"/>
            <a:ext cx="30321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latin typeface="Symbol" pitchFamily="18" charset="2"/>
              </a:rPr>
              <a:t>q</a:t>
            </a:r>
          </a:p>
        </p:txBody>
      </p:sp>
      <p:sp>
        <p:nvSpPr>
          <p:cNvPr id="8230" name="Line 43"/>
          <p:cNvSpPr>
            <a:spLocks noChangeShapeType="1"/>
          </p:cNvSpPr>
          <p:nvPr/>
        </p:nvSpPr>
        <p:spPr bwMode="auto">
          <a:xfrm flipV="1">
            <a:off x="4141788" y="119063"/>
            <a:ext cx="381000" cy="381000"/>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231" name="Line 44"/>
          <p:cNvSpPr>
            <a:spLocks noChangeShapeType="1"/>
          </p:cNvSpPr>
          <p:nvPr/>
        </p:nvSpPr>
        <p:spPr bwMode="auto">
          <a:xfrm flipV="1">
            <a:off x="6553200" y="184150"/>
            <a:ext cx="292100" cy="273050"/>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232" name="Text Box 45"/>
          <p:cNvSpPr txBox="1">
            <a:spLocks noChangeArrowheads="1"/>
          </p:cNvSpPr>
          <p:nvPr/>
        </p:nvSpPr>
        <p:spPr bwMode="auto">
          <a:xfrm>
            <a:off x="4479925" y="112713"/>
            <a:ext cx="407988"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t>T</a:t>
            </a:r>
            <a:r>
              <a:rPr lang="en-US" baseline="-25000"/>
              <a:t>1</a:t>
            </a:r>
            <a:endParaRPr lang="en-US"/>
          </a:p>
        </p:txBody>
      </p:sp>
      <p:sp>
        <p:nvSpPr>
          <p:cNvPr id="8234" name="Text Box 47"/>
          <p:cNvSpPr txBox="1">
            <a:spLocks noChangeArrowheads="1"/>
          </p:cNvSpPr>
          <p:nvPr/>
        </p:nvSpPr>
        <p:spPr bwMode="auto">
          <a:xfrm>
            <a:off x="6934200" y="152400"/>
            <a:ext cx="407988"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t>T</a:t>
            </a:r>
            <a:r>
              <a:rPr lang="en-US" baseline="-25000"/>
              <a:t>2</a:t>
            </a:r>
            <a:endParaRPr lang="en-US"/>
          </a:p>
        </p:txBody>
      </p:sp>
      <p:sp>
        <p:nvSpPr>
          <p:cNvPr id="8236" name="Text Box 49"/>
          <p:cNvSpPr txBox="1">
            <a:spLocks noChangeArrowheads="1"/>
          </p:cNvSpPr>
          <p:nvPr/>
        </p:nvSpPr>
        <p:spPr bwMode="auto">
          <a:xfrm>
            <a:off x="4191000" y="1219200"/>
            <a:ext cx="41592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latin typeface="Symbol" pitchFamily="18" charset="2"/>
              </a:rPr>
              <a:t>dq</a:t>
            </a:r>
          </a:p>
        </p:txBody>
      </p:sp>
      <p:sp>
        <p:nvSpPr>
          <p:cNvPr id="2" name="TextBox 1">
            <a:extLst>
              <a:ext uri="{FF2B5EF4-FFF2-40B4-BE49-F238E27FC236}">
                <a16:creationId xmlns:a16="http://schemas.microsoft.com/office/drawing/2014/main" id="{854103EA-B45B-4509-938D-48DEA9ED44BB}"/>
              </a:ext>
            </a:extLst>
          </p:cNvPr>
          <p:cNvSpPr txBox="1"/>
          <p:nvPr/>
        </p:nvSpPr>
        <p:spPr>
          <a:xfrm>
            <a:off x="3741321" y="237372"/>
            <a:ext cx="338554" cy="369332"/>
          </a:xfrm>
          <a:prstGeom prst="rect">
            <a:avLst/>
          </a:prstGeom>
          <a:noFill/>
        </p:spPr>
        <p:txBody>
          <a:bodyPr wrap="none" rtlCol="0">
            <a:spAutoFit/>
          </a:bodyPr>
          <a:lstStyle/>
          <a:p>
            <a:r>
              <a:rPr lang="en-US" dirty="0"/>
              <a:t>A</a:t>
            </a:r>
          </a:p>
        </p:txBody>
      </p:sp>
      <p:sp>
        <p:nvSpPr>
          <p:cNvPr id="3" name="TextBox 2">
            <a:extLst>
              <a:ext uri="{FF2B5EF4-FFF2-40B4-BE49-F238E27FC236}">
                <a16:creationId xmlns:a16="http://schemas.microsoft.com/office/drawing/2014/main" id="{520ED3F9-D317-4512-A112-CC0E5532DB79}"/>
              </a:ext>
            </a:extLst>
          </p:cNvPr>
          <p:cNvSpPr txBox="1"/>
          <p:nvPr/>
        </p:nvSpPr>
        <p:spPr>
          <a:xfrm>
            <a:off x="6152733" y="277480"/>
            <a:ext cx="338554" cy="369332"/>
          </a:xfrm>
          <a:prstGeom prst="rect">
            <a:avLst/>
          </a:prstGeom>
          <a:noFill/>
        </p:spPr>
        <p:txBody>
          <a:bodyPr wrap="none" rtlCol="0">
            <a:spAutoFit/>
          </a:bodyPr>
          <a:lstStyle/>
          <a:p>
            <a:r>
              <a:rPr lang="en-US" dirty="0"/>
              <a:t>B</a:t>
            </a:r>
          </a:p>
        </p:txBody>
      </p:sp>
      <p:sp>
        <p:nvSpPr>
          <p:cNvPr id="50" name="Line 4">
            <a:extLst>
              <a:ext uri="{FF2B5EF4-FFF2-40B4-BE49-F238E27FC236}">
                <a16:creationId xmlns:a16="http://schemas.microsoft.com/office/drawing/2014/main" id="{D1247093-AD97-4DB1-B169-6435298750E8}"/>
              </a:ext>
            </a:extLst>
          </p:cNvPr>
          <p:cNvSpPr>
            <a:spLocks noChangeShapeType="1"/>
          </p:cNvSpPr>
          <p:nvPr/>
        </p:nvSpPr>
        <p:spPr bwMode="auto">
          <a:xfrm>
            <a:off x="5883275" y="2551113"/>
            <a:ext cx="23622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 name="Line 8">
            <a:extLst>
              <a:ext uri="{FF2B5EF4-FFF2-40B4-BE49-F238E27FC236}">
                <a16:creationId xmlns:a16="http://schemas.microsoft.com/office/drawing/2014/main" id="{295B0A50-2419-4795-9556-4B7961AB31D6}"/>
              </a:ext>
            </a:extLst>
          </p:cNvPr>
          <p:cNvSpPr>
            <a:spLocks noChangeShapeType="1"/>
          </p:cNvSpPr>
          <p:nvPr/>
        </p:nvSpPr>
        <p:spPr bwMode="auto">
          <a:xfrm flipH="1">
            <a:off x="5391150" y="2554411"/>
            <a:ext cx="457200"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4" name="Line 17">
            <a:extLst>
              <a:ext uri="{FF2B5EF4-FFF2-40B4-BE49-F238E27FC236}">
                <a16:creationId xmlns:a16="http://schemas.microsoft.com/office/drawing/2014/main" id="{135562FF-82B1-42C9-902D-86AF4C084ECD}"/>
              </a:ext>
            </a:extLst>
          </p:cNvPr>
          <p:cNvSpPr>
            <a:spLocks noChangeShapeType="1"/>
          </p:cNvSpPr>
          <p:nvPr/>
        </p:nvSpPr>
        <p:spPr bwMode="auto">
          <a:xfrm flipH="1" flipV="1">
            <a:off x="8073812" y="2341562"/>
            <a:ext cx="165100" cy="193675"/>
          </a:xfrm>
          <a:prstGeom prst="line">
            <a:avLst/>
          </a:prstGeom>
          <a:noFill/>
          <a:ln w="28575">
            <a:solidFill>
              <a:schemeClr val="tx1"/>
            </a:solidFill>
            <a:prstDash val="solid"/>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5" name="Text Box 19">
            <a:extLst>
              <a:ext uri="{FF2B5EF4-FFF2-40B4-BE49-F238E27FC236}">
                <a16:creationId xmlns:a16="http://schemas.microsoft.com/office/drawing/2014/main" id="{2BB44824-BD62-4AB6-B6E6-E9FAA4B22D88}"/>
              </a:ext>
            </a:extLst>
          </p:cNvPr>
          <p:cNvSpPr txBox="1">
            <a:spLocks noChangeArrowheads="1"/>
          </p:cNvSpPr>
          <p:nvPr/>
        </p:nvSpPr>
        <p:spPr bwMode="auto">
          <a:xfrm>
            <a:off x="4665239" y="2379701"/>
            <a:ext cx="68480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dirty="0"/>
              <a:t>50 </a:t>
            </a:r>
            <a:r>
              <a:rPr lang="en-US" dirty="0" err="1"/>
              <a:t>lb</a:t>
            </a:r>
            <a:endParaRPr lang="en-US" dirty="0"/>
          </a:p>
        </p:txBody>
      </p:sp>
      <p:sp>
        <p:nvSpPr>
          <p:cNvPr id="57" name="Line 9">
            <a:extLst>
              <a:ext uri="{FF2B5EF4-FFF2-40B4-BE49-F238E27FC236}">
                <a16:creationId xmlns:a16="http://schemas.microsoft.com/office/drawing/2014/main" id="{1CCE443C-D9FD-4EEF-8FF7-1056E4E8B002}"/>
              </a:ext>
            </a:extLst>
          </p:cNvPr>
          <p:cNvSpPr>
            <a:spLocks noChangeShapeType="1"/>
          </p:cNvSpPr>
          <p:nvPr/>
        </p:nvSpPr>
        <p:spPr bwMode="auto">
          <a:xfrm>
            <a:off x="6960944" y="2554656"/>
            <a:ext cx="0" cy="6096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8" name="Text Box 20">
            <a:extLst>
              <a:ext uri="{FF2B5EF4-FFF2-40B4-BE49-F238E27FC236}">
                <a16:creationId xmlns:a16="http://schemas.microsoft.com/office/drawing/2014/main" id="{C60E073C-BF23-4047-8122-F7A373A7A8D0}"/>
              </a:ext>
            </a:extLst>
          </p:cNvPr>
          <p:cNvSpPr txBox="1">
            <a:spLocks noChangeArrowheads="1"/>
          </p:cNvSpPr>
          <p:nvPr/>
        </p:nvSpPr>
        <p:spPr bwMode="auto">
          <a:xfrm>
            <a:off x="6070478" y="2883970"/>
            <a:ext cx="81304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dirty="0"/>
              <a:t>200 </a:t>
            </a:r>
            <a:r>
              <a:rPr lang="en-US" dirty="0" err="1"/>
              <a:t>lb</a:t>
            </a:r>
            <a:endParaRPr lang="en-US" dirty="0"/>
          </a:p>
        </p:txBody>
      </p:sp>
      <p:sp>
        <p:nvSpPr>
          <p:cNvPr id="5" name="TextBox 4">
            <a:extLst>
              <a:ext uri="{FF2B5EF4-FFF2-40B4-BE49-F238E27FC236}">
                <a16:creationId xmlns:a16="http://schemas.microsoft.com/office/drawing/2014/main" id="{E9121659-3560-4A50-A21B-0334B5B61877}"/>
              </a:ext>
            </a:extLst>
          </p:cNvPr>
          <p:cNvSpPr txBox="1"/>
          <p:nvPr/>
        </p:nvSpPr>
        <p:spPr>
          <a:xfrm>
            <a:off x="8202086" y="2198780"/>
            <a:ext cx="441146" cy="369332"/>
          </a:xfrm>
          <a:prstGeom prst="rect">
            <a:avLst/>
          </a:prstGeom>
          <a:noFill/>
        </p:spPr>
        <p:txBody>
          <a:bodyPr wrap="none" rtlCol="0">
            <a:spAutoFit/>
          </a:bodyPr>
          <a:lstStyle/>
          <a:p>
            <a:r>
              <a:rPr lang="en-US" dirty="0">
                <a:latin typeface="Symbol" panose="05050102010706020507" pitchFamily="18" charset="2"/>
              </a:rPr>
              <a:t>d</a:t>
            </a:r>
            <a:r>
              <a:rPr lang="en-US" dirty="0"/>
              <a:t>u</a:t>
            </a:r>
          </a:p>
        </p:txBody>
      </p:sp>
      <p:sp>
        <p:nvSpPr>
          <p:cNvPr id="60" name="TextBox 59">
            <a:extLst>
              <a:ext uri="{FF2B5EF4-FFF2-40B4-BE49-F238E27FC236}">
                <a16:creationId xmlns:a16="http://schemas.microsoft.com/office/drawing/2014/main" id="{C428F4A5-9FE6-400E-8EF0-53C4F036D967}"/>
              </a:ext>
            </a:extLst>
          </p:cNvPr>
          <p:cNvSpPr txBox="1"/>
          <p:nvPr/>
        </p:nvSpPr>
        <p:spPr>
          <a:xfrm>
            <a:off x="5746464" y="2151187"/>
            <a:ext cx="441146" cy="369332"/>
          </a:xfrm>
          <a:prstGeom prst="rect">
            <a:avLst/>
          </a:prstGeom>
          <a:noFill/>
        </p:spPr>
        <p:txBody>
          <a:bodyPr wrap="none" rtlCol="0">
            <a:spAutoFit/>
          </a:bodyPr>
          <a:lstStyle/>
          <a:p>
            <a:r>
              <a:rPr lang="en-US" dirty="0">
                <a:latin typeface="Symbol" panose="05050102010706020507" pitchFamily="18" charset="2"/>
              </a:rPr>
              <a:t>d</a:t>
            </a:r>
            <a:r>
              <a:rPr lang="en-US" dirty="0"/>
              <a:t>u</a:t>
            </a:r>
          </a:p>
        </p:txBody>
      </p:sp>
      <p:sp>
        <p:nvSpPr>
          <p:cNvPr id="61" name="TextBox 60">
            <a:extLst>
              <a:ext uri="{FF2B5EF4-FFF2-40B4-BE49-F238E27FC236}">
                <a16:creationId xmlns:a16="http://schemas.microsoft.com/office/drawing/2014/main" id="{0CBC802E-E203-4EDF-BD27-91B8261A83D8}"/>
              </a:ext>
            </a:extLst>
          </p:cNvPr>
          <p:cNvSpPr txBox="1"/>
          <p:nvPr/>
        </p:nvSpPr>
        <p:spPr>
          <a:xfrm>
            <a:off x="6922533" y="2151187"/>
            <a:ext cx="441146" cy="369332"/>
          </a:xfrm>
          <a:prstGeom prst="rect">
            <a:avLst/>
          </a:prstGeom>
          <a:noFill/>
        </p:spPr>
        <p:txBody>
          <a:bodyPr wrap="none" rtlCol="0">
            <a:spAutoFit/>
          </a:bodyPr>
          <a:lstStyle/>
          <a:p>
            <a:r>
              <a:rPr lang="en-US" dirty="0">
                <a:latin typeface="Symbol" panose="05050102010706020507" pitchFamily="18" charset="2"/>
              </a:rPr>
              <a:t>d</a:t>
            </a:r>
            <a:r>
              <a:rPr lang="en-US" dirty="0"/>
              <a:t>u</a:t>
            </a:r>
          </a:p>
        </p:txBody>
      </p:sp>
      <p:sp>
        <p:nvSpPr>
          <p:cNvPr id="6" name="TextBox 5">
            <a:extLst>
              <a:ext uri="{FF2B5EF4-FFF2-40B4-BE49-F238E27FC236}">
                <a16:creationId xmlns:a16="http://schemas.microsoft.com/office/drawing/2014/main" id="{188104A5-54C6-4F58-AE2F-D85D28F1D06E}"/>
              </a:ext>
            </a:extLst>
          </p:cNvPr>
          <p:cNvSpPr txBox="1"/>
          <p:nvPr/>
        </p:nvSpPr>
        <p:spPr>
          <a:xfrm>
            <a:off x="6291385" y="1443633"/>
            <a:ext cx="2621230" cy="646331"/>
          </a:xfrm>
          <a:prstGeom prst="rect">
            <a:avLst/>
          </a:prstGeom>
          <a:noFill/>
        </p:spPr>
        <p:txBody>
          <a:bodyPr wrap="none" rtlCol="0">
            <a:spAutoFit/>
          </a:bodyPr>
          <a:lstStyle/>
          <a:p>
            <a:r>
              <a:rPr lang="en-US" dirty="0"/>
              <a:t>in this case the platform</a:t>
            </a:r>
          </a:p>
          <a:p>
            <a:r>
              <a:rPr lang="en-US" dirty="0"/>
              <a:t>simply translates:</a:t>
            </a:r>
          </a:p>
        </p:txBody>
      </p:sp>
      <p:cxnSp>
        <p:nvCxnSpPr>
          <p:cNvPr id="8" name="Straight Arrow Connector 7">
            <a:extLst>
              <a:ext uri="{FF2B5EF4-FFF2-40B4-BE49-F238E27FC236}">
                <a16:creationId xmlns:a16="http://schemas.microsoft.com/office/drawing/2014/main" id="{BB6CF7C9-1F33-0006-8726-4E608C43541A}"/>
              </a:ext>
            </a:extLst>
          </p:cNvPr>
          <p:cNvCxnSpPr/>
          <p:nvPr/>
        </p:nvCxnSpPr>
        <p:spPr>
          <a:xfrm>
            <a:off x="990600" y="6248400"/>
            <a:ext cx="381000"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0" name="Line 17">
            <a:extLst>
              <a:ext uri="{FF2B5EF4-FFF2-40B4-BE49-F238E27FC236}">
                <a16:creationId xmlns:a16="http://schemas.microsoft.com/office/drawing/2014/main" id="{F51E3690-607A-3EDF-BE05-8E7A0FF00228}"/>
              </a:ext>
            </a:extLst>
          </p:cNvPr>
          <p:cNvSpPr>
            <a:spLocks noChangeShapeType="1"/>
          </p:cNvSpPr>
          <p:nvPr/>
        </p:nvSpPr>
        <p:spPr bwMode="auto">
          <a:xfrm flipH="1" flipV="1">
            <a:off x="5686276" y="2326369"/>
            <a:ext cx="165100" cy="193675"/>
          </a:xfrm>
          <a:prstGeom prst="line">
            <a:avLst/>
          </a:prstGeom>
          <a:noFill/>
          <a:ln w="28575">
            <a:solidFill>
              <a:schemeClr val="tx1"/>
            </a:solidFill>
            <a:prstDash val="solid"/>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1" name="Line 17">
            <a:extLst>
              <a:ext uri="{FF2B5EF4-FFF2-40B4-BE49-F238E27FC236}">
                <a16:creationId xmlns:a16="http://schemas.microsoft.com/office/drawing/2014/main" id="{899EF01A-DD85-A167-FA36-2B9016B79C5B}"/>
              </a:ext>
            </a:extLst>
          </p:cNvPr>
          <p:cNvSpPr>
            <a:spLocks noChangeShapeType="1"/>
          </p:cNvSpPr>
          <p:nvPr/>
        </p:nvSpPr>
        <p:spPr bwMode="auto">
          <a:xfrm flipH="1" flipV="1">
            <a:off x="6813345" y="2349500"/>
            <a:ext cx="165100" cy="193675"/>
          </a:xfrm>
          <a:prstGeom prst="line">
            <a:avLst/>
          </a:prstGeom>
          <a:noFill/>
          <a:ln w="28575">
            <a:solidFill>
              <a:schemeClr val="tx1"/>
            </a:solidFill>
            <a:prstDash val="solid"/>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Text Box 4"/>
          <p:cNvSpPr txBox="1">
            <a:spLocks noChangeArrowheads="1"/>
          </p:cNvSpPr>
          <p:nvPr/>
        </p:nvSpPr>
        <p:spPr bwMode="auto">
          <a:xfrm>
            <a:off x="898525" y="417513"/>
            <a:ext cx="70294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t>we can find the tensions if we want to by looking at additional virtual</a:t>
            </a:r>
          </a:p>
          <a:p>
            <a:pPr eaLnBrk="1" hangingPunct="1"/>
            <a:r>
              <a:rPr lang="en-US"/>
              <a:t>rotations or translations :</a:t>
            </a:r>
          </a:p>
        </p:txBody>
      </p:sp>
      <p:sp>
        <p:nvSpPr>
          <p:cNvPr id="9221" name="Line 5"/>
          <p:cNvSpPr>
            <a:spLocks noChangeShapeType="1"/>
          </p:cNvSpPr>
          <p:nvPr/>
        </p:nvSpPr>
        <p:spPr bwMode="auto">
          <a:xfrm>
            <a:off x="2514600" y="2286000"/>
            <a:ext cx="30480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22" name="Line 6"/>
          <p:cNvSpPr>
            <a:spLocks noChangeShapeType="1"/>
          </p:cNvSpPr>
          <p:nvPr/>
        </p:nvSpPr>
        <p:spPr bwMode="auto">
          <a:xfrm flipH="1">
            <a:off x="1905000" y="2286000"/>
            <a:ext cx="533400"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223" name="Line 7"/>
          <p:cNvSpPr>
            <a:spLocks noChangeShapeType="1"/>
          </p:cNvSpPr>
          <p:nvPr/>
        </p:nvSpPr>
        <p:spPr bwMode="auto">
          <a:xfrm>
            <a:off x="3962400" y="2286000"/>
            <a:ext cx="0" cy="4572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224" name="Line 8"/>
          <p:cNvSpPr>
            <a:spLocks noChangeShapeType="1"/>
          </p:cNvSpPr>
          <p:nvPr/>
        </p:nvSpPr>
        <p:spPr bwMode="auto">
          <a:xfrm flipV="1">
            <a:off x="2514600" y="1828800"/>
            <a:ext cx="381000" cy="457200"/>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225" name="Line 9"/>
          <p:cNvSpPr>
            <a:spLocks noChangeShapeType="1"/>
          </p:cNvSpPr>
          <p:nvPr/>
        </p:nvSpPr>
        <p:spPr bwMode="auto">
          <a:xfrm flipV="1">
            <a:off x="5581650" y="1828800"/>
            <a:ext cx="381000" cy="457200"/>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226" name="Line 10"/>
          <p:cNvSpPr>
            <a:spLocks noChangeShapeType="1"/>
          </p:cNvSpPr>
          <p:nvPr/>
        </p:nvSpPr>
        <p:spPr bwMode="auto">
          <a:xfrm flipV="1">
            <a:off x="2514600" y="1905000"/>
            <a:ext cx="3124200" cy="685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27" name="Text Box 11"/>
          <p:cNvSpPr txBox="1">
            <a:spLocks noChangeArrowheads="1"/>
          </p:cNvSpPr>
          <p:nvPr/>
        </p:nvSpPr>
        <p:spPr bwMode="auto">
          <a:xfrm>
            <a:off x="2865813" y="1551851"/>
            <a:ext cx="407988"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dirty="0"/>
              <a:t>T</a:t>
            </a:r>
            <a:r>
              <a:rPr lang="en-US" baseline="-25000" dirty="0"/>
              <a:t>1</a:t>
            </a:r>
            <a:endParaRPr lang="en-US" dirty="0"/>
          </a:p>
        </p:txBody>
      </p:sp>
      <p:sp>
        <p:nvSpPr>
          <p:cNvPr id="9228" name="Text Box 12"/>
          <p:cNvSpPr txBox="1">
            <a:spLocks noChangeArrowheads="1"/>
          </p:cNvSpPr>
          <p:nvPr/>
        </p:nvSpPr>
        <p:spPr bwMode="auto">
          <a:xfrm>
            <a:off x="5921375" y="1551851"/>
            <a:ext cx="407988"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dirty="0"/>
              <a:t>T</a:t>
            </a:r>
            <a:r>
              <a:rPr lang="en-US" baseline="-25000" dirty="0"/>
              <a:t>2</a:t>
            </a:r>
            <a:endParaRPr lang="en-US" dirty="0"/>
          </a:p>
        </p:txBody>
      </p:sp>
      <p:sp>
        <p:nvSpPr>
          <p:cNvPr id="9229" name="Line 13"/>
          <p:cNvSpPr>
            <a:spLocks noChangeShapeType="1"/>
          </p:cNvSpPr>
          <p:nvPr/>
        </p:nvSpPr>
        <p:spPr bwMode="auto">
          <a:xfrm>
            <a:off x="2514600" y="2286000"/>
            <a:ext cx="0" cy="3048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230" name="Line 14"/>
          <p:cNvSpPr>
            <a:spLocks noChangeShapeType="1"/>
          </p:cNvSpPr>
          <p:nvPr/>
        </p:nvSpPr>
        <p:spPr bwMode="auto">
          <a:xfrm flipV="1">
            <a:off x="5562600" y="1904999"/>
            <a:ext cx="0" cy="366713"/>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231" name="Text Box 15"/>
          <p:cNvSpPr txBox="1">
            <a:spLocks noChangeArrowheads="1"/>
          </p:cNvSpPr>
          <p:nvPr/>
        </p:nvSpPr>
        <p:spPr bwMode="auto">
          <a:xfrm>
            <a:off x="2667000" y="2209800"/>
            <a:ext cx="41592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latin typeface="Symbol" pitchFamily="18" charset="2"/>
              </a:rPr>
              <a:t>dq</a:t>
            </a:r>
          </a:p>
        </p:txBody>
      </p:sp>
      <p:sp>
        <p:nvSpPr>
          <p:cNvPr id="9232" name="Text Box 16"/>
          <p:cNvSpPr txBox="1">
            <a:spLocks noChangeArrowheads="1"/>
          </p:cNvSpPr>
          <p:nvPr/>
        </p:nvSpPr>
        <p:spPr bwMode="auto">
          <a:xfrm>
            <a:off x="4648200" y="1981200"/>
            <a:ext cx="41592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latin typeface="Symbol" pitchFamily="18" charset="2"/>
              </a:rPr>
              <a:t>dq</a:t>
            </a:r>
          </a:p>
        </p:txBody>
      </p:sp>
      <p:sp>
        <p:nvSpPr>
          <p:cNvPr id="9233" name="Text Box 17"/>
          <p:cNvSpPr txBox="1">
            <a:spLocks noChangeArrowheads="1"/>
          </p:cNvSpPr>
          <p:nvPr/>
        </p:nvSpPr>
        <p:spPr bwMode="auto">
          <a:xfrm>
            <a:off x="3124200" y="1981200"/>
            <a:ext cx="50526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dirty="0"/>
              <a:t>3 ft</a:t>
            </a:r>
          </a:p>
        </p:txBody>
      </p:sp>
      <p:sp>
        <p:nvSpPr>
          <p:cNvPr id="9234" name="Text Box 18"/>
          <p:cNvSpPr txBox="1">
            <a:spLocks noChangeArrowheads="1"/>
          </p:cNvSpPr>
          <p:nvPr/>
        </p:nvSpPr>
        <p:spPr bwMode="auto">
          <a:xfrm>
            <a:off x="4808810" y="2262982"/>
            <a:ext cx="50526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dirty="0"/>
              <a:t>3 ft</a:t>
            </a:r>
          </a:p>
        </p:txBody>
      </p:sp>
      <p:sp>
        <p:nvSpPr>
          <p:cNvPr id="9235" name="Text Box 19"/>
          <p:cNvSpPr txBox="1">
            <a:spLocks noChangeArrowheads="1"/>
          </p:cNvSpPr>
          <p:nvPr/>
        </p:nvSpPr>
        <p:spPr bwMode="auto">
          <a:xfrm>
            <a:off x="1659292" y="1888344"/>
            <a:ext cx="80371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dirty="0"/>
              <a:t>50 </a:t>
            </a:r>
            <a:r>
              <a:rPr lang="en-US" dirty="0" err="1"/>
              <a:t>lb</a:t>
            </a:r>
            <a:endParaRPr lang="en-US" dirty="0"/>
          </a:p>
        </p:txBody>
      </p:sp>
      <p:sp>
        <p:nvSpPr>
          <p:cNvPr id="9236" name="Text Box 20"/>
          <p:cNvSpPr txBox="1">
            <a:spLocks noChangeArrowheads="1"/>
          </p:cNvSpPr>
          <p:nvPr/>
        </p:nvSpPr>
        <p:spPr bwMode="auto">
          <a:xfrm>
            <a:off x="3164188" y="2604364"/>
            <a:ext cx="81304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dirty="0"/>
              <a:t>200 </a:t>
            </a:r>
            <a:r>
              <a:rPr lang="en-US" dirty="0" err="1"/>
              <a:t>lb</a:t>
            </a:r>
            <a:endParaRPr lang="en-US" dirty="0"/>
          </a:p>
        </p:txBody>
      </p:sp>
      <p:sp>
        <p:nvSpPr>
          <p:cNvPr id="9237" name="Text Box 21"/>
          <p:cNvSpPr txBox="1">
            <a:spLocks noChangeArrowheads="1"/>
          </p:cNvSpPr>
          <p:nvPr/>
        </p:nvSpPr>
        <p:spPr bwMode="auto">
          <a:xfrm>
            <a:off x="2662458" y="1968765"/>
            <a:ext cx="30321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latin typeface="Symbol" pitchFamily="18" charset="2"/>
              </a:rPr>
              <a:t>q</a:t>
            </a:r>
          </a:p>
        </p:txBody>
      </p:sp>
      <p:sp>
        <p:nvSpPr>
          <p:cNvPr id="9238" name="Text Box 22"/>
          <p:cNvSpPr txBox="1">
            <a:spLocks noChangeArrowheads="1"/>
          </p:cNvSpPr>
          <p:nvPr/>
        </p:nvSpPr>
        <p:spPr bwMode="auto">
          <a:xfrm>
            <a:off x="1603155" y="2311065"/>
            <a:ext cx="915988"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dirty="0">
                <a:latin typeface="Symbol" pitchFamily="18" charset="2"/>
              </a:rPr>
              <a:t>d</a:t>
            </a:r>
            <a:r>
              <a:rPr lang="en-US" dirty="0"/>
              <a:t>u=3</a:t>
            </a:r>
            <a:r>
              <a:rPr lang="en-US" dirty="0">
                <a:latin typeface="Symbol" pitchFamily="18" charset="2"/>
              </a:rPr>
              <a:t>dq</a:t>
            </a:r>
          </a:p>
        </p:txBody>
      </p:sp>
      <p:sp>
        <p:nvSpPr>
          <p:cNvPr id="9239" name="Text Box 23"/>
          <p:cNvSpPr txBox="1">
            <a:spLocks noChangeArrowheads="1"/>
          </p:cNvSpPr>
          <p:nvPr/>
        </p:nvSpPr>
        <p:spPr bwMode="auto">
          <a:xfrm>
            <a:off x="4808810" y="1606034"/>
            <a:ext cx="105990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dirty="0">
                <a:latin typeface="Symbol" pitchFamily="18" charset="2"/>
              </a:rPr>
              <a:t>d</a:t>
            </a:r>
            <a:r>
              <a:rPr lang="en-US" dirty="0"/>
              <a:t>u = 3</a:t>
            </a:r>
            <a:r>
              <a:rPr lang="el-GR" dirty="0">
                <a:latin typeface="Calibri" panose="020F0502020204030204" pitchFamily="34" charset="0"/>
                <a:cs typeface="Calibri" panose="020F0502020204030204" pitchFamily="34" charset="0"/>
              </a:rPr>
              <a:t>δ</a:t>
            </a:r>
            <a:r>
              <a:rPr lang="en-US" dirty="0">
                <a:latin typeface="Symbol" panose="05050102010706020507" pitchFamily="18" charset="2"/>
                <a:cs typeface="Calibri" panose="020F0502020204030204" pitchFamily="34" charset="0"/>
              </a:rPr>
              <a:t>q</a:t>
            </a:r>
            <a:endParaRPr lang="en-US" dirty="0">
              <a:latin typeface="Symbol" panose="05050102010706020507" pitchFamily="18" charset="2"/>
            </a:endParaRPr>
          </a:p>
        </p:txBody>
      </p:sp>
      <p:sp>
        <p:nvSpPr>
          <p:cNvPr id="9240" name="Line 24"/>
          <p:cNvSpPr>
            <a:spLocks noChangeShapeType="1"/>
          </p:cNvSpPr>
          <p:nvPr/>
        </p:nvSpPr>
        <p:spPr bwMode="auto">
          <a:xfrm>
            <a:off x="5719763" y="2286000"/>
            <a:ext cx="3810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41" name="Text Box 25"/>
          <p:cNvSpPr txBox="1">
            <a:spLocks noChangeArrowheads="1"/>
          </p:cNvSpPr>
          <p:nvPr/>
        </p:nvSpPr>
        <p:spPr bwMode="auto">
          <a:xfrm>
            <a:off x="5711031" y="1944686"/>
            <a:ext cx="30321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dirty="0">
                <a:latin typeface="Symbol" pitchFamily="18" charset="2"/>
              </a:rPr>
              <a:t>q</a:t>
            </a:r>
          </a:p>
        </p:txBody>
      </p:sp>
      <p:graphicFrame>
        <p:nvGraphicFramePr>
          <p:cNvPr id="9218" name="Object 26"/>
          <p:cNvGraphicFramePr>
            <a:graphicFrameLocks noGrp="1" noChangeAspect="1"/>
          </p:cNvGraphicFramePr>
          <p:nvPr>
            <p:ph sz="quarter" idx="4294967295"/>
            <p:extLst>
              <p:ext uri="{D42A27DB-BD31-4B8C-83A1-F6EECF244321}">
                <p14:modId xmlns:p14="http://schemas.microsoft.com/office/powerpoint/2010/main" val="1379047180"/>
              </p:ext>
            </p:extLst>
          </p:nvPr>
        </p:nvGraphicFramePr>
        <p:xfrm>
          <a:off x="2514600" y="3144838"/>
          <a:ext cx="3352800" cy="652462"/>
        </p:xfrm>
        <a:graphic>
          <a:graphicData uri="http://schemas.openxmlformats.org/presentationml/2006/ole">
            <mc:AlternateContent xmlns:mc="http://schemas.openxmlformats.org/markup-compatibility/2006">
              <mc:Choice xmlns:v="urn:schemas-microsoft-com:vml" Requires="v">
                <p:oleObj name="Equation" r:id="rId3" imgW="2286000" imgH="444240" progId="Equation.DSMT4">
                  <p:embed/>
                </p:oleObj>
              </mc:Choice>
              <mc:Fallback>
                <p:oleObj name="Equation" r:id="rId3" imgW="2286000" imgH="444240" progId="Equation.DSMT4">
                  <p:embed/>
                  <p:pic>
                    <p:nvPicPr>
                      <p:cNvPr id="0" name="Object 26"/>
                      <p:cNvPicPr>
                        <a:picLocks noChangeAspect="1" noChangeArrowheads="1"/>
                      </p:cNvPicPr>
                      <p:nvPr/>
                    </p:nvPicPr>
                    <p:blipFill>
                      <a:blip r:embed="rId4"/>
                      <a:srcRect/>
                      <a:stretch>
                        <a:fillRect/>
                      </a:stretch>
                    </p:blipFill>
                    <p:spPr bwMode="auto">
                      <a:xfrm>
                        <a:off x="2514600" y="3144838"/>
                        <a:ext cx="3352800" cy="6524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9242" name="Line 27"/>
          <p:cNvSpPr>
            <a:spLocks noChangeShapeType="1"/>
          </p:cNvSpPr>
          <p:nvPr/>
        </p:nvSpPr>
        <p:spPr bwMode="auto">
          <a:xfrm>
            <a:off x="2514600" y="4876800"/>
            <a:ext cx="335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43" name="Line 28"/>
          <p:cNvSpPr>
            <a:spLocks noChangeShapeType="1"/>
          </p:cNvSpPr>
          <p:nvPr/>
        </p:nvSpPr>
        <p:spPr bwMode="auto">
          <a:xfrm flipH="1">
            <a:off x="2133600" y="4876800"/>
            <a:ext cx="304800"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244" name="Line 29"/>
          <p:cNvSpPr>
            <a:spLocks noChangeShapeType="1"/>
          </p:cNvSpPr>
          <p:nvPr/>
        </p:nvSpPr>
        <p:spPr bwMode="auto">
          <a:xfrm flipH="1">
            <a:off x="3810000" y="4876800"/>
            <a:ext cx="304800"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245" name="Line 30"/>
          <p:cNvSpPr>
            <a:spLocks noChangeShapeType="1"/>
          </p:cNvSpPr>
          <p:nvPr/>
        </p:nvSpPr>
        <p:spPr bwMode="auto">
          <a:xfrm flipH="1">
            <a:off x="5562600" y="4876800"/>
            <a:ext cx="304800"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246" name="Line 31"/>
          <p:cNvSpPr>
            <a:spLocks noChangeShapeType="1"/>
          </p:cNvSpPr>
          <p:nvPr/>
        </p:nvSpPr>
        <p:spPr bwMode="auto">
          <a:xfrm flipH="1">
            <a:off x="1603155" y="4884821"/>
            <a:ext cx="450584"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247" name="Text Box 32"/>
          <p:cNvSpPr txBox="1">
            <a:spLocks noChangeArrowheads="1"/>
          </p:cNvSpPr>
          <p:nvPr/>
        </p:nvSpPr>
        <p:spPr bwMode="auto">
          <a:xfrm>
            <a:off x="1444139" y="4359707"/>
            <a:ext cx="68480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dirty="0"/>
              <a:t>50 </a:t>
            </a:r>
            <a:r>
              <a:rPr lang="en-US" dirty="0" err="1"/>
              <a:t>lb</a:t>
            </a:r>
            <a:endParaRPr lang="en-US" dirty="0"/>
          </a:p>
        </p:txBody>
      </p:sp>
      <p:sp>
        <p:nvSpPr>
          <p:cNvPr id="9248" name="Text Box 33"/>
          <p:cNvSpPr txBox="1">
            <a:spLocks noChangeArrowheads="1"/>
          </p:cNvSpPr>
          <p:nvPr/>
        </p:nvSpPr>
        <p:spPr bwMode="auto">
          <a:xfrm>
            <a:off x="3336925" y="5065713"/>
            <a:ext cx="81304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dirty="0"/>
              <a:t>200 </a:t>
            </a:r>
            <a:r>
              <a:rPr lang="en-US" dirty="0" err="1"/>
              <a:t>lb</a:t>
            </a:r>
            <a:endParaRPr lang="en-US" dirty="0"/>
          </a:p>
        </p:txBody>
      </p:sp>
      <p:sp>
        <p:nvSpPr>
          <p:cNvPr id="9249" name="Line 34"/>
          <p:cNvSpPr>
            <a:spLocks noChangeShapeType="1"/>
          </p:cNvSpPr>
          <p:nvPr/>
        </p:nvSpPr>
        <p:spPr bwMode="auto">
          <a:xfrm>
            <a:off x="4114800" y="4876800"/>
            <a:ext cx="0" cy="6096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250" name="Line 35"/>
          <p:cNvSpPr>
            <a:spLocks noChangeShapeType="1"/>
          </p:cNvSpPr>
          <p:nvPr/>
        </p:nvSpPr>
        <p:spPr bwMode="auto">
          <a:xfrm flipV="1">
            <a:off x="2570958" y="4387850"/>
            <a:ext cx="381000" cy="457200"/>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251" name="Line 36"/>
          <p:cNvSpPr>
            <a:spLocks noChangeShapeType="1"/>
          </p:cNvSpPr>
          <p:nvPr/>
        </p:nvSpPr>
        <p:spPr bwMode="auto">
          <a:xfrm flipV="1">
            <a:off x="5943600" y="4343400"/>
            <a:ext cx="381000" cy="457200"/>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252" name="Text Box 37"/>
          <p:cNvSpPr txBox="1">
            <a:spLocks noChangeArrowheads="1"/>
          </p:cNvSpPr>
          <p:nvPr/>
        </p:nvSpPr>
        <p:spPr bwMode="auto">
          <a:xfrm>
            <a:off x="2944854" y="4143377"/>
            <a:ext cx="407987"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t>T</a:t>
            </a:r>
            <a:r>
              <a:rPr lang="en-US" baseline="-25000"/>
              <a:t>1</a:t>
            </a:r>
            <a:endParaRPr lang="en-US"/>
          </a:p>
        </p:txBody>
      </p:sp>
      <p:sp>
        <p:nvSpPr>
          <p:cNvPr id="9253" name="Text Box 38"/>
          <p:cNvSpPr txBox="1">
            <a:spLocks noChangeArrowheads="1"/>
          </p:cNvSpPr>
          <p:nvPr/>
        </p:nvSpPr>
        <p:spPr bwMode="auto">
          <a:xfrm>
            <a:off x="6232417" y="4111041"/>
            <a:ext cx="407988"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dirty="0"/>
              <a:t>T</a:t>
            </a:r>
            <a:r>
              <a:rPr lang="en-US" baseline="-25000" dirty="0"/>
              <a:t>2</a:t>
            </a:r>
            <a:endParaRPr lang="en-US" dirty="0"/>
          </a:p>
        </p:txBody>
      </p:sp>
      <p:sp>
        <p:nvSpPr>
          <p:cNvPr id="9254" name="Text Box 39"/>
          <p:cNvSpPr txBox="1">
            <a:spLocks noChangeArrowheads="1"/>
          </p:cNvSpPr>
          <p:nvPr/>
        </p:nvSpPr>
        <p:spPr bwMode="auto">
          <a:xfrm>
            <a:off x="2690876" y="4545683"/>
            <a:ext cx="303212"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dirty="0">
                <a:latin typeface="Symbol" pitchFamily="18" charset="2"/>
              </a:rPr>
              <a:t>q</a:t>
            </a:r>
          </a:p>
        </p:txBody>
      </p:sp>
      <p:sp>
        <p:nvSpPr>
          <p:cNvPr id="9255" name="Text Box 40"/>
          <p:cNvSpPr txBox="1">
            <a:spLocks noChangeArrowheads="1"/>
          </p:cNvSpPr>
          <p:nvPr/>
        </p:nvSpPr>
        <p:spPr bwMode="auto">
          <a:xfrm>
            <a:off x="6025565" y="4572000"/>
            <a:ext cx="30321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latin typeface="Symbol" pitchFamily="18" charset="2"/>
              </a:rPr>
              <a:t>q</a:t>
            </a:r>
          </a:p>
        </p:txBody>
      </p:sp>
      <p:sp>
        <p:nvSpPr>
          <p:cNvPr id="9256" name="Text Box 45"/>
          <p:cNvSpPr txBox="1">
            <a:spLocks noChangeArrowheads="1"/>
          </p:cNvSpPr>
          <p:nvPr/>
        </p:nvSpPr>
        <p:spPr bwMode="auto">
          <a:xfrm>
            <a:off x="2209800" y="4419600"/>
            <a:ext cx="4238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latin typeface="Symbol" pitchFamily="18" charset="2"/>
              </a:rPr>
              <a:t>d</a:t>
            </a:r>
            <a:r>
              <a:rPr lang="en-US"/>
              <a:t>u</a:t>
            </a:r>
          </a:p>
        </p:txBody>
      </p:sp>
      <p:sp>
        <p:nvSpPr>
          <p:cNvPr id="9257" name="Text Box 46"/>
          <p:cNvSpPr txBox="1">
            <a:spLocks noChangeArrowheads="1"/>
          </p:cNvSpPr>
          <p:nvPr/>
        </p:nvSpPr>
        <p:spPr bwMode="auto">
          <a:xfrm>
            <a:off x="3810000" y="4419600"/>
            <a:ext cx="4238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latin typeface="Symbol" pitchFamily="18" charset="2"/>
              </a:rPr>
              <a:t>d</a:t>
            </a:r>
            <a:r>
              <a:rPr lang="en-US"/>
              <a:t>u</a:t>
            </a:r>
          </a:p>
        </p:txBody>
      </p:sp>
      <p:sp>
        <p:nvSpPr>
          <p:cNvPr id="9258" name="Text Box 47"/>
          <p:cNvSpPr txBox="1">
            <a:spLocks noChangeArrowheads="1"/>
          </p:cNvSpPr>
          <p:nvPr/>
        </p:nvSpPr>
        <p:spPr bwMode="auto">
          <a:xfrm>
            <a:off x="5486400" y="4495800"/>
            <a:ext cx="4238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latin typeface="Symbol" pitchFamily="18" charset="2"/>
              </a:rPr>
              <a:t>d</a:t>
            </a:r>
            <a:r>
              <a:rPr lang="en-US"/>
              <a:t>u</a:t>
            </a:r>
          </a:p>
        </p:txBody>
      </p:sp>
      <p:graphicFrame>
        <p:nvGraphicFramePr>
          <p:cNvPr id="9219" name="Object 48"/>
          <p:cNvGraphicFramePr>
            <a:graphicFrameLocks noChangeAspect="1"/>
          </p:cNvGraphicFramePr>
          <p:nvPr/>
        </p:nvGraphicFramePr>
        <p:xfrm>
          <a:off x="2263775" y="5791200"/>
          <a:ext cx="3170238" cy="593725"/>
        </p:xfrm>
        <a:graphic>
          <a:graphicData uri="http://schemas.openxmlformats.org/presentationml/2006/ole">
            <mc:AlternateContent xmlns:mc="http://schemas.openxmlformats.org/markup-compatibility/2006">
              <mc:Choice xmlns:v="urn:schemas-microsoft-com:vml" Requires="v">
                <p:oleObj name="Equation" r:id="rId5" imgW="2234880" imgH="419040" progId="Equation.DSMT4">
                  <p:embed/>
                </p:oleObj>
              </mc:Choice>
              <mc:Fallback>
                <p:oleObj name="Equation" r:id="rId5" imgW="2234880" imgH="419040" progId="Equation.DSMT4">
                  <p:embed/>
                  <p:pic>
                    <p:nvPicPr>
                      <p:cNvPr id="0" name="Object 4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63775" y="5791200"/>
                        <a:ext cx="3170238" cy="5937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9259" name="Text Box 49"/>
          <p:cNvSpPr txBox="1">
            <a:spLocks noChangeArrowheads="1"/>
          </p:cNvSpPr>
          <p:nvPr/>
        </p:nvSpPr>
        <p:spPr bwMode="auto">
          <a:xfrm>
            <a:off x="6232417" y="2701925"/>
            <a:ext cx="2590800" cy="91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dirty="0"/>
              <a:t>same result as our previous moment equation</a:t>
            </a:r>
          </a:p>
        </p:txBody>
      </p:sp>
      <p:sp>
        <p:nvSpPr>
          <p:cNvPr id="9260" name="Text Box 50"/>
          <p:cNvSpPr txBox="1">
            <a:spLocks noChangeArrowheads="1"/>
          </p:cNvSpPr>
          <p:nvPr/>
        </p:nvSpPr>
        <p:spPr bwMode="auto">
          <a:xfrm>
            <a:off x="6308725" y="5294313"/>
            <a:ext cx="2682875"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t>same result as first previous force equation</a:t>
            </a:r>
          </a:p>
        </p:txBody>
      </p:sp>
      <p:sp>
        <p:nvSpPr>
          <p:cNvPr id="9262" name="Text Box 46"/>
          <p:cNvSpPr txBox="1">
            <a:spLocks noChangeArrowheads="1"/>
          </p:cNvSpPr>
          <p:nvPr/>
        </p:nvSpPr>
        <p:spPr bwMode="auto">
          <a:xfrm>
            <a:off x="517525" y="1484313"/>
            <a:ext cx="946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rotation</a:t>
            </a:r>
          </a:p>
        </p:txBody>
      </p:sp>
      <p:sp>
        <p:nvSpPr>
          <p:cNvPr id="9263" name="Text Box 47"/>
          <p:cNvSpPr txBox="1">
            <a:spLocks noChangeArrowheads="1"/>
          </p:cNvSpPr>
          <p:nvPr/>
        </p:nvSpPr>
        <p:spPr bwMode="auto">
          <a:xfrm>
            <a:off x="593725" y="3617913"/>
            <a:ext cx="144142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dirty="0"/>
              <a:t>x-translation</a:t>
            </a:r>
          </a:p>
        </p:txBody>
      </p:sp>
      <p:cxnSp>
        <p:nvCxnSpPr>
          <p:cNvPr id="5" name="Straight Connector 4">
            <a:extLst>
              <a:ext uri="{FF2B5EF4-FFF2-40B4-BE49-F238E27FC236}">
                <a16:creationId xmlns:a16="http://schemas.microsoft.com/office/drawing/2014/main" id="{963B577B-5C50-D01E-E4E2-CE72C587E38C}"/>
              </a:ext>
            </a:extLst>
          </p:cNvPr>
          <p:cNvCxnSpPr/>
          <p:nvPr/>
        </p:nvCxnSpPr>
        <p:spPr>
          <a:xfrm>
            <a:off x="5962650" y="4876800"/>
            <a:ext cx="394494" cy="0"/>
          </a:xfrm>
          <a:prstGeom prst="line">
            <a:avLst/>
          </a:prstGeom>
        </p:spPr>
        <p:style>
          <a:lnRef idx="1">
            <a:schemeClr val="dk1"/>
          </a:lnRef>
          <a:fillRef idx="0">
            <a:schemeClr val="dk1"/>
          </a:fillRef>
          <a:effectRef idx="0">
            <a:schemeClr val="dk1"/>
          </a:effectRef>
          <a:fontRef idx="minor">
            <a:schemeClr val="tx1"/>
          </a:fontRef>
        </p:style>
      </p:cxn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242" name="Object 24"/>
          <p:cNvGraphicFramePr>
            <a:graphicFrameLocks noChangeAspect="1"/>
          </p:cNvGraphicFramePr>
          <p:nvPr/>
        </p:nvGraphicFramePr>
        <p:xfrm>
          <a:off x="2057400" y="2743200"/>
          <a:ext cx="4343400" cy="760413"/>
        </p:xfrm>
        <a:graphic>
          <a:graphicData uri="http://schemas.openxmlformats.org/presentationml/2006/ole">
            <mc:AlternateContent xmlns:mc="http://schemas.openxmlformats.org/markup-compatibility/2006">
              <mc:Choice xmlns:v="urn:schemas-microsoft-com:vml" Requires="v">
                <p:oleObj name="Equation" r:id="rId3" imgW="2539800" imgH="444240" progId="Equation.DSMT4">
                  <p:embed/>
                </p:oleObj>
              </mc:Choice>
              <mc:Fallback>
                <p:oleObj name="Equation" r:id="rId3" imgW="2539800" imgH="444240" progId="Equation.DSMT4">
                  <p:embed/>
                  <p:pic>
                    <p:nvPicPr>
                      <p:cNvPr id="0" name="Object 2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57400" y="2743200"/>
                        <a:ext cx="4343400" cy="7604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0260" name="Text Box 25"/>
          <p:cNvSpPr txBox="1">
            <a:spLocks noChangeArrowheads="1"/>
          </p:cNvSpPr>
          <p:nvPr/>
        </p:nvSpPr>
        <p:spPr bwMode="auto">
          <a:xfrm>
            <a:off x="6918325" y="2779713"/>
            <a:ext cx="1844675"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t>same result as second previous force equation</a:t>
            </a:r>
          </a:p>
        </p:txBody>
      </p:sp>
      <p:sp>
        <p:nvSpPr>
          <p:cNvPr id="2" name="TextBox 1">
            <a:extLst>
              <a:ext uri="{FF2B5EF4-FFF2-40B4-BE49-F238E27FC236}">
                <a16:creationId xmlns:a16="http://schemas.microsoft.com/office/drawing/2014/main" id="{68C282B6-E673-47BD-9C77-B2385BFBB38A}"/>
              </a:ext>
            </a:extLst>
          </p:cNvPr>
          <p:cNvSpPr txBox="1"/>
          <p:nvPr/>
        </p:nvSpPr>
        <p:spPr>
          <a:xfrm>
            <a:off x="2049463" y="388423"/>
            <a:ext cx="1441420" cy="369332"/>
          </a:xfrm>
          <a:prstGeom prst="rect">
            <a:avLst/>
          </a:prstGeom>
          <a:noFill/>
        </p:spPr>
        <p:txBody>
          <a:bodyPr wrap="none" rtlCol="0">
            <a:spAutoFit/>
          </a:bodyPr>
          <a:lstStyle/>
          <a:p>
            <a:r>
              <a:rPr lang="en-US" dirty="0"/>
              <a:t>y-translation</a:t>
            </a:r>
          </a:p>
        </p:txBody>
      </p:sp>
      <p:cxnSp>
        <p:nvCxnSpPr>
          <p:cNvPr id="22" name="Straight Connector 21">
            <a:extLst>
              <a:ext uri="{FF2B5EF4-FFF2-40B4-BE49-F238E27FC236}">
                <a16:creationId xmlns:a16="http://schemas.microsoft.com/office/drawing/2014/main" id="{9B5174CD-A1D5-AD2F-28BC-42163A027874}"/>
              </a:ext>
            </a:extLst>
          </p:cNvPr>
          <p:cNvCxnSpPr/>
          <p:nvPr/>
        </p:nvCxnSpPr>
        <p:spPr>
          <a:xfrm>
            <a:off x="762000" y="4419600"/>
            <a:ext cx="8094724" cy="0"/>
          </a:xfrm>
          <a:prstGeom prst="line">
            <a:avLst/>
          </a:prstGeom>
          <a:ln w="19050">
            <a:solidFill>
              <a:srgbClr val="C00000"/>
            </a:solidFill>
          </a:ln>
        </p:spPr>
        <p:style>
          <a:lnRef idx="1">
            <a:schemeClr val="dk1"/>
          </a:lnRef>
          <a:fillRef idx="0">
            <a:schemeClr val="dk1"/>
          </a:fillRef>
          <a:effectRef idx="0">
            <a:schemeClr val="dk1"/>
          </a:effectRef>
          <a:fontRef idx="minor">
            <a:schemeClr val="tx1"/>
          </a:fontRef>
        </p:style>
      </p:cxnSp>
      <p:sp>
        <p:nvSpPr>
          <p:cNvPr id="10243" name="Line 4"/>
          <p:cNvSpPr>
            <a:spLocks noChangeShapeType="1"/>
          </p:cNvSpPr>
          <p:nvPr/>
        </p:nvSpPr>
        <p:spPr bwMode="auto">
          <a:xfrm>
            <a:off x="2716213" y="1630363"/>
            <a:ext cx="3352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44" name="Line 8"/>
          <p:cNvSpPr>
            <a:spLocks noChangeShapeType="1"/>
          </p:cNvSpPr>
          <p:nvPr/>
        </p:nvSpPr>
        <p:spPr bwMode="auto">
          <a:xfrm flipH="1">
            <a:off x="2024063" y="1612901"/>
            <a:ext cx="609600"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245" name="Text Box 9"/>
          <p:cNvSpPr txBox="1">
            <a:spLocks noChangeArrowheads="1"/>
          </p:cNvSpPr>
          <p:nvPr/>
        </p:nvSpPr>
        <p:spPr bwMode="auto">
          <a:xfrm>
            <a:off x="1947069" y="1227138"/>
            <a:ext cx="68480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dirty="0"/>
              <a:t>50 </a:t>
            </a:r>
            <a:r>
              <a:rPr lang="en-US" dirty="0" err="1"/>
              <a:t>lb</a:t>
            </a:r>
            <a:endParaRPr lang="en-US" dirty="0"/>
          </a:p>
        </p:txBody>
      </p:sp>
      <p:sp>
        <p:nvSpPr>
          <p:cNvPr id="10246" name="Text Box 10"/>
          <p:cNvSpPr txBox="1">
            <a:spLocks noChangeArrowheads="1"/>
          </p:cNvSpPr>
          <p:nvPr/>
        </p:nvSpPr>
        <p:spPr bwMode="auto">
          <a:xfrm>
            <a:off x="3538538" y="1819275"/>
            <a:ext cx="81304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dirty="0"/>
              <a:t>200 </a:t>
            </a:r>
            <a:r>
              <a:rPr lang="en-US" dirty="0" err="1"/>
              <a:t>lb</a:t>
            </a:r>
            <a:endParaRPr lang="en-US" dirty="0"/>
          </a:p>
        </p:txBody>
      </p:sp>
      <p:sp>
        <p:nvSpPr>
          <p:cNvPr id="10247" name="Line 11"/>
          <p:cNvSpPr>
            <a:spLocks noChangeShapeType="1"/>
          </p:cNvSpPr>
          <p:nvPr/>
        </p:nvSpPr>
        <p:spPr bwMode="auto">
          <a:xfrm>
            <a:off x="4316413" y="1630363"/>
            <a:ext cx="0" cy="6096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248" name="Line 12"/>
          <p:cNvSpPr>
            <a:spLocks noChangeShapeType="1"/>
          </p:cNvSpPr>
          <p:nvPr/>
        </p:nvSpPr>
        <p:spPr bwMode="auto">
          <a:xfrm flipV="1">
            <a:off x="2743200" y="1143000"/>
            <a:ext cx="381000" cy="457200"/>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249" name="Line 13"/>
          <p:cNvSpPr>
            <a:spLocks noChangeShapeType="1"/>
          </p:cNvSpPr>
          <p:nvPr/>
        </p:nvSpPr>
        <p:spPr bwMode="auto">
          <a:xfrm flipV="1">
            <a:off x="6089649" y="1155312"/>
            <a:ext cx="381000" cy="457200"/>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250" name="Text Box 14"/>
          <p:cNvSpPr txBox="1">
            <a:spLocks noChangeArrowheads="1"/>
          </p:cNvSpPr>
          <p:nvPr/>
        </p:nvSpPr>
        <p:spPr bwMode="auto">
          <a:xfrm>
            <a:off x="3276600" y="762000"/>
            <a:ext cx="407988"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t>T</a:t>
            </a:r>
            <a:r>
              <a:rPr lang="en-US" baseline="-25000"/>
              <a:t>1</a:t>
            </a:r>
            <a:endParaRPr lang="en-US"/>
          </a:p>
        </p:txBody>
      </p:sp>
      <p:sp>
        <p:nvSpPr>
          <p:cNvPr id="10251" name="Text Box 15"/>
          <p:cNvSpPr txBox="1">
            <a:spLocks noChangeArrowheads="1"/>
          </p:cNvSpPr>
          <p:nvPr/>
        </p:nvSpPr>
        <p:spPr bwMode="auto">
          <a:xfrm>
            <a:off x="6526213" y="639763"/>
            <a:ext cx="407987"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t>T</a:t>
            </a:r>
            <a:r>
              <a:rPr lang="en-US" baseline="-25000"/>
              <a:t>2</a:t>
            </a:r>
            <a:endParaRPr lang="en-US"/>
          </a:p>
        </p:txBody>
      </p:sp>
      <p:sp>
        <p:nvSpPr>
          <p:cNvPr id="10252" name="Text Box 16"/>
          <p:cNvSpPr txBox="1">
            <a:spLocks noChangeArrowheads="1"/>
          </p:cNvSpPr>
          <p:nvPr/>
        </p:nvSpPr>
        <p:spPr bwMode="auto">
          <a:xfrm>
            <a:off x="2916530" y="1275181"/>
            <a:ext cx="30321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latin typeface="Symbol" pitchFamily="18" charset="2"/>
              </a:rPr>
              <a:t>q</a:t>
            </a:r>
          </a:p>
        </p:txBody>
      </p:sp>
      <p:sp>
        <p:nvSpPr>
          <p:cNvPr id="10253" name="Text Box 17"/>
          <p:cNvSpPr txBox="1">
            <a:spLocks noChangeArrowheads="1"/>
          </p:cNvSpPr>
          <p:nvPr/>
        </p:nvSpPr>
        <p:spPr bwMode="auto">
          <a:xfrm>
            <a:off x="6223001" y="1326356"/>
            <a:ext cx="303212"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latin typeface="Symbol" pitchFamily="18" charset="2"/>
              </a:rPr>
              <a:t>q</a:t>
            </a:r>
          </a:p>
        </p:txBody>
      </p:sp>
      <p:sp>
        <p:nvSpPr>
          <p:cNvPr id="10254" name="Text Box 18"/>
          <p:cNvSpPr txBox="1">
            <a:spLocks noChangeArrowheads="1"/>
          </p:cNvSpPr>
          <p:nvPr/>
        </p:nvSpPr>
        <p:spPr bwMode="auto">
          <a:xfrm>
            <a:off x="2209800" y="838200"/>
            <a:ext cx="4238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latin typeface="Symbol" pitchFamily="18" charset="2"/>
              </a:rPr>
              <a:t>d</a:t>
            </a:r>
            <a:r>
              <a:rPr lang="en-US"/>
              <a:t>u</a:t>
            </a:r>
          </a:p>
        </p:txBody>
      </p:sp>
      <p:sp>
        <p:nvSpPr>
          <p:cNvPr id="10255" name="Text Box 19"/>
          <p:cNvSpPr txBox="1">
            <a:spLocks noChangeArrowheads="1"/>
          </p:cNvSpPr>
          <p:nvPr/>
        </p:nvSpPr>
        <p:spPr bwMode="auto">
          <a:xfrm>
            <a:off x="3962400" y="838200"/>
            <a:ext cx="4238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latin typeface="Symbol" pitchFamily="18" charset="2"/>
              </a:rPr>
              <a:t>d</a:t>
            </a:r>
            <a:r>
              <a:rPr lang="en-US"/>
              <a:t>u</a:t>
            </a:r>
          </a:p>
        </p:txBody>
      </p:sp>
      <p:sp>
        <p:nvSpPr>
          <p:cNvPr id="10256" name="Text Box 20"/>
          <p:cNvSpPr txBox="1">
            <a:spLocks noChangeArrowheads="1"/>
          </p:cNvSpPr>
          <p:nvPr/>
        </p:nvSpPr>
        <p:spPr bwMode="auto">
          <a:xfrm>
            <a:off x="5638800" y="914400"/>
            <a:ext cx="4238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latin typeface="Symbol" pitchFamily="18" charset="2"/>
              </a:rPr>
              <a:t>d</a:t>
            </a:r>
            <a:r>
              <a:rPr lang="en-US"/>
              <a:t>u</a:t>
            </a:r>
          </a:p>
        </p:txBody>
      </p:sp>
      <p:sp>
        <p:nvSpPr>
          <p:cNvPr id="10257" name="Line 21"/>
          <p:cNvSpPr>
            <a:spLocks noChangeShapeType="1"/>
          </p:cNvSpPr>
          <p:nvPr/>
        </p:nvSpPr>
        <p:spPr bwMode="auto">
          <a:xfrm flipV="1">
            <a:off x="2667000" y="1219200"/>
            <a:ext cx="0" cy="3810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258" name="Line 22"/>
          <p:cNvSpPr>
            <a:spLocks noChangeShapeType="1"/>
          </p:cNvSpPr>
          <p:nvPr/>
        </p:nvSpPr>
        <p:spPr bwMode="auto">
          <a:xfrm flipV="1">
            <a:off x="4316413" y="1204913"/>
            <a:ext cx="0" cy="3810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259" name="Line 23"/>
          <p:cNvSpPr>
            <a:spLocks noChangeShapeType="1"/>
          </p:cNvSpPr>
          <p:nvPr/>
        </p:nvSpPr>
        <p:spPr bwMode="auto">
          <a:xfrm flipV="1">
            <a:off x="6019800" y="1219200"/>
            <a:ext cx="0" cy="3810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cxnSp>
        <p:nvCxnSpPr>
          <p:cNvPr id="4" name="Straight Connector 3">
            <a:extLst>
              <a:ext uri="{FF2B5EF4-FFF2-40B4-BE49-F238E27FC236}">
                <a16:creationId xmlns:a16="http://schemas.microsoft.com/office/drawing/2014/main" id="{F01CBF18-5607-F738-24E7-7D0544F86ACD}"/>
              </a:ext>
            </a:extLst>
          </p:cNvPr>
          <p:cNvCxnSpPr/>
          <p:nvPr/>
        </p:nvCxnSpPr>
        <p:spPr>
          <a:xfrm>
            <a:off x="6164556" y="1627439"/>
            <a:ext cx="396875" cy="0"/>
          </a:xfrm>
          <a:prstGeom prst="line">
            <a:avLst/>
          </a:prstGeom>
        </p:spPr>
        <p:style>
          <a:lnRef idx="1">
            <a:schemeClr val="dk1"/>
          </a:lnRef>
          <a:fillRef idx="0">
            <a:schemeClr val="dk1"/>
          </a:fillRef>
          <a:effectRef idx="0">
            <a:schemeClr val="dk1"/>
          </a:effectRef>
          <a:fontRef idx="minor">
            <a:schemeClr val="tx1"/>
          </a:fontRef>
        </p:style>
      </p:cxn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32" name="Text Box 20"/>
          <p:cNvSpPr txBox="1">
            <a:spLocks noChangeArrowheads="1"/>
          </p:cNvSpPr>
          <p:nvPr/>
        </p:nvSpPr>
        <p:spPr bwMode="auto">
          <a:xfrm>
            <a:off x="504455" y="221491"/>
            <a:ext cx="3153569"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dirty="0"/>
              <a:t>A 10-lb weight is supported by two cables AB and AC. Using virtual work, determine the tensions in the cables.</a:t>
            </a:r>
          </a:p>
        </p:txBody>
      </p:sp>
      <p:grpSp>
        <p:nvGrpSpPr>
          <p:cNvPr id="3" name="Group 2">
            <a:extLst>
              <a:ext uri="{FF2B5EF4-FFF2-40B4-BE49-F238E27FC236}">
                <a16:creationId xmlns:a16="http://schemas.microsoft.com/office/drawing/2014/main" id="{706DB741-73B4-2A83-28B3-632898E7F575}"/>
              </a:ext>
            </a:extLst>
          </p:cNvPr>
          <p:cNvGrpSpPr/>
          <p:nvPr/>
        </p:nvGrpSpPr>
        <p:grpSpPr>
          <a:xfrm>
            <a:off x="2362624" y="1923804"/>
            <a:ext cx="1814513" cy="1588532"/>
            <a:chOff x="2362624" y="1923804"/>
            <a:chExt cx="1814513" cy="1588532"/>
          </a:xfrm>
        </p:grpSpPr>
        <p:sp>
          <p:nvSpPr>
            <p:cNvPr id="38933" name="Line 21"/>
            <p:cNvSpPr>
              <a:spLocks noChangeShapeType="1"/>
            </p:cNvSpPr>
            <p:nvPr/>
          </p:nvSpPr>
          <p:spPr bwMode="auto">
            <a:xfrm flipH="1" flipV="1">
              <a:off x="2515024" y="2344491"/>
              <a:ext cx="533400" cy="60960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8934" name="Line 22"/>
            <p:cNvSpPr>
              <a:spLocks noChangeShapeType="1"/>
            </p:cNvSpPr>
            <p:nvPr/>
          </p:nvSpPr>
          <p:spPr bwMode="auto">
            <a:xfrm flipV="1">
              <a:off x="3048424" y="2649291"/>
              <a:ext cx="609600" cy="30480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8935" name="Line 23"/>
            <p:cNvSpPr>
              <a:spLocks noChangeShapeType="1"/>
            </p:cNvSpPr>
            <p:nvPr/>
          </p:nvSpPr>
          <p:spPr bwMode="auto">
            <a:xfrm>
              <a:off x="3048424" y="2954091"/>
              <a:ext cx="0" cy="53340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8936" name="Text Box 24"/>
            <p:cNvSpPr txBox="1">
              <a:spLocks noChangeArrowheads="1"/>
            </p:cNvSpPr>
            <p:nvPr/>
          </p:nvSpPr>
          <p:spPr bwMode="auto">
            <a:xfrm>
              <a:off x="3108749" y="3143004"/>
              <a:ext cx="68480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dirty="0"/>
                <a:t>10 </a:t>
              </a:r>
              <a:r>
                <a:rPr lang="en-US" dirty="0" err="1"/>
                <a:t>lb</a:t>
              </a:r>
              <a:endParaRPr lang="en-US" dirty="0"/>
            </a:p>
          </p:txBody>
        </p:sp>
        <p:sp>
          <p:nvSpPr>
            <p:cNvPr id="38937" name="Text Box 25"/>
            <p:cNvSpPr txBox="1">
              <a:spLocks noChangeArrowheads="1"/>
            </p:cNvSpPr>
            <p:nvPr/>
          </p:nvSpPr>
          <p:spPr bwMode="auto">
            <a:xfrm>
              <a:off x="2575349" y="1923804"/>
              <a:ext cx="5270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t>T</a:t>
              </a:r>
              <a:r>
                <a:rPr lang="en-US" baseline="-25000"/>
                <a:t>AB</a:t>
              </a:r>
              <a:endParaRPr lang="en-US"/>
            </a:p>
          </p:txBody>
        </p:sp>
        <p:sp>
          <p:nvSpPr>
            <p:cNvPr id="38938" name="Text Box 26"/>
            <p:cNvSpPr txBox="1">
              <a:spLocks noChangeArrowheads="1"/>
            </p:cNvSpPr>
            <p:nvPr/>
          </p:nvSpPr>
          <p:spPr bwMode="auto">
            <a:xfrm>
              <a:off x="3642149" y="2228604"/>
              <a:ext cx="534988"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T</a:t>
              </a:r>
              <a:r>
                <a:rPr lang="en-US" baseline="-25000"/>
                <a:t>AC</a:t>
              </a:r>
              <a:endParaRPr lang="en-US"/>
            </a:p>
          </p:txBody>
        </p:sp>
        <p:sp>
          <p:nvSpPr>
            <p:cNvPr id="38939" name="Line 27"/>
            <p:cNvSpPr>
              <a:spLocks noChangeShapeType="1"/>
            </p:cNvSpPr>
            <p:nvPr/>
          </p:nvSpPr>
          <p:spPr bwMode="auto">
            <a:xfrm>
              <a:off x="2667424" y="2954091"/>
              <a:ext cx="304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8940" name="Line 28"/>
            <p:cNvSpPr>
              <a:spLocks noChangeShapeType="1"/>
            </p:cNvSpPr>
            <p:nvPr/>
          </p:nvSpPr>
          <p:spPr bwMode="auto">
            <a:xfrm>
              <a:off x="3124624" y="2954091"/>
              <a:ext cx="533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8941" name="Text Box 29"/>
            <p:cNvSpPr txBox="1">
              <a:spLocks noChangeArrowheads="1"/>
            </p:cNvSpPr>
            <p:nvPr/>
          </p:nvSpPr>
          <p:spPr bwMode="auto">
            <a:xfrm>
              <a:off x="2362624" y="2573091"/>
              <a:ext cx="52228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45</a:t>
              </a:r>
              <a:r>
                <a:rPr lang="en-US" baseline="30000"/>
                <a:t>o</a:t>
              </a:r>
              <a:endParaRPr lang="en-US"/>
            </a:p>
          </p:txBody>
        </p:sp>
        <p:sp>
          <p:nvSpPr>
            <p:cNvPr id="38942" name="Text Box 30"/>
            <p:cNvSpPr txBox="1">
              <a:spLocks noChangeArrowheads="1"/>
            </p:cNvSpPr>
            <p:nvPr/>
          </p:nvSpPr>
          <p:spPr bwMode="auto">
            <a:xfrm>
              <a:off x="3581824" y="2649291"/>
              <a:ext cx="52228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30</a:t>
              </a:r>
              <a:r>
                <a:rPr lang="en-US" baseline="30000"/>
                <a:t>o</a:t>
              </a:r>
              <a:endParaRPr lang="en-US"/>
            </a:p>
          </p:txBody>
        </p:sp>
      </p:grpSp>
      <p:grpSp>
        <p:nvGrpSpPr>
          <p:cNvPr id="2" name="Group 1">
            <a:extLst>
              <a:ext uri="{FF2B5EF4-FFF2-40B4-BE49-F238E27FC236}">
                <a16:creationId xmlns:a16="http://schemas.microsoft.com/office/drawing/2014/main" id="{B87BA0AF-1C0F-38AC-0C18-8FA178E3CA59}"/>
              </a:ext>
            </a:extLst>
          </p:cNvPr>
          <p:cNvGrpSpPr/>
          <p:nvPr/>
        </p:nvGrpSpPr>
        <p:grpSpPr>
          <a:xfrm>
            <a:off x="5638800" y="609354"/>
            <a:ext cx="3004398" cy="2228850"/>
            <a:chOff x="5638800" y="609354"/>
            <a:chExt cx="3004398" cy="2228850"/>
          </a:xfrm>
        </p:grpSpPr>
        <p:sp>
          <p:nvSpPr>
            <p:cNvPr id="38916" name="Line 4"/>
            <p:cNvSpPr>
              <a:spLocks noChangeShapeType="1"/>
            </p:cNvSpPr>
            <p:nvPr/>
          </p:nvSpPr>
          <p:spPr bwMode="auto">
            <a:xfrm flipH="1" flipV="1">
              <a:off x="6280998" y="704604"/>
              <a:ext cx="1143000" cy="12192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8917" name="Line 5"/>
            <p:cNvSpPr>
              <a:spLocks noChangeShapeType="1"/>
            </p:cNvSpPr>
            <p:nvPr/>
          </p:nvSpPr>
          <p:spPr bwMode="auto">
            <a:xfrm>
              <a:off x="6052398" y="704604"/>
              <a:ext cx="533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8918" name="Line 6"/>
            <p:cNvSpPr>
              <a:spLocks noChangeShapeType="1"/>
            </p:cNvSpPr>
            <p:nvPr/>
          </p:nvSpPr>
          <p:spPr bwMode="auto">
            <a:xfrm flipV="1">
              <a:off x="7423998" y="1314204"/>
              <a:ext cx="1066800" cy="6096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8919" name="Line 7"/>
            <p:cNvSpPr>
              <a:spLocks noChangeShapeType="1"/>
            </p:cNvSpPr>
            <p:nvPr/>
          </p:nvSpPr>
          <p:spPr bwMode="auto">
            <a:xfrm>
              <a:off x="8262198" y="1314204"/>
              <a:ext cx="381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8920" name="Line 8"/>
            <p:cNvSpPr>
              <a:spLocks noChangeShapeType="1"/>
            </p:cNvSpPr>
            <p:nvPr/>
          </p:nvSpPr>
          <p:spPr bwMode="auto">
            <a:xfrm>
              <a:off x="7423998" y="1923804"/>
              <a:ext cx="0" cy="3810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8921" name="Rectangle 9"/>
            <p:cNvSpPr>
              <a:spLocks noChangeArrowheads="1"/>
            </p:cNvSpPr>
            <p:nvPr/>
          </p:nvSpPr>
          <p:spPr bwMode="auto">
            <a:xfrm>
              <a:off x="7119198" y="2304804"/>
              <a:ext cx="609600" cy="533400"/>
            </a:xfrm>
            <a:prstGeom prst="rect">
              <a:avLst/>
            </a:prstGeom>
            <a:solidFill>
              <a:srgbClr val="EAEAEA"/>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8922" name="Text Box 10"/>
            <p:cNvSpPr txBox="1">
              <a:spLocks noChangeArrowheads="1"/>
            </p:cNvSpPr>
            <p:nvPr/>
          </p:nvSpPr>
          <p:spPr bwMode="auto">
            <a:xfrm>
              <a:off x="7084273" y="2427073"/>
              <a:ext cx="6794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dirty="0"/>
                <a:t>10 </a:t>
              </a:r>
              <a:r>
                <a:rPr lang="en-US" dirty="0" err="1"/>
                <a:t>lb</a:t>
              </a:r>
              <a:endParaRPr lang="en-US" dirty="0"/>
            </a:p>
          </p:txBody>
        </p:sp>
        <p:sp>
          <p:nvSpPr>
            <p:cNvPr id="38923" name="Text Box 11"/>
            <p:cNvSpPr txBox="1">
              <a:spLocks noChangeArrowheads="1"/>
            </p:cNvSpPr>
            <p:nvPr/>
          </p:nvSpPr>
          <p:spPr bwMode="auto">
            <a:xfrm>
              <a:off x="7271598" y="1466604"/>
              <a:ext cx="3365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A</a:t>
              </a:r>
            </a:p>
          </p:txBody>
        </p:sp>
        <p:sp>
          <p:nvSpPr>
            <p:cNvPr id="38924" name="Text Box 12"/>
            <p:cNvSpPr txBox="1">
              <a:spLocks noChangeArrowheads="1"/>
            </p:cNvSpPr>
            <p:nvPr/>
          </p:nvSpPr>
          <p:spPr bwMode="auto">
            <a:xfrm>
              <a:off x="6569923" y="664917"/>
              <a:ext cx="3365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B</a:t>
              </a:r>
            </a:p>
          </p:txBody>
        </p:sp>
        <p:sp>
          <p:nvSpPr>
            <p:cNvPr id="38925" name="Text Box 13"/>
            <p:cNvSpPr txBox="1">
              <a:spLocks noChangeArrowheads="1"/>
            </p:cNvSpPr>
            <p:nvPr/>
          </p:nvSpPr>
          <p:spPr bwMode="auto">
            <a:xfrm>
              <a:off x="7941523" y="1122117"/>
              <a:ext cx="3492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C</a:t>
              </a:r>
            </a:p>
          </p:txBody>
        </p:sp>
        <p:sp>
          <p:nvSpPr>
            <p:cNvPr id="38926" name="Freeform 14"/>
            <p:cNvSpPr>
              <a:spLocks/>
            </p:cNvSpPr>
            <p:nvPr/>
          </p:nvSpPr>
          <p:spPr bwMode="auto">
            <a:xfrm>
              <a:off x="6049223" y="609354"/>
              <a:ext cx="484188" cy="85725"/>
            </a:xfrm>
            <a:custGeom>
              <a:avLst/>
              <a:gdLst>
                <a:gd name="T0" fmla="*/ 0 w 305"/>
                <a:gd name="T1" fmla="*/ 47 h 54"/>
                <a:gd name="T2" fmla="*/ 40 w 305"/>
                <a:gd name="T3" fmla="*/ 40 h 54"/>
                <a:gd name="T4" fmla="*/ 101 w 305"/>
                <a:gd name="T5" fmla="*/ 0 h 54"/>
                <a:gd name="T6" fmla="*/ 217 w 305"/>
                <a:gd name="T7" fmla="*/ 6 h 54"/>
                <a:gd name="T8" fmla="*/ 257 w 305"/>
                <a:gd name="T9" fmla="*/ 20 h 54"/>
                <a:gd name="T10" fmla="*/ 278 w 305"/>
                <a:gd name="T11" fmla="*/ 27 h 54"/>
                <a:gd name="T12" fmla="*/ 305 w 305"/>
                <a:gd name="T13" fmla="*/ 54 h 54"/>
              </a:gdLst>
              <a:ahLst/>
              <a:cxnLst>
                <a:cxn ang="0">
                  <a:pos x="T0" y="T1"/>
                </a:cxn>
                <a:cxn ang="0">
                  <a:pos x="T2" y="T3"/>
                </a:cxn>
                <a:cxn ang="0">
                  <a:pos x="T4" y="T5"/>
                </a:cxn>
                <a:cxn ang="0">
                  <a:pos x="T6" y="T7"/>
                </a:cxn>
                <a:cxn ang="0">
                  <a:pos x="T8" y="T9"/>
                </a:cxn>
                <a:cxn ang="0">
                  <a:pos x="T10" y="T11"/>
                </a:cxn>
                <a:cxn ang="0">
                  <a:pos x="T12" y="T13"/>
                </a:cxn>
              </a:cxnLst>
              <a:rect l="0" t="0" r="r" b="b"/>
              <a:pathLst>
                <a:path w="305" h="54">
                  <a:moveTo>
                    <a:pt x="0" y="47"/>
                  </a:moveTo>
                  <a:cubicBezTo>
                    <a:pt x="13" y="45"/>
                    <a:pt x="27" y="44"/>
                    <a:pt x="40" y="40"/>
                  </a:cubicBezTo>
                  <a:cubicBezTo>
                    <a:pt x="66" y="31"/>
                    <a:pt x="74" y="8"/>
                    <a:pt x="101" y="0"/>
                  </a:cubicBezTo>
                  <a:cubicBezTo>
                    <a:pt x="140" y="2"/>
                    <a:pt x="179" y="1"/>
                    <a:pt x="217" y="6"/>
                  </a:cubicBezTo>
                  <a:cubicBezTo>
                    <a:pt x="231" y="8"/>
                    <a:pt x="244" y="15"/>
                    <a:pt x="257" y="20"/>
                  </a:cubicBezTo>
                  <a:cubicBezTo>
                    <a:pt x="264" y="22"/>
                    <a:pt x="278" y="27"/>
                    <a:pt x="278" y="27"/>
                  </a:cubicBezTo>
                  <a:cubicBezTo>
                    <a:pt x="294" y="51"/>
                    <a:pt x="284" y="43"/>
                    <a:pt x="305" y="54"/>
                  </a:cubicBezTo>
                </a:path>
              </a:pathLst>
            </a:custGeom>
            <a:solidFill>
              <a:srgbClr val="EAEAEA"/>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8927" name="Freeform 15"/>
            <p:cNvSpPr>
              <a:spLocks/>
            </p:cNvSpPr>
            <p:nvPr/>
          </p:nvSpPr>
          <p:spPr bwMode="auto">
            <a:xfrm>
              <a:off x="8265373" y="1199904"/>
              <a:ext cx="344488" cy="107950"/>
            </a:xfrm>
            <a:custGeom>
              <a:avLst/>
              <a:gdLst>
                <a:gd name="T0" fmla="*/ 0 w 217"/>
                <a:gd name="T1" fmla="*/ 68 h 68"/>
                <a:gd name="T2" fmla="*/ 61 w 217"/>
                <a:gd name="T3" fmla="*/ 21 h 68"/>
                <a:gd name="T4" fmla="*/ 217 w 217"/>
                <a:gd name="T5" fmla="*/ 68 h 68"/>
              </a:gdLst>
              <a:ahLst/>
              <a:cxnLst>
                <a:cxn ang="0">
                  <a:pos x="T0" y="T1"/>
                </a:cxn>
                <a:cxn ang="0">
                  <a:pos x="T2" y="T3"/>
                </a:cxn>
                <a:cxn ang="0">
                  <a:pos x="T4" y="T5"/>
                </a:cxn>
              </a:cxnLst>
              <a:rect l="0" t="0" r="r" b="b"/>
              <a:pathLst>
                <a:path w="217" h="68">
                  <a:moveTo>
                    <a:pt x="0" y="68"/>
                  </a:moveTo>
                  <a:cubicBezTo>
                    <a:pt x="22" y="53"/>
                    <a:pt x="38" y="35"/>
                    <a:pt x="61" y="21"/>
                  </a:cubicBezTo>
                  <a:cubicBezTo>
                    <a:pt x="85" y="22"/>
                    <a:pt x="217" y="0"/>
                    <a:pt x="217" y="68"/>
                  </a:cubicBezTo>
                </a:path>
              </a:pathLst>
            </a:custGeom>
            <a:solidFill>
              <a:srgbClr val="EAEAEA"/>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8928" name="Line 16"/>
            <p:cNvSpPr>
              <a:spLocks noChangeShapeType="1"/>
            </p:cNvSpPr>
            <p:nvPr/>
          </p:nvSpPr>
          <p:spPr bwMode="auto">
            <a:xfrm>
              <a:off x="7042998" y="1923804"/>
              <a:ext cx="304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8929" name="Line 17"/>
            <p:cNvSpPr>
              <a:spLocks noChangeShapeType="1"/>
            </p:cNvSpPr>
            <p:nvPr/>
          </p:nvSpPr>
          <p:spPr bwMode="auto">
            <a:xfrm>
              <a:off x="7500198" y="1923804"/>
              <a:ext cx="457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8930" name="Text Box 18"/>
            <p:cNvSpPr txBox="1">
              <a:spLocks noChangeArrowheads="1"/>
            </p:cNvSpPr>
            <p:nvPr/>
          </p:nvSpPr>
          <p:spPr bwMode="auto">
            <a:xfrm>
              <a:off x="6661998" y="1542804"/>
              <a:ext cx="52228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45</a:t>
              </a:r>
              <a:r>
                <a:rPr lang="en-US" baseline="30000"/>
                <a:t>o</a:t>
              </a:r>
              <a:endParaRPr lang="en-US"/>
            </a:p>
          </p:txBody>
        </p:sp>
        <p:sp>
          <p:nvSpPr>
            <p:cNvPr id="38931" name="Text Box 19"/>
            <p:cNvSpPr txBox="1">
              <a:spLocks noChangeArrowheads="1"/>
            </p:cNvSpPr>
            <p:nvPr/>
          </p:nvSpPr>
          <p:spPr bwMode="auto">
            <a:xfrm>
              <a:off x="7881198" y="1542804"/>
              <a:ext cx="52228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30</a:t>
              </a:r>
              <a:r>
                <a:rPr lang="en-US" baseline="30000"/>
                <a:t>o</a:t>
              </a:r>
              <a:endParaRPr lang="en-US"/>
            </a:p>
          </p:txBody>
        </p:sp>
        <p:sp>
          <p:nvSpPr>
            <p:cNvPr id="38943" name="Line 31"/>
            <p:cNvSpPr>
              <a:spLocks noChangeShapeType="1"/>
            </p:cNvSpPr>
            <p:nvPr/>
          </p:nvSpPr>
          <p:spPr bwMode="auto">
            <a:xfrm>
              <a:off x="5638800" y="2373860"/>
              <a:ext cx="6096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8944" name="Line 32"/>
            <p:cNvSpPr>
              <a:spLocks noChangeShapeType="1"/>
            </p:cNvSpPr>
            <p:nvPr/>
          </p:nvSpPr>
          <p:spPr bwMode="auto">
            <a:xfrm flipV="1">
              <a:off x="5638800" y="1840460"/>
              <a:ext cx="0" cy="5334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8945" name="Text Box 33"/>
            <p:cNvSpPr txBox="1">
              <a:spLocks noChangeArrowheads="1"/>
            </p:cNvSpPr>
            <p:nvPr/>
          </p:nvSpPr>
          <p:spPr bwMode="auto">
            <a:xfrm>
              <a:off x="5969848" y="2306671"/>
              <a:ext cx="2984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x</a:t>
              </a:r>
            </a:p>
          </p:txBody>
        </p:sp>
        <p:sp>
          <p:nvSpPr>
            <p:cNvPr id="38946" name="Text Box 34"/>
            <p:cNvSpPr txBox="1">
              <a:spLocks noChangeArrowheads="1"/>
            </p:cNvSpPr>
            <p:nvPr/>
          </p:nvSpPr>
          <p:spPr bwMode="auto">
            <a:xfrm>
              <a:off x="5640804" y="1549062"/>
              <a:ext cx="2984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y</a:t>
              </a:r>
            </a:p>
          </p:txBody>
        </p:sp>
      </p:grpSp>
      <p:sp>
        <p:nvSpPr>
          <p:cNvPr id="38947" name="Text Box 35"/>
          <p:cNvSpPr txBox="1">
            <a:spLocks noChangeArrowheads="1"/>
          </p:cNvSpPr>
          <p:nvPr/>
        </p:nvSpPr>
        <p:spPr bwMode="auto">
          <a:xfrm>
            <a:off x="230196" y="3764783"/>
            <a:ext cx="458946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dirty="0"/>
              <a:t>For a virtual translation in the x-direction, </a:t>
            </a:r>
            <a:r>
              <a:rPr lang="en-US" dirty="0">
                <a:latin typeface="Symbol" pitchFamily="18" charset="2"/>
              </a:rPr>
              <a:t>d</a:t>
            </a:r>
            <a:r>
              <a:rPr lang="en-US" i="1" dirty="0">
                <a:latin typeface="Times New Roman" pitchFamily="18" charset="0"/>
              </a:rPr>
              <a:t>x</a:t>
            </a:r>
          </a:p>
        </p:txBody>
      </p:sp>
      <p:graphicFrame>
        <p:nvGraphicFramePr>
          <p:cNvPr id="38948" name="Object 36"/>
          <p:cNvGraphicFramePr>
            <a:graphicFrameLocks noChangeAspect="1"/>
          </p:cNvGraphicFramePr>
          <p:nvPr>
            <p:extLst>
              <p:ext uri="{D42A27DB-BD31-4B8C-83A1-F6EECF244321}">
                <p14:modId xmlns:p14="http://schemas.microsoft.com/office/powerpoint/2010/main" val="305692653"/>
              </p:ext>
            </p:extLst>
          </p:nvPr>
        </p:nvGraphicFramePr>
        <p:xfrm>
          <a:off x="4985598" y="3789055"/>
          <a:ext cx="3733800" cy="720725"/>
        </p:xfrm>
        <a:graphic>
          <a:graphicData uri="http://schemas.openxmlformats.org/presentationml/2006/ole">
            <mc:AlternateContent xmlns:mc="http://schemas.openxmlformats.org/markup-compatibility/2006">
              <mc:Choice xmlns:v="urn:schemas-microsoft-com:vml" Requires="v">
                <p:oleObj name="Equation" r:id="rId3" imgW="2171520" imgH="419040" progId="Equation.DSMT4">
                  <p:embed/>
                </p:oleObj>
              </mc:Choice>
              <mc:Fallback>
                <p:oleObj name="Equation" r:id="rId3" imgW="2171520" imgH="419040" progId="Equation.DSMT4">
                  <p:embed/>
                  <p:pic>
                    <p:nvPicPr>
                      <p:cNvPr id="0" name="Object 3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85598" y="3789055"/>
                        <a:ext cx="3733800" cy="7207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8949" name="Text Box 37"/>
          <p:cNvSpPr txBox="1">
            <a:spLocks noChangeArrowheads="1"/>
          </p:cNvSpPr>
          <p:nvPr/>
        </p:nvSpPr>
        <p:spPr bwMode="auto">
          <a:xfrm>
            <a:off x="408280" y="4714382"/>
            <a:ext cx="3558003"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dirty="0"/>
              <a:t>for a virtual translation in the y-direction, </a:t>
            </a:r>
            <a:r>
              <a:rPr lang="en-US" dirty="0" err="1">
                <a:latin typeface="Symbol" pitchFamily="18" charset="2"/>
              </a:rPr>
              <a:t>d</a:t>
            </a:r>
            <a:r>
              <a:rPr lang="en-US" i="1" dirty="0" err="1">
                <a:latin typeface="Times New Roman" pitchFamily="18" charset="0"/>
              </a:rPr>
              <a:t>y</a:t>
            </a:r>
            <a:r>
              <a:rPr lang="en-US" dirty="0"/>
              <a:t> </a:t>
            </a:r>
          </a:p>
        </p:txBody>
      </p:sp>
      <p:graphicFrame>
        <p:nvGraphicFramePr>
          <p:cNvPr id="38950" name="Object 38"/>
          <p:cNvGraphicFramePr>
            <a:graphicFrameLocks noChangeAspect="1"/>
          </p:cNvGraphicFramePr>
          <p:nvPr>
            <p:extLst>
              <p:ext uri="{D42A27DB-BD31-4B8C-83A1-F6EECF244321}">
                <p14:modId xmlns:p14="http://schemas.microsoft.com/office/powerpoint/2010/main" val="3798761170"/>
              </p:ext>
            </p:extLst>
          </p:nvPr>
        </p:nvGraphicFramePr>
        <p:xfrm>
          <a:off x="4343400" y="4800600"/>
          <a:ext cx="4343400" cy="1828800"/>
        </p:xfrm>
        <a:graphic>
          <a:graphicData uri="http://schemas.openxmlformats.org/presentationml/2006/ole">
            <mc:AlternateContent xmlns:mc="http://schemas.openxmlformats.org/markup-compatibility/2006">
              <mc:Choice xmlns:v="urn:schemas-microsoft-com:vml" Requires="v">
                <p:oleObj name="Equation" r:id="rId5" imgW="2565360" imgH="1079280" progId="Equation.DSMT4">
                  <p:embed/>
                </p:oleObj>
              </mc:Choice>
              <mc:Fallback>
                <p:oleObj name="Equation" r:id="rId5" imgW="2565360" imgH="1079280" progId="Equation.DSMT4">
                  <p:embed/>
                  <p:pic>
                    <p:nvPicPr>
                      <p:cNvPr id="0" name="Object 38"/>
                      <p:cNvPicPr>
                        <a:picLocks noChangeAspect="1" noChangeArrowheads="1"/>
                      </p:cNvPicPr>
                      <p:nvPr/>
                    </p:nvPicPr>
                    <p:blipFill>
                      <a:blip r:embed="rId6"/>
                      <a:srcRect/>
                      <a:stretch>
                        <a:fillRect/>
                      </a:stretch>
                    </p:blipFill>
                    <p:spPr bwMode="auto">
                      <a:xfrm>
                        <a:off x="4343400" y="4800600"/>
                        <a:ext cx="4343400" cy="1828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8951" name="Line 39"/>
          <p:cNvSpPr>
            <a:spLocks noChangeShapeType="1"/>
          </p:cNvSpPr>
          <p:nvPr/>
        </p:nvSpPr>
        <p:spPr bwMode="auto">
          <a:xfrm>
            <a:off x="4343400" y="5943600"/>
            <a:ext cx="1219200" cy="0"/>
          </a:xfrm>
          <a:prstGeom prst="line">
            <a:avLst/>
          </a:prstGeom>
          <a:noFill/>
          <a:ln w="1905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8952" name="Line 40"/>
          <p:cNvSpPr>
            <a:spLocks noChangeShapeType="1"/>
          </p:cNvSpPr>
          <p:nvPr/>
        </p:nvSpPr>
        <p:spPr bwMode="auto">
          <a:xfrm>
            <a:off x="4343400" y="6705600"/>
            <a:ext cx="1219200" cy="0"/>
          </a:xfrm>
          <a:prstGeom prst="line">
            <a:avLst/>
          </a:prstGeom>
          <a:noFill/>
          <a:ln w="1905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cxnSp>
        <p:nvCxnSpPr>
          <p:cNvPr id="39" name="Straight Connector 38">
            <a:extLst>
              <a:ext uri="{FF2B5EF4-FFF2-40B4-BE49-F238E27FC236}">
                <a16:creationId xmlns:a16="http://schemas.microsoft.com/office/drawing/2014/main" id="{4C22832E-911D-4BBE-FF30-7AC9EFBDD1F9}"/>
              </a:ext>
            </a:extLst>
          </p:cNvPr>
          <p:cNvCxnSpPr>
            <a:cxnSpLocks/>
          </p:cNvCxnSpPr>
          <p:nvPr/>
        </p:nvCxnSpPr>
        <p:spPr>
          <a:xfrm>
            <a:off x="504455" y="1536942"/>
            <a:ext cx="3461828" cy="0"/>
          </a:xfrm>
          <a:prstGeom prst="line">
            <a:avLst/>
          </a:prstGeom>
          <a:ln w="19050">
            <a:solidFill>
              <a:srgbClr val="C00000"/>
            </a:solidFill>
          </a:ln>
        </p:spPr>
        <p:style>
          <a:lnRef idx="1">
            <a:schemeClr val="dk1"/>
          </a:lnRef>
          <a:fillRef idx="0">
            <a:schemeClr val="dk1"/>
          </a:fillRef>
          <a:effectRef idx="0">
            <a:schemeClr val="dk1"/>
          </a:effectRef>
          <a:fontRef idx="minor">
            <a:schemeClr val="tx1"/>
          </a:fontRef>
        </p:style>
      </p:cxnSp>
      <p:cxnSp>
        <p:nvCxnSpPr>
          <p:cNvPr id="41" name="Straight Connector 40">
            <a:extLst>
              <a:ext uri="{FF2B5EF4-FFF2-40B4-BE49-F238E27FC236}">
                <a16:creationId xmlns:a16="http://schemas.microsoft.com/office/drawing/2014/main" id="{197960AD-9CDB-3E69-2501-A03175B35F55}"/>
              </a:ext>
            </a:extLst>
          </p:cNvPr>
          <p:cNvCxnSpPr/>
          <p:nvPr/>
        </p:nvCxnSpPr>
        <p:spPr>
          <a:xfrm>
            <a:off x="296038" y="6781800"/>
            <a:ext cx="8094724" cy="0"/>
          </a:xfrm>
          <a:prstGeom prst="line">
            <a:avLst/>
          </a:prstGeom>
          <a:ln w="19050">
            <a:solidFill>
              <a:srgbClr val="C00000"/>
            </a:solidFill>
          </a:ln>
        </p:spPr>
        <p:style>
          <a:lnRef idx="1">
            <a:schemeClr val="dk1"/>
          </a:lnRef>
          <a:fillRef idx="0">
            <a:schemeClr val="dk1"/>
          </a:fillRef>
          <a:effectRef idx="0">
            <a:schemeClr val="dk1"/>
          </a:effectRef>
          <a:fontRef idx="minor">
            <a:schemeClr val="tx1"/>
          </a:fontRef>
        </p:style>
      </p:cxn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4" name="Text Box 4"/>
          <p:cNvSpPr txBox="1">
            <a:spLocks noChangeArrowheads="1"/>
          </p:cNvSpPr>
          <p:nvPr/>
        </p:nvSpPr>
        <p:spPr bwMode="auto">
          <a:xfrm>
            <a:off x="337598" y="43954"/>
            <a:ext cx="159530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dirty="0">
                <a:solidFill>
                  <a:srgbClr val="C00000"/>
                </a:solidFill>
              </a:rPr>
              <a:t>Example 13.2</a:t>
            </a:r>
          </a:p>
        </p:txBody>
      </p:sp>
      <p:grpSp>
        <p:nvGrpSpPr>
          <p:cNvPr id="2" name="Group 1">
            <a:extLst>
              <a:ext uri="{FF2B5EF4-FFF2-40B4-BE49-F238E27FC236}">
                <a16:creationId xmlns:a16="http://schemas.microsoft.com/office/drawing/2014/main" id="{07B9DE71-8BF0-4929-BCA5-3B35C00A0EF8}"/>
              </a:ext>
            </a:extLst>
          </p:cNvPr>
          <p:cNvGrpSpPr/>
          <p:nvPr/>
        </p:nvGrpSpPr>
        <p:grpSpPr>
          <a:xfrm>
            <a:off x="4953000" y="718087"/>
            <a:ext cx="3533775" cy="2590800"/>
            <a:chOff x="381000" y="774700"/>
            <a:chExt cx="3533775" cy="2590800"/>
          </a:xfrm>
        </p:grpSpPr>
        <p:sp>
          <p:nvSpPr>
            <p:cNvPr id="40990" name="Freeform 30"/>
            <p:cNvSpPr>
              <a:spLocks/>
            </p:cNvSpPr>
            <p:nvPr/>
          </p:nvSpPr>
          <p:spPr bwMode="auto">
            <a:xfrm>
              <a:off x="1162050" y="1076325"/>
              <a:ext cx="2162175" cy="84138"/>
            </a:xfrm>
            <a:custGeom>
              <a:avLst/>
              <a:gdLst>
                <a:gd name="T0" fmla="*/ 0 w 1362"/>
                <a:gd name="T1" fmla="*/ 0 h 53"/>
                <a:gd name="T2" fmla="*/ 298 w 1362"/>
                <a:gd name="T3" fmla="*/ 27 h 53"/>
                <a:gd name="T4" fmla="*/ 718 w 1362"/>
                <a:gd name="T5" fmla="*/ 47 h 53"/>
                <a:gd name="T6" fmla="*/ 1335 w 1362"/>
                <a:gd name="T7" fmla="*/ 20 h 53"/>
                <a:gd name="T8" fmla="*/ 1362 w 1362"/>
                <a:gd name="T9" fmla="*/ 0 h 53"/>
              </a:gdLst>
              <a:ahLst/>
              <a:cxnLst>
                <a:cxn ang="0">
                  <a:pos x="T0" y="T1"/>
                </a:cxn>
                <a:cxn ang="0">
                  <a:pos x="T2" y="T3"/>
                </a:cxn>
                <a:cxn ang="0">
                  <a:pos x="T4" y="T5"/>
                </a:cxn>
                <a:cxn ang="0">
                  <a:pos x="T6" y="T7"/>
                </a:cxn>
                <a:cxn ang="0">
                  <a:pos x="T8" y="T9"/>
                </a:cxn>
              </a:cxnLst>
              <a:rect l="0" t="0" r="r" b="b"/>
              <a:pathLst>
                <a:path w="1362" h="53">
                  <a:moveTo>
                    <a:pt x="0" y="0"/>
                  </a:moveTo>
                  <a:cubicBezTo>
                    <a:pt x="104" y="15"/>
                    <a:pt x="183" y="23"/>
                    <a:pt x="298" y="27"/>
                  </a:cubicBezTo>
                  <a:cubicBezTo>
                    <a:pt x="426" y="53"/>
                    <a:pt x="597" y="44"/>
                    <a:pt x="718" y="47"/>
                  </a:cubicBezTo>
                  <a:cubicBezTo>
                    <a:pt x="952" y="43"/>
                    <a:pt x="1114" y="28"/>
                    <a:pt x="1335" y="20"/>
                  </a:cubicBezTo>
                  <a:cubicBezTo>
                    <a:pt x="1358" y="4"/>
                    <a:pt x="1349" y="11"/>
                    <a:pt x="1362" y="0"/>
                  </a:cubicBezTo>
                </a:path>
              </a:pathLst>
            </a:custGeom>
            <a:solidFill>
              <a:srgbClr val="EAEAEA"/>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0965" name="Line 5"/>
            <p:cNvSpPr>
              <a:spLocks noChangeShapeType="1"/>
            </p:cNvSpPr>
            <p:nvPr/>
          </p:nvSpPr>
          <p:spPr bwMode="auto">
            <a:xfrm>
              <a:off x="1143000" y="914400"/>
              <a:ext cx="2209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0966" name="Line 6"/>
            <p:cNvSpPr>
              <a:spLocks noChangeShapeType="1"/>
            </p:cNvSpPr>
            <p:nvPr/>
          </p:nvSpPr>
          <p:spPr bwMode="auto">
            <a:xfrm>
              <a:off x="1143000" y="1066800"/>
              <a:ext cx="2209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0967" name="Oval 7"/>
            <p:cNvSpPr>
              <a:spLocks noChangeArrowheads="1"/>
            </p:cNvSpPr>
            <p:nvPr/>
          </p:nvSpPr>
          <p:spPr bwMode="auto">
            <a:xfrm>
              <a:off x="1905000" y="914400"/>
              <a:ext cx="152400" cy="1524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0968" name="Rectangle 8"/>
            <p:cNvSpPr>
              <a:spLocks noChangeArrowheads="1"/>
            </p:cNvSpPr>
            <p:nvPr/>
          </p:nvSpPr>
          <p:spPr bwMode="auto">
            <a:xfrm rot="19754236">
              <a:off x="620713" y="2174875"/>
              <a:ext cx="3027362" cy="7778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0969" name="AutoShape 9"/>
            <p:cNvSpPr>
              <a:spLocks noChangeArrowheads="1"/>
            </p:cNvSpPr>
            <p:nvPr/>
          </p:nvSpPr>
          <p:spPr bwMode="auto">
            <a:xfrm>
              <a:off x="719138" y="2982913"/>
              <a:ext cx="228600" cy="228600"/>
            </a:xfrm>
            <a:prstGeom prst="triangle">
              <a:avLst>
                <a:gd name="adj" fmla="val 50000"/>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0970" name="Oval 10"/>
            <p:cNvSpPr>
              <a:spLocks noChangeArrowheads="1"/>
            </p:cNvSpPr>
            <p:nvPr/>
          </p:nvSpPr>
          <p:spPr bwMode="auto">
            <a:xfrm>
              <a:off x="795338" y="2982913"/>
              <a:ext cx="76200" cy="7620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0971" name="Line 11"/>
            <p:cNvSpPr>
              <a:spLocks noChangeShapeType="1"/>
            </p:cNvSpPr>
            <p:nvPr/>
          </p:nvSpPr>
          <p:spPr bwMode="auto">
            <a:xfrm>
              <a:off x="533400" y="3221038"/>
              <a:ext cx="685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0972" name="Line 12"/>
            <p:cNvSpPr>
              <a:spLocks noChangeShapeType="1"/>
            </p:cNvSpPr>
            <p:nvPr/>
          </p:nvSpPr>
          <p:spPr bwMode="auto">
            <a:xfrm>
              <a:off x="990600" y="3048000"/>
              <a:ext cx="762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0973" name="Text Box 13"/>
            <p:cNvSpPr txBox="1">
              <a:spLocks noChangeArrowheads="1"/>
            </p:cNvSpPr>
            <p:nvPr/>
          </p:nvSpPr>
          <p:spPr bwMode="auto">
            <a:xfrm>
              <a:off x="1371600" y="2667000"/>
              <a:ext cx="30321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atin typeface="Symbol" pitchFamily="18" charset="2"/>
                </a:rPr>
                <a:t>q</a:t>
              </a:r>
            </a:p>
          </p:txBody>
        </p:sp>
        <p:sp>
          <p:nvSpPr>
            <p:cNvPr id="40974" name="Freeform 7"/>
            <p:cNvSpPr>
              <a:spLocks/>
            </p:cNvSpPr>
            <p:nvPr/>
          </p:nvSpPr>
          <p:spPr bwMode="auto">
            <a:xfrm rot="5400000">
              <a:off x="1389856" y="1581944"/>
              <a:ext cx="1204913" cy="174625"/>
            </a:xfrm>
            <a:custGeom>
              <a:avLst/>
              <a:gdLst>
                <a:gd name="T0" fmla="*/ 0 w 861"/>
                <a:gd name="T1" fmla="*/ 96 h 156"/>
                <a:gd name="T2" fmla="*/ 240 w 861"/>
                <a:gd name="T3" fmla="*/ 96 h 156"/>
                <a:gd name="T4" fmla="*/ 288 w 861"/>
                <a:gd name="T5" fmla="*/ 0 h 156"/>
                <a:gd name="T6" fmla="*/ 336 w 861"/>
                <a:gd name="T7" fmla="*/ 144 h 156"/>
                <a:gd name="T8" fmla="*/ 385 w 861"/>
                <a:gd name="T9" fmla="*/ 8 h 156"/>
                <a:gd name="T10" fmla="*/ 432 w 861"/>
                <a:gd name="T11" fmla="*/ 144 h 156"/>
                <a:gd name="T12" fmla="*/ 486 w 861"/>
                <a:gd name="T13" fmla="*/ 8 h 156"/>
                <a:gd name="T14" fmla="*/ 549 w 861"/>
                <a:gd name="T15" fmla="*/ 156 h 156"/>
                <a:gd name="T16" fmla="*/ 591 w 861"/>
                <a:gd name="T17" fmla="*/ 66 h 156"/>
                <a:gd name="T18" fmla="*/ 861 w 861"/>
                <a:gd name="T19" fmla="*/ 66 h 15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861"/>
                <a:gd name="T31" fmla="*/ 0 h 156"/>
                <a:gd name="T32" fmla="*/ 861 w 861"/>
                <a:gd name="T33" fmla="*/ 156 h 15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861" h="156">
                  <a:moveTo>
                    <a:pt x="0" y="96"/>
                  </a:moveTo>
                  <a:lnTo>
                    <a:pt x="240" y="96"/>
                  </a:lnTo>
                  <a:lnTo>
                    <a:pt x="288" y="0"/>
                  </a:lnTo>
                  <a:lnTo>
                    <a:pt x="336" y="144"/>
                  </a:lnTo>
                  <a:lnTo>
                    <a:pt x="385" y="8"/>
                  </a:lnTo>
                  <a:lnTo>
                    <a:pt x="432" y="144"/>
                  </a:lnTo>
                  <a:lnTo>
                    <a:pt x="486" y="8"/>
                  </a:lnTo>
                  <a:lnTo>
                    <a:pt x="549" y="156"/>
                  </a:lnTo>
                  <a:lnTo>
                    <a:pt x="591" y="66"/>
                  </a:lnTo>
                  <a:lnTo>
                    <a:pt x="861" y="66"/>
                  </a:ln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rot="10800000" vert="eaVert"/>
            <a:lstStyle/>
            <a:p>
              <a:endParaRPr lang="en-US"/>
            </a:p>
          </p:txBody>
        </p:sp>
        <p:sp>
          <p:nvSpPr>
            <p:cNvPr id="40977" name="Text Box 17"/>
            <p:cNvSpPr txBox="1">
              <a:spLocks noChangeArrowheads="1"/>
            </p:cNvSpPr>
            <p:nvPr/>
          </p:nvSpPr>
          <p:spPr bwMode="auto">
            <a:xfrm>
              <a:off x="441325" y="1408113"/>
              <a:ext cx="12446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k=100 lb/ft</a:t>
              </a:r>
            </a:p>
          </p:txBody>
        </p:sp>
        <p:sp>
          <p:nvSpPr>
            <p:cNvPr id="40978" name="Line 18"/>
            <p:cNvSpPr>
              <a:spLocks noChangeShapeType="1"/>
            </p:cNvSpPr>
            <p:nvPr/>
          </p:nvSpPr>
          <p:spPr bwMode="auto">
            <a:xfrm>
              <a:off x="3429000" y="1447800"/>
              <a:ext cx="0" cy="533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0979" name="Rectangle 19"/>
            <p:cNvSpPr>
              <a:spLocks noChangeArrowheads="1"/>
            </p:cNvSpPr>
            <p:nvPr/>
          </p:nvSpPr>
          <p:spPr bwMode="auto">
            <a:xfrm>
              <a:off x="3124200" y="1981200"/>
              <a:ext cx="685800" cy="4572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0980" name="Text Box 20"/>
            <p:cNvSpPr txBox="1">
              <a:spLocks noChangeArrowheads="1"/>
            </p:cNvSpPr>
            <p:nvPr/>
          </p:nvSpPr>
          <p:spPr bwMode="auto">
            <a:xfrm>
              <a:off x="3108325" y="2474913"/>
              <a:ext cx="8064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100 lb</a:t>
              </a:r>
            </a:p>
          </p:txBody>
        </p:sp>
        <p:sp>
          <p:nvSpPr>
            <p:cNvPr id="40981" name="Oval 21"/>
            <p:cNvSpPr>
              <a:spLocks noChangeArrowheads="1"/>
            </p:cNvSpPr>
            <p:nvPr/>
          </p:nvSpPr>
          <p:spPr bwMode="auto">
            <a:xfrm>
              <a:off x="1968500" y="2247900"/>
              <a:ext cx="76200" cy="7620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0982" name="Line 22"/>
            <p:cNvSpPr>
              <a:spLocks noChangeShapeType="1"/>
            </p:cNvSpPr>
            <p:nvPr/>
          </p:nvSpPr>
          <p:spPr bwMode="auto">
            <a:xfrm flipH="1" flipV="1">
              <a:off x="666750" y="2755900"/>
              <a:ext cx="95250" cy="1397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0983" name="Line 23"/>
            <p:cNvSpPr>
              <a:spLocks noChangeShapeType="1"/>
            </p:cNvSpPr>
            <p:nvPr/>
          </p:nvSpPr>
          <p:spPr bwMode="auto">
            <a:xfrm flipH="1" flipV="1">
              <a:off x="1828800" y="2057400"/>
              <a:ext cx="95250" cy="1397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0984" name="Line 24"/>
            <p:cNvSpPr>
              <a:spLocks noChangeShapeType="1"/>
            </p:cNvSpPr>
            <p:nvPr/>
          </p:nvSpPr>
          <p:spPr bwMode="auto">
            <a:xfrm flipH="1" flipV="1">
              <a:off x="3276600" y="1219200"/>
              <a:ext cx="95250" cy="1397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0985" name="Text Box 25"/>
            <p:cNvSpPr txBox="1">
              <a:spLocks noChangeArrowheads="1"/>
            </p:cNvSpPr>
            <p:nvPr/>
          </p:nvSpPr>
          <p:spPr bwMode="auto">
            <a:xfrm>
              <a:off x="1127125" y="2170113"/>
              <a:ext cx="50526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dirty="0"/>
                <a:t>4 ft</a:t>
              </a:r>
            </a:p>
          </p:txBody>
        </p:sp>
        <p:sp>
          <p:nvSpPr>
            <p:cNvPr id="40986" name="Text Box 26"/>
            <p:cNvSpPr txBox="1">
              <a:spLocks noChangeArrowheads="1"/>
            </p:cNvSpPr>
            <p:nvPr/>
          </p:nvSpPr>
          <p:spPr bwMode="auto">
            <a:xfrm>
              <a:off x="2447537" y="1418907"/>
              <a:ext cx="50526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dirty="0"/>
                <a:t>4 ft</a:t>
              </a:r>
            </a:p>
          </p:txBody>
        </p:sp>
        <p:sp>
          <p:nvSpPr>
            <p:cNvPr id="40987" name="Text Box 27"/>
            <p:cNvSpPr txBox="1">
              <a:spLocks noChangeArrowheads="1"/>
            </p:cNvSpPr>
            <p:nvPr/>
          </p:nvSpPr>
          <p:spPr bwMode="auto">
            <a:xfrm>
              <a:off x="381000" y="2819400"/>
              <a:ext cx="3365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A</a:t>
              </a:r>
            </a:p>
          </p:txBody>
        </p:sp>
        <p:sp>
          <p:nvSpPr>
            <p:cNvPr id="40988" name="Text Box 28"/>
            <p:cNvSpPr txBox="1">
              <a:spLocks noChangeArrowheads="1"/>
            </p:cNvSpPr>
            <p:nvPr/>
          </p:nvSpPr>
          <p:spPr bwMode="auto">
            <a:xfrm>
              <a:off x="3413125" y="1103313"/>
              <a:ext cx="3365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B</a:t>
              </a:r>
            </a:p>
          </p:txBody>
        </p:sp>
        <p:sp>
          <p:nvSpPr>
            <p:cNvPr id="40989" name="Freeform 29"/>
            <p:cNvSpPr>
              <a:spLocks/>
            </p:cNvSpPr>
            <p:nvPr/>
          </p:nvSpPr>
          <p:spPr bwMode="auto">
            <a:xfrm>
              <a:off x="1150938" y="774700"/>
              <a:ext cx="2227262" cy="139700"/>
            </a:xfrm>
            <a:custGeom>
              <a:avLst/>
              <a:gdLst>
                <a:gd name="T0" fmla="*/ 0 w 1403"/>
                <a:gd name="T1" fmla="*/ 88 h 88"/>
                <a:gd name="T2" fmla="*/ 129 w 1403"/>
                <a:gd name="T3" fmla="*/ 27 h 88"/>
                <a:gd name="T4" fmla="*/ 881 w 1403"/>
                <a:gd name="T5" fmla="*/ 0 h 88"/>
                <a:gd name="T6" fmla="*/ 1145 w 1403"/>
                <a:gd name="T7" fmla="*/ 20 h 88"/>
                <a:gd name="T8" fmla="*/ 1369 w 1403"/>
                <a:gd name="T9" fmla="*/ 41 h 88"/>
                <a:gd name="T10" fmla="*/ 1376 w 1403"/>
                <a:gd name="T11" fmla="*/ 61 h 88"/>
                <a:gd name="T12" fmla="*/ 1389 w 1403"/>
                <a:gd name="T13" fmla="*/ 81 h 88"/>
              </a:gdLst>
              <a:ahLst/>
              <a:cxnLst>
                <a:cxn ang="0">
                  <a:pos x="T0" y="T1"/>
                </a:cxn>
                <a:cxn ang="0">
                  <a:pos x="T2" y="T3"/>
                </a:cxn>
                <a:cxn ang="0">
                  <a:pos x="T4" y="T5"/>
                </a:cxn>
                <a:cxn ang="0">
                  <a:pos x="T6" y="T7"/>
                </a:cxn>
                <a:cxn ang="0">
                  <a:pos x="T8" y="T9"/>
                </a:cxn>
                <a:cxn ang="0">
                  <a:pos x="T10" y="T11"/>
                </a:cxn>
                <a:cxn ang="0">
                  <a:pos x="T12" y="T13"/>
                </a:cxn>
              </a:cxnLst>
              <a:rect l="0" t="0" r="r" b="b"/>
              <a:pathLst>
                <a:path w="1403" h="88">
                  <a:moveTo>
                    <a:pt x="0" y="88"/>
                  </a:moveTo>
                  <a:cubicBezTo>
                    <a:pt x="47" y="72"/>
                    <a:pt x="88" y="56"/>
                    <a:pt x="129" y="27"/>
                  </a:cubicBezTo>
                  <a:cubicBezTo>
                    <a:pt x="340" y="30"/>
                    <a:pt x="663" y="76"/>
                    <a:pt x="881" y="0"/>
                  </a:cubicBezTo>
                  <a:cubicBezTo>
                    <a:pt x="970" y="5"/>
                    <a:pt x="1056" y="14"/>
                    <a:pt x="1145" y="20"/>
                  </a:cubicBezTo>
                  <a:cubicBezTo>
                    <a:pt x="1219" y="35"/>
                    <a:pt x="1297" y="16"/>
                    <a:pt x="1369" y="41"/>
                  </a:cubicBezTo>
                  <a:cubicBezTo>
                    <a:pt x="1371" y="48"/>
                    <a:pt x="1371" y="56"/>
                    <a:pt x="1376" y="61"/>
                  </a:cubicBezTo>
                  <a:cubicBezTo>
                    <a:pt x="1395" y="80"/>
                    <a:pt x="1403" y="55"/>
                    <a:pt x="1389" y="81"/>
                  </a:cubicBezTo>
                </a:path>
              </a:pathLst>
            </a:custGeom>
            <a:solidFill>
              <a:srgbClr val="EAEAEA"/>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0991" name="Freeform 31"/>
            <p:cNvSpPr>
              <a:spLocks/>
            </p:cNvSpPr>
            <p:nvPr/>
          </p:nvSpPr>
          <p:spPr bwMode="auto">
            <a:xfrm>
              <a:off x="557213" y="3236913"/>
              <a:ext cx="623887" cy="128587"/>
            </a:xfrm>
            <a:custGeom>
              <a:avLst/>
              <a:gdLst>
                <a:gd name="T0" fmla="*/ 0 w 393"/>
                <a:gd name="T1" fmla="*/ 0 h 61"/>
                <a:gd name="T2" fmla="*/ 142 w 393"/>
                <a:gd name="T3" fmla="*/ 41 h 61"/>
                <a:gd name="T4" fmla="*/ 319 w 393"/>
                <a:gd name="T5" fmla="*/ 48 h 61"/>
                <a:gd name="T6" fmla="*/ 393 w 393"/>
                <a:gd name="T7" fmla="*/ 0 h 61"/>
              </a:gdLst>
              <a:ahLst/>
              <a:cxnLst>
                <a:cxn ang="0">
                  <a:pos x="T0" y="T1"/>
                </a:cxn>
                <a:cxn ang="0">
                  <a:pos x="T2" y="T3"/>
                </a:cxn>
                <a:cxn ang="0">
                  <a:pos x="T4" y="T5"/>
                </a:cxn>
                <a:cxn ang="0">
                  <a:pos x="T6" y="T7"/>
                </a:cxn>
              </a:cxnLst>
              <a:rect l="0" t="0" r="r" b="b"/>
              <a:pathLst>
                <a:path w="393" h="61">
                  <a:moveTo>
                    <a:pt x="0" y="0"/>
                  </a:moveTo>
                  <a:cubicBezTo>
                    <a:pt x="48" y="17"/>
                    <a:pt x="92" y="34"/>
                    <a:pt x="142" y="41"/>
                  </a:cubicBezTo>
                  <a:cubicBezTo>
                    <a:pt x="201" y="61"/>
                    <a:pt x="258" y="52"/>
                    <a:pt x="319" y="48"/>
                  </a:cubicBezTo>
                  <a:cubicBezTo>
                    <a:pt x="350" y="40"/>
                    <a:pt x="378" y="30"/>
                    <a:pt x="393" y="0"/>
                  </a:cubicBezTo>
                </a:path>
              </a:pathLst>
            </a:custGeom>
            <a:solidFill>
              <a:srgbClr val="EAEAEA"/>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40992" name="Text Box 32"/>
          <p:cNvSpPr txBox="1">
            <a:spLocks noChangeArrowheads="1"/>
          </p:cNvSpPr>
          <p:nvPr/>
        </p:nvSpPr>
        <p:spPr bwMode="auto">
          <a:xfrm>
            <a:off x="288925" y="442416"/>
            <a:ext cx="4511675" cy="1739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dirty="0"/>
              <a:t>The uniform rod AB weighs 10-lb and has a 100-lb weight attached to its end. The linear spring rides in a smooth slot so it always remains vertical and is unstretched when </a:t>
            </a:r>
            <a:r>
              <a:rPr lang="en-US" dirty="0">
                <a:latin typeface="Symbol" pitchFamily="18" charset="2"/>
              </a:rPr>
              <a:t>q </a:t>
            </a:r>
            <a:r>
              <a:rPr lang="en-US" dirty="0"/>
              <a:t>= 60 degrees. Determine the angle </a:t>
            </a:r>
            <a:r>
              <a:rPr lang="en-US" dirty="0">
                <a:latin typeface="Symbol" pitchFamily="18" charset="2"/>
              </a:rPr>
              <a:t>q</a:t>
            </a:r>
            <a:r>
              <a:rPr lang="en-US" dirty="0"/>
              <a:t> for equilibrium using virtual work. </a:t>
            </a:r>
          </a:p>
        </p:txBody>
      </p:sp>
      <p:sp>
        <p:nvSpPr>
          <p:cNvPr id="40993" name="Text Box 33"/>
          <p:cNvSpPr txBox="1">
            <a:spLocks noChangeArrowheads="1"/>
          </p:cNvSpPr>
          <p:nvPr/>
        </p:nvSpPr>
        <p:spPr bwMode="auto">
          <a:xfrm>
            <a:off x="914400" y="3581400"/>
            <a:ext cx="7635875"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dirty="0"/>
              <a:t>Note: if we have a force </a:t>
            </a:r>
            <a:r>
              <a:rPr lang="en-US" b="1" dirty="0"/>
              <a:t>F</a:t>
            </a:r>
            <a:r>
              <a:rPr lang="en-US" dirty="0"/>
              <a:t> acting on a body and we give the body a small virtual rotation, </a:t>
            </a:r>
            <a:r>
              <a:rPr lang="en-US" dirty="0" err="1">
                <a:latin typeface="Symbol" pitchFamily="18" charset="2"/>
              </a:rPr>
              <a:t>dq</a:t>
            </a:r>
            <a:r>
              <a:rPr lang="en-US" dirty="0">
                <a:latin typeface="Symbol" pitchFamily="18" charset="2"/>
              </a:rPr>
              <a:t>, </a:t>
            </a:r>
            <a:r>
              <a:rPr lang="en-US" dirty="0"/>
              <a:t>about an origin O</a:t>
            </a:r>
            <a:r>
              <a:rPr lang="en-US" dirty="0">
                <a:latin typeface="Symbol" pitchFamily="18" charset="2"/>
              </a:rPr>
              <a:t> </a:t>
            </a:r>
            <a:r>
              <a:rPr lang="en-US" dirty="0"/>
              <a:t>then the work done (2-D) is just the moment of the force about O taken through the rotation </a:t>
            </a:r>
            <a:r>
              <a:rPr lang="en-US" dirty="0" err="1">
                <a:latin typeface="Symbol" pitchFamily="18" charset="2"/>
              </a:rPr>
              <a:t>dq</a:t>
            </a:r>
            <a:r>
              <a:rPr lang="en-US" dirty="0">
                <a:latin typeface="Symbol" pitchFamily="18" charset="2"/>
              </a:rPr>
              <a:t> , </a:t>
            </a:r>
            <a:r>
              <a:rPr lang="en-US" dirty="0"/>
              <a:t>i.e.</a:t>
            </a:r>
          </a:p>
        </p:txBody>
      </p:sp>
      <p:graphicFrame>
        <p:nvGraphicFramePr>
          <p:cNvPr id="40994" name="Object 34"/>
          <p:cNvGraphicFramePr>
            <a:graphicFrameLocks noChangeAspect="1"/>
          </p:cNvGraphicFramePr>
          <p:nvPr/>
        </p:nvGraphicFramePr>
        <p:xfrm>
          <a:off x="1981200" y="4495800"/>
          <a:ext cx="5105400" cy="409575"/>
        </p:xfrm>
        <a:graphic>
          <a:graphicData uri="http://schemas.openxmlformats.org/presentationml/2006/ole">
            <mc:AlternateContent xmlns:mc="http://schemas.openxmlformats.org/markup-compatibility/2006">
              <mc:Choice xmlns:v="urn:schemas-microsoft-com:vml" Requires="v">
                <p:oleObj name="Equation" r:id="rId3" imgW="2844720" imgH="228600" progId="Equation.DSMT4">
                  <p:embed/>
                </p:oleObj>
              </mc:Choice>
              <mc:Fallback>
                <p:oleObj name="Equation" r:id="rId3" imgW="2844720" imgH="228600" progId="Equation.DSMT4">
                  <p:embed/>
                  <p:pic>
                    <p:nvPicPr>
                      <p:cNvPr id="0" name="Object 3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81200" y="4495800"/>
                        <a:ext cx="5105400" cy="4095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0996" name="Text Box 36"/>
          <p:cNvSpPr txBox="1">
            <a:spLocks noChangeArrowheads="1"/>
          </p:cNvSpPr>
          <p:nvPr/>
        </p:nvSpPr>
        <p:spPr bwMode="auto">
          <a:xfrm>
            <a:off x="365125" y="6208713"/>
            <a:ext cx="3619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O</a:t>
            </a:r>
          </a:p>
        </p:txBody>
      </p:sp>
      <p:sp>
        <p:nvSpPr>
          <p:cNvPr id="40998" name="Rectangle 38"/>
          <p:cNvSpPr>
            <a:spLocks noChangeArrowheads="1"/>
          </p:cNvSpPr>
          <p:nvPr/>
        </p:nvSpPr>
        <p:spPr bwMode="auto">
          <a:xfrm rot="19830869">
            <a:off x="515355" y="5702496"/>
            <a:ext cx="2819400" cy="109443"/>
          </a:xfrm>
          <a:prstGeom prst="rect">
            <a:avLst/>
          </a:prstGeom>
          <a:solidFill>
            <a:schemeClr val="bg1"/>
          </a:solidFill>
          <a:ln w="9525">
            <a:solidFill>
              <a:schemeClr val="tx1"/>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0999" name="Rectangle 39"/>
          <p:cNvSpPr>
            <a:spLocks noChangeArrowheads="1"/>
          </p:cNvSpPr>
          <p:nvPr/>
        </p:nvSpPr>
        <p:spPr bwMode="auto">
          <a:xfrm rot="20677709">
            <a:off x="633598" y="6034832"/>
            <a:ext cx="2819400" cy="9824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000" name="Line 40"/>
          <p:cNvSpPr>
            <a:spLocks noChangeShapeType="1"/>
          </p:cNvSpPr>
          <p:nvPr/>
        </p:nvSpPr>
        <p:spPr bwMode="auto">
          <a:xfrm flipV="1">
            <a:off x="3383464" y="5274761"/>
            <a:ext cx="62567" cy="445796"/>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002" name="Text Box 42"/>
          <p:cNvSpPr txBox="1">
            <a:spLocks noChangeArrowheads="1"/>
          </p:cNvSpPr>
          <p:nvPr/>
        </p:nvSpPr>
        <p:spPr bwMode="auto">
          <a:xfrm>
            <a:off x="2129696" y="6046252"/>
            <a:ext cx="87075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b="1" dirty="0">
                <a:latin typeface="Times New Roman" panose="02020603050405020304" pitchFamily="18" charset="0"/>
                <a:cs typeface="Times New Roman" panose="02020603050405020304" pitchFamily="18" charset="0"/>
              </a:rPr>
              <a:t>r = OP</a:t>
            </a:r>
          </a:p>
        </p:txBody>
      </p:sp>
      <p:sp>
        <p:nvSpPr>
          <p:cNvPr id="41003" name="Text Box 43"/>
          <p:cNvSpPr txBox="1">
            <a:spLocks noChangeArrowheads="1"/>
          </p:cNvSpPr>
          <p:nvPr/>
        </p:nvSpPr>
        <p:spPr bwMode="auto">
          <a:xfrm>
            <a:off x="3505200" y="5334000"/>
            <a:ext cx="3238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b="1" dirty="0">
                <a:latin typeface="Times New Roman" panose="02020603050405020304" pitchFamily="18" charset="0"/>
                <a:cs typeface="Times New Roman" panose="02020603050405020304" pitchFamily="18" charset="0"/>
              </a:rPr>
              <a:t>F</a:t>
            </a:r>
          </a:p>
        </p:txBody>
      </p:sp>
      <p:graphicFrame>
        <p:nvGraphicFramePr>
          <p:cNvPr id="41005" name="Object 45"/>
          <p:cNvGraphicFramePr>
            <a:graphicFrameLocks noChangeAspect="1"/>
          </p:cNvGraphicFramePr>
          <p:nvPr>
            <p:extLst>
              <p:ext uri="{D42A27DB-BD31-4B8C-83A1-F6EECF244321}">
                <p14:modId xmlns:p14="http://schemas.microsoft.com/office/powerpoint/2010/main" val="2907952008"/>
              </p:ext>
            </p:extLst>
          </p:nvPr>
        </p:nvGraphicFramePr>
        <p:xfrm>
          <a:off x="2140355" y="5640815"/>
          <a:ext cx="330200" cy="268288"/>
        </p:xfrm>
        <a:graphic>
          <a:graphicData uri="http://schemas.openxmlformats.org/presentationml/2006/ole">
            <mc:AlternateContent xmlns:mc="http://schemas.openxmlformats.org/markup-compatibility/2006">
              <mc:Choice xmlns:v="urn:schemas-microsoft-com:vml" Requires="v">
                <p:oleObj name="Equation" r:id="rId5" imgW="203040" imgH="164880" progId="Equation.DSMT4">
                  <p:embed/>
                </p:oleObj>
              </mc:Choice>
              <mc:Fallback>
                <p:oleObj name="Equation" r:id="rId5" imgW="203040" imgH="164880" progId="Equation.DSMT4">
                  <p:embed/>
                  <p:pic>
                    <p:nvPicPr>
                      <p:cNvPr id="0" name="Object 4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140355" y="5640815"/>
                        <a:ext cx="330200" cy="268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1008" name="Arc 48"/>
          <p:cNvSpPr>
            <a:spLocks/>
          </p:cNvSpPr>
          <p:nvPr/>
        </p:nvSpPr>
        <p:spPr bwMode="auto">
          <a:xfrm>
            <a:off x="1714667" y="5763431"/>
            <a:ext cx="443791" cy="339725"/>
          </a:xfrm>
          <a:custGeom>
            <a:avLst/>
            <a:gdLst>
              <a:gd name="G0" fmla="+- 0 0 0"/>
              <a:gd name="G1" fmla="+- 15703 0 0"/>
              <a:gd name="G2" fmla="+- 21600 0 0"/>
              <a:gd name="T0" fmla="*/ 14831 w 21126"/>
              <a:gd name="T1" fmla="*/ 0 h 15703"/>
              <a:gd name="T2" fmla="*/ 21126 w 21126"/>
              <a:gd name="T3" fmla="*/ 11205 h 15703"/>
              <a:gd name="T4" fmla="*/ 0 w 21126"/>
              <a:gd name="T5" fmla="*/ 15703 h 15703"/>
            </a:gdLst>
            <a:ahLst/>
            <a:cxnLst>
              <a:cxn ang="0">
                <a:pos x="T0" y="T1"/>
              </a:cxn>
              <a:cxn ang="0">
                <a:pos x="T2" y="T3"/>
              </a:cxn>
              <a:cxn ang="0">
                <a:pos x="T4" y="T5"/>
              </a:cxn>
            </a:cxnLst>
            <a:rect l="0" t="0" r="r" b="b"/>
            <a:pathLst>
              <a:path w="21126" h="15703" fill="none" extrusionOk="0">
                <a:moveTo>
                  <a:pt x="14831" y="-1"/>
                </a:moveTo>
                <a:cubicBezTo>
                  <a:pt x="18018" y="3009"/>
                  <a:pt x="20213" y="6917"/>
                  <a:pt x="21126" y="11204"/>
                </a:cubicBezTo>
              </a:path>
              <a:path w="21126" h="15703" stroke="0" extrusionOk="0">
                <a:moveTo>
                  <a:pt x="14831" y="-1"/>
                </a:moveTo>
                <a:cubicBezTo>
                  <a:pt x="18018" y="3009"/>
                  <a:pt x="20213" y="6917"/>
                  <a:pt x="21126" y="11204"/>
                </a:cubicBezTo>
                <a:lnTo>
                  <a:pt x="0" y="15703"/>
                </a:lnTo>
                <a:close/>
              </a:path>
            </a:pathLst>
          </a:custGeom>
          <a:noFill/>
          <a:ln w="9525">
            <a:solidFill>
              <a:schemeClr val="tx1"/>
            </a:solidFill>
            <a:round/>
            <a:headEnd type="triangle" w="med" len="me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009" name="Line 49"/>
          <p:cNvSpPr>
            <a:spLocks noChangeShapeType="1"/>
          </p:cNvSpPr>
          <p:nvPr/>
        </p:nvSpPr>
        <p:spPr bwMode="auto">
          <a:xfrm flipH="1" flipV="1">
            <a:off x="3164682" y="5113986"/>
            <a:ext cx="188118" cy="524814"/>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41010" name="Object 50"/>
          <p:cNvGraphicFramePr>
            <a:graphicFrameLocks noChangeAspect="1"/>
          </p:cNvGraphicFramePr>
          <p:nvPr>
            <p:extLst>
              <p:ext uri="{D42A27DB-BD31-4B8C-83A1-F6EECF244321}">
                <p14:modId xmlns:p14="http://schemas.microsoft.com/office/powerpoint/2010/main" val="792717596"/>
              </p:ext>
            </p:extLst>
          </p:nvPr>
        </p:nvGraphicFramePr>
        <p:xfrm>
          <a:off x="2943001" y="5288522"/>
          <a:ext cx="304660" cy="264039"/>
        </p:xfrm>
        <a:graphic>
          <a:graphicData uri="http://schemas.openxmlformats.org/presentationml/2006/ole">
            <mc:AlternateContent xmlns:mc="http://schemas.openxmlformats.org/markup-compatibility/2006">
              <mc:Choice xmlns:v="urn:schemas-microsoft-com:vml" Requires="v">
                <p:oleObj name="Equation" r:id="rId7" imgW="190440" imgH="164880" progId="Equation.DSMT4">
                  <p:embed/>
                </p:oleObj>
              </mc:Choice>
              <mc:Fallback>
                <p:oleObj name="Equation" r:id="rId7" imgW="190440" imgH="164880" progId="Equation.DSMT4">
                  <p:embed/>
                  <p:pic>
                    <p:nvPicPr>
                      <p:cNvPr id="0" name="Object 50"/>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943001" y="5288522"/>
                        <a:ext cx="304660" cy="264039"/>
                      </a:xfrm>
                      <a:prstGeom prst="rect">
                        <a:avLst/>
                      </a:prstGeom>
                      <a:noFill/>
                      <a:ln>
                        <a:noFill/>
                      </a:ln>
                      <a:effectLst/>
                    </p:spPr>
                  </p:pic>
                </p:oleObj>
              </mc:Fallback>
            </mc:AlternateContent>
          </a:graphicData>
        </a:graphic>
      </p:graphicFrame>
      <p:cxnSp>
        <p:nvCxnSpPr>
          <p:cNvPr id="44" name="Straight Connector 43">
            <a:extLst>
              <a:ext uri="{FF2B5EF4-FFF2-40B4-BE49-F238E27FC236}">
                <a16:creationId xmlns:a16="http://schemas.microsoft.com/office/drawing/2014/main" id="{0774299A-1133-1534-8CA0-45E25D43FCB6}"/>
              </a:ext>
            </a:extLst>
          </p:cNvPr>
          <p:cNvCxnSpPr/>
          <p:nvPr/>
        </p:nvCxnSpPr>
        <p:spPr>
          <a:xfrm>
            <a:off x="365125" y="413286"/>
            <a:ext cx="8094724" cy="0"/>
          </a:xfrm>
          <a:prstGeom prst="line">
            <a:avLst/>
          </a:prstGeom>
          <a:ln w="19050">
            <a:solidFill>
              <a:srgbClr val="C00000"/>
            </a:solidFill>
          </a:ln>
        </p:spPr>
        <p:style>
          <a:lnRef idx="1">
            <a:schemeClr val="dk1"/>
          </a:lnRef>
          <a:fillRef idx="0">
            <a:schemeClr val="dk1"/>
          </a:fillRef>
          <a:effectRef idx="0">
            <a:schemeClr val="dk1"/>
          </a:effectRef>
          <a:fontRef idx="minor">
            <a:schemeClr val="tx1"/>
          </a:fontRef>
        </p:style>
      </p:cxnSp>
      <p:sp>
        <p:nvSpPr>
          <p:cNvPr id="4" name="TextBox 3">
            <a:extLst>
              <a:ext uri="{FF2B5EF4-FFF2-40B4-BE49-F238E27FC236}">
                <a16:creationId xmlns:a16="http://schemas.microsoft.com/office/drawing/2014/main" id="{514EBDF7-CCC8-0F12-4D82-E541F3023438}"/>
              </a:ext>
            </a:extLst>
          </p:cNvPr>
          <p:cNvSpPr txBox="1"/>
          <p:nvPr/>
        </p:nvSpPr>
        <p:spPr>
          <a:xfrm>
            <a:off x="3357257" y="5661317"/>
            <a:ext cx="338554" cy="369332"/>
          </a:xfrm>
          <a:prstGeom prst="rect">
            <a:avLst/>
          </a:prstGeom>
          <a:noFill/>
        </p:spPr>
        <p:txBody>
          <a:bodyPr wrap="none" rtlCol="0">
            <a:spAutoFit/>
          </a:bodyPr>
          <a:lstStyle/>
          <a:p>
            <a:r>
              <a:rPr lang="en-US" dirty="0"/>
              <a:t>P</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51A6552E-718A-2A47-2231-D19ED589F519}"/>
              </a:ext>
            </a:extLst>
          </p:cNvPr>
          <p:cNvGrpSpPr/>
          <p:nvPr/>
        </p:nvGrpSpPr>
        <p:grpSpPr>
          <a:xfrm>
            <a:off x="381000" y="774700"/>
            <a:ext cx="3533775" cy="2590800"/>
            <a:chOff x="381000" y="774700"/>
            <a:chExt cx="3533775" cy="2590800"/>
          </a:xfrm>
        </p:grpSpPr>
        <p:sp>
          <p:nvSpPr>
            <p:cNvPr id="43012" name="Freeform 4"/>
            <p:cNvSpPr>
              <a:spLocks/>
            </p:cNvSpPr>
            <p:nvPr/>
          </p:nvSpPr>
          <p:spPr bwMode="auto">
            <a:xfrm>
              <a:off x="1162050" y="1076325"/>
              <a:ext cx="2162175" cy="84138"/>
            </a:xfrm>
            <a:custGeom>
              <a:avLst/>
              <a:gdLst>
                <a:gd name="T0" fmla="*/ 0 w 1362"/>
                <a:gd name="T1" fmla="*/ 0 h 53"/>
                <a:gd name="T2" fmla="*/ 298 w 1362"/>
                <a:gd name="T3" fmla="*/ 27 h 53"/>
                <a:gd name="T4" fmla="*/ 718 w 1362"/>
                <a:gd name="T5" fmla="*/ 47 h 53"/>
                <a:gd name="T6" fmla="*/ 1335 w 1362"/>
                <a:gd name="T7" fmla="*/ 20 h 53"/>
                <a:gd name="T8" fmla="*/ 1362 w 1362"/>
                <a:gd name="T9" fmla="*/ 0 h 53"/>
              </a:gdLst>
              <a:ahLst/>
              <a:cxnLst>
                <a:cxn ang="0">
                  <a:pos x="T0" y="T1"/>
                </a:cxn>
                <a:cxn ang="0">
                  <a:pos x="T2" y="T3"/>
                </a:cxn>
                <a:cxn ang="0">
                  <a:pos x="T4" y="T5"/>
                </a:cxn>
                <a:cxn ang="0">
                  <a:pos x="T6" y="T7"/>
                </a:cxn>
                <a:cxn ang="0">
                  <a:pos x="T8" y="T9"/>
                </a:cxn>
              </a:cxnLst>
              <a:rect l="0" t="0" r="r" b="b"/>
              <a:pathLst>
                <a:path w="1362" h="53">
                  <a:moveTo>
                    <a:pt x="0" y="0"/>
                  </a:moveTo>
                  <a:cubicBezTo>
                    <a:pt x="104" y="15"/>
                    <a:pt x="183" y="23"/>
                    <a:pt x="298" y="27"/>
                  </a:cubicBezTo>
                  <a:cubicBezTo>
                    <a:pt x="426" y="53"/>
                    <a:pt x="597" y="44"/>
                    <a:pt x="718" y="47"/>
                  </a:cubicBezTo>
                  <a:cubicBezTo>
                    <a:pt x="952" y="43"/>
                    <a:pt x="1114" y="28"/>
                    <a:pt x="1335" y="20"/>
                  </a:cubicBezTo>
                  <a:cubicBezTo>
                    <a:pt x="1358" y="4"/>
                    <a:pt x="1349" y="11"/>
                    <a:pt x="1362" y="0"/>
                  </a:cubicBezTo>
                </a:path>
              </a:pathLst>
            </a:custGeom>
            <a:solidFill>
              <a:srgbClr val="EAEAEA"/>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3013" name="Line 5"/>
            <p:cNvSpPr>
              <a:spLocks noChangeShapeType="1"/>
            </p:cNvSpPr>
            <p:nvPr/>
          </p:nvSpPr>
          <p:spPr bwMode="auto">
            <a:xfrm>
              <a:off x="1143000" y="914400"/>
              <a:ext cx="2209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3014" name="Line 6"/>
            <p:cNvSpPr>
              <a:spLocks noChangeShapeType="1"/>
            </p:cNvSpPr>
            <p:nvPr/>
          </p:nvSpPr>
          <p:spPr bwMode="auto">
            <a:xfrm>
              <a:off x="1143000" y="1066800"/>
              <a:ext cx="2209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3015" name="Oval 7"/>
            <p:cNvSpPr>
              <a:spLocks noChangeArrowheads="1"/>
            </p:cNvSpPr>
            <p:nvPr/>
          </p:nvSpPr>
          <p:spPr bwMode="auto">
            <a:xfrm>
              <a:off x="1905000" y="914400"/>
              <a:ext cx="152400" cy="1524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016" name="Rectangle 8"/>
            <p:cNvSpPr>
              <a:spLocks noChangeArrowheads="1"/>
            </p:cNvSpPr>
            <p:nvPr/>
          </p:nvSpPr>
          <p:spPr bwMode="auto">
            <a:xfrm rot="-1845764">
              <a:off x="620713" y="2174875"/>
              <a:ext cx="3027362" cy="7778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017" name="AutoShape 9"/>
            <p:cNvSpPr>
              <a:spLocks noChangeArrowheads="1"/>
            </p:cNvSpPr>
            <p:nvPr/>
          </p:nvSpPr>
          <p:spPr bwMode="auto">
            <a:xfrm>
              <a:off x="719138" y="2982913"/>
              <a:ext cx="228600" cy="228600"/>
            </a:xfrm>
            <a:prstGeom prst="triangle">
              <a:avLst>
                <a:gd name="adj" fmla="val 50000"/>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018" name="Oval 10"/>
            <p:cNvSpPr>
              <a:spLocks noChangeArrowheads="1"/>
            </p:cNvSpPr>
            <p:nvPr/>
          </p:nvSpPr>
          <p:spPr bwMode="auto">
            <a:xfrm>
              <a:off x="795338" y="2982913"/>
              <a:ext cx="76200" cy="7620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019" name="Line 11"/>
            <p:cNvSpPr>
              <a:spLocks noChangeShapeType="1"/>
            </p:cNvSpPr>
            <p:nvPr/>
          </p:nvSpPr>
          <p:spPr bwMode="auto">
            <a:xfrm>
              <a:off x="533400" y="3221038"/>
              <a:ext cx="685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3020" name="Line 12"/>
            <p:cNvSpPr>
              <a:spLocks noChangeShapeType="1"/>
            </p:cNvSpPr>
            <p:nvPr/>
          </p:nvSpPr>
          <p:spPr bwMode="auto">
            <a:xfrm>
              <a:off x="990600" y="3048000"/>
              <a:ext cx="762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3021" name="Text Box 13"/>
            <p:cNvSpPr txBox="1">
              <a:spLocks noChangeArrowheads="1"/>
            </p:cNvSpPr>
            <p:nvPr/>
          </p:nvSpPr>
          <p:spPr bwMode="auto">
            <a:xfrm>
              <a:off x="1186865" y="2698750"/>
              <a:ext cx="30321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dirty="0">
                  <a:latin typeface="Symbol" pitchFamily="18" charset="2"/>
                </a:rPr>
                <a:t>q</a:t>
              </a:r>
            </a:p>
          </p:txBody>
        </p:sp>
        <p:sp>
          <p:nvSpPr>
            <p:cNvPr id="43022" name="Freeform 7"/>
            <p:cNvSpPr>
              <a:spLocks/>
            </p:cNvSpPr>
            <p:nvPr/>
          </p:nvSpPr>
          <p:spPr bwMode="auto">
            <a:xfrm rot="5400000">
              <a:off x="1389856" y="1581944"/>
              <a:ext cx="1204913" cy="174625"/>
            </a:xfrm>
            <a:custGeom>
              <a:avLst/>
              <a:gdLst>
                <a:gd name="T0" fmla="*/ 0 w 861"/>
                <a:gd name="T1" fmla="*/ 96 h 156"/>
                <a:gd name="T2" fmla="*/ 240 w 861"/>
                <a:gd name="T3" fmla="*/ 96 h 156"/>
                <a:gd name="T4" fmla="*/ 288 w 861"/>
                <a:gd name="T5" fmla="*/ 0 h 156"/>
                <a:gd name="T6" fmla="*/ 336 w 861"/>
                <a:gd name="T7" fmla="*/ 144 h 156"/>
                <a:gd name="T8" fmla="*/ 385 w 861"/>
                <a:gd name="T9" fmla="*/ 8 h 156"/>
                <a:gd name="T10" fmla="*/ 432 w 861"/>
                <a:gd name="T11" fmla="*/ 144 h 156"/>
                <a:gd name="T12" fmla="*/ 486 w 861"/>
                <a:gd name="T13" fmla="*/ 8 h 156"/>
                <a:gd name="T14" fmla="*/ 549 w 861"/>
                <a:gd name="T15" fmla="*/ 156 h 156"/>
                <a:gd name="T16" fmla="*/ 591 w 861"/>
                <a:gd name="T17" fmla="*/ 66 h 156"/>
                <a:gd name="T18" fmla="*/ 861 w 861"/>
                <a:gd name="T19" fmla="*/ 66 h 15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861"/>
                <a:gd name="T31" fmla="*/ 0 h 156"/>
                <a:gd name="T32" fmla="*/ 861 w 861"/>
                <a:gd name="T33" fmla="*/ 156 h 15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861" h="156">
                  <a:moveTo>
                    <a:pt x="0" y="96"/>
                  </a:moveTo>
                  <a:lnTo>
                    <a:pt x="240" y="96"/>
                  </a:lnTo>
                  <a:lnTo>
                    <a:pt x="288" y="0"/>
                  </a:lnTo>
                  <a:lnTo>
                    <a:pt x="336" y="144"/>
                  </a:lnTo>
                  <a:lnTo>
                    <a:pt x="385" y="8"/>
                  </a:lnTo>
                  <a:lnTo>
                    <a:pt x="432" y="144"/>
                  </a:lnTo>
                  <a:lnTo>
                    <a:pt x="486" y="8"/>
                  </a:lnTo>
                  <a:lnTo>
                    <a:pt x="549" y="156"/>
                  </a:lnTo>
                  <a:lnTo>
                    <a:pt x="591" y="66"/>
                  </a:lnTo>
                  <a:lnTo>
                    <a:pt x="861" y="66"/>
                  </a:ln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rot="10800000" vert="eaVert"/>
            <a:lstStyle/>
            <a:p>
              <a:endParaRPr lang="en-US"/>
            </a:p>
          </p:txBody>
        </p:sp>
        <p:sp>
          <p:nvSpPr>
            <p:cNvPr id="43023" name="Text Box 15"/>
            <p:cNvSpPr txBox="1">
              <a:spLocks noChangeArrowheads="1"/>
            </p:cNvSpPr>
            <p:nvPr/>
          </p:nvSpPr>
          <p:spPr bwMode="auto">
            <a:xfrm>
              <a:off x="441325" y="1408113"/>
              <a:ext cx="12446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k=100 lb/ft</a:t>
              </a:r>
            </a:p>
          </p:txBody>
        </p:sp>
        <p:sp>
          <p:nvSpPr>
            <p:cNvPr id="43024" name="Line 16"/>
            <p:cNvSpPr>
              <a:spLocks noChangeShapeType="1"/>
            </p:cNvSpPr>
            <p:nvPr/>
          </p:nvSpPr>
          <p:spPr bwMode="auto">
            <a:xfrm>
              <a:off x="3429000" y="1447800"/>
              <a:ext cx="0" cy="533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3025" name="Rectangle 17"/>
            <p:cNvSpPr>
              <a:spLocks noChangeArrowheads="1"/>
            </p:cNvSpPr>
            <p:nvPr/>
          </p:nvSpPr>
          <p:spPr bwMode="auto">
            <a:xfrm>
              <a:off x="3124200" y="1981200"/>
              <a:ext cx="685800" cy="4572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026" name="Text Box 18"/>
            <p:cNvSpPr txBox="1">
              <a:spLocks noChangeArrowheads="1"/>
            </p:cNvSpPr>
            <p:nvPr/>
          </p:nvSpPr>
          <p:spPr bwMode="auto">
            <a:xfrm>
              <a:off x="3108325" y="2474913"/>
              <a:ext cx="8064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100 lb</a:t>
              </a:r>
            </a:p>
          </p:txBody>
        </p:sp>
        <p:sp>
          <p:nvSpPr>
            <p:cNvPr id="43027" name="Oval 19"/>
            <p:cNvSpPr>
              <a:spLocks noChangeArrowheads="1"/>
            </p:cNvSpPr>
            <p:nvPr/>
          </p:nvSpPr>
          <p:spPr bwMode="auto">
            <a:xfrm>
              <a:off x="1968500" y="2247900"/>
              <a:ext cx="76200" cy="7620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028" name="Line 20"/>
            <p:cNvSpPr>
              <a:spLocks noChangeShapeType="1"/>
            </p:cNvSpPr>
            <p:nvPr/>
          </p:nvSpPr>
          <p:spPr bwMode="auto">
            <a:xfrm flipH="1" flipV="1">
              <a:off x="666750" y="2755900"/>
              <a:ext cx="95250" cy="1397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3029" name="Line 21"/>
            <p:cNvSpPr>
              <a:spLocks noChangeShapeType="1"/>
            </p:cNvSpPr>
            <p:nvPr/>
          </p:nvSpPr>
          <p:spPr bwMode="auto">
            <a:xfrm flipH="1" flipV="1">
              <a:off x="1828800" y="2057400"/>
              <a:ext cx="95250" cy="1397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3030" name="Line 22"/>
            <p:cNvSpPr>
              <a:spLocks noChangeShapeType="1"/>
            </p:cNvSpPr>
            <p:nvPr/>
          </p:nvSpPr>
          <p:spPr bwMode="auto">
            <a:xfrm flipH="1" flipV="1">
              <a:off x="3276600" y="1219200"/>
              <a:ext cx="95250" cy="1397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3031" name="Text Box 23"/>
            <p:cNvSpPr txBox="1">
              <a:spLocks noChangeArrowheads="1"/>
            </p:cNvSpPr>
            <p:nvPr/>
          </p:nvSpPr>
          <p:spPr bwMode="auto">
            <a:xfrm>
              <a:off x="1127125" y="2170113"/>
              <a:ext cx="50526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dirty="0"/>
                <a:t>4 ft</a:t>
              </a:r>
            </a:p>
          </p:txBody>
        </p:sp>
        <p:sp>
          <p:nvSpPr>
            <p:cNvPr id="43032" name="Text Box 24"/>
            <p:cNvSpPr txBox="1">
              <a:spLocks noChangeArrowheads="1"/>
            </p:cNvSpPr>
            <p:nvPr/>
          </p:nvSpPr>
          <p:spPr bwMode="auto">
            <a:xfrm>
              <a:off x="2498725" y="1408113"/>
              <a:ext cx="50526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dirty="0"/>
                <a:t>4 ft</a:t>
              </a:r>
            </a:p>
          </p:txBody>
        </p:sp>
        <p:sp>
          <p:nvSpPr>
            <p:cNvPr id="43033" name="Text Box 25"/>
            <p:cNvSpPr txBox="1">
              <a:spLocks noChangeArrowheads="1"/>
            </p:cNvSpPr>
            <p:nvPr/>
          </p:nvSpPr>
          <p:spPr bwMode="auto">
            <a:xfrm>
              <a:off x="381000" y="2819400"/>
              <a:ext cx="3365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A</a:t>
              </a:r>
            </a:p>
          </p:txBody>
        </p:sp>
        <p:sp>
          <p:nvSpPr>
            <p:cNvPr id="43034" name="Text Box 26"/>
            <p:cNvSpPr txBox="1">
              <a:spLocks noChangeArrowheads="1"/>
            </p:cNvSpPr>
            <p:nvPr/>
          </p:nvSpPr>
          <p:spPr bwMode="auto">
            <a:xfrm>
              <a:off x="3413125" y="1103313"/>
              <a:ext cx="3365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B</a:t>
              </a:r>
            </a:p>
          </p:txBody>
        </p:sp>
        <p:sp>
          <p:nvSpPr>
            <p:cNvPr id="43035" name="Freeform 27"/>
            <p:cNvSpPr>
              <a:spLocks/>
            </p:cNvSpPr>
            <p:nvPr/>
          </p:nvSpPr>
          <p:spPr bwMode="auto">
            <a:xfrm>
              <a:off x="1150938" y="774700"/>
              <a:ext cx="2227262" cy="139700"/>
            </a:xfrm>
            <a:custGeom>
              <a:avLst/>
              <a:gdLst>
                <a:gd name="T0" fmla="*/ 0 w 1403"/>
                <a:gd name="T1" fmla="*/ 88 h 88"/>
                <a:gd name="T2" fmla="*/ 129 w 1403"/>
                <a:gd name="T3" fmla="*/ 27 h 88"/>
                <a:gd name="T4" fmla="*/ 881 w 1403"/>
                <a:gd name="T5" fmla="*/ 0 h 88"/>
                <a:gd name="T6" fmla="*/ 1145 w 1403"/>
                <a:gd name="T7" fmla="*/ 20 h 88"/>
                <a:gd name="T8" fmla="*/ 1369 w 1403"/>
                <a:gd name="T9" fmla="*/ 41 h 88"/>
                <a:gd name="T10" fmla="*/ 1376 w 1403"/>
                <a:gd name="T11" fmla="*/ 61 h 88"/>
                <a:gd name="T12" fmla="*/ 1389 w 1403"/>
                <a:gd name="T13" fmla="*/ 81 h 88"/>
              </a:gdLst>
              <a:ahLst/>
              <a:cxnLst>
                <a:cxn ang="0">
                  <a:pos x="T0" y="T1"/>
                </a:cxn>
                <a:cxn ang="0">
                  <a:pos x="T2" y="T3"/>
                </a:cxn>
                <a:cxn ang="0">
                  <a:pos x="T4" y="T5"/>
                </a:cxn>
                <a:cxn ang="0">
                  <a:pos x="T6" y="T7"/>
                </a:cxn>
                <a:cxn ang="0">
                  <a:pos x="T8" y="T9"/>
                </a:cxn>
                <a:cxn ang="0">
                  <a:pos x="T10" y="T11"/>
                </a:cxn>
                <a:cxn ang="0">
                  <a:pos x="T12" y="T13"/>
                </a:cxn>
              </a:cxnLst>
              <a:rect l="0" t="0" r="r" b="b"/>
              <a:pathLst>
                <a:path w="1403" h="88">
                  <a:moveTo>
                    <a:pt x="0" y="88"/>
                  </a:moveTo>
                  <a:cubicBezTo>
                    <a:pt x="47" y="72"/>
                    <a:pt x="88" y="56"/>
                    <a:pt x="129" y="27"/>
                  </a:cubicBezTo>
                  <a:cubicBezTo>
                    <a:pt x="340" y="30"/>
                    <a:pt x="663" y="76"/>
                    <a:pt x="881" y="0"/>
                  </a:cubicBezTo>
                  <a:cubicBezTo>
                    <a:pt x="970" y="5"/>
                    <a:pt x="1056" y="14"/>
                    <a:pt x="1145" y="20"/>
                  </a:cubicBezTo>
                  <a:cubicBezTo>
                    <a:pt x="1219" y="35"/>
                    <a:pt x="1297" y="16"/>
                    <a:pt x="1369" y="41"/>
                  </a:cubicBezTo>
                  <a:cubicBezTo>
                    <a:pt x="1371" y="48"/>
                    <a:pt x="1371" y="56"/>
                    <a:pt x="1376" y="61"/>
                  </a:cubicBezTo>
                  <a:cubicBezTo>
                    <a:pt x="1395" y="80"/>
                    <a:pt x="1403" y="55"/>
                    <a:pt x="1389" y="81"/>
                  </a:cubicBezTo>
                </a:path>
              </a:pathLst>
            </a:custGeom>
            <a:solidFill>
              <a:srgbClr val="EAEAEA"/>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3036" name="Freeform 28"/>
            <p:cNvSpPr>
              <a:spLocks/>
            </p:cNvSpPr>
            <p:nvPr/>
          </p:nvSpPr>
          <p:spPr bwMode="auto">
            <a:xfrm>
              <a:off x="557213" y="3236913"/>
              <a:ext cx="623887" cy="128587"/>
            </a:xfrm>
            <a:custGeom>
              <a:avLst/>
              <a:gdLst>
                <a:gd name="T0" fmla="*/ 0 w 393"/>
                <a:gd name="T1" fmla="*/ 0 h 61"/>
                <a:gd name="T2" fmla="*/ 142 w 393"/>
                <a:gd name="T3" fmla="*/ 41 h 61"/>
                <a:gd name="T4" fmla="*/ 319 w 393"/>
                <a:gd name="T5" fmla="*/ 48 h 61"/>
                <a:gd name="T6" fmla="*/ 393 w 393"/>
                <a:gd name="T7" fmla="*/ 0 h 61"/>
              </a:gdLst>
              <a:ahLst/>
              <a:cxnLst>
                <a:cxn ang="0">
                  <a:pos x="T0" y="T1"/>
                </a:cxn>
                <a:cxn ang="0">
                  <a:pos x="T2" y="T3"/>
                </a:cxn>
                <a:cxn ang="0">
                  <a:pos x="T4" y="T5"/>
                </a:cxn>
                <a:cxn ang="0">
                  <a:pos x="T6" y="T7"/>
                </a:cxn>
              </a:cxnLst>
              <a:rect l="0" t="0" r="r" b="b"/>
              <a:pathLst>
                <a:path w="393" h="61">
                  <a:moveTo>
                    <a:pt x="0" y="0"/>
                  </a:moveTo>
                  <a:cubicBezTo>
                    <a:pt x="48" y="17"/>
                    <a:pt x="92" y="34"/>
                    <a:pt x="142" y="41"/>
                  </a:cubicBezTo>
                  <a:cubicBezTo>
                    <a:pt x="201" y="61"/>
                    <a:pt x="258" y="52"/>
                    <a:pt x="319" y="48"/>
                  </a:cubicBezTo>
                  <a:cubicBezTo>
                    <a:pt x="350" y="40"/>
                    <a:pt x="378" y="30"/>
                    <a:pt x="393" y="0"/>
                  </a:cubicBezTo>
                </a:path>
              </a:pathLst>
            </a:custGeom>
            <a:solidFill>
              <a:srgbClr val="EAEAEA"/>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43037" name="Text Box 29"/>
          <p:cNvSpPr txBox="1">
            <a:spLocks noChangeArrowheads="1"/>
          </p:cNvSpPr>
          <p:nvPr/>
        </p:nvSpPr>
        <p:spPr bwMode="auto">
          <a:xfrm>
            <a:off x="4319026" y="255255"/>
            <a:ext cx="4435475" cy="2014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dirty="0"/>
              <a:t>Note: This whole system is not a system of rigid bodies because the spring is not rigid so </a:t>
            </a:r>
            <a:r>
              <a:rPr lang="en-US" dirty="0" err="1">
                <a:latin typeface="Symbol" pitchFamily="18" charset="2"/>
              </a:rPr>
              <a:t>d</a:t>
            </a:r>
            <a:r>
              <a:rPr lang="en-US" dirty="0" err="1"/>
              <a:t>W</a:t>
            </a:r>
            <a:r>
              <a:rPr lang="en-US" dirty="0"/>
              <a:t> =0 is not true for the whole system. We will see later how to handle deformable systems. But if we remove the spring and just look at the rigid rod then </a:t>
            </a:r>
            <a:r>
              <a:rPr lang="en-US" dirty="0" err="1">
                <a:latin typeface="Symbol" pitchFamily="18" charset="2"/>
              </a:rPr>
              <a:t>d</a:t>
            </a:r>
            <a:r>
              <a:rPr lang="en-US" dirty="0" err="1"/>
              <a:t>W</a:t>
            </a:r>
            <a:r>
              <a:rPr lang="en-US" dirty="0"/>
              <a:t> = 0 is valid for the rigid rod.</a:t>
            </a:r>
          </a:p>
        </p:txBody>
      </p:sp>
      <p:graphicFrame>
        <p:nvGraphicFramePr>
          <p:cNvPr id="43072" name="Object 64"/>
          <p:cNvGraphicFramePr>
            <a:graphicFrameLocks noChangeAspect="1"/>
          </p:cNvGraphicFramePr>
          <p:nvPr>
            <p:extLst>
              <p:ext uri="{D42A27DB-BD31-4B8C-83A1-F6EECF244321}">
                <p14:modId xmlns:p14="http://schemas.microsoft.com/office/powerpoint/2010/main" val="1971199034"/>
              </p:ext>
            </p:extLst>
          </p:nvPr>
        </p:nvGraphicFramePr>
        <p:xfrm>
          <a:off x="6400800" y="3733800"/>
          <a:ext cx="2209800" cy="1290638"/>
        </p:xfrm>
        <a:graphic>
          <a:graphicData uri="http://schemas.openxmlformats.org/presentationml/2006/ole">
            <mc:AlternateContent xmlns:mc="http://schemas.openxmlformats.org/markup-compatibility/2006">
              <mc:Choice xmlns:v="urn:schemas-microsoft-com:vml" Requires="v">
                <p:oleObj name="Equation" r:id="rId3" imgW="1282680" imgH="749160" progId="Equation.DSMT4">
                  <p:embed/>
                </p:oleObj>
              </mc:Choice>
              <mc:Fallback>
                <p:oleObj name="Equation" r:id="rId3" imgW="1282680" imgH="749160" progId="Equation.DSMT4">
                  <p:embed/>
                  <p:pic>
                    <p:nvPicPr>
                      <p:cNvPr id="0" name="Object 64"/>
                      <p:cNvPicPr>
                        <a:picLocks noChangeAspect="1" noChangeArrowheads="1"/>
                      </p:cNvPicPr>
                      <p:nvPr/>
                    </p:nvPicPr>
                    <p:blipFill>
                      <a:blip r:embed="rId4"/>
                      <a:srcRect/>
                      <a:stretch>
                        <a:fillRect/>
                      </a:stretch>
                    </p:blipFill>
                    <p:spPr bwMode="auto">
                      <a:xfrm>
                        <a:off x="6400800" y="3733800"/>
                        <a:ext cx="2209800" cy="12906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nvGrpSpPr>
          <p:cNvPr id="4" name="Group 3">
            <a:extLst>
              <a:ext uri="{FF2B5EF4-FFF2-40B4-BE49-F238E27FC236}">
                <a16:creationId xmlns:a16="http://schemas.microsoft.com/office/drawing/2014/main" id="{2A3610AB-309A-4039-8488-729FB5DE4F30}"/>
              </a:ext>
            </a:extLst>
          </p:cNvPr>
          <p:cNvGrpSpPr/>
          <p:nvPr/>
        </p:nvGrpSpPr>
        <p:grpSpPr>
          <a:xfrm>
            <a:off x="5808663" y="2627313"/>
            <a:ext cx="2895600" cy="787400"/>
            <a:chOff x="5808663" y="2627313"/>
            <a:chExt cx="2895600" cy="787400"/>
          </a:xfrm>
        </p:grpSpPr>
        <p:sp>
          <p:nvSpPr>
            <p:cNvPr id="43073" name="Line 65"/>
            <p:cNvSpPr>
              <a:spLocks noChangeShapeType="1"/>
            </p:cNvSpPr>
            <p:nvPr/>
          </p:nvSpPr>
          <p:spPr bwMode="auto">
            <a:xfrm flipV="1">
              <a:off x="5884863" y="2743200"/>
              <a:ext cx="1219200" cy="609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3074" name="Line 66"/>
            <p:cNvSpPr>
              <a:spLocks noChangeShapeType="1"/>
            </p:cNvSpPr>
            <p:nvPr/>
          </p:nvSpPr>
          <p:spPr bwMode="auto">
            <a:xfrm flipV="1">
              <a:off x="5884863" y="3048000"/>
              <a:ext cx="121920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3075" name="Line 67"/>
            <p:cNvSpPr>
              <a:spLocks noChangeShapeType="1"/>
            </p:cNvSpPr>
            <p:nvPr/>
          </p:nvSpPr>
          <p:spPr bwMode="auto">
            <a:xfrm>
              <a:off x="5961063" y="3352800"/>
              <a:ext cx="1066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3076" name="Text Box 68"/>
            <p:cNvSpPr txBox="1">
              <a:spLocks noChangeArrowheads="1"/>
            </p:cNvSpPr>
            <p:nvPr/>
          </p:nvSpPr>
          <p:spPr bwMode="auto">
            <a:xfrm>
              <a:off x="6173788" y="2627313"/>
              <a:ext cx="50526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dirty="0"/>
                <a:t>4 ft</a:t>
              </a:r>
            </a:p>
          </p:txBody>
        </p:sp>
        <p:sp>
          <p:nvSpPr>
            <p:cNvPr id="43077" name="Line 69"/>
            <p:cNvSpPr>
              <a:spLocks noChangeShapeType="1"/>
            </p:cNvSpPr>
            <p:nvPr/>
          </p:nvSpPr>
          <p:spPr bwMode="auto">
            <a:xfrm>
              <a:off x="7104063" y="2743200"/>
              <a:ext cx="0" cy="304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3078" name="Text Box 70"/>
            <p:cNvSpPr txBox="1">
              <a:spLocks noChangeArrowheads="1"/>
            </p:cNvSpPr>
            <p:nvPr/>
          </p:nvSpPr>
          <p:spPr bwMode="auto">
            <a:xfrm>
              <a:off x="7086600" y="2667000"/>
              <a:ext cx="161766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atin typeface="Symbol" pitchFamily="18" charset="2"/>
                </a:rPr>
                <a:t>D = </a:t>
              </a:r>
              <a:r>
                <a:rPr lang="en-US"/>
                <a:t>elongation</a:t>
              </a:r>
            </a:p>
          </p:txBody>
        </p:sp>
        <p:sp>
          <p:nvSpPr>
            <p:cNvPr id="43079" name="Text Box 71"/>
            <p:cNvSpPr txBox="1">
              <a:spLocks noChangeArrowheads="1"/>
            </p:cNvSpPr>
            <p:nvPr/>
          </p:nvSpPr>
          <p:spPr bwMode="auto">
            <a:xfrm>
              <a:off x="6723063" y="3048000"/>
              <a:ext cx="303212"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atin typeface="Symbol" pitchFamily="18" charset="2"/>
                </a:rPr>
                <a:t>q</a:t>
              </a:r>
            </a:p>
          </p:txBody>
        </p:sp>
        <p:sp>
          <p:nvSpPr>
            <p:cNvPr id="43080" name="Arc 72"/>
            <p:cNvSpPr>
              <a:spLocks/>
            </p:cNvSpPr>
            <p:nvPr/>
          </p:nvSpPr>
          <p:spPr bwMode="auto">
            <a:xfrm>
              <a:off x="6113463" y="3124200"/>
              <a:ext cx="304800" cy="223838"/>
            </a:xfrm>
            <a:custGeom>
              <a:avLst/>
              <a:gdLst>
                <a:gd name="G0" fmla="+- 0 0 0"/>
                <a:gd name="G1" fmla="+- 15703 0 0"/>
                <a:gd name="G2" fmla="+- 21600 0 0"/>
                <a:gd name="T0" fmla="*/ 14831 w 21600"/>
                <a:gd name="T1" fmla="*/ 0 h 15814"/>
                <a:gd name="T2" fmla="*/ 21600 w 21600"/>
                <a:gd name="T3" fmla="*/ 15814 h 15814"/>
                <a:gd name="T4" fmla="*/ 0 w 21600"/>
                <a:gd name="T5" fmla="*/ 15703 h 15814"/>
              </a:gdLst>
              <a:ahLst/>
              <a:cxnLst>
                <a:cxn ang="0">
                  <a:pos x="T0" y="T1"/>
                </a:cxn>
                <a:cxn ang="0">
                  <a:pos x="T2" y="T3"/>
                </a:cxn>
                <a:cxn ang="0">
                  <a:pos x="T4" y="T5"/>
                </a:cxn>
              </a:cxnLst>
              <a:rect l="0" t="0" r="r" b="b"/>
              <a:pathLst>
                <a:path w="21600" h="15814" fill="none" extrusionOk="0">
                  <a:moveTo>
                    <a:pt x="14831" y="-1"/>
                  </a:moveTo>
                  <a:cubicBezTo>
                    <a:pt x="19151" y="4080"/>
                    <a:pt x="21600" y="9760"/>
                    <a:pt x="21600" y="15703"/>
                  </a:cubicBezTo>
                  <a:cubicBezTo>
                    <a:pt x="21600" y="15739"/>
                    <a:pt x="21599" y="15776"/>
                    <a:pt x="21599" y="15813"/>
                  </a:cubicBezTo>
                </a:path>
                <a:path w="21600" h="15814" stroke="0" extrusionOk="0">
                  <a:moveTo>
                    <a:pt x="14831" y="-1"/>
                  </a:moveTo>
                  <a:cubicBezTo>
                    <a:pt x="19151" y="4080"/>
                    <a:pt x="21600" y="9760"/>
                    <a:pt x="21600" y="15703"/>
                  </a:cubicBezTo>
                  <a:cubicBezTo>
                    <a:pt x="21600" y="15739"/>
                    <a:pt x="21599" y="15776"/>
                    <a:pt x="21599" y="15813"/>
                  </a:cubicBezTo>
                  <a:lnTo>
                    <a:pt x="0" y="15703"/>
                  </a:lnTo>
                  <a:close/>
                </a:path>
              </a:pathLst>
            </a:custGeom>
            <a:noFill/>
            <a:ln w="9525">
              <a:solidFill>
                <a:schemeClr val="tx1"/>
              </a:solidFill>
              <a:round/>
              <a:headEnd type="triangle" w="med" len="me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081" name="Arc 73"/>
            <p:cNvSpPr>
              <a:spLocks/>
            </p:cNvSpPr>
            <p:nvPr/>
          </p:nvSpPr>
          <p:spPr bwMode="auto">
            <a:xfrm rot="837086">
              <a:off x="6418263" y="3168650"/>
              <a:ext cx="298450" cy="222250"/>
            </a:xfrm>
            <a:custGeom>
              <a:avLst/>
              <a:gdLst>
                <a:gd name="G0" fmla="+- 0 0 0"/>
                <a:gd name="G1" fmla="+- 15703 0 0"/>
                <a:gd name="G2" fmla="+- 21600 0 0"/>
                <a:gd name="T0" fmla="*/ 14831 w 21120"/>
                <a:gd name="T1" fmla="*/ 0 h 15703"/>
                <a:gd name="T2" fmla="*/ 21120 w 21120"/>
                <a:gd name="T3" fmla="*/ 11174 h 15703"/>
                <a:gd name="T4" fmla="*/ 0 w 21120"/>
                <a:gd name="T5" fmla="*/ 15703 h 15703"/>
              </a:gdLst>
              <a:ahLst/>
              <a:cxnLst>
                <a:cxn ang="0">
                  <a:pos x="T0" y="T1"/>
                </a:cxn>
                <a:cxn ang="0">
                  <a:pos x="T2" y="T3"/>
                </a:cxn>
                <a:cxn ang="0">
                  <a:pos x="T4" y="T5"/>
                </a:cxn>
              </a:cxnLst>
              <a:rect l="0" t="0" r="r" b="b"/>
              <a:pathLst>
                <a:path w="21120" h="15703" fill="none" extrusionOk="0">
                  <a:moveTo>
                    <a:pt x="14831" y="-1"/>
                  </a:moveTo>
                  <a:cubicBezTo>
                    <a:pt x="18010" y="3002"/>
                    <a:pt x="20203" y="6898"/>
                    <a:pt x="21119" y="11174"/>
                  </a:cubicBezTo>
                </a:path>
                <a:path w="21120" h="15703" stroke="0" extrusionOk="0">
                  <a:moveTo>
                    <a:pt x="14831" y="-1"/>
                  </a:moveTo>
                  <a:cubicBezTo>
                    <a:pt x="18010" y="3002"/>
                    <a:pt x="20203" y="6898"/>
                    <a:pt x="21119" y="11174"/>
                  </a:cubicBezTo>
                  <a:lnTo>
                    <a:pt x="0" y="15703"/>
                  </a:lnTo>
                  <a:close/>
                </a:path>
              </a:pathLst>
            </a:custGeom>
            <a:noFill/>
            <a:ln w="9525">
              <a:solidFill>
                <a:schemeClr val="tx1"/>
              </a:solidFill>
              <a:round/>
              <a:headEnd type="triangle" w="med" len="me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082" name="Text Box 74"/>
            <p:cNvSpPr txBox="1">
              <a:spLocks noChangeArrowheads="1"/>
            </p:cNvSpPr>
            <p:nvPr/>
          </p:nvSpPr>
          <p:spPr bwMode="auto">
            <a:xfrm>
              <a:off x="5808663" y="2895600"/>
              <a:ext cx="412292"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200" dirty="0"/>
                <a:t>60</a:t>
              </a:r>
              <a:r>
                <a:rPr lang="en-US" sz="1200" baseline="30000" dirty="0"/>
                <a:t>o</a:t>
              </a:r>
            </a:p>
          </p:txBody>
        </p:sp>
        <p:sp>
          <p:nvSpPr>
            <p:cNvPr id="43083" name="Line 75"/>
            <p:cNvSpPr>
              <a:spLocks noChangeShapeType="1"/>
            </p:cNvSpPr>
            <p:nvPr/>
          </p:nvSpPr>
          <p:spPr bwMode="auto">
            <a:xfrm>
              <a:off x="6096908" y="3049588"/>
              <a:ext cx="228600" cy="228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43042" name="Rectangle 34"/>
          <p:cNvSpPr>
            <a:spLocks noChangeArrowheads="1"/>
          </p:cNvSpPr>
          <p:nvPr/>
        </p:nvSpPr>
        <p:spPr bwMode="auto">
          <a:xfrm rot="19754236">
            <a:off x="1703388" y="4119563"/>
            <a:ext cx="3027362" cy="77787"/>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046" name="Line 38"/>
          <p:cNvSpPr>
            <a:spLocks noChangeShapeType="1"/>
          </p:cNvSpPr>
          <p:nvPr/>
        </p:nvSpPr>
        <p:spPr bwMode="auto">
          <a:xfrm>
            <a:off x="2454275" y="4916488"/>
            <a:ext cx="762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3047" name="Text Box 39"/>
          <p:cNvSpPr txBox="1">
            <a:spLocks noChangeArrowheads="1"/>
          </p:cNvSpPr>
          <p:nvPr/>
        </p:nvSpPr>
        <p:spPr bwMode="auto">
          <a:xfrm>
            <a:off x="2454275" y="4524375"/>
            <a:ext cx="30321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atin typeface="Symbol" pitchFamily="18" charset="2"/>
              </a:rPr>
              <a:t>q</a:t>
            </a:r>
          </a:p>
        </p:txBody>
      </p:sp>
      <p:sp>
        <p:nvSpPr>
          <p:cNvPr id="43053" name="Oval 45"/>
          <p:cNvSpPr>
            <a:spLocks noChangeArrowheads="1"/>
          </p:cNvSpPr>
          <p:nvPr/>
        </p:nvSpPr>
        <p:spPr bwMode="auto">
          <a:xfrm>
            <a:off x="3051175" y="4192588"/>
            <a:ext cx="76200" cy="7620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054" name="Line 46"/>
          <p:cNvSpPr>
            <a:spLocks noChangeShapeType="1"/>
          </p:cNvSpPr>
          <p:nvPr/>
        </p:nvSpPr>
        <p:spPr bwMode="auto">
          <a:xfrm flipH="1" flipV="1">
            <a:off x="1749425" y="4700588"/>
            <a:ext cx="95250" cy="1397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3055" name="Line 47"/>
          <p:cNvSpPr>
            <a:spLocks noChangeShapeType="1"/>
          </p:cNvSpPr>
          <p:nvPr/>
        </p:nvSpPr>
        <p:spPr bwMode="auto">
          <a:xfrm flipH="1" flipV="1">
            <a:off x="2911475" y="4002088"/>
            <a:ext cx="95250" cy="1397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3056" name="Line 48"/>
          <p:cNvSpPr>
            <a:spLocks noChangeShapeType="1"/>
          </p:cNvSpPr>
          <p:nvPr/>
        </p:nvSpPr>
        <p:spPr bwMode="auto">
          <a:xfrm flipH="1" flipV="1">
            <a:off x="4359275" y="3163888"/>
            <a:ext cx="95250" cy="1397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3057" name="Text Box 49"/>
          <p:cNvSpPr txBox="1">
            <a:spLocks noChangeArrowheads="1"/>
          </p:cNvSpPr>
          <p:nvPr/>
        </p:nvSpPr>
        <p:spPr bwMode="auto">
          <a:xfrm>
            <a:off x="2185766" y="4043614"/>
            <a:ext cx="50526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dirty="0"/>
              <a:t>4 ft</a:t>
            </a:r>
          </a:p>
        </p:txBody>
      </p:sp>
      <p:sp>
        <p:nvSpPr>
          <p:cNvPr id="43058" name="Text Box 50"/>
          <p:cNvSpPr txBox="1">
            <a:spLocks noChangeArrowheads="1"/>
          </p:cNvSpPr>
          <p:nvPr/>
        </p:nvSpPr>
        <p:spPr bwMode="auto">
          <a:xfrm>
            <a:off x="3490119" y="3217397"/>
            <a:ext cx="72465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dirty="0"/>
              <a:t>4 ft</a:t>
            </a:r>
          </a:p>
        </p:txBody>
      </p:sp>
      <p:sp>
        <p:nvSpPr>
          <p:cNvPr id="43059" name="Text Box 51"/>
          <p:cNvSpPr txBox="1">
            <a:spLocks noChangeArrowheads="1"/>
          </p:cNvSpPr>
          <p:nvPr/>
        </p:nvSpPr>
        <p:spPr bwMode="auto">
          <a:xfrm>
            <a:off x="1920875" y="4916488"/>
            <a:ext cx="4127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t>A</a:t>
            </a:r>
            <a:r>
              <a:rPr lang="en-US" baseline="-25000"/>
              <a:t>x</a:t>
            </a:r>
            <a:endParaRPr lang="en-US"/>
          </a:p>
        </p:txBody>
      </p:sp>
      <p:sp>
        <p:nvSpPr>
          <p:cNvPr id="43060" name="Text Box 52"/>
          <p:cNvSpPr txBox="1">
            <a:spLocks noChangeArrowheads="1"/>
          </p:cNvSpPr>
          <p:nvPr/>
        </p:nvSpPr>
        <p:spPr bwMode="auto">
          <a:xfrm>
            <a:off x="4495800" y="3048000"/>
            <a:ext cx="3365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B</a:t>
            </a:r>
          </a:p>
        </p:txBody>
      </p:sp>
      <p:sp>
        <p:nvSpPr>
          <p:cNvPr id="43063" name="Line 55"/>
          <p:cNvSpPr>
            <a:spLocks noChangeShapeType="1"/>
          </p:cNvSpPr>
          <p:nvPr/>
        </p:nvSpPr>
        <p:spPr bwMode="auto">
          <a:xfrm flipV="1">
            <a:off x="3086100" y="3544888"/>
            <a:ext cx="0" cy="68580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3064" name="Line 56"/>
          <p:cNvSpPr>
            <a:spLocks noChangeShapeType="1"/>
          </p:cNvSpPr>
          <p:nvPr/>
        </p:nvSpPr>
        <p:spPr bwMode="auto">
          <a:xfrm>
            <a:off x="3086100" y="4318000"/>
            <a:ext cx="0" cy="38100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3065" name="Text Box 57"/>
          <p:cNvSpPr txBox="1">
            <a:spLocks noChangeArrowheads="1"/>
          </p:cNvSpPr>
          <p:nvPr/>
        </p:nvSpPr>
        <p:spPr bwMode="auto">
          <a:xfrm>
            <a:off x="3124200" y="4267200"/>
            <a:ext cx="6794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10 lb</a:t>
            </a:r>
          </a:p>
        </p:txBody>
      </p:sp>
      <p:sp>
        <p:nvSpPr>
          <p:cNvPr id="43066" name="Line 58"/>
          <p:cNvSpPr>
            <a:spLocks noChangeShapeType="1"/>
          </p:cNvSpPr>
          <p:nvPr/>
        </p:nvSpPr>
        <p:spPr bwMode="auto">
          <a:xfrm>
            <a:off x="4511675" y="3392488"/>
            <a:ext cx="0" cy="60960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3067" name="Text Box 59"/>
          <p:cNvSpPr txBox="1">
            <a:spLocks noChangeArrowheads="1"/>
          </p:cNvSpPr>
          <p:nvPr/>
        </p:nvSpPr>
        <p:spPr bwMode="auto">
          <a:xfrm>
            <a:off x="4359275" y="4154488"/>
            <a:ext cx="8064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100 lb</a:t>
            </a:r>
          </a:p>
        </p:txBody>
      </p:sp>
      <p:sp>
        <p:nvSpPr>
          <p:cNvPr id="43068" name="Text Box 60"/>
          <p:cNvSpPr txBox="1">
            <a:spLocks noChangeArrowheads="1"/>
          </p:cNvSpPr>
          <p:nvPr/>
        </p:nvSpPr>
        <p:spPr bwMode="auto">
          <a:xfrm>
            <a:off x="2819400" y="3124200"/>
            <a:ext cx="4000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t>F</a:t>
            </a:r>
            <a:r>
              <a:rPr lang="en-US" baseline="-25000"/>
              <a:t>s</a:t>
            </a:r>
            <a:endParaRPr lang="en-US"/>
          </a:p>
        </p:txBody>
      </p:sp>
      <p:sp>
        <p:nvSpPr>
          <p:cNvPr id="43069" name="Line 61"/>
          <p:cNvSpPr>
            <a:spLocks noChangeShapeType="1"/>
          </p:cNvSpPr>
          <p:nvPr/>
        </p:nvSpPr>
        <p:spPr bwMode="auto">
          <a:xfrm>
            <a:off x="1920875" y="4916488"/>
            <a:ext cx="457200" cy="0"/>
          </a:xfrm>
          <a:prstGeom prst="line">
            <a:avLst/>
          </a:prstGeom>
          <a:noFill/>
          <a:ln w="2857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3070" name="Line 62"/>
          <p:cNvSpPr>
            <a:spLocks noChangeShapeType="1"/>
          </p:cNvSpPr>
          <p:nvPr/>
        </p:nvSpPr>
        <p:spPr bwMode="auto">
          <a:xfrm flipV="1">
            <a:off x="1920875" y="4306888"/>
            <a:ext cx="0" cy="609600"/>
          </a:xfrm>
          <a:prstGeom prst="line">
            <a:avLst/>
          </a:prstGeom>
          <a:noFill/>
          <a:ln w="2857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3071" name="Text Box 63"/>
          <p:cNvSpPr txBox="1">
            <a:spLocks noChangeArrowheads="1"/>
          </p:cNvSpPr>
          <p:nvPr/>
        </p:nvSpPr>
        <p:spPr bwMode="auto">
          <a:xfrm>
            <a:off x="1616075" y="3849688"/>
            <a:ext cx="4127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t>A</a:t>
            </a:r>
            <a:r>
              <a:rPr lang="en-US" baseline="-25000"/>
              <a:t>y</a:t>
            </a:r>
            <a:endParaRPr lang="en-US"/>
          </a:p>
        </p:txBody>
      </p:sp>
      <p:sp>
        <p:nvSpPr>
          <p:cNvPr id="43084" name="Line 76"/>
          <p:cNvSpPr>
            <a:spLocks noChangeShapeType="1"/>
          </p:cNvSpPr>
          <p:nvPr/>
        </p:nvSpPr>
        <p:spPr bwMode="auto">
          <a:xfrm flipV="1">
            <a:off x="1920875" y="3087688"/>
            <a:ext cx="2438400" cy="182880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43085" name="Object 77"/>
          <p:cNvGraphicFramePr>
            <a:graphicFrameLocks noChangeAspect="1"/>
          </p:cNvGraphicFramePr>
          <p:nvPr>
            <p:extLst>
              <p:ext uri="{D42A27DB-BD31-4B8C-83A1-F6EECF244321}">
                <p14:modId xmlns:p14="http://schemas.microsoft.com/office/powerpoint/2010/main" val="2186237061"/>
              </p:ext>
            </p:extLst>
          </p:nvPr>
        </p:nvGraphicFramePr>
        <p:xfrm>
          <a:off x="3444875" y="3697288"/>
          <a:ext cx="330200" cy="268287"/>
        </p:xfrm>
        <a:graphic>
          <a:graphicData uri="http://schemas.openxmlformats.org/presentationml/2006/ole">
            <mc:AlternateContent xmlns:mc="http://schemas.openxmlformats.org/markup-compatibility/2006">
              <mc:Choice xmlns:v="urn:schemas-microsoft-com:vml" Requires="v">
                <p:oleObj name="Equation" r:id="rId5" imgW="203040" imgH="164880" progId="Equation.DSMT4">
                  <p:embed/>
                </p:oleObj>
              </mc:Choice>
              <mc:Fallback>
                <p:oleObj name="Equation" r:id="rId5" imgW="203040" imgH="164880" progId="Equation.DSMT4">
                  <p:embed/>
                  <p:pic>
                    <p:nvPicPr>
                      <p:cNvPr id="0" name="Object 7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444875" y="3697288"/>
                        <a:ext cx="330200" cy="2682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3086" name="Arc 78"/>
          <p:cNvSpPr>
            <a:spLocks/>
          </p:cNvSpPr>
          <p:nvPr/>
        </p:nvSpPr>
        <p:spPr bwMode="auto">
          <a:xfrm>
            <a:off x="3151188" y="3803650"/>
            <a:ext cx="298450" cy="222250"/>
          </a:xfrm>
          <a:custGeom>
            <a:avLst/>
            <a:gdLst>
              <a:gd name="G0" fmla="+- 0 0 0"/>
              <a:gd name="G1" fmla="+- 15703 0 0"/>
              <a:gd name="G2" fmla="+- 21600 0 0"/>
              <a:gd name="T0" fmla="*/ 14831 w 21126"/>
              <a:gd name="T1" fmla="*/ 0 h 15703"/>
              <a:gd name="T2" fmla="*/ 21126 w 21126"/>
              <a:gd name="T3" fmla="*/ 11205 h 15703"/>
              <a:gd name="T4" fmla="*/ 0 w 21126"/>
              <a:gd name="T5" fmla="*/ 15703 h 15703"/>
            </a:gdLst>
            <a:ahLst/>
            <a:cxnLst>
              <a:cxn ang="0">
                <a:pos x="T0" y="T1"/>
              </a:cxn>
              <a:cxn ang="0">
                <a:pos x="T2" y="T3"/>
              </a:cxn>
              <a:cxn ang="0">
                <a:pos x="T4" y="T5"/>
              </a:cxn>
            </a:cxnLst>
            <a:rect l="0" t="0" r="r" b="b"/>
            <a:pathLst>
              <a:path w="21126" h="15703" fill="none" extrusionOk="0">
                <a:moveTo>
                  <a:pt x="14831" y="-1"/>
                </a:moveTo>
                <a:cubicBezTo>
                  <a:pt x="18018" y="3009"/>
                  <a:pt x="20213" y="6917"/>
                  <a:pt x="21126" y="11204"/>
                </a:cubicBezTo>
              </a:path>
              <a:path w="21126" h="15703" stroke="0" extrusionOk="0">
                <a:moveTo>
                  <a:pt x="14831" y="-1"/>
                </a:moveTo>
                <a:cubicBezTo>
                  <a:pt x="18018" y="3009"/>
                  <a:pt x="20213" y="6917"/>
                  <a:pt x="21126" y="11204"/>
                </a:cubicBezTo>
                <a:lnTo>
                  <a:pt x="0" y="15703"/>
                </a:lnTo>
                <a:close/>
              </a:path>
            </a:pathLst>
          </a:custGeom>
          <a:noFill/>
          <a:ln w="9525">
            <a:solidFill>
              <a:schemeClr val="tx1"/>
            </a:solidFill>
            <a:round/>
            <a:headEnd type="triangle" w="med" len="me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087" name="Text Box 79"/>
          <p:cNvSpPr txBox="1">
            <a:spLocks noChangeArrowheads="1"/>
          </p:cNvSpPr>
          <p:nvPr/>
        </p:nvSpPr>
        <p:spPr bwMode="auto">
          <a:xfrm>
            <a:off x="152400" y="5257800"/>
            <a:ext cx="740727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If we give the rod a small virtual rotation </a:t>
            </a:r>
            <a:r>
              <a:rPr lang="en-US">
                <a:latin typeface="Symbol" pitchFamily="18" charset="2"/>
              </a:rPr>
              <a:t>dq </a:t>
            </a:r>
            <a:r>
              <a:rPr lang="en-US"/>
              <a:t>then the virtual work done is</a:t>
            </a:r>
          </a:p>
        </p:txBody>
      </p:sp>
      <p:graphicFrame>
        <p:nvGraphicFramePr>
          <p:cNvPr id="43088" name="Object 80"/>
          <p:cNvGraphicFramePr>
            <a:graphicFrameLocks noChangeAspect="1"/>
          </p:cNvGraphicFramePr>
          <p:nvPr/>
        </p:nvGraphicFramePr>
        <p:xfrm>
          <a:off x="800100" y="5943600"/>
          <a:ext cx="5564188" cy="752475"/>
        </p:xfrm>
        <a:graphic>
          <a:graphicData uri="http://schemas.openxmlformats.org/presentationml/2006/ole">
            <mc:AlternateContent xmlns:mc="http://schemas.openxmlformats.org/markup-compatibility/2006">
              <mc:Choice xmlns:v="urn:schemas-microsoft-com:vml" Requires="v">
                <p:oleObj name="Equation" r:id="rId7" imgW="3568680" imgH="482400" progId="Equation.DSMT4">
                  <p:embed/>
                </p:oleObj>
              </mc:Choice>
              <mc:Fallback>
                <p:oleObj name="Equation" r:id="rId7" imgW="3568680" imgH="482400" progId="Equation.DSMT4">
                  <p:embed/>
                  <p:pic>
                    <p:nvPicPr>
                      <p:cNvPr id="0" name="Object 80"/>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00100" y="5943600"/>
                        <a:ext cx="5564188" cy="752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3089" name="Line 81"/>
          <p:cNvSpPr>
            <a:spLocks noChangeShapeType="1"/>
          </p:cNvSpPr>
          <p:nvPr/>
        </p:nvSpPr>
        <p:spPr bwMode="auto">
          <a:xfrm>
            <a:off x="1371600" y="5943600"/>
            <a:ext cx="1066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3090" name="Line 82"/>
          <p:cNvSpPr>
            <a:spLocks noChangeShapeType="1"/>
          </p:cNvSpPr>
          <p:nvPr/>
        </p:nvSpPr>
        <p:spPr bwMode="auto">
          <a:xfrm>
            <a:off x="2819400" y="5943600"/>
            <a:ext cx="1219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3091" name="Line 83"/>
          <p:cNvSpPr>
            <a:spLocks noChangeShapeType="1"/>
          </p:cNvSpPr>
          <p:nvPr/>
        </p:nvSpPr>
        <p:spPr bwMode="auto">
          <a:xfrm>
            <a:off x="4419600" y="5943600"/>
            <a:ext cx="1219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3092" name="Text Box 84"/>
          <p:cNvSpPr txBox="1">
            <a:spLocks noChangeArrowheads="1"/>
          </p:cNvSpPr>
          <p:nvPr/>
        </p:nvSpPr>
        <p:spPr bwMode="auto">
          <a:xfrm>
            <a:off x="1431925" y="5649913"/>
            <a:ext cx="82391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400"/>
              <a:t>moment</a:t>
            </a:r>
          </a:p>
        </p:txBody>
      </p:sp>
      <p:sp>
        <p:nvSpPr>
          <p:cNvPr id="43093" name="Text Box 85"/>
          <p:cNvSpPr txBox="1">
            <a:spLocks noChangeArrowheads="1"/>
          </p:cNvSpPr>
          <p:nvPr/>
        </p:nvSpPr>
        <p:spPr bwMode="auto">
          <a:xfrm>
            <a:off x="3124200" y="5638800"/>
            <a:ext cx="82391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400"/>
              <a:t>moment</a:t>
            </a:r>
          </a:p>
        </p:txBody>
      </p:sp>
      <p:sp>
        <p:nvSpPr>
          <p:cNvPr id="43094" name="Text Box 86"/>
          <p:cNvSpPr txBox="1">
            <a:spLocks noChangeArrowheads="1"/>
          </p:cNvSpPr>
          <p:nvPr/>
        </p:nvSpPr>
        <p:spPr bwMode="auto">
          <a:xfrm>
            <a:off x="4724400" y="5562600"/>
            <a:ext cx="82391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400"/>
              <a:t>moment</a:t>
            </a:r>
          </a:p>
        </p:txBody>
      </p:sp>
      <p:sp>
        <p:nvSpPr>
          <p:cNvPr id="43095" name="Text Box 87"/>
          <p:cNvSpPr txBox="1">
            <a:spLocks noChangeArrowheads="1"/>
          </p:cNvSpPr>
          <p:nvPr/>
        </p:nvSpPr>
        <p:spPr bwMode="auto">
          <a:xfrm>
            <a:off x="212725" y="6284913"/>
            <a:ext cx="4254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so</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5060" name="Object 4"/>
          <p:cNvGraphicFramePr>
            <a:graphicFrameLocks noChangeAspect="1"/>
          </p:cNvGraphicFramePr>
          <p:nvPr/>
        </p:nvGraphicFramePr>
        <p:xfrm>
          <a:off x="914400" y="228600"/>
          <a:ext cx="2895600" cy="430213"/>
        </p:xfrm>
        <a:graphic>
          <a:graphicData uri="http://schemas.openxmlformats.org/presentationml/2006/ole">
            <mc:AlternateContent xmlns:mc="http://schemas.openxmlformats.org/markup-compatibility/2006">
              <mc:Choice xmlns:v="urn:schemas-microsoft-com:vml" Requires="v">
                <p:oleObj name="Equation" r:id="rId3" imgW="1714320" imgH="253800" progId="Equation.DSMT4">
                  <p:embed/>
                </p:oleObj>
              </mc:Choice>
              <mc:Fallback>
                <p:oleObj name="Equation" r:id="rId3" imgW="1714320" imgH="253800" progId="Equation.DSMT4">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4400" y="228600"/>
                        <a:ext cx="2895600" cy="4302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5061" name="Text Box 5"/>
          <p:cNvSpPr txBox="1">
            <a:spLocks noChangeArrowheads="1"/>
          </p:cNvSpPr>
          <p:nvPr/>
        </p:nvSpPr>
        <p:spPr bwMode="auto">
          <a:xfrm>
            <a:off x="4038600" y="381000"/>
            <a:ext cx="41910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t>This equation has two solutions. One is  cos</a:t>
            </a:r>
            <a:r>
              <a:rPr lang="en-US">
                <a:latin typeface="Symbol" pitchFamily="18" charset="2"/>
              </a:rPr>
              <a:t>q</a:t>
            </a:r>
            <a:r>
              <a:rPr lang="en-US"/>
              <a:t> =0 so </a:t>
            </a:r>
            <a:r>
              <a:rPr lang="en-US">
                <a:latin typeface="Symbol" pitchFamily="18" charset="2"/>
              </a:rPr>
              <a:t>q</a:t>
            </a:r>
            <a:r>
              <a:rPr lang="en-US"/>
              <a:t> = 90</a:t>
            </a:r>
            <a:r>
              <a:rPr lang="en-US" baseline="30000"/>
              <a:t>0</a:t>
            </a:r>
            <a:endParaRPr lang="en-US"/>
          </a:p>
        </p:txBody>
      </p:sp>
      <p:sp>
        <p:nvSpPr>
          <p:cNvPr id="45063" name="Freeform 7"/>
          <p:cNvSpPr>
            <a:spLocks/>
          </p:cNvSpPr>
          <p:nvPr/>
        </p:nvSpPr>
        <p:spPr bwMode="auto">
          <a:xfrm>
            <a:off x="1162050" y="1076325"/>
            <a:ext cx="2162175" cy="84138"/>
          </a:xfrm>
          <a:custGeom>
            <a:avLst/>
            <a:gdLst>
              <a:gd name="T0" fmla="*/ 0 w 1362"/>
              <a:gd name="T1" fmla="*/ 0 h 53"/>
              <a:gd name="T2" fmla="*/ 298 w 1362"/>
              <a:gd name="T3" fmla="*/ 27 h 53"/>
              <a:gd name="T4" fmla="*/ 718 w 1362"/>
              <a:gd name="T5" fmla="*/ 47 h 53"/>
              <a:gd name="T6" fmla="*/ 1335 w 1362"/>
              <a:gd name="T7" fmla="*/ 20 h 53"/>
              <a:gd name="T8" fmla="*/ 1362 w 1362"/>
              <a:gd name="T9" fmla="*/ 0 h 53"/>
            </a:gdLst>
            <a:ahLst/>
            <a:cxnLst>
              <a:cxn ang="0">
                <a:pos x="T0" y="T1"/>
              </a:cxn>
              <a:cxn ang="0">
                <a:pos x="T2" y="T3"/>
              </a:cxn>
              <a:cxn ang="0">
                <a:pos x="T4" y="T5"/>
              </a:cxn>
              <a:cxn ang="0">
                <a:pos x="T6" y="T7"/>
              </a:cxn>
              <a:cxn ang="0">
                <a:pos x="T8" y="T9"/>
              </a:cxn>
            </a:cxnLst>
            <a:rect l="0" t="0" r="r" b="b"/>
            <a:pathLst>
              <a:path w="1362" h="53">
                <a:moveTo>
                  <a:pt x="0" y="0"/>
                </a:moveTo>
                <a:cubicBezTo>
                  <a:pt x="104" y="15"/>
                  <a:pt x="183" y="23"/>
                  <a:pt x="298" y="27"/>
                </a:cubicBezTo>
                <a:cubicBezTo>
                  <a:pt x="426" y="53"/>
                  <a:pt x="597" y="44"/>
                  <a:pt x="718" y="47"/>
                </a:cubicBezTo>
                <a:cubicBezTo>
                  <a:pt x="952" y="43"/>
                  <a:pt x="1114" y="28"/>
                  <a:pt x="1335" y="20"/>
                </a:cubicBezTo>
                <a:cubicBezTo>
                  <a:pt x="1358" y="4"/>
                  <a:pt x="1349" y="11"/>
                  <a:pt x="1362" y="0"/>
                </a:cubicBezTo>
              </a:path>
            </a:pathLst>
          </a:custGeom>
          <a:solidFill>
            <a:srgbClr val="EAEAEA"/>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5064" name="Line 8"/>
          <p:cNvSpPr>
            <a:spLocks noChangeShapeType="1"/>
          </p:cNvSpPr>
          <p:nvPr/>
        </p:nvSpPr>
        <p:spPr bwMode="auto">
          <a:xfrm>
            <a:off x="1143000" y="914400"/>
            <a:ext cx="2209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5065" name="Line 9"/>
          <p:cNvSpPr>
            <a:spLocks noChangeShapeType="1"/>
          </p:cNvSpPr>
          <p:nvPr/>
        </p:nvSpPr>
        <p:spPr bwMode="auto">
          <a:xfrm>
            <a:off x="1143000" y="1066800"/>
            <a:ext cx="2209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5066" name="Oval 10"/>
          <p:cNvSpPr>
            <a:spLocks noChangeArrowheads="1"/>
          </p:cNvSpPr>
          <p:nvPr/>
        </p:nvSpPr>
        <p:spPr bwMode="auto">
          <a:xfrm>
            <a:off x="1905000" y="914400"/>
            <a:ext cx="152400" cy="1524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067" name="Rectangle 11"/>
          <p:cNvSpPr>
            <a:spLocks noChangeArrowheads="1"/>
          </p:cNvSpPr>
          <p:nvPr/>
        </p:nvSpPr>
        <p:spPr bwMode="auto">
          <a:xfrm rot="16200000">
            <a:off x="479426" y="2949575"/>
            <a:ext cx="3027362" cy="77787"/>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068" name="AutoShape 12"/>
          <p:cNvSpPr>
            <a:spLocks noChangeArrowheads="1"/>
          </p:cNvSpPr>
          <p:nvPr/>
        </p:nvSpPr>
        <p:spPr bwMode="auto">
          <a:xfrm>
            <a:off x="1870075" y="4500563"/>
            <a:ext cx="228600" cy="228600"/>
          </a:xfrm>
          <a:prstGeom prst="triangle">
            <a:avLst>
              <a:gd name="adj" fmla="val 50000"/>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069" name="Oval 13"/>
          <p:cNvSpPr>
            <a:spLocks noChangeArrowheads="1"/>
          </p:cNvSpPr>
          <p:nvPr/>
        </p:nvSpPr>
        <p:spPr bwMode="auto">
          <a:xfrm>
            <a:off x="1946275" y="4500563"/>
            <a:ext cx="76200" cy="7620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070" name="Line 14"/>
          <p:cNvSpPr>
            <a:spLocks noChangeShapeType="1"/>
          </p:cNvSpPr>
          <p:nvPr/>
        </p:nvSpPr>
        <p:spPr bwMode="auto">
          <a:xfrm>
            <a:off x="1684338" y="4738688"/>
            <a:ext cx="685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5073" name="Freeform 7"/>
          <p:cNvSpPr>
            <a:spLocks/>
          </p:cNvSpPr>
          <p:nvPr/>
        </p:nvSpPr>
        <p:spPr bwMode="auto">
          <a:xfrm rot="5400000">
            <a:off x="1028700" y="1943100"/>
            <a:ext cx="1905000" cy="152400"/>
          </a:xfrm>
          <a:custGeom>
            <a:avLst/>
            <a:gdLst>
              <a:gd name="T0" fmla="*/ 0 w 861"/>
              <a:gd name="T1" fmla="*/ 96 h 156"/>
              <a:gd name="T2" fmla="*/ 240 w 861"/>
              <a:gd name="T3" fmla="*/ 96 h 156"/>
              <a:gd name="T4" fmla="*/ 288 w 861"/>
              <a:gd name="T5" fmla="*/ 0 h 156"/>
              <a:gd name="T6" fmla="*/ 336 w 861"/>
              <a:gd name="T7" fmla="*/ 144 h 156"/>
              <a:gd name="T8" fmla="*/ 385 w 861"/>
              <a:gd name="T9" fmla="*/ 8 h 156"/>
              <a:gd name="T10" fmla="*/ 432 w 861"/>
              <a:gd name="T11" fmla="*/ 144 h 156"/>
              <a:gd name="T12" fmla="*/ 486 w 861"/>
              <a:gd name="T13" fmla="*/ 8 h 156"/>
              <a:gd name="T14" fmla="*/ 549 w 861"/>
              <a:gd name="T15" fmla="*/ 156 h 156"/>
              <a:gd name="T16" fmla="*/ 591 w 861"/>
              <a:gd name="T17" fmla="*/ 66 h 156"/>
              <a:gd name="T18" fmla="*/ 861 w 861"/>
              <a:gd name="T19" fmla="*/ 66 h 15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861"/>
              <a:gd name="T31" fmla="*/ 0 h 156"/>
              <a:gd name="T32" fmla="*/ 861 w 861"/>
              <a:gd name="T33" fmla="*/ 156 h 15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861" h="156">
                <a:moveTo>
                  <a:pt x="0" y="96"/>
                </a:moveTo>
                <a:lnTo>
                  <a:pt x="240" y="96"/>
                </a:lnTo>
                <a:lnTo>
                  <a:pt x="288" y="0"/>
                </a:lnTo>
                <a:lnTo>
                  <a:pt x="336" y="144"/>
                </a:lnTo>
                <a:lnTo>
                  <a:pt x="385" y="8"/>
                </a:lnTo>
                <a:lnTo>
                  <a:pt x="432" y="144"/>
                </a:lnTo>
                <a:lnTo>
                  <a:pt x="486" y="8"/>
                </a:lnTo>
                <a:lnTo>
                  <a:pt x="549" y="156"/>
                </a:lnTo>
                <a:lnTo>
                  <a:pt x="591" y="66"/>
                </a:lnTo>
                <a:lnTo>
                  <a:pt x="861" y="66"/>
                </a:ln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rot="10800000" vert="eaVert"/>
          <a:lstStyle/>
          <a:p>
            <a:endParaRPr lang="en-US"/>
          </a:p>
        </p:txBody>
      </p:sp>
      <p:sp>
        <p:nvSpPr>
          <p:cNvPr id="45077" name="Text Box 21"/>
          <p:cNvSpPr txBox="1">
            <a:spLocks noChangeArrowheads="1"/>
          </p:cNvSpPr>
          <p:nvPr/>
        </p:nvSpPr>
        <p:spPr bwMode="auto">
          <a:xfrm>
            <a:off x="1174750" y="1467499"/>
            <a:ext cx="8064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dirty="0"/>
              <a:t>100 </a:t>
            </a:r>
            <a:r>
              <a:rPr lang="en-US" dirty="0" err="1"/>
              <a:t>lb</a:t>
            </a:r>
            <a:endParaRPr lang="en-US" dirty="0"/>
          </a:p>
        </p:txBody>
      </p:sp>
      <p:sp>
        <p:nvSpPr>
          <p:cNvPr id="45078" name="Oval 22"/>
          <p:cNvSpPr>
            <a:spLocks noChangeArrowheads="1"/>
          </p:cNvSpPr>
          <p:nvPr/>
        </p:nvSpPr>
        <p:spPr bwMode="auto">
          <a:xfrm>
            <a:off x="1947863" y="2979738"/>
            <a:ext cx="76200" cy="7620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084" name="Text Box 28"/>
          <p:cNvSpPr txBox="1">
            <a:spLocks noChangeArrowheads="1"/>
          </p:cNvSpPr>
          <p:nvPr/>
        </p:nvSpPr>
        <p:spPr bwMode="auto">
          <a:xfrm>
            <a:off x="1531938" y="4337050"/>
            <a:ext cx="3365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A</a:t>
            </a:r>
          </a:p>
        </p:txBody>
      </p:sp>
      <p:sp>
        <p:nvSpPr>
          <p:cNvPr id="45086" name="Freeform 30"/>
          <p:cNvSpPr>
            <a:spLocks/>
          </p:cNvSpPr>
          <p:nvPr/>
        </p:nvSpPr>
        <p:spPr bwMode="auto">
          <a:xfrm>
            <a:off x="1150938" y="774700"/>
            <a:ext cx="2227262" cy="139700"/>
          </a:xfrm>
          <a:custGeom>
            <a:avLst/>
            <a:gdLst>
              <a:gd name="T0" fmla="*/ 0 w 1403"/>
              <a:gd name="T1" fmla="*/ 88 h 88"/>
              <a:gd name="T2" fmla="*/ 129 w 1403"/>
              <a:gd name="T3" fmla="*/ 27 h 88"/>
              <a:gd name="T4" fmla="*/ 881 w 1403"/>
              <a:gd name="T5" fmla="*/ 0 h 88"/>
              <a:gd name="T6" fmla="*/ 1145 w 1403"/>
              <a:gd name="T7" fmla="*/ 20 h 88"/>
              <a:gd name="T8" fmla="*/ 1369 w 1403"/>
              <a:gd name="T9" fmla="*/ 41 h 88"/>
              <a:gd name="T10" fmla="*/ 1376 w 1403"/>
              <a:gd name="T11" fmla="*/ 61 h 88"/>
              <a:gd name="T12" fmla="*/ 1389 w 1403"/>
              <a:gd name="T13" fmla="*/ 81 h 88"/>
            </a:gdLst>
            <a:ahLst/>
            <a:cxnLst>
              <a:cxn ang="0">
                <a:pos x="T0" y="T1"/>
              </a:cxn>
              <a:cxn ang="0">
                <a:pos x="T2" y="T3"/>
              </a:cxn>
              <a:cxn ang="0">
                <a:pos x="T4" y="T5"/>
              </a:cxn>
              <a:cxn ang="0">
                <a:pos x="T6" y="T7"/>
              </a:cxn>
              <a:cxn ang="0">
                <a:pos x="T8" y="T9"/>
              </a:cxn>
              <a:cxn ang="0">
                <a:pos x="T10" y="T11"/>
              </a:cxn>
              <a:cxn ang="0">
                <a:pos x="T12" y="T13"/>
              </a:cxn>
            </a:cxnLst>
            <a:rect l="0" t="0" r="r" b="b"/>
            <a:pathLst>
              <a:path w="1403" h="88">
                <a:moveTo>
                  <a:pt x="0" y="88"/>
                </a:moveTo>
                <a:cubicBezTo>
                  <a:pt x="47" y="72"/>
                  <a:pt x="88" y="56"/>
                  <a:pt x="129" y="27"/>
                </a:cubicBezTo>
                <a:cubicBezTo>
                  <a:pt x="340" y="30"/>
                  <a:pt x="663" y="76"/>
                  <a:pt x="881" y="0"/>
                </a:cubicBezTo>
                <a:cubicBezTo>
                  <a:pt x="970" y="5"/>
                  <a:pt x="1056" y="14"/>
                  <a:pt x="1145" y="20"/>
                </a:cubicBezTo>
                <a:cubicBezTo>
                  <a:pt x="1219" y="35"/>
                  <a:pt x="1297" y="16"/>
                  <a:pt x="1369" y="41"/>
                </a:cubicBezTo>
                <a:cubicBezTo>
                  <a:pt x="1371" y="48"/>
                  <a:pt x="1371" y="56"/>
                  <a:pt x="1376" y="61"/>
                </a:cubicBezTo>
                <a:cubicBezTo>
                  <a:pt x="1395" y="80"/>
                  <a:pt x="1403" y="55"/>
                  <a:pt x="1389" y="81"/>
                </a:cubicBezTo>
              </a:path>
            </a:pathLst>
          </a:custGeom>
          <a:solidFill>
            <a:srgbClr val="EAEAEA"/>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5087" name="Freeform 31"/>
          <p:cNvSpPr>
            <a:spLocks/>
          </p:cNvSpPr>
          <p:nvPr/>
        </p:nvSpPr>
        <p:spPr bwMode="auto">
          <a:xfrm>
            <a:off x="1708150" y="4754563"/>
            <a:ext cx="623888" cy="128587"/>
          </a:xfrm>
          <a:custGeom>
            <a:avLst/>
            <a:gdLst>
              <a:gd name="T0" fmla="*/ 0 w 393"/>
              <a:gd name="T1" fmla="*/ 0 h 61"/>
              <a:gd name="T2" fmla="*/ 142 w 393"/>
              <a:gd name="T3" fmla="*/ 41 h 61"/>
              <a:gd name="T4" fmla="*/ 319 w 393"/>
              <a:gd name="T5" fmla="*/ 48 h 61"/>
              <a:gd name="T6" fmla="*/ 393 w 393"/>
              <a:gd name="T7" fmla="*/ 0 h 61"/>
            </a:gdLst>
            <a:ahLst/>
            <a:cxnLst>
              <a:cxn ang="0">
                <a:pos x="T0" y="T1"/>
              </a:cxn>
              <a:cxn ang="0">
                <a:pos x="T2" y="T3"/>
              </a:cxn>
              <a:cxn ang="0">
                <a:pos x="T4" y="T5"/>
              </a:cxn>
              <a:cxn ang="0">
                <a:pos x="T6" y="T7"/>
              </a:cxn>
            </a:cxnLst>
            <a:rect l="0" t="0" r="r" b="b"/>
            <a:pathLst>
              <a:path w="393" h="61">
                <a:moveTo>
                  <a:pt x="0" y="0"/>
                </a:moveTo>
                <a:cubicBezTo>
                  <a:pt x="48" y="17"/>
                  <a:pt x="92" y="34"/>
                  <a:pt x="142" y="41"/>
                </a:cubicBezTo>
                <a:cubicBezTo>
                  <a:pt x="201" y="61"/>
                  <a:pt x="258" y="52"/>
                  <a:pt x="319" y="48"/>
                </a:cubicBezTo>
                <a:cubicBezTo>
                  <a:pt x="350" y="40"/>
                  <a:pt x="378" y="30"/>
                  <a:pt x="393" y="0"/>
                </a:cubicBezTo>
              </a:path>
            </a:pathLst>
          </a:custGeom>
          <a:solidFill>
            <a:srgbClr val="EAEAEA"/>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5089" name="Line 33"/>
          <p:cNvSpPr>
            <a:spLocks noChangeShapeType="1"/>
          </p:cNvSpPr>
          <p:nvPr/>
        </p:nvSpPr>
        <p:spPr bwMode="auto">
          <a:xfrm>
            <a:off x="1981200" y="1447800"/>
            <a:ext cx="0" cy="45720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5090" name="Line 34"/>
          <p:cNvSpPr>
            <a:spLocks noChangeShapeType="1"/>
          </p:cNvSpPr>
          <p:nvPr/>
        </p:nvSpPr>
        <p:spPr bwMode="auto">
          <a:xfrm>
            <a:off x="1981200" y="3124200"/>
            <a:ext cx="0" cy="38100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5091" name="Text Box 35"/>
          <p:cNvSpPr txBox="1">
            <a:spLocks noChangeArrowheads="1"/>
          </p:cNvSpPr>
          <p:nvPr/>
        </p:nvSpPr>
        <p:spPr bwMode="auto">
          <a:xfrm>
            <a:off x="1301750" y="3108326"/>
            <a:ext cx="6794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dirty="0"/>
              <a:t>10 </a:t>
            </a:r>
            <a:r>
              <a:rPr lang="en-US" dirty="0" err="1"/>
              <a:t>lb</a:t>
            </a:r>
            <a:endParaRPr lang="en-US" dirty="0"/>
          </a:p>
        </p:txBody>
      </p:sp>
      <p:sp>
        <p:nvSpPr>
          <p:cNvPr id="45092" name="Text Box 36"/>
          <p:cNvSpPr txBox="1">
            <a:spLocks noChangeArrowheads="1"/>
          </p:cNvSpPr>
          <p:nvPr/>
        </p:nvSpPr>
        <p:spPr bwMode="auto">
          <a:xfrm>
            <a:off x="3902075" y="2347668"/>
            <a:ext cx="23050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dirty="0"/>
              <a:t>The other solution is </a:t>
            </a:r>
          </a:p>
        </p:txBody>
      </p:sp>
      <p:graphicFrame>
        <p:nvGraphicFramePr>
          <p:cNvPr id="45093" name="Object 37"/>
          <p:cNvGraphicFramePr>
            <a:graphicFrameLocks noChangeAspect="1"/>
          </p:cNvGraphicFramePr>
          <p:nvPr>
            <p:extLst>
              <p:ext uri="{D42A27DB-BD31-4B8C-83A1-F6EECF244321}">
                <p14:modId xmlns:p14="http://schemas.microsoft.com/office/powerpoint/2010/main" val="3119268889"/>
              </p:ext>
            </p:extLst>
          </p:nvPr>
        </p:nvGraphicFramePr>
        <p:xfrm>
          <a:off x="4003675" y="2854203"/>
          <a:ext cx="2873375" cy="815975"/>
        </p:xfrm>
        <a:graphic>
          <a:graphicData uri="http://schemas.openxmlformats.org/presentationml/2006/ole">
            <mc:AlternateContent xmlns:mc="http://schemas.openxmlformats.org/markup-compatibility/2006">
              <mc:Choice xmlns:v="urn:schemas-microsoft-com:vml" Requires="v">
                <p:oleObj name="Equation" r:id="rId5" imgW="1701720" imgH="482400" progId="Equation.DSMT4">
                  <p:embed/>
                </p:oleObj>
              </mc:Choice>
              <mc:Fallback>
                <p:oleObj name="Equation" r:id="rId5" imgW="1701720" imgH="482400" progId="Equation.DSMT4">
                  <p:embed/>
                  <p:pic>
                    <p:nvPicPr>
                      <p:cNvPr id="0" name="Object 3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003675" y="2854203"/>
                        <a:ext cx="2873375" cy="815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5094" name="Text Box 38"/>
          <p:cNvSpPr txBox="1">
            <a:spLocks noChangeArrowheads="1"/>
          </p:cNvSpPr>
          <p:nvPr/>
        </p:nvSpPr>
        <p:spPr bwMode="auto">
          <a:xfrm>
            <a:off x="4114800" y="3810000"/>
            <a:ext cx="4254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so</a:t>
            </a:r>
          </a:p>
        </p:txBody>
      </p:sp>
      <p:graphicFrame>
        <p:nvGraphicFramePr>
          <p:cNvPr id="45095" name="Object 39"/>
          <p:cNvGraphicFramePr>
            <a:graphicFrameLocks noChangeAspect="1"/>
          </p:cNvGraphicFramePr>
          <p:nvPr>
            <p:extLst>
              <p:ext uri="{D42A27DB-BD31-4B8C-83A1-F6EECF244321}">
                <p14:modId xmlns:p14="http://schemas.microsoft.com/office/powerpoint/2010/main" val="4077208437"/>
              </p:ext>
            </p:extLst>
          </p:nvPr>
        </p:nvGraphicFramePr>
        <p:xfrm>
          <a:off x="3887788" y="4230688"/>
          <a:ext cx="1552575" cy="987425"/>
        </p:xfrm>
        <a:graphic>
          <a:graphicData uri="http://schemas.openxmlformats.org/presentationml/2006/ole">
            <mc:AlternateContent xmlns:mc="http://schemas.openxmlformats.org/markup-compatibility/2006">
              <mc:Choice xmlns:v="urn:schemas-microsoft-com:vml" Requires="v">
                <p:oleObj name="Equation" r:id="rId7" imgW="761760" imgH="571320" progId="Equation.DSMT4">
                  <p:embed/>
                </p:oleObj>
              </mc:Choice>
              <mc:Fallback>
                <p:oleObj name="Equation" r:id="rId7" imgW="761760" imgH="571320" progId="Equation.DSMT4">
                  <p:embed/>
                  <p:pic>
                    <p:nvPicPr>
                      <p:cNvPr id="0" name="Object 39"/>
                      <p:cNvPicPr>
                        <a:picLocks noChangeAspect="1" noChangeArrowheads="1"/>
                      </p:cNvPicPr>
                      <p:nvPr/>
                    </p:nvPicPr>
                    <p:blipFill>
                      <a:blip r:embed="rId8"/>
                      <a:srcRect/>
                      <a:stretch>
                        <a:fillRect/>
                      </a:stretch>
                    </p:blipFill>
                    <p:spPr bwMode="auto">
                      <a:xfrm>
                        <a:off x="3887788" y="4230688"/>
                        <a:ext cx="1552575" cy="9874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5096" name="Line 40"/>
          <p:cNvSpPr>
            <a:spLocks noChangeShapeType="1"/>
          </p:cNvSpPr>
          <p:nvPr/>
        </p:nvSpPr>
        <p:spPr bwMode="auto">
          <a:xfrm>
            <a:off x="5257800" y="1066800"/>
            <a:ext cx="762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5097" name="Line 41"/>
          <p:cNvSpPr>
            <a:spLocks noChangeShapeType="1"/>
          </p:cNvSpPr>
          <p:nvPr/>
        </p:nvSpPr>
        <p:spPr bwMode="auto">
          <a:xfrm>
            <a:off x="3902075" y="5221288"/>
            <a:ext cx="990600" cy="0"/>
          </a:xfrm>
          <a:prstGeom prst="line">
            <a:avLst/>
          </a:prstGeom>
          <a:noFill/>
          <a:ln w="1905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5098" name="Text Box 42"/>
          <p:cNvSpPr txBox="1">
            <a:spLocks noChangeArrowheads="1"/>
          </p:cNvSpPr>
          <p:nvPr/>
        </p:nvSpPr>
        <p:spPr bwMode="auto">
          <a:xfrm>
            <a:off x="4022725" y="1255713"/>
            <a:ext cx="481647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t>This is just the configuration shown. This is not a stable equilibrium configuration.</a:t>
            </a:r>
          </a:p>
        </p:txBody>
      </p:sp>
      <p:sp>
        <p:nvSpPr>
          <p:cNvPr id="45099" name="AutoShape 43"/>
          <p:cNvSpPr>
            <a:spLocks noChangeArrowheads="1"/>
          </p:cNvSpPr>
          <p:nvPr/>
        </p:nvSpPr>
        <p:spPr bwMode="auto">
          <a:xfrm>
            <a:off x="3276600" y="1371600"/>
            <a:ext cx="381000" cy="228600"/>
          </a:xfrm>
          <a:prstGeom prst="leftArrow">
            <a:avLst>
              <a:gd name="adj1" fmla="val 50000"/>
              <a:gd name="adj2" fmla="val 41667"/>
            </a:avLst>
          </a:prstGeom>
          <a:solidFill>
            <a:srgbClr val="FF0000"/>
          </a:solidFill>
          <a:ln>
            <a:noFill/>
          </a:ln>
          <a:effectLst/>
        </p:spPr>
        <p:txBody>
          <a:bodyPr wrap="none" anchor="ctr"/>
          <a:lstStyle/>
          <a:p>
            <a:endParaRPr lang="en-US"/>
          </a:p>
        </p:txBody>
      </p:sp>
      <p:cxnSp>
        <p:nvCxnSpPr>
          <p:cNvPr id="29" name="Straight Connector 28">
            <a:extLst>
              <a:ext uri="{FF2B5EF4-FFF2-40B4-BE49-F238E27FC236}">
                <a16:creationId xmlns:a16="http://schemas.microsoft.com/office/drawing/2014/main" id="{14326673-0AAC-C19C-254F-2F93C86C2844}"/>
              </a:ext>
            </a:extLst>
          </p:cNvPr>
          <p:cNvCxnSpPr/>
          <p:nvPr/>
        </p:nvCxnSpPr>
        <p:spPr>
          <a:xfrm>
            <a:off x="431800" y="5867400"/>
            <a:ext cx="8094724" cy="0"/>
          </a:xfrm>
          <a:prstGeom prst="line">
            <a:avLst/>
          </a:prstGeom>
          <a:ln w="19050">
            <a:solidFill>
              <a:srgbClr val="C00000"/>
            </a:solidFill>
          </a:ln>
        </p:spPr>
        <p:style>
          <a:lnRef idx="1">
            <a:schemeClr val="dk1"/>
          </a:lnRef>
          <a:fillRef idx="0">
            <a:schemeClr val="dk1"/>
          </a:fillRef>
          <a:effectRef idx="0">
            <a:schemeClr val="dk1"/>
          </a:effectRef>
          <a:fontRef idx="minor">
            <a:schemeClr val="tx1"/>
          </a:fontRef>
        </p:style>
      </p:cxn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84" name="Text Box 36"/>
          <p:cNvSpPr txBox="1">
            <a:spLocks noChangeArrowheads="1"/>
          </p:cNvSpPr>
          <p:nvPr/>
        </p:nvSpPr>
        <p:spPr bwMode="auto">
          <a:xfrm>
            <a:off x="534622" y="224632"/>
            <a:ext cx="370321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dirty="0"/>
              <a:t>For the beam loaded as shown, determine the reaction force at B.</a:t>
            </a:r>
          </a:p>
        </p:txBody>
      </p:sp>
      <p:sp>
        <p:nvSpPr>
          <p:cNvPr id="53314" name="Text Box 66"/>
          <p:cNvSpPr txBox="1">
            <a:spLocks noChangeArrowheads="1"/>
          </p:cNvSpPr>
          <p:nvPr/>
        </p:nvSpPr>
        <p:spPr bwMode="auto">
          <a:xfrm>
            <a:off x="5546725" y="3541713"/>
            <a:ext cx="283527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t>Give the beam a virtual rotation about A</a:t>
            </a:r>
          </a:p>
        </p:txBody>
      </p:sp>
      <p:graphicFrame>
        <p:nvGraphicFramePr>
          <p:cNvPr id="53325" name="Object 77"/>
          <p:cNvGraphicFramePr>
            <a:graphicFrameLocks noChangeAspect="1"/>
          </p:cNvGraphicFramePr>
          <p:nvPr>
            <p:extLst>
              <p:ext uri="{D42A27DB-BD31-4B8C-83A1-F6EECF244321}">
                <p14:modId xmlns:p14="http://schemas.microsoft.com/office/powerpoint/2010/main" val="3778228265"/>
              </p:ext>
            </p:extLst>
          </p:nvPr>
        </p:nvGraphicFramePr>
        <p:xfrm>
          <a:off x="1981200" y="5181600"/>
          <a:ext cx="3352800" cy="1117600"/>
        </p:xfrm>
        <a:graphic>
          <a:graphicData uri="http://schemas.openxmlformats.org/presentationml/2006/ole">
            <mc:AlternateContent xmlns:mc="http://schemas.openxmlformats.org/markup-compatibility/2006">
              <mc:Choice xmlns:v="urn:schemas-microsoft-com:vml" Requires="v">
                <p:oleObj name="Equation" r:id="rId3" imgW="2209680" imgH="736560" progId="Equation.DSMT4">
                  <p:embed/>
                </p:oleObj>
              </mc:Choice>
              <mc:Fallback>
                <p:oleObj name="Equation" r:id="rId3" imgW="2209680" imgH="736560" progId="Equation.DSMT4">
                  <p:embed/>
                  <p:pic>
                    <p:nvPicPr>
                      <p:cNvPr id="0" name="Object 77"/>
                      <p:cNvPicPr>
                        <a:picLocks noChangeAspect="1" noChangeArrowheads="1"/>
                      </p:cNvPicPr>
                      <p:nvPr/>
                    </p:nvPicPr>
                    <p:blipFill>
                      <a:blip r:embed="rId4"/>
                      <a:srcRect/>
                      <a:stretch>
                        <a:fillRect/>
                      </a:stretch>
                    </p:blipFill>
                    <p:spPr bwMode="auto">
                      <a:xfrm>
                        <a:off x="1981200" y="5181600"/>
                        <a:ext cx="3352800" cy="1117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cxnSp>
        <p:nvCxnSpPr>
          <p:cNvPr id="75" name="Straight Connector 74">
            <a:extLst>
              <a:ext uri="{FF2B5EF4-FFF2-40B4-BE49-F238E27FC236}">
                <a16:creationId xmlns:a16="http://schemas.microsoft.com/office/drawing/2014/main" id="{8317342D-2851-39B7-8226-C2C9A8B4E624}"/>
              </a:ext>
            </a:extLst>
          </p:cNvPr>
          <p:cNvCxnSpPr>
            <a:cxnSpLocks/>
          </p:cNvCxnSpPr>
          <p:nvPr/>
        </p:nvCxnSpPr>
        <p:spPr>
          <a:xfrm>
            <a:off x="287276" y="1015267"/>
            <a:ext cx="3865624" cy="0"/>
          </a:xfrm>
          <a:prstGeom prst="line">
            <a:avLst/>
          </a:prstGeom>
          <a:ln w="19050">
            <a:solidFill>
              <a:srgbClr val="C00000"/>
            </a:solidFill>
          </a:ln>
        </p:spPr>
        <p:style>
          <a:lnRef idx="1">
            <a:schemeClr val="dk1"/>
          </a:lnRef>
          <a:fillRef idx="0">
            <a:schemeClr val="dk1"/>
          </a:fillRef>
          <a:effectRef idx="0">
            <a:schemeClr val="dk1"/>
          </a:effectRef>
          <a:fontRef idx="minor">
            <a:schemeClr val="tx1"/>
          </a:fontRef>
        </p:style>
      </p:cxnSp>
      <p:cxnSp>
        <p:nvCxnSpPr>
          <p:cNvPr id="77" name="Straight Connector 76">
            <a:extLst>
              <a:ext uri="{FF2B5EF4-FFF2-40B4-BE49-F238E27FC236}">
                <a16:creationId xmlns:a16="http://schemas.microsoft.com/office/drawing/2014/main" id="{1D18A2F8-A6D7-E891-713D-D39E7EE4CA9B}"/>
              </a:ext>
            </a:extLst>
          </p:cNvPr>
          <p:cNvCxnSpPr/>
          <p:nvPr/>
        </p:nvCxnSpPr>
        <p:spPr>
          <a:xfrm>
            <a:off x="403531" y="6629400"/>
            <a:ext cx="8094724" cy="0"/>
          </a:xfrm>
          <a:prstGeom prst="line">
            <a:avLst/>
          </a:prstGeom>
          <a:ln w="19050">
            <a:solidFill>
              <a:srgbClr val="C00000"/>
            </a:solidFill>
          </a:ln>
        </p:spPr>
        <p:style>
          <a:lnRef idx="1">
            <a:schemeClr val="dk1"/>
          </a:lnRef>
          <a:fillRef idx="0">
            <a:schemeClr val="dk1"/>
          </a:fillRef>
          <a:effectRef idx="0">
            <a:schemeClr val="dk1"/>
          </a:effectRef>
          <a:fontRef idx="minor">
            <a:schemeClr val="tx1"/>
          </a:fontRef>
        </p:style>
      </p:cxnSp>
      <p:grpSp>
        <p:nvGrpSpPr>
          <p:cNvPr id="2" name="Group 1">
            <a:extLst>
              <a:ext uri="{FF2B5EF4-FFF2-40B4-BE49-F238E27FC236}">
                <a16:creationId xmlns:a16="http://schemas.microsoft.com/office/drawing/2014/main" id="{7D53B0F8-0798-0B48-5A99-F516B4E6029C}"/>
              </a:ext>
            </a:extLst>
          </p:cNvPr>
          <p:cNvGrpSpPr/>
          <p:nvPr/>
        </p:nvGrpSpPr>
        <p:grpSpPr>
          <a:xfrm>
            <a:off x="4256881" y="292100"/>
            <a:ext cx="4603750" cy="1728657"/>
            <a:chOff x="4256881" y="292100"/>
            <a:chExt cx="4603750" cy="1728657"/>
          </a:xfrm>
        </p:grpSpPr>
        <p:sp>
          <p:nvSpPr>
            <p:cNvPr id="53253" name="Rectangle 5"/>
            <p:cNvSpPr>
              <a:spLocks noChangeArrowheads="1"/>
            </p:cNvSpPr>
            <p:nvPr/>
          </p:nvSpPr>
          <p:spPr bwMode="auto">
            <a:xfrm>
              <a:off x="4882356" y="1206500"/>
              <a:ext cx="3657600" cy="762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3254" name="AutoShape 6"/>
            <p:cNvSpPr>
              <a:spLocks noChangeArrowheads="1"/>
            </p:cNvSpPr>
            <p:nvPr/>
          </p:nvSpPr>
          <p:spPr bwMode="auto">
            <a:xfrm>
              <a:off x="4779169" y="1292225"/>
              <a:ext cx="228600" cy="228600"/>
            </a:xfrm>
            <a:prstGeom prst="triangle">
              <a:avLst>
                <a:gd name="adj" fmla="val 50000"/>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3255" name="Oval 7"/>
            <p:cNvSpPr>
              <a:spLocks noChangeArrowheads="1"/>
            </p:cNvSpPr>
            <p:nvPr/>
          </p:nvSpPr>
          <p:spPr bwMode="auto">
            <a:xfrm>
              <a:off x="4856956" y="1273175"/>
              <a:ext cx="76200" cy="7620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3256" name="Oval 8"/>
            <p:cNvSpPr>
              <a:spLocks noChangeArrowheads="1"/>
            </p:cNvSpPr>
            <p:nvPr/>
          </p:nvSpPr>
          <p:spPr bwMode="auto">
            <a:xfrm>
              <a:off x="8412956" y="1290638"/>
              <a:ext cx="152400" cy="1524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3257" name="Line 9"/>
            <p:cNvSpPr>
              <a:spLocks noChangeShapeType="1"/>
            </p:cNvSpPr>
            <p:nvPr/>
          </p:nvSpPr>
          <p:spPr bwMode="auto">
            <a:xfrm>
              <a:off x="4556919" y="1520825"/>
              <a:ext cx="762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3258" name="Line 10"/>
            <p:cNvSpPr>
              <a:spLocks noChangeShapeType="1"/>
            </p:cNvSpPr>
            <p:nvPr/>
          </p:nvSpPr>
          <p:spPr bwMode="auto">
            <a:xfrm>
              <a:off x="8158956" y="1435100"/>
              <a:ext cx="609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3259" name="Line 11"/>
            <p:cNvSpPr>
              <a:spLocks noChangeShapeType="1"/>
            </p:cNvSpPr>
            <p:nvPr/>
          </p:nvSpPr>
          <p:spPr bwMode="auto">
            <a:xfrm>
              <a:off x="6634956" y="596900"/>
              <a:ext cx="0" cy="6096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3261" name="Line 13"/>
            <p:cNvSpPr>
              <a:spLocks noChangeShapeType="1"/>
            </p:cNvSpPr>
            <p:nvPr/>
          </p:nvSpPr>
          <p:spPr bwMode="auto">
            <a:xfrm>
              <a:off x="5720556" y="901700"/>
              <a:ext cx="0" cy="304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3262" name="Line 14"/>
            <p:cNvSpPr>
              <a:spLocks noChangeShapeType="1"/>
            </p:cNvSpPr>
            <p:nvPr/>
          </p:nvSpPr>
          <p:spPr bwMode="auto">
            <a:xfrm>
              <a:off x="5501481" y="911225"/>
              <a:ext cx="0" cy="304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3263" name="Line 15"/>
            <p:cNvSpPr>
              <a:spLocks noChangeShapeType="1"/>
            </p:cNvSpPr>
            <p:nvPr/>
          </p:nvSpPr>
          <p:spPr bwMode="auto">
            <a:xfrm>
              <a:off x="5304631" y="901700"/>
              <a:ext cx="0" cy="304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3264" name="Line 16"/>
            <p:cNvSpPr>
              <a:spLocks noChangeShapeType="1"/>
            </p:cNvSpPr>
            <p:nvPr/>
          </p:nvSpPr>
          <p:spPr bwMode="auto">
            <a:xfrm>
              <a:off x="5071269" y="892175"/>
              <a:ext cx="0" cy="304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3265" name="Line 17"/>
            <p:cNvSpPr>
              <a:spLocks noChangeShapeType="1"/>
            </p:cNvSpPr>
            <p:nvPr/>
          </p:nvSpPr>
          <p:spPr bwMode="auto">
            <a:xfrm>
              <a:off x="4891881" y="906463"/>
              <a:ext cx="0" cy="304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3266" name="Line 18"/>
            <p:cNvSpPr>
              <a:spLocks noChangeShapeType="1"/>
            </p:cNvSpPr>
            <p:nvPr/>
          </p:nvSpPr>
          <p:spPr bwMode="auto">
            <a:xfrm>
              <a:off x="4882356" y="901700"/>
              <a:ext cx="1066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3267" name="Line 19"/>
            <p:cNvSpPr>
              <a:spLocks noChangeShapeType="1"/>
            </p:cNvSpPr>
            <p:nvPr/>
          </p:nvSpPr>
          <p:spPr bwMode="auto">
            <a:xfrm>
              <a:off x="7473156" y="901700"/>
              <a:ext cx="0" cy="304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3268" name="Line 20"/>
            <p:cNvSpPr>
              <a:spLocks noChangeShapeType="1"/>
            </p:cNvSpPr>
            <p:nvPr/>
          </p:nvSpPr>
          <p:spPr bwMode="auto">
            <a:xfrm>
              <a:off x="7244556" y="825500"/>
              <a:ext cx="1295400" cy="381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3269" name="Line 21"/>
            <p:cNvSpPr>
              <a:spLocks noChangeShapeType="1"/>
            </p:cNvSpPr>
            <p:nvPr/>
          </p:nvSpPr>
          <p:spPr bwMode="auto">
            <a:xfrm>
              <a:off x="7701756" y="977900"/>
              <a:ext cx="0" cy="2286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3270" name="Line 22"/>
            <p:cNvSpPr>
              <a:spLocks noChangeShapeType="1"/>
            </p:cNvSpPr>
            <p:nvPr/>
          </p:nvSpPr>
          <p:spPr bwMode="auto">
            <a:xfrm>
              <a:off x="7930356" y="1054100"/>
              <a:ext cx="0" cy="1524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3271" name="Line 23"/>
            <p:cNvSpPr>
              <a:spLocks noChangeShapeType="1"/>
            </p:cNvSpPr>
            <p:nvPr/>
          </p:nvSpPr>
          <p:spPr bwMode="auto">
            <a:xfrm>
              <a:off x="8158956" y="1130300"/>
              <a:ext cx="0" cy="762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3272" name="Text Box 24"/>
            <p:cNvSpPr txBox="1">
              <a:spLocks noChangeArrowheads="1"/>
            </p:cNvSpPr>
            <p:nvPr/>
          </p:nvSpPr>
          <p:spPr bwMode="auto">
            <a:xfrm>
              <a:off x="5263356" y="520700"/>
              <a:ext cx="8143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400"/>
                <a:t>300 lb/ft</a:t>
              </a:r>
            </a:p>
          </p:txBody>
        </p:sp>
        <p:sp>
          <p:nvSpPr>
            <p:cNvPr id="53273" name="Text Box 25"/>
            <p:cNvSpPr txBox="1">
              <a:spLocks noChangeArrowheads="1"/>
            </p:cNvSpPr>
            <p:nvPr/>
          </p:nvSpPr>
          <p:spPr bwMode="auto">
            <a:xfrm>
              <a:off x="6406356" y="292100"/>
              <a:ext cx="7651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400"/>
                <a:t>1000 lb</a:t>
              </a:r>
            </a:p>
          </p:txBody>
        </p:sp>
        <p:sp>
          <p:nvSpPr>
            <p:cNvPr id="53274" name="Text Box 26"/>
            <p:cNvSpPr txBox="1">
              <a:spLocks noChangeArrowheads="1"/>
            </p:cNvSpPr>
            <p:nvPr/>
          </p:nvSpPr>
          <p:spPr bwMode="auto">
            <a:xfrm>
              <a:off x="7092156" y="520700"/>
              <a:ext cx="8143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400"/>
                <a:t>300 lb/ft</a:t>
              </a:r>
            </a:p>
          </p:txBody>
        </p:sp>
        <p:sp>
          <p:nvSpPr>
            <p:cNvPr id="53275" name="Line 27"/>
            <p:cNvSpPr>
              <a:spLocks noChangeShapeType="1"/>
            </p:cNvSpPr>
            <p:nvPr/>
          </p:nvSpPr>
          <p:spPr bwMode="auto">
            <a:xfrm>
              <a:off x="4882356" y="1587500"/>
              <a:ext cx="0" cy="228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3276" name="Line 28"/>
            <p:cNvSpPr>
              <a:spLocks noChangeShapeType="1"/>
            </p:cNvSpPr>
            <p:nvPr/>
          </p:nvSpPr>
          <p:spPr bwMode="auto">
            <a:xfrm>
              <a:off x="5949156" y="1358900"/>
              <a:ext cx="0" cy="457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3277" name="Line 29"/>
            <p:cNvSpPr>
              <a:spLocks noChangeShapeType="1"/>
            </p:cNvSpPr>
            <p:nvPr/>
          </p:nvSpPr>
          <p:spPr bwMode="auto">
            <a:xfrm>
              <a:off x="6634956" y="1358900"/>
              <a:ext cx="0" cy="457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3278" name="Line 30"/>
            <p:cNvSpPr>
              <a:spLocks noChangeShapeType="1"/>
            </p:cNvSpPr>
            <p:nvPr/>
          </p:nvSpPr>
          <p:spPr bwMode="auto">
            <a:xfrm>
              <a:off x="7244556" y="1358900"/>
              <a:ext cx="0" cy="457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3279" name="Line 31"/>
            <p:cNvSpPr>
              <a:spLocks noChangeShapeType="1"/>
            </p:cNvSpPr>
            <p:nvPr/>
          </p:nvSpPr>
          <p:spPr bwMode="auto">
            <a:xfrm>
              <a:off x="8463756" y="1511300"/>
              <a:ext cx="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3280" name="Text Box 32"/>
            <p:cNvSpPr txBox="1">
              <a:spLocks noChangeArrowheads="1"/>
            </p:cNvSpPr>
            <p:nvPr/>
          </p:nvSpPr>
          <p:spPr bwMode="auto">
            <a:xfrm>
              <a:off x="5175908" y="1712980"/>
              <a:ext cx="433132"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400" dirty="0"/>
                <a:t>6 ft</a:t>
              </a:r>
            </a:p>
          </p:txBody>
        </p:sp>
        <p:sp>
          <p:nvSpPr>
            <p:cNvPr id="53281" name="Text Box 33"/>
            <p:cNvSpPr txBox="1">
              <a:spLocks noChangeArrowheads="1"/>
            </p:cNvSpPr>
            <p:nvPr/>
          </p:nvSpPr>
          <p:spPr bwMode="auto">
            <a:xfrm>
              <a:off x="7669458" y="1712980"/>
              <a:ext cx="433132"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400" dirty="0"/>
                <a:t>6 ft</a:t>
              </a:r>
            </a:p>
          </p:txBody>
        </p:sp>
        <p:sp>
          <p:nvSpPr>
            <p:cNvPr id="53282" name="Text Box 34"/>
            <p:cNvSpPr txBox="1">
              <a:spLocks noChangeArrowheads="1"/>
            </p:cNvSpPr>
            <p:nvPr/>
          </p:nvSpPr>
          <p:spPr bwMode="auto">
            <a:xfrm>
              <a:off x="6045878" y="1698149"/>
              <a:ext cx="433132"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400" dirty="0"/>
                <a:t>3 ft</a:t>
              </a:r>
            </a:p>
          </p:txBody>
        </p:sp>
        <p:sp>
          <p:nvSpPr>
            <p:cNvPr id="53283" name="Text Box 35"/>
            <p:cNvSpPr txBox="1">
              <a:spLocks noChangeArrowheads="1"/>
            </p:cNvSpPr>
            <p:nvPr/>
          </p:nvSpPr>
          <p:spPr bwMode="auto">
            <a:xfrm>
              <a:off x="6695280" y="1701800"/>
              <a:ext cx="433132"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400" dirty="0"/>
                <a:t>3 ft</a:t>
              </a:r>
            </a:p>
          </p:txBody>
        </p:sp>
        <p:sp>
          <p:nvSpPr>
            <p:cNvPr id="53285" name="Text Box 37"/>
            <p:cNvSpPr txBox="1">
              <a:spLocks noChangeArrowheads="1"/>
            </p:cNvSpPr>
            <p:nvPr/>
          </p:nvSpPr>
          <p:spPr bwMode="auto">
            <a:xfrm>
              <a:off x="4256881" y="1243013"/>
              <a:ext cx="3365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A</a:t>
              </a:r>
            </a:p>
          </p:txBody>
        </p:sp>
        <p:sp>
          <p:nvSpPr>
            <p:cNvPr id="53286" name="Text Box 38"/>
            <p:cNvSpPr txBox="1">
              <a:spLocks noChangeArrowheads="1"/>
            </p:cNvSpPr>
            <p:nvPr/>
          </p:nvSpPr>
          <p:spPr bwMode="auto">
            <a:xfrm>
              <a:off x="8524081" y="1471613"/>
              <a:ext cx="3365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B</a:t>
              </a:r>
            </a:p>
          </p:txBody>
        </p:sp>
        <p:sp>
          <p:nvSpPr>
            <p:cNvPr id="53291" name="Line 43"/>
            <p:cNvSpPr>
              <a:spLocks noChangeShapeType="1"/>
            </p:cNvSpPr>
            <p:nvPr/>
          </p:nvSpPr>
          <p:spPr bwMode="auto">
            <a:xfrm>
              <a:off x="5949156" y="901700"/>
              <a:ext cx="0" cy="304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3292" name="Line 44"/>
            <p:cNvSpPr>
              <a:spLocks noChangeShapeType="1"/>
            </p:cNvSpPr>
            <p:nvPr/>
          </p:nvSpPr>
          <p:spPr bwMode="auto">
            <a:xfrm>
              <a:off x="7244556" y="825500"/>
              <a:ext cx="0" cy="381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 name="Freeform: Shape 2">
              <a:extLst>
                <a:ext uri="{FF2B5EF4-FFF2-40B4-BE49-F238E27FC236}">
                  <a16:creationId xmlns:a16="http://schemas.microsoft.com/office/drawing/2014/main" id="{872CA44C-8AA5-4CEF-8C17-A6E55139AAAD}"/>
                </a:ext>
              </a:extLst>
            </p:cNvPr>
            <p:cNvSpPr/>
            <p:nvPr/>
          </p:nvSpPr>
          <p:spPr>
            <a:xfrm>
              <a:off x="4587631" y="1531815"/>
              <a:ext cx="648677" cy="54708"/>
            </a:xfrm>
            <a:custGeom>
              <a:avLst/>
              <a:gdLst>
                <a:gd name="connsiteX0" fmla="*/ 0 w 648677"/>
                <a:gd name="connsiteY0" fmla="*/ 0 h 54708"/>
                <a:gd name="connsiteX1" fmla="*/ 85969 w 648677"/>
                <a:gd name="connsiteY1" fmla="*/ 15631 h 54708"/>
                <a:gd name="connsiteX2" fmla="*/ 117231 w 648677"/>
                <a:gd name="connsiteY2" fmla="*/ 23447 h 54708"/>
                <a:gd name="connsiteX3" fmla="*/ 148492 w 648677"/>
                <a:gd name="connsiteY3" fmla="*/ 39077 h 54708"/>
                <a:gd name="connsiteX4" fmla="*/ 289169 w 648677"/>
                <a:gd name="connsiteY4" fmla="*/ 54708 h 54708"/>
                <a:gd name="connsiteX5" fmla="*/ 461107 w 648677"/>
                <a:gd name="connsiteY5" fmla="*/ 46893 h 54708"/>
                <a:gd name="connsiteX6" fmla="*/ 492369 w 648677"/>
                <a:gd name="connsiteY6" fmla="*/ 39077 h 54708"/>
                <a:gd name="connsiteX7" fmla="*/ 633046 w 648677"/>
                <a:gd name="connsiteY7" fmla="*/ 23447 h 54708"/>
                <a:gd name="connsiteX8" fmla="*/ 648677 w 648677"/>
                <a:gd name="connsiteY8" fmla="*/ 0 h 547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8677" h="54708">
                  <a:moveTo>
                    <a:pt x="0" y="0"/>
                  </a:moveTo>
                  <a:cubicBezTo>
                    <a:pt x="103451" y="12932"/>
                    <a:pt x="29751" y="-432"/>
                    <a:pt x="85969" y="15631"/>
                  </a:cubicBezTo>
                  <a:cubicBezTo>
                    <a:pt x="96297" y="18582"/>
                    <a:pt x="107173" y="19675"/>
                    <a:pt x="117231" y="23447"/>
                  </a:cubicBezTo>
                  <a:cubicBezTo>
                    <a:pt x="128139" y="27538"/>
                    <a:pt x="137440" y="35393"/>
                    <a:pt x="148492" y="39077"/>
                  </a:cubicBezTo>
                  <a:cubicBezTo>
                    <a:pt x="183241" y="50660"/>
                    <a:pt x="270558" y="53276"/>
                    <a:pt x="289169" y="54708"/>
                  </a:cubicBezTo>
                  <a:cubicBezTo>
                    <a:pt x="346482" y="52103"/>
                    <a:pt x="403904" y="51293"/>
                    <a:pt x="461107" y="46893"/>
                  </a:cubicBezTo>
                  <a:cubicBezTo>
                    <a:pt x="471817" y="46069"/>
                    <a:pt x="481726" y="40528"/>
                    <a:pt x="492369" y="39077"/>
                  </a:cubicBezTo>
                  <a:cubicBezTo>
                    <a:pt x="539117" y="32702"/>
                    <a:pt x="633046" y="23447"/>
                    <a:pt x="633046" y="23447"/>
                  </a:cubicBezTo>
                  <a:lnTo>
                    <a:pt x="648677" y="0"/>
                  </a:lnTo>
                </a:path>
              </a:pathLst>
            </a:custGeom>
            <a:solidFill>
              <a:schemeClr val="bg1">
                <a:lumMod val="85000"/>
              </a:schemeClr>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reeform: Shape 4">
              <a:extLst>
                <a:ext uri="{FF2B5EF4-FFF2-40B4-BE49-F238E27FC236}">
                  <a16:creationId xmlns:a16="http://schemas.microsoft.com/office/drawing/2014/main" id="{46FD183D-B034-4B97-8AFF-CBABB217A6B0}"/>
                </a:ext>
              </a:extLst>
            </p:cNvPr>
            <p:cNvSpPr/>
            <p:nvPr/>
          </p:nvSpPr>
          <p:spPr>
            <a:xfrm>
              <a:off x="8198338" y="1445846"/>
              <a:ext cx="500389" cy="85969"/>
            </a:xfrm>
            <a:custGeom>
              <a:avLst/>
              <a:gdLst>
                <a:gd name="connsiteX0" fmla="*/ 0 w 500389"/>
                <a:gd name="connsiteY0" fmla="*/ 0 h 85969"/>
                <a:gd name="connsiteX1" fmla="*/ 54708 w 500389"/>
                <a:gd name="connsiteY1" fmla="*/ 7816 h 85969"/>
                <a:gd name="connsiteX2" fmla="*/ 117231 w 500389"/>
                <a:gd name="connsiteY2" fmla="*/ 54708 h 85969"/>
                <a:gd name="connsiteX3" fmla="*/ 140677 w 500389"/>
                <a:gd name="connsiteY3" fmla="*/ 62523 h 85969"/>
                <a:gd name="connsiteX4" fmla="*/ 171939 w 500389"/>
                <a:gd name="connsiteY4" fmla="*/ 78154 h 85969"/>
                <a:gd name="connsiteX5" fmla="*/ 203200 w 500389"/>
                <a:gd name="connsiteY5" fmla="*/ 85969 h 85969"/>
                <a:gd name="connsiteX6" fmla="*/ 398585 w 500389"/>
                <a:gd name="connsiteY6" fmla="*/ 70339 h 85969"/>
                <a:gd name="connsiteX7" fmla="*/ 429847 w 500389"/>
                <a:gd name="connsiteY7" fmla="*/ 62523 h 85969"/>
                <a:gd name="connsiteX8" fmla="*/ 453293 w 500389"/>
                <a:gd name="connsiteY8" fmla="*/ 39077 h 85969"/>
                <a:gd name="connsiteX9" fmla="*/ 492370 w 500389"/>
                <a:gd name="connsiteY9" fmla="*/ 7816 h 859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00389" h="85969">
                  <a:moveTo>
                    <a:pt x="0" y="0"/>
                  </a:moveTo>
                  <a:cubicBezTo>
                    <a:pt x="18236" y="2605"/>
                    <a:pt x="38015" y="26"/>
                    <a:pt x="54708" y="7816"/>
                  </a:cubicBezTo>
                  <a:cubicBezTo>
                    <a:pt x="78315" y="18833"/>
                    <a:pt x="92517" y="46470"/>
                    <a:pt x="117231" y="54708"/>
                  </a:cubicBezTo>
                  <a:cubicBezTo>
                    <a:pt x="125046" y="57313"/>
                    <a:pt x="133105" y="59278"/>
                    <a:pt x="140677" y="62523"/>
                  </a:cubicBezTo>
                  <a:cubicBezTo>
                    <a:pt x="151386" y="67112"/>
                    <a:pt x="161030" y="74063"/>
                    <a:pt x="171939" y="78154"/>
                  </a:cubicBezTo>
                  <a:cubicBezTo>
                    <a:pt x="181996" y="81925"/>
                    <a:pt x="192780" y="83364"/>
                    <a:pt x="203200" y="85969"/>
                  </a:cubicBezTo>
                  <a:cubicBezTo>
                    <a:pt x="282639" y="81556"/>
                    <a:pt x="328618" y="83060"/>
                    <a:pt x="398585" y="70339"/>
                  </a:cubicBezTo>
                  <a:cubicBezTo>
                    <a:pt x="409153" y="68418"/>
                    <a:pt x="419426" y="65128"/>
                    <a:pt x="429847" y="62523"/>
                  </a:cubicBezTo>
                  <a:cubicBezTo>
                    <a:pt x="437662" y="54708"/>
                    <a:pt x="443631" y="44445"/>
                    <a:pt x="453293" y="39077"/>
                  </a:cubicBezTo>
                  <a:cubicBezTo>
                    <a:pt x="501153" y="12488"/>
                    <a:pt x="509165" y="41406"/>
                    <a:pt x="492370" y="7816"/>
                  </a:cubicBezTo>
                </a:path>
              </a:pathLst>
            </a:custGeom>
            <a:solidFill>
              <a:schemeClr val="bg1">
                <a:lumMod val="85000"/>
              </a:schemeClr>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1"/>
                  </a:solidFill>
                </a:ln>
                <a:solidFill>
                  <a:schemeClr val="tx1"/>
                </a:solidFill>
              </a:endParaRPr>
            </a:p>
          </p:txBody>
        </p:sp>
        <p:cxnSp>
          <p:nvCxnSpPr>
            <p:cNvPr id="6" name="Straight Arrow Connector 5">
              <a:extLst>
                <a:ext uri="{FF2B5EF4-FFF2-40B4-BE49-F238E27FC236}">
                  <a16:creationId xmlns:a16="http://schemas.microsoft.com/office/drawing/2014/main" id="{899874DA-1E1E-DB54-DE4D-19DEDA79BBA8}"/>
                </a:ext>
              </a:extLst>
            </p:cNvPr>
            <p:cNvCxnSpPr>
              <a:cxnSpLocks/>
            </p:cNvCxnSpPr>
            <p:nvPr/>
          </p:nvCxnSpPr>
          <p:spPr>
            <a:xfrm>
              <a:off x="4891881" y="1718442"/>
              <a:ext cx="1057275" cy="0"/>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cxnSp>
          <p:nvCxnSpPr>
            <p:cNvPr id="9" name="Straight Arrow Connector 8">
              <a:extLst>
                <a:ext uri="{FF2B5EF4-FFF2-40B4-BE49-F238E27FC236}">
                  <a16:creationId xmlns:a16="http://schemas.microsoft.com/office/drawing/2014/main" id="{3335B81A-0786-D5A5-8520-56C7ACD736C4}"/>
                </a:ext>
              </a:extLst>
            </p:cNvPr>
            <p:cNvCxnSpPr/>
            <p:nvPr/>
          </p:nvCxnSpPr>
          <p:spPr>
            <a:xfrm>
              <a:off x="5949156" y="1718442"/>
              <a:ext cx="685800" cy="0"/>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cxnSp>
          <p:nvCxnSpPr>
            <p:cNvPr id="10" name="Straight Arrow Connector 9">
              <a:extLst>
                <a:ext uri="{FF2B5EF4-FFF2-40B4-BE49-F238E27FC236}">
                  <a16:creationId xmlns:a16="http://schemas.microsoft.com/office/drawing/2014/main" id="{F7AE5CF6-53D8-3AEC-2A5A-D17AA15E6781}"/>
                </a:ext>
              </a:extLst>
            </p:cNvPr>
            <p:cNvCxnSpPr>
              <a:cxnSpLocks/>
            </p:cNvCxnSpPr>
            <p:nvPr/>
          </p:nvCxnSpPr>
          <p:spPr>
            <a:xfrm>
              <a:off x="6616448" y="1704337"/>
              <a:ext cx="628108" cy="0"/>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cxnSp>
          <p:nvCxnSpPr>
            <p:cNvPr id="12" name="Straight Arrow Connector 11">
              <a:extLst>
                <a:ext uri="{FF2B5EF4-FFF2-40B4-BE49-F238E27FC236}">
                  <a16:creationId xmlns:a16="http://schemas.microsoft.com/office/drawing/2014/main" id="{EB379FEC-CA49-845E-DD29-6B0C6BB6A29B}"/>
                </a:ext>
              </a:extLst>
            </p:cNvPr>
            <p:cNvCxnSpPr>
              <a:cxnSpLocks/>
            </p:cNvCxnSpPr>
            <p:nvPr/>
          </p:nvCxnSpPr>
          <p:spPr>
            <a:xfrm>
              <a:off x="7295928" y="1701800"/>
              <a:ext cx="1152604" cy="0"/>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grpSp>
      <p:sp>
        <p:nvSpPr>
          <p:cNvPr id="53288" name="Rectangle 40"/>
          <p:cNvSpPr>
            <a:spLocks noChangeArrowheads="1"/>
          </p:cNvSpPr>
          <p:nvPr/>
        </p:nvSpPr>
        <p:spPr bwMode="auto">
          <a:xfrm>
            <a:off x="1066800" y="2743200"/>
            <a:ext cx="3803650" cy="112713"/>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3289" name="Line 41"/>
          <p:cNvSpPr>
            <a:spLocks noChangeShapeType="1"/>
          </p:cNvSpPr>
          <p:nvPr/>
        </p:nvSpPr>
        <p:spPr bwMode="auto">
          <a:xfrm>
            <a:off x="2819400" y="2209800"/>
            <a:ext cx="0" cy="53340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3290" name="Rectangle 42"/>
          <p:cNvSpPr>
            <a:spLocks noChangeArrowheads="1"/>
          </p:cNvSpPr>
          <p:nvPr/>
        </p:nvSpPr>
        <p:spPr bwMode="auto">
          <a:xfrm>
            <a:off x="1066800" y="2438400"/>
            <a:ext cx="1143000" cy="304800"/>
          </a:xfrm>
          <a:prstGeom prst="rect">
            <a:avLst/>
          </a:prstGeom>
          <a:solidFill>
            <a:schemeClr val="bg1"/>
          </a:solidFill>
          <a:ln w="9525">
            <a:solidFill>
              <a:schemeClr val="tx1"/>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3293" name="Line 45"/>
          <p:cNvSpPr>
            <a:spLocks noChangeShapeType="1"/>
          </p:cNvSpPr>
          <p:nvPr/>
        </p:nvSpPr>
        <p:spPr bwMode="auto">
          <a:xfrm>
            <a:off x="1600200" y="2133600"/>
            <a:ext cx="0" cy="533400"/>
          </a:xfrm>
          <a:prstGeom prst="line">
            <a:avLst/>
          </a:prstGeom>
          <a:noFill/>
          <a:ln w="28575">
            <a:solidFill>
              <a:srgbClr val="3366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3294" name="AutoShape 46"/>
          <p:cNvSpPr>
            <a:spLocks noChangeArrowheads="1"/>
          </p:cNvSpPr>
          <p:nvPr/>
        </p:nvSpPr>
        <p:spPr bwMode="auto">
          <a:xfrm>
            <a:off x="3429000" y="2362200"/>
            <a:ext cx="1447800" cy="381000"/>
          </a:xfrm>
          <a:prstGeom prst="rtTriangle">
            <a:avLst/>
          </a:prstGeom>
          <a:solidFill>
            <a:schemeClr val="bg1"/>
          </a:solidFill>
          <a:ln w="9525">
            <a:solidFill>
              <a:schemeClr val="tx1"/>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3295" name="Line 47"/>
          <p:cNvSpPr>
            <a:spLocks noChangeShapeType="1"/>
          </p:cNvSpPr>
          <p:nvPr/>
        </p:nvSpPr>
        <p:spPr bwMode="auto">
          <a:xfrm>
            <a:off x="3733800" y="2209800"/>
            <a:ext cx="0" cy="533400"/>
          </a:xfrm>
          <a:prstGeom prst="line">
            <a:avLst/>
          </a:prstGeom>
          <a:noFill/>
          <a:ln w="28575">
            <a:solidFill>
              <a:srgbClr val="3366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3296" name="Text Box 48"/>
          <p:cNvSpPr txBox="1">
            <a:spLocks noChangeArrowheads="1"/>
          </p:cNvSpPr>
          <p:nvPr/>
        </p:nvSpPr>
        <p:spPr bwMode="auto">
          <a:xfrm>
            <a:off x="2574925" y="1789113"/>
            <a:ext cx="94128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dirty="0"/>
              <a:t>1000 </a:t>
            </a:r>
            <a:r>
              <a:rPr lang="en-US" dirty="0" err="1"/>
              <a:t>lb</a:t>
            </a:r>
            <a:endParaRPr lang="en-US" dirty="0"/>
          </a:p>
        </p:txBody>
      </p:sp>
      <p:sp>
        <p:nvSpPr>
          <p:cNvPr id="53297" name="Text Box 49"/>
          <p:cNvSpPr txBox="1">
            <a:spLocks noChangeArrowheads="1"/>
          </p:cNvSpPr>
          <p:nvPr/>
        </p:nvSpPr>
        <p:spPr bwMode="auto">
          <a:xfrm>
            <a:off x="1295400" y="1701800"/>
            <a:ext cx="94128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dirty="0"/>
              <a:t>1800 </a:t>
            </a:r>
            <a:r>
              <a:rPr lang="en-US" dirty="0" err="1"/>
              <a:t>lb</a:t>
            </a:r>
            <a:endParaRPr lang="en-US" dirty="0"/>
          </a:p>
        </p:txBody>
      </p:sp>
      <p:sp>
        <p:nvSpPr>
          <p:cNvPr id="53298" name="Text Box 50"/>
          <p:cNvSpPr txBox="1">
            <a:spLocks noChangeArrowheads="1"/>
          </p:cNvSpPr>
          <p:nvPr/>
        </p:nvSpPr>
        <p:spPr bwMode="auto">
          <a:xfrm>
            <a:off x="3870325" y="2017713"/>
            <a:ext cx="81304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dirty="0"/>
              <a:t>900 </a:t>
            </a:r>
            <a:r>
              <a:rPr lang="en-US" dirty="0" err="1"/>
              <a:t>lb</a:t>
            </a:r>
            <a:endParaRPr lang="en-US" dirty="0"/>
          </a:p>
        </p:txBody>
      </p:sp>
      <p:sp>
        <p:nvSpPr>
          <p:cNvPr id="53299" name="Line 51"/>
          <p:cNvSpPr>
            <a:spLocks noChangeShapeType="1"/>
          </p:cNvSpPr>
          <p:nvPr/>
        </p:nvSpPr>
        <p:spPr bwMode="auto">
          <a:xfrm flipV="1">
            <a:off x="4876800" y="2855913"/>
            <a:ext cx="0" cy="457200"/>
          </a:xfrm>
          <a:prstGeom prst="line">
            <a:avLst/>
          </a:prstGeom>
          <a:noFill/>
          <a:ln w="2857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3300" name="Text Box 52"/>
          <p:cNvSpPr txBox="1">
            <a:spLocks noChangeArrowheads="1"/>
          </p:cNvSpPr>
          <p:nvPr/>
        </p:nvSpPr>
        <p:spPr bwMode="auto">
          <a:xfrm>
            <a:off x="4953000" y="2921000"/>
            <a:ext cx="3365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B</a:t>
            </a:r>
          </a:p>
        </p:txBody>
      </p:sp>
      <p:sp>
        <p:nvSpPr>
          <p:cNvPr id="53301" name="Line 53"/>
          <p:cNvSpPr>
            <a:spLocks noChangeShapeType="1"/>
          </p:cNvSpPr>
          <p:nvPr/>
        </p:nvSpPr>
        <p:spPr bwMode="auto">
          <a:xfrm>
            <a:off x="609600" y="2855913"/>
            <a:ext cx="381000" cy="0"/>
          </a:xfrm>
          <a:prstGeom prst="line">
            <a:avLst/>
          </a:prstGeom>
          <a:noFill/>
          <a:ln w="2857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3302" name="Text Box 54"/>
          <p:cNvSpPr txBox="1">
            <a:spLocks noChangeArrowheads="1"/>
          </p:cNvSpPr>
          <p:nvPr/>
        </p:nvSpPr>
        <p:spPr bwMode="auto">
          <a:xfrm>
            <a:off x="441325" y="3059113"/>
            <a:ext cx="47307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t>A</a:t>
            </a:r>
            <a:r>
              <a:rPr lang="en-US" baseline="-25000"/>
              <a:t>x</a:t>
            </a:r>
            <a:endParaRPr lang="en-US"/>
          </a:p>
        </p:txBody>
      </p:sp>
      <p:sp>
        <p:nvSpPr>
          <p:cNvPr id="53303" name="Line 55"/>
          <p:cNvSpPr>
            <a:spLocks noChangeShapeType="1"/>
          </p:cNvSpPr>
          <p:nvPr/>
        </p:nvSpPr>
        <p:spPr bwMode="auto">
          <a:xfrm flipV="1">
            <a:off x="1066800" y="2932113"/>
            <a:ext cx="0" cy="457200"/>
          </a:xfrm>
          <a:prstGeom prst="line">
            <a:avLst/>
          </a:prstGeom>
          <a:noFill/>
          <a:ln w="2857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3304" name="Text Box 56"/>
          <p:cNvSpPr txBox="1">
            <a:spLocks noChangeArrowheads="1"/>
          </p:cNvSpPr>
          <p:nvPr/>
        </p:nvSpPr>
        <p:spPr bwMode="auto">
          <a:xfrm>
            <a:off x="898525" y="3440113"/>
            <a:ext cx="54927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dirty="0"/>
              <a:t>A</a:t>
            </a:r>
            <a:r>
              <a:rPr lang="en-US" baseline="-25000" dirty="0"/>
              <a:t>y</a:t>
            </a:r>
            <a:endParaRPr lang="en-US" dirty="0"/>
          </a:p>
        </p:txBody>
      </p:sp>
      <p:sp>
        <p:nvSpPr>
          <p:cNvPr id="53305" name="Line 57"/>
          <p:cNvSpPr>
            <a:spLocks noChangeShapeType="1"/>
          </p:cNvSpPr>
          <p:nvPr/>
        </p:nvSpPr>
        <p:spPr bwMode="auto">
          <a:xfrm>
            <a:off x="1600200" y="2895600"/>
            <a:ext cx="0" cy="228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3306" name="Line 58"/>
          <p:cNvSpPr>
            <a:spLocks noChangeShapeType="1"/>
          </p:cNvSpPr>
          <p:nvPr/>
        </p:nvSpPr>
        <p:spPr bwMode="auto">
          <a:xfrm>
            <a:off x="2819400" y="2895600"/>
            <a:ext cx="0" cy="228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3307" name="Line 59"/>
          <p:cNvSpPr>
            <a:spLocks noChangeShapeType="1"/>
          </p:cNvSpPr>
          <p:nvPr/>
        </p:nvSpPr>
        <p:spPr bwMode="auto">
          <a:xfrm>
            <a:off x="3733800" y="2895600"/>
            <a:ext cx="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3308" name="Text Box 60"/>
          <p:cNvSpPr txBox="1">
            <a:spLocks noChangeArrowheads="1"/>
          </p:cNvSpPr>
          <p:nvPr/>
        </p:nvSpPr>
        <p:spPr bwMode="auto">
          <a:xfrm>
            <a:off x="1104224" y="3218354"/>
            <a:ext cx="433132"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400" dirty="0"/>
              <a:t>3 ft</a:t>
            </a:r>
          </a:p>
        </p:txBody>
      </p:sp>
      <p:sp>
        <p:nvSpPr>
          <p:cNvPr id="53309" name="Text Box 61"/>
          <p:cNvSpPr txBox="1">
            <a:spLocks noChangeArrowheads="1"/>
          </p:cNvSpPr>
          <p:nvPr/>
        </p:nvSpPr>
        <p:spPr bwMode="auto">
          <a:xfrm>
            <a:off x="1975186" y="3228076"/>
            <a:ext cx="433132"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400" dirty="0"/>
              <a:t>6 ft</a:t>
            </a:r>
          </a:p>
        </p:txBody>
      </p:sp>
      <p:sp>
        <p:nvSpPr>
          <p:cNvPr id="53310" name="Text Box 62"/>
          <p:cNvSpPr txBox="1">
            <a:spLocks noChangeArrowheads="1"/>
          </p:cNvSpPr>
          <p:nvPr/>
        </p:nvSpPr>
        <p:spPr bwMode="auto">
          <a:xfrm>
            <a:off x="3013917" y="3240778"/>
            <a:ext cx="433132"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400" dirty="0"/>
              <a:t>5 ft</a:t>
            </a:r>
          </a:p>
        </p:txBody>
      </p:sp>
      <p:sp>
        <p:nvSpPr>
          <p:cNvPr id="53311" name="Text Box 63"/>
          <p:cNvSpPr txBox="1">
            <a:spLocks noChangeArrowheads="1"/>
          </p:cNvSpPr>
          <p:nvPr/>
        </p:nvSpPr>
        <p:spPr bwMode="auto">
          <a:xfrm>
            <a:off x="4055102" y="3218354"/>
            <a:ext cx="433132"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400" dirty="0"/>
              <a:t>4 ft</a:t>
            </a:r>
          </a:p>
        </p:txBody>
      </p:sp>
      <p:sp>
        <p:nvSpPr>
          <p:cNvPr id="53312" name="Line 64"/>
          <p:cNvSpPr>
            <a:spLocks noChangeShapeType="1"/>
          </p:cNvSpPr>
          <p:nvPr/>
        </p:nvSpPr>
        <p:spPr bwMode="auto">
          <a:xfrm>
            <a:off x="990600" y="4572000"/>
            <a:ext cx="3886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3313" name="Line 65"/>
          <p:cNvSpPr>
            <a:spLocks noChangeShapeType="1"/>
          </p:cNvSpPr>
          <p:nvPr/>
        </p:nvSpPr>
        <p:spPr bwMode="auto">
          <a:xfrm flipV="1">
            <a:off x="1066800" y="3962399"/>
            <a:ext cx="3810000" cy="60642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53315" name="Object 67"/>
          <p:cNvGraphicFramePr>
            <a:graphicFrameLocks noChangeAspect="1"/>
          </p:cNvGraphicFramePr>
          <p:nvPr>
            <p:extLst>
              <p:ext uri="{D42A27DB-BD31-4B8C-83A1-F6EECF244321}">
                <p14:modId xmlns:p14="http://schemas.microsoft.com/office/powerpoint/2010/main" val="3797943655"/>
              </p:ext>
            </p:extLst>
          </p:nvPr>
        </p:nvGraphicFramePr>
        <p:xfrm>
          <a:off x="2362202" y="4333020"/>
          <a:ext cx="304800" cy="250825"/>
        </p:xfrm>
        <a:graphic>
          <a:graphicData uri="http://schemas.openxmlformats.org/presentationml/2006/ole">
            <mc:AlternateContent xmlns:mc="http://schemas.openxmlformats.org/markup-compatibility/2006">
              <mc:Choice xmlns:v="urn:schemas-microsoft-com:vml" Requires="v">
                <p:oleObj name="Equation" r:id="rId5" imgW="215640" imgH="177480" progId="Equation.DSMT4">
                  <p:embed/>
                </p:oleObj>
              </mc:Choice>
              <mc:Fallback>
                <p:oleObj name="Equation" r:id="rId5" imgW="215640" imgH="177480" progId="Equation.DSMT4">
                  <p:embed/>
                  <p:pic>
                    <p:nvPicPr>
                      <p:cNvPr id="0" name="Object 6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362202" y="4333020"/>
                        <a:ext cx="304800" cy="250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3317" name="Line 69"/>
          <p:cNvSpPr>
            <a:spLocks noChangeShapeType="1"/>
          </p:cNvSpPr>
          <p:nvPr/>
        </p:nvSpPr>
        <p:spPr bwMode="auto">
          <a:xfrm>
            <a:off x="1600200" y="4470395"/>
            <a:ext cx="0" cy="98425"/>
          </a:xfrm>
          <a:prstGeom prst="line">
            <a:avLst/>
          </a:prstGeom>
          <a:noFill/>
          <a:ln w="9525">
            <a:solidFill>
              <a:schemeClr val="tx1"/>
            </a:solidFill>
            <a:round/>
            <a:headEnd type="triangl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3318" name="Line 70"/>
          <p:cNvSpPr>
            <a:spLocks noChangeShapeType="1"/>
          </p:cNvSpPr>
          <p:nvPr/>
        </p:nvSpPr>
        <p:spPr bwMode="auto">
          <a:xfrm>
            <a:off x="1600200" y="3200400"/>
            <a:ext cx="0" cy="106680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3319" name="Line 71"/>
          <p:cNvSpPr>
            <a:spLocks noChangeShapeType="1"/>
          </p:cNvSpPr>
          <p:nvPr/>
        </p:nvSpPr>
        <p:spPr bwMode="auto">
          <a:xfrm>
            <a:off x="2819400" y="3276600"/>
            <a:ext cx="0" cy="83820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3320" name="Line 72"/>
          <p:cNvSpPr>
            <a:spLocks noChangeShapeType="1"/>
          </p:cNvSpPr>
          <p:nvPr/>
        </p:nvSpPr>
        <p:spPr bwMode="auto">
          <a:xfrm>
            <a:off x="2819400" y="4305299"/>
            <a:ext cx="0" cy="263521"/>
          </a:xfrm>
          <a:prstGeom prst="line">
            <a:avLst/>
          </a:prstGeom>
          <a:noFill/>
          <a:ln w="9525">
            <a:solidFill>
              <a:schemeClr val="tx1"/>
            </a:solidFill>
            <a:round/>
            <a:headEnd type="triangl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3321" name="Line 73"/>
          <p:cNvSpPr>
            <a:spLocks noChangeShapeType="1"/>
          </p:cNvSpPr>
          <p:nvPr/>
        </p:nvSpPr>
        <p:spPr bwMode="auto">
          <a:xfrm>
            <a:off x="3733800" y="3276600"/>
            <a:ext cx="0" cy="68580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3322" name="Line 74"/>
          <p:cNvSpPr>
            <a:spLocks noChangeShapeType="1"/>
          </p:cNvSpPr>
          <p:nvPr/>
        </p:nvSpPr>
        <p:spPr bwMode="auto">
          <a:xfrm>
            <a:off x="3733800" y="4181474"/>
            <a:ext cx="0" cy="387347"/>
          </a:xfrm>
          <a:prstGeom prst="line">
            <a:avLst/>
          </a:prstGeom>
          <a:noFill/>
          <a:ln w="9525">
            <a:solidFill>
              <a:schemeClr val="tx1"/>
            </a:solidFill>
            <a:round/>
            <a:headEnd type="triangl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3323" name="Line 75"/>
          <p:cNvSpPr>
            <a:spLocks noChangeShapeType="1"/>
          </p:cNvSpPr>
          <p:nvPr/>
        </p:nvSpPr>
        <p:spPr bwMode="auto">
          <a:xfrm>
            <a:off x="4876800" y="3352800"/>
            <a:ext cx="0" cy="53340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3324" name="Line 76"/>
          <p:cNvSpPr>
            <a:spLocks noChangeShapeType="1"/>
          </p:cNvSpPr>
          <p:nvPr/>
        </p:nvSpPr>
        <p:spPr bwMode="auto">
          <a:xfrm>
            <a:off x="4876800" y="3962400"/>
            <a:ext cx="0" cy="606420"/>
          </a:xfrm>
          <a:prstGeom prst="line">
            <a:avLst/>
          </a:prstGeom>
          <a:noFill/>
          <a:ln w="9525">
            <a:solidFill>
              <a:schemeClr val="tx1"/>
            </a:solidFill>
            <a:round/>
            <a:headEnd type="triangl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cxnSp>
        <p:nvCxnSpPr>
          <p:cNvPr id="16" name="Straight Arrow Connector 15">
            <a:extLst>
              <a:ext uri="{FF2B5EF4-FFF2-40B4-BE49-F238E27FC236}">
                <a16:creationId xmlns:a16="http://schemas.microsoft.com/office/drawing/2014/main" id="{661682CF-2FBC-074A-5427-2059EA101E0B}"/>
              </a:ext>
            </a:extLst>
          </p:cNvPr>
          <p:cNvCxnSpPr>
            <a:cxnSpLocks/>
          </p:cNvCxnSpPr>
          <p:nvPr/>
        </p:nvCxnSpPr>
        <p:spPr>
          <a:xfrm>
            <a:off x="1066800" y="3228339"/>
            <a:ext cx="505321" cy="0"/>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cxnSp>
        <p:nvCxnSpPr>
          <p:cNvPr id="20" name="Straight Arrow Connector 19">
            <a:extLst>
              <a:ext uri="{FF2B5EF4-FFF2-40B4-BE49-F238E27FC236}">
                <a16:creationId xmlns:a16="http://schemas.microsoft.com/office/drawing/2014/main" id="{C73B4531-CA3B-0385-E21E-2921DA634CB4}"/>
              </a:ext>
            </a:extLst>
          </p:cNvPr>
          <p:cNvCxnSpPr>
            <a:cxnSpLocks/>
          </p:cNvCxnSpPr>
          <p:nvPr/>
        </p:nvCxnSpPr>
        <p:spPr>
          <a:xfrm>
            <a:off x="1638300" y="3205449"/>
            <a:ext cx="1181100" cy="0"/>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cxnSp>
        <p:nvCxnSpPr>
          <p:cNvPr id="26" name="Straight Arrow Connector 25">
            <a:extLst>
              <a:ext uri="{FF2B5EF4-FFF2-40B4-BE49-F238E27FC236}">
                <a16:creationId xmlns:a16="http://schemas.microsoft.com/office/drawing/2014/main" id="{6C6AAA70-BF9D-B135-02E0-9F851A491271}"/>
              </a:ext>
            </a:extLst>
          </p:cNvPr>
          <p:cNvCxnSpPr/>
          <p:nvPr/>
        </p:nvCxnSpPr>
        <p:spPr>
          <a:xfrm>
            <a:off x="2819400" y="3218354"/>
            <a:ext cx="914400" cy="0"/>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cxnSp>
        <p:nvCxnSpPr>
          <p:cNvPr id="28" name="Straight Arrow Connector 27">
            <a:extLst>
              <a:ext uri="{FF2B5EF4-FFF2-40B4-BE49-F238E27FC236}">
                <a16:creationId xmlns:a16="http://schemas.microsoft.com/office/drawing/2014/main" id="{466817D5-5E8F-D2F2-6761-99661017002C}"/>
              </a:ext>
            </a:extLst>
          </p:cNvPr>
          <p:cNvCxnSpPr>
            <a:cxnSpLocks/>
          </p:cNvCxnSpPr>
          <p:nvPr/>
        </p:nvCxnSpPr>
        <p:spPr>
          <a:xfrm>
            <a:off x="3718719" y="3200400"/>
            <a:ext cx="1060450" cy="0"/>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a:extLst>
              <a:ext uri="{FF2B5EF4-FFF2-40B4-BE49-F238E27FC236}">
                <a16:creationId xmlns:a16="http://schemas.microsoft.com/office/drawing/2014/main" id="{C2AE417F-15F6-4217-97C8-8A8CCEDA4AC5}"/>
              </a:ext>
            </a:extLst>
          </p:cNvPr>
          <p:cNvSpPr txBox="1">
            <a:spLocks noChangeArrowheads="1"/>
          </p:cNvSpPr>
          <p:nvPr/>
        </p:nvSpPr>
        <p:spPr bwMode="auto">
          <a:xfrm>
            <a:off x="2539988" y="1916832"/>
            <a:ext cx="290816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2400" i="1" dirty="0">
                <a:solidFill>
                  <a:srgbClr val="33CC33"/>
                </a:solidFill>
              </a:rPr>
              <a:t>Learning Objectives</a:t>
            </a:r>
          </a:p>
        </p:txBody>
      </p:sp>
      <p:sp>
        <p:nvSpPr>
          <p:cNvPr id="3" name="Text Box 5">
            <a:extLst>
              <a:ext uri="{FF2B5EF4-FFF2-40B4-BE49-F238E27FC236}">
                <a16:creationId xmlns:a16="http://schemas.microsoft.com/office/drawing/2014/main" id="{7C3973AF-AC2B-4D0B-B0AA-66B0F5B0D9B0}"/>
              </a:ext>
            </a:extLst>
          </p:cNvPr>
          <p:cNvSpPr txBox="1">
            <a:spLocks noChangeArrowheads="1"/>
          </p:cNvSpPr>
          <p:nvPr/>
        </p:nvSpPr>
        <p:spPr bwMode="auto">
          <a:xfrm>
            <a:off x="2541963" y="3068960"/>
            <a:ext cx="4373954"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i="1" dirty="0">
                <a:solidFill>
                  <a:srgbClr val="33CC33"/>
                </a:solidFill>
              </a:rPr>
              <a:t>Virtual Work as Equilibrium Replacement</a:t>
            </a:r>
          </a:p>
          <a:p>
            <a:pPr eaLnBrk="1" hangingPunct="1"/>
            <a:r>
              <a:rPr lang="en-US" altLang="en-US" i="1" dirty="0">
                <a:solidFill>
                  <a:srgbClr val="33CC33"/>
                </a:solidFill>
              </a:rPr>
              <a:t>Examples</a:t>
            </a:r>
          </a:p>
          <a:p>
            <a:pPr eaLnBrk="1" hangingPunct="1"/>
            <a:endParaRPr lang="en-US" altLang="en-US" i="1" dirty="0">
              <a:solidFill>
                <a:srgbClr val="33CC33"/>
              </a:solidFill>
            </a:endParaRPr>
          </a:p>
        </p:txBody>
      </p:sp>
    </p:spTree>
    <p:extLst>
      <p:ext uri="{BB962C8B-B14F-4D97-AF65-F5344CB8AC3E}">
        <p14:creationId xmlns:p14="http://schemas.microsoft.com/office/powerpoint/2010/main" val="249949313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8" name="Text Box 4"/>
          <p:cNvSpPr txBox="1">
            <a:spLocks noChangeArrowheads="1"/>
          </p:cNvSpPr>
          <p:nvPr/>
        </p:nvSpPr>
        <p:spPr bwMode="auto">
          <a:xfrm>
            <a:off x="768350" y="319881"/>
            <a:ext cx="6950075" cy="2014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dirty="0"/>
              <a:t>The principle of virtual work applies also to a system of interconnected rigid bodies. One of the nice things about the use of virtual work is that normally we do not have to break the system apart and consider equal and opposite internal reaction forces as we often must do when applying equilibrium conditions directly. This is because the internal reaction forces do no work on the whole system if there are no internal deformations of the system. </a:t>
            </a:r>
          </a:p>
        </p:txBody>
      </p:sp>
      <p:sp>
        <p:nvSpPr>
          <p:cNvPr id="47130" name="Text Box 26"/>
          <p:cNvSpPr txBox="1">
            <a:spLocks noChangeArrowheads="1"/>
          </p:cNvSpPr>
          <p:nvPr/>
        </p:nvSpPr>
        <p:spPr bwMode="auto">
          <a:xfrm>
            <a:off x="172748" y="2561199"/>
            <a:ext cx="4044191" cy="2031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dirty="0">
                <a:solidFill>
                  <a:srgbClr val="C00000"/>
                </a:solidFill>
              </a:rPr>
              <a:t>Example 13.3</a:t>
            </a:r>
          </a:p>
          <a:p>
            <a:endParaRPr lang="en-US" dirty="0">
              <a:solidFill>
                <a:srgbClr val="C00000"/>
              </a:solidFill>
            </a:endParaRPr>
          </a:p>
          <a:p>
            <a:r>
              <a:rPr lang="en-US" dirty="0"/>
              <a:t>If all surfaces are smooth and the inextensible cable connecting A and B passes over a smooth pulley, determine the angle </a:t>
            </a:r>
            <a:r>
              <a:rPr lang="en-US" dirty="0">
                <a:latin typeface="Symbol" pitchFamily="18" charset="2"/>
              </a:rPr>
              <a:t>q</a:t>
            </a:r>
            <a:r>
              <a:rPr lang="en-US" dirty="0"/>
              <a:t> needed for equilibrium of the two carts. </a:t>
            </a:r>
          </a:p>
        </p:txBody>
      </p:sp>
      <p:grpSp>
        <p:nvGrpSpPr>
          <p:cNvPr id="2" name="Group 1">
            <a:extLst>
              <a:ext uri="{FF2B5EF4-FFF2-40B4-BE49-F238E27FC236}">
                <a16:creationId xmlns:a16="http://schemas.microsoft.com/office/drawing/2014/main" id="{5850C6E2-A502-D1EB-EF2C-48C9914B9E64}"/>
              </a:ext>
            </a:extLst>
          </p:cNvPr>
          <p:cNvGrpSpPr/>
          <p:nvPr/>
        </p:nvGrpSpPr>
        <p:grpSpPr>
          <a:xfrm>
            <a:off x="4270020" y="3354296"/>
            <a:ext cx="4117975" cy="1778000"/>
            <a:chOff x="4270020" y="3354296"/>
            <a:chExt cx="4117975" cy="1778000"/>
          </a:xfrm>
        </p:grpSpPr>
        <p:sp>
          <p:nvSpPr>
            <p:cNvPr id="47109" name="Line 5"/>
            <p:cNvSpPr>
              <a:spLocks noChangeShapeType="1"/>
            </p:cNvSpPr>
            <p:nvPr/>
          </p:nvSpPr>
          <p:spPr bwMode="auto">
            <a:xfrm flipV="1">
              <a:off x="4422420" y="3927383"/>
              <a:ext cx="1905000" cy="1143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7110" name="Line 6"/>
            <p:cNvSpPr>
              <a:spLocks noChangeShapeType="1"/>
            </p:cNvSpPr>
            <p:nvPr/>
          </p:nvSpPr>
          <p:spPr bwMode="auto">
            <a:xfrm>
              <a:off x="6327420" y="3927382"/>
              <a:ext cx="1671637" cy="77628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7111" name="Rectangle 7"/>
            <p:cNvSpPr>
              <a:spLocks noChangeArrowheads="1"/>
            </p:cNvSpPr>
            <p:nvPr/>
          </p:nvSpPr>
          <p:spPr bwMode="auto">
            <a:xfrm rot="19712877">
              <a:off x="4692295" y="4125821"/>
              <a:ext cx="609600" cy="3810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7112" name="Rectangle 8"/>
            <p:cNvSpPr>
              <a:spLocks noChangeArrowheads="1"/>
            </p:cNvSpPr>
            <p:nvPr/>
          </p:nvSpPr>
          <p:spPr bwMode="auto">
            <a:xfrm rot="1586145">
              <a:off x="7013220" y="3763871"/>
              <a:ext cx="685800" cy="4572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7113" name="Oval 9"/>
            <p:cNvSpPr>
              <a:spLocks noChangeArrowheads="1"/>
            </p:cNvSpPr>
            <p:nvPr/>
          </p:nvSpPr>
          <p:spPr bwMode="auto">
            <a:xfrm>
              <a:off x="4881208" y="4590958"/>
              <a:ext cx="152400" cy="1524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7114" name="Oval 10"/>
            <p:cNvSpPr>
              <a:spLocks noChangeArrowheads="1"/>
            </p:cNvSpPr>
            <p:nvPr/>
          </p:nvSpPr>
          <p:spPr bwMode="auto">
            <a:xfrm>
              <a:off x="5184420" y="4384583"/>
              <a:ext cx="152400" cy="1524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7115" name="Oval 11"/>
            <p:cNvSpPr>
              <a:spLocks noChangeArrowheads="1"/>
            </p:cNvSpPr>
            <p:nvPr/>
          </p:nvSpPr>
          <p:spPr bwMode="auto">
            <a:xfrm>
              <a:off x="6937020" y="4079783"/>
              <a:ext cx="152400" cy="1524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7116" name="Oval 12"/>
            <p:cNvSpPr>
              <a:spLocks noChangeArrowheads="1"/>
            </p:cNvSpPr>
            <p:nvPr/>
          </p:nvSpPr>
          <p:spPr bwMode="auto">
            <a:xfrm>
              <a:off x="7318020" y="4252821"/>
              <a:ext cx="152400" cy="1524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7118" name="Oval 14"/>
            <p:cNvSpPr>
              <a:spLocks noChangeArrowheads="1"/>
            </p:cNvSpPr>
            <p:nvPr/>
          </p:nvSpPr>
          <p:spPr bwMode="auto">
            <a:xfrm>
              <a:off x="6209945" y="3587658"/>
              <a:ext cx="246063" cy="231775"/>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7119" name="Line 15"/>
            <p:cNvSpPr>
              <a:spLocks noChangeShapeType="1"/>
            </p:cNvSpPr>
            <p:nvPr/>
          </p:nvSpPr>
          <p:spPr bwMode="auto">
            <a:xfrm flipH="1">
              <a:off x="5260620" y="3622583"/>
              <a:ext cx="990600" cy="533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7120" name="Line 16"/>
            <p:cNvSpPr>
              <a:spLocks noChangeShapeType="1"/>
            </p:cNvSpPr>
            <p:nvPr/>
          </p:nvSpPr>
          <p:spPr bwMode="auto">
            <a:xfrm>
              <a:off x="6413145" y="3613058"/>
              <a:ext cx="60960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7121" name="Line 17"/>
            <p:cNvSpPr>
              <a:spLocks noChangeShapeType="1"/>
            </p:cNvSpPr>
            <p:nvPr/>
          </p:nvSpPr>
          <p:spPr bwMode="auto">
            <a:xfrm>
              <a:off x="4498620" y="5070383"/>
              <a:ext cx="457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7122" name="Text Box 18"/>
            <p:cNvSpPr txBox="1">
              <a:spLocks noChangeArrowheads="1"/>
            </p:cNvSpPr>
            <p:nvPr/>
          </p:nvSpPr>
          <p:spPr bwMode="auto">
            <a:xfrm>
              <a:off x="4879620" y="4765583"/>
              <a:ext cx="30321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atin typeface="Symbol" pitchFamily="18" charset="2"/>
                </a:rPr>
                <a:t>q</a:t>
              </a:r>
            </a:p>
          </p:txBody>
        </p:sp>
        <p:sp>
          <p:nvSpPr>
            <p:cNvPr id="47123" name="Line 19"/>
            <p:cNvSpPr>
              <a:spLocks noChangeShapeType="1"/>
            </p:cNvSpPr>
            <p:nvPr/>
          </p:nvSpPr>
          <p:spPr bwMode="auto">
            <a:xfrm>
              <a:off x="7546620" y="4765583"/>
              <a:ext cx="457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7124" name="Text Box 20"/>
            <p:cNvSpPr txBox="1">
              <a:spLocks noChangeArrowheads="1"/>
            </p:cNvSpPr>
            <p:nvPr/>
          </p:nvSpPr>
          <p:spPr bwMode="auto">
            <a:xfrm>
              <a:off x="4270020" y="3698783"/>
              <a:ext cx="8064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500 lb</a:t>
              </a:r>
            </a:p>
          </p:txBody>
        </p:sp>
        <p:sp>
          <p:nvSpPr>
            <p:cNvPr id="47125" name="Text Box 21"/>
            <p:cNvSpPr txBox="1">
              <a:spLocks noChangeArrowheads="1"/>
            </p:cNvSpPr>
            <p:nvPr/>
          </p:nvSpPr>
          <p:spPr bwMode="auto">
            <a:xfrm>
              <a:off x="7454545" y="3354296"/>
              <a:ext cx="9334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1000 lb</a:t>
              </a:r>
            </a:p>
          </p:txBody>
        </p:sp>
        <p:sp>
          <p:nvSpPr>
            <p:cNvPr id="47126" name="Text Box 22"/>
            <p:cNvSpPr txBox="1">
              <a:spLocks noChangeArrowheads="1"/>
            </p:cNvSpPr>
            <p:nvPr/>
          </p:nvSpPr>
          <p:spPr bwMode="auto">
            <a:xfrm>
              <a:off x="4803420" y="4155983"/>
              <a:ext cx="3365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A</a:t>
              </a:r>
            </a:p>
          </p:txBody>
        </p:sp>
        <p:sp>
          <p:nvSpPr>
            <p:cNvPr id="47127" name="Text Box 23"/>
            <p:cNvSpPr txBox="1">
              <a:spLocks noChangeArrowheads="1"/>
            </p:cNvSpPr>
            <p:nvPr/>
          </p:nvSpPr>
          <p:spPr bwMode="auto">
            <a:xfrm>
              <a:off x="7165620" y="3774983"/>
              <a:ext cx="3365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B</a:t>
              </a:r>
            </a:p>
          </p:txBody>
        </p:sp>
        <p:sp>
          <p:nvSpPr>
            <p:cNvPr id="47117" name="Line 13"/>
            <p:cNvSpPr>
              <a:spLocks noChangeShapeType="1"/>
            </p:cNvSpPr>
            <p:nvPr/>
          </p:nvSpPr>
          <p:spPr bwMode="auto">
            <a:xfrm flipV="1">
              <a:off x="6327420" y="3703546"/>
              <a:ext cx="4763" cy="22383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6" name="Rectangle 25">
              <a:extLst>
                <a:ext uri="{FF2B5EF4-FFF2-40B4-BE49-F238E27FC236}">
                  <a16:creationId xmlns:a16="http://schemas.microsoft.com/office/drawing/2014/main" id="{1BA23CEC-7EB4-47C8-9EF3-6E056F9FE591}"/>
                </a:ext>
              </a:extLst>
            </p:cNvPr>
            <p:cNvSpPr/>
            <p:nvPr/>
          </p:nvSpPr>
          <p:spPr>
            <a:xfrm rot="19751650">
              <a:off x="4624274" y="4419313"/>
              <a:ext cx="1860811" cy="45719"/>
            </a:xfrm>
            <a:prstGeom prst="rect">
              <a:avLst/>
            </a:prstGeom>
            <a:solidFill>
              <a:schemeClr val="bg1">
                <a:lumMod val="85000"/>
              </a:schemeClr>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9E5C0C24-14C3-4050-A16E-AD423AFD2BBD}"/>
                </a:ext>
              </a:extLst>
            </p:cNvPr>
            <p:cNvSpPr/>
            <p:nvPr/>
          </p:nvSpPr>
          <p:spPr>
            <a:xfrm rot="1480756">
              <a:off x="6271223" y="4323673"/>
              <a:ext cx="1743748" cy="58566"/>
            </a:xfrm>
            <a:prstGeom prst="rect">
              <a:avLst/>
            </a:prstGeom>
            <a:solidFill>
              <a:schemeClr val="bg1">
                <a:lumMod val="85000"/>
              </a:schemeClr>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128" name="Text Box 24"/>
            <p:cNvSpPr txBox="1">
              <a:spLocks noChangeArrowheads="1"/>
            </p:cNvSpPr>
            <p:nvPr/>
          </p:nvSpPr>
          <p:spPr bwMode="auto">
            <a:xfrm>
              <a:off x="7089420" y="4384583"/>
              <a:ext cx="52228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dirty="0"/>
                <a:t>15</a:t>
              </a:r>
              <a:r>
                <a:rPr lang="en-US" baseline="30000" dirty="0"/>
                <a:t>o</a:t>
              </a:r>
              <a:endParaRPr lang="en-US" dirty="0"/>
            </a:p>
          </p:txBody>
        </p:sp>
      </p:grpSp>
      <p:cxnSp>
        <p:nvCxnSpPr>
          <p:cNvPr id="28" name="Straight Connector 27">
            <a:extLst>
              <a:ext uri="{FF2B5EF4-FFF2-40B4-BE49-F238E27FC236}">
                <a16:creationId xmlns:a16="http://schemas.microsoft.com/office/drawing/2014/main" id="{F22A6916-7CDF-B8C4-5218-4E0A8F898D10}"/>
              </a:ext>
            </a:extLst>
          </p:cNvPr>
          <p:cNvCxnSpPr/>
          <p:nvPr/>
        </p:nvCxnSpPr>
        <p:spPr>
          <a:xfrm>
            <a:off x="222658" y="2971800"/>
            <a:ext cx="8094724" cy="0"/>
          </a:xfrm>
          <a:prstGeom prst="line">
            <a:avLst/>
          </a:prstGeom>
          <a:ln w="19050">
            <a:solidFill>
              <a:srgbClr val="C00000"/>
            </a:solidFill>
          </a:ln>
        </p:spPr>
        <p:style>
          <a:lnRef idx="1">
            <a:schemeClr val="dk1"/>
          </a:lnRef>
          <a:fillRef idx="0">
            <a:schemeClr val="dk1"/>
          </a:fillRef>
          <a:effectRef idx="0">
            <a:schemeClr val="dk1"/>
          </a:effectRef>
          <a:fontRef idx="minor">
            <a:schemeClr val="tx1"/>
          </a:fontRef>
        </p:style>
      </p:cxn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62" name="Text Box 34"/>
          <p:cNvSpPr txBox="1">
            <a:spLocks noChangeArrowheads="1"/>
          </p:cNvSpPr>
          <p:nvPr/>
        </p:nvSpPr>
        <p:spPr bwMode="auto">
          <a:xfrm>
            <a:off x="898525" y="417513"/>
            <a:ext cx="44005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Consider the virtual displacements shown</a:t>
            </a:r>
          </a:p>
        </p:txBody>
      </p:sp>
      <p:sp>
        <p:nvSpPr>
          <p:cNvPr id="48163" name="Text Box 35"/>
          <p:cNvSpPr txBox="1">
            <a:spLocks noChangeArrowheads="1"/>
          </p:cNvSpPr>
          <p:nvPr/>
        </p:nvSpPr>
        <p:spPr bwMode="auto">
          <a:xfrm>
            <a:off x="822325" y="3236913"/>
            <a:ext cx="33083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Since the cable is inextensible </a:t>
            </a:r>
          </a:p>
        </p:txBody>
      </p:sp>
      <p:graphicFrame>
        <p:nvGraphicFramePr>
          <p:cNvPr id="48164" name="Object 36"/>
          <p:cNvGraphicFramePr>
            <a:graphicFrameLocks noChangeAspect="1"/>
          </p:cNvGraphicFramePr>
          <p:nvPr>
            <p:extLst>
              <p:ext uri="{D42A27DB-BD31-4B8C-83A1-F6EECF244321}">
                <p14:modId xmlns:p14="http://schemas.microsoft.com/office/powerpoint/2010/main" val="2151688912"/>
              </p:ext>
            </p:extLst>
          </p:nvPr>
        </p:nvGraphicFramePr>
        <p:xfrm>
          <a:off x="4199355" y="3269852"/>
          <a:ext cx="1447800" cy="346869"/>
        </p:xfrm>
        <a:graphic>
          <a:graphicData uri="http://schemas.openxmlformats.org/presentationml/2006/ole">
            <mc:AlternateContent xmlns:mc="http://schemas.openxmlformats.org/markup-compatibility/2006">
              <mc:Choice xmlns:v="urn:schemas-microsoft-com:vml" Requires="v">
                <p:oleObj name="Equation" r:id="rId3" imgW="952200" imgH="228600" progId="Equation.DSMT4">
                  <p:embed/>
                </p:oleObj>
              </mc:Choice>
              <mc:Fallback>
                <p:oleObj name="Equation" r:id="rId3" imgW="952200" imgH="228600" progId="Equation.DSMT4">
                  <p:embed/>
                  <p:pic>
                    <p:nvPicPr>
                      <p:cNvPr id="0" name="Object 3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99355" y="3269852"/>
                        <a:ext cx="1447800" cy="346869"/>
                      </a:xfrm>
                      <a:prstGeom prst="rect">
                        <a:avLst/>
                      </a:prstGeom>
                      <a:noFill/>
                      <a:ln>
                        <a:noFill/>
                      </a:ln>
                      <a:effectLst/>
                    </p:spPr>
                  </p:pic>
                </p:oleObj>
              </mc:Fallback>
            </mc:AlternateContent>
          </a:graphicData>
        </a:graphic>
      </p:graphicFrame>
      <p:graphicFrame>
        <p:nvGraphicFramePr>
          <p:cNvPr id="48165" name="Object 37"/>
          <p:cNvGraphicFramePr>
            <a:graphicFrameLocks noChangeAspect="1"/>
          </p:cNvGraphicFramePr>
          <p:nvPr>
            <p:extLst>
              <p:ext uri="{D42A27DB-BD31-4B8C-83A1-F6EECF244321}">
                <p14:modId xmlns:p14="http://schemas.microsoft.com/office/powerpoint/2010/main" val="1122442427"/>
              </p:ext>
            </p:extLst>
          </p:nvPr>
        </p:nvGraphicFramePr>
        <p:xfrm>
          <a:off x="1206500" y="4038600"/>
          <a:ext cx="3836988" cy="1111250"/>
        </p:xfrm>
        <a:graphic>
          <a:graphicData uri="http://schemas.openxmlformats.org/presentationml/2006/ole">
            <mc:AlternateContent xmlns:mc="http://schemas.openxmlformats.org/markup-compatibility/2006">
              <mc:Choice xmlns:v="urn:schemas-microsoft-com:vml" Requires="v">
                <p:oleObj name="Equation" r:id="rId5" imgW="2412720" imgH="698400" progId="Equation.DSMT4">
                  <p:embed/>
                </p:oleObj>
              </mc:Choice>
              <mc:Fallback>
                <p:oleObj name="Equation" r:id="rId5" imgW="2412720" imgH="698400" progId="Equation.DSMT4">
                  <p:embed/>
                  <p:pic>
                    <p:nvPicPr>
                      <p:cNvPr id="0" name="Object 37"/>
                      <p:cNvPicPr>
                        <a:picLocks noChangeAspect="1" noChangeArrowheads="1"/>
                      </p:cNvPicPr>
                      <p:nvPr/>
                    </p:nvPicPr>
                    <p:blipFill>
                      <a:blip r:embed="rId6"/>
                      <a:srcRect/>
                      <a:stretch>
                        <a:fillRect/>
                      </a:stretch>
                    </p:blipFill>
                    <p:spPr bwMode="auto">
                      <a:xfrm>
                        <a:off x="1206500" y="4038600"/>
                        <a:ext cx="3836988" cy="11112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8132" name="Line 4"/>
          <p:cNvSpPr>
            <a:spLocks noChangeShapeType="1"/>
          </p:cNvSpPr>
          <p:nvPr/>
        </p:nvSpPr>
        <p:spPr bwMode="auto">
          <a:xfrm flipV="1">
            <a:off x="1600200" y="1828800"/>
            <a:ext cx="1905000" cy="1143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8133" name="Line 5"/>
          <p:cNvSpPr>
            <a:spLocks noChangeShapeType="1"/>
          </p:cNvSpPr>
          <p:nvPr/>
        </p:nvSpPr>
        <p:spPr bwMode="auto">
          <a:xfrm>
            <a:off x="3505200" y="1828800"/>
            <a:ext cx="1676400" cy="762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8134" name="Rectangle 6"/>
          <p:cNvSpPr>
            <a:spLocks noChangeArrowheads="1"/>
          </p:cNvSpPr>
          <p:nvPr/>
        </p:nvSpPr>
        <p:spPr bwMode="auto">
          <a:xfrm rot="19712877">
            <a:off x="1870075" y="2027238"/>
            <a:ext cx="609600" cy="3810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8135" name="Rectangle 7"/>
          <p:cNvSpPr>
            <a:spLocks noChangeArrowheads="1"/>
          </p:cNvSpPr>
          <p:nvPr/>
        </p:nvSpPr>
        <p:spPr bwMode="auto">
          <a:xfrm rot="1586145">
            <a:off x="4191000" y="1665288"/>
            <a:ext cx="685800" cy="4572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8136" name="Oval 8"/>
          <p:cNvSpPr>
            <a:spLocks noChangeArrowheads="1"/>
          </p:cNvSpPr>
          <p:nvPr/>
        </p:nvSpPr>
        <p:spPr bwMode="auto">
          <a:xfrm>
            <a:off x="2058988" y="2492375"/>
            <a:ext cx="152400" cy="1524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8137" name="Oval 9"/>
          <p:cNvSpPr>
            <a:spLocks noChangeArrowheads="1"/>
          </p:cNvSpPr>
          <p:nvPr/>
        </p:nvSpPr>
        <p:spPr bwMode="auto">
          <a:xfrm>
            <a:off x="2362200" y="2286000"/>
            <a:ext cx="152400" cy="1524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8138" name="Oval 10"/>
          <p:cNvSpPr>
            <a:spLocks noChangeArrowheads="1"/>
          </p:cNvSpPr>
          <p:nvPr/>
        </p:nvSpPr>
        <p:spPr bwMode="auto">
          <a:xfrm>
            <a:off x="4114800" y="1981200"/>
            <a:ext cx="152400" cy="1524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8139" name="Oval 11"/>
          <p:cNvSpPr>
            <a:spLocks noChangeArrowheads="1"/>
          </p:cNvSpPr>
          <p:nvPr/>
        </p:nvSpPr>
        <p:spPr bwMode="auto">
          <a:xfrm>
            <a:off x="4486275" y="2165350"/>
            <a:ext cx="152400" cy="1524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8140" name="Oval 12"/>
          <p:cNvSpPr>
            <a:spLocks noChangeArrowheads="1"/>
          </p:cNvSpPr>
          <p:nvPr/>
        </p:nvSpPr>
        <p:spPr bwMode="auto">
          <a:xfrm>
            <a:off x="3387725" y="1489075"/>
            <a:ext cx="246063" cy="231775"/>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8141" name="Line 13"/>
          <p:cNvSpPr>
            <a:spLocks noChangeShapeType="1"/>
          </p:cNvSpPr>
          <p:nvPr/>
        </p:nvSpPr>
        <p:spPr bwMode="auto">
          <a:xfrm flipH="1">
            <a:off x="2438400" y="1524000"/>
            <a:ext cx="990600" cy="533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8142" name="Line 14"/>
          <p:cNvSpPr>
            <a:spLocks noChangeShapeType="1"/>
          </p:cNvSpPr>
          <p:nvPr/>
        </p:nvSpPr>
        <p:spPr bwMode="auto">
          <a:xfrm>
            <a:off x="3590925" y="1514475"/>
            <a:ext cx="60960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8144" name="Text Box 16"/>
          <p:cNvSpPr txBox="1">
            <a:spLocks noChangeArrowheads="1"/>
          </p:cNvSpPr>
          <p:nvPr/>
        </p:nvSpPr>
        <p:spPr bwMode="auto">
          <a:xfrm>
            <a:off x="2081213" y="1619250"/>
            <a:ext cx="2762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400">
                <a:latin typeface="Symbol" pitchFamily="18" charset="2"/>
              </a:rPr>
              <a:t>q</a:t>
            </a:r>
          </a:p>
        </p:txBody>
      </p:sp>
      <p:sp>
        <p:nvSpPr>
          <p:cNvPr id="48146" name="Text Box 18"/>
          <p:cNvSpPr txBox="1">
            <a:spLocks noChangeArrowheads="1"/>
          </p:cNvSpPr>
          <p:nvPr/>
        </p:nvSpPr>
        <p:spPr bwMode="auto">
          <a:xfrm>
            <a:off x="1143000" y="1524000"/>
            <a:ext cx="8064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500 lb</a:t>
            </a:r>
          </a:p>
        </p:txBody>
      </p:sp>
      <p:sp>
        <p:nvSpPr>
          <p:cNvPr id="48147" name="Text Box 19"/>
          <p:cNvSpPr txBox="1">
            <a:spLocks noChangeArrowheads="1"/>
          </p:cNvSpPr>
          <p:nvPr/>
        </p:nvSpPr>
        <p:spPr bwMode="auto">
          <a:xfrm>
            <a:off x="4632325" y="1255713"/>
            <a:ext cx="9334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1000 lb</a:t>
            </a:r>
          </a:p>
        </p:txBody>
      </p:sp>
      <p:sp>
        <p:nvSpPr>
          <p:cNvPr id="48148" name="Text Box 20"/>
          <p:cNvSpPr txBox="1">
            <a:spLocks noChangeArrowheads="1"/>
          </p:cNvSpPr>
          <p:nvPr/>
        </p:nvSpPr>
        <p:spPr bwMode="auto">
          <a:xfrm>
            <a:off x="2286000" y="2590800"/>
            <a:ext cx="3365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A</a:t>
            </a:r>
          </a:p>
        </p:txBody>
      </p:sp>
      <p:sp>
        <p:nvSpPr>
          <p:cNvPr id="48149" name="Text Box 21"/>
          <p:cNvSpPr txBox="1">
            <a:spLocks noChangeArrowheads="1"/>
          </p:cNvSpPr>
          <p:nvPr/>
        </p:nvSpPr>
        <p:spPr bwMode="auto">
          <a:xfrm>
            <a:off x="4267200" y="2362200"/>
            <a:ext cx="3365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B</a:t>
            </a:r>
          </a:p>
        </p:txBody>
      </p:sp>
      <p:sp>
        <p:nvSpPr>
          <p:cNvPr id="48150" name="Text Box 22"/>
          <p:cNvSpPr txBox="1">
            <a:spLocks noChangeArrowheads="1"/>
          </p:cNvSpPr>
          <p:nvPr/>
        </p:nvSpPr>
        <p:spPr bwMode="auto">
          <a:xfrm>
            <a:off x="4191000" y="1524000"/>
            <a:ext cx="4445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400"/>
              <a:t>15</a:t>
            </a:r>
            <a:r>
              <a:rPr lang="en-US" sz="1400" baseline="30000"/>
              <a:t>o</a:t>
            </a:r>
            <a:endParaRPr lang="en-US" sz="1400"/>
          </a:p>
        </p:txBody>
      </p:sp>
      <p:sp>
        <p:nvSpPr>
          <p:cNvPr id="48151" name="Line 23"/>
          <p:cNvSpPr>
            <a:spLocks noChangeShapeType="1"/>
          </p:cNvSpPr>
          <p:nvPr/>
        </p:nvSpPr>
        <p:spPr bwMode="auto">
          <a:xfrm flipV="1">
            <a:off x="3505200" y="1604963"/>
            <a:ext cx="4763" cy="22383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8152" name="Line 24"/>
          <p:cNvSpPr>
            <a:spLocks noChangeShapeType="1"/>
          </p:cNvSpPr>
          <p:nvPr/>
        </p:nvSpPr>
        <p:spPr bwMode="auto">
          <a:xfrm>
            <a:off x="2632075" y="1706563"/>
            <a:ext cx="76200" cy="152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8153" name="Line 25"/>
          <p:cNvSpPr>
            <a:spLocks noChangeShapeType="1"/>
          </p:cNvSpPr>
          <p:nvPr/>
        </p:nvSpPr>
        <p:spPr bwMode="auto">
          <a:xfrm flipV="1">
            <a:off x="2382838" y="1817688"/>
            <a:ext cx="304800" cy="1524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8154" name="Line 26"/>
          <p:cNvSpPr>
            <a:spLocks noChangeShapeType="1"/>
          </p:cNvSpPr>
          <p:nvPr/>
        </p:nvSpPr>
        <p:spPr bwMode="auto">
          <a:xfrm flipH="1">
            <a:off x="5045075" y="2057400"/>
            <a:ext cx="136525" cy="28575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8155" name="Line 27"/>
          <p:cNvSpPr>
            <a:spLocks noChangeShapeType="1"/>
          </p:cNvSpPr>
          <p:nvPr/>
        </p:nvSpPr>
        <p:spPr bwMode="auto">
          <a:xfrm>
            <a:off x="4857750" y="2063750"/>
            <a:ext cx="247650" cy="1143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8156" name="Line 28"/>
          <p:cNvSpPr>
            <a:spLocks noChangeShapeType="1"/>
          </p:cNvSpPr>
          <p:nvPr/>
        </p:nvSpPr>
        <p:spPr bwMode="auto">
          <a:xfrm>
            <a:off x="2133600" y="1447800"/>
            <a:ext cx="0" cy="68580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8157" name="Line 29"/>
          <p:cNvSpPr>
            <a:spLocks noChangeShapeType="1"/>
          </p:cNvSpPr>
          <p:nvPr/>
        </p:nvSpPr>
        <p:spPr bwMode="auto">
          <a:xfrm>
            <a:off x="2133600" y="1447800"/>
            <a:ext cx="136525" cy="25717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8158" name="Line 30"/>
          <p:cNvSpPr>
            <a:spLocks noChangeShapeType="1"/>
          </p:cNvSpPr>
          <p:nvPr/>
        </p:nvSpPr>
        <p:spPr bwMode="auto">
          <a:xfrm>
            <a:off x="4572000" y="1143000"/>
            <a:ext cx="0" cy="76200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8159" name="Line 31"/>
          <p:cNvSpPr>
            <a:spLocks noChangeShapeType="1"/>
          </p:cNvSpPr>
          <p:nvPr/>
        </p:nvSpPr>
        <p:spPr bwMode="auto">
          <a:xfrm flipH="1">
            <a:off x="4419600" y="1143000"/>
            <a:ext cx="152400" cy="381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48160" name="Object 32"/>
          <p:cNvGraphicFramePr>
            <a:graphicFrameLocks noChangeAspect="1"/>
          </p:cNvGraphicFramePr>
          <p:nvPr>
            <p:extLst>
              <p:ext uri="{D42A27DB-BD31-4B8C-83A1-F6EECF244321}">
                <p14:modId xmlns:p14="http://schemas.microsoft.com/office/powerpoint/2010/main" val="3594341294"/>
              </p:ext>
            </p:extLst>
          </p:nvPr>
        </p:nvGraphicFramePr>
        <p:xfrm>
          <a:off x="2362200" y="1371600"/>
          <a:ext cx="342900" cy="307975"/>
        </p:xfrm>
        <a:graphic>
          <a:graphicData uri="http://schemas.openxmlformats.org/presentationml/2006/ole">
            <mc:AlternateContent xmlns:mc="http://schemas.openxmlformats.org/markup-compatibility/2006">
              <mc:Choice xmlns:v="urn:schemas-microsoft-com:vml" Requires="v">
                <p:oleObj name="Equation" r:id="rId7" imgW="253800" imgH="228600" progId="Equation.DSMT4">
                  <p:embed/>
                </p:oleObj>
              </mc:Choice>
              <mc:Fallback>
                <p:oleObj name="Equation" r:id="rId7" imgW="253800" imgH="228600" progId="Equation.DSMT4">
                  <p:embed/>
                  <p:pic>
                    <p:nvPicPr>
                      <p:cNvPr id="0" name="Object 3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362200" y="1371600"/>
                        <a:ext cx="342900" cy="307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48161" name="Object 33"/>
          <p:cNvGraphicFramePr>
            <a:graphicFrameLocks noChangeAspect="1"/>
          </p:cNvGraphicFramePr>
          <p:nvPr>
            <p:extLst>
              <p:ext uri="{D42A27DB-BD31-4B8C-83A1-F6EECF244321}">
                <p14:modId xmlns:p14="http://schemas.microsoft.com/office/powerpoint/2010/main" val="2398667767"/>
              </p:ext>
            </p:extLst>
          </p:nvPr>
        </p:nvGraphicFramePr>
        <p:xfrm>
          <a:off x="4953000" y="1752600"/>
          <a:ext cx="381000" cy="342900"/>
        </p:xfrm>
        <a:graphic>
          <a:graphicData uri="http://schemas.openxmlformats.org/presentationml/2006/ole">
            <mc:AlternateContent xmlns:mc="http://schemas.openxmlformats.org/markup-compatibility/2006">
              <mc:Choice xmlns:v="urn:schemas-microsoft-com:vml" Requires="v">
                <p:oleObj name="Equation" r:id="rId9" imgW="253800" imgH="228600" progId="Equation.DSMT4">
                  <p:embed/>
                </p:oleObj>
              </mc:Choice>
              <mc:Fallback>
                <p:oleObj name="Equation" r:id="rId9" imgW="253800" imgH="228600" progId="Equation.DSMT4">
                  <p:embed/>
                  <p:pic>
                    <p:nvPicPr>
                      <p:cNvPr id="0" name="Object 33"/>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953000" y="1752600"/>
                        <a:ext cx="381000" cy="342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 name="Rectangle 1">
            <a:extLst>
              <a:ext uri="{FF2B5EF4-FFF2-40B4-BE49-F238E27FC236}">
                <a16:creationId xmlns:a16="http://schemas.microsoft.com/office/drawing/2014/main" id="{B9729204-B204-4FCA-91A9-2459A69FE26A}"/>
              </a:ext>
            </a:extLst>
          </p:cNvPr>
          <p:cNvSpPr/>
          <p:nvPr/>
        </p:nvSpPr>
        <p:spPr>
          <a:xfrm rot="19751650">
            <a:off x="1795704" y="2322702"/>
            <a:ext cx="1860811" cy="45719"/>
          </a:xfrm>
          <a:prstGeom prst="rect">
            <a:avLst/>
          </a:prstGeom>
          <a:solidFill>
            <a:schemeClr val="bg1">
              <a:lumMod val="85000"/>
            </a:schemeClr>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a:extLst>
              <a:ext uri="{FF2B5EF4-FFF2-40B4-BE49-F238E27FC236}">
                <a16:creationId xmlns:a16="http://schemas.microsoft.com/office/drawing/2014/main" id="{1C2E5306-F33E-4E27-8ECB-6851E895E8D5}"/>
              </a:ext>
            </a:extLst>
          </p:cNvPr>
          <p:cNvSpPr/>
          <p:nvPr/>
        </p:nvSpPr>
        <p:spPr>
          <a:xfrm rot="1480756">
            <a:off x="3457219" y="2227063"/>
            <a:ext cx="1743748" cy="58566"/>
          </a:xfrm>
          <a:prstGeom prst="rect">
            <a:avLst/>
          </a:prstGeom>
          <a:solidFill>
            <a:schemeClr val="bg1">
              <a:lumMod val="85000"/>
            </a:schemeClr>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a:extLst>
              <a:ext uri="{FF2B5EF4-FFF2-40B4-BE49-F238E27FC236}">
                <a16:creationId xmlns:a16="http://schemas.microsoft.com/office/drawing/2014/main" id="{756128BD-AA00-B3F4-FE3A-B2716128790D}"/>
              </a:ext>
            </a:extLst>
          </p:cNvPr>
          <p:cNvCxnSpPr/>
          <p:nvPr/>
        </p:nvCxnSpPr>
        <p:spPr>
          <a:xfrm>
            <a:off x="1295400" y="5257800"/>
            <a:ext cx="1238893" cy="0"/>
          </a:xfrm>
          <a:prstGeom prst="line">
            <a:avLst/>
          </a:prstGeom>
          <a:ln w="19050">
            <a:solidFill>
              <a:srgbClr val="FF0000"/>
            </a:solidFill>
          </a:ln>
        </p:spPr>
        <p:style>
          <a:lnRef idx="1">
            <a:schemeClr val="dk1"/>
          </a:lnRef>
          <a:fillRef idx="0">
            <a:schemeClr val="dk1"/>
          </a:fillRef>
          <a:effectRef idx="0">
            <a:schemeClr val="dk1"/>
          </a:effectRef>
          <a:fontRef idx="minor">
            <a:schemeClr val="tx1"/>
          </a:fontRef>
        </p:style>
      </p:cxn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84" name="Text Box 32"/>
          <p:cNvSpPr txBox="1">
            <a:spLocks noChangeArrowheads="1"/>
          </p:cNvSpPr>
          <p:nvPr/>
        </p:nvSpPr>
        <p:spPr bwMode="auto">
          <a:xfrm>
            <a:off x="1355725" y="341313"/>
            <a:ext cx="7102475" cy="915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dirty="0"/>
              <a:t>If we had done this problem directly via the equilibrium equations, we would have broken the system into two parts and applied equilibrium:</a:t>
            </a:r>
          </a:p>
        </p:txBody>
      </p:sp>
      <p:graphicFrame>
        <p:nvGraphicFramePr>
          <p:cNvPr id="49196" name="Object 44"/>
          <p:cNvGraphicFramePr>
            <a:graphicFrameLocks noChangeAspect="1"/>
          </p:cNvGraphicFramePr>
          <p:nvPr/>
        </p:nvGraphicFramePr>
        <p:xfrm>
          <a:off x="1752600" y="4038600"/>
          <a:ext cx="1524000" cy="677863"/>
        </p:xfrm>
        <a:graphic>
          <a:graphicData uri="http://schemas.openxmlformats.org/presentationml/2006/ole">
            <mc:AlternateContent xmlns:mc="http://schemas.openxmlformats.org/markup-compatibility/2006">
              <mc:Choice xmlns:v="urn:schemas-microsoft-com:vml" Requires="v">
                <p:oleObj name="Equation" r:id="rId3" imgW="1028520" imgH="457200" progId="Equation.DSMT4">
                  <p:embed/>
                </p:oleObj>
              </mc:Choice>
              <mc:Fallback>
                <p:oleObj name="Equation" r:id="rId3" imgW="1028520" imgH="457200" progId="Equation.DSMT4">
                  <p:embed/>
                  <p:pic>
                    <p:nvPicPr>
                      <p:cNvPr id="0" name="Object 4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52600" y="4038600"/>
                        <a:ext cx="1524000" cy="6778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9197" name="Line 45"/>
          <p:cNvSpPr>
            <a:spLocks noChangeShapeType="1"/>
          </p:cNvSpPr>
          <p:nvPr/>
        </p:nvSpPr>
        <p:spPr bwMode="auto">
          <a:xfrm flipV="1">
            <a:off x="1408113" y="4191000"/>
            <a:ext cx="268287" cy="19685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49198" name="Object 46"/>
          <p:cNvGraphicFramePr>
            <a:graphicFrameLocks noChangeAspect="1"/>
          </p:cNvGraphicFramePr>
          <p:nvPr/>
        </p:nvGraphicFramePr>
        <p:xfrm>
          <a:off x="4291013" y="4038600"/>
          <a:ext cx="2033587" cy="717550"/>
        </p:xfrm>
        <a:graphic>
          <a:graphicData uri="http://schemas.openxmlformats.org/presentationml/2006/ole">
            <mc:AlternateContent xmlns:mc="http://schemas.openxmlformats.org/markup-compatibility/2006">
              <mc:Choice xmlns:v="urn:schemas-microsoft-com:vml" Requires="v">
                <p:oleObj name="Equation" r:id="rId5" imgW="1295280" imgH="457200" progId="Equation.DSMT4">
                  <p:embed/>
                </p:oleObj>
              </mc:Choice>
              <mc:Fallback>
                <p:oleObj name="Equation" r:id="rId5" imgW="1295280" imgH="457200" progId="Equation.DSMT4">
                  <p:embed/>
                  <p:pic>
                    <p:nvPicPr>
                      <p:cNvPr id="0" name="Object 4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291013" y="4038600"/>
                        <a:ext cx="2033587" cy="717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9199" name="Line 47"/>
          <p:cNvSpPr>
            <a:spLocks noChangeShapeType="1"/>
          </p:cNvSpPr>
          <p:nvPr/>
        </p:nvSpPr>
        <p:spPr bwMode="auto">
          <a:xfrm>
            <a:off x="4038600" y="4114800"/>
            <a:ext cx="276225" cy="169863"/>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9200" name="Text Box 48"/>
          <p:cNvSpPr txBox="1">
            <a:spLocks noChangeArrowheads="1"/>
          </p:cNvSpPr>
          <p:nvPr/>
        </p:nvSpPr>
        <p:spPr bwMode="auto">
          <a:xfrm>
            <a:off x="1295400" y="4038600"/>
            <a:ext cx="3175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a:t>
            </a:r>
          </a:p>
        </p:txBody>
      </p:sp>
      <p:sp>
        <p:nvSpPr>
          <p:cNvPr id="49201" name="Text Box 49"/>
          <p:cNvSpPr txBox="1">
            <a:spLocks noChangeArrowheads="1"/>
          </p:cNvSpPr>
          <p:nvPr/>
        </p:nvSpPr>
        <p:spPr bwMode="auto">
          <a:xfrm>
            <a:off x="4038600" y="3810000"/>
            <a:ext cx="3175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a:t>
            </a:r>
          </a:p>
        </p:txBody>
      </p:sp>
      <p:sp>
        <p:nvSpPr>
          <p:cNvPr id="49202" name="Text Box 50"/>
          <p:cNvSpPr txBox="1">
            <a:spLocks noChangeArrowheads="1"/>
          </p:cNvSpPr>
          <p:nvPr/>
        </p:nvSpPr>
        <p:spPr bwMode="auto">
          <a:xfrm>
            <a:off x="914400" y="4876800"/>
            <a:ext cx="77724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t>adding these equations gives the same equation obtained by virtual work but there the tension, T, never appeared since it does no work on the system as a whole (see displacements above).</a:t>
            </a:r>
          </a:p>
        </p:txBody>
      </p:sp>
      <p:sp>
        <p:nvSpPr>
          <p:cNvPr id="49158" name="Rectangle 6"/>
          <p:cNvSpPr>
            <a:spLocks noChangeArrowheads="1"/>
          </p:cNvSpPr>
          <p:nvPr/>
        </p:nvSpPr>
        <p:spPr bwMode="auto">
          <a:xfrm rot="19712877">
            <a:off x="1946275" y="2941638"/>
            <a:ext cx="609600" cy="3810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9159" name="Rectangle 7"/>
          <p:cNvSpPr>
            <a:spLocks noChangeArrowheads="1"/>
          </p:cNvSpPr>
          <p:nvPr/>
        </p:nvSpPr>
        <p:spPr bwMode="auto">
          <a:xfrm rot="1586145">
            <a:off x="4267200" y="2579688"/>
            <a:ext cx="685800" cy="4572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9160" name="Oval 8"/>
          <p:cNvSpPr>
            <a:spLocks noChangeArrowheads="1"/>
          </p:cNvSpPr>
          <p:nvPr/>
        </p:nvSpPr>
        <p:spPr bwMode="auto">
          <a:xfrm>
            <a:off x="2135188" y="3406775"/>
            <a:ext cx="152400" cy="1524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9161" name="Oval 9"/>
          <p:cNvSpPr>
            <a:spLocks noChangeArrowheads="1"/>
          </p:cNvSpPr>
          <p:nvPr/>
        </p:nvSpPr>
        <p:spPr bwMode="auto">
          <a:xfrm>
            <a:off x="2438400" y="3200400"/>
            <a:ext cx="152400" cy="1524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9162" name="Oval 10"/>
          <p:cNvSpPr>
            <a:spLocks noChangeArrowheads="1"/>
          </p:cNvSpPr>
          <p:nvPr/>
        </p:nvSpPr>
        <p:spPr bwMode="auto">
          <a:xfrm>
            <a:off x="4191000" y="2895600"/>
            <a:ext cx="152400" cy="1524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9163" name="Oval 11"/>
          <p:cNvSpPr>
            <a:spLocks noChangeArrowheads="1"/>
          </p:cNvSpPr>
          <p:nvPr/>
        </p:nvSpPr>
        <p:spPr bwMode="auto">
          <a:xfrm>
            <a:off x="4562475" y="3079750"/>
            <a:ext cx="152400" cy="1524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9167" name="Text Box 15"/>
          <p:cNvSpPr txBox="1">
            <a:spLocks noChangeArrowheads="1"/>
          </p:cNvSpPr>
          <p:nvPr/>
        </p:nvSpPr>
        <p:spPr bwMode="auto">
          <a:xfrm>
            <a:off x="2170755" y="2562581"/>
            <a:ext cx="2762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400">
                <a:latin typeface="Symbol" pitchFamily="18" charset="2"/>
              </a:rPr>
              <a:t>q</a:t>
            </a:r>
          </a:p>
        </p:txBody>
      </p:sp>
      <p:sp>
        <p:nvSpPr>
          <p:cNvPr id="49168" name="Text Box 16"/>
          <p:cNvSpPr txBox="1">
            <a:spLocks noChangeArrowheads="1"/>
          </p:cNvSpPr>
          <p:nvPr/>
        </p:nvSpPr>
        <p:spPr bwMode="auto">
          <a:xfrm>
            <a:off x="1395413" y="2460708"/>
            <a:ext cx="8064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dirty="0"/>
              <a:t>500 </a:t>
            </a:r>
            <a:r>
              <a:rPr lang="en-US" dirty="0" err="1"/>
              <a:t>lb</a:t>
            </a:r>
            <a:endParaRPr lang="en-US" dirty="0"/>
          </a:p>
        </p:txBody>
      </p:sp>
      <p:sp>
        <p:nvSpPr>
          <p:cNvPr id="49169" name="Text Box 17"/>
          <p:cNvSpPr txBox="1">
            <a:spLocks noChangeArrowheads="1"/>
          </p:cNvSpPr>
          <p:nvPr/>
        </p:nvSpPr>
        <p:spPr bwMode="auto">
          <a:xfrm>
            <a:off x="4602921" y="2170113"/>
            <a:ext cx="9334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dirty="0"/>
              <a:t>1000 </a:t>
            </a:r>
            <a:r>
              <a:rPr lang="en-US" dirty="0" err="1"/>
              <a:t>lb</a:t>
            </a:r>
            <a:endParaRPr lang="en-US" dirty="0"/>
          </a:p>
        </p:txBody>
      </p:sp>
      <p:sp>
        <p:nvSpPr>
          <p:cNvPr id="49170" name="Text Box 18"/>
          <p:cNvSpPr txBox="1">
            <a:spLocks noChangeArrowheads="1"/>
          </p:cNvSpPr>
          <p:nvPr/>
        </p:nvSpPr>
        <p:spPr bwMode="auto">
          <a:xfrm>
            <a:off x="2362200" y="3505200"/>
            <a:ext cx="3365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A</a:t>
            </a:r>
          </a:p>
        </p:txBody>
      </p:sp>
      <p:sp>
        <p:nvSpPr>
          <p:cNvPr id="49171" name="Text Box 19"/>
          <p:cNvSpPr txBox="1">
            <a:spLocks noChangeArrowheads="1"/>
          </p:cNvSpPr>
          <p:nvPr/>
        </p:nvSpPr>
        <p:spPr bwMode="auto">
          <a:xfrm>
            <a:off x="4038600" y="3505200"/>
            <a:ext cx="3365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B</a:t>
            </a:r>
          </a:p>
        </p:txBody>
      </p:sp>
      <p:sp>
        <p:nvSpPr>
          <p:cNvPr id="49172" name="Text Box 20"/>
          <p:cNvSpPr txBox="1">
            <a:spLocks noChangeArrowheads="1"/>
          </p:cNvSpPr>
          <p:nvPr/>
        </p:nvSpPr>
        <p:spPr bwMode="auto">
          <a:xfrm>
            <a:off x="4267200" y="2438400"/>
            <a:ext cx="4445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400"/>
              <a:t>15</a:t>
            </a:r>
            <a:r>
              <a:rPr lang="en-US" sz="1400" baseline="30000"/>
              <a:t>o</a:t>
            </a:r>
            <a:endParaRPr lang="en-US" sz="1400"/>
          </a:p>
        </p:txBody>
      </p:sp>
      <p:sp>
        <p:nvSpPr>
          <p:cNvPr id="49175" name="Line 23"/>
          <p:cNvSpPr>
            <a:spLocks noChangeShapeType="1"/>
          </p:cNvSpPr>
          <p:nvPr/>
        </p:nvSpPr>
        <p:spPr bwMode="auto">
          <a:xfrm flipV="1">
            <a:off x="2514600" y="2732088"/>
            <a:ext cx="249238" cy="163512"/>
          </a:xfrm>
          <a:prstGeom prst="line">
            <a:avLst/>
          </a:prstGeom>
          <a:noFill/>
          <a:ln w="2857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9178" name="Line 26"/>
          <p:cNvSpPr>
            <a:spLocks noChangeShapeType="1"/>
          </p:cNvSpPr>
          <p:nvPr/>
        </p:nvSpPr>
        <p:spPr bwMode="auto">
          <a:xfrm>
            <a:off x="2209800" y="2362200"/>
            <a:ext cx="0" cy="68580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9179" name="Line 27"/>
          <p:cNvSpPr>
            <a:spLocks noChangeShapeType="1"/>
          </p:cNvSpPr>
          <p:nvPr/>
        </p:nvSpPr>
        <p:spPr bwMode="auto">
          <a:xfrm>
            <a:off x="2209800" y="2362200"/>
            <a:ext cx="136525" cy="25717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9180" name="Line 28"/>
          <p:cNvSpPr>
            <a:spLocks noChangeShapeType="1"/>
          </p:cNvSpPr>
          <p:nvPr/>
        </p:nvSpPr>
        <p:spPr bwMode="auto">
          <a:xfrm>
            <a:off x="4648200" y="2057400"/>
            <a:ext cx="0" cy="76200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9181" name="Line 29"/>
          <p:cNvSpPr>
            <a:spLocks noChangeShapeType="1"/>
          </p:cNvSpPr>
          <p:nvPr/>
        </p:nvSpPr>
        <p:spPr bwMode="auto">
          <a:xfrm flipH="1">
            <a:off x="4495800" y="2057400"/>
            <a:ext cx="152400" cy="381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9185" name="Line 33"/>
          <p:cNvSpPr>
            <a:spLocks noChangeShapeType="1"/>
          </p:cNvSpPr>
          <p:nvPr/>
        </p:nvSpPr>
        <p:spPr bwMode="auto">
          <a:xfrm flipH="1" flipV="1">
            <a:off x="2590800" y="3352800"/>
            <a:ext cx="138113" cy="241300"/>
          </a:xfrm>
          <a:prstGeom prst="line">
            <a:avLst/>
          </a:prstGeom>
          <a:noFill/>
          <a:ln w="2857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9186" name="Line 34"/>
          <p:cNvSpPr>
            <a:spLocks noChangeShapeType="1"/>
          </p:cNvSpPr>
          <p:nvPr/>
        </p:nvSpPr>
        <p:spPr bwMode="auto">
          <a:xfrm flipH="1" flipV="1">
            <a:off x="2244725" y="3536950"/>
            <a:ext cx="138113" cy="241300"/>
          </a:xfrm>
          <a:prstGeom prst="line">
            <a:avLst/>
          </a:prstGeom>
          <a:noFill/>
          <a:ln w="2857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9187" name="Text Box 35"/>
          <p:cNvSpPr txBox="1">
            <a:spLocks noChangeArrowheads="1"/>
          </p:cNvSpPr>
          <p:nvPr/>
        </p:nvSpPr>
        <p:spPr bwMode="auto">
          <a:xfrm>
            <a:off x="2574925" y="2246313"/>
            <a:ext cx="3238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T</a:t>
            </a:r>
          </a:p>
        </p:txBody>
      </p:sp>
      <p:sp>
        <p:nvSpPr>
          <p:cNvPr id="49188" name="Line 36"/>
          <p:cNvSpPr>
            <a:spLocks noChangeShapeType="1"/>
          </p:cNvSpPr>
          <p:nvPr/>
        </p:nvSpPr>
        <p:spPr bwMode="auto">
          <a:xfrm flipH="1" flipV="1">
            <a:off x="3962400" y="2514600"/>
            <a:ext cx="304800" cy="152400"/>
          </a:xfrm>
          <a:prstGeom prst="line">
            <a:avLst/>
          </a:prstGeom>
          <a:noFill/>
          <a:ln w="2857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9189" name="Text Box 37"/>
          <p:cNvSpPr txBox="1">
            <a:spLocks noChangeArrowheads="1"/>
          </p:cNvSpPr>
          <p:nvPr/>
        </p:nvSpPr>
        <p:spPr bwMode="auto">
          <a:xfrm>
            <a:off x="3794125" y="2017713"/>
            <a:ext cx="3238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T</a:t>
            </a:r>
          </a:p>
        </p:txBody>
      </p:sp>
      <p:sp>
        <p:nvSpPr>
          <p:cNvPr id="49190" name="Line 38"/>
          <p:cNvSpPr>
            <a:spLocks noChangeShapeType="1"/>
          </p:cNvSpPr>
          <p:nvPr/>
        </p:nvSpPr>
        <p:spPr bwMode="auto">
          <a:xfrm flipV="1">
            <a:off x="4073525" y="3051175"/>
            <a:ext cx="139700" cy="287338"/>
          </a:xfrm>
          <a:prstGeom prst="line">
            <a:avLst/>
          </a:prstGeom>
          <a:noFill/>
          <a:ln w="2857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9191" name="Line 39"/>
          <p:cNvSpPr>
            <a:spLocks noChangeShapeType="1"/>
          </p:cNvSpPr>
          <p:nvPr/>
        </p:nvSpPr>
        <p:spPr bwMode="auto">
          <a:xfrm flipV="1">
            <a:off x="4486275" y="3221038"/>
            <a:ext cx="139700" cy="287337"/>
          </a:xfrm>
          <a:prstGeom prst="line">
            <a:avLst/>
          </a:prstGeom>
          <a:noFill/>
          <a:ln w="2857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9192" name="Line 40"/>
          <p:cNvSpPr>
            <a:spLocks noChangeShapeType="1"/>
          </p:cNvSpPr>
          <p:nvPr/>
        </p:nvSpPr>
        <p:spPr bwMode="auto">
          <a:xfrm flipV="1">
            <a:off x="2867025" y="2506663"/>
            <a:ext cx="349250" cy="185737"/>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9193" name="Text Box 41"/>
          <p:cNvSpPr txBox="1">
            <a:spLocks noChangeArrowheads="1"/>
          </p:cNvSpPr>
          <p:nvPr/>
        </p:nvSpPr>
        <p:spPr bwMode="auto">
          <a:xfrm>
            <a:off x="2955925" y="2170113"/>
            <a:ext cx="2984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x</a:t>
            </a:r>
          </a:p>
        </p:txBody>
      </p:sp>
      <p:sp>
        <p:nvSpPr>
          <p:cNvPr id="49194" name="Line 42"/>
          <p:cNvSpPr>
            <a:spLocks noChangeShapeType="1"/>
          </p:cNvSpPr>
          <p:nvPr/>
        </p:nvSpPr>
        <p:spPr bwMode="auto">
          <a:xfrm>
            <a:off x="5029200" y="2971800"/>
            <a:ext cx="457200" cy="2286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9195" name="Text Box 43"/>
          <p:cNvSpPr txBox="1">
            <a:spLocks noChangeArrowheads="1"/>
          </p:cNvSpPr>
          <p:nvPr/>
        </p:nvSpPr>
        <p:spPr bwMode="auto">
          <a:xfrm>
            <a:off x="5546725" y="2779713"/>
            <a:ext cx="2984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x</a:t>
            </a:r>
          </a:p>
        </p:txBody>
      </p:sp>
      <p:sp>
        <p:nvSpPr>
          <p:cNvPr id="49204" name="Line 52"/>
          <p:cNvSpPr>
            <a:spLocks noChangeShapeType="1"/>
          </p:cNvSpPr>
          <p:nvPr/>
        </p:nvSpPr>
        <p:spPr bwMode="auto">
          <a:xfrm>
            <a:off x="2738438" y="2865438"/>
            <a:ext cx="76200" cy="152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9205" name="Line 53"/>
          <p:cNvSpPr>
            <a:spLocks noChangeShapeType="1"/>
          </p:cNvSpPr>
          <p:nvPr/>
        </p:nvSpPr>
        <p:spPr bwMode="auto">
          <a:xfrm flipV="1">
            <a:off x="2590800" y="2947988"/>
            <a:ext cx="182563" cy="10001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49206" name="Object 54"/>
          <p:cNvGraphicFramePr>
            <a:graphicFrameLocks noChangeAspect="1"/>
          </p:cNvGraphicFramePr>
          <p:nvPr>
            <p:extLst>
              <p:ext uri="{D42A27DB-BD31-4B8C-83A1-F6EECF244321}">
                <p14:modId xmlns:p14="http://schemas.microsoft.com/office/powerpoint/2010/main" val="2123113679"/>
              </p:ext>
            </p:extLst>
          </p:nvPr>
        </p:nvGraphicFramePr>
        <p:xfrm>
          <a:off x="2667000" y="3048000"/>
          <a:ext cx="266700" cy="233363"/>
        </p:xfrm>
        <a:graphic>
          <a:graphicData uri="http://schemas.openxmlformats.org/presentationml/2006/ole">
            <mc:AlternateContent xmlns:mc="http://schemas.openxmlformats.org/markup-compatibility/2006">
              <mc:Choice xmlns:v="urn:schemas-microsoft-com:vml" Requires="v">
                <p:oleObj name="Equation" r:id="rId7" imgW="203040" imgH="177480" progId="Equation.DSMT4">
                  <p:embed/>
                </p:oleObj>
              </mc:Choice>
              <mc:Fallback>
                <p:oleObj name="Equation" r:id="rId7" imgW="203040" imgH="177480" progId="Equation.DSMT4">
                  <p:embed/>
                  <p:pic>
                    <p:nvPicPr>
                      <p:cNvPr id="0" name="Object 5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667000" y="3048000"/>
                        <a:ext cx="266700" cy="2333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9208" name="Line 56"/>
          <p:cNvSpPr>
            <a:spLocks noChangeShapeType="1"/>
          </p:cNvSpPr>
          <p:nvPr/>
        </p:nvSpPr>
        <p:spPr bwMode="auto">
          <a:xfrm flipH="1">
            <a:off x="4956175" y="3101975"/>
            <a:ext cx="138113" cy="23971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9209" name="Line 57"/>
          <p:cNvSpPr>
            <a:spLocks noChangeShapeType="1"/>
          </p:cNvSpPr>
          <p:nvPr/>
        </p:nvSpPr>
        <p:spPr bwMode="auto">
          <a:xfrm>
            <a:off x="4876800" y="3048000"/>
            <a:ext cx="168275" cy="106363"/>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49210" name="Object 58"/>
          <p:cNvGraphicFramePr>
            <a:graphicFrameLocks noChangeAspect="1"/>
          </p:cNvGraphicFramePr>
          <p:nvPr>
            <p:extLst>
              <p:ext uri="{D42A27DB-BD31-4B8C-83A1-F6EECF244321}">
                <p14:modId xmlns:p14="http://schemas.microsoft.com/office/powerpoint/2010/main" val="1833598888"/>
              </p:ext>
            </p:extLst>
          </p:nvPr>
        </p:nvGraphicFramePr>
        <p:xfrm>
          <a:off x="4694238" y="3221038"/>
          <a:ext cx="266700" cy="233362"/>
        </p:xfrm>
        <a:graphic>
          <a:graphicData uri="http://schemas.openxmlformats.org/presentationml/2006/ole">
            <mc:AlternateContent xmlns:mc="http://schemas.openxmlformats.org/markup-compatibility/2006">
              <mc:Choice xmlns:v="urn:schemas-microsoft-com:vml" Requires="v">
                <p:oleObj name="Equation" r:id="rId9" imgW="203040" imgH="177480" progId="Equation.DSMT4">
                  <p:embed/>
                </p:oleObj>
              </mc:Choice>
              <mc:Fallback>
                <p:oleObj name="Equation" r:id="rId9" imgW="203040" imgH="177480" progId="Equation.DSMT4">
                  <p:embed/>
                  <p:pic>
                    <p:nvPicPr>
                      <p:cNvPr id="0" name="Object 5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694238" y="3221038"/>
                        <a:ext cx="266700" cy="2333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80" name="Text Box 4"/>
          <p:cNvSpPr txBox="1">
            <a:spLocks noChangeArrowheads="1"/>
          </p:cNvSpPr>
          <p:nvPr/>
        </p:nvSpPr>
        <p:spPr bwMode="auto">
          <a:xfrm>
            <a:off x="838200" y="228600"/>
            <a:ext cx="7712075"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t>Note, however, if we chose virtual displacements that violated the inextensibility of the cable then the tension T will do work and we could use the principle of virtual work to find that tension. </a:t>
            </a:r>
          </a:p>
        </p:txBody>
      </p:sp>
      <p:sp>
        <p:nvSpPr>
          <p:cNvPr id="50181" name="Text Box 5"/>
          <p:cNvSpPr txBox="1">
            <a:spLocks noChangeArrowheads="1"/>
          </p:cNvSpPr>
          <p:nvPr/>
        </p:nvSpPr>
        <p:spPr bwMode="auto">
          <a:xfrm>
            <a:off x="838200" y="1295400"/>
            <a:ext cx="570071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Suppose we had found </a:t>
            </a:r>
            <a:r>
              <a:rPr lang="en-US">
                <a:latin typeface="Symbol" pitchFamily="18" charset="2"/>
              </a:rPr>
              <a:t>q</a:t>
            </a:r>
            <a:r>
              <a:rPr lang="en-US"/>
              <a:t> as before. Then if we choose</a:t>
            </a:r>
          </a:p>
        </p:txBody>
      </p:sp>
      <p:graphicFrame>
        <p:nvGraphicFramePr>
          <p:cNvPr id="50182" name="Object 6"/>
          <p:cNvGraphicFramePr>
            <a:graphicFrameLocks noChangeAspect="1"/>
          </p:cNvGraphicFramePr>
          <p:nvPr/>
        </p:nvGraphicFramePr>
        <p:xfrm>
          <a:off x="3124200" y="1752600"/>
          <a:ext cx="1524000" cy="315913"/>
        </p:xfrm>
        <a:graphic>
          <a:graphicData uri="http://schemas.openxmlformats.org/presentationml/2006/ole">
            <mc:AlternateContent xmlns:mc="http://schemas.openxmlformats.org/markup-compatibility/2006">
              <mc:Choice xmlns:v="urn:schemas-microsoft-com:vml" Requires="v">
                <p:oleObj name="Equation" r:id="rId3" imgW="1104840" imgH="228600" progId="Equation.DSMT4">
                  <p:embed/>
                </p:oleObj>
              </mc:Choice>
              <mc:Fallback>
                <p:oleObj name="Equation" r:id="rId3" imgW="1104840" imgH="228600" progId="Equation.DSMT4">
                  <p:embed/>
                  <p:pic>
                    <p:nvPicPr>
                      <p:cNvPr id="0" name="Object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24200" y="1752600"/>
                        <a:ext cx="1524000" cy="3159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0183" name="Rectangle 7"/>
          <p:cNvSpPr>
            <a:spLocks noChangeArrowheads="1"/>
          </p:cNvSpPr>
          <p:nvPr/>
        </p:nvSpPr>
        <p:spPr bwMode="auto">
          <a:xfrm rot="19712877">
            <a:off x="1962150" y="3362325"/>
            <a:ext cx="609600" cy="3810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0184" name="Rectangle 8"/>
          <p:cNvSpPr>
            <a:spLocks noChangeArrowheads="1"/>
          </p:cNvSpPr>
          <p:nvPr/>
        </p:nvSpPr>
        <p:spPr bwMode="auto">
          <a:xfrm rot="1586145">
            <a:off x="4283075" y="3000375"/>
            <a:ext cx="685800" cy="4572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0185" name="Oval 9"/>
          <p:cNvSpPr>
            <a:spLocks noChangeArrowheads="1"/>
          </p:cNvSpPr>
          <p:nvPr/>
        </p:nvSpPr>
        <p:spPr bwMode="auto">
          <a:xfrm>
            <a:off x="2151063" y="3827463"/>
            <a:ext cx="152400" cy="1524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0186" name="Oval 10"/>
          <p:cNvSpPr>
            <a:spLocks noChangeArrowheads="1"/>
          </p:cNvSpPr>
          <p:nvPr/>
        </p:nvSpPr>
        <p:spPr bwMode="auto">
          <a:xfrm>
            <a:off x="2454275" y="3621088"/>
            <a:ext cx="152400" cy="1524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0187" name="Oval 11"/>
          <p:cNvSpPr>
            <a:spLocks noChangeArrowheads="1"/>
          </p:cNvSpPr>
          <p:nvPr/>
        </p:nvSpPr>
        <p:spPr bwMode="auto">
          <a:xfrm>
            <a:off x="4206875" y="3316288"/>
            <a:ext cx="152400" cy="1524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0188" name="Oval 12"/>
          <p:cNvSpPr>
            <a:spLocks noChangeArrowheads="1"/>
          </p:cNvSpPr>
          <p:nvPr/>
        </p:nvSpPr>
        <p:spPr bwMode="auto">
          <a:xfrm>
            <a:off x="4578350" y="3500438"/>
            <a:ext cx="152400" cy="1524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0189" name="Text Box 13"/>
          <p:cNvSpPr txBox="1">
            <a:spLocks noChangeArrowheads="1"/>
          </p:cNvSpPr>
          <p:nvPr/>
        </p:nvSpPr>
        <p:spPr bwMode="auto">
          <a:xfrm>
            <a:off x="2178050" y="2981325"/>
            <a:ext cx="2762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400" dirty="0">
                <a:latin typeface="Symbol" pitchFamily="18" charset="2"/>
              </a:rPr>
              <a:t>q</a:t>
            </a:r>
          </a:p>
        </p:txBody>
      </p:sp>
      <p:sp>
        <p:nvSpPr>
          <p:cNvPr id="50190" name="Text Box 14"/>
          <p:cNvSpPr txBox="1">
            <a:spLocks noChangeArrowheads="1"/>
          </p:cNvSpPr>
          <p:nvPr/>
        </p:nvSpPr>
        <p:spPr bwMode="auto">
          <a:xfrm>
            <a:off x="1369955" y="2842211"/>
            <a:ext cx="8064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dirty="0"/>
              <a:t>500 </a:t>
            </a:r>
            <a:r>
              <a:rPr lang="en-US" dirty="0" err="1"/>
              <a:t>lb</a:t>
            </a:r>
            <a:endParaRPr lang="en-US" dirty="0"/>
          </a:p>
        </p:txBody>
      </p:sp>
      <p:sp>
        <p:nvSpPr>
          <p:cNvPr id="50191" name="Text Box 15"/>
          <p:cNvSpPr txBox="1">
            <a:spLocks noChangeArrowheads="1"/>
          </p:cNvSpPr>
          <p:nvPr/>
        </p:nvSpPr>
        <p:spPr bwMode="auto">
          <a:xfrm>
            <a:off x="4669262" y="2584118"/>
            <a:ext cx="9334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dirty="0"/>
              <a:t>1000 </a:t>
            </a:r>
            <a:r>
              <a:rPr lang="en-US" dirty="0" err="1"/>
              <a:t>lb</a:t>
            </a:r>
            <a:endParaRPr lang="en-US" dirty="0"/>
          </a:p>
        </p:txBody>
      </p:sp>
      <p:sp>
        <p:nvSpPr>
          <p:cNvPr id="50192" name="Text Box 16"/>
          <p:cNvSpPr txBox="1">
            <a:spLocks noChangeArrowheads="1"/>
          </p:cNvSpPr>
          <p:nvPr/>
        </p:nvSpPr>
        <p:spPr bwMode="auto">
          <a:xfrm>
            <a:off x="2378075" y="3925888"/>
            <a:ext cx="3365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A</a:t>
            </a:r>
          </a:p>
        </p:txBody>
      </p:sp>
      <p:sp>
        <p:nvSpPr>
          <p:cNvPr id="50193" name="Text Box 17"/>
          <p:cNvSpPr txBox="1">
            <a:spLocks noChangeArrowheads="1"/>
          </p:cNvSpPr>
          <p:nvPr/>
        </p:nvSpPr>
        <p:spPr bwMode="auto">
          <a:xfrm>
            <a:off x="4054475" y="3925888"/>
            <a:ext cx="3365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B</a:t>
            </a:r>
          </a:p>
        </p:txBody>
      </p:sp>
      <p:sp>
        <p:nvSpPr>
          <p:cNvPr id="50194" name="Text Box 18"/>
          <p:cNvSpPr txBox="1">
            <a:spLocks noChangeArrowheads="1"/>
          </p:cNvSpPr>
          <p:nvPr/>
        </p:nvSpPr>
        <p:spPr bwMode="auto">
          <a:xfrm>
            <a:off x="4283075" y="2859088"/>
            <a:ext cx="4445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400"/>
              <a:t>15</a:t>
            </a:r>
            <a:r>
              <a:rPr lang="en-US" sz="1400" baseline="30000"/>
              <a:t>o</a:t>
            </a:r>
            <a:endParaRPr lang="en-US" sz="1400"/>
          </a:p>
        </p:txBody>
      </p:sp>
      <p:sp>
        <p:nvSpPr>
          <p:cNvPr id="50195" name="Line 19"/>
          <p:cNvSpPr>
            <a:spLocks noChangeShapeType="1"/>
          </p:cNvSpPr>
          <p:nvPr/>
        </p:nvSpPr>
        <p:spPr bwMode="auto">
          <a:xfrm flipV="1">
            <a:off x="2530475" y="3152775"/>
            <a:ext cx="249238" cy="163513"/>
          </a:xfrm>
          <a:prstGeom prst="line">
            <a:avLst/>
          </a:prstGeom>
          <a:noFill/>
          <a:ln w="2857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0196" name="Line 20"/>
          <p:cNvSpPr>
            <a:spLocks noChangeShapeType="1"/>
          </p:cNvSpPr>
          <p:nvPr/>
        </p:nvSpPr>
        <p:spPr bwMode="auto">
          <a:xfrm>
            <a:off x="2225675" y="2782888"/>
            <a:ext cx="0" cy="68580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0197" name="Line 21"/>
          <p:cNvSpPr>
            <a:spLocks noChangeShapeType="1"/>
          </p:cNvSpPr>
          <p:nvPr/>
        </p:nvSpPr>
        <p:spPr bwMode="auto">
          <a:xfrm>
            <a:off x="2225675" y="2782888"/>
            <a:ext cx="136525" cy="25717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0198" name="Line 22"/>
          <p:cNvSpPr>
            <a:spLocks noChangeShapeType="1"/>
          </p:cNvSpPr>
          <p:nvPr/>
        </p:nvSpPr>
        <p:spPr bwMode="auto">
          <a:xfrm>
            <a:off x="4664075" y="2478088"/>
            <a:ext cx="0" cy="76200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0199" name="Line 23"/>
          <p:cNvSpPr>
            <a:spLocks noChangeShapeType="1"/>
          </p:cNvSpPr>
          <p:nvPr/>
        </p:nvSpPr>
        <p:spPr bwMode="auto">
          <a:xfrm flipH="1">
            <a:off x="4511675" y="2478088"/>
            <a:ext cx="152400" cy="381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0200" name="Line 24"/>
          <p:cNvSpPr>
            <a:spLocks noChangeShapeType="1"/>
          </p:cNvSpPr>
          <p:nvPr/>
        </p:nvSpPr>
        <p:spPr bwMode="auto">
          <a:xfrm flipH="1" flipV="1">
            <a:off x="2606675" y="3773488"/>
            <a:ext cx="138113" cy="241300"/>
          </a:xfrm>
          <a:prstGeom prst="line">
            <a:avLst/>
          </a:prstGeom>
          <a:noFill/>
          <a:ln w="2857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0201" name="Line 25"/>
          <p:cNvSpPr>
            <a:spLocks noChangeShapeType="1"/>
          </p:cNvSpPr>
          <p:nvPr/>
        </p:nvSpPr>
        <p:spPr bwMode="auto">
          <a:xfrm flipH="1" flipV="1">
            <a:off x="2260600" y="3957638"/>
            <a:ext cx="138113" cy="241300"/>
          </a:xfrm>
          <a:prstGeom prst="line">
            <a:avLst/>
          </a:prstGeom>
          <a:noFill/>
          <a:ln w="2857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0202" name="Text Box 26"/>
          <p:cNvSpPr txBox="1">
            <a:spLocks noChangeArrowheads="1"/>
          </p:cNvSpPr>
          <p:nvPr/>
        </p:nvSpPr>
        <p:spPr bwMode="auto">
          <a:xfrm>
            <a:off x="2590800" y="2667000"/>
            <a:ext cx="3238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T</a:t>
            </a:r>
          </a:p>
        </p:txBody>
      </p:sp>
      <p:sp>
        <p:nvSpPr>
          <p:cNvPr id="50203" name="Line 27"/>
          <p:cNvSpPr>
            <a:spLocks noChangeShapeType="1"/>
          </p:cNvSpPr>
          <p:nvPr/>
        </p:nvSpPr>
        <p:spPr bwMode="auto">
          <a:xfrm flipH="1" flipV="1">
            <a:off x="3978275" y="2935288"/>
            <a:ext cx="304800" cy="152400"/>
          </a:xfrm>
          <a:prstGeom prst="line">
            <a:avLst/>
          </a:prstGeom>
          <a:noFill/>
          <a:ln w="2857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0204" name="Text Box 28"/>
          <p:cNvSpPr txBox="1">
            <a:spLocks noChangeArrowheads="1"/>
          </p:cNvSpPr>
          <p:nvPr/>
        </p:nvSpPr>
        <p:spPr bwMode="auto">
          <a:xfrm>
            <a:off x="3810000" y="2438400"/>
            <a:ext cx="3238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T</a:t>
            </a:r>
          </a:p>
        </p:txBody>
      </p:sp>
      <p:sp>
        <p:nvSpPr>
          <p:cNvPr id="50205" name="Line 29"/>
          <p:cNvSpPr>
            <a:spLocks noChangeShapeType="1"/>
          </p:cNvSpPr>
          <p:nvPr/>
        </p:nvSpPr>
        <p:spPr bwMode="auto">
          <a:xfrm flipV="1">
            <a:off x="4089400" y="3471863"/>
            <a:ext cx="139700" cy="287337"/>
          </a:xfrm>
          <a:prstGeom prst="line">
            <a:avLst/>
          </a:prstGeom>
          <a:noFill/>
          <a:ln w="2857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0206" name="Line 30"/>
          <p:cNvSpPr>
            <a:spLocks noChangeShapeType="1"/>
          </p:cNvSpPr>
          <p:nvPr/>
        </p:nvSpPr>
        <p:spPr bwMode="auto">
          <a:xfrm flipV="1">
            <a:off x="4502150" y="3641725"/>
            <a:ext cx="139700" cy="287338"/>
          </a:xfrm>
          <a:prstGeom prst="line">
            <a:avLst/>
          </a:prstGeom>
          <a:noFill/>
          <a:ln w="2857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0207" name="Line 31"/>
          <p:cNvSpPr>
            <a:spLocks noChangeShapeType="1"/>
          </p:cNvSpPr>
          <p:nvPr/>
        </p:nvSpPr>
        <p:spPr bwMode="auto">
          <a:xfrm flipV="1">
            <a:off x="2882900" y="2927350"/>
            <a:ext cx="349250" cy="18573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0208" name="Text Box 32"/>
          <p:cNvSpPr txBox="1">
            <a:spLocks noChangeArrowheads="1"/>
          </p:cNvSpPr>
          <p:nvPr/>
        </p:nvSpPr>
        <p:spPr bwMode="auto">
          <a:xfrm>
            <a:off x="2971800" y="2590800"/>
            <a:ext cx="2984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x</a:t>
            </a:r>
          </a:p>
        </p:txBody>
      </p:sp>
      <p:sp>
        <p:nvSpPr>
          <p:cNvPr id="50209" name="Line 33"/>
          <p:cNvSpPr>
            <a:spLocks noChangeShapeType="1"/>
          </p:cNvSpPr>
          <p:nvPr/>
        </p:nvSpPr>
        <p:spPr bwMode="auto">
          <a:xfrm>
            <a:off x="5045075" y="3392488"/>
            <a:ext cx="457200" cy="2286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0210" name="Text Box 34"/>
          <p:cNvSpPr txBox="1">
            <a:spLocks noChangeArrowheads="1"/>
          </p:cNvSpPr>
          <p:nvPr/>
        </p:nvSpPr>
        <p:spPr bwMode="auto">
          <a:xfrm>
            <a:off x="5562600" y="3200400"/>
            <a:ext cx="2984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x</a:t>
            </a:r>
          </a:p>
        </p:txBody>
      </p:sp>
      <p:sp>
        <p:nvSpPr>
          <p:cNvPr id="50211" name="Line 35"/>
          <p:cNvSpPr>
            <a:spLocks noChangeShapeType="1"/>
          </p:cNvSpPr>
          <p:nvPr/>
        </p:nvSpPr>
        <p:spPr bwMode="auto">
          <a:xfrm>
            <a:off x="2754313" y="3286125"/>
            <a:ext cx="76200" cy="152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0212" name="Line 36"/>
          <p:cNvSpPr>
            <a:spLocks noChangeShapeType="1"/>
          </p:cNvSpPr>
          <p:nvPr/>
        </p:nvSpPr>
        <p:spPr bwMode="auto">
          <a:xfrm flipV="1">
            <a:off x="2606675" y="3368675"/>
            <a:ext cx="182563" cy="100013"/>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50213" name="Object 37"/>
          <p:cNvGraphicFramePr>
            <a:graphicFrameLocks noChangeAspect="1"/>
          </p:cNvGraphicFramePr>
          <p:nvPr>
            <p:extLst>
              <p:ext uri="{D42A27DB-BD31-4B8C-83A1-F6EECF244321}">
                <p14:modId xmlns:p14="http://schemas.microsoft.com/office/powerpoint/2010/main" val="3279802297"/>
              </p:ext>
            </p:extLst>
          </p:nvPr>
        </p:nvGraphicFramePr>
        <p:xfrm>
          <a:off x="2743200" y="3505200"/>
          <a:ext cx="766763" cy="300038"/>
        </p:xfrm>
        <a:graphic>
          <a:graphicData uri="http://schemas.openxmlformats.org/presentationml/2006/ole">
            <mc:AlternateContent xmlns:mc="http://schemas.openxmlformats.org/markup-compatibility/2006">
              <mc:Choice xmlns:v="urn:schemas-microsoft-com:vml" Requires="v">
                <p:oleObj name="Equation" r:id="rId5" imgW="583920" imgH="228600" progId="Equation.DSMT4">
                  <p:embed/>
                </p:oleObj>
              </mc:Choice>
              <mc:Fallback>
                <p:oleObj name="Equation" r:id="rId5" imgW="583920" imgH="228600" progId="Equation.DSMT4">
                  <p:embed/>
                  <p:pic>
                    <p:nvPicPr>
                      <p:cNvPr id="0" name="Object 3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743200" y="3505200"/>
                        <a:ext cx="766763" cy="3000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0214" name="Line 38"/>
          <p:cNvSpPr>
            <a:spLocks noChangeShapeType="1"/>
          </p:cNvSpPr>
          <p:nvPr/>
        </p:nvSpPr>
        <p:spPr bwMode="auto">
          <a:xfrm flipH="1">
            <a:off x="4972050" y="3522663"/>
            <a:ext cx="138113" cy="23971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0215" name="Line 39"/>
          <p:cNvSpPr>
            <a:spLocks noChangeShapeType="1"/>
          </p:cNvSpPr>
          <p:nvPr/>
        </p:nvSpPr>
        <p:spPr bwMode="auto">
          <a:xfrm>
            <a:off x="4892675" y="3468688"/>
            <a:ext cx="168275" cy="10636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50216" name="Object 40"/>
          <p:cNvGraphicFramePr>
            <a:graphicFrameLocks noChangeAspect="1"/>
          </p:cNvGraphicFramePr>
          <p:nvPr>
            <p:extLst>
              <p:ext uri="{D42A27DB-BD31-4B8C-83A1-F6EECF244321}">
                <p14:modId xmlns:p14="http://schemas.microsoft.com/office/powerpoint/2010/main" val="1471830949"/>
              </p:ext>
            </p:extLst>
          </p:nvPr>
        </p:nvGraphicFramePr>
        <p:xfrm>
          <a:off x="4724400" y="3733800"/>
          <a:ext cx="650875" cy="300038"/>
        </p:xfrm>
        <a:graphic>
          <a:graphicData uri="http://schemas.openxmlformats.org/presentationml/2006/ole">
            <mc:AlternateContent xmlns:mc="http://schemas.openxmlformats.org/markup-compatibility/2006">
              <mc:Choice xmlns:v="urn:schemas-microsoft-com:vml" Requires="v">
                <p:oleObj name="Equation" r:id="rId7" imgW="495000" imgH="228600" progId="Equation.DSMT4">
                  <p:embed/>
                </p:oleObj>
              </mc:Choice>
              <mc:Fallback>
                <p:oleObj name="Equation" r:id="rId7" imgW="495000" imgH="228600" progId="Equation.DSMT4">
                  <p:embed/>
                  <p:pic>
                    <p:nvPicPr>
                      <p:cNvPr id="0" name="Object 40"/>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724400" y="3733800"/>
                        <a:ext cx="650875" cy="3000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0217" name="Text Box 41"/>
          <p:cNvSpPr txBox="1">
            <a:spLocks noChangeArrowheads="1"/>
          </p:cNvSpPr>
          <p:nvPr/>
        </p:nvSpPr>
        <p:spPr bwMode="auto">
          <a:xfrm>
            <a:off x="974725" y="4456113"/>
            <a:ext cx="26987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the virtual work would be</a:t>
            </a:r>
          </a:p>
        </p:txBody>
      </p:sp>
      <p:graphicFrame>
        <p:nvGraphicFramePr>
          <p:cNvPr id="50218" name="Object 42"/>
          <p:cNvGraphicFramePr>
            <a:graphicFrameLocks noChangeAspect="1"/>
          </p:cNvGraphicFramePr>
          <p:nvPr/>
        </p:nvGraphicFramePr>
        <p:xfrm>
          <a:off x="2514600" y="5029200"/>
          <a:ext cx="2819400" cy="663575"/>
        </p:xfrm>
        <a:graphic>
          <a:graphicData uri="http://schemas.openxmlformats.org/presentationml/2006/ole">
            <mc:AlternateContent xmlns:mc="http://schemas.openxmlformats.org/markup-compatibility/2006">
              <mc:Choice xmlns:v="urn:schemas-microsoft-com:vml" Requires="v">
                <p:oleObj name="Equation" r:id="rId9" imgW="1726920" imgH="406080" progId="Equation.DSMT4">
                  <p:embed/>
                </p:oleObj>
              </mc:Choice>
              <mc:Fallback>
                <p:oleObj name="Equation" r:id="rId9" imgW="1726920" imgH="406080" progId="Equation.DSMT4">
                  <p:embed/>
                  <p:pic>
                    <p:nvPicPr>
                      <p:cNvPr id="0" name="Object 42"/>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514600" y="5029200"/>
                        <a:ext cx="2819400" cy="6635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0219" name="Text Box 43"/>
          <p:cNvSpPr txBox="1">
            <a:spLocks noChangeArrowheads="1"/>
          </p:cNvSpPr>
          <p:nvPr/>
        </p:nvSpPr>
        <p:spPr bwMode="auto">
          <a:xfrm>
            <a:off x="1203325" y="5294313"/>
            <a:ext cx="7810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giving</a:t>
            </a:r>
          </a:p>
        </p:txBody>
      </p:sp>
      <p:cxnSp>
        <p:nvCxnSpPr>
          <p:cNvPr id="42" name="Straight Connector 41">
            <a:extLst>
              <a:ext uri="{FF2B5EF4-FFF2-40B4-BE49-F238E27FC236}">
                <a16:creationId xmlns:a16="http://schemas.microsoft.com/office/drawing/2014/main" id="{2EEC157E-B2D0-6779-CBBE-C8EE3078F054}"/>
              </a:ext>
            </a:extLst>
          </p:cNvPr>
          <p:cNvCxnSpPr/>
          <p:nvPr/>
        </p:nvCxnSpPr>
        <p:spPr>
          <a:xfrm>
            <a:off x="311913" y="6172200"/>
            <a:ext cx="8094724" cy="0"/>
          </a:xfrm>
          <a:prstGeom prst="line">
            <a:avLst/>
          </a:prstGeom>
          <a:ln w="19050">
            <a:solidFill>
              <a:srgbClr val="C00000"/>
            </a:solidFill>
          </a:ln>
        </p:spPr>
        <p:style>
          <a:lnRef idx="1">
            <a:schemeClr val="dk1"/>
          </a:lnRef>
          <a:fillRef idx="0">
            <a:schemeClr val="dk1"/>
          </a:fillRef>
          <a:effectRef idx="0">
            <a:schemeClr val="dk1"/>
          </a:effectRef>
          <a:fontRef idx="minor">
            <a:schemeClr val="tx1"/>
          </a:fontRef>
        </p:style>
      </p:cxn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4" name="Text Box 4"/>
          <p:cNvSpPr txBox="1">
            <a:spLocks noChangeArrowheads="1"/>
          </p:cNvSpPr>
          <p:nvPr/>
        </p:nvSpPr>
        <p:spPr bwMode="auto">
          <a:xfrm>
            <a:off x="468313" y="28241"/>
            <a:ext cx="7712075"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t>In general, by breaking a system of rigid bodies up such that an internal force does virtual work in a rigid body displacement, as in the previous example, we can solve for that internal force.</a:t>
            </a:r>
          </a:p>
        </p:txBody>
      </p:sp>
      <p:sp>
        <p:nvSpPr>
          <p:cNvPr id="51225" name="Text Box 25"/>
          <p:cNvSpPr txBox="1">
            <a:spLocks noChangeArrowheads="1"/>
          </p:cNvSpPr>
          <p:nvPr/>
        </p:nvSpPr>
        <p:spPr bwMode="auto">
          <a:xfrm>
            <a:off x="412750" y="987703"/>
            <a:ext cx="2406649" cy="2031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dirty="0">
                <a:solidFill>
                  <a:srgbClr val="C00000"/>
                </a:solidFill>
              </a:rPr>
              <a:t>Example 13.4</a:t>
            </a:r>
          </a:p>
          <a:p>
            <a:endParaRPr lang="en-US" dirty="0">
              <a:solidFill>
                <a:srgbClr val="C00000"/>
              </a:solidFill>
            </a:endParaRPr>
          </a:p>
          <a:p>
            <a:r>
              <a:rPr lang="en-US" dirty="0"/>
              <a:t>A system of beams is loaded and supported as shown. Determine the reaction force at B acting on BC.</a:t>
            </a:r>
          </a:p>
        </p:txBody>
      </p:sp>
      <p:sp>
        <p:nvSpPr>
          <p:cNvPr id="51259" name="Text Box 59"/>
          <p:cNvSpPr txBox="1">
            <a:spLocks noChangeArrowheads="1"/>
          </p:cNvSpPr>
          <p:nvPr/>
        </p:nvSpPr>
        <p:spPr bwMode="auto">
          <a:xfrm>
            <a:off x="457200" y="4876800"/>
            <a:ext cx="7864475"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t>Choose the virtual displacements as shown. Note that by giving BC a displacement  </a:t>
            </a:r>
            <a:r>
              <a:rPr lang="en-US">
                <a:latin typeface="Symbol" pitchFamily="18" charset="2"/>
              </a:rPr>
              <a:t>d</a:t>
            </a:r>
            <a:r>
              <a:rPr lang="en-US" i="1"/>
              <a:t>s</a:t>
            </a:r>
            <a:r>
              <a:rPr lang="en-US"/>
              <a:t> there is also a displacement up at D, </a:t>
            </a:r>
            <a:r>
              <a:rPr lang="en-US">
                <a:latin typeface="Symbol" pitchFamily="18" charset="2"/>
              </a:rPr>
              <a:t>d</a:t>
            </a:r>
            <a:r>
              <a:rPr lang="en-US" i="1"/>
              <a:t>s</a:t>
            </a:r>
            <a:r>
              <a:rPr lang="en-US"/>
              <a:t>/2, and a clockwise rotation of BC about C, </a:t>
            </a:r>
            <a:r>
              <a:rPr lang="en-US">
                <a:latin typeface="Symbol" pitchFamily="18" charset="2"/>
              </a:rPr>
              <a:t>dq</a:t>
            </a:r>
            <a:r>
              <a:rPr lang="en-US"/>
              <a:t>=</a:t>
            </a:r>
            <a:r>
              <a:rPr lang="en-US">
                <a:latin typeface="Symbol" pitchFamily="18" charset="2"/>
              </a:rPr>
              <a:t>d</a:t>
            </a:r>
            <a:r>
              <a:rPr lang="en-US" i="1"/>
              <a:t>s</a:t>
            </a:r>
            <a:r>
              <a:rPr lang="en-US"/>
              <a:t>/3 so the virtual work is</a:t>
            </a:r>
          </a:p>
        </p:txBody>
      </p:sp>
      <p:graphicFrame>
        <p:nvGraphicFramePr>
          <p:cNvPr id="51261" name="Object 61"/>
          <p:cNvGraphicFramePr>
            <a:graphicFrameLocks noChangeAspect="1"/>
          </p:cNvGraphicFramePr>
          <p:nvPr>
            <p:extLst>
              <p:ext uri="{D42A27DB-BD31-4B8C-83A1-F6EECF244321}">
                <p14:modId xmlns:p14="http://schemas.microsoft.com/office/powerpoint/2010/main" val="2400948988"/>
              </p:ext>
            </p:extLst>
          </p:nvPr>
        </p:nvGraphicFramePr>
        <p:xfrm>
          <a:off x="2633661" y="5817015"/>
          <a:ext cx="4181475" cy="796925"/>
        </p:xfrm>
        <a:graphic>
          <a:graphicData uri="http://schemas.openxmlformats.org/presentationml/2006/ole">
            <mc:AlternateContent xmlns:mc="http://schemas.openxmlformats.org/markup-compatibility/2006">
              <mc:Choice xmlns:v="urn:schemas-microsoft-com:vml" Requires="v">
                <p:oleObj name="Equation" r:id="rId3" imgW="2666880" imgH="507960" progId="Equation.DSMT4">
                  <p:embed/>
                </p:oleObj>
              </mc:Choice>
              <mc:Fallback>
                <p:oleObj name="Equation" r:id="rId3" imgW="2666880" imgH="507960" progId="Equation.DSMT4">
                  <p:embed/>
                  <p:pic>
                    <p:nvPicPr>
                      <p:cNvPr id="0" name="Object 61"/>
                      <p:cNvPicPr>
                        <a:picLocks noChangeAspect="1" noChangeArrowheads="1"/>
                      </p:cNvPicPr>
                      <p:nvPr/>
                    </p:nvPicPr>
                    <p:blipFill>
                      <a:blip r:embed="rId4"/>
                      <a:srcRect/>
                      <a:stretch>
                        <a:fillRect/>
                      </a:stretch>
                    </p:blipFill>
                    <p:spPr bwMode="auto">
                      <a:xfrm>
                        <a:off x="2633661" y="5817015"/>
                        <a:ext cx="4181475" cy="7969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1262" name="Text Box 62"/>
          <p:cNvSpPr txBox="1">
            <a:spLocks noChangeArrowheads="1"/>
          </p:cNvSpPr>
          <p:nvPr/>
        </p:nvSpPr>
        <p:spPr bwMode="auto">
          <a:xfrm>
            <a:off x="1805738" y="6192752"/>
            <a:ext cx="7810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dirty="0"/>
              <a:t>giving</a:t>
            </a:r>
          </a:p>
        </p:txBody>
      </p:sp>
      <p:cxnSp>
        <p:nvCxnSpPr>
          <p:cNvPr id="63" name="Straight Connector 62">
            <a:extLst>
              <a:ext uri="{FF2B5EF4-FFF2-40B4-BE49-F238E27FC236}">
                <a16:creationId xmlns:a16="http://schemas.microsoft.com/office/drawing/2014/main" id="{074E286E-CF73-587D-DDFA-403E6AC934B8}"/>
              </a:ext>
            </a:extLst>
          </p:cNvPr>
          <p:cNvCxnSpPr>
            <a:cxnSpLocks/>
          </p:cNvCxnSpPr>
          <p:nvPr/>
        </p:nvCxnSpPr>
        <p:spPr>
          <a:xfrm>
            <a:off x="166625" y="1340266"/>
            <a:ext cx="2821049" cy="0"/>
          </a:xfrm>
          <a:prstGeom prst="line">
            <a:avLst/>
          </a:prstGeom>
          <a:ln w="19050">
            <a:solidFill>
              <a:srgbClr val="C00000"/>
            </a:solidFill>
          </a:ln>
        </p:spPr>
        <p:style>
          <a:lnRef idx="1">
            <a:schemeClr val="dk1"/>
          </a:lnRef>
          <a:fillRef idx="0">
            <a:schemeClr val="dk1"/>
          </a:fillRef>
          <a:effectRef idx="0">
            <a:schemeClr val="dk1"/>
          </a:effectRef>
          <a:fontRef idx="minor">
            <a:schemeClr val="tx1"/>
          </a:fontRef>
        </p:style>
      </p:cxnSp>
      <p:cxnSp>
        <p:nvCxnSpPr>
          <p:cNvPr id="65" name="Straight Connector 64">
            <a:extLst>
              <a:ext uri="{FF2B5EF4-FFF2-40B4-BE49-F238E27FC236}">
                <a16:creationId xmlns:a16="http://schemas.microsoft.com/office/drawing/2014/main" id="{C558568C-BBA9-644E-363B-0B0952BA0747}"/>
              </a:ext>
            </a:extLst>
          </p:cNvPr>
          <p:cNvCxnSpPr/>
          <p:nvPr/>
        </p:nvCxnSpPr>
        <p:spPr>
          <a:xfrm>
            <a:off x="296037" y="6750294"/>
            <a:ext cx="8094724" cy="0"/>
          </a:xfrm>
          <a:prstGeom prst="line">
            <a:avLst/>
          </a:prstGeom>
          <a:ln w="19050">
            <a:solidFill>
              <a:srgbClr val="C00000"/>
            </a:solidFill>
          </a:ln>
        </p:spPr>
        <p:style>
          <a:lnRef idx="1">
            <a:schemeClr val="dk1"/>
          </a:lnRef>
          <a:fillRef idx="0">
            <a:schemeClr val="dk1"/>
          </a:fillRef>
          <a:effectRef idx="0">
            <a:schemeClr val="dk1"/>
          </a:effectRef>
          <a:fontRef idx="minor">
            <a:schemeClr val="tx1"/>
          </a:fontRef>
        </p:style>
      </p:cxnSp>
      <p:cxnSp>
        <p:nvCxnSpPr>
          <p:cNvPr id="3" name="Straight Connector 2">
            <a:extLst>
              <a:ext uri="{FF2B5EF4-FFF2-40B4-BE49-F238E27FC236}">
                <a16:creationId xmlns:a16="http://schemas.microsoft.com/office/drawing/2014/main" id="{CA1B74F6-EF23-AC22-4AD0-B841C9D9ACAF}"/>
              </a:ext>
            </a:extLst>
          </p:cNvPr>
          <p:cNvCxnSpPr/>
          <p:nvPr/>
        </p:nvCxnSpPr>
        <p:spPr>
          <a:xfrm>
            <a:off x="2675730" y="6613940"/>
            <a:ext cx="1127125" cy="0"/>
          </a:xfrm>
          <a:prstGeom prst="line">
            <a:avLst/>
          </a:prstGeom>
          <a:ln w="19050">
            <a:solidFill>
              <a:srgbClr val="FF0000"/>
            </a:solidFill>
          </a:ln>
        </p:spPr>
        <p:style>
          <a:lnRef idx="1">
            <a:schemeClr val="dk1"/>
          </a:lnRef>
          <a:fillRef idx="0">
            <a:schemeClr val="dk1"/>
          </a:fillRef>
          <a:effectRef idx="0">
            <a:schemeClr val="dk1"/>
          </a:effectRef>
          <a:fontRef idx="minor">
            <a:schemeClr val="tx1"/>
          </a:fontRef>
        </p:style>
      </p:cxnSp>
      <p:sp>
        <p:nvSpPr>
          <p:cNvPr id="51205" name="Rectangle 5"/>
          <p:cNvSpPr>
            <a:spLocks noChangeArrowheads="1"/>
          </p:cNvSpPr>
          <p:nvPr/>
        </p:nvSpPr>
        <p:spPr bwMode="auto">
          <a:xfrm>
            <a:off x="3886199" y="2068928"/>
            <a:ext cx="1219200" cy="152400"/>
          </a:xfrm>
          <a:prstGeom prst="rect">
            <a:avLst/>
          </a:prstGeom>
          <a:solidFill>
            <a:schemeClr val="bg1">
              <a:lumMod val="85000"/>
            </a:schemeClr>
          </a:solidFill>
          <a:ln w="9525">
            <a:solidFill>
              <a:schemeClr val="tx1"/>
            </a:solidFill>
            <a:miter lim="800000"/>
            <a:headEnd/>
            <a:tailEnd/>
          </a:ln>
          <a:effectLst/>
        </p:spPr>
        <p:txBody>
          <a:bodyPr wrap="none" anchor="ctr"/>
          <a:lstStyle/>
          <a:p>
            <a:endParaRPr lang="en-US"/>
          </a:p>
        </p:txBody>
      </p:sp>
      <p:sp>
        <p:nvSpPr>
          <p:cNvPr id="51206" name="Line 6"/>
          <p:cNvSpPr>
            <a:spLocks noChangeShapeType="1"/>
          </p:cNvSpPr>
          <p:nvPr/>
        </p:nvSpPr>
        <p:spPr bwMode="auto">
          <a:xfrm>
            <a:off x="3886199" y="1687928"/>
            <a:ext cx="0" cy="914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207" name="Oval 7"/>
          <p:cNvSpPr>
            <a:spLocks noChangeArrowheads="1"/>
          </p:cNvSpPr>
          <p:nvPr/>
        </p:nvSpPr>
        <p:spPr bwMode="auto">
          <a:xfrm>
            <a:off x="4952999" y="1916528"/>
            <a:ext cx="152400" cy="152400"/>
          </a:xfrm>
          <a:prstGeom prst="ellipse">
            <a:avLst/>
          </a:prstGeom>
          <a:solidFill>
            <a:schemeClr val="bg1">
              <a:lumMod val="85000"/>
            </a:schemeClr>
          </a:solidFill>
          <a:ln w="9525">
            <a:solidFill>
              <a:schemeClr val="tx1"/>
            </a:solidFill>
            <a:round/>
            <a:headEnd/>
            <a:tailEnd/>
          </a:ln>
          <a:effectLst/>
        </p:spPr>
        <p:txBody>
          <a:bodyPr wrap="none" anchor="ctr"/>
          <a:lstStyle/>
          <a:p>
            <a:endParaRPr lang="en-US"/>
          </a:p>
        </p:txBody>
      </p:sp>
      <p:sp>
        <p:nvSpPr>
          <p:cNvPr id="51208" name="Rectangle 8"/>
          <p:cNvSpPr>
            <a:spLocks noChangeArrowheads="1"/>
          </p:cNvSpPr>
          <p:nvPr/>
        </p:nvSpPr>
        <p:spPr bwMode="auto">
          <a:xfrm>
            <a:off x="4724399" y="1764128"/>
            <a:ext cx="2397125" cy="146050"/>
          </a:xfrm>
          <a:prstGeom prst="rect">
            <a:avLst/>
          </a:prstGeom>
          <a:solidFill>
            <a:schemeClr val="bg1">
              <a:lumMod val="85000"/>
            </a:schemeClr>
          </a:solidFill>
          <a:ln w="9525">
            <a:solidFill>
              <a:schemeClr val="tx1"/>
            </a:solidFill>
            <a:miter lim="800000"/>
            <a:headEnd/>
            <a:tailEnd/>
          </a:ln>
          <a:effectLst/>
        </p:spPr>
        <p:txBody>
          <a:bodyPr wrap="none" anchor="ctr"/>
          <a:lstStyle/>
          <a:p>
            <a:endParaRPr lang="en-US"/>
          </a:p>
        </p:txBody>
      </p:sp>
      <p:sp>
        <p:nvSpPr>
          <p:cNvPr id="51209" name="AutoShape 9"/>
          <p:cNvSpPr>
            <a:spLocks noChangeArrowheads="1"/>
          </p:cNvSpPr>
          <p:nvPr/>
        </p:nvSpPr>
        <p:spPr bwMode="auto">
          <a:xfrm>
            <a:off x="7005636" y="1916528"/>
            <a:ext cx="228600" cy="152400"/>
          </a:xfrm>
          <a:prstGeom prst="triangle">
            <a:avLst>
              <a:gd name="adj" fmla="val 50000"/>
            </a:avLst>
          </a:prstGeom>
          <a:solidFill>
            <a:schemeClr val="bg1">
              <a:lumMod val="85000"/>
            </a:schemeClr>
          </a:solidFill>
          <a:ln w="9525">
            <a:solidFill>
              <a:schemeClr val="tx1"/>
            </a:solidFill>
            <a:miter lim="800000"/>
            <a:headEnd/>
            <a:tailEnd/>
          </a:ln>
          <a:effectLst/>
        </p:spPr>
        <p:txBody>
          <a:bodyPr wrap="none" anchor="ctr"/>
          <a:lstStyle/>
          <a:p>
            <a:endParaRPr lang="en-US"/>
          </a:p>
        </p:txBody>
      </p:sp>
      <p:sp>
        <p:nvSpPr>
          <p:cNvPr id="51210" name="Line 10"/>
          <p:cNvSpPr>
            <a:spLocks noChangeShapeType="1"/>
          </p:cNvSpPr>
          <p:nvPr/>
        </p:nvSpPr>
        <p:spPr bwMode="auto">
          <a:xfrm>
            <a:off x="6705599" y="2068928"/>
            <a:ext cx="914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211" name="Line 11"/>
          <p:cNvSpPr>
            <a:spLocks noChangeShapeType="1"/>
          </p:cNvSpPr>
          <p:nvPr/>
        </p:nvSpPr>
        <p:spPr bwMode="auto">
          <a:xfrm>
            <a:off x="6019799" y="1306928"/>
            <a:ext cx="0" cy="45720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212" name="Text Box 12"/>
          <p:cNvSpPr txBox="1">
            <a:spLocks noChangeArrowheads="1"/>
          </p:cNvSpPr>
          <p:nvPr/>
        </p:nvSpPr>
        <p:spPr bwMode="auto">
          <a:xfrm>
            <a:off x="5922961" y="1107742"/>
            <a:ext cx="92845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dirty="0"/>
              <a:t>1500 N</a:t>
            </a:r>
          </a:p>
        </p:txBody>
      </p:sp>
      <p:sp>
        <p:nvSpPr>
          <p:cNvPr id="51213" name="Arc 13"/>
          <p:cNvSpPr>
            <a:spLocks/>
          </p:cNvSpPr>
          <p:nvPr/>
        </p:nvSpPr>
        <p:spPr bwMode="auto">
          <a:xfrm>
            <a:off x="5867399" y="1611728"/>
            <a:ext cx="357187" cy="415925"/>
          </a:xfrm>
          <a:custGeom>
            <a:avLst/>
            <a:gdLst>
              <a:gd name="G0" fmla="+- 19498 0 0"/>
              <a:gd name="G1" fmla="+- 21600 0 0"/>
              <a:gd name="G2" fmla="+- 21600 0 0"/>
              <a:gd name="T0" fmla="*/ 0 w 41098"/>
              <a:gd name="T1" fmla="*/ 12306 h 43200"/>
              <a:gd name="T2" fmla="*/ 6328 w 41098"/>
              <a:gd name="T3" fmla="*/ 38721 h 43200"/>
              <a:gd name="T4" fmla="*/ 19498 w 41098"/>
              <a:gd name="T5" fmla="*/ 21600 h 43200"/>
            </a:gdLst>
            <a:ahLst/>
            <a:cxnLst>
              <a:cxn ang="0">
                <a:pos x="T0" y="T1"/>
              </a:cxn>
              <a:cxn ang="0">
                <a:pos x="T2" y="T3"/>
              </a:cxn>
              <a:cxn ang="0">
                <a:pos x="T4" y="T5"/>
              </a:cxn>
            </a:cxnLst>
            <a:rect l="0" t="0" r="r" b="b"/>
            <a:pathLst>
              <a:path w="41098" h="43200" fill="none" extrusionOk="0">
                <a:moveTo>
                  <a:pt x="-1" y="12305"/>
                </a:moveTo>
                <a:cubicBezTo>
                  <a:pt x="3583" y="4788"/>
                  <a:pt x="11169" y="-1"/>
                  <a:pt x="19498" y="0"/>
                </a:cubicBezTo>
                <a:cubicBezTo>
                  <a:pt x="31427" y="0"/>
                  <a:pt x="41098" y="9670"/>
                  <a:pt x="41098" y="21600"/>
                </a:cubicBezTo>
                <a:cubicBezTo>
                  <a:pt x="41098" y="33529"/>
                  <a:pt x="31427" y="43200"/>
                  <a:pt x="19498" y="43200"/>
                </a:cubicBezTo>
                <a:cubicBezTo>
                  <a:pt x="14734" y="43200"/>
                  <a:pt x="10104" y="41625"/>
                  <a:pt x="6328" y="38720"/>
                </a:cubicBezTo>
              </a:path>
              <a:path w="41098" h="43200" stroke="0" extrusionOk="0">
                <a:moveTo>
                  <a:pt x="-1" y="12305"/>
                </a:moveTo>
                <a:cubicBezTo>
                  <a:pt x="3583" y="4788"/>
                  <a:pt x="11169" y="-1"/>
                  <a:pt x="19498" y="0"/>
                </a:cubicBezTo>
                <a:cubicBezTo>
                  <a:pt x="31427" y="0"/>
                  <a:pt x="41098" y="9670"/>
                  <a:pt x="41098" y="21600"/>
                </a:cubicBezTo>
                <a:cubicBezTo>
                  <a:pt x="41098" y="33529"/>
                  <a:pt x="31427" y="43200"/>
                  <a:pt x="19498" y="43200"/>
                </a:cubicBezTo>
                <a:cubicBezTo>
                  <a:pt x="14734" y="43200"/>
                  <a:pt x="10104" y="41625"/>
                  <a:pt x="6328" y="38720"/>
                </a:cubicBezTo>
                <a:lnTo>
                  <a:pt x="19498" y="21600"/>
                </a:lnTo>
                <a:close/>
              </a:path>
            </a:pathLst>
          </a:custGeom>
          <a:noFill/>
          <a:ln w="28575">
            <a:solidFill>
              <a:schemeClr val="tx1"/>
            </a:solidFill>
            <a:round/>
            <a:headEnd type="triangle" w="med" len="me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214" name="Text Box 14"/>
          <p:cNvSpPr txBox="1">
            <a:spLocks noChangeArrowheads="1"/>
          </p:cNvSpPr>
          <p:nvPr/>
        </p:nvSpPr>
        <p:spPr bwMode="auto">
          <a:xfrm>
            <a:off x="5699124" y="1953041"/>
            <a:ext cx="10604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750 N-m</a:t>
            </a:r>
          </a:p>
        </p:txBody>
      </p:sp>
      <p:sp>
        <p:nvSpPr>
          <p:cNvPr id="51215" name="Line 15"/>
          <p:cNvSpPr>
            <a:spLocks noChangeShapeType="1"/>
          </p:cNvSpPr>
          <p:nvPr/>
        </p:nvSpPr>
        <p:spPr bwMode="auto">
          <a:xfrm>
            <a:off x="5029199" y="2297528"/>
            <a:ext cx="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216" name="Line 16"/>
          <p:cNvSpPr>
            <a:spLocks noChangeShapeType="1"/>
          </p:cNvSpPr>
          <p:nvPr/>
        </p:nvSpPr>
        <p:spPr bwMode="auto">
          <a:xfrm>
            <a:off x="6019799" y="2297528"/>
            <a:ext cx="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217" name="Line 17"/>
          <p:cNvSpPr>
            <a:spLocks noChangeShapeType="1"/>
          </p:cNvSpPr>
          <p:nvPr/>
        </p:nvSpPr>
        <p:spPr bwMode="auto">
          <a:xfrm>
            <a:off x="7086599" y="2145128"/>
            <a:ext cx="0" cy="457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218" name="Text Box 18"/>
          <p:cNvSpPr txBox="1">
            <a:spLocks noChangeArrowheads="1"/>
          </p:cNvSpPr>
          <p:nvPr/>
        </p:nvSpPr>
        <p:spPr bwMode="auto">
          <a:xfrm>
            <a:off x="4175124" y="2384841"/>
            <a:ext cx="62706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400"/>
              <a:t>1.5 m</a:t>
            </a:r>
          </a:p>
        </p:txBody>
      </p:sp>
      <p:sp>
        <p:nvSpPr>
          <p:cNvPr id="51219" name="Text Box 19"/>
          <p:cNvSpPr txBox="1">
            <a:spLocks noChangeArrowheads="1"/>
          </p:cNvSpPr>
          <p:nvPr/>
        </p:nvSpPr>
        <p:spPr bwMode="auto">
          <a:xfrm>
            <a:off x="5181599" y="2373728"/>
            <a:ext cx="62706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400"/>
              <a:t>1.5 m</a:t>
            </a:r>
          </a:p>
        </p:txBody>
      </p:sp>
      <p:sp>
        <p:nvSpPr>
          <p:cNvPr id="51220" name="Text Box 20"/>
          <p:cNvSpPr txBox="1">
            <a:spLocks noChangeArrowheads="1"/>
          </p:cNvSpPr>
          <p:nvPr/>
        </p:nvSpPr>
        <p:spPr bwMode="auto">
          <a:xfrm>
            <a:off x="6172199" y="2373728"/>
            <a:ext cx="62706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400"/>
              <a:t>1.5 m</a:t>
            </a:r>
          </a:p>
        </p:txBody>
      </p:sp>
      <p:sp>
        <p:nvSpPr>
          <p:cNvPr id="51221" name="Text Box 21"/>
          <p:cNvSpPr txBox="1">
            <a:spLocks noChangeArrowheads="1"/>
          </p:cNvSpPr>
          <p:nvPr/>
        </p:nvSpPr>
        <p:spPr bwMode="auto">
          <a:xfrm>
            <a:off x="3505199" y="1840328"/>
            <a:ext cx="3365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A</a:t>
            </a:r>
          </a:p>
        </p:txBody>
      </p:sp>
      <p:sp>
        <p:nvSpPr>
          <p:cNvPr id="51222" name="Text Box 22"/>
          <p:cNvSpPr txBox="1">
            <a:spLocks noChangeArrowheads="1"/>
          </p:cNvSpPr>
          <p:nvPr/>
        </p:nvSpPr>
        <p:spPr bwMode="auto">
          <a:xfrm>
            <a:off x="5165724" y="1953041"/>
            <a:ext cx="3365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B</a:t>
            </a:r>
          </a:p>
        </p:txBody>
      </p:sp>
      <p:sp>
        <p:nvSpPr>
          <p:cNvPr id="51223" name="Text Box 23"/>
          <p:cNvSpPr txBox="1">
            <a:spLocks noChangeArrowheads="1"/>
          </p:cNvSpPr>
          <p:nvPr/>
        </p:nvSpPr>
        <p:spPr bwMode="auto">
          <a:xfrm>
            <a:off x="7375524" y="1724441"/>
            <a:ext cx="3492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C</a:t>
            </a:r>
          </a:p>
        </p:txBody>
      </p:sp>
      <p:sp>
        <p:nvSpPr>
          <p:cNvPr id="51224" name="Oval 24"/>
          <p:cNvSpPr>
            <a:spLocks noChangeArrowheads="1"/>
          </p:cNvSpPr>
          <p:nvPr/>
        </p:nvSpPr>
        <p:spPr bwMode="auto">
          <a:xfrm>
            <a:off x="7091361" y="1878428"/>
            <a:ext cx="76200" cy="7620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226" name="Rectangle 26"/>
          <p:cNvSpPr>
            <a:spLocks noChangeArrowheads="1"/>
          </p:cNvSpPr>
          <p:nvPr/>
        </p:nvSpPr>
        <p:spPr bwMode="auto">
          <a:xfrm>
            <a:off x="3200399" y="3897728"/>
            <a:ext cx="1219200" cy="152400"/>
          </a:xfrm>
          <a:prstGeom prst="rect">
            <a:avLst/>
          </a:prstGeom>
          <a:solidFill>
            <a:schemeClr val="bg1">
              <a:lumMod val="85000"/>
            </a:schemeClr>
          </a:solidFill>
          <a:ln w="9525">
            <a:solidFill>
              <a:schemeClr val="tx1"/>
            </a:solidFill>
            <a:miter lim="800000"/>
            <a:headEnd/>
            <a:tailEnd/>
          </a:ln>
          <a:effectLst/>
        </p:spPr>
        <p:txBody>
          <a:bodyPr wrap="none" anchor="ctr"/>
          <a:lstStyle/>
          <a:p>
            <a:endParaRPr lang="en-US"/>
          </a:p>
        </p:txBody>
      </p:sp>
      <p:sp>
        <p:nvSpPr>
          <p:cNvPr id="51227" name="Line 27"/>
          <p:cNvSpPr>
            <a:spLocks noChangeShapeType="1"/>
          </p:cNvSpPr>
          <p:nvPr/>
        </p:nvSpPr>
        <p:spPr bwMode="auto">
          <a:xfrm>
            <a:off x="3200399" y="3516728"/>
            <a:ext cx="0" cy="914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229" name="Line 29"/>
          <p:cNvSpPr>
            <a:spLocks noChangeShapeType="1"/>
          </p:cNvSpPr>
          <p:nvPr/>
        </p:nvSpPr>
        <p:spPr bwMode="auto">
          <a:xfrm>
            <a:off x="4343399" y="4126328"/>
            <a:ext cx="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230" name="Text Box 30"/>
          <p:cNvSpPr txBox="1">
            <a:spLocks noChangeArrowheads="1"/>
          </p:cNvSpPr>
          <p:nvPr/>
        </p:nvSpPr>
        <p:spPr bwMode="auto">
          <a:xfrm>
            <a:off x="3489324" y="4213641"/>
            <a:ext cx="62706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400"/>
              <a:t>1.5 m</a:t>
            </a:r>
          </a:p>
        </p:txBody>
      </p:sp>
      <p:sp>
        <p:nvSpPr>
          <p:cNvPr id="51231" name="Text Box 31"/>
          <p:cNvSpPr txBox="1">
            <a:spLocks noChangeArrowheads="1"/>
          </p:cNvSpPr>
          <p:nvPr/>
        </p:nvSpPr>
        <p:spPr bwMode="auto">
          <a:xfrm>
            <a:off x="2819399" y="3669128"/>
            <a:ext cx="3365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A</a:t>
            </a:r>
          </a:p>
        </p:txBody>
      </p:sp>
      <p:sp>
        <p:nvSpPr>
          <p:cNvPr id="51233" name="Rectangle 33"/>
          <p:cNvSpPr>
            <a:spLocks noChangeArrowheads="1"/>
          </p:cNvSpPr>
          <p:nvPr/>
        </p:nvSpPr>
        <p:spPr bwMode="auto">
          <a:xfrm>
            <a:off x="5486399" y="3288128"/>
            <a:ext cx="2397125" cy="146050"/>
          </a:xfrm>
          <a:prstGeom prst="rect">
            <a:avLst/>
          </a:prstGeom>
          <a:solidFill>
            <a:schemeClr val="bg1">
              <a:lumMod val="85000"/>
            </a:schemeClr>
          </a:solidFill>
          <a:ln w="9525">
            <a:solidFill>
              <a:schemeClr val="tx1"/>
            </a:solidFill>
            <a:miter lim="800000"/>
            <a:headEnd/>
            <a:tailEnd/>
          </a:ln>
          <a:effectLst/>
        </p:spPr>
        <p:txBody>
          <a:bodyPr wrap="none" anchor="ctr"/>
          <a:lstStyle/>
          <a:p>
            <a:endParaRPr lang="en-US"/>
          </a:p>
        </p:txBody>
      </p:sp>
      <p:sp>
        <p:nvSpPr>
          <p:cNvPr id="51234" name="AutoShape 34"/>
          <p:cNvSpPr>
            <a:spLocks noChangeArrowheads="1"/>
          </p:cNvSpPr>
          <p:nvPr/>
        </p:nvSpPr>
        <p:spPr bwMode="auto">
          <a:xfrm>
            <a:off x="7767636" y="3440528"/>
            <a:ext cx="228600" cy="152400"/>
          </a:xfrm>
          <a:prstGeom prst="triangle">
            <a:avLst>
              <a:gd name="adj" fmla="val 50000"/>
            </a:avLst>
          </a:prstGeom>
          <a:solidFill>
            <a:schemeClr val="bg1">
              <a:lumMod val="85000"/>
            </a:schemeClr>
          </a:solidFill>
          <a:ln w="9525">
            <a:solidFill>
              <a:schemeClr val="tx1"/>
            </a:solidFill>
            <a:miter lim="800000"/>
            <a:headEnd/>
            <a:tailEnd/>
          </a:ln>
          <a:effectLst/>
        </p:spPr>
        <p:txBody>
          <a:bodyPr wrap="none" anchor="ctr"/>
          <a:lstStyle/>
          <a:p>
            <a:endParaRPr lang="en-US"/>
          </a:p>
        </p:txBody>
      </p:sp>
      <p:sp>
        <p:nvSpPr>
          <p:cNvPr id="51235" name="Line 35"/>
          <p:cNvSpPr>
            <a:spLocks noChangeShapeType="1"/>
          </p:cNvSpPr>
          <p:nvPr/>
        </p:nvSpPr>
        <p:spPr bwMode="auto">
          <a:xfrm>
            <a:off x="7467599" y="3592928"/>
            <a:ext cx="914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236" name="Line 36"/>
          <p:cNvSpPr>
            <a:spLocks noChangeShapeType="1"/>
          </p:cNvSpPr>
          <p:nvPr/>
        </p:nvSpPr>
        <p:spPr bwMode="auto">
          <a:xfrm>
            <a:off x="6781799" y="2830928"/>
            <a:ext cx="0" cy="45720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237" name="Arc 37"/>
          <p:cNvSpPr>
            <a:spLocks/>
          </p:cNvSpPr>
          <p:nvPr/>
        </p:nvSpPr>
        <p:spPr bwMode="auto">
          <a:xfrm>
            <a:off x="6629399" y="3135728"/>
            <a:ext cx="357187" cy="415925"/>
          </a:xfrm>
          <a:custGeom>
            <a:avLst/>
            <a:gdLst>
              <a:gd name="G0" fmla="+- 19498 0 0"/>
              <a:gd name="G1" fmla="+- 21600 0 0"/>
              <a:gd name="G2" fmla="+- 21600 0 0"/>
              <a:gd name="T0" fmla="*/ 0 w 41098"/>
              <a:gd name="T1" fmla="*/ 12306 h 43200"/>
              <a:gd name="T2" fmla="*/ 6328 w 41098"/>
              <a:gd name="T3" fmla="*/ 38721 h 43200"/>
              <a:gd name="T4" fmla="*/ 19498 w 41098"/>
              <a:gd name="T5" fmla="*/ 21600 h 43200"/>
            </a:gdLst>
            <a:ahLst/>
            <a:cxnLst>
              <a:cxn ang="0">
                <a:pos x="T0" y="T1"/>
              </a:cxn>
              <a:cxn ang="0">
                <a:pos x="T2" y="T3"/>
              </a:cxn>
              <a:cxn ang="0">
                <a:pos x="T4" y="T5"/>
              </a:cxn>
            </a:cxnLst>
            <a:rect l="0" t="0" r="r" b="b"/>
            <a:pathLst>
              <a:path w="41098" h="43200" fill="none" extrusionOk="0">
                <a:moveTo>
                  <a:pt x="-1" y="12305"/>
                </a:moveTo>
                <a:cubicBezTo>
                  <a:pt x="3583" y="4788"/>
                  <a:pt x="11169" y="-1"/>
                  <a:pt x="19498" y="0"/>
                </a:cubicBezTo>
                <a:cubicBezTo>
                  <a:pt x="31427" y="0"/>
                  <a:pt x="41098" y="9670"/>
                  <a:pt x="41098" y="21600"/>
                </a:cubicBezTo>
                <a:cubicBezTo>
                  <a:pt x="41098" y="33529"/>
                  <a:pt x="31427" y="43200"/>
                  <a:pt x="19498" y="43200"/>
                </a:cubicBezTo>
                <a:cubicBezTo>
                  <a:pt x="14734" y="43200"/>
                  <a:pt x="10104" y="41625"/>
                  <a:pt x="6328" y="38720"/>
                </a:cubicBezTo>
              </a:path>
              <a:path w="41098" h="43200" stroke="0" extrusionOk="0">
                <a:moveTo>
                  <a:pt x="-1" y="12305"/>
                </a:moveTo>
                <a:cubicBezTo>
                  <a:pt x="3583" y="4788"/>
                  <a:pt x="11169" y="-1"/>
                  <a:pt x="19498" y="0"/>
                </a:cubicBezTo>
                <a:cubicBezTo>
                  <a:pt x="31427" y="0"/>
                  <a:pt x="41098" y="9670"/>
                  <a:pt x="41098" y="21600"/>
                </a:cubicBezTo>
                <a:cubicBezTo>
                  <a:pt x="41098" y="33529"/>
                  <a:pt x="31427" y="43200"/>
                  <a:pt x="19498" y="43200"/>
                </a:cubicBezTo>
                <a:cubicBezTo>
                  <a:pt x="14734" y="43200"/>
                  <a:pt x="10104" y="41625"/>
                  <a:pt x="6328" y="38720"/>
                </a:cubicBezTo>
                <a:lnTo>
                  <a:pt x="19498" y="21600"/>
                </a:lnTo>
                <a:close/>
              </a:path>
            </a:pathLst>
          </a:custGeom>
          <a:noFill/>
          <a:ln w="28575">
            <a:solidFill>
              <a:schemeClr val="tx1"/>
            </a:solidFill>
            <a:round/>
            <a:headEnd type="triangle" w="med" len="me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238" name="Text Box 38"/>
          <p:cNvSpPr txBox="1">
            <a:spLocks noChangeArrowheads="1"/>
          </p:cNvSpPr>
          <p:nvPr/>
        </p:nvSpPr>
        <p:spPr bwMode="auto">
          <a:xfrm>
            <a:off x="6461124" y="3477041"/>
            <a:ext cx="10604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750 N-m</a:t>
            </a:r>
          </a:p>
        </p:txBody>
      </p:sp>
      <p:sp>
        <p:nvSpPr>
          <p:cNvPr id="51239" name="Line 39"/>
          <p:cNvSpPr>
            <a:spLocks noChangeShapeType="1"/>
          </p:cNvSpPr>
          <p:nvPr/>
        </p:nvSpPr>
        <p:spPr bwMode="auto">
          <a:xfrm>
            <a:off x="5791199" y="3821528"/>
            <a:ext cx="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240" name="Line 40"/>
          <p:cNvSpPr>
            <a:spLocks noChangeShapeType="1"/>
          </p:cNvSpPr>
          <p:nvPr/>
        </p:nvSpPr>
        <p:spPr bwMode="auto">
          <a:xfrm>
            <a:off x="6781799" y="3821528"/>
            <a:ext cx="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241" name="Line 41"/>
          <p:cNvSpPr>
            <a:spLocks noChangeShapeType="1"/>
          </p:cNvSpPr>
          <p:nvPr/>
        </p:nvSpPr>
        <p:spPr bwMode="auto">
          <a:xfrm>
            <a:off x="7848599" y="3669128"/>
            <a:ext cx="0" cy="457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242" name="Text Box 42"/>
          <p:cNvSpPr txBox="1">
            <a:spLocks noChangeArrowheads="1"/>
          </p:cNvSpPr>
          <p:nvPr/>
        </p:nvSpPr>
        <p:spPr bwMode="auto">
          <a:xfrm>
            <a:off x="6045992" y="4117482"/>
            <a:ext cx="62706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400" dirty="0"/>
              <a:t>1.5 m</a:t>
            </a:r>
          </a:p>
        </p:txBody>
      </p:sp>
      <p:sp>
        <p:nvSpPr>
          <p:cNvPr id="51243" name="Text Box 43"/>
          <p:cNvSpPr txBox="1">
            <a:spLocks noChangeArrowheads="1"/>
          </p:cNvSpPr>
          <p:nvPr/>
        </p:nvSpPr>
        <p:spPr bwMode="auto">
          <a:xfrm>
            <a:off x="6992937" y="4081637"/>
            <a:ext cx="62706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400" dirty="0"/>
              <a:t>1.5 m</a:t>
            </a:r>
          </a:p>
        </p:txBody>
      </p:sp>
      <p:sp>
        <p:nvSpPr>
          <p:cNvPr id="51244" name="Text Box 44"/>
          <p:cNvSpPr txBox="1">
            <a:spLocks noChangeArrowheads="1"/>
          </p:cNvSpPr>
          <p:nvPr/>
        </p:nvSpPr>
        <p:spPr bwMode="auto">
          <a:xfrm>
            <a:off x="5410199" y="3516728"/>
            <a:ext cx="4127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t>B</a:t>
            </a:r>
            <a:r>
              <a:rPr lang="en-US" baseline="-25000"/>
              <a:t>y</a:t>
            </a:r>
            <a:endParaRPr lang="en-US"/>
          </a:p>
        </p:txBody>
      </p:sp>
      <p:sp>
        <p:nvSpPr>
          <p:cNvPr id="51245" name="Text Box 45"/>
          <p:cNvSpPr txBox="1">
            <a:spLocks noChangeArrowheads="1"/>
          </p:cNvSpPr>
          <p:nvPr/>
        </p:nvSpPr>
        <p:spPr bwMode="auto">
          <a:xfrm>
            <a:off x="8137524" y="3248441"/>
            <a:ext cx="3492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C</a:t>
            </a:r>
          </a:p>
        </p:txBody>
      </p:sp>
      <p:sp>
        <p:nvSpPr>
          <p:cNvPr id="51246" name="Oval 46"/>
          <p:cNvSpPr>
            <a:spLocks noChangeArrowheads="1"/>
          </p:cNvSpPr>
          <p:nvPr/>
        </p:nvSpPr>
        <p:spPr bwMode="auto">
          <a:xfrm>
            <a:off x="7853361" y="3402428"/>
            <a:ext cx="76200" cy="7620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247" name="Line 47"/>
          <p:cNvSpPr>
            <a:spLocks noChangeShapeType="1"/>
          </p:cNvSpPr>
          <p:nvPr/>
        </p:nvSpPr>
        <p:spPr bwMode="auto">
          <a:xfrm>
            <a:off x="4330699" y="3507203"/>
            <a:ext cx="4762" cy="381000"/>
          </a:xfrm>
          <a:prstGeom prst="line">
            <a:avLst/>
          </a:prstGeom>
          <a:noFill/>
          <a:ln w="2857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248" name="Line 48"/>
          <p:cNvSpPr>
            <a:spLocks noChangeShapeType="1"/>
          </p:cNvSpPr>
          <p:nvPr/>
        </p:nvSpPr>
        <p:spPr bwMode="auto">
          <a:xfrm flipV="1">
            <a:off x="5802311" y="3459578"/>
            <a:ext cx="0" cy="304800"/>
          </a:xfrm>
          <a:prstGeom prst="line">
            <a:avLst/>
          </a:prstGeom>
          <a:noFill/>
          <a:ln w="2857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249" name="Text Box 49"/>
          <p:cNvSpPr txBox="1">
            <a:spLocks noChangeArrowheads="1"/>
          </p:cNvSpPr>
          <p:nvPr/>
        </p:nvSpPr>
        <p:spPr bwMode="auto">
          <a:xfrm>
            <a:off x="4403724" y="3248441"/>
            <a:ext cx="4127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B</a:t>
            </a:r>
            <a:r>
              <a:rPr lang="en-US" baseline="-25000"/>
              <a:t>y</a:t>
            </a:r>
            <a:endParaRPr lang="en-US"/>
          </a:p>
        </p:txBody>
      </p:sp>
      <p:sp>
        <p:nvSpPr>
          <p:cNvPr id="51250" name="Line 50"/>
          <p:cNvSpPr>
            <a:spLocks noChangeShapeType="1"/>
          </p:cNvSpPr>
          <p:nvPr/>
        </p:nvSpPr>
        <p:spPr bwMode="auto">
          <a:xfrm>
            <a:off x="4495799" y="3973928"/>
            <a:ext cx="304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251" name="Line 51"/>
          <p:cNvSpPr>
            <a:spLocks noChangeShapeType="1"/>
          </p:cNvSpPr>
          <p:nvPr/>
        </p:nvSpPr>
        <p:spPr bwMode="auto">
          <a:xfrm>
            <a:off x="4495799" y="3669128"/>
            <a:ext cx="304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252" name="Line 52"/>
          <p:cNvSpPr>
            <a:spLocks noChangeShapeType="1"/>
          </p:cNvSpPr>
          <p:nvPr/>
        </p:nvSpPr>
        <p:spPr bwMode="auto">
          <a:xfrm flipV="1">
            <a:off x="4648199" y="3669128"/>
            <a:ext cx="0" cy="304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51253" name="Object 53"/>
          <p:cNvGraphicFramePr>
            <a:graphicFrameLocks noChangeAspect="1"/>
          </p:cNvGraphicFramePr>
          <p:nvPr>
            <p:extLst>
              <p:ext uri="{D42A27DB-BD31-4B8C-83A1-F6EECF244321}">
                <p14:modId xmlns:p14="http://schemas.microsoft.com/office/powerpoint/2010/main" val="662563136"/>
              </p:ext>
            </p:extLst>
          </p:nvPr>
        </p:nvGraphicFramePr>
        <p:xfrm>
          <a:off x="4724399" y="3669128"/>
          <a:ext cx="685800" cy="315913"/>
        </p:xfrm>
        <a:graphic>
          <a:graphicData uri="http://schemas.openxmlformats.org/presentationml/2006/ole">
            <mc:AlternateContent xmlns:mc="http://schemas.openxmlformats.org/markup-compatibility/2006">
              <mc:Choice xmlns:v="urn:schemas-microsoft-com:vml" Requires="v">
                <p:oleObj name="Equation" r:id="rId5" imgW="495000" imgH="228600" progId="Equation.DSMT4">
                  <p:embed/>
                </p:oleObj>
              </mc:Choice>
              <mc:Fallback>
                <p:oleObj name="Equation" r:id="rId5" imgW="495000" imgH="228600" progId="Equation.DSMT4">
                  <p:embed/>
                  <p:pic>
                    <p:nvPicPr>
                      <p:cNvPr id="0" name="Object 5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724399" y="3669128"/>
                        <a:ext cx="685800" cy="3159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1254" name="Line 54"/>
          <p:cNvSpPr>
            <a:spLocks noChangeShapeType="1"/>
          </p:cNvSpPr>
          <p:nvPr/>
        </p:nvSpPr>
        <p:spPr bwMode="auto">
          <a:xfrm>
            <a:off x="5692774" y="2959516"/>
            <a:ext cx="152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255" name="Line 55"/>
          <p:cNvSpPr>
            <a:spLocks noChangeShapeType="1"/>
          </p:cNvSpPr>
          <p:nvPr/>
        </p:nvSpPr>
        <p:spPr bwMode="auto">
          <a:xfrm flipV="1">
            <a:off x="5791199" y="2983328"/>
            <a:ext cx="0" cy="4572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51256" name="Object 56"/>
          <p:cNvGraphicFramePr>
            <a:graphicFrameLocks noChangeAspect="1"/>
          </p:cNvGraphicFramePr>
          <p:nvPr>
            <p:extLst>
              <p:ext uri="{D42A27DB-BD31-4B8C-83A1-F6EECF244321}">
                <p14:modId xmlns:p14="http://schemas.microsoft.com/office/powerpoint/2010/main" val="1554800893"/>
              </p:ext>
            </p:extLst>
          </p:nvPr>
        </p:nvGraphicFramePr>
        <p:xfrm>
          <a:off x="4876799" y="2983328"/>
          <a:ext cx="736600" cy="288925"/>
        </p:xfrm>
        <a:graphic>
          <a:graphicData uri="http://schemas.openxmlformats.org/presentationml/2006/ole">
            <mc:AlternateContent xmlns:mc="http://schemas.openxmlformats.org/markup-compatibility/2006">
              <mc:Choice xmlns:v="urn:schemas-microsoft-com:vml" Requires="v">
                <p:oleObj name="Equation" r:id="rId7" imgW="583920" imgH="228600" progId="Equation.DSMT4">
                  <p:embed/>
                </p:oleObj>
              </mc:Choice>
              <mc:Fallback>
                <p:oleObj name="Equation" r:id="rId7" imgW="583920" imgH="228600" progId="Equation.DSMT4">
                  <p:embed/>
                  <p:pic>
                    <p:nvPicPr>
                      <p:cNvPr id="0" name="Object 5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876799" y="2983328"/>
                        <a:ext cx="736600" cy="2889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1260" name="Rectangle 60"/>
          <p:cNvSpPr>
            <a:spLocks noChangeArrowheads="1"/>
          </p:cNvSpPr>
          <p:nvPr/>
        </p:nvSpPr>
        <p:spPr bwMode="auto">
          <a:xfrm rot="751729">
            <a:off x="5554661" y="3024603"/>
            <a:ext cx="2397125" cy="146050"/>
          </a:xfrm>
          <a:prstGeom prst="rect">
            <a:avLst/>
          </a:prstGeom>
          <a:noFill/>
          <a:ln w="9525">
            <a:solidFill>
              <a:schemeClr val="tx1"/>
            </a:solidFill>
            <a:prstDash val="dash"/>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263" name="Text Box 63"/>
          <p:cNvSpPr txBox="1">
            <a:spLocks noChangeArrowheads="1"/>
          </p:cNvSpPr>
          <p:nvPr/>
        </p:nvSpPr>
        <p:spPr bwMode="auto">
          <a:xfrm>
            <a:off x="5683254" y="1337208"/>
            <a:ext cx="3492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dirty="0"/>
              <a:t>D</a:t>
            </a:r>
          </a:p>
        </p:txBody>
      </p:sp>
      <p:sp>
        <p:nvSpPr>
          <p:cNvPr id="51264" name="Text Box 64"/>
          <p:cNvSpPr txBox="1">
            <a:spLocks noChangeArrowheads="1"/>
          </p:cNvSpPr>
          <p:nvPr/>
        </p:nvSpPr>
        <p:spPr bwMode="auto">
          <a:xfrm>
            <a:off x="6781799" y="2678528"/>
            <a:ext cx="3492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D</a:t>
            </a:r>
          </a:p>
        </p:txBody>
      </p:sp>
      <p:sp>
        <p:nvSpPr>
          <p:cNvPr id="51265" name="Arc 65"/>
          <p:cNvSpPr>
            <a:spLocks/>
          </p:cNvSpPr>
          <p:nvPr/>
        </p:nvSpPr>
        <p:spPr bwMode="auto">
          <a:xfrm rot="19715711" flipH="1">
            <a:off x="6234111" y="3132553"/>
            <a:ext cx="298450" cy="301625"/>
          </a:xfrm>
          <a:custGeom>
            <a:avLst/>
            <a:gdLst>
              <a:gd name="G0" fmla="+- 0 0 0"/>
              <a:gd name="G1" fmla="+- 21366 0 0"/>
              <a:gd name="G2" fmla="+- 21600 0 0"/>
              <a:gd name="T0" fmla="*/ 3173 w 21133"/>
              <a:gd name="T1" fmla="*/ 0 h 21366"/>
              <a:gd name="T2" fmla="*/ 21133 w 21133"/>
              <a:gd name="T3" fmla="*/ 16899 h 21366"/>
              <a:gd name="T4" fmla="*/ 0 w 21133"/>
              <a:gd name="T5" fmla="*/ 21366 h 21366"/>
            </a:gdLst>
            <a:ahLst/>
            <a:cxnLst>
              <a:cxn ang="0">
                <a:pos x="T0" y="T1"/>
              </a:cxn>
              <a:cxn ang="0">
                <a:pos x="T2" y="T3"/>
              </a:cxn>
              <a:cxn ang="0">
                <a:pos x="T4" y="T5"/>
              </a:cxn>
            </a:cxnLst>
            <a:rect l="0" t="0" r="r" b="b"/>
            <a:pathLst>
              <a:path w="21133" h="21366" fill="none" extrusionOk="0">
                <a:moveTo>
                  <a:pt x="3172" y="0"/>
                </a:moveTo>
                <a:cubicBezTo>
                  <a:pt x="12102" y="1326"/>
                  <a:pt x="19266" y="8066"/>
                  <a:pt x="21133" y="16898"/>
                </a:cubicBezTo>
              </a:path>
              <a:path w="21133" h="21366" stroke="0" extrusionOk="0">
                <a:moveTo>
                  <a:pt x="3172" y="0"/>
                </a:moveTo>
                <a:cubicBezTo>
                  <a:pt x="12102" y="1326"/>
                  <a:pt x="19266" y="8066"/>
                  <a:pt x="21133" y="16898"/>
                </a:cubicBezTo>
                <a:lnTo>
                  <a:pt x="0" y="21366"/>
                </a:lnTo>
                <a:close/>
              </a:path>
            </a:pathLst>
          </a:custGeom>
          <a:noFill/>
          <a:ln w="9525">
            <a:solidFill>
              <a:schemeClr val="tx1"/>
            </a:solidFill>
            <a:round/>
            <a:headEnd type="triangle" w="med" len="me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aphicFrame>
        <p:nvGraphicFramePr>
          <p:cNvPr id="51266" name="Object 66"/>
          <p:cNvGraphicFramePr>
            <a:graphicFrameLocks noChangeAspect="1"/>
          </p:cNvGraphicFramePr>
          <p:nvPr>
            <p:extLst>
              <p:ext uri="{D42A27DB-BD31-4B8C-83A1-F6EECF244321}">
                <p14:modId xmlns:p14="http://schemas.microsoft.com/office/powerpoint/2010/main" val="434526500"/>
              </p:ext>
            </p:extLst>
          </p:nvPr>
        </p:nvGraphicFramePr>
        <p:xfrm>
          <a:off x="6008686" y="3050003"/>
          <a:ext cx="273050" cy="225425"/>
        </p:xfrm>
        <a:graphic>
          <a:graphicData uri="http://schemas.openxmlformats.org/presentationml/2006/ole">
            <mc:AlternateContent xmlns:mc="http://schemas.openxmlformats.org/markup-compatibility/2006">
              <mc:Choice xmlns:v="urn:schemas-microsoft-com:vml" Requires="v">
                <p:oleObj name="Equation" r:id="rId9" imgW="215640" imgH="177480" progId="Equation.DSMT4">
                  <p:embed/>
                </p:oleObj>
              </mc:Choice>
              <mc:Fallback>
                <p:oleObj name="Equation" r:id="rId9" imgW="215640" imgH="177480" progId="Equation.DSMT4">
                  <p:embed/>
                  <p:pic>
                    <p:nvPicPr>
                      <p:cNvPr id="0" name="Object 66"/>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008686" y="3050003"/>
                        <a:ext cx="273050" cy="2254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 name="Freeform: Shape 3">
            <a:extLst>
              <a:ext uri="{FF2B5EF4-FFF2-40B4-BE49-F238E27FC236}">
                <a16:creationId xmlns:a16="http://schemas.microsoft.com/office/drawing/2014/main" id="{74B6D915-385D-4368-BE7D-9016B2CC8E65}"/>
              </a:ext>
            </a:extLst>
          </p:cNvPr>
          <p:cNvSpPr/>
          <p:nvPr/>
        </p:nvSpPr>
        <p:spPr>
          <a:xfrm>
            <a:off x="3819524" y="1715542"/>
            <a:ext cx="57156" cy="839577"/>
          </a:xfrm>
          <a:custGeom>
            <a:avLst/>
            <a:gdLst>
              <a:gd name="connsiteX0" fmla="*/ 47625 w 57156"/>
              <a:gd name="connsiteY0" fmla="*/ 0 h 839577"/>
              <a:gd name="connsiteX1" fmla="*/ 19050 w 57156"/>
              <a:gd name="connsiteY1" fmla="*/ 114300 h 839577"/>
              <a:gd name="connsiteX2" fmla="*/ 9525 w 57156"/>
              <a:gd name="connsiteY2" fmla="*/ 142875 h 839577"/>
              <a:gd name="connsiteX3" fmla="*/ 0 w 57156"/>
              <a:gd name="connsiteY3" fmla="*/ 200025 h 839577"/>
              <a:gd name="connsiteX4" fmla="*/ 9525 w 57156"/>
              <a:gd name="connsiteY4" fmla="*/ 600075 h 839577"/>
              <a:gd name="connsiteX5" fmla="*/ 19050 w 57156"/>
              <a:gd name="connsiteY5" fmla="*/ 628650 h 839577"/>
              <a:gd name="connsiteX6" fmla="*/ 38100 w 57156"/>
              <a:gd name="connsiteY6" fmla="*/ 695325 h 839577"/>
              <a:gd name="connsiteX7" fmla="*/ 57150 w 57156"/>
              <a:gd name="connsiteY7" fmla="*/ 809625 h 839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7156" h="839577">
                <a:moveTo>
                  <a:pt x="47625" y="0"/>
                </a:moveTo>
                <a:cubicBezTo>
                  <a:pt x="12961" y="86661"/>
                  <a:pt x="40547" y="6813"/>
                  <a:pt x="19050" y="114300"/>
                </a:cubicBezTo>
                <a:cubicBezTo>
                  <a:pt x="17081" y="124145"/>
                  <a:pt x="11703" y="133074"/>
                  <a:pt x="9525" y="142875"/>
                </a:cubicBezTo>
                <a:cubicBezTo>
                  <a:pt x="5335" y="161728"/>
                  <a:pt x="3175" y="180975"/>
                  <a:pt x="0" y="200025"/>
                </a:cubicBezTo>
                <a:cubicBezTo>
                  <a:pt x="3175" y="333375"/>
                  <a:pt x="3603" y="466819"/>
                  <a:pt x="9525" y="600075"/>
                </a:cubicBezTo>
                <a:cubicBezTo>
                  <a:pt x="9971" y="610105"/>
                  <a:pt x="16292" y="618996"/>
                  <a:pt x="19050" y="628650"/>
                </a:cubicBezTo>
                <a:cubicBezTo>
                  <a:pt x="42970" y="712371"/>
                  <a:pt x="15262" y="626812"/>
                  <a:pt x="38100" y="695325"/>
                </a:cubicBezTo>
                <a:cubicBezTo>
                  <a:pt x="58048" y="834961"/>
                  <a:pt x="57150" y="873576"/>
                  <a:pt x="57150" y="809625"/>
                </a:cubicBezTo>
              </a:path>
            </a:pathLst>
          </a:custGeom>
          <a:solidFill>
            <a:schemeClr val="bg1">
              <a:lumMod val="85000"/>
            </a:schemeClr>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reeform: Shape 4">
            <a:extLst>
              <a:ext uri="{FF2B5EF4-FFF2-40B4-BE49-F238E27FC236}">
                <a16:creationId xmlns:a16="http://schemas.microsoft.com/office/drawing/2014/main" id="{90C684B0-E6CD-4D59-8B17-5DA9F66FFFB8}"/>
              </a:ext>
            </a:extLst>
          </p:cNvPr>
          <p:cNvSpPr/>
          <p:nvPr/>
        </p:nvSpPr>
        <p:spPr>
          <a:xfrm>
            <a:off x="3071811" y="3519562"/>
            <a:ext cx="104775" cy="914400"/>
          </a:xfrm>
          <a:custGeom>
            <a:avLst/>
            <a:gdLst>
              <a:gd name="connsiteX0" fmla="*/ 104775 w 104775"/>
              <a:gd name="connsiteY0" fmla="*/ 0 h 914400"/>
              <a:gd name="connsiteX1" fmla="*/ 38100 w 104775"/>
              <a:gd name="connsiteY1" fmla="*/ 95250 h 914400"/>
              <a:gd name="connsiteX2" fmla="*/ 9525 w 104775"/>
              <a:gd name="connsiteY2" fmla="*/ 152400 h 914400"/>
              <a:gd name="connsiteX3" fmla="*/ 0 w 104775"/>
              <a:gd name="connsiteY3" fmla="*/ 200025 h 914400"/>
              <a:gd name="connsiteX4" fmla="*/ 28575 w 104775"/>
              <a:gd name="connsiteY4" fmla="*/ 400050 h 914400"/>
              <a:gd name="connsiteX5" fmla="*/ 47625 w 104775"/>
              <a:gd name="connsiteY5" fmla="*/ 447675 h 914400"/>
              <a:gd name="connsiteX6" fmla="*/ 38100 w 104775"/>
              <a:gd name="connsiteY6" fmla="*/ 781050 h 914400"/>
              <a:gd name="connsiteX7" fmla="*/ 47625 w 104775"/>
              <a:gd name="connsiteY7" fmla="*/ 857250 h 914400"/>
              <a:gd name="connsiteX8" fmla="*/ 57150 w 104775"/>
              <a:gd name="connsiteY8" fmla="*/ 895350 h 914400"/>
              <a:gd name="connsiteX9" fmla="*/ 85725 w 104775"/>
              <a:gd name="connsiteY9" fmla="*/ 904875 h 914400"/>
              <a:gd name="connsiteX10" fmla="*/ 104775 w 104775"/>
              <a:gd name="connsiteY10" fmla="*/ 914400 h 914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4775" h="914400">
                <a:moveTo>
                  <a:pt x="104775" y="0"/>
                </a:moveTo>
                <a:cubicBezTo>
                  <a:pt x="74161" y="38268"/>
                  <a:pt x="59786" y="51878"/>
                  <a:pt x="38100" y="95250"/>
                </a:cubicBezTo>
                <a:cubicBezTo>
                  <a:pt x="-1335" y="174120"/>
                  <a:pt x="64120" y="70508"/>
                  <a:pt x="9525" y="152400"/>
                </a:cubicBezTo>
                <a:cubicBezTo>
                  <a:pt x="6350" y="168275"/>
                  <a:pt x="0" y="183836"/>
                  <a:pt x="0" y="200025"/>
                </a:cubicBezTo>
                <a:cubicBezTo>
                  <a:pt x="0" y="235700"/>
                  <a:pt x="14148" y="363983"/>
                  <a:pt x="28575" y="400050"/>
                </a:cubicBezTo>
                <a:lnTo>
                  <a:pt x="47625" y="447675"/>
                </a:lnTo>
                <a:cubicBezTo>
                  <a:pt x="44450" y="558800"/>
                  <a:pt x="38100" y="669880"/>
                  <a:pt x="38100" y="781050"/>
                </a:cubicBezTo>
                <a:cubicBezTo>
                  <a:pt x="38100" y="806648"/>
                  <a:pt x="43417" y="832001"/>
                  <a:pt x="47625" y="857250"/>
                </a:cubicBezTo>
                <a:cubicBezTo>
                  <a:pt x="49777" y="870163"/>
                  <a:pt x="48972" y="885128"/>
                  <a:pt x="57150" y="895350"/>
                </a:cubicBezTo>
                <a:cubicBezTo>
                  <a:pt x="63422" y="903190"/>
                  <a:pt x="76403" y="901146"/>
                  <a:pt x="85725" y="904875"/>
                </a:cubicBezTo>
                <a:cubicBezTo>
                  <a:pt x="92317" y="907512"/>
                  <a:pt x="98425" y="911225"/>
                  <a:pt x="104775" y="914400"/>
                </a:cubicBezTo>
              </a:path>
            </a:pathLst>
          </a:custGeom>
          <a:solidFill>
            <a:schemeClr val="bg1">
              <a:lumMod val="85000"/>
            </a:schemeClr>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Arrow Connector 5">
            <a:extLst>
              <a:ext uri="{FF2B5EF4-FFF2-40B4-BE49-F238E27FC236}">
                <a16:creationId xmlns:a16="http://schemas.microsoft.com/office/drawing/2014/main" id="{1C68E2F2-6AE3-3570-6770-697072C583C7}"/>
              </a:ext>
            </a:extLst>
          </p:cNvPr>
          <p:cNvCxnSpPr/>
          <p:nvPr/>
        </p:nvCxnSpPr>
        <p:spPr>
          <a:xfrm>
            <a:off x="3200399" y="4249064"/>
            <a:ext cx="1090614" cy="0"/>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cxnSp>
        <p:nvCxnSpPr>
          <p:cNvPr id="8" name="Straight Arrow Connector 7">
            <a:extLst>
              <a:ext uri="{FF2B5EF4-FFF2-40B4-BE49-F238E27FC236}">
                <a16:creationId xmlns:a16="http://schemas.microsoft.com/office/drawing/2014/main" id="{9E105027-A153-C970-25FB-5692B49E3F1D}"/>
              </a:ext>
            </a:extLst>
          </p:cNvPr>
          <p:cNvCxnSpPr/>
          <p:nvPr/>
        </p:nvCxnSpPr>
        <p:spPr>
          <a:xfrm>
            <a:off x="5791199" y="4035841"/>
            <a:ext cx="979488" cy="0"/>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cxnSp>
        <p:nvCxnSpPr>
          <p:cNvPr id="9" name="Straight Arrow Connector 8">
            <a:extLst>
              <a:ext uri="{FF2B5EF4-FFF2-40B4-BE49-F238E27FC236}">
                <a16:creationId xmlns:a16="http://schemas.microsoft.com/office/drawing/2014/main" id="{1D4F4AE9-E2D0-7BC1-6BD7-2490520F73FB}"/>
              </a:ext>
            </a:extLst>
          </p:cNvPr>
          <p:cNvCxnSpPr>
            <a:cxnSpLocks/>
          </p:cNvCxnSpPr>
          <p:nvPr/>
        </p:nvCxnSpPr>
        <p:spPr>
          <a:xfrm>
            <a:off x="6799261" y="4021050"/>
            <a:ext cx="1049338" cy="0"/>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cxnSp>
        <p:nvCxnSpPr>
          <p:cNvPr id="12" name="Straight Arrow Connector 11">
            <a:extLst>
              <a:ext uri="{FF2B5EF4-FFF2-40B4-BE49-F238E27FC236}">
                <a16:creationId xmlns:a16="http://schemas.microsoft.com/office/drawing/2014/main" id="{91CDBD2E-D3B7-A1A4-BF9B-F7B0BC190AC3}"/>
              </a:ext>
            </a:extLst>
          </p:cNvPr>
          <p:cNvCxnSpPr/>
          <p:nvPr/>
        </p:nvCxnSpPr>
        <p:spPr>
          <a:xfrm>
            <a:off x="3886199" y="2384841"/>
            <a:ext cx="1143000" cy="0"/>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cxnSp>
        <p:nvCxnSpPr>
          <p:cNvPr id="16" name="Straight Arrow Connector 15">
            <a:extLst>
              <a:ext uri="{FF2B5EF4-FFF2-40B4-BE49-F238E27FC236}">
                <a16:creationId xmlns:a16="http://schemas.microsoft.com/office/drawing/2014/main" id="{5FD5AEA1-C8D1-A892-A0CC-0D0DE6EA99B1}"/>
              </a:ext>
            </a:extLst>
          </p:cNvPr>
          <p:cNvCxnSpPr>
            <a:cxnSpLocks/>
          </p:cNvCxnSpPr>
          <p:nvPr/>
        </p:nvCxnSpPr>
        <p:spPr>
          <a:xfrm>
            <a:off x="5010816" y="2384841"/>
            <a:ext cx="972470" cy="0"/>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cxnSp>
        <p:nvCxnSpPr>
          <p:cNvPr id="18" name="Straight Arrow Connector 17">
            <a:extLst>
              <a:ext uri="{FF2B5EF4-FFF2-40B4-BE49-F238E27FC236}">
                <a16:creationId xmlns:a16="http://schemas.microsoft.com/office/drawing/2014/main" id="{42FE18E2-9500-3CA1-914F-4FA580A9471C}"/>
              </a:ext>
            </a:extLst>
          </p:cNvPr>
          <p:cNvCxnSpPr>
            <a:cxnSpLocks/>
          </p:cNvCxnSpPr>
          <p:nvPr/>
        </p:nvCxnSpPr>
        <p:spPr>
          <a:xfrm>
            <a:off x="6005426" y="2384841"/>
            <a:ext cx="1000210" cy="0"/>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33" name="Text Box 9"/>
          <p:cNvSpPr txBox="1">
            <a:spLocks noChangeArrowheads="1"/>
          </p:cNvSpPr>
          <p:nvPr/>
        </p:nvSpPr>
        <p:spPr bwMode="auto">
          <a:xfrm>
            <a:off x="272100" y="126733"/>
            <a:ext cx="3960714" cy="1754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dirty="0">
                <a:solidFill>
                  <a:srgbClr val="C00000"/>
                </a:solidFill>
              </a:rPr>
              <a:t>Example 13.5</a:t>
            </a:r>
          </a:p>
          <a:p>
            <a:endParaRPr lang="en-US" dirty="0">
              <a:solidFill>
                <a:srgbClr val="C00000"/>
              </a:solidFill>
            </a:endParaRPr>
          </a:p>
          <a:p>
            <a:r>
              <a:rPr lang="en-US" dirty="0"/>
              <a:t>A uniform 100 </a:t>
            </a:r>
            <a:r>
              <a:rPr lang="en-US" dirty="0" err="1"/>
              <a:t>lb</a:t>
            </a:r>
            <a:r>
              <a:rPr lang="en-US" dirty="0"/>
              <a:t> bar is held by a spring in the position  shown. The unstretched length of the spring is 5 ft. Determine the spring constant k.</a:t>
            </a:r>
          </a:p>
        </p:txBody>
      </p:sp>
      <p:graphicFrame>
        <p:nvGraphicFramePr>
          <p:cNvPr id="52261" name="Object 37"/>
          <p:cNvGraphicFramePr>
            <a:graphicFrameLocks noChangeAspect="1"/>
          </p:cNvGraphicFramePr>
          <p:nvPr>
            <p:extLst>
              <p:ext uri="{D42A27DB-BD31-4B8C-83A1-F6EECF244321}">
                <p14:modId xmlns:p14="http://schemas.microsoft.com/office/powerpoint/2010/main" val="296501631"/>
              </p:ext>
            </p:extLst>
          </p:nvPr>
        </p:nvGraphicFramePr>
        <p:xfrm>
          <a:off x="3973291" y="2544454"/>
          <a:ext cx="2174875" cy="954088"/>
        </p:xfrm>
        <a:graphic>
          <a:graphicData uri="http://schemas.openxmlformats.org/presentationml/2006/ole">
            <mc:AlternateContent xmlns:mc="http://schemas.openxmlformats.org/markup-compatibility/2006">
              <mc:Choice xmlns:v="urn:schemas-microsoft-com:vml" Requires="v">
                <p:oleObj name="Equation" r:id="rId3" imgW="1562040" imgH="685800" progId="Equation.DSMT4">
                  <p:embed/>
                </p:oleObj>
              </mc:Choice>
              <mc:Fallback>
                <p:oleObj name="Equation" r:id="rId3" imgW="1562040" imgH="685800" progId="Equation.DSMT4">
                  <p:embed/>
                  <p:pic>
                    <p:nvPicPr>
                      <p:cNvPr id="0" name="Object 3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73291" y="2544454"/>
                        <a:ext cx="2174875" cy="9540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2263" name="Object 39"/>
          <p:cNvGraphicFramePr>
            <a:graphicFrameLocks noChangeAspect="1"/>
          </p:cNvGraphicFramePr>
          <p:nvPr>
            <p:extLst>
              <p:ext uri="{D42A27DB-BD31-4B8C-83A1-F6EECF244321}">
                <p14:modId xmlns:p14="http://schemas.microsoft.com/office/powerpoint/2010/main" val="727555539"/>
              </p:ext>
            </p:extLst>
          </p:nvPr>
        </p:nvGraphicFramePr>
        <p:xfrm>
          <a:off x="3494088" y="4541838"/>
          <a:ext cx="4059237" cy="1365250"/>
        </p:xfrm>
        <a:graphic>
          <a:graphicData uri="http://schemas.openxmlformats.org/presentationml/2006/ole">
            <mc:AlternateContent xmlns:mc="http://schemas.openxmlformats.org/markup-compatibility/2006">
              <mc:Choice xmlns:v="urn:schemas-microsoft-com:vml" Requires="v">
                <p:oleObj name="Equation" r:id="rId5" imgW="2755800" imgH="927000" progId="Equation.DSMT4">
                  <p:embed/>
                </p:oleObj>
              </mc:Choice>
              <mc:Fallback>
                <p:oleObj name="Equation" r:id="rId5" imgW="2755800" imgH="927000" progId="Equation.DSMT4">
                  <p:embed/>
                  <p:pic>
                    <p:nvPicPr>
                      <p:cNvPr id="0" name="Object 39"/>
                      <p:cNvPicPr>
                        <a:picLocks noChangeAspect="1" noChangeArrowheads="1"/>
                      </p:cNvPicPr>
                      <p:nvPr/>
                    </p:nvPicPr>
                    <p:blipFill>
                      <a:blip r:embed="rId6"/>
                      <a:srcRect/>
                      <a:stretch>
                        <a:fillRect/>
                      </a:stretch>
                    </p:blipFill>
                    <p:spPr bwMode="auto">
                      <a:xfrm>
                        <a:off x="3494088" y="4541838"/>
                        <a:ext cx="4059237" cy="13652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2264" name="Line 40"/>
          <p:cNvSpPr>
            <a:spLocks noChangeShapeType="1"/>
          </p:cNvSpPr>
          <p:nvPr/>
        </p:nvSpPr>
        <p:spPr bwMode="auto">
          <a:xfrm>
            <a:off x="6629400" y="5836445"/>
            <a:ext cx="1066800" cy="0"/>
          </a:xfrm>
          <a:prstGeom prst="line">
            <a:avLst/>
          </a:prstGeom>
          <a:noFill/>
          <a:ln w="1905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 name="TextBox 1">
            <a:extLst>
              <a:ext uri="{FF2B5EF4-FFF2-40B4-BE49-F238E27FC236}">
                <a16:creationId xmlns:a16="http://schemas.microsoft.com/office/drawing/2014/main" id="{D79733BF-0692-45B2-BDDE-77B83317ABEE}"/>
              </a:ext>
            </a:extLst>
          </p:cNvPr>
          <p:cNvSpPr txBox="1"/>
          <p:nvPr/>
        </p:nvSpPr>
        <p:spPr>
          <a:xfrm>
            <a:off x="990600" y="4541045"/>
            <a:ext cx="1608133" cy="369332"/>
          </a:xfrm>
          <a:prstGeom prst="rect">
            <a:avLst/>
          </a:prstGeom>
          <a:noFill/>
        </p:spPr>
        <p:txBody>
          <a:bodyPr wrap="none" rtlCol="0">
            <a:spAutoFit/>
          </a:bodyPr>
          <a:lstStyle/>
          <a:p>
            <a:r>
              <a:rPr lang="en-US" dirty="0"/>
              <a:t>F</a:t>
            </a:r>
            <a:r>
              <a:rPr lang="en-US" baseline="-25000" dirty="0"/>
              <a:t>s</a:t>
            </a:r>
            <a:r>
              <a:rPr lang="en-US" dirty="0"/>
              <a:t> = </a:t>
            </a:r>
            <a:r>
              <a:rPr lang="en-US" dirty="0" err="1"/>
              <a:t>k</a:t>
            </a:r>
            <a:r>
              <a:rPr lang="en-US" dirty="0" err="1">
                <a:latin typeface="Symbol" panose="05050102010706020507" pitchFamily="18" charset="2"/>
              </a:rPr>
              <a:t>d</a:t>
            </a:r>
            <a:r>
              <a:rPr lang="en-US" dirty="0"/>
              <a:t> = k(1)</a:t>
            </a:r>
          </a:p>
        </p:txBody>
      </p:sp>
      <p:cxnSp>
        <p:nvCxnSpPr>
          <p:cNvPr id="4" name="Straight Arrow Connector 3">
            <a:extLst>
              <a:ext uri="{FF2B5EF4-FFF2-40B4-BE49-F238E27FC236}">
                <a16:creationId xmlns:a16="http://schemas.microsoft.com/office/drawing/2014/main" id="{5D1AE3E1-66E4-439E-AE60-F386F04C3CD5}"/>
              </a:ext>
            </a:extLst>
          </p:cNvPr>
          <p:cNvCxnSpPr/>
          <p:nvPr/>
        </p:nvCxnSpPr>
        <p:spPr>
          <a:xfrm flipV="1">
            <a:off x="1752600" y="4953000"/>
            <a:ext cx="0" cy="22860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6" name="TextBox 5">
            <a:extLst>
              <a:ext uri="{FF2B5EF4-FFF2-40B4-BE49-F238E27FC236}">
                <a16:creationId xmlns:a16="http://schemas.microsoft.com/office/drawing/2014/main" id="{823D24BB-E52F-43C4-B76F-245CE62C53E7}"/>
              </a:ext>
            </a:extLst>
          </p:cNvPr>
          <p:cNvSpPr txBox="1"/>
          <p:nvPr/>
        </p:nvSpPr>
        <p:spPr>
          <a:xfrm>
            <a:off x="1146042" y="5334000"/>
            <a:ext cx="1460656" cy="369332"/>
          </a:xfrm>
          <a:prstGeom prst="rect">
            <a:avLst/>
          </a:prstGeom>
          <a:noFill/>
        </p:spPr>
        <p:txBody>
          <a:bodyPr wrap="none" rtlCol="0">
            <a:spAutoFit/>
          </a:bodyPr>
          <a:lstStyle/>
          <a:p>
            <a:r>
              <a:rPr lang="en-US" dirty="0"/>
              <a:t>stretch = 1 ft</a:t>
            </a:r>
          </a:p>
        </p:txBody>
      </p:sp>
      <p:cxnSp>
        <p:nvCxnSpPr>
          <p:cNvPr id="43" name="Straight Connector 42">
            <a:extLst>
              <a:ext uri="{FF2B5EF4-FFF2-40B4-BE49-F238E27FC236}">
                <a16:creationId xmlns:a16="http://schemas.microsoft.com/office/drawing/2014/main" id="{B5B5B304-66B6-0CA4-6693-1E55B02A9F2B}"/>
              </a:ext>
            </a:extLst>
          </p:cNvPr>
          <p:cNvCxnSpPr>
            <a:cxnSpLocks/>
          </p:cNvCxnSpPr>
          <p:nvPr/>
        </p:nvCxnSpPr>
        <p:spPr>
          <a:xfrm>
            <a:off x="134296" y="605008"/>
            <a:ext cx="4131692" cy="0"/>
          </a:xfrm>
          <a:prstGeom prst="line">
            <a:avLst/>
          </a:prstGeom>
          <a:ln w="19050">
            <a:solidFill>
              <a:srgbClr val="C00000"/>
            </a:solidFill>
          </a:ln>
        </p:spPr>
        <p:style>
          <a:lnRef idx="1">
            <a:schemeClr val="dk1"/>
          </a:lnRef>
          <a:fillRef idx="0">
            <a:schemeClr val="dk1"/>
          </a:fillRef>
          <a:effectRef idx="0">
            <a:schemeClr val="dk1"/>
          </a:effectRef>
          <a:fontRef idx="minor">
            <a:schemeClr val="tx1"/>
          </a:fontRef>
        </p:style>
      </p:cxnSp>
      <p:cxnSp>
        <p:nvCxnSpPr>
          <p:cNvPr id="46" name="Straight Connector 45">
            <a:extLst>
              <a:ext uri="{FF2B5EF4-FFF2-40B4-BE49-F238E27FC236}">
                <a16:creationId xmlns:a16="http://schemas.microsoft.com/office/drawing/2014/main" id="{B49AD541-E499-6929-2687-93722A0920CA}"/>
              </a:ext>
            </a:extLst>
          </p:cNvPr>
          <p:cNvCxnSpPr/>
          <p:nvPr/>
        </p:nvCxnSpPr>
        <p:spPr>
          <a:xfrm>
            <a:off x="287908" y="6477000"/>
            <a:ext cx="8094724" cy="0"/>
          </a:xfrm>
          <a:prstGeom prst="line">
            <a:avLst/>
          </a:prstGeom>
          <a:ln w="19050">
            <a:solidFill>
              <a:srgbClr val="C00000"/>
            </a:solidFill>
          </a:ln>
        </p:spPr>
        <p:style>
          <a:lnRef idx="1">
            <a:schemeClr val="dk1"/>
          </a:lnRef>
          <a:fillRef idx="0">
            <a:schemeClr val="dk1"/>
          </a:fillRef>
          <a:effectRef idx="0">
            <a:schemeClr val="dk1"/>
          </a:effectRef>
          <a:fontRef idx="minor">
            <a:schemeClr val="tx1"/>
          </a:fontRef>
        </p:style>
      </p:cxnSp>
      <p:grpSp>
        <p:nvGrpSpPr>
          <p:cNvPr id="3" name="Group 2">
            <a:extLst>
              <a:ext uri="{FF2B5EF4-FFF2-40B4-BE49-F238E27FC236}">
                <a16:creationId xmlns:a16="http://schemas.microsoft.com/office/drawing/2014/main" id="{6D5D4728-30A6-37C6-3FB3-9FAB28081794}"/>
              </a:ext>
            </a:extLst>
          </p:cNvPr>
          <p:cNvGrpSpPr/>
          <p:nvPr/>
        </p:nvGrpSpPr>
        <p:grpSpPr>
          <a:xfrm>
            <a:off x="5988820" y="334654"/>
            <a:ext cx="1995155" cy="2529096"/>
            <a:chOff x="5988820" y="334654"/>
            <a:chExt cx="1995155" cy="2529096"/>
          </a:xfrm>
        </p:grpSpPr>
        <p:sp>
          <p:nvSpPr>
            <p:cNvPr id="52230" name="Line 6"/>
            <p:cNvSpPr>
              <a:spLocks noChangeShapeType="1"/>
            </p:cNvSpPr>
            <p:nvPr/>
          </p:nvSpPr>
          <p:spPr bwMode="auto">
            <a:xfrm>
              <a:off x="7422000" y="2315854"/>
              <a:ext cx="457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2231" name="AutoShape 7"/>
            <p:cNvSpPr>
              <a:spLocks noChangeArrowheads="1"/>
            </p:cNvSpPr>
            <p:nvPr/>
          </p:nvSpPr>
          <p:spPr bwMode="auto">
            <a:xfrm rot="3872199">
              <a:off x="6232169" y="1416535"/>
              <a:ext cx="1876425" cy="74613"/>
            </a:xfrm>
            <a:prstGeom prst="roundRect">
              <a:avLst>
                <a:gd name="adj" fmla="val 16667"/>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2232" name="Freeform 7"/>
            <p:cNvSpPr>
              <a:spLocks/>
            </p:cNvSpPr>
            <p:nvPr/>
          </p:nvSpPr>
          <p:spPr bwMode="auto">
            <a:xfrm>
              <a:off x="6747313" y="2209492"/>
              <a:ext cx="838200" cy="152400"/>
            </a:xfrm>
            <a:custGeom>
              <a:avLst/>
              <a:gdLst>
                <a:gd name="T0" fmla="*/ 0 w 861"/>
                <a:gd name="T1" fmla="*/ 96 h 156"/>
                <a:gd name="T2" fmla="*/ 240 w 861"/>
                <a:gd name="T3" fmla="*/ 96 h 156"/>
                <a:gd name="T4" fmla="*/ 288 w 861"/>
                <a:gd name="T5" fmla="*/ 0 h 156"/>
                <a:gd name="T6" fmla="*/ 336 w 861"/>
                <a:gd name="T7" fmla="*/ 144 h 156"/>
                <a:gd name="T8" fmla="*/ 385 w 861"/>
                <a:gd name="T9" fmla="*/ 8 h 156"/>
                <a:gd name="T10" fmla="*/ 432 w 861"/>
                <a:gd name="T11" fmla="*/ 144 h 156"/>
                <a:gd name="T12" fmla="*/ 486 w 861"/>
                <a:gd name="T13" fmla="*/ 8 h 156"/>
                <a:gd name="T14" fmla="*/ 549 w 861"/>
                <a:gd name="T15" fmla="*/ 156 h 156"/>
                <a:gd name="T16" fmla="*/ 591 w 861"/>
                <a:gd name="T17" fmla="*/ 66 h 156"/>
                <a:gd name="T18" fmla="*/ 861 w 861"/>
                <a:gd name="T19" fmla="*/ 66 h 15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861"/>
                <a:gd name="T31" fmla="*/ 0 h 156"/>
                <a:gd name="T32" fmla="*/ 861 w 861"/>
                <a:gd name="T33" fmla="*/ 156 h 15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861" h="156">
                  <a:moveTo>
                    <a:pt x="0" y="96"/>
                  </a:moveTo>
                  <a:lnTo>
                    <a:pt x="240" y="96"/>
                  </a:lnTo>
                  <a:lnTo>
                    <a:pt x="288" y="0"/>
                  </a:lnTo>
                  <a:lnTo>
                    <a:pt x="336" y="144"/>
                  </a:lnTo>
                  <a:lnTo>
                    <a:pt x="385" y="8"/>
                  </a:lnTo>
                  <a:lnTo>
                    <a:pt x="432" y="144"/>
                  </a:lnTo>
                  <a:lnTo>
                    <a:pt x="486" y="8"/>
                  </a:lnTo>
                  <a:lnTo>
                    <a:pt x="549" y="156"/>
                  </a:lnTo>
                  <a:lnTo>
                    <a:pt x="591" y="66"/>
                  </a:lnTo>
                  <a:lnTo>
                    <a:pt x="861" y="66"/>
                  </a:ln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2234" name="Text Box 10"/>
            <p:cNvSpPr txBox="1">
              <a:spLocks noChangeArrowheads="1"/>
            </p:cNvSpPr>
            <p:nvPr/>
          </p:nvSpPr>
          <p:spPr bwMode="auto">
            <a:xfrm>
              <a:off x="6355200" y="334654"/>
              <a:ext cx="3365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A</a:t>
              </a:r>
            </a:p>
          </p:txBody>
        </p:sp>
        <p:sp>
          <p:nvSpPr>
            <p:cNvPr id="52235" name="Text Box 11"/>
            <p:cNvSpPr txBox="1">
              <a:spLocks noChangeArrowheads="1"/>
            </p:cNvSpPr>
            <p:nvPr/>
          </p:nvSpPr>
          <p:spPr bwMode="auto">
            <a:xfrm>
              <a:off x="7634725" y="2352367"/>
              <a:ext cx="3365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B</a:t>
              </a:r>
            </a:p>
          </p:txBody>
        </p:sp>
        <p:sp>
          <p:nvSpPr>
            <p:cNvPr id="52236" name="Line 12"/>
            <p:cNvSpPr>
              <a:spLocks noChangeShapeType="1"/>
            </p:cNvSpPr>
            <p:nvPr/>
          </p:nvSpPr>
          <p:spPr bwMode="auto">
            <a:xfrm>
              <a:off x="6736200" y="2392054"/>
              <a:ext cx="0" cy="152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2237" name="Line 13"/>
            <p:cNvSpPr>
              <a:spLocks noChangeShapeType="1"/>
            </p:cNvSpPr>
            <p:nvPr/>
          </p:nvSpPr>
          <p:spPr bwMode="auto">
            <a:xfrm>
              <a:off x="7574400" y="2392054"/>
              <a:ext cx="0" cy="152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2238" name="Text Box 14"/>
            <p:cNvSpPr txBox="1">
              <a:spLocks noChangeArrowheads="1"/>
            </p:cNvSpPr>
            <p:nvPr/>
          </p:nvSpPr>
          <p:spPr bwMode="auto">
            <a:xfrm>
              <a:off x="6932830" y="2525196"/>
              <a:ext cx="471604"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600" dirty="0"/>
                <a:t>6 ft</a:t>
              </a:r>
            </a:p>
          </p:txBody>
        </p:sp>
        <p:sp>
          <p:nvSpPr>
            <p:cNvPr id="52239" name="Line 15"/>
            <p:cNvSpPr>
              <a:spLocks noChangeShapeType="1"/>
            </p:cNvSpPr>
            <p:nvPr/>
          </p:nvSpPr>
          <p:spPr bwMode="auto">
            <a:xfrm flipH="1">
              <a:off x="6324600" y="2315854"/>
              <a:ext cx="259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2240" name="Line 16"/>
            <p:cNvSpPr>
              <a:spLocks noChangeShapeType="1"/>
            </p:cNvSpPr>
            <p:nvPr/>
          </p:nvSpPr>
          <p:spPr bwMode="auto">
            <a:xfrm flipH="1">
              <a:off x="6355200" y="639454"/>
              <a:ext cx="304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2241" name="Text Box 17"/>
            <p:cNvSpPr txBox="1">
              <a:spLocks noChangeArrowheads="1"/>
            </p:cNvSpPr>
            <p:nvPr/>
          </p:nvSpPr>
          <p:spPr bwMode="auto">
            <a:xfrm>
              <a:off x="5988820" y="1198052"/>
              <a:ext cx="471604"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600" dirty="0"/>
                <a:t>8 ft</a:t>
              </a:r>
            </a:p>
          </p:txBody>
        </p:sp>
        <p:sp>
          <p:nvSpPr>
            <p:cNvPr id="52242" name="Text Box 18"/>
            <p:cNvSpPr txBox="1">
              <a:spLocks noChangeArrowheads="1"/>
            </p:cNvSpPr>
            <p:nvPr/>
          </p:nvSpPr>
          <p:spPr bwMode="auto">
            <a:xfrm>
              <a:off x="7177525" y="1056967"/>
              <a:ext cx="8064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100 lb</a:t>
              </a:r>
            </a:p>
          </p:txBody>
        </p:sp>
        <p:sp>
          <p:nvSpPr>
            <p:cNvPr id="5" name="Freeform: Shape 4">
              <a:extLst>
                <a:ext uri="{FF2B5EF4-FFF2-40B4-BE49-F238E27FC236}">
                  <a16:creationId xmlns:a16="http://schemas.microsoft.com/office/drawing/2014/main" id="{AEBB4511-D4F5-4CFA-9EBB-7AF3300EFCCB}"/>
                </a:ext>
              </a:extLst>
            </p:cNvPr>
            <p:cNvSpPr/>
            <p:nvPr/>
          </p:nvSpPr>
          <p:spPr>
            <a:xfrm>
              <a:off x="7455877" y="2321169"/>
              <a:ext cx="390799" cy="62523"/>
            </a:xfrm>
            <a:custGeom>
              <a:avLst/>
              <a:gdLst>
                <a:gd name="connsiteX0" fmla="*/ 0 w 390799"/>
                <a:gd name="connsiteY0" fmla="*/ 0 h 62523"/>
                <a:gd name="connsiteX1" fmla="*/ 39077 w 390799"/>
                <a:gd name="connsiteY1" fmla="*/ 23446 h 62523"/>
                <a:gd name="connsiteX2" fmla="*/ 54708 w 390799"/>
                <a:gd name="connsiteY2" fmla="*/ 46893 h 62523"/>
                <a:gd name="connsiteX3" fmla="*/ 85969 w 390799"/>
                <a:gd name="connsiteY3" fmla="*/ 54708 h 62523"/>
                <a:gd name="connsiteX4" fmla="*/ 343877 w 390799"/>
                <a:gd name="connsiteY4" fmla="*/ 62523 h 62523"/>
                <a:gd name="connsiteX5" fmla="*/ 367323 w 390799"/>
                <a:gd name="connsiteY5" fmla="*/ 54708 h 62523"/>
                <a:gd name="connsiteX6" fmla="*/ 375138 w 390799"/>
                <a:gd name="connsiteY6" fmla="*/ 31262 h 62523"/>
                <a:gd name="connsiteX7" fmla="*/ 390769 w 390799"/>
                <a:gd name="connsiteY7" fmla="*/ 0 h 625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90799" h="62523">
                  <a:moveTo>
                    <a:pt x="0" y="0"/>
                  </a:moveTo>
                  <a:cubicBezTo>
                    <a:pt x="13026" y="7815"/>
                    <a:pt x="27544" y="13560"/>
                    <a:pt x="39077" y="23446"/>
                  </a:cubicBezTo>
                  <a:cubicBezTo>
                    <a:pt x="46209" y="29559"/>
                    <a:pt x="46892" y="41683"/>
                    <a:pt x="54708" y="46893"/>
                  </a:cubicBezTo>
                  <a:cubicBezTo>
                    <a:pt x="63645" y="52851"/>
                    <a:pt x="75244" y="54128"/>
                    <a:pt x="85969" y="54708"/>
                  </a:cubicBezTo>
                  <a:cubicBezTo>
                    <a:pt x="171852" y="59350"/>
                    <a:pt x="257908" y="59918"/>
                    <a:pt x="343877" y="62523"/>
                  </a:cubicBezTo>
                  <a:cubicBezTo>
                    <a:pt x="351692" y="59918"/>
                    <a:pt x="361498" y="60533"/>
                    <a:pt x="367323" y="54708"/>
                  </a:cubicBezTo>
                  <a:cubicBezTo>
                    <a:pt x="373148" y="48883"/>
                    <a:pt x="371454" y="38630"/>
                    <a:pt x="375138" y="31262"/>
                  </a:cubicBezTo>
                  <a:cubicBezTo>
                    <a:pt x="392214" y="-2890"/>
                    <a:pt x="390769" y="19577"/>
                    <a:pt x="390769" y="0"/>
                  </a:cubicBezTo>
                </a:path>
              </a:pathLst>
            </a:custGeom>
            <a:solidFill>
              <a:schemeClr val="bg1">
                <a:lumMod val="85000"/>
              </a:schemeClr>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Shape 8">
              <a:extLst>
                <a:ext uri="{FF2B5EF4-FFF2-40B4-BE49-F238E27FC236}">
                  <a16:creationId xmlns:a16="http://schemas.microsoft.com/office/drawing/2014/main" id="{A230A391-5DD0-47F9-979D-F33BBBB5DA43}"/>
                </a:ext>
              </a:extLst>
            </p:cNvPr>
            <p:cNvSpPr/>
            <p:nvPr/>
          </p:nvSpPr>
          <p:spPr>
            <a:xfrm>
              <a:off x="6613266" y="495493"/>
              <a:ext cx="113071" cy="1790199"/>
            </a:xfrm>
            <a:custGeom>
              <a:avLst/>
              <a:gdLst>
                <a:gd name="connsiteX0" fmla="*/ 93407 w 113071"/>
                <a:gd name="connsiteY0" fmla="*/ 0 h 1790199"/>
                <a:gd name="connsiteX1" fmla="*/ 78658 w 113071"/>
                <a:gd name="connsiteY1" fmla="*/ 49161 h 1790199"/>
                <a:gd name="connsiteX2" fmla="*/ 68826 w 113071"/>
                <a:gd name="connsiteY2" fmla="*/ 83574 h 1790199"/>
                <a:gd name="connsiteX3" fmla="*/ 58994 w 113071"/>
                <a:gd name="connsiteY3" fmla="*/ 98322 h 1790199"/>
                <a:gd name="connsiteX4" fmla="*/ 54077 w 113071"/>
                <a:gd name="connsiteY4" fmla="*/ 122903 h 1790199"/>
                <a:gd name="connsiteX5" fmla="*/ 49161 w 113071"/>
                <a:gd name="connsiteY5" fmla="*/ 142568 h 1790199"/>
                <a:gd name="connsiteX6" fmla="*/ 58994 w 113071"/>
                <a:gd name="connsiteY6" fmla="*/ 304800 h 1790199"/>
                <a:gd name="connsiteX7" fmla="*/ 49161 w 113071"/>
                <a:gd name="connsiteY7" fmla="*/ 481780 h 1790199"/>
                <a:gd name="connsiteX8" fmla="*/ 44245 w 113071"/>
                <a:gd name="connsiteY8" fmla="*/ 506361 h 1790199"/>
                <a:gd name="connsiteX9" fmla="*/ 34413 w 113071"/>
                <a:gd name="connsiteY9" fmla="*/ 550606 h 1790199"/>
                <a:gd name="connsiteX10" fmla="*/ 29497 w 113071"/>
                <a:gd name="connsiteY10" fmla="*/ 609600 h 1790199"/>
                <a:gd name="connsiteX11" fmla="*/ 19665 w 113071"/>
                <a:gd name="connsiteY11" fmla="*/ 663677 h 1790199"/>
                <a:gd name="connsiteX12" fmla="*/ 14748 w 113071"/>
                <a:gd name="connsiteY12" fmla="*/ 678426 h 1790199"/>
                <a:gd name="connsiteX13" fmla="*/ 4916 w 113071"/>
                <a:gd name="connsiteY13" fmla="*/ 816077 h 1790199"/>
                <a:gd name="connsiteX14" fmla="*/ 9832 w 113071"/>
                <a:gd name="connsiteY14" fmla="*/ 1042219 h 1790199"/>
                <a:gd name="connsiteX15" fmla="*/ 19665 w 113071"/>
                <a:gd name="connsiteY15" fmla="*/ 1115961 h 1790199"/>
                <a:gd name="connsiteX16" fmla="*/ 24581 w 113071"/>
                <a:gd name="connsiteY16" fmla="*/ 1140542 h 1790199"/>
                <a:gd name="connsiteX17" fmla="*/ 29497 w 113071"/>
                <a:gd name="connsiteY17" fmla="*/ 1179871 h 1790199"/>
                <a:gd name="connsiteX18" fmla="*/ 24581 w 113071"/>
                <a:gd name="connsiteY18" fmla="*/ 1302774 h 1790199"/>
                <a:gd name="connsiteX19" fmla="*/ 14748 w 113071"/>
                <a:gd name="connsiteY19" fmla="*/ 1356851 h 1790199"/>
                <a:gd name="connsiteX20" fmla="*/ 9832 w 113071"/>
                <a:gd name="connsiteY20" fmla="*/ 1386348 h 1790199"/>
                <a:gd name="connsiteX21" fmla="*/ 0 w 113071"/>
                <a:gd name="connsiteY21" fmla="*/ 1430593 h 1790199"/>
                <a:gd name="connsiteX22" fmla="*/ 4916 w 113071"/>
                <a:gd name="connsiteY22" fmla="*/ 1543664 h 1790199"/>
                <a:gd name="connsiteX23" fmla="*/ 19665 w 113071"/>
                <a:gd name="connsiteY23" fmla="*/ 1622322 h 1790199"/>
                <a:gd name="connsiteX24" fmla="*/ 34413 w 113071"/>
                <a:gd name="connsiteY24" fmla="*/ 1646903 h 1790199"/>
                <a:gd name="connsiteX25" fmla="*/ 49161 w 113071"/>
                <a:gd name="connsiteY25" fmla="*/ 1656735 h 1790199"/>
                <a:gd name="connsiteX26" fmla="*/ 58994 w 113071"/>
                <a:gd name="connsiteY26" fmla="*/ 1671484 h 1790199"/>
                <a:gd name="connsiteX27" fmla="*/ 78658 w 113071"/>
                <a:gd name="connsiteY27" fmla="*/ 1696064 h 1790199"/>
                <a:gd name="connsiteX28" fmla="*/ 98323 w 113071"/>
                <a:gd name="connsiteY28" fmla="*/ 1745226 h 1790199"/>
                <a:gd name="connsiteX29" fmla="*/ 113071 w 113071"/>
                <a:gd name="connsiteY29" fmla="*/ 1789471 h 1790199"/>
                <a:gd name="connsiteX30" fmla="*/ 108155 w 113071"/>
                <a:gd name="connsiteY30" fmla="*/ 1789471 h 17901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113071" h="1790199">
                  <a:moveTo>
                    <a:pt x="93407" y="0"/>
                  </a:moveTo>
                  <a:cubicBezTo>
                    <a:pt x="81958" y="80130"/>
                    <a:pt x="97822" y="4443"/>
                    <a:pt x="78658" y="49161"/>
                  </a:cubicBezTo>
                  <a:cubicBezTo>
                    <a:pt x="69208" y="71212"/>
                    <a:pt x="78392" y="64441"/>
                    <a:pt x="68826" y="83574"/>
                  </a:cubicBezTo>
                  <a:cubicBezTo>
                    <a:pt x="66184" y="88859"/>
                    <a:pt x="62271" y="93406"/>
                    <a:pt x="58994" y="98322"/>
                  </a:cubicBezTo>
                  <a:cubicBezTo>
                    <a:pt x="57355" y="106516"/>
                    <a:pt x="55890" y="114746"/>
                    <a:pt x="54077" y="122903"/>
                  </a:cubicBezTo>
                  <a:cubicBezTo>
                    <a:pt x="52611" y="129499"/>
                    <a:pt x="49161" y="135811"/>
                    <a:pt x="49161" y="142568"/>
                  </a:cubicBezTo>
                  <a:cubicBezTo>
                    <a:pt x="49161" y="173210"/>
                    <a:pt x="56374" y="268120"/>
                    <a:pt x="58994" y="304800"/>
                  </a:cubicBezTo>
                  <a:cubicBezTo>
                    <a:pt x="56943" y="354008"/>
                    <a:pt x="55497" y="427921"/>
                    <a:pt x="49161" y="481780"/>
                  </a:cubicBezTo>
                  <a:cubicBezTo>
                    <a:pt x="48185" y="490079"/>
                    <a:pt x="45996" y="498191"/>
                    <a:pt x="44245" y="506361"/>
                  </a:cubicBezTo>
                  <a:cubicBezTo>
                    <a:pt x="41080" y="521134"/>
                    <a:pt x="37690" y="535858"/>
                    <a:pt x="34413" y="550606"/>
                  </a:cubicBezTo>
                  <a:cubicBezTo>
                    <a:pt x="32774" y="570271"/>
                    <a:pt x="31676" y="589988"/>
                    <a:pt x="29497" y="609600"/>
                  </a:cubicBezTo>
                  <a:cubicBezTo>
                    <a:pt x="28620" y="617489"/>
                    <a:pt x="21998" y="654344"/>
                    <a:pt x="19665" y="663677"/>
                  </a:cubicBezTo>
                  <a:cubicBezTo>
                    <a:pt x="18408" y="668705"/>
                    <a:pt x="16387" y="673510"/>
                    <a:pt x="14748" y="678426"/>
                  </a:cubicBezTo>
                  <a:cubicBezTo>
                    <a:pt x="9100" y="729260"/>
                    <a:pt x="4916" y="759117"/>
                    <a:pt x="4916" y="816077"/>
                  </a:cubicBezTo>
                  <a:cubicBezTo>
                    <a:pt x="4916" y="891475"/>
                    <a:pt x="7092" y="966870"/>
                    <a:pt x="9832" y="1042219"/>
                  </a:cubicBezTo>
                  <a:cubicBezTo>
                    <a:pt x="10541" y="1061710"/>
                    <a:pt x="15874" y="1095110"/>
                    <a:pt x="19665" y="1115961"/>
                  </a:cubicBezTo>
                  <a:cubicBezTo>
                    <a:pt x="21160" y="1124182"/>
                    <a:pt x="23310" y="1132283"/>
                    <a:pt x="24581" y="1140542"/>
                  </a:cubicBezTo>
                  <a:cubicBezTo>
                    <a:pt x="26590" y="1153600"/>
                    <a:pt x="27858" y="1166761"/>
                    <a:pt x="29497" y="1179871"/>
                  </a:cubicBezTo>
                  <a:cubicBezTo>
                    <a:pt x="27858" y="1220839"/>
                    <a:pt x="27221" y="1261859"/>
                    <a:pt x="24581" y="1302774"/>
                  </a:cubicBezTo>
                  <a:cubicBezTo>
                    <a:pt x="23856" y="1314015"/>
                    <a:pt x="16956" y="1344709"/>
                    <a:pt x="14748" y="1356851"/>
                  </a:cubicBezTo>
                  <a:cubicBezTo>
                    <a:pt x="12965" y="1366658"/>
                    <a:pt x="11615" y="1376541"/>
                    <a:pt x="9832" y="1386348"/>
                  </a:cubicBezTo>
                  <a:cubicBezTo>
                    <a:pt x="5671" y="1409234"/>
                    <a:pt x="5261" y="1409550"/>
                    <a:pt x="0" y="1430593"/>
                  </a:cubicBezTo>
                  <a:cubicBezTo>
                    <a:pt x="1639" y="1468283"/>
                    <a:pt x="2634" y="1506007"/>
                    <a:pt x="4916" y="1543664"/>
                  </a:cubicBezTo>
                  <a:cubicBezTo>
                    <a:pt x="6823" y="1575135"/>
                    <a:pt x="7166" y="1594824"/>
                    <a:pt x="19665" y="1622322"/>
                  </a:cubicBezTo>
                  <a:cubicBezTo>
                    <a:pt x="23619" y="1631021"/>
                    <a:pt x="28195" y="1639648"/>
                    <a:pt x="34413" y="1646903"/>
                  </a:cubicBezTo>
                  <a:cubicBezTo>
                    <a:pt x="38258" y="1651389"/>
                    <a:pt x="44245" y="1653458"/>
                    <a:pt x="49161" y="1656735"/>
                  </a:cubicBezTo>
                  <a:cubicBezTo>
                    <a:pt x="52439" y="1661651"/>
                    <a:pt x="55449" y="1666757"/>
                    <a:pt x="58994" y="1671484"/>
                  </a:cubicBezTo>
                  <a:cubicBezTo>
                    <a:pt x="65290" y="1679878"/>
                    <a:pt x="73720" y="1686806"/>
                    <a:pt x="78658" y="1696064"/>
                  </a:cubicBezTo>
                  <a:cubicBezTo>
                    <a:pt x="86964" y="1711637"/>
                    <a:pt x="91768" y="1728839"/>
                    <a:pt x="98323" y="1745226"/>
                  </a:cubicBezTo>
                  <a:cubicBezTo>
                    <a:pt x="101449" y="1753041"/>
                    <a:pt x="113071" y="1778885"/>
                    <a:pt x="113071" y="1789471"/>
                  </a:cubicBezTo>
                  <a:cubicBezTo>
                    <a:pt x="113071" y="1791110"/>
                    <a:pt x="109794" y="1789471"/>
                    <a:pt x="108155" y="1789471"/>
                  </a:cubicBezTo>
                </a:path>
              </a:pathLst>
            </a:custGeom>
            <a:solidFill>
              <a:schemeClr val="bg1">
                <a:lumMod val="85000"/>
              </a:schemeClr>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229" name="Line 5"/>
            <p:cNvSpPr>
              <a:spLocks noChangeShapeType="1"/>
            </p:cNvSpPr>
            <p:nvPr/>
          </p:nvSpPr>
          <p:spPr bwMode="auto">
            <a:xfrm>
              <a:off x="6726337" y="518010"/>
              <a:ext cx="0" cy="1828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cxnSp>
          <p:nvCxnSpPr>
            <p:cNvPr id="7" name="Straight Arrow Connector 6">
              <a:extLst>
                <a:ext uri="{FF2B5EF4-FFF2-40B4-BE49-F238E27FC236}">
                  <a16:creationId xmlns:a16="http://schemas.microsoft.com/office/drawing/2014/main" id="{70D299E9-293B-ED28-8233-8E0CA4C3BB4C}"/>
                </a:ext>
              </a:extLst>
            </p:cNvPr>
            <p:cNvCxnSpPr/>
            <p:nvPr/>
          </p:nvCxnSpPr>
          <p:spPr>
            <a:xfrm>
              <a:off x="6507600" y="640831"/>
              <a:ext cx="0" cy="1626019"/>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cxnSp>
          <p:nvCxnSpPr>
            <p:cNvPr id="10" name="Straight Arrow Connector 9">
              <a:extLst>
                <a:ext uri="{FF2B5EF4-FFF2-40B4-BE49-F238E27FC236}">
                  <a16:creationId xmlns:a16="http://schemas.microsoft.com/office/drawing/2014/main" id="{A25E60A0-5DED-555A-7390-B2DDCB6B9A6B}"/>
                </a:ext>
              </a:extLst>
            </p:cNvPr>
            <p:cNvCxnSpPr>
              <a:cxnSpLocks/>
            </p:cNvCxnSpPr>
            <p:nvPr/>
          </p:nvCxnSpPr>
          <p:spPr>
            <a:xfrm>
              <a:off x="6779280" y="2474912"/>
              <a:ext cx="796487" cy="0"/>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grpSp>
      <p:sp>
        <p:nvSpPr>
          <p:cNvPr id="52243" name="AutoShape 19"/>
          <p:cNvSpPr>
            <a:spLocks noChangeArrowheads="1"/>
          </p:cNvSpPr>
          <p:nvPr/>
        </p:nvSpPr>
        <p:spPr bwMode="auto">
          <a:xfrm rot="3872199">
            <a:off x="1088227" y="2916361"/>
            <a:ext cx="1876425" cy="74613"/>
          </a:xfrm>
          <a:prstGeom prst="roundRect">
            <a:avLst>
              <a:gd name="adj" fmla="val 16667"/>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2244" name="Line 20"/>
          <p:cNvSpPr>
            <a:spLocks noChangeShapeType="1"/>
          </p:cNvSpPr>
          <p:nvPr/>
        </p:nvSpPr>
        <p:spPr bwMode="auto">
          <a:xfrm>
            <a:off x="1227133" y="2091655"/>
            <a:ext cx="381000" cy="0"/>
          </a:xfrm>
          <a:prstGeom prst="line">
            <a:avLst/>
          </a:prstGeom>
          <a:noFill/>
          <a:ln w="2857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2245" name="Text Box 21"/>
          <p:cNvSpPr txBox="1">
            <a:spLocks noChangeArrowheads="1"/>
          </p:cNvSpPr>
          <p:nvPr/>
        </p:nvSpPr>
        <p:spPr bwMode="auto">
          <a:xfrm>
            <a:off x="955367" y="2017598"/>
            <a:ext cx="3365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dirty="0"/>
              <a:t>A</a:t>
            </a:r>
          </a:p>
        </p:txBody>
      </p:sp>
      <p:sp>
        <p:nvSpPr>
          <p:cNvPr id="52246" name="Line 22"/>
          <p:cNvSpPr>
            <a:spLocks noChangeShapeType="1"/>
          </p:cNvSpPr>
          <p:nvPr/>
        </p:nvSpPr>
        <p:spPr bwMode="auto">
          <a:xfrm flipV="1">
            <a:off x="2446333" y="3768055"/>
            <a:ext cx="0" cy="457200"/>
          </a:xfrm>
          <a:prstGeom prst="line">
            <a:avLst/>
          </a:prstGeom>
          <a:noFill/>
          <a:ln w="2857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2247" name="Text Box 23"/>
          <p:cNvSpPr txBox="1">
            <a:spLocks noChangeArrowheads="1"/>
          </p:cNvSpPr>
          <p:nvPr/>
        </p:nvSpPr>
        <p:spPr bwMode="auto">
          <a:xfrm>
            <a:off x="2446333" y="4149055"/>
            <a:ext cx="3365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B</a:t>
            </a:r>
          </a:p>
        </p:txBody>
      </p:sp>
      <p:sp>
        <p:nvSpPr>
          <p:cNvPr id="52248" name="Line 24"/>
          <p:cNvSpPr>
            <a:spLocks noChangeShapeType="1"/>
          </p:cNvSpPr>
          <p:nvPr/>
        </p:nvSpPr>
        <p:spPr bwMode="auto">
          <a:xfrm>
            <a:off x="1587496" y="2188493"/>
            <a:ext cx="0" cy="533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2249" name="Line 25"/>
          <p:cNvSpPr>
            <a:spLocks noChangeShapeType="1"/>
          </p:cNvSpPr>
          <p:nvPr/>
        </p:nvSpPr>
        <p:spPr bwMode="auto">
          <a:xfrm>
            <a:off x="2020883" y="2914685"/>
            <a:ext cx="0" cy="45720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2250" name="Text Box 26"/>
          <p:cNvSpPr txBox="1">
            <a:spLocks noChangeArrowheads="1"/>
          </p:cNvSpPr>
          <p:nvPr/>
        </p:nvSpPr>
        <p:spPr bwMode="auto">
          <a:xfrm>
            <a:off x="1147306" y="2914685"/>
            <a:ext cx="81304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dirty="0"/>
              <a:t>100 </a:t>
            </a:r>
            <a:r>
              <a:rPr lang="en-US" dirty="0" err="1"/>
              <a:t>lb</a:t>
            </a:r>
            <a:endParaRPr lang="en-US" dirty="0"/>
          </a:p>
        </p:txBody>
      </p:sp>
      <p:sp>
        <p:nvSpPr>
          <p:cNvPr id="52251" name="Line 27"/>
          <p:cNvSpPr>
            <a:spLocks noChangeShapeType="1"/>
          </p:cNvSpPr>
          <p:nvPr/>
        </p:nvSpPr>
        <p:spPr bwMode="auto">
          <a:xfrm>
            <a:off x="1531933" y="3844255"/>
            <a:ext cx="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2252" name="Line 28"/>
          <p:cNvSpPr>
            <a:spLocks noChangeShapeType="1"/>
          </p:cNvSpPr>
          <p:nvPr/>
        </p:nvSpPr>
        <p:spPr bwMode="auto">
          <a:xfrm>
            <a:off x="1531933" y="3996655"/>
            <a:ext cx="9144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2253" name="Line 29"/>
          <p:cNvSpPr>
            <a:spLocks noChangeShapeType="1"/>
          </p:cNvSpPr>
          <p:nvPr/>
        </p:nvSpPr>
        <p:spPr bwMode="auto">
          <a:xfrm flipH="1">
            <a:off x="1989133" y="3844255"/>
            <a:ext cx="381000"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2254" name="Text Box 30"/>
          <p:cNvSpPr txBox="1">
            <a:spLocks noChangeArrowheads="1"/>
          </p:cNvSpPr>
          <p:nvPr/>
        </p:nvSpPr>
        <p:spPr bwMode="auto">
          <a:xfrm>
            <a:off x="1608133" y="3463255"/>
            <a:ext cx="4000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t>F</a:t>
            </a:r>
            <a:r>
              <a:rPr lang="en-US" baseline="-25000"/>
              <a:t>s</a:t>
            </a:r>
            <a:endParaRPr lang="en-US"/>
          </a:p>
        </p:txBody>
      </p:sp>
      <p:sp>
        <p:nvSpPr>
          <p:cNvPr id="52255" name="Text Box 31"/>
          <p:cNvSpPr txBox="1">
            <a:spLocks noChangeArrowheads="1"/>
          </p:cNvSpPr>
          <p:nvPr/>
        </p:nvSpPr>
        <p:spPr bwMode="auto">
          <a:xfrm>
            <a:off x="1820858" y="3956968"/>
            <a:ext cx="4000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t>x</a:t>
            </a:r>
            <a:r>
              <a:rPr lang="en-US" baseline="-25000"/>
              <a:t>s</a:t>
            </a:r>
            <a:endParaRPr lang="en-US"/>
          </a:p>
        </p:txBody>
      </p:sp>
      <p:sp>
        <p:nvSpPr>
          <p:cNvPr id="52256" name="Line 32"/>
          <p:cNvSpPr>
            <a:spLocks noChangeShapeType="1"/>
          </p:cNvSpPr>
          <p:nvPr/>
        </p:nvSpPr>
        <p:spPr bwMode="auto">
          <a:xfrm>
            <a:off x="2088792" y="2939951"/>
            <a:ext cx="685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2257" name="Line 33"/>
          <p:cNvSpPr>
            <a:spLocks noChangeShapeType="1"/>
          </p:cNvSpPr>
          <p:nvPr/>
        </p:nvSpPr>
        <p:spPr bwMode="auto">
          <a:xfrm>
            <a:off x="2522533" y="3844255"/>
            <a:ext cx="228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2258" name="Line 34"/>
          <p:cNvSpPr>
            <a:spLocks noChangeShapeType="1"/>
          </p:cNvSpPr>
          <p:nvPr/>
        </p:nvSpPr>
        <p:spPr bwMode="auto">
          <a:xfrm flipV="1">
            <a:off x="2598733" y="2951743"/>
            <a:ext cx="0" cy="89251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2259" name="Text Box 35"/>
          <p:cNvSpPr txBox="1">
            <a:spLocks noChangeArrowheads="1"/>
          </p:cNvSpPr>
          <p:nvPr/>
        </p:nvSpPr>
        <p:spPr bwMode="auto">
          <a:xfrm>
            <a:off x="2553135" y="3058412"/>
            <a:ext cx="442913"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dirty="0" err="1"/>
              <a:t>y</a:t>
            </a:r>
            <a:r>
              <a:rPr lang="en-US" baseline="-25000" dirty="0" err="1"/>
              <a:t>W</a:t>
            </a:r>
            <a:endParaRPr lang="en-US" dirty="0"/>
          </a:p>
        </p:txBody>
      </p:sp>
      <p:sp>
        <p:nvSpPr>
          <p:cNvPr id="52260" name="Text Box 36"/>
          <p:cNvSpPr txBox="1">
            <a:spLocks noChangeArrowheads="1"/>
          </p:cNvSpPr>
          <p:nvPr/>
        </p:nvSpPr>
        <p:spPr bwMode="auto">
          <a:xfrm>
            <a:off x="1557333" y="2472655"/>
            <a:ext cx="30321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atin typeface="Symbol" pitchFamily="18" charset="2"/>
              </a:rPr>
              <a:t>q</a:t>
            </a:r>
          </a:p>
        </p:txBody>
      </p:sp>
      <p:sp>
        <p:nvSpPr>
          <p:cNvPr id="52262" name="Text Box 38"/>
          <p:cNvSpPr txBox="1">
            <a:spLocks noChangeArrowheads="1"/>
          </p:cNvSpPr>
          <p:nvPr/>
        </p:nvSpPr>
        <p:spPr bwMode="auto">
          <a:xfrm>
            <a:off x="2179059" y="1981263"/>
            <a:ext cx="471604"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600" dirty="0"/>
              <a:t>5 ft</a:t>
            </a:r>
          </a:p>
        </p:txBody>
      </p:sp>
      <p:cxnSp>
        <p:nvCxnSpPr>
          <p:cNvPr id="14" name="Straight Connector 13">
            <a:extLst>
              <a:ext uri="{FF2B5EF4-FFF2-40B4-BE49-F238E27FC236}">
                <a16:creationId xmlns:a16="http://schemas.microsoft.com/office/drawing/2014/main" id="{070DB3EF-7FC5-1117-3A42-1B2538A8CA64}"/>
              </a:ext>
            </a:extLst>
          </p:cNvPr>
          <p:cNvCxnSpPr/>
          <p:nvPr/>
        </p:nvCxnSpPr>
        <p:spPr>
          <a:xfrm flipV="1">
            <a:off x="1773089" y="1942444"/>
            <a:ext cx="220658" cy="109353"/>
          </a:xfrm>
          <a:prstGeom prst="line">
            <a:avLst/>
          </a:prstGeom>
        </p:spPr>
        <p:style>
          <a:lnRef idx="1">
            <a:schemeClr val="dk1"/>
          </a:lnRef>
          <a:fillRef idx="0">
            <a:schemeClr val="dk1"/>
          </a:fillRef>
          <a:effectRef idx="0">
            <a:schemeClr val="dk1"/>
          </a:effectRef>
          <a:fontRef idx="minor">
            <a:schemeClr val="tx1"/>
          </a:fontRef>
        </p:style>
      </p:cxnSp>
      <p:cxnSp>
        <p:nvCxnSpPr>
          <p:cNvPr id="16" name="Straight Connector 15">
            <a:extLst>
              <a:ext uri="{FF2B5EF4-FFF2-40B4-BE49-F238E27FC236}">
                <a16:creationId xmlns:a16="http://schemas.microsoft.com/office/drawing/2014/main" id="{55C80969-349B-F755-9C27-3B59DAD7326D}"/>
              </a:ext>
            </a:extLst>
          </p:cNvPr>
          <p:cNvCxnSpPr>
            <a:cxnSpLocks/>
          </p:cNvCxnSpPr>
          <p:nvPr/>
        </p:nvCxnSpPr>
        <p:spPr>
          <a:xfrm flipV="1">
            <a:off x="2059675" y="2509431"/>
            <a:ext cx="836762" cy="369170"/>
          </a:xfrm>
          <a:prstGeom prst="line">
            <a:avLst/>
          </a:prstGeom>
        </p:spPr>
        <p:style>
          <a:lnRef idx="1">
            <a:schemeClr val="dk1"/>
          </a:lnRef>
          <a:fillRef idx="0">
            <a:schemeClr val="dk1"/>
          </a:fillRef>
          <a:effectRef idx="0">
            <a:schemeClr val="dk1"/>
          </a:effectRef>
          <a:fontRef idx="minor">
            <a:schemeClr val="tx1"/>
          </a:fontRef>
        </p:style>
      </p:cxnSp>
      <p:cxnSp>
        <p:nvCxnSpPr>
          <p:cNvPr id="18" name="Straight Arrow Connector 17">
            <a:extLst>
              <a:ext uri="{FF2B5EF4-FFF2-40B4-BE49-F238E27FC236}">
                <a16:creationId xmlns:a16="http://schemas.microsoft.com/office/drawing/2014/main" id="{387E9176-9B01-91EC-37F9-605455850230}"/>
              </a:ext>
            </a:extLst>
          </p:cNvPr>
          <p:cNvCxnSpPr>
            <a:cxnSpLocks/>
          </p:cNvCxnSpPr>
          <p:nvPr/>
        </p:nvCxnSpPr>
        <p:spPr>
          <a:xfrm>
            <a:off x="1958401" y="1977927"/>
            <a:ext cx="343430" cy="740425"/>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cxnSp>
        <p:nvCxnSpPr>
          <p:cNvPr id="24" name="Straight Connector 23">
            <a:extLst>
              <a:ext uri="{FF2B5EF4-FFF2-40B4-BE49-F238E27FC236}">
                <a16:creationId xmlns:a16="http://schemas.microsoft.com/office/drawing/2014/main" id="{7DA189D3-05ED-2576-52FF-969D0DE89736}"/>
              </a:ext>
            </a:extLst>
          </p:cNvPr>
          <p:cNvCxnSpPr>
            <a:cxnSpLocks/>
          </p:cNvCxnSpPr>
          <p:nvPr/>
        </p:nvCxnSpPr>
        <p:spPr>
          <a:xfrm flipV="1">
            <a:off x="2520642" y="3400926"/>
            <a:ext cx="928411" cy="361387"/>
          </a:xfrm>
          <a:prstGeom prst="line">
            <a:avLst/>
          </a:prstGeom>
        </p:spPr>
        <p:style>
          <a:lnRef idx="1">
            <a:schemeClr val="dk1"/>
          </a:lnRef>
          <a:fillRef idx="0">
            <a:schemeClr val="dk1"/>
          </a:fillRef>
          <a:effectRef idx="0">
            <a:schemeClr val="dk1"/>
          </a:effectRef>
          <a:fontRef idx="minor">
            <a:schemeClr val="tx1"/>
          </a:fontRef>
        </p:style>
      </p:cxnSp>
      <p:cxnSp>
        <p:nvCxnSpPr>
          <p:cNvPr id="28" name="Straight Arrow Connector 27">
            <a:extLst>
              <a:ext uri="{FF2B5EF4-FFF2-40B4-BE49-F238E27FC236}">
                <a16:creationId xmlns:a16="http://schemas.microsoft.com/office/drawing/2014/main" id="{5F29510C-F8B4-806F-D5C8-199BC2F15077}"/>
              </a:ext>
            </a:extLst>
          </p:cNvPr>
          <p:cNvCxnSpPr>
            <a:cxnSpLocks/>
          </p:cNvCxnSpPr>
          <p:nvPr/>
        </p:nvCxnSpPr>
        <p:spPr>
          <a:xfrm>
            <a:off x="2879558" y="2542674"/>
            <a:ext cx="396445" cy="905008"/>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sp>
        <p:nvSpPr>
          <p:cNvPr id="29" name="Text Box 38">
            <a:extLst>
              <a:ext uri="{FF2B5EF4-FFF2-40B4-BE49-F238E27FC236}">
                <a16:creationId xmlns:a16="http://schemas.microsoft.com/office/drawing/2014/main" id="{9E9105AA-0B1B-448A-BA02-A23DC6AD86DD}"/>
              </a:ext>
            </a:extLst>
          </p:cNvPr>
          <p:cNvSpPr txBox="1">
            <a:spLocks noChangeArrowheads="1"/>
          </p:cNvSpPr>
          <p:nvPr/>
        </p:nvSpPr>
        <p:spPr bwMode="auto">
          <a:xfrm>
            <a:off x="3051664" y="2711317"/>
            <a:ext cx="471604"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600" dirty="0"/>
              <a:t>5 ft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B6CACDB-D3F0-01B2-E86E-6CD2AEB5A162}"/>
              </a:ext>
            </a:extLst>
          </p:cNvPr>
          <p:cNvSpPr/>
          <p:nvPr/>
        </p:nvSpPr>
        <p:spPr>
          <a:xfrm>
            <a:off x="740" y="990600"/>
            <a:ext cx="9144000" cy="5867400"/>
          </a:xfrm>
          <a:prstGeom prst="rect">
            <a:avLst/>
          </a:prstGeom>
          <a:solidFill>
            <a:srgbClr val="99CCFF"/>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99CCFF"/>
                </a:solidFill>
              </a:rPr>
              <a:t> </a:t>
            </a:r>
          </a:p>
        </p:txBody>
      </p:sp>
      <p:sp>
        <p:nvSpPr>
          <p:cNvPr id="3" name="Freeform 3">
            <a:extLst>
              <a:ext uri="{FF2B5EF4-FFF2-40B4-BE49-F238E27FC236}">
                <a16:creationId xmlns:a16="http://schemas.microsoft.com/office/drawing/2014/main" id="{009B0ACE-9E1C-07DD-5C29-3D699EF75C6A}"/>
              </a:ext>
            </a:extLst>
          </p:cNvPr>
          <p:cNvSpPr/>
          <p:nvPr/>
        </p:nvSpPr>
        <p:spPr>
          <a:xfrm>
            <a:off x="2667000" y="457200"/>
            <a:ext cx="4282468" cy="4032174"/>
          </a:xfrm>
          <a:custGeom>
            <a:avLst/>
            <a:gdLst>
              <a:gd name="connsiteX0" fmla="*/ 1353880 w 4282468"/>
              <a:gd name="connsiteY0" fmla="*/ 363557 h 4032174"/>
              <a:gd name="connsiteX1" fmla="*/ 1331846 w 4282468"/>
              <a:gd name="connsiteY1" fmla="*/ 396608 h 4032174"/>
              <a:gd name="connsiteX2" fmla="*/ 1320829 w 4282468"/>
              <a:gd name="connsiteY2" fmla="*/ 440675 h 4032174"/>
              <a:gd name="connsiteX3" fmla="*/ 1298796 w 4282468"/>
              <a:gd name="connsiteY3" fmla="*/ 506776 h 4032174"/>
              <a:gd name="connsiteX4" fmla="*/ 1254728 w 4282468"/>
              <a:gd name="connsiteY4" fmla="*/ 638979 h 4032174"/>
              <a:gd name="connsiteX5" fmla="*/ 1232695 w 4282468"/>
              <a:gd name="connsiteY5" fmla="*/ 705080 h 4032174"/>
              <a:gd name="connsiteX6" fmla="*/ 1221678 w 4282468"/>
              <a:gd name="connsiteY6" fmla="*/ 738130 h 4032174"/>
              <a:gd name="connsiteX7" fmla="*/ 1177610 w 4282468"/>
              <a:gd name="connsiteY7" fmla="*/ 804232 h 4032174"/>
              <a:gd name="connsiteX8" fmla="*/ 1100492 w 4282468"/>
              <a:gd name="connsiteY8" fmla="*/ 870333 h 4032174"/>
              <a:gd name="connsiteX9" fmla="*/ 1067442 w 4282468"/>
              <a:gd name="connsiteY9" fmla="*/ 947451 h 4032174"/>
              <a:gd name="connsiteX10" fmla="*/ 1034391 w 4282468"/>
              <a:gd name="connsiteY10" fmla="*/ 1013552 h 4032174"/>
              <a:gd name="connsiteX11" fmla="*/ 1012357 w 4282468"/>
              <a:gd name="connsiteY11" fmla="*/ 1112704 h 4032174"/>
              <a:gd name="connsiteX12" fmla="*/ 990323 w 4282468"/>
              <a:gd name="connsiteY12" fmla="*/ 1211856 h 4032174"/>
              <a:gd name="connsiteX13" fmla="*/ 968290 w 4282468"/>
              <a:gd name="connsiteY13" fmla="*/ 1255923 h 4032174"/>
              <a:gd name="connsiteX14" fmla="*/ 957273 w 4282468"/>
              <a:gd name="connsiteY14" fmla="*/ 1299991 h 4032174"/>
              <a:gd name="connsiteX15" fmla="*/ 913205 w 4282468"/>
              <a:gd name="connsiteY15" fmla="*/ 1366092 h 4032174"/>
              <a:gd name="connsiteX16" fmla="*/ 869138 w 4282468"/>
              <a:gd name="connsiteY16" fmla="*/ 1432193 h 4032174"/>
              <a:gd name="connsiteX17" fmla="*/ 836087 w 4282468"/>
              <a:gd name="connsiteY17" fmla="*/ 1454227 h 4032174"/>
              <a:gd name="connsiteX18" fmla="*/ 814054 w 4282468"/>
              <a:gd name="connsiteY18" fmla="*/ 1487277 h 4032174"/>
              <a:gd name="connsiteX19" fmla="*/ 747952 w 4282468"/>
              <a:gd name="connsiteY19" fmla="*/ 1531345 h 4032174"/>
              <a:gd name="connsiteX20" fmla="*/ 681851 w 4282468"/>
              <a:gd name="connsiteY20" fmla="*/ 1575412 h 4032174"/>
              <a:gd name="connsiteX21" fmla="*/ 648801 w 4282468"/>
              <a:gd name="connsiteY21" fmla="*/ 1619480 h 4032174"/>
              <a:gd name="connsiteX22" fmla="*/ 582699 w 4282468"/>
              <a:gd name="connsiteY22" fmla="*/ 1674564 h 4032174"/>
              <a:gd name="connsiteX23" fmla="*/ 538632 w 4282468"/>
              <a:gd name="connsiteY23" fmla="*/ 1740665 h 4032174"/>
              <a:gd name="connsiteX24" fmla="*/ 516598 w 4282468"/>
              <a:gd name="connsiteY24" fmla="*/ 1806767 h 4032174"/>
              <a:gd name="connsiteX25" fmla="*/ 505581 w 4282468"/>
              <a:gd name="connsiteY25" fmla="*/ 1839817 h 4032174"/>
              <a:gd name="connsiteX26" fmla="*/ 483548 w 4282468"/>
              <a:gd name="connsiteY26" fmla="*/ 1927952 h 4032174"/>
              <a:gd name="connsiteX27" fmla="*/ 472531 w 4282468"/>
              <a:gd name="connsiteY27" fmla="*/ 1972020 h 4032174"/>
              <a:gd name="connsiteX28" fmla="*/ 450497 w 4282468"/>
              <a:gd name="connsiteY28" fmla="*/ 2071171 h 4032174"/>
              <a:gd name="connsiteX29" fmla="*/ 428463 w 4282468"/>
              <a:gd name="connsiteY29" fmla="*/ 2192357 h 4032174"/>
              <a:gd name="connsiteX30" fmla="*/ 406429 w 4282468"/>
              <a:gd name="connsiteY30" fmla="*/ 2225408 h 4032174"/>
              <a:gd name="connsiteX31" fmla="*/ 384396 w 4282468"/>
              <a:gd name="connsiteY31" fmla="*/ 2291509 h 4032174"/>
              <a:gd name="connsiteX32" fmla="*/ 373379 w 4282468"/>
              <a:gd name="connsiteY32" fmla="*/ 2335576 h 4032174"/>
              <a:gd name="connsiteX33" fmla="*/ 351345 w 4282468"/>
              <a:gd name="connsiteY33" fmla="*/ 2379644 h 4032174"/>
              <a:gd name="connsiteX34" fmla="*/ 329311 w 4282468"/>
              <a:gd name="connsiteY34" fmla="*/ 2445745 h 4032174"/>
              <a:gd name="connsiteX35" fmla="*/ 318295 w 4282468"/>
              <a:gd name="connsiteY35" fmla="*/ 2478795 h 4032174"/>
              <a:gd name="connsiteX36" fmla="*/ 263210 w 4282468"/>
              <a:gd name="connsiteY36" fmla="*/ 2566930 h 4032174"/>
              <a:gd name="connsiteX37" fmla="*/ 219143 w 4282468"/>
              <a:gd name="connsiteY37" fmla="*/ 2633032 h 4032174"/>
              <a:gd name="connsiteX38" fmla="*/ 208126 w 4282468"/>
              <a:gd name="connsiteY38" fmla="*/ 2666082 h 4032174"/>
              <a:gd name="connsiteX39" fmla="*/ 186092 w 4282468"/>
              <a:gd name="connsiteY39" fmla="*/ 2743200 h 4032174"/>
              <a:gd name="connsiteX40" fmla="*/ 175075 w 4282468"/>
              <a:gd name="connsiteY40" fmla="*/ 2853369 h 4032174"/>
              <a:gd name="connsiteX41" fmla="*/ 153042 w 4282468"/>
              <a:gd name="connsiteY41" fmla="*/ 2919470 h 4032174"/>
              <a:gd name="connsiteX42" fmla="*/ 108974 w 4282468"/>
              <a:gd name="connsiteY42" fmla="*/ 3117774 h 4032174"/>
              <a:gd name="connsiteX43" fmla="*/ 97957 w 4282468"/>
              <a:gd name="connsiteY43" fmla="*/ 3150824 h 4032174"/>
              <a:gd name="connsiteX44" fmla="*/ 86940 w 4282468"/>
              <a:gd name="connsiteY44" fmla="*/ 3183875 h 4032174"/>
              <a:gd name="connsiteX45" fmla="*/ 31856 w 4282468"/>
              <a:gd name="connsiteY45" fmla="*/ 3249976 h 4032174"/>
              <a:gd name="connsiteX46" fmla="*/ 20839 w 4282468"/>
              <a:gd name="connsiteY46" fmla="*/ 3437263 h 4032174"/>
              <a:gd name="connsiteX47" fmla="*/ 53890 w 4282468"/>
              <a:gd name="connsiteY47" fmla="*/ 3503364 h 4032174"/>
              <a:gd name="connsiteX48" fmla="*/ 186092 w 4282468"/>
              <a:gd name="connsiteY48" fmla="*/ 3613533 h 4032174"/>
              <a:gd name="connsiteX49" fmla="*/ 241176 w 4282468"/>
              <a:gd name="connsiteY49" fmla="*/ 3679634 h 4032174"/>
              <a:gd name="connsiteX50" fmla="*/ 274227 w 4282468"/>
              <a:gd name="connsiteY50" fmla="*/ 3701668 h 4032174"/>
              <a:gd name="connsiteX51" fmla="*/ 285244 w 4282468"/>
              <a:gd name="connsiteY51" fmla="*/ 3734718 h 4032174"/>
              <a:gd name="connsiteX52" fmla="*/ 318295 w 4282468"/>
              <a:gd name="connsiteY52" fmla="*/ 3745735 h 4032174"/>
              <a:gd name="connsiteX53" fmla="*/ 395413 w 4282468"/>
              <a:gd name="connsiteY53" fmla="*/ 3789803 h 4032174"/>
              <a:gd name="connsiteX54" fmla="*/ 428463 w 4282468"/>
              <a:gd name="connsiteY54" fmla="*/ 3800820 h 4032174"/>
              <a:gd name="connsiteX55" fmla="*/ 461514 w 4282468"/>
              <a:gd name="connsiteY55" fmla="*/ 3822853 h 4032174"/>
              <a:gd name="connsiteX56" fmla="*/ 538632 w 4282468"/>
              <a:gd name="connsiteY56" fmla="*/ 3855904 h 4032174"/>
              <a:gd name="connsiteX57" fmla="*/ 571683 w 4282468"/>
              <a:gd name="connsiteY57" fmla="*/ 3877938 h 4032174"/>
              <a:gd name="connsiteX58" fmla="*/ 637784 w 4282468"/>
              <a:gd name="connsiteY58" fmla="*/ 3888955 h 4032174"/>
              <a:gd name="connsiteX59" fmla="*/ 670834 w 4282468"/>
              <a:gd name="connsiteY59" fmla="*/ 3899971 h 4032174"/>
              <a:gd name="connsiteX60" fmla="*/ 714902 w 4282468"/>
              <a:gd name="connsiteY60" fmla="*/ 3910988 h 4032174"/>
              <a:gd name="connsiteX61" fmla="*/ 747952 w 4282468"/>
              <a:gd name="connsiteY61" fmla="*/ 3922005 h 4032174"/>
              <a:gd name="connsiteX62" fmla="*/ 836087 w 4282468"/>
              <a:gd name="connsiteY62" fmla="*/ 3933022 h 4032174"/>
              <a:gd name="connsiteX63" fmla="*/ 946256 w 4282468"/>
              <a:gd name="connsiteY63" fmla="*/ 3955056 h 4032174"/>
              <a:gd name="connsiteX64" fmla="*/ 979307 w 4282468"/>
              <a:gd name="connsiteY64" fmla="*/ 3966073 h 4032174"/>
              <a:gd name="connsiteX65" fmla="*/ 1067442 w 4282468"/>
              <a:gd name="connsiteY65" fmla="*/ 3977089 h 4032174"/>
              <a:gd name="connsiteX66" fmla="*/ 1133543 w 4282468"/>
              <a:gd name="connsiteY66" fmla="*/ 3988106 h 4032174"/>
              <a:gd name="connsiteX67" fmla="*/ 1221678 w 4282468"/>
              <a:gd name="connsiteY67" fmla="*/ 3999123 h 4032174"/>
              <a:gd name="connsiteX68" fmla="*/ 1353880 w 4282468"/>
              <a:gd name="connsiteY68" fmla="*/ 4021157 h 4032174"/>
              <a:gd name="connsiteX69" fmla="*/ 1706420 w 4282468"/>
              <a:gd name="connsiteY69" fmla="*/ 4032174 h 4032174"/>
              <a:gd name="connsiteX70" fmla="*/ 2158111 w 4282468"/>
              <a:gd name="connsiteY70" fmla="*/ 4021157 h 4032174"/>
              <a:gd name="connsiteX71" fmla="*/ 2257263 w 4282468"/>
              <a:gd name="connsiteY71" fmla="*/ 3999123 h 4032174"/>
              <a:gd name="connsiteX72" fmla="*/ 2819123 w 4282468"/>
              <a:gd name="connsiteY72" fmla="*/ 3977089 h 4032174"/>
              <a:gd name="connsiteX73" fmla="*/ 2995393 w 4282468"/>
              <a:gd name="connsiteY73" fmla="*/ 3955056 h 4032174"/>
              <a:gd name="connsiteX74" fmla="*/ 3050478 w 4282468"/>
              <a:gd name="connsiteY74" fmla="*/ 3944039 h 4032174"/>
              <a:gd name="connsiteX75" fmla="*/ 3094545 w 4282468"/>
              <a:gd name="connsiteY75" fmla="*/ 3933022 h 4032174"/>
              <a:gd name="connsiteX76" fmla="*/ 3469119 w 4282468"/>
              <a:gd name="connsiteY76" fmla="*/ 3910988 h 4032174"/>
              <a:gd name="connsiteX77" fmla="*/ 3524203 w 4282468"/>
              <a:gd name="connsiteY77" fmla="*/ 3888955 h 4032174"/>
              <a:gd name="connsiteX78" fmla="*/ 3579287 w 4282468"/>
              <a:gd name="connsiteY78" fmla="*/ 3877938 h 4032174"/>
              <a:gd name="connsiteX79" fmla="*/ 3623355 w 4282468"/>
              <a:gd name="connsiteY79" fmla="*/ 3855904 h 4032174"/>
              <a:gd name="connsiteX80" fmla="*/ 3733523 w 4282468"/>
              <a:gd name="connsiteY80" fmla="*/ 3822853 h 4032174"/>
              <a:gd name="connsiteX81" fmla="*/ 3799625 w 4282468"/>
              <a:gd name="connsiteY81" fmla="*/ 3789803 h 4032174"/>
              <a:gd name="connsiteX82" fmla="*/ 3865726 w 4282468"/>
              <a:gd name="connsiteY82" fmla="*/ 3734718 h 4032174"/>
              <a:gd name="connsiteX83" fmla="*/ 3898776 w 4282468"/>
              <a:gd name="connsiteY83" fmla="*/ 3723702 h 4032174"/>
              <a:gd name="connsiteX84" fmla="*/ 3942844 w 4282468"/>
              <a:gd name="connsiteY84" fmla="*/ 3690651 h 4032174"/>
              <a:gd name="connsiteX85" fmla="*/ 4030979 w 4282468"/>
              <a:gd name="connsiteY85" fmla="*/ 3580482 h 4032174"/>
              <a:gd name="connsiteX86" fmla="*/ 4053013 w 4282468"/>
              <a:gd name="connsiteY86" fmla="*/ 3536415 h 4032174"/>
              <a:gd name="connsiteX87" fmla="*/ 4097080 w 4282468"/>
              <a:gd name="connsiteY87" fmla="*/ 3470314 h 4032174"/>
              <a:gd name="connsiteX88" fmla="*/ 4130131 w 4282468"/>
              <a:gd name="connsiteY88" fmla="*/ 3382179 h 4032174"/>
              <a:gd name="connsiteX89" fmla="*/ 4163181 w 4282468"/>
              <a:gd name="connsiteY89" fmla="*/ 3294044 h 4032174"/>
              <a:gd name="connsiteX90" fmla="*/ 4196232 w 4282468"/>
              <a:gd name="connsiteY90" fmla="*/ 3249976 h 4032174"/>
              <a:gd name="connsiteX91" fmla="*/ 4229283 w 4282468"/>
              <a:gd name="connsiteY91" fmla="*/ 3150824 h 4032174"/>
              <a:gd name="connsiteX92" fmla="*/ 4240299 w 4282468"/>
              <a:gd name="connsiteY92" fmla="*/ 3106757 h 4032174"/>
              <a:gd name="connsiteX93" fmla="*/ 4262333 w 4282468"/>
              <a:gd name="connsiteY93" fmla="*/ 3029639 h 4032174"/>
              <a:gd name="connsiteX94" fmla="*/ 4262333 w 4282468"/>
              <a:gd name="connsiteY94" fmla="*/ 2765234 h 4032174"/>
              <a:gd name="connsiteX95" fmla="*/ 4218266 w 4282468"/>
              <a:gd name="connsiteY95" fmla="*/ 2655065 h 4032174"/>
              <a:gd name="connsiteX96" fmla="*/ 4207249 w 4282468"/>
              <a:gd name="connsiteY96" fmla="*/ 2622015 h 4032174"/>
              <a:gd name="connsiteX97" fmla="*/ 4152164 w 4282468"/>
              <a:gd name="connsiteY97" fmla="*/ 2500829 h 4032174"/>
              <a:gd name="connsiteX98" fmla="*/ 4119114 w 4282468"/>
              <a:gd name="connsiteY98" fmla="*/ 2456762 h 4032174"/>
              <a:gd name="connsiteX99" fmla="*/ 4064029 w 4282468"/>
              <a:gd name="connsiteY99" fmla="*/ 2368627 h 4032174"/>
              <a:gd name="connsiteX100" fmla="*/ 4053013 w 4282468"/>
              <a:gd name="connsiteY100" fmla="*/ 2335576 h 4032174"/>
              <a:gd name="connsiteX101" fmla="*/ 4019962 w 4282468"/>
              <a:gd name="connsiteY101" fmla="*/ 2302526 h 4032174"/>
              <a:gd name="connsiteX102" fmla="*/ 3997928 w 4282468"/>
              <a:gd name="connsiteY102" fmla="*/ 2269475 h 4032174"/>
              <a:gd name="connsiteX103" fmla="*/ 3964878 w 4282468"/>
              <a:gd name="connsiteY103" fmla="*/ 2225408 h 4032174"/>
              <a:gd name="connsiteX104" fmla="*/ 3920810 w 4282468"/>
              <a:gd name="connsiteY104" fmla="*/ 2148289 h 4032174"/>
              <a:gd name="connsiteX105" fmla="*/ 3832675 w 4282468"/>
              <a:gd name="connsiteY105" fmla="*/ 2027104 h 4032174"/>
              <a:gd name="connsiteX106" fmla="*/ 3777591 w 4282468"/>
              <a:gd name="connsiteY106" fmla="*/ 1938969 h 4032174"/>
              <a:gd name="connsiteX107" fmla="*/ 3689456 w 4282468"/>
              <a:gd name="connsiteY107" fmla="*/ 1839817 h 4032174"/>
              <a:gd name="connsiteX108" fmla="*/ 3667422 w 4282468"/>
              <a:gd name="connsiteY108" fmla="*/ 1784733 h 4032174"/>
              <a:gd name="connsiteX109" fmla="*/ 3634372 w 4282468"/>
              <a:gd name="connsiteY109" fmla="*/ 1751682 h 4032174"/>
              <a:gd name="connsiteX110" fmla="*/ 3612338 w 4282468"/>
              <a:gd name="connsiteY110" fmla="*/ 1718632 h 4032174"/>
              <a:gd name="connsiteX111" fmla="*/ 3590304 w 4282468"/>
              <a:gd name="connsiteY111" fmla="*/ 1674564 h 4032174"/>
              <a:gd name="connsiteX112" fmla="*/ 3491152 w 4282468"/>
              <a:gd name="connsiteY112" fmla="*/ 1575412 h 4032174"/>
              <a:gd name="connsiteX113" fmla="*/ 3458102 w 4282468"/>
              <a:gd name="connsiteY113" fmla="*/ 1553379 h 4032174"/>
              <a:gd name="connsiteX114" fmla="*/ 3392001 w 4282468"/>
              <a:gd name="connsiteY114" fmla="*/ 1487277 h 4032174"/>
              <a:gd name="connsiteX115" fmla="*/ 3314883 w 4282468"/>
              <a:gd name="connsiteY115" fmla="*/ 1388126 h 4032174"/>
              <a:gd name="connsiteX116" fmla="*/ 3270815 w 4282468"/>
              <a:gd name="connsiteY116" fmla="*/ 1344058 h 4032174"/>
              <a:gd name="connsiteX117" fmla="*/ 3237764 w 4282468"/>
              <a:gd name="connsiteY117" fmla="*/ 1311008 h 4032174"/>
              <a:gd name="connsiteX118" fmla="*/ 3215731 w 4282468"/>
              <a:gd name="connsiteY118" fmla="*/ 1277957 h 4032174"/>
              <a:gd name="connsiteX119" fmla="*/ 3182680 w 4282468"/>
              <a:gd name="connsiteY119" fmla="*/ 1266940 h 4032174"/>
              <a:gd name="connsiteX120" fmla="*/ 3160646 w 4282468"/>
              <a:gd name="connsiteY120" fmla="*/ 1233889 h 4032174"/>
              <a:gd name="connsiteX121" fmla="*/ 3094545 w 4282468"/>
              <a:gd name="connsiteY121" fmla="*/ 1200839 h 4032174"/>
              <a:gd name="connsiteX122" fmla="*/ 2962343 w 4282468"/>
              <a:gd name="connsiteY122" fmla="*/ 1123721 h 4032174"/>
              <a:gd name="connsiteX123" fmla="*/ 2918275 w 4282468"/>
              <a:gd name="connsiteY123" fmla="*/ 1112704 h 4032174"/>
              <a:gd name="connsiteX124" fmla="*/ 2819123 w 4282468"/>
              <a:gd name="connsiteY124" fmla="*/ 1068636 h 4032174"/>
              <a:gd name="connsiteX125" fmla="*/ 2775056 w 4282468"/>
              <a:gd name="connsiteY125" fmla="*/ 1046603 h 4032174"/>
              <a:gd name="connsiteX126" fmla="*/ 2697938 w 4282468"/>
              <a:gd name="connsiteY126" fmla="*/ 1024569 h 4032174"/>
              <a:gd name="connsiteX127" fmla="*/ 2565736 w 4282468"/>
              <a:gd name="connsiteY127" fmla="*/ 914400 h 4032174"/>
              <a:gd name="connsiteX128" fmla="*/ 2543702 w 4282468"/>
              <a:gd name="connsiteY128" fmla="*/ 870333 h 4032174"/>
              <a:gd name="connsiteX129" fmla="*/ 2510651 w 4282468"/>
              <a:gd name="connsiteY129" fmla="*/ 837282 h 4032174"/>
              <a:gd name="connsiteX130" fmla="*/ 2455567 w 4282468"/>
              <a:gd name="connsiteY130" fmla="*/ 760164 h 4032174"/>
              <a:gd name="connsiteX131" fmla="*/ 2433533 w 4282468"/>
              <a:gd name="connsiteY131" fmla="*/ 705080 h 4032174"/>
              <a:gd name="connsiteX132" fmla="*/ 2389466 w 4282468"/>
              <a:gd name="connsiteY132" fmla="*/ 638979 h 4032174"/>
              <a:gd name="connsiteX133" fmla="*/ 2356415 w 4282468"/>
              <a:gd name="connsiteY133" fmla="*/ 572877 h 4032174"/>
              <a:gd name="connsiteX134" fmla="*/ 2312348 w 4282468"/>
              <a:gd name="connsiteY134" fmla="*/ 451692 h 4032174"/>
              <a:gd name="connsiteX135" fmla="*/ 2290314 w 4282468"/>
              <a:gd name="connsiteY135" fmla="*/ 374574 h 4032174"/>
              <a:gd name="connsiteX136" fmla="*/ 2268280 w 4282468"/>
              <a:gd name="connsiteY136" fmla="*/ 341523 h 4032174"/>
              <a:gd name="connsiteX137" fmla="*/ 2224213 w 4282468"/>
              <a:gd name="connsiteY137" fmla="*/ 275422 h 4032174"/>
              <a:gd name="connsiteX138" fmla="*/ 2158111 w 4282468"/>
              <a:gd name="connsiteY138" fmla="*/ 231355 h 4032174"/>
              <a:gd name="connsiteX139" fmla="*/ 2125061 w 4282468"/>
              <a:gd name="connsiteY139" fmla="*/ 209321 h 4032174"/>
              <a:gd name="connsiteX140" fmla="*/ 2092010 w 4282468"/>
              <a:gd name="connsiteY140" fmla="*/ 187287 h 4032174"/>
              <a:gd name="connsiteX141" fmla="*/ 2025909 w 4282468"/>
              <a:gd name="connsiteY141" fmla="*/ 132203 h 4032174"/>
              <a:gd name="connsiteX142" fmla="*/ 1992858 w 4282468"/>
              <a:gd name="connsiteY142" fmla="*/ 121186 h 4032174"/>
              <a:gd name="connsiteX143" fmla="*/ 1893707 w 4282468"/>
              <a:gd name="connsiteY143" fmla="*/ 55085 h 4032174"/>
              <a:gd name="connsiteX144" fmla="*/ 1860656 w 4282468"/>
              <a:gd name="connsiteY144" fmla="*/ 33051 h 4032174"/>
              <a:gd name="connsiteX145" fmla="*/ 1750487 w 4282468"/>
              <a:gd name="connsiteY145" fmla="*/ 0 h 4032174"/>
              <a:gd name="connsiteX146" fmla="*/ 1596251 w 4282468"/>
              <a:gd name="connsiteY146" fmla="*/ 11017 h 4032174"/>
              <a:gd name="connsiteX147" fmla="*/ 1563201 w 4282468"/>
              <a:gd name="connsiteY147" fmla="*/ 22034 h 4032174"/>
              <a:gd name="connsiteX148" fmla="*/ 1497099 w 4282468"/>
              <a:gd name="connsiteY148" fmla="*/ 66102 h 4032174"/>
              <a:gd name="connsiteX149" fmla="*/ 1464049 w 4282468"/>
              <a:gd name="connsiteY149" fmla="*/ 88135 h 4032174"/>
              <a:gd name="connsiteX150" fmla="*/ 1419981 w 4282468"/>
              <a:gd name="connsiteY150" fmla="*/ 143220 h 4032174"/>
              <a:gd name="connsiteX151" fmla="*/ 1408964 w 4282468"/>
              <a:gd name="connsiteY151" fmla="*/ 176270 h 4032174"/>
              <a:gd name="connsiteX152" fmla="*/ 1386931 w 4282468"/>
              <a:gd name="connsiteY152" fmla="*/ 209321 h 4032174"/>
              <a:gd name="connsiteX153" fmla="*/ 1375914 w 4282468"/>
              <a:gd name="connsiteY153" fmla="*/ 242371 h 4032174"/>
              <a:gd name="connsiteX154" fmla="*/ 1342863 w 4282468"/>
              <a:gd name="connsiteY154" fmla="*/ 308473 h 4032174"/>
              <a:gd name="connsiteX155" fmla="*/ 1353880 w 4282468"/>
              <a:gd name="connsiteY155" fmla="*/ 363557 h 4032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Lst>
            <a:rect l="l" t="t" r="r" b="b"/>
            <a:pathLst>
              <a:path w="4282468" h="4032174">
                <a:moveTo>
                  <a:pt x="1353880" y="363557"/>
                </a:moveTo>
                <a:cubicBezTo>
                  <a:pt x="1352044" y="378246"/>
                  <a:pt x="1337062" y="384438"/>
                  <a:pt x="1331846" y="396608"/>
                </a:cubicBezTo>
                <a:cubicBezTo>
                  <a:pt x="1325882" y="410525"/>
                  <a:pt x="1325180" y="426172"/>
                  <a:pt x="1320829" y="440675"/>
                </a:cubicBezTo>
                <a:cubicBezTo>
                  <a:pt x="1314155" y="462921"/>
                  <a:pt x="1306140" y="484742"/>
                  <a:pt x="1298796" y="506776"/>
                </a:cubicBezTo>
                <a:lnTo>
                  <a:pt x="1254728" y="638979"/>
                </a:lnTo>
                <a:lnTo>
                  <a:pt x="1232695" y="705080"/>
                </a:lnTo>
                <a:cubicBezTo>
                  <a:pt x="1229023" y="716097"/>
                  <a:pt x="1228120" y="728468"/>
                  <a:pt x="1221678" y="738130"/>
                </a:cubicBezTo>
                <a:cubicBezTo>
                  <a:pt x="1206989" y="760164"/>
                  <a:pt x="1199644" y="789543"/>
                  <a:pt x="1177610" y="804232"/>
                </a:cubicBezTo>
                <a:cubicBezTo>
                  <a:pt x="1144301" y="826437"/>
                  <a:pt x="1127208" y="834712"/>
                  <a:pt x="1100492" y="870333"/>
                </a:cubicBezTo>
                <a:cubicBezTo>
                  <a:pt x="1066100" y="916188"/>
                  <a:pt x="1088717" y="904900"/>
                  <a:pt x="1067442" y="947451"/>
                </a:cubicBezTo>
                <a:cubicBezTo>
                  <a:pt x="1024725" y="1032888"/>
                  <a:pt x="1062086" y="930471"/>
                  <a:pt x="1034391" y="1013552"/>
                </a:cubicBezTo>
                <a:cubicBezTo>
                  <a:pt x="1004076" y="1195440"/>
                  <a:pt x="1039478" y="1004221"/>
                  <a:pt x="1012357" y="1112704"/>
                </a:cubicBezTo>
                <a:cubicBezTo>
                  <a:pt x="1007122" y="1133645"/>
                  <a:pt x="998805" y="1189237"/>
                  <a:pt x="990323" y="1211856"/>
                </a:cubicBezTo>
                <a:cubicBezTo>
                  <a:pt x="984557" y="1227233"/>
                  <a:pt x="974056" y="1240546"/>
                  <a:pt x="968290" y="1255923"/>
                </a:cubicBezTo>
                <a:cubicBezTo>
                  <a:pt x="962974" y="1270100"/>
                  <a:pt x="964044" y="1286448"/>
                  <a:pt x="957273" y="1299991"/>
                </a:cubicBezTo>
                <a:cubicBezTo>
                  <a:pt x="945430" y="1323677"/>
                  <a:pt x="927894" y="1344058"/>
                  <a:pt x="913205" y="1366092"/>
                </a:cubicBezTo>
                <a:cubicBezTo>
                  <a:pt x="913204" y="1366094"/>
                  <a:pt x="869139" y="1432192"/>
                  <a:pt x="869138" y="1432193"/>
                </a:cubicBezTo>
                <a:lnTo>
                  <a:pt x="836087" y="1454227"/>
                </a:lnTo>
                <a:cubicBezTo>
                  <a:pt x="828743" y="1465244"/>
                  <a:pt x="824018" y="1478558"/>
                  <a:pt x="814054" y="1487277"/>
                </a:cubicBezTo>
                <a:cubicBezTo>
                  <a:pt x="794125" y="1504715"/>
                  <a:pt x="747952" y="1531345"/>
                  <a:pt x="747952" y="1531345"/>
                </a:cubicBezTo>
                <a:cubicBezTo>
                  <a:pt x="688112" y="1621106"/>
                  <a:pt x="772395" y="1510737"/>
                  <a:pt x="681851" y="1575412"/>
                </a:cubicBezTo>
                <a:cubicBezTo>
                  <a:pt x="666910" y="1586084"/>
                  <a:pt x="660750" y="1605539"/>
                  <a:pt x="648801" y="1619480"/>
                </a:cubicBezTo>
                <a:cubicBezTo>
                  <a:pt x="620528" y="1652465"/>
                  <a:pt x="616696" y="1651899"/>
                  <a:pt x="582699" y="1674564"/>
                </a:cubicBezTo>
                <a:cubicBezTo>
                  <a:pt x="568010" y="1696598"/>
                  <a:pt x="547006" y="1715543"/>
                  <a:pt x="538632" y="1740665"/>
                </a:cubicBezTo>
                <a:lnTo>
                  <a:pt x="516598" y="1806767"/>
                </a:lnTo>
                <a:cubicBezTo>
                  <a:pt x="512926" y="1817784"/>
                  <a:pt x="508397" y="1828551"/>
                  <a:pt x="505581" y="1839817"/>
                </a:cubicBezTo>
                <a:lnTo>
                  <a:pt x="483548" y="1927952"/>
                </a:lnTo>
                <a:cubicBezTo>
                  <a:pt x="479876" y="1942641"/>
                  <a:pt x="475020" y="1957085"/>
                  <a:pt x="472531" y="1972020"/>
                </a:cubicBezTo>
                <a:cubicBezTo>
                  <a:pt x="459605" y="2049576"/>
                  <a:pt x="468578" y="2016930"/>
                  <a:pt x="450497" y="2071171"/>
                </a:cubicBezTo>
                <a:cubicBezTo>
                  <a:pt x="446699" y="2101553"/>
                  <a:pt x="445446" y="2158391"/>
                  <a:pt x="428463" y="2192357"/>
                </a:cubicBezTo>
                <a:cubicBezTo>
                  <a:pt x="422542" y="2204200"/>
                  <a:pt x="413774" y="2214391"/>
                  <a:pt x="406429" y="2225408"/>
                </a:cubicBezTo>
                <a:cubicBezTo>
                  <a:pt x="399085" y="2247442"/>
                  <a:pt x="390029" y="2268977"/>
                  <a:pt x="384396" y="2291509"/>
                </a:cubicBezTo>
                <a:cubicBezTo>
                  <a:pt x="380724" y="2306198"/>
                  <a:pt x="378695" y="2321399"/>
                  <a:pt x="373379" y="2335576"/>
                </a:cubicBezTo>
                <a:cubicBezTo>
                  <a:pt x="367612" y="2350953"/>
                  <a:pt x="357444" y="2364395"/>
                  <a:pt x="351345" y="2379644"/>
                </a:cubicBezTo>
                <a:cubicBezTo>
                  <a:pt x="342719" y="2401208"/>
                  <a:pt x="336655" y="2423711"/>
                  <a:pt x="329311" y="2445745"/>
                </a:cubicBezTo>
                <a:cubicBezTo>
                  <a:pt x="325639" y="2456762"/>
                  <a:pt x="323488" y="2468408"/>
                  <a:pt x="318295" y="2478795"/>
                </a:cubicBezTo>
                <a:cubicBezTo>
                  <a:pt x="281651" y="2552083"/>
                  <a:pt x="313269" y="2495417"/>
                  <a:pt x="263210" y="2566930"/>
                </a:cubicBezTo>
                <a:cubicBezTo>
                  <a:pt x="248024" y="2588624"/>
                  <a:pt x="227517" y="2607910"/>
                  <a:pt x="219143" y="2633032"/>
                </a:cubicBezTo>
                <a:cubicBezTo>
                  <a:pt x="215471" y="2644049"/>
                  <a:pt x="211316" y="2654916"/>
                  <a:pt x="208126" y="2666082"/>
                </a:cubicBezTo>
                <a:cubicBezTo>
                  <a:pt x="180459" y="2762915"/>
                  <a:pt x="212507" y="2663958"/>
                  <a:pt x="186092" y="2743200"/>
                </a:cubicBezTo>
                <a:cubicBezTo>
                  <a:pt x="182420" y="2779923"/>
                  <a:pt x="181876" y="2817095"/>
                  <a:pt x="175075" y="2853369"/>
                </a:cubicBezTo>
                <a:cubicBezTo>
                  <a:pt x="170795" y="2876197"/>
                  <a:pt x="158080" y="2896798"/>
                  <a:pt x="153042" y="2919470"/>
                </a:cubicBezTo>
                <a:cubicBezTo>
                  <a:pt x="101342" y="3152123"/>
                  <a:pt x="158573" y="2968979"/>
                  <a:pt x="108974" y="3117774"/>
                </a:cubicBezTo>
                <a:lnTo>
                  <a:pt x="97957" y="3150824"/>
                </a:lnTo>
                <a:cubicBezTo>
                  <a:pt x="94285" y="3161841"/>
                  <a:pt x="93381" y="3174212"/>
                  <a:pt x="86940" y="3183875"/>
                </a:cubicBezTo>
                <a:cubicBezTo>
                  <a:pt x="56265" y="3229890"/>
                  <a:pt x="74270" y="3207564"/>
                  <a:pt x="31856" y="3249976"/>
                </a:cubicBezTo>
                <a:cubicBezTo>
                  <a:pt x="0" y="3345543"/>
                  <a:pt x="2471" y="3308690"/>
                  <a:pt x="20839" y="3437263"/>
                </a:cubicBezTo>
                <a:cubicBezTo>
                  <a:pt x="23566" y="3456349"/>
                  <a:pt x="39640" y="3490896"/>
                  <a:pt x="53890" y="3503364"/>
                </a:cubicBezTo>
                <a:cubicBezTo>
                  <a:pt x="118924" y="3560269"/>
                  <a:pt x="133029" y="3533941"/>
                  <a:pt x="186092" y="3613533"/>
                </a:cubicBezTo>
                <a:cubicBezTo>
                  <a:pt x="207756" y="3646028"/>
                  <a:pt x="209369" y="3653128"/>
                  <a:pt x="241176" y="3679634"/>
                </a:cubicBezTo>
                <a:cubicBezTo>
                  <a:pt x="251348" y="3688111"/>
                  <a:pt x="263210" y="3694323"/>
                  <a:pt x="274227" y="3701668"/>
                </a:cubicBezTo>
                <a:cubicBezTo>
                  <a:pt x="277899" y="3712685"/>
                  <a:pt x="277033" y="3726507"/>
                  <a:pt x="285244" y="3734718"/>
                </a:cubicBezTo>
                <a:cubicBezTo>
                  <a:pt x="293456" y="3742929"/>
                  <a:pt x="307621" y="3741160"/>
                  <a:pt x="318295" y="3745735"/>
                </a:cubicBezTo>
                <a:cubicBezTo>
                  <a:pt x="453481" y="3803673"/>
                  <a:pt x="284781" y="3734486"/>
                  <a:pt x="395413" y="3789803"/>
                </a:cubicBezTo>
                <a:cubicBezTo>
                  <a:pt x="405800" y="3794996"/>
                  <a:pt x="418076" y="3795627"/>
                  <a:pt x="428463" y="3800820"/>
                </a:cubicBezTo>
                <a:cubicBezTo>
                  <a:pt x="440306" y="3806741"/>
                  <a:pt x="449671" y="3816932"/>
                  <a:pt x="461514" y="3822853"/>
                </a:cubicBezTo>
                <a:cubicBezTo>
                  <a:pt x="585091" y="3884641"/>
                  <a:pt x="378184" y="3764219"/>
                  <a:pt x="538632" y="3855904"/>
                </a:cubicBezTo>
                <a:cubicBezTo>
                  <a:pt x="550128" y="3862473"/>
                  <a:pt x="559122" y="3873751"/>
                  <a:pt x="571683" y="3877938"/>
                </a:cubicBezTo>
                <a:cubicBezTo>
                  <a:pt x="592874" y="3885002"/>
                  <a:pt x="615978" y="3884109"/>
                  <a:pt x="637784" y="3888955"/>
                </a:cubicBezTo>
                <a:cubicBezTo>
                  <a:pt x="649120" y="3891474"/>
                  <a:pt x="659668" y="3896781"/>
                  <a:pt x="670834" y="3899971"/>
                </a:cubicBezTo>
                <a:cubicBezTo>
                  <a:pt x="685393" y="3904131"/>
                  <a:pt x="700343" y="3906828"/>
                  <a:pt x="714902" y="3910988"/>
                </a:cubicBezTo>
                <a:cubicBezTo>
                  <a:pt x="726068" y="3914178"/>
                  <a:pt x="736527" y="3919928"/>
                  <a:pt x="747952" y="3922005"/>
                </a:cubicBezTo>
                <a:cubicBezTo>
                  <a:pt x="777081" y="3927301"/>
                  <a:pt x="806709" y="3929350"/>
                  <a:pt x="836087" y="3933022"/>
                </a:cubicBezTo>
                <a:cubicBezTo>
                  <a:pt x="910757" y="3957912"/>
                  <a:pt x="819664" y="3929737"/>
                  <a:pt x="946256" y="3955056"/>
                </a:cubicBezTo>
                <a:cubicBezTo>
                  <a:pt x="957643" y="3957334"/>
                  <a:pt x="967881" y="3963996"/>
                  <a:pt x="979307" y="3966073"/>
                </a:cubicBezTo>
                <a:cubicBezTo>
                  <a:pt x="1008436" y="3971369"/>
                  <a:pt x="1038133" y="3972902"/>
                  <a:pt x="1067442" y="3977089"/>
                </a:cubicBezTo>
                <a:cubicBezTo>
                  <a:pt x="1089555" y="3980248"/>
                  <a:pt x="1111430" y="3984947"/>
                  <a:pt x="1133543" y="3988106"/>
                </a:cubicBezTo>
                <a:cubicBezTo>
                  <a:pt x="1162852" y="3992293"/>
                  <a:pt x="1192399" y="3994731"/>
                  <a:pt x="1221678" y="3999123"/>
                </a:cubicBezTo>
                <a:cubicBezTo>
                  <a:pt x="1265859" y="4005750"/>
                  <a:pt x="1309227" y="4019762"/>
                  <a:pt x="1353880" y="4021157"/>
                </a:cubicBezTo>
                <a:lnTo>
                  <a:pt x="1706420" y="4032174"/>
                </a:lnTo>
                <a:cubicBezTo>
                  <a:pt x="1856984" y="4028502"/>
                  <a:pt x="2007773" y="4030177"/>
                  <a:pt x="2158111" y="4021157"/>
                </a:cubicBezTo>
                <a:cubicBezTo>
                  <a:pt x="2191907" y="4019129"/>
                  <a:pt x="2223481" y="4001375"/>
                  <a:pt x="2257263" y="3999123"/>
                </a:cubicBezTo>
                <a:cubicBezTo>
                  <a:pt x="2444278" y="3986655"/>
                  <a:pt x="2819123" y="3977089"/>
                  <a:pt x="2819123" y="3977089"/>
                </a:cubicBezTo>
                <a:cubicBezTo>
                  <a:pt x="2943332" y="3952249"/>
                  <a:pt x="2791983" y="3980483"/>
                  <a:pt x="2995393" y="3955056"/>
                </a:cubicBezTo>
                <a:cubicBezTo>
                  <a:pt x="3013974" y="3952733"/>
                  <a:pt x="3032199" y="3948101"/>
                  <a:pt x="3050478" y="3944039"/>
                </a:cubicBezTo>
                <a:cubicBezTo>
                  <a:pt x="3065259" y="3940754"/>
                  <a:pt x="3079508" y="3934791"/>
                  <a:pt x="3094545" y="3933022"/>
                </a:cubicBezTo>
                <a:cubicBezTo>
                  <a:pt x="3186689" y="3922181"/>
                  <a:pt x="3396418" y="3914450"/>
                  <a:pt x="3469119" y="3910988"/>
                </a:cubicBezTo>
                <a:cubicBezTo>
                  <a:pt x="3487480" y="3903644"/>
                  <a:pt x="3505261" y="3894637"/>
                  <a:pt x="3524203" y="3888955"/>
                </a:cubicBezTo>
                <a:cubicBezTo>
                  <a:pt x="3542138" y="3883574"/>
                  <a:pt x="3561523" y="3883859"/>
                  <a:pt x="3579287" y="3877938"/>
                </a:cubicBezTo>
                <a:cubicBezTo>
                  <a:pt x="3594867" y="3872744"/>
                  <a:pt x="3608347" y="3862574"/>
                  <a:pt x="3623355" y="3855904"/>
                </a:cubicBezTo>
                <a:cubicBezTo>
                  <a:pt x="3682649" y="3829551"/>
                  <a:pt x="3671523" y="3835253"/>
                  <a:pt x="3733523" y="3822853"/>
                </a:cubicBezTo>
                <a:cubicBezTo>
                  <a:pt x="3828256" y="3759701"/>
                  <a:pt x="3708388" y="3835422"/>
                  <a:pt x="3799625" y="3789803"/>
                </a:cubicBezTo>
                <a:cubicBezTo>
                  <a:pt x="3871712" y="3753759"/>
                  <a:pt x="3792631" y="3783447"/>
                  <a:pt x="3865726" y="3734718"/>
                </a:cubicBezTo>
                <a:cubicBezTo>
                  <a:pt x="3875388" y="3728277"/>
                  <a:pt x="3887759" y="3727374"/>
                  <a:pt x="3898776" y="3723702"/>
                </a:cubicBezTo>
                <a:cubicBezTo>
                  <a:pt x="3913465" y="3712685"/>
                  <a:pt x="3929026" y="3702742"/>
                  <a:pt x="3942844" y="3690651"/>
                </a:cubicBezTo>
                <a:cubicBezTo>
                  <a:pt x="3979276" y="3658773"/>
                  <a:pt x="4008990" y="3624459"/>
                  <a:pt x="4030979" y="3580482"/>
                </a:cubicBezTo>
                <a:cubicBezTo>
                  <a:pt x="4038324" y="3565793"/>
                  <a:pt x="4044563" y="3550497"/>
                  <a:pt x="4053013" y="3536415"/>
                </a:cubicBezTo>
                <a:cubicBezTo>
                  <a:pt x="4066637" y="3513708"/>
                  <a:pt x="4097080" y="3470314"/>
                  <a:pt x="4097080" y="3470314"/>
                </a:cubicBezTo>
                <a:cubicBezTo>
                  <a:pt x="4117392" y="3389067"/>
                  <a:pt x="4095564" y="3462834"/>
                  <a:pt x="4130131" y="3382179"/>
                </a:cubicBezTo>
                <a:cubicBezTo>
                  <a:pt x="4148684" y="3338890"/>
                  <a:pt x="4134652" y="3345396"/>
                  <a:pt x="4163181" y="3294044"/>
                </a:cubicBezTo>
                <a:cubicBezTo>
                  <a:pt x="4172098" y="3277993"/>
                  <a:pt x="4185215" y="3264665"/>
                  <a:pt x="4196232" y="3249976"/>
                </a:cubicBezTo>
                <a:cubicBezTo>
                  <a:pt x="4220377" y="3129253"/>
                  <a:pt x="4190186" y="3255085"/>
                  <a:pt x="4229283" y="3150824"/>
                </a:cubicBezTo>
                <a:cubicBezTo>
                  <a:pt x="4234599" y="3136647"/>
                  <a:pt x="4236140" y="3121315"/>
                  <a:pt x="4240299" y="3106757"/>
                </a:cubicBezTo>
                <a:cubicBezTo>
                  <a:pt x="4271919" y="2996083"/>
                  <a:pt x="4227879" y="3167450"/>
                  <a:pt x="4262333" y="3029639"/>
                </a:cubicBezTo>
                <a:cubicBezTo>
                  <a:pt x="4276996" y="2912340"/>
                  <a:pt x="4282468" y="2912887"/>
                  <a:pt x="4262333" y="2765234"/>
                </a:cubicBezTo>
                <a:cubicBezTo>
                  <a:pt x="4255647" y="2716203"/>
                  <a:pt x="4236160" y="2696819"/>
                  <a:pt x="4218266" y="2655065"/>
                </a:cubicBezTo>
                <a:cubicBezTo>
                  <a:pt x="4213692" y="2644391"/>
                  <a:pt x="4211327" y="2632888"/>
                  <a:pt x="4207249" y="2622015"/>
                </a:cubicBezTo>
                <a:cubicBezTo>
                  <a:pt x="4192473" y="2582612"/>
                  <a:pt x="4173622" y="2536592"/>
                  <a:pt x="4152164" y="2500829"/>
                </a:cubicBezTo>
                <a:cubicBezTo>
                  <a:pt x="4142717" y="2485084"/>
                  <a:pt x="4130131" y="2471451"/>
                  <a:pt x="4119114" y="2456762"/>
                </a:cubicBezTo>
                <a:cubicBezTo>
                  <a:pt x="4094324" y="2382392"/>
                  <a:pt x="4128184" y="2471275"/>
                  <a:pt x="4064029" y="2368627"/>
                </a:cubicBezTo>
                <a:cubicBezTo>
                  <a:pt x="4057874" y="2358779"/>
                  <a:pt x="4059455" y="2345238"/>
                  <a:pt x="4053013" y="2335576"/>
                </a:cubicBezTo>
                <a:cubicBezTo>
                  <a:pt x="4044371" y="2322612"/>
                  <a:pt x="4029936" y="2314495"/>
                  <a:pt x="4019962" y="2302526"/>
                </a:cubicBezTo>
                <a:cubicBezTo>
                  <a:pt x="4011485" y="2292354"/>
                  <a:pt x="4005624" y="2280249"/>
                  <a:pt x="3997928" y="2269475"/>
                </a:cubicBezTo>
                <a:cubicBezTo>
                  <a:pt x="3987256" y="2254534"/>
                  <a:pt x="3975895" y="2240097"/>
                  <a:pt x="3964878" y="2225408"/>
                </a:cubicBezTo>
                <a:cubicBezTo>
                  <a:pt x="3941727" y="2155954"/>
                  <a:pt x="3970834" y="2231663"/>
                  <a:pt x="3920810" y="2148289"/>
                </a:cubicBezTo>
                <a:cubicBezTo>
                  <a:pt x="3853816" y="2036631"/>
                  <a:pt x="3928719" y="2123146"/>
                  <a:pt x="3832675" y="2027104"/>
                </a:cubicBezTo>
                <a:cubicBezTo>
                  <a:pt x="3811566" y="1984884"/>
                  <a:pt x="3810283" y="1975747"/>
                  <a:pt x="3777591" y="1938969"/>
                </a:cubicBezTo>
                <a:cubicBezTo>
                  <a:pt x="3744465" y="1901702"/>
                  <a:pt x="3713379" y="1882878"/>
                  <a:pt x="3689456" y="1839817"/>
                </a:cubicBezTo>
                <a:cubicBezTo>
                  <a:pt x="3679852" y="1822530"/>
                  <a:pt x="3677903" y="1801503"/>
                  <a:pt x="3667422" y="1784733"/>
                </a:cubicBezTo>
                <a:cubicBezTo>
                  <a:pt x="3659165" y="1771521"/>
                  <a:pt x="3644346" y="1763651"/>
                  <a:pt x="3634372" y="1751682"/>
                </a:cubicBezTo>
                <a:cubicBezTo>
                  <a:pt x="3625896" y="1741510"/>
                  <a:pt x="3618907" y="1730128"/>
                  <a:pt x="3612338" y="1718632"/>
                </a:cubicBezTo>
                <a:cubicBezTo>
                  <a:pt x="3604190" y="1704373"/>
                  <a:pt x="3600912" y="1687101"/>
                  <a:pt x="3590304" y="1674564"/>
                </a:cubicBezTo>
                <a:cubicBezTo>
                  <a:pt x="3560112" y="1638883"/>
                  <a:pt x="3530043" y="1601339"/>
                  <a:pt x="3491152" y="1575412"/>
                </a:cubicBezTo>
                <a:cubicBezTo>
                  <a:pt x="3480135" y="1568068"/>
                  <a:pt x="3467998" y="1562175"/>
                  <a:pt x="3458102" y="1553379"/>
                </a:cubicBezTo>
                <a:cubicBezTo>
                  <a:pt x="3434812" y="1532677"/>
                  <a:pt x="3392001" y="1487277"/>
                  <a:pt x="3392001" y="1487277"/>
                </a:cubicBezTo>
                <a:cubicBezTo>
                  <a:pt x="3371130" y="1424666"/>
                  <a:pt x="3389195" y="1462438"/>
                  <a:pt x="3314883" y="1388126"/>
                </a:cubicBezTo>
                <a:lnTo>
                  <a:pt x="3270815" y="1344058"/>
                </a:lnTo>
                <a:cubicBezTo>
                  <a:pt x="3259798" y="1333041"/>
                  <a:pt x="3246406" y="1323972"/>
                  <a:pt x="3237764" y="1311008"/>
                </a:cubicBezTo>
                <a:cubicBezTo>
                  <a:pt x="3230420" y="1299991"/>
                  <a:pt x="3226070" y="1286228"/>
                  <a:pt x="3215731" y="1277957"/>
                </a:cubicBezTo>
                <a:cubicBezTo>
                  <a:pt x="3206663" y="1270702"/>
                  <a:pt x="3193697" y="1270612"/>
                  <a:pt x="3182680" y="1266940"/>
                </a:cubicBezTo>
                <a:cubicBezTo>
                  <a:pt x="3175335" y="1255923"/>
                  <a:pt x="3170009" y="1243252"/>
                  <a:pt x="3160646" y="1233889"/>
                </a:cubicBezTo>
                <a:cubicBezTo>
                  <a:pt x="3139290" y="1212533"/>
                  <a:pt x="3121425" y="1209799"/>
                  <a:pt x="3094545" y="1200839"/>
                </a:cubicBezTo>
                <a:cubicBezTo>
                  <a:pt x="3053425" y="1169998"/>
                  <a:pt x="3014625" y="1136791"/>
                  <a:pt x="2962343" y="1123721"/>
                </a:cubicBezTo>
                <a:lnTo>
                  <a:pt x="2918275" y="1112704"/>
                </a:lnTo>
                <a:cubicBezTo>
                  <a:pt x="2821068" y="1047897"/>
                  <a:pt x="2976429" y="1147287"/>
                  <a:pt x="2819123" y="1068636"/>
                </a:cubicBezTo>
                <a:cubicBezTo>
                  <a:pt x="2804434" y="1061292"/>
                  <a:pt x="2790151" y="1053072"/>
                  <a:pt x="2775056" y="1046603"/>
                </a:cubicBezTo>
                <a:cubicBezTo>
                  <a:pt x="2752929" y="1037120"/>
                  <a:pt x="2720300" y="1030160"/>
                  <a:pt x="2697938" y="1024569"/>
                </a:cubicBezTo>
                <a:cubicBezTo>
                  <a:pt x="2659974" y="999260"/>
                  <a:pt x="2586944" y="956816"/>
                  <a:pt x="2565736" y="914400"/>
                </a:cubicBezTo>
                <a:cubicBezTo>
                  <a:pt x="2558391" y="899711"/>
                  <a:pt x="2553248" y="883697"/>
                  <a:pt x="2543702" y="870333"/>
                </a:cubicBezTo>
                <a:cubicBezTo>
                  <a:pt x="2534646" y="857655"/>
                  <a:pt x="2520791" y="849112"/>
                  <a:pt x="2510651" y="837282"/>
                </a:cubicBezTo>
                <a:cubicBezTo>
                  <a:pt x="2504663" y="830296"/>
                  <a:pt x="2462542" y="774114"/>
                  <a:pt x="2455567" y="760164"/>
                </a:cubicBezTo>
                <a:cubicBezTo>
                  <a:pt x="2446723" y="742476"/>
                  <a:pt x="2443003" y="722441"/>
                  <a:pt x="2433533" y="705080"/>
                </a:cubicBezTo>
                <a:cubicBezTo>
                  <a:pt x="2420852" y="681832"/>
                  <a:pt x="2397840" y="664101"/>
                  <a:pt x="2389466" y="638979"/>
                </a:cubicBezTo>
                <a:cubicBezTo>
                  <a:pt x="2374262" y="593367"/>
                  <a:pt x="2384891" y="615591"/>
                  <a:pt x="2356415" y="572877"/>
                </a:cubicBezTo>
                <a:cubicBezTo>
                  <a:pt x="2331170" y="471897"/>
                  <a:pt x="2351179" y="509939"/>
                  <a:pt x="2312348" y="451692"/>
                </a:cubicBezTo>
                <a:cubicBezTo>
                  <a:pt x="2308818" y="437571"/>
                  <a:pt x="2298217" y="390380"/>
                  <a:pt x="2290314" y="374574"/>
                </a:cubicBezTo>
                <a:cubicBezTo>
                  <a:pt x="2284392" y="362731"/>
                  <a:pt x="2274202" y="353366"/>
                  <a:pt x="2268280" y="341523"/>
                </a:cubicBezTo>
                <a:cubicBezTo>
                  <a:pt x="2244884" y="294732"/>
                  <a:pt x="2275472" y="315290"/>
                  <a:pt x="2224213" y="275422"/>
                </a:cubicBezTo>
                <a:cubicBezTo>
                  <a:pt x="2203310" y="259164"/>
                  <a:pt x="2180145" y="246044"/>
                  <a:pt x="2158111" y="231355"/>
                </a:cubicBezTo>
                <a:lnTo>
                  <a:pt x="2125061" y="209321"/>
                </a:lnTo>
                <a:cubicBezTo>
                  <a:pt x="2114044" y="201976"/>
                  <a:pt x="2101373" y="196650"/>
                  <a:pt x="2092010" y="187287"/>
                </a:cubicBezTo>
                <a:cubicBezTo>
                  <a:pt x="2067643" y="162919"/>
                  <a:pt x="2056588" y="147542"/>
                  <a:pt x="2025909" y="132203"/>
                </a:cubicBezTo>
                <a:cubicBezTo>
                  <a:pt x="2015522" y="127010"/>
                  <a:pt x="2003875" y="124858"/>
                  <a:pt x="1992858" y="121186"/>
                </a:cubicBezTo>
                <a:lnTo>
                  <a:pt x="1893707" y="55085"/>
                </a:lnTo>
                <a:cubicBezTo>
                  <a:pt x="1882690" y="47740"/>
                  <a:pt x="1873217" y="37238"/>
                  <a:pt x="1860656" y="33051"/>
                </a:cubicBezTo>
                <a:cubicBezTo>
                  <a:pt x="1780191" y="6229"/>
                  <a:pt x="1817087" y="16650"/>
                  <a:pt x="1750487" y="0"/>
                </a:cubicBezTo>
                <a:cubicBezTo>
                  <a:pt x="1699075" y="3672"/>
                  <a:pt x="1647441" y="4995"/>
                  <a:pt x="1596251" y="11017"/>
                </a:cubicBezTo>
                <a:cubicBezTo>
                  <a:pt x="1584718" y="12374"/>
                  <a:pt x="1573352" y="16394"/>
                  <a:pt x="1563201" y="22034"/>
                </a:cubicBezTo>
                <a:cubicBezTo>
                  <a:pt x="1540052" y="34895"/>
                  <a:pt x="1519133" y="51413"/>
                  <a:pt x="1497099" y="66102"/>
                </a:cubicBezTo>
                <a:lnTo>
                  <a:pt x="1464049" y="88135"/>
                </a:lnTo>
                <a:cubicBezTo>
                  <a:pt x="1436358" y="171208"/>
                  <a:pt x="1476932" y="72033"/>
                  <a:pt x="1419981" y="143220"/>
                </a:cubicBezTo>
                <a:cubicBezTo>
                  <a:pt x="1412727" y="152288"/>
                  <a:pt x="1414157" y="165883"/>
                  <a:pt x="1408964" y="176270"/>
                </a:cubicBezTo>
                <a:cubicBezTo>
                  <a:pt x="1403043" y="188113"/>
                  <a:pt x="1392852" y="197478"/>
                  <a:pt x="1386931" y="209321"/>
                </a:cubicBezTo>
                <a:cubicBezTo>
                  <a:pt x="1381738" y="219708"/>
                  <a:pt x="1381107" y="231984"/>
                  <a:pt x="1375914" y="242371"/>
                </a:cubicBezTo>
                <a:cubicBezTo>
                  <a:pt x="1360827" y="272545"/>
                  <a:pt x="1346324" y="273859"/>
                  <a:pt x="1342863" y="308473"/>
                </a:cubicBezTo>
                <a:cubicBezTo>
                  <a:pt x="1340305" y="334051"/>
                  <a:pt x="1355716" y="348868"/>
                  <a:pt x="1353880" y="363557"/>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46C066CC-189F-546B-4E31-2DA03337B73B}"/>
              </a:ext>
            </a:extLst>
          </p:cNvPr>
          <p:cNvSpPr txBox="1"/>
          <p:nvPr/>
        </p:nvSpPr>
        <p:spPr>
          <a:xfrm>
            <a:off x="891590" y="549298"/>
            <a:ext cx="3125856" cy="369332"/>
          </a:xfrm>
          <a:prstGeom prst="rect">
            <a:avLst/>
          </a:prstGeom>
          <a:noFill/>
        </p:spPr>
        <p:txBody>
          <a:bodyPr wrap="none" rtlCol="0">
            <a:spAutoFit/>
          </a:bodyPr>
          <a:lstStyle/>
          <a:p>
            <a:r>
              <a:rPr lang="en-US" dirty="0"/>
              <a:t>Virtual Work for Rigid Bodies</a:t>
            </a:r>
          </a:p>
        </p:txBody>
      </p:sp>
      <p:sp>
        <p:nvSpPr>
          <p:cNvPr id="5" name="TextBox 4">
            <a:extLst>
              <a:ext uri="{FF2B5EF4-FFF2-40B4-BE49-F238E27FC236}">
                <a16:creationId xmlns:a16="http://schemas.microsoft.com/office/drawing/2014/main" id="{4A24DCF3-F314-8297-E0C2-EC036BB2D41C}"/>
              </a:ext>
            </a:extLst>
          </p:cNvPr>
          <p:cNvSpPr txBox="1"/>
          <p:nvPr/>
        </p:nvSpPr>
        <p:spPr>
          <a:xfrm rot="972863">
            <a:off x="3078421" y="2960482"/>
            <a:ext cx="1063112" cy="369332"/>
          </a:xfrm>
          <a:prstGeom prst="rect">
            <a:avLst/>
          </a:prstGeom>
          <a:noFill/>
        </p:spPr>
        <p:txBody>
          <a:bodyPr wrap="none" rtlCol="0">
            <a:spAutoFit/>
          </a:bodyPr>
          <a:lstStyle/>
          <a:p>
            <a:r>
              <a:rPr lang="en-US" dirty="0"/>
              <a:t>Airplanes</a:t>
            </a:r>
          </a:p>
        </p:txBody>
      </p:sp>
      <p:sp>
        <p:nvSpPr>
          <p:cNvPr id="6" name="TextBox 5">
            <a:extLst>
              <a:ext uri="{FF2B5EF4-FFF2-40B4-BE49-F238E27FC236}">
                <a16:creationId xmlns:a16="http://schemas.microsoft.com/office/drawing/2014/main" id="{35549506-66F1-0CFC-2EEB-976CB29F641F}"/>
              </a:ext>
            </a:extLst>
          </p:cNvPr>
          <p:cNvSpPr txBox="1"/>
          <p:nvPr/>
        </p:nvSpPr>
        <p:spPr>
          <a:xfrm rot="1124339">
            <a:off x="4916448" y="1825052"/>
            <a:ext cx="1166025" cy="369332"/>
          </a:xfrm>
          <a:prstGeom prst="rect">
            <a:avLst/>
          </a:prstGeom>
          <a:noFill/>
        </p:spPr>
        <p:txBody>
          <a:bodyPr wrap="none" rtlCol="0">
            <a:spAutoFit/>
          </a:bodyPr>
          <a:lstStyle/>
          <a:p>
            <a:r>
              <a:rPr lang="en-US" dirty="0"/>
              <a:t>Spacecraft</a:t>
            </a:r>
          </a:p>
        </p:txBody>
      </p:sp>
      <p:sp>
        <p:nvSpPr>
          <p:cNvPr id="7" name="TextBox 6">
            <a:extLst>
              <a:ext uri="{FF2B5EF4-FFF2-40B4-BE49-F238E27FC236}">
                <a16:creationId xmlns:a16="http://schemas.microsoft.com/office/drawing/2014/main" id="{295264C0-205E-6656-7EF2-4355B0B4883E}"/>
              </a:ext>
            </a:extLst>
          </p:cNvPr>
          <p:cNvSpPr txBox="1"/>
          <p:nvPr/>
        </p:nvSpPr>
        <p:spPr>
          <a:xfrm rot="20809982">
            <a:off x="3566903" y="1686189"/>
            <a:ext cx="1032655" cy="369332"/>
          </a:xfrm>
          <a:prstGeom prst="rect">
            <a:avLst/>
          </a:prstGeom>
          <a:noFill/>
        </p:spPr>
        <p:txBody>
          <a:bodyPr wrap="none" rtlCol="0">
            <a:spAutoFit/>
          </a:bodyPr>
          <a:lstStyle/>
          <a:p>
            <a:r>
              <a:rPr lang="en-US" dirty="0"/>
              <a:t>Buildings</a:t>
            </a:r>
          </a:p>
        </p:txBody>
      </p:sp>
      <p:sp>
        <p:nvSpPr>
          <p:cNvPr id="8" name="TextBox 7">
            <a:extLst>
              <a:ext uri="{FF2B5EF4-FFF2-40B4-BE49-F238E27FC236}">
                <a16:creationId xmlns:a16="http://schemas.microsoft.com/office/drawing/2014/main" id="{44643568-7B0A-4422-5FC6-F5543064980D}"/>
              </a:ext>
            </a:extLst>
          </p:cNvPr>
          <p:cNvSpPr txBox="1"/>
          <p:nvPr/>
        </p:nvSpPr>
        <p:spPr>
          <a:xfrm rot="504659">
            <a:off x="5433308" y="2870499"/>
            <a:ext cx="725840" cy="369332"/>
          </a:xfrm>
          <a:prstGeom prst="rect">
            <a:avLst/>
          </a:prstGeom>
          <a:noFill/>
        </p:spPr>
        <p:txBody>
          <a:bodyPr wrap="none" rtlCol="0">
            <a:spAutoFit/>
          </a:bodyPr>
          <a:lstStyle/>
          <a:p>
            <a:r>
              <a:rPr lang="en-US" dirty="0"/>
              <a:t>Autos</a:t>
            </a:r>
          </a:p>
        </p:txBody>
      </p:sp>
      <p:sp>
        <p:nvSpPr>
          <p:cNvPr id="9" name="TextBox 8">
            <a:extLst>
              <a:ext uri="{FF2B5EF4-FFF2-40B4-BE49-F238E27FC236}">
                <a16:creationId xmlns:a16="http://schemas.microsoft.com/office/drawing/2014/main" id="{785264FC-D967-E8DB-DE8F-D23BD3D76771}"/>
              </a:ext>
            </a:extLst>
          </p:cNvPr>
          <p:cNvSpPr txBox="1"/>
          <p:nvPr/>
        </p:nvSpPr>
        <p:spPr>
          <a:xfrm rot="20783766">
            <a:off x="5976529" y="3207104"/>
            <a:ext cx="748988" cy="369332"/>
          </a:xfrm>
          <a:prstGeom prst="rect">
            <a:avLst/>
          </a:prstGeom>
          <a:noFill/>
        </p:spPr>
        <p:txBody>
          <a:bodyPr wrap="none" rtlCol="0">
            <a:spAutoFit/>
          </a:bodyPr>
          <a:lstStyle/>
          <a:p>
            <a:r>
              <a:rPr lang="en-US" dirty="0"/>
              <a:t>Roads</a:t>
            </a:r>
          </a:p>
        </p:txBody>
      </p:sp>
      <p:sp>
        <p:nvSpPr>
          <p:cNvPr id="10" name="TextBox 9">
            <a:extLst>
              <a:ext uri="{FF2B5EF4-FFF2-40B4-BE49-F238E27FC236}">
                <a16:creationId xmlns:a16="http://schemas.microsoft.com/office/drawing/2014/main" id="{B7A9AB26-A294-4BB9-C0B4-7E7CF74D34D0}"/>
              </a:ext>
            </a:extLst>
          </p:cNvPr>
          <p:cNvSpPr txBox="1"/>
          <p:nvPr/>
        </p:nvSpPr>
        <p:spPr>
          <a:xfrm rot="924642">
            <a:off x="4376709" y="3919864"/>
            <a:ext cx="876843" cy="369332"/>
          </a:xfrm>
          <a:prstGeom prst="rect">
            <a:avLst/>
          </a:prstGeom>
          <a:noFill/>
        </p:spPr>
        <p:txBody>
          <a:bodyPr wrap="none" rtlCol="0">
            <a:spAutoFit/>
          </a:bodyPr>
          <a:lstStyle/>
          <a:p>
            <a:r>
              <a:rPr lang="en-US" dirty="0"/>
              <a:t>Bridges</a:t>
            </a:r>
          </a:p>
        </p:txBody>
      </p:sp>
      <p:sp>
        <p:nvSpPr>
          <p:cNvPr id="11" name="TextBox 10">
            <a:extLst>
              <a:ext uri="{FF2B5EF4-FFF2-40B4-BE49-F238E27FC236}">
                <a16:creationId xmlns:a16="http://schemas.microsoft.com/office/drawing/2014/main" id="{D6927995-FDDB-DC97-25A2-69C72D8BD3BE}"/>
              </a:ext>
            </a:extLst>
          </p:cNvPr>
          <p:cNvSpPr txBox="1"/>
          <p:nvPr/>
        </p:nvSpPr>
        <p:spPr>
          <a:xfrm rot="20678954">
            <a:off x="2995660" y="3684303"/>
            <a:ext cx="1402885" cy="369332"/>
          </a:xfrm>
          <a:prstGeom prst="rect">
            <a:avLst/>
          </a:prstGeom>
          <a:noFill/>
        </p:spPr>
        <p:txBody>
          <a:bodyPr wrap="none" rtlCol="0">
            <a:spAutoFit/>
          </a:bodyPr>
          <a:lstStyle/>
          <a:p>
            <a:r>
              <a:rPr lang="en-US" dirty="0"/>
              <a:t>Power Plants</a:t>
            </a:r>
          </a:p>
        </p:txBody>
      </p:sp>
      <p:graphicFrame>
        <p:nvGraphicFramePr>
          <p:cNvPr id="12" name="Object 11">
            <a:extLst>
              <a:ext uri="{FF2B5EF4-FFF2-40B4-BE49-F238E27FC236}">
                <a16:creationId xmlns:a16="http://schemas.microsoft.com/office/drawing/2014/main" id="{F3D3B481-50E3-7A5F-7535-BEA7233FCB52}"/>
              </a:ext>
            </a:extLst>
          </p:cNvPr>
          <p:cNvGraphicFramePr>
            <a:graphicFrameLocks noChangeAspect="1"/>
          </p:cNvGraphicFramePr>
          <p:nvPr/>
        </p:nvGraphicFramePr>
        <p:xfrm>
          <a:off x="4120308" y="668357"/>
          <a:ext cx="707571" cy="254000"/>
        </p:xfrm>
        <a:graphic>
          <a:graphicData uri="http://schemas.openxmlformats.org/presentationml/2006/ole">
            <mc:AlternateContent xmlns:mc="http://schemas.openxmlformats.org/markup-compatibility/2006">
              <mc:Choice xmlns:v="urn:schemas-microsoft-com:vml" Requires="v">
                <p:oleObj name="Equation" r:id="rId3" imgW="495000" imgH="177480" progId="Equation.DSMT4">
                  <p:embed/>
                </p:oleObj>
              </mc:Choice>
              <mc:Fallback>
                <p:oleObj name="Equation" r:id="rId3" imgW="495000" imgH="177480" progId="Equation.DSMT4">
                  <p:embed/>
                  <p:pic>
                    <p:nvPicPr>
                      <p:cNvPr id="13" name="Object 12">
                        <a:extLst>
                          <a:ext uri="{FF2B5EF4-FFF2-40B4-BE49-F238E27FC236}">
                            <a16:creationId xmlns:a16="http://schemas.microsoft.com/office/drawing/2014/main" id="{EF4A2D7C-2647-46F1-9F8A-6438AD2D5DD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20308" y="668357"/>
                        <a:ext cx="707571" cy="254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3" name="TextBox 12">
            <a:extLst>
              <a:ext uri="{FF2B5EF4-FFF2-40B4-BE49-F238E27FC236}">
                <a16:creationId xmlns:a16="http://schemas.microsoft.com/office/drawing/2014/main" id="{986FEE58-DFCA-3AB4-1B88-607C392BFB68}"/>
              </a:ext>
            </a:extLst>
          </p:cNvPr>
          <p:cNvSpPr txBox="1"/>
          <p:nvPr/>
        </p:nvSpPr>
        <p:spPr>
          <a:xfrm flipH="1">
            <a:off x="5410199" y="3657600"/>
            <a:ext cx="918066" cy="369332"/>
          </a:xfrm>
          <a:prstGeom prst="rect">
            <a:avLst/>
          </a:prstGeom>
          <a:noFill/>
        </p:spPr>
        <p:txBody>
          <a:bodyPr wrap="square" rtlCol="0">
            <a:spAutoFit/>
          </a:bodyPr>
          <a:lstStyle/>
          <a:p>
            <a:r>
              <a:rPr lang="en-US" dirty="0"/>
              <a:t>Ships</a:t>
            </a:r>
          </a:p>
        </p:txBody>
      </p:sp>
      <p:graphicFrame>
        <p:nvGraphicFramePr>
          <p:cNvPr id="14" name="Object 13">
            <a:extLst>
              <a:ext uri="{FF2B5EF4-FFF2-40B4-BE49-F238E27FC236}">
                <a16:creationId xmlns:a16="http://schemas.microsoft.com/office/drawing/2014/main" id="{3F8EC83E-FE45-DD56-76F6-8979CA80AE7C}"/>
              </a:ext>
            </a:extLst>
          </p:cNvPr>
          <p:cNvGraphicFramePr>
            <a:graphicFrameLocks noChangeAspect="1"/>
          </p:cNvGraphicFramePr>
          <p:nvPr>
            <p:extLst>
              <p:ext uri="{D42A27DB-BD31-4B8C-83A1-F6EECF244321}">
                <p14:modId xmlns:p14="http://schemas.microsoft.com/office/powerpoint/2010/main" val="4216323324"/>
              </p:ext>
            </p:extLst>
          </p:nvPr>
        </p:nvGraphicFramePr>
        <p:xfrm>
          <a:off x="4049713" y="2462213"/>
          <a:ext cx="1044575" cy="304800"/>
        </p:xfrm>
        <a:graphic>
          <a:graphicData uri="http://schemas.openxmlformats.org/presentationml/2006/ole">
            <mc:AlternateContent xmlns:mc="http://schemas.openxmlformats.org/markup-compatibility/2006">
              <mc:Choice xmlns:v="urn:schemas-microsoft-com:vml" Requires="v">
                <p:oleObj name="Equation" r:id="rId5" imgW="609480" imgH="177480" progId="Equation.DSMT4">
                  <p:embed/>
                </p:oleObj>
              </mc:Choice>
              <mc:Fallback>
                <p:oleObj name="Equation" r:id="rId5" imgW="609480" imgH="177480" progId="Equation.DSMT4">
                  <p:embed/>
                  <p:pic>
                    <p:nvPicPr>
                      <p:cNvPr id="15" name="Object 14">
                        <a:extLst>
                          <a:ext uri="{FF2B5EF4-FFF2-40B4-BE49-F238E27FC236}">
                            <a16:creationId xmlns:a16="http://schemas.microsoft.com/office/drawing/2014/main" id="{785A6DE4-8719-4E09-ACC4-00E41D6B54E0}"/>
                          </a:ext>
                        </a:extLst>
                      </p:cNvPr>
                      <p:cNvPicPr>
                        <a:picLocks noChangeAspect="1" noChangeArrowheads="1"/>
                      </p:cNvPicPr>
                      <p:nvPr/>
                    </p:nvPicPr>
                    <p:blipFill>
                      <a:blip r:embed="rId6"/>
                      <a:srcRect/>
                      <a:stretch>
                        <a:fillRect/>
                      </a:stretch>
                    </p:blipFill>
                    <p:spPr bwMode="auto">
                      <a:xfrm>
                        <a:off x="4049713" y="2462213"/>
                        <a:ext cx="1044575" cy="304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5" name="TextBox 14">
            <a:extLst>
              <a:ext uri="{FF2B5EF4-FFF2-40B4-BE49-F238E27FC236}">
                <a16:creationId xmlns:a16="http://schemas.microsoft.com/office/drawing/2014/main" id="{73684187-E3A0-F0CD-859B-4802B1625ED2}"/>
              </a:ext>
            </a:extLst>
          </p:cNvPr>
          <p:cNvSpPr txBox="1"/>
          <p:nvPr/>
        </p:nvSpPr>
        <p:spPr>
          <a:xfrm>
            <a:off x="571185" y="1910228"/>
            <a:ext cx="2544286" cy="923330"/>
          </a:xfrm>
          <a:prstGeom prst="rect">
            <a:avLst/>
          </a:prstGeom>
          <a:noFill/>
        </p:spPr>
        <p:txBody>
          <a:bodyPr wrap="none" rtlCol="0">
            <a:spAutoFit/>
          </a:bodyPr>
          <a:lstStyle/>
          <a:p>
            <a:r>
              <a:rPr lang="en-US" dirty="0"/>
              <a:t>Virtual Work for </a:t>
            </a:r>
          </a:p>
          <a:p>
            <a:r>
              <a:rPr lang="en-US" dirty="0"/>
              <a:t> Deformable Bodies</a:t>
            </a:r>
          </a:p>
          <a:p>
            <a:r>
              <a:rPr lang="en-US" dirty="0"/>
              <a:t>(using Finite Elements)</a:t>
            </a:r>
          </a:p>
        </p:txBody>
      </p:sp>
    </p:spTree>
    <p:extLst>
      <p:ext uri="{BB962C8B-B14F-4D97-AF65-F5344CB8AC3E}">
        <p14:creationId xmlns:p14="http://schemas.microsoft.com/office/powerpoint/2010/main" val="16126782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Text Box 4"/>
          <p:cNvSpPr txBox="1">
            <a:spLocks noChangeArrowheads="1"/>
          </p:cNvSpPr>
          <p:nvPr/>
        </p:nvSpPr>
        <p:spPr bwMode="auto">
          <a:xfrm>
            <a:off x="2246464" y="257215"/>
            <a:ext cx="371127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dirty="0">
                <a:solidFill>
                  <a:srgbClr val="C00000"/>
                </a:solidFill>
              </a:rPr>
              <a:t>Rigid Body Displacements (in 2-D)</a:t>
            </a:r>
          </a:p>
        </p:txBody>
      </p:sp>
      <p:sp>
        <p:nvSpPr>
          <p:cNvPr id="1028" name="Text Box 5"/>
          <p:cNvSpPr txBox="1">
            <a:spLocks noChangeArrowheads="1"/>
          </p:cNvSpPr>
          <p:nvPr/>
        </p:nvSpPr>
        <p:spPr bwMode="auto">
          <a:xfrm>
            <a:off x="1447800" y="2895600"/>
            <a:ext cx="6858000"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dirty="0"/>
              <a:t>a general displacement of any point in a rigid body consists of a translation plus a rotation. If a 2-D translation and rotation (about the z-axis) are both small in 2-D problems then the displacement at any point in a rigid body can be written as</a:t>
            </a:r>
          </a:p>
        </p:txBody>
      </p:sp>
      <p:sp>
        <p:nvSpPr>
          <p:cNvPr id="1036" name="Text Box 17"/>
          <p:cNvSpPr txBox="1">
            <a:spLocks noChangeArrowheads="1"/>
          </p:cNvSpPr>
          <p:nvPr/>
        </p:nvSpPr>
        <p:spPr bwMode="auto">
          <a:xfrm>
            <a:off x="4933817" y="505200"/>
            <a:ext cx="30321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latin typeface="Symbol" pitchFamily="18" charset="2"/>
              </a:rPr>
              <a:t>q</a:t>
            </a:r>
          </a:p>
        </p:txBody>
      </p:sp>
      <p:graphicFrame>
        <p:nvGraphicFramePr>
          <p:cNvPr id="1026" name="Object 18"/>
          <p:cNvGraphicFramePr>
            <a:graphicFrameLocks noChangeAspect="1"/>
          </p:cNvGraphicFramePr>
          <p:nvPr>
            <p:extLst>
              <p:ext uri="{D42A27DB-BD31-4B8C-83A1-F6EECF244321}">
                <p14:modId xmlns:p14="http://schemas.microsoft.com/office/powerpoint/2010/main" val="404539856"/>
              </p:ext>
            </p:extLst>
          </p:nvPr>
        </p:nvGraphicFramePr>
        <p:xfrm>
          <a:off x="3093947" y="4428355"/>
          <a:ext cx="2133600" cy="338090"/>
        </p:xfrm>
        <a:graphic>
          <a:graphicData uri="http://schemas.openxmlformats.org/presentationml/2006/ole">
            <mc:AlternateContent xmlns:mc="http://schemas.openxmlformats.org/markup-compatibility/2006">
              <mc:Choice xmlns:v="urn:schemas-microsoft-com:vml" Requires="v">
                <p:oleObj name="Equation" r:id="rId3" imgW="1041120" imgH="164880" progId="Equation.DSMT4">
                  <p:embed/>
                </p:oleObj>
              </mc:Choice>
              <mc:Fallback>
                <p:oleObj name="Equation" r:id="rId3" imgW="1041120" imgH="164880" progId="Equation.DSMT4">
                  <p:embed/>
                  <p:pic>
                    <p:nvPicPr>
                      <p:cNvPr id="0" name="Object 1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93947" y="4428355"/>
                        <a:ext cx="2133600" cy="338090"/>
                      </a:xfrm>
                      <a:prstGeom prst="rect">
                        <a:avLst/>
                      </a:prstGeom>
                      <a:noFill/>
                      <a:ln>
                        <a:noFill/>
                      </a:ln>
                      <a:effectLst/>
                    </p:spPr>
                  </p:pic>
                </p:oleObj>
              </mc:Fallback>
            </mc:AlternateContent>
          </a:graphicData>
        </a:graphic>
      </p:graphicFrame>
      <p:grpSp>
        <p:nvGrpSpPr>
          <p:cNvPr id="2" name="Group 1">
            <a:extLst>
              <a:ext uri="{FF2B5EF4-FFF2-40B4-BE49-F238E27FC236}">
                <a16:creationId xmlns:a16="http://schemas.microsoft.com/office/drawing/2014/main" id="{98DB18A8-AFD2-BCBB-2A4F-4B8B48FDE82A}"/>
              </a:ext>
            </a:extLst>
          </p:cNvPr>
          <p:cNvGrpSpPr/>
          <p:nvPr/>
        </p:nvGrpSpPr>
        <p:grpSpPr>
          <a:xfrm>
            <a:off x="2590800" y="657600"/>
            <a:ext cx="5616575" cy="1780800"/>
            <a:chOff x="2590800" y="657600"/>
            <a:chExt cx="5616575" cy="1780800"/>
          </a:xfrm>
        </p:grpSpPr>
        <p:sp>
          <p:nvSpPr>
            <p:cNvPr id="1029" name="Rectangle 6"/>
            <p:cNvSpPr>
              <a:spLocks noChangeArrowheads="1"/>
            </p:cNvSpPr>
            <p:nvPr/>
          </p:nvSpPr>
          <p:spPr bwMode="auto">
            <a:xfrm>
              <a:off x="2590800" y="1524000"/>
              <a:ext cx="990600" cy="914400"/>
            </a:xfrm>
            <a:prstGeom prst="rect">
              <a:avLst/>
            </a:prstGeom>
            <a:solidFill>
              <a:srgbClr val="EAEAEA"/>
            </a:solidFill>
            <a:ln w="9525">
              <a:solidFill>
                <a:schemeClr val="tx1"/>
              </a:solidFill>
              <a:miter lim="800000"/>
              <a:headEnd/>
              <a:tailEnd/>
            </a:ln>
          </p:spPr>
          <p:txBody>
            <a:bodyPr wrap="none" anchor="ctr"/>
            <a:lstStyle/>
            <a:p>
              <a:endParaRPr lang="en-US"/>
            </a:p>
          </p:txBody>
        </p:sp>
        <p:sp>
          <p:nvSpPr>
            <p:cNvPr id="1030" name="Rectangle 7"/>
            <p:cNvSpPr>
              <a:spLocks noChangeArrowheads="1"/>
            </p:cNvSpPr>
            <p:nvPr/>
          </p:nvSpPr>
          <p:spPr bwMode="auto">
            <a:xfrm rot="19734000">
              <a:off x="4825867" y="1127500"/>
              <a:ext cx="990600" cy="914400"/>
            </a:xfrm>
            <a:prstGeom prst="rect">
              <a:avLst/>
            </a:prstGeom>
            <a:solidFill>
              <a:srgbClr val="EAEAEA"/>
            </a:solidFill>
            <a:ln w="9525">
              <a:solidFill>
                <a:schemeClr val="tx1"/>
              </a:solidFill>
              <a:miter lim="800000"/>
              <a:headEnd/>
              <a:tailEnd/>
            </a:ln>
          </p:spPr>
          <p:txBody>
            <a:bodyPr wrap="none" anchor="ctr"/>
            <a:lstStyle/>
            <a:p>
              <a:endParaRPr lang="en-US"/>
            </a:p>
          </p:txBody>
        </p:sp>
        <p:sp>
          <p:nvSpPr>
            <p:cNvPr id="1031" name="Line 8"/>
            <p:cNvSpPr>
              <a:spLocks noChangeShapeType="1"/>
            </p:cNvSpPr>
            <p:nvPr/>
          </p:nvSpPr>
          <p:spPr bwMode="auto">
            <a:xfrm flipV="1">
              <a:off x="3048000" y="1572000"/>
              <a:ext cx="2241550" cy="333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32" name="Line 12"/>
            <p:cNvSpPr>
              <a:spLocks noChangeShapeType="1"/>
            </p:cNvSpPr>
            <p:nvPr/>
          </p:nvSpPr>
          <p:spPr bwMode="auto">
            <a:xfrm>
              <a:off x="5314817" y="657600"/>
              <a:ext cx="0" cy="9144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3" name="Line 13"/>
            <p:cNvSpPr>
              <a:spLocks noChangeShapeType="1"/>
            </p:cNvSpPr>
            <p:nvPr/>
          </p:nvSpPr>
          <p:spPr bwMode="auto">
            <a:xfrm flipH="1" flipV="1">
              <a:off x="4857617" y="810000"/>
              <a:ext cx="457200" cy="762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4" name="Arc 15"/>
            <p:cNvSpPr>
              <a:spLocks/>
            </p:cNvSpPr>
            <p:nvPr/>
          </p:nvSpPr>
          <p:spPr bwMode="auto">
            <a:xfrm rot="18087123">
              <a:off x="5022717" y="829050"/>
              <a:ext cx="354013" cy="373063"/>
            </a:xfrm>
            <a:custGeom>
              <a:avLst/>
              <a:gdLst>
                <a:gd name="T0" fmla="*/ 74850 w 20063"/>
                <a:gd name="T1" fmla="*/ 0 h 21179"/>
                <a:gd name="T2" fmla="*/ 354013 w 20063"/>
                <a:gd name="T3" fmla="*/ 232110 h 21179"/>
                <a:gd name="T4" fmla="*/ 0 w 20063"/>
                <a:gd name="T5" fmla="*/ 373063 h 21179"/>
                <a:gd name="T6" fmla="*/ 0 60000 65536"/>
                <a:gd name="T7" fmla="*/ 0 60000 65536"/>
                <a:gd name="T8" fmla="*/ 0 60000 65536"/>
                <a:gd name="T9" fmla="*/ 0 w 20063"/>
                <a:gd name="T10" fmla="*/ 0 h 21179"/>
                <a:gd name="T11" fmla="*/ 20063 w 20063"/>
                <a:gd name="T12" fmla="*/ 21179 h 21179"/>
              </a:gdLst>
              <a:ahLst/>
              <a:cxnLst>
                <a:cxn ang="T6">
                  <a:pos x="T0" y="T1"/>
                </a:cxn>
                <a:cxn ang="T7">
                  <a:pos x="T2" y="T3"/>
                </a:cxn>
                <a:cxn ang="T8">
                  <a:pos x="T4" y="T5"/>
                </a:cxn>
              </a:cxnLst>
              <a:rect l="T9" t="T10" r="T11" b="T12"/>
              <a:pathLst>
                <a:path w="20063" h="21179" fill="none" extrusionOk="0">
                  <a:moveTo>
                    <a:pt x="4242" y="-1"/>
                  </a:moveTo>
                  <a:cubicBezTo>
                    <a:pt x="11404" y="1434"/>
                    <a:pt x="17356" y="6391"/>
                    <a:pt x="20063" y="13176"/>
                  </a:cubicBezTo>
                </a:path>
                <a:path w="20063" h="21179" stroke="0" extrusionOk="0">
                  <a:moveTo>
                    <a:pt x="4242" y="-1"/>
                  </a:moveTo>
                  <a:cubicBezTo>
                    <a:pt x="11404" y="1434"/>
                    <a:pt x="17356" y="6391"/>
                    <a:pt x="20063" y="13176"/>
                  </a:cubicBezTo>
                  <a:lnTo>
                    <a:pt x="0" y="21179"/>
                  </a:lnTo>
                  <a:close/>
                </a:path>
              </a:pathLst>
            </a:custGeom>
            <a:noFill/>
            <a:ln w="9525">
              <a:solidFill>
                <a:schemeClr val="tx1"/>
              </a:solidFill>
              <a:round/>
              <a:headEnd type="triangle" w="med" len="me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035" name="Text Box 16"/>
            <p:cNvSpPr txBox="1">
              <a:spLocks noChangeArrowheads="1"/>
            </p:cNvSpPr>
            <p:nvPr/>
          </p:nvSpPr>
          <p:spPr bwMode="auto">
            <a:xfrm>
              <a:off x="4170363" y="1701801"/>
              <a:ext cx="3492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dirty="0"/>
                <a:t>D</a:t>
              </a:r>
            </a:p>
          </p:txBody>
        </p:sp>
        <p:sp>
          <p:nvSpPr>
            <p:cNvPr id="1037" name="Line 19"/>
            <p:cNvSpPr>
              <a:spLocks noChangeShapeType="1"/>
            </p:cNvSpPr>
            <p:nvPr/>
          </p:nvSpPr>
          <p:spPr bwMode="auto">
            <a:xfrm>
              <a:off x="6858000" y="2133600"/>
              <a:ext cx="9906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38" name="Line 20"/>
            <p:cNvSpPr>
              <a:spLocks noChangeShapeType="1"/>
            </p:cNvSpPr>
            <p:nvPr/>
          </p:nvSpPr>
          <p:spPr bwMode="auto">
            <a:xfrm flipV="1">
              <a:off x="6858000" y="1143000"/>
              <a:ext cx="0" cy="9906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39" name="Text Box 21"/>
            <p:cNvSpPr txBox="1">
              <a:spLocks noChangeArrowheads="1"/>
            </p:cNvSpPr>
            <p:nvPr/>
          </p:nvSpPr>
          <p:spPr bwMode="auto">
            <a:xfrm>
              <a:off x="7908925" y="2017713"/>
              <a:ext cx="298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t>x</a:t>
              </a:r>
            </a:p>
          </p:txBody>
        </p:sp>
        <p:sp>
          <p:nvSpPr>
            <p:cNvPr id="1040" name="Text Box 22"/>
            <p:cNvSpPr txBox="1">
              <a:spLocks noChangeArrowheads="1"/>
            </p:cNvSpPr>
            <p:nvPr/>
          </p:nvSpPr>
          <p:spPr bwMode="auto">
            <a:xfrm>
              <a:off x="6994525" y="798513"/>
              <a:ext cx="298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t>y</a:t>
              </a:r>
            </a:p>
          </p:txBody>
        </p:sp>
      </p:grpSp>
      <p:sp>
        <p:nvSpPr>
          <p:cNvPr id="1041" name="Line 23"/>
          <p:cNvSpPr>
            <a:spLocks noChangeShapeType="1"/>
          </p:cNvSpPr>
          <p:nvPr/>
        </p:nvSpPr>
        <p:spPr bwMode="auto">
          <a:xfrm flipV="1">
            <a:off x="3810000" y="4800600"/>
            <a:ext cx="0" cy="5334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42" name="Line 24"/>
          <p:cNvSpPr>
            <a:spLocks noChangeShapeType="1"/>
          </p:cNvSpPr>
          <p:nvPr/>
        </p:nvSpPr>
        <p:spPr bwMode="auto">
          <a:xfrm flipV="1">
            <a:off x="4572000" y="4800600"/>
            <a:ext cx="0" cy="5334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43" name="Text Box 25"/>
          <p:cNvSpPr txBox="1">
            <a:spLocks noChangeArrowheads="1"/>
          </p:cNvSpPr>
          <p:nvPr/>
        </p:nvSpPr>
        <p:spPr bwMode="auto">
          <a:xfrm>
            <a:off x="3200400" y="5334000"/>
            <a:ext cx="12382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t>    small </a:t>
            </a:r>
          </a:p>
          <a:p>
            <a:pPr eaLnBrk="1" hangingPunct="1"/>
            <a:r>
              <a:rPr lang="en-US"/>
              <a:t>translation</a:t>
            </a:r>
          </a:p>
        </p:txBody>
      </p:sp>
      <p:sp>
        <p:nvSpPr>
          <p:cNvPr id="1044" name="Text Box 26"/>
          <p:cNvSpPr txBox="1">
            <a:spLocks noChangeArrowheads="1"/>
          </p:cNvSpPr>
          <p:nvPr/>
        </p:nvSpPr>
        <p:spPr bwMode="auto">
          <a:xfrm>
            <a:off x="4343400" y="5334000"/>
            <a:ext cx="9461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t>small</a:t>
            </a:r>
          </a:p>
          <a:p>
            <a:pPr eaLnBrk="1" hangingPunct="1"/>
            <a:r>
              <a:rPr lang="en-US"/>
              <a:t>rotation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B9C9096-BD1B-46C4-8F3F-2834A6105A01}"/>
              </a:ext>
            </a:extLst>
          </p:cNvPr>
          <p:cNvSpPr txBox="1"/>
          <p:nvPr/>
        </p:nvSpPr>
        <p:spPr>
          <a:xfrm>
            <a:off x="838200" y="444421"/>
            <a:ext cx="1981200" cy="369332"/>
          </a:xfrm>
          <a:prstGeom prst="rect">
            <a:avLst/>
          </a:prstGeom>
          <a:noFill/>
        </p:spPr>
        <p:txBody>
          <a:bodyPr wrap="square" rtlCol="0">
            <a:spAutoFit/>
          </a:bodyPr>
          <a:lstStyle/>
          <a:p>
            <a:r>
              <a:rPr lang="en-US" dirty="0"/>
              <a:t>we can also write</a:t>
            </a:r>
          </a:p>
        </p:txBody>
      </p:sp>
      <p:graphicFrame>
        <p:nvGraphicFramePr>
          <p:cNvPr id="3" name="Object 2">
            <a:extLst>
              <a:ext uri="{FF2B5EF4-FFF2-40B4-BE49-F238E27FC236}">
                <a16:creationId xmlns:a16="http://schemas.microsoft.com/office/drawing/2014/main" id="{82FDF1B9-5DA9-407F-9967-0A8EE56D0631}"/>
              </a:ext>
            </a:extLst>
          </p:cNvPr>
          <p:cNvGraphicFramePr>
            <a:graphicFrameLocks noChangeAspect="1"/>
          </p:cNvGraphicFramePr>
          <p:nvPr>
            <p:extLst>
              <p:ext uri="{D42A27DB-BD31-4B8C-83A1-F6EECF244321}">
                <p14:modId xmlns:p14="http://schemas.microsoft.com/office/powerpoint/2010/main" val="3494134588"/>
              </p:ext>
            </p:extLst>
          </p:nvPr>
        </p:nvGraphicFramePr>
        <p:xfrm>
          <a:off x="2217738" y="3200400"/>
          <a:ext cx="3863975" cy="1038225"/>
        </p:xfrm>
        <a:graphic>
          <a:graphicData uri="http://schemas.openxmlformats.org/presentationml/2006/ole">
            <mc:AlternateContent xmlns:mc="http://schemas.openxmlformats.org/markup-compatibility/2006">
              <mc:Choice xmlns:v="urn:schemas-microsoft-com:vml" Requires="v">
                <p:oleObj name="Equation" r:id="rId3" imgW="2743200" imgH="736560" progId="Equation.DSMT4">
                  <p:embed/>
                </p:oleObj>
              </mc:Choice>
              <mc:Fallback>
                <p:oleObj name="Equation" r:id="rId3" imgW="2743200" imgH="736560" progId="Equation.DSMT4">
                  <p:embed/>
                  <p:pic>
                    <p:nvPicPr>
                      <p:cNvPr id="0" name=""/>
                      <p:cNvPicPr/>
                      <p:nvPr/>
                    </p:nvPicPr>
                    <p:blipFill>
                      <a:blip r:embed="rId4"/>
                      <a:stretch>
                        <a:fillRect/>
                      </a:stretch>
                    </p:blipFill>
                    <p:spPr>
                      <a:xfrm>
                        <a:off x="2217738" y="3200400"/>
                        <a:ext cx="3863975" cy="1038225"/>
                      </a:xfrm>
                      <a:prstGeom prst="rect">
                        <a:avLst/>
                      </a:prstGeom>
                    </p:spPr>
                  </p:pic>
                </p:oleObj>
              </mc:Fallback>
            </mc:AlternateContent>
          </a:graphicData>
        </a:graphic>
      </p:graphicFrame>
      <p:graphicFrame>
        <p:nvGraphicFramePr>
          <p:cNvPr id="4" name="Object 3">
            <a:extLst>
              <a:ext uri="{FF2B5EF4-FFF2-40B4-BE49-F238E27FC236}">
                <a16:creationId xmlns:a16="http://schemas.microsoft.com/office/drawing/2014/main" id="{04078898-58E7-42F9-98C4-74E5997CD0A1}"/>
              </a:ext>
            </a:extLst>
          </p:cNvPr>
          <p:cNvGraphicFramePr>
            <a:graphicFrameLocks noChangeAspect="1"/>
          </p:cNvGraphicFramePr>
          <p:nvPr>
            <p:extLst>
              <p:ext uri="{D42A27DB-BD31-4B8C-83A1-F6EECF244321}">
                <p14:modId xmlns:p14="http://schemas.microsoft.com/office/powerpoint/2010/main" val="59073933"/>
              </p:ext>
            </p:extLst>
          </p:nvPr>
        </p:nvGraphicFramePr>
        <p:xfrm>
          <a:off x="2267646" y="1153128"/>
          <a:ext cx="3217779" cy="736600"/>
        </p:xfrm>
        <a:graphic>
          <a:graphicData uri="http://schemas.openxmlformats.org/presentationml/2006/ole">
            <mc:AlternateContent xmlns:mc="http://schemas.openxmlformats.org/markup-compatibility/2006">
              <mc:Choice xmlns:v="urn:schemas-microsoft-com:vml" Requires="v">
                <p:oleObj name="Equation" r:id="rId5" imgW="2108160" imgH="482400" progId="Equation.DSMT4">
                  <p:embed/>
                </p:oleObj>
              </mc:Choice>
              <mc:Fallback>
                <p:oleObj name="Equation" r:id="rId5" imgW="2108160" imgH="482400" progId="Equation.DSMT4">
                  <p:embed/>
                  <p:pic>
                    <p:nvPicPr>
                      <p:cNvPr id="0" name=""/>
                      <p:cNvPicPr/>
                      <p:nvPr/>
                    </p:nvPicPr>
                    <p:blipFill>
                      <a:blip r:embed="rId6"/>
                      <a:stretch>
                        <a:fillRect/>
                      </a:stretch>
                    </p:blipFill>
                    <p:spPr>
                      <a:xfrm>
                        <a:off x="2267646" y="1153128"/>
                        <a:ext cx="3217779" cy="736600"/>
                      </a:xfrm>
                      <a:prstGeom prst="rect">
                        <a:avLst/>
                      </a:prstGeom>
                    </p:spPr>
                  </p:pic>
                </p:oleObj>
              </mc:Fallback>
            </mc:AlternateContent>
          </a:graphicData>
        </a:graphic>
      </p:graphicFrame>
      <p:graphicFrame>
        <p:nvGraphicFramePr>
          <p:cNvPr id="5" name="Object 4">
            <a:extLst>
              <a:ext uri="{FF2B5EF4-FFF2-40B4-BE49-F238E27FC236}">
                <a16:creationId xmlns:a16="http://schemas.microsoft.com/office/drawing/2014/main" id="{CFF3F829-505B-4592-9C28-26699BDEF9B7}"/>
              </a:ext>
            </a:extLst>
          </p:cNvPr>
          <p:cNvGraphicFramePr>
            <a:graphicFrameLocks noChangeAspect="1"/>
          </p:cNvGraphicFramePr>
          <p:nvPr>
            <p:extLst>
              <p:ext uri="{D42A27DB-BD31-4B8C-83A1-F6EECF244321}">
                <p14:modId xmlns:p14="http://schemas.microsoft.com/office/powerpoint/2010/main" val="2470111876"/>
              </p:ext>
            </p:extLst>
          </p:nvPr>
        </p:nvGraphicFramePr>
        <p:xfrm>
          <a:off x="3048001" y="463744"/>
          <a:ext cx="2208823" cy="350009"/>
        </p:xfrm>
        <a:graphic>
          <a:graphicData uri="http://schemas.openxmlformats.org/presentationml/2006/ole">
            <mc:AlternateContent xmlns:mc="http://schemas.openxmlformats.org/markup-compatibility/2006">
              <mc:Choice xmlns:v="urn:schemas-microsoft-com:vml" Requires="v">
                <p:oleObj name="Equation" r:id="rId7" imgW="2514875" imgH="398010" progId="Equation.DSMT4">
                  <p:embed/>
                </p:oleObj>
              </mc:Choice>
              <mc:Fallback>
                <p:oleObj name="Equation" r:id="rId7" imgW="2514875" imgH="398010" progId="Equation.DSMT4">
                  <p:embed/>
                  <p:pic>
                    <p:nvPicPr>
                      <p:cNvPr id="0" name=""/>
                      <p:cNvPicPr/>
                      <p:nvPr/>
                    </p:nvPicPr>
                    <p:blipFill>
                      <a:blip r:embed="rId8"/>
                      <a:stretch>
                        <a:fillRect/>
                      </a:stretch>
                    </p:blipFill>
                    <p:spPr>
                      <a:xfrm>
                        <a:off x="3048001" y="463744"/>
                        <a:ext cx="2208823" cy="350009"/>
                      </a:xfrm>
                      <a:prstGeom prst="rect">
                        <a:avLst/>
                      </a:prstGeom>
                    </p:spPr>
                  </p:pic>
                </p:oleObj>
              </mc:Fallback>
            </mc:AlternateContent>
          </a:graphicData>
        </a:graphic>
      </p:graphicFrame>
      <p:sp>
        <p:nvSpPr>
          <p:cNvPr id="6" name="TextBox 5">
            <a:extLst>
              <a:ext uri="{FF2B5EF4-FFF2-40B4-BE49-F238E27FC236}">
                <a16:creationId xmlns:a16="http://schemas.microsoft.com/office/drawing/2014/main" id="{8177E189-69C6-4F03-889A-E08530D04933}"/>
              </a:ext>
            </a:extLst>
          </p:cNvPr>
          <p:cNvSpPr txBox="1"/>
          <p:nvPr/>
        </p:nvSpPr>
        <p:spPr>
          <a:xfrm>
            <a:off x="5485425" y="446000"/>
            <a:ext cx="2595582" cy="369332"/>
          </a:xfrm>
          <a:prstGeom prst="rect">
            <a:avLst/>
          </a:prstGeom>
          <a:noFill/>
        </p:spPr>
        <p:txBody>
          <a:bodyPr wrap="none" rtlCol="0">
            <a:spAutoFit/>
          </a:bodyPr>
          <a:lstStyle/>
          <a:p>
            <a:r>
              <a:rPr lang="en-US" dirty="0"/>
              <a:t>in matrix-vector form as</a:t>
            </a:r>
          </a:p>
        </p:txBody>
      </p:sp>
      <p:sp>
        <p:nvSpPr>
          <p:cNvPr id="7" name="TextBox 6">
            <a:extLst>
              <a:ext uri="{FF2B5EF4-FFF2-40B4-BE49-F238E27FC236}">
                <a16:creationId xmlns:a16="http://schemas.microsoft.com/office/drawing/2014/main" id="{30D1B5FB-3BF7-4B4D-8FE2-4C1B3CBDB02C}"/>
              </a:ext>
            </a:extLst>
          </p:cNvPr>
          <p:cNvSpPr txBox="1"/>
          <p:nvPr/>
        </p:nvSpPr>
        <p:spPr>
          <a:xfrm>
            <a:off x="432407" y="2241201"/>
            <a:ext cx="7660323" cy="646331"/>
          </a:xfrm>
          <a:prstGeom prst="rect">
            <a:avLst/>
          </a:prstGeom>
          <a:noFill/>
        </p:spPr>
        <p:txBody>
          <a:bodyPr wrap="square" rtlCol="0">
            <a:spAutoFit/>
          </a:bodyPr>
          <a:lstStyle/>
          <a:p>
            <a:r>
              <a:rPr lang="en-US" dirty="0"/>
              <a:t>In three dimensions if we have small rotations (</a:t>
            </a:r>
            <a:r>
              <a:rPr lang="en-US" i="1" dirty="0" err="1"/>
              <a:t>d</a:t>
            </a:r>
            <a:r>
              <a:rPr lang="en-US" i="1" dirty="0" err="1">
                <a:latin typeface="Symbol" panose="05050102010706020507" pitchFamily="18" charset="2"/>
              </a:rPr>
              <a:t>q</a:t>
            </a:r>
            <a:r>
              <a:rPr lang="en-US" i="1" baseline="-25000" dirty="0" err="1"/>
              <a:t>x</a:t>
            </a:r>
            <a:r>
              <a:rPr lang="en-US" i="1" baseline="-25000" dirty="0"/>
              <a:t> </a:t>
            </a:r>
            <a:r>
              <a:rPr lang="en-US" dirty="0"/>
              <a:t>, </a:t>
            </a:r>
            <a:r>
              <a:rPr lang="en-US" i="1" dirty="0" err="1"/>
              <a:t>d</a:t>
            </a:r>
            <a:r>
              <a:rPr lang="en-US" i="1" dirty="0" err="1">
                <a:latin typeface="Symbol" panose="05050102010706020507" pitchFamily="18" charset="2"/>
              </a:rPr>
              <a:t>q</a:t>
            </a:r>
            <a:r>
              <a:rPr lang="en-US" i="1" baseline="-25000" dirty="0" err="1"/>
              <a:t>y</a:t>
            </a:r>
            <a:r>
              <a:rPr lang="en-US" dirty="0"/>
              <a:t>, </a:t>
            </a:r>
            <a:r>
              <a:rPr lang="en-US" i="1" dirty="0" err="1"/>
              <a:t>d</a:t>
            </a:r>
            <a:r>
              <a:rPr lang="en-US" dirty="0" err="1">
                <a:latin typeface="Symbol" panose="05050102010706020507" pitchFamily="18" charset="2"/>
              </a:rPr>
              <a:t>q</a:t>
            </a:r>
            <a:r>
              <a:rPr lang="en-US" i="1" baseline="-25000" dirty="0" err="1"/>
              <a:t>z</a:t>
            </a:r>
            <a:r>
              <a:rPr lang="en-US" dirty="0"/>
              <a:t> ) of a rigid body about the </a:t>
            </a:r>
            <a:r>
              <a:rPr lang="en-US" i="1" dirty="0"/>
              <a:t>x</a:t>
            </a:r>
            <a:r>
              <a:rPr lang="en-US" dirty="0"/>
              <a:t>-, </a:t>
            </a:r>
            <a:r>
              <a:rPr lang="en-US" i="1" dirty="0"/>
              <a:t>y</a:t>
            </a:r>
            <a:r>
              <a:rPr lang="en-US" dirty="0"/>
              <a:t>-, and </a:t>
            </a:r>
            <a:r>
              <a:rPr lang="en-US" i="1" dirty="0"/>
              <a:t>z</a:t>
            </a:r>
            <a:r>
              <a:rPr lang="en-US" dirty="0"/>
              <a:t>-axes then have in matrix-vector form</a:t>
            </a:r>
          </a:p>
        </p:txBody>
      </p:sp>
      <p:sp>
        <p:nvSpPr>
          <p:cNvPr id="8" name="TextBox 7">
            <a:extLst>
              <a:ext uri="{FF2B5EF4-FFF2-40B4-BE49-F238E27FC236}">
                <a16:creationId xmlns:a16="http://schemas.microsoft.com/office/drawing/2014/main" id="{72288488-FACE-42FB-A157-A79059DD3CE8}"/>
              </a:ext>
            </a:extLst>
          </p:cNvPr>
          <p:cNvSpPr txBox="1"/>
          <p:nvPr/>
        </p:nvSpPr>
        <p:spPr>
          <a:xfrm>
            <a:off x="495301" y="5704872"/>
            <a:ext cx="5105400" cy="369332"/>
          </a:xfrm>
          <a:prstGeom prst="rect">
            <a:avLst/>
          </a:prstGeom>
          <a:noFill/>
        </p:spPr>
        <p:txBody>
          <a:bodyPr wrap="square" rtlCol="0">
            <a:spAutoFit/>
          </a:bodyPr>
          <a:lstStyle/>
          <a:p>
            <a:r>
              <a:rPr lang="en-US" dirty="0"/>
              <a:t>but we will only consider 2-D problems here </a:t>
            </a:r>
          </a:p>
        </p:txBody>
      </p:sp>
      <p:sp>
        <p:nvSpPr>
          <p:cNvPr id="9" name="TextBox 8">
            <a:extLst>
              <a:ext uri="{FF2B5EF4-FFF2-40B4-BE49-F238E27FC236}">
                <a16:creationId xmlns:a16="http://schemas.microsoft.com/office/drawing/2014/main" id="{7D00C330-9C72-4F0B-80F1-6A8CD46301FF}"/>
              </a:ext>
            </a:extLst>
          </p:cNvPr>
          <p:cNvSpPr txBox="1"/>
          <p:nvPr/>
        </p:nvSpPr>
        <p:spPr>
          <a:xfrm>
            <a:off x="838200" y="4707068"/>
            <a:ext cx="1723613" cy="369332"/>
          </a:xfrm>
          <a:prstGeom prst="rect">
            <a:avLst/>
          </a:prstGeom>
          <a:noFill/>
        </p:spPr>
        <p:txBody>
          <a:bodyPr wrap="none" rtlCol="0">
            <a:spAutoFit/>
          </a:bodyPr>
          <a:lstStyle/>
          <a:p>
            <a:r>
              <a:rPr lang="en-US" dirty="0"/>
              <a:t>or, equivalently</a:t>
            </a:r>
          </a:p>
        </p:txBody>
      </p:sp>
      <p:graphicFrame>
        <p:nvGraphicFramePr>
          <p:cNvPr id="10" name="Object 9">
            <a:extLst>
              <a:ext uri="{FF2B5EF4-FFF2-40B4-BE49-F238E27FC236}">
                <a16:creationId xmlns:a16="http://schemas.microsoft.com/office/drawing/2014/main" id="{188CB93E-B40D-4025-92EE-F78FB6BCA69D}"/>
              </a:ext>
            </a:extLst>
          </p:cNvPr>
          <p:cNvGraphicFramePr>
            <a:graphicFrameLocks noChangeAspect="1"/>
          </p:cNvGraphicFramePr>
          <p:nvPr>
            <p:extLst>
              <p:ext uri="{D42A27DB-BD31-4B8C-83A1-F6EECF244321}">
                <p14:modId xmlns:p14="http://schemas.microsoft.com/office/powerpoint/2010/main" val="1557261708"/>
              </p:ext>
            </p:extLst>
          </p:nvPr>
        </p:nvGraphicFramePr>
        <p:xfrm>
          <a:off x="2754313" y="4768850"/>
          <a:ext cx="1828800" cy="363538"/>
        </p:xfrm>
        <a:graphic>
          <a:graphicData uri="http://schemas.openxmlformats.org/presentationml/2006/ole">
            <mc:AlternateContent xmlns:mc="http://schemas.openxmlformats.org/markup-compatibility/2006">
              <mc:Choice xmlns:v="urn:schemas-microsoft-com:vml" Requires="v">
                <p:oleObj name="Equation" r:id="rId9" imgW="1028520" imgH="203040" progId="Equation.DSMT4">
                  <p:embed/>
                </p:oleObj>
              </mc:Choice>
              <mc:Fallback>
                <p:oleObj name="Equation" r:id="rId9" imgW="1028520" imgH="203040" progId="Equation.DSMT4">
                  <p:embed/>
                  <p:pic>
                    <p:nvPicPr>
                      <p:cNvPr id="0" name=""/>
                      <p:cNvPicPr/>
                      <p:nvPr/>
                    </p:nvPicPr>
                    <p:blipFill>
                      <a:blip r:embed="rId10"/>
                      <a:stretch>
                        <a:fillRect/>
                      </a:stretch>
                    </p:blipFill>
                    <p:spPr>
                      <a:xfrm>
                        <a:off x="2754313" y="4768850"/>
                        <a:ext cx="1828800" cy="363538"/>
                      </a:xfrm>
                      <a:prstGeom prst="rect">
                        <a:avLst/>
                      </a:prstGeom>
                    </p:spPr>
                  </p:pic>
                </p:oleObj>
              </mc:Fallback>
            </mc:AlternateContent>
          </a:graphicData>
        </a:graphic>
      </p:graphicFrame>
      <p:sp>
        <p:nvSpPr>
          <p:cNvPr id="11" name="TextBox 10">
            <a:extLst>
              <a:ext uri="{FF2B5EF4-FFF2-40B4-BE49-F238E27FC236}">
                <a16:creationId xmlns:a16="http://schemas.microsoft.com/office/drawing/2014/main" id="{21FDF665-9353-4328-B50C-218EFA64C28E}"/>
              </a:ext>
            </a:extLst>
          </p:cNvPr>
          <p:cNvSpPr txBox="1"/>
          <p:nvPr/>
        </p:nvSpPr>
        <p:spPr>
          <a:xfrm>
            <a:off x="4799381" y="4763056"/>
            <a:ext cx="813043" cy="369332"/>
          </a:xfrm>
          <a:prstGeom prst="rect">
            <a:avLst/>
          </a:prstGeom>
          <a:noFill/>
        </p:spPr>
        <p:txBody>
          <a:bodyPr wrap="none" rtlCol="0">
            <a:spAutoFit/>
          </a:bodyPr>
          <a:lstStyle/>
          <a:p>
            <a:r>
              <a:rPr lang="en-US" dirty="0"/>
              <a:t>where</a:t>
            </a:r>
          </a:p>
        </p:txBody>
      </p:sp>
      <p:graphicFrame>
        <p:nvGraphicFramePr>
          <p:cNvPr id="12" name="Object 11">
            <a:extLst>
              <a:ext uri="{FF2B5EF4-FFF2-40B4-BE49-F238E27FC236}">
                <a16:creationId xmlns:a16="http://schemas.microsoft.com/office/drawing/2014/main" id="{6A38B301-EB99-4965-BD70-688805A2B8DE}"/>
              </a:ext>
            </a:extLst>
          </p:cNvPr>
          <p:cNvGraphicFramePr>
            <a:graphicFrameLocks noChangeAspect="1"/>
          </p:cNvGraphicFramePr>
          <p:nvPr>
            <p:extLst>
              <p:ext uri="{D42A27DB-BD31-4B8C-83A1-F6EECF244321}">
                <p14:modId xmlns:p14="http://schemas.microsoft.com/office/powerpoint/2010/main" val="1912325445"/>
              </p:ext>
            </p:extLst>
          </p:nvPr>
        </p:nvGraphicFramePr>
        <p:xfrm>
          <a:off x="6017918" y="4381858"/>
          <a:ext cx="1242211" cy="1179048"/>
        </p:xfrm>
        <a:graphic>
          <a:graphicData uri="http://schemas.openxmlformats.org/presentationml/2006/ole">
            <mc:AlternateContent xmlns:mc="http://schemas.openxmlformats.org/markup-compatibility/2006">
              <mc:Choice xmlns:v="urn:schemas-microsoft-com:vml" Requires="v">
                <p:oleObj name="Equation" r:id="rId11" imgW="749160" imgH="711000" progId="Equation.DSMT4">
                  <p:embed/>
                </p:oleObj>
              </mc:Choice>
              <mc:Fallback>
                <p:oleObj name="Equation" r:id="rId11" imgW="749160" imgH="711000" progId="Equation.DSMT4">
                  <p:embed/>
                  <p:pic>
                    <p:nvPicPr>
                      <p:cNvPr id="0" name=""/>
                      <p:cNvPicPr/>
                      <p:nvPr/>
                    </p:nvPicPr>
                    <p:blipFill>
                      <a:blip r:embed="rId12"/>
                      <a:stretch>
                        <a:fillRect/>
                      </a:stretch>
                    </p:blipFill>
                    <p:spPr>
                      <a:xfrm>
                        <a:off x="6017918" y="4381858"/>
                        <a:ext cx="1242211" cy="1179048"/>
                      </a:xfrm>
                      <a:prstGeom prst="rect">
                        <a:avLst/>
                      </a:prstGeom>
                    </p:spPr>
                  </p:pic>
                </p:oleObj>
              </mc:Fallback>
            </mc:AlternateContent>
          </a:graphicData>
        </a:graphic>
      </p:graphicFrame>
    </p:spTree>
    <p:extLst>
      <p:ext uri="{BB962C8B-B14F-4D97-AF65-F5344CB8AC3E}">
        <p14:creationId xmlns:p14="http://schemas.microsoft.com/office/powerpoint/2010/main" val="8503957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7" name="Text Box 6"/>
          <p:cNvSpPr txBox="1">
            <a:spLocks noChangeArrowheads="1"/>
          </p:cNvSpPr>
          <p:nvPr/>
        </p:nvSpPr>
        <p:spPr bwMode="auto">
          <a:xfrm>
            <a:off x="822325" y="112713"/>
            <a:ext cx="13017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t>translation:</a:t>
            </a:r>
          </a:p>
        </p:txBody>
      </p:sp>
      <p:sp>
        <p:nvSpPr>
          <p:cNvPr id="13318" name="Text Box 16"/>
          <p:cNvSpPr txBox="1">
            <a:spLocks noChangeArrowheads="1"/>
          </p:cNvSpPr>
          <p:nvPr/>
        </p:nvSpPr>
        <p:spPr bwMode="auto">
          <a:xfrm>
            <a:off x="769212" y="2472809"/>
            <a:ext cx="355738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dirty="0"/>
              <a:t>small rotation </a:t>
            </a:r>
            <a:r>
              <a:rPr lang="en-US" dirty="0" err="1"/>
              <a:t>d</a:t>
            </a:r>
            <a:r>
              <a:rPr lang="en-US" dirty="0" err="1">
                <a:latin typeface="Symbol" panose="05050102010706020507" pitchFamily="18" charset="2"/>
              </a:rPr>
              <a:t>q</a:t>
            </a:r>
            <a:r>
              <a:rPr lang="en-US" dirty="0"/>
              <a:t> about a point P:</a:t>
            </a:r>
          </a:p>
        </p:txBody>
      </p:sp>
      <p:grpSp>
        <p:nvGrpSpPr>
          <p:cNvPr id="3" name="Group 2">
            <a:extLst>
              <a:ext uri="{FF2B5EF4-FFF2-40B4-BE49-F238E27FC236}">
                <a16:creationId xmlns:a16="http://schemas.microsoft.com/office/drawing/2014/main" id="{A127C826-A279-4D5B-2334-EAADFE3B7A93}"/>
              </a:ext>
            </a:extLst>
          </p:cNvPr>
          <p:cNvGrpSpPr/>
          <p:nvPr/>
        </p:nvGrpSpPr>
        <p:grpSpPr>
          <a:xfrm>
            <a:off x="3208338" y="762000"/>
            <a:ext cx="2449512" cy="1157288"/>
            <a:chOff x="3208338" y="762000"/>
            <a:chExt cx="2449512" cy="1157288"/>
          </a:xfrm>
        </p:grpSpPr>
        <p:sp>
          <p:nvSpPr>
            <p:cNvPr id="13315" name="Rectangle 4"/>
            <p:cNvSpPr>
              <a:spLocks noChangeArrowheads="1"/>
            </p:cNvSpPr>
            <p:nvPr/>
          </p:nvSpPr>
          <p:spPr bwMode="auto">
            <a:xfrm>
              <a:off x="3886200" y="762000"/>
              <a:ext cx="1143000" cy="914400"/>
            </a:xfrm>
            <a:prstGeom prst="rect">
              <a:avLst/>
            </a:prstGeom>
            <a:noFill/>
            <a:ln w="9525">
              <a:solidFill>
                <a:schemeClr val="tx1"/>
              </a:solidFill>
              <a:prstDash val="dash"/>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3316" name="Rectangle 5"/>
            <p:cNvSpPr>
              <a:spLocks noChangeArrowheads="1"/>
            </p:cNvSpPr>
            <p:nvPr/>
          </p:nvSpPr>
          <p:spPr bwMode="auto">
            <a:xfrm>
              <a:off x="3657600" y="914400"/>
              <a:ext cx="1143000" cy="914400"/>
            </a:xfrm>
            <a:prstGeom prst="rect">
              <a:avLst/>
            </a:prstGeom>
            <a:solidFill>
              <a:srgbClr val="EAEAEA"/>
            </a:solidFill>
            <a:ln w="9525">
              <a:solidFill>
                <a:schemeClr val="tx1"/>
              </a:solidFill>
              <a:miter lim="800000"/>
              <a:headEnd/>
              <a:tailEnd/>
            </a:ln>
          </p:spPr>
          <p:txBody>
            <a:bodyPr wrap="none" anchor="ctr"/>
            <a:lstStyle/>
            <a:p>
              <a:endParaRPr lang="en-US"/>
            </a:p>
          </p:txBody>
        </p:sp>
        <p:sp>
          <p:nvSpPr>
            <p:cNvPr id="13319" name="Line 19"/>
            <p:cNvSpPr>
              <a:spLocks noChangeShapeType="1"/>
            </p:cNvSpPr>
            <p:nvPr/>
          </p:nvSpPr>
          <p:spPr bwMode="auto">
            <a:xfrm flipV="1">
              <a:off x="4800600" y="1219200"/>
              <a:ext cx="233363" cy="15875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3320" name="Line 20"/>
            <p:cNvSpPr>
              <a:spLocks noChangeShapeType="1"/>
            </p:cNvSpPr>
            <p:nvPr/>
          </p:nvSpPr>
          <p:spPr bwMode="auto">
            <a:xfrm flipV="1">
              <a:off x="4267200" y="1219200"/>
              <a:ext cx="233363" cy="15875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3321" name="Line 21"/>
            <p:cNvSpPr>
              <a:spLocks noChangeShapeType="1"/>
            </p:cNvSpPr>
            <p:nvPr/>
          </p:nvSpPr>
          <p:spPr bwMode="auto">
            <a:xfrm>
              <a:off x="3886200" y="914400"/>
              <a:ext cx="0" cy="7620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13322" name="Line 22"/>
            <p:cNvSpPr>
              <a:spLocks noChangeShapeType="1"/>
            </p:cNvSpPr>
            <p:nvPr/>
          </p:nvSpPr>
          <p:spPr bwMode="auto">
            <a:xfrm flipH="1">
              <a:off x="3886200" y="1676400"/>
              <a:ext cx="914400" cy="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13323" name="Line 23"/>
            <p:cNvSpPr>
              <a:spLocks noChangeShapeType="1"/>
            </p:cNvSpPr>
            <p:nvPr/>
          </p:nvSpPr>
          <p:spPr bwMode="auto">
            <a:xfrm flipV="1">
              <a:off x="3657600" y="1676400"/>
              <a:ext cx="233363" cy="15875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3324" name="Text Box 24"/>
            <p:cNvSpPr txBox="1">
              <a:spLocks noChangeArrowheads="1"/>
            </p:cNvSpPr>
            <p:nvPr/>
          </p:nvSpPr>
          <p:spPr bwMode="auto">
            <a:xfrm>
              <a:off x="3208338" y="1552575"/>
              <a:ext cx="4762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t>d</a:t>
              </a:r>
              <a:r>
                <a:rPr lang="en-US" b="1"/>
                <a:t>D</a:t>
              </a:r>
            </a:p>
          </p:txBody>
        </p:sp>
        <p:sp>
          <p:nvSpPr>
            <p:cNvPr id="13325" name="Text Box 25"/>
            <p:cNvSpPr txBox="1">
              <a:spLocks noChangeArrowheads="1"/>
            </p:cNvSpPr>
            <p:nvPr/>
          </p:nvSpPr>
          <p:spPr bwMode="auto">
            <a:xfrm>
              <a:off x="3962400" y="914400"/>
              <a:ext cx="4762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t>d</a:t>
              </a:r>
              <a:r>
                <a:rPr lang="en-US" b="1"/>
                <a:t>D</a:t>
              </a:r>
            </a:p>
          </p:txBody>
        </p:sp>
        <p:sp>
          <p:nvSpPr>
            <p:cNvPr id="13326" name="Text Box 26"/>
            <p:cNvSpPr txBox="1">
              <a:spLocks noChangeArrowheads="1"/>
            </p:cNvSpPr>
            <p:nvPr/>
          </p:nvSpPr>
          <p:spPr bwMode="auto">
            <a:xfrm>
              <a:off x="5181600" y="990600"/>
              <a:ext cx="4762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t>d</a:t>
              </a:r>
              <a:r>
                <a:rPr lang="en-US" b="1"/>
                <a:t>D</a:t>
              </a:r>
            </a:p>
          </p:txBody>
        </p:sp>
      </p:grpSp>
      <p:sp>
        <p:nvSpPr>
          <p:cNvPr id="13327" name="Text Box 31"/>
          <p:cNvSpPr txBox="1">
            <a:spLocks noChangeArrowheads="1"/>
          </p:cNvSpPr>
          <p:nvPr/>
        </p:nvSpPr>
        <p:spPr bwMode="auto">
          <a:xfrm>
            <a:off x="838200" y="950913"/>
            <a:ext cx="2286000" cy="915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t>d</a:t>
            </a:r>
            <a:r>
              <a:rPr lang="en-US" b="1"/>
              <a:t>r</a:t>
            </a:r>
            <a:r>
              <a:rPr lang="en-US"/>
              <a:t> =d</a:t>
            </a:r>
            <a:r>
              <a:rPr lang="en-US" b="1"/>
              <a:t>D</a:t>
            </a:r>
            <a:r>
              <a:rPr lang="en-US"/>
              <a:t> = constant for all points in the body</a:t>
            </a:r>
          </a:p>
        </p:txBody>
      </p:sp>
      <p:sp>
        <p:nvSpPr>
          <p:cNvPr id="13328" name="Text Box 33"/>
          <p:cNvSpPr txBox="1">
            <a:spLocks noChangeArrowheads="1"/>
          </p:cNvSpPr>
          <p:nvPr/>
        </p:nvSpPr>
        <p:spPr bwMode="auto">
          <a:xfrm>
            <a:off x="822325" y="3084513"/>
            <a:ext cx="21526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dirty="0" err="1"/>
              <a:t>d</a:t>
            </a:r>
            <a:r>
              <a:rPr lang="en-US" b="1" dirty="0" err="1"/>
              <a:t>r</a:t>
            </a:r>
            <a:r>
              <a:rPr lang="en-US" b="1" dirty="0"/>
              <a:t> </a:t>
            </a:r>
            <a:r>
              <a:rPr lang="en-US" dirty="0"/>
              <a:t>has a magnitude</a:t>
            </a:r>
          </a:p>
          <a:p>
            <a:pPr eaLnBrk="1" hangingPunct="1"/>
            <a:r>
              <a:rPr lang="en-US" dirty="0"/>
              <a:t>of </a:t>
            </a:r>
            <a:r>
              <a:rPr lang="en-US" dirty="0" err="1"/>
              <a:t>rd</a:t>
            </a:r>
            <a:r>
              <a:rPr lang="en-US" dirty="0" err="1">
                <a:latin typeface="Symbol" pitchFamily="18" charset="2"/>
              </a:rPr>
              <a:t>q</a:t>
            </a:r>
            <a:endParaRPr lang="en-US" dirty="0">
              <a:latin typeface="Symbol" pitchFamily="18" charset="2"/>
            </a:endParaRPr>
          </a:p>
        </p:txBody>
      </p:sp>
      <p:sp>
        <p:nvSpPr>
          <p:cNvPr id="13329" name="Text Box 34"/>
          <p:cNvSpPr txBox="1">
            <a:spLocks noChangeArrowheads="1"/>
          </p:cNvSpPr>
          <p:nvPr/>
        </p:nvSpPr>
        <p:spPr bwMode="auto">
          <a:xfrm>
            <a:off x="822324" y="3846513"/>
            <a:ext cx="240489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dirty="0"/>
              <a:t>direction of </a:t>
            </a:r>
            <a:r>
              <a:rPr lang="en-US" dirty="0" err="1"/>
              <a:t>d</a:t>
            </a:r>
            <a:r>
              <a:rPr lang="en-US" b="1" dirty="0" err="1"/>
              <a:t>r</a:t>
            </a:r>
            <a:endParaRPr lang="en-US" b="1" dirty="0"/>
          </a:p>
          <a:p>
            <a:pPr eaLnBrk="1" hangingPunct="1"/>
            <a:r>
              <a:rPr lang="en-US" dirty="0"/>
              <a:t>is perpendicular to </a:t>
            </a:r>
            <a:r>
              <a:rPr lang="en-US" b="1" dirty="0"/>
              <a:t>r</a:t>
            </a:r>
          </a:p>
        </p:txBody>
      </p:sp>
      <p:sp>
        <p:nvSpPr>
          <p:cNvPr id="13330" name="Text Box 38"/>
          <p:cNvSpPr txBox="1">
            <a:spLocks noChangeArrowheads="1"/>
          </p:cNvSpPr>
          <p:nvPr/>
        </p:nvSpPr>
        <p:spPr bwMode="auto">
          <a:xfrm>
            <a:off x="898525" y="5062538"/>
            <a:ext cx="1300163"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t>d</a:t>
            </a:r>
            <a:r>
              <a:rPr lang="en-US" b="1"/>
              <a:t>r</a:t>
            </a:r>
            <a:r>
              <a:rPr lang="en-US"/>
              <a:t> =d</a:t>
            </a:r>
            <a:r>
              <a:rPr lang="en-US">
                <a:latin typeface="Symbol" pitchFamily="18" charset="2"/>
              </a:rPr>
              <a:t>q</a:t>
            </a:r>
            <a:r>
              <a:rPr lang="en-US" b="1"/>
              <a:t>k</a:t>
            </a:r>
            <a:r>
              <a:rPr lang="en-US"/>
              <a:t> x </a:t>
            </a:r>
            <a:r>
              <a:rPr lang="en-US" b="1"/>
              <a:t>r</a:t>
            </a:r>
          </a:p>
        </p:txBody>
      </p:sp>
      <p:sp>
        <p:nvSpPr>
          <p:cNvPr id="13346" name="Text Box 47"/>
          <p:cNvSpPr txBox="1">
            <a:spLocks noChangeArrowheads="1"/>
          </p:cNvSpPr>
          <p:nvPr/>
        </p:nvSpPr>
        <p:spPr bwMode="auto">
          <a:xfrm>
            <a:off x="838200" y="5791200"/>
            <a:ext cx="41973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t>where </a:t>
            </a:r>
            <a:r>
              <a:rPr lang="en-US" b="1"/>
              <a:t>k </a:t>
            </a:r>
            <a:r>
              <a:rPr lang="en-US"/>
              <a:t>is a unit vector along the z-axis</a:t>
            </a:r>
          </a:p>
        </p:txBody>
      </p:sp>
      <p:grpSp>
        <p:nvGrpSpPr>
          <p:cNvPr id="4" name="Group 3">
            <a:extLst>
              <a:ext uri="{FF2B5EF4-FFF2-40B4-BE49-F238E27FC236}">
                <a16:creationId xmlns:a16="http://schemas.microsoft.com/office/drawing/2014/main" id="{38C5020A-3EC1-B4B7-2E90-E39894417BD1}"/>
              </a:ext>
            </a:extLst>
          </p:cNvPr>
          <p:cNvGrpSpPr/>
          <p:nvPr/>
        </p:nvGrpSpPr>
        <p:grpSpPr>
          <a:xfrm>
            <a:off x="3124200" y="2971800"/>
            <a:ext cx="4244975" cy="2514600"/>
            <a:chOff x="3124200" y="2971800"/>
            <a:chExt cx="4244975" cy="2514600"/>
          </a:xfrm>
        </p:grpSpPr>
        <p:sp>
          <p:nvSpPr>
            <p:cNvPr id="13314" name="Rectangle 44"/>
            <p:cNvSpPr>
              <a:spLocks noChangeArrowheads="1"/>
            </p:cNvSpPr>
            <p:nvPr/>
          </p:nvSpPr>
          <p:spPr bwMode="auto">
            <a:xfrm>
              <a:off x="3124200" y="3276600"/>
              <a:ext cx="2438400" cy="2209800"/>
            </a:xfrm>
            <a:prstGeom prst="rect">
              <a:avLst/>
            </a:prstGeom>
            <a:solidFill>
              <a:srgbClr val="EAEAEA"/>
            </a:solidFill>
            <a:ln w="9525">
              <a:solidFill>
                <a:schemeClr val="tx1"/>
              </a:solidFill>
              <a:miter lim="800000"/>
              <a:headEnd/>
              <a:tailEnd/>
            </a:ln>
          </p:spPr>
          <p:txBody>
            <a:bodyPr wrap="none" anchor="ctr"/>
            <a:lstStyle/>
            <a:p>
              <a:endParaRPr lang="en-US"/>
            </a:p>
          </p:txBody>
        </p:sp>
        <p:sp>
          <p:nvSpPr>
            <p:cNvPr id="13331" name="Line 39"/>
            <p:cNvSpPr>
              <a:spLocks noChangeShapeType="1"/>
            </p:cNvSpPr>
            <p:nvPr/>
          </p:nvSpPr>
          <p:spPr bwMode="auto">
            <a:xfrm>
              <a:off x="5943600" y="4495800"/>
              <a:ext cx="9906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3332" name="Line 40"/>
            <p:cNvSpPr>
              <a:spLocks noChangeShapeType="1"/>
            </p:cNvSpPr>
            <p:nvPr/>
          </p:nvSpPr>
          <p:spPr bwMode="auto">
            <a:xfrm flipV="1">
              <a:off x="5943600" y="3581400"/>
              <a:ext cx="0" cy="9144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3333" name="Text Box 41"/>
            <p:cNvSpPr txBox="1">
              <a:spLocks noChangeArrowheads="1"/>
            </p:cNvSpPr>
            <p:nvPr/>
          </p:nvSpPr>
          <p:spPr bwMode="auto">
            <a:xfrm>
              <a:off x="7070725" y="4456113"/>
              <a:ext cx="298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t>x</a:t>
              </a:r>
            </a:p>
          </p:txBody>
        </p:sp>
        <p:sp>
          <p:nvSpPr>
            <p:cNvPr id="13334" name="Text Box 42"/>
            <p:cNvSpPr txBox="1">
              <a:spLocks noChangeArrowheads="1"/>
            </p:cNvSpPr>
            <p:nvPr/>
          </p:nvSpPr>
          <p:spPr bwMode="auto">
            <a:xfrm>
              <a:off x="6003925" y="3465513"/>
              <a:ext cx="298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t>y</a:t>
              </a:r>
            </a:p>
          </p:txBody>
        </p:sp>
        <p:sp>
          <p:nvSpPr>
            <p:cNvPr id="13335" name="Line 18"/>
            <p:cNvSpPr>
              <a:spLocks noChangeShapeType="1"/>
            </p:cNvSpPr>
            <p:nvPr/>
          </p:nvSpPr>
          <p:spPr bwMode="auto">
            <a:xfrm flipV="1">
              <a:off x="4267200" y="3440113"/>
              <a:ext cx="11113" cy="903287"/>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3336" name="Line 27"/>
            <p:cNvSpPr>
              <a:spLocks noChangeShapeType="1"/>
            </p:cNvSpPr>
            <p:nvPr/>
          </p:nvSpPr>
          <p:spPr bwMode="auto">
            <a:xfrm flipH="1">
              <a:off x="3968750" y="3429000"/>
              <a:ext cx="298450" cy="61913"/>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3337" name="Line 28"/>
            <p:cNvSpPr>
              <a:spLocks noChangeShapeType="1"/>
            </p:cNvSpPr>
            <p:nvPr/>
          </p:nvSpPr>
          <p:spPr bwMode="auto">
            <a:xfrm flipH="1" flipV="1">
              <a:off x="3990975" y="3494088"/>
              <a:ext cx="276225" cy="84931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338" name="Text Box 29"/>
            <p:cNvSpPr txBox="1">
              <a:spLocks noChangeArrowheads="1"/>
            </p:cNvSpPr>
            <p:nvPr/>
          </p:nvSpPr>
          <p:spPr bwMode="auto">
            <a:xfrm>
              <a:off x="4267200" y="3657600"/>
              <a:ext cx="2730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b="1"/>
                <a:t>r</a:t>
              </a:r>
            </a:p>
          </p:txBody>
        </p:sp>
        <p:sp>
          <p:nvSpPr>
            <p:cNvPr id="13339" name="Text Box 30"/>
            <p:cNvSpPr txBox="1">
              <a:spLocks noChangeArrowheads="1"/>
            </p:cNvSpPr>
            <p:nvPr/>
          </p:nvSpPr>
          <p:spPr bwMode="auto">
            <a:xfrm>
              <a:off x="3987800" y="3597275"/>
              <a:ext cx="3746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z="1400"/>
                <a:t>d</a:t>
              </a:r>
              <a:r>
                <a:rPr lang="en-US" sz="1400">
                  <a:latin typeface="Symbol" pitchFamily="18" charset="2"/>
                </a:rPr>
                <a:t>q</a:t>
              </a:r>
            </a:p>
          </p:txBody>
        </p:sp>
        <p:sp>
          <p:nvSpPr>
            <p:cNvPr id="13340" name="Text Box 32"/>
            <p:cNvSpPr txBox="1">
              <a:spLocks noChangeArrowheads="1"/>
            </p:cNvSpPr>
            <p:nvPr/>
          </p:nvSpPr>
          <p:spPr bwMode="auto">
            <a:xfrm>
              <a:off x="3962400" y="2971800"/>
              <a:ext cx="4000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t>d</a:t>
              </a:r>
              <a:r>
                <a:rPr lang="en-US" b="1"/>
                <a:t>r</a:t>
              </a:r>
            </a:p>
          </p:txBody>
        </p:sp>
        <p:sp>
          <p:nvSpPr>
            <p:cNvPr id="13341" name="Line 35"/>
            <p:cNvSpPr>
              <a:spLocks noChangeShapeType="1"/>
            </p:cNvSpPr>
            <p:nvPr/>
          </p:nvSpPr>
          <p:spPr bwMode="auto">
            <a:xfrm>
              <a:off x="4267200" y="4343400"/>
              <a:ext cx="838200" cy="685800"/>
            </a:xfrm>
            <a:prstGeom prst="line">
              <a:avLst/>
            </a:prstGeom>
            <a:noFill/>
            <a:ln w="9525">
              <a:solidFill>
                <a:schemeClr val="tx1"/>
              </a:solidFill>
              <a:prstDash val="dash"/>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3342" name="Line 36"/>
            <p:cNvSpPr>
              <a:spLocks noChangeShapeType="1"/>
            </p:cNvSpPr>
            <p:nvPr/>
          </p:nvSpPr>
          <p:spPr bwMode="auto">
            <a:xfrm flipV="1">
              <a:off x="5105400" y="4824413"/>
              <a:ext cx="123825" cy="204787"/>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3343" name="Line 37"/>
            <p:cNvSpPr>
              <a:spLocks noChangeShapeType="1"/>
            </p:cNvSpPr>
            <p:nvPr/>
          </p:nvSpPr>
          <p:spPr bwMode="auto">
            <a:xfrm>
              <a:off x="4267200" y="4343400"/>
              <a:ext cx="920750" cy="427038"/>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13344" name="Text Box 43"/>
            <p:cNvSpPr txBox="1">
              <a:spLocks noChangeArrowheads="1"/>
            </p:cNvSpPr>
            <p:nvPr/>
          </p:nvSpPr>
          <p:spPr bwMode="auto">
            <a:xfrm>
              <a:off x="4630738" y="4545013"/>
              <a:ext cx="3746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z="1400"/>
                <a:t>d</a:t>
              </a:r>
              <a:r>
                <a:rPr lang="en-US" sz="1400">
                  <a:latin typeface="Symbol" pitchFamily="18" charset="2"/>
                </a:rPr>
                <a:t>q</a:t>
              </a:r>
            </a:p>
          </p:txBody>
        </p:sp>
        <p:sp>
          <p:nvSpPr>
            <p:cNvPr id="13345" name="Rectangle 45"/>
            <p:cNvSpPr>
              <a:spLocks noChangeArrowheads="1"/>
            </p:cNvSpPr>
            <p:nvPr/>
          </p:nvSpPr>
          <p:spPr bwMode="auto">
            <a:xfrm rot="-315794">
              <a:off x="3124200" y="3276600"/>
              <a:ext cx="2438400" cy="2209800"/>
            </a:xfrm>
            <a:prstGeom prst="rect">
              <a:avLst/>
            </a:prstGeom>
            <a:noFill/>
            <a:ln w="9525">
              <a:solidFill>
                <a:schemeClr val="tx1"/>
              </a:solidFill>
              <a:prstDash val="dash"/>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2" name="TextBox 1">
              <a:extLst>
                <a:ext uri="{FF2B5EF4-FFF2-40B4-BE49-F238E27FC236}">
                  <a16:creationId xmlns:a16="http://schemas.microsoft.com/office/drawing/2014/main" id="{EF626DE7-8FA6-40F1-BF3A-39DDC2231F13}"/>
                </a:ext>
              </a:extLst>
            </p:cNvPr>
            <p:cNvSpPr txBox="1"/>
            <p:nvPr/>
          </p:nvSpPr>
          <p:spPr>
            <a:xfrm>
              <a:off x="3997031" y="4296847"/>
              <a:ext cx="338554" cy="369332"/>
            </a:xfrm>
            <a:prstGeom prst="rect">
              <a:avLst/>
            </a:prstGeom>
            <a:noFill/>
          </p:spPr>
          <p:txBody>
            <a:bodyPr wrap="none" rtlCol="0">
              <a:spAutoFit/>
            </a:bodyPr>
            <a:lstStyle/>
            <a:p>
              <a:r>
                <a:rPr lang="en-US" dirty="0"/>
                <a:t>P</a:t>
              </a:r>
            </a:p>
          </p:txBody>
        </p:sp>
      </p:gr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Text Box 4"/>
          <p:cNvSpPr txBox="1">
            <a:spLocks noChangeArrowheads="1"/>
          </p:cNvSpPr>
          <p:nvPr/>
        </p:nvSpPr>
        <p:spPr bwMode="auto">
          <a:xfrm>
            <a:off x="1066800" y="304800"/>
            <a:ext cx="7543800" cy="91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dirty="0"/>
              <a:t>if we have a series of forces, </a:t>
            </a:r>
            <a:r>
              <a:rPr lang="en-US" b="1" dirty="0"/>
              <a:t>F</a:t>
            </a:r>
            <a:r>
              <a:rPr lang="en-US" baseline="-25000" dirty="0"/>
              <a:t>i</a:t>
            </a:r>
            <a:r>
              <a:rPr lang="en-US" dirty="0"/>
              <a:t> , and couples , </a:t>
            </a:r>
            <a:r>
              <a:rPr lang="en-US" b="1" dirty="0"/>
              <a:t>C</a:t>
            </a:r>
            <a:r>
              <a:rPr lang="en-US" baseline="-25000" dirty="0"/>
              <a:t>i</a:t>
            </a:r>
            <a:r>
              <a:rPr lang="en-US" dirty="0"/>
              <a:t> ,acting on a rigid body then the virtual work, </a:t>
            </a:r>
            <a:r>
              <a:rPr lang="en-US" dirty="0" err="1">
                <a:latin typeface="Symbol" pitchFamily="18" charset="2"/>
              </a:rPr>
              <a:t>d</a:t>
            </a:r>
            <a:r>
              <a:rPr lang="en-US" dirty="0" err="1"/>
              <a:t>W</a:t>
            </a:r>
            <a:r>
              <a:rPr lang="en-US" dirty="0"/>
              <a:t>, done by these forces and couples, if we imagine giving a small virtual rigid body displacement to the body, is </a:t>
            </a:r>
          </a:p>
        </p:txBody>
      </p:sp>
      <p:graphicFrame>
        <p:nvGraphicFramePr>
          <p:cNvPr id="2050" name="Object 12"/>
          <p:cNvGraphicFramePr>
            <a:graphicFrameLocks noChangeAspect="1"/>
          </p:cNvGraphicFramePr>
          <p:nvPr/>
        </p:nvGraphicFramePr>
        <p:xfrm>
          <a:off x="2233613" y="3657600"/>
          <a:ext cx="2771775" cy="1385888"/>
        </p:xfrm>
        <a:graphic>
          <a:graphicData uri="http://schemas.openxmlformats.org/presentationml/2006/ole">
            <mc:AlternateContent xmlns:mc="http://schemas.openxmlformats.org/markup-compatibility/2006">
              <mc:Choice xmlns:v="urn:schemas-microsoft-com:vml" Requires="v">
                <p:oleObj name="Equation" r:id="rId3" imgW="1676160" imgH="838080" progId="Equation.DSMT4">
                  <p:embed/>
                </p:oleObj>
              </mc:Choice>
              <mc:Fallback>
                <p:oleObj name="Equation" r:id="rId3" imgW="1676160" imgH="838080" progId="Equation.DSMT4">
                  <p:embed/>
                  <p:pic>
                    <p:nvPicPr>
                      <p:cNvPr id="0" name="Object 1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33613" y="3657600"/>
                        <a:ext cx="2771775" cy="13858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060" name="Text Box 13"/>
          <p:cNvSpPr txBox="1">
            <a:spLocks noChangeArrowheads="1"/>
          </p:cNvSpPr>
          <p:nvPr/>
        </p:nvSpPr>
        <p:spPr bwMode="auto">
          <a:xfrm>
            <a:off x="1936750" y="5018891"/>
            <a:ext cx="806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dirty="0"/>
              <a:t>where</a:t>
            </a:r>
          </a:p>
        </p:txBody>
      </p:sp>
      <p:graphicFrame>
        <p:nvGraphicFramePr>
          <p:cNvPr id="2051" name="Object 15"/>
          <p:cNvGraphicFramePr>
            <a:graphicFrameLocks noChangeAspect="1"/>
          </p:cNvGraphicFramePr>
          <p:nvPr/>
        </p:nvGraphicFramePr>
        <p:xfrm>
          <a:off x="2455863" y="5440363"/>
          <a:ext cx="2078037" cy="387350"/>
        </p:xfrm>
        <a:graphic>
          <a:graphicData uri="http://schemas.openxmlformats.org/presentationml/2006/ole">
            <mc:AlternateContent xmlns:mc="http://schemas.openxmlformats.org/markup-compatibility/2006">
              <mc:Choice xmlns:v="urn:schemas-microsoft-com:vml" Requires="v">
                <p:oleObj name="Equation" r:id="rId5" imgW="1091880" imgH="203040" progId="Equation.DSMT4">
                  <p:embed/>
                </p:oleObj>
              </mc:Choice>
              <mc:Fallback>
                <p:oleObj name="Equation" r:id="rId5" imgW="1091880" imgH="203040" progId="Equation.DSMT4">
                  <p:embed/>
                  <p:pic>
                    <p:nvPicPr>
                      <p:cNvPr id="0" name="Object 1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455863" y="5440363"/>
                        <a:ext cx="2078037" cy="387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061" name="Text Box 16"/>
          <p:cNvSpPr txBox="1">
            <a:spLocks noChangeArrowheads="1"/>
          </p:cNvSpPr>
          <p:nvPr/>
        </p:nvSpPr>
        <p:spPr bwMode="auto">
          <a:xfrm>
            <a:off x="1176755" y="5893367"/>
            <a:ext cx="742767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dirty="0"/>
              <a:t>is the virtual displacement of each point where the forces act,</a:t>
            </a:r>
          </a:p>
          <a:p>
            <a:pPr eaLnBrk="1" hangingPunct="1"/>
            <a:r>
              <a:rPr lang="en-US" dirty="0"/>
              <a:t>consisting of a translation </a:t>
            </a:r>
            <a:r>
              <a:rPr lang="el-GR" dirty="0">
                <a:latin typeface="Calibri" panose="020F0502020204030204" pitchFamily="34" charset="0"/>
                <a:cs typeface="Calibri" panose="020F0502020204030204" pitchFamily="34" charset="0"/>
              </a:rPr>
              <a:t>δ</a:t>
            </a:r>
            <a:r>
              <a:rPr lang="en-US" b="1" dirty="0">
                <a:latin typeface="Calibri" panose="020F0502020204030204" pitchFamily="34" charset="0"/>
                <a:cs typeface="Calibri" panose="020F0502020204030204" pitchFamily="34" charset="0"/>
              </a:rPr>
              <a:t>D</a:t>
            </a:r>
            <a:r>
              <a:rPr lang="en-US" dirty="0"/>
              <a:t> at P and a rigid body rotation </a:t>
            </a:r>
            <a:r>
              <a:rPr lang="el-GR" i="1" dirty="0">
                <a:latin typeface="Calibri" panose="020F0502020204030204" pitchFamily="34" charset="0"/>
                <a:cs typeface="Calibri" panose="020F0502020204030204" pitchFamily="34" charset="0"/>
              </a:rPr>
              <a:t>δ</a:t>
            </a:r>
            <a:r>
              <a:rPr lang="el-GR" i="1" dirty="0"/>
              <a:t>θ</a:t>
            </a:r>
            <a:r>
              <a:rPr lang="en-US" dirty="0"/>
              <a:t> about P</a:t>
            </a:r>
          </a:p>
        </p:txBody>
      </p:sp>
      <p:sp>
        <p:nvSpPr>
          <p:cNvPr id="2053" name="Rectangle 5"/>
          <p:cNvSpPr>
            <a:spLocks noChangeArrowheads="1"/>
          </p:cNvSpPr>
          <p:nvPr/>
        </p:nvSpPr>
        <p:spPr bwMode="auto">
          <a:xfrm>
            <a:off x="2600649" y="1600200"/>
            <a:ext cx="2771774" cy="1905000"/>
          </a:xfrm>
          <a:prstGeom prst="rect">
            <a:avLst/>
          </a:prstGeom>
          <a:solidFill>
            <a:srgbClr val="EAEAEA"/>
          </a:solidFill>
          <a:ln w="9525">
            <a:solidFill>
              <a:schemeClr val="tx1"/>
            </a:solidFill>
            <a:miter lim="800000"/>
            <a:headEnd/>
            <a:tailEnd/>
          </a:ln>
        </p:spPr>
        <p:txBody>
          <a:bodyPr wrap="none" anchor="ctr"/>
          <a:lstStyle/>
          <a:p>
            <a:endParaRPr lang="en-US"/>
          </a:p>
        </p:txBody>
      </p:sp>
      <p:sp>
        <p:nvSpPr>
          <p:cNvPr id="2054" name="Line 6"/>
          <p:cNvSpPr>
            <a:spLocks noChangeShapeType="1"/>
          </p:cNvSpPr>
          <p:nvPr/>
        </p:nvSpPr>
        <p:spPr bwMode="auto">
          <a:xfrm>
            <a:off x="2078038" y="1639887"/>
            <a:ext cx="685800" cy="4572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055" name="Line 7"/>
          <p:cNvSpPr>
            <a:spLocks noChangeShapeType="1"/>
          </p:cNvSpPr>
          <p:nvPr/>
        </p:nvSpPr>
        <p:spPr bwMode="auto">
          <a:xfrm flipH="1">
            <a:off x="3994586" y="1381831"/>
            <a:ext cx="609600" cy="5334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057" name="Text Box 9"/>
          <p:cNvSpPr txBox="1">
            <a:spLocks noChangeArrowheads="1"/>
          </p:cNvSpPr>
          <p:nvPr/>
        </p:nvSpPr>
        <p:spPr bwMode="auto">
          <a:xfrm>
            <a:off x="1757363" y="1524000"/>
            <a:ext cx="407988"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b="1"/>
              <a:t>F</a:t>
            </a:r>
            <a:r>
              <a:rPr lang="en-US" baseline="-25000"/>
              <a:t>1</a:t>
            </a:r>
            <a:endParaRPr lang="en-US"/>
          </a:p>
        </p:txBody>
      </p:sp>
      <p:sp>
        <p:nvSpPr>
          <p:cNvPr id="2058" name="Text Box 10"/>
          <p:cNvSpPr txBox="1">
            <a:spLocks noChangeArrowheads="1"/>
          </p:cNvSpPr>
          <p:nvPr/>
        </p:nvSpPr>
        <p:spPr bwMode="auto">
          <a:xfrm>
            <a:off x="4576763" y="1219200"/>
            <a:ext cx="407988"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b="1" dirty="0"/>
              <a:t>F</a:t>
            </a:r>
            <a:r>
              <a:rPr lang="en-US" baseline="-25000" dirty="0"/>
              <a:t>2</a:t>
            </a:r>
            <a:endParaRPr lang="en-US" dirty="0"/>
          </a:p>
        </p:txBody>
      </p:sp>
      <p:sp>
        <p:nvSpPr>
          <p:cNvPr id="14" name="Line 7">
            <a:extLst>
              <a:ext uri="{FF2B5EF4-FFF2-40B4-BE49-F238E27FC236}">
                <a16:creationId xmlns:a16="http://schemas.microsoft.com/office/drawing/2014/main" id="{FAFF169F-7A94-40AA-A060-BDFE3D8FAA84}"/>
              </a:ext>
            </a:extLst>
          </p:cNvPr>
          <p:cNvSpPr>
            <a:spLocks noChangeShapeType="1"/>
          </p:cNvSpPr>
          <p:nvPr/>
        </p:nvSpPr>
        <p:spPr bwMode="auto">
          <a:xfrm flipH="1">
            <a:off x="4980636" y="2249487"/>
            <a:ext cx="783575" cy="92076"/>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5" name="Text Box 10">
            <a:extLst>
              <a:ext uri="{FF2B5EF4-FFF2-40B4-BE49-F238E27FC236}">
                <a16:creationId xmlns:a16="http://schemas.microsoft.com/office/drawing/2014/main" id="{416B34C1-9DC0-4B63-850D-D34394F49454}"/>
              </a:ext>
            </a:extLst>
          </p:cNvPr>
          <p:cNvSpPr txBox="1">
            <a:spLocks noChangeArrowheads="1"/>
          </p:cNvSpPr>
          <p:nvPr/>
        </p:nvSpPr>
        <p:spPr bwMode="auto">
          <a:xfrm>
            <a:off x="5916612" y="2048661"/>
            <a:ext cx="407988"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b="1" dirty="0"/>
              <a:t>F</a:t>
            </a:r>
            <a:r>
              <a:rPr lang="en-US" baseline="-25000" dirty="0"/>
              <a:t>i</a:t>
            </a:r>
            <a:endParaRPr lang="en-US" dirty="0"/>
          </a:p>
        </p:txBody>
      </p:sp>
      <p:sp>
        <p:nvSpPr>
          <p:cNvPr id="2056" name="Arc 8"/>
          <p:cNvSpPr>
            <a:spLocks/>
          </p:cNvSpPr>
          <p:nvPr/>
        </p:nvSpPr>
        <p:spPr bwMode="auto">
          <a:xfrm flipH="1">
            <a:off x="2992438" y="2173287"/>
            <a:ext cx="681038" cy="611188"/>
          </a:xfrm>
          <a:custGeom>
            <a:avLst/>
            <a:gdLst>
              <a:gd name="T0" fmla="*/ 284948 w 43200"/>
              <a:gd name="T1" fmla="*/ 611188 h 42910"/>
              <a:gd name="T2" fmla="*/ 681038 w 43200"/>
              <a:gd name="T3" fmla="*/ 307659 h 42910"/>
              <a:gd name="T4" fmla="*/ 340519 w 43200"/>
              <a:gd name="T5" fmla="*/ 307659 h 42910"/>
              <a:gd name="T6" fmla="*/ 0 60000 65536"/>
              <a:gd name="T7" fmla="*/ 0 60000 65536"/>
              <a:gd name="T8" fmla="*/ 0 60000 65536"/>
              <a:gd name="T9" fmla="*/ 0 w 43200"/>
              <a:gd name="T10" fmla="*/ 0 h 42910"/>
              <a:gd name="T11" fmla="*/ 43200 w 43200"/>
              <a:gd name="T12" fmla="*/ 42910 h 42910"/>
            </a:gdLst>
            <a:ahLst/>
            <a:cxnLst>
              <a:cxn ang="T6">
                <a:pos x="T0" y="T1"/>
              </a:cxn>
              <a:cxn ang="T7">
                <a:pos x="T2" y="T3"/>
              </a:cxn>
              <a:cxn ang="T8">
                <a:pos x="T4" y="T5"/>
              </a:cxn>
            </a:cxnLst>
            <a:rect l="T9" t="T10" r="T11" b="T12"/>
            <a:pathLst>
              <a:path w="43200" h="42910" fill="none" extrusionOk="0">
                <a:moveTo>
                  <a:pt x="18074" y="42910"/>
                </a:moveTo>
                <a:cubicBezTo>
                  <a:pt x="7647" y="41185"/>
                  <a:pt x="0" y="32168"/>
                  <a:pt x="0" y="21600"/>
                </a:cubicBezTo>
                <a:cubicBezTo>
                  <a:pt x="0" y="9670"/>
                  <a:pt x="9670" y="0"/>
                  <a:pt x="21600" y="0"/>
                </a:cubicBezTo>
                <a:cubicBezTo>
                  <a:pt x="33529" y="-1"/>
                  <a:pt x="43199" y="9670"/>
                  <a:pt x="43200" y="21599"/>
                </a:cubicBezTo>
              </a:path>
              <a:path w="43200" h="42910" stroke="0" extrusionOk="0">
                <a:moveTo>
                  <a:pt x="18074" y="42910"/>
                </a:moveTo>
                <a:cubicBezTo>
                  <a:pt x="7647" y="41185"/>
                  <a:pt x="0" y="32168"/>
                  <a:pt x="0" y="21600"/>
                </a:cubicBezTo>
                <a:cubicBezTo>
                  <a:pt x="0" y="9670"/>
                  <a:pt x="9670" y="0"/>
                  <a:pt x="21600" y="0"/>
                </a:cubicBezTo>
                <a:cubicBezTo>
                  <a:pt x="33529" y="-1"/>
                  <a:pt x="43199" y="9670"/>
                  <a:pt x="43200" y="21599"/>
                </a:cubicBezTo>
                <a:lnTo>
                  <a:pt x="21600" y="21600"/>
                </a:lnTo>
                <a:close/>
              </a:path>
            </a:pathLst>
          </a:custGeom>
          <a:noFill/>
          <a:ln w="28575">
            <a:solidFill>
              <a:schemeClr val="tx1"/>
            </a:solidFill>
            <a:round/>
            <a:headEnd/>
            <a:tailEnd type="triangle" w="med" len="me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2059" name="Text Box 11"/>
          <p:cNvSpPr txBox="1">
            <a:spLocks noChangeArrowheads="1"/>
          </p:cNvSpPr>
          <p:nvPr/>
        </p:nvSpPr>
        <p:spPr bwMode="auto">
          <a:xfrm>
            <a:off x="3678238" y="2249487"/>
            <a:ext cx="458788"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b="1"/>
              <a:t>C</a:t>
            </a:r>
            <a:r>
              <a:rPr lang="en-US" baseline="-25000"/>
              <a:t>1</a:t>
            </a:r>
            <a:endParaRPr lang="en-US"/>
          </a:p>
        </p:txBody>
      </p:sp>
      <p:cxnSp>
        <p:nvCxnSpPr>
          <p:cNvPr id="3" name="Straight Connector 2">
            <a:extLst>
              <a:ext uri="{FF2B5EF4-FFF2-40B4-BE49-F238E27FC236}">
                <a16:creationId xmlns:a16="http://schemas.microsoft.com/office/drawing/2014/main" id="{8550DB28-F768-4825-8073-CBAD4B26814A}"/>
              </a:ext>
            </a:extLst>
          </p:cNvPr>
          <p:cNvCxnSpPr/>
          <p:nvPr/>
        </p:nvCxnSpPr>
        <p:spPr>
          <a:xfrm flipV="1">
            <a:off x="3297238" y="2173287"/>
            <a:ext cx="376238" cy="304800"/>
          </a:xfrm>
          <a:prstGeom prst="line">
            <a:avLst/>
          </a:prstGeom>
        </p:spPr>
        <p:style>
          <a:lnRef idx="1">
            <a:schemeClr val="dk1"/>
          </a:lnRef>
          <a:fillRef idx="0">
            <a:schemeClr val="dk1"/>
          </a:fillRef>
          <a:effectRef idx="0">
            <a:schemeClr val="dk1"/>
          </a:effectRef>
          <a:fontRef idx="minor">
            <a:schemeClr val="tx1"/>
          </a:fontRef>
        </p:style>
      </p:cxnSp>
      <p:cxnSp>
        <p:nvCxnSpPr>
          <p:cNvPr id="5" name="Straight Connector 4">
            <a:extLst>
              <a:ext uri="{FF2B5EF4-FFF2-40B4-BE49-F238E27FC236}">
                <a16:creationId xmlns:a16="http://schemas.microsoft.com/office/drawing/2014/main" id="{FE12902B-B1C1-4DED-967C-BB250D217F2E}"/>
              </a:ext>
            </a:extLst>
          </p:cNvPr>
          <p:cNvCxnSpPr/>
          <p:nvPr/>
        </p:nvCxnSpPr>
        <p:spPr>
          <a:xfrm flipV="1">
            <a:off x="3297238" y="2020887"/>
            <a:ext cx="152400" cy="457200"/>
          </a:xfrm>
          <a:prstGeom prst="line">
            <a:avLst/>
          </a:prstGeom>
        </p:spPr>
        <p:style>
          <a:lnRef idx="1">
            <a:schemeClr val="dk1"/>
          </a:lnRef>
          <a:fillRef idx="0">
            <a:schemeClr val="dk1"/>
          </a:fillRef>
          <a:effectRef idx="0">
            <a:schemeClr val="dk1"/>
          </a:effectRef>
          <a:fontRef idx="minor">
            <a:schemeClr val="tx1"/>
          </a:fontRef>
        </p:style>
      </p:cxnSp>
      <p:sp>
        <p:nvSpPr>
          <p:cNvPr id="6" name="Arc 5">
            <a:extLst>
              <a:ext uri="{FF2B5EF4-FFF2-40B4-BE49-F238E27FC236}">
                <a16:creationId xmlns:a16="http://schemas.microsoft.com/office/drawing/2014/main" id="{B3382886-672A-4117-AC3E-654F014A0943}"/>
              </a:ext>
            </a:extLst>
          </p:cNvPr>
          <p:cNvSpPr/>
          <p:nvPr/>
        </p:nvSpPr>
        <p:spPr>
          <a:xfrm rot="20558171">
            <a:off x="3302794" y="2066924"/>
            <a:ext cx="365125" cy="365125"/>
          </a:xfrm>
          <a:prstGeom prst="arc">
            <a:avLst/>
          </a:prstGeom>
          <a:ln>
            <a:headEnd type="triangle" w="med" len="med"/>
            <a:tailEnd type="none" w="med" len="med"/>
          </a:ln>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7" name="TextBox 6">
            <a:extLst>
              <a:ext uri="{FF2B5EF4-FFF2-40B4-BE49-F238E27FC236}">
                <a16:creationId xmlns:a16="http://schemas.microsoft.com/office/drawing/2014/main" id="{A49743C8-73C5-4BB9-94F3-56F05B9CACA4}"/>
              </a:ext>
            </a:extLst>
          </p:cNvPr>
          <p:cNvSpPr txBox="1"/>
          <p:nvPr/>
        </p:nvSpPr>
        <p:spPr>
          <a:xfrm>
            <a:off x="3425339" y="1751938"/>
            <a:ext cx="441146" cy="369332"/>
          </a:xfrm>
          <a:prstGeom prst="rect">
            <a:avLst/>
          </a:prstGeom>
          <a:noFill/>
        </p:spPr>
        <p:txBody>
          <a:bodyPr wrap="none" rtlCol="0">
            <a:spAutoFit/>
          </a:bodyPr>
          <a:lstStyle/>
          <a:p>
            <a:r>
              <a:rPr lang="el-GR" i="1" dirty="0">
                <a:latin typeface="Calibri" panose="020F0502020204030204" pitchFamily="34" charset="0"/>
                <a:cs typeface="Calibri" panose="020F0502020204030204" pitchFamily="34" charset="0"/>
              </a:rPr>
              <a:t>δ</a:t>
            </a:r>
            <a:r>
              <a:rPr lang="en-US" i="1" dirty="0">
                <a:latin typeface="Symbol" panose="05050102010706020507" pitchFamily="18" charset="2"/>
              </a:rPr>
              <a:t>q</a:t>
            </a:r>
          </a:p>
        </p:txBody>
      </p:sp>
      <p:sp>
        <p:nvSpPr>
          <p:cNvPr id="13" name="TextBox 12">
            <a:extLst>
              <a:ext uri="{FF2B5EF4-FFF2-40B4-BE49-F238E27FC236}">
                <a16:creationId xmlns:a16="http://schemas.microsoft.com/office/drawing/2014/main" id="{3BB16161-A3C6-436A-815C-40D6F4F87E22}"/>
              </a:ext>
            </a:extLst>
          </p:cNvPr>
          <p:cNvSpPr txBox="1"/>
          <p:nvPr/>
        </p:nvSpPr>
        <p:spPr>
          <a:xfrm>
            <a:off x="4922883" y="1808163"/>
            <a:ext cx="420308" cy="369332"/>
          </a:xfrm>
          <a:prstGeom prst="rect">
            <a:avLst/>
          </a:prstGeom>
          <a:noFill/>
        </p:spPr>
        <p:txBody>
          <a:bodyPr wrap="none" rtlCol="0">
            <a:spAutoFit/>
          </a:bodyPr>
          <a:lstStyle/>
          <a:p>
            <a:r>
              <a:rPr lang="el-GR" i="1" dirty="0">
                <a:latin typeface="Calibri" panose="020F0502020204030204" pitchFamily="34" charset="0"/>
                <a:cs typeface="Calibri" panose="020F0502020204030204" pitchFamily="34" charset="0"/>
              </a:rPr>
              <a:t>δ</a:t>
            </a:r>
            <a:r>
              <a:rPr lang="en-US" b="1" i="1" dirty="0" err="1">
                <a:latin typeface="Calibri" panose="020F0502020204030204" pitchFamily="34" charset="0"/>
                <a:cs typeface="Calibri" panose="020F0502020204030204" pitchFamily="34" charset="0"/>
              </a:rPr>
              <a:t>r</a:t>
            </a:r>
            <a:r>
              <a:rPr lang="en-US" baseline="-25000" dirty="0" err="1">
                <a:latin typeface="Calibri" panose="020F0502020204030204" pitchFamily="34" charset="0"/>
                <a:cs typeface="Calibri" panose="020F0502020204030204" pitchFamily="34" charset="0"/>
              </a:rPr>
              <a:t>i</a:t>
            </a:r>
            <a:endParaRPr lang="en-US" dirty="0"/>
          </a:p>
        </p:txBody>
      </p:sp>
      <p:cxnSp>
        <p:nvCxnSpPr>
          <p:cNvPr id="18" name="Straight Arrow Connector 17">
            <a:extLst>
              <a:ext uri="{FF2B5EF4-FFF2-40B4-BE49-F238E27FC236}">
                <a16:creationId xmlns:a16="http://schemas.microsoft.com/office/drawing/2014/main" id="{1BE0368B-9959-4D4C-B400-48926CB2BDCF}"/>
              </a:ext>
            </a:extLst>
          </p:cNvPr>
          <p:cNvCxnSpPr/>
          <p:nvPr/>
        </p:nvCxnSpPr>
        <p:spPr>
          <a:xfrm flipH="1" flipV="1">
            <a:off x="4859338" y="2048661"/>
            <a:ext cx="121298" cy="292902"/>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20" name="Straight Arrow Connector 19">
            <a:extLst>
              <a:ext uri="{FF2B5EF4-FFF2-40B4-BE49-F238E27FC236}">
                <a16:creationId xmlns:a16="http://schemas.microsoft.com/office/drawing/2014/main" id="{352F31B5-35DD-4E1D-AABF-AD4F55ABB895}"/>
              </a:ext>
            </a:extLst>
          </p:cNvPr>
          <p:cNvCxnSpPr>
            <a:endCxn id="14" idx="1"/>
          </p:cNvCxnSpPr>
          <p:nvPr/>
        </p:nvCxnSpPr>
        <p:spPr>
          <a:xfrm flipV="1">
            <a:off x="4668838" y="2341563"/>
            <a:ext cx="311798" cy="746124"/>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33" name="TextBox 32">
            <a:extLst>
              <a:ext uri="{FF2B5EF4-FFF2-40B4-BE49-F238E27FC236}">
                <a16:creationId xmlns:a16="http://schemas.microsoft.com/office/drawing/2014/main" id="{B2609D5D-8DBE-429E-8EFC-CFEABEA450F3}"/>
              </a:ext>
            </a:extLst>
          </p:cNvPr>
          <p:cNvSpPr txBox="1"/>
          <p:nvPr/>
        </p:nvSpPr>
        <p:spPr>
          <a:xfrm>
            <a:off x="4833633" y="2480914"/>
            <a:ext cx="301686" cy="369332"/>
          </a:xfrm>
          <a:prstGeom prst="rect">
            <a:avLst/>
          </a:prstGeom>
          <a:noFill/>
        </p:spPr>
        <p:txBody>
          <a:bodyPr wrap="none" rtlCol="0">
            <a:spAutoFit/>
          </a:bodyPr>
          <a:lstStyle/>
          <a:p>
            <a:r>
              <a:rPr lang="en-US" b="1" i="1" dirty="0" err="1">
                <a:latin typeface="Calibri" panose="020F0502020204030204" pitchFamily="34" charset="0"/>
                <a:cs typeface="Calibri" panose="020F0502020204030204" pitchFamily="34" charset="0"/>
              </a:rPr>
              <a:t>r</a:t>
            </a:r>
            <a:r>
              <a:rPr lang="en-US" baseline="-25000" dirty="0" err="1">
                <a:latin typeface="Calibri" panose="020F0502020204030204" pitchFamily="34" charset="0"/>
                <a:cs typeface="Calibri" panose="020F0502020204030204" pitchFamily="34" charset="0"/>
              </a:rPr>
              <a:t>i</a:t>
            </a:r>
            <a:endParaRPr lang="en-US" dirty="0"/>
          </a:p>
        </p:txBody>
      </p:sp>
      <p:sp>
        <p:nvSpPr>
          <p:cNvPr id="21" name="TextBox 20">
            <a:extLst>
              <a:ext uri="{FF2B5EF4-FFF2-40B4-BE49-F238E27FC236}">
                <a16:creationId xmlns:a16="http://schemas.microsoft.com/office/drawing/2014/main" id="{449BDE14-016E-43FF-B705-68B056B0B27E}"/>
              </a:ext>
            </a:extLst>
          </p:cNvPr>
          <p:cNvSpPr txBox="1"/>
          <p:nvPr/>
        </p:nvSpPr>
        <p:spPr>
          <a:xfrm>
            <a:off x="4628322" y="3117295"/>
            <a:ext cx="338554" cy="369332"/>
          </a:xfrm>
          <a:prstGeom prst="rect">
            <a:avLst/>
          </a:prstGeom>
          <a:noFill/>
        </p:spPr>
        <p:txBody>
          <a:bodyPr wrap="none" rtlCol="0">
            <a:spAutoFit/>
          </a:bodyPr>
          <a:lstStyle/>
          <a:p>
            <a:r>
              <a:rPr lang="en-US" dirty="0"/>
              <a:t>P</a:t>
            </a:r>
          </a:p>
        </p:txBody>
      </p:sp>
      <p:sp>
        <p:nvSpPr>
          <p:cNvPr id="43" name="Arc 8">
            <a:extLst>
              <a:ext uri="{FF2B5EF4-FFF2-40B4-BE49-F238E27FC236}">
                <a16:creationId xmlns:a16="http://schemas.microsoft.com/office/drawing/2014/main" id="{D9A80076-C1AC-4EDB-9D64-615C539EF829}"/>
              </a:ext>
            </a:extLst>
          </p:cNvPr>
          <p:cNvSpPr>
            <a:spLocks/>
          </p:cNvSpPr>
          <p:nvPr/>
        </p:nvSpPr>
        <p:spPr bwMode="auto">
          <a:xfrm rot="19607648" flipH="1">
            <a:off x="3752935" y="3093628"/>
            <a:ext cx="405463" cy="385269"/>
          </a:xfrm>
          <a:custGeom>
            <a:avLst/>
            <a:gdLst>
              <a:gd name="T0" fmla="*/ 284948 w 43200"/>
              <a:gd name="T1" fmla="*/ 611188 h 42910"/>
              <a:gd name="T2" fmla="*/ 681038 w 43200"/>
              <a:gd name="T3" fmla="*/ 307659 h 42910"/>
              <a:gd name="T4" fmla="*/ 340519 w 43200"/>
              <a:gd name="T5" fmla="*/ 307659 h 42910"/>
              <a:gd name="T6" fmla="*/ 0 60000 65536"/>
              <a:gd name="T7" fmla="*/ 0 60000 65536"/>
              <a:gd name="T8" fmla="*/ 0 60000 65536"/>
              <a:gd name="T9" fmla="*/ 0 w 43200"/>
              <a:gd name="T10" fmla="*/ 0 h 42910"/>
              <a:gd name="T11" fmla="*/ 43200 w 43200"/>
              <a:gd name="T12" fmla="*/ 42910 h 42910"/>
            </a:gdLst>
            <a:ahLst/>
            <a:cxnLst>
              <a:cxn ang="T6">
                <a:pos x="T0" y="T1"/>
              </a:cxn>
              <a:cxn ang="T7">
                <a:pos x="T2" y="T3"/>
              </a:cxn>
              <a:cxn ang="T8">
                <a:pos x="T4" y="T5"/>
              </a:cxn>
            </a:cxnLst>
            <a:rect l="T9" t="T10" r="T11" b="T12"/>
            <a:pathLst>
              <a:path w="43200" h="42910" fill="none" extrusionOk="0">
                <a:moveTo>
                  <a:pt x="18074" y="42910"/>
                </a:moveTo>
                <a:cubicBezTo>
                  <a:pt x="7647" y="41185"/>
                  <a:pt x="0" y="32168"/>
                  <a:pt x="0" y="21600"/>
                </a:cubicBezTo>
                <a:cubicBezTo>
                  <a:pt x="0" y="9670"/>
                  <a:pt x="9670" y="0"/>
                  <a:pt x="21600" y="0"/>
                </a:cubicBezTo>
                <a:cubicBezTo>
                  <a:pt x="33529" y="-1"/>
                  <a:pt x="43199" y="9670"/>
                  <a:pt x="43200" y="21599"/>
                </a:cubicBezTo>
              </a:path>
              <a:path w="43200" h="42910" stroke="0" extrusionOk="0">
                <a:moveTo>
                  <a:pt x="18074" y="42910"/>
                </a:moveTo>
                <a:cubicBezTo>
                  <a:pt x="7647" y="41185"/>
                  <a:pt x="0" y="32168"/>
                  <a:pt x="0" y="21600"/>
                </a:cubicBezTo>
                <a:cubicBezTo>
                  <a:pt x="0" y="9670"/>
                  <a:pt x="9670" y="0"/>
                  <a:pt x="21600" y="0"/>
                </a:cubicBezTo>
                <a:cubicBezTo>
                  <a:pt x="33529" y="-1"/>
                  <a:pt x="43199" y="9670"/>
                  <a:pt x="43200" y="21599"/>
                </a:cubicBezTo>
                <a:lnTo>
                  <a:pt x="21600" y="21600"/>
                </a:lnTo>
                <a:close/>
              </a:path>
            </a:pathLst>
          </a:custGeom>
          <a:noFill/>
          <a:ln w="28575">
            <a:solidFill>
              <a:schemeClr val="tx1"/>
            </a:solidFill>
            <a:round/>
            <a:headEnd/>
            <a:tailEnd type="triangle" w="med" len="me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cxnSp>
        <p:nvCxnSpPr>
          <p:cNvPr id="45" name="Straight Connector 44">
            <a:extLst>
              <a:ext uri="{FF2B5EF4-FFF2-40B4-BE49-F238E27FC236}">
                <a16:creationId xmlns:a16="http://schemas.microsoft.com/office/drawing/2014/main" id="{DDD54A01-8F1D-4E69-A8AA-791428A2CE8C}"/>
              </a:ext>
            </a:extLst>
          </p:cNvPr>
          <p:cNvCxnSpPr/>
          <p:nvPr/>
        </p:nvCxnSpPr>
        <p:spPr>
          <a:xfrm rot="19607648" flipV="1">
            <a:off x="3871549" y="2997738"/>
            <a:ext cx="340799" cy="292321"/>
          </a:xfrm>
          <a:prstGeom prst="line">
            <a:avLst/>
          </a:prstGeom>
        </p:spPr>
        <p:style>
          <a:lnRef idx="1">
            <a:schemeClr val="dk1"/>
          </a:lnRef>
          <a:fillRef idx="0">
            <a:schemeClr val="dk1"/>
          </a:fillRef>
          <a:effectRef idx="0">
            <a:schemeClr val="dk1"/>
          </a:effectRef>
          <a:fontRef idx="minor">
            <a:schemeClr val="tx1"/>
          </a:fontRef>
        </p:style>
      </p:cxnSp>
      <p:cxnSp>
        <p:nvCxnSpPr>
          <p:cNvPr id="46" name="Straight Connector 45">
            <a:extLst>
              <a:ext uri="{FF2B5EF4-FFF2-40B4-BE49-F238E27FC236}">
                <a16:creationId xmlns:a16="http://schemas.microsoft.com/office/drawing/2014/main" id="{83D2641C-F28E-45D7-B9FA-D85E0437BFD0}"/>
              </a:ext>
            </a:extLst>
          </p:cNvPr>
          <p:cNvCxnSpPr/>
          <p:nvPr/>
        </p:nvCxnSpPr>
        <p:spPr>
          <a:xfrm rot="19607648" flipV="1">
            <a:off x="3848080" y="2919030"/>
            <a:ext cx="138045" cy="438481"/>
          </a:xfrm>
          <a:prstGeom prst="line">
            <a:avLst/>
          </a:prstGeom>
        </p:spPr>
        <p:style>
          <a:lnRef idx="1">
            <a:schemeClr val="dk1"/>
          </a:lnRef>
          <a:fillRef idx="0">
            <a:schemeClr val="dk1"/>
          </a:fillRef>
          <a:effectRef idx="0">
            <a:schemeClr val="dk1"/>
          </a:effectRef>
          <a:fontRef idx="minor">
            <a:schemeClr val="tx1"/>
          </a:fontRef>
        </p:style>
      </p:cxnSp>
      <p:sp>
        <p:nvSpPr>
          <p:cNvPr id="47" name="Arc 46">
            <a:extLst>
              <a:ext uri="{FF2B5EF4-FFF2-40B4-BE49-F238E27FC236}">
                <a16:creationId xmlns:a16="http://schemas.microsoft.com/office/drawing/2014/main" id="{C603B2EC-6BCC-4B6B-9F8D-E3A247327376}"/>
              </a:ext>
            </a:extLst>
          </p:cNvPr>
          <p:cNvSpPr/>
          <p:nvPr/>
        </p:nvSpPr>
        <p:spPr>
          <a:xfrm rot="18565819">
            <a:off x="3836559" y="2907664"/>
            <a:ext cx="330733" cy="350176"/>
          </a:xfrm>
          <a:prstGeom prst="arc">
            <a:avLst/>
          </a:prstGeom>
          <a:ln>
            <a:headEnd type="triangle" w="med" len="med"/>
            <a:tailEnd type="none" w="med" len="med"/>
          </a:ln>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48" name="TextBox 47">
            <a:extLst>
              <a:ext uri="{FF2B5EF4-FFF2-40B4-BE49-F238E27FC236}">
                <a16:creationId xmlns:a16="http://schemas.microsoft.com/office/drawing/2014/main" id="{6A60630B-8DD6-431E-A250-7A4FEF8A5F42}"/>
              </a:ext>
            </a:extLst>
          </p:cNvPr>
          <p:cNvSpPr txBox="1"/>
          <p:nvPr/>
        </p:nvSpPr>
        <p:spPr>
          <a:xfrm>
            <a:off x="3759479" y="2574928"/>
            <a:ext cx="399593" cy="354211"/>
          </a:xfrm>
          <a:prstGeom prst="rect">
            <a:avLst/>
          </a:prstGeom>
          <a:noFill/>
        </p:spPr>
        <p:txBody>
          <a:bodyPr wrap="none" rtlCol="0">
            <a:spAutoFit/>
          </a:bodyPr>
          <a:lstStyle/>
          <a:p>
            <a:r>
              <a:rPr lang="el-GR" i="1" dirty="0">
                <a:latin typeface="Calibri" panose="020F0502020204030204" pitchFamily="34" charset="0"/>
                <a:cs typeface="Calibri" panose="020F0502020204030204" pitchFamily="34" charset="0"/>
              </a:rPr>
              <a:t>δ</a:t>
            </a:r>
            <a:r>
              <a:rPr lang="en-US" i="1" dirty="0">
                <a:latin typeface="Symbol" panose="05050102010706020507" pitchFamily="18" charset="2"/>
              </a:rPr>
              <a:t>q</a:t>
            </a:r>
          </a:p>
        </p:txBody>
      </p:sp>
      <p:sp>
        <p:nvSpPr>
          <p:cNvPr id="23" name="TextBox 22">
            <a:extLst>
              <a:ext uri="{FF2B5EF4-FFF2-40B4-BE49-F238E27FC236}">
                <a16:creationId xmlns:a16="http://schemas.microsoft.com/office/drawing/2014/main" id="{A113FEBB-B134-4766-87E8-1BFED62FFE80}"/>
              </a:ext>
            </a:extLst>
          </p:cNvPr>
          <p:cNvSpPr txBox="1"/>
          <p:nvPr/>
        </p:nvSpPr>
        <p:spPr>
          <a:xfrm>
            <a:off x="4080469" y="2988781"/>
            <a:ext cx="445239" cy="369332"/>
          </a:xfrm>
          <a:prstGeom prst="rect">
            <a:avLst/>
          </a:prstGeom>
          <a:noFill/>
        </p:spPr>
        <p:txBody>
          <a:bodyPr wrap="square" rtlCol="0">
            <a:spAutoFit/>
          </a:bodyPr>
          <a:lstStyle/>
          <a:p>
            <a:r>
              <a:rPr lang="en-US" b="1" dirty="0" err="1"/>
              <a:t>C</a:t>
            </a:r>
            <a:r>
              <a:rPr lang="en-US" i="1" baseline="-25000" dirty="0" err="1"/>
              <a:t>j</a:t>
            </a:r>
            <a:endParaRPr lang="en-US" i="1" baseline="-25000" dirty="0"/>
          </a:p>
        </p:txBody>
      </p:sp>
      <p:cxnSp>
        <p:nvCxnSpPr>
          <p:cNvPr id="26" name="Straight Arrow Connector 25">
            <a:extLst>
              <a:ext uri="{FF2B5EF4-FFF2-40B4-BE49-F238E27FC236}">
                <a16:creationId xmlns:a16="http://schemas.microsoft.com/office/drawing/2014/main" id="{A2BFDBCC-A580-4554-96D7-43600EE0AEFA}"/>
              </a:ext>
            </a:extLst>
          </p:cNvPr>
          <p:cNvCxnSpPr/>
          <p:nvPr/>
        </p:nvCxnSpPr>
        <p:spPr>
          <a:xfrm flipV="1">
            <a:off x="4700332" y="3065002"/>
            <a:ext cx="357188" cy="34543"/>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27" name="TextBox 26">
            <a:extLst>
              <a:ext uri="{FF2B5EF4-FFF2-40B4-BE49-F238E27FC236}">
                <a16:creationId xmlns:a16="http://schemas.microsoft.com/office/drawing/2014/main" id="{E45EABA9-231B-4D45-AB8D-93AFEC1CF197}"/>
              </a:ext>
            </a:extLst>
          </p:cNvPr>
          <p:cNvSpPr txBox="1"/>
          <p:nvPr/>
        </p:nvSpPr>
        <p:spPr>
          <a:xfrm>
            <a:off x="4842445" y="3019981"/>
            <a:ext cx="447558" cy="369332"/>
          </a:xfrm>
          <a:prstGeom prst="rect">
            <a:avLst/>
          </a:prstGeom>
          <a:noFill/>
        </p:spPr>
        <p:txBody>
          <a:bodyPr wrap="none" rtlCol="0">
            <a:spAutoFit/>
          </a:bodyPr>
          <a:lstStyle/>
          <a:p>
            <a:r>
              <a:rPr lang="el-GR" dirty="0">
                <a:latin typeface="Calibri" panose="020F0502020204030204" pitchFamily="34" charset="0"/>
                <a:cs typeface="Calibri" panose="020F0502020204030204" pitchFamily="34" charset="0"/>
              </a:rPr>
              <a:t>δ</a:t>
            </a:r>
            <a:r>
              <a:rPr lang="en-US" b="1" dirty="0">
                <a:latin typeface="Calibri" panose="020F0502020204030204" pitchFamily="34" charset="0"/>
                <a:cs typeface="Calibri" panose="020F0502020204030204" pitchFamily="34" charset="0"/>
              </a:rPr>
              <a:t>D</a:t>
            </a:r>
            <a:endParaRPr lang="en-US" b="1" dirty="0"/>
          </a:p>
        </p:txBody>
      </p:sp>
      <p:sp>
        <p:nvSpPr>
          <p:cNvPr id="54" name="Arc 53">
            <a:extLst>
              <a:ext uri="{FF2B5EF4-FFF2-40B4-BE49-F238E27FC236}">
                <a16:creationId xmlns:a16="http://schemas.microsoft.com/office/drawing/2014/main" id="{EFB511C8-45FE-4E23-8241-A655D6C3C587}"/>
              </a:ext>
            </a:extLst>
          </p:cNvPr>
          <p:cNvSpPr/>
          <p:nvPr/>
        </p:nvSpPr>
        <p:spPr>
          <a:xfrm rot="18447397">
            <a:off x="4565610" y="2840971"/>
            <a:ext cx="330733" cy="350176"/>
          </a:xfrm>
          <a:prstGeom prst="arc">
            <a:avLst/>
          </a:prstGeom>
          <a:ln>
            <a:headEnd type="triangle" w="med" len="med"/>
            <a:tailEnd type="none" w="med" len="med"/>
          </a:ln>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55" name="TextBox 54">
            <a:extLst>
              <a:ext uri="{FF2B5EF4-FFF2-40B4-BE49-F238E27FC236}">
                <a16:creationId xmlns:a16="http://schemas.microsoft.com/office/drawing/2014/main" id="{BC5B6FD9-EA48-4F34-BFC4-577EA047974B}"/>
              </a:ext>
            </a:extLst>
          </p:cNvPr>
          <p:cNvSpPr txBox="1"/>
          <p:nvPr/>
        </p:nvSpPr>
        <p:spPr>
          <a:xfrm>
            <a:off x="4274241" y="2556680"/>
            <a:ext cx="399593" cy="354211"/>
          </a:xfrm>
          <a:prstGeom prst="rect">
            <a:avLst/>
          </a:prstGeom>
          <a:noFill/>
        </p:spPr>
        <p:txBody>
          <a:bodyPr wrap="none" rtlCol="0">
            <a:spAutoFit/>
          </a:bodyPr>
          <a:lstStyle/>
          <a:p>
            <a:r>
              <a:rPr lang="el-GR" i="1" dirty="0">
                <a:latin typeface="Calibri" panose="020F0502020204030204" pitchFamily="34" charset="0"/>
                <a:cs typeface="Calibri" panose="020F0502020204030204" pitchFamily="34" charset="0"/>
              </a:rPr>
              <a:t>δ</a:t>
            </a:r>
            <a:r>
              <a:rPr lang="en-US" i="1" dirty="0">
                <a:latin typeface="Symbol" panose="05050102010706020507" pitchFamily="18" charset="2"/>
              </a:rPr>
              <a:t>q</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8" name="Text Box 4"/>
          <p:cNvSpPr txBox="1">
            <a:spLocks noChangeArrowheads="1"/>
          </p:cNvSpPr>
          <p:nvPr/>
        </p:nvSpPr>
        <p:spPr bwMode="auto">
          <a:xfrm>
            <a:off x="1431925" y="265113"/>
            <a:ext cx="692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t>Thus</a:t>
            </a:r>
          </a:p>
        </p:txBody>
      </p:sp>
      <p:graphicFrame>
        <p:nvGraphicFramePr>
          <p:cNvPr id="3074" name="Object 5"/>
          <p:cNvGraphicFramePr>
            <a:graphicFrameLocks noChangeAspect="1"/>
          </p:cNvGraphicFramePr>
          <p:nvPr/>
        </p:nvGraphicFramePr>
        <p:xfrm>
          <a:off x="1766888" y="838200"/>
          <a:ext cx="4697412" cy="692150"/>
        </p:xfrm>
        <a:graphic>
          <a:graphicData uri="http://schemas.openxmlformats.org/presentationml/2006/ole">
            <mc:AlternateContent xmlns:mc="http://schemas.openxmlformats.org/markup-compatibility/2006">
              <mc:Choice xmlns:v="urn:schemas-microsoft-com:vml" Requires="v">
                <p:oleObj name="Equation" r:id="rId3" imgW="2844720" imgH="419040" progId="Equation.DSMT4">
                  <p:embed/>
                </p:oleObj>
              </mc:Choice>
              <mc:Fallback>
                <p:oleObj name="Equation" r:id="rId3" imgW="2844720" imgH="419040" progId="Equation.DSMT4">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66888" y="838200"/>
                        <a:ext cx="4697412" cy="6921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079" name="Text Box 6"/>
          <p:cNvSpPr txBox="1">
            <a:spLocks noChangeArrowheads="1"/>
          </p:cNvSpPr>
          <p:nvPr/>
        </p:nvSpPr>
        <p:spPr bwMode="auto">
          <a:xfrm>
            <a:off x="1660525" y="1636713"/>
            <a:ext cx="5016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t>but</a:t>
            </a:r>
          </a:p>
        </p:txBody>
      </p:sp>
      <p:graphicFrame>
        <p:nvGraphicFramePr>
          <p:cNvPr id="3075" name="Object 7"/>
          <p:cNvGraphicFramePr>
            <a:graphicFrameLocks noChangeAspect="1"/>
          </p:cNvGraphicFramePr>
          <p:nvPr/>
        </p:nvGraphicFramePr>
        <p:xfrm>
          <a:off x="2395538" y="1905000"/>
          <a:ext cx="2752725" cy="384175"/>
        </p:xfrm>
        <a:graphic>
          <a:graphicData uri="http://schemas.openxmlformats.org/presentationml/2006/ole">
            <mc:AlternateContent xmlns:mc="http://schemas.openxmlformats.org/markup-compatibility/2006">
              <mc:Choice xmlns:v="urn:schemas-microsoft-com:vml" Requires="v">
                <p:oleObj name="Equation" r:id="rId5" imgW="1638000" imgH="228600" progId="Equation.DSMT4">
                  <p:embed/>
                </p:oleObj>
              </mc:Choice>
              <mc:Fallback>
                <p:oleObj name="Equation" r:id="rId5" imgW="1638000" imgH="228600" progId="Equation.DSMT4">
                  <p:embed/>
                  <p:pic>
                    <p:nvPicPr>
                      <p:cNvPr id="0" name="Object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395538" y="1905000"/>
                        <a:ext cx="2752725" cy="384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080" name="Text Box 8"/>
          <p:cNvSpPr txBox="1">
            <a:spLocks noChangeArrowheads="1"/>
          </p:cNvSpPr>
          <p:nvPr/>
        </p:nvSpPr>
        <p:spPr bwMode="auto">
          <a:xfrm>
            <a:off x="1660525" y="2398713"/>
            <a:ext cx="7175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t>since</a:t>
            </a:r>
          </a:p>
        </p:txBody>
      </p:sp>
      <p:graphicFrame>
        <p:nvGraphicFramePr>
          <p:cNvPr id="3076" name="Object 9"/>
          <p:cNvGraphicFramePr>
            <a:graphicFrameLocks noChangeAspect="1"/>
          </p:cNvGraphicFramePr>
          <p:nvPr/>
        </p:nvGraphicFramePr>
        <p:xfrm>
          <a:off x="2292350" y="2895600"/>
          <a:ext cx="3340100" cy="420688"/>
        </p:xfrm>
        <a:graphic>
          <a:graphicData uri="http://schemas.openxmlformats.org/presentationml/2006/ole">
            <mc:AlternateContent xmlns:mc="http://schemas.openxmlformats.org/markup-compatibility/2006">
              <mc:Choice xmlns:v="urn:schemas-microsoft-com:vml" Requires="v">
                <p:oleObj name="Equation" r:id="rId7" imgW="1815840" imgH="228600" progId="Equation.DSMT4">
                  <p:embed/>
                </p:oleObj>
              </mc:Choice>
              <mc:Fallback>
                <p:oleObj name="Equation" r:id="rId7" imgW="1815840" imgH="228600" progId="Equation.DSMT4">
                  <p:embed/>
                  <p:pic>
                    <p:nvPicPr>
                      <p:cNvPr id="0" name="Object 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292350" y="2895600"/>
                        <a:ext cx="3340100" cy="4206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081" name="Text Box 10"/>
          <p:cNvSpPr txBox="1">
            <a:spLocks noChangeArrowheads="1"/>
          </p:cNvSpPr>
          <p:nvPr/>
        </p:nvSpPr>
        <p:spPr bwMode="auto">
          <a:xfrm>
            <a:off x="1355725" y="3541713"/>
            <a:ext cx="28257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t>so the virtual work done is</a:t>
            </a:r>
          </a:p>
        </p:txBody>
      </p:sp>
      <p:graphicFrame>
        <p:nvGraphicFramePr>
          <p:cNvPr id="3077" name="Object 11"/>
          <p:cNvGraphicFramePr>
            <a:graphicFrameLocks noChangeAspect="1"/>
          </p:cNvGraphicFramePr>
          <p:nvPr/>
        </p:nvGraphicFramePr>
        <p:xfrm>
          <a:off x="2092325" y="4191000"/>
          <a:ext cx="4237038" cy="754063"/>
        </p:xfrm>
        <a:graphic>
          <a:graphicData uri="http://schemas.openxmlformats.org/presentationml/2006/ole">
            <mc:AlternateContent xmlns:mc="http://schemas.openxmlformats.org/markup-compatibility/2006">
              <mc:Choice xmlns:v="urn:schemas-microsoft-com:vml" Requires="v">
                <p:oleObj name="Equation" r:id="rId9" imgW="2565360" imgH="457200" progId="Equation.DSMT4">
                  <p:embed/>
                </p:oleObj>
              </mc:Choice>
              <mc:Fallback>
                <p:oleObj name="Equation" r:id="rId9" imgW="2565360" imgH="457200" progId="Equation.DSMT4">
                  <p:embed/>
                  <p:pic>
                    <p:nvPicPr>
                      <p:cNvPr id="0" name="Object 11"/>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092325" y="4191000"/>
                        <a:ext cx="4237038" cy="7540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098" name="Object 4"/>
          <p:cNvGraphicFramePr>
            <a:graphicFrameLocks noChangeAspect="1"/>
          </p:cNvGraphicFramePr>
          <p:nvPr/>
        </p:nvGraphicFramePr>
        <p:xfrm>
          <a:off x="2320925" y="457200"/>
          <a:ext cx="4237038" cy="754063"/>
        </p:xfrm>
        <a:graphic>
          <a:graphicData uri="http://schemas.openxmlformats.org/presentationml/2006/ole">
            <mc:AlternateContent xmlns:mc="http://schemas.openxmlformats.org/markup-compatibility/2006">
              <mc:Choice xmlns:v="urn:schemas-microsoft-com:vml" Requires="v">
                <p:oleObj name="Equation" r:id="rId3" imgW="2565360" imgH="457200" progId="Equation.DSMT4">
                  <p:embed/>
                </p:oleObj>
              </mc:Choice>
              <mc:Fallback>
                <p:oleObj name="Equation" r:id="rId3" imgW="2565360" imgH="457200" progId="Equation.DSMT4">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20925" y="457200"/>
                        <a:ext cx="4237038" cy="7540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100" name="Text Box 5"/>
          <p:cNvSpPr txBox="1">
            <a:spLocks noChangeArrowheads="1"/>
          </p:cNvSpPr>
          <p:nvPr/>
        </p:nvSpPr>
        <p:spPr bwMode="auto">
          <a:xfrm>
            <a:off x="1431925" y="1331913"/>
            <a:ext cx="57213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t>If equilibrium of the rigid body is satisfied then we have</a:t>
            </a:r>
          </a:p>
        </p:txBody>
      </p:sp>
      <p:graphicFrame>
        <p:nvGraphicFramePr>
          <p:cNvPr id="4099" name="Object 6"/>
          <p:cNvGraphicFramePr>
            <a:graphicFrameLocks noChangeAspect="1"/>
          </p:cNvGraphicFramePr>
          <p:nvPr/>
        </p:nvGraphicFramePr>
        <p:xfrm>
          <a:off x="3200400" y="1828800"/>
          <a:ext cx="1752600" cy="1212850"/>
        </p:xfrm>
        <a:graphic>
          <a:graphicData uri="http://schemas.openxmlformats.org/presentationml/2006/ole">
            <mc:AlternateContent xmlns:mc="http://schemas.openxmlformats.org/markup-compatibility/2006">
              <mc:Choice xmlns:v="urn:schemas-microsoft-com:vml" Requires="v">
                <p:oleObj name="Equation" r:id="rId5" imgW="1193760" imgH="825480" progId="Equation.DSMT4">
                  <p:embed/>
                </p:oleObj>
              </mc:Choice>
              <mc:Fallback>
                <p:oleObj name="Equation" r:id="rId5" imgW="1193760" imgH="825480" progId="Equation.DSMT4">
                  <p:embed/>
                  <p:pic>
                    <p:nvPicPr>
                      <p:cNvPr id="0"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00400" y="1828800"/>
                        <a:ext cx="1752600" cy="12128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101" name="Text Box 7"/>
          <p:cNvSpPr txBox="1">
            <a:spLocks noChangeArrowheads="1"/>
          </p:cNvSpPr>
          <p:nvPr/>
        </p:nvSpPr>
        <p:spPr bwMode="auto">
          <a:xfrm>
            <a:off x="1584325" y="3081338"/>
            <a:ext cx="2030413"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t>and, hence </a:t>
            </a:r>
            <a:r>
              <a:rPr lang="en-US">
                <a:latin typeface="Symbol" pitchFamily="18" charset="2"/>
              </a:rPr>
              <a:t>d</a:t>
            </a:r>
            <a:r>
              <a:rPr lang="en-US"/>
              <a:t>W =0</a:t>
            </a:r>
          </a:p>
        </p:txBody>
      </p:sp>
      <p:grpSp>
        <p:nvGrpSpPr>
          <p:cNvPr id="2" name="Group 1">
            <a:extLst>
              <a:ext uri="{FF2B5EF4-FFF2-40B4-BE49-F238E27FC236}">
                <a16:creationId xmlns:a16="http://schemas.microsoft.com/office/drawing/2014/main" id="{E9978699-0F8B-26E7-5896-DE4438BC4C49}"/>
              </a:ext>
            </a:extLst>
          </p:cNvPr>
          <p:cNvGrpSpPr/>
          <p:nvPr/>
        </p:nvGrpSpPr>
        <p:grpSpPr>
          <a:xfrm>
            <a:off x="914400" y="3505200"/>
            <a:ext cx="7620000" cy="1828800"/>
            <a:chOff x="914400" y="3505200"/>
            <a:chExt cx="7620000" cy="1828800"/>
          </a:xfrm>
        </p:grpSpPr>
        <p:sp>
          <p:nvSpPr>
            <p:cNvPr id="4102" name="Text Box 8"/>
            <p:cNvSpPr txBox="1">
              <a:spLocks noChangeArrowheads="1"/>
            </p:cNvSpPr>
            <p:nvPr/>
          </p:nvSpPr>
          <p:spPr bwMode="auto">
            <a:xfrm>
              <a:off x="990600" y="3581400"/>
              <a:ext cx="74231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t>Thus, if a rigid body is in equilibrium the virtual work done by</a:t>
              </a:r>
            </a:p>
            <a:p>
              <a:pPr eaLnBrk="1" hangingPunct="1"/>
              <a:r>
                <a:rPr lang="en-US"/>
                <a:t>all the forces and moments acting on the body is zero, or in other words</a:t>
              </a:r>
            </a:p>
          </p:txBody>
        </p:sp>
        <p:sp>
          <p:nvSpPr>
            <p:cNvPr id="4103" name="Rectangle 9"/>
            <p:cNvSpPr>
              <a:spLocks noChangeArrowheads="1"/>
            </p:cNvSpPr>
            <p:nvPr/>
          </p:nvSpPr>
          <p:spPr bwMode="auto">
            <a:xfrm>
              <a:off x="914400" y="3505200"/>
              <a:ext cx="7620000" cy="18288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104" name="Text Box 10"/>
            <p:cNvSpPr txBox="1">
              <a:spLocks noChangeArrowheads="1"/>
            </p:cNvSpPr>
            <p:nvPr/>
          </p:nvSpPr>
          <p:spPr bwMode="auto">
            <a:xfrm>
              <a:off x="2667000" y="4572000"/>
              <a:ext cx="13525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t>equilibrium </a:t>
              </a:r>
            </a:p>
          </p:txBody>
        </p:sp>
        <p:sp>
          <p:nvSpPr>
            <p:cNvPr id="4105" name="AutoShape 11"/>
            <p:cNvSpPr>
              <a:spLocks noChangeArrowheads="1"/>
            </p:cNvSpPr>
            <p:nvPr/>
          </p:nvSpPr>
          <p:spPr bwMode="auto">
            <a:xfrm>
              <a:off x="4038600" y="4572000"/>
              <a:ext cx="457200" cy="381000"/>
            </a:xfrm>
            <a:prstGeom prst="rightArrow">
              <a:avLst>
                <a:gd name="adj1" fmla="val 50000"/>
                <a:gd name="adj2" fmla="val 30000"/>
              </a:avLst>
            </a:prstGeom>
            <a:solidFill>
              <a:srgbClr val="C00000"/>
            </a:solidFill>
            <a:ln>
              <a:noFill/>
            </a:ln>
          </p:spPr>
          <p:txBody>
            <a:bodyPr wrap="none" anchor="ctr"/>
            <a:lstStyle/>
            <a:p>
              <a:endParaRPr lang="en-US"/>
            </a:p>
          </p:txBody>
        </p:sp>
        <p:sp>
          <p:nvSpPr>
            <p:cNvPr id="4106" name="Text Box 12"/>
            <p:cNvSpPr txBox="1">
              <a:spLocks noChangeArrowheads="1"/>
            </p:cNvSpPr>
            <p:nvPr/>
          </p:nvSpPr>
          <p:spPr bwMode="auto">
            <a:xfrm>
              <a:off x="4648200" y="4572000"/>
              <a:ext cx="90762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dirty="0" err="1">
                  <a:latin typeface="Symbol" pitchFamily="18" charset="2"/>
                </a:rPr>
                <a:t>d</a:t>
              </a:r>
              <a:r>
                <a:rPr lang="en-US" dirty="0" err="1"/>
                <a:t>W</a:t>
              </a:r>
              <a:r>
                <a:rPr lang="en-US" dirty="0"/>
                <a:t> = 0</a:t>
              </a:r>
            </a:p>
          </p:txBody>
        </p:sp>
      </p:gr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122" name="Object 4"/>
          <p:cNvGraphicFramePr>
            <a:graphicFrameLocks noChangeAspect="1"/>
          </p:cNvGraphicFramePr>
          <p:nvPr/>
        </p:nvGraphicFramePr>
        <p:xfrm>
          <a:off x="2260600" y="1335088"/>
          <a:ext cx="4237038" cy="754062"/>
        </p:xfrm>
        <a:graphic>
          <a:graphicData uri="http://schemas.openxmlformats.org/presentationml/2006/ole">
            <mc:AlternateContent xmlns:mc="http://schemas.openxmlformats.org/markup-compatibility/2006">
              <mc:Choice xmlns:v="urn:schemas-microsoft-com:vml" Requires="v">
                <p:oleObj name="Equation" r:id="rId3" imgW="2565360" imgH="457200" progId="Equation.DSMT4">
                  <p:embed/>
                </p:oleObj>
              </mc:Choice>
              <mc:Fallback>
                <p:oleObj name="Equation" r:id="rId3" imgW="2565360" imgH="457200" progId="Equation.DSMT4">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60600" y="1335088"/>
                        <a:ext cx="4237038" cy="7540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123" name="Text Box 5"/>
          <p:cNvSpPr txBox="1">
            <a:spLocks noChangeArrowheads="1"/>
          </p:cNvSpPr>
          <p:nvPr/>
        </p:nvSpPr>
        <p:spPr bwMode="auto">
          <a:xfrm>
            <a:off x="1219200" y="2362200"/>
            <a:ext cx="62293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t>However, we can also turn this relationship around say that </a:t>
            </a:r>
          </a:p>
        </p:txBody>
      </p:sp>
      <p:grpSp>
        <p:nvGrpSpPr>
          <p:cNvPr id="2" name="Group 1">
            <a:extLst>
              <a:ext uri="{FF2B5EF4-FFF2-40B4-BE49-F238E27FC236}">
                <a16:creationId xmlns:a16="http://schemas.microsoft.com/office/drawing/2014/main" id="{A422C72A-5B49-F1CE-B298-9437BB34BC93}"/>
              </a:ext>
            </a:extLst>
          </p:cNvPr>
          <p:cNvGrpSpPr/>
          <p:nvPr/>
        </p:nvGrpSpPr>
        <p:grpSpPr>
          <a:xfrm>
            <a:off x="1158875" y="2859088"/>
            <a:ext cx="6553200" cy="1752600"/>
            <a:chOff x="1158875" y="2859088"/>
            <a:chExt cx="6553200" cy="1752600"/>
          </a:xfrm>
        </p:grpSpPr>
        <p:sp>
          <p:nvSpPr>
            <p:cNvPr id="5124" name="Text Box 6"/>
            <p:cNvSpPr txBox="1">
              <a:spLocks noChangeArrowheads="1"/>
            </p:cNvSpPr>
            <p:nvPr/>
          </p:nvSpPr>
          <p:spPr bwMode="auto">
            <a:xfrm>
              <a:off x="1219200" y="2895600"/>
              <a:ext cx="6416675" cy="91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t>If the virtual work done by all the forces and couples on a body is zero, </a:t>
              </a:r>
              <a:r>
                <a:rPr lang="en-US" u="sng"/>
                <a:t>for all possible virtual rigid body displacements</a:t>
              </a:r>
              <a:r>
                <a:rPr lang="en-US"/>
                <a:t>, then the body must be in equilibrium, i.e.</a:t>
              </a:r>
            </a:p>
          </p:txBody>
        </p:sp>
        <p:sp>
          <p:nvSpPr>
            <p:cNvPr id="5125" name="Text Box 7"/>
            <p:cNvSpPr txBox="1">
              <a:spLocks noChangeArrowheads="1"/>
            </p:cNvSpPr>
            <p:nvPr/>
          </p:nvSpPr>
          <p:spPr bwMode="auto">
            <a:xfrm>
              <a:off x="4725987" y="3969543"/>
              <a:ext cx="13525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dirty="0"/>
                <a:t>equilibrium </a:t>
              </a:r>
            </a:p>
          </p:txBody>
        </p:sp>
        <p:sp>
          <p:nvSpPr>
            <p:cNvPr id="5126" name="AutoShape 8"/>
            <p:cNvSpPr>
              <a:spLocks noChangeArrowheads="1"/>
            </p:cNvSpPr>
            <p:nvPr/>
          </p:nvSpPr>
          <p:spPr bwMode="auto">
            <a:xfrm>
              <a:off x="4038600" y="3962400"/>
              <a:ext cx="457200" cy="381000"/>
            </a:xfrm>
            <a:prstGeom prst="rightArrow">
              <a:avLst>
                <a:gd name="adj1" fmla="val 50000"/>
                <a:gd name="adj2" fmla="val 30000"/>
              </a:avLst>
            </a:prstGeom>
            <a:solidFill>
              <a:srgbClr val="C00000"/>
            </a:solidFill>
            <a:ln>
              <a:noFill/>
            </a:ln>
          </p:spPr>
          <p:txBody>
            <a:bodyPr wrap="none" anchor="ctr"/>
            <a:lstStyle/>
            <a:p>
              <a:endParaRPr lang="en-US"/>
            </a:p>
          </p:txBody>
        </p:sp>
        <p:sp>
          <p:nvSpPr>
            <p:cNvPr id="5127" name="Text Box 9"/>
            <p:cNvSpPr txBox="1">
              <a:spLocks noChangeArrowheads="1"/>
            </p:cNvSpPr>
            <p:nvPr/>
          </p:nvSpPr>
          <p:spPr bwMode="auto">
            <a:xfrm>
              <a:off x="2971800" y="3962400"/>
              <a:ext cx="83661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latin typeface="Symbol" pitchFamily="18" charset="2"/>
                </a:rPr>
                <a:t>d</a:t>
              </a:r>
              <a:r>
                <a:rPr lang="en-US"/>
                <a:t>W =0</a:t>
              </a:r>
            </a:p>
          </p:txBody>
        </p:sp>
        <p:sp>
          <p:nvSpPr>
            <p:cNvPr id="5128" name="Rectangle 10"/>
            <p:cNvSpPr>
              <a:spLocks noChangeArrowheads="1"/>
            </p:cNvSpPr>
            <p:nvPr/>
          </p:nvSpPr>
          <p:spPr bwMode="auto">
            <a:xfrm>
              <a:off x="1158875" y="2859088"/>
              <a:ext cx="6553200" cy="17526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grpSp>
      <p:sp>
        <p:nvSpPr>
          <p:cNvPr id="5129" name="Text Box 11"/>
          <p:cNvSpPr txBox="1">
            <a:spLocks noChangeArrowheads="1"/>
          </p:cNvSpPr>
          <p:nvPr/>
        </p:nvSpPr>
        <p:spPr bwMode="auto">
          <a:xfrm>
            <a:off x="2133600" y="4724400"/>
            <a:ext cx="43116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t>Principle of Virtual Work for a Rigid Body</a:t>
            </a:r>
          </a:p>
        </p:txBody>
      </p:sp>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solidFill>
        <a:ln w="9525">
          <a:solidFill>
            <a:schemeClr val="tx1"/>
          </a:solid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bodyPr/>
      <a:lstStyle/>
      <a:style>
        <a:lnRef idx="1">
          <a:schemeClr val="dk1"/>
        </a:lnRef>
        <a:fillRef idx="0">
          <a:schemeClr val="dk1"/>
        </a:fillRef>
        <a:effectRef idx="0">
          <a:schemeClr val="dk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2216</TotalTime>
  <Words>3314</Words>
  <Application>Microsoft Office PowerPoint</Application>
  <PresentationFormat>On-screen Show (4:3)</PresentationFormat>
  <Paragraphs>382</Paragraphs>
  <Slides>26</Slides>
  <Notes>26</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26</vt:i4>
      </vt:variant>
    </vt:vector>
  </HeadingPairs>
  <TitlesOfParts>
    <vt:vector size="32" baseType="lpstr">
      <vt:lpstr>Arial</vt:lpstr>
      <vt:lpstr>Calibri</vt:lpstr>
      <vt:lpstr>Symbol</vt:lpstr>
      <vt:lpstr>Times New Roman</vt:lpstr>
      <vt:lpstr>Default Design</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ISU Center for NDE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Les Schemerr</dc:creator>
  <cp:lastModifiedBy>Lester Schmerr</cp:lastModifiedBy>
  <cp:revision>62</cp:revision>
  <cp:lastPrinted>2023-04-02T00:13:27Z</cp:lastPrinted>
  <dcterms:created xsi:type="dcterms:W3CDTF">2008-10-06T17:21:57Z</dcterms:created>
  <dcterms:modified xsi:type="dcterms:W3CDTF">2023-05-14T02:00:37Z</dcterms:modified>
</cp:coreProperties>
</file>