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67" r:id="rId2"/>
    <p:sldId id="266" r:id="rId3"/>
    <p:sldId id="256" r:id="rId4"/>
    <p:sldId id="257" r:id="rId5"/>
    <p:sldId id="258" r:id="rId6"/>
    <p:sldId id="259" r:id="rId7"/>
    <p:sldId id="260" r:id="rId8"/>
    <p:sldId id="261" r:id="rId9"/>
    <p:sldId id="262" r:id="rId10"/>
    <p:sldId id="264" r:id="rId11"/>
    <p:sldId id="268" r:id="rId12"/>
    <p:sldId id="263" r:id="rId13"/>
    <p:sldId id="265" r:id="rId1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FF"/>
    <a:srgbClr val="33CC33"/>
    <a:srgbClr val="009900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16" autoAdjust="0"/>
    <p:restoredTop sz="94660"/>
  </p:normalViewPr>
  <p:slideViewPr>
    <p:cSldViewPr snapToGrid="0">
      <p:cViewPr varScale="1">
        <p:scale>
          <a:sx n="125" d="100"/>
          <a:sy n="125" d="100"/>
        </p:scale>
        <p:origin x="318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5895" cy="7589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8DB0BA-8C9A-45D6-8E1F-5DD606040C71}" type="datetimeFigureOut">
              <a:rPr lang="en-US" smtClean="0"/>
              <a:t>5/13/2023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569290-E840-42A7-95FC-45F39E81C6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02231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dirty="0"/>
              <a:t>These slides show us how to get a single resultant force and its location with a MATLAB function that solves </a:t>
            </a:r>
            <a:r>
              <a:rPr lang="en-US" b="1" dirty="0" err="1"/>
              <a:t>r</a:t>
            </a:r>
            <a:r>
              <a:rPr lang="en-US" b="0" dirty="0" err="1"/>
              <a:t>×</a:t>
            </a:r>
            <a:r>
              <a:rPr lang="en-US" b="1" dirty="0" err="1"/>
              <a:t>R</a:t>
            </a:r>
            <a:r>
              <a:rPr lang="en-US" b="0" dirty="0"/>
              <a:t>=</a:t>
            </a:r>
            <a:r>
              <a:rPr lang="en-US" b="1" dirty="0"/>
              <a:t>M. </a:t>
            </a:r>
            <a:r>
              <a:rPr lang="en-US" b="0" dirty="0"/>
              <a:t>This function is discussed in Appendix C of the addendum to the text.</a:t>
            </a:r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D569290-E840-42A7-95FC-45F39E81C65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46952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 MATLAB we give </a:t>
            </a:r>
            <a:r>
              <a:rPr lang="en-US" dirty="0" err="1"/>
              <a:t>R_loc</a:t>
            </a:r>
            <a:r>
              <a:rPr lang="en-US" dirty="0"/>
              <a:t> the resultant force and moment. We get the same values for the location in the x-z plane. Since this was a parallel force system with the resultant force in the y-direction we cannot locate the resultant in either the x-y or y-z planes. If we try, we see that R-loc tells us there is an error. We can check and see that </a:t>
            </a:r>
            <a:r>
              <a:rPr lang="en-US" b="1" dirty="0"/>
              <a:t>r</a:t>
            </a:r>
            <a:r>
              <a:rPr lang="en-US" dirty="0"/>
              <a:t> x </a:t>
            </a:r>
            <a:r>
              <a:rPr lang="en-US" b="1" dirty="0"/>
              <a:t>R</a:t>
            </a:r>
            <a:r>
              <a:rPr lang="en-US" dirty="0"/>
              <a:t> = </a:t>
            </a:r>
            <a:r>
              <a:rPr lang="en-US" b="1" dirty="0"/>
              <a:t>M</a:t>
            </a:r>
            <a:r>
              <a:rPr lang="en-US" dirty="0"/>
              <a:t> is indeed satisfied.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D569290-E840-42A7-95FC-45F39E81C657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06138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Now, try  the </a:t>
            </a:r>
            <a:r>
              <a:rPr lang="en-US" dirty="0" err="1"/>
              <a:t>R_loc</a:t>
            </a:r>
            <a:r>
              <a:rPr lang="en-US" dirty="0"/>
              <a:t> function on Example 3.4 where we determined an equivalent  wrench.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D569290-E840-42A7-95FC-45F39E81C657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993594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Using the previous results for the resultant force and moment, we need to use the moment perpendicular to R in </a:t>
            </a:r>
            <a:r>
              <a:rPr lang="en-US" dirty="0" err="1"/>
              <a:t>R_loc</a:t>
            </a:r>
            <a:r>
              <a:rPr lang="en-US" dirty="0"/>
              <a:t>. In the x-z plane we get the same results.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D569290-E840-42A7-95FC-45F39E81C657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60450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If we try the y-z plane we get an error because the resultant lies in a plane parallel to the y-z plane. If we try the x-y plane we can find </a:t>
            </a:r>
            <a:r>
              <a:rPr lang="en-US"/>
              <a:t>a different location </a:t>
            </a:r>
            <a:r>
              <a:rPr lang="en-US" dirty="0"/>
              <a:t>for the resultant, as shown.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D569290-E840-42A7-95FC-45F39E81C657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62336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Determining resultants requires us to solve the equation </a:t>
            </a:r>
            <a:r>
              <a:rPr lang="en-US" b="1" dirty="0"/>
              <a:t>r</a:t>
            </a:r>
            <a:r>
              <a:rPr lang="en-US" dirty="0"/>
              <a:t> x </a:t>
            </a:r>
            <a:r>
              <a:rPr lang="en-US" b="1" dirty="0"/>
              <a:t>R</a:t>
            </a:r>
            <a:r>
              <a:rPr lang="en-US" dirty="0"/>
              <a:t> = </a:t>
            </a:r>
            <a:r>
              <a:rPr lang="en-US" b="1" dirty="0" err="1"/>
              <a:t>Mp</a:t>
            </a:r>
            <a:r>
              <a:rPr lang="en-US" b="1" dirty="0"/>
              <a:t>  </a:t>
            </a:r>
            <a:r>
              <a:rPr lang="en-US" b="0" dirty="0"/>
              <a:t>where </a:t>
            </a:r>
            <a:r>
              <a:rPr lang="en-US" b="1" dirty="0"/>
              <a:t>R</a:t>
            </a:r>
            <a:r>
              <a:rPr lang="en-US" b="0" dirty="0"/>
              <a:t> is the resultant force and </a:t>
            </a:r>
            <a:r>
              <a:rPr lang="en-US" b="1" dirty="0" err="1"/>
              <a:t>Mp</a:t>
            </a:r>
            <a:r>
              <a:rPr lang="en-US" b="0" dirty="0"/>
              <a:t> is a moment that is perpendicular to </a:t>
            </a:r>
            <a:r>
              <a:rPr lang="en-US" b="1" dirty="0"/>
              <a:t>R</a:t>
            </a:r>
            <a:r>
              <a:rPr lang="en-US" b="0" dirty="0"/>
              <a:t>. Here, we set up a MATLAB function </a:t>
            </a:r>
            <a:r>
              <a:rPr lang="en-US" b="0" dirty="0" err="1"/>
              <a:t>R_loc</a:t>
            </a:r>
            <a:r>
              <a:rPr lang="en-US" b="0" dirty="0"/>
              <a:t> that performs this solution for us for general 3-D problems.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D569290-E840-42A7-95FC-45F39E81C657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15729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 solution of  </a:t>
            </a:r>
            <a:r>
              <a:rPr lang="en-US" b="1" dirty="0"/>
              <a:t>r</a:t>
            </a:r>
            <a:r>
              <a:rPr lang="en-US" dirty="0"/>
              <a:t> x </a:t>
            </a:r>
            <a:r>
              <a:rPr lang="en-US" b="1" dirty="0"/>
              <a:t>R</a:t>
            </a:r>
            <a:r>
              <a:rPr lang="en-US" dirty="0"/>
              <a:t> = </a:t>
            </a:r>
            <a:r>
              <a:rPr lang="en-US" b="1" dirty="0" err="1"/>
              <a:t>Mp</a:t>
            </a:r>
            <a:r>
              <a:rPr lang="en-US" b="1" dirty="0"/>
              <a:t> </a:t>
            </a:r>
            <a:r>
              <a:rPr lang="en-US" b="0" dirty="0"/>
              <a:t>is not unique since we can always slide a resultant force along its line of action. However, if we locate the resultant force in a particular plane, as we have seen in previous examples, we can find a unique point in a plane.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D569290-E840-42A7-95FC-45F39E81C657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263426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For example, suppose we try to find a location in the y-z plane. Then we can always find a solution as long as Rx is not zero.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D569290-E840-42A7-95FC-45F39E81C657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88545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Similarly, we can always find a location in the x-z plane as long as Ry is not zero.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D569290-E840-42A7-95FC-45F39E81C657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937631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Finally, we can always find a solution in the x-y plane as long as Rz is not zero.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D569290-E840-42A7-95FC-45F39E81C657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068509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 MATLAB function handles all three of these cases. We merely need to give it the  resultant force and moment and a string that defines the plane where we want to locate the resultant force. If we choose a plane where a solution is not possible, the function notifies us and allows us to choose another plane. If M is not perpendicular to </a:t>
            </a:r>
            <a:r>
              <a:rPr lang="en-US" b="1" dirty="0"/>
              <a:t>R</a:t>
            </a:r>
            <a:r>
              <a:rPr lang="en-US" dirty="0"/>
              <a:t> the function warns us and exits.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D569290-E840-42A7-95FC-45F39E81C657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90286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Here is the body of the </a:t>
            </a:r>
            <a:r>
              <a:rPr lang="en-US" dirty="0" err="1"/>
              <a:t>R_loc</a:t>
            </a:r>
            <a:r>
              <a:rPr lang="en-US" dirty="0"/>
              <a:t> function.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D569290-E840-42A7-95FC-45F39E81C657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984460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This is a problem we solved previously in the last section. Now, we want to solve it with </a:t>
            </a:r>
            <a:r>
              <a:rPr lang="en-US" dirty="0" err="1"/>
              <a:t>R_loc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D569290-E840-42A7-95FC-45F39E81C657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06821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0C55AA37-90DC-4352-B246-AC5233FFC11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278B051A-825A-4368-8B00-F33FA024752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A99B33A8-143A-4021-8E3E-F2EA31834BC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8518953-29E6-46E3-866C-7F5F744BA3A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171756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7B5A0B04-0DCF-4556-A930-452D0E81E58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11879E21-3C08-4FC0-A905-BBB7948D048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6D68C0B7-7CB0-4642-A0B7-2BD9B5625CB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E3A470F-1A63-499E-9F9E-9185D0ECCE7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144821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A97304CC-5626-4D01-88BF-35331BFFFE9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26ECCE8A-4F95-4FC1-A7EE-D7BE8BDE573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A862D601-7EB9-437D-8640-D190A79AAC7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F7D8F23-3ABD-441D-9BF7-8A2EDC1F4C8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573119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D20BE01D-B73C-4041-8FC0-146AF6E5EA4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64271629-60F2-4BC8-AD9F-BE3924A5259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4A7AAC88-440A-46B0-931B-54BC342B66D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5CEE2FD-DA7D-4922-8AC6-9952B187426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900427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6B89A366-C19A-4694-BAD5-C000822BDCF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B96676FC-12E4-4E52-A148-40520D515CC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FCB35AEA-598D-4C6B-9FDE-C7FAF57A895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93D9083-7D52-4351-BBEA-4FFB26103D9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664637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108F140-D1C6-46A1-A73C-D6508D59B7F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2F0F071-0792-4B6C-82F6-7A175CA2EC3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8DB497D-923C-48B8-9446-FA85A9449FC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15E3E32-3E79-4825-B4DD-770758D1805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274515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7428F42E-7513-4C0E-82EC-05A82B8F750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91D6906D-30CA-4771-9614-7CC938AC922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D2931265-70FC-4C37-BC80-210AE26474C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B80B210-1F46-4853-A815-24A35068F7E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8745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804F24EB-8903-4B7D-BF31-9D4AE1D1F2D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1C08E0CE-870D-4752-84D8-86A2E35C522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9B9D8586-07C5-4D54-996C-24D93D033FA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F1FCF06-57AB-445D-8347-5A0794E748D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385955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64867D34-E40C-40C2-814C-9F993AC13DF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1E6E3BB0-3742-4B0A-A655-A1FD3862F5C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4F86A0D1-0165-4888-8443-57EE3D7DB97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EE6C540-DB30-4871-B8E8-2EF1FE9427C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455331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859F14E-CAF7-4D99-96B4-F06B25D645C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ECB1BC9-BAF8-41EC-90DF-48DB52880E1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91F3E70-C522-4615-A386-FC12B2F6AC3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C73467B-8863-477C-BE4A-634C5694C25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827139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B1DE7E0-8EC9-4416-B53D-06AA517DD8F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E8CE579-DDF2-433C-87F2-60D2D6ED2FE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565BED5-C38A-4987-8877-81E709ED7F7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B1E9023-589C-49BB-81BA-C9362F28242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613782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>
            <a:extLst>
              <a:ext uri="{FF2B5EF4-FFF2-40B4-BE49-F238E27FC236}">
                <a16:creationId xmlns:a16="http://schemas.microsoft.com/office/drawing/2014/main" id="{E5183107-41C2-43D1-BEF7-36FF9653A20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7171" name="Rectangle 3">
            <a:extLst>
              <a:ext uri="{FF2B5EF4-FFF2-40B4-BE49-F238E27FC236}">
                <a16:creationId xmlns:a16="http://schemas.microsoft.com/office/drawing/2014/main" id="{BDE915E8-C05F-4AF0-8E10-9E716785783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B0F93BA8-3548-483E-B096-86F66189695E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AFD3A521-0920-4CA6-B69C-B8D382098254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BFDBF060-B29E-4E73-BF5E-D10C69D605DD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4453C12-B143-4057-9786-531D08D107DB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1.bin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wmf"/><Relationship Id="rId5" Type="http://schemas.openxmlformats.org/officeDocument/2006/relationships/oleObject" Target="../embeddings/oleObject22.bin"/><Relationship Id="rId4" Type="http://schemas.openxmlformats.org/officeDocument/2006/relationships/image" Target="../media/image17.w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3.bin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wmf"/><Relationship Id="rId5" Type="http://schemas.openxmlformats.org/officeDocument/2006/relationships/oleObject" Target="../embeddings/oleObject24.bin"/><Relationship Id="rId4" Type="http://schemas.openxmlformats.org/officeDocument/2006/relationships/image" Target="../media/image19.w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wmf"/><Relationship Id="rId13" Type="http://schemas.openxmlformats.org/officeDocument/2006/relationships/oleObject" Target="../embeddings/oleObject6.bin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12" Type="http://schemas.openxmlformats.org/officeDocument/2006/relationships/image" Target="../media/image5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wmf"/><Relationship Id="rId11" Type="http://schemas.openxmlformats.org/officeDocument/2006/relationships/oleObject" Target="../embeddings/oleObject5.bin"/><Relationship Id="rId5" Type="http://schemas.openxmlformats.org/officeDocument/2006/relationships/oleObject" Target="../embeddings/oleObject2.bin"/><Relationship Id="rId10" Type="http://schemas.openxmlformats.org/officeDocument/2006/relationships/image" Target="../media/image4.wmf"/><Relationship Id="rId4" Type="http://schemas.openxmlformats.org/officeDocument/2006/relationships/image" Target="../media/image1.wmf"/><Relationship Id="rId9" Type="http://schemas.openxmlformats.org/officeDocument/2006/relationships/oleObject" Target="../embeddings/oleObject4.bin"/><Relationship Id="rId14" Type="http://schemas.openxmlformats.org/officeDocument/2006/relationships/image" Target="../media/image6.w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wmf"/><Relationship Id="rId3" Type="http://schemas.openxmlformats.org/officeDocument/2006/relationships/oleObject" Target="../embeddings/oleObject7.bin"/><Relationship Id="rId7" Type="http://schemas.openxmlformats.org/officeDocument/2006/relationships/oleObject" Target="../embeddings/oleObject9.bin"/><Relationship Id="rId12" Type="http://schemas.openxmlformats.org/officeDocument/2006/relationships/image" Target="../media/image11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wmf"/><Relationship Id="rId11" Type="http://schemas.openxmlformats.org/officeDocument/2006/relationships/oleObject" Target="../embeddings/oleObject11.bin"/><Relationship Id="rId5" Type="http://schemas.openxmlformats.org/officeDocument/2006/relationships/oleObject" Target="../embeddings/oleObject8.bin"/><Relationship Id="rId10" Type="http://schemas.openxmlformats.org/officeDocument/2006/relationships/image" Target="../media/image10.wmf"/><Relationship Id="rId4" Type="http://schemas.openxmlformats.org/officeDocument/2006/relationships/image" Target="../media/image7.wmf"/><Relationship Id="rId9" Type="http://schemas.openxmlformats.org/officeDocument/2006/relationships/oleObject" Target="../embeddings/oleObject10.bin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wmf"/><Relationship Id="rId3" Type="http://schemas.openxmlformats.org/officeDocument/2006/relationships/oleObject" Target="../embeddings/oleObject12.bin"/><Relationship Id="rId7" Type="http://schemas.openxmlformats.org/officeDocument/2006/relationships/oleObject" Target="../embeddings/oleObject14.bin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wmf"/><Relationship Id="rId5" Type="http://schemas.openxmlformats.org/officeDocument/2006/relationships/oleObject" Target="../embeddings/oleObject13.bin"/><Relationship Id="rId4" Type="http://schemas.openxmlformats.org/officeDocument/2006/relationships/image" Target="../media/image7.w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wmf"/><Relationship Id="rId3" Type="http://schemas.openxmlformats.org/officeDocument/2006/relationships/oleObject" Target="../embeddings/oleObject15.bin"/><Relationship Id="rId7" Type="http://schemas.openxmlformats.org/officeDocument/2006/relationships/oleObject" Target="../embeddings/oleObject17.bin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wmf"/><Relationship Id="rId5" Type="http://schemas.openxmlformats.org/officeDocument/2006/relationships/oleObject" Target="../embeddings/oleObject16.bin"/><Relationship Id="rId4" Type="http://schemas.openxmlformats.org/officeDocument/2006/relationships/image" Target="../media/image7.w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wmf"/><Relationship Id="rId3" Type="http://schemas.openxmlformats.org/officeDocument/2006/relationships/oleObject" Target="../embeddings/oleObject18.bin"/><Relationship Id="rId7" Type="http://schemas.openxmlformats.org/officeDocument/2006/relationships/oleObject" Target="../embeddings/oleObject20.bin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wmf"/><Relationship Id="rId5" Type="http://schemas.openxmlformats.org/officeDocument/2006/relationships/oleObject" Target="../embeddings/oleObject19.bin"/><Relationship Id="rId4" Type="http://schemas.openxmlformats.org/officeDocument/2006/relationships/image" Target="../media/image14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BBEEE58-577D-4F97-A08B-42AACAE4A7A3}"/>
              </a:ext>
            </a:extLst>
          </p:cNvPr>
          <p:cNvSpPr txBox="1"/>
          <p:nvPr/>
        </p:nvSpPr>
        <p:spPr>
          <a:xfrm>
            <a:off x="2530136" y="2787588"/>
            <a:ext cx="49169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A MATLAB Function for Resultants</a:t>
            </a:r>
          </a:p>
        </p:txBody>
      </p:sp>
    </p:spTree>
    <p:extLst>
      <p:ext uri="{BB962C8B-B14F-4D97-AF65-F5344CB8AC3E}">
        <p14:creationId xmlns:p14="http://schemas.microsoft.com/office/powerpoint/2010/main" val="42032580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6">
            <a:extLst>
              <a:ext uri="{FF2B5EF4-FFF2-40B4-BE49-F238E27FC236}">
                <a16:creationId xmlns:a16="http://schemas.microsoft.com/office/drawing/2014/main" id="{BE7542F5-4A28-4321-8DF6-6CFD4827009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77975" y="774700"/>
            <a:ext cx="4572000" cy="522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1600" dirty="0"/>
              <a:t>R=[0 -50 0];</a:t>
            </a:r>
          </a:p>
          <a:p>
            <a:pPr eaLnBrk="1" hangingPunct="1"/>
            <a:r>
              <a:rPr lang="en-US" altLang="en-US" sz="1600" dirty="0"/>
              <a:t>M=[300 0 -675];</a:t>
            </a:r>
          </a:p>
          <a:p>
            <a:pPr eaLnBrk="1" hangingPunct="1"/>
            <a:r>
              <a:rPr lang="en-US" altLang="en-US" sz="1600" dirty="0"/>
              <a:t>r=</a:t>
            </a:r>
            <a:r>
              <a:rPr lang="en-US" altLang="en-US" sz="1600" dirty="0" err="1"/>
              <a:t>R_loc</a:t>
            </a:r>
            <a:r>
              <a:rPr lang="en-US" altLang="en-US" sz="1600" dirty="0"/>
              <a:t>(</a:t>
            </a:r>
            <a:r>
              <a:rPr lang="en-US" altLang="en-US" sz="1600" dirty="0" err="1"/>
              <a:t>R,M,'y</a:t>
            </a:r>
            <a:r>
              <a:rPr lang="en-US" altLang="en-US" sz="1600" dirty="0"/>
              <a:t>=0')</a:t>
            </a:r>
          </a:p>
          <a:p>
            <a:pPr eaLnBrk="1" hangingPunct="1"/>
            <a:endParaRPr lang="en-US" altLang="en-US" sz="1600" dirty="0"/>
          </a:p>
          <a:p>
            <a:pPr eaLnBrk="1" hangingPunct="1"/>
            <a:r>
              <a:rPr lang="en-US" altLang="en-US" sz="1600" dirty="0"/>
              <a:t>r =</a:t>
            </a:r>
          </a:p>
          <a:p>
            <a:pPr eaLnBrk="1" hangingPunct="1"/>
            <a:endParaRPr lang="en-US" altLang="en-US" sz="1600" dirty="0"/>
          </a:p>
          <a:p>
            <a:pPr eaLnBrk="1" hangingPunct="1"/>
            <a:r>
              <a:rPr lang="en-US" altLang="en-US" sz="1600" dirty="0"/>
              <a:t>   13.5000         0    6.0000</a:t>
            </a:r>
          </a:p>
          <a:p>
            <a:pPr eaLnBrk="1" hangingPunct="1"/>
            <a:endParaRPr lang="en-US" altLang="en-US" sz="1600" dirty="0"/>
          </a:p>
          <a:p>
            <a:pPr eaLnBrk="1" hangingPunct="1"/>
            <a:r>
              <a:rPr lang="en-US" altLang="en-US" sz="1600" dirty="0"/>
              <a:t>r=</a:t>
            </a:r>
            <a:r>
              <a:rPr lang="en-US" altLang="en-US" sz="1600" dirty="0" err="1"/>
              <a:t>R_loc</a:t>
            </a:r>
            <a:r>
              <a:rPr lang="en-US" altLang="en-US" sz="1600" dirty="0"/>
              <a:t>(</a:t>
            </a:r>
            <a:r>
              <a:rPr lang="en-US" altLang="en-US" sz="1600" dirty="0" err="1"/>
              <a:t>R,M,'x</a:t>
            </a:r>
            <a:r>
              <a:rPr lang="en-US" altLang="en-US" sz="1600" dirty="0"/>
              <a:t>=0')</a:t>
            </a:r>
          </a:p>
          <a:p>
            <a:pPr eaLnBrk="1" hangingPunct="1"/>
            <a:r>
              <a:rPr lang="en-US" altLang="en-US" sz="1600" dirty="0"/>
              <a:t>??? Error using ==&gt; </a:t>
            </a:r>
            <a:r>
              <a:rPr lang="en-US" altLang="en-US" sz="1600" dirty="0" err="1"/>
              <a:t>R_loc</a:t>
            </a:r>
            <a:endParaRPr lang="en-US" altLang="en-US" sz="1600" dirty="0"/>
          </a:p>
          <a:p>
            <a:pPr eaLnBrk="1" hangingPunct="1"/>
            <a:r>
              <a:rPr lang="en-US" altLang="en-US" sz="1600" dirty="0"/>
              <a:t>Rx is zero, cannot choose x=0</a:t>
            </a:r>
          </a:p>
          <a:p>
            <a:pPr eaLnBrk="1" hangingPunct="1"/>
            <a:endParaRPr lang="en-US" altLang="en-US" sz="1600" dirty="0"/>
          </a:p>
          <a:p>
            <a:pPr eaLnBrk="1" hangingPunct="1"/>
            <a:r>
              <a:rPr lang="en-US" altLang="en-US" sz="1600" dirty="0"/>
              <a:t>r=</a:t>
            </a:r>
            <a:r>
              <a:rPr lang="en-US" altLang="en-US" sz="1600" dirty="0" err="1"/>
              <a:t>R_loc</a:t>
            </a:r>
            <a:r>
              <a:rPr lang="en-US" altLang="en-US" sz="1600" dirty="0"/>
              <a:t>(</a:t>
            </a:r>
            <a:r>
              <a:rPr lang="en-US" altLang="en-US" sz="1600" dirty="0" err="1"/>
              <a:t>R,M,'z</a:t>
            </a:r>
            <a:r>
              <a:rPr lang="en-US" altLang="en-US" sz="1600" dirty="0"/>
              <a:t>=0')</a:t>
            </a:r>
          </a:p>
          <a:p>
            <a:pPr eaLnBrk="1" hangingPunct="1"/>
            <a:r>
              <a:rPr lang="en-US" altLang="en-US" sz="1600" dirty="0"/>
              <a:t>??? Error using ==&gt; </a:t>
            </a:r>
            <a:r>
              <a:rPr lang="en-US" altLang="en-US" sz="1600" dirty="0" err="1"/>
              <a:t>R_loc</a:t>
            </a:r>
            <a:endParaRPr lang="en-US" altLang="en-US" sz="1600" dirty="0"/>
          </a:p>
          <a:p>
            <a:pPr eaLnBrk="1" hangingPunct="1"/>
            <a:r>
              <a:rPr lang="en-US" altLang="en-US" sz="1600" dirty="0"/>
              <a:t>Rz is zero, cannot choose z=0</a:t>
            </a:r>
          </a:p>
          <a:p>
            <a:pPr eaLnBrk="1" hangingPunct="1"/>
            <a:endParaRPr lang="en-US" altLang="en-US" sz="1600" dirty="0"/>
          </a:p>
          <a:p>
            <a:pPr eaLnBrk="1" hangingPunct="1"/>
            <a:r>
              <a:rPr lang="en-US" altLang="en-US" sz="1600" dirty="0"/>
              <a:t>cross(</a:t>
            </a:r>
            <a:r>
              <a:rPr lang="en-US" altLang="en-US" sz="1600" dirty="0" err="1"/>
              <a:t>r,R</a:t>
            </a:r>
            <a:r>
              <a:rPr lang="en-US" altLang="en-US" sz="1600" dirty="0"/>
              <a:t>)</a:t>
            </a:r>
          </a:p>
          <a:p>
            <a:pPr eaLnBrk="1" hangingPunct="1"/>
            <a:endParaRPr lang="en-US" altLang="en-US" sz="1600" dirty="0"/>
          </a:p>
          <a:p>
            <a:pPr eaLnBrk="1" hangingPunct="1"/>
            <a:r>
              <a:rPr lang="en-US" altLang="en-US" sz="1600" dirty="0" err="1"/>
              <a:t>ans</a:t>
            </a:r>
            <a:r>
              <a:rPr lang="en-US" altLang="en-US" sz="1600" dirty="0"/>
              <a:t> =</a:t>
            </a:r>
          </a:p>
          <a:p>
            <a:pPr eaLnBrk="1" hangingPunct="1"/>
            <a:endParaRPr lang="en-US" altLang="en-US" sz="1600" dirty="0"/>
          </a:p>
          <a:p>
            <a:pPr eaLnBrk="1" hangingPunct="1"/>
            <a:r>
              <a:rPr lang="en-US" altLang="en-US" sz="1600" dirty="0"/>
              <a:t>   300     0  -675</a:t>
            </a:r>
          </a:p>
        </p:txBody>
      </p:sp>
      <p:sp>
        <p:nvSpPr>
          <p:cNvPr id="10243" name="Text Box 7">
            <a:extLst>
              <a:ext uri="{FF2B5EF4-FFF2-40B4-BE49-F238E27FC236}">
                <a16:creationId xmlns:a16="http://schemas.microsoft.com/office/drawing/2014/main" id="{114D164C-0CF3-46D7-AFE5-79C4E8F139E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37050" y="4640263"/>
            <a:ext cx="8318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dirty="0">
                <a:solidFill>
                  <a:srgbClr val="C00000"/>
                </a:solidFill>
              </a:rPr>
              <a:t>Check</a:t>
            </a:r>
          </a:p>
        </p:txBody>
      </p:sp>
      <p:sp>
        <p:nvSpPr>
          <p:cNvPr id="10244" name="TextBox 5">
            <a:extLst>
              <a:ext uri="{FF2B5EF4-FFF2-40B4-BE49-F238E27FC236}">
                <a16:creationId xmlns:a16="http://schemas.microsoft.com/office/drawing/2014/main" id="{1BB7B087-7B00-48FB-9264-DFD7E333D74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76800" y="2000250"/>
            <a:ext cx="380047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dirty="0"/>
              <a:t>Same as x and z values calculated</a:t>
            </a:r>
          </a:p>
          <a:p>
            <a:pPr eaLnBrk="1" hangingPunct="1"/>
            <a:r>
              <a:rPr lang="en-US" altLang="en-US" dirty="0"/>
              <a:t>previously</a:t>
            </a:r>
          </a:p>
        </p:txBody>
      </p:sp>
      <p:sp>
        <p:nvSpPr>
          <p:cNvPr id="10245" name="TextBox 6">
            <a:extLst>
              <a:ext uri="{FF2B5EF4-FFF2-40B4-BE49-F238E27FC236}">
                <a16:creationId xmlns:a16="http://schemas.microsoft.com/office/drawing/2014/main" id="{4529F7C3-8F82-4206-8CD0-9CB1A0E503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18050" y="3108325"/>
            <a:ext cx="35845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/>
              <a:t>Could not set x=0 or z =0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07D9E1AF-FC2C-EBAD-165A-38F4CC3A68FF}"/>
              </a:ext>
            </a:extLst>
          </p:cNvPr>
          <p:cNvCxnSpPr/>
          <p:nvPr/>
        </p:nvCxnSpPr>
        <p:spPr>
          <a:xfrm>
            <a:off x="913553" y="6180264"/>
            <a:ext cx="7128792" cy="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F40E450A-3588-7DBC-BEBA-2C7BAF984D69}"/>
              </a:ext>
            </a:extLst>
          </p:cNvPr>
          <p:cNvCxnSpPr/>
          <p:nvPr/>
        </p:nvCxnSpPr>
        <p:spPr>
          <a:xfrm>
            <a:off x="1676400" y="2565681"/>
            <a:ext cx="2456329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ine 6">
            <a:extLst>
              <a:ext uri="{FF2B5EF4-FFF2-40B4-BE49-F238E27FC236}">
                <a16:creationId xmlns:a16="http://schemas.microsoft.com/office/drawing/2014/main" id="{22DDC348-EFCF-4A6D-89A4-36B7D5F09EAC}"/>
              </a:ext>
            </a:extLst>
          </p:cNvPr>
          <p:cNvSpPr>
            <a:spLocks noChangeShapeType="1"/>
          </p:cNvSpPr>
          <p:nvPr/>
        </p:nvSpPr>
        <p:spPr bwMode="auto">
          <a:xfrm>
            <a:off x="5939327" y="2538412"/>
            <a:ext cx="2232025" cy="720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" name="Line 7">
            <a:extLst>
              <a:ext uri="{FF2B5EF4-FFF2-40B4-BE49-F238E27FC236}">
                <a16:creationId xmlns:a16="http://schemas.microsoft.com/office/drawing/2014/main" id="{7B15B6D6-82EA-4AD4-9ABD-DB8D42627D2A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939327" y="1098550"/>
            <a:ext cx="0" cy="14398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" name="Line 8">
            <a:extLst>
              <a:ext uri="{FF2B5EF4-FFF2-40B4-BE49-F238E27FC236}">
                <a16:creationId xmlns:a16="http://schemas.microsoft.com/office/drawing/2014/main" id="{851F88A0-A570-4EC9-ABC0-DF4B9C754F89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786802" y="2538412"/>
            <a:ext cx="1152525" cy="5762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Text Box 24">
            <a:extLst>
              <a:ext uri="{FF2B5EF4-FFF2-40B4-BE49-F238E27FC236}">
                <a16:creationId xmlns:a16="http://schemas.microsoft.com/office/drawing/2014/main" id="{3B3D235F-E7E1-43CF-B070-E65BE6B7293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94727" y="3062287"/>
            <a:ext cx="2984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/>
              <a:t>x</a:t>
            </a:r>
          </a:p>
        </p:txBody>
      </p:sp>
      <p:sp>
        <p:nvSpPr>
          <p:cNvPr id="6" name="Text Box 25">
            <a:extLst>
              <a:ext uri="{FF2B5EF4-FFF2-40B4-BE49-F238E27FC236}">
                <a16:creationId xmlns:a16="http://schemas.microsoft.com/office/drawing/2014/main" id="{280DC3D4-B232-4442-9718-D196CCE3577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72902" y="3243955"/>
            <a:ext cx="2984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/>
              <a:t>y</a:t>
            </a:r>
          </a:p>
        </p:txBody>
      </p:sp>
      <p:sp>
        <p:nvSpPr>
          <p:cNvPr id="7" name="Text Box 40">
            <a:extLst>
              <a:ext uri="{FF2B5EF4-FFF2-40B4-BE49-F238E27FC236}">
                <a16:creationId xmlns:a16="http://schemas.microsoft.com/office/drawing/2014/main" id="{B2813F7F-A7E6-4B5E-B594-A784495B186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63152" y="974725"/>
            <a:ext cx="2984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/>
              <a:t>z</a:t>
            </a:r>
          </a:p>
        </p:txBody>
      </p:sp>
      <p:sp>
        <p:nvSpPr>
          <p:cNvPr id="8" name="Line 41">
            <a:extLst>
              <a:ext uri="{FF2B5EF4-FFF2-40B4-BE49-F238E27FC236}">
                <a16:creationId xmlns:a16="http://schemas.microsoft.com/office/drawing/2014/main" id="{A1A26FB0-5935-4A87-8189-E481AF908388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742602" y="2035175"/>
            <a:ext cx="0" cy="7921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" name="Line 42">
            <a:extLst>
              <a:ext uri="{FF2B5EF4-FFF2-40B4-BE49-F238E27FC236}">
                <a16:creationId xmlns:a16="http://schemas.microsoft.com/office/drawing/2014/main" id="{9C1506D8-F55C-44A8-B61D-526220C67F6D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939327" y="1603375"/>
            <a:ext cx="0" cy="9366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" name="Line 43">
            <a:extLst>
              <a:ext uri="{FF2B5EF4-FFF2-40B4-BE49-F238E27FC236}">
                <a16:creationId xmlns:a16="http://schemas.microsoft.com/office/drawing/2014/main" id="{18BC5ABD-9056-435B-A86C-C50D5AF762CC}"/>
              </a:ext>
            </a:extLst>
          </p:cNvPr>
          <p:cNvSpPr>
            <a:spLocks noChangeShapeType="1"/>
          </p:cNvSpPr>
          <p:nvPr/>
        </p:nvSpPr>
        <p:spPr bwMode="auto">
          <a:xfrm>
            <a:off x="5363065" y="2827337"/>
            <a:ext cx="647700" cy="28733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" name="Text Box 44">
            <a:extLst>
              <a:ext uri="{FF2B5EF4-FFF2-40B4-BE49-F238E27FC236}">
                <a16:creationId xmlns:a16="http://schemas.microsoft.com/office/drawing/2014/main" id="{CC67DC1E-71B6-49A2-85A1-680AA3F4B80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26752" y="1695450"/>
            <a:ext cx="6794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/>
              <a:t>75 lb</a:t>
            </a:r>
          </a:p>
        </p:txBody>
      </p:sp>
      <p:sp>
        <p:nvSpPr>
          <p:cNvPr id="12" name="Text Box 45">
            <a:extLst>
              <a:ext uri="{FF2B5EF4-FFF2-40B4-BE49-F238E27FC236}">
                <a16:creationId xmlns:a16="http://schemas.microsoft.com/office/drawing/2014/main" id="{C53301E4-9D24-4BDE-89B8-CCFEF54EFE9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63152" y="1479550"/>
            <a:ext cx="6794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dirty="0"/>
              <a:t>80 </a:t>
            </a:r>
            <a:r>
              <a:rPr lang="en-US" altLang="en-US" dirty="0" err="1"/>
              <a:t>lb</a:t>
            </a:r>
            <a:endParaRPr lang="en-US" altLang="en-US" dirty="0"/>
          </a:p>
        </p:txBody>
      </p:sp>
      <p:sp>
        <p:nvSpPr>
          <p:cNvPr id="13" name="Text Box 46">
            <a:extLst>
              <a:ext uri="{FF2B5EF4-FFF2-40B4-BE49-F238E27FC236}">
                <a16:creationId xmlns:a16="http://schemas.microsoft.com/office/drawing/2014/main" id="{8D93F8E8-3C59-4797-9102-BCAC39ADC99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91715" y="3062287"/>
            <a:ext cx="6794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/>
              <a:t>50 lb</a:t>
            </a:r>
          </a:p>
        </p:txBody>
      </p:sp>
      <p:sp>
        <p:nvSpPr>
          <p:cNvPr id="14" name="Text Box 47">
            <a:extLst>
              <a:ext uri="{FF2B5EF4-FFF2-40B4-BE49-F238E27FC236}">
                <a16:creationId xmlns:a16="http://schemas.microsoft.com/office/drawing/2014/main" id="{7E32ABEA-E1D6-4AE1-B211-8279C3C93E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87814" y="2192537"/>
            <a:ext cx="572593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1400" dirty="0"/>
              <a:t>12 in</a:t>
            </a:r>
          </a:p>
        </p:txBody>
      </p:sp>
      <p:sp>
        <p:nvSpPr>
          <p:cNvPr id="15" name="Text Box 48">
            <a:extLst>
              <a:ext uri="{FF2B5EF4-FFF2-40B4-BE49-F238E27FC236}">
                <a16:creationId xmlns:a16="http://schemas.microsoft.com/office/drawing/2014/main" id="{0ECEE2C1-38D9-42E1-AAFD-8BEFA57637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06155" y="2086172"/>
            <a:ext cx="473206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1400" dirty="0"/>
              <a:t>9 in</a:t>
            </a:r>
          </a:p>
        </p:txBody>
      </p:sp>
      <p:sp>
        <p:nvSpPr>
          <p:cNvPr id="16" name="Text Box 49">
            <a:extLst>
              <a:ext uri="{FF2B5EF4-FFF2-40B4-BE49-F238E27FC236}">
                <a16:creationId xmlns:a16="http://schemas.microsoft.com/office/drawing/2014/main" id="{3BD567ED-67B2-4CC5-9D33-17FB9EF4F1F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64702" y="2478087"/>
            <a:ext cx="3619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/>
              <a:t>O</a:t>
            </a:r>
          </a:p>
        </p:txBody>
      </p:sp>
      <p:sp>
        <p:nvSpPr>
          <p:cNvPr id="17" name="Text Box 53">
            <a:extLst>
              <a:ext uri="{FF2B5EF4-FFF2-40B4-BE49-F238E27FC236}">
                <a16:creationId xmlns:a16="http://schemas.microsoft.com/office/drawing/2014/main" id="{37F31824-7EB4-42D4-A482-CFA80D50773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5438" y="326332"/>
            <a:ext cx="4448175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dirty="0"/>
              <a:t>Reduce the force system to a wrench and locate the wrench in the </a:t>
            </a:r>
            <a:r>
              <a:rPr lang="en-US" altLang="en-US" dirty="0" err="1"/>
              <a:t>xz</a:t>
            </a:r>
            <a:r>
              <a:rPr lang="en-US" altLang="en-US" dirty="0"/>
              <a:t>-plane. Use the </a:t>
            </a:r>
            <a:r>
              <a:rPr lang="en-US" altLang="en-US" dirty="0" err="1"/>
              <a:t>Matlab</a:t>
            </a:r>
            <a:r>
              <a:rPr lang="en-US" altLang="en-US" dirty="0"/>
              <a:t> function </a:t>
            </a:r>
            <a:r>
              <a:rPr lang="en-US" altLang="en-US" dirty="0" err="1"/>
              <a:t>R_loc</a:t>
            </a:r>
            <a:r>
              <a:rPr lang="en-US" altLang="en-US" dirty="0"/>
              <a:t>.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B96C3BE-0656-4134-8D78-E68FA0CD9FC3}"/>
              </a:ext>
            </a:extLst>
          </p:cNvPr>
          <p:cNvSpPr txBox="1"/>
          <p:nvPr/>
        </p:nvSpPr>
        <p:spPr>
          <a:xfrm>
            <a:off x="703385" y="4308474"/>
            <a:ext cx="81996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This is the same problem we did earlier in Example 3.4 to determine a wrench. </a:t>
            </a: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13011D33-2EC9-93F6-5F80-8854309670FF}"/>
              </a:ext>
            </a:extLst>
          </p:cNvPr>
          <p:cNvCxnSpPr/>
          <p:nvPr/>
        </p:nvCxnSpPr>
        <p:spPr>
          <a:xfrm>
            <a:off x="5363065" y="2351087"/>
            <a:ext cx="0" cy="40481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4F984A3F-BCCA-16D8-F5BA-C72812E26D4A}"/>
              </a:ext>
            </a:extLst>
          </p:cNvPr>
          <p:cNvCxnSpPr>
            <a:cxnSpLocks/>
          </p:cNvCxnSpPr>
          <p:nvPr/>
        </p:nvCxnSpPr>
        <p:spPr>
          <a:xfrm flipH="1">
            <a:off x="5356860" y="2346426"/>
            <a:ext cx="557284" cy="267234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E81C7CF4-44A5-B223-4E4D-0E68E0BBD145}"/>
              </a:ext>
            </a:extLst>
          </p:cNvPr>
          <p:cNvCxnSpPr>
            <a:cxnSpLocks/>
          </p:cNvCxnSpPr>
          <p:nvPr/>
        </p:nvCxnSpPr>
        <p:spPr>
          <a:xfrm>
            <a:off x="5928214" y="2370238"/>
            <a:ext cx="774700" cy="225323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215771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4">
            <a:extLst>
              <a:ext uri="{FF2B5EF4-FFF2-40B4-BE49-F238E27FC236}">
                <a16:creationId xmlns:a16="http://schemas.microsoft.com/office/drawing/2014/main" id="{E488C8F0-0543-47BD-97B0-F0398424DBF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7063" y="317500"/>
            <a:ext cx="508344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dirty="0">
                <a:solidFill>
                  <a:srgbClr val="C00000"/>
                </a:solidFill>
              </a:rPr>
              <a:t>Results from the previous wrench Example 3.4</a:t>
            </a:r>
          </a:p>
        </p:txBody>
      </p:sp>
      <p:sp>
        <p:nvSpPr>
          <p:cNvPr id="11267" name="Rectangle 5">
            <a:extLst>
              <a:ext uri="{FF2B5EF4-FFF2-40B4-BE49-F238E27FC236}">
                <a16:creationId xmlns:a16="http://schemas.microsoft.com/office/drawing/2014/main" id="{6A55E7F3-D14B-49C3-8B22-02204465452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28725" y="1014413"/>
            <a:ext cx="18161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dirty="0"/>
              <a:t>R = 0    50   155</a:t>
            </a:r>
          </a:p>
        </p:txBody>
      </p:sp>
      <p:sp>
        <p:nvSpPr>
          <p:cNvPr id="11268" name="Rectangle 6">
            <a:extLst>
              <a:ext uri="{FF2B5EF4-FFF2-40B4-BE49-F238E27FC236}">
                <a16:creationId xmlns:a16="http://schemas.microsoft.com/office/drawing/2014/main" id="{844C5E3C-7B64-4499-8E07-3D0FC1B43E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7813" y="1465263"/>
            <a:ext cx="41529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/>
              <a:t>Mperp = 900.0000 -131.4797   42.4128</a:t>
            </a:r>
          </a:p>
        </p:txBody>
      </p:sp>
      <p:sp>
        <p:nvSpPr>
          <p:cNvPr id="11269" name="Text Box 8">
            <a:extLst>
              <a:ext uri="{FF2B5EF4-FFF2-40B4-BE49-F238E27FC236}">
                <a16:creationId xmlns:a16="http://schemas.microsoft.com/office/drawing/2014/main" id="{08AAB80C-8A58-4567-9E44-9720973F83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351" y="2399295"/>
            <a:ext cx="462819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dirty="0"/>
              <a:t>for y = 0, we found  x=0.8483 in. , z= -18 in.</a:t>
            </a:r>
          </a:p>
        </p:txBody>
      </p:sp>
      <p:sp>
        <p:nvSpPr>
          <p:cNvPr id="11270" name="Rectangle 9">
            <a:extLst>
              <a:ext uri="{FF2B5EF4-FFF2-40B4-BE49-F238E27FC236}">
                <a16:creationId xmlns:a16="http://schemas.microsoft.com/office/drawing/2014/main" id="{4942E6B3-51C0-4EAA-B8C3-FC2FFB34C45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0351" y="3586162"/>
            <a:ext cx="4572000" cy="2289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dirty="0"/>
              <a:t>R=[0 50 155];</a:t>
            </a:r>
          </a:p>
          <a:p>
            <a:pPr eaLnBrk="1" hangingPunct="1"/>
            <a:r>
              <a:rPr lang="en-US" altLang="en-US" dirty="0" err="1"/>
              <a:t>Mperp</a:t>
            </a:r>
            <a:r>
              <a:rPr lang="en-US" altLang="en-US" dirty="0"/>
              <a:t>=[900 -131.4797 42.4128];</a:t>
            </a:r>
          </a:p>
          <a:p>
            <a:pPr eaLnBrk="1" hangingPunct="1"/>
            <a:endParaRPr lang="en-US" altLang="en-US" dirty="0"/>
          </a:p>
          <a:p>
            <a:pPr eaLnBrk="1" hangingPunct="1"/>
            <a:r>
              <a:rPr lang="en-US" altLang="en-US" dirty="0"/>
              <a:t>r=</a:t>
            </a:r>
            <a:r>
              <a:rPr lang="en-US" altLang="en-US" dirty="0" err="1"/>
              <a:t>R_loc</a:t>
            </a:r>
            <a:r>
              <a:rPr lang="en-US" altLang="en-US" dirty="0"/>
              <a:t>(R,</a:t>
            </a:r>
            <a:r>
              <a:rPr lang="en-US" altLang="en-US" dirty="0" err="1"/>
              <a:t>Mperp</a:t>
            </a:r>
            <a:r>
              <a:rPr lang="en-US" altLang="en-US" dirty="0"/>
              <a:t>,'y=0')</a:t>
            </a:r>
          </a:p>
          <a:p>
            <a:pPr eaLnBrk="1" hangingPunct="1"/>
            <a:endParaRPr lang="en-US" altLang="en-US" dirty="0"/>
          </a:p>
          <a:p>
            <a:pPr eaLnBrk="1" hangingPunct="1"/>
            <a:r>
              <a:rPr lang="en-US" altLang="en-US" dirty="0"/>
              <a:t>r =</a:t>
            </a:r>
          </a:p>
          <a:p>
            <a:pPr eaLnBrk="1" hangingPunct="1"/>
            <a:endParaRPr lang="en-US" altLang="en-US" dirty="0"/>
          </a:p>
          <a:p>
            <a:pPr eaLnBrk="1" hangingPunct="1"/>
            <a:r>
              <a:rPr lang="en-US" altLang="en-US" dirty="0"/>
              <a:t>    0.8483         0      -18.0000</a:t>
            </a:r>
          </a:p>
        </p:txBody>
      </p:sp>
      <p:sp>
        <p:nvSpPr>
          <p:cNvPr id="11271" name="TextBox 34">
            <a:extLst>
              <a:ext uri="{FF2B5EF4-FFF2-40B4-BE49-F238E27FC236}">
                <a16:creationId xmlns:a16="http://schemas.microsoft.com/office/drawing/2014/main" id="{981AC13F-FA22-47C5-B55D-7A7ECE79FF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79963" y="1023938"/>
            <a:ext cx="17351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/>
              <a:t>Resultant force</a:t>
            </a:r>
          </a:p>
        </p:txBody>
      </p:sp>
      <p:sp>
        <p:nvSpPr>
          <p:cNvPr id="11272" name="TextBox 35">
            <a:extLst>
              <a:ext uri="{FF2B5EF4-FFF2-40B4-BE49-F238E27FC236}">
                <a16:creationId xmlns:a16="http://schemas.microsoft.com/office/drawing/2014/main" id="{3348BBBD-437B-4F90-A995-4BA7317E245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99038" y="1487488"/>
            <a:ext cx="29670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/>
              <a:t>Moment perpendicular to R</a:t>
            </a:r>
          </a:p>
        </p:txBody>
      </p:sp>
      <p:sp>
        <p:nvSpPr>
          <p:cNvPr id="11273" name="TextBox 36">
            <a:extLst>
              <a:ext uri="{FF2B5EF4-FFF2-40B4-BE49-F238E27FC236}">
                <a16:creationId xmlns:a16="http://schemas.microsoft.com/office/drawing/2014/main" id="{341A88A9-B8CF-473C-AB52-04FFB8B476D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15138" y="2412972"/>
            <a:ext cx="336502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dirty="0"/>
              <a:t>Location of wrench in x-z plane</a:t>
            </a:r>
          </a:p>
        </p:txBody>
      </p:sp>
      <p:sp>
        <p:nvSpPr>
          <p:cNvPr id="11274" name="TextBox 37">
            <a:extLst>
              <a:ext uri="{FF2B5EF4-FFF2-40B4-BE49-F238E27FC236}">
                <a16:creationId xmlns:a16="http://schemas.microsoft.com/office/drawing/2014/main" id="{5362D23A-189D-4157-9D5F-758DB52B050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8013" y="3003550"/>
            <a:ext cx="23526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dirty="0">
                <a:solidFill>
                  <a:srgbClr val="C00000"/>
                </a:solidFill>
              </a:rPr>
              <a:t>Using </a:t>
            </a:r>
            <a:r>
              <a:rPr lang="en-US" altLang="en-US" dirty="0" err="1">
                <a:solidFill>
                  <a:srgbClr val="C00000"/>
                </a:solidFill>
              </a:rPr>
              <a:t>R_loc</a:t>
            </a:r>
            <a:r>
              <a:rPr lang="en-US" altLang="en-US" dirty="0">
                <a:solidFill>
                  <a:srgbClr val="C00000"/>
                </a:solidFill>
              </a:rPr>
              <a:t> we have</a:t>
            </a:r>
          </a:p>
        </p:txBody>
      </p:sp>
      <p:sp>
        <p:nvSpPr>
          <p:cNvPr id="11275" name="TextBox 38">
            <a:extLst>
              <a:ext uri="{FF2B5EF4-FFF2-40B4-BE49-F238E27FC236}">
                <a16:creationId xmlns:a16="http://schemas.microsoft.com/office/drawing/2014/main" id="{4BB3694C-F3BF-41F0-B474-F91019B6EA2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7813" y="6115775"/>
            <a:ext cx="445506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dirty="0"/>
              <a:t>which gives us the same values as before</a:t>
            </a:r>
          </a:p>
        </p:txBody>
      </p:sp>
      <p:sp>
        <p:nvSpPr>
          <p:cNvPr id="11277" name="Line 17">
            <a:extLst>
              <a:ext uri="{FF2B5EF4-FFF2-40B4-BE49-F238E27FC236}">
                <a16:creationId xmlns:a16="http://schemas.microsoft.com/office/drawing/2014/main" id="{2B599B9C-75E7-4359-9C52-E7E7FEB68C09}"/>
              </a:ext>
            </a:extLst>
          </p:cNvPr>
          <p:cNvSpPr>
            <a:spLocks noChangeShapeType="1"/>
          </p:cNvSpPr>
          <p:nvPr/>
        </p:nvSpPr>
        <p:spPr bwMode="auto">
          <a:xfrm>
            <a:off x="6267450" y="4370388"/>
            <a:ext cx="2232025" cy="720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78" name="Line 18">
            <a:extLst>
              <a:ext uri="{FF2B5EF4-FFF2-40B4-BE49-F238E27FC236}">
                <a16:creationId xmlns:a16="http://schemas.microsoft.com/office/drawing/2014/main" id="{5FCFFB67-56A9-4163-BCA8-3569932B8C13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267450" y="2930525"/>
            <a:ext cx="0" cy="14398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79" name="Line 19">
            <a:extLst>
              <a:ext uri="{FF2B5EF4-FFF2-40B4-BE49-F238E27FC236}">
                <a16:creationId xmlns:a16="http://schemas.microsoft.com/office/drawing/2014/main" id="{20F11B28-353B-46A4-AFDA-DF153BC6D001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114925" y="4370388"/>
            <a:ext cx="1152525" cy="5762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80" name="Text Box 20">
            <a:extLst>
              <a:ext uri="{FF2B5EF4-FFF2-40B4-BE49-F238E27FC236}">
                <a16:creationId xmlns:a16="http://schemas.microsoft.com/office/drawing/2014/main" id="{C8CE3B80-57F7-42B1-AC69-67FDF90AF8A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22850" y="4894263"/>
            <a:ext cx="2984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/>
              <a:t>x</a:t>
            </a:r>
          </a:p>
        </p:txBody>
      </p:sp>
      <p:sp>
        <p:nvSpPr>
          <p:cNvPr id="11281" name="Text Box 21">
            <a:extLst>
              <a:ext uri="{FF2B5EF4-FFF2-40B4-BE49-F238E27FC236}">
                <a16:creationId xmlns:a16="http://schemas.microsoft.com/office/drawing/2014/main" id="{14DA3C43-E7C1-4BB7-8520-FDF8CE388AE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08999" y="4871958"/>
            <a:ext cx="2984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dirty="0"/>
              <a:t>y</a:t>
            </a:r>
          </a:p>
        </p:txBody>
      </p:sp>
      <p:sp>
        <p:nvSpPr>
          <p:cNvPr id="11282" name="Text Box 28">
            <a:extLst>
              <a:ext uri="{FF2B5EF4-FFF2-40B4-BE49-F238E27FC236}">
                <a16:creationId xmlns:a16="http://schemas.microsoft.com/office/drawing/2014/main" id="{F2525FFE-3D92-4C1F-BA46-E927CFBEDEB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20209" y="3893642"/>
            <a:ext cx="821059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1400" dirty="0"/>
              <a:t>0.848 in</a:t>
            </a:r>
          </a:p>
        </p:txBody>
      </p:sp>
      <p:sp>
        <p:nvSpPr>
          <p:cNvPr id="11283" name="Text Box 29">
            <a:extLst>
              <a:ext uri="{FF2B5EF4-FFF2-40B4-BE49-F238E27FC236}">
                <a16:creationId xmlns:a16="http://schemas.microsoft.com/office/drawing/2014/main" id="{EFBE2E8F-491E-4412-9BC1-D5CC02A9226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65764" y="5140523"/>
            <a:ext cx="631904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1400" dirty="0"/>
              <a:t>-18 in</a:t>
            </a:r>
          </a:p>
        </p:txBody>
      </p:sp>
      <p:sp>
        <p:nvSpPr>
          <p:cNvPr id="11284" name="Text Box 30">
            <a:extLst>
              <a:ext uri="{FF2B5EF4-FFF2-40B4-BE49-F238E27FC236}">
                <a16:creationId xmlns:a16="http://schemas.microsoft.com/office/drawing/2014/main" id="{26E9053E-1741-4862-9DF0-1DE0F746C81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2825" y="4310063"/>
            <a:ext cx="3619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/>
              <a:t>O</a:t>
            </a:r>
          </a:p>
        </p:txBody>
      </p:sp>
      <p:sp>
        <p:nvSpPr>
          <p:cNvPr id="11285" name="Text Box 31">
            <a:extLst>
              <a:ext uri="{FF2B5EF4-FFF2-40B4-BE49-F238E27FC236}">
                <a16:creationId xmlns:a16="http://schemas.microsoft.com/office/drawing/2014/main" id="{BB8E9911-9254-43AC-AE69-CC014C2BD9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99200" y="2755900"/>
            <a:ext cx="2984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/>
              <a:t>z</a:t>
            </a:r>
          </a:p>
        </p:txBody>
      </p:sp>
      <p:sp>
        <p:nvSpPr>
          <p:cNvPr id="11286" name="Line 32">
            <a:extLst>
              <a:ext uri="{FF2B5EF4-FFF2-40B4-BE49-F238E27FC236}">
                <a16:creationId xmlns:a16="http://schemas.microsoft.com/office/drawing/2014/main" id="{94FD6650-BCC1-4B36-91D0-4B60FDF596EB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959475" y="5327650"/>
            <a:ext cx="503238" cy="36036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87" name="Line 33">
            <a:extLst>
              <a:ext uri="{FF2B5EF4-FFF2-40B4-BE49-F238E27FC236}">
                <a16:creationId xmlns:a16="http://schemas.microsoft.com/office/drawing/2014/main" id="{CDDFA11D-755A-446B-921B-03561A69F51C}"/>
              </a:ext>
            </a:extLst>
          </p:cNvPr>
          <p:cNvSpPr>
            <a:spLocks noChangeShapeType="1"/>
          </p:cNvSpPr>
          <p:nvPr/>
        </p:nvSpPr>
        <p:spPr bwMode="auto">
          <a:xfrm>
            <a:off x="5959475" y="4535488"/>
            <a:ext cx="0" cy="1152525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88" name="Line 34">
            <a:extLst>
              <a:ext uri="{FF2B5EF4-FFF2-40B4-BE49-F238E27FC236}">
                <a16:creationId xmlns:a16="http://schemas.microsoft.com/office/drawing/2014/main" id="{750573F9-26F4-40EA-B160-ED820EA2DBCB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959475" y="4319588"/>
            <a:ext cx="0" cy="1444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89" name="Line 35">
            <a:extLst>
              <a:ext uri="{FF2B5EF4-FFF2-40B4-BE49-F238E27FC236}">
                <a16:creationId xmlns:a16="http://schemas.microsoft.com/office/drawing/2014/main" id="{254E9E94-0831-42A9-AD9D-EF0462484BBC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959475" y="4248150"/>
            <a:ext cx="287338" cy="1444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90" name="AutoShape 36">
            <a:extLst>
              <a:ext uri="{FF2B5EF4-FFF2-40B4-BE49-F238E27FC236}">
                <a16:creationId xmlns:a16="http://schemas.microsoft.com/office/drawing/2014/main" id="{FC355EEE-734D-40EF-BF77-9BC1606C1A5E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5879306" y="5047457"/>
            <a:ext cx="923925" cy="763588"/>
          </a:xfrm>
          <a:prstGeom prst="parallelogram">
            <a:avLst>
              <a:gd name="adj" fmla="val 30249"/>
            </a:avLst>
          </a:prstGeom>
          <a:noFill/>
          <a:ln w="9525">
            <a:solidFill>
              <a:schemeClr val="tx1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ot="10800000" vert="eaVert"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1291" name="Line 37">
            <a:extLst>
              <a:ext uri="{FF2B5EF4-FFF2-40B4-BE49-F238E27FC236}">
                <a16:creationId xmlns:a16="http://schemas.microsoft.com/office/drawing/2014/main" id="{74B946AF-C895-4062-A649-0707F796CFA9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391275" y="5688013"/>
            <a:ext cx="288925" cy="5032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92" name="Text Box 38">
            <a:extLst>
              <a:ext uri="{FF2B5EF4-FFF2-40B4-BE49-F238E27FC236}">
                <a16:creationId xmlns:a16="http://schemas.microsoft.com/office/drawing/2014/main" id="{4280D2F9-51D7-465B-9511-D4EA6533C05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38838" y="6138863"/>
            <a:ext cx="2724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/>
              <a:t>plane parallel to yz-plane</a:t>
            </a:r>
          </a:p>
        </p:txBody>
      </p:sp>
      <p:graphicFrame>
        <p:nvGraphicFramePr>
          <p:cNvPr id="11293" name="Object 40">
            <a:extLst>
              <a:ext uri="{FF2B5EF4-FFF2-40B4-BE49-F238E27FC236}">
                <a16:creationId xmlns:a16="http://schemas.microsoft.com/office/drawing/2014/main" id="{A3C57B47-291B-4F66-9702-FE52F5E2278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25641145"/>
              </p:ext>
            </p:extLst>
          </p:nvPr>
        </p:nvGraphicFramePr>
        <p:xfrm>
          <a:off x="4666299" y="5812631"/>
          <a:ext cx="1784350" cy="3286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1104840" imgH="203040" progId="Equation.DSMT4">
                  <p:embed/>
                </p:oleObj>
              </mc:Choice>
              <mc:Fallback>
                <p:oleObj name="Equation" r:id="rId3" imgW="1104840" imgH="203040" progId="Equation.DSMT4">
                  <p:embed/>
                  <p:pic>
                    <p:nvPicPr>
                      <p:cNvPr id="0" name="Object 4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66299" y="5812631"/>
                        <a:ext cx="1784350" cy="3286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294" name="Object 41">
            <a:extLst>
              <a:ext uri="{FF2B5EF4-FFF2-40B4-BE49-F238E27FC236}">
                <a16:creationId xmlns:a16="http://schemas.microsoft.com/office/drawing/2014/main" id="{EB1087E2-F5B7-4601-BE2F-0741DA4C7A90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643688" y="5256213"/>
          <a:ext cx="2087562" cy="336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5" imgW="1498320" imgH="241200" progId="Equation.DSMT4">
                  <p:embed/>
                </p:oleObj>
              </mc:Choice>
              <mc:Fallback>
                <p:oleObj name="Equation" r:id="rId5" imgW="1498320" imgH="241200" progId="Equation.DSMT4">
                  <p:embed/>
                  <p:pic>
                    <p:nvPicPr>
                      <p:cNvPr id="0" name="Object 4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43688" y="5256213"/>
                        <a:ext cx="2087562" cy="3365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295" name="Line 42">
            <a:extLst>
              <a:ext uri="{FF2B5EF4-FFF2-40B4-BE49-F238E27FC236}">
                <a16:creationId xmlns:a16="http://schemas.microsoft.com/office/drawing/2014/main" id="{F9E0D71B-4E0C-455A-8DC7-2E71D7F41B5A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535738" y="4824413"/>
            <a:ext cx="574675" cy="431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96" name="Arc 43">
            <a:extLst>
              <a:ext uri="{FF2B5EF4-FFF2-40B4-BE49-F238E27FC236}">
                <a16:creationId xmlns:a16="http://schemas.microsoft.com/office/drawing/2014/main" id="{EE26ABFB-18A0-4C59-B449-6C6E28E9CFD5}"/>
              </a:ext>
            </a:extLst>
          </p:cNvPr>
          <p:cNvSpPr>
            <a:spLocks/>
          </p:cNvSpPr>
          <p:nvPr/>
        </p:nvSpPr>
        <p:spPr bwMode="auto">
          <a:xfrm rot="20145671">
            <a:off x="6693774" y="4922098"/>
            <a:ext cx="184543" cy="323110"/>
          </a:xfrm>
          <a:custGeom>
            <a:avLst/>
            <a:gdLst>
              <a:gd name="T0" fmla="*/ 0 w 41983"/>
              <a:gd name="T1" fmla="*/ 933655 h 41083"/>
              <a:gd name="T2" fmla="*/ 1315768 w 41983"/>
              <a:gd name="T3" fmla="*/ 2653945 h 41083"/>
              <a:gd name="T4" fmla="*/ 902761 w 41983"/>
              <a:gd name="T5" fmla="*/ 1395355 h 41083"/>
              <a:gd name="T6" fmla="*/ 0 60000 65536"/>
              <a:gd name="T7" fmla="*/ 0 60000 65536"/>
              <a:gd name="T8" fmla="*/ 0 60000 65536"/>
              <a:gd name="T9" fmla="*/ 0 w 41983"/>
              <a:gd name="T10" fmla="*/ 0 h 41083"/>
              <a:gd name="T11" fmla="*/ 41983 w 41983"/>
              <a:gd name="T12" fmla="*/ 41083 h 41083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1983" h="41083" fill="none" extrusionOk="0">
                <a:moveTo>
                  <a:pt x="-1" y="14452"/>
                </a:moveTo>
                <a:cubicBezTo>
                  <a:pt x="3035" y="5795"/>
                  <a:pt x="11208" y="-1"/>
                  <a:pt x="20383" y="0"/>
                </a:cubicBezTo>
                <a:cubicBezTo>
                  <a:pt x="32312" y="0"/>
                  <a:pt x="41983" y="9670"/>
                  <a:pt x="41983" y="21600"/>
                </a:cubicBezTo>
                <a:cubicBezTo>
                  <a:pt x="41983" y="29915"/>
                  <a:pt x="37209" y="37493"/>
                  <a:pt x="29708" y="41083"/>
                </a:cubicBezTo>
              </a:path>
              <a:path w="41983" h="41083" stroke="0" extrusionOk="0">
                <a:moveTo>
                  <a:pt x="-1" y="14452"/>
                </a:moveTo>
                <a:cubicBezTo>
                  <a:pt x="3035" y="5795"/>
                  <a:pt x="11208" y="-1"/>
                  <a:pt x="20383" y="0"/>
                </a:cubicBezTo>
                <a:cubicBezTo>
                  <a:pt x="32312" y="0"/>
                  <a:pt x="41983" y="9670"/>
                  <a:pt x="41983" y="21600"/>
                </a:cubicBezTo>
                <a:cubicBezTo>
                  <a:pt x="41983" y="29915"/>
                  <a:pt x="37209" y="37493"/>
                  <a:pt x="29708" y="41083"/>
                </a:cubicBezTo>
                <a:lnTo>
                  <a:pt x="20383" y="2160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13A1BC1-B10F-4F3C-9DBA-D0F83A9B8258}"/>
              </a:ext>
            </a:extLst>
          </p:cNvPr>
          <p:cNvSpPr txBox="1"/>
          <p:nvPr/>
        </p:nvSpPr>
        <p:spPr>
          <a:xfrm>
            <a:off x="260351" y="1920159"/>
            <a:ext cx="34163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Mparallel</a:t>
            </a:r>
            <a:r>
              <a:rPr lang="en-US" dirty="0"/>
              <a:t> = 131.48 </a:t>
            </a:r>
            <a:r>
              <a:rPr lang="en-US" b="1" dirty="0"/>
              <a:t>j</a:t>
            </a:r>
            <a:r>
              <a:rPr lang="en-US" dirty="0"/>
              <a:t> + 407.59 </a:t>
            </a:r>
            <a:r>
              <a:rPr lang="en-US" b="1" dirty="0"/>
              <a:t>k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63E08A1-D08D-413D-9CDC-346322EF589E}"/>
              </a:ext>
            </a:extLst>
          </p:cNvPr>
          <p:cNvSpPr txBox="1"/>
          <p:nvPr/>
        </p:nvSpPr>
        <p:spPr>
          <a:xfrm>
            <a:off x="5090086" y="1968323"/>
            <a:ext cx="23134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Moment parallel to R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361AEA28-CE6F-8D6A-3FA7-04DF28746213}"/>
              </a:ext>
            </a:extLst>
          </p:cNvPr>
          <p:cNvCxnSpPr>
            <a:cxnSpLocks/>
          </p:cNvCxnSpPr>
          <p:nvPr/>
        </p:nvCxnSpPr>
        <p:spPr>
          <a:xfrm>
            <a:off x="627063" y="5900739"/>
            <a:ext cx="2851243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5939A6A2-7C25-B3B9-2892-D1303C270CB7}"/>
              </a:ext>
            </a:extLst>
          </p:cNvPr>
          <p:cNvSpPr txBox="1"/>
          <p:nvPr/>
        </p:nvSpPr>
        <p:spPr>
          <a:xfrm>
            <a:off x="8091487" y="5504101"/>
            <a:ext cx="6206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in-</a:t>
            </a:r>
            <a:r>
              <a:rPr lang="en-US" dirty="0" err="1"/>
              <a:t>lb</a:t>
            </a:r>
            <a:endParaRPr lang="en-US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A5D69DEA-2070-9823-9692-4A12087E2BE3}"/>
              </a:ext>
            </a:extLst>
          </p:cNvPr>
          <p:cNvCxnSpPr/>
          <p:nvPr/>
        </p:nvCxnSpPr>
        <p:spPr>
          <a:xfrm flipH="1">
            <a:off x="5605461" y="5676900"/>
            <a:ext cx="311150" cy="1651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CFB3B129-A6C2-2D7A-45FE-2A35851FB705}"/>
              </a:ext>
            </a:extLst>
          </p:cNvPr>
          <p:cNvCxnSpPr>
            <a:cxnSpLocks/>
          </p:cNvCxnSpPr>
          <p:nvPr/>
        </p:nvCxnSpPr>
        <p:spPr>
          <a:xfrm>
            <a:off x="5761036" y="4604810"/>
            <a:ext cx="0" cy="115464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Line 12">
            <a:extLst>
              <a:ext uri="{FF2B5EF4-FFF2-40B4-BE49-F238E27FC236}">
                <a16:creationId xmlns:a16="http://schemas.microsoft.com/office/drawing/2014/main" id="{584B811A-BFC9-4988-9308-E8B60D2E2558}"/>
              </a:ext>
            </a:extLst>
          </p:cNvPr>
          <p:cNvSpPr>
            <a:spLocks noChangeShapeType="1"/>
          </p:cNvSpPr>
          <p:nvPr/>
        </p:nvSpPr>
        <p:spPr bwMode="auto">
          <a:xfrm>
            <a:off x="5632450" y="3716338"/>
            <a:ext cx="2170113" cy="863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49" name="Line 13">
            <a:extLst>
              <a:ext uri="{FF2B5EF4-FFF2-40B4-BE49-F238E27FC236}">
                <a16:creationId xmlns:a16="http://schemas.microsoft.com/office/drawing/2014/main" id="{1D085504-CC87-4C87-81A4-E65C1601AAA7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632450" y="2276475"/>
            <a:ext cx="0" cy="14398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50" name="Line 14">
            <a:extLst>
              <a:ext uri="{FF2B5EF4-FFF2-40B4-BE49-F238E27FC236}">
                <a16:creationId xmlns:a16="http://schemas.microsoft.com/office/drawing/2014/main" id="{3928C83B-E50D-444C-8DD8-100EF8B1CD6C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479925" y="3716338"/>
            <a:ext cx="1152525" cy="5762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51" name="Text Box 15">
            <a:extLst>
              <a:ext uri="{FF2B5EF4-FFF2-40B4-BE49-F238E27FC236}">
                <a16:creationId xmlns:a16="http://schemas.microsoft.com/office/drawing/2014/main" id="{D2BB89E7-D4A6-4D2F-A96D-1FB844A7B05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87850" y="4240213"/>
            <a:ext cx="2984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/>
              <a:t>x</a:t>
            </a:r>
          </a:p>
        </p:txBody>
      </p:sp>
      <p:sp>
        <p:nvSpPr>
          <p:cNvPr id="6152" name="Text Box 16">
            <a:extLst>
              <a:ext uri="{FF2B5EF4-FFF2-40B4-BE49-F238E27FC236}">
                <a16:creationId xmlns:a16="http://schemas.microsoft.com/office/drawing/2014/main" id="{D58DA9C1-2486-415A-8D88-C53E42118F4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34313" y="4510088"/>
            <a:ext cx="2984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/>
              <a:t>y</a:t>
            </a:r>
          </a:p>
        </p:txBody>
      </p:sp>
      <p:sp>
        <p:nvSpPr>
          <p:cNvPr id="6153" name="Text Box 18">
            <a:extLst>
              <a:ext uri="{FF2B5EF4-FFF2-40B4-BE49-F238E27FC236}">
                <a16:creationId xmlns:a16="http://schemas.microsoft.com/office/drawing/2014/main" id="{82237008-E002-46AE-9B23-3382D04D316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46922" y="3237010"/>
            <a:ext cx="821059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1400" dirty="0"/>
              <a:t>0.848 in</a:t>
            </a:r>
          </a:p>
        </p:txBody>
      </p:sp>
      <p:sp>
        <p:nvSpPr>
          <p:cNvPr id="6154" name="Text Box 19">
            <a:extLst>
              <a:ext uri="{FF2B5EF4-FFF2-40B4-BE49-F238E27FC236}">
                <a16:creationId xmlns:a16="http://schemas.microsoft.com/office/drawing/2014/main" id="{13B087DC-57D7-4065-8AA9-E329C096328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40859" y="4424597"/>
            <a:ext cx="631904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1400" dirty="0"/>
              <a:t>-18 in</a:t>
            </a:r>
          </a:p>
        </p:txBody>
      </p:sp>
      <p:sp>
        <p:nvSpPr>
          <p:cNvPr id="6155" name="Text Box 20">
            <a:extLst>
              <a:ext uri="{FF2B5EF4-FFF2-40B4-BE49-F238E27FC236}">
                <a16:creationId xmlns:a16="http://schemas.microsoft.com/office/drawing/2014/main" id="{FE6D91B9-6778-40B2-81D9-AEDC6B51DB8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57825" y="3656013"/>
            <a:ext cx="3619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/>
              <a:t>O</a:t>
            </a:r>
          </a:p>
        </p:txBody>
      </p:sp>
      <p:sp>
        <p:nvSpPr>
          <p:cNvPr id="6156" name="Text Box 21">
            <a:extLst>
              <a:ext uri="{FF2B5EF4-FFF2-40B4-BE49-F238E27FC236}">
                <a16:creationId xmlns:a16="http://schemas.microsoft.com/office/drawing/2014/main" id="{C752C84A-D96C-4518-B1AA-C8C2333F48B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64200" y="2101850"/>
            <a:ext cx="2984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/>
              <a:t>z</a:t>
            </a:r>
          </a:p>
        </p:txBody>
      </p:sp>
      <p:sp>
        <p:nvSpPr>
          <p:cNvPr id="6157" name="Line 22">
            <a:extLst>
              <a:ext uri="{FF2B5EF4-FFF2-40B4-BE49-F238E27FC236}">
                <a16:creationId xmlns:a16="http://schemas.microsoft.com/office/drawing/2014/main" id="{E6525521-0FBF-4A5B-ACA4-CAC0C1D1C301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089651" y="3775785"/>
            <a:ext cx="503237" cy="46355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58" name="Line 23">
            <a:extLst>
              <a:ext uri="{FF2B5EF4-FFF2-40B4-BE49-F238E27FC236}">
                <a16:creationId xmlns:a16="http://schemas.microsoft.com/office/drawing/2014/main" id="{6B3CDB49-C8DE-47E5-B358-3846643A4AED}"/>
              </a:ext>
            </a:extLst>
          </p:cNvPr>
          <p:cNvSpPr>
            <a:spLocks noChangeShapeType="1"/>
          </p:cNvSpPr>
          <p:nvPr/>
        </p:nvSpPr>
        <p:spPr bwMode="auto">
          <a:xfrm>
            <a:off x="5324475" y="3881438"/>
            <a:ext cx="9525" cy="1030287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59" name="Line 24">
            <a:extLst>
              <a:ext uri="{FF2B5EF4-FFF2-40B4-BE49-F238E27FC236}">
                <a16:creationId xmlns:a16="http://schemas.microsoft.com/office/drawing/2014/main" id="{40B1DB7A-7BE4-41EC-AE80-0374C3D508D6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324475" y="3665538"/>
            <a:ext cx="0" cy="1444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60" name="Line 25">
            <a:extLst>
              <a:ext uri="{FF2B5EF4-FFF2-40B4-BE49-F238E27FC236}">
                <a16:creationId xmlns:a16="http://schemas.microsoft.com/office/drawing/2014/main" id="{8346C6EF-4F5B-47CD-AB03-D64413D80941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324475" y="3594100"/>
            <a:ext cx="287338" cy="1444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61" name="AutoShape 26">
            <a:extLst>
              <a:ext uri="{FF2B5EF4-FFF2-40B4-BE49-F238E27FC236}">
                <a16:creationId xmlns:a16="http://schemas.microsoft.com/office/drawing/2014/main" id="{1044D147-89DF-4CF8-87D5-A3A19A39B2BF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5033962" y="4183063"/>
            <a:ext cx="1344613" cy="763588"/>
          </a:xfrm>
          <a:prstGeom prst="parallelogram">
            <a:avLst>
              <a:gd name="adj" fmla="val 44023"/>
            </a:avLst>
          </a:prstGeom>
          <a:noFill/>
          <a:ln w="9525">
            <a:solidFill>
              <a:schemeClr val="tx1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6162" name="Line 27">
            <a:extLst>
              <a:ext uri="{FF2B5EF4-FFF2-40B4-BE49-F238E27FC236}">
                <a16:creationId xmlns:a16="http://schemas.microsoft.com/office/drawing/2014/main" id="{C3C5159B-A336-46B5-85BB-8416DDC5C935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332412" y="4048124"/>
            <a:ext cx="493415" cy="1271589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63" name="Text Box 28">
            <a:extLst>
              <a:ext uri="{FF2B5EF4-FFF2-40B4-BE49-F238E27FC236}">
                <a16:creationId xmlns:a16="http://schemas.microsoft.com/office/drawing/2014/main" id="{751EE5D7-2558-493F-AE0A-09C87A930AF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37113" y="5355709"/>
            <a:ext cx="112082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dirty="0"/>
              <a:t>x-y plane</a:t>
            </a:r>
          </a:p>
        </p:txBody>
      </p:sp>
      <p:graphicFrame>
        <p:nvGraphicFramePr>
          <p:cNvPr id="6146" name="Object 2">
            <a:extLst>
              <a:ext uri="{FF2B5EF4-FFF2-40B4-BE49-F238E27FC236}">
                <a16:creationId xmlns:a16="http://schemas.microsoft.com/office/drawing/2014/main" id="{321851B4-0C9A-4523-99AD-2A065115DFC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84559435"/>
              </p:ext>
            </p:extLst>
          </p:nvPr>
        </p:nvGraphicFramePr>
        <p:xfrm>
          <a:off x="5787727" y="4471987"/>
          <a:ext cx="1784350" cy="3286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1104840" imgH="203040" progId="Equation.DSMT4">
                  <p:embed/>
                </p:oleObj>
              </mc:Choice>
              <mc:Fallback>
                <p:oleObj name="Equation" r:id="rId3" imgW="1104840" imgH="203040" progId="Equation.DSMT4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87727" y="4471987"/>
                        <a:ext cx="1784350" cy="3286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147" name="Object 3">
            <a:extLst>
              <a:ext uri="{FF2B5EF4-FFF2-40B4-BE49-F238E27FC236}">
                <a16:creationId xmlns:a16="http://schemas.microsoft.com/office/drawing/2014/main" id="{7DEC35A4-4E74-45C6-9CBC-D823C7DE842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55475004"/>
              </p:ext>
            </p:extLst>
          </p:nvPr>
        </p:nvGraphicFramePr>
        <p:xfrm>
          <a:off x="6788148" y="3719513"/>
          <a:ext cx="2087563" cy="336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5" imgW="1498320" imgH="241200" progId="Equation.DSMT4">
                  <p:embed/>
                </p:oleObj>
              </mc:Choice>
              <mc:Fallback>
                <p:oleObj name="Equation" r:id="rId5" imgW="1498320" imgH="24120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88148" y="3719513"/>
                        <a:ext cx="2087563" cy="3365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164" name="Line 31">
            <a:extLst>
              <a:ext uri="{FF2B5EF4-FFF2-40B4-BE49-F238E27FC236}">
                <a16:creationId xmlns:a16="http://schemas.microsoft.com/office/drawing/2014/main" id="{65F6D1D9-B141-47BD-9614-C6935BB8ADC4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611142" y="3237010"/>
            <a:ext cx="612609" cy="480916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65" name="Arc 32">
            <a:extLst>
              <a:ext uri="{FF2B5EF4-FFF2-40B4-BE49-F238E27FC236}">
                <a16:creationId xmlns:a16="http://schemas.microsoft.com/office/drawing/2014/main" id="{D06F036C-5672-455E-ADDB-B1D373F52008}"/>
              </a:ext>
            </a:extLst>
          </p:cNvPr>
          <p:cNvSpPr>
            <a:spLocks/>
          </p:cNvSpPr>
          <p:nvPr/>
        </p:nvSpPr>
        <p:spPr bwMode="auto">
          <a:xfrm rot="21249470">
            <a:off x="6691065" y="3468026"/>
            <a:ext cx="190388" cy="247813"/>
          </a:xfrm>
          <a:custGeom>
            <a:avLst/>
            <a:gdLst>
              <a:gd name="T0" fmla="*/ 0 w 41983"/>
              <a:gd name="T1" fmla="*/ 116164 h 41083"/>
              <a:gd name="T2" fmla="*/ 197709 w 41983"/>
              <a:gd name="T3" fmla="*/ 330200 h 41083"/>
              <a:gd name="T4" fmla="*/ 135650 w 41983"/>
              <a:gd name="T5" fmla="*/ 173608 h 41083"/>
              <a:gd name="T6" fmla="*/ 0 60000 65536"/>
              <a:gd name="T7" fmla="*/ 0 60000 65536"/>
              <a:gd name="T8" fmla="*/ 0 60000 65536"/>
              <a:gd name="T9" fmla="*/ 0 w 41983"/>
              <a:gd name="T10" fmla="*/ 0 h 41083"/>
              <a:gd name="T11" fmla="*/ 41983 w 41983"/>
              <a:gd name="T12" fmla="*/ 41083 h 41083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1983" h="41083" fill="none" extrusionOk="0">
                <a:moveTo>
                  <a:pt x="-1" y="14452"/>
                </a:moveTo>
                <a:cubicBezTo>
                  <a:pt x="3035" y="5795"/>
                  <a:pt x="11208" y="-1"/>
                  <a:pt x="20383" y="0"/>
                </a:cubicBezTo>
                <a:cubicBezTo>
                  <a:pt x="32312" y="0"/>
                  <a:pt x="41983" y="9670"/>
                  <a:pt x="41983" y="21600"/>
                </a:cubicBezTo>
                <a:cubicBezTo>
                  <a:pt x="41983" y="29915"/>
                  <a:pt x="37209" y="37493"/>
                  <a:pt x="29708" y="41083"/>
                </a:cubicBezTo>
              </a:path>
              <a:path w="41983" h="41083" stroke="0" extrusionOk="0">
                <a:moveTo>
                  <a:pt x="-1" y="14452"/>
                </a:moveTo>
                <a:cubicBezTo>
                  <a:pt x="3035" y="5795"/>
                  <a:pt x="11208" y="-1"/>
                  <a:pt x="20383" y="0"/>
                </a:cubicBezTo>
                <a:cubicBezTo>
                  <a:pt x="32312" y="0"/>
                  <a:pt x="41983" y="9670"/>
                  <a:pt x="41983" y="21600"/>
                </a:cubicBezTo>
                <a:cubicBezTo>
                  <a:pt x="41983" y="29915"/>
                  <a:pt x="37209" y="37493"/>
                  <a:pt x="29708" y="41083"/>
                </a:cubicBezTo>
                <a:lnTo>
                  <a:pt x="20383" y="2160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166" name="Line 34">
            <a:extLst>
              <a:ext uri="{FF2B5EF4-FFF2-40B4-BE49-F238E27FC236}">
                <a16:creationId xmlns:a16="http://schemas.microsoft.com/office/drawing/2014/main" id="{1620ACC9-4960-49B3-A159-11D5AB06AF00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364162" y="4243387"/>
            <a:ext cx="708026" cy="682625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67" name="Line 35">
            <a:extLst>
              <a:ext uri="{FF2B5EF4-FFF2-40B4-BE49-F238E27FC236}">
                <a16:creationId xmlns:a16="http://schemas.microsoft.com/office/drawing/2014/main" id="{D2BFE73B-9224-4ABC-97BC-8634DB658E86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081713" y="4037013"/>
            <a:ext cx="298450" cy="185737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68" name="Text Box 36">
            <a:extLst>
              <a:ext uri="{FF2B5EF4-FFF2-40B4-BE49-F238E27FC236}">
                <a16:creationId xmlns:a16="http://schemas.microsoft.com/office/drawing/2014/main" id="{EE73CFCB-AA32-496A-80C0-164B5258091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03511" y="3263385"/>
            <a:ext cx="821059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1400" dirty="0"/>
              <a:t>5.807 in</a:t>
            </a:r>
          </a:p>
        </p:txBody>
      </p:sp>
      <p:sp>
        <p:nvSpPr>
          <p:cNvPr id="6170" name="Text Box 10">
            <a:extLst>
              <a:ext uri="{FF2B5EF4-FFF2-40B4-BE49-F238E27FC236}">
                <a16:creationId xmlns:a16="http://schemas.microsoft.com/office/drawing/2014/main" id="{B58D52CA-22F8-46D5-B4CB-CBA5B6460A6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6938" y="419100"/>
            <a:ext cx="19367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dirty="0">
                <a:solidFill>
                  <a:srgbClr val="C00000"/>
                </a:solidFill>
              </a:rPr>
              <a:t>Try other choices</a:t>
            </a:r>
          </a:p>
        </p:txBody>
      </p:sp>
      <p:sp>
        <p:nvSpPr>
          <p:cNvPr id="6171" name="Rectangle 11">
            <a:extLst>
              <a:ext uri="{FF2B5EF4-FFF2-40B4-BE49-F238E27FC236}">
                <a16:creationId xmlns:a16="http://schemas.microsoft.com/office/drawing/2014/main" id="{30A7D8B2-1030-4BF8-A88D-54900EB3D3A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5113" y="923925"/>
            <a:ext cx="4572000" cy="2563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pt-BR" altLang="en-US" dirty="0"/>
              <a:t>r=R_loc(R,Mperp,'x=0')</a:t>
            </a:r>
          </a:p>
          <a:p>
            <a:pPr eaLnBrk="1" hangingPunct="1"/>
            <a:r>
              <a:rPr lang="pt-BR" altLang="en-US" dirty="0"/>
              <a:t>??? Error using ==&gt; R_loc</a:t>
            </a:r>
          </a:p>
          <a:p>
            <a:pPr eaLnBrk="1" hangingPunct="1"/>
            <a:r>
              <a:rPr lang="pt-BR" altLang="en-US" dirty="0"/>
              <a:t>Rx is zero,cannot choose x=0</a:t>
            </a:r>
          </a:p>
          <a:p>
            <a:pPr eaLnBrk="1" hangingPunct="1"/>
            <a:endParaRPr lang="pt-BR" altLang="en-US" dirty="0"/>
          </a:p>
          <a:p>
            <a:pPr eaLnBrk="1" hangingPunct="1"/>
            <a:r>
              <a:rPr lang="pt-BR" altLang="en-US" dirty="0"/>
              <a:t>r=R_loc(R,Mperp,'z=0')</a:t>
            </a:r>
          </a:p>
          <a:p>
            <a:pPr eaLnBrk="1" hangingPunct="1"/>
            <a:endParaRPr lang="pt-BR" altLang="en-US" dirty="0"/>
          </a:p>
          <a:p>
            <a:pPr eaLnBrk="1" hangingPunct="1"/>
            <a:r>
              <a:rPr lang="pt-BR" altLang="en-US" dirty="0"/>
              <a:t>r =</a:t>
            </a:r>
          </a:p>
          <a:p>
            <a:pPr eaLnBrk="1" hangingPunct="1"/>
            <a:endParaRPr lang="pt-BR" altLang="en-US" dirty="0"/>
          </a:p>
          <a:p>
            <a:pPr eaLnBrk="1" hangingPunct="1"/>
            <a:r>
              <a:rPr lang="pt-BR" altLang="en-US" dirty="0"/>
              <a:t>    0.8483    5.8065         0</a:t>
            </a:r>
            <a:endParaRPr lang="en-US" altLang="en-US" dirty="0"/>
          </a:p>
        </p:txBody>
      </p:sp>
      <p:sp>
        <p:nvSpPr>
          <p:cNvPr id="6172" name="TextBox 27">
            <a:extLst>
              <a:ext uri="{FF2B5EF4-FFF2-40B4-BE49-F238E27FC236}">
                <a16:creationId xmlns:a16="http://schemas.microsoft.com/office/drawing/2014/main" id="{E39D3157-3A6A-4287-959E-F05DFAD4FE6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8289" y="3829050"/>
            <a:ext cx="3851274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dirty="0"/>
              <a:t>This is another legitimate solution</a:t>
            </a:r>
          </a:p>
          <a:p>
            <a:pPr eaLnBrk="1" hangingPunct="1"/>
            <a:r>
              <a:rPr lang="en-US" altLang="en-US" dirty="0"/>
              <a:t>Since we could also locate the resultant in the x-y plane:</a:t>
            </a:r>
          </a:p>
          <a:p>
            <a:pPr eaLnBrk="1" hangingPunct="1"/>
            <a:endParaRPr lang="en-US" altLang="en-US" dirty="0"/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07D9E1AF-FC2C-EBAD-165A-38F4CC3A68FF}"/>
              </a:ext>
            </a:extLst>
          </p:cNvPr>
          <p:cNvCxnSpPr/>
          <p:nvPr/>
        </p:nvCxnSpPr>
        <p:spPr>
          <a:xfrm>
            <a:off x="705521" y="6102109"/>
            <a:ext cx="7128792" cy="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BF64C5FC-278B-64C3-BB53-404E9EB2E8FD}"/>
              </a:ext>
            </a:extLst>
          </p:cNvPr>
          <p:cNvCxnSpPr/>
          <p:nvPr/>
        </p:nvCxnSpPr>
        <p:spPr>
          <a:xfrm>
            <a:off x="564776" y="3487738"/>
            <a:ext cx="2537012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224775FB-9920-41EC-90F9-46D94B45DADD}"/>
              </a:ext>
            </a:extLst>
          </p:cNvPr>
          <p:cNvSpPr txBox="1"/>
          <p:nvPr/>
        </p:nvSpPr>
        <p:spPr>
          <a:xfrm>
            <a:off x="8255028" y="3887788"/>
            <a:ext cx="6206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in-</a:t>
            </a:r>
            <a:r>
              <a:rPr lang="en-US" dirty="0" err="1"/>
              <a:t>lb</a:t>
            </a:r>
            <a:endParaRPr lang="en-US" dirty="0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E2BC560E-2D69-C446-9BBC-8BC1F3D7C735}"/>
              </a:ext>
            </a:extLst>
          </p:cNvPr>
          <p:cNvCxnSpPr/>
          <p:nvPr/>
        </p:nvCxnSpPr>
        <p:spPr>
          <a:xfrm>
            <a:off x="6366715" y="3677047"/>
            <a:ext cx="0" cy="26590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FA3FD69E-83B5-6EE4-042E-DC50AAFDBFE4}"/>
              </a:ext>
            </a:extLst>
          </p:cNvPr>
          <p:cNvCxnSpPr>
            <a:cxnSpLocks/>
          </p:cNvCxnSpPr>
          <p:nvPr/>
        </p:nvCxnSpPr>
        <p:spPr>
          <a:xfrm>
            <a:off x="5608334" y="3604938"/>
            <a:ext cx="748017" cy="28285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BF3811A8-A28F-47EF-CF5E-0FB92A068EFE}"/>
              </a:ext>
            </a:extLst>
          </p:cNvPr>
          <p:cNvCxnSpPr/>
          <p:nvPr/>
        </p:nvCxnSpPr>
        <p:spPr>
          <a:xfrm flipH="1">
            <a:off x="5056187" y="4900194"/>
            <a:ext cx="236220" cy="11668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1B9F9EF5-E333-1E72-8255-42D5402898D3}"/>
              </a:ext>
            </a:extLst>
          </p:cNvPr>
          <p:cNvCxnSpPr>
            <a:cxnSpLocks/>
          </p:cNvCxnSpPr>
          <p:nvPr/>
        </p:nvCxnSpPr>
        <p:spPr>
          <a:xfrm>
            <a:off x="5135880" y="3966845"/>
            <a:ext cx="0" cy="959167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6" name="Text Box 4">
            <a:extLst>
              <a:ext uri="{FF2B5EF4-FFF2-40B4-BE49-F238E27FC236}">
                <a16:creationId xmlns:a16="http://schemas.microsoft.com/office/drawing/2014/main" id="{F5F4451E-F197-493D-BCB6-598DB6A6D7C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46282" y="2406881"/>
            <a:ext cx="290816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 i="1" dirty="0">
                <a:solidFill>
                  <a:srgbClr val="33CC33"/>
                </a:solidFill>
              </a:rPr>
              <a:t>Learning Objectives</a:t>
            </a:r>
          </a:p>
        </p:txBody>
      </p:sp>
      <p:sp>
        <p:nvSpPr>
          <p:cNvPr id="23557" name="Text Box 5">
            <a:extLst>
              <a:ext uri="{FF2B5EF4-FFF2-40B4-BE49-F238E27FC236}">
                <a16:creationId xmlns:a16="http://schemas.microsoft.com/office/drawing/2014/main" id="{271EF864-72EC-45F9-8647-820A1794D83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59012" y="3517376"/>
            <a:ext cx="46672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i="1" dirty="0">
                <a:solidFill>
                  <a:srgbClr val="33CC33"/>
                </a:solidFill>
              </a:rPr>
              <a:t>Solving for Resultant Location with MATLAB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2" name="Text Box 4">
            <a:extLst>
              <a:ext uri="{FF2B5EF4-FFF2-40B4-BE49-F238E27FC236}">
                <a16:creationId xmlns:a16="http://schemas.microsoft.com/office/drawing/2014/main" id="{DF464E49-028E-4FA6-96FC-680E2C00257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92400" y="358775"/>
            <a:ext cx="34480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/>
              <a:t>Solving                               when</a:t>
            </a:r>
          </a:p>
        </p:txBody>
      </p:sp>
      <p:sp>
        <p:nvSpPr>
          <p:cNvPr id="1033" name="Text Box 5">
            <a:extLst>
              <a:ext uri="{FF2B5EF4-FFF2-40B4-BE49-F238E27FC236}">
                <a16:creationId xmlns:a16="http://schemas.microsoft.com/office/drawing/2014/main" id="{5F0F5568-9A6C-4330-913D-8B0993E23F9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6313" y="933450"/>
            <a:ext cx="10350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/>
              <a:t>If we let </a:t>
            </a:r>
          </a:p>
        </p:txBody>
      </p:sp>
      <p:graphicFrame>
        <p:nvGraphicFramePr>
          <p:cNvPr id="1026" name="Object 6">
            <a:extLst>
              <a:ext uri="{FF2B5EF4-FFF2-40B4-BE49-F238E27FC236}">
                <a16:creationId xmlns:a16="http://schemas.microsoft.com/office/drawing/2014/main" id="{4E550795-303E-4CBF-ADAC-D2EA0AF94001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246313" y="1011238"/>
          <a:ext cx="2244725" cy="1143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1396800" imgH="711000" progId="Equation.DSMT4">
                  <p:embed/>
                </p:oleObj>
              </mc:Choice>
              <mc:Fallback>
                <p:oleObj name="Equation" r:id="rId3" imgW="1396800" imgH="711000" progId="Equation.DSMT4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46313" y="1011238"/>
                        <a:ext cx="2244725" cy="1143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7" name="Object 7">
            <a:extLst>
              <a:ext uri="{FF2B5EF4-FFF2-40B4-BE49-F238E27FC236}">
                <a16:creationId xmlns:a16="http://schemas.microsoft.com/office/drawing/2014/main" id="{9B2433DC-A35E-4A33-BBD7-286CE3D2A911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738563" y="347663"/>
          <a:ext cx="1333500" cy="339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5" imgW="647640" imgH="164880" progId="Equation.DSMT4">
                  <p:embed/>
                </p:oleObj>
              </mc:Choice>
              <mc:Fallback>
                <p:oleObj name="Equation" r:id="rId5" imgW="647640" imgH="164880" progId="Equation.DSMT4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38563" y="347663"/>
                        <a:ext cx="1333500" cy="339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34" name="Text Box 8">
            <a:extLst>
              <a:ext uri="{FF2B5EF4-FFF2-40B4-BE49-F238E27FC236}">
                <a16:creationId xmlns:a16="http://schemas.microsoft.com/office/drawing/2014/main" id="{5D6BB4DA-531A-4185-AEE0-4865381D6A5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3125" y="2290763"/>
            <a:ext cx="58356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/>
              <a:t>then performing the cross product gives three equations</a:t>
            </a:r>
          </a:p>
        </p:txBody>
      </p:sp>
      <p:graphicFrame>
        <p:nvGraphicFramePr>
          <p:cNvPr id="1028" name="Object 9">
            <a:extLst>
              <a:ext uri="{FF2B5EF4-FFF2-40B4-BE49-F238E27FC236}">
                <a16:creationId xmlns:a16="http://schemas.microsoft.com/office/drawing/2014/main" id="{F6B0690E-FA3A-4501-AE9F-176EC8D2531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45091329"/>
              </p:ext>
            </p:extLst>
          </p:nvPr>
        </p:nvGraphicFramePr>
        <p:xfrm>
          <a:off x="2992438" y="2776538"/>
          <a:ext cx="1677987" cy="1247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7" imgW="990360" imgH="736560" progId="Equation.DSMT4">
                  <p:embed/>
                </p:oleObj>
              </mc:Choice>
              <mc:Fallback>
                <p:oleObj name="Equation" r:id="rId7" imgW="990360" imgH="736560" progId="Equation.DSMT4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92438" y="2776538"/>
                        <a:ext cx="1677987" cy="12477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35" name="Text Box 10">
            <a:extLst>
              <a:ext uri="{FF2B5EF4-FFF2-40B4-BE49-F238E27FC236}">
                <a16:creationId xmlns:a16="http://schemas.microsoft.com/office/drawing/2014/main" id="{778593A6-BE4D-489B-92F3-008F346482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09663" y="4262438"/>
            <a:ext cx="7239000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dirty="0"/>
              <a:t>We know that we cannot solve this system directly since there is not a unique solution ( if        is a solution then                    is also a solution for any </a:t>
            </a:r>
            <a:r>
              <a:rPr lang="en-US" altLang="en-US" i="1" dirty="0">
                <a:latin typeface="Symbol" panose="05050102010706020507" pitchFamily="18" charset="2"/>
              </a:rPr>
              <a:t>l </a:t>
            </a:r>
            <a:r>
              <a:rPr lang="en-US" altLang="en-US" dirty="0"/>
              <a:t> , i.e., we can slide R anywhere along its own line of action and we will still have a solution )</a:t>
            </a:r>
          </a:p>
        </p:txBody>
      </p:sp>
      <p:graphicFrame>
        <p:nvGraphicFramePr>
          <p:cNvPr id="1029" name="Object 11">
            <a:extLst>
              <a:ext uri="{FF2B5EF4-FFF2-40B4-BE49-F238E27FC236}">
                <a16:creationId xmlns:a16="http://schemas.microsoft.com/office/drawing/2014/main" id="{D8C49D1A-4176-4101-A225-F8EC4F03EF39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340100" y="4510088"/>
          <a:ext cx="276225" cy="4143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9" imgW="152280" imgH="228600" progId="Equation.DSMT4">
                  <p:embed/>
                </p:oleObj>
              </mc:Choice>
              <mc:Fallback>
                <p:oleObj name="Equation" r:id="rId9" imgW="152280" imgH="228600" progId="Equation.DSMT4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40100" y="4510088"/>
                        <a:ext cx="276225" cy="4143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30" name="Object 12">
            <a:extLst>
              <a:ext uri="{FF2B5EF4-FFF2-40B4-BE49-F238E27FC236}">
                <a16:creationId xmlns:a16="http://schemas.microsoft.com/office/drawing/2014/main" id="{A0243941-8F50-43EC-A776-D250E056327B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576888" y="4549775"/>
          <a:ext cx="782637" cy="352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1" imgW="507960" imgH="228600" progId="Equation.DSMT4">
                  <p:embed/>
                </p:oleObj>
              </mc:Choice>
              <mc:Fallback>
                <p:oleObj name="Equation" r:id="rId11" imgW="507960" imgH="228600" progId="Equation.DSMT4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76888" y="4549775"/>
                        <a:ext cx="782637" cy="3524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31" name="Object 14">
            <a:extLst>
              <a:ext uri="{FF2B5EF4-FFF2-40B4-BE49-F238E27FC236}">
                <a16:creationId xmlns:a16="http://schemas.microsoft.com/office/drawing/2014/main" id="{745745E7-A851-4988-AAA7-A1B7A1D1E8F8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265863" y="360363"/>
          <a:ext cx="1219200" cy="355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3" imgW="609480" imgH="177480" progId="Equation.DSMT4">
                  <p:embed/>
                </p:oleObj>
              </mc:Choice>
              <mc:Fallback>
                <p:oleObj name="Equation" r:id="rId13" imgW="609480" imgH="177480" progId="Equation.DSMT4">
                  <p:embed/>
                  <p:pic>
                    <p:nvPicPr>
                      <p:cNvPr id="0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65863" y="360363"/>
                        <a:ext cx="1219200" cy="355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36" name="Text Box 15">
            <a:extLst>
              <a:ext uri="{FF2B5EF4-FFF2-40B4-BE49-F238E27FC236}">
                <a16:creationId xmlns:a16="http://schemas.microsoft.com/office/drawing/2014/main" id="{29D48580-C7CE-4DE6-992B-8988619249B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01725" y="5649913"/>
            <a:ext cx="768667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dirty="0"/>
              <a:t>However, we can choose x = 0 or y = 0 or z = 0 and then find a particular solution.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50" name="Object 4">
            <a:extLst>
              <a:ext uri="{FF2B5EF4-FFF2-40B4-BE49-F238E27FC236}">
                <a16:creationId xmlns:a16="http://schemas.microsoft.com/office/drawing/2014/main" id="{18FF987F-35D3-4BA3-BB5A-58880CDBDDE5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828925" y="423863"/>
          <a:ext cx="1677988" cy="1247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990360" imgH="736560" progId="Equation.DSMT4">
                  <p:embed/>
                </p:oleObj>
              </mc:Choice>
              <mc:Fallback>
                <p:oleObj name="Equation" r:id="rId3" imgW="990360" imgH="736560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28925" y="423863"/>
                        <a:ext cx="1677988" cy="12477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55" name="Text Box 5">
            <a:extLst>
              <a:ext uri="{FF2B5EF4-FFF2-40B4-BE49-F238E27FC236}">
                <a16:creationId xmlns:a16="http://schemas.microsoft.com/office/drawing/2014/main" id="{B194466F-A8EA-4121-9E73-23F7E9F8FD5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98550" y="1808163"/>
            <a:ext cx="671433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dirty="0"/>
              <a:t>suppose we set x = 0. Then the second and third equations give</a:t>
            </a:r>
          </a:p>
        </p:txBody>
      </p:sp>
      <p:graphicFrame>
        <p:nvGraphicFramePr>
          <p:cNvPr id="2051" name="Object 6">
            <a:extLst>
              <a:ext uri="{FF2B5EF4-FFF2-40B4-BE49-F238E27FC236}">
                <a16:creationId xmlns:a16="http://schemas.microsoft.com/office/drawing/2014/main" id="{FCA27679-50B8-4AA0-8FC3-D58683BC462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3979685"/>
              </p:ext>
            </p:extLst>
          </p:nvPr>
        </p:nvGraphicFramePr>
        <p:xfrm>
          <a:off x="3276600" y="2222500"/>
          <a:ext cx="1020763" cy="1531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5" imgW="609480" imgH="914400" progId="Equation.DSMT4">
                  <p:embed/>
                </p:oleObj>
              </mc:Choice>
              <mc:Fallback>
                <p:oleObj name="Equation" r:id="rId5" imgW="609480" imgH="914400" progId="Equation.DSMT4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76600" y="2222500"/>
                        <a:ext cx="1020763" cy="15319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56" name="Text Box 7">
            <a:extLst>
              <a:ext uri="{FF2B5EF4-FFF2-40B4-BE49-F238E27FC236}">
                <a16:creationId xmlns:a16="http://schemas.microsoft.com/office/drawing/2014/main" id="{1722F05D-8DA5-4E96-A959-D71EBB4056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09663" y="3852863"/>
            <a:ext cx="749935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dirty="0"/>
              <a:t>as long as R</a:t>
            </a:r>
            <a:r>
              <a:rPr lang="en-US" altLang="en-US" baseline="-25000" dirty="0"/>
              <a:t>x</a:t>
            </a:r>
            <a:r>
              <a:rPr lang="en-US" altLang="en-US" dirty="0"/>
              <a:t> is not zero. If R</a:t>
            </a:r>
            <a:r>
              <a:rPr lang="en-US" altLang="en-US" baseline="-25000" dirty="0"/>
              <a:t>x</a:t>
            </a:r>
            <a:r>
              <a:rPr lang="en-US" altLang="en-US" dirty="0"/>
              <a:t> is zero then we cannot slide </a:t>
            </a:r>
            <a:r>
              <a:rPr lang="en-US" altLang="en-US" b="1" dirty="0"/>
              <a:t>R</a:t>
            </a:r>
            <a:r>
              <a:rPr lang="en-US" altLang="en-US" dirty="0"/>
              <a:t> along its line of action to find such y and z values and we must choose either      y = 0 or z = 0 instead</a:t>
            </a:r>
          </a:p>
        </p:txBody>
      </p:sp>
      <p:sp>
        <p:nvSpPr>
          <p:cNvPr id="2057" name="Text Box 8">
            <a:extLst>
              <a:ext uri="{FF2B5EF4-FFF2-40B4-BE49-F238E27FC236}">
                <a16:creationId xmlns:a16="http://schemas.microsoft.com/office/drawing/2014/main" id="{C7D1CAC3-544A-48BC-A09A-0C9E9E0B38F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47750" y="5073650"/>
            <a:ext cx="761841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dirty="0"/>
              <a:t>Note that if we place this solution for z and y  back into the first equation we obtain</a:t>
            </a:r>
          </a:p>
        </p:txBody>
      </p:sp>
      <p:sp>
        <p:nvSpPr>
          <p:cNvPr id="2058" name="Line 9">
            <a:extLst>
              <a:ext uri="{FF2B5EF4-FFF2-40B4-BE49-F238E27FC236}">
                <a16:creationId xmlns:a16="http://schemas.microsoft.com/office/drawing/2014/main" id="{29382A3F-2B96-46BD-A405-D1AF024998A9}"/>
              </a:ext>
            </a:extLst>
          </p:cNvPr>
          <p:cNvSpPr>
            <a:spLocks noChangeShapeType="1"/>
          </p:cNvSpPr>
          <p:nvPr/>
        </p:nvSpPr>
        <p:spPr bwMode="auto">
          <a:xfrm>
            <a:off x="6410325" y="3287713"/>
            <a:ext cx="925513" cy="3683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59" name="Line 10">
            <a:extLst>
              <a:ext uri="{FF2B5EF4-FFF2-40B4-BE49-F238E27FC236}">
                <a16:creationId xmlns:a16="http://schemas.microsoft.com/office/drawing/2014/main" id="{75F80C96-4676-41A4-A1AE-0430D7611455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410325" y="2311400"/>
            <a:ext cx="0" cy="9858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0" name="Line 11">
            <a:extLst>
              <a:ext uri="{FF2B5EF4-FFF2-40B4-BE49-F238E27FC236}">
                <a16:creationId xmlns:a16="http://schemas.microsoft.com/office/drawing/2014/main" id="{8BEE0CC6-907F-4AA6-8E64-171A03BB310D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672138" y="3297238"/>
            <a:ext cx="728662" cy="1635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1" name="Text Box 12">
            <a:extLst>
              <a:ext uri="{FF2B5EF4-FFF2-40B4-BE49-F238E27FC236}">
                <a16:creationId xmlns:a16="http://schemas.microsoft.com/office/drawing/2014/main" id="{8E444998-6E0E-45F0-B40D-973DF92A6FC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88225" y="3500438"/>
            <a:ext cx="2984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/>
              <a:t>x</a:t>
            </a:r>
          </a:p>
        </p:txBody>
      </p:sp>
      <p:sp>
        <p:nvSpPr>
          <p:cNvPr id="2062" name="Text Box 13">
            <a:extLst>
              <a:ext uri="{FF2B5EF4-FFF2-40B4-BE49-F238E27FC236}">
                <a16:creationId xmlns:a16="http://schemas.microsoft.com/office/drawing/2014/main" id="{3F0C88B4-6925-4CF0-BFC0-0C21A861387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4413" y="2063750"/>
            <a:ext cx="2984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/>
              <a:t>y</a:t>
            </a:r>
          </a:p>
        </p:txBody>
      </p:sp>
      <p:sp>
        <p:nvSpPr>
          <p:cNvPr id="2063" name="Text Box 14">
            <a:extLst>
              <a:ext uri="{FF2B5EF4-FFF2-40B4-BE49-F238E27FC236}">
                <a16:creationId xmlns:a16="http://schemas.microsoft.com/office/drawing/2014/main" id="{D387132E-214D-4FF5-A0FA-D29D96B5ED0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76825" y="3244850"/>
            <a:ext cx="2984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/>
              <a:t>z</a:t>
            </a:r>
          </a:p>
        </p:txBody>
      </p:sp>
      <p:sp>
        <p:nvSpPr>
          <p:cNvPr id="2064" name="AutoShape 15">
            <a:extLst>
              <a:ext uri="{FF2B5EF4-FFF2-40B4-BE49-F238E27FC236}">
                <a16:creationId xmlns:a16="http://schemas.microsoft.com/office/drawing/2014/main" id="{820B0D3E-7D87-4F71-9FD9-594B8A7A8500}"/>
              </a:ext>
            </a:extLst>
          </p:cNvPr>
          <p:cNvSpPr>
            <a:spLocks noChangeArrowheads="1"/>
          </p:cNvSpPr>
          <p:nvPr/>
        </p:nvSpPr>
        <p:spPr bwMode="auto">
          <a:xfrm rot="-706582">
            <a:off x="6391275" y="2559050"/>
            <a:ext cx="841375" cy="914400"/>
          </a:xfrm>
          <a:prstGeom prst="parallelogram">
            <a:avLst>
              <a:gd name="adj" fmla="val 25000"/>
            </a:avLst>
          </a:prstGeom>
          <a:noFill/>
          <a:ln w="9525">
            <a:solidFill>
              <a:schemeClr val="tx1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065" name="Line 16">
            <a:extLst>
              <a:ext uri="{FF2B5EF4-FFF2-40B4-BE49-F238E27FC236}">
                <a16:creationId xmlns:a16="http://schemas.microsoft.com/office/drawing/2014/main" id="{CCBBA186-24D3-427B-9817-91E162ED7331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6534150" y="2630488"/>
            <a:ext cx="565150" cy="76993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6" name="Text Box 17">
            <a:extLst>
              <a:ext uri="{FF2B5EF4-FFF2-40B4-BE49-F238E27FC236}">
                <a16:creationId xmlns:a16="http://schemas.microsoft.com/office/drawing/2014/main" id="{466A63FA-5721-40D1-ADE2-A8F1F41FD6E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51638" y="2568575"/>
            <a:ext cx="3492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b="1"/>
              <a:t>R</a:t>
            </a:r>
          </a:p>
        </p:txBody>
      </p:sp>
      <p:graphicFrame>
        <p:nvGraphicFramePr>
          <p:cNvPr id="2052" name="Object 18">
            <a:extLst>
              <a:ext uri="{FF2B5EF4-FFF2-40B4-BE49-F238E27FC236}">
                <a16:creationId xmlns:a16="http://schemas.microsoft.com/office/drawing/2014/main" id="{D2171D09-9543-4404-9501-8225DB9603B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76630251"/>
              </p:ext>
            </p:extLst>
          </p:nvPr>
        </p:nvGraphicFramePr>
        <p:xfrm>
          <a:off x="1901825" y="5610225"/>
          <a:ext cx="2481262" cy="693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7" imgW="1726920" imgH="482400" progId="Equation.DSMT4">
                  <p:embed/>
                </p:oleObj>
              </mc:Choice>
              <mc:Fallback>
                <p:oleObj name="Equation" r:id="rId7" imgW="1726920" imgH="482400" progId="Equation.DSMT4">
                  <p:embed/>
                  <p:pic>
                    <p:nvPicPr>
                      <p:cNvPr id="0" name="Object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01825" y="5610225"/>
                        <a:ext cx="2481262" cy="6937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67" name="Text Box 19">
            <a:extLst>
              <a:ext uri="{FF2B5EF4-FFF2-40B4-BE49-F238E27FC236}">
                <a16:creationId xmlns:a16="http://schemas.microsoft.com/office/drawing/2014/main" id="{208ADD4E-F8CA-4D37-9F29-949D57B277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89450" y="5721350"/>
            <a:ext cx="3873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/>
              <a:t>or</a:t>
            </a:r>
          </a:p>
        </p:txBody>
      </p:sp>
      <p:graphicFrame>
        <p:nvGraphicFramePr>
          <p:cNvPr id="2053" name="Object 20">
            <a:extLst>
              <a:ext uri="{FF2B5EF4-FFF2-40B4-BE49-F238E27FC236}">
                <a16:creationId xmlns:a16="http://schemas.microsoft.com/office/drawing/2014/main" id="{69062FA8-7431-4CD0-9580-5F6045AAA793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075238" y="5653088"/>
          <a:ext cx="2578100" cy="3857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9" imgW="1612800" imgH="241200" progId="Equation.DSMT4">
                  <p:embed/>
                </p:oleObj>
              </mc:Choice>
              <mc:Fallback>
                <p:oleObj name="Equation" r:id="rId9" imgW="1612800" imgH="241200" progId="Equation.DSMT4">
                  <p:embed/>
                  <p:pic>
                    <p:nvPicPr>
                      <p:cNvPr id="0" name="Object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75238" y="5653088"/>
                        <a:ext cx="2578100" cy="3857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68" name="Text Box 21">
            <a:extLst>
              <a:ext uri="{FF2B5EF4-FFF2-40B4-BE49-F238E27FC236}">
                <a16:creationId xmlns:a16="http://schemas.microsoft.com/office/drawing/2014/main" id="{F59FF32B-AE55-475C-8E49-EA8449DE20C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11250" y="6338888"/>
            <a:ext cx="59753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/>
              <a:t>which is just                         , which is satisfied identically </a:t>
            </a:r>
          </a:p>
        </p:txBody>
      </p:sp>
      <p:graphicFrame>
        <p:nvGraphicFramePr>
          <p:cNvPr id="2054" name="Object 22">
            <a:extLst>
              <a:ext uri="{FF2B5EF4-FFF2-40B4-BE49-F238E27FC236}">
                <a16:creationId xmlns:a16="http://schemas.microsoft.com/office/drawing/2014/main" id="{460D76F6-0096-4730-A752-545239FA8577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578100" y="6342063"/>
          <a:ext cx="1128713" cy="3286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1" imgW="609480" imgH="177480" progId="Equation.DSMT4">
                  <p:embed/>
                </p:oleObj>
              </mc:Choice>
              <mc:Fallback>
                <p:oleObj name="Equation" r:id="rId11" imgW="609480" imgH="177480" progId="Equation.DSMT4">
                  <p:embed/>
                  <p:pic>
                    <p:nvPicPr>
                      <p:cNvPr id="0" name="Object 2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78100" y="6342063"/>
                        <a:ext cx="1128713" cy="3286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69" name="Text Box 23">
            <a:extLst>
              <a:ext uri="{FF2B5EF4-FFF2-40B4-BE49-F238E27FC236}">
                <a16:creationId xmlns:a16="http://schemas.microsoft.com/office/drawing/2014/main" id="{CF8F3202-10F9-4B1A-ACCC-7714CB78399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27913" y="2711450"/>
            <a:ext cx="81945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dirty="0"/>
              <a:t>R</a:t>
            </a:r>
            <a:r>
              <a:rPr lang="en-US" altLang="en-US" baseline="-25000" dirty="0"/>
              <a:t>x</a:t>
            </a:r>
            <a:r>
              <a:rPr lang="en-US" altLang="en-US" dirty="0"/>
              <a:t> = 0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74" name="Object 4">
            <a:extLst>
              <a:ext uri="{FF2B5EF4-FFF2-40B4-BE49-F238E27FC236}">
                <a16:creationId xmlns:a16="http://schemas.microsoft.com/office/drawing/2014/main" id="{1595BF5E-93F2-40CD-A4BD-24DD274A0117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828925" y="423863"/>
          <a:ext cx="1677988" cy="1247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990360" imgH="736560" progId="Equation.DSMT4">
                  <p:embed/>
                </p:oleObj>
              </mc:Choice>
              <mc:Fallback>
                <p:oleObj name="Equation" r:id="rId3" imgW="990360" imgH="736560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28925" y="423863"/>
                        <a:ext cx="1677988" cy="12477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7" name="Text Box 5">
            <a:extLst>
              <a:ext uri="{FF2B5EF4-FFF2-40B4-BE49-F238E27FC236}">
                <a16:creationId xmlns:a16="http://schemas.microsoft.com/office/drawing/2014/main" id="{63CAE251-9CAE-4B26-8C5B-CBC1174780F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87425" y="1889125"/>
            <a:ext cx="680827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dirty="0"/>
              <a:t>If we had set y = 0 instead the first and third equations would give</a:t>
            </a:r>
          </a:p>
        </p:txBody>
      </p:sp>
      <p:graphicFrame>
        <p:nvGraphicFramePr>
          <p:cNvPr id="3075" name="Object 6">
            <a:extLst>
              <a:ext uri="{FF2B5EF4-FFF2-40B4-BE49-F238E27FC236}">
                <a16:creationId xmlns:a16="http://schemas.microsoft.com/office/drawing/2014/main" id="{39C17E5D-E439-41F4-9BBD-EC98A2FE2915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300163" y="2398713"/>
          <a:ext cx="904875" cy="13858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5" imgW="596880" imgH="914400" progId="Equation.DSMT4">
                  <p:embed/>
                </p:oleObj>
              </mc:Choice>
              <mc:Fallback>
                <p:oleObj name="Equation" r:id="rId5" imgW="596880" imgH="914400" progId="Equation.DSMT4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00163" y="2398713"/>
                        <a:ext cx="904875" cy="13858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8" name="Text Box 7">
            <a:extLst>
              <a:ext uri="{FF2B5EF4-FFF2-40B4-BE49-F238E27FC236}">
                <a16:creationId xmlns:a16="http://schemas.microsoft.com/office/drawing/2014/main" id="{5C2BA04A-1C96-41D2-895C-E22810EDAC9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46388" y="2824163"/>
            <a:ext cx="26701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/>
              <a:t>as long as R</a:t>
            </a:r>
            <a:r>
              <a:rPr lang="en-US" altLang="en-US" baseline="-25000"/>
              <a:t>y </a:t>
            </a:r>
            <a:r>
              <a:rPr lang="en-US" altLang="en-US"/>
              <a:t>is not zero</a:t>
            </a:r>
            <a:r>
              <a:rPr lang="en-US" altLang="en-US" baseline="-25000"/>
              <a:t> </a:t>
            </a:r>
            <a:endParaRPr lang="en-US" altLang="en-US"/>
          </a:p>
        </p:txBody>
      </p:sp>
      <p:sp>
        <p:nvSpPr>
          <p:cNvPr id="3079" name="Text Box 11">
            <a:extLst>
              <a:ext uri="{FF2B5EF4-FFF2-40B4-BE49-F238E27FC236}">
                <a16:creationId xmlns:a16="http://schemas.microsoft.com/office/drawing/2014/main" id="{9A28F847-B19A-4B47-BB89-F96D3C13D2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53325" y="4198938"/>
            <a:ext cx="2984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/>
              <a:t>x</a:t>
            </a:r>
          </a:p>
        </p:txBody>
      </p:sp>
      <p:sp>
        <p:nvSpPr>
          <p:cNvPr id="3080" name="Text Box 12">
            <a:extLst>
              <a:ext uri="{FF2B5EF4-FFF2-40B4-BE49-F238E27FC236}">
                <a16:creationId xmlns:a16="http://schemas.microsoft.com/office/drawing/2014/main" id="{0DCA12FE-5192-49B6-907F-5D4BD0E52B7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18288" y="2257425"/>
            <a:ext cx="2984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/>
              <a:t>y</a:t>
            </a:r>
          </a:p>
        </p:txBody>
      </p:sp>
      <p:sp>
        <p:nvSpPr>
          <p:cNvPr id="3081" name="Text Box 13">
            <a:extLst>
              <a:ext uri="{FF2B5EF4-FFF2-40B4-BE49-F238E27FC236}">
                <a16:creationId xmlns:a16="http://schemas.microsoft.com/office/drawing/2014/main" id="{F0629F4A-9EEA-46AB-9A92-6A70003F36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46763" y="4116388"/>
            <a:ext cx="2984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/>
              <a:t>z</a:t>
            </a:r>
          </a:p>
        </p:txBody>
      </p:sp>
      <p:sp>
        <p:nvSpPr>
          <p:cNvPr id="3082" name="Text Box 16">
            <a:extLst>
              <a:ext uri="{FF2B5EF4-FFF2-40B4-BE49-F238E27FC236}">
                <a16:creationId xmlns:a16="http://schemas.microsoft.com/office/drawing/2014/main" id="{8AED28A0-EBDD-4716-AC14-A06DA9FE22F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02438" y="3103563"/>
            <a:ext cx="3492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b="1"/>
              <a:t>R</a:t>
            </a:r>
          </a:p>
        </p:txBody>
      </p:sp>
      <p:grpSp>
        <p:nvGrpSpPr>
          <p:cNvPr id="3083" name="Group 22">
            <a:extLst>
              <a:ext uri="{FF2B5EF4-FFF2-40B4-BE49-F238E27FC236}">
                <a16:creationId xmlns:a16="http://schemas.microsoft.com/office/drawing/2014/main" id="{1993418B-0484-4A1A-A5B1-FA925E0EF8BB}"/>
              </a:ext>
            </a:extLst>
          </p:cNvPr>
          <p:cNvGrpSpPr>
            <a:grpSpLocks/>
          </p:cNvGrpSpPr>
          <p:nvPr/>
        </p:nvGrpSpPr>
        <p:grpSpPr bwMode="auto">
          <a:xfrm rot="575684">
            <a:off x="6092825" y="2640013"/>
            <a:ext cx="1530350" cy="1579562"/>
            <a:chOff x="3838" y="1663"/>
            <a:chExt cx="964" cy="995"/>
          </a:xfrm>
        </p:grpSpPr>
        <p:sp>
          <p:nvSpPr>
            <p:cNvPr id="3087" name="Line 8">
              <a:extLst>
                <a:ext uri="{FF2B5EF4-FFF2-40B4-BE49-F238E27FC236}">
                  <a16:creationId xmlns:a16="http://schemas.microsoft.com/office/drawing/2014/main" id="{005CEF65-7D91-4141-8CF2-C896ED0602F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205" y="2272"/>
              <a:ext cx="595" cy="27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88" name="Line 9">
              <a:extLst>
                <a:ext uri="{FF2B5EF4-FFF2-40B4-BE49-F238E27FC236}">
                  <a16:creationId xmlns:a16="http://schemas.microsoft.com/office/drawing/2014/main" id="{8C035CDE-6E8F-4336-9DB3-95045A0305C9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4147" y="1663"/>
              <a:ext cx="65" cy="60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89" name="Line 10">
              <a:extLst>
                <a:ext uri="{FF2B5EF4-FFF2-40B4-BE49-F238E27FC236}">
                  <a16:creationId xmlns:a16="http://schemas.microsoft.com/office/drawing/2014/main" id="{D91DF9F5-2232-4210-8FDA-0E14A40FCC18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838" y="2271"/>
              <a:ext cx="362" cy="38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90" name="AutoShape 14">
              <a:extLst>
                <a:ext uri="{FF2B5EF4-FFF2-40B4-BE49-F238E27FC236}">
                  <a16:creationId xmlns:a16="http://schemas.microsoft.com/office/drawing/2014/main" id="{277C2665-E18F-4402-AD8B-0815EED9EA5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561047">
              <a:off x="3985" y="1927"/>
              <a:ext cx="765" cy="536"/>
            </a:xfrm>
            <a:prstGeom prst="parallelogram">
              <a:avLst>
                <a:gd name="adj" fmla="val 35681"/>
              </a:avLst>
            </a:prstGeom>
            <a:noFill/>
            <a:ln w="9525">
              <a:solidFill>
                <a:schemeClr val="tx1"/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3091" name="Line 17">
              <a:extLst>
                <a:ext uri="{FF2B5EF4-FFF2-40B4-BE49-F238E27FC236}">
                  <a16:creationId xmlns:a16="http://schemas.microsoft.com/office/drawing/2014/main" id="{7387739D-D54B-4A42-8BEE-BE5BF59F67B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922" y="2136"/>
              <a:ext cx="880" cy="13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084" name="Text Box 18">
            <a:extLst>
              <a:ext uri="{FF2B5EF4-FFF2-40B4-BE49-F238E27FC236}">
                <a16:creationId xmlns:a16="http://schemas.microsoft.com/office/drawing/2014/main" id="{A25B09ED-8B14-4DAD-9C3D-60EB6248487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17588" y="3840163"/>
            <a:ext cx="48196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/>
              <a:t>Otherwise we would need to set x = 0 or z = 0</a:t>
            </a:r>
          </a:p>
        </p:txBody>
      </p:sp>
      <p:sp>
        <p:nvSpPr>
          <p:cNvPr id="3085" name="Text Box 19">
            <a:extLst>
              <a:ext uri="{FF2B5EF4-FFF2-40B4-BE49-F238E27FC236}">
                <a16:creationId xmlns:a16="http://schemas.microsoft.com/office/drawing/2014/main" id="{6B698AB1-85B5-409F-A433-A538E596E79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35038" y="4221163"/>
            <a:ext cx="394017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/>
              <a:t>The second equation in this case gives again just</a:t>
            </a:r>
          </a:p>
        </p:txBody>
      </p:sp>
      <p:graphicFrame>
        <p:nvGraphicFramePr>
          <p:cNvPr id="3076" name="Object 20">
            <a:extLst>
              <a:ext uri="{FF2B5EF4-FFF2-40B4-BE49-F238E27FC236}">
                <a16:creationId xmlns:a16="http://schemas.microsoft.com/office/drawing/2014/main" id="{F640AE5D-7166-4BD3-8555-0949AE8313FF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792413" y="4565650"/>
          <a:ext cx="933450" cy="271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7" imgW="609480" imgH="177480" progId="Equation.DSMT4">
                  <p:embed/>
                </p:oleObj>
              </mc:Choice>
              <mc:Fallback>
                <p:oleObj name="Equation" r:id="rId7" imgW="609480" imgH="177480" progId="Equation.DSMT4">
                  <p:embed/>
                  <p:pic>
                    <p:nvPicPr>
                      <p:cNvPr id="0" name="Object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92413" y="4565650"/>
                        <a:ext cx="933450" cy="2714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86" name="Text Box 21">
            <a:extLst>
              <a:ext uri="{FF2B5EF4-FFF2-40B4-BE49-F238E27FC236}">
                <a16:creationId xmlns:a16="http://schemas.microsoft.com/office/drawing/2014/main" id="{94F7A831-4D68-41B5-957F-5A33859A5A3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50188" y="3101975"/>
            <a:ext cx="87471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dirty="0"/>
              <a:t>R</a:t>
            </a:r>
            <a:r>
              <a:rPr lang="en-US" altLang="en-US" baseline="-25000" dirty="0"/>
              <a:t>y</a:t>
            </a:r>
            <a:r>
              <a:rPr lang="en-US" altLang="en-US" dirty="0"/>
              <a:t> = 0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1" name="Text Box 4">
            <a:extLst>
              <a:ext uri="{FF2B5EF4-FFF2-40B4-BE49-F238E27FC236}">
                <a16:creationId xmlns:a16="http://schemas.microsoft.com/office/drawing/2014/main" id="{649DEB8F-E20A-474A-8109-20DD4442171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6463" y="1827213"/>
            <a:ext cx="738106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dirty="0"/>
              <a:t>Finally, if we had set z = 0 we would obtain from the first two equations</a:t>
            </a:r>
          </a:p>
        </p:txBody>
      </p:sp>
      <p:graphicFrame>
        <p:nvGraphicFramePr>
          <p:cNvPr id="4098" name="Object 5">
            <a:extLst>
              <a:ext uri="{FF2B5EF4-FFF2-40B4-BE49-F238E27FC236}">
                <a16:creationId xmlns:a16="http://schemas.microsoft.com/office/drawing/2014/main" id="{0B5E6914-6797-401F-AC3B-1B35136711B6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828925" y="423863"/>
          <a:ext cx="1677988" cy="1247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990360" imgH="736560" progId="Equation.DSMT4">
                  <p:embed/>
                </p:oleObj>
              </mc:Choice>
              <mc:Fallback>
                <p:oleObj name="Equation" r:id="rId3" imgW="990360" imgH="73656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28925" y="423863"/>
                        <a:ext cx="1677988" cy="12477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099" name="Object 6">
            <a:extLst>
              <a:ext uri="{FF2B5EF4-FFF2-40B4-BE49-F238E27FC236}">
                <a16:creationId xmlns:a16="http://schemas.microsoft.com/office/drawing/2014/main" id="{0A0F69B5-B6BF-4AE7-AF3F-A048B9806DCA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139825" y="2389188"/>
          <a:ext cx="917575" cy="13763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5" imgW="609480" imgH="914400" progId="Equation.DSMT4">
                  <p:embed/>
                </p:oleObj>
              </mc:Choice>
              <mc:Fallback>
                <p:oleObj name="Equation" r:id="rId5" imgW="609480" imgH="914400" progId="Equation.DSMT4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39825" y="2389188"/>
                        <a:ext cx="917575" cy="13763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02" name="Text Box 7">
            <a:extLst>
              <a:ext uri="{FF2B5EF4-FFF2-40B4-BE49-F238E27FC236}">
                <a16:creationId xmlns:a16="http://schemas.microsoft.com/office/drawing/2014/main" id="{7FE2025B-02C8-429B-97AA-1C1A3F4449B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84425" y="2927350"/>
            <a:ext cx="26479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/>
              <a:t>as long as R</a:t>
            </a:r>
            <a:r>
              <a:rPr lang="en-US" altLang="en-US" baseline="-25000"/>
              <a:t>z</a:t>
            </a:r>
            <a:r>
              <a:rPr lang="en-US" altLang="en-US"/>
              <a:t> is not zero</a:t>
            </a:r>
          </a:p>
        </p:txBody>
      </p:sp>
      <p:sp>
        <p:nvSpPr>
          <p:cNvPr id="4103" name="Text Box 11">
            <a:extLst>
              <a:ext uri="{FF2B5EF4-FFF2-40B4-BE49-F238E27FC236}">
                <a16:creationId xmlns:a16="http://schemas.microsoft.com/office/drawing/2014/main" id="{6B3B28BC-846A-4E5B-8A2C-FCD030DD5BC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53325" y="3840163"/>
            <a:ext cx="2984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/>
              <a:t>x</a:t>
            </a:r>
          </a:p>
        </p:txBody>
      </p:sp>
      <p:sp>
        <p:nvSpPr>
          <p:cNvPr id="4104" name="Text Box 12">
            <a:extLst>
              <a:ext uri="{FF2B5EF4-FFF2-40B4-BE49-F238E27FC236}">
                <a16:creationId xmlns:a16="http://schemas.microsoft.com/office/drawing/2014/main" id="{0255FB08-56DA-451D-A005-6FED796AA56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45263" y="2343150"/>
            <a:ext cx="2984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/>
              <a:t>y</a:t>
            </a:r>
          </a:p>
        </p:txBody>
      </p:sp>
      <p:sp>
        <p:nvSpPr>
          <p:cNvPr id="4105" name="Text Box 13">
            <a:extLst>
              <a:ext uri="{FF2B5EF4-FFF2-40B4-BE49-F238E27FC236}">
                <a16:creationId xmlns:a16="http://schemas.microsoft.com/office/drawing/2014/main" id="{3C8CE0D7-80BC-4CA8-88BD-A117F31B3B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27675" y="3910013"/>
            <a:ext cx="2984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/>
              <a:t>z</a:t>
            </a:r>
          </a:p>
        </p:txBody>
      </p:sp>
      <p:grpSp>
        <p:nvGrpSpPr>
          <p:cNvPr id="4106" name="Group 21">
            <a:extLst>
              <a:ext uri="{FF2B5EF4-FFF2-40B4-BE49-F238E27FC236}">
                <a16:creationId xmlns:a16="http://schemas.microsoft.com/office/drawing/2014/main" id="{7CB3C1C6-BBE5-481F-BCF9-D424C29F9905}"/>
              </a:ext>
            </a:extLst>
          </p:cNvPr>
          <p:cNvGrpSpPr>
            <a:grpSpLocks/>
          </p:cNvGrpSpPr>
          <p:nvPr/>
        </p:nvGrpSpPr>
        <p:grpSpPr bwMode="auto">
          <a:xfrm rot="-541869">
            <a:off x="5764213" y="2724150"/>
            <a:ext cx="1663700" cy="1397000"/>
            <a:chOff x="3631" y="1716"/>
            <a:chExt cx="1048" cy="880"/>
          </a:xfrm>
        </p:grpSpPr>
        <p:sp>
          <p:nvSpPr>
            <p:cNvPr id="4111" name="Line 8">
              <a:extLst>
                <a:ext uri="{FF2B5EF4-FFF2-40B4-BE49-F238E27FC236}">
                  <a16:creationId xmlns:a16="http://schemas.microsoft.com/office/drawing/2014/main" id="{99B8D915-D304-4B02-A510-4869206A43D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96" y="2330"/>
              <a:ext cx="583" cy="23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112" name="Line 9">
              <a:extLst>
                <a:ext uri="{FF2B5EF4-FFF2-40B4-BE49-F238E27FC236}">
                  <a16:creationId xmlns:a16="http://schemas.microsoft.com/office/drawing/2014/main" id="{FC0DB7E0-76D7-48FC-B011-B51FC9B45D1E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108" y="1716"/>
              <a:ext cx="117" cy="60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113" name="Line 10">
              <a:extLst>
                <a:ext uri="{FF2B5EF4-FFF2-40B4-BE49-F238E27FC236}">
                  <a16:creationId xmlns:a16="http://schemas.microsoft.com/office/drawing/2014/main" id="{95979B42-615C-474E-928E-91CB955C8A50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631" y="2336"/>
              <a:ext cx="459" cy="10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114" name="AutoShape 14">
              <a:extLst>
                <a:ext uri="{FF2B5EF4-FFF2-40B4-BE49-F238E27FC236}">
                  <a16:creationId xmlns:a16="http://schemas.microsoft.com/office/drawing/2014/main" id="{79D618EE-D3D1-42EA-B4C6-7C5F9004883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935145">
              <a:off x="3827" y="1984"/>
              <a:ext cx="573" cy="559"/>
            </a:xfrm>
            <a:prstGeom prst="parallelogram">
              <a:avLst>
                <a:gd name="adj" fmla="val 18280"/>
              </a:avLst>
            </a:prstGeom>
            <a:noFill/>
            <a:ln w="9525">
              <a:solidFill>
                <a:schemeClr val="tx1"/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4115" name="Line 15">
              <a:extLst>
                <a:ext uri="{FF2B5EF4-FFF2-40B4-BE49-F238E27FC236}">
                  <a16:creationId xmlns:a16="http://schemas.microsoft.com/office/drawing/2014/main" id="{D6807BFB-DBA5-43E3-8E20-224B83498296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3902" y="1949"/>
              <a:ext cx="446" cy="64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4107" name="Text Box 16">
            <a:extLst>
              <a:ext uri="{FF2B5EF4-FFF2-40B4-BE49-F238E27FC236}">
                <a16:creationId xmlns:a16="http://schemas.microsoft.com/office/drawing/2014/main" id="{238C777A-7B1C-40BA-9561-1B2008AF8F3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26213" y="3317875"/>
            <a:ext cx="3492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b="1"/>
              <a:t>R</a:t>
            </a:r>
          </a:p>
        </p:txBody>
      </p:sp>
      <p:sp>
        <p:nvSpPr>
          <p:cNvPr id="4108" name="Text Box 17">
            <a:extLst>
              <a:ext uri="{FF2B5EF4-FFF2-40B4-BE49-F238E27FC236}">
                <a16:creationId xmlns:a16="http://schemas.microsoft.com/office/drawing/2014/main" id="{6F792C90-7261-426B-A3EF-BDEDEE8832B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3600" y="4384675"/>
            <a:ext cx="492955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dirty="0"/>
              <a:t>Otherwise, we would need to set x = 0 or y = 0</a:t>
            </a:r>
          </a:p>
        </p:txBody>
      </p:sp>
      <p:sp>
        <p:nvSpPr>
          <p:cNvPr id="4109" name="Text Box 18">
            <a:extLst>
              <a:ext uri="{FF2B5EF4-FFF2-40B4-BE49-F238E27FC236}">
                <a16:creationId xmlns:a16="http://schemas.microsoft.com/office/drawing/2014/main" id="{A4135D60-CE3A-4195-9A5C-142EA8BAAC9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1050" y="4765675"/>
            <a:ext cx="394017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/>
              <a:t>The third equation in this case gives again just</a:t>
            </a:r>
          </a:p>
        </p:txBody>
      </p:sp>
      <p:graphicFrame>
        <p:nvGraphicFramePr>
          <p:cNvPr id="4100" name="Object 19">
            <a:extLst>
              <a:ext uri="{FF2B5EF4-FFF2-40B4-BE49-F238E27FC236}">
                <a16:creationId xmlns:a16="http://schemas.microsoft.com/office/drawing/2014/main" id="{3EB10385-DAD8-45D4-879F-8E638CD98C35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638425" y="5110163"/>
          <a:ext cx="933450" cy="2714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7" imgW="609480" imgH="177480" progId="Equation.DSMT4">
                  <p:embed/>
                </p:oleObj>
              </mc:Choice>
              <mc:Fallback>
                <p:oleObj name="Equation" r:id="rId7" imgW="609480" imgH="177480" progId="Equation.DSMT4">
                  <p:embed/>
                  <p:pic>
                    <p:nvPicPr>
                      <p:cNvPr id="0" name="Object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38425" y="5110163"/>
                        <a:ext cx="933450" cy="2714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10" name="Text Box 20">
            <a:extLst>
              <a:ext uri="{FF2B5EF4-FFF2-40B4-BE49-F238E27FC236}">
                <a16:creationId xmlns:a16="http://schemas.microsoft.com/office/drawing/2014/main" id="{17324836-FFE2-496B-A5EC-556AF21114B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34249" y="3255963"/>
            <a:ext cx="95327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dirty="0"/>
              <a:t>R</a:t>
            </a:r>
            <a:r>
              <a:rPr lang="en-US" altLang="en-US" baseline="-25000" dirty="0"/>
              <a:t>z</a:t>
            </a:r>
            <a:r>
              <a:rPr lang="en-US" altLang="en-US" dirty="0"/>
              <a:t> = 0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4">
            <a:extLst>
              <a:ext uri="{FF2B5EF4-FFF2-40B4-BE49-F238E27FC236}">
                <a16:creationId xmlns:a16="http://schemas.microsoft.com/office/drawing/2014/main" id="{2BEECB79-B0D8-4876-AFF5-60A66E4A88F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55675" y="492125"/>
            <a:ext cx="759301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/>
              <a:t>All three of these cases and the conditions on the components of R can easily be placed in a MATLAB function R_loc</a:t>
            </a:r>
          </a:p>
        </p:txBody>
      </p:sp>
      <p:sp>
        <p:nvSpPr>
          <p:cNvPr id="8195" name="Rectangle 5">
            <a:extLst>
              <a:ext uri="{FF2B5EF4-FFF2-40B4-BE49-F238E27FC236}">
                <a16:creationId xmlns:a16="http://schemas.microsoft.com/office/drawing/2014/main" id="{08D9CF9F-3921-4352-9958-878F60CDD85B}"/>
              </a:ext>
            </a:extLst>
          </p:cNvPr>
          <p:cNvSpPr>
            <a:spLocks noChangeArrowheads="1"/>
          </p:cNvSpPr>
          <p:nvPr/>
        </p:nvSpPr>
        <p:spPr bwMode="auto">
          <a:xfrm>
            <a:off x="900113" y="2247900"/>
            <a:ext cx="7623175" cy="283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dirty="0"/>
              <a:t>function r =</a:t>
            </a:r>
            <a:r>
              <a:rPr lang="en-US" altLang="en-US" dirty="0" err="1"/>
              <a:t>R_loc</a:t>
            </a:r>
            <a:r>
              <a:rPr lang="en-US" altLang="en-US" dirty="0"/>
              <a:t>(R, M, str)</a:t>
            </a:r>
          </a:p>
          <a:p>
            <a:pPr eaLnBrk="1" hangingPunct="1"/>
            <a:r>
              <a:rPr lang="en-US" altLang="en-US" dirty="0"/>
              <a:t>%</a:t>
            </a:r>
          </a:p>
          <a:p>
            <a:pPr eaLnBrk="1" hangingPunct="1"/>
            <a:r>
              <a:rPr lang="en-US" altLang="en-US" dirty="0"/>
              <a:t>%   r=</a:t>
            </a:r>
            <a:r>
              <a:rPr lang="en-US" altLang="en-US" dirty="0" err="1"/>
              <a:t>R_loc</a:t>
            </a:r>
            <a:r>
              <a:rPr lang="en-US" altLang="en-US" dirty="0"/>
              <a:t>(</a:t>
            </a:r>
            <a:r>
              <a:rPr lang="en-US" altLang="en-US" dirty="0" err="1"/>
              <a:t>R,M,str</a:t>
            </a:r>
            <a:r>
              <a:rPr lang="en-US" altLang="en-US" dirty="0"/>
              <a:t>)solves r x R = M for the location of a single</a:t>
            </a:r>
          </a:p>
          <a:p>
            <a:pPr eaLnBrk="1" hangingPunct="1"/>
            <a:r>
              <a:rPr lang="en-US" altLang="en-US" dirty="0"/>
              <a:t>%   resultant force R that is statically equivalent to R and M.</a:t>
            </a:r>
          </a:p>
          <a:p>
            <a:pPr eaLnBrk="1" hangingPunct="1"/>
            <a:r>
              <a:rPr lang="en-US" altLang="en-US" dirty="0"/>
              <a:t>%   str is a string that must be either 'x=0' , 'y=0', or</a:t>
            </a:r>
          </a:p>
          <a:p>
            <a:pPr eaLnBrk="1" hangingPunct="1"/>
            <a:r>
              <a:rPr lang="en-US" altLang="en-US" dirty="0"/>
              <a:t>%   ' z=0', needed to determine a unique location for the resultant.</a:t>
            </a:r>
          </a:p>
          <a:p>
            <a:pPr eaLnBrk="1" hangingPunct="1"/>
            <a:r>
              <a:rPr lang="en-US" altLang="en-US" dirty="0"/>
              <a:t>%  R and M must be perpendicular to each other for a solution.</a:t>
            </a:r>
          </a:p>
          <a:p>
            <a:pPr eaLnBrk="1" hangingPunct="1"/>
            <a:r>
              <a:rPr lang="en-US" altLang="en-US" dirty="0"/>
              <a:t>%  The output, r, of the function is a vector containing the </a:t>
            </a:r>
          </a:p>
          <a:p>
            <a:pPr eaLnBrk="1" hangingPunct="1"/>
            <a:r>
              <a:rPr lang="en-US" altLang="en-US" dirty="0"/>
              <a:t>%  (</a:t>
            </a:r>
            <a:r>
              <a:rPr lang="en-US" altLang="en-US" dirty="0" err="1"/>
              <a:t>x,y,z</a:t>
            </a:r>
            <a:r>
              <a:rPr lang="en-US" altLang="en-US" dirty="0"/>
              <a:t>) coordinates of the location of the resultant.</a:t>
            </a:r>
          </a:p>
          <a:p>
            <a:pPr eaLnBrk="1" hangingPunct="1"/>
            <a:endParaRPr lang="en-US" altLang="en-US" dirty="0"/>
          </a:p>
        </p:txBody>
      </p:sp>
      <p:sp>
        <p:nvSpPr>
          <p:cNvPr id="8196" name="Text Box 6">
            <a:extLst>
              <a:ext uri="{FF2B5EF4-FFF2-40B4-BE49-F238E27FC236}">
                <a16:creationId xmlns:a16="http://schemas.microsoft.com/office/drawing/2014/main" id="{2A80803D-22E8-4EE9-B7B9-3CA9472FE00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41513" y="1509713"/>
            <a:ext cx="27876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/>
              <a:t>description of the function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4">
            <a:extLst>
              <a:ext uri="{FF2B5EF4-FFF2-40B4-BE49-F238E27FC236}">
                <a16:creationId xmlns:a16="http://schemas.microsoft.com/office/drawing/2014/main" id="{5CF3C586-E952-4F0D-A6E1-68936460DC9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9438" y="512763"/>
            <a:ext cx="8135937" cy="56938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1400" dirty="0" err="1"/>
              <a:t>eR</a:t>
            </a:r>
            <a:r>
              <a:rPr lang="en-US" altLang="en-US" sz="1400" dirty="0"/>
              <a:t> = R/norm(R);   				% unit vector along R</a:t>
            </a:r>
          </a:p>
          <a:p>
            <a:pPr eaLnBrk="1" hangingPunct="1"/>
            <a:r>
              <a:rPr lang="en-US" altLang="en-US" sz="1400" dirty="0" err="1"/>
              <a:t>eM</a:t>
            </a:r>
            <a:r>
              <a:rPr lang="en-US" altLang="en-US" sz="1400"/>
              <a:t> = M</a:t>
            </a:r>
            <a:r>
              <a:rPr lang="en-US" altLang="en-US" sz="1400" dirty="0"/>
              <a:t>/norm(M);    				% unit vector along M</a:t>
            </a:r>
          </a:p>
          <a:p>
            <a:pPr eaLnBrk="1" hangingPunct="1"/>
            <a:r>
              <a:rPr lang="en-US" altLang="en-US" sz="1400" dirty="0"/>
              <a:t>if abs(dot(</a:t>
            </a:r>
            <a:r>
              <a:rPr lang="en-US" altLang="en-US" sz="1400" dirty="0" err="1"/>
              <a:t>eR</a:t>
            </a:r>
            <a:r>
              <a:rPr lang="en-US" altLang="en-US" sz="1400" dirty="0"/>
              <a:t>, </a:t>
            </a:r>
            <a:r>
              <a:rPr lang="en-US" altLang="en-US" sz="1400" dirty="0" err="1"/>
              <a:t>eM</a:t>
            </a:r>
            <a:r>
              <a:rPr lang="en-US" altLang="en-US" sz="1400" dirty="0"/>
              <a:t>)) &gt; 1.0e-3       			% check that dot(R,M) =0 approx.</a:t>
            </a:r>
          </a:p>
          <a:p>
            <a:pPr eaLnBrk="1" hangingPunct="1"/>
            <a:r>
              <a:rPr lang="en-US" altLang="en-US" sz="1400" dirty="0"/>
              <a:t>    warning('dot(</a:t>
            </a:r>
            <a:r>
              <a:rPr lang="en-US" altLang="en-US" sz="1400" dirty="0" err="1"/>
              <a:t>eR</a:t>
            </a:r>
            <a:r>
              <a:rPr lang="en-US" altLang="en-US" sz="1400" dirty="0"/>
              <a:t>, </a:t>
            </a:r>
            <a:r>
              <a:rPr lang="en-US" altLang="en-US" sz="1400" dirty="0" err="1"/>
              <a:t>eM</a:t>
            </a:r>
            <a:r>
              <a:rPr lang="en-US" altLang="en-US" sz="1400" dirty="0"/>
              <a:t>) &gt;.001,likely no solution')</a:t>
            </a:r>
          </a:p>
          <a:p>
            <a:pPr eaLnBrk="1" hangingPunct="1"/>
            <a:r>
              <a:rPr lang="en-US" altLang="en-US" sz="1400" dirty="0"/>
              <a:t>end</a:t>
            </a:r>
          </a:p>
          <a:p>
            <a:pPr eaLnBrk="1" hangingPunct="1"/>
            <a:endParaRPr lang="en-US" altLang="en-US" sz="1400" dirty="0"/>
          </a:p>
          <a:p>
            <a:pPr eaLnBrk="1" hangingPunct="1"/>
            <a:r>
              <a:rPr lang="en-US" altLang="en-US" sz="1400" dirty="0"/>
              <a:t>if </a:t>
            </a:r>
            <a:r>
              <a:rPr lang="en-US" altLang="en-US" sz="1400" dirty="0" err="1"/>
              <a:t>strcmp</a:t>
            </a:r>
            <a:r>
              <a:rPr lang="en-US" altLang="en-US" sz="1400" dirty="0"/>
              <a:t>(str, 'x=0')				% try to set x =0</a:t>
            </a:r>
          </a:p>
          <a:p>
            <a:pPr eaLnBrk="1" hangingPunct="1"/>
            <a:r>
              <a:rPr lang="en-US" altLang="en-US" sz="1400" dirty="0"/>
              <a:t>    if abs(R(1))&lt;eps</a:t>
            </a:r>
          </a:p>
          <a:p>
            <a:pPr eaLnBrk="1" hangingPunct="1"/>
            <a:r>
              <a:rPr lang="en-US" altLang="en-US" sz="1400" dirty="0"/>
              <a:t>        error('Rx is zero, cannot choose x=0')		% if Rx=0, must make other choice</a:t>
            </a:r>
          </a:p>
          <a:p>
            <a:pPr eaLnBrk="1" hangingPunct="1"/>
            <a:r>
              <a:rPr lang="en-US" altLang="en-US" sz="1400" dirty="0"/>
              <a:t>    else</a:t>
            </a:r>
          </a:p>
          <a:p>
            <a:pPr eaLnBrk="1" hangingPunct="1"/>
            <a:r>
              <a:rPr lang="en-US" altLang="en-US" sz="1400" dirty="0"/>
              <a:t>        r=[ 0  -M(3)/R(1)  M(2)/R(1)];</a:t>
            </a:r>
          </a:p>
          <a:p>
            <a:pPr eaLnBrk="1" hangingPunct="1"/>
            <a:r>
              <a:rPr lang="en-US" altLang="en-US" sz="1400" dirty="0"/>
              <a:t>    end</a:t>
            </a:r>
          </a:p>
          <a:p>
            <a:pPr eaLnBrk="1" hangingPunct="1"/>
            <a:r>
              <a:rPr lang="en-US" altLang="en-US" sz="1400" dirty="0"/>
              <a:t>elseif </a:t>
            </a:r>
            <a:r>
              <a:rPr lang="en-US" altLang="en-US" sz="1400" dirty="0" err="1"/>
              <a:t>strcmp</a:t>
            </a:r>
            <a:r>
              <a:rPr lang="en-US" altLang="en-US" sz="1400" dirty="0"/>
              <a:t>(str, 'y=0')				% try to set y =0</a:t>
            </a:r>
          </a:p>
          <a:p>
            <a:pPr eaLnBrk="1" hangingPunct="1"/>
            <a:r>
              <a:rPr lang="en-US" altLang="en-US" sz="1400" dirty="0"/>
              <a:t>    if abs(R(2)) &lt; eps</a:t>
            </a:r>
          </a:p>
          <a:p>
            <a:pPr eaLnBrk="1" hangingPunct="1"/>
            <a:r>
              <a:rPr lang="en-US" altLang="en-US" sz="1400" dirty="0"/>
              <a:t>        error('Ry is zero, cannot choose y =0')		% If Ry =0, must make other choice</a:t>
            </a:r>
          </a:p>
          <a:p>
            <a:pPr eaLnBrk="1" hangingPunct="1"/>
            <a:r>
              <a:rPr lang="en-US" altLang="en-US" sz="1400" dirty="0"/>
              <a:t>    else</a:t>
            </a:r>
          </a:p>
          <a:p>
            <a:pPr eaLnBrk="1" hangingPunct="1"/>
            <a:r>
              <a:rPr lang="en-US" altLang="en-US" sz="1400" dirty="0"/>
              <a:t>        r=[ M(3)/R(2)  0  -M(1)/R(2)];</a:t>
            </a:r>
          </a:p>
          <a:p>
            <a:pPr eaLnBrk="1" hangingPunct="1"/>
            <a:r>
              <a:rPr lang="en-US" altLang="en-US" sz="1400" dirty="0"/>
              <a:t>    end</a:t>
            </a:r>
          </a:p>
          <a:p>
            <a:pPr eaLnBrk="1" hangingPunct="1"/>
            <a:r>
              <a:rPr lang="en-US" altLang="en-US" sz="1400" dirty="0"/>
              <a:t>elseif </a:t>
            </a:r>
            <a:r>
              <a:rPr lang="en-US" altLang="en-US" sz="1400" dirty="0" err="1"/>
              <a:t>strcmp</a:t>
            </a:r>
            <a:r>
              <a:rPr lang="en-US" altLang="en-US" sz="1400" dirty="0"/>
              <a:t>(str, 'z=0')				% try to set z=0</a:t>
            </a:r>
          </a:p>
          <a:p>
            <a:pPr eaLnBrk="1" hangingPunct="1"/>
            <a:r>
              <a:rPr lang="en-US" altLang="en-US" sz="1400" dirty="0"/>
              <a:t>    if abs(R(3)) &lt; eps</a:t>
            </a:r>
          </a:p>
          <a:p>
            <a:pPr eaLnBrk="1" hangingPunct="1"/>
            <a:r>
              <a:rPr lang="en-US" altLang="en-US" sz="1400" dirty="0"/>
              <a:t>        error('Rz is zero, cannot choose z=0')		% if Rz =0, must make other choice</a:t>
            </a:r>
          </a:p>
          <a:p>
            <a:pPr eaLnBrk="1" hangingPunct="1"/>
            <a:r>
              <a:rPr lang="en-US" altLang="en-US" sz="1400" dirty="0"/>
              <a:t>    else</a:t>
            </a:r>
          </a:p>
          <a:p>
            <a:pPr eaLnBrk="1" hangingPunct="1"/>
            <a:r>
              <a:rPr lang="en-US" altLang="en-US" sz="1400" dirty="0"/>
              <a:t>        r=[ -M(2)/R(3)  M(1)/R(3)  0];</a:t>
            </a:r>
          </a:p>
          <a:p>
            <a:pPr eaLnBrk="1" hangingPunct="1"/>
            <a:r>
              <a:rPr lang="en-US" altLang="en-US" sz="1400" dirty="0"/>
              <a:t>    end</a:t>
            </a:r>
          </a:p>
          <a:p>
            <a:pPr eaLnBrk="1" hangingPunct="1"/>
            <a:r>
              <a:rPr lang="en-US" altLang="en-US" sz="1400" dirty="0"/>
              <a:t>else error(' str must be ''x=0'' or ''y=0'' or ''z=0''')	% wrong string input </a:t>
            </a:r>
          </a:p>
          <a:p>
            <a:pPr eaLnBrk="1" hangingPunct="1"/>
            <a:r>
              <a:rPr lang="en-US" altLang="en-US" sz="1400" dirty="0"/>
              <a:t>end</a:t>
            </a:r>
          </a:p>
        </p:txBody>
      </p:sp>
      <p:sp>
        <p:nvSpPr>
          <p:cNvPr id="9219" name="Text Box 5">
            <a:extLst>
              <a:ext uri="{FF2B5EF4-FFF2-40B4-BE49-F238E27FC236}">
                <a16:creationId xmlns:a16="http://schemas.microsoft.com/office/drawing/2014/main" id="{83B2C1DD-2ABF-4B75-81F0-A700379A93A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82788" y="19050"/>
            <a:ext cx="32067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/>
              <a:t>the body of the function R_loc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Text Box 4">
            <a:extLst>
              <a:ext uri="{FF2B5EF4-FFF2-40B4-BE49-F238E27FC236}">
                <a16:creationId xmlns:a16="http://schemas.microsoft.com/office/drawing/2014/main" id="{EF727FE6-61B6-4C96-A942-CFA5670666E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1850" y="255588"/>
            <a:ext cx="719139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dirty="0">
                <a:solidFill>
                  <a:srgbClr val="C00000"/>
                </a:solidFill>
              </a:rPr>
              <a:t>Let's apply </a:t>
            </a:r>
            <a:r>
              <a:rPr lang="en-US" altLang="en-US" dirty="0" err="1">
                <a:solidFill>
                  <a:srgbClr val="C00000"/>
                </a:solidFill>
              </a:rPr>
              <a:t>R_loc</a:t>
            </a:r>
            <a:r>
              <a:rPr lang="en-US" altLang="en-US" dirty="0">
                <a:solidFill>
                  <a:srgbClr val="C00000"/>
                </a:solidFill>
              </a:rPr>
              <a:t> to the previous parallel force system (Example 3.2)</a:t>
            </a:r>
          </a:p>
        </p:txBody>
      </p:sp>
      <p:graphicFrame>
        <p:nvGraphicFramePr>
          <p:cNvPr id="5122" name="Object 5">
            <a:extLst>
              <a:ext uri="{FF2B5EF4-FFF2-40B4-BE49-F238E27FC236}">
                <a16:creationId xmlns:a16="http://schemas.microsoft.com/office/drawing/2014/main" id="{25330D15-693D-47D2-BDA4-676C83DD211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36353198"/>
              </p:ext>
            </p:extLst>
          </p:nvPr>
        </p:nvGraphicFramePr>
        <p:xfrm>
          <a:off x="5041900" y="2767013"/>
          <a:ext cx="3384550" cy="25447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1841400" imgH="1384200" progId="Equation.DSMT4">
                  <p:embed/>
                </p:oleObj>
              </mc:Choice>
              <mc:Fallback>
                <p:oleObj name="Equation" r:id="rId3" imgW="1841400" imgH="138420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41900" y="2767013"/>
                        <a:ext cx="3384550" cy="25447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124" name="Line 5">
            <a:extLst>
              <a:ext uri="{FF2B5EF4-FFF2-40B4-BE49-F238E27FC236}">
                <a16:creationId xmlns:a16="http://schemas.microsoft.com/office/drawing/2014/main" id="{067AEF80-8239-4938-B58B-C56C62AD2579}"/>
              </a:ext>
            </a:extLst>
          </p:cNvPr>
          <p:cNvSpPr>
            <a:spLocks noChangeShapeType="1"/>
          </p:cNvSpPr>
          <p:nvPr/>
        </p:nvSpPr>
        <p:spPr bwMode="auto">
          <a:xfrm>
            <a:off x="2001838" y="3240088"/>
            <a:ext cx="15843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25" name="Line 6">
            <a:extLst>
              <a:ext uri="{FF2B5EF4-FFF2-40B4-BE49-F238E27FC236}">
                <a16:creationId xmlns:a16="http://schemas.microsoft.com/office/drawing/2014/main" id="{A1A07E00-6D87-46EC-9E7C-A8E66604D21C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001838" y="1439863"/>
            <a:ext cx="0" cy="18002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26" name="Line 7">
            <a:extLst>
              <a:ext uri="{FF2B5EF4-FFF2-40B4-BE49-F238E27FC236}">
                <a16:creationId xmlns:a16="http://schemas.microsoft.com/office/drawing/2014/main" id="{138E82E0-D94C-4226-B516-1816ED0899F7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354138" y="3240088"/>
            <a:ext cx="647700" cy="647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27" name="Line 8">
            <a:extLst>
              <a:ext uri="{FF2B5EF4-FFF2-40B4-BE49-F238E27FC236}">
                <a16:creationId xmlns:a16="http://schemas.microsoft.com/office/drawing/2014/main" id="{14B84DEF-C062-4AE2-8895-2047A81C0F60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497013" y="2447925"/>
            <a:ext cx="504825" cy="503238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28" name="Line 9">
            <a:extLst>
              <a:ext uri="{FF2B5EF4-FFF2-40B4-BE49-F238E27FC236}">
                <a16:creationId xmlns:a16="http://schemas.microsoft.com/office/drawing/2014/main" id="{520E830F-5293-44DA-9131-95B615571F36}"/>
              </a:ext>
            </a:extLst>
          </p:cNvPr>
          <p:cNvSpPr>
            <a:spLocks noChangeShapeType="1"/>
          </p:cNvSpPr>
          <p:nvPr/>
        </p:nvSpPr>
        <p:spPr bwMode="auto">
          <a:xfrm>
            <a:off x="1497013" y="2303463"/>
            <a:ext cx="0" cy="14398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29" name="Line 10">
            <a:extLst>
              <a:ext uri="{FF2B5EF4-FFF2-40B4-BE49-F238E27FC236}">
                <a16:creationId xmlns:a16="http://schemas.microsoft.com/office/drawing/2014/main" id="{1C2401C6-EB3C-43B8-BFE5-260385FB0288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065213" y="2303463"/>
            <a:ext cx="431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30" name="Line 11">
            <a:extLst>
              <a:ext uri="{FF2B5EF4-FFF2-40B4-BE49-F238E27FC236}">
                <a16:creationId xmlns:a16="http://schemas.microsoft.com/office/drawing/2014/main" id="{AF639795-F656-494D-8C66-FF92C192E030}"/>
              </a:ext>
            </a:extLst>
          </p:cNvPr>
          <p:cNvSpPr>
            <a:spLocks noChangeShapeType="1"/>
          </p:cNvSpPr>
          <p:nvPr/>
        </p:nvSpPr>
        <p:spPr bwMode="auto">
          <a:xfrm>
            <a:off x="2001838" y="1798638"/>
            <a:ext cx="360362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31" name="Line 12">
            <a:extLst>
              <a:ext uri="{FF2B5EF4-FFF2-40B4-BE49-F238E27FC236}">
                <a16:creationId xmlns:a16="http://schemas.microsoft.com/office/drawing/2014/main" id="{326E76AC-C4CD-4131-9271-C420CCB23987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993775" y="2951163"/>
            <a:ext cx="503238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32" name="Line 13">
            <a:extLst>
              <a:ext uri="{FF2B5EF4-FFF2-40B4-BE49-F238E27FC236}">
                <a16:creationId xmlns:a16="http://schemas.microsoft.com/office/drawing/2014/main" id="{E03403F3-8048-4227-8BB9-3B6C32AFB246}"/>
              </a:ext>
            </a:extLst>
          </p:cNvPr>
          <p:cNvSpPr>
            <a:spLocks noChangeShapeType="1"/>
          </p:cNvSpPr>
          <p:nvPr/>
        </p:nvSpPr>
        <p:spPr bwMode="auto">
          <a:xfrm>
            <a:off x="1785938" y="2735263"/>
            <a:ext cx="792162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33" name="Text Box 14">
            <a:extLst>
              <a:ext uri="{FF2B5EF4-FFF2-40B4-BE49-F238E27FC236}">
                <a16:creationId xmlns:a16="http://schemas.microsoft.com/office/drawing/2014/main" id="{17B1E8C5-251A-432B-AB93-A5900CB639E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33638" y="1638340"/>
            <a:ext cx="67197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dirty="0"/>
              <a:t>50 N</a:t>
            </a:r>
          </a:p>
        </p:txBody>
      </p:sp>
      <p:sp>
        <p:nvSpPr>
          <p:cNvPr id="5134" name="Text Box 15">
            <a:extLst>
              <a:ext uri="{FF2B5EF4-FFF2-40B4-BE49-F238E27FC236}">
                <a16:creationId xmlns:a16="http://schemas.microsoft.com/office/drawing/2014/main" id="{E5AE249C-EA15-4E90-AFCD-704B2DC26F8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61238" y="2602549"/>
            <a:ext cx="80021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dirty="0"/>
              <a:t>250 N</a:t>
            </a:r>
          </a:p>
        </p:txBody>
      </p:sp>
      <p:sp>
        <p:nvSpPr>
          <p:cNvPr id="5135" name="Text Box 16">
            <a:extLst>
              <a:ext uri="{FF2B5EF4-FFF2-40B4-BE49-F238E27FC236}">
                <a16:creationId xmlns:a16="http://schemas.microsoft.com/office/drawing/2014/main" id="{E4E31DB1-FEEC-4285-83A5-2662809C9D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6309" y="2086531"/>
            <a:ext cx="80021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dirty="0"/>
              <a:t>150 N</a:t>
            </a:r>
          </a:p>
        </p:txBody>
      </p:sp>
      <p:sp>
        <p:nvSpPr>
          <p:cNvPr id="5136" name="Text Box 17">
            <a:extLst>
              <a:ext uri="{FF2B5EF4-FFF2-40B4-BE49-F238E27FC236}">
                <a16:creationId xmlns:a16="http://schemas.microsoft.com/office/drawing/2014/main" id="{5FB73ED9-3B10-49CB-B73B-CB62DFA4373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1169" y="2766497"/>
            <a:ext cx="80021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dirty="0"/>
              <a:t>200 N</a:t>
            </a:r>
          </a:p>
        </p:txBody>
      </p:sp>
      <p:sp>
        <p:nvSpPr>
          <p:cNvPr id="5137" name="Line 18">
            <a:extLst>
              <a:ext uri="{FF2B5EF4-FFF2-40B4-BE49-F238E27FC236}">
                <a16:creationId xmlns:a16="http://schemas.microsoft.com/office/drawing/2014/main" id="{15D965E7-6AE1-48BD-B91A-35E1B767833D}"/>
              </a:ext>
            </a:extLst>
          </p:cNvPr>
          <p:cNvSpPr>
            <a:spLocks noChangeShapeType="1"/>
          </p:cNvSpPr>
          <p:nvPr/>
        </p:nvSpPr>
        <p:spPr bwMode="auto">
          <a:xfrm>
            <a:off x="1754188" y="2735263"/>
            <a:ext cx="0" cy="769937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38" name="Line 19">
            <a:extLst>
              <a:ext uri="{FF2B5EF4-FFF2-40B4-BE49-F238E27FC236}">
                <a16:creationId xmlns:a16="http://schemas.microsoft.com/office/drawing/2014/main" id="{A37E4BFE-4F4F-4DEE-B88C-AD1C1BD6AA1B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497013" y="1798638"/>
            <a:ext cx="504825" cy="5032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39" name="Text Box 20">
            <a:extLst>
              <a:ext uri="{FF2B5EF4-FFF2-40B4-BE49-F238E27FC236}">
                <a16:creationId xmlns:a16="http://schemas.microsoft.com/office/drawing/2014/main" id="{9A2F97FD-5B5A-410F-9AF5-F52287BB058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49462" y="3322162"/>
            <a:ext cx="627063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1400" dirty="0"/>
              <a:t>1.5 m</a:t>
            </a:r>
          </a:p>
        </p:txBody>
      </p:sp>
      <p:sp>
        <p:nvSpPr>
          <p:cNvPr id="5140" name="Text Box 21">
            <a:extLst>
              <a:ext uri="{FF2B5EF4-FFF2-40B4-BE49-F238E27FC236}">
                <a16:creationId xmlns:a16="http://schemas.microsoft.com/office/drawing/2014/main" id="{B2AACB70-9D72-440A-A2B2-BD7635EFBD6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62530" y="3598863"/>
            <a:ext cx="627063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1400" dirty="0"/>
              <a:t>1.5 m</a:t>
            </a:r>
          </a:p>
        </p:txBody>
      </p:sp>
      <p:sp>
        <p:nvSpPr>
          <p:cNvPr id="5141" name="Text Box 22">
            <a:extLst>
              <a:ext uri="{FF2B5EF4-FFF2-40B4-BE49-F238E27FC236}">
                <a16:creationId xmlns:a16="http://schemas.microsoft.com/office/drawing/2014/main" id="{124F737F-1A67-4BA8-B8E9-8D1F3AF715D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5076" y="3186907"/>
            <a:ext cx="47942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1400"/>
              <a:t>2 m</a:t>
            </a:r>
          </a:p>
        </p:txBody>
      </p:sp>
      <p:sp>
        <p:nvSpPr>
          <p:cNvPr id="5142" name="Text Box 23">
            <a:extLst>
              <a:ext uri="{FF2B5EF4-FFF2-40B4-BE49-F238E27FC236}">
                <a16:creationId xmlns:a16="http://schemas.microsoft.com/office/drawing/2014/main" id="{ACF1BBB7-A498-4CD5-BC01-A4E61AAF890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1378" y="2495034"/>
            <a:ext cx="47942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1400" dirty="0"/>
              <a:t>2 m</a:t>
            </a:r>
          </a:p>
        </p:txBody>
      </p:sp>
      <p:sp>
        <p:nvSpPr>
          <p:cNvPr id="5143" name="Line 24">
            <a:extLst>
              <a:ext uri="{FF2B5EF4-FFF2-40B4-BE49-F238E27FC236}">
                <a16:creationId xmlns:a16="http://schemas.microsoft.com/office/drawing/2014/main" id="{89331F34-0BE1-4336-B2B6-0D80D9588C30}"/>
              </a:ext>
            </a:extLst>
          </p:cNvPr>
          <p:cNvSpPr>
            <a:spLocks noChangeShapeType="1"/>
          </p:cNvSpPr>
          <p:nvPr/>
        </p:nvSpPr>
        <p:spPr bwMode="auto">
          <a:xfrm>
            <a:off x="1749425" y="3505200"/>
            <a:ext cx="3000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44" name="Line 25">
            <a:extLst>
              <a:ext uri="{FF2B5EF4-FFF2-40B4-BE49-F238E27FC236}">
                <a16:creationId xmlns:a16="http://schemas.microsoft.com/office/drawing/2014/main" id="{A077B420-8BB5-4383-BB11-6DDA5176F228}"/>
              </a:ext>
            </a:extLst>
          </p:cNvPr>
          <p:cNvSpPr>
            <a:spLocks noChangeShapeType="1"/>
          </p:cNvSpPr>
          <p:nvPr/>
        </p:nvSpPr>
        <p:spPr bwMode="auto">
          <a:xfrm>
            <a:off x="1497012" y="3743325"/>
            <a:ext cx="36591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45" name="Text Box 26">
            <a:extLst>
              <a:ext uri="{FF2B5EF4-FFF2-40B4-BE49-F238E27FC236}">
                <a16:creationId xmlns:a16="http://schemas.microsoft.com/office/drawing/2014/main" id="{A664D69C-5206-49CA-9E99-04C9B569037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17600" y="3835400"/>
            <a:ext cx="2984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/>
              <a:t>x</a:t>
            </a:r>
          </a:p>
        </p:txBody>
      </p:sp>
      <p:sp>
        <p:nvSpPr>
          <p:cNvPr id="5146" name="Text Box 27">
            <a:extLst>
              <a:ext uri="{FF2B5EF4-FFF2-40B4-BE49-F238E27FC236}">
                <a16:creationId xmlns:a16="http://schemas.microsoft.com/office/drawing/2014/main" id="{A752D082-F5F7-41CA-82F9-AFDF482FE8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94088" y="3114675"/>
            <a:ext cx="2984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/>
              <a:t>y</a:t>
            </a:r>
          </a:p>
        </p:txBody>
      </p:sp>
      <p:sp>
        <p:nvSpPr>
          <p:cNvPr id="5147" name="Text Box 28">
            <a:extLst>
              <a:ext uri="{FF2B5EF4-FFF2-40B4-BE49-F238E27FC236}">
                <a16:creationId xmlns:a16="http://schemas.microsoft.com/office/drawing/2014/main" id="{5528A125-35D1-4838-9F26-23F8D81438C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12950" y="1215231"/>
            <a:ext cx="2984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dirty="0"/>
              <a:t>z</a:t>
            </a:r>
          </a:p>
        </p:txBody>
      </p:sp>
      <p:sp>
        <p:nvSpPr>
          <p:cNvPr id="5148" name="Text Box 30">
            <a:extLst>
              <a:ext uri="{FF2B5EF4-FFF2-40B4-BE49-F238E27FC236}">
                <a16:creationId xmlns:a16="http://schemas.microsoft.com/office/drawing/2014/main" id="{30D172A4-59AD-4B02-A233-CAF2702719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81200" y="2898775"/>
            <a:ext cx="3619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/>
              <a:t>O</a:t>
            </a:r>
          </a:p>
        </p:txBody>
      </p:sp>
      <p:sp>
        <p:nvSpPr>
          <p:cNvPr id="5153" name="Text Box 33">
            <a:extLst>
              <a:ext uri="{FF2B5EF4-FFF2-40B4-BE49-F238E27FC236}">
                <a16:creationId xmlns:a16="http://schemas.microsoft.com/office/drawing/2014/main" id="{41DD8542-9C16-481A-8804-738E909DEDF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0" y="815652"/>
            <a:ext cx="16319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dirty="0"/>
              <a:t>resultant force</a:t>
            </a:r>
          </a:p>
        </p:txBody>
      </p:sp>
      <p:graphicFrame>
        <p:nvGraphicFramePr>
          <p:cNvPr id="5154" name="Object 34">
            <a:extLst>
              <a:ext uri="{FF2B5EF4-FFF2-40B4-BE49-F238E27FC236}">
                <a16:creationId xmlns:a16="http://schemas.microsoft.com/office/drawing/2014/main" id="{77954C54-6E34-4089-B901-2B6AAC668B5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83809871"/>
              </p:ext>
            </p:extLst>
          </p:nvPr>
        </p:nvGraphicFramePr>
        <p:xfrm>
          <a:off x="6607175" y="841375"/>
          <a:ext cx="1279525" cy="341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5" imgW="761760" imgH="203040" progId="Equation.DSMT4">
                  <p:embed/>
                </p:oleObj>
              </mc:Choice>
              <mc:Fallback>
                <p:oleObj name="Equation" r:id="rId5" imgW="761760" imgH="203040" progId="Equation.DSMT4">
                  <p:embed/>
                  <p:pic>
                    <p:nvPicPr>
                      <p:cNvPr id="0" name="Object 3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07175" y="841375"/>
                        <a:ext cx="1279525" cy="3413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155" name="Text Box 35">
            <a:extLst>
              <a:ext uri="{FF2B5EF4-FFF2-40B4-BE49-F238E27FC236}">
                <a16:creationId xmlns:a16="http://schemas.microsoft.com/office/drawing/2014/main" id="{E80058BE-DF52-47EB-9660-6FCAC735C47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57748" y="2235231"/>
            <a:ext cx="242245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dirty="0"/>
              <a:t>location in y = 0 plane</a:t>
            </a:r>
          </a:p>
        </p:txBody>
      </p:sp>
      <p:sp>
        <p:nvSpPr>
          <p:cNvPr id="5156" name="Text Box 36">
            <a:extLst>
              <a:ext uri="{FF2B5EF4-FFF2-40B4-BE49-F238E27FC236}">
                <a16:creationId xmlns:a16="http://schemas.microsoft.com/office/drawing/2014/main" id="{BBC07F9B-B06A-4DCB-B792-44759FBAF5C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47570" y="1538858"/>
            <a:ext cx="24447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dirty="0"/>
              <a:t>moment about point O</a:t>
            </a:r>
          </a:p>
        </p:txBody>
      </p:sp>
      <p:graphicFrame>
        <p:nvGraphicFramePr>
          <p:cNvPr id="5157" name="Object 37">
            <a:extLst>
              <a:ext uri="{FF2B5EF4-FFF2-40B4-BE49-F238E27FC236}">
                <a16:creationId xmlns:a16="http://schemas.microsoft.com/office/drawing/2014/main" id="{79858E34-867B-4EFA-95ED-E2DD4B2F50F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66670611"/>
              </p:ext>
            </p:extLst>
          </p:nvPr>
        </p:nvGraphicFramePr>
        <p:xfrm>
          <a:off x="6700838" y="1571625"/>
          <a:ext cx="2114550" cy="322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7" imgW="1333440" imgH="203040" progId="Equation.DSMT4">
                  <p:embed/>
                </p:oleObj>
              </mc:Choice>
              <mc:Fallback>
                <p:oleObj name="Equation" r:id="rId7" imgW="1333440" imgH="203040" progId="Equation.DSMT4">
                  <p:embed/>
                  <p:pic>
                    <p:nvPicPr>
                      <p:cNvPr id="0" name="Object 3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00838" y="1571625"/>
                        <a:ext cx="2114550" cy="3222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3D360327-E06D-4F2C-8905-FCD9CDCBCC5A}"/>
              </a:ext>
            </a:extLst>
          </p:cNvPr>
          <p:cNvSpPr txBox="1"/>
          <p:nvPr/>
        </p:nvSpPr>
        <p:spPr>
          <a:xfrm>
            <a:off x="1074907" y="800656"/>
            <a:ext cx="31726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Summary of previous results:</a:t>
            </a:r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F8D49398-6C40-AF1B-600D-4DDEAD5FDE52}"/>
              </a:ext>
            </a:extLst>
          </p:cNvPr>
          <p:cNvCxnSpPr>
            <a:cxnSpLocks/>
          </p:cNvCxnSpPr>
          <p:nvPr/>
        </p:nvCxnSpPr>
        <p:spPr>
          <a:xfrm>
            <a:off x="1350803" y="2303463"/>
            <a:ext cx="0" cy="64770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CB714DA9-97F0-6F4B-51FD-5352469B1B4D}"/>
              </a:ext>
            </a:extLst>
          </p:cNvPr>
          <p:cNvCxnSpPr>
            <a:cxnSpLocks/>
          </p:cNvCxnSpPr>
          <p:nvPr/>
        </p:nvCxnSpPr>
        <p:spPr>
          <a:xfrm>
            <a:off x="1021080" y="3743325"/>
            <a:ext cx="411163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08318C59-EF8B-1C84-550F-66D86E10E9D7}"/>
              </a:ext>
            </a:extLst>
          </p:cNvPr>
          <p:cNvCxnSpPr>
            <a:cxnSpLocks/>
          </p:cNvCxnSpPr>
          <p:nvPr/>
        </p:nvCxnSpPr>
        <p:spPr>
          <a:xfrm>
            <a:off x="1337626" y="3008313"/>
            <a:ext cx="0" cy="735012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0B7DB4B4-05AF-6726-99B1-863A1CF77463}"/>
              </a:ext>
            </a:extLst>
          </p:cNvPr>
          <p:cNvCxnSpPr>
            <a:cxnSpLocks/>
          </p:cNvCxnSpPr>
          <p:nvPr/>
        </p:nvCxnSpPr>
        <p:spPr>
          <a:xfrm flipH="1">
            <a:off x="1951036" y="3243898"/>
            <a:ext cx="239873" cy="266383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3637ED37-1957-C26D-A391-B184B2D11DB4}"/>
              </a:ext>
            </a:extLst>
          </p:cNvPr>
          <p:cNvCxnSpPr>
            <a:cxnSpLocks/>
          </p:cNvCxnSpPr>
          <p:nvPr/>
        </p:nvCxnSpPr>
        <p:spPr>
          <a:xfrm flipH="1">
            <a:off x="1728915" y="3497739"/>
            <a:ext cx="232088" cy="258446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1658</TotalTime>
  <Words>1766</Words>
  <Application>Microsoft Office PowerPoint</Application>
  <PresentationFormat>On-screen Show (4:3)</PresentationFormat>
  <Paragraphs>201</Paragraphs>
  <Slides>13</Slides>
  <Notes>13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Arial</vt:lpstr>
      <vt:lpstr>Calibri</vt:lpstr>
      <vt:lpstr>Symbol</vt:lpstr>
      <vt:lpstr>Default Design</vt:lpstr>
      <vt:lpstr>Equation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Lester Schmerr</dc:creator>
  <cp:lastModifiedBy>Lester Schmerr</cp:lastModifiedBy>
  <cp:revision>23</cp:revision>
  <cp:lastPrinted>2023-03-31T19:27:06Z</cp:lastPrinted>
  <dcterms:created xsi:type="dcterms:W3CDTF">2009-09-11T01:28:00Z</dcterms:created>
  <dcterms:modified xsi:type="dcterms:W3CDTF">2023-05-13T18:05:27Z</dcterms:modified>
</cp:coreProperties>
</file>