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69" r:id="rId2"/>
    <p:sldId id="268" r:id="rId3"/>
    <p:sldId id="256" r:id="rId4"/>
    <p:sldId id="257" r:id="rId5"/>
    <p:sldId id="258" r:id="rId6"/>
    <p:sldId id="259" r:id="rId7"/>
    <p:sldId id="260" r:id="rId8"/>
    <p:sldId id="261" r:id="rId9"/>
    <p:sldId id="262" r:id="rId10"/>
    <p:sldId id="263" r:id="rId11"/>
    <p:sldId id="264" r:id="rId12"/>
    <p:sldId id="265" r:id="rId13"/>
    <p:sldId id="266" r:id="rId14"/>
    <p:sldId id="267" r:id="rId15"/>
    <p:sldId id="270" r:id="rId16"/>
    <p:sldId id="271"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33"/>
    <a:srgbClr val="3366FF"/>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34" autoAdjust="0"/>
    <p:restoredTop sz="83333" autoAdjust="0"/>
  </p:normalViewPr>
  <p:slideViewPr>
    <p:cSldViewPr snapToGrid="0">
      <p:cViewPr varScale="1">
        <p:scale>
          <a:sx n="110" d="100"/>
          <a:sy n="110" d="100"/>
        </p:scale>
        <p:origin x="798" y="108"/>
      </p:cViewPr>
      <p:guideLst>
        <p:guide orient="horz" pos="2160"/>
        <p:guide pos="2880"/>
      </p:guideLst>
    </p:cSldViewPr>
  </p:slideViewPr>
  <p:notesTextViewPr>
    <p:cViewPr>
      <p:scale>
        <a:sx n="100" d="100"/>
        <a:sy n="100" d="100"/>
      </p:scale>
      <p:origin x="0" y="0"/>
    </p:cViewPr>
  </p:notesTextViewPr>
  <p:gridSpacing cx="75895" cy="7589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473685-CAD4-4FCD-962C-79174B956B65}" type="datetimeFigureOut">
              <a:rPr lang="en-US" smtClean="0"/>
              <a:t>5/14/2023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F75F55-525D-449D-B785-3D7D113D3B44}" type="slidenum">
              <a:rPr lang="en-US" smtClean="0"/>
              <a:t>‹#›</a:t>
            </a:fld>
            <a:endParaRPr lang="en-US"/>
          </a:p>
        </p:txBody>
      </p:sp>
    </p:spTree>
    <p:extLst>
      <p:ext uri="{BB962C8B-B14F-4D97-AF65-F5344CB8AC3E}">
        <p14:creationId xmlns:p14="http://schemas.microsoft.com/office/powerpoint/2010/main" val="31005382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section we will study the main topic in Statics, namely how to use free body diagrams (FBDs) and the equations of equilibrium to determine the forces and/or couples that are acting on a body. </a:t>
            </a:r>
          </a:p>
        </p:txBody>
      </p:sp>
      <p:sp>
        <p:nvSpPr>
          <p:cNvPr id="4" name="Slide Number Placeholder 3"/>
          <p:cNvSpPr>
            <a:spLocks noGrp="1"/>
          </p:cNvSpPr>
          <p:nvPr>
            <p:ph type="sldNum" sz="quarter" idx="5"/>
          </p:nvPr>
        </p:nvSpPr>
        <p:spPr/>
        <p:txBody>
          <a:bodyPr/>
          <a:lstStyle/>
          <a:p>
            <a:fld id="{4AF75F55-525D-449D-B785-3D7D113D3B44}" type="slidenum">
              <a:rPr lang="en-US" smtClean="0"/>
              <a:t>1</a:t>
            </a:fld>
            <a:endParaRPr lang="en-US"/>
          </a:p>
        </p:txBody>
      </p:sp>
    </p:spTree>
    <p:extLst>
      <p:ext uri="{BB962C8B-B14F-4D97-AF65-F5344CB8AC3E}">
        <p14:creationId xmlns:p14="http://schemas.microsoft.com/office/powerpoint/2010/main" val="31583169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complete solution drawn for the three free body diagrams we used. If we put the two bars back together, we see a solution for the entire system. Note that we never directly guaranteed the equilibrium of the entire system but if all the parts of the system are in equilibrium, as guaranteed here, then the entire system will also be in equilibrium.</a:t>
            </a:r>
          </a:p>
        </p:txBody>
      </p:sp>
      <p:sp>
        <p:nvSpPr>
          <p:cNvPr id="4" name="Slide Number Placeholder 3"/>
          <p:cNvSpPr>
            <a:spLocks noGrp="1"/>
          </p:cNvSpPr>
          <p:nvPr>
            <p:ph type="sldNum" sz="quarter" idx="5"/>
          </p:nvPr>
        </p:nvSpPr>
        <p:spPr/>
        <p:txBody>
          <a:bodyPr/>
          <a:lstStyle/>
          <a:p>
            <a:fld id="{4AF75F55-525D-449D-B785-3D7D113D3B44}" type="slidenum">
              <a:rPr lang="en-US" smtClean="0"/>
              <a:t>10</a:t>
            </a:fld>
            <a:endParaRPr lang="en-US"/>
          </a:p>
        </p:txBody>
      </p:sp>
    </p:spTree>
    <p:extLst>
      <p:ext uri="{BB962C8B-B14F-4D97-AF65-F5344CB8AC3E}">
        <p14:creationId xmlns:p14="http://schemas.microsoft.com/office/powerpoint/2010/main" val="9900996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let us set up the problem as a system of eight equations in eight unknowns, We write the eight unknowns as a 8x1 column vector (eight rows and 1 column) and the equations as an 8x8 matrix of coefficients times that unknown column vector equal to a known 8x1 column vector of forces and moments. Thus, we have placed our system of eight simultaneous linear equilibrium equations in a matrix-vector form ideally suited to solution in MATLAB. </a:t>
            </a:r>
          </a:p>
        </p:txBody>
      </p:sp>
      <p:sp>
        <p:nvSpPr>
          <p:cNvPr id="4" name="Slide Number Placeholder 3"/>
          <p:cNvSpPr>
            <a:spLocks noGrp="1"/>
          </p:cNvSpPr>
          <p:nvPr>
            <p:ph type="sldNum" sz="quarter" idx="5"/>
          </p:nvPr>
        </p:nvSpPr>
        <p:spPr/>
        <p:txBody>
          <a:bodyPr/>
          <a:lstStyle/>
          <a:p>
            <a:fld id="{4AF75F55-525D-449D-B785-3D7D113D3B44}" type="slidenum">
              <a:rPr lang="en-US" smtClean="0"/>
              <a:t>11</a:t>
            </a:fld>
            <a:endParaRPr lang="en-US"/>
          </a:p>
        </p:txBody>
      </p:sp>
    </p:spTree>
    <p:extLst>
      <p:ext uri="{BB962C8B-B14F-4D97-AF65-F5344CB8AC3E}">
        <p14:creationId xmlns:p14="http://schemas.microsoft.com/office/powerpoint/2010/main" val="24899486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in MATLAB we need to define the 8x8 coefficient matrix, C</a:t>
            </a:r>
          </a:p>
        </p:txBody>
      </p:sp>
      <p:sp>
        <p:nvSpPr>
          <p:cNvPr id="4" name="Slide Number Placeholder 3"/>
          <p:cNvSpPr>
            <a:spLocks noGrp="1"/>
          </p:cNvSpPr>
          <p:nvPr>
            <p:ph type="sldNum" sz="quarter" idx="5"/>
          </p:nvPr>
        </p:nvSpPr>
        <p:spPr/>
        <p:txBody>
          <a:bodyPr/>
          <a:lstStyle/>
          <a:p>
            <a:fld id="{4AF75F55-525D-449D-B785-3D7D113D3B44}" type="slidenum">
              <a:rPr lang="en-US" smtClean="0"/>
              <a:t>12</a:t>
            </a:fld>
            <a:endParaRPr lang="en-US"/>
          </a:p>
        </p:txBody>
      </p:sp>
    </p:spTree>
    <p:extLst>
      <p:ext uri="{BB962C8B-B14F-4D97-AF65-F5344CB8AC3E}">
        <p14:creationId xmlns:p14="http://schemas.microsoft.com/office/powerpoint/2010/main" val="11060418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Then we need to write the known 8x1 column vector, b, on the right side of these equations.</a:t>
            </a:r>
          </a:p>
        </p:txBody>
      </p:sp>
      <p:sp>
        <p:nvSpPr>
          <p:cNvPr id="4" name="Slide Number Placeholder 3"/>
          <p:cNvSpPr>
            <a:spLocks noGrp="1"/>
          </p:cNvSpPr>
          <p:nvPr>
            <p:ph type="sldNum" sz="quarter" idx="5"/>
          </p:nvPr>
        </p:nvSpPr>
        <p:spPr/>
        <p:txBody>
          <a:bodyPr/>
          <a:lstStyle/>
          <a:p>
            <a:fld id="{4AF75F55-525D-449D-B785-3D7D113D3B44}" type="slidenum">
              <a:rPr lang="en-US" smtClean="0"/>
              <a:t>13</a:t>
            </a:fld>
            <a:endParaRPr lang="en-US"/>
          </a:p>
        </p:txBody>
      </p:sp>
    </p:spTree>
    <p:extLst>
      <p:ext uri="{BB962C8B-B14F-4D97-AF65-F5344CB8AC3E}">
        <p14:creationId xmlns:p14="http://schemas.microsoft.com/office/powerpoint/2010/main" val="25077818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MATLAB we can directly solve this system by entering C\b. If we identify the eight elements in the x-vector with our unknowns, we then have the solution.</a:t>
            </a:r>
          </a:p>
        </p:txBody>
      </p:sp>
      <p:sp>
        <p:nvSpPr>
          <p:cNvPr id="4" name="Slide Number Placeholder 3"/>
          <p:cNvSpPr>
            <a:spLocks noGrp="1"/>
          </p:cNvSpPr>
          <p:nvPr>
            <p:ph type="sldNum" sz="quarter" idx="5"/>
          </p:nvPr>
        </p:nvSpPr>
        <p:spPr/>
        <p:txBody>
          <a:bodyPr/>
          <a:lstStyle/>
          <a:p>
            <a:fld id="{4AF75F55-525D-449D-B785-3D7D113D3B44}" type="slidenum">
              <a:rPr lang="en-US" smtClean="0"/>
              <a:t>14</a:t>
            </a:fld>
            <a:endParaRPr lang="en-US"/>
          </a:p>
        </p:txBody>
      </p:sp>
    </p:spTree>
    <p:extLst>
      <p:ext uri="{BB962C8B-B14F-4D97-AF65-F5344CB8AC3E}">
        <p14:creationId xmlns:p14="http://schemas.microsoft.com/office/powerpoint/2010/main" val="28544103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previous MATLAB solution we had to 1) translate the unknowns into specific elements of an x-vector, 2) place the known terms in a b-vector, and 3) put the coefficients of the unknowns in the 8x8 matrix C. Here, we will show we can do the problem in MATLAB much simpler by just declaring our eight unknowns as symbols and then writing our eight equations symbolically in exactly as the same form as they originally appeared. Each of these equations are placed in a MATLAB symbolic vector (called Eq) which has eight components.</a:t>
            </a:r>
          </a:p>
        </p:txBody>
      </p:sp>
      <p:sp>
        <p:nvSpPr>
          <p:cNvPr id="4" name="Slide Number Placeholder 3"/>
          <p:cNvSpPr>
            <a:spLocks noGrp="1"/>
          </p:cNvSpPr>
          <p:nvPr>
            <p:ph type="sldNum" sz="quarter" idx="5"/>
          </p:nvPr>
        </p:nvSpPr>
        <p:spPr/>
        <p:txBody>
          <a:bodyPr/>
          <a:lstStyle/>
          <a:p>
            <a:fld id="{4AF75F55-525D-449D-B785-3D7D113D3B44}" type="slidenum">
              <a:rPr lang="en-US" smtClean="0"/>
              <a:t>15</a:t>
            </a:fld>
            <a:endParaRPr lang="en-US"/>
          </a:p>
        </p:txBody>
      </p:sp>
    </p:spTree>
    <p:extLst>
      <p:ext uri="{BB962C8B-B14F-4D97-AF65-F5344CB8AC3E}">
        <p14:creationId xmlns:p14="http://schemas.microsoft.com/office/powerpoint/2010/main" val="36002687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Then we can simply solve these eight equations symbolically with the MATLAB solve function. The result is placed in S which is a MATLAB structure that contains eight fields with the symbolic values of the symbolic variables (You can look up the MATLAB documentation if you want to understand more about MATLAB structures. For our purposes we only need to know how to access the elements, which we will now address). Each symbolic variable in the S structure can be accessed by writing S followed by a dot and the symbolic name of one of the unknown variables. For example, typing </a:t>
            </a:r>
            <a:r>
              <a:rPr lang="en-US" dirty="0" err="1"/>
              <a:t>S.Ax</a:t>
            </a:r>
            <a:r>
              <a:rPr lang="en-US" dirty="0"/>
              <a:t> will return a symbolic value of -200, which is the value of Ax. If we want to use these values in further calculations, we can convert the symbolic values in S to double precision numerical values, which </a:t>
            </a:r>
            <a:r>
              <a:rPr lang="en-US"/>
              <a:t>we do </a:t>
            </a:r>
            <a:r>
              <a:rPr lang="en-US" dirty="0"/>
              <a:t>with the double function, as shown. </a:t>
            </a:r>
          </a:p>
          <a:p>
            <a:r>
              <a:rPr lang="en-US" dirty="0"/>
              <a:t>	Note the directness of this approach in MATLAB. We can simply place the unknowns and equations in MATLAB in a symbolic form which is very close to how we wrote the equations by hand, and then solve those symbolic equations. We can effortlessly do many Statics problems in this manner that would be very tedious if done by hand or even if done numerically in MATLAB, as we have seen.</a:t>
            </a:r>
          </a:p>
        </p:txBody>
      </p:sp>
      <p:sp>
        <p:nvSpPr>
          <p:cNvPr id="4" name="Slide Number Placeholder 3"/>
          <p:cNvSpPr>
            <a:spLocks noGrp="1"/>
          </p:cNvSpPr>
          <p:nvPr>
            <p:ph type="sldNum" sz="quarter" idx="5"/>
          </p:nvPr>
        </p:nvSpPr>
        <p:spPr/>
        <p:txBody>
          <a:bodyPr/>
          <a:lstStyle/>
          <a:p>
            <a:fld id="{4AF75F55-525D-449D-B785-3D7D113D3B44}" type="slidenum">
              <a:rPr lang="en-US" smtClean="0"/>
              <a:t>16</a:t>
            </a:fld>
            <a:endParaRPr lang="en-US"/>
          </a:p>
        </p:txBody>
      </p:sp>
    </p:spTree>
    <p:extLst>
      <p:ext uri="{BB962C8B-B14F-4D97-AF65-F5344CB8AC3E}">
        <p14:creationId xmlns:p14="http://schemas.microsoft.com/office/powerpoint/2010/main" val="35824213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see examples where we typically must break a system of bodies up and use multiple FBDs to solve for the unknown forces or couples. MATLAB will be shown to be of great value in these efforts, using either a direct numerical approach, or in solving problems symbolically and then turning the symbolic results into numerical answers.</a:t>
            </a:r>
          </a:p>
        </p:txBody>
      </p:sp>
      <p:sp>
        <p:nvSpPr>
          <p:cNvPr id="4" name="Slide Number Placeholder 3"/>
          <p:cNvSpPr>
            <a:spLocks noGrp="1"/>
          </p:cNvSpPr>
          <p:nvPr>
            <p:ph type="sldNum" sz="quarter" idx="5"/>
          </p:nvPr>
        </p:nvSpPr>
        <p:spPr/>
        <p:txBody>
          <a:bodyPr/>
          <a:lstStyle/>
          <a:p>
            <a:fld id="{4AF75F55-525D-449D-B785-3D7D113D3B44}" type="slidenum">
              <a:rPr lang="en-US" smtClean="0"/>
              <a:t>2</a:t>
            </a:fld>
            <a:endParaRPr lang="en-US"/>
          </a:p>
        </p:txBody>
      </p:sp>
    </p:spTree>
    <p:extLst>
      <p:ext uri="{BB962C8B-B14F-4D97-AF65-F5344CB8AC3E}">
        <p14:creationId xmlns:p14="http://schemas.microsoft.com/office/powerpoint/2010/main" val="39547328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any one body we have six possible non-trivial equations of equilibrium – three force equations and three  moment equations. Of course, in many problems we will not need all these equations since some may be automatically satisfied. Since we can take moments about different points, in some cases we can substitute one or more  moment equations for the force equations. However, we still can only use at most six equations total.</a:t>
            </a:r>
          </a:p>
        </p:txBody>
      </p:sp>
      <p:sp>
        <p:nvSpPr>
          <p:cNvPr id="4" name="Slide Number Placeholder 3"/>
          <p:cNvSpPr>
            <a:spLocks noGrp="1"/>
          </p:cNvSpPr>
          <p:nvPr>
            <p:ph type="sldNum" sz="quarter" idx="5"/>
          </p:nvPr>
        </p:nvSpPr>
        <p:spPr/>
        <p:txBody>
          <a:bodyPr/>
          <a:lstStyle/>
          <a:p>
            <a:fld id="{4AF75F55-525D-449D-B785-3D7D113D3B44}" type="slidenum">
              <a:rPr lang="en-US" smtClean="0"/>
              <a:t>3</a:t>
            </a:fld>
            <a:endParaRPr lang="en-US"/>
          </a:p>
        </p:txBody>
      </p:sp>
    </p:spTree>
    <p:extLst>
      <p:ext uri="{BB962C8B-B14F-4D97-AF65-F5344CB8AC3E}">
        <p14:creationId xmlns:p14="http://schemas.microsoft.com/office/powerpoint/2010/main" val="25015739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two-dimensional problems, there are only three equilibrium equations we can use – two force equations and one moment equation. We will begin by analyzing such a coplanar system. Consider, for example , the problem of two bars that are pinned to each other and to the floor through smooth pins and where a 200 </a:t>
            </a:r>
            <a:r>
              <a:rPr lang="en-US" dirty="0" err="1"/>
              <a:t>lb</a:t>
            </a:r>
            <a:r>
              <a:rPr lang="en-US" dirty="0"/>
              <a:t> force acts as shown. We want to find the forces in the bars and the external rection forces.</a:t>
            </a:r>
          </a:p>
        </p:txBody>
      </p:sp>
      <p:sp>
        <p:nvSpPr>
          <p:cNvPr id="4" name="Slide Number Placeholder 3"/>
          <p:cNvSpPr>
            <a:spLocks noGrp="1"/>
          </p:cNvSpPr>
          <p:nvPr>
            <p:ph type="sldNum" sz="quarter" idx="5"/>
          </p:nvPr>
        </p:nvSpPr>
        <p:spPr/>
        <p:txBody>
          <a:bodyPr/>
          <a:lstStyle/>
          <a:p>
            <a:fld id="{4AF75F55-525D-449D-B785-3D7D113D3B44}" type="slidenum">
              <a:rPr lang="en-US" smtClean="0"/>
              <a:t>4</a:t>
            </a:fld>
            <a:endParaRPr lang="en-US"/>
          </a:p>
        </p:txBody>
      </p:sp>
    </p:spTree>
    <p:extLst>
      <p:ext uri="{BB962C8B-B14F-4D97-AF65-F5344CB8AC3E}">
        <p14:creationId xmlns:p14="http://schemas.microsoft.com/office/powerpoint/2010/main" val="13082926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look at a FBD of the entire structure, we see there are four unknown reaction forces but only three equations of equilibrium, so it appears we cannot solve for all these forces (Note, however, we can solve for some of them (which ones?). However, by breaking the system up we will see we can solve for all the unknowns.</a:t>
            </a:r>
          </a:p>
        </p:txBody>
      </p:sp>
      <p:sp>
        <p:nvSpPr>
          <p:cNvPr id="4" name="Slide Number Placeholder 3"/>
          <p:cNvSpPr>
            <a:spLocks noGrp="1"/>
          </p:cNvSpPr>
          <p:nvPr>
            <p:ph type="sldNum" sz="quarter" idx="5"/>
          </p:nvPr>
        </p:nvSpPr>
        <p:spPr/>
        <p:txBody>
          <a:bodyPr/>
          <a:lstStyle/>
          <a:p>
            <a:fld id="{4AF75F55-525D-449D-B785-3D7D113D3B44}" type="slidenum">
              <a:rPr lang="en-US" smtClean="0"/>
              <a:t>5</a:t>
            </a:fld>
            <a:endParaRPr lang="en-US"/>
          </a:p>
        </p:txBody>
      </p:sp>
    </p:spTree>
    <p:extLst>
      <p:ext uri="{BB962C8B-B14F-4D97-AF65-F5344CB8AC3E}">
        <p14:creationId xmlns:p14="http://schemas.microsoft.com/office/powerpoint/2010/main" val="22845164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FBDs of the two bars and the pin at B. We need to look at the pin because the problem states the 200 </a:t>
            </a:r>
            <a:r>
              <a:rPr lang="en-US" dirty="0" err="1"/>
              <a:t>lb</a:t>
            </a:r>
            <a:r>
              <a:rPr lang="en-US" dirty="0"/>
              <a:t> force is applied there. Note that if there was no force applied to the pin we need not draw it since then the force pairs B</a:t>
            </a:r>
            <a:r>
              <a:rPr lang="en-US" baseline="-25000" dirty="0"/>
              <a:t>x</a:t>
            </a:r>
            <a:r>
              <a:rPr lang="en-US" dirty="0"/>
              <a:t> and </a:t>
            </a:r>
            <a:r>
              <a:rPr lang="en-US" dirty="0" err="1"/>
              <a:t>B’</a:t>
            </a:r>
            <a:r>
              <a:rPr lang="en-US" baseline="-25000" dirty="0" err="1"/>
              <a:t>x</a:t>
            </a:r>
            <a:r>
              <a:rPr lang="en-US" dirty="0"/>
              <a:t> and B</a:t>
            </a:r>
            <a:r>
              <a:rPr lang="en-US" baseline="-25000" dirty="0"/>
              <a:t>y</a:t>
            </a:r>
            <a:r>
              <a:rPr lang="en-US" dirty="0"/>
              <a:t> and </a:t>
            </a:r>
            <a:r>
              <a:rPr lang="en-US" dirty="0" err="1"/>
              <a:t>B’</a:t>
            </a:r>
            <a:r>
              <a:rPr lang="en-US" baseline="-25000" dirty="0" err="1"/>
              <a:t>y</a:t>
            </a:r>
            <a:r>
              <a:rPr lang="en-US" dirty="0"/>
              <a:t> will always be equal and opposite. Altogether we have eight unknowns.</a:t>
            </a:r>
          </a:p>
        </p:txBody>
      </p:sp>
      <p:sp>
        <p:nvSpPr>
          <p:cNvPr id="4" name="Slide Number Placeholder 3"/>
          <p:cNvSpPr>
            <a:spLocks noGrp="1"/>
          </p:cNvSpPr>
          <p:nvPr>
            <p:ph type="sldNum" sz="quarter" idx="5"/>
          </p:nvPr>
        </p:nvSpPr>
        <p:spPr/>
        <p:txBody>
          <a:bodyPr/>
          <a:lstStyle/>
          <a:p>
            <a:fld id="{4AF75F55-525D-449D-B785-3D7D113D3B44}" type="slidenum">
              <a:rPr lang="en-US" smtClean="0"/>
              <a:t>6</a:t>
            </a:fld>
            <a:endParaRPr lang="en-US"/>
          </a:p>
        </p:txBody>
      </p:sp>
    </p:spTree>
    <p:extLst>
      <p:ext uri="{BB962C8B-B14F-4D97-AF65-F5344CB8AC3E}">
        <p14:creationId xmlns:p14="http://schemas.microsoft.com/office/powerpoint/2010/main" val="19523134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Looking at the equilibrium equations for the two bars and the pin we see there are a total of eight equilibrium equations, so we have enough equations to solve for all the forces.</a:t>
            </a:r>
          </a:p>
        </p:txBody>
      </p:sp>
      <p:sp>
        <p:nvSpPr>
          <p:cNvPr id="4" name="Slide Number Placeholder 3"/>
          <p:cNvSpPr>
            <a:spLocks noGrp="1"/>
          </p:cNvSpPr>
          <p:nvPr>
            <p:ph type="sldNum" sz="quarter" idx="5"/>
          </p:nvPr>
        </p:nvSpPr>
        <p:spPr/>
        <p:txBody>
          <a:bodyPr/>
          <a:lstStyle/>
          <a:p>
            <a:fld id="{4AF75F55-525D-449D-B785-3D7D113D3B44}" type="slidenum">
              <a:rPr lang="en-US" smtClean="0"/>
              <a:t>7</a:t>
            </a:fld>
            <a:endParaRPr lang="en-US"/>
          </a:p>
        </p:txBody>
      </p:sp>
    </p:spTree>
    <p:extLst>
      <p:ext uri="{BB962C8B-B14F-4D97-AF65-F5344CB8AC3E}">
        <p14:creationId xmlns:p14="http://schemas.microsoft.com/office/powerpoint/2010/main" val="4101578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eight equilibrium equations where we take moments about A and C to get the moment equilibrium equations. We can solve this system of eight equations for the eight unknowns, as we will do shortly, but in some cases, like this one, we can solve the system by hand in a sequence of steps.</a:t>
            </a:r>
          </a:p>
        </p:txBody>
      </p:sp>
      <p:sp>
        <p:nvSpPr>
          <p:cNvPr id="4" name="Slide Number Placeholder 3"/>
          <p:cNvSpPr>
            <a:spLocks noGrp="1"/>
          </p:cNvSpPr>
          <p:nvPr>
            <p:ph type="sldNum" sz="quarter" idx="5"/>
          </p:nvPr>
        </p:nvSpPr>
        <p:spPr/>
        <p:txBody>
          <a:bodyPr/>
          <a:lstStyle/>
          <a:p>
            <a:fld id="{4AF75F55-525D-449D-B785-3D7D113D3B44}" type="slidenum">
              <a:rPr lang="en-US" smtClean="0"/>
              <a:t>8</a:t>
            </a:fld>
            <a:endParaRPr lang="en-US"/>
          </a:p>
        </p:txBody>
      </p:sp>
    </p:spTree>
    <p:extLst>
      <p:ext uri="{BB962C8B-B14F-4D97-AF65-F5344CB8AC3E}">
        <p14:creationId xmlns:p14="http://schemas.microsoft.com/office/powerpoint/2010/main" val="9878276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shows how if we solve these equations in the right order, we can obtain the results directly without solving simultaneous equations. This, however, is not always the case and we may be forced to solve a set of simultaneous equations. Most Statics texts try to avoid solving simultaneous equations but with MATLAB available, such solutions are not difficult to obtain.</a:t>
            </a:r>
          </a:p>
        </p:txBody>
      </p:sp>
      <p:sp>
        <p:nvSpPr>
          <p:cNvPr id="4" name="Slide Number Placeholder 3"/>
          <p:cNvSpPr>
            <a:spLocks noGrp="1"/>
          </p:cNvSpPr>
          <p:nvPr>
            <p:ph type="sldNum" sz="quarter" idx="5"/>
          </p:nvPr>
        </p:nvSpPr>
        <p:spPr/>
        <p:txBody>
          <a:bodyPr/>
          <a:lstStyle/>
          <a:p>
            <a:fld id="{4AF75F55-525D-449D-B785-3D7D113D3B44}" type="slidenum">
              <a:rPr lang="en-US" smtClean="0"/>
              <a:t>9</a:t>
            </a:fld>
            <a:endParaRPr lang="en-US"/>
          </a:p>
        </p:txBody>
      </p:sp>
    </p:spTree>
    <p:extLst>
      <p:ext uri="{BB962C8B-B14F-4D97-AF65-F5344CB8AC3E}">
        <p14:creationId xmlns:p14="http://schemas.microsoft.com/office/powerpoint/2010/main" val="8858029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F75A22C-CE83-4E80-A2AE-9B2A1809F028}" type="slidenum">
              <a:rPr lang="en-US"/>
              <a:pPr/>
              <a:t>‹#›</a:t>
            </a:fld>
            <a:endParaRPr lang="en-US"/>
          </a:p>
        </p:txBody>
      </p:sp>
    </p:spTree>
    <p:extLst>
      <p:ext uri="{BB962C8B-B14F-4D97-AF65-F5344CB8AC3E}">
        <p14:creationId xmlns:p14="http://schemas.microsoft.com/office/powerpoint/2010/main" val="42385113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6C14CB5-C801-412C-93B4-FAF2D03EAE86}" type="slidenum">
              <a:rPr lang="en-US"/>
              <a:pPr/>
              <a:t>‹#›</a:t>
            </a:fld>
            <a:endParaRPr lang="en-US"/>
          </a:p>
        </p:txBody>
      </p:sp>
    </p:spTree>
    <p:extLst>
      <p:ext uri="{BB962C8B-B14F-4D97-AF65-F5344CB8AC3E}">
        <p14:creationId xmlns:p14="http://schemas.microsoft.com/office/powerpoint/2010/main" val="8973254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2CFADB1-9D27-4D17-A163-D3CA7DF84298}" type="slidenum">
              <a:rPr lang="en-US"/>
              <a:pPr/>
              <a:t>‹#›</a:t>
            </a:fld>
            <a:endParaRPr lang="en-US"/>
          </a:p>
        </p:txBody>
      </p:sp>
    </p:spTree>
    <p:extLst>
      <p:ext uri="{BB962C8B-B14F-4D97-AF65-F5344CB8AC3E}">
        <p14:creationId xmlns:p14="http://schemas.microsoft.com/office/powerpoint/2010/main" val="495616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8D60F1D-86AE-42A6-B533-66EB485FF390}" type="slidenum">
              <a:rPr lang="en-US"/>
              <a:pPr/>
              <a:t>‹#›</a:t>
            </a:fld>
            <a:endParaRPr lang="en-US"/>
          </a:p>
        </p:txBody>
      </p:sp>
    </p:spTree>
    <p:extLst>
      <p:ext uri="{BB962C8B-B14F-4D97-AF65-F5344CB8AC3E}">
        <p14:creationId xmlns:p14="http://schemas.microsoft.com/office/powerpoint/2010/main" val="6442936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F2680F4-3D1D-416A-9A19-747332C300F5}" type="slidenum">
              <a:rPr lang="en-US"/>
              <a:pPr/>
              <a:t>‹#›</a:t>
            </a:fld>
            <a:endParaRPr lang="en-US"/>
          </a:p>
        </p:txBody>
      </p:sp>
    </p:spTree>
    <p:extLst>
      <p:ext uri="{BB962C8B-B14F-4D97-AF65-F5344CB8AC3E}">
        <p14:creationId xmlns:p14="http://schemas.microsoft.com/office/powerpoint/2010/main" val="3790829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1878522-E1C3-4C18-B3FA-811DFD36103E}" type="slidenum">
              <a:rPr lang="en-US"/>
              <a:pPr/>
              <a:t>‹#›</a:t>
            </a:fld>
            <a:endParaRPr lang="en-US"/>
          </a:p>
        </p:txBody>
      </p:sp>
    </p:spTree>
    <p:extLst>
      <p:ext uri="{BB962C8B-B14F-4D97-AF65-F5344CB8AC3E}">
        <p14:creationId xmlns:p14="http://schemas.microsoft.com/office/powerpoint/2010/main" val="3837542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A53317DE-979E-4959-932A-51A150E1A062}" type="slidenum">
              <a:rPr lang="en-US"/>
              <a:pPr/>
              <a:t>‹#›</a:t>
            </a:fld>
            <a:endParaRPr lang="en-US"/>
          </a:p>
        </p:txBody>
      </p:sp>
    </p:spTree>
    <p:extLst>
      <p:ext uri="{BB962C8B-B14F-4D97-AF65-F5344CB8AC3E}">
        <p14:creationId xmlns:p14="http://schemas.microsoft.com/office/powerpoint/2010/main" val="19157557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5B6E08A0-31C9-4B89-91C6-EA28BD37B1F5}" type="slidenum">
              <a:rPr lang="en-US"/>
              <a:pPr/>
              <a:t>‹#›</a:t>
            </a:fld>
            <a:endParaRPr lang="en-US"/>
          </a:p>
        </p:txBody>
      </p:sp>
    </p:spTree>
    <p:extLst>
      <p:ext uri="{BB962C8B-B14F-4D97-AF65-F5344CB8AC3E}">
        <p14:creationId xmlns:p14="http://schemas.microsoft.com/office/powerpoint/2010/main" val="41017227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73A8A801-23A8-4E24-8EDA-354C4FC7CE93}" type="slidenum">
              <a:rPr lang="en-US"/>
              <a:pPr/>
              <a:t>‹#›</a:t>
            </a:fld>
            <a:endParaRPr lang="en-US"/>
          </a:p>
        </p:txBody>
      </p:sp>
    </p:spTree>
    <p:extLst>
      <p:ext uri="{BB962C8B-B14F-4D97-AF65-F5344CB8AC3E}">
        <p14:creationId xmlns:p14="http://schemas.microsoft.com/office/powerpoint/2010/main" val="2719893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079B63C-9CF8-45EC-980B-D1AD8BFE1BCF}" type="slidenum">
              <a:rPr lang="en-US"/>
              <a:pPr/>
              <a:t>‹#›</a:t>
            </a:fld>
            <a:endParaRPr lang="en-US"/>
          </a:p>
        </p:txBody>
      </p:sp>
    </p:spTree>
    <p:extLst>
      <p:ext uri="{BB962C8B-B14F-4D97-AF65-F5344CB8AC3E}">
        <p14:creationId xmlns:p14="http://schemas.microsoft.com/office/powerpoint/2010/main" val="28212254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A5A99E9-C117-489D-A9EB-C919028CC638}" type="slidenum">
              <a:rPr lang="en-US"/>
              <a:pPr/>
              <a:t>‹#›</a:t>
            </a:fld>
            <a:endParaRPr lang="en-US"/>
          </a:p>
        </p:txBody>
      </p:sp>
    </p:spTree>
    <p:extLst>
      <p:ext uri="{BB962C8B-B14F-4D97-AF65-F5344CB8AC3E}">
        <p14:creationId xmlns:p14="http://schemas.microsoft.com/office/powerpoint/2010/main" val="18725080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B0A17A6B-FB06-4D11-8BE5-17EC7286324A}"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5.wmf"/></Relationships>
</file>

<file path=ppt/slides/_rels/slide11.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oleObject" Target="../embeddings/oleObject22.bin"/><Relationship Id="rId7" Type="http://schemas.openxmlformats.org/officeDocument/2006/relationships/oleObject" Target="../embeddings/oleObject24.bin"/><Relationship Id="rId12" Type="http://schemas.openxmlformats.org/officeDocument/2006/relationships/image" Target="../media/image17.wmf"/><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5.wmf"/><Relationship Id="rId11" Type="http://schemas.openxmlformats.org/officeDocument/2006/relationships/oleObject" Target="../embeddings/oleObject26.bin"/><Relationship Id="rId5" Type="http://schemas.openxmlformats.org/officeDocument/2006/relationships/oleObject" Target="../embeddings/oleObject23.bin"/><Relationship Id="rId10" Type="http://schemas.openxmlformats.org/officeDocument/2006/relationships/image" Target="../media/image16.wmf"/><Relationship Id="rId4" Type="http://schemas.openxmlformats.org/officeDocument/2006/relationships/image" Target="../media/image4.wmf"/><Relationship Id="rId9" Type="http://schemas.openxmlformats.org/officeDocument/2006/relationships/oleObject" Target="../embeddings/oleObject25.bin"/></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7.w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7.wmf"/></Relationships>
</file>

<file path=ppt/slides/_rels/slide14.xml.rels><?xml version="1.0" encoding="UTF-8" standalone="yes"?>
<Relationships xmlns="http://schemas.openxmlformats.org/package/2006/relationships"><Relationship Id="rId8" Type="http://schemas.openxmlformats.org/officeDocument/2006/relationships/image" Target="../media/image8.wmf"/><Relationship Id="rId13" Type="http://schemas.openxmlformats.org/officeDocument/2006/relationships/oleObject" Target="../embeddings/oleObject34.bin"/><Relationship Id="rId18" Type="http://schemas.openxmlformats.org/officeDocument/2006/relationships/image" Target="../media/image13.wmf"/><Relationship Id="rId3" Type="http://schemas.openxmlformats.org/officeDocument/2006/relationships/oleObject" Target="../embeddings/oleObject29.bin"/><Relationship Id="rId7" Type="http://schemas.openxmlformats.org/officeDocument/2006/relationships/oleObject" Target="../embeddings/oleObject31.bin"/><Relationship Id="rId12" Type="http://schemas.openxmlformats.org/officeDocument/2006/relationships/image" Target="../media/image10.wmf"/><Relationship Id="rId17" Type="http://schemas.openxmlformats.org/officeDocument/2006/relationships/oleObject" Target="../embeddings/oleObject36.bin"/><Relationship Id="rId2" Type="http://schemas.openxmlformats.org/officeDocument/2006/relationships/notesSlide" Target="../notesSlides/notesSlide14.xml"/><Relationship Id="rId16" Type="http://schemas.openxmlformats.org/officeDocument/2006/relationships/image" Target="../media/image12.wmf"/><Relationship Id="rId20" Type="http://schemas.openxmlformats.org/officeDocument/2006/relationships/image" Target="../media/image14.wmf"/><Relationship Id="rId1" Type="http://schemas.openxmlformats.org/officeDocument/2006/relationships/slideLayout" Target="../slideLayouts/slideLayout7.xml"/><Relationship Id="rId6" Type="http://schemas.openxmlformats.org/officeDocument/2006/relationships/image" Target="../media/image7.wmf"/><Relationship Id="rId11" Type="http://schemas.openxmlformats.org/officeDocument/2006/relationships/oleObject" Target="../embeddings/oleObject33.bin"/><Relationship Id="rId5" Type="http://schemas.openxmlformats.org/officeDocument/2006/relationships/oleObject" Target="../embeddings/oleObject30.bin"/><Relationship Id="rId15" Type="http://schemas.openxmlformats.org/officeDocument/2006/relationships/oleObject" Target="../embeddings/oleObject35.bin"/><Relationship Id="rId10" Type="http://schemas.openxmlformats.org/officeDocument/2006/relationships/image" Target="../media/image9.wmf"/><Relationship Id="rId19" Type="http://schemas.openxmlformats.org/officeDocument/2006/relationships/oleObject" Target="../embeddings/oleObject37.bin"/><Relationship Id="rId4" Type="http://schemas.openxmlformats.org/officeDocument/2006/relationships/image" Target="../media/image17.wmf"/><Relationship Id="rId9" Type="http://schemas.openxmlformats.org/officeDocument/2006/relationships/oleObject" Target="../embeddings/oleObject32.bin"/><Relationship Id="rId14" Type="http://schemas.openxmlformats.org/officeDocument/2006/relationships/image" Target="../media/image11.wmf"/></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2.wmf"/><Relationship Id="rId5" Type="http://schemas.openxmlformats.org/officeDocument/2006/relationships/oleObject" Target="../embeddings/oleObject2.bin"/><Relationship Id="rId4" Type="http://schemas.openxmlformats.org/officeDocument/2006/relationships/image" Target="../media/image1.wmf"/></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wm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oleObject" Target="../embeddings/oleObject6.bin"/><Relationship Id="rId5" Type="http://schemas.openxmlformats.org/officeDocument/2006/relationships/oleObject" Target="../embeddings/oleObject5.bin"/><Relationship Id="rId4" Type="http://schemas.openxmlformats.org/officeDocument/2006/relationships/image" Target="../media/image3.wmf"/></Relationships>
</file>

<file path=ppt/slides/_rels/slide8.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oleObject" Target="../embeddings/oleObject7.bin"/><Relationship Id="rId7" Type="http://schemas.openxmlformats.org/officeDocument/2006/relationships/oleObject" Target="../embeddings/oleObject9.bin"/><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5.wmf"/><Relationship Id="rId5" Type="http://schemas.openxmlformats.org/officeDocument/2006/relationships/oleObject" Target="../embeddings/oleObject8.bin"/><Relationship Id="rId4" Type="http://schemas.openxmlformats.org/officeDocument/2006/relationships/image" Target="../media/image4.wmf"/></Relationships>
</file>

<file path=ppt/slides/_rels/slide9.xml.rels><?xml version="1.0" encoding="UTF-8" standalone="yes"?>
<Relationships xmlns="http://schemas.openxmlformats.org/package/2006/relationships"><Relationship Id="rId8" Type="http://schemas.openxmlformats.org/officeDocument/2006/relationships/image" Target="../media/image6.wmf"/><Relationship Id="rId13" Type="http://schemas.openxmlformats.org/officeDocument/2006/relationships/oleObject" Target="../embeddings/oleObject15.bin"/><Relationship Id="rId18" Type="http://schemas.openxmlformats.org/officeDocument/2006/relationships/image" Target="../media/image11.wmf"/><Relationship Id="rId3" Type="http://schemas.openxmlformats.org/officeDocument/2006/relationships/oleObject" Target="../embeddings/oleObject10.bin"/><Relationship Id="rId21" Type="http://schemas.openxmlformats.org/officeDocument/2006/relationships/oleObject" Target="../embeddings/oleObject19.bin"/><Relationship Id="rId7" Type="http://schemas.openxmlformats.org/officeDocument/2006/relationships/oleObject" Target="../embeddings/oleObject12.bin"/><Relationship Id="rId12" Type="http://schemas.openxmlformats.org/officeDocument/2006/relationships/image" Target="../media/image8.wmf"/><Relationship Id="rId17" Type="http://schemas.openxmlformats.org/officeDocument/2006/relationships/oleObject" Target="../embeddings/oleObject17.bin"/><Relationship Id="rId2" Type="http://schemas.openxmlformats.org/officeDocument/2006/relationships/notesSlide" Target="../notesSlides/notesSlide9.xml"/><Relationship Id="rId16" Type="http://schemas.openxmlformats.org/officeDocument/2006/relationships/image" Target="../media/image10.wmf"/><Relationship Id="rId20" Type="http://schemas.openxmlformats.org/officeDocument/2006/relationships/image" Target="../media/image12.wmf"/><Relationship Id="rId1" Type="http://schemas.openxmlformats.org/officeDocument/2006/relationships/slideLayout" Target="../slideLayouts/slideLayout7.xml"/><Relationship Id="rId6" Type="http://schemas.openxmlformats.org/officeDocument/2006/relationships/image" Target="../media/image5.wmf"/><Relationship Id="rId11" Type="http://schemas.openxmlformats.org/officeDocument/2006/relationships/oleObject" Target="../embeddings/oleObject14.bin"/><Relationship Id="rId24" Type="http://schemas.openxmlformats.org/officeDocument/2006/relationships/image" Target="../media/image14.wmf"/><Relationship Id="rId5" Type="http://schemas.openxmlformats.org/officeDocument/2006/relationships/oleObject" Target="../embeddings/oleObject11.bin"/><Relationship Id="rId15" Type="http://schemas.openxmlformats.org/officeDocument/2006/relationships/oleObject" Target="../embeddings/oleObject16.bin"/><Relationship Id="rId23" Type="http://schemas.openxmlformats.org/officeDocument/2006/relationships/oleObject" Target="../embeddings/oleObject20.bin"/><Relationship Id="rId10" Type="http://schemas.openxmlformats.org/officeDocument/2006/relationships/image" Target="../media/image7.wmf"/><Relationship Id="rId19" Type="http://schemas.openxmlformats.org/officeDocument/2006/relationships/oleObject" Target="../embeddings/oleObject18.bin"/><Relationship Id="rId4" Type="http://schemas.openxmlformats.org/officeDocument/2006/relationships/image" Target="../media/image4.wmf"/><Relationship Id="rId9" Type="http://schemas.openxmlformats.org/officeDocument/2006/relationships/oleObject" Target="../embeddings/oleObject13.bin"/><Relationship Id="rId14" Type="http://schemas.openxmlformats.org/officeDocument/2006/relationships/image" Target="../media/image9.wmf"/><Relationship Id="rId22" Type="http://schemas.openxmlformats.org/officeDocument/2006/relationships/image" Target="../media/image13.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C4A3DD4-B381-4C9F-B8DD-CA243C35E71C}"/>
              </a:ext>
            </a:extLst>
          </p:cNvPr>
          <p:cNvSpPr txBox="1"/>
          <p:nvPr/>
        </p:nvSpPr>
        <p:spPr>
          <a:xfrm>
            <a:off x="2494625" y="2610035"/>
            <a:ext cx="4551246" cy="461665"/>
          </a:xfrm>
          <a:prstGeom prst="rect">
            <a:avLst/>
          </a:prstGeom>
          <a:noFill/>
        </p:spPr>
        <p:txBody>
          <a:bodyPr wrap="none" rtlCol="0">
            <a:spAutoFit/>
          </a:bodyPr>
          <a:lstStyle/>
          <a:p>
            <a:r>
              <a:rPr lang="en-US" sz="2400" dirty="0"/>
              <a:t>Solving Equilibrium Problems -II</a:t>
            </a:r>
          </a:p>
        </p:txBody>
      </p:sp>
    </p:spTree>
    <p:extLst>
      <p:ext uri="{BB962C8B-B14F-4D97-AF65-F5344CB8AC3E}">
        <p14:creationId xmlns:p14="http://schemas.microsoft.com/office/powerpoint/2010/main" val="26387789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Line 5"/>
          <p:cNvSpPr>
            <a:spLocks noChangeShapeType="1"/>
          </p:cNvSpPr>
          <p:nvPr/>
        </p:nvSpPr>
        <p:spPr bwMode="auto">
          <a:xfrm>
            <a:off x="5938838" y="741363"/>
            <a:ext cx="9525" cy="13763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2" name="Line 6"/>
          <p:cNvSpPr>
            <a:spLocks noChangeShapeType="1"/>
          </p:cNvSpPr>
          <p:nvPr/>
        </p:nvSpPr>
        <p:spPr bwMode="auto">
          <a:xfrm flipH="1">
            <a:off x="1293813" y="822325"/>
            <a:ext cx="1335087" cy="1346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3" name="Line 7"/>
          <p:cNvSpPr>
            <a:spLocks noChangeShapeType="1"/>
          </p:cNvSpPr>
          <p:nvPr/>
        </p:nvSpPr>
        <p:spPr bwMode="auto">
          <a:xfrm>
            <a:off x="4151313" y="730250"/>
            <a:ext cx="503237"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4" name="Text Box 8"/>
          <p:cNvSpPr txBox="1">
            <a:spLocks noChangeArrowheads="1"/>
          </p:cNvSpPr>
          <p:nvPr/>
        </p:nvSpPr>
        <p:spPr bwMode="auto">
          <a:xfrm>
            <a:off x="4108450" y="266700"/>
            <a:ext cx="806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200 lb</a:t>
            </a:r>
          </a:p>
        </p:txBody>
      </p:sp>
      <p:sp>
        <p:nvSpPr>
          <p:cNvPr id="9225" name="Line 9"/>
          <p:cNvSpPr>
            <a:spLocks noChangeShapeType="1"/>
          </p:cNvSpPr>
          <p:nvPr/>
        </p:nvSpPr>
        <p:spPr bwMode="auto">
          <a:xfrm flipH="1">
            <a:off x="1263650" y="2200275"/>
            <a:ext cx="349250" cy="0"/>
          </a:xfrm>
          <a:prstGeom prst="line">
            <a:avLst/>
          </a:prstGeom>
          <a:noFill/>
          <a:ln w="28575">
            <a:solidFill>
              <a:srgbClr val="33CC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6" name="Line 10"/>
          <p:cNvSpPr>
            <a:spLocks noChangeShapeType="1"/>
          </p:cNvSpPr>
          <p:nvPr/>
        </p:nvSpPr>
        <p:spPr bwMode="auto">
          <a:xfrm>
            <a:off x="1282700" y="1819275"/>
            <a:ext cx="9525" cy="381000"/>
          </a:xfrm>
          <a:prstGeom prst="line">
            <a:avLst/>
          </a:prstGeom>
          <a:noFill/>
          <a:ln w="28575">
            <a:solidFill>
              <a:srgbClr val="33CC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7" name="Line 11"/>
          <p:cNvSpPr>
            <a:spLocks noChangeShapeType="1"/>
          </p:cNvSpPr>
          <p:nvPr/>
        </p:nvSpPr>
        <p:spPr bwMode="auto">
          <a:xfrm flipV="1">
            <a:off x="5938838" y="2108200"/>
            <a:ext cx="430212" cy="9525"/>
          </a:xfrm>
          <a:prstGeom prst="line">
            <a:avLst/>
          </a:prstGeom>
          <a:noFill/>
          <a:ln w="28575">
            <a:solidFill>
              <a:srgbClr val="33CC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8" name="Line 12"/>
          <p:cNvSpPr>
            <a:spLocks noChangeShapeType="1"/>
          </p:cNvSpPr>
          <p:nvPr/>
        </p:nvSpPr>
        <p:spPr bwMode="auto">
          <a:xfrm flipV="1">
            <a:off x="5948363" y="1738313"/>
            <a:ext cx="0" cy="369887"/>
          </a:xfrm>
          <a:prstGeom prst="line">
            <a:avLst/>
          </a:prstGeom>
          <a:noFill/>
          <a:ln w="28575">
            <a:solidFill>
              <a:srgbClr val="33CC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9" name="Text Box 13"/>
          <p:cNvSpPr txBox="1">
            <a:spLocks noChangeArrowheads="1"/>
          </p:cNvSpPr>
          <p:nvPr/>
        </p:nvSpPr>
        <p:spPr bwMode="auto">
          <a:xfrm>
            <a:off x="1061673" y="2201346"/>
            <a:ext cx="81304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200 </a:t>
            </a:r>
            <a:r>
              <a:rPr lang="en-US" dirty="0" err="1"/>
              <a:t>lb</a:t>
            </a:r>
            <a:endParaRPr lang="en-US" dirty="0"/>
          </a:p>
        </p:txBody>
      </p:sp>
      <p:sp>
        <p:nvSpPr>
          <p:cNvPr id="9230" name="Text Box 14"/>
          <p:cNvSpPr txBox="1">
            <a:spLocks noChangeArrowheads="1"/>
          </p:cNvSpPr>
          <p:nvPr/>
        </p:nvSpPr>
        <p:spPr bwMode="auto">
          <a:xfrm>
            <a:off x="692148" y="1481166"/>
            <a:ext cx="87312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dirty="0"/>
              <a:t>100 </a:t>
            </a:r>
            <a:r>
              <a:rPr lang="en-US" dirty="0" err="1"/>
              <a:t>lb</a:t>
            </a:r>
            <a:endParaRPr lang="en-US" dirty="0"/>
          </a:p>
        </p:txBody>
      </p:sp>
      <p:sp>
        <p:nvSpPr>
          <p:cNvPr id="9231" name="Text Box 15"/>
          <p:cNvSpPr txBox="1">
            <a:spLocks noChangeArrowheads="1"/>
          </p:cNvSpPr>
          <p:nvPr/>
        </p:nvSpPr>
        <p:spPr bwMode="auto">
          <a:xfrm>
            <a:off x="6164263" y="2127250"/>
            <a:ext cx="311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0</a:t>
            </a:r>
          </a:p>
        </p:txBody>
      </p:sp>
      <p:sp>
        <p:nvSpPr>
          <p:cNvPr id="9232" name="Text Box 16"/>
          <p:cNvSpPr txBox="1">
            <a:spLocks noChangeArrowheads="1"/>
          </p:cNvSpPr>
          <p:nvPr/>
        </p:nvSpPr>
        <p:spPr bwMode="auto">
          <a:xfrm>
            <a:off x="6072188" y="1530350"/>
            <a:ext cx="9469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dirty="0"/>
              <a:t>300 </a:t>
            </a:r>
            <a:r>
              <a:rPr lang="en-US" dirty="0" err="1"/>
              <a:t>lb</a:t>
            </a:r>
            <a:endParaRPr lang="en-US" dirty="0"/>
          </a:p>
        </p:txBody>
      </p:sp>
      <p:sp>
        <p:nvSpPr>
          <p:cNvPr id="9233" name="Line 17"/>
          <p:cNvSpPr>
            <a:spLocks noChangeShapeType="1"/>
          </p:cNvSpPr>
          <p:nvPr/>
        </p:nvSpPr>
        <p:spPr bwMode="auto">
          <a:xfrm>
            <a:off x="1930400" y="1520825"/>
            <a:ext cx="9525" cy="34925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34" name="Text Box 18"/>
          <p:cNvSpPr txBox="1">
            <a:spLocks noChangeArrowheads="1"/>
          </p:cNvSpPr>
          <p:nvPr/>
        </p:nvSpPr>
        <p:spPr bwMode="auto">
          <a:xfrm>
            <a:off x="1366838" y="1079500"/>
            <a:ext cx="806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100 lb</a:t>
            </a:r>
          </a:p>
        </p:txBody>
      </p:sp>
      <p:sp>
        <p:nvSpPr>
          <p:cNvPr id="9235" name="Line 19"/>
          <p:cNvSpPr>
            <a:spLocks noChangeShapeType="1"/>
          </p:cNvSpPr>
          <p:nvPr/>
        </p:nvSpPr>
        <p:spPr bwMode="auto">
          <a:xfrm>
            <a:off x="5948363" y="1327150"/>
            <a:ext cx="0" cy="328613"/>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36" name="Text Box 20"/>
          <p:cNvSpPr txBox="1">
            <a:spLocks noChangeArrowheads="1"/>
          </p:cNvSpPr>
          <p:nvPr/>
        </p:nvSpPr>
        <p:spPr bwMode="auto">
          <a:xfrm>
            <a:off x="6051550" y="1120775"/>
            <a:ext cx="806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100 lb</a:t>
            </a:r>
          </a:p>
        </p:txBody>
      </p:sp>
      <p:sp>
        <p:nvSpPr>
          <p:cNvPr id="9237" name="Oval 21"/>
          <p:cNvSpPr>
            <a:spLocks noChangeArrowheads="1"/>
          </p:cNvSpPr>
          <p:nvPr/>
        </p:nvSpPr>
        <p:spPr bwMode="auto">
          <a:xfrm>
            <a:off x="4087813" y="688975"/>
            <a:ext cx="93662" cy="93663"/>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39" name="Line 23"/>
          <p:cNvSpPr>
            <a:spLocks noChangeShapeType="1"/>
          </p:cNvSpPr>
          <p:nvPr/>
        </p:nvSpPr>
        <p:spPr bwMode="auto">
          <a:xfrm>
            <a:off x="5937250" y="268288"/>
            <a:ext cx="0" cy="452437"/>
          </a:xfrm>
          <a:prstGeom prst="line">
            <a:avLst/>
          </a:prstGeom>
          <a:noFill/>
          <a:ln w="28575">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41" name="Line 25"/>
          <p:cNvSpPr>
            <a:spLocks noChangeShapeType="1"/>
          </p:cNvSpPr>
          <p:nvPr/>
        </p:nvSpPr>
        <p:spPr bwMode="auto">
          <a:xfrm flipH="1">
            <a:off x="4776788" y="739775"/>
            <a:ext cx="369887" cy="0"/>
          </a:xfrm>
          <a:prstGeom prst="line">
            <a:avLst/>
          </a:prstGeom>
          <a:noFill/>
          <a:ln w="28575">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42" name="Line 26"/>
          <p:cNvSpPr>
            <a:spLocks noChangeShapeType="1"/>
          </p:cNvSpPr>
          <p:nvPr/>
        </p:nvSpPr>
        <p:spPr bwMode="auto">
          <a:xfrm flipV="1">
            <a:off x="4159250" y="812800"/>
            <a:ext cx="0" cy="358775"/>
          </a:xfrm>
          <a:prstGeom prst="line">
            <a:avLst/>
          </a:prstGeom>
          <a:noFill/>
          <a:ln w="28575">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43" name="Text Box 27"/>
          <p:cNvSpPr txBox="1">
            <a:spLocks noChangeArrowheads="1"/>
          </p:cNvSpPr>
          <p:nvPr/>
        </p:nvSpPr>
        <p:spPr bwMode="auto">
          <a:xfrm>
            <a:off x="4837113" y="287338"/>
            <a:ext cx="311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0</a:t>
            </a:r>
          </a:p>
        </p:txBody>
      </p:sp>
      <p:sp>
        <p:nvSpPr>
          <p:cNvPr id="9244" name="Text Box 28"/>
          <p:cNvSpPr txBox="1">
            <a:spLocks noChangeArrowheads="1"/>
          </p:cNvSpPr>
          <p:nvPr/>
        </p:nvSpPr>
        <p:spPr bwMode="auto">
          <a:xfrm>
            <a:off x="4314824" y="852488"/>
            <a:ext cx="83978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dirty="0"/>
              <a:t>200 </a:t>
            </a:r>
            <a:r>
              <a:rPr lang="en-US" dirty="0" err="1"/>
              <a:t>lb</a:t>
            </a:r>
            <a:endParaRPr lang="en-US" dirty="0"/>
          </a:p>
        </p:txBody>
      </p:sp>
      <p:sp>
        <p:nvSpPr>
          <p:cNvPr id="9245" name="Line 29"/>
          <p:cNvSpPr>
            <a:spLocks noChangeShapeType="1"/>
          </p:cNvSpPr>
          <p:nvPr/>
        </p:nvSpPr>
        <p:spPr bwMode="auto">
          <a:xfrm>
            <a:off x="2640013" y="823913"/>
            <a:ext cx="338137" cy="9525"/>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46" name="Line 30"/>
          <p:cNvSpPr>
            <a:spLocks noChangeShapeType="1"/>
          </p:cNvSpPr>
          <p:nvPr/>
        </p:nvSpPr>
        <p:spPr bwMode="auto">
          <a:xfrm flipV="1">
            <a:off x="2640013" y="463550"/>
            <a:ext cx="0" cy="360363"/>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47" name="Text Box 31"/>
          <p:cNvSpPr txBox="1">
            <a:spLocks noChangeArrowheads="1"/>
          </p:cNvSpPr>
          <p:nvPr/>
        </p:nvSpPr>
        <p:spPr bwMode="auto">
          <a:xfrm>
            <a:off x="2670175" y="852488"/>
            <a:ext cx="81304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200 </a:t>
            </a:r>
            <a:r>
              <a:rPr lang="en-US" dirty="0" err="1"/>
              <a:t>lb</a:t>
            </a:r>
            <a:endParaRPr lang="en-US" dirty="0"/>
          </a:p>
        </p:txBody>
      </p:sp>
      <p:sp>
        <p:nvSpPr>
          <p:cNvPr id="9248" name="Line 32"/>
          <p:cNvSpPr>
            <a:spLocks noChangeShapeType="1"/>
          </p:cNvSpPr>
          <p:nvPr/>
        </p:nvSpPr>
        <p:spPr bwMode="auto">
          <a:xfrm flipH="1">
            <a:off x="3687763" y="739775"/>
            <a:ext cx="338137" cy="0"/>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49" name="Text Box 33"/>
          <p:cNvSpPr txBox="1">
            <a:spLocks noChangeArrowheads="1"/>
          </p:cNvSpPr>
          <p:nvPr/>
        </p:nvSpPr>
        <p:spPr bwMode="auto">
          <a:xfrm>
            <a:off x="3261163" y="272535"/>
            <a:ext cx="81304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200 </a:t>
            </a:r>
            <a:r>
              <a:rPr lang="en-US" dirty="0" err="1"/>
              <a:t>lb</a:t>
            </a:r>
            <a:endParaRPr lang="en-US" dirty="0"/>
          </a:p>
        </p:txBody>
      </p:sp>
      <p:sp>
        <p:nvSpPr>
          <p:cNvPr id="9250" name="Line 34"/>
          <p:cNvSpPr>
            <a:spLocks noChangeShapeType="1"/>
          </p:cNvSpPr>
          <p:nvPr/>
        </p:nvSpPr>
        <p:spPr bwMode="auto">
          <a:xfrm>
            <a:off x="4160838" y="1244600"/>
            <a:ext cx="0" cy="349250"/>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51" name="Text Box 35"/>
          <p:cNvSpPr txBox="1">
            <a:spLocks noChangeArrowheads="1"/>
          </p:cNvSpPr>
          <p:nvPr/>
        </p:nvSpPr>
        <p:spPr bwMode="auto">
          <a:xfrm>
            <a:off x="4273550" y="1325563"/>
            <a:ext cx="6604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a:t>200 </a:t>
            </a:r>
            <a:r>
              <a:rPr lang="en-US" dirty="0" err="1"/>
              <a:t>lb</a:t>
            </a:r>
            <a:endParaRPr lang="en-US" dirty="0"/>
          </a:p>
        </p:txBody>
      </p:sp>
      <p:sp>
        <p:nvSpPr>
          <p:cNvPr id="9252" name="Line 36"/>
          <p:cNvSpPr>
            <a:spLocks noChangeShapeType="1"/>
          </p:cNvSpPr>
          <p:nvPr/>
        </p:nvSpPr>
        <p:spPr bwMode="auto">
          <a:xfrm>
            <a:off x="1643063" y="2209800"/>
            <a:ext cx="976312"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53" name="Line 37"/>
          <p:cNvSpPr>
            <a:spLocks noChangeShapeType="1"/>
          </p:cNvSpPr>
          <p:nvPr/>
        </p:nvSpPr>
        <p:spPr bwMode="auto">
          <a:xfrm>
            <a:off x="2640013" y="935038"/>
            <a:ext cx="0" cy="1274762"/>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54" name="Text Box 38"/>
          <p:cNvSpPr txBox="1">
            <a:spLocks noChangeArrowheads="1"/>
          </p:cNvSpPr>
          <p:nvPr/>
        </p:nvSpPr>
        <p:spPr bwMode="auto">
          <a:xfrm>
            <a:off x="1916187" y="2189163"/>
            <a:ext cx="43313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dirty="0"/>
              <a:t>8 ft</a:t>
            </a:r>
          </a:p>
        </p:txBody>
      </p:sp>
      <p:sp>
        <p:nvSpPr>
          <p:cNvPr id="9255" name="Text Box 39"/>
          <p:cNvSpPr txBox="1">
            <a:spLocks noChangeArrowheads="1"/>
          </p:cNvSpPr>
          <p:nvPr/>
        </p:nvSpPr>
        <p:spPr bwMode="auto">
          <a:xfrm>
            <a:off x="2628900" y="1401860"/>
            <a:ext cx="43313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dirty="0"/>
              <a:t>6 ft</a:t>
            </a:r>
          </a:p>
        </p:txBody>
      </p:sp>
      <p:sp>
        <p:nvSpPr>
          <p:cNvPr id="9256" name="Text Box 40"/>
          <p:cNvSpPr txBox="1">
            <a:spLocks noChangeArrowheads="1"/>
          </p:cNvSpPr>
          <p:nvPr/>
        </p:nvSpPr>
        <p:spPr bwMode="auto">
          <a:xfrm>
            <a:off x="5479068" y="1145284"/>
            <a:ext cx="43313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dirty="0"/>
              <a:t>6 ft</a:t>
            </a:r>
          </a:p>
        </p:txBody>
      </p:sp>
      <p:sp>
        <p:nvSpPr>
          <p:cNvPr id="9268" name="Text Box 52"/>
          <p:cNvSpPr txBox="1">
            <a:spLocks noChangeArrowheads="1"/>
          </p:cNvSpPr>
          <p:nvPr/>
        </p:nvSpPr>
        <p:spPr bwMode="auto">
          <a:xfrm>
            <a:off x="6042025" y="214313"/>
            <a:ext cx="81304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200 </a:t>
            </a:r>
            <a:r>
              <a:rPr lang="en-US" dirty="0" err="1"/>
              <a:t>lb</a:t>
            </a:r>
            <a:endParaRPr lang="en-US" dirty="0"/>
          </a:p>
        </p:txBody>
      </p:sp>
      <p:sp>
        <p:nvSpPr>
          <p:cNvPr id="9269" name="Line 53"/>
          <p:cNvSpPr>
            <a:spLocks noChangeShapeType="1"/>
          </p:cNvSpPr>
          <p:nvPr/>
        </p:nvSpPr>
        <p:spPr bwMode="auto">
          <a:xfrm>
            <a:off x="6000750" y="709613"/>
            <a:ext cx="400050" cy="0"/>
          </a:xfrm>
          <a:prstGeom prst="line">
            <a:avLst/>
          </a:prstGeom>
          <a:noFill/>
          <a:ln w="28575">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70" name="Text Box 54"/>
          <p:cNvSpPr txBox="1">
            <a:spLocks noChangeArrowheads="1"/>
          </p:cNvSpPr>
          <p:nvPr/>
        </p:nvSpPr>
        <p:spPr bwMode="auto">
          <a:xfrm>
            <a:off x="6442075" y="533400"/>
            <a:ext cx="311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0</a:t>
            </a:r>
          </a:p>
        </p:txBody>
      </p:sp>
      <p:sp>
        <p:nvSpPr>
          <p:cNvPr id="9271" name="Text Box 55"/>
          <p:cNvSpPr txBox="1">
            <a:spLocks noChangeArrowheads="1"/>
          </p:cNvSpPr>
          <p:nvPr/>
        </p:nvSpPr>
        <p:spPr bwMode="auto">
          <a:xfrm>
            <a:off x="1874716" y="169347"/>
            <a:ext cx="81304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200 </a:t>
            </a:r>
            <a:r>
              <a:rPr lang="en-US" dirty="0" err="1"/>
              <a:t>lb</a:t>
            </a:r>
            <a:endParaRPr lang="en-US" dirty="0"/>
          </a:p>
        </p:txBody>
      </p:sp>
      <p:sp>
        <p:nvSpPr>
          <p:cNvPr id="9272" name="Text Box 56"/>
          <p:cNvSpPr txBox="1">
            <a:spLocks noChangeArrowheads="1"/>
          </p:cNvSpPr>
          <p:nvPr/>
        </p:nvSpPr>
        <p:spPr bwMode="auto">
          <a:xfrm>
            <a:off x="773113" y="2536825"/>
            <a:ext cx="77380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If we put the system back together and look at the entire structure, we see</a:t>
            </a:r>
          </a:p>
        </p:txBody>
      </p:sp>
      <p:sp>
        <p:nvSpPr>
          <p:cNvPr id="9273" name="Line 57"/>
          <p:cNvSpPr>
            <a:spLocks noChangeShapeType="1"/>
          </p:cNvSpPr>
          <p:nvPr/>
        </p:nvSpPr>
        <p:spPr bwMode="auto">
          <a:xfrm flipH="1">
            <a:off x="2455863" y="3362325"/>
            <a:ext cx="1335087" cy="1346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74" name="Line 58"/>
          <p:cNvSpPr>
            <a:spLocks noChangeShapeType="1"/>
          </p:cNvSpPr>
          <p:nvPr/>
        </p:nvSpPr>
        <p:spPr bwMode="auto">
          <a:xfrm flipH="1">
            <a:off x="2425700" y="4740275"/>
            <a:ext cx="349250" cy="0"/>
          </a:xfrm>
          <a:prstGeom prst="line">
            <a:avLst/>
          </a:prstGeom>
          <a:noFill/>
          <a:ln w="28575">
            <a:solidFill>
              <a:srgbClr val="33CC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75" name="Line 59"/>
          <p:cNvSpPr>
            <a:spLocks noChangeShapeType="1"/>
          </p:cNvSpPr>
          <p:nvPr/>
        </p:nvSpPr>
        <p:spPr bwMode="auto">
          <a:xfrm>
            <a:off x="2444750" y="4359275"/>
            <a:ext cx="9525" cy="381000"/>
          </a:xfrm>
          <a:prstGeom prst="line">
            <a:avLst/>
          </a:prstGeom>
          <a:noFill/>
          <a:ln w="28575">
            <a:solidFill>
              <a:srgbClr val="33CC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76" name="Text Box 60"/>
          <p:cNvSpPr txBox="1">
            <a:spLocks noChangeArrowheads="1"/>
          </p:cNvSpPr>
          <p:nvPr/>
        </p:nvSpPr>
        <p:spPr bwMode="auto">
          <a:xfrm>
            <a:off x="1630913" y="4559121"/>
            <a:ext cx="81304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200 </a:t>
            </a:r>
            <a:r>
              <a:rPr lang="en-US" dirty="0" err="1"/>
              <a:t>lb</a:t>
            </a:r>
            <a:endParaRPr lang="en-US" dirty="0"/>
          </a:p>
        </p:txBody>
      </p:sp>
      <p:sp>
        <p:nvSpPr>
          <p:cNvPr id="9277" name="Text Box 61"/>
          <p:cNvSpPr txBox="1">
            <a:spLocks noChangeArrowheads="1"/>
          </p:cNvSpPr>
          <p:nvPr/>
        </p:nvSpPr>
        <p:spPr bwMode="auto">
          <a:xfrm>
            <a:off x="1670376" y="4039632"/>
            <a:ext cx="83836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dirty="0"/>
              <a:t>100 </a:t>
            </a:r>
            <a:r>
              <a:rPr lang="en-US" dirty="0" err="1"/>
              <a:t>lb</a:t>
            </a:r>
            <a:endParaRPr lang="en-US" dirty="0"/>
          </a:p>
        </p:txBody>
      </p:sp>
      <p:sp>
        <p:nvSpPr>
          <p:cNvPr id="9278" name="Line 62"/>
          <p:cNvSpPr>
            <a:spLocks noChangeShapeType="1"/>
          </p:cNvSpPr>
          <p:nvPr/>
        </p:nvSpPr>
        <p:spPr bwMode="auto">
          <a:xfrm>
            <a:off x="3092450" y="4060825"/>
            <a:ext cx="9525" cy="34925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79" name="Text Box 63"/>
          <p:cNvSpPr txBox="1">
            <a:spLocks noChangeArrowheads="1"/>
          </p:cNvSpPr>
          <p:nvPr/>
        </p:nvSpPr>
        <p:spPr bwMode="auto">
          <a:xfrm>
            <a:off x="2836537" y="4365417"/>
            <a:ext cx="806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100 </a:t>
            </a:r>
            <a:r>
              <a:rPr lang="en-US" dirty="0" err="1"/>
              <a:t>lb</a:t>
            </a:r>
            <a:endParaRPr lang="en-US" dirty="0"/>
          </a:p>
        </p:txBody>
      </p:sp>
      <p:sp>
        <p:nvSpPr>
          <p:cNvPr id="9282" name="Text Box 66"/>
          <p:cNvSpPr txBox="1">
            <a:spLocks noChangeArrowheads="1"/>
          </p:cNvSpPr>
          <p:nvPr/>
        </p:nvSpPr>
        <p:spPr bwMode="auto">
          <a:xfrm>
            <a:off x="4356100" y="3201194"/>
            <a:ext cx="81304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200 </a:t>
            </a:r>
            <a:r>
              <a:rPr lang="en-US" dirty="0" err="1"/>
              <a:t>lb</a:t>
            </a:r>
            <a:endParaRPr lang="en-US" dirty="0"/>
          </a:p>
        </p:txBody>
      </p:sp>
      <p:sp>
        <p:nvSpPr>
          <p:cNvPr id="9285" name="Text Box 69"/>
          <p:cNvSpPr txBox="1">
            <a:spLocks noChangeArrowheads="1"/>
          </p:cNvSpPr>
          <p:nvPr/>
        </p:nvSpPr>
        <p:spPr bwMode="auto">
          <a:xfrm>
            <a:off x="2885409" y="4765270"/>
            <a:ext cx="43313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dirty="0"/>
              <a:t>8 ft</a:t>
            </a:r>
          </a:p>
        </p:txBody>
      </p:sp>
      <p:sp>
        <p:nvSpPr>
          <p:cNvPr id="9287" name="Line 71"/>
          <p:cNvSpPr>
            <a:spLocks noChangeShapeType="1"/>
          </p:cNvSpPr>
          <p:nvPr/>
        </p:nvSpPr>
        <p:spPr bwMode="auto">
          <a:xfrm>
            <a:off x="3822700" y="3360738"/>
            <a:ext cx="9525" cy="13763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89" name="Line 73"/>
          <p:cNvSpPr>
            <a:spLocks noChangeShapeType="1"/>
          </p:cNvSpPr>
          <p:nvPr/>
        </p:nvSpPr>
        <p:spPr bwMode="auto">
          <a:xfrm flipV="1">
            <a:off x="3843338" y="4770438"/>
            <a:ext cx="0" cy="369887"/>
          </a:xfrm>
          <a:prstGeom prst="line">
            <a:avLst/>
          </a:prstGeom>
          <a:noFill/>
          <a:ln w="28575">
            <a:solidFill>
              <a:srgbClr val="33CC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91" name="Text Box 75"/>
          <p:cNvSpPr txBox="1">
            <a:spLocks noChangeArrowheads="1"/>
          </p:cNvSpPr>
          <p:nvPr/>
        </p:nvSpPr>
        <p:spPr bwMode="auto">
          <a:xfrm>
            <a:off x="3965144" y="4722257"/>
            <a:ext cx="72072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a:t>300 </a:t>
            </a:r>
            <a:r>
              <a:rPr lang="en-US" dirty="0" err="1"/>
              <a:t>lb</a:t>
            </a:r>
            <a:endParaRPr lang="en-US" dirty="0"/>
          </a:p>
        </p:txBody>
      </p:sp>
      <p:sp>
        <p:nvSpPr>
          <p:cNvPr id="9292" name="Line 76"/>
          <p:cNvSpPr>
            <a:spLocks noChangeShapeType="1"/>
          </p:cNvSpPr>
          <p:nvPr/>
        </p:nvSpPr>
        <p:spPr bwMode="auto">
          <a:xfrm>
            <a:off x="3811588" y="3998913"/>
            <a:ext cx="0" cy="328612"/>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93" name="Text Box 77"/>
          <p:cNvSpPr txBox="1">
            <a:spLocks noChangeArrowheads="1"/>
          </p:cNvSpPr>
          <p:nvPr/>
        </p:nvSpPr>
        <p:spPr bwMode="auto">
          <a:xfrm>
            <a:off x="3843336" y="3975683"/>
            <a:ext cx="806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100 </a:t>
            </a:r>
            <a:r>
              <a:rPr lang="en-US" dirty="0" err="1"/>
              <a:t>lb</a:t>
            </a:r>
            <a:endParaRPr lang="en-US" dirty="0"/>
          </a:p>
        </p:txBody>
      </p:sp>
      <p:sp>
        <p:nvSpPr>
          <p:cNvPr id="9295" name="Text Box 79"/>
          <p:cNvSpPr txBox="1">
            <a:spLocks noChangeArrowheads="1"/>
          </p:cNvSpPr>
          <p:nvPr/>
        </p:nvSpPr>
        <p:spPr bwMode="auto">
          <a:xfrm>
            <a:off x="3399093" y="3921909"/>
            <a:ext cx="43313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dirty="0"/>
              <a:t>6 ft</a:t>
            </a:r>
          </a:p>
        </p:txBody>
      </p:sp>
      <p:sp>
        <p:nvSpPr>
          <p:cNvPr id="9299" name="Line 83"/>
          <p:cNvSpPr>
            <a:spLocks noChangeShapeType="1"/>
          </p:cNvSpPr>
          <p:nvPr/>
        </p:nvSpPr>
        <p:spPr bwMode="auto">
          <a:xfrm>
            <a:off x="3802063" y="3371850"/>
            <a:ext cx="554037"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00" name="Text Box 84"/>
          <p:cNvSpPr txBox="1">
            <a:spLocks noChangeArrowheads="1"/>
          </p:cNvSpPr>
          <p:nvPr/>
        </p:nvSpPr>
        <p:spPr bwMode="auto">
          <a:xfrm>
            <a:off x="679450" y="5403850"/>
            <a:ext cx="7588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By inspection we see the forces are balanced. What about the moments?</a:t>
            </a:r>
          </a:p>
        </p:txBody>
      </p:sp>
      <p:sp>
        <p:nvSpPr>
          <p:cNvPr id="9301" name="Text Box 85"/>
          <p:cNvSpPr txBox="1">
            <a:spLocks noChangeArrowheads="1"/>
          </p:cNvSpPr>
          <p:nvPr/>
        </p:nvSpPr>
        <p:spPr bwMode="auto">
          <a:xfrm>
            <a:off x="412750" y="5835650"/>
            <a:ext cx="2546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Take moments about B</a:t>
            </a:r>
          </a:p>
        </p:txBody>
      </p:sp>
      <p:sp>
        <p:nvSpPr>
          <p:cNvPr id="9302" name="Text Box 86"/>
          <p:cNvSpPr txBox="1">
            <a:spLocks noChangeArrowheads="1"/>
          </p:cNvSpPr>
          <p:nvPr/>
        </p:nvSpPr>
        <p:spPr bwMode="auto">
          <a:xfrm>
            <a:off x="3736975" y="2998117"/>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B</a:t>
            </a:r>
          </a:p>
        </p:txBody>
      </p:sp>
      <p:graphicFrame>
        <p:nvGraphicFramePr>
          <p:cNvPr id="9303" name="Object 87"/>
          <p:cNvGraphicFramePr>
            <a:graphicFrameLocks noChangeAspect="1"/>
          </p:cNvGraphicFramePr>
          <p:nvPr/>
        </p:nvGraphicFramePr>
        <p:xfrm>
          <a:off x="3019425" y="5822950"/>
          <a:ext cx="4121150" cy="401638"/>
        </p:xfrm>
        <a:graphic>
          <a:graphicData uri="http://schemas.openxmlformats.org/presentationml/2006/ole">
            <mc:AlternateContent xmlns:mc="http://schemas.openxmlformats.org/markup-compatibility/2006">
              <mc:Choice xmlns:v="urn:schemas-microsoft-com:vml" Requires="v">
                <p:oleObj name="Equation" r:id="rId3" imgW="2603160" imgH="253800" progId="Equation.DSMT4">
                  <p:embed/>
                </p:oleObj>
              </mc:Choice>
              <mc:Fallback>
                <p:oleObj name="Equation" r:id="rId3" imgW="2603160" imgH="253800" progId="Equation.DSMT4">
                  <p:embed/>
                  <p:pic>
                    <p:nvPicPr>
                      <p:cNvPr id="0" name="Object 8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19425" y="5822950"/>
                        <a:ext cx="4121150" cy="401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304" name="Text Box 88"/>
          <p:cNvSpPr txBox="1">
            <a:spLocks noChangeArrowheads="1"/>
          </p:cNvSpPr>
          <p:nvPr/>
        </p:nvSpPr>
        <p:spPr bwMode="auto">
          <a:xfrm>
            <a:off x="608013" y="6154738"/>
            <a:ext cx="80930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a:t>so moments are balanced also. This shows that </a:t>
            </a:r>
            <a:r>
              <a:rPr lang="en-US" dirty="0">
                <a:solidFill>
                  <a:srgbClr val="C00000"/>
                </a:solidFill>
              </a:rPr>
              <a:t>if we guarantee all parts of a structure are in equilibrium, the entire structure must also be in equilibrium</a:t>
            </a:r>
          </a:p>
        </p:txBody>
      </p:sp>
      <p:cxnSp>
        <p:nvCxnSpPr>
          <p:cNvPr id="5" name="Straight Connector 4">
            <a:extLst>
              <a:ext uri="{FF2B5EF4-FFF2-40B4-BE49-F238E27FC236}">
                <a16:creationId xmlns:a16="http://schemas.microsoft.com/office/drawing/2014/main" id="{534F2F76-F446-CF12-191B-1EF734EEE511}"/>
              </a:ext>
            </a:extLst>
          </p:cNvPr>
          <p:cNvCxnSpPr>
            <a:cxnSpLocks/>
            <a:endCxn id="9287" idx="1"/>
          </p:cNvCxnSpPr>
          <p:nvPr/>
        </p:nvCxnSpPr>
        <p:spPr>
          <a:xfrm>
            <a:off x="2809081" y="4737100"/>
            <a:ext cx="1023144" cy="0"/>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56D944EA-E844-DFA3-8E3E-FD3CACAB2D79}"/>
              </a:ext>
            </a:extLst>
          </p:cNvPr>
          <p:cNvCxnSpPr>
            <a:cxnSpLocks/>
          </p:cNvCxnSpPr>
          <p:nvPr/>
        </p:nvCxnSpPr>
        <p:spPr>
          <a:xfrm>
            <a:off x="3062032" y="3384551"/>
            <a:ext cx="0" cy="61225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a16="http://schemas.microsoft.com/office/drawing/2014/main" id="{A14FA7A8-408F-16CC-E2FD-E49B809ED4E3}"/>
              </a:ext>
            </a:extLst>
          </p:cNvPr>
          <p:cNvCxnSpPr>
            <a:cxnSpLocks/>
          </p:cNvCxnSpPr>
          <p:nvPr/>
        </p:nvCxnSpPr>
        <p:spPr>
          <a:xfrm>
            <a:off x="3062032" y="3371850"/>
            <a:ext cx="715628" cy="0"/>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13" name="TextBox 12">
            <a:extLst>
              <a:ext uri="{FF2B5EF4-FFF2-40B4-BE49-F238E27FC236}">
                <a16:creationId xmlns:a16="http://schemas.microsoft.com/office/drawing/2014/main" id="{EA04D029-B929-BD01-BA19-2D0608186F32}"/>
              </a:ext>
            </a:extLst>
          </p:cNvPr>
          <p:cNvSpPr txBox="1"/>
          <p:nvPr/>
        </p:nvSpPr>
        <p:spPr>
          <a:xfrm>
            <a:off x="3203280" y="3040239"/>
            <a:ext cx="433132" cy="307777"/>
          </a:xfrm>
          <a:prstGeom prst="rect">
            <a:avLst/>
          </a:prstGeom>
          <a:noFill/>
        </p:spPr>
        <p:txBody>
          <a:bodyPr wrap="none" rtlCol="0">
            <a:spAutoFit/>
          </a:bodyPr>
          <a:lstStyle/>
          <a:p>
            <a:r>
              <a:rPr lang="en-US" sz="1400" dirty="0"/>
              <a:t>4 ft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Text Box 4"/>
          <p:cNvSpPr txBox="1">
            <a:spLocks noChangeArrowheads="1"/>
          </p:cNvSpPr>
          <p:nvPr/>
        </p:nvSpPr>
        <p:spPr bwMode="auto">
          <a:xfrm>
            <a:off x="781050" y="0"/>
            <a:ext cx="7466013"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If we had wanted to solve the entire system of equations we could just write them down in the same order as before:</a:t>
            </a:r>
          </a:p>
        </p:txBody>
      </p:sp>
      <p:graphicFrame>
        <p:nvGraphicFramePr>
          <p:cNvPr id="10245" name="Object 5"/>
          <p:cNvGraphicFramePr>
            <a:graphicFrameLocks noChangeAspect="1"/>
          </p:cNvGraphicFramePr>
          <p:nvPr/>
        </p:nvGraphicFramePr>
        <p:xfrm>
          <a:off x="0" y="715963"/>
          <a:ext cx="2998788" cy="1169987"/>
        </p:xfrm>
        <a:graphic>
          <a:graphicData uri="http://schemas.openxmlformats.org/presentationml/2006/ole">
            <mc:AlternateContent xmlns:mc="http://schemas.openxmlformats.org/markup-compatibility/2006">
              <mc:Choice xmlns:v="urn:schemas-microsoft-com:vml" Requires="v">
                <p:oleObj name="Equation" r:id="rId3" imgW="2019240" imgH="787320" progId="Equation.DSMT4">
                  <p:embed/>
                </p:oleObj>
              </mc:Choice>
              <mc:Fallback>
                <p:oleObj name="Equation" r:id="rId3" imgW="2019240" imgH="78732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715963"/>
                        <a:ext cx="2998788" cy="1169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46" name="Object 6"/>
          <p:cNvGraphicFramePr>
            <a:graphicFrameLocks noChangeAspect="1"/>
          </p:cNvGraphicFramePr>
          <p:nvPr/>
        </p:nvGraphicFramePr>
        <p:xfrm>
          <a:off x="5738813" y="809625"/>
          <a:ext cx="2517775" cy="1258888"/>
        </p:xfrm>
        <a:graphic>
          <a:graphicData uri="http://schemas.openxmlformats.org/presentationml/2006/ole">
            <mc:AlternateContent xmlns:mc="http://schemas.openxmlformats.org/markup-compatibility/2006">
              <mc:Choice xmlns:v="urn:schemas-microsoft-com:vml" Requires="v">
                <p:oleObj name="Equation" r:id="rId5" imgW="1574640" imgH="787320" progId="Equation.DSMT4">
                  <p:embed/>
                </p:oleObj>
              </mc:Choice>
              <mc:Fallback>
                <p:oleObj name="Equation" r:id="rId5" imgW="1574640" imgH="78732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38813" y="809625"/>
                        <a:ext cx="2517775" cy="1258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47" name="Object 7"/>
          <p:cNvGraphicFramePr>
            <a:graphicFrameLocks noChangeAspect="1"/>
          </p:cNvGraphicFramePr>
          <p:nvPr/>
        </p:nvGraphicFramePr>
        <p:xfrm>
          <a:off x="3106738" y="915988"/>
          <a:ext cx="2259012" cy="735012"/>
        </p:xfrm>
        <a:graphic>
          <a:graphicData uri="http://schemas.openxmlformats.org/presentationml/2006/ole">
            <mc:AlternateContent xmlns:mc="http://schemas.openxmlformats.org/markup-compatibility/2006">
              <mc:Choice xmlns:v="urn:schemas-microsoft-com:vml" Requires="v">
                <p:oleObj name="Equation" r:id="rId7" imgW="1562040" imgH="507960" progId="Equation.DSMT4">
                  <p:embed/>
                </p:oleObj>
              </mc:Choice>
              <mc:Fallback>
                <p:oleObj name="Equation" r:id="rId7" imgW="1562040" imgH="507960" progId="Equation.DSMT4">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06738" y="915988"/>
                        <a:ext cx="2259012" cy="735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48" name="Text Box 8"/>
          <p:cNvSpPr txBox="1">
            <a:spLocks noChangeArrowheads="1"/>
          </p:cNvSpPr>
          <p:nvPr/>
        </p:nvSpPr>
        <p:spPr bwMode="auto">
          <a:xfrm>
            <a:off x="8010525" y="1582738"/>
            <a:ext cx="463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(1)</a:t>
            </a:r>
          </a:p>
        </p:txBody>
      </p:sp>
      <p:sp>
        <p:nvSpPr>
          <p:cNvPr id="10249" name="Text Box 9"/>
          <p:cNvSpPr txBox="1">
            <a:spLocks noChangeArrowheads="1"/>
          </p:cNvSpPr>
          <p:nvPr/>
        </p:nvSpPr>
        <p:spPr bwMode="auto">
          <a:xfrm>
            <a:off x="2443163" y="1079500"/>
            <a:ext cx="463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(6)</a:t>
            </a:r>
          </a:p>
        </p:txBody>
      </p:sp>
      <p:sp>
        <p:nvSpPr>
          <p:cNvPr id="10250" name="Text Box 10"/>
          <p:cNvSpPr txBox="1">
            <a:spLocks noChangeArrowheads="1"/>
          </p:cNvSpPr>
          <p:nvPr/>
        </p:nvSpPr>
        <p:spPr bwMode="auto">
          <a:xfrm>
            <a:off x="5308600" y="842963"/>
            <a:ext cx="463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(3)</a:t>
            </a:r>
          </a:p>
        </p:txBody>
      </p:sp>
      <p:sp>
        <p:nvSpPr>
          <p:cNvPr id="10251" name="Text Box 11"/>
          <p:cNvSpPr txBox="1">
            <a:spLocks noChangeArrowheads="1"/>
          </p:cNvSpPr>
          <p:nvPr/>
        </p:nvSpPr>
        <p:spPr bwMode="auto">
          <a:xfrm>
            <a:off x="1814513" y="688975"/>
            <a:ext cx="463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(4)</a:t>
            </a:r>
          </a:p>
        </p:txBody>
      </p:sp>
      <p:sp>
        <p:nvSpPr>
          <p:cNvPr id="10252" name="Text Box 12"/>
          <p:cNvSpPr txBox="1">
            <a:spLocks noChangeArrowheads="1"/>
          </p:cNvSpPr>
          <p:nvPr/>
        </p:nvSpPr>
        <p:spPr bwMode="auto">
          <a:xfrm>
            <a:off x="2873375" y="1695450"/>
            <a:ext cx="463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(5)</a:t>
            </a:r>
          </a:p>
        </p:txBody>
      </p:sp>
      <p:sp>
        <p:nvSpPr>
          <p:cNvPr id="10253" name="Text Box 13"/>
          <p:cNvSpPr txBox="1">
            <a:spLocks noChangeArrowheads="1"/>
          </p:cNvSpPr>
          <p:nvPr/>
        </p:nvSpPr>
        <p:spPr bwMode="auto">
          <a:xfrm>
            <a:off x="7866063" y="709613"/>
            <a:ext cx="463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(2)</a:t>
            </a:r>
          </a:p>
        </p:txBody>
      </p:sp>
      <p:sp>
        <p:nvSpPr>
          <p:cNvPr id="10254" name="Text Box 14"/>
          <p:cNvSpPr txBox="1">
            <a:spLocks noChangeArrowheads="1"/>
          </p:cNvSpPr>
          <p:nvPr/>
        </p:nvSpPr>
        <p:spPr bwMode="auto">
          <a:xfrm>
            <a:off x="5040313" y="1274763"/>
            <a:ext cx="463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(7)</a:t>
            </a:r>
          </a:p>
        </p:txBody>
      </p:sp>
      <p:sp>
        <p:nvSpPr>
          <p:cNvPr id="10255" name="Text Box 15"/>
          <p:cNvSpPr txBox="1">
            <a:spLocks noChangeArrowheads="1"/>
          </p:cNvSpPr>
          <p:nvPr/>
        </p:nvSpPr>
        <p:spPr bwMode="auto">
          <a:xfrm>
            <a:off x="8421688" y="1150938"/>
            <a:ext cx="463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(8)</a:t>
            </a:r>
          </a:p>
        </p:txBody>
      </p:sp>
      <p:sp>
        <p:nvSpPr>
          <p:cNvPr id="10256" name="Text Box 16"/>
          <p:cNvSpPr txBox="1">
            <a:spLocks noChangeArrowheads="1"/>
          </p:cNvSpPr>
          <p:nvPr/>
        </p:nvSpPr>
        <p:spPr bwMode="auto">
          <a:xfrm>
            <a:off x="574675" y="2197100"/>
            <a:ext cx="933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and let </a:t>
            </a:r>
          </a:p>
        </p:txBody>
      </p:sp>
      <p:graphicFrame>
        <p:nvGraphicFramePr>
          <p:cNvPr id="10257" name="Object 17"/>
          <p:cNvGraphicFramePr>
            <a:graphicFrameLocks noChangeAspect="1"/>
          </p:cNvGraphicFramePr>
          <p:nvPr/>
        </p:nvGraphicFramePr>
        <p:xfrm>
          <a:off x="2122488" y="2184400"/>
          <a:ext cx="2043112" cy="1485900"/>
        </p:xfrm>
        <a:graphic>
          <a:graphicData uri="http://schemas.openxmlformats.org/presentationml/2006/ole">
            <mc:AlternateContent xmlns:mc="http://schemas.openxmlformats.org/markup-compatibility/2006">
              <mc:Choice xmlns:v="urn:schemas-microsoft-com:vml" Requires="v">
                <p:oleObj name="Equation" r:id="rId9" imgW="1396800" imgH="1015920" progId="Equation.DSMT4">
                  <p:embed/>
                </p:oleObj>
              </mc:Choice>
              <mc:Fallback>
                <p:oleObj name="Equation" r:id="rId9" imgW="1396800" imgH="1015920" progId="Equation.DSMT4">
                  <p:embed/>
                  <p:pic>
                    <p:nvPicPr>
                      <p:cNvPr id="0" name="Object 1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122488" y="2184400"/>
                        <a:ext cx="2043112" cy="148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58" name="Text Box 18"/>
          <p:cNvSpPr txBox="1">
            <a:spLocks noChangeArrowheads="1"/>
          </p:cNvSpPr>
          <p:nvPr/>
        </p:nvSpPr>
        <p:spPr bwMode="auto">
          <a:xfrm>
            <a:off x="657225" y="3665538"/>
            <a:ext cx="7810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giving</a:t>
            </a:r>
          </a:p>
        </p:txBody>
      </p:sp>
      <p:graphicFrame>
        <p:nvGraphicFramePr>
          <p:cNvPr id="10259" name="Object 19"/>
          <p:cNvGraphicFramePr>
            <a:graphicFrameLocks noChangeAspect="1"/>
          </p:cNvGraphicFramePr>
          <p:nvPr/>
        </p:nvGraphicFramePr>
        <p:xfrm>
          <a:off x="1882775" y="4090988"/>
          <a:ext cx="4102100" cy="2419350"/>
        </p:xfrm>
        <a:graphic>
          <a:graphicData uri="http://schemas.openxmlformats.org/presentationml/2006/ole">
            <mc:AlternateContent xmlns:mc="http://schemas.openxmlformats.org/markup-compatibility/2006">
              <mc:Choice xmlns:v="urn:schemas-microsoft-com:vml" Requires="v">
                <p:oleObj name="Equation" r:id="rId11" imgW="3187440" imgH="1879560" progId="Equation.DSMT4">
                  <p:embed/>
                </p:oleObj>
              </mc:Choice>
              <mc:Fallback>
                <p:oleObj name="Equation" r:id="rId11" imgW="3187440" imgH="1879560" progId="Equation.DSMT4">
                  <p:embed/>
                  <p:pic>
                    <p:nvPicPr>
                      <p:cNvPr id="0" name="Object 1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882775" y="4090988"/>
                        <a:ext cx="4102100" cy="2419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Text Box 4"/>
          <p:cNvSpPr txBox="1">
            <a:spLocks noChangeArrowheads="1"/>
          </p:cNvSpPr>
          <p:nvPr/>
        </p:nvSpPr>
        <p:spPr bwMode="auto">
          <a:xfrm>
            <a:off x="671513" y="358775"/>
            <a:ext cx="34067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a:t>We can solve this system in MATLAB</a:t>
            </a:r>
          </a:p>
        </p:txBody>
      </p:sp>
      <p:graphicFrame>
        <p:nvGraphicFramePr>
          <p:cNvPr id="11269" name="Object 5"/>
          <p:cNvGraphicFramePr>
            <a:graphicFrameLocks noChangeAspect="1"/>
          </p:cNvGraphicFramePr>
          <p:nvPr/>
        </p:nvGraphicFramePr>
        <p:xfrm>
          <a:off x="4481513" y="187325"/>
          <a:ext cx="3609975" cy="2128838"/>
        </p:xfrm>
        <a:graphic>
          <a:graphicData uri="http://schemas.openxmlformats.org/presentationml/2006/ole">
            <mc:AlternateContent xmlns:mc="http://schemas.openxmlformats.org/markup-compatibility/2006">
              <mc:Choice xmlns:v="urn:schemas-microsoft-com:vml" Requires="v">
                <p:oleObj name="Equation" r:id="rId3" imgW="3187440" imgH="1879560" progId="Equation.DSMT4">
                  <p:embed/>
                </p:oleObj>
              </mc:Choice>
              <mc:Fallback>
                <p:oleObj name="Equation" r:id="rId3" imgW="3187440" imgH="187956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81513" y="187325"/>
                        <a:ext cx="3609975" cy="2128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271" name="Text Box 7"/>
          <p:cNvSpPr txBox="1">
            <a:spLocks noChangeArrowheads="1"/>
          </p:cNvSpPr>
          <p:nvPr/>
        </p:nvSpPr>
        <p:spPr bwMode="auto">
          <a:xfrm>
            <a:off x="719138" y="1192213"/>
            <a:ext cx="22796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First, we enter the</a:t>
            </a:r>
          </a:p>
          <a:p>
            <a:r>
              <a:rPr lang="en-US"/>
              <a:t> matrix of coefficents</a:t>
            </a:r>
          </a:p>
        </p:txBody>
      </p:sp>
      <p:sp>
        <p:nvSpPr>
          <p:cNvPr id="11272" name="Rectangle 8"/>
          <p:cNvSpPr>
            <a:spLocks noChangeArrowheads="1"/>
          </p:cNvSpPr>
          <p:nvPr/>
        </p:nvSpPr>
        <p:spPr bwMode="auto">
          <a:xfrm>
            <a:off x="282575" y="1901825"/>
            <a:ext cx="4572000" cy="4668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i-FI" sz="1200" dirty="0"/>
              <a:t>C =        [ -6 0 0 0 0 0 0 0;</a:t>
            </a:r>
          </a:p>
          <a:p>
            <a:pPr>
              <a:spcBef>
                <a:spcPct val="50000"/>
              </a:spcBef>
            </a:pPr>
            <a:r>
              <a:rPr lang="fi-FI" sz="1200" dirty="0"/>
              <a:t>                     1 0 1 0 0 0 0 0;</a:t>
            </a:r>
          </a:p>
          <a:p>
            <a:pPr>
              <a:spcBef>
                <a:spcPct val="50000"/>
              </a:spcBef>
            </a:pPr>
            <a:r>
              <a:rPr lang="fi-FI" sz="1200" dirty="0"/>
              <a:t>                    -1 0 0 0 -1 0 0 0;</a:t>
            </a:r>
          </a:p>
          <a:p>
            <a:pPr>
              <a:spcBef>
                <a:spcPct val="50000"/>
              </a:spcBef>
            </a:pPr>
            <a:r>
              <a:rPr lang="fi-FI" sz="1200" dirty="0"/>
              <a:t>                     0 0 0 0 1 0 1 0;</a:t>
            </a:r>
          </a:p>
          <a:p>
            <a:pPr>
              <a:spcBef>
                <a:spcPct val="50000"/>
              </a:spcBef>
            </a:pPr>
            <a:r>
              <a:rPr lang="fi-FI" sz="1200" dirty="0"/>
              <a:t>                     0 0 0 0 -6 8 0 0;</a:t>
            </a:r>
          </a:p>
          <a:p>
            <a:pPr>
              <a:spcBef>
                <a:spcPct val="50000"/>
              </a:spcBef>
            </a:pPr>
            <a:r>
              <a:rPr lang="fi-FI" sz="1200" dirty="0"/>
              <a:t>                     0 0 0 0 0 1 0 1;</a:t>
            </a:r>
          </a:p>
          <a:p>
            <a:pPr>
              <a:spcBef>
                <a:spcPct val="50000"/>
              </a:spcBef>
            </a:pPr>
            <a:r>
              <a:rPr lang="fi-FI" sz="1200" dirty="0"/>
              <a:t>                     0 -1 0 0 0 -1 0 0;</a:t>
            </a:r>
          </a:p>
          <a:p>
            <a:pPr>
              <a:spcBef>
                <a:spcPct val="50000"/>
              </a:spcBef>
            </a:pPr>
            <a:r>
              <a:rPr lang="fi-FI" sz="1200" dirty="0"/>
              <a:t>                     0 1 0 1 0 0 0 0]</a:t>
            </a:r>
          </a:p>
          <a:p>
            <a:pPr>
              <a:spcBef>
                <a:spcPct val="50000"/>
              </a:spcBef>
            </a:pPr>
            <a:r>
              <a:rPr lang="fi-FI" sz="1200" dirty="0"/>
              <a:t>C =</a:t>
            </a:r>
          </a:p>
          <a:p>
            <a:pPr>
              <a:spcBef>
                <a:spcPct val="50000"/>
              </a:spcBef>
            </a:pPr>
            <a:r>
              <a:rPr lang="fi-FI" sz="1200" dirty="0"/>
              <a:t>    -6     0     0     0     0     0     0     0</a:t>
            </a:r>
          </a:p>
          <a:p>
            <a:pPr>
              <a:spcBef>
                <a:spcPct val="50000"/>
              </a:spcBef>
            </a:pPr>
            <a:r>
              <a:rPr lang="fi-FI" sz="1200" dirty="0"/>
              <a:t>     1     0     1     0     0     0     0     0</a:t>
            </a:r>
          </a:p>
          <a:p>
            <a:pPr>
              <a:spcBef>
                <a:spcPct val="50000"/>
              </a:spcBef>
            </a:pPr>
            <a:r>
              <a:rPr lang="fi-FI" sz="1200" dirty="0"/>
              <a:t>    -1     0     0     0    -1     0     0     0</a:t>
            </a:r>
          </a:p>
          <a:p>
            <a:pPr>
              <a:spcBef>
                <a:spcPct val="50000"/>
              </a:spcBef>
            </a:pPr>
            <a:r>
              <a:rPr lang="fi-FI" sz="1200" dirty="0"/>
              <a:t>     0     0     0     0     1     0     1     0</a:t>
            </a:r>
          </a:p>
          <a:p>
            <a:pPr>
              <a:spcBef>
                <a:spcPct val="50000"/>
              </a:spcBef>
            </a:pPr>
            <a:r>
              <a:rPr lang="fi-FI" sz="1200" dirty="0"/>
              <a:t>     0     0     0     0    -6     8     0     0</a:t>
            </a:r>
          </a:p>
          <a:p>
            <a:pPr>
              <a:spcBef>
                <a:spcPct val="50000"/>
              </a:spcBef>
            </a:pPr>
            <a:r>
              <a:rPr lang="fi-FI" sz="1200" dirty="0"/>
              <a:t>     0     0     0     0     0     1     0     1</a:t>
            </a:r>
          </a:p>
          <a:p>
            <a:pPr>
              <a:spcBef>
                <a:spcPct val="50000"/>
              </a:spcBef>
            </a:pPr>
            <a:r>
              <a:rPr lang="fi-FI" sz="1200" dirty="0"/>
              <a:t>     0    -1     0     0     0    -1     0     0</a:t>
            </a:r>
          </a:p>
          <a:p>
            <a:pPr>
              <a:spcBef>
                <a:spcPct val="50000"/>
              </a:spcBef>
            </a:pPr>
            <a:r>
              <a:rPr lang="fi-FI" sz="1200" dirty="0"/>
              <a:t>     0     1     0     1     0     0     0     0</a:t>
            </a:r>
            <a:endParaRPr lang="en-US" sz="12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Text Box 4"/>
          <p:cNvSpPr txBox="1">
            <a:spLocks noChangeArrowheads="1"/>
          </p:cNvSpPr>
          <p:nvPr/>
        </p:nvSpPr>
        <p:spPr bwMode="auto">
          <a:xfrm>
            <a:off x="473075" y="2608263"/>
            <a:ext cx="5073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Then we enter the right hand side </a:t>
            </a:r>
            <a:r>
              <a:rPr lang="en-US" u="sng" dirty="0"/>
              <a:t>column</a:t>
            </a:r>
            <a:r>
              <a:rPr lang="en-US" dirty="0"/>
              <a:t> vector</a:t>
            </a:r>
          </a:p>
        </p:txBody>
      </p:sp>
      <p:sp>
        <p:nvSpPr>
          <p:cNvPr id="12293" name="Rectangle 5"/>
          <p:cNvSpPr>
            <a:spLocks noChangeArrowheads="1"/>
          </p:cNvSpPr>
          <p:nvPr/>
        </p:nvSpPr>
        <p:spPr bwMode="auto">
          <a:xfrm>
            <a:off x="674688" y="3081338"/>
            <a:ext cx="4572000" cy="338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a:t>b =[ 0  0  -200  0  400  100  0  100]'</a:t>
            </a:r>
          </a:p>
          <a:p>
            <a:endParaRPr lang="en-US" dirty="0"/>
          </a:p>
          <a:p>
            <a:r>
              <a:rPr lang="en-US" dirty="0"/>
              <a:t>b =</a:t>
            </a:r>
          </a:p>
          <a:p>
            <a:endParaRPr lang="en-US" dirty="0"/>
          </a:p>
          <a:p>
            <a:r>
              <a:rPr lang="en-US" dirty="0"/>
              <a:t>     0</a:t>
            </a:r>
          </a:p>
          <a:p>
            <a:r>
              <a:rPr lang="en-US" dirty="0"/>
              <a:t>     0</a:t>
            </a:r>
          </a:p>
          <a:p>
            <a:r>
              <a:rPr lang="en-US" dirty="0"/>
              <a:t>  -200</a:t>
            </a:r>
          </a:p>
          <a:p>
            <a:r>
              <a:rPr lang="en-US" dirty="0"/>
              <a:t>     0</a:t>
            </a:r>
          </a:p>
          <a:p>
            <a:r>
              <a:rPr lang="en-US" dirty="0"/>
              <a:t>   400</a:t>
            </a:r>
          </a:p>
          <a:p>
            <a:r>
              <a:rPr lang="en-US" dirty="0"/>
              <a:t>   100</a:t>
            </a:r>
          </a:p>
          <a:p>
            <a:r>
              <a:rPr lang="en-US" dirty="0"/>
              <a:t>     0</a:t>
            </a:r>
          </a:p>
          <a:p>
            <a:r>
              <a:rPr lang="en-US" dirty="0"/>
              <a:t>   100</a:t>
            </a:r>
          </a:p>
        </p:txBody>
      </p:sp>
      <p:graphicFrame>
        <p:nvGraphicFramePr>
          <p:cNvPr id="12294" name="Object 6"/>
          <p:cNvGraphicFramePr>
            <a:graphicFrameLocks noChangeAspect="1"/>
          </p:cNvGraphicFramePr>
          <p:nvPr>
            <p:extLst>
              <p:ext uri="{D42A27DB-BD31-4B8C-83A1-F6EECF244321}">
                <p14:modId xmlns:p14="http://schemas.microsoft.com/office/powerpoint/2010/main" val="4039440070"/>
              </p:ext>
            </p:extLst>
          </p:nvPr>
        </p:nvGraphicFramePr>
        <p:xfrm>
          <a:off x="944255" y="249469"/>
          <a:ext cx="3609975" cy="2128838"/>
        </p:xfrm>
        <a:graphic>
          <a:graphicData uri="http://schemas.openxmlformats.org/presentationml/2006/ole">
            <mc:AlternateContent xmlns:mc="http://schemas.openxmlformats.org/markup-compatibility/2006">
              <mc:Choice xmlns:v="urn:schemas-microsoft-com:vml" Requires="v">
                <p:oleObj name="Equation" r:id="rId3" imgW="3187440" imgH="1879560" progId="Equation.DSMT4">
                  <p:embed/>
                </p:oleObj>
              </mc:Choice>
              <mc:Fallback>
                <p:oleObj name="Equation" r:id="rId3" imgW="3187440" imgH="1879560" progId="Equation.DSMT4">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4255" y="249469"/>
                        <a:ext cx="3609975" cy="2128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 Box 4"/>
          <p:cNvSpPr txBox="1">
            <a:spLocks noChangeArrowheads="1"/>
          </p:cNvSpPr>
          <p:nvPr/>
        </p:nvSpPr>
        <p:spPr bwMode="auto">
          <a:xfrm>
            <a:off x="792163" y="542925"/>
            <a:ext cx="31178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Then we solve this system of</a:t>
            </a:r>
          </a:p>
          <a:p>
            <a:r>
              <a:rPr lang="en-US"/>
              <a:t>8 linear equations</a:t>
            </a:r>
          </a:p>
        </p:txBody>
      </p:sp>
      <p:graphicFrame>
        <p:nvGraphicFramePr>
          <p:cNvPr id="13317" name="Object 5"/>
          <p:cNvGraphicFramePr>
            <a:graphicFrameLocks noChangeAspect="1"/>
          </p:cNvGraphicFramePr>
          <p:nvPr/>
        </p:nvGraphicFramePr>
        <p:xfrm>
          <a:off x="4481513" y="187325"/>
          <a:ext cx="3609975" cy="2128838"/>
        </p:xfrm>
        <a:graphic>
          <a:graphicData uri="http://schemas.openxmlformats.org/presentationml/2006/ole">
            <mc:AlternateContent xmlns:mc="http://schemas.openxmlformats.org/markup-compatibility/2006">
              <mc:Choice xmlns:v="urn:schemas-microsoft-com:vml" Requires="v">
                <p:oleObj name="Equation" r:id="rId3" imgW="3187440" imgH="1879560" progId="Equation.DSMT4">
                  <p:embed/>
                </p:oleObj>
              </mc:Choice>
              <mc:Fallback>
                <p:oleObj name="Equation" r:id="rId3" imgW="3187440" imgH="187956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81513" y="187325"/>
                        <a:ext cx="3609975" cy="2128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318" name="Rectangle 6"/>
          <p:cNvSpPr>
            <a:spLocks noChangeArrowheads="1"/>
          </p:cNvSpPr>
          <p:nvPr/>
        </p:nvSpPr>
        <p:spPr bwMode="auto">
          <a:xfrm>
            <a:off x="519113" y="2216150"/>
            <a:ext cx="1201737" cy="338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fr-FR" dirty="0"/>
              <a:t>C\b</a:t>
            </a:r>
          </a:p>
          <a:p>
            <a:endParaRPr lang="fr-FR" dirty="0"/>
          </a:p>
          <a:p>
            <a:r>
              <a:rPr lang="fr-FR" dirty="0"/>
              <a:t>ans =</a:t>
            </a:r>
          </a:p>
          <a:p>
            <a:endParaRPr lang="fr-FR" dirty="0"/>
          </a:p>
          <a:p>
            <a:r>
              <a:rPr lang="fr-FR" dirty="0"/>
              <a:t>     0</a:t>
            </a:r>
          </a:p>
          <a:p>
            <a:r>
              <a:rPr lang="fr-FR" dirty="0"/>
              <a:t>  -200</a:t>
            </a:r>
          </a:p>
          <a:p>
            <a:r>
              <a:rPr lang="fr-FR" dirty="0"/>
              <a:t>     0</a:t>
            </a:r>
          </a:p>
          <a:p>
            <a:r>
              <a:rPr lang="fr-FR" dirty="0"/>
              <a:t>   300</a:t>
            </a:r>
          </a:p>
          <a:p>
            <a:r>
              <a:rPr lang="fr-FR" dirty="0"/>
              <a:t>   200</a:t>
            </a:r>
          </a:p>
          <a:p>
            <a:r>
              <a:rPr lang="fr-FR" dirty="0"/>
              <a:t>   200</a:t>
            </a:r>
          </a:p>
          <a:p>
            <a:r>
              <a:rPr lang="fr-FR" dirty="0"/>
              <a:t>  -200</a:t>
            </a:r>
          </a:p>
          <a:p>
            <a:r>
              <a:rPr lang="fr-FR" dirty="0"/>
              <a:t>  -100</a:t>
            </a:r>
            <a:endParaRPr lang="en-US" dirty="0"/>
          </a:p>
        </p:txBody>
      </p:sp>
      <p:graphicFrame>
        <p:nvGraphicFramePr>
          <p:cNvPr id="13319" name="Object 7"/>
          <p:cNvGraphicFramePr>
            <a:graphicFrameLocks noChangeAspect="1"/>
          </p:cNvGraphicFramePr>
          <p:nvPr/>
        </p:nvGraphicFramePr>
        <p:xfrm>
          <a:off x="3275013" y="3163888"/>
          <a:ext cx="644525" cy="341312"/>
        </p:xfrm>
        <a:graphic>
          <a:graphicData uri="http://schemas.openxmlformats.org/presentationml/2006/ole">
            <mc:AlternateContent xmlns:mc="http://schemas.openxmlformats.org/markup-compatibility/2006">
              <mc:Choice xmlns:v="urn:schemas-microsoft-com:vml" Requires="v">
                <p:oleObj name="Equation" r:id="rId5" imgW="431640" imgH="228600" progId="Equation.DSMT4">
                  <p:embed/>
                </p:oleObj>
              </mc:Choice>
              <mc:Fallback>
                <p:oleObj name="Equation" r:id="rId5" imgW="431640" imgH="228600"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75013" y="3163888"/>
                        <a:ext cx="644525" cy="3413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20" name="Object 8"/>
          <p:cNvGraphicFramePr>
            <a:graphicFrameLocks noChangeAspect="1"/>
          </p:cNvGraphicFramePr>
          <p:nvPr/>
        </p:nvGraphicFramePr>
        <p:xfrm>
          <a:off x="3186113" y="4732338"/>
          <a:ext cx="847725" cy="331787"/>
        </p:xfrm>
        <a:graphic>
          <a:graphicData uri="http://schemas.openxmlformats.org/presentationml/2006/ole">
            <mc:AlternateContent xmlns:mc="http://schemas.openxmlformats.org/markup-compatibility/2006">
              <mc:Choice xmlns:v="urn:schemas-microsoft-com:vml" Requires="v">
                <p:oleObj name="Equation" r:id="rId7" imgW="583920" imgH="228600" progId="Equation.DSMT4">
                  <p:embed/>
                </p:oleObj>
              </mc:Choice>
              <mc:Fallback>
                <p:oleObj name="Equation" r:id="rId7" imgW="583920" imgH="228600" progId="Equation.DSMT4">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86113" y="4732338"/>
                        <a:ext cx="847725" cy="331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21" name="Object 9"/>
          <p:cNvGraphicFramePr>
            <a:graphicFrameLocks noChangeAspect="1"/>
          </p:cNvGraphicFramePr>
          <p:nvPr/>
        </p:nvGraphicFramePr>
        <p:xfrm>
          <a:off x="3138488" y="5526088"/>
          <a:ext cx="898525" cy="311150"/>
        </p:xfrm>
        <a:graphic>
          <a:graphicData uri="http://schemas.openxmlformats.org/presentationml/2006/ole">
            <mc:AlternateContent xmlns:mc="http://schemas.openxmlformats.org/markup-compatibility/2006">
              <mc:Choice xmlns:v="urn:schemas-microsoft-com:vml" Requires="v">
                <p:oleObj name="Equation" r:id="rId9" imgW="660240" imgH="228600" progId="Equation.DSMT4">
                  <p:embed/>
                </p:oleObj>
              </mc:Choice>
              <mc:Fallback>
                <p:oleObj name="Equation" r:id="rId9" imgW="660240" imgH="228600" progId="Equation.DSMT4">
                  <p:embed/>
                  <p:pic>
                    <p:nvPicPr>
                      <p:cNvPr id="0"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138488" y="5526088"/>
                        <a:ext cx="898525"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22" name="Object 10"/>
          <p:cNvGraphicFramePr>
            <a:graphicFrameLocks noChangeAspect="1"/>
          </p:cNvGraphicFramePr>
          <p:nvPr/>
        </p:nvGraphicFramePr>
        <p:xfrm>
          <a:off x="3194050" y="5129213"/>
          <a:ext cx="833438" cy="344487"/>
        </p:xfrm>
        <a:graphic>
          <a:graphicData uri="http://schemas.openxmlformats.org/presentationml/2006/ole">
            <mc:AlternateContent xmlns:mc="http://schemas.openxmlformats.org/markup-compatibility/2006">
              <mc:Choice xmlns:v="urn:schemas-microsoft-com:vml" Requires="v">
                <p:oleObj name="Equation" r:id="rId11" imgW="583920" imgH="241200" progId="Equation.DSMT4">
                  <p:embed/>
                </p:oleObj>
              </mc:Choice>
              <mc:Fallback>
                <p:oleObj name="Equation" r:id="rId11" imgW="583920" imgH="241200" progId="Equation.DSMT4">
                  <p:embed/>
                  <p:pic>
                    <p:nvPicPr>
                      <p:cNvPr id="0" name="Object 1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194050" y="5129213"/>
                        <a:ext cx="833438" cy="344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23" name="Object 11"/>
          <p:cNvGraphicFramePr>
            <a:graphicFrameLocks noChangeAspect="1"/>
          </p:cNvGraphicFramePr>
          <p:nvPr/>
        </p:nvGraphicFramePr>
        <p:xfrm>
          <a:off x="3100388" y="5937250"/>
          <a:ext cx="1071562" cy="384175"/>
        </p:xfrm>
        <a:graphic>
          <a:graphicData uri="http://schemas.openxmlformats.org/presentationml/2006/ole">
            <mc:AlternateContent xmlns:mc="http://schemas.openxmlformats.org/markup-compatibility/2006">
              <mc:Choice xmlns:v="urn:schemas-microsoft-com:vml" Requires="v">
                <p:oleObj name="Equation" r:id="rId13" imgW="672840" imgH="241200" progId="Equation.DSMT4">
                  <p:embed/>
                </p:oleObj>
              </mc:Choice>
              <mc:Fallback>
                <p:oleObj name="Equation" r:id="rId13" imgW="672840" imgH="241200" progId="Equation.DSMT4">
                  <p:embed/>
                  <p:pic>
                    <p:nvPicPr>
                      <p:cNvPr id="0" name="Object 1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100388" y="5937250"/>
                        <a:ext cx="1071562" cy="384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24" name="Object 12"/>
          <p:cNvGraphicFramePr>
            <a:graphicFrameLocks noChangeAspect="1"/>
          </p:cNvGraphicFramePr>
          <p:nvPr/>
        </p:nvGraphicFramePr>
        <p:xfrm>
          <a:off x="3221038" y="3903663"/>
          <a:ext cx="647700" cy="342900"/>
        </p:xfrm>
        <a:graphic>
          <a:graphicData uri="http://schemas.openxmlformats.org/presentationml/2006/ole">
            <mc:AlternateContent xmlns:mc="http://schemas.openxmlformats.org/markup-compatibility/2006">
              <mc:Choice xmlns:v="urn:schemas-microsoft-com:vml" Requires="v">
                <p:oleObj name="Equation" r:id="rId15" imgW="431640" imgH="228600" progId="Equation.DSMT4">
                  <p:embed/>
                </p:oleObj>
              </mc:Choice>
              <mc:Fallback>
                <p:oleObj name="Equation" r:id="rId15" imgW="431640" imgH="228600" progId="Equation.DSMT4">
                  <p:embed/>
                  <p:pic>
                    <p:nvPicPr>
                      <p:cNvPr id="0" name="Object 1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221038" y="3903663"/>
                        <a:ext cx="647700" cy="342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26" name="Object 14"/>
          <p:cNvGraphicFramePr>
            <a:graphicFrameLocks noChangeAspect="1"/>
          </p:cNvGraphicFramePr>
          <p:nvPr/>
        </p:nvGraphicFramePr>
        <p:xfrm>
          <a:off x="3221038" y="3516313"/>
          <a:ext cx="957262" cy="342900"/>
        </p:xfrm>
        <a:graphic>
          <a:graphicData uri="http://schemas.openxmlformats.org/presentationml/2006/ole">
            <mc:AlternateContent xmlns:mc="http://schemas.openxmlformats.org/markup-compatibility/2006">
              <mc:Choice xmlns:v="urn:schemas-microsoft-com:vml" Requires="v">
                <p:oleObj name="Equation" r:id="rId17" imgW="672840" imgH="241200" progId="Equation.DSMT4">
                  <p:embed/>
                </p:oleObj>
              </mc:Choice>
              <mc:Fallback>
                <p:oleObj name="Equation" r:id="rId17" imgW="672840" imgH="241200" progId="Equation.DSMT4">
                  <p:embed/>
                  <p:pic>
                    <p:nvPicPr>
                      <p:cNvPr id="0" name="Object 14"/>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221038" y="3516313"/>
                        <a:ext cx="957262" cy="342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28" name="Object 16"/>
          <p:cNvGraphicFramePr>
            <a:graphicFrameLocks noChangeAspect="1"/>
          </p:cNvGraphicFramePr>
          <p:nvPr/>
        </p:nvGraphicFramePr>
        <p:xfrm>
          <a:off x="3205163" y="4308475"/>
          <a:ext cx="933450" cy="385763"/>
        </p:xfrm>
        <a:graphic>
          <a:graphicData uri="http://schemas.openxmlformats.org/presentationml/2006/ole">
            <mc:AlternateContent xmlns:mc="http://schemas.openxmlformats.org/markup-compatibility/2006">
              <mc:Choice xmlns:v="urn:schemas-microsoft-com:vml" Requires="v">
                <p:oleObj name="Equation" r:id="rId19" imgW="583920" imgH="241200" progId="Equation.DSMT4">
                  <p:embed/>
                </p:oleObj>
              </mc:Choice>
              <mc:Fallback>
                <p:oleObj name="Equation" r:id="rId19" imgW="583920" imgH="241200" progId="Equation.DSMT4">
                  <p:embed/>
                  <p:pic>
                    <p:nvPicPr>
                      <p:cNvPr id="0" name="Object 16"/>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3205163" y="4308475"/>
                        <a:ext cx="933450" cy="385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DEB8832-4DF6-48BC-9156-4483E8FACCAE}"/>
              </a:ext>
            </a:extLst>
          </p:cNvPr>
          <p:cNvSpPr txBox="1"/>
          <p:nvPr/>
        </p:nvSpPr>
        <p:spPr>
          <a:xfrm>
            <a:off x="1899821" y="310718"/>
            <a:ext cx="4591834" cy="369332"/>
          </a:xfrm>
          <a:prstGeom prst="rect">
            <a:avLst/>
          </a:prstGeom>
          <a:noFill/>
        </p:spPr>
        <p:txBody>
          <a:bodyPr wrap="none" rtlCol="0">
            <a:spAutoFit/>
          </a:bodyPr>
          <a:lstStyle/>
          <a:p>
            <a:r>
              <a:rPr lang="en-US" dirty="0">
                <a:solidFill>
                  <a:srgbClr val="C00000"/>
                </a:solidFill>
              </a:rPr>
              <a:t>Solving Equations Symbolically in MATLAB</a:t>
            </a:r>
          </a:p>
        </p:txBody>
      </p:sp>
      <p:sp>
        <p:nvSpPr>
          <p:cNvPr id="3" name="TextBox 2">
            <a:extLst>
              <a:ext uri="{FF2B5EF4-FFF2-40B4-BE49-F238E27FC236}">
                <a16:creationId xmlns:a16="http://schemas.microsoft.com/office/drawing/2014/main" id="{5924B1EB-2683-48C0-8EBB-2EB4E49806AA}"/>
              </a:ext>
            </a:extLst>
          </p:cNvPr>
          <p:cNvSpPr txBox="1"/>
          <p:nvPr/>
        </p:nvSpPr>
        <p:spPr>
          <a:xfrm>
            <a:off x="381739" y="976544"/>
            <a:ext cx="8380521" cy="1477328"/>
          </a:xfrm>
          <a:prstGeom prst="rect">
            <a:avLst/>
          </a:prstGeom>
          <a:noFill/>
        </p:spPr>
        <p:txBody>
          <a:bodyPr wrap="square" rtlCol="0">
            <a:spAutoFit/>
          </a:bodyPr>
          <a:lstStyle/>
          <a:p>
            <a:r>
              <a:rPr lang="en-US" dirty="0"/>
              <a:t>The previous MATLAB solution required that we turn the equilibrium equations into an equivalent equilibrium matrix and known vector so that we could solve a set of simultaneous equations numerically. But we can also  just enter the equations symbolically and solve them in MATLAB. This is a very direct way to solve equilibrium problems.</a:t>
            </a:r>
          </a:p>
        </p:txBody>
      </p:sp>
      <p:sp>
        <p:nvSpPr>
          <p:cNvPr id="6" name="TextBox 5">
            <a:extLst>
              <a:ext uri="{FF2B5EF4-FFF2-40B4-BE49-F238E27FC236}">
                <a16:creationId xmlns:a16="http://schemas.microsoft.com/office/drawing/2014/main" id="{5DEA96B5-9205-4F95-B45A-C213979268F3}"/>
              </a:ext>
            </a:extLst>
          </p:cNvPr>
          <p:cNvSpPr txBox="1"/>
          <p:nvPr/>
        </p:nvSpPr>
        <p:spPr>
          <a:xfrm>
            <a:off x="660155" y="2697100"/>
            <a:ext cx="7007046" cy="646331"/>
          </a:xfrm>
          <a:prstGeom prst="rect">
            <a:avLst/>
          </a:prstGeom>
          <a:noFill/>
        </p:spPr>
        <p:txBody>
          <a:bodyPr wrap="none" rtlCol="0">
            <a:spAutoFit/>
          </a:bodyPr>
          <a:lstStyle/>
          <a:p>
            <a:r>
              <a:rPr lang="en-US" dirty="0"/>
              <a:t>First, define the eight unknowns as symbols and symbolically enter</a:t>
            </a:r>
          </a:p>
          <a:p>
            <a:r>
              <a:rPr lang="en-US" dirty="0"/>
              <a:t>the eight equations. Here </a:t>
            </a:r>
            <a:r>
              <a:rPr lang="en-US" dirty="0" err="1"/>
              <a:t>Bpx</a:t>
            </a:r>
            <a:r>
              <a:rPr lang="en-US" dirty="0"/>
              <a:t>, </a:t>
            </a:r>
            <a:r>
              <a:rPr lang="en-US" dirty="0" err="1"/>
              <a:t>Bpy</a:t>
            </a:r>
            <a:r>
              <a:rPr lang="en-US" dirty="0"/>
              <a:t> are </a:t>
            </a:r>
            <a:r>
              <a:rPr lang="en-US" dirty="0" err="1"/>
              <a:t>B’</a:t>
            </a:r>
            <a:r>
              <a:rPr lang="en-US" baseline="-25000" dirty="0" err="1"/>
              <a:t>x</a:t>
            </a:r>
            <a:r>
              <a:rPr lang="en-US" dirty="0"/>
              <a:t> and </a:t>
            </a:r>
            <a:r>
              <a:rPr lang="en-US" dirty="0" err="1"/>
              <a:t>B’</a:t>
            </a:r>
            <a:r>
              <a:rPr lang="en-US" baseline="-25000" dirty="0" err="1"/>
              <a:t>y</a:t>
            </a:r>
            <a:endParaRPr lang="en-US" dirty="0"/>
          </a:p>
        </p:txBody>
      </p:sp>
      <p:sp>
        <p:nvSpPr>
          <p:cNvPr id="8" name="TextBox 7">
            <a:extLst>
              <a:ext uri="{FF2B5EF4-FFF2-40B4-BE49-F238E27FC236}">
                <a16:creationId xmlns:a16="http://schemas.microsoft.com/office/drawing/2014/main" id="{A9450D0D-5567-4388-9CFF-45C4B17F0FD6}"/>
              </a:ext>
            </a:extLst>
          </p:cNvPr>
          <p:cNvSpPr txBox="1"/>
          <p:nvPr/>
        </p:nvSpPr>
        <p:spPr>
          <a:xfrm>
            <a:off x="727442" y="3550108"/>
            <a:ext cx="4572000" cy="2585323"/>
          </a:xfrm>
          <a:prstGeom prst="rect">
            <a:avLst/>
          </a:prstGeom>
          <a:noFill/>
        </p:spPr>
        <p:txBody>
          <a:bodyPr wrap="square">
            <a:spAutoFit/>
          </a:bodyPr>
          <a:lstStyle/>
          <a:p>
            <a:r>
              <a:rPr lang="en-US" dirty="0" err="1"/>
              <a:t>syms</a:t>
            </a:r>
            <a:r>
              <a:rPr lang="en-US" dirty="0"/>
              <a:t> Bx By </a:t>
            </a:r>
            <a:r>
              <a:rPr lang="en-US" dirty="0" err="1"/>
              <a:t>Cx</a:t>
            </a:r>
            <a:r>
              <a:rPr lang="en-US" dirty="0"/>
              <a:t> Cy </a:t>
            </a:r>
            <a:r>
              <a:rPr lang="en-US" dirty="0" err="1"/>
              <a:t>Bpx</a:t>
            </a:r>
            <a:r>
              <a:rPr lang="en-US" dirty="0"/>
              <a:t> </a:t>
            </a:r>
            <a:r>
              <a:rPr lang="en-US" dirty="0" err="1"/>
              <a:t>Bpy</a:t>
            </a:r>
            <a:r>
              <a:rPr lang="en-US" dirty="0"/>
              <a:t> Ax Ay</a:t>
            </a:r>
          </a:p>
          <a:p>
            <a:r>
              <a:rPr lang="en-US" dirty="0"/>
              <a:t>Eq(1) = -6*Bx == 0;</a:t>
            </a:r>
          </a:p>
          <a:p>
            <a:r>
              <a:rPr lang="en-US" dirty="0"/>
              <a:t>Eq(2) = </a:t>
            </a:r>
            <a:r>
              <a:rPr lang="en-US" dirty="0" err="1"/>
              <a:t>Cx</a:t>
            </a:r>
            <a:r>
              <a:rPr lang="en-US" dirty="0"/>
              <a:t> + Bx == 0;</a:t>
            </a:r>
          </a:p>
          <a:p>
            <a:r>
              <a:rPr lang="en-US" dirty="0"/>
              <a:t>Eq(3) = 200 - Bx -</a:t>
            </a:r>
            <a:r>
              <a:rPr lang="en-US" dirty="0" err="1"/>
              <a:t>Bpx</a:t>
            </a:r>
            <a:r>
              <a:rPr lang="en-US" dirty="0"/>
              <a:t> == 0;</a:t>
            </a:r>
          </a:p>
          <a:p>
            <a:r>
              <a:rPr lang="en-US" dirty="0"/>
              <a:t>Eq(4) = Ax + </a:t>
            </a:r>
            <a:r>
              <a:rPr lang="en-US" dirty="0" err="1"/>
              <a:t>Bpx</a:t>
            </a:r>
            <a:r>
              <a:rPr lang="en-US" dirty="0"/>
              <a:t> == 0;</a:t>
            </a:r>
          </a:p>
          <a:p>
            <a:r>
              <a:rPr lang="en-US" dirty="0"/>
              <a:t>Eq(5) = 8*</a:t>
            </a:r>
            <a:r>
              <a:rPr lang="en-US" dirty="0" err="1"/>
              <a:t>Bpy</a:t>
            </a:r>
            <a:r>
              <a:rPr lang="en-US" dirty="0"/>
              <a:t> - 6*</a:t>
            </a:r>
            <a:r>
              <a:rPr lang="en-US" dirty="0" err="1"/>
              <a:t>Bpx</a:t>
            </a:r>
            <a:r>
              <a:rPr lang="en-US" dirty="0"/>
              <a:t> -400 == 0;</a:t>
            </a:r>
          </a:p>
          <a:p>
            <a:r>
              <a:rPr lang="en-US" dirty="0"/>
              <a:t>Eq(6) = Ay + </a:t>
            </a:r>
            <a:r>
              <a:rPr lang="en-US" dirty="0" err="1"/>
              <a:t>Bpy</a:t>
            </a:r>
            <a:r>
              <a:rPr lang="en-US" dirty="0"/>
              <a:t> -100 == 0;</a:t>
            </a:r>
          </a:p>
          <a:p>
            <a:r>
              <a:rPr lang="en-US" dirty="0"/>
              <a:t>Eq(7) = -By - </a:t>
            </a:r>
            <a:r>
              <a:rPr lang="en-US" dirty="0" err="1"/>
              <a:t>Bpy</a:t>
            </a:r>
            <a:r>
              <a:rPr lang="en-US" dirty="0"/>
              <a:t> == 0;</a:t>
            </a:r>
          </a:p>
          <a:p>
            <a:r>
              <a:rPr lang="en-US" dirty="0"/>
              <a:t>Eq(8) = Cy + By -100 == 0 ;</a:t>
            </a:r>
          </a:p>
        </p:txBody>
      </p:sp>
    </p:spTree>
    <p:extLst>
      <p:ext uri="{BB962C8B-B14F-4D97-AF65-F5344CB8AC3E}">
        <p14:creationId xmlns:p14="http://schemas.microsoft.com/office/powerpoint/2010/main" val="27252286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0B5F979-340E-48BA-BCD8-6E251E5544D4}"/>
              </a:ext>
            </a:extLst>
          </p:cNvPr>
          <p:cNvSpPr txBox="1"/>
          <p:nvPr/>
        </p:nvSpPr>
        <p:spPr>
          <a:xfrm>
            <a:off x="319595" y="346228"/>
            <a:ext cx="8575937" cy="369332"/>
          </a:xfrm>
          <a:prstGeom prst="rect">
            <a:avLst/>
          </a:prstGeom>
          <a:noFill/>
        </p:spPr>
        <p:txBody>
          <a:bodyPr wrap="none" rtlCol="0">
            <a:spAutoFit/>
          </a:bodyPr>
          <a:lstStyle/>
          <a:p>
            <a:r>
              <a:rPr lang="en-US" dirty="0"/>
              <a:t>Next, solve these eight equations. The results are placed in a MATLAB structure S</a:t>
            </a:r>
          </a:p>
        </p:txBody>
      </p:sp>
      <p:sp>
        <p:nvSpPr>
          <p:cNvPr id="4" name="TextBox 3">
            <a:extLst>
              <a:ext uri="{FF2B5EF4-FFF2-40B4-BE49-F238E27FC236}">
                <a16:creationId xmlns:a16="http://schemas.microsoft.com/office/drawing/2014/main" id="{5E32A331-993B-45FC-B92E-F96D900FAFEC}"/>
              </a:ext>
            </a:extLst>
          </p:cNvPr>
          <p:cNvSpPr txBox="1"/>
          <p:nvPr/>
        </p:nvSpPr>
        <p:spPr>
          <a:xfrm>
            <a:off x="818775" y="938515"/>
            <a:ext cx="7506449" cy="5849815"/>
          </a:xfrm>
          <a:prstGeom prst="rect">
            <a:avLst/>
          </a:prstGeom>
          <a:noFill/>
        </p:spPr>
        <p:txBody>
          <a:bodyPr wrap="square">
            <a:spAutoFit/>
          </a:bodyPr>
          <a:lstStyle/>
          <a:p>
            <a:r>
              <a:rPr lang="en-US" dirty="0"/>
              <a:t>S = solve (Eq)</a:t>
            </a:r>
          </a:p>
          <a:p>
            <a:endParaRPr lang="en-US" dirty="0"/>
          </a:p>
          <a:p>
            <a:r>
              <a:rPr lang="en-US" dirty="0"/>
              <a:t>S = </a:t>
            </a:r>
          </a:p>
          <a:p>
            <a:endParaRPr lang="en-US" dirty="0"/>
          </a:p>
          <a:p>
            <a:r>
              <a:rPr lang="en-US" dirty="0"/>
              <a:t>  struct with fields:</a:t>
            </a:r>
          </a:p>
          <a:p>
            <a:endParaRPr lang="en-US" dirty="0"/>
          </a:p>
          <a:p>
            <a:r>
              <a:rPr lang="en-US" dirty="0"/>
              <a:t>     Ax: -200</a:t>
            </a:r>
          </a:p>
          <a:p>
            <a:r>
              <a:rPr lang="en-US" dirty="0"/>
              <a:t>     Ay: -100</a:t>
            </a:r>
          </a:p>
          <a:p>
            <a:r>
              <a:rPr lang="en-US" dirty="0"/>
              <a:t>    </a:t>
            </a:r>
            <a:r>
              <a:rPr lang="en-US" dirty="0" err="1"/>
              <a:t>Bpx</a:t>
            </a:r>
            <a:r>
              <a:rPr lang="en-US" dirty="0"/>
              <a:t>: 200</a:t>
            </a:r>
          </a:p>
          <a:p>
            <a:r>
              <a:rPr lang="en-US" dirty="0"/>
              <a:t>    </a:t>
            </a:r>
            <a:r>
              <a:rPr lang="en-US" dirty="0" err="1"/>
              <a:t>Bpy</a:t>
            </a:r>
            <a:r>
              <a:rPr lang="en-US" dirty="0"/>
              <a:t>: 200</a:t>
            </a:r>
          </a:p>
          <a:p>
            <a:r>
              <a:rPr lang="en-US" dirty="0"/>
              <a:t>     Bx: 0</a:t>
            </a:r>
          </a:p>
          <a:p>
            <a:r>
              <a:rPr lang="en-US" dirty="0"/>
              <a:t>     By: -200</a:t>
            </a:r>
          </a:p>
          <a:p>
            <a:r>
              <a:rPr lang="en-US" dirty="0"/>
              <a:t>     </a:t>
            </a:r>
            <a:r>
              <a:rPr lang="en-US" dirty="0" err="1"/>
              <a:t>Cx</a:t>
            </a:r>
            <a:r>
              <a:rPr lang="en-US" dirty="0"/>
              <a:t>: 0</a:t>
            </a:r>
          </a:p>
          <a:p>
            <a:r>
              <a:rPr lang="en-US" dirty="0"/>
              <a:t>     Cy: 300</a:t>
            </a:r>
          </a:p>
          <a:p>
            <a:endParaRPr lang="en-US" dirty="0"/>
          </a:p>
          <a:p>
            <a:r>
              <a:rPr lang="en-US" dirty="0"/>
              <a:t>NS = double( [ </a:t>
            </a:r>
            <a:r>
              <a:rPr lang="en-US" dirty="0" err="1"/>
              <a:t>S.Ax</a:t>
            </a:r>
            <a:r>
              <a:rPr lang="en-US" dirty="0"/>
              <a:t> </a:t>
            </a:r>
            <a:r>
              <a:rPr lang="en-US" dirty="0" err="1"/>
              <a:t>S.Ay</a:t>
            </a:r>
            <a:r>
              <a:rPr lang="en-US" dirty="0"/>
              <a:t> </a:t>
            </a:r>
            <a:r>
              <a:rPr lang="en-US" dirty="0" err="1"/>
              <a:t>S.Bpx</a:t>
            </a:r>
            <a:r>
              <a:rPr lang="en-US" dirty="0"/>
              <a:t> </a:t>
            </a:r>
            <a:r>
              <a:rPr lang="en-US" dirty="0" err="1"/>
              <a:t>S.Bpy</a:t>
            </a:r>
            <a:r>
              <a:rPr lang="en-US" dirty="0"/>
              <a:t> </a:t>
            </a:r>
            <a:r>
              <a:rPr lang="en-US" dirty="0" err="1"/>
              <a:t>S.Bx</a:t>
            </a:r>
            <a:r>
              <a:rPr lang="en-US" dirty="0"/>
              <a:t> </a:t>
            </a:r>
            <a:r>
              <a:rPr lang="en-US" dirty="0" err="1"/>
              <a:t>S.By</a:t>
            </a:r>
            <a:r>
              <a:rPr lang="en-US" dirty="0"/>
              <a:t> </a:t>
            </a:r>
            <a:r>
              <a:rPr lang="en-US" dirty="0" err="1"/>
              <a:t>S.Cx</a:t>
            </a:r>
            <a:r>
              <a:rPr lang="en-US" dirty="0"/>
              <a:t> </a:t>
            </a:r>
            <a:r>
              <a:rPr lang="en-US" dirty="0" err="1"/>
              <a:t>S.Cy</a:t>
            </a:r>
            <a:r>
              <a:rPr lang="en-US" dirty="0"/>
              <a:t>])</a:t>
            </a:r>
          </a:p>
          <a:p>
            <a:endParaRPr lang="en-US" dirty="0"/>
          </a:p>
          <a:p>
            <a:r>
              <a:rPr lang="en-US" dirty="0"/>
              <a:t>NS =</a:t>
            </a:r>
          </a:p>
          <a:p>
            <a:endParaRPr lang="en-US" dirty="0"/>
          </a:p>
          <a:p>
            <a:r>
              <a:rPr lang="en-US" dirty="0"/>
              <a:t>  -200  -100   200   200     0  -200     0   300</a:t>
            </a:r>
          </a:p>
        </p:txBody>
      </p:sp>
      <p:sp>
        <p:nvSpPr>
          <p:cNvPr id="5" name="TextBox 4">
            <a:extLst>
              <a:ext uri="{FF2B5EF4-FFF2-40B4-BE49-F238E27FC236}">
                <a16:creationId xmlns:a16="http://schemas.microsoft.com/office/drawing/2014/main" id="{574BE4B8-B5C6-4215-A604-35E2CA863C13}"/>
              </a:ext>
            </a:extLst>
          </p:cNvPr>
          <p:cNvSpPr txBox="1"/>
          <p:nvPr/>
        </p:nvSpPr>
        <p:spPr>
          <a:xfrm>
            <a:off x="3497803" y="3018408"/>
            <a:ext cx="4860524" cy="923330"/>
          </a:xfrm>
          <a:prstGeom prst="rect">
            <a:avLst/>
          </a:prstGeom>
          <a:noFill/>
        </p:spPr>
        <p:txBody>
          <a:bodyPr wrap="square" rtlCol="0">
            <a:spAutoFit/>
          </a:bodyPr>
          <a:lstStyle/>
          <a:p>
            <a:r>
              <a:rPr lang="en-US" dirty="0"/>
              <a:t>these values are still symbolic so if we want to make these values numerical we need to use the function double:</a:t>
            </a:r>
          </a:p>
        </p:txBody>
      </p:sp>
      <p:sp>
        <p:nvSpPr>
          <p:cNvPr id="6" name="TextBox 5">
            <a:extLst>
              <a:ext uri="{FF2B5EF4-FFF2-40B4-BE49-F238E27FC236}">
                <a16:creationId xmlns:a16="http://schemas.microsoft.com/office/drawing/2014/main" id="{FFD3326E-EED4-44C4-A6B4-5767CA85DF3F}"/>
              </a:ext>
            </a:extLst>
          </p:cNvPr>
          <p:cNvSpPr txBox="1"/>
          <p:nvPr/>
        </p:nvSpPr>
        <p:spPr>
          <a:xfrm>
            <a:off x="4660777" y="5810436"/>
            <a:ext cx="4237057" cy="369332"/>
          </a:xfrm>
          <a:prstGeom prst="rect">
            <a:avLst/>
          </a:prstGeom>
          <a:noFill/>
        </p:spPr>
        <p:txBody>
          <a:bodyPr wrap="none" rtlCol="0">
            <a:spAutoFit/>
          </a:bodyPr>
          <a:lstStyle/>
          <a:p>
            <a:r>
              <a:rPr lang="en-US" dirty="0"/>
              <a:t>Here is a vector of the numerical values</a:t>
            </a:r>
          </a:p>
        </p:txBody>
      </p:sp>
      <p:cxnSp>
        <p:nvCxnSpPr>
          <p:cNvPr id="7" name="Straight Connector 6">
            <a:extLst>
              <a:ext uri="{FF2B5EF4-FFF2-40B4-BE49-F238E27FC236}">
                <a16:creationId xmlns:a16="http://schemas.microsoft.com/office/drawing/2014/main" id="{C388871D-EDD3-DEC0-592D-CB0E9B032558}"/>
              </a:ext>
            </a:extLst>
          </p:cNvPr>
          <p:cNvCxnSpPr/>
          <p:nvPr/>
        </p:nvCxnSpPr>
        <p:spPr>
          <a:xfrm>
            <a:off x="295279" y="6712412"/>
            <a:ext cx="7996843"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22833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6895" y="1945064"/>
            <a:ext cx="2908168" cy="461665"/>
          </a:xfrm>
          <a:prstGeom prst="rect">
            <a:avLst/>
          </a:prstGeom>
          <a:noFill/>
        </p:spPr>
        <p:txBody>
          <a:bodyPr wrap="none" rtlCol="0">
            <a:spAutoFit/>
          </a:bodyPr>
          <a:lstStyle/>
          <a:p>
            <a:r>
              <a:rPr lang="en-US" sz="2400" i="1" dirty="0">
                <a:solidFill>
                  <a:srgbClr val="33CC33"/>
                </a:solidFill>
              </a:rPr>
              <a:t>Learning Objectives</a:t>
            </a:r>
          </a:p>
        </p:txBody>
      </p:sp>
      <p:sp>
        <p:nvSpPr>
          <p:cNvPr id="4" name="TextBox 3"/>
          <p:cNvSpPr txBox="1"/>
          <p:nvPr/>
        </p:nvSpPr>
        <p:spPr>
          <a:xfrm>
            <a:off x="2462123" y="3302787"/>
            <a:ext cx="4839786" cy="646331"/>
          </a:xfrm>
          <a:prstGeom prst="rect">
            <a:avLst/>
          </a:prstGeom>
          <a:noFill/>
        </p:spPr>
        <p:txBody>
          <a:bodyPr wrap="none" rtlCol="0">
            <a:spAutoFit/>
          </a:bodyPr>
          <a:lstStyle/>
          <a:p>
            <a:r>
              <a:rPr lang="en-US" i="1" dirty="0">
                <a:solidFill>
                  <a:srgbClr val="33CC33"/>
                </a:solidFill>
              </a:rPr>
              <a:t>Equilibrium with Multiple Free Body Diagrams</a:t>
            </a:r>
          </a:p>
          <a:p>
            <a:r>
              <a:rPr lang="en-US" i="1" dirty="0">
                <a:solidFill>
                  <a:srgbClr val="33CC33"/>
                </a:solidFill>
              </a:rPr>
              <a:t>MATLAB solutions</a:t>
            </a:r>
          </a:p>
        </p:txBody>
      </p:sp>
    </p:spTree>
    <p:extLst>
      <p:ext uri="{BB962C8B-B14F-4D97-AF65-F5344CB8AC3E}">
        <p14:creationId xmlns:p14="http://schemas.microsoft.com/office/powerpoint/2010/main" val="28705273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2" name="Object 4"/>
          <p:cNvGraphicFramePr>
            <a:graphicFrameLocks noChangeAspect="1"/>
          </p:cNvGraphicFramePr>
          <p:nvPr/>
        </p:nvGraphicFramePr>
        <p:xfrm>
          <a:off x="1930400" y="876300"/>
          <a:ext cx="1022350" cy="1295400"/>
        </p:xfrm>
        <a:graphic>
          <a:graphicData uri="http://schemas.openxmlformats.org/presentationml/2006/ole">
            <mc:AlternateContent xmlns:mc="http://schemas.openxmlformats.org/markup-compatibility/2006">
              <mc:Choice xmlns:v="urn:schemas-microsoft-com:vml" Requires="v">
                <p:oleObj name="Equation" r:id="rId3" imgW="571320" imgH="723600" progId="Equation.DSMT4">
                  <p:embed/>
                </p:oleObj>
              </mc:Choice>
              <mc:Fallback>
                <p:oleObj name="Equation" r:id="rId3" imgW="571320" imgH="7236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30400" y="876300"/>
                        <a:ext cx="1022350" cy="1295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53" name="Object 5"/>
          <p:cNvGraphicFramePr>
            <a:graphicFrameLocks noChangeAspect="1"/>
          </p:cNvGraphicFramePr>
          <p:nvPr/>
        </p:nvGraphicFramePr>
        <p:xfrm>
          <a:off x="3878263" y="954088"/>
          <a:ext cx="3187700" cy="1216025"/>
        </p:xfrm>
        <a:graphic>
          <a:graphicData uri="http://schemas.openxmlformats.org/presentationml/2006/ole">
            <mc:AlternateContent xmlns:mc="http://schemas.openxmlformats.org/markup-compatibility/2006">
              <mc:Choice xmlns:v="urn:schemas-microsoft-com:vml" Requires="v">
                <p:oleObj name="Equation" r:id="rId5" imgW="1930320" imgH="736560" progId="Equation.DSMT4">
                  <p:embed/>
                </p:oleObj>
              </mc:Choice>
              <mc:Fallback>
                <p:oleObj name="Equation" r:id="rId5" imgW="1930320" imgH="736560" progId="Equation.DSMT4">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78263" y="954088"/>
                        <a:ext cx="3187700" cy="1216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54" name="Text Box 6"/>
          <p:cNvSpPr txBox="1">
            <a:spLocks noChangeArrowheads="1"/>
          </p:cNvSpPr>
          <p:nvPr/>
        </p:nvSpPr>
        <p:spPr bwMode="auto">
          <a:xfrm>
            <a:off x="1162050" y="2566988"/>
            <a:ext cx="7108825" cy="1465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a:t>Since in the most general case we have six equations of equilibrium, that must be satisfied for a body it would appear that we could at most solve for six unknown forces or couples. However, these six equations of </a:t>
            </a:r>
            <a:r>
              <a:rPr lang="en-US" u="sng" dirty="0"/>
              <a:t>equilibrium must apply also to every part of the body</a:t>
            </a:r>
            <a:r>
              <a:rPr lang="en-US" dirty="0"/>
              <a:t>. Thus, in fact we can solve for many more than six unknowns.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Text Box 4"/>
          <p:cNvSpPr txBox="1">
            <a:spLocks noChangeArrowheads="1"/>
          </p:cNvSpPr>
          <p:nvPr/>
        </p:nvSpPr>
        <p:spPr bwMode="auto">
          <a:xfrm>
            <a:off x="664369" y="203687"/>
            <a:ext cx="71516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a:t>For a coplanar force system there are only three non-zero equilibrium equations</a:t>
            </a:r>
          </a:p>
        </p:txBody>
      </p:sp>
      <p:graphicFrame>
        <p:nvGraphicFramePr>
          <p:cNvPr id="3077" name="Object 5"/>
          <p:cNvGraphicFramePr>
            <a:graphicFrameLocks noChangeAspect="1"/>
          </p:cNvGraphicFramePr>
          <p:nvPr>
            <p:extLst>
              <p:ext uri="{D42A27DB-BD31-4B8C-83A1-F6EECF244321}">
                <p14:modId xmlns:p14="http://schemas.microsoft.com/office/powerpoint/2010/main" val="3305460163"/>
              </p:ext>
            </p:extLst>
          </p:nvPr>
        </p:nvGraphicFramePr>
        <p:xfrm>
          <a:off x="2779713" y="1016795"/>
          <a:ext cx="1181100" cy="1295400"/>
        </p:xfrm>
        <a:graphic>
          <a:graphicData uri="http://schemas.openxmlformats.org/presentationml/2006/ole">
            <mc:AlternateContent xmlns:mc="http://schemas.openxmlformats.org/markup-compatibility/2006">
              <mc:Choice xmlns:v="urn:schemas-microsoft-com:vml" Requires="v">
                <p:oleObj name="Equation" r:id="rId3" imgW="660240" imgH="723600" progId="Equation.DSMT4">
                  <p:embed/>
                </p:oleObj>
              </mc:Choice>
              <mc:Fallback>
                <p:oleObj name="Equation" r:id="rId3" imgW="660240" imgH="72360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79713" y="1016795"/>
                        <a:ext cx="1181100" cy="1295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79" name="Text Box 7"/>
          <p:cNvSpPr txBox="1">
            <a:spLocks noChangeArrowheads="1"/>
          </p:cNvSpPr>
          <p:nvPr/>
        </p:nvSpPr>
        <p:spPr bwMode="auto">
          <a:xfrm>
            <a:off x="367506" y="2986290"/>
            <a:ext cx="8408987"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a:t>Consider the following structure, where there are two bars, each weighing 100 </a:t>
            </a:r>
            <a:r>
              <a:rPr lang="en-US" dirty="0" err="1"/>
              <a:t>lb</a:t>
            </a:r>
            <a:r>
              <a:rPr lang="en-US" dirty="0"/>
              <a:t>, and an applied force of 200 </a:t>
            </a:r>
            <a:r>
              <a:rPr lang="en-US" dirty="0" err="1"/>
              <a:t>lb</a:t>
            </a:r>
            <a:r>
              <a:rPr lang="en-US" dirty="0"/>
              <a:t> acting on the pin at B. The bars are attached to each other and to the floor via smooth pins. Determine the forces in the bar and the external reactions on the structure. </a:t>
            </a:r>
          </a:p>
        </p:txBody>
      </p:sp>
      <p:sp>
        <p:nvSpPr>
          <p:cNvPr id="3096" name="AutoShape 24"/>
          <p:cNvSpPr>
            <a:spLocks noChangeArrowheads="1"/>
          </p:cNvSpPr>
          <p:nvPr/>
        </p:nvSpPr>
        <p:spPr bwMode="auto">
          <a:xfrm rot="2834383">
            <a:off x="5539430" y="4143736"/>
            <a:ext cx="84137" cy="1733550"/>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95" name="AutoShape 23"/>
          <p:cNvSpPr>
            <a:spLocks noChangeArrowheads="1"/>
          </p:cNvSpPr>
          <p:nvPr/>
        </p:nvSpPr>
        <p:spPr bwMode="auto">
          <a:xfrm>
            <a:off x="6126011" y="4392179"/>
            <a:ext cx="88900" cy="1231900"/>
          </a:xfrm>
          <a:prstGeom prst="roundRect">
            <a:avLst>
              <a:gd name="adj" fmla="val 16667"/>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3" name="AutoShape 11"/>
          <p:cNvSpPr>
            <a:spLocks noChangeArrowheads="1"/>
          </p:cNvSpPr>
          <p:nvPr/>
        </p:nvSpPr>
        <p:spPr bwMode="auto">
          <a:xfrm>
            <a:off x="6110605" y="5630071"/>
            <a:ext cx="113362" cy="118045"/>
          </a:xfrm>
          <a:prstGeom prst="triangle">
            <a:avLst>
              <a:gd name="adj" fmla="val 50000"/>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8" name="Oval 16"/>
          <p:cNvSpPr>
            <a:spLocks noChangeArrowheads="1"/>
          </p:cNvSpPr>
          <p:nvPr/>
        </p:nvSpPr>
        <p:spPr bwMode="auto">
          <a:xfrm>
            <a:off x="6146649" y="4428692"/>
            <a:ext cx="52387" cy="5873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2" name="AutoShape 10"/>
          <p:cNvSpPr>
            <a:spLocks noChangeArrowheads="1"/>
          </p:cNvSpPr>
          <p:nvPr/>
        </p:nvSpPr>
        <p:spPr bwMode="auto">
          <a:xfrm>
            <a:off x="4879085" y="5627671"/>
            <a:ext cx="120532" cy="111227"/>
          </a:xfrm>
          <a:prstGeom prst="triangle">
            <a:avLst>
              <a:gd name="adj" fmla="val 50000"/>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9" name="Oval 17"/>
          <p:cNvSpPr>
            <a:spLocks noChangeArrowheads="1"/>
          </p:cNvSpPr>
          <p:nvPr/>
        </p:nvSpPr>
        <p:spPr bwMode="auto">
          <a:xfrm>
            <a:off x="4913158" y="5576974"/>
            <a:ext cx="52387" cy="58737"/>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90" name="Oval 18"/>
          <p:cNvSpPr>
            <a:spLocks noChangeArrowheads="1"/>
          </p:cNvSpPr>
          <p:nvPr/>
        </p:nvSpPr>
        <p:spPr bwMode="auto">
          <a:xfrm>
            <a:off x="6141886" y="5582804"/>
            <a:ext cx="52388" cy="58738"/>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91" name="Text Box 19"/>
          <p:cNvSpPr txBox="1">
            <a:spLocks noChangeArrowheads="1"/>
          </p:cNvSpPr>
          <p:nvPr/>
        </p:nvSpPr>
        <p:spPr bwMode="auto">
          <a:xfrm>
            <a:off x="6468911" y="4041342"/>
            <a:ext cx="806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200 lb</a:t>
            </a:r>
          </a:p>
        </p:txBody>
      </p:sp>
      <p:sp>
        <p:nvSpPr>
          <p:cNvPr id="3092" name="Text Box 20"/>
          <p:cNvSpPr txBox="1">
            <a:spLocks noChangeArrowheads="1"/>
          </p:cNvSpPr>
          <p:nvPr/>
        </p:nvSpPr>
        <p:spPr bwMode="auto">
          <a:xfrm>
            <a:off x="4760761" y="5149417"/>
            <a:ext cx="336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a:t>
            </a:r>
          </a:p>
        </p:txBody>
      </p:sp>
      <p:sp>
        <p:nvSpPr>
          <p:cNvPr id="3093" name="Text Box 21"/>
          <p:cNvSpPr txBox="1">
            <a:spLocks noChangeArrowheads="1"/>
          </p:cNvSpPr>
          <p:nvPr/>
        </p:nvSpPr>
        <p:spPr bwMode="auto">
          <a:xfrm>
            <a:off x="5901066" y="4073884"/>
            <a:ext cx="33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B</a:t>
            </a:r>
          </a:p>
        </p:txBody>
      </p:sp>
      <p:sp>
        <p:nvSpPr>
          <p:cNvPr id="3094" name="Text Box 22"/>
          <p:cNvSpPr txBox="1">
            <a:spLocks noChangeArrowheads="1"/>
          </p:cNvSpPr>
          <p:nvPr/>
        </p:nvSpPr>
        <p:spPr bwMode="auto">
          <a:xfrm>
            <a:off x="5806924" y="5333567"/>
            <a:ext cx="349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C</a:t>
            </a:r>
          </a:p>
        </p:txBody>
      </p:sp>
      <p:sp>
        <p:nvSpPr>
          <p:cNvPr id="3097" name="Line 25"/>
          <p:cNvSpPr>
            <a:spLocks noChangeShapeType="1"/>
          </p:cNvSpPr>
          <p:nvPr/>
        </p:nvSpPr>
        <p:spPr bwMode="auto">
          <a:xfrm flipV="1">
            <a:off x="6341911" y="5624079"/>
            <a:ext cx="257175" cy="95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98" name="Line 26"/>
          <p:cNvSpPr>
            <a:spLocks noChangeShapeType="1"/>
          </p:cNvSpPr>
          <p:nvPr/>
        </p:nvSpPr>
        <p:spPr bwMode="auto">
          <a:xfrm>
            <a:off x="6445099" y="4487429"/>
            <a:ext cx="0" cy="1146175"/>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99" name="Text Box 27"/>
          <p:cNvSpPr txBox="1">
            <a:spLocks noChangeArrowheads="1"/>
          </p:cNvSpPr>
          <p:nvPr/>
        </p:nvSpPr>
        <p:spPr bwMode="auto">
          <a:xfrm>
            <a:off x="6363284" y="4868500"/>
            <a:ext cx="47160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dirty="0"/>
              <a:t>6 ft</a:t>
            </a:r>
          </a:p>
        </p:txBody>
      </p:sp>
      <p:sp>
        <p:nvSpPr>
          <p:cNvPr id="3100" name="Line 28"/>
          <p:cNvSpPr>
            <a:spLocks noChangeShapeType="1"/>
          </p:cNvSpPr>
          <p:nvPr/>
        </p:nvSpPr>
        <p:spPr bwMode="auto">
          <a:xfrm>
            <a:off x="4975074" y="5911417"/>
            <a:ext cx="0" cy="2159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01" name="Line 29"/>
          <p:cNvSpPr>
            <a:spLocks noChangeShapeType="1"/>
          </p:cNvSpPr>
          <p:nvPr/>
        </p:nvSpPr>
        <p:spPr bwMode="auto">
          <a:xfrm>
            <a:off x="6167286" y="5911417"/>
            <a:ext cx="0" cy="2159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02" name="Line 30"/>
          <p:cNvSpPr>
            <a:spLocks noChangeShapeType="1"/>
          </p:cNvSpPr>
          <p:nvPr/>
        </p:nvSpPr>
        <p:spPr bwMode="auto">
          <a:xfrm>
            <a:off x="4975074" y="6014604"/>
            <a:ext cx="1182687"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03" name="Text Box 31"/>
          <p:cNvSpPr txBox="1">
            <a:spLocks noChangeArrowheads="1"/>
          </p:cNvSpPr>
          <p:nvPr/>
        </p:nvSpPr>
        <p:spPr bwMode="auto">
          <a:xfrm>
            <a:off x="5328864" y="6014604"/>
            <a:ext cx="47160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dirty="0"/>
              <a:t>8 ft</a:t>
            </a:r>
          </a:p>
        </p:txBody>
      </p:sp>
      <p:sp>
        <p:nvSpPr>
          <p:cNvPr id="3087" name="Line 15"/>
          <p:cNvSpPr>
            <a:spLocks noChangeShapeType="1"/>
          </p:cNvSpPr>
          <p:nvPr/>
        </p:nvSpPr>
        <p:spPr bwMode="auto">
          <a:xfrm>
            <a:off x="6197449" y="4458854"/>
            <a:ext cx="60960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 name="TextBox 2">
            <a:extLst>
              <a:ext uri="{FF2B5EF4-FFF2-40B4-BE49-F238E27FC236}">
                <a16:creationId xmlns:a16="http://schemas.microsoft.com/office/drawing/2014/main" id="{C8D1644B-0762-5FEE-E9C8-DD68B05FA71C}"/>
              </a:ext>
            </a:extLst>
          </p:cNvPr>
          <p:cNvSpPr txBox="1"/>
          <p:nvPr/>
        </p:nvSpPr>
        <p:spPr>
          <a:xfrm>
            <a:off x="457201" y="2536141"/>
            <a:ext cx="1467068" cy="369332"/>
          </a:xfrm>
          <a:prstGeom prst="rect">
            <a:avLst/>
          </a:prstGeom>
          <a:noFill/>
        </p:spPr>
        <p:txBody>
          <a:bodyPr wrap="none" rtlCol="0">
            <a:spAutoFit/>
          </a:bodyPr>
          <a:lstStyle/>
          <a:p>
            <a:r>
              <a:rPr lang="en-US" dirty="0">
                <a:solidFill>
                  <a:srgbClr val="C00000"/>
                </a:solidFill>
              </a:rPr>
              <a:t>Example 4.1</a:t>
            </a:r>
          </a:p>
        </p:txBody>
      </p:sp>
      <p:cxnSp>
        <p:nvCxnSpPr>
          <p:cNvPr id="5" name="Straight Connector 4">
            <a:extLst>
              <a:ext uri="{FF2B5EF4-FFF2-40B4-BE49-F238E27FC236}">
                <a16:creationId xmlns:a16="http://schemas.microsoft.com/office/drawing/2014/main" id="{A2333F13-61B0-2CEB-E365-527BD5CC529E}"/>
              </a:ext>
            </a:extLst>
          </p:cNvPr>
          <p:cNvCxnSpPr/>
          <p:nvPr/>
        </p:nvCxnSpPr>
        <p:spPr>
          <a:xfrm>
            <a:off x="479340" y="2971685"/>
            <a:ext cx="7996843"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B8DB302B-E47A-457F-B662-2C32D24C9FA4}"/>
              </a:ext>
            </a:extLst>
          </p:cNvPr>
          <p:cNvCxnSpPr/>
          <p:nvPr/>
        </p:nvCxnSpPr>
        <p:spPr>
          <a:xfrm>
            <a:off x="4607909" y="5748116"/>
            <a:ext cx="610497" cy="0"/>
          </a:xfrm>
          <a:prstGeom prst="line">
            <a:avLst/>
          </a:prstGeom>
        </p:spPr>
        <p:style>
          <a:lnRef idx="1">
            <a:schemeClr val="dk1"/>
          </a:lnRef>
          <a:fillRef idx="0">
            <a:schemeClr val="dk1"/>
          </a:fillRef>
          <a:effectRef idx="0">
            <a:schemeClr val="dk1"/>
          </a:effectRef>
          <a:fontRef idx="minor">
            <a:schemeClr val="tx1"/>
          </a:fontRef>
        </p:style>
      </p:cxnSp>
      <p:cxnSp>
        <p:nvCxnSpPr>
          <p:cNvPr id="7" name="Straight Connector 6">
            <a:extLst>
              <a:ext uri="{FF2B5EF4-FFF2-40B4-BE49-F238E27FC236}">
                <a16:creationId xmlns:a16="http://schemas.microsoft.com/office/drawing/2014/main" id="{4E4BE9F1-8817-B9AB-19E3-73AD4D1DC549}"/>
              </a:ext>
            </a:extLst>
          </p:cNvPr>
          <p:cNvCxnSpPr/>
          <p:nvPr/>
        </p:nvCxnSpPr>
        <p:spPr>
          <a:xfrm>
            <a:off x="5932368" y="5748116"/>
            <a:ext cx="610497" cy="0"/>
          </a:xfrm>
          <a:prstGeom prst="line">
            <a:avLst/>
          </a:prstGeom>
        </p:spPr>
        <p:style>
          <a:lnRef idx="1">
            <a:schemeClr val="dk1"/>
          </a:lnRef>
          <a:fillRef idx="0">
            <a:schemeClr val="dk1"/>
          </a:fillRef>
          <a:effectRef idx="0">
            <a:schemeClr val="dk1"/>
          </a:effectRef>
          <a:fontRef idx="minor">
            <a:schemeClr val="tx1"/>
          </a:fontRef>
        </p:style>
      </p:cxnSp>
      <p:sp>
        <p:nvSpPr>
          <p:cNvPr id="8" name="Freeform: Shape 7">
            <a:extLst>
              <a:ext uri="{FF2B5EF4-FFF2-40B4-BE49-F238E27FC236}">
                <a16:creationId xmlns:a16="http://schemas.microsoft.com/office/drawing/2014/main" id="{66C0D8F0-43F7-F5ED-CBC0-AD44CA6A0185}"/>
              </a:ext>
            </a:extLst>
          </p:cNvPr>
          <p:cNvSpPr/>
          <p:nvPr/>
        </p:nvSpPr>
        <p:spPr>
          <a:xfrm>
            <a:off x="4641668" y="5773783"/>
            <a:ext cx="557925" cy="60960"/>
          </a:xfrm>
          <a:custGeom>
            <a:avLst/>
            <a:gdLst>
              <a:gd name="connsiteX0" fmla="*/ 0 w 557925"/>
              <a:gd name="connsiteY0" fmla="*/ 8709 h 60960"/>
              <a:gd name="connsiteX1" fmla="*/ 43543 w 557925"/>
              <a:gd name="connsiteY1" fmla="*/ 26126 h 60960"/>
              <a:gd name="connsiteX2" fmla="*/ 104503 w 557925"/>
              <a:gd name="connsiteY2" fmla="*/ 52252 h 60960"/>
              <a:gd name="connsiteX3" fmla="*/ 330926 w 557925"/>
              <a:gd name="connsiteY3" fmla="*/ 60960 h 60960"/>
              <a:gd name="connsiteX4" fmla="*/ 513806 w 557925"/>
              <a:gd name="connsiteY4" fmla="*/ 52252 h 60960"/>
              <a:gd name="connsiteX5" fmla="*/ 557349 w 557925"/>
              <a:gd name="connsiteY5" fmla="*/ 8709 h 60960"/>
              <a:gd name="connsiteX6" fmla="*/ 557349 w 557925"/>
              <a:gd name="connsiteY6" fmla="*/ 0 h 60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7925" h="60960">
                <a:moveTo>
                  <a:pt x="0" y="8709"/>
                </a:moveTo>
                <a:cubicBezTo>
                  <a:pt x="14514" y="14515"/>
                  <a:pt x="29258" y="19777"/>
                  <a:pt x="43543" y="26126"/>
                </a:cubicBezTo>
                <a:cubicBezTo>
                  <a:pt x="54678" y="31075"/>
                  <a:pt x="88625" y="51157"/>
                  <a:pt x="104503" y="52252"/>
                </a:cubicBezTo>
                <a:cubicBezTo>
                  <a:pt x="179854" y="57449"/>
                  <a:pt x="255452" y="58057"/>
                  <a:pt x="330926" y="60960"/>
                </a:cubicBezTo>
                <a:cubicBezTo>
                  <a:pt x="391886" y="58057"/>
                  <a:pt x="453248" y="59822"/>
                  <a:pt x="513806" y="52252"/>
                </a:cubicBezTo>
                <a:cubicBezTo>
                  <a:pt x="532383" y="49930"/>
                  <a:pt x="550383" y="22642"/>
                  <a:pt x="557349" y="8709"/>
                </a:cubicBezTo>
                <a:cubicBezTo>
                  <a:pt x="558647" y="6112"/>
                  <a:pt x="557349" y="2903"/>
                  <a:pt x="557349" y="0"/>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579AA519-8648-ADC7-9963-236F76D48382}"/>
              </a:ext>
            </a:extLst>
          </p:cNvPr>
          <p:cNvSpPr/>
          <p:nvPr/>
        </p:nvSpPr>
        <p:spPr>
          <a:xfrm>
            <a:off x="5895160" y="5756366"/>
            <a:ext cx="557925" cy="60960"/>
          </a:xfrm>
          <a:custGeom>
            <a:avLst/>
            <a:gdLst>
              <a:gd name="connsiteX0" fmla="*/ 0 w 557925"/>
              <a:gd name="connsiteY0" fmla="*/ 8709 h 60960"/>
              <a:gd name="connsiteX1" fmla="*/ 43543 w 557925"/>
              <a:gd name="connsiteY1" fmla="*/ 26126 h 60960"/>
              <a:gd name="connsiteX2" fmla="*/ 104503 w 557925"/>
              <a:gd name="connsiteY2" fmla="*/ 52252 h 60960"/>
              <a:gd name="connsiteX3" fmla="*/ 330926 w 557925"/>
              <a:gd name="connsiteY3" fmla="*/ 60960 h 60960"/>
              <a:gd name="connsiteX4" fmla="*/ 513806 w 557925"/>
              <a:gd name="connsiteY4" fmla="*/ 52252 h 60960"/>
              <a:gd name="connsiteX5" fmla="*/ 557349 w 557925"/>
              <a:gd name="connsiteY5" fmla="*/ 8709 h 60960"/>
              <a:gd name="connsiteX6" fmla="*/ 557349 w 557925"/>
              <a:gd name="connsiteY6" fmla="*/ 0 h 60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7925" h="60960">
                <a:moveTo>
                  <a:pt x="0" y="8709"/>
                </a:moveTo>
                <a:cubicBezTo>
                  <a:pt x="14514" y="14515"/>
                  <a:pt x="29258" y="19777"/>
                  <a:pt x="43543" y="26126"/>
                </a:cubicBezTo>
                <a:cubicBezTo>
                  <a:pt x="54678" y="31075"/>
                  <a:pt x="88625" y="51157"/>
                  <a:pt x="104503" y="52252"/>
                </a:cubicBezTo>
                <a:cubicBezTo>
                  <a:pt x="179854" y="57449"/>
                  <a:pt x="255452" y="58057"/>
                  <a:pt x="330926" y="60960"/>
                </a:cubicBezTo>
                <a:cubicBezTo>
                  <a:pt x="391886" y="58057"/>
                  <a:pt x="453248" y="59822"/>
                  <a:pt x="513806" y="52252"/>
                </a:cubicBezTo>
                <a:cubicBezTo>
                  <a:pt x="532383" y="49930"/>
                  <a:pt x="550383" y="22642"/>
                  <a:pt x="557349" y="8709"/>
                </a:cubicBezTo>
                <a:cubicBezTo>
                  <a:pt x="558647" y="6112"/>
                  <a:pt x="557349" y="2903"/>
                  <a:pt x="557349" y="0"/>
                </a:cubicBez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Text Box 4"/>
          <p:cNvSpPr txBox="1">
            <a:spLocks noChangeArrowheads="1"/>
          </p:cNvSpPr>
          <p:nvPr/>
        </p:nvSpPr>
        <p:spPr bwMode="auto">
          <a:xfrm>
            <a:off x="463550" y="492125"/>
            <a:ext cx="81343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a:t>If we look just at the entire structure, it would appear we cannot solve for all the unknown reaction forces since there are four of them</a:t>
            </a:r>
          </a:p>
        </p:txBody>
      </p:sp>
      <p:sp>
        <p:nvSpPr>
          <p:cNvPr id="4101" name="Line 5"/>
          <p:cNvSpPr>
            <a:spLocks noChangeShapeType="1"/>
          </p:cNvSpPr>
          <p:nvPr/>
        </p:nvSpPr>
        <p:spPr bwMode="auto">
          <a:xfrm>
            <a:off x="4346575" y="1716088"/>
            <a:ext cx="9525" cy="13763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02" name="Line 6"/>
          <p:cNvSpPr>
            <a:spLocks noChangeShapeType="1"/>
          </p:cNvSpPr>
          <p:nvPr/>
        </p:nvSpPr>
        <p:spPr bwMode="auto">
          <a:xfrm flipH="1">
            <a:off x="3021013" y="1704975"/>
            <a:ext cx="1335087" cy="1346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03" name="Line 7"/>
          <p:cNvSpPr>
            <a:spLocks noChangeShapeType="1"/>
          </p:cNvSpPr>
          <p:nvPr/>
        </p:nvSpPr>
        <p:spPr bwMode="auto">
          <a:xfrm>
            <a:off x="4346575" y="1704975"/>
            <a:ext cx="503238"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04" name="Text Box 8"/>
          <p:cNvSpPr txBox="1">
            <a:spLocks noChangeArrowheads="1"/>
          </p:cNvSpPr>
          <p:nvPr/>
        </p:nvSpPr>
        <p:spPr bwMode="auto">
          <a:xfrm>
            <a:off x="4541838" y="1241425"/>
            <a:ext cx="806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200 lb</a:t>
            </a:r>
          </a:p>
        </p:txBody>
      </p:sp>
      <p:sp>
        <p:nvSpPr>
          <p:cNvPr id="4105" name="Line 9"/>
          <p:cNvSpPr>
            <a:spLocks noChangeShapeType="1"/>
          </p:cNvSpPr>
          <p:nvPr/>
        </p:nvSpPr>
        <p:spPr bwMode="auto">
          <a:xfrm>
            <a:off x="2990850" y="3082925"/>
            <a:ext cx="349250" cy="0"/>
          </a:xfrm>
          <a:prstGeom prst="line">
            <a:avLst/>
          </a:prstGeom>
          <a:noFill/>
          <a:ln w="28575">
            <a:solidFill>
              <a:srgbClr val="33CC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highlight>
                <a:srgbClr val="FF0000"/>
              </a:highlight>
            </a:endParaRPr>
          </a:p>
        </p:txBody>
      </p:sp>
      <p:sp>
        <p:nvSpPr>
          <p:cNvPr id="4106" name="Line 10"/>
          <p:cNvSpPr>
            <a:spLocks noChangeShapeType="1"/>
          </p:cNvSpPr>
          <p:nvPr/>
        </p:nvSpPr>
        <p:spPr bwMode="auto">
          <a:xfrm flipV="1">
            <a:off x="3009900" y="2701925"/>
            <a:ext cx="9525" cy="381000"/>
          </a:xfrm>
          <a:prstGeom prst="line">
            <a:avLst/>
          </a:prstGeom>
          <a:noFill/>
          <a:ln w="28575">
            <a:solidFill>
              <a:srgbClr val="33CC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highlight>
                <a:srgbClr val="FF0000"/>
              </a:highlight>
            </a:endParaRPr>
          </a:p>
        </p:txBody>
      </p:sp>
      <p:sp>
        <p:nvSpPr>
          <p:cNvPr id="4107" name="Line 11"/>
          <p:cNvSpPr>
            <a:spLocks noChangeShapeType="1"/>
          </p:cNvSpPr>
          <p:nvPr/>
        </p:nvSpPr>
        <p:spPr bwMode="auto">
          <a:xfrm flipV="1">
            <a:off x="4346575" y="3082925"/>
            <a:ext cx="430213" cy="9525"/>
          </a:xfrm>
          <a:prstGeom prst="line">
            <a:avLst/>
          </a:prstGeom>
          <a:noFill/>
          <a:ln w="28575">
            <a:solidFill>
              <a:srgbClr val="33CC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highlight>
                <a:srgbClr val="FF0000"/>
              </a:highlight>
            </a:endParaRPr>
          </a:p>
        </p:txBody>
      </p:sp>
      <p:sp>
        <p:nvSpPr>
          <p:cNvPr id="4108" name="Line 12"/>
          <p:cNvSpPr>
            <a:spLocks noChangeShapeType="1"/>
          </p:cNvSpPr>
          <p:nvPr/>
        </p:nvSpPr>
        <p:spPr bwMode="auto">
          <a:xfrm flipV="1">
            <a:off x="4356100" y="2713038"/>
            <a:ext cx="0" cy="369887"/>
          </a:xfrm>
          <a:prstGeom prst="line">
            <a:avLst/>
          </a:prstGeom>
          <a:noFill/>
          <a:ln w="28575">
            <a:solidFill>
              <a:srgbClr val="33CC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highlight>
                <a:srgbClr val="FF0000"/>
              </a:highlight>
            </a:endParaRPr>
          </a:p>
        </p:txBody>
      </p:sp>
      <p:sp>
        <p:nvSpPr>
          <p:cNvPr id="4110" name="Text Box 14"/>
          <p:cNvSpPr txBox="1">
            <a:spLocks noChangeArrowheads="1"/>
          </p:cNvSpPr>
          <p:nvPr/>
        </p:nvSpPr>
        <p:spPr bwMode="auto">
          <a:xfrm>
            <a:off x="3041650" y="3111500"/>
            <a:ext cx="412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a:t>
            </a:r>
            <a:r>
              <a:rPr lang="en-US" baseline="-25000"/>
              <a:t>x</a:t>
            </a:r>
            <a:endParaRPr lang="en-US"/>
          </a:p>
        </p:txBody>
      </p:sp>
      <p:sp>
        <p:nvSpPr>
          <p:cNvPr id="4111" name="Text Box 15"/>
          <p:cNvSpPr txBox="1">
            <a:spLocks noChangeArrowheads="1"/>
          </p:cNvSpPr>
          <p:nvPr/>
        </p:nvSpPr>
        <p:spPr bwMode="auto">
          <a:xfrm>
            <a:off x="2754313" y="2320925"/>
            <a:ext cx="412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A</a:t>
            </a:r>
            <a:r>
              <a:rPr lang="en-US" baseline="-25000"/>
              <a:t>y</a:t>
            </a:r>
            <a:endParaRPr lang="en-US"/>
          </a:p>
        </p:txBody>
      </p:sp>
      <p:sp>
        <p:nvSpPr>
          <p:cNvPr id="4112" name="Text Box 16"/>
          <p:cNvSpPr txBox="1">
            <a:spLocks noChangeArrowheads="1"/>
          </p:cNvSpPr>
          <p:nvPr/>
        </p:nvSpPr>
        <p:spPr bwMode="auto">
          <a:xfrm>
            <a:off x="4572000" y="3101975"/>
            <a:ext cx="425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C</a:t>
            </a:r>
            <a:r>
              <a:rPr lang="en-US" baseline="-25000"/>
              <a:t>x</a:t>
            </a:r>
            <a:endParaRPr lang="en-US"/>
          </a:p>
        </p:txBody>
      </p:sp>
      <p:sp>
        <p:nvSpPr>
          <p:cNvPr id="4113" name="Text Box 17"/>
          <p:cNvSpPr txBox="1">
            <a:spLocks noChangeArrowheads="1"/>
          </p:cNvSpPr>
          <p:nvPr/>
        </p:nvSpPr>
        <p:spPr bwMode="auto">
          <a:xfrm>
            <a:off x="4479925" y="2505075"/>
            <a:ext cx="7207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C</a:t>
            </a:r>
            <a:r>
              <a:rPr lang="en-US" baseline="-25000"/>
              <a:t>y</a:t>
            </a:r>
            <a:endParaRPr lang="en-US"/>
          </a:p>
        </p:txBody>
      </p:sp>
      <p:sp>
        <p:nvSpPr>
          <p:cNvPr id="4114" name="Line 18"/>
          <p:cNvSpPr>
            <a:spLocks noChangeShapeType="1"/>
          </p:cNvSpPr>
          <p:nvPr/>
        </p:nvSpPr>
        <p:spPr bwMode="auto">
          <a:xfrm flipV="1">
            <a:off x="5835650" y="2281238"/>
            <a:ext cx="606425" cy="95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15" name="Line 19"/>
          <p:cNvSpPr>
            <a:spLocks noChangeShapeType="1"/>
          </p:cNvSpPr>
          <p:nvPr/>
        </p:nvSpPr>
        <p:spPr bwMode="auto">
          <a:xfrm flipV="1">
            <a:off x="5835650" y="1704975"/>
            <a:ext cx="0" cy="5857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16" name="Text Box 20"/>
          <p:cNvSpPr txBox="1">
            <a:spLocks noChangeArrowheads="1"/>
          </p:cNvSpPr>
          <p:nvPr/>
        </p:nvSpPr>
        <p:spPr bwMode="auto">
          <a:xfrm>
            <a:off x="6400800" y="2187575"/>
            <a:ext cx="29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x</a:t>
            </a:r>
          </a:p>
        </p:txBody>
      </p:sp>
      <p:sp>
        <p:nvSpPr>
          <p:cNvPr id="4117" name="Text Box 21"/>
          <p:cNvSpPr txBox="1">
            <a:spLocks noChangeArrowheads="1"/>
          </p:cNvSpPr>
          <p:nvPr/>
        </p:nvSpPr>
        <p:spPr bwMode="auto">
          <a:xfrm>
            <a:off x="5754688" y="1323975"/>
            <a:ext cx="298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y</a:t>
            </a:r>
          </a:p>
        </p:txBody>
      </p:sp>
      <p:sp>
        <p:nvSpPr>
          <p:cNvPr id="4118" name="Text Box 22"/>
          <p:cNvSpPr txBox="1">
            <a:spLocks noChangeArrowheads="1"/>
          </p:cNvSpPr>
          <p:nvPr/>
        </p:nvSpPr>
        <p:spPr bwMode="auto">
          <a:xfrm>
            <a:off x="935038" y="4025900"/>
            <a:ext cx="4756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However, now break the system up into parts</a:t>
            </a:r>
          </a:p>
        </p:txBody>
      </p:sp>
      <p:sp>
        <p:nvSpPr>
          <p:cNvPr id="4119" name="Line 23"/>
          <p:cNvSpPr>
            <a:spLocks noChangeShapeType="1"/>
          </p:cNvSpPr>
          <p:nvPr/>
        </p:nvSpPr>
        <p:spPr bwMode="auto">
          <a:xfrm>
            <a:off x="3657600" y="2403475"/>
            <a:ext cx="9525" cy="34925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20" name="Text Box 24"/>
          <p:cNvSpPr txBox="1">
            <a:spLocks noChangeArrowheads="1"/>
          </p:cNvSpPr>
          <p:nvPr/>
        </p:nvSpPr>
        <p:spPr bwMode="auto">
          <a:xfrm>
            <a:off x="3094038" y="1962150"/>
            <a:ext cx="806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100 lb</a:t>
            </a:r>
          </a:p>
        </p:txBody>
      </p:sp>
      <p:sp>
        <p:nvSpPr>
          <p:cNvPr id="4121" name="Line 25"/>
          <p:cNvSpPr>
            <a:spLocks noChangeShapeType="1"/>
          </p:cNvSpPr>
          <p:nvPr/>
        </p:nvSpPr>
        <p:spPr bwMode="auto">
          <a:xfrm>
            <a:off x="4356100" y="2301875"/>
            <a:ext cx="0" cy="328613"/>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22" name="Text Box 26"/>
          <p:cNvSpPr txBox="1">
            <a:spLocks noChangeArrowheads="1"/>
          </p:cNvSpPr>
          <p:nvPr/>
        </p:nvSpPr>
        <p:spPr bwMode="auto">
          <a:xfrm>
            <a:off x="4459288" y="2095500"/>
            <a:ext cx="806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100 lb</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Line 4"/>
          <p:cNvSpPr>
            <a:spLocks noChangeShapeType="1"/>
          </p:cNvSpPr>
          <p:nvPr/>
        </p:nvSpPr>
        <p:spPr bwMode="auto">
          <a:xfrm>
            <a:off x="6145213" y="1665288"/>
            <a:ext cx="9525" cy="13763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5" name="Line 5"/>
          <p:cNvSpPr>
            <a:spLocks noChangeShapeType="1"/>
          </p:cNvSpPr>
          <p:nvPr/>
        </p:nvSpPr>
        <p:spPr bwMode="auto">
          <a:xfrm flipH="1">
            <a:off x="1500188" y="1746250"/>
            <a:ext cx="1335087" cy="1346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6" name="Line 6"/>
          <p:cNvSpPr>
            <a:spLocks noChangeShapeType="1"/>
          </p:cNvSpPr>
          <p:nvPr/>
        </p:nvSpPr>
        <p:spPr bwMode="auto">
          <a:xfrm>
            <a:off x="4430713" y="1663700"/>
            <a:ext cx="503237"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7" name="Text Box 7"/>
          <p:cNvSpPr txBox="1">
            <a:spLocks noChangeArrowheads="1"/>
          </p:cNvSpPr>
          <p:nvPr/>
        </p:nvSpPr>
        <p:spPr bwMode="auto">
          <a:xfrm>
            <a:off x="4314825" y="1190625"/>
            <a:ext cx="806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200 lb</a:t>
            </a:r>
          </a:p>
        </p:txBody>
      </p:sp>
      <p:sp>
        <p:nvSpPr>
          <p:cNvPr id="5128" name="Line 8"/>
          <p:cNvSpPr>
            <a:spLocks noChangeShapeType="1"/>
          </p:cNvSpPr>
          <p:nvPr/>
        </p:nvSpPr>
        <p:spPr bwMode="auto">
          <a:xfrm>
            <a:off x="1470025" y="3124200"/>
            <a:ext cx="349250" cy="0"/>
          </a:xfrm>
          <a:prstGeom prst="line">
            <a:avLst/>
          </a:prstGeom>
          <a:noFill/>
          <a:ln w="28575">
            <a:solidFill>
              <a:srgbClr val="33CC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9" name="Line 9"/>
          <p:cNvSpPr>
            <a:spLocks noChangeShapeType="1"/>
          </p:cNvSpPr>
          <p:nvPr/>
        </p:nvSpPr>
        <p:spPr bwMode="auto">
          <a:xfrm flipV="1">
            <a:off x="1489075" y="2743200"/>
            <a:ext cx="9525" cy="381000"/>
          </a:xfrm>
          <a:prstGeom prst="line">
            <a:avLst/>
          </a:prstGeom>
          <a:noFill/>
          <a:ln w="28575">
            <a:solidFill>
              <a:srgbClr val="33CC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0" name="Line 10"/>
          <p:cNvSpPr>
            <a:spLocks noChangeShapeType="1"/>
          </p:cNvSpPr>
          <p:nvPr/>
        </p:nvSpPr>
        <p:spPr bwMode="auto">
          <a:xfrm flipV="1">
            <a:off x="6145213" y="3032125"/>
            <a:ext cx="430212" cy="9525"/>
          </a:xfrm>
          <a:prstGeom prst="line">
            <a:avLst/>
          </a:prstGeom>
          <a:noFill/>
          <a:ln w="28575">
            <a:solidFill>
              <a:srgbClr val="33CC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1" name="Line 11"/>
          <p:cNvSpPr>
            <a:spLocks noChangeShapeType="1"/>
          </p:cNvSpPr>
          <p:nvPr/>
        </p:nvSpPr>
        <p:spPr bwMode="auto">
          <a:xfrm flipV="1">
            <a:off x="6154738" y="2662238"/>
            <a:ext cx="0" cy="369887"/>
          </a:xfrm>
          <a:prstGeom prst="line">
            <a:avLst/>
          </a:prstGeom>
          <a:noFill/>
          <a:ln w="28575">
            <a:solidFill>
              <a:srgbClr val="33CC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2" name="Text Box 12"/>
          <p:cNvSpPr txBox="1">
            <a:spLocks noChangeArrowheads="1"/>
          </p:cNvSpPr>
          <p:nvPr/>
        </p:nvSpPr>
        <p:spPr bwMode="auto">
          <a:xfrm>
            <a:off x="1520825" y="3152775"/>
            <a:ext cx="412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a:t>
            </a:r>
            <a:r>
              <a:rPr lang="en-US" baseline="-25000"/>
              <a:t>x</a:t>
            </a:r>
            <a:endParaRPr lang="en-US"/>
          </a:p>
        </p:txBody>
      </p:sp>
      <p:sp>
        <p:nvSpPr>
          <p:cNvPr id="5133" name="Text Box 13"/>
          <p:cNvSpPr txBox="1">
            <a:spLocks noChangeArrowheads="1"/>
          </p:cNvSpPr>
          <p:nvPr/>
        </p:nvSpPr>
        <p:spPr bwMode="auto">
          <a:xfrm>
            <a:off x="1233488" y="2362200"/>
            <a:ext cx="412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A</a:t>
            </a:r>
            <a:r>
              <a:rPr lang="en-US" baseline="-25000"/>
              <a:t>y</a:t>
            </a:r>
            <a:endParaRPr lang="en-US"/>
          </a:p>
        </p:txBody>
      </p:sp>
      <p:sp>
        <p:nvSpPr>
          <p:cNvPr id="5134" name="Text Box 14"/>
          <p:cNvSpPr txBox="1">
            <a:spLocks noChangeArrowheads="1"/>
          </p:cNvSpPr>
          <p:nvPr/>
        </p:nvSpPr>
        <p:spPr bwMode="auto">
          <a:xfrm>
            <a:off x="6370638" y="3051175"/>
            <a:ext cx="425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C</a:t>
            </a:r>
            <a:r>
              <a:rPr lang="en-US" baseline="-25000"/>
              <a:t>x</a:t>
            </a:r>
            <a:endParaRPr lang="en-US"/>
          </a:p>
        </p:txBody>
      </p:sp>
      <p:sp>
        <p:nvSpPr>
          <p:cNvPr id="5135" name="Text Box 15"/>
          <p:cNvSpPr txBox="1">
            <a:spLocks noChangeArrowheads="1"/>
          </p:cNvSpPr>
          <p:nvPr/>
        </p:nvSpPr>
        <p:spPr bwMode="auto">
          <a:xfrm>
            <a:off x="6278563" y="2454275"/>
            <a:ext cx="7207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C</a:t>
            </a:r>
            <a:r>
              <a:rPr lang="en-US" baseline="-25000"/>
              <a:t>y</a:t>
            </a:r>
            <a:endParaRPr lang="en-US"/>
          </a:p>
        </p:txBody>
      </p:sp>
      <p:sp>
        <p:nvSpPr>
          <p:cNvPr id="5136" name="Line 16"/>
          <p:cNvSpPr>
            <a:spLocks noChangeShapeType="1"/>
          </p:cNvSpPr>
          <p:nvPr/>
        </p:nvSpPr>
        <p:spPr bwMode="auto">
          <a:xfrm>
            <a:off x="2136775" y="2444750"/>
            <a:ext cx="9525" cy="34925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7" name="Text Box 17"/>
          <p:cNvSpPr txBox="1">
            <a:spLocks noChangeArrowheads="1"/>
          </p:cNvSpPr>
          <p:nvPr/>
        </p:nvSpPr>
        <p:spPr bwMode="auto">
          <a:xfrm>
            <a:off x="1573213" y="2003425"/>
            <a:ext cx="806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100 lb</a:t>
            </a:r>
          </a:p>
        </p:txBody>
      </p:sp>
      <p:sp>
        <p:nvSpPr>
          <p:cNvPr id="5138" name="Line 18"/>
          <p:cNvSpPr>
            <a:spLocks noChangeShapeType="1"/>
          </p:cNvSpPr>
          <p:nvPr/>
        </p:nvSpPr>
        <p:spPr bwMode="auto">
          <a:xfrm>
            <a:off x="6154738" y="2251075"/>
            <a:ext cx="0" cy="328613"/>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9" name="Text Box 19"/>
          <p:cNvSpPr txBox="1">
            <a:spLocks noChangeArrowheads="1"/>
          </p:cNvSpPr>
          <p:nvPr/>
        </p:nvSpPr>
        <p:spPr bwMode="auto">
          <a:xfrm>
            <a:off x="6257925" y="2044700"/>
            <a:ext cx="806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100 lb</a:t>
            </a:r>
          </a:p>
        </p:txBody>
      </p:sp>
      <p:sp>
        <p:nvSpPr>
          <p:cNvPr id="5140" name="Oval 20"/>
          <p:cNvSpPr>
            <a:spLocks noChangeArrowheads="1"/>
          </p:cNvSpPr>
          <p:nvPr/>
        </p:nvSpPr>
        <p:spPr bwMode="auto">
          <a:xfrm>
            <a:off x="4294188" y="1612900"/>
            <a:ext cx="93662" cy="93663"/>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42" name="Line 22"/>
          <p:cNvSpPr>
            <a:spLocks noChangeShapeType="1"/>
          </p:cNvSpPr>
          <p:nvPr/>
        </p:nvSpPr>
        <p:spPr bwMode="auto">
          <a:xfrm>
            <a:off x="6143625" y="1663700"/>
            <a:ext cx="411163" cy="0"/>
          </a:xfrm>
          <a:prstGeom prst="line">
            <a:avLst/>
          </a:prstGeom>
          <a:noFill/>
          <a:ln w="28575">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43" name="Line 23"/>
          <p:cNvSpPr>
            <a:spLocks noChangeShapeType="1"/>
          </p:cNvSpPr>
          <p:nvPr/>
        </p:nvSpPr>
        <p:spPr bwMode="auto">
          <a:xfrm flipV="1">
            <a:off x="6143625" y="1192213"/>
            <a:ext cx="0" cy="452437"/>
          </a:xfrm>
          <a:prstGeom prst="line">
            <a:avLst/>
          </a:prstGeom>
          <a:noFill/>
          <a:ln w="28575">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44" name="Text Box 24"/>
          <p:cNvSpPr txBox="1">
            <a:spLocks noChangeArrowheads="1"/>
          </p:cNvSpPr>
          <p:nvPr/>
        </p:nvSpPr>
        <p:spPr bwMode="auto">
          <a:xfrm>
            <a:off x="6616700" y="1447800"/>
            <a:ext cx="412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B</a:t>
            </a:r>
            <a:r>
              <a:rPr lang="en-US" baseline="-25000"/>
              <a:t>x</a:t>
            </a:r>
            <a:endParaRPr lang="en-US"/>
          </a:p>
        </p:txBody>
      </p:sp>
      <p:sp>
        <p:nvSpPr>
          <p:cNvPr id="5145" name="Text Box 25"/>
          <p:cNvSpPr txBox="1">
            <a:spLocks noChangeArrowheads="1"/>
          </p:cNvSpPr>
          <p:nvPr/>
        </p:nvSpPr>
        <p:spPr bwMode="auto">
          <a:xfrm>
            <a:off x="6021388" y="749300"/>
            <a:ext cx="412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B</a:t>
            </a:r>
            <a:r>
              <a:rPr lang="en-US" baseline="-25000"/>
              <a:t>y</a:t>
            </a:r>
            <a:endParaRPr lang="en-US"/>
          </a:p>
        </p:txBody>
      </p:sp>
      <p:sp>
        <p:nvSpPr>
          <p:cNvPr id="5146" name="Line 26"/>
          <p:cNvSpPr>
            <a:spLocks noChangeShapeType="1"/>
          </p:cNvSpPr>
          <p:nvPr/>
        </p:nvSpPr>
        <p:spPr bwMode="auto">
          <a:xfrm flipH="1">
            <a:off x="4983163" y="1663700"/>
            <a:ext cx="369887" cy="0"/>
          </a:xfrm>
          <a:prstGeom prst="line">
            <a:avLst/>
          </a:prstGeom>
          <a:noFill/>
          <a:ln w="28575">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47" name="Line 27"/>
          <p:cNvSpPr>
            <a:spLocks noChangeShapeType="1"/>
          </p:cNvSpPr>
          <p:nvPr/>
        </p:nvSpPr>
        <p:spPr bwMode="auto">
          <a:xfrm>
            <a:off x="4348407" y="1746250"/>
            <a:ext cx="0" cy="358775"/>
          </a:xfrm>
          <a:prstGeom prst="line">
            <a:avLst/>
          </a:prstGeom>
          <a:noFill/>
          <a:ln w="28575">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48" name="Text Box 28"/>
          <p:cNvSpPr txBox="1">
            <a:spLocks noChangeArrowheads="1"/>
          </p:cNvSpPr>
          <p:nvPr/>
        </p:nvSpPr>
        <p:spPr bwMode="auto">
          <a:xfrm>
            <a:off x="5043488" y="1211263"/>
            <a:ext cx="412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B</a:t>
            </a:r>
            <a:r>
              <a:rPr lang="en-US" baseline="-25000"/>
              <a:t>x</a:t>
            </a:r>
            <a:endParaRPr lang="en-US"/>
          </a:p>
        </p:txBody>
      </p:sp>
      <p:sp>
        <p:nvSpPr>
          <p:cNvPr id="5149" name="Text Box 29"/>
          <p:cNvSpPr txBox="1">
            <a:spLocks noChangeArrowheads="1"/>
          </p:cNvSpPr>
          <p:nvPr/>
        </p:nvSpPr>
        <p:spPr bwMode="auto">
          <a:xfrm>
            <a:off x="4521200" y="1776413"/>
            <a:ext cx="412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B</a:t>
            </a:r>
            <a:r>
              <a:rPr lang="en-US" baseline="-25000"/>
              <a:t>y</a:t>
            </a:r>
            <a:endParaRPr lang="en-US"/>
          </a:p>
        </p:txBody>
      </p:sp>
      <p:sp>
        <p:nvSpPr>
          <p:cNvPr id="5150" name="Line 30"/>
          <p:cNvSpPr>
            <a:spLocks noChangeShapeType="1"/>
          </p:cNvSpPr>
          <p:nvPr/>
        </p:nvSpPr>
        <p:spPr bwMode="auto">
          <a:xfrm>
            <a:off x="2846388" y="1747838"/>
            <a:ext cx="338137" cy="9525"/>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51" name="Line 31"/>
          <p:cNvSpPr>
            <a:spLocks noChangeShapeType="1"/>
          </p:cNvSpPr>
          <p:nvPr/>
        </p:nvSpPr>
        <p:spPr bwMode="auto">
          <a:xfrm flipV="1">
            <a:off x="2846388" y="1387475"/>
            <a:ext cx="0" cy="360363"/>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52" name="Text Box 32"/>
          <p:cNvSpPr txBox="1">
            <a:spLocks noChangeArrowheads="1"/>
          </p:cNvSpPr>
          <p:nvPr/>
        </p:nvSpPr>
        <p:spPr bwMode="auto">
          <a:xfrm>
            <a:off x="2876550" y="1776413"/>
            <a:ext cx="4556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B'</a:t>
            </a:r>
            <a:r>
              <a:rPr lang="en-US" baseline="-25000"/>
              <a:t>x</a:t>
            </a:r>
            <a:endParaRPr lang="en-US"/>
          </a:p>
        </p:txBody>
      </p:sp>
      <p:sp>
        <p:nvSpPr>
          <p:cNvPr id="5153" name="Text Box 33"/>
          <p:cNvSpPr txBox="1">
            <a:spLocks noChangeArrowheads="1"/>
          </p:cNvSpPr>
          <p:nvPr/>
        </p:nvSpPr>
        <p:spPr bwMode="auto">
          <a:xfrm>
            <a:off x="2754313" y="944563"/>
            <a:ext cx="45561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B'</a:t>
            </a:r>
            <a:r>
              <a:rPr lang="en-US" baseline="-25000"/>
              <a:t>y</a:t>
            </a:r>
            <a:endParaRPr lang="en-US"/>
          </a:p>
        </p:txBody>
      </p:sp>
      <p:sp>
        <p:nvSpPr>
          <p:cNvPr id="5154" name="Line 34"/>
          <p:cNvSpPr>
            <a:spLocks noChangeShapeType="1"/>
          </p:cNvSpPr>
          <p:nvPr/>
        </p:nvSpPr>
        <p:spPr bwMode="auto">
          <a:xfrm flipH="1">
            <a:off x="3894138" y="1663700"/>
            <a:ext cx="338137" cy="0"/>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55" name="Text Box 35"/>
          <p:cNvSpPr txBox="1">
            <a:spLocks noChangeArrowheads="1"/>
          </p:cNvSpPr>
          <p:nvPr/>
        </p:nvSpPr>
        <p:spPr bwMode="auto">
          <a:xfrm>
            <a:off x="3740150" y="1190625"/>
            <a:ext cx="4556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B'</a:t>
            </a:r>
            <a:r>
              <a:rPr lang="en-US" baseline="-25000"/>
              <a:t>x</a:t>
            </a:r>
            <a:endParaRPr lang="en-US"/>
          </a:p>
        </p:txBody>
      </p:sp>
      <p:sp>
        <p:nvSpPr>
          <p:cNvPr id="5156" name="Line 36"/>
          <p:cNvSpPr>
            <a:spLocks noChangeShapeType="1"/>
          </p:cNvSpPr>
          <p:nvPr/>
        </p:nvSpPr>
        <p:spPr bwMode="auto">
          <a:xfrm>
            <a:off x="4348407" y="2143125"/>
            <a:ext cx="0" cy="349250"/>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57" name="Text Box 37"/>
          <p:cNvSpPr txBox="1">
            <a:spLocks noChangeArrowheads="1"/>
          </p:cNvSpPr>
          <p:nvPr/>
        </p:nvSpPr>
        <p:spPr bwMode="auto">
          <a:xfrm>
            <a:off x="4479925" y="2249488"/>
            <a:ext cx="4556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B'</a:t>
            </a:r>
            <a:r>
              <a:rPr lang="en-US" baseline="-25000"/>
              <a:t>y</a:t>
            </a:r>
            <a:endParaRPr lang="en-US"/>
          </a:p>
        </p:txBody>
      </p:sp>
      <p:sp>
        <p:nvSpPr>
          <p:cNvPr id="5158" name="Text Box 38"/>
          <p:cNvSpPr txBox="1">
            <a:spLocks noChangeArrowheads="1"/>
          </p:cNvSpPr>
          <p:nvPr/>
        </p:nvSpPr>
        <p:spPr bwMode="auto">
          <a:xfrm>
            <a:off x="1366838" y="4784725"/>
            <a:ext cx="555625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There now are eight unknown reaction forces.</a:t>
            </a:r>
          </a:p>
          <a:p>
            <a:endParaRPr lang="en-US"/>
          </a:p>
          <a:p>
            <a:r>
              <a:rPr lang="en-US"/>
              <a:t>How many non-zero equilibrium equations are there?</a:t>
            </a:r>
          </a:p>
        </p:txBody>
      </p:sp>
      <p:sp>
        <p:nvSpPr>
          <p:cNvPr id="5159" name="Line 39"/>
          <p:cNvSpPr>
            <a:spLocks noChangeShapeType="1"/>
          </p:cNvSpPr>
          <p:nvPr/>
        </p:nvSpPr>
        <p:spPr bwMode="auto">
          <a:xfrm>
            <a:off x="1849438" y="3133725"/>
            <a:ext cx="976312"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60" name="Line 40"/>
          <p:cNvSpPr>
            <a:spLocks noChangeShapeType="1"/>
          </p:cNvSpPr>
          <p:nvPr/>
        </p:nvSpPr>
        <p:spPr bwMode="auto">
          <a:xfrm>
            <a:off x="2846388" y="1858963"/>
            <a:ext cx="0" cy="1274762"/>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61" name="Text Box 41"/>
          <p:cNvSpPr txBox="1">
            <a:spLocks noChangeArrowheads="1"/>
          </p:cNvSpPr>
          <p:nvPr/>
        </p:nvSpPr>
        <p:spPr bwMode="auto">
          <a:xfrm>
            <a:off x="2136775" y="3070225"/>
            <a:ext cx="43313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dirty="0"/>
              <a:t>8 ft</a:t>
            </a:r>
          </a:p>
        </p:txBody>
      </p:sp>
      <p:sp>
        <p:nvSpPr>
          <p:cNvPr id="5162" name="Text Box 42"/>
          <p:cNvSpPr txBox="1">
            <a:spLocks noChangeArrowheads="1"/>
          </p:cNvSpPr>
          <p:nvPr/>
        </p:nvSpPr>
        <p:spPr bwMode="auto">
          <a:xfrm>
            <a:off x="2887663" y="2309813"/>
            <a:ext cx="43313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dirty="0"/>
              <a:t>6 ft</a:t>
            </a:r>
          </a:p>
        </p:txBody>
      </p:sp>
      <p:sp>
        <p:nvSpPr>
          <p:cNvPr id="5163" name="Text Box 43"/>
          <p:cNvSpPr txBox="1">
            <a:spLocks noChangeArrowheads="1"/>
          </p:cNvSpPr>
          <p:nvPr/>
        </p:nvSpPr>
        <p:spPr bwMode="auto">
          <a:xfrm>
            <a:off x="5701064" y="2025117"/>
            <a:ext cx="43313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dirty="0"/>
              <a:t>6 ft</a:t>
            </a:r>
          </a:p>
        </p:txBody>
      </p:sp>
      <p:sp>
        <p:nvSpPr>
          <p:cNvPr id="5164" name="Text Box 44"/>
          <p:cNvSpPr txBox="1">
            <a:spLocks noChangeArrowheads="1"/>
          </p:cNvSpPr>
          <p:nvPr/>
        </p:nvSpPr>
        <p:spPr bwMode="auto">
          <a:xfrm>
            <a:off x="1954213" y="3717925"/>
            <a:ext cx="519885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 Note: study carefully these free body diagrams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6" name="Text Box 12"/>
          <p:cNvSpPr txBox="1">
            <a:spLocks noChangeArrowheads="1"/>
          </p:cNvSpPr>
          <p:nvPr/>
        </p:nvSpPr>
        <p:spPr bwMode="auto">
          <a:xfrm>
            <a:off x="1520825" y="3152775"/>
            <a:ext cx="412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a:t>
            </a:r>
            <a:r>
              <a:rPr lang="en-US" baseline="-25000"/>
              <a:t>x</a:t>
            </a:r>
            <a:endParaRPr lang="en-US"/>
          </a:p>
        </p:txBody>
      </p:sp>
      <p:graphicFrame>
        <p:nvGraphicFramePr>
          <p:cNvPr id="6182" name="Object 38"/>
          <p:cNvGraphicFramePr>
            <a:graphicFrameLocks noChangeAspect="1"/>
          </p:cNvGraphicFramePr>
          <p:nvPr/>
        </p:nvGraphicFramePr>
        <p:xfrm>
          <a:off x="1543050" y="3678238"/>
          <a:ext cx="935038" cy="1025525"/>
        </p:xfrm>
        <a:graphic>
          <a:graphicData uri="http://schemas.openxmlformats.org/presentationml/2006/ole">
            <mc:AlternateContent xmlns:mc="http://schemas.openxmlformats.org/markup-compatibility/2006">
              <mc:Choice xmlns:v="urn:schemas-microsoft-com:vml" Requires="v">
                <p:oleObj name="Equation" r:id="rId3" imgW="660240" imgH="723600" progId="Equation.DSMT4">
                  <p:embed/>
                </p:oleObj>
              </mc:Choice>
              <mc:Fallback>
                <p:oleObj name="Equation" r:id="rId3" imgW="660240" imgH="723600" progId="Equation.DSMT4">
                  <p:embed/>
                  <p:pic>
                    <p:nvPicPr>
                      <p:cNvPr id="0" name="Object 3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3050" y="3678238"/>
                        <a:ext cx="935038" cy="1025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183" name="Object 39"/>
          <p:cNvGraphicFramePr>
            <a:graphicFrameLocks noChangeAspect="1"/>
          </p:cNvGraphicFramePr>
          <p:nvPr/>
        </p:nvGraphicFramePr>
        <p:xfrm>
          <a:off x="3773488" y="3708400"/>
          <a:ext cx="935037" cy="1025525"/>
        </p:xfrm>
        <a:graphic>
          <a:graphicData uri="http://schemas.openxmlformats.org/presentationml/2006/ole">
            <mc:AlternateContent xmlns:mc="http://schemas.openxmlformats.org/markup-compatibility/2006">
              <mc:Choice xmlns:v="urn:schemas-microsoft-com:vml" Requires="v">
                <p:oleObj name="Equation" r:id="rId5" imgW="660240" imgH="723600" progId="Equation.DSMT4">
                  <p:embed/>
                </p:oleObj>
              </mc:Choice>
              <mc:Fallback>
                <p:oleObj name="Equation" r:id="rId5" imgW="660240" imgH="723600" progId="Equation.DSMT4">
                  <p:embed/>
                  <p:pic>
                    <p:nvPicPr>
                      <p:cNvPr id="0" name="Object 3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3488" y="3708400"/>
                        <a:ext cx="935037" cy="1025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184" name="Object 40"/>
          <p:cNvGraphicFramePr>
            <a:graphicFrameLocks noChangeAspect="1"/>
          </p:cNvGraphicFramePr>
          <p:nvPr/>
        </p:nvGraphicFramePr>
        <p:xfrm>
          <a:off x="5899150" y="3698875"/>
          <a:ext cx="935038" cy="1025525"/>
        </p:xfrm>
        <a:graphic>
          <a:graphicData uri="http://schemas.openxmlformats.org/presentationml/2006/ole">
            <mc:AlternateContent xmlns:mc="http://schemas.openxmlformats.org/markup-compatibility/2006">
              <mc:Choice xmlns:v="urn:schemas-microsoft-com:vml" Requires="v">
                <p:oleObj name="Equation" r:id="rId6" imgW="660240" imgH="723600" progId="Equation.DSMT4">
                  <p:embed/>
                </p:oleObj>
              </mc:Choice>
              <mc:Fallback>
                <p:oleObj name="Equation" r:id="rId6" imgW="660240" imgH="723600" progId="Equation.DSMT4">
                  <p:embed/>
                  <p:pic>
                    <p:nvPicPr>
                      <p:cNvPr id="0" name="Object 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99150" y="3698875"/>
                        <a:ext cx="935038" cy="1025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85" name="Line 41"/>
          <p:cNvSpPr>
            <a:spLocks noChangeShapeType="1"/>
          </p:cNvSpPr>
          <p:nvPr/>
        </p:nvSpPr>
        <p:spPr bwMode="auto">
          <a:xfrm flipV="1">
            <a:off x="3914775" y="4376738"/>
            <a:ext cx="708025" cy="4730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86" name="Text Box 42"/>
          <p:cNvSpPr txBox="1">
            <a:spLocks noChangeArrowheads="1"/>
          </p:cNvSpPr>
          <p:nvPr/>
        </p:nvSpPr>
        <p:spPr bwMode="auto">
          <a:xfrm>
            <a:off x="698500" y="4899025"/>
            <a:ext cx="19367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3 eqs. –coplanar </a:t>
            </a:r>
          </a:p>
          <a:p>
            <a:r>
              <a:rPr lang="en-US"/>
              <a:t>system</a:t>
            </a:r>
          </a:p>
        </p:txBody>
      </p:sp>
      <p:sp>
        <p:nvSpPr>
          <p:cNvPr id="6187" name="Text Box 43"/>
          <p:cNvSpPr txBox="1">
            <a:spLocks noChangeArrowheads="1"/>
          </p:cNvSpPr>
          <p:nvPr/>
        </p:nvSpPr>
        <p:spPr bwMode="auto">
          <a:xfrm>
            <a:off x="3616325" y="4878388"/>
            <a:ext cx="20764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2 eqs. –concurrent</a:t>
            </a:r>
          </a:p>
          <a:p>
            <a:r>
              <a:rPr lang="en-US"/>
              <a:t>system</a:t>
            </a:r>
          </a:p>
        </p:txBody>
      </p:sp>
      <p:sp>
        <p:nvSpPr>
          <p:cNvPr id="6188" name="Text Box 44"/>
          <p:cNvSpPr txBox="1">
            <a:spLocks noChangeArrowheads="1"/>
          </p:cNvSpPr>
          <p:nvPr/>
        </p:nvSpPr>
        <p:spPr bwMode="auto">
          <a:xfrm>
            <a:off x="5846763" y="4940300"/>
            <a:ext cx="19367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3 eqs. –coplanar </a:t>
            </a:r>
          </a:p>
          <a:p>
            <a:r>
              <a:rPr lang="en-US"/>
              <a:t>system</a:t>
            </a:r>
          </a:p>
        </p:txBody>
      </p:sp>
      <p:sp>
        <p:nvSpPr>
          <p:cNvPr id="6189" name="Text Box 45"/>
          <p:cNvSpPr txBox="1">
            <a:spLocks noChangeArrowheads="1"/>
          </p:cNvSpPr>
          <p:nvPr/>
        </p:nvSpPr>
        <p:spPr bwMode="auto">
          <a:xfrm>
            <a:off x="4735513" y="4387850"/>
            <a:ext cx="6985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0 = 0</a:t>
            </a:r>
          </a:p>
        </p:txBody>
      </p:sp>
      <p:sp>
        <p:nvSpPr>
          <p:cNvPr id="6190" name="Text Box 46"/>
          <p:cNvSpPr txBox="1">
            <a:spLocks noChangeArrowheads="1"/>
          </p:cNvSpPr>
          <p:nvPr/>
        </p:nvSpPr>
        <p:spPr bwMode="auto">
          <a:xfrm>
            <a:off x="2035175" y="5824538"/>
            <a:ext cx="481413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Thus, there are 8 equations and 8 unknowns.</a:t>
            </a:r>
          </a:p>
          <a:p>
            <a:r>
              <a:rPr lang="en-US" dirty="0"/>
              <a:t>The problem is statically determinate</a:t>
            </a:r>
          </a:p>
        </p:txBody>
      </p:sp>
      <p:sp>
        <p:nvSpPr>
          <p:cNvPr id="6191" name="Line 47"/>
          <p:cNvSpPr>
            <a:spLocks noChangeShapeType="1"/>
          </p:cNvSpPr>
          <p:nvPr/>
        </p:nvSpPr>
        <p:spPr bwMode="auto">
          <a:xfrm>
            <a:off x="6145213" y="1665288"/>
            <a:ext cx="9525" cy="13763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92" name="Line 48"/>
          <p:cNvSpPr>
            <a:spLocks noChangeShapeType="1"/>
          </p:cNvSpPr>
          <p:nvPr/>
        </p:nvSpPr>
        <p:spPr bwMode="auto">
          <a:xfrm flipH="1">
            <a:off x="1500188" y="1746250"/>
            <a:ext cx="1335087" cy="1346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93" name="Line 49"/>
          <p:cNvSpPr>
            <a:spLocks noChangeShapeType="1"/>
          </p:cNvSpPr>
          <p:nvPr/>
        </p:nvSpPr>
        <p:spPr bwMode="auto">
          <a:xfrm>
            <a:off x="4357688" y="1654175"/>
            <a:ext cx="503237"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94" name="Text Box 50"/>
          <p:cNvSpPr txBox="1">
            <a:spLocks noChangeArrowheads="1"/>
          </p:cNvSpPr>
          <p:nvPr/>
        </p:nvSpPr>
        <p:spPr bwMode="auto">
          <a:xfrm>
            <a:off x="4314825" y="1190625"/>
            <a:ext cx="806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200 lb</a:t>
            </a:r>
          </a:p>
        </p:txBody>
      </p:sp>
      <p:sp>
        <p:nvSpPr>
          <p:cNvPr id="6195" name="Line 51"/>
          <p:cNvSpPr>
            <a:spLocks noChangeShapeType="1"/>
          </p:cNvSpPr>
          <p:nvPr/>
        </p:nvSpPr>
        <p:spPr bwMode="auto">
          <a:xfrm>
            <a:off x="1470025" y="3124200"/>
            <a:ext cx="349250" cy="0"/>
          </a:xfrm>
          <a:prstGeom prst="line">
            <a:avLst/>
          </a:prstGeom>
          <a:noFill/>
          <a:ln w="28575">
            <a:solidFill>
              <a:srgbClr val="33CC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96" name="Line 52"/>
          <p:cNvSpPr>
            <a:spLocks noChangeShapeType="1"/>
          </p:cNvSpPr>
          <p:nvPr/>
        </p:nvSpPr>
        <p:spPr bwMode="auto">
          <a:xfrm flipV="1">
            <a:off x="1489075" y="2743200"/>
            <a:ext cx="9525" cy="381000"/>
          </a:xfrm>
          <a:prstGeom prst="line">
            <a:avLst/>
          </a:prstGeom>
          <a:noFill/>
          <a:ln w="28575">
            <a:solidFill>
              <a:srgbClr val="33CC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97" name="Line 53"/>
          <p:cNvSpPr>
            <a:spLocks noChangeShapeType="1"/>
          </p:cNvSpPr>
          <p:nvPr/>
        </p:nvSpPr>
        <p:spPr bwMode="auto">
          <a:xfrm flipV="1">
            <a:off x="6145213" y="3032125"/>
            <a:ext cx="430212" cy="9525"/>
          </a:xfrm>
          <a:prstGeom prst="line">
            <a:avLst/>
          </a:prstGeom>
          <a:noFill/>
          <a:ln w="28575">
            <a:solidFill>
              <a:srgbClr val="33CC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98" name="Line 54"/>
          <p:cNvSpPr>
            <a:spLocks noChangeShapeType="1"/>
          </p:cNvSpPr>
          <p:nvPr/>
        </p:nvSpPr>
        <p:spPr bwMode="auto">
          <a:xfrm flipV="1">
            <a:off x="6154738" y="2662238"/>
            <a:ext cx="0" cy="369887"/>
          </a:xfrm>
          <a:prstGeom prst="line">
            <a:avLst/>
          </a:prstGeom>
          <a:noFill/>
          <a:ln w="28575">
            <a:solidFill>
              <a:srgbClr val="33CC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99" name="Text Box 55"/>
          <p:cNvSpPr txBox="1">
            <a:spLocks noChangeArrowheads="1"/>
          </p:cNvSpPr>
          <p:nvPr/>
        </p:nvSpPr>
        <p:spPr bwMode="auto">
          <a:xfrm>
            <a:off x="1520825" y="3152775"/>
            <a:ext cx="412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a:t>
            </a:r>
            <a:r>
              <a:rPr lang="en-US" baseline="-25000"/>
              <a:t>x</a:t>
            </a:r>
            <a:endParaRPr lang="en-US"/>
          </a:p>
        </p:txBody>
      </p:sp>
      <p:sp>
        <p:nvSpPr>
          <p:cNvPr id="6200" name="Text Box 56"/>
          <p:cNvSpPr txBox="1">
            <a:spLocks noChangeArrowheads="1"/>
          </p:cNvSpPr>
          <p:nvPr/>
        </p:nvSpPr>
        <p:spPr bwMode="auto">
          <a:xfrm>
            <a:off x="1233488" y="2362200"/>
            <a:ext cx="412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A</a:t>
            </a:r>
            <a:r>
              <a:rPr lang="en-US" baseline="-25000"/>
              <a:t>y</a:t>
            </a:r>
            <a:endParaRPr lang="en-US"/>
          </a:p>
        </p:txBody>
      </p:sp>
      <p:sp>
        <p:nvSpPr>
          <p:cNvPr id="6201" name="Text Box 57"/>
          <p:cNvSpPr txBox="1">
            <a:spLocks noChangeArrowheads="1"/>
          </p:cNvSpPr>
          <p:nvPr/>
        </p:nvSpPr>
        <p:spPr bwMode="auto">
          <a:xfrm>
            <a:off x="6370638" y="3051175"/>
            <a:ext cx="425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C</a:t>
            </a:r>
            <a:r>
              <a:rPr lang="en-US" baseline="-25000"/>
              <a:t>x</a:t>
            </a:r>
            <a:endParaRPr lang="en-US"/>
          </a:p>
        </p:txBody>
      </p:sp>
      <p:sp>
        <p:nvSpPr>
          <p:cNvPr id="6202" name="Text Box 58"/>
          <p:cNvSpPr txBox="1">
            <a:spLocks noChangeArrowheads="1"/>
          </p:cNvSpPr>
          <p:nvPr/>
        </p:nvSpPr>
        <p:spPr bwMode="auto">
          <a:xfrm>
            <a:off x="6278563" y="2454275"/>
            <a:ext cx="7207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C</a:t>
            </a:r>
            <a:r>
              <a:rPr lang="en-US" baseline="-25000"/>
              <a:t>y</a:t>
            </a:r>
            <a:endParaRPr lang="en-US"/>
          </a:p>
        </p:txBody>
      </p:sp>
      <p:sp>
        <p:nvSpPr>
          <p:cNvPr id="6203" name="Line 59"/>
          <p:cNvSpPr>
            <a:spLocks noChangeShapeType="1"/>
          </p:cNvSpPr>
          <p:nvPr/>
        </p:nvSpPr>
        <p:spPr bwMode="auto">
          <a:xfrm>
            <a:off x="2136775" y="2444750"/>
            <a:ext cx="9525" cy="34925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204" name="Text Box 60"/>
          <p:cNvSpPr txBox="1">
            <a:spLocks noChangeArrowheads="1"/>
          </p:cNvSpPr>
          <p:nvPr/>
        </p:nvSpPr>
        <p:spPr bwMode="auto">
          <a:xfrm>
            <a:off x="1573213" y="2003425"/>
            <a:ext cx="806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100 lb</a:t>
            </a:r>
          </a:p>
        </p:txBody>
      </p:sp>
      <p:sp>
        <p:nvSpPr>
          <p:cNvPr id="6205" name="Line 61"/>
          <p:cNvSpPr>
            <a:spLocks noChangeShapeType="1"/>
          </p:cNvSpPr>
          <p:nvPr/>
        </p:nvSpPr>
        <p:spPr bwMode="auto">
          <a:xfrm>
            <a:off x="6154738" y="2251075"/>
            <a:ext cx="0" cy="328613"/>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206" name="Text Box 62"/>
          <p:cNvSpPr txBox="1">
            <a:spLocks noChangeArrowheads="1"/>
          </p:cNvSpPr>
          <p:nvPr/>
        </p:nvSpPr>
        <p:spPr bwMode="auto">
          <a:xfrm>
            <a:off x="6257925" y="2044700"/>
            <a:ext cx="806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100 lb</a:t>
            </a:r>
          </a:p>
        </p:txBody>
      </p:sp>
      <p:sp>
        <p:nvSpPr>
          <p:cNvPr id="6207" name="Oval 63"/>
          <p:cNvSpPr>
            <a:spLocks noChangeArrowheads="1"/>
          </p:cNvSpPr>
          <p:nvPr/>
        </p:nvSpPr>
        <p:spPr bwMode="auto">
          <a:xfrm>
            <a:off x="4294188" y="1612900"/>
            <a:ext cx="93662" cy="93663"/>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08" name="Line 64"/>
          <p:cNvSpPr>
            <a:spLocks noChangeShapeType="1"/>
          </p:cNvSpPr>
          <p:nvPr/>
        </p:nvSpPr>
        <p:spPr bwMode="auto">
          <a:xfrm>
            <a:off x="6143625" y="1663700"/>
            <a:ext cx="411163" cy="0"/>
          </a:xfrm>
          <a:prstGeom prst="line">
            <a:avLst/>
          </a:prstGeom>
          <a:noFill/>
          <a:ln w="28575">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209" name="Line 65"/>
          <p:cNvSpPr>
            <a:spLocks noChangeShapeType="1"/>
          </p:cNvSpPr>
          <p:nvPr/>
        </p:nvSpPr>
        <p:spPr bwMode="auto">
          <a:xfrm flipV="1">
            <a:off x="6143625" y="1192213"/>
            <a:ext cx="0" cy="452437"/>
          </a:xfrm>
          <a:prstGeom prst="line">
            <a:avLst/>
          </a:prstGeom>
          <a:noFill/>
          <a:ln w="28575">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210" name="Text Box 66"/>
          <p:cNvSpPr txBox="1">
            <a:spLocks noChangeArrowheads="1"/>
          </p:cNvSpPr>
          <p:nvPr/>
        </p:nvSpPr>
        <p:spPr bwMode="auto">
          <a:xfrm>
            <a:off x="6616700" y="1447800"/>
            <a:ext cx="412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B</a:t>
            </a:r>
            <a:r>
              <a:rPr lang="en-US" baseline="-25000"/>
              <a:t>x</a:t>
            </a:r>
            <a:endParaRPr lang="en-US"/>
          </a:p>
        </p:txBody>
      </p:sp>
      <p:sp>
        <p:nvSpPr>
          <p:cNvPr id="6211" name="Text Box 67"/>
          <p:cNvSpPr txBox="1">
            <a:spLocks noChangeArrowheads="1"/>
          </p:cNvSpPr>
          <p:nvPr/>
        </p:nvSpPr>
        <p:spPr bwMode="auto">
          <a:xfrm>
            <a:off x="6021388" y="749300"/>
            <a:ext cx="412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B</a:t>
            </a:r>
            <a:r>
              <a:rPr lang="en-US" baseline="-25000"/>
              <a:t>y</a:t>
            </a:r>
            <a:endParaRPr lang="en-US"/>
          </a:p>
        </p:txBody>
      </p:sp>
      <p:sp>
        <p:nvSpPr>
          <p:cNvPr id="6212" name="Line 68"/>
          <p:cNvSpPr>
            <a:spLocks noChangeShapeType="1"/>
          </p:cNvSpPr>
          <p:nvPr/>
        </p:nvSpPr>
        <p:spPr bwMode="auto">
          <a:xfrm flipH="1">
            <a:off x="4983163" y="1663700"/>
            <a:ext cx="369887" cy="0"/>
          </a:xfrm>
          <a:prstGeom prst="line">
            <a:avLst/>
          </a:prstGeom>
          <a:noFill/>
          <a:ln w="28575">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213" name="Line 69"/>
          <p:cNvSpPr>
            <a:spLocks noChangeShapeType="1"/>
          </p:cNvSpPr>
          <p:nvPr/>
        </p:nvSpPr>
        <p:spPr bwMode="auto">
          <a:xfrm>
            <a:off x="4365625" y="1736725"/>
            <a:ext cx="0" cy="358775"/>
          </a:xfrm>
          <a:prstGeom prst="line">
            <a:avLst/>
          </a:prstGeom>
          <a:noFill/>
          <a:ln w="28575">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214" name="Text Box 70"/>
          <p:cNvSpPr txBox="1">
            <a:spLocks noChangeArrowheads="1"/>
          </p:cNvSpPr>
          <p:nvPr/>
        </p:nvSpPr>
        <p:spPr bwMode="auto">
          <a:xfrm>
            <a:off x="5043488" y="1211263"/>
            <a:ext cx="412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B</a:t>
            </a:r>
            <a:r>
              <a:rPr lang="en-US" baseline="-25000"/>
              <a:t>x</a:t>
            </a:r>
            <a:endParaRPr lang="en-US"/>
          </a:p>
        </p:txBody>
      </p:sp>
      <p:sp>
        <p:nvSpPr>
          <p:cNvPr id="6215" name="Text Box 71"/>
          <p:cNvSpPr txBox="1">
            <a:spLocks noChangeArrowheads="1"/>
          </p:cNvSpPr>
          <p:nvPr/>
        </p:nvSpPr>
        <p:spPr bwMode="auto">
          <a:xfrm>
            <a:off x="4521200" y="1776413"/>
            <a:ext cx="412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B</a:t>
            </a:r>
            <a:r>
              <a:rPr lang="en-US" baseline="-25000"/>
              <a:t>y</a:t>
            </a:r>
            <a:endParaRPr lang="en-US"/>
          </a:p>
        </p:txBody>
      </p:sp>
      <p:sp>
        <p:nvSpPr>
          <p:cNvPr id="6216" name="Line 72"/>
          <p:cNvSpPr>
            <a:spLocks noChangeShapeType="1"/>
          </p:cNvSpPr>
          <p:nvPr/>
        </p:nvSpPr>
        <p:spPr bwMode="auto">
          <a:xfrm>
            <a:off x="2846388" y="1747838"/>
            <a:ext cx="338137" cy="9525"/>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217" name="Line 73"/>
          <p:cNvSpPr>
            <a:spLocks noChangeShapeType="1"/>
          </p:cNvSpPr>
          <p:nvPr/>
        </p:nvSpPr>
        <p:spPr bwMode="auto">
          <a:xfrm flipV="1">
            <a:off x="2846388" y="1387475"/>
            <a:ext cx="0" cy="360363"/>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218" name="Text Box 74"/>
          <p:cNvSpPr txBox="1">
            <a:spLocks noChangeArrowheads="1"/>
          </p:cNvSpPr>
          <p:nvPr/>
        </p:nvSpPr>
        <p:spPr bwMode="auto">
          <a:xfrm>
            <a:off x="2876550" y="1776413"/>
            <a:ext cx="4556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B'</a:t>
            </a:r>
            <a:r>
              <a:rPr lang="en-US" baseline="-25000"/>
              <a:t>x</a:t>
            </a:r>
            <a:endParaRPr lang="en-US"/>
          </a:p>
        </p:txBody>
      </p:sp>
      <p:sp>
        <p:nvSpPr>
          <p:cNvPr id="6219" name="Text Box 75"/>
          <p:cNvSpPr txBox="1">
            <a:spLocks noChangeArrowheads="1"/>
          </p:cNvSpPr>
          <p:nvPr/>
        </p:nvSpPr>
        <p:spPr bwMode="auto">
          <a:xfrm>
            <a:off x="2754313" y="944563"/>
            <a:ext cx="45561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B'</a:t>
            </a:r>
            <a:r>
              <a:rPr lang="en-US" baseline="-25000"/>
              <a:t>y</a:t>
            </a:r>
            <a:endParaRPr lang="en-US"/>
          </a:p>
        </p:txBody>
      </p:sp>
      <p:sp>
        <p:nvSpPr>
          <p:cNvPr id="6220" name="Line 76"/>
          <p:cNvSpPr>
            <a:spLocks noChangeShapeType="1"/>
          </p:cNvSpPr>
          <p:nvPr/>
        </p:nvSpPr>
        <p:spPr bwMode="auto">
          <a:xfrm flipH="1">
            <a:off x="3894138" y="1663700"/>
            <a:ext cx="338137" cy="0"/>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221" name="Text Box 77"/>
          <p:cNvSpPr txBox="1">
            <a:spLocks noChangeArrowheads="1"/>
          </p:cNvSpPr>
          <p:nvPr/>
        </p:nvSpPr>
        <p:spPr bwMode="auto">
          <a:xfrm>
            <a:off x="3740150" y="1190625"/>
            <a:ext cx="4556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B'</a:t>
            </a:r>
            <a:r>
              <a:rPr lang="en-US" baseline="-25000"/>
              <a:t>x</a:t>
            </a:r>
            <a:endParaRPr lang="en-US"/>
          </a:p>
        </p:txBody>
      </p:sp>
      <p:sp>
        <p:nvSpPr>
          <p:cNvPr id="6222" name="Line 78"/>
          <p:cNvSpPr>
            <a:spLocks noChangeShapeType="1"/>
          </p:cNvSpPr>
          <p:nvPr/>
        </p:nvSpPr>
        <p:spPr bwMode="auto">
          <a:xfrm>
            <a:off x="4367213" y="2168525"/>
            <a:ext cx="0" cy="349250"/>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223" name="Text Box 79"/>
          <p:cNvSpPr txBox="1">
            <a:spLocks noChangeArrowheads="1"/>
          </p:cNvSpPr>
          <p:nvPr/>
        </p:nvSpPr>
        <p:spPr bwMode="auto">
          <a:xfrm>
            <a:off x="4479925" y="2249488"/>
            <a:ext cx="4556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B'</a:t>
            </a:r>
            <a:r>
              <a:rPr lang="en-US" baseline="-25000"/>
              <a:t>y</a:t>
            </a:r>
            <a:endParaRPr lang="en-US"/>
          </a:p>
        </p:txBody>
      </p:sp>
      <p:sp>
        <p:nvSpPr>
          <p:cNvPr id="6224" name="Line 80"/>
          <p:cNvSpPr>
            <a:spLocks noChangeShapeType="1"/>
          </p:cNvSpPr>
          <p:nvPr/>
        </p:nvSpPr>
        <p:spPr bwMode="auto">
          <a:xfrm>
            <a:off x="1849438" y="3133725"/>
            <a:ext cx="976312"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225" name="Line 81"/>
          <p:cNvSpPr>
            <a:spLocks noChangeShapeType="1"/>
          </p:cNvSpPr>
          <p:nvPr/>
        </p:nvSpPr>
        <p:spPr bwMode="auto">
          <a:xfrm>
            <a:off x="2846388" y="1858963"/>
            <a:ext cx="0" cy="1274762"/>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226" name="Text Box 82"/>
          <p:cNvSpPr txBox="1">
            <a:spLocks noChangeArrowheads="1"/>
          </p:cNvSpPr>
          <p:nvPr/>
        </p:nvSpPr>
        <p:spPr bwMode="auto">
          <a:xfrm>
            <a:off x="2136775" y="3070225"/>
            <a:ext cx="43313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dirty="0"/>
              <a:t>8 ft</a:t>
            </a:r>
          </a:p>
        </p:txBody>
      </p:sp>
      <p:sp>
        <p:nvSpPr>
          <p:cNvPr id="6227" name="Text Box 83"/>
          <p:cNvSpPr txBox="1">
            <a:spLocks noChangeArrowheads="1"/>
          </p:cNvSpPr>
          <p:nvPr/>
        </p:nvSpPr>
        <p:spPr bwMode="auto">
          <a:xfrm>
            <a:off x="2875613" y="2308423"/>
            <a:ext cx="43313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dirty="0"/>
              <a:t>6 ft</a:t>
            </a:r>
          </a:p>
        </p:txBody>
      </p:sp>
      <p:sp>
        <p:nvSpPr>
          <p:cNvPr id="6228" name="Text Box 84"/>
          <p:cNvSpPr txBox="1">
            <a:spLocks noChangeArrowheads="1"/>
          </p:cNvSpPr>
          <p:nvPr/>
        </p:nvSpPr>
        <p:spPr bwMode="auto">
          <a:xfrm>
            <a:off x="5700967" y="2032892"/>
            <a:ext cx="43313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dirty="0"/>
              <a:t>6 ft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Text Box 4"/>
          <p:cNvSpPr txBox="1">
            <a:spLocks noChangeArrowheads="1"/>
          </p:cNvSpPr>
          <p:nvPr/>
        </p:nvSpPr>
        <p:spPr bwMode="auto">
          <a:xfrm>
            <a:off x="935038" y="234950"/>
            <a:ext cx="75184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Let's write down these eight equations. For the moment equations we will take moments about point A for the left bar and moments about C for the right bar </a:t>
            </a:r>
          </a:p>
        </p:txBody>
      </p:sp>
      <p:sp>
        <p:nvSpPr>
          <p:cNvPr id="7173" name="Text Box 5"/>
          <p:cNvSpPr txBox="1">
            <a:spLocks noChangeArrowheads="1"/>
          </p:cNvSpPr>
          <p:nvPr/>
        </p:nvSpPr>
        <p:spPr bwMode="auto">
          <a:xfrm>
            <a:off x="1520825" y="3152775"/>
            <a:ext cx="412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a:t>
            </a:r>
            <a:r>
              <a:rPr lang="en-US" baseline="-25000"/>
              <a:t>x</a:t>
            </a:r>
            <a:endParaRPr lang="en-US"/>
          </a:p>
        </p:txBody>
      </p:sp>
      <p:sp>
        <p:nvSpPr>
          <p:cNvPr id="7174" name="Line 6"/>
          <p:cNvSpPr>
            <a:spLocks noChangeShapeType="1"/>
          </p:cNvSpPr>
          <p:nvPr/>
        </p:nvSpPr>
        <p:spPr bwMode="auto">
          <a:xfrm>
            <a:off x="6145213" y="1665288"/>
            <a:ext cx="9525" cy="13763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75" name="Line 7"/>
          <p:cNvSpPr>
            <a:spLocks noChangeShapeType="1"/>
          </p:cNvSpPr>
          <p:nvPr/>
        </p:nvSpPr>
        <p:spPr bwMode="auto">
          <a:xfrm flipH="1">
            <a:off x="1500188" y="1746250"/>
            <a:ext cx="1335087" cy="1346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76" name="Line 8"/>
          <p:cNvSpPr>
            <a:spLocks noChangeShapeType="1"/>
          </p:cNvSpPr>
          <p:nvPr/>
        </p:nvSpPr>
        <p:spPr bwMode="auto">
          <a:xfrm>
            <a:off x="4357688" y="1654175"/>
            <a:ext cx="503237"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77" name="Text Box 9"/>
          <p:cNvSpPr txBox="1">
            <a:spLocks noChangeArrowheads="1"/>
          </p:cNvSpPr>
          <p:nvPr/>
        </p:nvSpPr>
        <p:spPr bwMode="auto">
          <a:xfrm>
            <a:off x="4314825" y="1190625"/>
            <a:ext cx="806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200 lb</a:t>
            </a:r>
          </a:p>
        </p:txBody>
      </p:sp>
      <p:sp>
        <p:nvSpPr>
          <p:cNvPr id="7178" name="Line 10"/>
          <p:cNvSpPr>
            <a:spLocks noChangeShapeType="1"/>
          </p:cNvSpPr>
          <p:nvPr/>
        </p:nvSpPr>
        <p:spPr bwMode="auto">
          <a:xfrm>
            <a:off x="1470025" y="3124200"/>
            <a:ext cx="349250" cy="0"/>
          </a:xfrm>
          <a:prstGeom prst="line">
            <a:avLst/>
          </a:prstGeom>
          <a:noFill/>
          <a:ln w="28575">
            <a:solidFill>
              <a:srgbClr val="33CC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79" name="Line 11"/>
          <p:cNvSpPr>
            <a:spLocks noChangeShapeType="1"/>
          </p:cNvSpPr>
          <p:nvPr/>
        </p:nvSpPr>
        <p:spPr bwMode="auto">
          <a:xfrm flipV="1">
            <a:off x="1489075" y="2743200"/>
            <a:ext cx="9525" cy="381000"/>
          </a:xfrm>
          <a:prstGeom prst="line">
            <a:avLst/>
          </a:prstGeom>
          <a:noFill/>
          <a:ln w="28575">
            <a:solidFill>
              <a:srgbClr val="33CC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80" name="Line 12"/>
          <p:cNvSpPr>
            <a:spLocks noChangeShapeType="1"/>
          </p:cNvSpPr>
          <p:nvPr/>
        </p:nvSpPr>
        <p:spPr bwMode="auto">
          <a:xfrm flipV="1">
            <a:off x="6145213" y="3032125"/>
            <a:ext cx="430212" cy="9525"/>
          </a:xfrm>
          <a:prstGeom prst="line">
            <a:avLst/>
          </a:prstGeom>
          <a:noFill/>
          <a:ln w="28575">
            <a:solidFill>
              <a:srgbClr val="33CC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81" name="Line 13"/>
          <p:cNvSpPr>
            <a:spLocks noChangeShapeType="1"/>
          </p:cNvSpPr>
          <p:nvPr/>
        </p:nvSpPr>
        <p:spPr bwMode="auto">
          <a:xfrm flipV="1">
            <a:off x="6154738" y="2662238"/>
            <a:ext cx="0" cy="369887"/>
          </a:xfrm>
          <a:prstGeom prst="line">
            <a:avLst/>
          </a:prstGeom>
          <a:noFill/>
          <a:ln w="28575">
            <a:solidFill>
              <a:srgbClr val="33CC3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82" name="Text Box 14"/>
          <p:cNvSpPr txBox="1">
            <a:spLocks noChangeArrowheads="1"/>
          </p:cNvSpPr>
          <p:nvPr/>
        </p:nvSpPr>
        <p:spPr bwMode="auto">
          <a:xfrm>
            <a:off x="1520825" y="3152775"/>
            <a:ext cx="412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a:t>
            </a:r>
            <a:r>
              <a:rPr lang="en-US" baseline="-25000"/>
              <a:t>x</a:t>
            </a:r>
            <a:endParaRPr lang="en-US"/>
          </a:p>
        </p:txBody>
      </p:sp>
      <p:sp>
        <p:nvSpPr>
          <p:cNvPr id="7183" name="Text Box 15"/>
          <p:cNvSpPr txBox="1">
            <a:spLocks noChangeArrowheads="1"/>
          </p:cNvSpPr>
          <p:nvPr/>
        </p:nvSpPr>
        <p:spPr bwMode="auto">
          <a:xfrm>
            <a:off x="1233488" y="2362200"/>
            <a:ext cx="412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A</a:t>
            </a:r>
            <a:r>
              <a:rPr lang="en-US" baseline="-25000"/>
              <a:t>y</a:t>
            </a:r>
            <a:endParaRPr lang="en-US"/>
          </a:p>
        </p:txBody>
      </p:sp>
      <p:sp>
        <p:nvSpPr>
          <p:cNvPr id="7184" name="Text Box 16"/>
          <p:cNvSpPr txBox="1">
            <a:spLocks noChangeArrowheads="1"/>
          </p:cNvSpPr>
          <p:nvPr/>
        </p:nvSpPr>
        <p:spPr bwMode="auto">
          <a:xfrm>
            <a:off x="6370638" y="3051175"/>
            <a:ext cx="425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C</a:t>
            </a:r>
            <a:r>
              <a:rPr lang="en-US" baseline="-25000"/>
              <a:t>x</a:t>
            </a:r>
            <a:endParaRPr lang="en-US"/>
          </a:p>
        </p:txBody>
      </p:sp>
      <p:sp>
        <p:nvSpPr>
          <p:cNvPr id="7185" name="Text Box 17"/>
          <p:cNvSpPr txBox="1">
            <a:spLocks noChangeArrowheads="1"/>
          </p:cNvSpPr>
          <p:nvPr/>
        </p:nvSpPr>
        <p:spPr bwMode="auto">
          <a:xfrm>
            <a:off x="6278563" y="2454275"/>
            <a:ext cx="7207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C</a:t>
            </a:r>
            <a:r>
              <a:rPr lang="en-US" baseline="-25000"/>
              <a:t>y</a:t>
            </a:r>
            <a:endParaRPr lang="en-US"/>
          </a:p>
        </p:txBody>
      </p:sp>
      <p:sp>
        <p:nvSpPr>
          <p:cNvPr id="7186" name="Line 18"/>
          <p:cNvSpPr>
            <a:spLocks noChangeShapeType="1"/>
          </p:cNvSpPr>
          <p:nvPr/>
        </p:nvSpPr>
        <p:spPr bwMode="auto">
          <a:xfrm>
            <a:off x="2136775" y="2444750"/>
            <a:ext cx="9525" cy="34925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87" name="Text Box 19"/>
          <p:cNvSpPr txBox="1">
            <a:spLocks noChangeArrowheads="1"/>
          </p:cNvSpPr>
          <p:nvPr/>
        </p:nvSpPr>
        <p:spPr bwMode="auto">
          <a:xfrm>
            <a:off x="1573213" y="2003425"/>
            <a:ext cx="806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100 lb</a:t>
            </a:r>
          </a:p>
        </p:txBody>
      </p:sp>
      <p:sp>
        <p:nvSpPr>
          <p:cNvPr id="7188" name="Line 20"/>
          <p:cNvSpPr>
            <a:spLocks noChangeShapeType="1"/>
          </p:cNvSpPr>
          <p:nvPr/>
        </p:nvSpPr>
        <p:spPr bwMode="auto">
          <a:xfrm>
            <a:off x="6154738" y="2251075"/>
            <a:ext cx="0" cy="328613"/>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89" name="Text Box 21"/>
          <p:cNvSpPr txBox="1">
            <a:spLocks noChangeArrowheads="1"/>
          </p:cNvSpPr>
          <p:nvPr/>
        </p:nvSpPr>
        <p:spPr bwMode="auto">
          <a:xfrm>
            <a:off x="6257925" y="2044700"/>
            <a:ext cx="806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100 lb</a:t>
            </a:r>
          </a:p>
        </p:txBody>
      </p:sp>
      <p:sp>
        <p:nvSpPr>
          <p:cNvPr id="7190" name="Oval 22"/>
          <p:cNvSpPr>
            <a:spLocks noChangeArrowheads="1"/>
          </p:cNvSpPr>
          <p:nvPr/>
        </p:nvSpPr>
        <p:spPr bwMode="auto">
          <a:xfrm>
            <a:off x="4294188" y="1612900"/>
            <a:ext cx="93662" cy="93663"/>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91" name="Line 23"/>
          <p:cNvSpPr>
            <a:spLocks noChangeShapeType="1"/>
          </p:cNvSpPr>
          <p:nvPr/>
        </p:nvSpPr>
        <p:spPr bwMode="auto">
          <a:xfrm>
            <a:off x="6143625" y="1663700"/>
            <a:ext cx="411163" cy="0"/>
          </a:xfrm>
          <a:prstGeom prst="line">
            <a:avLst/>
          </a:prstGeom>
          <a:noFill/>
          <a:ln w="28575">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92" name="Line 24"/>
          <p:cNvSpPr>
            <a:spLocks noChangeShapeType="1"/>
          </p:cNvSpPr>
          <p:nvPr/>
        </p:nvSpPr>
        <p:spPr bwMode="auto">
          <a:xfrm flipV="1">
            <a:off x="6143625" y="1192213"/>
            <a:ext cx="0" cy="452437"/>
          </a:xfrm>
          <a:prstGeom prst="line">
            <a:avLst/>
          </a:prstGeom>
          <a:noFill/>
          <a:ln w="28575">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93" name="Text Box 25"/>
          <p:cNvSpPr txBox="1">
            <a:spLocks noChangeArrowheads="1"/>
          </p:cNvSpPr>
          <p:nvPr/>
        </p:nvSpPr>
        <p:spPr bwMode="auto">
          <a:xfrm>
            <a:off x="6616700" y="1447800"/>
            <a:ext cx="412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B</a:t>
            </a:r>
            <a:r>
              <a:rPr lang="en-US" baseline="-25000"/>
              <a:t>x</a:t>
            </a:r>
            <a:endParaRPr lang="en-US"/>
          </a:p>
        </p:txBody>
      </p:sp>
      <p:sp>
        <p:nvSpPr>
          <p:cNvPr id="7194" name="Text Box 26"/>
          <p:cNvSpPr txBox="1">
            <a:spLocks noChangeArrowheads="1"/>
          </p:cNvSpPr>
          <p:nvPr/>
        </p:nvSpPr>
        <p:spPr bwMode="auto">
          <a:xfrm>
            <a:off x="6021388" y="749300"/>
            <a:ext cx="412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B</a:t>
            </a:r>
            <a:r>
              <a:rPr lang="en-US" baseline="-25000"/>
              <a:t>y</a:t>
            </a:r>
            <a:endParaRPr lang="en-US"/>
          </a:p>
        </p:txBody>
      </p:sp>
      <p:sp>
        <p:nvSpPr>
          <p:cNvPr id="7195" name="Line 27"/>
          <p:cNvSpPr>
            <a:spLocks noChangeShapeType="1"/>
          </p:cNvSpPr>
          <p:nvPr/>
        </p:nvSpPr>
        <p:spPr bwMode="auto">
          <a:xfrm flipH="1">
            <a:off x="4983163" y="1663700"/>
            <a:ext cx="369887" cy="0"/>
          </a:xfrm>
          <a:prstGeom prst="line">
            <a:avLst/>
          </a:prstGeom>
          <a:noFill/>
          <a:ln w="28575">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96" name="Line 28"/>
          <p:cNvSpPr>
            <a:spLocks noChangeShapeType="1"/>
          </p:cNvSpPr>
          <p:nvPr/>
        </p:nvSpPr>
        <p:spPr bwMode="auto">
          <a:xfrm>
            <a:off x="4365625" y="1736725"/>
            <a:ext cx="0" cy="358775"/>
          </a:xfrm>
          <a:prstGeom prst="line">
            <a:avLst/>
          </a:prstGeom>
          <a:noFill/>
          <a:ln w="28575">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97" name="Text Box 29"/>
          <p:cNvSpPr txBox="1">
            <a:spLocks noChangeArrowheads="1"/>
          </p:cNvSpPr>
          <p:nvPr/>
        </p:nvSpPr>
        <p:spPr bwMode="auto">
          <a:xfrm>
            <a:off x="5043488" y="1211263"/>
            <a:ext cx="412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B</a:t>
            </a:r>
            <a:r>
              <a:rPr lang="en-US" baseline="-25000"/>
              <a:t>x</a:t>
            </a:r>
            <a:endParaRPr lang="en-US"/>
          </a:p>
        </p:txBody>
      </p:sp>
      <p:sp>
        <p:nvSpPr>
          <p:cNvPr id="7198" name="Text Box 30"/>
          <p:cNvSpPr txBox="1">
            <a:spLocks noChangeArrowheads="1"/>
          </p:cNvSpPr>
          <p:nvPr/>
        </p:nvSpPr>
        <p:spPr bwMode="auto">
          <a:xfrm>
            <a:off x="4521200" y="1776413"/>
            <a:ext cx="412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B</a:t>
            </a:r>
            <a:r>
              <a:rPr lang="en-US" baseline="-25000"/>
              <a:t>y</a:t>
            </a:r>
            <a:endParaRPr lang="en-US"/>
          </a:p>
        </p:txBody>
      </p:sp>
      <p:sp>
        <p:nvSpPr>
          <p:cNvPr id="7199" name="Line 31"/>
          <p:cNvSpPr>
            <a:spLocks noChangeShapeType="1"/>
          </p:cNvSpPr>
          <p:nvPr/>
        </p:nvSpPr>
        <p:spPr bwMode="auto">
          <a:xfrm>
            <a:off x="2846388" y="1747838"/>
            <a:ext cx="338137" cy="9525"/>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00" name="Line 32"/>
          <p:cNvSpPr>
            <a:spLocks noChangeShapeType="1"/>
          </p:cNvSpPr>
          <p:nvPr/>
        </p:nvSpPr>
        <p:spPr bwMode="auto">
          <a:xfrm flipV="1">
            <a:off x="2846388" y="1387475"/>
            <a:ext cx="0" cy="360363"/>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01" name="Text Box 33"/>
          <p:cNvSpPr txBox="1">
            <a:spLocks noChangeArrowheads="1"/>
          </p:cNvSpPr>
          <p:nvPr/>
        </p:nvSpPr>
        <p:spPr bwMode="auto">
          <a:xfrm>
            <a:off x="2876550" y="1776413"/>
            <a:ext cx="4556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B'</a:t>
            </a:r>
            <a:r>
              <a:rPr lang="en-US" baseline="-25000"/>
              <a:t>x</a:t>
            </a:r>
            <a:endParaRPr lang="en-US"/>
          </a:p>
        </p:txBody>
      </p:sp>
      <p:sp>
        <p:nvSpPr>
          <p:cNvPr id="7202" name="Text Box 34"/>
          <p:cNvSpPr txBox="1">
            <a:spLocks noChangeArrowheads="1"/>
          </p:cNvSpPr>
          <p:nvPr/>
        </p:nvSpPr>
        <p:spPr bwMode="auto">
          <a:xfrm>
            <a:off x="2754313" y="944563"/>
            <a:ext cx="45561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B'</a:t>
            </a:r>
            <a:r>
              <a:rPr lang="en-US" baseline="-25000"/>
              <a:t>y</a:t>
            </a:r>
            <a:endParaRPr lang="en-US"/>
          </a:p>
        </p:txBody>
      </p:sp>
      <p:sp>
        <p:nvSpPr>
          <p:cNvPr id="7203" name="Line 35"/>
          <p:cNvSpPr>
            <a:spLocks noChangeShapeType="1"/>
          </p:cNvSpPr>
          <p:nvPr/>
        </p:nvSpPr>
        <p:spPr bwMode="auto">
          <a:xfrm flipH="1">
            <a:off x="3894138" y="1663700"/>
            <a:ext cx="338137" cy="0"/>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04" name="Text Box 36"/>
          <p:cNvSpPr txBox="1">
            <a:spLocks noChangeArrowheads="1"/>
          </p:cNvSpPr>
          <p:nvPr/>
        </p:nvSpPr>
        <p:spPr bwMode="auto">
          <a:xfrm>
            <a:off x="3740150" y="1190625"/>
            <a:ext cx="4556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B'</a:t>
            </a:r>
            <a:r>
              <a:rPr lang="en-US" baseline="-25000"/>
              <a:t>x</a:t>
            </a:r>
            <a:endParaRPr lang="en-US"/>
          </a:p>
        </p:txBody>
      </p:sp>
      <p:sp>
        <p:nvSpPr>
          <p:cNvPr id="7205" name="Line 37"/>
          <p:cNvSpPr>
            <a:spLocks noChangeShapeType="1"/>
          </p:cNvSpPr>
          <p:nvPr/>
        </p:nvSpPr>
        <p:spPr bwMode="auto">
          <a:xfrm>
            <a:off x="4367213" y="2168525"/>
            <a:ext cx="0" cy="349250"/>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06" name="Text Box 38"/>
          <p:cNvSpPr txBox="1">
            <a:spLocks noChangeArrowheads="1"/>
          </p:cNvSpPr>
          <p:nvPr/>
        </p:nvSpPr>
        <p:spPr bwMode="auto">
          <a:xfrm>
            <a:off x="4479925" y="2249488"/>
            <a:ext cx="4556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B'</a:t>
            </a:r>
            <a:r>
              <a:rPr lang="en-US" baseline="-25000"/>
              <a:t>y</a:t>
            </a:r>
            <a:endParaRPr lang="en-US"/>
          </a:p>
        </p:txBody>
      </p:sp>
      <p:sp>
        <p:nvSpPr>
          <p:cNvPr id="7207" name="Line 39"/>
          <p:cNvSpPr>
            <a:spLocks noChangeShapeType="1"/>
          </p:cNvSpPr>
          <p:nvPr/>
        </p:nvSpPr>
        <p:spPr bwMode="auto">
          <a:xfrm>
            <a:off x="1849438" y="3133725"/>
            <a:ext cx="976312"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08" name="Line 40"/>
          <p:cNvSpPr>
            <a:spLocks noChangeShapeType="1"/>
          </p:cNvSpPr>
          <p:nvPr/>
        </p:nvSpPr>
        <p:spPr bwMode="auto">
          <a:xfrm>
            <a:off x="2846388" y="1858963"/>
            <a:ext cx="0" cy="1274762"/>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09" name="Text Box 41"/>
          <p:cNvSpPr txBox="1">
            <a:spLocks noChangeArrowheads="1"/>
          </p:cNvSpPr>
          <p:nvPr/>
        </p:nvSpPr>
        <p:spPr bwMode="auto">
          <a:xfrm>
            <a:off x="2132549" y="3114774"/>
            <a:ext cx="43313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dirty="0"/>
              <a:t>8 ft</a:t>
            </a:r>
          </a:p>
        </p:txBody>
      </p:sp>
      <p:sp>
        <p:nvSpPr>
          <p:cNvPr id="7210" name="Text Box 42"/>
          <p:cNvSpPr txBox="1">
            <a:spLocks noChangeArrowheads="1"/>
          </p:cNvSpPr>
          <p:nvPr/>
        </p:nvSpPr>
        <p:spPr bwMode="auto">
          <a:xfrm>
            <a:off x="2889429" y="2277790"/>
            <a:ext cx="43313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dirty="0"/>
              <a:t>6 ft</a:t>
            </a:r>
          </a:p>
        </p:txBody>
      </p:sp>
      <p:sp>
        <p:nvSpPr>
          <p:cNvPr id="7211" name="Text Box 43"/>
          <p:cNvSpPr txBox="1">
            <a:spLocks noChangeArrowheads="1"/>
          </p:cNvSpPr>
          <p:nvPr/>
        </p:nvSpPr>
        <p:spPr bwMode="auto">
          <a:xfrm>
            <a:off x="5700713" y="2019399"/>
            <a:ext cx="43313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dirty="0"/>
              <a:t>6 ft</a:t>
            </a:r>
          </a:p>
        </p:txBody>
      </p:sp>
      <p:graphicFrame>
        <p:nvGraphicFramePr>
          <p:cNvPr id="7212" name="Object 44"/>
          <p:cNvGraphicFramePr>
            <a:graphicFrameLocks noChangeAspect="1"/>
          </p:cNvGraphicFramePr>
          <p:nvPr/>
        </p:nvGraphicFramePr>
        <p:xfrm>
          <a:off x="230188" y="3776663"/>
          <a:ext cx="2998787" cy="1169987"/>
        </p:xfrm>
        <a:graphic>
          <a:graphicData uri="http://schemas.openxmlformats.org/presentationml/2006/ole">
            <mc:AlternateContent xmlns:mc="http://schemas.openxmlformats.org/markup-compatibility/2006">
              <mc:Choice xmlns:v="urn:schemas-microsoft-com:vml" Requires="v">
                <p:oleObj name="Equation" r:id="rId3" imgW="2019240" imgH="787320" progId="Equation.DSMT4">
                  <p:embed/>
                </p:oleObj>
              </mc:Choice>
              <mc:Fallback>
                <p:oleObj name="Equation" r:id="rId3" imgW="2019240" imgH="787320" progId="Equation.DSMT4">
                  <p:embed/>
                  <p:pic>
                    <p:nvPicPr>
                      <p:cNvPr id="0" name="Object 4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0188" y="3776663"/>
                        <a:ext cx="2998787" cy="1169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213" name="Object 45"/>
          <p:cNvGraphicFramePr>
            <a:graphicFrameLocks noChangeAspect="1"/>
          </p:cNvGraphicFramePr>
          <p:nvPr/>
        </p:nvGraphicFramePr>
        <p:xfrm>
          <a:off x="5969000" y="3870325"/>
          <a:ext cx="2517775" cy="1258888"/>
        </p:xfrm>
        <a:graphic>
          <a:graphicData uri="http://schemas.openxmlformats.org/presentationml/2006/ole">
            <mc:AlternateContent xmlns:mc="http://schemas.openxmlformats.org/markup-compatibility/2006">
              <mc:Choice xmlns:v="urn:schemas-microsoft-com:vml" Requires="v">
                <p:oleObj name="Equation" r:id="rId5" imgW="1574640" imgH="787320" progId="Equation.DSMT4">
                  <p:embed/>
                </p:oleObj>
              </mc:Choice>
              <mc:Fallback>
                <p:oleObj name="Equation" r:id="rId5" imgW="1574640" imgH="787320" progId="Equation.DSMT4">
                  <p:embed/>
                  <p:pic>
                    <p:nvPicPr>
                      <p:cNvPr id="0" name="Object 4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69000" y="3870325"/>
                        <a:ext cx="2517775" cy="1258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214" name="Object 46"/>
          <p:cNvGraphicFramePr>
            <a:graphicFrameLocks noChangeAspect="1"/>
          </p:cNvGraphicFramePr>
          <p:nvPr/>
        </p:nvGraphicFramePr>
        <p:xfrm>
          <a:off x="3336925" y="3976688"/>
          <a:ext cx="2259013" cy="735012"/>
        </p:xfrm>
        <a:graphic>
          <a:graphicData uri="http://schemas.openxmlformats.org/presentationml/2006/ole">
            <mc:AlternateContent xmlns:mc="http://schemas.openxmlformats.org/markup-compatibility/2006">
              <mc:Choice xmlns:v="urn:schemas-microsoft-com:vml" Requires="v">
                <p:oleObj name="Equation" r:id="rId7" imgW="1562040" imgH="507960" progId="Equation.DSMT4">
                  <p:embed/>
                </p:oleObj>
              </mc:Choice>
              <mc:Fallback>
                <p:oleObj name="Equation" r:id="rId7" imgW="1562040" imgH="507960" progId="Equation.DSMT4">
                  <p:embed/>
                  <p:pic>
                    <p:nvPicPr>
                      <p:cNvPr id="0" name="Object 4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36925" y="3976688"/>
                        <a:ext cx="2259013" cy="735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215" name="Text Box 47"/>
          <p:cNvSpPr txBox="1">
            <a:spLocks noChangeArrowheads="1"/>
          </p:cNvSpPr>
          <p:nvPr/>
        </p:nvSpPr>
        <p:spPr bwMode="auto">
          <a:xfrm>
            <a:off x="987425" y="5537200"/>
            <a:ext cx="7235825"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a:t>We could set up a system of 8 equations and 8 unknowns and solve all of these equations at once, but in that case we would likely have to use some software. But in many problems like this one we can sequentially work our way by hand through the system.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196" name="Object 4"/>
          <p:cNvGraphicFramePr>
            <a:graphicFrameLocks noChangeAspect="1"/>
          </p:cNvGraphicFramePr>
          <p:nvPr/>
        </p:nvGraphicFramePr>
        <p:xfrm>
          <a:off x="209550" y="560388"/>
          <a:ext cx="2998788" cy="1169987"/>
        </p:xfrm>
        <a:graphic>
          <a:graphicData uri="http://schemas.openxmlformats.org/presentationml/2006/ole">
            <mc:AlternateContent xmlns:mc="http://schemas.openxmlformats.org/markup-compatibility/2006">
              <mc:Choice xmlns:v="urn:schemas-microsoft-com:vml" Requires="v">
                <p:oleObj name="Equation" r:id="rId3" imgW="2019240" imgH="787320" progId="Equation.DSMT4">
                  <p:embed/>
                </p:oleObj>
              </mc:Choice>
              <mc:Fallback>
                <p:oleObj name="Equation" r:id="rId3" imgW="2019240" imgH="78732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9550" y="560388"/>
                        <a:ext cx="2998788" cy="1169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197" name="Object 5"/>
          <p:cNvGraphicFramePr>
            <a:graphicFrameLocks noChangeAspect="1"/>
          </p:cNvGraphicFramePr>
          <p:nvPr/>
        </p:nvGraphicFramePr>
        <p:xfrm>
          <a:off x="5948363" y="654050"/>
          <a:ext cx="2517775" cy="1258888"/>
        </p:xfrm>
        <a:graphic>
          <a:graphicData uri="http://schemas.openxmlformats.org/presentationml/2006/ole">
            <mc:AlternateContent xmlns:mc="http://schemas.openxmlformats.org/markup-compatibility/2006">
              <mc:Choice xmlns:v="urn:schemas-microsoft-com:vml" Requires="v">
                <p:oleObj name="Equation" r:id="rId5" imgW="1574640" imgH="787320" progId="Equation.DSMT4">
                  <p:embed/>
                </p:oleObj>
              </mc:Choice>
              <mc:Fallback>
                <p:oleObj name="Equation" r:id="rId5" imgW="1574640" imgH="787320" progId="Equation.DSMT4">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48363" y="654050"/>
                        <a:ext cx="2517775" cy="1258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198" name="Object 6"/>
          <p:cNvGraphicFramePr>
            <a:graphicFrameLocks noChangeAspect="1"/>
          </p:cNvGraphicFramePr>
          <p:nvPr/>
        </p:nvGraphicFramePr>
        <p:xfrm>
          <a:off x="3316288" y="760413"/>
          <a:ext cx="2259012" cy="735012"/>
        </p:xfrm>
        <a:graphic>
          <a:graphicData uri="http://schemas.openxmlformats.org/presentationml/2006/ole">
            <mc:AlternateContent xmlns:mc="http://schemas.openxmlformats.org/markup-compatibility/2006">
              <mc:Choice xmlns:v="urn:schemas-microsoft-com:vml" Requires="v">
                <p:oleObj name="Equation" r:id="rId7" imgW="1562040" imgH="507960" progId="Equation.DSMT4">
                  <p:embed/>
                </p:oleObj>
              </mc:Choice>
              <mc:Fallback>
                <p:oleObj name="Equation" r:id="rId7" imgW="1562040" imgH="507960" progId="Equation.DSMT4">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16288" y="760413"/>
                        <a:ext cx="2259012" cy="735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199" name="Text Box 7"/>
          <p:cNvSpPr txBox="1">
            <a:spLocks noChangeArrowheads="1"/>
          </p:cNvSpPr>
          <p:nvPr/>
        </p:nvSpPr>
        <p:spPr bwMode="auto">
          <a:xfrm>
            <a:off x="8220075" y="1427163"/>
            <a:ext cx="463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(1)</a:t>
            </a:r>
          </a:p>
        </p:txBody>
      </p:sp>
      <p:sp>
        <p:nvSpPr>
          <p:cNvPr id="8200" name="Text Box 8"/>
          <p:cNvSpPr txBox="1">
            <a:spLocks noChangeArrowheads="1"/>
          </p:cNvSpPr>
          <p:nvPr/>
        </p:nvSpPr>
        <p:spPr bwMode="auto">
          <a:xfrm>
            <a:off x="574675" y="2433638"/>
            <a:ext cx="1123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(1) gives </a:t>
            </a:r>
          </a:p>
        </p:txBody>
      </p:sp>
      <p:graphicFrame>
        <p:nvGraphicFramePr>
          <p:cNvPr id="8201" name="Object 9"/>
          <p:cNvGraphicFramePr>
            <a:graphicFrameLocks noChangeAspect="1"/>
          </p:cNvGraphicFramePr>
          <p:nvPr/>
        </p:nvGraphicFramePr>
        <p:xfrm>
          <a:off x="1712913" y="2486025"/>
          <a:ext cx="644525" cy="341313"/>
        </p:xfrm>
        <a:graphic>
          <a:graphicData uri="http://schemas.openxmlformats.org/presentationml/2006/ole">
            <mc:AlternateContent xmlns:mc="http://schemas.openxmlformats.org/markup-compatibility/2006">
              <mc:Choice xmlns:v="urn:schemas-microsoft-com:vml" Requires="v">
                <p:oleObj name="Equation" r:id="rId9" imgW="431640" imgH="228600" progId="Equation.DSMT4">
                  <p:embed/>
                </p:oleObj>
              </mc:Choice>
              <mc:Fallback>
                <p:oleObj name="Equation" r:id="rId9" imgW="431640" imgH="228600" progId="Equation.DSMT4">
                  <p:embed/>
                  <p:pic>
                    <p:nvPicPr>
                      <p:cNvPr id="0"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712913" y="2486025"/>
                        <a:ext cx="644525" cy="341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202" name="Text Box 10"/>
          <p:cNvSpPr txBox="1">
            <a:spLocks noChangeArrowheads="1"/>
          </p:cNvSpPr>
          <p:nvPr/>
        </p:nvSpPr>
        <p:spPr bwMode="auto">
          <a:xfrm>
            <a:off x="1089025" y="3090863"/>
            <a:ext cx="1060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(3) gives</a:t>
            </a:r>
          </a:p>
        </p:txBody>
      </p:sp>
      <p:sp>
        <p:nvSpPr>
          <p:cNvPr id="8203" name="Text Box 11"/>
          <p:cNvSpPr txBox="1">
            <a:spLocks noChangeArrowheads="1"/>
          </p:cNvSpPr>
          <p:nvPr/>
        </p:nvSpPr>
        <p:spPr bwMode="auto">
          <a:xfrm>
            <a:off x="2652713" y="923925"/>
            <a:ext cx="463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(6)</a:t>
            </a:r>
          </a:p>
        </p:txBody>
      </p:sp>
      <p:graphicFrame>
        <p:nvGraphicFramePr>
          <p:cNvPr id="8204" name="Object 12"/>
          <p:cNvGraphicFramePr>
            <a:graphicFrameLocks noChangeAspect="1"/>
          </p:cNvGraphicFramePr>
          <p:nvPr/>
        </p:nvGraphicFramePr>
        <p:xfrm>
          <a:off x="2312988" y="3141663"/>
          <a:ext cx="847725" cy="331787"/>
        </p:xfrm>
        <a:graphic>
          <a:graphicData uri="http://schemas.openxmlformats.org/presentationml/2006/ole">
            <mc:AlternateContent xmlns:mc="http://schemas.openxmlformats.org/markup-compatibility/2006">
              <mc:Choice xmlns:v="urn:schemas-microsoft-com:vml" Requires="v">
                <p:oleObj name="Equation" r:id="rId11" imgW="583920" imgH="228600" progId="Equation.DSMT4">
                  <p:embed/>
                </p:oleObj>
              </mc:Choice>
              <mc:Fallback>
                <p:oleObj name="Equation" r:id="rId11" imgW="583920" imgH="228600" progId="Equation.DSMT4">
                  <p:embed/>
                  <p:pic>
                    <p:nvPicPr>
                      <p:cNvPr id="0" name="Object 1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312988" y="3141663"/>
                        <a:ext cx="847725" cy="331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205" name="Text Box 13"/>
          <p:cNvSpPr txBox="1">
            <a:spLocks noChangeArrowheads="1"/>
          </p:cNvSpPr>
          <p:nvPr/>
        </p:nvSpPr>
        <p:spPr bwMode="auto">
          <a:xfrm>
            <a:off x="5518150" y="687388"/>
            <a:ext cx="463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(3)</a:t>
            </a:r>
          </a:p>
        </p:txBody>
      </p:sp>
      <p:sp>
        <p:nvSpPr>
          <p:cNvPr id="8206" name="Text Box 14"/>
          <p:cNvSpPr txBox="1">
            <a:spLocks noChangeArrowheads="1"/>
          </p:cNvSpPr>
          <p:nvPr/>
        </p:nvSpPr>
        <p:spPr bwMode="auto">
          <a:xfrm>
            <a:off x="1201738" y="3481388"/>
            <a:ext cx="1060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(4) gives</a:t>
            </a:r>
          </a:p>
        </p:txBody>
      </p:sp>
      <p:graphicFrame>
        <p:nvGraphicFramePr>
          <p:cNvPr id="8207" name="Object 15"/>
          <p:cNvGraphicFramePr>
            <a:graphicFrameLocks noChangeAspect="1"/>
          </p:cNvGraphicFramePr>
          <p:nvPr/>
        </p:nvGraphicFramePr>
        <p:xfrm>
          <a:off x="2336800" y="3511550"/>
          <a:ext cx="898525" cy="311150"/>
        </p:xfrm>
        <a:graphic>
          <a:graphicData uri="http://schemas.openxmlformats.org/presentationml/2006/ole">
            <mc:AlternateContent xmlns:mc="http://schemas.openxmlformats.org/markup-compatibility/2006">
              <mc:Choice xmlns:v="urn:schemas-microsoft-com:vml" Requires="v">
                <p:oleObj name="Equation" r:id="rId13" imgW="660240" imgH="228600" progId="Equation.DSMT4">
                  <p:embed/>
                </p:oleObj>
              </mc:Choice>
              <mc:Fallback>
                <p:oleObj name="Equation" r:id="rId13" imgW="660240" imgH="228600" progId="Equation.DSMT4">
                  <p:embed/>
                  <p:pic>
                    <p:nvPicPr>
                      <p:cNvPr id="0" name="Object 1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336800" y="3511550"/>
                        <a:ext cx="898525" cy="31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208" name="Text Box 16"/>
          <p:cNvSpPr txBox="1">
            <a:spLocks noChangeArrowheads="1"/>
          </p:cNvSpPr>
          <p:nvPr/>
        </p:nvSpPr>
        <p:spPr bwMode="auto">
          <a:xfrm>
            <a:off x="2024063" y="533400"/>
            <a:ext cx="463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(4)</a:t>
            </a:r>
          </a:p>
        </p:txBody>
      </p:sp>
      <p:sp>
        <p:nvSpPr>
          <p:cNvPr id="8209" name="Text Box 17"/>
          <p:cNvSpPr txBox="1">
            <a:spLocks noChangeArrowheads="1"/>
          </p:cNvSpPr>
          <p:nvPr/>
        </p:nvSpPr>
        <p:spPr bwMode="auto">
          <a:xfrm>
            <a:off x="1285875" y="3840163"/>
            <a:ext cx="1060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(5) gives</a:t>
            </a:r>
          </a:p>
        </p:txBody>
      </p:sp>
      <p:graphicFrame>
        <p:nvGraphicFramePr>
          <p:cNvPr id="8210" name="Object 18"/>
          <p:cNvGraphicFramePr>
            <a:graphicFrameLocks noChangeAspect="1"/>
          </p:cNvGraphicFramePr>
          <p:nvPr/>
        </p:nvGraphicFramePr>
        <p:xfrm>
          <a:off x="2435225" y="3875088"/>
          <a:ext cx="833438" cy="344487"/>
        </p:xfrm>
        <a:graphic>
          <a:graphicData uri="http://schemas.openxmlformats.org/presentationml/2006/ole">
            <mc:AlternateContent xmlns:mc="http://schemas.openxmlformats.org/markup-compatibility/2006">
              <mc:Choice xmlns:v="urn:schemas-microsoft-com:vml" Requires="v">
                <p:oleObj name="Equation" r:id="rId15" imgW="583920" imgH="241200" progId="Equation.DSMT4">
                  <p:embed/>
                </p:oleObj>
              </mc:Choice>
              <mc:Fallback>
                <p:oleObj name="Equation" r:id="rId15" imgW="583920" imgH="241200" progId="Equation.DSMT4">
                  <p:embed/>
                  <p:pic>
                    <p:nvPicPr>
                      <p:cNvPr id="0" name="Object 18"/>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435225" y="3875088"/>
                        <a:ext cx="833438" cy="344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211" name="Text Box 19"/>
          <p:cNvSpPr txBox="1">
            <a:spLocks noChangeArrowheads="1"/>
          </p:cNvSpPr>
          <p:nvPr/>
        </p:nvSpPr>
        <p:spPr bwMode="auto">
          <a:xfrm>
            <a:off x="3082925" y="1539875"/>
            <a:ext cx="463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(5)</a:t>
            </a:r>
          </a:p>
        </p:txBody>
      </p:sp>
      <p:sp>
        <p:nvSpPr>
          <p:cNvPr id="8212" name="Text Box 20"/>
          <p:cNvSpPr txBox="1">
            <a:spLocks noChangeArrowheads="1"/>
          </p:cNvSpPr>
          <p:nvPr/>
        </p:nvSpPr>
        <p:spPr bwMode="auto">
          <a:xfrm>
            <a:off x="1449388" y="4230688"/>
            <a:ext cx="1060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(6) gives</a:t>
            </a:r>
          </a:p>
        </p:txBody>
      </p:sp>
      <p:graphicFrame>
        <p:nvGraphicFramePr>
          <p:cNvPr id="8213" name="Object 21"/>
          <p:cNvGraphicFramePr>
            <a:graphicFrameLocks noChangeAspect="1"/>
          </p:cNvGraphicFramePr>
          <p:nvPr/>
        </p:nvGraphicFramePr>
        <p:xfrm>
          <a:off x="2505075" y="4233863"/>
          <a:ext cx="1071563" cy="384175"/>
        </p:xfrm>
        <a:graphic>
          <a:graphicData uri="http://schemas.openxmlformats.org/presentationml/2006/ole">
            <mc:AlternateContent xmlns:mc="http://schemas.openxmlformats.org/markup-compatibility/2006">
              <mc:Choice xmlns:v="urn:schemas-microsoft-com:vml" Requires="v">
                <p:oleObj name="Equation" r:id="rId17" imgW="672840" imgH="241200" progId="Equation.DSMT4">
                  <p:embed/>
                </p:oleObj>
              </mc:Choice>
              <mc:Fallback>
                <p:oleObj name="Equation" r:id="rId17" imgW="672840" imgH="241200" progId="Equation.DSMT4">
                  <p:embed/>
                  <p:pic>
                    <p:nvPicPr>
                      <p:cNvPr id="0" name="Object 21"/>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505075" y="4233863"/>
                        <a:ext cx="1071563" cy="384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215" name="Text Box 23"/>
          <p:cNvSpPr txBox="1">
            <a:spLocks noChangeArrowheads="1"/>
          </p:cNvSpPr>
          <p:nvPr/>
        </p:nvSpPr>
        <p:spPr bwMode="auto">
          <a:xfrm>
            <a:off x="8075613" y="554038"/>
            <a:ext cx="463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(2)</a:t>
            </a:r>
          </a:p>
        </p:txBody>
      </p:sp>
      <p:sp>
        <p:nvSpPr>
          <p:cNvPr id="8216" name="Text Box 24"/>
          <p:cNvSpPr txBox="1">
            <a:spLocks noChangeArrowheads="1"/>
          </p:cNvSpPr>
          <p:nvPr/>
        </p:nvSpPr>
        <p:spPr bwMode="auto">
          <a:xfrm>
            <a:off x="801688" y="2752725"/>
            <a:ext cx="1123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(2) gives </a:t>
            </a:r>
          </a:p>
        </p:txBody>
      </p:sp>
      <p:graphicFrame>
        <p:nvGraphicFramePr>
          <p:cNvPr id="8217" name="Object 25"/>
          <p:cNvGraphicFramePr>
            <a:graphicFrameLocks noChangeAspect="1"/>
          </p:cNvGraphicFramePr>
          <p:nvPr/>
        </p:nvGraphicFramePr>
        <p:xfrm>
          <a:off x="1957388" y="2782888"/>
          <a:ext cx="647700" cy="342900"/>
        </p:xfrm>
        <a:graphic>
          <a:graphicData uri="http://schemas.openxmlformats.org/presentationml/2006/ole">
            <mc:AlternateContent xmlns:mc="http://schemas.openxmlformats.org/markup-compatibility/2006">
              <mc:Choice xmlns:v="urn:schemas-microsoft-com:vml" Requires="v">
                <p:oleObj name="Equation" r:id="rId19" imgW="431640" imgH="228600" progId="Equation.DSMT4">
                  <p:embed/>
                </p:oleObj>
              </mc:Choice>
              <mc:Fallback>
                <p:oleObj name="Equation" r:id="rId19" imgW="431640" imgH="228600" progId="Equation.DSMT4">
                  <p:embed/>
                  <p:pic>
                    <p:nvPicPr>
                      <p:cNvPr id="0" name="Object 25"/>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957388" y="2782888"/>
                        <a:ext cx="647700" cy="342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218" name="Text Box 26"/>
          <p:cNvSpPr txBox="1">
            <a:spLocks noChangeArrowheads="1"/>
          </p:cNvSpPr>
          <p:nvPr/>
        </p:nvSpPr>
        <p:spPr bwMode="auto">
          <a:xfrm>
            <a:off x="5249863" y="1119188"/>
            <a:ext cx="463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(7)</a:t>
            </a:r>
          </a:p>
        </p:txBody>
      </p:sp>
      <p:sp>
        <p:nvSpPr>
          <p:cNvPr id="8219" name="Text Box 27"/>
          <p:cNvSpPr txBox="1">
            <a:spLocks noChangeArrowheads="1"/>
          </p:cNvSpPr>
          <p:nvPr/>
        </p:nvSpPr>
        <p:spPr bwMode="auto">
          <a:xfrm>
            <a:off x="1674813" y="4570413"/>
            <a:ext cx="1187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(7) gives  </a:t>
            </a:r>
          </a:p>
        </p:txBody>
      </p:sp>
      <p:graphicFrame>
        <p:nvGraphicFramePr>
          <p:cNvPr id="8220" name="Object 28"/>
          <p:cNvGraphicFramePr>
            <a:graphicFrameLocks noChangeAspect="1"/>
          </p:cNvGraphicFramePr>
          <p:nvPr/>
        </p:nvGraphicFramePr>
        <p:xfrm>
          <a:off x="2822575" y="4564063"/>
          <a:ext cx="957263" cy="342900"/>
        </p:xfrm>
        <a:graphic>
          <a:graphicData uri="http://schemas.openxmlformats.org/presentationml/2006/ole">
            <mc:AlternateContent xmlns:mc="http://schemas.openxmlformats.org/markup-compatibility/2006">
              <mc:Choice xmlns:v="urn:schemas-microsoft-com:vml" Requires="v">
                <p:oleObj name="Equation" r:id="rId21" imgW="672840" imgH="241200" progId="Equation.DSMT4">
                  <p:embed/>
                </p:oleObj>
              </mc:Choice>
              <mc:Fallback>
                <p:oleObj name="Equation" r:id="rId21" imgW="672840" imgH="241200" progId="Equation.DSMT4">
                  <p:embed/>
                  <p:pic>
                    <p:nvPicPr>
                      <p:cNvPr id="0" name="Object 28"/>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2822575" y="4564063"/>
                        <a:ext cx="957263" cy="342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221" name="Text Box 29"/>
          <p:cNvSpPr txBox="1">
            <a:spLocks noChangeArrowheads="1"/>
          </p:cNvSpPr>
          <p:nvPr/>
        </p:nvSpPr>
        <p:spPr bwMode="auto">
          <a:xfrm>
            <a:off x="1982788" y="4919663"/>
            <a:ext cx="1060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(8) gives</a:t>
            </a:r>
          </a:p>
        </p:txBody>
      </p:sp>
      <p:sp>
        <p:nvSpPr>
          <p:cNvPr id="8222" name="Text Box 30"/>
          <p:cNvSpPr txBox="1">
            <a:spLocks noChangeArrowheads="1"/>
          </p:cNvSpPr>
          <p:nvPr/>
        </p:nvSpPr>
        <p:spPr bwMode="auto">
          <a:xfrm>
            <a:off x="8631238" y="995363"/>
            <a:ext cx="463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(8)</a:t>
            </a:r>
          </a:p>
        </p:txBody>
      </p:sp>
      <p:graphicFrame>
        <p:nvGraphicFramePr>
          <p:cNvPr id="8223" name="Object 31"/>
          <p:cNvGraphicFramePr>
            <a:graphicFrameLocks noChangeAspect="1"/>
          </p:cNvGraphicFramePr>
          <p:nvPr/>
        </p:nvGraphicFramePr>
        <p:xfrm>
          <a:off x="3186113" y="4945063"/>
          <a:ext cx="933450" cy="385762"/>
        </p:xfrm>
        <a:graphic>
          <a:graphicData uri="http://schemas.openxmlformats.org/presentationml/2006/ole">
            <mc:AlternateContent xmlns:mc="http://schemas.openxmlformats.org/markup-compatibility/2006">
              <mc:Choice xmlns:v="urn:schemas-microsoft-com:vml" Requires="v">
                <p:oleObj name="Equation" r:id="rId23" imgW="583920" imgH="241200" progId="Equation.DSMT4">
                  <p:embed/>
                </p:oleObj>
              </mc:Choice>
              <mc:Fallback>
                <p:oleObj name="Equation" r:id="rId23" imgW="583920" imgH="241200" progId="Equation.DSMT4">
                  <p:embed/>
                  <p:pic>
                    <p:nvPicPr>
                      <p:cNvPr id="0" name="Object 31"/>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3186113" y="4945063"/>
                        <a:ext cx="933450" cy="385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1216</TotalTime>
  <Words>2398</Words>
  <Application>Microsoft Office PowerPoint</Application>
  <PresentationFormat>On-screen Show (4:3)</PresentationFormat>
  <Paragraphs>271</Paragraphs>
  <Slides>16</Slides>
  <Notes>16</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20" baseType="lpstr">
      <vt:lpstr>Arial</vt:lpstr>
      <vt:lpstr>Calibri</vt:lpstr>
      <vt:lpstr>Default Design</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Lester Schmerr</dc:creator>
  <cp:lastModifiedBy>Lester Schmerr</cp:lastModifiedBy>
  <cp:revision>31</cp:revision>
  <dcterms:created xsi:type="dcterms:W3CDTF">2009-09-18T02:33:24Z</dcterms:created>
  <dcterms:modified xsi:type="dcterms:W3CDTF">2023-05-14T14:07:10Z</dcterms:modified>
</cp:coreProperties>
</file>