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7" r:id="rId2"/>
    <p:sldId id="266" r:id="rId3"/>
    <p:sldId id="256" r:id="rId4"/>
    <p:sldId id="257" r:id="rId5"/>
    <p:sldId id="258" r:id="rId6"/>
    <p:sldId id="260" r:id="rId7"/>
    <p:sldId id="261" r:id="rId8"/>
    <p:sldId id="268" r:id="rId9"/>
    <p:sldId id="271" r:id="rId10"/>
    <p:sldId id="263" r:id="rId11"/>
    <p:sldId id="264" r:id="rId12"/>
    <p:sldId id="265" r:id="rId13"/>
    <p:sldId id="272"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9900"/>
    <a:srgbClr val="33CC33"/>
    <a:srgbClr val="0066FF"/>
    <a:srgbClr val="CC3300"/>
    <a:srgbClr val="FF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37" autoAdjust="0"/>
    <p:restoredTop sz="94332" autoAdjust="0"/>
  </p:normalViewPr>
  <p:slideViewPr>
    <p:cSldViewPr>
      <p:cViewPr varScale="1">
        <p:scale>
          <a:sx n="125" d="100"/>
          <a:sy n="125" d="100"/>
        </p:scale>
        <p:origin x="33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706F7A43-6286-4477-AFEC-0BF8027F3A8F}"/>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3075" name="Rectangle 3">
            <a:extLst>
              <a:ext uri="{FF2B5EF4-FFF2-40B4-BE49-F238E27FC236}">
                <a16:creationId xmlns:a16="http://schemas.microsoft.com/office/drawing/2014/main" id="{E66663C6-942D-4FED-8EA4-A104308AFDE6}"/>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1268" name="Rectangle 4">
            <a:extLst>
              <a:ext uri="{FF2B5EF4-FFF2-40B4-BE49-F238E27FC236}">
                <a16:creationId xmlns:a16="http://schemas.microsoft.com/office/drawing/2014/main" id="{30E9B243-B079-424C-A806-EEFA2310616F}"/>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1E13359E-A7DA-48C0-8968-8DF866FF4DBF}"/>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B011CB7A-C0B9-4068-A85B-65063A6C9FAC}"/>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3079" name="Rectangle 7">
            <a:extLst>
              <a:ext uri="{FF2B5EF4-FFF2-40B4-BE49-F238E27FC236}">
                <a16:creationId xmlns:a16="http://schemas.microsoft.com/office/drawing/2014/main" id="{62601D25-EE75-4316-884E-9B69FDA03F6C}"/>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62AA419-61C1-47D8-896E-D498B91C956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examine equivalent force-couple systems for coplanar (2-D) systems</a:t>
            </a:r>
          </a:p>
        </p:txBody>
      </p:sp>
      <p:sp>
        <p:nvSpPr>
          <p:cNvPr id="4" name="Slide Number Placeholder 3"/>
          <p:cNvSpPr>
            <a:spLocks noGrp="1"/>
          </p:cNvSpPr>
          <p:nvPr>
            <p:ph type="sldNum" sz="quarter" idx="5"/>
          </p:nvPr>
        </p:nvSpPr>
        <p:spPr/>
        <p:txBody>
          <a:bodyPr/>
          <a:lstStyle/>
          <a:p>
            <a:fld id="{062AA419-61C1-47D8-896E-D498B91C9564}" type="slidenum">
              <a:rPr lang="en-US" altLang="en-US" smtClean="0"/>
              <a:pPr/>
              <a:t>1</a:t>
            </a:fld>
            <a:endParaRPr lang="en-US" altLang="en-US"/>
          </a:p>
        </p:txBody>
      </p:sp>
    </p:spTree>
    <p:extLst>
      <p:ext uri="{BB962C8B-B14F-4D97-AF65-F5344CB8AC3E}">
        <p14:creationId xmlns:p14="http://schemas.microsoft.com/office/powerpoint/2010/main" val="13472896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7A4DB653-128B-449F-88A9-D87FA53B73D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1038BB1-7D86-4973-9A43-DFC8BAB4524E}" type="slidenum">
              <a:rPr lang="en-US" altLang="en-US"/>
              <a:pPr eaLnBrk="1" hangingPunct="1"/>
              <a:t>10</a:t>
            </a:fld>
            <a:endParaRPr lang="en-US" altLang="en-US"/>
          </a:p>
        </p:txBody>
      </p:sp>
      <p:sp>
        <p:nvSpPr>
          <p:cNvPr id="17411" name="Rectangle 2">
            <a:extLst>
              <a:ext uri="{FF2B5EF4-FFF2-40B4-BE49-F238E27FC236}">
                <a16:creationId xmlns:a16="http://schemas.microsoft.com/office/drawing/2014/main" id="{E8114066-EDD0-454B-8644-3CA00A717DB0}"/>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FC1E549F-994F-44B3-BAB1-CAE03337FE7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another coplanar force system where we want to find the resultant. First, we will use a scalar approach where we only deal with the components.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65AD6F3F-3EA9-4C43-8F96-127FBF538F5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6DEBCF0-5609-411C-A95A-2F8FDCC00D93}" type="slidenum">
              <a:rPr lang="en-US" altLang="en-US"/>
              <a:pPr eaLnBrk="1" hangingPunct="1"/>
              <a:t>11</a:t>
            </a:fld>
            <a:endParaRPr lang="en-US" altLang="en-US"/>
          </a:p>
        </p:txBody>
      </p:sp>
      <p:sp>
        <p:nvSpPr>
          <p:cNvPr id="18435" name="Rectangle 2">
            <a:extLst>
              <a:ext uri="{FF2B5EF4-FFF2-40B4-BE49-F238E27FC236}">
                <a16:creationId xmlns:a16="http://schemas.microsoft.com/office/drawing/2014/main" id="{BD05E0CC-31D6-4DAD-AECA-9ECE38B3EE8A}"/>
              </a:ext>
            </a:extLst>
          </p:cNvPr>
          <p:cNvSpPr>
            <a:spLocks noGrp="1" noRot="1" noChangeAspect="1" noChangeArrowheads="1" noTextEdit="1"/>
          </p:cNvSpPr>
          <p:nvPr>
            <p:ph type="sldImg"/>
          </p:nvPr>
        </p:nvSpPr>
        <p:spPr>
          <a:ln/>
        </p:spPr>
      </p:sp>
      <p:sp>
        <p:nvSpPr>
          <p:cNvPr id="18436" name="Rectangle 3">
            <a:extLst>
              <a:ext uri="{FF2B5EF4-FFF2-40B4-BE49-F238E27FC236}">
                <a16:creationId xmlns:a16="http://schemas.microsoft.com/office/drawing/2014/main" id="{B2D164D4-76DE-4039-86FD-6EEC446BA5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We calculate the net moment also from the components of the forces and their perpendicular distances from A and then calculate the perpendicular distance, 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6C647486-9E4E-4847-9A36-611DA8AD2CA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535F24E-11F6-473B-8340-CDBFCEED6E82}" type="slidenum">
              <a:rPr lang="en-US" altLang="en-US"/>
              <a:pPr eaLnBrk="1" hangingPunct="1"/>
              <a:t>12</a:t>
            </a:fld>
            <a:endParaRPr lang="en-US" altLang="en-US"/>
          </a:p>
        </p:txBody>
      </p:sp>
      <p:sp>
        <p:nvSpPr>
          <p:cNvPr id="19459" name="Rectangle 2">
            <a:extLst>
              <a:ext uri="{FF2B5EF4-FFF2-40B4-BE49-F238E27FC236}">
                <a16:creationId xmlns:a16="http://schemas.microsoft.com/office/drawing/2014/main" id="{D2CE3325-33F1-4646-8958-AFBEDBE9D95A}"/>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29941990-C6EA-422C-A209-365413ECAC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a vector solution using the cross product. We see it agrees with the scalar solution.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MATLAB solution is also straightforward. </a:t>
            </a:r>
          </a:p>
        </p:txBody>
      </p:sp>
      <p:sp>
        <p:nvSpPr>
          <p:cNvPr id="4" name="Slide Number Placeholder 3"/>
          <p:cNvSpPr>
            <a:spLocks noGrp="1"/>
          </p:cNvSpPr>
          <p:nvPr>
            <p:ph type="sldNum" sz="quarter" idx="5"/>
          </p:nvPr>
        </p:nvSpPr>
        <p:spPr/>
        <p:txBody>
          <a:bodyPr/>
          <a:lstStyle/>
          <a:p>
            <a:fld id="{062AA419-61C1-47D8-896E-D498B91C9564}" type="slidenum">
              <a:rPr lang="en-US" altLang="en-US" smtClean="0"/>
              <a:pPr/>
              <a:t>13</a:t>
            </a:fld>
            <a:endParaRPr lang="en-US" altLang="en-US"/>
          </a:p>
        </p:txBody>
      </p:sp>
    </p:spTree>
    <p:extLst>
      <p:ext uri="{BB962C8B-B14F-4D97-AF65-F5344CB8AC3E}">
        <p14:creationId xmlns:p14="http://schemas.microsoft.com/office/powerpoint/2010/main" val="17543066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equivalent systems and resultants and demonstrate how to obtain resultants in 2-D systems.</a:t>
            </a:r>
          </a:p>
        </p:txBody>
      </p:sp>
      <p:sp>
        <p:nvSpPr>
          <p:cNvPr id="4" name="Slide Number Placeholder 3"/>
          <p:cNvSpPr>
            <a:spLocks noGrp="1"/>
          </p:cNvSpPr>
          <p:nvPr>
            <p:ph type="sldNum" sz="quarter" idx="5"/>
          </p:nvPr>
        </p:nvSpPr>
        <p:spPr/>
        <p:txBody>
          <a:bodyPr/>
          <a:lstStyle/>
          <a:p>
            <a:fld id="{062AA419-61C1-47D8-896E-D498B91C9564}" type="slidenum">
              <a:rPr lang="en-US" altLang="en-US" smtClean="0"/>
              <a:pPr/>
              <a:t>2</a:t>
            </a:fld>
            <a:endParaRPr lang="en-US" altLang="en-US"/>
          </a:p>
        </p:txBody>
      </p:sp>
    </p:spTree>
    <p:extLst>
      <p:ext uri="{BB962C8B-B14F-4D97-AF65-F5344CB8AC3E}">
        <p14:creationId xmlns:p14="http://schemas.microsoft.com/office/powerpoint/2010/main" val="2181853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33DD9D4D-F8D0-4AAE-B40F-20AD4E918B5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8A01816-C0DE-4976-BF03-F27D368D89A4}" type="slidenum">
              <a:rPr lang="en-US" altLang="en-US"/>
              <a:pPr eaLnBrk="1" hangingPunct="1"/>
              <a:t>3</a:t>
            </a:fld>
            <a:endParaRPr lang="en-US" altLang="en-US"/>
          </a:p>
        </p:txBody>
      </p:sp>
      <p:sp>
        <p:nvSpPr>
          <p:cNvPr id="12291" name="Rectangle 2">
            <a:extLst>
              <a:ext uri="{FF2B5EF4-FFF2-40B4-BE49-F238E27FC236}">
                <a16:creationId xmlns:a16="http://schemas.microsoft.com/office/drawing/2014/main" id="{0732C086-BAAD-4117-999B-EDF828C08781}"/>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CC1A0322-9015-4295-AF00-869E82020CF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A pair of systems of forces and couples are said to be </a:t>
            </a:r>
            <a:r>
              <a:rPr lang="en-US" altLang="en-US" b="1" dirty="0"/>
              <a:t>equivalent</a:t>
            </a:r>
            <a:r>
              <a:rPr lang="en-US" altLang="en-US" dirty="0"/>
              <a:t> if they produce the same net force and moment. Obviously, any system can always be reduced to a single force </a:t>
            </a:r>
            <a:r>
              <a:rPr lang="en-US" altLang="en-US" b="1" dirty="0"/>
              <a:t>R</a:t>
            </a:r>
            <a:r>
              <a:rPr lang="en-US" altLang="en-US" dirty="0"/>
              <a:t> and a single couple </a:t>
            </a:r>
            <a:r>
              <a:rPr lang="en-US" altLang="en-US" b="1" dirty="0"/>
              <a:t>M</a:t>
            </a:r>
            <a:r>
              <a:rPr lang="en-US" altLang="en-US" dirty="0"/>
              <a:t> at any point. </a:t>
            </a:r>
          </a:p>
          <a:p>
            <a:pPr eaLnBrk="1" hangingPunct="1"/>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23666F36-469C-4A4D-9DDA-F5A5C7DA722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7AC4E21-95DA-419E-B490-DD7A3D1163BF}" type="slidenum">
              <a:rPr lang="en-US" altLang="en-US"/>
              <a:pPr eaLnBrk="1" hangingPunct="1"/>
              <a:t>4</a:t>
            </a:fld>
            <a:endParaRPr lang="en-US" altLang="en-US"/>
          </a:p>
        </p:txBody>
      </p:sp>
      <p:sp>
        <p:nvSpPr>
          <p:cNvPr id="13315" name="Rectangle 2">
            <a:extLst>
              <a:ext uri="{FF2B5EF4-FFF2-40B4-BE49-F238E27FC236}">
                <a16:creationId xmlns:a16="http://schemas.microsoft.com/office/drawing/2014/main" id="{F6909C82-F3CC-486D-95F2-29171ADC81FD}"/>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13D08CCA-10B6-4FB2-A782-7E8CD6D59F0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Here, we want to examine when we can further replace the force </a:t>
            </a:r>
            <a:r>
              <a:rPr lang="en-US" altLang="en-US" b="1" dirty="0"/>
              <a:t>R </a:t>
            </a:r>
            <a:r>
              <a:rPr lang="en-US" altLang="en-US" dirty="0"/>
              <a:t>and couple </a:t>
            </a:r>
            <a:r>
              <a:rPr lang="en-US" altLang="en-US" b="1" dirty="0"/>
              <a:t>M</a:t>
            </a:r>
            <a:r>
              <a:rPr lang="en-US" altLang="en-US" dirty="0"/>
              <a:t> by a single resultant force </a:t>
            </a:r>
            <a:r>
              <a:rPr lang="en-US" altLang="en-US" b="1" dirty="0"/>
              <a:t>R</a:t>
            </a:r>
            <a:r>
              <a:rPr lang="en-US" altLang="en-US" dirty="0"/>
              <a:t>, acting at some location.</a:t>
            </a:r>
          </a:p>
          <a:p>
            <a:pPr eaLnBrk="1" hangingPunct="1"/>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2F6483CF-2632-4208-B2D4-FA7E8D7ED2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8A70D01-C31D-4165-B68D-8B02825921C1}" type="slidenum">
              <a:rPr lang="en-US" altLang="en-US"/>
              <a:pPr eaLnBrk="1" hangingPunct="1"/>
              <a:t>5</a:t>
            </a:fld>
            <a:endParaRPr lang="en-US" altLang="en-US"/>
          </a:p>
        </p:txBody>
      </p:sp>
      <p:sp>
        <p:nvSpPr>
          <p:cNvPr id="14339" name="Rectangle 2">
            <a:extLst>
              <a:ext uri="{FF2B5EF4-FFF2-40B4-BE49-F238E27FC236}">
                <a16:creationId xmlns:a16="http://schemas.microsoft.com/office/drawing/2014/main" id="{00BA73AE-11F5-45CE-934C-F3190F8C6E51}"/>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4E179EDF-220A-41FF-8C44-8A64896FFC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t>We can find such a single force resultant only if </a:t>
            </a:r>
            <a:r>
              <a:rPr lang="en-US" altLang="en-US" b="1" dirty="0"/>
              <a:t>R</a:t>
            </a:r>
            <a:r>
              <a:rPr lang="en-US" altLang="en-US" dirty="0"/>
              <a:t> and </a:t>
            </a:r>
            <a:r>
              <a:rPr lang="en-US" altLang="en-US" b="1" dirty="0"/>
              <a:t>M</a:t>
            </a:r>
            <a:r>
              <a:rPr lang="en-US" altLang="en-US" dirty="0"/>
              <a:t> are perpendicular to each other. In coplanar (2-D) force-couple systems, this is always the case. Note that the resultant single force can be located anywhere along its line of action.</a:t>
            </a:r>
          </a:p>
          <a:p>
            <a:pPr eaLnBrk="1" hangingPunct="1"/>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6FD4EC26-B841-4A1C-891F-D5ACAAC7F07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70D9902-F190-47F3-9F5E-6EEA58998DC1}" type="slidenum">
              <a:rPr lang="en-US" altLang="en-US"/>
              <a:pPr eaLnBrk="1" hangingPunct="1"/>
              <a:t>6</a:t>
            </a:fld>
            <a:endParaRPr lang="en-US" altLang="en-US"/>
          </a:p>
        </p:txBody>
      </p:sp>
      <p:sp>
        <p:nvSpPr>
          <p:cNvPr id="15363" name="Rectangle 2">
            <a:extLst>
              <a:ext uri="{FF2B5EF4-FFF2-40B4-BE49-F238E27FC236}">
                <a16:creationId xmlns:a16="http://schemas.microsoft.com/office/drawing/2014/main" id="{C1456A7D-2ACD-4FEA-9841-48EDFA16417D}"/>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1C4A07C0-932A-461C-9860-473AE73C798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a planar force system for which we want to determine the resultant. In a vector approach we form the resultant force and moment and solve </a:t>
            </a:r>
            <a:r>
              <a:rPr lang="en-US" altLang="en-US" b="1" dirty="0"/>
              <a:t>r</a:t>
            </a:r>
            <a:r>
              <a:rPr lang="en-US" altLang="en-US" dirty="0"/>
              <a:t> x </a:t>
            </a:r>
            <a:r>
              <a:rPr lang="en-US" altLang="en-US" b="1" dirty="0"/>
              <a:t>R</a:t>
            </a:r>
            <a:r>
              <a:rPr lang="en-US" altLang="en-US" dirty="0"/>
              <a:t> = </a:t>
            </a:r>
            <a:r>
              <a:rPr lang="en-US" altLang="en-US" b="1" dirty="0"/>
              <a:t>M</a:t>
            </a:r>
            <a:r>
              <a:rPr lang="en-US" altLang="en-US" dirty="0"/>
              <a:t> by choosing a location along the x-axis.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785D4ED5-FC13-4351-A6DB-804A2ED1ABC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B0717CC-39FC-4546-AC6B-11D0E848B63D}" type="slidenum">
              <a:rPr lang="en-US" altLang="en-US"/>
              <a:pPr eaLnBrk="1" hangingPunct="1"/>
              <a:t>7</a:t>
            </a:fld>
            <a:endParaRPr lang="en-US" altLang="en-US"/>
          </a:p>
        </p:txBody>
      </p:sp>
      <p:sp>
        <p:nvSpPr>
          <p:cNvPr id="16387" name="Rectangle 2">
            <a:extLst>
              <a:ext uri="{FF2B5EF4-FFF2-40B4-BE49-F238E27FC236}">
                <a16:creationId xmlns:a16="http://schemas.microsoft.com/office/drawing/2014/main" id="{CF15E9D6-DBC7-43D5-9807-D3E3A40929C8}"/>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007A5096-8C27-4D47-A309-8BB3451592D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In a scalar approach we compute the magnitude of the resultant and the moment and use those values to determine the perpendicular distance to the line of action of the resultant force.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examine this problem in MATLAB. We define all the forces and their position vectors and then simply sum up the forces and moments.</a:t>
            </a:r>
          </a:p>
        </p:txBody>
      </p:sp>
      <p:sp>
        <p:nvSpPr>
          <p:cNvPr id="4" name="Slide Number Placeholder 3"/>
          <p:cNvSpPr>
            <a:spLocks noGrp="1"/>
          </p:cNvSpPr>
          <p:nvPr>
            <p:ph type="sldNum" sz="quarter" idx="5"/>
          </p:nvPr>
        </p:nvSpPr>
        <p:spPr/>
        <p:txBody>
          <a:bodyPr/>
          <a:lstStyle/>
          <a:p>
            <a:fld id="{062AA419-61C1-47D8-896E-D498B91C9564}" type="slidenum">
              <a:rPr lang="en-US" altLang="en-US" smtClean="0"/>
              <a:pPr/>
              <a:t>8</a:t>
            </a:fld>
            <a:endParaRPr lang="en-US" altLang="en-US"/>
          </a:p>
        </p:txBody>
      </p:sp>
    </p:spTree>
    <p:extLst>
      <p:ext uri="{BB962C8B-B14F-4D97-AF65-F5344CB8AC3E}">
        <p14:creationId xmlns:p14="http://schemas.microsoft.com/office/powerpoint/2010/main" val="41339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then use the MATLAB function solve to locate the resultant either along the x- or y-axis</a:t>
            </a:r>
          </a:p>
        </p:txBody>
      </p:sp>
      <p:sp>
        <p:nvSpPr>
          <p:cNvPr id="4" name="Slide Number Placeholder 3"/>
          <p:cNvSpPr>
            <a:spLocks noGrp="1"/>
          </p:cNvSpPr>
          <p:nvPr>
            <p:ph type="sldNum" sz="quarter" idx="5"/>
          </p:nvPr>
        </p:nvSpPr>
        <p:spPr/>
        <p:txBody>
          <a:bodyPr/>
          <a:lstStyle/>
          <a:p>
            <a:fld id="{062AA419-61C1-47D8-896E-D498B91C9564}" type="slidenum">
              <a:rPr lang="en-US" altLang="en-US" smtClean="0"/>
              <a:pPr/>
              <a:t>9</a:t>
            </a:fld>
            <a:endParaRPr lang="en-US" altLang="en-US"/>
          </a:p>
        </p:txBody>
      </p:sp>
    </p:spTree>
    <p:extLst>
      <p:ext uri="{BB962C8B-B14F-4D97-AF65-F5344CB8AC3E}">
        <p14:creationId xmlns:p14="http://schemas.microsoft.com/office/powerpoint/2010/main" val="2866083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82976D99-6D36-43A0-B514-906CD993AFE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08D818C-BDA5-499A-8EBB-6C3B56DBCA1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FEF430E-3DA7-4BB2-B97D-C1F88EF31AFD}"/>
              </a:ext>
            </a:extLst>
          </p:cNvPr>
          <p:cNvSpPr>
            <a:spLocks noGrp="1" noChangeArrowheads="1"/>
          </p:cNvSpPr>
          <p:nvPr>
            <p:ph type="sldNum" sz="quarter" idx="12"/>
          </p:nvPr>
        </p:nvSpPr>
        <p:spPr>
          <a:ln/>
        </p:spPr>
        <p:txBody>
          <a:bodyPr/>
          <a:lstStyle>
            <a:lvl1pPr>
              <a:defRPr/>
            </a:lvl1pPr>
          </a:lstStyle>
          <a:p>
            <a:fld id="{F5192D0C-502E-4897-9081-70E6A945C2B6}" type="slidenum">
              <a:rPr lang="en-US" altLang="en-US"/>
              <a:pPr/>
              <a:t>‹#›</a:t>
            </a:fld>
            <a:endParaRPr lang="en-US" altLang="en-US"/>
          </a:p>
        </p:txBody>
      </p:sp>
    </p:spTree>
    <p:extLst>
      <p:ext uri="{BB962C8B-B14F-4D97-AF65-F5344CB8AC3E}">
        <p14:creationId xmlns:p14="http://schemas.microsoft.com/office/powerpoint/2010/main" val="21125741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214CA0A-94F6-4849-A351-F3051C4762F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BEB351E9-8A58-4360-8471-E3DA4D30FBE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9201A44-A768-4AE2-AD9D-2EA8CC3839D5}"/>
              </a:ext>
            </a:extLst>
          </p:cNvPr>
          <p:cNvSpPr>
            <a:spLocks noGrp="1" noChangeArrowheads="1"/>
          </p:cNvSpPr>
          <p:nvPr>
            <p:ph type="sldNum" sz="quarter" idx="12"/>
          </p:nvPr>
        </p:nvSpPr>
        <p:spPr>
          <a:ln/>
        </p:spPr>
        <p:txBody>
          <a:bodyPr/>
          <a:lstStyle>
            <a:lvl1pPr>
              <a:defRPr/>
            </a:lvl1pPr>
          </a:lstStyle>
          <a:p>
            <a:fld id="{C4BEBA46-2358-4EB4-8C22-92BA514813F7}" type="slidenum">
              <a:rPr lang="en-US" altLang="en-US"/>
              <a:pPr/>
              <a:t>‹#›</a:t>
            </a:fld>
            <a:endParaRPr lang="en-US" altLang="en-US"/>
          </a:p>
        </p:txBody>
      </p:sp>
    </p:spTree>
    <p:extLst>
      <p:ext uri="{BB962C8B-B14F-4D97-AF65-F5344CB8AC3E}">
        <p14:creationId xmlns:p14="http://schemas.microsoft.com/office/powerpoint/2010/main" val="2017802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2A8B493E-6503-452C-BD12-B5661FF024B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6AFF79B2-B7C1-429F-BD71-1CF41293D01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DB1A292-B605-4D09-9349-3548C4339776}"/>
              </a:ext>
            </a:extLst>
          </p:cNvPr>
          <p:cNvSpPr>
            <a:spLocks noGrp="1" noChangeArrowheads="1"/>
          </p:cNvSpPr>
          <p:nvPr>
            <p:ph type="sldNum" sz="quarter" idx="12"/>
          </p:nvPr>
        </p:nvSpPr>
        <p:spPr>
          <a:ln/>
        </p:spPr>
        <p:txBody>
          <a:bodyPr/>
          <a:lstStyle>
            <a:lvl1pPr>
              <a:defRPr/>
            </a:lvl1pPr>
          </a:lstStyle>
          <a:p>
            <a:fld id="{0D61E73D-759E-4C95-9DFE-205D39E76CD8}" type="slidenum">
              <a:rPr lang="en-US" altLang="en-US"/>
              <a:pPr/>
              <a:t>‹#›</a:t>
            </a:fld>
            <a:endParaRPr lang="en-US" altLang="en-US"/>
          </a:p>
        </p:txBody>
      </p:sp>
    </p:spTree>
    <p:extLst>
      <p:ext uri="{BB962C8B-B14F-4D97-AF65-F5344CB8AC3E}">
        <p14:creationId xmlns:p14="http://schemas.microsoft.com/office/powerpoint/2010/main" val="402523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2926A7F-2D49-4C39-8B33-A79AF18BCC95}"/>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BA149AB-D43D-452E-91A8-EE55824C108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F708630-88F1-4977-A615-EA127A8EC9CA}"/>
              </a:ext>
            </a:extLst>
          </p:cNvPr>
          <p:cNvSpPr>
            <a:spLocks noGrp="1" noChangeArrowheads="1"/>
          </p:cNvSpPr>
          <p:nvPr>
            <p:ph type="sldNum" sz="quarter" idx="12"/>
          </p:nvPr>
        </p:nvSpPr>
        <p:spPr>
          <a:ln/>
        </p:spPr>
        <p:txBody>
          <a:bodyPr/>
          <a:lstStyle>
            <a:lvl1pPr>
              <a:defRPr/>
            </a:lvl1pPr>
          </a:lstStyle>
          <a:p>
            <a:fld id="{AFB23D5F-2800-48CC-A161-3DC098D14413}" type="slidenum">
              <a:rPr lang="en-US" altLang="en-US"/>
              <a:pPr/>
              <a:t>‹#›</a:t>
            </a:fld>
            <a:endParaRPr lang="en-US" altLang="en-US"/>
          </a:p>
        </p:txBody>
      </p:sp>
    </p:spTree>
    <p:extLst>
      <p:ext uri="{BB962C8B-B14F-4D97-AF65-F5344CB8AC3E}">
        <p14:creationId xmlns:p14="http://schemas.microsoft.com/office/powerpoint/2010/main" val="1552161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D68DB09F-8C45-4E9E-8FE0-CCA40C362EE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EE41A01-29AA-4D6A-98A8-F6036DD89DA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66D70E4-72C8-4F7A-B66A-737ABCFC2FBD}"/>
              </a:ext>
            </a:extLst>
          </p:cNvPr>
          <p:cNvSpPr>
            <a:spLocks noGrp="1" noChangeArrowheads="1"/>
          </p:cNvSpPr>
          <p:nvPr>
            <p:ph type="sldNum" sz="quarter" idx="12"/>
          </p:nvPr>
        </p:nvSpPr>
        <p:spPr>
          <a:ln/>
        </p:spPr>
        <p:txBody>
          <a:bodyPr/>
          <a:lstStyle>
            <a:lvl1pPr>
              <a:defRPr/>
            </a:lvl1pPr>
          </a:lstStyle>
          <a:p>
            <a:fld id="{B04CC5ED-2BD6-4BB1-8096-9176C09E214A}" type="slidenum">
              <a:rPr lang="en-US" altLang="en-US"/>
              <a:pPr/>
              <a:t>‹#›</a:t>
            </a:fld>
            <a:endParaRPr lang="en-US" altLang="en-US"/>
          </a:p>
        </p:txBody>
      </p:sp>
    </p:spTree>
    <p:extLst>
      <p:ext uri="{BB962C8B-B14F-4D97-AF65-F5344CB8AC3E}">
        <p14:creationId xmlns:p14="http://schemas.microsoft.com/office/powerpoint/2010/main" val="3420358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04AA1635-A932-4C1E-B0D3-753694B70B79}"/>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579BA9D5-9DFE-4084-A378-E3BB204D2FB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923F502-D115-47CC-B3E4-9F58A57FCE74}"/>
              </a:ext>
            </a:extLst>
          </p:cNvPr>
          <p:cNvSpPr>
            <a:spLocks noGrp="1" noChangeArrowheads="1"/>
          </p:cNvSpPr>
          <p:nvPr>
            <p:ph type="sldNum" sz="quarter" idx="12"/>
          </p:nvPr>
        </p:nvSpPr>
        <p:spPr>
          <a:ln/>
        </p:spPr>
        <p:txBody>
          <a:bodyPr/>
          <a:lstStyle>
            <a:lvl1pPr>
              <a:defRPr/>
            </a:lvl1pPr>
          </a:lstStyle>
          <a:p>
            <a:fld id="{E3256CA7-A26A-47F1-84ED-AC6CD9317857}" type="slidenum">
              <a:rPr lang="en-US" altLang="en-US"/>
              <a:pPr/>
              <a:t>‹#›</a:t>
            </a:fld>
            <a:endParaRPr lang="en-US" altLang="en-US"/>
          </a:p>
        </p:txBody>
      </p:sp>
    </p:spTree>
    <p:extLst>
      <p:ext uri="{BB962C8B-B14F-4D97-AF65-F5344CB8AC3E}">
        <p14:creationId xmlns:p14="http://schemas.microsoft.com/office/powerpoint/2010/main" val="2211834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AE0B4EE4-0F9C-4CB3-A484-979C879DB6B3}"/>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04D23AF7-9257-4294-93C6-8564778CC65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39DC6406-38ED-41C5-AA2D-1166F189CA14}"/>
              </a:ext>
            </a:extLst>
          </p:cNvPr>
          <p:cNvSpPr>
            <a:spLocks noGrp="1" noChangeArrowheads="1"/>
          </p:cNvSpPr>
          <p:nvPr>
            <p:ph type="sldNum" sz="quarter" idx="12"/>
          </p:nvPr>
        </p:nvSpPr>
        <p:spPr>
          <a:ln/>
        </p:spPr>
        <p:txBody>
          <a:bodyPr/>
          <a:lstStyle>
            <a:lvl1pPr>
              <a:defRPr/>
            </a:lvl1pPr>
          </a:lstStyle>
          <a:p>
            <a:fld id="{A23BC0FC-829B-4B0E-8DDF-BCCC56EA0BC9}" type="slidenum">
              <a:rPr lang="en-US" altLang="en-US"/>
              <a:pPr/>
              <a:t>‹#›</a:t>
            </a:fld>
            <a:endParaRPr lang="en-US" altLang="en-US"/>
          </a:p>
        </p:txBody>
      </p:sp>
    </p:spTree>
    <p:extLst>
      <p:ext uri="{BB962C8B-B14F-4D97-AF65-F5344CB8AC3E}">
        <p14:creationId xmlns:p14="http://schemas.microsoft.com/office/powerpoint/2010/main" val="1827930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BAE76C70-9D56-4586-B0D5-CE0E637A20C7}"/>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82CC3AB4-BDB5-40E9-93C1-E9EE193B6C2D}"/>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36B0B17B-9E0A-41A2-95F3-A9ED1874FBA9}"/>
              </a:ext>
            </a:extLst>
          </p:cNvPr>
          <p:cNvSpPr>
            <a:spLocks noGrp="1" noChangeArrowheads="1"/>
          </p:cNvSpPr>
          <p:nvPr>
            <p:ph type="sldNum" sz="quarter" idx="12"/>
          </p:nvPr>
        </p:nvSpPr>
        <p:spPr>
          <a:ln/>
        </p:spPr>
        <p:txBody>
          <a:bodyPr/>
          <a:lstStyle>
            <a:lvl1pPr>
              <a:defRPr/>
            </a:lvl1pPr>
          </a:lstStyle>
          <a:p>
            <a:fld id="{A47D4EBA-9484-4DCE-9030-AED0B72CCCB1}" type="slidenum">
              <a:rPr lang="en-US" altLang="en-US"/>
              <a:pPr/>
              <a:t>‹#›</a:t>
            </a:fld>
            <a:endParaRPr lang="en-US" altLang="en-US"/>
          </a:p>
        </p:txBody>
      </p:sp>
    </p:spTree>
    <p:extLst>
      <p:ext uri="{BB962C8B-B14F-4D97-AF65-F5344CB8AC3E}">
        <p14:creationId xmlns:p14="http://schemas.microsoft.com/office/powerpoint/2010/main" val="860521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0510FFC-392F-4B2D-B3D4-B5BDD7A6D39E}"/>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63C868D8-8F21-47A6-B8D9-7B52D2DD7D8E}"/>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7AF1E9DA-94E2-4358-91E2-EC6ED2EECC37}"/>
              </a:ext>
            </a:extLst>
          </p:cNvPr>
          <p:cNvSpPr>
            <a:spLocks noGrp="1" noChangeArrowheads="1"/>
          </p:cNvSpPr>
          <p:nvPr>
            <p:ph type="sldNum" sz="quarter" idx="12"/>
          </p:nvPr>
        </p:nvSpPr>
        <p:spPr>
          <a:ln/>
        </p:spPr>
        <p:txBody>
          <a:bodyPr/>
          <a:lstStyle>
            <a:lvl1pPr>
              <a:defRPr/>
            </a:lvl1pPr>
          </a:lstStyle>
          <a:p>
            <a:fld id="{83F022E2-C238-4036-92E6-856A39508D8E}" type="slidenum">
              <a:rPr lang="en-US" altLang="en-US"/>
              <a:pPr/>
              <a:t>‹#›</a:t>
            </a:fld>
            <a:endParaRPr lang="en-US" altLang="en-US"/>
          </a:p>
        </p:txBody>
      </p:sp>
    </p:spTree>
    <p:extLst>
      <p:ext uri="{BB962C8B-B14F-4D97-AF65-F5344CB8AC3E}">
        <p14:creationId xmlns:p14="http://schemas.microsoft.com/office/powerpoint/2010/main" val="106367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072665AF-05E2-43AD-BCE6-7674233E8F88}"/>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793E067-F592-405A-9E38-AA62170834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0C4684FB-704A-4CA8-8B24-D6362F4C1748}"/>
              </a:ext>
            </a:extLst>
          </p:cNvPr>
          <p:cNvSpPr>
            <a:spLocks noGrp="1" noChangeArrowheads="1"/>
          </p:cNvSpPr>
          <p:nvPr>
            <p:ph type="sldNum" sz="quarter" idx="12"/>
          </p:nvPr>
        </p:nvSpPr>
        <p:spPr>
          <a:ln/>
        </p:spPr>
        <p:txBody>
          <a:bodyPr/>
          <a:lstStyle>
            <a:lvl1pPr>
              <a:defRPr/>
            </a:lvl1pPr>
          </a:lstStyle>
          <a:p>
            <a:fld id="{680C6C14-85EB-4C8F-92AA-0DF61F5E769E}" type="slidenum">
              <a:rPr lang="en-US" altLang="en-US"/>
              <a:pPr/>
              <a:t>‹#›</a:t>
            </a:fld>
            <a:endParaRPr lang="en-US" altLang="en-US"/>
          </a:p>
        </p:txBody>
      </p:sp>
    </p:spTree>
    <p:extLst>
      <p:ext uri="{BB962C8B-B14F-4D97-AF65-F5344CB8AC3E}">
        <p14:creationId xmlns:p14="http://schemas.microsoft.com/office/powerpoint/2010/main" val="2427113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FDA0AC5-F8B6-4300-BF2B-2715BFBE867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A1573099-3217-4E24-B5A5-50BFB5FE1DF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E43FF03-906C-426C-933A-48362BB20AE6}"/>
              </a:ext>
            </a:extLst>
          </p:cNvPr>
          <p:cNvSpPr>
            <a:spLocks noGrp="1" noChangeArrowheads="1"/>
          </p:cNvSpPr>
          <p:nvPr>
            <p:ph type="sldNum" sz="quarter" idx="12"/>
          </p:nvPr>
        </p:nvSpPr>
        <p:spPr>
          <a:ln/>
        </p:spPr>
        <p:txBody>
          <a:bodyPr/>
          <a:lstStyle>
            <a:lvl1pPr>
              <a:defRPr/>
            </a:lvl1pPr>
          </a:lstStyle>
          <a:p>
            <a:fld id="{D892FA52-0116-47EB-AF03-5364A04297F5}" type="slidenum">
              <a:rPr lang="en-US" altLang="en-US"/>
              <a:pPr/>
              <a:t>‹#›</a:t>
            </a:fld>
            <a:endParaRPr lang="en-US" altLang="en-US"/>
          </a:p>
        </p:txBody>
      </p:sp>
    </p:spTree>
    <p:extLst>
      <p:ext uri="{BB962C8B-B14F-4D97-AF65-F5344CB8AC3E}">
        <p14:creationId xmlns:p14="http://schemas.microsoft.com/office/powerpoint/2010/main" val="2324338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2FE8B05-A263-41CD-872F-F6CE3D4224D8}"/>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42AA3220-AFF9-4084-A147-DDA11A219FEF}"/>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ECA17653-F0D1-4D46-8598-F4569F873FE7}"/>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a:extLst>
              <a:ext uri="{FF2B5EF4-FFF2-40B4-BE49-F238E27FC236}">
                <a16:creationId xmlns:a16="http://schemas.microsoft.com/office/drawing/2014/main" id="{C61F713B-6782-41F2-B383-F3CD582B0CA6}"/>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p>
        </p:txBody>
      </p:sp>
      <p:sp>
        <p:nvSpPr>
          <p:cNvPr id="1030" name="Rectangle 6">
            <a:extLst>
              <a:ext uri="{FF2B5EF4-FFF2-40B4-BE49-F238E27FC236}">
                <a16:creationId xmlns:a16="http://schemas.microsoft.com/office/drawing/2014/main" id="{99E2AC7F-7D16-4AD4-8833-6E17D4A12F25}"/>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DA9C48F-FE81-448A-9A2D-E6D71B924156}"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4.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6.wmf"/><Relationship Id="rId5" Type="http://schemas.openxmlformats.org/officeDocument/2006/relationships/oleObject" Target="../embeddings/oleObject18.bin"/><Relationship Id="rId4" Type="http://schemas.openxmlformats.org/officeDocument/2006/relationships/image" Target="../media/image15.wmf"/></Relationships>
</file>

<file path=ppt/slides/_rels/slide12.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oleObject" Target="../embeddings/oleObject20.bin"/><Relationship Id="rId4" Type="http://schemas.openxmlformats.org/officeDocument/2006/relationships/image" Target="../media/image17.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3.bin"/><Relationship Id="rId4" Type="http://schemas.openxmlformats.org/officeDocument/2006/relationships/image" Target="../media/image1.wmf"/></Relationships>
</file>

<file path=ppt/slides/_rels/slide5.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wmf"/><Relationship Id="rId5" Type="http://schemas.openxmlformats.org/officeDocument/2006/relationships/oleObject" Target="../embeddings/oleObject5.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2.wmf"/><Relationship Id="rId5" Type="http://schemas.openxmlformats.org/officeDocument/2006/relationships/oleObject" Target="../embeddings/oleObject14.bin"/><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522108-80C0-4DFD-A639-A7EA56610616}"/>
              </a:ext>
            </a:extLst>
          </p:cNvPr>
          <p:cNvSpPr txBox="1"/>
          <p:nvPr/>
        </p:nvSpPr>
        <p:spPr>
          <a:xfrm>
            <a:off x="2483768" y="2564904"/>
            <a:ext cx="3676006" cy="461665"/>
          </a:xfrm>
          <a:prstGeom prst="rect">
            <a:avLst/>
          </a:prstGeom>
          <a:noFill/>
        </p:spPr>
        <p:txBody>
          <a:bodyPr wrap="none" rtlCol="0">
            <a:spAutoFit/>
          </a:bodyPr>
          <a:lstStyle/>
          <a:p>
            <a:r>
              <a:rPr lang="en-US" sz="2400" dirty="0"/>
              <a:t>Equivalent Systems (2-D)</a:t>
            </a:r>
          </a:p>
        </p:txBody>
      </p:sp>
    </p:spTree>
    <p:extLst>
      <p:ext uri="{BB962C8B-B14F-4D97-AF65-F5344CB8AC3E}">
        <p14:creationId xmlns:p14="http://schemas.microsoft.com/office/powerpoint/2010/main" val="565978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0" name="Text Box 30">
            <a:extLst>
              <a:ext uri="{FF2B5EF4-FFF2-40B4-BE49-F238E27FC236}">
                <a16:creationId xmlns:a16="http://schemas.microsoft.com/office/drawing/2014/main" id="{564943F3-742E-44C9-A0A9-0CFE6D7EF039}"/>
              </a:ext>
            </a:extLst>
          </p:cNvPr>
          <p:cNvSpPr txBox="1">
            <a:spLocks noChangeArrowheads="1"/>
          </p:cNvSpPr>
          <p:nvPr/>
        </p:nvSpPr>
        <p:spPr bwMode="auto">
          <a:xfrm>
            <a:off x="266133" y="141901"/>
            <a:ext cx="308173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Replace the coplanar force system with a single resultant force and locate the force with respect to point A. All distances are in mm.</a:t>
            </a:r>
          </a:p>
        </p:txBody>
      </p:sp>
      <p:sp>
        <p:nvSpPr>
          <p:cNvPr id="8221" name="Text Box 31">
            <a:extLst>
              <a:ext uri="{FF2B5EF4-FFF2-40B4-BE49-F238E27FC236}">
                <a16:creationId xmlns:a16="http://schemas.microsoft.com/office/drawing/2014/main" id="{6D88E689-2E09-4942-97D9-9B2D5C85C06F}"/>
              </a:ext>
            </a:extLst>
          </p:cNvPr>
          <p:cNvSpPr txBox="1">
            <a:spLocks noChangeArrowheads="1"/>
          </p:cNvSpPr>
          <p:nvPr/>
        </p:nvSpPr>
        <p:spPr bwMode="auto">
          <a:xfrm>
            <a:off x="423618" y="3597746"/>
            <a:ext cx="1682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scalar  method</a:t>
            </a:r>
          </a:p>
        </p:txBody>
      </p:sp>
      <p:sp>
        <p:nvSpPr>
          <p:cNvPr id="8222" name="Line 32">
            <a:extLst>
              <a:ext uri="{FF2B5EF4-FFF2-40B4-BE49-F238E27FC236}">
                <a16:creationId xmlns:a16="http://schemas.microsoft.com/office/drawing/2014/main" id="{08D3A8DA-2869-43C1-957E-4D7B28A48599}"/>
              </a:ext>
            </a:extLst>
          </p:cNvPr>
          <p:cNvSpPr>
            <a:spLocks noChangeShapeType="1"/>
          </p:cNvSpPr>
          <p:nvPr/>
        </p:nvSpPr>
        <p:spPr bwMode="auto">
          <a:xfrm>
            <a:off x="3013868" y="4167742"/>
            <a:ext cx="33115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23" name="Line 33">
            <a:extLst>
              <a:ext uri="{FF2B5EF4-FFF2-40B4-BE49-F238E27FC236}">
                <a16:creationId xmlns:a16="http://schemas.microsoft.com/office/drawing/2014/main" id="{5D177833-AF73-4A5E-89AA-E376F6AD3372}"/>
              </a:ext>
            </a:extLst>
          </p:cNvPr>
          <p:cNvSpPr>
            <a:spLocks noChangeShapeType="1"/>
          </p:cNvSpPr>
          <p:nvPr/>
        </p:nvSpPr>
        <p:spPr bwMode="auto">
          <a:xfrm flipV="1">
            <a:off x="4525168" y="3662917"/>
            <a:ext cx="0" cy="5048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4" name="Line 34">
            <a:extLst>
              <a:ext uri="{FF2B5EF4-FFF2-40B4-BE49-F238E27FC236}">
                <a16:creationId xmlns:a16="http://schemas.microsoft.com/office/drawing/2014/main" id="{91ED84E0-801B-497C-8625-65359487F5DF}"/>
              </a:ext>
            </a:extLst>
          </p:cNvPr>
          <p:cNvSpPr>
            <a:spLocks noChangeShapeType="1"/>
          </p:cNvSpPr>
          <p:nvPr/>
        </p:nvSpPr>
        <p:spPr bwMode="auto">
          <a:xfrm flipV="1">
            <a:off x="6325393" y="3015217"/>
            <a:ext cx="0" cy="11525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25" name="Line 35">
            <a:extLst>
              <a:ext uri="{FF2B5EF4-FFF2-40B4-BE49-F238E27FC236}">
                <a16:creationId xmlns:a16="http://schemas.microsoft.com/office/drawing/2014/main" id="{8A4879EC-3FF4-4DD3-9AC4-ECADE81B7CDB}"/>
              </a:ext>
            </a:extLst>
          </p:cNvPr>
          <p:cNvSpPr>
            <a:spLocks noChangeShapeType="1"/>
          </p:cNvSpPr>
          <p:nvPr/>
        </p:nvSpPr>
        <p:spPr bwMode="auto">
          <a:xfrm>
            <a:off x="4525168" y="3662917"/>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6" name="Line 36">
            <a:extLst>
              <a:ext uri="{FF2B5EF4-FFF2-40B4-BE49-F238E27FC236}">
                <a16:creationId xmlns:a16="http://schemas.microsoft.com/office/drawing/2014/main" id="{25C37661-8313-4F9C-9990-FDF25AC55FC0}"/>
              </a:ext>
            </a:extLst>
          </p:cNvPr>
          <p:cNvSpPr>
            <a:spLocks noChangeShapeType="1"/>
          </p:cNvSpPr>
          <p:nvPr/>
        </p:nvSpPr>
        <p:spPr bwMode="auto">
          <a:xfrm flipV="1">
            <a:off x="4525168" y="3159679"/>
            <a:ext cx="0" cy="5032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7" name="Line 37">
            <a:extLst>
              <a:ext uri="{FF2B5EF4-FFF2-40B4-BE49-F238E27FC236}">
                <a16:creationId xmlns:a16="http://schemas.microsoft.com/office/drawing/2014/main" id="{E8A69615-89D0-4369-8861-B2B48FED5B16}"/>
              </a:ext>
            </a:extLst>
          </p:cNvPr>
          <p:cNvSpPr>
            <a:spLocks noChangeShapeType="1"/>
          </p:cNvSpPr>
          <p:nvPr/>
        </p:nvSpPr>
        <p:spPr bwMode="auto">
          <a:xfrm>
            <a:off x="6325393" y="3015217"/>
            <a:ext cx="6477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8" name="Line 38">
            <a:extLst>
              <a:ext uri="{FF2B5EF4-FFF2-40B4-BE49-F238E27FC236}">
                <a16:creationId xmlns:a16="http://schemas.microsoft.com/office/drawing/2014/main" id="{424CF3A2-DA33-4171-A706-870D0356B088}"/>
              </a:ext>
            </a:extLst>
          </p:cNvPr>
          <p:cNvSpPr>
            <a:spLocks noChangeShapeType="1"/>
          </p:cNvSpPr>
          <p:nvPr/>
        </p:nvSpPr>
        <p:spPr bwMode="auto">
          <a:xfrm>
            <a:off x="6325393" y="3015217"/>
            <a:ext cx="0" cy="3603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9" name="Text Box 39">
            <a:extLst>
              <a:ext uri="{FF2B5EF4-FFF2-40B4-BE49-F238E27FC236}">
                <a16:creationId xmlns:a16="http://schemas.microsoft.com/office/drawing/2014/main" id="{67CCC2F2-1B77-41DC-8966-0186B46868F9}"/>
              </a:ext>
            </a:extLst>
          </p:cNvPr>
          <p:cNvSpPr txBox="1">
            <a:spLocks noChangeArrowheads="1"/>
          </p:cNvSpPr>
          <p:nvPr/>
        </p:nvSpPr>
        <p:spPr bwMode="auto">
          <a:xfrm>
            <a:off x="6441280" y="2711642"/>
            <a:ext cx="19495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480 cos30 = 415.69 N</a:t>
            </a:r>
          </a:p>
        </p:txBody>
      </p:sp>
      <p:sp>
        <p:nvSpPr>
          <p:cNvPr id="8230" name="Text Box 40">
            <a:extLst>
              <a:ext uri="{FF2B5EF4-FFF2-40B4-BE49-F238E27FC236}">
                <a16:creationId xmlns:a16="http://schemas.microsoft.com/office/drawing/2014/main" id="{D7116149-1009-471D-8222-7D1DCA826600}"/>
              </a:ext>
            </a:extLst>
          </p:cNvPr>
          <p:cNvSpPr txBox="1">
            <a:spLocks noChangeArrowheads="1"/>
          </p:cNvSpPr>
          <p:nvPr/>
        </p:nvSpPr>
        <p:spPr bwMode="auto">
          <a:xfrm>
            <a:off x="4726465" y="2948834"/>
            <a:ext cx="16514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480 sin30 = 240 N</a:t>
            </a:r>
          </a:p>
        </p:txBody>
      </p:sp>
      <p:sp>
        <p:nvSpPr>
          <p:cNvPr id="8231" name="Text Box 41">
            <a:extLst>
              <a:ext uri="{FF2B5EF4-FFF2-40B4-BE49-F238E27FC236}">
                <a16:creationId xmlns:a16="http://schemas.microsoft.com/office/drawing/2014/main" id="{6DA7F86A-D3F6-45AA-BA13-FCA8BE6A5897}"/>
              </a:ext>
            </a:extLst>
          </p:cNvPr>
          <p:cNvSpPr txBox="1">
            <a:spLocks noChangeArrowheads="1"/>
          </p:cNvSpPr>
          <p:nvPr/>
        </p:nvSpPr>
        <p:spPr bwMode="auto">
          <a:xfrm>
            <a:off x="2569319" y="2991545"/>
            <a:ext cx="19896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800 cos45 = 565.69  N</a:t>
            </a:r>
          </a:p>
        </p:txBody>
      </p:sp>
      <p:sp>
        <p:nvSpPr>
          <p:cNvPr id="8232" name="Text Box 42">
            <a:extLst>
              <a:ext uri="{FF2B5EF4-FFF2-40B4-BE49-F238E27FC236}">
                <a16:creationId xmlns:a16="http://schemas.microsoft.com/office/drawing/2014/main" id="{4F65A770-DFDD-4E91-9BBE-D0CF46D28DAC}"/>
              </a:ext>
            </a:extLst>
          </p:cNvPr>
          <p:cNvSpPr txBox="1">
            <a:spLocks noChangeArrowheads="1"/>
          </p:cNvSpPr>
          <p:nvPr/>
        </p:nvSpPr>
        <p:spPr bwMode="auto">
          <a:xfrm>
            <a:off x="4467449" y="3703422"/>
            <a:ext cx="18902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800 sin45 = 565.69 N</a:t>
            </a:r>
          </a:p>
        </p:txBody>
      </p:sp>
      <p:sp>
        <p:nvSpPr>
          <p:cNvPr id="8233" name="Text Box 43">
            <a:extLst>
              <a:ext uri="{FF2B5EF4-FFF2-40B4-BE49-F238E27FC236}">
                <a16:creationId xmlns:a16="http://schemas.microsoft.com/office/drawing/2014/main" id="{E6CD581D-6F90-4D87-9809-E0B198EBDCB2}"/>
              </a:ext>
            </a:extLst>
          </p:cNvPr>
          <p:cNvSpPr txBox="1">
            <a:spLocks noChangeArrowheads="1"/>
          </p:cNvSpPr>
          <p:nvPr/>
        </p:nvSpPr>
        <p:spPr bwMode="auto">
          <a:xfrm>
            <a:off x="3321664" y="4427065"/>
            <a:ext cx="739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320 mm</a:t>
            </a:r>
          </a:p>
        </p:txBody>
      </p:sp>
      <p:sp>
        <p:nvSpPr>
          <p:cNvPr id="8234" name="Text Box 44">
            <a:extLst>
              <a:ext uri="{FF2B5EF4-FFF2-40B4-BE49-F238E27FC236}">
                <a16:creationId xmlns:a16="http://schemas.microsoft.com/office/drawing/2014/main" id="{D5EA64E8-01EC-4080-8223-F06FDCFE0998}"/>
              </a:ext>
            </a:extLst>
          </p:cNvPr>
          <p:cNvSpPr txBox="1">
            <a:spLocks noChangeArrowheads="1"/>
          </p:cNvSpPr>
          <p:nvPr/>
        </p:nvSpPr>
        <p:spPr bwMode="auto">
          <a:xfrm>
            <a:off x="5126831" y="4458844"/>
            <a:ext cx="739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320 mm</a:t>
            </a:r>
          </a:p>
        </p:txBody>
      </p:sp>
      <p:sp>
        <p:nvSpPr>
          <p:cNvPr id="8235" name="Text Box 45">
            <a:extLst>
              <a:ext uri="{FF2B5EF4-FFF2-40B4-BE49-F238E27FC236}">
                <a16:creationId xmlns:a16="http://schemas.microsoft.com/office/drawing/2014/main" id="{5C2EE021-809B-47FB-BD89-7E51F42EA659}"/>
              </a:ext>
            </a:extLst>
          </p:cNvPr>
          <p:cNvSpPr txBox="1">
            <a:spLocks noChangeArrowheads="1"/>
          </p:cNvSpPr>
          <p:nvPr/>
        </p:nvSpPr>
        <p:spPr bwMode="auto">
          <a:xfrm>
            <a:off x="3405274" y="3719856"/>
            <a:ext cx="739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120 mm</a:t>
            </a:r>
          </a:p>
        </p:txBody>
      </p:sp>
      <p:sp>
        <p:nvSpPr>
          <p:cNvPr id="8236" name="Text Box 46">
            <a:extLst>
              <a:ext uri="{FF2B5EF4-FFF2-40B4-BE49-F238E27FC236}">
                <a16:creationId xmlns:a16="http://schemas.microsoft.com/office/drawing/2014/main" id="{79A559F2-9A90-4DD7-9166-5696B660F49D}"/>
              </a:ext>
            </a:extLst>
          </p:cNvPr>
          <p:cNvSpPr txBox="1">
            <a:spLocks noChangeArrowheads="1"/>
          </p:cNvSpPr>
          <p:nvPr/>
        </p:nvSpPr>
        <p:spPr bwMode="auto">
          <a:xfrm>
            <a:off x="6565691" y="3520729"/>
            <a:ext cx="739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a:t>240 mm</a:t>
            </a:r>
          </a:p>
        </p:txBody>
      </p:sp>
      <p:sp>
        <p:nvSpPr>
          <p:cNvPr id="8237" name="Text Box 47">
            <a:extLst>
              <a:ext uri="{FF2B5EF4-FFF2-40B4-BE49-F238E27FC236}">
                <a16:creationId xmlns:a16="http://schemas.microsoft.com/office/drawing/2014/main" id="{AAC81603-4C6B-46A0-89DD-4DE8EFA8D7DA}"/>
              </a:ext>
            </a:extLst>
          </p:cNvPr>
          <p:cNvSpPr txBox="1">
            <a:spLocks noChangeArrowheads="1"/>
          </p:cNvSpPr>
          <p:nvPr/>
        </p:nvSpPr>
        <p:spPr bwMode="auto">
          <a:xfrm>
            <a:off x="2724943" y="3735942"/>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graphicFrame>
        <p:nvGraphicFramePr>
          <p:cNvPr id="8240" name="Object 50">
            <a:extLst>
              <a:ext uri="{FF2B5EF4-FFF2-40B4-BE49-F238E27FC236}">
                <a16:creationId xmlns:a16="http://schemas.microsoft.com/office/drawing/2014/main" id="{D618454D-D80F-4610-9ED1-BC15ACADBCE7}"/>
              </a:ext>
            </a:extLst>
          </p:cNvPr>
          <p:cNvGraphicFramePr>
            <a:graphicFrameLocks noChangeAspect="1"/>
          </p:cNvGraphicFramePr>
          <p:nvPr>
            <p:extLst>
              <p:ext uri="{D42A27DB-BD31-4B8C-83A1-F6EECF244321}">
                <p14:modId xmlns:p14="http://schemas.microsoft.com/office/powerpoint/2010/main" val="2452708433"/>
              </p:ext>
            </p:extLst>
          </p:nvPr>
        </p:nvGraphicFramePr>
        <p:xfrm>
          <a:off x="369888" y="4892675"/>
          <a:ext cx="3651250" cy="1925638"/>
        </p:xfrm>
        <a:graphic>
          <a:graphicData uri="http://schemas.openxmlformats.org/presentationml/2006/ole">
            <mc:AlternateContent xmlns:mc="http://schemas.openxmlformats.org/markup-compatibility/2006">
              <mc:Choice xmlns:v="urn:schemas-microsoft-com:vml" Requires="v">
                <p:oleObj name="Equation" r:id="rId3" imgW="2311200" imgH="1218960" progId="Equation.DSMT4">
                  <p:embed/>
                </p:oleObj>
              </mc:Choice>
              <mc:Fallback>
                <p:oleObj name="Equation" r:id="rId3" imgW="2311200" imgH="1218960" progId="Equation.DSMT4">
                  <p:embed/>
                  <p:pic>
                    <p:nvPicPr>
                      <p:cNvPr id="0" name="Object 50"/>
                      <p:cNvPicPr>
                        <a:picLocks noChangeAspect="1" noChangeArrowheads="1"/>
                      </p:cNvPicPr>
                      <p:nvPr/>
                    </p:nvPicPr>
                    <p:blipFill>
                      <a:blip r:embed="rId4"/>
                      <a:srcRect/>
                      <a:stretch>
                        <a:fillRect/>
                      </a:stretch>
                    </p:blipFill>
                    <p:spPr bwMode="auto">
                      <a:xfrm>
                        <a:off x="369888" y="4892675"/>
                        <a:ext cx="3651250" cy="1925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41" name="Line 51">
            <a:extLst>
              <a:ext uri="{FF2B5EF4-FFF2-40B4-BE49-F238E27FC236}">
                <a16:creationId xmlns:a16="http://schemas.microsoft.com/office/drawing/2014/main" id="{554234C1-BF8B-4517-8053-DD56C77B8361}"/>
              </a:ext>
            </a:extLst>
          </p:cNvPr>
          <p:cNvSpPr>
            <a:spLocks noChangeShapeType="1"/>
          </p:cNvSpPr>
          <p:nvPr/>
        </p:nvSpPr>
        <p:spPr bwMode="auto">
          <a:xfrm flipV="1">
            <a:off x="4643438" y="5661025"/>
            <a:ext cx="936625"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42" name="Text Box 52">
            <a:extLst>
              <a:ext uri="{FF2B5EF4-FFF2-40B4-BE49-F238E27FC236}">
                <a16:creationId xmlns:a16="http://schemas.microsoft.com/office/drawing/2014/main" id="{D3BA98B9-904A-4E22-B5BE-573955256CF0}"/>
              </a:ext>
            </a:extLst>
          </p:cNvPr>
          <p:cNvSpPr txBox="1">
            <a:spLocks noChangeArrowheads="1"/>
          </p:cNvSpPr>
          <p:nvPr/>
        </p:nvSpPr>
        <p:spPr bwMode="auto">
          <a:xfrm>
            <a:off x="4408488" y="5465763"/>
            <a:ext cx="5461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 =</a:t>
            </a:r>
          </a:p>
        </p:txBody>
      </p:sp>
      <p:sp>
        <p:nvSpPr>
          <p:cNvPr id="8243" name="Text Box 53">
            <a:extLst>
              <a:ext uri="{FF2B5EF4-FFF2-40B4-BE49-F238E27FC236}">
                <a16:creationId xmlns:a16="http://schemas.microsoft.com/office/drawing/2014/main" id="{959F44ED-A000-43F0-9FE5-F7D565BB9E56}"/>
              </a:ext>
            </a:extLst>
          </p:cNvPr>
          <p:cNvSpPr txBox="1">
            <a:spLocks noChangeArrowheads="1"/>
          </p:cNvSpPr>
          <p:nvPr/>
        </p:nvSpPr>
        <p:spPr bwMode="auto">
          <a:xfrm>
            <a:off x="5632450" y="5321300"/>
            <a:ext cx="920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1034 N</a:t>
            </a:r>
          </a:p>
        </p:txBody>
      </p:sp>
      <p:sp>
        <p:nvSpPr>
          <p:cNvPr id="8244" name="Line 54">
            <a:extLst>
              <a:ext uri="{FF2B5EF4-FFF2-40B4-BE49-F238E27FC236}">
                <a16:creationId xmlns:a16="http://schemas.microsoft.com/office/drawing/2014/main" id="{9A520EF9-9E93-4321-ACFB-F1B0E57752FB}"/>
              </a:ext>
            </a:extLst>
          </p:cNvPr>
          <p:cNvSpPr>
            <a:spLocks noChangeShapeType="1"/>
          </p:cNvSpPr>
          <p:nvPr/>
        </p:nvSpPr>
        <p:spPr bwMode="auto">
          <a:xfrm>
            <a:off x="4716463" y="6126163"/>
            <a:ext cx="71913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45" name="Text Box 55">
            <a:extLst>
              <a:ext uri="{FF2B5EF4-FFF2-40B4-BE49-F238E27FC236}">
                <a16:creationId xmlns:a16="http://schemas.microsoft.com/office/drawing/2014/main" id="{82206464-E11A-4C1B-8742-B87EAA3FD28C}"/>
              </a:ext>
            </a:extLst>
          </p:cNvPr>
          <p:cNvSpPr txBox="1">
            <a:spLocks noChangeArrowheads="1"/>
          </p:cNvSpPr>
          <p:nvPr/>
        </p:nvSpPr>
        <p:spPr bwMode="auto">
          <a:xfrm>
            <a:off x="5143744" y="5776192"/>
            <a:ext cx="8397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18.36</a:t>
            </a:r>
            <a:r>
              <a:rPr lang="en-US" altLang="en-US" baseline="30000" dirty="0"/>
              <a:t>o</a:t>
            </a:r>
            <a:endParaRPr lang="en-US" altLang="en-US" dirty="0"/>
          </a:p>
        </p:txBody>
      </p:sp>
      <p:sp>
        <p:nvSpPr>
          <p:cNvPr id="3" name="TextBox 2">
            <a:extLst>
              <a:ext uri="{FF2B5EF4-FFF2-40B4-BE49-F238E27FC236}">
                <a16:creationId xmlns:a16="http://schemas.microsoft.com/office/drawing/2014/main" id="{E779C12D-F464-4A56-816B-D49E8CFDA793}"/>
              </a:ext>
            </a:extLst>
          </p:cNvPr>
          <p:cNvSpPr txBox="1"/>
          <p:nvPr/>
        </p:nvSpPr>
        <p:spPr>
          <a:xfrm>
            <a:off x="548262" y="4496485"/>
            <a:ext cx="1646605" cy="369332"/>
          </a:xfrm>
          <a:prstGeom prst="rect">
            <a:avLst/>
          </a:prstGeom>
          <a:noFill/>
        </p:spPr>
        <p:txBody>
          <a:bodyPr wrap="none" rtlCol="0">
            <a:spAutoFit/>
          </a:bodyPr>
          <a:lstStyle/>
          <a:p>
            <a:r>
              <a:rPr lang="en-US" dirty="0"/>
              <a:t>resultant force</a:t>
            </a:r>
          </a:p>
        </p:txBody>
      </p:sp>
      <p:cxnSp>
        <p:nvCxnSpPr>
          <p:cNvPr id="5" name="Straight Connector 4">
            <a:extLst>
              <a:ext uri="{FF2B5EF4-FFF2-40B4-BE49-F238E27FC236}">
                <a16:creationId xmlns:a16="http://schemas.microsoft.com/office/drawing/2014/main" id="{49E54F8C-FF7B-4313-8C45-64F397408180}"/>
              </a:ext>
            </a:extLst>
          </p:cNvPr>
          <p:cNvCxnSpPr/>
          <p:nvPr/>
        </p:nvCxnSpPr>
        <p:spPr>
          <a:xfrm>
            <a:off x="4284663" y="6453336"/>
            <a:ext cx="2447577"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51EC4E9F-0A4D-3966-5181-292A8F8351A5}"/>
              </a:ext>
            </a:extLst>
          </p:cNvPr>
          <p:cNvCxnSpPr>
            <a:cxnSpLocks/>
          </p:cNvCxnSpPr>
          <p:nvPr/>
        </p:nvCxnSpPr>
        <p:spPr>
          <a:xfrm>
            <a:off x="232243" y="1908613"/>
            <a:ext cx="3115622" cy="0"/>
          </a:xfrm>
          <a:prstGeom prst="line">
            <a:avLst/>
          </a:prstGeom>
          <a:ln w="19050">
            <a:solidFill>
              <a:srgbClr val="CC3300"/>
            </a:solidFill>
          </a:ln>
        </p:spPr>
        <p:style>
          <a:lnRef idx="1">
            <a:schemeClr val="dk1"/>
          </a:lnRef>
          <a:fillRef idx="0">
            <a:schemeClr val="dk1"/>
          </a:fillRef>
          <a:effectRef idx="0">
            <a:schemeClr val="dk1"/>
          </a:effectRef>
          <a:fontRef idx="minor">
            <a:schemeClr val="tx1"/>
          </a:fontRef>
        </p:style>
      </p:cxnSp>
      <p:grpSp>
        <p:nvGrpSpPr>
          <p:cNvPr id="17" name="Group 16">
            <a:extLst>
              <a:ext uri="{FF2B5EF4-FFF2-40B4-BE49-F238E27FC236}">
                <a16:creationId xmlns:a16="http://schemas.microsoft.com/office/drawing/2014/main" id="{BC8EB265-0604-FCAF-4474-8ED6B9CAD04F}"/>
              </a:ext>
            </a:extLst>
          </p:cNvPr>
          <p:cNvGrpSpPr/>
          <p:nvPr/>
        </p:nvGrpSpPr>
        <p:grpSpPr>
          <a:xfrm>
            <a:off x="3684586" y="397493"/>
            <a:ext cx="4979988" cy="2166917"/>
            <a:chOff x="3684586" y="709299"/>
            <a:chExt cx="4979988" cy="2166917"/>
          </a:xfrm>
        </p:grpSpPr>
        <p:sp>
          <p:nvSpPr>
            <p:cNvPr id="8195" name="Rectangle 5">
              <a:extLst>
                <a:ext uri="{FF2B5EF4-FFF2-40B4-BE49-F238E27FC236}">
                  <a16:creationId xmlns:a16="http://schemas.microsoft.com/office/drawing/2014/main" id="{307E91A7-F374-4940-A4FD-763ECA4717C6}"/>
                </a:ext>
              </a:extLst>
            </p:cNvPr>
            <p:cNvSpPr>
              <a:spLocks noChangeArrowheads="1"/>
            </p:cNvSpPr>
            <p:nvPr/>
          </p:nvSpPr>
          <p:spPr bwMode="auto">
            <a:xfrm>
              <a:off x="3921124" y="2201549"/>
              <a:ext cx="3384550" cy="71437"/>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6" name="Rectangle 6">
              <a:extLst>
                <a:ext uri="{FF2B5EF4-FFF2-40B4-BE49-F238E27FC236}">
                  <a16:creationId xmlns:a16="http://schemas.microsoft.com/office/drawing/2014/main" id="{CEB976BA-5E65-45CE-BD20-9655557989BE}"/>
                </a:ext>
              </a:extLst>
            </p:cNvPr>
            <p:cNvSpPr>
              <a:spLocks noChangeArrowheads="1"/>
            </p:cNvSpPr>
            <p:nvPr/>
          </p:nvSpPr>
          <p:spPr bwMode="auto">
            <a:xfrm>
              <a:off x="5576886" y="1696724"/>
              <a:ext cx="73025" cy="576262"/>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7" name="Rectangle 7">
              <a:extLst>
                <a:ext uri="{FF2B5EF4-FFF2-40B4-BE49-F238E27FC236}">
                  <a16:creationId xmlns:a16="http://schemas.microsoft.com/office/drawing/2014/main" id="{1933DAFB-805A-4B3D-87EA-4457C81A7D19}"/>
                </a:ext>
              </a:extLst>
            </p:cNvPr>
            <p:cNvSpPr>
              <a:spLocks noChangeArrowheads="1"/>
            </p:cNvSpPr>
            <p:nvPr/>
          </p:nvSpPr>
          <p:spPr bwMode="auto">
            <a:xfrm>
              <a:off x="7234236" y="1049024"/>
              <a:ext cx="71438" cy="1223962"/>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8" name="AutoShape 8">
              <a:extLst>
                <a:ext uri="{FF2B5EF4-FFF2-40B4-BE49-F238E27FC236}">
                  <a16:creationId xmlns:a16="http://schemas.microsoft.com/office/drawing/2014/main" id="{E638724F-9595-4F29-AB25-B8AF5315A837}"/>
                </a:ext>
              </a:extLst>
            </p:cNvPr>
            <p:cNvSpPr>
              <a:spLocks noChangeArrowheads="1"/>
            </p:cNvSpPr>
            <p:nvPr/>
          </p:nvSpPr>
          <p:spPr bwMode="auto">
            <a:xfrm>
              <a:off x="3860799" y="2277749"/>
              <a:ext cx="142875" cy="144462"/>
            </a:xfrm>
            <a:prstGeom prst="triangle">
              <a:avLst>
                <a:gd name="adj" fmla="val 50000"/>
              </a:avLst>
            </a:pr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9" name="AutoShape 9">
              <a:extLst>
                <a:ext uri="{FF2B5EF4-FFF2-40B4-BE49-F238E27FC236}">
                  <a16:creationId xmlns:a16="http://schemas.microsoft.com/office/drawing/2014/main" id="{C4B53906-2E36-45A5-87AC-87652CE3779A}"/>
                </a:ext>
              </a:extLst>
            </p:cNvPr>
            <p:cNvSpPr>
              <a:spLocks noChangeArrowheads="1"/>
            </p:cNvSpPr>
            <p:nvPr/>
          </p:nvSpPr>
          <p:spPr bwMode="auto">
            <a:xfrm>
              <a:off x="7234236" y="2272986"/>
              <a:ext cx="142875" cy="144463"/>
            </a:xfrm>
            <a:prstGeom prst="triangle">
              <a:avLst>
                <a:gd name="adj" fmla="val 50000"/>
              </a:avLst>
            </a:prstGeom>
            <a:solidFill>
              <a:schemeClr val="tx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0" name="Line 10">
              <a:extLst>
                <a:ext uri="{FF2B5EF4-FFF2-40B4-BE49-F238E27FC236}">
                  <a16:creationId xmlns:a16="http://schemas.microsoft.com/office/drawing/2014/main" id="{A6D4DA13-0FB4-45A0-8136-1EAA331BB1D7}"/>
                </a:ext>
              </a:extLst>
            </p:cNvPr>
            <p:cNvSpPr>
              <a:spLocks noChangeShapeType="1"/>
            </p:cNvSpPr>
            <p:nvPr/>
          </p:nvSpPr>
          <p:spPr bwMode="auto">
            <a:xfrm>
              <a:off x="7234236" y="1049024"/>
              <a:ext cx="647700" cy="3603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1" name="Line 11">
              <a:extLst>
                <a:ext uri="{FF2B5EF4-FFF2-40B4-BE49-F238E27FC236}">
                  <a16:creationId xmlns:a16="http://schemas.microsoft.com/office/drawing/2014/main" id="{5308816C-69B8-4EE4-8EE6-B97F723C0176}"/>
                </a:ext>
              </a:extLst>
            </p:cNvPr>
            <p:cNvSpPr>
              <a:spLocks noChangeShapeType="1"/>
            </p:cNvSpPr>
            <p:nvPr/>
          </p:nvSpPr>
          <p:spPr bwMode="auto">
            <a:xfrm>
              <a:off x="7377111" y="1049024"/>
              <a:ext cx="36036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2" name="Line 12">
              <a:extLst>
                <a:ext uri="{FF2B5EF4-FFF2-40B4-BE49-F238E27FC236}">
                  <a16:creationId xmlns:a16="http://schemas.microsoft.com/office/drawing/2014/main" id="{5A2EBF41-8F9F-4A75-9CA3-FEA0EDCF7398}"/>
                </a:ext>
              </a:extLst>
            </p:cNvPr>
            <p:cNvSpPr>
              <a:spLocks noChangeShapeType="1"/>
            </p:cNvSpPr>
            <p:nvPr/>
          </p:nvSpPr>
          <p:spPr bwMode="auto">
            <a:xfrm>
              <a:off x="5721349" y="1696724"/>
              <a:ext cx="14398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13">
              <a:extLst>
                <a:ext uri="{FF2B5EF4-FFF2-40B4-BE49-F238E27FC236}">
                  <a16:creationId xmlns:a16="http://schemas.microsoft.com/office/drawing/2014/main" id="{C18CC06E-53CB-4BA5-A168-5647C39B59F9}"/>
                </a:ext>
              </a:extLst>
            </p:cNvPr>
            <p:cNvSpPr>
              <a:spLocks noChangeShapeType="1"/>
            </p:cNvSpPr>
            <p:nvPr/>
          </p:nvSpPr>
          <p:spPr bwMode="auto">
            <a:xfrm flipV="1">
              <a:off x="5576886" y="1193486"/>
              <a:ext cx="576263" cy="5032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4" name="Text Box 14">
              <a:extLst>
                <a:ext uri="{FF2B5EF4-FFF2-40B4-BE49-F238E27FC236}">
                  <a16:creationId xmlns:a16="http://schemas.microsoft.com/office/drawing/2014/main" id="{D9E307F7-6DB0-4B95-89F2-AA827B0C3F32}"/>
                </a:ext>
              </a:extLst>
            </p:cNvPr>
            <p:cNvSpPr txBox="1">
              <a:spLocks noChangeArrowheads="1"/>
            </p:cNvSpPr>
            <p:nvPr/>
          </p:nvSpPr>
          <p:spPr bwMode="auto">
            <a:xfrm>
              <a:off x="5268911" y="1118874"/>
              <a:ext cx="657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800 N</a:t>
              </a:r>
            </a:p>
          </p:txBody>
        </p:sp>
        <p:sp>
          <p:nvSpPr>
            <p:cNvPr id="8205" name="Text Box 15">
              <a:extLst>
                <a:ext uri="{FF2B5EF4-FFF2-40B4-BE49-F238E27FC236}">
                  <a16:creationId xmlns:a16="http://schemas.microsoft.com/office/drawing/2014/main" id="{D31D74E7-0AEB-4D7B-BF14-7136A9E09035}"/>
                </a:ext>
              </a:extLst>
            </p:cNvPr>
            <p:cNvSpPr txBox="1">
              <a:spLocks noChangeArrowheads="1"/>
            </p:cNvSpPr>
            <p:nvPr/>
          </p:nvSpPr>
          <p:spPr bwMode="auto">
            <a:xfrm>
              <a:off x="7645399" y="1479236"/>
              <a:ext cx="657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480 N</a:t>
              </a:r>
            </a:p>
          </p:txBody>
        </p:sp>
        <p:sp>
          <p:nvSpPr>
            <p:cNvPr id="8206" name="Line 16">
              <a:extLst>
                <a:ext uri="{FF2B5EF4-FFF2-40B4-BE49-F238E27FC236}">
                  <a16:creationId xmlns:a16="http://schemas.microsoft.com/office/drawing/2014/main" id="{B0E2C3E3-F0F0-4103-87E8-78183A6C96E0}"/>
                </a:ext>
              </a:extLst>
            </p:cNvPr>
            <p:cNvSpPr>
              <a:spLocks noChangeShapeType="1"/>
            </p:cNvSpPr>
            <p:nvPr/>
          </p:nvSpPr>
          <p:spPr bwMode="auto">
            <a:xfrm>
              <a:off x="5608636" y="2344424"/>
              <a:ext cx="0" cy="3603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7" name="Line 17">
              <a:extLst>
                <a:ext uri="{FF2B5EF4-FFF2-40B4-BE49-F238E27FC236}">
                  <a16:creationId xmlns:a16="http://schemas.microsoft.com/office/drawing/2014/main" id="{53859D8A-55EF-455E-AC90-E1176653D3DF}"/>
                </a:ext>
              </a:extLst>
            </p:cNvPr>
            <p:cNvSpPr>
              <a:spLocks noChangeShapeType="1"/>
            </p:cNvSpPr>
            <p:nvPr/>
          </p:nvSpPr>
          <p:spPr bwMode="auto">
            <a:xfrm>
              <a:off x="3921124" y="2488886"/>
              <a:ext cx="0" cy="3603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8" name="Line 18">
              <a:extLst>
                <a:ext uri="{FF2B5EF4-FFF2-40B4-BE49-F238E27FC236}">
                  <a16:creationId xmlns:a16="http://schemas.microsoft.com/office/drawing/2014/main" id="{28D00F20-CC54-4F07-A0AB-730E7982FF40}"/>
                </a:ext>
              </a:extLst>
            </p:cNvPr>
            <p:cNvSpPr>
              <a:spLocks noChangeShapeType="1"/>
            </p:cNvSpPr>
            <p:nvPr/>
          </p:nvSpPr>
          <p:spPr bwMode="auto">
            <a:xfrm>
              <a:off x="7305674" y="2488886"/>
              <a:ext cx="0" cy="3603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9" name="Line 19">
              <a:extLst>
                <a:ext uri="{FF2B5EF4-FFF2-40B4-BE49-F238E27FC236}">
                  <a16:creationId xmlns:a16="http://schemas.microsoft.com/office/drawing/2014/main" id="{DC053B7B-5618-48AC-B671-5C8F47DC2889}"/>
                </a:ext>
              </a:extLst>
            </p:cNvPr>
            <p:cNvSpPr>
              <a:spLocks noChangeShapeType="1"/>
            </p:cNvSpPr>
            <p:nvPr/>
          </p:nvSpPr>
          <p:spPr bwMode="auto">
            <a:xfrm flipH="1">
              <a:off x="5216524" y="1696724"/>
              <a:ext cx="2174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0" name="Text Box 20">
              <a:extLst>
                <a:ext uri="{FF2B5EF4-FFF2-40B4-BE49-F238E27FC236}">
                  <a16:creationId xmlns:a16="http://schemas.microsoft.com/office/drawing/2014/main" id="{557FE567-8A50-4EB3-A540-CA00732D2852}"/>
                </a:ext>
              </a:extLst>
            </p:cNvPr>
            <p:cNvSpPr txBox="1">
              <a:spLocks noChangeArrowheads="1"/>
            </p:cNvSpPr>
            <p:nvPr/>
          </p:nvSpPr>
          <p:spPr bwMode="auto">
            <a:xfrm>
              <a:off x="4448807" y="2524605"/>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320 mm</a:t>
              </a:r>
            </a:p>
          </p:txBody>
        </p:sp>
        <p:sp>
          <p:nvSpPr>
            <p:cNvPr id="8211" name="Text Box 21">
              <a:extLst>
                <a:ext uri="{FF2B5EF4-FFF2-40B4-BE49-F238E27FC236}">
                  <a16:creationId xmlns:a16="http://schemas.microsoft.com/office/drawing/2014/main" id="{3477689A-04B7-434B-894B-4ACB568682E8}"/>
                </a:ext>
              </a:extLst>
            </p:cNvPr>
            <p:cNvSpPr txBox="1">
              <a:spLocks noChangeArrowheads="1"/>
            </p:cNvSpPr>
            <p:nvPr/>
          </p:nvSpPr>
          <p:spPr bwMode="auto">
            <a:xfrm>
              <a:off x="6138067" y="2568439"/>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320 mm</a:t>
              </a:r>
            </a:p>
          </p:txBody>
        </p:sp>
        <p:sp>
          <p:nvSpPr>
            <p:cNvPr id="8212" name="Line 22">
              <a:extLst>
                <a:ext uri="{FF2B5EF4-FFF2-40B4-BE49-F238E27FC236}">
                  <a16:creationId xmlns:a16="http://schemas.microsoft.com/office/drawing/2014/main" id="{B0CF7FFE-89C0-43D3-B6C0-22674A123DE1}"/>
                </a:ext>
              </a:extLst>
            </p:cNvPr>
            <p:cNvSpPr>
              <a:spLocks noChangeShapeType="1"/>
            </p:cNvSpPr>
            <p:nvPr/>
          </p:nvSpPr>
          <p:spPr bwMode="auto">
            <a:xfrm flipH="1">
              <a:off x="6800849" y="1049024"/>
              <a:ext cx="3603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3" name="Text Box 23">
              <a:extLst>
                <a:ext uri="{FF2B5EF4-FFF2-40B4-BE49-F238E27FC236}">
                  <a16:creationId xmlns:a16="http://schemas.microsoft.com/office/drawing/2014/main" id="{5B88D4F7-8796-43C1-A881-AD0B24C8A73A}"/>
                </a:ext>
              </a:extLst>
            </p:cNvPr>
            <p:cNvSpPr txBox="1">
              <a:spLocks noChangeArrowheads="1"/>
            </p:cNvSpPr>
            <p:nvPr/>
          </p:nvSpPr>
          <p:spPr bwMode="auto">
            <a:xfrm>
              <a:off x="4496472" y="1720488"/>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120 mm</a:t>
              </a:r>
            </a:p>
          </p:txBody>
        </p:sp>
        <p:sp>
          <p:nvSpPr>
            <p:cNvPr id="8214" name="Text Box 24">
              <a:extLst>
                <a:ext uri="{FF2B5EF4-FFF2-40B4-BE49-F238E27FC236}">
                  <a16:creationId xmlns:a16="http://schemas.microsoft.com/office/drawing/2014/main" id="{E566815C-7AAE-4DB5-8D5C-A022A63CFE64}"/>
                </a:ext>
              </a:extLst>
            </p:cNvPr>
            <p:cNvSpPr txBox="1">
              <a:spLocks noChangeArrowheads="1"/>
            </p:cNvSpPr>
            <p:nvPr/>
          </p:nvSpPr>
          <p:spPr bwMode="auto">
            <a:xfrm>
              <a:off x="6278354" y="1237441"/>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120 mm</a:t>
              </a:r>
            </a:p>
          </p:txBody>
        </p:sp>
        <p:sp>
          <p:nvSpPr>
            <p:cNvPr id="8215" name="Text Box 25">
              <a:extLst>
                <a:ext uri="{FF2B5EF4-FFF2-40B4-BE49-F238E27FC236}">
                  <a16:creationId xmlns:a16="http://schemas.microsoft.com/office/drawing/2014/main" id="{26B7B951-3462-442C-85ED-462F7554FE68}"/>
                </a:ext>
              </a:extLst>
            </p:cNvPr>
            <p:cNvSpPr txBox="1">
              <a:spLocks noChangeArrowheads="1"/>
            </p:cNvSpPr>
            <p:nvPr/>
          </p:nvSpPr>
          <p:spPr bwMode="auto">
            <a:xfrm>
              <a:off x="5792786" y="1387161"/>
              <a:ext cx="450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45</a:t>
              </a:r>
              <a:r>
                <a:rPr lang="en-US" altLang="en-US" sz="1400" baseline="30000" dirty="0"/>
                <a:t>o</a:t>
              </a:r>
              <a:endParaRPr lang="en-US" altLang="en-US" sz="1400" dirty="0"/>
            </a:p>
          </p:txBody>
        </p:sp>
        <p:sp>
          <p:nvSpPr>
            <p:cNvPr id="8216" name="Text Box 26">
              <a:extLst>
                <a:ext uri="{FF2B5EF4-FFF2-40B4-BE49-F238E27FC236}">
                  <a16:creationId xmlns:a16="http://schemas.microsoft.com/office/drawing/2014/main" id="{A81B1EEE-4FAF-4170-A026-E528DD3BF86E}"/>
                </a:ext>
              </a:extLst>
            </p:cNvPr>
            <p:cNvSpPr txBox="1">
              <a:spLocks noChangeArrowheads="1"/>
            </p:cNvSpPr>
            <p:nvPr/>
          </p:nvSpPr>
          <p:spPr bwMode="auto">
            <a:xfrm>
              <a:off x="7593011" y="1049024"/>
              <a:ext cx="450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30</a:t>
              </a:r>
              <a:r>
                <a:rPr lang="en-US" altLang="en-US" sz="1400" baseline="30000" dirty="0"/>
                <a:t>o</a:t>
              </a:r>
              <a:endParaRPr lang="en-US" altLang="en-US" sz="1400" dirty="0"/>
            </a:p>
          </p:txBody>
        </p:sp>
        <p:sp>
          <p:nvSpPr>
            <p:cNvPr id="8217" name="Text Box 27">
              <a:extLst>
                <a:ext uri="{FF2B5EF4-FFF2-40B4-BE49-F238E27FC236}">
                  <a16:creationId xmlns:a16="http://schemas.microsoft.com/office/drawing/2014/main" id="{1A0B7736-C0E5-449C-9F77-241DA5A7235A}"/>
                </a:ext>
              </a:extLst>
            </p:cNvPr>
            <p:cNvSpPr txBox="1">
              <a:spLocks noChangeArrowheads="1"/>
            </p:cNvSpPr>
            <p:nvPr/>
          </p:nvSpPr>
          <p:spPr bwMode="auto">
            <a:xfrm>
              <a:off x="3684586" y="1788799"/>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8218" name="Line 28">
              <a:extLst>
                <a:ext uri="{FF2B5EF4-FFF2-40B4-BE49-F238E27FC236}">
                  <a16:creationId xmlns:a16="http://schemas.microsoft.com/office/drawing/2014/main" id="{0B720A02-4DA5-466F-BFB2-5BD7D8A76831}"/>
                </a:ext>
              </a:extLst>
            </p:cNvPr>
            <p:cNvSpPr>
              <a:spLocks noChangeShapeType="1"/>
            </p:cNvSpPr>
            <p:nvPr/>
          </p:nvSpPr>
          <p:spPr bwMode="auto">
            <a:xfrm>
              <a:off x="7377111" y="2201549"/>
              <a:ext cx="12239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19" name="Line 29">
              <a:extLst>
                <a:ext uri="{FF2B5EF4-FFF2-40B4-BE49-F238E27FC236}">
                  <a16:creationId xmlns:a16="http://schemas.microsoft.com/office/drawing/2014/main" id="{B9364416-5C69-49F5-993C-E35DF51C865C}"/>
                </a:ext>
              </a:extLst>
            </p:cNvPr>
            <p:cNvSpPr>
              <a:spLocks noChangeShapeType="1"/>
            </p:cNvSpPr>
            <p:nvPr/>
          </p:nvSpPr>
          <p:spPr bwMode="auto">
            <a:xfrm flipV="1">
              <a:off x="3921124" y="977586"/>
              <a:ext cx="0" cy="863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38" name="Text Box 48">
              <a:extLst>
                <a:ext uri="{FF2B5EF4-FFF2-40B4-BE49-F238E27FC236}">
                  <a16:creationId xmlns:a16="http://schemas.microsoft.com/office/drawing/2014/main" id="{96CA68B0-291F-42FB-84AE-FECAD3DC12D3}"/>
                </a:ext>
              </a:extLst>
            </p:cNvPr>
            <p:cNvSpPr txBox="1">
              <a:spLocks noChangeArrowheads="1"/>
            </p:cNvSpPr>
            <p:nvPr/>
          </p:nvSpPr>
          <p:spPr bwMode="auto">
            <a:xfrm>
              <a:off x="8366124" y="2222186"/>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8239" name="Text Box 49">
              <a:extLst>
                <a:ext uri="{FF2B5EF4-FFF2-40B4-BE49-F238E27FC236}">
                  <a16:creationId xmlns:a16="http://schemas.microsoft.com/office/drawing/2014/main" id="{76DA9B2A-8727-4B2F-8B72-CE646B0E5215}"/>
                </a:ext>
              </a:extLst>
            </p:cNvPr>
            <p:cNvSpPr txBox="1">
              <a:spLocks noChangeArrowheads="1"/>
            </p:cNvSpPr>
            <p:nvPr/>
          </p:nvSpPr>
          <p:spPr bwMode="auto">
            <a:xfrm>
              <a:off x="3686174" y="709299"/>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cxnSp>
          <p:nvCxnSpPr>
            <p:cNvPr id="7" name="Straight Arrow Connector 6">
              <a:extLst>
                <a:ext uri="{FF2B5EF4-FFF2-40B4-BE49-F238E27FC236}">
                  <a16:creationId xmlns:a16="http://schemas.microsoft.com/office/drawing/2014/main" id="{9362698D-37EA-CB46-931E-D97798BD9E1C}"/>
                </a:ext>
              </a:extLst>
            </p:cNvPr>
            <p:cNvCxnSpPr/>
            <p:nvPr/>
          </p:nvCxnSpPr>
          <p:spPr>
            <a:xfrm>
              <a:off x="7020272" y="1049024"/>
              <a:ext cx="0" cy="64293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4BF180ED-2C54-E26C-8F41-A2A78881C711}"/>
                </a:ext>
              </a:extLst>
            </p:cNvPr>
            <p:cNvCxnSpPr>
              <a:cxnSpLocks/>
            </p:cNvCxnSpPr>
            <p:nvPr/>
          </p:nvCxnSpPr>
          <p:spPr>
            <a:xfrm>
              <a:off x="5325267" y="1711011"/>
              <a:ext cx="0" cy="49053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E2D7C5DC-1AB9-7C9A-116A-9FDAA920BB58}"/>
                </a:ext>
              </a:extLst>
            </p:cNvPr>
            <p:cNvCxnSpPr/>
            <p:nvPr/>
          </p:nvCxnSpPr>
          <p:spPr>
            <a:xfrm>
              <a:off x="3938467" y="2568439"/>
              <a:ext cx="165618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FCAC90CD-7034-9660-496D-6F0D3F1428DF}"/>
                </a:ext>
              </a:extLst>
            </p:cNvPr>
            <p:cNvCxnSpPr/>
            <p:nvPr/>
          </p:nvCxnSpPr>
          <p:spPr>
            <a:xfrm>
              <a:off x="5613770" y="2568439"/>
              <a:ext cx="165618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grpSp>
      <p:cxnSp>
        <p:nvCxnSpPr>
          <p:cNvPr id="9" name="Straight Connector 8">
            <a:extLst>
              <a:ext uri="{FF2B5EF4-FFF2-40B4-BE49-F238E27FC236}">
                <a16:creationId xmlns:a16="http://schemas.microsoft.com/office/drawing/2014/main" id="{DAE6FC52-9A8A-99F8-15C7-0A047E59A4FE}"/>
              </a:ext>
            </a:extLst>
          </p:cNvPr>
          <p:cNvCxnSpPr/>
          <p:nvPr/>
        </p:nvCxnSpPr>
        <p:spPr>
          <a:xfrm>
            <a:off x="6344305" y="4167742"/>
            <a:ext cx="423068"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F870F15E-4364-6F32-9B3A-2159B26FA40E}"/>
              </a:ext>
            </a:extLst>
          </p:cNvPr>
          <p:cNvCxnSpPr>
            <a:cxnSpLocks/>
          </p:cNvCxnSpPr>
          <p:nvPr/>
        </p:nvCxnSpPr>
        <p:spPr>
          <a:xfrm>
            <a:off x="6619724" y="3050537"/>
            <a:ext cx="0" cy="111720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5C3B7754-AB8A-661C-6AE6-F10E319F450D}"/>
              </a:ext>
            </a:extLst>
          </p:cNvPr>
          <p:cNvCxnSpPr/>
          <p:nvPr/>
        </p:nvCxnSpPr>
        <p:spPr>
          <a:xfrm>
            <a:off x="3014821" y="4202203"/>
            <a:ext cx="0" cy="378751"/>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D65BE02C-11F0-30DB-A125-5FFA2C62230A}"/>
              </a:ext>
            </a:extLst>
          </p:cNvPr>
          <p:cNvCxnSpPr/>
          <p:nvPr/>
        </p:nvCxnSpPr>
        <p:spPr>
          <a:xfrm>
            <a:off x="4544217" y="4255618"/>
            <a:ext cx="0" cy="378751"/>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428A03E3-582E-2681-BAA0-2632130AE68D}"/>
              </a:ext>
            </a:extLst>
          </p:cNvPr>
          <p:cNvCxnSpPr/>
          <p:nvPr/>
        </p:nvCxnSpPr>
        <p:spPr>
          <a:xfrm>
            <a:off x="6325393" y="4239179"/>
            <a:ext cx="0" cy="378751"/>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C008A649-D489-D8D9-FB48-B8838E02923D}"/>
              </a:ext>
            </a:extLst>
          </p:cNvPr>
          <p:cNvCxnSpPr>
            <a:cxnSpLocks/>
          </p:cNvCxnSpPr>
          <p:nvPr/>
        </p:nvCxnSpPr>
        <p:spPr>
          <a:xfrm>
            <a:off x="3041460" y="4428554"/>
            <a:ext cx="1483708"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A863A644-C666-7235-96C3-EFDD14EF9358}"/>
              </a:ext>
            </a:extLst>
          </p:cNvPr>
          <p:cNvCxnSpPr>
            <a:cxnSpLocks/>
          </p:cNvCxnSpPr>
          <p:nvPr/>
        </p:nvCxnSpPr>
        <p:spPr>
          <a:xfrm>
            <a:off x="4566375" y="4444993"/>
            <a:ext cx="1677175"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B04AC0C0-0B46-9789-3301-8159B16F9DA2}"/>
              </a:ext>
            </a:extLst>
          </p:cNvPr>
          <p:cNvCxnSpPr/>
          <p:nvPr/>
        </p:nvCxnSpPr>
        <p:spPr>
          <a:xfrm>
            <a:off x="4092067" y="3662917"/>
            <a:ext cx="385191" cy="0"/>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3FA1F5E3-2006-6C72-4C68-01E475858FBB}"/>
              </a:ext>
            </a:extLst>
          </p:cNvPr>
          <p:cNvCxnSpPr/>
          <p:nvPr/>
        </p:nvCxnSpPr>
        <p:spPr>
          <a:xfrm>
            <a:off x="4284662" y="3662917"/>
            <a:ext cx="0" cy="45802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Line 4">
            <a:extLst>
              <a:ext uri="{FF2B5EF4-FFF2-40B4-BE49-F238E27FC236}">
                <a16:creationId xmlns:a16="http://schemas.microsoft.com/office/drawing/2014/main" id="{88B35D22-BC96-4DD2-A015-EDF7FC840D36}"/>
              </a:ext>
            </a:extLst>
          </p:cNvPr>
          <p:cNvSpPr>
            <a:spLocks noChangeShapeType="1"/>
          </p:cNvSpPr>
          <p:nvPr/>
        </p:nvSpPr>
        <p:spPr bwMode="auto">
          <a:xfrm>
            <a:off x="1763688" y="2492896"/>
            <a:ext cx="33115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9" name="Line 5">
            <a:extLst>
              <a:ext uri="{FF2B5EF4-FFF2-40B4-BE49-F238E27FC236}">
                <a16:creationId xmlns:a16="http://schemas.microsoft.com/office/drawing/2014/main" id="{30488354-0FCA-45F1-8DD1-50F864B0AFFA}"/>
              </a:ext>
            </a:extLst>
          </p:cNvPr>
          <p:cNvSpPr>
            <a:spLocks noChangeShapeType="1"/>
          </p:cNvSpPr>
          <p:nvPr/>
        </p:nvSpPr>
        <p:spPr bwMode="auto">
          <a:xfrm flipV="1">
            <a:off x="3274988" y="1988071"/>
            <a:ext cx="0" cy="5048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0" name="Line 6">
            <a:extLst>
              <a:ext uri="{FF2B5EF4-FFF2-40B4-BE49-F238E27FC236}">
                <a16:creationId xmlns:a16="http://schemas.microsoft.com/office/drawing/2014/main" id="{3F0CCFBA-74CC-473A-815B-EBAB9812E83D}"/>
              </a:ext>
            </a:extLst>
          </p:cNvPr>
          <p:cNvSpPr>
            <a:spLocks noChangeShapeType="1"/>
          </p:cNvSpPr>
          <p:nvPr/>
        </p:nvSpPr>
        <p:spPr bwMode="auto">
          <a:xfrm flipV="1">
            <a:off x="5006356" y="1340371"/>
            <a:ext cx="0" cy="1152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1" name="Line 7">
            <a:extLst>
              <a:ext uri="{FF2B5EF4-FFF2-40B4-BE49-F238E27FC236}">
                <a16:creationId xmlns:a16="http://schemas.microsoft.com/office/drawing/2014/main" id="{EF00FC50-A073-4649-81B3-E309D3BC98E7}"/>
              </a:ext>
            </a:extLst>
          </p:cNvPr>
          <p:cNvSpPr>
            <a:spLocks noChangeShapeType="1"/>
          </p:cNvSpPr>
          <p:nvPr/>
        </p:nvSpPr>
        <p:spPr bwMode="auto">
          <a:xfrm>
            <a:off x="3274988" y="1988071"/>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2" name="Line 8">
            <a:extLst>
              <a:ext uri="{FF2B5EF4-FFF2-40B4-BE49-F238E27FC236}">
                <a16:creationId xmlns:a16="http://schemas.microsoft.com/office/drawing/2014/main" id="{24CB986D-AAAE-4800-B17B-69B1AB5CFF0D}"/>
              </a:ext>
            </a:extLst>
          </p:cNvPr>
          <p:cNvSpPr>
            <a:spLocks noChangeShapeType="1"/>
          </p:cNvSpPr>
          <p:nvPr/>
        </p:nvSpPr>
        <p:spPr bwMode="auto">
          <a:xfrm flipV="1">
            <a:off x="3274988" y="1484834"/>
            <a:ext cx="0" cy="5032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3" name="Line 9">
            <a:extLst>
              <a:ext uri="{FF2B5EF4-FFF2-40B4-BE49-F238E27FC236}">
                <a16:creationId xmlns:a16="http://schemas.microsoft.com/office/drawing/2014/main" id="{5BFFD842-C820-42CE-A1E1-619CF8E5C195}"/>
              </a:ext>
            </a:extLst>
          </p:cNvPr>
          <p:cNvSpPr>
            <a:spLocks noChangeShapeType="1"/>
          </p:cNvSpPr>
          <p:nvPr/>
        </p:nvSpPr>
        <p:spPr bwMode="auto">
          <a:xfrm>
            <a:off x="5006356" y="1340371"/>
            <a:ext cx="6477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4" name="Line 10">
            <a:extLst>
              <a:ext uri="{FF2B5EF4-FFF2-40B4-BE49-F238E27FC236}">
                <a16:creationId xmlns:a16="http://schemas.microsoft.com/office/drawing/2014/main" id="{ECCDA164-1BCE-429C-9AF8-2C01E0537B5F}"/>
              </a:ext>
            </a:extLst>
          </p:cNvPr>
          <p:cNvSpPr>
            <a:spLocks noChangeShapeType="1"/>
          </p:cNvSpPr>
          <p:nvPr/>
        </p:nvSpPr>
        <p:spPr bwMode="auto">
          <a:xfrm>
            <a:off x="5006356" y="1340371"/>
            <a:ext cx="0" cy="3603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5" name="Text Box 11">
            <a:extLst>
              <a:ext uri="{FF2B5EF4-FFF2-40B4-BE49-F238E27FC236}">
                <a16:creationId xmlns:a16="http://schemas.microsoft.com/office/drawing/2014/main" id="{B0C40C8D-9430-4B75-B596-332DD3701161}"/>
              </a:ext>
            </a:extLst>
          </p:cNvPr>
          <p:cNvSpPr txBox="1">
            <a:spLocks noChangeArrowheads="1"/>
          </p:cNvSpPr>
          <p:nvPr/>
        </p:nvSpPr>
        <p:spPr bwMode="auto">
          <a:xfrm>
            <a:off x="5303416" y="980628"/>
            <a:ext cx="9108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415.69 N</a:t>
            </a:r>
          </a:p>
        </p:txBody>
      </p:sp>
      <p:sp>
        <p:nvSpPr>
          <p:cNvPr id="9226" name="Text Box 12">
            <a:extLst>
              <a:ext uri="{FF2B5EF4-FFF2-40B4-BE49-F238E27FC236}">
                <a16:creationId xmlns:a16="http://schemas.microsoft.com/office/drawing/2014/main" id="{A62B5824-22DF-4C94-9A59-1CB7ADBFF339}"/>
              </a:ext>
            </a:extLst>
          </p:cNvPr>
          <p:cNvSpPr txBox="1">
            <a:spLocks noChangeArrowheads="1"/>
          </p:cNvSpPr>
          <p:nvPr/>
        </p:nvSpPr>
        <p:spPr bwMode="auto">
          <a:xfrm>
            <a:off x="4343994" y="1327122"/>
            <a:ext cx="662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240 N</a:t>
            </a:r>
          </a:p>
        </p:txBody>
      </p:sp>
      <p:sp>
        <p:nvSpPr>
          <p:cNvPr id="9227" name="Text Box 13">
            <a:extLst>
              <a:ext uri="{FF2B5EF4-FFF2-40B4-BE49-F238E27FC236}">
                <a16:creationId xmlns:a16="http://schemas.microsoft.com/office/drawing/2014/main" id="{393F13B1-02DB-4863-B4AD-3321AEA11DEC}"/>
              </a:ext>
            </a:extLst>
          </p:cNvPr>
          <p:cNvSpPr txBox="1">
            <a:spLocks noChangeArrowheads="1"/>
          </p:cNvSpPr>
          <p:nvPr/>
        </p:nvSpPr>
        <p:spPr bwMode="auto">
          <a:xfrm>
            <a:off x="2964036" y="1137246"/>
            <a:ext cx="9108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565.69 N</a:t>
            </a:r>
          </a:p>
        </p:txBody>
      </p:sp>
      <p:sp>
        <p:nvSpPr>
          <p:cNvPr id="9228" name="Text Box 14">
            <a:extLst>
              <a:ext uri="{FF2B5EF4-FFF2-40B4-BE49-F238E27FC236}">
                <a16:creationId xmlns:a16="http://schemas.microsoft.com/office/drawing/2014/main" id="{762DD00E-85D6-4D44-854F-204D7A3F7A43}"/>
              </a:ext>
            </a:extLst>
          </p:cNvPr>
          <p:cNvSpPr txBox="1">
            <a:spLocks noChangeArrowheads="1"/>
          </p:cNvSpPr>
          <p:nvPr/>
        </p:nvSpPr>
        <p:spPr bwMode="auto">
          <a:xfrm>
            <a:off x="3303460" y="1710589"/>
            <a:ext cx="9108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565.69 N</a:t>
            </a:r>
          </a:p>
        </p:txBody>
      </p:sp>
      <p:sp>
        <p:nvSpPr>
          <p:cNvPr id="9229" name="Text Box 15">
            <a:extLst>
              <a:ext uri="{FF2B5EF4-FFF2-40B4-BE49-F238E27FC236}">
                <a16:creationId xmlns:a16="http://schemas.microsoft.com/office/drawing/2014/main" id="{5638070B-3494-4C56-8D7B-37FE7D8B2A2A}"/>
              </a:ext>
            </a:extLst>
          </p:cNvPr>
          <p:cNvSpPr txBox="1">
            <a:spLocks noChangeArrowheads="1"/>
          </p:cNvSpPr>
          <p:nvPr/>
        </p:nvSpPr>
        <p:spPr bwMode="auto">
          <a:xfrm>
            <a:off x="1998341" y="2719579"/>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320 mm</a:t>
            </a:r>
          </a:p>
        </p:txBody>
      </p:sp>
      <p:sp>
        <p:nvSpPr>
          <p:cNvPr id="9230" name="Text Box 16">
            <a:extLst>
              <a:ext uri="{FF2B5EF4-FFF2-40B4-BE49-F238E27FC236}">
                <a16:creationId xmlns:a16="http://schemas.microsoft.com/office/drawing/2014/main" id="{531CFBE0-625D-40B8-94E8-D738AAF099FE}"/>
              </a:ext>
            </a:extLst>
          </p:cNvPr>
          <p:cNvSpPr txBox="1">
            <a:spLocks noChangeArrowheads="1"/>
          </p:cNvSpPr>
          <p:nvPr/>
        </p:nvSpPr>
        <p:spPr bwMode="auto">
          <a:xfrm>
            <a:off x="3783033" y="2734295"/>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320 mm</a:t>
            </a:r>
          </a:p>
        </p:txBody>
      </p:sp>
      <p:sp>
        <p:nvSpPr>
          <p:cNvPr id="9231" name="Text Box 17">
            <a:extLst>
              <a:ext uri="{FF2B5EF4-FFF2-40B4-BE49-F238E27FC236}">
                <a16:creationId xmlns:a16="http://schemas.microsoft.com/office/drawing/2014/main" id="{748DEF08-75F4-4757-B3D0-7C19A9699EEA}"/>
              </a:ext>
            </a:extLst>
          </p:cNvPr>
          <p:cNvSpPr txBox="1">
            <a:spLocks noChangeArrowheads="1"/>
          </p:cNvSpPr>
          <p:nvPr/>
        </p:nvSpPr>
        <p:spPr bwMode="auto">
          <a:xfrm>
            <a:off x="2211434" y="2012585"/>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120 mm</a:t>
            </a:r>
          </a:p>
        </p:txBody>
      </p:sp>
      <p:sp>
        <p:nvSpPr>
          <p:cNvPr id="9232" name="Text Box 18">
            <a:extLst>
              <a:ext uri="{FF2B5EF4-FFF2-40B4-BE49-F238E27FC236}">
                <a16:creationId xmlns:a16="http://schemas.microsoft.com/office/drawing/2014/main" id="{FC1BE46E-3A1D-48EB-9A0F-7F0C5B3A8389}"/>
              </a:ext>
            </a:extLst>
          </p:cNvPr>
          <p:cNvSpPr txBox="1">
            <a:spLocks noChangeArrowheads="1"/>
          </p:cNvSpPr>
          <p:nvPr/>
        </p:nvSpPr>
        <p:spPr bwMode="auto">
          <a:xfrm>
            <a:off x="5288589" y="1824756"/>
            <a:ext cx="8306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240 mm</a:t>
            </a:r>
          </a:p>
        </p:txBody>
      </p:sp>
      <p:sp>
        <p:nvSpPr>
          <p:cNvPr id="9233" name="Text Box 19">
            <a:extLst>
              <a:ext uri="{FF2B5EF4-FFF2-40B4-BE49-F238E27FC236}">
                <a16:creationId xmlns:a16="http://schemas.microsoft.com/office/drawing/2014/main" id="{506AB7E1-270C-4D8F-98E3-15C55D9F61CE}"/>
              </a:ext>
            </a:extLst>
          </p:cNvPr>
          <p:cNvSpPr txBox="1">
            <a:spLocks noChangeArrowheads="1"/>
          </p:cNvSpPr>
          <p:nvPr/>
        </p:nvSpPr>
        <p:spPr bwMode="auto">
          <a:xfrm>
            <a:off x="1474763" y="2061096"/>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graphicFrame>
        <p:nvGraphicFramePr>
          <p:cNvPr id="9234" name="Object 20">
            <a:extLst>
              <a:ext uri="{FF2B5EF4-FFF2-40B4-BE49-F238E27FC236}">
                <a16:creationId xmlns:a16="http://schemas.microsoft.com/office/drawing/2014/main" id="{FC1CCE57-A4A7-4648-B275-59DC45186E93}"/>
              </a:ext>
            </a:extLst>
          </p:cNvPr>
          <p:cNvGraphicFramePr>
            <a:graphicFrameLocks noChangeAspect="1"/>
          </p:cNvGraphicFramePr>
          <p:nvPr>
            <p:extLst>
              <p:ext uri="{D42A27DB-BD31-4B8C-83A1-F6EECF244321}">
                <p14:modId xmlns:p14="http://schemas.microsoft.com/office/powerpoint/2010/main" val="2279836558"/>
              </p:ext>
            </p:extLst>
          </p:nvPr>
        </p:nvGraphicFramePr>
        <p:xfrm>
          <a:off x="1166788" y="3283471"/>
          <a:ext cx="3887787" cy="1503363"/>
        </p:xfrm>
        <a:graphic>
          <a:graphicData uri="http://schemas.openxmlformats.org/presentationml/2006/ole">
            <mc:AlternateContent xmlns:mc="http://schemas.openxmlformats.org/markup-compatibility/2006">
              <mc:Choice xmlns:v="urn:schemas-microsoft-com:vml" Requires="v">
                <p:oleObj name="Equation" r:id="rId3" imgW="2298600" imgH="888840" progId="Equation.DSMT4">
                  <p:embed/>
                </p:oleObj>
              </mc:Choice>
              <mc:Fallback>
                <p:oleObj name="Equation" r:id="rId3" imgW="2298600" imgH="888840" progId="Equation.DSMT4">
                  <p:embed/>
                  <p:pic>
                    <p:nvPicPr>
                      <p:cNvPr id="0" name="Object 20"/>
                      <p:cNvPicPr>
                        <a:picLocks noChangeAspect="1" noChangeArrowheads="1"/>
                      </p:cNvPicPr>
                      <p:nvPr/>
                    </p:nvPicPr>
                    <p:blipFill>
                      <a:blip r:embed="rId4"/>
                      <a:srcRect/>
                      <a:stretch>
                        <a:fillRect/>
                      </a:stretch>
                    </p:blipFill>
                    <p:spPr bwMode="auto">
                      <a:xfrm>
                        <a:off x="1166788" y="3283471"/>
                        <a:ext cx="3887787" cy="1503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35" name="Object 21">
            <a:extLst>
              <a:ext uri="{FF2B5EF4-FFF2-40B4-BE49-F238E27FC236}">
                <a16:creationId xmlns:a16="http://schemas.microsoft.com/office/drawing/2014/main" id="{A4BBA3CB-C2EE-4C9D-A34B-E410F3E3A19F}"/>
              </a:ext>
            </a:extLst>
          </p:cNvPr>
          <p:cNvGraphicFramePr>
            <a:graphicFrameLocks noChangeAspect="1"/>
          </p:cNvGraphicFramePr>
          <p:nvPr>
            <p:extLst>
              <p:ext uri="{D42A27DB-BD31-4B8C-83A1-F6EECF244321}">
                <p14:modId xmlns:p14="http://schemas.microsoft.com/office/powerpoint/2010/main" val="1640442635"/>
              </p:ext>
            </p:extLst>
          </p:nvPr>
        </p:nvGraphicFramePr>
        <p:xfrm>
          <a:off x="860425" y="5605463"/>
          <a:ext cx="4073525" cy="760412"/>
        </p:xfrm>
        <a:graphic>
          <a:graphicData uri="http://schemas.openxmlformats.org/presentationml/2006/ole">
            <mc:AlternateContent xmlns:mc="http://schemas.openxmlformats.org/markup-compatibility/2006">
              <mc:Choice xmlns:v="urn:schemas-microsoft-com:vml" Requires="v">
                <p:oleObj name="Equation" r:id="rId5" imgW="2514600" imgH="469800" progId="Equation.DSMT4">
                  <p:embed/>
                </p:oleObj>
              </mc:Choice>
              <mc:Fallback>
                <p:oleObj name="Equation" r:id="rId5" imgW="2514600" imgH="469800" progId="Equation.DSMT4">
                  <p:embed/>
                  <p:pic>
                    <p:nvPicPr>
                      <p:cNvPr id="0" name="Object 21"/>
                      <p:cNvPicPr>
                        <a:picLocks noChangeAspect="1" noChangeArrowheads="1"/>
                      </p:cNvPicPr>
                      <p:nvPr/>
                    </p:nvPicPr>
                    <p:blipFill>
                      <a:blip r:embed="rId6"/>
                      <a:srcRect/>
                      <a:stretch>
                        <a:fillRect/>
                      </a:stretch>
                    </p:blipFill>
                    <p:spPr bwMode="auto">
                      <a:xfrm>
                        <a:off x="860425" y="5605463"/>
                        <a:ext cx="4073525" cy="760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9236" name="Group 25">
            <a:extLst>
              <a:ext uri="{FF2B5EF4-FFF2-40B4-BE49-F238E27FC236}">
                <a16:creationId xmlns:a16="http://schemas.microsoft.com/office/drawing/2014/main" id="{5FB14551-AFE5-43B1-BBEC-CA98CBD93DEF}"/>
              </a:ext>
            </a:extLst>
          </p:cNvPr>
          <p:cNvGrpSpPr>
            <a:grpSpLocks/>
          </p:cNvGrpSpPr>
          <p:nvPr/>
        </p:nvGrpSpPr>
        <p:grpSpPr bwMode="auto">
          <a:xfrm>
            <a:off x="734988" y="3283471"/>
            <a:ext cx="360362" cy="433388"/>
            <a:chOff x="2925" y="2840"/>
            <a:chExt cx="227" cy="273"/>
          </a:xfrm>
        </p:grpSpPr>
        <p:sp>
          <p:nvSpPr>
            <p:cNvPr id="9245" name="Arc 23">
              <a:extLst>
                <a:ext uri="{FF2B5EF4-FFF2-40B4-BE49-F238E27FC236}">
                  <a16:creationId xmlns:a16="http://schemas.microsoft.com/office/drawing/2014/main" id="{B643583E-8CEC-455A-A18E-33B5A9F21474}"/>
                </a:ext>
              </a:extLst>
            </p:cNvPr>
            <p:cNvSpPr>
              <a:spLocks/>
            </p:cNvSpPr>
            <p:nvPr/>
          </p:nvSpPr>
          <p:spPr bwMode="auto">
            <a:xfrm>
              <a:off x="2925" y="2844"/>
              <a:ext cx="227" cy="269"/>
            </a:xfrm>
            <a:custGeom>
              <a:avLst/>
              <a:gdLst>
                <a:gd name="T0" fmla="*/ 0 w 39231"/>
                <a:gd name="T1" fmla="*/ 0 h 43200"/>
                <a:gd name="T2" fmla="*/ 0 w 39231"/>
                <a:gd name="T3" fmla="*/ 1 h 43200"/>
                <a:gd name="T4" fmla="*/ 1 w 39231"/>
                <a:gd name="T5" fmla="*/ 1 h 43200"/>
                <a:gd name="T6" fmla="*/ 0 60000 65536"/>
                <a:gd name="T7" fmla="*/ 0 60000 65536"/>
                <a:gd name="T8" fmla="*/ 0 60000 65536"/>
                <a:gd name="T9" fmla="*/ 0 w 39231"/>
                <a:gd name="T10" fmla="*/ 0 h 43200"/>
                <a:gd name="T11" fmla="*/ 39231 w 39231"/>
                <a:gd name="T12" fmla="*/ 43200 h 43200"/>
              </a:gdLst>
              <a:ahLst/>
              <a:cxnLst>
                <a:cxn ang="T6">
                  <a:pos x="T0" y="T1"/>
                </a:cxn>
                <a:cxn ang="T7">
                  <a:pos x="T2" y="T3"/>
                </a:cxn>
                <a:cxn ang="T8">
                  <a:pos x="T4" y="T5"/>
                </a:cxn>
              </a:cxnLst>
              <a:rect l="T9" t="T10" r="T11" b="T12"/>
              <a:pathLst>
                <a:path w="39231" h="43200" fill="none" extrusionOk="0">
                  <a:moveTo>
                    <a:pt x="0" y="9121"/>
                  </a:moveTo>
                  <a:cubicBezTo>
                    <a:pt x="4049" y="3400"/>
                    <a:pt x="10622" y="-1"/>
                    <a:pt x="17631" y="0"/>
                  </a:cubicBezTo>
                  <a:cubicBezTo>
                    <a:pt x="29560" y="0"/>
                    <a:pt x="39231" y="9670"/>
                    <a:pt x="39231" y="21600"/>
                  </a:cubicBezTo>
                  <a:cubicBezTo>
                    <a:pt x="39231" y="33529"/>
                    <a:pt x="29560" y="43200"/>
                    <a:pt x="17631" y="43200"/>
                  </a:cubicBezTo>
                  <a:cubicBezTo>
                    <a:pt x="12219" y="43200"/>
                    <a:pt x="7005" y="41168"/>
                    <a:pt x="3019" y="37508"/>
                  </a:cubicBezTo>
                </a:path>
                <a:path w="39231" h="43200" stroke="0" extrusionOk="0">
                  <a:moveTo>
                    <a:pt x="0" y="9121"/>
                  </a:moveTo>
                  <a:cubicBezTo>
                    <a:pt x="4049" y="3400"/>
                    <a:pt x="10622" y="-1"/>
                    <a:pt x="17631" y="0"/>
                  </a:cubicBezTo>
                  <a:cubicBezTo>
                    <a:pt x="29560" y="0"/>
                    <a:pt x="39231" y="9670"/>
                    <a:pt x="39231" y="21600"/>
                  </a:cubicBezTo>
                  <a:cubicBezTo>
                    <a:pt x="39231" y="33529"/>
                    <a:pt x="29560" y="43200"/>
                    <a:pt x="17631" y="43200"/>
                  </a:cubicBezTo>
                  <a:cubicBezTo>
                    <a:pt x="12219" y="43200"/>
                    <a:pt x="7005" y="41168"/>
                    <a:pt x="3019" y="37508"/>
                  </a:cubicBezTo>
                  <a:lnTo>
                    <a:pt x="17631" y="21600"/>
                  </a:lnTo>
                  <a:lnTo>
                    <a:pt x="0" y="9121"/>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46" name="Text Box 24">
              <a:extLst>
                <a:ext uri="{FF2B5EF4-FFF2-40B4-BE49-F238E27FC236}">
                  <a16:creationId xmlns:a16="http://schemas.microsoft.com/office/drawing/2014/main" id="{694B784F-23F9-489A-A491-8564AA509CDB}"/>
                </a:ext>
              </a:extLst>
            </p:cNvPr>
            <p:cNvSpPr txBox="1">
              <a:spLocks noChangeArrowheads="1"/>
            </p:cNvSpPr>
            <p:nvPr/>
          </p:nvSpPr>
          <p:spPr bwMode="auto">
            <a:xfrm>
              <a:off x="2925" y="2840"/>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sp>
        <p:nvSpPr>
          <p:cNvPr id="9237" name="Line 26">
            <a:extLst>
              <a:ext uri="{FF2B5EF4-FFF2-40B4-BE49-F238E27FC236}">
                <a16:creationId xmlns:a16="http://schemas.microsoft.com/office/drawing/2014/main" id="{DE9A8C9D-4E34-4BF5-A85C-577A172A2B71}"/>
              </a:ext>
            </a:extLst>
          </p:cNvPr>
          <p:cNvSpPr>
            <a:spLocks noChangeShapeType="1"/>
          </p:cNvSpPr>
          <p:nvPr/>
        </p:nvSpPr>
        <p:spPr bwMode="auto">
          <a:xfrm flipV="1">
            <a:off x="5486375" y="5010671"/>
            <a:ext cx="936625"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8" name="Line 27">
            <a:extLst>
              <a:ext uri="{FF2B5EF4-FFF2-40B4-BE49-F238E27FC236}">
                <a16:creationId xmlns:a16="http://schemas.microsoft.com/office/drawing/2014/main" id="{C2E204F6-025F-4A40-8466-33D80F2761DC}"/>
              </a:ext>
            </a:extLst>
          </p:cNvPr>
          <p:cNvSpPr>
            <a:spLocks noChangeShapeType="1"/>
          </p:cNvSpPr>
          <p:nvPr/>
        </p:nvSpPr>
        <p:spPr bwMode="auto">
          <a:xfrm>
            <a:off x="5846738" y="5299596"/>
            <a:ext cx="215900" cy="503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Text Box 28">
            <a:extLst>
              <a:ext uri="{FF2B5EF4-FFF2-40B4-BE49-F238E27FC236}">
                <a16:creationId xmlns:a16="http://schemas.microsoft.com/office/drawing/2014/main" id="{BA28E385-6940-4526-AF0B-1BC95EF18BC0}"/>
              </a:ext>
            </a:extLst>
          </p:cNvPr>
          <p:cNvSpPr txBox="1">
            <a:spLocks noChangeArrowheads="1"/>
          </p:cNvSpPr>
          <p:nvPr/>
        </p:nvSpPr>
        <p:spPr bwMode="auto">
          <a:xfrm>
            <a:off x="5991200" y="5802834"/>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9240" name="Text Box 29">
            <a:extLst>
              <a:ext uri="{FF2B5EF4-FFF2-40B4-BE49-F238E27FC236}">
                <a16:creationId xmlns:a16="http://schemas.microsoft.com/office/drawing/2014/main" id="{7B43BEFC-19C4-43AD-B661-2BF0CB7AEE41}"/>
              </a:ext>
            </a:extLst>
          </p:cNvPr>
          <p:cNvSpPr txBox="1">
            <a:spLocks noChangeArrowheads="1"/>
          </p:cNvSpPr>
          <p:nvPr/>
        </p:nvSpPr>
        <p:spPr bwMode="auto">
          <a:xfrm>
            <a:off x="6402363" y="4670946"/>
            <a:ext cx="1358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 = 1034 N</a:t>
            </a:r>
          </a:p>
        </p:txBody>
      </p:sp>
      <p:sp>
        <p:nvSpPr>
          <p:cNvPr id="9241" name="Text Box 30">
            <a:extLst>
              <a:ext uri="{FF2B5EF4-FFF2-40B4-BE49-F238E27FC236}">
                <a16:creationId xmlns:a16="http://schemas.microsoft.com/office/drawing/2014/main" id="{AE23D8AA-C8EC-41C7-BF70-513EBD2869A1}"/>
              </a:ext>
            </a:extLst>
          </p:cNvPr>
          <p:cNvSpPr txBox="1">
            <a:spLocks noChangeArrowheads="1"/>
          </p:cNvSpPr>
          <p:nvPr/>
        </p:nvSpPr>
        <p:spPr bwMode="auto">
          <a:xfrm>
            <a:off x="5630838" y="5442471"/>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9243" name="Text Box 32">
            <a:extLst>
              <a:ext uri="{FF2B5EF4-FFF2-40B4-BE49-F238E27FC236}">
                <a16:creationId xmlns:a16="http://schemas.microsoft.com/office/drawing/2014/main" id="{5E158083-9B90-49A2-8BC0-A85DDA9F51B2}"/>
              </a:ext>
            </a:extLst>
          </p:cNvPr>
          <p:cNvSpPr txBox="1">
            <a:spLocks noChangeArrowheads="1"/>
          </p:cNvSpPr>
          <p:nvPr/>
        </p:nvSpPr>
        <p:spPr bwMode="auto">
          <a:xfrm>
            <a:off x="6278538" y="5010671"/>
            <a:ext cx="839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18.36</a:t>
            </a:r>
            <a:r>
              <a:rPr lang="en-US" altLang="en-US" baseline="30000" dirty="0"/>
              <a:t>o</a:t>
            </a:r>
            <a:endParaRPr lang="en-US" altLang="en-US" dirty="0"/>
          </a:p>
        </p:txBody>
      </p:sp>
      <p:sp>
        <p:nvSpPr>
          <p:cNvPr id="9244" name="Line 33">
            <a:extLst>
              <a:ext uri="{FF2B5EF4-FFF2-40B4-BE49-F238E27FC236}">
                <a16:creationId xmlns:a16="http://schemas.microsoft.com/office/drawing/2014/main" id="{727E5712-FBC4-4644-A586-E095F912B74F}"/>
              </a:ext>
            </a:extLst>
          </p:cNvPr>
          <p:cNvSpPr>
            <a:spLocks noChangeShapeType="1"/>
          </p:cNvSpPr>
          <p:nvPr/>
        </p:nvSpPr>
        <p:spPr bwMode="auto">
          <a:xfrm>
            <a:off x="5918175" y="5299596"/>
            <a:ext cx="4333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 name="TextBox 1">
            <a:extLst>
              <a:ext uri="{FF2B5EF4-FFF2-40B4-BE49-F238E27FC236}">
                <a16:creationId xmlns:a16="http://schemas.microsoft.com/office/drawing/2014/main" id="{C56F711E-2124-4519-AB87-78B9632B72A0}"/>
              </a:ext>
            </a:extLst>
          </p:cNvPr>
          <p:cNvSpPr txBox="1"/>
          <p:nvPr/>
        </p:nvSpPr>
        <p:spPr>
          <a:xfrm>
            <a:off x="714264" y="532334"/>
            <a:ext cx="1967205" cy="369332"/>
          </a:xfrm>
          <a:prstGeom prst="rect">
            <a:avLst/>
          </a:prstGeom>
          <a:noFill/>
        </p:spPr>
        <p:txBody>
          <a:bodyPr wrap="none" rtlCol="0">
            <a:spAutoFit/>
          </a:bodyPr>
          <a:lstStyle/>
          <a:p>
            <a:r>
              <a:rPr lang="en-US" dirty="0"/>
              <a:t>resultant moment</a:t>
            </a:r>
          </a:p>
        </p:txBody>
      </p:sp>
      <p:sp>
        <p:nvSpPr>
          <p:cNvPr id="3" name="TextBox 2">
            <a:extLst>
              <a:ext uri="{FF2B5EF4-FFF2-40B4-BE49-F238E27FC236}">
                <a16:creationId xmlns:a16="http://schemas.microsoft.com/office/drawing/2014/main" id="{10AC0C85-16C9-4613-B478-BC6E5673D045}"/>
              </a:ext>
            </a:extLst>
          </p:cNvPr>
          <p:cNvSpPr txBox="1"/>
          <p:nvPr/>
        </p:nvSpPr>
        <p:spPr>
          <a:xfrm>
            <a:off x="558406" y="5064685"/>
            <a:ext cx="2505814" cy="369332"/>
          </a:xfrm>
          <a:prstGeom prst="rect">
            <a:avLst/>
          </a:prstGeom>
          <a:noFill/>
        </p:spPr>
        <p:txBody>
          <a:bodyPr wrap="none" rtlCol="0">
            <a:spAutoFit/>
          </a:bodyPr>
          <a:lstStyle/>
          <a:p>
            <a:r>
              <a:rPr lang="en-US" dirty="0"/>
              <a:t>perpendicular distance</a:t>
            </a:r>
          </a:p>
        </p:txBody>
      </p:sp>
      <p:cxnSp>
        <p:nvCxnSpPr>
          <p:cNvPr id="5" name="Straight Connector 4">
            <a:extLst>
              <a:ext uri="{FF2B5EF4-FFF2-40B4-BE49-F238E27FC236}">
                <a16:creationId xmlns:a16="http://schemas.microsoft.com/office/drawing/2014/main" id="{C6BB9104-B732-4BAE-B591-29BC33867710}"/>
              </a:ext>
            </a:extLst>
          </p:cNvPr>
          <p:cNvCxnSpPr/>
          <p:nvPr/>
        </p:nvCxnSpPr>
        <p:spPr>
          <a:xfrm>
            <a:off x="3875063" y="6171374"/>
            <a:ext cx="117951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4D9DB36C-A5CD-7223-9C3F-E31EA7D4D2B5}"/>
              </a:ext>
            </a:extLst>
          </p:cNvPr>
          <p:cNvCxnSpPr/>
          <p:nvPr/>
        </p:nvCxnSpPr>
        <p:spPr>
          <a:xfrm>
            <a:off x="5223223" y="1340371"/>
            <a:ext cx="0" cy="108743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4917079C-054F-80E0-C129-3D441816B794}"/>
              </a:ext>
            </a:extLst>
          </p:cNvPr>
          <p:cNvCxnSpPr/>
          <p:nvPr/>
        </p:nvCxnSpPr>
        <p:spPr>
          <a:xfrm>
            <a:off x="5062712" y="2492896"/>
            <a:ext cx="267494"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B0040681-7F90-301D-5133-0ABAA9576552}"/>
              </a:ext>
            </a:extLst>
          </p:cNvPr>
          <p:cNvCxnSpPr/>
          <p:nvPr/>
        </p:nvCxnSpPr>
        <p:spPr>
          <a:xfrm>
            <a:off x="2992805" y="1979721"/>
            <a:ext cx="235752" cy="0"/>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1A1BFDFC-0C05-4954-89DA-51FEE5B25EC9}"/>
              </a:ext>
            </a:extLst>
          </p:cNvPr>
          <p:cNvCxnSpPr>
            <a:cxnSpLocks/>
          </p:cNvCxnSpPr>
          <p:nvPr/>
        </p:nvCxnSpPr>
        <p:spPr>
          <a:xfrm>
            <a:off x="3110681" y="1988071"/>
            <a:ext cx="0" cy="47643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98CA0B51-A2F3-7CC4-D298-60A3C79E2C58}"/>
              </a:ext>
            </a:extLst>
          </p:cNvPr>
          <p:cNvCxnSpPr>
            <a:cxnSpLocks/>
          </p:cNvCxnSpPr>
          <p:nvPr/>
        </p:nvCxnSpPr>
        <p:spPr>
          <a:xfrm>
            <a:off x="1759536" y="2526585"/>
            <a:ext cx="0" cy="332906"/>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C3C886BA-6BAD-BA51-BE97-5C8DCC408A6C}"/>
              </a:ext>
            </a:extLst>
          </p:cNvPr>
          <p:cNvCxnSpPr>
            <a:cxnSpLocks/>
          </p:cNvCxnSpPr>
          <p:nvPr/>
        </p:nvCxnSpPr>
        <p:spPr>
          <a:xfrm>
            <a:off x="5006355" y="2553126"/>
            <a:ext cx="0" cy="332906"/>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551A48C7-8E3D-0AB6-D53A-835E7A49481A}"/>
              </a:ext>
            </a:extLst>
          </p:cNvPr>
          <p:cNvCxnSpPr>
            <a:cxnSpLocks/>
          </p:cNvCxnSpPr>
          <p:nvPr/>
        </p:nvCxnSpPr>
        <p:spPr>
          <a:xfrm>
            <a:off x="3274988" y="2533444"/>
            <a:ext cx="0" cy="332906"/>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F27DC142-8A4D-D86E-B8C6-085E08E042D8}"/>
              </a:ext>
            </a:extLst>
          </p:cNvPr>
          <p:cNvCxnSpPr>
            <a:cxnSpLocks/>
          </p:cNvCxnSpPr>
          <p:nvPr/>
        </p:nvCxnSpPr>
        <p:spPr>
          <a:xfrm>
            <a:off x="1759536" y="2711758"/>
            <a:ext cx="1515452"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53D113E8-1AD5-6BE6-D6EB-BE9C2B89DA5C}"/>
              </a:ext>
            </a:extLst>
          </p:cNvPr>
          <p:cNvCxnSpPr>
            <a:cxnSpLocks/>
          </p:cNvCxnSpPr>
          <p:nvPr/>
        </p:nvCxnSpPr>
        <p:spPr>
          <a:xfrm>
            <a:off x="3303460" y="2711758"/>
            <a:ext cx="167195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a:extLst>
              <a:ext uri="{FF2B5EF4-FFF2-40B4-BE49-F238E27FC236}">
                <a16:creationId xmlns:a16="http://schemas.microsoft.com/office/drawing/2014/main" id="{B079190E-9690-4533-8D7C-D9C5A52FBB2C}"/>
              </a:ext>
            </a:extLst>
          </p:cNvPr>
          <p:cNvSpPr txBox="1">
            <a:spLocks noChangeArrowheads="1"/>
          </p:cNvSpPr>
          <p:nvPr/>
        </p:nvSpPr>
        <p:spPr bwMode="auto">
          <a:xfrm>
            <a:off x="663575" y="496888"/>
            <a:ext cx="1657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vector solution</a:t>
            </a:r>
          </a:p>
        </p:txBody>
      </p:sp>
      <p:sp>
        <p:nvSpPr>
          <p:cNvPr id="10243" name="Line 5">
            <a:extLst>
              <a:ext uri="{FF2B5EF4-FFF2-40B4-BE49-F238E27FC236}">
                <a16:creationId xmlns:a16="http://schemas.microsoft.com/office/drawing/2014/main" id="{A0146F21-398A-42A0-9D3D-407040542E1D}"/>
              </a:ext>
            </a:extLst>
          </p:cNvPr>
          <p:cNvSpPr>
            <a:spLocks noChangeShapeType="1"/>
          </p:cNvSpPr>
          <p:nvPr/>
        </p:nvSpPr>
        <p:spPr bwMode="auto">
          <a:xfrm>
            <a:off x="3419475" y="1484313"/>
            <a:ext cx="1368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4" name="Line 6">
            <a:extLst>
              <a:ext uri="{FF2B5EF4-FFF2-40B4-BE49-F238E27FC236}">
                <a16:creationId xmlns:a16="http://schemas.microsoft.com/office/drawing/2014/main" id="{E39002AD-70A7-4822-ADBE-0E5CB22BCBC1}"/>
              </a:ext>
            </a:extLst>
          </p:cNvPr>
          <p:cNvSpPr>
            <a:spLocks noChangeShapeType="1"/>
          </p:cNvSpPr>
          <p:nvPr/>
        </p:nvSpPr>
        <p:spPr bwMode="auto">
          <a:xfrm flipV="1">
            <a:off x="3419475" y="260350"/>
            <a:ext cx="0" cy="12239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5" name="Text Box 7">
            <a:extLst>
              <a:ext uri="{FF2B5EF4-FFF2-40B4-BE49-F238E27FC236}">
                <a16:creationId xmlns:a16="http://schemas.microsoft.com/office/drawing/2014/main" id="{82C7DC9E-404B-4B62-BA45-DE44B739A934}"/>
              </a:ext>
            </a:extLst>
          </p:cNvPr>
          <p:cNvSpPr txBox="1">
            <a:spLocks noChangeArrowheads="1"/>
          </p:cNvSpPr>
          <p:nvPr/>
        </p:nvSpPr>
        <p:spPr bwMode="auto">
          <a:xfrm>
            <a:off x="3184525" y="150495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10246" name="Line 8">
            <a:extLst>
              <a:ext uri="{FF2B5EF4-FFF2-40B4-BE49-F238E27FC236}">
                <a16:creationId xmlns:a16="http://schemas.microsoft.com/office/drawing/2014/main" id="{E72FA07A-B13E-4CD9-80CC-1AF0B5DDC7D3}"/>
              </a:ext>
            </a:extLst>
          </p:cNvPr>
          <p:cNvSpPr>
            <a:spLocks noChangeShapeType="1"/>
          </p:cNvSpPr>
          <p:nvPr/>
        </p:nvSpPr>
        <p:spPr bwMode="auto">
          <a:xfrm flipV="1">
            <a:off x="3419475" y="836613"/>
            <a:ext cx="865188" cy="647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47" name="Line 9">
            <a:extLst>
              <a:ext uri="{FF2B5EF4-FFF2-40B4-BE49-F238E27FC236}">
                <a16:creationId xmlns:a16="http://schemas.microsoft.com/office/drawing/2014/main" id="{FABC53A2-5E0E-4787-A763-84802A6BD577}"/>
              </a:ext>
            </a:extLst>
          </p:cNvPr>
          <p:cNvSpPr>
            <a:spLocks noChangeShapeType="1"/>
          </p:cNvSpPr>
          <p:nvPr/>
        </p:nvSpPr>
        <p:spPr bwMode="auto">
          <a:xfrm flipV="1">
            <a:off x="4284663" y="620713"/>
            <a:ext cx="6477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0248" name="Object 10">
            <a:extLst>
              <a:ext uri="{FF2B5EF4-FFF2-40B4-BE49-F238E27FC236}">
                <a16:creationId xmlns:a16="http://schemas.microsoft.com/office/drawing/2014/main" id="{79DC1DDB-D50D-4779-8C18-0F7251C085DF}"/>
              </a:ext>
            </a:extLst>
          </p:cNvPr>
          <p:cNvGraphicFramePr>
            <a:graphicFrameLocks noChangeAspect="1"/>
          </p:cNvGraphicFramePr>
          <p:nvPr/>
        </p:nvGraphicFramePr>
        <p:xfrm>
          <a:off x="4356100" y="333375"/>
          <a:ext cx="312738" cy="312738"/>
        </p:xfrm>
        <a:graphic>
          <a:graphicData uri="http://schemas.openxmlformats.org/presentationml/2006/ole">
            <mc:AlternateContent xmlns:mc="http://schemas.openxmlformats.org/markup-compatibility/2006">
              <mc:Choice xmlns:v="urn:schemas-microsoft-com:vml" Requires="v">
                <p:oleObj name="Equation" r:id="rId3" imgW="152268" imgH="152268" progId="Equation.DSMT4">
                  <p:embed/>
                </p:oleObj>
              </mc:Choice>
              <mc:Fallback>
                <p:oleObj name="Equation" r:id="rId3" imgW="152268" imgH="152268"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6100" y="333375"/>
                        <a:ext cx="312738"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9" name="Text Box 11">
            <a:extLst>
              <a:ext uri="{FF2B5EF4-FFF2-40B4-BE49-F238E27FC236}">
                <a16:creationId xmlns:a16="http://schemas.microsoft.com/office/drawing/2014/main" id="{BA95CC16-2716-45DB-AFAC-8AED5C39CAA1}"/>
              </a:ext>
            </a:extLst>
          </p:cNvPr>
          <p:cNvSpPr txBox="1">
            <a:spLocks noChangeArrowheads="1"/>
          </p:cNvSpPr>
          <p:nvPr/>
        </p:nvSpPr>
        <p:spPr bwMode="auto">
          <a:xfrm>
            <a:off x="3832225" y="1073150"/>
            <a:ext cx="2872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dirty="0">
                <a:latin typeface="Times New Roman" panose="02020603050405020304" pitchFamily="18" charset="0"/>
              </a:rPr>
              <a:t>r</a:t>
            </a:r>
          </a:p>
        </p:txBody>
      </p:sp>
      <p:sp>
        <p:nvSpPr>
          <p:cNvPr id="10250" name="Text Box 12">
            <a:extLst>
              <a:ext uri="{FF2B5EF4-FFF2-40B4-BE49-F238E27FC236}">
                <a16:creationId xmlns:a16="http://schemas.microsoft.com/office/drawing/2014/main" id="{C736287E-FBCB-4030-87FA-5B82EFF879D4}"/>
              </a:ext>
            </a:extLst>
          </p:cNvPr>
          <p:cNvSpPr txBox="1">
            <a:spLocks noChangeArrowheads="1"/>
          </p:cNvSpPr>
          <p:nvPr/>
        </p:nvSpPr>
        <p:spPr bwMode="auto">
          <a:xfrm>
            <a:off x="4214555" y="769621"/>
            <a:ext cx="6976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(x, y)</a:t>
            </a:r>
          </a:p>
        </p:txBody>
      </p:sp>
      <p:sp>
        <p:nvSpPr>
          <p:cNvPr id="10251" name="Text Box 13">
            <a:extLst>
              <a:ext uri="{FF2B5EF4-FFF2-40B4-BE49-F238E27FC236}">
                <a16:creationId xmlns:a16="http://schemas.microsoft.com/office/drawing/2014/main" id="{DDFCD2D4-39A0-4BC2-8C29-029529EB1E49}"/>
              </a:ext>
            </a:extLst>
          </p:cNvPr>
          <p:cNvSpPr txBox="1">
            <a:spLocks noChangeArrowheads="1"/>
          </p:cNvSpPr>
          <p:nvPr/>
        </p:nvSpPr>
        <p:spPr bwMode="auto">
          <a:xfrm>
            <a:off x="4840288" y="12890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0252" name="Text Box 14">
            <a:extLst>
              <a:ext uri="{FF2B5EF4-FFF2-40B4-BE49-F238E27FC236}">
                <a16:creationId xmlns:a16="http://schemas.microsoft.com/office/drawing/2014/main" id="{123D6993-74D0-4D50-BC15-368A3219A0BC}"/>
              </a:ext>
            </a:extLst>
          </p:cNvPr>
          <p:cNvSpPr txBox="1">
            <a:spLocks noChangeArrowheads="1"/>
          </p:cNvSpPr>
          <p:nvPr/>
        </p:nvSpPr>
        <p:spPr bwMode="auto">
          <a:xfrm>
            <a:off x="3111500" y="6508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graphicFrame>
        <p:nvGraphicFramePr>
          <p:cNvPr id="10253" name="Object 15">
            <a:extLst>
              <a:ext uri="{FF2B5EF4-FFF2-40B4-BE49-F238E27FC236}">
                <a16:creationId xmlns:a16="http://schemas.microsoft.com/office/drawing/2014/main" id="{63F1B220-B897-4AE4-9976-EF86B8F86F4E}"/>
              </a:ext>
            </a:extLst>
          </p:cNvPr>
          <p:cNvGraphicFramePr>
            <a:graphicFrameLocks noChangeAspect="1"/>
          </p:cNvGraphicFramePr>
          <p:nvPr>
            <p:extLst>
              <p:ext uri="{D42A27DB-BD31-4B8C-83A1-F6EECF244321}">
                <p14:modId xmlns:p14="http://schemas.microsoft.com/office/powerpoint/2010/main" val="2088472980"/>
              </p:ext>
            </p:extLst>
          </p:nvPr>
        </p:nvGraphicFramePr>
        <p:xfrm>
          <a:off x="1622425" y="2133600"/>
          <a:ext cx="2398713" cy="711200"/>
        </p:xfrm>
        <a:graphic>
          <a:graphicData uri="http://schemas.openxmlformats.org/presentationml/2006/ole">
            <mc:AlternateContent xmlns:mc="http://schemas.openxmlformats.org/markup-compatibility/2006">
              <mc:Choice xmlns:v="urn:schemas-microsoft-com:vml" Requires="v">
                <p:oleObj name="Equation" r:id="rId5" imgW="1498320" imgH="444240" progId="Equation.DSMT4">
                  <p:embed/>
                </p:oleObj>
              </mc:Choice>
              <mc:Fallback>
                <p:oleObj name="Equation" r:id="rId5" imgW="1498320" imgH="444240" progId="Equation.DSMT4">
                  <p:embed/>
                  <p:pic>
                    <p:nvPicPr>
                      <p:cNvPr id="0" name="Object 15"/>
                      <p:cNvPicPr>
                        <a:picLocks noChangeAspect="1" noChangeArrowheads="1"/>
                      </p:cNvPicPr>
                      <p:nvPr/>
                    </p:nvPicPr>
                    <p:blipFill>
                      <a:blip r:embed="rId6"/>
                      <a:srcRect/>
                      <a:stretch>
                        <a:fillRect/>
                      </a:stretch>
                    </p:blipFill>
                    <p:spPr bwMode="auto">
                      <a:xfrm>
                        <a:off x="1622425" y="2133600"/>
                        <a:ext cx="2398713" cy="71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4" name="Object 16">
            <a:extLst>
              <a:ext uri="{FF2B5EF4-FFF2-40B4-BE49-F238E27FC236}">
                <a16:creationId xmlns:a16="http://schemas.microsoft.com/office/drawing/2014/main" id="{EB6B0CF2-FED7-4E10-BD0A-6B03511B4EF6}"/>
              </a:ext>
            </a:extLst>
          </p:cNvPr>
          <p:cNvGraphicFramePr>
            <a:graphicFrameLocks noChangeAspect="1"/>
          </p:cNvGraphicFramePr>
          <p:nvPr/>
        </p:nvGraphicFramePr>
        <p:xfrm>
          <a:off x="971550" y="3068638"/>
          <a:ext cx="4321175" cy="1174750"/>
        </p:xfrm>
        <a:graphic>
          <a:graphicData uri="http://schemas.openxmlformats.org/presentationml/2006/ole">
            <mc:AlternateContent xmlns:mc="http://schemas.openxmlformats.org/markup-compatibility/2006">
              <mc:Choice xmlns:v="urn:schemas-microsoft-com:vml" Requires="v">
                <p:oleObj name="Equation" r:id="rId7" imgW="2476500" imgH="673100" progId="Equation.DSMT4">
                  <p:embed/>
                </p:oleObj>
              </mc:Choice>
              <mc:Fallback>
                <p:oleObj name="Equation" r:id="rId7" imgW="2476500" imgH="673100" progId="Equation.DSMT4">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1550" y="3068638"/>
                        <a:ext cx="4321175" cy="1174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5" name="Text Box 17">
            <a:extLst>
              <a:ext uri="{FF2B5EF4-FFF2-40B4-BE49-F238E27FC236}">
                <a16:creationId xmlns:a16="http://schemas.microsoft.com/office/drawing/2014/main" id="{442EE758-6589-40F5-A0BA-5792493D0FD1}"/>
              </a:ext>
            </a:extLst>
          </p:cNvPr>
          <p:cNvSpPr txBox="1">
            <a:spLocks noChangeArrowheads="1"/>
          </p:cNvSpPr>
          <p:nvPr/>
        </p:nvSpPr>
        <p:spPr bwMode="auto">
          <a:xfrm>
            <a:off x="1311275" y="4529138"/>
            <a:ext cx="31085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if x = </a:t>
            </a:r>
            <a:r>
              <a:rPr lang="en-US" altLang="en-US"/>
              <a:t>0   then y </a:t>
            </a:r>
            <a:r>
              <a:rPr lang="en-US" altLang="en-US" dirty="0"/>
              <a:t>= 142.89 mm</a:t>
            </a:r>
          </a:p>
        </p:txBody>
      </p:sp>
      <p:sp>
        <p:nvSpPr>
          <p:cNvPr id="10256" name="Line 18">
            <a:extLst>
              <a:ext uri="{FF2B5EF4-FFF2-40B4-BE49-F238E27FC236}">
                <a16:creationId xmlns:a16="http://schemas.microsoft.com/office/drawing/2014/main" id="{E2FDE465-ADCE-4587-8C48-1BA62B5B3930}"/>
              </a:ext>
            </a:extLst>
          </p:cNvPr>
          <p:cNvSpPr>
            <a:spLocks noChangeShapeType="1"/>
          </p:cNvSpPr>
          <p:nvPr/>
        </p:nvSpPr>
        <p:spPr bwMode="auto">
          <a:xfrm>
            <a:off x="2700338" y="6308725"/>
            <a:ext cx="20875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57" name="Line 19">
            <a:extLst>
              <a:ext uri="{FF2B5EF4-FFF2-40B4-BE49-F238E27FC236}">
                <a16:creationId xmlns:a16="http://schemas.microsoft.com/office/drawing/2014/main" id="{5AE94068-1C4F-4703-B9FF-045E0508F7C3}"/>
              </a:ext>
            </a:extLst>
          </p:cNvPr>
          <p:cNvSpPr>
            <a:spLocks noChangeShapeType="1"/>
          </p:cNvSpPr>
          <p:nvPr/>
        </p:nvSpPr>
        <p:spPr bwMode="auto">
          <a:xfrm flipH="1">
            <a:off x="1763713" y="6308725"/>
            <a:ext cx="8636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58" name="Line 20">
            <a:extLst>
              <a:ext uri="{FF2B5EF4-FFF2-40B4-BE49-F238E27FC236}">
                <a16:creationId xmlns:a16="http://schemas.microsoft.com/office/drawing/2014/main" id="{8228A6E0-44A9-4664-B53A-4F86D6E0F531}"/>
              </a:ext>
            </a:extLst>
          </p:cNvPr>
          <p:cNvSpPr>
            <a:spLocks noChangeShapeType="1"/>
          </p:cNvSpPr>
          <p:nvPr/>
        </p:nvSpPr>
        <p:spPr bwMode="auto">
          <a:xfrm flipV="1">
            <a:off x="1763713" y="5300663"/>
            <a:ext cx="2376487" cy="100806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259" name="Line 21">
            <a:extLst>
              <a:ext uri="{FF2B5EF4-FFF2-40B4-BE49-F238E27FC236}">
                <a16:creationId xmlns:a16="http://schemas.microsoft.com/office/drawing/2014/main" id="{A82F59AA-DD42-440A-8777-47D63A791F7E}"/>
              </a:ext>
            </a:extLst>
          </p:cNvPr>
          <p:cNvSpPr>
            <a:spLocks noChangeShapeType="1"/>
          </p:cNvSpPr>
          <p:nvPr/>
        </p:nvSpPr>
        <p:spPr bwMode="auto">
          <a:xfrm flipV="1">
            <a:off x="2700338" y="5629275"/>
            <a:ext cx="681037" cy="2825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60" name="Text Box 22">
            <a:extLst>
              <a:ext uri="{FF2B5EF4-FFF2-40B4-BE49-F238E27FC236}">
                <a16:creationId xmlns:a16="http://schemas.microsoft.com/office/drawing/2014/main" id="{E8BD9D83-7AF2-4AD1-9886-7F6114BB719D}"/>
              </a:ext>
            </a:extLst>
          </p:cNvPr>
          <p:cNvSpPr txBox="1">
            <a:spLocks noChangeArrowheads="1"/>
          </p:cNvSpPr>
          <p:nvPr/>
        </p:nvSpPr>
        <p:spPr bwMode="auto">
          <a:xfrm>
            <a:off x="2608263" y="63293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a:t>
            </a:r>
          </a:p>
        </p:txBody>
      </p:sp>
      <p:sp>
        <p:nvSpPr>
          <p:cNvPr id="10261" name="Line 23">
            <a:extLst>
              <a:ext uri="{FF2B5EF4-FFF2-40B4-BE49-F238E27FC236}">
                <a16:creationId xmlns:a16="http://schemas.microsoft.com/office/drawing/2014/main" id="{986CD197-33FD-4BC4-86B2-1C12DB48A6AB}"/>
              </a:ext>
            </a:extLst>
          </p:cNvPr>
          <p:cNvSpPr>
            <a:spLocks noChangeShapeType="1"/>
          </p:cNvSpPr>
          <p:nvPr/>
        </p:nvSpPr>
        <p:spPr bwMode="auto">
          <a:xfrm flipV="1">
            <a:off x="2700338" y="5876925"/>
            <a:ext cx="0"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2" name="Line 24">
            <a:extLst>
              <a:ext uri="{FF2B5EF4-FFF2-40B4-BE49-F238E27FC236}">
                <a16:creationId xmlns:a16="http://schemas.microsoft.com/office/drawing/2014/main" id="{D7F1C409-22DA-480D-B64B-3432E8B85B6B}"/>
              </a:ext>
            </a:extLst>
          </p:cNvPr>
          <p:cNvSpPr>
            <a:spLocks noChangeShapeType="1"/>
          </p:cNvSpPr>
          <p:nvPr/>
        </p:nvSpPr>
        <p:spPr bwMode="auto">
          <a:xfrm>
            <a:off x="2820988" y="5916613"/>
            <a:ext cx="433387"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3" name="Text Box 25">
            <a:extLst>
              <a:ext uri="{FF2B5EF4-FFF2-40B4-BE49-F238E27FC236}">
                <a16:creationId xmlns:a16="http://schemas.microsoft.com/office/drawing/2014/main" id="{380EB069-3096-40CA-AA92-C4B68644008C}"/>
              </a:ext>
            </a:extLst>
          </p:cNvPr>
          <p:cNvSpPr txBox="1">
            <a:spLocks noChangeArrowheads="1"/>
          </p:cNvSpPr>
          <p:nvPr/>
        </p:nvSpPr>
        <p:spPr bwMode="auto">
          <a:xfrm>
            <a:off x="2186514" y="5210215"/>
            <a:ext cx="13580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 = 1034 N</a:t>
            </a:r>
          </a:p>
        </p:txBody>
      </p:sp>
      <p:sp>
        <p:nvSpPr>
          <p:cNvPr id="10264" name="Text Box 26">
            <a:extLst>
              <a:ext uri="{FF2B5EF4-FFF2-40B4-BE49-F238E27FC236}">
                <a16:creationId xmlns:a16="http://schemas.microsoft.com/office/drawing/2014/main" id="{EE6C39BE-F585-461C-8574-A7340C835C28}"/>
              </a:ext>
            </a:extLst>
          </p:cNvPr>
          <p:cNvSpPr txBox="1">
            <a:spLocks noChangeArrowheads="1"/>
          </p:cNvSpPr>
          <p:nvPr/>
        </p:nvSpPr>
        <p:spPr bwMode="auto">
          <a:xfrm>
            <a:off x="3092085" y="5654517"/>
            <a:ext cx="6992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18.36</a:t>
            </a:r>
            <a:r>
              <a:rPr lang="en-US" altLang="en-US" sz="1400" baseline="30000" dirty="0"/>
              <a:t>0</a:t>
            </a:r>
          </a:p>
        </p:txBody>
      </p:sp>
      <p:sp>
        <p:nvSpPr>
          <p:cNvPr id="10265" name="Text Box 27">
            <a:extLst>
              <a:ext uri="{FF2B5EF4-FFF2-40B4-BE49-F238E27FC236}">
                <a16:creationId xmlns:a16="http://schemas.microsoft.com/office/drawing/2014/main" id="{88449190-FD94-4F51-A28C-F16C7C90BABE}"/>
              </a:ext>
            </a:extLst>
          </p:cNvPr>
          <p:cNvSpPr txBox="1">
            <a:spLocks noChangeArrowheads="1"/>
          </p:cNvSpPr>
          <p:nvPr/>
        </p:nvSpPr>
        <p:spPr bwMode="auto">
          <a:xfrm>
            <a:off x="2892783" y="5988943"/>
            <a:ext cx="107914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142.89 mm</a:t>
            </a:r>
          </a:p>
        </p:txBody>
      </p:sp>
      <p:sp>
        <p:nvSpPr>
          <p:cNvPr id="10266" name="Line 28">
            <a:extLst>
              <a:ext uri="{FF2B5EF4-FFF2-40B4-BE49-F238E27FC236}">
                <a16:creationId xmlns:a16="http://schemas.microsoft.com/office/drawing/2014/main" id="{36E7032A-3614-4D7B-8D96-EE737542D1D0}"/>
              </a:ext>
            </a:extLst>
          </p:cNvPr>
          <p:cNvSpPr>
            <a:spLocks noChangeShapeType="1"/>
          </p:cNvSpPr>
          <p:nvPr/>
        </p:nvSpPr>
        <p:spPr bwMode="auto">
          <a:xfrm flipH="1" flipV="1">
            <a:off x="2552699" y="5996939"/>
            <a:ext cx="147638" cy="31178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67" name="Text Box 29">
            <a:extLst>
              <a:ext uri="{FF2B5EF4-FFF2-40B4-BE49-F238E27FC236}">
                <a16:creationId xmlns:a16="http://schemas.microsoft.com/office/drawing/2014/main" id="{5BE0D0E3-74D7-4146-80C7-9BC6AA5EFB05}"/>
              </a:ext>
            </a:extLst>
          </p:cNvPr>
          <p:cNvSpPr txBox="1">
            <a:spLocks noChangeArrowheads="1"/>
          </p:cNvSpPr>
          <p:nvPr/>
        </p:nvSpPr>
        <p:spPr bwMode="auto">
          <a:xfrm>
            <a:off x="2268538" y="602138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d</a:t>
            </a:r>
          </a:p>
        </p:txBody>
      </p:sp>
      <p:sp>
        <p:nvSpPr>
          <p:cNvPr id="10268" name="Text Box 30">
            <a:extLst>
              <a:ext uri="{FF2B5EF4-FFF2-40B4-BE49-F238E27FC236}">
                <a16:creationId xmlns:a16="http://schemas.microsoft.com/office/drawing/2014/main" id="{7EAB85B1-164A-4BEF-97DA-6103CD6A7D3C}"/>
              </a:ext>
            </a:extLst>
          </p:cNvPr>
          <p:cNvSpPr txBox="1">
            <a:spLocks noChangeArrowheads="1"/>
          </p:cNvSpPr>
          <p:nvPr/>
        </p:nvSpPr>
        <p:spPr bwMode="auto">
          <a:xfrm>
            <a:off x="1835150" y="6308725"/>
            <a:ext cx="690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18.36</a:t>
            </a:r>
            <a:r>
              <a:rPr lang="en-US" altLang="en-US" sz="1400" baseline="30000"/>
              <a:t>0</a:t>
            </a:r>
          </a:p>
        </p:txBody>
      </p:sp>
      <p:sp>
        <p:nvSpPr>
          <p:cNvPr id="10269" name="Line 31">
            <a:extLst>
              <a:ext uri="{FF2B5EF4-FFF2-40B4-BE49-F238E27FC236}">
                <a16:creationId xmlns:a16="http://schemas.microsoft.com/office/drawing/2014/main" id="{F90E9B2C-91BF-42B4-BAFF-162AC134EBDC}"/>
              </a:ext>
            </a:extLst>
          </p:cNvPr>
          <p:cNvSpPr>
            <a:spLocks noChangeShapeType="1"/>
          </p:cNvSpPr>
          <p:nvPr/>
        </p:nvSpPr>
        <p:spPr bwMode="auto">
          <a:xfrm flipV="1">
            <a:off x="2484438" y="6110288"/>
            <a:ext cx="184150" cy="342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70" name="Text Box 32">
            <a:extLst>
              <a:ext uri="{FF2B5EF4-FFF2-40B4-BE49-F238E27FC236}">
                <a16:creationId xmlns:a16="http://schemas.microsoft.com/office/drawing/2014/main" id="{2162EB64-6479-457C-963A-4447F9EC497F}"/>
              </a:ext>
            </a:extLst>
          </p:cNvPr>
          <p:cNvSpPr txBox="1">
            <a:spLocks noChangeArrowheads="1"/>
          </p:cNvSpPr>
          <p:nvPr/>
        </p:nvSpPr>
        <p:spPr bwMode="auto">
          <a:xfrm>
            <a:off x="4984750" y="5608638"/>
            <a:ext cx="36599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 = (142.89)cos18.36 = 135.6 mm</a:t>
            </a:r>
          </a:p>
        </p:txBody>
      </p:sp>
      <p:cxnSp>
        <p:nvCxnSpPr>
          <p:cNvPr id="3" name="Straight Arrow Connector 2">
            <a:extLst>
              <a:ext uri="{FF2B5EF4-FFF2-40B4-BE49-F238E27FC236}">
                <a16:creationId xmlns:a16="http://schemas.microsoft.com/office/drawing/2014/main" id="{CF50299B-79BB-4183-97D3-4B544CCA1C16}"/>
              </a:ext>
            </a:extLst>
          </p:cNvPr>
          <p:cNvCxnSpPr>
            <a:cxnSpLocks/>
          </p:cNvCxnSpPr>
          <p:nvPr/>
        </p:nvCxnSpPr>
        <p:spPr>
          <a:xfrm>
            <a:off x="2951956" y="5911850"/>
            <a:ext cx="0" cy="39687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32">
            <a:extLst>
              <a:ext uri="{FF2B5EF4-FFF2-40B4-BE49-F238E27FC236}">
                <a16:creationId xmlns:a16="http://schemas.microsoft.com/office/drawing/2014/main" id="{CA51B4DB-E74C-4DF8-B34C-29E6130CF3EA}"/>
              </a:ext>
            </a:extLst>
          </p:cNvPr>
          <p:cNvSpPr>
            <a:spLocks noChangeShapeType="1"/>
          </p:cNvSpPr>
          <p:nvPr/>
        </p:nvSpPr>
        <p:spPr bwMode="auto">
          <a:xfrm>
            <a:off x="3368874" y="1694855"/>
            <a:ext cx="33115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 name="Line 33">
            <a:extLst>
              <a:ext uri="{FF2B5EF4-FFF2-40B4-BE49-F238E27FC236}">
                <a16:creationId xmlns:a16="http://schemas.microsoft.com/office/drawing/2014/main" id="{BC6DC7B9-9CD7-4375-989F-B95C55CD2EB6}"/>
              </a:ext>
            </a:extLst>
          </p:cNvPr>
          <p:cNvSpPr>
            <a:spLocks noChangeShapeType="1"/>
          </p:cNvSpPr>
          <p:nvPr/>
        </p:nvSpPr>
        <p:spPr bwMode="auto">
          <a:xfrm flipV="1">
            <a:off x="4880174" y="1190030"/>
            <a:ext cx="0" cy="5048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 name="Line 34">
            <a:extLst>
              <a:ext uri="{FF2B5EF4-FFF2-40B4-BE49-F238E27FC236}">
                <a16:creationId xmlns:a16="http://schemas.microsoft.com/office/drawing/2014/main" id="{897395A1-275E-4E88-A49D-1A2E447A6E98}"/>
              </a:ext>
            </a:extLst>
          </p:cNvPr>
          <p:cNvSpPr>
            <a:spLocks noChangeShapeType="1"/>
          </p:cNvSpPr>
          <p:nvPr/>
        </p:nvSpPr>
        <p:spPr bwMode="auto">
          <a:xfrm flipV="1">
            <a:off x="6680399" y="542330"/>
            <a:ext cx="0" cy="1152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Line 35">
            <a:extLst>
              <a:ext uri="{FF2B5EF4-FFF2-40B4-BE49-F238E27FC236}">
                <a16:creationId xmlns:a16="http://schemas.microsoft.com/office/drawing/2014/main" id="{92FAA1DE-6FAC-43E0-AEBE-6E24423560E5}"/>
              </a:ext>
            </a:extLst>
          </p:cNvPr>
          <p:cNvSpPr>
            <a:spLocks noChangeShapeType="1"/>
          </p:cNvSpPr>
          <p:nvPr/>
        </p:nvSpPr>
        <p:spPr bwMode="auto">
          <a:xfrm>
            <a:off x="4880174" y="1190030"/>
            <a:ext cx="504825"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Line 36">
            <a:extLst>
              <a:ext uri="{FF2B5EF4-FFF2-40B4-BE49-F238E27FC236}">
                <a16:creationId xmlns:a16="http://schemas.microsoft.com/office/drawing/2014/main" id="{742867A0-9FE3-4BF7-93FD-4FAA3DF6890D}"/>
              </a:ext>
            </a:extLst>
          </p:cNvPr>
          <p:cNvSpPr>
            <a:spLocks noChangeShapeType="1"/>
          </p:cNvSpPr>
          <p:nvPr/>
        </p:nvSpPr>
        <p:spPr bwMode="auto">
          <a:xfrm flipV="1">
            <a:off x="4880174" y="686792"/>
            <a:ext cx="0" cy="5032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Line 37">
            <a:extLst>
              <a:ext uri="{FF2B5EF4-FFF2-40B4-BE49-F238E27FC236}">
                <a16:creationId xmlns:a16="http://schemas.microsoft.com/office/drawing/2014/main" id="{A758F104-6B45-41C6-87F2-A4ECC1151DB1}"/>
              </a:ext>
            </a:extLst>
          </p:cNvPr>
          <p:cNvSpPr>
            <a:spLocks noChangeShapeType="1"/>
          </p:cNvSpPr>
          <p:nvPr/>
        </p:nvSpPr>
        <p:spPr bwMode="auto">
          <a:xfrm>
            <a:off x="6680399" y="542330"/>
            <a:ext cx="6477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Line 38">
            <a:extLst>
              <a:ext uri="{FF2B5EF4-FFF2-40B4-BE49-F238E27FC236}">
                <a16:creationId xmlns:a16="http://schemas.microsoft.com/office/drawing/2014/main" id="{1BC3A223-3E73-4B8E-94E3-954BAF913198}"/>
              </a:ext>
            </a:extLst>
          </p:cNvPr>
          <p:cNvSpPr>
            <a:spLocks noChangeShapeType="1"/>
          </p:cNvSpPr>
          <p:nvPr/>
        </p:nvSpPr>
        <p:spPr bwMode="auto">
          <a:xfrm>
            <a:off x="6680399" y="542330"/>
            <a:ext cx="0" cy="3603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 name="Text Box 39">
            <a:extLst>
              <a:ext uri="{FF2B5EF4-FFF2-40B4-BE49-F238E27FC236}">
                <a16:creationId xmlns:a16="http://schemas.microsoft.com/office/drawing/2014/main" id="{DA74D9EC-AE20-4E11-8718-F193D62698C4}"/>
              </a:ext>
            </a:extLst>
          </p:cNvPr>
          <p:cNvSpPr txBox="1">
            <a:spLocks noChangeArrowheads="1"/>
          </p:cNvSpPr>
          <p:nvPr/>
        </p:nvSpPr>
        <p:spPr bwMode="auto">
          <a:xfrm>
            <a:off x="7309049" y="612180"/>
            <a:ext cx="16462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480 cos30=415.69</a:t>
            </a:r>
          </a:p>
        </p:txBody>
      </p:sp>
      <p:sp>
        <p:nvSpPr>
          <p:cNvPr id="10" name="Text Box 40">
            <a:extLst>
              <a:ext uri="{FF2B5EF4-FFF2-40B4-BE49-F238E27FC236}">
                <a16:creationId xmlns:a16="http://schemas.microsoft.com/office/drawing/2014/main" id="{20C9B62B-9535-410A-917C-D41638DB102F}"/>
              </a:ext>
            </a:extLst>
          </p:cNvPr>
          <p:cNvSpPr txBox="1">
            <a:spLocks noChangeArrowheads="1"/>
          </p:cNvSpPr>
          <p:nvPr/>
        </p:nvSpPr>
        <p:spPr bwMode="auto">
          <a:xfrm>
            <a:off x="6732786" y="901105"/>
            <a:ext cx="14001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480 sin30 =240</a:t>
            </a:r>
          </a:p>
        </p:txBody>
      </p:sp>
      <p:sp>
        <p:nvSpPr>
          <p:cNvPr id="11" name="Text Box 41">
            <a:extLst>
              <a:ext uri="{FF2B5EF4-FFF2-40B4-BE49-F238E27FC236}">
                <a16:creationId xmlns:a16="http://schemas.microsoft.com/office/drawing/2014/main" id="{CAFD94DF-CA2F-496F-957B-F74103728E9A}"/>
              </a:ext>
            </a:extLst>
          </p:cNvPr>
          <p:cNvSpPr txBox="1">
            <a:spLocks noChangeArrowheads="1"/>
          </p:cNvSpPr>
          <p:nvPr/>
        </p:nvSpPr>
        <p:spPr bwMode="auto">
          <a:xfrm>
            <a:off x="3995936" y="396280"/>
            <a:ext cx="16462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800 cos45=565.69</a:t>
            </a:r>
          </a:p>
        </p:txBody>
      </p:sp>
      <p:sp>
        <p:nvSpPr>
          <p:cNvPr id="12" name="Text Box 42">
            <a:extLst>
              <a:ext uri="{FF2B5EF4-FFF2-40B4-BE49-F238E27FC236}">
                <a16:creationId xmlns:a16="http://schemas.microsoft.com/office/drawing/2014/main" id="{6E825CCB-86D1-46FB-975F-3104BAC933B1}"/>
              </a:ext>
            </a:extLst>
          </p:cNvPr>
          <p:cNvSpPr txBox="1">
            <a:spLocks noChangeArrowheads="1"/>
          </p:cNvSpPr>
          <p:nvPr/>
        </p:nvSpPr>
        <p:spPr bwMode="auto">
          <a:xfrm>
            <a:off x="4932561" y="1261467"/>
            <a:ext cx="15970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800 sin45=565.69</a:t>
            </a:r>
          </a:p>
        </p:txBody>
      </p:sp>
      <p:sp>
        <p:nvSpPr>
          <p:cNvPr id="13" name="Text Box 43">
            <a:extLst>
              <a:ext uri="{FF2B5EF4-FFF2-40B4-BE49-F238E27FC236}">
                <a16:creationId xmlns:a16="http://schemas.microsoft.com/office/drawing/2014/main" id="{3B7351D4-9DE4-4AB0-A8B0-89AF4259BBBB}"/>
              </a:ext>
            </a:extLst>
          </p:cNvPr>
          <p:cNvSpPr txBox="1">
            <a:spLocks noChangeArrowheads="1"/>
          </p:cNvSpPr>
          <p:nvPr/>
        </p:nvSpPr>
        <p:spPr bwMode="auto">
          <a:xfrm>
            <a:off x="3943549" y="1839317"/>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320</a:t>
            </a:r>
          </a:p>
        </p:txBody>
      </p:sp>
      <p:sp>
        <p:nvSpPr>
          <p:cNvPr id="14" name="Text Box 44">
            <a:extLst>
              <a:ext uri="{FF2B5EF4-FFF2-40B4-BE49-F238E27FC236}">
                <a16:creationId xmlns:a16="http://schemas.microsoft.com/office/drawing/2014/main" id="{784F556C-AF04-4998-8102-1B03FC211240}"/>
              </a:ext>
            </a:extLst>
          </p:cNvPr>
          <p:cNvSpPr txBox="1">
            <a:spLocks noChangeArrowheads="1"/>
          </p:cNvSpPr>
          <p:nvPr/>
        </p:nvSpPr>
        <p:spPr bwMode="auto">
          <a:xfrm>
            <a:off x="5527874" y="1766292"/>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320</a:t>
            </a:r>
          </a:p>
        </p:txBody>
      </p:sp>
      <p:sp>
        <p:nvSpPr>
          <p:cNvPr id="15" name="Text Box 45">
            <a:extLst>
              <a:ext uri="{FF2B5EF4-FFF2-40B4-BE49-F238E27FC236}">
                <a16:creationId xmlns:a16="http://schemas.microsoft.com/office/drawing/2014/main" id="{6F4014F0-D6B0-4303-9221-C93B895D8EB2}"/>
              </a:ext>
            </a:extLst>
          </p:cNvPr>
          <p:cNvSpPr txBox="1">
            <a:spLocks noChangeArrowheads="1"/>
          </p:cNvSpPr>
          <p:nvPr/>
        </p:nvSpPr>
        <p:spPr bwMode="auto">
          <a:xfrm>
            <a:off x="4388710" y="1288045"/>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120</a:t>
            </a:r>
          </a:p>
        </p:txBody>
      </p:sp>
      <p:sp>
        <p:nvSpPr>
          <p:cNvPr id="16" name="Text Box 46">
            <a:extLst>
              <a:ext uri="{FF2B5EF4-FFF2-40B4-BE49-F238E27FC236}">
                <a16:creationId xmlns:a16="http://schemas.microsoft.com/office/drawing/2014/main" id="{DC5498F6-C228-4A83-9D1A-59AA723E26E0}"/>
              </a:ext>
            </a:extLst>
          </p:cNvPr>
          <p:cNvSpPr txBox="1">
            <a:spLocks noChangeArrowheads="1"/>
          </p:cNvSpPr>
          <p:nvPr/>
        </p:nvSpPr>
        <p:spPr bwMode="auto">
          <a:xfrm>
            <a:off x="6280528" y="1053505"/>
            <a:ext cx="479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240</a:t>
            </a:r>
          </a:p>
        </p:txBody>
      </p:sp>
      <p:sp>
        <p:nvSpPr>
          <p:cNvPr id="17" name="Text Box 47">
            <a:extLst>
              <a:ext uri="{FF2B5EF4-FFF2-40B4-BE49-F238E27FC236}">
                <a16:creationId xmlns:a16="http://schemas.microsoft.com/office/drawing/2014/main" id="{89F50DBF-131E-4B9E-91FD-68723EABCF42}"/>
              </a:ext>
            </a:extLst>
          </p:cNvPr>
          <p:cNvSpPr txBox="1">
            <a:spLocks noChangeArrowheads="1"/>
          </p:cNvSpPr>
          <p:nvPr/>
        </p:nvSpPr>
        <p:spPr bwMode="auto">
          <a:xfrm>
            <a:off x="3151386" y="1327327"/>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p>
        </p:txBody>
      </p:sp>
      <p:sp>
        <p:nvSpPr>
          <p:cNvPr id="18" name="TextBox 17">
            <a:extLst>
              <a:ext uri="{FF2B5EF4-FFF2-40B4-BE49-F238E27FC236}">
                <a16:creationId xmlns:a16="http://schemas.microsoft.com/office/drawing/2014/main" id="{76231962-AEA6-4AD8-B554-4E2D84800067}"/>
              </a:ext>
            </a:extLst>
          </p:cNvPr>
          <p:cNvSpPr txBox="1"/>
          <p:nvPr/>
        </p:nvSpPr>
        <p:spPr>
          <a:xfrm>
            <a:off x="191954" y="988973"/>
            <a:ext cx="3384376" cy="369332"/>
          </a:xfrm>
          <a:prstGeom prst="rect">
            <a:avLst/>
          </a:prstGeom>
          <a:noFill/>
        </p:spPr>
        <p:txBody>
          <a:bodyPr wrap="square" rtlCol="0">
            <a:spAutoFit/>
          </a:bodyPr>
          <a:lstStyle/>
          <a:p>
            <a:r>
              <a:rPr lang="en-US" dirty="0"/>
              <a:t>Here is the MATLAB solution</a:t>
            </a:r>
          </a:p>
        </p:txBody>
      </p:sp>
      <p:sp>
        <p:nvSpPr>
          <p:cNvPr id="21" name="TextBox 20">
            <a:extLst>
              <a:ext uri="{FF2B5EF4-FFF2-40B4-BE49-F238E27FC236}">
                <a16:creationId xmlns:a16="http://schemas.microsoft.com/office/drawing/2014/main" id="{4190C81C-1A9F-4E08-8D48-46EF4504BD3B}"/>
              </a:ext>
            </a:extLst>
          </p:cNvPr>
          <p:cNvSpPr txBox="1"/>
          <p:nvPr/>
        </p:nvSpPr>
        <p:spPr>
          <a:xfrm>
            <a:off x="4092116" y="5404517"/>
            <a:ext cx="4314001" cy="369332"/>
          </a:xfrm>
          <a:prstGeom prst="rect">
            <a:avLst/>
          </a:prstGeom>
          <a:noFill/>
        </p:spPr>
        <p:txBody>
          <a:bodyPr wrap="none" rtlCol="0">
            <a:spAutoFit/>
          </a:bodyPr>
          <a:lstStyle/>
          <a:p>
            <a:r>
              <a:rPr lang="en-US" dirty="0"/>
              <a:t>same solution as before along the y-axis</a:t>
            </a:r>
          </a:p>
        </p:txBody>
      </p:sp>
      <p:sp>
        <p:nvSpPr>
          <p:cNvPr id="22" name="TextBox 21">
            <a:extLst>
              <a:ext uri="{FF2B5EF4-FFF2-40B4-BE49-F238E27FC236}">
                <a16:creationId xmlns:a16="http://schemas.microsoft.com/office/drawing/2014/main" id="{FA2CAC06-BE1E-4CB3-B297-C8CA496688D0}"/>
              </a:ext>
            </a:extLst>
          </p:cNvPr>
          <p:cNvSpPr txBox="1"/>
          <p:nvPr/>
        </p:nvSpPr>
        <p:spPr>
          <a:xfrm>
            <a:off x="4092116" y="4612353"/>
            <a:ext cx="4506362" cy="369332"/>
          </a:xfrm>
          <a:prstGeom prst="rect">
            <a:avLst/>
          </a:prstGeom>
          <a:noFill/>
        </p:spPr>
        <p:txBody>
          <a:bodyPr wrap="none" rtlCol="0">
            <a:spAutoFit/>
          </a:bodyPr>
          <a:lstStyle/>
          <a:p>
            <a:r>
              <a:rPr lang="en-US" dirty="0"/>
              <a:t>here is the resultant location on the x-axis </a:t>
            </a:r>
          </a:p>
        </p:txBody>
      </p:sp>
      <p:cxnSp>
        <p:nvCxnSpPr>
          <p:cNvPr id="23" name="Straight Connector 22">
            <a:extLst>
              <a:ext uri="{FF2B5EF4-FFF2-40B4-BE49-F238E27FC236}">
                <a16:creationId xmlns:a16="http://schemas.microsoft.com/office/drawing/2014/main" id="{51EC4E9F-0A4D-3966-5181-292A8F8351A5}"/>
              </a:ext>
            </a:extLst>
          </p:cNvPr>
          <p:cNvCxnSpPr/>
          <p:nvPr/>
        </p:nvCxnSpPr>
        <p:spPr>
          <a:xfrm>
            <a:off x="483268" y="6525344"/>
            <a:ext cx="7649693" cy="0"/>
          </a:xfrm>
          <a:prstGeom prst="line">
            <a:avLst/>
          </a:prstGeom>
          <a:ln w="19050">
            <a:solidFill>
              <a:srgbClr val="CC33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A60985A9-E27C-816D-688B-C508C1575799}"/>
              </a:ext>
            </a:extLst>
          </p:cNvPr>
          <p:cNvCxnSpPr/>
          <p:nvPr/>
        </p:nvCxnSpPr>
        <p:spPr>
          <a:xfrm>
            <a:off x="827584" y="5805264"/>
            <a:ext cx="144016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8139C368-A1FB-0DC4-E79D-4EA48FE6315B}"/>
              </a:ext>
            </a:extLst>
          </p:cNvPr>
          <p:cNvCxnSpPr/>
          <p:nvPr/>
        </p:nvCxnSpPr>
        <p:spPr>
          <a:xfrm>
            <a:off x="683568" y="4869160"/>
            <a:ext cx="144016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EA8D18D2-201E-55F2-A8BD-0B0F171D4A2D}"/>
              </a:ext>
            </a:extLst>
          </p:cNvPr>
          <p:cNvSpPr txBox="1"/>
          <p:nvPr/>
        </p:nvSpPr>
        <p:spPr>
          <a:xfrm>
            <a:off x="560586" y="2104170"/>
            <a:ext cx="4572000" cy="3970318"/>
          </a:xfrm>
          <a:prstGeom prst="rect">
            <a:avLst/>
          </a:prstGeom>
          <a:noFill/>
        </p:spPr>
        <p:txBody>
          <a:bodyPr wrap="square">
            <a:spAutoFit/>
          </a:bodyPr>
          <a:lstStyle/>
          <a:p>
            <a:r>
              <a:rPr lang="en-US" sz="1800" b="0" i="0" dirty="0">
                <a:effectLst/>
                <a:latin typeface="Menlo"/>
              </a:rPr>
              <a:t>F1 = [ 800*</a:t>
            </a:r>
            <a:r>
              <a:rPr lang="en-US" sz="1800" b="0" i="0" dirty="0" err="1">
                <a:effectLst/>
                <a:latin typeface="Menlo"/>
              </a:rPr>
              <a:t>sind</a:t>
            </a:r>
            <a:r>
              <a:rPr lang="en-US" sz="1800" b="0" i="0" dirty="0">
                <a:effectLst/>
                <a:latin typeface="Menlo"/>
              </a:rPr>
              <a:t>(45) 800*</a:t>
            </a:r>
            <a:r>
              <a:rPr lang="en-US" sz="1800" b="0" i="0" dirty="0" err="1">
                <a:effectLst/>
                <a:latin typeface="Menlo"/>
              </a:rPr>
              <a:t>cosd</a:t>
            </a:r>
            <a:r>
              <a:rPr lang="en-US" sz="1800" b="0" i="0" dirty="0">
                <a:effectLst/>
                <a:latin typeface="Menlo"/>
              </a:rPr>
              <a:t>(45) 0];</a:t>
            </a:r>
          </a:p>
          <a:p>
            <a:r>
              <a:rPr lang="en-US" sz="1800" b="0" i="0" dirty="0">
                <a:effectLst/>
                <a:latin typeface="Menlo"/>
              </a:rPr>
              <a:t>F2 = [ 480*</a:t>
            </a:r>
            <a:r>
              <a:rPr lang="en-US" sz="1800" b="0" i="0" dirty="0" err="1">
                <a:effectLst/>
                <a:latin typeface="Menlo"/>
              </a:rPr>
              <a:t>cosd</a:t>
            </a:r>
            <a:r>
              <a:rPr lang="en-US" sz="1800" b="0" i="0" dirty="0">
                <a:effectLst/>
                <a:latin typeface="Menlo"/>
              </a:rPr>
              <a:t>(30) -480*</a:t>
            </a:r>
            <a:r>
              <a:rPr lang="en-US" sz="1800" b="0" i="0" dirty="0" err="1">
                <a:effectLst/>
                <a:latin typeface="Menlo"/>
              </a:rPr>
              <a:t>sind</a:t>
            </a:r>
            <a:r>
              <a:rPr lang="en-US" sz="1800" b="0" i="0" dirty="0">
                <a:effectLst/>
                <a:latin typeface="Menlo"/>
              </a:rPr>
              <a:t>(30) 0];</a:t>
            </a:r>
          </a:p>
          <a:p>
            <a:r>
              <a:rPr lang="en-US" sz="1800" b="0" i="0" dirty="0">
                <a:effectLst/>
                <a:latin typeface="Menlo"/>
              </a:rPr>
              <a:t>R = F1 + F2;</a:t>
            </a:r>
          </a:p>
          <a:p>
            <a:r>
              <a:rPr lang="en-US" sz="1800" b="0" i="0" dirty="0">
                <a:effectLst/>
                <a:latin typeface="Menlo"/>
              </a:rPr>
              <a:t>r1 = [320 120 0];</a:t>
            </a:r>
          </a:p>
          <a:p>
            <a:r>
              <a:rPr lang="en-US" sz="1800" b="0" i="0" dirty="0">
                <a:effectLst/>
                <a:latin typeface="Menlo"/>
              </a:rPr>
              <a:t>r2 = [640 240, 0];</a:t>
            </a:r>
          </a:p>
          <a:p>
            <a:r>
              <a:rPr lang="en-US" sz="1800" b="0" i="0" dirty="0">
                <a:effectLst/>
                <a:latin typeface="Menlo"/>
              </a:rPr>
              <a:t>M = cross(r1, F1) + cross(r2,F2);</a:t>
            </a:r>
          </a:p>
          <a:p>
            <a:r>
              <a:rPr lang="en-US" sz="1800" b="0" i="0" dirty="0" err="1">
                <a:effectLst/>
                <a:latin typeface="Menlo"/>
              </a:rPr>
              <a:t>syms</a:t>
            </a:r>
            <a:r>
              <a:rPr lang="en-US" sz="1800" b="0" i="0" dirty="0">
                <a:effectLst/>
                <a:latin typeface="Menlo"/>
              </a:rPr>
              <a:t> x y</a:t>
            </a:r>
          </a:p>
          <a:p>
            <a:r>
              <a:rPr lang="en-US" sz="1800" b="0" i="0" dirty="0" err="1">
                <a:effectLst/>
                <a:latin typeface="Menlo"/>
              </a:rPr>
              <a:t>rx</a:t>
            </a:r>
            <a:r>
              <a:rPr lang="en-US" sz="1800" b="0" i="0" dirty="0">
                <a:effectLst/>
                <a:latin typeface="Menlo"/>
              </a:rPr>
              <a:t> = [x 0 0];</a:t>
            </a:r>
          </a:p>
          <a:p>
            <a:r>
              <a:rPr lang="en-US" sz="1800" b="0" i="0" dirty="0" err="1">
                <a:effectLst/>
                <a:latin typeface="Menlo"/>
              </a:rPr>
              <a:t>xn</a:t>
            </a:r>
            <a:r>
              <a:rPr lang="en-US" sz="1800" b="0" i="0" dirty="0">
                <a:effectLst/>
                <a:latin typeface="Menlo"/>
              </a:rPr>
              <a:t> = double(solve(cross(</a:t>
            </a:r>
            <a:r>
              <a:rPr lang="en-US" sz="1800" b="0" i="0" dirty="0" err="1">
                <a:effectLst/>
                <a:latin typeface="Menlo"/>
              </a:rPr>
              <a:t>rx,R</a:t>
            </a:r>
            <a:r>
              <a:rPr lang="en-US" sz="1800" b="0" i="0" dirty="0">
                <a:effectLst/>
                <a:latin typeface="Menlo"/>
              </a:rPr>
              <a:t>)-M))</a:t>
            </a:r>
          </a:p>
          <a:p>
            <a:r>
              <a:rPr lang="en-US" sz="1800" b="0" i="0" dirty="0" err="1">
                <a:effectLst/>
                <a:latin typeface="Menlo"/>
              </a:rPr>
              <a:t>xn</a:t>
            </a:r>
            <a:r>
              <a:rPr lang="en-US" sz="1800" b="0" i="0" dirty="0">
                <a:effectLst/>
                <a:latin typeface="Menlo"/>
              </a:rPr>
              <a:t> = -430.5659</a:t>
            </a:r>
          </a:p>
          <a:p>
            <a:r>
              <a:rPr lang="en-US" sz="1800" b="0" i="0" dirty="0" err="1">
                <a:effectLst/>
                <a:latin typeface="Menlo"/>
              </a:rPr>
              <a:t>ry</a:t>
            </a:r>
            <a:r>
              <a:rPr lang="en-US" sz="1800" b="0" i="0" dirty="0">
                <a:effectLst/>
                <a:latin typeface="Menlo"/>
              </a:rPr>
              <a:t>= [ 0 y 0];</a:t>
            </a:r>
          </a:p>
          <a:p>
            <a:r>
              <a:rPr lang="en-US" sz="1800" b="0" i="0" dirty="0" err="1">
                <a:effectLst/>
                <a:latin typeface="Menlo"/>
              </a:rPr>
              <a:t>yn</a:t>
            </a:r>
            <a:r>
              <a:rPr lang="en-US" sz="1800" b="0" i="0" dirty="0">
                <a:effectLst/>
                <a:latin typeface="Menlo"/>
              </a:rPr>
              <a:t> = double(solve(cross(</a:t>
            </a:r>
            <a:r>
              <a:rPr lang="en-US" sz="1800" b="0" i="0" dirty="0" err="1">
                <a:effectLst/>
                <a:latin typeface="Menlo"/>
              </a:rPr>
              <a:t>ry,R</a:t>
            </a:r>
            <a:r>
              <a:rPr lang="en-US" sz="1800" b="0" i="0" dirty="0">
                <a:effectLst/>
                <a:latin typeface="Menlo"/>
              </a:rPr>
              <a:t>) - M))</a:t>
            </a:r>
          </a:p>
          <a:p>
            <a:r>
              <a:rPr lang="en-US" sz="1800" b="0" i="0" dirty="0" err="1">
                <a:effectLst/>
                <a:latin typeface="Menlo"/>
              </a:rPr>
              <a:t>yn</a:t>
            </a:r>
            <a:r>
              <a:rPr lang="en-US" sz="1800" b="0" i="0" dirty="0">
                <a:effectLst/>
                <a:latin typeface="Menlo"/>
              </a:rPr>
              <a:t> = 142.8900</a:t>
            </a:r>
          </a:p>
          <a:p>
            <a:endParaRPr lang="en-US" sz="1800" b="0" i="0" dirty="0">
              <a:effectLst/>
              <a:latin typeface="Menlo"/>
            </a:endParaRPr>
          </a:p>
        </p:txBody>
      </p:sp>
    </p:spTree>
    <p:extLst>
      <p:ext uri="{BB962C8B-B14F-4D97-AF65-F5344CB8AC3E}">
        <p14:creationId xmlns:p14="http://schemas.microsoft.com/office/powerpoint/2010/main" val="1537438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a:extLst>
              <a:ext uri="{FF2B5EF4-FFF2-40B4-BE49-F238E27FC236}">
                <a16:creationId xmlns:a16="http://schemas.microsoft.com/office/drawing/2014/main" id="{A8077B7B-43A5-4007-95DA-C1103BF8A04D}"/>
              </a:ext>
            </a:extLst>
          </p:cNvPr>
          <p:cNvSpPr txBox="1">
            <a:spLocks noChangeArrowheads="1"/>
          </p:cNvSpPr>
          <p:nvPr/>
        </p:nvSpPr>
        <p:spPr bwMode="auto">
          <a:xfrm>
            <a:off x="2555776" y="1772816"/>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dirty="0">
                <a:solidFill>
                  <a:srgbClr val="00CC00"/>
                </a:solidFill>
              </a:rPr>
              <a:t>Learning Objectives</a:t>
            </a:r>
          </a:p>
        </p:txBody>
      </p:sp>
      <p:sp>
        <p:nvSpPr>
          <p:cNvPr id="2051" name="Text Box 5">
            <a:extLst>
              <a:ext uri="{FF2B5EF4-FFF2-40B4-BE49-F238E27FC236}">
                <a16:creationId xmlns:a16="http://schemas.microsoft.com/office/drawing/2014/main" id="{46A9860D-0509-47D5-A3D4-634995A898CF}"/>
              </a:ext>
            </a:extLst>
          </p:cNvPr>
          <p:cNvSpPr txBox="1">
            <a:spLocks noChangeArrowheads="1"/>
          </p:cNvSpPr>
          <p:nvPr/>
        </p:nvSpPr>
        <p:spPr bwMode="auto">
          <a:xfrm>
            <a:off x="2339752" y="3400636"/>
            <a:ext cx="3778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solidFill>
                  <a:srgbClr val="00CC00"/>
                </a:solidFill>
              </a:rPr>
              <a:t>Equivalent Systems and Resultants</a:t>
            </a:r>
          </a:p>
          <a:p>
            <a:pPr eaLnBrk="1" hangingPunct="1"/>
            <a:r>
              <a:rPr lang="en-US" altLang="en-US" i="1" dirty="0">
                <a:solidFill>
                  <a:srgbClr val="00CC00"/>
                </a:solidFill>
              </a:rPr>
              <a:t>2-D Examples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4">
            <a:extLst>
              <a:ext uri="{FF2B5EF4-FFF2-40B4-BE49-F238E27FC236}">
                <a16:creationId xmlns:a16="http://schemas.microsoft.com/office/drawing/2014/main" id="{95458728-9156-4611-9D1B-D5BE7C1018EF}"/>
              </a:ext>
            </a:extLst>
          </p:cNvPr>
          <p:cNvSpPr txBox="1">
            <a:spLocks noChangeArrowheads="1"/>
          </p:cNvSpPr>
          <p:nvPr/>
        </p:nvSpPr>
        <p:spPr bwMode="auto">
          <a:xfrm>
            <a:off x="1979613" y="333375"/>
            <a:ext cx="5226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Equivalent Force-Couple Systems and Resultants</a:t>
            </a:r>
          </a:p>
        </p:txBody>
      </p:sp>
      <p:sp>
        <p:nvSpPr>
          <p:cNvPr id="3075" name="Text Box 5">
            <a:extLst>
              <a:ext uri="{FF2B5EF4-FFF2-40B4-BE49-F238E27FC236}">
                <a16:creationId xmlns:a16="http://schemas.microsoft.com/office/drawing/2014/main" id="{CECC1882-B9A8-4439-AECE-230AE68DD270}"/>
              </a:ext>
            </a:extLst>
          </p:cNvPr>
          <p:cNvSpPr txBox="1">
            <a:spLocks noChangeArrowheads="1"/>
          </p:cNvSpPr>
          <p:nvPr/>
        </p:nvSpPr>
        <p:spPr bwMode="auto">
          <a:xfrm>
            <a:off x="663575" y="1144588"/>
            <a:ext cx="7796213"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Definition: Two sets of forces and couples are said to be statically equivalent if they produce the same total force and moment with respect to any point.</a:t>
            </a:r>
          </a:p>
          <a:p>
            <a:pPr eaLnBrk="1" hangingPunct="1"/>
            <a:endParaRPr lang="en-US" altLang="en-US" dirty="0"/>
          </a:p>
          <a:p>
            <a:pPr eaLnBrk="1" hangingPunct="1"/>
            <a:r>
              <a:rPr lang="en-US" altLang="en-US" dirty="0"/>
              <a:t>The </a:t>
            </a:r>
            <a:r>
              <a:rPr lang="en-US" altLang="en-US" u="sng" dirty="0"/>
              <a:t>resultant </a:t>
            </a:r>
            <a:r>
              <a:rPr lang="en-US" altLang="en-US" dirty="0"/>
              <a:t>of a set of forces and couples is said to be the simplest system that is statically equivalent to the original set.</a:t>
            </a:r>
          </a:p>
        </p:txBody>
      </p:sp>
      <p:sp>
        <p:nvSpPr>
          <p:cNvPr id="3076" name="Text Box 6">
            <a:extLst>
              <a:ext uri="{FF2B5EF4-FFF2-40B4-BE49-F238E27FC236}">
                <a16:creationId xmlns:a16="http://schemas.microsoft.com/office/drawing/2014/main" id="{4A0B3A9D-F3E7-4623-9F70-928DCEB024E7}"/>
              </a:ext>
            </a:extLst>
          </p:cNvPr>
          <p:cNvSpPr txBox="1">
            <a:spLocks noChangeArrowheads="1"/>
          </p:cNvSpPr>
          <p:nvPr/>
        </p:nvSpPr>
        <p:spPr bwMode="auto">
          <a:xfrm>
            <a:off x="755650" y="3429000"/>
            <a:ext cx="77041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Given any set of forces and couples, we can always reduce the system to an equivalent  single force, </a:t>
            </a:r>
            <a:r>
              <a:rPr lang="en-US" altLang="en-US" b="1" dirty="0"/>
              <a:t>R</a:t>
            </a:r>
            <a:r>
              <a:rPr lang="en-US" altLang="en-US" dirty="0"/>
              <a:t>,  and single couple, </a:t>
            </a:r>
            <a:r>
              <a:rPr lang="en-US" altLang="en-US" b="1" dirty="0"/>
              <a:t>M</a:t>
            </a:r>
            <a:r>
              <a:rPr lang="en-US" altLang="en-US" dirty="0"/>
              <a:t>,  if we set</a:t>
            </a:r>
          </a:p>
        </p:txBody>
      </p:sp>
      <p:sp>
        <p:nvSpPr>
          <p:cNvPr id="3077" name="Line 7">
            <a:extLst>
              <a:ext uri="{FF2B5EF4-FFF2-40B4-BE49-F238E27FC236}">
                <a16:creationId xmlns:a16="http://schemas.microsoft.com/office/drawing/2014/main" id="{DA67DCB0-9C0B-499D-B9A8-86708C4CBDB5}"/>
              </a:ext>
            </a:extLst>
          </p:cNvPr>
          <p:cNvSpPr>
            <a:spLocks noChangeShapeType="1"/>
          </p:cNvSpPr>
          <p:nvPr/>
        </p:nvSpPr>
        <p:spPr bwMode="auto">
          <a:xfrm>
            <a:off x="827088" y="6092825"/>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8" name="Line 8">
            <a:extLst>
              <a:ext uri="{FF2B5EF4-FFF2-40B4-BE49-F238E27FC236}">
                <a16:creationId xmlns:a16="http://schemas.microsoft.com/office/drawing/2014/main" id="{D6338EDA-354F-460B-9A28-AE4D54FB1B66}"/>
              </a:ext>
            </a:extLst>
          </p:cNvPr>
          <p:cNvSpPr>
            <a:spLocks noChangeShapeType="1"/>
          </p:cNvSpPr>
          <p:nvPr/>
        </p:nvSpPr>
        <p:spPr bwMode="auto">
          <a:xfrm flipV="1">
            <a:off x="827088" y="4581525"/>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79" name="Line 9">
            <a:extLst>
              <a:ext uri="{FF2B5EF4-FFF2-40B4-BE49-F238E27FC236}">
                <a16:creationId xmlns:a16="http://schemas.microsoft.com/office/drawing/2014/main" id="{1A008783-1D64-4D8F-9A14-EDEF470DC774}"/>
              </a:ext>
            </a:extLst>
          </p:cNvPr>
          <p:cNvSpPr>
            <a:spLocks noChangeShapeType="1"/>
          </p:cNvSpPr>
          <p:nvPr/>
        </p:nvSpPr>
        <p:spPr bwMode="auto">
          <a:xfrm flipH="1">
            <a:off x="179388" y="6092825"/>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0" name="Line 10">
            <a:extLst>
              <a:ext uri="{FF2B5EF4-FFF2-40B4-BE49-F238E27FC236}">
                <a16:creationId xmlns:a16="http://schemas.microsoft.com/office/drawing/2014/main" id="{00E7095C-E5AF-41EF-9B07-191150BD3CF5}"/>
              </a:ext>
            </a:extLst>
          </p:cNvPr>
          <p:cNvSpPr>
            <a:spLocks noChangeShapeType="1"/>
          </p:cNvSpPr>
          <p:nvPr/>
        </p:nvSpPr>
        <p:spPr bwMode="auto">
          <a:xfrm flipH="1" flipV="1">
            <a:off x="1044575" y="4652963"/>
            <a:ext cx="288925"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1" name="Line 11">
            <a:extLst>
              <a:ext uri="{FF2B5EF4-FFF2-40B4-BE49-F238E27FC236}">
                <a16:creationId xmlns:a16="http://schemas.microsoft.com/office/drawing/2014/main" id="{B7FF34CE-F315-4382-AFD4-581D16F5ACF5}"/>
              </a:ext>
            </a:extLst>
          </p:cNvPr>
          <p:cNvSpPr>
            <a:spLocks noChangeShapeType="1"/>
          </p:cNvSpPr>
          <p:nvPr/>
        </p:nvSpPr>
        <p:spPr bwMode="auto">
          <a:xfrm flipV="1">
            <a:off x="1836738" y="4652963"/>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2" name="Line 12">
            <a:extLst>
              <a:ext uri="{FF2B5EF4-FFF2-40B4-BE49-F238E27FC236}">
                <a16:creationId xmlns:a16="http://schemas.microsoft.com/office/drawing/2014/main" id="{FD171E06-CFEC-4F3F-89EC-06C4157CD5A5}"/>
              </a:ext>
            </a:extLst>
          </p:cNvPr>
          <p:cNvSpPr>
            <a:spLocks noChangeShapeType="1"/>
          </p:cNvSpPr>
          <p:nvPr/>
        </p:nvSpPr>
        <p:spPr bwMode="auto">
          <a:xfrm flipV="1">
            <a:off x="1908175" y="5373688"/>
            <a:ext cx="144463"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3" name="Line 13">
            <a:extLst>
              <a:ext uri="{FF2B5EF4-FFF2-40B4-BE49-F238E27FC236}">
                <a16:creationId xmlns:a16="http://schemas.microsoft.com/office/drawing/2014/main" id="{EF1670F3-C3D1-4787-ACE8-D7484904790B}"/>
              </a:ext>
            </a:extLst>
          </p:cNvPr>
          <p:cNvSpPr>
            <a:spLocks noChangeShapeType="1"/>
          </p:cNvSpPr>
          <p:nvPr/>
        </p:nvSpPr>
        <p:spPr bwMode="auto">
          <a:xfrm flipV="1">
            <a:off x="827088" y="4940300"/>
            <a:ext cx="504825"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4" name="Line 14">
            <a:extLst>
              <a:ext uri="{FF2B5EF4-FFF2-40B4-BE49-F238E27FC236}">
                <a16:creationId xmlns:a16="http://schemas.microsoft.com/office/drawing/2014/main" id="{81D2ACC6-2044-40B9-A589-78AA196367F5}"/>
              </a:ext>
            </a:extLst>
          </p:cNvPr>
          <p:cNvSpPr>
            <a:spLocks noChangeShapeType="1"/>
          </p:cNvSpPr>
          <p:nvPr/>
        </p:nvSpPr>
        <p:spPr bwMode="auto">
          <a:xfrm flipV="1">
            <a:off x="827088" y="5084763"/>
            <a:ext cx="1009650" cy="10080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5" name="Line 15">
            <a:extLst>
              <a:ext uri="{FF2B5EF4-FFF2-40B4-BE49-F238E27FC236}">
                <a16:creationId xmlns:a16="http://schemas.microsoft.com/office/drawing/2014/main" id="{E11C23C4-A3C1-494C-9E16-B1FB226CBC11}"/>
              </a:ext>
            </a:extLst>
          </p:cNvPr>
          <p:cNvSpPr>
            <a:spLocks noChangeShapeType="1"/>
          </p:cNvSpPr>
          <p:nvPr/>
        </p:nvSpPr>
        <p:spPr bwMode="auto">
          <a:xfrm flipV="1">
            <a:off x="827088" y="5805488"/>
            <a:ext cx="1081087" cy="287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6" name="Text Box 16">
            <a:extLst>
              <a:ext uri="{FF2B5EF4-FFF2-40B4-BE49-F238E27FC236}">
                <a16:creationId xmlns:a16="http://schemas.microsoft.com/office/drawing/2014/main" id="{1BE643A9-87BB-46FA-B757-BA2520D41519}"/>
              </a:ext>
            </a:extLst>
          </p:cNvPr>
          <p:cNvSpPr txBox="1">
            <a:spLocks noChangeArrowheads="1"/>
          </p:cNvSpPr>
          <p:nvPr/>
        </p:nvSpPr>
        <p:spPr bwMode="auto">
          <a:xfrm>
            <a:off x="1187450" y="4365625"/>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1</a:t>
            </a:r>
            <a:endParaRPr lang="en-US" altLang="en-US"/>
          </a:p>
        </p:txBody>
      </p:sp>
      <p:sp>
        <p:nvSpPr>
          <p:cNvPr id="3087" name="Text Box 17">
            <a:extLst>
              <a:ext uri="{FF2B5EF4-FFF2-40B4-BE49-F238E27FC236}">
                <a16:creationId xmlns:a16="http://schemas.microsoft.com/office/drawing/2014/main" id="{2EBFFDB9-923D-4741-A342-10A31B47CC2A}"/>
              </a:ext>
            </a:extLst>
          </p:cNvPr>
          <p:cNvSpPr txBox="1">
            <a:spLocks noChangeArrowheads="1"/>
          </p:cNvSpPr>
          <p:nvPr/>
        </p:nvSpPr>
        <p:spPr bwMode="auto">
          <a:xfrm>
            <a:off x="1908175" y="4508500"/>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2</a:t>
            </a:r>
            <a:endParaRPr lang="en-US" altLang="en-US"/>
          </a:p>
        </p:txBody>
      </p:sp>
      <p:sp>
        <p:nvSpPr>
          <p:cNvPr id="3088" name="Text Box 18">
            <a:extLst>
              <a:ext uri="{FF2B5EF4-FFF2-40B4-BE49-F238E27FC236}">
                <a16:creationId xmlns:a16="http://schemas.microsoft.com/office/drawing/2014/main" id="{87BCFCFD-43A5-4339-8ABA-9ABB04EA5C0C}"/>
              </a:ext>
            </a:extLst>
          </p:cNvPr>
          <p:cNvSpPr txBox="1">
            <a:spLocks noChangeArrowheads="1"/>
          </p:cNvSpPr>
          <p:nvPr/>
        </p:nvSpPr>
        <p:spPr bwMode="auto">
          <a:xfrm>
            <a:off x="2176463" y="5176838"/>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N</a:t>
            </a:r>
            <a:endParaRPr lang="en-US" altLang="en-US"/>
          </a:p>
        </p:txBody>
      </p:sp>
      <p:sp>
        <p:nvSpPr>
          <p:cNvPr id="3089" name="Text Box 19">
            <a:extLst>
              <a:ext uri="{FF2B5EF4-FFF2-40B4-BE49-F238E27FC236}">
                <a16:creationId xmlns:a16="http://schemas.microsoft.com/office/drawing/2014/main" id="{5CE609B8-0EAA-4FCC-B5F1-A6F439149F60}"/>
              </a:ext>
            </a:extLst>
          </p:cNvPr>
          <p:cNvSpPr txBox="1">
            <a:spLocks noChangeArrowheads="1"/>
          </p:cNvSpPr>
          <p:nvPr/>
        </p:nvSpPr>
        <p:spPr bwMode="auto">
          <a:xfrm>
            <a:off x="900113" y="5013325"/>
            <a:ext cx="3444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1</a:t>
            </a:r>
            <a:endParaRPr lang="en-US" altLang="en-US"/>
          </a:p>
        </p:txBody>
      </p:sp>
      <p:sp>
        <p:nvSpPr>
          <p:cNvPr id="3090" name="Text Box 20">
            <a:extLst>
              <a:ext uri="{FF2B5EF4-FFF2-40B4-BE49-F238E27FC236}">
                <a16:creationId xmlns:a16="http://schemas.microsoft.com/office/drawing/2014/main" id="{B6A5561A-1D81-4928-B532-6A6F821FBE53}"/>
              </a:ext>
            </a:extLst>
          </p:cNvPr>
          <p:cNvSpPr txBox="1">
            <a:spLocks noChangeArrowheads="1"/>
          </p:cNvSpPr>
          <p:nvPr/>
        </p:nvSpPr>
        <p:spPr bwMode="auto">
          <a:xfrm>
            <a:off x="1331913" y="4940300"/>
            <a:ext cx="3444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2</a:t>
            </a:r>
            <a:endParaRPr lang="en-US" altLang="en-US"/>
          </a:p>
        </p:txBody>
      </p:sp>
      <p:sp>
        <p:nvSpPr>
          <p:cNvPr id="3091" name="Text Box 21">
            <a:extLst>
              <a:ext uri="{FF2B5EF4-FFF2-40B4-BE49-F238E27FC236}">
                <a16:creationId xmlns:a16="http://schemas.microsoft.com/office/drawing/2014/main" id="{4EF95993-38A9-4EBF-B9A2-B9268A5397E8}"/>
              </a:ext>
            </a:extLst>
          </p:cNvPr>
          <p:cNvSpPr txBox="1">
            <a:spLocks noChangeArrowheads="1"/>
          </p:cNvSpPr>
          <p:nvPr/>
        </p:nvSpPr>
        <p:spPr bwMode="auto">
          <a:xfrm>
            <a:off x="1403350" y="5516563"/>
            <a:ext cx="3698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r>
              <a:rPr lang="en-US" altLang="en-US" baseline="-25000"/>
              <a:t>N</a:t>
            </a:r>
            <a:endParaRPr lang="en-US" altLang="en-US"/>
          </a:p>
        </p:txBody>
      </p:sp>
      <p:grpSp>
        <p:nvGrpSpPr>
          <p:cNvPr id="3092" name="Group 22">
            <a:extLst>
              <a:ext uri="{FF2B5EF4-FFF2-40B4-BE49-F238E27FC236}">
                <a16:creationId xmlns:a16="http://schemas.microsoft.com/office/drawing/2014/main" id="{1ABD51BA-1936-45BB-AD52-6B53970DC4D3}"/>
              </a:ext>
            </a:extLst>
          </p:cNvPr>
          <p:cNvGrpSpPr>
            <a:grpSpLocks/>
          </p:cNvGrpSpPr>
          <p:nvPr/>
        </p:nvGrpSpPr>
        <p:grpSpPr bwMode="auto">
          <a:xfrm>
            <a:off x="2555875" y="4508500"/>
            <a:ext cx="288925" cy="865188"/>
            <a:chOff x="1882" y="2704"/>
            <a:chExt cx="182" cy="545"/>
          </a:xfrm>
        </p:grpSpPr>
        <p:sp>
          <p:nvSpPr>
            <p:cNvPr id="3110" name="Line 23">
              <a:extLst>
                <a:ext uri="{FF2B5EF4-FFF2-40B4-BE49-F238E27FC236}">
                  <a16:creationId xmlns:a16="http://schemas.microsoft.com/office/drawing/2014/main" id="{CFC69C5D-A41F-42CF-B30C-A1BA1EDDE63F}"/>
                </a:ext>
              </a:extLst>
            </p:cNvPr>
            <p:cNvSpPr>
              <a:spLocks noChangeShapeType="1"/>
            </p:cNvSpPr>
            <p:nvPr/>
          </p:nvSpPr>
          <p:spPr bwMode="auto">
            <a:xfrm flipH="1" flipV="1">
              <a:off x="1973" y="2704"/>
              <a:ext cx="0" cy="54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11" name="Arc 24">
              <a:extLst>
                <a:ext uri="{FF2B5EF4-FFF2-40B4-BE49-F238E27FC236}">
                  <a16:creationId xmlns:a16="http://schemas.microsoft.com/office/drawing/2014/main" id="{ADB9216F-8BC2-4758-BDD9-F3228D6515B0}"/>
                </a:ext>
              </a:extLst>
            </p:cNvPr>
            <p:cNvSpPr>
              <a:spLocks/>
            </p:cNvSpPr>
            <p:nvPr/>
          </p:nvSpPr>
          <p:spPr bwMode="auto">
            <a:xfrm>
              <a:off x="1882" y="2931"/>
              <a:ext cx="182" cy="136"/>
            </a:xfrm>
            <a:custGeom>
              <a:avLst/>
              <a:gdLst>
                <a:gd name="T0" fmla="*/ 0 w 40228"/>
                <a:gd name="T1" fmla="*/ 0 h 43200"/>
                <a:gd name="T2" fmla="*/ 0 w 40228"/>
                <a:gd name="T3" fmla="*/ 0 h 43200"/>
                <a:gd name="T4" fmla="*/ 0 w 40228"/>
                <a:gd name="T5" fmla="*/ 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3093" name="Arc 25">
            <a:extLst>
              <a:ext uri="{FF2B5EF4-FFF2-40B4-BE49-F238E27FC236}">
                <a16:creationId xmlns:a16="http://schemas.microsoft.com/office/drawing/2014/main" id="{0843E994-959D-46D8-9A08-50AFEF739F10}"/>
              </a:ext>
            </a:extLst>
          </p:cNvPr>
          <p:cNvSpPr>
            <a:spLocks/>
          </p:cNvSpPr>
          <p:nvPr/>
        </p:nvSpPr>
        <p:spPr bwMode="auto">
          <a:xfrm rot="-1293558">
            <a:off x="4152900" y="5000625"/>
            <a:ext cx="288925" cy="215900"/>
          </a:xfrm>
          <a:custGeom>
            <a:avLst/>
            <a:gdLst>
              <a:gd name="T0" fmla="*/ 140979 w 40228"/>
              <a:gd name="T1" fmla="*/ 174214 h 43200"/>
              <a:gd name="T2" fmla="*/ 0 w 40228"/>
              <a:gd name="T3" fmla="*/ 812599 h 43200"/>
              <a:gd name="T4" fmla="*/ 960905 w 40228"/>
              <a:gd name="T5" fmla="*/ 53950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94" name="Text Box 26">
            <a:extLst>
              <a:ext uri="{FF2B5EF4-FFF2-40B4-BE49-F238E27FC236}">
                <a16:creationId xmlns:a16="http://schemas.microsoft.com/office/drawing/2014/main" id="{A219D572-1A0F-47DA-A86C-1FBBE22EF805}"/>
              </a:ext>
            </a:extLst>
          </p:cNvPr>
          <p:cNvSpPr txBox="1">
            <a:spLocks noChangeArrowheads="1"/>
          </p:cNvSpPr>
          <p:nvPr/>
        </p:nvSpPr>
        <p:spPr bwMode="auto">
          <a:xfrm>
            <a:off x="2824163" y="4313238"/>
            <a:ext cx="4333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r>
              <a:rPr lang="en-US" altLang="en-US" baseline="-25000"/>
              <a:t>1</a:t>
            </a:r>
            <a:endParaRPr lang="en-US" altLang="en-US"/>
          </a:p>
        </p:txBody>
      </p:sp>
      <p:sp>
        <p:nvSpPr>
          <p:cNvPr id="3095" name="Text Box 27">
            <a:extLst>
              <a:ext uri="{FF2B5EF4-FFF2-40B4-BE49-F238E27FC236}">
                <a16:creationId xmlns:a16="http://schemas.microsoft.com/office/drawing/2014/main" id="{FA0CC117-6980-40D6-B162-E92BBB8924FC}"/>
              </a:ext>
            </a:extLst>
          </p:cNvPr>
          <p:cNvSpPr txBox="1">
            <a:spLocks noChangeArrowheads="1"/>
          </p:cNvSpPr>
          <p:nvPr/>
        </p:nvSpPr>
        <p:spPr bwMode="auto">
          <a:xfrm>
            <a:off x="3184525" y="5464175"/>
            <a:ext cx="47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C</a:t>
            </a:r>
            <a:r>
              <a:rPr lang="en-US" altLang="en-US" baseline="-25000"/>
              <a:t>M</a:t>
            </a:r>
            <a:endParaRPr lang="en-US" altLang="en-US"/>
          </a:p>
        </p:txBody>
      </p:sp>
      <p:graphicFrame>
        <p:nvGraphicFramePr>
          <p:cNvPr id="3096" name="Object 28">
            <a:extLst>
              <a:ext uri="{FF2B5EF4-FFF2-40B4-BE49-F238E27FC236}">
                <a16:creationId xmlns:a16="http://schemas.microsoft.com/office/drawing/2014/main" id="{B35EAE04-BF36-43A9-8224-1716DAC71294}"/>
              </a:ext>
            </a:extLst>
          </p:cNvPr>
          <p:cNvGraphicFramePr>
            <a:graphicFrameLocks noChangeAspect="1"/>
          </p:cNvGraphicFramePr>
          <p:nvPr>
            <p:extLst>
              <p:ext uri="{D42A27DB-BD31-4B8C-83A1-F6EECF244321}">
                <p14:modId xmlns:p14="http://schemas.microsoft.com/office/powerpoint/2010/main" val="1518894363"/>
              </p:ext>
            </p:extLst>
          </p:nvPr>
        </p:nvGraphicFramePr>
        <p:xfrm>
          <a:off x="6156326" y="4113037"/>
          <a:ext cx="2303462" cy="1411288"/>
        </p:xfrm>
        <a:graphic>
          <a:graphicData uri="http://schemas.openxmlformats.org/presentationml/2006/ole">
            <mc:AlternateContent xmlns:mc="http://schemas.openxmlformats.org/markup-compatibility/2006">
              <mc:Choice xmlns:v="urn:schemas-microsoft-com:vml" Requires="v">
                <p:oleObj name="Equation" r:id="rId3" imgW="1409088" imgH="863225" progId="Equation.DSMT4">
                  <p:embed/>
                </p:oleObj>
              </mc:Choice>
              <mc:Fallback>
                <p:oleObj name="Equation" r:id="rId3" imgW="1409088" imgH="863225" progId="Equation.DSMT4">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326" y="4113037"/>
                        <a:ext cx="2303462" cy="1411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97" name="Text Box 29">
            <a:extLst>
              <a:ext uri="{FF2B5EF4-FFF2-40B4-BE49-F238E27FC236}">
                <a16:creationId xmlns:a16="http://schemas.microsoft.com/office/drawing/2014/main" id="{D1D39566-B46E-4BF8-8996-010E56370807}"/>
              </a:ext>
            </a:extLst>
          </p:cNvPr>
          <p:cNvSpPr txBox="1">
            <a:spLocks noChangeArrowheads="1"/>
          </p:cNvSpPr>
          <p:nvPr/>
        </p:nvSpPr>
        <p:spPr bwMode="auto">
          <a:xfrm>
            <a:off x="3616325" y="5105400"/>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3098" name="Line 30">
            <a:extLst>
              <a:ext uri="{FF2B5EF4-FFF2-40B4-BE49-F238E27FC236}">
                <a16:creationId xmlns:a16="http://schemas.microsoft.com/office/drawing/2014/main" id="{9A7F4A09-EF23-4FA7-8437-4C805A7E76A8}"/>
              </a:ext>
            </a:extLst>
          </p:cNvPr>
          <p:cNvSpPr>
            <a:spLocks noChangeShapeType="1"/>
          </p:cNvSpPr>
          <p:nvPr/>
        </p:nvSpPr>
        <p:spPr bwMode="auto">
          <a:xfrm>
            <a:off x="4500563" y="5876925"/>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9" name="Line 31">
            <a:extLst>
              <a:ext uri="{FF2B5EF4-FFF2-40B4-BE49-F238E27FC236}">
                <a16:creationId xmlns:a16="http://schemas.microsoft.com/office/drawing/2014/main" id="{B7CE1648-B0E1-482D-8584-9CFEE0F529CF}"/>
              </a:ext>
            </a:extLst>
          </p:cNvPr>
          <p:cNvSpPr>
            <a:spLocks noChangeShapeType="1"/>
          </p:cNvSpPr>
          <p:nvPr/>
        </p:nvSpPr>
        <p:spPr bwMode="auto">
          <a:xfrm flipV="1">
            <a:off x="4500563" y="4365625"/>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0" name="Line 32">
            <a:extLst>
              <a:ext uri="{FF2B5EF4-FFF2-40B4-BE49-F238E27FC236}">
                <a16:creationId xmlns:a16="http://schemas.microsoft.com/office/drawing/2014/main" id="{BE0526C5-BAD4-422E-B5F2-AA7B905EC034}"/>
              </a:ext>
            </a:extLst>
          </p:cNvPr>
          <p:cNvSpPr>
            <a:spLocks noChangeShapeType="1"/>
          </p:cNvSpPr>
          <p:nvPr/>
        </p:nvSpPr>
        <p:spPr bwMode="auto">
          <a:xfrm flipH="1">
            <a:off x="3852863" y="5876925"/>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1" name="Line 33">
            <a:extLst>
              <a:ext uri="{FF2B5EF4-FFF2-40B4-BE49-F238E27FC236}">
                <a16:creationId xmlns:a16="http://schemas.microsoft.com/office/drawing/2014/main" id="{2BE15156-4DFC-4BF9-B650-EF4F9DD5E254}"/>
              </a:ext>
            </a:extLst>
          </p:cNvPr>
          <p:cNvSpPr>
            <a:spLocks noChangeShapeType="1"/>
          </p:cNvSpPr>
          <p:nvPr/>
        </p:nvSpPr>
        <p:spPr bwMode="auto">
          <a:xfrm flipV="1">
            <a:off x="4500563" y="5157788"/>
            <a:ext cx="576262" cy="7191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2" name="Text Box 34">
            <a:extLst>
              <a:ext uri="{FF2B5EF4-FFF2-40B4-BE49-F238E27FC236}">
                <a16:creationId xmlns:a16="http://schemas.microsoft.com/office/drawing/2014/main" id="{0EDF79AE-561F-41E2-B643-306D93F3289F}"/>
              </a:ext>
            </a:extLst>
          </p:cNvPr>
          <p:cNvSpPr txBox="1">
            <a:spLocks noChangeArrowheads="1"/>
          </p:cNvSpPr>
          <p:nvPr/>
        </p:nvSpPr>
        <p:spPr bwMode="auto">
          <a:xfrm>
            <a:off x="5127625" y="517683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3103" name="Line 35">
            <a:extLst>
              <a:ext uri="{FF2B5EF4-FFF2-40B4-BE49-F238E27FC236}">
                <a16:creationId xmlns:a16="http://schemas.microsoft.com/office/drawing/2014/main" id="{1062D4B0-D033-4C54-A4AB-AA165663F475}"/>
              </a:ext>
            </a:extLst>
          </p:cNvPr>
          <p:cNvSpPr>
            <a:spLocks noChangeShapeType="1"/>
          </p:cNvSpPr>
          <p:nvPr/>
        </p:nvSpPr>
        <p:spPr bwMode="auto">
          <a:xfrm flipH="1" flipV="1">
            <a:off x="4211638" y="4724400"/>
            <a:ext cx="288925"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4" name="Text Box 36">
            <a:extLst>
              <a:ext uri="{FF2B5EF4-FFF2-40B4-BE49-F238E27FC236}">
                <a16:creationId xmlns:a16="http://schemas.microsoft.com/office/drawing/2014/main" id="{F9EFDC51-B311-4C2D-8E2C-065E6C014FEA}"/>
              </a:ext>
            </a:extLst>
          </p:cNvPr>
          <p:cNvSpPr txBox="1">
            <a:spLocks noChangeArrowheads="1"/>
          </p:cNvSpPr>
          <p:nvPr/>
        </p:nvSpPr>
        <p:spPr bwMode="auto">
          <a:xfrm>
            <a:off x="3975100" y="4313238"/>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M</a:t>
            </a:r>
          </a:p>
        </p:txBody>
      </p:sp>
      <p:sp>
        <p:nvSpPr>
          <p:cNvPr id="3105" name="Text Box 37">
            <a:extLst>
              <a:ext uri="{FF2B5EF4-FFF2-40B4-BE49-F238E27FC236}">
                <a16:creationId xmlns:a16="http://schemas.microsoft.com/office/drawing/2014/main" id="{5C23EBB5-8E75-4CF8-ADEB-72A7DC296A96}"/>
              </a:ext>
            </a:extLst>
          </p:cNvPr>
          <p:cNvSpPr txBox="1">
            <a:spLocks noChangeArrowheads="1"/>
          </p:cNvSpPr>
          <p:nvPr/>
        </p:nvSpPr>
        <p:spPr bwMode="auto">
          <a:xfrm>
            <a:off x="4408488" y="582453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3106" name="Text Box 38">
            <a:extLst>
              <a:ext uri="{FF2B5EF4-FFF2-40B4-BE49-F238E27FC236}">
                <a16:creationId xmlns:a16="http://schemas.microsoft.com/office/drawing/2014/main" id="{72612213-A85A-4E1D-AD3C-B2B2B0474A76}"/>
              </a:ext>
            </a:extLst>
          </p:cNvPr>
          <p:cNvSpPr txBox="1">
            <a:spLocks noChangeArrowheads="1"/>
          </p:cNvSpPr>
          <p:nvPr/>
        </p:nvSpPr>
        <p:spPr bwMode="auto">
          <a:xfrm>
            <a:off x="690563" y="606107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grpSp>
        <p:nvGrpSpPr>
          <p:cNvPr id="3107" name="Group 39">
            <a:extLst>
              <a:ext uri="{FF2B5EF4-FFF2-40B4-BE49-F238E27FC236}">
                <a16:creationId xmlns:a16="http://schemas.microsoft.com/office/drawing/2014/main" id="{1EE4D96B-375F-4947-8FCB-76048A248348}"/>
              </a:ext>
            </a:extLst>
          </p:cNvPr>
          <p:cNvGrpSpPr>
            <a:grpSpLocks/>
          </p:cNvGrpSpPr>
          <p:nvPr/>
        </p:nvGrpSpPr>
        <p:grpSpPr bwMode="auto">
          <a:xfrm rot="2628762">
            <a:off x="2843213" y="5084763"/>
            <a:ext cx="288925" cy="865187"/>
            <a:chOff x="1882" y="2704"/>
            <a:chExt cx="182" cy="545"/>
          </a:xfrm>
        </p:grpSpPr>
        <p:sp>
          <p:nvSpPr>
            <p:cNvPr id="3108" name="Line 40">
              <a:extLst>
                <a:ext uri="{FF2B5EF4-FFF2-40B4-BE49-F238E27FC236}">
                  <a16:creationId xmlns:a16="http://schemas.microsoft.com/office/drawing/2014/main" id="{4F8ED7E5-B643-4860-9FB1-A4628A621EB5}"/>
                </a:ext>
              </a:extLst>
            </p:cNvPr>
            <p:cNvSpPr>
              <a:spLocks noChangeShapeType="1"/>
            </p:cNvSpPr>
            <p:nvPr/>
          </p:nvSpPr>
          <p:spPr bwMode="auto">
            <a:xfrm flipH="1" flipV="1">
              <a:off x="1973" y="2704"/>
              <a:ext cx="0" cy="54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09" name="Arc 41">
              <a:extLst>
                <a:ext uri="{FF2B5EF4-FFF2-40B4-BE49-F238E27FC236}">
                  <a16:creationId xmlns:a16="http://schemas.microsoft.com/office/drawing/2014/main" id="{F2663A66-F757-4345-899B-5F664C955501}"/>
                </a:ext>
              </a:extLst>
            </p:cNvPr>
            <p:cNvSpPr>
              <a:spLocks/>
            </p:cNvSpPr>
            <p:nvPr/>
          </p:nvSpPr>
          <p:spPr bwMode="auto">
            <a:xfrm>
              <a:off x="1882" y="2931"/>
              <a:ext cx="182" cy="136"/>
            </a:xfrm>
            <a:custGeom>
              <a:avLst/>
              <a:gdLst>
                <a:gd name="T0" fmla="*/ 0 w 40228"/>
                <a:gd name="T1" fmla="*/ 0 h 43200"/>
                <a:gd name="T2" fmla="*/ 0 w 40228"/>
                <a:gd name="T3" fmla="*/ 0 h 43200"/>
                <a:gd name="T4" fmla="*/ 0 w 40228"/>
                <a:gd name="T5" fmla="*/ 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4">
            <a:extLst>
              <a:ext uri="{FF2B5EF4-FFF2-40B4-BE49-F238E27FC236}">
                <a16:creationId xmlns:a16="http://schemas.microsoft.com/office/drawing/2014/main" id="{4CB65F16-6E7D-4656-8741-6BCE323D6626}"/>
              </a:ext>
            </a:extLst>
          </p:cNvPr>
          <p:cNvGraphicFramePr>
            <a:graphicFrameLocks noChangeAspect="1"/>
          </p:cNvGraphicFramePr>
          <p:nvPr/>
        </p:nvGraphicFramePr>
        <p:xfrm>
          <a:off x="3708400" y="187325"/>
          <a:ext cx="2303463" cy="1411288"/>
        </p:xfrm>
        <a:graphic>
          <a:graphicData uri="http://schemas.openxmlformats.org/presentationml/2006/ole">
            <mc:AlternateContent xmlns:mc="http://schemas.openxmlformats.org/markup-compatibility/2006">
              <mc:Choice xmlns:v="urn:schemas-microsoft-com:vml" Requires="v">
                <p:oleObj name="Equation" r:id="rId3" imgW="1409088" imgH="863225" progId="Equation.DSMT4">
                  <p:embed/>
                </p:oleObj>
              </mc:Choice>
              <mc:Fallback>
                <p:oleObj name="Equation" r:id="rId3" imgW="1409088" imgH="863225"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400" y="187325"/>
                        <a:ext cx="2303463" cy="1411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9" name="Line 5">
            <a:extLst>
              <a:ext uri="{FF2B5EF4-FFF2-40B4-BE49-F238E27FC236}">
                <a16:creationId xmlns:a16="http://schemas.microsoft.com/office/drawing/2014/main" id="{001A1F7B-F6D8-464B-BBDC-6743552CB919}"/>
              </a:ext>
            </a:extLst>
          </p:cNvPr>
          <p:cNvSpPr>
            <a:spLocks noChangeShapeType="1"/>
          </p:cNvSpPr>
          <p:nvPr/>
        </p:nvSpPr>
        <p:spPr bwMode="auto">
          <a:xfrm>
            <a:off x="1779588" y="5861050"/>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0" name="Line 6">
            <a:extLst>
              <a:ext uri="{FF2B5EF4-FFF2-40B4-BE49-F238E27FC236}">
                <a16:creationId xmlns:a16="http://schemas.microsoft.com/office/drawing/2014/main" id="{ED83D9B6-DC75-413C-A0EE-FCFFBED734F7}"/>
              </a:ext>
            </a:extLst>
          </p:cNvPr>
          <p:cNvSpPr>
            <a:spLocks noChangeShapeType="1"/>
          </p:cNvSpPr>
          <p:nvPr/>
        </p:nvSpPr>
        <p:spPr bwMode="auto">
          <a:xfrm flipV="1">
            <a:off x="1779588" y="4349750"/>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1" name="Line 7">
            <a:extLst>
              <a:ext uri="{FF2B5EF4-FFF2-40B4-BE49-F238E27FC236}">
                <a16:creationId xmlns:a16="http://schemas.microsoft.com/office/drawing/2014/main" id="{E811AC4C-F7B5-455C-A53A-7406DCBC677C}"/>
              </a:ext>
            </a:extLst>
          </p:cNvPr>
          <p:cNvSpPr>
            <a:spLocks noChangeShapeType="1"/>
          </p:cNvSpPr>
          <p:nvPr/>
        </p:nvSpPr>
        <p:spPr bwMode="auto">
          <a:xfrm flipH="1">
            <a:off x="1131888" y="5861050"/>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2" name="Line 8">
            <a:extLst>
              <a:ext uri="{FF2B5EF4-FFF2-40B4-BE49-F238E27FC236}">
                <a16:creationId xmlns:a16="http://schemas.microsoft.com/office/drawing/2014/main" id="{2AB86511-EC7E-4C84-83D9-3CC51FF62303}"/>
              </a:ext>
            </a:extLst>
          </p:cNvPr>
          <p:cNvSpPr>
            <a:spLocks noChangeShapeType="1"/>
          </p:cNvSpPr>
          <p:nvPr/>
        </p:nvSpPr>
        <p:spPr bwMode="auto">
          <a:xfrm flipV="1">
            <a:off x="1779588" y="5141913"/>
            <a:ext cx="576262" cy="7191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3" name="Text Box 9">
            <a:extLst>
              <a:ext uri="{FF2B5EF4-FFF2-40B4-BE49-F238E27FC236}">
                <a16:creationId xmlns:a16="http://schemas.microsoft.com/office/drawing/2014/main" id="{DD738D3A-31C2-41D8-BAFA-61CA77BACC35}"/>
              </a:ext>
            </a:extLst>
          </p:cNvPr>
          <p:cNvSpPr txBox="1">
            <a:spLocks noChangeArrowheads="1"/>
          </p:cNvSpPr>
          <p:nvPr/>
        </p:nvSpPr>
        <p:spPr bwMode="auto">
          <a:xfrm>
            <a:off x="2406650" y="5160963"/>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4104" name="Line 10">
            <a:extLst>
              <a:ext uri="{FF2B5EF4-FFF2-40B4-BE49-F238E27FC236}">
                <a16:creationId xmlns:a16="http://schemas.microsoft.com/office/drawing/2014/main" id="{EB74CE13-0750-43CC-97C9-1484E7E27596}"/>
              </a:ext>
            </a:extLst>
          </p:cNvPr>
          <p:cNvSpPr>
            <a:spLocks noChangeShapeType="1"/>
          </p:cNvSpPr>
          <p:nvPr/>
        </p:nvSpPr>
        <p:spPr bwMode="auto">
          <a:xfrm flipH="1" flipV="1">
            <a:off x="1490663" y="4708525"/>
            <a:ext cx="288925" cy="11525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5" name="Text Box 11">
            <a:extLst>
              <a:ext uri="{FF2B5EF4-FFF2-40B4-BE49-F238E27FC236}">
                <a16:creationId xmlns:a16="http://schemas.microsoft.com/office/drawing/2014/main" id="{5AE883D4-607D-4442-93C9-7801989E3BD6}"/>
              </a:ext>
            </a:extLst>
          </p:cNvPr>
          <p:cNvSpPr txBox="1">
            <a:spLocks noChangeArrowheads="1"/>
          </p:cNvSpPr>
          <p:nvPr/>
        </p:nvSpPr>
        <p:spPr bwMode="auto">
          <a:xfrm>
            <a:off x="1254125" y="4297363"/>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M</a:t>
            </a:r>
          </a:p>
        </p:txBody>
      </p:sp>
      <p:sp>
        <p:nvSpPr>
          <p:cNvPr id="4106" name="Text Box 12">
            <a:extLst>
              <a:ext uri="{FF2B5EF4-FFF2-40B4-BE49-F238E27FC236}">
                <a16:creationId xmlns:a16="http://schemas.microsoft.com/office/drawing/2014/main" id="{80C94B12-5C58-4E32-AA2F-47475288A903}"/>
              </a:ext>
            </a:extLst>
          </p:cNvPr>
          <p:cNvSpPr txBox="1">
            <a:spLocks noChangeArrowheads="1"/>
          </p:cNvSpPr>
          <p:nvPr/>
        </p:nvSpPr>
        <p:spPr bwMode="auto">
          <a:xfrm>
            <a:off x="900113" y="1989138"/>
            <a:ext cx="77247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For general force and couple systems a single force and couple in the form of a </a:t>
            </a:r>
            <a:r>
              <a:rPr lang="en-US" altLang="en-US" b="1" dirty="0"/>
              <a:t>wrench (</a:t>
            </a:r>
            <a:r>
              <a:rPr lang="en-US" altLang="en-US" dirty="0"/>
              <a:t>which we will discuss later) is the simplest equivalent system. However, in some special cases we can reduce the system to a single resultant force.</a:t>
            </a:r>
          </a:p>
          <a:p>
            <a:pPr eaLnBrk="1" hangingPunct="1"/>
            <a:r>
              <a:rPr lang="en-US" altLang="en-US" dirty="0"/>
              <a:t>We can do this if we can place </a:t>
            </a:r>
            <a:r>
              <a:rPr lang="en-US" altLang="en-US" b="1" dirty="0"/>
              <a:t>R</a:t>
            </a:r>
            <a:r>
              <a:rPr lang="en-US" altLang="en-US" dirty="0"/>
              <a:t> at some location, </a:t>
            </a:r>
            <a:r>
              <a:rPr lang="en-US" altLang="en-US" b="1" dirty="0"/>
              <a:t>r</a:t>
            </a:r>
            <a:r>
              <a:rPr lang="en-US" altLang="en-US" dirty="0"/>
              <a:t>, where </a:t>
            </a:r>
          </a:p>
          <a:p>
            <a:pPr eaLnBrk="1" hangingPunct="1"/>
            <a:endParaRPr lang="en-US" altLang="en-US" dirty="0"/>
          </a:p>
        </p:txBody>
      </p:sp>
      <p:sp>
        <p:nvSpPr>
          <p:cNvPr id="4107" name="Line 13">
            <a:extLst>
              <a:ext uri="{FF2B5EF4-FFF2-40B4-BE49-F238E27FC236}">
                <a16:creationId xmlns:a16="http://schemas.microsoft.com/office/drawing/2014/main" id="{EBDB718D-D033-4F7E-8588-916389A4842E}"/>
              </a:ext>
            </a:extLst>
          </p:cNvPr>
          <p:cNvSpPr>
            <a:spLocks noChangeShapeType="1"/>
          </p:cNvSpPr>
          <p:nvPr/>
        </p:nvSpPr>
        <p:spPr bwMode="auto">
          <a:xfrm>
            <a:off x="5003800" y="5803900"/>
            <a:ext cx="18002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8" name="Line 14">
            <a:extLst>
              <a:ext uri="{FF2B5EF4-FFF2-40B4-BE49-F238E27FC236}">
                <a16:creationId xmlns:a16="http://schemas.microsoft.com/office/drawing/2014/main" id="{BB112AC7-FF52-49A8-B864-0CD3D745A72D}"/>
              </a:ext>
            </a:extLst>
          </p:cNvPr>
          <p:cNvSpPr>
            <a:spLocks noChangeShapeType="1"/>
          </p:cNvSpPr>
          <p:nvPr/>
        </p:nvSpPr>
        <p:spPr bwMode="auto">
          <a:xfrm flipV="1">
            <a:off x="5003800" y="4292600"/>
            <a:ext cx="0" cy="15113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9" name="Line 15">
            <a:extLst>
              <a:ext uri="{FF2B5EF4-FFF2-40B4-BE49-F238E27FC236}">
                <a16:creationId xmlns:a16="http://schemas.microsoft.com/office/drawing/2014/main" id="{0048EE85-BA7B-4C0C-BBA2-BB774067515F}"/>
              </a:ext>
            </a:extLst>
          </p:cNvPr>
          <p:cNvSpPr>
            <a:spLocks noChangeShapeType="1"/>
          </p:cNvSpPr>
          <p:nvPr/>
        </p:nvSpPr>
        <p:spPr bwMode="auto">
          <a:xfrm flipH="1">
            <a:off x="4356100" y="5803900"/>
            <a:ext cx="647700" cy="5762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0" name="Line 16">
            <a:extLst>
              <a:ext uri="{FF2B5EF4-FFF2-40B4-BE49-F238E27FC236}">
                <a16:creationId xmlns:a16="http://schemas.microsoft.com/office/drawing/2014/main" id="{76B27633-FF8C-46D9-9C97-89D2B78CF63A}"/>
              </a:ext>
            </a:extLst>
          </p:cNvPr>
          <p:cNvSpPr>
            <a:spLocks noChangeShapeType="1"/>
          </p:cNvSpPr>
          <p:nvPr/>
        </p:nvSpPr>
        <p:spPr bwMode="auto">
          <a:xfrm flipV="1">
            <a:off x="4716463" y="4581525"/>
            <a:ext cx="576262" cy="7191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1" name="Text Box 17">
            <a:extLst>
              <a:ext uri="{FF2B5EF4-FFF2-40B4-BE49-F238E27FC236}">
                <a16:creationId xmlns:a16="http://schemas.microsoft.com/office/drawing/2014/main" id="{78680641-0B83-4875-B07E-ADE66AF4CD73}"/>
              </a:ext>
            </a:extLst>
          </p:cNvPr>
          <p:cNvSpPr txBox="1">
            <a:spLocks noChangeArrowheads="1"/>
          </p:cNvSpPr>
          <p:nvPr/>
        </p:nvSpPr>
        <p:spPr bwMode="auto">
          <a:xfrm>
            <a:off x="5364163" y="436562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4112" name="Text Box 18">
            <a:extLst>
              <a:ext uri="{FF2B5EF4-FFF2-40B4-BE49-F238E27FC236}">
                <a16:creationId xmlns:a16="http://schemas.microsoft.com/office/drawing/2014/main" id="{592C4CDA-A91E-4BC0-A176-24F174D9F7BA}"/>
              </a:ext>
            </a:extLst>
          </p:cNvPr>
          <p:cNvSpPr txBox="1">
            <a:spLocks noChangeArrowheads="1"/>
          </p:cNvSpPr>
          <p:nvPr/>
        </p:nvSpPr>
        <p:spPr bwMode="auto">
          <a:xfrm>
            <a:off x="1692275" y="58054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4113" name="Line 19">
            <a:extLst>
              <a:ext uri="{FF2B5EF4-FFF2-40B4-BE49-F238E27FC236}">
                <a16:creationId xmlns:a16="http://schemas.microsoft.com/office/drawing/2014/main" id="{0F7990CB-4A18-4757-9FB3-55C9AF47BB50}"/>
              </a:ext>
            </a:extLst>
          </p:cNvPr>
          <p:cNvSpPr>
            <a:spLocks noChangeShapeType="1"/>
          </p:cNvSpPr>
          <p:nvPr/>
        </p:nvSpPr>
        <p:spPr bwMode="auto">
          <a:xfrm flipH="1" flipV="1">
            <a:off x="4716463" y="5300663"/>
            <a:ext cx="287337"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4" name="Text Box 20">
            <a:extLst>
              <a:ext uri="{FF2B5EF4-FFF2-40B4-BE49-F238E27FC236}">
                <a16:creationId xmlns:a16="http://schemas.microsoft.com/office/drawing/2014/main" id="{110DF433-B23F-4E71-85A5-FDD209B4084D}"/>
              </a:ext>
            </a:extLst>
          </p:cNvPr>
          <p:cNvSpPr txBox="1">
            <a:spLocks noChangeArrowheads="1"/>
          </p:cNvSpPr>
          <p:nvPr/>
        </p:nvSpPr>
        <p:spPr bwMode="auto">
          <a:xfrm>
            <a:off x="4551363" y="5392738"/>
            <a:ext cx="273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4115" name="Text Box 21">
            <a:extLst>
              <a:ext uri="{FF2B5EF4-FFF2-40B4-BE49-F238E27FC236}">
                <a16:creationId xmlns:a16="http://schemas.microsoft.com/office/drawing/2014/main" id="{0259FC98-9C56-49D1-B772-6043FC5B620F}"/>
              </a:ext>
            </a:extLst>
          </p:cNvPr>
          <p:cNvSpPr txBox="1">
            <a:spLocks noChangeArrowheads="1"/>
          </p:cNvSpPr>
          <p:nvPr/>
        </p:nvSpPr>
        <p:spPr bwMode="auto">
          <a:xfrm>
            <a:off x="3759200" y="496093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aphicFrame>
        <p:nvGraphicFramePr>
          <p:cNvPr id="4116" name="Object 22">
            <a:extLst>
              <a:ext uri="{FF2B5EF4-FFF2-40B4-BE49-F238E27FC236}">
                <a16:creationId xmlns:a16="http://schemas.microsoft.com/office/drawing/2014/main" id="{59C86297-FC5A-42ED-9C04-532CA369D6BD}"/>
              </a:ext>
            </a:extLst>
          </p:cNvPr>
          <p:cNvGraphicFramePr>
            <a:graphicFrameLocks noChangeAspect="1"/>
          </p:cNvGraphicFramePr>
          <p:nvPr>
            <p:extLst>
              <p:ext uri="{D42A27DB-BD31-4B8C-83A1-F6EECF244321}">
                <p14:modId xmlns:p14="http://schemas.microsoft.com/office/powerpoint/2010/main" val="2530579643"/>
              </p:ext>
            </p:extLst>
          </p:nvPr>
        </p:nvGraphicFramePr>
        <p:xfrm>
          <a:off x="7236296" y="3068960"/>
          <a:ext cx="1152525" cy="293688"/>
        </p:xfrm>
        <a:graphic>
          <a:graphicData uri="http://schemas.openxmlformats.org/presentationml/2006/ole">
            <mc:AlternateContent xmlns:mc="http://schemas.openxmlformats.org/markup-compatibility/2006">
              <mc:Choice xmlns:v="urn:schemas-microsoft-com:vml" Requires="v">
                <p:oleObj name="Equation" r:id="rId5" imgW="647419" imgH="165028" progId="Equation.DSMT4">
                  <p:embed/>
                </p:oleObj>
              </mc:Choice>
              <mc:Fallback>
                <p:oleObj name="Equation" r:id="rId5" imgW="647419" imgH="165028" progId="Equation.DSMT4">
                  <p:embed/>
                  <p:pic>
                    <p:nvPicPr>
                      <p:cNvPr id="0" name="Object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36296" y="3068960"/>
                        <a:ext cx="115252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17" name="Text Box 23">
            <a:extLst>
              <a:ext uri="{FF2B5EF4-FFF2-40B4-BE49-F238E27FC236}">
                <a16:creationId xmlns:a16="http://schemas.microsoft.com/office/drawing/2014/main" id="{C8EE7E24-0417-47BC-BBD6-DCB364B3F4A6}"/>
              </a:ext>
            </a:extLst>
          </p:cNvPr>
          <p:cNvSpPr txBox="1">
            <a:spLocks noChangeArrowheads="1"/>
          </p:cNvSpPr>
          <p:nvPr/>
        </p:nvSpPr>
        <p:spPr bwMode="auto">
          <a:xfrm>
            <a:off x="4932363" y="58054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4118" name="Arc 24">
            <a:extLst>
              <a:ext uri="{FF2B5EF4-FFF2-40B4-BE49-F238E27FC236}">
                <a16:creationId xmlns:a16="http://schemas.microsoft.com/office/drawing/2014/main" id="{5EC2EFE8-CA7E-42BA-A8B0-570A827718CB}"/>
              </a:ext>
            </a:extLst>
          </p:cNvPr>
          <p:cNvSpPr>
            <a:spLocks/>
          </p:cNvSpPr>
          <p:nvPr/>
        </p:nvSpPr>
        <p:spPr bwMode="auto">
          <a:xfrm rot="-1293558">
            <a:off x="1433513" y="5013325"/>
            <a:ext cx="288925" cy="215900"/>
          </a:xfrm>
          <a:custGeom>
            <a:avLst/>
            <a:gdLst>
              <a:gd name="T0" fmla="*/ 140979 w 40228"/>
              <a:gd name="T1" fmla="*/ 174214 h 43200"/>
              <a:gd name="T2" fmla="*/ 0 w 40228"/>
              <a:gd name="T3" fmla="*/ 812599 h 43200"/>
              <a:gd name="T4" fmla="*/ 960905 w 40228"/>
              <a:gd name="T5" fmla="*/ 539500 h 43200"/>
              <a:gd name="T6" fmla="*/ 0 60000 65536"/>
              <a:gd name="T7" fmla="*/ 0 60000 65536"/>
              <a:gd name="T8" fmla="*/ 0 60000 65536"/>
              <a:gd name="T9" fmla="*/ 0 w 40228"/>
              <a:gd name="T10" fmla="*/ 0 h 43200"/>
              <a:gd name="T11" fmla="*/ 40228 w 40228"/>
              <a:gd name="T12" fmla="*/ 43200 h 43200"/>
            </a:gdLst>
            <a:ahLst/>
            <a:cxnLst>
              <a:cxn ang="T6">
                <a:pos x="T0" y="T1"/>
              </a:cxn>
              <a:cxn ang="T7">
                <a:pos x="T2" y="T3"/>
              </a:cxn>
              <a:cxn ang="T8">
                <a:pos x="T4" y="T5"/>
              </a:cxn>
            </a:cxnLst>
            <a:rect l="T9" t="T10" r="T11" b="T12"/>
            <a:pathLst>
              <a:path w="40228" h="43200" fill="none"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path>
              <a:path w="40228" h="43200" stroke="0" extrusionOk="0">
                <a:moveTo>
                  <a:pt x="2732" y="6974"/>
                </a:moveTo>
                <a:cubicBezTo>
                  <a:pt x="6822" y="2529"/>
                  <a:pt x="12587" y="-1"/>
                  <a:pt x="18628" y="0"/>
                </a:cubicBezTo>
                <a:cubicBezTo>
                  <a:pt x="30557" y="0"/>
                  <a:pt x="40228" y="9670"/>
                  <a:pt x="40228" y="21600"/>
                </a:cubicBezTo>
                <a:cubicBezTo>
                  <a:pt x="40228" y="33529"/>
                  <a:pt x="30557" y="43200"/>
                  <a:pt x="18628" y="43200"/>
                </a:cubicBezTo>
                <a:cubicBezTo>
                  <a:pt x="10966" y="43200"/>
                  <a:pt x="3878" y="39141"/>
                  <a:pt x="-1" y="32534"/>
                </a:cubicBezTo>
                <a:lnTo>
                  <a:pt x="18628" y="21600"/>
                </a:lnTo>
                <a:lnTo>
                  <a:pt x="2732" y="6974"/>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4">
            <a:extLst>
              <a:ext uri="{FF2B5EF4-FFF2-40B4-BE49-F238E27FC236}">
                <a16:creationId xmlns:a16="http://schemas.microsoft.com/office/drawing/2014/main" id="{3A858057-33CE-47FE-B30E-096A7A12CF3C}"/>
              </a:ext>
            </a:extLst>
          </p:cNvPr>
          <p:cNvGraphicFramePr>
            <a:graphicFrameLocks noChangeAspect="1"/>
          </p:cNvGraphicFramePr>
          <p:nvPr/>
        </p:nvGraphicFramePr>
        <p:xfrm>
          <a:off x="2700338" y="765175"/>
          <a:ext cx="1152525" cy="293688"/>
        </p:xfrm>
        <a:graphic>
          <a:graphicData uri="http://schemas.openxmlformats.org/presentationml/2006/ole">
            <mc:AlternateContent xmlns:mc="http://schemas.openxmlformats.org/markup-compatibility/2006">
              <mc:Choice xmlns:v="urn:schemas-microsoft-com:vml" Requires="v">
                <p:oleObj name="Equation" r:id="rId3" imgW="647419" imgH="165028" progId="Equation.DSMT4">
                  <p:embed/>
                </p:oleObj>
              </mc:Choice>
              <mc:Fallback>
                <p:oleObj name="Equation" r:id="rId3" imgW="647419" imgH="165028"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765175"/>
                        <a:ext cx="1152525" cy="293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3" name="Text Box 5">
            <a:extLst>
              <a:ext uri="{FF2B5EF4-FFF2-40B4-BE49-F238E27FC236}">
                <a16:creationId xmlns:a16="http://schemas.microsoft.com/office/drawing/2014/main" id="{4CD1929A-1822-4D04-834F-60C97A1CC502}"/>
              </a:ext>
            </a:extLst>
          </p:cNvPr>
          <p:cNvSpPr txBox="1">
            <a:spLocks noChangeArrowheads="1"/>
          </p:cNvSpPr>
          <p:nvPr/>
        </p:nvSpPr>
        <p:spPr bwMode="auto">
          <a:xfrm>
            <a:off x="1095375" y="692150"/>
            <a:ext cx="151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The equation</a:t>
            </a:r>
          </a:p>
        </p:txBody>
      </p:sp>
      <p:sp>
        <p:nvSpPr>
          <p:cNvPr id="5124" name="Text Box 6">
            <a:extLst>
              <a:ext uri="{FF2B5EF4-FFF2-40B4-BE49-F238E27FC236}">
                <a16:creationId xmlns:a16="http://schemas.microsoft.com/office/drawing/2014/main" id="{85994800-A930-4481-AE03-6EE1FB7C35E5}"/>
              </a:ext>
            </a:extLst>
          </p:cNvPr>
          <p:cNvSpPr txBox="1">
            <a:spLocks noChangeArrowheads="1"/>
          </p:cNvSpPr>
          <p:nvPr/>
        </p:nvSpPr>
        <p:spPr bwMode="auto">
          <a:xfrm>
            <a:off x="4192588" y="712788"/>
            <a:ext cx="39798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has a solution only if </a:t>
            </a:r>
            <a:r>
              <a:rPr lang="en-US" altLang="en-US" b="1"/>
              <a:t>R</a:t>
            </a:r>
            <a:r>
              <a:rPr lang="en-US" altLang="en-US"/>
              <a:t> and </a:t>
            </a:r>
            <a:r>
              <a:rPr lang="en-US" altLang="en-US" b="1"/>
              <a:t>M</a:t>
            </a:r>
            <a:r>
              <a:rPr lang="en-US" altLang="en-US"/>
              <a:t> are</a:t>
            </a:r>
          </a:p>
        </p:txBody>
      </p:sp>
      <p:sp>
        <p:nvSpPr>
          <p:cNvPr id="5125" name="Text Box 7">
            <a:extLst>
              <a:ext uri="{FF2B5EF4-FFF2-40B4-BE49-F238E27FC236}">
                <a16:creationId xmlns:a16="http://schemas.microsoft.com/office/drawing/2014/main" id="{27F94015-26C0-430A-B939-2F09BD5A1332}"/>
              </a:ext>
            </a:extLst>
          </p:cNvPr>
          <p:cNvSpPr txBox="1">
            <a:spLocks noChangeArrowheads="1"/>
          </p:cNvSpPr>
          <p:nvPr/>
        </p:nvSpPr>
        <p:spPr bwMode="auto">
          <a:xfrm>
            <a:off x="1095375" y="1360488"/>
            <a:ext cx="3562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perpendicular to each other since</a:t>
            </a:r>
          </a:p>
        </p:txBody>
      </p:sp>
      <p:graphicFrame>
        <p:nvGraphicFramePr>
          <p:cNvPr id="5126" name="Object 8">
            <a:extLst>
              <a:ext uri="{FF2B5EF4-FFF2-40B4-BE49-F238E27FC236}">
                <a16:creationId xmlns:a16="http://schemas.microsoft.com/office/drawing/2014/main" id="{27C3A65C-7AEF-4C94-9310-5D588B348BA9}"/>
              </a:ext>
            </a:extLst>
          </p:cNvPr>
          <p:cNvGraphicFramePr>
            <a:graphicFrameLocks noChangeAspect="1"/>
          </p:cNvGraphicFramePr>
          <p:nvPr/>
        </p:nvGraphicFramePr>
        <p:xfrm>
          <a:off x="2938463" y="1773238"/>
          <a:ext cx="1898650" cy="493712"/>
        </p:xfrm>
        <a:graphic>
          <a:graphicData uri="http://schemas.openxmlformats.org/presentationml/2006/ole">
            <mc:AlternateContent xmlns:mc="http://schemas.openxmlformats.org/markup-compatibility/2006">
              <mc:Choice xmlns:v="urn:schemas-microsoft-com:vml" Requires="v">
                <p:oleObj name="Equation" r:id="rId5" imgW="977760" imgH="253800" progId="Equation.DSMT4">
                  <p:embed/>
                </p:oleObj>
              </mc:Choice>
              <mc:Fallback>
                <p:oleObj name="Equation" r:id="rId5" imgW="977760" imgH="2538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8463" y="1773238"/>
                        <a:ext cx="1898650" cy="493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7" name="Text Box 9">
            <a:extLst>
              <a:ext uri="{FF2B5EF4-FFF2-40B4-BE49-F238E27FC236}">
                <a16:creationId xmlns:a16="http://schemas.microsoft.com/office/drawing/2014/main" id="{0F45FD44-F554-4FFA-A5C5-85E7E95B8BF1}"/>
              </a:ext>
            </a:extLst>
          </p:cNvPr>
          <p:cNvSpPr txBox="1">
            <a:spLocks noChangeArrowheads="1"/>
          </p:cNvSpPr>
          <p:nvPr/>
        </p:nvSpPr>
        <p:spPr bwMode="auto">
          <a:xfrm>
            <a:off x="1042988" y="2205038"/>
            <a:ext cx="52116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so that if the equation is satisfied, we must have  </a:t>
            </a:r>
          </a:p>
        </p:txBody>
      </p:sp>
      <p:graphicFrame>
        <p:nvGraphicFramePr>
          <p:cNvPr id="5128" name="Object 10">
            <a:extLst>
              <a:ext uri="{FF2B5EF4-FFF2-40B4-BE49-F238E27FC236}">
                <a16:creationId xmlns:a16="http://schemas.microsoft.com/office/drawing/2014/main" id="{EE8DF8B5-9B5C-4FDC-B9F8-4BC57BC08FAB}"/>
              </a:ext>
            </a:extLst>
          </p:cNvPr>
          <p:cNvGraphicFramePr>
            <a:graphicFrameLocks noChangeAspect="1"/>
          </p:cNvGraphicFramePr>
          <p:nvPr>
            <p:extLst>
              <p:ext uri="{D42A27DB-BD31-4B8C-83A1-F6EECF244321}">
                <p14:modId xmlns:p14="http://schemas.microsoft.com/office/powerpoint/2010/main" val="2691264453"/>
              </p:ext>
            </p:extLst>
          </p:nvPr>
        </p:nvGraphicFramePr>
        <p:xfrm>
          <a:off x="5976938" y="2225675"/>
          <a:ext cx="1239837" cy="361950"/>
        </p:xfrm>
        <a:graphic>
          <a:graphicData uri="http://schemas.openxmlformats.org/presentationml/2006/ole">
            <mc:AlternateContent xmlns:mc="http://schemas.openxmlformats.org/markup-compatibility/2006">
              <mc:Choice xmlns:v="urn:schemas-microsoft-com:vml" Requires="v">
                <p:oleObj name="Equation" r:id="rId7" imgW="698400" imgH="203040" progId="Equation.DSMT4">
                  <p:embed/>
                </p:oleObj>
              </mc:Choice>
              <mc:Fallback>
                <p:oleObj name="Equation" r:id="rId7" imgW="698400" imgH="20304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76938" y="2225675"/>
                        <a:ext cx="1239837" cy="36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9" name="Text Box 11">
            <a:extLst>
              <a:ext uri="{FF2B5EF4-FFF2-40B4-BE49-F238E27FC236}">
                <a16:creationId xmlns:a16="http://schemas.microsoft.com/office/drawing/2014/main" id="{8125E9F2-0570-41B8-9C64-1CEBCFAF3A98}"/>
              </a:ext>
            </a:extLst>
          </p:cNvPr>
          <p:cNvSpPr txBox="1">
            <a:spLocks noChangeArrowheads="1"/>
          </p:cNvSpPr>
          <p:nvPr/>
        </p:nvSpPr>
        <p:spPr bwMode="auto">
          <a:xfrm>
            <a:off x="7304881" y="2197735"/>
            <a:ext cx="60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also</a:t>
            </a:r>
          </a:p>
        </p:txBody>
      </p:sp>
      <p:sp>
        <p:nvSpPr>
          <p:cNvPr id="5130" name="Text Box 12">
            <a:extLst>
              <a:ext uri="{FF2B5EF4-FFF2-40B4-BE49-F238E27FC236}">
                <a16:creationId xmlns:a16="http://schemas.microsoft.com/office/drawing/2014/main" id="{80244701-DF64-43A1-B73D-05522609C0ED}"/>
              </a:ext>
            </a:extLst>
          </p:cNvPr>
          <p:cNvSpPr txBox="1">
            <a:spLocks noChangeArrowheads="1"/>
          </p:cNvSpPr>
          <p:nvPr/>
        </p:nvSpPr>
        <p:spPr bwMode="auto">
          <a:xfrm>
            <a:off x="1023938" y="2873375"/>
            <a:ext cx="78406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One important force-couple systems where </a:t>
            </a:r>
            <a:r>
              <a:rPr lang="en-US" altLang="en-US" b="1"/>
              <a:t>R</a:t>
            </a:r>
            <a:r>
              <a:rPr lang="en-US" altLang="en-US"/>
              <a:t> and </a:t>
            </a:r>
            <a:r>
              <a:rPr lang="en-US" altLang="en-US" b="1"/>
              <a:t>M </a:t>
            </a:r>
            <a:r>
              <a:rPr lang="en-US" altLang="en-US"/>
              <a:t>are perpendicular are:</a:t>
            </a:r>
          </a:p>
        </p:txBody>
      </p:sp>
      <p:sp>
        <p:nvSpPr>
          <p:cNvPr id="5131" name="Text Box 13">
            <a:extLst>
              <a:ext uri="{FF2B5EF4-FFF2-40B4-BE49-F238E27FC236}">
                <a16:creationId xmlns:a16="http://schemas.microsoft.com/office/drawing/2014/main" id="{A0CE8875-111E-4733-BDB9-DDE99F9B87AC}"/>
              </a:ext>
            </a:extLst>
          </p:cNvPr>
          <p:cNvSpPr txBox="1">
            <a:spLocks noChangeArrowheads="1"/>
          </p:cNvSpPr>
          <p:nvPr/>
        </p:nvSpPr>
        <p:spPr bwMode="auto">
          <a:xfrm>
            <a:off x="1166813" y="3521075"/>
            <a:ext cx="365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Planar (2-D) force-couple systems</a:t>
            </a:r>
          </a:p>
        </p:txBody>
      </p:sp>
      <p:sp>
        <p:nvSpPr>
          <p:cNvPr id="5132" name="Line 14">
            <a:extLst>
              <a:ext uri="{FF2B5EF4-FFF2-40B4-BE49-F238E27FC236}">
                <a16:creationId xmlns:a16="http://schemas.microsoft.com/office/drawing/2014/main" id="{0AFAD10C-2A61-4F8A-854A-5DCC61032CFD}"/>
              </a:ext>
            </a:extLst>
          </p:cNvPr>
          <p:cNvSpPr>
            <a:spLocks noChangeShapeType="1"/>
          </p:cNvSpPr>
          <p:nvPr/>
        </p:nvSpPr>
        <p:spPr bwMode="auto">
          <a:xfrm>
            <a:off x="1116013" y="5734050"/>
            <a:ext cx="20875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3" name="Line 15">
            <a:extLst>
              <a:ext uri="{FF2B5EF4-FFF2-40B4-BE49-F238E27FC236}">
                <a16:creationId xmlns:a16="http://schemas.microsoft.com/office/drawing/2014/main" id="{820B2FD6-1007-4E9A-AD7A-3A64805496FC}"/>
              </a:ext>
            </a:extLst>
          </p:cNvPr>
          <p:cNvSpPr>
            <a:spLocks noChangeShapeType="1"/>
          </p:cNvSpPr>
          <p:nvPr/>
        </p:nvSpPr>
        <p:spPr bwMode="auto">
          <a:xfrm flipV="1">
            <a:off x="1116013" y="4076700"/>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4" name="Text Box 16">
            <a:extLst>
              <a:ext uri="{FF2B5EF4-FFF2-40B4-BE49-F238E27FC236}">
                <a16:creationId xmlns:a16="http://schemas.microsoft.com/office/drawing/2014/main" id="{7E456413-65CE-43E1-AFAE-91E9A35611E2}"/>
              </a:ext>
            </a:extLst>
          </p:cNvPr>
          <p:cNvSpPr txBox="1">
            <a:spLocks noChangeArrowheads="1"/>
          </p:cNvSpPr>
          <p:nvPr/>
        </p:nvSpPr>
        <p:spPr bwMode="auto">
          <a:xfrm>
            <a:off x="3040063" y="589756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5135" name="Text Box 17">
            <a:extLst>
              <a:ext uri="{FF2B5EF4-FFF2-40B4-BE49-F238E27FC236}">
                <a16:creationId xmlns:a16="http://schemas.microsoft.com/office/drawing/2014/main" id="{C9E03428-B2B7-4399-B431-8F36C44A66E6}"/>
              </a:ext>
            </a:extLst>
          </p:cNvPr>
          <p:cNvSpPr txBox="1">
            <a:spLocks noChangeArrowheads="1"/>
          </p:cNvSpPr>
          <p:nvPr/>
        </p:nvSpPr>
        <p:spPr bwMode="auto">
          <a:xfrm>
            <a:off x="592138" y="3736975"/>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5136" name="Line 18">
            <a:extLst>
              <a:ext uri="{FF2B5EF4-FFF2-40B4-BE49-F238E27FC236}">
                <a16:creationId xmlns:a16="http://schemas.microsoft.com/office/drawing/2014/main" id="{0F3E971D-F360-4965-B558-0B359B1CF1E0}"/>
              </a:ext>
            </a:extLst>
          </p:cNvPr>
          <p:cNvSpPr>
            <a:spLocks noChangeShapeType="1"/>
          </p:cNvSpPr>
          <p:nvPr/>
        </p:nvSpPr>
        <p:spPr bwMode="auto">
          <a:xfrm flipV="1">
            <a:off x="1258888" y="4508500"/>
            <a:ext cx="720725"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7" name="Line 19">
            <a:extLst>
              <a:ext uri="{FF2B5EF4-FFF2-40B4-BE49-F238E27FC236}">
                <a16:creationId xmlns:a16="http://schemas.microsoft.com/office/drawing/2014/main" id="{B1DEEE91-940F-4D03-AFAC-00E8EFAE37AE}"/>
              </a:ext>
            </a:extLst>
          </p:cNvPr>
          <p:cNvSpPr>
            <a:spLocks noChangeShapeType="1"/>
          </p:cNvSpPr>
          <p:nvPr/>
        </p:nvSpPr>
        <p:spPr bwMode="auto">
          <a:xfrm flipH="1" flipV="1">
            <a:off x="1835150" y="4868863"/>
            <a:ext cx="144463" cy="5762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8" name="Line 20">
            <a:extLst>
              <a:ext uri="{FF2B5EF4-FFF2-40B4-BE49-F238E27FC236}">
                <a16:creationId xmlns:a16="http://schemas.microsoft.com/office/drawing/2014/main" id="{3D80FC40-44E6-43CE-AEAA-E62F1007313F}"/>
              </a:ext>
            </a:extLst>
          </p:cNvPr>
          <p:cNvSpPr>
            <a:spLocks noChangeShapeType="1"/>
          </p:cNvSpPr>
          <p:nvPr/>
        </p:nvSpPr>
        <p:spPr bwMode="auto">
          <a:xfrm flipV="1">
            <a:off x="2339975" y="4652963"/>
            <a:ext cx="360363"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9" name="Arc 21">
            <a:extLst>
              <a:ext uri="{FF2B5EF4-FFF2-40B4-BE49-F238E27FC236}">
                <a16:creationId xmlns:a16="http://schemas.microsoft.com/office/drawing/2014/main" id="{7A9B7509-ECA3-4098-A036-D63BF3569A27}"/>
              </a:ext>
            </a:extLst>
          </p:cNvPr>
          <p:cNvSpPr>
            <a:spLocks/>
          </p:cNvSpPr>
          <p:nvPr/>
        </p:nvSpPr>
        <p:spPr bwMode="auto">
          <a:xfrm>
            <a:off x="3059113" y="4221163"/>
            <a:ext cx="246062" cy="431800"/>
          </a:xfrm>
          <a:custGeom>
            <a:avLst/>
            <a:gdLst>
              <a:gd name="T0" fmla="*/ 242941 w 23890"/>
              <a:gd name="T1" fmla="*/ 0 h 43200"/>
              <a:gd name="T2" fmla="*/ 0 w 23890"/>
              <a:gd name="T3" fmla="*/ 4303817 h 43200"/>
              <a:gd name="T4" fmla="*/ 242941 w 23890"/>
              <a:gd name="T5" fmla="*/ 2158000 h 43200"/>
              <a:gd name="T6" fmla="*/ 0 60000 65536"/>
              <a:gd name="T7" fmla="*/ 0 60000 65536"/>
              <a:gd name="T8" fmla="*/ 0 60000 65536"/>
              <a:gd name="T9" fmla="*/ 0 w 23890"/>
              <a:gd name="T10" fmla="*/ 0 h 43200"/>
              <a:gd name="T11" fmla="*/ 23890 w 23890"/>
              <a:gd name="T12" fmla="*/ 43200 h 43200"/>
            </a:gdLst>
            <a:ahLst/>
            <a:cxnLst>
              <a:cxn ang="T6">
                <a:pos x="T0" y="T1"/>
              </a:cxn>
              <a:cxn ang="T7">
                <a:pos x="T2" y="T3"/>
              </a:cxn>
              <a:cxn ang="T8">
                <a:pos x="T4" y="T5"/>
              </a:cxn>
            </a:cxnLst>
            <a:rect l="T9" t="T10" r="T11" b="T12"/>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lnTo>
                  <a:pt x="2289" y="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40" name="Arc 22">
            <a:extLst>
              <a:ext uri="{FF2B5EF4-FFF2-40B4-BE49-F238E27FC236}">
                <a16:creationId xmlns:a16="http://schemas.microsoft.com/office/drawing/2014/main" id="{E9AC226D-DB50-44B0-BAF4-04A8CCC0F17A}"/>
              </a:ext>
            </a:extLst>
          </p:cNvPr>
          <p:cNvSpPr>
            <a:spLocks/>
          </p:cNvSpPr>
          <p:nvPr/>
        </p:nvSpPr>
        <p:spPr bwMode="auto">
          <a:xfrm rot="-9556217">
            <a:off x="3203575" y="4941888"/>
            <a:ext cx="246063" cy="431800"/>
          </a:xfrm>
          <a:custGeom>
            <a:avLst/>
            <a:gdLst>
              <a:gd name="T0" fmla="*/ 242942 w 23890"/>
              <a:gd name="T1" fmla="*/ 0 h 43200"/>
              <a:gd name="T2" fmla="*/ 0 w 23890"/>
              <a:gd name="T3" fmla="*/ 4303817 h 43200"/>
              <a:gd name="T4" fmla="*/ 242942 w 23890"/>
              <a:gd name="T5" fmla="*/ 2158000 h 43200"/>
              <a:gd name="T6" fmla="*/ 0 60000 65536"/>
              <a:gd name="T7" fmla="*/ 0 60000 65536"/>
              <a:gd name="T8" fmla="*/ 0 60000 65536"/>
              <a:gd name="T9" fmla="*/ 0 w 23890"/>
              <a:gd name="T10" fmla="*/ 0 h 43200"/>
              <a:gd name="T11" fmla="*/ 23890 w 23890"/>
              <a:gd name="T12" fmla="*/ 43200 h 43200"/>
            </a:gdLst>
            <a:ahLst/>
            <a:cxnLst>
              <a:cxn ang="T6">
                <a:pos x="T0" y="T1"/>
              </a:cxn>
              <a:cxn ang="T7">
                <a:pos x="T2" y="T3"/>
              </a:cxn>
              <a:cxn ang="T8">
                <a:pos x="T4" y="T5"/>
              </a:cxn>
            </a:cxnLst>
            <a:rect l="T9" t="T10" r="T11" b="T12"/>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lnTo>
                  <a:pt x="2289" y="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41" name="Text Box 23">
            <a:extLst>
              <a:ext uri="{FF2B5EF4-FFF2-40B4-BE49-F238E27FC236}">
                <a16:creationId xmlns:a16="http://schemas.microsoft.com/office/drawing/2014/main" id="{8FCDF62D-E9CF-41D7-98C7-5C4015CC3FCE}"/>
              </a:ext>
            </a:extLst>
          </p:cNvPr>
          <p:cNvSpPr txBox="1">
            <a:spLocks noChangeArrowheads="1"/>
          </p:cNvSpPr>
          <p:nvPr/>
        </p:nvSpPr>
        <p:spPr bwMode="auto">
          <a:xfrm>
            <a:off x="3832225" y="4673600"/>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5142" name="Line 24">
            <a:extLst>
              <a:ext uri="{FF2B5EF4-FFF2-40B4-BE49-F238E27FC236}">
                <a16:creationId xmlns:a16="http://schemas.microsoft.com/office/drawing/2014/main" id="{2AB6FD92-BE8A-4EB8-8093-70BDA430FC8A}"/>
              </a:ext>
            </a:extLst>
          </p:cNvPr>
          <p:cNvSpPr>
            <a:spLocks noChangeShapeType="1"/>
          </p:cNvSpPr>
          <p:nvPr/>
        </p:nvSpPr>
        <p:spPr bwMode="auto">
          <a:xfrm>
            <a:off x="4572000" y="5734050"/>
            <a:ext cx="17287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3" name="Line 25">
            <a:extLst>
              <a:ext uri="{FF2B5EF4-FFF2-40B4-BE49-F238E27FC236}">
                <a16:creationId xmlns:a16="http://schemas.microsoft.com/office/drawing/2014/main" id="{5BDEE5C8-6188-4BE7-9EE1-834AF04DA61D}"/>
              </a:ext>
            </a:extLst>
          </p:cNvPr>
          <p:cNvSpPr>
            <a:spLocks noChangeShapeType="1"/>
          </p:cNvSpPr>
          <p:nvPr/>
        </p:nvSpPr>
        <p:spPr bwMode="auto">
          <a:xfrm flipV="1">
            <a:off x="4572000" y="4076700"/>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4" name="Line 26">
            <a:extLst>
              <a:ext uri="{FF2B5EF4-FFF2-40B4-BE49-F238E27FC236}">
                <a16:creationId xmlns:a16="http://schemas.microsoft.com/office/drawing/2014/main" id="{70024EB7-631B-4AA7-8B2D-31577FB60265}"/>
              </a:ext>
            </a:extLst>
          </p:cNvPr>
          <p:cNvSpPr>
            <a:spLocks noChangeShapeType="1"/>
          </p:cNvSpPr>
          <p:nvPr/>
        </p:nvSpPr>
        <p:spPr bwMode="auto">
          <a:xfrm flipV="1">
            <a:off x="4572000" y="5300663"/>
            <a:ext cx="720725" cy="4333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45" name="Arc 27">
            <a:extLst>
              <a:ext uri="{FF2B5EF4-FFF2-40B4-BE49-F238E27FC236}">
                <a16:creationId xmlns:a16="http://schemas.microsoft.com/office/drawing/2014/main" id="{6F8CDC42-C10A-4258-A4BE-52DF46DDC167}"/>
              </a:ext>
            </a:extLst>
          </p:cNvPr>
          <p:cNvSpPr>
            <a:spLocks/>
          </p:cNvSpPr>
          <p:nvPr/>
        </p:nvSpPr>
        <p:spPr bwMode="auto">
          <a:xfrm rot="-2603852">
            <a:off x="4572000" y="5445125"/>
            <a:ext cx="246063" cy="431800"/>
          </a:xfrm>
          <a:custGeom>
            <a:avLst/>
            <a:gdLst>
              <a:gd name="T0" fmla="*/ 242942 w 23890"/>
              <a:gd name="T1" fmla="*/ 0 h 43200"/>
              <a:gd name="T2" fmla="*/ 0 w 23890"/>
              <a:gd name="T3" fmla="*/ 4303817 h 43200"/>
              <a:gd name="T4" fmla="*/ 242942 w 23890"/>
              <a:gd name="T5" fmla="*/ 2158000 h 43200"/>
              <a:gd name="T6" fmla="*/ 0 60000 65536"/>
              <a:gd name="T7" fmla="*/ 0 60000 65536"/>
              <a:gd name="T8" fmla="*/ 0 60000 65536"/>
              <a:gd name="T9" fmla="*/ 0 w 23890"/>
              <a:gd name="T10" fmla="*/ 0 h 43200"/>
              <a:gd name="T11" fmla="*/ 23890 w 23890"/>
              <a:gd name="T12" fmla="*/ 43200 h 43200"/>
            </a:gdLst>
            <a:ahLst/>
            <a:cxnLst>
              <a:cxn ang="T6">
                <a:pos x="T0" y="T1"/>
              </a:cxn>
              <a:cxn ang="T7">
                <a:pos x="T2" y="T3"/>
              </a:cxn>
              <a:cxn ang="T8">
                <a:pos x="T4" y="T5"/>
              </a:cxn>
            </a:cxnLst>
            <a:rect l="T9" t="T10" r="T11" b="T12"/>
            <a:pathLst>
              <a:path w="23890" h="43200" fill="none" extrusionOk="0">
                <a:moveTo>
                  <a:pt x="2289" y="0"/>
                </a:moveTo>
                <a:cubicBezTo>
                  <a:pt x="14219" y="0"/>
                  <a:pt x="23890" y="9670"/>
                  <a:pt x="23890" y="21600"/>
                </a:cubicBezTo>
                <a:cubicBezTo>
                  <a:pt x="23890" y="33529"/>
                  <a:pt x="14219" y="43200"/>
                  <a:pt x="2290" y="43200"/>
                </a:cubicBezTo>
                <a:cubicBezTo>
                  <a:pt x="1525" y="43200"/>
                  <a:pt x="760" y="43159"/>
                  <a:pt x="-1" y="43078"/>
                </a:cubicBezTo>
              </a:path>
              <a:path w="23890" h="43200" stroke="0" extrusionOk="0">
                <a:moveTo>
                  <a:pt x="2289" y="0"/>
                </a:moveTo>
                <a:cubicBezTo>
                  <a:pt x="14219" y="0"/>
                  <a:pt x="23890" y="9670"/>
                  <a:pt x="23890" y="21600"/>
                </a:cubicBezTo>
                <a:cubicBezTo>
                  <a:pt x="23890" y="33529"/>
                  <a:pt x="14219" y="43200"/>
                  <a:pt x="2290" y="43200"/>
                </a:cubicBezTo>
                <a:cubicBezTo>
                  <a:pt x="1525" y="43200"/>
                  <a:pt x="760" y="43159"/>
                  <a:pt x="-1" y="43078"/>
                </a:cubicBezTo>
                <a:lnTo>
                  <a:pt x="2290" y="21600"/>
                </a:lnTo>
                <a:lnTo>
                  <a:pt x="2289" y="0"/>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46" name="Text Box 28">
            <a:extLst>
              <a:ext uri="{FF2B5EF4-FFF2-40B4-BE49-F238E27FC236}">
                <a16:creationId xmlns:a16="http://schemas.microsoft.com/office/drawing/2014/main" id="{5FB58185-EB07-49CD-830C-2B0D3BA0EA1D}"/>
              </a:ext>
            </a:extLst>
          </p:cNvPr>
          <p:cNvSpPr txBox="1">
            <a:spLocks noChangeArrowheads="1"/>
          </p:cNvSpPr>
          <p:nvPr/>
        </p:nvSpPr>
        <p:spPr bwMode="auto">
          <a:xfrm>
            <a:off x="5056188" y="48895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5147" name="Text Box 29">
            <a:extLst>
              <a:ext uri="{FF2B5EF4-FFF2-40B4-BE49-F238E27FC236}">
                <a16:creationId xmlns:a16="http://schemas.microsoft.com/office/drawing/2014/main" id="{7C679DC9-1DB8-4C02-A134-BABF26EEEFE6}"/>
              </a:ext>
            </a:extLst>
          </p:cNvPr>
          <p:cNvSpPr txBox="1">
            <a:spLocks noChangeArrowheads="1"/>
          </p:cNvSpPr>
          <p:nvPr/>
        </p:nvSpPr>
        <p:spPr bwMode="auto">
          <a:xfrm>
            <a:off x="4479925" y="5824538"/>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a:t>
            </a:r>
          </a:p>
        </p:txBody>
      </p:sp>
      <p:sp>
        <p:nvSpPr>
          <p:cNvPr id="5148" name="Text Box 30">
            <a:extLst>
              <a:ext uri="{FF2B5EF4-FFF2-40B4-BE49-F238E27FC236}">
                <a16:creationId xmlns:a16="http://schemas.microsoft.com/office/drawing/2014/main" id="{E0C924D8-5F2D-4D3F-B811-7B7A3F6BAC4D}"/>
              </a:ext>
            </a:extLst>
          </p:cNvPr>
          <p:cNvSpPr txBox="1">
            <a:spLocks noChangeArrowheads="1"/>
          </p:cNvSpPr>
          <p:nvPr/>
        </p:nvSpPr>
        <p:spPr bwMode="auto">
          <a:xfrm>
            <a:off x="6208713" y="460057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5149" name="Line 31">
            <a:extLst>
              <a:ext uri="{FF2B5EF4-FFF2-40B4-BE49-F238E27FC236}">
                <a16:creationId xmlns:a16="http://schemas.microsoft.com/office/drawing/2014/main" id="{23DD7922-9C55-4F3F-90D3-DC1AAA68282F}"/>
              </a:ext>
            </a:extLst>
          </p:cNvPr>
          <p:cNvSpPr>
            <a:spLocks noChangeShapeType="1"/>
          </p:cNvSpPr>
          <p:nvPr/>
        </p:nvSpPr>
        <p:spPr bwMode="auto">
          <a:xfrm>
            <a:off x="7308850" y="5734050"/>
            <a:ext cx="16557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0" name="Line 32">
            <a:extLst>
              <a:ext uri="{FF2B5EF4-FFF2-40B4-BE49-F238E27FC236}">
                <a16:creationId xmlns:a16="http://schemas.microsoft.com/office/drawing/2014/main" id="{9FFCCE07-5181-44ED-A45F-14C9A7B3BFFD}"/>
              </a:ext>
            </a:extLst>
          </p:cNvPr>
          <p:cNvSpPr>
            <a:spLocks noChangeShapeType="1"/>
          </p:cNvSpPr>
          <p:nvPr/>
        </p:nvSpPr>
        <p:spPr bwMode="auto">
          <a:xfrm flipV="1">
            <a:off x="7308850" y="4076700"/>
            <a:ext cx="0" cy="16573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1" name="Line 33">
            <a:extLst>
              <a:ext uri="{FF2B5EF4-FFF2-40B4-BE49-F238E27FC236}">
                <a16:creationId xmlns:a16="http://schemas.microsoft.com/office/drawing/2014/main" id="{792FBF1F-F567-4743-B6AD-2B1A27E677C7}"/>
              </a:ext>
            </a:extLst>
          </p:cNvPr>
          <p:cNvSpPr>
            <a:spLocks noChangeShapeType="1"/>
          </p:cNvSpPr>
          <p:nvPr/>
        </p:nvSpPr>
        <p:spPr bwMode="auto">
          <a:xfrm flipV="1">
            <a:off x="7019925" y="4868863"/>
            <a:ext cx="720725" cy="4333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52" name="Text Box 34">
            <a:extLst>
              <a:ext uri="{FF2B5EF4-FFF2-40B4-BE49-F238E27FC236}">
                <a16:creationId xmlns:a16="http://schemas.microsoft.com/office/drawing/2014/main" id="{48A83F2A-877A-4582-9D66-5D271EF923EA}"/>
              </a:ext>
            </a:extLst>
          </p:cNvPr>
          <p:cNvSpPr txBox="1">
            <a:spLocks noChangeArrowheads="1"/>
          </p:cNvSpPr>
          <p:nvPr/>
        </p:nvSpPr>
        <p:spPr bwMode="auto">
          <a:xfrm>
            <a:off x="7667625" y="4508500"/>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5153" name="Line 35">
            <a:extLst>
              <a:ext uri="{FF2B5EF4-FFF2-40B4-BE49-F238E27FC236}">
                <a16:creationId xmlns:a16="http://schemas.microsoft.com/office/drawing/2014/main" id="{DAACCF72-BE56-43C0-951E-3E77D577AFE5}"/>
              </a:ext>
            </a:extLst>
          </p:cNvPr>
          <p:cNvSpPr>
            <a:spLocks noChangeShapeType="1"/>
          </p:cNvSpPr>
          <p:nvPr/>
        </p:nvSpPr>
        <p:spPr bwMode="auto">
          <a:xfrm flipV="1">
            <a:off x="7781925" y="4519613"/>
            <a:ext cx="514350" cy="31273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154" name="Line 36">
            <a:extLst>
              <a:ext uri="{FF2B5EF4-FFF2-40B4-BE49-F238E27FC236}">
                <a16:creationId xmlns:a16="http://schemas.microsoft.com/office/drawing/2014/main" id="{C877DA78-37E4-4C37-928E-DC90614190A6}"/>
              </a:ext>
            </a:extLst>
          </p:cNvPr>
          <p:cNvSpPr>
            <a:spLocks noChangeShapeType="1"/>
          </p:cNvSpPr>
          <p:nvPr/>
        </p:nvSpPr>
        <p:spPr bwMode="auto">
          <a:xfrm flipV="1">
            <a:off x="6516688" y="5300663"/>
            <a:ext cx="514350" cy="31273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5155" name="Object 37">
            <a:extLst>
              <a:ext uri="{FF2B5EF4-FFF2-40B4-BE49-F238E27FC236}">
                <a16:creationId xmlns:a16="http://schemas.microsoft.com/office/drawing/2014/main" id="{EBFD72D4-6DC9-4845-8E2C-FD0528339CD4}"/>
              </a:ext>
            </a:extLst>
          </p:cNvPr>
          <p:cNvGraphicFramePr>
            <a:graphicFrameLocks noChangeAspect="1"/>
          </p:cNvGraphicFramePr>
          <p:nvPr/>
        </p:nvGraphicFramePr>
        <p:xfrm>
          <a:off x="4956175" y="6073775"/>
          <a:ext cx="741363" cy="312738"/>
        </p:xfrm>
        <a:graphic>
          <a:graphicData uri="http://schemas.openxmlformats.org/presentationml/2006/ole">
            <mc:AlternateContent xmlns:mc="http://schemas.openxmlformats.org/markup-compatibility/2006">
              <mc:Choice xmlns:v="urn:schemas-microsoft-com:vml" Requires="v">
                <p:oleObj name="Equation" r:id="rId9" imgW="482400" imgH="203040" progId="Equation.DSMT4">
                  <p:embed/>
                </p:oleObj>
              </mc:Choice>
              <mc:Fallback>
                <p:oleObj name="Equation" r:id="rId9" imgW="482400" imgH="203040" progId="Equation.DSMT4">
                  <p:embed/>
                  <p:pic>
                    <p:nvPicPr>
                      <p:cNvPr id="0" name="Object 3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56175" y="6073775"/>
                        <a:ext cx="741363" cy="312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56" name="Text Box 38">
            <a:extLst>
              <a:ext uri="{FF2B5EF4-FFF2-40B4-BE49-F238E27FC236}">
                <a16:creationId xmlns:a16="http://schemas.microsoft.com/office/drawing/2014/main" id="{67884AF5-FF4B-4E0B-A935-5D2791DA80E6}"/>
              </a:ext>
            </a:extLst>
          </p:cNvPr>
          <p:cNvSpPr txBox="1">
            <a:spLocks noChangeArrowheads="1"/>
          </p:cNvSpPr>
          <p:nvPr/>
        </p:nvSpPr>
        <p:spPr bwMode="auto">
          <a:xfrm>
            <a:off x="7606506" y="6230144"/>
            <a:ext cx="1060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resultant</a:t>
            </a:r>
          </a:p>
        </p:txBody>
      </p:sp>
      <p:cxnSp>
        <p:nvCxnSpPr>
          <p:cNvPr id="3" name="Straight Arrow Connector 2">
            <a:extLst>
              <a:ext uri="{FF2B5EF4-FFF2-40B4-BE49-F238E27FC236}">
                <a16:creationId xmlns:a16="http://schemas.microsoft.com/office/drawing/2014/main" id="{E52FD7E8-7FB9-07F0-7A9B-60C45DF103C7}"/>
              </a:ext>
            </a:extLst>
          </p:cNvPr>
          <p:cNvCxnSpPr/>
          <p:nvPr/>
        </p:nvCxnSpPr>
        <p:spPr>
          <a:xfrm flipH="1" flipV="1">
            <a:off x="6732240" y="5517232"/>
            <a:ext cx="144016" cy="38033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32CBC770-6866-6764-D331-A9CCF437C000}"/>
              </a:ext>
            </a:extLst>
          </p:cNvPr>
          <p:cNvSpPr txBox="1"/>
          <p:nvPr/>
        </p:nvSpPr>
        <p:spPr>
          <a:xfrm>
            <a:off x="6302069" y="5797086"/>
            <a:ext cx="1479892" cy="369332"/>
          </a:xfrm>
          <a:prstGeom prst="rect">
            <a:avLst/>
          </a:prstGeom>
          <a:noFill/>
        </p:spPr>
        <p:txBody>
          <a:bodyPr wrap="none" rtlCol="0">
            <a:spAutoFit/>
          </a:bodyPr>
          <a:lstStyle/>
          <a:p>
            <a:r>
              <a:rPr lang="en-US" dirty="0"/>
              <a:t>line of action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3" name="Text Box 21">
            <a:extLst>
              <a:ext uri="{FF2B5EF4-FFF2-40B4-BE49-F238E27FC236}">
                <a16:creationId xmlns:a16="http://schemas.microsoft.com/office/drawing/2014/main" id="{E9DE09A2-61B9-4BBD-90E4-B6CF04E9175F}"/>
              </a:ext>
            </a:extLst>
          </p:cNvPr>
          <p:cNvSpPr txBox="1">
            <a:spLocks noChangeArrowheads="1"/>
          </p:cNvSpPr>
          <p:nvPr/>
        </p:nvSpPr>
        <p:spPr bwMode="auto">
          <a:xfrm>
            <a:off x="109565" y="603612"/>
            <a:ext cx="36195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resultant of this coplanar force system and locate it with respect to point O. The</a:t>
            </a:r>
          </a:p>
          <a:p>
            <a:pPr eaLnBrk="1" hangingPunct="1"/>
            <a:r>
              <a:rPr lang="en-US" altLang="en-US" dirty="0"/>
              <a:t>400 </a:t>
            </a:r>
            <a:r>
              <a:rPr lang="en-US" altLang="en-US" dirty="0" err="1"/>
              <a:t>lb</a:t>
            </a:r>
            <a:r>
              <a:rPr lang="en-US" altLang="en-US" dirty="0"/>
              <a:t> force is tangent to the circle.</a:t>
            </a:r>
          </a:p>
        </p:txBody>
      </p:sp>
      <p:sp>
        <p:nvSpPr>
          <p:cNvPr id="6174" name="Text Box 32">
            <a:extLst>
              <a:ext uri="{FF2B5EF4-FFF2-40B4-BE49-F238E27FC236}">
                <a16:creationId xmlns:a16="http://schemas.microsoft.com/office/drawing/2014/main" id="{F3BDACD5-4B10-4E13-8793-759C9CC857B4}"/>
              </a:ext>
            </a:extLst>
          </p:cNvPr>
          <p:cNvSpPr txBox="1">
            <a:spLocks noChangeArrowheads="1"/>
          </p:cNvSpPr>
          <p:nvPr/>
        </p:nvSpPr>
        <p:spPr bwMode="auto">
          <a:xfrm>
            <a:off x="911245" y="2110679"/>
            <a:ext cx="1670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Vector method</a:t>
            </a:r>
          </a:p>
        </p:txBody>
      </p:sp>
      <p:graphicFrame>
        <p:nvGraphicFramePr>
          <p:cNvPr id="6175" name="Object 33">
            <a:extLst>
              <a:ext uri="{FF2B5EF4-FFF2-40B4-BE49-F238E27FC236}">
                <a16:creationId xmlns:a16="http://schemas.microsoft.com/office/drawing/2014/main" id="{5D9E23EA-48E2-49AB-AB64-D3A1D2842914}"/>
              </a:ext>
            </a:extLst>
          </p:cNvPr>
          <p:cNvGraphicFramePr>
            <a:graphicFrameLocks noChangeAspect="1"/>
          </p:cNvGraphicFramePr>
          <p:nvPr>
            <p:extLst>
              <p:ext uri="{D42A27DB-BD31-4B8C-83A1-F6EECF244321}">
                <p14:modId xmlns:p14="http://schemas.microsoft.com/office/powerpoint/2010/main" val="2710313714"/>
              </p:ext>
            </p:extLst>
          </p:nvPr>
        </p:nvGraphicFramePr>
        <p:xfrm>
          <a:off x="370817" y="2715214"/>
          <a:ext cx="2951162" cy="903287"/>
        </p:xfrm>
        <a:graphic>
          <a:graphicData uri="http://schemas.openxmlformats.org/presentationml/2006/ole">
            <mc:AlternateContent xmlns:mc="http://schemas.openxmlformats.org/markup-compatibility/2006">
              <mc:Choice xmlns:v="urn:schemas-microsoft-com:vml" Requires="v">
                <p:oleObj name="Equation" r:id="rId3" imgW="2159000" imgH="660400" progId="Equation.DSMT4">
                  <p:embed/>
                </p:oleObj>
              </mc:Choice>
              <mc:Fallback>
                <p:oleObj name="Equation" r:id="rId3" imgW="2159000" imgH="660400" progId="Equation.DSMT4">
                  <p:embed/>
                  <p:pic>
                    <p:nvPicPr>
                      <p:cNvPr id="0" name="Object 3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817" y="2715214"/>
                        <a:ext cx="2951162" cy="903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76" name="Text Box 34">
            <a:extLst>
              <a:ext uri="{FF2B5EF4-FFF2-40B4-BE49-F238E27FC236}">
                <a16:creationId xmlns:a16="http://schemas.microsoft.com/office/drawing/2014/main" id="{575F5563-035F-4672-9D93-56A5D47A339B}"/>
              </a:ext>
            </a:extLst>
          </p:cNvPr>
          <p:cNvSpPr txBox="1">
            <a:spLocks noChangeArrowheads="1"/>
          </p:cNvSpPr>
          <p:nvPr/>
        </p:nvSpPr>
        <p:spPr bwMode="auto">
          <a:xfrm>
            <a:off x="539750" y="5157788"/>
            <a:ext cx="29290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To locate R we must solve:</a:t>
            </a:r>
          </a:p>
        </p:txBody>
      </p:sp>
      <p:graphicFrame>
        <p:nvGraphicFramePr>
          <p:cNvPr id="6177" name="Object 35">
            <a:extLst>
              <a:ext uri="{FF2B5EF4-FFF2-40B4-BE49-F238E27FC236}">
                <a16:creationId xmlns:a16="http://schemas.microsoft.com/office/drawing/2014/main" id="{C324E44F-B71A-4B73-BF16-D32ED7A5516A}"/>
              </a:ext>
            </a:extLst>
          </p:cNvPr>
          <p:cNvGraphicFramePr>
            <a:graphicFrameLocks noChangeAspect="1"/>
          </p:cNvGraphicFramePr>
          <p:nvPr/>
        </p:nvGraphicFramePr>
        <p:xfrm>
          <a:off x="611188" y="5589588"/>
          <a:ext cx="2592387" cy="896937"/>
        </p:xfrm>
        <a:graphic>
          <a:graphicData uri="http://schemas.openxmlformats.org/presentationml/2006/ole">
            <mc:AlternateContent xmlns:mc="http://schemas.openxmlformats.org/markup-compatibility/2006">
              <mc:Choice xmlns:v="urn:schemas-microsoft-com:vml" Requires="v">
                <p:oleObj name="Equation" r:id="rId5" imgW="1943100" imgH="673100" progId="Equation.DSMT4">
                  <p:embed/>
                </p:oleObj>
              </mc:Choice>
              <mc:Fallback>
                <p:oleObj name="Equation" r:id="rId5" imgW="1943100" imgH="673100" progId="Equation.DSMT4">
                  <p:embed/>
                  <p:pic>
                    <p:nvPicPr>
                      <p:cNvPr id="0" name="Object 3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188" y="5589588"/>
                        <a:ext cx="2592387" cy="896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78" name="Object 36">
            <a:extLst>
              <a:ext uri="{FF2B5EF4-FFF2-40B4-BE49-F238E27FC236}">
                <a16:creationId xmlns:a16="http://schemas.microsoft.com/office/drawing/2014/main" id="{89F0052A-AF5F-4C88-86E4-BFAC66D4027D}"/>
              </a:ext>
            </a:extLst>
          </p:cNvPr>
          <p:cNvGraphicFramePr>
            <a:graphicFrameLocks noChangeAspect="1"/>
          </p:cNvGraphicFramePr>
          <p:nvPr>
            <p:extLst>
              <p:ext uri="{D42A27DB-BD31-4B8C-83A1-F6EECF244321}">
                <p14:modId xmlns:p14="http://schemas.microsoft.com/office/powerpoint/2010/main" val="1358964523"/>
              </p:ext>
            </p:extLst>
          </p:nvPr>
        </p:nvGraphicFramePr>
        <p:xfrm>
          <a:off x="245732" y="3684103"/>
          <a:ext cx="2592387" cy="1101725"/>
        </p:xfrm>
        <a:graphic>
          <a:graphicData uri="http://schemas.openxmlformats.org/presentationml/2006/ole">
            <mc:AlternateContent xmlns:mc="http://schemas.openxmlformats.org/markup-compatibility/2006">
              <mc:Choice xmlns:v="urn:schemas-microsoft-com:vml" Requires="v">
                <p:oleObj name="Equation" r:id="rId7" imgW="2120900" imgH="901700" progId="Equation.DSMT4">
                  <p:embed/>
                </p:oleObj>
              </mc:Choice>
              <mc:Fallback>
                <p:oleObj name="Equation" r:id="rId7" imgW="2120900" imgH="901700" progId="Equation.DSMT4">
                  <p:embed/>
                  <p:pic>
                    <p:nvPicPr>
                      <p:cNvPr id="0" name="Object 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5732" y="3684103"/>
                        <a:ext cx="2592387" cy="1101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79" name="Text Box 37">
            <a:extLst>
              <a:ext uri="{FF2B5EF4-FFF2-40B4-BE49-F238E27FC236}">
                <a16:creationId xmlns:a16="http://schemas.microsoft.com/office/drawing/2014/main" id="{2B3B0F1D-79E9-43E9-B1CC-8448998A8C02}"/>
              </a:ext>
            </a:extLst>
          </p:cNvPr>
          <p:cNvSpPr txBox="1">
            <a:spLocks noChangeArrowheads="1"/>
          </p:cNvSpPr>
          <p:nvPr/>
        </p:nvSpPr>
        <p:spPr bwMode="auto">
          <a:xfrm>
            <a:off x="2484438" y="6165850"/>
            <a:ext cx="32624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if we choose y = 0, x = -3.48 ft</a:t>
            </a:r>
          </a:p>
        </p:txBody>
      </p:sp>
      <p:grpSp>
        <p:nvGrpSpPr>
          <p:cNvPr id="5" name="Group 4">
            <a:extLst>
              <a:ext uri="{FF2B5EF4-FFF2-40B4-BE49-F238E27FC236}">
                <a16:creationId xmlns:a16="http://schemas.microsoft.com/office/drawing/2014/main" id="{DC2AB34A-F96B-521C-E8F4-315397DEDD38}"/>
              </a:ext>
            </a:extLst>
          </p:cNvPr>
          <p:cNvGrpSpPr/>
          <p:nvPr/>
        </p:nvGrpSpPr>
        <p:grpSpPr>
          <a:xfrm>
            <a:off x="3643400" y="913096"/>
            <a:ext cx="5234754" cy="2260245"/>
            <a:chOff x="3540946" y="314304"/>
            <a:chExt cx="5234754" cy="2260245"/>
          </a:xfrm>
        </p:grpSpPr>
        <p:sp>
          <p:nvSpPr>
            <p:cNvPr id="6146" name="Oval 4">
              <a:extLst>
                <a:ext uri="{FF2B5EF4-FFF2-40B4-BE49-F238E27FC236}">
                  <a16:creationId xmlns:a16="http://schemas.microsoft.com/office/drawing/2014/main" id="{4229F33C-BCA6-43E2-A284-BEEB0AD36A4C}"/>
                </a:ext>
              </a:extLst>
            </p:cNvPr>
            <p:cNvSpPr>
              <a:spLocks noChangeArrowheads="1"/>
            </p:cNvSpPr>
            <p:nvPr/>
          </p:nvSpPr>
          <p:spPr bwMode="auto">
            <a:xfrm>
              <a:off x="3829871" y="972761"/>
              <a:ext cx="1511300" cy="1511300"/>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7" name="Line 5">
              <a:extLst>
                <a:ext uri="{FF2B5EF4-FFF2-40B4-BE49-F238E27FC236}">
                  <a16:creationId xmlns:a16="http://schemas.microsoft.com/office/drawing/2014/main" id="{8D684FB4-C57D-4AE8-95F4-7D6E98605A8D}"/>
                </a:ext>
              </a:extLst>
            </p:cNvPr>
            <p:cNvSpPr>
              <a:spLocks noChangeShapeType="1"/>
            </p:cNvSpPr>
            <p:nvPr/>
          </p:nvSpPr>
          <p:spPr bwMode="auto">
            <a:xfrm>
              <a:off x="4188646" y="972761"/>
              <a:ext cx="7921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48" name="Line 6">
              <a:extLst>
                <a:ext uri="{FF2B5EF4-FFF2-40B4-BE49-F238E27FC236}">
                  <a16:creationId xmlns:a16="http://schemas.microsoft.com/office/drawing/2014/main" id="{7A001F72-3031-4D23-8BAE-CEEDBEDEF581}"/>
                </a:ext>
              </a:extLst>
            </p:cNvPr>
            <p:cNvSpPr>
              <a:spLocks noChangeShapeType="1"/>
            </p:cNvSpPr>
            <p:nvPr/>
          </p:nvSpPr>
          <p:spPr bwMode="auto">
            <a:xfrm>
              <a:off x="4549009" y="1693486"/>
              <a:ext cx="1368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49" name="Line 7">
              <a:extLst>
                <a:ext uri="{FF2B5EF4-FFF2-40B4-BE49-F238E27FC236}">
                  <a16:creationId xmlns:a16="http://schemas.microsoft.com/office/drawing/2014/main" id="{8A459D12-3810-4B1C-A732-9D9D207DD549}"/>
                </a:ext>
              </a:extLst>
            </p:cNvPr>
            <p:cNvSpPr>
              <a:spLocks noChangeShapeType="1"/>
            </p:cNvSpPr>
            <p:nvPr/>
          </p:nvSpPr>
          <p:spPr bwMode="auto">
            <a:xfrm flipV="1">
              <a:off x="4549009" y="540961"/>
              <a:ext cx="0" cy="1152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0" name="Text Box 8">
              <a:extLst>
                <a:ext uri="{FF2B5EF4-FFF2-40B4-BE49-F238E27FC236}">
                  <a16:creationId xmlns:a16="http://schemas.microsoft.com/office/drawing/2014/main" id="{D32B853A-217B-4B4F-A5F5-07E0D2576013}"/>
                </a:ext>
              </a:extLst>
            </p:cNvPr>
            <p:cNvSpPr txBox="1">
              <a:spLocks noChangeArrowheads="1"/>
            </p:cNvSpPr>
            <p:nvPr/>
          </p:nvSpPr>
          <p:spPr bwMode="auto">
            <a:xfrm>
              <a:off x="4188646" y="1549024"/>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6151" name="Line 9">
              <a:extLst>
                <a:ext uri="{FF2B5EF4-FFF2-40B4-BE49-F238E27FC236}">
                  <a16:creationId xmlns:a16="http://schemas.microsoft.com/office/drawing/2014/main" id="{5EF7951B-7C55-47AF-A751-2B3B26B6AB18}"/>
                </a:ext>
              </a:extLst>
            </p:cNvPr>
            <p:cNvSpPr>
              <a:spLocks noChangeShapeType="1"/>
            </p:cNvSpPr>
            <p:nvPr/>
          </p:nvSpPr>
          <p:spPr bwMode="auto">
            <a:xfrm>
              <a:off x="4549009" y="1333124"/>
              <a:ext cx="0" cy="7207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2" name="Line 10">
              <a:extLst>
                <a:ext uri="{FF2B5EF4-FFF2-40B4-BE49-F238E27FC236}">
                  <a16:creationId xmlns:a16="http://schemas.microsoft.com/office/drawing/2014/main" id="{D6FA58FE-75FC-4D33-9B64-B0877B93423A}"/>
                </a:ext>
              </a:extLst>
            </p:cNvPr>
            <p:cNvSpPr>
              <a:spLocks noChangeShapeType="1"/>
            </p:cNvSpPr>
            <p:nvPr/>
          </p:nvSpPr>
          <p:spPr bwMode="auto">
            <a:xfrm flipV="1">
              <a:off x="5198296" y="1717299"/>
              <a:ext cx="187325" cy="571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3" name="Line 11">
              <a:extLst>
                <a:ext uri="{FF2B5EF4-FFF2-40B4-BE49-F238E27FC236}">
                  <a16:creationId xmlns:a16="http://schemas.microsoft.com/office/drawing/2014/main" id="{BDA41B32-6272-4086-9FA6-0DC20BC0B2ED}"/>
                </a:ext>
              </a:extLst>
            </p:cNvPr>
            <p:cNvSpPr>
              <a:spLocks noChangeShapeType="1"/>
            </p:cNvSpPr>
            <p:nvPr/>
          </p:nvSpPr>
          <p:spPr bwMode="auto">
            <a:xfrm>
              <a:off x="5299896" y="2206249"/>
              <a:ext cx="714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4" name="Line 12">
              <a:extLst>
                <a:ext uri="{FF2B5EF4-FFF2-40B4-BE49-F238E27FC236}">
                  <a16:creationId xmlns:a16="http://schemas.microsoft.com/office/drawing/2014/main" id="{39F93084-1423-425C-9E61-7B57DE87C3BC}"/>
                </a:ext>
              </a:extLst>
            </p:cNvPr>
            <p:cNvSpPr>
              <a:spLocks noChangeShapeType="1"/>
            </p:cNvSpPr>
            <p:nvPr/>
          </p:nvSpPr>
          <p:spPr bwMode="auto">
            <a:xfrm flipV="1">
              <a:off x="5371334" y="1909386"/>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5" name="Text Box 13">
              <a:extLst>
                <a:ext uri="{FF2B5EF4-FFF2-40B4-BE49-F238E27FC236}">
                  <a16:creationId xmlns:a16="http://schemas.microsoft.com/office/drawing/2014/main" id="{E1E5759F-A2B7-43F7-8455-2EEB788D49BB}"/>
                </a:ext>
              </a:extLst>
            </p:cNvPr>
            <p:cNvSpPr txBox="1">
              <a:spLocks noChangeArrowheads="1"/>
            </p:cNvSpPr>
            <p:nvPr/>
          </p:nvSpPr>
          <p:spPr bwMode="auto">
            <a:xfrm>
              <a:off x="5125271" y="2269749"/>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7</a:t>
              </a:r>
            </a:p>
          </p:txBody>
        </p:sp>
        <p:sp>
          <p:nvSpPr>
            <p:cNvPr id="6156" name="Text Box 14">
              <a:extLst>
                <a:ext uri="{FF2B5EF4-FFF2-40B4-BE49-F238E27FC236}">
                  <a16:creationId xmlns:a16="http://schemas.microsoft.com/office/drawing/2014/main" id="{5CACB66D-2D23-4D29-AF6F-119F30497DC9}"/>
                </a:ext>
              </a:extLst>
            </p:cNvPr>
            <p:cNvSpPr txBox="1">
              <a:spLocks noChangeArrowheads="1"/>
            </p:cNvSpPr>
            <p:nvPr/>
          </p:nvSpPr>
          <p:spPr bwMode="auto">
            <a:xfrm>
              <a:off x="5341171" y="1909386"/>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24</a:t>
              </a:r>
            </a:p>
          </p:txBody>
        </p:sp>
        <p:sp>
          <p:nvSpPr>
            <p:cNvPr id="6157" name="Text Box 15">
              <a:extLst>
                <a:ext uri="{FF2B5EF4-FFF2-40B4-BE49-F238E27FC236}">
                  <a16:creationId xmlns:a16="http://schemas.microsoft.com/office/drawing/2014/main" id="{FC13A2D1-91AF-4B91-9D7C-A725BFD6B08B}"/>
                </a:ext>
              </a:extLst>
            </p:cNvPr>
            <p:cNvSpPr txBox="1">
              <a:spLocks noChangeArrowheads="1"/>
            </p:cNvSpPr>
            <p:nvPr/>
          </p:nvSpPr>
          <p:spPr bwMode="auto">
            <a:xfrm>
              <a:off x="4909371" y="1764924"/>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25</a:t>
              </a:r>
            </a:p>
          </p:txBody>
        </p:sp>
        <p:sp>
          <p:nvSpPr>
            <p:cNvPr id="6158" name="Text Box 16">
              <a:extLst>
                <a:ext uri="{FF2B5EF4-FFF2-40B4-BE49-F238E27FC236}">
                  <a16:creationId xmlns:a16="http://schemas.microsoft.com/office/drawing/2014/main" id="{D5A9CDBB-92E6-49CD-9F6F-113D4F527BA9}"/>
                </a:ext>
              </a:extLst>
            </p:cNvPr>
            <p:cNvSpPr txBox="1">
              <a:spLocks noChangeArrowheads="1"/>
            </p:cNvSpPr>
            <p:nvPr/>
          </p:nvSpPr>
          <p:spPr bwMode="auto">
            <a:xfrm>
              <a:off x="5033196" y="488574"/>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212 lb</a:t>
              </a:r>
            </a:p>
          </p:txBody>
        </p:sp>
        <p:sp>
          <p:nvSpPr>
            <p:cNvPr id="6159" name="Text Box 17">
              <a:extLst>
                <a:ext uri="{FF2B5EF4-FFF2-40B4-BE49-F238E27FC236}">
                  <a16:creationId xmlns:a16="http://schemas.microsoft.com/office/drawing/2014/main" id="{55B9F77A-6AC6-4D3D-A983-3287EEB5650D}"/>
                </a:ext>
              </a:extLst>
            </p:cNvPr>
            <p:cNvSpPr txBox="1">
              <a:spLocks noChangeArrowheads="1"/>
            </p:cNvSpPr>
            <p:nvPr/>
          </p:nvSpPr>
          <p:spPr bwMode="auto">
            <a:xfrm>
              <a:off x="3540946" y="1261686"/>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600 lb</a:t>
              </a:r>
            </a:p>
          </p:txBody>
        </p:sp>
        <p:sp>
          <p:nvSpPr>
            <p:cNvPr id="6160" name="Text Box 18">
              <a:extLst>
                <a:ext uri="{FF2B5EF4-FFF2-40B4-BE49-F238E27FC236}">
                  <a16:creationId xmlns:a16="http://schemas.microsoft.com/office/drawing/2014/main" id="{1D05F9C0-3DB8-4E28-BD58-9F2F2E3EDB64}"/>
                </a:ext>
              </a:extLst>
            </p:cNvPr>
            <p:cNvSpPr txBox="1">
              <a:spLocks noChangeArrowheads="1"/>
            </p:cNvSpPr>
            <p:nvPr/>
          </p:nvSpPr>
          <p:spPr bwMode="auto">
            <a:xfrm>
              <a:off x="5341171" y="1261686"/>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400 lb</a:t>
              </a:r>
            </a:p>
          </p:txBody>
        </p:sp>
        <p:sp>
          <p:nvSpPr>
            <p:cNvPr id="6161" name="Text Box 19">
              <a:extLst>
                <a:ext uri="{FF2B5EF4-FFF2-40B4-BE49-F238E27FC236}">
                  <a16:creationId xmlns:a16="http://schemas.microsoft.com/office/drawing/2014/main" id="{2155164D-80C8-4301-9EC2-D096B80CA28F}"/>
                </a:ext>
              </a:extLst>
            </p:cNvPr>
            <p:cNvSpPr txBox="1">
              <a:spLocks noChangeArrowheads="1"/>
            </p:cNvSpPr>
            <p:nvPr/>
          </p:nvSpPr>
          <p:spPr bwMode="auto">
            <a:xfrm>
              <a:off x="5753921" y="1641099"/>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6162" name="Text Box 20">
              <a:extLst>
                <a:ext uri="{FF2B5EF4-FFF2-40B4-BE49-F238E27FC236}">
                  <a16:creationId xmlns:a16="http://schemas.microsoft.com/office/drawing/2014/main" id="{736EEA2F-41F3-45D3-9531-83CFE56A35D2}"/>
                </a:ext>
              </a:extLst>
            </p:cNvPr>
            <p:cNvSpPr txBox="1">
              <a:spLocks noChangeArrowheads="1"/>
            </p:cNvSpPr>
            <p:nvPr/>
          </p:nvSpPr>
          <p:spPr bwMode="auto">
            <a:xfrm>
              <a:off x="4169596" y="345699"/>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6164" name="Text Box 22">
              <a:extLst>
                <a:ext uri="{FF2B5EF4-FFF2-40B4-BE49-F238E27FC236}">
                  <a16:creationId xmlns:a16="http://schemas.microsoft.com/office/drawing/2014/main" id="{52159161-1ABA-4F6F-A295-8016C0D9E6DB}"/>
                </a:ext>
              </a:extLst>
            </p:cNvPr>
            <p:cNvSpPr txBox="1">
              <a:spLocks noChangeArrowheads="1"/>
            </p:cNvSpPr>
            <p:nvPr/>
          </p:nvSpPr>
          <p:spPr bwMode="auto">
            <a:xfrm>
              <a:off x="6026919" y="1525212"/>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6165" name="Oval 23">
              <a:extLst>
                <a:ext uri="{FF2B5EF4-FFF2-40B4-BE49-F238E27FC236}">
                  <a16:creationId xmlns:a16="http://schemas.microsoft.com/office/drawing/2014/main" id="{EDF6118D-79CC-48C2-A7DC-E5A86733F35F}"/>
                </a:ext>
              </a:extLst>
            </p:cNvPr>
            <p:cNvSpPr>
              <a:spLocks noChangeArrowheads="1"/>
            </p:cNvSpPr>
            <p:nvPr/>
          </p:nvSpPr>
          <p:spPr bwMode="auto">
            <a:xfrm>
              <a:off x="6553200" y="941366"/>
              <a:ext cx="1511300" cy="1570060"/>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66" name="Line 24">
              <a:extLst>
                <a:ext uri="{FF2B5EF4-FFF2-40B4-BE49-F238E27FC236}">
                  <a16:creationId xmlns:a16="http://schemas.microsoft.com/office/drawing/2014/main" id="{F999271C-D7F4-49CA-BB99-01F18623FF57}"/>
                </a:ext>
              </a:extLst>
            </p:cNvPr>
            <p:cNvSpPr>
              <a:spLocks noChangeShapeType="1"/>
            </p:cNvSpPr>
            <p:nvPr/>
          </p:nvSpPr>
          <p:spPr bwMode="auto">
            <a:xfrm>
              <a:off x="7272338" y="1662091"/>
              <a:ext cx="1368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7" name="Line 25">
              <a:extLst>
                <a:ext uri="{FF2B5EF4-FFF2-40B4-BE49-F238E27FC236}">
                  <a16:creationId xmlns:a16="http://schemas.microsoft.com/office/drawing/2014/main" id="{1FC36A69-F6FA-405F-8A7B-FB0426558CA2}"/>
                </a:ext>
              </a:extLst>
            </p:cNvPr>
            <p:cNvSpPr>
              <a:spLocks noChangeShapeType="1"/>
            </p:cNvSpPr>
            <p:nvPr/>
          </p:nvSpPr>
          <p:spPr bwMode="auto">
            <a:xfrm flipV="1">
              <a:off x="7272338" y="509565"/>
              <a:ext cx="0" cy="11973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8" name="Text Box 26">
              <a:extLst>
                <a:ext uri="{FF2B5EF4-FFF2-40B4-BE49-F238E27FC236}">
                  <a16:creationId xmlns:a16="http://schemas.microsoft.com/office/drawing/2014/main" id="{512284B5-94F2-4E76-A4B7-56801AD2A499}"/>
                </a:ext>
              </a:extLst>
            </p:cNvPr>
            <p:cNvSpPr txBox="1">
              <a:spLocks noChangeArrowheads="1"/>
            </p:cNvSpPr>
            <p:nvPr/>
          </p:nvSpPr>
          <p:spPr bwMode="auto">
            <a:xfrm>
              <a:off x="8477250" y="1609704"/>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6169" name="Text Box 27">
              <a:extLst>
                <a:ext uri="{FF2B5EF4-FFF2-40B4-BE49-F238E27FC236}">
                  <a16:creationId xmlns:a16="http://schemas.microsoft.com/office/drawing/2014/main" id="{B23B0E46-1B33-4952-85FC-BF212CD7A5EB}"/>
                </a:ext>
              </a:extLst>
            </p:cNvPr>
            <p:cNvSpPr txBox="1">
              <a:spLocks noChangeArrowheads="1"/>
            </p:cNvSpPr>
            <p:nvPr/>
          </p:nvSpPr>
          <p:spPr bwMode="auto">
            <a:xfrm>
              <a:off x="6892925" y="314304"/>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6170" name="Line 28">
              <a:extLst>
                <a:ext uri="{FF2B5EF4-FFF2-40B4-BE49-F238E27FC236}">
                  <a16:creationId xmlns:a16="http://schemas.microsoft.com/office/drawing/2014/main" id="{EE17433D-1CEB-4DE9-8828-E0867385CC17}"/>
                </a:ext>
              </a:extLst>
            </p:cNvPr>
            <p:cNvSpPr>
              <a:spLocks noChangeShapeType="1"/>
            </p:cNvSpPr>
            <p:nvPr/>
          </p:nvSpPr>
          <p:spPr bwMode="auto">
            <a:xfrm flipH="1" flipV="1">
              <a:off x="7613648" y="673078"/>
              <a:ext cx="144463" cy="74874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1" name="Line 29">
              <a:extLst>
                <a:ext uri="{FF2B5EF4-FFF2-40B4-BE49-F238E27FC236}">
                  <a16:creationId xmlns:a16="http://schemas.microsoft.com/office/drawing/2014/main" id="{A802E533-A4CD-4105-BEF2-B2AE119F6FBD}"/>
                </a:ext>
              </a:extLst>
            </p:cNvPr>
            <p:cNvSpPr>
              <a:spLocks noChangeShapeType="1"/>
            </p:cNvSpPr>
            <p:nvPr/>
          </p:nvSpPr>
          <p:spPr bwMode="auto">
            <a:xfrm flipV="1">
              <a:off x="7253288" y="1393803"/>
              <a:ext cx="504825" cy="29850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2" name="Text Box 30">
              <a:extLst>
                <a:ext uri="{FF2B5EF4-FFF2-40B4-BE49-F238E27FC236}">
                  <a16:creationId xmlns:a16="http://schemas.microsoft.com/office/drawing/2014/main" id="{9FF15DB0-2E03-4161-B977-B9C0D63820FD}"/>
                </a:ext>
              </a:extLst>
            </p:cNvPr>
            <p:cNvSpPr txBox="1">
              <a:spLocks noChangeArrowheads="1"/>
            </p:cNvSpPr>
            <p:nvPr/>
          </p:nvSpPr>
          <p:spPr bwMode="auto">
            <a:xfrm>
              <a:off x="7685088" y="528616"/>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6173" name="Text Box 31">
              <a:extLst>
                <a:ext uri="{FF2B5EF4-FFF2-40B4-BE49-F238E27FC236}">
                  <a16:creationId xmlns:a16="http://schemas.microsoft.com/office/drawing/2014/main" id="{A1815518-B7FC-492A-AE66-3B8E78D42409}"/>
                </a:ext>
              </a:extLst>
            </p:cNvPr>
            <p:cNvSpPr txBox="1">
              <a:spLocks noChangeArrowheads="1"/>
            </p:cNvSpPr>
            <p:nvPr/>
          </p:nvSpPr>
          <p:spPr bwMode="auto">
            <a:xfrm>
              <a:off x="7326313" y="1249341"/>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6180" name="Line 38">
              <a:extLst>
                <a:ext uri="{FF2B5EF4-FFF2-40B4-BE49-F238E27FC236}">
                  <a16:creationId xmlns:a16="http://schemas.microsoft.com/office/drawing/2014/main" id="{9AF5B9C8-F959-4AB6-A387-D638A0D46ABA}"/>
                </a:ext>
              </a:extLst>
            </p:cNvPr>
            <p:cNvSpPr>
              <a:spLocks noChangeShapeType="1"/>
            </p:cNvSpPr>
            <p:nvPr/>
          </p:nvSpPr>
          <p:spPr bwMode="auto">
            <a:xfrm flipV="1">
              <a:off x="4549009" y="1261686"/>
              <a:ext cx="64770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81" name="Text Box 40">
              <a:extLst>
                <a:ext uri="{FF2B5EF4-FFF2-40B4-BE49-F238E27FC236}">
                  <a16:creationId xmlns:a16="http://schemas.microsoft.com/office/drawing/2014/main" id="{9247DCFF-9CFA-461E-9F71-C2016597DA78}"/>
                </a:ext>
              </a:extLst>
            </p:cNvPr>
            <p:cNvSpPr txBox="1">
              <a:spLocks noChangeArrowheads="1"/>
            </p:cNvSpPr>
            <p:nvPr/>
          </p:nvSpPr>
          <p:spPr bwMode="auto">
            <a:xfrm>
              <a:off x="4554036" y="1136725"/>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ft</a:t>
              </a:r>
            </a:p>
          </p:txBody>
        </p:sp>
      </p:grpSp>
      <p:sp>
        <p:nvSpPr>
          <p:cNvPr id="6182" name="Oval 41">
            <a:extLst>
              <a:ext uri="{FF2B5EF4-FFF2-40B4-BE49-F238E27FC236}">
                <a16:creationId xmlns:a16="http://schemas.microsoft.com/office/drawing/2014/main" id="{1DFA86CA-C886-40B8-B3B7-81CF1D2E71B7}"/>
              </a:ext>
            </a:extLst>
          </p:cNvPr>
          <p:cNvSpPr>
            <a:spLocks noChangeArrowheads="1"/>
          </p:cNvSpPr>
          <p:nvPr/>
        </p:nvSpPr>
        <p:spPr bwMode="auto">
          <a:xfrm>
            <a:off x="6588125" y="5229225"/>
            <a:ext cx="1368425" cy="1368425"/>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83" name="Line 42">
            <a:extLst>
              <a:ext uri="{FF2B5EF4-FFF2-40B4-BE49-F238E27FC236}">
                <a16:creationId xmlns:a16="http://schemas.microsoft.com/office/drawing/2014/main" id="{799FA8E8-0E34-4852-8BBC-D3DC7D123F0D}"/>
              </a:ext>
            </a:extLst>
          </p:cNvPr>
          <p:cNvSpPr>
            <a:spLocks noChangeShapeType="1"/>
          </p:cNvSpPr>
          <p:nvPr/>
        </p:nvSpPr>
        <p:spPr bwMode="auto">
          <a:xfrm>
            <a:off x="6227763" y="5949950"/>
            <a:ext cx="22320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84" name="Line 43">
            <a:extLst>
              <a:ext uri="{FF2B5EF4-FFF2-40B4-BE49-F238E27FC236}">
                <a16:creationId xmlns:a16="http://schemas.microsoft.com/office/drawing/2014/main" id="{E156ED58-A753-4599-B777-C1F75EEB112F}"/>
              </a:ext>
            </a:extLst>
          </p:cNvPr>
          <p:cNvSpPr>
            <a:spLocks noChangeShapeType="1"/>
          </p:cNvSpPr>
          <p:nvPr/>
        </p:nvSpPr>
        <p:spPr bwMode="auto">
          <a:xfrm flipV="1">
            <a:off x="7267575" y="4797425"/>
            <a:ext cx="0" cy="19446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85" name="Line 44">
            <a:extLst>
              <a:ext uri="{FF2B5EF4-FFF2-40B4-BE49-F238E27FC236}">
                <a16:creationId xmlns:a16="http://schemas.microsoft.com/office/drawing/2014/main" id="{D41697B5-79A0-4A21-84D7-B4682DA5564C}"/>
              </a:ext>
            </a:extLst>
          </p:cNvPr>
          <p:cNvSpPr>
            <a:spLocks noChangeShapeType="1"/>
          </p:cNvSpPr>
          <p:nvPr/>
        </p:nvSpPr>
        <p:spPr bwMode="auto">
          <a:xfrm>
            <a:off x="6444208" y="5524500"/>
            <a:ext cx="1313900" cy="117460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86" name="Line 45">
            <a:extLst>
              <a:ext uri="{FF2B5EF4-FFF2-40B4-BE49-F238E27FC236}">
                <a16:creationId xmlns:a16="http://schemas.microsoft.com/office/drawing/2014/main" id="{982F48F2-143A-40A7-9E8C-8F5E4166B957}"/>
              </a:ext>
            </a:extLst>
          </p:cNvPr>
          <p:cNvSpPr>
            <a:spLocks noChangeShapeType="1"/>
          </p:cNvSpPr>
          <p:nvPr/>
        </p:nvSpPr>
        <p:spPr bwMode="auto">
          <a:xfrm flipV="1">
            <a:off x="6908800" y="5784850"/>
            <a:ext cx="0"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87" name="Line 46">
            <a:extLst>
              <a:ext uri="{FF2B5EF4-FFF2-40B4-BE49-F238E27FC236}">
                <a16:creationId xmlns:a16="http://schemas.microsoft.com/office/drawing/2014/main" id="{81FFE091-BB6B-431A-A377-CAE093539AD2}"/>
              </a:ext>
            </a:extLst>
          </p:cNvPr>
          <p:cNvSpPr>
            <a:spLocks noChangeShapeType="1"/>
          </p:cNvSpPr>
          <p:nvPr/>
        </p:nvSpPr>
        <p:spPr bwMode="auto">
          <a:xfrm>
            <a:off x="6916738" y="5876925"/>
            <a:ext cx="358775"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88" name="Text Box 47">
            <a:extLst>
              <a:ext uri="{FF2B5EF4-FFF2-40B4-BE49-F238E27FC236}">
                <a16:creationId xmlns:a16="http://schemas.microsoft.com/office/drawing/2014/main" id="{1973CEA3-F37E-4A04-A56A-ED704A78D10E}"/>
              </a:ext>
            </a:extLst>
          </p:cNvPr>
          <p:cNvSpPr txBox="1">
            <a:spLocks noChangeArrowheads="1"/>
          </p:cNvSpPr>
          <p:nvPr/>
        </p:nvSpPr>
        <p:spPr bwMode="auto">
          <a:xfrm>
            <a:off x="6775372" y="5451773"/>
            <a:ext cx="68159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3.48 ft</a:t>
            </a:r>
          </a:p>
        </p:txBody>
      </p:sp>
      <p:sp>
        <p:nvSpPr>
          <p:cNvPr id="6189" name="Line 48">
            <a:extLst>
              <a:ext uri="{FF2B5EF4-FFF2-40B4-BE49-F238E27FC236}">
                <a16:creationId xmlns:a16="http://schemas.microsoft.com/office/drawing/2014/main" id="{6723C401-EA41-4D54-B4CE-5B570EE6E42D}"/>
              </a:ext>
            </a:extLst>
          </p:cNvPr>
          <p:cNvSpPr>
            <a:spLocks noChangeShapeType="1"/>
          </p:cNvSpPr>
          <p:nvPr/>
        </p:nvSpPr>
        <p:spPr bwMode="auto">
          <a:xfrm>
            <a:off x="6895310" y="5937251"/>
            <a:ext cx="339991" cy="30375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6190" name="Object 49">
            <a:extLst>
              <a:ext uri="{FF2B5EF4-FFF2-40B4-BE49-F238E27FC236}">
                <a16:creationId xmlns:a16="http://schemas.microsoft.com/office/drawing/2014/main" id="{82190A21-0F62-4091-91E7-45708308BC09}"/>
              </a:ext>
            </a:extLst>
          </p:cNvPr>
          <p:cNvGraphicFramePr>
            <a:graphicFrameLocks noChangeAspect="1"/>
          </p:cNvGraphicFramePr>
          <p:nvPr>
            <p:extLst>
              <p:ext uri="{D42A27DB-BD31-4B8C-83A1-F6EECF244321}">
                <p14:modId xmlns:p14="http://schemas.microsoft.com/office/powerpoint/2010/main" val="460058307"/>
              </p:ext>
            </p:extLst>
          </p:nvPr>
        </p:nvGraphicFramePr>
        <p:xfrm>
          <a:off x="7542213" y="6057900"/>
          <a:ext cx="1443037" cy="254000"/>
        </p:xfrm>
        <a:graphic>
          <a:graphicData uri="http://schemas.openxmlformats.org/presentationml/2006/ole">
            <mc:AlternateContent xmlns:mc="http://schemas.openxmlformats.org/markup-compatibility/2006">
              <mc:Choice xmlns:v="urn:schemas-microsoft-com:vml" Requires="v">
                <p:oleObj name="Equation" r:id="rId9" imgW="1155600" imgH="203040" progId="Equation.DSMT4">
                  <p:embed/>
                </p:oleObj>
              </mc:Choice>
              <mc:Fallback>
                <p:oleObj name="Equation" r:id="rId9" imgW="1155600" imgH="203040" progId="Equation.DSMT4">
                  <p:embed/>
                  <p:pic>
                    <p:nvPicPr>
                      <p:cNvPr id="0" name="Object 49"/>
                      <p:cNvPicPr>
                        <a:picLocks noChangeAspect="1" noChangeArrowheads="1"/>
                      </p:cNvPicPr>
                      <p:nvPr/>
                    </p:nvPicPr>
                    <p:blipFill>
                      <a:blip r:embed="rId10"/>
                      <a:srcRect/>
                      <a:stretch>
                        <a:fillRect/>
                      </a:stretch>
                    </p:blipFill>
                    <p:spPr bwMode="auto">
                      <a:xfrm>
                        <a:off x="7542213" y="6057900"/>
                        <a:ext cx="1443037" cy="25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92" name="Text Box 52">
            <a:extLst>
              <a:ext uri="{FF2B5EF4-FFF2-40B4-BE49-F238E27FC236}">
                <a16:creationId xmlns:a16="http://schemas.microsoft.com/office/drawing/2014/main" id="{609BE980-28AB-4A50-A94F-04206B5D55C0}"/>
              </a:ext>
            </a:extLst>
          </p:cNvPr>
          <p:cNvSpPr txBox="1">
            <a:spLocks noChangeArrowheads="1"/>
          </p:cNvSpPr>
          <p:nvPr/>
        </p:nvSpPr>
        <p:spPr bwMode="auto">
          <a:xfrm>
            <a:off x="7235825" y="5589588"/>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6193" name="Line 53">
            <a:extLst>
              <a:ext uri="{FF2B5EF4-FFF2-40B4-BE49-F238E27FC236}">
                <a16:creationId xmlns:a16="http://schemas.microsoft.com/office/drawing/2014/main" id="{5CD6B275-C08A-43F8-8C63-0B82349084E2}"/>
              </a:ext>
            </a:extLst>
          </p:cNvPr>
          <p:cNvSpPr>
            <a:spLocks noChangeShapeType="1"/>
          </p:cNvSpPr>
          <p:nvPr/>
        </p:nvSpPr>
        <p:spPr bwMode="auto">
          <a:xfrm flipV="1">
            <a:off x="3919207" y="4285766"/>
            <a:ext cx="187325" cy="571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94" name="Line 54">
            <a:extLst>
              <a:ext uri="{FF2B5EF4-FFF2-40B4-BE49-F238E27FC236}">
                <a16:creationId xmlns:a16="http://schemas.microsoft.com/office/drawing/2014/main" id="{7B8ECE5F-96BA-4341-B357-3BEE176640F1}"/>
              </a:ext>
            </a:extLst>
          </p:cNvPr>
          <p:cNvSpPr>
            <a:spLocks noChangeShapeType="1"/>
          </p:cNvSpPr>
          <p:nvPr/>
        </p:nvSpPr>
        <p:spPr bwMode="auto">
          <a:xfrm>
            <a:off x="4011282" y="4765191"/>
            <a:ext cx="101600" cy="95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5" name="Line 55">
            <a:extLst>
              <a:ext uri="{FF2B5EF4-FFF2-40B4-BE49-F238E27FC236}">
                <a16:creationId xmlns:a16="http://schemas.microsoft.com/office/drawing/2014/main" id="{D7BAF67D-56B5-4F89-BE37-C31BB4D081FD}"/>
              </a:ext>
            </a:extLst>
          </p:cNvPr>
          <p:cNvSpPr>
            <a:spLocks noChangeShapeType="1"/>
          </p:cNvSpPr>
          <p:nvPr/>
        </p:nvSpPr>
        <p:spPr bwMode="auto">
          <a:xfrm flipV="1">
            <a:off x="4112882" y="4477853"/>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6" name="Text Box 56">
            <a:extLst>
              <a:ext uri="{FF2B5EF4-FFF2-40B4-BE49-F238E27FC236}">
                <a16:creationId xmlns:a16="http://schemas.microsoft.com/office/drawing/2014/main" id="{D14BB132-7C3B-499A-AC78-5571891A2820}"/>
              </a:ext>
            </a:extLst>
          </p:cNvPr>
          <p:cNvSpPr txBox="1">
            <a:spLocks noChangeArrowheads="1"/>
          </p:cNvSpPr>
          <p:nvPr/>
        </p:nvSpPr>
        <p:spPr bwMode="auto">
          <a:xfrm>
            <a:off x="3866819" y="4838216"/>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7</a:t>
            </a:r>
          </a:p>
        </p:txBody>
      </p:sp>
      <p:sp>
        <p:nvSpPr>
          <p:cNvPr id="6197" name="Text Box 57">
            <a:extLst>
              <a:ext uri="{FF2B5EF4-FFF2-40B4-BE49-F238E27FC236}">
                <a16:creationId xmlns:a16="http://schemas.microsoft.com/office/drawing/2014/main" id="{A0C25C62-4A39-4DFE-BD8E-209444E00D5A}"/>
              </a:ext>
            </a:extLst>
          </p:cNvPr>
          <p:cNvSpPr txBox="1">
            <a:spLocks noChangeArrowheads="1"/>
          </p:cNvSpPr>
          <p:nvPr/>
        </p:nvSpPr>
        <p:spPr bwMode="auto">
          <a:xfrm>
            <a:off x="4082719" y="4477853"/>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24</a:t>
            </a:r>
          </a:p>
        </p:txBody>
      </p:sp>
      <p:sp>
        <p:nvSpPr>
          <p:cNvPr id="6198" name="Line 60">
            <a:extLst>
              <a:ext uri="{FF2B5EF4-FFF2-40B4-BE49-F238E27FC236}">
                <a16:creationId xmlns:a16="http://schemas.microsoft.com/office/drawing/2014/main" id="{764986CC-67C1-4B3B-BD4F-E08771B70F97}"/>
              </a:ext>
            </a:extLst>
          </p:cNvPr>
          <p:cNvSpPr>
            <a:spLocks noChangeShapeType="1"/>
          </p:cNvSpPr>
          <p:nvPr/>
        </p:nvSpPr>
        <p:spPr bwMode="auto">
          <a:xfrm>
            <a:off x="3320719" y="4393716"/>
            <a:ext cx="0"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99" name="Line 61">
            <a:extLst>
              <a:ext uri="{FF2B5EF4-FFF2-40B4-BE49-F238E27FC236}">
                <a16:creationId xmlns:a16="http://schemas.microsoft.com/office/drawing/2014/main" id="{860A22F0-885B-4694-B2DF-685344E04257}"/>
              </a:ext>
            </a:extLst>
          </p:cNvPr>
          <p:cNvSpPr>
            <a:spLocks noChangeShapeType="1"/>
          </p:cNvSpPr>
          <p:nvPr/>
        </p:nvSpPr>
        <p:spPr bwMode="auto">
          <a:xfrm>
            <a:off x="3320719" y="4538178"/>
            <a:ext cx="2873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00" name="Text Box 62">
            <a:extLst>
              <a:ext uri="{FF2B5EF4-FFF2-40B4-BE49-F238E27FC236}">
                <a16:creationId xmlns:a16="http://schemas.microsoft.com/office/drawing/2014/main" id="{361F2218-2BFD-4AD7-9A6E-4BB3FE30966E}"/>
              </a:ext>
            </a:extLst>
          </p:cNvPr>
          <p:cNvSpPr txBox="1">
            <a:spLocks noChangeArrowheads="1"/>
          </p:cNvSpPr>
          <p:nvPr/>
        </p:nvSpPr>
        <p:spPr bwMode="auto">
          <a:xfrm>
            <a:off x="3033382" y="4250841"/>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7</a:t>
            </a:r>
          </a:p>
        </p:txBody>
      </p:sp>
      <p:sp>
        <p:nvSpPr>
          <p:cNvPr id="6201" name="Text Box 63">
            <a:extLst>
              <a:ext uri="{FF2B5EF4-FFF2-40B4-BE49-F238E27FC236}">
                <a16:creationId xmlns:a16="http://schemas.microsoft.com/office/drawing/2014/main" id="{D295DFA3-AD7F-43FE-8D4B-0974749F6D75}"/>
              </a:ext>
            </a:extLst>
          </p:cNvPr>
          <p:cNvSpPr txBox="1">
            <a:spLocks noChangeArrowheads="1"/>
          </p:cNvSpPr>
          <p:nvPr/>
        </p:nvSpPr>
        <p:spPr bwMode="auto">
          <a:xfrm>
            <a:off x="3320719" y="453817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24</a:t>
            </a:r>
          </a:p>
        </p:txBody>
      </p:sp>
      <p:sp>
        <p:nvSpPr>
          <p:cNvPr id="6202" name="Text Box 64">
            <a:extLst>
              <a:ext uri="{FF2B5EF4-FFF2-40B4-BE49-F238E27FC236}">
                <a16:creationId xmlns:a16="http://schemas.microsoft.com/office/drawing/2014/main" id="{09609AB9-82B5-487A-9EF8-7F6E07ED9E3A}"/>
              </a:ext>
            </a:extLst>
          </p:cNvPr>
          <p:cNvSpPr txBox="1">
            <a:spLocks noChangeArrowheads="1"/>
          </p:cNvSpPr>
          <p:nvPr/>
        </p:nvSpPr>
        <p:spPr bwMode="auto">
          <a:xfrm>
            <a:off x="2911144" y="3901591"/>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6203" name="Text Box 67">
            <a:extLst>
              <a:ext uri="{FF2B5EF4-FFF2-40B4-BE49-F238E27FC236}">
                <a16:creationId xmlns:a16="http://schemas.microsoft.com/office/drawing/2014/main" id="{0E5FFA69-C2FE-4D41-9151-82F82C8E5076}"/>
              </a:ext>
            </a:extLst>
          </p:cNvPr>
          <p:cNvSpPr txBox="1">
            <a:spLocks noChangeArrowheads="1"/>
          </p:cNvSpPr>
          <p:nvPr/>
        </p:nvSpPr>
        <p:spPr bwMode="auto">
          <a:xfrm>
            <a:off x="3393744" y="3992078"/>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ft</a:t>
            </a:r>
          </a:p>
        </p:txBody>
      </p:sp>
      <p:sp>
        <p:nvSpPr>
          <p:cNvPr id="6204" name="Line 68">
            <a:extLst>
              <a:ext uri="{FF2B5EF4-FFF2-40B4-BE49-F238E27FC236}">
                <a16:creationId xmlns:a16="http://schemas.microsoft.com/office/drawing/2014/main" id="{F5E701EC-F01A-4A85-AD28-6449F7D3387A}"/>
              </a:ext>
            </a:extLst>
          </p:cNvPr>
          <p:cNvSpPr>
            <a:spLocks noChangeShapeType="1"/>
          </p:cNvSpPr>
          <p:nvPr/>
        </p:nvSpPr>
        <p:spPr bwMode="auto">
          <a:xfrm>
            <a:off x="3147682" y="4250841"/>
            <a:ext cx="863600" cy="360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05" name="Text Box 69">
            <a:extLst>
              <a:ext uri="{FF2B5EF4-FFF2-40B4-BE49-F238E27FC236}">
                <a16:creationId xmlns:a16="http://schemas.microsoft.com/office/drawing/2014/main" id="{FF5FD199-7D39-4A95-B5DD-753997EF9159}"/>
              </a:ext>
            </a:extLst>
          </p:cNvPr>
          <p:cNvSpPr txBox="1">
            <a:spLocks noChangeArrowheads="1"/>
          </p:cNvSpPr>
          <p:nvPr/>
        </p:nvSpPr>
        <p:spPr bwMode="auto">
          <a:xfrm>
            <a:off x="3993962" y="3641519"/>
            <a:ext cx="17236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or, equivalently</a:t>
            </a:r>
          </a:p>
        </p:txBody>
      </p:sp>
      <p:graphicFrame>
        <p:nvGraphicFramePr>
          <p:cNvPr id="6206" name="Object 70">
            <a:extLst>
              <a:ext uri="{FF2B5EF4-FFF2-40B4-BE49-F238E27FC236}">
                <a16:creationId xmlns:a16="http://schemas.microsoft.com/office/drawing/2014/main" id="{565409B4-9970-4602-BFBA-C6F4BA15C053}"/>
              </a:ext>
            </a:extLst>
          </p:cNvPr>
          <p:cNvGraphicFramePr>
            <a:graphicFrameLocks noChangeAspect="1"/>
          </p:cNvGraphicFramePr>
          <p:nvPr>
            <p:extLst>
              <p:ext uri="{D42A27DB-BD31-4B8C-83A1-F6EECF244321}">
                <p14:modId xmlns:p14="http://schemas.microsoft.com/office/powerpoint/2010/main" val="796334159"/>
              </p:ext>
            </p:extLst>
          </p:nvPr>
        </p:nvGraphicFramePr>
        <p:xfrm>
          <a:off x="6346825" y="3958965"/>
          <a:ext cx="2232025" cy="673100"/>
        </p:xfrm>
        <a:graphic>
          <a:graphicData uri="http://schemas.openxmlformats.org/presentationml/2006/ole">
            <mc:AlternateContent xmlns:mc="http://schemas.openxmlformats.org/markup-compatibility/2006">
              <mc:Choice xmlns:v="urn:schemas-microsoft-com:vml" Requires="v">
                <p:oleObj name="Equation" r:id="rId11" imgW="1600200" imgH="482400" progId="Equation.DSMT4">
                  <p:embed/>
                </p:oleObj>
              </mc:Choice>
              <mc:Fallback>
                <p:oleObj name="Equation" r:id="rId11" imgW="1600200" imgH="482400" progId="Equation.DSMT4">
                  <p:embed/>
                  <p:pic>
                    <p:nvPicPr>
                      <p:cNvPr id="0" name="Object 70"/>
                      <p:cNvPicPr>
                        <a:picLocks noChangeAspect="1" noChangeArrowheads="1"/>
                      </p:cNvPicPr>
                      <p:nvPr/>
                    </p:nvPicPr>
                    <p:blipFill>
                      <a:blip r:embed="rId12"/>
                      <a:srcRect/>
                      <a:stretch>
                        <a:fillRect/>
                      </a:stretch>
                    </p:blipFill>
                    <p:spPr bwMode="auto">
                      <a:xfrm>
                        <a:off x="6346825" y="3958965"/>
                        <a:ext cx="2232025" cy="673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207" name="Group 73">
            <a:extLst>
              <a:ext uri="{FF2B5EF4-FFF2-40B4-BE49-F238E27FC236}">
                <a16:creationId xmlns:a16="http://schemas.microsoft.com/office/drawing/2014/main" id="{A03D6E01-4224-49F1-B27D-F9B4F90DE4E6}"/>
              </a:ext>
            </a:extLst>
          </p:cNvPr>
          <p:cNvGrpSpPr>
            <a:grpSpLocks/>
          </p:cNvGrpSpPr>
          <p:nvPr/>
        </p:nvGrpSpPr>
        <p:grpSpPr bwMode="auto">
          <a:xfrm>
            <a:off x="5872162" y="4119873"/>
            <a:ext cx="317500" cy="366713"/>
            <a:chOff x="2239" y="2956"/>
            <a:chExt cx="200" cy="231"/>
          </a:xfrm>
        </p:grpSpPr>
        <p:sp>
          <p:nvSpPr>
            <p:cNvPr id="6208" name="Arc 71">
              <a:extLst>
                <a:ext uri="{FF2B5EF4-FFF2-40B4-BE49-F238E27FC236}">
                  <a16:creationId xmlns:a16="http://schemas.microsoft.com/office/drawing/2014/main" id="{48EABF88-0819-4980-BF73-CB70453141CC}"/>
                </a:ext>
              </a:extLst>
            </p:cNvPr>
            <p:cNvSpPr>
              <a:spLocks/>
            </p:cNvSpPr>
            <p:nvPr/>
          </p:nvSpPr>
          <p:spPr bwMode="auto">
            <a:xfrm flipV="1">
              <a:off x="2246" y="2977"/>
              <a:ext cx="180" cy="181"/>
            </a:xfrm>
            <a:custGeom>
              <a:avLst/>
              <a:gdLst>
                <a:gd name="T0" fmla="*/ 0 w 43066"/>
                <a:gd name="T1" fmla="*/ 0 h 43200"/>
                <a:gd name="T2" fmla="*/ 0 w 43066"/>
                <a:gd name="T3" fmla="*/ 0 h 43200"/>
                <a:gd name="T4" fmla="*/ 0 w 43066"/>
                <a:gd name="T5" fmla="*/ 0 h 43200"/>
                <a:gd name="T6" fmla="*/ 0 60000 65536"/>
                <a:gd name="T7" fmla="*/ 0 60000 65536"/>
                <a:gd name="T8" fmla="*/ 0 60000 65536"/>
                <a:gd name="T9" fmla="*/ 0 w 43066"/>
                <a:gd name="T10" fmla="*/ 0 h 43200"/>
                <a:gd name="T11" fmla="*/ 43066 w 43066"/>
                <a:gd name="T12" fmla="*/ 43200 h 43200"/>
              </a:gdLst>
              <a:ahLst/>
              <a:cxnLst>
                <a:cxn ang="T6">
                  <a:pos x="T0" y="T1"/>
                </a:cxn>
                <a:cxn ang="T7">
                  <a:pos x="T2" y="T3"/>
                </a:cxn>
                <a:cxn ang="T8">
                  <a:pos x="T4" y="T5"/>
                </a:cxn>
              </a:cxnLst>
              <a:rect l="T9" t="T10" r="T11" b="T12"/>
              <a:pathLst>
                <a:path w="43066" h="43200" fill="none" extrusionOk="0">
                  <a:moveTo>
                    <a:pt x="21465" y="0"/>
                  </a:moveTo>
                  <a:cubicBezTo>
                    <a:pt x="33395" y="0"/>
                    <a:pt x="43066" y="9670"/>
                    <a:pt x="43066" y="21600"/>
                  </a:cubicBezTo>
                  <a:cubicBezTo>
                    <a:pt x="43066" y="33529"/>
                    <a:pt x="33395" y="43200"/>
                    <a:pt x="21466" y="43200"/>
                  </a:cubicBezTo>
                  <a:cubicBezTo>
                    <a:pt x="10467" y="43200"/>
                    <a:pt x="1224" y="34935"/>
                    <a:pt x="0" y="24004"/>
                  </a:cubicBezTo>
                </a:path>
                <a:path w="43066" h="43200" stroke="0" extrusionOk="0">
                  <a:moveTo>
                    <a:pt x="21465" y="0"/>
                  </a:moveTo>
                  <a:cubicBezTo>
                    <a:pt x="33395" y="0"/>
                    <a:pt x="43066" y="9670"/>
                    <a:pt x="43066" y="21600"/>
                  </a:cubicBezTo>
                  <a:cubicBezTo>
                    <a:pt x="43066" y="33529"/>
                    <a:pt x="33395" y="43200"/>
                    <a:pt x="21466" y="43200"/>
                  </a:cubicBezTo>
                  <a:cubicBezTo>
                    <a:pt x="10467" y="43200"/>
                    <a:pt x="1224" y="34935"/>
                    <a:pt x="0" y="24004"/>
                  </a:cubicBezTo>
                  <a:lnTo>
                    <a:pt x="21466" y="21600"/>
                  </a:lnTo>
                  <a:lnTo>
                    <a:pt x="21465" y="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209" name="Text Box 72">
              <a:extLst>
                <a:ext uri="{FF2B5EF4-FFF2-40B4-BE49-F238E27FC236}">
                  <a16:creationId xmlns:a16="http://schemas.microsoft.com/office/drawing/2014/main" id="{80EE138C-DF13-4984-AADE-90F8BEE0650F}"/>
                </a:ext>
              </a:extLst>
            </p:cNvPr>
            <p:cNvSpPr txBox="1">
              <a:spLocks noChangeArrowheads="1"/>
            </p:cNvSpPr>
            <p:nvPr/>
          </p:nvSpPr>
          <p:spPr bwMode="auto">
            <a:xfrm>
              <a:off x="2239" y="2956"/>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t>
              </a:r>
            </a:p>
          </p:txBody>
        </p:sp>
      </p:grpSp>
      <p:sp>
        <p:nvSpPr>
          <p:cNvPr id="2" name="TextBox 1">
            <a:extLst>
              <a:ext uri="{FF2B5EF4-FFF2-40B4-BE49-F238E27FC236}">
                <a16:creationId xmlns:a16="http://schemas.microsoft.com/office/drawing/2014/main" id="{E50DAACE-F724-43B3-871C-98920C8B1581}"/>
              </a:ext>
            </a:extLst>
          </p:cNvPr>
          <p:cNvSpPr txBox="1"/>
          <p:nvPr/>
        </p:nvSpPr>
        <p:spPr>
          <a:xfrm>
            <a:off x="479604" y="192893"/>
            <a:ext cx="1467068" cy="369332"/>
          </a:xfrm>
          <a:prstGeom prst="rect">
            <a:avLst/>
          </a:prstGeom>
          <a:noFill/>
        </p:spPr>
        <p:txBody>
          <a:bodyPr wrap="none" rtlCol="0">
            <a:spAutoFit/>
          </a:bodyPr>
          <a:lstStyle/>
          <a:p>
            <a:r>
              <a:rPr lang="en-US" dirty="0">
                <a:solidFill>
                  <a:srgbClr val="C00000"/>
                </a:solidFill>
              </a:rPr>
              <a:t>Example 3.1</a:t>
            </a:r>
          </a:p>
        </p:txBody>
      </p:sp>
      <p:cxnSp>
        <p:nvCxnSpPr>
          <p:cNvPr id="4" name="Straight Connector 3">
            <a:extLst>
              <a:ext uri="{FF2B5EF4-FFF2-40B4-BE49-F238E27FC236}">
                <a16:creationId xmlns:a16="http://schemas.microsoft.com/office/drawing/2014/main" id="{34576507-A054-438E-8E1F-2049E26A9CDF}"/>
              </a:ext>
            </a:extLst>
          </p:cNvPr>
          <p:cNvCxnSpPr/>
          <p:nvPr/>
        </p:nvCxnSpPr>
        <p:spPr>
          <a:xfrm>
            <a:off x="3608057" y="6532563"/>
            <a:ext cx="210951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BE16674F-4959-4A37-935C-802084C48DDA}"/>
              </a:ext>
            </a:extLst>
          </p:cNvPr>
          <p:cNvCxnSpPr>
            <a:endCxn id="6175" idx="2"/>
          </p:cNvCxnSpPr>
          <p:nvPr/>
        </p:nvCxnSpPr>
        <p:spPr>
          <a:xfrm>
            <a:off x="479604" y="3618501"/>
            <a:ext cx="136679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51EC4E9F-0A4D-3966-5181-292A8F8351A5}"/>
              </a:ext>
            </a:extLst>
          </p:cNvPr>
          <p:cNvCxnSpPr/>
          <p:nvPr/>
        </p:nvCxnSpPr>
        <p:spPr>
          <a:xfrm>
            <a:off x="479604" y="562225"/>
            <a:ext cx="7649693" cy="0"/>
          </a:xfrm>
          <a:prstGeom prst="line">
            <a:avLst/>
          </a:prstGeom>
          <a:ln w="19050">
            <a:solidFill>
              <a:srgbClr val="CC33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a:extLst>
              <a:ext uri="{FF2B5EF4-FFF2-40B4-BE49-F238E27FC236}">
                <a16:creationId xmlns:a16="http://schemas.microsoft.com/office/drawing/2014/main" id="{E4119FC1-D70E-4F31-9625-65A95AB1C925}"/>
              </a:ext>
            </a:extLst>
          </p:cNvPr>
          <p:cNvSpPr txBox="1">
            <a:spLocks noChangeArrowheads="1"/>
          </p:cNvSpPr>
          <p:nvPr/>
        </p:nvSpPr>
        <p:spPr bwMode="auto">
          <a:xfrm>
            <a:off x="950913" y="207963"/>
            <a:ext cx="161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scalar method</a:t>
            </a:r>
          </a:p>
        </p:txBody>
      </p:sp>
      <p:graphicFrame>
        <p:nvGraphicFramePr>
          <p:cNvPr id="7172" name="Object 7">
            <a:extLst>
              <a:ext uri="{FF2B5EF4-FFF2-40B4-BE49-F238E27FC236}">
                <a16:creationId xmlns:a16="http://schemas.microsoft.com/office/drawing/2014/main" id="{15535F43-A10E-47AA-9A75-49CC4F5F63E4}"/>
              </a:ext>
            </a:extLst>
          </p:cNvPr>
          <p:cNvGraphicFramePr>
            <a:graphicFrameLocks noChangeAspect="1"/>
          </p:cNvGraphicFramePr>
          <p:nvPr>
            <p:extLst>
              <p:ext uri="{D42A27DB-BD31-4B8C-83A1-F6EECF244321}">
                <p14:modId xmlns:p14="http://schemas.microsoft.com/office/powerpoint/2010/main" val="3251770542"/>
              </p:ext>
            </p:extLst>
          </p:nvPr>
        </p:nvGraphicFramePr>
        <p:xfrm>
          <a:off x="900113" y="981075"/>
          <a:ext cx="3455987" cy="1701800"/>
        </p:xfrm>
        <a:graphic>
          <a:graphicData uri="http://schemas.openxmlformats.org/presentationml/2006/ole">
            <mc:AlternateContent xmlns:mc="http://schemas.openxmlformats.org/markup-compatibility/2006">
              <mc:Choice xmlns:v="urn:schemas-microsoft-com:vml" Requires="v">
                <p:oleObj name="Equation" r:id="rId3" imgW="2450880" imgH="1206360" progId="Equation.DSMT4">
                  <p:embed/>
                </p:oleObj>
              </mc:Choice>
              <mc:Fallback>
                <p:oleObj name="Equation" r:id="rId3" imgW="2450880" imgH="1206360" progId="Equation.DSMT4">
                  <p:embed/>
                  <p:pic>
                    <p:nvPicPr>
                      <p:cNvPr id="0" name="Object 7"/>
                      <p:cNvPicPr>
                        <a:picLocks noChangeAspect="1" noChangeArrowheads="1"/>
                      </p:cNvPicPr>
                      <p:nvPr/>
                    </p:nvPicPr>
                    <p:blipFill>
                      <a:blip r:embed="rId4"/>
                      <a:srcRect/>
                      <a:stretch>
                        <a:fillRect/>
                      </a:stretch>
                    </p:blipFill>
                    <p:spPr bwMode="auto">
                      <a:xfrm>
                        <a:off x="900113" y="981075"/>
                        <a:ext cx="3455987" cy="170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3" name="Object 8">
            <a:extLst>
              <a:ext uri="{FF2B5EF4-FFF2-40B4-BE49-F238E27FC236}">
                <a16:creationId xmlns:a16="http://schemas.microsoft.com/office/drawing/2014/main" id="{B9228796-B418-4142-92AF-3F679134D543}"/>
              </a:ext>
            </a:extLst>
          </p:cNvPr>
          <p:cNvGraphicFramePr>
            <a:graphicFrameLocks noChangeAspect="1"/>
          </p:cNvGraphicFramePr>
          <p:nvPr>
            <p:extLst>
              <p:ext uri="{D42A27DB-BD31-4B8C-83A1-F6EECF244321}">
                <p14:modId xmlns:p14="http://schemas.microsoft.com/office/powerpoint/2010/main" val="1121712844"/>
              </p:ext>
            </p:extLst>
          </p:nvPr>
        </p:nvGraphicFramePr>
        <p:xfrm>
          <a:off x="827088" y="2924175"/>
          <a:ext cx="2520950" cy="760413"/>
        </p:xfrm>
        <a:graphic>
          <a:graphicData uri="http://schemas.openxmlformats.org/presentationml/2006/ole">
            <mc:AlternateContent xmlns:mc="http://schemas.openxmlformats.org/markup-compatibility/2006">
              <mc:Choice xmlns:v="urn:schemas-microsoft-com:vml" Requires="v">
                <p:oleObj name="Equation" r:id="rId5" imgW="1600200" imgH="482400" progId="Equation.DSMT4">
                  <p:embed/>
                </p:oleObj>
              </mc:Choice>
              <mc:Fallback>
                <p:oleObj name="Equation" r:id="rId5" imgW="1600200" imgH="482400" progId="Equation.DSMT4">
                  <p:embed/>
                  <p:pic>
                    <p:nvPicPr>
                      <p:cNvPr id="0" name="Object 8"/>
                      <p:cNvPicPr>
                        <a:picLocks noChangeAspect="1" noChangeArrowheads="1"/>
                      </p:cNvPicPr>
                      <p:nvPr/>
                    </p:nvPicPr>
                    <p:blipFill>
                      <a:blip r:embed="rId6"/>
                      <a:srcRect/>
                      <a:stretch>
                        <a:fillRect/>
                      </a:stretch>
                    </p:blipFill>
                    <p:spPr bwMode="auto">
                      <a:xfrm>
                        <a:off x="827088" y="2924175"/>
                        <a:ext cx="2520950" cy="76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7174" name="Group 9">
            <a:extLst>
              <a:ext uri="{FF2B5EF4-FFF2-40B4-BE49-F238E27FC236}">
                <a16:creationId xmlns:a16="http://schemas.microsoft.com/office/drawing/2014/main" id="{DFEB7DE4-E291-42FD-B7C8-91B328F07C97}"/>
              </a:ext>
            </a:extLst>
          </p:cNvPr>
          <p:cNvGrpSpPr>
            <a:grpSpLocks/>
          </p:cNvGrpSpPr>
          <p:nvPr/>
        </p:nvGrpSpPr>
        <p:grpSpPr bwMode="auto">
          <a:xfrm>
            <a:off x="323850" y="2924175"/>
            <a:ext cx="381000" cy="420688"/>
            <a:chOff x="431" y="2523"/>
            <a:chExt cx="240" cy="265"/>
          </a:xfrm>
        </p:grpSpPr>
        <p:sp>
          <p:nvSpPr>
            <p:cNvPr id="7209" name="Arc 10">
              <a:extLst>
                <a:ext uri="{FF2B5EF4-FFF2-40B4-BE49-F238E27FC236}">
                  <a16:creationId xmlns:a16="http://schemas.microsoft.com/office/drawing/2014/main" id="{EE9FD956-050C-47F1-A4DA-C0B872A924FB}"/>
                </a:ext>
              </a:extLst>
            </p:cNvPr>
            <p:cNvSpPr>
              <a:spLocks/>
            </p:cNvSpPr>
            <p:nvPr/>
          </p:nvSpPr>
          <p:spPr bwMode="auto">
            <a:xfrm flipV="1">
              <a:off x="431" y="2523"/>
              <a:ext cx="240" cy="265"/>
            </a:xfrm>
            <a:custGeom>
              <a:avLst/>
              <a:gdLst>
                <a:gd name="T0" fmla="*/ 0 w 35194"/>
                <a:gd name="T1" fmla="*/ 0 h 43200"/>
                <a:gd name="T2" fmla="*/ 0 w 35194"/>
                <a:gd name="T3" fmla="*/ 1 h 43200"/>
                <a:gd name="T4" fmla="*/ 1 w 35194"/>
                <a:gd name="T5" fmla="*/ 1 h 43200"/>
                <a:gd name="T6" fmla="*/ 0 60000 65536"/>
                <a:gd name="T7" fmla="*/ 0 60000 65536"/>
                <a:gd name="T8" fmla="*/ 0 60000 65536"/>
                <a:gd name="T9" fmla="*/ 0 w 35194"/>
                <a:gd name="T10" fmla="*/ 0 h 43200"/>
                <a:gd name="T11" fmla="*/ 35194 w 35194"/>
                <a:gd name="T12" fmla="*/ 43200 h 43200"/>
              </a:gdLst>
              <a:ahLst/>
              <a:cxnLst>
                <a:cxn ang="T6">
                  <a:pos x="T0" y="T1"/>
                </a:cxn>
                <a:cxn ang="T7">
                  <a:pos x="T2" y="T3"/>
                </a:cxn>
                <a:cxn ang="T8">
                  <a:pos x="T4" y="T5"/>
                </a:cxn>
              </a:cxnLst>
              <a:rect l="T9" t="T10" r="T11" b="T12"/>
              <a:pathLst>
                <a:path w="35194" h="43200" fill="none"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path>
                <a:path w="35194" h="43200" stroke="0"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lnTo>
                    <a:pt x="13594" y="21600"/>
                  </a:lnTo>
                  <a:lnTo>
                    <a:pt x="4110" y="2192"/>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210" name="Text Box 11">
              <a:extLst>
                <a:ext uri="{FF2B5EF4-FFF2-40B4-BE49-F238E27FC236}">
                  <a16:creationId xmlns:a16="http://schemas.microsoft.com/office/drawing/2014/main" id="{74D1BC4E-54B2-4A65-A6B0-055F72BE9E02}"/>
                </a:ext>
              </a:extLst>
            </p:cNvPr>
            <p:cNvSpPr txBox="1">
              <a:spLocks noChangeArrowheads="1"/>
            </p:cNvSpPr>
            <p:nvPr/>
          </p:nvSpPr>
          <p:spPr bwMode="auto">
            <a:xfrm>
              <a:off x="432" y="2533"/>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sp>
        <p:nvSpPr>
          <p:cNvPr id="7175" name="Text Box 12">
            <a:extLst>
              <a:ext uri="{FF2B5EF4-FFF2-40B4-BE49-F238E27FC236}">
                <a16:creationId xmlns:a16="http://schemas.microsoft.com/office/drawing/2014/main" id="{3DC7C04A-33E3-4C96-9B63-1ADA22BB4604}"/>
              </a:ext>
            </a:extLst>
          </p:cNvPr>
          <p:cNvSpPr txBox="1">
            <a:spLocks noChangeArrowheads="1"/>
          </p:cNvSpPr>
          <p:nvPr/>
        </p:nvSpPr>
        <p:spPr bwMode="auto">
          <a:xfrm>
            <a:off x="879475" y="3952875"/>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to locate R:</a:t>
            </a:r>
          </a:p>
        </p:txBody>
      </p:sp>
      <p:graphicFrame>
        <p:nvGraphicFramePr>
          <p:cNvPr id="7176" name="Object 13">
            <a:extLst>
              <a:ext uri="{FF2B5EF4-FFF2-40B4-BE49-F238E27FC236}">
                <a16:creationId xmlns:a16="http://schemas.microsoft.com/office/drawing/2014/main" id="{493B0D25-085D-4B59-BC5C-9E34E230C8F6}"/>
              </a:ext>
            </a:extLst>
          </p:cNvPr>
          <p:cNvGraphicFramePr>
            <a:graphicFrameLocks noChangeAspect="1"/>
          </p:cNvGraphicFramePr>
          <p:nvPr>
            <p:extLst>
              <p:ext uri="{D42A27DB-BD31-4B8C-83A1-F6EECF244321}">
                <p14:modId xmlns:p14="http://schemas.microsoft.com/office/powerpoint/2010/main" val="2946624439"/>
              </p:ext>
            </p:extLst>
          </p:nvPr>
        </p:nvGraphicFramePr>
        <p:xfrm>
          <a:off x="976313" y="4508500"/>
          <a:ext cx="1073150" cy="663575"/>
        </p:xfrm>
        <a:graphic>
          <a:graphicData uri="http://schemas.openxmlformats.org/presentationml/2006/ole">
            <mc:AlternateContent xmlns:mc="http://schemas.openxmlformats.org/markup-compatibility/2006">
              <mc:Choice xmlns:v="urn:schemas-microsoft-com:vml" Requires="v">
                <p:oleObj name="Equation" r:id="rId7" imgW="698400" imgH="431640" progId="Equation.DSMT4">
                  <p:embed/>
                </p:oleObj>
              </mc:Choice>
              <mc:Fallback>
                <p:oleObj name="Equation" r:id="rId7" imgW="698400" imgH="431640" progId="Equation.DSMT4">
                  <p:embed/>
                  <p:pic>
                    <p:nvPicPr>
                      <p:cNvPr id="0" name="Object 13"/>
                      <p:cNvPicPr>
                        <a:picLocks noChangeAspect="1" noChangeArrowheads="1"/>
                      </p:cNvPicPr>
                      <p:nvPr/>
                    </p:nvPicPr>
                    <p:blipFill>
                      <a:blip r:embed="rId8"/>
                      <a:srcRect/>
                      <a:stretch>
                        <a:fillRect/>
                      </a:stretch>
                    </p:blipFill>
                    <p:spPr bwMode="auto">
                      <a:xfrm>
                        <a:off x="976313" y="4508500"/>
                        <a:ext cx="1073150" cy="663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7" name="Oval 14">
            <a:extLst>
              <a:ext uri="{FF2B5EF4-FFF2-40B4-BE49-F238E27FC236}">
                <a16:creationId xmlns:a16="http://schemas.microsoft.com/office/drawing/2014/main" id="{13DB1A0E-99A1-4BE8-969A-9F8A291BD6E2}"/>
              </a:ext>
            </a:extLst>
          </p:cNvPr>
          <p:cNvSpPr>
            <a:spLocks noChangeArrowheads="1"/>
          </p:cNvSpPr>
          <p:nvPr/>
        </p:nvSpPr>
        <p:spPr bwMode="auto">
          <a:xfrm>
            <a:off x="4356100" y="3860800"/>
            <a:ext cx="1368425" cy="1368425"/>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8" name="Line 15">
            <a:extLst>
              <a:ext uri="{FF2B5EF4-FFF2-40B4-BE49-F238E27FC236}">
                <a16:creationId xmlns:a16="http://schemas.microsoft.com/office/drawing/2014/main" id="{26CA0868-EB5D-44D5-B476-3F6CF1B58945}"/>
              </a:ext>
            </a:extLst>
          </p:cNvPr>
          <p:cNvSpPr>
            <a:spLocks noChangeShapeType="1"/>
          </p:cNvSpPr>
          <p:nvPr/>
        </p:nvSpPr>
        <p:spPr bwMode="auto">
          <a:xfrm>
            <a:off x="3995738" y="4581525"/>
            <a:ext cx="22320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9" name="Line 16">
            <a:extLst>
              <a:ext uri="{FF2B5EF4-FFF2-40B4-BE49-F238E27FC236}">
                <a16:creationId xmlns:a16="http://schemas.microsoft.com/office/drawing/2014/main" id="{AFBC0928-3D6B-439E-85BD-0734C996CEA1}"/>
              </a:ext>
            </a:extLst>
          </p:cNvPr>
          <p:cNvSpPr>
            <a:spLocks noChangeShapeType="1"/>
          </p:cNvSpPr>
          <p:nvPr/>
        </p:nvSpPr>
        <p:spPr bwMode="auto">
          <a:xfrm flipV="1">
            <a:off x="5035550" y="3429000"/>
            <a:ext cx="0" cy="19446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0" name="Line 17">
            <a:extLst>
              <a:ext uri="{FF2B5EF4-FFF2-40B4-BE49-F238E27FC236}">
                <a16:creationId xmlns:a16="http://schemas.microsoft.com/office/drawing/2014/main" id="{260270BA-47DF-4E2C-94D2-9B3C8EC48170}"/>
              </a:ext>
            </a:extLst>
          </p:cNvPr>
          <p:cNvSpPr>
            <a:spLocks noChangeShapeType="1"/>
          </p:cNvSpPr>
          <p:nvPr/>
        </p:nvSpPr>
        <p:spPr bwMode="auto">
          <a:xfrm>
            <a:off x="4283992" y="4230688"/>
            <a:ext cx="1201217" cy="12964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21">
            <a:extLst>
              <a:ext uri="{FF2B5EF4-FFF2-40B4-BE49-F238E27FC236}">
                <a16:creationId xmlns:a16="http://schemas.microsoft.com/office/drawing/2014/main" id="{A1954997-6921-42B9-A1DC-F1E65ABD684F}"/>
              </a:ext>
            </a:extLst>
          </p:cNvPr>
          <p:cNvSpPr>
            <a:spLocks noChangeShapeType="1"/>
          </p:cNvSpPr>
          <p:nvPr/>
        </p:nvSpPr>
        <p:spPr bwMode="auto">
          <a:xfrm>
            <a:off x="4740676" y="4696287"/>
            <a:ext cx="264876" cy="32503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82" name="Line 23">
            <a:extLst>
              <a:ext uri="{FF2B5EF4-FFF2-40B4-BE49-F238E27FC236}">
                <a16:creationId xmlns:a16="http://schemas.microsoft.com/office/drawing/2014/main" id="{C962C606-670D-44C8-9CF5-94824EBD72A6}"/>
              </a:ext>
            </a:extLst>
          </p:cNvPr>
          <p:cNvSpPr>
            <a:spLocks noChangeShapeType="1"/>
          </p:cNvSpPr>
          <p:nvPr/>
        </p:nvSpPr>
        <p:spPr bwMode="auto">
          <a:xfrm flipH="1">
            <a:off x="4824016" y="4591050"/>
            <a:ext cx="200422" cy="1851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Line 24">
            <a:extLst>
              <a:ext uri="{FF2B5EF4-FFF2-40B4-BE49-F238E27FC236}">
                <a16:creationId xmlns:a16="http://schemas.microsoft.com/office/drawing/2014/main" id="{6CEA8656-B6DF-42F1-82C5-880DCD32256E}"/>
              </a:ext>
            </a:extLst>
          </p:cNvPr>
          <p:cNvSpPr>
            <a:spLocks noChangeShapeType="1"/>
          </p:cNvSpPr>
          <p:nvPr/>
        </p:nvSpPr>
        <p:spPr bwMode="auto">
          <a:xfrm flipV="1">
            <a:off x="4391819" y="4292600"/>
            <a:ext cx="26273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4" name="Line 25">
            <a:extLst>
              <a:ext uri="{FF2B5EF4-FFF2-40B4-BE49-F238E27FC236}">
                <a16:creationId xmlns:a16="http://schemas.microsoft.com/office/drawing/2014/main" id="{359F6F9B-75A0-41C9-8885-698681E2D793}"/>
              </a:ext>
            </a:extLst>
          </p:cNvPr>
          <p:cNvSpPr>
            <a:spLocks noChangeShapeType="1"/>
          </p:cNvSpPr>
          <p:nvPr/>
        </p:nvSpPr>
        <p:spPr bwMode="auto">
          <a:xfrm>
            <a:off x="4654550" y="4292600"/>
            <a:ext cx="0"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5" name="Text Box 26">
            <a:extLst>
              <a:ext uri="{FF2B5EF4-FFF2-40B4-BE49-F238E27FC236}">
                <a16:creationId xmlns:a16="http://schemas.microsoft.com/office/drawing/2014/main" id="{A931F8F7-56E6-435B-A4CA-95BE0C2AC3AC}"/>
              </a:ext>
            </a:extLst>
          </p:cNvPr>
          <p:cNvSpPr txBox="1">
            <a:spLocks noChangeArrowheads="1"/>
          </p:cNvSpPr>
          <p:nvPr/>
        </p:nvSpPr>
        <p:spPr bwMode="auto">
          <a:xfrm>
            <a:off x="4356100" y="4005263"/>
            <a:ext cx="430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1.5</a:t>
            </a:r>
          </a:p>
        </p:txBody>
      </p:sp>
      <p:sp>
        <p:nvSpPr>
          <p:cNvPr id="7186" name="Text Box 27">
            <a:extLst>
              <a:ext uri="{FF2B5EF4-FFF2-40B4-BE49-F238E27FC236}">
                <a16:creationId xmlns:a16="http://schemas.microsoft.com/office/drawing/2014/main" id="{5A38BB5B-54EF-4FB9-BA66-4582B3439431}"/>
              </a:ext>
            </a:extLst>
          </p:cNvPr>
          <p:cNvSpPr txBox="1">
            <a:spLocks noChangeArrowheads="1"/>
          </p:cNvSpPr>
          <p:nvPr/>
        </p:nvSpPr>
        <p:spPr bwMode="auto">
          <a:xfrm>
            <a:off x="4592638" y="423068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a:t>
            </a:r>
          </a:p>
        </p:txBody>
      </p:sp>
      <p:sp>
        <p:nvSpPr>
          <p:cNvPr id="7187" name="Text Box 28">
            <a:extLst>
              <a:ext uri="{FF2B5EF4-FFF2-40B4-BE49-F238E27FC236}">
                <a16:creationId xmlns:a16="http://schemas.microsoft.com/office/drawing/2014/main" id="{E0C58EF2-D7E3-433D-A7F8-F0AAE2E805C1}"/>
              </a:ext>
            </a:extLst>
          </p:cNvPr>
          <p:cNvSpPr txBox="1">
            <a:spLocks noChangeArrowheads="1"/>
          </p:cNvSpPr>
          <p:nvPr/>
        </p:nvSpPr>
        <p:spPr bwMode="auto">
          <a:xfrm>
            <a:off x="4067175" y="4941888"/>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389 lb</a:t>
            </a:r>
          </a:p>
        </p:txBody>
      </p:sp>
      <p:sp>
        <p:nvSpPr>
          <p:cNvPr id="7188" name="Text Box 29">
            <a:extLst>
              <a:ext uri="{FF2B5EF4-FFF2-40B4-BE49-F238E27FC236}">
                <a16:creationId xmlns:a16="http://schemas.microsoft.com/office/drawing/2014/main" id="{3DC4632B-2B4D-4D18-BF35-EF989C2BCE39}"/>
              </a:ext>
            </a:extLst>
          </p:cNvPr>
          <p:cNvSpPr txBox="1">
            <a:spLocks noChangeArrowheads="1"/>
          </p:cNvSpPr>
          <p:nvPr/>
        </p:nvSpPr>
        <p:spPr bwMode="auto">
          <a:xfrm>
            <a:off x="5003800" y="4221163"/>
            <a:ext cx="361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7189" name="Line 30">
            <a:extLst>
              <a:ext uri="{FF2B5EF4-FFF2-40B4-BE49-F238E27FC236}">
                <a16:creationId xmlns:a16="http://schemas.microsoft.com/office/drawing/2014/main" id="{FE1DBCBA-8E75-45FB-9B17-4228DBE397D1}"/>
              </a:ext>
            </a:extLst>
          </p:cNvPr>
          <p:cNvSpPr>
            <a:spLocks noChangeShapeType="1"/>
          </p:cNvSpPr>
          <p:nvPr/>
        </p:nvSpPr>
        <p:spPr bwMode="auto">
          <a:xfrm>
            <a:off x="4986338" y="4744244"/>
            <a:ext cx="287337"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0" name="Text Box 31">
            <a:extLst>
              <a:ext uri="{FF2B5EF4-FFF2-40B4-BE49-F238E27FC236}">
                <a16:creationId xmlns:a16="http://schemas.microsoft.com/office/drawing/2014/main" id="{924AAC3A-B3F3-4784-9F08-92E6B6212E04}"/>
              </a:ext>
            </a:extLst>
          </p:cNvPr>
          <p:cNvSpPr txBox="1">
            <a:spLocks noChangeArrowheads="1"/>
          </p:cNvSpPr>
          <p:nvPr/>
        </p:nvSpPr>
        <p:spPr bwMode="auto">
          <a:xfrm>
            <a:off x="5186045" y="4732608"/>
            <a:ext cx="8258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1.93 ft</a:t>
            </a:r>
          </a:p>
        </p:txBody>
      </p:sp>
      <p:sp>
        <p:nvSpPr>
          <p:cNvPr id="7191" name="Oval 32">
            <a:extLst>
              <a:ext uri="{FF2B5EF4-FFF2-40B4-BE49-F238E27FC236}">
                <a16:creationId xmlns:a16="http://schemas.microsoft.com/office/drawing/2014/main" id="{39F4B895-6FC7-4784-B130-E983335A67D2}"/>
              </a:ext>
            </a:extLst>
          </p:cNvPr>
          <p:cNvSpPr>
            <a:spLocks noChangeArrowheads="1"/>
          </p:cNvSpPr>
          <p:nvPr/>
        </p:nvSpPr>
        <p:spPr bwMode="auto">
          <a:xfrm>
            <a:off x="5673725" y="817563"/>
            <a:ext cx="1511300" cy="1511300"/>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92" name="Line 33">
            <a:extLst>
              <a:ext uri="{FF2B5EF4-FFF2-40B4-BE49-F238E27FC236}">
                <a16:creationId xmlns:a16="http://schemas.microsoft.com/office/drawing/2014/main" id="{2CF3E432-BABD-4B30-B5CE-3DD0C491BA5C}"/>
              </a:ext>
            </a:extLst>
          </p:cNvPr>
          <p:cNvSpPr>
            <a:spLocks noChangeShapeType="1"/>
          </p:cNvSpPr>
          <p:nvPr/>
        </p:nvSpPr>
        <p:spPr bwMode="auto">
          <a:xfrm>
            <a:off x="6032500" y="817563"/>
            <a:ext cx="7921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3" name="Line 34">
            <a:extLst>
              <a:ext uri="{FF2B5EF4-FFF2-40B4-BE49-F238E27FC236}">
                <a16:creationId xmlns:a16="http://schemas.microsoft.com/office/drawing/2014/main" id="{08450820-A458-4C41-A9C1-AA28F27FD5E7}"/>
              </a:ext>
            </a:extLst>
          </p:cNvPr>
          <p:cNvSpPr>
            <a:spLocks noChangeShapeType="1"/>
          </p:cNvSpPr>
          <p:nvPr/>
        </p:nvSpPr>
        <p:spPr bwMode="auto">
          <a:xfrm>
            <a:off x="6392863" y="1538288"/>
            <a:ext cx="13684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4" name="Line 35">
            <a:extLst>
              <a:ext uri="{FF2B5EF4-FFF2-40B4-BE49-F238E27FC236}">
                <a16:creationId xmlns:a16="http://schemas.microsoft.com/office/drawing/2014/main" id="{74610405-BB09-4D97-9DB0-8370AA99DEED}"/>
              </a:ext>
            </a:extLst>
          </p:cNvPr>
          <p:cNvSpPr>
            <a:spLocks noChangeShapeType="1"/>
          </p:cNvSpPr>
          <p:nvPr/>
        </p:nvSpPr>
        <p:spPr bwMode="auto">
          <a:xfrm flipV="1">
            <a:off x="6392863" y="385763"/>
            <a:ext cx="0" cy="1152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5" name="Text Box 36">
            <a:extLst>
              <a:ext uri="{FF2B5EF4-FFF2-40B4-BE49-F238E27FC236}">
                <a16:creationId xmlns:a16="http://schemas.microsoft.com/office/drawing/2014/main" id="{5FE90F99-3968-4A6B-AD58-9981D63EC5B6}"/>
              </a:ext>
            </a:extLst>
          </p:cNvPr>
          <p:cNvSpPr txBox="1">
            <a:spLocks noChangeArrowheads="1"/>
          </p:cNvSpPr>
          <p:nvPr/>
        </p:nvSpPr>
        <p:spPr bwMode="auto">
          <a:xfrm>
            <a:off x="6032500" y="139382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7196" name="Line 37">
            <a:extLst>
              <a:ext uri="{FF2B5EF4-FFF2-40B4-BE49-F238E27FC236}">
                <a16:creationId xmlns:a16="http://schemas.microsoft.com/office/drawing/2014/main" id="{4E0C8677-E7F0-4C3F-AEF0-F85BCAAB3707}"/>
              </a:ext>
            </a:extLst>
          </p:cNvPr>
          <p:cNvSpPr>
            <a:spLocks noChangeShapeType="1"/>
          </p:cNvSpPr>
          <p:nvPr/>
        </p:nvSpPr>
        <p:spPr bwMode="auto">
          <a:xfrm>
            <a:off x="6392863" y="1177925"/>
            <a:ext cx="0" cy="7207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7" name="Line 38">
            <a:extLst>
              <a:ext uri="{FF2B5EF4-FFF2-40B4-BE49-F238E27FC236}">
                <a16:creationId xmlns:a16="http://schemas.microsoft.com/office/drawing/2014/main" id="{F480E7C2-A90B-4F9E-96E6-D2FADBFC9D87}"/>
              </a:ext>
            </a:extLst>
          </p:cNvPr>
          <p:cNvSpPr>
            <a:spLocks noChangeShapeType="1"/>
          </p:cNvSpPr>
          <p:nvPr/>
        </p:nvSpPr>
        <p:spPr bwMode="auto">
          <a:xfrm flipV="1">
            <a:off x="7042150" y="1562100"/>
            <a:ext cx="187325" cy="5715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8" name="Line 39">
            <a:extLst>
              <a:ext uri="{FF2B5EF4-FFF2-40B4-BE49-F238E27FC236}">
                <a16:creationId xmlns:a16="http://schemas.microsoft.com/office/drawing/2014/main" id="{C9A73520-4154-4C70-B82D-71F2AC7EED62}"/>
              </a:ext>
            </a:extLst>
          </p:cNvPr>
          <p:cNvSpPr>
            <a:spLocks noChangeShapeType="1"/>
          </p:cNvSpPr>
          <p:nvPr/>
        </p:nvSpPr>
        <p:spPr bwMode="auto">
          <a:xfrm>
            <a:off x="7143750" y="2051050"/>
            <a:ext cx="7143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99" name="Line 40">
            <a:extLst>
              <a:ext uri="{FF2B5EF4-FFF2-40B4-BE49-F238E27FC236}">
                <a16:creationId xmlns:a16="http://schemas.microsoft.com/office/drawing/2014/main" id="{12278A92-4850-4DE7-B3FE-2A26AEDCF048}"/>
              </a:ext>
            </a:extLst>
          </p:cNvPr>
          <p:cNvSpPr>
            <a:spLocks noChangeShapeType="1"/>
          </p:cNvSpPr>
          <p:nvPr/>
        </p:nvSpPr>
        <p:spPr bwMode="auto">
          <a:xfrm flipV="1">
            <a:off x="7215188" y="1754188"/>
            <a:ext cx="0"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00" name="Text Box 41">
            <a:extLst>
              <a:ext uri="{FF2B5EF4-FFF2-40B4-BE49-F238E27FC236}">
                <a16:creationId xmlns:a16="http://schemas.microsoft.com/office/drawing/2014/main" id="{B133CBA5-4121-4404-B25A-9D41356DA6DF}"/>
              </a:ext>
            </a:extLst>
          </p:cNvPr>
          <p:cNvSpPr txBox="1">
            <a:spLocks noChangeArrowheads="1"/>
          </p:cNvSpPr>
          <p:nvPr/>
        </p:nvSpPr>
        <p:spPr bwMode="auto">
          <a:xfrm>
            <a:off x="6969125" y="2114550"/>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7</a:t>
            </a:r>
          </a:p>
        </p:txBody>
      </p:sp>
      <p:sp>
        <p:nvSpPr>
          <p:cNvPr id="7201" name="Text Box 42">
            <a:extLst>
              <a:ext uri="{FF2B5EF4-FFF2-40B4-BE49-F238E27FC236}">
                <a16:creationId xmlns:a16="http://schemas.microsoft.com/office/drawing/2014/main" id="{A4667FFC-1688-4B0D-9D06-F5C0AFC41177}"/>
              </a:ext>
            </a:extLst>
          </p:cNvPr>
          <p:cNvSpPr txBox="1">
            <a:spLocks noChangeArrowheads="1"/>
          </p:cNvSpPr>
          <p:nvPr/>
        </p:nvSpPr>
        <p:spPr bwMode="auto">
          <a:xfrm>
            <a:off x="7185025" y="1754188"/>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24</a:t>
            </a:r>
          </a:p>
        </p:txBody>
      </p:sp>
      <p:sp>
        <p:nvSpPr>
          <p:cNvPr id="7202" name="Text Box 43">
            <a:extLst>
              <a:ext uri="{FF2B5EF4-FFF2-40B4-BE49-F238E27FC236}">
                <a16:creationId xmlns:a16="http://schemas.microsoft.com/office/drawing/2014/main" id="{CA893372-F379-4F42-BE8E-F93B85B1409B}"/>
              </a:ext>
            </a:extLst>
          </p:cNvPr>
          <p:cNvSpPr txBox="1">
            <a:spLocks noChangeArrowheads="1"/>
          </p:cNvSpPr>
          <p:nvPr/>
        </p:nvSpPr>
        <p:spPr bwMode="auto">
          <a:xfrm>
            <a:off x="6753225" y="1609725"/>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25</a:t>
            </a:r>
          </a:p>
        </p:txBody>
      </p:sp>
      <p:sp>
        <p:nvSpPr>
          <p:cNvPr id="7203" name="Text Box 44">
            <a:extLst>
              <a:ext uri="{FF2B5EF4-FFF2-40B4-BE49-F238E27FC236}">
                <a16:creationId xmlns:a16="http://schemas.microsoft.com/office/drawing/2014/main" id="{1C63A912-61EB-448F-9222-8EB38C666403}"/>
              </a:ext>
            </a:extLst>
          </p:cNvPr>
          <p:cNvSpPr txBox="1">
            <a:spLocks noChangeArrowheads="1"/>
          </p:cNvSpPr>
          <p:nvPr/>
        </p:nvSpPr>
        <p:spPr bwMode="auto">
          <a:xfrm>
            <a:off x="6877050" y="333375"/>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212 lb</a:t>
            </a:r>
          </a:p>
        </p:txBody>
      </p:sp>
      <p:sp>
        <p:nvSpPr>
          <p:cNvPr id="7204" name="Text Box 45">
            <a:extLst>
              <a:ext uri="{FF2B5EF4-FFF2-40B4-BE49-F238E27FC236}">
                <a16:creationId xmlns:a16="http://schemas.microsoft.com/office/drawing/2014/main" id="{C58761E7-A66E-4B91-B7CD-AD674E7F0A51}"/>
              </a:ext>
            </a:extLst>
          </p:cNvPr>
          <p:cNvSpPr txBox="1">
            <a:spLocks noChangeArrowheads="1"/>
          </p:cNvSpPr>
          <p:nvPr/>
        </p:nvSpPr>
        <p:spPr bwMode="auto">
          <a:xfrm>
            <a:off x="5384800" y="1106488"/>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600 lb</a:t>
            </a:r>
          </a:p>
        </p:txBody>
      </p:sp>
      <p:sp>
        <p:nvSpPr>
          <p:cNvPr id="7205" name="Text Box 46">
            <a:extLst>
              <a:ext uri="{FF2B5EF4-FFF2-40B4-BE49-F238E27FC236}">
                <a16:creationId xmlns:a16="http://schemas.microsoft.com/office/drawing/2014/main" id="{D320CEA9-53FE-44C9-8610-BF04C3F715B4}"/>
              </a:ext>
            </a:extLst>
          </p:cNvPr>
          <p:cNvSpPr txBox="1">
            <a:spLocks noChangeArrowheads="1"/>
          </p:cNvSpPr>
          <p:nvPr/>
        </p:nvSpPr>
        <p:spPr bwMode="auto">
          <a:xfrm>
            <a:off x="7185025" y="1106488"/>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400 lb</a:t>
            </a:r>
          </a:p>
        </p:txBody>
      </p:sp>
      <p:sp>
        <p:nvSpPr>
          <p:cNvPr id="7206" name="Text Box 47">
            <a:extLst>
              <a:ext uri="{FF2B5EF4-FFF2-40B4-BE49-F238E27FC236}">
                <a16:creationId xmlns:a16="http://schemas.microsoft.com/office/drawing/2014/main" id="{47E848E8-266C-4F67-BB23-4311C498058A}"/>
              </a:ext>
            </a:extLst>
          </p:cNvPr>
          <p:cNvSpPr txBox="1">
            <a:spLocks noChangeArrowheads="1"/>
          </p:cNvSpPr>
          <p:nvPr/>
        </p:nvSpPr>
        <p:spPr bwMode="auto">
          <a:xfrm>
            <a:off x="7597775" y="14859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7207" name="Line 48">
            <a:extLst>
              <a:ext uri="{FF2B5EF4-FFF2-40B4-BE49-F238E27FC236}">
                <a16:creationId xmlns:a16="http://schemas.microsoft.com/office/drawing/2014/main" id="{35D11973-A232-4089-9175-E77BD943B486}"/>
              </a:ext>
            </a:extLst>
          </p:cNvPr>
          <p:cNvSpPr>
            <a:spLocks noChangeShapeType="1"/>
          </p:cNvSpPr>
          <p:nvPr/>
        </p:nvSpPr>
        <p:spPr bwMode="auto">
          <a:xfrm flipV="1">
            <a:off x="6392863" y="1106488"/>
            <a:ext cx="64770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08" name="Text Box 49">
            <a:extLst>
              <a:ext uri="{FF2B5EF4-FFF2-40B4-BE49-F238E27FC236}">
                <a16:creationId xmlns:a16="http://schemas.microsoft.com/office/drawing/2014/main" id="{CD5BE8A6-626A-453D-AAB4-8324420C0870}"/>
              </a:ext>
            </a:extLst>
          </p:cNvPr>
          <p:cNvSpPr txBox="1">
            <a:spLocks noChangeArrowheads="1"/>
          </p:cNvSpPr>
          <p:nvPr/>
        </p:nvSpPr>
        <p:spPr bwMode="auto">
          <a:xfrm>
            <a:off x="6393532" y="996197"/>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ft</a:t>
            </a:r>
          </a:p>
        </p:txBody>
      </p:sp>
      <p:cxnSp>
        <p:nvCxnSpPr>
          <p:cNvPr id="3" name="Straight Connector 2">
            <a:extLst>
              <a:ext uri="{FF2B5EF4-FFF2-40B4-BE49-F238E27FC236}">
                <a16:creationId xmlns:a16="http://schemas.microsoft.com/office/drawing/2014/main" id="{BC390668-8F7F-7B0A-D350-A2ABBCE81197}"/>
              </a:ext>
            </a:extLst>
          </p:cNvPr>
          <p:cNvCxnSpPr/>
          <p:nvPr/>
        </p:nvCxnSpPr>
        <p:spPr>
          <a:xfrm>
            <a:off x="2219325" y="2636912"/>
            <a:ext cx="984523"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 name="Straight Connector 3">
            <a:extLst>
              <a:ext uri="{FF2B5EF4-FFF2-40B4-BE49-F238E27FC236}">
                <a16:creationId xmlns:a16="http://schemas.microsoft.com/office/drawing/2014/main" id="{4BC1BB04-5A7B-9F8A-11ED-EF41926B49CC}"/>
              </a:ext>
            </a:extLst>
          </p:cNvPr>
          <p:cNvCxnSpPr/>
          <p:nvPr/>
        </p:nvCxnSpPr>
        <p:spPr>
          <a:xfrm>
            <a:off x="950913" y="5221549"/>
            <a:ext cx="984523"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2A628E-9919-42B8-93F6-315194263C50}"/>
              </a:ext>
            </a:extLst>
          </p:cNvPr>
          <p:cNvSpPr txBox="1"/>
          <p:nvPr/>
        </p:nvSpPr>
        <p:spPr>
          <a:xfrm>
            <a:off x="539552" y="116632"/>
            <a:ext cx="2664296" cy="369332"/>
          </a:xfrm>
          <a:prstGeom prst="rect">
            <a:avLst/>
          </a:prstGeom>
          <a:noFill/>
        </p:spPr>
        <p:txBody>
          <a:bodyPr wrap="square" rtlCol="0">
            <a:spAutoFit/>
          </a:bodyPr>
          <a:lstStyle/>
          <a:p>
            <a:r>
              <a:rPr lang="en-US" dirty="0"/>
              <a:t>MATLAB method</a:t>
            </a:r>
          </a:p>
        </p:txBody>
      </p:sp>
      <p:cxnSp>
        <p:nvCxnSpPr>
          <p:cNvPr id="4" name="Straight Connector 3">
            <a:extLst>
              <a:ext uri="{FF2B5EF4-FFF2-40B4-BE49-F238E27FC236}">
                <a16:creationId xmlns:a16="http://schemas.microsoft.com/office/drawing/2014/main" id="{ADC15978-3F6F-4FCC-B044-07A7BF4D1415}"/>
              </a:ext>
            </a:extLst>
          </p:cNvPr>
          <p:cNvCxnSpPr/>
          <p:nvPr/>
        </p:nvCxnSpPr>
        <p:spPr>
          <a:xfrm>
            <a:off x="683568" y="485964"/>
            <a:ext cx="1656184" cy="0"/>
          </a:xfrm>
          <a:prstGeom prst="line">
            <a:avLst/>
          </a:prstGeom>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57817BC6-C08A-4378-AE46-A256E2A08E2E}"/>
              </a:ext>
            </a:extLst>
          </p:cNvPr>
          <p:cNvSpPr txBox="1"/>
          <p:nvPr/>
        </p:nvSpPr>
        <p:spPr>
          <a:xfrm>
            <a:off x="539552" y="620688"/>
            <a:ext cx="4572000" cy="3416320"/>
          </a:xfrm>
          <a:prstGeom prst="rect">
            <a:avLst/>
          </a:prstGeom>
          <a:noFill/>
        </p:spPr>
        <p:txBody>
          <a:bodyPr wrap="square">
            <a:spAutoFit/>
          </a:bodyPr>
          <a:lstStyle/>
          <a:p>
            <a:r>
              <a:rPr lang="en-US" dirty="0"/>
              <a:t>F1 = [ 212 0 0];</a:t>
            </a:r>
          </a:p>
          <a:p>
            <a:r>
              <a:rPr lang="en-US" dirty="0"/>
              <a:t>F2 = [ 0 -600 0];</a:t>
            </a:r>
          </a:p>
          <a:p>
            <a:r>
              <a:rPr lang="en-US" dirty="0"/>
              <a:t>F3 = [ 400*7/25 400*24/25 0];</a:t>
            </a:r>
          </a:p>
          <a:p>
            <a:r>
              <a:rPr lang="en-US" dirty="0"/>
              <a:t>R = F1 + F2 + F3</a:t>
            </a:r>
          </a:p>
          <a:p>
            <a:endParaRPr lang="en-US" dirty="0"/>
          </a:p>
          <a:p>
            <a:r>
              <a:rPr lang="en-US" dirty="0"/>
              <a:t>R = 324  -216     0</a:t>
            </a:r>
          </a:p>
          <a:p>
            <a:endParaRPr lang="en-US" dirty="0"/>
          </a:p>
          <a:p>
            <a:r>
              <a:rPr lang="en-US" dirty="0"/>
              <a:t>r1 = [ 0 4 0];</a:t>
            </a:r>
          </a:p>
          <a:p>
            <a:r>
              <a:rPr lang="en-US" dirty="0"/>
              <a:t>r3 = [ 4*24/25 -4*7/25 0];</a:t>
            </a:r>
          </a:p>
          <a:p>
            <a:r>
              <a:rPr lang="en-US" dirty="0"/>
              <a:t>M = cross(r1, F1) + cross(r3,F3)</a:t>
            </a:r>
          </a:p>
          <a:p>
            <a:endParaRPr lang="en-US" dirty="0"/>
          </a:p>
          <a:p>
            <a:r>
              <a:rPr lang="en-US" dirty="0"/>
              <a:t>M =  0     0   752</a:t>
            </a:r>
          </a:p>
        </p:txBody>
      </p:sp>
      <p:sp>
        <p:nvSpPr>
          <p:cNvPr id="7" name="TextBox 6">
            <a:extLst>
              <a:ext uri="{FF2B5EF4-FFF2-40B4-BE49-F238E27FC236}">
                <a16:creationId xmlns:a16="http://schemas.microsoft.com/office/drawing/2014/main" id="{F0408B52-B728-4090-A040-7370878F33FD}"/>
              </a:ext>
            </a:extLst>
          </p:cNvPr>
          <p:cNvSpPr txBox="1"/>
          <p:nvPr/>
        </p:nvSpPr>
        <p:spPr>
          <a:xfrm>
            <a:off x="4211960" y="1784354"/>
            <a:ext cx="2710999" cy="646331"/>
          </a:xfrm>
          <a:prstGeom prst="rect">
            <a:avLst/>
          </a:prstGeom>
          <a:noFill/>
        </p:spPr>
        <p:txBody>
          <a:bodyPr wrap="none" rtlCol="0">
            <a:spAutoFit/>
          </a:bodyPr>
          <a:lstStyle/>
          <a:p>
            <a:r>
              <a:rPr lang="en-US" dirty="0"/>
              <a:t>define vector forces and </a:t>
            </a:r>
          </a:p>
          <a:p>
            <a:r>
              <a:rPr lang="en-US" dirty="0"/>
              <a:t>sum to get resultant</a:t>
            </a:r>
          </a:p>
        </p:txBody>
      </p:sp>
      <p:sp>
        <p:nvSpPr>
          <p:cNvPr id="8" name="TextBox 7">
            <a:extLst>
              <a:ext uri="{FF2B5EF4-FFF2-40B4-BE49-F238E27FC236}">
                <a16:creationId xmlns:a16="http://schemas.microsoft.com/office/drawing/2014/main" id="{72C72A2B-4356-4A8D-9471-F70CD3617164}"/>
              </a:ext>
            </a:extLst>
          </p:cNvPr>
          <p:cNvSpPr txBox="1"/>
          <p:nvPr/>
        </p:nvSpPr>
        <p:spPr>
          <a:xfrm>
            <a:off x="4427984" y="2522686"/>
            <a:ext cx="3960440" cy="369332"/>
          </a:xfrm>
          <a:prstGeom prst="rect">
            <a:avLst/>
          </a:prstGeom>
          <a:noFill/>
        </p:spPr>
        <p:txBody>
          <a:bodyPr wrap="square" rtlCol="0">
            <a:spAutoFit/>
          </a:bodyPr>
          <a:lstStyle/>
          <a:p>
            <a:r>
              <a:rPr lang="en-US" dirty="0"/>
              <a:t>define position vectors ( r2 = 0)</a:t>
            </a:r>
          </a:p>
        </p:txBody>
      </p:sp>
      <p:sp>
        <p:nvSpPr>
          <p:cNvPr id="10" name="TextBox 9">
            <a:extLst>
              <a:ext uri="{FF2B5EF4-FFF2-40B4-BE49-F238E27FC236}">
                <a16:creationId xmlns:a16="http://schemas.microsoft.com/office/drawing/2014/main" id="{67798AC7-98DD-45F9-A7E9-1167E14AFC94}"/>
              </a:ext>
            </a:extLst>
          </p:cNvPr>
          <p:cNvSpPr txBox="1"/>
          <p:nvPr/>
        </p:nvSpPr>
        <p:spPr>
          <a:xfrm>
            <a:off x="4427984" y="3034264"/>
            <a:ext cx="2736647" cy="369332"/>
          </a:xfrm>
          <a:prstGeom prst="rect">
            <a:avLst/>
          </a:prstGeom>
          <a:noFill/>
        </p:spPr>
        <p:txBody>
          <a:bodyPr wrap="none" rtlCol="0">
            <a:spAutoFit/>
          </a:bodyPr>
          <a:lstStyle/>
          <a:p>
            <a:r>
              <a:rPr lang="en-US" dirty="0"/>
              <a:t>compute the net moment</a:t>
            </a:r>
          </a:p>
        </p:txBody>
      </p:sp>
      <p:sp>
        <p:nvSpPr>
          <p:cNvPr id="13" name="TextBox 12">
            <a:extLst>
              <a:ext uri="{FF2B5EF4-FFF2-40B4-BE49-F238E27FC236}">
                <a16:creationId xmlns:a16="http://schemas.microsoft.com/office/drawing/2014/main" id="{E0D3CB09-10FA-4989-9F1F-EC14F5907C2A}"/>
              </a:ext>
            </a:extLst>
          </p:cNvPr>
          <p:cNvSpPr txBox="1"/>
          <p:nvPr/>
        </p:nvSpPr>
        <p:spPr>
          <a:xfrm>
            <a:off x="539552" y="4509120"/>
            <a:ext cx="6369765" cy="923330"/>
          </a:xfrm>
          <a:prstGeom prst="rect">
            <a:avLst/>
          </a:prstGeom>
          <a:noFill/>
        </p:spPr>
        <p:txBody>
          <a:bodyPr wrap="square" rtlCol="0">
            <a:spAutoFit/>
          </a:bodyPr>
          <a:lstStyle/>
          <a:p>
            <a:r>
              <a:rPr lang="en-US" dirty="0"/>
              <a:t>As seen in the vector solution determining the location of the resultant by hand is not difficult but since we are doing this in MATLAB it would be also nice to solve </a:t>
            </a:r>
            <a:r>
              <a:rPr lang="en-US" dirty="0" err="1"/>
              <a:t>rxR</a:t>
            </a:r>
            <a:r>
              <a:rPr lang="en-US" dirty="0"/>
              <a:t> = M directly</a:t>
            </a:r>
          </a:p>
        </p:txBody>
      </p:sp>
      <p:cxnSp>
        <p:nvCxnSpPr>
          <p:cNvPr id="11" name="Straight Connector 10">
            <a:extLst>
              <a:ext uri="{FF2B5EF4-FFF2-40B4-BE49-F238E27FC236}">
                <a16:creationId xmlns:a16="http://schemas.microsoft.com/office/drawing/2014/main" id="{FD56427F-F04D-437C-A048-3463B94E675D}"/>
              </a:ext>
            </a:extLst>
          </p:cNvPr>
          <p:cNvCxnSpPr>
            <a:cxnSpLocks/>
          </p:cNvCxnSpPr>
          <p:nvPr/>
        </p:nvCxnSpPr>
        <p:spPr>
          <a:xfrm>
            <a:off x="719064" y="2414383"/>
            <a:ext cx="190872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10746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B18C1D-44B9-4E94-9925-58BFA36C1EF9}"/>
              </a:ext>
            </a:extLst>
          </p:cNvPr>
          <p:cNvSpPr txBox="1"/>
          <p:nvPr/>
        </p:nvSpPr>
        <p:spPr>
          <a:xfrm>
            <a:off x="683568" y="476672"/>
            <a:ext cx="6984776" cy="923330"/>
          </a:xfrm>
          <a:prstGeom prst="rect">
            <a:avLst/>
          </a:prstGeom>
          <a:noFill/>
        </p:spPr>
        <p:txBody>
          <a:bodyPr wrap="square">
            <a:spAutoFit/>
          </a:bodyPr>
          <a:lstStyle/>
          <a:p>
            <a:r>
              <a:rPr lang="en-US" dirty="0"/>
              <a:t>We can obtain a symbolic solution by using the MATLAB solve function to find a location of the resultant either along the x-axis or y-axis:</a:t>
            </a:r>
          </a:p>
        </p:txBody>
      </p:sp>
      <p:sp>
        <p:nvSpPr>
          <p:cNvPr id="6" name="TextBox 5">
            <a:extLst>
              <a:ext uri="{FF2B5EF4-FFF2-40B4-BE49-F238E27FC236}">
                <a16:creationId xmlns:a16="http://schemas.microsoft.com/office/drawing/2014/main" id="{75EF7A9E-8B3A-4C30-918A-4F17B336BAB4}"/>
              </a:ext>
            </a:extLst>
          </p:cNvPr>
          <p:cNvSpPr txBox="1"/>
          <p:nvPr/>
        </p:nvSpPr>
        <p:spPr>
          <a:xfrm>
            <a:off x="3514935" y="2699628"/>
            <a:ext cx="5339923" cy="369332"/>
          </a:xfrm>
          <a:prstGeom prst="rect">
            <a:avLst/>
          </a:prstGeom>
          <a:noFill/>
        </p:spPr>
        <p:txBody>
          <a:bodyPr wrap="none" rtlCol="0">
            <a:spAutoFit/>
          </a:bodyPr>
          <a:lstStyle/>
          <a:p>
            <a:r>
              <a:rPr lang="en-US" dirty="0"/>
              <a:t>same result as before for distance along the x-axis</a:t>
            </a:r>
          </a:p>
        </p:txBody>
      </p:sp>
      <p:sp>
        <p:nvSpPr>
          <p:cNvPr id="7" name="TextBox 6">
            <a:extLst>
              <a:ext uri="{FF2B5EF4-FFF2-40B4-BE49-F238E27FC236}">
                <a16:creationId xmlns:a16="http://schemas.microsoft.com/office/drawing/2014/main" id="{FB294AB9-DC85-4DC0-B35A-19ECFA16AD33}"/>
              </a:ext>
            </a:extLst>
          </p:cNvPr>
          <p:cNvSpPr txBox="1"/>
          <p:nvPr/>
        </p:nvSpPr>
        <p:spPr>
          <a:xfrm>
            <a:off x="3635896" y="4183920"/>
            <a:ext cx="4809971" cy="369332"/>
          </a:xfrm>
          <a:prstGeom prst="rect">
            <a:avLst/>
          </a:prstGeom>
          <a:noFill/>
        </p:spPr>
        <p:txBody>
          <a:bodyPr wrap="none" rtlCol="0">
            <a:spAutoFit/>
          </a:bodyPr>
          <a:lstStyle/>
          <a:p>
            <a:r>
              <a:rPr lang="en-US" dirty="0"/>
              <a:t>we can also find the location along the y-axis</a:t>
            </a:r>
          </a:p>
        </p:txBody>
      </p:sp>
      <p:cxnSp>
        <p:nvCxnSpPr>
          <p:cNvPr id="4" name="Straight Connector 3">
            <a:extLst>
              <a:ext uri="{FF2B5EF4-FFF2-40B4-BE49-F238E27FC236}">
                <a16:creationId xmlns:a16="http://schemas.microsoft.com/office/drawing/2014/main" id="{4763A7D3-5B17-43D0-9CFE-7F6FA47E42E0}"/>
              </a:ext>
            </a:extLst>
          </p:cNvPr>
          <p:cNvCxnSpPr/>
          <p:nvPr/>
        </p:nvCxnSpPr>
        <p:spPr>
          <a:xfrm>
            <a:off x="899592" y="3068960"/>
            <a:ext cx="115212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2501AAF4-5303-4B79-93FF-1C36068AAEE1}"/>
              </a:ext>
            </a:extLst>
          </p:cNvPr>
          <p:cNvCxnSpPr>
            <a:cxnSpLocks/>
          </p:cNvCxnSpPr>
          <p:nvPr/>
        </p:nvCxnSpPr>
        <p:spPr>
          <a:xfrm>
            <a:off x="1187624" y="4429298"/>
            <a:ext cx="1224136"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2A418E07-660F-D12D-3A93-3A60F9659E9B}"/>
              </a:ext>
            </a:extLst>
          </p:cNvPr>
          <p:cNvSpPr txBox="1"/>
          <p:nvPr/>
        </p:nvSpPr>
        <p:spPr>
          <a:xfrm>
            <a:off x="756084" y="1564424"/>
            <a:ext cx="6336196" cy="2862322"/>
          </a:xfrm>
          <a:prstGeom prst="rect">
            <a:avLst/>
          </a:prstGeom>
          <a:noFill/>
        </p:spPr>
        <p:txBody>
          <a:bodyPr wrap="square">
            <a:spAutoFit/>
          </a:bodyPr>
          <a:lstStyle/>
          <a:p>
            <a:r>
              <a:rPr lang="en-US" dirty="0" err="1"/>
              <a:t>syms</a:t>
            </a:r>
            <a:r>
              <a:rPr lang="en-US" dirty="0"/>
              <a:t> x y</a:t>
            </a:r>
          </a:p>
          <a:p>
            <a:r>
              <a:rPr lang="en-US" dirty="0"/>
              <a:t>r1 =[x 0 0];	% let position vector be along x-axis</a:t>
            </a:r>
          </a:p>
          <a:p>
            <a:r>
              <a:rPr lang="en-US" dirty="0" err="1"/>
              <a:t>xn</a:t>
            </a:r>
            <a:r>
              <a:rPr lang="en-US" dirty="0"/>
              <a:t> = double(solve(cross(r1,R) - M))</a:t>
            </a:r>
          </a:p>
          <a:p>
            <a:endParaRPr lang="en-US" dirty="0"/>
          </a:p>
          <a:p>
            <a:r>
              <a:rPr lang="en-US" dirty="0" err="1"/>
              <a:t>xn</a:t>
            </a:r>
            <a:r>
              <a:rPr lang="en-US" dirty="0"/>
              <a:t> = -3.4815</a:t>
            </a:r>
          </a:p>
          <a:p>
            <a:endParaRPr lang="en-US" dirty="0"/>
          </a:p>
          <a:p>
            <a:r>
              <a:rPr lang="en-US" dirty="0"/>
              <a:t>r2 = [ 0 y 0];	% let position vector be along the y-axis</a:t>
            </a:r>
          </a:p>
          <a:p>
            <a:r>
              <a:rPr lang="en-US" dirty="0" err="1"/>
              <a:t>yn</a:t>
            </a:r>
            <a:r>
              <a:rPr lang="en-US" dirty="0"/>
              <a:t> = double(solve(cross(r2,R) - M))</a:t>
            </a:r>
          </a:p>
          <a:p>
            <a:endParaRPr lang="en-US" dirty="0"/>
          </a:p>
          <a:p>
            <a:r>
              <a:rPr lang="en-US" dirty="0" err="1"/>
              <a:t>yn</a:t>
            </a:r>
            <a:r>
              <a:rPr lang="en-US" dirty="0"/>
              <a:t> =  -2.3210</a:t>
            </a:r>
          </a:p>
        </p:txBody>
      </p:sp>
    </p:spTree>
    <p:extLst>
      <p:ext uri="{BB962C8B-B14F-4D97-AF65-F5344CB8AC3E}">
        <p14:creationId xmlns:p14="http://schemas.microsoft.com/office/powerpoint/2010/main" val="233234224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1535</TotalTime>
  <Words>1271</Words>
  <Application>Microsoft Office PowerPoint</Application>
  <PresentationFormat>On-screen Show (4:3)</PresentationFormat>
  <Paragraphs>233</Paragraphs>
  <Slides>13</Slides>
  <Notes>13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8" baseType="lpstr">
      <vt:lpstr>Arial</vt:lpstr>
      <vt:lpstr>Menlo</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lschmerr</dc:creator>
  <cp:lastModifiedBy>Lester Schmerr</cp:lastModifiedBy>
  <cp:revision>45</cp:revision>
  <cp:lastPrinted>2023-04-02T20:00:44Z</cp:lastPrinted>
  <dcterms:created xsi:type="dcterms:W3CDTF">2009-07-08T17:36:43Z</dcterms:created>
  <dcterms:modified xsi:type="dcterms:W3CDTF">2023-05-13T17:55:44Z</dcterms:modified>
</cp:coreProperties>
</file>