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80" r:id="rId2"/>
    <p:sldId id="279" r:id="rId3"/>
    <p:sldId id="274" r:id="rId4"/>
    <p:sldId id="276" r:id="rId5"/>
    <p:sldId id="277" r:id="rId6"/>
    <p:sldId id="278" r:id="rId7"/>
    <p:sldId id="275"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3366FF"/>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729" autoAdjust="0"/>
  </p:normalViewPr>
  <p:slideViewPr>
    <p:cSldViewPr>
      <p:cViewPr varScale="1">
        <p:scale>
          <a:sx n="113" d="100"/>
          <a:sy n="113" d="100"/>
        </p:scale>
        <p:origin x="660"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7D803E01-9AF2-4AAD-943B-5761C5B88135}"/>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3075" name="Rectangle 3">
            <a:extLst>
              <a:ext uri="{FF2B5EF4-FFF2-40B4-BE49-F238E27FC236}">
                <a16:creationId xmlns:a16="http://schemas.microsoft.com/office/drawing/2014/main" id="{1C5DBC16-23F7-4E9F-BAF5-5029609FD855}"/>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3076" name="Rectangle 4">
            <a:extLst>
              <a:ext uri="{FF2B5EF4-FFF2-40B4-BE49-F238E27FC236}">
                <a16:creationId xmlns:a16="http://schemas.microsoft.com/office/drawing/2014/main" id="{AC8D1EA3-853B-4CA4-923B-040319ECF755}"/>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a:extLst>
              <a:ext uri="{FF2B5EF4-FFF2-40B4-BE49-F238E27FC236}">
                <a16:creationId xmlns:a16="http://schemas.microsoft.com/office/drawing/2014/main" id="{AE92F65F-C875-4E80-9C5E-0F80866D61CC}"/>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8" name="Rectangle 6">
            <a:extLst>
              <a:ext uri="{FF2B5EF4-FFF2-40B4-BE49-F238E27FC236}">
                <a16:creationId xmlns:a16="http://schemas.microsoft.com/office/drawing/2014/main" id="{0283C43A-8D8E-4C13-8674-EF8AF93471D6}"/>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3079" name="Rectangle 7">
            <a:extLst>
              <a:ext uri="{FF2B5EF4-FFF2-40B4-BE49-F238E27FC236}">
                <a16:creationId xmlns:a16="http://schemas.microsoft.com/office/drawing/2014/main" id="{722A0012-6E57-4ED0-8F82-3E240C8C94B6}"/>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C6D96B97-26D8-4926-BF44-8607F84ED448}"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will examine the resultant force due to a pressure distribution acting on a surface.</a:t>
            </a:r>
          </a:p>
        </p:txBody>
      </p:sp>
      <p:sp>
        <p:nvSpPr>
          <p:cNvPr id="4" name="Slide Number Placeholder 3"/>
          <p:cNvSpPr>
            <a:spLocks noGrp="1"/>
          </p:cNvSpPr>
          <p:nvPr>
            <p:ph type="sldNum" sz="quarter" idx="5"/>
          </p:nvPr>
        </p:nvSpPr>
        <p:spPr/>
        <p:txBody>
          <a:bodyPr/>
          <a:lstStyle/>
          <a:p>
            <a:fld id="{C6D96B97-26D8-4926-BF44-8607F84ED448}" type="slidenum">
              <a:rPr lang="en-US" altLang="en-US" smtClean="0"/>
              <a:pPr/>
              <a:t>1</a:t>
            </a:fld>
            <a:endParaRPr lang="en-US" altLang="en-US"/>
          </a:p>
        </p:txBody>
      </p:sp>
    </p:spTree>
    <p:extLst>
      <p:ext uri="{BB962C8B-B14F-4D97-AF65-F5344CB8AC3E}">
        <p14:creationId xmlns:p14="http://schemas.microsoft.com/office/powerpoint/2010/main" val="31094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slides will demonstrate examples of calculating forces due to pressure and show how examining pressure distributions leads to Archimedes principle of buoyancy.</a:t>
            </a:r>
          </a:p>
        </p:txBody>
      </p:sp>
      <p:sp>
        <p:nvSpPr>
          <p:cNvPr id="4" name="Slide Number Placeholder 3"/>
          <p:cNvSpPr>
            <a:spLocks noGrp="1"/>
          </p:cNvSpPr>
          <p:nvPr>
            <p:ph type="sldNum" sz="quarter" idx="5"/>
          </p:nvPr>
        </p:nvSpPr>
        <p:spPr/>
        <p:txBody>
          <a:bodyPr/>
          <a:lstStyle/>
          <a:p>
            <a:fld id="{C6D96B97-26D8-4926-BF44-8607F84ED448}" type="slidenum">
              <a:rPr lang="en-US" altLang="en-US" smtClean="0"/>
              <a:pPr/>
              <a:t>2</a:t>
            </a:fld>
            <a:endParaRPr lang="en-US" altLang="en-US"/>
          </a:p>
        </p:txBody>
      </p:sp>
    </p:spTree>
    <p:extLst>
      <p:ext uri="{BB962C8B-B14F-4D97-AF65-F5344CB8AC3E}">
        <p14:creationId xmlns:p14="http://schemas.microsoft.com/office/powerpoint/2010/main" val="2049670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 fluid the pressure increase linearly with depth. At the surface, the pressure is atmospheric pressure but this pressure, which adds a uniform term to the pressure distribution in the fluid, does not generate any net force on a submerged or partially submerged so it will be neglected. The pressure that we will use without the atmospheric terms is called the </a:t>
            </a:r>
            <a:r>
              <a:rPr lang="en-US" b="1" dirty="0"/>
              <a:t>gage pressure</a:t>
            </a:r>
            <a:r>
              <a:rPr lang="en-US" dirty="0"/>
              <a:t>.</a:t>
            </a:r>
          </a:p>
        </p:txBody>
      </p:sp>
      <p:sp>
        <p:nvSpPr>
          <p:cNvPr id="4" name="Slide Number Placeholder 3"/>
          <p:cNvSpPr>
            <a:spLocks noGrp="1"/>
          </p:cNvSpPr>
          <p:nvPr>
            <p:ph type="sldNum" sz="quarter" idx="5"/>
          </p:nvPr>
        </p:nvSpPr>
        <p:spPr/>
        <p:txBody>
          <a:bodyPr/>
          <a:lstStyle/>
          <a:p>
            <a:fld id="{C6D96B97-26D8-4926-BF44-8607F84ED448}" type="slidenum">
              <a:rPr lang="en-US" altLang="en-US" smtClean="0"/>
              <a:pPr/>
              <a:t>3</a:t>
            </a:fld>
            <a:endParaRPr lang="en-US" altLang="en-US"/>
          </a:p>
        </p:txBody>
      </p:sp>
    </p:spTree>
    <p:extLst>
      <p:ext uri="{BB962C8B-B14F-4D97-AF65-F5344CB8AC3E}">
        <p14:creationId xmlns:p14="http://schemas.microsoft.com/office/powerpoint/2010/main" val="2327908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floating object such as a boat has a pressure distributed over its bottom which is generally a complex shaped surface. Rather than try to do an integral of the pressure over such a complex surface, we can choose a free body diagram of a simpler-shaped portion of water and the boat where the pressure is on either straight sides or the bottom, so that we can calculate the water (pressure) forces easily. If we take a free body diagram of the boat and the  water of this volume and sum forces vertically, we find that the weight of the boat is equal to the volume of water displaced by the boat (i.e., the volume of the bottom of the boat that is under water) times the weight/volume, or in other words:</a:t>
            </a:r>
          </a:p>
          <a:p>
            <a:endParaRPr lang="en-US" dirty="0"/>
          </a:p>
          <a:p>
            <a:r>
              <a:rPr lang="en-US" dirty="0"/>
              <a:t>	</a:t>
            </a:r>
            <a:r>
              <a:rPr lang="en-US" b="1" dirty="0"/>
              <a:t>the weight of the boat is equal to the weight of water displaced by the boat  (Archimedes Principle of Buoyancy)</a:t>
            </a:r>
          </a:p>
        </p:txBody>
      </p:sp>
      <p:sp>
        <p:nvSpPr>
          <p:cNvPr id="4" name="Slide Number Placeholder 3"/>
          <p:cNvSpPr>
            <a:spLocks noGrp="1"/>
          </p:cNvSpPr>
          <p:nvPr>
            <p:ph type="sldNum" sz="quarter" idx="5"/>
          </p:nvPr>
        </p:nvSpPr>
        <p:spPr/>
        <p:txBody>
          <a:bodyPr/>
          <a:lstStyle/>
          <a:p>
            <a:fld id="{C6D96B97-26D8-4926-BF44-8607F84ED448}" type="slidenum">
              <a:rPr lang="en-US" altLang="en-US" smtClean="0"/>
              <a:pPr/>
              <a:t>4</a:t>
            </a:fld>
            <a:endParaRPr lang="en-US" altLang="en-US"/>
          </a:p>
        </p:txBody>
      </p:sp>
    </p:spTree>
    <p:extLst>
      <p:ext uri="{BB962C8B-B14F-4D97-AF65-F5344CB8AC3E}">
        <p14:creationId xmlns:p14="http://schemas.microsoft.com/office/powerpoint/2010/main" val="4100701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problem where a submerged gate has a curved shape. We can use the same idea as employed in Archimedes principle and choose a free body diagram of the gate and a volume of water where the calculation of the forces from the pressure distributions is much easier.</a:t>
            </a:r>
          </a:p>
        </p:txBody>
      </p:sp>
      <p:sp>
        <p:nvSpPr>
          <p:cNvPr id="4" name="Slide Number Placeholder 3"/>
          <p:cNvSpPr>
            <a:spLocks noGrp="1"/>
          </p:cNvSpPr>
          <p:nvPr>
            <p:ph type="sldNum" sz="quarter" idx="5"/>
          </p:nvPr>
        </p:nvSpPr>
        <p:spPr/>
        <p:txBody>
          <a:bodyPr/>
          <a:lstStyle/>
          <a:p>
            <a:fld id="{C6D96B97-26D8-4926-BF44-8607F84ED448}" type="slidenum">
              <a:rPr lang="en-US" altLang="en-US" smtClean="0"/>
              <a:pPr/>
              <a:t>5</a:t>
            </a:fld>
            <a:endParaRPr lang="en-US" altLang="en-US"/>
          </a:p>
        </p:txBody>
      </p:sp>
    </p:spTree>
    <p:extLst>
      <p:ext uri="{BB962C8B-B14F-4D97-AF65-F5344CB8AC3E}">
        <p14:creationId xmlns:p14="http://schemas.microsoft.com/office/powerpoint/2010/main" val="3227522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use the idea of a composite pressure distribution to break the horizontal pressure into parts, we can easily obtain the resultant force and resultant moment about point O. Since the moment is zero, the resultant must act along a line through O.</a:t>
            </a:r>
          </a:p>
        </p:txBody>
      </p:sp>
      <p:sp>
        <p:nvSpPr>
          <p:cNvPr id="4" name="Slide Number Placeholder 3"/>
          <p:cNvSpPr>
            <a:spLocks noGrp="1"/>
          </p:cNvSpPr>
          <p:nvPr>
            <p:ph type="sldNum" sz="quarter" idx="5"/>
          </p:nvPr>
        </p:nvSpPr>
        <p:spPr/>
        <p:txBody>
          <a:bodyPr/>
          <a:lstStyle/>
          <a:p>
            <a:fld id="{C6D96B97-26D8-4926-BF44-8607F84ED448}" type="slidenum">
              <a:rPr lang="en-US" altLang="en-US" smtClean="0"/>
              <a:pPr/>
              <a:t>6</a:t>
            </a:fld>
            <a:endParaRPr lang="en-US" altLang="en-US"/>
          </a:p>
        </p:txBody>
      </p:sp>
    </p:spTree>
    <p:extLst>
      <p:ext uri="{BB962C8B-B14F-4D97-AF65-F5344CB8AC3E}">
        <p14:creationId xmlns:p14="http://schemas.microsoft.com/office/powerpoint/2010/main" val="701586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problem asks to find the resultant force and its location on a submerged gate. If we draw the triangular pressure distribution on the gate, we can find the resultant and its location in the same fashion as done with linearly distributed loads on beams.</a:t>
            </a:r>
          </a:p>
        </p:txBody>
      </p:sp>
      <p:sp>
        <p:nvSpPr>
          <p:cNvPr id="4" name="Slide Number Placeholder 3"/>
          <p:cNvSpPr>
            <a:spLocks noGrp="1"/>
          </p:cNvSpPr>
          <p:nvPr>
            <p:ph type="sldNum" sz="quarter" idx="5"/>
          </p:nvPr>
        </p:nvSpPr>
        <p:spPr/>
        <p:txBody>
          <a:bodyPr/>
          <a:lstStyle/>
          <a:p>
            <a:fld id="{C6D96B97-26D8-4926-BF44-8607F84ED448}" type="slidenum">
              <a:rPr lang="en-US" altLang="en-US" smtClean="0"/>
              <a:pPr/>
              <a:t>7</a:t>
            </a:fld>
            <a:endParaRPr lang="en-US" altLang="en-US"/>
          </a:p>
        </p:txBody>
      </p:sp>
    </p:spTree>
    <p:extLst>
      <p:ext uri="{BB962C8B-B14F-4D97-AF65-F5344CB8AC3E}">
        <p14:creationId xmlns:p14="http://schemas.microsoft.com/office/powerpoint/2010/main" val="1160866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67661-133D-41AC-B3CB-CC4BB65A7B20}"/>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549558A-09DB-43E6-98BE-E8B4EA71254D}"/>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528FDB6-44C3-4EA9-9F1D-9B13BEE4032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8DE35B4-DF8F-4FD1-B399-8E529E34C61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E0BE37E-0B8F-4D89-80E2-5DD9F9CFD068}"/>
              </a:ext>
            </a:extLst>
          </p:cNvPr>
          <p:cNvSpPr>
            <a:spLocks noGrp="1"/>
          </p:cNvSpPr>
          <p:nvPr>
            <p:ph type="sldNum" sz="quarter" idx="12"/>
          </p:nvPr>
        </p:nvSpPr>
        <p:spPr/>
        <p:txBody>
          <a:bodyPr/>
          <a:lstStyle>
            <a:lvl1pPr>
              <a:defRPr/>
            </a:lvl1pPr>
          </a:lstStyle>
          <a:p>
            <a:fld id="{C66CE7C9-F0CF-4E14-9D74-34CF81DB35F3}" type="slidenum">
              <a:rPr lang="en-US" altLang="en-US"/>
              <a:pPr/>
              <a:t>‹#›</a:t>
            </a:fld>
            <a:endParaRPr lang="en-US" altLang="en-US"/>
          </a:p>
        </p:txBody>
      </p:sp>
    </p:spTree>
    <p:extLst>
      <p:ext uri="{BB962C8B-B14F-4D97-AF65-F5344CB8AC3E}">
        <p14:creationId xmlns:p14="http://schemas.microsoft.com/office/powerpoint/2010/main" val="2638222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EE238-99AE-46FC-8FD3-753B03422AE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1019730-3879-491E-9CC8-95923D97C59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4BB43F-4B86-4A9A-999B-786B9E4E9A8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5E34AF77-278A-4BA5-9E22-D4EBC6F9F8A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D955CD1-57F9-4B10-AB3C-B68D55547036}"/>
              </a:ext>
            </a:extLst>
          </p:cNvPr>
          <p:cNvSpPr>
            <a:spLocks noGrp="1"/>
          </p:cNvSpPr>
          <p:nvPr>
            <p:ph type="sldNum" sz="quarter" idx="12"/>
          </p:nvPr>
        </p:nvSpPr>
        <p:spPr/>
        <p:txBody>
          <a:bodyPr/>
          <a:lstStyle>
            <a:lvl1pPr>
              <a:defRPr/>
            </a:lvl1pPr>
          </a:lstStyle>
          <a:p>
            <a:fld id="{F89BACF3-819A-4D1D-80D6-E696AC451D82}" type="slidenum">
              <a:rPr lang="en-US" altLang="en-US"/>
              <a:pPr/>
              <a:t>‹#›</a:t>
            </a:fld>
            <a:endParaRPr lang="en-US" altLang="en-US"/>
          </a:p>
        </p:txBody>
      </p:sp>
    </p:spTree>
    <p:extLst>
      <p:ext uri="{BB962C8B-B14F-4D97-AF65-F5344CB8AC3E}">
        <p14:creationId xmlns:p14="http://schemas.microsoft.com/office/powerpoint/2010/main" val="2081174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C06432-4AAB-4849-BD62-C4E762F39446}"/>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91E8930-097E-4357-B587-36721EB14AD3}"/>
              </a:ext>
            </a:extLst>
          </p:cNvPr>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31C04D-1EC2-46B1-852C-B1AC9328CF1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9151EBC6-ADB6-46AA-A16B-05A64A47C9C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98E65232-E0A4-4B79-9C42-4FEB6529FD38}"/>
              </a:ext>
            </a:extLst>
          </p:cNvPr>
          <p:cNvSpPr>
            <a:spLocks noGrp="1"/>
          </p:cNvSpPr>
          <p:nvPr>
            <p:ph type="sldNum" sz="quarter" idx="12"/>
          </p:nvPr>
        </p:nvSpPr>
        <p:spPr/>
        <p:txBody>
          <a:bodyPr/>
          <a:lstStyle>
            <a:lvl1pPr>
              <a:defRPr/>
            </a:lvl1pPr>
          </a:lstStyle>
          <a:p>
            <a:fld id="{519FA209-F4B4-4501-A95A-B559BEB1D134}" type="slidenum">
              <a:rPr lang="en-US" altLang="en-US"/>
              <a:pPr/>
              <a:t>‹#›</a:t>
            </a:fld>
            <a:endParaRPr lang="en-US" altLang="en-US"/>
          </a:p>
        </p:txBody>
      </p:sp>
    </p:spTree>
    <p:extLst>
      <p:ext uri="{BB962C8B-B14F-4D97-AF65-F5344CB8AC3E}">
        <p14:creationId xmlns:p14="http://schemas.microsoft.com/office/powerpoint/2010/main" val="1133984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1C151-3A85-45F4-BE25-B8155FCFB7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FDFBEC-8863-4D41-B1EB-ED8DD8390C6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6D2219-1ED5-4D9E-8BD0-DBE14BF307A0}"/>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581C2031-B1F4-40AA-AE53-43C57F0D611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C29C0F15-E3A8-4A3F-A857-9CBD94599736}"/>
              </a:ext>
            </a:extLst>
          </p:cNvPr>
          <p:cNvSpPr>
            <a:spLocks noGrp="1"/>
          </p:cNvSpPr>
          <p:nvPr>
            <p:ph type="sldNum" sz="quarter" idx="12"/>
          </p:nvPr>
        </p:nvSpPr>
        <p:spPr/>
        <p:txBody>
          <a:bodyPr/>
          <a:lstStyle>
            <a:lvl1pPr>
              <a:defRPr/>
            </a:lvl1pPr>
          </a:lstStyle>
          <a:p>
            <a:fld id="{126D3082-ED47-41CB-B941-08E0B74D436A}" type="slidenum">
              <a:rPr lang="en-US" altLang="en-US"/>
              <a:pPr/>
              <a:t>‹#›</a:t>
            </a:fld>
            <a:endParaRPr lang="en-US" altLang="en-US"/>
          </a:p>
        </p:txBody>
      </p:sp>
    </p:spTree>
    <p:extLst>
      <p:ext uri="{BB962C8B-B14F-4D97-AF65-F5344CB8AC3E}">
        <p14:creationId xmlns:p14="http://schemas.microsoft.com/office/powerpoint/2010/main" val="347640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2CD11-B88D-41B9-B792-8AC48DDE7B0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AC361F9-2A42-4599-BEDF-C82AB0D6AB33}"/>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E918075C-46B8-48CB-9D39-C79D3025C952}"/>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753A1D3-2611-4785-B71C-14EDF123B9A1}"/>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E6FDD5C-EDD7-48E8-B1E1-24747072DF9A}"/>
              </a:ext>
            </a:extLst>
          </p:cNvPr>
          <p:cNvSpPr>
            <a:spLocks noGrp="1"/>
          </p:cNvSpPr>
          <p:nvPr>
            <p:ph type="sldNum" sz="quarter" idx="12"/>
          </p:nvPr>
        </p:nvSpPr>
        <p:spPr/>
        <p:txBody>
          <a:bodyPr/>
          <a:lstStyle>
            <a:lvl1pPr>
              <a:defRPr/>
            </a:lvl1pPr>
          </a:lstStyle>
          <a:p>
            <a:fld id="{9474D5C1-BB39-49F9-8D0C-601EFF9E9596}" type="slidenum">
              <a:rPr lang="en-US" altLang="en-US"/>
              <a:pPr/>
              <a:t>‹#›</a:t>
            </a:fld>
            <a:endParaRPr lang="en-US" altLang="en-US"/>
          </a:p>
        </p:txBody>
      </p:sp>
    </p:spTree>
    <p:extLst>
      <p:ext uri="{BB962C8B-B14F-4D97-AF65-F5344CB8AC3E}">
        <p14:creationId xmlns:p14="http://schemas.microsoft.com/office/powerpoint/2010/main" val="3540286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9323D-682D-4702-8E6A-E792AA980C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1619A0E-E932-4974-86D0-E340F3C32433}"/>
              </a:ext>
            </a:extLst>
          </p:cNvPr>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497AB9D-9B73-4ADF-BBFA-7191A1DE7981}"/>
              </a:ext>
            </a:extLst>
          </p:cNvPr>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079BBAD-2DB2-4E72-9ED8-E8CF809E2C9E}"/>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FCC40545-A5E3-457A-A8EC-1C6DB721CE4B}"/>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843C5D43-017F-4270-8B50-465385892A7F}"/>
              </a:ext>
            </a:extLst>
          </p:cNvPr>
          <p:cNvSpPr>
            <a:spLocks noGrp="1"/>
          </p:cNvSpPr>
          <p:nvPr>
            <p:ph type="sldNum" sz="quarter" idx="12"/>
          </p:nvPr>
        </p:nvSpPr>
        <p:spPr/>
        <p:txBody>
          <a:bodyPr/>
          <a:lstStyle>
            <a:lvl1pPr>
              <a:defRPr/>
            </a:lvl1pPr>
          </a:lstStyle>
          <a:p>
            <a:fld id="{AE00FD4D-C6D8-4874-9EC9-161A9C2AAC45}" type="slidenum">
              <a:rPr lang="en-US" altLang="en-US"/>
              <a:pPr/>
              <a:t>‹#›</a:t>
            </a:fld>
            <a:endParaRPr lang="en-US" altLang="en-US"/>
          </a:p>
        </p:txBody>
      </p:sp>
    </p:spTree>
    <p:extLst>
      <p:ext uri="{BB962C8B-B14F-4D97-AF65-F5344CB8AC3E}">
        <p14:creationId xmlns:p14="http://schemas.microsoft.com/office/powerpoint/2010/main" val="3314317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AE670-AA24-4060-A423-B6813AB2A32D}"/>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4C582E4-D8AE-47EC-A7DC-8DE498A489AA}"/>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6458978-DEC3-4FEF-B0CE-5BC96ED39E1F}"/>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C57BFB-29D2-4FD6-9290-4D22834F7CC3}"/>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091736-A3E0-4C29-A6B9-CAC5338409C6}"/>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D92D96C-BEF4-4610-8B7C-756A95A9467D}"/>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23C63C47-4A1E-481D-A6DD-24CBD71616A7}"/>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1C5FD058-D767-4A08-8A02-15ED990F1D2C}"/>
              </a:ext>
            </a:extLst>
          </p:cNvPr>
          <p:cNvSpPr>
            <a:spLocks noGrp="1"/>
          </p:cNvSpPr>
          <p:nvPr>
            <p:ph type="sldNum" sz="quarter" idx="12"/>
          </p:nvPr>
        </p:nvSpPr>
        <p:spPr/>
        <p:txBody>
          <a:bodyPr/>
          <a:lstStyle>
            <a:lvl1pPr>
              <a:defRPr/>
            </a:lvl1pPr>
          </a:lstStyle>
          <a:p>
            <a:fld id="{93603536-5D1D-444E-AE8F-19B45CCB3669}" type="slidenum">
              <a:rPr lang="en-US" altLang="en-US"/>
              <a:pPr/>
              <a:t>‹#›</a:t>
            </a:fld>
            <a:endParaRPr lang="en-US" altLang="en-US"/>
          </a:p>
        </p:txBody>
      </p:sp>
    </p:spTree>
    <p:extLst>
      <p:ext uri="{BB962C8B-B14F-4D97-AF65-F5344CB8AC3E}">
        <p14:creationId xmlns:p14="http://schemas.microsoft.com/office/powerpoint/2010/main" val="3542127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8DFAA-3FC5-4867-A083-BC8E1E46383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05065F8-ADB4-45E2-912C-D1C8A56C6316}"/>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8FCD549C-8F9D-430A-AA8C-69D117093606}"/>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4678C5D0-87FA-493F-827E-BC3A633A85D1}"/>
              </a:ext>
            </a:extLst>
          </p:cNvPr>
          <p:cNvSpPr>
            <a:spLocks noGrp="1"/>
          </p:cNvSpPr>
          <p:nvPr>
            <p:ph type="sldNum" sz="quarter" idx="12"/>
          </p:nvPr>
        </p:nvSpPr>
        <p:spPr/>
        <p:txBody>
          <a:bodyPr/>
          <a:lstStyle>
            <a:lvl1pPr>
              <a:defRPr/>
            </a:lvl1pPr>
          </a:lstStyle>
          <a:p>
            <a:fld id="{FD8C5003-86E7-41C2-8EA3-8138434AB7F8}" type="slidenum">
              <a:rPr lang="en-US" altLang="en-US"/>
              <a:pPr/>
              <a:t>‹#›</a:t>
            </a:fld>
            <a:endParaRPr lang="en-US" altLang="en-US"/>
          </a:p>
        </p:txBody>
      </p:sp>
    </p:spTree>
    <p:extLst>
      <p:ext uri="{BB962C8B-B14F-4D97-AF65-F5344CB8AC3E}">
        <p14:creationId xmlns:p14="http://schemas.microsoft.com/office/powerpoint/2010/main" val="36849833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AD6A11-9FB6-4D34-AE09-4C8D02D3A1B2}"/>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8A92C283-2F01-4ED0-8EFC-EB83E48923BA}"/>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9200DE11-66EC-47BB-B6E6-FA4774BF8E20}"/>
              </a:ext>
            </a:extLst>
          </p:cNvPr>
          <p:cNvSpPr>
            <a:spLocks noGrp="1"/>
          </p:cNvSpPr>
          <p:nvPr>
            <p:ph type="sldNum" sz="quarter" idx="12"/>
          </p:nvPr>
        </p:nvSpPr>
        <p:spPr/>
        <p:txBody>
          <a:bodyPr/>
          <a:lstStyle>
            <a:lvl1pPr>
              <a:defRPr/>
            </a:lvl1pPr>
          </a:lstStyle>
          <a:p>
            <a:fld id="{EBA2E447-BA76-4422-B2E0-6F8ABD218FD9}" type="slidenum">
              <a:rPr lang="en-US" altLang="en-US"/>
              <a:pPr/>
              <a:t>‹#›</a:t>
            </a:fld>
            <a:endParaRPr lang="en-US" altLang="en-US"/>
          </a:p>
        </p:txBody>
      </p:sp>
    </p:spTree>
    <p:extLst>
      <p:ext uri="{BB962C8B-B14F-4D97-AF65-F5344CB8AC3E}">
        <p14:creationId xmlns:p14="http://schemas.microsoft.com/office/powerpoint/2010/main" val="321388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201D7-5294-41A0-A286-A826C1C356E1}"/>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40CD5F5-7498-422D-9FE9-8887756195E5}"/>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7046C1D-E880-406A-9630-D32744C0088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D052BD1-D4E6-4D28-AE70-8E4FA63D90FB}"/>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3CDF9700-8ABE-4602-9648-14441DA54BA5}"/>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B66BB24D-A320-49AE-8845-EF7B01D99D25}"/>
              </a:ext>
            </a:extLst>
          </p:cNvPr>
          <p:cNvSpPr>
            <a:spLocks noGrp="1"/>
          </p:cNvSpPr>
          <p:nvPr>
            <p:ph type="sldNum" sz="quarter" idx="12"/>
          </p:nvPr>
        </p:nvSpPr>
        <p:spPr/>
        <p:txBody>
          <a:bodyPr/>
          <a:lstStyle>
            <a:lvl1pPr>
              <a:defRPr/>
            </a:lvl1pPr>
          </a:lstStyle>
          <a:p>
            <a:fld id="{81977B76-5FAF-4996-A798-66B5FAA58B24}" type="slidenum">
              <a:rPr lang="en-US" altLang="en-US"/>
              <a:pPr/>
              <a:t>‹#›</a:t>
            </a:fld>
            <a:endParaRPr lang="en-US" altLang="en-US"/>
          </a:p>
        </p:txBody>
      </p:sp>
    </p:spTree>
    <p:extLst>
      <p:ext uri="{BB962C8B-B14F-4D97-AF65-F5344CB8AC3E}">
        <p14:creationId xmlns:p14="http://schemas.microsoft.com/office/powerpoint/2010/main" val="619828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8C28E-E042-49EA-AF35-536E2E363FC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8C6FB5A-5760-421B-B26A-EE4FD9A0B02E}"/>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F5A20BD-62D2-44DC-A267-625AF9764FE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1E198A7-A142-4DCB-B097-7169E876BD8E}"/>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E6843122-685B-47D5-98FD-E2F772DA9B76}"/>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92F07032-10C7-40B5-98B2-B6BA603BFB76}"/>
              </a:ext>
            </a:extLst>
          </p:cNvPr>
          <p:cNvSpPr>
            <a:spLocks noGrp="1"/>
          </p:cNvSpPr>
          <p:nvPr>
            <p:ph type="sldNum" sz="quarter" idx="12"/>
          </p:nvPr>
        </p:nvSpPr>
        <p:spPr/>
        <p:txBody>
          <a:bodyPr/>
          <a:lstStyle>
            <a:lvl1pPr>
              <a:defRPr/>
            </a:lvl1pPr>
          </a:lstStyle>
          <a:p>
            <a:fld id="{3C61A0CE-169E-4C84-8985-9A507C7E15E1}" type="slidenum">
              <a:rPr lang="en-US" altLang="en-US"/>
              <a:pPr/>
              <a:t>‹#›</a:t>
            </a:fld>
            <a:endParaRPr lang="en-US" altLang="en-US"/>
          </a:p>
        </p:txBody>
      </p:sp>
    </p:spTree>
    <p:extLst>
      <p:ext uri="{BB962C8B-B14F-4D97-AF65-F5344CB8AC3E}">
        <p14:creationId xmlns:p14="http://schemas.microsoft.com/office/powerpoint/2010/main" val="1397889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08D0052-AAFE-4D17-9DF6-4921A6D79C77}"/>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BC80AD10-BC15-4DB3-BA13-267357AE2EF5}"/>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56E7FA9D-29E8-4CF7-8908-E73B38290933}"/>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A796B2AA-76C2-4781-BB9A-37E271A5B7A7}"/>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FE7F5DB3-9872-410D-AC70-81AAB19798AE}"/>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5C101273-0950-43E5-BC3D-61A7A33DDE73}"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8" Type="http://schemas.openxmlformats.org/officeDocument/2006/relationships/image" Target="../media/image8.wmf"/><Relationship Id="rId13" Type="http://schemas.openxmlformats.org/officeDocument/2006/relationships/oleObject" Target="../embeddings/oleObject11.bin"/><Relationship Id="rId3" Type="http://schemas.openxmlformats.org/officeDocument/2006/relationships/oleObject" Target="../embeddings/oleObject6.bin"/><Relationship Id="rId7" Type="http://schemas.openxmlformats.org/officeDocument/2006/relationships/oleObject" Target="../embeddings/oleObject8.bin"/><Relationship Id="rId12" Type="http://schemas.openxmlformats.org/officeDocument/2006/relationships/image" Target="../media/image10.w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7.wmf"/><Relationship Id="rId11" Type="http://schemas.openxmlformats.org/officeDocument/2006/relationships/oleObject" Target="../embeddings/oleObject10.bin"/><Relationship Id="rId5" Type="http://schemas.openxmlformats.org/officeDocument/2006/relationships/oleObject" Target="../embeddings/oleObject7.bin"/><Relationship Id="rId10" Type="http://schemas.openxmlformats.org/officeDocument/2006/relationships/image" Target="../media/image9.wmf"/><Relationship Id="rId4" Type="http://schemas.openxmlformats.org/officeDocument/2006/relationships/image" Target="../media/image6.wmf"/><Relationship Id="rId9" Type="http://schemas.openxmlformats.org/officeDocument/2006/relationships/oleObject" Target="../embeddings/oleObject9.bin"/><Relationship Id="rId14" Type="http://schemas.openxmlformats.org/officeDocument/2006/relationships/image" Target="../media/image11.wmf"/></Relationships>
</file>

<file path=ppt/slides/_rels/slide6.xml.rels><?xml version="1.0" encoding="UTF-8" standalone="yes"?>
<Relationships xmlns="http://schemas.openxmlformats.org/package/2006/relationships"><Relationship Id="rId8" Type="http://schemas.openxmlformats.org/officeDocument/2006/relationships/image" Target="../media/image14.wmf"/><Relationship Id="rId13" Type="http://schemas.openxmlformats.org/officeDocument/2006/relationships/oleObject" Target="../embeddings/oleObject17.bin"/><Relationship Id="rId3" Type="http://schemas.openxmlformats.org/officeDocument/2006/relationships/oleObject" Target="../embeddings/oleObject12.bin"/><Relationship Id="rId7" Type="http://schemas.openxmlformats.org/officeDocument/2006/relationships/oleObject" Target="../embeddings/oleObject14.bin"/><Relationship Id="rId12" Type="http://schemas.openxmlformats.org/officeDocument/2006/relationships/image" Target="../media/image16.wm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3.wmf"/><Relationship Id="rId11" Type="http://schemas.openxmlformats.org/officeDocument/2006/relationships/oleObject" Target="../embeddings/oleObject16.bin"/><Relationship Id="rId5" Type="http://schemas.openxmlformats.org/officeDocument/2006/relationships/oleObject" Target="../embeddings/oleObject13.bin"/><Relationship Id="rId10" Type="http://schemas.openxmlformats.org/officeDocument/2006/relationships/image" Target="../media/image15.wmf"/><Relationship Id="rId4" Type="http://schemas.openxmlformats.org/officeDocument/2006/relationships/image" Target="../media/image12.wmf"/><Relationship Id="rId9" Type="http://schemas.openxmlformats.org/officeDocument/2006/relationships/oleObject" Target="../embeddings/oleObject15.bin"/><Relationship Id="rId14" Type="http://schemas.openxmlformats.org/officeDocument/2006/relationships/image" Target="../media/image17.wmf"/></Relationships>
</file>

<file path=ppt/slides/_rels/slide7.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18.bin"/><Relationship Id="rId7" Type="http://schemas.openxmlformats.org/officeDocument/2006/relationships/oleObject" Target="../embeddings/oleObject20.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9.wmf"/><Relationship Id="rId5" Type="http://schemas.openxmlformats.org/officeDocument/2006/relationships/oleObject" Target="../embeddings/oleObject19.bin"/><Relationship Id="rId10" Type="http://schemas.openxmlformats.org/officeDocument/2006/relationships/image" Target="../media/image21.wmf"/><Relationship Id="rId4" Type="http://schemas.openxmlformats.org/officeDocument/2006/relationships/image" Target="../media/image18.wmf"/><Relationship Id="rId9" Type="http://schemas.openxmlformats.org/officeDocument/2006/relationships/oleObject" Target="../embeddings/oleObject2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1D0CBE8-AEC1-42A0-9529-09C6CA6A464E}"/>
              </a:ext>
            </a:extLst>
          </p:cNvPr>
          <p:cNvSpPr txBox="1"/>
          <p:nvPr/>
        </p:nvSpPr>
        <p:spPr>
          <a:xfrm>
            <a:off x="3419872" y="2636912"/>
            <a:ext cx="2443298" cy="461665"/>
          </a:xfrm>
          <a:prstGeom prst="rect">
            <a:avLst/>
          </a:prstGeom>
          <a:noFill/>
        </p:spPr>
        <p:txBody>
          <a:bodyPr wrap="none" rtlCol="0">
            <a:spAutoFit/>
          </a:bodyPr>
          <a:lstStyle/>
          <a:p>
            <a:r>
              <a:rPr lang="en-US" sz="2400" dirty="0"/>
              <a:t>Pressure Forces</a:t>
            </a:r>
          </a:p>
        </p:txBody>
      </p:sp>
    </p:spTree>
    <p:extLst>
      <p:ext uri="{BB962C8B-B14F-4D97-AF65-F5344CB8AC3E}">
        <p14:creationId xmlns:p14="http://schemas.microsoft.com/office/powerpoint/2010/main" val="1800915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BDFE23D2-4E85-4191-A652-A7F76C704708}"/>
              </a:ext>
            </a:extLst>
          </p:cNvPr>
          <p:cNvSpPr txBox="1">
            <a:spLocks noChangeArrowheads="1"/>
          </p:cNvSpPr>
          <p:nvPr/>
        </p:nvSpPr>
        <p:spPr bwMode="auto">
          <a:xfrm>
            <a:off x="2627784" y="1628800"/>
            <a:ext cx="29081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i="1" dirty="0">
                <a:solidFill>
                  <a:srgbClr val="33CC33"/>
                </a:solidFill>
              </a:rPr>
              <a:t>Learning Objectives</a:t>
            </a:r>
          </a:p>
        </p:txBody>
      </p:sp>
      <p:sp>
        <p:nvSpPr>
          <p:cNvPr id="3" name="Text Box 5">
            <a:extLst>
              <a:ext uri="{FF2B5EF4-FFF2-40B4-BE49-F238E27FC236}">
                <a16:creationId xmlns:a16="http://schemas.microsoft.com/office/drawing/2014/main" id="{943313AA-1B4C-4A4C-8E4D-B5865900D195}"/>
              </a:ext>
            </a:extLst>
          </p:cNvPr>
          <p:cNvSpPr txBox="1">
            <a:spLocks noChangeArrowheads="1"/>
          </p:cNvSpPr>
          <p:nvPr/>
        </p:nvSpPr>
        <p:spPr bwMode="auto">
          <a:xfrm>
            <a:off x="2581297" y="2708920"/>
            <a:ext cx="295465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a:solidFill>
                  <a:srgbClr val="33CC33"/>
                </a:solidFill>
              </a:rPr>
              <a:t>Center of Pressure</a:t>
            </a:r>
          </a:p>
          <a:p>
            <a:r>
              <a:rPr lang="en-US" altLang="en-US" i="1" dirty="0">
                <a:solidFill>
                  <a:srgbClr val="33CC33"/>
                </a:solidFill>
              </a:rPr>
              <a:t>Archimedes Principle	</a:t>
            </a:r>
          </a:p>
          <a:p>
            <a:r>
              <a:rPr lang="en-US" altLang="en-US" i="1" dirty="0">
                <a:solidFill>
                  <a:srgbClr val="33CC33"/>
                </a:solidFill>
              </a:rPr>
              <a:t>	</a:t>
            </a:r>
          </a:p>
        </p:txBody>
      </p:sp>
    </p:spTree>
    <p:extLst>
      <p:ext uri="{BB962C8B-B14F-4D97-AF65-F5344CB8AC3E}">
        <p14:creationId xmlns:p14="http://schemas.microsoft.com/office/powerpoint/2010/main" val="1001769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a:extLst>
              <a:ext uri="{FF2B5EF4-FFF2-40B4-BE49-F238E27FC236}">
                <a16:creationId xmlns:a16="http://schemas.microsoft.com/office/drawing/2014/main" id="{81479EEB-1E3E-4299-8798-036E314564BF}"/>
              </a:ext>
            </a:extLst>
          </p:cNvPr>
          <p:cNvSpPr txBox="1">
            <a:spLocks noChangeArrowheads="1"/>
          </p:cNvSpPr>
          <p:nvPr/>
        </p:nvSpPr>
        <p:spPr bwMode="auto">
          <a:xfrm>
            <a:off x="1600200" y="352425"/>
            <a:ext cx="5784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resultants of pressure (force/unit area) distributed loads</a:t>
            </a:r>
          </a:p>
        </p:txBody>
      </p:sp>
      <p:sp>
        <p:nvSpPr>
          <p:cNvPr id="31749" name="Text Box 5">
            <a:extLst>
              <a:ext uri="{FF2B5EF4-FFF2-40B4-BE49-F238E27FC236}">
                <a16:creationId xmlns:a16="http://schemas.microsoft.com/office/drawing/2014/main" id="{1F054FDE-F7EC-43A2-AB9A-22AAC9D64D92}"/>
              </a:ext>
            </a:extLst>
          </p:cNvPr>
          <p:cNvSpPr txBox="1">
            <a:spLocks noChangeArrowheads="1"/>
          </p:cNvSpPr>
          <p:nvPr/>
        </p:nvSpPr>
        <p:spPr bwMode="auto">
          <a:xfrm>
            <a:off x="950913" y="1360488"/>
            <a:ext cx="300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Example: pressure in a fluid</a:t>
            </a:r>
          </a:p>
        </p:txBody>
      </p:sp>
      <p:sp>
        <p:nvSpPr>
          <p:cNvPr id="31750" name="Line 6">
            <a:extLst>
              <a:ext uri="{FF2B5EF4-FFF2-40B4-BE49-F238E27FC236}">
                <a16:creationId xmlns:a16="http://schemas.microsoft.com/office/drawing/2014/main" id="{72F6042A-1732-440C-91EA-8033D4C87E23}"/>
              </a:ext>
            </a:extLst>
          </p:cNvPr>
          <p:cNvSpPr>
            <a:spLocks noChangeShapeType="1"/>
          </p:cNvSpPr>
          <p:nvPr/>
        </p:nvSpPr>
        <p:spPr bwMode="auto">
          <a:xfrm>
            <a:off x="1042988" y="2205038"/>
            <a:ext cx="29527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1" name="Line 7">
            <a:extLst>
              <a:ext uri="{FF2B5EF4-FFF2-40B4-BE49-F238E27FC236}">
                <a16:creationId xmlns:a16="http://schemas.microsoft.com/office/drawing/2014/main" id="{7234BF33-37CF-4C76-8DB4-176A127FFD28}"/>
              </a:ext>
            </a:extLst>
          </p:cNvPr>
          <p:cNvSpPr>
            <a:spLocks noChangeShapeType="1"/>
          </p:cNvSpPr>
          <p:nvPr/>
        </p:nvSpPr>
        <p:spPr bwMode="auto">
          <a:xfrm>
            <a:off x="1908175" y="2205038"/>
            <a:ext cx="0" cy="1800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3" name="Line 9">
            <a:extLst>
              <a:ext uri="{FF2B5EF4-FFF2-40B4-BE49-F238E27FC236}">
                <a16:creationId xmlns:a16="http://schemas.microsoft.com/office/drawing/2014/main" id="{B662EA2F-D1A9-43DD-BE24-F19CF8A514FB}"/>
              </a:ext>
            </a:extLst>
          </p:cNvPr>
          <p:cNvSpPr>
            <a:spLocks noChangeShapeType="1"/>
          </p:cNvSpPr>
          <p:nvPr/>
        </p:nvSpPr>
        <p:spPr bwMode="auto">
          <a:xfrm>
            <a:off x="1908175" y="4076700"/>
            <a:ext cx="0" cy="1008063"/>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5" name="Line 11">
            <a:extLst>
              <a:ext uri="{FF2B5EF4-FFF2-40B4-BE49-F238E27FC236}">
                <a16:creationId xmlns:a16="http://schemas.microsoft.com/office/drawing/2014/main" id="{29157882-2518-4EE1-A1EC-946E6069549D}"/>
              </a:ext>
            </a:extLst>
          </p:cNvPr>
          <p:cNvSpPr>
            <a:spLocks noChangeShapeType="1"/>
          </p:cNvSpPr>
          <p:nvPr/>
        </p:nvSpPr>
        <p:spPr bwMode="auto">
          <a:xfrm>
            <a:off x="1187450" y="4005263"/>
            <a:ext cx="7207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6" name="Line 12">
            <a:extLst>
              <a:ext uri="{FF2B5EF4-FFF2-40B4-BE49-F238E27FC236}">
                <a16:creationId xmlns:a16="http://schemas.microsoft.com/office/drawing/2014/main" id="{57092BAA-0C9E-4100-9650-74A7C3611FFD}"/>
              </a:ext>
            </a:extLst>
          </p:cNvPr>
          <p:cNvSpPr>
            <a:spLocks noChangeShapeType="1"/>
          </p:cNvSpPr>
          <p:nvPr/>
        </p:nvSpPr>
        <p:spPr bwMode="auto">
          <a:xfrm flipH="1">
            <a:off x="1187450" y="2205038"/>
            <a:ext cx="720725" cy="18002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7" name="Line 13">
            <a:extLst>
              <a:ext uri="{FF2B5EF4-FFF2-40B4-BE49-F238E27FC236}">
                <a16:creationId xmlns:a16="http://schemas.microsoft.com/office/drawing/2014/main" id="{079F88C6-76B0-4EA3-BBC3-6D87EE9FA84A}"/>
              </a:ext>
            </a:extLst>
          </p:cNvPr>
          <p:cNvSpPr>
            <a:spLocks noChangeShapeType="1"/>
          </p:cNvSpPr>
          <p:nvPr/>
        </p:nvSpPr>
        <p:spPr bwMode="auto">
          <a:xfrm flipH="1">
            <a:off x="742950" y="4049713"/>
            <a:ext cx="406400" cy="10207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8" name="Line 14">
            <a:extLst>
              <a:ext uri="{FF2B5EF4-FFF2-40B4-BE49-F238E27FC236}">
                <a16:creationId xmlns:a16="http://schemas.microsoft.com/office/drawing/2014/main" id="{0F0BDC2B-4239-48A2-AC36-ACA654CFA81C}"/>
              </a:ext>
            </a:extLst>
          </p:cNvPr>
          <p:cNvSpPr>
            <a:spLocks noChangeShapeType="1"/>
          </p:cNvSpPr>
          <p:nvPr/>
        </p:nvSpPr>
        <p:spPr bwMode="auto">
          <a:xfrm>
            <a:off x="1331913" y="3573463"/>
            <a:ext cx="5762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59" name="Line 15">
            <a:extLst>
              <a:ext uri="{FF2B5EF4-FFF2-40B4-BE49-F238E27FC236}">
                <a16:creationId xmlns:a16="http://schemas.microsoft.com/office/drawing/2014/main" id="{7549577E-5142-47CF-9824-D53533189356}"/>
              </a:ext>
            </a:extLst>
          </p:cNvPr>
          <p:cNvSpPr>
            <a:spLocks noChangeShapeType="1"/>
          </p:cNvSpPr>
          <p:nvPr/>
        </p:nvSpPr>
        <p:spPr bwMode="auto">
          <a:xfrm>
            <a:off x="1547813" y="3141663"/>
            <a:ext cx="3603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61" name="Line 17">
            <a:extLst>
              <a:ext uri="{FF2B5EF4-FFF2-40B4-BE49-F238E27FC236}">
                <a16:creationId xmlns:a16="http://schemas.microsoft.com/office/drawing/2014/main" id="{DBAF6E05-76AD-4665-8EA0-20FBEA58F046}"/>
              </a:ext>
            </a:extLst>
          </p:cNvPr>
          <p:cNvSpPr>
            <a:spLocks noChangeShapeType="1"/>
          </p:cNvSpPr>
          <p:nvPr/>
        </p:nvSpPr>
        <p:spPr bwMode="auto">
          <a:xfrm>
            <a:off x="1725613" y="2660650"/>
            <a:ext cx="2159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62" name="Line 18">
            <a:extLst>
              <a:ext uri="{FF2B5EF4-FFF2-40B4-BE49-F238E27FC236}">
                <a16:creationId xmlns:a16="http://schemas.microsoft.com/office/drawing/2014/main" id="{92D455B6-8620-418E-95B6-CF1738465C89}"/>
              </a:ext>
            </a:extLst>
          </p:cNvPr>
          <p:cNvSpPr>
            <a:spLocks noChangeShapeType="1"/>
          </p:cNvSpPr>
          <p:nvPr/>
        </p:nvSpPr>
        <p:spPr bwMode="auto">
          <a:xfrm>
            <a:off x="2627313" y="2205038"/>
            <a:ext cx="0" cy="9366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63" name="Text Box 19">
            <a:extLst>
              <a:ext uri="{FF2B5EF4-FFF2-40B4-BE49-F238E27FC236}">
                <a16:creationId xmlns:a16="http://schemas.microsoft.com/office/drawing/2014/main" id="{A1F461D5-D587-4225-A417-22A2410E126D}"/>
              </a:ext>
            </a:extLst>
          </p:cNvPr>
          <p:cNvSpPr txBox="1">
            <a:spLocks noChangeArrowheads="1"/>
          </p:cNvSpPr>
          <p:nvPr/>
        </p:nvSpPr>
        <p:spPr bwMode="auto">
          <a:xfrm>
            <a:off x="2679700" y="29448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a:t>
            </a:r>
          </a:p>
        </p:txBody>
      </p:sp>
      <p:sp>
        <p:nvSpPr>
          <p:cNvPr id="31764" name="Text Box 20">
            <a:extLst>
              <a:ext uri="{FF2B5EF4-FFF2-40B4-BE49-F238E27FC236}">
                <a16:creationId xmlns:a16="http://schemas.microsoft.com/office/drawing/2014/main" id="{4305A585-4524-4D74-9E48-566E77FF2240}"/>
              </a:ext>
            </a:extLst>
          </p:cNvPr>
          <p:cNvSpPr txBox="1">
            <a:spLocks noChangeArrowheads="1"/>
          </p:cNvSpPr>
          <p:nvPr/>
        </p:nvSpPr>
        <p:spPr bwMode="auto">
          <a:xfrm>
            <a:off x="684213" y="2636838"/>
            <a:ext cx="7794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 </a:t>
            </a:r>
            <a:r>
              <a:rPr lang="en-US" altLang="en-US">
                <a:latin typeface="Symbol" panose="05050102010706020507" pitchFamily="18" charset="2"/>
              </a:rPr>
              <a:t>g</a:t>
            </a:r>
            <a:r>
              <a:rPr lang="en-US" altLang="en-US"/>
              <a:t> z</a:t>
            </a:r>
          </a:p>
        </p:txBody>
      </p:sp>
      <p:sp>
        <p:nvSpPr>
          <p:cNvPr id="31765" name="Text Box 21">
            <a:extLst>
              <a:ext uri="{FF2B5EF4-FFF2-40B4-BE49-F238E27FC236}">
                <a16:creationId xmlns:a16="http://schemas.microsoft.com/office/drawing/2014/main" id="{6B143F3F-602F-4E1D-A790-956ACE226B22}"/>
              </a:ext>
            </a:extLst>
          </p:cNvPr>
          <p:cNvSpPr txBox="1">
            <a:spLocks noChangeArrowheads="1"/>
          </p:cNvSpPr>
          <p:nvPr/>
        </p:nvSpPr>
        <p:spPr bwMode="auto">
          <a:xfrm>
            <a:off x="5919788" y="1717675"/>
            <a:ext cx="28241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latin typeface="Symbol" panose="05050102010706020507" pitchFamily="18" charset="2"/>
              </a:rPr>
              <a:t>g </a:t>
            </a:r>
            <a:r>
              <a:rPr lang="en-US" altLang="en-US"/>
              <a:t> … weight/vol of the fluid</a:t>
            </a:r>
          </a:p>
        </p:txBody>
      </p:sp>
      <p:sp>
        <p:nvSpPr>
          <p:cNvPr id="31766" name="AutoShape 22">
            <a:extLst>
              <a:ext uri="{FF2B5EF4-FFF2-40B4-BE49-F238E27FC236}">
                <a16:creationId xmlns:a16="http://schemas.microsoft.com/office/drawing/2014/main" id="{02CEDDCC-BD1B-4382-8697-7F3C63A61C91}"/>
              </a:ext>
            </a:extLst>
          </p:cNvPr>
          <p:cNvSpPr>
            <a:spLocks noChangeArrowheads="1"/>
          </p:cNvSpPr>
          <p:nvPr/>
        </p:nvSpPr>
        <p:spPr bwMode="auto">
          <a:xfrm>
            <a:off x="3635375" y="3716338"/>
            <a:ext cx="288925" cy="288925"/>
          </a:xfrm>
          <a:prstGeom prst="triangle">
            <a:avLst>
              <a:gd name="adj" fmla="val 50000"/>
            </a:avLst>
          </a:prstGeom>
          <a:solidFill>
            <a:schemeClr val="bg1">
              <a:lumMod val="85000"/>
            </a:schemeClr>
          </a:solidFill>
          <a:ln w="9525">
            <a:solidFill>
              <a:schemeClr val="tx1"/>
            </a:solidFill>
            <a:miter lim="800000"/>
            <a:headEnd/>
            <a:tailEnd/>
          </a:ln>
          <a:effectLst/>
        </p:spPr>
        <p:txBody>
          <a:bodyPr wrap="none" anchor="ctr"/>
          <a:lstStyle/>
          <a:p>
            <a:endParaRPr lang="en-US"/>
          </a:p>
        </p:txBody>
      </p:sp>
      <p:sp>
        <p:nvSpPr>
          <p:cNvPr id="31767" name="Line 23">
            <a:extLst>
              <a:ext uri="{FF2B5EF4-FFF2-40B4-BE49-F238E27FC236}">
                <a16:creationId xmlns:a16="http://schemas.microsoft.com/office/drawing/2014/main" id="{E91946F5-B191-41DE-9F0B-A12634A74B2A}"/>
              </a:ext>
            </a:extLst>
          </p:cNvPr>
          <p:cNvSpPr>
            <a:spLocks noChangeShapeType="1"/>
          </p:cNvSpPr>
          <p:nvPr/>
        </p:nvSpPr>
        <p:spPr bwMode="auto">
          <a:xfrm flipH="1">
            <a:off x="3851275" y="3716338"/>
            <a:ext cx="288925" cy="1444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68" name="Line 24">
            <a:extLst>
              <a:ext uri="{FF2B5EF4-FFF2-40B4-BE49-F238E27FC236}">
                <a16:creationId xmlns:a16="http://schemas.microsoft.com/office/drawing/2014/main" id="{35DA826D-DFB4-4D62-AF6E-C55E9542E80F}"/>
              </a:ext>
            </a:extLst>
          </p:cNvPr>
          <p:cNvSpPr>
            <a:spLocks noChangeShapeType="1"/>
          </p:cNvSpPr>
          <p:nvPr/>
        </p:nvSpPr>
        <p:spPr bwMode="auto">
          <a:xfrm>
            <a:off x="3419475" y="3716338"/>
            <a:ext cx="288925" cy="1444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69" name="Line 25">
            <a:extLst>
              <a:ext uri="{FF2B5EF4-FFF2-40B4-BE49-F238E27FC236}">
                <a16:creationId xmlns:a16="http://schemas.microsoft.com/office/drawing/2014/main" id="{CC7936EC-98C4-4372-B993-F92947E5DA3C}"/>
              </a:ext>
            </a:extLst>
          </p:cNvPr>
          <p:cNvSpPr>
            <a:spLocks noChangeShapeType="1"/>
          </p:cNvSpPr>
          <p:nvPr/>
        </p:nvSpPr>
        <p:spPr bwMode="auto">
          <a:xfrm flipV="1">
            <a:off x="3779838" y="4005263"/>
            <a:ext cx="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0" name="Line 26">
            <a:extLst>
              <a:ext uri="{FF2B5EF4-FFF2-40B4-BE49-F238E27FC236}">
                <a16:creationId xmlns:a16="http://schemas.microsoft.com/office/drawing/2014/main" id="{D0C70C7C-0C42-43E5-8640-B33B7014C3C2}"/>
              </a:ext>
            </a:extLst>
          </p:cNvPr>
          <p:cNvSpPr>
            <a:spLocks noChangeShapeType="1"/>
          </p:cNvSpPr>
          <p:nvPr/>
        </p:nvSpPr>
        <p:spPr bwMode="auto">
          <a:xfrm flipH="1">
            <a:off x="3132138" y="3860800"/>
            <a:ext cx="3603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1" name="Line 27">
            <a:extLst>
              <a:ext uri="{FF2B5EF4-FFF2-40B4-BE49-F238E27FC236}">
                <a16:creationId xmlns:a16="http://schemas.microsoft.com/office/drawing/2014/main" id="{F68F0C09-F060-4D1B-9A69-90D41BF72EBE}"/>
              </a:ext>
            </a:extLst>
          </p:cNvPr>
          <p:cNvSpPr>
            <a:spLocks noChangeShapeType="1"/>
          </p:cNvSpPr>
          <p:nvPr/>
        </p:nvSpPr>
        <p:spPr bwMode="auto">
          <a:xfrm>
            <a:off x="3276600" y="2205038"/>
            <a:ext cx="0" cy="16557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72" name="Text Box 28">
            <a:extLst>
              <a:ext uri="{FF2B5EF4-FFF2-40B4-BE49-F238E27FC236}">
                <a16:creationId xmlns:a16="http://schemas.microsoft.com/office/drawing/2014/main" id="{124B223A-BB6C-48AB-916B-790D1261A08B}"/>
              </a:ext>
            </a:extLst>
          </p:cNvPr>
          <p:cNvSpPr txBox="1">
            <a:spLocks noChangeArrowheads="1"/>
          </p:cNvSpPr>
          <p:nvPr/>
        </p:nvSpPr>
        <p:spPr bwMode="auto">
          <a:xfrm>
            <a:off x="3400425" y="2800350"/>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a:t>
            </a:r>
          </a:p>
        </p:txBody>
      </p:sp>
      <p:sp>
        <p:nvSpPr>
          <p:cNvPr id="31773" name="Text Box 29">
            <a:extLst>
              <a:ext uri="{FF2B5EF4-FFF2-40B4-BE49-F238E27FC236}">
                <a16:creationId xmlns:a16="http://schemas.microsoft.com/office/drawing/2014/main" id="{8E16928E-6CA4-4412-BB86-D3296D3E56B8}"/>
              </a:ext>
            </a:extLst>
          </p:cNvPr>
          <p:cNvSpPr txBox="1">
            <a:spLocks noChangeArrowheads="1"/>
          </p:cNvSpPr>
          <p:nvPr/>
        </p:nvSpPr>
        <p:spPr bwMode="auto">
          <a:xfrm>
            <a:off x="3471863" y="3373438"/>
            <a:ext cx="6651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a:latin typeface="Symbol" panose="05050102010706020507" pitchFamily="18" charset="2"/>
              </a:rPr>
              <a:t>g</a:t>
            </a:r>
            <a:r>
              <a:rPr lang="en-US" altLang="en-US"/>
              <a:t>d</a:t>
            </a:r>
          </a:p>
        </p:txBody>
      </p:sp>
      <p:sp>
        <p:nvSpPr>
          <p:cNvPr id="31774" name="Text Box 30">
            <a:extLst>
              <a:ext uri="{FF2B5EF4-FFF2-40B4-BE49-F238E27FC236}">
                <a16:creationId xmlns:a16="http://schemas.microsoft.com/office/drawing/2014/main" id="{B67C9C57-F9D5-4AAC-ACB2-E9CB4A1598E9}"/>
              </a:ext>
            </a:extLst>
          </p:cNvPr>
          <p:cNvSpPr txBox="1">
            <a:spLocks noChangeArrowheads="1"/>
          </p:cNvSpPr>
          <p:nvPr/>
        </p:nvSpPr>
        <p:spPr bwMode="auto">
          <a:xfrm>
            <a:off x="4192588" y="3444875"/>
            <a:ext cx="6651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a:latin typeface="Symbol" panose="05050102010706020507" pitchFamily="18" charset="2"/>
              </a:rPr>
              <a:t>g</a:t>
            </a:r>
            <a:r>
              <a:rPr lang="en-US" altLang="en-US"/>
              <a:t>d</a:t>
            </a:r>
          </a:p>
        </p:txBody>
      </p:sp>
      <p:sp>
        <p:nvSpPr>
          <p:cNvPr id="31775" name="Text Box 31">
            <a:extLst>
              <a:ext uri="{FF2B5EF4-FFF2-40B4-BE49-F238E27FC236}">
                <a16:creationId xmlns:a16="http://schemas.microsoft.com/office/drawing/2014/main" id="{6C746882-23C6-4E8D-8EF3-016ED4DF5761}"/>
              </a:ext>
            </a:extLst>
          </p:cNvPr>
          <p:cNvSpPr txBox="1">
            <a:spLocks noChangeArrowheads="1"/>
          </p:cNvSpPr>
          <p:nvPr/>
        </p:nvSpPr>
        <p:spPr bwMode="auto">
          <a:xfrm>
            <a:off x="3687763" y="4310063"/>
            <a:ext cx="6651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a:latin typeface="Symbol" panose="05050102010706020507" pitchFamily="18" charset="2"/>
              </a:rPr>
              <a:t>g</a:t>
            </a:r>
            <a:r>
              <a:rPr lang="en-US" altLang="en-US"/>
              <a:t>d</a:t>
            </a:r>
          </a:p>
        </p:txBody>
      </p:sp>
      <p:sp>
        <p:nvSpPr>
          <p:cNvPr id="31776" name="Text Box 32">
            <a:extLst>
              <a:ext uri="{FF2B5EF4-FFF2-40B4-BE49-F238E27FC236}">
                <a16:creationId xmlns:a16="http://schemas.microsoft.com/office/drawing/2014/main" id="{9F73857E-C847-4E26-8AE2-1C883FFFE4A2}"/>
              </a:ext>
            </a:extLst>
          </p:cNvPr>
          <p:cNvSpPr txBox="1">
            <a:spLocks noChangeArrowheads="1"/>
          </p:cNvSpPr>
          <p:nvPr/>
        </p:nvSpPr>
        <p:spPr bwMode="auto">
          <a:xfrm>
            <a:off x="4946650" y="3357563"/>
            <a:ext cx="3225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pressure is the same in all directions at a given depth</a:t>
            </a:r>
          </a:p>
        </p:txBody>
      </p:sp>
      <p:cxnSp>
        <p:nvCxnSpPr>
          <p:cNvPr id="5" name="Straight Connector 4">
            <a:extLst>
              <a:ext uri="{FF2B5EF4-FFF2-40B4-BE49-F238E27FC236}">
                <a16:creationId xmlns:a16="http://schemas.microsoft.com/office/drawing/2014/main" id="{8F8E961B-5E49-7C93-9C0A-8527FF523C5A}"/>
              </a:ext>
            </a:extLst>
          </p:cNvPr>
          <p:cNvCxnSpPr/>
          <p:nvPr/>
        </p:nvCxnSpPr>
        <p:spPr>
          <a:xfrm>
            <a:off x="2051720" y="2276872"/>
            <a:ext cx="504056" cy="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A26D5515-556B-BE5E-2727-C4B0918F1DC4}"/>
              </a:ext>
            </a:extLst>
          </p:cNvPr>
          <p:cNvCxnSpPr/>
          <p:nvPr/>
        </p:nvCxnSpPr>
        <p:spPr>
          <a:xfrm>
            <a:off x="2123728" y="2348880"/>
            <a:ext cx="288032"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Text Box 4">
            <a:extLst>
              <a:ext uri="{FF2B5EF4-FFF2-40B4-BE49-F238E27FC236}">
                <a16:creationId xmlns:a16="http://schemas.microsoft.com/office/drawing/2014/main" id="{A656C2EA-0B7C-4E15-86CC-F35F6201EC5E}"/>
              </a:ext>
            </a:extLst>
          </p:cNvPr>
          <p:cNvSpPr txBox="1">
            <a:spLocks noChangeArrowheads="1"/>
          </p:cNvSpPr>
          <p:nvPr/>
        </p:nvSpPr>
        <p:spPr bwMode="auto">
          <a:xfrm>
            <a:off x="2354262" y="386128"/>
            <a:ext cx="3651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Archimedes Principle of Buoyancy</a:t>
            </a:r>
          </a:p>
        </p:txBody>
      </p:sp>
      <p:sp>
        <p:nvSpPr>
          <p:cNvPr id="33797" name="Text Box 5">
            <a:extLst>
              <a:ext uri="{FF2B5EF4-FFF2-40B4-BE49-F238E27FC236}">
                <a16:creationId xmlns:a16="http://schemas.microsoft.com/office/drawing/2014/main" id="{C1E28A83-D737-4F58-A056-D56F5AE7D4EC}"/>
              </a:ext>
            </a:extLst>
          </p:cNvPr>
          <p:cNvSpPr txBox="1">
            <a:spLocks noChangeArrowheads="1"/>
          </p:cNvSpPr>
          <p:nvPr/>
        </p:nvSpPr>
        <p:spPr bwMode="auto">
          <a:xfrm>
            <a:off x="1095375" y="1000125"/>
            <a:ext cx="758031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 floating object displaces a volume of water whose weight is equal to the weight of the floating object </a:t>
            </a:r>
          </a:p>
        </p:txBody>
      </p:sp>
      <p:sp>
        <p:nvSpPr>
          <p:cNvPr id="33799" name="Line 7">
            <a:extLst>
              <a:ext uri="{FF2B5EF4-FFF2-40B4-BE49-F238E27FC236}">
                <a16:creationId xmlns:a16="http://schemas.microsoft.com/office/drawing/2014/main" id="{E5141E71-CA25-4486-8FEC-905264E97C89}"/>
              </a:ext>
            </a:extLst>
          </p:cNvPr>
          <p:cNvSpPr>
            <a:spLocks noChangeShapeType="1"/>
          </p:cNvSpPr>
          <p:nvPr/>
        </p:nvSpPr>
        <p:spPr bwMode="auto">
          <a:xfrm>
            <a:off x="1476375" y="2420938"/>
            <a:ext cx="33829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6" name="Text Box 14">
            <a:extLst>
              <a:ext uri="{FF2B5EF4-FFF2-40B4-BE49-F238E27FC236}">
                <a16:creationId xmlns:a16="http://schemas.microsoft.com/office/drawing/2014/main" id="{DD72AE7F-5072-478E-AA0F-8FCFEFC964F9}"/>
              </a:ext>
            </a:extLst>
          </p:cNvPr>
          <p:cNvSpPr txBox="1">
            <a:spLocks noChangeArrowheads="1"/>
          </p:cNvSpPr>
          <p:nvPr/>
        </p:nvSpPr>
        <p:spPr bwMode="auto">
          <a:xfrm>
            <a:off x="3832225" y="1647825"/>
            <a:ext cx="6953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err="1"/>
              <a:t>W</a:t>
            </a:r>
            <a:r>
              <a:rPr lang="en-US" altLang="en-US" baseline="-25000" dirty="0" err="1"/>
              <a:t>boat</a:t>
            </a:r>
            <a:endParaRPr lang="en-US" altLang="en-US" baseline="-25000" dirty="0"/>
          </a:p>
        </p:txBody>
      </p:sp>
      <p:sp>
        <p:nvSpPr>
          <p:cNvPr id="33808" name="Text Box 16">
            <a:extLst>
              <a:ext uri="{FF2B5EF4-FFF2-40B4-BE49-F238E27FC236}">
                <a16:creationId xmlns:a16="http://schemas.microsoft.com/office/drawing/2014/main" id="{3AA8F251-37F8-4D9B-AC57-F39680E035EE}"/>
              </a:ext>
            </a:extLst>
          </p:cNvPr>
          <p:cNvSpPr txBox="1">
            <a:spLocks noChangeArrowheads="1"/>
          </p:cNvSpPr>
          <p:nvPr/>
        </p:nvSpPr>
        <p:spPr bwMode="auto">
          <a:xfrm>
            <a:off x="4479925" y="2008188"/>
            <a:ext cx="6318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a:t>
            </a:r>
            <a:r>
              <a:rPr lang="en-US" altLang="en-US" baseline="-25000"/>
              <a:t>boat</a:t>
            </a:r>
            <a:endParaRPr lang="en-US" altLang="en-US"/>
          </a:p>
        </p:txBody>
      </p:sp>
      <p:sp>
        <p:nvSpPr>
          <p:cNvPr id="33809" name="Text Box 17">
            <a:extLst>
              <a:ext uri="{FF2B5EF4-FFF2-40B4-BE49-F238E27FC236}">
                <a16:creationId xmlns:a16="http://schemas.microsoft.com/office/drawing/2014/main" id="{B2DF38EE-8F8E-4B71-9587-FE473C896212}"/>
              </a:ext>
            </a:extLst>
          </p:cNvPr>
          <p:cNvSpPr txBox="1">
            <a:spLocks noChangeArrowheads="1"/>
          </p:cNvSpPr>
          <p:nvPr/>
        </p:nvSpPr>
        <p:spPr bwMode="auto">
          <a:xfrm>
            <a:off x="5272088" y="1936750"/>
            <a:ext cx="3638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volume of water displaced by boat</a:t>
            </a:r>
          </a:p>
        </p:txBody>
      </p:sp>
      <p:sp>
        <p:nvSpPr>
          <p:cNvPr id="33810" name="Line 18">
            <a:extLst>
              <a:ext uri="{FF2B5EF4-FFF2-40B4-BE49-F238E27FC236}">
                <a16:creationId xmlns:a16="http://schemas.microsoft.com/office/drawing/2014/main" id="{81AFFF99-BB92-44FF-9D6B-74EFEF3E77CE}"/>
              </a:ext>
            </a:extLst>
          </p:cNvPr>
          <p:cNvSpPr>
            <a:spLocks noChangeShapeType="1"/>
          </p:cNvSpPr>
          <p:nvPr/>
        </p:nvSpPr>
        <p:spPr bwMode="auto">
          <a:xfrm>
            <a:off x="2627313" y="2420938"/>
            <a:ext cx="0" cy="9366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1" name="Line 19">
            <a:extLst>
              <a:ext uri="{FF2B5EF4-FFF2-40B4-BE49-F238E27FC236}">
                <a16:creationId xmlns:a16="http://schemas.microsoft.com/office/drawing/2014/main" id="{F5C9B120-E85A-4E5A-B371-E9C0B32381CC}"/>
              </a:ext>
            </a:extLst>
          </p:cNvPr>
          <p:cNvSpPr>
            <a:spLocks noChangeShapeType="1"/>
          </p:cNvSpPr>
          <p:nvPr/>
        </p:nvSpPr>
        <p:spPr bwMode="auto">
          <a:xfrm>
            <a:off x="2627313" y="3357563"/>
            <a:ext cx="19446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2" name="Line 20">
            <a:extLst>
              <a:ext uri="{FF2B5EF4-FFF2-40B4-BE49-F238E27FC236}">
                <a16:creationId xmlns:a16="http://schemas.microsoft.com/office/drawing/2014/main" id="{936776A3-29BA-4801-9E0E-CCDE2C7ECFDD}"/>
              </a:ext>
            </a:extLst>
          </p:cNvPr>
          <p:cNvSpPr>
            <a:spLocks noChangeShapeType="1"/>
          </p:cNvSpPr>
          <p:nvPr/>
        </p:nvSpPr>
        <p:spPr bwMode="auto">
          <a:xfrm flipV="1">
            <a:off x="4572000" y="2420938"/>
            <a:ext cx="0" cy="9366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3" name="Line 21">
            <a:extLst>
              <a:ext uri="{FF2B5EF4-FFF2-40B4-BE49-F238E27FC236}">
                <a16:creationId xmlns:a16="http://schemas.microsoft.com/office/drawing/2014/main" id="{FA5C8AB4-344F-454A-BB77-AE42A3FE9B25}"/>
              </a:ext>
            </a:extLst>
          </p:cNvPr>
          <p:cNvSpPr>
            <a:spLocks noChangeShapeType="1"/>
          </p:cNvSpPr>
          <p:nvPr/>
        </p:nvSpPr>
        <p:spPr bwMode="auto">
          <a:xfrm flipH="1">
            <a:off x="2268538" y="2420938"/>
            <a:ext cx="358775" cy="9366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5" name="Line 23">
            <a:extLst>
              <a:ext uri="{FF2B5EF4-FFF2-40B4-BE49-F238E27FC236}">
                <a16:creationId xmlns:a16="http://schemas.microsoft.com/office/drawing/2014/main" id="{29C3ACC4-69FB-4349-ADDD-1963BDE6C9F1}"/>
              </a:ext>
            </a:extLst>
          </p:cNvPr>
          <p:cNvSpPr>
            <a:spLocks noChangeShapeType="1"/>
          </p:cNvSpPr>
          <p:nvPr/>
        </p:nvSpPr>
        <p:spPr bwMode="auto">
          <a:xfrm>
            <a:off x="2268538" y="3357563"/>
            <a:ext cx="3587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6" name="Line 24">
            <a:extLst>
              <a:ext uri="{FF2B5EF4-FFF2-40B4-BE49-F238E27FC236}">
                <a16:creationId xmlns:a16="http://schemas.microsoft.com/office/drawing/2014/main" id="{6850B9BD-12A4-4326-8EFD-7AAA0B23055E}"/>
              </a:ext>
            </a:extLst>
          </p:cNvPr>
          <p:cNvSpPr>
            <a:spLocks noChangeShapeType="1"/>
          </p:cNvSpPr>
          <p:nvPr/>
        </p:nvSpPr>
        <p:spPr bwMode="auto">
          <a:xfrm>
            <a:off x="2484438" y="2852738"/>
            <a:ext cx="1428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7" name="Line 25">
            <a:extLst>
              <a:ext uri="{FF2B5EF4-FFF2-40B4-BE49-F238E27FC236}">
                <a16:creationId xmlns:a16="http://schemas.microsoft.com/office/drawing/2014/main" id="{E390124F-DF07-4677-AC14-AC6883AB964A}"/>
              </a:ext>
            </a:extLst>
          </p:cNvPr>
          <p:cNvSpPr>
            <a:spLocks noChangeShapeType="1"/>
          </p:cNvSpPr>
          <p:nvPr/>
        </p:nvSpPr>
        <p:spPr bwMode="auto">
          <a:xfrm flipH="1">
            <a:off x="4572000" y="3357563"/>
            <a:ext cx="3603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8" name="Line 26">
            <a:extLst>
              <a:ext uri="{FF2B5EF4-FFF2-40B4-BE49-F238E27FC236}">
                <a16:creationId xmlns:a16="http://schemas.microsoft.com/office/drawing/2014/main" id="{5E4761AF-F8E0-49DB-92CD-DCEF2A8A56E7}"/>
              </a:ext>
            </a:extLst>
          </p:cNvPr>
          <p:cNvSpPr>
            <a:spLocks noChangeShapeType="1"/>
          </p:cNvSpPr>
          <p:nvPr/>
        </p:nvSpPr>
        <p:spPr bwMode="auto">
          <a:xfrm>
            <a:off x="4572000" y="2420938"/>
            <a:ext cx="360363" cy="9366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19" name="Line 27">
            <a:extLst>
              <a:ext uri="{FF2B5EF4-FFF2-40B4-BE49-F238E27FC236}">
                <a16:creationId xmlns:a16="http://schemas.microsoft.com/office/drawing/2014/main" id="{EE9C03F6-3A6C-4585-9BC9-A8880C33854F}"/>
              </a:ext>
            </a:extLst>
          </p:cNvPr>
          <p:cNvSpPr>
            <a:spLocks noChangeShapeType="1"/>
          </p:cNvSpPr>
          <p:nvPr/>
        </p:nvSpPr>
        <p:spPr bwMode="auto">
          <a:xfrm flipH="1">
            <a:off x="4572000" y="2852738"/>
            <a:ext cx="1444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0" name="Line 28">
            <a:extLst>
              <a:ext uri="{FF2B5EF4-FFF2-40B4-BE49-F238E27FC236}">
                <a16:creationId xmlns:a16="http://schemas.microsoft.com/office/drawing/2014/main" id="{96360D5D-08F8-44A5-AA5E-33E329795D5D}"/>
              </a:ext>
            </a:extLst>
          </p:cNvPr>
          <p:cNvSpPr>
            <a:spLocks noChangeShapeType="1"/>
          </p:cNvSpPr>
          <p:nvPr/>
        </p:nvSpPr>
        <p:spPr bwMode="auto">
          <a:xfrm flipH="1">
            <a:off x="1763713" y="3357563"/>
            <a:ext cx="3603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1" name="Line 29">
            <a:extLst>
              <a:ext uri="{FF2B5EF4-FFF2-40B4-BE49-F238E27FC236}">
                <a16:creationId xmlns:a16="http://schemas.microsoft.com/office/drawing/2014/main" id="{82B525B5-8914-42B9-AEF4-821ADB985C55}"/>
              </a:ext>
            </a:extLst>
          </p:cNvPr>
          <p:cNvSpPr>
            <a:spLocks noChangeShapeType="1"/>
          </p:cNvSpPr>
          <p:nvPr/>
        </p:nvSpPr>
        <p:spPr bwMode="auto">
          <a:xfrm>
            <a:off x="1908175" y="2420938"/>
            <a:ext cx="0" cy="9366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2" name="Text Box 30">
            <a:extLst>
              <a:ext uri="{FF2B5EF4-FFF2-40B4-BE49-F238E27FC236}">
                <a16:creationId xmlns:a16="http://schemas.microsoft.com/office/drawing/2014/main" id="{921D62F3-E5BD-4C73-92E4-6F9E9A3F5A60}"/>
              </a:ext>
            </a:extLst>
          </p:cNvPr>
          <p:cNvSpPr txBox="1">
            <a:spLocks noChangeArrowheads="1"/>
          </p:cNvSpPr>
          <p:nvPr/>
        </p:nvSpPr>
        <p:spPr bwMode="auto">
          <a:xfrm>
            <a:off x="1527175" y="2800350"/>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a:t>
            </a:r>
          </a:p>
        </p:txBody>
      </p:sp>
      <p:sp>
        <p:nvSpPr>
          <p:cNvPr id="33823" name="Line 31">
            <a:extLst>
              <a:ext uri="{FF2B5EF4-FFF2-40B4-BE49-F238E27FC236}">
                <a16:creationId xmlns:a16="http://schemas.microsoft.com/office/drawing/2014/main" id="{58E29981-E262-4FD4-A691-4029A3E64DB1}"/>
              </a:ext>
            </a:extLst>
          </p:cNvPr>
          <p:cNvSpPr>
            <a:spLocks noChangeShapeType="1"/>
          </p:cNvSpPr>
          <p:nvPr/>
        </p:nvSpPr>
        <p:spPr bwMode="auto">
          <a:xfrm flipV="1">
            <a:off x="2627313" y="3357563"/>
            <a:ext cx="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4" name="Line 32">
            <a:extLst>
              <a:ext uri="{FF2B5EF4-FFF2-40B4-BE49-F238E27FC236}">
                <a16:creationId xmlns:a16="http://schemas.microsoft.com/office/drawing/2014/main" id="{25F8602C-EC4A-4179-89CB-3C820F5A2451}"/>
              </a:ext>
            </a:extLst>
          </p:cNvPr>
          <p:cNvSpPr>
            <a:spLocks noChangeShapeType="1"/>
          </p:cNvSpPr>
          <p:nvPr/>
        </p:nvSpPr>
        <p:spPr bwMode="auto">
          <a:xfrm flipV="1">
            <a:off x="2916238" y="3357563"/>
            <a:ext cx="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5" name="Line 33">
            <a:extLst>
              <a:ext uri="{FF2B5EF4-FFF2-40B4-BE49-F238E27FC236}">
                <a16:creationId xmlns:a16="http://schemas.microsoft.com/office/drawing/2014/main" id="{793F9E9C-C5E7-4FFE-8C4E-535DCD7F60DF}"/>
              </a:ext>
            </a:extLst>
          </p:cNvPr>
          <p:cNvSpPr>
            <a:spLocks noChangeShapeType="1"/>
          </p:cNvSpPr>
          <p:nvPr/>
        </p:nvSpPr>
        <p:spPr bwMode="auto">
          <a:xfrm flipV="1">
            <a:off x="3203575" y="3357563"/>
            <a:ext cx="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6" name="Line 34">
            <a:extLst>
              <a:ext uri="{FF2B5EF4-FFF2-40B4-BE49-F238E27FC236}">
                <a16:creationId xmlns:a16="http://schemas.microsoft.com/office/drawing/2014/main" id="{133FCE24-3FDF-43F2-83F1-3C4C73DD653D}"/>
              </a:ext>
            </a:extLst>
          </p:cNvPr>
          <p:cNvSpPr>
            <a:spLocks noChangeShapeType="1"/>
          </p:cNvSpPr>
          <p:nvPr/>
        </p:nvSpPr>
        <p:spPr bwMode="auto">
          <a:xfrm flipV="1">
            <a:off x="3471863" y="3355975"/>
            <a:ext cx="0" cy="2873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7" name="Line 35">
            <a:extLst>
              <a:ext uri="{FF2B5EF4-FFF2-40B4-BE49-F238E27FC236}">
                <a16:creationId xmlns:a16="http://schemas.microsoft.com/office/drawing/2014/main" id="{F6A1D529-DC7F-4FFF-B793-868B585F729F}"/>
              </a:ext>
            </a:extLst>
          </p:cNvPr>
          <p:cNvSpPr>
            <a:spLocks noChangeShapeType="1"/>
          </p:cNvSpPr>
          <p:nvPr/>
        </p:nvSpPr>
        <p:spPr bwMode="auto">
          <a:xfrm flipV="1">
            <a:off x="3740150" y="3346450"/>
            <a:ext cx="0" cy="2873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8" name="Line 36">
            <a:extLst>
              <a:ext uri="{FF2B5EF4-FFF2-40B4-BE49-F238E27FC236}">
                <a16:creationId xmlns:a16="http://schemas.microsoft.com/office/drawing/2014/main" id="{851C413A-5C9D-4034-9FF4-25A73EFB85FE}"/>
              </a:ext>
            </a:extLst>
          </p:cNvPr>
          <p:cNvSpPr>
            <a:spLocks noChangeShapeType="1"/>
          </p:cNvSpPr>
          <p:nvPr/>
        </p:nvSpPr>
        <p:spPr bwMode="auto">
          <a:xfrm flipV="1">
            <a:off x="3995738" y="3357563"/>
            <a:ext cx="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29" name="Line 37">
            <a:extLst>
              <a:ext uri="{FF2B5EF4-FFF2-40B4-BE49-F238E27FC236}">
                <a16:creationId xmlns:a16="http://schemas.microsoft.com/office/drawing/2014/main" id="{547E6297-5BD5-4860-842A-75D7A2264EB7}"/>
              </a:ext>
            </a:extLst>
          </p:cNvPr>
          <p:cNvSpPr>
            <a:spLocks noChangeShapeType="1"/>
          </p:cNvSpPr>
          <p:nvPr/>
        </p:nvSpPr>
        <p:spPr bwMode="auto">
          <a:xfrm flipV="1">
            <a:off x="4284663" y="3357563"/>
            <a:ext cx="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30" name="Line 38">
            <a:extLst>
              <a:ext uri="{FF2B5EF4-FFF2-40B4-BE49-F238E27FC236}">
                <a16:creationId xmlns:a16="http://schemas.microsoft.com/office/drawing/2014/main" id="{3FFC25FE-22C6-415A-9A3A-5DA82482CBAC}"/>
              </a:ext>
            </a:extLst>
          </p:cNvPr>
          <p:cNvSpPr>
            <a:spLocks noChangeShapeType="1"/>
          </p:cNvSpPr>
          <p:nvPr/>
        </p:nvSpPr>
        <p:spPr bwMode="auto">
          <a:xfrm flipV="1">
            <a:off x="4572000" y="3357563"/>
            <a:ext cx="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31" name="Line 39">
            <a:extLst>
              <a:ext uri="{FF2B5EF4-FFF2-40B4-BE49-F238E27FC236}">
                <a16:creationId xmlns:a16="http://schemas.microsoft.com/office/drawing/2014/main" id="{110A8D9A-C11F-4A5E-AC8B-7D4BCED7D18B}"/>
              </a:ext>
            </a:extLst>
          </p:cNvPr>
          <p:cNvSpPr>
            <a:spLocks noChangeShapeType="1"/>
          </p:cNvSpPr>
          <p:nvPr/>
        </p:nvSpPr>
        <p:spPr bwMode="auto">
          <a:xfrm>
            <a:off x="2627313" y="3644900"/>
            <a:ext cx="19446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3832" name="Object 40">
            <a:extLst>
              <a:ext uri="{FF2B5EF4-FFF2-40B4-BE49-F238E27FC236}">
                <a16:creationId xmlns:a16="http://schemas.microsoft.com/office/drawing/2014/main" id="{435EB921-7171-4A9D-8171-CE6AEE630048}"/>
              </a:ext>
            </a:extLst>
          </p:cNvPr>
          <p:cNvGraphicFramePr>
            <a:graphicFrameLocks noChangeAspect="1"/>
          </p:cNvGraphicFramePr>
          <p:nvPr>
            <p:extLst>
              <p:ext uri="{D42A27DB-BD31-4B8C-83A1-F6EECF244321}">
                <p14:modId xmlns:p14="http://schemas.microsoft.com/office/powerpoint/2010/main" val="909932428"/>
              </p:ext>
            </p:extLst>
          </p:nvPr>
        </p:nvGraphicFramePr>
        <p:xfrm>
          <a:off x="2822575" y="3779838"/>
          <a:ext cx="1493838" cy="358775"/>
        </p:xfrm>
        <a:graphic>
          <a:graphicData uri="http://schemas.openxmlformats.org/presentationml/2006/ole">
            <mc:AlternateContent xmlns:mc="http://schemas.openxmlformats.org/markup-compatibility/2006">
              <mc:Choice xmlns:v="urn:schemas-microsoft-com:vml" Requires="v">
                <p:oleObj name="Equation" r:id="rId3" imgW="1002960" imgH="241200" progId="Equation.DSMT4">
                  <p:embed/>
                </p:oleObj>
              </mc:Choice>
              <mc:Fallback>
                <p:oleObj name="Equation" r:id="rId3" imgW="1002960" imgH="241200" progId="Equation.DSMT4">
                  <p:embed/>
                  <p:pic>
                    <p:nvPicPr>
                      <p:cNvPr id="0" name="Object 40"/>
                      <p:cNvPicPr>
                        <a:picLocks noChangeAspect="1" noChangeArrowheads="1"/>
                      </p:cNvPicPr>
                      <p:nvPr/>
                    </p:nvPicPr>
                    <p:blipFill>
                      <a:blip r:embed="rId4"/>
                      <a:srcRect/>
                      <a:stretch>
                        <a:fillRect/>
                      </a:stretch>
                    </p:blipFill>
                    <p:spPr bwMode="auto">
                      <a:xfrm>
                        <a:off x="2822575" y="3779838"/>
                        <a:ext cx="1493838"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833" name="Text Box 41">
            <a:extLst>
              <a:ext uri="{FF2B5EF4-FFF2-40B4-BE49-F238E27FC236}">
                <a16:creationId xmlns:a16="http://schemas.microsoft.com/office/drawing/2014/main" id="{CBF8CAE6-15E3-4957-B5FF-9DB37C75AF56}"/>
              </a:ext>
            </a:extLst>
          </p:cNvPr>
          <p:cNvSpPr txBox="1">
            <a:spLocks noChangeArrowheads="1"/>
          </p:cNvSpPr>
          <p:nvPr/>
        </p:nvSpPr>
        <p:spPr bwMode="auto">
          <a:xfrm>
            <a:off x="4437551" y="3792293"/>
            <a:ext cx="3498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acting over a rectangular  area A</a:t>
            </a:r>
          </a:p>
        </p:txBody>
      </p:sp>
      <p:graphicFrame>
        <p:nvGraphicFramePr>
          <p:cNvPr id="33834" name="Object 42">
            <a:extLst>
              <a:ext uri="{FF2B5EF4-FFF2-40B4-BE49-F238E27FC236}">
                <a16:creationId xmlns:a16="http://schemas.microsoft.com/office/drawing/2014/main" id="{F31B4FA8-0EF9-43D3-B98C-AE1738F59F2D}"/>
              </a:ext>
            </a:extLst>
          </p:cNvPr>
          <p:cNvGraphicFramePr>
            <a:graphicFrameLocks noChangeAspect="1"/>
          </p:cNvGraphicFramePr>
          <p:nvPr>
            <p:extLst>
              <p:ext uri="{D42A27DB-BD31-4B8C-83A1-F6EECF244321}">
                <p14:modId xmlns:p14="http://schemas.microsoft.com/office/powerpoint/2010/main" val="1400427553"/>
              </p:ext>
            </p:extLst>
          </p:nvPr>
        </p:nvGraphicFramePr>
        <p:xfrm>
          <a:off x="1828800" y="4581525"/>
          <a:ext cx="3976688" cy="808038"/>
        </p:xfrm>
        <a:graphic>
          <a:graphicData uri="http://schemas.openxmlformats.org/presentationml/2006/ole">
            <mc:AlternateContent xmlns:mc="http://schemas.openxmlformats.org/markup-compatibility/2006">
              <mc:Choice xmlns:v="urn:schemas-microsoft-com:vml" Requires="v">
                <p:oleObj name="Equation" r:id="rId5" imgW="2501640" imgH="507960" progId="Equation.DSMT4">
                  <p:embed/>
                </p:oleObj>
              </mc:Choice>
              <mc:Fallback>
                <p:oleObj name="Equation" r:id="rId5" imgW="2501640" imgH="507960" progId="Equation.DSMT4">
                  <p:embed/>
                  <p:pic>
                    <p:nvPicPr>
                      <p:cNvPr id="0" name="Object 42"/>
                      <p:cNvPicPr>
                        <a:picLocks noChangeAspect="1" noChangeArrowheads="1"/>
                      </p:cNvPicPr>
                      <p:nvPr/>
                    </p:nvPicPr>
                    <p:blipFill>
                      <a:blip r:embed="rId6"/>
                      <a:srcRect/>
                      <a:stretch>
                        <a:fillRect/>
                      </a:stretch>
                    </p:blipFill>
                    <p:spPr bwMode="auto">
                      <a:xfrm>
                        <a:off x="1828800" y="4581525"/>
                        <a:ext cx="3976688" cy="80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840" name="Line 48">
            <a:extLst>
              <a:ext uri="{FF2B5EF4-FFF2-40B4-BE49-F238E27FC236}">
                <a16:creationId xmlns:a16="http://schemas.microsoft.com/office/drawing/2014/main" id="{85BE8482-7403-4008-A3B9-6157934C70DA}"/>
              </a:ext>
            </a:extLst>
          </p:cNvPr>
          <p:cNvSpPr>
            <a:spLocks noChangeShapeType="1"/>
          </p:cNvSpPr>
          <p:nvPr/>
        </p:nvSpPr>
        <p:spPr bwMode="auto">
          <a:xfrm flipV="1">
            <a:off x="2195513" y="4941888"/>
            <a:ext cx="792162" cy="5746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41" name="Line 49">
            <a:extLst>
              <a:ext uri="{FF2B5EF4-FFF2-40B4-BE49-F238E27FC236}">
                <a16:creationId xmlns:a16="http://schemas.microsoft.com/office/drawing/2014/main" id="{A9507B35-4FEE-4633-B609-0D761C207C51}"/>
              </a:ext>
            </a:extLst>
          </p:cNvPr>
          <p:cNvSpPr>
            <a:spLocks noChangeShapeType="1"/>
          </p:cNvSpPr>
          <p:nvPr/>
        </p:nvSpPr>
        <p:spPr bwMode="auto">
          <a:xfrm flipH="1">
            <a:off x="3276600" y="4941888"/>
            <a:ext cx="792163" cy="5762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3842" name="Object 50">
            <a:extLst>
              <a:ext uri="{FF2B5EF4-FFF2-40B4-BE49-F238E27FC236}">
                <a16:creationId xmlns:a16="http://schemas.microsoft.com/office/drawing/2014/main" id="{F59AF0C4-5887-432C-9F79-049C788FD475}"/>
              </a:ext>
            </a:extLst>
          </p:cNvPr>
          <p:cNvGraphicFramePr>
            <a:graphicFrameLocks noChangeAspect="1"/>
          </p:cNvGraphicFramePr>
          <p:nvPr>
            <p:extLst>
              <p:ext uri="{D42A27DB-BD31-4B8C-83A1-F6EECF244321}">
                <p14:modId xmlns:p14="http://schemas.microsoft.com/office/powerpoint/2010/main" val="4179757052"/>
              </p:ext>
            </p:extLst>
          </p:nvPr>
        </p:nvGraphicFramePr>
        <p:xfrm>
          <a:off x="7165044" y="5873845"/>
          <a:ext cx="1025525" cy="409575"/>
        </p:xfrm>
        <a:graphic>
          <a:graphicData uri="http://schemas.openxmlformats.org/presentationml/2006/ole">
            <mc:AlternateContent xmlns:mc="http://schemas.openxmlformats.org/markup-compatibility/2006">
              <mc:Choice xmlns:v="urn:schemas-microsoft-com:vml" Requires="v">
                <p:oleObj name="Equation" r:id="rId7" imgW="571320" imgH="228600" progId="Equation.DSMT4">
                  <p:embed/>
                </p:oleObj>
              </mc:Choice>
              <mc:Fallback>
                <p:oleObj name="Equation" r:id="rId7" imgW="571320" imgH="228600" progId="Equation.DSMT4">
                  <p:embed/>
                  <p:pic>
                    <p:nvPicPr>
                      <p:cNvPr id="0" name="Object 50"/>
                      <p:cNvPicPr>
                        <a:picLocks noChangeAspect="1" noChangeArrowheads="1"/>
                      </p:cNvPicPr>
                      <p:nvPr/>
                    </p:nvPicPr>
                    <p:blipFill>
                      <a:blip r:embed="rId8"/>
                      <a:srcRect/>
                      <a:stretch>
                        <a:fillRect/>
                      </a:stretch>
                    </p:blipFill>
                    <p:spPr bwMode="auto">
                      <a:xfrm>
                        <a:off x="7165044" y="5873845"/>
                        <a:ext cx="1025525" cy="409575"/>
                      </a:xfrm>
                      <a:prstGeom prst="rect">
                        <a:avLst/>
                      </a:prstGeom>
                      <a:noFill/>
                      <a:ln>
                        <a:noFill/>
                      </a:ln>
                      <a:effectLst/>
                    </p:spPr>
                  </p:pic>
                </p:oleObj>
              </mc:Fallback>
            </mc:AlternateContent>
          </a:graphicData>
        </a:graphic>
      </p:graphicFrame>
      <p:sp>
        <p:nvSpPr>
          <p:cNvPr id="33800" name="Arc 8">
            <a:extLst>
              <a:ext uri="{FF2B5EF4-FFF2-40B4-BE49-F238E27FC236}">
                <a16:creationId xmlns:a16="http://schemas.microsoft.com/office/drawing/2014/main" id="{ED1B2087-0A3E-4C63-A7B9-B835E6925BF3}"/>
              </a:ext>
            </a:extLst>
          </p:cNvPr>
          <p:cNvSpPr>
            <a:spLocks/>
          </p:cNvSpPr>
          <p:nvPr/>
        </p:nvSpPr>
        <p:spPr bwMode="auto">
          <a:xfrm rot="5172010">
            <a:off x="6829426" y="5198120"/>
            <a:ext cx="512762" cy="863600"/>
          </a:xfrm>
          <a:custGeom>
            <a:avLst/>
            <a:gdLst>
              <a:gd name="G0" fmla="+- 4056 0 0"/>
              <a:gd name="G1" fmla="+- 21600 0 0"/>
              <a:gd name="G2" fmla="+- 21600 0 0"/>
              <a:gd name="T0" fmla="*/ 4056 w 25656"/>
              <a:gd name="T1" fmla="*/ 0 h 43200"/>
              <a:gd name="T2" fmla="*/ 0 w 25656"/>
              <a:gd name="T3" fmla="*/ 42816 h 43200"/>
              <a:gd name="T4" fmla="*/ 4056 w 25656"/>
              <a:gd name="T5" fmla="*/ 21600 h 43200"/>
            </a:gdLst>
            <a:ahLst/>
            <a:cxnLst>
              <a:cxn ang="0">
                <a:pos x="T0" y="T1"/>
              </a:cxn>
              <a:cxn ang="0">
                <a:pos x="T2" y="T3"/>
              </a:cxn>
              <a:cxn ang="0">
                <a:pos x="T4" y="T5"/>
              </a:cxn>
            </a:cxnLst>
            <a:rect l="0" t="0" r="r" b="b"/>
            <a:pathLst>
              <a:path w="25656" h="43200" fill="none" extrusionOk="0">
                <a:moveTo>
                  <a:pt x="4056" y="0"/>
                </a:moveTo>
                <a:cubicBezTo>
                  <a:pt x="15985" y="0"/>
                  <a:pt x="25656" y="9670"/>
                  <a:pt x="25656" y="21600"/>
                </a:cubicBezTo>
                <a:cubicBezTo>
                  <a:pt x="25656" y="33529"/>
                  <a:pt x="15985" y="43200"/>
                  <a:pt x="4056" y="43200"/>
                </a:cubicBezTo>
                <a:cubicBezTo>
                  <a:pt x="2694" y="43199"/>
                  <a:pt x="1336" y="43071"/>
                  <a:pt x="0" y="42815"/>
                </a:cubicBezTo>
              </a:path>
              <a:path w="25656" h="43200" stroke="0" extrusionOk="0">
                <a:moveTo>
                  <a:pt x="4056" y="0"/>
                </a:moveTo>
                <a:cubicBezTo>
                  <a:pt x="15985" y="0"/>
                  <a:pt x="25656" y="9670"/>
                  <a:pt x="25656" y="21600"/>
                </a:cubicBezTo>
                <a:cubicBezTo>
                  <a:pt x="25656" y="33529"/>
                  <a:pt x="15985" y="43200"/>
                  <a:pt x="4056" y="43200"/>
                </a:cubicBezTo>
                <a:cubicBezTo>
                  <a:pt x="2694" y="43199"/>
                  <a:pt x="1336" y="43071"/>
                  <a:pt x="0" y="42815"/>
                </a:cubicBezTo>
                <a:lnTo>
                  <a:pt x="4056" y="21600"/>
                </a:lnTo>
                <a:close/>
              </a:path>
            </a:pathLst>
          </a:cu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1" name="Line 9">
            <a:extLst>
              <a:ext uri="{FF2B5EF4-FFF2-40B4-BE49-F238E27FC236}">
                <a16:creationId xmlns:a16="http://schemas.microsoft.com/office/drawing/2014/main" id="{563E6C35-D4FF-46C2-B493-0B843905DD4C}"/>
              </a:ext>
            </a:extLst>
          </p:cNvPr>
          <p:cNvSpPr>
            <a:spLocks noChangeShapeType="1"/>
          </p:cNvSpPr>
          <p:nvPr/>
        </p:nvSpPr>
        <p:spPr bwMode="auto">
          <a:xfrm>
            <a:off x="6640513" y="5408465"/>
            <a:ext cx="863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2" name="Rectangle 10">
            <a:extLst>
              <a:ext uri="{FF2B5EF4-FFF2-40B4-BE49-F238E27FC236}">
                <a16:creationId xmlns:a16="http://schemas.microsoft.com/office/drawing/2014/main" id="{3F63AABD-8EA2-4B4E-B993-79EFAD8EEAAC}"/>
              </a:ext>
            </a:extLst>
          </p:cNvPr>
          <p:cNvSpPr>
            <a:spLocks noChangeArrowheads="1"/>
          </p:cNvSpPr>
          <p:nvPr/>
        </p:nvSpPr>
        <p:spPr bwMode="auto">
          <a:xfrm>
            <a:off x="6792913" y="5192565"/>
            <a:ext cx="503238" cy="215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3" name="Rectangle 11">
            <a:extLst>
              <a:ext uri="{FF2B5EF4-FFF2-40B4-BE49-F238E27FC236}">
                <a16:creationId xmlns:a16="http://schemas.microsoft.com/office/drawing/2014/main" id="{7111BCC5-DEA7-422F-84D8-2D1F89071213}"/>
              </a:ext>
            </a:extLst>
          </p:cNvPr>
          <p:cNvSpPr>
            <a:spLocks noChangeArrowheads="1"/>
          </p:cNvSpPr>
          <p:nvPr/>
        </p:nvSpPr>
        <p:spPr bwMode="auto">
          <a:xfrm>
            <a:off x="6989763" y="5027465"/>
            <a:ext cx="142875" cy="1651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04" name="Line 12">
            <a:extLst>
              <a:ext uri="{FF2B5EF4-FFF2-40B4-BE49-F238E27FC236}">
                <a16:creationId xmlns:a16="http://schemas.microsoft.com/office/drawing/2014/main" id="{28940174-B7E5-4123-8C10-57239F5207D7}"/>
              </a:ext>
            </a:extLst>
          </p:cNvPr>
          <p:cNvSpPr>
            <a:spLocks noChangeShapeType="1"/>
          </p:cNvSpPr>
          <p:nvPr/>
        </p:nvSpPr>
        <p:spPr bwMode="auto">
          <a:xfrm>
            <a:off x="6654007" y="5589439"/>
            <a:ext cx="8636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05" name="Line 13">
            <a:extLst>
              <a:ext uri="{FF2B5EF4-FFF2-40B4-BE49-F238E27FC236}">
                <a16:creationId xmlns:a16="http://schemas.microsoft.com/office/drawing/2014/main" id="{BD924D54-9E30-4770-8DFC-8C749F2F0ECB}"/>
              </a:ext>
            </a:extLst>
          </p:cNvPr>
          <p:cNvSpPr>
            <a:spLocks noChangeShapeType="1"/>
          </p:cNvSpPr>
          <p:nvPr/>
        </p:nvSpPr>
        <p:spPr bwMode="auto">
          <a:xfrm>
            <a:off x="7061201" y="5098903"/>
            <a:ext cx="0" cy="3603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35" name="Line 43">
            <a:extLst>
              <a:ext uri="{FF2B5EF4-FFF2-40B4-BE49-F238E27FC236}">
                <a16:creationId xmlns:a16="http://schemas.microsoft.com/office/drawing/2014/main" id="{71BE1465-C079-4C9B-B793-435490A093C2}"/>
              </a:ext>
            </a:extLst>
          </p:cNvPr>
          <p:cNvSpPr>
            <a:spLocks noChangeShapeType="1"/>
          </p:cNvSpPr>
          <p:nvPr/>
        </p:nvSpPr>
        <p:spPr bwMode="auto">
          <a:xfrm flipH="1">
            <a:off x="6719094" y="5589439"/>
            <a:ext cx="79375" cy="904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36" name="Line 44">
            <a:extLst>
              <a:ext uri="{FF2B5EF4-FFF2-40B4-BE49-F238E27FC236}">
                <a16:creationId xmlns:a16="http://schemas.microsoft.com/office/drawing/2014/main" id="{F42AE521-CF96-49C5-A5BE-00FF07C057B7}"/>
              </a:ext>
            </a:extLst>
          </p:cNvPr>
          <p:cNvSpPr>
            <a:spLocks noChangeShapeType="1"/>
          </p:cNvSpPr>
          <p:nvPr/>
        </p:nvSpPr>
        <p:spPr bwMode="auto">
          <a:xfrm flipH="1">
            <a:off x="6807994" y="5608489"/>
            <a:ext cx="168275" cy="1762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38" name="Line 46">
            <a:extLst>
              <a:ext uri="{FF2B5EF4-FFF2-40B4-BE49-F238E27FC236}">
                <a16:creationId xmlns:a16="http://schemas.microsoft.com/office/drawing/2014/main" id="{1A7599EC-0D84-4FA3-B753-B87F8184EAA8}"/>
              </a:ext>
            </a:extLst>
          </p:cNvPr>
          <p:cNvSpPr>
            <a:spLocks noChangeShapeType="1"/>
          </p:cNvSpPr>
          <p:nvPr/>
        </p:nvSpPr>
        <p:spPr bwMode="auto">
          <a:xfrm flipH="1">
            <a:off x="6944519" y="5595789"/>
            <a:ext cx="252413" cy="2651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39" name="Line 47">
            <a:extLst>
              <a:ext uri="{FF2B5EF4-FFF2-40B4-BE49-F238E27FC236}">
                <a16:creationId xmlns:a16="http://schemas.microsoft.com/office/drawing/2014/main" id="{1D69DBD3-959B-48B1-A7F7-305735B0BD2A}"/>
              </a:ext>
            </a:extLst>
          </p:cNvPr>
          <p:cNvSpPr>
            <a:spLocks noChangeShapeType="1"/>
          </p:cNvSpPr>
          <p:nvPr/>
        </p:nvSpPr>
        <p:spPr bwMode="auto">
          <a:xfrm flipH="1">
            <a:off x="7130257" y="5602139"/>
            <a:ext cx="257175" cy="280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43" name="Line 51">
            <a:extLst>
              <a:ext uri="{FF2B5EF4-FFF2-40B4-BE49-F238E27FC236}">
                <a16:creationId xmlns:a16="http://schemas.microsoft.com/office/drawing/2014/main" id="{B3BA5E8E-148F-44FB-B0DC-CB3DCB044FF7}"/>
              </a:ext>
            </a:extLst>
          </p:cNvPr>
          <p:cNvSpPr>
            <a:spLocks noChangeShapeType="1"/>
          </p:cNvSpPr>
          <p:nvPr/>
        </p:nvSpPr>
        <p:spPr bwMode="auto">
          <a:xfrm flipV="1">
            <a:off x="7088677" y="5742632"/>
            <a:ext cx="0" cy="36036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3844" name="Object 52">
            <a:extLst>
              <a:ext uri="{FF2B5EF4-FFF2-40B4-BE49-F238E27FC236}">
                <a16:creationId xmlns:a16="http://schemas.microsoft.com/office/drawing/2014/main" id="{6779EC64-9B92-4CB0-BB92-57536C0621C8}"/>
              </a:ext>
            </a:extLst>
          </p:cNvPr>
          <p:cNvGraphicFramePr>
            <a:graphicFrameLocks noChangeAspect="1"/>
          </p:cNvGraphicFramePr>
          <p:nvPr>
            <p:extLst>
              <p:ext uri="{D42A27DB-BD31-4B8C-83A1-F6EECF244321}">
                <p14:modId xmlns:p14="http://schemas.microsoft.com/office/powerpoint/2010/main" val="2219789280"/>
              </p:ext>
            </p:extLst>
          </p:nvPr>
        </p:nvGraphicFramePr>
        <p:xfrm>
          <a:off x="5331373" y="2806700"/>
          <a:ext cx="2376488" cy="388938"/>
        </p:xfrm>
        <a:graphic>
          <a:graphicData uri="http://schemas.openxmlformats.org/presentationml/2006/ole">
            <mc:AlternateContent xmlns:mc="http://schemas.openxmlformats.org/markup-compatibility/2006">
              <mc:Choice xmlns:v="urn:schemas-microsoft-com:vml" Requires="v">
                <p:oleObj name="Equation" r:id="rId9" imgW="1549080" imgH="253800" progId="Equation.DSMT4">
                  <p:embed/>
                </p:oleObj>
              </mc:Choice>
              <mc:Fallback>
                <p:oleObj name="Equation" r:id="rId9" imgW="1549080" imgH="253800" progId="Equation.DSMT4">
                  <p:embed/>
                  <p:pic>
                    <p:nvPicPr>
                      <p:cNvPr id="0" name="Object 5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31373" y="2806700"/>
                        <a:ext cx="2376488" cy="388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845" name="Line 53">
            <a:extLst>
              <a:ext uri="{FF2B5EF4-FFF2-40B4-BE49-F238E27FC236}">
                <a16:creationId xmlns:a16="http://schemas.microsoft.com/office/drawing/2014/main" id="{72330A51-F3ED-4B87-AA7F-36B66AC4FCAF}"/>
              </a:ext>
            </a:extLst>
          </p:cNvPr>
          <p:cNvSpPr>
            <a:spLocks noChangeShapeType="1"/>
          </p:cNvSpPr>
          <p:nvPr/>
        </p:nvSpPr>
        <p:spPr bwMode="auto">
          <a:xfrm>
            <a:off x="3740150" y="2996952"/>
            <a:ext cx="15128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46" name="Line 54">
            <a:extLst>
              <a:ext uri="{FF2B5EF4-FFF2-40B4-BE49-F238E27FC236}">
                <a16:creationId xmlns:a16="http://schemas.microsoft.com/office/drawing/2014/main" id="{F7C8823F-A34E-4513-BBBD-02A0626120D7}"/>
              </a:ext>
            </a:extLst>
          </p:cNvPr>
          <p:cNvSpPr>
            <a:spLocks noChangeShapeType="1"/>
          </p:cNvSpPr>
          <p:nvPr/>
        </p:nvSpPr>
        <p:spPr bwMode="auto">
          <a:xfrm>
            <a:off x="2339975" y="3141663"/>
            <a:ext cx="2873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47" name="Line 55">
            <a:extLst>
              <a:ext uri="{FF2B5EF4-FFF2-40B4-BE49-F238E27FC236}">
                <a16:creationId xmlns:a16="http://schemas.microsoft.com/office/drawing/2014/main" id="{D4B2AE92-2B71-4475-87E2-DCD8C033FA16}"/>
              </a:ext>
            </a:extLst>
          </p:cNvPr>
          <p:cNvSpPr>
            <a:spLocks noChangeShapeType="1"/>
          </p:cNvSpPr>
          <p:nvPr/>
        </p:nvSpPr>
        <p:spPr bwMode="auto">
          <a:xfrm flipH="1">
            <a:off x="4572000" y="3141663"/>
            <a:ext cx="28733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3" name="Group 2">
            <a:extLst>
              <a:ext uri="{FF2B5EF4-FFF2-40B4-BE49-F238E27FC236}">
                <a16:creationId xmlns:a16="http://schemas.microsoft.com/office/drawing/2014/main" id="{FC531567-3FBB-4B27-8813-E6D2EA29A029}"/>
              </a:ext>
            </a:extLst>
          </p:cNvPr>
          <p:cNvGrpSpPr/>
          <p:nvPr/>
        </p:nvGrpSpPr>
        <p:grpSpPr>
          <a:xfrm>
            <a:off x="3294186" y="1848112"/>
            <a:ext cx="874712" cy="873125"/>
            <a:chOff x="3302001" y="2043496"/>
            <a:chExt cx="874712" cy="873125"/>
          </a:xfrm>
        </p:grpSpPr>
        <p:sp>
          <p:nvSpPr>
            <p:cNvPr id="53" name="Arc 8">
              <a:extLst>
                <a:ext uri="{FF2B5EF4-FFF2-40B4-BE49-F238E27FC236}">
                  <a16:creationId xmlns:a16="http://schemas.microsoft.com/office/drawing/2014/main" id="{422B6C8D-4543-4D4F-A578-761D7AB05A03}"/>
                </a:ext>
              </a:extLst>
            </p:cNvPr>
            <p:cNvSpPr>
              <a:spLocks/>
            </p:cNvSpPr>
            <p:nvPr/>
          </p:nvSpPr>
          <p:spPr bwMode="auto">
            <a:xfrm rot="5172010">
              <a:off x="3477420" y="2228440"/>
              <a:ext cx="512762" cy="863600"/>
            </a:xfrm>
            <a:custGeom>
              <a:avLst/>
              <a:gdLst>
                <a:gd name="G0" fmla="+- 4056 0 0"/>
                <a:gd name="G1" fmla="+- 21600 0 0"/>
                <a:gd name="G2" fmla="+- 21600 0 0"/>
                <a:gd name="T0" fmla="*/ 4056 w 25656"/>
                <a:gd name="T1" fmla="*/ 0 h 43200"/>
                <a:gd name="T2" fmla="*/ 0 w 25656"/>
                <a:gd name="T3" fmla="*/ 42816 h 43200"/>
                <a:gd name="T4" fmla="*/ 4056 w 25656"/>
                <a:gd name="T5" fmla="*/ 21600 h 43200"/>
              </a:gdLst>
              <a:ahLst/>
              <a:cxnLst>
                <a:cxn ang="0">
                  <a:pos x="T0" y="T1"/>
                </a:cxn>
                <a:cxn ang="0">
                  <a:pos x="T2" y="T3"/>
                </a:cxn>
                <a:cxn ang="0">
                  <a:pos x="T4" y="T5"/>
                </a:cxn>
              </a:cxnLst>
              <a:rect l="0" t="0" r="r" b="b"/>
              <a:pathLst>
                <a:path w="25656" h="43200" fill="none" extrusionOk="0">
                  <a:moveTo>
                    <a:pt x="4056" y="0"/>
                  </a:moveTo>
                  <a:cubicBezTo>
                    <a:pt x="15985" y="0"/>
                    <a:pt x="25656" y="9670"/>
                    <a:pt x="25656" y="21600"/>
                  </a:cubicBezTo>
                  <a:cubicBezTo>
                    <a:pt x="25656" y="33529"/>
                    <a:pt x="15985" y="43200"/>
                    <a:pt x="4056" y="43200"/>
                  </a:cubicBezTo>
                  <a:cubicBezTo>
                    <a:pt x="2694" y="43199"/>
                    <a:pt x="1336" y="43071"/>
                    <a:pt x="0" y="42815"/>
                  </a:cubicBezTo>
                </a:path>
                <a:path w="25656" h="43200" stroke="0" extrusionOk="0">
                  <a:moveTo>
                    <a:pt x="4056" y="0"/>
                  </a:moveTo>
                  <a:cubicBezTo>
                    <a:pt x="15985" y="0"/>
                    <a:pt x="25656" y="9670"/>
                    <a:pt x="25656" y="21600"/>
                  </a:cubicBezTo>
                  <a:cubicBezTo>
                    <a:pt x="25656" y="33529"/>
                    <a:pt x="15985" y="43200"/>
                    <a:pt x="4056" y="43200"/>
                  </a:cubicBezTo>
                  <a:cubicBezTo>
                    <a:pt x="2694" y="43199"/>
                    <a:pt x="1336" y="43071"/>
                    <a:pt x="0" y="42815"/>
                  </a:cubicBezTo>
                  <a:lnTo>
                    <a:pt x="4056" y="21600"/>
                  </a:lnTo>
                  <a:close/>
                </a:path>
              </a:pathLst>
            </a:cu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 name="Line 9">
              <a:extLst>
                <a:ext uri="{FF2B5EF4-FFF2-40B4-BE49-F238E27FC236}">
                  <a16:creationId xmlns:a16="http://schemas.microsoft.com/office/drawing/2014/main" id="{B8E8AC64-F2B1-43D8-8F27-38D8F7691A40}"/>
                </a:ext>
              </a:extLst>
            </p:cNvPr>
            <p:cNvSpPr>
              <a:spLocks noChangeShapeType="1"/>
            </p:cNvSpPr>
            <p:nvPr/>
          </p:nvSpPr>
          <p:spPr bwMode="auto">
            <a:xfrm>
              <a:off x="3313113" y="2424496"/>
              <a:ext cx="863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 name="Rectangle 10">
              <a:extLst>
                <a:ext uri="{FF2B5EF4-FFF2-40B4-BE49-F238E27FC236}">
                  <a16:creationId xmlns:a16="http://schemas.microsoft.com/office/drawing/2014/main" id="{67B41547-9CA8-40F2-9B98-5F0AF2D79BE0}"/>
                </a:ext>
              </a:extLst>
            </p:cNvPr>
            <p:cNvSpPr>
              <a:spLocks noChangeArrowheads="1"/>
            </p:cNvSpPr>
            <p:nvPr/>
          </p:nvSpPr>
          <p:spPr bwMode="auto">
            <a:xfrm>
              <a:off x="3465513" y="2208596"/>
              <a:ext cx="503238" cy="215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 name="Rectangle 11">
              <a:extLst>
                <a:ext uri="{FF2B5EF4-FFF2-40B4-BE49-F238E27FC236}">
                  <a16:creationId xmlns:a16="http://schemas.microsoft.com/office/drawing/2014/main" id="{918AE768-B91E-4CF3-9037-E36FE55A0CDD}"/>
                </a:ext>
              </a:extLst>
            </p:cNvPr>
            <p:cNvSpPr>
              <a:spLocks noChangeArrowheads="1"/>
            </p:cNvSpPr>
            <p:nvPr/>
          </p:nvSpPr>
          <p:spPr bwMode="auto">
            <a:xfrm>
              <a:off x="3662363" y="2043496"/>
              <a:ext cx="142875" cy="1651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 name="Line 12">
              <a:extLst>
                <a:ext uri="{FF2B5EF4-FFF2-40B4-BE49-F238E27FC236}">
                  <a16:creationId xmlns:a16="http://schemas.microsoft.com/office/drawing/2014/main" id="{6A3E1F38-F163-445F-BF8F-E9115364F827}"/>
                </a:ext>
              </a:extLst>
            </p:cNvPr>
            <p:cNvSpPr>
              <a:spLocks noChangeShapeType="1"/>
            </p:cNvSpPr>
            <p:nvPr/>
          </p:nvSpPr>
          <p:spPr bwMode="auto">
            <a:xfrm>
              <a:off x="3302001" y="2619759"/>
              <a:ext cx="8636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 name="Line 13">
              <a:extLst>
                <a:ext uri="{FF2B5EF4-FFF2-40B4-BE49-F238E27FC236}">
                  <a16:creationId xmlns:a16="http://schemas.microsoft.com/office/drawing/2014/main" id="{3F4AEF7C-722F-4820-ADC3-724583A582FB}"/>
                </a:ext>
              </a:extLst>
            </p:cNvPr>
            <p:cNvSpPr>
              <a:spLocks noChangeShapeType="1"/>
            </p:cNvSpPr>
            <p:nvPr/>
          </p:nvSpPr>
          <p:spPr bwMode="auto">
            <a:xfrm>
              <a:off x="3733801" y="2114934"/>
              <a:ext cx="0" cy="3603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 name="Line 43">
              <a:extLst>
                <a:ext uri="{FF2B5EF4-FFF2-40B4-BE49-F238E27FC236}">
                  <a16:creationId xmlns:a16="http://schemas.microsoft.com/office/drawing/2014/main" id="{11E87020-B744-4C40-A408-52D86587BF6C}"/>
                </a:ext>
              </a:extLst>
            </p:cNvPr>
            <p:cNvSpPr>
              <a:spLocks noChangeShapeType="1"/>
            </p:cNvSpPr>
            <p:nvPr/>
          </p:nvSpPr>
          <p:spPr bwMode="auto">
            <a:xfrm flipH="1">
              <a:off x="3367088" y="2619759"/>
              <a:ext cx="79375" cy="904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 name="Line 44">
              <a:extLst>
                <a:ext uri="{FF2B5EF4-FFF2-40B4-BE49-F238E27FC236}">
                  <a16:creationId xmlns:a16="http://schemas.microsoft.com/office/drawing/2014/main" id="{4AD0B001-F38C-4633-81FB-D446EB31192F}"/>
                </a:ext>
              </a:extLst>
            </p:cNvPr>
            <p:cNvSpPr>
              <a:spLocks noChangeShapeType="1"/>
            </p:cNvSpPr>
            <p:nvPr/>
          </p:nvSpPr>
          <p:spPr bwMode="auto">
            <a:xfrm flipH="1">
              <a:off x="3455988" y="2638809"/>
              <a:ext cx="168275" cy="1762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 name="Line 46">
              <a:extLst>
                <a:ext uri="{FF2B5EF4-FFF2-40B4-BE49-F238E27FC236}">
                  <a16:creationId xmlns:a16="http://schemas.microsoft.com/office/drawing/2014/main" id="{3539F692-5810-406B-981A-878ABC22E1BB}"/>
                </a:ext>
              </a:extLst>
            </p:cNvPr>
            <p:cNvSpPr>
              <a:spLocks noChangeShapeType="1"/>
            </p:cNvSpPr>
            <p:nvPr/>
          </p:nvSpPr>
          <p:spPr bwMode="auto">
            <a:xfrm flipH="1">
              <a:off x="3592513" y="2626109"/>
              <a:ext cx="252413" cy="2651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 name="Line 47">
              <a:extLst>
                <a:ext uri="{FF2B5EF4-FFF2-40B4-BE49-F238E27FC236}">
                  <a16:creationId xmlns:a16="http://schemas.microsoft.com/office/drawing/2014/main" id="{EA1A8E46-484F-48E8-9B7E-81B8D02DD31B}"/>
                </a:ext>
              </a:extLst>
            </p:cNvPr>
            <p:cNvSpPr>
              <a:spLocks noChangeShapeType="1"/>
            </p:cNvSpPr>
            <p:nvPr/>
          </p:nvSpPr>
          <p:spPr bwMode="auto">
            <a:xfrm flipH="1">
              <a:off x="3778251" y="2632459"/>
              <a:ext cx="257175" cy="280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3" name="Line 51">
            <a:extLst>
              <a:ext uri="{FF2B5EF4-FFF2-40B4-BE49-F238E27FC236}">
                <a16:creationId xmlns:a16="http://schemas.microsoft.com/office/drawing/2014/main" id="{336A34C7-2779-49BA-8EEE-F792900B6C69}"/>
              </a:ext>
            </a:extLst>
          </p:cNvPr>
          <p:cNvSpPr>
            <a:spLocks noChangeShapeType="1"/>
          </p:cNvSpPr>
          <p:nvPr/>
        </p:nvSpPr>
        <p:spPr bwMode="auto">
          <a:xfrm>
            <a:off x="3661814" y="2806700"/>
            <a:ext cx="0" cy="36036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4" name="Text Box 14">
            <a:extLst>
              <a:ext uri="{FF2B5EF4-FFF2-40B4-BE49-F238E27FC236}">
                <a16:creationId xmlns:a16="http://schemas.microsoft.com/office/drawing/2014/main" id="{7D0DAAE5-0643-473C-B7EC-45862EA58408}"/>
              </a:ext>
            </a:extLst>
          </p:cNvPr>
          <p:cNvSpPr txBox="1">
            <a:spLocks noChangeArrowheads="1"/>
          </p:cNvSpPr>
          <p:nvPr/>
        </p:nvSpPr>
        <p:spPr bwMode="auto">
          <a:xfrm>
            <a:off x="7169944" y="4852046"/>
            <a:ext cx="6953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err="1"/>
              <a:t>W</a:t>
            </a:r>
            <a:r>
              <a:rPr lang="en-US" altLang="en-US" baseline="-25000" dirty="0" err="1"/>
              <a:t>boat</a:t>
            </a:r>
            <a:endParaRPr lang="en-US" altLang="en-US" baseline="-25000" dirty="0"/>
          </a:p>
        </p:txBody>
      </p:sp>
      <p:sp>
        <p:nvSpPr>
          <p:cNvPr id="33807" name="Line 15">
            <a:extLst>
              <a:ext uri="{FF2B5EF4-FFF2-40B4-BE49-F238E27FC236}">
                <a16:creationId xmlns:a16="http://schemas.microsoft.com/office/drawing/2014/main" id="{7FC62FBD-6E2A-47BD-A1A7-BCD66026AAEE}"/>
              </a:ext>
            </a:extLst>
          </p:cNvPr>
          <p:cNvSpPr>
            <a:spLocks noChangeShapeType="1"/>
          </p:cNvSpPr>
          <p:nvPr/>
        </p:nvSpPr>
        <p:spPr bwMode="auto">
          <a:xfrm flipV="1">
            <a:off x="3752973" y="2305034"/>
            <a:ext cx="711077" cy="27306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65" name="Object 50">
            <a:extLst>
              <a:ext uri="{FF2B5EF4-FFF2-40B4-BE49-F238E27FC236}">
                <a16:creationId xmlns:a16="http://schemas.microsoft.com/office/drawing/2014/main" id="{5A99580E-190E-4605-B1AE-2D90FCAB40D9}"/>
              </a:ext>
            </a:extLst>
          </p:cNvPr>
          <p:cNvGraphicFramePr>
            <a:graphicFrameLocks noChangeAspect="1"/>
          </p:cNvGraphicFramePr>
          <p:nvPr>
            <p:extLst>
              <p:ext uri="{D42A27DB-BD31-4B8C-83A1-F6EECF244321}">
                <p14:modId xmlns:p14="http://schemas.microsoft.com/office/powerpoint/2010/main" val="4161691446"/>
              </p:ext>
            </p:extLst>
          </p:nvPr>
        </p:nvGraphicFramePr>
        <p:xfrm>
          <a:off x="2460993" y="5742632"/>
          <a:ext cx="1823670" cy="410187"/>
        </p:xfrm>
        <a:graphic>
          <a:graphicData uri="http://schemas.openxmlformats.org/presentationml/2006/ole">
            <mc:AlternateContent xmlns:mc="http://schemas.openxmlformats.org/markup-compatibility/2006">
              <mc:Choice xmlns:v="urn:schemas-microsoft-com:vml" Requires="v">
                <p:oleObj name="Equation" r:id="rId11" imgW="1015920" imgH="228600" progId="Equation.DSMT4">
                  <p:embed/>
                </p:oleObj>
              </mc:Choice>
              <mc:Fallback>
                <p:oleObj name="Equation" r:id="rId11" imgW="1015920" imgH="228600" progId="Equation.DSMT4">
                  <p:embed/>
                  <p:pic>
                    <p:nvPicPr>
                      <p:cNvPr id="33842" name="Object 50">
                        <a:extLst>
                          <a:ext uri="{FF2B5EF4-FFF2-40B4-BE49-F238E27FC236}">
                            <a16:creationId xmlns:a16="http://schemas.microsoft.com/office/drawing/2014/main" id="{F59AF0C4-5887-432C-9F79-049C788FD47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60993" y="5742632"/>
                        <a:ext cx="1823670" cy="410187"/>
                      </a:xfrm>
                      <a:prstGeom prst="rect">
                        <a:avLst/>
                      </a:prstGeom>
                      <a:noFill/>
                      <a:ln>
                        <a:noFill/>
                      </a:ln>
                      <a:effectLst/>
                    </p:spPr>
                  </p:pic>
                </p:oleObj>
              </mc:Fallback>
            </mc:AlternateContent>
          </a:graphicData>
        </a:graphic>
      </p:graphicFrame>
      <p:cxnSp>
        <p:nvCxnSpPr>
          <p:cNvPr id="4" name="Straight Connector 3">
            <a:extLst>
              <a:ext uri="{FF2B5EF4-FFF2-40B4-BE49-F238E27FC236}">
                <a16:creationId xmlns:a16="http://schemas.microsoft.com/office/drawing/2014/main" id="{CC6090DA-5754-A576-3715-91F227D843A4}"/>
              </a:ext>
            </a:extLst>
          </p:cNvPr>
          <p:cNvCxnSpPr/>
          <p:nvPr/>
        </p:nvCxnSpPr>
        <p:spPr>
          <a:xfrm>
            <a:off x="2834101" y="2459822"/>
            <a:ext cx="288032" cy="0"/>
          </a:xfrm>
          <a:prstGeom prst="line">
            <a:avLst/>
          </a:prstGeom>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D9C0BBEE-AD2F-9C4B-176D-E403A12D1A44}"/>
              </a:ext>
            </a:extLst>
          </p:cNvPr>
          <p:cNvCxnSpPr/>
          <p:nvPr/>
        </p:nvCxnSpPr>
        <p:spPr>
          <a:xfrm>
            <a:off x="2877609" y="2522539"/>
            <a:ext cx="187325" cy="529"/>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Text Box 4">
            <a:extLst>
              <a:ext uri="{FF2B5EF4-FFF2-40B4-BE49-F238E27FC236}">
                <a16:creationId xmlns:a16="http://schemas.microsoft.com/office/drawing/2014/main" id="{33EF299E-DD9A-426D-BEEF-458F2CAA7BDE}"/>
              </a:ext>
            </a:extLst>
          </p:cNvPr>
          <p:cNvSpPr txBox="1">
            <a:spLocks noChangeArrowheads="1"/>
          </p:cNvSpPr>
          <p:nvPr/>
        </p:nvSpPr>
        <p:spPr bwMode="auto">
          <a:xfrm>
            <a:off x="539552" y="168732"/>
            <a:ext cx="15953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Example 12.1</a:t>
            </a:r>
          </a:p>
        </p:txBody>
      </p:sp>
      <p:sp>
        <p:nvSpPr>
          <p:cNvPr id="34821" name="Text Box 5">
            <a:extLst>
              <a:ext uri="{FF2B5EF4-FFF2-40B4-BE49-F238E27FC236}">
                <a16:creationId xmlns:a16="http://schemas.microsoft.com/office/drawing/2014/main" id="{05A63DD5-9EB3-4458-B413-D46D509F7A33}"/>
              </a:ext>
            </a:extLst>
          </p:cNvPr>
          <p:cNvSpPr txBox="1">
            <a:spLocks noChangeArrowheads="1"/>
          </p:cNvSpPr>
          <p:nvPr/>
        </p:nvSpPr>
        <p:spPr bwMode="auto">
          <a:xfrm>
            <a:off x="225025" y="610271"/>
            <a:ext cx="455612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The width of the cylindrical gate is 4 ft. Determine the magnitude and direction of the resultant force exerted by the water pressure on the gate ( </a:t>
            </a:r>
            <a:r>
              <a:rPr lang="en-US" altLang="en-US" dirty="0">
                <a:latin typeface="Symbol" panose="05050102010706020507" pitchFamily="18" charset="2"/>
              </a:rPr>
              <a:t>g</a:t>
            </a:r>
            <a:r>
              <a:rPr lang="en-US" altLang="en-US" dirty="0"/>
              <a:t> =62.4 </a:t>
            </a:r>
            <a:r>
              <a:rPr lang="en-US" altLang="en-US" dirty="0" err="1"/>
              <a:t>lb</a:t>
            </a:r>
            <a:r>
              <a:rPr lang="en-US" altLang="en-US" dirty="0"/>
              <a:t>/ft</a:t>
            </a:r>
            <a:r>
              <a:rPr lang="en-US" altLang="en-US" baseline="30000" dirty="0"/>
              <a:t>3</a:t>
            </a:r>
            <a:r>
              <a:rPr lang="en-US" altLang="en-US" dirty="0"/>
              <a:t>).</a:t>
            </a:r>
          </a:p>
        </p:txBody>
      </p:sp>
      <p:sp>
        <p:nvSpPr>
          <p:cNvPr id="34837" name="Arc 21">
            <a:extLst>
              <a:ext uri="{FF2B5EF4-FFF2-40B4-BE49-F238E27FC236}">
                <a16:creationId xmlns:a16="http://schemas.microsoft.com/office/drawing/2014/main" id="{85D6D6C4-3467-463C-966F-57A6E4015649}"/>
              </a:ext>
            </a:extLst>
          </p:cNvPr>
          <p:cNvSpPr>
            <a:spLocks/>
          </p:cNvSpPr>
          <p:nvPr/>
        </p:nvSpPr>
        <p:spPr bwMode="auto">
          <a:xfrm rot="5166270">
            <a:off x="4500562" y="3644901"/>
            <a:ext cx="792163" cy="79216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38" name="Line 22">
            <a:extLst>
              <a:ext uri="{FF2B5EF4-FFF2-40B4-BE49-F238E27FC236}">
                <a16:creationId xmlns:a16="http://schemas.microsoft.com/office/drawing/2014/main" id="{036A55C9-CD87-4DE8-A481-5F5EC8108259}"/>
              </a:ext>
            </a:extLst>
          </p:cNvPr>
          <p:cNvSpPr>
            <a:spLocks noChangeShapeType="1"/>
          </p:cNvSpPr>
          <p:nvPr/>
        </p:nvSpPr>
        <p:spPr bwMode="auto">
          <a:xfrm flipV="1">
            <a:off x="4511675" y="3619500"/>
            <a:ext cx="7938" cy="8493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39" name="Line 23">
            <a:extLst>
              <a:ext uri="{FF2B5EF4-FFF2-40B4-BE49-F238E27FC236}">
                <a16:creationId xmlns:a16="http://schemas.microsoft.com/office/drawing/2014/main" id="{DDA8756C-6F18-4EEC-A44C-E3AB8E59884A}"/>
              </a:ext>
            </a:extLst>
          </p:cNvPr>
          <p:cNvSpPr>
            <a:spLocks noChangeShapeType="1"/>
          </p:cNvSpPr>
          <p:nvPr/>
        </p:nvSpPr>
        <p:spPr bwMode="auto">
          <a:xfrm>
            <a:off x="4532313" y="3635375"/>
            <a:ext cx="7191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0" name="Line 24">
            <a:extLst>
              <a:ext uri="{FF2B5EF4-FFF2-40B4-BE49-F238E27FC236}">
                <a16:creationId xmlns:a16="http://schemas.microsoft.com/office/drawing/2014/main" id="{603675F7-62C5-4A4F-A245-C4AA65452181}"/>
              </a:ext>
            </a:extLst>
          </p:cNvPr>
          <p:cNvSpPr>
            <a:spLocks noChangeShapeType="1"/>
          </p:cNvSpPr>
          <p:nvPr/>
        </p:nvSpPr>
        <p:spPr bwMode="auto">
          <a:xfrm>
            <a:off x="5260975" y="3355975"/>
            <a:ext cx="0"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1" name="Line 25">
            <a:extLst>
              <a:ext uri="{FF2B5EF4-FFF2-40B4-BE49-F238E27FC236}">
                <a16:creationId xmlns:a16="http://schemas.microsoft.com/office/drawing/2014/main" id="{61C80A6B-1CCF-4169-8BB1-E8EA9E2C2094}"/>
              </a:ext>
            </a:extLst>
          </p:cNvPr>
          <p:cNvSpPr>
            <a:spLocks noChangeShapeType="1"/>
          </p:cNvSpPr>
          <p:nvPr/>
        </p:nvSpPr>
        <p:spPr bwMode="auto">
          <a:xfrm>
            <a:off x="4994275" y="3367088"/>
            <a:ext cx="0"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2" name="Line 26">
            <a:extLst>
              <a:ext uri="{FF2B5EF4-FFF2-40B4-BE49-F238E27FC236}">
                <a16:creationId xmlns:a16="http://schemas.microsoft.com/office/drawing/2014/main" id="{77BBAE11-7C40-4847-B57B-D75A91143AD5}"/>
              </a:ext>
            </a:extLst>
          </p:cNvPr>
          <p:cNvSpPr>
            <a:spLocks noChangeShapeType="1"/>
          </p:cNvSpPr>
          <p:nvPr/>
        </p:nvSpPr>
        <p:spPr bwMode="auto">
          <a:xfrm>
            <a:off x="4776788" y="3357563"/>
            <a:ext cx="0"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3" name="Line 27">
            <a:extLst>
              <a:ext uri="{FF2B5EF4-FFF2-40B4-BE49-F238E27FC236}">
                <a16:creationId xmlns:a16="http://schemas.microsoft.com/office/drawing/2014/main" id="{2565DACB-F24C-43FA-BB76-1D31F930AADD}"/>
              </a:ext>
            </a:extLst>
          </p:cNvPr>
          <p:cNvSpPr>
            <a:spLocks noChangeShapeType="1"/>
          </p:cNvSpPr>
          <p:nvPr/>
        </p:nvSpPr>
        <p:spPr bwMode="auto">
          <a:xfrm>
            <a:off x="4540250" y="3357563"/>
            <a:ext cx="0" cy="2889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4" name="Line 28">
            <a:extLst>
              <a:ext uri="{FF2B5EF4-FFF2-40B4-BE49-F238E27FC236}">
                <a16:creationId xmlns:a16="http://schemas.microsoft.com/office/drawing/2014/main" id="{1993243A-4305-4E8E-B67A-04ADD9528280}"/>
              </a:ext>
            </a:extLst>
          </p:cNvPr>
          <p:cNvSpPr>
            <a:spLocks noChangeShapeType="1"/>
          </p:cNvSpPr>
          <p:nvPr/>
        </p:nvSpPr>
        <p:spPr bwMode="auto">
          <a:xfrm>
            <a:off x="4521200" y="3359150"/>
            <a:ext cx="736600" cy="47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5" name="Line 29">
            <a:extLst>
              <a:ext uri="{FF2B5EF4-FFF2-40B4-BE49-F238E27FC236}">
                <a16:creationId xmlns:a16="http://schemas.microsoft.com/office/drawing/2014/main" id="{8CA84E5C-D0F5-4DD7-85FE-60E69667E8EF}"/>
              </a:ext>
            </a:extLst>
          </p:cNvPr>
          <p:cNvSpPr>
            <a:spLocks noChangeShapeType="1"/>
          </p:cNvSpPr>
          <p:nvPr/>
        </p:nvSpPr>
        <p:spPr bwMode="auto">
          <a:xfrm>
            <a:off x="4233863" y="3644900"/>
            <a:ext cx="2873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6" name="Line 30">
            <a:extLst>
              <a:ext uri="{FF2B5EF4-FFF2-40B4-BE49-F238E27FC236}">
                <a16:creationId xmlns:a16="http://schemas.microsoft.com/office/drawing/2014/main" id="{5B2C4C1A-4341-4624-A988-7B26BE9F517E}"/>
              </a:ext>
            </a:extLst>
          </p:cNvPr>
          <p:cNvSpPr>
            <a:spLocks noChangeShapeType="1"/>
          </p:cNvSpPr>
          <p:nvPr/>
        </p:nvSpPr>
        <p:spPr bwMode="auto">
          <a:xfrm>
            <a:off x="3925888" y="4473575"/>
            <a:ext cx="563562" cy="47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7" name="Line 31">
            <a:extLst>
              <a:ext uri="{FF2B5EF4-FFF2-40B4-BE49-F238E27FC236}">
                <a16:creationId xmlns:a16="http://schemas.microsoft.com/office/drawing/2014/main" id="{81CF09F2-F95E-4B1F-9CC7-205FB70512E9}"/>
              </a:ext>
            </a:extLst>
          </p:cNvPr>
          <p:cNvSpPr>
            <a:spLocks noChangeShapeType="1"/>
          </p:cNvSpPr>
          <p:nvPr/>
        </p:nvSpPr>
        <p:spPr bwMode="auto">
          <a:xfrm flipV="1">
            <a:off x="3944938" y="3648075"/>
            <a:ext cx="298450" cy="852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8" name="Line 32">
            <a:extLst>
              <a:ext uri="{FF2B5EF4-FFF2-40B4-BE49-F238E27FC236}">
                <a16:creationId xmlns:a16="http://schemas.microsoft.com/office/drawing/2014/main" id="{4D553660-FB8F-47B0-A15A-64259367D735}"/>
              </a:ext>
            </a:extLst>
          </p:cNvPr>
          <p:cNvSpPr>
            <a:spLocks noChangeShapeType="1"/>
          </p:cNvSpPr>
          <p:nvPr/>
        </p:nvSpPr>
        <p:spPr bwMode="auto">
          <a:xfrm>
            <a:off x="4787900" y="3932163"/>
            <a:ext cx="0" cy="2889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49" name="Line 33">
            <a:extLst>
              <a:ext uri="{FF2B5EF4-FFF2-40B4-BE49-F238E27FC236}">
                <a16:creationId xmlns:a16="http://schemas.microsoft.com/office/drawing/2014/main" id="{113D03A8-9776-468B-9825-8A521CC66643}"/>
              </a:ext>
            </a:extLst>
          </p:cNvPr>
          <p:cNvSpPr>
            <a:spLocks noChangeShapeType="1"/>
          </p:cNvSpPr>
          <p:nvPr/>
        </p:nvSpPr>
        <p:spPr bwMode="auto">
          <a:xfrm>
            <a:off x="4087813" y="4149725"/>
            <a:ext cx="4333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50" name="Line 34">
            <a:extLst>
              <a:ext uri="{FF2B5EF4-FFF2-40B4-BE49-F238E27FC236}">
                <a16:creationId xmlns:a16="http://schemas.microsoft.com/office/drawing/2014/main" id="{0208E347-1C72-41F7-A800-0BF285DA7857}"/>
              </a:ext>
            </a:extLst>
          </p:cNvPr>
          <p:cNvSpPr>
            <a:spLocks noChangeShapeType="1"/>
          </p:cNvSpPr>
          <p:nvPr/>
        </p:nvSpPr>
        <p:spPr bwMode="auto">
          <a:xfrm flipV="1">
            <a:off x="4160838" y="3852863"/>
            <a:ext cx="3492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4851" name="Object 35">
            <a:extLst>
              <a:ext uri="{FF2B5EF4-FFF2-40B4-BE49-F238E27FC236}">
                <a16:creationId xmlns:a16="http://schemas.microsoft.com/office/drawing/2014/main" id="{12951EB0-05C0-48F6-8B4A-E98009ECBD24}"/>
              </a:ext>
            </a:extLst>
          </p:cNvPr>
          <p:cNvGraphicFramePr>
            <a:graphicFrameLocks noChangeAspect="1"/>
          </p:cNvGraphicFramePr>
          <p:nvPr/>
        </p:nvGraphicFramePr>
        <p:xfrm>
          <a:off x="5364163" y="3213100"/>
          <a:ext cx="293687" cy="377825"/>
        </p:xfrm>
        <a:graphic>
          <a:graphicData uri="http://schemas.openxmlformats.org/presentationml/2006/ole">
            <mc:AlternateContent xmlns:mc="http://schemas.openxmlformats.org/markup-compatibility/2006">
              <mc:Choice xmlns:v="urn:schemas-microsoft-com:vml" Requires="v">
                <p:oleObj name="Equation" r:id="rId3" imgW="177480" imgH="228600" progId="Equation.DSMT4">
                  <p:embed/>
                </p:oleObj>
              </mc:Choice>
              <mc:Fallback>
                <p:oleObj name="Equation" r:id="rId3" imgW="177480" imgH="228600" progId="Equation.DSMT4">
                  <p:embed/>
                  <p:pic>
                    <p:nvPicPr>
                      <p:cNvPr id="0" name="Object 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163" y="3213100"/>
                        <a:ext cx="293687"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52" name="Object 36">
            <a:extLst>
              <a:ext uri="{FF2B5EF4-FFF2-40B4-BE49-F238E27FC236}">
                <a16:creationId xmlns:a16="http://schemas.microsoft.com/office/drawing/2014/main" id="{0D7AF9D7-6F4F-46C9-83C0-8E7655896943}"/>
              </a:ext>
            </a:extLst>
          </p:cNvPr>
          <p:cNvGraphicFramePr>
            <a:graphicFrameLocks noChangeAspect="1"/>
          </p:cNvGraphicFramePr>
          <p:nvPr/>
        </p:nvGraphicFramePr>
        <p:xfrm>
          <a:off x="4140200" y="3213100"/>
          <a:ext cx="293688" cy="377825"/>
        </p:xfrm>
        <a:graphic>
          <a:graphicData uri="http://schemas.openxmlformats.org/presentationml/2006/ole">
            <mc:AlternateContent xmlns:mc="http://schemas.openxmlformats.org/markup-compatibility/2006">
              <mc:Choice xmlns:v="urn:schemas-microsoft-com:vml" Requires="v">
                <p:oleObj name="Equation" r:id="rId5" imgW="177480" imgH="228600" progId="Equation.DSMT4">
                  <p:embed/>
                </p:oleObj>
              </mc:Choice>
              <mc:Fallback>
                <p:oleObj name="Equation" r:id="rId5" imgW="177480" imgH="228600" progId="Equation.DSMT4">
                  <p:embed/>
                  <p:pic>
                    <p:nvPicPr>
                      <p:cNvPr id="0" name="Object 3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0200" y="3213100"/>
                        <a:ext cx="293688"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53" name="Object 37">
            <a:extLst>
              <a:ext uri="{FF2B5EF4-FFF2-40B4-BE49-F238E27FC236}">
                <a16:creationId xmlns:a16="http://schemas.microsoft.com/office/drawing/2014/main" id="{997DC519-8E8E-49DF-A7E4-A264F92F89A4}"/>
              </a:ext>
            </a:extLst>
          </p:cNvPr>
          <p:cNvGraphicFramePr>
            <a:graphicFrameLocks noChangeAspect="1"/>
          </p:cNvGraphicFramePr>
          <p:nvPr/>
        </p:nvGraphicFramePr>
        <p:xfrm>
          <a:off x="4067175" y="4581525"/>
          <a:ext cx="314325" cy="377825"/>
        </p:xfrm>
        <a:graphic>
          <a:graphicData uri="http://schemas.openxmlformats.org/presentationml/2006/ole">
            <mc:AlternateContent xmlns:mc="http://schemas.openxmlformats.org/markup-compatibility/2006">
              <mc:Choice xmlns:v="urn:schemas-microsoft-com:vml" Requires="v">
                <p:oleObj name="Equation" r:id="rId7" imgW="190440" imgH="228600" progId="Equation.DSMT4">
                  <p:embed/>
                </p:oleObj>
              </mc:Choice>
              <mc:Fallback>
                <p:oleObj name="Equation" r:id="rId7" imgW="190440" imgH="228600" progId="Equation.DSMT4">
                  <p:embed/>
                  <p:pic>
                    <p:nvPicPr>
                      <p:cNvPr id="0" name="Object 3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67175" y="4581525"/>
                        <a:ext cx="314325" cy="37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54" name="Object 38">
            <a:extLst>
              <a:ext uri="{FF2B5EF4-FFF2-40B4-BE49-F238E27FC236}">
                <a16:creationId xmlns:a16="http://schemas.microsoft.com/office/drawing/2014/main" id="{22E1A0F6-2D69-4094-9E8E-91D3944F4967}"/>
              </a:ext>
            </a:extLst>
          </p:cNvPr>
          <p:cNvGraphicFramePr>
            <a:graphicFrameLocks noChangeAspect="1"/>
          </p:cNvGraphicFramePr>
          <p:nvPr/>
        </p:nvGraphicFramePr>
        <p:xfrm>
          <a:off x="4859338" y="3789363"/>
          <a:ext cx="258762" cy="258762"/>
        </p:xfrm>
        <a:graphic>
          <a:graphicData uri="http://schemas.openxmlformats.org/presentationml/2006/ole">
            <mc:AlternateContent xmlns:mc="http://schemas.openxmlformats.org/markup-compatibility/2006">
              <mc:Choice xmlns:v="urn:schemas-microsoft-com:vml" Requires="v">
                <p:oleObj name="Equation" r:id="rId9" imgW="177480" imgH="177480" progId="Equation.DSMT4">
                  <p:embed/>
                </p:oleObj>
              </mc:Choice>
              <mc:Fallback>
                <p:oleObj name="Equation" r:id="rId9" imgW="177480" imgH="177480" progId="Equation.DSMT4">
                  <p:embed/>
                  <p:pic>
                    <p:nvPicPr>
                      <p:cNvPr id="0" name="Object 3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59338" y="3789363"/>
                        <a:ext cx="258762" cy="258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55" name="Text Box 39">
            <a:extLst>
              <a:ext uri="{FF2B5EF4-FFF2-40B4-BE49-F238E27FC236}">
                <a16:creationId xmlns:a16="http://schemas.microsoft.com/office/drawing/2014/main" id="{D3EE2C48-0BAB-4166-B8EE-A749067956F5}"/>
              </a:ext>
            </a:extLst>
          </p:cNvPr>
          <p:cNvSpPr txBox="1">
            <a:spLocks noChangeArrowheads="1"/>
          </p:cNvSpPr>
          <p:nvPr/>
        </p:nvSpPr>
        <p:spPr bwMode="auto">
          <a:xfrm>
            <a:off x="5416550" y="2873375"/>
            <a:ext cx="2470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pressure at top of gate</a:t>
            </a:r>
          </a:p>
        </p:txBody>
      </p:sp>
      <p:sp>
        <p:nvSpPr>
          <p:cNvPr id="34856" name="Text Box 40">
            <a:extLst>
              <a:ext uri="{FF2B5EF4-FFF2-40B4-BE49-F238E27FC236}">
                <a16:creationId xmlns:a16="http://schemas.microsoft.com/office/drawing/2014/main" id="{B6A908CE-DCF2-4F9C-847C-2815BBB97236}"/>
              </a:ext>
            </a:extLst>
          </p:cNvPr>
          <p:cNvSpPr txBox="1">
            <a:spLocks noChangeArrowheads="1"/>
          </p:cNvSpPr>
          <p:nvPr/>
        </p:nvSpPr>
        <p:spPr bwMode="auto">
          <a:xfrm>
            <a:off x="4624388" y="4600575"/>
            <a:ext cx="285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pressure at bottom of gate</a:t>
            </a:r>
          </a:p>
        </p:txBody>
      </p:sp>
      <p:sp>
        <p:nvSpPr>
          <p:cNvPr id="34857" name="Text Box 41">
            <a:extLst>
              <a:ext uri="{FF2B5EF4-FFF2-40B4-BE49-F238E27FC236}">
                <a16:creationId xmlns:a16="http://schemas.microsoft.com/office/drawing/2014/main" id="{FF0241B2-0B73-4DD3-A57F-E33D85EAE448}"/>
              </a:ext>
            </a:extLst>
          </p:cNvPr>
          <p:cNvSpPr txBox="1">
            <a:spLocks noChangeArrowheads="1"/>
          </p:cNvSpPr>
          <p:nvPr/>
        </p:nvSpPr>
        <p:spPr bwMode="auto">
          <a:xfrm>
            <a:off x="5775325" y="3665538"/>
            <a:ext cx="31178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W = weight of water in cylindrical volume  </a:t>
            </a:r>
            <a:r>
              <a:rPr lang="en-US" altLang="en-US" dirty="0" err="1"/>
              <a:t>V</a:t>
            </a:r>
            <a:r>
              <a:rPr lang="en-US" altLang="en-US" baseline="-25000" dirty="0" err="1"/>
              <a:t>f</a:t>
            </a:r>
            <a:endParaRPr lang="en-US" altLang="en-US" baseline="-25000" dirty="0"/>
          </a:p>
        </p:txBody>
      </p:sp>
      <p:sp>
        <p:nvSpPr>
          <p:cNvPr id="34858" name="Line 42">
            <a:extLst>
              <a:ext uri="{FF2B5EF4-FFF2-40B4-BE49-F238E27FC236}">
                <a16:creationId xmlns:a16="http://schemas.microsoft.com/office/drawing/2014/main" id="{CDB86A62-B198-428D-9F80-2A340BCF4684}"/>
              </a:ext>
            </a:extLst>
          </p:cNvPr>
          <p:cNvSpPr>
            <a:spLocks noChangeShapeType="1"/>
          </p:cNvSpPr>
          <p:nvPr/>
        </p:nvSpPr>
        <p:spPr bwMode="auto">
          <a:xfrm flipV="1">
            <a:off x="5249863" y="3017838"/>
            <a:ext cx="0" cy="2873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59" name="Line 43">
            <a:extLst>
              <a:ext uri="{FF2B5EF4-FFF2-40B4-BE49-F238E27FC236}">
                <a16:creationId xmlns:a16="http://schemas.microsoft.com/office/drawing/2014/main" id="{BCE91E62-3035-446A-AB1E-B52E134AFADE}"/>
              </a:ext>
            </a:extLst>
          </p:cNvPr>
          <p:cNvSpPr>
            <a:spLocks noChangeShapeType="1"/>
          </p:cNvSpPr>
          <p:nvPr/>
        </p:nvSpPr>
        <p:spPr bwMode="auto">
          <a:xfrm flipV="1">
            <a:off x="4530725" y="3028950"/>
            <a:ext cx="0" cy="287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0" name="Line 44">
            <a:extLst>
              <a:ext uri="{FF2B5EF4-FFF2-40B4-BE49-F238E27FC236}">
                <a16:creationId xmlns:a16="http://schemas.microsoft.com/office/drawing/2014/main" id="{310A8F79-B239-40D9-97D0-7C7C1D1BDD87}"/>
              </a:ext>
            </a:extLst>
          </p:cNvPr>
          <p:cNvSpPr>
            <a:spLocks noChangeShapeType="1"/>
          </p:cNvSpPr>
          <p:nvPr/>
        </p:nvSpPr>
        <p:spPr bwMode="auto">
          <a:xfrm>
            <a:off x="4500563" y="3068638"/>
            <a:ext cx="719137"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1" name="Text Box 45">
            <a:extLst>
              <a:ext uri="{FF2B5EF4-FFF2-40B4-BE49-F238E27FC236}">
                <a16:creationId xmlns:a16="http://schemas.microsoft.com/office/drawing/2014/main" id="{DCE8C499-5C21-4C25-91AF-E73931A764BD}"/>
              </a:ext>
            </a:extLst>
          </p:cNvPr>
          <p:cNvSpPr txBox="1">
            <a:spLocks noChangeArrowheads="1"/>
          </p:cNvSpPr>
          <p:nvPr/>
        </p:nvSpPr>
        <p:spPr bwMode="auto">
          <a:xfrm>
            <a:off x="4695825" y="2635250"/>
            <a:ext cx="430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4 ft</a:t>
            </a:r>
          </a:p>
        </p:txBody>
      </p:sp>
      <p:sp>
        <p:nvSpPr>
          <p:cNvPr id="34862" name="Line 46">
            <a:extLst>
              <a:ext uri="{FF2B5EF4-FFF2-40B4-BE49-F238E27FC236}">
                <a16:creationId xmlns:a16="http://schemas.microsoft.com/office/drawing/2014/main" id="{C2E251E3-9523-4F76-A7C9-3039FB7094C6}"/>
              </a:ext>
            </a:extLst>
          </p:cNvPr>
          <p:cNvSpPr>
            <a:spLocks noChangeShapeType="1"/>
          </p:cNvSpPr>
          <p:nvPr/>
        </p:nvSpPr>
        <p:spPr bwMode="auto">
          <a:xfrm flipH="1">
            <a:off x="3419475" y="3644900"/>
            <a:ext cx="5762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3" name="Line 47">
            <a:extLst>
              <a:ext uri="{FF2B5EF4-FFF2-40B4-BE49-F238E27FC236}">
                <a16:creationId xmlns:a16="http://schemas.microsoft.com/office/drawing/2014/main" id="{1EB15F05-6CEF-4E41-BD37-97725E3E9F89}"/>
              </a:ext>
            </a:extLst>
          </p:cNvPr>
          <p:cNvSpPr>
            <a:spLocks noChangeShapeType="1"/>
          </p:cNvSpPr>
          <p:nvPr/>
        </p:nvSpPr>
        <p:spPr bwMode="auto">
          <a:xfrm flipH="1">
            <a:off x="3492500" y="4508500"/>
            <a:ext cx="3587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4" name="Line 48">
            <a:extLst>
              <a:ext uri="{FF2B5EF4-FFF2-40B4-BE49-F238E27FC236}">
                <a16:creationId xmlns:a16="http://schemas.microsoft.com/office/drawing/2014/main" id="{45ADA1F9-038F-4214-A730-6CD9068DD18E}"/>
              </a:ext>
            </a:extLst>
          </p:cNvPr>
          <p:cNvSpPr>
            <a:spLocks noChangeShapeType="1"/>
          </p:cNvSpPr>
          <p:nvPr/>
        </p:nvSpPr>
        <p:spPr bwMode="auto">
          <a:xfrm>
            <a:off x="3708400" y="3644900"/>
            <a:ext cx="0" cy="792163"/>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5" name="Text Box 49">
            <a:extLst>
              <a:ext uri="{FF2B5EF4-FFF2-40B4-BE49-F238E27FC236}">
                <a16:creationId xmlns:a16="http://schemas.microsoft.com/office/drawing/2014/main" id="{EAF85E47-42F9-4630-87C7-A8A19CFD903B}"/>
              </a:ext>
            </a:extLst>
          </p:cNvPr>
          <p:cNvSpPr txBox="1">
            <a:spLocks noChangeArrowheads="1"/>
          </p:cNvSpPr>
          <p:nvPr/>
        </p:nvSpPr>
        <p:spPr bwMode="auto">
          <a:xfrm>
            <a:off x="3348038" y="3933825"/>
            <a:ext cx="4302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400"/>
              <a:t>4 ft</a:t>
            </a:r>
          </a:p>
        </p:txBody>
      </p:sp>
      <p:graphicFrame>
        <p:nvGraphicFramePr>
          <p:cNvPr id="34866" name="Object 50">
            <a:extLst>
              <a:ext uri="{FF2B5EF4-FFF2-40B4-BE49-F238E27FC236}">
                <a16:creationId xmlns:a16="http://schemas.microsoft.com/office/drawing/2014/main" id="{E7276E5D-8DF8-4B17-BB0F-34419D5F99A8}"/>
              </a:ext>
            </a:extLst>
          </p:cNvPr>
          <p:cNvGraphicFramePr>
            <a:graphicFrameLocks noChangeAspect="1"/>
          </p:cNvGraphicFramePr>
          <p:nvPr>
            <p:extLst>
              <p:ext uri="{D42A27DB-BD31-4B8C-83A1-F6EECF244321}">
                <p14:modId xmlns:p14="http://schemas.microsoft.com/office/powerpoint/2010/main" val="4083119208"/>
              </p:ext>
            </p:extLst>
          </p:nvPr>
        </p:nvGraphicFramePr>
        <p:xfrm>
          <a:off x="316906" y="4975226"/>
          <a:ext cx="4157663" cy="1617663"/>
        </p:xfrm>
        <a:graphic>
          <a:graphicData uri="http://schemas.openxmlformats.org/presentationml/2006/ole">
            <mc:AlternateContent xmlns:mc="http://schemas.openxmlformats.org/markup-compatibility/2006">
              <mc:Choice xmlns:v="urn:schemas-microsoft-com:vml" Requires="v">
                <p:oleObj name="Equation" r:id="rId11" imgW="2933640" imgH="1143000" progId="Equation.DSMT4">
                  <p:embed/>
                </p:oleObj>
              </mc:Choice>
              <mc:Fallback>
                <p:oleObj name="Equation" r:id="rId11" imgW="2933640" imgH="1143000" progId="Equation.DSMT4">
                  <p:embed/>
                  <p:pic>
                    <p:nvPicPr>
                      <p:cNvPr id="0" name="Object 50"/>
                      <p:cNvPicPr>
                        <a:picLocks noChangeAspect="1" noChangeArrowheads="1"/>
                      </p:cNvPicPr>
                      <p:nvPr/>
                    </p:nvPicPr>
                    <p:blipFill>
                      <a:blip r:embed="rId12"/>
                      <a:srcRect/>
                      <a:stretch>
                        <a:fillRect/>
                      </a:stretch>
                    </p:blipFill>
                    <p:spPr bwMode="auto">
                      <a:xfrm>
                        <a:off x="316906" y="4975226"/>
                        <a:ext cx="4157663" cy="161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4" name="Group 3">
            <a:extLst>
              <a:ext uri="{FF2B5EF4-FFF2-40B4-BE49-F238E27FC236}">
                <a16:creationId xmlns:a16="http://schemas.microsoft.com/office/drawing/2014/main" id="{C16F26EE-0DB4-453A-B6C5-5B54CB3FC2E5}"/>
              </a:ext>
            </a:extLst>
          </p:cNvPr>
          <p:cNvGrpSpPr/>
          <p:nvPr/>
        </p:nvGrpSpPr>
        <p:grpSpPr>
          <a:xfrm>
            <a:off x="5137870" y="743744"/>
            <a:ext cx="2665413" cy="1563687"/>
            <a:chOff x="1003300" y="836613"/>
            <a:chExt cx="2665413" cy="1563687"/>
          </a:xfrm>
        </p:grpSpPr>
        <p:sp>
          <p:nvSpPr>
            <p:cNvPr id="34823" name="Arc 7">
              <a:extLst>
                <a:ext uri="{FF2B5EF4-FFF2-40B4-BE49-F238E27FC236}">
                  <a16:creationId xmlns:a16="http://schemas.microsoft.com/office/drawing/2014/main" id="{1E2F75DB-2751-4230-B62F-ED2033B75D5D}"/>
                </a:ext>
              </a:extLst>
            </p:cNvPr>
            <p:cNvSpPr>
              <a:spLocks/>
            </p:cNvSpPr>
            <p:nvPr/>
          </p:nvSpPr>
          <p:spPr bwMode="auto">
            <a:xfrm rot="5114821">
              <a:off x="2339975" y="1700213"/>
              <a:ext cx="503237" cy="503238"/>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571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4" name="AutoShape 8">
              <a:extLst>
                <a:ext uri="{FF2B5EF4-FFF2-40B4-BE49-F238E27FC236}">
                  <a16:creationId xmlns:a16="http://schemas.microsoft.com/office/drawing/2014/main" id="{7B68A344-539D-49D5-8CEA-B9D4835D9271}"/>
                </a:ext>
              </a:extLst>
            </p:cNvPr>
            <p:cNvSpPr>
              <a:spLocks noChangeArrowheads="1"/>
            </p:cNvSpPr>
            <p:nvPr/>
          </p:nvSpPr>
          <p:spPr bwMode="auto">
            <a:xfrm flipV="1">
              <a:off x="2771775" y="1557338"/>
              <a:ext cx="136525" cy="125412"/>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5" name="Rectangle 9">
              <a:extLst>
                <a:ext uri="{FF2B5EF4-FFF2-40B4-BE49-F238E27FC236}">
                  <a16:creationId xmlns:a16="http://schemas.microsoft.com/office/drawing/2014/main" id="{45643396-E2B5-4D39-B8D7-2F03BBD62DED}"/>
                </a:ext>
              </a:extLst>
            </p:cNvPr>
            <p:cNvSpPr>
              <a:spLocks noChangeArrowheads="1"/>
            </p:cNvSpPr>
            <p:nvPr/>
          </p:nvSpPr>
          <p:spPr bwMode="auto">
            <a:xfrm>
              <a:off x="2371725" y="2255838"/>
              <a:ext cx="71438" cy="1444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6" name="Line 10">
              <a:extLst>
                <a:ext uri="{FF2B5EF4-FFF2-40B4-BE49-F238E27FC236}">
                  <a16:creationId xmlns:a16="http://schemas.microsoft.com/office/drawing/2014/main" id="{49E495B3-D86A-4792-AFC6-7A1053FA2F60}"/>
                </a:ext>
              </a:extLst>
            </p:cNvPr>
            <p:cNvSpPr>
              <a:spLocks noChangeShapeType="1"/>
            </p:cNvSpPr>
            <p:nvPr/>
          </p:nvSpPr>
          <p:spPr bwMode="auto">
            <a:xfrm flipV="1">
              <a:off x="2843213" y="836613"/>
              <a:ext cx="0" cy="7207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7" name="Line 11">
              <a:extLst>
                <a:ext uri="{FF2B5EF4-FFF2-40B4-BE49-F238E27FC236}">
                  <a16:creationId xmlns:a16="http://schemas.microsoft.com/office/drawing/2014/main" id="{0AC21660-1D1B-429B-A1FB-F388091C898B}"/>
                </a:ext>
              </a:extLst>
            </p:cNvPr>
            <p:cNvSpPr>
              <a:spLocks noChangeShapeType="1"/>
            </p:cNvSpPr>
            <p:nvPr/>
          </p:nvSpPr>
          <p:spPr bwMode="auto">
            <a:xfrm flipH="1">
              <a:off x="1116013" y="908050"/>
              <a:ext cx="172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8" name="Line 12">
              <a:extLst>
                <a:ext uri="{FF2B5EF4-FFF2-40B4-BE49-F238E27FC236}">
                  <a16:creationId xmlns:a16="http://schemas.microsoft.com/office/drawing/2014/main" id="{E9B6EFDF-AE3B-4A47-9834-5BC790612B8F}"/>
                </a:ext>
              </a:extLst>
            </p:cNvPr>
            <p:cNvSpPr>
              <a:spLocks noChangeShapeType="1"/>
            </p:cNvSpPr>
            <p:nvPr/>
          </p:nvSpPr>
          <p:spPr bwMode="auto">
            <a:xfrm>
              <a:off x="1187450" y="981075"/>
              <a:ext cx="431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29" name="Line 13">
              <a:extLst>
                <a:ext uri="{FF2B5EF4-FFF2-40B4-BE49-F238E27FC236}">
                  <a16:creationId xmlns:a16="http://schemas.microsoft.com/office/drawing/2014/main" id="{FFAAADAA-B506-42C3-8A20-BCC4BDDDCC2B}"/>
                </a:ext>
              </a:extLst>
            </p:cNvPr>
            <p:cNvSpPr>
              <a:spLocks noChangeShapeType="1"/>
            </p:cNvSpPr>
            <p:nvPr/>
          </p:nvSpPr>
          <p:spPr bwMode="auto">
            <a:xfrm>
              <a:off x="1258888" y="1052513"/>
              <a:ext cx="2174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30" name="Line 14">
              <a:extLst>
                <a:ext uri="{FF2B5EF4-FFF2-40B4-BE49-F238E27FC236}">
                  <a16:creationId xmlns:a16="http://schemas.microsoft.com/office/drawing/2014/main" id="{8B1C8E8C-FBB3-4E1A-8CA7-0BF11869A6D2}"/>
                </a:ext>
              </a:extLst>
            </p:cNvPr>
            <p:cNvSpPr>
              <a:spLocks noChangeShapeType="1"/>
            </p:cNvSpPr>
            <p:nvPr/>
          </p:nvSpPr>
          <p:spPr bwMode="auto">
            <a:xfrm flipH="1">
              <a:off x="1763713" y="1700213"/>
              <a:ext cx="9366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31" name="Line 15">
              <a:extLst>
                <a:ext uri="{FF2B5EF4-FFF2-40B4-BE49-F238E27FC236}">
                  <a16:creationId xmlns:a16="http://schemas.microsoft.com/office/drawing/2014/main" id="{C69B2598-CA93-4502-A7A6-EF1367B0AE55}"/>
                </a:ext>
              </a:extLst>
            </p:cNvPr>
            <p:cNvSpPr>
              <a:spLocks noChangeShapeType="1"/>
            </p:cNvSpPr>
            <p:nvPr/>
          </p:nvSpPr>
          <p:spPr bwMode="auto">
            <a:xfrm>
              <a:off x="1979613" y="908050"/>
              <a:ext cx="0" cy="7921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32" name="Text Box 16">
              <a:extLst>
                <a:ext uri="{FF2B5EF4-FFF2-40B4-BE49-F238E27FC236}">
                  <a16:creationId xmlns:a16="http://schemas.microsoft.com/office/drawing/2014/main" id="{2233559D-66D4-4181-881A-88C3E64B8EF7}"/>
                </a:ext>
              </a:extLst>
            </p:cNvPr>
            <p:cNvSpPr txBox="1">
              <a:spLocks noChangeArrowheads="1"/>
            </p:cNvSpPr>
            <p:nvPr/>
          </p:nvSpPr>
          <p:spPr bwMode="auto">
            <a:xfrm>
              <a:off x="1936750" y="1041400"/>
              <a:ext cx="528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10 ft</a:t>
              </a:r>
            </a:p>
          </p:txBody>
        </p:sp>
        <p:sp>
          <p:nvSpPr>
            <p:cNvPr id="34833" name="Line 17">
              <a:extLst>
                <a:ext uri="{FF2B5EF4-FFF2-40B4-BE49-F238E27FC236}">
                  <a16:creationId xmlns:a16="http://schemas.microsoft.com/office/drawing/2014/main" id="{79629883-5E92-414C-A814-DEF0CA7EE6B1}"/>
                </a:ext>
              </a:extLst>
            </p:cNvPr>
            <p:cNvSpPr>
              <a:spLocks noChangeShapeType="1"/>
            </p:cNvSpPr>
            <p:nvPr/>
          </p:nvSpPr>
          <p:spPr bwMode="auto">
            <a:xfrm>
              <a:off x="2360613" y="1617663"/>
              <a:ext cx="0" cy="1428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34" name="Line 18">
              <a:extLst>
                <a:ext uri="{FF2B5EF4-FFF2-40B4-BE49-F238E27FC236}">
                  <a16:creationId xmlns:a16="http://schemas.microsoft.com/office/drawing/2014/main" id="{6B911422-C154-434A-BE17-7BD0D2EA4108}"/>
                </a:ext>
              </a:extLst>
            </p:cNvPr>
            <p:cNvSpPr>
              <a:spLocks noChangeShapeType="1"/>
            </p:cNvSpPr>
            <p:nvPr/>
          </p:nvSpPr>
          <p:spPr bwMode="auto">
            <a:xfrm>
              <a:off x="2355850" y="1711325"/>
              <a:ext cx="344488" cy="2778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35" name="Text Box 19">
              <a:extLst>
                <a:ext uri="{FF2B5EF4-FFF2-40B4-BE49-F238E27FC236}">
                  <a16:creationId xmlns:a16="http://schemas.microsoft.com/office/drawing/2014/main" id="{55C13FAE-C5DD-4543-BC0D-075AB1CD62E8}"/>
                </a:ext>
              </a:extLst>
            </p:cNvPr>
            <p:cNvSpPr txBox="1">
              <a:spLocks noChangeArrowheads="1"/>
            </p:cNvSpPr>
            <p:nvPr/>
          </p:nvSpPr>
          <p:spPr bwMode="auto">
            <a:xfrm>
              <a:off x="2122488" y="1782763"/>
              <a:ext cx="4302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4 ft</a:t>
              </a:r>
            </a:p>
          </p:txBody>
        </p:sp>
        <p:sp>
          <p:nvSpPr>
            <p:cNvPr id="34836" name="Line 20">
              <a:extLst>
                <a:ext uri="{FF2B5EF4-FFF2-40B4-BE49-F238E27FC236}">
                  <a16:creationId xmlns:a16="http://schemas.microsoft.com/office/drawing/2014/main" id="{B18EB14C-77FF-4EB2-8AEF-6590E78564F3}"/>
                </a:ext>
              </a:extLst>
            </p:cNvPr>
            <p:cNvSpPr>
              <a:spLocks noChangeShapeType="1"/>
            </p:cNvSpPr>
            <p:nvPr/>
          </p:nvSpPr>
          <p:spPr bwMode="auto">
            <a:xfrm>
              <a:off x="1003300" y="2398713"/>
              <a:ext cx="26654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867" name="Text Box 51">
              <a:extLst>
                <a:ext uri="{FF2B5EF4-FFF2-40B4-BE49-F238E27FC236}">
                  <a16:creationId xmlns:a16="http://schemas.microsoft.com/office/drawing/2014/main" id="{235084AB-8392-4019-9776-50980726648E}"/>
                </a:ext>
              </a:extLst>
            </p:cNvPr>
            <p:cNvSpPr txBox="1">
              <a:spLocks noChangeArrowheads="1"/>
            </p:cNvSpPr>
            <p:nvPr/>
          </p:nvSpPr>
          <p:spPr bwMode="auto">
            <a:xfrm>
              <a:off x="2051050" y="1341438"/>
              <a:ext cx="361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a:t>
              </a:r>
            </a:p>
          </p:txBody>
        </p:sp>
      </p:grpSp>
      <p:sp>
        <p:nvSpPr>
          <p:cNvPr id="2" name="TextBox 1">
            <a:extLst>
              <a:ext uri="{FF2B5EF4-FFF2-40B4-BE49-F238E27FC236}">
                <a16:creationId xmlns:a16="http://schemas.microsoft.com/office/drawing/2014/main" id="{0488E0A5-FE81-45BF-AD99-CB8AC317CF00}"/>
              </a:ext>
            </a:extLst>
          </p:cNvPr>
          <p:cNvSpPr txBox="1"/>
          <p:nvPr/>
        </p:nvSpPr>
        <p:spPr>
          <a:xfrm>
            <a:off x="4695825" y="5589240"/>
            <a:ext cx="3865161" cy="646331"/>
          </a:xfrm>
          <a:prstGeom prst="rect">
            <a:avLst/>
          </a:prstGeom>
          <a:noFill/>
        </p:spPr>
        <p:txBody>
          <a:bodyPr wrap="none" rtlCol="0">
            <a:spAutoFit/>
          </a:bodyPr>
          <a:lstStyle/>
          <a:p>
            <a:r>
              <a:rPr lang="en-US" dirty="0"/>
              <a:t>volume of a cylinder of height w and</a:t>
            </a:r>
          </a:p>
          <a:p>
            <a:r>
              <a:rPr lang="en-US" dirty="0"/>
              <a:t>radius a:</a:t>
            </a:r>
          </a:p>
        </p:txBody>
      </p:sp>
      <p:graphicFrame>
        <p:nvGraphicFramePr>
          <p:cNvPr id="3" name="Object 2">
            <a:extLst>
              <a:ext uri="{FF2B5EF4-FFF2-40B4-BE49-F238E27FC236}">
                <a16:creationId xmlns:a16="http://schemas.microsoft.com/office/drawing/2014/main" id="{9EA657EB-59DC-4C52-A9D5-F988E83A8C1F}"/>
              </a:ext>
            </a:extLst>
          </p:cNvPr>
          <p:cNvGraphicFramePr>
            <a:graphicFrameLocks noChangeAspect="1"/>
          </p:cNvGraphicFramePr>
          <p:nvPr>
            <p:extLst>
              <p:ext uri="{D42A27DB-BD31-4B8C-83A1-F6EECF244321}">
                <p14:modId xmlns:p14="http://schemas.microsoft.com/office/powerpoint/2010/main" val="440247157"/>
              </p:ext>
            </p:extLst>
          </p:nvPr>
        </p:nvGraphicFramePr>
        <p:xfrm>
          <a:off x="5790278" y="5900925"/>
          <a:ext cx="1000125" cy="320675"/>
        </p:xfrm>
        <a:graphic>
          <a:graphicData uri="http://schemas.openxmlformats.org/presentationml/2006/ole">
            <mc:AlternateContent xmlns:mc="http://schemas.openxmlformats.org/markup-compatibility/2006">
              <mc:Choice xmlns:v="urn:schemas-microsoft-com:vml" Requires="v">
                <p:oleObj name="Equation" r:id="rId13" imgW="634680" imgH="203040" progId="Equation.DSMT4">
                  <p:embed/>
                </p:oleObj>
              </mc:Choice>
              <mc:Fallback>
                <p:oleObj name="Equation" r:id="rId13" imgW="634680" imgH="203040" progId="Equation.DSMT4">
                  <p:embed/>
                  <p:pic>
                    <p:nvPicPr>
                      <p:cNvPr id="0" name=""/>
                      <p:cNvPicPr/>
                      <p:nvPr/>
                    </p:nvPicPr>
                    <p:blipFill>
                      <a:blip r:embed="rId14"/>
                      <a:stretch>
                        <a:fillRect/>
                      </a:stretch>
                    </p:blipFill>
                    <p:spPr>
                      <a:xfrm>
                        <a:off x="5790278" y="5900925"/>
                        <a:ext cx="1000125" cy="320675"/>
                      </a:xfrm>
                      <a:prstGeom prst="rect">
                        <a:avLst/>
                      </a:prstGeom>
                    </p:spPr>
                  </p:pic>
                </p:oleObj>
              </mc:Fallback>
            </mc:AlternateContent>
          </a:graphicData>
        </a:graphic>
      </p:graphicFrame>
      <p:cxnSp>
        <p:nvCxnSpPr>
          <p:cNvPr id="6" name="Straight Connector 5">
            <a:extLst>
              <a:ext uri="{FF2B5EF4-FFF2-40B4-BE49-F238E27FC236}">
                <a16:creationId xmlns:a16="http://schemas.microsoft.com/office/drawing/2014/main" id="{B57A0738-9AE9-CB57-B4DE-A05B3EF388D9}"/>
              </a:ext>
            </a:extLst>
          </p:cNvPr>
          <p:cNvCxnSpPr/>
          <p:nvPr/>
        </p:nvCxnSpPr>
        <p:spPr>
          <a:xfrm>
            <a:off x="316906" y="538064"/>
            <a:ext cx="785549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7" name="Group 7">
            <a:extLst>
              <a:ext uri="{FF2B5EF4-FFF2-40B4-BE49-F238E27FC236}">
                <a16:creationId xmlns:a16="http://schemas.microsoft.com/office/drawing/2014/main" id="{F5B5CC62-50C3-4F88-9BE5-E4DCEE95DDD9}"/>
              </a:ext>
            </a:extLst>
          </p:cNvPr>
          <p:cNvGrpSpPr>
            <a:grpSpLocks/>
          </p:cNvGrpSpPr>
          <p:nvPr/>
        </p:nvGrpSpPr>
        <p:grpSpPr bwMode="auto">
          <a:xfrm>
            <a:off x="2411413" y="1196975"/>
            <a:ext cx="1511300" cy="1465263"/>
            <a:chOff x="2835" y="2280"/>
            <a:chExt cx="499" cy="535"/>
          </a:xfrm>
        </p:grpSpPr>
        <p:sp>
          <p:nvSpPr>
            <p:cNvPr id="35844" name="Arc 4">
              <a:extLst>
                <a:ext uri="{FF2B5EF4-FFF2-40B4-BE49-F238E27FC236}">
                  <a16:creationId xmlns:a16="http://schemas.microsoft.com/office/drawing/2014/main" id="{4E3E3107-8D56-49D8-9C34-6A0EF6955737}"/>
                </a:ext>
              </a:extLst>
            </p:cNvPr>
            <p:cNvSpPr>
              <a:spLocks/>
            </p:cNvSpPr>
            <p:nvPr/>
          </p:nvSpPr>
          <p:spPr bwMode="auto">
            <a:xfrm rot="5166270">
              <a:off x="2835" y="2296"/>
              <a:ext cx="499" cy="499"/>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845" name="Line 5">
              <a:extLst>
                <a:ext uri="{FF2B5EF4-FFF2-40B4-BE49-F238E27FC236}">
                  <a16:creationId xmlns:a16="http://schemas.microsoft.com/office/drawing/2014/main" id="{3A414BA6-FBFE-471A-8D59-1D1312CA5887}"/>
                </a:ext>
              </a:extLst>
            </p:cNvPr>
            <p:cNvSpPr>
              <a:spLocks noChangeShapeType="1"/>
            </p:cNvSpPr>
            <p:nvPr/>
          </p:nvSpPr>
          <p:spPr bwMode="auto">
            <a:xfrm flipV="1">
              <a:off x="2842" y="2280"/>
              <a:ext cx="5" cy="53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46" name="Line 6">
              <a:extLst>
                <a:ext uri="{FF2B5EF4-FFF2-40B4-BE49-F238E27FC236}">
                  <a16:creationId xmlns:a16="http://schemas.microsoft.com/office/drawing/2014/main" id="{7C9FA191-61AF-426B-8632-10B77EF521C7}"/>
                </a:ext>
              </a:extLst>
            </p:cNvPr>
            <p:cNvSpPr>
              <a:spLocks noChangeShapeType="1"/>
            </p:cNvSpPr>
            <p:nvPr/>
          </p:nvSpPr>
          <p:spPr bwMode="auto">
            <a:xfrm>
              <a:off x="2855" y="2290"/>
              <a:ext cx="45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5848" name="Rectangle 8">
            <a:extLst>
              <a:ext uri="{FF2B5EF4-FFF2-40B4-BE49-F238E27FC236}">
                <a16:creationId xmlns:a16="http://schemas.microsoft.com/office/drawing/2014/main" id="{371EBFDE-56DD-4810-8A50-4D59E6A85E99}"/>
              </a:ext>
            </a:extLst>
          </p:cNvPr>
          <p:cNvSpPr>
            <a:spLocks noChangeArrowheads="1"/>
          </p:cNvSpPr>
          <p:nvPr/>
        </p:nvSpPr>
        <p:spPr bwMode="auto">
          <a:xfrm>
            <a:off x="2444750" y="836613"/>
            <a:ext cx="1438275" cy="3857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849" name="Rectangle 9">
            <a:extLst>
              <a:ext uri="{FF2B5EF4-FFF2-40B4-BE49-F238E27FC236}">
                <a16:creationId xmlns:a16="http://schemas.microsoft.com/office/drawing/2014/main" id="{5FF0D3E2-D537-4A09-94D1-81888E55A316}"/>
              </a:ext>
            </a:extLst>
          </p:cNvPr>
          <p:cNvSpPr>
            <a:spLocks noChangeArrowheads="1"/>
          </p:cNvSpPr>
          <p:nvPr/>
        </p:nvSpPr>
        <p:spPr bwMode="auto">
          <a:xfrm>
            <a:off x="2065338" y="1222375"/>
            <a:ext cx="369887" cy="14382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850" name="Line 10">
            <a:extLst>
              <a:ext uri="{FF2B5EF4-FFF2-40B4-BE49-F238E27FC236}">
                <a16:creationId xmlns:a16="http://schemas.microsoft.com/office/drawing/2014/main" id="{768260E0-236D-42AB-8664-83EDEA121240}"/>
              </a:ext>
            </a:extLst>
          </p:cNvPr>
          <p:cNvSpPr>
            <a:spLocks noChangeShapeType="1"/>
          </p:cNvSpPr>
          <p:nvPr/>
        </p:nvSpPr>
        <p:spPr bwMode="auto">
          <a:xfrm flipH="1">
            <a:off x="1712913" y="2657475"/>
            <a:ext cx="3587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51" name="Line 11">
            <a:extLst>
              <a:ext uri="{FF2B5EF4-FFF2-40B4-BE49-F238E27FC236}">
                <a16:creationId xmlns:a16="http://schemas.microsoft.com/office/drawing/2014/main" id="{07C5D3E0-6EEA-4CFA-AC7B-861328874993}"/>
              </a:ext>
            </a:extLst>
          </p:cNvPr>
          <p:cNvSpPr>
            <a:spLocks noChangeShapeType="1"/>
          </p:cNvSpPr>
          <p:nvPr/>
        </p:nvSpPr>
        <p:spPr bwMode="auto">
          <a:xfrm flipV="1">
            <a:off x="1704975" y="1201738"/>
            <a:ext cx="381000" cy="14700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52" name="Line 12">
            <a:extLst>
              <a:ext uri="{FF2B5EF4-FFF2-40B4-BE49-F238E27FC236}">
                <a16:creationId xmlns:a16="http://schemas.microsoft.com/office/drawing/2014/main" id="{69F60A49-95E7-44D5-9F99-9CA6E413E5D7}"/>
              </a:ext>
            </a:extLst>
          </p:cNvPr>
          <p:cNvSpPr>
            <a:spLocks noChangeShapeType="1"/>
          </p:cNvSpPr>
          <p:nvPr/>
        </p:nvSpPr>
        <p:spPr bwMode="auto">
          <a:xfrm>
            <a:off x="3132138" y="549275"/>
            <a:ext cx="0" cy="576263"/>
          </a:xfrm>
          <a:prstGeom prst="line">
            <a:avLst/>
          </a:prstGeom>
          <a:noFill/>
          <a:ln w="28575">
            <a:solidFill>
              <a:srgbClr val="00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53" name="Line 13">
            <a:extLst>
              <a:ext uri="{FF2B5EF4-FFF2-40B4-BE49-F238E27FC236}">
                <a16:creationId xmlns:a16="http://schemas.microsoft.com/office/drawing/2014/main" id="{02F9A4B1-C802-495C-A5A8-FB09A117A11C}"/>
              </a:ext>
            </a:extLst>
          </p:cNvPr>
          <p:cNvSpPr>
            <a:spLocks noChangeShapeType="1"/>
          </p:cNvSpPr>
          <p:nvPr/>
        </p:nvSpPr>
        <p:spPr bwMode="auto">
          <a:xfrm>
            <a:off x="1547813" y="1916113"/>
            <a:ext cx="792162" cy="0"/>
          </a:xfrm>
          <a:prstGeom prst="line">
            <a:avLst/>
          </a:prstGeom>
          <a:noFill/>
          <a:ln w="28575">
            <a:solidFill>
              <a:srgbClr val="00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54" name="Line 14">
            <a:extLst>
              <a:ext uri="{FF2B5EF4-FFF2-40B4-BE49-F238E27FC236}">
                <a16:creationId xmlns:a16="http://schemas.microsoft.com/office/drawing/2014/main" id="{FBD65FDD-064A-4E34-8EED-A87AC35A8749}"/>
              </a:ext>
            </a:extLst>
          </p:cNvPr>
          <p:cNvSpPr>
            <a:spLocks noChangeShapeType="1"/>
          </p:cNvSpPr>
          <p:nvPr/>
        </p:nvSpPr>
        <p:spPr bwMode="auto">
          <a:xfrm>
            <a:off x="1547813" y="2349500"/>
            <a:ext cx="431800" cy="0"/>
          </a:xfrm>
          <a:prstGeom prst="line">
            <a:avLst/>
          </a:prstGeom>
          <a:noFill/>
          <a:ln w="28575">
            <a:solidFill>
              <a:srgbClr val="00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55" name="Line 15">
            <a:extLst>
              <a:ext uri="{FF2B5EF4-FFF2-40B4-BE49-F238E27FC236}">
                <a16:creationId xmlns:a16="http://schemas.microsoft.com/office/drawing/2014/main" id="{D6DC4F18-147A-4087-A3BF-8B9157A22FAF}"/>
              </a:ext>
            </a:extLst>
          </p:cNvPr>
          <p:cNvSpPr>
            <a:spLocks noChangeShapeType="1"/>
          </p:cNvSpPr>
          <p:nvPr/>
        </p:nvSpPr>
        <p:spPr bwMode="auto">
          <a:xfrm>
            <a:off x="2987675" y="1700213"/>
            <a:ext cx="0" cy="5762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56" name="Oval 16">
            <a:extLst>
              <a:ext uri="{FF2B5EF4-FFF2-40B4-BE49-F238E27FC236}">
                <a16:creationId xmlns:a16="http://schemas.microsoft.com/office/drawing/2014/main" id="{9E35A3C6-6EF4-4FAF-9F7D-723E024DF787}"/>
              </a:ext>
            </a:extLst>
          </p:cNvPr>
          <p:cNvSpPr>
            <a:spLocks noChangeArrowheads="1"/>
          </p:cNvSpPr>
          <p:nvPr/>
        </p:nvSpPr>
        <p:spPr bwMode="auto">
          <a:xfrm>
            <a:off x="2957513" y="1704975"/>
            <a:ext cx="71437" cy="7143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857" name="Line 17">
            <a:extLst>
              <a:ext uri="{FF2B5EF4-FFF2-40B4-BE49-F238E27FC236}">
                <a16:creationId xmlns:a16="http://schemas.microsoft.com/office/drawing/2014/main" id="{AB244E3E-1988-4308-97BD-040E35A7D2FA}"/>
              </a:ext>
            </a:extLst>
          </p:cNvPr>
          <p:cNvSpPr>
            <a:spLocks noChangeShapeType="1"/>
          </p:cNvSpPr>
          <p:nvPr/>
        </p:nvSpPr>
        <p:spPr bwMode="auto">
          <a:xfrm flipH="1">
            <a:off x="1187450" y="1196975"/>
            <a:ext cx="7207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58" name="Line 18">
            <a:extLst>
              <a:ext uri="{FF2B5EF4-FFF2-40B4-BE49-F238E27FC236}">
                <a16:creationId xmlns:a16="http://schemas.microsoft.com/office/drawing/2014/main" id="{568863F4-4F6C-4224-B065-97C32553F3BC}"/>
              </a:ext>
            </a:extLst>
          </p:cNvPr>
          <p:cNvSpPr>
            <a:spLocks noChangeShapeType="1"/>
          </p:cNvSpPr>
          <p:nvPr/>
        </p:nvSpPr>
        <p:spPr bwMode="auto">
          <a:xfrm>
            <a:off x="1692275" y="1196975"/>
            <a:ext cx="0" cy="719138"/>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59" name="Line 19">
            <a:extLst>
              <a:ext uri="{FF2B5EF4-FFF2-40B4-BE49-F238E27FC236}">
                <a16:creationId xmlns:a16="http://schemas.microsoft.com/office/drawing/2014/main" id="{147E6F8B-6435-4AA3-84AD-5B83813F4EF2}"/>
              </a:ext>
            </a:extLst>
          </p:cNvPr>
          <p:cNvSpPr>
            <a:spLocks noChangeShapeType="1"/>
          </p:cNvSpPr>
          <p:nvPr/>
        </p:nvSpPr>
        <p:spPr bwMode="auto">
          <a:xfrm flipH="1">
            <a:off x="1187450" y="2349500"/>
            <a:ext cx="2159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60" name="Line 20">
            <a:extLst>
              <a:ext uri="{FF2B5EF4-FFF2-40B4-BE49-F238E27FC236}">
                <a16:creationId xmlns:a16="http://schemas.microsoft.com/office/drawing/2014/main" id="{3BEAB01E-AB94-432C-A333-E2E5829B4F10}"/>
              </a:ext>
            </a:extLst>
          </p:cNvPr>
          <p:cNvSpPr>
            <a:spLocks noChangeShapeType="1"/>
          </p:cNvSpPr>
          <p:nvPr/>
        </p:nvSpPr>
        <p:spPr bwMode="auto">
          <a:xfrm flipV="1">
            <a:off x="1258888" y="1196975"/>
            <a:ext cx="0" cy="115252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61" name="Line 21">
            <a:extLst>
              <a:ext uri="{FF2B5EF4-FFF2-40B4-BE49-F238E27FC236}">
                <a16:creationId xmlns:a16="http://schemas.microsoft.com/office/drawing/2014/main" id="{01058E70-6602-401F-9876-EFC4744E4CF4}"/>
              </a:ext>
            </a:extLst>
          </p:cNvPr>
          <p:cNvSpPr>
            <a:spLocks noChangeShapeType="1"/>
          </p:cNvSpPr>
          <p:nvPr/>
        </p:nvSpPr>
        <p:spPr bwMode="auto">
          <a:xfrm flipV="1">
            <a:off x="2441575" y="547688"/>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62" name="Line 22">
            <a:extLst>
              <a:ext uri="{FF2B5EF4-FFF2-40B4-BE49-F238E27FC236}">
                <a16:creationId xmlns:a16="http://schemas.microsoft.com/office/drawing/2014/main" id="{0C2CEEED-891D-4A2A-AC22-A33A425B556F}"/>
              </a:ext>
            </a:extLst>
          </p:cNvPr>
          <p:cNvSpPr>
            <a:spLocks noChangeShapeType="1"/>
          </p:cNvSpPr>
          <p:nvPr/>
        </p:nvSpPr>
        <p:spPr bwMode="auto">
          <a:xfrm>
            <a:off x="2484438" y="620713"/>
            <a:ext cx="6477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64" name="Text Box 24">
            <a:extLst>
              <a:ext uri="{FF2B5EF4-FFF2-40B4-BE49-F238E27FC236}">
                <a16:creationId xmlns:a16="http://schemas.microsoft.com/office/drawing/2014/main" id="{3FF26895-B77A-4A7F-830B-05E938BD318C}"/>
              </a:ext>
            </a:extLst>
          </p:cNvPr>
          <p:cNvSpPr txBox="1">
            <a:spLocks noChangeArrowheads="1"/>
          </p:cNvSpPr>
          <p:nvPr/>
        </p:nvSpPr>
        <p:spPr bwMode="auto">
          <a:xfrm>
            <a:off x="2608263" y="258763"/>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2 ft</a:t>
            </a:r>
          </a:p>
        </p:txBody>
      </p:sp>
      <p:sp>
        <p:nvSpPr>
          <p:cNvPr id="35865" name="Text Box 25">
            <a:extLst>
              <a:ext uri="{FF2B5EF4-FFF2-40B4-BE49-F238E27FC236}">
                <a16:creationId xmlns:a16="http://schemas.microsoft.com/office/drawing/2014/main" id="{9041C1E4-C110-411B-8C58-011E84EAD1FC}"/>
              </a:ext>
            </a:extLst>
          </p:cNvPr>
          <p:cNvSpPr txBox="1">
            <a:spLocks noChangeArrowheads="1"/>
          </p:cNvSpPr>
          <p:nvPr/>
        </p:nvSpPr>
        <p:spPr bwMode="auto">
          <a:xfrm>
            <a:off x="1315192" y="1351061"/>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2 ft</a:t>
            </a:r>
          </a:p>
        </p:txBody>
      </p:sp>
      <p:sp>
        <p:nvSpPr>
          <p:cNvPr id="35866" name="Text Box 26">
            <a:extLst>
              <a:ext uri="{FF2B5EF4-FFF2-40B4-BE49-F238E27FC236}">
                <a16:creationId xmlns:a16="http://schemas.microsoft.com/office/drawing/2014/main" id="{CCF2A185-B293-4D2E-AFC6-316338CB5FDC}"/>
              </a:ext>
            </a:extLst>
          </p:cNvPr>
          <p:cNvSpPr txBox="1">
            <a:spLocks noChangeArrowheads="1"/>
          </p:cNvSpPr>
          <p:nvPr/>
        </p:nvSpPr>
        <p:spPr bwMode="auto">
          <a:xfrm>
            <a:off x="687990" y="1593949"/>
            <a:ext cx="5822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8/3 ft</a:t>
            </a:r>
          </a:p>
        </p:txBody>
      </p:sp>
      <p:sp>
        <p:nvSpPr>
          <p:cNvPr id="35867" name="Line 27">
            <a:extLst>
              <a:ext uri="{FF2B5EF4-FFF2-40B4-BE49-F238E27FC236}">
                <a16:creationId xmlns:a16="http://schemas.microsoft.com/office/drawing/2014/main" id="{3476CD79-95FD-414A-B809-DDE6E8C73189}"/>
              </a:ext>
            </a:extLst>
          </p:cNvPr>
          <p:cNvSpPr>
            <a:spLocks noChangeShapeType="1"/>
          </p:cNvSpPr>
          <p:nvPr/>
        </p:nvSpPr>
        <p:spPr bwMode="auto">
          <a:xfrm>
            <a:off x="2484438" y="1844675"/>
            <a:ext cx="431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5868" name="Object 28">
            <a:extLst>
              <a:ext uri="{FF2B5EF4-FFF2-40B4-BE49-F238E27FC236}">
                <a16:creationId xmlns:a16="http://schemas.microsoft.com/office/drawing/2014/main" id="{602F6EF2-86DE-4691-8BFD-329A11FBDEE2}"/>
              </a:ext>
            </a:extLst>
          </p:cNvPr>
          <p:cNvGraphicFramePr>
            <a:graphicFrameLocks noChangeAspect="1"/>
          </p:cNvGraphicFramePr>
          <p:nvPr>
            <p:extLst>
              <p:ext uri="{D42A27DB-BD31-4B8C-83A1-F6EECF244321}">
                <p14:modId xmlns:p14="http://schemas.microsoft.com/office/powerpoint/2010/main" val="3617886468"/>
              </p:ext>
            </p:extLst>
          </p:nvPr>
        </p:nvGraphicFramePr>
        <p:xfrm>
          <a:off x="5075237" y="2622595"/>
          <a:ext cx="827088" cy="352425"/>
        </p:xfrm>
        <a:graphic>
          <a:graphicData uri="http://schemas.openxmlformats.org/presentationml/2006/ole">
            <mc:AlternateContent xmlns:mc="http://schemas.openxmlformats.org/markup-compatibility/2006">
              <mc:Choice xmlns:v="urn:schemas-microsoft-com:vml" Requires="v">
                <p:oleObj name="Equation" r:id="rId3" imgW="596880" imgH="253800" progId="Equation.DSMT4">
                  <p:embed/>
                </p:oleObj>
              </mc:Choice>
              <mc:Fallback>
                <p:oleObj name="Equation" r:id="rId3" imgW="596880" imgH="253800" progId="Equation.DSMT4">
                  <p:embed/>
                  <p:pic>
                    <p:nvPicPr>
                      <p:cNvPr id="0" name="Object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5237" y="2622595"/>
                        <a:ext cx="827088" cy="352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869" name="Line 29">
            <a:extLst>
              <a:ext uri="{FF2B5EF4-FFF2-40B4-BE49-F238E27FC236}">
                <a16:creationId xmlns:a16="http://schemas.microsoft.com/office/drawing/2014/main" id="{7F3FB8C6-A8BF-4014-921D-9005DC256B8D}"/>
              </a:ext>
            </a:extLst>
          </p:cNvPr>
          <p:cNvSpPr>
            <a:spLocks noChangeShapeType="1"/>
          </p:cNvSpPr>
          <p:nvPr/>
        </p:nvSpPr>
        <p:spPr bwMode="auto">
          <a:xfrm flipH="1" flipV="1">
            <a:off x="2700338" y="1916113"/>
            <a:ext cx="358775" cy="7921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70" name="Text Box 30">
            <a:extLst>
              <a:ext uri="{FF2B5EF4-FFF2-40B4-BE49-F238E27FC236}">
                <a16:creationId xmlns:a16="http://schemas.microsoft.com/office/drawing/2014/main" id="{89C5DB9D-3547-42DD-A23E-59DCC83DF74F}"/>
              </a:ext>
            </a:extLst>
          </p:cNvPr>
          <p:cNvSpPr txBox="1">
            <a:spLocks noChangeArrowheads="1"/>
          </p:cNvSpPr>
          <p:nvPr/>
        </p:nvSpPr>
        <p:spPr bwMode="auto">
          <a:xfrm>
            <a:off x="3255963" y="280988"/>
            <a:ext cx="40267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a:latin typeface="Times New Roman" panose="02020603050405020304" pitchFamily="18" charset="0"/>
                <a:cs typeface="Times New Roman" panose="02020603050405020304" pitchFamily="18" charset="0"/>
              </a:rPr>
              <a:t>F</a:t>
            </a:r>
            <a:r>
              <a:rPr lang="en-US" altLang="en-US" baseline="-25000" dirty="0">
                <a:latin typeface="Times New Roman" panose="02020603050405020304" pitchFamily="18" charset="0"/>
                <a:cs typeface="Times New Roman" panose="02020603050405020304" pitchFamily="18" charset="0"/>
              </a:rPr>
              <a:t>1</a:t>
            </a:r>
            <a:endParaRPr lang="en-US" altLang="en-US" dirty="0">
              <a:latin typeface="Times New Roman" panose="02020603050405020304" pitchFamily="18" charset="0"/>
              <a:cs typeface="Times New Roman" panose="02020603050405020304" pitchFamily="18" charset="0"/>
            </a:endParaRPr>
          </a:p>
        </p:txBody>
      </p:sp>
      <p:sp>
        <p:nvSpPr>
          <p:cNvPr id="35871" name="Text Box 31">
            <a:extLst>
              <a:ext uri="{FF2B5EF4-FFF2-40B4-BE49-F238E27FC236}">
                <a16:creationId xmlns:a16="http://schemas.microsoft.com/office/drawing/2014/main" id="{A6594505-F89B-404C-BF4D-550F6198F554}"/>
              </a:ext>
            </a:extLst>
          </p:cNvPr>
          <p:cNvSpPr txBox="1">
            <a:spLocks noChangeArrowheads="1"/>
          </p:cNvSpPr>
          <p:nvPr/>
        </p:nvSpPr>
        <p:spPr bwMode="auto">
          <a:xfrm>
            <a:off x="2555875" y="1412875"/>
            <a:ext cx="10366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b="1" dirty="0">
                <a:latin typeface="Times New Roman" panose="02020603050405020304" pitchFamily="18" charset="0"/>
                <a:cs typeface="Times New Roman" panose="02020603050405020304" pitchFamily="18" charset="0"/>
              </a:rPr>
              <a:t>W</a:t>
            </a:r>
            <a:r>
              <a:rPr lang="en-US" altLang="en-US" sz="1400" dirty="0">
                <a:latin typeface="Times New Roman" panose="02020603050405020304" pitchFamily="18" charset="0"/>
                <a:cs typeface="Times New Roman" panose="02020603050405020304" pitchFamily="18" charset="0"/>
              </a:rPr>
              <a:t>=3137 </a:t>
            </a:r>
            <a:r>
              <a:rPr lang="en-US" altLang="en-US" sz="1400" dirty="0" err="1">
                <a:latin typeface="Times New Roman" panose="02020603050405020304" pitchFamily="18" charset="0"/>
                <a:cs typeface="Times New Roman" panose="02020603050405020304" pitchFamily="18" charset="0"/>
              </a:rPr>
              <a:t>lb</a:t>
            </a:r>
            <a:endParaRPr lang="en-US" altLang="en-US" sz="1400" dirty="0">
              <a:latin typeface="Times New Roman" panose="02020603050405020304" pitchFamily="18" charset="0"/>
              <a:cs typeface="Times New Roman" panose="02020603050405020304" pitchFamily="18" charset="0"/>
            </a:endParaRPr>
          </a:p>
        </p:txBody>
      </p:sp>
      <p:sp>
        <p:nvSpPr>
          <p:cNvPr id="35872" name="Text Box 32">
            <a:extLst>
              <a:ext uri="{FF2B5EF4-FFF2-40B4-BE49-F238E27FC236}">
                <a16:creationId xmlns:a16="http://schemas.microsoft.com/office/drawing/2014/main" id="{0105A7BF-28AA-4890-A351-6FD64770A63A}"/>
              </a:ext>
            </a:extLst>
          </p:cNvPr>
          <p:cNvSpPr txBox="1">
            <a:spLocks noChangeArrowheads="1"/>
          </p:cNvSpPr>
          <p:nvPr/>
        </p:nvSpPr>
        <p:spPr bwMode="auto">
          <a:xfrm>
            <a:off x="1187450" y="1557338"/>
            <a:ext cx="4079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a:latin typeface="Times New Roman" panose="02020603050405020304" pitchFamily="18" charset="0"/>
                <a:cs typeface="Times New Roman" panose="02020603050405020304" pitchFamily="18" charset="0"/>
              </a:rPr>
              <a:t>F</a:t>
            </a:r>
            <a:r>
              <a:rPr lang="en-US" altLang="en-US" baseline="-25000" dirty="0">
                <a:latin typeface="Times New Roman" panose="02020603050405020304" pitchFamily="18" charset="0"/>
                <a:cs typeface="Times New Roman" panose="02020603050405020304" pitchFamily="18" charset="0"/>
              </a:rPr>
              <a:t>2</a:t>
            </a:r>
            <a:endParaRPr lang="en-US" altLang="en-US" dirty="0">
              <a:latin typeface="Times New Roman" panose="02020603050405020304" pitchFamily="18" charset="0"/>
              <a:cs typeface="Times New Roman" panose="02020603050405020304" pitchFamily="18" charset="0"/>
            </a:endParaRPr>
          </a:p>
        </p:txBody>
      </p:sp>
      <p:sp>
        <p:nvSpPr>
          <p:cNvPr id="35873" name="Text Box 33">
            <a:extLst>
              <a:ext uri="{FF2B5EF4-FFF2-40B4-BE49-F238E27FC236}">
                <a16:creationId xmlns:a16="http://schemas.microsoft.com/office/drawing/2014/main" id="{3778569D-329D-4616-9CD8-E8783D0992D1}"/>
              </a:ext>
            </a:extLst>
          </p:cNvPr>
          <p:cNvSpPr txBox="1">
            <a:spLocks noChangeArrowheads="1"/>
          </p:cNvSpPr>
          <p:nvPr/>
        </p:nvSpPr>
        <p:spPr bwMode="auto">
          <a:xfrm>
            <a:off x="1187450" y="2349500"/>
            <a:ext cx="4079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a:latin typeface="Times New Roman" panose="02020603050405020304" pitchFamily="18" charset="0"/>
                <a:cs typeface="Times New Roman" panose="02020603050405020304" pitchFamily="18" charset="0"/>
              </a:rPr>
              <a:t>F</a:t>
            </a:r>
            <a:r>
              <a:rPr lang="en-US" altLang="en-US" baseline="-25000" dirty="0">
                <a:latin typeface="Times New Roman" panose="02020603050405020304" pitchFamily="18" charset="0"/>
                <a:cs typeface="Times New Roman" panose="02020603050405020304" pitchFamily="18" charset="0"/>
              </a:rPr>
              <a:t>3</a:t>
            </a:r>
            <a:endParaRPr lang="en-US" altLang="en-US" dirty="0">
              <a:latin typeface="Times New Roman" panose="02020603050405020304" pitchFamily="18" charset="0"/>
              <a:cs typeface="Times New Roman" panose="02020603050405020304" pitchFamily="18" charset="0"/>
            </a:endParaRPr>
          </a:p>
        </p:txBody>
      </p:sp>
      <p:graphicFrame>
        <p:nvGraphicFramePr>
          <p:cNvPr id="35874" name="Object 34">
            <a:extLst>
              <a:ext uri="{FF2B5EF4-FFF2-40B4-BE49-F238E27FC236}">
                <a16:creationId xmlns:a16="http://schemas.microsoft.com/office/drawing/2014/main" id="{8151B7C4-D86C-44D0-B875-DD9AF66AAE15}"/>
              </a:ext>
            </a:extLst>
          </p:cNvPr>
          <p:cNvGraphicFramePr>
            <a:graphicFrameLocks noChangeAspect="1"/>
          </p:cNvGraphicFramePr>
          <p:nvPr>
            <p:extLst>
              <p:ext uri="{D42A27DB-BD31-4B8C-83A1-F6EECF244321}">
                <p14:modId xmlns:p14="http://schemas.microsoft.com/office/powerpoint/2010/main" val="3043258890"/>
              </p:ext>
            </p:extLst>
          </p:nvPr>
        </p:nvGraphicFramePr>
        <p:xfrm>
          <a:off x="4356100" y="669925"/>
          <a:ext cx="4103688" cy="1579563"/>
        </p:xfrm>
        <a:graphic>
          <a:graphicData uri="http://schemas.openxmlformats.org/presentationml/2006/ole">
            <mc:AlternateContent xmlns:mc="http://schemas.openxmlformats.org/markup-compatibility/2006">
              <mc:Choice xmlns:v="urn:schemas-microsoft-com:vml" Requires="v">
                <p:oleObj name="Equation" r:id="rId5" imgW="2971800" imgH="1143000" progId="Equation.DSMT4">
                  <p:embed/>
                </p:oleObj>
              </mc:Choice>
              <mc:Fallback>
                <p:oleObj name="Equation" r:id="rId5" imgW="2971800" imgH="1143000" progId="Equation.DSMT4">
                  <p:embed/>
                  <p:pic>
                    <p:nvPicPr>
                      <p:cNvPr id="0" name="Object 34"/>
                      <p:cNvPicPr>
                        <a:picLocks noChangeAspect="1" noChangeArrowheads="1"/>
                      </p:cNvPicPr>
                      <p:nvPr/>
                    </p:nvPicPr>
                    <p:blipFill>
                      <a:blip r:embed="rId6"/>
                      <a:srcRect/>
                      <a:stretch>
                        <a:fillRect/>
                      </a:stretch>
                    </p:blipFill>
                    <p:spPr bwMode="auto">
                      <a:xfrm>
                        <a:off x="4356100" y="669925"/>
                        <a:ext cx="4103688" cy="157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875" name="Text Box 35">
            <a:extLst>
              <a:ext uri="{FF2B5EF4-FFF2-40B4-BE49-F238E27FC236}">
                <a16:creationId xmlns:a16="http://schemas.microsoft.com/office/drawing/2014/main" id="{D08C6180-5675-42CE-B88A-B3491A78ABFF}"/>
              </a:ext>
            </a:extLst>
          </p:cNvPr>
          <p:cNvSpPr txBox="1">
            <a:spLocks noChangeArrowheads="1"/>
          </p:cNvSpPr>
          <p:nvPr/>
        </p:nvSpPr>
        <p:spPr bwMode="auto">
          <a:xfrm>
            <a:off x="2103438" y="784225"/>
            <a:ext cx="361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a:t>
            </a:r>
          </a:p>
        </p:txBody>
      </p:sp>
      <p:graphicFrame>
        <p:nvGraphicFramePr>
          <p:cNvPr id="35876" name="Object 36">
            <a:extLst>
              <a:ext uri="{FF2B5EF4-FFF2-40B4-BE49-F238E27FC236}">
                <a16:creationId xmlns:a16="http://schemas.microsoft.com/office/drawing/2014/main" id="{F5143675-20A7-4FC4-A3F9-74A2B619D83A}"/>
              </a:ext>
            </a:extLst>
          </p:cNvPr>
          <p:cNvGraphicFramePr>
            <a:graphicFrameLocks noChangeAspect="1"/>
          </p:cNvGraphicFramePr>
          <p:nvPr>
            <p:extLst>
              <p:ext uri="{D42A27DB-BD31-4B8C-83A1-F6EECF244321}">
                <p14:modId xmlns:p14="http://schemas.microsoft.com/office/powerpoint/2010/main" val="66442162"/>
              </p:ext>
            </p:extLst>
          </p:nvPr>
        </p:nvGraphicFramePr>
        <p:xfrm>
          <a:off x="755650" y="3213100"/>
          <a:ext cx="4103688" cy="857250"/>
        </p:xfrm>
        <a:graphic>
          <a:graphicData uri="http://schemas.openxmlformats.org/presentationml/2006/ole">
            <mc:AlternateContent xmlns:mc="http://schemas.openxmlformats.org/markup-compatibility/2006">
              <mc:Choice xmlns:v="urn:schemas-microsoft-com:vml" Requires="v">
                <p:oleObj name="Equation" r:id="rId7" imgW="2552400" imgH="533160" progId="Equation.DSMT4">
                  <p:embed/>
                </p:oleObj>
              </mc:Choice>
              <mc:Fallback>
                <p:oleObj name="Equation" r:id="rId7" imgW="2552400" imgH="533160" progId="Equation.DSMT4">
                  <p:embed/>
                  <p:pic>
                    <p:nvPicPr>
                      <p:cNvPr id="0" name="Object 36"/>
                      <p:cNvPicPr>
                        <a:picLocks noChangeAspect="1" noChangeArrowheads="1"/>
                      </p:cNvPicPr>
                      <p:nvPr/>
                    </p:nvPicPr>
                    <p:blipFill>
                      <a:blip r:embed="rId8"/>
                      <a:srcRect/>
                      <a:stretch>
                        <a:fillRect/>
                      </a:stretch>
                    </p:blipFill>
                    <p:spPr bwMode="auto">
                      <a:xfrm>
                        <a:off x="755650" y="3213100"/>
                        <a:ext cx="4103688" cy="857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877" name="Object 37">
            <a:extLst>
              <a:ext uri="{FF2B5EF4-FFF2-40B4-BE49-F238E27FC236}">
                <a16:creationId xmlns:a16="http://schemas.microsoft.com/office/drawing/2014/main" id="{FF554608-E105-418A-8676-9C68DFD5CB39}"/>
              </a:ext>
            </a:extLst>
          </p:cNvPr>
          <p:cNvGraphicFramePr>
            <a:graphicFrameLocks noChangeAspect="1"/>
          </p:cNvGraphicFramePr>
          <p:nvPr>
            <p:extLst>
              <p:ext uri="{D42A27DB-BD31-4B8C-83A1-F6EECF244321}">
                <p14:modId xmlns:p14="http://schemas.microsoft.com/office/powerpoint/2010/main" val="394594432"/>
              </p:ext>
            </p:extLst>
          </p:nvPr>
        </p:nvGraphicFramePr>
        <p:xfrm>
          <a:off x="971550" y="4221163"/>
          <a:ext cx="2520950" cy="833437"/>
        </p:xfrm>
        <a:graphic>
          <a:graphicData uri="http://schemas.openxmlformats.org/presentationml/2006/ole">
            <mc:AlternateContent xmlns:mc="http://schemas.openxmlformats.org/markup-compatibility/2006">
              <mc:Choice xmlns:v="urn:schemas-microsoft-com:vml" Requires="v">
                <p:oleObj name="Equation" r:id="rId9" imgW="1688760" imgH="558720" progId="Equation.DSMT4">
                  <p:embed/>
                </p:oleObj>
              </mc:Choice>
              <mc:Fallback>
                <p:oleObj name="Equation" r:id="rId9" imgW="1688760" imgH="558720" progId="Equation.DSMT4">
                  <p:embed/>
                  <p:pic>
                    <p:nvPicPr>
                      <p:cNvPr id="0" name="Object 37"/>
                      <p:cNvPicPr>
                        <a:picLocks noChangeAspect="1" noChangeArrowheads="1"/>
                      </p:cNvPicPr>
                      <p:nvPr/>
                    </p:nvPicPr>
                    <p:blipFill>
                      <a:blip r:embed="rId10"/>
                      <a:srcRect/>
                      <a:stretch>
                        <a:fillRect/>
                      </a:stretch>
                    </p:blipFill>
                    <p:spPr bwMode="auto">
                      <a:xfrm>
                        <a:off x="971550" y="4221163"/>
                        <a:ext cx="2520950" cy="833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878" name="Line 38">
            <a:extLst>
              <a:ext uri="{FF2B5EF4-FFF2-40B4-BE49-F238E27FC236}">
                <a16:creationId xmlns:a16="http://schemas.microsoft.com/office/drawing/2014/main" id="{CE85BB0D-CA77-41A3-885C-E041A48E6B08}"/>
              </a:ext>
            </a:extLst>
          </p:cNvPr>
          <p:cNvSpPr>
            <a:spLocks noChangeShapeType="1"/>
          </p:cNvSpPr>
          <p:nvPr/>
        </p:nvSpPr>
        <p:spPr bwMode="auto">
          <a:xfrm>
            <a:off x="6300788" y="3357563"/>
            <a:ext cx="576262" cy="50323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79" name="Line 39">
            <a:extLst>
              <a:ext uri="{FF2B5EF4-FFF2-40B4-BE49-F238E27FC236}">
                <a16:creationId xmlns:a16="http://schemas.microsoft.com/office/drawing/2014/main" id="{2DF82058-31FF-48D5-AB89-386DE2586DA0}"/>
              </a:ext>
            </a:extLst>
          </p:cNvPr>
          <p:cNvSpPr>
            <a:spLocks noChangeShapeType="1"/>
          </p:cNvSpPr>
          <p:nvPr/>
        </p:nvSpPr>
        <p:spPr bwMode="auto">
          <a:xfrm>
            <a:off x="6300788" y="3357563"/>
            <a:ext cx="5032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80" name="Text Box 40">
            <a:extLst>
              <a:ext uri="{FF2B5EF4-FFF2-40B4-BE49-F238E27FC236}">
                <a16:creationId xmlns:a16="http://schemas.microsoft.com/office/drawing/2014/main" id="{7D669B79-AF22-4879-93C9-0881971C552D}"/>
              </a:ext>
            </a:extLst>
          </p:cNvPr>
          <p:cNvSpPr txBox="1">
            <a:spLocks noChangeArrowheads="1"/>
          </p:cNvSpPr>
          <p:nvPr/>
        </p:nvSpPr>
        <p:spPr bwMode="auto">
          <a:xfrm>
            <a:off x="6516688" y="3284538"/>
            <a:ext cx="3286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Symbol" panose="05050102010706020507" pitchFamily="18" charset="2"/>
              </a:rPr>
              <a:t>a</a:t>
            </a:r>
          </a:p>
        </p:txBody>
      </p:sp>
      <p:sp>
        <p:nvSpPr>
          <p:cNvPr id="35881" name="Text Box 41">
            <a:extLst>
              <a:ext uri="{FF2B5EF4-FFF2-40B4-BE49-F238E27FC236}">
                <a16:creationId xmlns:a16="http://schemas.microsoft.com/office/drawing/2014/main" id="{7BFA247A-655F-4157-BA27-8B9E28DCA03F}"/>
              </a:ext>
            </a:extLst>
          </p:cNvPr>
          <p:cNvSpPr txBox="1">
            <a:spLocks noChangeArrowheads="1"/>
          </p:cNvSpPr>
          <p:nvPr/>
        </p:nvSpPr>
        <p:spPr bwMode="auto">
          <a:xfrm>
            <a:off x="6280150" y="3592513"/>
            <a:ext cx="34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t>
            </a:r>
          </a:p>
        </p:txBody>
      </p:sp>
      <p:graphicFrame>
        <p:nvGraphicFramePr>
          <p:cNvPr id="35882" name="Object 42">
            <a:extLst>
              <a:ext uri="{FF2B5EF4-FFF2-40B4-BE49-F238E27FC236}">
                <a16:creationId xmlns:a16="http://schemas.microsoft.com/office/drawing/2014/main" id="{A48FACB5-1652-4F2B-B461-5E4B2B6782F6}"/>
              </a:ext>
            </a:extLst>
          </p:cNvPr>
          <p:cNvGraphicFramePr>
            <a:graphicFrameLocks noChangeAspect="1"/>
          </p:cNvGraphicFramePr>
          <p:nvPr>
            <p:extLst>
              <p:ext uri="{D42A27DB-BD31-4B8C-83A1-F6EECF244321}">
                <p14:modId xmlns:p14="http://schemas.microsoft.com/office/powerpoint/2010/main" val="2595018104"/>
              </p:ext>
            </p:extLst>
          </p:nvPr>
        </p:nvGraphicFramePr>
        <p:xfrm>
          <a:off x="4140200" y="4221163"/>
          <a:ext cx="1584325" cy="885825"/>
        </p:xfrm>
        <a:graphic>
          <a:graphicData uri="http://schemas.openxmlformats.org/presentationml/2006/ole">
            <mc:AlternateContent xmlns:mc="http://schemas.openxmlformats.org/markup-compatibility/2006">
              <mc:Choice xmlns:v="urn:schemas-microsoft-com:vml" Requires="v">
                <p:oleObj name="Equation" r:id="rId11" imgW="1180800" imgH="660240" progId="Equation.DSMT4">
                  <p:embed/>
                </p:oleObj>
              </mc:Choice>
              <mc:Fallback>
                <p:oleObj name="Equation" r:id="rId11" imgW="1180800" imgH="660240" progId="Equation.DSMT4">
                  <p:embed/>
                  <p:pic>
                    <p:nvPicPr>
                      <p:cNvPr id="0" name="Object 42"/>
                      <p:cNvPicPr>
                        <a:picLocks noChangeAspect="1" noChangeArrowheads="1"/>
                      </p:cNvPicPr>
                      <p:nvPr/>
                    </p:nvPicPr>
                    <p:blipFill>
                      <a:blip r:embed="rId12"/>
                      <a:srcRect/>
                      <a:stretch>
                        <a:fillRect/>
                      </a:stretch>
                    </p:blipFill>
                    <p:spPr bwMode="auto">
                      <a:xfrm>
                        <a:off x="4140200" y="4221163"/>
                        <a:ext cx="1584325" cy="885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883" name="Object 43">
            <a:extLst>
              <a:ext uri="{FF2B5EF4-FFF2-40B4-BE49-F238E27FC236}">
                <a16:creationId xmlns:a16="http://schemas.microsoft.com/office/drawing/2014/main" id="{BEA42587-9407-4C59-BF94-0B194D4A1CC6}"/>
              </a:ext>
            </a:extLst>
          </p:cNvPr>
          <p:cNvGraphicFramePr>
            <a:graphicFrameLocks noChangeAspect="1"/>
          </p:cNvGraphicFramePr>
          <p:nvPr>
            <p:extLst>
              <p:ext uri="{D42A27DB-BD31-4B8C-83A1-F6EECF244321}">
                <p14:modId xmlns:p14="http://schemas.microsoft.com/office/powerpoint/2010/main" val="3404514132"/>
              </p:ext>
            </p:extLst>
          </p:nvPr>
        </p:nvGraphicFramePr>
        <p:xfrm>
          <a:off x="468313" y="5445125"/>
          <a:ext cx="5976937" cy="688975"/>
        </p:xfrm>
        <a:graphic>
          <a:graphicData uri="http://schemas.openxmlformats.org/presentationml/2006/ole">
            <mc:AlternateContent xmlns:mc="http://schemas.openxmlformats.org/markup-compatibility/2006">
              <mc:Choice xmlns:v="urn:schemas-microsoft-com:vml" Requires="v">
                <p:oleObj name="Equation" r:id="rId13" imgW="4178160" imgH="482400" progId="Equation.DSMT4">
                  <p:embed/>
                </p:oleObj>
              </mc:Choice>
              <mc:Fallback>
                <p:oleObj name="Equation" r:id="rId13" imgW="4178160" imgH="482400" progId="Equation.DSMT4">
                  <p:embed/>
                  <p:pic>
                    <p:nvPicPr>
                      <p:cNvPr id="0" name="Object 4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68313" y="5445125"/>
                        <a:ext cx="5976937" cy="688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884" name="Arc 44">
            <a:extLst>
              <a:ext uri="{FF2B5EF4-FFF2-40B4-BE49-F238E27FC236}">
                <a16:creationId xmlns:a16="http://schemas.microsoft.com/office/drawing/2014/main" id="{E93EF24B-CEF7-4103-AB22-BCC421E4BFAD}"/>
              </a:ext>
            </a:extLst>
          </p:cNvPr>
          <p:cNvSpPr>
            <a:spLocks/>
          </p:cNvSpPr>
          <p:nvPr/>
        </p:nvSpPr>
        <p:spPr bwMode="auto">
          <a:xfrm>
            <a:off x="107950" y="5661025"/>
            <a:ext cx="346075" cy="328613"/>
          </a:xfrm>
          <a:custGeom>
            <a:avLst/>
            <a:gdLst>
              <a:gd name="G0" fmla="+- 18737 0 0"/>
              <a:gd name="G1" fmla="+- 21600 0 0"/>
              <a:gd name="G2" fmla="+- 21600 0 0"/>
              <a:gd name="T0" fmla="*/ 0 w 40337"/>
              <a:gd name="T1" fmla="*/ 10854 h 43200"/>
              <a:gd name="T2" fmla="*/ 5630 w 40337"/>
              <a:gd name="T3" fmla="*/ 38769 h 43200"/>
              <a:gd name="T4" fmla="*/ 18737 w 40337"/>
              <a:gd name="T5" fmla="*/ 21600 h 43200"/>
            </a:gdLst>
            <a:ahLst/>
            <a:cxnLst>
              <a:cxn ang="0">
                <a:pos x="T0" y="T1"/>
              </a:cxn>
              <a:cxn ang="0">
                <a:pos x="T2" y="T3"/>
              </a:cxn>
              <a:cxn ang="0">
                <a:pos x="T4" y="T5"/>
              </a:cxn>
            </a:cxnLst>
            <a:rect l="0" t="0" r="r" b="b"/>
            <a:pathLst>
              <a:path w="40337" h="43200" fill="none" extrusionOk="0">
                <a:moveTo>
                  <a:pt x="-1" y="10853"/>
                </a:moveTo>
                <a:cubicBezTo>
                  <a:pt x="3850" y="4140"/>
                  <a:pt x="10997" y="0"/>
                  <a:pt x="18737" y="0"/>
                </a:cubicBezTo>
                <a:cubicBezTo>
                  <a:pt x="30666" y="0"/>
                  <a:pt x="40337" y="9670"/>
                  <a:pt x="40337" y="21600"/>
                </a:cubicBezTo>
                <a:cubicBezTo>
                  <a:pt x="40337" y="33529"/>
                  <a:pt x="30666" y="43200"/>
                  <a:pt x="18737" y="43200"/>
                </a:cubicBezTo>
                <a:cubicBezTo>
                  <a:pt x="14000" y="43199"/>
                  <a:pt x="9395" y="41643"/>
                  <a:pt x="5630" y="38768"/>
                </a:cubicBezTo>
              </a:path>
              <a:path w="40337" h="43200" stroke="0" extrusionOk="0">
                <a:moveTo>
                  <a:pt x="-1" y="10853"/>
                </a:moveTo>
                <a:cubicBezTo>
                  <a:pt x="3850" y="4140"/>
                  <a:pt x="10997" y="0"/>
                  <a:pt x="18737" y="0"/>
                </a:cubicBezTo>
                <a:cubicBezTo>
                  <a:pt x="30666" y="0"/>
                  <a:pt x="40337" y="9670"/>
                  <a:pt x="40337" y="21600"/>
                </a:cubicBezTo>
                <a:cubicBezTo>
                  <a:pt x="40337" y="33529"/>
                  <a:pt x="30666" y="43200"/>
                  <a:pt x="18737" y="43200"/>
                </a:cubicBezTo>
                <a:cubicBezTo>
                  <a:pt x="14000" y="43199"/>
                  <a:pt x="9395" y="41643"/>
                  <a:pt x="5630" y="38768"/>
                </a:cubicBezTo>
                <a:lnTo>
                  <a:pt x="18737" y="21600"/>
                </a:lnTo>
                <a:close/>
              </a:path>
            </a:pathLst>
          </a:custGeom>
          <a:noFill/>
          <a:ln w="9525">
            <a:solidFill>
              <a:schemeClr val="tx1"/>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885" name="Text Box 45">
            <a:extLst>
              <a:ext uri="{FF2B5EF4-FFF2-40B4-BE49-F238E27FC236}">
                <a16:creationId xmlns:a16="http://schemas.microsoft.com/office/drawing/2014/main" id="{EF32C3F5-2EB4-4CF5-9E3B-F2DA0048F241}"/>
              </a:ext>
            </a:extLst>
          </p:cNvPr>
          <p:cNvSpPr txBox="1">
            <a:spLocks noChangeArrowheads="1"/>
          </p:cNvSpPr>
          <p:nvPr/>
        </p:nvSpPr>
        <p:spPr bwMode="auto">
          <a:xfrm>
            <a:off x="98425" y="5641975"/>
            <a:ext cx="317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t>
            </a:r>
          </a:p>
        </p:txBody>
      </p:sp>
      <p:sp>
        <p:nvSpPr>
          <p:cNvPr id="35886" name="Text Box 46">
            <a:extLst>
              <a:ext uri="{FF2B5EF4-FFF2-40B4-BE49-F238E27FC236}">
                <a16:creationId xmlns:a16="http://schemas.microsoft.com/office/drawing/2014/main" id="{9C8C0DDC-4B71-4D59-839B-4FCEAF2698F0}"/>
              </a:ext>
            </a:extLst>
          </p:cNvPr>
          <p:cNvSpPr txBox="1">
            <a:spLocks noChangeArrowheads="1"/>
          </p:cNvSpPr>
          <p:nvPr/>
        </p:nvSpPr>
        <p:spPr bwMode="auto">
          <a:xfrm>
            <a:off x="107950" y="6237288"/>
            <a:ext cx="391645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latin typeface="Times New Roman" panose="02020603050405020304" pitchFamily="18" charset="0"/>
                <a:cs typeface="Times New Roman" panose="02020603050405020304" pitchFamily="18" charset="0"/>
              </a:rPr>
              <a:t>so the line of action of R must go thru O</a:t>
            </a:r>
          </a:p>
        </p:txBody>
      </p:sp>
      <p:grpSp>
        <p:nvGrpSpPr>
          <p:cNvPr id="35887" name="Group 47">
            <a:extLst>
              <a:ext uri="{FF2B5EF4-FFF2-40B4-BE49-F238E27FC236}">
                <a16:creationId xmlns:a16="http://schemas.microsoft.com/office/drawing/2014/main" id="{03C33AF6-4E03-442F-AA19-87BB1C8E425B}"/>
              </a:ext>
            </a:extLst>
          </p:cNvPr>
          <p:cNvGrpSpPr>
            <a:grpSpLocks/>
          </p:cNvGrpSpPr>
          <p:nvPr/>
        </p:nvGrpSpPr>
        <p:grpSpPr bwMode="auto">
          <a:xfrm>
            <a:off x="7092950" y="4797425"/>
            <a:ext cx="1511300" cy="1465263"/>
            <a:chOff x="2835" y="2280"/>
            <a:chExt cx="499" cy="535"/>
          </a:xfrm>
        </p:grpSpPr>
        <p:sp>
          <p:nvSpPr>
            <p:cNvPr id="35888" name="Arc 48">
              <a:extLst>
                <a:ext uri="{FF2B5EF4-FFF2-40B4-BE49-F238E27FC236}">
                  <a16:creationId xmlns:a16="http://schemas.microsoft.com/office/drawing/2014/main" id="{ABE730BE-89DB-4BCF-AE5D-3BE40A835689}"/>
                </a:ext>
              </a:extLst>
            </p:cNvPr>
            <p:cNvSpPr>
              <a:spLocks/>
            </p:cNvSpPr>
            <p:nvPr/>
          </p:nvSpPr>
          <p:spPr bwMode="auto">
            <a:xfrm rot="5166270">
              <a:off x="2835" y="2296"/>
              <a:ext cx="499" cy="499"/>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889" name="Line 49">
              <a:extLst>
                <a:ext uri="{FF2B5EF4-FFF2-40B4-BE49-F238E27FC236}">
                  <a16:creationId xmlns:a16="http://schemas.microsoft.com/office/drawing/2014/main" id="{2E151158-3707-42E1-91A9-3774721528E3}"/>
                </a:ext>
              </a:extLst>
            </p:cNvPr>
            <p:cNvSpPr>
              <a:spLocks noChangeShapeType="1"/>
            </p:cNvSpPr>
            <p:nvPr/>
          </p:nvSpPr>
          <p:spPr bwMode="auto">
            <a:xfrm flipV="1">
              <a:off x="2842" y="2280"/>
              <a:ext cx="5" cy="53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90" name="Line 50">
              <a:extLst>
                <a:ext uri="{FF2B5EF4-FFF2-40B4-BE49-F238E27FC236}">
                  <a16:creationId xmlns:a16="http://schemas.microsoft.com/office/drawing/2014/main" id="{C7B37E1E-CAC7-4886-A655-DF8572405FB6}"/>
                </a:ext>
              </a:extLst>
            </p:cNvPr>
            <p:cNvSpPr>
              <a:spLocks noChangeShapeType="1"/>
            </p:cNvSpPr>
            <p:nvPr/>
          </p:nvSpPr>
          <p:spPr bwMode="auto">
            <a:xfrm>
              <a:off x="2855" y="2290"/>
              <a:ext cx="45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5891" name="Line 51">
            <a:extLst>
              <a:ext uri="{FF2B5EF4-FFF2-40B4-BE49-F238E27FC236}">
                <a16:creationId xmlns:a16="http://schemas.microsoft.com/office/drawing/2014/main" id="{9559C5E8-A335-425A-862E-CA1C8B0A2F4A}"/>
              </a:ext>
            </a:extLst>
          </p:cNvPr>
          <p:cNvSpPr>
            <a:spLocks noChangeShapeType="1"/>
          </p:cNvSpPr>
          <p:nvPr/>
        </p:nvSpPr>
        <p:spPr bwMode="auto">
          <a:xfrm>
            <a:off x="7134225" y="4827588"/>
            <a:ext cx="715963" cy="5762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892" name="Text Box 52">
            <a:extLst>
              <a:ext uri="{FF2B5EF4-FFF2-40B4-BE49-F238E27FC236}">
                <a16:creationId xmlns:a16="http://schemas.microsoft.com/office/drawing/2014/main" id="{539B69D0-78EC-4BD8-842E-77B4B94E3359}"/>
              </a:ext>
            </a:extLst>
          </p:cNvPr>
          <p:cNvSpPr txBox="1">
            <a:spLocks noChangeArrowheads="1"/>
          </p:cNvSpPr>
          <p:nvPr/>
        </p:nvSpPr>
        <p:spPr bwMode="auto">
          <a:xfrm>
            <a:off x="6732588" y="4508500"/>
            <a:ext cx="361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a:t>
            </a:r>
          </a:p>
        </p:txBody>
      </p:sp>
      <p:sp>
        <p:nvSpPr>
          <p:cNvPr id="35893" name="Text Box 53">
            <a:extLst>
              <a:ext uri="{FF2B5EF4-FFF2-40B4-BE49-F238E27FC236}">
                <a16:creationId xmlns:a16="http://schemas.microsoft.com/office/drawing/2014/main" id="{F36C9B77-734F-4060-A286-55B93CC00739}"/>
              </a:ext>
            </a:extLst>
          </p:cNvPr>
          <p:cNvSpPr txBox="1">
            <a:spLocks noChangeArrowheads="1"/>
          </p:cNvSpPr>
          <p:nvPr/>
        </p:nvSpPr>
        <p:spPr bwMode="auto">
          <a:xfrm>
            <a:off x="7164388" y="5424488"/>
            <a:ext cx="9921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17.77 kips</a:t>
            </a:r>
          </a:p>
        </p:txBody>
      </p:sp>
      <p:sp>
        <p:nvSpPr>
          <p:cNvPr id="35894" name="Text Box 54">
            <a:extLst>
              <a:ext uri="{FF2B5EF4-FFF2-40B4-BE49-F238E27FC236}">
                <a16:creationId xmlns:a16="http://schemas.microsoft.com/office/drawing/2014/main" id="{A8209F9F-83CD-4E38-A4F6-7ECAC405508C}"/>
              </a:ext>
            </a:extLst>
          </p:cNvPr>
          <p:cNvSpPr txBox="1">
            <a:spLocks noChangeArrowheads="1"/>
          </p:cNvSpPr>
          <p:nvPr/>
        </p:nvSpPr>
        <p:spPr bwMode="auto">
          <a:xfrm>
            <a:off x="7380288" y="4795838"/>
            <a:ext cx="5921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47.6</a:t>
            </a:r>
            <a:r>
              <a:rPr lang="en-US" altLang="en-US" sz="1400" baseline="30000"/>
              <a:t>o</a:t>
            </a:r>
            <a:endParaRPr lang="en-US" altLang="en-US" sz="1400"/>
          </a:p>
        </p:txBody>
      </p:sp>
      <p:sp>
        <p:nvSpPr>
          <p:cNvPr id="2" name="TextBox 1">
            <a:extLst>
              <a:ext uri="{FF2B5EF4-FFF2-40B4-BE49-F238E27FC236}">
                <a16:creationId xmlns:a16="http://schemas.microsoft.com/office/drawing/2014/main" id="{8A864A4F-C37C-4251-AB23-644D7932A938}"/>
              </a:ext>
            </a:extLst>
          </p:cNvPr>
          <p:cNvSpPr txBox="1"/>
          <p:nvPr/>
        </p:nvSpPr>
        <p:spPr>
          <a:xfrm>
            <a:off x="2530248" y="2626025"/>
            <a:ext cx="2402261"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centroid of </a:t>
            </a:r>
            <a:r>
              <a:rPr lang="en-US" i="1" dirty="0" err="1">
                <a:latin typeface="Times New Roman" panose="02020603050405020304" pitchFamily="18" charset="0"/>
                <a:cs typeface="Times New Roman" panose="02020603050405020304" pitchFamily="18" charset="0"/>
              </a:rPr>
              <a:t>V</a:t>
            </a:r>
            <a:r>
              <a:rPr lang="en-US" i="1" baseline="-25000" dirty="0" err="1">
                <a:latin typeface="Times New Roman" panose="02020603050405020304" pitchFamily="18" charset="0"/>
                <a:cs typeface="Times New Roman" panose="02020603050405020304" pitchFamily="18" charset="0"/>
              </a:rPr>
              <a:t>f</a:t>
            </a:r>
            <a:r>
              <a:rPr lang="en-US" i="1" baseline="-25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4a/3</a:t>
            </a:r>
            <a:r>
              <a:rPr lang="el-GR" i="1" dirty="0">
                <a:latin typeface="Times New Roman" panose="02020603050405020304" pitchFamily="18" charset="0"/>
                <a:cs typeface="Times New Roman" panose="02020603050405020304" pitchFamily="18" charset="0"/>
              </a:rPr>
              <a:t>π</a:t>
            </a:r>
            <a:r>
              <a:rPr lang="en-US" i="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t>
            </a:r>
          </a:p>
        </p:txBody>
      </p:sp>
      <p:sp>
        <p:nvSpPr>
          <p:cNvPr id="3" name="TextBox 2">
            <a:extLst>
              <a:ext uri="{FF2B5EF4-FFF2-40B4-BE49-F238E27FC236}">
                <a16:creationId xmlns:a16="http://schemas.microsoft.com/office/drawing/2014/main" id="{8D39F0AE-EA4D-4CF1-975B-45A99937E0FA}"/>
              </a:ext>
            </a:extLst>
          </p:cNvPr>
          <p:cNvSpPr txBox="1"/>
          <p:nvPr/>
        </p:nvSpPr>
        <p:spPr>
          <a:xfrm>
            <a:off x="6178103" y="2582347"/>
            <a:ext cx="1383712"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(from tables)</a:t>
            </a:r>
          </a:p>
        </p:txBody>
      </p:sp>
      <p:cxnSp>
        <p:nvCxnSpPr>
          <p:cNvPr id="5" name="Straight Connector 4">
            <a:extLst>
              <a:ext uri="{FF2B5EF4-FFF2-40B4-BE49-F238E27FC236}">
                <a16:creationId xmlns:a16="http://schemas.microsoft.com/office/drawing/2014/main" id="{B797C076-E14C-41C8-9468-8F5A930CB38D}"/>
              </a:ext>
            </a:extLst>
          </p:cNvPr>
          <p:cNvCxnSpPr/>
          <p:nvPr/>
        </p:nvCxnSpPr>
        <p:spPr>
          <a:xfrm>
            <a:off x="1258888" y="5100638"/>
            <a:ext cx="1997075"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823B06C2-D696-47AC-9ADF-BE913A727CF1}"/>
              </a:ext>
            </a:extLst>
          </p:cNvPr>
          <p:cNvCxnSpPr/>
          <p:nvPr/>
        </p:nvCxnSpPr>
        <p:spPr>
          <a:xfrm>
            <a:off x="4211960" y="5115719"/>
            <a:ext cx="576064"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56" name="Straight Connector 55">
            <a:extLst>
              <a:ext uri="{FF2B5EF4-FFF2-40B4-BE49-F238E27FC236}">
                <a16:creationId xmlns:a16="http://schemas.microsoft.com/office/drawing/2014/main" id="{62D5EC8A-2D91-C736-8951-26340D093A83}"/>
              </a:ext>
            </a:extLst>
          </p:cNvPr>
          <p:cNvCxnSpPr/>
          <p:nvPr/>
        </p:nvCxnSpPr>
        <p:spPr>
          <a:xfrm>
            <a:off x="212453" y="6741368"/>
            <a:ext cx="785549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Text Box 4">
            <a:extLst>
              <a:ext uri="{FF2B5EF4-FFF2-40B4-BE49-F238E27FC236}">
                <a16:creationId xmlns:a16="http://schemas.microsoft.com/office/drawing/2014/main" id="{0AF16CB5-8310-47FF-8977-D26E9EAAE3B7}"/>
              </a:ext>
            </a:extLst>
          </p:cNvPr>
          <p:cNvSpPr txBox="1">
            <a:spLocks noChangeArrowheads="1"/>
          </p:cNvSpPr>
          <p:nvPr/>
        </p:nvSpPr>
        <p:spPr bwMode="auto">
          <a:xfrm>
            <a:off x="440681" y="190501"/>
            <a:ext cx="15953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Example 12.2</a:t>
            </a:r>
          </a:p>
        </p:txBody>
      </p:sp>
      <p:sp>
        <p:nvSpPr>
          <p:cNvPr id="32781" name="Text Box 13">
            <a:extLst>
              <a:ext uri="{FF2B5EF4-FFF2-40B4-BE49-F238E27FC236}">
                <a16:creationId xmlns:a16="http://schemas.microsoft.com/office/drawing/2014/main" id="{E5D9AD75-FDCA-435B-AAD5-4A5ED16F47A1}"/>
              </a:ext>
            </a:extLst>
          </p:cNvPr>
          <p:cNvSpPr txBox="1">
            <a:spLocks noChangeArrowheads="1"/>
          </p:cNvSpPr>
          <p:nvPr/>
        </p:nvSpPr>
        <p:spPr bwMode="auto">
          <a:xfrm>
            <a:off x="300038" y="655638"/>
            <a:ext cx="4341813"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The width of the rectangular hinged gate</a:t>
            </a:r>
          </a:p>
          <a:p>
            <a:r>
              <a:rPr lang="en-US" altLang="en-US" dirty="0"/>
              <a:t>is 4 m. Determine the magnitude of the resultant force exerted on the gate by the water pressure and the center of pressure with respect to the hinge at A.</a:t>
            </a:r>
          </a:p>
          <a:p>
            <a:r>
              <a:rPr lang="en-US" altLang="en-US" i="1" dirty="0">
                <a:latin typeface="Symbol" panose="05050102010706020507" pitchFamily="18" charset="2"/>
              </a:rPr>
              <a:t>r</a:t>
            </a:r>
            <a:r>
              <a:rPr lang="en-US" altLang="en-US" dirty="0"/>
              <a:t> = 1000 </a:t>
            </a:r>
            <a:r>
              <a:rPr lang="en-US" altLang="en-US" dirty="0" err="1"/>
              <a:t>kgm</a:t>
            </a:r>
            <a:r>
              <a:rPr lang="en-US" altLang="en-US" dirty="0"/>
              <a:t>/m</a:t>
            </a:r>
            <a:r>
              <a:rPr lang="en-US" altLang="en-US" baseline="30000" dirty="0"/>
              <a:t>3</a:t>
            </a:r>
            <a:r>
              <a:rPr lang="en-US" altLang="en-US" dirty="0"/>
              <a:t> for water.</a:t>
            </a:r>
          </a:p>
        </p:txBody>
      </p:sp>
      <p:grpSp>
        <p:nvGrpSpPr>
          <p:cNvPr id="2" name="Group 1">
            <a:extLst>
              <a:ext uri="{FF2B5EF4-FFF2-40B4-BE49-F238E27FC236}">
                <a16:creationId xmlns:a16="http://schemas.microsoft.com/office/drawing/2014/main" id="{42F8FD59-8EED-0762-53D7-C94605812335}"/>
              </a:ext>
            </a:extLst>
          </p:cNvPr>
          <p:cNvGrpSpPr/>
          <p:nvPr/>
        </p:nvGrpSpPr>
        <p:grpSpPr>
          <a:xfrm>
            <a:off x="6037547" y="587278"/>
            <a:ext cx="2347912" cy="2166937"/>
            <a:chOff x="5349509" y="272075"/>
            <a:chExt cx="2347912" cy="2166937"/>
          </a:xfrm>
        </p:grpSpPr>
        <p:sp>
          <p:nvSpPr>
            <p:cNvPr id="32773" name="Rectangle 5">
              <a:extLst>
                <a:ext uri="{FF2B5EF4-FFF2-40B4-BE49-F238E27FC236}">
                  <a16:creationId xmlns:a16="http://schemas.microsoft.com/office/drawing/2014/main" id="{151CB4C7-B52E-4EBB-8E7C-4ABD48CF254C}"/>
                </a:ext>
              </a:extLst>
            </p:cNvPr>
            <p:cNvSpPr>
              <a:spLocks noChangeArrowheads="1"/>
            </p:cNvSpPr>
            <p:nvPr/>
          </p:nvSpPr>
          <p:spPr bwMode="auto">
            <a:xfrm rot="1748547">
              <a:off x="7078296" y="561000"/>
              <a:ext cx="71438" cy="15113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4" name="Line 6">
              <a:extLst>
                <a:ext uri="{FF2B5EF4-FFF2-40B4-BE49-F238E27FC236}">
                  <a16:creationId xmlns:a16="http://schemas.microsoft.com/office/drawing/2014/main" id="{286FF611-0196-45C9-9CE0-745728FA11A9}"/>
                </a:ext>
              </a:extLst>
            </p:cNvPr>
            <p:cNvSpPr>
              <a:spLocks noChangeShapeType="1"/>
            </p:cNvSpPr>
            <p:nvPr/>
          </p:nvSpPr>
          <p:spPr bwMode="auto">
            <a:xfrm>
              <a:off x="5493971" y="776900"/>
              <a:ext cx="18716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75" name="Line 7">
              <a:extLst>
                <a:ext uri="{FF2B5EF4-FFF2-40B4-BE49-F238E27FC236}">
                  <a16:creationId xmlns:a16="http://schemas.microsoft.com/office/drawing/2014/main" id="{C4B55648-8496-481D-8778-2C5328E1A223}"/>
                </a:ext>
              </a:extLst>
            </p:cNvPr>
            <p:cNvSpPr>
              <a:spLocks noChangeShapeType="1"/>
            </p:cNvSpPr>
            <p:nvPr/>
          </p:nvSpPr>
          <p:spPr bwMode="auto">
            <a:xfrm>
              <a:off x="7510096" y="272075"/>
              <a:ext cx="0" cy="7921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76" name="Freeform 8">
              <a:extLst>
                <a:ext uri="{FF2B5EF4-FFF2-40B4-BE49-F238E27FC236}">
                  <a16:creationId xmlns:a16="http://schemas.microsoft.com/office/drawing/2014/main" id="{99C2B2BE-C64E-44BE-8CBB-BFB966485A2B}"/>
                </a:ext>
              </a:extLst>
            </p:cNvPr>
            <p:cNvSpPr>
              <a:spLocks/>
            </p:cNvSpPr>
            <p:nvPr/>
          </p:nvSpPr>
          <p:spPr bwMode="auto">
            <a:xfrm>
              <a:off x="7502159" y="287950"/>
              <a:ext cx="107950" cy="709612"/>
            </a:xfrm>
            <a:custGeom>
              <a:avLst/>
              <a:gdLst>
                <a:gd name="T0" fmla="*/ 0 w 68"/>
                <a:gd name="T1" fmla="*/ 0 h 447"/>
                <a:gd name="T2" fmla="*/ 39 w 68"/>
                <a:gd name="T3" fmla="*/ 52 h 447"/>
                <a:gd name="T4" fmla="*/ 65 w 68"/>
                <a:gd name="T5" fmla="*/ 149 h 447"/>
                <a:gd name="T6" fmla="*/ 19 w 68"/>
                <a:gd name="T7" fmla="*/ 395 h 447"/>
                <a:gd name="T8" fmla="*/ 0 w 68"/>
                <a:gd name="T9" fmla="*/ 447 h 447"/>
              </a:gdLst>
              <a:ahLst/>
              <a:cxnLst>
                <a:cxn ang="0">
                  <a:pos x="T0" y="T1"/>
                </a:cxn>
                <a:cxn ang="0">
                  <a:pos x="T2" y="T3"/>
                </a:cxn>
                <a:cxn ang="0">
                  <a:pos x="T4" y="T5"/>
                </a:cxn>
                <a:cxn ang="0">
                  <a:pos x="T6" y="T7"/>
                </a:cxn>
                <a:cxn ang="0">
                  <a:pos x="T8" y="T9"/>
                </a:cxn>
              </a:cxnLst>
              <a:rect l="0" t="0" r="r" b="b"/>
              <a:pathLst>
                <a:path w="68" h="447">
                  <a:moveTo>
                    <a:pt x="0" y="0"/>
                  </a:moveTo>
                  <a:cubicBezTo>
                    <a:pt x="15" y="24"/>
                    <a:pt x="15" y="36"/>
                    <a:pt x="39" y="52"/>
                  </a:cubicBezTo>
                  <a:cubicBezTo>
                    <a:pt x="49" y="84"/>
                    <a:pt x="56" y="117"/>
                    <a:pt x="65" y="149"/>
                  </a:cubicBezTo>
                  <a:cubicBezTo>
                    <a:pt x="61" y="231"/>
                    <a:pt x="68" y="324"/>
                    <a:pt x="19" y="395"/>
                  </a:cubicBezTo>
                  <a:cubicBezTo>
                    <a:pt x="15" y="413"/>
                    <a:pt x="13" y="432"/>
                    <a:pt x="0" y="447"/>
                  </a:cubicBezTo>
                </a:path>
              </a:pathLst>
            </a:cu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77" name="AutoShape 9">
              <a:extLst>
                <a:ext uri="{FF2B5EF4-FFF2-40B4-BE49-F238E27FC236}">
                  <a16:creationId xmlns:a16="http://schemas.microsoft.com/office/drawing/2014/main" id="{378D7C87-8D2A-4AA0-B84B-20117171BC23}"/>
                </a:ext>
              </a:extLst>
            </p:cNvPr>
            <p:cNvSpPr>
              <a:spLocks noChangeArrowheads="1"/>
            </p:cNvSpPr>
            <p:nvPr/>
          </p:nvSpPr>
          <p:spPr bwMode="auto">
            <a:xfrm>
              <a:off x="6667134" y="1970700"/>
              <a:ext cx="144462" cy="142875"/>
            </a:xfrm>
            <a:prstGeom prst="triangle">
              <a:avLst>
                <a:gd name="adj" fmla="val 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8" name="Line 10">
              <a:extLst>
                <a:ext uri="{FF2B5EF4-FFF2-40B4-BE49-F238E27FC236}">
                  <a16:creationId xmlns:a16="http://schemas.microsoft.com/office/drawing/2014/main" id="{68ADBDE5-CC2B-4E83-AA67-07A0E2740185}"/>
                </a:ext>
              </a:extLst>
            </p:cNvPr>
            <p:cNvSpPr>
              <a:spLocks noChangeShapeType="1"/>
            </p:cNvSpPr>
            <p:nvPr/>
          </p:nvSpPr>
          <p:spPr bwMode="auto">
            <a:xfrm flipV="1">
              <a:off x="6649671" y="2113575"/>
              <a:ext cx="1047750" cy="79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79" name="Line 11">
              <a:extLst>
                <a:ext uri="{FF2B5EF4-FFF2-40B4-BE49-F238E27FC236}">
                  <a16:creationId xmlns:a16="http://schemas.microsoft.com/office/drawing/2014/main" id="{60FA4BA0-3099-493A-A2DF-D69788617DF5}"/>
                </a:ext>
              </a:extLst>
            </p:cNvPr>
            <p:cNvSpPr>
              <a:spLocks noChangeShapeType="1"/>
            </p:cNvSpPr>
            <p:nvPr/>
          </p:nvSpPr>
          <p:spPr bwMode="auto">
            <a:xfrm>
              <a:off x="5781309" y="848337"/>
              <a:ext cx="3603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0" name="Line 12">
              <a:extLst>
                <a:ext uri="{FF2B5EF4-FFF2-40B4-BE49-F238E27FC236}">
                  <a16:creationId xmlns:a16="http://schemas.microsoft.com/office/drawing/2014/main" id="{1A0DA5D8-CF66-4D79-8D92-FC0F5DE6C1D7}"/>
                </a:ext>
              </a:extLst>
            </p:cNvPr>
            <p:cNvSpPr>
              <a:spLocks noChangeShapeType="1"/>
            </p:cNvSpPr>
            <p:nvPr/>
          </p:nvSpPr>
          <p:spPr bwMode="auto">
            <a:xfrm>
              <a:off x="5854334" y="919775"/>
              <a:ext cx="2159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2" name="Line 14">
              <a:extLst>
                <a:ext uri="{FF2B5EF4-FFF2-40B4-BE49-F238E27FC236}">
                  <a16:creationId xmlns:a16="http://schemas.microsoft.com/office/drawing/2014/main" id="{9D994FDC-7F10-46C4-A09B-0A96CC6FD721}"/>
                </a:ext>
              </a:extLst>
            </p:cNvPr>
            <p:cNvSpPr>
              <a:spLocks noChangeShapeType="1"/>
            </p:cNvSpPr>
            <p:nvPr/>
          </p:nvSpPr>
          <p:spPr bwMode="auto">
            <a:xfrm>
              <a:off x="5638434" y="776900"/>
              <a:ext cx="0" cy="1223962"/>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3" name="Text Box 15">
              <a:extLst>
                <a:ext uri="{FF2B5EF4-FFF2-40B4-BE49-F238E27FC236}">
                  <a16:creationId xmlns:a16="http://schemas.microsoft.com/office/drawing/2014/main" id="{3D3D2D57-FB7E-4A8C-BEE2-33B43EC26380}"/>
                </a:ext>
              </a:extLst>
            </p:cNvPr>
            <p:cNvSpPr txBox="1">
              <a:spLocks noChangeArrowheads="1"/>
            </p:cNvSpPr>
            <p:nvPr/>
          </p:nvSpPr>
          <p:spPr bwMode="auto">
            <a:xfrm>
              <a:off x="5689234" y="1227750"/>
              <a:ext cx="755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3.5 m</a:t>
              </a:r>
            </a:p>
          </p:txBody>
        </p:sp>
        <p:sp>
          <p:nvSpPr>
            <p:cNvPr id="32784" name="Line 16">
              <a:extLst>
                <a:ext uri="{FF2B5EF4-FFF2-40B4-BE49-F238E27FC236}">
                  <a16:creationId xmlns:a16="http://schemas.microsoft.com/office/drawing/2014/main" id="{55253D76-ED6A-4063-9025-60C9D30F550D}"/>
                </a:ext>
              </a:extLst>
            </p:cNvPr>
            <p:cNvSpPr>
              <a:spLocks noChangeShapeType="1"/>
            </p:cNvSpPr>
            <p:nvPr/>
          </p:nvSpPr>
          <p:spPr bwMode="auto">
            <a:xfrm>
              <a:off x="6862396" y="2000862"/>
              <a:ext cx="50323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5" name="Text Box 17">
              <a:extLst>
                <a:ext uri="{FF2B5EF4-FFF2-40B4-BE49-F238E27FC236}">
                  <a16:creationId xmlns:a16="http://schemas.microsoft.com/office/drawing/2014/main" id="{B476F091-5EC9-4437-AF1F-8DF21F475E4D}"/>
                </a:ext>
              </a:extLst>
            </p:cNvPr>
            <p:cNvSpPr txBox="1">
              <a:spLocks noChangeArrowheads="1"/>
            </p:cNvSpPr>
            <p:nvPr/>
          </p:nvSpPr>
          <p:spPr bwMode="auto">
            <a:xfrm>
              <a:off x="6933834" y="1640500"/>
              <a:ext cx="5222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60</a:t>
              </a:r>
              <a:r>
                <a:rPr lang="en-US" altLang="en-US" baseline="30000"/>
                <a:t>o</a:t>
              </a:r>
              <a:endParaRPr lang="en-US" altLang="en-US"/>
            </a:p>
          </p:txBody>
        </p:sp>
        <p:sp>
          <p:nvSpPr>
            <p:cNvPr id="32786" name="Text Box 18">
              <a:extLst>
                <a:ext uri="{FF2B5EF4-FFF2-40B4-BE49-F238E27FC236}">
                  <a16:creationId xmlns:a16="http://schemas.microsoft.com/office/drawing/2014/main" id="{B1C2FB50-6696-44DA-B133-B63EC8E1835D}"/>
                </a:ext>
              </a:extLst>
            </p:cNvPr>
            <p:cNvSpPr txBox="1">
              <a:spLocks noChangeArrowheads="1"/>
            </p:cNvSpPr>
            <p:nvPr/>
          </p:nvSpPr>
          <p:spPr bwMode="auto">
            <a:xfrm>
              <a:off x="6573471" y="992800"/>
              <a:ext cx="565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5 m</a:t>
              </a:r>
            </a:p>
          </p:txBody>
        </p:sp>
        <p:sp>
          <p:nvSpPr>
            <p:cNvPr id="32787" name="Line 19">
              <a:extLst>
                <a:ext uri="{FF2B5EF4-FFF2-40B4-BE49-F238E27FC236}">
                  <a16:creationId xmlns:a16="http://schemas.microsoft.com/office/drawing/2014/main" id="{233053ED-914F-4A8F-95D2-ACF7BF24B6BB}"/>
                </a:ext>
              </a:extLst>
            </p:cNvPr>
            <p:cNvSpPr>
              <a:spLocks noChangeShapeType="1"/>
            </p:cNvSpPr>
            <p:nvPr/>
          </p:nvSpPr>
          <p:spPr bwMode="auto">
            <a:xfrm flipH="1">
              <a:off x="5349509" y="2000862"/>
              <a:ext cx="12969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8" name="Line 20">
              <a:extLst>
                <a:ext uri="{FF2B5EF4-FFF2-40B4-BE49-F238E27FC236}">
                  <a16:creationId xmlns:a16="http://schemas.microsoft.com/office/drawing/2014/main" id="{64FC6960-C0DA-4687-8319-DF7085F6F866}"/>
                </a:ext>
              </a:extLst>
            </p:cNvPr>
            <p:cNvSpPr>
              <a:spLocks noChangeShapeType="1"/>
            </p:cNvSpPr>
            <p:nvPr/>
          </p:nvSpPr>
          <p:spPr bwMode="auto">
            <a:xfrm>
              <a:off x="6646496" y="2000862"/>
              <a:ext cx="0" cy="1206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89" name="Line 21">
              <a:extLst>
                <a:ext uri="{FF2B5EF4-FFF2-40B4-BE49-F238E27FC236}">
                  <a16:creationId xmlns:a16="http://schemas.microsoft.com/office/drawing/2014/main" id="{6DE9C593-3978-4F11-8462-EDDE8D62DE02}"/>
                </a:ext>
              </a:extLst>
            </p:cNvPr>
            <p:cNvSpPr>
              <a:spLocks noChangeShapeType="1"/>
            </p:cNvSpPr>
            <p:nvPr/>
          </p:nvSpPr>
          <p:spPr bwMode="auto">
            <a:xfrm>
              <a:off x="7182278" y="472894"/>
              <a:ext cx="215900" cy="1428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0" name="Line 22">
              <a:extLst>
                <a:ext uri="{FF2B5EF4-FFF2-40B4-BE49-F238E27FC236}">
                  <a16:creationId xmlns:a16="http://schemas.microsoft.com/office/drawing/2014/main" id="{7F73F9B7-B978-48D7-B3F5-BDD59542A340}"/>
                </a:ext>
              </a:extLst>
            </p:cNvPr>
            <p:cNvSpPr>
              <a:spLocks noChangeShapeType="1"/>
            </p:cNvSpPr>
            <p:nvPr/>
          </p:nvSpPr>
          <p:spPr bwMode="auto">
            <a:xfrm>
              <a:off x="6430596" y="1784962"/>
              <a:ext cx="215900" cy="1428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1" name="Line 23">
              <a:extLst>
                <a:ext uri="{FF2B5EF4-FFF2-40B4-BE49-F238E27FC236}">
                  <a16:creationId xmlns:a16="http://schemas.microsoft.com/office/drawing/2014/main" id="{22543AD4-E00E-488C-8EB7-4F3291F70A1B}"/>
                </a:ext>
              </a:extLst>
            </p:cNvPr>
            <p:cNvSpPr>
              <a:spLocks noChangeShapeType="1"/>
            </p:cNvSpPr>
            <p:nvPr/>
          </p:nvSpPr>
          <p:spPr bwMode="auto">
            <a:xfrm flipV="1">
              <a:off x="7006859" y="567824"/>
              <a:ext cx="284230" cy="4837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2" name="Line 24">
              <a:extLst>
                <a:ext uri="{FF2B5EF4-FFF2-40B4-BE49-F238E27FC236}">
                  <a16:creationId xmlns:a16="http://schemas.microsoft.com/office/drawing/2014/main" id="{7B142E41-1A6A-4E48-8B42-358E5BA352AA}"/>
                </a:ext>
              </a:extLst>
            </p:cNvPr>
            <p:cNvSpPr>
              <a:spLocks noChangeShapeType="1"/>
            </p:cNvSpPr>
            <p:nvPr/>
          </p:nvSpPr>
          <p:spPr bwMode="auto">
            <a:xfrm flipH="1">
              <a:off x="6551246" y="1521437"/>
              <a:ext cx="201613" cy="3476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3" name="Text Box 25">
              <a:extLst>
                <a:ext uri="{FF2B5EF4-FFF2-40B4-BE49-F238E27FC236}">
                  <a16:creationId xmlns:a16="http://schemas.microsoft.com/office/drawing/2014/main" id="{B4163CA9-C4DA-4576-B8C5-4694343F5962}"/>
                </a:ext>
              </a:extLst>
            </p:cNvPr>
            <p:cNvSpPr txBox="1">
              <a:spLocks noChangeArrowheads="1"/>
            </p:cNvSpPr>
            <p:nvPr/>
          </p:nvSpPr>
          <p:spPr bwMode="auto">
            <a:xfrm>
              <a:off x="6646496" y="2072300"/>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a:t>
              </a:r>
            </a:p>
          </p:txBody>
        </p:sp>
      </p:grpSp>
      <p:sp>
        <p:nvSpPr>
          <p:cNvPr id="32794" name="Line 26">
            <a:extLst>
              <a:ext uri="{FF2B5EF4-FFF2-40B4-BE49-F238E27FC236}">
                <a16:creationId xmlns:a16="http://schemas.microsoft.com/office/drawing/2014/main" id="{EA946E73-8E25-45BD-8C3D-BE19FD93D324}"/>
              </a:ext>
            </a:extLst>
          </p:cNvPr>
          <p:cNvSpPr>
            <a:spLocks noChangeShapeType="1"/>
          </p:cNvSpPr>
          <p:nvPr/>
        </p:nvSpPr>
        <p:spPr bwMode="auto">
          <a:xfrm flipH="1">
            <a:off x="5511800" y="2741613"/>
            <a:ext cx="935038" cy="16144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5" name="Line 27">
            <a:extLst>
              <a:ext uri="{FF2B5EF4-FFF2-40B4-BE49-F238E27FC236}">
                <a16:creationId xmlns:a16="http://schemas.microsoft.com/office/drawing/2014/main" id="{842DB62B-2CAB-427B-81A9-C92481181EC2}"/>
              </a:ext>
            </a:extLst>
          </p:cNvPr>
          <p:cNvSpPr>
            <a:spLocks noChangeShapeType="1"/>
          </p:cNvSpPr>
          <p:nvPr/>
        </p:nvSpPr>
        <p:spPr bwMode="auto">
          <a:xfrm>
            <a:off x="4635500" y="2895600"/>
            <a:ext cx="1668463" cy="12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6" name="Line 28">
            <a:extLst>
              <a:ext uri="{FF2B5EF4-FFF2-40B4-BE49-F238E27FC236}">
                <a16:creationId xmlns:a16="http://schemas.microsoft.com/office/drawing/2014/main" id="{099B65A0-3C06-46F8-91E7-3E92A79397BC}"/>
              </a:ext>
            </a:extLst>
          </p:cNvPr>
          <p:cNvSpPr>
            <a:spLocks noChangeShapeType="1"/>
          </p:cNvSpPr>
          <p:nvPr/>
        </p:nvSpPr>
        <p:spPr bwMode="auto">
          <a:xfrm flipH="1">
            <a:off x="4935538" y="2957513"/>
            <a:ext cx="1368425" cy="10080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7" name="Line 29">
            <a:extLst>
              <a:ext uri="{FF2B5EF4-FFF2-40B4-BE49-F238E27FC236}">
                <a16:creationId xmlns:a16="http://schemas.microsoft.com/office/drawing/2014/main" id="{74E86C85-D1D0-461F-88ED-0E6E81E9DE19}"/>
              </a:ext>
            </a:extLst>
          </p:cNvPr>
          <p:cNvSpPr>
            <a:spLocks noChangeShapeType="1"/>
          </p:cNvSpPr>
          <p:nvPr/>
        </p:nvSpPr>
        <p:spPr bwMode="auto">
          <a:xfrm>
            <a:off x="4935538" y="3965575"/>
            <a:ext cx="587375" cy="3603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8" name="Line 30">
            <a:extLst>
              <a:ext uri="{FF2B5EF4-FFF2-40B4-BE49-F238E27FC236}">
                <a16:creationId xmlns:a16="http://schemas.microsoft.com/office/drawing/2014/main" id="{5C10AC89-2672-4ADB-99E0-61010BF197D7}"/>
              </a:ext>
            </a:extLst>
          </p:cNvPr>
          <p:cNvSpPr>
            <a:spLocks noChangeShapeType="1"/>
          </p:cNvSpPr>
          <p:nvPr/>
        </p:nvSpPr>
        <p:spPr bwMode="auto">
          <a:xfrm>
            <a:off x="5337175" y="3706813"/>
            <a:ext cx="369888" cy="2698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99" name="Line 31">
            <a:extLst>
              <a:ext uri="{FF2B5EF4-FFF2-40B4-BE49-F238E27FC236}">
                <a16:creationId xmlns:a16="http://schemas.microsoft.com/office/drawing/2014/main" id="{35B52590-17FB-45D7-979D-4E6B653FB1FF}"/>
              </a:ext>
            </a:extLst>
          </p:cNvPr>
          <p:cNvSpPr>
            <a:spLocks noChangeShapeType="1"/>
          </p:cNvSpPr>
          <p:nvPr/>
        </p:nvSpPr>
        <p:spPr bwMode="auto">
          <a:xfrm>
            <a:off x="5654675" y="3460750"/>
            <a:ext cx="238125" cy="177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800" name="Line 32">
            <a:extLst>
              <a:ext uri="{FF2B5EF4-FFF2-40B4-BE49-F238E27FC236}">
                <a16:creationId xmlns:a16="http://schemas.microsoft.com/office/drawing/2014/main" id="{3E3976CC-FFEC-41BC-A889-6208F0C8E0F1}"/>
              </a:ext>
            </a:extLst>
          </p:cNvPr>
          <p:cNvSpPr>
            <a:spLocks noChangeShapeType="1"/>
          </p:cNvSpPr>
          <p:nvPr/>
        </p:nvSpPr>
        <p:spPr bwMode="auto">
          <a:xfrm>
            <a:off x="6015038" y="3173413"/>
            <a:ext cx="134937" cy="936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801" name="Text Box 33">
            <a:extLst>
              <a:ext uri="{FF2B5EF4-FFF2-40B4-BE49-F238E27FC236}">
                <a16:creationId xmlns:a16="http://schemas.microsoft.com/office/drawing/2014/main" id="{BE220778-1AFC-46E0-9435-A561F128F8E1}"/>
              </a:ext>
            </a:extLst>
          </p:cNvPr>
          <p:cNvSpPr txBox="1">
            <a:spLocks noChangeArrowheads="1"/>
          </p:cNvSpPr>
          <p:nvPr/>
        </p:nvSpPr>
        <p:spPr bwMode="auto">
          <a:xfrm>
            <a:off x="5346700" y="4344988"/>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a:t>
            </a:r>
          </a:p>
        </p:txBody>
      </p:sp>
      <p:sp>
        <p:nvSpPr>
          <p:cNvPr id="32802" name="Line 34">
            <a:extLst>
              <a:ext uri="{FF2B5EF4-FFF2-40B4-BE49-F238E27FC236}">
                <a16:creationId xmlns:a16="http://schemas.microsoft.com/office/drawing/2014/main" id="{D00D290B-AE4D-409C-8FEB-C4E1E77FDD3F}"/>
              </a:ext>
            </a:extLst>
          </p:cNvPr>
          <p:cNvSpPr>
            <a:spLocks noChangeShapeType="1"/>
          </p:cNvSpPr>
          <p:nvPr/>
        </p:nvSpPr>
        <p:spPr bwMode="auto">
          <a:xfrm>
            <a:off x="4976813" y="3284538"/>
            <a:ext cx="792162" cy="579437"/>
          </a:xfrm>
          <a:prstGeom prst="line">
            <a:avLst/>
          </a:prstGeom>
          <a:noFill/>
          <a:ln w="28575">
            <a:solidFill>
              <a:srgbClr val="0066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803" name="Text Box 35">
            <a:extLst>
              <a:ext uri="{FF2B5EF4-FFF2-40B4-BE49-F238E27FC236}">
                <a16:creationId xmlns:a16="http://schemas.microsoft.com/office/drawing/2014/main" id="{38D42DD1-A763-4319-919B-F5DE7A2654DB}"/>
              </a:ext>
            </a:extLst>
          </p:cNvPr>
          <p:cNvSpPr txBox="1">
            <a:spLocks noChangeArrowheads="1"/>
          </p:cNvSpPr>
          <p:nvPr/>
        </p:nvSpPr>
        <p:spPr bwMode="auto">
          <a:xfrm>
            <a:off x="5076825" y="2997200"/>
            <a:ext cx="323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Times New Roman" panose="02020603050405020304" pitchFamily="18" charset="0"/>
              </a:rPr>
              <a:t>R</a:t>
            </a:r>
          </a:p>
        </p:txBody>
      </p:sp>
      <p:sp>
        <p:nvSpPr>
          <p:cNvPr id="32804" name="Line 36">
            <a:extLst>
              <a:ext uri="{FF2B5EF4-FFF2-40B4-BE49-F238E27FC236}">
                <a16:creationId xmlns:a16="http://schemas.microsoft.com/office/drawing/2014/main" id="{F4717681-B415-462A-9569-D07D3599FDFB}"/>
              </a:ext>
            </a:extLst>
          </p:cNvPr>
          <p:cNvSpPr>
            <a:spLocks noChangeShapeType="1"/>
          </p:cNvSpPr>
          <p:nvPr/>
        </p:nvSpPr>
        <p:spPr bwMode="auto">
          <a:xfrm flipH="1" flipV="1">
            <a:off x="4598988" y="3721100"/>
            <a:ext cx="296862" cy="21431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805" name="Line 37">
            <a:extLst>
              <a:ext uri="{FF2B5EF4-FFF2-40B4-BE49-F238E27FC236}">
                <a16:creationId xmlns:a16="http://schemas.microsoft.com/office/drawing/2014/main" id="{0F204A85-128F-47CC-BA0C-BF19A313C31B}"/>
              </a:ext>
            </a:extLst>
          </p:cNvPr>
          <p:cNvSpPr>
            <a:spLocks noChangeShapeType="1"/>
          </p:cNvSpPr>
          <p:nvPr/>
        </p:nvSpPr>
        <p:spPr bwMode="auto">
          <a:xfrm flipH="1">
            <a:off x="4740275" y="3360738"/>
            <a:ext cx="300038" cy="461962"/>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806" name="Text Box 38">
            <a:extLst>
              <a:ext uri="{FF2B5EF4-FFF2-40B4-BE49-F238E27FC236}">
                <a16:creationId xmlns:a16="http://schemas.microsoft.com/office/drawing/2014/main" id="{6C14A165-0DF4-4059-878C-B6466ADD62E2}"/>
              </a:ext>
            </a:extLst>
          </p:cNvPr>
          <p:cNvSpPr txBox="1">
            <a:spLocks noChangeArrowheads="1"/>
          </p:cNvSpPr>
          <p:nvPr/>
        </p:nvSpPr>
        <p:spPr bwMode="auto">
          <a:xfrm>
            <a:off x="4586288" y="3298825"/>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Times New Roman" panose="02020603050405020304" pitchFamily="18" charset="0"/>
              </a:rPr>
              <a:t>d</a:t>
            </a:r>
          </a:p>
        </p:txBody>
      </p:sp>
      <p:sp>
        <p:nvSpPr>
          <p:cNvPr id="32807" name="Line 39">
            <a:extLst>
              <a:ext uri="{FF2B5EF4-FFF2-40B4-BE49-F238E27FC236}">
                <a16:creationId xmlns:a16="http://schemas.microsoft.com/office/drawing/2014/main" id="{4065A908-5055-4E7C-811B-B5C466864643}"/>
              </a:ext>
            </a:extLst>
          </p:cNvPr>
          <p:cNvSpPr>
            <a:spLocks noChangeShapeType="1"/>
          </p:cNvSpPr>
          <p:nvPr/>
        </p:nvSpPr>
        <p:spPr bwMode="auto">
          <a:xfrm>
            <a:off x="6375400" y="2957513"/>
            <a:ext cx="411163" cy="2079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808" name="Line 40">
            <a:extLst>
              <a:ext uri="{FF2B5EF4-FFF2-40B4-BE49-F238E27FC236}">
                <a16:creationId xmlns:a16="http://schemas.microsoft.com/office/drawing/2014/main" id="{4E602FD1-6FE9-4CC5-85BD-8B917D5F82FB}"/>
              </a:ext>
            </a:extLst>
          </p:cNvPr>
          <p:cNvSpPr>
            <a:spLocks noChangeShapeType="1"/>
          </p:cNvSpPr>
          <p:nvPr/>
        </p:nvSpPr>
        <p:spPr bwMode="auto">
          <a:xfrm>
            <a:off x="5583238" y="4324350"/>
            <a:ext cx="360362" cy="2174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810" name="Text Box 42">
            <a:extLst>
              <a:ext uri="{FF2B5EF4-FFF2-40B4-BE49-F238E27FC236}">
                <a16:creationId xmlns:a16="http://schemas.microsoft.com/office/drawing/2014/main" id="{FFE78236-F013-4668-BFF6-C3EB9FEC97F8}"/>
              </a:ext>
            </a:extLst>
          </p:cNvPr>
          <p:cNvSpPr txBox="1">
            <a:spLocks noChangeArrowheads="1"/>
          </p:cNvSpPr>
          <p:nvPr/>
        </p:nvSpPr>
        <p:spPr bwMode="auto">
          <a:xfrm>
            <a:off x="6015038" y="36068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Times New Roman" panose="02020603050405020304" pitchFamily="18" charset="0"/>
              </a:rPr>
              <a:t>a</a:t>
            </a:r>
          </a:p>
        </p:txBody>
      </p:sp>
      <p:sp>
        <p:nvSpPr>
          <p:cNvPr id="32811" name="Line 43">
            <a:extLst>
              <a:ext uri="{FF2B5EF4-FFF2-40B4-BE49-F238E27FC236}">
                <a16:creationId xmlns:a16="http://schemas.microsoft.com/office/drawing/2014/main" id="{43BEDB25-139A-4178-A6CC-F3D198E4F589}"/>
              </a:ext>
            </a:extLst>
          </p:cNvPr>
          <p:cNvSpPr>
            <a:spLocks noChangeShapeType="1"/>
          </p:cNvSpPr>
          <p:nvPr/>
        </p:nvSpPr>
        <p:spPr bwMode="auto">
          <a:xfrm flipH="1">
            <a:off x="5789613" y="4037013"/>
            <a:ext cx="225425" cy="3921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812" name="Line 44">
            <a:extLst>
              <a:ext uri="{FF2B5EF4-FFF2-40B4-BE49-F238E27FC236}">
                <a16:creationId xmlns:a16="http://schemas.microsoft.com/office/drawing/2014/main" id="{67322AC9-6C47-4C11-BC86-65E7A0751F88}"/>
              </a:ext>
            </a:extLst>
          </p:cNvPr>
          <p:cNvSpPr>
            <a:spLocks noChangeShapeType="1"/>
          </p:cNvSpPr>
          <p:nvPr/>
        </p:nvSpPr>
        <p:spPr bwMode="auto">
          <a:xfrm flipV="1">
            <a:off x="6272213" y="3092450"/>
            <a:ext cx="266700" cy="4921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813" name="Line 45">
            <a:extLst>
              <a:ext uri="{FF2B5EF4-FFF2-40B4-BE49-F238E27FC236}">
                <a16:creationId xmlns:a16="http://schemas.microsoft.com/office/drawing/2014/main" id="{70F80B02-3BDF-4703-9C3F-C6DADCE66340}"/>
              </a:ext>
            </a:extLst>
          </p:cNvPr>
          <p:cNvSpPr>
            <a:spLocks noChangeShapeType="1"/>
          </p:cNvSpPr>
          <p:nvPr/>
        </p:nvSpPr>
        <p:spPr bwMode="auto">
          <a:xfrm>
            <a:off x="4719638" y="2957513"/>
            <a:ext cx="3603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814" name="Line 46">
            <a:extLst>
              <a:ext uri="{FF2B5EF4-FFF2-40B4-BE49-F238E27FC236}">
                <a16:creationId xmlns:a16="http://schemas.microsoft.com/office/drawing/2014/main" id="{C2DA8A61-5F07-467A-8296-0D0A1BEF39A7}"/>
              </a:ext>
            </a:extLst>
          </p:cNvPr>
          <p:cNvSpPr>
            <a:spLocks noChangeShapeType="1"/>
          </p:cNvSpPr>
          <p:nvPr/>
        </p:nvSpPr>
        <p:spPr bwMode="auto">
          <a:xfrm>
            <a:off x="4791075" y="3028950"/>
            <a:ext cx="1444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32815" name="Object 47">
            <a:extLst>
              <a:ext uri="{FF2B5EF4-FFF2-40B4-BE49-F238E27FC236}">
                <a16:creationId xmlns:a16="http://schemas.microsoft.com/office/drawing/2014/main" id="{AF6E784B-1FCF-41F9-963E-9867832BB0CB}"/>
              </a:ext>
            </a:extLst>
          </p:cNvPr>
          <p:cNvGraphicFramePr>
            <a:graphicFrameLocks noChangeAspect="1"/>
          </p:cNvGraphicFramePr>
          <p:nvPr/>
        </p:nvGraphicFramePr>
        <p:xfrm>
          <a:off x="4787900" y="4076700"/>
          <a:ext cx="538163" cy="403225"/>
        </p:xfrm>
        <a:graphic>
          <a:graphicData uri="http://schemas.openxmlformats.org/presentationml/2006/ole">
            <mc:AlternateContent xmlns:mc="http://schemas.openxmlformats.org/markup-compatibility/2006">
              <mc:Choice xmlns:v="urn:schemas-microsoft-com:vml" Requires="v">
                <p:oleObj name="Equation" r:id="rId3" imgW="304560" imgH="228600" progId="Equation.DSMT4">
                  <p:embed/>
                </p:oleObj>
              </mc:Choice>
              <mc:Fallback>
                <p:oleObj name="Equation" r:id="rId3" imgW="304560" imgH="228600" progId="Equation.DSMT4">
                  <p:embed/>
                  <p:pic>
                    <p:nvPicPr>
                      <p:cNvPr id="0" name="Object 4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900" y="4076700"/>
                        <a:ext cx="538163" cy="403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816" name="Object 48">
            <a:extLst>
              <a:ext uri="{FF2B5EF4-FFF2-40B4-BE49-F238E27FC236}">
                <a16:creationId xmlns:a16="http://schemas.microsoft.com/office/drawing/2014/main" id="{814C0C4C-B0D2-464D-9FDD-BC2CCE17DD62}"/>
              </a:ext>
            </a:extLst>
          </p:cNvPr>
          <p:cNvGraphicFramePr>
            <a:graphicFrameLocks noChangeAspect="1"/>
          </p:cNvGraphicFramePr>
          <p:nvPr>
            <p:extLst>
              <p:ext uri="{D42A27DB-BD31-4B8C-83A1-F6EECF244321}">
                <p14:modId xmlns:p14="http://schemas.microsoft.com/office/powerpoint/2010/main" val="334712321"/>
              </p:ext>
            </p:extLst>
          </p:nvPr>
        </p:nvGraphicFramePr>
        <p:xfrm>
          <a:off x="512763" y="3789363"/>
          <a:ext cx="3725862" cy="727075"/>
        </p:xfrm>
        <a:graphic>
          <a:graphicData uri="http://schemas.openxmlformats.org/presentationml/2006/ole">
            <mc:AlternateContent xmlns:mc="http://schemas.openxmlformats.org/markup-compatibility/2006">
              <mc:Choice xmlns:v="urn:schemas-microsoft-com:vml" Requires="v">
                <p:oleObj name="Equation" r:id="rId5" imgW="2603160" imgH="507960" progId="Equation.DSMT4">
                  <p:embed/>
                </p:oleObj>
              </mc:Choice>
              <mc:Fallback>
                <p:oleObj name="Equation" r:id="rId5" imgW="2603160" imgH="507960" progId="Equation.DSMT4">
                  <p:embed/>
                  <p:pic>
                    <p:nvPicPr>
                      <p:cNvPr id="0" name="Object 48"/>
                      <p:cNvPicPr>
                        <a:picLocks noChangeAspect="1" noChangeArrowheads="1"/>
                      </p:cNvPicPr>
                      <p:nvPr/>
                    </p:nvPicPr>
                    <p:blipFill>
                      <a:blip r:embed="rId6"/>
                      <a:srcRect/>
                      <a:stretch>
                        <a:fillRect/>
                      </a:stretch>
                    </p:blipFill>
                    <p:spPr bwMode="auto">
                      <a:xfrm>
                        <a:off x="512763" y="3789363"/>
                        <a:ext cx="3725862" cy="727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817" name="Object 49">
            <a:extLst>
              <a:ext uri="{FF2B5EF4-FFF2-40B4-BE49-F238E27FC236}">
                <a16:creationId xmlns:a16="http://schemas.microsoft.com/office/drawing/2014/main" id="{EB41D2FD-5ADC-424D-B5B7-718815183B3B}"/>
              </a:ext>
            </a:extLst>
          </p:cNvPr>
          <p:cNvGraphicFramePr>
            <a:graphicFrameLocks noChangeAspect="1"/>
          </p:cNvGraphicFramePr>
          <p:nvPr>
            <p:extLst>
              <p:ext uri="{D42A27DB-BD31-4B8C-83A1-F6EECF244321}">
                <p14:modId xmlns:p14="http://schemas.microsoft.com/office/powerpoint/2010/main" val="4090941642"/>
              </p:ext>
            </p:extLst>
          </p:nvPr>
        </p:nvGraphicFramePr>
        <p:xfrm>
          <a:off x="539750" y="5078413"/>
          <a:ext cx="4392613" cy="1319212"/>
        </p:xfrm>
        <a:graphic>
          <a:graphicData uri="http://schemas.openxmlformats.org/presentationml/2006/ole">
            <mc:AlternateContent xmlns:mc="http://schemas.openxmlformats.org/markup-compatibility/2006">
              <mc:Choice xmlns:v="urn:schemas-microsoft-com:vml" Requires="v">
                <p:oleObj name="Equation" r:id="rId7" imgW="2831760" imgH="850680" progId="Equation.DSMT4">
                  <p:embed/>
                </p:oleObj>
              </mc:Choice>
              <mc:Fallback>
                <p:oleObj name="Equation" r:id="rId7" imgW="2831760" imgH="850680" progId="Equation.DSMT4">
                  <p:embed/>
                  <p:pic>
                    <p:nvPicPr>
                      <p:cNvPr id="0" name="Object 49"/>
                      <p:cNvPicPr>
                        <a:picLocks noChangeAspect="1" noChangeArrowheads="1"/>
                      </p:cNvPicPr>
                      <p:nvPr/>
                    </p:nvPicPr>
                    <p:blipFill>
                      <a:blip r:embed="rId8"/>
                      <a:srcRect/>
                      <a:stretch>
                        <a:fillRect/>
                      </a:stretch>
                    </p:blipFill>
                    <p:spPr bwMode="auto">
                      <a:xfrm>
                        <a:off x="539750" y="5078413"/>
                        <a:ext cx="4392613" cy="1319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818" name="Object 50">
            <a:extLst>
              <a:ext uri="{FF2B5EF4-FFF2-40B4-BE49-F238E27FC236}">
                <a16:creationId xmlns:a16="http://schemas.microsoft.com/office/drawing/2014/main" id="{D3971D8D-0418-4FED-84E3-3AE08695101D}"/>
              </a:ext>
            </a:extLst>
          </p:cNvPr>
          <p:cNvGraphicFramePr>
            <a:graphicFrameLocks noChangeAspect="1"/>
          </p:cNvGraphicFramePr>
          <p:nvPr>
            <p:extLst>
              <p:ext uri="{D42A27DB-BD31-4B8C-83A1-F6EECF244321}">
                <p14:modId xmlns:p14="http://schemas.microsoft.com/office/powerpoint/2010/main" val="2892183840"/>
              </p:ext>
            </p:extLst>
          </p:nvPr>
        </p:nvGraphicFramePr>
        <p:xfrm>
          <a:off x="6218238" y="4149725"/>
          <a:ext cx="2541587" cy="360363"/>
        </p:xfrm>
        <a:graphic>
          <a:graphicData uri="http://schemas.openxmlformats.org/presentationml/2006/ole">
            <mc:AlternateContent xmlns:mc="http://schemas.openxmlformats.org/markup-compatibility/2006">
              <mc:Choice xmlns:v="urn:schemas-microsoft-com:vml" Requires="v">
                <p:oleObj name="Equation" r:id="rId9" imgW="1612800" imgH="228600" progId="Equation.DSMT4">
                  <p:embed/>
                </p:oleObj>
              </mc:Choice>
              <mc:Fallback>
                <p:oleObj name="Equation" r:id="rId9" imgW="1612800" imgH="228600" progId="Equation.DSMT4">
                  <p:embed/>
                  <p:pic>
                    <p:nvPicPr>
                      <p:cNvPr id="0" name="Object 50"/>
                      <p:cNvPicPr>
                        <a:picLocks noChangeAspect="1" noChangeArrowheads="1"/>
                      </p:cNvPicPr>
                      <p:nvPr/>
                    </p:nvPicPr>
                    <p:blipFill>
                      <a:blip r:embed="rId10"/>
                      <a:srcRect/>
                      <a:stretch>
                        <a:fillRect/>
                      </a:stretch>
                    </p:blipFill>
                    <p:spPr bwMode="auto">
                      <a:xfrm>
                        <a:off x="6218238" y="4149725"/>
                        <a:ext cx="2541587"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4" name="Straight Connector 3">
            <a:extLst>
              <a:ext uri="{FF2B5EF4-FFF2-40B4-BE49-F238E27FC236}">
                <a16:creationId xmlns:a16="http://schemas.microsoft.com/office/drawing/2014/main" id="{FCC17AE5-7901-4F03-AF6D-FBD85D72B0FC}"/>
              </a:ext>
            </a:extLst>
          </p:cNvPr>
          <p:cNvCxnSpPr/>
          <p:nvPr/>
        </p:nvCxnSpPr>
        <p:spPr>
          <a:xfrm>
            <a:off x="2051720" y="6021288"/>
            <a:ext cx="648072"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58F96DCF-C835-4921-BB85-FB036502D292}"/>
              </a:ext>
            </a:extLst>
          </p:cNvPr>
          <p:cNvCxnSpPr/>
          <p:nvPr/>
        </p:nvCxnSpPr>
        <p:spPr>
          <a:xfrm>
            <a:off x="2555776" y="6397625"/>
            <a:ext cx="792088"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50" name="Straight Connector 49">
            <a:extLst>
              <a:ext uri="{FF2B5EF4-FFF2-40B4-BE49-F238E27FC236}">
                <a16:creationId xmlns:a16="http://schemas.microsoft.com/office/drawing/2014/main" id="{9B514594-26E7-C115-F099-68E39BEED900}"/>
              </a:ext>
            </a:extLst>
          </p:cNvPr>
          <p:cNvCxnSpPr/>
          <p:nvPr/>
        </p:nvCxnSpPr>
        <p:spPr>
          <a:xfrm>
            <a:off x="316906" y="538064"/>
            <a:ext cx="785549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9B6C9AEC-49BB-537F-6243-50087E9CFA05}"/>
              </a:ext>
            </a:extLst>
          </p:cNvPr>
          <p:cNvCxnSpPr/>
          <p:nvPr/>
        </p:nvCxnSpPr>
        <p:spPr>
          <a:xfrm>
            <a:off x="468313" y="6669360"/>
            <a:ext cx="7855494"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858</TotalTime>
  <Words>719</Words>
  <Application>Microsoft Office PowerPoint</Application>
  <PresentationFormat>On-screen Show (4:3)</PresentationFormat>
  <Paragraphs>80</Paragraphs>
  <Slides>7</Slides>
  <Notes>7</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2" baseType="lpstr">
      <vt:lpstr>Arial</vt:lpstr>
      <vt:lpstr>Symbol</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Lester Schmerr</dc:creator>
  <cp:lastModifiedBy>Lester Schmerr</cp:lastModifiedBy>
  <cp:revision>31</cp:revision>
  <dcterms:created xsi:type="dcterms:W3CDTF">2009-07-16T20:28:01Z</dcterms:created>
  <dcterms:modified xsi:type="dcterms:W3CDTF">2023-05-14T01:46:11Z</dcterms:modified>
</cp:coreProperties>
</file>