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9" r:id="rId2"/>
    <p:sldId id="270" r:id="rId3"/>
    <p:sldId id="262" r:id="rId4"/>
    <p:sldId id="263" r:id="rId5"/>
    <p:sldId id="265" r:id="rId6"/>
    <p:sldId id="266" r:id="rId7"/>
    <p:sldId id="264" r:id="rId8"/>
    <p:sldId id="260" r:id="rId9"/>
    <p:sldId id="267" r:id="rId10"/>
    <p:sldId id="256" r:id="rId11"/>
    <p:sldId id="268" r:id="rId12"/>
    <p:sldId id="271" r:id="rId13"/>
    <p:sldId id="257" r:id="rId14"/>
    <p:sldId id="258" r:id="rId15"/>
    <p:sldId id="261"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3333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96" autoAdjust="0"/>
  </p:normalViewPr>
  <p:slideViewPr>
    <p:cSldViewPr snapToGrid="0">
      <p:cViewPr varScale="1">
        <p:scale>
          <a:sx n="117" d="100"/>
          <a:sy n="117" d="100"/>
        </p:scale>
        <p:origin x="5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3E0BB7-7D86-4E21-8CF2-4823D6CD7E7D}" type="datetimeFigureOut">
              <a:rPr lang="en-US" smtClean="0"/>
              <a:t>5/13/2023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7E1D34-C5A4-4B26-BE22-4036E2AC01F0}" type="slidenum">
              <a:rPr lang="en-US" smtClean="0"/>
              <a:t>‹#›</a:t>
            </a:fld>
            <a:endParaRPr lang="en-US"/>
          </a:p>
        </p:txBody>
      </p:sp>
    </p:spTree>
    <p:extLst>
      <p:ext uri="{BB962C8B-B14F-4D97-AF65-F5344CB8AC3E}">
        <p14:creationId xmlns:p14="http://schemas.microsoft.com/office/powerpoint/2010/main" val="3942473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examine the use of singularity functions to draw internal shear force and bending moment distributions.</a:t>
            </a:r>
          </a:p>
        </p:txBody>
      </p:sp>
      <p:sp>
        <p:nvSpPr>
          <p:cNvPr id="4" name="Slide Number Placeholder 3"/>
          <p:cNvSpPr>
            <a:spLocks noGrp="1"/>
          </p:cNvSpPr>
          <p:nvPr>
            <p:ph type="sldNum" sz="quarter" idx="5"/>
          </p:nvPr>
        </p:nvSpPr>
        <p:spPr/>
        <p:txBody>
          <a:bodyPr/>
          <a:lstStyle/>
          <a:p>
            <a:fld id="{E97E1D34-C5A4-4B26-BE22-4036E2AC01F0}" type="slidenum">
              <a:rPr lang="en-US" smtClean="0"/>
              <a:t>1</a:t>
            </a:fld>
            <a:endParaRPr lang="en-US"/>
          </a:p>
        </p:txBody>
      </p:sp>
    </p:spTree>
    <p:extLst>
      <p:ext uri="{BB962C8B-B14F-4D97-AF65-F5344CB8AC3E}">
        <p14:creationId xmlns:p14="http://schemas.microsoft.com/office/powerpoint/2010/main" val="1351016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MATLAB functions that define four of these singularity functions. The step function looks a bit different since one must carefully define the values for that function so that the discontinuity at x = a is always plotted correctly.</a:t>
            </a:r>
          </a:p>
        </p:txBody>
      </p:sp>
      <p:sp>
        <p:nvSpPr>
          <p:cNvPr id="4" name="Slide Number Placeholder 3"/>
          <p:cNvSpPr>
            <a:spLocks noGrp="1"/>
          </p:cNvSpPr>
          <p:nvPr>
            <p:ph type="sldNum" sz="quarter" idx="5"/>
          </p:nvPr>
        </p:nvSpPr>
        <p:spPr/>
        <p:txBody>
          <a:bodyPr/>
          <a:lstStyle/>
          <a:p>
            <a:fld id="{E97E1D34-C5A4-4B26-BE22-4036E2AC01F0}" type="slidenum">
              <a:rPr lang="en-US" smtClean="0"/>
              <a:t>10</a:t>
            </a:fld>
            <a:endParaRPr lang="en-US"/>
          </a:p>
        </p:txBody>
      </p:sp>
    </p:spTree>
    <p:extLst>
      <p:ext uri="{BB962C8B-B14F-4D97-AF65-F5344CB8AC3E}">
        <p14:creationId xmlns:p14="http://schemas.microsoft.com/office/powerpoint/2010/main" val="1054042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we have these singularity functions defined in MATLAB, we can use MATLAB to plot them. Note that the constant distributed load as modeled by the singularity function -20&lt;x-20&gt;</a:t>
            </a:r>
            <a:r>
              <a:rPr lang="en-US" baseline="30000" dirty="0"/>
              <a:t>1</a:t>
            </a:r>
            <a:r>
              <a:rPr lang="en-US" baseline="0" dirty="0"/>
              <a:t> goes on forever while our load ends at x = 20. Thus, strictly speaking we should add another constant load 20&lt;x-20&gt;</a:t>
            </a:r>
            <a:r>
              <a:rPr lang="en-US" baseline="30000" dirty="0"/>
              <a:t>1</a:t>
            </a:r>
            <a:r>
              <a:rPr lang="en-US" baseline="0" dirty="0"/>
              <a:t> to cancel the load off. However, this added singularity function gives no contribution for x &lt;= 20 so it can be omitted. We have also omitted the 150&lt;x-20&gt;</a:t>
            </a:r>
            <a:r>
              <a:rPr lang="en-US" baseline="30000" dirty="0"/>
              <a:t>1</a:t>
            </a:r>
            <a:r>
              <a:rPr lang="en-US" baseline="0" dirty="0"/>
              <a:t> term in the bending moment expression for the same reason. Keeping them in, if you like, is fine.</a:t>
            </a:r>
          </a:p>
        </p:txBody>
      </p:sp>
      <p:sp>
        <p:nvSpPr>
          <p:cNvPr id="4" name="Slide Number Placeholder 3"/>
          <p:cNvSpPr>
            <a:spLocks noGrp="1"/>
          </p:cNvSpPr>
          <p:nvPr>
            <p:ph type="sldNum" sz="quarter" idx="5"/>
          </p:nvPr>
        </p:nvSpPr>
        <p:spPr/>
        <p:txBody>
          <a:bodyPr/>
          <a:lstStyle/>
          <a:p>
            <a:fld id="{E97E1D34-C5A4-4B26-BE22-4036E2AC01F0}" type="slidenum">
              <a:rPr lang="en-US" smtClean="0"/>
              <a:t>11</a:t>
            </a:fld>
            <a:endParaRPr lang="en-US"/>
          </a:p>
        </p:txBody>
      </p:sp>
    </p:spTree>
    <p:extLst>
      <p:ext uri="{BB962C8B-B14F-4D97-AF65-F5344CB8AC3E}">
        <p14:creationId xmlns:p14="http://schemas.microsoft.com/office/powerpoint/2010/main" val="28396941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Instead of using variables to hold the shear force and bending moment, if we generate anonymous functions then we can plot those functions and evaluate them at any point we want. Places where maxima occur are examples where this capability is particularly useful, as shown.</a:t>
            </a:r>
          </a:p>
        </p:txBody>
      </p:sp>
      <p:sp>
        <p:nvSpPr>
          <p:cNvPr id="4" name="Slide Number Placeholder 3"/>
          <p:cNvSpPr>
            <a:spLocks noGrp="1"/>
          </p:cNvSpPr>
          <p:nvPr>
            <p:ph type="sldNum" sz="quarter" idx="5"/>
          </p:nvPr>
        </p:nvSpPr>
        <p:spPr/>
        <p:txBody>
          <a:bodyPr/>
          <a:lstStyle/>
          <a:p>
            <a:fld id="{E97E1D34-C5A4-4B26-BE22-4036E2AC01F0}" type="slidenum">
              <a:rPr lang="en-US" smtClean="0"/>
              <a:t>12</a:t>
            </a:fld>
            <a:endParaRPr lang="en-US"/>
          </a:p>
        </p:txBody>
      </p:sp>
    </p:spTree>
    <p:extLst>
      <p:ext uri="{BB962C8B-B14F-4D97-AF65-F5344CB8AC3E}">
        <p14:creationId xmlns:p14="http://schemas.microsoft.com/office/powerpoint/2010/main" val="2199745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much more complicated loading distribution for a beam where the reaction forces at the supports have already been calculated. Study the terms here carefully to understand where they come from. Note that we do have to describe the 1000 </a:t>
            </a:r>
            <a:r>
              <a:rPr lang="en-US" dirty="0" err="1"/>
              <a:t>lb</a:t>
            </a:r>
            <a:r>
              <a:rPr lang="en-US" dirty="0"/>
              <a:t>/ft load by two terms since we must ensure it ends at x = 3. Similarly, we describe the linearly varying distributed load by two terms, although strictly speaking we would need two additional terms to end the distributed load entirely at x =12. You can verify that those additional terms give no contribution and so can be neglected. We now are in a position to plot these distributions, which are shown on the next slide.</a:t>
            </a:r>
          </a:p>
        </p:txBody>
      </p:sp>
      <p:sp>
        <p:nvSpPr>
          <p:cNvPr id="4" name="Slide Number Placeholder 3"/>
          <p:cNvSpPr>
            <a:spLocks noGrp="1"/>
          </p:cNvSpPr>
          <p:nvPr>
            <p:ph type="sldNum" sz="quarter" idx="5"/>
          </p:nvPr>
        </p:nvSpPr>
        <p:spPr/>
        <p:txBody>
          <a:bodyPr/>
          <a:lstStyle/>
          <a:p>
            <a:fld id="{E97E1D34-C5A4-4B26-BE22-4036E2AC01F0}" type="slidenum">
              <a:rPr lang="en-US" smtClean="0"/>
              <a:t>13</a:t>
            </a:fld>
            <a:endParaRPr lang="en-US"/>
          </a:p>
        </p:txBody>
      </p:sp>
    </p:spTree>
    <p:extLst>
      <p:ext uri="{BB962C8B-B14F-4D97-AF65-F5344CB8AC3E}">
        <p14:creationId xmlns:p14="http://schemas.microsoft.com/office/powerpoint/2010/main" val="19077809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shear and bending moments from x = -3 to x =12 ft. Drawing these by hand, while possible, is very tedious but the singularity functions make it rather effortless.</a:t>
            </a:r>
          </a:p>
        </p:txBody>
      </p:sp>
      <p:sp>
        <p:nvSpPr>
          <p:cNvPr id="4" name="Slide Number Placeholder 3"/>
          <p:cNvSpPr>
            <a:spLocks noGrp="1"/>
          </p:cNvSpPr>
          <p:nvPr>
            <p:ph type="sldNum" sz="quarter" idx="5"/>
          </p:nvPr>
        </p:nvSpPr>
        <p:spPr/>
        <p:txBody>
          <a:bodyPr/>
          <a:lstStyle/>
          <a:p>
            <a:fld id="{E97E1D34-C5A4-4B26-BE22-4036E2AC01F0}" type="slidenum">
              <a:rPr lang="en-US" smtClean="0"/>
              <a:t>14</a:t>
            </a:fld>
            <a:endParaRPr lang="en-US"/>
          </a:p>
        </p:txBody>
      </p:sp>
    </p:spTree>
    <p:extLst>
      <p:ext uri="{BB962C8B-B14F-4D97-AF65-F5344CB8AC3E}">
        <p14:creationId xmlns:p14="http://schemas.microsoft.com/office/powerpoint/2010/main" val="2902554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shear force and bending moment distributions are related through integration, we only needed to define the shear force in terms of singularity functions, integrate those functions and add in the concentrated couple singularity function to obtain the bending moment expression. Since the shear force and bending moment expressions always start and end at zero values, any constant of integration term is zero. Here we compare the V and M expressions so you can see this process in action. Study these to see where each function comes from as well as its coefficient.</a:t>
            </a:r>
          </a:p>
        </p:txBody>
      </p:sp>
      <p:sp>
        <p:nvSpPr>
          <p:cNvPr id="4" name="Slide Number Placeholder 3"/>
          <p:cNvSpPr>
            <a:spLocks noGrp="1"/>
          </p:cNvSpPr>
          <p:nvPr>
            <p:ph type="sldNum" sz="quarter" idx="5"/>
          </p:nvPr>
        </p:nvSpPr>
        <p:spPr/>
        <p:txBody>
          <a:bodyPr/>
          <a:lstStyle/>
          <a:p>
            <a:fld id="{E97E1D34-C5A4-4B26-BE22-4036E2AC01F0}" type="slidenum">
              <a:rPr lang="en-US" smtClean="0"/>
              <a:t>15</a:t>
            </a:fld>
            <a:endParaRPr lang="en-US"/>
          </a:p>
        </p:txBody>
      </p:sp>
    </p:spTree>
    <p:extLst>
      <p:ext uri="{BB962C8B-B14F-4D97-AF65-F5344CB8AC3E}">
        <p14:creationId xmlns:p14="http://schemas.microsoft.com/office/powerpoint/2010/main" val="1054162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singularity functions and show their use in some examples.</a:t>
            </a:r>
          </a:p>
        </p:txBody>
      </p:sp>
      <p:sp>
        <p:nvSpPr>
          <p:cNvPr id="4" name="Slide Number Placeholder 3"/>
          <p:cNvSpPr>
            <a:spLocks noGrp="1"/>
          </p:cNvSpPr>
          <p:nvPr>
            <p:ph type="sldNum" sz="quarter" idx="5"/>
          </p:nvPr>
        </p:nvSpPr>
        <p:spPr/>
        <p:txBody>
          <a:bodyPr/>
          <a:lstStyle/>
          <a:p>
            <a:fld id="{E97E1D34-C5A4-4B26-BE22-4036E2AC01F0}" type="slidenum">
              <a:rPr lang="en-US" smtClean="0"/>
              <a:t>2</a:t>
            </a:fld>
            <a:endParaRPr lang="en-US"/>
          </a:p>
        </p:txBody>
      </p:sp>
    </p:spTree>
    <p:extLst>
      <p:ext uri="{BB962C8B-B14F-4D97-AF65-F5344CB8AC3E}">
        <p14:creationId xmlns:p14="http://schemas.microsoft.com/office/powerpoint/2010/main" val="74011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last section we showed how to sketch out shear and bending moment diagrams from the relationships that exist between these functions and the applied loads. While those sketches are important, if we want, for, example, to calculate the beam deflections, we will need to know the actual V(x) and M(x) distribution functions. As seen, even in the simple example considered in the last section, the applied loads on the beam cause changes in the free body diagram for the internal force and moment so we need to define the shear force and bending moment in a piece-wise fashion. But what if we could define the loading in terms of functions that are good for the entire beam? If we know how to integrate those functions, we could then obtain the shear force and bending moment explicitly for the entire beam. These functions are called singularity functions. For example, at a concentrated force, we can write the change in the shear force caused by that force from equilibrium.</a:t>
            </a:r>
          </a:p>
        </p:txBody>
      </p:sp>
      <p:sp>
        <p:nvSpPr>
          <p:cNvPr id="4" name="Slide Number Placeholder 3"/>
          <p:cNvSpPr>
            <a:spLocks noGrp="1"/>
          </p:cNvSpPr>
          <p:nvPr>
            <p:ph type="sldNum" sz="quarter" idx="5"/>
          </p:nvPr>
        </p:nvSpPr>
        <p:spPr/>
        <p:txBody>
          <a:bodyPr/>
          <a:lstStyle/>
          <a:p>
            <a:fld id="{E97E1D34-C5A4-4B26-BE22-4036E2AC01F0}" type="slidenum">
              <a:rPr lang="en-US" smtClean="0"/>
              <a:t>3</a:t>
            </a:fld>
            <a:endParaRPr lang="en-US"/>
          </a:p>
        </p:txBody>
      </p:sp>
    </p:spTree>
    <p:extLst>
      <p:ext uri="{BB962C8B-B14F-4D97-AF65-F5344CB8AC3E}">
        <p14:creationId xmlns:p14="http://schemas.microsoft.com/office/powerpoint/2010/main" val="1903242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as done before, write these results in a piece-wise manner, but we can also write them as  singularity functions, &lt;x-a&gt;</a:t>
            </a:r>
            <a:r>
              <a:rPr lang="en-US" baseline="30000" dirty="0"/>
              <a:t>n</a:t>
            </a:r>
            <a:r>
              <a:rPr lang="en-US" dirty="0"/>
              <a:t>, as defined here, where x = a is where the concentrated force, P is located.</a:t>
            </a:r>
          </a:p>
        </p:txBody>
      </p:sp>
      <p:sp>
        <p:nvSpPr>
          <p:cNvPr id="4" name="Slide Number Placeholder 3"/>
          <p:cNvSpPr>
            <a:spLocks noGrp="1"/>
          </p:cNvSpPr>
          <p:nvPr>
            <p:ph type="sldNum" sz="quarter" idx="5"/>
          </p:nvPr>
        </p:nvSpPr>
        <p:spPr/>
        <p:txBody>
          <a:bodyPr/>
          <a:lstStyle/>
          <a:p>
            <a:fld id="{E97E1D34-C5A4-4B26-BE22-4036E2AC01F0}" type="slidenum">
              <a:rPr lang="en-US" smtClean="0"/>
              <a:t>4</a:t>
            </a:fld>
            <a:endParaRPr lang="en-US"/>
          </a:p>
        </p:txBody>
      </p:sp>
    </p:spTree>
    <p:extLst>
      <p:ext uri="{BB962C8B-B14F-4D97-AF65-F5344CB8AC3E}">
        <p14:creationId xmlns:p14="http://schemas.microsoft.com/office/powerpoint/2010/main" val="4188566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same fashion we can consider a constant distributed load that starts at a location x = a.</a:t>
            </a:r>
          </a:p>
        </p:txBody>
      </p:sp>
      <p:sp>
        <p:nvSpPr>
          <p:cNvPr id="4" name="Slide Number Placeholder 3"/>
          <p:cNvSpPr>
            <a:spLocks noGrp="1"/>
          </p:cNvSpPr>
          <p:nvPr>
            <p:ph type="sldNum" sz="quarter" idx="5"/>
          </p:nvPr>
        </p:nvSpPr>
        <p:spPr/>
        <p:txBody>
          <a:bodyPr/>
          <a:lstStyle/>
          <a:p>
            <a:fld id="{E97E1D34-C5A4-4B26-BE22-4036E2AC01F0}" type="slidenum">
              <a:rPr lang="en-US" smtClean="0"/>
              <a:t>5</a:t>
            </a:fld>
            <a:endParaRPr lang="en-US"/>
          </a:p>
        </p:txBody>
      </p:sp>
    </p:spTree>
    <p:extLst>
      <p:ext uri="{BB962C8B-B14F-4D97-AF65-F5344CB8AC3E}">
        <p14:creationId xmlns:p14="http://schemas.microsoft.com/office/powerpoint/2010/main" val="1430887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we see the shear force and bending moment can again be written as singularity functions.</a:t>
            </a:r>
          </a:p>
        </p:txBody>
      </p:sp>
      <p:sp>
        <p:nvSpPr>
          <p:cNvPr id="4" name="Slide Number Placeholder 3"/>
          <p:cNvSpPr>
            <a:spLocks noGrp="1"/>
          </p:cNvSpPr>
          <p:nvPr>
            <p:ph type="sldNum" sz="quarter" idx="5"/>
          </p:nvPr>
        </p:nvSpPr>
        <p:spPr/>
        <p:txBody>
          <a:bodyPr/>
          <a:lstStyle/>
          <a:p>
            <a:fld id="{E97E1D34-C5A4-4B26-BE22-4036E2AC01F0}" type="slidenum">
              <a:rPr lang="en-US" smtClean="0"/>
              <a:t>6</a:t>
            </a:fld>
            <a:endParaRPr lang="en-US"/>
          </a:p>
        </p:txBody>
      </p:sp>
    </p:spTree>
    <p:extLst>
      <p:ext uri="{BB962C8B-B14F-4D97-AF65-F5344CB8AC3E}">
        <p14:creationId xmlns:p14="http://schemas.microsoft.com/office/powerpoint/2010/main" val="3721968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makes the singularity functions easy to use is that they obey differentiation and integrations that are analogous in form to those for the ordinary functions </a:t>
            </a:r>
            <a:r>
              <a:rPr lang="en-US" dirty="0" err="1"/>
              <a:t>x</a:t>
            </a:r>
            <a:r>
              <a:rPr lang="en-US" baseline="30000" dirty="0" err="1"/>
              <a:t>n</a:t>
            </a:r>
            <a:r>
              <a:rPr lang="en-US" baseline="0" dirty="0"/>
              <a:t> .</a:t>
            </a:r>
          </a:p>
        </p:txBody>
      </p:sp>
      <p:sp>
        <p:nvSpPr>
          <p:cNvPr id="4" name="Slide Number Placeholder 3"/>
          <p:cNvSpPr>
            <a:spLocks noGrp="1"/>
          </p:cNvSpPr>
          <p:nvPr>
            <p:ph type="sldNum" sz="quarter" idx="5"/>
          </p:nvPr>
        </p:nvSpPr>
        <p:spPr/>
        <p:txBody>
          <a:bodyPr/>
          <a:lstStyle/>
          <a:p>
            <a:fld id="{E97E1D34-C5A4-4B26-BE22-4036E2AC01F0}" type="slidenum">
              <a:rPr lang="en-US" smtClean="0"/>
              <a:t>7</a:t>
            </a:fld>
            <a:endParaRPr lang="en-US"/>
          </a:p>
        </p:txBody>
      </p:sp>
    </p:spTree>
    <p:extLst>
      <p:ext uri="{BB962C8B-B14F-4D97-AF65-F5344CB8AC3E}">
        <p14:creationId xmlns:p14="http://schemas.microsoft.com/office/powerpoint/2010/main" val="4040918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summary for a variety of applied loads. We can use combinations of these to generate many of the common loadings found on a beam.</a:t>
            </a:r>
          </a:p>
        </p:txBody>
      </p:sp>
      <p:sp>
        <p:nvSpPr>
          <p:cNvPr id="4" name="Slide Number Placeholder 3"/>
          <p:cNvSpPr>
            <a:spLocks noGrp="1"/>
          </p:cNvSpPr>
          <p:nvPr>
            <p:ph type="sldNum" sz="quarter" idx="5"/>
          </p:nvPr>
        </p:nvSpPr>
        <p:spPr/>
        <p:txBody>
          <a:bodyPr/>
          <a:lstStyle/>
          <a:p>
            <a:fld id="{E97E1D34-C5A4-4B26-BE22-4036E2AC01F0}" type="slidenum">
              <a:rPr lang="en-US" smtClean="0"/>
              <a:t>8</a:t>
            </a:fld>
            <a:endParaRPr lang="en-US"/>
          </a:p>
        </p:txBody>
      </p:sp>
    </p:spTree>
    <p:extLst>
      <p:ext uri="{BB962C8B-B14F-4D97-AF65-F5344CB8AC3E}">
        <p14:creationId xmlns:p14="http://schemas.microsoft.com/office/powerpoint/2010/main" val="537369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where we have solved for the end reaction forces on the beam and use the singularity functions to describe the shear force and  bending moment. We can, as we will see shortly, use MATLAB to draw these results and obtain sketches of V and M. However, since we have explicit functions of x here, we can easily obtain the values at any location we want as well. Note that in the bending moment expression we do not need the last singularity function since that function is zero for all x &lt;= 20, so it does not affect the values anywhere in the beam. Including it, however, is also fine.</a:t>
            </a:r>
          </a:p>
        </p:txBody>
      </p:sp>
      <p:sp>
        <p:nvSpPr>
          <p:cNvPr id="4" name="Slide Number Placeholder 3"/>
          <p:cNvSpPr>
            <a:spLocks noGrp="1"/>
          </p:cNvSpPr>
          <p:nvPr>
            <p:ph type="sldNum" sz="quarter" idx="5"/>
          </p:nvPr>
        </p:nvSpPr>
        <p:spPr/>
        <p:txBody>
          <a:bodyPr/>
          <a:lstStyle/>
          <a:p>
            <a:fld id="{E97E1D34-C5A4-4B26-BE22-4036E2AC01F0}" type="slidenum">
              <a:rPr lang="en-US" smtClean="0"/>
              <a:t>9</a:t>
            </a:fld>
            <a:endParaRPr lang="en-US"/>
          </a:p>
        </p:txBody>
      </p:sp>
    </p:spTree>
    <p:extLst>
      <p:ext uri="{BB962C8B-B14F-4D97-AF65-F5344CB8AC3E}">
        <p14:creationId xmlns:p14="http://schemas.microsoft.com/office/powerpoint/2010/main" val="1813528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9FBC0D-538C-43F8-9B6F-552BD94FB323}" type="slidenum">
              <a:rPr lang="en-US"/>
              <a:pPr>
                <a:defRPr/>
              </a:pPr>
              <a:t>‹#›</a:t>
            </a:fld>
            <a:endParaRPr lang="en-US"/>
          </a:p>
        </p:txBody>
      </p:sp>
    </p:spTree>
    <p:extLst>
      <p:ext uri="{BB962C8B-B14F-4D97-AF65-F5344CB8AC3E}">
        <p14:creationId xmlns:p14="http://schemas.microsoft.com/office/powerpoint/2010/main" val="1926328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2F2320-73FC-4343-965E-85B52F55B4BC}" type="slidenum">
              <a:rPr lang="en-US"/>
              <a:pPr>
                <a:defRPr/>
              </a:pPr>
              <a:t>‹#›</a:t>
            </a:fld>
            <a:endParaRPr lang="en-US"/>
          </a:p>
        </p:txBody>
      </p:sp>
    </p:spTree>
    <p:extLst>
      <p:ext uri="{BB962C8B-B14F-4D97-AF65-F5344CB8AC3E}">
        <p14:creationId xmlns:p14="http://schemas.microsoft.com/office/powerpoint/2010/main" val="2283455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217BBF-C753-416B-AF2C-E7F23BA8C97E}" type="slidenum">
              <a:rPr lang="en-US"/>
              <a:pPr>
                <a:defRPr/>
              </a:pPr>
              <a:t>‹#›</a:t>
            </a:fld>
            <a:endParaRPr lang="en-US"/>
          </a:p>
        </p:txBody>
      </p:sp>
    </p:spTree>
    <p:extLst>
      <p:ext uri="{BB962C8B-B14F-4D97-AF65-F5344CB8AC3E}">
        <p14:creationId xmlns:p14="http://schemas.microsoft.com/office/powerpoint/2010/main" val="4167734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77BE26-74B9-495B-BDB9-DA7619C1387E}" type="slidenum">
              <a:rPr lang="en-US"/>
              <a:pPr>
                <a:defRPr/>
              </a:pPr>
              <a:t>‹#›</a:t>
            </a:fld>
            <a:endParaRPr lang="en-US"/>
          </a:p>
        </p:txBody>
      </p:sp>
    </p:spTree>
    <p:extLst>
      <p:ext uri="{BB962C8B-B14F-4D97-AF65-F5344CB8AC3E}">
        <p14:creationId xmlns:p14="http://schemas.microsoft.com/office/powerpoint/2010/main" val="3914835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AFA91C-1B84-48C2-B689-C92708D01D9E}" type="slidenum">
              <a:rPr lang="en-US"/>
              <a:pPr>
                <a:defRPr/>
              </a:pPr>
              <a:t>‹#›</a:t>
            </a:fld>
            <a:endParaRPr lang="en-US"/>
          </a:p>
        </p:txBody>
      </p:sp>
    </p:spTree>
    <p:extLst>
      <p:ext uri="{BB962C8B-B14F-4D97-AF65-F5344CB8AC3E}">
        <p14:creationId xmlns:p14="http://schemas.microsoft.com/office/powerpoint/2010/main" val="332999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D9AFCF-E10A-42F4-AA88-728F4C782891}" type="slidenum">
              <a:rPr lang="en-US"/>
              <a:pPr>
                <a:defRPr/>
              </a:pPr>
              <a:t>‹#›</a:t>
            </a:fld>
            <a:endParaRPr lang="en-US"/>
          </a:p>
        </p:txBody>
      </p:sp>
    </p:spTree>
    <p:extLst>
      <p:ext uri="{BB962C8B-B14F-4D97-AF65-F5344CB8AC3E}">
        <p14:creationId xmlns:p14="http://schemas.microsoft.com/office/powerpoint/2010/main" val="261849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98D646C-B28A-42D4-8F5A-9D88169DDC9D}" type="slidenum">
              <a:rPr lang="en-US"/>
              <a:pPr>
                <a:defRPr/>
              </a:pPr>
              <a:t>‹#›</a:t>
            </a:fld>
            <a:endParaRPr lang="en-US"/>
          </a:p>
        </p:txBody>
      </p:sp>
    </p:spTree>
    <p:extLst>
      <p:ext uri="{BB962C8B-B14F-4D97-AF65-F5344CB8AC3E}">
        <p14:creationId xmlns:p14="http://schemas.microsoft.com/office/powerpoint/2010/main" val="3554814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30215EC-3A86-48AB-A025-57A5ED6FADC6}" type="slidenum">
              <a:rPr lang="en-US"/>
              <a:pPr>
                <a:defRPr/>
              </a:pPr>
              <a:t>‹#›</a:t>
            </a:fld>
            <a:endParaRPr lang="en-US"/>
          </a:p>
        </p:txBody>
      </p:sp>
    </p:spTree>
    <p:extLst>
      <p:ext uri="{BB962C8B-B14F-4D97-AF65-F5344CB8AC3E}">
        <p14:creationId xmlns:p14="http://schemas.microsoft.com/office/powerpoint/2010/main" val="1702259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3281460-BF0C-42B0-A193-BBFEC58723A9}" type="slidenum">
              <a:rPr lang="en-US"/>
              <a:pPr>
                <a:defRPr/>
              </a:pPr>
              <a:t>‹#›</a:t>
            </a:fld>
            <a:endParaRPr lang="en-US"/>
          </a:p>
        </p:txBody>
      </p:sp>
    </p:spTree>
    <p:extLst>
      <p:ext uri="{BB962C8B-B14F-4D97-AF65-F5344CB8AC3E}">
        <p14:creationId xmlns:p14="http://schemas.microsoft.com/office/powerpoint/2010/main" val="2684030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4DD00CB-92E3-4231-9F0D-A60CB62B8E92}" type="slidenum">
              <a:rPr lang="en-US"/>
              <a:pPr>
                <a:defRPr/>
              </a:pPr>
              <a:t>‹#›</a:t>
            </a:fld>
            <a:endParaRPr lang="en-US"/>
          </a:p>
        </p:txBody>
      </p:sp>
    </p:spTree>
    <p:extLst>
      <p:ext uri="{BB962C8B-B14F-4D97-AF65-F5344CB8AC3E}">
        <p14:creationId xmlns:p14="http://schemas.microsoft.com/office/powerpoint/2010/main" val="359097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FECC45-5407-4706-802A-A7CAB0EDB3D3}" type="slidenum">
              <a:rPr lang="en-US"/>
              <a:pPr>
                <a:defRPr/>
              </a:pPr>
              <a:t>‹#›</a:t>
            </a:fld>
            <a:endParaRPr lang="en-US"/>
          </a:p>
        </p:txBody>
      </p:sp>
    </p:spTree>
    <p:extLst>
      <p:ext uri="{BB962C8B-B14F-4D97-AF65-F5344CB8AC3E}">
        <p14:creationId xmlns:p14="http://schemas.microsoft.com/office/powerpoint/2010/main" val="1477407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B92A573D-CD3D-4060-9479-94695004360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wmf"/><Relationship Id="rId5" Type="http://schemas.openxmlformats.org/officeDocument/2006/relationships/oleObject" Target="../embeddings/oleObject9.bin"/><Relationship Id="rId4" Type="http://schemas.openxmlformats.org/officeDocument/2006/relationships/image" Target="../media/image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5F1D14-8B78-4159-81CA-C2D8C54332AF}"/>
              </a:ext>
            </a:extLst>
          </p:cNvPr>
          <p:cNvSpPr txBox="1"/>
          <p:nvPr/>
        </p:nvSpPr>
        <p:spPr>
          <a:xfrm>
            <a:off x="2485748" y="2032987"/>
            <a:ext cx="3934090" cy="461665"/>
          </a:xfrm>
          <a:prstGeom prst="rect">
            <a:avLst/>
          </a:prstGeom>
          <a:noFill/>
        </p:spPr>
        <p:txBody>
          <a:bodyPr wrap="none" rtlCol="0">
            <a:spAutoFit/>
          </a:bodyPr>
          <a:lstStyle/>
          <a:p>
            <a:r>
              <a:rPr lang="en-US" sz="2400" dirty="0"/>
              <a:t>Beam Singularity Functions</a:t>
            </a:r>
          </a:p>
        </p:txBody>
      </p:sp>
    </p:spTree>
    <p:extLst>
      <p:ext uri="{BB962C8B-B14F-4D97-AF65-F5344CB8AC3E}">
        <p14:creationId xmlns:p14="http://schemas.microsoft.com/office/powerpoint/2010/main" val="3217193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2701925" y="112832"/>
            <a:ext cx="3524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Singularity Functions in MATLAB</a:t>
            </a:r>
          </a:p>
        </p:txBody>
      </p:sp>
      <p:sp>
        <p:nvSpPr>
          <p:cNvPr id="10243" name="Rectangle 5"/>
          <p:cNvSpPr>
            <a:spLocks noChangeArrowheads="1"/>
          </p:cNvSpPr>
          <p:nvPr/>
        </p:nvSpPr>
        <p:spPr bwMode="auto">
          <a:xfrm>
            <a:off x="736600" y="461105"/>
            <a:ext cx="4572000" cy="192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1400" dirty="0"/>
              <a:t>function y = </a:t>
            </a:r>
            <a:r>
              <a:rPr lang="en-US" sz="1400" dirty="0" err="1"/>
              <a:t>step_sf</a:t>
            </a:r>
            <a:r>
              <a:rPr lang="en-US" sz="1400" dirty="0"/>
              <a:t>(</a:t>
            </a:r>
            <a:r>
              <a:rPr lang="en-US" sz="1400" dirty="0" err="1"/>
              <a:t>x,a</a:t>
            </a:r>
            <a:r>
              <a:rPr lang="en-US" sz="1400" dirty="0"/>
              <a:t>)</a:t>
            </a:r>
          </a:p>
          <a:p>
            <a:pPr>
              <a:spcBef>
                <a:spcPct val="50000"/>
              </a:spcBef>
            </a:pPr>
            <a:r>
              <a:rPr lang="en-US" sz="1400" dirty="0"/>
              <a:t>if x(1) == a</a:t>
            </a:r>
          </a:p>
          <a:p>
            <a:pPr>
              <a:spcBef>
                <a:spcPct val="50000"/>
              </a:spcBef>
            </a:pPr>
            <a:r>
              <a:rPr lang="en-US" sz="1400" dirty="0"/>
              <a:t>y = (x &gt; a);</a:t>
            </a:r>
          </a:p>
          <a:p>
            <a:pPr>
              <a:spcBef>
                <a:spcPct val="50000"/>
              </a:spcBef>
            </a:pPr>
            <a:r>
              <a:rPr lang="en-US" sz="1400" dirty="0"/>
              <a:t>else</a:t>
            </a:r>
          </a:p>
          <a:p>
            <a:pPr>
              <a:spcBef>
                <a:spcPct val="50000"/>
              </a:spcBef>
            </a:pPr>
            <a:r>
              <a:rPr lang="en-US" sz="1400" dirty="0"/>
              <a:t>y = (x &gt;= a);</a:t>
            </a:r>
          </a:p>
          <a:p>
            <a:pPr>
              <a:spcBef>
                <a:spcPct val="50000"/>
              </a:spcBef>
            </a:pPr>
            <a:r>
              <a:rPr lang="en-US" sz="1400" dirty="0"/>
              <a:t>end</a:t>
            </a:r>
          </a:p>
        </p:txBody>
      </p:sp>
      <p:sp>
        <p:nvSpPr>
          <p:cNvPr id="10244" name="Line 6"/>
          <p:cNvSpPr>
            <a:spLocks noChangeShapeType="1"/>
          </p:cNvSpPr>
          <p:nvPr/>
        </p:nvSpPr>
        <p:spPr bwMode="auto">
          <a:xfrm>
            <a:off x="4822825" y="1639888"/>
            <a:ext cx="3584575"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5" name="Line 7"/>
          <p:cNvSpPr>
            <a:spLocks noChangeShapeType="1"/>
          </p:cNvSpPr>
          <p:nvPr/>
        </p:nvSpPr>
        <p:spPr bwMode="auto">
          <a:xfrm flipV="1">
            <a:off x="6784975" y="1163638"/>
            <a:ext cx="12700" cy="463550"/>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8"/>
          <p:cNvSpPr>
            <a:spLocks noChangeShapeType="1"/>
          </p:cNvSpPr>
          <p:nvPr/>
        </p:nvSpPr>
        <p:spPr bwMode="auto">
          <a:xfrm flipV="1">
            <a:off x="6797675" y="1152525"/>
            <a:ext cx="1684338" cy="23813"/>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Text Box 9"/>
          <p:cNvSpPr txBox="1">
            <a:spLocks noChangeArrowheads="1"/>
          </p:cNvSpPr>
          <p:nvPr/>
        </p:nvSpPr>
        <p:spPr bwMode="auto">
          <a:xfrm>
            <a:off x="6226175" y="931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1.0</a:t>
            </a:r>
          </a:p>
        </p:txBody>
      </p:sp>
      <p:sp>
        <p:nvSpPr>
          <p:cNvPr id="10248" name="Rectangle 10"/>
          <p:cNvSpPr>
            <a:spLocks noChangeArrowheads="1"/>
          </p:cNvSpPr>
          <p:nvPr/>
        </p:nvSpPr>
        <p:spPr bwMode="auto">
          <a:xfrm>
            <a:off x="552450" y="2683520"/>
            <a:ext cx="457200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s-ES" sz="1400" dirty="0" err="1"/>
              <a:t>function</a:t>
            </a:r>
            <a:r>
              <a:rPr lang="es-ES" sz="1400" dirty="0"/>
              <a:t> y = </a:t>
            </a:r>
            <a:r>
              <a:rPr lang="es-ES" sz="1400" dirty="0" err="1"/>
              <a:t>lin_sf</a:t>
            </a:r>
            <a:r>
              <a:rPr lang="es-ES" sz="1400" dirty="0"/>
              <a:t>(</a:t>
            </a:r>
            <a:r>
              <a:rPr lang="es-ES" sz="1400" dirty="0" err="1"/>
              <a:t>x,a</a:t>
            </a:r>
            <a:r>
              <a:rPr lang="es-ES" sz="1400" dirty="0"/>
              <a:t>)</a:t>
            </a:r>
          </a:p>
          <a:p>
            <a:pPr>
              <a:spcBef>
                <a:spcPct val="50000"/>
              </a:spcBef>
            </a:pPr>
            <a:r>
              <a:rPr lang="es-ES" sz="1400" dirty="0"/>
              <a:t>y = (x-a).*(x &gt; a);</a:t>
            </a:r>
            <a:endParaRPr lang="en-US" sz="1400" dirty="0"/>
          </a:p>
        </p:txBody>
      </p:sp>
      <p:sp>
        <p:nvSpPr>
          <p:cNvPr id="10249" name="Line 11"/>
          <p:cNvSpPr>
            <a:spLocks noChangeShapeType="1"/>
          </p:cNvSpPr>
          <p:nvPr/>
        </p:nvSpPr>
        <p:spPr bwMode="auto">
          <a:xfrm>
            <a:off x="4835525" y="2843213"/>
            <a:ext cx="3716338"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Text Box 12"/>
          <p:cNvSpPr txBox="1">
            <a:spLocks noChangeArrowheads="1"/>
          </p:cNvSpPr>
          <p:nvPr/>
        </p:nvSpPr>
        <p:spPr bwMode="auto">
          <a:xfrm>
            <a:off x="6499225" y="1668463"/>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10251" name="Line 13"/>
          <p:cNvSpPr>
            <a:spLocks noChangeShapeType="1"/>
          </p:cNvSpPr>
          <p:nvPr/>
        </p:nvSpPr>
        <p:spPr bwMode="auto">
          <a:xfrm flipV="1">
            <a:off x="6796088" y="2192338"/>
            <a:ext cx="1795462" cy="638175"/>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Rectangle 15"/>
          <p:cNvSpPr>
            <a:spLocks noChangeArrowheads="1"/>
          </p:cNvSpPr>
          <p:nvPr/>
        </p:nvSpPr>
        <p:spPr bwMode="auto">
          <a:xfrm>
            <a:off x="415925" y="3990974"/>
            <a:ext cx="457200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s-ES" sz="1400" dirty="0" err="1"/>
              <a:t>function</a:t>
            </a:r>
            <a:r>
              <a:rPr lang="es-ES" sz="1400" dirty="0"/>
              <a:t> y = </a:t>
            </a:r>
            <a:r>
              <a:rPr lang="es-ES" sz="1400" dirty="0" err="1"/>
              <a:t>quad_sf</a:t>
            </a:r>
            <a:r>
              <a:rPr lang="es-ES" sz="1400" dirty="0"/>
              <a:t>(</a:t>
            </a:r>
            <a:r>
              <a:rPr lang="es-ES" sz="1400" dirty="0" err="1"/>
              <a:t>x,a</a:t>
            </a:r>
            <a:r>
              <a:rPr lang="es-ES" sz="1400" dirty="0"/>
              <a:t>)</a:t>
            </a:r>
          </a:p>
          <a:p>
            <a:pPr>
              <a:spcBef>
                <a:spcPct val="50000"/>
              </a:spcBef>
            </a:pPr>
            <a:r>
              <a:rPr lang="es-ES" sz="1400" dirty="0"/>
              <a:t>y = ((x-a).^2).*(x &gt; a);</a:t>
            </a:r>
            <a:endParaRPr lang="en-US" sz="1400" dirty="0"/>
          </a:p>
        </p:txBody>
      </p:sp>
      <p:sp>
        <p:nvSpPr>
          <p:cNvPr id="10253" name="Rectangle 16"/>
          <p:cNvSpPr>
            <a:spLocks noChangeArrowheads="1"/>
          </p:cNvSpPr>
          <p:nvPr/>
        </p:nvSpPr>
        <p:spPr bwMode="auto">
          <a:xfrm>
            <a:off x="415925" y="5473084"/>
            <a:ext cx="4572000"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s-ES" sz="1400" dirty="0" err="1"/>
              <a:t>function</a:t>
            </a:r>
            <a:r>
              <a:rPr lang="es-ES" sz="1400" dirty="0"/>
              <a:t> y = </a:t>
            </a:r>
            <a:r>
              <a:rPr lang="es-ES" sz="1400" dirty="0" err="1"/>
              <a:t>cubic_sf</a:t>
            </a:r>
            <a:r>
              <a:rPr lang="es-ES" sz="1400" dirty="0"/>
              <a:t>(</a:t>
            </a:r>
            <a:r>
              <a:rPr lang="es-ES" sz="1400" dirty="0" err="1"/>
              <a:t>x,a</a:t>
            </a:r>
            <a:r>
              <a:rPr lang="es-ES" sz="1400" dirty="0"/>
              <a:t>)</a:t>
            </a:r>
          </a:p>
          <a:p>
            <a:pPr>
              <a:spcBef>
                <a:spcPct val="50000"/>
              </a:spcBef>
            </a:pPr>
            <a:r>
              <a:rPr lang="es-ES" sz="1400" dirty="0"/>
              <a:t>y = ((x-a).^3).*(x &gt; a);</a:t>
            </a:r>
            <a:endParaRPr lang="en-US" sz="1400" dirty="0"/>
          </a:p>
        </p:txBody>
      </p:sp>
      <p:sp>
        <p:nvSpPr>
          <p:cNvPr id="10254" name="Rectangle 20"/>
          <p:cNvSpPr>
            <a:spLocks noChangeArrowheads="1"/>
          </p:cNvSpPr>
          <p:nvPr/>
        </p:nvSpPr>
        <p:spPr bwMode="auto">
          <a:xfrm>
            <a:off x="4330787" y="3182937"/>
            <a:ext cx="4125913" cy="1419225"/>
          </a:xfrm>
          <a:prstGeom prst="rect">
            <a:avLst/>
          </a:prstGeom>
          <a:solidFill>
            <a:srgbClr val="FFFFFF"/>
          </a:solidFill>
          <a:ln w="0">
            <a:solidFill>
              <a:srgbClr val="000000"/>
            </a:solidFill>
            <a:miter lim="800000"/>
            <a:headEnd/>
            <a:tailEnd/>
          </a:ln>
        </p:spPr>
        <p:txBody>
          <a:bodyPr/>
          <a:lstStyle/>
          <a:p>
            <a:endParaRPr lang="en-US"/>
          </a:p>
        </p:txBody>
      </p:sp>
      <p:sp>
        <p:nvSpPr>
          <p:cNvPr id="10255" name="Rectangle 21"/>
          <p:cNvSpPr>
            <a:spLocks noChangeArrowheads="1"/>
          </p:cNvSpPr>
          <p:nvPr/>
        </p:nvSpPr>
        <p:spPr bwMode="auto">
          <a:xfrm>
            <a:off x="4330787" y="3182937"/>
            <a:ext cx="4125913" cy="1419225"/>
          </a:xfrm>
          <a:prstGeom prst="rect">
            <a:avLst/>
          </a:prstGeom>
          <a:noFill/>
          <a:ln w="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56" name="Freeform 98"/>
          <p:cNvSpPr>
            <a:spLocks/>
          </p:cNvSpPr>
          <p:nvPr/>
        </p:nvSpPr>
        <p:spPr bwMode="auto">
          <a:xfrm>
            <a:off x="6745375" y="3990974"/>
            <a:ext cx="989012" cy="565150"/>
          </a:xfrm>
          <a:custGeom>
            <a:avLst/>
            <a:gdLst>
              <a:gd name="T0" fmla="*/ 12 w 623"/>
              <a:gd name="T1" fmla="*/ 353 h 356"/>
              <a:gd name="T2" fmla="*/ 30 w 623"/>
              <a:gd name="T3" fmla="*/ 348 h 356"/>
              <a:gd name="T4" fmla="*/ 48 w 623"/>
              <a:gd name="T5" fmla="*/ 343 h 356"/>
              <a:gd name="T6" fmla="*/ 66 w 623"/>
              <a:gd name="T7" fmla="*/ 338 h 356"/>
              <a:gd name="T8" fmla="*/ 84 w 623"/>
              <a:gd name="T9" fmla="*/ 332 h 356"/>
              <a:gd name="T10" fmla="*/ 102 w 623"/>
              <a:gd name="T11" fmla="*/ 327 h 356"/>
              <a:gd name="T12" fmla="*/ 120 w 623"/>
              <a:gd name="T13" fmla="*/ 319 h 356"/>
              <a:gd name="T14" fmla="*/ 138 w 623"/>
              <a:gd name="T15" fmla="*/ 314 h 356"/>
              <a:gd name="T16" fmla="*/ 156 w 623"/>
              <a:gd name="T17" fmla="*/ 306 h 356"/>
              <a:gd name="T18" fmla="*/ 174 w 623"/>
              <a:gd name="T19" fmla="*/ 298 h 356"/>
              <a:gd name="T20" fmla="*/ 192 w 623"/>
              <a:gd name="T21" fmla="*/ 291 h 356"/>
              <a:gd name="T22" fmla="*/ 209 w 623"/>
              <a:gd name="T23" fmla="*/ 283 h 356"/>
              <a:gd name="T24" fmla="*/ 227 w 623"/>
              <a:gd name="T25" fmla="*/ 275 h 356"/>
              <a:gd name="T26" fmla="*/ 245 w 623"/>
              <a:gd name="T27" fmla="*/ 264 h 356"/>
              <a:gd name="T28" fmla="*/ 263 w 623"/>
              <a:gd name="T29" fmla="*/ 257 h 356"/>
              <a:gd name="T30" fmla="*/ 287 w 623"/>
              <a:gd name="T31" fmla="*/ 246 h 356"/>
              <a:gd name="T32" fmla="*/ 305 w 623"/>
              <a:gd name="T33" fmla="*/ 236 h 356"/>
              <a:gd name="T34" fmla="*/ 317 w 623"/>
              <a:gd name="T35" fmla="*/ 228 h 356"/>
              <a:gd name="T36" fmla="*/ 335 w 623"/>
              <a:gd name="T37" fmla="*/ 217 h 356"/>
              <a:gd name="T38" fmla="*/ 347 w 623"/>
              <a:gd name="T39" fmla="*/ 210 h 356"/>
              <a:gd name="T40" fmla="*/ 359 w 623"/>
              <a:gd name="T41" fmla="*/ 202 h 356"/>
              <a:gd name="T42" fmla="*/ 377 w 623"/>
              <a:gd name="T43" fmla="*/ 191 h 356"/>
              <a:gd name="T44" fmla="*/ 389 w 623"/>
              <a:gd name="T45" fmla="*/ 183 h 356"/>
              <a:gd name="T46" fmla="*/ 401 w 623"/>
              <a:gd name="T47" fmla="*/ 176 h 356"/>
              <a:gd name="T48" fmla="*/ 419 w 623"/>
              <a:gd name="T49" fmla="*/ 165 h 356"/>
              <a:gd name="T50" fmla="*/ 431 w 623"/>
              <a:gd name="T51" fmla="*/ 155 h 356"/>
              <a:gd name="T52" fmla="*/ 443 w 623"/>
              <a:gd name="T53" fmla="*/ 147 h 356"/>
              <a:gd name="T54" fmla="*/ 455 w 623"/>
              <a:gd name="T55" fmla="*/ 139 h 356"/>
              <a:gd name="T56" fmla="*/ 467 w 623"/>
              <a:gd name="T57" fmla="*/ 131 h 356"/>
              <a:gd name="T58" fmla="*/ 479 w 623"/>
              <a:gd name="T59" fmla="*/ 123 h 356"/>
              <a:gd name="T60" fmla="*/ 497 w 623"/>
              <a:gd name="T61" fmla="*/ 110 h 356"/>
              <a:gd name="T62" fmla="*/ 509 w 623"/>
              <a:gd name="T63" fmla="*/ 100 h 356"/>
              <a:gd name="T64" fmla="*/ 521 w 623"/>
              <a:gd name="T65" fmla="*/ 92 h 356"/>
              <a:gd name="T66" fmla="*/ 533 w 623"/>
              <a:gd name="T67" fmla="*/ 81 h 356"/>
              <a:gd name="T68" fmla="*/ 539 w 623"/>
              <a:gd name="T69" fmla="*/ 74 h 356"/>
              <a:gd name="T70" fmla="*/ 557 w 623"/>
              <a:gd name="T71" fmla="*/ 63 h 356"/>
              <a:gd name="T72" fmla="*/ 563 w 623"/>
              <a:gd name="T73" fmla="*/ 53 h 356"/>
              <a:gd name="T74" fmla="*/ 575 w 623"/>
              <a:gd name="T75" fmla="*/ 45 h 356"/>
              <a:gd name="T76" fmla="*/ 587 w 623"/>
              <a:gd name="T77" fmla="*/ 34 h 356"/>
              <a:gd name="T78" fmla="*/ 599 w 623"/>
              <a:gd name="T79" fmla="*/ 27 h 356"/>
              <a:gd name="T80" fmla="*/ 611 w 623"/>
              <a:gd name="T81" fmla="*/ 16 h 356"/>
              <a:gd name="T82" fmla="*/ 617 w 623"/>
              <a:gd name="T83" fmla="*/ 6 h 35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3"/>
              <a:gd name="T127" fmla="*/ 0 h 356"/>
              <a:gd name="T128" fmla="*/ 623 w 623"/>
              <a:gd name="T129" fmla="*/ 356 h 35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3" h="356">
                <a:moveTo>
                  <a:pt x="0" y="356"/>
                </a:moveTo>
                <a:lnTo>
                  <a:pt x="6" y="356"/>
                </a:lnTo>
                <a:lnTo>
                  <a:pt x="12" y="353"/>
                </a:lnTo>
                <a:lnTo>
                  <a:pt x="18" y="353"/>
                </a:lnTo>
                <a:lnTo>
                  <a:pt x="24" y="351"/>
                </a:lnTo>
                <a:lnTo>
                  <a:pt x="30" y="348"/>
                </a:lnTo>
                <a:lnTo>
                  <a:pt x="36" y="348"/>
                </a:lnTo>
                <a:lnTo>
                  <a:pt x="42" y="346"/>
                </a:lnTo>
                <a:lnTo>
                  <a:pt x="48" y="343"/>
                </a:lnTo>
                <a:lnTo>
                  <a:pt x="54" y="343"/>
                </a:lnTo>
                <a:lnTo>
                  <a:pt x="60" y="340"/>
                </a:lnTo>
                <a:lnTo>
                  <a:pt x="66" y="338"/>
                </a:lnTo>
                <a:lnTo>
                  <a:pt x="72" y="338"/>
                </a:lnTo>
                <a:lnTo>
                  <a:pt x="78" y="335"/>
                </a:lnTo>
                <a:lnTo>
                  <a:pt x="84" y="332"/>
                </a:lnTo>
                <a:lnTo>
                  <a:pt x="90" y="330"/>
                </a:lnTo>
                <a:lnTo>
                  <a:pt x="96" y="330"/>
                </a:lnTo>
                <a:lnTo>
                  <a:pt x="102" y="327"/>
                </a:lnTo>
                <a:lnTo>
                  <a:pt x="108" y="325"/>
                </a:lnTo>
                <a:lnTo>
                  <a:pt x="114" y="322"/>
                </a:lnTo>
                <a:lnTo>
                  <a:pt x="120" y="319"/>
                </a:lnTo>
                <a:lnTo>
                  <a:pt x="126" y="317"/>
                </a:lnTo>
                <a:lnTo>
                  <a:pt x="132" y="317"/>
                </a:lnTo>
                <a:lnTo>
                  <a:pt x="138" y="314"/>
                </a:lnTo>
                <a:lnTo>
                  <a:pt x="144" y="312"/>
                </a:lnTo>
                <a:lnTo>
                  <a:pt x="150" y="309"/>
                </a:lnTo>
                <a:lnTo>
                  <a:pt x="156" y="306"/>
                </a:lnTo>
                <a:lnTo>
                  <a:pt x="162" y="304"/>
                </a:lnTo>
                <a:lnTo>
                  <a:pt x="168" y="301"/>
                </a:lnTo>
                <a:lnTo>
                  <a:pt x="174" y="298"/>
                </a:lnTo>
                <a:lnTo>
                  <a:pt x="180" y="296"/>
                </a:lnTo>
                <a:lnTo>
                  <a:pt x="186" y="293"/>
                </a:lnTo>
                <a:lnTo>
                  <a:pt x="192" y="291"/>
                </a:lnTo>
                <a:lnTo>
                  <a:pt x="198" y="288"/>
                </a:lnTo>
                <a:lnTo>
                  <a:pt x="203" y="285"/>
                </a:lnTo>
                <a:lnTo>
                  <a:pt x="209" y="283"/>
                </a:lnTo>
                <a:lnTo>
                  <a:pt x="215" y="280"/>
                </a:lnTo>
                <a:lnTo>
                  <a:pt x="221" y="278"/>
                </a:lnTo>
                <a:lnTo>
                  <a:pt x="227" y="275"/>
                </a:lnTo>
                <a:lnTo>
                  <a:pt x="233" y="272"/>
                </a:lnTo>
                <a:lnTo>
                  <a:pt x="245" y="267"/>
                </a:lnTo>
                <a:lnTo>
                  <a:pt x="245" y="264"/>
                </a:lnTo>
                <a:lnTo>
                  <a:pt x="251" y="262"/>
                </a:lnTo>
                <a:lnTo>
                  <a:pt x="257" y="259"/>
                </a:lnTo>
                <a:lnTo>
                  <a:pt x="263" y="257"/>
                </a:lnTo>
                <a:lnTo>
                  <a:pt x="269" y="254"/>
                </a:lnTo>
                <a:lnTo>
                  <a:pt x="275" y="251"/>
                </a:lnTo>
                <a:lnTo>
                  <a:pt x="287" y="246"/>
                </a:lnTo>
                <a:lnTo>
                  <a:pt x="287" y="244"/>
                </a:lnTo>
                <a:lnTo>
                  <a:pt x="293" y="241"/>
                </a:lnTo>
                <a:lnTo>
                  <a:pt x="305" y="236"/>
                </a:lnTo>
                <a:lnTo>
                  <a:pt x="305" y="233"/>
                </a:lnTo>
                <a:lnTo>
                  <a:pt x="311" y="231"/>
                </a:lnTo>
                <a:lnTo>
                  <a:pt x="317" y="228"/>
                </a:lnTo>
                <a:lnTo>
                  <a:pt x="329" y="223"/>
                </a:lnTo>
                <a:lnTo>
                  <a:pt x="329" y="220"/>
                </a:lnTo>
                <a:lnTo>
                  <a:pt x="335" y="217"/>
                </a:lnTo>
                <a:lnTo>
                  <a:pt x="341" y="215"/>
                </a:lnTo>
                <a:lnTo>
                  <a:pt x="341" y="212"/>
                </a:lnTo>
                <a:lnTo>
                  <a:pt x="347" y="210"/>
                </a:lnTo>
                <a:lnTo>
                  <a:pt x="353" y="207"/>
                </a:lnTo>
                <a:lnTo>
                  <a:pt x="359" y="204"/>
                </a:lnTo>
                <a:lnTo>
                  <a:pt x="359" y="202"/>
                </a:lnTo>
                <a:lnTo>
                  <a:pt x="365" y="199"/>
                </a:lnTo>
                <a:lnTo>
                  <a:pt x="377" y="194"/>
                </a:lnTo>
                <a:lnTo>
                  <a:pt x="377" y="191"/>
                </a:lnTo>
                <a:lnTo>
                  <a:pt x="383" y="189"/>
                </a:lnTo>
                <a:lnTo>
                  <a:pt x="383" y="186"/>
                </a:lnTo>
                <a:lnTo>
                  <a:pt x="389" y="183"/>
                </a:lnTo>
                <a:lnTo>
                  <a:pt x="395" y="181"/>
                </a:lnTo>
                <a:lnTo>
                  <a:pt x="401" y="178"/>
                </a:lnTo>
                <a:lnTo>
                  <a:pt x="401" y="176"/>
                </a:lnTo>
                <a:lnTo>
                  <a:pt x="413" y="170"/>
                </a:lnTo>
                <a:lnTo>
                  <a:pt x="413" y="168"/>
                </a:lnTo>
                <a:lnTo>
                  <a:pt x="419" y="165"/>
                </a:lnTo>
                <a:lnTo>
                  <a:pt x="419" y="163"/>
                </a:lnTo>
                <a:lnTo>
                  <a:pt x="431" y="157"/>
                </a:lnTo>
                <a:lnTo>
                  <a:pt x="431" y="155"/>
                </a:lnTo>
                <a:lnTo>
                  <a:pt x="437" y="152"/>
                </a:lnTo>
                <a:lnTo>
                  <a:pt x="437" y="149"/>
                </a:lnTo>
                <a:lnTo>
                  <a:pt x="443" y="147"/>
                </a:lnTo>
                <a:lnTo>
                  <a:pt x="449" y="144"/>
                </a:lnTo>
                <a:lnTo>
                  <a:pt x="449" y="142"/>
                </a:lnTo>
                <a:lnTo>
                  <a:pt x="455" y="139"/>
                </a:lnTo>
                <a:lnTo>
                  <a:pt x="461" y="136"/>
                </a:lnTo>
                <a:lnTo>
                  <a:pt x="461" y="134"/>
                </a:lnTo>
                <a:lnTo>
                  <a:pt x="467" y="131"/>
                </a:lnTo>
                <a:lnTo>
                  <a:pt x="467" y="129"/>
                </a:lnTo>
                <a:lnTo>
                  <a:pt x="473" y="126"/>
                </a:lnTo>
                <a:lnTo>
                  <a:pt x="479" y="123"/>
                </a:lnTo>
                <a:lnTo>
                  <a:pt x="479" y="118"/>
                </a:lnTo>
                <a:lnTo>
                  <a:pt x="485" y="115"/>
                </a:lnTo>
                <a:lnTo>
                  <a:pt x="497" y="110"/>
                </a:lnTo>
                <a:lnTo>
                  <a:pt x="497" y="105"/>
                </a:lnTo>
                <a:lnTo>
                  <a:pt x="503" y="102"/>
                </a:lnTo>
                <a:lnTo>
                  <a:pt x="509" y="100"/>
                </a:lnTo>
                <a:lnTo>
                  <a:pt x="509" y="97"/>
                </a:lnTo>
                <a:lnTo>
                  <a:pt x="515" y="95"/>
                </a:lnTo>
                <a:lnTo>
                  <a:pt x="521" y="92"/>
                </a:lnTo>
                <a:lnTo>
                  <a:pt x="521" y="87"/>
                </a:lnTo>
                <a:lnTo>
                  <a:pt x="527" y="84"/>
                </a:lnTo>
                <a:lnTo>
                  <a:pt x="533" y="81"/>
                </a:lnTo>
                <a:lnTo>
                  <a:pt x="533" y="79"/>
                </a:lnTo>
                <a:lnTo>
                  <a:pt x="539" y="76"/>
                </a:lnTo>
                <a:lnTo>
                  <a:pt x="539" y="74"/>
                </a:lnTo>
                <a:lnTo>
                  <a:pt x="545" y="71"/>
                </a:lnTo>
                <a:lnTo>
                  <a:pt x="545" y="68"/>
                </a:lnTo>
                <a:lnTo>
                  <a:pt x="557" y="63"/>
                </a:lnTo>
                <a:lnTo>
                  <a:pt x="557" y="58"/>
                </a:lnTo>
                <a:lnTo>
                  <a:pt x="563" y="55"/>
                </a:lnTo>
                <a:lnTo>
                  <a:pt x="563" y="53"/>
                </a:lnTo>
                <a:lnTo>
                  <a:pt x="569" y="50"/>
                </a:lnTo>
                <a:lnTo>
                  <a:pt x="575" y="48"/>
                </a:lnTo>
                <a:lnTo>
                  <a:pt x="575" y="45"/>
                </a:lnTo>
                <a:lnTo>
                  <a:pt x="581" y="42"/>
                </a:lnTo>
                <a:lnTo>
                  <a:pt x="581" y="37"/>
                </a:lnTo>
                <a:lnTo>
                  <a:pt x="587" y="34"/>
                </a:lnTo>
                <a:lnTo>
                  <a:pt x="593" y="32"/>
                </a:lnTo>
                <a:lnTo>
                  <a:pt x="593" y="29"/>
                </a:lnTo>
                <a:lnTo>
                  <a:pt x="599" y="27"/>
                </a:lnTo>
                <a:lnTo>
                  <a:pt x="599" y="21"/>
                </a:lnTo>
                <a:lnTo>
                  <a:pt x="605" y="19"/>
                </a:lnTo>
                <a:lnTo>
                  <a:pt x="611" y="16"/>
                </a:lnTo>
                <a:lnTo>
                  <a:pt x="611" y="14"/>
                </a:lnTo>
                <a:lnTo>
                  <a:pt x="617" y="11"/>
                </a:lnTo>
                <a:lnTo>
                  <a:pt x="617" y="6"/>
                </a:lnTo>
                <a:lnTo>
                  <a:pt x="623" y="3"/>
                </a:lnTo>
                <a:lnTo>
                  <a:pt x="623" y="0"/>
                </a:lnTo>
              </a:path>
            </a:pathLst>
          </a:custGeom>
          <a:noFill/>
          <a:ln w="254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57" name="Freeform 99"/>
          <p:cNvSpPr>
            <a:spLocks/>
          </p:cNvSpPr>
          <p:nvPr/>
        </p:nvSpPr>
        <p:spPr bwMode="auto">
          <a:xfrm>
            <a:off x="7734387" y="3324224"/>
            <a:ext cx="608013" cy="666750"/>
          </a:xfrm>
          <a:custGeom>
            <a:avLst/>
            <a:gdLst>
              <a:gd name="T0" fmla="*/ 12 w 383"/>
              <a:gd name="T1" fmla="*/ 415 h 420"/>
              <a:gd name="T2" fmla="*/ 18 w 383"/>
              <a:gd name="T3" fmla="*/ 405 h 420"/>
              <a:gd name="T4" fmla="*/ 30 w 383"/>
              <a:gd name="T5" fmla="*/ 397 h 420"/>
              <a:gd name="T6" fmla="*/ 36 w 383"/>
              <a:gd name="T7" fmla="*/ 389 h 420"/>
              <a:gd name="T8" fmla="*/ 48 w 383"/>
              <a:gd name="T9" fmla="*/ 381 h 420"/>
              <a:gd name="T10" fmla="*/ 54 w 383"/>
              <a:gd name="T11" fmla="*/ 371 h 420"/>
              <a:gd name="T12" fmla="*/ 65 w 383"/>
              <a:gd name="T13" fmla="*/ 363 h 420"/>
              <a:gd name="T14" fmla="*/ 71 w 383"/>
              <a:gd name="T15" fmla="*/ 355 h 420"/>
              <a:gd name="T16" fmla="*/ 83 w 383"/>
              <a:gd name="T17" fmla="*/ 345 h 420"/>
              <a:gd name="T18" fmla="*/ 89 w 383"/>
              <a:gd name="T19" fmla="*/ 337 h 420"/>
              <a:gd name="T20" fmla="*/ 101 w 383"/>
              <a:gd name="T21" fmla="*/ 326 h 420"/>
              <a:gd name="T22" fmla="*/ 107 w 383"/>
              <a:gd name="T23" fmla="*/ 318 h 420"/>
              <a:gd name="T24" fmla="*/ 119 w 383"/>
              <a:gd name="T25" fmla="*/ 308 h 420"/>
              <a:gd name="T26" fmla="*/ 125 w 383"/>
              <a:gd name="T27" fmla="*/ 300 h 420"/>
              <a:gd name="T28" fmla="*/ 137 w 383"/>
              <a:gd name="T29" fmla="*/ 290 h 420"/>
              <a:gd name="T30" fmla="*/ 143 w 383"/>
              <a:gd name="T31" fmla="*/ 282 h 420"/>
              <a:gd name="T32" fmla="*/ 155 w 383"/>
              <a:gd name="T33" fmla="*/ 274 h 420"/>
              <a:gd name="T34" fmla="*/ 161 w 383"/>
              <a:gd name="T35" fmla="*/ 264 h 420"/>
              <a:gd name="T36" fmla="*/ 173 w 383"/>
              <a:gd name="T37" fmla="*/ 253 h 420"/>
              <a:gd name="T38" fmla="*/ 179 w 383"/>
              <a:gd name="T39" fmla="*/ 243 h 420"/>
              <a:gd name="T40" fmla="*/ 191 w 383"/>
              <a:gd name="T41" fmla="*/ 235 h 420"/>
              <a:gd name="T42" fmla="*/ 197 w 383"/>
              <a:gd name="T43" fmla="*/ 222 h 420"/>
              <a:gd name="T44" fmla="*/ 209 w 383"/>
              <a:gd name="T45" fmla="*/ 214 h 420"/>
              <a:gd name="T46" fmla="*/ 215 w 383"/>
              <a:gd name="T47" fmla="*/ 203 h 420"/>
              <a:gd name="T48" fmla="*/ 227 w 383"/>
              <a:gd name="T49" fmla="*/ 193 h 420"/>
              <a:gd name="T50" fmla="*/ 233 w 383"/>
              <a:gd name="T51" fmla="*/ 183 h 420"/>
              <a:gd name="T52" fmla="*/ 245 w 383"/>
              <a:gd name="T53" fmla="*/ 172 h 420"/>
              <a:gd name="T54" fmla="*/ 251 w 383"/>
              <a:gd name="T55" fmla="*/ 162 h 420"/>
              <a:gd name="T56" fmla="*/ 263 w 383"/>
              <a:gd name="T57" fmla="*/ 151 h 420"/>
              <a:gd name="T58" fmla="*/ 269 w 383"/>
              <a:gd name="T59" fmla="*/ 143 h 420"/>
              <a:gd name="T60" fmla="*/ 281 w 383"/>
              <a:gd name="T61" fmla="*/ 130 h 420"/>
              <a:gd name="T62" fmla="*/ 287 w 383"/>
              <a:gd name="T63" fmla="*/ 120 h 420"/>
              <a:gd name="T64" fmla="*/ 299 w 383"/>
              <a:gd name="T65" fmla="*/ 109 h 420"/>
              <a:gd name="T66" fmla="*/ 305 w 383"/>
              <a:gd name="T67" fmla="*/ 99 h 420"/>
              <a:gd name="T68" fmla="*/ 317 w 383"/>
              <a:gd name="T69" fmla="*/ 86 h 420"/>
              <a:gd name="T70" fmla="*/ 323 w 383"/>
              <a:gd name="T71" fmla="*/ 75 h 420"/>
              <a:gd name="T72" fmla="*/ 335 w 383"/>
              <a:gd name="T73" fmla="*/ 68 h 420"/>
              <a:gd name="T74" fmla="*/ 341 w 383"/>
              <a:gd name="T75" fmla="*/ 54 h 420"/>
              <a:gd name="T76" fmla="*/ 353 w 383"/>
              <a:gd name="T77" fmla="*/ 44 h 420"/>
              <a:gd name="T78" fmla="*/ 359 w 383"/>
              <a:gd name="T79" fmla="*/ 31 h 420"/>
              <a:gd name="T80" fmla="*/ 371 w 383"/>
              <a:gd name="T81" fmla="*/ 20 h 420"/>
              <a:gd name="T82" fmla="*/ 377 w 383"/>
              <a:gd name="T83" fmla="*/ 7 h 4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420"/>
              <a:gd name="T128" fmla="*/ 383 w 383"/>
              <a:gd name="T129" fmla="*/ 420 h 4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420">
                <a:moveTo>
                  <a:pt x="0" y="420"/>
                </a:moveTo>
                <a:lnTo>
                  <a:pt x="6" y="418"/>
                </a:lnTo>
                <a:lnTo>
                  <a:pt x="12" y="415"/>
                </a:lnTo>
                <a:lnTo>
                  <a:pt x="12" y="413"/>
                </a:lnTo>
                <a:lnTo>
                  <a:pt x="18" y="410"/>
                </a:lnTo>
                <a:lnTo>
                  <a:pt x="18" y="405"/>
                </a:lnTo>
                <a:lnTo>
                  <a:pt x="24" y="402"/>
                </a:lnTo>
                <a:lnTo>
                  <a:pt x="24" y="400"/>
                </a:lnTo>
                <a:lnTo>
                  <a:pt x="30" y="397"/>
                </a:lnTo>
                <a:lnTo>
                  <a:pt x="30" y="394"/>
                </a:lnTo>
                <a:lnTo>
                  <a:pt x="36" y="392"/>
                </a:lnTo>
                <a:lnTo>
                  <a:pt x="36" y="389"/>
                </a:lnTo>
                <a:lnTo>
                  <a:pt x="42" y="386"/>
                </a:lnTo>
                <a:lnTo>
                  <a:pt x="42" y="384"/>
                </a:lnTo>
                <a:lnTo>
                  <a:pt x="48" y="381"/>
                </a:lnTo>
                <a:lnTo>
                  <a:pt x="48" y="379"/>
                </a:lnTo>
                <a:lnTo>
                  <a:pt x="54" y="376"/>
                </a:lnTo>
                <a:lnTo>
                  <a:pt x="54" y="371"/>
                </a:lnTo>
                <a:lnTo>
                  <a:pt x="59" y="368"/>
                </a:lnTo>
                <a:lnTo>
                  <a:pt x="59" y="366"/>
                </a:lnTo>
                <a:lnTo>
                  <a:pt x="65" y="363"/>
                </a:lnTo>
                <a:lnTo>
                  <a:pt x="65" y="360"/>
                </a:lnTo>
                <a:lnTo>
                  <a:pt x="71" y="358"/>
                </a:lnTo>
                <a:lnTo>
                  <a:pt x="71" y="355"/>
                </a:lnTo>
                <a:lnTo>
                  <a:pt x="77" y="352"/>
                </a:lnTo>
                <a:lnTo>
                  <a:pt x="77" y="347"/>
                </a:lnTo>
                <a:lnTo>
                  <a:pt x="83" y="345"/>
                </a:lnTo>
                <a:lnTo>
                  <a:pt x="83" y="342"/>
                </a:lnTo>
                <a:lnTo>
                  <a:pt x="89" y="339"/>
                </a:lnTo>
                <a:lnTo>
                  <a:pt x="89" y="337"/>
                </a:lnTo>
                <a:lnTo>
                  <a:pt x="95" y="334"/>
                </a:lnTo>
                <a:lnTo>
                  <a:pt x="95" y="329"/>
                </a:lnTo>
                <a:lnTo>
                  <a:pt x="101" y="326"/>
                </a:lnTo>
                <a:lnTo>
                  <a:pt x="101" y="324"/>
                </a:lnTo>
                <a:lnTo>
                  <a:pt x="107" y="321"/>
                </a:lnTo>
                <a:lnTo>
                  <a:pt x="107" y="318"/>
                </a:lnTo>
                <a:lnTo>
                  <a:pt x="113" y="316"/>
                </a:lnTo>
                <a:lnTo>
                  <a:pt x="113" y="311"/>
                </a:lnTo>
                <a:lnTo>
                  <a:pt x="119" y="308"/>
                </a:lnTo>
                <a:lnTo>
                  <a:pt x="119" y="305"/>
                </a:lnTo>
                <a:lnTo>
                  <a:pt x="125" y="303"/>
                </a:lnTo>
                <a:lnTo>
                  <a:pt x="125" y="300"/>
                </a:lnTo>
                <a:lnTo>
                  <a:pt x="131" y="298"/>
                </a:lnTo>
                <a:lnTo>
                  <a:pt x="131" y="292"/>
                </a:lnTo>
                <a:lnTo>
                  <a:pt x="137" y="290"/>
                </a:lnTo>
                <a:lnTo>
                  <a:pt x="137" y="287"/>
                </a:lnTo>
                <a:lnTo>
                  <a:pt x="143" y="285"/>
                </a:lnTo>
                <a:lnTo>
                  <a:pt x="143" y="282"/>
                </a:lnTo>
                <a:lnTo>
                  <a:pt x="149" y="279"/>
                </a:lnTo>
                <a:lnTo>
                  <a:pt x="149" y="277"/>
                </a:lnTo>
                <a:lnTo>
                  <a:pt x="155" y="274"/>
                </a:lnTo>
                <a:lnTo>
                  <a:pt x="155" y="269"/>
                </a:lnTo>
                <a:lnTo>
                  <a:pt x="161" y="266"/>
                </a:lnTo>
                <a:lnTo>
                  <a:pt x="161" y="264"/>
                </a:lnTo>
                <a:lnTo>
                  <a:pt x="167" y="261"/>
                </a:lnTo>
                <a:lnTo>
                  <a:pt x="167" y="256"/>
                </a:lnTo>
                <a:lnTo>
                  <a:pt x="173" y="253"/>
                </a:lnTo>
                <a:lnTo>
                  <a:pt x="173" y="248"/>
                </a:lnTo>
                <a:lnTo>
                  <a:pt x="179" y="245"/>
                </a:lnTo>
                <a:lnTo>
                  <a:pt x="179" y="243"/>
                </a:lnTo>
                <a:lnTo>
                  <a:pt x="185" y="240"/>
                </a:lnTo>
                <a:lnTo>
                  <a:pt x="185" y="237"/>
                </a:lnTo>
                <a:lnTo>
                  <a:pt x="191" y="235"/>
                </a:lnTo>
                <a:lnTo>
                  <a:pt x="191" y="230"/>
                </a:lnTo>
                <a:lnTo>
                  <a:pt x="197" y="227"/>
                </a:lnTo>
                <a:lnTo>
                  <a:pt x="197" y="222"/>
                </a:lnTo>
                <a:lnTo>
                  <a:pt x="203" y="219"/>
                </a:lnTo>
                <a:lnTo>
                  <a:pt x="203" y="217"/>
                </a:lnTo>
                <a:lnTo>
                  <a:pt x="209" y="214"/>
                </a:lnTo>
                <a:lnTo>
                  <a:pt x="209" y="211"/>
                </a:lnTo>
                <a:lnTo>
                  <a:pt x="215" y="209"/>
                </a:lnTo>
                <a:lnTo>
                  <a:pt x="215" y="203"/>
                </a:lnTo>
                <a:lnTo>
                  <a:pt x="221" y="201"/>
                </a:lnTo>
                <a:lnTo>
                  <a:pt x="221" y="196"/>
                </a:lnTo>
                <a:lnTo>
                  <a:pt x="227" y="193"/>
                </a:lnTo>
                <a:lnTo>
                  <a:pt x="227" y="190"/>
                </a:lnTo>
                <a:lnTo>
                  <a:pt x="233" y="188"/>
                </a:lnTo>
                <a:lnTo>
                  <a:pt x="233" y="183"/>
                </a:lnTo>
                <a:lnTo>
                  <a:pt x="239" y="180"/>
                </a:lnTo>
                <a:lnTo>
                  <a:pt x="239" y="175"/>
                </a:lnTo>
                <a:lnTo>
                  <a:pt x="245" y="172"/>
                </a:lnTo>
                <a:lnTo>
                  <a:pt x="245" y="169"/>
                </a:lnTo>
                <a:lnTo>
                  <a:pt x="251" y="167"/>
                </a:lnTo>
                <a:lnTo>
                  <a:pt x="251" y="162"/>
                </a:lnTo>
                <a:lnTo>
                  <a:pt x="257" y="156"/>
                </a:lnTo>
                <a:lnTo>
                  <a:pt x="257" y="154"/>
                </a:lnTo>
                <a:lnTo>
                  <a:pt x="263" y="151"/>
                </a:lnTo>
                <a:lnTo>
                  <a:pt x="263" y="149"/>
                </a:lnTo>
                <a:lnTo>
                  <a:pt x="269" y="146"/>
                </a:lnTo>
                <a:lnTo>
                  <a:pt x="269" y="143"/>
                </a:lnTo>
                <a:lnTo>
                  <a:pt x="275" y="138"/>
                </a:lnTo>
                <a:lnTo>
                  <a:pt x="275" y="133"/>
                </a:lnTo>
                <a:lnTo>
                  <a:pt x="281" y="130"/>
                </a:lnTo>
                <a:lnTo>
                  <a:pt x="281" y="128"/>
                </a:lnTo>
                <a:lnTo>
                  <a:pt x="287" y="125"/>
                </a:lnTo>
                <a:lnTo>
                  <a:pt x="287" y="120"/>
                </a:lnTo>
                <a:lnTo>
                  <a:pt x="293" y="117"/>
                </a:lnTo>
                <a:lnTo>
                  <a:pt x="293" y="112"/>
                </a:lnTo>
                <a:lnTo>
                  <a:pt x="299" y="109"/>
                </a:lnTo>
                <a:lnTo>
                  <a:pt x="299" y="104"/>
                </a:lnTo>
                <a:lnTo>
                  <a:pt x="305" y="102"/>
                </a:lnTo>
                <a:lnTo>
                  <a:pt x="305" y="99"/>
                </a:lnTo>
                <a:lnTo>
                  <a:pt x="311" y="96"/>
                </a:lnTo>
                <a:lnTo>
                  <a:pt x="311" y="88"/>
                </a:lnTo>
                <a:lnTo>
                  <a:pt x="317" y="86"/>
                </a:lnTo>
                <a:lnTo>
                  <a:pt x="317" y="83"/>
                </a:lnTo>
                <a:lnTo>
                  <a:pt x="323" y="81"/>
                </a:lnTo>
                <a:lnTo>
                  <a:pt x="323" y="75"/>
                </a:lnTo>
                <a:lnTo>
                  <a:pt x="329" y="73"/>
                </a:lnTo>
                <a:lnTo>
                  <a:pt x="329" y="70"/>
                </a:lnTo>
                <a:lnTo>
                  <a:pt x="335" y="68"/>
                </a:lnTo>
                <a:lnTo>
                  <a:pt x="335" y="60"/>
                </a:lnTo>
                <a:lnTo>
                  <a:pt x="341" y="57"/>
                </a:lnTo>
                <a:lnTo>
                  <a:pt x="341" y="54"/>
                </a:lnTo>
                <a:lnTo>
                  <a:pt x="347" y="49"/>
                </a:lnTo>
                <a:lnTo>
                  <a:pt x="347" y="47"/>
                </a:lnTo>
                <a:lnTo>
                  <a:pt x="353" y="44"/>
                </a:lnTo>
                <a:lnTo>
                  <a:pt x="353" y="36"/>
                </a:lnTo>
                <a:lnTo>
                  <a:pt x="359" y="34"/>
                </a:lnTo>
                <a:lnTo>
                  <a:pt x="359" y="31"/>
                </a:lnTo>
                <a:lnTo>
                  <a:pt x="365" y="26"/>
                </a:lnTo>
                <a:lnTo>
                  <a:pt x="365" y="23"/>
                </a:lnTo>
                <a:lnTo>
                  <a:pt x="371" y="20"/>
                </a:lnTo>
                <a:lnTo>
                  <a:pt x="371" y="13"/>
                </a:lnTo>
                <a:lnTo>
                  <a:pt x="377" y="10"/>
                </a:lnTo>
                <a:lnTo>
                  <a:pt x="377" y="7"/>
                </a:lnTo>
                <a:lnTo>
                  <a:pt x="383" y="2"/>
                </a:lnTo>
                <a:lnTo>
                  <a:pt x="383" y="0"/>
                </a:lnTo>
              </a:path>
            </a:pathLst>
          </a:custGeom>
          <a:noFill/>
          <a:ln w="254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58" name="Line 101"/>
          <p:cNvSpPr>
            <a:spLocks noChangeShapeType="1"/>
          </p:cNvSpPr>
          <p:nvPr/>
        </p:nvSpPr>
        <p:spPr bwMode="auto">
          <a:xfrm flipV="1">
            <a:off x="4848312" y="4557712"/>
            <a:ext cx="3767138"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9" name="Rectangle 105"/>
          <p:cNvSpPr>
            <a:spLocks noChangeArrowheads="1"/>
          </p:cNvSpPr>
          <p:nvPr/>
        </p:nvSpPr>
        <p:spPr bwMode="auto">
          <a:xfrm>
            <a:off x="4424891" y="4817357"/>
            <a:ext cx="4125912" cy="1549400"/>
          </a:xfrm>
          <a:prstGeom prst="rect">
            <a:avLst/>
          </a:prstGeom>
          <a:solidFill>
            <a:srgbClr val="FFFFFF"/>
          </a:solidFill>
          <a:ln w="25400">
            <a:solidFill>
              <a:schemeClr val="bg1"/>
            </a:solidFill>
            <a:miter lim="800000"/>
            <a:headEnd/>
            <a:tailEnd/>
          </a:ln>
        </p:spPr>
        <p:txBody>
          <a:bodyPr/>
          <a:lstStyle/>
          <a:p>
            <a:endParaRPr lang="en-US"/>
          </a:p>
        </p:txBody>
      </p:sp>
      <p:sp>
        <p:nvSpPr>
          <p:cNvPr id="10260" name="Rectangle 106"/>
          <p:cNvSpPr>
            <a:spLocks noChangeArrowheads="1"/>
          </p:cNvSpPr>
          <p:nvPr/>
        </p:nvSpPr>
        <p:spPr bwMode="auto">
          <a:xfrm>
            <a:off x="4399491" y="4817357"/>
            <a:ext cx="4125912" cy="1549400"/>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61" name="Freeform 183"/>
          <p:cNvSpPr>
            <a:spLocks/>
          </p:cNvSpPr>
          <p:nvPr/>
        </p:nvSpPr>
        <p:spPr bwMode="auto">
          <a:xfrm>
            <a:off x="6814078" y="5858757"/>
            <a:ext cx="1065213" cy="498475"/>
          </a:xfrm>
          <a:custGeom>
            <a:avLst/>
            <a:gdLst>
              <a:gd name="T0" fmla="*/ 12 w 671"/>
              <a:gd name="T1" fmla="*/ 311 h 314"/>
              <a:gd name="T2" fmla="*/ 30 w 671"/>
              <a:gd name="T3" fmla="*/ 311 h 314"/>
              <a:gd name="T4" fmla="*/ 48 w 671"/>
              <a:gd name="T5" fmla="*/ 308 h 314"/>
              <a:gd name="T6" fmla="*/ 66 w 671"/>
              <a:gd name="T7" fmla="*/ 308 h 314"/>
              <a:gd name="T8" fmla="*/ 84 w 671"/>
              <a:gd name="T9" fmla="*/ 306 h 314"/>
              <a:gd name="T10" fmla="*/ 102 w 671"/>
              <a:gd name="T11" fmla="*/ 303 h 314"/>
              <a:gd name="T12" fmla="*/ 120 w 671"/>
              <a:gd name="T13" fmla="*/ 300 h 314"/>
              <a:gd name="T14" fmla="*/ 138 w 671"/>
              <a:gd name="T15" fmla="*/ 297 h 314"/>
              <a:gd name="T16" fmla="*/ 156 w 671"/>
              <a:gd name="T17" fmla="*/ 294 h 314"/>
              <a:gd name="T18" fmla="*/ 174 w 671"/>
              <a:gd name="T19" fmla="*/ 291 h 314"/>
              <a:gd name="T20" fmla="*/ 192 w 671"/>
              <a:gd name="T21" fmla="*/ 286 h 314"/>
              <a:gd name="T22" fmla="*/ 209 w 671"/>
              <a:gd name="T23" fmla="*/ 283 h 314"/>
              <a:gd name="T24" fmla="*/ 227 w 671"/>
              <a:gd name="T25" fmla="*/ 277 h 314"/>
              <a:gd name="T26" fmla="*/ 245 w 671"/>
              <a:gd name="T27" fmla="*/ 271 h 314"/>
              <a:gd name="T28" fmla="*/ 263 w 671"/>
              <a:gd name="T29" fmla="*/ 266 h 314"/>
              <a:gd name="T30" fmla="*/ 281 w 671"/>
              <a:gd name="T31" fmla="*/ 260 h 314"/>
              <a:gd name="T32" fmla="*/ 299 w 671"/>
              <a:gd name="T33" fmla="*/ 254 h 314"/>
              <a:gd name="T34" fmla="*/ 317 w 671"/>
              <a:gd name="T35" fmla="*/ 248 h 314"/>
              <a:gd name="T36" fmla="*/ 335 w 671"/>
              <a:gd name="T37" fmla="*/ 240 h 314"/>
              <a:gd name="T38" fmla="*/ 353 w 671"/>
              <a:gd name="T39" fmla="*/ 231 h 314"/>
              <a:gd name="T40" fmla="*/ 371 w 671"/>
              <a:gd name="T41" fmla="*/ 223 h 314"/>
              <a:gd name="T42" fmla="*/ 389 w 671"/>
              <a:gd name="T43" fmla="*/ 214 h 314"/>
              <a:gd name="T44" fmla="*/ 407 w 671"/>
              <a:gd name="T45" fmla="*/ 206 h 314"/>
              <a:gd name="T46" fmla="*/ 425 w 671"/>
              <a:gd name="T47" fmla="*/ 194 h 314"/>
              <a:gd name="T48" fmla="*/ 443 w 671"/>
              <a:gd name="T49" fmla="*/ 186 h 314"/>
              <a:gd name="T50" fmla="*/ 461 w 671"/>
              <a:gd name="T51" fmla="*/ 174 h 314"/>
              <a:gd name="T52" fmla="*/ 479 w 671"/>
              <a:gd name="T53" fmla="*/ 163 h 314"/>
              <a:gd name="T54" fmla="*/ 503 w 671"/>
              <a:gd name="T55" fmla="*/ 149 h 314"/>
              <a:gd name="T56" fmla="*/ 521 w 671"/>
              <a:gd name="T57" fmla="*/ 137 h 314"/>
              <a:gd name="T58" fmla="*/ 533 w 671"/>
              <a:gd name="T59" fmla="*/ 126 h 314"/>
              <a:gd name="T60" fmla="*/ 545 w 671"/>
              <a:gd name="T61" fmla="*/ 114 h 314"/>
              <a:gd name="T62" fmla="*/ 557 w 671"/>
              <a:gd name="T63" fmla="*/ 103 h 314"/>
              <a:gd name="T64" fmla="*/ 569 w 671"/>
              <a:gd name="T65" fmla="*/ 94 h 314"/>
              <a:gd name="T66" fmla="*/ 581 w 671"/>
              <a:gd name="T67" fmla="*/ 83 h 314"/>
              <a:gd name="T68" fmla="*/ 593 w 671"/>
              <a:gd name="T69" fmla="*/ 74 h 314"/>
              <a:gd name="T70" fmla="*/ 605 w 671"/>
              <a:gd name="T71" fmla="*/ 66 h 314"/>
              <a:gd name="T72" fmla="*/ 611 w 671"/>
              <a:gd name="T73" fmla="*/ 57 h 314"/>
              <a:gd name="T74" fmla="*/ 623 w 671"/>
              <a:gd name="T75" fmla="*/ 49 h 314"/>
              <a:gd name="T76" fmla="*/ 629 w 671"/>
              <a:gd name="T77" fmla="*/ 40 h 314"/>
              <a:gd name="T78" fmla="*/ 647 w 671"/>
              <a:gd name="T79" fmla="*/ 26 h 314"/>
              <a:gd name="T80" fmla="*/ 653 w 671"/>
              <a:gd name="T81" fmla="*/ 17 h 314"/>
              <a:gd name="T82" fmla="*/ 665 w 671"/>
              <a:gd name="T83" fmla="*/ 6 h 31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1"/>
              <a:gd name="T127" fmla="*/ 0 h 314"/>
              <a:gd name="T128" fmla="*/ 671 w 671"/>
              <a:gd name="T129" fmla="*/ 314 h 31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1" h="314">
                <a:moveTo>
                  <a:pt x="0" y="314"/>
                </a:moveTo>
                <a:lnTo>
                  <a:pt x="6" y="314"/>
                </a:lnTo>
                <a:lnTo>
                  <a:pt x="12" y="311"/>
                </a:lnTo>
                <a:lnTo>
                  <a:pt x="18" y="311"/>
                </a:lnTo>
                <a:lnTo>
                  <a:pt x="24" y="311"/>
                </a:lnTo>
                <a:lnTo>
                  <a:pt x="30" y="311"/>
                </a:lnTo>
                <a:lnTo>
                  <a:pt x="36" y="311"/>
                </a:lnTo>
                <a:lnTo>
                  <a:pt x="42" y="308"/>
                </a:lnTo>
                <a:lnTo>
                  <a:pt x="48" y="308"/>
                </a:lnTo>
                <a:lnTo>
                  <a:pt x="54" y="308"/>
                </a:lnTo>
                <a:lnTo>
                  <a:pt x="60" y="308"/>
                </a:lnTo>
                <a:lnTo>
                  <a:pt x="66" y="308"/>
                </a:lnTo>
                <a:lnTo>
                  <a:pt x="72" y="306"/>
                </a:lnTo>
                <a:lnTo>
                  <a:pt x="78" y="306"/>
                </a:lnTo>
                <a:lnTo>
                  <a:pt x="84" y="306"/>
                </a:lnTo>
                <a:lnTo>
                  <a:pt x="90" y="306"/>
                </a:lnTo>
                <a:lnTo>
                  <a:pt x="96" y="303"/>
                </a:lnTo>
                <a:lnTo>
                  <a:pt x="102" y="303"/>
                </a:lnTo>
                <a:lnTo>
                  <a:pt x="108" y="303"/>
                </a:lnTo>
                <a:lnTo>
                  <a:pt x="114" y="300"/>
                </a:lnTo>
                <a:lnTo>
                  <a:pt x="120" y="300"/>
                </a:lnTo>
                <a:lnTo>
                  <a:pt x="126" y="300"/>
                </a:lnTo>
                <a:lnTo>
                  <a:pt x="132" y="297"/>
                </a:lnTo>
                <a:lnTo>
                  <a:pt x="138" y="297"/>
                </a:lnTo>
                <a:lnTo>
                  <a:pt x="144" y="297"/>
                </a:lnTo>
                <a:lnTo>
                  <a:pt x="150" y="294"/>
                </a:lnTo>
                <a:lnTo>
                  <a:pt x="156" y="294"/>
                </a:lnTo>
                <a:lnTo>
                  <a:pt x="162" y="291"/>
                </a:lnTo>
                <a:lnTo>
                  <a:pt x="168" y="291"/>
                </a:lnTo>
                <a:lnTo>
                  <a:pt x="174" y="291"/>
                </a:lnTo>
                <a:lnTo>
                  <a:pt x="180" y="288"/>
                </a:lnTo>
                <a:lnTo>
                  <a:pt x="186" y="288"/>
                </a:lnTo>
                <a:lnTo>
                  <a:pt x="192" y="286"/>
                </a:lnTo>
                <a:lnTo>
                  <a:pt x="198" y="286"/>
                </a:lnTo>
                <a:lnTo>
                  <a:pt x="203" y="283"/>
                </a:lnTo>
                <a:lnTo>
                  <a:pt x="209" y="283"/>
                </a:lnTo>
                <a:lnTo>
                  <a:pt x="215" y="280"/>
                </a:lnTo>
                <a:lnTo>
                  <a:pt x="221" y="277"/>
                </a:lnTo>
                <a:lnTo>
                  <a:pt x="227" y="277"/>
                </a:lnTo>
                <a:lnTo>
                  <a:pt x="233" y="274"/>
                </a:lnTo>
                <a:lnTo>
                  <a:pt x="239" y="274"/>
                </a:lnTo>
                <a:lnTo>
                  <a:pt x="245" y="271"/>
                </a:lnTo>
                <a:lnTo>
                  <a:pt x="251" y="271"/>
                </a:lnTo>
                <a:lnTo>
                  <a:pt x="257" y="268"/>
                </a:lnTo>
                <a:lnTo>
                  <a:pt x="263" y="266"/>
                </a:lnTo>
                <a:lnTo>
                  <a:pt x="269" y="266"/>
                </a:lnTo>
                <a:lnTo>
                  <a:pt x="275" y="263"/>
                </a:lnTo>
                <a:lnTo>
                  <a:pt x="281" y="260"/>
                </a:lnTo>
                <a:lnTo>
                  <a:pt x="287" y="257"/>
                </a:lnTo>
                <a:lnTo>
                  <a:pt x="293" y="257"/>
                </a:lnTo>
                <a:lnTo>
                  <a:pt x="299" y="254"/>
                </a:lnTo>
                <a:lnTo>
                  <a:pt x="305" y="251"/>
                </a:lnTo>
                <a:lnTo>
                  <a:pt x="311" y="248"/>
                </a:lnTo>
                <a:lnTo>
                  <a:pt x="317" y="248"/>
                </a:lnTo>
                <a:lnTo>
                  <a:pt x="323" y="246"/>
                </a:lnTo>
                <a:lnTo>
                  <a:pt x="329" y="243"/>
                </a:lnTo>
                <a:lnTo>
                  <a:pt x="335" y="240"/>
                </a:lnTo>
                <a:lnTo>
                  <a:pt x="341" y="237"/>
                </a:lnTo>
                <a:lnTo>
                  <a:pt x="347" y="234"/>
                </a:lnTo>
                <a:lnTo>
                  <a:pt x="353" y="231"/>
                </a:lnTo>
                <a:lnTo>
                  <a:pt x="359" y="229"/>
                </a:lnTo>
                <a:lnTo>
                  <a:pt x="365" y="226"/>
                </a:lnTo>
                <a:lnTo>
                  <a:pt x="371" y="223"/>
                </a:lnTo>
                <a:lnTo>
                  <a:pt x="377" y="220"/>
                </a:lnTo>
                <a:lnTo>
                  <a:pt x="383" y="217"/>
                </a:lnTo>
                <a:lnTo>
                  <a:pt x="389" y="214"/>
                </a:lnTo>
                <a:lnTo>
                  <a:pt x="395" y="211"/>
                </a:lnTo>
                <a:lnTo>
                  <a:pt x="401" y="209"/>
                </a:lnTo>
                <a:lnTo>
                  <a:pt x="407" y="206"/>
                </a:lnTo>
                <a:lnTo>
                  <a:pt x="413" y="203"/>
                </a:lnTo>
                <a:lnTo>
                  <a:pt x="425" y="197"/>
                </a:lnTo>
                <a:lnTo>
                  <a:pt x="425" y="194"/>
                </a:lnTo>
                <a:lnTo>
                  <a:pt x="431" y="191"/>
                </a:lnTo>
                <a:lnTo>
                  <a:pt x="437" y="189"/>
                </a:lnTo>
                <a:lnTo>
                  <a:pt x="443" y="186"/>
                </a:lnTo>
                <a:lnTo>
                  <a:pt x="449" y="183"/>
                </a:lnTo>
                <a:lnTo>
                  <a:pt x="461" y="177"/>
                </a:lnTo>
                <a:lnTo>
                  <a:pt x="461" y="174"/>
                </a:lnTo>
                <a:lnTo>
                  <a:pt x="467" y="171"/>
                </a:lnTo>
                <a:lnTo>
                  <a:pt x="479" y="166"/>
                </a:lnTo>
                <a:lnTo>
                  <a:pt x="479" y="163"/>
                </a:lnTo>
                <a:lnTo>
                  <a:pt x="491" y="157"/>
                </a:lnTo>
                <a:lnTo>
                  <a:pt x="491" y="154"/>
                </a:lnTo>
                <a:lnTo>
                  <a:pt x="503" y="149"/>
                </a:lnTo>
                <a:lnTo>
                  <a:pt x="503" y="146"/>
                </a:lnTo>
                <a:lnTo>
                  <a:pt x="509" y="143"/>
                </a:lnTo>
                <a:lnTo>
                  <a:pt x="521" y="137"/>
                </a:lnTo>
                <a:lnTo>
                  <a:pt x="521" y="132"/>
                </a:lnTo>
                <a:lnTo>
                  <a:pt x="527" y="129"/>
                </a:lnTo>
                <a:lnTo>
                  <a:pt x="533" y="126"/>
                </a:lnTo>
                <a:lnTo>
                  <a:pt x="539" y="123"/>
                </a:lnTo>
                <a:lnTo>
                  <a:pt x="539" y="117"/>
                </a:lnTo>
                <a:lnTo>
                  <a:pt x="545" y="114"/>
                </a:lnTo>
                <a:lnTo>
                  <a:pt x="551" y="112"/>
                </a:lnTo>
                <a:lnTo>
                  <a:pt x="557" y="109"/>
                </a:lnTo>
                <a:lnTo>
                  <a:pt x="557" y="103"/>
                </a:lnTo>
                <a:lnTo>
                  <a:pt x="563" y="100"/>
                </a:lnTo>
                <a:lnTo>
                  <a:pt x="569" y="97"/>
                </a:lnTo>
                <a:lnTo>
                  <a:pt x="569" y="94"/>
                </a:lnTo>
                <a:lnTo>
                  <a:pt x="575" y="92"/>
                </a:lnTo>
                <a:lnTo>
                  <a:pt x="581" y="89"/>
                </a:lnTo>
                <a:lnTo>
                  <a:pt x="581" y="83"/>
                </a:lnTo>
                <a:lnTo>
                  <a:pt x="587" y="80"/>
                </a:lnTo>
                <a:lnTo>
                  <a:pt x="593" y="77"/>
                </a:lnTo>
                <a:lnTo>
                  <a:pt x="593" y="74"/>
                </a:lnTo>
                <a:lnTo>
                  <a:pt x="599" y="72"/>
                </a:lnTo>
                <a:lnTo>
                  <a:pt x="599" y="69"/>
                </a:lnTo>
                <a:lnTo>
                  <a:pt x="605" y="66"/>
                </a:lnTo>
                <a:lnTo>
                  <a:pt x="605" y="63"/>
                </a:lnTo>
                <a:lnTo>
                  <a:pt x="611" y="60"/>
                </a:lnTo>
                <a:lnTo>
                  <a:pt x="611" y="57"/>
                </a:lnTo>
                <a:lnTo>
                  <a:pt x="617" y="55"/>
                </a:lnTo>
                <a:lnTo>
                  <a:pt x="617" y="52"/>
                </a:lnTo>
                <a:lnTo>
                  <a:pt x="623" y="49"/>
                </a:lnTo>
                <a:lnTo>
                  <a:pt x="623" y="46"/>
                </a:lnTo>
                <a:lnTo>
                  <a:pt x="629" y="43"/>
                </a:lnTo>
                <a:lnTo>
                  <a:pt x="629" y="40"/>
                </a:lnTo>
                <a:lnTo>
                  <a:pt x="641" y="35"/>
                </a:lnTo>
                <a:lnTo>
                  <a:pt x="641" y="29"/>
                </a:lnTo>
                <a:lnTo>
                  <a:pt x="647" y="26"/>
                </a:lnTo>
                <a:lnTo>
                  <a:pt x="647" y="23"/>
                </a:lnTo>
                <a:lnTo>
                  <a:pt x="653" y="20"/>
                </a:lnTo>
                <a:lnTo>
                  <a:pt x="653" y="17"/>
                </a:lnTo>
                <a:lnTo>
                  <a:pt x="659" y="15"/>
                </a:lnTo>
                <a:lnTo>
                  <a:pt x="659" y="9"/>
                </a:lnTo>
                <a:lnTo>
                  <a:pt x="665" y="6"/>
                </a:lnTo>
                <a:lnTo>
                  <a:pt x="665" y="3"/>
                </a:lnTo>
                <a:lnTo>
                  <a:pt x="671" y="0"/>
                </a:lnTo>
              </a:path>
            </a:pathLst>
          </a:custGeom>
          <a:noFill/>
          <a:ln w="254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62" name="Freeform 184"/>
          <p:cNvSpPr>
            <a:spLocks/>
          </p:cNvSpPr>
          <p:nvPr/>
        </p:nvSpPr>
        <p:spPr bwMode="auto">
          <a:xfrm>
            <a:off x="7879291" y="4907844"/>
            <a:ext cx="598487" cy="950913"/>
          </a:xfrm>
          <a:custGeom>
            <a:avLst/>
            <a:gdLst>
              <a:gd name="T0" fmla="*/ 6 w 377"/>
              <a:gd name="T1" fmla="*/ 594 h 599"/>
              <a:gd name="T2" fmla="*/ 11 w 377"/>
              <a:gd name="T3" fmla="*/ 582 h 599"/>
              <a:gd name="T4" fmla="*/ 23 w 377"/>
              <a:gd name="T5" fmla="*/ 574 h 599"/>
              <a:gd name="T6" fmla="*/ 29 w 377"/>
              <a:gd name="T7" fmla="*/ 562 h 599"/>
              <a:gd name="T8" fmla="*/ 41 w 377"/>
              <a:gd name="T9" fmla="*/ 554 h 599"/>
              <a:gd name="T10" fmla="*/ 47 w 377"/>
              <a:gd name="T11" fmla="*/ 542 h 599"/>
              <a:gd name="T12" fmla="*/ 59 w 377"/>
              <a:gd name="T13" fmla="*/ 531 h 599"/>
              <a:gd name="T14" fmla="*/ 65 w 377"/>
              <a:gd name="T15" fmla="*/ 519 h 599"/>
              <a:gd name="T16" fmla="*/ 77 w 377"/>
              <a:gd name="T17" fmla="*/ 511 h 599"/>
              <a:gd name="T18" fmla="*/ 83 w 377"/>
              <a:gd name="T19" fmla="*/ 497 h 599"/>
              <a:gd name="T20" fmla="*/ 95 w 377"/>
              <a:gd name="T21" fmla="*/ 485 h 599"/>
              <a:gd name="T22" fmla="*/ 101 w 377"/>
              <a:gd name="T23" fmla="*/ 477 h 599"/>
              <a:gd name="T24" fmla="*/ 113 w 377"/>
              <a:gd name="T25" fmla="*/ 462 h 599"/>
              <a:gd name="T26" fmla="*/ 119 w 377"/>
              <a:gd name="T27" fmla="*/ 451 h 599"/>
              <a:gd name="T28" fmla="*/ 131 w 377"/>
              <a:gd name="T29" fmla="*/ 437 h 599"/>
              <a:gd name="T30" fmla="*/ 137 w 377"/>
              <a:gd name="T31" fmla="*/ 425 h 599"/>
              <a:gd name="T32" fmla="*/ 149 w 377"/>
              <a:gd name="T33" fmla="*/ 411 h 599"/>
              <a:gd name="T34" fmla="*/ 155 w 377"/>
              <a:gd name="T35" fmla="*/ 400 h 599"/>
              <a:gd name="T36" fmla="*/ 167 w 377"/>
              <a:gd name="T37" fmla="*/ 388 h 599"/>
              <a:gd name="T38" fmla="*/ 173 w 377"/>
              <a:gd name="T39" fmla="*/ 371 h 599"/>
              <a:gd name="T40" fmla="*/ 185 w 377"/>
              <a:gd name="T41" fmla="*/ 360 h 599"/>
              <a:gd name="T42" fmla="*/ 191 w 377"/>
              <a:gd name="T43" fmla="*/ 343 h 599"/>
              <a:gd name="T44" fmla="*/ 203 w 377"/>
              <a:gd name="T45" fmla="*/ 331 h 599"/>
              <a:gd name="T46" fmla="*/ 209 w 377"/>
              <a:gd name="T47" fmla="*/ 314 h 599"/>
              <a:gd name="T48" fmla="*/ 221 w 377"/>
              <a:gd name="T49" fmla="*/ 303 h 599"/>
              <a:gd name="T50" fmla="*/ 227 w 377"/>
              <a:gd name="T51" fmla="*/ 283 h 599"/>
              <a:gd name="T52" fmla="*/ 239 w 377"/>
              <a:gd name="T53" fmla="*/ 271 h 599"/>
              <a:gd name="T54" fmla="*/ 245 w 377"/>
              <a:gd name="T55" fmla="*/ 254 h 599"/>
              <a:gd name="T56" fmla="*/ 257 w 377"/>
              <a:gd name="T57" fmla="*/ 240 h 599"/>
              <a:gd name="T58" fmla="*/ 263 w 377"/>
              <a:gd name="T59" fmla="*/ 220 h 599"/>
              <a:gd name="T60" fmla="*/ 275 w 377"/>
              <a:gd name="T61" fmla="*/ 206 h 599"/>
              <a:gd name="T62" fmla="*/ 281 w 377"/>
              <a:gd name="T63" fmla="*/ 191 h 599"/>
              <a:gd name="T64" fmla="*/ 293 w 377"/>
              <a:gd name="T65" fmla="*/ 171 h 599"/>
              <a:gd name="T66" fmla="*/ 299 w 377"/>
              <a:gd name="T67" fmla="*/ 157 h 599"/>
              <a:gd name="T68" fmla="*/ 311 w 377"/>
              <a:gd name="T69" fmla="*/ 137 h 599"/>
              <a:gd name="T70" fmla="*/ 317 w 377"/>
              <a:gd name="T71" fmla="*/ 123 h 599"/>
              <a:gd name="T72" fmla="*/ 329 w 377"/>
              <a:gd name="T73" fmla="*/ 103 h 599"/>
              <a:gd name="T74" fmla="*/ 335 w 377"/>
              <a:gd name="T75" fmla="*/ 86 h 599"/>
              <a:gd name="T76" fmla="*/ 347 w 377"/>
              <a:gd name="T77" fmla="*/ 72 h 599"/>
              <a:gd name="T78" fmla="*/ 353 w 377"/>
              <a:gd name="T79" fmla="*/ 49 h 599"/>
              <a:gd name="T80" fmla="*/ 365 w 377"/>
              <a:gd name="T81" fmla="*/ 32 h 599"/>
              <a:gd name="T82" fmla="*/ 371 w 377"/>
              <a:gd name="T83" fmla="*/ 12 h 5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77"/>
              <a:gd name="T127" fmla="*/ 0 h 599"/>
              <a:gd name="T128" fmla="*/ 377 w 377"/>
              <a:gd name="T129" fmla="*/ 599 h 59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77" h="599">
                <a:moveTo>
                  <a:pt x="0" y="599"/>
                </a:moveTo>
                <a:lnTo>
                  <a:pt x="0" y="596"/>
                </a:lnTo>
                <a:lnTo>
                  <a:pt x="6" y="594"/>
                </a:lnTo>
                <a:lnTo>
                  <a:pt x="6" y="588"/>
                </a:lnTo>
                <a:lnTo>
                  <a:pt x="11" y="585"/>
                </a:lnTo>
                <a:lnTo>
                  <a:pt x="11" y="582"/>
                </a:lnTo>
                <a:lnTo>
                  <a:pt x="17" y="579"/>
                </a:lnTo>
                <a:lnTo>
                  <a:pt x="17" y="577"/>
                </a:lnTo>
                <a:lnTo>
                  <a:pt x="23" y="574"/>
                </a:lnTo>
                <a:lnTo>
                  <a:pt x="23" y="571"/>
                </a:lnTo>
                <a:lnTo>
                  <a:pt x="29" y="568"/>
                </a:lnTo>
                <a:lnTo>
                  <a:pt x="29" y="562"/>
                </a:lnTo>
                <a:lnTo>
                  <a:pt x="35" y="559"/>
                </a:lnTo>
                <a:lnTo>
                  <a:pt x="35" y="557"/>
                </a:lnTo>
                <a:lnTo>
                  <a:pt x="41" y="554"/>
                </a:lnTo>
                <a:lnTo>
                  <a:pt x="41" y="551"/>
                </a:lnTo>
                <a:lnTo>
                  <a:pt x="47" y="548"/>
                </a:lnTo>
                <a:lnTo>
                  <a:pt x="47" y="542"/>
                </a:lnTo>
                <a:lnTo>
                  <a:pt x="53" y="539"/>
                </a:lnTo>
                <a:lnTo>
                  <a:pt x="53" y="537"/>
                </a:lnTo>
                <a:lnTo>
                  <a:pt x="59" y="531"/>
                </a:lnTo>
                <a:lnTo>
                  <a:pt x="59" y="528"/>
                </a:lnTo>
                <a:lnTo>
                  <a:pt x="65" y="525"/>
                </a:lnTo>
                <a:lnTo>
                  <a:pt x="65" y="519"/>
                </a:lnTo>
                <a:lnTo>
                  <a:pt x="71" y="517"/>
                </a:lnTo>
                <a:lnTo>
                  <a:pt x="71" y="514"/>
                </a:lnTo>
                <a:lnTo>
                  <a:pt x="77" y="511"/>
                </a:lnTo>
                <a:lnTo>
                  <a:pt x="77" y="505"/>
                </a:lnTo>
                <a:lnTo>
                  <a:pt x="83" y="502"/>
                </a:lnTo>
                <a:lnTo>
                  <a:pt x="83" y="497"/>
                </a:lnTo>
                <a:lnTo>
                  <a:pt x="89" y="494"/>
                </a:lnTo>
                <a:lnTo>
                  <a:pt x="89" y="491"/>
                </a:lnTo>
                <a:lnTo>
                  <a:pt x="95" y="485"/>
                </a:lnTo>
                <a:lnTo>
                  <a:pt x="95" y="482"/>
                </a:lnTo>
                <a:lnTo>
                  <a:pt x="101" y="480"/>
                </a:lnTo>
                <a:lnTo>
                  <a:pt x="101" y="477"/>
                </a:lnTo>
                <a:lnTo>
                  <a:pt x="107" y="474"/>
                </a:lnTo>
                <a:lnTo>
                  <a:pt x="107" y="465"/>
                </a:lnTo>
                <a:lnTo>
                  <a:pt x="113" y="462"/>
                </a:lnTo>
                <a:lnTo>
                  <a:pt x="113" y="460"/>
                </a:lnTo>
                <a:lnTo>
                  <a:pt x="119" y="454"/>
                </a:lnTo>
                <a:lnTo>
                  <a:pt x="119" y="451"/>
                </a:lnTo>
                <a:lnTo>
                  <a:pt x="125" y="448"/>
                </a:lnTo>
                <a:lnTo>
                  <a:pt x="125" y="440"/>
                </a:lnTo>
                <a:lnTo>
                  <a:pt x="131" y="437"/>
                </a:lnTo>
                <a:lnTo>
                  <a:pt x="131" y="434"/>
                </a:lnTo>
                <a:lnTo>
                  <a:pt x="137" y="428"/>
                </a:lnTo>
                <a:lnTo>
                  <a:pt x="137" y="425"/>
                </a:lnTo>
                <a:lnTo>
                  <a:pt x="143" y="422"/>
                </a:lnTo>
                <a:lnTo>
                  <a:pt x="143" y="414"/>
                </a:lnTo>
                <a:lnTo>
                  <a:pt x="149" y="411"/>
                </a:lnTo>
                <a:lnTo>
                  <a:pt x="149" y="408"/>
                </a:lnTo>
                <a:lnTo>
                  <a:pt x="155" y="403"/>
                </a:lnTo>
                <a:lnTo>
                  <a:pt x="155" y="400"/>
                </a:lnTo>
                <a:lnTo>
                  <a:pt x="161" y="397"/>
                </a:lnTo>
                <a:lnTo>
                  <a:pt x="161" y="391"/>
                </a:lnTo>
                <a:lnTo>
                  <a:pt x="167" y="388"/>
                </a:lnTo>
                <a:lnTo>
                  <a:pt x="167" y="380"/>
                </a:lnTo>
                <a:lnTo>
                  <a:pt x="173" y="377"/>
                </a:lnTo>
                <a:lnTo>
                  <a:pt x="173" y="371"/>
                </a:lnTo>
                <a:lnTo>
                  <a:pt x="179" y="368"/>
                </a:lnTo>
                <a:lnTo>
                  <a:pt x="179" y="363"/>
                </a:lnTo>
                <a:lnTo>
                  <a:pt x="185" y="360"/>
                </a:lnTo>
                <a:lnTo>
                  <a:pt x="185" y="351"/>
                </a:lnTo>
                <a:lnTo>
                  <a:pt x="191" y="348"/>
                </a:lnTo>
                <a:lnTo>
                  <a:pt x="191" y="343"/>
                </a:lnTo>
                <a:lnTo>
                  <a:pt x="197" y="340"/>
                </a:lnTo>
                <a:lnTo>
                  <a:pt x="197" y="334"/>
                </a:lnTo>
                <a:lnTo>
                  <a:pt x="203" y="331"/>
                </a:lnTo>
                <a:lnTo>
                  <a:pt x="203" y="323"/>
                </a:lnTo>
                <a:lnTo>
                  <a:pt x="209" y="320"/>
                </a:lnTo>
                <a:lnTo>
                  <a:pt x="209" y="314"/>
                </a:lnTo>
                <a:lnTo>
                  <a:pt x="215" y="311"/>
                </a:lnTo>
                <a:lnTo>
                  <a:pt x="215" y="306"/>
                </a:lnTo>
                <a:lnTo>
                  <a:pt x="221" y="303"/>
                </a:lnTo>
                <a:lnTo>
                  <a:pt x="221" y="297"/>
                </a:lnTo>
                <a:lnTo>
                  <a:pt x="227" y="294"/>
                </a:lnTo>
                <a:lnTo>
                  <a:pt x="227" y="283"/>
                </a:lnTo>
                <a:lnTo>
                  <a:pt x="233" y="280"/>
                </a:lnTo>
                <a:lnTo>
                  <a:pt x="233" y="274"/>
                </a:lnTo>
                <a:lnTo>
                  <a:pt x="239" y="271"/>
                </a:lnTo>
                <a:lnTo>
                  <a:pt x="239" y="266"/>
                </a:lnTo>
                <a:lnTo>
                  <a:pt x="245" y="263"/>
                </a:lnTo>
                <a:lnTo>
                  <a:pt x="245" y="254"/>
                </a:lnTo>
                <a:lnTo>
                  <a:pt x="251" y="248"/>
                </a:lnTo>
                <a:lnTo>
                  <a:pt x="251" y="243"/>
                </a:lnTo>
                <a:lnTo>
                  <a:pt x="257" y="240"/>
                </a:lnTo>
                <a:lnTo>
                  <a:pt x="257" y="234"/>
                </a:lnTo>
                <a:lnTo>
                  <a:pt x="263" y="229"/>
                </a:lnTo>
                <a:lnTo>
                  <a:pt x="263" y="220"/>
                </a:lnTo>
                <a:lnTo>
                  <a:pt x="269" y="217"/>
                </a:lnTo>
                <a:lnTo>
                  <a:pt x="269" y="211"/>
                </a:lnTo>
                <a:lnTo>
                  <a:pt x="275" y="206"/>
                </a:lnTo>
                <a:lnTo>
                  <a:pt x="275" y="203"/>
                </a:lnTo>
                <a:lnTo>
                  <a:pt x="281" y="197"/>
                </a:lnTo>
                <a:lnTo>
                  <a:pt x="281" y="191"/>
                </a:lnTo>
                <a:lnTo>
                  <a:pt x="287" y="189"/>
                </a:lnTo>
                <a:lnTo>
                  <a:pt x="287" y="177"/>
                </a:lnTo>
                <a:lnTo>
                  <a:pt x="293" y="171"/>
                </a:lnTo>
                <a:lnTo>
                  <a:pt x="293" y="169"/>
                </a:lnTo>
                <a:lnTo>
                  <a:pt x="299" y="163"/>
                </a:lnTo>
                <a:lnTo>
                  <a:pt x="299" y="157"/>
                </a:lnTo>
                <a:lnTo>
                  <a:pt x="305" y="154"/>
                </a:lnTo>
                <a:lnTo>
                  <a:pt x="305" y="143"/>
                </a:lnTo>
                <a:lnTo>
                  <a:pt x="311" y="137"/>
                </a:lnTo>
                <a:lnTo>
                  <a:pt x="311" y="132"/>
                </a:lnTo>
                <a:lnTo>
                  <a:pt x="317" y="129"/>
                </a:lnTo>
                <a:lnTo>
                  <a:pt x="317" y="123"/>
                </a:lnTo>
                <a:lnTo>
                  <a:pt x="323" y="117"/>
                </a:lnTo>
                <a:lnTo>
                  <a:pt x="323" y="106"/>
                </a:lnTo>
                <a:lnTo>
                  <a:pt x="329" y="103"/>
                </a:lnTo>
                <a:lnTo>
                  <a:pt x="329" y="97"/>
                </a:lnTo>
                <a:lnTo>
                  <a:pt x="335" y="92"/>
                </a:lnTo>
                <a:lnTo>
                  <a:pt x="335" y="86"/>
                </a:lnTo>
                <a:lnTo>
                  <a:pt x="341" y="80"/>
                </a:lnTo>
                <a:lnTo>
                  <a:pt x="341" y="74"/>
                </a:lnTo>
                <a:lnTo>
                  <a:pt x="347" y="72"/>
                </a:lnTo>
                <a:lnTo>
                  <a:pt x="347" y="60"/>
                </a:lnTo>
                <a:lnTo>
                  <a:pt x="353" y="55"/>
                </a:lnTo>
                <a:lnTo>
                  <a:pt x="353" y="49"/>
                </a:lnTo>
                <a:lnTo>
                  <a:pt x="359" y="43"/>
                </a:lnTo>
                <a:lnTo>
                  <a:pt x="359" y="37"/>
                </a:lnTo>
                <a:lnTo>
                  <a:pt x="365" y="32"/>
                </a:lnTo>
                <a:lnTo>
                  <a:pt x="365" y="20"/>
                </a:lnTo>
                <a:lnTo>
                  <a:pt x="371" y="17"/>
                </a:lnTo>
                <a:lnTo>
                  <a:pt x="371" y="12"/>
                </a:lnTo>
                <a:lnTo>
                  <a:pt x="377" y="6"/>
                </a:lnTo>
                <a:lnTo>
                  <a:pt x="377" y="0"/>
                </a:lnTo>
              </a:path>
            </a:pathLst>
          </a:custGeom>
          <a:noFill/>
          <a:ln w="254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63" name="Line 186"/>
          <p:cNvSpPr>
            <a:spLocks noChangeShapeType="1"/>
          </p:cNvSpPr>
          <p:nvPr/>
        </p:nvSpPr>
        <p:spPr bwMode="auto">
          <a:xfrm>
            <a:off x="4918603" y="6349294"/>
            <a:ext cx="37560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Text Box 12"/>
          <p:cNvSpPr txBox="1">
            <a:spLocks noChangeArrowheads="1"/>
          </p:cNvSpPr>
          <p:nvPr/>
        </p:nvSpPr>
        <p:spPr bwMode="auto">
          <a:xfrm>
            <a:off x="6592357" y="2996495"/>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25" name="Text Box 12"/>
          <p:cNvSpPr txBox="1">
            <a:spLocks noChangeArrowheads="1"/>
          </p:cNvSpPr>
          <p:nvPr/>
        </p:nvSpPr>
        <p:spPr bwMode="auto">
          <a:xfrm>
            <a:off x="6477000" y="4659137"/>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26" name="Text Box 12"/>
          <p:cNvSpPr txBox="1">
            <a:spLocks noChangeArrowheads="1"/>
          </p:cNvSpPr>
          <p:nvPr/>
        </p:nvSpPr>
        <p:spPr bwMode="auto">
          <a:xfrm>
            <a:off x="6534678" y="6365347"/>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595373" y="312053"/>
            <a:ext cx="31983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C00000"/>
                </a:solidFill>
              </a:rPr>
              <a:t>Consider this simple example</a:t>
            </a:r>
          </a:p>
          <a:p>
            <a:pPr eaLnBrk="1" hangingPunct="1"/>
            <a:r>
              <a:rPr lang="en-US" dirty="0">
                <a:solidFill>
                  <a:srgbClr val="C00000"/>
                </a:solidFill>
              </a:rPr>
              <a:t>again:</a:t>
            </a:r>
          </a:p>
        </p:txBody>
      </p:sp>
      <p:sp>
        <p:nvSpPr>
          <p:cNvPr id="11267" name="Rectangle 61"/>
          <p:cNvSpPr>
            <a:spLocks noChangeArrowheads="1"/>
          </p:cNvSpPr>
          <p:nvPr/>
        </p:nvSpPr>
        <p:spPr bwMode="auto">
          <a:xfrm>
            <a:off x="222250" y="2130425"/>
            <a:ext cx="47879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1400" dirty="0"/>
              <a:t>x = </a:t>
            </a:r>
            <a:r>
              <a:rPr lang="en-US" sz="1400" dirty="0" err="1"/>
              <a:t>linspace</a:t>
            </a:r>
            <a:r>
              <a:rPr lang="en-US" sz="1400" dirty="0"/>
              <a:t>(0, 20, 1000);</a:t>
            </a:r>
          </a:p>
          <a:p>
            <a:pPr>
              <a:spcBef>
                <a:spcPct val="50000"/>
              </a:spcBef>
            </a:pPr>
            <a:r>
              <a:rPr lang="en-US" sz="1400" dirty="0"/>
              <a:t>V= 50*</a:t>
            </a:r>
            <a:r>
              <a:rPr lang="en-US" sz="1400" dirty="0" err="1"/>
              <a:t>step_sf</a:t>
            </a:r>
            <a:r>
              <a:rPr lang="en-US" sz="1400" dirty="0"/>
              <a:t>(x, 0) -20*</a:t>
            </a:r>
            <a:r>
              <a:rPr lang="en-US" sz="1400" dirty="0" err="1"/>
              <a:t>lin_sf</a:t>
            </a:r>
            <a:r>
              <a:rPr lang="en-US" sz="1400" dirty="0"/>
              <a:t>(x,10) +150*</a:t>
            </a:r>
            <a:r>
              <a:rPr lang="en-US" sz="1400" dirty="0" err="1"/>
              <a:t>step_sf</a:t>
            </a:r>
            <a:r>
              <a:rPr lang="en-US" sz="1400" dirty="0"/>
              <a:t>(x,20);</a:t>
            </a:r>
          </a:p>
          <a:p>
            <a:pPr>
              <a:spcBef>
                <a:spcPct val="50000"/>
              </a:spcBef>
            </a:pPr>
            <a:r>
              <a:rPr lang="en-US" sz="1400" dirty="0"/>
              <a:t>plot(</a:t>
            </a:r>
            <a:r>
              <a:rPr lang="en-US" sz="1400" dirty="0" err="1"/>
              <a:t>x,V</a:t>
            </a:r>
            <a:r>
              <a:rPr lang="en-US" sz="1400" dirty="0"/>
              <a:t>)</a:t>
            </a:r>
          </a:p>
        </p:txBody>
      </p:sp>
      <p:grpSp>
        <p:nvGrpSpPr>
          <p:cNvPr id="11268" name="Group 134"/>
          <p:cNvGrpSpPr>
            <a:grpSpLocks/>
          </p:cNvGrpSpPr>
          <p:nvPr/>
        </p:nvGrpSpPr>
        <p:grpSpPr bwMode="auto">
          <a:xfrm>
            <a:off x="4852194" y="1641475"/>
            <a:ext cx="3627438" cy="2222500"/>
            <a:chOff x="3028" y="821"/>
            <a:chExt cx="2285" cy="1400"/>
          </a:xfrm>
        </p:grpSpPr>
        <p:sp>
          <p:nvSpPr>
            <p:cNvPr id="11338" name="Text Box 60"/>
            <p:cNvSpPr txBox="1">
              <a:spLocks noChangeArrowheads="1"/>
            </p:cNvSpPr>
            <p:nvPr/>
          </p:nvSpPr>
          <p:spPr bwMode="auto">
            <a:xfrm>
              <a:off x="3028" y="1249"/>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a:t>
              </a:r>
            </a:p>
          </p:txBody>
        </p:sp>
        <p:sp>
          <p:nvSpPr>
            <p:cNvPr id="11339" name="Rectangle 67"/>
            <p:cNvSpPr>
              <a:spLocks noChangeArrowheads="1"/>
            </p:cNvSpPr>
            <p:nvPr/>
          </p:nvSpPr>
          <p:spPr bwMode="auto">
            <a:xfrm>
              <a:off x="3473" y="836"/>
              <a:ext cx="1781" cy="127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40" name="Line 68"/>
            <p:cNvSpPr>
              <a:spLocks noChangeShapeType="1"/>
            </p:cNvSpPr>
            <p:nvPr/>
          </p:nvSpPr>
          <p:spPr bwMode="auto">
            <a:xfrm>
              <a:off x="3473" y="836"/>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1" name="Line 69"/>
            <p:cNvSpPr>
              <a:spLocks noChangeShapeType="1"/>
            </p:cNvSpPr>
            <p:nvPr/>
          </p:nvSpPr>
          <p:spPr bwMode="auto">
            <a:xfrm>
              <a:off x="3473" y="2114"/>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2" name="Line 70"/>
            <p:cNvSpPr>
              <a:spLocks noChangeShapeType="1"/>
            </p:cNvSpPr>
            <p:nvPr/>
          </p:nvSpPr>
          <p:spPr bwMode="auto">
            <a:xfrm flipV="1">
              <a:off x="5254" y="836"/>
              <a:ext cx="0"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3" name="Line 71"/>
            <p:cNvSpPr>
              <a:spLocks noChangeShapeType="1"/>
            </p:cNvSpPr>
            <p:nvPr/>
          </p:nvSpPr>
          <p:spPr bwMode="auto">
            <a:xfrm flipV="1">
              <a:off x="3473" y="836"/>
              <a:ext cx="1"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4" name="Line 74"/>
            <p:cNvSpPr>
              <a:spLocks noChangeShapeType="1"/>
            </p:cNvSpPr>
            <p:nvPr/>
          </p:nvSpPr>
          <p:spPr bwMode="auto">
            <a:xfrm flipV="1">
              <a:off x="347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5" name="Line 75"/>
            <p:cNvSpPr>
              <a:spLocks noChangeShapeType="1"/>
            </p:cNvSpPr>
            <p:nvPr/>
          </p:nvSpPr>
          <p:spPr bwMode="auto">
            <a:xfrm>
              <a:off x="347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6" name="Rectangle 76"/>
            <p:cNvSpPr>
              <a:spLocks noChangeArrowheads="1"/>
            </p:cNvSpPr>
            <p:nvPr/>
          </p:nvSpPr>
          <p:spPr bwMode="auto">
            <a:xfrm>
              <a:off x="3461"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1347" name="Line 77"/>
            <p:cNvSpPr>
              <a:spLocks noChangeShapeType="1"/>
            </p:cNvSpPr>
            <p:nvPr/>
          </p:nvSpPr>
          <p:spPr bwMode="auto">
            <a:xfrm flipV="1">
              <a:off x="3649"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8" name="Line 78"/>
            <p:cNvSpPr>
              <a:spLocks noChangeShapeType="1"/>
            </p:cNvSpPr>
            <p:nvPr/>
          </p:nvSpPr>
          <p:spPr bwMode="auto">
            <a:xfrm>
              <a:off x="3649"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49" name="Rectangle 79"/>
            <p:cNvSpPr>
              <a:spLocks noChangeArrowheads="1"/>
            </p:cNvSpPr>
            <p:nvPr/>
          </p:nvSpPr>
          <p:spPr bwMode="auto">
            <a:xfrm>
              <a:off x="3637"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a:p>
          </p:txBody>
        </p:sp>
        <p:sp>
          <p:nvSpPr>
            <p:cNvPr id="11350" name="Line 80"/>
            <p:cNvSpPr>
              <a:spLocks noChangeShapeType="1"/>
            </p:cNvSpPr>
            <p:nvPr/>
          </p:nvSpPr>
          <p:spPr bwMode="auto">
            <a:xfrm flipV="1">
              <a:off x="3826"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1" name="Line 81"/>
            <p:cNvSpPr>
              <a:spLocks noChangeShapeType="1"/>
            </p:cNvSpPr>
            <p:nvPr/>
          </p:nvSpPr>
          <p:spPr bwMode="auto">
            <a:xfrm>
              <a:off x="3826"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2" name="Rectangle 82"/>
            <p:cNvSpPr>
              <a:spLocks noChangeArrowheads="1"/>
            </p:cNvSpPr>
            <p:nvPr/>
          </p:nvSpPr>
          <p:spPr bwMode="auto">
            <a:xfrm>
              <a:off x="3813"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a:p>
          </p:txBody>
        </p:sp>
        <p:sp>
          <p:nvSpPr>
            <p:cNvPr id="11353" name="Line 83"/>
            <p:cNvSpPr>
              <a:spLocks noChangeShapeType="1"/>
            </p:cNvSpPr>
            <p:nvPr/>
          </p:nvSpPr>
          <p:spPr bwMode="auto">
            <a:xfrm flipV="1">
              <a:off x="4006"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4" name="Line 84"/>
            <p:cNvSpPr>
              <a:spLocks noChangeShapeType="1"/>
            </p:cNvSpPr>
            <p:nvPr/>
          </p:nvSpPr>
          <p:spPr bwMode="auto">
            <a:xfrm>
              <a:off x="4006"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5" name="Rectangle 85"/>
            <p:cNvSpPr>
              <a:spLocks noChangeArrowheads="1"/>
            </p:cNvSpPr>
            <p:nvPr/>
          </p:nvSpPr>
          <p:spPr bwMode="auto">
            <a:xfrm>
              <a:off x="3994"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a:p>
          </p:txBody>
        </p:sp>
        <p:sp>
          <p:nvSpPr>
            <p:cNvPr id="11356" name="Line 86"/>
            <p:cNvSpPr>
              <a:spLocks noChangeShapeType="1"/>
            </p:cNvSpPr>
            <p:nvPr/>
          </p:nvSpPr>
          <p:spPr bwMode="auto">
            <a:xfrm flipV="1">
              <a:off x="4183"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7" name="Line 87"/>
            <p:cNvSpPr>
              <a:spLocks noChangeShapeType="1"/>
            </p:cNvSpPr>
            <p:nvPr/>
          </p:nvSpPr>
          <p:spPr bwMode="auto">
            <a:xfrm>
              <a:off x="4183"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58" name="Rectangle 88"/>
            <p:cNvSpPr>
              <a:spLocks noChangeArrowheads="1"/>
            </p:cNvSpPr>
            <p:nvPr/>
          </p:nvSpPr>
          <p:spPr bwMode="auto">
            <a:xfrm>
              <a:off x="4170"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a:p>
          </p:txBody>
        </p:sp>
        <p:sp>
          <p:nvSpPr>
            <p:cNvPr id="11359" name="Line 89"/>
            <p:cNvSpPr>
              <a:spLocks noChangeShapeType="1"/>
            </p:cNvSpPr>
            <p:nvPr/>
          </p:nvSpPr>
          <p:spPr bwMode="auto">
            <a:xfrm flipV="1">
              <a:off x="436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0" name="Line 90"/>
            <p:cNvSpPr>
              <a:spLocks noChangeShapeType="1"/>
            </p:cNvSpPr>
            <p:nvPr/>
          </p:nvSpPr>
          <p:spPr bwMode="auto">
            <a:xfrm>
              <a:off x="436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1" name="Rectangle 91"/>
            <p:cNvSpPr>
              <a:spLocks noChangeArrowheads="1"/>
            </p:cNvSpPr>
            <p:nvPr/>
          </p:nvSpPr>
          <p:spPr bwMode="auto">
            <a:xfrm>
              <a:off x="4335"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a:p>
          </p:txBody>
        </p:sp>
        <p:sp>
          <p:nvSpPr>
            <p:cNvPr id="11362" name="Line 92"/>
            <p:cNvSpPr>
              <a:spLocks noChangeShapeType="1"/>
            </p:cNvSpPr>
            <p:nvPr/>
          </p:nvSpPr>
          <p:spPr bwMode="auto">
            <a:xfrm flipV="1">
              <a:off x="4540"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3" name="Line 93"/>
            <p:cNvSpPr>
              <a:spLocks noChangeShapeType="1"/>
            </p:cNvSpPr>
            <p:nvPr/>
          </p:nvSpPr>
          <p:spPr bwMode="auto">
            <a:xfrm>
              <a:off x="4540"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4" name="Rectangle 94"/>
            <p:cNvSpPr>
              <a:spLocks noChangeArrowheads="1"/>
            </p:cNvSpPr>
            <p:nvPr/>
          </p:nvSpPr>
          <p:spPr bwMode="auto">
            <a:xfrm>
              <a:off x="4511"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a:p>
          </p:txBody>
        </p:sp>
        <p:sp>
          <p:nvSpPr>
            <p:cNvPr id="11365" name="Line 95"/>
            <p:cNvSpPr>
              <a:spLocks noChangeShapeType="1"/>
            </p:cNvSpPr>
            <p:nvPr/>
          </p:nvSpPr>
          <p:spPr bwMode="auto">
            <a:xfrm flipV="1">
              <a:off x="4716"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6" name="Line 96"/>
            <p:cNvSpPr>
              <a:spLocks noChangeShapeType="1"/>
            </p:cNvSpPr>
            <p:nvPr/>
          </p:nvSpPr>
          <p:spPr bwMode="auto">
            <a:xfrm>
              <a:off x="4716"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7" name="Rectangle 97"/>
            <p:cNvSpPr>
              <a:spLocks noChangeArrowheads="1"/>
            </p:cNvSpPr>
            <p:nvPr/>
          </p:nvSpPr>
          <p:spPr bwMode="auto">
            <a:xfrm>
              <a:off x="4687"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14</a:t>
              </a:r>
              <a:endParaRPr lang="en-US"/>
            </a:p>
          </p:txBody>
        </p:sp>
        <p:sp>
          <p:nvSpPr>
            <p:cNvPr id="11368" name="Line 98"/>
            <p:cNvSpPr>
              <a:spLocks noChangeShapeType="1"/>
            </p:cNvSpPr>
            <p:nvPr/>
          </p:nvSpPr>
          <p:spPr bwMode="auto">
            <a:xfrm flipV="1">
              <a:off x="4897"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69" name="Line 99"/>
            <p:cNvSpPr>
              <a:spLocks noChangeShapeType="1"/>
            </p:cNvSpPr>
            <p:nvPr/>
          </p:nvSpPr>
          <p:spPr bwMode="auto">
            <a:xfrm>
              <a:off x="4897"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0" name="Rectangle 100"/>
            <p:cNvSpPr>
              <a:spLocks noChangeArrowheads="1"/>
            </p:cNvSpPr>
            <p:nvPr/>
          </p:nvSpPr>
          <p:spPr bwMode="auto">
            <a:xfrm>
              <a:off x="4868"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16</a:t>
              </a:r>
              <a:endParaRPr lang="en-US"/>
            </a:p>
          </p:txBody>
        </p:sp>
        <p:sp>
          <p:nvSpPr>
            <p:cNvPr id="11371" name="Line 101"/>
            <p:cNvSpPr>
              <a:spLocks noChangeShapeType="1"/>
            </p:cNvSpPr>
            <p:nvPr/>
          </p:nvSpPr>
          <p:spPr bwMode="auto">
            <a:xfrm flipV="1">
              <a:off x="507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2" name="Line 102"/>
            <p:cNvSpPr>
              <a:spLocks noChangeShapeType="1"/>
            </p:cNvSpPr>
            <p:nvPr/>
          </p:nvSpPr>
          <p:spPr bwMode="auto">
            <a:xfrm>
              <a:off x="507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3" name="Rectangle 103"/>
            <p:cNvSpPr>
              <a:spLocks noChangeArrowheads="1"/>
            </p:cNvSpPr>
            <p:nvPr/>
          </p:nvSpPr>
          <p:spPr bwMode="auto">
            <a:xfrm>
              <a:off x="5044"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18</a:t>
              </a:r>
              <a:endParaRPr lang="en-US"/>
            </a:p>
          </p:txBody>
        </p:sp>
        <p:sp>
          <p:nvSpPr>
            <p:cNvPr id="11374" name="Line 104"/>
            <p:cNvSpPr>
              <a:spLocks noChangeShapeType="1"/>
            </p:cNvSpPr>
            <p:nvPr/>
          </p:nvSpPr>
          <p:spPr bwMode="auto">
            <a:xfrm flipV="1">
              <a:off x="5254"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5" name="Line 105"/>
            <p:cNvSpPr>
              <a:spLocks noChangeShapeType="1"/>
            </p:cNvSpPr>
            <p:nvPr/>
          </p:nvSpPr>
          <p:spPr bwMode="auto">
            <a:xfrm>
              <a:off x="5254"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6" name="Rectangle 106"/>
            <p:cNvSpPr>
              <a:spLocks noChangeArrowheads="1"/>
            </p:cNvSpPr>
            <p:nvPr/>
          </p:nvSpPr>
          <p:spPr bwMode="auto">
            <a:xfrm>
              <a:off x="5225"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a:t>
              </a:r>
              <a:endParaRPr lang="en-US"/>
            </a:p>
          </p:txBody>
        </p:sp>
        <p:sp>
          <p:nvSpPr>
            <p:cNvPr id="11377" name="Line 107"/>
            <p:cNvSpPr>
              <a:spLocks noChangeShapeType="1"/>
            </p:cNvSpPr>
            <p:nvPr/>
          </p:nvSpPr>
          <p:spPr bwMode="auto">
            <a:xfrm>
              <a:off x="3473" y="2114"/>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8" name="Line 108"/>
            <p:cNvSpPr>
              <a:spLocks noChangeShapeType="1"/>
            </p:cNvSpPr>
            <p:nvPr/>
          </p:nvSpPr>
          <p:spPr bwMode="auto">
            <a:xfrm flipH="1">
              <a:off x="5233" y="2114"/>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79" name="Rectangle 109"/>
            <p:cNvSpPr>
              <a:spLocks noChangeArrowheads="1"/>
            </p:cNvSpPr>
            <p:nvPr/>
          </p:nvSpPr>
          <p:spPr bwMode="auto">
            <a:xfrm>
              <a:off x="3265" y="2099"/>
              <a:ext cx="15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-150</a:t>
              </a:r>
              <a:endParaRPr lang="en-US"/>
            </a:p>
          </p:txBody>
        </p:sp>
        <p:sp>
          <p:nvSpPr>
            <p:cNvPr id="11380" name="Line 110"/>
            <p:cNvSpPr>
              <a:spLocks noChangeShapeType="1"/>
            </p:cNvSpPr>
            <p:nvPr/>
          </p:nvSpPr>
          <p:spPr bwMode="auto">
            <a:xfrm>
              <a:off x="3473" y="1793"/>
              <a:ext cx="1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1" name="Line 111"/>
            <p:cNvSpPr>
              <a:spLocks noChangeShapeType="1"/>
            </p:cNvSpPr>
            <p:nvPr/>
          </p:nvSpPr>
          <p:spPr bwMode="auto">
            <a:xfrm flipH="1">
              <a:off x="5233" y="1793"/>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2" name="Rectangle 112"/>
            <p:cNvSpPr>
              <a:spLocks noChangeArrowheads="1"/>
            </p:cNvSpPr>
            <p:nvPr/>
          </p:nvSpPr>
          <p:spPr bwMode="auto">
            <a:xfrm>
              <a:off x="3265" y="1778"/>
              <a:ext cx="15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a:t>
              </a:r>
              <a:endParaRPr lang="en-US"/>
            </a:p>
          </p:txBody>
        </p:sp>
        <p:sp>
          <p:nvSpPr>
            <p:cNvPr id="11383" name="Line 113"/>
            <p:cNvSpPr>
              <a:spLocks noChangeShapeType="1"/>
            </p:cNvSpPr>
            <p:nvPr/>
          </p:nvSpPr>
          <p:spPr bwMode="auto">
            <a:xfrm>
              <a:off x="3473" y="147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4" name="Line 114"/>
            <p:cNvSpPr>
              <a:spLocks noChangeShapeType="1"/>
            </p:cNvSpPr>
            <p:nvPr/>
          </p:nvSpPr>
          <p:spPr bwMode="auto">
            <a:xfrm flipH="1">
              <a:off x="5233" y="1475"/>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5" name="Rectangle 115"/>
            <p:cNvSpPr>
              <a:spLocks noChangeArrowheads="1"/>
            </p:cNvSpPr>
            <p:nvPr/>
          </p:nvSpPr>
          <p:spPr bwMode="auto">
            <a:xfrm>
              <a:off x="3294" y="1460"/>
              <a:ext cx="11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a:t>
              </a:r>
              <a:endParaRPr lang="en-US"/>
            </a:p>
          </p:txBody>
        </p:sp>
        <p:sp>
          <p:nvSpPr>
            <p:cNvPr id="11386" name="Line 116"/>
            <p:cNvSpPr>
              <a:spLocks noChangeShapeType="1"/>
            </p:cNvSpPr>
            <p:nvPr/>
          </p:nvSpPr>
          <p:spPr bwMode="auto">
            <a:xfrm>
              <a:off x="3473" y="1154"/>
              <a:ext cx="1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7" name="Line 117"/>
            <p:cNvSpPr>
              <a:spLocks noChangeShapeType="1"/>
            </p:cNvSpPr>
            <p:nvPr/>
          </p:nvSpPr>
          <p:spPr bwMode="auto">
            <a:xfrm flipH="1">
              <a:off x="5233" y="1154"/>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88" name="Rectangle 118"/>
            <p:cNvSpPr>
              <a:spLocks noChangeArrowheads="1"/>
            </p:cNvSpPr>
            <p:nvPr/>
          </p:nvSpPr>
          <p:spPr bwMode="auto">
            <a:xfrm>
              <a:off x="3339" y="113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1389" name="Line 119"/>
            <p:cNvSpPr>
              <a:spLocks noChangeShapeType="1"/>
            </p:cNvSpPr>
            <p:nvPr/>
          </p:nvSpPr>
          <p:spPr bwMode="auto">
            <a:xfrm>
              <a:off x="3473" y="83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90" name="Line 120"/>
            <p:cNvSpPr>
              <a:spLocks noChangeShapeType="1"/>
            </p:cNvSpPr>
            <p:nvPr/>
          </p:nvSpPr>
          <p:spPr bwMode="auto">
            <a:xfrm flipH="1">
              <a:off x="5233" y="836"/>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91" name="Rectangle 121"/>
            <p:cNvSpPr>
              <a:spLocks noChangeArrowheads="1"/>
            </p:cNvSpPr>
            <p:nvPr/>
          </p:nvSpPr>
          <p:spPr bwMode="auto">
            <a:xfrm>
              <a:off x="3310" y="82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a:t>
              </a:r>
              <a:endParaRPr lang="en-US"/>
            </a:p>
          </p:txBody>
        </p:sp>
        <p:sp>
          <p:nvSpPr>
            <p:cNvPr id="11392" name="Line 122"/>
            <p:cNvSpPr>
              <a:spLocks noChangeShapeType="1"/>
            </p:cNvSpPr>
            <p:nvPr/>
          </p:nvSpPr>
          <p:spPr bwMode="auto">
            <a:xfrm>
              <a:off x="3473" y="836"/>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93" name="Line 124"/>
            <p:cNvSpPr>
              <a:spLocks noChangeShapeType="1"/>
            </p:cNvSpPr>
            <p:nvPr/>
          </p:nvSpPr>
          <p:spPr bwMode="auto">
            <a:xfrm flipV="1">
              <a:off x="5254" y="836"/>
              <a:ext cx="0"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94" name="Freeform 126"/>
            <p:cNvSpPr>
              <a:spLocks/>
            </p:cNvSpPr>
            <p:nvPr/>
          </p:nvSpPr>
          <p:spPr bwMode="auto">
            <a:xfrm>
              <a:off x="3473" y="836"/>
              <a:ext cx="517" cy="318"/>
            </a:xfrm>
            <a:custGeom>
              <a:avLst/>
              <a:gdLst>
                <a:gd name="T0" fmla="*/ 6 w 756"/>
                <a:gd name="T1" fmla="*/ 0 h 510"/>
                <a:gd name="T2" fmla="*/ 24 w 756"/>
                <a:gd name="T3" fmla="*/ 0 h 510"/>
                <a:gd name="T4" fmla="*/ 42 w 756"/>
                <a:gd name="T5" fmla="*/ 0 h 510"/>
                <a:gd name="T6" fmla="*/ 60 w 756"/>
                <a:gd name="T7" fmla="*/ 0 h 510"/>
                <a:gd name="T8" fmla="*/ 78 w 756"/>
                <a:gd name="T9" fmla="*/ 0 h 510"/>
                <a:gd name="T10" fmla="*/ 96 w 756"/>
                <a:gd name="T11" fmla="*/ 0 h 510"/>
                <a:gd name="T12" fmla="*/ 114 w 756"/>
                <a:gd name="T13" fmla="*/ 0 h 510"/>
                <a:gd name="T14" fmla="*/ 132 w 756"/>
                <a:gd name="T15" fmla="*/ 0 h 510"/>
                <a:gd name="T16" fmla="*/ 150 w 756"/>
                <a:gd name="T17" fmla="*/ 0 h 510"/>
                <a:gd name="T18" fmla="*/ 168 w 756"/>
                <a:gd name="T19" fmla="*/ 0 h 510"/>
                <a:gd name="T20" fmla="*/ 186 w 756"/>
                <a:gd name="T21" fmla="*/ 0 h 510"/>
                <a:gd name="T22" fmla="*/ 204 w 756"/>
                <a:gd name="T23" fmla="*/ 0 h 510"/>
                <a:gd name="T24" fmla="*/ 222 w 756"/>
                <a:gd name="T25" fmla="*/ 0 h 510"/>
                <a:gd name="T26" fmla="*/ 240 w 756"/>
                <a:gd name="T27" fmla="*/ 0 h 510"/>
                <a:gd name="T28" fmla="*/ 258 w 756"/>
                <a:gd name="T29" fmla="*/ 0 h 510"/>
                <a:gd name="T30" fmla="*/ 276 w 756"/>
                <a:gd name="T31" fmla="*/ 0 h 510"/>
                <a:gd name="T32" fmla="*/ 294 w 756"/>
                <a:gd name="T33" fmla="*/ 0 h 510"/>
                <a:gd name="T34" fmla="*/ 312 w 756"/>
                <a:gd name="T35" fmla="*/ 0 h 510"/>
                <a:gd name="T36" fmla="*/ 330 w 756"/>
                <a:gd name="T37" fmla="*/ 0 h 510"/>
                <a:gd name="T38" fmla="*/ 348 w 756"/>
                <a:gd name="T39" fmla="*/ 0 h 510"/>
                <a:gd name="T40" fmla="*/ 366 w 756"/>
                <a:gd name="T41" fmla="*/ 0 h 510"/>
                <a:gd name="T42" fmla="*/ 384 w 756"/>
                <a:gd name="T43" fmla="*/ 0 h 510"/>
                <a:gd name="T44" fmla="*/ 402 w 756"/>
                <a:gd name="T45" fmla="*/ 0 h 510"/>
                <a:gd name="T46" fmla="*/ 420 w 756"/>
                <a:gd name="T47" fmla="*/ 0 h 510"/>
                <a:gd name="T48" fmla="*/ 438 w 756"/>
                <a:gd name="T49" fmla="*/ 0 h 510"/>
                <a:gd name="T50" fmla="*/ 456 w 756"/>
                <a:gd name="T51" fmla="*/ 0 h 510"/>
                <a:gd name="T52" fmla="*/ 474 w 756"/>
                <a:gd name="T53" fmla="*/ 0 h 510"/>
                <a:gd name="T54" fmla="*/ 492 w 756"/>
                <a:gd name="T55" fmla="*/ 0 h 510"/>
                <a:gd name="T56" fmla="*/ 510 w 756"/>
                <a:gd name="T57" fmla="*/ 0 h 510"/>
                <a:gd name="T58" fmla="*/ 528 w 756"/>
                <a:gd name="T59" fmla="*/ 0 h 510"/>
                <a:gd name="T60" fmla="*/ 546 w 756"/>
                <a:gd name="T61" fmla="*/ 0 h 510"/>
                <a:gd name="T62" fmla="*/ 564 w 756"/>
                <a:gd name="T63" fmla="*/ 0 h 510"/>
                <a:gd name="T64" fmla="*/ 582 w 756"/>
                <a:gd name="T65" fmla="*/ 0 h 510"/>
                <a:gd name="T66" fmla="*/ 600 w 756"/>
                <a:gd name="T67" fmla="*/ 0 h 510"/>
                <a:gd name="T68" fmla="*/ 618 w 756"/>
                <a:gd name="T69" fmla="*/ 0 h 510"/>
                <a:gd name="T70" fmla="*/ 636 w 756"/>
                <a:gd name="T71" fmla="*/ 0 h 510"/>
                <a:gd name="T72" fmla="*/ 654 w 756"/>
                <a:gd name="T73" fmla="*/ 0 h 510"/>
                <a:gd name="T74" fmla="*/ 672 w 756"/>
                <a:gd name="T75" fmla="*/ 0 h 510"/>
                <a:gd name="T76" fmla="*/ 690 w 756"/>
                <a:gd name="T77" fmla="*/ 0 h 510"/>
                <a:gd name="T78" fmla="*/ 708 w 756"/>
                <a:gd name="T79" fmla="*/ 0 h 510"/>
                <a:gd name="T80" fmla="*/ 726 w 756"/>
                <a:gd name="T81" fmla="*/ 0 h 510"/>
                <a:gd name="T82" fmla="*/ 744 w 756"/>
                <a:gd name="T83" fmla="*/ 0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510"/>
                <a:gd name="T128" fmla="*/ 756 w 756"/>
                <a:gd name="T129" fmla="*/ 510 h 5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510">
                  <a:moveTo>
                    <a:pt x="0" y="510"/>
                  </a:moveTo>
                  <a:lnTo>
                    <a:pt x="0" y="0"/>
                  </a:ln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95" name="Freeform 127"/>
            <p:cNvSpPr>
              <a:spLocks/>
            </p:cNvSpPr>
            <p:nvPr/>
          </p:nvSpPr>
          <p:spPr bwMode="auto">
            <a:xfrm>
              <a:off x="3990" y="836"/>
              <a:ext cx="484" cy="161"/>
            </a:xfrm>
            <a:custGeom>
              <a:avLst/>
              <a:gdLst>
                <a:gd name="T0" fmla="*/ 12 w 708"/>
                <a:gd name="T1" fmla="*/ 0 h 258"/>
                <a:gd name="T2" fmla="*/ 30 w 708"/>
                <a:gd name="T3" fmla="*/ 0 h 258"/>
                <a:gd name="T4" fmla="*/ 48 w 708"/>
                <a:gd name="T5" fmla="*/ 0 h 258"/>
                <a:gd name="T6" fmla="*/ 66 w 708"/>
                <a:gd name="T7" fmla="*/ 0 h 258"/>
                <a:gd name="T8" fmla="*/ 84 w 708"/>
                <a:gd name="T9" fmla="*/ 0 h 258"/>
                <a:gd name="T10" fmla="*/ 102 w 708"/>
                <a:gd name="T11" fmla="*/ 0 h 258"/>
                <a:gd name="T12" fmla="*/ 120 w 708"/>
                <a:gd name="T13" fmla="*/ 0 h 258"/>
                <a:gd name="T14" fmla="*/ 138 w 708"/>
                <a:gd name="T15" fmla="*/ 0 h 258"/>
                <a:gd name="T16" fmla="*/ 156 w 708"/>
                <a:gd name="T17" fmla="*/ 0 h 258"/>
                <a:gd name="T18" fmla="*/ 174 w 708"/>
                <a:gd name="T19" fmla="*/ 0 h 258"/>
                <a:gd name="T20" fmla="*/ 192 w 708"/>
                <a:gd name="T21" fmla="*/ 0 h 258"/>
                <a:gd name="T22" fmla="*/ 210 w 708"/>
                <a:gd name="T23" fmla="*/ 0 h 258"/>
                <a:gd name="T24" fmla="*/ 228 w 708"/>
                <a:gd name="T25" fmla="*/ 0 h 258"/>
                <a:gd name="T26" fmla="*/ 246 w 708"/>
                <a:gd name="T27" fmla="*/ 0 h 258"/>
                <a:gd name="T28" fmla="*/ 264 w 708"/>
                <a:gd name="T29" fmla="*/ 0 h 258"/>
                <a:gd name="T30" fmla="*/ 282 w 708"/>
                <a:gd name="T31" fmla="*/ 0 h 258"/>
                <a:gd name="T32" fmla="*/ 300 w 708"/>
                <a:gd name="T33" fmla="*/ 0 h 258"/>
                <a:gd name="T34" fmla="*/ 318 w 708"/>
                <a:gd name="T35" fmla="*/ 0 h 258"/>
                <a:gd name="T36" fmla="*/ 336 w 708"/>
                <a:gd name="T37" fmla="*/ 0 h 258"/>
                <a:gd name="T38" fmla="*/ 354 w 708"/>
                <a:gd name="T39" fmla="*/ 0 h 258"/>
                <a:gd name="T40" fmla="*/ 372 w 708"/>
                <a:gd name="T41" fmla="*/ 0 h 258"/>
                <a:gd name="T42" fmla="*/ 390 w 708"/>
                <a:gd name="T43" fmla="*/ 0 h 258"/>
                <a:gd name="T44" fmla="*/ 408 w 708"/>
                <a:gd name="T45" fmla="*/ 0 h 258"/>
                <a:gd name="T46" fmla="*/ 426 w 708"/>
                <a:gd name="T47" fmla="*/ 0 h 258"/>
                <a:gd name="T48" fmla="*/ 444 w 708"/>
                <a:gd name="T49" fmla="*/ 0 h 258"/>
                <a:gd name="T50" fmla="*/ 462 w 708"/>
                <a:gd name="T51" fmla="*/ 0 h 258"/>
                <a:gd name="T52" fmla="*/ 480 w 708"/>
                <a:gd name="T53" fmla="*/ 0 h 258"/>
                <a:gd name="T54" fmla="*/ 498 w 708"/>
                <a:gd name="T55" fmla="*/ 0 h 258"/>
                <a:gd name="T56" fmla="*/ 516 w 708"/>
                <a:gd name="T57" fmla="*/ 0 h 258"/>
                <a:gd name="T58" fmla="*/ 534 w 708"/>
                <a:gd name="T59" fmla="*/ 0 h 258"/>
                <a:gd name="T60" fmla="*/ 558 w 708"/>
                <a:gd name="T61" fmla="*/ 18 h 258"/>
                <a:gd name="T62" fmla="*/ 570 w 708"/>
                <a:gd name="T63" fmla="*/ 36 h 258"/>
                <a:gd name="T64" fmla="*/ 582 w 708"/>
                <a:gd name="T65" fmla="*/ 60 h 258"/>
                <a:gd name="T66" fmla="*/ 594 w 708"/>
                <a:gd name="T67" fmla="*/ 84 h 258"/>
                <a:gd name="T68" fmla="*/ 612 w 708"/>
                <a:gd name="T69" fmla="*/ 102 h 258"/>
                <a:gd name="T70" fmla="*/ 624 w 708"/>
                <a:gd name="T71" fmla="*/ 126 h 258"/>
                <a:gd name="T72" fmla="*/ 636 w 708"/>
                <a:gd name="T73" fmla="*/ 144 h 258"/>
                <a:gd name="T74" fmla="*/ 648 w 708"/>
                <a:gd name="T75" fmla="*/ 162 h 258"/>
                <a:gd name="T76" fmla="*/ 666 w 708"/>
                <a:gd name="T77" fmla="*/ 186 h 258"/>
                <a:gd name="T78" fmla="*/ 672 w 708"/>
                <a:gd name="T79" fmla="*/ 204 h 258"/>
                <a:gd name="T80" fmla="*/ 684 w 708"/>
                <a:gd name="T81" fmla="*/ 222 h 258"/>
                <a:gd name="T82" fmla="*/ 696 w 708"/>
                <a:gd name="T83" fmla="*/ 240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8"/>
                <a:gd name="T127" fmla="*/ 0 h 258"/>
                <a:gd name="T128" fmla="*/ 708 w 708"/>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8" h="25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6"/>
                  </a:lnTo>
                  <a:lnTo>
                    <a:pt x="558" y="18"/>
                  </a:lnTo>
                  <a:lnTo>
                    <a:pt x="558" y="24"/>
                  </a:lnTo>
                  <a:lnTo>
                    <a:pt x="564" y="30"/>
                  </a:lnTo>
                  <a:lnTo>
                    <a:pt x="570" y="36"/>
                  </a:lnTo>
                  <a:lnTo>
                    <a:pt x="570" y="42"/>
                  </a:lnTo>
                  <a:lnTo>
                    <a:pt x="582" y="54"/>
                  </a:lnTo>
                  <a:lnTo>
                    <a:pt x="582" y="60"/>
                  </a:lnTo>
                  <a:lnTo>
                    <a:pt x="588" y="66"/>
                  </a:lnTo>
                  <a:lnTo>
                    <a:pt x="594" y="72"/>
                  </a:lnTo>
                  <a:lnTo>
                    <a:pt x="594" y="84"/>
                  </a:lnTo>
                  <a:lnTo>
                    <a:pt x="600" y="90"/>
                  </a:lnTo>
                  <a:lnTo>
                    <a:pt x="606" y="96"/>
                  </a:lnTo>
                  <a:lnTo>
                    <a:pt x="612" y="102"/>
                  </a:lnTo>
                  <a:lnTo>
                    <a:pt x="612" y="108"/>
                  </a:lnTo>
                  <a:lnTo>
                    <a:pt x="624" y="120"/>
                  </a:lnTo>
                  <a:lnTo>
                    <a:pt x="624" y="126"/>
                  </a:lnTo>
                  <a:lnTo>
                    <a:pt x="630" y="132"/>
                  </a:lnTo>
                  <a:lnTo>
                    <a:pt x="630" y="138"/>
                  </a:lnTo>
                  <a:lnTo>
                    <a:pt x="636" y="144"/>
                  </a:lnTo>
                  <a:lnTo>
                    <a:pt x="642" y="150"/>
                  </a:lnTo>
                  <a:lnTo>
                    <a:pt x="642" y="156"/>
                  </a:lnTo>
                  <a:lnTo>
                    <a:pt x="648" y="162"/>
                  </a:lnTo>
                  <a:lnTo>
                    <a:pt x="654" y="168"/>
                  </a:lnTo>
                  <a:lnTo>
                    <a:pt x="654" y="174"/>
                  </a:lnTo>
                  <a:lnTo>
                    <a:pt x="666" y="186"/>
                  </a:lnTo>
                  <a:lnTo>
                    <a:pt x="666" y="192"/>
                  </a:lnTo>
                  <a:lnTo>
                    <a:pt x="672" y="198"/>
                  </a:lnTo>
                  <a:lnTo>
                    <a:pt x="672" y="204"/>
                  </a:lnTo>
                  <a:lnTo>
                    <a:pt x="678" y="210"/>
                  </a:lnTo>
                  <a:lnTo>
                    <a:pt x="684" y="216"/>
                  </a:lnTo>
                  <a:lnTo>
                    <a:pt x="684" y="222"/>
                  </a:lnTo>
                  <a:lnTo>
                    <a:pt x="690" y="228"/>
                  </a:lnTo>
                  <a:lnTo>
                    <a:pt x="690" y="234"/>
                  </a:lnTo>
                  <a:lnTo>
                    <a:pt x="696" y="240"/>
                  </a:lnTo>
                  <a:lnTo>
                    <a:pt x="708" y="252"/>
                  </a:lnTo>
                  <a:lnTo>
                    <a:pt x="708" y="25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96" name="Freeform 128"/>
            <p:cNvSpPr>
              <a:spLocks/>
            </p:cNvSpPr>
            <p:nvPr/>
          </p:nvSpPr>
          <p:spPr bwMode="auto">
            <a:xfrm>
              <a:off x="4474" y="997"/>
              <a:ext cx="435" cy="620"/>
            </a:xfrm>
            <a:custGeom>
              <a:avLst/>
              <a:gdLst>
                <a:gd name="T0" fmla="*/ 6 w 636"/>
                <a:gd name="T1" fmla="*/ 12 h 996"/>
                <a:gd name="T2" fmla="*/ 24 w 636"/>
                <a:gd name="T3" fmla="*/ 42 h 996"/>
                <a:gd name="T4" fmla="*/ 42 w 636"/>
                <a:gd name="T5" fmla="*/ 72 h 996"/>
                <a:gd name="T6" fmla="*/ 66 w 636"/>
                <a:gd name="T7" fmla="*/ 96 h 996"/>
                <a:gd name="T8" fmla="*/ 84 w 636"/>
                <a:gd name="T9" fmla="*/ 126 h 996"/>
                <a:gd name="T10" fmla="*/ 96 w 636"/>
                <a:gd name="T11" fmla="*/ 150 h 996"/>
                <a:gd name="T12" fmla="*/ 114 w 636"/>
                <a:gd name="T13" fmla="*/ 174 h 996"/>
                <a:gd name="T14" fmla="*/ 126 w 636"/>
                <a:gd name="T15" fmla="*/ 192 h 996"/>
                <a:gd name="T16" fmla="*/ 138 w 636"/>
                <a:gd name="T17" fmla="*/ 216 h 996"/>
                <a:gd name="T18" fmla="*/ 156 w 636"/>
                <a:gd name="T19" fmla="*/ 240 h 996"/>
                <a:gd name="T20" fmla="*/ 162 w 636"/>
                <a:gd name="T21" fmla="*/ 258 h 996"/>
                <a:gd name="T22" fmla="*/ 174 w 636"/>
                <a:gd name="T23" fmla="*/ 276 h 996"/>
                <a:gd name="T24" fmla="*/ 186 w 636"/>
                <a:gd name="T25" fmla="*/ 294 h 996"/>
                <a:gd name="T26" fmla="*/ 204 w 636"/>
                <a:gd name="T27" fmla="*/ 318 h 996"/>
                <a:gd name="T28" fmla="*/ 222 w 636"/>
                <a:gd name="T29" fmla="*/ 342 h 996"/>
                <a:gd name="T30" fmla="*/ 240 w 636"/>
                <a:gd name="T31" fmla="*/ 372 h 996"/>
                <a:gd name="T32" fmla="*/ 252 w 636"/>
                <a:gd name="T33" fmla="*/ 396 h 996"/>
                <a:gd name="T34" fmla="*/ 270 w 636"/>
                <a:gd name="T35" fmla="*/ 426 h 996"/>
                <a:gd name="T36" fmla="*/ 288 w 636"/>
                <a:gd name="T37" fmla="*/ 456 h 996"/>
                <a:gd name="T38" fmla="*/ 300 w 636"/>
                <a:gd name="T39" fmla="*/ 474 h 996"/>
                <a:gd name="T40" fmla="*/ 324 w 636"/>
                <a:gd name="T41" fmla="*/ 504 h 996"/>
                <a:gd name="T42" fmla="*/ 336 w 636"/>
                <a:gd name="T43" fmla="*/ 528 h 996"/>
                <a:gd name="T44" fmla="*/ 354 w 636"/>
                <a:gd name="T45" fmla="*/ 552 h 996"/>
                <a:gd name="T46" fmla="*/ 360 w 636"/>
                <a:gd name="T47" fmla="*/ 570 h 996"/>
                <a:gd name="T48" fmla="*/ 378 w 636"/>
                <a:gd name="T49" fmla="*/ 594 h 996"/>
                <a:gd name="T50" fmla="*/ 396 w 636"/>
                <a:gd name="T51" fmla="*/ 618 h 996"/>
                <a:gd name="T52" fmla="*/ 402 w 636"/>
                <a:gd name="T53" fmla="*/ 636 h 996"/>
                <a:gd name="T54" fmla="*/ 414 w 636"/>
                <a:gd name="T55" fmla="*/ 654 h 996"/>
                <a:gd name="T56" fmla="*/ 426 w 636"/>
                <a:gd name="T57" fmla="*/ 672 h 996"/>
                <a:gd name="T58" fmla="*/ 444 w 636"/>
                <a:gd name="T59" fmla="*/ 696 h 996"/>
                <a:gd name="T60" fmla="*/ 462 w 636"/>
                <a:gd name="T61" fmla="*/ 720 h 996"/>
                <a:gd name="T62" fmla="*/ 480 w 636"/>
                <a:gd name="T63" fmla="*/ 750 h 996"/>
                <a:gd name="T64" fmla="*/ 492 w 636"/>
                <a:gd name="T65" fmla="*/ 774 h 996"/>
                <a:gd name="T66" fmla="*/ 510 w 636"/>
                <a:gd name="T67" fmla="*/ 798 h 996"/>
                <a:gd name="T68" fmla="*/ 522 w 636"/>
                <a:gd name="T69" fmla="*/ 828 h 996"/>
                <a:gd name="T70" fmla="*/ 540 w 636"/>
                <a:gd name="T71" fmla="*/ 846 h 996"/>
                <a:gd name="T72" fmla="*/ 552 w 636"/>
                <a:gd name="T73" fmla="*/ 870 h 996"/>
                <a:gd name="T74" fmla="*/ 570 w 636"/>
                <a:gd name="T75" fmla="*/ 894 h 996"/>
                <a:gd name="T76" fmla="*/ 582 w 636"/>
                <a:gd name="T77" fmla="*/ 912 h 996"/>
                <a:gd name="T78" fmla="*/ 594 w 636"/>
                <a:gd name="T79" fmla="*/ 936 h 996"/>
                <a:gd name="T80" fmla="*/ 612 w 636"/>
                <a:gd name="T81" fmla="*/ 960 h 996"/>
                <a:gd name="T82" fmla="*/ 618 w 636"/>
                <a:gd name="T83" fmla="*/ 978 h 9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36"/>
                <a:gd name="T127" fmla="*/ 0 h 996"/>
                <a:gd name="T128" fmla="*/ 636 w 636"/>
                <a:gd name="T129" fmla="*/ 996 h 99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36" h="996">
                  <a:moveTo>
                    <a:pt x="0" y="0"/>
                  </a:moveTo>
                  <a:lnTo>
                    <a:pt x="6" y="6"/>
                  </a:lnTo>
                  <a:lnTo>
                    <a:pt x="6" y="12"/>
                  </a:lnTo>
                  <a:lnTo>
                    <a:pt x="12" y="18"/>
                  </a:lnTo>
                  <a:lnTo>
                    <a:pt x="24" y="30"/>
                  </a:lnTo>
                  <a:lnTo>
                    <a:pt x="24" y="42"/>
                  </a:lnTo>
                  <a:lnTo>
                    <a:pt x="30" y="48"/>
                  </a:lnTo>
                  <a:lnTo>
                    <a:pt x="42" y="60"/>
                  </a:lnTo>
                  <a:lnTo>
                    <a:pt x="42" y="72"/>
                  </a:lnTo>
                  <a:lnTo>
                    <a:pt x="48" y="78"/>
                  </a:lnTo>
                  <a:lnTo>
                    <a:pt x="54" y="84"/>
                  </a:lnTo>
                  <a:lnTo>
                    <a:pt x="66" y="96"/>
                  </a:lnTo>
                  <a:lnTo>
                    <a:pt x="66" y="108"/>
                  </a:lnTo>
                  <a:lnTo>
                    <a:pt x="72" y="114"/>
                  </a:lnTo>
                  <a:lnTo>
                    <a:pt x="84" y="126"/>
                  </a:lnTo>
                  <a:lnTo>
                    <a:pt x="84" y="138"/>
                  </a:lnTo>
                  <a:lnTo>
                    <a:pt x="90" y="144"/>
                  </a:lnTo>
                  <a:lnTo>
                    <a:pt x="96" y="150"/>
                  </a:lnTo>
                  <a:lnTo>
                    <a:pt x="102" y="156"/>
                  </a:lnTo>
                  <a:lnTo>
                    <a:pt x="102" y="162"/>
                  </a:lnTo>
                  <a:lnTo>
                    <a:pt x="114" y="174"/>
                  </a:lnTo>
                  <a:lnTo>
                    <a:pt x="114" y="180"/>
                  </a:lnTo>
                  <a:lnTo>
                    <a:pt x="120" y="186"/>
                  </a:lnTo>
                  <a:lnTo>
                    <a:pt x="126" y="192"/>
                  </a:lnTo>
                  <a:lnTo>
                    <a:pt x="126" y="204"/>
                  </a:lnTo>
                  <a:lnTo>
                    <a:pt x="132" y="210"/>
                  </a:lnTo>
                  <a:lnTo>
                    <a:pt x="138" y="216"/>
                  </a:lnTo>
                  <a:lnTo>
                    <a:pt x="144" y="222"/>
                  </a:lnTo>
                  <a:lnTo>
                    <a:pt x="144" y="228"/>
                  </a:lnTo>
                  <a:lnTo>
                    <a:pt x="156" y="240"/>
                  </a:lnTo>
                  <a:lnTo>
                    <a:pt x="156" y="246"/>
                  </a:lnTo>
                  <a:lnTo>
                    <a:pt x="162" y="252"/>
                  </a:lnTo>
                  <a:lnTo>
                    <a:pt x="162" y="258"/>
                  </a:lnTo>
                  <a:lnTo>
                    <a:pt x="168" y="264"/>
                  </a:lnTo>
                  <a:lnTo>
                    <a:pt x="174" y="270"/>
                  </a:lnTo>
                  <a:lnTo>
                    <a:pt x="174" y="276"/>
                  </a:lnTo>
                  <a:lnTo>
                    <a:pt x="180" y="282"/>
                  </a:lnTo>
                  <a:lnTo>
                    <a:pt x="180" y="288"/>
                  </a:lnTo>
                  <a:lnTo>
                    <a:pt x="186" y="294"/>
                  </a:lnTo>
                  <a:lnTo>
                    <a:pt x="198" y="306"/>
                  </a:lnTo>
                  <a:lnTo>
                    <a:pt x="198" y="312"/>
                  </a:lnTo>
                  <a:lnTo>
                    <a:pt x="204" y="318"/>
                  </a:lnTo>
                  <a:lnTo>
                    <a:pt x="204" y="324"/>
                  </a:lnTo>
                  <a:lnTo>
                    <a:pt x="210" y="330"/>
                  </a:lnTo>
                  <a:lnTo>
                    <a:pt x="222" y="342"/>
                  </a:lnTo>
                  <a:lnTo>
                    <a:pt x="222" y="354"/>
                  </a:lnTo>
                  <a:lnTo>
                    <a:pt x="228" y="360"/>
                  </a:lnTo>
                  <a:lnTo>
                    <a:pt x="240" y="372"/>
                  </a:lnTo>
                  <a:lnTo>
                    <a:pt x="240" y="384"/>
                  </a:lnTo>
                  <a:lnTo>
                    <a:pt x="246" y="390"/>
                  </a:lnTo>
                  <a:lnTo>
                    <a:pt x="252" y="396"/>
                  </a:lnTo>
                  <a:lnTo>
                    <a:pt x="264" y="408"/>
                  </a:lnTo>
                  <a:lnTo>
                    <a:pt x="264" y="420"/>
                  </a:lnTo>
                  <a:lnTo>
                    <a:pt x="270" y="426"/>
                  </a:lnTo>
                  <a:lnTo>
                    <a:pt x="282" y="438"/>
                  </a:lnTo>
                  <a:lnTo>
                    <a:pt x="282" y="450"/>
                  </a:lnTo>
                  <a:lnTo>
                    <a:pt x="288" y="456"/>
                  </a:lnTo>
                  <a:lnTo>
                    <a:pt x="294" y="462"/>
                  </a:lnTo>
                  <a:lnTo>
                    <a:pt x="300" y="468"/>
                  </a:lnTo>
                  <a:lnTo>
                    <a:pt x="300" y="474"/>
                  </a:lnTo>
                  <a:lnTo>
                    <a:pt x="312" y="486"/>
                  </a:lnTo>
                  <a:lnTo>
                    <a:pt x="312" y="492"/>
                  </a:lnTo>
                  <a:lnTo>
                    <a:pt x="324" y="504"/>
                  </a:lnTo>
                  <a:lnTo>
                    <a:pt x="324" y="516"/>
                  </a:lnTo>
                  <a:lnTo>
                    <a:pt x="330" y="522"/>
                  </a:lnTo>
                  <a:lnTo>
                    <a:pt x="336" y="528"/>
                  </a:lnTo>
                  <a:lnTo>
                    <a:pt x="342" y="534"/>
                  </a:lnTo>
                  <a:lnTo>
                    <a:pt x="342" y="540"/>
                  </a:lnTo>
                  <a:lnTo>
                    <a:pt x="354" y="552"/>
                  </a:lnTo>
                  <a:lnTo>
                    <a:pt x="354" y="558"/>
                  </a:lnTo>
                  <a:lnTo>
                    <a:pt x="360" y="564"/>
                  </a:lnTo>
                  <a:lnTo>
                    <a:pt x="360" y="570"/>
                  </a:lnTo>
                  <a:lnTo>
                    <a:pt x="372" y="582"/>
                  </a:lnTo>
                  <a:lnTo>
                    <a:pt x="372" y="588"/>
                  </a:lnTo>
                  <a:lnTo>
                    <a:pt x="378" y="594"/>
                  </a:lnTo>
                  <a:lnTo>
                    <a:pt x="384" y="600"/>
                  </a:lnTo>
                  <a:lnTo>
                    <a:pt x="384" y="606"/>
                  </a:lnTo>
                  <a:lnTo>
                    <a:pt x="396" y="618"/>
                  </a:lnTo>
                  <a:lnTo>
                    <a:pt x="396" y="624"/>
                  </a:lnTo>
                  <a:lnTo>
                    <a:pt x="402" y="630"/>
                  </a:lnTo>
                  <a:lnTo>
                    <a:pt x="402" y="636"/>
                  </a:lnTo>
                  <a:lnTo>
                    <a:pt x="408" y="642"/>
                  </a:lnTo>
                  <a:lnTo>
                    <a:pt x="414" y="648"/>
                  </a:lnTo>
                  <a:lnTo>
                    <a:pt x="414" y="654"/>
                  </a:lnTo>
                  <a:lnTo>
                    <a:pt x="420" y="660"/>
                  </a:lnTo>
                  <a:lnTo>
                    <a:pt x="420" y="666"/>
                  </a:lnTo>
                  <a:lnTo>
                    <a:pt x="426" y="672"/>
                  </a:lnTo>
                  <a:lnTo>
                    <a:pt x="438" y="684"/>
                  </a:lnTo>
                  <a:lnTo>
                    <a:pt x="438" y="690"/>
                  </a:lnTo>
                  <a:lnTo>
                    <a:pt x="444" y="696"/>
                  </a:lnTo>
                  <a:lnTo>
                    <a:pt x="444" y="702"/>
                  </a:lnTo>
                  <a:lnTo>
                    <a:pt x="450" y="708"/>
                  </a:lnTo>
                  <a:lnTo>
                    <a:pt x="462" y="720"/>
                  </a:lnTo>
                  <a:lnTo>
                    <a:pt x="462" y="732"/>
                  </a:lnTo>
                  <a:lnTo>
                    <a:pt x="468" y="738"/>
                  </a:lnTo>
                  <a:lnTo>
                    <a:pt x="480" y="750"/>
                  </a:lnTo>
                  <a:lnTo>
                    <a:pt x="480" y="762"/>
                  </a:lnTo>
                  <a:lnTo>
                    <a:pt x="486" y="768"/>
                  </a:lnTo>
                  <a:lnTo>
                    <a:pt x="492" y="774"/>
                  </a:lnTo>
                  <a:lnTo>
                    <a:pt x="498" y="780"/>
                  </a:lnTo>
                  <a:lnTo>
                    <a:pt x="498" y="786"/>
                  </a:lnTo>
                  <a:lnTo>
                    <a:pt x="510" y="798"/>
                  </a:lnTo>
                  <a:lnTo>
                    <a:pt x="510" y="804"/>
                  </a:lnTo>
                  <a:lnTo>
                    <a:pt x="522" y="816"/>
                  </a:lnTo>
                  <a:lnTo>
                    <a:pt x="522" y="828"/>
                  </a:lnTo>
                  <a:lnTo>
                    <a:pt x="528" y="834"/>
                  </a:lnTo>
                  <a:lnTo>
                    <a:pt x="534" y="840"/>
                  </a:lnTo>
                  <a:lnTo>
                    <a:pt x="540" y="846"/>
                  </a:lnTo>
                  <a:lnTo>
                    <a:pt x="540" y="852"/>
                  </a:lnTo>
                  <a:lnTo>
                    <a:pt x="552" y="864"/>
                  </a:lnTo>
                  <a:lnTo>
                    <a:pt x="552" y="870"/>
                  </a:lnTo>
                  <a:lnTo>
                    <a:pt x="558" y="876"/>
                  </a:lnTo>
                  <a:lnTo>
                    <a:pt x="558" y="882"/>
                  </a:lnTo>
                  <a:lnTo>
                    <a:pt x="570" y="894"/>
                  </a:lnTo>
                  <a:lnTo>
                    <a:pt x="570" y="900"/>
                  </a:lnTo>
                  <a:lnTo>
                    <a:pt x="576" y="906"/>
                  </a:lnTo>
                  <a:lnTo>
                    <a:pt x="582" y="912"/>
                  </a:lnTo>
                  <a:lnTo>
                    <a:pt x="582" y="918"/>
                  </a:lnTo>
                  <a:lnTo>
                    <a:pt x="594" y="930"/>
                  </a:lnTo>
                  <a:lnTo>
                    <a:pt x="594" y="936"/>
                  </a:lnTo>
                  <a:lnTo>
                    <a:pt x="600" y="942"/>
                  </a:lnTo>
                  <a:lnTo>
                    <a:pt x="600" y="948"/>
                  </a:lnTo>
                  <a:lnTo>
                    <a:pt x="612" y="960"/>
                  </a:lnTo>
                  <a:lnTo>
                    <a:pt x="612" y="966"/>
                  </a:lnTo>
                  <a:lnTo>
                    <a:pt x="618" y="972"/>
                  </a:lnTo>
                  <a:lnTo>
                    <a:pt x="618" y="978"/>
                  </a:lnTo>
                  <a:lnTo>
                    <a:pt x="624" y="984"/>
                  </a:lnTo>
                  <a:lnTo>
                    <a:pt x="636" y="996"/>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97" name="Freeform 129"/>
            <p:cNvSpPr>
              <a:spLocks/>
            </p:cNvSpPr>
            <p:nvPr/>
          </p:nvSpPr>
          <p:spPr bwMode="auto">
            <a:xfrm>
              <a:off x="4909" y="1617"/>
              <a:ext cx="345" cy="497"/>
            </a:xfrm>
            <a:custGeom>
              <a:avLst/>
              <a:gdLst>
                <a:gd name="T0" fmla="*/ 0 w 504"/>
                <a:gd name="T1" fmla="*/ 6 h 798"/>
                <a:gd name="T2" fmla="*/ 6 w 504"/>
                <a:gd name="T3" fmla="*/ 18 h 798"/>
                <a:gd name="T4" fmla="*/ 18 w 504"/>
                <a:gd name="T5" fmla="*/ 30 h 798"/>
                <a:gd name="T6" fmla="*/ 24 w 504"/>
                <a:gd name="T7" fmla="*/ 42 h 798"/>
                <a:gd name="T8" fmla="*/ 30 w 504"/>
                <a:gd name="T9" fmla="*/ 54 h 798"/>
                <a:gd name="T10" fmla="*/ 42 w 504"/>
                <a:gd name="T11" fmla="*/ 78 h 798"/>
                <a:gd name="T12" fmla="*/ 54 w 504"/>
                <a:gd name="T13" fmla="*/ 90 h 798"/>
                <a:gd name="T14" fmla="*/ 66 w 504"/>
                <a:gd name="T15" fmla="*/ 114 h 798"/>
                <a:gd name="T16" fmla="*/ 84 w 504"/>
                <a:gd name="T17" fmla="*/ 132 h 798"/>
                <a:gd name="T18" fmla="*/ 90 w 504"/>
                <a:gd name="T19" fmla="*/ 150 h 798"/>
                <a:gd name="T20" fmla="*/ 102 w 504"/>
                <a:gd name="T21" fmla="*/ 162 h 798"/>
                <a:gd name="T22" fmla="*/ 114 w 504"/>
                <a:gd name="T23" fmla="*/ 180 h 798"/>
                <a:gd name="T24" fmla="*/ 126 w 504"/>
                <a:gd name="T25" fmla="*/ 198 h 798"/>
                <a:gd name="T26" fmla="*/ 132 w 504"/>
                <a:gd name="T27" fmla="*/ 216 h 798"/>
                <a:gd name="T28" fmla="*/ 144 w 504"/>
                <a:gd name="T29" fmla="*/ 228 h 798"/>
                <a:gd name="T30" fmla="*/ 156 w 504"/>
                <a:gd name="T31" fmla="*/ 246 h 798"/>
                <a:gd name="T32" fmla="*/ 162 w 504"/>
                <a:gd name="T33" fmla="*/ 258 h 798"/>
                <a:gd name="T34" fmla="*/ 174 w 504"/>
                <a:gd name="T35" fmla="*/ 276 h 798"/>
                <a:gd name="T36" fmla="*/ 180 w 504"/>
                <a:gd name="T37" fmla="*/ 288 h 798"/>
                <a:gd name="T38" fmla="*/ 186 w 504"/>
                <a:gd name="T39" fmla="*/ 300 h 798"/>
                <a:gd name="T40" fmla="*/ 198 w 504"/>
                <a:gd name="T41" fmla="*/ 318 h 798"/>
                <a:gd name="T42" fmla="*/ 204 w 504"/>
                <a:gd name="T43" fmla="*/ 330 h 798"/>
                <a:gd name="T44" fmla="*/ 216 w 504"/>
                <a:gd name="T45" fmla="*/ 348 h 798"/>
                <a:gd name="T46" fmla="*/ 222 w 504"/>
                <a:gd name="T47" fmla="*/ 360 h 798"/>
                <a:gd name="T48" fmla="*/ 240 w 504"/>
                <a:gd name="T49" fmla="*/ 378 h 798"/>
                <a:gd name="T50" fmla="*/ 246 w 504"/>
                <a:gd name="T51" fmla="*/ 396 h 798"/>
                <a:gd name="T52" fmla="*/ 258 w 504"/>
                <a:gd name="T53" fmla="*/ 408 h 798"/>
                <a:gd name="T54" fmla="*/ 264 w 504"/>
                <a:gd name="T55" fmla="*/ 420 h 798"/>
                <a:gd name="T56" fmla="*/ 270 w 504"/>
                <a:gd name="T57" fmla="*/ 432 h 798"/>
                <a:gd name="T58" fmla="*/ 282 w 504"/>
                <a:gd name="T59" fmla="*/ 456 h 798"/>
                <a:gd name="T60" fmla="*/ 294 w 504"/>
                <a:gd name="T61" fmla="*/ 468 h 798"/>
                <a:gd name="T62" fmla="*/ 300 w 504"/>
                <a:gd name="T63" fmla="*/ 480 h 798"/>
                <a:gd name="T64" fmla="*/ 306 w 504"/>
                <a:gd name="T65" fmla="*/ 492 h 798"/>
                <a:gd name="T66" fmla="*/ 324 w 504"/>
                <a:gd name="T67" fmla="*/ 510 h 798"/>
                <a:gd name="T68" fmla="*/ 330 w 504"/>
                <a:gd name="T69" fmla="*/ 528 h 798"/>
                <a:gd name="T70" fmla="*/ 342 w 504"/>
                <a:gd name="T71" fmla="*/ 540 h 798"/>
                <a:gd name="T72" fmla="*/ 354 w 504"/>
                <a:gd name="T73" fmla="*/ 558 h 798"/>
                <a:gd name="T74" fmla="*/ 360 w 504"/>
                <a:gd name="T75" fmla="*/ 570 h 798"/>
                <a:gd name="T76" fmla="*/ 372 w 504"/>
                <a:gd name="T77" fmla="*/ 588 h 798"/>
                <a:gd name="T78" fmla="*/ 378 w 504"/>
                <a:gd name="T79" fmla="*/ 600 h 798"/>
                <a:gd name="T80" fmla="*/ 384 w 504"/>
                <a:gd name="T81" fmla="*/ 612 h 798"/>
                <a:gd name="T82" fmla="*/ 396 w 504"/>
                <a:gd name="T83" fmla="*/ 630 h 798"/>
                <a:gd name="T84" fmla="*/ 402 w 504"/>
                <a:gd name="T85" fmla="*/ 642 h 798"/>
                <a:gd name="T86" fmla="*/ 414 w 504"/>
                <a:gd name="T87" fmla="*/ 660 h 798"/>
                <a:gd name="T88" fmla="*/ 420 w 504"/>
                <a:gd name="T89" fmla="*/ 672 h 798"/>
                <a:gd name="T90" fmla="*/ 438 w 504"/>
                <a:gd name="T91" fmla="*/ 690 h 798"/>
                <a:gd name="T92" fmla="*/ 444 w 504"/>
                <a:gd name="T93" fmla="*/ 702 h 798"/>
                <a:gd name="T94" fmla="*/ 450 w 504"/>
                <a:gd name="T95" fmla="*/ 714 h 798"/>
                <a:gd name="T96" fmla="*/ 456 w 504"/>
                <a:gd name="T97" fmla="*/ 726 h 798"/>
                <a:gd name="T98" fmla="*/ 462 w 504"/>
                <a:gd name="T99" fmla="*/ 738 h 798"/>
                <a:gd name="T100" fmla="*/ 480 w 504"/>
                <a:gd name="T101" fmla="*/ 756 h 798"/>
                <a:gd name="T102" fmla="*/ 486 w 504"/>
                <a:gd name="T103" fmla="*/ 774 h 798"/>
                <a:gd name="T104" fmla="*/ 498 w 504"/>
                <a:gd name="T105" fmla="*/ 786 h 798"/>
                <a:gd name="T106" fmla="*/ 504 w 504"/>
                <a:gd name="T107" fmla="*/ 798 h 7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4"/>
                <a:gd name="T163" fmla="*/ 0 h 798"/>
                <a:gd name="T164" fmla="*/ 504 w 504"/>
                <a:gd name="T165" fmla="*/ 798 h 79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4" h="798">
                  <a:moveTo>
                    <a:pt x="0" y="0"/>
                  </a:moveTo>
                  <a:lnTo>
                    <a:pt x="0" y="6"/>
                  </a:lnTo>
                  <a:lnTo>
                    <a:pt x="6" y="12"/>
                  </a:lnTo>
                  <a:lnTo>
                    <a:pt x="6" y="18"/>
                  </a:lnTo>
                  <a:lnTo>
                    <a:pt x="12" y="24"/>
                  </a:lnTo>
                  <a:lnTo>
                    <a:pt x="18" y="30"/>
                  </a:lnTo>
                  <a:lnTo>
                    <a:pt x="18" y="36"/>
                  </a:lnTo>
                  <a:lnTo>
                    <a:pt x="24" y="42"/>
                  </a:lnTo>
                  <a:lnTo>
                    <a:pt x="24" y="48"/>
                  </a:lnTo>
                  <a:lnTo>
                    <a:pt x="30" y="54"/>
                  </a:lnTo>
                  <a:lnTo>
                    <a:pt x="42" y="66"/>
                  </a:lnTo>
                  <a:lnTo>
                    <a:pt x="42" y="78"/>
                  </a:lnTo>
                  <a:lnTo>
                    <a:pt x="48" y="84"/>
                  </a:lnTo>
                  <a:lnTo>
                    <a:pt x="54" y="90"/>
                  </a:lnTo>
                  <a:lnTo>
                    <a:pt x="66" y="102"/>
                  </a:lnTo>
                  <a:lnTo>
                    <a:pt x="66" y="114"/>
                  </a:lnTo>
                  <a:lnTo>
                    <a:pt x="72" y="120"/>
                  </a:lnTo>
                  <a:lnTo>
                    <a:pt x="84" y="132"/>
                  </a:lnTo>
                  <a:lnTo>
                    <a:pt x="84" y="144"/>
                  </a:lnTo>
                  <a:lnTo>
                    <a:pt x="90" y="150"/>
                  </a:lnTo>
                  <a:lnTo>
                    <a:pt x="96" y="156"/>
                  </a:lnTo>
                  <a:lnTo>
                    <a:pt x="102" y="162"/>
                  </a:lnTo>
                  <a:lnTo>
                    <a:pt x="102" y="168"/>
                  </a:lnTo>
                  <a:lnTo>
                    <a:pt x="114" y="180"/>
                  </a:lnTo>
                  <a:lnTo>
                    <a:pt x="114" y="186"/>
                  </a:lnTo>
                  <a:lnTo>
                    <a:pt x="126" y="198"/>
                  </a:lnTo>
                  <a:lnTo>
                    <a:pt x="126" y="210"/>
                  </a:lnTo>
                  <a:lnTo>
                    <a:pt x="132" y="216"/>
                  </a:lnTo>
                  <a:lnTo>
                    <a:pt x="138" y="222"/>
                  </a:lnTo>
                  <a:lnTo>
                    <a:pt x="144" y="228"/>
                  </a:lnTo>
                  <a:lnTo>
                    <a:pt x="144" y="234"/>
                  </a:lnTo>
                  <a:lnTo>
                    <a:pt x="156" y="246"/>
                  </a:lnTo>
                  <a:lnTo>
                    <a:pt x="156" y="252"/>
                  </a:lnTo>
                  <a:lnTo>
                    <a:pt x="162" y="258"/>
                  </a:lnTo>
                  <a:lnTo>
                    <a:pt x="162" y="264"/>
                  </a:lnTo>
                  <a:lnTo>
                    <a:pt x="174" y="276"/>
                  </a:lnTo>
                  <a:lnTo>
                    <a:pt x="174" y="282"/>
                  </a:lnTo>
                  <a:lnTo>
                    <a:pt x="180" y="288"/>
                  </a:lnTo>
                  <a:lnTo>
                    <a:pt x="180" y="294"/>
                  </a:lnTo>
                  <a:lnTo>
                    <a:pt x="186" y="300"/>
                  </a:lnTo>
                  <a:lnTo>
                    <a:pt x="198" y="312"/>
                  </a:lnTo>
                  <a:lnTo>
                    <a:pt x="198" y="318"/>
                  </a:lnTo>
                  <a:lnTo>
                    <a:pt x="204" y="324"/>
                  </a:lnTo>
                  <a:lnTo>
                    <a:pt x="204" y="330"/>
                  </a:lnTo>
                  <a:lnTo>
                    <a:pt x="216" y="342"/>
                  </a:lnTo>
                  <a:lnTo>
                    <a:pt x="216" y="348"/>
                  </a:lnTo>
                  <a:lnTo>
                    <a:pt x="222" y="354"/>
                  </a:lnTo>
                  <a:lnTo>
                    <a:pt x="222" y="360"/>
                  </a:lnTo>
                  <a:lnTo>
                    <a:pt x="228" y="366"/>
                  </a:lnTo>
                  <a:lnTo>
                    <a:pt x="240" y="378"/>
                  </a:lnTo>
                  <a:lnTo>
                    <a:pt x="240" y="390"/>
                  </a:lnTo>
                  <a:lnTo>
                    <a:pt x="246" y="396"/>
                  </a:lnTo>
                  <a:lnTo>
                    <a:pt x="252" y="402"/>
                  </a:lnTo>
                  <a:lnTo>
                    <a:pt x="258" y="408"/>
                  </a:lnTo>
                  <a:lnTo>
                    <a:pt x="258" y="414"/>
                  </a:lnTo>
                  <a:lnTo>
                    <a:pt x="264" y="420"/>
                  </a:lnTo>
                  <a:lnTo>
                    <a:pt x="264" y="426"/>
                  </a:lnTo>
                  <a:lnTo>
                    <a:pt x="270" y="432"/>
                  </a:lnTo>
                  <a:lnTo>
                    <a:pt x="282" y="444"/>
                  </a:lnTo>
                  <a:lnTo>
                    <a:pt x="282" y="456"/>
                  </a:lnTo>
                  <a:lnTo>
                    <a:pt x="288" y="462"/>
                  </a:lnTo>
                  <a:lnTo>
                    <a:pt x="294" y="468"/>
                  </a:lnTo>
                  <a:lnTo>
                    <a:pt x="300" y="474"/>
                  </a:lnTo>
                  <a:lnTo>
                    <a:pt x="300" y="480"/>
                  </a:lnTo>
                  <a:lnTo>
                    <a:pt x="306" y="486"/>
                  </a:lnTo>
                  <a:lnTo>
                    <a:pt x="306" y="492"/>
                  </a:lnTo>
                  <a:lnTo>
                    <a:pt x="312" y="498"/>
                  </a:lnTo>
                  <a:lnTo>
                    <a:pt x="324" y="510"/>
                  </a:lnTo>
                  <a:lnTo>
                    <a:pt x="324" y="522"/>
                  </a:lnTo>
                  <a:lnTo>
                    <a:pt x="330" y="528"/>
                  </a:lnTo>
                  <a:lnTo>
                    <a:pt x="336" y="534"/>
                  </a:lnTo>
                  <a:lnTo>
                    <a:pt x="342" y="540"/>
                  </a:lnTo>
                  <a:lnTo>
                    <a:pt x="342" y="546"/>
                  </a:lnTo>
                  <a:lnTo>
                    <a:pt x="354" y="558"/>
                  </a:lnTo>
                  <a:lnTo>
                    <a:pt x="354" y="564"/>
                  </a:lnTo>
                  <a:lnTo>
                    <a:pt x="360" y="570"/>
                  </a:lnTo>
                  <a:lnTo>
                    <a:pt x="360" y="576"/>
                  </a:lnTo>
                  <a:lnTo>
                    <a:pt x="372" y="588"/>
                  </a:lnTo>
                  <a:lnTo>
                    <a:pt x="372" y="594"/>
                  </a:lnTo>
                  <a:lnTo>
                    <a:pt x="378" y="600"/>
                  </a:lnTo>
                  <a:lnTo>
                    <a:pt x="384" y="606"/>
                  </a:lnTo>
                  <a:lnTo>
                    <a:pt x="384" y="612"/>
                  </a:lnTo>
                  <a:lnTo>
                    <a:pt x="396" y="624"/>
                  </a:lnTo>
                  <a:lnTo>
                    <a:pt x="396" y="630"/>
                  </a:lnTo>
                  <a:lnTo>
                    <a:pt x="402" y="636"/>
                  </a:lnTo>
                  <a:lnTo>
                    <a:pt x="402" y="642"/>
                  </a:lnTo>
                  <a:lnTo>
                    <a:pt x="414" y="654"/>
                  </a:lnTo>
                  <a:lnTo>
                    <a:pt x="414" y="660"/>
                  </a:lnTo>
                  <a:lnTo>
                    <a:pt x="420" y="666"/>
                  </a:lnTo>
                  <a:lnTo>
                    <a:pt x="420" y="672"/>
                  </a:lnTo>
                  <a:lnTo>
                    <a:pt x="426" y="678"/>
                  </a:lnTo>
                  <a:lnTo>
                    <a:pt x="438" y="690"/>
                  </a:lnTo>
                  <a:lnTo>
                    <a:pt x="438" y="696"/>
                  </a:lnTo>
                  <a:lnTo>
                    <a:pt x="444" y="702"/>
                  </a:lnTo>
                  <a:lnTo>
                    <a:pt x="444" y="708"/>
                  </a:lnTo>
                  <a:lnTo>
                    <a:pt x="450" y="714"/>
                  </a:lnTo>
                  <a:lnTo>
                    <a:pt x="456" y="720"/>
                  </a:lnTo>
                  <a:lnTo>
                    <a:pt x="456" y="726"/>
                  </a:lnTo>
                  <a:lnTo>
                    <a:pt x="462" y="732"/>
                  </a:lnTo>
                  <a:lnTo>
                    <a:pt x="462" y="738"/>
                  </a:lnTo>
                  <a:lnTo>
                    <a:pt x="468" y="744"/>
                  </a:lnTo>
                  <a:lnTo>
                    <a:pt x="480" y="756"/>
                  </a:lnTo>
                  <a:lnTo>
                    <a:pt x="480" y="768"/>
                  </a:lnTo>
                  <a:lnTo>
                    <a:pt x="486" y="774"/>
                  </a:lnTo>
                  <a:lnTo>
                    <a:pt x="492" y="780"/>
                  </a:lnTo>
                  <a:lnTo>
                    <a:pt x="498" y="786"/>
                  </a:lnTo>
                  <a:lnTo>
                    <a:pt x="498" y="792"/>
                  </a:lnTo>
                  <a:lnTo>
                    <a:pt x="504" y="79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98" name="Line 131"/>
            <p:cNvSpPr>
              <a:spLocks noChangeShapeType="1"/>
            </p:cNvSpPr>
            <p:nvPr/>
          </p:nvSpPr>
          <p:spPr bwMode="auto">
            <a:xfrm>
              <a:off x="3469" y="1152"/>
              <a:ext cx="1773" cy="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69" name="Rectangle 132"/>
          <p:cNvSpPr>
            <a:spLocks noChangeArrowheads="1"/>
          </p:cNvSpPr>
          <p:nvPr/>
        </p:nvSpPr>
        <p:spPr bwMode="auto">
          <a:xfrm>
            <a:off x="374032" y="5594349"/>
            <a:ext cx="4725988"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1400" dirty="0"/>
              <a:t>M = 50*</a:t>
            </a:r>
            <a:r>
              <a:rPr lang="en-US" sz="1400" dirty="0" err="1"/>
              <a:t>lin_sf</a:t>
            </a:r>
            <a:r>
              <a:rPr lang="en-US" sz="1400" dirty="0"/>
              <a:t>(x,0)- 10*</a:t>
            </a:r>
            <a:r>
              <a:rPr lang="en-US" sz="1400" dirty="0" err="1"/>
              <a:t>quad_sf</a:t>
            </a:r>
            <a:r>
              <a:rPr lang="en-US" sz="1400" dirty="0"/>
              <a:t>(x,10);</a:t>
            </a:r>
          </a:p>
          <a:p>
            <a:pPr>
              <a:spcBef>
                <a:spcPct val="50000"/>
              </a:spcBef>
            </a:pPr>
            <a:r>
              <a:rPr lang="en-US" sz="1400" dirty="0"/>
              <a:t>plot(x, M)</a:t>
            </a:r>
          </a:p>
        </p:txBody>
      </p:sp>
      <p:grpSp>
        <p:nvGrpSpPr>
          <p:cNvPr id="2" name="Group 1">
            <a:extLst>
              <a:ext uri="{FF2B5EF4-FFF2-40B4-BE49-F238E27FC236}">
                <a16:creationId xmlns:a16="http://schemas.microsoft.com/office/drawing/2014/main" id="{8887E3E4-7D0C-2A75-6752-740D2F1CE80C}"/>
              </a:ext>
            </a:extLst>
          </p:cNvPr>
          <p:cNvGrpSpPr/>
          <p:nvPr/>
        </p:nvGrpSpPr>
        <p:grpSpPr>
          <a:xfrm>
            <a:off x="4812507" y="3997325"/>
            <a:ext cx="3663950" cy="2640012"/>
            <a:chOff x="4812507" y="3997325"/>
            <a:chExt cx="3663950" cy="2640012"/>
          </a:xfrm>
        </p:grpSpPr>
        <p:sp>
          <p:nvSpPr>
            <p:cNvPr id="11270" name="Rectangle 139"/>
            <p:cNvSpPr>
              <a:spLocks noChangeArrowheads="1"/>
            </p:cNvSpPr>
            <p:nvPr/>
          </p:nvSpPr>
          <p:spPr bwMode="auto">
            <a:xfrm>
              <a:off x="5601494" y="4046537"/>
              <a:ext cx="2779713" cy="24161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71" name="Line 140"/>
            <p:cNvSpPr>
              <a:spLocks noChangeShapeType="1"/>
            </p:cNvSpPr>
            <p:nvPr/>
          </p:nvSpPr>
          <p:spPr bwMode="auto">
            <a:xfrm>
              <a:off x="5601494" y="4046537"/>
              <a:ext cx="27797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2" name="Freeform 141"/>
            <p:cNvSpPr>
              <a:spLocks/>
            </p:cNvSpPr>
            <p:nvPr/>
          </p:nvSpPr>
          <p:spPr bwMode="auto">
            <a:xfrm>
              <a:off x="5601494" y="4046537"/>
              <a:ext cx="2779713" cy="2416175"/>
            </a:xfrm>
            <a:custGeom>
              <a:avLst/>
              <a:gdLst>
                <a:gd name="T0" fmla="*/ 0 w 434"/>
                <a:gd name="T1" fmla="*/ 343 h 343"/>
                <a:gd name="T2" fmla="*/ 434 w 434"/>
                <a:gd name="T3" fmla="*/ 343 h 343"/>
                <a:gd name="T4" fmla="*/ 434 w 434"/>
                <a:gd name="T5" fmla="*/ 0 h 343"/>
                <a:gd name="T6" fmla="*/ 0 60000 65536"/>
                <a:gd name="T7" fmla="*/ 0 60000 65536"/>
                <a:gd name="T8" fmla="*/ 0 60000 65536"/>
                <a:gd name="T9" fmla="*/ 0 w 434"/>
                <a:gd name="T10" fmla="*/ 0 h 343"/>
                <a:gd name="T11" fmla="*/ 434 w 434"/>
                <a:gd name="T12" fmla="*/ 343 h 343"/>
              </a:gdLst>
              <a:ahLst/>
              <a:cxnLst>
                <a:cxn ang="T6">
                  <a:pos x="T0" y="T1"/>
                </a:cxn>
                <a:cxn ang="T7">
                  <a:pos x="T2" y="T3"/>
                </a:cxn>
                <a:cxn ang="T8">
                  <a:pos x="T4" y="T5"/>
                </a:cxn>
              </a:cxnLst>
              <a:rect l="T9" t="T10" r="T11" b="T12"/>
              <a:pathLst>
                <a:path w="434" h="343">
                  <a:moveTo>
                    <a:pt x="0" y="343"/>
                  </a:moveTo>
                  <a:lnTo>
                    <a:pt x="434" y="343"/>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273" name="Line 142"/>
            <p:cNvSpPr>
              <a:spLocks noChangeShapeType="1"/>
            </p:cNvSpPr>
            <p:nvPr/>
          </p:nvSpPr>
          <p:spPr bwMode="auto">
            <a:xfrm flipV="1">
              <a:off x="5601494" y="4046537"/>
              <a:ext cx="1588" cy="2416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4" name="Line 143"/>
            <p:cNvSpPr>
              <a:spLocks noChangeShapeType="1"/>
            </p:cNvSpPr>
            <p:nvPr/>
          </p:nvSpPr>
          <p:spPr bwMode="auto">
            <a:xfrm>
              <a:off x="5601494" y="6462712"/>
              <a:ext cx="27797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5" name="Line 144"/>
            <p:cNvSpPr>
              <a:spLocks noChangeShapeType="1"/>
            </p:cNvSpPr>
            <p:nvPr/>
          </p:nvSpPr>
          <p:spPr bwMode="auto">
            <a:xfrm flipV="1">
              <a:off x="5601494" y="4046537"/>
              <a:ext cx="1588" cy="2416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6" name="Line 145"/>
            <p:cNvSpPr>
              <a:spLocks noChangeShapeType="1"/>
            </p:cNvSpPr>
            <p:nvPr/>
          </p:nvSpPr>
          <p:spPr bwMode="auto">
            <a:xfrm flipV="1">
              <a:off x="560149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7" name="Line 146"/>
            <p:cNvSpPr>
              <a:spLocks noChangeShapeType="1"/>
            </p:cNvSpPr>
            <p:nvPr/>
          </p:nvSpPr>
          <p:spPr bwMode="auto">
            <a:xfrm>
              <a:off x="560149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8" name="Rectangle 147"/>
            <p:cNvSpPr>
              <a:spLocks noChangeArrowheads="1"/>
            </p:cNvSpPr>
            <p:nvPr/>
          </p:nvSpPr>
          <p:spPr bwMode="auto">
            <a:xfrm>
              <a:off x="5582444"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1279" name="Line 148"/>
            <p:cNvSpPr>
              <a:spLocks noChangeShapeType="1"/>
            </p:cNvSpPr>
            <p:nvPr/>
          </p:nvSpPr>
          <p:spPr bwMode="auto">
            <a:xfrm flipV="1">
              <a:off x="587771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0" name="Line 149"/>
            <p:cNvSpPr>
              <a:spLocks noChangeShapeType="1"/>
            </p:cNvSpPr>
            <p:nvPr/>
          </p:nvSpPr>
          <p:spPr bwMode="auto">
            <a:xfrm>
              <a:off x="587771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1" name="Rectangle 150"/>
            <p:cNvSpPr>
              <a:spLocks noChangeArrowheads="1"/>
            </p:cNvSpPr>
            <p:nvPr/>
          </p:nvSpPr>
          <p:spPr bwMode="auto">
            <a:xfrm>
              <a:off x="5858669"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a:p>
          </p:txBody>
        </p:sp>
        <p:sp>
          <p:nvSpPr>
            <p:cNvPr id="11282" name="Line 151"/>
            <p:cNvSpPr>
              <a:spLocks noChangeShapeType="1"/>
            </p:cNvSpPr>
            <p:nvPr/>
          </p:nvSpPr>
          <p:spPr bwMode="auto">
            <a:xfrm flipV="1">
              <a:off x="615235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3" name="Line 152"/>
            <p:cNvSpPr>
              <a:spLocks noChangeShapeType="1"/>
            </p:cNvSpPr>
            <p:nvPr/>
          </p:nvSpPr>
          <p:spPr bwMode="auto">
            <a:xfrm>
              <a:off x="615235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4" name="Rectangle 153"/>
            <p:cNvSpPr>
              <a:spLocks noChangeArrowheads="1"/>
            </p:cNvSpPr>
            <p:nvPr/>
          </p:nvSpPr>
          <p:spPr bwMode="auto">
            <a:xfrm>
              <a:off x="6133307"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a:p>
          </p:txBody>
        </p:sp>
        <p:sp>
          <p:nvSpPr>
            <p:cNvPr id="11285" name="Line 154"/>
            <p:cNvSpPr>
              <a:spLocks noChangeShapeType="1"/>
            </p:cNvSpPr>
            <p:nvPr/>
          </p:nvSpPr>
          <p:spPr bwMode="auto">
            <a:xfrm flipV="1">
              <a:off x="643334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6" name="Line 155"/>
            <p:cNvSpPr>
              <a:spLocks noChangeShapeType="1"/>
            </p:cNvSpPr>
            <p:nvPr/>
          </p:nvSpPr>
          <p:spPr bwMode="auto">
            <a:xfrm>
              <a:off x="643334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7" name="Rectangle 156"/>
            <p:cNvSpPr>
              <a:spLocks noChangeArrowheads="1"/>
            </p:cNvSpPr>
            <p:nvPr/>
          </p:nvSpPr>
          <p:spPr bwMode="auto">
            <a:xfrm>
              <a:off x="6415882"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a:p>
          </p:txBody>
        </p:sp>
        <p:sp>
          <p:nvSpPr>
            <p:cNvPr id="11288" name="Line 157"/>
            <p:cNvSpPr>
              <a:spLocks noChangeShapeType="1"/>
            </p:cNvSpPr>
            <p:nvPr/>
          </p:nvSpPr>
          <p:spPr bwMode="auto">
            <a:xfrm flipV="1">
              <a:off x="670956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9" name="Line 158"/>
            <p:cNvSpPr>
              <a:spLocks noChangeShapeType="1"/>
            </p:cNvSpPr>
            <p:nvPr/>
          </p:nvSpPr>
          <p:spPr bwMode="auto">
            <a:xfrm>
              <a:off x="670956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0" name="Rectangle 159"/>
            <p:cNvSpPr>
              <a:spLocks noChangeArrowheads="1"/>
            </p:cNvSpPr>
            <p:nvPr/>
          </p:nvSpPr>
          <p:spPr bwMode="auto">
            <a:xfrm>
              <a:off x="6690519"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a:p>
          </p:txBody>
        </p:sp>
        <p:sp>
          <p:nvSpPr>
            <p:cNvPr id="11291" name="Line 160"/>
            <p:cNvSpPr>
              <a:spLocks noChangeShapeType="1"/>
            </p:cNvSpPr>
            <p:nvPr/>
          </p:nvSpPr>
          <p:spPr bwMode="auto">
            <a:xfrm flipV="1">
              <a:off x="699055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2" name="Line 161"/>
            <p:cNvSpPr>
              <a:spLocks noChangeShapeType="1"/>
            </p:cNvSpPr>
            <p:nvPr/>
          </p:nvSpPr>
          <p:spPr bwMode="auto">
            <a:xfrm>
              <a:off x="699055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Rectangle 162"/>
            <p:cNvSpPr>
              <a:spLocks noChangeArrowheads="1"/>
            </p:cNvSpPr>
            <p:nvPr/>
          </p:nvSpPr>
          <p:spPr bwMode="auto">
            <a:xfrm>
              <a:off x="6946107"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a:p>
          </p:txBody>
        </p:sp>
        <p:sp>
          <p:nvSpPr>
            <p:cNvPr id="11294" name="Line 163"/>
            <p:cNvSpPr>
              <a:spLocks noChangeShapeType="1"/>
            </p:cNvSpPr>
            <p:nvPr/>
          </p:nvSpPr>
          <p:spPr bwMode="auto">
            <a:xfrm flipV="1">
              <a:off x="7266782"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5" name="Line 164"/>
            <p:cNvSpPr>
              <a:spLocks noChangeShapeType="1"/>
            </p:cNvSpPr>
            <p:nvPr/>
          </p:nvSpPr>
          <p:spPr bwMode="auto">
            <a:xfrm>
              <a:off x="7266782"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6" name="Rectangle 165"/>
            <p:cNvSpPr>
              <a:spLocks noChangeArrowheads="1"/>
            </p:cNvSpPr>
            <p:nvPr/>
          </p:nvSpPr>
          <p:spPr bwMode="auto">
            <a:xfrm>
              <a:off x="7222332"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a:p>
          </p:txBody>
        </p:sp>
        <p:sp>
          <p:nvSpPr>
            <p:cNvPr id="11297" name="Line 166"/>
            <p:cNvSpPr>
              <a:spLocks noChangeShapeType="1"/>
            </p:cNvSpPr>
            <p:nvPr/>
          </p:nvSpPr>
          <p:spPr bwMode="auto">
            <a:xfrm flipV="1">
              <a:off x="754141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8" name="Line 167"/>
            <p:cNvSpPr>
              <a:spLocks noChangeShapeType="1"/>
            </p:cNvSpPr>
            <p:nvPr/>
          </p:nvSpPr>
          <p:spPr bwMode="auto">
            <a:xfrm>
              <a:off x="754141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9" name="Rectangle 168"/>
            <p:cNvSpPr>
              <a:spLocks noChangeArrowheads="1"/>
            </p:cNvSpPr>
            <p:nvPr/>
          </p:nvSpPr>
          <p:spPr bwMode="auto">
            <a:xfrm>
              <a:off x="7496969"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14</a:t>
              </a:r>
              <a:endParaRPr lang="en-US"/>
            </a:p>
          </p:txBody>
        </p:sp>
        <p:sp>
          <p:nvSpPr>
            <p:cNvPr id="11300" name="Line 169"/>
            <p:cNvSpPr>
              <a:spLocks noChangeShapeType="1"/>
            </p:cNvSpPr>
            <p:nvPr/>
          </p:nvSpPr>
          <p:spPr bwMode="auto">
            <a:xfrm flipV="1">
              <a:off x="782399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1" name="Line 170"/>
            <p:cNvSpPr>
              <a:spLocks noChangeShapeType="1"/>
            </p:cNvSpPr>
            <p:nvPr/>
          </p:nvSpPr>
          <p:spPr bwMode="auto">
            <a:xfrm>
              <a:off x="782399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2" name="Rectangle 171"/>
            <p:cNvSpPr>
              <a:spLocks noChangeArrowheads="1"/>
            </p:cNvSpPr>
            <p:nvPr/>
          </p:nvSpPr>
          <p:spPr bwMode="auto">
            <a:xfrm>
              <a:off x="7779544"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16</a:t>
              </a:r>
              <a:endParaRPr lang="en-US"/>
            </a:p>
          </p:txBody>
        </p:sp>
        <p:sp>
          <p:nvSpPr>
            <p:cNvPr id="11303" name="Line 172"/>
            <p:cNvSpPr>
              <a:spLocks noChangeShapeType="1"/>
            </p:cNvSpPr>
            <p:nvPr/>
          </p:nvSpPr>
          <p:spPr bwMode="auto">
            <a:xfrm flipV="1">
              <a:off x="8098632"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4" name="Line 173"/>
            <p:cNvSpPr>
              <a:spLocks noChangeShapeType="1"/>
            </p:cNvSpPr>
            <p:nvPr/>
          </p:nvSpPr>
          <p:spPr bwMode="auto">
            <a:xfrm>
              <a:off x="8098632"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5" name="Rectangle 174"/>
            <p:cNvSpPr>
              <a:spLocks noChangeArrowheads="1"/>
            </p:cNvSpPr>
            <p:nvPr/>
          </p:nvSpPr>
          <p:spPr bwMode="auto">
            <a:xfrm>
              <a:off x="8054182"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18</a:t>
              </a:r>
              <a:endParaRPr lang="en-US"/>
            </a:p>
          </p:txBody>
        </p:sp>
        <p:sp>
          <p:nvSpPr>
            <p:cNvPr id="11306" name="Line 175"/>
            <p:cNvSpPr>
              <a:spLocks noChangeShapeType="1"/>
            </p:cNvSpPr>
            <p:nvPr/>
          </p:nvSpPr>
          <p:spPr bwMode="auto">
            <a:xfrm flipV="1">
              <a:off x="838120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7" name="Line 176"/>
            <p:cNvSpPr>
              <a:spLocks noChangeShapeType="1"/>
            </p:cNvSpPr>
            <p:nvPr/>
          </p:nvSpPr>
          <p:spPr bwMode="auto">
            <a:xfrm>
              <a:off x="838120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8" name="Rectangle 177"/>
            <p:cNvSpPr>
              <a:spLocks noChangeArrowheads="1"/>
            </p:cNvSpPr>
            <p:nvPr/>
          </p:nvSpPr>
          <p:spPr bwMode="auto">
            <a:xfrm>
              <a:off x="8336757"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a:t>
              </a:r>
              <a:endParaRPr lang="en-US"/>
            </a:p>
          </p:txBody>
        </p:sp>
        <p:sp>
          <p:nvSpPr>
            <p:cNvPr id="11309" name="Line 178"/>
            <p:cNvSpPr>
              <a:spLocks noChangeShapeType="1"/>
            </p:cNvSpPr>
            <p:nvPr/>
          </p:nvSpPr>
          <p:spPr bwMode="auto">
            <a:xfrm>
              <a:off x="5601494" y="6462712"/>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0" name="Line 179"/>
            <p:cNvSpPr>
              <a:spLocks noChangeShapeType="1"/>
            </p:cNvSpPr>
            <p:nvPr/>
          </p:nvSpPr>
          <p:spPr bwMode="auto">
            <a:xfrm flipH="1">
              <a:off x="8349457" y="6462712"/>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1" name="Rectangle 180"/>
            <p:cNvSpPr>
              <a:spLocks noChangeArrowheads="1"/>
            </p:cNvSpPr>
            <p:nvPr/>
          </p:nvSpPr>
          <p:spPr bwMode="auto">
            <a:xfrm>
              <a:off x="5439569" y="64071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1312" name="Line 181"/>
            <p:cNvSpPr>
              <a:spLocks noChangeShapeType="1"/>
            </p:cNvSpPr>
            <p:nvPr/>
          </p:nvSpPr>
          <p:spPr bwMode="auto">
            <a:xfrm>
              <a:off x="5601494" y="6061075"/>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3" name="Line 182"/>
            <p:cNvSpPr>
              <a:spLocks noChangeShapeType="1"/>
            </p:cNvSpPr>
            <p:nvPr/>
          </p:nvSpPr>
          <p:spPr bwMode="auto">
            <a:xfrm flipH="1">
              <a:off x="8349457" y="6061075"/>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4" name="Rectangle 183"/>
            <p:cNvSpPr>
              <a:spLocks noChangeArrowheads="1"/>
            </p:cNvSpPr>
            <p:nvPr/>
          </p:nvSpPr>
          <p:spPr bwMode="auto">
            <a:xfrm>
              <a:off x="5349082" y="6005512"/>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a:t>
              </a:r>
              <a:endParaRPr lang="en-US"/>
            </a:p>
          </p:txBody>
        </p:sp>
        <p:sp>
          <p:nvSpPr>
            <p:cNvPr id="11315" name="Line 184"/>
            <p:cNvSpPr>
              <a:spLocks noChangeShapeType="1"/>
            </p:cNvSpPr>
            <p:nvPr/>
          </p:nvSpPr>
          <p:spPr bwMode="auto">
            <a:xfrm>
              <a:off x="5601494" y="5659437"/>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6" name="Line 185"/>
            <p:cNvSpPr>
              <a:spLocks noChangeShapeType="1"/>
            </p:cNvSpPr>
            <p:nvPr/>
          </p:nvSpPr>
          <p:spPr bwMode="auto">
            <a:xfrm flipH="1">
              <a:off x="8349457" y="5659437"/>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7" name="Rectangle 186"/>
            <p:cNvSpPr>
              <a:spLocks noChangeArrowheads="1"/>
            </p:cNvSpPr>
            <p:nvPr/>
          </p:nvSpPr>
          <p:spPr bwMode="auto">
            <a:xfrm>
              <a:off x="5349082" y="560387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a:t>
              </a:r>
              <a:endParaRPr lang="en-US"/>
            </a:p>
          </p:txBody>
        </p:sp>
        <p:sp>
          <p:nvSpPr>
            <p:cNvPr id="11318" name="Line 187"/>
            <p:cNvSpPr>
              <a:spLocks noChangeShapeType="1"/>
            </p:cNvSpPr>
            <p:nvPr/>
          </p:nvSpPr>
          <p:spPr bwMode="auto">
            <a:xfrm>
              <a:off x="5601494" y="5259387"/>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9" name="Line 188"/>
            <p:cNvSpPr>
              <a:spLocks noChangeShapeType="1"/>
            </p:cNvSpPr>
            <p:nvPr/>
          </p:nvSpPr>
          <p:spPr bwMode="auto">
            <a:xfrm flipH="1">
              <a:off x="8349457" y="5259387"/>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0" name="Rectangle 189"/>
            <p:cNvSpPr>
              <a:spLocks noChangeArrowheads="1"/>
            </p:cNvSpPr>
            <p:nvPr/>
          </p:nvSpPr>
          <p:spPr bwMode="auto">
            <a:xfrm>
              <a:off x="5349082" y="5202237"/>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300</a:t>
              </a:r>
              <a:endParaRPr lang="en-US"/>
            </a:p>
          </p:txBody>
        </p:sp>
        <p:sp>
          <p:nvSpPr>
            <p:cNvPr id="11321" name="Line 190"/>
            <p:cNvSpPr>
              <a:spLocks noChangeShapeType="1"/>
            </p:cNvSpPr>
            <p:nvPr/>
          </p:nvSpPr>
          <p:spPr bwMode="auto">
            <a:xfrm>
              <a:off x="5601494" y="4857750"/>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2" name="Line 191"/>
            <p:cNvSpPr>
              <a:spLocks noChangeShapeType="1"/>
            </p:cNvSpPr>
            <p:nvPr/>
          </p:nvSpPr>
          <p:spPr bwMode="auto">
            <a:xfrm flipH="1">
              <a:off x="8349457" y="4857750"/>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3" name="Rectangle 192"/>
            <p:cNvSpPr>
              <a:spLocks noChangeArrowheads="1"/>
            </p:cNvSpPr>
            <p:nvPr/>
          </p:nvSpPr>
          <p:spPr bwMode="auto">
            <a:xfrm>
              <a:off x="5349082" y="480060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a:t>
              </a:r>
              <a:endParaRPr lang="en-US"/>
            </a:p>
          </p:txBody>
        </p:sp>
        <p:sp>
          <p:nvSpPr>
            <p:cNvPr id="11324" name="Line 193"/>
            <p:cNvSpPr>
              <a:spLocks noChangeShapeType="1"/>
            </p:cNvSpPr>
            <p:nvPr/>
          </p:nvSpPr>
          <p:spPr bwMode="auto">
            <a:xfrm>
              <a:off x="5601494" y="4456112"/>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5" name="Line 194"/>
            <p:cNvSpPr>
              <a:spLocks noChangeShapeType="1"/>
            </p:cNvSpPr>
            <p:nvPr/>
          </p:nvSpPr>
          <p:spPr bwMode="auto">
            <a:xfrm flipH="1">
              <a:off x="8349457" y="4456112"/>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6" name="Rectangle 195"/>
            <p:cNvSpPr>
              <a:spLocks noChangeArrowheads="1"/>
            </p:cNvSpPr>
            <p:nvPr/>
          </p:nvSpPr>
          <p:spPr bwMode="auto">
            <a:xfrm>
              <a:off x="5349082" y="4398962"/>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500</a:t>
              </a:r>
              <a:endParaRPr lang="en-US"/>
            </a:p>
          </p:txBody>
        </p:sp>
        <p:sp>
          <p:nvSpPr>
            <p:cNvPr id="11327" name="Line 196"/>
            <p:cNvSpPr>
              <a:spLocks noChangeShapeType="1"/>
            </p:cNvSpPr>
            <p:nvPr/>
          </p:nvSpPr>
          <p:spPr bwMode="auto">
            <a:xfrm>
              <a:off x="5601494" y="4054475"/>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8" name="Line 197"/>
            <p:cNvSpPr>
              <a:spLocks noChangeShapeType="1"/>
            </p:cNvSpPr>
            <p:nvPr/>
          </p:nvSpPr>
          <p:spPr bwMode="auto">
            <a:xfrm flipH="1">
              <a:off x="8349457" y="4054475"/>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9" name="Rectangle 198"/>
            <p:cNvSpPr>
              <a:spLocks noChangeArrowheads="1"/>
            </p:cNvSpPr>
            <p:nvPr/>
          </p:nvSpPr>
          <p:spPr bwMode="auto">
            <a:xfrm>
              <a:off x="5349082" y="39973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600</a:t>
              </a:r>
              <a:endParaRPr lang="en-US"/>
            </a:p>
          </p:txBody>
        </p:sp>
        <p:sp>
          <p:nvSpPr>
            <p:cNvPr id="11330" name="Freeform 200"/>
            <p:cNvSpPr>
              <a:spLocks/>
            </p:cNvSpPr>
            <p:nvPr/>
          </p:nvSpPr>
          <p:spPr bwMode="auto">
            <a:xfrm>
              <a:off x="5601494" y="4046537"/>
              <a:ext cx="2779713" cy="2416175"/>
            </a:xfrm>
            <a:custGeom>
              <a:avLst/>
              <a:gdLst>
                <a:gd name="T0" fmla="*/ 0 w 434"/>
                <a:gd name="T1" fmla="*/ 343 h 343"/>
                <a:gd name="T2" fmla="*/ 434 w 434"/>
                <a:gd name="T3" fmla="*/ 343 h 343"/>
                <a:gd name="T4" fmla="*/ 434 w 434"/>
                <a:gd name="T5" fmla="*/ 0 h 343"/>
                <a:gd name="T6" fmla="*/ 0 60000 65536"/>
                <a:gd name="T7" fmla="*/ 0 60000 65536"/>
                <a:gd name="T8" fmla="*/ 0 60000 65536"/>
                <a:gd name="T9" fmla="*/ 0 w 434"/>
                <a:gd name="T10" fmla="*/ 0 h 343"/>
                <a:gd name="T11" fmla="*/ 434 w 434"/>
                <a:gd name="T12" fmla="*/ 343 h 343"/>
              </a:gdLst>
              <a:ahLst/>
              <a:cxnLst>
                <a:cxn ang="T6">
                  <a:pos x="T0" y="T1"/>
                </a:cxn>
                <a:cxn ang="T7">
                  <a:pos x="T2" y="T3"/>
                </a:cxn>
                <a:cxn ang="T8">
                  <a:pos x="T4" y="T5"/>
                </a:cxn>
              </a:cxnLst>
              <a:rect l="T9" t="T10" r="T11" b="T12"/>
              <a:pathLst>
                <a:path w="434" h="343">
                  <a:moveTo>
                    <a:pt x="0" y="343"/>
                  </a:moveTo>
                  <a:lnTo>
                    <a:pt x="434" y="343"/>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1" name="Freeform 202"/>
            <p:cNvSpPr>
              <a:spLocks/>
            </p:cNvSpPr>
            <p:nvPr/>
          </p:nvSpPr>
          <p:spPr bwMode="auto">
            <a:xfrm>
              <a:off x="5601494" y="5349875"/>
              <a:ext cx="762000" cy="1112837"/>
            </a:xfrm>
            <a:custGeom>
              <a:avLst/>
              <a:gdLst>
                <a:gd name="T0" fmla="*/ 6 w 713"/>
                <a:gd name="T1" fmla="*/ 927 h 945"/>
                <a:gd name="T2" fmla="*/ 24 w 713"/>
                <a:gd name="T3" fmla="*/ 903 h 945"/>
                <a:gd name="T4" fmla="*/ 42 w 713"/>
                <a:gd name="T5" fmla="*/ 879 h 945"/>
                <a:gd name="T6" fmla="*/ 60 w 713"/>
                <a:gd name="T7" fmla="*/ 855 h 945"/>
                <a:gd name="T8" fmla="*/ 84 w 713"/>
                <a:gd name="T9" fmla="*/ 831 h 945"/>
                <a:gd name="T10" fmla="*/ 102 w 713"/>
                <a:gd name="T11" fmla="*/ 807 h 945"/>
                <a:gd name="T12" fmla="*/ 120 w 713"/>
                <a:gd name="T13" fmla="*/ 784 h 945"/>
                <a:gd name="T14" fmla="*/ 132 w 713"/>
                <a:gd name="T15" fmla="*/ 766 h 945"/>
                <a:gd name="T16" fmla="*/ 150 w 713"/>
                <a:gd name="T17" fmla="*/ 742 h 945"/>
                <a:gd name="T18" fmla="*/ 168 w 713"/>
                <a:gd name="T19" fmla="*/ 718 h 945"/>
                <a:gd name="T20" fmla="*/ 186 w 713"/>
                <a:gd name="T21" fmla="*/ 694 h 945"/>
                <a:gd name="T22" fmla="*/ 198 w 713"/>
                <a:gd name="T23" fmla="*/ 676 h 945"/>
                <a:gd name="T24" fmla="*/ 216 w 713"/>
                <a:gd name="T25" fmla="*/ 658 h 945"/>
                <a:gd name="T26" fmla="*/ 228 w 713"/>
                <a:gd name="T27" fmla="*/ 640 h 945"/>
                <a:gd name="T28" fmla="*/ 240 w 713"/>
                <a:gd name="T29" fmla="*/ 622 h 945"/>
                <a:gd name="T30" fmla="*/ 258 w 713"/>
                <a:gd name="T31" fmla="*/ 604 h 945"/>
                <a:gd name="T32" fmla="*/ 270 w 713"/>
                <a:gd name="T33" fmla="*/ 586 h 945"/>
                <a:gd name="T34" fmla="*/ 282 w 713"/>
                <a:gd name="T35" fmla="*/ 568 h 945"/>
                <a:gd name="T36" fmla="*/ 293 w 713"/>
                <a:gd name="T37" fmla="*/ 550 h 945"/>
                <a:gd name="T38" fmla="*/ 317 w 713"/>
                <a:gd name="T39" fmla="*/ 526 h 945"/>
                <a:gd name="T40" fmla="*/ 335 w 713"/>
                <a:gd name="T41" fmla="*/ 503 h 945"/>
                <a:gd name="T42" fmla="*/ 353 w 713"/>
                <a:gd name="T43" fmla="*/ 479 h 945"/>
                <a:gd name="T44" fmla="*/ 371 w 713"/>
                <a:gd name="T45" fmla="*/ 455 h 945"/>
                <a:gd name="T46" fmla="*/ 389 w 713"/>
                <a:gd name="T47" fmla="*/ 431 h 945"/>
                <a:gd name="T48" fmla="*/ 407 w 713"/>
                <a:gd name="T49" fmla="*/ 407 h 945"/>
                <a:gd name="T50" fmla="*/ 425 w 713"/>
                <a:gd name="T51" fmla="*/ 383 h 945"/>
                <a:gd name="T52" fmla="*/ 437 w 713"/>
                <a:gd name="T53" fmla="*/ 365 h 945"/>
                <a:gd name="T54" fmla="*/ 455 w 713"/>
                <a:gd name="T55" fmla="*/ 341 h 945"/>
                <a:gd name="T56" fmla="*/ 473 w 713"/>
                <a:gd name="T57" fmla="*/ 317 h 945"/>
                <a:gd name="T58" fmla="*/ 491 w 713"/>
                <a:gd name="T59" fmla="*/ 293 h 945"/>
                <a:gd name="T60" fmla="*/ 509 w 713"/>
                <a:gd name="T61" fmla="*/ 269 h 945"/>
                <a:gd name="T62" fmla="*/ 527 w 713"/>
                <a:gd name="T63" fmla="*/ 245 h 945"/>
                <a:gd name="T64" fmla="*/ 545 w 713"/>
                <a:gd name="T65" fmla="*/ 222 h 945"/>
                <a:gd name="T66" fmla="*/ 563 w 713"/>
                <a:gd name="T67" fmla="*/ 198 h 945"/>
                <a:gd name="T68" fmla="*/ 581 w 713"/>
                <a:gd name="T69" fmla="*/ 174 h 945"/>
                <a:gd name="T70" fmla="*/ 599 w 713"/>
                <a:gd name="T71" fmla="*/ 150 h 945"/>
                <a:gd name="T72" fmla="*/ 617 w 713"/>
                <a:gd name="T73" fmla="*/ 126 h 945"/>
                <a:gd name="T74" fmla="*/ 641 w 713"/>
                <a:gd name="T75" fmla="*/ 102 h 945"/>
                <a:gd name="T76" fmla="*/ 659 w 713"/>
                <a:gd name="T77" fmla="*/ 78 h 945"/>
                <a:gd name="T78" fmla="*/ 677 w 713"/>
                <a:gd name="T79" fmla="*/ 54 h 945"/>
                <a:gd name="T80" fmla="*/ 695 w 713"/>
                <a:gd name="T81" fmla="*/ 30 h 945"/>
                <a:gd name="T82" fmla="*/ 707 w 713"/>
                <a:gd name="T83" fmla="*/ 12 h 9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13"/>
                <a:gd name="T127" fmla="*/ 0 h 945"/>
                <a:gd name="T128" fmla="*/ 713 w 713"/>
                <a:gd name="T129" fmla="*/ 945 h 9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13" h="945">
                  <a:moveTo>
                    <a:pt x="0" y="945"/>
                  </a:moveTo>
                  <a:lnTo>
                    <a:pt x="0" y="933"/>
                  </a:lnTo>
                  <a:lnTo>
                    <a:pt x="6" y="927"/>
                  </a:lnTo>
                  <a:lnTo>
                    <a:pt x="12" y="921"/>
                  </a:lnTo>
                  <a:lnTo>
                    <a:pt x="24" y="909"/>
                  </a:lnTo>
                  <a:lnTo>
                    <a:pt x="24" y="903"/>
                  </a:lnTo>
                  <a:lnTo>
                    <a:pt x="30" y="897"/>
                  </a:lnTo>
                  <a:lnTo>
                    <a:pt x="42" y="885"/>
                  </a:lnTo>
                  <a:lnTo>
                    <a:pt x="42" y="879"/>
                  </a:lnTo>
                  <a:lnTo>
                    <a:pt x="48" y="873"/>
                  </a:lnTo>
                  <a:lnTo>
                    <a:pt x="60" y="861"/>
                  </a:lnTo>
                  <a:lnTo>
                    <a:pt x="60" y="855"/>
                  </a:lnTo>
                  <a:lnTo>
                    <a:pt x="66" y="849"/>
                  </a:lnTo>
                  <a:lnTo>
                    <a:pt x="72" y="843"/>
                  </a:lnTo>
                  <a:lnTo>
                    <a:pt x="84" y="831"/>
                  </a:lnTo>
                  <a:lnTo>
                    <a:pt x="84" y="825"/>
                  </a:lnTo>
                  <a:lnTo>
                    <a:pt x="90" y="819"/>
                  </a:lnTo>
                  <a:lnTo>
                    <a:pt x="102" y="807"/>
                  </a:lnTo>
                  <a:lnTo>
                    <a:pt x="102" y="802"/>
                  </a:lnTo>
                  <a:lnTo>
                    <a:pt x="108" y="796"/>
                  </a:lnTo>
                  <a:lnTo>
                    <a:pt x="120" y="784"/>
                  </a:lnTo>
                  <a:lnTo>
                    <a:pt x="120" y="778"/>
                  </a:lnTo>
                  <a:lnTo>
                    <a:pt x="126" y="772"/>
                  </a:lnTo>
                  <a:lnTo>
                    <a:pt x="132" y="766"/>
                  </a:lnTo>
                  <a:lnTo>
                    <a:pt x="144" y="754"/>
                  </a:lnTo>
                  <a:lnTo>
                    <a:pt x="144" y="748"/>
                  </a:lnTo>
                  <a:lnTo>
                    <a:pt x="150" y="742"/>
                  </a:lnTo>
                  <a:lnTo>
                    <a:pt x="162" y="730"/>
                  </a:lnTo>
                  <a:lnTo>
                    <a:pt x="162" y="724"/>
                  </a:lnTo>
                  <a:lnTo>
                    <a:pt x="168" y="718"/>
                  </a:lnTo>
                  <a:lnTo>
                    <a:pt x="180" y="706"/>
                  </a:lnTo>
                  <a:lnTo>
                    <a:pt x="180" y="700"/>
                  </a:lnTo>
                  <a:lnTo>
                    <a:pt x="186" y="694"/>
                  </a:lnTo>
                  <a:lnTo>
                    <a:pt x="192" y="688"/>
                  </a:lnTo>
                  <a:lnTo>
                    <a:pt x="198" y="682"/>
                  </a:lnTo>
                  <a:lnTo>
                    <a:pt x="198" y="676"/>
                  </a:lnTo>
                  <a:lnTo>
                    <a:pt x="204" y="670"/>
                  </a:lnTo>
                  <a:lnTo>
                    <a:pt x="210" y="664"/>
                  </a:lnTo>
                  <a:lnTo>
                    <a:pt x="216" y="658"/>
                  </a:lnTo>
                  <a:lnTo>
                    <a:pt x="216" y="652"/>
                  </a:lnTo>
                  <a:lnTo>
                    <a:pt x="222" y="646"/>
                  </a:lnTo>
                  <a:lnTo>
                    <a:pt x="228" y="640"/>
                  </a:lnTo>
                  <a:lnTo>
                    <a:pt x="234" y="634"/>
                  </a:lnTo>
                  <a:lnTo>
                    <a:pt x="234" y="628"/>
                  </a:lnTo>
                  <a:lnTo>
                    <a:pt x="240" y="622"/>
                  </a:lnTo>
                  <a:lnTo>
                    <a:pt x="246" y="616"/>
                  </a:lnTo>
                  <a:lnTo>
                    <a:pt x="252" y="610"/>
                  </a:lnTo>
                  <a:lnTo>
                    <a:pt x="258" y="604"/>
                  </a:lnTo>
                  <a:lnTo>
                    <a:pt x="258" y="598"/>
                  </a:lnTo>
                  <a:lnTo>
                    <a:pt x="264" y="592"/>
                  </a:lnTo>
                  <a:lnTo>
                    <a:pt x="270" y="586"/>
                  </a:lnTo>
                  <a:lnTo>
                    <a:pt x="276" y="580"/>
                  </a:lnTo>
                  <a:lnTo>
                    <a:pt x="276" y="574"/>
                  </a:lnTo>
                  <a:lnTo>
                    <a:pt x="282" y="568"/>
                  </a:lnTo>
                  <a:lnTo>
                    <a:pt x="287" y="562"/>
                  </a:lnTo>
                  <a:lnTo>
                    <a:pt x="293" y="556"/>
                  </a:lnTo>
                  <a:lnTo>
                    <a:pt x="293" y="550"/>
                  </a:lnTo>
                  <a:lnTo>
                    <a:pt x="299" y="544"/>
                  </a:lnTo>
                  <a:lnTo>
                    <a:pt x="305" y="538"/>
                  </a:lnTo>
                  <a:lnTo>
                    <a:pt x="317" y="526"/>
                  </a:lnTo>
                  <a:lnTo>
                    <a:pt x="317" y="521"/>
                  </a:lnTo>
                  <a:lnTo>
                    <a:pt x="323" y="515"/>
                  </a:lnTo>
                  <a:lnTo>
                    <a:pt x="335" y="503"/>
                  </a:lnTo>
                  <a:lnTo>
                    <a:pt x="335" y="497"/>
                  </a:lnTo>
                  <a:lnTo>
                    <a:pt x="341" y="491"/>
                  </a:lnTo>
                  <a:lnTo>
                    <a:pt x="353" y="479"/>
                  </a:lnTo>
                  <a:lnTo>
                    <a:pt x="353" y="473"/>
                  </a:lnTo>
                  <a:lnTo>
                    <a:pt x="359" y="467"/>
                  </a:lnTo>
                  <a:lnTo>
                    <a:pt x="371" y="455"/>
                  </a:lnTo>
                  <a:lnTo>
                    <a:pt x="371" y="449"/>
                  </a:lnTo>
                  <a:lnTo>
                    <a:pt x="377" y="443"/>
                  </a:lnTo>
                  <a:lnTo>
                    <a:pt x="389" y="431"/>
                  </a:lnTo>
                  <a:lnTo>
                    <a:pt x="389" y="425"/>
                  </a:lnTo>
                  <a:lnTo>
                    <a:pt x="395" y="419"/>
                  </a:lnTo>
                  <a:lnTo>
                    <a:pt x="407" y="407"/>
                  </a:lnTo>
                  <a:lnTo>
                    <a:pt x="407" y="401"/>
                  </a:lnTo>
                  <a:lnTo>
                    <a:pt x="413" y="395"/>
                  </a:lnTo>
                  <a:lnTo>
                    <a:pt x="425" y="383"/>
                  </a:lnTo>
                  <a:lnTo>
                    <a:pt x="425" y="377"/>
                  </a:lnTo>
                  <a:lnTo>
                    <a:pt x="431" y="371"/>
                  </a:lnTo>
                  <a:lnTo>
                    <a:pt x="437" y="365"/>
                  </a:lnTo>
                  <a:lnTo>
                    <a:pt x="449" y="353"/>
                  </a:lnTo>
                  <a:lnTo>
                    <a:pt x="449" y="347"/>
                  </a:lnTo>
                  <a:lnTo>
                    <a:pt x="455" y="341"/>
                  </a:lnTo>
                  <a:lnTo>
                    <a:pt x="467" y="329"/>
                  </a:lnTo>
                  <a:lnTo>
                    <a:pt x="467" y="323"/>
                  </a:lnTo>
                  <a:lnTo>
                    <a:pt x="473" y="317"/>
                  </a:lnTo>
                  <a:lnTo>
                    <a:pt x="485" y="305"/>
                  </a:lnTo>
                  <a:lnTo>
                    <a:pt x="485" y="299"/>
                  </a:lnTo>
                  <a:lnTo>
                    <a:pt x="491" y="293"/>
                  </a:lnTo>
                  <a:lnTo>
                    <a:pt x="503" y="281"/>
                  </a:lnTo>
                  <a:lnTo>
                    <a:pt x="503" y="275"/>
                  </a:lnTo>
                  <a:lnTo>
                    <a:pt x="509" y="269"/>
                  </a:lnTo>
                  <a:lnTo>
                    <a:pt x="521" y="257"/>
                  </a:lnTo>
                  <a:lnTo>
                    <a:pt x="521" y="251"/>
                  </a:lnTo>
                  <a:lnTo>
                    <a:pt x="527" y="245"/>
                  </a:lnTo>
                  <a:lnTo>
                    <a:pt x="539" y="234"/>
                  </a:lnTo>
                  <a:lnTo>
                    <a:pt x="539" y="228"/>
                  </a:lnTo>
                  <a:lnTo>
                    <a:pt x="545" y="222"/>
                  </a:lnTo>
                  <a:lnTo>
                    <a:pt x="557" y="210"/>
                  </a:lnTo>
                  <a:lnTo>
                    <a:pt x="557" y="204"/>
                  </a:lnTo>
                  <a:lnTo>
                    <a:pt x="563" y="198"/>
                  </a:lnTo>
                  <a:lnTo>
                    <a:pt x="569" y="192"/>
                  </a:lnTo>
                  <a:lnTo>
                    <a:pt x="581" y="180"/>
                  </a:lnTo>
                  <a:lnTo>
                    <a:pt x="581" y="174"/>
                  </a:lnTo>
                  <a:lnTo>
                    <a:pt x="587" y="168"/>
                  </a:lnTo>
                  <a:lnTo>
                    <a:pt x="599" y="156"/>
                  </a:lnTo>
                  <a:lnTo>
                    <a:pt x="599" y="150"/>
                  </a:lnTo>
                  <a:lnTo>
                    <a:pt x="605" y="144"/>
                  </a:lnTo>
                  <a:lnTo>
                    <a:pt x="617" y="132"/>
                  </a:lnTo>
                  <a:lnTo>
                    <a:pt x="617" y="126"/>
                  </a:lnTo>
                  <a:lnTo>
                    <a:pt x="623" y="120"/>
                  </a:lnTo>
                  <a:lnTo>
                    <a:pt x="629" y="114"/>
                  </a:lnTo>
                  <a:lnTo>
                    <a:pt x="641" y="102"/>
                  </a:lnTo>
                  <a:lnTo>
                    <a:pt x="641" y="96"/>
                  </a:lnTo>
                  <a:lnTo>
                    <a:pt x="647" y="90"/>
                  </a:lnTo>
                  <a:lnTo>
                    <a:pt x="659" y="78"/>
                  </a:lnTo>
                  <a:lnTo>
                    <a:pt x="659" y="72"/>
                  </a:lnTo>
                  <a:lnTo>
                    <a:pt x="665" y="66"/>
                  </a:lnTo>
                  <a:lnTo>
                    <a:pt x="677" y="54"/>
                  </a:lnTo>
                  <a:lnTo>
                    <a:pt x="677" y="48"/>
                  </a:lnTo>
                  <a:lnTo>
                    <a:pt x="683" y="42"/>
                  </a:lnTo>
                  <a:lnTo>
                    <a:pt x="695" y="30"/>
                  </a:lnTo>
                  <a:lnTo>
                    <a:pt x="695" y="24"/>
                  </a:lnTo>
                  <a:lnTo>
                    <a:pt x="701" y="18"/>
                  </a:lnTo>
                  <a:lnTo>
                    <a:pt x="707" y="12"/>
                  </a:lnTo>
                  <a:lnTo>
                    <a:pt x="713" y="6"/>
                  </a:lnTo>
                  <a:lnTo>
                    <a:pt x="713"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2" name="Freeform 203"/>
            <p:cNvSpPr>
              <a:spLocks/>
            </p:cNvSpPr>
            <p:nvPr/>
          </p:nvSpPr>
          <p:spPr bwMode="auto">
            <a:xfrm>
              <a:off x="6363494" y="4308475"/>
              <a:ext cx="742950" cy="1041400"/>
            </a:xfrm>
            <a:custGeom>
              <a:avLst/>
              <a:gdLst>
                <a:gd name="T0" fmla="*/ 12 w 694"/>
                <a:gd name="T1" fmla="*/ 872 h 884"/>
                <a:gd name="T2" fmla="*/ 24 w 694"/>
                <a:gd name="T3" fmla="*/ 854 h 884"/>
                <a:gd name="T4" fmla="*/ 36 w 694"/>
                <a:gd name="T5" fmla="*/ 837 h 884"/>
                <a:gd name="T6" fmla="*/ 53 w 694"/>
                <a:gd name="T7" fmla="*/ 819 h 884"/>
                <a:gd name="T8" fmla="*/ 65 w 694"/>
                <a:gd name="T9" fmla="*/ 801 h 884"/>
                <a:gd name="T10" fmla="*/ 77 w 694"/>
                <a:gd name="T11" fmla="*/ 783 h 884"/>
                <a:gd name="T12" fmla="*/ 95 w 694"/>
                <a:gd name="T13" fmla="*/ 765 h 884"/>
                <a:gd name="T14" fmla="*/ 107 w 694"/>
                <a:gd name="T15" fmla="*/ 747 h 884"/>
                <a:gd name="T16" fmla="*/ 125 w 694"/>
                <a:gd name="T17" fmla="*/ 723 h 884"/>
                <a:gd name="T18" fmla="*/ 143 w 694"/>
                <a:gd name="T19" fmla="*/ 699 h 884"/>
                <a:gd name="T20" fmla="*/ 161 w 694"/>
                <a:gd name="T21" fmla="*/ 675 h 884"/>
                <a:gd name="T22" fmla="*/ 179 w 694"/>
                <a:gd name="T23" fmla="*/ 651 h 884"/>
                <a:gd name="T24" fmla="*/ 197 w 694"/>
                <a:gd name="T25" fmla="*/ 627 h 884"/>
                <a:gd name="T26" fmla="*/ 215 w 694"/>
                <a:gd name="T27" fmla="*/ 603 h 884"/>
                <a:gd name="T28" fmla="*/ 233 w 694"/>
                <a:gd name="T29" fmla="*/ 579 h 884"/>
                <a:gd name="T30" fmla="*/ 251 w 694"/>
                <a:gd name="T31" fmla="*/ 556 h 884"/>
                <a:gd name="T32" fmla="*/ 269 w 694"/>
                <a:gd name="T33" fmla="*/ 532 h 884"/>
                <a:gd name="T34" fmla="*/ 287 w 694"/>
                <a:gd name="T35" fmla="*/ 508 h 884"/>
                <a:gd name="T36" fmla="*/ 305 w 694"/>
                <a:gd name="T37" fmla="*/ 484 h 884"/>
                <a:gd name="T38" fmla="*/ 323 w 694"/>
                <a:gd name="T39" fmla="*/ 460 h 884"/>
                <a:gd name="T40" fmla="*/ 341 w 694"/>
                <a:gd name="T41" fmla="*/ 436 h 884"/>
                <a:gd name="T42" fmla="*/ 359 w 694"/>
                <a:gd name="T43" fmla="*/ 412 h 884"/>
                <a:gd name="T44" fmla="*/ 383 w 694"/>
                <a:gd name="T45" fmla="*/ 388 h 884"/>
                <a:gd name="T46" fmla="*/ 401 w 694"/>
                <a:gd name="T47" fmla="*/ 364 h 884"/>
                <a:gd name="T48" fmla="*/ 419 w 694"/>
                <a:gd name="T49" fmla="*/ 340 h 884"/>
                <a:gd name="T50" fmla="*/ 431 w 694"/>
                <a:gd name="T51" fmla="*/ 322 h 884"/>
                <a:gd name="T52" fmla="*/ 449 w 694"/>
                <a:gd name="T53" fmla="*/ 298 h 884"/>
                <a:gd name="T54" fmla="*/ 467 w 694"/>
                <a:gd name="T55" fmla="*/ 275 h 884"/>
                <a:gd name="T56" fmla="*/ 485 w 694"/>
                <a:gd name="T57" fmla="*/ 251 h 884"/>
                <a:gd name="T58" fmla="*/ 497 w 694"/>
                <a:gd name="T59" fmla="*/ 233 h 884"/>
                <a:gd name="T60" fmla="*/ 515 w 694"/>
                <a:gd name="T61" fmla="*/ 215 h 884"/>
                <a:gd name="T62" fmla="*/ 527 w 694"/>
                <a:gd name="T63" fmla="*/ 197 h 884"/>
                <a:gd name="T64" fmla="*/ 538 w 694"/>
                <a:gd name="T65" fmla="*/ 179 h 884"/>
                <a:gd name="T66" fmla="*/ 556 w 694"/>
                <a:gd name="T67" fmla="*/ 161 h 884"/>
                <a:gd name="T68" fmla="*/ 568 w 694"/>
                <a:gd name="T69" fmla="*/ 143 h 884"/>
                <a:gd name="T70" fmla="*/ 580 w 694"/>
                <a:gd name="T71" fmla="*/ 125 h 884"/>
                <a:gd name="T72" fmla="*/ 592 w 694"/>
                <a:gd name="T73" fmla="*/ 107 h 884"/>
                <a:gd name="T74" fmla="*/ 616 w 694"/>
                <a:gd name="T75" fmla="*/ 83 h 884"/>
                <a:gd name="T76" fmla="*/ 628 w 694"/>
                <a:gd name="T77" fmla="*/ 65 h 884"/>
                <a:gd name="T78" fmla="*/ 646 w 694"/>
                <a:gd name="T79" fmla="*/ 47 h 884"/>
                <a:gd name="T80" fmla="*/ 664 w 694"/>
                <a:gd name="T81" fmla="*/ 29 h 884"/>
                <a:gd name="T82" fmla="*/ 682 w 694"/>
                <a:gd name="T83" fmla="*/ 12 h 8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94"/>
                <a:gd name="T127" fmla="*/ 0 h 884"/>
                <a:gd name="T128" fmla="*/ 694 w 694"/>
                <a:gd name="T129" fmla="*/ 884 h 8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94" h="884">
                  <a:moveTo>
                    <a:pt x="0" y="884"/>
                  </a:moveTo>
                  <a:lnTo>
                    <a:pt x="6" y="878"/>
                  </a:lnTo>
                  <a:lnTo>
                    <a:pt x="12" y="872"/>
                  </a:lnTo>
                  <a:lnTo>
                    <a:pt x="18" y="866"/>
                  </a:lnTo>
                  <a:lnTo>
                    <a:pt x="18" y="860"/>
                  </a:lnTo>
                  <a:lnTo>
                    <a:pt x="24" y="854"/>
                  </a:lnTo>
                  <a:lnTo>
                    <a:pt x="30" y="849"/>
                  </a:lnTo>
                  <a:lnTo>
                    <a:pt x="36" y="843"/>
                  </a:lnTo>
                  <a:lnTo>
                    <a:pt x="36" y="837"/>
                  </a:lnTo>
                  <a:lnTo>
                    <a:pt x="42" y="831"/>
                  </a:lnTo>
                  <a:lnTo>
                    <a:pt x="48" y="825"/>
                  </a:lnTo>
                  <a:lnTo>
                    <a:pt x="53" y="819"/>
                  </a:lnTo>
                  <a:lnTo>
                    <a:pt x="59" y="813"/>
                  </a:lnTo>
                  <a:lnTo>
                    <a:pt x="59" y="807"/>
                  </a:lnTo>
                  <a:lnTo>
                    <a:pt x="65" y="801"/>
                  </a:lnTo>
                  <a:lnTo>
                    <a:pt x="71" y="795"/>
                  </a:lnTo>
                  <a:lnTo>
                    <a:pt x="77" y="789"/>
                  </a:lnTo>
                  <a:lnTo>
                    <a:pt x="77" y="783"/>
                  </a:lnTo>
                  <a:lnTo>
                    <a:pt x="83" y="777"/>
                  </a:lnTo>
                  <a:lnTo>
                    <a:pt x="89" y="771"/>
                  </a:lnTo>
                  <a:lnTo>
                    <a:pt x="95" y="765"/>
                  </a:lnTo>
                  <a:lnTo>
                    <a:pt x="95" y="759"/>
                  </a:lnTo>
                  <a:lnTo>
                    <a:pt x="101" y="753"/>
                  </a:lnTo>
                  <a:lnTo>
                    <a:pt x="107" y="747"/>
                  </a:lnTo>
                  <a:lnTo>
                    <a:pt x="119" y="735"/>
                  </a:lnTo>
                  <a:lnTo>
                    <a:pt x="119" y="729"/>
                  </a:lnTo>
                  <a:lnTo>
                    <a:pt x="125" y="723"/>
                  </a:lnTo>
                  <a:lnTo>
                    <a:pt x="137" y="711"/>
                  </a:lnTo>
                  <a:lnTo>
                    <a:pt x="137" y="705"/>
                  </a:lnTo>
                  <a:lnTo>
                    <a:pt x="143" y="699"/>
                  </a:lnTo>
                  <a:lnTo>
                    <a:pt x="155" y="687"/>
                  </a:lnTo>
                  <a:lnTo>
                    <a:pt x="155" y="681"/>
                  </a:lnTo>
                  <a:lnTo>
                    <a:pt x="161" y="675"/>
                  </a:lnTo>
                  <a:lnTo>
                    <a:pt x="167" y="669"/>
                  </a:lnTo>
                  <a:lnTo>
                    <a:pt x="179" y="657"/>
                  </a:lnTo>
                  <a:lnTo>
                    <a:pt x="179" y="651"/>
                  </a:lnTo>
                  <a:lnTo>
                    <a:pt x="185" y="645"/>
                  </a:lnTo>
                  <a:lnTo>
                    <a:pt x="197" y="633"/>
                  </a:lnTo>
                  <a:lnTo>
                    <a:pt x="197" y="627"/>
                  </a:lnTo>
                  <a:lnTo>
                    <a:pt x="203" y="621"/>
                  </a:lnTo>
                  <a:lnTo>
                    <a:pt x="215" y="609"/>
                  </a:lnTo>
                  <a:lnTo>
                    <a:pt x="215" y="603"/>
                  </a:lnTo>
                  <a:lnTo>
                    <a:pt x="221" y="597"/>
                  </a:lnTo>
                  <a:lnTo>
                    <a:pt x="233" y="585"/>
                  </a:lnTo>
                  <a:lnTo>
                    <a:pt x="233" y="579"/>
                  </a:lnTo>
                  <a:lnTo>
                    <a:pt x="239" y="573"/>
                  </a:lnTo>
                  <a:lnTo>
                    <a:pt x="251" y="562"/>
                  </a:lnTo>
                  <a:lnTo>
                    <a:pt x="251" y="556"/>
                  </a:lnTo>
                  <a:lnTo>
                    <a:pt x="257" y="550"/>
                  </a:lnTo>
                  <a:lnTo>
                    <a:pt x="269" y="538"/>
                  </a:lnTo>
                  <a:lnTo>
                    <a:pt x="269" y="532"/>
                  </a:lnTo>
                  <a:lnTo>
                    <a:pt x="275" y="526"/>
                  </a:lnTo>
                  <a:lnTo>
                    <a:pt x="287" y="514"/>
                  </a:lnTo>
                  <a:lnTo>
                    <a:pt x="287" y="508"/>
                  </a:lnTo>
                  <a:lnTo>
                    <a:pt x="293" y="502"/>
                  </a:lnTo>
                  <a:lnTo>
                    <a:pt x="305" y="490"/>
                  </a:lnTo>
                  <a:lnTo>
                    <a:pt x="305" y="484"/>
                  </a:lnTo>
                  <a:lnTo>
                    <a:pt x="311" y="478"/>
                  </a:lnTo>
                  <a:lnTo>
                    <a:pt x="323" y="466"/>
                  </a:lnTo>
                  <a:lnTo>
                    <a:pt x="323" y="460"/>
                  </a:lnTo>
                  <a:lnTo>
                    <a:pt x="329" y="454"/>
                  </a:lnTo>
                  <a:lnTo>
                    <a:pt x="341" y="442"/>
                  </a:lnTo>
                  <a:lnTo>
                    <a:pt x="341" y="436"/>
                  </a:lnTo>
                  <a:lnTo>
                    <a:pt x="347" y="430"/>
                  </a:lnTo>
                  <a:lnTo>
                    <a:pt x="359" y="418"/>
                  </a:lnTo>
                  <a:lnTo>
                    <a:pt x="359" y="412"/>
                  </a:lnTo>
                  <a:lnTo>
                    <a:pt x="365" y="406"/>
                  </a:lnTo>
                  <a:lnTo>
                    <a:pt x="371" y="400"/>
                  </a:lnTo>
                  <a:lnTo>
                    <a:pt x="383" y="388"/>
                  </a:lnTo>
                  <a:lnTo>
                    <a:pt x="383" y="382"/>
                  </a:lnTo>
                  <a:lnTo>
                    <a:pt x="389" y="376"/>
                  </a:lnTo>
                  <a:lnTo>
                    <a:pt x="401" y="364"/>
                  </a:lnTo>
                  <a:lnTo>
                    <a:pt x="401" y="358"/>
                  </a:lnTo>
                  <a:lnTo>
                    <a:pt x="407" y="352"/>
                  </a:lnTo>
                  <a:lnTo>
                    <a:pt x="419" y="340"/>
                  </a:lnTo>
                  <a:lnTo>
                    <a:pt x="419" y="334"/>
                  </a:lnTo>
                  <a:lnTo>
                    <a:pt x="425" y="328"/>
                  </a:lnTo>
                  <a:lnTo>
                    <a:pt x="431" y="322"/>
                  </a:lnTo>
                  <a:lnTo>
                    <a:pt x="443" y="310"/>
                  </a:lnTo>
                  <a:lnTo>
                    <a:pt x="443" y="304"/>
                  </a:lnTo>
                  <a:lnTo>
                    <a:pt x="449" y="298"/>
                  </a:lnTo>
                  <a:lnTo>
                    <a:pt x="461" y="287"/>
                  </a:lnTo>
                  <a:lnTo>
                    <a:pt x="461" y="281"/>
                  </a:lnTo>
                  <a:lnTo>
                    <a:pt x="467" y="275"/>
                  </a:lnTo>
                  <a:lnTo>
                    <a:pt x="479" y="263"/>
                  </a:lnTo>
                  <a:lnTo>
                    <a:pt x="479" y="257"/>
                  </a:lnTo>
                  <a:lnTo>
                    <a:pt x="485" y="251"/>
                  </a:lnTo>
                  <a:lnTo>
                    <a:pt x="491" y="245"/>
                  </a:lnTo>
                  <a:lnTo>
                    <a:pt x="497" y="239"/>
                  </a:lnTo>
                  <a:lnTo>
                    <a:pt x="497" y="233"/>
                  </a:lnTo>
                  <a:lnTo>
                    <a:pt x="503" y="227"/>
                  </a:lnTo>
                  <a:lnTo>
                    <a:pt x="509" y="221"/>
                  </a:lnTo>
                  <a:lnTo>
                    <a:pt x="515" y="215"/>
                  </a:lnTo>
                  <a:lnTo>
                    <a:pt x="515" y="209"/>
                  </a:lnTo>
                  <a:lnTo>
                    <a:pt x="521" y="203"/>
                  </a:lnTo>
                  <a:lnTo>
                    <a:pt x="527" y="197"/>
                  </a:lnTo>
                  <a:lnTo>
                    <a:pt x="532" y="191"/>
                  </a:lnTo>
                  <a:lnTo>
                    <a:pt x="532" y="185"/>
                  </a:lnTo>
                  <a:lnTo>
                    <a:pt x="538" y="179"/>
                  </a:lnTo>
                  <a:lnTo>
                    <a:pt x="544" y="173"/>
                  </a:lnTo>
                  <a:lnTo>
                    <a:pt x="550" y="167"/>
                  </a:lnTo>
                  <a:lnTo>
                    <a:pt x="556" y="161"/>
                  </a:lnTo>
                  <a:lnTo>
                    <a:pt x="556" y="155"/>
                  </a:lnTo>
                  <a:lnTo>
                    <a:pt x="562" y="149"/>
                  </a:lnTo>
                  <a:lnTo>
                    <a:pt x="568" y="143"/>
                  </a:lnTo>
                  <a:lnTo>
                    <a:pt x="574" y="137"/>
                  </a:lnTo>
                  <a:lnTo>
                    <a:pt x="574" y="131"/>
                  </a:lnTo>
                  <a:lnTo>
                    <a:pt x="580" y="125"/>
                  </a:lnTo>
                  <a:lnTo>
                    <a:pt x="586" y="119"/>
                  </a:lnTo>
                  <a:lnTo>
                    <a:pt x="592" y="113"/>
                  </a:lnTo>
                  <a:lnTo>
                    <a:pt x="592" y="107"/>
                  </a:lnTo>
                  <a:lnTo>
                    <a:pt x="598" y="101"/>
                  </a:lnTo>
                  <a:lnTo>
                    <a:pt x="604" y="95"/>
                  </a:lnTo>
                  <a:lnTo>
                    <a:pt x="616" y="83"/>
                  </a:lnTo>
                  <a:lnTo>
                    <a:pt x="616" y="77"/>
                  </a:lnTo>
                  <a:lnTo>
                    <a:pt x="622" y="71"/>
                  </a:lnTo>
                  <a:lnTo>
                    <a:pt x="628" y="65"/>
                  </a:lnTo>
                  <a:lnTo>
                    <a:pt x="634" y="59"/>
                  </a:lnTo>
                  <a:lnTo>
                    <a:pt x="640" y="53"/>
                  </a:lnTo>
                  <a:lnTo>
                    <a:pt x="646" y="47"/>
                  </a:lnTo>
                  <a:lnTo>
                    <a:pt x="652" y="41"/>
                  </a:lnTo>
                  <a:lnTo>
                    <a:pt x="658" y="35"/>
                  </a:lnTo>
                  <a:lnTo>
                    <a:pt x="664" y="29"/>
                  </a:lnTo>
                  <a:lnTo>
                    <a:pt x="670" y="23"/>
                  </a:lnTo>
                  <a:lnTo>
                    <a:pt x="676" y="17"/>
                  </a:lnTo>
                  <a:lnTo>
                    <a:pt x="682" y="12"/>
                  </a:lnTo>
                  <a:lnTo>
                    <a:pt x="688" y="6"/>
                  </a:lnTo>
                  <a:lnTo>
                    <a:pt x="694"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3" name="Freeform 204"/>
            <p:cNvSpPr>
              <a:spLocks/>
            </p:cNvSpPr>
            <p:nvPr/>
          </p:nvSpPr>
          <p:spPr bwMode="auto">
            <a:xfrm>
              <a:off x="7106444" y="4202112"/>
              <a:ext cx="755650" cy="569913"/>
            </a:xfrm>
            <a:custGeom>
              <a:avLst/>
              <a:gdLst>
                <a:gd name="T0" fmla="*/ 12 w 707"/>
                <a:gd name="T1" fmla="*/ 84 h 484"/>
                <a:gd name="T2" fmla="*/ 30 w 707"/>
                <a:gd name="T3" fmla="*/ 66 h 484"/>
                <a:gd name="T4" fmla="*/ 48 w 707"/>
                <a:gd name="T5" fmla="*/ 54 h 484"/>
                <a:gd name="T6" fmla="*/ 66 w 707"/>
                <a:gd name="T7" fmla="*/ 42 h 484"/>
                <a:gd name="T8" fmla="*/ 84 w 707"/>
                <a:gd name="T9" fmla="*/ 30 h 484"/>
                <a:gd name="T10" fmla="*/ 102 w 707"/>
                <a:gd name="T11" fmla="*/ 24 h 484"/>
                <a:gd name="T12" fmla="*/ 120 w 707"/>
                <a:gd name="T13" fmla="*/ 18 h 484"/>
                <a:gd name="T14" fmla="*/ 138 w 707"/>
                <a:gd name="T15" fmla="*/ 12 h 484"/>
                <a:gd name="T16" fmla="*/ 156 w 707"/>
                <a:gd name="T17" fmla="*/ 6 h 484"/>
                <a:gd name="T18" fmla="*/ 174 w 707"/>
                <a:gd name="T19" fmla="*/ 0 h 484"/>
                <a:gd name="T20" fmla="*/ 192 w 707"/>
                <a:gd name="T21" fmla="*/ 0 h 484"/>
                <a:gd name="T22" fmla="*/ 210 w 707"/>
                <a:gd name="T23" fmla="*/ 0 h 484"/>
                <a:gd name="T24" fmla="*/ 228 w 707"/>
                <a:gd name="T25" fmla="*/ 0 h 484"/>
                <a:gd name="T26" fmla="*/ 246 w 707"/>
                <a:gd name="T27" fmla="*/ 0 h 484"/>
                <a:gd name="T28" fmla="*/ 264 w 707"/>
                <a:gd name="T29" fmla="*/ 6 h 484"/>
                <a:gd name="T30" fmla="*/ 282 w 707"/>
                <a:gd name="T31" fmla="*/ 6 h 484"/>
                <a:gd name="T32" fmla="*/ 300 w 707"/>
                <a:gd name="T33" fmla="*/ 12 h 484"/>
                <a:gd name="T34" fmla="*/ 317 w 707"/>
                <a:gd name="T35" fmla="*/ 24 h 484"/>
                <a:gd name="T36" fmla="*/ 335 w 707"/>
                <a:gd name="T37" fmla="*/ 30 h 484"/>
                <a:gd name="T38" fmla="*/ 353 w 707"/>
                <a:gd name="T39" fmla="*/ 42 h 484"/>
                <a:gd name="T40" fmla="*/ 371 w 707"/>
                <a:gd name="T41" fmla="*/ 48 h 484"/>
                <a:gd name="T42" fmla="*/ 389 w 707"/>
                <a:gd name="T43" fmla="*/ 60 h 484"/>
                <a:gd name="T44" fmla="*/ 407 w 707"/>
                <a:gd name="T45" fmla="*/ 78 h 484"/>
                <a:gd name="T46" fmla="*/ 425 w 707"/>
                <a:gd name="T47" fmla="*/ 90 h 484"/>
                <a:gd name="T48" fmla="*/ 443 w 707"/>
                <a:gd name="T49" fmla="*/ 107 h 484"/>
                <a:gd name="T50" fmla="*/ 461 w 707"/>
                <a:gd name="T51" fmla="*/ 125 h 484"/>
                <a:gd name="T52" fmla="*/ 479 w 707"/>
                <a:gd name="T53" fmla="*/ 143 h 484"/>
                <a:gd name="T54" fmla="*/ 497 w 707"/>
                <a:gd name="T55" fmla="*/ 161 h 484"/>
                <a:gd name="T56" fmla="*/ 521 w 707"/>
                <a:gd name="T57" fmla="*/ 185 h 484"/>
                <a:gd name="T58" fmla="*/ 539 w 707"/>
                <a:gd name="T59" fmla="*/ 209 h 484"/>
                <a:gd name="T60" fmla="*/ 557 w 707"/>
                <a:gd name="T61" fmla="*/ 233 h 484"/>
                <a:gd name="T62" fmla="*/ 575 w 707"/>
                <a:gd name="T63" fmla="*/ 257 h 484"/>
                <a:gd name="T64" fmla="*/ 587 w 707"/>
                <a:gd name="T65" fmla="*/ 281 h 484"/>
                <a:gd name="T66" fmla="*/ 599 w 707"/>
                <a:gd name="T67" fmla="*/ 299 h 484"/>
                <a:gd name="T68" fmla="*/ 617 w 707"/>
                <a:gd name="T69" fmla="*/ 329 h 484"/>
                <a:gd name="T70" fmla="*/ 635 w 707"/>
                <a:gd name="T71" fmla="*/ 353 h 484"/>
                <a:gd name="T72" fmla="*/ 641 w 707"/>
                <a:gd name="T73" fmla="*/ 371 h 484"/>
                <a:gd name="T74" fmla="*/ 653 w 707"/>
                <a:gd name="T75" fmla="*/ 394 h 484"/>
                <a:gd name="T76" fmla="*/ 665 w 707"/>
                <a:gd name="T77" fmla="*/ 412 h 484"/>
                <a:gd name="T78" fmla="*/ 677 w 707"/>
                <a:gd name="T79" fmla="*/ 430 h 484"/>
                <a:gd name="T80" fmla="*/ 689 w 707"/>
                <a:gd name="T81" fmla="*/ 448 h 484"/>
                <a:gd name="T82" fmla="*/ 695 w 707"/>
                <a:gd name="T83" fmla="*/ 472 h 4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7"/>
                <a:gd name="T127" fmla="*/ 0 h 484"/>
                <a:gd name="T128" fmla="*/ 707 w 707"/>
                <a:gd name="T129" fmla="*/ 484 h 4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7" h="484">
                  <a:moveTo>
                    <a:pt x="0" y="90"/>
                  </a:moveTo>
                  <a:lnTo>
                    <a:pt x="6" y="84"/>
                  </a:lnTo>
                  <a:lnTo>
                    <a:pt x="12" y="84"/>
                  </a:lnTo>
                  <a:lnTo>
                    <a:pt x="18" y="78"/>
                  </a:lnTo>
                  <a:lnTo>
                    <a:pt x="24" y="72"/>
                  </a:lnTo>
                  <a:lnTo>
                    <a:pt x="30" y="66"/>
                  </a:lnTo>
                  <a:lnTo>
                    <a:pt x="36" y="60"/>
                  </a:lnTo>
                  <a:lnTo>
                    <a:pt x="42" y="60"/>
                  </a:lnTo>
                  <a:lnTo>
                    <a:pt x="48" y="54"/>
                  </a:lnTo>
                  <a:lnTo>
                    <a:pt x="54" y="48"/>
                  </a:lnTo>
                  <a:lnTo>
                    <a:pt x="60" y="48"/>
                  </a:lnTo>
                  <a:lnTo>
                    <a:pt x="66" y="42"/>
                  </a:lnTo>
                  <a:lnTo>
                    <a:pt x="72" y="42"/>
                  </a:lnTo>
                  <a:lnTo>
                    <a:pt x="78" y="36"/>
                  </a:lnTo>
                  <a:lnTo>
                    <a:pt x="84" y="30"/>
                  </a:lnTo>
                  <a:lnTo>
                    <a:pt x="90" y="30"/>
                  </a:lnTo>
                  <a:lnTo>
                    <a:pt x="96" y="24"/>
                  </a:lnTo>
                  <a:lnTo>
                    <a:pt x="102" y="24"/>
                  </a:lnTo>
                  <a:lnTo>
                    <a:pt x="108" y="24"/>
                  </a:lnTo>
                  <a:lnTo>
                    <a:pt x="114" y="18"/>
                  </a:lnTo>
                  <a:lnTo>
                    <a:pt x="120" y="18"/>
                  </a:lnTo>
                  <a:lnTo>
                    <a:pt x="126" y="12"/>
                  </a:lnTo>
                  <a:lnTo>
                    <a:pt x="132" y="12"/>
                  </a:lnTo>
                  <a:lnTo>
                    <a:pt x="138" y="12"/>
                  </a:lnTo>
                  <a:lnTo>
                    <a:pt x="144" y="6"/>
                  </a:lnTo>
                  <a:lnTo>
                    <a:pt x="150" y="6"/>
                  </a:lnTo>
                  <a:lnTo>
                    <a:pt x="156" y="6"/>
                  </a:lnTo>
                  <a:lnTo>
                    <a:pt x="162" y="6"/>
                  </a:lnTo>
                  <a:lnTo>
                    <a:pt x="168" y="6"/>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6"/>
                  </a:lnTo>
                  <a:lnTo>
                    <a:pt x="264" y="6"/>
                  </a:lnTo>
                  <a:lnTo>
                    <a:pt x="270" y="6"/>
                  </a:lnTo>
                  <a:lnTo>
                    <a:pt x="276" y="6"/>
                  </a:lnTo>
                  <a:lnTo>
                    <a:pt x="282" y="6"/>
                  </a:lnTo>
                  <a:lnTo>
                    <a:pt x="288" y="12"/>
                  </a:lnTo>
                  <a:lnTo>
                    <a:pt x="294" y="12"/>
                  </a:lnTo>
                  <a:lnTo>
                    <a:pt x="300" y="12"/>
                  </a:lnTo>
                  <a:lnTo>
                    <a:pt x="306" y="18"/>
                  </a:lnTo>
                  <a:lnTo>
                    <a:pt x="312" y="18"/>
                  </a:lnTo>
                  <a:lnTo>
                    <a:pt x="317" y="24"/>
                  </a:lnTo>
                  <a:lnTo>
                    <a:pt x="323" y="24"/>
                  </a:lnTo>
                  <a:lnTo>
                    <a:pt x="329" y="24"/>
                  </a:lnTo>
                  <a:lnTo>
                    <a:pt x="335" y="30"/>
                  </a:lnTo>
                  <a:lnTo>
                    <a:pt x="341" y="36"/>
                  </a:lnTo>
                  <a:lnTo>
                    <a:pt x="347" y="36"/>
                  </a:lnTo>
                  <a:lnTo>
                    <a:pt x="353" y="42"/>
                  </a:lnTo>
                  <a:lnTo>
                    <a:pt x="359" y="42"/>
                  </a:lnTo>
                  <a:lnTo>
                    <a:pt x="365" y="48"/>
                  </a:lnTo>
                  <a:lnTo>
                    <a:pt x="371" y="48"/>
                  </a:lnTo>
                  <a:lnTo>
                    <a:pt x="377" y="54"/>
                  </a:lnTo>
                  <a:lnTo>
                    <a:pt x="383" y="60"/>
                  </a:lnTo>
                  <a:lnTo>
                    <a:pt x="389" y="60"/>
                  </a:lnTo>
                  <a:lnTo>
                    <a:pt x="395" y="66"/>
                  </a:lnTo>
                  <a:lnTo>
                    <a:pt x="401" y="72"/>
                  </a:lnTo>
                  <a:lnTo>
                    <a:pt x="407" y="78"/>
                  </a:lnTo>
                  <a:lnTo>
                    <a:pt x="413" y="84"/>
                  </a:lnTo>
                  <a:lnTo>
                    <a:pt x="419" y="84"/>
                  </a:lnTo>
                  <a:lnTo>
                    <a:pt x="425" y="90"/>
                  </a:lnTo>
                  <a:lnTo>
                    <a:pt x="431" y="96"/>
                  </a:lnTo>
                  <a:lnTo>
                    <a:pt x="437" y="102"/>
                  </a:lnTo>
                  <a:lnTo>
                    <a:pt x="443" y="107"/>
                  </a:lnTo>
                  <a:lnTo>
                    <a:pt x="449" y="113"/>
                  </a:lnTo>
                  <a:lnTo>
                    <a:pt x="455" y="119"/>
                  </a:lnTo>
                  <a:lnTo>
                    <a:pt x="461" y="125"/>
                  </a:lnTo>
                  <a:lnTo>
                    <a:pt x="467" y="131"/>
                  </a:lnTo>
                  <a:lnTo>
                    <a:pt x="473" y="137"/>
                  </a:lnTo>
                  <a:lnTo>
                    <a:pt x="479" y="143"/>
                  </a:lnTo>
                  <a:lnTo>
                    <a:pt x="485" y="149"/>
                  </a:lnTo>
                  <a:lnTo>
                    <a:pt x="491" y="155"/>
                  </a:lnTo>
                  <a:lnTo>
                    <a:pt x="497" y="161"/>
                  </a:lnTo>
                  <a:lnTo>
                    <a:pt x="503" y="167"/>
                  </a:lnTo>
                  <a:lnTo>
                    <a:pt x="509" y="173"/>
                  </a:lnTo>
                  <a:lnTo>
                    <a:pt x="521" y="185"/>
                  </a:lnTo>
                  <a:lnTo>
                    <a:pt x="521" y="191"/>
                  </a:lnTo>
                  <a:lnTo>
                    <a:pt x="527" y="197"/>
                  </a:lnTo>
                  <a:lnTo>
                    <a:pt x="539" y="209"/>
                  </a:lnTo>
                  <a:lnTo>
                    <a:pt x="539" y="215"/>
                  </a:lnTo>
                  <a:lnTo>
                    <a:pt x="545" y="221"/>
                  </a:lnTo>
                  <a:lnTo>
                    <a:pt x="557" y="233"/>
                  </a:lnTo>
                  <a:lnTo>
                    <a:pt x="557" y="239"/>
                  </a:lnTo>
                  <a:lnTo>
                    <a:pt x="563" y="245"/>
                  </a:lnTo>
                  <a:lnTo>
                    <a:pt x="575" y="257"/>
                  </a:lnTo>
                  <a:lnTo>
                    <a:pt x="575" y="263"/>
                  </a:lnTo>
                  <a:lnTo>
                    <a:pt x="587" y="275"/>
                  </a:lnTo>
                  <a:lnTo>
                    <a:pt x="587" y="281"/>
                  </a:lnTo>
                  <a:lnTo>
                    <a:pt x="593" y="287"/>
                  </a:lnTo>
                  <a:lnTo>
                    <a:pt x="593" y="293"/>
                  </a:lnTo>
                  <a:lnTo>
                    <a:pt x="599" y="299"/>
                  </a:lnTo>
                  <a:lnTo>
                    <a:pt x="611" y="311"/>
                  </a:lnTo>
                  <a:lnTo>
                    <a:pt x="611" y="323"/>
                  </a:lnTo>
                  <a:lnTo>
                    <a:pt x="617" y="329"/>
                  </a:lnTo>
                  <a:lnTo>
                    <a:pt x="629" y="341"/>
                  </a:lnTo>
                  <a:lnTo>
                    <a:pt x="629" y="347"/>
                  </a:lnTo>
                  <a:lnTo>
                    <a:pt x="635" y="353"/>
                  </a:lnTo>
                  <a:lnTo>
                    <a:pt x="635" y="359"/>
                  </a:lnTo>
                  <a:lnTo>
                    <a:pt x="641" y="365"/>
                  </a:lnTo>
                  <a:lnTo>
                    <a:pt x="641" y="371"/>
                  </a:lnTo>
                  <a:lnTo>
                    <a:pt x="647" y="377"/>
                  </a:lnTo>
                  <a:lnTo>
                    <a:pt x="653" y="382"/>
                  </a:lnTo>
                  <a:lnTo>
                    <a:pt x="653" y="394"/>
                  </a:lnTo>
                  <a:lnTo>
                    <a:pt x="659" y="400"/>
                  </a:lnTo>
                  <a:lnTo>
                    <a:pt x="665" y="406"/>
                  </a:lnTo>
                  <a:lnTo>
                    <a:pt x="665" y="412"/>
                  </a:lnTo>
                  <a:lnTo>
                    <a:pt x="671" y="418"/>
                  </a:lnTo>
                  <a:lnTo>
                    <a:pt x="671" y="424"/>
                  </a:lnTo>
                  <a:lnTo>
                    <a:pt x="677" y="430"/>
                  </a:lnTo>
                  <a:lnTo>
                    <a:pt x="677" y="436"/>
                  </a:lnTo>
                  <a:lnTo>
                    <a:pt x="683" y="442"/>
                  </a:lnTo>
                  <a:lnTo>
                    <a:pt x="689" y="448"/>
                  </a:lnTo>
                  <a:lnTo>
                    <a:pt x="689" y="454"/>
                  </a:lnTo>
                  <a:lnTo>
                    <a:pt x="695" y="460"/>
                  </a:lnTo>
                  <a:lnTo>
                    <a:pt x="695" y="472"/>
                  </a:lnTo>
                  <a:lnTo>
                    <a:pt x="701" y="478"/>
                  </a:lnTo>
                  <a:lnTo>
                    <a:pt x="707" y="484"/>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4" name="Freeform 205"/>
            <p:cNvSpPr>
              <a:spLocks/>
            </p:cNvSpPr>
            <p:nvPr/>
          </p:nvSpPr>
          <p:spPr bwMode="auto">
            <a:xfrm>
              <a:off x="7862094" y="4772025"/>
              <a:ext cx="409575" cy="1260475"/>
            </a:xfrm>
            <a:custGeom>
              <a:avLst/>
              <a:gdLst>
                <a:gd name="T0" fmla="*/ 6 w 383"/>
                <a:gd name="T1" fmla="*/ 12 h 1070"/>
                <a:gd name="T2" fmla="*/ 18 w 383"/>
                <a:gd name="T3" fmla="*/ 36 h 1070"/>
                <a:gd name="T4" fmla="*/ 24 w 383"/>
                <a:gd name="T5" fmla="*/ 60 h 1070"/>
                <a:gd name="T6" fmla="*/ 36 w 383"/>
                <a:gd name="T7" fmla="*/ 78 h 1070"/>
                <a:gd name="T8" fmla="*/ 48 w 383"/>
                <a:gd name="T9" fmla="*/ 96 h 1070"/>
                <a:gd name="T10" fmla="*/ 54 w 383"/>
                <a:gd name="T11" fmla="*/ 120 h 1070"/>
                <a:gd name="T12" fmla="*/ 66 w 383"/>
                <a:gd name="T13" fmla="*/ 138 h 1070"/>
                <a:gd name="T14" fmla="*/ 72 w 383"/>
                <a:gd name="T15" fmla="*/ 162 h 1070"/>
                <a:gd name="T16" fmla="*/ 84 w 383"/>
                <a:gd name="T17" fmla="*/ 179 h 1070"/>
                <a:gd name="T18" fmla="*/ 89 w 383"/>
                <a:gd name="T19" fmla="*/ 203 h 1070"/>
                <a:gd name="T20" fmla="*/ 101 w 383"/>
                <a:gd name="T21" fmla="*/ 221 h 1070"/>
                <a:gd name="T22" fmla="*/ 107 w 383"/>
                <a:gd name="T23" fmla="*/ 245 h 1070"/>
                <a:gd name="T24" fmla="*/ 119 w 383"/>
                <a:gd name="T25" fmla="*/ 269 h 1070"/>
                <a:gd name="T26" fmla="*/ 125 w 383"/>
                <a:gd name="T27" fmla="*/ 293 h 1070"/>
                <a:gd name="T28" fmla="*/ 137 w 383"/>
                <a:gd name="T29" fmla="*/ 311 h 1070"/>
                <a:gd name="T30" fmla="*/ 143 w 383"/>
                <a:gd name="T31" fmla="*/ 341 h 1070"/>
                <a:gd name="T32" fmla="*/ 155 w 383"/>
                <a:gd name="T33" fmla="*/ 359 h 1070"/>
                <a:gd name="T34" fmla="*/ 161 w 383"/>
                <a:gd name="T35" fmla="*/ 389 h 1070"/>
                <a:gd name="T36" fmla="*/ 173 w 383"/>
                <a:gd name="T37" fmla="*/ 407 h 1070"/>
                <a:gd name="T38" fmla="*/ 179 w 383"/>
                <a:gd name="T39" fmla="*/ 431 h 1070"/>
                <a:gd name="T40" fmla="*/ 191 w 383"/>
                <a:gd name="T41" fmla="*/ 455 h 1070"/>
                <a:gd name="T42" fmla="*/ 197 w 383"/>
                <a:gd name="T43" fmla="*/ 478 h 1070"/>
                <a:gd name="T44" fmla="*/ 209 w 383"/>
                <a:gd name="T45" fmla="*/ 508 h 1070"/>
                <a:gd name="T46" fmla="*/ 215 w 383"/>
                <a:gd name="T47" fmla="*/ 532 h 1070"/>
                <a:gd name="T48" fmla="*/ 227 w 383"/>
                <a:gd name="T49" fmla="*/ 562 h 1070"/>
                <a:gd name="T50" fmla="*/ 233 w 383"/>
                <a:gd name="T51" fmla="*/ 586 h 1070"/>
                <a:gd name="T52" fmla="*/ 245 w 383"/>
                <a:gd name="T53" fmla="*/ 604 h 1070"/>
                <a:gd name="T54" fmla="*/ 251 w 383"/>
                <a:gd name="T55" fmla="*/ 640 h 1070"/>
                <a:gd name="T56" fmla="*/ 263 w 383"/>
                <a:gd name="T57" fmla="*/ 664 h 1070"/>
                <a:gd name="T58" fmla="*/ 269 w 383"/>
                <a:gd name="T59" fmla="*/ 694 h 1070"/>
                <a:gd name="T60" fmla="*/ 281 w 383"/>
                <a:gd name="T61" fmla="*/ 718 h 1070"/>
                <a:gd name="T62" fmla="*/ 287 w 383"/>
                <a:gd name="T63" fmla="*/ 747 h 1070"/>
                <a:gd name="T64" fmla="*/ 299 w 383"/>
                <a:gd name="T65" fmla="*/ 771 h 1070"/>
                <a:gd name="T66" fmla="*/ 305 w 383"/>
                <a:gd name="T67" fmla="*/ 807 h 1070"/>
                <a:gd name="T68" fmla="*/ 317 w 383"/>
                <a:gd name="T69" fmla="*/ 831 h 1070"/>
                <a:gd name="T70" fmla="*/ 323 w 383"/>
                <a:gd name="T71" fmla="*/ 867 h 1070"/>
                <a:gd name="T72" fmla="*/ 335 w 383"/>
                <a:gd name="T73" fmla="*/ 891 h 1070"/>
                <a:gd name="T74" fmla="*/ 341 w 383"/>
                <a:gd name="T75" fmla="*/ 927 h 1070"/>
                <a:gd name="T76" fmla="*/ 353 w 383"/>
                <a:gd name="T77" fmla="*/ 957 h 1070"/>
                <a:gd name="T78" fmla="*/ 359 w 383"/>
                <a:gd name="T79" fmla="*/ 981 h 1070"/>
                <a:gd name="T80" fmla="*/ 371 w 383"/>
                <a:gd name="T81" fmla="*/ 1016 h 1070"/>
                <a:gd name="T82" fmla="*/ 377 w 383"/>
                <a:gd name="T83" fmla="*/ 1046 h 10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1070"/>
                <a:gd name="T128" fmla="*/ 383 w 383"/>
                <a:gd name="T129" fmla="*/ 1070 h 10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1070">
                  <a:moveTo>
                    <a:pt x="0" y="0"/>
                  </a:moveTo>
                  <a:lnTo>
                    <a:pt x="0" y="6"/>
                  </a:lnTo>
                  <a:lnTo>
                    <a:pt x="6" y="12"/>
                  </a:lnTo>
                  <a:lnTo>
                    <a:pt x="6" y="24"/>
                  </a:lnTo>
                  <a:lnTo>
                    <a:pt x="12" y="30"/>
                  </a:lnTo>
                  <a:lnTo>
                    <a:pt x="18" y="36"/>
                  </a:lnTo>
                  <a:lnTo>
                    <a:pt x="18" y="42"/>
                  </a:lnTo>
                  <a:lnTo>
                    <a:pt x="24" y="48"/>
                  </a:lnTo>
                  <a:lnTo>
                    <a:pt x="24" y="60"/>
                  </a:lnTo>
                  <a:lnTo>
                    <a:pt x="30" y="66"/>
                  </a:lnTo>
                  <a:lnTo>
                    <a:pt x="30" y="72"/>
                  </a:lnTo>
                  <a:lnTo>
                    <a:pt x="36" y="78"/>
                  </a:lnTo>
                  <a:lnTo>
                    <a:pt x="36" y="84"/>
                  </a:lnTo>
                  <a:lnTo>
                    <a:pt x="42" y="90"/>
                  </a:lnTo>
                  <a:lnTo>
                    <a:pt x="48" y="96"/>
                  </a:lnTo>
                  <a:lnTo>
                    <a:pt x="48" y="108"/>
                  </a:lnTo>
                  <a:lnTo>
                    <a:pt x="54" y="114"/>
                  </a:lnTo>
                  <a:lnTo>
                    <a:pt x="54" y="120"/>
                  </a:lnTo>
                  <a:lnTo>
                    <a:pt x="60" y="126"/>
                  </a:lnTo>
                  <a:lnTo>
                    <a:pt x="60" y="132"/>
                  </a:lnTo>
                  <a:lnTo>
                    <a:pt x="66" y="138"/>
                  </a:lnTo>
                  <a:lnTo>
                    <a:pt x="66" y="150"/>
                  </a:lnTo>
                  <a:lnTo>
                    <a:pt x="72" y="156"/>
                  </a:lnTo>
                  <a:lnTo>
                    <a:pt x="72" y="162"/>
                  </a:lnTo>
                  <a:lnTo>
                    <a:pt x="78" y="168"/>
                  </a:lnTo>
                  <a:lnTo>
                    <a:pt x="78" y="174"/>
                  </a:lnTo>
                  <a:lnTo>
                    <a:pt x="84" y="179"/>
                  </a:lnTo>
                  <a:lnTo>
                    <a:pt x="84" y="191"/>
                  </a:lnTo>
                  <a:lnTo>
                    <a:pt x="89" y="197"/>
                  </a:lnTo>
                  <a:lnTo>
                    <a:pt x="89" y="203"/>
                  </a:lnTo>
                  <a:lnTo>
                    <a:pt x="95" y="209"/>
                  </a:lnTo>
                  <a:lnTo>
                    <a:pt x="95" y="215"/>
                  </a:lnTo>
                  <a:lnTo>
                    <a:pt x="101" y="221"/>
                  </a:lnTo>
                  <a:lnTo>
                    <a:pt x="101" y="227"/>
                  </a:lnTo>
                  <a:lnTo>
                    <a:pt x="107" y="233"/>
                  </a:lnTo>
                  <a:lnTo>
                    <a:pt x="107" y="245"/>
                  </a:lnTo>
                  <a:lnTo>
                    <a:pt x="113" y="257"/>
                  </a:lnTo>
                  <a:lnTo>
                    <a:pt x="113" y="263"/>
                  </a:lnTo>
                  <a:lnTo>
                    <a:pt x="119" y="269"/>
                  </a:lnTo>
                  <a:lnTo>
                    <a:pt x="119" y="275"/>
                  </a:lnTo>
                  <a:lnTo>
                    <a:pt x="125" y="281"/>
                  </a:lnTo>
                  <a:lnTo>
                    <a:pt x="125" y="293"/>
                  </a:lnTo>
                  <a:lnTo>
                    <a:pt x="131" y="299"/>
                  </a:lnTo>
                  <a:lnTo>
                    <a:pt x="131" y="305"/>
                  </a:lnTo>
                  <a:lnTo>
                    <a:pt x="137" y="311"/>
                  </a:lnTo>
                  <a:lnTo>
                    <a:pt x="137" y="317"/>
                  </a:lnTo>
                  <a:lnTo>
                    <a:pt x="143" y="323"/>
                  </a:lnTo>
                  <a:lnTo>
                    <a:pt x="143" y="341"/>
                  </a:lnTo>
                  <a:lnTo>
                    <a:pt x="149" y="347"/>
                  </a:lnTo>
                  <a:lnTo>
                    <a:pt x="149" y="353"/>
                  </a:lnTo>
                  <a:lnTo>
                    <a:pt x="155" y="359"/>
                  </a:lnTo>
                  <a:lnTo>
                    <a:pt x="155" y="365"/>
                  </a:lnTo>
                  <a:lnTo>
                    <a:pt x="161" y="371"/>
                  </a:lnTo>
                  <a:lnTo>
                    <a:pt x="161" y="389"/>
                  </a:lnTo>
                  <a:lnTo>
                    <a:pt x="167" y="395"/>
                  </a:lnTo>
                  <a:lnTo>
                    <a:pt x="167" y="401"/>
                  </a:lnTo>
                  <a:lnTo>
                    <a:pt x="173" y="407"/>
                  </a:lnTo>
                  <a:lnTo>
                    <a:pt x="173" y="413"/>
                  </a:lnTo>
                  <a:lnTo>
                    <a:pt x="179" y="425"/>
                  </a:lnTo>
                  <a:lnTo>
                    <a:pt x="179" y="431"/>
                  </a:lnTo>
                  <a:lnTo>
                    <a:pt x="185" y="437"/>
                  </a:lnTo>
                  <a:lnTo>
                    <a:pt x="185" y="449"/>
                  </a:lnTo>
                  <a:lnTo>
                    <a:pt x="191" y="455"/>
                  </a:lnTo>
                  <a:lnTo>
                    <a:pt x="191" y="466"/>
                  </a:lnTo>
                  <a:lnTo>
                    <a:pt x="197" y="472"/>
                  </a:lnTo>
                  <a:lnTo>
                    <a:pt x="197" y="478"/>
                  </a:lnTo>
                  <a:lnTo>
                    <a:pt x="203" y="484"/>
                  </a:lnTo>
                  <a:lnTo>
                    <a:pt x="203" y="502"/>
                  </a:lnTo>
                  <a:lnTo>
                    <a:pt x="209" y="508"/>
                  </a:lnTo>
                  <a:lnTo>
                    <a:pt x="209" y="514"/>
                  </a:lnTo>
                  <a:lnTo>
                    <a:pt x="215" y="520"/>
                  </a:lnTo>
                  <a:lnTo>
                    <a:pt x="215" y="532"/>
                  </a:lnTo>
                  <a:lnTo>
                    <a:pt x="221" y="538"/>
                  </a:lnTo>
                  <a:lnTo>
                    <a:pt x="221" y="550"/>
                  </a:lnTo>
                  <a:lnTo>
                    <a:pt x="227" y="562"/>
                  </a:lnTo>
                  <a:lnTo>
                    <a:pt x="227" y="568"/>
                  </a:lnTo>
                  <a:lnTo>
                    <a:pt x="233" y="574"/>
                  </a:lnTo>
                  <a:lnTo>
                    <a:pt x="233" y="586"/>
                  </a:lnTo>
                  <a:lnTo>
                    <a:pt x="239" y="592"/>
                  </a:lnTo>
                  <a:lnTo>
                    <a:pt x="239" y="598"/>
                  </a:lnTo>
                  <a:lnTo>
                    <a:pt x="245" y="604"/>
                  </a:lnTo>
                  <a:lnTo>
                    <a:pt x="245" y="622"/>
                  </a:lnTo>
                  <a:lnTo>
                    <a:pt x="251" y="628"/>
                  </a:lnTo>
                  <a:lnTo>
                    <a:pt x="251" y="640"/>
                  </a:lnTo>
                  <a:lnTo>
                    <a:pt x="257" y="646"/>
                  </a:lnTo>
                  <a:lnTo>
                    <a:pt x="257" y="652"/>
                  </a:lnTo>
                  <a:lnTo>
                    <a:pt x="263" y="664"/>
                  </a:lnTo>
                  <a:lnTo>
                    <a:pt x="263" y="676"/>
                  </a:lnTo>
                  <a:lnTo>
                    <a:pt x="269" y="688"/>
                  </a:lnTo>
                  <a:lnTo>
                    <a:pt x="269" y="694"/>
                  </a:lnTo>
                  <a:lnTo>
                    <a:pt x="275" y="700"/>
                  </a:lnTo>
                  <a:lnTo>
                    <a:pt x="275" y="712"/>
                  </a:lnTo>
                  <a:lnTo>
                    <a:pt x="281" y="718"/>
                  </a:lnTo>
                  <a:lnTo>
                    <a:pt x="281" y="735"/>
                  </a:lnTo>
                  <a:lnTo>
                    <a:pt x="287" y="741"/>
                  </a:lnTo>
                  <a:lnTo>
                    <a:pt x="287" y="747"/>
                  </a:lnTo>
                  <a:lnTo>
                    <a:pt x="293" y="759"/>
                  </a:lnTo>
                  <a:lnTo>
                    <a:pt x="293" y="765"/>
                  </a:lnTo>
                  <a:lnTo>
                    <a:pt x="299" y="771"/>
                  </a:lnTo>
                  <a:lnTo>
                    <a:pt x="299" y="783"/>
                  </a:lnTo>
                  <a:lnTo>
                    <a:pt x="305" y="789"/>
                  </a:lnTo>
                  <a:lnTo>
                    <a:pt x="305" y="807"/>
                  </a:lnTo>
                  <a:lnTo>
                    <a:pt x="311" y="813"/>
                  </a:lnTo>
                  <a:lnTo>
                    <a:pt x="311" y="825"/>
                  </a:lnTo>
                  <a:lnTo>
                    <a:pt x="317" y="831"/>
                  </a:lnTo>
                  <a:lnTo>
                    <a:pt x="317" y="843"/>
                  </a:lnTo>
                  <a:lnTo>
                    <a:pt x="323" y="849"/>
                  </a:lnTo>
                  <a:lnTo>
                    <a:pt x="323" y="867"/>
                  </a:lnTo>
                  <a:lnTo>
                    <a:pt x="329" y="873"/>
                  </a:lnTo>
                  <a:lnTo>
                    <a:pt x="329" y="885"/>
                  </a:lnTo>
                  <a:lnTo>
                    <a:pt x="335" y="891"/>
                  </a:lnTo>
                  <a:lnTo>
                    <a:pt x="335" y="903"/>
                  </a:lnTo>
                  <a:lnTo>
                    <a:pt x="341" y="909"/>
                  </a:lnTo>
                  <a:lnTo>
                    <a:pt x="341" y="927"/>
                  </a:lnTo>
                  <a:lnTo>
                    <a:pt x="347" y="939"/>
                  </a:lnTo>
                  <a:lnTo>
                    <a:pt x="347" y="945"/>
                  </a:lnTo>
                  <a:lnTo>
                    <a:pt x="353" y="957"/>
                  </a:lnTo>
                  <a:lnTo>
                    <a:pt x="353" y="963"/>
                  </a:lnTo>
                  <a:lnTo>
                    <a:pt x="359" y="975"/>
                  </a:lnTo>
                  <a:lnTo>
                    <a:pt x="359" y="981"/>
                  </a:lnTo>
                  <a:lnTo>
                    <a:pt x="365" y="993"/>
                  </a:lnTo>
                  <a:lnTo>
                    <a:pt x="365" y="1011"/>
                  </a:lnTo>
                  <a:lnTo>
                    <a:pt x="371" y="1016"/>
                  </a:lnTo>
                  <a:lnTo>
                    <a:pt x="371" y="1028"/>
                  </a:lnTo>
                  <a:lnTo>
                    <a:pt x="377" y="1034"/>
                  </a:lnTo>
                  <a:lnTo>
                    <a:pt x="377" y="1046"/>
                  </a:lnTo>
                  <a:lnTo>
                    <a:pt x="383" y="1052"/>
                  </a:lnTo>
                  <a:lnTo>
                    <a:pt x="383" y="107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5" name="Freeform 206"/>
            <p:cNvSpPr>
              <a:spLocks/>
            </p:cNvSpPr>
            <p:nvPr/>
          </p:nvSpPr>
          <p:spPr bwMode="auto">
            <a:xfrm>
              <a:off x="8271669" y="6032500"/>
              <a:ext cx="109538" cy="430212"/>
            </a:xfrm>
            <a:custGeom>
              <a:avLst/>
              <a:gdLst>
                <a:gd name="T0" fmla="*/ 0 w 102"/>
                <a:gd name="T1" fmla="*/ 0 h 365"/>
                <a:gd name="T2" fmla="*/ 6 w 102"/>
                <a:gd name="T3" fmla="*/ 12 h 365"/>
                <a:gd name="T4" fmla="*/ 6 w 102"/>
                <a:gd name="T5" fmla="*/ 18 h 365"/>
                <a:gd name="T6" fmla="*/ 12 w 102"/>
                <a:gd name="T7" fmla="*/ 30 h 365"/>
                <a:gd name="T8" fmla="*/ 12 w 102"/>
                <a:gd name="T9" fmla="*/ 42 h 365"/>
                <a:gd name="T10" fmla="*/ 18 w 102"/>
                <a:gd name="T11" fmla="*/ 48 h 365"/>
                <a:gd name="T12" fmla="*/ 18 w 102"/>
                <a:gd name="T13" fmla="*/ 66 h 365"/>
                <a:gd name="T14" fmla="*/ 24 w 102"/>
                <a:gd name="T15" fmla="*/ 78 h 365"/>
                <a:gd name="T16" fmla="*/ 24 w 102"/>
                <a:gd name="T17" fmla="*/ 84 h 365"/>
                <a:gd name="T18" fmla="*/ 30 w 102"/>
                <a:gd name="T19" fmla="*/ 96 h 365"/>
                <a:gd name="T20" fmla="*/ 30 w 102"/>
                <a:gd name="T21" fmla="*/ 108 h 365"/>
                <a:gd name="T22" fmla="*/ 36 w 102"/>
                <a:gd name="T23" fmla="*/ 114 h 365"/>
                <a:gd name="T24" fmla="*/ 36 w 102"/>
                <a:gd name="T25" fmla="*/ 126 h 365"/>
                <a:gd name="T26" fmla="*/ 42 w 102"/>
                <a:gd name="T27" fmla="*/ 132 h 365"/>
                <a:gd name="T28" fmla="*/ 42 w 102"/>
                <a:gd name="T29" fmla="*/ 156 h 365"/>
                <a:gd name="T30" fmla="*/ 48 w 102"/>
                <a:gd name="T31" fmla="*/ 162 h 365"/>
                <a:gd name="T32" fmla="*/ 48 w 102"/>
                <a:gd name="T33" fmla="*/ 174 h 365"/>
                <a:gd name="T34" fmla="*/ 54 w 102"/>
                <a:gd name="T35" fmla="*/ 180 h 365"/>
                <a:gd name="T36" fmla="*/ 54 w 102"/>
                <a:gd name="T37" fmla="*/ 192 h 365"/>
                <a:gd name="T38" fmla="*/ 60 w 102"/>
                <a:gd name="T39" fmla="*/ 204 h 365"/>
                <a:gd name="T40" fmla="*/ 60 w 102"/>
                <a:gd name="T41" fmla="*/ 222 h 365"/>
                <a:gd name="T42" fmla="*/ 66 w 102"/>
                <a:gd name="T43" fmla="*/ 233 h 365"/>
                <a:gd name="T44" fmla="*/ 66 w 102"/>
                <a:gd name="T45" fmla="*/ 239 h 365"/>
                <a:gd name="T46" fmla="*/ 72 w 102"/>
                <a:gd name="T47" fmla="*/ 251 h 365"/>
                <a:gd name="T48" fmla="*/ 72 w 102"/>
                <a:gd name="T49" fmla="*/ 263 h 365"/>
                <a:gd name="T50" fmla="*/ 78 w 102"/>
                <a:gd name="T51" fmla="*/ 269 h 365"/>
                <a:gd name="T52" fmla="*/ 78 w 102"/>
                <a:gd name="T53" fmla="*/ 293 h 365"/>
                <a:gd name="T54" fmla="*/ 84 w 102"/>
                <a:gd name="T55" fmla="*/ 299 h 365"/>
                <a:gd name="T56" fmla="*/ 84 w 102"/>
                <a:gd name="T57" fmla="*/ 311 h 365"/>
                <a:gd name="T58" fmla="*/ 90 w 102"/>
                <a:gd name="T59" fmla="*/ 323 h 365"/>
                <a:gd name="T60" fmla="*/ 90 w 102"/>
                <a:gd name="T61" fmla="*/ 329 h 365"/>
                <a:gd name="T62" fmla="*/ 96 w 102"/>
                <a:gd name="T63" fmla="*/ 341 h 365"/>
                <a:gd name="T64" fmla="*/ 96 w 102"/>
                <a:gd name="T65" fmla="*/ 353 h 365"/>
                <a:gd name="T66" fmla="*/ 102 w 102"/>
                <a:gd name="T67" fmla="*/ 365 h 3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
                <a:gd name="T103" fmla="*/ 0 h 365"/>
                <a:gd name="T104" fmla="*/ 102 w 102"/>
                <a:gd name="T105" fmla="*/ 365 h 3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 h="365">
                  <a:moveTo>
                    <a:pt x="0" y="0"/>
                  </a:moveTo>
                  <a:lnTo>
                    <a:pt x="6" y="12"/>
                  </a:lnTo>
                  <a:lnTo>
                    <a:pt x="6" y="18"/>
                  </a:lnTo>
                  <a:lnTo>
                    <a:pt x="12" y="30"/>
                  </a:lnTo>
                  <a:lnTo>
                    <a:pt x="12" y="42"/>
                  </a:lnTo>
                  <a:lnTo>
                    <a:pt x="18" y="48"/>
                  </a:lnTo>
                  <a:lnTo>
                    <a:pt x="18" y="66"/>
                  </a:lnTo>
                  <a:lnTo>
                    <a:pt x="24" y="78"/>
                  </a:lnTo>
                  <a:lnTo>
                    <a:pt x="24" y="84"/>
                  </a:lnTo>
                  <a:lnTo>
                    <a:pt x="30" y="96"/>
                  </a:lnTo>
                  <a:lnTo>
                    <a:pt x="30" y="108"/>
                  </a:lnTo>
                  <a:lnTo>
                    <a:pt x="36" y="114"/>
                  </a:lnTo>
                  <a:lnTo>
                    <a:pt x="36" y="126"/>
                  </a:lnTo>
                  <a:lnTo>
                    <a:pt x="42" y="132"/>
                  </a:lnTo>
                  <a:lnTo>
                    <a:pt x="42" y="156"/>
                  </a:lnTo>
                  <a:lnTo>
                    <a:pt x="48" y="162"/>
                  </a:lnTo>
                  <a:lnTo>
                    <a:pt x="48" y="174"/>
                  </a:lnTo>
                  <a:lnTo>
                    <a:pt x="54" y="180"/>
                  </a:lnTo>
                  <a:lnTo>
                    <a:pt x="54" y="192"/>
                  </a:lnTo>
                  <a:lnTo>
                    <a:pt x="60" y="204"/>
                  </a:lnTo>
                  <a:lnTo>
                    <a:pt x="60" y="222"/>
                  </a:lnTo>
                  <a:lnTo>
                    <a:pt x="66" y="233"/>
                  </a:lnTo>
                  <a:lnTo>
                    <a:pt x="66" y="239"/>
                  </a:lnTo>
                  <a:lnTo>
                    <a:pt x="72" y="251"/>
                  </a:lnTo>
                  <a:lnTo>
                    <a:pt x="72" y="263"/>
                  </a:lnTo>
                  <a:lnTo>
                    <a:pt x="78" y="269"/>
                  </a:lnTo>
                  <a:lnTo>
                    <a:pt x="78" y="293"/>
                  </a:lnTo>
                  <a:lnTo>
                    <a:pt x="84" y="299"/>
                  </a:lnTo>
                  <a:lnTo>
                    <a:pt x="84" y="311"/>
                  </a:lnTo>
                  <a:lnTo>
                    <a:pt x="90" y="323"/>
                  </a:lnTo>
                  <a:lnTo>
                    <a:pt x="90" y="329"/>
                  </a:lnTo>
                  <a:lnTo>
                    <a:pt x="96" y="341"/>
                  </a:lnTo>
                  <a:lnTo>
                    <a:pt x="96" y="353"/>
                  </a:lnTo>
                  <a:lnTo>
                    <a:pt x="102" y="365"/>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336" name="Text Box 208"/>
            <p:cNvSpPr txBox="1">
              <a:spLocks noChangeArrowheads="1"/>
            </p:cNvSpPr>
            <p:nvPr/>
          </p:nvSpPr>
          <p:spPr bwMode="auto">
            <a:xfrm>
              <a:off x="4812507" y="4970462"/>
              <a:ext cx="37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M</a:t>
              </a:r>
            </a:p>
          </p:txBody>
        </p:sp>
      </p:grpSp>
      <p:sp>
        <p:nvSpPr>
          <p:cNvPr id="11337" name="Line 211"/>
          <p:cNvSpPr>
            <a:spLocks noChangeShapeType="1"/>
          </p:cNvSpPr>
          <p:nvPr/>
        </p:nvSpPr>
        <p:spPr bwMode="auto">
          <a:xfrm flipV="1">
            <a:off x="8378032" y="2166937"/>
            <a:ext cx="0" cy="1530350"/>
          </a:xfrm>
          <a:prstGeom prst="line">
            <a:avLst/>
          </a:prstGeom>
          <a:noFill/>
          <a:ln w="1905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5" name="Rectangle 5"/>
          <p:cNvSpPr>
            <a:spLocks noChangeArrowheads="1"/>
          </p:cNvSpPr>
          <p:nvPr/>
        </p:nvSpPr>
        <p:spPr bwMode="auto">
          <a:xfrm>
            <a:off x="4533108" y="852610"/>
            <a:ext cx="3319462" cy="889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6" name="Line 6"/>
          <p:cNvSpPr>
            <a:spLocks noChangeShapeType="1"/>
          </p:cNvSpPr>
          <p:nvPr/>
        </p:nvSpPr>
        <p:spPr bwMode="auto">
          <a:xfrm flipV="1">
            <a:off x="4523583" y="935160"/>
            <a:ext cx="0" cy="441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7"/>
          <p:cNvSpPr>
            <a:spLocks noChangeShapeType="1"/>
          </p:cNvSpPr>
          <p:nvPr/>
        </p:nvSpPr>
        <p:spPr bwMode="auto">
          <a:xfrm flipV="1">
            <a:off x="7852570" y="944685"/>
            <a:ext cx="0" cy="3698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8" name="Line 8"/>
          <p:cNvSpPr>
            <a:spLocks noChangeShapeType="1"/>
          </p:cNvSpPr>
          <p:nvPr/>
        </p:nvSpPr>
        <p:spPr bwMode="auto">
          <a:xfrm>
            <a:off x="5992020" y="473198"/>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9" name="Line 9"/>
          <p:cNvSpPr>
            <a:spLocks noChangeShapeType="1"/>
          </p:cNvSpPr>
          <p:nvPr/>
        </p:nvSpPr>
        <p:spPr bwMode="auto">
          <a:xfrm>
            <a:off x="6249195" y="484310"/>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0" name="Line 10"/>
          <p:cNvSpPr>
            <a:spLocks noChangeShapeType="1"/>
          </p:cNvSpPr>
          <p:nvPr/>
        </p:nvSpPr>
        <p:spPr bwMode="auto">
          <a:xfrm>
            <a:off x="6495258" y="473198"/>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1" name="Line 11"/>
          <p:cNvSpPr>
            <a:spLocks noChangeShapeType="1"/>
          </p:cNvSpPr>
          <p:nvPr/>
        </p:nvSpPr>
        <p:spPr bwMode="auto">
          <a:xfrm>
            <a:off x="6754020" y="484310"/>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 name="Line 12"/>
          <p:cNvSpPr>
            <a:spLocks noChangeShapeType="1"/>
          </p:cNvSpPr>
          <p:nvPr/>
        </p:nvSpPr>
        <p:spPr bwMode="auto">
          <a:xfrm>
            <a:off x="6979445" y="474785"/>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 name="Line 13"/>
          <p:cNvSpPr>
            <a:spLocks noChangeShapeType="1"/>
          </p:cNvSpPr>
          <p:nvPr/>
        </p:nvSpPr>
        <p:spPr bwMode="auto">
          <a:xfrm>
            <a:off x="7266783" y="473198"/>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4" name="Line 14"/>
          <p:cNvSpPr>
            <a:spLocks noChangeShapeType="1"/>
          </p:cNvSpPr>
          <p:nvPr/>
        </p:nvSpPr>
        <p:spPr bwMode="auto">
          <a:xfrm>
            <a:off x="7533483" y="492248"/>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5" name="Line 15"/>
          <p:cNvSpPr>
            <a:spLocks noChangeShapeType="1"/>
          </p:cNvSpPr>
          <p:nvPr/>
        </p:nvSpPr>
        <p:spPr bwMode="auto">
          <a:xfrm>
            <a:off x="7831933" y="484310"/>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6" name="Line 16"/>
          <p:cNvSpPr>
            <a:spLocks noChangeShapeType="1"/>
          </p:cNvSpPr>
          <p:nvPr/>
        </p:nvSpPr>
        <p:spPr bwMode="auto">
          <a:xfrm>
            <a:off x="5982495" y="473198"/>
            <a:ext cx="1879600"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7" name="Text Box 17"/>
          <p:cNvSpPr txBox="1">
            <a:spLocks noChangeArrowheads="1"/>
          </p:cNvSpPr>
          <p:nvPr/>
        </p:nvSpPr>
        <p:spPr bwMode="auto">
          <a:xfrm>
            <a:off x="6538120" y="39810"/>
            <a:ext cx="7216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20 lb/ft</a:t>
            </a:r>
          </a:p>
        </p:txBody>
      </p:sp>
      <p:sp>
        <p:nvSpPr>
          <p:cNvPr id="148" name="Line 18"/>
          <p:cNvSpPr>
            <a:spLocks noChangeShapeType="1"/>
          </p:cNvSpPr>
          <p:nvPr/>
        </p:nvSpPr>
        <p:spPr bwMode="auto">
          <a:xfrm>
            <a:off x="5961858" y="1006598"/>
            <a:ext cx="9525" cy="349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 name="Line 19"/>
          <p:cNvSpPr>
            <a:spLocks noChangeShapeType="1"/>
          </p:cNvSpPr>
          <p:nvPr/>
        </p:nvSpPr>
        <p:spPr bwMode="auto">
          <a:xfrm>
            <a:off x="4533108" y="1233610"/>
            <a:ext cx="142875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0" name="Line 20"/>
          <p:cNvSpPr>
            <a:spLocks noChangeShapeType="1"/>
          </p:cNvSpPr>
          <p:nvPr/>
        </p:nvSpPr>
        <p:spPr bwMode="auto">
          <a:xfrm flipV="1">
            <a:off x="5982495" y="1222498"/>
            <a:ext cx="1858963" cy="1111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 name="Text Box 21"/>
          <p:cNvSpPr txBox="1">
            <a:spLocks noChangeArrowheads="1"/>
          </p:cNvSpPr>
          <p:nvPr/>
        </p:nvSpPr>
        <p:spPr bwMode="auto">
          <a:xfrm>
            <a:off x="4117896" y="1420279"/>
            <a:ext cx="9362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dirty="0"/>
              <a:t>A = 50 </a:t>
            </a:r>
            <a:r>
              <a:rPr lang="en-US" sz="1400" dirty="0" err="1"/>
              <a:t>lb</a:t>
            </a:r>
            <a:r>
              <a:rPr lang="en-US" sz="1400" dirty="0"/>
              <a:t> </a:t>
            </a:r>
          </a:p>
        </p:txBody>
      </p:sp>
      <p:sp>
        <p:nvSpPr>
          <p:cNvPr id="152" name="Text Box 22"/>
          <p:cNvSpPr txBox="1">
            <a:spLocks noChangeArrowheads="1"/>
          </p:cNvSpPr>
          <p:nvPr/>
        </p:nvSpPr>
        <p:spPr bwMode="auto">
          <a:xfrm>
            <a:off x="5088732" y="1190748"/>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10 ft</a:t>
            </a:r>
          </a:p>
        </p:txBody>
      </p:sp>
      <p:sp>
        <p:nvSpPr>
          <p:cNvPr id="153" name="Text Box 23"/>
          <p:cNvSpPr txBox="1">
            <a:spLocks noChangeArrowheads="1"/>
          </p:cNvSpPr>
          <p:nvPr/>
        </p:nvSpPr>
        <p:spPr bwMode="auto">
          <a:xfrm>
            <a:off x="6538120" y="1211385"/>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10 ft</a:t>
            </a:r>
          </a:p>
        </p:txBody>
      </p:sp>
      <p:sp>
        <p:nvSpPr>
          <p:cNvPr id="154" name="Text Box 24"/>
          <p:cNvSpPr txBox="1">
            <a:spLocks noChangeArrowheads="1"/>
          </p:cNvSpPr>
          <p:nvPr/>
        </p:nvSpPr>
        <p:spPr bwMode="auto">
          <a:xfrm>
            <a:off x="7884901" y="1307735"/>
            <a:ext cx="9957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dirty="0"/>
              <a:t>B = 150 </a:t>
            </a:r>
            <a:r>
              <a:rPr lang="en-US" sz="1400" dirty="0" err="1"/>
              <a:t>lb</a:t>
            </a:r>
            <a:endParaRPr lang="en-US" sz="1400" dirty="0"/>
          </a:p>
        </p:txBody>
      </p:sp>
      <p:cxnSp>
        <p:nvCxnSpPr>
          <p:cNvPr id="3" name="Straight Connector 2"/>
          <p:cNvCxnSpPr/>
          <p:nvPr/>
        </p:nvCxnSpPr>
        <p:spPr>
          <a:xfrm flipH="1">
            <a:off x="7304220" y="2138785"/>
            <a:ext cx="15263" cy="203517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271809" y="3105232"/>
            <a:ext cx="3507692" cy="523220"/>
          </a:xfrm>
          <a:prstGeom prst="rect">
            <a:avLst/>
          </a:prstGeom>
          <a:noFill/>
        </p:spPr>
        <p:txBody>
          <a:bodyPr wrap="none" rtlCol="0">
            <a:spAutoFit/>
          </a:bodyPr>
          <a:lstStyle/>
          <a:p>
            <a:r>
              <a:rPr lang="en-US" sz="1400" dirty="0"/>
              <a:t>Strictly speaking, from the distributed load</a:t>
            </a:r>
          </a:p>
          <a:p>
            <a:r>
              <a:rPr lang="en-US" sz="1400" dirty="0"/>
              <a:t>we should write:</a:t>
            </a:r>
          </a:p>
        </p:txBody>
      </p:sp>
      <p:cxnSp>
        <p:nvCxnSpPr>
          <p:cNvPr id="6" name="Straight Connector 5"/>
          <p:cNvCxnSpPr/>
          <p:nvPr/>
        </p:nvCxnSpPr>
        <p:spPr>
          <a:xfrm>
            <a:off x="362744" y="3997325"/>
            <a:ext cx="181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083733" y="3670300"/>
            <a:ext cx="722489" cy="327025"/>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a:off x="7919244" y="897060"/>
            <a:ext cx="5603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23583" y="193698"/>
            <a:ext cx="0" cy="4834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479632" y="677191"/>
            <a:ext cx="300082" cy="369332"/>
          </a:xfrm>
          <a:prstGeom prst="rect">
            <a:avLst/>
          </a:prstGeom>
          <a:noFill/>
        </p:spPr>
        <p:txBody>
          <a:bodyPr wrap="none" rtlCol="0">
            <a:spAutoFit/>
          </a:bodyPr>
          <a:lstStyle/>
          <a:p>
            <a:r>
              <a:rPr lang="en-US" dirty="0"/>
              <a:t>x</a:t>
            </a:r>
          </a:p>
        </p:txBody>
      </p:sp>
      <p:sp>
        <p:nvSpPr>
          <p:cNvPr id="13" name="TextBox 12"/>
          <p:cNvSpPr txBox="1"/>
          <p:nvPr/>
        </p:nvSpPr>
        <p:spPr>
          <a:xfrm>
            <a:off x="4586005" y="99734"/>
            <a:ext cx="300082" cy="369332"/>
          </a:xfrm>
          <a:prstGeom prst="rect">
            <a:avLst/>
          </a:prstGeom>
          <a:noFill/>
        </p:spPr>
        <p:txBody>
          <a:bodyPr wrap="none" rtlCol="0">
            <a:spAutoFit/>
          </a:bodyPr>
          <a:lstStyle/>
          <a:p>
            <a:r>
              <a:rPr lang="en-US" dirty="0"/>
              <a:t>y</a:t>
            </a:r>
          </a:p>
        </p:txBody>
      </p:sp>
      <p:sp>
        <p:nvSpPr>
          <p:cNvPr id="14" name="TextBox 13"/>
          <p:cNvSpPr txBox="1"/>
          <p:nvPr/>
        </p:nvSpPr>
        <p:spPr>
          <a:xfrm>
            <a:off x="918842" y="3995836"/>
            <a:ext cx="383438" cy="307777"/>
          </a:xfrm>
          <a:prstGeom prst="rect">
            <a:avLst/>
          </a:prstGeom>
          <a:noFill/>
        </p:spPr>
        <p:txBody>
          <a:bodyPr wrap="none" rtlCol="0">
            <a:spAutoFit/>
          </a:bodyPr>
          <a:lstStyle/>
          <a:p>
            <a:r>
              <a:rPr lang="en-US" sz="1400" dirty="0"/>
              <a:t>10</a:t>
            </a:r>
          </a:p>
        </p:txBody>
      </p:sp>
      <p:sp>
        <p:nvSpPr>
          <p:cNvPr id="15" name="TextBox 14"/>
          <p:cNvSpPr txBox="1"/>
          <p:nvPr/>
        </p:nvSpPr>
        <p:spPr>
          <a:xfrm>
            <a:off x="1614503" y="3995835"/>
            <a:ext cx="383438" cy="307777"/>
          </a:xfrm>
          <a:prstGeom prst="rect">
            <a:avLst/>
          </a:prstGeom>
          <a:noFill/>
        </p:spPr>
        <p:txBody>
          <a:bodyPr wrap="none" rtlCol="0">
            <a:spAutoFit/>
          </a:bodyPr>
          <a:lstStyle/>
          <a:p>
            <a:r>
              <a:rPr lang="en-US" sz="1400" dirty="0"/>
              <a:t>20</a:t>
            </a:r>
          </a:p>
        </p:txBody>
      </p:sp>
      <p:cxnSp>
        <p:nvCxnSpPr>
          <p:cNvPr id="18" name="Straight Arrow Connector 17"/>
          <p:cNvCxnSpPr/>
          <p:nvPr/>
        </p:nvCxnSpPr>
        <p:spPr>
          <a:xfrm flipV="1">
            <a:off x="362744" y="3391769"/>
            <a:ext cx="0" cy="604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241778" y="4398962"/>
            <a:ext cx="3010761" cy="307777"/>
          </a:xfrm>
          <a:prstGeom prst="rect">
            <a:avLst/>
          </a:prstGeom>
          <a:noFill/>
        </p:spPr>
        <p:txBody>
          <a:bodyPr wrap="none" rtlCol="0">
            <a:spAutoFit/>
          </a:bodyPr>
          <a:lstStyle/>
          <a:p>
            <a:r>
              <a:rPr lang="en-US" sz="1400" dirty="0"/>
              <a:t>V = -20*</a:t>
            </a:r>
            <a:r>
              <a:rPr lang="en-US" sz="1400" dirty="0" err="1"/>
              <a:t>lin_sf</a:t>
            </a:r>
            <a:r>
              <a:rPr lang="en-US" sz="1400" dirty="0"/>
              <a:t>(x,10) +20*</a:t>
            </a:r>
            <a:r>
              <a:rPr lang="en-US" sz="1400" dirty="0" err="1"/>
              <a:t>lin_sf</a:t>
            </a:r>
            <a:r>
              <a:rPr lang="en-US" sz="1400" dirty="0"/>
              <a:t>(x,20)</a:t>
            </a:r>
          </a:p>
        </p:txBody>
      </p:sp>
      <p:sp>
        <p:nvSpPr>
          <p:cNvPr id="21" name="Right Arrow 20"/>
          <p:cNvSpPr/>
          <p:nvPr/>
        </p:nvSpPr>
        <p:spPr>
          <a:xfrm>
            <a:off x="794551" y="4427484"/>
            <a:ext cx="383822" cy="219671"/>
          </a:xfrm>
          <a:prstGeom prst="rightArrow">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flipV="1">
            <a:off x="3104445" y="4694833"/>
            <a:ext cx="0" cy="24626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85106" y="4904082"/>
            <a:ext cx="3733714" cy="307777"/>
          </a:xfrm>
          <a:prstGeom prst="rect">
            <a:avLst/>
          </a:prstGeom>
          <a:noFill/>
        </p:spPr>
        <p:txBody>
          <a:bodyPr wrap="none" rtlCol="0">
            <a:spAutoFit/>
          </a:bodyPr>
          <a:lstStyle/>
          <a:p>
            <a:r>
              <a:rPr lang="en-US" sz="1400" dirty="0"/>
              <a:t>but this term has no contribution for  x &lt; = 20</a:t>
            </a:r>
          </a:p>
        </p:txBody>
      </p:sp>
      <p:cxnSp>
        <p:nvCxnSpPr>
          <p:cNvPr id="26" name="Straight Arrow Connector 25"/>
          <p:cNvCxnSpPr/>
          <p:nvPr/>
        </p:nvCxnSpPr>
        <p:spPr>
          <a:xfrm>
            <a:off x="1083733" y="3670300"/>
            <a:ext cx="0" cy="325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a:off x="1290991" y="3679031"/>
            <a:ext cx="0" cy="325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1" name="Straight Arrow Connector 180"/>
          <p:cNvCxnSpPr/>
          <p:nvPr/>
        </p:nvCxnSpPr>
        <p:spPr>
          <a:xfrm>
            <a:off x="1536200" y="3656685"/>
            <a:ext cx="0" cy="325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a:off x="1810280" y="3670299"/>
            <a:ext cx="0" cy="325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2DC5F9-BF1E-1702-849C-EFE80D803F63}"/>
              </a:ext>
            </a:extLst>
          </p:cNvPr>
          <p:cNvSpPr txBox="1"/>
          <p:nvPr/>
        </p:nvSpPr>
        <p:spPr>
          <a:xfrm flipH="1">
            <a:off x="571500" y="263330"/>
            <a:ext cx="7653202" cy="923330"/>
          </a:xfrm>
          <a:prstGeom prst="rect">
            <a:avLst/>
          </a:prstGeom>
          <a:noFill/>
        </p:spPr>
        <p:txBody>
          <a:bodyPr wrap="square" rtlCol="0">
            <a:spAutoFit/>
          </a:bodyPr>
          <a:lstStyle/>
          <a:p>
            <a:r>
              <a:rPr lang="en-US" dirty="0"/>
              <a:t>Placing the shear force and bending moment into a variable allows us to plot those parameters. However, if we generate anonymous  functions instead then we can also obtain any critical points in those plots as well.</a:t>
            </a:r>
          </a:p>
        </p:txBody>
      </p:sp>
      <p:sp>
        <p:nvSpPr>
          <p:cNvPr id="4" name="TextBox 3">
            <a:extLst>
              <a:ext uri="{FF2B5EF4-FFF2-40B4-BE49-F238E27FC236}">
                <a16:creationId xmlns:a16="http://schemas.microsoft.com/office/drawing/2014/main" id="{0DD290B2-7881-51BD-5F11-7FF558134F51}"/>
              </a:ext>
            </a:extLst>
          </p:cNvPr>
          <p:cNvSpPr txBox="1"/>
          <p:nvPr/>
        </p:nvSpPr>
        <p:spPr>
          <a:xfrm>
            <a:off x="571500" y="1582047"/>
            <a:ext cx="5592536" cy="1384995"/>
          </a:xfrm>
          <a:prstGeom prst="rect">
            <a:avLst/>
          </a:prstGeom>
          <a:noFill/>
        </p:spPr>
        <p:txBody>
          <a:bodyPr wrap="square">
            <a:spAutoFit/>
          </a:bodyPr>
          <a:lstStyle/>
          <a:p>
            <a:r>
              <a:rPr lang="en-US" sz="1400" dirty="0"/>
              <a:t>V = @(x) 50*step_sf(x, 0) -20*</a:t>
            </a:r>
            <a:r>
              <a:rPr lang="en-US" sz="1400" dirty="0" err="1"/>
              <a:t>lin_sf</a:t>
            </a:r>
            <a:r>
              <a:rPr lang="en-US" sz="1400" dirty="0"/>
              <a:t>(x,10) +150*</a:t>
            </a:r>
            <a:r>
              <a:rPr lang="en-US" sz="1400" dirty="0" err="1"/>
              <a:t>step_sf</a:t>
            </a:r>
            <a:r>
              <a:rPr lang="en-US" sz="1400" dirty="0"/>
              <a:t>(x,20);</a:t>
            </a:r>
          </a:p>
          <a:p>
            <a:r>
              <a:rPr lang="en-US" sz="1400" dirty="0"/>
              <a:t>x = </a:t>
            </a:r>
            <a:r>
              <a:rPr lang="en-US" sz="1400" dirty="0" err="1"/>
              <a:t>linspace</a:t>
            </a:r>
            <a:r>
              <a:rPr lang="en-US" sz="1400" dirty="0"/>
              <a:t>(0, 20, 1000);</a:t>
            </a:r>
          </a:p>
          <a:p>
            <a:r>
              <a:rPr lang="en-US" sz="1400" dirty="0"/>
              <a:t>plot(x, V(x))</a:t>
            </a:r>
          </a:p>
          <a:p>
            <a:r>
              <a:rPr lang="en-US" sz="1400" dirty="0"/>
              <a:t>M = @(x) 50*</a:t>
            </a:r>
            <a:r>
              <a:rPr lang="en-US" sz="1400" dirty="0" err="1"/>
              <a:t>lin_sf</a:t>
            </a:r>
            <a:r>
              <a:rPr lang="en-US" sz="1400" dirty="0"/>
              <a:t>(x,0)- 10*</a:t>
            </a:r>
            <a:r>
              <a:rPr lang="en-US" sz="1400" dirty="0" err="1"/>
              <a:t>quad_sf</a:t>
            </a:r>
            <a:r>
              <a:rPr lang="en-US" sz="1400" dirty="0"/>
              <a:t>(x,10);</a:t>
            </a:r>
          </a:p>
          <a:p>
            <a:r>
              <a:rPr lang="en-US" sz="1400" dirty="0"/>
              <a:t>figure(2)</a:t>
            </a:r>
          </a:p>
          <a:p>
            <a:r>
              <a:rPr lang="en-US" sz="1400" dirty="0"/>
              <a:t>plot(x, M(x))</a:t>
            </a:r>
          </a:p>
        </p:txBody>
      </p:sp>
      <p:grpSp>
        <p:nvGrpSpPr>
          <p:cNvPr id="6" name="Group 134">
            <a:extLst>
              <a:ext uri="{FF2B5EF4-FFF2-40B4-BE49-F238E27FC236}">
                <a16:creationId xmlns:a16="http://schemas.microsoft.com/office/drawing/2014/main" id="{DFC8FAA9-28E4-E967-4AA5-7919AED97C42}"/>
              </a:ext>
            </a:extLst>
          </p:cNvPr>
          <p:cNvGrpSpPr>
            <a:grpSpLocks/>
          </p:cNvGrpSpPr>
          <p:nvPr/>
        </p:nvGrpSpPr>
        <p:grpSpPr bwMode="auto">
          <a:xfrm>
            <a:off x="5840073" y="1593170"/>
            <a:ext cx="2732427" cy="1599746"/>
            <a:chOff x="3028" y="821"/>
            <a:chExt cx="2285" cy="1400"/>
          </a:xfrm>
        </p:grpSpPr>
        <p:sp>
          <p:nvSpPr>
            <p:cNvPr id="7" name="Text Box 60">
              <a:extLst>
                <a:ext uri="{FF2B5EF4-FFF2-40B4-BE49-F238E27FC236}">
                  <a16:creationId xmlns:a16="http://schemas.microsoft.com/office/drawing/2014/main" id="{495C548A-5BAA-8FD3-F6F4-5B0822A31510}"/>
                </a:ext>
              </a:extLst>
            </p:cNvPr>
            <p:cNvSpPr txBox="1">
              <a:spLocks noChangeArrowheads="1"/>
            </p:cNvSpPr>
            <p:nvPr/>
          </p:nvSpPr>
          <p:spPr bwMode="auto">
            <a:xfrm>
              <a:off x="3028" y="1249"/>
              <a:ext cx="2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a:t>
              </a:r>
            </a:p>
          </p:txBody>
        </p:sp>
        <p:sp>
          <p:nvSpPr>
            <p:cNvPr id="8" name="Rectangle 67">
              <a:extLst>
                <a:ext uri="{FF2B5EF4-FFF2-40B4-BE49-F238E27FC236}">
                  <a16:creationId xmlns:a16="http://schemas.microsoft.com/office/drawing/2014/main" id="{5B0D64C3-A725-339A-05A5-5481B85F5B8C}"/>
                </a:ext>
              </a:extLst>
            </p:cNvPr>
            <p:cNvSpPr>
              <a:spLocks noChangeArrowheads="1"/>
            </p:cNvSpPr>
            <p:nvPr/>
          </p:nvSpPr>
          <p:spPr bwMode="auto">
            <a:xfrm>
              <a:off x="3473" y="836"/>
              <a:ext cx="1781" cy="127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Line 68">
              <a:extLst>
                <a:ext uri="{FF2B5EF4-FFF2-40B4-BE49-F238E27FC236}">
                  <a16:creationId xmlns:a16="http://schemas.microsoft.com/office/drawing/2014/main" id="{EE408DC4-4715-DA0D-8035-20246272D07D}"/>
                </a:ext>
              </a:extLst>
            </p:cNvPr>
            <p:cNvSpPr>
              <a:spLocks noChangeShapeType="1"/>
            </p:cNvSpPr>
            <p:nvPr/>
          </p:nvSpPr>
          <p:spPr bwMode="auto">
            <a:xfrm>
              <a:off x="3473" y="836"/>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69">
              <a:extLst>
                <a:ext uri="{FF2B5EF4-FFF2-40B4-BE49-F238E27FC236}">
                  <a16:creationId xmlns:a16="http://schemas.microsoft.com/office/drawing/2014/main" id="{1B4B0C56-F6B7-A0CD-F0AC-D3BFAA4347F6}"/>
                </a:ext>
              </a:extLst>
            </p:cNvPr>
            <p:cNvSpPr>
              <a:spLocks noChangeShapeType="1"/>
            </p:cNvSpPr>
            <p:nvPr/>
          </p:nvSpPr>
          <p:spPr bwMode="auto">
            <a:xfrm>
              <a:off x="3473" y="2114"/>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70">
              <a:extLst>
                <a:ext uri="{FF2B5EF4-FFF2-40B4-BE49-F238E27FC236}">
                  <a16:creationId xmlns:a16="http://schemas.microsoft.com/office/drawing/2014/main" id="{6F65FCDD-B7F4-E9C8-1E68-EE4A9AC30652}"/>
                </a:ext>
              </a:extLst>
            </p:cNvPr>
            <p:cNvSpPr>
              <a:spLocks noChangeShapeType="1"/>
            </p:cNvSpPr>
            <p:nvPr/>
          </p:nvSpPr>
          <p:spPr bwMode="auto">
            <a:xfrm flipV="1">
              <a:off x="5254" y="836"/>
              <a:ext cx="0"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71">
              <a:extLst>
                <a:ext uri="{FF2B5EF4-FFF2-40B4-BE49-F238E27FC236}">
                  <a16:creationId xmlns:a16="http://schemas.microsoft.com/office/drawing/2014/main" id="{E7D81AE1-102C-81B7-496D-A5ABA581C6AC}"/>
                </a:ext>
              </a:extLst>
            </p:cNvPr>
            <p:cNvSpPr>
              <a:spLocks noChangeShapeType="1"/>
            </p:cNvSpPr>
            <p:nvPr/>
          </p:nvSpPr>
          <p:spPr bwMode="auto">
            <a:xfrm flipV="1">
              <a:off x="3473" y="836"/>
              <a:ext cx="1"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74">
              <a:extLst>
                <a:ext uri="{FF2B5EF4-FFF2-40B4-BE49-F238E27FC236}">
                  <a16:creationId xmlns:a16="http://schemas.microsoft.com/office/drawing/2014/main" id="{4287B4BB-5E2C-0AFC-1EBA-0264BC0A3823}"/>
                </a:ext>
              </a:extLst>
            </p:cNvPr>
            <p:cNvSpPr>
              <a:spLocks noChangeShapeType="1"/>
            </p:cNvSpPr>
            <p:nvPr/>
          </p:nvSpPr>
          <p:spPr bwMode="auto">
            <a:xfrm flipV="1">
              <a:off x="347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75">
              <a:extLst>
                <a:ext uri="{FF2B5EF4-FFF2-40B4-BE49-F238E27FC236}">
                  <a16:creationId xmlns:a16="http://schemas.microsoft.com/office/drawing/2014/main" id="{A8604A85-3C1B-9D8C-A77B-E0169AAED822}"/>
                </a:ext>
              </a:extLst>
            </p:cNvPr>
            <p:cNvSpPr>
              <a:spLocks noChangeShapeType="1"/>
            </p:cNvSpPr>
            <p:nvPr/>
          </p:nvSpPr>
          <p:spPr bwMode="auto">
            <a:xfrm>
              <a:off x="347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Rectangle 76">
              <a:extLst>
                <a:ext uri="{FF2B5EF4-FFF2-40B4-BE49-F238E27FC236}">
                  <a16:creationId xmlns:a16="http://schemas.microsoft.com/office/drawing/2014/main" id="{ABC3F578-B6FE-6C0A-DDBA-59795D1893CF}"/>
                </a:ext>
              </a:extLst>
            </p:cNvPr>
            <p:cNvSpPr>
              <a:spLocks noChangeArrowheads="1"/>
            </p:cNvSpPr>
            <p:nvPr/>
          </p:nvSpPr>
          <p:spPr bwMode="auto">
            <a:xfrm>
              <a:off x="3461"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6" name="Line 77">
              <a:extLst>
                <a:ext uri="{FF2B5EF4-FFF2-40B4-BE49-F238E27FC236}">
                  <a16:creationId xmlns:a16="http://schemas.microsoft.com/office/drawing/2014/main" id="{BCB88012-CDAA-49BA-FD82-68861D7EC805}"/>
                </a:ext>
              </a:extLst>
            </p:cNvPr>
            <p:cNvSpPr>
              <a:spLocks noChangeShapeType="1"/>
            </p:cNvSpPr>
            <p:nvPr/>
          </p:nvSpPr>
          <p:spPr bwMode="auto">
            <a:xfrm flipV="1">
              <a:off x="3649"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78">
              <a:extLst>
                <a:ext uri="{FF2B5EF4-FFF2-40B4-BE49-F238E27FC236}">
                  <a16:creationId xmlns:a16="http://schemas.microsoft.com/office/drawing/2014/main" id="{A7DF3908-896F-B51A-7933-80FDA37B5FEC}"/>
                </a:ext>
              </a:extLst>
            </p:cNvPr>
            <p:cNvSpPr>
              <a:spLocks noChangeShapeType="1"/>
            </p:cNvSpPr>
            <p:nvPr/>
          </p:nvSpPr>
          <p:spPr bwMode="auto">
            <a:xfrm>
              <a:off x="3649"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Rectangle 79">
              <a:extLst>
                <a:ext uri="{FF2B5EF4-FFF2-40B4-BE49-F238E27FC236}">
                  <a16:creationId xmlns:a16="http://schemas.microsoft.com/office/drawing/2014/main" id="{EACF63CB-3370-9E5D-03BB-B2E3CA829228}"/>
                </a:ext>
              </a:extLst>
            </p:cNvPr>
            <p:cNvSpPr>
              <a:spLocks noChangeArrowheads="1"/>
            </p:cNvSpPr>
            <p:nvPr/>
          </p:nvSpPr>
          <p:spPr bwMode="auto">
            <a:xfrm>
              <a:off x="3637"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a:p>
          </p:txBody>
        </p:sp>
        <p:sp>
          <p:nvSpPr>
            <p:cNvPr id="19" name="Line 80">
              <a:extLst>
                <a:ext uri="{FF2B5EF4-FFF2-40B4-BE49-F238E27FC236}">
                  <a16:creationId xmlns:a16="http://schemas.microsoft.com/office/drawing/2014/main" id="{C0B69AA5-1DE4-DAEF-D6FB-5C66284A1045}"/>
                </a:ext>
              </a:extLst>
            </p:cNvPr>
            <p:cNvSpPr>
              <a:spLocks noChangeShapeType="1"/>
            </p:cNvSpPr>
            <p:nvPr/>
          </p:nvSpPr>
          <p:spPr bwMode="auto">
            <a:xfrm flipV="1">
              <a:off x="3826"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81">
              <a:extLst>
                <a:ext uri="{FF2B5EF4-FFF2-40B4-BE49-F238E27FC236}">
                  <a16:creationId xmlns:a16="http://schemas.microsoft.com/office/drawing/2014/main" id="{17CD41E2-BAC4-FBBE-26F3-CD3AAD718A0B}"/>
                </a:ext>
              </a:extLst>
            </p:cNvPr>
            <p:cNvSpPr>
              <a:spLocks noChangeShapeType="1"/>
            </p:cNvSpPr>
            <p:nvPr/>
          </p:nvSpPr>
          <p:spPr bwMode="auto">
            <a:xfrm>
              <a:off x="3826"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Rectangle 82">
              <a:extLst>
                <a:ext uri="{FF2B5EF4-FFF2-40B4-BE49-F238E27FC236}">
                  <a16:creationId xmlns:a16="http://schemas.microsoft.com/office/drawing/2014/main" id="{C4D257D3-6254-7228-0BE1-C4BDED1167A4}"/>
                </a:ext>
              </a:extLst>
            </p:cNvPr>
            <p:cNvSpPr>
              <a:spLocks noChangeArrowheads="1"/>
            </p:cNvSpPr>
            <p:nvPr/>
          </p:nvSpPr>
          <p:spPr bwMode="auto">
            <a:xfrm>
              <a:off x="3813"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a:p>
          </p:txBody>
        </p:sp>
        <p:sp>
          <p:nvSpPr>
            <p:cNvPr id="22" name="Line 83">
              <a:extLst>
                <a:ext uri="{FF2B5EF4-FFF2-40B4-BE49-F238E27FC236}">
                  <a16:creationId xmlns:a16="http://schemas.microsoft.com/office/drawing/2014/main" id="{A1AB53A1-7E0A-2402-7A31-4F6C4046F4D0}"/>
                </a:ext>
              </a:extLst>
            </p:cNvPr>
            <p:cNvSpPr>
              <a:spLocks noChangeShapeType="1"/>
            </p:cNvSpPr>
            <p:nvPr/>
          </p:nvSpPr>
          <p:spPr bwMode="auto">
            <a:xfrm flipV="1">
              <a:off x="4006"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84">
              <a:extLst>
                <a:ext uri="{FF2B5EF4-FFF2-40B4-BE49-F238E27FC236}">
                  <a16:creationId xmlns:a16="http://schemas.microsoft.com/office/drawing/2014/main" id="{3B4141A8-4B74-BCCD-8E8F-A3AB8DD7561D}"/>
                </a:ext>
              </a:extLst>
            </p:cNvPr>
            <p:cNvSpPr>
              <a:spLocks noChangeShapeType="1"/>
            </p:cNvSpPr>
            <p:nvPr/>
          </p:nvSpPr>
          <p:spPr bwMode="auto">
            <a:xfrm>
              <a:off x="4006"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Rectangle 85">
              <a:extLst>
                <a:ext uri="{FF2B5EF4-FFF2-40B4-BE49-F238E27FC236}">
                  <a16:creationId xmlns:a16="http://schemas.microsoft.com/office/drawing/2014/main" id="{99712B71-B0B7-3E85-5556-2D8DF3AE89F9}"/>
                </a:ext>
              </a:extLst>
            </p:cNvPr>
            <p:cNvSpPr>
              <a:spLocks noChangeArrowheads="1"/>
            </p:cNvSpPr>
            <p:nvPr/>
          </p:nvSpPr>
          <p:spPr bwMode="auto">
            <a:xfrm>
              <a:off x="3994"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a:p>
          </p:txBody>
        </p:sp>
        <p:sp>
          <p:nvSpPr>
            <p:cNvPr id="25" name="Line 86">
              <a:extLst>
                <a:ext uri="{FF2B5EF4-FFF2-40B4-BE49-F238E27FC236}">
                  <a16:creationId xmlns:a16="http://schemas.microsoft.com/office/drawing/2014/main" id="{C81F39A8-1718-7B55-F127-727A8444EA3D}"/>
                </a:ext>
              </a:extLst>
            </p:cNvPr>
            <p:cNvSpPr>
              <a:spLocks noChangeShapeType="1"/>
            </p:cNvSpPr>
            <p:nvPr/>
          </p:nvSpPr>
          <p:spPr bwMode="auto">
            <a:xfrm flipV="1">
              <a:off x="4183"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87">
              <a:extLst>
                <a:ext uri="{FF2B5EF4-FFF2-40B4-BE49-F238E27FC236}">
                  <a16:creationId xmlns:a16="http://schemas.microsoft.com/office/drawing/2014/main" id="{66E67CDA-DF6D-6501-CFBC-08EB33316883}"/>
                </a:ext>
              </a:extLst>
            </p:cNvPr>
            <p:cNvSpPr>
              <a:spLocks noChangeShapeType="1"/>
            </p:cNvSpPr>
            <p:nvPr/>
          </p:nvSpPr>
          <p:spPr bwMode="auto">
            <a:xfrm>
              <a:off x="4183"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Rectangle 88">
              <a:extLst>
                <a:ext uri="{FF2B5EF4-FFF2-40B4-BE49-F238E27FC236}">
                  <a16:creationId xmlns:a16="http://schemas.microsoft.com/office/drawing/2014/main" id="{11DD8193-7862-4C8F-3A05-C64A48DE5A73}"/>
                </a:ext>
              </a:extLst>
            </p:cNvPr>
            <p:cNvSpPr>
              <a:spLocks noChangeArrowheads="1"/>
            </p:cNvSpPr>
            <p:nvPr/>
          </p:nvSpPr>
          <p:spPr bwMode="auto">
            <a:xfrm>
              <a:off x="4170" y="2125"/>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a:p>
          </p:txBody>
        </p:sp>
        <p:sp>
          <p:nvSpPr>
            <p:cNvPr id="28" name="Line 89">
              <a:extLst>
                <a:ext uri="{FF2B5EF4-FFF2-40B4-BE49-F238E27FC236}">
                  <a16:creationId xmlns:a16="http://schemas.microsoft.com/office/drawing/2014/main" id="{3DA0B021-866C-DBA9-BFB0-C4C152989291}"/>
                </a:ext>
              </a:extLst>
            </p:cNvPr>
            <p:cNvSpPr>
              <a:spLocks noChangeShapeType="1"/>
            </p:cNvSpPr>
            <p:nvPr/>
          </p:nvSpPr>
          <p:spPr bwMode="auto">
            <a:xfrm flipV="1">
              <a:off x="436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90">
              <a:extLst>
                <a:ext uri="{FF2B5EF4-FFF2-40B4-BE49-F238E27FC236}">
                  <a16:creationId xmlns:a16="http://schemas.microsoft.com/office/drawing/2014/main" id="{6BBD57A2-4988-C28B-686F-3936FBF40A85}"/>
                </a:ext>
              </a:extLst>
            </p:cNvPr>
            <p:cNvSpPr>
              <a:spLocks noChangeShapeType="1"/>
            </p:cNvSpPr>
            <p:nvPr/>
          </p:nvSpPr>
          <p:spPr bwMode="auto">
            <a:xfrm>
              <a:off x="436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Rectangle 91">
              <a:extLst>
                <a:ext uri="{FF2B5EF4-FFF2-40B4-BE49-F238E27FC236}">
                  <a16:creationId xmlns:a16="http://schemas.microsoft.com/office/drawing/2014/main" id="{7A2893EC-FA58-C1AE-D1F6-B64ACBBC9DC6}"/>
                </a:ext>
              </a:extLst>
            </p:cNvPr>
            <p:cNvSpPr>
              <a:spLocks noChangeArrowheads="1"/>
            </p:cNvSpPr>
            <p:nvPr/>
          </p:nvSpPr>
          <p:spPr bwMode="auto">
            <a:xfrm>
              <a:off x="4335"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a:p>
          </p:txBody>
        </p:sp>
        <p:sp>
          <p:nvSpPr>
            <p:cNvPr id="31" name="Line 92">
              <a:extLst>
                <a:ext uri="{FF2B5EF4-FFF2-40B4-BE49-F238E27FC236}">
                  <a16:creationId xmlns:a16="http://schemas.microsoft.com/office/drawing/2014/main" id="{AFF07571-5FE8-57DD-9DE5-AA494BAE7104}"/>
                </a:ext>
              </a:extLst>
            </p:cNvPr>
            <p:cNvSpPr>
              <a:spLocks noChangeShapeType="1"/>
            </p:cNvSpPr>
            <p:nvPr/>
          </p:nvSpPr>
          <p:spPr bwMode="auto">
            <a:xfrm flipV="1">
              <a:off x="4540"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93">
              <a:extLst>
                <a:ext uri="{FF2B5EF4-FFF2-40B4-BE49-F238E27FC236}">
                  <a16:creationId xmlns:a16="http://schemas.microsoft.com/office/drawing/2014/main" id="{BA9D7F01-B6AD-CB97-17B2-C3EA8A4EC3AB}"/>
                </a:ext>
              </a:extLst>
            </p:cNvPr>
            <p:cNvSpPr>
              <a:spLocks noChangeShapeType="1"/>
            </p:cNvSpPr>
            <p:nvPr/>
          </p:nvSpPr>
          <p:spPr bwMode="auto">
            <a:xfrm>
              <a:off x="4540"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Rectangle 94">
              <a:extLst>
                <a:ext uri="{FF2B5EF4-FFF2-40B4-BE49-F238E27FC236}">
                  <a16:creationId xmlns:a16="http://schemas.microsoft.com/office/drawing/2014/main" id="{2B1F59F2-6F96-47DC-0BB1-9A573B2FA9B2}"/>
                </a:ext>
              </a:extLst>
            </p:cNvPr>
            <p:cNvSpPr>
              <a:spLocks noChangeArrowheads="1"/>
            </p:cNvSpPr>
            <p:nvPr/>
          </p:nvSpPr>
          <p:spPr bwMode="auto">
            <a:xfrm>
              <a:off x="4511"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a:p>
          </p:txBody>
        </p:sp>
        <p:sp>
          <p:nvSpPr>
            <p:cNvPr id="34" name="Line 95">
              <a:extLst>
                <a:ext uri="{FF2B5EF4-FFF2-40B4-BE49-F238E27FC236}">
                  <a16:creationId xmlns:a16="http://schemas.microsoft.com/office/drawing/2014/main" id="{A38369C8-5648-1F02-28A7-74B962762B7E}"/>
                </a:ext>
              </a:extLst>
            </p:cNvPr>
            <p:cNvSpPr>
              <a:spLocks noChangeShapeType="1"/>
            </p:cNvSpPr>
            <p:nvPr/>
          </p:nvSpPr>
          <p:spPr bwMode="auto">
            <a:xfrm flipV="1">
              <a:off x="4716"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96">
              <a:extLst>
                <a:ext uri="{FF2B5EF4-FFF2-40B4-BE49-F238E27FC236}">
                  <a16:creationId xmlns:a16="http://schemas.microsoft.com/office/drawing/2014/main" id="{A9663832-BA62-4989-8473-0A718AB7AFDA}"/>
                </a:ext>
              </a:extLst>
            </p:cNvPr>
            <p:cNvSpPr>
              <a:spLocks noChangeShapeType="1"/>
            </p:cNvSpPr>
            <p:nvPr/>
          </p:nvSpPr>
          <p:spPr bwMode="auto">
            <a:xfrm>
              <a:off x="4716"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Rectangle 97">
              <a:extLst>
                <a:ext uri="{FF2B5EF4-FFF2-40B4-BE49-F238E27FC236}">
                  <a16:creationId xmlns:a16="http://schemas.microsoft.com/office/drawing/2014/main" id="{4BC234A6-2113-AE1E-41D8-FE3E677C7356}"/>
                </a:ext>
              </a:extLst>
            </p:cNvPr>
            <p:cNvSpPr>
              <a:spLocks noChangeArrowheads="1"/>
            </p:cNvSpPr>
            <p:nvPr/>
          </p:nvSpPr>
          <p:spPr bwMode="auto">
            <a:xfrm>
              <a:off x="4687"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14</a:t>
              </a:r>
              <a:endParaRPr lang="en-US"/>
            </a:p>
          </p:txBody>
        </p:sp>
        <p:sp>
          <p:nvSpPr>
            <p:cNvPr id="37" name="Line 98">
              <a:extLst>
                <a:ext uri="{FF2B5EF4-FFF2-40B4-BE49-F238E27FC236}">
                  <a16:creationId xmlns:a16="http://schemas.microsoft.com/office/drawing/2014/main" id="{161E30F2-8BAF-71E4-E023-B9E446A8BB04}"/>
                </a:ext>
              </a:extLst>
            </p:cNvPr>
            <p:cNvSpPr>
              <a:spLocks noChangeShapeType="1"/>
            </p:cNvSpPr>
            <p:nvPr/>
          </p:nvSpPr>
          <p:spPr bwMode="auto">
            <a:xfrm flipV="1">
              <a:off x="4897"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99">
              <a:extLst>
                <a:ext uri="{FF2B5EF4-FFF2-40B4-BE49-F238E27FC236}">
                  <a16:creationId xmlns:a16="http://schemas.microsoft.com/office/drawing/2014/main" id="{9022B03E-CB98-B93C-7088-E8ABD4B75D78}"/>
                </a:ext>
              </a:extLst>
            </p:cNvPr>
            <p:cNvSpPr>
              <a:spLocks noChangeShapeType="1"/>
            </p:cNvSpPr>
            <p:nvPr/>
          </p:nvSpPr>
          <p:spPr bwMode="auto">
            <a:xfrm>
              <a:off x="4897"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Rectangle 100">
              <a:extLst>
                <a:ext uri="{FF2B5EF4-FFF2-40B4-BE49-F238E27FC236}">
                  <a16:creationId xmlns:a16="http://schemas.microsoft.com/office/drawing/2014/main" id="{C0201445-DDA6-73D7-1BAA-4647FDA9C195}"/>
                </a:ext>
              </a:extLst>
            </p:cNvPr>
            <p:cNvSpPr>
              <a:spLocks noChangeArrowheads="1"/>
            </p:cNvSpPr>
            <p:nvPr/>
          </p:nvSpPr>
          <p:spPr bwMode="auto">
            <a:xfrm>
              <a:off x="4868"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16</a:t>
              </a:r>
              <a:endParaRPr lang="en-US"/>
            </a:p>
          </p:txBody>
        </p:sp>
        <p:sp>
          <p:nvSpPr>
            <p:cNvPr id="40" name="Line 101">
              <a:extLst>
                <a:ext uri="{FF2B5EF4-FFF2-40B4-BE49-F238E27FC236}">
                  <a16:creationId xmlns:a16="http://schemas.microsoft.com/office/drawing/2014/main" id="{249B45CC-34CD-42EC-E849-25703EF3D37A}"/>
                </a:ext>
              </a:extLst>
            </p:cNvPr>
            <p:cNvSpPr>
              <a:spLocks noChangeShapeType="1"/>
            </p:cNvSpPr>
            <p:nvPr/>
          </p:nvSpPr>
          <p:spPr bwMode="auto">
            <a:xfrm flipV="1">
              <a:off x="5073" y="2095"/>
              <a:ext cx="1"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102">
              <a:extLst>
                <a:ext uri="{FF2B5EF4-FFF2-40B4-BE49-F238E27FC236}">
                  <a16:creationId xmlns:a16="http://schemas.microsoft.com/office/drawing/2014/main" id="{621C1499-6B0A-287F-7495-C1BD66DB2866}"/>
                </a:ext>
              </a:extLst>
            </p:cNvPr>
            <p:cNvSpPr>
              <a:spLocks noChangeShapeType="1"/>
            </p:cNvSpPr>
            <p:nvPr/>
          </p:nvSpPr>
          <p:spPr bwMode="auto">
            <a:xfrm>
              <a:off x="5073" y="836"/>
              <a:ext cx="1"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Rectangle 103">
              <a:extLst>
                <a:ext uri="{FF2B5EF4-FFF2-40B4-BE49-F238E27FC236}">
                  <a16:creationId xmlns:a16="http://schemas.microsoft.com/office/drawing/2014/main" id="{6C9D6771-4303-650A-FDA1-4024F0F6409D}"/>
                </a:ext>
              </a:extLst>
            </p:cNvPr>
            <p:cNvSpPr>
              <a:spLocks noChangeArrowheads="1"/>
            </p:cNvSpPr>
            <p:nvPr/>
          </p:nvSpPr>
          <p:spPr bwMode="auto">
            <a:xfrm>
              <a:off x="5044"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18</a:t>
              </a:r>
              <a:endParaRPr lang="en-US"/>
            </a:p>
          </p:txBody>
        </p:sp>
        <p:sp>
          <p:nvSpPr>
            <p:cNvPr id="43" name="Line 104">
              <a:extLst>
                <a:ext uri="{FF2B5EF4-FFF2-40B4-BE49-F238E27FC236}">
                  <a16:creationId xmlns:a16="http://schemas.microsoft.com/office/drawing/2014/main" id="{D71EB6B9-78FC-2799-D19C-D725CAAE6208}"/>
                </a:ext>
              </a:extLst>
            </p:cNvPr>
            <p:cNvSpPr>
              <a:spLocks noChangeShapeType="1"/>
            </p:cNvSpPr>
            <p:nvPr/>
          </p:nvSpPr>
          <p:spPr bwMode="auto">
            <a:xfrm flipV="1">
              <a:off x="5254" y="2095"/>
              <a:ext cx="0" cy="1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105">
              <a:extLst>
                <a:ext uri="{FF2B5EF4-FFF2-40B4-BE49-F238E27FC236}">
                  <a16:creationId xmlns:a16="http://schemas.microsoft.com/office/drawing/2014/main" id="{33CA8045-4AA9-E544-71D0-62C721EA60E2}"/>
                </a:ext>
              </a:extLst>
            </p:cNvPr>
            <p:cNvSpPr>
              <a:spLocks noChangeShapeType="1"/>
            </p:cNvSpPr>
            <p:nvPr/>
          </p:nvSpPr>
          <p:spPr bwMode="auto">
            <a:xfrm>
              <a:off x="5254" y="836"/>
              <a:ext cx="0" cy="1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Rectangle 106">
              <a:extLst>
                <a:ext uri="{FF2B5EF4-FFF2-40B4-BE49-F238E27FC236}">
                  <a16:creationId xmlns:a16="http://schemas.microsoft.com/office/drawing/2014/main" id="{FEFA285A-86A2-9A9F-D827-663246FAFF88}"/>
                </a:ext>
              </a:extLst>
            </p:cNvPr>
            <p:cNvSpPr>
              <a:spLocks noChangeArrowheads="1"/>
            </p:cNvSpPr>
            <p:nvPr/>
          </p:nvSpPr>
          <p:spPr bwMode="auto">
            <a:xfrm>
              <a:off x="5225" y="2125"/>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a:t>
              </a:r>
              <a:endParaRPr lang="en-US"/>
            </a:p>
          </p:txBody>
        </p:sp>
        <p:sp>
          <p:nvSpPr>
            <p:cNvPr id="46" name="Line 107">
              <a:extLst>
                <a:ext uri="{FF2B5EF4-FFF2-40B4-BE49-F238E27FC236}">
                  <a16:creationId xmlns:a16="http://schemas.microsoft.com/office/drawing/2014/main" id="{182205A2-71F3-C690-B350-0D89585378E3}"/>
                </a:ext>
              </a:extLst>
            </p:cNvPr>
            <p:cNvSpPr>
              <a:spLocks noChangeShapeType="1"/>
            </p:cNvSpPr>
            <p:nvPr/>
          </p:nvSpPr>
          <p:spPr bwMode="auto">
            <a:xfrm>
              <a:off x="3473" y="2114"/>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108">
              <a:extLst>
                <a:ext uri="{FF2B5EF4-FFF2-40B4-BE49-F238E27FC236}">
                  <a16:creationId xmlns:a16="http://schemas.microsoft.com/office/drawing/2014/main" id="{0B3BF042-5F14-D72E-3B20-6F9562974753}"/>
                </a:ext>
              </a:extLst>
            </p:cNvPr>
            <p:cNvSpPr>
              <a:spLocks noChangeShapeType="1"/>
            </p:cNvSpPr>
            <p:nvPr/>
          </p:nvSpPr>
          <p:spPr bwMode="auto">
            <a:xfrm flipH="1">
              <a:off x="5233" y="2114"/>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Rectangle 109">
              <a:extLst>
                <a:ext uri="{FF2B5EF4-FFF2-40B4-BE49-F238E27FC236}">
                  <a16:creationId xmlns:a16="http://schemas.microsoft.com/office/drawing/2014/main" id="{763F2880-9F9F-6820-174A-CFDB63216B81}"/>
                </a:ext>
              </a:extLst>
            </p:cNvPr>
            <p:cNvSpPr>
              <a:spLocks noChangeArrowheads="1"/>
            </p:cNvSpPr>
            <p:nvPr/>
          </p:nvSpPr>
          <p:spPr bwMode="auto">
            <a:xfrm>
              <a:off x="3265" y="2099"/>
              <a:ext cx="15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-150</a:t>
              </a:r>
              <a:endParaRPr lang="en-US"/>
            </a:p>
          </p:txBody>
        </p:sp>
        <p:sp>
          <p:nvSpPr>
            <p:cNvPr id="49" name="Line 110">
              <a:extLst>
                <a:ext uri="{FF2B5EF4-FFF2-40B4-BE49-F238E27FC236}">
                  <a16:creationId xmlns:a16="http://schemas.microsoft.com/office/drawing/2014/main" id="{1558113D-150F-2A52-031A-436F07194432}"/>
                </a:ext>
              </a:extLst>
            </p:cNvPr>
            <p:cNvSpPr>
              <a:spLocks noChangeShapeType="1"/>
            </p:cNvSpPr>
            <p:nvPr/>
          </p:nvSpPr>
          <p:spPr bwMode="auto">
            <a:xfrm>
              <a:off x="3473" y="1793"/>
              <a:ext cx="1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111">
              <a:extLst>
                <a:ext uri="{FF2B5EF4-FFF2-40B4-BE49-F238E27FC236}">
                  <a16:creationId xmlns:a16="http://schemas.microsoft.com/office/drawing/2014/main" id="{C3BABD64-901A-A6CC-EECF-CEB9590E465D}"/>
                </a:ext>
              </a:extLst>
            </p:cNvPr>
            <p:cNvSpPr>
              <a:spLocks noChangeShapeType="1"/>
            </p:cNvSpPr>
            <p:nvPr/>
          </p:nvSpPr>
          <p:spPr bwMode="auto">
            <a:xfrm flipH="1">
              <a:off x="5233" y="1793"/>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Rectangle 112">
              <a:extLst>
                <a:ext uri="{FF2B5EF4-FFF2-40B4-BE49-F238E27FC236}">
                  <a16:creationId xmlns:a16="http://schemas.microsoft.com/office/drawing/2014/main" id="{E3A041E7-3BAB-BB70-219C-D6E7012A3FDA}"/>
                </a:ext>
              </a:extLst>
            </p:cNvPr>
            <p:cNvSpPr>
              <a:spLocks noChangeArrowheads="1"/>
            </p:cNvSpPr>
            <p:nvPr/>
          </p:nvSpPr>
          <p:spPr bwMode="auto">
            <a:xfrm>
              <a:off x="3265" y="1778"/>
              <a:ext cx="15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a:t>
              </a:r>
              <a:endParaRPr lang="en-US"/>
            </a:p>
          </p:txBody>
        </p:sp>
        <p:sp>
          <p:nvSpPr>
            <p:cNvPr id="52" name="Line 113">
              <a:extLst>
                <a:ext uri="{FF2B5EF4-FFF2-40B4-BE49-F238E27FC236}">
                  <a16:creationId xmlns:a16="http://schemas.microsoft.com/office/drawing/2014/main" id="{ACE62DD1-102D-719D-AC8D-32DEE7135BBC}"/>
                </a:ext>
              </a:extLst>
            </p:cNvPr>
            <p:cNvSpPr>
              <a:spLocks noChangeShapeType="1"/>
            </p:cNvSpPr>
            <p:nvPr/>
          </p:nvSpPr>
          <p:spPr bwMode="auto">
            <a:xfrm>
              <a:off x="3473" y="1475"/>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114">
              <a:extLst>
                <a:ext uri="{FF2B5EF4-FFF2-40B4-BE49-F238E27FC236}">
                  <a16:creationId xmlns:a16="http://schemas.microsoft.com/office/drawing/2014/main" id="{17FDF97A-D82A-DB05-5659-BE849097BCB4}"/>
                </a:ext>
              </a:extLst>
            </p:cNvPr>
            <p:cNvSpPr>
              <a:spLocks noChangeShapeType="1"/>
            </p:cNvSpPr>
            <p:nvPr/>
          </p:nvSpPr>
          <p:spPr bwMode="auto">
            <a:xfrm flipH="1">
              <a:off x="5233" y="1475"/>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Rectangle 115">
              <a:extLst>
                <a:ext uri="{FF2B5EF4-FFF2-40B4-BE49-F238E27FC236}">
                  <a16:creationId xmlns:a16="http://schemas.microsoft.com/office/drawing/2014/main" id="{772DF5DB-9E08-FDCC-8292-10BA057251E2}"/>
                </a:ext>
              </a:extLst>
            </p:cNvPr>
            <p:cNvSpPr>
              <a:spLocks noChangeArrowheads="1"/>
            </p:cNvSpPr>
            <p:nvPr/>
          </p:nvSpPr>
          <p:spPr bwMode="auto">
            <a:xfrm>
              <a:off x="3294" y="1460"/>
              <a:ext cx="115"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a:t>
              </a:r>
              <a:endParaRPr lang="en-US"/>
            </a:p>
          </p:txBody>
        </p:sp>
        <p:sp>
          <p:nvSpPr>
            <p:cNvPr id="55" name="Line 116">
              <a:extLst>
                <a:ext uri="{FF2B5EF4-FFF2-40B4-BE49-F238E27FC236}">
                  <a16:creationId xmlns:a16="http://schemas.microsoft.com/office/drawing/2014/main" id="{037E9487-C93E-7FF4-EBD4-1291B573F963}"/>
                </a:ext>
              </a:extLst>
            </p:cNvPr>
            <p:cNvSpPr>
              <a:spLocks noChangeShapeType="1"/>
            </p:cNvSpPr>
            <p:nvPr/>
          </p:nvSpPr>
          <p:spPr bwMode="auto">
            <a:xfrm>
              <a:off x="3473" y="1154"/>
              <a:ext cx="16"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117">
              <a:extLst>
                <a:ext uri="{FF2B5EF4-FFF2-40B4-BE49-F238E27FC236}">
                  <a16:creationId xmlns:a16="http://schemas.microsoft.com/office/drawing/2014/main" id="{26694903-4D5C-0291-C799-6A3C15E3758A}"/>
                </a:ext>
              </a:extLst>
            </p:cNvPr>
            <p:cNvSpPr>
              <a:spLocks noChangeShapeType="1"/>
            </p:cNvSpPr>
            <p:nvPr/>
          </p:nvSpPr>
          <p:spPr bwMode="auto">
            <a:xfrm flipH="1">
              <a:off x="5233" y="1154"/>
              <a:ext cx="21"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Rectangle 118">
              <a:extLst>
                <a:ext uri="{FF2B5EF4-FFF2-40B4-BE49-F238E27FC236}">
                  <a16:creationId xmlns:a16="http://schemas.microsoft.com/office/drawing/2014/main" id="{22872A0F-0725-5920-9905-93119AB0B9A6}"/>
                </a:ext>
              </a:extLst>
            </p:cNvPr>
            <p:cNvSpPr>
              <a:spLocks noChangeArrowheads="1"/>
            </p:cNvSpPr>
            <p:nvPr/>
          </p:nvSpPr>
          <p:spPr bwMode="auto">
            <a:xfrm>
              <a:off x="3339" y="1139"/>
              <a:ext cx="4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58" name="Line 119">
              <a:extLst>
                <a:ext uri="{FF2B5EF4-FFF2-40B4-BE49-F238E27FC236}">
                  <a16:creationId xmlns:a16="http://schemas.microsoft.com/office/drawing/2014/main" id="{514892C0-F02F-2C80-5898-1F121DE633DE}"/>
                </a:ext>
              </a:extLst>
            </p:cNvPr>
            <p:cNvSpPr>
              <a:spLocks noChangeShapeType="1"/>
            </p:cNvSpPr>
            <p:nvPr/>
          </p:nvSpPr>
          <p:spPr bwMode="auto">
            <a:xfrm>
              <a:off x="3473" y="836"/>
              <a:ext cx="1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120">
              <a:extLst>
                <a:ext uri="{FF2B5EF4-FFF2-40B4-BE49-F238E27FC236}">
                  <a16:creationId xmlns:a16="http://schemas.microsoft.com/office/drawing/2014/main" id="{08B9D9BB-BB4B-A096-FE33-ECCB81C20CF5}"/>
                </a:ext>
              </a:extLst>
            </p:cNvPr>
            <p:cNvSpPr>
              <a:spLocks noChangeShapeType="1"/>
            </p:cNvSpPr>
            <p:nvPr/>
          </p:nvSpPr>
          <p:spPr bwMode="auto">
            <a:xfrm flipH="1">
              <a:off x="5233" y="836"/>
              <a:ext cx="2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Rectangle 121">
              <a:extLst>
                <a:ext uri="{FF2B5EF4-FFF2-40B4-BE49-F238E27FC236}">
                  <a16:creationId xmlns:a16="http://schemas.microsoft.com/office/drawing/2014/main" id="{2545348F-7AE8-1E2A-B756-C85F1685E9DC}"/>
                </a:ext>
              </a:extLst>
            </p:cNvPr>
            <p:cNvSpPr>
              <a:spLocks noChangeArrowheads="1"/>
            </p:cNvSpPr>
            <p:nvPr/>
          </p:nvSpPr>
          <p:spPr bwMode="auto">
            <a:xfrm>
              <a:off x="3310" y="821"/>
              <a:ext cx="8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a:t>
              </a:r>
              <a:endParaRPr lang="en-US"/>
            </a:p>
          </p:txBody>
        </p:sp>
        <p:sp>
          <p:nvSpPr>
            <p:cNvPr id="61" name="Line 122">
              <a:extLst>
                <a:ext uri="{FF2B5EF4-FFF2-40B4-BE49-F238E27FC236}">
                  <a16:creationId xmlns:a16="http://schemas.microsoft.com/office/drawing/2014/main" id="{FC983D83-52DA-F895-9D82-68A6AB84AEE5}"/>
                </a:ext>
              </a:extLst>
            </p:cNvPr>
            <p:cNvSpPr>
              <a:spLocks noChangeShapeType="1"/>
            </p:cNvSpPr>
            <p:nvPr/>
          </p:nvSpPr>
          <p:spPr bwMode="auto">
            <a:xfrm>
              <a:off x="3473" y="836"/>
              <a:ext cx="178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124">
              <a:extLst>
                <a:ext uri="{FF2B5EF4-FFF2-40B4-BE49-F238E27FC236}">
                  <a16:creationId xmlns:a16="http://schemas.microsoft.com/office/drawing/2014/main" id="{8132D3EF-A06F-3A39-B293-85829F378556}"/>
                </a:ext>
              </a:extLst>
            </p:cNvPr>
            <p:cNvSpPr>
              <a:spLocks noChangeShapeType="1"/>
            </p:cNvSpPr>
            <p:nvPr/>
          </p:nvSpPr>
          <p:spPr bwMode="auto">
            <a:xfrm flipV="1">
              <a:off x="5254" y="836"/>
              <a:ext cx="0" cy="127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Freeform 126">
              <a:extLst>
                <a:ext uri="{FF2B5EF4-FFF2-40B4-BE49-F238E27FC236}">
                  <a16:creationId xmlns:a16="http://schemas.microsoft.com/office/drawing/2014/main" id="{81FE325C-541A-DD9F-1D32-34C6F2429751}"/>
                </a:ext>
              </a:extLst>
            </p:cNvPr>
            <p:cNvSpPr>
              <a:spLocks/>
            </p:cNvSpPr>
            <p:nvPr/>
          </p:nvSpPr>
          <p:spPr bwMode="auto">
            <a:xfrm>
              <a:off x="3473" y="836"/>
              <a:ext cx="517" cy="318"/>
            </a:xfrm>
            <a:custGeom>
              <a:avLst/>
              <a:gdLst>
                <a:gd name="T0" fmla="*/ 6 w 756"/>
                <a:gd name="T1" fmla="*/ 0 h 510"/>
                <a:gd name="T2" fmla="*/ 24 w 756"/>
                <a:gd name="T3" fmla="*/ 0 h 510"/>
                <a:gd name="T4" fmla="*/ 42 w 756"/>
                <a:gd name="T5" fmla="*/ 0 h 510"/>
                <a:gd name="T6" fmla="*/ 60 w 756"/>
                <a:gd name="T7" fmla="*/ 0 h 510"/>
                <a:gd name="T8" fmla="*/ 78 w 756"/>
                <a:gd name="T9" fmla="*/ 0 h 510"/>
                <a:gd name="T10" fmla="*/ 96 w 756"/>
                <a:gd name="T11" fmla="*/ 0 h 510"/>
                <a:gd name="T12" fmla="*/ 114 w 756"/>
                <a:gd name="T13" fmla="*/ 0 h 510"/>
                <a:gd name="T14" fmla="*/ 132 w 756"/>
                <a:gd name="T15" fmla="*/ 0 h 510"/>
                <a:gd name="T16" fmla="*/ 150 w 756"/>
                <a:gd name="T17" fmla="*/ 0 h 510"/>
                <a:gd name="T18" fmla="*/ 168 w 756"/>
                <a:gd name="T19" fmla="*/ 0 h 510"/>
                <a:gd name="T20" fmla="*/ 186 w 756"/>
                <a:gd name="T21" fmla="*/ 0 h 510"/>
                <a:gd name="T22" fmla="*/ 204 w 756"/>
                <a:gd name="T23" fmla="*/ 0 h 510"/>
                <a:gd name="T24" fmla="*/ 222 w 756"/>
                <a:gd name="T25" fmla="*/ 0 h 510"/>
                <a:gd name="T26" fmla="*/ 240 w 756"/>
                <a:gd name="T27" fmla="*/ 0 h 510"/>
                <a:gd name="T28" fmla="*/ 258 w 756"/>
                <a:gd name="T29" fmla="*/ 0 h 510"/>
                <a:gd name="T30" fmla="*/ 276 w 756"/>
                <a:gd name="T31" fmla="*/ 0 h 510"/>
                <a:gd name="T32" fmla="*/ 294 w 756"/>
                <a:gd name="T33" fmla="*/ 0 h 510"/>
                <a:gd name="T34" fmla="*/ 312 w 756"/>
                <a:gd name="T35" fmla="*/ 0 h 510"/>
                <a:gd name="T36" fmla="*/ 330 w 756"/>
                <a:gd name="T37" fmla="*/ 0 h 510"/>
                <a:gd name="T38" fmla="*/ 348 w 756"/>
                <a:gd name="T39" fmla="*/ 0 h 510"/>
                <a:gd name="T40" fmla="*/ 366 w 756"/>
                <a:gd name="T41" fmla="*/ 0 h 510"/>
                <a:gd name="T42" fmla="*/ 384 w 756"/>
                <a:gd name="T43" fmla="*/ 0 h 510"/>
                <a:gd name="T44" fmla="*/ 402 w 756"/>
                <a:gd name="T45" fmla="*/ 0 h 510"/>
                <a:gd name="T46" fmla="*/ 420 w 756"/>
                <a:gd name="T47" fmla="*/ 0 h 510"/>
                <a:gd name="T48" fmla="*/ 438 w 756"/>
                <a:gd name="T49" fmla="*/ 0 h 510"/>
                <a:gd name="T50" fmla="*/ 456 w 756"/>
                <a:gd name="T51" fmla="*/ 0 h 510"/>
                <a:gd name="T52" fmla="*/ 474 w 756"/>
                <a:gd name="T53" fmla="*/ 0 h 510"/>
                <a:gd name="T54" fmla="*/ 492 w 756"/>
                <a:gd name="T55" fmla="*/ 0 h 510"/>
                <a:gd name="T56" fmla="*/ 510 w 756"/>
                <a:gd name="T57" fmla="*/ 0 h 510"/>
                <a:gd name="T58" fmla="*/ 528 w 756"/>
                <a:gd name="T59" fmla="*/ 0 h 510"/>
                <a:gd name="T60" fmla="*/ 546 w 756"/>
                <a:gd name="T61" fmla="*/ 0 h 510"/>
                <a:gd name="T62" fmla="*/ 564 w 756"/>
                <a:gd name="T63" fmla="*/ 0 h 510"/>
                <a:gd name="T64" fmla="*/ 582 w 756"/>
                <a:gd name="T65" fmla="*/ 0 h 510"/>
                <a:gd name="T66" fmla="*/ 600 w 756"/>
                <a:gd name="T67" fmla="*/ 0 h 510"/>
                <a:gd name="T68" fmla="*/ 618 w 756"/>
                <a:gd name="T69" fmla="*/ 0 h 510"/>
                <a:gd name="T70" fmla="*/ 636 w 756"/>
                <a:gd name="T71" fmla="*/ 0 h 510"/>
                <a:gd name="T72" fmla="*/ 654 w 756"/>
                <a:gd name="T73" fmla="*/ 0 h 510"/>
                <a:gd name="T74" fmla="*/ 672 w 756"/>
                <a:gd name="T75" fmla="*/ 0 h 510"/>
                <a:gd name="T76" fmla="*/ 690 w 756"/>
                <a:gd name="T77" fmla="*/ 0 h 510"/>
                <a:gd name="T78" fmla="*/ 708 w 756"/>
                <a:gd name="T79" fmla="*/ 0 h 510"/>
                <a:gd name="T80" fmla="*/ 726 w 756"/>
                <a:gd name="T81" fmla="*/ 0 h 510"/>
                <a:gd name="T82" fmla="*/ 744 w 756"/>
                <a:gd name="T83" fmla="*/ 0 h 5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6"/>
                <a:gd name="T127" fmla="*/ 0 h 510"/>
                <a:gd name="T128" fmla="*/ 756 w 756"/>
                <a:gd name="T129" fmla="*/ 510 h 5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6" h="510">
                  <a:moveTo>
                    <a:pt x="0" y="510"/>
                  </a:moveTo>
                  <a:lnTo>
                    <a:pt x="0" y="0"/>
                  </a:ln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0"/>
                  </a:lnTo>
                  <a:lnTo>
                    <a:pt x="552" y="0"/>
                  </a:lnTo>
                  <a:lnTo>
                    <a:pt x="558" y="0"/>
                  </a:lnTo>
                  <a:lnTo>
                    <a:pt x="564" y="0"/>
                  </a:lnTo>
                  <a:lnTo>
                    <a:pt x="570" y="0"/>
                  </a:lnTo>
                  <a:lnTo>
                    <a:pt x="576" y="0"/>
                  </a:lnTo>
                  <a:lnTo>
                    <a:pt x="582" y="0"/>
                  </a:lnTo>
                  <a:lnTo>
                    <a:pt x="588" y="0"/>
                  </a:lnTo>
                  <a:lnTo>
                    <a:pt x="594" y="0"/>
                  </a:lnTo>
                  <a:lnTo>
                    <a:pt x="600" y="0"/>
                  </a:lnTo>
                  <a:lnTo>
                    <a:pt x="606" y="0"/>
                  </a:lnTo>
                  <a:lnTo>
                    <a:pt x="612" y="0"/>
                  </a:lnTo>
                  <a:lnTo>
                    <a:pt x="618" y="0"/>
                  </a:lnTo>
                  <a:lnTo>
                    <a:pt x="624" y="0"/>
                  </a:lnTo>
                  <a:lnTo>
                    <a:pt x="630" y="0"/>
                  </a:lnTo>
                  <a:lnTo>
                    <a:pt x="636" y="0"/>
                  </a:lnTo>
                  <a:lnTo>
                    <a:pt x="642" y="0"/>
                  </a:lnTo>
                  <a:lnTo>
                    <a:pt x="648" y="0"/>
                  </a:lnTo>
                  <a:lnTo>
                    <a:pt x="654" y="0"/>
                  </a:lnTo>
                  <a:lnTo>
                    <a:pt x="660" y="0"/>
                  </a:lnTo>
                  <a:lnTo>
                    <a:pt x="666" y="0"/>
                  </a:lnTo>
                  <a:lnTo>
                    <a:pt x="672" y="0"/>
                  </a:lnTo>
                  <a:lnTo>
                    <a:pt x="678" y="0"/>
                  </a:lnTo>
                  <a:lnTo>
                    <a:pt x="684" y="0"/>
                  </a:lnTo>
                  <a:lnTo>
                    <a:pt x="690" y="0"/>
                  </a:lnTo>
                  <a:lnTo>
                    <a:pt x="696" y="0"/>
                  </a:lnTo>
                  <a:lnTo>
                    <a:pt x="702" y="0"/>
                  </a:lnTo>
                  <a:lnTo>
                    <a:pt x="708" y="0"/>
                  </a:lnTo>
                  <a:lnTo>
                    <a:pt x="714" y="0"/>
                  </a:lnTo>
                  <a:lnTo>
                    <a:pt x="720" y="0"/>
                  </a:lnTo>
                  <a:lnTo>
                    <a:pt x="726" y="0"/>
                  </a:lnTo>
                  <a:lnTo>
                    <a:pt x="732" y="0"/>
                  </a:lnTo>
                  <a:lnTo>
                    <a:pt x="738" y="0"/>
                  </a:lnTo>
                  <a:lnTo>
                    <a:pt x="744" y="0"/>
                  </a:lnTo>
                  <a:lnTo>
                    <a:pt x="750" y="0"/>
                  </a:lnTo>
                  <a:lnTo>
                    <a:pt x="756"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4" name="Freeform 127">
              <a:extLst>
                <a:ext uri="{FF2B5EF4-FFF2-40B4-BE49-F238E27FC236}">
                  <a16:creationId xmlns:a16="http://schemas.microsoft.com/office/drawing/2014/main" id="{53D065D6-24D8-A3A8-787E-0963781EFE9B}"/>
                </a:ext>
              </a:extLst>
            </p:cNvPr>
            <p:cNvSpPr>
              <a:spLocks/>
            </p:cNvSpPr>
            <p:nvPr/>
          </p:nvSpPr>
          <p:spPr bwMode="auto">
            <a:xfrm>
              <a:off x="3990" y="836"/>
              <a:ext cx="484" cy="161"/>
            </a:xfrm>
            <a:custGeom>
              <a:avLst/>
              <a:gdLst>
                <a:gd name="T0" fmla="*/ 12 w 708"/>
                <a:gd name="T1" fmla="*/ 0 h 258"/>
                <a:gd name="T2" fmla="*/ 30 w 708"/>
                <a:gd name="T3" fmla="*/ 0 h 258"/>
                <a:gd name="T4" fmla="*/ 48 w 708"/>
                <a:gd name="T5" fmla="*/ 0 h 258"/>
                <a:gd name="T6" fmla="*/ 66 w 708"/>
                <a:gd name="T7" fmla="*/ 0 h 258"/>
                <a:gd name="T8" fmla="*/ 84 w 708"/>
                <a:gd name="T9" fmla="*/ 0 h 258"/>
                <a:gd name="T10" fmla="*/ 102 w 708"/>
                <a:gd name="T11" fmla="*/ 0 h 258"/>
                <a:gd name="T12" fmla="*/ 120 w 708"/>
                <a:gd name="T13" fmla="*/ 0 h 258"/>
                <a:gd name="T14" fmla="*/ 138 w 708"/>
                <a:gd name="T15" fmla="*/ 0 h 258"/>
                <a:gd name="T16" fmla="*/ 156 w 708"/>
                <a:gd name="T17" fmla="*/ 0 h 258"/>
                <a:gd name="T18" fmla="*/ 174 w 708"/>
                <a:gd name="T19" fmla="*/ 0 h 258"/>
                <a:gd name="T20" fmla="*/ 192 w 708"/>
                <a:gd name="T21" fmla="*/ 0 h 258"/>
                <a:gd name="T22" fmla="*/ 210 w 708"/>
                <a:gd name="T23" fmla="*/ 0 h 258"/>
                <a:gd name="T24" fmla="*/ 228 w 708"/>
                <a:gd name="T25" fmla="*/ 0 h 258"/>
                <a:gd name="T26" fmla="*/ 246 w 708"/>
                <a:gd name="T27" fmla="*/ 0 h 258"/>
                <a:gd name="T28" fmla="*/ 264 w 708"/>
                <a:gd name="T29" fmla="*/ 0 h 258"/>
                <a:gd name="T30" fmla="*/ 282 w 708"/>
                <a:gd name="T31" fmla="*/ 0 h 258"/>
                <a:gd name="T32" fmla="*/ 300 w 708"/>
                <a:gd name="T33" fmla="*/ 0 h 258"/>
                <a:gd name="T34" fmla="*/ 318 w 708"/>
                <a:gd name="T35" fmla="*/ 0 h 258"/>
                <a:gd name="T36" fmla="*/ 336 w 708"/>
                <a:gd name="T37" fmla="*/ 0 h 258"/>
                <a:gd name="T38" fmla="*/ 354 w 708"/>
                <a:gd name="T39" fmla="*/ 0 h 258"/>
                <a:gd name="T40" fmla="*/ 372 w 708"/>
                <a:gd name="T41" fmla="*/ 0 h 258"/>
                <a:gd name="T42" fmla="*/ 390 w 708"/>
                <a:gd name="T43" fmla="*/ 0 h 258"/>
                <a:gd name="T44" fmla="*/ 408 w 708"/>
                <a:gd name="T45" fmla="*/ 0 h 258"/>
                <a:gd name="T46" fmla="*/ 426 w 708"/>
                <a:gd name="T47" fmla="*/ 0 h 258"/>
                <a:gd name="T48" fmla="*/ 444 w 708"/>
                <a:gd name="T49" fmla="*/ 0 h 258"/>
                <a:gd name="T50" fmla="*/ 462 w 708"/>
                <a:gd name="T51" fmla="*/ 0 h 258"/>
                <a:gd name="T52" fmla="*/ 480 w 708"/>
                <a:gd name="T53" fmla="*/ 0 h 258"/>
                <a:gd name="T54" fmla="*/ 498 w 708"/>
                <a:gd name="T55" fmla="*/ 0 h 258"/>
                <a:gd name="T56" fmla="*/ 516 w 708"/>
                <a:gd name="T57" fmla="*/ 0 h 258"/>
                <a:gd name="T58" fmla="*/ 534 w 708"/>
                <a:gd name="T59" fmla="*/ 0 h 258"/>
                <a:gd name="T60" fmla="*/ 558 w 708"/>
                <a:gd name="T61" fmla="*/ 18 h 258"/>
                <a:gd name="T62" fmla="*/ 570 w 708"/>
                <a:gd name="T63" fmla="*/ 36 h 258"/>
                <a:gd name="T64" fmla="*/ 582 w 708"/>
                <a:gd name="T65" fmla="*/ 60 h 258"/>
                <a:gd name="T66" fmla="*/ 594 w 708"/>
                <a:gd name="T67" fmla="*/ 84 h 258"/>
                <a:gd name="T68" fmla="*/ 612 w 708"/>
                <a:gd name="T69" fmla="*/ 102 h 258"/>
                <a:gd name="T70" fmla="*/ 624 w 708"/>
                <a:gd name="T71" fmla="*/ 126 h 258"/>
                <a:gd name="T72" fmla="*/ 636 w 708"/>
                <a:gd name="T73" fmla="*/ 144 h 258"/>
                <a:gd name="T74" fmla="*/ 648 w 708"/>
                <a:gd name="T75" fmla="*/ 162 h 258"/>
                <a:gd name="T76" fmla="*/ 666 w 708"/>
                <a:gd name="T77" fmla="*/ 186 h 258"/>
                <a:gd name="T78" fmla="*/ 672 w 708"/>
                <a:gd name="T79" fmla="*/ 204 h 258"/>
                <a:gd name="T80" fmla="*/ 684 w 708"/>
                <a:gd name="T81" fmla="*/ 222 h 258"/>
                <a:gd name="T82" fmla="*/ 696 w 708"/>
                <a:gd name="T83" fmla="*/ 240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8"/>
                <a:gd name="T127" fmla="*/ 0 h 258"/>
                <a:gd name="T128" fmla="*/ 708 w 708"/>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8" h="258">
                  <a:moveTo>
                    <a:pt x="0" y="0"/>
                  </a:moveTo>
                  <a:lnTo>
                    <a:pt x="6" y="0"/>
                  </a:lnTo>
                  <a:lnTo>
                    <a:pt x="12" y="0"/>
                  </a:lnTo>
                  <a:lnTo>
                    <a:pt x="18" y="0"/>
                  </a:lnTo>
                  <a:lnTo>
                    <a:pt x="24" y="0"/>
                  </a:lnTo>
                  <a:lnTo>
                    <a:pt x="30" y="0"/>
                  </a:lnTo>
                  <a:lnTo>
                    <a:pt x="36" y="0"/>
                  </a:lnTo>
                  <a:lnTo>
                    <a:pt x="42" y="0"/>
                  </a:lnTo>
                  <a:lnTo>
                    <a:pt x="48" y="0"/>
                  </a:lnTo>
                  <a:lnTo>
                    <a:pt x="54" y="0"/>
                  </a:lnTo>
                  <a:lnTo>
                    <a:pt x="60" y="0"/>
                  </a:lnTo>
                  <a:lnTo>
                    <a:pt x="66" y="0"/>
                  </a:lnTo>
                  <a:lnTo>
                    <a:pt x="72" y="0"/>
                  </a:lnTo>
                  <a:lnTo>
                    <a:pt x="78" y="0"/>
                  </a:lnTo>
                  <a:lnTo>
                    <a:pt x="84" y="0"/>
                  </a:lnTo>
                  <a:lnTo>
                    <a:pt x="90" y="0"/>
                  </a:lnTo>
                  <a:lnTo>
                    <a:pt x="96" y="0"/>
                  </a:lnTo>
                  <a:lnTo>
                    <a:pt x="102" y="0"/>
                  </a:lnTo>
                  <a:lnTo>
                    <a:pt x="108" y="0"/>
                  </a:lnTo>
                  <a:lnTo>
                    <a:pt x="114" y="0"/>
                  </a:lnTo>
                  <a:lnTo>
                    <a:pt x="120" y="0"/>
                  </a:lnTo>
                  <a:lnTo>
                    <a:pt x="126" y="0"/>
                  </a:lnTo>
                  <a:lnTo>
                    <a:pt x="132" y="0"/>
                  </a:lnTo>
                  <a:lnTo>
                    <a:pt x="138" y="0"/>
                  </a:lnTo>
                  <a:lnTo>
                    <a:pt x="144" y="0"/>
                  </a:lnTo>
                  <a:lnTo>
                    <a:pt x="150" y="0"/>
                  </a:lnTo>
                  <a:lnTo>
                    <a:pt x="156" y="0"/>
                  </a:lnTo>
                  <a:lnTo>
                    <a:pt x="162" y="0"/>
                  </a:lnTo>
                  <a:lnTo>
                    <a:pt x="168" y="0"/>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lnTo>
                    <a:pt x="336" y="0"/>
                  </a:lnTo>
                  <a:lnTo>
                    <a:pt x="342" y="0"/>
                  </a:lnTo>
                  <a:lnTo>
                    <a:pt x="348" y="0"/>
                  </a:lnTo>
                  <a:lnTo>
                    <a:pt x="354" y="0"/>
                  </a:lnTo>
                  <a:lnTo>
                    <a:pt x="360" y="0"/>
                  </a:lnTo>
                  <a:lnTo>
                    <a:pt x="366" y="0"/>
                  </a:lnTo>
                  <a:lnTo>
                    <a:pt x="372" y="0"/>
                  </a:lnTo>
                  <a:lnTo>
                    <a:pt x="378" y="0"/>
                  </a:lnTo>
                  <a:lnTo>
                    <a:pt x="384" y="0"/>
                  </a:lnTo>
                  <a:lnTo>
                    <a:pt x="390" y="0"/>
                  </a:lnTo>
                  <a:lnTo>
                    <a:pt x="396" y="0"/>
                  </a:lnTo>
                  <a:lnTo>
                    <a:pt x="402" y="0"/>
                  </a:lnTo>
                  <a:lnTo>
                    <a:pt x="408" y="0"/>
                  </a:lnTo>
                  <a:lnTo>
                    <a:pt x="414" y="0"/>
                  </a:lnTo>
                  <a:lnTo>
                    <a:pt x="420" y="0"/>
                  </a:lnTo>
                  <a:lnTo>
                    <a:pt x="426" y="0"/>
                  </a:lnTo>
                  <a:lnTo>
                    <a:pt x="432" y="0"/>
                  </a:lnTo>
                  <a:lnTo>
                    <a:pt x="438" y="0"/>
                  </a:lnTo>
                  <a:lnTo>
                    <a:pt x="444" y="0"/>
                  </a:lnTo>
                  <a:lnTo>
                    <a:pt x="450" y="0"/>
                  </a:lnTo>
                  <a:lnTo>
                    <a:pt x="456" y="0"/>
                  </a:lnTo>
                  <a:lnTo>
                    <a:pt x="462" y="0"/>
                  </a:lnTo>
                  <a:lnTo>
                    <a:pt x="468" y="0"/>
                  </a:lnTo>
                  <a:lnTo>
                    <a:pt x="474" y="0"/>
                  </a:lnTo>
                  <a:lnTo>
                    <a:pt x="480" y="0"/>
                  </a:lnTo>
                  <a:lnTo>
                    <a:pt x="486" y="0"/>
                  </a:lnTo>
                  <a:lnTo>
                    <a:pt x="492" y="0"/>
                  </a:lnTo>
                  <a:lnTo>
                    <a:pt x="498" y="0"/>
                  </a:lnTo>
                  <a:lnTo>
                    <a:pt x="504" y="0"/>
                  </a:lnTo>
                  <a:lnTo>
                    <a:pt x="510" y="0"/>
                  </a:lnTo>
                  <a:lnTo>
                    <a:pt x="516" y="0"/>
                  </a:lnTo>
                  <a:lnTo>
                    <a:pt x="522" y="0"/>
                  </a:lnTo>
                  <a:lnTo>
                    <a:pt x="528" y="0"/>
                  </a:lnTo>
                  <a:lnTo>
                    <a:pt x="534" y="0"/>
                  </a:lnTo>
                  <a:lnTo>
                    <a:pt x="540" y="0"/>
                  </a:lnTo>
                  <a:lnTo>
                    <a:pt x="546" y="6"/>
                  </a:lnTo>
                  <a:lnTo>
                    <a:pt x="558" y="18"/>
                  </a:lnTo>
                  <a:lnTo>
                    <a:pt x="558" y="24"/>
                  </a:lnTo>
                  <a:lnTo>
                    <a:pt x="564" y="30"/>
                  </a:lnTo>
                  <a:lnTo>
                    <a:pt x="570" y="36"/>
                  </a:lnTo>
                  <a:lnTo>
                    <a:pt x="570" y="42"/>
                  </a:lnTo>
                  <a:lnTo>
                    <a:pt x="582" y="54"/>
                  </a:lnTo>
                  <a:lnTo>
                    <a:pt x="582" y="60"/>
                  </a:lnTo>
                  <a:lnTo>
                    <a:pt x="588" y="66"/>
                  </a:lnTo>
                  <a:lnTo>
                    <a:pt x="594" y="72"/>
                  </a:lnTo>
                  <a:lnTo>
                    <a:pt x="594" y="84"/>
                  </a:lnTo>
                  <a:lnTo>
                    <a:pt x="600" y="90"/>
                  </a:lnTo>
                  <a:lnTo>
                    <a:pt x="606" y="96"/>
                  </a:lnTo>
                  <a:lnTo>
                    <a:pt x="612" y="102"/>
                  </a:lnTo>
                  <a:lnTo>
                    <a:pt x="612" y="108"/>
                  </a:lnTo>
                  <a:lnTo>
                    <a:pt x="624" y="120"/>
                  </a:lnTo>
                  <a:lnTo>
                    <a:pt x="624" y="126"/>
                  </a:lnTo>
                  <a:lnTo>
                    <a:pt x="630" y="132"/>
                  </a:lnTo>
                  <a:lnTo>
                    <a:pt x="630" y="138"/>
                  </a:lnTo>
                  <a:lnTo>
                    <a:pt x="636" y="144"/>
                  </a:lnTo>
                  <a:lnTo>
                    <a:pt x="642" y="150"/>
                  </a:lnTo>
                  <a:lnTo>
                    <a:pt x="642" y="156"/>
                  </a:lnTo>
                  <a:lnTo>
                    <a:pt x="648" y="162"/>
                  </a:lnTo>
                  <a:lnTo>
                    <a:pt x="654" y="168"/>
                  </a:lnTo>
                  <a:lnTo>
                    <a:pt x="654" y="174"/>
                  </a:lnTo>
                  <a:lnTo>
                    <a:pt x="666" y="186"/>
                  </a:lnTo>
                  <a:lnTo>
                    <a:pt x="666" y="192"/>
                  </a:lnTo>
                  <a:lnTo>
                    <a:pt x="672" y="198"/>
                  </a:lnTo>
                  <a:lnTo>
                    <a:pt x="672" y="204"/>
                  </a:lnTo>
                  <a:lnTo>
                    <a:pt x="678" y="210"/>
                  </a:lnTo>
                  <a:lnTo>
                    <a:pt x="684" y="216"/>
                  </a:lnTo>
                  <a:lnTo>
                    <a:pt x="684" y="222"/>
                  </a:lnTo>
                  <a:lnTo>
                    <a:pt x="690" y="228"/>
                  </a:lnTo>
                  <a:lnTo>
                    <a:pt x="690" y="234"/>
                  </a:lnTo>
                  <a:lnTo>
                    <a:pt x="696" y="240"/>
                  </a:lnTo>
                  <a:lnTo>
                    <a:pt x="708" y="252"/>
                  </a:lnTo>
                  <a:lnTo>
                    <a:pt x="708" y="25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Freeform 128">
              <a:extLst>
                <a:ext uri="{FF2B5EF4-FFF2-40B4-BE49-F238E27FC236}">
                  <a16:creationId xmlns:a16="http://schemas.microsoft.com/office/drawing/2014/main" id="{4700ACAD-0D42-F26E-6F64-9E8F72F30E0F}"/>
                </a:ext>
              </a:extLst>
            </p:cNvPr>
            <p:cNvSpPr>
              <a:spLocks/>
            </p:cNvSpPr>
            <p:nvPr/>
          </p:nvSpPr>
          <p:spPr bwMode="auto">
            <a:xfrm>
              <a:off x="4474" y="997"/>
              <a:ext cx="435" cy="620"/>
            </a:xfrm>
            <a:custGeom>
              <a:avLst/>
              <a:gdLst>
                <a:gd name="T0" fmla="*/ 6 w 636"/>
                <a:gd name="T1" fmla="*/ 12 h 996"/>
                <a:gd name="T2" fmla="*/ 24 w 636"/>
                <a:gd name="T3" fmla="*/ 42 h 996"/>
                <a:gd name="T4" fmla="*/ 42 w 636"/>
                <a:gd name="T5" fmla="*/ 72 h 996"/>
                <a:gd name="T6" fmla="*/ 66 w 636"/>
                <a:gd name="T7" fmla="*/ 96 h 996"/>
                <a:gd name="T8" fmla="*/ 84 w 636"/>
                <a:gd name="T9" fmla="*/ 126 h 996"/>
                <a:gd name="T10" fmla="*/ 96 w 636"/>
                <a:gd name="T11" fmla="*/ 150 h 996"/>
                <a:gd name="T12" fmla="*/ 114 w 636"/>
                <a:gd name="T13" fmla="*/ 174 h 996"/>
                <a:gd name="T14" fmla="*/ 126 w 636"/>
                <a:gd name="T15" fmla="*/ 192 h 996"/>
                <a:gd name="T16" fmla="*/ 138 w 636"/>
                <a:gd name="T17" fmla="*/ 216 h 996"/>
                <a:gd name="T18" fmla="*/ 156 w 636"/>
                <a:gd name="T19" fmla="*/ 240 h 996"/>
                <a:gd name="T20" fmla="*/ 162 w 636"/>
                <a:gd name="T21" fmla="*/ 258 h 996"/>
                <a:gd name="T22" fmla="*/ 174 w 636"/>
                <a:gd name="T23" fmla="*/ 276 h 996"/>
                <a:gd name="T24" fmla="*/ 186 w 636"/>
                <a:gd name="T25" fmla="*/ 294 h 996"/>
                <a:gd name="T26" fmla="*/ 204 w 636"/>
                <a:gd name="T27" fmla="*/ 318 h 996"/>
                <a:gd name="T28" fmla="*/ 222 w 636"/>
                <a:gd name="T29" fmla="*/ 342 h 996"/>
                <a:gd name="T30" fmla="*/ 240 w 636"/>
                <a:gd name="T31" fmla="*/ 372 h 996"/>
                <a:gd name="T32" fmla="*/ 252 w 636"/>
                <a:gd name="T33" fmla="*/ 396 h 996"/>
                <a:gd name="T34" fmla="*/ 270 w 636"/>
                <a:gd name="T35" fmla="*/ 426 h 996"/>
                <a:gd name="T36" fmla="*/ 288 w 636"/>
                <a:gd name="T37" fmla="*/ 456 h 996"/>
                <a:gd name="T38" fmla="*/ 300 w 636"/>
                <a:gd name="T39" fmla="*/ 474 h 996"/>
                <a:gd name="T40" fmla="*/ 324 w 636"/>
                <a:gd name="T41" fmla="*/ 504 h 996"/>
                <a:gd name="T42" fmla="*/ 336 w 636"/>
                <a:gd name="T43" fmla="*/ 528 h 996"/>
                <a:gd name="T44" fmla="*/ 354 w 636"/>
                <a:gd name="T45" fmla="*/ 552 h 996"/>
                <a:gd name="T46" fmla="*/ 360 w 636"/>
                <a:gd name="T47" fmla="*/ 570 h 996"/>
                <a:gd name="T48" fmla="*/ 378 w 636"/>
                <a:gd name="T49" fmla="*/ 594 h 996"/>
                <a:gd name="T50" fmla="*/ 396 w 636"/>
                <a:gd name="T51" fmla="*/ 618 h 996"/>
                <a:gd name="T52" fmla="*/ 402 w 636"/>
                <a:gd name="T53" fmla="*/ 636 h 996"/>
                <a:gd name="T54" fmla="*/ 414 w 636"/>
                <a:gd name="T55" fmla="*/ 654 h 996"/>
                <a:gd name="T56" fmla="*/ 426 w 636"/>
                <a:gd name="T57" fmla="*/ 672 h 996"/>
                <a:gd name="T58" fmla="*/ 444 w 636"/>
                <a:gd name="T59" fmla="*/ 696 h 996"/>
                <a:gd name="T60" fmla="*/ 462 w 636"/>
                <a:gd name="T61" fmla="*/ 720 h 996"/>
                <a:gd name="T62" fmla="*/ 480 w 636"/>
                <a:gd name="T63" fmla="*/ 750 h 996"/>
                <a:gd name="T64" fmla="*/ 492 w 636"/>
                <a:gd name="T65" fmla="*/ 774 h 996"/>
                <a:gd name="T66" fmla="*/ 510 w 636"/>
                <a:gd name="T67" fmla="*/ 798 h 996"/>
                <a:gd name="T68" fmla="*/ 522 w 636"/>
                <a:gd name="T69" fmla="*/ 828 h 996"/>
                <a:gd name="T70" fmla="*/ 540 w 636"/>
                <a:gd name="T71" fmla="*/ 846 h 996"/>
                <a:gd name="T72" fmla="*/ 552 w 636"/>
                <a:gd name="T73" fmla="*/ 870 h 996"/>
                <a:gd name="T74" fmla="*/ 570 w 636"/>
                <a:gd name="T75" fmla="*/ 894 h 996"/>
                <a:gd name="T76" fmla="*/ 582 w 636"/>
                <a:gd name="T77" fmla="*/ 912 h 996"/>
                <a:gd name="T78" fmla="*/ 594 w 636"/>
                <a:gd name="T79" fmla="*/ 936 h 996"/>
                <a:gd name="T80" fmla="*/ 612 w 636"/>
                <a:gd name="T81" fmla="*/ 960 h 996"/>
                <a:gd name="T82" fmla="*/ 618 w 636"/>
                <a:gd name="T83" fmla="*/ 978 h 9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36"/>
                <a:gd name="T127" fmla="*/ 0 h 996"/>
                <a:gd name="T128" fmla="*/ 636 w 636"/>
                <a:gd name="T129" fmla="*/ 996 h 99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36" h="996">
                  <a:moveTo>
                    <a:pt x="0" y="0"/>
                  </a:moveTo>
                  <a:lnTo>
                    <a:pt x="6" y="6"/>
                  </a:lnTo>
                  <a:lnTo>
                    <a:pt x="6" y="12"/>
                  </a:lnTo>
                  <a:lnTo>
                    <a:pt x="12" y="18"/>
                  </a:lnTo>
                  <a:lnTo>
                    <a:pt x="24" y="30"/>
                  </a:lnTo>
                  <a:lnTo>
                    <a:pt x="24" y="42"/>
                  </a:lnTo>
                  <a:lnTo>
                    <a:pt x="30" y="48"/>
                  </a:lnTo>
                  <a:lnTo>
                    <a:pt x="42" y="60"/>
                  </a:lnTo>
                  <a:lnTo>
                    <a:pt x="42" y="72"/>
                  </a:lnTo>
                  <a:lnTo>
                    <a:pt x="48" y="78"/>
                  </a:lnTo>
                  <a:lnTo>
                    <a:pt x="54" y="84"/>
                  </a:lnTo>
                  <a:lnTo>
                    <a:pt x="66" y="96"/>
                  </a:lnTo>
                  <a:lnTo>
                    <a:pt x="66" y="108"/>
                  </a:lnTo>
                  <a:lnTo>
                    <a:pt x="72" y="114"/>
                  </a:lnTo>
                  <a:lnTo>
                    <a:pt x="84" y="126"/>
                  </a:lnTo>
                  <a:lnTo>
                    <a:pt x="84" y="138"/>
                  </a:lnTo>
                  <a:lnTo>
                    <a:pt x="90" y="144"/>
                  </a:lnTo>
                  <a:lnTo>
                    <a:pt x="96" y="150"/>
                  </a:lnTo>
                  <a:lnTo>
                    <a:pt x="102" y="156"/>
                  </a:lnTo>
                  <a:lnTo>
                    <a:pt x="102" y="162"/>
                  </a:lnTo>
                  <a:lnTo>
                    <a:pt x="114" y="174"/>
                  </a:lnTo>
                  <a:lnTo>
                    <a:pt x="114" y="180"/>
                  </a:lnTo>
                  <a:lnTo>
                    <a:pt x="120" y="186"/>
                  </a:lnTo>
                  <a:lnTo>
                    <a:pt x="126" y="192"/>
                  </a:lnTo>
                  <a:lnTo>
                    <a:pt x="126" y="204"/>
                  </a:lnTo>
                  <a:lnTo>
                    <a:pt x="132" y="210"/>
                  </a:lnTo>
                  <a:lnTo>
                    <a:pt x="138" y="216"/>
                  </a:lnTo>
                  <a:lnTo>
                    <a:pt x="144" y="222"/>
                  </a:lnTo>
                  <a:lnTo>
                    <a:pt x="144" y="228"/>
                  </a:lnTo>
                  <a:lnTo>
                    <a:pt x="156" y="240"/>
                  </a:lnTo>
                  <a:lnTo>
                    <a:pt x="156" y="246"/>
                  </a:lnTo>
                  <a:lnTo>
                    <a:pt x="162" y="252"/>
                  </a:lnTo>
                  <a:lnTo>
                    <a:pt x="162" y="258"/>
                  </a:lnTo>
                  <a:lnTo>
                    <a:pt x="168" y="264"/>
                  </a:lnTo>
                  <a:lnTo>
                    <a:pt x="174" y="270"/>
                  </a:lnTo>
                  <a:lnTo>
                    <a:pt x="174" y="276"/>
                  </a:lnTo>
                  <a:lnTo>
                    <a:pt x="180" y="282"/>
                  </a:lnTo>
                  <a:lnTo>
                    <a:pt x="180" y="288"/>
                  </a:lnTo>
                  <a:lnTo>
                    <a:pt x="186" y="294"/>
                  </a:lnTo>
                  <a:lnTo>
                    <a:pt x="198" y="306"/>
                  </a:lnTo>
                  <a:lnTo>
                    <a:pt x="198" y="312"/>
                  </a:lnTo>
                  <a:lnTo>
                    <a:pt x="204" y="318"/>
                  </a:lnTo>
                  <a:lnTo>
                    <a:pt x="204" y="324"/>
                  </a:lnTo>
                  <a:lnTo>
                    <a:pt x="210" y="330"/>
                  </a:lnTo>
                  <a:lnTo>
                    <a:pt x="222" y="342"/>
                  </a:lnTo>
                  <a:lnTo>
                    <a:pt x="222" y="354"/>
                  </a:lnTo>
                  <a:lnTo>
                    <a:pt x="228" y="360"/>
                  </a:lnTo>
                  <a:lnTo>
                    <a:pt x="240" y="372"/>
                  </a:lnTo>
                  <a:lnTo>
                    <a:pt x="240" y="384"/>
                  </a:lnTo>
                  <a:lnTo>
                    <a:pt x="246" y="390"/>
                  </a:lnTo>
                  <a:lnTo>
                    <a:pt x="252" y="396"/>
                  </a:lnTo>
                  <a:lnTo>
                    <a:pt x="264" y="408"/>
                  </a:lnTo>
                  <a:lnTo>
                    <a:pt x="264" y="420"/>
                  </a:lnTo>
                  <a:lnTo>
                    <a:pt x="270" y="426"/>
                  </a:lnTo>
                  <a:lnTo>
                    <a:pt x="282" y="438"/>
                  </a:lnTo>
                  <a:lnTo>
                    <a:pt x="282" y="450"/>
                  </a:lnTo>
                  <a:lnTo>
                    <a:pt x="288" y="456"/>
                  </a:lnTo>
                  <a:lnTo>
                    <a:pt x="294" y="462"/>
                  </a:lnTo>
                  <a:lnTo>
                    <a:pt x="300" y="468"/>
                  </a:lnTo>
                  <a:lnTo>
                    <a:pt x="300" y="474"/>
                  </a:lnTo>
                  <a:lnTo>
                    <a:pt x="312" y="486"/>
                  </a:lnTo>
                  <a:lnTo>
                    <a:pt x="312" y="492"/>
                  </a:lnTo>
                  <a:lnTo>
                    <a:pt x="324" y="504"/>
                  </a:lnTo>
                  <a:lnTo>
                    <a:pt x="324" y="516"/>
                  </a:lnTo>
                  <a:lnTo>
                    <a:pt x="330" y="522"/>
                  </a:lnTo>
                  <a:lnTo>
                    <a:pt x="336" y="528"/>
                  </a:lnTo>
                  <a:lnTo>
                    <a:pt x="342" y="534"/>
                  </a:lnTo>
                  <a:lnTo>
                    <a:pt x="342" y="540"/>
                  </a:lnTo>
                  <a:lnTo>
                    <a:pt x="354" y="552"/>
                  </a:lnTo>
                  <a:lnTo>
                    <a:pt x="354" y="558"/>
                  </a:lnTo>
                  <a:lnTo>
                    <a:pt x="360" y="564"/>
                  </a:lnTo>
                  <a:lnTo>
                    <a:pt x="360" y="570"/>
                  </a:lnTo>
                  <a:lnTo>
                    <a:pt x="372" y="582"/>
                  </a:lnTo>
                  <a:lnTo>
                    <a:pt x="372" y="588"/>
                  </a:lnTo>
                  <a:lnTo>
                    <a:pt x="378" y="594"/>
                  </a:lnTo>
                  <a:lnTo>
                    <a:pt x="384" y="600"/>
                  </a:lnTo>
                  <a:lnTo>
                    <a:pt x="384" y="606"/>
                  </a:lnTo>
                  <a:lnTo>
                    <a:pt x="396" y="618"/>
                  </a:lnTo>
                  <a:lnTo>
                    <a:pt x="396" y="624"/>
                  </a:lnTo>
                  <a:lnTo>
                    <a:pt x="402" y="630"/>
                  </a:lnTo>
                  <a:lnTo>
                    <a:pt x="402" y="636"/>
                  </a:lnTo>
                  <a:lnTo>
                    <a:pt x="408" y="642"/>
                  </a:lnTo>
                  <a:lnTo>
                    <a:pt x="414" y="648"/>
                  </a:lnTo>
                  <a:lnTo>
                    <a:pt x="414" y="654"/>
                  </a:lnTo>
                  <a:lnTo>
                    <a:pt x="420" y="660"/>
                  </a:lnTo>
                  <a:lnTo>
                    <a:pt x="420" y="666"/>
                  </a:lnTo>
                  <a:lnTo>
                    <a:pt x="426" y="672"/>
                  </a:lnTo>
                  <a:lnTo>
                    <a:pt x="438" y="684"/>
                  </a:lnTo>
                  <a:lnTo>
                    <a:pt x="438" y="690"/>
                  </a:lnTo>
                  <a:lnTo>
                    <a:pt x="444" y="696"/>
                  </a:lnTo>
                  <a:lnTo>
                    <a:pt x="444" y="702"/>
                  </a:lnTo>
                  <a:lnTo>
                    <a:pt x="450" y="708"/>
                  </a:lnTo>
                  <a:lnTo>
                    <a:pt x="462" y="720"/>
                  </a:lnTo>
                  <a:lnTo>
                    <a:pt x="462" y="732"/>
                  </a:lnTo>
                  <a:lnTo>
                    <a:pt x="468" y="738"/>
                  </a:lnTo>
                  <a:lnTo>
                    <a:pt x="480" y="750"/>
                  </a:lnTo>
                  <a:lnTo>
                    <a:pt x="480" y="762"/>
                  </a:lnTo>
                  <a:lnTo>
                    <a:pt x="486" y="768"/>
                  </a:lnTo>
                  <a:lnTo>
                    <a:pt x="492" y="774"/>
                  </a:lnTo>
                  <a:lnTo>
                    <a:pt x="498" y="780"/>
                  </a:lnTo>
                  <a:lnTo>
                    <a:pt x="498" y="786"/>
                  </a:lnTo>
                  <a:lnTo>
                    <a:pt x="510" y="798"/>
                  </a:lnTo>
                  <a:lnTo>
                    <a:pt x="510" y="804"/>
                  </a:lnTo>
                  <a:lnTo>
                    <a:pt x="522" y="816"/>
                  </a:lnTo>
                  <a:lnTo>
                    <a:pt x="522" y="828"/>
                  </a:lnTo>
                  <a:lnTo>
                    <a:pt x="528" y="834"/>
                  </a:lnTo>
                  <a:lnTo>
                    <a:pt x="534" y="840"/>
                  </a:lnTo>
                  <a:lnTo>
                    <a:pt x="540" y="846"/>
                  </a:lnTo>
                  <a:lnTo>
                    <a:pt x="540" y="852"/>
                  </a:lnTo>
                  <a:lnTo>
                    <a:pt x="552" y="864"/>
                  </a:lnTo>
                  <a:lnTo>
                    <a:pt x="552" y="870"/>
                  </a:lnTo>
                  <a:lnTo>
                    <a:pt x="558" y="876"/>
                  </a:lnTo>
                  <a:lnTo>
                    <a:pt x="558" y="882"/>
                  </a:lnTo>
                  <a:lnTo>
                    <a:pt x="570" y="894"/>
                  </a:lnTo>
                  <a:lnTo>
                    <a:pt x="570" y="900"/>
                  </a:lnTo>
                  <a:lnTo>
                    <a:pt x="576" y="906"/>
                  </a:lnTo>
                  <a:lnTo>
                    <a:pt x="582" y="912"/>
                  </a:lnTo>
                  <a:lnTo>
                    <a:pt x="582" y="918"/>
                  </a:lnTo>
                  <a:lnTo>
                    <a:pt x="594" y="930"/>
                  </a:lnTo>
                  <a:lnTo>
                    <a:pt x="594" y="936"/>
                  </a:lnTo>
                  <a:lnTo>
                    <a:pt x="600" y="942"/>
                  </a:lnTo>
                  <a:lnTo>
                    <a:pt x="600" y="948"/>
                  </a:lnTo>
                  <a:lnTo>
                    <a:pt x="612" y="960"/>
                  </a:lnTo>
                  <a:lnTo>
                    <a:pt x="612" y="966"/>
                  </a:lnTo>
                  <a:lnTo>
                    <a:pt x="618" y="972"/>
                  </a:lnTo>
                  <a:lnTo>
                    <a:pt x="618" y="978"/>
                  </a:lnTo>
                  <a:lnTo>
                    <a:pt x="624" y="984"/>
                  </a:lnTo>
                  <a:lnTo>
                    <a:pt x="636" y="996"/>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6" name="Freeform 129">
              <a:extLst>
                <a:ext uri="{FF2B5EF4-FFF2-40B4-BE49-F238E27FC236}">
                  <a16:creationId xmlns:a16="http://schemas.microsoft.com/office/drawing/2014/main" id="{3BDAD38A-4F1D-7523-B210-49D7EAFF27E8}"/>
                </a:ext>
              </a:extLst>
            </p:cNvPr>
            <p:cNvSpPr>
              <a:spLocks/>
            </p:cNvSpPr>
            <p:nvPr/>
          </p:nvSpPr>
          <p:spPr bwMode="auto">
            <a:xfrm>
              <a:off x="4909" y="1617"/>
              <a:ext cx="345" cy="497"/>
            </a:xfrm>
            <a:custGeom>
              <a:avLst/>
              <a:gdLst>
                <a:gd name="T0" fmla="*/ 0 w 504"/>
                <a:gd name="T1" fmla="*/ 6 h 798"/>
                <a:gd name="T2" fmla="*/ 6 w 504"/>
                <a:gd name="T3" fmla="*/ 18 h 798"/>
                <a:gd name="T4" fmla="*/ 18 w 504"/>
                <a:gd name="T5" fmla="*/ 30 h 798"/>
                <a:gd name="T6" fmla="*/ 24 w 504"/>
                <a:gd name="T7" fmla="*/ 42 h 798"/>
                <a:gd name="T8" fmla="*/ 30 w 504"/>
                <a:gd name="T9" fmla="*/ 54 h 798"/>
                <a:gd name="T10" fmla="*/ 42 w 504"/>
                <a:gd name="T11" fmla="*/ 78 h 798"/>
                <a:gd name="T12" fmla="*/ 54 w 504"/>
                <a:gd name="T13" fmla="*/ 90 h 798"/>
                <a:gd name="T14" fmla="*/ 66 w 504"/>
                <a:gd name="T15" fmla="*/ 114 h 798"/>
                <a:gd name="T16" fmla="*/ 84 w 504"/>
                <a:gd name="T17" fmla="*/ 132 h 798"/>
                <a:gd name="T18" fmla="*/ 90 w 504"/>
                <a:gd name="T19" fmla="*/ 150 h 798"/>
                <a:gd name="T20" fmla="*/ 102 w 504"/>
                <a:gd name="T21" fmla="*/ 162 h 798"/>
                <a:gd name="T22" fmla="*/ 114 w 504"/>
                <a:gd name="T23" fmla="*/ 180 h 798"/>
                <a:gd name="T24" fmla="*/ 126 w 504"/>
                <a:gd name="T25" fmla="*/ 198 h 798"/>
                <a:gd name="T26" fmla="*/ 132 w 504"/>
                <a:gd name="T27" fmla="*/ 216 h 798"/>
                <a:gd name="T28" fmla="*/ 144 w 504"/>
                <a:gd name="T29" fmla="*/ 228 h 798"/>
                <a:gd name="T30" fmla="*/ 156 w 504"/>
                <a:gd name="T31" fmla="*/ 246 h 798"/>
                <a:gd name="T32" fmla="*/ 162 w 504"/>
                <a:gd name="T33" fmla="*/ 258 h 798"/>
                <a:gd name="T34" fmla="*/ 174 w 504"/>
                <a:gd name="T35" fmla="*/ 276 h 798"/>
                <a:gd name="T36" fmla="*/ 180 w 504"/>
                <a:gd name="T37" fmla="*/ 288 h 798"/>
                <a:gd name="T38" fmla="*/ 186 w 504"/>
                <a:gd name="T39" fmla="*/ 300 h 798"/>
                <a:gd name="T40" fmla="*/ 198 w 504"/>
                <a:gd name="T41" fmla="*/ 318 h 798"/>
                <a:gd name="T42" fmla="*/ 204 w 504"/>
                <a:gd name="T43" fmla="*/ 330 h 798"/>
                <a:gd name="T44" fmla="*/ 216 w 504"/>
                <a:gd name="T45" fmla="*/ 348 h 798"/>
                <a:gd name="T46" fmla="*/ 222 w 504"/>
                <a:gd name="T47" fmla="*/ 360 h 798"/>
                <a:gd name="T48" fmla="*/ 240 w 504"/>
                <a:gd name="T49" fmla="*/ 378 h 798"/>
                <a:gd name="T50" fmla="*/ 246 w 504"/>
                <a:gd name="T51" fmla="*/ 396 h 798"/>
                <a:gd name="T52" fmla="*/ 258 w 504"/>
                <a:gd name="T53" fmla="*/ 408 h 798"/>
                <a:gd name="T54" fmla="*/ 264 w 504"/>
                <a:gd name="T55" fmla="*/ 420 h 798"/>
                <a:gd name="T56" fmla="*/ 270 w 504"/>
                <a:gd name="T57" fmla="*/ 432 h 798"/>
                <a:gd name="T58" fmla="*/ 282 w 504"/>
                <a:gd name="T59" fmla="*/ 456 h 798"/>
                <a:gd name="T60" fmla="*/ 294 w 504"/>
                <a:gd name="T61" fmla="*/ 468 h 798"/>
                <a:gd name="T62" fmla="*/ 300 w 504"/>
                <a:gd name="T63" fmla="*/ 480 h 798"/>
                <a:gd name="T64" fmla="*/ 306 w 504"/>
                <a:gd name="T65" fmla="*/ 492 h 798"/>
                <a:gd name="T66" fmla="*/ 324 w 504"/>
                <a:gd name="T67" fmla="*/ 510 h 798"/>
                <a:gd name="T68" fmla="*/ 330 w 504"/>
                <a:gd name="T69" fmla="*/ 528 h 798"/>
                <a:gd name="T70" fmla="*/ 342 w 504"/>
                <a:gd name="T71" fmla="*/ 540 h 798"/>
                <a:gd name="T72" fmla="*/ 354 w 504"/>
                <a:gd name="T73" fmla="*/ 558 h 798"/>
                <a:gd name="T74" fmla="*/ 360 w 504"/>
                <a:gd name="T75" fmla="*/ 570 h 798"/>
                <a:gd name="T76" fmla="*/ 372 w 504"/>
                <a:gd name="T77" fmla="*/ 588 h 798"/>
                <a:gd name="T78" fmla="*/ 378 w 504"/>
                <a:gd name="T79" fmla="*/ 600 h 798"/>
                <a:gd name="T80" fmla="*/ 384 w 504"/>
                <a:gd name="T81" fmla="*/ 612 h 798"/>
                <a:gd name="T82" fmla="*/ 396 w 504"/>
                <a:gd name="T83" fmla="*/ 630 h 798"/>
                <a:gd name="T84" fmla="*/ 402 w 504"/>
                <a:gd name="T85" fmla="*/ 642 h 798"/>
                <a:gd name="T86" fmla="*/ 414 w 504"/>
                <a:gd name="T87" fmla="*/ 660 h 798"/>
                <a:gd name="T88" fmla="*/ 420 w 504"/>
                <a:gd name="T89" fmla="*/ 672 h 798"/>
                <a:gd name="T90" fmla="*/ 438 w 504"/>
                <a:gd name="T91" fmla="*/ 690 h 798"/>
                <a:gd name="T92" fmla="*/ 444 w 504"/>
                <a:gd name="T93" fmla="*/ 702 h 798"/>
                <a:gd name="T94" fmla="*/ 450 w 504"/>
                <a:gd name="T95" fmla="*/ 714 h 798"/>
                <a:gd name="T96" fmla="*/ 456 w 504"/>
                <a:gd name="T97" fmla="*/ 726 h 798"/>
                <a:gd name="T98" fmla="*/ 462 w 504"/>
                <a:gd name="T99" fmla="*/ 738 h 798"/>
                <a:gd name="T100" fmla="*/ 480 w 504"/>
                <a:gd name="T101" fmla="*/ 756 h 798"/>
                <a:gd name="T102" fmla="*/ 486 w 504"/>
                <a:gd name="T103" fmla="*/ 774 h 798"/>
                <a:gd name="T104" fmla="*/ 498 w 504"/>
                <a:gd name="T105" fmla="*/ 786 h 798"/>
                <a:gd name="T106" fmla="*/ 504 w 504"/>
                <a:gd name="T107" fmla="*/ 798 h 7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4"/>
                <a:gd name="T163" fmla="*/ 0 h 798"/>
                <a:gd name="T164" fmla="*/ 504 w 504"/>
                <a:gd name="T165" fmla="*/ 798 h 79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4" h="798">
                  <a:moveTo>
                    <a:pt x="0" y="0"/>
                  </a:moveTo>
                  <a:lnTo>
                    <a:pt x="0" y="6"/>
                  </a:lnTo>
                  <a:lnTo>
                    <a:pt x="6" y="12"/>
                  </a:lnTo>
                  <a:lnTo>
                    <a:pt x="6" y="18"/>
                  </a:lnTo>
                  <a:lnTo>
                    <a:pt x="12" y="24"/>
                  </a:lnTo>
                  <a:lnTo>
                    <a:pt x="18" y="30"/>
                  </a:lnTo>
                  <a:lnTo>
                    <a:pt x="18" y="36"/>
                  </a:lnTo>
                  <a:lnTo>
                    <a:pt x="24" y="42"/>
                  </a:lnTo>
                  <a:lnTo>
                    <a:pt x="24" y="48"/>
                  </a:lnTo>
                  <a:lnTo>
                    <a:pt x="30" y="54"/>
                  </a:lnTo>
                  <a:lnTo>
                    <a:pt x="42" y="66"/>
                  </a:lnTo>
                  <a:lnTo>
                    <a:pt x="42" y="78"/>
                  </a:lnTo>
                  <a:lnTo>
                    <a:pt x="48" y="84"/>
                  </a:lnTo>
                  <a:lnTo>
                    <a:pt x="54" y="90"/>
                  </a:lnTo>
                  <a:lnTo>
                    <a:pt x="66" y="102"/>
                  </a:lnTo>
                  <a:lnTo>
                    <a:pt x="66" y="114"/>
                  </a:lnTo>
                  <a:lnTo>
                    <a:pt x="72" y="120"/>
                  </a:lnTo>
                  <a:lnTo>
                    <a:pt x="84" y="132"/>
                  </a:lnTo>
                  <a:lnTo>
                    <a:pt x="84" y="144"/>
                  </a:lnTo>
                  <a:lnTo>
                    <a:pt x="90" y="150"/>
                  </a:lnTo>
                  <a:lnTo>
                    <a:pt x="96" y="156"/>
                  </a:lnTo>
                  <a:lnTo>
                    <a:pt x="102" y="162"/>
                  </a:lnTo>
                  <a:lnTo>
                    <a:pt x="102" y="168"/>
                  </a:lnTo>
                  <a:lnTo>
                    <a:pt x="114" y="180"/>
                  </a:lnTo>
                  <a:lnTo>
                    <a:pt x="114" y="186"/>
                  </a:lnTo>
                  <a:lnTo>
                    <a:pt x="126" y="198"/>
                  </a:lnTo>
                  <a:lnTo>
                    <a:pt x="126" y="210"/>
                  </a:lnTo>
                  <a:lnTo>
                    <a:pt x="132" y="216"/>
                  </a:lnTo>
                  <a:lnTo>
                    <a:pt x="138" y="222"/>
                  </a:lnTo>
                  <a:lnTo>
                    <a:pt x="144" y="228"/>
                  </a:lnTo>
                  <a:lnTo>
                    <a:pt x="144" y="234"/>
                  </a:lnTo>
                  <a:lnTo>
                    <a:pt x="156" y="246"/>
                  </a:lnTo>
                  <a:lnTo>
                    <a:pt x="156" y="252"/>
                  </a:lnTo>
                  <a:lnTo>
                    <a:pt x="162" y="258"/>
                  </a:lnTo>
                  <a:lnTo>
                    <a:pt x="162" y="264"/>
                  </a:lnTo>
                  <a:lnTo>
                    <a:pt x="174" y="276"/>
                  </a:lnTo>
                  <a:lnTo>
                    <a:pt x="174" y="282"/>
                  </a:lnTo>
                  <a:lnTo>
                    <a:pt x="180" y="288"/>
                  </a:lnTo>
                  <a:lnTo>
                    <a:pt x="180" y="294"/>
                  </a:lnTo>
                  <a:lnTo>
                    <a:pt x="186" y="300"/>
                  </a:lnTo>
                  <a:lnTo>
                    <a:pt x="198" y="312"/>
                  </a:lnTo>
                  <a:lnTo>
                    <a:pt x="198" y="318"/>
                  </a:lnTo>
                  <a:lnTo>
                    <a:pt x="204" y="324"/>
                  </a:lnTo>
                  <a:lnTo>
                    <a:pt x="204" y="330"/>
                  </a:lnTo>
                  <a:lnTo>
                    <a:pt x="216" y="342"/>
                  </a:lnTo>
                  <a:lnTo>
                    <a:pt x="216" y="348"/>
                  </a:lnTo>
                  <a:lnTo>
                    <a:pt x="222" y="354"/>
                  </a:lnTo>
                  <a:lnTo>
                    <a:pt x="222" y="360"/>
                  </a:lnTo>
                  <a:lnTo>
                    <a:pt x="228" y="366"/>
                  </a:lnTo>
                  <a:lnTo>
                    <a:pt x="240" y="378"/>
                  </a:lnTo>
                  <a:lnTo>
                    <a:pt x="240" y="390"/>
                  </a:lnTo>
                  <a:lnTo>
                    <a:pt x="246" y="396"/>
                  </a:lnTo>
                  <a:lnTo>
                    <a:pt x="252" y="402"/>
                  </a:lnTo>
                  <a:lnTo>
                    <a:pt x="258" y="408"/>
                  </a:lnTo>
                  <a:lnTo>
                    <a:pt x="258" y="414"/>
                  </a:lnTo>
                  <a:lnTo>
                    <a:pt x="264" y="420"/>
                  </a:lnTo>
                  <a:lnTo>
                    <a:pt x="264" y="426"/>
                  </a:lnTo>
                  <a:lnTo>
                    <a:pt x="270" y="432"/>
                  </a:lnTo>
                  <a:lnTo>
                    <a:pt x="282" y="444"/>
                  </a:lnTo>
                  <a:lnTo>
                    <a:pt x="282" y="456"/>
                  </a:lnTo>
                  <a:lnTo>
                    <a:pt x="288" y="462"/>
                  </a:lnTo>
                  <a:lnTo>
                    <a:pt x="294" y="468"/>
                  </a:lnTo>
                  <a:lnTo>
                    <a:pt x="300" y="474"/>
                  </a:lnTo>
                  <a:lnTo>
                    <a:pt x="300" y="480"/>
                  </a:lnTo>
                  <a:lnTo>
                    <a:pt x="306" y="486"/>
                  </a:lnTo>
                  <a:lnTo>
                    <a:pt x="306" y="492"/>
                  </a:lnTo>
                  <a:lnTo>
                    <a:pt x="312" y="498"/>
                  </a:lnTo>
                  <a:lnTo>
                    <a:pt x="324" y="510"/>
                  </a:lnTo>
                  <a:lnTo>
                    <a:pt x="324" y="522"/>
                  </a:lnTo>
                  <a:lnTo>
                    <a:pt x="330" y="528"/>
                  </a:lnTo>
                  <a:lnTo>
                    <a:pt x="336" y="534"/>
                  </a:lnTo>
                  <a:lnTo>
                    <a:pt x="342" y="540"/>
                  </a:lnTo>
                  <a:lnTo>
                    <a:pt x="342" y="546"/>
                  </a:lnTo>
                  <a:lnTo>
                    <a:pt x="354" y="558"/>
                  </a:lnTo>
                  <a:lnTo>
                    <a:pt x="354" y="564"/>
                  </a:lnTo>
                  <a:lnTo>
                    <a:pt x="360" y="570"/>
                  </a:lnTo>
                  <a:lnTo>
                    <a:pt x="360" y="576"/>
                  </a:lnTo>
                  <a:lnTo>
                    <a:pt x="372" y="588"/>
                  </a:lnTo>
                  <a:lnTo>
                    <a:pt x="372" y="594"/>
                  </a:lnTo>
                  <a:lnTo>
                    <a:pt x="378" y="600"/>
                  </a:lnTo>
                  <a:lnTo>
                    <a:pt x="384" y="606"/>
                  </a:lnTo>
                  <a:lnTo>
                    <a:pt x="384" y="612"/>
                  </a:lnTo>
                  <a:lnTo>
                    <a:pt x="396" y="624"/>
                  </a:lnTo>
                  <a:lnTo>
                    <a:pt x="396" y="630"/>
                  </a:lnTo>
                  <a:lnTo>
                    <a:pt x="402" y="636"/>
                  </a:lnTo>
                  <a:lnTo>
                    <a:pt x="402" y="642"/>
                  </a:lnTo>
                  <a:lnTo>
                    <a:pt x="414" y="654"/>
                  </a:lnTo>
                  <a:lnTo>
                    <a:pt x="414" y="660"/>
                  </a:lnTo>
                  <a:lnTo>
                    <a:pt x="420" y="666"/>
                  </a:lnTo>
                  <a:lnTo>
                    <a:pt x="420" y="672"/>
                  </a:lnTo>
                  <a:lnTo>
                    <a:pt x="426" y="678"/>
                  </a:lnTo>
                  <a:lnTo>
                    <a:pt x="438" y="690"/>
                  </a:lnTo>
                  <a:lnTo>
                    <a:pt x="438" y="696"/>
                  </a:lnTo>
                  <a:lnTo>
                    <a:pt x="444" y="702"/>
                  </a:lnTo>
                  <a:lnTo>
                    <a:pt x="444" y="708"/>
                  </a:lnTo>
                  <a:lnTo>
                    <a:pt x="450" y="714"/>
                  </a:lnTo>
                  <a:lnTo>
                    <a:pt x="456" y="720"/>
                  </a:lnTo>
                  <a:lnTo>
                    <a:pt x="456" y="726"/>
                  </a:lnTo>
                  <a:lnTo>
                    <a:pt x="462" y="732"/>
                  </a:lnTo>
                  <a:lnTo>
                    <a:pt x="462" y="738"/>
                  </a:lnTo>
                  <a:lnTo>
                    <a:pt x="468" y="744"/>
                  </a:lnTo>
                  <a:lnTo>
                    <a:pt x="480" y="756"/>
                  </a:lnTo>
                  <a:lnTo>
                    <a:pt x="480" y="768"/>
                  </a:lnTo>
                  <a:lnTo>
                    <a:pt x="486" y="774"/>
                  </a:lnTo>
                  <a:lnTo>
                    <a:pt x="492" y="780"/>
                  </a:lnTo>
                  <a:lnTo>
                    <a:pt x="498" y="786"/>
                  </a:lnTo>
                  <a:lnTo>
                    <a:pt x="498" y="792"/>
                  </a:lnTo>
                  <a:lnTo>
                    <a:pt x="504" y="79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Line 131">
              <a:extLst>
                <a:ext uri="{FF2B5EF4-FFF2-40B4-BE49-F238E27FC236}">
                  <a16:creationId xmlns:a16="http://schemas.microsoft.com/office/drawing/2014/main" id="{78EA188E-157B-A1B6-39A4-83A3F7FEC00A}"/>
                </a:ext>
              </a:extLst>
            </p:cNvPr>
            <p:cNvSpPr>
              <a:spLocks noChangeShapeType="1"/>
            </p:cNvSpPr>
            <p:nvPr/>
          </p:nvSpPr>
          <p:spPr bwMode="auto">
            <a:xfrm>
              <a:off x="3469" y="1152"/>
              <a:ext cx="1773" cy="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68" name="Group 67">
            <a:extLst>
              <a:ext uri="{FF2B5EF4-FFF2-40B4-BE49-F238E27FC236}">
                <a16:creationId xmlns:a16="http://schemas.microsoft.com/office/drawing/2014/main" id="{B0110879-1DAE-5A78-7B5C-06737E2988B6}"/>
              </a:ext>
            </a:extLst>
          </p:cNvPr>
          <p:cNvGrpSpPr/>
          <p:nvPr/>
        </p:nvGrpSpPr>
        <p:grpSpPr>
          <a:xfrm>
            <a:off x="5756631" y="3576004"/>
            <a:ext cx="2812936" cy="1774825"/>
            <a:chOff x="4812507" y="3997325"/>
            <a:chExt cx="3663950" cy="2640012"/>
          </a:xfrm>
        </p:grpSpPr>
        <p:sp>
          <p:nvSpPr>
            <p:cNvPr id="69" name="Rectangle 139">
              <a:extLst>
                <a:ext uri="{FF2B5EF4-FFF2-40B4-BE49-F238E27FC236}">
                  <a16:creationId xmlns:a16="http://schemas.microsoft.com/office/drawing/2014/main" id="{F97F22DB-D5BB-298B-B35A-6E05C733BFBC}"/>
                </a:ext>
              </a:extLst>
            </p:cNvPr>
            <p:cNvSpPr>
              <a:spLocks noChangeArrowheads="1"/>
            </p:cNvSpPr>
            <p:nvPr/>
          </p:nvSpPr>
          <p:spPr bwMode="auto">
            <a:xfrm>
              <a:off x="5601494" y="4046537"/>
              <a:ext cx="2779713" cy="24161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0" name="Line 140">
              <a:extLst>
                <a:ext uri="{FF2B5EF4-FFF2-40B4-BE49-F238E27FC236}">
                  <a16:creationId xmlns:a16="http://schemas.microsoft.com/office/drawing/2014/main" id="{42AE0CE8-5FF0-711B-AD95-97D83863D289}"/>
                </a:ext>
              </a:extLst>
            </p:cNvPr>
            <p:cNvSpPr>
              <a:spLocks noChangeShapeType="1"/>
            </p:cNvSpPr>
            <p:nvPr/>
          </p:nvSpPr>
          <p:spPr bwMode="auto">
            <a:xfrm>
              <a:off x="5601494" y="4046537"/>
              <a:ext cx="27797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Freeform 141">
              <a:extLst>
                <a:ext uri="{FF2B5EF4-FFF2-40B4-BE49-F238E27FC236}">
                  <a16:creationId xmlns:a16="http://schemas.microsoft.com/office/drawing/2014/main" id="{794AFA5C-62AD-5959-5B93-76764CA95F93}"/>
                </a:ext>
              </a:extLst>
            </p:cNvPr>
            <p:cNvSpPr>
              <a:spLocks/>
            </p:cNvSpPr>
            <p:nvPr/>
          </p:nvSpPr>
          <p:spPr bwMode="auto">
            <a:xfrm>
              <a:off x="5601494" y="4046537"/>
              <a:ext cx="2779713" cy="2416175"/>
            </a:xfrm>
            <a:custGeom>
              <a:avLst/>
              <a:gdLst>
                <a:gd name="T0" fmla="*/ 0 w 434"/>
                <a:gd name="T1" fmla="*/ 343 h 343"/>
                <a:gd name="T2" fmla="*/ 434 w 434"/>
                <a:gd name="T3" fmla="*/ 343 h 343"/>
                <a:gd name="T4" fmla="*/ 434 w 434"/>
                <a:gd name="T5" fmla="*/ 0 h 343"/>
                <a:gd name="T6" fmla="*/ 0 60000 65536"/>
                <a:gd name="T7" fmla="*/ 0 60000 65536"/>
                <a:gd name="T8" fmla="*/ 0 60000 65536"/>
                <a:gd name="T9" fmla="*/ 0 w 434"/>
                <a:gd name="T10" fmla="*/ 0 h 343"/>
                <a:gd name="T11" fmla="*/ 434 w 434"/>
                <a:gd name="T12" fmla="*/ 343 h 343"/>
              </a:gdLst>
              <a:ahLst/>
              <a:cxnLst>
                <a:cxn ang="T6">
                  <a:pos x="T0" y="T1"/>
                </a:cxn>
                <a:cxn ang="T7">
                  <a:pos x="T2" y="T3"/>
                </a:cxn>
                <a:cxn ang="T8">
                  <a:pos x="T4" y="T5"/>
                </a:cxn>
              </a:cxnLst>
              <a:rect l="T9" t="T10" r="T11" b="T12"/>
              <a:pathLst>
                <a:path w="434" h="343">
                  <a:moveTo>
                    <a:pt x="0" y="343"/>
                  </a:moveTo>
                  <a:lnTo>
                    <a:pt x="434" y="343"/>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Line 142">
              <a:extLst>
                <a:ext uri="{FF2B5EF4-FFF2-40B4-BE49-F238E27FC236}">
                  <a16:creationId xmlns:a16="http://schemas.microsoft.com/office/drawing/2014/main" id="{5F05B40F-B658-F018-C388-CEEEB2D91E7A}"/>
                </a:ext>
              </a:extLst>
            </p:cNvPr>
            <p:cNvSpPr>
              <a:spLocks noChangeShapeType="1"/>
            </p:cNvSpPr>
            <p:nvPr/>
          </p:nvSpPr>
          <p:spPr bwMode="auto">
            <a:xfrm flipV="1">
              <a:off x="5601494" y="4046537"/>
              <a:ext cx="1588" cy="2416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143">
              <a:extLst>
                <a:ext uri="{FF2B5EF4-FFF2-40B4-BE49-F238E27FC236}">
                  <a16:creationId xmlns:a16="http://schemas.microsoft.com/office/drawing/2014/main" id="{8A3E7745-3C93-68A9-66C5-B76ED803DC28}"/>
                </a:ext>
              </a:extLst>
            </p:cNvPr>
            <p:cNvSpPr>
              <a:spLocks noChangeShapeType="1"/>
            </p:cNvSpPr>
            <p:nvPr/>
          </p:nvSpPr>
          <p:spPr bwMode="auto">
            <a:xfrm>
              <a:off x="5601494" y="6462712"/>
              <a:ext cx="2779713"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144">
              <a:extLst>
                <a:ext uri="{FF2B5EF4-FFF2-40B4-BE49-F238E27FC236}">
                  <a16:creationId xmlns:a16="http://schemas.microsoft.com/office/drawing/2014/main" id="{3F090368-0720-671E-A5F1-0B7298B825BF}"/>
                </a:ext>
              </a:extLst>
            </p:cNvPr>
            <p:cNvSpPr>
              <a:spLocks noChangeShapeType="1"/>
            </p:cNvSpPr>
            <p:nvPr/>
          </p:nvSpPr>
          <p:spPr bwMode="auto">
            <a:xfrm flipV="1">
              <a:off x="5601494" y="4046537"/>
              <a:ext cx="1588" cy="2416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145">
              <a:extLst>
                <a:ext uri="{FF2B5EF4-FFF2-40B4-BE49-F238E27FC236}">
                  <a16:creationId xmlns:a16="http://schemas.microsoft.com/office/drawing/2014/main" id="{4B84995E-29A7-B94C-3E7D-D65FCF7E1669}"/>
                </a:ext>
              </a:extLst>
            </p:cNvPr>
            <p:cNvSpPr>
              <a:spLocks noChangeShapeType="1"/>
            </p:cNvSpPr>
            <p:nvPr/>
          </p:nvSpPr>
          <p:spPr bwMode="auto">
            <a:xfrm flipV="1">
              <a:off x="560149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146">
              <a:extLst>
                <a:ext uri="{FF2B5EF4-FFF2-40B4-BE49-F238E27FC236}">
                  <a16:creationId xmlns:a16="http://schemas.microsoft.com/office/drawing/2014/main" id="{30B2C4EF-0582-DD49-ACCC-78F5C3AD8D8E}"/>
                </a:ext>
              </a:extLst>
            </p:cNvPr>
            <p:cNvSpPr>
              <a:spLocks noChangeShapeType="1"/>
            </p:cNvSpPr>
            <p:nvPr/>
          </p:nvSpPr>
          <p:spPr bwMode="auto">
            <a:xfrm>
              <a:off x="560149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Rectangle 147">
              <a:extLst>
                <a:ext uri="{FF2B5EF4-FFF2-40B4-BE49-F238E27FC236}">
                  <a16:creationId xmlns:a16="http://schemas.microsoft.com/office/drawing/2014/main" id="{D72C5EAF-7A7D-30D2-2F74-19894A0D044F}"/>
                </a:ext>
              </a:extLst>
            </p:cNvPr>
            <p:cNvSpPr>
              <a:spLocks noChangeArrowheads="1"/>
            </p:cNvSpPr>
            <p:nvPr/>
          </p:nvSpPr>
          <p:spPr bwMode="auto">
            <a:xfrm>
              <a:off x="5582444"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78" name="Line 148">
              <a:extLst>
                <a:ext uri="{FF2B5EF4-FFF2-40B4-BE49-F238E27FC236}">
                  <a16:creationId xmlns:a16="http://schemas.microsoft.com/office/drawing/2014/main" id="{C57BF0A7-2C21-8D73-9C98-BF2F06B28B34}"/>
                </a:ext>
              </a:extLst>
            </p:cNvPr>
            <p:cNvSpPr>
              <a:spLocks noChangeShapeType="1"/>
            </p:cNvSpPr>
            <p:nvPr/>
          </p:nvSpPr>
          <p:spPr bwMode="auto">
            <a:xfrm flipV="1">
              <a:off x="587771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149">
              <a:extLst>
                <a:ext uri="{FF2B5EF4-FFF2-40B4-BE49-F238E27FC236}">
                  <a16:creationId xmlns:a16="http://schemas.microsoft.com/office/drawing/2014/main" id="{50027FD0-4D22-3C12-42E7-7ED574F0CF0A}"/>
                </a:ext>
              </a:extLst>
            </p:cNvPr>
            <p:cNvSpPr>
              <a:spLocks noChangeShapeType="1"/>
            </p:cNvSpPr>
            <p:nvPr/>
          </p:nvSpPr>
          <p:spPr bwMode="auto">
            <a:xfrm>
              <a:off x="587771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Rectangle 150">
              <a:extLst>
                <a:ext uri="{FF2B5EF4-FFF2-40B4-BE49-F238E27FC236}">
                  <a16:creationId xmlns:a16="http://schemas.microsoft.com/office/drawing/2014/main" id="{BA006FC1-659D-908E-1EDD-D193AEE00075}"/>
                </a:ext>
              </a:extLst>
            </p:cNvPr>
            <p:cNvSpPr>
              <a:spLocks noChangeArrowheads="1"/>
            </p:cNvSpPr>
            <p:nvPr/>
          </p:nvSpPr>
          <p:spPr bwMode="auto">
            <a:xfrm>
              <a:off x="5858669"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a:p>
          </p:txBody>
        </p:sp>
        <p:sp>
          <p:nvSpPr>
            <p:cNvPr id="81" name="Line 151">
              <a:extLst>
                <a:ext uri="{FF2B5EF4-FFF2-40B4-BE49-F238E27FC236}">
                  <a16:creationId xmlns:a16="http://schemas.microsoft.com/office/drawing/2014/main" id="{45BE824F-14A5-1E2C-5D96-4C4F08C2B54A}"/>
                </a:ext>
              </a:extLst>
            </p:cNvPr>
            <p:cNvSpPr>
              <a:spLocks noChangeShapeType="1"/>
            </p:cNvSpPr>
            <p:nvPr/>
          </p:nvSpPr>
          <p:spPr bwMode="auto">
            <a:xfrm flipV="1">
              <a:off x="615235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152">
              <a:extLst>
                <a:ext uri="{FF2B5EF4-FFF2-40B4-BE49-F238E27FC236}">
                  <a16:creationId xmlns:a16="http://schemas.microsoft.com/office/drawing/2014/main" id="{9490B530-61F9-C30E-82A9-952D2241E774}"/>
                </a:ext>
              </a:extLst>
            </p:cNvPr>
            <p:cNvSpPr>
              <a:spLocks noChangeShapeType="1"/>
            </p:cNvSpPr>
            <p:nvPr/>
          </p:nvSpPr>
          <p:spPr bwMode="auto">
            <a:xfrm>
              <a:off x="615235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Rectangle 153">
              <a:extLst>
                <a:ext uri="{FF2B5EF4-FFF2-40B4-BE49-F238E27FC236}">
                  <a16:creationId xmlns:a16="http://schemas.microsoft.com/office/drawing/2014/main" id="{117FF0D3-D38E-655F-2FCB-4D54D35FBFBB}"/>
                </a:ext>
              </a:extLst>
            </p:cNvPr>
            <p:cNvSpPr>
              <a:spLocks noChangeArrowheads="1"/>
            </p:cNvSpPr>
            <p:nvPr/>
          </p:nvSpPr>
          <p:spPr bwMode="auto">
            <a:xfrm>
              <a:off x="6133307"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a:p>
          </p:txBody>
        </p:sp>
        <p:sp>
          <p:nvSpPr>
            <p:cNvPr id="84" name="Line 154">
              <a:extLst>
                <a:ext uri="{FF2B5EF4-FFF2-40B4-BE49-F238E27FC236}">
                  <a16:creationId xmlns:a16="http://schemas.microsoft.com/office/drawing/2014/main" id="{BCB8EA2B-702F-ED79-DE31-129CB1F55199}"/>
                </a:ext>
              </a:extLst>
            </p:cNvPr>
            <p:cNvSpPr>
              <a:spLocks noChangeShapeType="1"/>
            </p:cNvSpPr>
            <p:nvPr/>
          </p:nvSpPr>
          <p:spPr bwMode="auto">
            <a:xfrm flipV="1">
              <a:off x="643334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155">
              <a:extLst>
                <a:ext uri="{FF2B5EF4-FFF2-40B4-BE49-F238E27FC236}">
                  <a16:creationId xmlns:a16="http://schemas.microsoft.com/office/drawing/2014/main" id="{54CD8BB6-2120-954B-4679-64682CC921F6}"/>
                </a:ext>
              </a:extLst>
            </p:cNvPr>
            <p:cNvSpPr>
              <a:spLocks noChangeShapeType="1"/>
            </p:cNvSpPr>
            <p:nvPr/>
          </p:nvSpPr>
          <p:spPr bwMode="auto">
            <a:xfrm>
              <a:off x="643334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Rectangle 156">
              <a:extLst>
                <a:ext uri="{FF2B5EF4-FFF2-40B4-BE49-F238E27FC236}">
                  <a16:creationId xmlns:a16="http://schemas.microsoft.com/office/drawing/2014/main" id="{218D0056-8D1D-76AA-DD88-14A3EC2BE010}"/>
                </a:ext>
              </a:extLst>
            </p:cNvPr>
            <p:cNvSpPr>
              <a:spLocks noChangeArrowheads="1"/>
            </p:cNvSpPr>
            <p:nvPr/>
          </p:nvSpPr>
          <p:spPr bwMode="auto">
            <a:xfrm>
              <a:off x="6415882"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a:p>
          </p:txBody>
        </p:sp>
        <p:sp>
          <p:nvSpPr>
            <p:cNvPr id="87" name="Line 157">
              <a:extLst>
                <a:ext uri="{FF2B5EF4-FFF2-40B4-BE49-F238E27FC236}">
                  <a16:creationId xmlns:a16="http://schemas.microsoft.com/office/drawing/2014/main" id="{831848D8-FB3D-5056-2EEF-386197EF1F5E}"/>
                </a:ext>
              </a:extLst>
            </p:cNvPr>
            <p:cNvSpPr>
              <a:spLocks noChangeShapeType="1"/>
            </p:cNvSpPr>
            <p:nvPr/>
          </p:nvSpPr>
          <p:spPr bwMode="auto">
            <a:xfrm flipV="1">
              <a:off x="670956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158">
              <a:extLst>
                <a:ext uri="{FF2B5EF4-FFF2-40B4-BE49-F238E27FC236}">
                  <a16:creationId xmlns:a16="http://schemas.microsoft.com/office/drawing/2014/main" id="{D5B3973A-C540-AFC6-C0C3-6F3E6DF118FF}"/>
                </a:ext>
              </a:extLst>
            </p:cNvPr>
            <p:cNvSpPr>
              <a:spLocks noChangeShapeType="1"/>
            </p:cNvSpPr>
            <p:nvPr/>
          </p:nvSpPr>
          <p:spPr bwMode="auto">
            <a:xfrm>
              <a:off x="670956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Rectangle 159">
              <a:extLst>
                <a:ext uri="{FF2B5EF4-FFF2-40B4-BE49-F238E27FC236}">
                  <a16:creationId xmlns:a16="http://schemas.microsoft.com/office/drawing/2014/main" id="{47E8B553-2668-A8AC-02D1-ACAEEBC20418}"/>
                </a:ext>
              </a:extLst>
            </p:cNvPr>
            <p:cNvSpPr>
              <a:spLocks noChangeArrowheads="1"/>
            </p:cNvSpPr>
            <p:nvPr/>
          </p:nvSpPr>
          <p:spPr bwMode="auto">
            <a:xfrm>
              <a:off x="6690519" y="6484937"/>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a:p>
          </p:txBody>
        </p:sp>
        <p:sp>
          <p:nvSpPr>
            <p:cNvPr id="90" name="Line 160">
              <a:extLst>
                <a:ext uri="{FF2B5EF4-FFF2-40B4-BE49-F238E27FC236}">
                  <a16:creationId xmlns:a16="http://schemas.microsoft.com/office/drawing/2014/main" id="{C223813D-4B5A-F167-8627-9FDCFA59C531}"/>
                </a:ext>
              </a:extLst>
            </p:cNvPr>
            <p:cNvSpPr>
              <a:spLocks noChangeShapeType="1"/>
            </p:cNvSpPr>
            <p:nvPr/>
          </p:nvSpPr>
          <p:spPr bwMode="auto">
            <a:xfrm flipV="1">
              <a:off x="699055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Line 161">
              <a:extLst>
                <a:ext uri="{FF2B5EF4-FFF2-40B4-BE49-F238E27FC236}">
                  <a16:creationId xmlns:a16="http://schemas.microsoft.com/office/drawing/2014/main" id="{B3351A0E-6644-479E-6EB5-4E08A520FEFB}"/>
                </a:ext>
              </a:extLst>
            </p:cNvPr>
            <p:cNvSpPr>
              <a:spLocks noChangeShapeType="1"/>
            </p:cNvSpPr>
            <p:nvPr/>
          </p:nvSpPr>
          <p:spPr bwMode="auto">
            <a:xfrm>
              <a:off x="699055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Rectangle 162">
              <a:extLst>
                <a:ext uri="{FF2B5EF4-FFF2-40B4-BE49-F238E27FC236}">
                  <a16:creationId xmlns:a16="http://schemas.microsoft.com/office/drawing/2014/main" id="{044A4F34-8DF4-92A6-EDF1-D971A182F0E1}"/>
                </a:ext>
              </a:extLst>
            </p:cNvPr>
            <p:cNvSpPr>
              <a:spLocks noChangeArrowheads="1"/>
            </p:cNvSpPr>
            <p:nvPr/>
          </p:nvSpPr>
          <p:spPr bwMode="auto">
            <a:xfrm>
              <a:off x="6946107"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a:p>
          </p:txBody>
        </p:sp>
        <p:sp>
          <p:nvSpPr>
            <p:cNvPr id="93" name="Line 163">
              <a:extLst>
                <a:ext uri="{FF2B5EF4-FFF2-40B4-BE49-F238E27FC236}">
                  <a16:creationId xmlns:a16="http://schemas.microsoft.com/office/drawing/2014/main" id="{DDDE8AD6-AB1F-69F1-6724-3EFBA2122467}"/>
                </a:ext>
              </a:extLst>
            </p:cNvPr>
            <p:cNvSpPr>
              <a:spLocks noChangeShapeType="1"/>
            </p:cNvSpPr>
            <p:nvPr/>
          </p:nvSpPr>
          <p:spPr bwMode="auto">
            <a:xfrm flipV="1">
              <a:off x="7266782"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Line 164">
              <a:extLst>
                <a:ext uri="{FF2B5EF4-FFF2-40B4-BE49-F238E27FC236}">
                  <a16:creationId xmlns:a16="http://schemas.microsoft.com/office/drawing/2014/main" id="{ACC4022B-6A23-7B47-FDC3-E652283284FC}"/>
                </a:ext>
              </a:extLst>
            </p:cNvPr>
            <p:cNvSpPr>
              <a:spLocks noChangeShapeType="1"/>
            </p:cNvSpPr>
            <p:nvPr/>
          </p:nvSpPr>
          <p:spPr bwMode="auto">
            <a:xfrm>
              <a:off x="7266782"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5" name="Rectangle 165">
              <a:extLst>
                <a:ext uri="{FF2B5EF4-FFF2-40B4-BE49-F238E27FC236}">
                  <a16:creationId xmlns:a16="http://schemas.microsoft.com/office/drawing/2014/main" id="{46E1773B-246C-A5A8-41FF-C54345B9BB38}"/>
                </a:ext>
              </a:extLst>
            </p:cNvPr>
            <p:cNvSpPr>
              <a:spLocks noChangeArrowheads="1"/>
            </p:cNvSpPr>
            <p:nvPr/>
          </p:nvSpPr>
          <p:spPr bwMode="auto">
            <a:xfrm>
              <a:off x="7222332"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a:p>
          </p:txBody>
        </p:sp>
        <p:sp>
          <p:nvSpPr>
            <p:cNvPr id="96" name="Line 166">
              <a:extLst>
                <a:ext uri="{FF2B5EF4-FFF2-40B4-BE49-F238E27FC236}">
                  <a16:creationId xmlns:a16="http://schemas.microsoft.com/office/drawing/2014/main" id="{A3DF2AEB-7B32-B31E-1B01-8440CD1B3B20}"/>
                </a:ext>
              </a:extLst>
            </p:cNvPr>
            <p:cNvSpPr>
              <a:spLocks noChangeShapeType="1"/>
            </p:cNvSpPr>
            <p:nvPr/>
          </p:nvSpPr>
          <p:spPr bwMode="auto">
            <a:xfrm flipV="1">
              <a:off x="7541419"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Line 167">
              <a:extLst>
                <a:ext uri="{FF2B5EF4-FFF2-40B4-BE49-F238E27FC236}">
                  <a16:creationId xmlns:a16="http://schemas.microsoft.com/office/drawing/2014/main" id="{E0FD47BC-BE2C-52ED-27CC-981646AAFD59}"/>
                </a:ext>
              </a:extLst>
            </p:cNvPr>
            <p:cNvSpPr>
              <a:spLocks noChangeShapeType="1"/>
            </p:cNvSpPr>
            <p:nvPr/>
          </p:nvSpPr>
          <p:spPr bwMode="auto">
            <a:xfrm>
              <a:off x="7541419"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 name="Rectangle 168">
              <a:extLst>
                <a:ext uri="{FF2B5EF4-FFF2-40B4-BE49-F238E27FC236}">
                  <a16:creationId xmlns:a16="http://schemas.microsoft.com/office/drawing/2014/main" id="{B35C558E-259E-4EDB-32DB-693173A0C0A4}"/>
                </a:ext>
              </a:extLst>
            </p:cNvPr>
            <p:cNvSpPr>
              <a:spLocks noChangeArrowheads="1"/>
            </p:cNvSpPr>
            <p:nvPr/>
          </p:nvSpPr>
          <p:spPr bwMode="auto">
            <a:xfrm>
              <a:off x="7496969"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14</a:t>
              </a:r>
              <a:endParaRPr lang="en-US"/>
            </a:p>
          </p:txBody>
        </p:sp>
        <p:sp>
          <p:nvSpPr>
            <p:cNvPr id="99" name="Line 169">
              <a:extLst>
                <a:ext uri="{FF2B5EF4-FFF2-40B4-BE49-F238E27FC236}">
                  <a16:creationId xmlns:a16="http://schemas.microsoft.com/office/drawing/2014/main" id="{4B2EFC6B-9D50-33F4-8AF5-E5A4D6C771E5}"/>
                </a:ext>
              </a:extLst>
            </p:cNvPr>
            <p:cNvSpPr>
              <a:spLocks noChangeShapeType="1"/>
            </p:cNvSpPr>
            <p:nvPr/>
          </p:nvSpPr>
          <p:spPr bwMode="auto">
            <a:xfrm flipV="1">
              <a:off x="7823994" y="6427787"/>
              <a:ext cx="1588"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170">
              <a:extLst>
                <a:ext uri="{FF2B5EF4-FFF2-40B4-BE49-F238E27FC236}">
                  <a16:creationId xmlns:a16="http://schemas.microsoft.com/office/drawing/2014/main" id="{AB95FEF1-C29A-E5F5-12F5-6EF28E8D089B}"/>
                </a:ext>
              </a:extLst>
            </p:cNvPr>
            <p:cNvSpPr>
              <a:spLocks noChangeShapeType="1"/>
            </p:cNvSpPr>
            <p:nvPr/>
          </p:nvSpPr>
          <p:spPr bwMode="auto">
            <a:xfrm>
              <a:off x="7823994" y="4054475"/>
              <a:ext cx="1588"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Rectangle 171">
              <a:extLst>
                <a:ext uri="{FF2B5EF4-FFF2-40B4-BE49-F238E27FC236}">
                  <a16:creationId xmlns:a16="http://schemas.microsoft.com/office/drawing/2014/main" id="{D2E77EBE-0670-485D-B186-DEB3A70E4491}"/>
                </a:ext>
              </a:extLst>
            </p:cNvPr>
            <p:cNvSpPr>
              <a:spLocks noChangeArrowheads="1"/>
            </p:cNvSpPr>
            <p:nvPr/>
          </p:nvSpPr>
          <p:spPr bwMode="auto">
            <a:xfrm>
              <a:off x="7779544"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16</a:t>
              </a:r>
              <a:endParaRPr lang="en-US"/>
            </a:p>
          </p:txBody>
        </p:sp>
        <p:sp>
          <p:nvSpPr>
            <p:cNvPr id="102" name="Line 172">
              <a:extLst>
                <a:ext uri="{FF2B5EF4-FFF2-40B4-BE49-F238E27FC236}">
                  <a16:creationId xmlns:a16="http://schemas.microsoft.com/office/drawing/2014/main" id="{D4C6EAFD-F1EA-1FEC-FB99-021C002ADE12}"/>
                </a:ext>
              </a:extLst>
            </p:cNvPr>
            <p:cNvSpPr>
              <a:spLocks noChangeShapeType="1"/>
            </p:cNvSpPr>
            <p:nvPr/>
          </p:nvSpPr>
          <p:spPr bwMode="auto">
            <a:xfrm flipV="1">
              <a:off x="8098632"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173">
              <a:extLst>
                <a:ext uri="{FF2B5EF4-FFF2-40B4-BE49-F238E27FC236}">
                  <a16:creationId xmlns:a16="http://schemas.microsoft.com/office/drawing/2014/main" id="{800FC922-30A2-16EA-92FC-76F74BF3516C}"/>
                </a:ext>
              </a:extLst>
            </p:cNvPr>
            <p:cNvSpPr>
              <a:spLocks noChangeShapeType="1"/>
            </p:cNvSpPr>
            <p:nvPr/>
          </p:nvSpPr>
          <p:spPr bwMode="auto">
            <a:xfrm>
              <a:off x="8098632"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Rectangle 174">
              <a:extLst>
                <a:ext uri="{FF2B5EF4-FFF2-40B4-BE49-F238E27FC236}">
                  <a16:creationId xmlns:a16="http://schemas.microsoft.com/office/drawing/2014/main" id="{CF9EB0E7-30B4-8590-D56A-DC18CE701EC8}"/>
                </a:ext>
              </a:extLst>
            </p:cNvPr>
            <p:cNvSpPr>
              <a:spLocks noChangeArrowheads="1"/>
            </p:cNvSpPr>
            <p:nvPr/>
          </p:nvSpPr>
          <p:spPr bwMode="auto">
            <a:xfrm>
              <a:off x="8054182"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18</a:t>
              </a:r>
              <a:endParaRPr lang="en-US"/>
            </a:p>
          </p:txBody>
        </p:sp>
        <p:sp>
          <p:nvSpPr>
            <p:cNvPr id="105" name="Line 175">
              <a:extLst>
                <a:ext uri="{FF2B5EF4-FFF2-40B4-BE49-F238E27FC236}">
                  <a16:creationId xmlns:a16="http://schemas.microsoft.com/office/drawing/2014/main" id="{B932408B-180E-66BF-3DD2-A0215A30230F}"/>
                </a:ext>
              </a:extLst>
            </p:cNvPr>
            <p:cNvSpPr>
              <a:spLocks noChangeShapeType="1"/>
            </p:cNvSpPr>
            <p:nvPr/>
          </p:nvSpPr>
          <p:spPr bwMode="auto">
            <a:xfrm flipV="1">
              <a:off x="8381207" y="6427787"/>
              <a:ext cx="1587"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 name="Line 176">
              <a:extLst>
                <a:ext uri="{FF2B5EF4-FFF2-40B4-BE49-F238E27FC236}">
                  <a16:creationId xmlns:a16="http://schemas.microsoft.com/office/drawing/2014/main" id="{A0C67A9D-DE7A-2D43-1CCF-EF3422450F04}"/>
                </a:ext>
              </a:extLst>
            </p:cNvPr>
            <p:cNvSpPr>
              <a:spLocks noChangeShapeType="1"/>
            </p:cNvSpPr>
            <p:nvPr/>
          </p:nvSpPr>
          <p:spPr bwMode="auto">
            <a:xfrm>
              <a:off x="8381207" y="4054475"/>
              <a:ext cx="1587"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 name="Rectangle 177">
              <a:extLst>
                <a:ext uri="{FF2B5EF4-FFF2-40B4-BE49-F238E27FC236}">
                  <a16:creationId xmlns:a16="http://schemas.microsoft.com/office/drawing/2014/main" id="{0A7DA5AC-6384-31D7-D4E9-31B2E725BEF9}"/>
                </a:ext>
              </a:extLst>
            </p:cNvPr>
            <p:cNvSpPr>
              <a:spLocks noChangeArrowheads="1"/>
            </p:cNvSpPr>
            <p:nvPr/>
          </p:nvSpPr>
          <p:spPr bwMode="auto">
            <a:xfrm>
              <a:off x="8336757" y="6484937"/>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a:t>
              </a:r>
              <a:endParaRPr lang="en-US"/>
            </a:p>
          </p:txBody>
        </p:sp>
        <p:sp>
          <p:nvSpPr>
            <p:cNvPr id="108" name="Line 178">
              <a:extLst>
                <a:ext uri="{FF2B5EF4-FFF2-40B4-BE49-F238E27FC236}">
                  <a16:creationId xmlns:a16="http://schemas.microsoft.com/office/drawing/2014/main" id="{1B10E9BA-75F4-ABC5-7EC1-F1409536C8E9}"/>
                </a:ext>
              </a:extLst>
            </p:cNvPr>
            <p:cNvSpPr>
              <a:spLocks noChangeShapeType="1"/>
            </p:cNvSpPr>
            <p:nvPr/>
          </p:nvSpPr>
          <p:spPr bwMode="auto">
            <a:xfrm>
              <a:off x="5601494" y="6462712"/>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Line 179">
              <a:extLst>
                <a:ext uri="{FF2B5EF4-FFF2-40B4-BE49-F238E27FC236}">
                  <a16:creationId xmlns:a16="http://schemas.microsoft.com/office/drawing/2014/main" id="{0C0C7233-3ECB-03E0-5955-05A84DC74FF0}"/>
                </a:ext>
              </a:extLst>
            </p:cNvPr>
            <p:cNvSpPr>
              <a:spLocks noChangeShapeType="1"/>
            </p:cNvSpPr>
            <p:nvPr/>
          </p:nvSpPr>
          <p:spPr bwMode="auto">
            <a:xfrm flipH="1">
              <a:off x="8349457" y="6462712"/>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 name="Rectangle 180">
              <a:extLst>
                <a:ext uri="{FF2B5EF4-FFF2-40B4-BE49-F238E27FC236}">
                  <a16:creationId xmlns:a16="http://schemas.microsoft.com/office/drawing/2014/main" id="{1BD38CF8-FAD4-C6AB-9C12-E77E682B33F5}"/>
                </a:ext>
              </a:extLst>
            </p:cNvPr>
            <p:cNvSpPr>
              <a:spLocks noChangeArrowheads="1"/>
            </p:cNvSpPr>
            <p:nvPr/>
          </p:nvSpPr>
          <p:spPr bwMode="auto">
            <a:xfrm>
              <a:off x="5439569" y="64071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11" name="Line 181">
              <a:extLst>
                <a:ext uri="{FF2B5EF4-FFF2-40B4-BE49-F238E27FC236}">
                  <a16:creationId xmlns:a16="http://schemas.microsoft.com/office/drawing/2014/main" id="{FEFEC39D-CC8B-02E7-FE00-5310A0F299BB}"/>
                </a:ext>
              </a:extLst>
            </p:cNvPr>
            <p:cNvSpPr>
              <a:spLocks noChangeShapeType="1"/>
            </p:cNvSpPr>
            <p:nvPr/>
          </p:nvSpPr>
          <p:spPr bwMode="auto">
            <a:xfrm>
              <a:off x="5601494" y="6061075"/>
              <a:ext cx="254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182">
              <a:extLst>
                <a:ext uri="{FF2B5EF4-FFF2-40B4-BE49-F238E27FC236}">
                  <a16:creationId xmlns:a16="http://schemas.microsoft.com/office/drawing/2014/main" id="{2BE6322F-52D1-0A61-FF05-03EC69FBD6FA}"/>
                </a:ext>
              </a:extLst>
            </p:cNvPr>
            <p:cNvSpPr>
              <a:spLocks noChangeShapeType="1"/>
            </p:cNvSpPr>
            <p:nvPr/>
          </p:nvSpPr>
          <p:spPr bwMode="auto">
            <a:xfrm flipH="1">
              <a:off x="8349457" y="6061075"/>
              <a:ext cx="317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Rectangle 183">
              <a:extLst>
                <a:ext uri="{FF2B5EF4-FFF2-40B4-BE49-F238E27FC236}">
                  <a16:creationId xmlns:a16="http://schemas.microsoft.com/office/drawing/2014/main" id="{C5AEF675-DF1F-F680-C03E-1C568AF5C1BD}"/>
                </a:ext>
              </a:extLst>
            </p:cNvPr>
            <p:cNvSpPr>
              <a:spLocks noChangeArrowheads="1"/>
            </p:cNvSpPr>
            <p:nvPr/>
          </p:nvSpPr>
          <p:spPr bwMode="auto">
            <a:xfrm>
              <a:off x="5349082" y="6005512"/>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a:t>
              </a:r>
              <a:endParaRPr lang="en-US"/>
            </a:p>
          </p:txBody>
        </p:sp>
        <p:sp>
          <p:nvSpPr>
            <p:cNvPr id="114" name="Line 184">
              <a:extLst>
                <a:ext uri="{FF2B5EF4-FFF2-40B4-BE49-F238E27FC236}">
                  <a16:creationId xmlns:a16="http://schemas.microsoft.com/office/drawing/2014/main" id="{DEF3731F-9ADB-28D0-051D-782B0B7F63EC}"/>
                </a:ext>
              </a:extLst>
            </p:cNvPr>
            <p:cNvSpPr>
              <a:spLocks noChangeShapeType="1"/>
            </p:cNvSpPr>
            <p:nvPr/>
          </p:nvSpPr>
          <p:spPr bwMode="auto">
            <a:xfrm>
              <a:off x="5601494" y="5659437"/>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185">
              <a:extLst>
                <a:ext uri="{FF2B5EF4-FFF2-40B4-BE49-F238E27FC236}">
                  <a16:creationId xmlns:a16="http://schemas.microsoft.com/office/drawing/2014/main" id="{21AC5998-1703-0EF8-37C7-C55A39B26D53}"/>
                </a:ext>
              </a:extLst>
            </p:cNvPr>
            <p:cNvSpPr>
              <a:spLocks noChangeShapeType="1"/>
            </p:cNvSpPr>
            <p:nvPr/>
          </p:nvSpPr>
          <p:spPr bwMode="auto">
            <a:xfrm flipH="1">
              <a:off x="8349457" y="5659437"/>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Rectangle 186">
              <a:extLst>
                <a:ext uri="{FF2B5EF4-FFF2-40B4-BE49-F238E27FC236}">
                  <a16:creationId xmlns:a16="http://schemas.microsoft.com/office/drawing/2014/main" id="{B1E0F181-77C2-E479-6F9D-F2C9D2C23A2A}"/>
                </a:ext>
              </a:extLst>
            </p:cNvPr>
            <p:cNvSpPr>
              <a:spLocks noChangeArrowheads="1"/>
            </p:cNvSpPr>
            <p:nvPr/>
          </p:nvSpPr>
          <p:spPr bwMode="auto">
            <a:xfrm>
              <a:off x="5349082" y="560387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a:t>
              </a:r>
              <a:endParaRPr lang="en-US"/>
            </a:p>
          </p:txBody>
        </p:sp>
        <p:sp>
          <p:nvSpPr>
            <p:cNvPr id="117" name="Line 187">
              <a:extLst>
                <a:ext uri="{FF2B5EF4-FFF2-40B4-BE49-F238E27FC236}">
                  <a16:creationId xmlns:a16="http://schemas.microsoft.com/office/drawing/2014/main" id="{F92E9553-B511-3006-E271-53B3B229A7BF}"/>
                </a:ext>
              </a:extLst>
            </p:cNvPr>
            <p:cNvSpPr>
              <a:spLocks noChangeShapeType="1"/>
            </p:cNvSpPr>
            <p:nvPr/>
          </p:nvSpPr>
          <p:spPr bwMode="auto">
            <a:xfrm>
              <a:off x="5601494" y="5259387"/>
              <a:ext cx="254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188">
              <a:extLst>
                <a:ext uri="{FF2B5EF4-FFF2-40B4-BE49-F238E27FC236}">
                  <a16:creationId xmlns:a16="http://schemas.microsoft.com/office/drawing/2014/main" id="{B550636E-AEFF-D27E-45BE-A9F2AE264BE8}"/>
                </a:ext>
              </a:extLst>
            </p:cNvPr>
            <p:cNvSpPr>
              <a:spLocks noChangeShapeType="1"/>
            </p:cNvSpPr>
            <p:nvPr/>
          </p:nvSpPr>
          <p:spPr bwMode="auto">
            <a:xfrm flipH="1">
              <a:off x="8349457" y="5259387"/>
              <a:ext cx="317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Rectangle 189">
              <a:extLst>
                <a:ext uri="{FF2B5EF4-FFF2-40B4-BE49-F238E27FC236}">
                  <a16:creationId xmlns:a16="http://schemas.microsoft.com/office/drawing/2014/main" id="{D6BF459D-287D-0E90-D712-DBB7D96C100B}"/>
                </a:ext>
              </a:extLst>
            </p:cNvPr>
            <p:cNvSpPr>
              <a:spLocks noChangeArrowheads="1"/>
            </p:cNvSpPr>
            <p:nvPr/>
          </p:nvSpPr>
          <p:spPr bwMode="auto">
            <a:xfrm>
              <a:off x="5349082" y="5202237"/>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300</a:t>
              </a:r>
              <a:endParaRPr lang="en-US"/>
            </a:p>
          </p:txBody>
        </p:sp>
        <p:sp>
          <p:nvSpPr>
            <p:cNvPr id="120" name="Line 190">
              <a:extLst>
                <a:ext uri="{FF2B5EF4-FFF2-40B4-BE49-F238E27FC236}">
                  <a16:creationId xmlns:a16="http://schemas.microsoft.com/office/drawing/2014/main" id="{2D8B1579-32E6-30FD-7FFD-B4C11830501D}"/>
                </a:ext>
              </a:extLst>
            </p:cNvPr>
            <p:cNvSpPr>
              <a:spLocks noChangeShapeType="1"/>
            </p:cNvSpPr>
            <p:nvPr/>
          </p:nvSpPr>
          <p:spPr bwMode="auto">
            <a:xfrm>
              <a:off x="5601494" y="4857750"/>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191">
              <a:extLst>
                <a:ext uri="{FF2B5EF4-FFF2-40B4-BE49-F238E27FC236}">
                  <a16:creationId xmlns:a16="http://schemas.microsoft.com/office/drawing/2014/main" id="{A5417D4B-066F-64F6-82CF-310E08AC76A1}"/>
                </a:ext>
              </a:extLst>
            </p:cNvPr>
            <p:cNvSpPr>
              <a:spLocks noChangeShapeType="1"/>
            </p:cNvSpPr>
            <p:nvPr/>
          </p:nvSpPr>
          <p:spPr bwMode="auto">
            <a:xfrm flipH="1">
              <a:off x="8349457" y="4857750"/>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Rectangle 192">
              <a:extLst>
                <a:ext uri="{FF2B5EF4-FFF2-40B4-BE49-F238E27FC236}">
                  <a16:creationId xmlns:a16="http://schemas.microsoft.com/office/drawing/2014/main" id="{B6C7E884-3D50-5E31-5BC7-4CBF7894A396}"/>
                </a:ext>
              </a:extLst>
            </p:cNvPr>
            <p:cNvSpPr>
              <a:spLocks noChangeArrowheads="1"/>
            </p:cNvSpPr>
            <p:nvPr/>
          </p:nvSpPr>
          <p:spPr bwMode="auto">
            <a:xfrm>
              <a:off x="5349082" y="4800600"/>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a:t>
              </a:r>
              <a:endParaRPr lang="en-US"/>
            </a:p>
          </p:txBody>
        </p:sp>
        <p:sp>
          <p:nvSpPr>
            <p:cNvPr id="123" name="Line 193">
              <a:extLst>
                <a:ext uri="{FF2B5EF4-FFF2-40B4-BE49-F238E27FC236}">
                  <a16:creationId xmlns:a16="http://schemas.microsoft.com/office/drawing/2014/main" id="{B5059FC9-9F06-58C0-AC01-11C60A1622B4}"/>
                </a:ext>
              </a:extLst>
            </p:cNvPr>
            <p:cNvSpPr>
              <a:spLocks noChangeShapeType="1"/>
            </p:cNvSpPr>
            <p:nvPr/>
          </p:nvSpPr>
          <p:spPr bwMode="auto">
            <a:xfrm>
              <a:off x="5601494" y="4456112"/>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 name="Line 194">
              <a:extLst>
                <a:ext uri="{FF2B5EF4-FFF2-40B4-BE49-F238E27FC236}">
                  <a16:creationId xmlns:a16="http://schemas.microsoft.com/office/drawing/2014/main" id="{AD7BC999-6884-580C-FF1A-451689B6672A}"/>
                </a:ext>
              </a:extLst>
            </p:cNvPr>
            <p:cNvSpPr>
              <a:spLocks noChangeShapeType="1"/>
            </p:cNvSpPr>
            <p:nvPr/>
          </p:nvSpPr>
          <p:spPr bwMode="auto">
            <a:xfrm flipH="1">
              <a:off x="8349457" y="4456112"/>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Rectangle 195">
              <a:extLst>
                <a:ext uri="{FF2B5EF4-FFF2-40B4-BE49-F238E27FC236}">
                  <a16:creationId xmlns:a16="http://schemas.microsoft.com/office/drawing/2014/main" id="{49C7986A-3F9A-0852-A260-55AC7114B615}"/>
                </a:ext>
              </a:extLst>
            </p:cNvPr>
            <p:cNvSpPr>
              <a:spLocks noChangeArrowheads="1"/>
            </p:cNvSpPr>
            <p:nvPr/>
          </p:nvSpPr>
          <p:spPr bwMode="auto">
            <a:xfrm>
              <a:off x="5349082" y="4398962"/>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500</a:t>
              </a:r>
              <a:endParaRPr lang="en-US"/>
            </a:p>
          </p:txBody>
        </p:sp>
        <p:sp>
          <p:nvSpPr>
            <p:cNvPr id="126" name="Line 196">
              <a:extLst>
                <a:ext uri="{FF2B5EF4-FFF2-40B4-BE49-F238E27FC236}">
                  <a16:creationId xmlns:a16="http://schemas.microsoft.com/office/drawing/2014/main" id="{332097D5-6889-4928-E7F1-80231E49F854}"/>
                </a:ext>
              </a:extLst>
            </p:cNvPr>
            <p:cNvSpPr>
              <a:spLocks noChangeShapeType="1"/>
            </p:cNvSpPr>
            <p:nvPr/>
          </p:nvSpPr>
          <p:spPr bwMode="auto">
            <a:xfrm>
              <a:off x="5601494" y="4054475"/>
              <a:ext cx="2540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197">
              <a:extLst>
                <a:ext uri="{FF2B5EF4-FFF2-40B4-BE49-F238E27FC236}">
                  <a16:creationId xmlns:a16="http://schemas.microsoft.com/office/drawing/2014/main" id="{123E3E3C-8C7F-92B9-F635-3C2FEBF68DB8}"/>
                </a:ext>
              </a:extLst>
            </p:cNvPr>
            <p:cNvSpPr>
              <a:spLocks noChangeShapeType="1"/>
            </p:cNvSpPr>
            <p:nvPr/>
          </p:nvSpPr>
          <p:spPr bwMode="auto">
            <a:xfrm flipH="1">
              <a:off x="8349457" y="4054475"/>
              <a:ext cx="317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Rectangle 198">
              <a:extLst>
                <a:ext uri="{FF2B5EF4-FFF2-40B4-BE49-F238E27FC236}">
                  <a16:creationId xmlns:a16="http://schemas.microsoft.com/office/drawing/2014/main" id="{C301E59A-C3AC-10D1-3755-FE63FBB7A3C0}"/>
                </a:ext>
              </a:extLst>
            </p:cNvPr>
            <p:cNvSpPr>
              <a:spLocks noChangeArrowheads="1"/>
            </p:cNvSpPr>
            <p:nvPr/>
          </p:nvSpPr>
          <p:spPr bwMode="auto">
            <a:xfrm>
              <a:off x="5349082" y="3997325"/>
              <a:ext cx="209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600</a:t>
              </a:r>
              <a:endParaRPr lang="en-US"/>
            </a:p>
          </p:txBody>
        </p:sp>
        <p:sp>
          <p:nvSpPr>
            <p:cNvPr id="129" name="Freeform 200">
              <a:extLst>
                <a:ext uri="{FF2B5EF4-FFF2-40B4-BE49-F238E27FC236}">
                  <a16:creationId xmlns:a16="http://schemas.microsoft.com/office/drawing/2014/main" id="{C9873F49-4FC4-D2CC-8378-ED3E88C799EB}"/>
                </a:ext>
              </a:extLst>
            </p:cNvPr>
            <p:cNvSpPr>
              <a:spLocks/>
            </p:cNvSpPr>
            <p:nvPr/>
          </p:nvSpPr>
          <p:spPr bwMode="auto">
            <a:xfrm>
              <a:off x="5601494" y="4046537"/>
              <a:ext cx="2779713" cy="2416175"/>
            </a:xfrm>
            <a:custGeom>
              <a:avLst/>
              <a:gdLst>
                <a:gd name="T0" fmla="*/ 0 w 434"/>
                <a:gd name="T1" fmla="*/ 343 h 343"/>
                <a:gd name="T2" fmla="*/ 434 w 434"/>
                <a:gd name="T3" fmla="*/ 343 h 343"/>
                <a:gd name="T4" fmla="*/ 434 w 434"/>
                <a:gd name="T5" fmla="*/ 0 h 343"/>
                <a:gd name="T6" fmla="*/ 0 60000 65536"/>
                <a:gd name="T7" fmla="*/ 0 60000 65536"/>
                <a:gd name="T8" fmla="*/ 0 60000 65536"/>
                <a:gd name="T9" fmla="*/ 0 w 434"/>
                <a:gd name="T10" fmla="*/ 0 h 343"/>
                <a:gd name="T11" fmla="*/ 434 w 434"/>
                <a:gd name="T12" fmla="*/ 343 h 343"/>
              </a:gdLst>
              <a:ahLst/>
              <a:cxnLst>
                <a:cxn ang="T6">
                  <a:pos x="T0" y="T1"/>
                </a:cxn>
                <a:cxn ang="T7">
                  <a:pos x="T2" y="T3"/>
                </a:cxn>
                <a:cxn ang="T8">
                  <a:pos x="T4" y="T5"/>
                </a:cxn>
              </a:cxnLst>
              <a:rect l="T9" t="T10" r="T11" b="T12"/>
              <a:pathLst>
                <a:path w="434" h="343">
                  <a:moveTo>
                    <a:pt x="0" y="343"/>
                  </a:moveTo>
                  <a:lnTo>
                    <a:pt x="434" y="343"/>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0" name="Freeform 202">
              <a:extLst>
                <a:ext uri="{FF2B5EF4-FFF2-40B4-BE49-F238E27FC236}">
                  <a16:creationId xmlns:a16="http://schemas.microsoft.com/office/drawing/2014/main" id="{1D8339FE-B5A3-63F7-CB6F-884EF5973A95}"/>
                </a:ext>
              </a:extLst>
            </p:cNvPr>
            <p:cNvSpPr>
              <a:spLocks/>
            </p:cNvSpPr>
            <p:nvPr/>
          </p:nvSpPr>
          <p:spPr bwMode="auto">
            <a:xfrm>
              <a:off x="5601494" y="5349875"/>
              <a:ext cx="762000" cy="1112837"/>
            </a:xfrm>
            <a:custGeom>
              <a:avLst/>
              <a:gdLst>
                <a:gd name="T0" fmla="*/ 6 w 713"/>
                <a:gd name="T1" fmla="*/ 927 h 945"/>
                <a:gd name="T2" fmla="*/ 24 w 713"/>
                <a:gd name="T3" fmla="*/ 903 h 945"/>
                <a:gd name="T4" fmla="*/ 42 w 713"/>
                <a:gd name="T5" fmla="*/ 879 h 945"/>
                <a:gd name="T6" fmla="*/ 60 w 713"/>
                <a:gd name="T7" fmla="*/ 855 h 945"/>
                <a:gd name="T8" fmla="*/ 84 w 713"/>
                <a:gd name="T9" fmla="*/ 831 h 945"/>
                <a:gd name="T10" fmla="*/ 102 w 713"/>
                <a:gd name="T11" fmla="*/ 807 h 945"/>
                <a:gd name="T12" fmla="*/ 120 w 713"/>
                <a:gd name="T13" fmla="*/ 784 h 945"/>
                <a:gd name="T14" fmla="*/ 132 w 713"/>
                <a:gd name="T15" fmla="*/ 766 h 945"/>
                <a:gd name="T16" fmla="*/ 150 w 713"/>
                <a:gd name="T17" fmla="*/ 742 h 945"/>
                <a:gd name="T18" fmla="*/ 168 w 713"/>
                <a:gd name="T19" fmla="*/ 718 h 945"/>
                <a:gd name="T20" fmla="*/ 186 w 713"/>
                <a:gd name="T21" fmla="*/ 694 h 945"/>
                <a:gd name="T22" fmla="*/ 198 w 713"/>
                <a:gd name="T23" fmla="*/ 676 h 945"/>
                <a:gd name="T24" fmla="*/ 216 w 713"/>
                <a:gd name="T25" fmla="*/ 658 h 945"/>
                <a:gd name="T26" fmla="*/ 228 w 713"/>
                <a:gd name="T27" fmla="*/ 640 h 945"/>
                <a:gd name="T28" fmla="*/ 240 w 713"/>
                <a:gd name="T29" fmla="*/ 622 h 945"/>
                <a:gd name="T30" fmla="*/ 258 w 713"/>
                <a:gd name="T31" fmla="*/ 604 h 945"/>
                <a:gd name="T32" fmla="*/ 270 w 713"/>
                <a:gd name="T33" fmla="*/ 586 h 945"/>
                <a:gd name="T34" fmla="*/ 282 w 713"/>
                <a:gd name="T35" fmla="*/ 568 h 945"/>
                <a:gd name="T36" fmla="*/ 293 w 713"/>
                <a:gd name="T37" fmla="*/ 550 h 945"/>
                <a:gd name="T38" fmla="*/ 317 w 713"/>
                <a:gd name="T39" fmla="*/ 526 h 945"/>
                <a:gd name="T40" fmla="*/ 335 w 713"/>
                <a:gd name="T41" fmla="*/ 503 h 945"/>
                <a:gd name="T42" fmla="*/ 353 w 713"/>
                <a:gd name="T43" fmla="*/ 479 h 945"/>
                <a:gd name="T44" fmla="*/ 371 w 713"/>
                <a:gd name="T45" fmla="*/ 455 h 945"/>
                <a:gd name="T46" fmla="*/ 389 w 713"/>
                <a:gd name="T47" fmla="*/ 431 h 945"/>
                <a:gd name="T48" fmla="*/ 407 w 713"/>
                <a:gd name="T49" fmla="*/ 407 h 945"/>
                <a:gd name="T50" fmla="*/ 425 w 713"/>
                <a:gd name="T51" fmla="*/ 383 h 945"/>
                <a:gd name="T52" fmla="*/ 437 w 713"/>
                <a:gd name="T53" fmla="*/ 365 h 945"/>
                <a:gd name="T54" fmla="*/ 455 w 713"/>
                <a:gd name="T55" fmla="*/ 341 h 945"/>
                <a:gd name="T56" fmla="*/ 473 w 713"/>
                <a:gd name="T57" fmla="*/ 317 h 945"/>
                <a:gd name="T58" fmla="*/ 491 w 713"/>
                <a:gd name="T59" fmla="*/ 293 h 945"/>
                <a:gd name="T60" fmla="*/ 509 w 713"/>
                <a:gd name="T61" fmla="*/ 269 h 945"/>
                <a:gd name="T62" fmla="*/ 527 w 713"/>
                <a:gd name="T63" fmla="*/ 245 h 945"/>
                <a:gd name="T64" fmla="*/ 545 w 713"/>
                <a:gd name="T65" fmla="*/ 222 h 945"/>
                <a:gd name="T66" fmla="*/ 563 w 713"/>
                <a:gd name="T67" fmla="*/ 198 h 945"/>
                <a:gd name="T68" fmla="*/ 581 w 713"/>
                <a:gd name="T69" fmla="*/ 174 h 945"/>
                <a:gd name="T70" fmla="*/ 599 w 713"/>
                <a:gd name="T71" fmla="*/ 150 h 945"/>
                <a:gd name="T72" fmla="*/ 617 w 713"/>
                <a:gd name="T73" fmla="*/ 126 h 945"/>
                <a:gd name="T74" fmla="*/ 641 w 713"/>
                <a:gd name="T75" fmla="*/ 102 h 945"/>
                <a:gd name="T76" fmla="*/ 659 w 713"/>
                <a:gd name="T77" fmla="*/ 78 h 945"/>
                <a:gd name="T78" fmla="*/ 677 w 713"/>
                <a:gd name="T79" fmla="*/ 54 h 945"/>
                <a:gd name="T80" fmla="*/ 695 w 713"/>
                <a:gd name="T81" fmla="*/ 30 h 945"/>
                <a:gd name="T82" fmla="*/ 707 w 713"/>
                <a:gd name="T83" fmla="*/ 12 h 94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13"/>
                <a:gd name="T127" fmla="*/ 0 h 945"/>
                <a:gd name="T128" fmla="*/ 713 w 713"/>
                <a:gd name="T129" fmla="*/ 945 h 94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13" h="945">
                  <a:moveTo>
                    <a:pt x="0" y="945"/>
                  </a:moveTo>
                  <a:lnTo>
                    <a:pt x="0" y="933"/>
                  </a:lnTo>
                  <a:lnTo>
                    <a:pt x="6" y="927"/>
                  </a:lnTo>
                  <a:lnTo>
                    <a:pt x="12" y="921"/>
                  </a:lnTo>
                  <a:lnTo>
                    <a:pt x="24" y="909"/>
                  </a:lnTo>
                  <a:lnTo>
                    <a:pt x="24" y="903"/>
                  </a:lnTo>
                  <a:lnTo>
                    <a:pt x="30" y="897"/>
                  </a:lnTo>
                  <a:lnTo>
                    <a:pt x="42" y="885"/>
                  </a:lnTo>
                  <a:lnTo>
                    <a:pt x="42" y="879"/>
                  </a:lnTo>
                  <a:lnTo>
                    <a:pt x="48" y="873"/>
                  </a:lnTo>
                  <a:lnTo>
                    <a:pt x="60" y="861"/>
                  </a:lnTo>
                  <a:lnTo>
                    <a:pt x="60" y="855"/>
                  </a:lnTo>
                  <a:lnTo>
                    <a:pt x="66" y="849"/>
                  </a:lnTo>
                  <a:lnTo>
                    <a:pt x="72" y="843"/>
                  </a:lnTo>
                  <a:lnTo>
                    <a:pt x="84" y="831"/>
                  </a:lnTo>
                  <a:lnTo>
                    <a:pt x="84" y="825"/>
                  </a:lnTo>
                  <a:lnTo>
                    <a:pt x="90" y="819"/>
                  </a:lnTo>
                  <a:lnTo>
                    <a:pt x="102" y="807"/>
                  </a:lnTo>
                  <a:lnTo>
                    <a:pt x="102" y="802"/>
                  </a:lnTo>
                  <a:lnTo>
                    <a:pt x="108" y="796"/>
                  </a:lnTo>
                  <a:lnTo>
                    <a:pt x="120" y="784"/>
                  </a:lnTo>
                  <a:lnTo>
                    <a:pt x="120" y="778"/>
                  </a:lnTo>
                  <a:lnTo>
                    <a:pt x="126" y="772"/>
                  </a:lnTo>
                  <a:lnTo>
                    <a:pt x="132" y="766"/>
                  </a:lnTo>
                  <a:lnTo>
                    <a:pt x="144" y="754"/>
                  </a:lnTo>
                  <a:lnTo>
                    <a:pt x="144" y="748"/>
                  </a:lnTo>
                  <a:lnTo>
                    <a:pt x="150" y="742"/>
                  </a:lnTo>
                  <a:lnTo>
                    <a:pt x="162" y="730"/>
                  </a:lnTo>
                  <a:lnTo>
                    <a:pt x="162" y="724"/>
                  </a:lnTo>
                  <a:lnTo>
                    <a:pt x="168" y="718"/>
                  </a:lnTo>
                  <a:lnTo>
                    <a:pt x="180" y="706"/>
                  </a:lnTo>
                  <a:lnTo>
                    <a:pt x="180" y="700"/>
                  </a:lnTo>
                  <a:lnTo>
                    <a:pt x="186" y="694"/>
                  </a:lnTo>
                  <a:lnTo>
                    <a:pt x="192" y="688"/>
                  </a:lnTo>
                  <a:lnTo>
                    <a:pt x="198" y="682"/>
                  </a:lnTo>
                  <a:lnTo>
                    <a:pt x="198" y="676"/>
                  </a:lnTo>
                  <a:lnTo>
                    <a:pt x="204" y="670"/>
                  </a:lnTo>
                  <a:lnTo>
                    <a:pt x="210" y="664"/>
                  </a:lnTo>
                  <a:lnTo>
                    <a:pt x="216" y="658"/>
                  </a:lnTo>
                  <a:lnTo>
                    <a:pt x="216" y="652"/>
                  </a:lnTo>
                  <a:lnTo>
                    <a:pt x="222" y="646"/>
                  </a:lnTo>
                  <a:lnTo>
                    <a:pt x="228" y="640"/>
                  </a:lnTo>
                  <a:lnTo>
                    <a:pt x="234" y="634"/>
                  </a:lnTo>
                  <a:lnTo>
                    <a:pt x="234" y="628"/>
                  </a:lnTo>
                  <a:lnTo>
                    <a:pt x="240" y="622"/>
                  </a:lnTo>
                  <a:lnTo>
                    <a:pt x="246" y="616"/>
                  </a:lnTo>
                  <a:lnTo>
                    <a:pt x="252" y="610"/>
                  </a:lnTo>
                  <a:lnTo>
                    <a:pt x="258" y="604"/>
                  </a:lnTo>
                  <a:lnTo>
                    <a:pt x="258" y="598"/>
                  </a:lnTo>
                  <a:lnTo>
                    <a:pt x="264" y="592"/>
                  </a:lnTo>
                  <a:lnTo>
                    <a:pt x="270" y="586"/>
                  </a:lnTo>
                  <a:lnTo>
                    <a:pt x="276" y="580"/>
                  </a:lnTo>
                  <a:lnTo>
                    <a:pt x="276" y="574"/>
                  </a:lnTo>
                  <a:lnTo>
                    <a:pt x="282" y="568"/>
                  </a:lnTo>
                  <a:lnTo>
                    <a:pt x="287" y="562"/>
                  </a:lnTo>
                  <a:lnTo>
                    <a:pt x="293" y="556"/>
                  </a:lnTo>
                  <a:lnTo>
                    <a:pt x="293" y="550"/>
                  </a:lnTo>
                  <a:lnTo>
                    <a:pt x="299" y="544"/>
                  </a:lnTo>
                  <a:lnTo>
                    <a:pt x="305" y="538"/>
                  </a:lnTo>
                  <a:lnTo>
                    <a:pt x="317" y="526"/>
                  </a:lnTo>
                  <a:lnTo>
                    <a:pt x="317" y="521"/>
                  </a:lnTo>
                  <a:lnTo>
                    <a:pt x="323" y="515"/>
                  </a:lnTo>
                  <a:lnTo>
                    <a:pt x="335" y="503"/>
                  </a:lnTo>
                  <a:lnTo>
                    <a:pt x="335" y="497"/>
                  </a:lnTo>
                  <a:lnTo>
                    <a:pt x="341" y="491"/>
                  </a:lnTo>
                  <a:lnTo>
                    <a:pt x="353" y="479"/>
                  </a:lnTo>
                  <a:lnTo>
                    <a:pt x="353" y="473"/>
                  </a:lnTo>
                  <a:lnTo>
                    <a:pt x="359" y="467"/>
                  </a:lnTo>
                  <a:lnTo>
                    <a:pt x="371" y="455"/>
                  </a:lnTo>
                  <a:lnTo>
                    <a:pt x="371" y="449"/>
                  </a:lnTo>
                  <a:lnTo>
                    <a:pt x="377" y="443"/>
                  </a:lnTo>
                  <a:lnTo>
                    <a:pt x="389" y="431"/>
                  </a:lnTo>
                  <a:lnTo>
                    <a:pt x="389" y="425"/>
                  </a:lnTo>
                  <a:lnTo>
                    <a:pt x="395" y="419"/>
                  </a:lnTo>
                  <a:lnTo>
                    <a:pt x="407" y="407"/>
                  </a:lnTo>
                  <a:lnTo>
                    <a:pt x="407" y="401"/>
                  </a:lnTo>
                  <a:lnTo>
                    <a:pt x="413" y="395"/>
                  </a:lnTo>
                  <a:lnTo>
                    <a:pt x="425" y="383"/>
                  </a:lnTo>
                  <a:lnTo>
                    <a:pt x="425" y="377"/>
                  </a:lnTo>
                  <a:lnTo>
                    <a:pt x="431" y="371"/>
                  </a:lnTo>
                  <a:lnTo>
                    <a:pt x="437" y="365"/>
                  </a:lnTo>
                  <a:lnTo>
                    <a:pt x="449" y="353"/>
                  </a:lnTo>
                  <a:lnTo>
                    <a:pt x="449" y="347"/>
                  </a:lnTo>
                  <a:lnTo>
                    <a:pt x="455" y="341"/>
                  </a:lnTo>
                  <a:lnTo>
                    <a:pt x="467" y="329"/>
                  </a:lnTo>
                  <a:lnTo>
                    <a:pt x="467" y="323"/>
                  </a:lnTo>
                  <a:lnTo>
                    <a:pt x="473" y="317"/>
                  </a:lnTo>
                  <a:lnTo>
                    <a:pt x="485" y="305"/>
                  </a:lnTo>
                  <a:lnTo>
                    <a:pt x="485" y="299"/>
                  </a:lnTo>
                  <a:lnTo>
                    <a:pt x="491" y="293"/>
                  </a:lnTo>
                  <a:lnTo>
                    <a:pt x="503" y="281"/>
                  </a:lnTo>
                  <a:lnTo>
                    <a:pt x="503" y="275"/>
                  </a:lnTo>
                  <a:lnTo>
                    <a:pt x="509" y="269"/>
                  </a:lnTo>
                  <a:lnTo>
                    <a:pt x="521" y="257"/>
                  </a:lnTo>
                  <a:lnTo>
                    <a:pt x="521" y="251"/>
                  </a:lnTo>
                  <a:lnTo>
                    <a:pt x="527" y="245"/>
                  </a:lnTo>
                  <a:lnTo>
                    <a:pt x="539" y="234"/>
                  </a:lnTo>
                  <a:lnTo>
                    <a:pt x="539" y="228"/>
                  </a:lnTo>
                  <a:lnTo>
                    <a:pt x="545" y="222"/>
                  </a:lnTo>
                  <a:lnTo>
                    <a:pt x="557" y="210"/>
                  </a:lnTo>
                  <a:lnTo>
                    <a:pt x="557" y="204"/>
                  </a:lnTo>
                  <a:lnTo>
                    <a:pt x="563" y="198"/>
                  </a:lnTo>
                  <a:lnTo>
                    <a:pt x="569" y="192"/>
                  </a:lnTo>
                  <a:lnTo>
                    <a:pt x="581" y="180"/>
                  </a:lnTo>
                  <a:lnTo>
                    <a:pt x="581" y="174"/>
                  </a:lnTo>
                  <a:lnTo>
                    <a:pt x="587" y="168"/>
                  </a:lnTo>
                  <a:lnTo>
                    <a:pt x="599" y="156"/>
                  </a:lnTo>
                  <a:lnTo>
                    <a:pt x="599" y="150"/>
                  </a:lnTo>
                  <a:lnTo>
                    <a:pt x="605" y="144"/>
                  </a:lnTo>
                  <a:lnTo>
                    <a:pt x="617" y="132"/>
                  </a:lnTo>
                  <a:lnTo>
                    <a:pt x="617" y="126"/>
                  </a:lnTo>
                  <a:lnTo>
                    <a:pt x="623" y="120"/>
                  </a:lnTo>
                  <a:lnTo>
                    <a:pt x="629" y="114"/>
                  </a:lnTo>
                  <a:lnTo>
                    <a:pt x="641" y="102"/>
                  </a:lnTo>
                  <a:lnTo>
                    <a:pt x="641" y="96"/>
                  </a:lnTo>
                  <a:lnTo>
                    <a:pt x="647" y="90"/>
                  </a:lnTo>
                  <a:lnTo>
                    <a:pt x="659" y="78"/>
                  </a:lnTo>
                  <a:lnTo>
                    <a:pt x="659" y="72"/>
                  </a:lnTo>
                  <a:lnTo>
                    <a:pt x="665" y="66"/>
                  </a:lnTo>
                  <a:lnTo>
                    <a:pt x="677" y="54"/>
                  </a:lnTo>
                  <a:lnTo>
                    <a:pt x="677" y="48"/>
                  </a:lnTo>
                  <a:lnTo>
                    <a:pt x="683" y="42"/>
                  </a:lnTo>
                  <a:lnTo>
                    <a:pt x="695" y="30"/>
                  </a:lnTo>
                  <a:lnTo>
                    <a:pt x="695" y="24"/>
                  </a:lnTo>
                  <a:lnTo>
                    <a:pt x="701" y="18"/>
                  </a:lnTo>
                  <a:lnTo>
                    <a:pt x="707" y="12"/>
                  </a:lnTo>
                  <a:lnTo>
                    <a:pt x="713" y="6"/>
                  </a:lnTo>
                  <a:lnTo>
                    <a:pt x="713"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1" name="Freeform 203">
              <a:extLst>
                <a:ext uri="{FF2B5EF4-FFF2-40B4-BE49-F238E27FC236}">
                  <a16:creationId xmlns:a16="http://schemas.microsoft.com/office/drawing/2014/main" id="{D0597DF2-38CB-EAC8-405C-AFCA1D452596}"/>
                </a:ext>
              </a:extLst>
            </p:cNvPr>
            <p:cNvSpPr>
              <a:spLocks/>
            </p:cNvSpPr>
            <p:nvPr/>
          </p:nvSpPr>
          <p:spPr bwMode="auto">
            <a:xfrm>
              <a:off x="6363494" y="4308475"/>
              <a:ext cx="742950" cy="1041400"/>
            </a:xfrm>
            <a:custGeom>
              <a:avLst/>
              <a:gdLst>
                <a:gd name="T0" fmla="*/ 12 w 694"/>
                <a:gd name="T1" fmla="*/ 872 h 884"/>
                <a:gd name="T2" fmla="*/ 24 w 694"/>
                <a:gd name="T3" fmla="*/ 854 h 884"/>
                <a:gd name="T4" fmla="*/ 36 w 694"/>
                <a:gd name="T5" fmla="*/ 837 h 884"/>
                <a:gd name="T6" fmla="*/ 53 w 694"/>
                <a:gd name="T7" fmla="*/ 819 h 884"/>
                <a:gd name="T8" fmla="*/ 65 w 694"/>
                <a:gd name="T9" fmla="*/ 801 h 884"/>
                <a:gd name="T10" fmla="*/ 77 w 694"/>
                <a:gd name="T11" fmla="*/ 783 h 884"/>
                <a:gd name="T12" fmla="*/ 95 w 694"/>
                <a:gd name="T13" fmla="*/ 765 h 884"/>
                <a:gd name="T14" fmla="*/ 107 w 694"/>
                <a:gd name="T15" fmla="*/ 747 h 884"/>
                <a:gd name="T16" fmla="*/ 125 w 694"/>
                <a:gd name="T17" fmla="*/ 723 h 884"/>
                <a:gd name="T18" fmla="*/ 143 w 694"/>
                <a:gd name="T19" fmla="*/ 699 h 884"/>
                <a:gd name="T20" fmla="*/ 161 w 694"/>
                <a:gd name="T21" fmla="*/ 675 h 884"/>
                <a:gd name="T22" fmla="*/ 179 w 694"/>
                <a:gd name="T23" fmla="*/ 651 h 884"/>
                <a:gd name="T24" fmla="*/ 197 w 694"/>
                <a:gd name="T25" fmla="*/ 627 h 884"/>
                <a:gd name="T26" fmla="*/ 215 w 694"/>
                <a:gd name="T27" fmla="*/ 603 h 884"/>
                <a:gd name="T28" fmla="*/ 233 w 694"/>
                <a:gd name="T29" fmla="*/ 579 h 884"/>
                <a:gd name="T30" fmla="*/ 251 w 694"/>
                <a:gd name="T31" fmla="*/ 556 h 884"/>
                <a:gd name="T32" fmla="*/ 269 w 694"/>
                <a:gd name="T33" fmla="*/ 532 h 884"/>
                <a:gd name="T34" fmla="*/ 287 w 694"/>
                <a:gd name="T35" fmla="*/ 508 h 884"/>
                <a:gd name="T36" fmla="*/ 305 w 694"/>
                <a:gd name="T37" fmla="*/ 484 h 884"/>
                <a:gd name="T38" fmla="*/ 323 w 694"/>
                <a:gd name="T39" fmla="*/ 460 h 884"/>
                <a:gd name="T40" fmla="*/ 341 w 694"/>
                <a:gd name="T41" fmla="*/ 436 h 884"/>
                <a:gd name="T42" fmla="*/ 359 w 694"/>
                <a:gd name="T43" fmla="*/ 412 h 884"/>
                <a:gd name="T44" fmla="*/ 383 w 694"/>
                <a:gd name="T45" fmla="*/ 388 h 884"/>
                <a:gd name="T46" fmla="*/ 401 w 694"/>
                <a:gd name="T47" fmla="*/ 364 h 884"/>
                <a:gd name="T48" fmla="*/ 419 w 694"/>
                <a:gd name="T49" fmla="*/ 340 h 884"/>
                <a:gd name="T50" fmla="*/ 431 w 694"/>
                <a:gd name="T51" fmla="*/ 322 h 884"/>
                <a:gd name="T52" fmla="*/ 449 w 694"/>
                <a:gd name="T53" fmla="*/ 298 h 884"/>
                <a:gd name="T54" fmla="*/ 467 w 694"/>
                <a:gd name="T55" fmla="*/ 275 h 884"/>
                <a:gd name="T56" fmla="*/ 485 w 694"/>
                <a:gd name="T57" fmla="*/ 251 h 884"/>
                <a:gd name="T58" fmla="*/ 497 w 694"/>
                <a:gd name="T59" fmla="*/ 233 h 884"/>
                <a:gd name="T60" fmla="*/ 515 w 694"/>
                <a:gd name="T61" fmla="*/ 215 h 884"/>
                <a:gd name="T62" fmla="*/ 527 w 694"/>
                <a:gd name="T63" fmla="*/ 197 h 884"/>
                <a:gd name="T64" fmla="*/ 538 w 694"/>
                <a:gd name="T65" fmla="*/ 179 h 884"/>
                <a:gd name="T66" fmla="*/ 556 w 694"/>
                <a:gd name="T67" fmla="*/ 161 h 884"/>
                <a:gd name="T68" fmla="*/ 568 w 694"/>
                <a:gd name="T69" fmla="*/ 143 h 884"/>
                <a:gd name="T70" fmla="*/ 580 w 694"/>
                <a:gd name="T71" fmla="*/ 125 h 884"/>
                <a:gd name="T72" fmla="*/ 592 w 694"/>
                <a:gd name="T73" fmla="*/ 107 h 884"/>
                <a:gd name="T74" fmla="*/ 616 w 694"/>
                <a:gd name="T75" fmla="*/ 83 h 884"/>
                <a:gd name="T76" fmla="*/ 628 w 694"/>
                <a:gd name="T77" fmla="*/ 65 h 884"/>
                <a:gd name="T78" fmla="*/ 646 w 694"/>
                <a:gd name="T79" fmla="*/ 47 h 884"/>
                <a:gd name="T80" fmla="*/ 664 w 694"/>
                <a:gd name="T81" fmla="*/ 29 h 884"/>
                <a:gd name="T82" fmla="*/ 682 w 694"/>
                <a:gd name="T83" fmla="*/ 12 h 8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94"/>
                <a:gd name="T127" fmla="*/ 0 h 884"/>
                <a:gd name="T128" fmla="*/ 694 w 694"/>
                <a:gd name="T129" fmla="*/ 884 h 8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94" h="884">
                  <a:moveTo>
                    <a:pt x="0" y="884"/>
                  </a:moveTo>
                  <a:lnTo>
                    <a:pt x="6" y="878"/>
                  </a:lnTo>
                  <a:lnTo>
                    <a:pt x="12" y="872"/>
                  </a:lnTo>
                  <a:lnTo>
                    <a:pt x="18" y="866"/>
                  </a:lnTo>
                  <a:lnTo>
                    <a:pt x="18" y="860"/>
                  </a:lnTo>
                  <a:lnTo>
                    <a:pt x="24" y="854"/>
                  </a:lnTo>
                  <a:lnTo>
                    <a:pt x="30" y="849"/>
                  </a:lnTo>
                  <a:lnTo>
                    <a:pt x="36" y="843"/>
                  </a:lnTo>
                  <a:lnTo>
                    <a:pt x="36" y="837"/>
                  </a:lnTo>
                  <a:lnTo>
                    <a:pt x="42" y="831"/>
                  </a:lnTo>
                  <a:lnTo>
                    <a:pt x="48" y="825"/>
                  </a:lnTo>
                  <a:lnTo>
                    <a:pt x="53" y="819"/>
                  </a:lnTo>
                  <a:lnTo>
                    <a:pt x="59" y="813"/>
                  </a:lnTo>
                  <a:lnTo>
                    <a:pt x="59" y="807"/>
                  </a:lnTo>
                  <a:lnTo>
                    <a:pt x="65" y="801"/>
                  </a:lnTo>
                  <a:lnTo>
                    <a:pt x="71" y="795"/>
                  </a:lnTo>
                  <a:lnTo>
                    <a:pt x="77" y="789"/>
                  </a:lnTo>
                  <a:lnTo>
                    <a:pt x="77" y="783"/>
                  </a:lnTo>
                  <a:lnTo>
                    <a:pt x="83" y="777"/>
                  </a:lnTo>
                  <a:lnTo>
                    <a:pt x="89" y="771"/>
                  </a:lnTo>
                  <a:lnTo>
                    <a:pt x="95" y="765"/>
                  </a:lnTo>
                  <a:lnTo>
                    <a:pt x="95" y="759"/>
                  </a:lnTo>
                  <a:lnTo>
                    <a:pt x="101" y="753"/>
                  </a:lnTo>
                  <a:lnTo>
                    <a:pt x="107" y="747"/>
                  </a:lnTo>
                  <a:lnTo>
                    <a:pt x="119" y="735"/>
                  </a:lnTo>
                  <a:lnTo>
                    <a:pt x="119" y="729"/>
                  </a:lnTo>
                  <a:lnTo>
                    <a:pt x="125" y="723"/>
                  </a:lnTo>
                  <a:lnTo>
                    <a:pt x="137" y="711"/>
                  </a:lnTo>
                  <a:lnTo>
                    <a:pt x="137" y="705"/>
                  </a:lnTo>
                  <a:lnTo>
                    <a:pt x="143" y="699"/>
                  </a:lnTo>
                  <a:lnTo>
                    <a:pt x="155" y="687"/>
                  </a:lnTo>
                  <a:lnTo>
                    <a:pt x="155" y="681"/>
                  </a:lnTo>
                  <a:lnTo>
                    <a:pt x="161" y="675"/>
                  </a:lnTo>
                  <a:lnTo>
                    <a:pt x="167" y="669"/>
                  </a:lnTo>
                  <a:lnTo>
                    <a:pt x="179" y="657"/>
                  </a:lnTo>
                  <a:lnTo>
                    <a:pt x="179" y="651"/>
                  </a:lnTo>
                  <a:lnTo>
                    <a:pt x="185" y="645"/>
                  </a:lnTo>
                  <a:lnTo>
                    <a:pt x="197" y="633"/>
                  </a:lnTo>
                  <a:lnTo>
                    <a:pt x="197" y="627"/>
                  </a:lnTo>
                  <a:lnTo>
                    <a:pt x="203" y="621"/>
                  </a:lnTo>
                  <a:lnTo>
                    <a:pt x="215" y="609"/>
                  </a:lnTo>
                  <a:lnTo>
                    <a:pt x="215" y="603"/>
                  </a:lnTo>
                  <a:lnTo>
                    <a:pt x="221" y="597"/>
                  </a:lnTo>
                  <a:lnTo>
                    <a:pt x="233" y="585"/>
                  </a:lnTo>
                  <a:lnTo>
                    <a:pt x="233" y="579"/>
                  </a:lnTo>
                  <a:lnTo>
                    <a:pt x="239" y="573"/>
                  </a:lnTo>
                  <a:lnTo>
                    <a:pt x="251" y="562"/>
                  </a:lnTo>
                  <a:lnTo>
                    <a:pt x="251" y="556"/>
                  </a:lnTo>
                  <a:lnTo>
                    <a:pt x="257" y="550"/>
                  </a:lnTo>
                  <a:lnTo>
                    <a:pt x="269" y="538"/>
                  </a:lnTo>
                  <a:lnTo>
                    <a:pt x="269" y="532"/>
                  </a:lnTo>
                  <a:lnTo>
                    <a:pt x="275" y="526"/>
                  </a:lnTo>
                  <a:lnTo>
                    <a:pt x="287" y="514"/>
                  </a:lnTo>
                  <a:lnTo>
                    <a:pt x="287" y="508"/>
                  </a:lnTo>
                  <a:lnTo>
                    <a:pt x="293" y="502"/>
                  </a:lnTo>
                  <a:lnTo>
                    <a:pt x="305" y="490"/>
                  </a:lnTo>
                  <a:lnTo>
                    <a:pt x="305" y="484"/>
                  </a:lnTo>
                  <a:lnTo>
                    <a:pt x="311" y="478"/>
                  </a:lnTo>
                  <a:lnTo>
                    <a:pt x="323" y="466"/>
                  </a:lnTo>
                  <a:lnTo>
                    <a:pt x="323" y="460"/>
                  </a:lnTo>
                  <a:lnTo>
                    <a:pt x="329" y="454"/>
                  </a:lnTo>
                  <a:lnTo>
                    <a:pt x="341" y="442"/>
                  </a:lnTo>
                  <a:lnTo>
                    <a:pt x="341" y="436"/>
                  </a:lnTo>
                  <a:lnTo>
                    <a:pt x="347" y="430"/>
                  </a:lnTo>
                  <a:lnTo>
                    <a:pt x="359" y="418"/>
                  </a:lnTo>
                  <a:lnTo>
                    <a:pt x="359" y="412"/>
                  </a:lnTo>
                  <a:lnTo>
                    <a:pt x="365" y="406"/>
                  </a:lnTo>
                  <a:lnTo>
                    <a:pt x="371" y="400"/>
                  </a:lnTo>
                  <a:lnTo>
                    <a:pt x="383" y="388"/>
                  </a:lnTo>
                  <a:lnTo>
                    <a:pt x="383" y="382"/>
                  </a:lnTo>
                  <a:lnTo>
                    <a:pt x="389" y="376"/>
                  </a:lnTo>
                  <a:lnTo>
                    <a:pt x="401" y="364"/>
                  </a:lnTo>
                  <a:lnTo>
                    <a:pt x="401" y="358"/>
                  </a:lnTo>
                  <a:lnTo>
                    <a:pt x="407" y="352"/>
                  </a:lnTo>
                  <a:lnTo>
                    <a:pt x="419" y="340"/>
                  </a:lnTo>
                  <a:lnTo>
                    <a:pt x="419" y="334"/>
                  </a:lnTo>
                  <a:lnTo>
                    <a:pt x="425" y="328"/>
                  </a:lnTo>
                  <a:lnTo>
                    <a:pt x="431" y="322"/>
                  </a:lnTo>
                  <a:lnTo>
                    <a:pt x="443" y="310"/>
                  </a:lnTo>
                  <a:lnTo>
                    <a:pt x="443" y="304"/>
                  </a:lnTo>
                  <a:lnTo>
                    <a:pt x="449" y="298"/>
                  </a:lnTo>
                  <a:lnTo>
                    <a:pt x="461" y="287"/>
                  </a:lnTo>
                  <a:lnTo>
                    <a:pt x="461" y="281"/>
                  </a:lnTo>
                  <a:lnTo>
                    <a:pt x="467" y="275"/>
                  </a:lnTo>
                  <a:lnTo>
                    <a:pt x="479" y="263"/>
                  </a:lnTo>
                  <a:lnTo>
                    <a:pt x="479" y="257"/>
                  </a:lnTo>
                  <a:lnTo>
                    <a:pt x="485" y="251"/>
                  </a:lnTo>
                  <a:lnTo>
                    <a:pt x="491" y="245"/>
                  </a:lnTo>
                  <a:lnTo>
                    <a:pt x="497" y="239"/>
                  </a:lnTo>
                  <a:lnTo>
                    <a:pt x="497" y="233"/>
                  </a:lnTo>
                  <a:lnTo>
                    <a:pt x="503" y="227"/>
                  </a:lnTo>
                  <a:lnTo>
                    <a:pt x="509" y="221"/>
                  </a:lnTo>
                  <a:lnTo>
                    <a:pt x="515" y="215"/>
                  </a:lnTo>
                  <a:lnTo>
                    <a:pt x="515" y="209"/>
                  </a:lnTo>
                  <a:lnTo>
                    <a:pt x="521" y="203"/>
                  </a:lnTo>
                  <a:lnTo>
                    <a:pt x="527" y="197"/>
                  </a:lnTo>
                  <a:lnTo>
                    <a:pt x="532" y="191"/>
                  </a:lnTo>
                  <a:lnTo>
                    <a:pt x="532" y="185"/>
                  </a:lnTo>
                  <a:lnTo>
                    <a:pt x="538" y="179"/>
                  </a:lnTo>
                  <a:lnTo>
                    <a:pt x="544" y="173"/>
                  </a:lnTo>
                  <a:lnTo>
                    <a:pt x="550" y="167"/>
                  </a:lnTo>
                  <a:lnTo>
                    <a:pt x="556" y="161"/>
                  </a:lnTo>
                  <a:lnTo>
                    <a:pt x="556" y="155"/>
                  </a:lnTo>
                  <a:lnTo>
                    <a:pt x="562" y="149"/>
                  </a:lnTo>
                  <a:lnTo>
                    <a:pt x="568" y="143"/>
                  </a:lnTo>
                  <a:lnTo>
                    <a:pt x="574" y="137"/>
                  </a:lnTo>
                  <a:lnTo>
                    <a:pt x="574" y="131"/>
                  </a:lnTo>
                  <a:lnTo>
                    <a:pt x="580" y="125"/>
                  </a:lnTo>
                  <a:lnTo>
                    <a:pt x="586" y="119"/>
                  </a:lnTo>
                  <a:lnTo>
                    <a:pt x="592" y="113"/>
                  </a:lnTo>
                  <a:lnTo>
                    <a:pt x="592" y="107"/>
                  </a:lnTo>
                  <a:lnTo>
                    <a:pt x="598" y="101"/>
                  </a:lnTo>
                  <a:lnTo>
                    <a:pt x="604" y="95"/>
                  </a:lnTo>
                  <a:lnTo>
                    <a:pt x="616" y="83"/>
                  </a:lnTo>
                  <a:lnTo>
                    <a:pt x="616" y="77"/>
                  </a:lnTo>
                  <a:lnTo>
                    <a:pt x="622" y="71"/>
                  </a:lnTo>
                  <a:lnTo>
                    <a:pt x="628" y="65"/>
                  </a:lnTo>
                  <a:lnTo>
                    <a:pt x="634" y="59"/>
                  </a:lnTo>
                  <a:lnTo>
                    <a:pt x="640" y="53"/>
                  </a:lnTo>
                  <a:lnTo>
                    <a:pt x="646" y="47"/>
                  </a:lnTo>
                  <a:lnTo>
                    <a:pt x="652" y="41"/>
                  </a:lnTo>
                  <a:lnTo>
                    <a:pt x="658" y="35"/>
                  </a:lnTo>
                  <a:lnTo>
                    <a:pt x="664" y="29"/>
                  </a:lnTo>
                  <a:lnTo>
                    <a:pt x="670" y="23"/>
                  </a:lnTo>
                  <a:lnTo>
                    <a:pt x="676" y="17"/>
                  </a:lnTo>
                  <a:lnTo>
                    <a:pt x="682" y="12"/>
                  </a:lnTo>
                  <a:lnTo>
                    <a:pt x="688" y="6"/>
                  </a:lnTo>
                  <a:lnTo>
                    <a:pt x="694"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2" name="Freeform 204">
              <a:extLst>
                <a:ext uri="{FF2B5EF4-FFF2-40B4-BE49-F238E27FC236}">
                  <a16:creationId xmlns:a16="http://schemas.microsoft.com/office/drawing/2014/main" id="{026082A0-FD22-0345-2C00-5F910D9EA39F}"/>
                </a:ext>
              </a:extLst>
            </p:cNvPr>
            <p:cNvSpPr>
              <a:spLocks/>
            </p:cNvSpPr>
            <p:nvPr/>
          </p:nvSpPr>
          <p:spPr bwMode="auto">
            <a:xfrm>
              <a:off x="7106444" y="4202112"/>
              <a:ext cx="755650" cy="569913"/>
            </a:xfrm>
            <a:custGeom>
              <a:avLst/>
              <a:gdLst>
                <a:gd name="T0" fmla="*/ 12 w 707"/>
                <a:gd name="T1" fmla="*/ 84 h 484"/>
                <a:gd name="T2" fmla="*/ 30 w 707"/>
                <a:gd name="T3" fmla="*/ 66 h 484"/>
                <a:gd name="T4" fmla="*/ 48 w 707"/>
                <a:gd name="T5" fmla="*/ 54 h 484"/>
                <a:gd name="T6" fmla="*/ 66 w 707"/>
                <a:gd name="T7" fmla="*/ 42 h 484"/>
                <a:gd name="T8" fmla="*/ 84 w 707"/>
                <a:gd name="T9" fmla="*/ 30 h 484"/>
                <a:gd name="T10" fmla="*/ 102 w 707"/>
                <a:gd name="T11" fmla="*/ 24 h 484"/>
                <a:gd name="T12" fmla="*/ 120 w 707"/>
                <a:gd name="T13" fmla="*/ 18 h 484"/>
                <a:gd name="T14" fmla="*/ 138 w 707"/>
                <a:gd name="T15" fmla="*/ 12 h 484"/>
                <a:gd name="T16" fmla="*/ 156 w 707"/>
                <a:gd name="T17" fmla="*/ 6 h 484"/>
                <a:gd name="T18" fmla="*/ 174 w 707"/>
                <a:gd name="T19" fmla="*/ 0 h 484"/>
                <a:gd name="T20" fmla="*/ 192 w 707"/>
                <a:gd name="T21" fmla="*/ 0 h 484"/>
                <a:gd name="T22" fmla="*/ 210 w 707"/>
                <a:gd name="T23" fmla="*/ 0 h 484"/>
                <a:gd name="T24" fmla="*/ 228 w 707"/>
                <a:gd name="T25" fmla="*/ 0 h 484"/>
                <a:gd name="T26" fmla="*/ 246 w 707"/>
                <a:gd name="T27" fmla="*/ 0 h 484"/>
                <a:gd name="T28" fmla="*/ 264 w 707"/>
                <a:gd name="T29" fmla="*/ 6 h 484"/>
                <a:gd name="T30" fmla="*/ 282 w 707"/>
                <a:gd name="T31" fmla="*/ 6 h 484"/>
                <a:gd name="T32" fmla="*/ 300 w 707"/>
                <a:gd name="T33" fmla="*/ 12 h 484"/>
                <a:gd name="T34" fmla="*/ 317 w 707"/>
                <a:gd name="T35" fmla="*/ 24 h 484"/>
                <a:gd name="T36" fmla="*/ 335 w 707"/>
                <a:gd name="T37" fmla="*/ 30 h 484"/>
                <a:gd name="T38" fmla="*/ 353 w 707"/>
                <a:gd name="T39" fmla="*/ 42 h 484"/>
                <a:gd name="T40" fmla="*/ 371 w 707"/>
                <a:gd name="T41" fmla="*/ 48 h 484"/>
                <a:gd name="T42" fmla="*/ 389 w 707"/>
                <a:gd name="T43" fmla="*/ 60 h 484"/>
                <a:gd name="T44" fmla="*/ 407 w 707"/>
                <a:gd name="T45" fmla="*/ 78 h 484"/>
                <a:gd name="T46" fmla="*/ 425 w 707"/>
                <a:gd name="T47" fmla="*/ 90 h 484"/>
                <a:gd name="T48" fmla="*/ 443 w 707"/>
                <a:gd name="T49" fmla="*/ 107 h 484"/>
                <a:gd name="T50" fmla="*/ 461 w 707"/>
                <a:gd name="T51" fmla="*/ 125 h 484"/>
                <a:gd name="T52" fmla="*/ 479 w 707"/>
                <a:gd name="T53" fmla="*/ 143 h 484"/>
                <a:gd name="T54" fmla="*/ 497 w 707"/>
                <a:gd name="T55" fmla="*/ 161 h 484"/>
                <a:gd name="T56" fmla="*/ 521 w 707"/>
                <a:gd name="T57" fmla="*/ 185 h 484"/>
                <a:gd name="T58" fmla="*/ 539 w 707"/>
                <a:gd name="T59" fmla="*/ 209 h 484"/>
                <a:gd name="T60" fmla="*/ 557 w 707"/>
                <a:gd name="T61" fmla="*/ 233 h 484"/>
                <a:gd name="T62" fmla="*/ 575 w 707"/>
                <a:gd name="T63" fmla="*/ 257 h 484"/>
                <a:gd name="T64" fmla="*/ 587 w 707"/>
                <a:gd name="T65" fmla="*/ 281 h 484"/>
                <a:gd name="T66" fmla="*/ 599 w 707"/>
                <a:gd name="T67" fmla="*/ 299 h 484"/>
                <a:gd name="T68" fmla="*/ 617 w 707"/>
                <a:gd name="T69" fmla="*/ 329 h 484"/>
                <a:gd name="T70" fmla="*/ 635 w 707"/>
                <a:gd name="T71" fmla="*/ 353 h 484"/>
                <a:gd name="T72" fmla="*/ 641 w 707"/>
                <a:gd name="T73" fmla="*/ 371 h 484"/>
                <a:gd name="T74" fmla="*/ 653 w 707"/>
                <a:gd name="T75" fmla="*/ 394 h 484"/>
                <a:gd name="T76" fmla="*/ 665 w 707"/>
                <a:gd name="T77" fmla="*/ 412 h 484"/>
                <a:gd name="T78" fmla="*/ 677 w 707"/>
                <a:gd name="T79" fmla="*/ 430 h 484"/>
                <a:gd name="T80" fmla="*/ 689 w 707"/>
                <a:gd name="T81" fmla="*/ 448 h 484"/>
                <a:gd name="T82" fmla="*/ 695 w 707"/>
                <a:gd name="T83" fmla="*/ 472 h 48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7"/>
                <a:gd name="T127" fmla="*/ 0 h 484"/>
                <a:gd name="T128" fmla="*/ 707 w 707"/>
                <a:gd name="T129" fmla="*/ 484 h 48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7" h="484">
                  <a:moveTo>
                    <a:pt x="0" y="90"/>
                  </a:moveTo>
                  <a:lnTo>
                    <a:pt x="6" y="84"/>
                  </a:lnTo>
                  <a:lnTo>
                    <a:pt x="12" y="84"/>
                  </a:lnTo>
                  <a:lnTo>
                    <a:pt x="18" y="78"/>
                  </a:lnTo>
                  <a:lnTo>
                    <a:pt x="24" y="72"/>
                  </a:lnTo>
                  <a:lnTo>
                    <a:pt x="30" y="66"/>
                  </a:lnTo>
                  <a:lnTo>
                    <a:pt x="36" y="60"/>
                  </a:lnTo>
                  <a:lnTo>
                    <a:pt x="42" y="60"/>
                  </a:lnTo>
                  <a:lnTo>
                    <a:pt x="48" y="54"/>
                  </a:lnTo>
                  <a:lnTo>
                    <a:pt x="54" y="48"/>
                  </a:lnTo>
                  <a:lnTo>
                    <a:pt x="60" y="48"/>
                  </a:lnTo>
                  <a:lnTo>
                    <a:pt x="66" y="42"/>
                  </a:lnTo>
                  <a:lnTo>
                    <a:pt x="72" y="42"/>
                  </a:lnTo>
                  <a:lnTo>
                    <a:pt x="78" y="36"/>
                  </a:lnTo>
                  <a:lnTo>
                    <a:pt x="84" y="30"/>
                  </a:lnTo>
                  <a:lnTo>
                    <a:pt x="90" y="30"/>
                  </a:lnTo>
                  <a:lnTo>
                    <a:pt x="96" y="24"/>
                  </a:lnTo>
                  <a:lnTo>
                    <a:pt x="102" y="24"/>
                  </a:lnTo>
                  <a:lnTo>
                    <a:pt x="108" y="24"/>
                  </a:lnTo>
                  <a:lnTo>
                    <a:pt x="114" y="18"/>
                  </a:lnTo>
                  <a:lnTo>
                    <a:pt x="120" y="18"/>
                  </a:lnTo>
                  <a:lnTo>
                    <a:pt x="126" y="12"/>
                  </a:lnTo>
                  <a:lnTo>
                    <a:pt x="132" y="12"/>
                  </a:lnTo>
                  <a:lnTo>
                    <a:pt x="138" y="12"/>
                  </a:lnTo>
                  <a:lnTo>
                    <a:pt x="144" y="6"/>
                  </a:lnTo>
                  <a:lnTo>
                    <a:pt x="150" y="6"/>
                  </a:lnTo>
                  <a:lnTo>
                    <a:pt x="156" y="6"/>
                  </a:lnTo>
                  <a:lnTo>
                    <a:pt x="162" y="6"/>
                  </a:lnTo>
                  <a:lnTo>
                    <a:pt x="168" y="6"/>
                  </a:lnTo>
                  <a:lnTo>
                    <a:pt x="174" y="0"/>
                  </a:lnTo>
                  <a:lnTo>
                    <a:pt x="180" y="0"/>
                  </a:lnTo>
                  <a:lnTo>
                    <a:pt x="186" y="0"/>
                  </a:lnTo>
                  <a:lnTo>
                    <a:pt x="192" y="0"/>
                  </a:lnTo>
                  <a:lnTo>
                    <a:pt x="198" y="0"/>
                  </a:lnTo>
                  <a:lnTo>
                    <a:pt x="204" y="0"/>
                  </a:lnTo>
                  <a:lnTo>
                    <a:pt x="210" y="0"/>
                  </a:lnTo>
                  <a:lnTo>
                    <a:pt x="216" y="0"/>
                  </a:lnTo>
                  <a:lnTo>
                    <a:pt x="222" y="0"/>
                  </a:lnTo>
                  <a:lnTo>
                    <a:pt x="228" y="0"/>
                  </a:lnTo>
                  <a:lnTo>
                    <a:pt x="234" y="0"/>
                  </a:lnTo>
                  <a:lnTo>
                    <a:pt x="240" y="0"/>
                  </a:lnTo>
                  <a:lnTo>
                    <a:pt x="246" y="0"/>
                  </a:lnTo>
                  <a:lnTo>
                    <a:pt x="252" y="0"/>
                  </a:lnTo>
                  <a:lnTo>
                    <a:pt x="258" y="6"/>
                  </a:lnTo>
                  <a:lnTo>
                    <a:pt x="264" y="6"/>
                  </a:lnTo>
                  <a:lnTo>
                    <a:pt x="270" y="6"/>
                  </a:lnTo>
                  <a:lnTo>
                    <a:pt x="276" y="6"/>
                  </a:lnTo>
                  <a:lnTo>
                    <a:pt x="282" y="6"/>
                  </a:lnTo>
                  <a:lnTo>
                    <a:pt x="288" y="12"/>
                  </a:lnTo>
                  <a:lnTo>
                    <a:pt x="294" y="12"/>
                  </a:lnTo>
                  <a:lnTo>
                    <a:pt x="300" y="12"/>
                  </a:lnTo>
                  <a:lnTo>
                    <a:pt x="306" y="18"/>
                  </a:lnTo>
                  <a:lnTo>
                    <a:pt x="312" y="18"/>
                  </a:lnTo>
                  <a:lnTo>
                    <a:pt x="317" y="24"/>
                  </a:lnTo>
                  <a:lnTo>
                    <a:pt x="323" y="24"/>
                  </a:lnTo>
                  <a:lnTo>
                    <a:pt x="329" y="24"/>
                  </a:lnTo>
                  <a:lnTo>
                    <a:pt x="335" y="30"/>
                  </a:lnTo>
                  <a:lnTo>
                    <a:pt x="341" y="36"/>
                  </a:lnTo>
                  <a:lnTo>
                    <a:pt x="347" y="36"/>
                  </a:lnTo>
                  <a:lnTo>
                    <a:pt x="353" y="42"/>
                  </a:lnTo>
                  <a:lnTo>
                    <a:pt x="359" y="42"/>
                  </a:lnTo>
                  <a:lnTo>
                    <a:pt x="365" y="48"/>
                  </a:lnTo>
                  <a:lnTo>
                    <a:pt x="371" y="48"/>
                  </a:lnTo>
                  <a:lnTo>
                    <a:pt x="377" y="54"/>
                  </a:lnTo>
                  <a:lnTo>
                    <a:pt x="383" y="60"/>
                  </a:lnTo>
                  <a:lnTo>
                    <a:pt x="389" y="60"/>
                  </a:lnTo>
                  <a:lnTo>
                    <a:pt x="395" y="66"/>
                  </a:lnTo>
                  <a:lnTo>
                    <a:pt x="401" y="72"/>
                  </a:lnTo>
                  <a:lnTo>
                    <a:pt x="407" y="78"/>
                  </a:lnTo>
                  <a:lnTo>
                    <a:pt x="413" y="84"/>
                  </a:lnTo>
                  <a:lnTo>
                    <a:pt x="419" y="84"/>
                  </a:lnTo>
                  <a:lnTo>
                    <a:pt x="425" y="90"/>
                  </a:lnTo>
                  <a:lnTo>
                    <a:pt x="431" y="96"/>
                  </a:lnTo>
                  <a:lnTo>
                    <a:pt x="437" y="102"/>
                  </a:lnTo>
                  <a:lnTo>
                    <a:pt x="443" y="107"/>
                  </a:lnTo>
                  <a:lnTo>
                    <a:pt x="449" y="113"/>
                  </a:lnTo>
                  <a:lnTo>
                    <a:pt x="455" y="119"/>
                  </a:lnTo>
                  <a:lnTo>
                    <a:pt x="461" y="125"/>
                  </a:lnTo>
                  <a:lnTo>
                    <a:pt x="467" y="131"/>
                  </a:lnTo>
                  <a:lnTo>
                    <a:pt x="473" y="137"/>
                  </a:lnTo>
                  <a:lnTo>
                    <a:pt x="479" y="143"/>
                  </a:lnTo>
                  <a:lnTo>
                    <a:pt x="485" y="149"/>
                  </a:lnTo>
                  <a:lnTo>
                    <a:pt x="491" y="155"/>
                  </a:lnTo>
                  <a:lnTo>
                    <a:pt x="497" y="161"/>
                  </a:lnTo>
                  <a:lnTo>
                    <a:pt x="503" y="167"/>
                  </a:lnTo>
                  <a:lnTo>
                    <a:pt x="509" y="173"/>
                  </a:lnTo>
                  <a:lnTo>
                    <a:pt x="521" y="185"/>
                  </a:lnTo>
                  <a:lnTo>
                    <a:pt x="521" y="191"/>
                  </a:lnTo>
                  <a:lnTo>
                    <a:pt x="527" y="197"/>
                  </a:lnTo>
                  <a:lnTo>
                    <a:pt x="539" y="209"/>
                  </a:lnTo>
                  <a:lnTo>
                    <a:pt x="539" y="215"/>
                  </a:lnTo>
                  <a:lnTo>
                    <a:pt x="545" y="221"/>
                  </a:lnTo>
                  <a:lnTo>
                    <a:pt x="557" y="233"/>
                  </a:lnTo>
                  <a:lnTo>
                    <a:pt x="557" y="239"/>
                  </a:lnTo>
                  <a:lnTo>
                    <a:pt x="563" y="245"/>
                  </a:lnTo>
                  <a:lnTo>
                    <a:pt x="575" y="257"/>
                  </a:lnTo>
                  <a:lnTo>
                    <a:pt x="575" y="263"/>
                  </a:lnTo>
                  <a:lnTo>
                    <a:pt x="587" y="275"/>
                  </a:lnTo>
                  <a:lnTo>
                    <a:pt x="587" y="281"/>
                  </a:lnTo>
                  <a:lnTo>
                    <a:pt x="593" y="287"/>
                  </a:lnTo>
                  <a:lnTo>
                    <a:pt x="593" y="293"/>
                  </a:lnTo>
                  <a:lnTo>
                    <a:pt x="599" y="299"/>
                  </a:lnTo>
                  <a:lnTo>
                    <a:pt x="611" y="311"/>
                  </a:lnTo>
                  <a:lnTo>
                    <a:pt x="611" y="323"/>
                  </a:lnTo>
                  <a:lnTo>
                    <a:pt x="617" y="329"/>
                  </a:lnTo>
                  <a:lnTo>
                    <a:pt x="629" y="341"/>
                  </a:lnTo>
                  <a:lnTo>
                    <a:pt x="629" y="347"/>
                  </a:lnTo>
                  <a:lnTo>
                    <a:pt x="635" y="353"/>
                  </a:lnTo>
                  <a:lnTo>
                    <a:pt x="635" y="359"/>
                  </a:lnTo>
                  <a:lnTo>
                    <a:pt x="641" y="365"/>
                  </a:lnTo>
                  <a:lnTo>
                    <a:pt x="641" y="371"/>
                  </a:lnTo>
                  <a:lnTo>
                    <a:pt x="647" y="377"/>
                  </a:lnTo>
                  <a:lnTo>
                    <a:pt x="653" y="382"/>
                  </a:lnTo>
                  <a:lnTo>
                    <a:pt x="653" y="394"/>
                  </a:lnTo>
                  <a:lnTo>
                    <a:pt x="659" y="400"/>
                  </a:lnTo>
                  <a:lnTo>
                    <a:pt x="665" y="406"/>
                  </a:lnTo>
                  <a:lnTo>
                    <a:pt x="665" y="412"/>
                  </a:lnTo>
                  <a:lnTo>
                    <a:pt x="671" y="418"/>
                  </a:lnTo>
                  <a:lnTo>
                    <a:pt x="671" y="424"/>
                  </a:lnTo>
                  <a:lnTo>
                    <a:pt x="677" y="430"/>
                  </a:lnTo>
                  <a:lnTo>
                    <a:pt x="677" y="436"/>
                  </a:lnTo>
                  <a:lnTo>
                    <a:pt x="683" y="442"/>
                  </a:lnTo>
                  <a:lnTo>
                    <a:pt x="689" y="448"/>
                  </a:lnTo>
                  <a:lnTo>
                    <a:pt x="689" y="454"/>
                  </a:lnTo>
                  <a:lnTo>
                    <a:pt x="695" y="460"/>
                  </a:lnTo>
                  <a:lnTo>
                    <a:pt x="695" y="472"/>
                  </a:lnTo>
                  <a:lnTo>
                    <a:pt x="701" y="478"/>
                  </a:lnTo>
                  <a:lnTo>
                    <a:pt x="707" y="484"/>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 name="Freeform 205">
              <a:extLst>
                <a:ext uri="{FF2B5EF4-FFF2-40B4-BE49-F238E27FC236}">
                  <a16:creationId xmlns:a16="http://schemas.microsoft.com/office/drawing/2014/main" id="{31555144-AA46-4203-7B37-DB7E626691D2}"/>
                </a:ext>
              </a:extLst>
            </p:cNvPr>
            <p:cNvSpPr>
              <a:spLocks/>
            </p:cNvSpPr>
            <p:nvPr/>
          </p:nvSpPr>
          <p:spPr bwMode="auto">
            <a:xfrm>
              <a:off x="7862094" y="4772025"/>
              <a:ext cx="409575" cy="1260475"/>
            </a:xfrm>
            <a:custGeom>
              <a:avLst/>
              <a:gdLst>
                <a:gd name="T0" fmla="*/ 6 w 383"/>
                <a:gd name="T1" fmla="*/ 12 h 1070"/>
                <a:gd name="T2" fmla="*/ 18 w 383"/>
                <a:gd name="T3" fmla="*/ 36 h 1070"/>
                <a:gd name="T4" fmla="*/ 24 w 383"/>
                <a:gd name="T5" fmla="*/ 60 h 1070"/>
                <a:gd name="T6" fmla="*/ 36 w 383"/>
                <a:gd name="T7" fmla="*/ 78 h 1070"/>
                <a:gd name="T8" fmla="*/ 48 w 383"/>
                <a:gd name="T9" fmla="*/ 96 h 1070"/>
                <a:gd name="T10" fmla="*/ 54 w 383"/>
                <a:gd name="T11" fmla="*/ 120 h 1070"/>
                <a:gd name="T12" fmla="*/ 66 w 383"/>
                <a:gd name="T13" fmla="*/ 138 h 1070"/>
                <a:gd name="T14" fmla="*/ 72 w 383"/>
                <a:gd name="T15" fmla="*/ 162 h 1070"/>
                <a:gd name="T16" fmla="*/ 84 w 383"/>
                <a:gd name="T17" fmla="*/ 179 h 1070"/>
                <a:gd name="T18" fmla="*/ 89 w 383"/>
                <a:gd name="T19" fmla="*/ 203 h 1070"/>
                <a:gd name="T20" fmla="*/ 101 w 383"/>
                <a:gd name="T21" fmla="*/ 221 h 1070"/>
                <a:gd name="T22" fmla="*/ 107 w 383"/>
                <a:gd name="T23" fmla="*/ 245 h 1070"/>
                <a:gd name="T24" fmla="*/ 119 w 383"/>
                <a:gd name="T25" fmla="*/ 269 h 1070"/>
                <a:gd name="T26" fmla="*/ 125 w 383"/>
                <a:gd name="T27" fmla="*/ 293 h 1070"/>
                <a:gd name="T28" fmla="*/ 137 w 383"/>
                <a:gd name="T29" fmla="*/ 311 h 1070"/>
                <a:gd name="T30" fmla="*/ 143 w 383"/>
                <a:gd name="T31" fmla="*/ 341 h 1070"/>
                <a:gd name="T32" fmla="*/ 155 w 383"/>
                <a:gd name="T33" fmla="*/ 359 h 1070"/>
                <a:gd name="T34" fmla="*/ 161 w 383"/>
                <a:gd name="T35" fmla="*/ 389 h 1070"/>
                <a:gd name="T36" fmla="*/ 173 w 383"/>
                <a:gd name="T37" fmla="*/ 407 h 1070"/>
                <a:gd name="T38" fmla="*/ 179 w 383"/>
                <a:gd name="T39" fmla="*/ 431 h 1070"/>
                <a:gd name="T40" fmla="*/ 191 w 383"/>
                <a:gd name="T41" fmla="*/ 455 h 1070"/>
                <a:gd name="T42" fmla="*/ 197 w 383"/>
                <a:gd name="T43" fmla="*/ 478 h 1070"/>
                <a:gd name="T44" fmla="*/ 209 w 383"/>
                <a:gd name="T45" fmla="*/ 508 h 1070"/>
                <a:gd name="T46" fmla="*/ 215 w 383"/>
                <a:gd name="T47" fmla="*/ 532 h 1070"/>
                <a:gd name="T48" fmla="*/ 227 w 383"/>
                <a:gd name="T49" fmla="*/ 562 h 1070"/>
                <a:gd name="T50" fmla="*/ 233 w 383"/>
                <a:gd name="T51" fmla="*/ 586 h 1070"/>
                <a:gd name="T52" fmla="*/ 245 w 383"/>
                <a:gd name="T53" fmla="*/ 604 h 1070"/>
                <a:gd name="T54" fmla="*/ 251 w 383"/>
                <a:gd name="T55" fmla="*/ 640 h 1070"/>
                <a:gd name="T56" fmla="*/ 263 w 383"/>
                <a:gd name="T57" fmla="*/ 664 h 1070"/>
                <a:gd name="T58" fmla="*/ 269 w 383"/>
                <a:gd name="T59" fmla="*/ 694 h 1070"/>
                <a:gd name="T60" fmla="*/ 281 w 383"/>
                <a:gd name="T61" fmla="*/ 718 h 1070"/>
                <a:gd name="T62" fmla="*/ 287 w 383"/>
                <a:gd name="T63" fmla="*/ 747 h 1070"/>
                <a:gd name="T64" fmla="*/ 299 w 383"/>
                <a:gd name="T65" fmla="*/ 771 h 1070"/>
                <a:gd name="T66" fmla="*/ 305 w 383"/>
                <a:gd name="T67" fmla="*/ 807 h 1070"/>
                <a:gd name="T68" fmla="*/ 317 w 383"/>
                <a:gd name="T69" fmla="*/ 831 h 1070"/>
                <a:gd name="T70" fmla="*/ 323 w 383"/>
                <a:gd name="T71" fmla="*/ 867 h 1070"/>
                <a:gd name="T72" fmla="*/ 335 w 383"/>
                <a:gd name="T73" fmla="*/ 891 h 1070"/>
                <a:gd name="T74" fmla="*/ 341 w 383"/>
                <a:gd name="T75" fmla="*/ 927 h 1070"/>
                <a:gd name="T76" fmla="*/ 353 w 383"/>
                <a:gd name="T77" fmla="*/ 957 h 1070"/>
                <a:gd name="T78" fmla="*/ 359 w 383"/>
                <a:gd name="T79" fmla="*/ 981 h 1070"/>
                <a:gd name="T80" fmla="*/ 371 w 383"/>
                <a:gd name="T81" fmla="*/ 1016 h 1070"/>
                <a:gd name="T82" fmla="*/ 377 w 383"/>
                <a:gd name="T83" fmla="*/ 1046 h 10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3"/>
                <a:gd name="T127" fmla="*/ 0 h 1070"/>
                <a:gd name="T128" fmla="*/ 383 w 383"/>
                <a:gd name="T129" fmla="*/ 1070 h 10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3" h="1070">
                  <a:moveTo>
                    <a:pt x="0" y="0"/>
                  </a:moveTo>
                  <a:lnTo>
                    <a:pt x="0" y="6"/>
                  </a:lnTo>
                  <a:lnTo>
                    <a:pt x="6" y="12"/>
                  </a:lnTo>
                  <a:lnTo>
                    <a:pt x="6" y="24"/>
                  </a:lnTo>
                  <a:lnTo>
                    <a:pt x="12" y="30"/>
                  </a:lnTo>
                  <a:lnTo>
                    <a:pt x="18" y="36"/>
                  </a:lnTo>
                  <a:lnTo>
                    <a:pt x="18" y="42"/>
                  </a:lnTo>
                  <a:lnTo>
                    <a:pt x="24" y="48"/>
                  </a:lnTo>
                  <a:lnTo>
                    <a:pt x="24" y="60"/>
                  </a:lnTo>
                  <a:lnTo>
                    <a:pt x="30" y="66"/>
                  </a:lnTo>
                  <a:lnTo>
                    <a:pt x="30" y="72"/>
                  </a:lnTo>
                  <a:lnTo>
                    <a:pt x="36" y="78"/>
                  </a:lnTo>
                  <a:lnTo>
                    <a:pt x="36" y="84"/>
                  </a:lnTo>
                  <a:lnTo>
                    <a:pt x="42" y="90"/>
                  </a:lnTo>
                  <a:lnTo>
                    <a:pt x="48" y="96"/>
                  </a:lnTo>
                  <a:lnTo>
                    <a:pt x="48" y="108"/>
                  </a:lnTo>
                  <a:lnTo>
                    <a:pt x="54" y="114"/>
                  </a:lnTo>
                  <a:lnTo>
                    <a:pt x="54" y="120"/>
                  </a:lnTo>
                  <a:lnTo>
                    <a:pt x="60" y="126"/>
                  </a:lnTo>
                  <a:lnTo>
                    <a:pt x="60" y="132"/>
                  </a:lnTo>
                  <a:lnTo>
                    <a:pt x="66" y="138"/>
                  </a:lnTo>
                  <a:lnTo>
                    <a:pt x="66" y="150"/>
                  </a:lnTo>
                  <a:lnTo>
                    <a:pt x="72" y="156"/>
                  </a:lnTo>
                  <a:lnTo>
                    <a:pt x="72" y="162"/>
                  </a:lnTo>
                  <a:lnTo>
                    <a:pt x="78" y="168"/>
                  </a:lnTo>
                  <a:lnTo>
                    <a:pt x="78" y="174"/>
                  </a:lnTo>
                  <a:lnTo>
                    <a:pt x="84" y="179"/>
                  </a:lnTo>
                  <a:lnTo>
                    <a:pt x="84" y="191"/>
                  </a:lnTo>
                  <a:lnTo>
                    <a:pt x="89" y="197"/>
                  </a:lnTo>
                  <a:lnTo>
                    <a:pt x="89" y="203"/>
                  </a:lnTo>
                  <a:lnTo>
                    <a:pt x="95" y="209"/>
                  </a:lnTo>
                  <a:lnTo>
                    <a:pt x="95" y="215"/>
                  </a:lnTo>
                  <a:lnTo>
                    <a:pt x="101" y="221"/>
                  </a:lnTo>
                  <a:lnTo>
                    <a:pt x="101" y="227"/>
                  </a:lnTo>
                  <a:lnTo>
                    <a:pt x="107" y="233"/>
                  </a:lnTo>
                  <a:lnTo>
                    <a:pt x="107" y="245"/>
                  </a:lnTo>
                  <a:lnTo>
                    <a:pt x="113" y="257"/>
                  </a:lnTo>
                  <a:lnTo>
                    <a:pt x="113" y="263"/>
                  </a:lnTo>
                  <a:lnTo>
                    <a:pt x="119" y="269"/>
                  </a:lnTo>
                  <a:lnTo>
                    <a:pt x="119" y="275"/>
                  </a:lnTo>
                  <a:lnTo>
                    <a:pt x="125" y="281"/>
                  </a:lnTo>
                  <a:lnTo>
                    <a:pt x="125" y="293"/>
                  </a:lnTo>
                  <a:lnTo>
                    <a:pt x="131" y="299"/>
                  </a:lnTo>
                  <a:lnTo>
                    <a:pt x="131" y="305"/>
                  </a:lnTo>
                  <a:lnTo>
                    <a:pt x="137" y="311"/>
                  </a:lnTo>
                  <a:lnTo>
                    <a:pt x="137" y="317"/>
                  </a:lnTo>
                  <a:lnTo>
                    <a:pt x="143" y="323"/>
                  </a:lnTo>
                  <a:lnTo>
                    <a:pt x="143" y="341"/>
                  </a:lnTo>
                  <a:lnTo>
                    <a:pt x="149" y="347"/>
                  </a:lnTo>
                  <a:lnTo>
                    <a:pt x="149" y="353"/>
                  </a:lnTo>
                  <a:lnTo>
                    <a:pt x="155" y="359"/>
                  </a:lnTo>
                  <a:lnTo>
                    <a:pt x="155" y="365"/>
                  </a:lnTo>
                  <a:lnTo>
                    <a:pt x="161" y="371"/>
                  </a:lnTo>
                  <a:lnTo>
                    <a:pt x="161" y="389"/>
                  </a:lnTo>
                  <a:lnTo>
                    <a:pt x="167" y="395"/>
                  </a:lnTo>
                  <a:lnTo>
                    <a:pt x="167" y="401"/>
                  </a:lnTo>
                  <a:lnTo>
                    <a:pt x="173" y="407"/>
                  </a:lnTo>
                  <a:lnTo>
                    <a:pt x="173" y="413"/>
                  </a:lnTo>
                  <a:lnTo>
                    <a:pt x="179" y="425"/>
                  </a:lnTo>
                  <a:lnTo>
                    <a:pt x="179" y="431"/>
                  </a:lnTo>
                  <a:lnTo>
                    <a:pt x="185" y="437"/>
                  </a:lnTo>
                  <a:lnTo>
                    <a:pt x="185" y="449"/>
                  </a:lnTo>
                  <a:lnTo>
                    <a:pt x="191" y="455"/>
                  </a:lnTo>
                  <a:lnTo>
                    <a:pt x="191" y="466"/>
                  </a:lnTo>
                  <a:lnTo>
                    <a:pt x="197" y="472"/>
                  </a:lnTo>
                  <a:lnTo>
                    <a:pt x="197" y="478"/>
                  </a:lnTo>
                  <a:lnTo>
                    <a:pt x="203" y="484"/>
                  </a:lnTo>
                  <a:lnTo>
                    <a:pt x="203" y="502"/>
                  </a:lnTo>
                  <a:lnTo>
                    <a:pt x="209" y="508"/>
                  </a:lnTo>
                  <a:lnTo>
                    <a:pt x="209" y="514"/>
                  </a:lnTo>
                  <a:lnTo>
                    <a:pt x="215" y="520"/>
                  </a:lnTo>
                  <a:lnTo>
                    <a:pt x="215" y="532"/>
                  </a:lnTo>
                  <a:lnTo>
                    <a:pt x="221" y="538"/>
                  </a:lnTo>
                  <a:lnTo>
                    <a:pt x="221" y="550"/>
                  </a:lnTo>
                  <a:lnTo>
                    <a:pt x="227" y="562"/>
                  </a:lnTo>
                  <a:lnTo>
                    <a:pt x="227" y="568"/>
                  </a:lnTo>
                  <a:lnTo>
                    <a:pt x="233" y="574"/>
                  </a:lnTo>
                  <a:lnTo>
                    <a:pt x="233" y="586"/>
                  </a:lnTo>
                  <a:lnTo>
                    <a:pt x="239" y="592"/>
                  </a:lnTo>
                  <a:lnTo>
                    <a:pt x="239" y="598"/>
                  </a:lnTo>
                  <a:lnTo>
                    <a:pt x="245" y="604"/>
                  </a:lnTo>
                  <a:lnTo>
                    <a:pt x="245" y="622"/>
                  </a:lnTo>
                  <a:lnTo>
                    <a:pt x="251" y="628"/>
                  </a:lnTo>
                  <a:lnTo>
                    <a:pt x="251" y="640"/>
                  </a:lnTo>
                  <a:lnTo>
                    <a:pt x="257" y="646"/>
                  </a:lnTo>
                  <a:lnTo>
                    <a:pt x="257" y="652"/>
                  </a:lnTo>
                  <a:lnTo>
                    <a:pt x="263" y="664"/>
                  </a:lnTo>
                  <a:lnTo>
                    <a:pt x="263" y="676"/>
                  </a:lnTo>
                  <a:lnTo>
                    <a:pt x="269" y="688"/>
                  </a:lnTo>
                  <a:lnTo>
                    <a:pt x="269" y="694"/>
                  </a:lnTo>
                  <a:lnTo>
                    <a:pt x="275" y="700"/>
                  </a:lnTo>
                  <a:lnTo>
                    <a:pt x="275" y="712"/>
                  </a:lnTo>
                  <a:lnTo>
                    <a:pt x="281" y="718"/>
                  </a:lnTo>
                  <a:lnTo>
                    <a:pt x="281" y="735"/>
                  </a:lnTo>
                  <a:lnTo>
                    <a:pt x="287" y="741"/>
                  </a:lnTo>
                  <a:lnTo>
                    <a:pt x="287" y="747"/>
                  </a:lnTo>
                  <a:lnTo>
                    <a:pt x="293" y="759"/>
                  </a:lnTo>
                  <a:lnTo>
                    <a:pt x="293" y="765"/>
                  </a:lnTo>
                  <a:lnTo>
                    <a:pt x="299" y="771"/>
                  </a:lnTo>
                  <a:lnTo>
                    <a:pt x="299" y="783"/>
                  </a:lnTo>
                  <a:lnTo>
                    <a:pt x="305" y="789"/>
                  </a:lnTo>
                  <a:lnTo>
                    <a:pt x="305" y="807"/>
                  </a:lnTo>
                  <a:lnTo>
                    <a:pt x="311" y="813"/>
                  </a:lnTo>
                  <a:lnTo>
                    <a:pt x="311" y="825"/>
                  </a:lnTo>
                  <a:lnTo>
                    <a:pt x="317" y="831"/>
                  </a:lnTo>
                  <a:lnTo>
                    <a:pt x="317" y="843"/>
                  </a:lnTo>
                  <a:lnTo>
                    <a:pt x="323" y="849"/>
                  </a:lnTo>
                  <a:lnTo>
                    <a:pt x="323" y="867"/>
                  </a:lnTo>
                  <a:lnTo>
                    <a:pt x="329" y="873"/>
                  </a:lnTo>
                  <a:lnTo>
                    <a:pt x="329" y="885"/>
                  </a:lnTo>
                  <a:lnTo>
                    <a:pt x="335" y="891"/>
                  </a:lnTo>
                  <a:lnTo>
                    <a:pt x="335" y="903"/>
                  </a:lnTo>
                  <a:lnTo>
                    <a:pt x="341" y="909"/>
                  </a:lnTo>
                  <a:lnTo>
                    <a:pt x="341" y="927"/>
                  </a:lnTo>
                  <a:lnTo>
                    <a:pt x="347" y="939"/>
                  </a:lnTo>
                  <a:lnTo>
                    <a:pt x="347" y="945"/>
                  </a:lnTo>
                  <a:lnTo>
                    <a:pt x="353" y="957"/>
                  </a:lnTo>
                  <a:lnTo>
                    <a:pt x="353" y="963"/>
                  </a:lnTo>
                  <a:lnTo>
                    <a:pt x="359" y="975"/>
                  </a:lnTo>
                  <a:lnTo>
                    <a:pt x="359" y="981"/>
                  </a:lnTo>
                  <a:lnTo>
                    <a:pt x="365" y="993"/>
                  </a:lnTo>
                  <a:lnTo>
                    <a:pt x="365" y="1011"/>
                  </a:lnTo>
                  <a:lnTo>
                    <a:pt x="371" y="1016"/>
                  </a:lnTo>
                  <a:lnTo>
                    <a:pt x="371" y="1028"/>
                  </a:lnTo>
                  <a:lnTo>
                    <a:pt x="377" y="1034"/>
                  </a:lnTo>
                  <a:lnTo>
                    <a:pt x="377" y="1046"/>
                  </a:lnTo>
                  <a:lnTo>
                    <a:pt x="383" y="1052"/>
                  </a:lnTo>
                  <a:lnTo>
                    <a:pt x="383" y="107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4" name="Freeform 206">
              <a:extLst>
                <a:ext uri="{FF2B5EF4-FFF2-40B4-BE49-F238E27FC236}">
                  <a16:creationId xmlns:a16="http://schemas.microsoft.com/office/drawing/2014/main" id="{1F19A28C-D431-4854-92FD-0FE67B7F0DC4}"/>
                </a:ext>
              </a:extLst>
            </p:cNvPr>
            <p:cNvSpPr>
              <a:spLocks/>
            </p:cNvSpPr>
            <p:nvPr/>
          </p:nvSpPr>
          <p:spPr bwMode="auto">
            <a:xfrm>
              <a:off x="8271669" y="6032500"/>
              <a:ext cx="109538" cy="430212"/>
            </a:xfrm>
            <a:custGeom>
              <a:avLst/>
              <a:gdLst>
                <a:gd name="T0" fmla="*/ 0 w 102"/>
                <a:gd name="T1" fmla="*/ 0 h 365"/>
                <a:gd name="T2" fmla="*/ 6 w 102"/>
                <a:gd name="T3" fmla="*/ 12 h 365"/>
                <a:gd name="T4" fmla="*/ 6 w 102"/>
                <a:gd name="T5" fmla="*/ 18 h 365"/>
                <a:gd name="T6" fmla="*/ 12 w 102"/>
                <a:gd name="T7" fmla="*/ 30 h 365"/>
                <a:gd name="T8" fmla="*/ 12 w 102"/>
                <a:gd name="T9" fmla="*/ 42 h 365"/>
                <a:gd name="T10" fmla="*/ 18 w 102"/>
                <a:gd name="T11" fmla="*/ 48 h 365"/>
                <a:gd name="T12" fmla="*/ 18 w 102"/>
                <a:gd name="T13" fmla="*/ 66 h 365"/>
                <a:gd name="T14" fmla="*/ 24 w 102"/>
                <a:gd name="T15" fmla="*/ 78 h 365"/>
                <a:gd name="T16" fmla="*/ 24 w 102"/>
                <a:gd name="T17" fmla="*/ 84 h 365"/>
                <a:gd name="T18" fmla="*/ 30 w 102"/>
                <a:gd name="T19" fmla="*/ 96 h 365"/>
                <a:gd name="T20" fmla="*/ 30 w 102"/>
                <a:gd name="T21" fmla="*/ 108 h 365"/>
                <a:gd name="T22" fmla="*/ 36 w 102"/>
                <a:gd name="T23" fmla="*/ 114 h 365"/>
                <a:gd name="T24" fmla="*/ 36 w 102"/>
                <a:gd name="T25" fmla="*/ 126 h 365"/>
                <a:gd name="T26" fmla="*/ 42 w 102"/>
                <a:gd name="T27" fmla="*/ 132 h 365"/>
                <a:gd name="T28" fmla="*/ 42 w 102"/>
                <a:gd name="T29" fmla="*/ 156 h 365"/>
                <a:gd name="T30" fmla="*/ 48 w 102"/>
                <a:gd name="T31" fmla="*/ 162 h 365"/>
                <a:gd name="T32" fmla="*/ 48 w 102"/>
                <a:gd name="T33" fmla="*/ 174 h 365"/>
                <a:gd name="T34" fmla="*/ 54 w 102"/>
                <a:gd name="T35" fmla="*/ 180 h 365"/>
                <a:gd name="T36" fmla="*/ 54 w 102"/>
                <a:gd name="T37" fmla="*/ 192 h 365"/>
                <a:gd name="T38" fmla="*/ 60 w 102"/>
                <a:gd name="T39" fmla="*/ 204 h 365"/>
                <a:gd name="T40" fmla="*/ 60 w 102"/>
                <a:gd name="T41" fmla="*/ 222 h 365"/>
                <a:gd name="T42" fmla="*/ 66 w 102"/>
                <a:gd name="T43" fmla="*/ 233 h 365"/>
                <a:gd name="T44" fmla="*/ 66 w 102"/>
                <a:gd name="T45" fmla="*/ 239 h 365"/>
                <a:gd name="T46" fmla="*/ 72 w 102"/>
                <a:gd name="T47" fmla="*/ 251 h 365"/>
                <a:gd name="T48" fmla="*/ 72 w 102"/>
                <a:gd name="T49" fmla="*/ 263 h 365"/>
                <a:gd name="T50" fmla="*/ 78 w 102"/>
                <a:gd name="T51" fmla="*/ 269 h 365"/>
                <a:gd name="T52" fmla="*/ 78 w 102"/>
                <a:gd name="T53" fmla="*/ 293 h 365"/>
                <a:gd name="T54" fmla="*/ 84 w 102"/>
                <a:gd name="T55" fmla="*/ 299 h 365"/>
                <a:gd name="T56" fmla="*/ 84 w 102"/>
                <a:gd name="T57" fmla="*/ 311 h 365"/>
                <a:gd name="T58" fmla="*/ 90 w 102"/>
                <a:gd name="T59" fmla="*/ 323 h 365"/>
                <a:gd name="T60" fmla="*/ 90 w 102"/>
                <a:gd name="T61" fmla="*/ 329 h 365"/>
                <a:gd name="T62" fmla="*/ 96 w 102"/>
                <a:gd name="T63" fmla="*/ 341 h 365"/>
                <a:gd name="T64" fmla="*/ 96 w 102"/>
                <a:gd name="T65" fmla="*/ 353 h 365"/>
                <a:gd name="T66" fmla="*/ 102 w 102"/>
                <a:gd name="T67" fmla="*/ 365 h 3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2"/>
                <a:gd name="T103" fmla="*/ 0 h 365"/>
                <a:gd name="T104" fmla="*/ 102 w 102"/>
                <a:gd name="T105" fmla="*/ 365 h 3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2" h="365">
                  <a:moveTo>
                    <a:pt x="0" y="0"/>
                  </a:moveTo>
                  <a:lnTo>
                    <a:pt x="6" y="12"/>
                  </a:lnTo>
                  <a:lnTo>
                    <a:pt x="6" y="18"/>
                  </a:lnTo>
                  <a:lnTo>
                    <a:pt x="12" y="30"/>
                  </a:lnTo>
                  <a:lnTo>
                    <a:pt x="12" y="42"/>
                  </a:lnTo>
                  <a:lnTo>
                    <a:pt x="18" y="48"/>
                  </a:lnTo>
                  <a:lnTo>
                    <a:pt x="18" y="66"/>
                  </a:lnTo>
                  <a:lnTo>
                    <a:pt x="24" y="78"/>
                  </a:lnTo>
                  <a:lnTo>
                    <a:pt x="24" y="84"/>
                  </a:lnTo>
                  <a:lnTo>
                    <a:pt x="30" y="96"/>
                  </a:lnTo>
                  <a:lnTo>
                    <a:pt x="30" y="108"/>
                  </a:lnTo>
                  <a:lnTo>
                    <a:pt x="36" y="114"/>
                  </a:lnTo>
                  <a:lnTo>
                    <a:pt x="36" y="126"/>
                  </a:lnTo>
                  <a:lnTo>
                    <a:pt x="42" y="132"/>
                  </a:lnTo>
                  <a:lnTo>
                    <a:pt x="42" y="156"/>
                  </a:lnTo>
                  <a:lnTo>
                    <a:pt x="48" y="162"/>
                  </a:lnTo>
                  <a:lnTo>
                    <a:pt x="48" y="174"/>
                  </a:lnTo>
                  <a:lnTo>
                    <a:pt x="54" y="180"/>
                  </a:lnTo>
                  <a:lnTo>
                    <a:pt x="54" y="192"/>
                  </a:lnTo>
                  <a:lnTo>
                    <a:pt x="60" y="204"/>
                  </a:lnTo>
                  <a:lnTo>
                    <a:pt x="60" y="222"/>
                  </a:lnTo>
                  <a:lnTo>
                    <a:pt x="66" y="233"/>
                  </a:lnTo>
                  <a:lnTo>
                    <a:pt x="66" y="239"/>
                  </a:lnTo>
                  <a:lnTo>
                    <a:pt x="72" y="251"/>
                  </a:lnTo>
                  <a:lnTo>
                    <a:pt x="72" y="263"/>
                  </a:lnTo>
                  <a:lnTo>
                    <a:pt x="78" y="269"/>
                  </a:lnTo>
                  <a:lnTo>
                    <a:pt x="78" y="293"/>
                  </a:lnTo>
                  <a:lnTo>
                    <a:pt x="84" y="299"/>
                  </a:lnTo>
                  <a:lnTo>
                    <a:pt x="84" y="311"/>
                  </a:lnTo>
                  <a:lnTo>
                    <a:pt x="90" y="323"/>
                  </a:lnTo>
                  <a:lnTo>
                    <a:pt x="90" y="329"/>
                  </a:lnTo>
                  <a:lnTo>
                    <a:pt x="96" y="341"/>
                  </a:lnTo>
                  <a:lnTo>
                    <a:pt x="96" y="353"/>
                  </a:lnTo>
                  <a:lnTo>
                    <a:pt x="102" y="365"/>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5" name="Text Box 208">
              <a:extLst>
                <a:ext uri="{FF2B5EF4-FFF2-40B4-BE49-F238E27FC236}">
                  <a16:creationId xmlns:a16="http://schemas.microsoft.com/office/drawing/2014/main" id="{27E02B96-6196-0DCD-10A2-16B975EE1259}"/>
                </a:ext>
              </a:extLst>
            </p:cNvPr>
            <p:cNvSpPr txBox="1">
              <a:spLocks noChangeArrowheads="1"/>
            </p:cNvSpPr>
            <p:nvPr/>
          </p:nvSpPr>
          <p:spPr bwMode="auto">
            <a:xfrm>
              <a:off x="4812507" y="4970462"/>
              <a:ext cx="37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M</a:t>
              </a:r>
            </a:p>
          </p:txBody>
        </p:sp>
      </p:grpSp>
      <p:cxnSp>
        <p:nvCxnSpPr>
          <p:cNvPr id="136" name="Straight Connector 135">
            <a:extLst>
              <a:ext uri="{FF2B5EF4-FFF2-40B4-BE49-F238E27FC236}">
                <a16:creationId xmlns:a16="http://schemas.microsoft.com/office/drawing/2014/main" id="{DF24AE0F-94C3-AD69-36AE-036BA67A2749}"/>
              </a:ext>
            </a:extLst>
          </p:cNvPr>
          <p:cNvCxnSpPr>
            <a:cxnSpLocks/>
            <a:endCxn id="132" idx="10"/>
          </p:cNvCxnSpPr>
          <p:nvPr/>
        </p:nvCxnSpPr>
        <p:spPr>
          <a:xfrm flipH="1">
            <a:off x="7675311" y="1956541"/>
            <a:ext cx="10893" cy="17571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D1D15DF3-5F66-0928-CB75-058787F43A42}"/>
              </a:ext>
            </a:extLst>
          </p:cNvPr>
          <p:cNvSpPr txBox="1"/>
          <p:nvPr/>
        </p:nvSpPr>
        <p:spPr>
          <a:xfrm>
            <a:off x="529804" y="3147423"/>
            <a:ext cx="4511490" cy="923330"/>
          </a:xfrm>
          <a:prstGeom prst="rect">
            <a:avLst/>
          </a:prstGeom>
          <a:noFill/>
        </p:spPr>
        <p:txBody>
          <a:bodyPr wrap="square" rtlCol="0">
            <a:spAutoFit/>
          </a:bodyPr>
          <a:lstStyle/>
          <a:p>
            <a:r>
              <a:rPr lang="en-US" dirty="0"/>
              <a:t>For example, the maximum bending</a:t>
            </a:r>
          </a:p>
          <a:p>
            <a:r>
              <a:rPr lang="en-US" dirty="0"/>
              <a:t>moment occurs where V = </a:t>
            </a:r>
            <a:r>
              <a:rPr lang="en-US" dirty="0" err="1"/>
              <a:t>dM</a:t>
            </a:r>
            <a:r>
              <a:rPr lang="en-US" dirty="0"/>
              <a:t>/dx = 0, a location we can find with the </a:t>
            </a:r>
            <a:r>
              <a:rPr lang="en-US" dirty="0" err="1"/>
              <a:t>fzero</a:t>
            </a:r>
            <a:r>
              <a:rPr lang="en-US" dirty="0"/>
              <a:t> function</a:t>
            </a:r>
          </a:p>
        </p:txBody>
      </p:sp>
      <p:sp>
        <p:nvSpPr>
          <p:cNvPr id="140" name="TextBox 139">
            <a:extLst>
              <a:ext uri="{FF2B5EF4-FFF2-40B4-BE49-F238E27FC236}">
                <a16:creationId xmlns:a16="http://schemas.microsoft.com/office/drawing/2014/main" id="{AFBED623-62C3-76C4-065A-E66638F9BE62}"/>
              </a:ext>
            </a:extLst>
          </p:cNvPr>
          <p:cNvSpPr txBox="1"/>
          <p:nvPr/>
        </p:nvSpPr>
        <p:spPr>
          <a:xfrm>
            <a:off x="269421" y="4393155"/>
            <a:ext cx="5331207" cy="1600438"/>
          </a:xfrm>
          <a:prstGeom prst="rect">
            <a:avLst/>
          </a:prstGeom>
          <a:noFill/>
        </p:spPr>
        <p:txBody>
          <a:bodyPr wrap="square">
            <a:spAutoFit/>
          </a:bodyPr>
          <a:lstStyle/>
          <a:p>
            <a:r>
              <a:rPr lang="en-US" sz="1400" dirty="0" err="1"/>
              <a:t>xm</a:t>
            </a:r>
            <a:r>
              <a:rPr lang="en-US" sz="1400" dirty="0"/>
              <a:t> = </a:t>
            </a:r>
            <a:r>
              <a:rPr lang="en-US" sz="1400" dirty="0" err="1"/>
              <a:t>fzero</a:t>
            </a:r>
            <a:r>
              <a:rPr lang="en-US" sz="1400" dirty="0"/>
              <a:t>( @(x) V(x), 12)  % find where V = 0, initial guess = 12</a:t>
            </a:r>
          </a:p>
          <a:p>
            <a:endParaRPr lang="en-US" sz="1400" dirty="0"/>
          </a:p>
          <a:p>
            <a:r>
              <a:rPr lang="en-US" sz="1400" dirty="0" err="1"/>
              <a:t>xm</a:t>
            </a:r>
            <a:r>
              <a:rPr lang="en-US" sz="1400" dirty="0"/>
              <a:t> =   12.5000</a:t>
            </a:r>
          </a:p>
          <a:p>
            <a:endParaRPr lang="en-US" sz="1400" dirty="0"/>
          </a:p>
          <a:p>
            <a:r>
              <a:rPr lang="en-US" sz="1400" dirty="0"/>
              <a:t>M(12.5)    % maximum bending moment</a:t>
            </a:r>
          </a:p>
          <a:p>
            <a:endParaRPr lang="en-US" sz="1400" dirty="0"/>
          </a:p>
          <a:p>
            <a:r>
              <a:rPr lang="en-US" sz="1400" dirty="0" err="1"/>
              <a:t>ans</a:t>
            </a:r>
            <a:r>
              <a:rPr lang="en-US" sz="1400" dirty="0"/>
              <a:t> =  562.5000</a:t>
            </a:r>
          </a:p>
        </p:txBody>
      </p:sp>
    </p:spTree>
    <p:extLst>
      <p:ext uri="{BB962C8B-B14F-4D97-AF65-F5344CB8AC3E}">
        <p14:creationId xmlns:p14="http://schemas.microsoft.com/office/powerpoint/2010/main" val="961664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169863" y="2206625"/>
            <a:ext cx="8745537" cy="256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1400" dirty="0"/>
              <a:t>V = @(x) -1000*</a:t>
            </a:r>
            <a:r>
              <a:rPr lang="en-US" sz="1400" dirty="0" err="1"/>
              <a:t>lin_sf</a:t>
            </a:r>
            <a:r>
              <a:rPr lang="en-US" sz="1400" dirty="0"/>
              <a:t>(x, -3)+8000*</a:t>
            </a:r>
            <a:r>
              <a:rPr lang="en-US" sz="1400" dirty="0" err="1"/>
              <a:t>step_sf</a:t>
            </a:r>
            <a:r>
              <a:rPr lang="en-US" sz="1400" dirty="0"/>
              <a:t>(x, 0) +1000*</a:t>
            </a:r>
            <a:r>
              <a:rPr lang="en-US" sz="1400" dirty="0" err="1"/>
              <a:t>lin_sf</a:t>
            </a:r>
            <a:r>
              <a:rPr lang="en-US" sz="1400" dirty="0"/>
              <a:t>(x, 3) ...</a:t>
            </a:r>
          </a:p>
          <a:p>
            <a:pPr>
              <a:spcBef>
                <a:spcPct val="50000"/>
              </a:spcBef>
            </a:pPr>
            <a:r>
              <a:rPr lang="en-US" sz="1400" dirty="0"/>
              <a:t>-5000*</a:t>
            </a:r>
            <a:r>
              <a:rPr lang="en-US" sz="1400" dirty="0" err="1"/>
              <a:t>step_sf</a:t>
            </a:r>
            <a:r>
              <a:rPr lang="en-US" sz="1400" dirty="0"/>
              <a:t>(x, 6) + 9000*</a:t>
            </a:r>
            <a:r>
              <a:rPr lang="en-US" sz="1400" dirty="0" err="1"/>
              <a:t>step_sf</a:t>
            </a:r>
            <a:r>
              <a:rPr lang="en-US" sz="1400" dirty="0"/>
              <a:t>(x, 9) - 4000*</a:t>
            </a:r>
            <a:r>
              <a:rPr lang="en-US" sz="1400" dirty="0" err="1"/>
              <a:t>lin_sf</a:t>
            </a:r>
            <a:r>
              <a:rPr lang="en-US" sz="1400" dirty="0"/>
              <a:t>(x, 9) +(2000/3)*</a:t>
            </a:r>
            <a:r>
              <a:rPr lang="en-US" sz="1400" dirty="0" err="1"/>
              <a:t>quad_sf</a:t>
            </a:r>
            <a:r>
              <a:rPr lang="en-US" sz="1400" dirty="0"/>
              <a:t>(x,9);</a:t>
            </a:r>
          </a:p>
          <a:p>
            <a:pPr>
              <a:spcBef>
                <a:spcPct val="50000"/>
              </a:spcBef>
            </a:pPr>
            <a:r>
              <a:rPr lang="en-US" sz="1400" dirty="0"/>
              <a:t>M = @(x) -500*</a:t>
            </a:r>
            <a:r>
              <a:rPr lang="en-US" sz="1400" dirty="0" err="1"/>
              <a:t>quad_sf</a:t>
            </a:r>
            <a:r>
              <a:rPr lang="en-US" sz="1400" dirty="0"/>
              <a:t>(x, -3) +8000*</a:t>
            </a:r>
            <a:r>
              <a:rPr lang="en-US" sz="1400" dirty="0" err="1"/>
              <a:t>lin_sf</a:t>
            </a:r>
            <a:r>
              <a:rPr lang="en-US" sz="1400" dirty="0"/>
              <a:t>(x, 0)+ 500*</a:t>
            </a:r>
            <a:r>
              <a:rPr lang="en-US" sz="1400" dirty="0" err="1"/>
              <a:t>quad_sf</a:t>
            </a:r>
            <a:r>
              <a:rPr lang="en-US" sz="1400" dirty="0"/>
              <a:t>(x, 3) -5000*</a:t>
            </a:r>
            <a:r>
              <a:rPr lang="en-US" sz="1400" dirty="0" err="1"/>
              <a:t>lin_sf</a:t>
            </a:r>
            <a:r>
              <a:rPr lang="en-US" sz="1400" dirty="0"/>
              <a:t>(x,6)...</a:t>
            </a:r>
          </a:p>
          <a:p>
            <a:pPr>
              <a:spcBef>
                <a:spcPct val="50000"/>
              </a:spcBef>
            </a:pPr>
            <a:r>
              <a:rPr lang="en-US" sz="1400" dirty="0"/>
              <a:t> -9000*</a:t>
            </a:r>
            <a:r>
              <a:rPr lang="en-US" sz="1400" dirty="0" err="1"/>
              <a:t>step_sf</a:t>
            </a:r>
            <a:r>
              <a:rPr lang="en-US" sz="1400" dirty="0"/>
              <a:t>(x, 6) +9000*</a:t>
            </a:r>
            <a:r>
              <a:rPr lang="en-US" sz="1400" dirty="0" err="1"/>
              <a:t>lin_sf</a:t>
            </a:r>
            <a:r>
              <a:rPr lang="en-US" sz="1400" dirty="0"/>
              <a:t>(x,9) -2000*</a:t>
            </a:r>
            <a:r>
              <a:rPr lang="en-US" sz="1400" dirty="0" err="1"/>
              <a:t>quad_sf</a:t>
            </a:r>
            <a:r>
              <a:rPr lang="en-US" sz="1400" dirty="0"/>
              <a:t>(x, 9)+(4000/18)*</a:t>
            </a:r>
            <a:r>
              <a:rPr lang="en-US" sz="1400" dirty="0" err="1"/>
              <a:t>cubic_sf</a:t>
            </a:r>
            <a:r>
              <a:rPr lang="en-US" sz="1400" dirty="0"/>
              <a:t>(x,9);</a:t>
            </a:r>
          </a:p>
          <a:p>
            <a:pPr>
              <a:spcBef>
                <a:spcPct val="50000"/>
              </a:spcBef>
            </a:pPr>
            <a:r>
              <a:rPr lang="en-US" sz="1400" dirty="0"/>
              <a:t>x = </a:t>
            </a:r>
            <a:r>
              <a:rPr lang="en-US" sz="1400" dirty="0" err="1"/>
              <a:t>linspace</a:t>
            </a:r>
            <a:r>
              <a:rPr lang="en-US" sz="1400" dirty="0"/>
              <a:t>(-3, 12, 1000);</a:t>
            </a:r>
          </a:p>
          <a:p>
            <a:pPr>
              <a:spcBef>
                <a:spcPct val="50000"/>
              </a:spcBef>
            </a:pPr>
            <a:r>
              <a:rPr lang="en-US" sz="1400" dirty="0"/>
              <a:t>plot(x, V(x))</a:t>
            </a:r>
          </a:p>
          <a:p>
            <a:pPr>
              <a:spcBef>
                <a:spcPct val="50000"/>
              </a:spcBef>
            </a:pPr>
            <a:r>
              <a:rPr lang="en-US" sz="1400" dirty="0"/>
              <a:t>figure(2)</a:t>
            </a:r>
          </a:p>
          <a:p>
            <a:pPr>
              <a:spcBef>
                <a:spcPct val="50000"/>
              </a:spcBef>
            </a:pPr>
            <a:r>
              <a:rPr lang="en-US" sz="1400" dirty="0"/>
              <a:t>plot(x, M(x))</a:t>
            </a:r>
          </a:p>
        </p:txBody>
      </p:sp>
      <p:sp>
        <p:nvSpPr>
          <p:cNvPr id="12292" name="Rectangle 6"/>
          <p:cNvSpPr>
            <a:spLocks noChangeArrowheads="1"/>
          </p:cNvSpPr>
          <p:nvPr/>
        </p:nvSpPr>
        <p:spPr bwMode="auto">
          <a:xfrm>
            <a:off x="2674938" y="1152525"/>
            <a:ext cx="3740150" cy="130175"/>
          </a:xfrm>
          <a:prstGeom prst="rect">
            <a:avLst/>
          </a:prstGeom>
          <a:solidFill>
            <a:srgbClr val="DDDDDD"/>
          </a:solidFill>
          <a:ln w="9525">
            <a:solidFill>
              <a:schemeClr val="tx1"/>
            </a:solidFill>
            <a:miter lim="800000"/>
            <a:headEnd/>
            <a:tailEnd/>
          </a:ln>
        </p:spPr>
        <p:txBody>
          <a:bodyPr wrap="none" anchor="ctr"/>
          <a:lstStyle/>
          <a:p>
            <a:endParaRPr lang="en-US"/>
          </a:p>
        </p:txBody>
      </p:sp>
      <p:sp>
        <p:nvSpPr>
          <p:cNvPr id="12293" name="Rectangle 7"/>
          <p:cNvSpPr>
            <a:spLocks noChangeArrowheads="1"/>
          </p:cNvSpPr>
          <p:nvPr/>
        </p:nvSpPr>
        <p:spPr bwMode="auto">
          <a:xfrm>
            <a:off x="2687638" y="720725"/>
            <a:ext cx="1357312" cy="433388"/>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294" name="Line 9"/>
          <p:cNvSpPr>
            <a:spLocks noChangeShapeType="1"/>
          </p:cNvSpPr>
          <p:nvPr/>
        </p:nvSpPr>
        <p:spPr bwMode="auto">
          <a:xfrm flipV="1">
            <a:off x="3408363" y="1293813"/>
            <a:ext cx="0" cy="4603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5" name="Line 10"/>
          <p:cNvSpPr>
            <a:spLocks noChangeShapeType="1"/>
          </p:cNvSpPr>
          <p:nvPr/>
        </p:nvSpPr>
        <p:spPr bwMode="auto">
          <a:xfrm>
            <a:off x="4886325" y="331788"/>
            <a:ext cx="0" cy="84137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6" name="Line 11"/>
          <p:cNvSpPr>
            <a:spLocks noChangeShapeType="1"/>
          </p:cNvSpPr>
          <p:nvPr/>
        </p:nvSpPr>
        <p:spPr bwMode="auto">
          <a:xfrm flipV="1">
            <a:off x="5708650" y="1293813"/>
            <a:ext cx="0" cy="534987"/>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7" name="AutoShape 12"/>
          <p:cNvSpPr>
            <a:spLocks noChangeArrowheads="1"/>
          </p:cNvSpPr>
          <p:nvPr/>
        </p:nvSpPr>
        <p:spPr bwMode="auto">
          <a:xfrm>
            <a:off x="5743575" y="612775"/>
            <a:ext cx="693738" cy="531813"/>
          </a:xfrm>
          <a:prstGeom prst="rtTriangle">
            <a:avLst/>
          </a:prstGeom>
          <a:solidFill>
            <a:schemeClr val="bg1"/>
          </a:solidFill>
          <a:ln w="9525">
            <a:solidFill>
              <a:schemeClr val="tx1"/>
            </a:solidFill>
            <a:miter lim="800000"/>
            <a:headEnd/>
            <a:tailEnd/>
          </a:ln>
        </p:spPr>
        <p:txBody>
          <a:bodyPr wrap="none" anchor="ctr"/>
          <a:lstStyle/>
          <a:p>
            <a:endParaRPr lang="en-US"/>
          </a:p>
        </p:txBody>
      </p:sp>
      <p:sp>
        <p:nvSpPr>
          <p:cNvPr id="12298" name="Text Box 13"/>
          <p:cNvSpPr txBox="1">
            <a:spLocks noChangeArrowheads="1"/>
          </p:cNvSpPr>
          <p:nvPr/>
        </p:nvSpPr>
        <p:spPr bwMode="auto">
          <a:xfrm>
            <a:off x="3251200" y="1763713"/>
            <a:ext cx="93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8000 lb</a:t>
            </a:r>
          </a:p>
        </p:txBody>
      </p:sp>
      <p:sp>
        <p:nvSpPr>
          <p:cNvPr id="12299" name="Text Box 14"/>
          <p:cNvSpPr txBox="1">
            <a:spLocks noChangeArrowheads="1"/>
          </p:cNvSpPr>
          <p:nvPr/>
        </p:nvSpPr>
        <p:spPr bwMode="auto">
          <a:xfrm>
            <a:off x="5006975" y="46038"/>
            <a:ext cx="93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5000 lb</a:t>
            </a:r>
          </a:p>
        </p:txBody>
      </p:sp>
      <p:sp>
        <p:nvSpPr>
          <p:cNvPr id="12300" name="Text Box 15"/>
          <p:cNvSpPr txBox="1">
            <a:spLocks noChangeArrowheads="1"/>
          </p:cNvSpPr>
          <p:nvPr/>
        </p:nvSpPr>
        <p:spPr bwMode="auto">
          <a:xfrm>
            <a:off x="5265738" y="1809750"/>
            <a:ext cx="933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9000 lb</a:t>
            </a:r>
          </a:p>
        </p:txBody>
      </p:sp>
      <p:sp>
        <p:nvSpPr>
          <p:cNvPr id="12301" name="Arc 16"/>
          <p:cNvSpPr>
            <a:spLocks/>
          </p:cNvSpPr>
          <p:nvPr/>
        </p:nvSpPr>
        <p:spPr bwMode="auto">
          <a:xfrm>
            <a:off x="4660900" y="868363"/>
            <a:ext cx="552450" cy="571500"/>
          </a:xfrm>
          <a:custGeom>
            <a:avLst/>
            <a:gdLst>
              <a:gd name="T0" fmla="*/ 0 w 41721"/>
              <a:gd name="T1" fmla="*/ 181835 h 43200"/>
              <a:gd name="T2" fmla="*/ 222577 w 41721"/>
              <a:gd name="T3" fmla="*/ 568127 h 43200"/>
              <a:gd name="T4" fmla="*/ 266433 w 41721"/>
              <a:gd name="T5" fmla="*/ 285750 h 43200"/>
              <a:gd name="T6" fmla="*/ 0 60000 65536"/>
              <a:gd name="T7" fmla="*/ 0 60000 65536"/>
              <a:gd name="T8" fmla="*/ 0 60000 65536"/>
              <a:gd name="T9" fmla="*/ 0 w 41721"/>
              <a:gd name="T10" fmla="*/ 0 h 43200"/>
              <a:gd name="T11" fmla="*/ 41721 w 41721"/>
              <a:gd name="T12" fmla="*/ 43200 h 43200"/>
            </a:gdLst>
            <a:ahLst/>
            <a:cxnLst>
              <a:cxn ang="T6">
                <a:pos x="T0" y="T1"/>
              </a:cxn>
              <a:cxn ang="T7">
                <a:pos x="T2" y="T3"/>
              </a:cxn>
              <a:cxn ang="T8">
                <a:pos x="T4" y="T5"/>
              </a:cxn>
            </a:cxnLst>
            <a:rect l="T9" t="T10" r="T11" b="T12"/>
            <a:pathLst>
              <a:path w="41721" h="43200" fill="none" extrusionOk="0">
                <a:moveTo>
                  <a:pt x="-1" y="13744"/>
                </a:moveTo>
                <a:cubicBezTo>
                  <a:pt x="3235" y="5456"/>
                  <a:pt x="11223" y="-1"/>
                  <a:pt x="20121" y="0"/>
                </a:cubicBezTo>
                <a:cubicBezTo>
                  <a:pt x="32050" y="0"/>
                  <a:pt x="41721" y="9670"/>
                  <a:pt x="41721" y="21600"/>
                </a:cubicBezTo>
                <a:cubicBezTo>
                  <a:pt x="41721" y="33529"/>
                  <a:pt x="32050" y="43200"/>
                  <a:pt x="20121" y="43200"/>
                </a:cubicBezTo>
                <a:cubicBezTo>
                  <a:pt x="19012" y="43200"/>
                  <a:pt x="17904" y="43114"/>
                  <a:pt x="16809" y="42944"/>
                </a:cubicBezTo>
              </a:path>
              <a:path w="41721" h="43200" stroke="0" extrusionOk="0">
                <a:moveTo>
                  <a:pt x="-1" y="13744"/>
                </a:moveTo>
                <a:cubicBezTo>
                  <a:pt x="3235" y="5456"/>
                  <a:pt x="11223" y="-1"/>
                  <a:pt x="20121" y="0"/>
                </a:cubicBezTo>
                <a:cubicBezTo>
                  <a:pt x="32050" y="0"/>
                  <a:pt x="41721" y="9670"/>
                  <a:pt x="41721" y="21600"/>
                </a:cubicBezTo>
                <a:cubicBezTo>
                  <a:pt x="41721" y="33529"/>
                  <a:pt x="32050" y="43200"/>
                  <a:pt x="20121" y="43200"/>
                </a:cubicBezTo>
                <a:cubicBezTo>
                  <a:pt x="19012" y="43200"/>
                  <a:pt x="17904" y="43114"/>
                  <a:pt x="16809" y="42944"/>
                </a:cubicBezTo>
                <a:lnTo>
                  <a:pt x="20121" y="21600"/>
                </a:lnTo>
                <a:close/>
              </a:path>
            </a:pathLst>
          </a:custGeom>
          <a:noFill/>
          <a:ln w="25400">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02" name="Line 17"/>
          <p:cNvSpPr>
            <a:spLocks noChangeShapeType="1"/>
          </p:cNvSpPr>
          <p:nvPr/>
        </p:nvSpPr>
        <p:spPr bwMode="auto">
          <a:xfrm>
            <a:off x="2919413" y="711200"/>
            <a:ext cx="7937" cy="4619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3" name="Line 18"/>
          <p:cNvSpPr>
            <a:spLocks noChangeShapeType="1"/>
          </p:cNvSpPr>
          <p:nvPr/>
        </p:nvSpPr>
        <p:spPr bwMode="auto">
          <a:xfrm>
            <a:off x="3224213" y="730250"/>
            <a:ext cx="7937" cy="4619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4" name="Line 20"/>
          <p:cNvSpPr>
            <a:spLocks noChangeShapeType="1"/>
          </p:cNvSpPr>
          <p:nvPr/>
        </p:nvSpPr>
        <p:spPr bwMode="auto">
          <a:xfrm>
            <a:off x="3500438" y="711200"/>
            <a:ext cx="7937" cy="4619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5" name="Line 21"/>
          <p:cNvSpPr>
            <a:spLocks noChangeShapeType="1"/>
          </p:cNvSpPr>
          <p:nvPr/>
        </p:nvSpPr>
        <p:spPr bwMode="auto">
          <a:xfrm>
            <a:off x="3730625" y="711200"/>
            <a:ext cx="7938" cy="4619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6" name="Line 22"/>
          <p:cNvSpPr>
            <a:spLocks noChangeShapeType="1"/>
          </p:cNvSpPr>
          <p:nvPr/>
        </p:nvSpPr>
        <p:spPr bwMode="auto">
          <a:xfrm>
            <a:off x="5929313" y="757238"/>
            <a:ext cx="9525" cy="3794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7" name="Line 23"/>
          <p:cNvSpPr>
            <a:spLocks noChangeShapeType="1"/>
          </p:cNvSpPr>
          <p:nvPr/>
        </p:nvSpPr>
        <p:spPr bwMode="auto">
          <a:xfrm>
            <a:off x="6170613" y="950913"/>
            <a:ext cx="7937" cy="1762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8" name="Text Box 24"/>
          <p:cNvSpPr txBox="1">
            <a:spLocks noChangeArrowheads="1"/>
          </p:cNvSpPr>
          <p:nvPr/>
        </p:nvSpPr>
        <p:spPr bwMode="auto">
          <a:xfrm>
            <a:off x="2282825" y="339725"/>
            <a:ext cx="112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1000 lb/ft</a:t>
            </a:r>
          </a:p>
        </p:txBody>
      </p:sp>
      <p:sp>
        <p:nvSpPr>
          <p:cNvPr id="12309" name="Text Box 25"/>
          <p:cNvSpPr txBox="1">
            <a:spLocks noChangeArrowheads="1"/>
          </p:cNvSpPr>
          <p:nvPr/>
        </p:nvSpPr>
        <p:spPr bwMode="auto">
          <a:xfrm>
            <a:off x="4073525" y="45085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9000 ft-lb</a:t>
            </a:r>
          </a:p>
        </p:txBody>
      </p:sp>
      <p:sp>
        <p:nvSpPr>
          <p:cNvPr id="12310" name="Text Box 26"/>
          <p:cNvSpPr txBox="1">
            <a:spLocks noChangeArrowheads="1"/>
          </p:cNvSpPr>
          <p:nvPr/>
        </p:nvSpPr>
        <p:spPr bwMode="auto">
          <a:xfrm>
            <a:off x="5800725" y="249238"/>
            <a:ext cx="1123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4000 lb/ft</a:t>
            </a:r>
          </a:p>
        </p:txBody>
      </p:sp>
      <p:sp>
        <p:nvSpPr>
          <p:cNvPr id="12311" name="Line 27"/>
          <p:cNvSpPr>
            <a:spLocks noChangeShapeType="1"/>
          </p:cNvSpPr>
          <p:nvPr/>
        </p:nvSpPr>
        <p:spPr bwMode="auto">
          <a:xfrm>
            <a:off x="5735638" y="619125"/>
            <a:ext cx="9525" cy="525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2" name="Line 28"/>
          <p:cNvSpPr>
            <a:spLocks noChangeShapeType="1"/>
          </p:cNvSpPr>
          <p:nvPr/>
        </p:nvSpPr>
        <p:spPr bwMode="auto">
          <a:xfrm>
            <a:off x="2687638" y="720725"/>
            <a:ext cx="7937" cy="415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3" name="Line 29"/>
          <p:cNvSpPr>
            <a:spLocks noChangeShapeType="1"/>
          </p:cNvSpPr>
          <p:nvPr/>
        </p:nvSpPr>
        <p:spPr bwMode="auto">
          <a:xfrm flipH="1">
            <a:off x="4040188" y="696913"/>
            <a:ext cx="0" cy="4556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4" name="Text Box 30"/>
          <p:cNvSpPr txBox="1">
            <a:spLocks noChangeArrowheads="1"/>
          </p:cNvSpPr>
          <p:nvPr/>
        </p:nvSpPr>
        <p:spPr bwMode="auto">
          <a:xfrm>
            <a:off x="2936875" y="1257300"/>
            <a:ext cx="354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3'</a:t>
            </a:r>
          </a:p>
        </p:txBody>
      </p:sp>
      <p:sp>
        <p:nvSpPr>
          <p:cNvPr id="12315" name="Text Box 31"/>
          <p:cNvSpPr txBox="1">
            <a:spLocks noChangeArrowheads="1"/>
          </p:cNvSpPr>
          <p:nvPr/>
        </p:nvSpPr>
        <p:spPr bwMode="auto">
          <a:xfrm>
            <a:off x="3619500" y="1273175"/>
            <a:ext cx="354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3'</a:t>
            </a:r>
          </a:p>
        </p:txBody>
      </p:sp>
      <p:sp>
        <p:nvSpPr>
          <p:cNvPr id="12316" name="Text Box 32"/>
          <p:cNvSpPr txBox="1">
            <a:spLocks noChangeArrowheads="1"/>
          </p:cNvSpPr>
          <p:nvPr/>
        </p:nvSpPr>
        <p:spPr bwMode="auto">
          <a:xfrm>
            <a:off x="4238625" y="1273175"/>
            <a:ext cx="354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3'</a:t>
            </a:r>
          </a:p>
        </p:txBody>
      </p:sp>
      <p:sp>
        <p:nvSpPr>
          <p:cNvPr id="12317" name="Text Box 33"/>
          <p:cNvSpPr txBox="1">
            <a:spLocks noChangeArrowheads="1"/>
          </p:cNvSpPr>
          <p:nvPr/>
        </p:nvSpPr>
        <p:spPr bwMode="auto">
          <a:xfrm>
            <a:off x="5143500" y="1309688"/>
            <a:ext cx="354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3'</a:t>
            </a:r>
          </a:p>
        </p:txBody>
      </p:sp>
      <p:sp>
        <p:nvSpPr>
          <p:cNvPr id="12318" name="Text Box 34"/>
          <p:cNvSpPr txBox="1">
            <a:spLocks noChangeArrowheads="1"/>
          </p:cNvSpPr>
          <p:nvPr/>
        </p:nvSpPr>
        <p:spPr bwMode="auto">
          <a:xfrm>
            <a:off x="5965825" y="1309688"/>
            <a:ext cx="354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3'</a:t>
            </a:r>
          </a:p>
        </p:txBody>
      </p:sp>
      <p:sp>
        <p:nvSpPr>
          <p:cNvPr id="12319" name="Line 35"/>
          <p:cNvSpPr>
            <a:spLocks noChangeShapeType="1"/>
          </p:cNvSpPr>
          <p:nvPr/>
        </p:nvSpPr>
        <p:spPr bwMode="auto">
          <a:xfrm>
            <a:off x="3417888" y="1219200"/>
            <a:ext cx="9048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0" name="Line 36"/>
          <p:cNvSpPr>
            <a:spLocks noChangeShapeType="1"/>
          </p:cNvSpPr>
          <p:nvPr/>
        </p:nvSpPr>
        <p:spPr bwMode="auto">
          <a:xfrm flipV="1">
            <a:off x="3427413" y="128588"/>
            <a:ext cx="7937" cy="10715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1" name="Text Box 37"/>
          <p:cNvSpPr txBox="1">
            <a:spLocks noChangeArrowheads="1"/>
          </p:cNvSpPr>
          <p:nvPr/>
        </p:nvSpPr>
        <p:spPr bwMode="auto">
          <a:xfrm>
            <a:off x="4156075" y="7842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t>
            </a:r>
          </a:p>
        </p:txBody>
      </p:sp>
      <p:sp>
        <p:nvSpPr>
          <p:cNvPr id="12322" name="Line 38"/>
          <p:cNvSpPr>
            <a:spLocks noChangeShapeType="1"/>
          </p:cNvSpPr>
          <p:nvPr/>
        </p:nvSpPr>
        <p:spPr bwMode="auto">
          <a:xfrm>
            <a:off x="3370263" y="5894388"/>
            <a:ext cx="1336675"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3" name="Line 39"/>
          <p:cNvSpPr>
            <a:spLocks noChangeShapeType="1"/>
          </p:cNvSpPr>
          <p:nvPr/>
        </p:nvSpPr>
        <p:spPr bwMode="auto">
          <a:xfrm flipV="1">
            <a:off x="3638550" y="5276850"/>
            <a:ext cx="0" cy="627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4" name="Line 40"/>
          <p:cNvSpPr>
            <a:spLocks noChangeShapeType="1"/>
          </p:cNvSpPr>
          <p:nvPr/>
        </p:nvSpPr>
        <p:spPr bwMode="auto">
          <a:xfrm>
            <a:off x="3638550" y="5267325"/>
            <a:ext cx="790575" cy="627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5" name="Text Box 41"/>
          <p:cNvSpPr txBox="1">
            <a:spLocks noChangeArrowheads="1"/>
          </p:cNvSpPr>
          <p:nvPr/>
        </p:nvSpPr>
        <p:spPr bwMode="auto">
          <a:xfrm>
            <a:off x="4605338" y="536892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a:t>
            </a:r>
          </a:p>
        </p:txBody>
      </p:sp>
      <p:sp>
        <p:nvSpPr>
          <p:cNvPr id="12326" name="Line 42"/>
          <p:cNvSpPr>
            <a:spLocks noChangeShapeType="1"/>
          </p:cNvSpPr>
          <p:nvPr/>
        </p:nvSpPr>
        <p:spPr bwMode="auto">
          <a:xfrm>
            <a:off x="4964113" y="5883275"/>
            <a:ext cx="34210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27" name="Rectangle 43"/>
          <p:cNvSpPr>
            <a:spLocks noChangeArrowheads="1"/>
          </p:cNvSpPr>
          <p:nvPr/>
        </p:nvSpPr>
        <p:spPr bwMode="auto">
          <a:xfrm>
            <a:off x="5303838" y="5351463"/>
            <a:ext cx="3195637" cy="53181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328" name="Line 44"/>
          <p:cNvSpPr>
            <a:spLocks noChangeShapeType="1"/>
          </p:cNvSpPr>
          <p:nvPr/>
        </p:nvSpPr>
        <p:spPr bwMode="auto">
          <a:xfrm flipH="1">
            <a:off x="5303838" y="5359400"/>
            <a:ext cx="9525" cy="534988"/>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29" name="Line 45"/>
          <p:cNvSpPr>
            <a:spLocks noChangeShapeType="1"/>
          </p:cNvSpPr>
          <p:nvPr/>
        </p:nvSpPr>
        <p:spPr bwMode="auto">
          <a:xfrm flipV="1">
            <a:off x="5313363" y="4794250"/>
            <a:ext cx="1716087" cy="10683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30" name="Rectangle 46"/>
          <p:cNvSpPr>
            <a:spLocks noChangeArrowheads="1"/>
          </p:cNvSpPr>
          <p:nvPr/>
        </p:nvSpPr>
        <p:spPr bwMode="auto">
          <a:xfrm>
            <a:off x="8415338" y="5143500"/>
            <a:ext cx="277812" cy="9556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2331" name="Line 47"/>
          <p:cNvSpPr>
            <a:spLocks noChangeShapeType="1"/>
          </p:cNvSpPr>
          <p:nvPr/>
        </p:nvSpPr>
        <p:spPr bwMode="auto">
          <a:xfrm flipV="1">
            <a:off x="5724525" y="5616575"/>
            <a:ext cx="0" cy="266700"/>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32" name="Line 49"/>
          <p:cNvSpPr>
            <a:spLocks noChangeShapeType="1"/>
          </p:cNvSpPr>
          <p:nvPr/>
        </p:nvSpPr>
        <p:spPr bwMode="auto">
          <a:xfrm flipV="1">
            <a:off x="6772275" y="4948238"/>
            <a:ext cx="9525" cy="925512"/>
          </a:xfrm>
          <a:prstGeom prst="line">
            <a:avLst/>
          </a:prstGeom>
          <a:noFill/>
          <a:ln w="222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33" name="Line 51"/>
          <p:cNvSpPr>
            <a:spLocks noChangeShapeType="1"/>
          </p:cNvSpPr>
          <p:nvPr/>
        </p:nvSpPr>
        <p:spPr bwMode="auto">
          <a:xfrm flipV="1">
            <a:off x="6257925" y="6324600"/>
            <a:ext cx="22098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34" name="Line 52"/>
          <p:cNvSpPr>
            <a:spLocks noChangeShapeType="1"/>
          </p:cNvSpPr>
          <p:nvPr/>
        </p:nvSpPr>
        <p:spPr bwMode="auto">
          <a:xfrm>
            <a:off x="6257925" y="5903913"/>
            <a:ext cx="1263650" cy="67786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35" name="Line 53"/>
          <p:cNvSpPr>
            <a:spLocks noChangeShapeType="1"/>
          </p:cNvSpPr>
          <p:nvPr/>
        </p:nvSpPr>
        <p:spPr bwMode="auto">
          <a:xfrm>
            <a:off x="6916738" y="5892800"/>
            <a:ext cx="0" cy="369888"/>
          </a:xfrm>
          <a:prstGeom prst="line">
            <a:avLst/>
          </a:prstGeom>
          <a:noFill/>
          <a:ln w="222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36" name="Line 54"/>
          <p:cNvSpPr>
            <a:spLocks noChangeShapeType="1"/>
          </p:cNvSpPr>
          <p:nvPr/>
        </p:nvSpPr>
        <p:spPr bwMode="auto">
          <a:xfrm flipH="1" flipV="1">
            <a:off x="6246813" y="5888038"/>
            <a:ext cx="11112" cy="420687"/>
          </a:xfrm>
          <a:prstGeom prst="line">
            <a:avLst/>
          </a:prstGeom>
          <a:noFill/>
          <a:ln w="222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37" name="Text Box 55"/>
          <p:cNvSpPr txBox="1">
            <a:spLocks noChangeArrowheads="1"/>
          </p:cNvSpPr>
          <p:nvPr/>
        </p:nvSpPr>
        <p:spPr bwMode="auto">
          <a:xfrm>
            <a:off x="3606800" y="6064250"/>
            <a:ext cx="20905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dirty="0"/>
              <a:t>but these have no effect</a:t>
            </a:r>
          </a:p>
          <a:p>
            <a:pPr eaLnBrk="1" hangingPunct="1"/>
            <a:r>
              <a:rPr lang="en-US" sz="1400" dirty="0"/>
              <a:t>for x &lt; = 12</a:t>
            </a:r>
          </a:p>
        </p:txBody>
      </p:sp>
      <p:sp>
        <p:nvSpPr>
          <p:cNvPr id="12338" name="Text Box 56"/>
          <p:cNvSpPr txBox="1">
            <a:spLocks noChangeArrowheads="1"/>
          </p:cNvSpPr>
          <p:nvPr/>
        </p:nvSpPr>
        <p:spPr bwMode="auto">
          <a:xfrm>
            <a:off x="3298825" y="4592638"/>
            <a:ext cx="20665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dirty="0"/>
              <a:t>Again, strictly speaking:</a:t>
            </a:r>
          </a:p>
        </p:txBody>
      </p:sp>
      <p:sp>
        <p:nvSpPr>
          <p:cNvPr id="12339" name="Line 57"/>
          <p:cNvSpPr>
            <a:spLocks noChangeShapeType="1"/>
          </p:cNvSpPr>
          <p:nvPr/>
        </p:nvSpPr>
        <p:spPr bwMode="auto">
          <a:xfrm>
            <a:off x="5662613" y="6269038"/>
            <a:ext cx="42068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 name="TextBox 1"/>
          <p:cNvSpPr txBox="1"/>
          <p:nvPr/>
        </p:nvSpPr>
        <p:spPr>
          <a:xfrm>
            <a:off x="395111" y="450850"/>
            <a:ext cx="1697901" cy="646331"/>
          </a:xfrm>
          <a:prstGeom prst="rect">
            <a:avLst/>
          </a:prstGeom>
          <a:noFill/>
        </p:spPr>
        <p:txBody>
          <a:bodyPr wrap="none" rtlCol="0">
            <a:spAutoFit/>
          </a:bodyPr>
          <a:lstStyle/>
          <a:p>
            <a:r>
              <a:rPr lang="en-US" dirty="0">
                <a:solidFill>
                  <a:srgbClr val="C00000"/>
                </a:solidFill>
              </a:rPr>
              <a:t>More complex </a:t>
            </a:r>
          </a:p>
          <a:p>
            <a:r>
              <a:rPr lang="en-US" dirty="0">
                <a:solidFill>
                  <a:srgbClr val="C00000"/>
                </a:solidFill>
              </a:rPr>
              <a:t>example:</a:t>
            </a:r>
          </a:p>
        </p:txBody>
      </p:sp>
      <p:cxnSp>
        <p:nvCxnSpPr>
          <p:cNvPr id="4" name="Straight Connector 3"/>
          <p:cNvCxnSpPr/>
          <p:nvPr/>
        </p:nvCxnSpPr>
        <p:spPr>
          <a:xfrm>
            <a:off x="2687638" y="1309688"/>
            <a:ext cx="0" cy="214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088301" y="1309688"/>
            <a:ext cx="0" cy="214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4894995" y="1346994"/>
            <a:ext cx="0" cy="214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6437313" y="1346994"/>
            <a:ext cx="0" cy="214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411599" y="231518"/>
            <a:ext cx="4409590" cy="2949190"/>
            <a:chOff x="1103313" y="1000125"/>
            <a:chExt cx="5357812" cy="4035425"/>
          </a:xfrm>
        </p:grpSpPr>
        <p:sp>
          <p:nvSpPr>
            <p:cNvPr id="13314" name="Text Box 5"/>
            <p:cNvSpPr txBox="1">
              <a:spLocks noChangeArrowheads="1"/>
            </p:cNvSpPr>
            <p:nvPr/>
          </p:nvSpPr>
          <p:spPr bwMode="auto">
            <a:xfrm>
              <a:off x="1103313" y="2279650"/>
              <a:ext cx="73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 (lb)</a:t>
              </a:r>
            </a:p>
          </p:txBody>
        </p:sp>
        <p:sp>
          <p:nvSpPr>
            <p:cNvPr id="13315" name="Text Box 6"/>
            <p:cNvSpPr txBox="1">
              <a:spLocks noChangeArrowheads="1"/>
            </p:cNvSpPr>
            <p:nvPr/>
          </p:nvSpPr>
          <p:spPr bwMode="auto">
            <a:xfrm>
              <a:off x="3698875" y="4668838"/>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 ft</a:t>
              </a:r>
            </a:p>
          </p:txBody>
        </p:sp>
        <p:sp>
          <p:nvSpPr>
            <p:cNvPr id="13316" name="Rectangle 10"/>
            <p:cNvSpPr>
              <a:spLocks noChangeArrowheads="1"/>
            </p:cNvSpPr>
            <p:nvPr/>
          </p:nvSpPr>
          <p:spPr bwMode="auto">
            <a:xfrm>
              <a:off x="2262188" y="1112838"/>
              <a:ext cx="4125912" cy="324643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17" name="Line 11"/>
            <p:cNvSpPr>
              <a:spLocks noChangeShapeType="1"/>
            </p:cNvSpPr>
            <p:nvPr/>
          </p:nvSpPr>
          <p:spPr bwMode="auto">
            <a:xfrm>
              <a:off x="2262188" y="1112838"/>
              <a:ext cx="41259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18" name="Freeform 12"/>
            <p:cNvSpPr>
              <a:spLocks/>
            </p:cNvSpPr>
            <p:nvPr/>
          </p:nvSpPr>
          <p:spPr bwMode="auto">
            <a:xfrm>
              <a:off x="2262188" y="1112838"/>
              <a:ext cx="4125912" cy="3246437"/>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19" name="Line 13"/>
            <p:cNvSpPr>
              <a:spLocks noChangeShapeType="1"/>
            </p:cNvSpPr>
            <p:nvPr/>
          </p:nvSpPr>
          <p:spPr bwMode="auto">
            <a:xfrm flipV="1">
              <a:off x="2262188" y="1112838"/>
              <a:ext cx="1587" cy="324643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0" name="Line 16"/>
            <p:cNvSpPr>
              <a:spLocks noChangeShapeType="1"/>
            </p:cNvSpPr>
            <p:nvPr/>
          </p:nvSpPr>
          <p:spPr bwMode="auto">
            <a:xfrm flipV="1">
              <a:off x="2262188" y="431165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1" name="Line 17"/>
            <p:cNvSpPr>
              <a:spLocks noChangeShapeType="1"/>
            </p:cNvSpPr>
            <p:nvPr/>
          </p:nvSpPr>
          <p:spPr bwMode="auto">
            <a:xfrm>
              <a:off x="2262188" y="11128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Rectangle 18"/>
            <p:cNvSpPr>
              <a:spLocks noChangeArrowheads="1"/>
            </p:cNvSpPr>
            <p:nvPr/>
          </p:nvSpPr>
          <p:spPr bwMode="auto">
            <a:xfrm>
              <a:off x="2195513" y="4387850"/>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sz="1000"/>
            </a:p>
          </p:txBody>
        </p:sp>
        <p:sp>
          <p:nvSpPr>
            <p:cNvPr id="13323" name="Line 19"/>
            <p:cNvSpPr>
              <a:spLocks noChangeShapeType="1"/>
            </p:cNvSpPr>
            <p:nvPr/>
          </p:nvSpPr>
          <p:spPr bwMode="auto">
            <a:xfrm flipV="1">
              <a:off x="2774950"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20"/>
            <p:cNvSpPr>
              <a:spLocks noChangeShapeType="1"/>
            </p:cNvSpPr>
            <p:nvPr/>
          </p:nvSpPr>
          <p:spPr bwMode="auto">
            <a:xfrm>
              <a:off x="2774950"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Rectangle 21"/>
            <p:cNvSpPr>
              <a:spLocks noChangeArrowheads="1"/>
            </p:cNvSpPr>
            <p:nvPr/>
          </p:nvSpPr>
          <p:spPr bwMode="auto">
            <a:xfrm>
              <a:off x="2709863" y="4387850"/>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sz="1000"/>
            </a:p>
          </p:txBody>
        </p:sp>
        <p:sp>
          <p:nvSpPr>
            <p:cNvPr id="13326" name="Line 22"/>
            <p:cNvSpPr>
              <a:spLocks noChangeShapeType="1"/>
            </p:cNvSpPr>
            <p:nvPr/>
          </p:nvSpPr>
          <p:spPr bwMode="auto">
            <a:xfrm flipV="1">
              <a:off x="3289300"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7" name="Line 23"/>
            <p:cNvSpPr>
              <a:spLocks noChangeShapeType="1"/>
            </p:cNvSpPr>
            <p:nvPr/>
          </p:nvSpPr>
          <p:spPr bwMode="auto">
            <a:xfrm>
              <a:off x="3289300"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8" name="Rectangle 24"/>
            <p:cNvSpPr>
              <a:spLocks noChangeArrowheads="1"/>
            </p:cNvSpPr>
            <p:nvPr/>
          </p:nvSpPr>
          <p:spPr bwMode="auto">
            <a:xfrm>
              <a:off x="3260725" y="43878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sz="1000"/>
            </a:p>
          </p:txBody>
        </p:sp>
        <p:sp>
          <p:nvSpPr>
            <p:cNvPr id="13329" name="Line 25"/>
            <p:cNvSpPr>
              <a:spLocks noChangeShapeType="1"/>
            </p:cNvSpPr>
            <p:nvPr/>
          </p:nvSpPr>
          <p:spPr bwMode="auto">
            <a:xfrm flipV="1">
              <a:off x="3802063" y="431165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0" name="Line 26"/>
            <p:cNvSpPr>
              <a:spLocks noChangeShapeType="1"/>
            </p:cNvSpPr>
            <p:nvPr/>
          </p:nvSpPr>
          <p:spPr bwMode="auto">
            <a:xfrm>
              <a:off x="3802063" y="11128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Rectangle 27"/>
            <p:cNvSpPr>
              <a:spLocks noChangeArrowheads="1"/>
            </p:cNvSpPr>
            <p:nvPr/>
          </p:nvSpPr>
          <p:spPr bwMode="auto">
            <a:xfrm>
              <a:off x="3773488" y="43878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sz="1000"/>
            </a:p>
          </p:txBody>
        </p:sp>
        <p:sp>
          <p:nvSpPr>
            <p:cNvPr id="13332" name="Line 28"/>
            <p:cNvSpPr>
              <a:spLocks noChangeShapeType="1"/>
            </p:cNvSpPr>
            <p:nvPr/>
          </p:nvSpPr>
          <p:spPr bwMode="auto">
            <a:xfrm flipV="1">
              <a:off x="4324350"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Line 29"/>
            <p:cNvSpPr>
              <a:spLocks noChangeShapeType="1"/>
            </p:cNvSpPr>
            <p:nvPr/>
          </p:nvSpPr>
          <p:spPr bwMode="auto">
            <a:xfrm>
              <a:off x="4324350"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4" name="Rectangle 30"/>
            <p:cNvSpPr>
              <a:spLocks noChangeArrowheads="1"/>
            </p:cNvSpPr>
            <p:nvPr/>
          </p:nvSpPr>
          <p:spPr bwMode="auto">
            <a:xfrm>
              <a:off x="4295775" y="43878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sz="1000"/>
            </a:p>
          </p:txBody>
        </p:sp>
        <p:sp>
          <p:nvSpPr>
            <p:cNvPr id="13335" name="Line 31"/>
            <p:cNvSpPr>
              <a:spLocks noChangeShapeType="1"/>
            </p:cNvSpPr>
            <p:nvPr/>
          </p:nvSpPr>
          <p:spPr bwMode="auto">
            <a:xfrm flipV="1">
              <a:off x="4838700"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6" name="Line 32"/>
            <p:cNvSpPr>
              <a:spLocks noChangeShapeType="1"/>
            </p:cNvSpPr>
            <p:nvPr/>
          </p:nvSpPr>
          <p:spPr bwMode="auto">
            <a:xfrm>
              <a:off x="4838700"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7" name="Rectangle 33"/>
            <p:cNvSpPr>
              <a:spLocks noChangeArrowheads="1"/>
            </p:cNvSpPr>
            <p:nvPr/>
          </p:nvSpPr>
          <p:spPr bwMode="auto">
            <a:xfrm>
              <a:off x="4810125" y="43878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sz="1000"/>
            </a:p>
          </p:txBody>
        </p:sp>
        <p:sp>
          <p:nvSpPr>
            <p:cNvPr id="13338" name="Line 34"/>
            <p:cNvSpPr>
              <a:spLocks noChangeShapeType="1"/>
            </p:cNvSpPr>
            <p:nvPr/>
          </p:nvSpPr>
          <p:spPr bwMode="auto">
            <a:xfrm flipV="1">
              <a:off x="5351463" y="4311650"/>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9" name="Line 35"/>
            <p:cNvSpPr>
              <a:spLocks noChangeShapeType="1"/>
            </p:cNvSpPr>
            <p:nvPr/>
          </p:nvSpPr>
          <p:spPr bwMode="auto">
            <a:xfrm>
              <a:off x="5351463" y="1112838"/>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0" name="Rectangle 36"/>
            <p:cNvSpPr>
              <a:spLocks noChangeArrowheads="1"/>
            </p:cNvSpPr>
            <p:nvPr/>
          </p:nvSpPr>
          <p:spPr bwMode="auto">
            <a:xfrm>
              <a:off x="5322888" y="438785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sz="1000"/>
            </a:p>
          </p:txBody>
        </p:sp>
        <p:sp>
          <p:nvSpPr>
            <p:cNvPr id="13341" name="Line 37"/>
            <p:cNvSpPr>
              <a:spLocks noChangeShapeType="1"/>
            </p:cNvSpPr>
            <p:nvPr/>
          </p:nvSpPr>
          <p:spPr bwMode="auto">
            <a:xfrm flipV="1">
              <a:off x="5864225"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2" name="Line 38"/>
            <p:cNvSpPr>
              <a:spLocks noChangeShapeType="1"/>
            </p:cNvSpPr>
            <p:nvPr/>
          </p:nvSpPr>
          <p:spPr bwMode="auto">
            <a:xfrm>
              <a:off x="5864225"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3" name="Rectangle 39"/>
            <p:cNvSpPr>
              <a:spLocks noChangeArrowheads="1"/>
            </p:cNvSpPr>
            <p:nvPr/>
          </p:nvSpPr>
          <p:spPr bwMode="auto">
            <a:xfrm>
              <a:off x="5797550" y="438785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sz="1000"/>
            </a:p>
          </p:txBody>
        </p:sp>
        <p:sp>
          <p:nvSpPr>
            <p:cNvPr id="13344" name="Line 40"/>
            <p:cNvSpPr>
              <a:spLocks noChangeShapeType="1"/>
            </p:cNvSpPr>
            <p:nvPr/>
          </p:nvSpPr>
          <p:spPr bwMode="auto">
            <a:xfrm flipV="1">
              <a:off x="6388100" y="4311650"/>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5" name="Line 41"/>
            <p:cNvSpPr>
              <a:spLocks noChangeShapeType="1"/>
            </p:cNvSpPr>
            <p:nvPr/>
          </p:nvSpPr>
          <p:spPr bwMode="auto">
            <a:xfrm>
              <a:off x="6388100" y="1112838"/>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6" name="Rectangle 42"/>
            <p:cNvSpPr>
              <a:spLocks noChangeArrowheads="1"/>
            </p:cNvSpPr>
            <p:nvPr/>
          </p:nvSpPr>
          <p:spPr bwMode="auto">
            <a:xfrm>
              <a:off x="6321425" y="4387850"/>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sz="1000"/>
            </a:p>
          </p:txBody>
        </p:sp>
        <p:sp>
          <p:nvSpPr>
            <p:cNvPr id="13347" name="Line 43"/>
            <p:cNvSpPr>
              <a:spLocks noChangeShapeType="1"/>
            </p:cNvSpPr>
            <p:nvPr/>
          </p:nvSpPr>
          <p:spPr bwMode="auto">
            <a:xfrm>
              <a:off x="2262188" y="43592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8" name="Line 44"/>
            <p:cNvSpPr>
              <a:spLocks noChangeShapeType="1"/>
            </p:cNvSpPr>
            <p:nvPr/>
          </p:nvSpPr>
          <p:spPr bwMode="auto">
            <a:xfrm flipH="1">
              <a:off x="6340475" y="43592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49" name="Rectangle 45"/>
            <p:cNvSpPr>
              <a:spLocks noChangeArrowheads="1"/>
            </p:cNvSpPr>
            <p:nvPr/>
          </p:nvSpPr>
          <p:spPr bwMode="auto">
            <a:xfrm>
              <a:off x="1879600" y="4246563"/>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-4000</a:t>
              </a:r>
              <a:endParaRPr lang="en-US"/>
            </a:p>
          </p:txBody>
        </p:sp>
        <p:sp>
          <p:nvSpPr>
            <p:cNvPr id="13350" name="Line 46"/>
            <p:cNvSpPr>
              <a:spLocks noChangeShapeType="1"/>
            </p:cNvSpPr>
            <p:nvPr/>
          </p:nvSpPr>
          <p:spPr bwMode="auto">
            <a:xfrm>
              <a:off x="2262188" y="40274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1" name="Line 47"/>
            <p:cNvSpPr>
              <a:spLocks noChangeShapeType="1"/>
            </p:cNvSpPr>
            <p:nvPr/>
          </p:nvSpPr>
          <p:spPr bwMode="auto">
            <a:xfrm flipH="1">
              <a:off x="6340475" y="40274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2" name="Rectangle 48"/>
            <p:cNvSpPr>
              <a:spLocks noChangeArrowheads="1"/>
            </p:cNvSpPr>
            <p:nvPr/>
          </p:nvSpPr>
          <p:spPr bwMode="auto">
            <a:xfrm>
              <a:off x="1879600" y="3914775"/>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-3000</a:t>
              </a:r>
              <a:endParaRPr lang="en-US"/>
            </a:p>
          </p:txBody>
        </p:sp>
        <p:sp>
          <p:nvSpPr>
            <p:cNvPr id="13353" name="Line 49"/>
            <p:cNvSpPr>
              <a:spLocks noChangeShapeType="1"/>
            </p:cNvSpPr>
            <p:nvPr/>
          </p:nvSpPr>
          <p:spPr bwMode="auto">
            <a:xfrm>
              <a:off x="2262188" y="37036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4" name="Line 50"/>
            <p:cNvSpPr>
              <a:spLocks noChangeShapeType="1"/>
            </p:cNvSpPr>
            <p:nvPr/>
          </p:nvSpPr>
          <p:spPr bwMode="auto">
            <a:xfrm flipH="1">
              <a:off x="6340475" y="37036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5" name="Rectangle 51"/>
            <p:cNvSpPr>
              <a:spLocks noChangeArrowheads="1"/>
            </p:cNvSpPr>
            <p:nvPr/>
          </p:nvSpPr>
          <p:spPr bwMode="auto">
            <a:xfrm>
              <a:off x="1879600" y="3592513"/>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-2000</a:t>
              </a:r>
              <a:endParaRPr lang="en-US"/>
            </a:p>
          </p:txBody>
        </p:sp>
        <p:sp>
          <p:nvSpPr>
            <p:cNvPr id="13356" name="Line 52"/>
            <p:cNvSpPr>
              <a:spLocks noChangeShapeType="1"/>
            </p:cNvSpPr>
            <p:nvPr/>
          </p:nvSpPr>
          <p:spPr bwMode="auto">
            <a:xfrm>
              <a:off x="2262188" y="33813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7" name="Line 53"/>
            <p:cNvSpPr>
              <a:spLocks noChangeShapeType="1"/>
            </p:cNvSpPr>
            <p:nvPr/>
          </p:nvSpPr>
          <p:spPr bwMode="auto">
            <a:xfrm flipH="1">
              <a:off x="6340475" y="33813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58" name="Rectangle 54"/>
            <p:cNvSpPr>
              <a:spLocks noChangeArrowheads="1"/>
            </p:cNvSpPr>
            <p:nvPr/>
          </p:nvSpPr>
          <p:spPr bwMode="auto">
            <a:xfrm>
              <a:off x="1879600" y="3268663"/>
              <a:ext cx="3222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-1000</a:t>
              </a:r>
              <a:endParaRPr lang="en-US"/>
            </a:p>
          </p:txBody>
        </p:sp>
        <p:sp>
          <p:nvSpPr>
            <p:cNvPr id="13359" name="Line 55"/>
            <p:cNvSpPr>
              <a:spLocks noChangeShapeType="1"/>
            </p:cNvSpPr>
            <p:nvPr/>
          </p:nvSpPr>
          <p:spPr bwMode="auto">
            <a:xfrm>
              <a:off x="2262188" y="30591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0" name="Line 56"/>
            <p:cNvSpPr>
              <a:spLocks noChangeShapeType="1"/>
            </p:cNvSpPr>
            <p:nvPr/>
          </p:nvSpPr>
          <p:spPr bwMode="auto">
            <a:xfrm flipH="1">
              <a:off x="6340475" y="30591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1" name="Rectangle 57"/>
            <p:cNvSpPr>
              <a:spLocks noChangeArrowheads="1"/>
            </p:cNvSpPr>
            <p:nvPr/>
          </p:nvSpPr>
          <p:spPr bwMode="auto">
            <a:xfrm>
              <a:off x="2116138" y="294640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a:p>
          </p:txBody>
        </p:sp>
        <p:sp>
          <p:nvSpPr>
            <p:cNvPr id="13362" name="Line 58"/>
            <p:cNvSpPr>
              <a:spLocks noChangeShapeType="1"/>
            </p:cNvSpPr>
            <p:nvPr/>
          </p:nvSpPr>
          <p:spPr bwMode="auto">
            <a:xfrm>
              <a:off x="2262188" y="27368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3" name="Line 59"/>
            <p:cNvSpPr>
              <a:spLocks noChangeShapeType="1"/>
            </p:cNvSpPr>
            <p:nvPr/>
          </p:nvSpPr>
          <p:spPr bwMode="auto">
            <a:xfrm flipH="1">
              <a:off x="6340475" y="27368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4" name="Rectangle 60"/>
            <p:cNvSpPr>
              <a:spLocks noChangeArrowheads="1"/>
            </p:cNvSpPr>
            <p:nvPr/>
          </p:nvSpPr>
          <p:spPr bwMode="auto">
            <a:xfrm>
              <a:off x="1916113" y="2624138"/>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1000</a:t>
              </a:r>
              <a:endParaRPr lang="en-US"/>
            </a:p>
          </p:txBody>
        </p:sp>
        <p:sp>
          <p:nvSpPr>
            <p:cNvPr id="13365" name="Line 61"/>
            <p:cNvSpPr>
              <a:spLocks noChangeShapeType="1"/>
            </p:cNvSpPr>
            <p:nvPr/>
          </p:nvSpPr>
          <p:spPr bwMode="auto">
            <a:xfrm>
              <a:off x="2262188" y="24034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6" name="Line 62"/>
            <p:cNvSpPr>
              <a:spLocks noChangeShapeType="1"/>
            </p:cNvSpPr>
            <p:nvPr/>
          </p:nvSpPr>
          <p:spPr bwMode="auto">
            <a:xfrm flipH="1">
              <a:off x="6340475" y="24034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7" name="Rectangle 63"/>
            <p:cNvSpPr>
              <a:spLocks noChangeArrowheads="1"/>
            </p:cNvSpPr>
            <p:nvPr/>
          </p:nvSpPr>
          <p:spPr bwMode="auto">
            <a:xfrm>
              <a:off x="1916113" y="2292350"/>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2000</a:t>
              </a:r>
              <a:endParaRPr lang="en-US"/>
            </a:p>
          </p:txBody>
        </p:sp>
        <p:sp>
          <p:nvSpPr>
            <p:cNvPr id="13368" name="Line 64"/>
            <p:cNvSpPr>
              <a:spLocks noChangeShapeType="1"/>
            </p:cNvSpPr>
            <p:nvPr/>
          </p:nvSpPr>
          <p:spPr bwMode="auto">
            <a:xfrm>
              <a:off x="2262188" y="2081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69" name="Line 65"/>
            <p:cNvSpPr>
              <a:spLocks noChangeShapeType="1"/>
            </p:cNvSpPr>
            <p:nvPr/>
          </p:nvSpPr>
          <p:spPr bwMode="auto">
            <a:xfrm flipH="1">
              <a:off x="6340475" y="20812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0" name="Rectangle 66"/>
            <p:cNvSpPr>
              <a:spLocks noChangeArrowheads="1"/>
            </p:cNvSpPr>
            <p:nvPr/>
          </p:nvSpPr>
          <p:spPr bwMode="auto">
            <a:xfrm>
              <a:off x="1916113" y="1968500"/>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3000</a:t>
              </a:r>
              <a:endParaRPr lang="en-US"/>
            </a:p>
          </p:txBody>
        </p:sp>
        <p:sp>
          <p:nvSpPr>
            <p:cNvPr id="13371" name="Line 67"/>
            <p:cNvSpPr>
              <a:spLocks noChangeShapeType="1"/>
            </p:cNvSpPr>
            <p:nvPr/>
          </p:nvSpPr>
          <p:spPr bwMode="auto">
            <a:xfrm>
              <a:off x="2262188" y="17589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2" name="Line 68"/>
            <p:cNvSpPr>
              <a:spLocks noChangeShapeType="1"/>
            </p:cNvSpPr>
            <p:nvPr/>
          </p:nvSpPr>
          <p:spPr bwMode="auto">
            <a:xfrm flipH="1">
              <a:off x="6340475" y="17589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3" name="Rectangle 69"/>
            <p:cNvSpPr>
              <a:spLocks noChangeArrowheads="1"/>
            </p:cNvSpPr>
            <p:nvPr/>
          </p:nvSpPr>
          <p:spPr bwMode="auto">
            <a:xfrm>
              <a:off x="1916113" y="1646238"/>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4000</a:t>
              </a:r>
              <a:endParaRPr lang="en-US"/>
            </a:p>
          </p:txBody>
        </p:sp>
        <p:sp>
          <p:nvSpPr>
            <p:cNvPr id="13374" name="Line 70"/>
            <p:cNvSpPr>
              <a:spLocks noChangeShapeType="1"/>
            </p:cNvSpPr>
            <p:nvPr/>
          </p:nvSpPr>
          <p:spPr bwMode="auto">
            <a:xfrm>
              <a:off x="2262188" y="14366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5" name="Line 71"/>
            <p:cNvSpPr>
              <a:spLocks noChangeShapeType="1"/>
            </p:cNvSpPr>
            <p:nvPr/>
          </p:nvSpPr>
          <p:spPr bwMode="auto">
            <a:xfrm flipH="1">
              <a:off x="6340475" y="14366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6" name="Rectangle 72"/>
            <p:cNvSpPr>
              <a:spLocks noChangeArrowheads="1"/>
            </p:cNvSpPr>
            <p:nvPr/>
          </p:nvSpPr>
          <p:spPr bwMode="auto">
            <a:xfrm>
              <a:off x="1916113" y="1323975"/>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5000</a:t>
              </a:r>
              <a:endParaRPr lang="en-US"/>
            </a:p>
          </p:txBody>
        </p:sp>
        <p:sp>
          <p:nvSpPr>
            <p:cNvPr id="13377" name="Line 73"/>
            <p:cNvSpPr>
              <a:spLocks noChangeShapeType="1"/>
            </p:cNvSpPr>
            <p:nvPr/>
          </p:nvSpPr>
          <p:spPr bwMode="auto">
            <a:xfrm>
              <a:off x="2262188" y="11128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8" name="Line 74"/>
            <p:cNvSpPr>
              <a:spLocks noChangeShapeType="1"/>
            </p:cNvSpPr>
            <p:nvPr/>
          </p:nvSpPr>
          <p:spPr bwMode="auto">
            <a:xfrm flipH="1">
              <a:off x="6340475" y="11128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79" name="Rectangle 75"/>
            <p:cNvSpPr>
              <a:spLocks noChangeArrowheads="1"/>
            </p:cNvSpPr>
            <p:nvPr/>
          </p:nvSpPr>
          <p:spPr bwMode="auto">
            <a:xfrm>
              <a:off x="1916113" y="1000125"/>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6000</a:t>
              </a:r>
              <a:endParaRPr lang="en-US"/>
            </a:p>
          </p:txBody>
        </p:sp>
        <p:sp>
          <p:nvSpPr>
            <p:cNvPr id="13380" name="Freeform 79"/>
            <p:cNvSpPr>
              <a:spLocks/>
            </p:cNvSpPr>
            <p:nvPr/>
          </p:nvSpPr>
          <p:spPr bwMode="auto">
            <a:xfrm>
              <a:off x="2528888" y="1436688"/>
              <a:ext cx="1168400" cy="2590800"/>
            </a:xfrm>
            <a:custGeom>
              <a:avLst/>
              <a:gdLst>
                <a:gd name="T0" fmla="*/ 6 w 736"/>
                <a:gd name="T1" fmla="*/ 1040 h 1632"/>
                <a:gd name="T2" fmla="*/ 30 w 736"/>
                <a:gd name="T3" fmla="*/ 1064 h 1632"/>
                <a:gd name="T4" fmla="*/ 42 w 736"/>
                <a:gd name="T5" fmla="*/ 1082 h 1632"/>
                <a:gd name="T6" fmla="*/ 54 w 736"/>
                <a:gd name="T7" fmla="*/ 1100 h 1632"/>
                <a:gd name="T8" fmla="*/ 72 w 736"/>
                <a:gd name="T9" fmla="*/ 1124 h 1632"/>
                <a:gd name="T10" fmla="*/ 96 w 736"/>
                <a:gd name="T11" fmla="*/ 1147 h 1632"/>
                <a:gd name="T12" fmla="*/ 108 w 736"/>
                <a:gd name="T13" fmla="*/ 1165 h 1632"/>
                <a:gd name="T14" fmla="*/ 125 w 736"/>
                <a:gd name="T15" fmla="*/ 1189 h 1632"/>
                <a:gd name="T16" fmla="*/ 137 w 736"/>
                <a:gd name="T17" fmla="*/ 1207 h 1632"/>
                <a:gd name="T18" fmla="*/ 161 w 736"/>
                <a:gd name="T19" fmla="*/ 1231 h 1632"/>
                <a:gd name="T20" fmla="*/ 173 w 736"/>
                <a:gd name="T21" fmla="*/ 1249 h 1632"/>
                <a:gd name="T22" fmla="*/ 191 w 736"/>
                <a:gd name="T23" fmla="*/ 1273 h 1632"/>
                <a:gd name="T24" fmla="*/ 209 w 736"/>
                <a:gd name="T25" fmla="*/ 1297 h 1632"/>
                <a:gd name="T26" fmla="*/ 233 w 736"/>
                <a:gd name="T27" fmla="*/ 1321 h 1632"/>
                <a:gd name="T28" fmla="*/ 251 w 736"/>
                <a:gd name="T29" fmla="*/ 1345 h 1632"/>
                <a:gd name="T30" fmla="*/ 263 w 736"/>
                <a:gd name="T31" fmla="*/ 1363 h 1632"/>
                <a:gd name="T32" fmla="*/ 281 w 736"/>
                <a:gd name="T33" fmla="*/ 1387 h 1632"/>
                <a:gd name="T34" fmla="*/ 305 w 736"/>
                <a:gd name="T35" fmla="*/ 1411 h 1632"/>
                <a:gd name="T36" fmla="*/ 323 w 736"/>
                <a:gd name="T37" fmla="*/ 1434 h 1632"/>
                <a:gd name="T38" fmla="*/ 341 w 736"/>
                <a:gd name="T39" fmla="*/ 1458 h 1632"/>
                <a:gd name="T40" fmla="*/ 353 w 736"/>
                <a:gd name="T41" fmla="*/ 1476 h 1632"/>
                <a:gd name="T42" fmla="*/ 371 w 736"/>
                <a:gd name="T43" fmla="*/ 1500 h 1632"/>
                <a:gd name="T44" fmla="*/ 395 w 736"/>
                <a:gd name="T45" fmla="*/ 1524 h 1632"/>
                <a:gd name="T46" fmla="*/ 413 w 736"/>
                <a:gd name="T47" fmla="*/ 1548 h 1632"/>
                <a:gd name="T48" fmla="*/ 425 w 736"/>
                <a:gd name="T49" fmla="*/ 1566 h 1632"/>
                <a:gd name="T50" fmla="*/ 443 w 736"/>
                <a:gd name="T51" fmla="*/ 1590 h 1632"/>
                <a:gd name="T52" fmla="*/ 461 w 736"/>
                <a:gd name="T53" fmla="*/ 1614 h 1632"/>
                <a:gd name="T54" fmla="*/ 479 w 736"/>
                <a:gd name="T55" fmla="*/ 1632 h 1632"/>
                <a:gd name="T56" fmla="*/ 491 w 736"/>
                <a:gd name="T57" fmla="*/ 12 h 1632"/>
                <a:gd name="T58" fmla="*/ 509 w 736"/>
                <a:gd name="T59" fmla="*/ 35 h 1632"/>
                <a:gd name="T60" fmla="*/ 527 w 736"/>
                <a:gd name="T61" fmla="*/ 59 h 1632"/>
                <a:gd name="T62" fmla="*/ 545 w 736"/>
                <a:gd name="T63" fmla="*/ 83 h 1632"/>
                <a:gd name="T64" fmla="*/ 569 w 736"/>
                <a:gd name="T65" fmla="*/ 107 h 1632"/>
                <a:gd name="T66" fmla="*/ 581 w 736"/>
                <a:gd name="T67" fmla="*/ 125 h 1632"/>
                <a:gd name="T68" fmla="*/ 598 w 736"/>
                <a:gd name="T69" fmla="*/ 149 h 1632"/>
                <a:gd name="T70" fmla="*/ 616 w 736"/>
                <a:gd name="T71" fmla="*/ 173 h 1632"/>
                <a:gd name="T72" fmla="*/ 634 w 736"/>
                <a:gd name="T73" fmla="*/ 197 h 1632"/>
                <a:gd name="T74" fmla="*/ 658 w 736"/>
                <a:gd name="T75" fmla="*/ 221 h 1632"/>
                <a:gd name="T76" fmla="*/ 670 w 736"/>
                <a:gd name="T77" fmla="*/ 239 h 1632"/>
                <a:gd name="T78" fmla="*/ 688 w 736"/>
                <a:gd name="T79" fmla="*/ 263 h 1632"/>
                <a:gd name="T80" fmla="*/ 706 w 736"/>
                <a:gd name="T81" fmla="*/ 287 h 1632"/>
                <a:gd name="T82" fmla="*/ 724 w 736"/>
                <a:gd name="T83" fmla="*/ 310 h 16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6"/>
                <a:gd name="T127" fmla="*/ 0 h 1632"/>
                <a:gd name="T128" fmla="*/ 736 w 736"/>
                <a:gd name="T129" fmla="*/ 1632 h 16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6" h="1632">
                  <a:moveTo>
                    <a:pt x="0" y="1028"/>
                  </a:moveTo>
                  <a:lnTo>
                    <a:pt x="0" y="1034"/>
                  </a:lnTo>
                  <a:lnTo>
                    <a:pt x="6" y="1040"/>
                  </a:lnTo>
                  <a:lnTo>
                    <a:pt x="12" y="1046"/>
                  </a:lnTo>
                  <a:lnTo>
                    <a:pt x="18" y="1052"/>
                  </a:lnTo>
                  <a:lnTo>
                    <a:pt x="30" y="1064"/>
                  </a:lnTo>
                  <a:lnTo>
                    <a:pt x="30" y="1070"/>
                  </a:lnTo>
                  <a:lnTo>
                    <a:pt x="36" y="1076"/>
                  </a:lnTo>
                  <a:lnTo>
                    <a:pt x="42" y="1082"/>
                  </a:lnTo>
                  <a:lnTo>
                    <a:pt x="48" y="1088"/>
                  </a:lnTo>
                  <a:lnTo>
                    <a:pt x="48" y="1094"/>
                  </a:lnTo>
                  <a:lnTo>
                    <a:pt x="54" y="1100"/>
                  </a:lnTo>
                  <a:lnTo>
                    <a:pt x="66" y="1112"/>
                  </a:lnTo>
                  <a:lnTo>
                    <a:pt x="66" y="1118"/>
                  </a:lnTo>
                  <a:lnTo>
                    <a:pt x="72" y="1124"/>
                  </a:lnTo>
                  <a:lnTo>
                    <a:pt x="78" y="1130"/>
                  </a:lnTo>
                  <a:lnTo>
                    <a:pt x="84" y="1136"/>
                  </a:lnTo>
                  <a:lnTo>
                    <a:pt x="96" y="1147"/>
                  </a:lnTo>
                  <a:lnTo>
                    <a:pt x="96" y="1153"/>
                  </a:lnTo>
                  <a:lnTo>
                    <a:pt x="102" y="1159"/>
                  </a:lnTo>
                  <a:lnTo>
                    <a:pt x="108" y="1165"/>
                  </a:lnTo>
                  <a:lnTo>
                    <a:pt x="119" y="1177"/>
                  </a:lnTo>
                  <a:lnTo>
                    <a:pt x="119" y="1183"/>
                  </a:lnTo>
                  <a:lnTo>
                    <a:pt x="125" y="1189"/>
                  </a:lnTo>
                  <a:lnTo>
                    <a:pt x="131" y="1195"/>
                  </a:lnTo>
                  <a:lnTo>
                    <a:pt x="137" y="1201"/>
                  </a:lnTo>
                  <a:lnTo>
                    <a:pt x="137" y="1207"/>
                  </a:lnTo>
                  <a:lnTo>
                    <a:pt x="143" y="1213"/>
                  </a:lnTo>
                  <a:lnTo>
                    <a:pt x="149" y="1219"/>
                  </a:lnTo>
                  <a:lnTo>
                    <a:pt x="161" y="1231"/>
                  </a:lnTo>
                  <a:lnTo>
                    <a:pt x="161" y="1237"/>
                  </a:lnTo>
                  <a:lnTo>
                    <a:pt x="167" y="1243"/>
                  </a:lnTo>
                  <a:lnTo>
                    <a:pt x="173" y="1249"/>
                  </a:lnTo>
                  <a:lnTo>
                    <a:pt x="185" y="1261"/>
                  </a:lnTo>
                  <a:lnTo>
                    <a:pt x="185" y="1267"/>
                  </a:lnTo>
                  <a:lnTo>
                    <a:pt x="191" y="1273"/>
                  </a:lnTo>
                  <a:lnTo>
                    <a:pt x="197" y="1279"/>
                  </a:lnTo>
                  <a:lnTo>
                    <a:pt x="209" y="1291"/>
                  </a:lnTo>
                  <a:lnTo>
                    <a:pt x="209" y="1297"/>
                  </a:lnTo>
                  <a:lnTo>
                    <a:pt x="215" y="1303"/>
                  </a:lnTo>
                  <a:lnTo>
                    <a:pt x="221" y="1309"/>
                  </a:lnTo>
                  <a:lnTo>
                    <a:pt x="233" y="1321"/>
                  </a:lnTo>
                  <a:lnTo>
                    <a:pt x="233" y="1327"/>
                  </a:lnTo>
                  <a:lnTo>
                    <a:pt x="239" y="1333"/>
                  </a:lnTo>
                  <a:lnTo>
                    <a:pt x="251" y="1345"/>
                  </a:lnTo>
                  <a:lnTo>
                    <a:pt x="251" y="1351"/>
                  </a:lnTo>
                  <a:lnTo>
                    <a:pt x="257" y="1357"/>
                  </a:lnTo>
                  <a:lnTo>
                    <a:pt x="263" y="1363"/>
                  </a:lnTo>
                  <a:lnTo>
                    <a:pt x="275" y="1375"/>
                  </a:lnTo>
                  <a:lnTo>
                    <a:pt x="275" y="1381"/>
                  </a:lnTo>
                  <a:lnTo>
                    <a:pt x="281" y="1387"/>
                  </a:lnTo>
                  <a:lnTo>
                    <a:pt x="287" y="1393"/>
                  </a:lnTo>
                  <a:lnTo>
                    <a:pt x="293" y="1399"/>
                  </a:lnTo>
                  <a:lnTo>
                    <a:pt x="305" y="1411"/>
                  </a:lnTo>
                  <a:lnTo>
                    <a:pt x="305" y="1417"/>
                  </a:lnTo>
                  <a:lnTo>
                    <a:pt x="311" y="1422"/>
                  </a:lnTo>
                  <a:lnTo>
                    <a:pt x="323" y="1434"/>
                  </a:lnTo>
                  <a:lnTo>
                    <a:pt x="323" y="1440"/>
                  </a:lnTo>
                  <a:lnTo>
                    <a:pt x="329" y="1446"/>
                  </a:lnTo>
                  <a:lnTo>
                    <a:pt x="341" y="1458"/>
                  </a:lnTo>
                  <a:lnTo>
                    <a:pt x="341" y="1464"/>
                  </a:lnTo>
                  <a:lnTo>
                    <a:pt x="347" y="1470"/>
                  </a:lnTo>
                  <a:lnTo>
                    <a:pt x="353" y="1476"/>
                  </a:lnTo>
                  <a:lnTo>
                    <a:pt x="359" y="1482"/>
                  </a:lnTo>
                  <a:lnTo>
                    <a:pt x="371" y="1494"/>
                  </a:lnTo>
                  <a:lnTo>
                    <a:pt x="371" y="1500"/>
                  </a:lnTo>
                  <a:lnTo>
                    <a:pt x="377" y="1506"/>
                  </a:lnTo>
                  <a:lnTo>
                    <a:pt x="383" y="1512"/>
                  </a:lnTo>
                  <a:lnTo>
                    <a:pt x="395" y="1524"/>
                  </a:lnTo>
                  <a:lnTo>
                    <a:pt x="395" y="1530"/>
                  </a:lnTo>
                  <a:lnTo>
                    <a:pt x="401" y="1536"/>
                  </a:lnTo>
                  <a:lnTo>
                    <a:pt x="413" y="1548"/>
                  </a:lnTo>
                  <a:lnTo>
                    <a:pt x="413" y="1554"/>
                  </a:lnTo>
                  <a:lnTo>
                    <a:pt x="419" y="1560"/>
                  </a:lnTo>
                  <a:lnTo>
                    <a:pt x="425" y="1566"/>
                  </a:lnTo>
                  <a:lnTo>
                    <a:pt x="437" y="1578"/>
                  </a:lnTo>
                  <a:lnTo>
                    <a:pt x="437" y="1584"/>
                  </a:lnTo>
                  <a:lnTo>
                    <a:pt x="443" y="1590"/>
                  </a:lnTo>
                  <a:lnTo>
                    <a:pt x="449" y="1596"/>
                  </a:lnTo>
                  <a:lnTo>
                    <a:pt x="461" y="1608"/>
                  </a:lnTo>
                  <a:lnTo>
                    <a:pt x="461" y="1614"/>
                  </a:lnTo>
                  <a:lnTo>
                    <a:pt x="467" y="1620"/>
                  </a:lnTo>
                  <a:lnTo>
                    <a:pt x="473" y="1626"/>
                  </a:lnTo>
                  <a:lnTo>
                    <a:pt x="479" y="1632"/>
                  </a:lnTo>
                  <a:lnTo>
                    <a:pt x="479" y="0"/>
                  </a:lnTo>
                  <a:lnTo>
                    <a:pt x="485" y="6"/>
                  </a:lnTo>
                  <a:lnTo>
                    <a:pt x="491" y="12"/>
                  </a:lnTo>
                  <a:lnTo>
                    <a:pt x="503" y="24"/>
                  </a:lnTo>
                  <a:lnTo>
                    <a:pt x="503" y="29"/>
                  </a:lnTo>
                  <a:lnTo>
                    <a:pt x="509" y="35"/>
                  </a:lnTo>
                  <a:lnTo>
                    <a:pt x="521" y="47"/>
                  </a:lnTo>
                  <a:lnTo>
                    <a:pt x="521" y="53"/>
                  </a:lnTo>
                  <a:lnTo>
                    <a:pt x="527" y="59"/>
                  </a:lnTo>
                  <a:lnTo>
                    <a:pt x="539" y="71"/>
                  </a:lnTo>
                  <a:lnTo>
                    <a:pt x="539" y="77"/>
                  </a:lnTo>
                  <a:lnTo>
                    <a:pt x="545" y="83"/>
                  </a:lnTo>
                  <a:lnTo>
                    <a:pt x="551" y="89"/>
                  </a:lnTo>
                  <a:lnTo>
                    <a:pt x="557" y="95"/>
                  </a:lnTo>
                  <a:lnTo>
                    <a:pt x="569" y="107"/>
                  </a:lnTo>
                  <a:lnTo>
                    <a:pt x="569" y="113"/>
                  </a:lnTo>
                  <a:lnTo>
                    <a:pt x="575" y="119"/>
                  </a:lnTo>
                  <a:lnTo>
                    <a:pt x="581" y="125"/>
                  </a:lnTo>
                  <a:lnTo>
                    <a:pt x="593" y="137"/>
                  </a:lnTo>
                  <a:lnTo>
                    <a:pt x="593" y="143"/>
                  </a:lnTo>
                  <a:lnTo>
                    <a:pt x="598" y="149"/>
                  </a:lnTo>
                  <a:lnTo>
                    <a:pt x="610" y="161"/>
                  </a:lnTo>
                  <a:lnTo>
                    <a:pt x="610" y="167"/>
                  </a:lnTo>
                  <a:lnTo>
                    <a:pt x="616" y="173"/>
                  </a:lnTo>
                  <a:lnTo>
                    <a:pt x="622" y="179"/>
                  </a:lnTo>
                  <a:lnTo>
                    <a:pt x="634" y="191"/>
                  </a:lnTo>
                  <a:lnTo>
                    <a:pt x="634" y="197"/>
                  </a:lnTo>
                  <a:lnTo>
                    <a:pt x="640" y="203"/>
                  </a:lnTo>
                  <a:lnTo>
                    <a:pt x="646" y="209"/>
                  </a:lnTo>
                  <a:lnTo>
                    <a:pt x="658" y="221"/>
                  </a:lnTo>
                  <a:lnTo>
                    <a:pt x="658" y="227"/>
                  </a:lnTo>
                  <a:lnTo>
                    <a:pt x="664" y="233"/>
                  </a:lnTo>
                  <a:lnTo>
                    <a:pt x="670" y="239"/>
                  </a:lnTo>
                  <a:lnTo>
                    <a:pt x="682" y="251"/>
                  </a:lnTo>
                  <a:lnTo>
                    <a:pt x="682" y="257"/>
                  </a:lnTo>
                  <a:lnTo>
                    <a:pt x="688" y="263"/>
                  </a:lnTo>
                  <a:lnTo>
                    <a:pt x="700" y="275"/>
                  </a:lnTo>
                  <a:lnTo>
                    <a:pt x="700" y="281"/>
                  </a:lnTo>
                  <a:lnTo>
                    <a:pt x="706" y="287"/>
                  </a:lnTo>
                  <a:lnTo>
                    <a:pt x="712" y="293"/>
                  </a:lnTo>
                  <a:lnTo>
                    <a:pt x="724" y="304"/>
                  </a:lnTo>
                  <a:lnTo>
                    <a:pt x="724" y="310"/>
                  </a:lnTo>
                  <a:lnTo>
                    <a:pt x="730" y="316"/>
                  </a:lnTo>
                  <a:lnTo>
                    <a:pt x="736" y="322"/>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81" name="Freeform 80"/>
            <p:cNvSpPr>
              <a:spLocks/>
            </p:cNvSpPr>
            <p:nvPr/>
          </p:nvSpPr>
          <p:spPr bwMode="auto">
            <a:xfrm>
              <a:off x="3697288" y="1947863"/>
              <a:ext cx="1198562" cy="2079625"/>
            </a:xfrm>
            <a:custGeom>
              <a:avLst/>
              <a:gdLst>
                <a:gd name="T0" fmla="*/ 12 w 755"/>
                <a:gd name="T1" fmla="*/ 18 h 1310"/>
                <a:gd name="T2" fmla="*/ 30 w 755"/>
                <a:gd name="T3" fmla="*/ 36 h 1310"/>
                <a:gd name="T4" fmla="*/ 54 w 755"/>
                <a:gd name="T5" fmla="*/ 66 h 1310"/>
                <a:gd name="T6" fmla="*/ 66 w 755"/>
                <a:gd name="T7" fmla="*/ 84 h 1310"/>
                <a:gd name="T8" fmla="*/ 84 w 755"/>
                <a:gd name="T9" fmla="*/ 108 h 1310"/>
                <a:gd name="T10" fmla="*/ 108 w 755"/>
                <a:gd name="T11" fmla="*/ 132 h 1310"/>
                <a:gd name="T12" fmla="*/ 120 w 755"/>
                <a:gd name="T13" fmla="*/ 150 h 1310"/>
                <a:gd name="T14" fmla="*/ 144 w 755"/>
                <a:gd name="T15" fmla="*/ 180 h 1310"/>
                <a:gd name="T16" fmla="*/ 156 w 755"/>
                <a:gd name="T17" fmla="*/ 198 h 1310"/>
                <a:gd name="T18" fmla="*/ 174 w 755"/>
                <a:gd name="T19" fmla="*/ 222 h 1310"/>
                <a:gd name="T20" fmla="*/ 198 w 755"/>
                <a:gd name="T21" fmla="*/ 246 h 1310"/>
                <a:gd name="T22" fmla="*/ 210 w 755"/>
                <a:gd name="T23" fmla="*/ 263 h 1310"/>
                <a:gd name="T24" fmla="*/ 228 w 755"/>
                <a:gd name="T25" fmla="*/ 287 h 1310"/>
                <a:gd name="T26" fmla="*/ 246 w 755"/>
                <a:gd name="T27" fmla="*/ 287 h 1310"/>
                <a:gd name="T28" fmla="*/ 264 w 755"/>
                <a:gd name="T29" fmla="*/ 287 h 1310"/>
                <a:gd name="T30" fmla="*/ 282 w 755"/>
                <a:gd name="T31" fmla="*/ 287 h 1310"/>
                <a:gd name="T32" fmla="*/ 300 w 755"/>
                <a:gd name="T33" fmla="*/ 287 h 1310"/>
                <a:gd name="T34" fmla="*/ 318 w 755"/>
                <a:gd name="T35" fmla="*/ 287 h 1310"/>
                <a:gd name="T36" fmla="*/ 336 w 755"/>
                <a:gd name="T37" fmla="*/ 287 h 1310"/>
                <a:gd name="T38" fmla="*/ 353 w 755"/>
                <a:gd name="T39" fmla="*/ 287 h 1310"/>
                <a:gd name="T40" fmla="*/ 371 w 755"/>
                <a:gd name="T41" fmla="*/ 287 h 1310"/>
                <a:gd name="T42" fmla="*/ 389 w 755"/>
                <a:gd name="T43" fmla="*/ 287 h 1310"/>
                <a:gd name="T44" fmla="*/ 407 w 755"/>
                <a:gd name="T45" fmla="*/ 287 h 1310"/>
                <a:gd name="T46" fmla="*/ 425 w 755"/>
                <a:gd name="T47" fmla="*/ 287 h 1310"/>
                <a:gd name="T48" fmla="*/ 443 w 755"/>
                <a:gd name="T49" fmla="*/ 287 h 1310"/>
                <a:gd name="T50" fmla="*/ 461 w 755"/>
                <a:gd name="T51" fmla="*/ 287 h 1310"/>
                <a:gd name="T52" fmla="*/ 479 w 755"/>
                <a:gd name="T53" fmla="*/ 287 h 1310"/>
                <a:gd name="T54" fmla="*/ 497 w 755"/>
                <a:gd name="T55" fmla="*/ 287 h 1310"/>
                <a:gd name="T56" fmla="*/ 515 w 755"/>
                <a:gd name="T57" fmla="*/ 287 h 1310"/>
                <a:gd name="T58" fmla="*/ 533 w 755"/>
                <a:gd name="T59" fmla="*/ 287 h 1310"/>
                <a:gd name="T60" fmla="*/ 551 w 755"/>
                <a:gd name="T61" fmla="*/ 287 h 1310"/>
                <a:gd name="T62" fmla="*/ 569 w 755"/>
                <a:gd name="T63" fmla="*/ 287 h 1310"/>
                <a:gd name="T64" fmla="*/ 587 w 755"/>
                <a:gd name="T65" fmla="*/ 287 h 1310"/>
                <a:gd name="T66" fmla="*/ 605 w 755"/>
                <a:gd name="T67" fmla="*/ 287 h 1310"/>
                <a:gd name="T68" fmla="*/ 623 w 755"/>
                <a:gd name="T69" fmla="*/ 287 h 1310"/>
                <a:gd name="T70" fmla="*/ 641 w 755"/>
                <a:gd name="T71" fmla="*/ 287 h 1310"/>
                <a:gd name="T72" fmla="*/ 659 w 755"/>
                <a:gd name="T73" fmla="*/ 287 h 1310"/>
                <a:gd name="T74" fmla="*/ 677 w 755"/>
                <a:gd name="T75" fmla="*/ 287 h 1310"/>
                <a:gd name="T76" fmla="*/ 695 w 755"/>
                <a:gd name="T77" fmla="*/ 287 h 1310"/>
                <a:gd name="T78" fmla="*/ 713 w 755"/>
                <a:gd name="T79" fmla="*/ 287 h 1310"/>
                <a:gd name="T80" fmla="*/ 725 w 755"/>
                <a:gd name="T81" fmla="*/ 1310 h 1310"/>
                <a:gd name="T82" fmla="*/ 743 w 755"/>
                <a:gd name="T83" fmla="*/ 1310 h 13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55"/>
                <a:gd name="T127" fmla="*/ 0 h 1310"/>
                <a:gd name="T128" fmla="*/ 755 w 755"/>
                <a:gd name="T129" fmla="*/ 1310 h 13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55" h="1310">
                  <a:moveTo>
                    <a:pt x="0" y="0"/>
                  </a:moveTo>
                  <a:lnTo>
                    <a:pt x="12" y="12"/>
                  </a:lnTo>
                  <a:lnTo>
                    <a:pt x="12" y="18"/>
                  </a:lnTo>
                  <a:lnTo>
                    <a:pt x="18" y="24"/>
                  </a:lnTo>
                  <a:lnTo>
                    <a:pt x="24" y="30"/>
                  </a:lnTo>
                  <a:lnTo>
                    <a:pt x="30" y="36"/>
                  </a:lnTo>
                  <a:lnTo>
                    <a:pt x="42" y="48"/>
                  </a:lnTo>
                  <a:lnTo>
                    <a:pt x="42" y="54"/>
                  </a:lnTo>
                  <a:lnTo>
                    <a:pt x="54" y="66"/>
                  </a:lnTo>
                  <a:lnTo>
                    <a:pt x="54" y="72"/>
                  </a:lnTo>
                  <a:lnTo>
                    <a:pt x="60" y="78"/>
                  </a:lnTo>
                  <a:lnTo>
                    <a:pt x="66" y="84"/>
                  </a:lnTo>
                  <a:lnTo>
                    <a:pt x="78" y="96"/>
                  </a:lnTo>
                  <a:lnTo>
                    <a:pt x="78" y="102"/>
                  </a:lnTo>
                  <a:lnTo>
                    <a:pt x="84" y="108"/>
                  </a:lnTo>
                  <a:lnTo>
                    <a:pt x="90" y="114"/>
                  </a:lnTo>
                  <a:lnTo>
                    <a:pt x="96" y="120"/>
                  </a:lnTo>
                  <a:lnTo>
                    <a:pt x="108" y="132"/>
                  </a:lnTo>
                  <a:lnTo>
                    <a:pt x="108" y="138"/>
                  </a:lnTo>
                  <a:lnTo>
                    <a:pt x="114" y="144"/>
                  </a:lnTo>
                  <a:lnTo>
                    <a:pt x="120" y="150"/>
                  </a:lnTo>
                  <a:lnTo>
                    <a:pt x="132" y="162"/>
                  </a:lnTo>
                  <a:lnTo>
                    <a:pt x="132" y="168"/>
                  </a:lnTo>
                  <a:lnTo>
                    <a:pt x="144" y="180"/>
                  </a:lnTo>
                  <a:lnTo>
                    <a:pt x="144" y="186"/>
                  </a:lnTo>
                  <a:lnTo>
                    <a:pt x="150" y="192"/>
                  </a:lnTo>
                  <a:lnTo>
                    <a:pt x="156" y="198"/>
                  </a:lnTo>
                  <a:lnTo>
                    <a:pt x="162" y="204"/>
                  </a:lnTo>
                  <a:lnTo>
                    <a:pt x="174" y="216"/>
                  </a:lnTo>
                  <a:lnTo>
                    <a:pt x="174" y="222"/>
                  </a:lnTo>
                  <a:lnTo>
                    <a:pt x="180" y="228"/>
                  </a:lnTo>
                  <a:lnTo>
                    <a:pt x="186" y="234"/>
                  </a:lnTo>
                  <a:lnTo>
                    <a:pt x="198" y="246"/>
                  </a:lnTo>
                  <a:lnTo>
                    <a:pt x="198" y="252"/>
                  </a:lnTo>
                  <a:lnTo>
                    <a:pt x="204" y="258"/>
                  </a:lnTo>
                  <a:lnTo>
                    <a:pt x="210" y="263"/>
                  </a:lnTo>
                  <a:lnTo>
                    <a:pt x="216" y="269"/>
                  </a:lnTo>
                  <a:lnTo>
                    <a:pt x="228" y="281"/>
                  </a:lnTo>
                  <a:lnTo>
                    <a:pt x="228" y="287"/>
                  </a:lnTo>
                  <a:lnTo>
                    <a:pt x="234" y="287"/>
                  </a:lnTo>
                  <a:lnTo>
                    <a:pt x="240" y="287"/>
                  </a:lnTo>
                  <a:lnTo>
                    <a:pt x="246" y="287"/>
                  </a:lnTo>
                  <a:lnTo>
                    <a:pt x="252" y="287"/>
                  </a:lnTo>
                  <a:lnTo>
                    <a:pt x="258" y="287"/>
                  </a:lnTo>
                  <a:lnTo>
                    <a:pt x="264" y="287"/>
                  </a:lnTo>
                  <a:lnTo>
                    <a:pt x="270" y="287"/>
                  </a:lnTo>
                  <a:lnTo>
                    <a:pt x="276" y="287"/>
                  </a:lnTo>
                  <a:lnTo>
                    <a:pt x="282" y="287"/>
                  </a:lnTo>
                  <a:lnTo>
                    <a:pt x="288" y="287"/>
                  </a:lnTo>
                  <a:lnTo>
                    <a:pt x="294" y="287"/>
                  </a:lnTo>
                  <a:lnTo>
                    <a:pt x="300" y="287"/>
                  </a:lnTo>
                  <a:lnTo>
                    <a:pt x="306" y="287"/>
                  </a:lnTo>
                  <a:lnTo>
                    <a:pt x="312" y="287"/>
                  </a:lnTo>
                  <a:lnTo>
                    <a:pt x="318" y="287"/>
                  </a:lnTo>
                  <a:lnTo>
                    <a:pt x="324" y="287"/>
                  </a:lnTo>
                  <a:lnTo>
                    <a:pt x="330" y="287"/>
                  </a:lnTo>
                  <a:lnTo>
                    <a:pt x="336" y="287"/>
                  </a:lnTo>
                  <a:lnTo>
                    <a:pt x="341" y="287"/>
                  </a:lnTo>
                  <a:lnTo>
                    <a:pt x="347" y="287"/>
                  </a:lnTo>
                  <a:lnTo>
                    <a:pt x="353" y="287"/>
                  </a:lnTo>
                  <a:lnTo>
                    <a:pt x="359" y="287"/>
                  </a:lnTo>
                  <a:lnTo>
                    <a:pt x="365" y="287"/>
                  </a:lnTo>
                  <a:lnTo>
                    <a:pt x="371" y="287"/>
                  </a:lnTo>
                  <a:lnTo>
                    <a:pt x="377" y="287"/>
                  </a:lnTo>
                  <a:lnTo>
                    <a:pt x="383" y="287"/>
                  </a:lnTo>
                  <a:lnTo>
                    <a:pt x="389" y="287"/>
                  </a:lnTo>
                  <a:lnTo>
                    <a:pt x="395" y="287"/>
                  </a:lnTo>
                  <a:lnTo>
                    <a:pt x="401" y="287"/>
                  </a:lnTo>
                  <a:lnTo>
                    <a:pt x="407" y="287"/>
                  </a:lnTo>
                  <a:lnTo>
                    <a:pt x="413" y="287"/>
                  </a:lnTo>
                  <a:lnTo>
                    <a:pt x="419" y="287"/>
                  </a:lnTo>
                  <a:lnTo>
                    <a:pt x="425" y="287"/>
                  </a:lnTo>
                  <a:lnTo>
                    <a:pt x="431" y="287"/>
                  </a:lnTo>
                  <a:lnTo>
                    <a:pt x="437" y="287"/>
                  </a:lnTo>
                  <a:lnTo>
                    <a:pt x="443" y="287"/>
                  </a:lnTo>
                  <a:lnTo>
                    <a:pt x="449" y="287"/>
                  </a:lnTo>
                  <a:lnTo>
                    <a:pt x="455" y="287"/>
                  </a:lnTo>
                  <a:lnTo>
                    <a:pt x="461" y="287"/>
                  </a:lnTo>
                  <a:lnTo>
                    <a:pt x="467" y="287"/>
                  </a:lnTo>
                  <a:lnTo>
                    <a:pt x="473" y="287"/>
                  </a:lnTo>
                  <a:lnTo>
                    <a:pt x="479" y="287"/>
                  </a:lnTo>
                  <a:lnTo>
                    <a:pt x="485" y="287"/>
                  </a:lnTo>
                  <a:lnTo>
                    <a:pt x="491" y="287"/>
                  </a:lnTo>
                  <a:lnTo>
                    <a:pt x="497" y="287"/>
                  </a:lnTo>
                  <a:lnTo>
                    <a:pt x="503" y="287"/>
                  </a:lnTo>
                  <a:lnTo>
                    <a:pt x="509" y="287"/>
                  </a:lnTo>
                  <a:lnTo>
                    <a:pt x="515" y="287"/>
                  </a:lnTo>
                  <a:lnTo>
                    <a:pt x="521" y="287"/>
                  </a:lnTo>
                  <a:lnTo>
                    <a:pt x="527" y="287"/>
                  </a:lnTo>
                  <a:lnTo>
                    <a:pt x="533" y="287"/>
                  </a:lnTo>
                  <a:lnTo>
                    <a:pt x="539" y="287"/>
                  </a:lnTo>
                  <a:lnTo>
                    <a:pt x="545" y="287"/>
                  </a:lnTo>
                  <a:lnTo>
                    <a:pt x="551" y="287"/>
                  </a:lnTo>
                  <a:lnTo>
                    <a:pt x="557" y="287"/>
                  </a:lnTo>
                  <a:lnTo>
                    <a:pt x="563" y="287"/>
                  </a:lnTo>
                  <a:lnTo>
                    <a:pt x="569" y="287"/>
                  </a:lnTo>
                  <a:lnTo>
                    <a:pt x="575" y="287"/>
                  </a:lnTo>
                  <a:lnTo>
                    <a:pt x="581" y="287"/>
                  </a:lnTo>
                  <a:lnTo>
                    <a:pt x="587" y="287"/>
                  </a:lnTo>
                  <a:lnTo>
                    <a:pt x="593" y="287"/>
                  </a:lnTo>
                  <a:lnTo>
                    <a:pt x="599" y="287"/>
                  </a:lnTo>
                  <a:lnTo>
                    <a:pt x="605" y="287"/>
                  </a:lnTo>
                  <a:lnTo>
                    <a:pt x="611" y="287"/>
                  </a:lnTo>
                  <a:lnTo>
                    <a:pt x="617" y="287"/>
                  </a:lnTo>
                  <a:lnTo>
                    <a:pt x="623" y="287"/>
                  </a:lnTo>
                  <a:lnTo>
                    <a:pt x="629" y="287"/>
                  </a:lnTo>
                  <a:lnTo>
                    <a:pt x="635" y="287"/>
                  </a:lnTo>
                  <a:lnTo>
                    <a:pt x="641" y="287"/>
                  </a:lnTo>
                  <a:lnTo>
                    <a:pt x="647" y="287"/>
                  </a:lnTo>
                  <a:lnTo>
                    <a:pt x="653" y="287"/>
                  </a:lnTo>
                  <a:lnTo>
                    <a:pt x="659" y="287"/>
                  </a:lnTo>
                  <a:lnTo>
                    <a:pt x="665" y="287"/>
                  </a:lnTo>
                  <a:lnTo>
                    <a:pt x="671" y="287"/>
                  </a:lnTo>
                  <a:lnTo>
                    <a:pt x="677" y="287"/>
                  </a:lnTo>
                  <a:lnTo>
                    <a:pt x="683" y="287"/>
                  </a:lnTo>
                  <a:lnTo>
                    <a:pt x="689" y="287"/>
                  </a:lnTo>
                  <a:lnTo>
                    <a:pt x="695" y="287"/>
                  </a:lnTo>
                  <a:lnTo>
                    <a:pt x="701" y="287"/>
                  </a:lnTo>
                  <a:lnTo>
                    <a:pt x="707" y="287"/>
                  </a:lnTo>
                  <a:lnTo>
                    <a:pt x="713" y="287"/>
                  </a:lnTo>
                  <a:lnTo>
                    <a:pt x="719" y="287"/>
                  </a:lnTo>
                  <a:lnTo>
                    <a:pt x="719" y="1310"/>
                  </a:lnTo>
                  <a:lnTo>
                    <a:pt x="725" y="1310"/>
                  </a:lnTo>
                  <a:lnTo>
                    <a:pt x="731" y="1310"/>
                  </a:lnTo>
                  <a:lnTo>
                    <a:pt x="737" y="1310"/>
                  </a:lnTo>
                  <a:lnTo>
                    <a:pt x="743" y="1310"/>
                  </a:lnTo>
                  <a:lnTo>
                    <a:pt x="749" y="1310"/>
                  </a:lnTo>
                  <a:lnTo>
                    <a:pt x="755" y="131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82" name="Freeform 81"/>
            <p:cNvSpPr>
              <a:spLocks/>
            </p:cNvSpPr>
            <p:nvPr/>
          </p:nvSpPr>
          <p:spPr bwMode="auto">
            <a:xfrm>
              <a:off x="4895850" y="1122363"/>
              <a:ext cx="958850" cy="2905125"/>
            </a:xfrm>
            <a:custGeom>
              <a:avLst/>
              <a:gdLst>
                <a:gd name="T0" fmla="*/ 12 w 604"/>
                <a:gd name="T1" fmla="*/ 1830 h 1830"/>
                <a:gd name="T2" fmla="*/ 30 w 604"/>
                <a:gd name="T3" fmla="*/ 1830 h 1830"/>
                <a:gd name="T4" fmla="*/ 48 w 604"/>
                <a:gd name="T5" fmla="*/ 1830 h 1830"/>
                <a:gd name="T6" fmla="*/ 65 w 604"/>
                <a:gd name="T7" fmla="*/ 1830 h 1830"/>
                <a:gd name="T8" fmla="*/ 83 w 604"/>
                <a:gd name="T9" fmla="*/ 1830 h 1830"/>
                <a:gd name="T10" fmla="*/ 101 w 604"/>
                <a:gd name="T11" fmla="*/ 1830 h 1830"/>
                <a:gd name="T12" fmla="*/ 119 w 604"/>
                <a:gd name="T13" fmla="*/ 1830 h 1830"/>
                <a:gd name="T14" fmla="*/ 137 w 604"/>
                <a:gd name="T15" fmla="*/ 1830 h 1830"/>
                <a:gd name="T16" fmla="*/ 155 w 604"/>
                <a:gd name="T17" fmla="*/ 1830 h 1830"/>
                <a:gd name="T18" fmla="*/ 173 w 604"/>
                <a:gd name="T19" fmla="*/ 1830 h 1830"/>
                <a:gd name="T20" fmla="*/ 191 w 604"/>
                <a:gd name="T21" fmla="*/ 1830 h 1830"/>
                <a:gd name="T22" fmla="*/ 209 w 604"/>
                <a:gd name="T23" fmla="*/ 1830 h 1830"/>
                <a:gd name="T24" fmla="*/ 227 w 604"/>
                <a:gd name="T25" fmla="*/ 1830 h 1830"/>
                <a:gd name="T26" fmla="*/ 245 w 604"/>
                <a:gd name="T27" fmla="*/ 1830 h 1830"/>
                <a:gd name="T28" fmla="*/ 263 w 604"/>
                <a:gd name="T29" fmla="*/ 1830 h 1830"/>
                <a:gd name="T30" fmla="*/ 281 w 604"/>
                <a:gd name="T31" fmla="*/ 1830 h 1830"/>
                <a:gd name="T32" fmla="*/ 299 w 604"/>
                <a:gd name="T33" fmla="*/ 1830 h 1830"/>
                <a:gd name="T34" fmla="*/ 317 w 604"/>
                <a:gd name="T35" fmla="*/ 1830 h 1830"/>
                <a:gd name="T36" fmla="*/ 335 w 604"/>
                <a:gd name="T37" fmla="*/ 1830 h 1830"/>
                <a:gd name="T38" fmla="*/ 353 w 604"/>
                <a:gd name="T39" fmla="*/ 1830 h 1830"/>
                <a:gd name="T40" fmla="*/ 371 w 604"/>
                <a:gd name="T41" fmla="*/ 1830 h 1830"/>
                <a:gd name="T42" fmla="*/ 389 w 604"/>
                <a:gd name="T43" fmla="*/ 1830 h 1830"/>
                <a:gd name="T44" fmla="*/ 407 w 604"/>
                <a:gd name="T45" fmla="*/ 1830 h 1830"/>
                <a:gd name="T46" fmla="*/ 425 w 604"/>
                <a:gd name="T47" fmla="*/ 1830 h 1830"/>
                <a:gd name="T48" fmla="*/ 443 w 604"/>
                <a:gd name="T49" fmla="*/ 1830 h 1830"/>
                <a:gd name="T50" fmla="*/ 455 w 604"/>
                <a:gd name="T51" fmla="*/ 12 h 1830"/>
                <a:gd name="T52" fmla="*/ 461 w 604"/>
                <a:gd name="T53" fmla="*/ 60 h 1830"/>
                <a:gd name="T54" fmla="*/ 473 w 604"/>
                <a:gd name="T55" fmla="*/ 96 h 1830"/>
                <a:gd name="T56" fmla="*/ 479 w 604"/>
                <a:gd name="T57" fmla="*/ 144 h 1830"/>
                <a:gd name="T58" fmla="*/ 491 w 604"/>
                <a:gd name="T59" fmla="*/ 180 h 1830"/>
                <a:gd name="T60" fmla="*/ 497 w 604"/>
                <a:gd name="T61" fmla="*/ 222 h 1830"/>
                <a:gd name="T62" fmla="*/ 509 w 604"/>
                <a:gd name="T63" fmla="*/ 263 h 1830"/>
                <a:gd name="T64" fmla="*/ 515 w 604"/>
                <a:gd name="T65" fmla="*/ 311 h 1830"/>
                <a:gd name="T66" fmla="*/ 527 w 604"/>
                <a:gd name="T67" fmla="*/ 341 h 1830"/>
                <a:gd name="T68" fmla="*/ 533 w 604"/>
                <a:gd name="T69" fmla="*/ 383 h 1830"/>
                <a:gd name="T70" fmla="*/ 544 w 604"/>
                <a:gd name="T71" fmla="*/ 413 h 1830"/>
                <a:gd name="T72" fmla="*/ 550 w 604"/>
                <a:gd name="T73" fmla="*/ 449 h 1830"/>
                <a:gd name="T74" fmla="*/ 562 w 604"/>
                <a:gd name="T75" fmla="*/ 491 h 1830"/>
                <a:gd name="T76" fmla="*/ 568 w 604"/>
                <a:gd name="T77" fmla="*/ 526 h 1830"/>
                <a:gd name="T78" fmla="*/ 580 w 604"/>
                <a:gd name="T79" fmla="*/ 556 h 1830"/>
                <a:gd name="T80" fmla="*/ 586 w 604"/>
                <a:gd name="T81" fmla="*/ 592 h 1830"/>
                <a:gd name="T82" fmla="*/ 598 w 604"/>
                <a:gd name="T83" fmla="*/ 622 h 183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4"/>
                <a:gd name="T127" fmla="*/ 0 h 1830"/>
                <a:gd name="T128" fmla="*/ 604 w 604"/>
                <a:gd name="T129" fmla="*/ 1830 h 183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4" h="1830">
                  <a:moveTo>
                    <a:pt x="0" y="1830"/>
                  </a:moveTo>
                  <a:lnTo>
                    <a:pt x="6" y="1830"/>
                  </a:lnTo>
                  <a:lnTo>
                    <a:pt x="12" y="1830"/>
                  </a:lnTo>
                  <a:lnTo>
                    <a:pt x="18" y="1830"/>
                  </a:lnTo>
                  <a:lnTo>
                    <a:pt x="24" y="1830"/>
                  </a:lnTo>
                  <a:lnTo>
                    <a:pt x="30" y="1830"/>
                  </a:lnTo>
                  <a:lnTo>
                    <a:pt x="36" y="1830"/>
                  </a:lnTo>
                  <a:lnTo>
                    <a:pt x="42" y="1830"/>
                  </a:lnTo>
                  <a:lnTo>
                    <a:pt x="48" y="1830"/>
                  </a:lnTo>
                  <a:lnTo>
                    <a:pt x="54" y="1830"/>
                  </a:lnTo>
                  <a:lnTo>
                    <a:pt x="60" y="1830"/>
                  </a:lnTo>
                  <a:lnTo>
                    <a:pt x="65" y="1830"/>
                  </a:lnTo>
                  <a:lnTo>
                    <a:pt x="71" y="1830"/>
                  </a:lnTo>
                  <a:lnTo>
                    <a:pt x="77" y="1830"/>
                  </a:lnTo>
                  <a:lnTo>
                    <a:pt x="83" y="1830"/>
                  </a:lnTo>
                  <a:lnTo>
                    <a:pt x="89" y="1830"/>
                  </a:lnTo>
                  <a:lnTo>
                    <a:pt x="95" y="1830"/>
                  </a:lnTo>
                  <a:lnTo>
                    <a:pt x="101" y="1830"/>
                  </a:lnTo>
                  <a:lnTo>
                    <a:pt x="107" y="1830"/>
                  </a:lnTo>
                  <a:lnTo>
                    <a:pt x="113" y="1830"/>
                  </a:lnTo>
                  <a:lnTo>
                    <a:pt x="119" y="1830"/>
                  </a:lnTo>
                  <a:lnTo>
                    <a:pt x="125" y="1830"/>
                  </a:lnTo>
                  <a:lnTo>
                    <a:pt x="131" y="1830"/>
                  </a:lnTo>
                  <a:lnTo>
                    <a:pt x="137" y="1830"/>
                  </a:lnTo>
                  <a:lnTo>
                    <a:pt x="143" y="1830"/>
                  </a:lnTo>
                  <a:lnTo>
                    <a:pt x="149" y="1830"/>
                  </a:lnTo>
                  <a:lnTo>
                    <a:pt x="155" y="1830"/>
                  </a:lnTo>
                  <a:lnTo>
                    <a:pt x="161" y="1830"/>
                  </a:lnTo>
                  <a:lnTo>
                    <a:pt x="167" y="1830"/>
                  </a:lnTo>
                  <a:lnTo>
                    <a:pt x="173" y="1830"/>
                  </a:lnTo>
                  <a:lnTo>
                    <a:pt x="179" y="1830"/>
                  </a:lnTo>
                  <a:lnTo>
                    <a:pt x="185" y="1830"/>
                  </a:lnTo>
                  <a:lnTo>
                    <a:pt x="191" y="1830"/>
                  </a:lnTo>
                  <a:lnTo>
                    <a:pt x="197" y="1830"/>
                  </a:lnTo>
                  <a:lnTo>
                    <a:pt x="203" y="1830"/>
                  </a:lnTo>
                  <a:lnTo>
                    <a:pt x="209" y="1830"/>
                  </a:lnTo>
                  <a:lnTo>
                    <a:pt x="215" y="1830"/>
                  </a:lnTo>
                  <a:lnTo>
                    <a:pt x="221" y="1830"/>
                  </a:lnTo>
                  <a:lnTo>
                    <a:pt x="227" y="1830"/>
                  </a:lnTo>
                  <a:lnTo>
                    <a:pt x="233" y="1830"/>
                  </a:lnTo>
                  <a:lnTo>
                    <a:pt x="239" y="1830"/>
                  </a:lnTo>
                  <a:lnTo>
                    <a:pt x="245" y="1830"/>
                  </a:lnTo>
                  <a:lnTo>
                    <a:pt x="251" y="1830"/>
                  </a:lnTo>
                  <a:lnTo>
                    <a:pt x="257" y="1830"/>
                  </a:lnTo>
                  <a:lnTo>
                    <a:pt x="263" y="1830"/>
                  </a:lnTo>
                  <a:lnTo>
                    <a:pt x="269" y="1830"/>
                  </a:lnTo>
                  <a:lnTo>
                    <a:pt x="275" y="1830"/>
                  </a:lnTo>
                  <a:lnTo>
                    <a:pt x="281" y="1830"/>
                  </a:lnTo>
                  <a:lnTo>
                    <a:pt x="287" y="1830"/>
                  </a:lnTo>
                  <a:lnTo>
                    <a:pt x="293" y="1830"/>
                  </a:lnTo>
                  <a:lnTo>
                    <a:pt x="299" y="1830"/>
                  </a:lnTo>
                  <a:lnTo>
                    <a:pt x="305" y="1830"/>
                  </a:lnTo>
                  <a:lnTo>
                    <a:pt x="311" y="1830"/>
                  </a:lnTo>
                  <a:lnTo>
                    <a:pt x="317" y="1830"/>
                  </a:lnTo>
                  <a:lnTo>
                    <a:pt x="323" y="1830"/>
                  </a:lnTo>
                  <a:lnTo>
                    <a:pt x="329" y="1830"/>
                  </a:lnTo>
                  <a:lnTo>
                    <a:pt x="335" y="1830"/>
                  </a:lnTo>
                  <a:lnTo>
                    <a:pt x="341" y="1830"/>
                  </a:lnTo>
                  <a:lnTo>
                    <a:pt x="347" y="1830"/>
                  </a:lnTo>
                  <a:lnTo>
                    <a:pt x="353" y="1830"/>
                  </a:lnTo>
                  <a:lnTo>
                    <a:pt x="359" y="1830"/>
                  </a:lnTo>
                  <a:lnTo>
                    <a:pt x="365" y="1830"/>
                  </a:lnTo>
                  <a:lnTo>
                    <a:pt x="371" y="1830"/>
                  </a:lnTo>
                  <a:lnTo>
                    <a:pt x="377" y="1830"/>
                  </a:lnTo>
                  <a:lnTo>
                    <a:pt x="383" y="1830"/>
                  </a:lnTo>
                  <a:lnTo>
                    <a:pt x="389" y="1830"/>
                  </a:lnTo>
                  <a:lnTo>
                    <a:pt x="395" y="1830"/>
                  </a:lnTo>
                  <a:lnTo>
                    <a:pt x="401" y="1830"/>
                  </a:lnTo>
                  <a:lnTo>
                    <a:pt x="407" y="1830"/>
                  </a:lnTo>
                  <a:lnTo>
                    <a:pt x="413" y="1830"/>
                  </a:lnTo>
                  <a:lnTo>
                    <a:pt x="419" y="1830"/>
                  </a:lnTo>
                  <a:lnTo>
                    <a:pt x="425" y="1830"/>
                  </a:lnTo>
                  <a:lnTo>
                    <a:pt x="431" y="1830"/>
                  </a:lnTo>
                  <a:lnTo>
                    <a:pt x="437" y="1830"/>
                  </a:lnTo>
                  <a:lnTo>
                    <a:pt x="443" y="1830"/>
                  </a:lnTo>
                  <a:lnTo>
                    <a:pt x="449" y="1830"/>
                  </a:lnTo>
                  <a:lnTo>
                    <a:pt x="449" y="0"/>
                  </a:lnTo>
                  <a:lnTo>
                    <a:pt x="455" y="12"/>
                  </a:lnTo>
                  <a:lnTo>
                    <a:pt x="455" y="24"/>
                  </a:lnTo>
                  <a:lnTo>
                    <a:pt x="461" y="36"/>
                  </a:lnTo>
                  <a:lnTo>
                    <a:pt x="461" y="60"/>
                  </a:lnTo>
                  <a:lnTo>
                    <a:pt x="467" y="72"/>
                  </a:lnTo>
                  <a:lnTo>
                    <a:pt x="467" y="84"/>
                  </a:lnTo>
                  <a:lnTo>
                    <a:pt x="473" y="96"/>
                  </a:lnTo>
                  <a:lnTo>
                    <a:pt x="473" y="108"/>
                  </a:lnTo>
                  <a:lnTo>
                    <a:pt x="479" y="120"/>
                  </a:lnTo>
                  <a:lnTo>
                    <a:pt x="479" y="144"/>
                  </a:lnTo>
                  <a:lnTo>
                    <a:pt x="485" y="156"/>
                  </a:lnTo>
                  <a:lnTo>
                    <a:pt x="485" y="168"/>
                  </a:lnTo>
                  <a:lnTo>
                    <a:pt x="491" y="180"/>
                  </a:lnTo>
                  <a:lnTo>
                    <a:pt x="491" y="198"/>
                  </a:lnTo>
                  <a:lnTo>
                    <a:pt x="497" y="210"/>
                  </a:lnTo>
                  <a:lnTo>
                    <a:pt x="497" y="222"/>
                  </a:lnTo>
                  <a:lnTo>
                    <a:pt x="503" y="233"/>
                  </a:lnTo>
                  <a:lnTo>
                    <a:pt x="503" y="257"/>
                  </a:lnTo>
                  <a:lnTo>
                    <a:pt x="509" y="263"/>
                  </a:lnTo>
                  <a:lnTo>
                    <a:pt x="509" y="275"/>
                  </a:lnTo>
                  <a:lnTo>
                    <a:pt x="515" y="287"/>
                  </a:lnTo>
                  <a:lnTo>
                    <a:pt x="515" y="311"/>
                  </a:lnTo>
                  <a:lnTo>
                    <a:pt x="521" y="317"/>
                  </a:lnTo>
                  <a:lnTo>
                    <a:pt x="521" y="329"/>
                  </a:lnTo>
                  <a:lnTo>
                    <a:pt x="527" y="341"/>
                  </a:lnTo>
                  <a:lnTo>
                    <a:pt x="527" y="359"/>
                  </a:lnTo>
                  <a:lnTo>
                    <a:pt x="533" y="371"/>
                  </a:lnTo>
                  <a:lnTo>
                    <a:pt x="533" y="383"/>
                  </a:lnTo>
                  <a:lnTo>
                    <a:pt x="539" y="389"/>
                  </a:lnTo>
                  <a:lnTo>
                    <a:pt x="539" y="401"/>
                  </a:lnTo>
                  <a:lnTo>
                    <a:pt x="544" y="413"/>
                  </a:lnTo>
                  <a:lnTo>
                    <a:pt x="544" y="431"/>
                  </a:lnTo>
                  <a:lnTo>
                    <a:pt x="550" y="443"/>
                  </a:lnTo>
                  <a:lnTo>
                    <a:pt x="550" y="449"/>
                  </a:lnTo>
                  <a:lnTo>
                    <a:pt x="556" y="461"/>
                  </a:lnTo>
                  <a:lnTo>
                    <a:pt x="556" y="479"/>
                  </a:lnTo>
                  <a:lnTo>
                    <a:pt x="562" y="491"/>
                  </a:lnTo>
                  <a:lnTo>
                    <a:pt x="562" y="497"/>
                  </a:lnTo>
                  <a:lnTo>
                    <a:pt x="568" y="508"/>
                  </a:lnTo>
                  <a:lnTo>
                    <a:pt x="568" y="526"/>
                  </a:lnTo>
                  <a:lnTo>
                    <a:pt x="574" y="538"/>
                  </a:lnTo>
                  <a:lnTo>
                    <a:pt x="574" y="544"/>
                  </a:lnTo>
                  <a:lnTo>
                    <a:pt x="580" y="556"/>
                  </a:lnTo>
                  <a:lnTo>
                    <a:pt x="580" y="574"/>
                  </a:lnTo>
                  <a:lnTo>
                    <a:pt x="586" y="580"/>
                  </a:lnTo>
                  <a:lnTo>
                    <a:pt x="586" y="592"/>
                  </a:lnTo>
                  <a:lnTo>
                    <a:pt x="592" y="598"/>
                  </a:lnTo>
                  <a:lnTo>
                    <a:pt x="592" y="616"/>
                  </a:lnTo>
                  <a:lnTo>
                    <a:pt x="598" y="622"/>
                  </a:lnTo>
                  <a:lnTo>
                    <a:pt x="598" y="634"/>
                  </a:lnTo>
                  <a:lnTo>
                    <a:pt x="604" y="64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83" name="Freeform 82"/>
            <p:cNvSpPr>
              <a:spLocks/>
            </p:cNvSpPr>
            <p:nvPr/>
          </p:nvSpPr>
          <p:spPr bwMode="auto">
            <a:xfrm>
              <a:off x="5854700" y="2138363"/>
              <a:ext cx="533400" cy="920750"/>
            </a:xfrm>
            <a:custGeom>
              <a:avLst/>
              <a:gdLst>
                <a:gd name="T0" fmla="*/ 0 w 336"/>
                <a:gd name="T1" fmla="*/ 12 h 580"/>
                <a:gd name="T2" fmla="*/ 6 w 336"/>
                <a:gd name="T3" fmla="*/ 36 h 580"/>
                <a:gd name="T4" fmla="*/ 12 w 336"/>
                <a:gd name="T5" fmla="*/ 48 h 580"/>
                <a:gd name="T6" fmla="*/ 18 w 336"/>
                <a:gd name="T7" fmla="*/ 72 h 580"/>
                <a:gd name="T8" fmla="*/ 24 w 336"/>
                <a:gd name="T9" fmla="*/ 90 h 580"/>
                <a:gd name="T10" fmla="*/ 30 w 336"/>
                <a:gd name="T11" fmla="*/ 114 h 580"/>
                <a:gd name="T12" fmla="*/ 36 w 336"/>
                <a:gd name="T13" fmla="*/ 126 h 580"/>
                <a:gd name="T14" fmla="*/ 42 w 336"/>
                <a:gd name="T15" fmla="*/ 149 h 580"/>
                <a:gd name="T16" fmla="*/ 48 w 336"/>
                <a:gd name="T17" fmla="*/ 167 h 580"/>
                <a:gd name="T18" fmla="*/ 54 w 336"/>
                <a:gd name="T19" fmla="*/ 185 h 580"/>
                <a:gd name="T20" fmla="*/ 60 w 336"/>
                <a:gd name="T21" fmla="*/ 197 h 580"/>
                <a:gd name="T22" fmla="*/ 66 w 336"/>
                <a:gd name="T23" fmla="*/ 215 h 580"/>
                <a:gd name="T24" fmla="*/ 72 w 336"/>
                <a:gd name="T25" fmla="*/ 233 h 580"/>
                <a:gd name="T26" fmla="*/ 78 w 336"/>
                <a:gd name="T27" fmla="*/ 245 h 580"/>
                <a:gd name="T28" fmla="*/ 84 w 336"/>
                <a:gd name="T29" fmla="*/ 263 h 580"/>
                <a:gd name="T30" fmla="*/ 90 w 336"/>
                <a:gd name="T31" fmla="*/ 275 h 580"/>
                <a:gd name="T32" fmla="*/ 96 w 336"/>
                <a:gd name="T33" fmla="*/ 293 h 580"/>
                <a:gd name="T34" fmla="*/ 102 w 336"/>
                <a:gd name="T35" fmla="*/ 305 h 580"/>
                <a:gd name="T36" fmla="*/ 108 w 336"/>
                <a:gd name="T37" fmla="*/ 323 h 580"/>
                <a:gd name="T38" fmla="*/ 114 w 336"/>
                <a:gd name="T39" fmla="*/ 335 h 580"/>
                <a:gd name="T40" fmla="*/ 120 w 336"/>
                <a:gd name="T41" fmla="*/ 353 h 580"/>
                <a:gd name="T42" fmla="*/ 132 w 336"/>
                <a:gd name="T43" fmla="*/ 365 h 580"/>
                <a:gd name="T44" fmla="*/ 138 w 336"/>
                <a:gd name="T45" fmla="*/ 377 h 580"/>
                <a:gd name="T46" fmla="*/ 144 w 336"/>
                <a:gd name="T47" fmla="*/ 395 h 580"/>
                <a:gd name="T48" fmla="*/ 150 w 336"/>
                <a:gd name="T49" fmla="*/ 413 h 580"/>
                <a:gd name="T50" fmla="*/ 162 w 336"/>
                <a:gd name="T51" fmla="*/ 424 h 580"/>
                <a:gd name="T52" fmla="*/ 174 w 336"/>
                <a:gd name="T53" fmla="*/ 442 h 580"/>
                <a:gd name="T54" fmla="*/ 180 w 336"/>
                <a:gd name="T55" fmla="*/ 460 h 580"/>
                <a:gd name="T56" fmla="*/ 192 w 336"/>
                <a:gd name="T57" fmla="*/ 478 h 580"/>
                <a:gd name="T58" fmla="*/ 210 w 336"/>
                <a:gd name="T59" fmla="*/ 496 h 580"/>
                <a:gd name="T60" fmla="*/ 216 w 336"/>
                <a:gd name="T61" fmla="*/ 508 h 580"/>
                <a:gd name="T62" fmla="*/ 234 w 336"/>
                <a:gd name="T63" fmla="*/ 526 h 580"/>
                <a:gd name="T64" fmla="*/ 234 w 336"/>
                <a:gd name="T65" fmla="*/ 526 h 580"/>
                <a:gd name="T66" fmla="*/ 240 w 336"/>
                <a:gd name="T67" fmla="*/ 538 h 580"/>
                <a:gd name="T68" fmla="*/ 252 w 336"/>
                <a:gd name="T69" fmla="*/ 544 h 580"/>
                <a:gd name="T70" fmla="*/ 264 w 336"/>
                <a:gd name="T71" fmla="*/ 556 h 580"/>
                <a:gd name="T72" fmla="*/ 276 w 336"/>
                <a:gd name="T73" fmla="*/ 562 h 580"/>
                <a:gd name="T74" fmla="*/ 288 w 336"/>
                <a:gd name="T75" fmla="*/ 568 h 580"/>
                <a:gd name="T76" fmla="*/ 300 w 336"/>
                <a:gd name="T77" fmla="*/ 574 h 580"/>
                <a:gd name="T78" fmla="*/ 312 w 336"/>
                <a:gd name="T79" fmla="*/ 574 h 580"/>
                <a:gd name="T80" fmla="*/ 324 w 336"/>
                <a:gd name="T81" fmla="*/ 580 h 580"/>
                <a:gd name="T82" fmla="*/ 336 w 336"/>
                <a:gd name="T83" fmla="*/ 580 h 5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6"/>
                <a:gd name="T127" fmla="*/ 0 h 580"/>
                <a:gd name="T128" fmla="*/ 336 w 336"/>
                <a:gd name="T129" fmla="*/ 580 h 5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6" h="580">
                  <a:moveTo>
                    <a:pt x="0" y="0"/>
                  </a:moveTo>
                  <a:lnTo>
                    <a:pt x="0" y="12"/>
                  </a:lnTo>
                  <a:lnTo>
                    <a:pt x="6" y="18"/>
                  </a:lnTo>
                  <a:lnTo>
                    <a:pt x="6" y="36"/>
                  </a:lnTo>
                  <a:lnTo>
                    <a:pt x="12" y="42"/>
                  </a:lnTo>
                  <a:lnTo>
                    <a:pt x="12" y="48"/>
                  </a:lnTo>
                  <a:lnTo>
                    <a:pt x="18" y="60"/>
                  </a:lnTo>
                  <a:lnTo>
                    <a:pt x="18" y="72"/>
                  </a:lnTo>
                  <a:lnTo>
                    <a:pt x="24" y="84"/>
                  </a:lnTo>
                  <a:lnTo>
                    <a:pt x="24" y="90"/>
                  </a:lnTo>
                  <a:lnTo>
                    <a:pt x="30" y="96"/>
                  </a:lnTo>
                  <a:lnTo>
                    <a:pt x="30" y="114"/>
                  </a:lnTo>
                  <a:lnTo>
                    <a:pt x="36" y="120"/>
                  </a:lnTo>
                  <a:lnTo>
                    <a:pt x="36" y="126"/>
                  </a:lnTo>
                  <a:lnTo>
                    <a:pt x="42" y="138"/>
                  </a:lnTo>
                  <a:lnTo>
                    <a:pt x="42" y="149"/>
                  </a:lnTo>
                  <a:lnTo>
                    <a:pt x="48" y="155"/>
                  </a:lnTo>
                  <a:lnTo>
                    <a:pt x="48" y="167"/>
                  </a:lnTo>
                  <a:lnTo>
                    <a:pt x="54" y="173"/>
                  </a:lnTo>
                  <a:lnTo>
                    <a:pt x="54" y="185"/>
                  </a:lnTo>
                  <a:lnTo>
                    <a:pt x="60" y="191"/>
                  </a:lnTo>
                  <a:lnTo>
                    <a:pt x="60" y="197"/>
                  </a:lnTo>
                  <a:lnTo>
                    <a:pt x="66" y="209"/>
                  </a:lnTo>
                  <a:lnTo>
                    <a:pt x="66" y="215"/>
                  </a:lnTo>
                  <a:lnTo>
                    <a:pt x="72" y="221"/>
                  </a:lnTo>
                  <a:lnTo>
                    <a:pt x="72" y="233"/>
                  </a:lnTo>
                  <a:lnTo>
                    <a:pt x="78" y="239"/>
                  </a:lnTo>
                  <a:lnTo>
                    <a:pt x="78" y="245"/>
                  </a:lnTo>
                  <a:lnTo>
                    <a:pt x="84" y="251"/>
                  </a:lnTo>
                  <a:lnTo>
                    <a:pt x="84" y="263"/>
                  </a:lnTo>
                  <a:lnTo>
                    <a:pt x="90" y="269"/>
                  </a:lnTo>
                  <a:lnTo>
                    <a:pt x="90" y="275"/>
                  </a:lnTo>
                  <a:lnTo>
                    <a:pt x="96" y="281"/>
                  </a:lnTo>
                  <a:lnTo>
                    <a:pt x="96" y="293"/>
                  </a:lnTo>
                  <a:lnTo>
                    <a:pt x="102" y="299"/>
                  </a:lnTo>
                  <a:lnTo>
                    <a:pt x="102" y="305"/>
                  </a:lnTo>
                  <a:lnTo>
                    <a:pt x="108" y="311"/>
                  </a:lnTo>
                  <a:lnTo>
                    <a:pt x="108" y="323"/>
                  </a:lnTo>
                  <a:lnTo>
                    <a:pt x="114" y="329"/>
                  </a:lnTo>
                  <a:lnTo>
                    <a:pt x="114" y="335"/>
                  </a:lnTo>
                  <a:lnTo>
                    <a:pt x="120" y="341"/>
                  </a:lnTo>
                  <a:lnTo>
                    <a:pt x="120" y="353"/>
                  </a:lnTo>
                  <a:lnTo>
                    <a:pt x="126" y="359"/>
                  </a:lnTo>
                  <a:lnTo>
                    <a:pt x="132" y="365"/>
                  </a:lnTo>
                  <a:lnTo>
                    <a:pt x="132" y="371"/>
                  </a:lnTo>
                  <a:lnTo>
                    <a:pt x="138" y="377"/>
                  </a:lnTo>
                  <a:lnTo>
                    <a:pt x="138" y="389"/>
                  </a:lnTo>
                  <a:lnTo>
                    <a:pt x="144" y="395"/>
                  </a:lnTo>
                  <a:lnTo>
                    <a:pt x="150" y="401"/>
                  </a:lnTo>
                  <a:lnTo>
                    <a:pt x="150" y="413"/>
                  </a:lnTo>
                  <a:lnTo>
                    <a:pt x="156" y="419"/>
                  </a:lnTo>
                  <a:lnTo>
                    <a:pt x="162" y="424"/>
                  </a:lnTo>
                  <a:lnTo>
                    <a:pt x="162" y="430"/>
                  </a:lnTo>
                  <a:lnTo>
                    <a:pt x="174" y="442"/>
                  </a:lnTo>
                  <a:lnTo>
                    <a:pt x="174" y="454"/>
                  </a:lnTo>
                  <a:lnTo>
                    <a:pt x="180" y="460"/>
                  </a:lnTo>
                  <a:lnTo>
                    <a:pt x="192" y="472"/>
                  </a:lnTo>
                  <a:lnTo>
                    <a:pt x="192" y="478"/>
                  </a:lnTo>
                  <a:lnTo>
                    <a:pt x="198" y="484"/>
                  </a:lnTo>
                  <a:lnTo>
                    <a:pt x="210" y="496"/>
                  </a:lnTo>
                  <a:lnTo>
                    <a:pt x="210" y="502"/>
                  </a:lnTo>
                  <a:lnTo>
                    <a:pt x="216" y="508"/>
                  </a:lnTo>
                  <a:lnTo>
                    <a:pt x="222" y="514"/>
                  </a:lnTo>
                  <a:lnTo>
                    <a:pt x="234" y="526"/>
                  </a:lnTo>
                  <a:lnTo>
                    <a:pt x="228" y="526"/>
                  </a:lnTo>
                  <a:lnTo>
                    <a:pt x="234" y="526"/>
                  </a:lnTo>
                  <a:lnTo>
                    <a:pt x="246" y="538"/>
                  </a:lnTo>
                  <a:lnTo>
                    <a:pt x="240" y="538"/>
                  </a:lnTo>
                  <a:lnTo>
                    <a:pt x="246" y="538"/>
                  </a:lnTo>
                  <a:lnTo>
                    <a:pt x="252" y="544"/>
                  </a:lnTo>
                  <a:lnTo>
                    <a:pt x="258" y="550"/>
                  </a:lnTo>
                  <a:lnTo>
                    <a:pt x="264" y="556"/>
                  </a:lnTo>
                  <a:lnTo>
                    <a:pt x="270" y="556"/>
                  </a:lnTo>
                  <a:lnTo>
                    <a:pt x="276" y="562"/>
                  </a:lnTo>
                  <a:lnTo>
                    <a:pt x="282" y="568"/>
                  </a:lnTo>
                  <a:lnTo>
                    <a:pt x="288" y="568"/>
                  </a:lnTo>
                  <a:lnTo>
                    <a:pt x="294" y="574"/>
                  </a:lnTo>
                  <a:lnTo>
                    <a:pt x="300" y="574"/>
                  </a:lnTo>
                  <a:lnTo>
                    <a:pt x="306" y="574"/>
                  </a:lnTo>
                  <a:lnTo>
                    <a:pt x="312" y="574"/>
                  </a:lnTo>
                  <a:lnTo>
                    <a:pt x="318" y="580"/>
                  </a:lnTo>
                  <a:lnTo>
                    <a:pt x="324" y="580"/>
                  </a:lnTo>
                  <a:lnTo>
                    <a:pt x="330" y="580"/>
                  </a:lnTo>
                  <a:lnTo>
                    <a:pt x="336" y="58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384" name="Line 84"/>
            <p:cNvSpPr>
              <a:spLocks noChangeShapeType="1"/>
            </p:cNvSpPr>
            <p:nvPr/>
          </p:nvSpPr>
          <p:spPr bwMode="auto">
            <a:xfrm>
              <a:off x="2260600" y="3062288"/>
              <a:ext cx="409892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4" name="Group 73"/>
          <p:cNvGrpSpPr/>
          <p:nvPr/>
        </p:nvGrpSpPr>
        <p:grpSpPr>
          <a:xfrm>
            <a:off x="1119860" y="3293213"/>
            <a:ext cx="4765154" cy="3285260"/>
            <a:chOff x="944563" y="1152525"/>
            <a:chExt cx="5710237" cy="3917950"/>
          </a:xfrm>
        </p:grpSpPr>
        <p:sp>
          <p:nvSpPr>
            <p:cNvPr id="75" name="Text Box 5"/>
            <p:cNvSpPr txBox="1">
              <a:spLocks noChangeArrowheads="1"/>
            </p:cNvSpPr>
            <p:nvPr/>
          </p:nvSpPr>
          <p:spPr bwMode="auto">
            <a:xfrm>
              <a:off x="944563" y="2352675"/>
              <a:ext cx="97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M (ft-lb)</a:t>
              </a:r>
            </a:p>
          </p:txBody>
        </p:sp>
        <p:sp>
          <p:nvSpPr>
            <p:cNvPr id="76" name="Text Box 6"/>
            <p:cNvSpPr txBox="1">
              <a:spLocks noChangeArrowheads="1"/>
            </p:cNvSpPr>
            <p:nvPr/>
          </p:nvSpPr>
          <p:spPr bwMode="auto">
            <a:xfrm>
              <a:off x="4029075" y="4703763"/>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 ,ft</a:t>
              </a:r>
            </a:p>
          </p:txBody>
        </p:sp>
        <p:sp>
          <p:nvSpPr>
            <p:cNvPr id="77" name="Rectangle 10"/>
            <p:cNvSpPr>
              <a:spLocks noChangeArrowheads="1"/>
            </p:cNvSpPr>
            <p:nvPr/>
          </p:nvSpPr>
          <p:spPr bwMode="auto">
            <a:xfrm>
              <a:off x="2455863" y="1230313"/>
              <a:ext cx="4125912" cy="313372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8" name="Line 11"/>
            <p:cNvSpPr>
              <a:spLocks noChangeShapeType="1"/>
            </p:cNvSpPr>
            <p:nvPr/>
          </p:nvSpPr>
          <p:spPr bwMode="auto">
            <a:xfrm>
              <a:off x="2455863" y="1230313"/>
              <a:ext cx="4125912"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Freeform 12"/>
            <p:cNvSpPr>
              <a:spLocks/>
            </p:cNvSpPr>
            <p:nvPr/>
          </p:nvSpPr>
          <p:spPr bwMode="auto">
            <a:xfrm>
              <a:off x="2455863" y="1230313"/>
              <a:ext cx="4125912" cy="3133725"/>
            </a:xfrm>
            <a:custGeom>
              <a:avLst/>
              <a:gdLst>
                <a:gd name="T0" fmla="*/ 0 w 434"/>
                <a:gd name="T1" fmla="*/ 330 h 330"/>
                <a:gd name="T2" fmla="*/ 434 w 434"/>
                <a:gd name="T3" fmla="*/ 330 h 330"/>
                <a:gd name="T4" fmla="*/ 434 w 434"/>
                <a:gd name="T5" fmla="*/ 0 h 330"/>
                <a:gd name="T6" fmla="*/ 0 60000 65536"/>
                <a:gd name="T7" fmla="*/ 0 60000 65536"/>
                <a:gd name="T8" fmla="*/ 0 60000 65536"/>
                <a:gd name="T9" fmla="*/ 0 w 434"/>
                <a:gd name="T10" fmla="*/ 0 h 330"/>
                <a:gd name="T11" fmla="*/ 434 w 434"/>
                <a:gd name="T12" fmla="*/ 330 h 330"/>
              </a:gdLst>
              <a:ahLst/>
              <a:cxnLst>
                <a:cxn ang="T6">
                  <a:pos x="T0" y="T1"/>
                </a:cxn>
                <a:cxn ang="T7">
                  <a:pos x="T2" y="T3"/>
                </a:cxn>
                <a:cxn ang="T8">
                  <a:pos x="T4" y="T5"/>
                </a:cxn>
              </a:cxnLst>
              <a:rect l="T9" t="T10" r="T11" b="T12"/>
              <a:pathLst>
                <a:path w="434" h="330">
                  <a:moveTo>
                    <a:pt x="0" y="330"/>
                  </a:moveTo>
                  <a:lnTo>
                    <a:pt x="434" y="330"/>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0" name="Line 13"/>
            <p:cNvSpPr>
              <a:spLocks noChangeShapeType="1"/>
            </p:cNvSpPr>
            <p:nvPr/>
          </p:nvSpPr>
          <p:spPr bwMode="auto">
            <a:xfrm flipV="1">
              <a:off x="2455863" y="1230313"/>
              <a:ext cx="1587" cy="3133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16"/>
            <p:cNvSpPr>
              <a:spLocks noChangeShapeType="1"/>
            </p:cNvSpPr>
            <p:nvPr/>
          </p:nvSpPr>
          <p:spPr bwMode="auto">
            <a:xfrm flipV="1">
              <a:off x="2455863" y="43164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17"/>
            <p:cNvSpPr>
              <a:spLocks noChangeShapeType="1"/>
            </p:cNvSpPr>
            <p:nvPr/>
          </p:nvSpPr>
          <p:spPr bwMode="auto">
            <a:xfrm>
              <a:off x="2455863" y="12303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Rectangle 18"/>
            <p:cNvSpPr>
              <a:spLocks noChangeArrowheads="1"/>
            </p:cNvSpPr>
            <p:nvPr/>
          </p:nvSpPr>
          <p:spPr bwMode="auto">
            <a:xfrm>
              <a:off x="2389188" y="4392613"/>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sz="1000"/>
            </a:p>
          </p:txBody>
        </p:sp>
        <p:sp>
          <p:nvSpPr>
            <p:cNvPr id="84" name="Line 19"/>
            <p:cNvSpPr>
              <a:spLocks noChangeShapeType="1"/>
            </p:cNvSpPr>
            <p:nvPr/>
          </p:nvSpPr>
          <p:spPr bwMode="auto">
            <a:xfrm flipV="1">
              <a:off x="2968625"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Line 20"/>
            <p:cNvSpPr>
              <a:spLocks noChangeShapeType="1"/>
            </p:cNvSpPr>
            <p:nvPr/>
          </p:nvSpPr>
          <p:spPr bwMode="auto">
            <a:xfrm>
              <a:off x="2968625"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6" name="Rectangle 21"/>
            <p:cNvSpPr>
              <a:spLocks noChangeArrowheads="1"/>
            </p:cNvSpPr>
            <p:nvPr/>
          </p:nvSpPr>
          <p:spPr bwMode="auto">
            <a:xfrm>
              <a:off x="2903538" y="4392613"/>
              <a:ext cx="1127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sz="1000"/>
            </a:p>
          </p:txBody>
        </p:sp>
        <p:sp>
          <p:nvSpPr>
            <p:cNvPr id="87" name="Line 22"/>
            <p:cNvSpPr>
              <a:spLocks noChangeShapeType="1"/>
            </p:cNvSpPr>
            <p:nvPr/>
          </p:nvSpPr>
          <p:spPr bwMode="auto">
            <a:xfrm flipV="1">
              <a:off x="3482975"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8" name="Line 23"/>
            <p:cNvSpPr>
              <a:spLocks noChangeShapeType="1"/>
            </p:cNvSpPr>
            <p:nvPr/>
          </p:nvSpPr>
          <p:spPr bwMode="auto">
            <a:xfrm>
              <a:off x="3482975"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 name="Rectangle 24"/>
            <p:cNvSpPr>
              <a:spLocks noChangeArrowheads="1"/>
            </p:cNvSpPr>
            <p:nvPr/>
          </p:nvSpPr>
          <p:spPr bwMode="auto">
            <a:xfrm>
              <a:off x="3454400" y="4392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sz="1000"/>
            </a:p>
          </p:txBody>
        </p:sp>
        <p:sp>
          <p:nvSpPr>
            <p:cNvPr id="90" name="Line 25"/>
            <p:cNvSpPr>
              <a:spLocks noChangeShapeType="1"/>
            </p:cNvSpPr>
            <p:nvPr/>
          </p:nvSpPr>
          <p:spPr bwMode="auto">
            <a:xfrm flipV="1">
              <a:off x="3995738" y="43164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Line 26"/>
            <p:cNvSpPr>
              <a:spLocks noChangeShapeType="1"/>
            </p:cNvSpPr>
            <p:nvPr/>
          </p:nvSpPr>
          <p:spPr bwMode="auto">
            <a:xfrm>
              <a:off x="3995738" y="12303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 name="Rectangle 27"/>
            <p:cNvSpPr>
              <a:spLocks noChangeArrowheads="1"/>
            </p:cNvSpPr>
            <p:nvPr/>
          </p:nvSpPr>
          <p:spPr bwMode="auto">
            <a:xfrm>
              <a:off x="3967163" y="4392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a:t>
              </a:r>
              <a:endParaRPr lang="en-US" sz="1000"/>
            </a:p>
          </p:txBody>
        </p:sp>
        <p:sp>
          <p:nvSpPr>
            <p:cNvPr id="93" name="Line 28"/>
            <p:cNvSpPr>
              <a:spLocks noChangeShapeType="1"/>
            </p:cNvSpPr>
            <p:nvPr/>
          </p:nvSpPr>
          <p:spPr bwMode="auto">
            <a:xfrm flipV="1">
              <a:off x="4518025"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4" name="Line 29"/>
            <p:cNvSpPr>
              <a:spLocks noChangeShapeType="1"/>
            </p:cNvSpPr>
            <p:nvPr/>
          </p:nvSpPr>
          <p:spPr bwMode="auto">
            <a:xfrm>
              <a:off x="4518025"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5" name="Rectangle 30"/>
            <p:cNvSpPr>
              <a:spLocks noChangeArrowheads="1"/>
            </p:cNvSpPr>
            <p:nvPr/>
          </p:nvSpPr>
          <p:spPr bwMode="auto">
            <a:xfrm>
              <a:off x="4489450" y="4392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a:t>
              </a:r>
              <a:endParaRPr lang="en-US" sz="1000"/>
            </a:p>
          </p:txBody>
        </p:sp>
        <p:sp>
          <p:nvSpPr>
            <p:cNvPr id="96" name="Line 31"/>
            <p:cNvSpPr>
              <a:spLocks noChangeShapeType="1"/>
            </p:cNvSpPr>
            <p:nvPr/>
          </p:nvSpPr>
          <p:spPr bwMode="auto">
            <a:xfrm flipV="1">
              <a:off x="5032375"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7" name="Line 32"/>
            <p:cNvSpPr>
              <a:spLocks noChangeShapeType="1"/>
            </p:cNvSpPr>
            <p:nvPr/>
          </p:nvSpPr>
          <p:spPr bwMode="auto">
            <a:xfrm>
              <a:off x="5032375"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 name="Rectangle 33"/>
            <p:cNvSpPr>
              <a:spLocks noChangeArrowheads="1"/>
            </p:cNvSpPr>
            <p:nvPr/>
          </p:nvSpPr>
          <p:spPr bwMode="auto">
            <a:xfrm>
              <a:off x="5003800" y="4392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a:t>
              </a:r>
              <a:endParaRPr lang="en-US" sz="1000"/>
            </a:p>
          </p:txBody>
        </p:sp>
        <p:sp>
          <p:nvSpPr>
            <p:cNvPr id="99" name="Line 34"/>
            <p:cNvSpPr>
              <a:spLocks noChangeShapeType="1"/>
            </p:cNvSpPr>
            <p:nvPr/>
          </p:nvSpPr>
          <p:spPr bwMode="auto">
            <a:xfrm flipV="1">
              <a:off x="5545138" y="4316413"/>
              <a:ext cx="1587"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0" name="Line 35"/>
            <p:cNvSpPr>
              <a:spLocks noChangeShapeType="1"/>
            </p:cNvSpPr>
            <p:nvPr/>
          </p:nvSpPr>
          <p:spPr bwMode="auto">
            <a:xfrm>
              <a:off x="5545138" y="1230313"/>
              <a:ext cx="1587"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 name="Rectangle 36"/>
            <p:cNvSpPr>
              <a:spLocks noChangeArrowheads="1"/>
            </p:cNvSpPr>
            <p:nvPr/>
          </p:nvSpPr>
          <p:spPr bwMode="auto">
            <a:xfrm>
              <a:off x="5516563" y="4392613"/>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a:t>
              </a:r>
              <a:endParaRPr lang="en-US" sz="1000"/>
            </a:p>
          </p:txBody>
        </p:sp>
        <p:sp>
          <p:nvSpPr>
            <p:cNvPr id="102" name="Line 37"/>
            <p:cNvSpPr>
              <a:spLocks noChangeShapeType="1"/>
            </p:cNvSpPr>
            <p:nvPr/>
          </p:nvSpPr>
          <p:spPr bwMode="auto">
            <a:xfrm flipV="1">
              <a:off x="6057900"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38"/>
            <p:cNvSpPr>
              <a:spLocks noChangeShapeType="1"/>
            </p:cNvSpPr>
            <p:nvPr/>
          </p:nvSpPr>
          <p:spPr bwMode="auto">
            <a:xfrm>
              <a:off x="6057900"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Rectangle 39"/>
            <p:cNvSpPr>
              <a:spLocks noChangeArrowheads="1"/>
            </p:cNvSpPr>
            <p:nvPr/>
          </p:nvSpPr>
          <p:spPr bwMode="auto">
            <a:xfrm>
              <a:off x="5991225" y="4392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a:t>
              </a:r>
              <a:endParaRPr lang="en-US" sz="1000"/>
            </a:p>
          </p:txBody>
        </p:sp>
        <p:sp>
          <p:nvSpPr>
            <p:cNvPr id="105" name="Line 40"/>
            <p:cNvSpPr>
              <a:spLocks noChangeShapeType="1"/>
            </p:cNvSpPr>
            <p:nvPr/>
          </p:nvSpPr>
          <p:spPr bwMode="auto">
            <a:xfrm flipV="1">
              <a:off x="6581775" y="4316413"/>
              <a:ext cx="1588" cy="476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6" name="Line 41"/>
            <p:cNvSpPr>
              <a:spLocks noChangeShapeType="1"/>
            </p:cNvSpPr>
            <p:nvPr/>
          </p:nvSpPr>
          <p:spPr bwMode="auto">
            <a:xfrm>
              <a:off x="6581775" y="1230313"/>
              <a:ext cx="1588" cy="381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7" name="Rectangle 42"/>
            <p:cNvSpPr>
              <a:spLocks noChangeArrowheads="1"/>
            </p:cNvSpPr>
            <p:nvPr/>
          </p:nvSpPr>
          <p:spPr bwMode="auto">
            <a:xfrm>
              <a:off x="6515100" y="4392613"/>
              <a:ext cx="139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a:t>
              </a:r>
              <a:endParaRPr lang="en-US" sz="1000"/>
            </a:p>
          </p:txBody>
        </p:sp>
        <p:sp>
          <p:nvSpPr>
            <p:cNvPr id="108" name="Line 43"/>
            <p:cNvSpPr>
              <a:spLocks noChangeShapeType="1"/>
            </p:cNvSpPr>
            <p:nvPr/>
          </p:nvSpPr>
          <p:spPr bwMode="auto">
            <a:xfrm>
              <a:off x="2455863" y="436403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9" name="Line 44"/>
            <p:cNvSpPr>
              <a:spLocks noChangeShapeType="1"/>
            </p:cNvSpPr>
            <p:nvPr/>
          </p:nvSpPr>
          <p:spPr bwMode="auto">
            <a:xfrm flipH="1">
              <a:off x="6534150" y="436403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 name="Rectangle 45"/>
            <p:cNvSpPr>
              <a:spLocks noChangeArrowheads="1"/>
            </p:cNvSpPr>
            <p:nvPr/>
          </p:nvSpPr>
          <p:spPr bwMode="auto">
            <a:xfrm>
              <a:off x="2020888" y="4284663"/>
              <a:ext cx="3222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-6000</a:t>
              </a:r>
              <a:endParaRPr lang="en-US" sz="1000"/>
            </a:p>
          </p:txBody>
        </p:sp>
        <p:sp>
          <p:nvSpPr>
            <p:cNvPr id="111" name="Line 46"/>
            <p:cNvSpPr>
              <a:spLocks noChangeShapeType="1"/>
            </p:cNvSpPr>
            <p:nvPr/>
          </p:nvSpPr>
          <p:spPr bwMode="auto">
            <a:xfrm>
              <a:off x="2455863" y="401320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Line 47"/>
            <p:cNvSpPr>
              <a:spLocks noChangeShapeType="1"/>
            </p:cNvSpPr>
            <p:nvPr/>
          </p:nvSpPr>
          <p:spPr bwMode="auto">
            <a:xfrm flipH="1">
              <a:off x="6534150" y="401320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 name="Rectangle 48"/>
            <p:cNvSpPr>
              <a:spLocks noChangeArrowheads="1"/>
            </p:cNvSpPr>
            <p:nvPr/>
          </p:nvSpPr>
          <p:spPr bwMode="auto">
            <a:xfrm>
              <a:off x="2020888" y="3933825"/>
              <a:ext cx="3222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-4000</a:t>
              </a:r>
              <a:endParaRPr lang="en-US" sz="1000"/>
            </a:p>
          </p:txBody>
        </p:sp>
        <p:sp>
          <p:nvSpPr>
            <p:cNvPr id="114" name="Line 49"/>
            <p:cNvSpPr>
              <a:spLocks noChangeShapeType="1"/>
            </p:cNvSpPr>
            <p:nvPr/>
          </p:nvSpPr>
          <p:spPr bwMode="auto">
            <a:xfrm>
              <a:off x="2455863" y="366077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5" name="Line 50"/>
            <p:cNvSpPr>
              <a:spLocks noChangeShapeType="1"/>
            </p:cNvSpPr>
            <p:nvPr/>
          </p:nvSpPr>
          <p:spPr bwMode="auto">
            <a:xfrm flipH="1">
              <a:off x="6534150" y="366077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6" name="Rectangle 51"/>
            <p:cNvSpPr>
              <a:spLocks noChangeArrowheads="1"/>
            </p:cNvSpPr>
            <p:nvPr/>
          </p:nvSpPr>
          <p:spPr bwMode="auto">
            <a:xfrm>
              <a:off x="2020888" y="3581400"/>
              <a:ext cx="3222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-2000</a:t>
              </a:r>
              <a:endParaRPr lang="en-US" sz="1000"/>
            </a:p>
          </p:txBody>
        </p:sp>
        <p:sp>
          <p:nvSpPr>
            <p:cNvPr id="117" name="Line 52"/>
            <p:cNvSpPr>
              <a:spLocks noChangeShapeType="1"/>
            </p:cNvSpPr>
            <p:nvPr/>
          </p:nvSpPr>
          <p:spPr bwMode="auto">
            <a:xfrm>
              <a:off x="2455863" y="331946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8" name="Line 53"/>
            <p:cNvSpPr>
              <a:spLocks noChangeShapeType="1"/>
            </p:cNvSpPr>
            <p:nvPr/>
          </p:nvSpPr>
          <p:spPr bwMode="auto">
            <a:xfrm flipH="1">
              <a:off x="6534150" y="331946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Rectangle 54"/>
            <p:cNvSpPr>
              <a:spLocks noChangeArrowheads="1"/>
            </p:cNvSpPr>
            <p:nvPr/>
          </p:nvSpPr>
          <p:spPr bwMode="auto">
            <a:xfrm>
              <a:off x="2257425" y="3240088"/>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0</a:t>
              </a:r>
              <a:endParaRPr lang="en-US" sz="1000"/>
            </a:p>
          </p:txBody>
        </p:sp>
        <p:sp>
          <p:nvSpPr>
            <p:cNvPr id="120" name="Line 55"/>
            <p:cNvSpPr>
              <a:spLocks noChangeShapeType="1"/>
            </p:cNvSpPr>
            <p:nvPr/>
          </p:nvSpPr>
          <p:spPr bwMode="auto">
            <a:xfrm>
              <a:off x="2455863" y="2968625"/>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56"/>
            <p:cNvSpPr>
              <a:spLocks noChangeShapeType="1"/>
            </p:cNvSpPr>
            <p:nvPr/>
          </p:nvSpPr>
          <p:spPr bwMode="auto">
            <a:xfrm flipH="1">
              <a:off x="6534150" y="2968625"/>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Rectangle 57"/>
            <p:cNvSpPr>
              <a:spLocks noChangeArrowheads="1"/>
            </p:cNvSpPr>
            <p:nvPr/>
          </p:nvSpPr>
          <p:spPr bwMode="auto">
            <a:xfrm>
              <a:off x="2057400" y="2889250"/>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2000</a:t>
              </a:r>
              <a:endParaRPr lang="en-US" sz="1000"/>
            </a:p>
          </p:txBody>
        </p:sp>
        <p:sp>
          <p:nvSpPr>
            <p:cNvPr id="123" name="Line 58"/>
            <p:cNvSpPr>
              <a:spLocks noChangeShapeType="1"/>
            </p:cNvSpPr>
            <p:nvPr/>
          </p:nvSpPr>
          <p:spPr bwMode="auto">
            <a:xfrm>
              <a:off x="2455863" y="26177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 name="Line 59"/>
            <p:cNvSpPr>
              <a:spLocks noChangeShapeType="1"/>
            </p:cNvSpPr>
            <p:nvPr/>
          </p:nvSpPr>
          <p:spPr bwMode="auto">
            <a:xfrm flipH="1">
              <a:off x="6534150" y="26177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 name="Rectangle 60"/>
            <p:cNvSpPr>
              <a:spLocks noChangeArrowheads="1"/>
            </p:cNvSpPr>
            <p:nvPr/>
          </p:nvSpPr>
          <p:spPr bwMode="auto">
            <a:xfrm>
              <a:off x="2057400" y="2538413"/>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4000</a:t>
              </a:r>
              <a:endParaRPr lang="en-US" sz="1000"/>
            </a:p>
          </p:txBody>
        </p:sp>
        <p:sp>
          <p:nvSpPr>
            <p:cNvPr id="126" name="Line 61"/>
            <p:cNvSpPr>
              <a:spLocks noChangeShapeType="1"/>
            </p:cNvSpPr>
            <p:nvPr/>
          </p:nvSpPr>
          <p:spPr bwMode="auto">
            <a:xfrm>
              <a:off x="2455863" y="2274888"/>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7" name="Line 62"/>
            <p:cNvSpPr>
              <a:spLocks noChangeShapeType="1"/>
            </p:cNvSpPr>
            <p:nvPr/>
          </p:nvSpPr>
          <p:spPr bwMode="auto">
            <a:xfrm flipH="1">
              <a:off x="6534150" y="2274888"/>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 name="Rectangle 63"/>
            <p:cNvSpPr>
              <a:spLocks noChangeArrowheads="1"/>
            </p:cNvSpPr>
            <p:nvPr/>
          </p:nvSpPr>
          <p:spPr bwMode="auto">
            <a:xfrm>
              <a:off x="2057400" y="2195513"/>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6000</a:t>
              </a:r>
              <a:endParaRPr lang="en-US" sz="1000"/>
            </a:p>
          </p:txBody>
        </p:sp>
        <p:sp>
          <p:nvSpPr>
            <p:cNvPr id="129" name="Line 64"/>
            <p:cNvSpPr>
              <a:spLocks noChangeShapeType="1"/>
            </p:cNvSpPr>
            <p:nvPr/>
          </p:nvSpPr>
          <p:spPr bwMode="auto">
            <a:xfrm>
              <a:off x="2455863" y="1924050"/>
              <a:ext cx="3810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 name="Line 65"/>
            <p:cNvSpPr>
              <a:spLocks noChangeShapeType="1"/>
            </p:cNvSpPr>
            <p:nvPr/>
          </p:nvSpPr>
          <p:spPr bwMode="auto">
            <a:xfrm flipH="1">
              <a:off x="6534150" y="1924050"/>
              <a:ext cx="4762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1" name="Rectangle 66"/>
            <p:cNvSpPr>
              <a:spLocks noChangeArrowheads="1"/>
            </p:cNvSpPr>
            <p:nvPr/>
          </p:nvSpPr>
          <p:spPr bwMode="auto">
            <a:xfrm>
              <a:off x="2057400" y="1844675"/>
              <a:ext cx="279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8000</a:t>
              </a:r>
              <a:endParaRPr lang="en-US" sz="1000"/>
            </a:p>
          </p:txBody>
        </p:sp>
        <p:sp>
          <p:nvSpPr>
            <p:cNvPr id="132" name="Line 67"/>
            <p:cNvSpPr>
              <a:spLocks noChangeShapeType="1"/>
            </p:cNvSpPr>
            <p:nvPr/>
          </p:nvSpPr>
          <p:spPr bwMode="auto">
            <a:xfrm>
              <a:off x="2455863" y="15732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 name="Line 68"/>
            <p:cNvSpPr>
              <a:spLocks noChangeShapeType="1"/>
            </p:cNvSpPr>
            <p:nvPr/>
          </p:nvSpPr>
          <p:spPr bwMode="auto">
            <a:xfrm flipH="1">
              <a:off x="6534150" y="15732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4" name="Rectangle 69"/>
            <p:cNvSpPr>
              <a:spLocks noChangeArrowheads="1"/>
            </p:cNvSpPr>
            <p:nvPr/>
          </p:nvSpPr>
          <p:spPr bwMode="auto">
            <a:xfrm>
              <a:off x="1992313" y="1493838"/>
              <a:ext cx="349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10000</a:t>
              </a:r>
              <a:endParaRPr lang="en-US" sz="1000"/>
            </a:p>
          </p:txBody>
        </p:sp>
        <p:sp>
          <p:nvSpPr>
            <p:cNvPr id="135" name="Line 70"/>
            <p:cNvSpPr>
              <a:spLocks noChangeShapeType="1"/>
            </p:cNvSpPr>
            <p:nvPr/>
          </p:nvSpPr>
          <p:spPr bwMode="auto">
            <a:xfrm>
              <a:off x="2455863" y="1230313"/>
              <a:ext cx="381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6" name="Line 71"/>
            <p:cNvSpPr>
              <a:spLocks noChangeShapeType="1"/>
            </p:cNvSpPr>
            <p:nvPr/>
          </p:nvSpPr>
          <p:spPr bwMode="auto">
            <a:xfrm flipH="1">
              <a:off x="6534150" y="1230313"/>
              <a:ext cx="476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7" name="Rectangle 72"/>
            <p:cNvSpPr>
              <a:spLocks noChangeArrowheads="1"/>
            </p:cNvSpPr>
            <p:nvPr/>
          </p:nvSpPr>
          <p:spPr bwMode="auto">
            <a:xfrm>
              <a:off x="1992313" y="1152525"/>
              <a:ext cx="349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000">
                  <a:solidFill>
                    <a:srgbClr val="000000"/>
                  </a:solidFill>
                  <a:latin typeface="Helvetica" charset="0"/>
                </a:rPr>
                <a:t>12000</a:t>
              </a:r>
              <a:endParaRPr lang="en-US" sz="1000"/>
            </a:p>
          </p:txBody>
        </p:sp>
        <p:sp>
          <p:nvSpPr>
            <p:cNvPr id="138" name="Freeform 76"/>
            <p:cNvSpPr>
              <a:spLocks/>
            </p:cNvSpPr>
            <p:nvPr/>
          </p:nvSpPr>
          <p:spPr bwMode="auto">
            <a:xfrm>
              <a:off x="2713038" y="3319463"/>
              <a:ext cx="950912" cy="777875"/>
            </a:xfrm>
            <a:custGeom>
              <a:avLst/>
              <a:gdLst>
                <a:gd name="T0" fmla="*/ 12 w 599"/>
                <a:gd name="T1" fmla="*/ 0 h 490"/>
                <a:gd name="T2" fmla="*/ 30 w 599"/>
                <a:gd name="T3" fmla="*/ 0 h 490"/>
                <a:gd name="T4" fmla="*/ 48 w 599"/>
                <a:gd name="T5" fmla="*/ 0 h 490"/>
                <a:gd name="T6" fmla="*/ 66 w 599"/>
                <a:gd name="T7" fmla="*/ 6 h 490"/>
                <a:gd name="T8" fmla="*/ 84 w 599"/>
                <a:gd name="T9" fmla="*/ 12 h 490"/>
                <a:gd name="T10" fmla="*/ 102 w 599"/>
                <a:gd name="T11" fmla="*/ 18 h 490"/>
                <a:gd name="T12" fmla="*/ 120 w 599"/>
                <a:gd name="T13" fmla="*/ 30 h 490"/>
                <a:gd name="T14" fmla="*/ 137 w 599"/>
                <a:gd name="T15" fmla="*/ 36 h 490"/>
                <a:gd name="T16" fmla="*/ 155 w 599"/>
                <a:gd name="T17" fmla="*/ 48 h 490"/>
                <a:gd name="T18" fmla="*/ 173 w 599"/>
                <a:gd name="T19" fmla="*/ 66 h 490"/>
                <a:gd name="T20" fmla="*/ 191 w 599"/>
                <a:gd name="T21" fmla="*/ 78 h 490"/>
                <a:gd name="T22" fmla="*/ 209 w 599"/>
                <a:gd name="T23" fmla="*/ 96 h 490"/>
                <a:gd name="T24" fmla="*/ 227 w 599"/>
                <a:gd name="T25" fmla="*/ 108 h 490"/>
                <a:gd name="T26" fmla="*/ 245 w 599"/>
                <a:gd name="T27" fmla="*/ 126 h 490"/>
                <a:gd name="T28" fmla="*/ 269 w 599"/>
                <a:gd name="T29" fmla="*/ 150 h 490"/>
                <a:gd name="T30" fmla="*/ 281 w 599"/>
                <a:gd name="T31" fmla="*/ 162 h 490"/>
                <a:gd name="T32" fmla="*/ 293 w 599"/>
                <a:gd name="T33" fmla="*/ 179 h 490"/>
                <a:gd name="T34" fmla="*/ 311 w 599"/>
                <a:gd name="T35" fmla="*/ 203 h 490"/>
                <a:gd name="T36" fmla="*/ 329 w 599"/>
                <a:gd name="T37" fmla="*/ 227 h 490"/>
                <a:gd name="T38" fmla="*/ 341 w 599"/>
                <a:gd name="T39" fmla="*/ 245 h 490"/>
                <a:gd name="T40" fmla="*/ 353 w 599"/>
                <a:gd name="T41" fmla="*/ 263 h 490"/>
                <a:gd name="T42" fmla="*/ 371 w 599"/>
                <a:gd name="T43" fmla="*/ 293 h 490"/>
                <a:gd name="T44" fmla="*/ 389 w 599"/>
                <a:gd name="T45" fmla="*/ 317 h 490"/>
                <a:gd name="T46" fmla="*/ 401 w 599"/>
                <a:gd name="T47" fmla="*/ 335 h 490"/>
                <a:gd name="T48" fmla="*/ 413 w 599"/>
                <a:gd name="T49" fmla="*/ 359 h 490"/>
                <a:gd name="T50" fmla="*/ 431 w 599"/>
                <a:gd name="T51" fmla="*/ 383 h 490"/>
                <a:gd name="T52" fmla="*/ 437 w 599"/>
                <a:gd name="T53" fmla="*/ 401 h 490"/>
                <a:gd name="T54" fmla="*/ 461 w 599"/>
                <a:gd name="T55" fmla="*/ 437 h 490"/>
                <a:gd name="T56" fmla="*/ 473 w 599"/>
                <a:gd name="T57" fmla="*/ 461 h 490"/>
                <a:gd name="T58" fmla="*/ 485 w 599"/>
                <a:gd name="T59" fmla="*/ 490 h 490"/>
                <a:gd name="T60" fmla="*/ 491 w 599"/>
                <a:gd name="T61" fmla="*/ 467 h 490"/>
                <a:gd name="T62" fmla="*/ 503 w 599"/>
                <a:gd name="T63" fmla="*/ 443 h 490"/>
                <a:gd name="T64" fmla="*/ 509 w 599"/>
                <a:gd name="T65" fmla="*/ 407 h 490"/>
                <a:gd name="T66" fmla="*/ 521 w 599"/>
                <a:gd name="T67" fmla="*/ 377 h 490"/>
                <a:gd name="T68" fmla="*/ 527 w 599"/>
                <a:gd name="T69" fmla="*/ 347 h 490"/>
                <a:gd name="T70" fmla="*/ 539 w 599"/>
                <a:gd name="T71" fmla="*/ 323 h 490"/>
                <a:gd name="T72" fmla="*/ 545 w 599"/>
                <a:gd name="T73" fmla="*/ 293 h 490"/>
                <a:gd name="T74" fmla="*/ 557 w 599"/>
                <a:gd name="T75" fmla="*/ 263 h 490"/>
                <a:gd name="T76" fmla="*/ 563 w 599"/>
                <a:gd name="T77" fmla="*/ 239 h 490"/>
                <a:gd name="T78" fmla="*/ 575 w 599"/>
                <a:gd name="T79" fmla="*/ 209 h 490"/>
                <a:gd name="T80" fmla="*/ 581 w 599"/>
                <a:gd name="T81" fmla="*/ 179 h 490"/>
                <a:gd name="T82" fmla="*/ 593 w 599"/>
                <a:gd name="T83" fmla="*/ 156 h 4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99"/>
                <a:gd name="T127" fmla="*/ 0 h 490"/>
                <a:gd name="T128" fmla="*/ 599 w 599"/>
                <a:gd name="T129" fmla="*/ 490 h 4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99" h="490">
                  <a:moveTo>
                    <a:pt x="0" y="0"/>
                  </a:moveTo>
                  <a:lnTo>
                    <a:pt x="6" y="0"/>
                  </a:lnTo>
                  <a:lnTo>
                    <a:pt x="12" y="0"/>
                  </a:lnTo>
                  <a:lnTo>
                    <a:pt x="18" y="0"/>
                  </a:lnTo>
                  <a:lnTo>
                    <a:pt x="24" y="0"/>
                  </a:lnTo>
                  <a:lnTo>
                    <a:pt x="30" y="0"/>
                  </a:lnTo>
                  <a:lnTo>
                    <a:pt x="36" y="0"/>
                  </a:lnTo>
                  <a:lnTo>
                    <a:pt x="42" y="0"/>
                  </a:lnTo>
                  <a:lnTo>
                    <a:pt x="48" y="0"/>
                  </a:lnTo>
                  <a:lnTo>
                    <a:pt x="54" y="6"/>
                  </a:lnTo>
                  <a:lnTo>
                    <a:pt x="60" y="6"/>
                  </a:lnTo>
                  <a:lnTo>
                    <a:pt x="66" y="6"/>
                  </a:lnTo>
                  <a:lnTo>
                    <a:pt x="72" y="6"/>
                  </a:lnTo>
                  <a:lnTo>
                    <a:pt x="78" y="12"/>
                  </a:lnTo>
                  <a:lnTo>
                    <a:pt x="84" y="12"/>
                  </a:lnTo>
                  <a:lnTo>
                    <a:pt x="90" y="12"/>
                  </a:lnTo>
                  <a:lnTo>
                    <a:pt x="96" y="18"/>
                  </a:lnTo>
                  <a:lnTo>
                    <a:pt x="102" y="18"/>
                  </a:lnTo>
                  <a:lnTo>
                    <a:pt x="108" y="24"/>
                  </a:lnTo>
                  <a:lnTo>
                    <a:pt x="114" y="24"/>
                  </a:lnTo>
                  <a:lnTo>
                    <a:pt x="120" y="30"/>
                  </a:lnTo>
                  <a:lnTo>
                    <a:pt x="125" y="30"/>
                  </a:lnTo>
                  <a:lnTo>
                    <a:pt x="131" y="36"/>
                  </a:lnTo>
                  <a:lnTo>
                    <a:pt x="137" y="36"/>
                  </a:lnTo>
                  <a:lnTo>
                    <a:pt x="143" y="42"/>
                  </a:lnTo>
                  <a:lnTo>
                    <a:pt x="149" y="48"/>
                  </a:lnTo>
                  <a:lnTo>
                    <a:pt x="155" y="48"/>
                  </a:lnTo>
                  <a:lnTo>
                    <a:pt x="161" y="54"/>
                  </a:lnTo>
                  <a:lnTo>
                    <a:pt x="167" y="60"/>
                  </a:lnTo>
                  <a:lnTo>
                    <a:pt x="173" y="66"/>
                  </a:lnTo>
                  <a:lnTo>
                    <a:pt x="179" y="66"/>
                  </a:lnTo>
                  <a:lnTo>
                    <a:pt x="185" y="72"/>
                  </a:lnTo>
                  <a:lnTo>
                    <a:pt x="191" y="78"/>
                  </a:lnTo>
                  <a:lnTo>
                    <a:pt x="197" y="84"/>
                  </a:lnTo>
                  <a:lnTo>
                    <a:pt x="203" y="84"/>
                  </a:lnTo>
                  <a:lnTo>
                    <a:pt x="209" y="96"/>
                  </a:lnTo>
                  <a:lnTo>
                    <a:pt x="215" y="96"/>
                  </a:lnTo>
                  <a:lnTo>
                    <a:pt x="221" y="102"/>
                  </a:lnTo>
                  <a:lnTo>
                    <a:pt x="227" y="108"/>
                  </a:lnTo>
                  <a:lnTo>
                    <a:pt x="233" y="114"/>
                  </a:lnTo>
                  <a:lnTo>
                    <a:pt x="239" y="120"/>
                  </a:lnTo>
                  <a:lnTo>
                    <a:pt x="245" y="126"/>
                  </a:lnTo>
                  <a:lnTo>
                    <a:pt x="251" y="132"/>
                  </a:lnTo>
                  <a:lnTo>
                    <a:pt x="257" y="138"/>
                  </a:lnTo>
                  <a:lnTo>
                    <a:pt x="269" y="150"/>
                  </a:lnTo>
                  <a:lnTo>
                    <a:pt x="263" y="150"/>
                  </a:lnTo>
                  <a:lnTo>
                    <a:pt x="269" y="150"/>
                  </a:lnTo>
                  <a:lnTo>
                    <a:pt x="281" y="162"/>
                  </a:lnTo>
                  <a:lnTo>
                    <a:pt x="281" y="167"/>
                  </a:lnTo>
                  <a:lnTo>
                    <a:pt x="287" y="173"/>
                  </a:lnTo>
                  <a:lnTo>
                    <a:pt x="293" y="179"/>
                  </a:lnTo>
                  <a:lnTo>
                    <a:pt x="299" y="185"/>
                  </a:lnTo>
                  <a:lnTo>
                    <a:pt x="311" y="197"/>
                  </a:lnTo>
                  <a:lnTo>
                    <a:pt x="311" y="203"/>
                  </a:lnTo>
                  <a:lnTo>
                    <a:pt x="323" y="215"/>
                  </a:lnTo>
                  <a:lnTo>
                    <a:pt x="323" y="221"/>
                  </a:lnTo>
                  <a:lnTo>
                    <a:pt x="329" y="227"/>
                  </a:lnTo>
                  <a:lnTo>
                    <a:pt x="335" y="233"/>
                  </a:lnTo>
                  <a:lnTo>
                    <a:pt x="341" y="239"/>
                  </a:lnTo>
                  <a:lnTo>
                    <a:pt x="341" y="245"/>
                  </a:lnTo>
                  <a:lnTo>
                    <a:pt x="347" y="251"/>
                  </a:lnTo>
                  <a:lnTo>
                    <a:pt x="353" y="257"/>
                  </a:lnTo>
                  <a:lnTo>
                    <a:pt x="353" y="263"/>
                  </a:lnTo>
                  <a:lnTo>
                    <a:pt x="359" y="269"/>
                  </a:lnTo>
                  <a:lnTo>
                    <a:pt x="371" y="281"/>
                  </a:lnTo>
                  <a:lnTo>
                    <a:pt x="371" y="293"/>
                  </a:lnTo>
                  <a:lnTo>
                    <a:pt x="377" y="299"/>
                  </a:lnTo>
                  <a:lnTo>
                    <a:pt x="389" y="311"/>
                  </a:lnTo>
                  <a:lnTo>
                    <a:pt x="389" y="317"/>
                  </a:lnTo>
                  <a:lnTo>
                    <a:pt x="395" y="323"/>
                  </a:lnTo>
                  <a:lnTo>
                    <a:pt x="395" y="329"/>
                  </a:lnTo>
                  <a:lnTo>
                    <a:pt x="401" y="335"/>
                  </a:lnTo>
                  <a:lnTo>
                    <a:pt x="407" y="341"/>
                  </a:lnTo>
                  <a:lnTo>
                    <a:pt x="407" y="353"/>
                  </a:lnTo>
                  <a:lnTo>
                    <a:pt x="413" y="359"/>
                  </a:lnTo>
                  <a:lnTo>
                    <a:pt x="419" y="365"/>
                  </a:lnTo>
                  <a:lnTo>
                    <a:pt x="419" y="371"/>
                  </a:lnTo>
                  <a:lnTo>
                    <a:pt x="431" y="383"/>
                  </a:lnTo>
                  <a:lnTo>
                    <a:pt x="431" y="389"/>
                  </a:lnTo>
                  <a:lnTo>
                    <a:pt x="437" y="395"/>
                  </a:lnTo>
                  <a:lnTo>
                    <a:pt x="437" y="401"/>
                  </a:lnTo>
                  <a:lnTo>
                    <a:pt x="449" y="413"/>
                  </a:lnTo>
                  <a:lnTo>
                    <a:pt x="449" y="425"/>
                  </a:lnTo>
                  <a:lnTo>
                    <a:pt x="461" y="437"/>
                  </a:lnTo>
                  <a:lnTo>
                    <a:pt x="461" y="449"/>
                  </a:lnTo>
                  <a:lnTo>
                    <a:pt x="467" y="455"/>
                  </a:lnTo>
                  <a:lnTo>
                    <a:pt x="473" y="461"/>
                  </a:lnTo>
                  <a:lnTo>
                    <a:pt x="473" y="472"/>
                  </a:lnTo>
                  <a:lnTo>
                    <a:pt x="485" y="484"/>
                  </a:lnTo>
                  <a:lnTo>
                    <a:pt x="485" y="490"/>
                  </a:lnTo>
                  <a:lnTo>
                    <a:pt x="485" y="478"/>
                  </a:lnTo>
                  <a:lnTo>
                    <a:pt x="491" y="472"/>
                  </a:lnTo>
                  <a:lnTo>
                    <a:pt x="491" y="467"/>
                  </a:lnTo>
                  <a:lnTo>
                    <a:pt x="497" y="455"/>
                  </a:lnTo>
                  <a:lnTo>
                    <a:pt x="497" y="449"/>
                  </a:lnTo>
                  <a:lnTo>
                    <a:pt x="503" y="443"/>
                  </a:lnTo>
                  <a:lnTo>
                    <a:pt x="503" y="425"/>
                  </a:lnTo>
                  <a:lnTo>
                    <a:pt x="509" y="419"/>
                  </a:lnTo>
                  <a:lnTo>
                    <a:pt x="509" y="407"/>
                  </a:lnTo>
                  <a:lnTo>
                    <a:pt x="515" y="401"/>
                  </a:lnTo>
                  <a:lnTo>
                    <a:pt x="515" y="383"/>
                  </a:lnTo>
                  <a:lnTo>
                    <a:pt x="521" y="377"/>
                  </a:lnTo>
                  <a:lnTo>
                    <a:pt x="521" y="371"/>
                  </a:lnTo>
                  <a:lnTo>
                    <a:pt x="527" y="359"/>
                  </a:lnTo>
                  <a:lnTo>
                    <a:pt x="527" y="347"/>
                  </a:lnTo>
                  <a:lnTo>
                    <a:pt x="533" y="335"/>
                  </a:lnTo>
                  <a:lnTo>
                    <a:pt x="533" y="329"/>
                  </a:lnTo>
                  <a:lnTo>
                    <a:pt x="539" y="323"/>
                  </a:lnTo>
                  <a:lnTo>
                    <a:pt x="539" y="305"/>
                  </a:lnTo>
                  <a:lnTo>
                    <a:pt x="545" y="299"/>
                  </a:lnTo>
                  <a:lnTo>
                    <a:pt x="545" y="293"/>
                  </a:lnTo>
                  <a:lnTo>
                    <a:pt x="551" y="281"/>
                  </a:lnTo>
                  <a:lnTo>
                    <a:pt x="551" y="269"/>
                  </a:lnTo>
                  <a:lnTo>
                    <a:pt x="557" y="263"/>
                  </a:lnTo>
                  <a:lnTo>
                    <a:pt x="557" y="251"/>
                  </a:lnTo>
                  <a:lnTo>
                    <a:pt x="563" y="245"/>
                  </a:lnTo>
                  <a:lnTo>
                    <a:pt x="563" y="239"/>
                  </a:lnTo>
                  <a:lnTo>
                    <a:pt x="569" y="233"/>
                  </a:lnTo>
                  <a:lnTo>
                    <a:pt x="569" y="215"/>
                  </a:lnTo>
                  <a:lnTo>
                    <a:pt x="575" y="209"/>
                  </a:lnTo>
                  <a:lnTo>
                    <a:pt x="575" y="203"/>
                  </a:lnTo>
                  <a:lnTo>
                    <a:pt x="581" y="191"/>
                  </a:lnTo>
                  <a:lnTo>
                    <a:pt x="581" y="179"/>
                  </a:lnTo>
                  <a:lnTo>
                    <a:pt x="587" y="173"/>
                  </a:lnTo>
                  <a:lnTo>
                    <a:pt x="587" y="167"/>
                  </a:lnTo>
                  <a:lnTo>
                    <a:pt x="593" y="156"/>
                  </a:lnTo>
                  <a:lnTo>
                    <a:pt x="593" y="144"/>
                  </a:lnTo>
                  <a:lnTo>
                    <a:pt x="599" y="138"/>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9" name="Freeform 77"/>
            <p:cNvSpPr>
              <a:spLocks/>
            </p:cNvSpPr>
            <p:nvPr/>
          </p:nvSpPr>
          <p:spPr bwMode="auto">
            <a:xfrm>
              <a:off x="3663950" y="2028825"/>
              <a:ext cx="768350" cy="1509713"/>
            </a:xfrm>
            <a:custGeom>
              <a:avLst/>
              <a:gdLst>
                <a:gd name="T0" fmla="*/ 5 w 484"/>
                <a:gd name="T1" fmla="*/ 933 h 951"/>
                <a:gd name="T2" fmla="*/ 11 w 484"/>
                <a:gd name="T3" fmla="*/ 909 h 951"/>
                <a:gd name="T4" fmla="*/ 23 w 484"/>
                <a:gd name="T5" fmla="*/ 879 h 951"/>
                <a:gd name="T6" fmla="*/ 29 w 484"/>
                <a:gd name="T7" fmla="*/ 861 h 951"/>
                <a:gd name="T8" fmla="*/ 41 w 484"/>
                <a:gd name="T9" fmla="*/ 831 h 951"/>
                <a:gd name="T10" fmla="*/ 47 w 484"/>
                <a:gd name="T11" fmla="*/ 807 h 951"/>
                <a:gd name="T12" fmla="*/ 59 w 484"/>
                <a:gd name="T13" fmla="*/ 789 h 951"/>
                <a:gd name="T14" fmla="*/ 65 w 484"/>
                <a:gd name="T15" fmla="*/ 759 h 951"/>
                <a:gd name="T16" fmla="*/ 77 w 484"/>
                <a:gd name="T17" fmla="*/ 735 h 951"/>
                <a:gd name="T18" fmla="*/ 83 w 484"/>
                <a:gd name="T19" fmla="*/ 711 h 951"/>
                <a:gd name="T20" fmla="*/ 95 w 484"/>
                <a:gd name="T21" fmla="*/ 693 h 951"/>
                <a:gd name="T22" fmla="*/ 101 w 484"/>
                <a:gd name="T23" fmla="*/ 670 h 951"/>
                <a:gd name="T24" fmla="*/ 113 w 484"/>
                <a:gd name="T25" fmla="*/ 652 h 951"/>
                <a:gd name="T26" fmla="*/ 119 w 484"/>
                <a:gd name="T27" fmla="*/ 628 h 951"/>
                <a:gd name="T28" fmla="*/ 131 w 484"/>
                <a:gd name="T29" fmla="*/ 604 h 951"/>
                <a:gd name="T30" fmla="*/ 137 w 484"/>
                <a:gd name="T31" fmla="*/ 580 h 951"/>
                <a:gd name="T32" fmla="*/ 149 w 484"/>
                <a:gd name="T33" fmla="*/ 562 h 951"/>
                <a:gd name="T34" fmla="*/ 161 w 484"/>
                <a:gd name="T35" fmla="*/ 538 h 951"/>
                <a:gd name="T36" fmla="*/ 167 w 484"/>
                <a:gd name="T37" fmla="*/ 514 h 951"/>
                <a:gd name="T38" fmla="*/ 179 w 484"/>
                <a:gd name="T39" fmla="*/ 496 h 951"/>
                <a:gd name="T40" fmla="*/ 185 w 484"/>
                <a:gd name="T41" fmla="*/ 478 h 951"/>
                <a:gd name="T42" fmla="*/ 197 w 484"/>
                <a:gd name="T43" fmla="*/ 454 h 951"/>
                <a:gd name="T44" fmla="*/ 215 w 484"/>
                <a:gd name="T45" fmla="*/ 424 h 951"/>
                <a:gd name="T46" fmla="*/ 221 w 484"/>
                <a:gd name="T47" fmla="*/ 400 h 951"/>
                <a:gd name="T48" fmla="*/ 233 w 484"/>
                <a:gd name="T49" fmla="*/ 376 h 951"/>
                <a:gd name="T50" fmla="*/ 245 w 484"/>
                <a:gd name="T51" fmla="*/ 353 h 951"/>
                <a:gd name="T52" fmla="*/ 257 w 484"/>
                <a:gd name="T53" fmla="*/ 335 h 951"/>
                <a:gd name="T54" fmla="*/ 269 w 484"/>
                <a:gd name="T55" fmla="*/ 317 h 951"/>
                <a:gd name="T56" fmla="*/ 281 w 484"/>
                <a:gd name="T57" fmla="*/ 299 h 951"/>
                <a:gd name="T58" fmla="*/ 293 w 484"/>
                <a:gd name="T59" fmla="*/ 275 h 951"/>
                <a:gd name="T60" fmla="*/ 311 w 484"/>
                <a:gd name="T61" fmla="*/ 251 h 951"/>
                <a:gd name="T62" fmla="*/ 323 w 484"/>
                <a:gd name="T63" fmla="*/ 227 h 951"/>
                <a:gd name="T64" fmla="*/ 335 w 484"/>
                <a:gd name="T65" fmla="*/ 209 h 951"/>
                <a:gd name="T66" fmla="*/ 347 w 484"/>
                <a:gd name="T67" fmla="*/ 191 h 951"/>
                <a:gd name="T68" fmla="*/ 359 w 484"/>
                <a:gd name="T69" fmla="*/ 173 h 951"/>
                <a:gd name="T70" fmla="*/ 371 w 484"/>
                <a:gd name="T71" fmla="*/ 155 h 951"/>
                <a:gd name="T72" fmla="*/ 395 w 484"/>
                <a:gd name="T73" fmla="*/ 125 h 951"/>
                <a:gd name="T74" fmla="*/ 407 w 484"/>
                <a:gd name="T75" fmla="*/ 107 h 951"/>
                <a:gd name="T76" fmla="*/ 419 w 484"/>
                <a:gd name="T77" fmla="*/ 89 h 951"/>
                <a:gd name="T78" fmla="*/ 437 w 484"/>
                <a:gd name="T79" fmla="*/ 66 h 951"/>
                <a:gd name="T80" fmla="*/ 455 w 484"/>
                <a:gd name="T81" fmla="*/ 42 h 951"/>
                <a:gd name="T82" fmla="*/ 473 w 484"/>
                <a:gd name="T83" fmla="*/ 18 h 95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84"/>
                <a:gd name="T127" fmla="*/ 0 h 951"/>
                <a:gd name="T128" fmla="*/ 484 w 484"/>
                <a:gd name="T129" fmla="*/ 951 h 95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84" h="951">
                  <a:moveTo>
                    <a:pt x="0" y="951"/>
                  </a:moveTo>
                  <a:lnTo>
                    <a:pt x="0" y="945"/>
                  </a:lnTo>
                  <a:lnTo>
                    <a:pt x="5" y="933"/>
                  </a:lnTo>
                  <a:lnTo>
                    <a:pt x="5" y="921"/>
                  </a:lnTo>
                  <a:lnTo>
                    <a:pt x="11" y="915"/>
                  </a:lnTo>
                  <a:lnTo>
                    <a:pt x="11" y="909"/>
                  </a:lnTo>
                  <a:lnTo>
                    <a:pt x="17" y="903"/>
                  </a:lnTo>
                  <a:lnTo>
                    <a:pt x="17" y="885"/>
                  </a:lnTo>
                  <a:lnTo>
                    <a:pt x="23" y="879"/>
                  </a:lnTo>
                  <a:lnTo>
                    <a:pt x="23" y="873"/>
                  </a:lnTo>
                  <a:lnTo>
                    <a:pt x="29" y="867"/>
                  </a:lnTo>
                  <a:lnTo>
                    <a:pt x="29" y="861"/>
                  </a:lnTo>
                  <a:lnTo>
                    <a:pt x="35" y="855"/>
                  </a:lnTo>
                  <a:lnTo>
                    <a:pt x="35" y="837"/>
                  </a:lnTo>
                  <a:lnTo>
                    <a:pt x="41" y="831"/>
                  </a:lnTo>
                  <a:lnTo>
                    <a:pt x="41" y="825"/>
                  </a:lnTo>
                  <a:lnTo>
                    <a:pt x="47" y="819"/>
                  </a:lnTo>
                  <a:lnTo>
                    <a:pt x="47" y="807"/>
                  </a:lnTo>
                  <a:lnTo>
                    <a:pt x="53" y="801"/>
                  </a:lnTo>
                  <a:lnTo>
                    <a:pt x="53" y="795"/>
                  </a:lnTo>
                  <a:lnTo>
                    <a:pt x="59" y="789"/>
                  </a:lnTo>
                  <a:lnTo>
                    <a:pt x="59" y="771"/>
                  </a:lnTo>
                  <a:lnTo>
                    <a:pt x="65" y="765"/>
                  </a:lnTo>
                  <a:lnTo>
                    <a:pt x="65" y="759"/>
                  </a:lnTo>
                  <a:lnTo>
                    <a:pt x="71" y="753"/>
                  </a:lnTo>
                  <a:lnTo>
                    <a:pt x="71" y="741"/>
                  </a:lnTo>
                  <a:lnTo>
                    <a:pt x="77" y="735"/>
                  </a:lnTo>
                  <a:lnTo>
                    <a:pt x="77" y="729"/>
                  </a:lnTo>
                  <a:lnTo>
                    <a:pt x="83" y="723"/>
                  </a:lnTo>
                  <a:lnTo>
                    <a:pt x="83" y="711"/>
                  </a:lnTo>
                  <a:lnTo>
                    <a:pt x="89" y="705"/>
                  </a:lnTo>
                  <a:lnTo>
                    <a:pt x="89" y="699"/>
                  </a:lnTo>
                  <a:lnTo>
                    <a:pt x="95" y="693"/>
                  </a:lnTo>
                  <a:lnTo>
                    <a:pt x="95" y="687"/>
                  </a:lnTo>
                  <a:lnTo>
                    <a:pt x="101" y="681"/>
                  </a:lnTo>
                  <a:lnTo>
                    <a:pt x="101" y="670"/>
                  </a:lnTo>
                  <a:lnTo>
                    <a:pt x="107" y="664"/>
                  </a:lnTo>
                  <a:lnTo>
                    <a:pt x="107" y="658"/>
                  </a:lnTo>
                  <a:lnTo>
                    <a:pt x="113" y="652"/>
                  </a:lnTo>
                  <a:lnTo>
                    <a:pt x="113" y="640"/>
                  </a:lnTo>
                  <a:lnTo>
                    <a:pt x="119" y="634"/>
                  </a:lnTo>
                  <a:lnTo>
                    <a:pt x="119" y="628"/>
                  </a:lnTo>
                  <a:lnTo>
                    <a:pt x="125" y="622"/>
                  </a:lnTo>
                  <a:lnTo>
                    <a:pt x="125" y="610"/>
                  </a:lnTo>
                  <a:lnTo>
                    <a:pt x="131" y="604"/>
                  </a:lnTo>
                  <a:lnTo>
                    <a:pt x="131" y="598"/>
                  </a:lnTo>
                  <a:lnTo>
                    <a:pt x="137" y="592"/>
                  </a:lnTo>
                  <a:lnTo>
                    <a:pt x="137" y="580"/>
                  </a:lnTo>
                  <a:lnTo>
                    <a:pt x="143" y="574"/>
                  </a:lnTo>
                  <a:lnTo>
                    <a:pt x="143" y="568"/>
                  </a:lnTo>
                  <a:lnTo>
                    <a:pt x="149" y="562"/>
                  </a:lnTo>
                  <a:lnTo>
                    <a:pt x="149" y="550"/>
                  </a:lnTo>
                  <a:lnTo>
                    <a:pt x="155" y="544"/>
                  </a:lnTo>
                  <a:lnTo>
                    <a:pt x="161" y="538"/>
                  </a:lnTo>
                  <a:lnTo>
                    <a:pt x="161" y="532"/>
                  </a:lnTo>
                  <a:lnTo>
                    <a:pt x="167" y="526"/>
                  </a:lnTo>
                  <a:lnTo>
                    <a:pt x="167" y="514"/>
                  </a:lnTo>
                  <a:lnTo>
                    <a:pt x="173" y="508"/>
                  </a:lnTo>
                  <a:lnTo>
                    <a:pt x="173" y="502"/>
                  </a:lnTo>
                  <a:lnTo>
                    <a:pt x="179" y="496"/>
                  </a:lnTo>
                  <a:lnTo>
                    <a:pt x="179" y="490"/>
                  </a:lnTo>
                  <a:lnTo>
                    <a:pt x="185" y="484"/>
                  </a:lnTo>
                  <a:lnTo>
                    <a:pt x="185" y="478"/>
                  </a:lnTo>
                  <a:lnTo>
                    <a:pt x="191" y="472"/>
                  </a:lnTo>
                  <a:lnTo>
                    <a:pt x="191" y="460"/>
                  </a:lnTo>
                  <a:lnTo>
                    <a:pt x="197" y="454"/>
                  </a:lnTo>
                  <a:lnTo>
                    <a:pt x="203" y="448"/>
                  </a:lnTo>
                  <a:lnTo>
                    <a:pt x="203" y="436"/>
                  </a:lnTo>
                  <a:lnTo>
                    <a:pt x="215" y="424"/>
                  </a:lnTo>
                  <a:lnTo>
                    <a:pt x="215" y="412"/>
                  </a:lnTo>
                  <a:lnTo>
                    <a:pt x="221" y="406"/>
                  </a:lnTo>
                  <a:lnTo>
                    <a:pt x="221" y="400"/>
                  </a:lnTo>
                  <a:lnTo>
                    <a:pt x="227" y="394"/>
                  </a:lnTo>
                  <a:lnTo>
                    <a:pt x="233" y="388"/>
                  </a:lnTo>
                  <a:lnTo>
                    <a:pt x="233" y="376"/>
                  </a:lnTo>
                  <a:lnTo>
                    <a:pt x="239" y="371"/>
                  </a:lnTo>
                  <a:lnTo>
                    <a:pt x="245" y="365"/>
                  </a:lnTo>
                  <a:lnTo>
                    <a:pt x="245" y="353"/>
                  </a:lnTo>
                  <a:lnTo>
                    <a:pt x="251" y="347"/>
                  </a:lnTo>
                  <a:lnTo>
                    <a:pt x="257" y="341"/>
                  </a:lnTo>
                  <a:lnTo>
                    <a:pt x="257" y="335"/>
                  </a:lnTo>
                  <a:lnTo>
                    <a:pt x="263" y="329"/>
                  </a:lnTo>
                  <a:lnTo>
                    <a:pt x="263" y="323"/>
                  </a:lnTo>
                  <a:lnTo>
                    <a:pt x="269" y="317"/>
                  </a:lnTo>
                  <a:lnTo>
                    <a:pt x="269" y="311"/>
                  </a:lnTo>
                  <a:lnTo>
                    <a:pt x="275" y="305"/>
                  </a:lnTo>
                  <a:lnTo>
                    <a:pt x="281" y="299"/>
                  </a:lnTo>
                  <a:lnTo>
                    <a:pt x="281" y="287"/>
                  </a:lnTo>
                  <a:lnTo>
                    <a:pt x="287" y="281"/>
                  </a:lnTo>
                  <a:lnTo>
                    <a:pt x="293" y="275"/>
                  </a:lnTo>
                  <a:lnTo>
                    <a:pt x="299" y="269"/>
                  </a:lnTo>
                  <a:lnTo>
                    <a:pt x="299" y="263"/>
                  </a:lnTo>
                  <a:lnTo>
                    <a:pt x="311" y="251"/>
                  </a:lnTo>
                  <a:lnTo>
                    <a:pt x="311" y="239"/>
                  </a:lnTo>
                  <a:lnTo>
                    <a:pt x="317" y="233"/>
                  </a:lnTo>
                  <a:lnTo>
                    <a:pt x="323" y="227"/>
                  </a:lnTo>
                  <a:lnTo>
                    <a:pt x="323" y="221"/>
                  </a:lnTo>
                  <a:lnTo>
                    <a:pt x="329" y="215"/>
                  </a:lnTo>
                  <a:lnTo>
                    <a:pt x="335" y="209"/>
                  </a:lnTo>
                  <a:lnTo>
                    <a:pt x="335" y="203"/>
                  </a:lnTo>
                  <a:lnTo>
                    <a:pt x="341" y="197"/>
                  </a:lnTo>
                  <a:lnTo>
                    <a:pt x="347" y="191"/>
                  </a:lnTo>
                  <a:lnTo>
                    <a:pt x="347" y="185"/>
                  </a:lnTo>
                  <a:lnTo>
                    <a:pt x="353" y="179"/>
                  </a:lnTo>
                  <a:lnTo>
                    <a:pt x="359" y="173"/>
                  </a:lnTo>
                  <a:lnTo>
                    <a:pt x="365" y="167"/>
                  </a:lnTo>
                  <a:lnTo>
                    <a:pt x="365" y="161"/>
                  </a:lnTo>
                  <a:lnTo>
                    <a:pt x="371" y="155"/>
                  </a:lnTo>
                  <a:lnTo>
                    <a:pt x="383" y="143"/>
                  </a:lnTo>
                  <a:lnTo>
                    <a:pt x="383" y="137"/>
                  </a:lnTo>
                  <a:lnTo>
                    <a:pt x="395" y="125"/>
                  </a:lnTo>
                  <a:lnTo>
                    <a:pt x="395" y="119"/>
                  </a:lnTo>
                  <a:lnTo>
                    <a:pt x="401" y="113"/>
                  </a:lnTo>
                  <a:lnTo>
                    <a:pt x="407" y="107"/>
                  </a:lnTo>
                  <a:lnTo>
                    <a:pt x="413" y="101"/>
                  </a:lnTo>
                  <a:lnTo>
                    <a:pt x="413" y="95"/>
                  </a:lnTo>
                  <a:lnTo>
                    <a:pt x="419" y="89"/>
                  </a:lnTo>
                  <a:lnTo>
                    <a:pt x="431" y="77"/>
                  </a:lnTo>
                  <a:lnTo>
                    <a:pt x="431" y="72"/>
                  </a:lnTo>
                  <a:lnTo>
                    <a:pt x="437" y="66"/>
                  </a:lnTo>
                  <a:lnTo>
                    <a:pt x="449" y="54"/>
                  </a:lnTo>
                  <a:lnTo>
                    <a:pt x="449" y="48"/>
                  </a:lnTo>
                  <a:lnTo>
                    <a:pt x="455" y="42"/>
                  </a:lnTo>
                  <a:lnTo>
                    <a:pt x="467" y="30"/>
                  </a:lnTo>
                  <a:lnTo>
                    <a:pt x="467" y="24"/>
                  </a:lnTo>
                  <a:lnTo>
                    <a:pt x="473" y="18"/>
                  </a:lnTo>
                  <a:lnTo>
                    <a:pt x="484" y="6"/>
                  </a:lnTo>
                  <a:lnTo>
                    <a:pt x="484"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0" name="Freeform 78"/>
            <p:cNvSpPr>
              <a:spLocks/>
            </p:cNvSpPr>
            <p:nvPr/>
          </p:nvSpPr>
          <p:spPr bwMode="auto">
            <a:xfrm>
              <a:off x="4432300" y="1230313"/>
              <a:ext cx="931863" cy="2232025"/>
            </a:xfrm>
            <a:custGeom>
              <a:avLst/>
              <a:gdLst>
                <a:gd name="T0" fmla="*/ 12 w 587"/>
                <a:gd name="T1" fmla="*/ 485 h 1406"/>
                <a:gd name="T2" fmla="*/ 30 w 587"/>
                <a:gd name="T3" fmla="*/ 461 h 1406"/>
                <a:gd name="T4" fmla="*/ 48 w 587"/>
                <a:gd name="T5" fmla="*/ 443 h 1406"/>
                <a:gd name="T6" fmla="*/ 66 w 587"/>
                <a:gd name="T7" fmla="*/ 419 h 1406"/>
                <a:gd name="T8" fmla="*/ 78 w 587"/>
                <a:gd name="T9" fmla="*/ 395 h 1406"/>
                <a:gd name="T10" fmla="*/ 102 w 587"/>
                <a:gd name="T11" fmla="*/ 371 h 1406"/>
                <a:gd name="T12" fmla="*/ 120 w 587"/>
                <a:gd name="T13" fmla="*/ 347 h 1406"/>
                <a:gd name="T14" fmla="*/ 132 w 587"/>
                <a:gd name="T15" fmla="*/ 323 h 1406"/>
                <a:gd name="T16" fmla="*/ 150 w 587"/>
                <a:gd name="T17" fmla="*/ 299 h 1406"/>
                <a:gd name="T18" fmla="*/ 168 w 587"/>
                <a:gd name="T19" fmla="*/ 281 h 1406"/>
                <a:gd name="T20" fmla="*/ 186 w 587"/>
                <a:gd name="T21" fmla="*/ 258 h 1406"/>
                <a:gd name="T22" fmla="*/ 198 w 587"/>
                <a:gd name="T23" fmla="*/ 234 h 1406"/>
                <a:gd name="T24" fmla="*/ 216 w 587"/>
                <a:gd name="T25" fmla="*/ 216 h 1406"/>
                <a:gd name="T26" fmla="*/ 228 w 587"/>
                <a:gd name="T27" fmla="*/ 198 h 1406"/>
                <a:gd name="T28" fmla="*/ 252 w 587"/>
                <a:gd name="T29" fmla="*/ 168 h 1406"/>
                <a:gd name="T30" fmla="*/ 270 w 587"/>
                <a:gd name="T31" fmla="*/ 144 h 1406"/>
                <a:gd name="T32" fmla="*/ 282 w 587"/>
                <a:gd name="T33" fmla="*/ 126 h 1406"/>
                <a:gd name="T34" fmla="*/ 294 w 587"/>
                <a:gd name="T35" fmla="*/ 108 h 1406"/>
                <a:gd name="T36" fmla="*/ 318 w 587"/>
                <a:gd name="T37" fmla="*/ 78 h 1406"/>
                <a:gd name="T38" fmla="*/ 330 w 587"/>
                <a:gd name="T39" fmla="*/ 60 h 1406"/>
                <a:gd name="T40" fmla="*/ 342 w 587"/>
                <a:gd name="T41" fmla="*/ 42 h 1406"/>
                <a:gd name="T42" fmla="*/ 360 w 587"/>
                <a:gd name="T43" fmla="*/ 18 h 1406"/>
                <a:gd name="T44" fmla="*/ 378 w 587"/>
                <a:gd name="T45" fmla="*/ 993 h 1406"/>
                <a:gd name="T46" fmla="*/ 384 w 587"/>
                <a:gd name="T47" fmla="*/ 999 h 1406"/>
                <a:gd name="T48" fmla="*/ 402 w 587"/>
                <a:gd name="T49" fmla="*/ 1029 h 1406"/>
                <a:gd name="T50" fmla="*/ 408 w 587"/>
                <a:gd name="T51" fmla="*/ 1053 h 1406"/>
                <a:gd name="T52" fmla="*/ 420 w 587"/>
                <a:gd name="T53" fmla="*/ 1077 h 1406"/>
                <a:gd name="T54" fmla="*/ 444 w 587"/>
                <a:gd name="T55" fmla="*/ 1113 h 1406"/>
                <a:gd name="T56" fmla="*/ 450 w 587"/>
                <a:gd name="T57" fmla="*/ 1137 h 1406"/>
                <a:gd name="T58" fmla="*/ 462 w 587"/>
                <a:gd name="T59" fmla="*/ 1155 h 1406"/>
                <a:gd name="T60" fmla="*/ 468 w 587"/>
                <a:gd name="T61" fmla="*/ 1173 h 1406"/>
                <a:gd name="T62" fmla="*/ 479 w 587"/>
                <a:gd name="T63" fmla="*/ 1190 h 1406"/>
                <a:gd name="T64" fmla="*/ 485 w 587"/>
                <a:gd name="T65" fmla="*/ 1208 h 1406"/>
                <a:gd name="T66" fmla="*/ 497 w 587"/>
                <a:gd name="T67" fmla="*/ 1226 h 1406"/>
                <a:gd name="T68" fmla="*/ 503 w 587"/>
                <a:gd name="T69" fmla="*/ 1244 h 1406"/>
                <a:gd name="T70" fmla="*/ 515 w 587"/>
                <a:gd name="T71" fmla="*/ 1262 h 1406"/>
                <a:gd name="T72" fmla="*/ 521 w 587"/>
                <a:gd name="T73" fmla="*/ 1286 h 1406"/>
                <a:gd name="T74" fmla="*/ 533 w 587"/>
                <a:gd name="T75" fmla="*/ 1310 h 1406"/>
                <a:gd name="T76" fmla="*/ 545 w 587"/>
                <a:gd name="T77" fmla="*/ 1328 h 1406"/>
                <a:gd name="T78" fmla="*/ 557 w 587"/>
                <a:gd name="T79" fmla="*/ 1346 h 1406"/>
                <a:gd name="T80" fmla="*/ 563 w 587"/>
                <a:gd name="T81" fmla="*/ 1370 h 1406"/>
                <a:gd name="T82" fmla="*/ 575 w 587"/>
                <a:gd name="T83" fmla="*/ 1394 h 14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87"/>
                <a:gd name="T127" fmla="*/ 0 h 1406"/>
                <a:gd name="T128" fmla="*/ 587 w 587"/>
                <a:gd name="T129" fmla="*/ 1406 h 140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87" h="1406">
                  <a:moveTo>
                    <a:pt x="0" y="503"/>
                  </a:moveTo>
                  <a:lnTo>
                    <a:pt x="12" y="491"/>
                  </a:lnTo>
                  <a:lnTo>
                    <a:pt x="12" y="485"/>
                  </a:lnTo>
                  <a:lnTo>
                    <a:pt x="18" y="479"/>
                  </a:lnTo>
                  <a:lnTo>
                    <a:pt x="30" y="467"/>
                  </a:lnTo>
                  <a:lnTo>
                    <a:pt x="30" y="461"/>
                  </a:lnTo>
                  <a:lnTo>
                    <a:pt x="36" y="455"/>
                  </a:lnTo>
                  <a:lnTo>
                    <a:pt x="42" y="449"/>
                  </a:lnTo>
                  <a:lnTo>
                    <a:pt x="48" y="443"/>
                  </a:lnTo>
                  <a:lnTo>
                    <a:pt x="48" y="437"/>
                  </a:lnTo>
                  <a:lnTo>
                    <a:pt x="54" y="431"/>
                  </a:lnTo>
                  <a:lnTo>
                    <a:pt x="66" y="419"/>
                  </a:lnTo>
                  <a:lnTo>
                    <a:pt x="66" y="413"/>
                  </a:lnTo>
                  <a:lnTo>
                    <a:pt x="78" y="401"/>
                  </a:lnTo>
                  <a:lnTo>
                    <a:pt x="78" y="395"/>
                  </a:lnTo>
                  <a:lnTo>
                    <a:pt x="84" y="389"/>
                  </a:lnTo>
                  <a:lnTo>
                    <a:pt x="90" y="383"/>
                  </a:lnTo>
                  <a:lnTo>
                    <a:pt x="102" y="371"/>
                  </a:lnTo>
                  <a:lnTo>
                    <a:pt x="102" y="365"/>
                  </a:lnTo>
                  <a:lnTo>
                    <a:pt x="108" y="359"/>
                  </a:lnTo>
                  <a:lnTo>
                    <a:pt x="120" y="347"/>
                  </a:lnTo>
                  <a:lnTo>
                    <a:pt x="120" y="341"/>
                  </a:lnTo>
                  <a:lnTo>
                    <a:pt x="132" y="329"/>
                  </a:lnTo>
                  <a:lnTo>
                    <a:pt x="132" y="323"/>
                  </a:lnTo>
                  <a:lnTo>
                    <a:pt x="138" y="317"/>
                  </a:lnTo>
                  <a:lnTo>
                    <a:pt x="150" y="305"/>
                  </a:lnTo>
                  <a:lnTo>
                    <a:pt x="150" y="299"/>
                  </a:lnTo>
                  <a:lnTo>
                    <a:pt x="156" y="293"/>
                  </a:lnTo>
                  <a:lnTo>
                    <a:pt x="162" y="287"/>
                  </a:lnTo>
                  <a:lnTo>
                    <a:pt x="168" y="281"/>
                  </a:lnTo>
                  <a:lnTo>
                    <a:pt x="168" y="275"/>
                  </a:lnTo>
                  <a:lnTo>
                    <a:pt x="174" y="270"/>
                  </a:lnTo>
                  <a:lnTo>
                    <a:pt x="186" y="258"/>
                  </a:lnTo>
                  <a:lnTo>
                    <a:pt x="186" y="252"/>
                  </a:lnTo>
                  <a:lnTo>
                    <a:pt x="198" y="240"/>
                  </a:lnTo>
                  <a:lnTo>
                    <a:pt x="198" y="234"/>
                  </a:lnTo>
                  <a:lnTo>
                    <a:pt x="204" y="228"/>
                  </a:lnTo>
                  <a:lnTo>
                    <a:pt x="210" y="222"/>
                  </a:lnTo>
                  <a:lnTo>
                    <a:pt x="216" y="216"/>
                  </a:lnTo>
                  <a:lnTo>
                    <a:pt x="222" y="210"/>
                  </a:lnTo>
                  <a:lnTo>
                    <a:pt x="222" y="204"/>
                  </a:lnTo>
                  <a:lnTo>
                    <a:pt x="228" y="198"/>
                  </a:lnTo>
                  <a:lnTo>
                    <a:pt x="240" y="186"/>
                  </a:lnTo>
                  <a:lnTo>
                    <a:pt x="240" y="180"/>
                  </a:lnTo>
                  <a:lnTo>
                    <a:pt x="252" y="168"/>
                  </a:lnTo>
                  <a:lnTo>
                    <a:pt x="252" y="162"/>
                  </a:lnTo>
                  <a:lnTo>
                    <a:pt x="258" y="156"/>
                  </a:lnTo>
                  <a:lnTo>
                    <a:pt x="270" y="144"/>
                  </a:lnTo>
                  <a:lnTo>
                    <a:pt x="270" y="138"/>
                  </a:lnTo>
                  <a:lnTo>
                    <a:pt x="276" y="132"/>
                  </a:lnTo>
                  <a:lnTo>
                    <a:pt x="282" y="126"/>
                  </a:lnTo>
                  <a:lnTo>
                    <a:pt x="288" y="120"/>
                  </a:lnTo>
                  <a:lnTo>
                    <a:pt x="288" y="114"/>
                  </a:lnTo>
                  <a:lnTo>
                    <a:pt x="294" y="108"/>
                  </a:lnTo>
                  <a:lnTo>
                    <a:pt x="306" y="96"/>
                  </a:lnTo>
                  <a:lnTo>
                    <a:pt x="306" y="90"/>
                  </a:lnTo>
                  <a:lnTo>
                    <a:pt x="318" y="78"/>
                  </a:lnTo>
                  <a:lnTo>
                    <a:pt x="318" y="72"/>
                  </a:lnTo>
                  <a:lnTo>
                    <a:pt x="324" y="66"/>
                  </a:lnTo>
                  <a:lnTo>
                    <a:pt x="330" y="60"/>
                  </a:lnTo>
                  <a:lnTo>
                    <a:pt x="336" y="54"/>
                  </a:lnTo>
                  <a:lnTo>
                    <a:pt x="336" y="48"/>
                  </a:lnTo>
                  <a:lnTo>
                    <a:pt x="342" y="42"/>
                  </a:lnTo>
                  <a:lnTo>
                    <a:pt x="348" y="36"/>
                  </a:lnTo>
                  <a:lnTo>
                    <a:pt x="360" y="24"/>
                  </a:lnTo>
                  <a:lnTo>
                    <a:pt x="360" y="18"/>
                  </a:lnTo>
                  <a:lnTo>
                    <a:pt x="372" y="6"/>
                  </a:lnTo>
                  <a:lnTo>
                    <a:pt x="372" y="0"/>
                  </a:lnTo>
                  <a:lnTo>
                    <a:pt x="378" y="993"/>
                  </a:lnTo>
                  <a:lnTo>
                    <a:pt x="378" y="987"/>
                  </a:lnTo>
                  <a:lnTo>
                    <a:pt x="378" y="993"/>
                  </a:lnTo>
                  <a:lnTo>
                    <a:pt x="384" y="999"/>
                  </a:lnTo>
                  <a:lnTo>
                    <a:pt x="390" y="1005"/>
                  </a:lnTo>
                  <a:lnTo>
                    <a:pt x="390" y="1017"/>
                  </a:lnTo>
                  <a:lnTo>
                    <a:pt x="402" y="1029"/>
                  </a:lnTo>
                  <a:lnTo>
                    <a:pt x="402" y="1041"/>
                  </a:lnTo>
                  <a:lnTo>
                    <a:pt x="408" y="1047"/>
                  </a:lnTo>
                  <a:lnTo>
                    <a:pt x="408" y="1053"/>
                  </a:lnTo>
                  <a:lnTo>
                    <a:pt x="414" y="1059"/>
                  </a:lnTo>
                  <a:lnTo>
                    <a:pt x="420" y="1065"/>
                  </a:lnTo>
                  <a:lnTo>
                    <a:pt x="420" y="1077"/>
                  </a:lnTo>
                  <a:lnTo>
                    <a:pt x="432" y="1089"/>
                  </a:lnTo>
                  <a:lnTo>
                    <a:pt x="432" y="1101"/>
                  </a:lnTo>
                  <a:lnTo>
                    <a:pt x="444" y="1113"/>
                  </a:lnTo>
                  <a:lnTo>
                    <a:pt x="444" y="1125"/>
                  </a:lnTo>
                  <a:lnTo>
                    <a:pt x="450" y="1131"/>
                  </a:lnTo>
                  <a:lnTo>
                    <a:pt x="450" y="1137"/>
                  </a:lnTo>
                  <a:lnTo>
                    <a:pt x="456" y="1143"/>
                  </a:lnTo>
                  <a:lnTo>
                    <a:pt x="456" y="1149"/>
                  </a:lnTo>
                  <a:lnTo>
                    <a:pt x="462" y="1155"/>
                  </a:lnTo>
                  <a:lnTo>
                    <a:pt x="462" y="1161"/>
                  </a:lnTo>
                  <a:lnTo>
                    <a:pt x="468" y="1167"/>
                  </a:lnTo>
                  <a:lnTo>
                    <a:pt x="468" y="1173"/>
                  </a:lnTo>
                  <a:lnTo>
                    <a:pt x="474" y="1179"/>
                  </a:lnTo>
                  <a:lnTo>
                    <a:pt x="474" y="1184"/>
                  </a:lnTo>
                  <a:lnTo>
                    <a:pt x="479" y="1190"/>
                  </a:lnTo>
                  <a:lnTo>
                    <a:pt x="479" y="1196"/>
                  </a:lnTo>
                  <a:lnTo>
                    <a:pt x="485" y="1202"/>
                  </a:lnTo>
                  <a:lnTo>
                    <a:pt x="485" y="1208"/>
                  </a:lnTo>
                  <a:lnTo>
                    <a:pt x="491" y="1214"/>
                  </a:lnTo>
                  <a:lnTo>
                    <a:pt x="491" y="1220"/>
                  </a:lnTo>
                  <a:lnTo>
                    <a:pt x="497" y="1226"/>
                  </a:lnTo>
                  <a:lnTo>
                    <a:pt x="497" y="1232"/>
                  </a:lnTo>
                  <a:lnTo>
                    <a:pt x="503" y="1238"/>
                  </a:lnTo>
                  <a:lnTo>
                    <a:pt x="503" y="1244"/>
                  </a:lnTo>
                  <a:lnTo>
                    <a:pt x="509" y="1250"/>
                  </a:lnTo>
                  <a:lnTo>
                    <a:pt x="509" y="1256"/>
                  </a:lnTo>
                  <a:lnTo>
                    <a:pt x="515" y="1262"/>
                  </a:lnTo>
                  <a:lnTo>
                    <a:pt x="515" y="1268"/>
                  </a:lnTo>
                  <a:lnTo>
                    <a:pt x="521" y="1274"/>
                  </a:lnTo>
                  <a:lnTo>
                    <a:pt x="521" y="1286"/>
                  </a:lnTo>
                  <a:lnTo>
                    <a:pt x="527" y="1292"/>
                  </a:lnTo>
                  <a:lnTo>
                    <a:pt x="533" y="1298"/>
                  </a:lnTo>
                  <a:lnTo>
                    <a:pt x="533" y="1310"/>
                  </a:lnTo>
                  <a:lnTo>
                    <a:pt x="539" y="1316"/>
                  </a:lnTo>
                  <a:lnTo>
                    <a:pt x="545" y="1322"/>
                  </a:lnTo>
                  <a:lnTo>
                    <a:pt x="545" y="1328"/>
                  </a:lnTo>
                  <a:lnTo>
                    <a:pt x="551" y="1334"/>
                  </a:lnTo>
                  <a:lnTo>
                    <a:pt x="551" y="1340"/>
                  </a:lnTo>
                  <a:lnTo>
                    <a:pt x="557" y="1346"/>
                  </a:lnTo>
                  <a:lnTo>
                    <a:pt x="557" y="1352"/>
                  </a:lnTo>
                  <a:lnTo>
                    <a:pt x="563" y="1358"/>
                  </a:lnTo>
                  <a:lnTo>
                    <a:pt x="563" y="1370"/>
                  </a:lnTo>
                  <a:lnTo>
                    <a:pt x="569" y="1376"/>
                  </a:lnTo>
                  <a:lnTo>
                    <a:pt x="575" y="1382"/>
                  </a:lnTo>
                  <a:lnTo>
                    <a:pt x="575" y="1394"/>
                  </a:lnTo>
                  <a:lnTo>
                    <a:pt x="581" y="1400"/>
                  </a:lnTo>
                  <a:lnTo>
                    <a:pt x="587" y="1406"/>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1" name="Freeform 79"/>
            <p:cNvSpPr>
              <a:spLocks/>
            </p:cNvSpPr>
            <p:nvPr/>
          </p:nvSpPr>
          <p:spPr bwMode="auto">
            <a:xfrm>
              <a:off x="5364163" y="3462338"/>
              <a:ext cx="693737" cy="892175"/>
            </a:xfrm>
            <a:custGeom>
              <a:avLst/>
              <a:gdLst>
                <a:gd name="T0" fmla="*/ 6 w 437"/>
                <a:gd name="T1" fmla="*/ 18 h 562"/>
                <a:gd name="T2" fmla="*/ 24 w 437"/>
                <a:gd name="T3" fmla="*/ 48 h 562"/>
                <a:gd name="T4" fmla="*/ 30 w 437"/>
                <a:gd name="T5" fmla="*/ 72 h 562"/>
                <a:gd name="T6" fmla="*/ 42 w 437"/>
                <a:gd name="T7" fmla="*/ 95 h 562"/>
                <a:gd name="T8" fmla="*/ 66 w 437"/>
                <a:gd name="T9" fmla="*/ 131 h 562"/>
                <a:gd name="T10" fmla="*/ 72 w 437"/>
                <a:gd name="T11" fmla="*/ 155 h 562"/>
                <a:gd name="T12" fmla="*/ 84 w 437"/>
                <a:gd name="T13" fmla="*/ 173 h 562"/>
                <a:gd name="T14" fmla="*/ 90 w 437"/>
                <a:gd name="T15" fmla="*/ 191 h 562"/>
                <a:gd name="T16" fmla="*/ 102 w 437"/>
                <a:gd name="T17" fmla="*/ 209 h 562"/>
                <a:gd name="T18" fmla="*/ 108 w 437"/>
                <a:gd name="T19" fmla="*/ 227 h 562"/>
                <a:gd name="T20" fmla="*/ 120 w 437"/>
                <a:gd name="T21" fmla="*/ 245 h 562"/>
                <a:gd name="T22" fmla="*/ 126 w 437"/>
                <a:gd name="T23" fmla="*/ 263 h 562"/>
                <a:gd name="T24" fmla="*/ 138 w 437"/>
                <a:gd name="T25" fmla="*/ 281 h 562"/>
                <a:gd name="T26" fmla="*/ 144 w 437"/>
                <a:gd name="T27" fmla="*/ 305 h 562"/>
                <a:gd name="T28" fmla="*/ 156 w 437"/>
                <a:gd name="T29" fmla="*/ 329 h 562"/>
                <a:gd name="T30" fmla="*/ 168 w 437"/>
                <a:gd name="T31" fmla="*/ 347 h 562"/>
                <a:gd name="T32" fmla="*/ 180 w 437"/>
                <a:gd name="T33" fmla="*/ 365 h 562"/>
                <a:gd name="T34" fmla="*/ 186 w 437"/>
                <a:gd name="T35" fmla="*/ 388 h 562"/>
                <a:gd name="T36" fmla="*/ 198 w 437"/>
                <a:gd name="T37" fmla="*/ 412 h 562"/>
                <a:gd name="T38" fmla="*/ 210 w 437"/>
                <a:gd name="T39" fmla="*/ 436 h 562"/>
                <a:gd name="T40" fmla="*/ 234 w 437"/>
                <a:gd name="T41" fmla="*/ 472 h 562"/>
                <a:gd name="T42" fmla="*/ 240 w 437"/>
                <a:gd name="T43" fmla="*/ 496 h 562"/>
                <a:gd name="T44" fmla="*/ 252 w 437"/>
                <a:gd name="T45" fmla="*/ 520 h 562"/>
                <a:gd name="T46" fmla="*/ 270 w 437"/>
                <a:gd name="T47" fmla="*/ 550 h 562"/>
                <a:gd name="T48" fmla="*/ 276 w 437"/>
                <a:gd name="T49" fmla="*/ 556 h 562"/>
                <a:gd name="T50" fmla="*/ 288 w 437"/>
                <a:gd name="T51" fmla="*/ 526 h 562"/>
                <a:gd name="T52" fmla="*/ 294 w 437"/>
                <a:gd name="T53" fmla="*/ 490 h 562"/>
                <a:gd name="T54" fmla="*/ 306 w 437"/>
                <a:gd name="T55" fmla="*/ 466 h 562"/>
                <a:gd name="T56" fmla="*/ 312 w 437"/>
                <a:gd name="T57" fmla="*/ 430 h 562"/>
                <a:gd name="T58" fmla="*/ 324 w 437"/>
                <a:gd name="T59" fmla="*/ 394 h 562"/>
                <a:gd name="T60" fmla="*/ 330 w 437"/>
                <a:gd name="T61" fmla="*/ 365 h 562"/>
                <a:gd name="T62" fmla="*/ 342 w 437"/>
                <a:gd name="T63" fmla="*/ 341 h 562"/>
                <a:gd name="T64" fmla="*/ 348 w 437"/>
                <a:gd name="T65" fmla="*/ 311 h 562"/>
                <a:gd name="T66" fmla="*/ 360 w 437"/>
                <a:gd name="T67" fmla="*/ 287 h 562"/>
                <a:gd name="T68" fmla="*/ 366 w 437"/>
                <a:gd name="T69" fmla="*/ 263 h 562"/>
                <a:gd name="T70" fmla="*/ 377 w 437"/>
                <a:gd name="T71" fmla="*/ 239 h 562"/>
                <a:gd name="T72" fmla="*/ 383 w 437"/>
                <a:gd name="T73" fmla="*/ 215 h 562"/>
                <a:gd name="T74" fmla="*/ 395 w 437"/>
                <a:gd name="T75" fmla="*/ 197 h 562"/>
                <a:gd name="T76" fmla="*/ 401 w 437"/>
                <a:gd name="T77" fmla="*/ 173 h 562"/>
                <a:gd name="T78" fmla="*/ 413 w 437"/>
                <a:gd name="T79" fmla="*/ 155 h 562"/>
                <a:gd name="T80" fmla="*/ 419 w 437"/>
                <a:gd name="T81" fmla="*/ 131 h 562"/>
                <a:gd name="T82" fmla="*/ 431 w 437"/>
                <a:gd name="T83" fmla="*/ 113 h 56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37"/>
                <a:gd name="T127" fmla="*/ 0 h 562"/>
                <a:gd name="T128" fmla="*/ 437 w 437"/>
                <a:gd name="T129" fmla="*/ 562 h 56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37" h="562">
                  <a:moveTo>
                    <a:pt x="0" y="0"/>
                  </a:moveTo>
                  <a:lnTo>
                    <a:pt x="0" y="12"/>
                  </a:lnTo>
                  <a:lnTo>
                    <a:pt x="6" y="18"/>
                  </a:lnTo>
                  <a:lnTo>
                    <a:pt x="12" y="24"/>
                  </a:lnTo>
                  <a:lnTo>
                    <a:pt x="12" y="36"/>
                  </a:lnTo>
                  <a:lnTo>
                    <a:pt x="24" y="48"/>
                  </a:lnTo>
                  <a:lnTo>
                    <a:pt x="24" y="54"/>
                  </a:lnTo>
                  <a:lnTo>
                    <a:pt x="30" y="60"/>
                  </a:lnTo>
                  <a:lnTo>
                    <a:pt x="30" y="72"/>
                  </a:lnTo>
                  <a:lnTo>
                    <a:pt x="36" y="77"/>
                  </a:lnTo>
                  <a:lnTo>
                    <a:pt x="42" y="83"/>
                  </a:lnTo>
                  <a:lnTo>
                    <a:pt x="42" y="95"/>
                  </a:lnTo>
                  <a:lnTo>
                    <a:pt x="54" y="107"/>
                  </a:lnTo>
                  <a:lnTo>
                    <a:pt x="54" y="119"/>
                  </a:lnTo>
                  <a:lnTo>
                    <a:pt x="66" y="131"/>
                  </a:lnTo>
                  <a:lnTo>
                    <a:pt x="66" y="143"/>
                  </a:lnTo>
                  <a:lnTo>
                    <a:pt x="72" y="149"/>
                  </a:lnTo>
                  <a:lnTo>
                    <a:pt x="72" y="155"/>
                  </a:lnTo>
                  <a:lnTo>
                    <a:pt x="78" y="161"/>
                  </a:lnTo>
                  <a:lnTo>
                    <a:pt x="78" y="167"/>
                  </a:lnTo>
                  <a:lnTo>
                    <a:pt x="84" y="173"/>
                  </a:lnTo>
                  <a:lnTo>
                    <a:pt x="84" y="179"/>
                  </a:lnTo>
                  <a:lnTo>
                    <a:pt x="90" y="185"/>
                  </a:lnTo>
                  <a:lnTo>
                    <a:pt x="90" y="191"/>
                  </a:lnTo>
                  <a:lnTo>
                    <a:pt x="96" y="197"/>
                  </a:lnTo>
                  <a:lnTo>
                    <a:pt x="96" y="203"/>
                  </a:lnTo>
                  <a:lnTo>
                    <a:pt x="102" y="209"/>
                  </a:lnTo>
                  <a:lnTo>
                    <a:pt x="102" y="215"/>
                  </a:lnTo>
                  <a:lnTo>
                    <a:pt x="108" y="221"/>
                  </a:lnTo>
                  <a:lnTo>
                    <a:pt x="108" y="227"/>
                  </a:lnTo>
                  <a:lnTo>
                    <a:pt x="114" y="233"/>
                  </a:lnTo>
                  <a:lnTo>
                    <a:pt x="114" y="239"/>
                  </a:lnTo>
                  <a:lnTo>
                    <a:pt x="120" y="245"/>
                  </a:lnTo>
                  <a:lnTo>
                    <a:pt x="120" y="251"/>
                  </a:lnTo>
                  <a:lnTo>
                    <a:pt x="126" y="257"/>
                  </a:lnTo>
                  <a:lnTo>
                    <a:pt x="126" y="263"/>
                  </a:lnTo>
                  <a:lnTo>
                    <a:pt x="132" y="269"/>
                  </a:lnTo>
                  <a:lnTo>
                    <a:pt x="132" y="275"/>
                  </a:lnTo>
                  <a:lnTo>
                    <a:pt x="138" y="281"/>
                  </a:lnTo>
                  <a:lnTo>
                    <a:pt x="138" y="287"/>
                  </a:lnTo>
                  <a:lnTo>
                    <a:pt x="144" y="293"/>
                  </a:lnTo>
                  <a:lnTo>
                    <a:pt x="144" y="305"/>
                  </a:lnTo>
                  <a:lnTo>
                    <a:pt x="150" y="311"/>
                  </a:lnTo>
                  <a:lnTo>
                    <a:pt x="156" y="317"/>
                  </a:lnTo>
                  <a:lnTo>
                    <a:pt x="156" y="329"/>
                  </a:lnTo>
                  <a:lnTo>
                    <a:pt x="162" y="335"/>
                  </a:lnTo>
                  <a:lnTo>
                    <a:pt x="168" y="341"/>
                  </a:lnTo>
                  <a:lnTo>
                    <a:pt x="168" y="347"/>
                  </a:lnTo>
                  <a:lnTo>
                    <a:pt x="174" y="353"/>
                  </a:lnTo>
                  <a:lnTo>
                    <a:pt x="174" y="359"/>
                  </a:lnTo>
                  <a:lnTo>
                    <a:pt x="180" y="365"/>
                  </a:lnTo>
                  <a:lnTo>
                    <a:pt x="180" y="371"/>
                  </a:lnTo>
                  <a:lnTo>
                    <a:pt x="186" y="377"/>
                  </a:lnTo>
                  <a:lnTo>
                    <a:pt x="186" y="388"/>
                  </a:lnTo>
                  <a:lnTo>
                    <a:pt x="192" y="394"/>
                  </a:lnTo>
                  <a:lnTo>
                    <a:pt x="198" y="400"/>
                  </a:lnTo>
                  <a:lnTo>
                    <a:pt x="198" y="412"/>
                  </a:lnTo>
                  <a:lnTo>
                    <a:pt x="204" y="418"/>
                  </a:lnTo>
                  <a:lnTo>
                    <a:pt x="210" y="424"/>
                  </a:lnTo>
                  <a:lnTo>
                    <a:pt x="210" y="436"/>
                  </a:lnTo>
                  <a:lnTo>
                    <a:pt x="222" y="448"/>
                  </a:lnTo>
                  <a:lnTo>
                    <a:pt x="222" y="460"/>
                  </a:lnTo>
                  <a:lnTo>
                    <a:pt x="234" y="472"/>
                  </a:lnTo>
                  <a:lnTo>
                    <a:pt x="234" y="478"/>
                  </a:lnTo>
                  <a:lnTo>
                    <a:pt x="240" y="484"/>
                  </a:lnTo>
                  <a:lnTo>
                    <a:pt x="240" y="496"/>
                  </a:lnTo>
                  <a:lnTo>
                    <a:pt x="246" y="502"/>
                  </a:lnTo>
                  <a:lnTo>
                    <a:pt x="252" y="508"/>
                  </a:lnTo>
                  <a:lnTo>
                    <a:pt x="252" y="520"/>
                  </a:lnTo>
                  <a:lnTo>
                    <a:pt x="264" y="532"/>
                  </a:lnTo>
                  <a:lnTo>
                    <a:pt x="264" y="544"/>
                  </a:lnTo>
                  <a:lnTo>
                    <a:pt x="270" y="550"/>
                  </a:lnTo>
                  <a:lnTo>
                    <a:pt x="270" y="556"/>
                  </a:lnTo>
                  <a:lnTo>
                    <a:pt x="276" y="562"/>
                  </a:lnTo>
                  <a:lnTo>
                    <a:pt x="276" y="556"/>
                  </a:lnTo>
                  <a:lnTo>
                    <a:pt x="282" y="550"/>
                  </a:lnTo>
                  <a:lnTo>
                    <a:pt x="282" y="538"/>
                  </a:lnTo>
                  <a:lnTo>
                    <a:pt x="288" y="526"/>
                  </a:lnTo>
                  <a:lnTo>
                    <a:pt x="288" y="508"/>
                  </a:lnTo>
                  <a:lnTo>
                    <a:pt x="294" y="502"/>
                  </a:lnTo>
                  <a:lnTo>
                    <a:pt x="294" y="490"/>
                  </a:lnTo>
                  <a:lnTo>
                    <a:pt x="300" y="484"/>
                  </a:lnTo>
                  <a:lnTo>
                    <a:pt x="300" y="472"/>
                  </a:lnTo>
                  <a:lnTo>
                    <a:pt x="306" y="466"/>
                  </a:lnTo>
                  <a:lnTo>
                    <a:pt x="306" y="448"/>
                  </a:lnTo>
                  <a:lnTo>
                    <a:pt x="312" y="436"/>
                  </a:lnTo>
                  <a:lnTo>
                    <a:pt x="312" y="430"/>
                  </a:lnTo>
                  <a:lnTo>
                    <a:pt x="318" y="418"/>
                  </a:lnTo>
                  <a:lnTo>
                    <a:pt x="318" y="406"/>
                  </a:lnTo>
                  <a:lnTo>
                    <a:pt x="324" y="394"/>
                  </a:lnTo>
                  <a:lnTo>
                    <a:pt x="324" y="388"/>
                  </a:lnTo>
                  <a:lnTo>
                    <a:pt x="330" y="382"/>
                  </a:lnTo>
                  <a:lnTo>
                    <a:pt x="330" y="365"/>
                  </a:lnTo>
                  <a:lnTo>
                    <a:pt x="336" y="359"/>
                  </a:lnTo>
                  <a:lnTo>
                    <a:pt x="336" y="347"/>
                  </a:lnTo>
                  <a:lnTo>
                    <a:pt x="342" y="341"/>
                  </a:lnTo>
                  <a:lnTo>
                    <a:pt x="342" y="329"/>
                  </a:lnTo>
                  <a:lnTo>
                    <a:pt x="348" y="317"/>
                  </a:lnTo>
                  <a:lnTo>
                    <a:pt x="348" y="311"/>
                  </a:lnTo>
                  <a:lnTo>
                    <a:pt x="354" y="305"/>
                  </a:lnTo>
                  <a:lnTo>
                    <a:pt x="354" y="293"/>
                  </a:lnTo>
                  <a:lnTo>
                    <a:pt x="360" y="287"/>
                  </a:lnTo>
                  <a:lnTo>
                    <a:pt x="360" y="275"/>
                  </a:lnTo>
                  <a:lnTo>
                    <a:pt x="366" y="269"/>
                  </a:lnTo>
                  <a:lnTo>
                    <a:pt x="366" y="263"/>
                  </a:lnTo>
                  <a:lnTo>
                    <a:pt x="371" y="257"/>
                  </a:lnTo>
                  <a:lnTo>
                    <a:pt x="371" y="245"/>
                  </a:lnTo>
                  <a:lnTo>
                    <a:pt x="377" y="239"/>
                  </a:lnTo>
                  <a:lnTo>
                    <a:pt x="377" y="233"/>
                  </a:lnTo>
                  <a:lnTo>
                    <a:pt x="383" y="227"/>
                  </a:lnTo>
                  <a:lnTo>
                    <a:pt x="383" y="215"/>
                  </a:lnTo>
                  <a:lnTo>
                    <a:pt x="389" y="209"/>
                  </a:lnTo>
                  <a:lnTo>
                    <a:pt x="389" y="203"/>
                  </a:lnTo>
                  <a:lnTo>
                    <a:pt x="395" y="197"/>
                  </a:lnTo>
                  <a:lnTo>
                    <a:pt x="395" y="185"/>
                  </a:lnTo>
                  <a:lnTo>
                    <a:pt x="401" y="179"/>
                  </a:lnTo>
                  <a:lnTo>
                    <a:pt x="401" y="173"/>
                  </a:lnTo>
                  <a:lnTo>
                    <a:pt x="407" y="167"/>
                  </a:lnTo>
                  <a:lnTo>
                    <a:pt x="407" y="161"/>
                  </a:lnTo>
                  <a:lnTo>
                    <a:pt x="413" y="155"/>
                  </a:lnTo>
                  <a:lnTo>
                    <a:pt x="413" y="149"/>
                  </a:lnTo>
                  <a:lnTo>
                    <a:pt x="419" y="143"/>
                  </a:lnTo>
                  <a:lnTo>
                    <a:pt x="419" y="131"/>
                  </a:lnTo>
                  <a:lnTo>
                    <a:pt x="425" y="125"/>
                  </a:lnTo>
                  <a:lnTo>
                    <a:pt x="431" y="119"/>
                  </a:lnTo>
                  <a:lnTo>
                    <a:pt x="431" y="113"/>
                  </a:lnTo>
                  <a:lnTo>
                    <a:pt x="437" y="107"/>
                  </a:lnTo>
                  <a:lnTo>
                    <a:pt x="437" y="101"/>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2" name="Freeform 80"/>
            <p:cNvSpPr>
              <a:spLocks/>
            </p:cNvSpPr>
            <p:nvPr/>
          </p:nvSpPr>
          <p:spPr bwMode="auto">
            <a:xfrm>
              <a:off x="6057900" y="3319463"/>
              <a:ext cx="523875" cy="303212"/>
            </a:xfrm>
            <a:custGeom>
              <a:avLst/>
              <a:gdLst>
                <a:gd name="T0" fmla="*/ 0 w 330"/>
                <a:gd name="T1" fmla="*/ 191 h 191"/>
                <a:gd name="T2" fmla="*/ 6 w 330"/>
                <a:gd name="T3" fmla="*/ 185 h 191"/>
                <a:gd name="T4" fmla="*/ 12 w 330"/>
                <a:gd name="T5" fmla="*/ 179 h 191"/>
                <a:gd name="T6" fmla="*/ 12 w 330"/>
                <a:gd name="T7" fmla="*/ 167 h 191"/>
                <a:gd name="T8" fmla="*/ 18 w 330"/>
                <a:gd name="T9" fmla="*/ 162 h 191"/>
                <a:gd name="T10" fmla="*/ 30 w 330"/>
                <a:gd name="T11" fmla="*/ 150 h 191"/>
                <a:gd name="T12" fmla="*/ 30 w 330"/>
                <a:gd name="T13" fmla="*/ 144 h 191"/>
                <a:gd name="T14" fmla="*/ 42 w 330"/>
                <a:gd name="T15" fmla="*/ 132 h 191"/>
                <a:gd name="T16" fmla="*/ 42 w 330"/>
                <a:gd name="T17" fmla="*/ 126 h 191"/>
                <a:gd name="T18" fmla="*/ 54 w 330"/>
                <a:gd name="T19" fmla="*/ 114 h 191"/>
                <a:gd name="T20" fmla="*/ 54 w 330"/>
                <a:gd name="T21" fmla="*/ 108 h 191"/>
                <a:gd name="T22" fmla="*/ 60 w 330"/>
                <a:gd name="T23" fmla="*/ 102 h 191"/>
                <a:gd name="T24" fmla="*/ 66 w 330"/>
                <a:gd name="T25" fmla="*/ 96 h 191"/>
                <a:gd name="T26" fmla="*/ 72 w 330"/>
                <a:gd name="T27" fmla="*/ 90 h 191"/>
                <a:gd name="T28" fmla="*/ 78 w 330"/>
                <a:gd name="T29" fmla="*/ 84 h 191"/>
                <a:gd name="T30" fmla="*/ 84 w 330"/>
                <a:gd name="T31" fmla="*/ 78 h 191"/>
                <a:gd name="T32" fmla="*/ 90 w 330"/>
                <a:gd name="T33" fmla="*/ 72 h 191"/>
                <a:gd name="T34" fmla="*/ 96 w 330"/>
                <a:gd name="T35" fmla="*/ 66 h 191"/>
                <a:gd name="T36" fmla="*/ 102 w 330"/>
                <a:gd name="T37" fmla="*/ 60 h 191"/>
                <a:gd name="T38" fmla="*/ 108 w 330"/>
                <a:gd name="T39" fmla="*/ 54 h 191"/>
                <a:gd name="T40" fmla="*/ 114 w 330"/>
                <a:gd name="T41" fmla="*/ 48 h 191"/>
                <a:gd name="T42" fmla="*/ 120 w 330"/>
                <a:gd name="T43" fmla="*/ 48 h 191"/>
                <a:gd name="T44" fmla="*/ 126 w 330"/>
                <a:gd name="T45" fmla="*/ 42 h 191"/>
                <a:gd name="T46" fmla="*/ 132 w 330"/>
                <a:gd name="T47" fmla="*/ 36 h 191"/>
                <a:gd name="T48" fmla="*/ 138 w 330"/>
                <a:gd name="T49" fmla="*/ 36 h 191"/>
                <a:gd name="T50" fmla="*/ 144 w 330"/>
                <a:gd name="T51" fmla="*/ 30 h 191"/>
                <a:gd name="T52" fmla="*/ 150 w 330"/>
                <a:gd name="T53" fmla="*/ 30 h 191"/>
                <a:gd name="T54" fmla="*/ 156 w 330"/>
                <a:gd name="T55" fmla="*/ 24 h 191"/>
                <a:gd name="T56" fmla="*/ 162 w 330"/>
                <a:gd name="T57" fmla="*/ 24 h 191"/>
                <a:gd name="T58" fmla="*/ 168 w 330"/>
                <a:gd name="T59" fmla="*/ 18 h 191"/>
                <a:gd name="T60" fmla="*/ 174 w 330"/>
                <a:gd name="T61" fmla="*/ 18 h 191"/>
                <a:gd name="T62" fmla="*/ 180 w 330"/>
                <a:gd name="T63" fmla="*/ 12 h 191"/>
                <a:gd name="T64" fmla="*/ 186 w 330"/>
                <a:gd name="T65" fmla="*/ 12 h 191"/>
                <a:gd name="T66" fmla="*/ 192 w 330"/>
                <a:gd name="T67" fmla="*/ 12 h 191"/>
                <a:gd name="T68" fmla="*/ 198 w 330"/>
                <a:gd name="T69" fmla="*/ 6 h 191"/>
                <a:gd name="T70" fmla="*/ 204 w 330"/>
                <a:gd name="T71" fmla="*/ 6 h 191"/>
                <a:gd name="T72" fmla="*/ 210 w 330"/>
                <a:gd name="T73" fmla="*/ 6 h 191"/>
                <a:gd name="T74" fmla="*/ 216 w 330"/>
                <a:gd name="T75" fmla="*/ 6 h 191"/>
                <a:gd name="T76" fmla="*/ 222 w 330"/>
                <a:gd name="T77" fmla="*/ 6 h 191"/>
                <a:gd name="T78" fmla="*/ 228 w 330"/>
                <a:gd name="T79" fmla="*/ 0 h 191"/>
                <a:gd name="T80" fmla="*/ 234 w 330"/>
                <a:gd name="T81" fmla="*/ 0 h 191"/>
                <a:gd name="T82" fmla="*/ 240 w 330"/>
                <a:gd name="T83" fmla="*/ 0 h 191"/>
                <a:gd name="T84" fmla="*/ 246 w 330"/>
                <a:gd name="T85" fmla="*/ 0 h 191"/>
                <a:gd name="T86" fmla="*/ 252 w 330"/>
                <a:gd name="T87" fmla="*/ 0 h 191"/>
                <a:gd name="T88" fmla="*/ 258 w 330"/>
                <a:gd name="T89" fmla="*/ 0 h 191"/>
                <a:gd name="T90" fmla="*/ 264 w 330"/>
                <a:gd name="T91" fmla="*/ 0 h 191"/>
                <a:gd name="T92" fmla="*/ 270 w 330"/>
                <a:gd name="T93" fmla="*/ 0 h 191"/>
                <a:gd name="T94" fmla="*/ 276 w 330"/>
                <a:gd name="T95" fmla="*/ 0 h 191"/>
                <a:gd name="T96" fmla="*/ 282 w 330"/>
                <a:gd name="T97" fmla="*/ 0 h 191"/>
                <a:gd name="T98" fmla="*/ 288 w 330"/>
                <a:gd name="T99" fmla="*/ 0 h 191"/>
                <a:gd name="T100" fmla="*/ 294 w 330"/>
                <a:gd name="T101" fmla="*/ 0 h 191"/>
                <a:gd name="T102" fmla="*/ 300 w 330"/>
                <a:gd name="T103" fmla="*/ 0 h 191"/>
                <a:gd name="T104" fmla="*/ 306 w 330"/>
                <a:gd name="T105" fmla="*/ 0 h 191"/>
                <a:gd name="T106" fmla="*/ 312 w 330"/>
                <a:gd name="T107" fmla="*/ 0 h 191"/>
                <a:gd name="T108" fmla="*/ 318 w 330"/>
                <a:gd name="T109" fmla="*/ 0 h 191"/>
                <a:gd name="T110" fmla="*/ 324 w 330"/>
                <a:gd name="T111" fmla="*/ 0 h 191"/>
                <a:gd name="T112" fmla="*/ 330 w 330"/>
                <a:gd name="T113" fmla="*/ 0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30"/>
                <a:gd name="T172" fmla="*/ 0 h 191"/>
                <a:gd name="T173" fmla="*/ 330 w 330"/>
                <a:gd name="T174" fmla="*/ 191 h 19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30" h="191">
                  <a:moveTo>
                    <a:pt x="0" y="191"/>
                  </a:moveTo>
                  <a:lnTo>
                    <a:pt x="6" y="185"/>
                  </a:lnTo>
                  <a:lnTo>
                    <a:pt x="12" y="179"/>
                  </a:lnTo>
                  <a:lnTo>
                    <a:pt x="12" y="167"/>
                  </a:lnTo>
                  <a:lnTo>
                    <a:pt x="18" y="162"/>
                  </a:lnTo>
                  <a:lnTo>
                    <a:pt x="30" y="150"/>
                  </a:lnTo>
                  <a:lnTo>
                    <a:pt x="30" y="144"/>
                  </a:lnTo>
                  <a:lnTo>
                    <a:pt x="42" y="132"/>
                  </a:lnTo>
                  <a:lnTo>
                    <a:pt x="42" y="126"/>
                  </a:lnTo>
                  <a:lnTo>
                    <a:pt x="54" y="114"/>
                  </a:lnTo>
                  <a:lnTo>
                    <a:pt x="54" y="108"/>
                  </a:lnTo>
                  <a:lnTo>
                    <a:pt x="60" y="102"/>
                  </a:lnTo>
                  <a:lnTo>
                    <a:pt x="66" y="96"/>
                  </a:lnTo>
                  <a:lnTo>
                    <a:pt x="72" y="90"/>
                  </a:lnTo>
                  <a:lnTo>
                    <a:pt x="78" y="84"/>
                  </a:lnTo>
                  <a:lnTo>
                    <a:pt x="84" y="78"/>
                  </a:lnTo>
                  <a:lnTo>
                    <a:pt x="90" y="72"/>
                  </a:lnTo>
                  <a:lnTo>
                    <a:pt x="96" y="66"/>
                  </a:lnTo>
                  <a:lnTo>
                    <a:pt x="102" y="60"/>
                  </a:lnTo>
                  <a:lnTo>
                    <a:pt x="108" y="54"/>
                  </a:lnTo>
                  <a:lnTo>
                    <a:pt x="114" y="48"/>
                  </a:lnTo>
                  <a:lnTo>
                    <a:pt x="120" y="48"/>
                  </a:lnTo>
                  <a:lnTo>
                    <a:pt x="126" y="42"/>
                  </a:lnTo>
                  <a:lnTo>
                    <a:pt x="132" y="36"/>
                  </a:lnTo>
                  <a:lnTo>
                    <a:pt x="138" y="36"/>
                  </a:lnTo>
                  <a:lnTo>
                    <a:pt x="144" y="30"/>
                  </a:lnTo>
                  <a:lnTo>
                    <a:pt x="150" y="30"/>
                  </a:lnTo>
                  <a:lnTo>
                    <a:pt x="156" y="24"/>
                  </a:lnTo>
                  <a:lnTo>
                    <a:pt x="162" y="24"/>
                  </a:lnTo>
                  <a:lnTo>
                    <a:pt x="168" y="18"/>
                  </a:lnTo>
                  <a:lnTo>
                    <a:pt x="174" y="18"/>
                  </a:lnTo>
                  <a:lnTo>
                    <a:pt x="180" y="12"/>
                  </a:lnTo>
                  <a:lnTo>
                    <a:pt x="186" y="12"/>
                  </a:lnTo>
                  <a:lnTo>
                    <a:pt x="192" y="12"/>
                  </a:lnTo>
                  <a:lnTo>
                    <a:pt x="198" y="6"/>
                  </a:lnTo>
                  <a:lnTo>
                    <a:pt x="204" y="6"/>
                  </a:lnTo>
                  <a:lnTo>
                    <a:pt x="210" y="6"/>
                  </a:lnTo>
                  <a:lnTo>
                    <a:pt x="216" y="6"/>
                  </a:lnTo>
                  <a:lnTo>
                    <a:pt x="222" y="6"/>
                  </a:lnTo>
                  <a:lnTo>
                    <a:pt x="228" y="0"/>
                  </a:lnTo>
                  <a:lnTo>
                    <a:pt x="234" y="0"/>
                  </a:lnTo>
                  <a:lnTo>
                    <a:pt x="240" y="0"/>
                  </a:lnTo>
                  <a:lnTo>
                    <a:pt x="246" y="0"/>
                  </a:lnTo>
                  <a:lnTo>
                    <a:pt x="252" y="0"/>
                  </a:lnTo>
                  <a:lnTo>
                    <a:pt x="258" y="0"/>
                  </a:lnTo>
                  <a:lnTo>
                    <a:pt x="264" y="0"/>
                  </a:lnTo>
                  <a:lnTo>
                    <a:pt x="270" y="0"/>
                  </a:lnTo>
                  <a:lnTo>
                    <a:pt x="276" y="0"/>
                  </a:lnTo>
                  <a:lnTo>
                    <a:pt x="282" y="0"/>
                  </a:lnTo>
                  <a:lnTo>
                    <a:pt x="288" y="0"/>
                  </a:lnTo>
                  <a:lnTo>
                    <a:pt x="294" y="0"/>
                  </a:lnTo>
                  <a:lnTo>
                    <a:pt x="300" y="0"/>
                  </a:lnTo>
                  <a:lnTo>
                    <a:pt x="306" y="0"/>
                  </a:lnTo>
                  <a:lnTo>
                    <a:pt x="312" y="0"/>
                  </a:lnTo>
                  <a:lnTo>
                    <a:pt x="318" y="0"/>
                  </a:lnTo>
                  <a:lnTo>
                    <a:pt x="324" y="0"/>
                  </a:lnTo>
                  <a:lnTo>
                    <a:pt x="330" y="0"/>
                  </a:lnTo>
                </a:path>
              </a:pathLst>
            </a:custGeom>
            <a:noFill/>
            <a:ln w="19050"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 name="Line 81"/>
            <p:cNvSpPr>
              <a:spLocks noChangeShapeType="1"/>
            </p:cNvSpPr>
            <p:nvPr/>
          </p:nvSpPr>
          <p:spPr bwMode="auto">
            <a:xfrm flipV="1">
              <a:off x="2465388" y="3308350"/>
              <a:ext cx="410051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 name="TextBox 3">
            <a:extLst>
              <a:ext uri="{FF2B5EF4-FFF2-40B4-BE49-F238E27FC236}">
                <a16:creationId xmlns:a16="http://schemas.microsoft.com/office/drawing/2014/main" id="{5BCB2FD2-68B6-7246-2FFC-AE41A5816CE6}"/>
              </a:ext>
            </a:extLst>
          </p:cNvPr>
          <p:cNvSpPr txBox="1"/>
          <p:nvPr/>
        </p:nvSpPr>
        <p:spPr>
          <a:xfrm>
            <a:off x="6113855" y="1791571"/>
            <a:ext cx="2166033" cy="1169551"/>
          </a:xfrm>
          <a:prstGeom prst="rect">
            <a:avLst/>
          </a:prstGeom>
          <a:noFill/>
        </p:spPr>
        <p:txBody>
          <a:bodyPr wrap="square">
            <a:spAutoFit/>
          </a:bodyPr>
          <a:lstStyle/>
          <a:p>
            <a:r>
              <a:rPr lang="en-US" sz="1400" dirty="0"/>
              <a:t>V(0)</a:t>
            </a:r>
          </a:p>
          <a:p>
            <a:r>
              <a:rPr lang="en-US" sz="1400" dirty="0" err="1"/>
              <a:t>ans</a:t>
            </a:r>
            <a:r>
              <a:rPr lang="en-US" sz="1400" dirty="0"/>
              <a:t> =      -3000</a:t>
            </a:r>
          </a:p>
          <a:p>
            <a:r>
              <a:rPr lang="en-US" sz="1400" dirty="0"/>
              <a:t>M(0)</a:t>
            </a:r>
          </a:p>
          <a:p>
            <a:r>
              <a:rPr lang="en-US" sz="1400" dirty="0" err="1"/>
              <a:t>ans</a:t>
            </a:r>
            <a:r>
              <a:rPr lang="en-US" sz="1400" dirty="0"/>
              <a:t> =      -4500</a:t>
            </a:r>
          </a:p>
          <a:p>
            <a:endParaRPr lang="en-US" sz="1400" dirty="0"/>
          </a:p>
        </p:txBody>
      </p:sp>
      <p:sp>
        <p:nvSpPr>
          <p:cNvPr id="5" name="TextBox 4">
            <a:extLst>
              <a:ext uri="{FF2B5EF4-FFF2-40B4-BE49-F238E27FC236}">
                <a16:creationId xmlns:a16="http://schemas.microsoft.com/office/drawing/2014/main" id="{BEFA001D-0936-8241-B56A-54379FF16572}"/>
              </a:ext>
            </a:extLst>
          </p:cNvPr>
          <p:cNvSpPr txBox="1"/>
          <p:nvPr/>
        </p:nvSpPr>
        <p:spPr>
          <a:xfrm>
            <a:off x="6019400" y="1072455"/>
            <a:ext cx="2531462" cy="369332"/>
          </a:xfrm>
          <a:prstGeom prst="rect">
            <a:avLst/>
          </a:prstGeom>
          <a:noFill/>
        </p:spPr>
        <p:txBody>
          <a:bodyPr wrap="none" rtlCol="0">
            <a:spAutoFit/>
          </a:bodyPr>
          <a:lstStyle/>
          <a:p>
            <a:r>
              <a:rPr lang="en-US" dirty="0"/>
              <a:t>values at some points: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468540" y="4803235"/>
            <a:ext cx="869156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dirty="0"/>
              <a:t>V = @(x)  -1000*</a:t>
            </a:r>
            <a:r>
              <a:rPr lang="en-US" sz="1400" dirty="0" err="1"/>
              <a:t>lin_sf</a:t>
            </a:r>
            <a:r>
              <a:rPr lang="en-US" sz="1400" dirty="0"/>
              <a:t>(x, -3)+8000*</a:t>
            </a:r>
            <a:r>
              <a:rPr lang="en-US" sz="1400" dirty="0" err="1"/>
              <a:t>step_sf</a:t>
            </a:r>
            <a:r>
              <a:rPr lang="en-US" sz="1400" dirty="0"/>
              <a:t>(x, 0) +1000*</a:t>
            </a:r>
            <a:r>
              <a:rPr lang="en-US" sz="1400" dirty="0" err="1"/>
              <a:t>lin_sf</a:t>
            </a:r>
            <a:r>
              <a:rPr lang="en-US" sz="1400" dirty="0"/>
              <a:t>(x, 3) ...</a:t>
            </a:r>
          </a:p>
          <a:p>
            <a:r>
              <a:rPr lang="en-US" sz="1400" dirty="0"/>
              <a:t>-5000*</a:t>
            </a:r>
            <a:r>
              <a:rPr lang="en-US" sz="1400" dirty="0" err="1"/>
              <a:t>step_sf</a:t>
            </a:r>
            <a:r>
              <a:rPr lang="en-US" sz="1400" dirty="0"/>
              <a:t>(x, 6) + 9000*</a:t>
            </a:r>
            <a:r>
              <a:rPr lang="en-US" sz="1400" dirty="0" err="1"/>
              <a:t>step_sf</a:t>
            </a:r>
            <a:r>
              <a:rPr lang="en-US" sz="1400" dirty="0"/>
              <a:t>(x, 9) - 4000*</a:t>
            </a:r>
            <a:r>
              <a:rPr lang="en-US" sz="1400" dirty="0" err="1"/>
              <a:t>lin_sf</a:t>
            </a:r>
            <a:r>
              <a:rPr lang="en-US" sz="1400" dirty="0"/>
              <a:t>(x, 9) +(2000/3)*</a:t>
            </a:r>
            <a:r>
              <a:rPr lang="en-US" sz="1400" dirty="0" err="1"/>
              <a:t>quad_sf</a:t>
            </a:r>
            <a:r>
              <a:rPr lang="en-US" sz="1400" dirty="0"/>
              <a:t>(x,9);</a:t>
            </a:r>
          </a:p>
          <a:p>
            <a:endParaRPr lang="en-US" sz="1400" dirty="0"/>
          </a:p>
          <a:p>
            <a:r>
              <a:rPr lang="en-US" sz="1400" dirty="0"/>
              <a:t>M = @(x)  -500*</a:t>
            </a:r>
            <a:r>
              <a:rPr lang="en-US" sz="1400" dirty="0" err="1"/>
              <a:t>quad_sf</a:t>
            </a:r>
            <a:r>
              <a:rPr lang="en-US" sz="1400" dirty="0"/>
              <a:t>(x, -3) +8000*</a:t>
            </a:r>
            <a:r>
              <a:rPr lang="en-US" sz="1400" dirty="0" err="1"/>
              <a:t>lin_sf</a:t>
            </a:r>
            <a:r>
              <a:rPr lang="en-US" sz="1400" dirty="0"/>
              <a:t>(x, 0)+ 500*</a:t>
            </a:r>
            <a:r>
              <a:rPr lang="en-US" sz="1400" dirty="0" err="1"/>
              <a:t>quad_sf</a:t>
            </a:r>
            <a:r>
              <a:rPr lang="en-US" sz="1400" dirty="0"/>
              <a:t>(x, 3) -5000*</a:t>
            </a:r>
            <a:r>
              <a:rPr lang="en-US" sz="1400" dirty="0" err="1"/>
              <a:t>lin_sf</a:t>
            </a:r>
            <a:r>
              <a:rPr lang="en-US" sz="1400" dirty="0"/>
              <a:t>(x,6)...</a:t>
            </a:r>
          </a:p>
          <a:p>
            <a:r>
              <a:rPr lang="en-US" sz="1400" dirty="0"/>
              <a:t>-9000*</a:t>
            </a:r>
            <a:r>
              <a:rPr lang="en-US" sz="1400" dirty="0" err="1"/>
              <a:t>step_sf</a:t>
            </a:r>
            <a:r>
              <a:rPr lang="en-US" sz="1400" dirty="0"/>
              <a:t>(x, 6) +9000*</a:t>
            </a:r>
            <a:r>
              <a:rPr lang="en-US" sz="1400" dirty="0" err="1"/>
              <a:t>lin_sf</a:t>
            </a:r>
            <a:r>
              <a:rPr lang="en-US" sz="1400" dirty="0"/>
              <a:t>(x,9) -2000*</a:t>
            </a:r>
            <a:r>
              <a:rPr lang="en-US" sz="1400" dirty="0" err="1"/>
              <a:t>quad_sf</a:t>
            </a:r>
            <a:r>
              <a:rPr lang="en-US" sz="1400" dirty="0"/>
              <a:t>(x, 9) +(4000/18)*</a:t>
            </a:r>
            <a:r>
              <a:rPr lang="en-US" sz="1400" dirty="0" err="1"/>
              <a:t>cubic_sf</a:t>
            </a:r>
            <a:r>
              <a:rPr lang="en-US" sz="1400" dirty="0"/>
              <a:t>(x,9);</a:t>
            </a:r>
          </a:p>
        </p:txBody>
      </p:sp>
      <p:sp>
        <p:nvSpPr>
          <p:cNvPr id="5125" name="Text Box 5"/>
          <p:cNvSpPr txBox="1">
            <a:spLocks noChangeArrowheads="1"/>
          </p:cNvSpPr>
          <p:nvPr/>
        </p:nvSpPr>
        <p:spPr bwMode="auto">
          <a:xfrm>
            <a:off x="538340" y="199846"/>
            <a:ext cx="685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Note that once we have V(x)  we can get M(x) by integration since</a:t>
            </a:r>
          </a:p>
        </p:txBody>
      </p:sp>
      <p:graphicFrame>
        <p:nvGraphicFramePr>
          <p:cNvPr id="5122" name="Object 7"/>
          <p:cNvGraphicFramePr>
            <a:graphicFrameLocks noChangeAspect="1"/>
          </p:cNvGraphicFramePr>
          <p:nvPr>
            <p:extLst>
              <p:ext uri="{D42A27DB-BD31-4B8C-83A1-F6EECF244321}">
                <p14:modId xmlns:p14="http://schemas.microsoft.com/office/powerpoint/2010/main" val="1563462976"/>
              </p:ext>
            </p:extLst>
          </p:nvPr>
        </p:nvGraphicFramePr>
        <p:xfrm>
          <a:off x="2659240" y="676978"/>
          <a:ext cx="2609850" cy="547688"/>
        </p:xfrm>
        <a:graphic>
          <a:graphicData uri="http://schemas.openxmlformats.org/presentationml/2006/ole">
            <mc:AlternateContent xmlns:mc="http://schemas.openxmlformats.org/markup-compatibility/2006">
              <mc:Choice xmlns:v="urn:schemas-microsoft-com:vml" Requires="v">
                <p:oleObj name="Equation" r:id="rId3" imgW="1269720" imgH="266400" progId="Equation.DSMT4">
                  <p:embed/>
                </p:oleObj>
              </mc:Choice>
              <mc:Fallback>
                <p:oleObj name="Equation" r:id="rId3" imgW="1269720" imgH="266400" progId="Equation.DSMT4">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9240" y="676978"/>
                        <a:ext cx="260985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6" name="Text Box 8"/>
          <p:cNvSpPr txBox="1">
            <a:spLocks noChangeArrowheads="1"/>
          </p:cNvSpPr>
          <p:nvPr/>
        </p:nvSpPr>
        <p:spPr bwMode="auto">
          <a:xfrm>
            <a:off x="615333" y="2569101"/>
            <a:ext cx="720566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but the net constant term after all the integrations will be zero if M = 0 for x values less than the starting point in the integration (at x = -3 in this example), which is always the case.</a:t>
            </a:r>
          </a:p>
        </p:txBody>
      </p:sp>
      <p:sp>
        <p:nvSpPr>
          <p:cNvPr id="5127" name="Text Box 9"/>
          <p:cNvSpPr txBox="1">
            <a:spLocks noChangeArrowheads="1"/>
          </p:cNvSpPr>
          <p:nvPr/>
        </p:nvSpPr>
        <p:spPr bwMode="auto">
          <a:xfrm>
            <a:off x="1046340" y="1335086"/>
            <a:ext cx="6343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We can do the integrations since for the singularity functions </a:t>
            </a:r>
          </a:p>
        </p:txBody>
      </p:sp>
      <p:graphicFrame>
        <p:nvGraphicFramePr>
          <p:cNvPr id="5123" name="Object 10"/>
          <p:cNvGraphicFramePr>
            <a:graphicFrameLocks noChangeAspect="1"/>
          </p:cNvGraphicFramePr>
          <p:nvPr>
            <p:extLst>
              <p:ext uri="{D42A27DB-BD31-4B8C-83A1-F6EECF244321}">
                <p14:modId xmlns:p14="http://schemas.microsoft.com/office/powerpoint/2010/main" val="3728225818"/>
              </p:ext>
            </p:extLst>
          </p:nvPr>
        </p:nvGraphicFramePr>
        <p:xfrm>
          <a:off x="2486253" y="1762877"/>
          <a:ext cx="3624262" cy="709612"/>
        </p:xfrm>
        <a:graphic>
          <a:graphicData uri="http://schemas.openxmlformats.org/presentationml/2006/ole">
            <mc:AlternateContent xmlns:mc="http://schemas.openxmlformats.org/markup-compatibility/2006">
              <mc:Choice xmlns:v="urn:schemas-microsoft-com:vml" Requires="v">
                <p:oleObj name="Equation" r:id="rId5" imgW="1879560" imgH="368280" progId="Equation.DSMT4">
                  <p:embed/>
                </p:oleObj>
              </mc:Choice>
              <mc:Fallback>
                <p:oleObj name="Equation" r:id="rId5" imgW="1879560" imgH="36828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6253" y="1762877"/>
                        <a:ext cx="3624262" cy="709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 name="Straight Connector 2"/>
          <p:cNvCxnSpPr/>
          <p:nvPr/>
        </p:nvCxnSpPr>
        <p:spPr>
          <a:xfrm>
            <a:off x="468540" y="6005095"/>
            <a:ext cx="17610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815926" y="6005095"/>
            <a:ext cx="864339" cy="369332"/>
          </a:xfrm>
          <a:prstGeom prst="rect">
            <a:avLst/>
          </a:prstGeom>
          <a:noFill/>
        </p:spPr>
        <p:txBody>
          <a:bodyPr wrap="none" rtlCol="0">
            <a:spAutoFit/>
          </a:bodyPr>
          <a:lstStyle/>
          <a:p>
            <a:r>
              <a:rPr lang="en-US" dirty="0"/>
              <a:t>couple</a:t>
            </a:r>
          </a:p>
        </p:txBody>
      </p:sp>
      <p:sp>
        <p:nvSpPr>
          <p:cNvPr id="2" name="TextBox 1">
            <a:extLst>
              <a:ext uri="{FF2B5EF4-FFF2-40B4-BE49-F238E27FC236}">
                <a16:creationId xmlns:a16="http://schemas.microsoft.com/office/drawing/2014/main" id="{12B6DAEE-72D3-864F-52D3-0E9C060DCD27}"/>
              </a:ext>
            </a:extLst>
          </p:cNvPr>
          <p:cNvSpPr txBox="1"/>
          <p:nvPr/>
        </p:nvSpPr>
        <p:spPr>
          <a:xfrm>
            <a:off x="615333" y="3704341"/>
            <a:ext cx="6964136" cy="646331"/>
          </a:xfrm>
          <a:prstGeom prst="rect">
            <a:avLst/>
          </a:prstGeom>
          <a:noFill/>
        </p:spPr>
        <p:txBody>
          <a:bodyPr wrap="square" rtlCol="0">
            <a:spAutoFit/>
          </a:bodyPr>
          <a:lstStyle/>
          <a:p>
            <a:r>
              <a:rPr lang="en-US" dirty="0"/>
              <a:t>If there are any concentrated couples present, they must be added to the integrated shear force expression: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415003A4-949D-42FE-A4D6-46EEA1547178}"/>
              </a:ext>
            </a:extLst>
          </p:cNvPr>
          <p:cNvSpPr txBox="1">
            <a:spLocks noChangeArrowheads="1"/>
          </p:cNvSpPr>
          <p:nvPr/>
        </p:nvSpPr>
        <p:spPr bwMode="auto">
          <a:xfrm>
            <a:off x="2767340" y="220486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D14233B3-0E03-47EE-8716-A16FF93E2AC6}"/>
              </a:ext>
            </a:extLst>
          </p:cNvPr>
          <p:cNvSpPr txBox="1">
            <a:spLocks noChangeArrowheads="1"/>
          </p:cNvSpPr>
          <p:nvPr/>
        </p:nvSpPr>
        <p:spPr bwMode="auto">
          <a:xfrm>
            <a:off x="2526651" y="3429000"/>
            <a:ext cx="360868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Definition of Singularity Functions</a:t>
            </a:r>
          </a:p>
          <a:p>
            <a:r>
              <a:rPr lang="en-US" altLang="en-US" i="1" dirty="0">
                <a:solidFill>
                  <a:srgbClr val="33CC33"/>
                </a:solidFill>
              </a:rPr>
              <a:t>Use of Singularity Functions </a:t>
            </a:r>
          </a:p>
          <a:p>
            <a:r>
              <a:rPr lang="en-US" altLang="en-US" i="1" dirty="0">
                <a:solidFill>
                  <a:srgbClr val="33CC33"/>
                </a:solidFill>
              </a:rPr>
              <a:t>		</a:t>
            </a:r>
          </a:p>
          <a:p>
            <a:r>
              <a:rPr lang="en-US" altLang="en-US" i="1" dirty="0">
                <a:solidFill>
                  <a:srgbClr val="33CC33"/>
                </a:solidFill>
              </a:rPr>
              <a:t>	</a:t>
            </a:r>
          </a:p>
        </p:txBody>
      </p:sp>
    </p:spTree>
    <p:extLst>
      <p:ext uri="{BB962C8B-B14F-4D97-AF65-F5344CB8AC3E}">
        <p14:creationId xmlns:p14="http://schemas.microsoft.com/office/powerpoint/2010/main" val="2443018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365125" y="542925"/>
            <a:ext cx="8335963"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Shear and bending moment diagrams can be rather complex when there are a number of different loads acting on a beam. To write explicit equations we must consider separate free body diagrams for each section of the beam where the loads change. It would be nice if we could express the shear force and bending moment in terms of functions that are valid for the entire beam. Such functions are called singularity functions. </a:t>
            </a:r>
          </a:p>
        </p:txBody>
      </p:sp>
      <p:sp>
        <p:nvSpPr>
          <p:cNvPr id="7171" name="Text Box 5"/>
          <p:cNvSpPr txBox="1">
            <a:spLocks noChangeArrowheads="1"/>
          </p:cNvSpPr>
          <p:nvPr/>
        </p:nvSpPr>
        <p:spPr bwMode="auto">
          <a:xfrm>
            <a:off x="444500" y="2520950"/>
            <a:ext cx="6438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Example: consider a concentrated load, P, on a beam at x = a</a:t>
            </a:r>
          </a:p>
        </p:txBody>
      </p:sp>
      <p:sp>
        <p:nvSpPr>
          <p:cNvPr id="7172" name="Line 6"/>
          <p:cNvSpPr>
            <a:spLocks noChangeShapeType="1"/>
          </p:cNvSpPr>
          <p:nvPr/>
        </p:nvSpPr>
        <p:spPr bwMode="auto">
          <a:xfrm>
            <a:off x="1428750" y="3703638"/>
            <a:ext cx="42179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3" name="Line 7"/>
          <p:cNvSpPr>
            <a:spLocks noChangeShapeType="1"/>
          </p:cNvSpPr>
          <p:nvPr/>
        </p:nvSpPr>
        <p:spPr bwMode="auto">
          <a:xfrm>
            <a:off x="1450975" y="3863975"/>
            <a:ext cx="41846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4" name="Line 8"/>
          <p:cNvSpPr>
            <a:spLocks noChangeShapeType="1"/>
          </p:cNvSpPr>
          <p:nvPr/>
        </p:nvSpPr>
        <p:spPr bwMode="auto">
          <a:xfrm flipV="1">
            <a:off x="3257551" y="2906472"/>
            <a:ext cx="0" cy="79716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5" name="Text Box 9"/>
          <p:cNvSpPr txBox="1">
            <a:spLocks noChangeArrowheads="1"/>
          </p:cNvSpPr>
          <p:nvPr/>
        </p:nvSpPr>
        <p:spPr bwMode="auto">
          <a:xfrm>
            <a:off x="3000375" y="3882787"/>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7176" name="Text Box 10"/>
          <p:cNvSpPr txBox="1">
            <a:spLocks noChangeArrowheads="1"/>
          </p:cNvSpPr>
          <p:nvPr/>
        </p:nvSpPr>
        <p:spPr bwMode="auto">
          <a:xfrm>
            <a:off x="3382963" y="29098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a:t>
            </a:r>
          </a:p>
        </p:txBody>
      </p:sp>
      <p:sp>
        <p:nvSpPr>
          <p:cNvPr id="7177" name="Text Box 11"/>
          <p:cNvSpPr txBox="1">
            <a:spLocks noChangeArrowheads="1"/>
          </p:cNvSpPr>
          <p:nvPr/>
        </p:nvSpPr>
        <p:spPr bwMode="auto">
          <a:xfrm>
            <a:off x="890588" y="4143375"/>
            <a:ext cx="101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 x &lt; a</a:t>
            </a:r>
          </a:p>
        </p:txBody>
      </p:sp>
      <p:sp>
        <p:nvSpPr>
          <p:cNvPr id="7178" name="Line 12"/>
          <p:cNvSpPr>
            <a:spLocks noChangeShapeType="1"/>
          </p:cNvSpPr>
          <p:nvPr/>
        </p:nvSpPr>
        <p:spPr bwMode="auto">
          <a:xfrm>
            <a:off x="1452563" y="4800600"/>
            <a:ext cx="9255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9" name="Line 13"/>
          <p:cNvSpPr>
            <a:spLocks noChangeShapeType="1"/>
          </p:cNvSpPr>
          <p:nvPr/>
        </p:nvSpPr>
        <p:spPr bwMode="auto">
          <a:xfrm>
            <a:off x="1474788" y="4994275"/>
            <a:ext cx="9255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14"/>
          <p:cNvSpPr>
            <a:spLocks noChangeShapeType="1"/>
          </p:cNvSpPr>
          <p:nvPr/>
        </p:nvSpPr>
        <p:spPr bwMode="auto">
          <a:xfrm>
            <a:off x="2389188" y="4811713"/>
            <a:ext cx="11112" cy="195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15"/>
          <p:cNvSpPr>
            <a:spLocks noChangeShapeType="1"/>
          </p:cNvSpPr>
          <p:nvPr/>
        </p:nvSpPr>
        <p:spPr bwMode="auto">
          <a:xfrm>
            <a:off x="2560638" y="4765675"/>
            <a:ext cx="0" cy="457200"/>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2" name="Arc 16"/>
          <p:cNvSpPr>
            <a:spLocks/>
          </p:cNvSpPr>
          <p:nvPr/>
        </p:nvSpPr>
        <p:spPr bwMode="auto">
          <a:xfrm rot="-1593903">
            <a:off x="2673350" y="4689475"/>
            <a:ext cx="390525" cy="438150"/>
          </a:xfrm>
          <a:custGeom>
            <a:avLst/>
            <a:gdLst>
              <a:gd name="T0" fmla="*/ 171675 w 38544"/>
              <a:gd name="T1" fmla="*/ 0 h 43200"/>
              <a:gd name="T2" fmla="*/ 0 w 38544"/>
              <a:gd name="T3" fmla="*/ 354942 h 43200"/>
              <a:gd name="T4" fmla="*/ 171675 w 38544"/>
              <a:gd name="T5" fmla="*/ 219075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close/>
              </a:path>
            </a:pathLst>
          </a:custGeom>
          <a:noFill/>
          <a:ln w="28575">
            <a:solidFill>
              <a:srgbClr val="00B05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83" name="Text Box 17"/>
          <p:cNvSpPr txBox="1">
            <a:spLocks noChangeArrowheads="1"/>
          </p:cNvSpPr>
          <p:nvPr/>
        </p:nvSpPr>
        <p:spPr bwMode="auto">
          <a:xfrm>
            <a:off x="2559050" y="5081588"/>
            <a:ext cx="7296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0</a:t>
            </a:r>
          </a:p>
        </p:txBody>
      </p:sp>
      <p:sp>
        <p:nvSpPr>
          <p:cNvPr id="7184" name="Text Box 18"/>
          <p:cNvSpPr txBox="1">
            <a:spLocks noChangeArrowheads="1"/>
          </p:cNvSpPr>
          <p:nvPr/>
        </p:nvSpPr>
        <p:spPr bwMode="auto">
          <a:xfrm>
            <a:off x="3073400" y="4554538"/>
            <a:ext cx="7681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M = 0</a:t>
            </a:r>
          </a:p>
        </p:txBody>
      </p:sp>
      <p:sp>
        <p:nvSpPr>
          <p:cNvPr id="7185" name="Text Box 19"/>
          <p:cNvSpPr txBox="1">
            <a:spLocks noChangeArrowheads="1"/>
          </p:cNvSpPr>
          <p:nvPr/>
        </p:nvSpPr>
        <p:spPr bwMode="auto">
          <a:xfrm>
            <a:off x="971550" y="5310188"/>
            <a:ext cx="1079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  x &gt; a</a:t>
            </a:r>
          </a:p>
        </p:txBody>
      </p:sp>
      <p:sp>
        <p:nvSpPr>
          <p:cNvPr id="7186" name="Line 21"/>
          <p:cNvSpPr>
            <a:spLocks noChangeShapeType="1"/>
          </p:cNvSpPr>
          <p:nvPr/>
        </p:nvSpPr>
        <p:spPr bwMode="auto">
          <a:xfrm>
            <a:off x="1406525" y="6137275"/>
            <a:ext cx="31877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7" name="Line 22"/>
          <p:cNvSpPr>
            <a:spLocks noChangeShapeType="1"/>
          </p:cNvSpPr>
          <p:nvPr/>
        </p:nvSpPr>
        <p:spPr bwMode="auto">
          <a:xfrm>
            <a:off x="1417638" y="5932488"/>
            <a:ext cx="31877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Line 23"/>
          <p:cNvSpPr>
            <a:spLocks noChangeShapeType="1"/>
          </p:cNvSpPr>
          <p:nvPr/>
        </p:nvSpPr>
        <p:spPr bwMode="auto">
          <a:xfrm flipH="1">
            <a:off x="4572000" y="5932488"/>
            <a:ext cx="11113"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9" name="Line 24"/>
          <p:cNvSpPr>
            <a:spLocks noChangeShapeType="1"/>
          </p:cNvSpPr>
          <p:nvPr/>
        </p:nvSpPr>
        <p:spPr bwMode="auto">
          <a:xfrm>
            <a:off x="4686300" y="5864225"/>
            <a:ext cx="11113" cy="571500"/>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0" name="Line 25"/>
          <p:cNvSpPr>
            <a:spLocks noChangeShapeType="1"/>
          </p:cNvSpPr>
          <p:nvPr/>
        </p:nvSpPr>
        <p:spPr bwMode="auto">
          <a:xfrm flipV="1">
            <a:off x="3532188" y="5200650"/>
            <a:ext cx="0" cy="7207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1" name="Text Box 26"/>
          <p:cNvSpPr txBox="1">
            <a:spLocks noChangeArrowheads="1"/>
          </p:cNvSpPr>
          <p:nvPr/>
        </p:nvSpPr>
        <p:spPr bwMode="auto">
          <a:xfrm>
            <a:off x="3554413" y="503555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a:t>
            </a:r>
          </a:p>
        </p:txBody>
      </p:sp>
      <p:sp>
        <p:nvSpPr>
          <p:cNvPr id="7192" name="Text Box 27"/>
          <p:cNvSpPr txBox="1">
            <a:spLocks noChangeArrowheads="1"/>
          </p:cNvSpPr>
          <p:nvPr/>
        </p:nvSpPr>
        <p:spPr bwMode="auto">
          <a:xfrm>
            <a:off x="4776788" y="6269038"/>
            <a:ext cx="7553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P</a:t>
            </a:r>
          </a:p>
        </p:txBody>
      </p:sp>
      <p:sp>
        <p:nvSpPr>
          <p:cNvPr id="7193" name="Arc 28"/>
          <p:cNvSpPr>
            <a:spLocks/>
          </p:cNvSpPr>
          <p:nvPr/>
        </p:nvSpPr>
        <p:spPr bwMode="auto">
          <a:xfrm rot="-1593903">
            <a:off x="4799013" y="5753100"/>
            <a:ext cx="390525" cy="438150"/>
          </a:xfrm>
          <a:custGeom>
            <a:avLst/>
            <a:gdLst>
              <a:gd name="T0" fmla="*/ 171675 w 38544"/>
              <a:gd name="T1" fmla="*/ 0 h 43200"/>
              <a:gd name="T2" fmla="*/ 0 w 38544"/>
              <a:gd name="T3" fmla="*/ 354942 h 43200"/>
              <a:gd name="T4" fmla="*/ 171675 w 38544"/>
              <a:gd name="T5" fmla="*/ 219075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close/>
              </a:path>
            </a:pathLst>
          </a:custGeom>
          <a:noFill/>
          <a:ln w="28575">
            <a:solidFill>
              <a:srgbClr val="00B05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94" name="Line 29"/>
          <p:cNvSpPr>
            <a:spLocks noChangeShapeType="1"/>
          </p:cNvSpPr>
          <p:nvPr/>
        </p:nvSpPr>
        <p:spPr bwMode="auto">
          <a:xfrm>
            <a:off x="4560888" y="5703888"/>
            <a:ext cx="11112" cy="160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5" name="Line 30"/>
          <p:cNvSpPr>
            <a:spLocks noChangeShapeType="1"/>
          </p:cNvSpPr>
          <p:nvPr/>
        </p:nvSpPr>
        <p:spPr bwMode="auto">
          <a:xfrm>
            <a:off x="3543300" y="5761038"/>
            <a:ext cx="99377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6" name="Text Box 31"/>
          <p:cNvSpPr txBox="1">
            <a:spLocks noChangeArrowheads="1"/>
          </p:cNvSpPr>
          <p:nvPr/>
        </p:nvSpPr>
        <p:spPr bwMode="auto">
          <a:xfrm>
            <a:off x="3794125" y="53673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a:t>
            </a:r>
          </a:p>
        </p:txBody>
      </p:sp>
      <p:sp>
        <p:nvSpPr>
          <p:cNvPr id="7197" name="Text Box 32"/>
          <p:cNvSpPr txBox="1">
            <a:spLocks noChangeArrowheads="1"/>
          </p:cNvSpPr>
          <p:nvPr/>
        </p:nvSpPr>
        <p:spPr bwMode="auto">
          <a:xfrm>
            <a:off x="5326063" y="5664200"/>
            <a:ext cx="12682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M = P(x-a)</a:t>
            </a:r>
          </a:p>
        </p:txBody>
      </p:sp>
      <p:cxnSp>
        <p:nvCxnSpPr>
          <p:cNvPr id="3" name="Straight Arrow Connector 2">
            <a:extLst>
              <a:ext uri="{FF2B5EF4-FFF2-40B4-BE49-F238E27FC236}">
                <a16:creationId xmlns:a16="http://schemas.microsoft.com/office/drawing/2014/main" id="{6A3B8E91-EF80-4787-842A-D5AEA25E7B20}"/>
              </a:ext>
            </a:extLst>
          </p:cNvPr>
          <p:cNvCxnSpPr/>
          <p:nvPr/>
        </p:nvCxnSpPr>
        <p:spPr>
          <a:xfrm>
            <a:off x="971550" y="3782646"/>
            <a:ext cx="47942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1AA92D5-44FE-4066-891B-5553BBDF2137}"/>
              </a:ext>
            </a:extLst>
          </p:cNvPr>
          <p:cNvCxnSpPr/>
          <p:nvPr/>
        </p:nvCxnSpPr>
        <p:spPr>
          <a:xfrm flipV="1">
            <a:off x="966177" y="3405554"/>
            <a:ext cx="0" cy="3770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6212066-E91B-47FB-AB65-0AD1B5ABF5B6}"/>
              </a:ext>
            </a:extLst>
          </p:cNvPr>
          <p:cNvSpPr txBox="1"/>
          <p:nvPr/>
        </p:nvSpPr>
        <p:spPr>
          <a:xfrm>
            <a:off x="1061221" y="3774043"/>
            <a:ext cx="300082" cy="369332"/>
          </a:xfrm>
          <a:prstGeom prst="rect">
            <a:avLst/>
          </a:prstGeom>
          <a:noFill/>
        </p:spPr>
        <p:txBody>
          <a:bodyPr wrap="none" rtlCol="0">
            <a:spAutoFit/>
          </a:bodyPr>
          <a:lstStyle/>
          <a:p>
            <a:r>
              <a:rPr lang="en-US" dirty="0"/>
              <a:t>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Text Box 4"/>
          <p:cNvSpPr txBox="1">
            <a:spLocks noChangeArrowheads="1"/>
          </p:cNvSpPr>
          <p:nvPr/>
        </p:nvSpPr>
        <p:spPr bwMode="auto">
          <a:xfrm>
            <a:off x="935038" y="317500"/>
            <a:ext cx="78089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Here, we can express the shear force and bending moment in terms of ordinary functions in a piece-wise manner</a:t>
            </a:r>
          </a:p>
        </p:txBody>
      </p:sp>
      <p:graphicFrame>
        <p:nvGraphicFramePr>
          <p:cNvPr id="1026" name="Object 5"/>
          <p:cNvGraphicFramePr>
            <a:graphicFrameLocks noChangeAspect="1"/>
          </p:cNvGraphicFramePr>
          <p:nvPr/>
        </p:nvGraphicFramePr>
        <p:xfrm>
          <a:off x="1409700" y="1120775"/>
          <a:ext cx="2227263" cy="1376363"/>
        </p:xfrm>
        <a:graphic>
          <a:graphicData uri="http://schemas.openxmlformats.org/presentationml/2006/ole">
            <mc:AlternateContent xmlns:mc="http://schemas.openxmlformats.org/markup-compatibility/2006">
              <mc:Choice xmlns:v="urn:schemas-microsoft-com:vml" Requires="v">
                <p:oleObj name="Equation" r:id="rId3" imgW="1562040" imgH="965160" progId="Equation.DSMT4">
                  <p:embed/>
                </p:oleObj>
              </mc:Choice>
              <mc:Fallback>
                <p:oleObj name="Equation" r:id="rId3" imgW="1562040" imgH="96516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9700" y="1120775"/>
                        <a:ext cx="2227263" cy="1376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0" name="Text Box 6"/>
          <p:cNvSpPr txBox="1">
            <a:spLocks noChangeArrowheads="1"/>
          </p:cNvSpPr>
          <p:nvPr/>
        </p:nvSpPr>
        <p:spPr bwMode="auto">
          <a:xfrm>
            <a:off x="1089025" y="2720975"/>
            <a:ext cx="682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or we can write these expressions in terms of singularity functions</a:t>
            </a:r>
          </a:p>
        </p:txBody>
      </p:sp>
      <p:graphicFrame>
        <p:nvGraphicFramePr>
          <p:cNvPr id="1027" name="Object 7"/>
          <p:cNvGraphicFramePr>
            <a:graphicFrameLocks noChangeAspect="1"/>
          </p:cNvGraphicFramePr>
          <p:nvPr/>
        </p:nvGraphicFramePr>
        <p:xfrm>
          <a:off x="1484313" y="3389313"/>
          <a:ext cx="1858962" cy="919162"/>
        </p:xfrm>
        <a:graphic>
          <a:graphicData uri="http://schemas.openxmlformats.org/presentationml/2006/ole">
            <mc:AlternateContent xmlns:mc="http://schemas.openxmlformats.org/markup-compatibility/2006">
              <mc:Choice xmlns:v="urn:schemas-microsoft-com:vml" Requires="v">
                <p:oleObj name="Equation" r:id="rId5" imgW="1130040" imgH="558720" progId="Equation.DSMT4">
                  <p:embed/>
                </p:oleObj>
              </mc:Choice>
              <mc:Fallback>
                <p:oleObj name="Equation" r:id="rId5" imgW="1130040" imgH="55872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4313" y="3389313"/>
                        <a:ext cx="1858962" cy="919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1" name="Text Box 8"/>
          <p:cNvSpPr txBox="1">
            <a:spLocks noChangeArrowheads="1"/>
          </p:cNvSpPr>
          <p:nvPr/>
        </p:nvSpPr>
        <p:spPr bwMode="auto">
          <a:xfrm>
            <a:off x="1336675" y="4549775"/>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where</a:t>
            </a:r>
          </a:p>
        </p:txBody>
      </p:sp>
      <p:graphicFrame>
        <p:nvGraphicFramePr>
          <p:cNvPr id="1028" name="Object 9"/>
          <p:cNvGraphicFramePr>
            <a:graphicFrameLocks noChangeAspect="1"/>
          </p:cNvGraphicFramePr>
          <p:nvPr/>
        </p:nvGraphicFramePr>
        <p:xfrm>
          <a:off x="2281238" y="4751388"/>
          <a:ext cx="2859087" cy="909637"/>
        </p:xfrm>
        <a:graphic>
          <a:graphicData uri="http://schemas.openxmlformats.org/presentationml/2006/ole">
            <mc:AlternateContent xmlns:mc="http://schemas.openxmlformats.org/markup-compatibility/2006">
              <mc:Choice xmlns:v="urn:schemas-microsoft-com:vml" Requires="v">
                <p:oleObj name="Equation" r:id="rId7" imgW="1676160" imgH="533160" progId="Equation.DSMT4">
                  <p:embed/>
                </p:oleObj>
              </mc:Choice>
              <mc:Fallback>
                <p:oleObj name="Equation" r:id="rId7" imgW="1676160" imgH="53316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1238" y="4751388"/>
                        <a:ext cx="2859087" cy="909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2" name="Text Box 10"/>
          <p:cNvSpPr txBox="1">
            <a:spLocks noChangeArrowheads="1"/>
          </p:cNvSpPr>
          <p:nvPr/>
        </p:nvSpPr>
        <p:spPr bwMode="auto">
          <a:xfrm>
            <a:off x="1654175" y="5803900"/>
            <a:ext cx="324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are called singularity functions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1201738" y="327025"/>
            <a:ext cx="76342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As a second example consider a uniform load that starts at x=a (and continues forever):</a:t>
            </a:r>
          </a:p>
        </p:txBody>
      </p:sp>
      <p:sp>
        <p:nvSpPr>
          <p:cNvPr id="8195" name="Line 6"/>
          <p:cNvSpPr>
            <a:spLocks noChangeShapeType="1"/>
          </p:cNvSpPr>
          <p:nvPr/>
        </p:nvSpPr>
        <p:spPr bwMode="auto">
          <a:xfrm>
            <a:off x="3149600" y="1951038"/>
            <a:ext cx="2255838" cy="12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6" name="Line 7"/>
          <p:cNvSpPr>
            <a:spLocks noChangeShapeType="1"/>
          </p:cNvSpPr>
          <p:nvPr/>
        </p:nvSpPr>
        <p:spPr bwMode="auto">
          <a:xfrm flipV="1">
            <a:off x="3978275" y="1549400"/>
            <a:ext cx="0" cy="414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7" name="Line 8"/>
          <p:cNvSpPr>
            <a:spLocks noChangeShapeType="1"/>
          </p:cNvSpPr>
          <p:nvPr/>
        </p:nvSpPr>
        <p:spPr bwMode="auto">
          <a:xfrm flipV="1">
            <a:off x="4162425" y="1549400"/>
            <a:ext cx="0" cy="414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8" name="Line 9"/>
          <p:cNvSpPr>
            <a:spLocks noChangeShapeType="1"/>
          </p:cNvSpPr>
          <p:nvPr/>
        </p:nvSpPr>
        <p:spPr bwMode="auto">
          <a:xfrm flipV="1">
            <a:off x="4381500" y="1549400"/>
            <a:ext cx="0" cy="414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Line 10"/>
          <p:cNvSpPr>
            <a:spLocks noChangeShapeType="1"/>
          </p:cNvSpPr>
          <p:nvPr/>
        </p:nvSpPr>
        <p:spPr bwMode="auto">
          <a:xfrm flipV="1">
            <a:off x="4602163" y="1562100"/>
            <a:ext cx="0" cy="414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Line 11"/>
          <p:cNvSpPr>
            <a:spLocks noChangeShapeType="1"/>
          </p:cNvSpPr>
          <p:nvPr/>
        </p:nvSpPr>
        <p:spPr bwMode="auto">
          <a:xfrm flipV="1">
            <a:off x="4829175" y="1550988"/>
            <a:ext cx="0" cy="414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1" name="Line 12"/>
          <p:cNvSpPr>
            <a:spLocks noChangeShapeType="1"/>
          </p:cNvSpPr>
          <p:nvPr/>
        </p:nvSpPr>
        <p:spPr bwMode="auto">
          <a:xfrm>
            <a:off x="3978275" y="1560513"/>
            <a:ext cx="14271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Text Box 13"/>
          <p:cNvSpPr txBox="1">
            <a:spLocks noChangeArrowheads="1"/>
          </p:cNvSpPr>
          <p:nvPr/>
        </p:nvSpPr>
        <p:spPr bwMode="auto">
          <a:xfrm>
            <a:off x="3667125" y="1146175"/>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 lb/ length</a:t>
            </a:r>
          </a:p>
        </p:txBody>
      </p:sp>
      <p:sp>
        <p:nvSpPr>
          <p:cNvPr id="8203" name="Text Box 14"/>
          <p:cNvSpPr txBox="1">
            <a:spLocks noChangeArrowheads="1"/>
          </p:cNvSpPr>
          <p:nvPr/>
        </p:nvSpPr>
        <p:spPr bwMode="auto">
          <a:xfrm>
            <a:off x="3708400" y="2008188"/>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8204" name="Line 15"/>
          <p:cNvSpPr>
            <a:spLocks noChangeShapeType="1"/>
          </p:cNvSpPr>
          <p:nvPr/>
        </p:nvSpPr>
        <p:spPr bwMode="auto">
          <a:xfrm>
            <a:off x="5414963" y="1746250"/>
            <a:ext cx="349250" cy="952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6"/>
          <p:cNvSpPr>
            <a:spLocks noChangeShapeType="1"/>
          </p:cNvSpPr>
          <p:nvPr/>
        </p:nvSpPr>
        <p:spPr bwMode="auto">
          <a:xfrm flipV="1">
            <a:off x="3163888" y="2074863"/>
            <a:ext cx="2251075" cy="206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Text Box 17"/>
          <p:cNvSpPr txBox="1">
            <a:spLocks noChangeArrowheads="1"/>
          </p:cNvSpPr>
          <p:nvPr/>
        </p:nvSpPr>
        <p:spPr bwMode="auto">
          <a:xfrm>
            <a:off x="1270000" y="2305050"/>
            <a:ext cx="101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 x &lt; a</a:t>
            </a:r>
          </a:p>
        </p:txBody>
      </p:sp>
      <p:sp>
        <p:nvSpPr>
          <p:cNvPr id="8207" name="Line 18"/>
          <p:cNvSpPr>
            <a:spLocks noChangeShapeType="1"/>
          </p:cNvSpPr>
          <p:nvPr/>
        </p:nvSpPr>
        <p:spPr bwMode="auto">
          <a:xfrm>
            <a:off x="1831975" y="2962275"/>
            <a:ext cx="925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8" name="Line 19"/>
          <p:cNvSpPr>
            <a:spLocks noChangeShapeType="1"/>
          </p:cNvSpPr>
          <p:nvPr/>
        </p:nvSpPr>
        <p:spPr bwMode="auto">
          <a:xfrm>
            <a:off x="1854200" y="3155950"/>
            <a:ext cx="9255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Line 20"/>
          <p:cNvSpPr>
            <a:spLocks noChangeShapeType="1"/>
          </p:cNvSpPr>
          <p:nvPr/>
        </p:nvSpPr>
        <p:spPr bwMode="auto">
          <a:xfrm>
            <a:off x="2768600" y="2973388"/>
            <a:ext cx="11113" cy="195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0" name="Line 21"/>
          <p:cNvSpPr>
            <a:spLocks noChangeShapeType="1"/>
          </p:cNvSpPr>
          <p:nvPr/>
        </p:nvSpPr>
        <p:spPr bwMode="auto">
          <a:xfrm>
            <a:off x="2940050" y="2927350"/>
            <a:ext cx="0" cy="457200"/>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1" name="Arc 22"/>
          <p:cNvSpPr>
            <a:spLocks/>
          </p:cNvSpPr>
          <p:nvPr/>
        </p:nvSpPr>
        <p:spPr bwMode="auto">
          <a:xfrm rot="-1593903">
            <a:off x="3052763" y="2851150"/>
            <a:ext cx="390525" cy="438150"/>
          </a:xfrm>
          <a:custGeom>
            <a:avLst/>
            <a:gdLst>
              <a:gd name="T0" fmla="*/ 171675 w 38544"/>
              <a:gd name="T1" fmla="*/ 0 h 43200"/>
              <a:gd name="T2" fmla="*/ 0 w 38544"/>
              <a:gd name="T3" fmla="*/ 354942 h 43200"/>
              <a:gd name="T4" fmla="*/ 171675 w 38544"/>
              <a:gd name="T5" fmla="*/ 219075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close/>
              </a:path>
            </a:pathLst>
          </a:custGeom>
          <a:noFill/>
          <a:ln w="28575">
            <a:solidFill>
              <a:srgbClr val="00B05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12" name="Text Box 23"/>
          <p:cNvSpPr txBox="1">
            <a:spLocks noChangeArrowheads="1"/>
          </p:cNvSpPr>
          <p:nvPr/>
        </p:nvSpPr>
        <p:spPr bwMode="auto">
          <a:xfrm>
            <a:off x="2938463" y="3243263"/>
            <a:ext cx="7296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0</a:t>
            </a:r>
          </a:p>
        </p:txBody>
      </p:sp>
      <p:sp>
        <p:nvSpPr>
          <p:cNvPr id="8213" name="Text Box 24"/>
          <p:cNvSpPr txBox="1">
            <a:spLocks noChangeArrowheads="1"/>
          </p:cNvSpPr>
          <p:nvPr/>
        </p:nvSpPr>
        <p:spPr bwMode="auto">
          <a:xfrm>
            <a:off x="3452813" y="2716213"/>
            <a:ext cx="7681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M = 0</a:t>
            </a:r>
          </a:p>
        </p:txBody>
      </p:sp>
      <p:sp>
        <p:nvSpPr>
          <p:cNvPr id="8214" name="Text Box 26"/>
          <p:cNvSpPr txBox="1">
            <a:spLocks noChangeArrowheads="1"/>
          </p:cNvSpPr>
          <p:nvPr/>
        </p:nvSpPr>
        <p:spPr bwMode="auto">
          <a:xfrm>
            <a:off x="1408113" y="3616325"/>
            <a:ext cx="10246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for x &gt; a</a:t>
            </a:r>
          </a:p>
        </p:txBody>
      </p:sp>
      <p:sp>
        <p:nvSpPr>
          <p:cNvPr id="8215" name="Line 27"/>
          <p:cNvSpPr>
            <a:spLocks noChangeShapeType="1"/>
          </p:cNvSpPr>
          <p:nvPr/>
        </p:nvSpPr>
        <p:spPr bwMode="auto">
          <a:xfrm flipV="1">
            <a:off x="2527300" y="4498975"/>
            <a:ext cx="2743200" cy="11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6" name="Line 28"/>
          <p:cNvSpPr>
            <a:spLocks noChangeShapeType="1"/>
          </p:cNvSpPr>
          <p:nvPr/>
        </p:nvSpPr>
        <p:spPr bwMode="auto">
          <a:xfrm flipV="1">
            <a:off x="2527300" y="4695825"/>
            <a:ext cx="273367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7" name="Rectangle 30"/>
          <p:cNvSpPr>
            <a:spLocks noChangeArrowheads="1"/>
          </p:cNvSpPr>
          <p:nvPr/>
        </p:nvSpPr>
        <p:spPr bwMode="auto">
          <a:xfrm>
            <a:off x="3894138" y="4027488"/>
            <a:ext cx="1346200" cy="482600"/>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8218" name="Line 31"/>
          <p:cNvSpPr>
            <a:spLocks noChangeShapeType="1"/>
          </p:cNvSpPr>
          <p:nvPr/>
        </p:nvSpPr>
        <p:spPr bwMode="auto">
          <a:xfrm>
            <a:off x="5240338" y="4510088"/>
            <a:ext cx="0"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9" name="Line 32"/>
          <p:cNvSpPr>
            <a:spLocks noChangeShapeType="1"/>
          </p:cNvSpPr>
          <p:nvPr/>
        </p:nvSpPr>
        <p:spPr bwMode="auto">
          <a:xfrm flipH="1" flipV="1">
            <a:off x="4521200" y="3586163"/>
            <a:ext cx="9525" cy="781050"/>
          </a:xfrm>
          <a:prstGeom prst="line">
            <a:avLst/>
          </a:prstGeom>
          <a:noFill/>
          <a:ln w="28575">
            <a:solidFill>
              <a:srgbClr val="33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0" name="Text Box 33"/>
          <p:cNvSpPr txBox="1">
            <a:spLocks noChangeArrowheads="1"/>
          </p:cNvSpPr>
          <p:nvPr/>
        </p:nvSpPr>
        <p:spPr bwMode="auto">
          <a:xfrm>
            <a:off x="3711575" y="3405432"/>
            <a:ext cx="819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w(x-a)</a:t>
            </a:r>
          </a:p>
        </p:txBody>
      </p:sp>
      <p:sp>
        <p:nvSpPr>
          <p:cNvPr id="8221" name="Line 34"/>
          <p:cNvSpPr>
            <a:spLocks noChangeShapeType="1"/>
          </p:cNvSpPr>
          <p:nvPr/>
        </p:nvSpPr>
        <p:spPr bwMode="auto">
          <a:xfrm>
            <a:off x="3894138" y="4797425"/>
            <a:ext cx="0"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2" name="Line 35"/>
          <p:cNvSpPr>
            <a:spLocks noChangeShapeType="1"/>
          </p:cNvSpPr>
          <p:nvPr/>
        </p:nvSpPr>
        <p:spPr bwMode="auto">
          <a:xfrm>
            <a:off x="5249863" y="4808538"/>
            <a:ext cx="0" cy="3079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3" name="Line 36"/>
          <p:cNvSpPr>
            <a:spLocks noChangeShapeType="1"/>
          </p:cNvSpPr>
          <p:nvPr/>
        </p:nvSpPr>
        <p:spPr bwMode="auto">
          <a:xfrm flipV="1">
            <a:off x="3894138" y="4911725"/>
            <a:ext cx="135572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4" name="Text Box 37"/>
          <p:cNvSpPr txBox="1">
            <a:spLocks noChangeArrowheads="1"/>
          </p:cNvSpPr>
          <p:nvPr/>
        </p:nvSpPr>
        <p:spPr bwMode="auto">
          <a:xfrm>
            <a:off x="4202113" y="486886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a:t>
            </a:r>
          </a:p>
        </p:txBody>
      </p:sp>
      <p:sp>
        <p:nvSpPr>
          <p:cNvPr id="8225" name="Line 38"/>
          <p:cNvSpPr>
            <a:spLocks noChangeShapeType="1"/>
          </p:cNvSpPr>
          <p:nvPr/>
        </p:nvSpPr>
        <p:spPr bwMode="auto">
          <a:xfrm>
            <a:off x="4541838" y="4252913"/>
            <a:ext cx="6985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6" name="Text Box 39"/>
          <p:cNvSpPr txBox="1">
            <a:spLocks noChangeArrowheads="1"/>
          </p:cNvSpPr>
          <p:nvPr/>
        </p:nvSpPr>
        <p:spPr bwMode="auto">
          <a:xfrm>
            <a:off x="4633913" y="3594100"/>
            <a:ext cx="844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(x-a)/2</a:t>
            </a:r>
          </a:p>
        </p:txBody>
      </p:sp>
      <p:sp>
        <p:nvSpPr>
          <p:cNvPr id="8227" name="Line 40"/>
          <p:cNvSpPr>
            <a:spLocks noChangeShapeType="1"/>
          </p:cNvSpPr>
          <p:nvPr/>
        </p:nvSpPr>
        <p:spPr bwMode="auto">
          <a:xfrm flipH="1">
            <a:off x="4859338" y="3956050"/>
            <a:ext cx="123825" cy="246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8" name="Line 41"/>
          <p:cNvSpPr>
            <a:spLocks noChangeShapeType="1"/>
          </p:cNvSpPr>
          <p:nvPr/>
        </p:nvSpPr>
        <p:spPr bwMode="auto">
          <a:xfrm flipH="1">
            <a:off x="5414963" y="4479925"/>
            <a:ext cx="9525" cy="554038"/>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9" name="Text Box 42"/>
          <p:cNvSpPr txBox="1">
            <a:spLocks noChangeArrowheads="1"/>
          </p:cNvSpPr>
          <p:nvPr/>
        </p:nvSpPr>
        <p:spPr bwMode="auto">
          <a:xfrm>
            <a:off x="5364163" y="5073650"/>
            <a:ext cx="1231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 = w(x-a)</a:t>
            </a:r>
          </a:p>
        </p:txBody>
      </p:sp>
      <p:sp>
        <p:nvSpPr>
          <p:cNvPr id="8230" name="Arc 43"/>
          <p:cNvSpPr>
            <a:spLocks/>
          </p:cNvSpPr>
          <p:nvPr/>
        </p:nvSpPr>
        <p:spPr bwMode="auto">
          <a:xfrm rot="-1593903">
            <a:off x="5508625" y="4468813"/>
            <a:ext cx="390525" cy="438150"/>
          </a:xfrm>
          <a:custGeom>
            <a:avLst/>
            <a:gdLst>
              <a:gd name="T0" fmla="*/ 171675 w 38544"/>
              <a:gd name="T1" fmla="*/ 0 h 43200"/>
              <a:gd name="T2" fmla="*/ 0 w 38544"/>
              <a:gd name="T3" fmla="*/ 354942 h 43200"/>
              <a:gd name="T4" fmla="*/ 171675 w 38544"/>
              <a:gd name="T5" fmla="*/ 219075 h 43200"/>
              <a:gd name="T6" fmla="*/ 0 60000 65536"/>
              <a:gd name="T7" fmla="*/ 0 60000 65536"/>
              <a:gd name="T8" fmla="*/ 0 60000 65536"/>
              <a:gd name="T9" fmla="*/ 0 w 38544"/>
              <a:gd name="T10" fmla="*/ 0 h 43200"/>
              <a:gd name="T11" fmla="*/ 38544 w 38544"/>
              <a:gd name="T12" fmla="*/ 43200 h 43200"/>
            </a:gdLst>
            <a:ahLst/>
            <a:cxnLst>
              <a:cxn ang="T6">
                <a:pos x="T0" y="T1"/>
              </a:cxn>
              <a:cxn ang="T7">
                <a:pos x="T2" y="T3"/>
              </a:cxn>
              <a:cxn ang="T8">
                <a:pos x="T4" y="T5"/>
              </a:cxn>
            </a:cxnLst>
            <a:rect l="T9" t="T10" r="T11" b="T12"/>
            <a:pathLst>
              <a:path w="38544" h="43200" fill="none" extrusionOk="0">
                <a:moveTo>
                  <a:pt x="16943" y="0"/>
                </a:moveTo>
                <a:cubicBezTo>
                  <a:pt x="28873" y="0"/>
                  <a:pt x="38544" y="9670"/>
                  <a:pt x="38544" y="21600"/>
                </a:cubicBezTo>
                <a:cubicBezTo>
                  <a:pt x="38544" y="33529"/>
                  <a:pt x="28873" y="43200"/>
                  <a:pt x="16944" y="43200"/>
                </a:cubicBezTo>
                <a:cubicBezTo>
                  <a:pt x="10338" y="43200"/>
                  <a:pt x="4096" y="40177"/>
                  <a:pt x="-1" y="34996"/>
                </a:cubicBezTo>
              </a:path>
              <a:path w="38544" h="43200" stroke="0" extrusionOk="0">
                <a:moveTo>
                  <a:pt x="16943" y="0"/>
                </a:moveTo>
                <a:cubicBezTo>
                  <a:pt x="28873" y="0"/>
                  <a:pt x="38544" y="9670"/>
                  <a:pt x="38544" y="21600"/>
                </a:cubicBezTo>
                <a:cubicBezTo>
                  <a:pt x="38544" y="33529"/>
                  <a:pt x="28873" y="43200"/>
                  <a:pt x="16944" y="43200"/>
                </a:cubicBezTo>
                <a:cubicBezTo>
                  <a:pt x="10338" y="43200"/>
                  <a:pt x="4096" y="40177"/>
                  <a:pt x="-1" y="34996"/>
                </a:cubicBezTo>
                <a:lnTo>
                  <a:pt x="16944" y="21600"/>
                </a:lnTo>
                <a:close/>
              </a:path>
            </a:pathLst>
          </a:custGeom>
          <a:noFill/>
          <a:ln w="28575">
            <a:solidFill>
              <a:srgbClr val="00B050"/>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31" name="Text Box 44"/>
          <p:cNvSpPr txBox="1">
            <a:spLocks noChangeArrowheads="1"/>
          </p:cNvSpPr>
          <p:nvPr/>
        </p:nvSpPr>
        <p:spPr bwMode="auto">
          <a:xfrm>
            <a:off x="6035675" y="4379913"/>
            <a:ext cx="15584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M = w(x-a)</a:t>
            </a:r>
            <a:r>
              <a:rPr lang="en-US" baseline="30000" dirty="0"/>
              <a:t>2</a:t>
            </a:r>
            <a:r>
              <a:rPr lang="en-US" dirty="0"/>
              <a:t>/2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039813" y="382588"/>
            <a:ext cx="2406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which we can write as</a:t>
            </a:r>
          </a:p>
        </p:txBody>
      </p:sp>
      <p:graphicFrame>
        <p:nvGraphicFramePr>
          <p:cNvPr id="2050" name="Object 5"/>
          <p:cNvGraphicFramePr>
            <a:graphicFrameLocks noChangeAspect="1"/>
          </p:cNvGraphicFramePr>
          <p:nvPr/>
        </p:nvGraphicFramePr>
        <p:xfrm>
          <a:off x="1504950" y="1068388"/>
          <a:ext cx="2709863" cy="1833562"/>
        </p:xfrm>
        <a:graphic>
          <a:graphicData uri="http://schemas.openxmlformats.org/presentationml/2006/ole">
            <mc:AlternateContent xmlns:mc="http://schemas.openxmlformats.org/markup-compatibility/2006">
              <mc:Choice xmlns:v="urn:schemas-microsoft-com:vml" Requires="v">
                <p:oleObj name="Equation" r:id="rId3" imgW="1726920" imgH="1168200" progId="Equation.DSMT4">
                  <p:embed/>
                </p:oleObj>
              </mc:Choice>
              <mc:Fallback>
                <p:oleObj name="Equation" r:id="rId3" imgW="1726920" imgH="1168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1068388"/>
                        <a:ext cx="2709863" cy="1833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3" name="Text Box 6"/>
          <p:cNvSpPr txBox="1">
            <a:spLocks noChangeArrowheads="1"/>
          </p:cNvSpPr>
          <p:nvPr/>
        </p:nvSpPr>
        <p:spPr bwMode="auto">
          <a:xfrm>
            <a:off x="1222375" y="3114675"/>
            <a:ext cx="389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or in terms of singularity functions as</a:t>
            </a:r>
          </a:p>
        </p:txBody>
      </p:sp>
      <p:graphicFrame>
        <p:nvGraphicFramePr>
          <p:cNvPr id="2051" name="Object 7"/>
          <p:cNvGraphicFramePr>
            <a:graphicFrameLocks noChangeAspect="1"/>
          </p:cNvGraphicFramePr>
          <p:nvPr/>
        </p:nvGraphicFramePr>
        <p:xfrm>
          <a:off x="1624013" y="3868738"/>
          <a:ext cx="1931987" cy="1133475"/>
        </p:xfrm>
        <a:graphic>
          <a:graphicData uri="http://schemas.openxmlformats.org/presentationml/2006/ole">
            <mc:AlternateContent xmlns:mc="http://schemas.openxmlformats.org/markup-compatibility/2006">
              <mc:Choice xmlns:v="urn:schemas-microsoft-com:vml" Requires="v">
                <p:oleObj name="Equation" r:id="rId5" imgW="1168200" imgH="685800" progId="Equation.DSMT4">
                  <p:embed/>
                </p:oleObj>
              </mc:Choice>
              <mc:Fallback>
                <p:oleObj name="Equation" r:id="rId5" imgW="1168200" imgH="685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4013" y="3868738"/>
                        <a:ext cx="1931987" cy="1133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4"/>
          <p:cNvSpPr txBox="1">
            <a:spLocks noChangeArrowheads="1"/>
          </p:cNvSpPr>
          <p:nvPr/>
        </p:nvSpPr>
        <p:spPr bwMode="auto">
          <a:xfrm>
            <a:off x="606425" y="481013"/>
            <a:ext cx="812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singularity functions can be differentiated and integrated like ordinary functions</a:t>
            </a:r>
          </a:p>
        </p:txBody>
      </p:sp>
      <p:graphicFrame>
        <p:nvGraphicFramePr>
          <p:cNvPr id="3074" name="Object 5"/>
          <p:cNvGraphicFramePr>
            <a:graphicFrameLocks noChangeAspect="1"/>
          </p:cNvGraphicFramePr>
          <p:nvPr/>
        </p:nvGraphicFramePr>
        <p:xfrm>
          <a:off x="1646238" y="1284288"/>
          <a:ext cx="3470275" cy="1363662"/>
        </p:xfrm>
        <a:graphic>
          <a:graphicData uri="http://schemas.openxmlformats.org/presentationml/2006/ole">
            <mc:AlternateContent xmlns:mc="http://schemas.openxmlformats.org/markup-compatibility/2006">
              <mc:Choice xmlns:v="urn:schemas-microsoft-com:vml" Requires="v">
                <p:oleObj name="Equation" r:id="rId3" imgW="2197080" imgH="863280" progId="Equation.DSMT4">
                  <p:embed/>
                </p:oleObj>
              </mc:Choice>
              <mc:Fallback>
                <p:oleObj name="Equation" r:id="rId3" imgW="2197080" imgH="8632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6238" y="1284288"/>
                        <a:ext cx="3470275" cy="1363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2444750" y="317500"/>
            <a:ext cx="5160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Singularity Functions for describing the shear force and bending moments of various loads</a:t>
            </a:r>
          </a:p>
        </p:txBody>
      </p:sp>
      <p:sp>
        <p:nvSpPr>
          <p:cNvPr id="9219" name="Line 5"/>
          <p:cNvSpPr>
            <a:spLocks noChangeShapeType="1"/>
          </p:cNvSpPr>
          <p:nvPr/>
        </p:nvSpPr>
        <p:spPr bwMode="auto">
          <a:xfrm>
            <a:off x="1060450" y="3511550"/>
            <a:ext cx="23415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0" name="Line 6"/>
          <p:cNvSpPr>
            <a:spLocks noChangeShapeType="1"/>
          </p:cNvSpPr>
          <p:nvPr/>
        </p:nvSpPr>
        <p:spPr bwMode="auto">
          <a:xfrm flipH="1" flipV="1">
            <a:off x="2012950" y="2938463"/>
            <a:ext cx="11113" cy="5857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1" name="Text Box 7"/>
          <p:cNvSpPr txBox="1">
            <a:spLocks noChangeArrowheads="1"/>
          </p:cNvSpPr>
          <p:nvPr/>
        </p:nvSpPr>
        <p:spPr bwMode="auto">
          <a:xfrm>
            <a:off x="1797050" y="2378075"/>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9222" name="Text Box 8"/>
          <p:cNvSpPr txBox="1">
            <a:spLocks noChangeArrowheads="1"/>
          </p:cNvSpPr>
          <p:nvPr/>
        </p:nvSpPr>
        <p:spPr bwMode="auto">
          <a:xfrm>
            <a:off x="2174875" y="2863850"/>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 lb </a:t>
            </a:r>
          </a:p>
        </p:txBody>
      </p:sp>
      <p:sp>
        <p:nvSpPr>
          <p:cNvPr id="9223" name="Text Box 9"/>
          <p:cNvSpPr txBox="1">
            <a:spLocks noChangeArrowheads="1"/>
          </p:cNvSpPr>
          <p:nvPr/>
        </p:nvSpPr>
        <p:spPr bwMode="auto">
          <a:xfrm>
            <a:off x="5114925" y="3352800"/>
            <a:ext cx="15969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P&lt; x-a &gt;</a:t>
            </a:r>
            <a:r>
              <a:rPr lang="en-US" baseline="30000" dirty="0"/>
              <a:t>0</a:t>
            </a:r>
          </a:p>
          <a:p>
            <a:pPr eaLnBrk="1" hangingPunct="1"/>
            <a:r>
              <a:rPr lang="en-US" dirty="0"/>
              <a:t>M = P&lt; x-a &gt;</a:t>
            </a:r>
            <a:r>
              <a:rPr lang="en-US" baseline="30000" dirty="0"/>
              <a:t>1</a:t>
            </a:r>
            <a:endParaRPr lang="en-US" dirty="0"/>
          </a:p>
        </p:txBody>
      </p:sp>
      <p:sp>
        <p:nvSpPr>
          <p:cNvPr id="9224" name="Line 10"/>
          <p:cNvSpPr>
            <a:spLocks noChangeShapeType="1"/>
          </p:cNvSpPr>
          <p:nvPr/>
        </p:nvSpPr>
        <p:spPr bwMode="auto">
          <a:xfrm>
            <a:off x="1098550" y="2243138"/>
            <a:ext cx="22431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5" name="Arc 11"/>
          <p:cNvSpPr>
            <a:spLocks/>
          </p:cNvSpPr>
          <p:nvPr/>
        </p:nvSpPr>
        <p:spPr bwMode="auto">
          <a:xfrm flipV="1">
            <a:off x="1793875" y="2024063"/>
            <a:ext cx="438150" cy="438150"/>
          </a:xfrm>
          <a:custGeom>
            <a:avLst/>
            <a:gdLst>
              <a:gd name="T0" fmla="*/ 219075 w 43200"/>
              <a:gd name="T1" fmla="*/ 0 h 43200"/>
              <a:gd name="T2" fmla="*/ 0 w 43200"/>
              <a:gd name="T3" fmla="*/ 219065 h 43200"/>
              <a:gd name="T4" fmla="*/ 219075 w 43200"/>
              <a:gd name="T5" fmla="*/ 219075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21599"/>
                  <a:pt x="0" y="21599"/>
                  <a:pt x="0" y="21599"/>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21599"/>
                  <a:pt x="0" y="21599"/>
                  <a:pt x="0" y="21599"/>
                </a:cubicBezTo>
                <a:lnTo>
                  <a:pt x="21600" y="21600"/>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26" name="Text Box 12"/>
          <p:cNvSpPr txBox="1">
            <a:spLocks noChangeArrowheads="1"/>
          </p:cNvSpPr>
          <p:nvPr/>
        </p:nvSpPr>
        <p:spPr bwMode="auto">
          <a:xfrm>
            <a:off x="2359025" y="1682750"/>
            <a:ext cx="79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C ft-lb</a:t>
            </a:r>
          </a:p>
        </p:txBody>
      </p:sp>
      <p:sp>
        <p:nvSpPr>
          <p:cNvPr id="9227" name="Text Box 13"/>
          <p:cNvSpPr txBox="1">
            <a:spLocks noChangeArrowheads="1"/>
          </p:cNvSpPr>
          <p:nvPr/>
        </p:nvSpPr>
        <p:spPr bwMode="auto">
          <a:xfrm>
            <a:off x="5162550" y="1755775"/>
            <a:ext cx="160973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0</a:t>
            </a:r>
            <a:endParaRPr lang="en-US" baseline="30000" dirty="0"/>
          </a:p>
          <a:p>
            <a:pPr eaLnBrk="1" hangingPunct="1"/>
            <a:r>
              <a:rPr lang="en-US" dirty="0"/>
              <a:t>M = C&lt; x-a &gt;</a:t>
            </a:r>
            <a:r>
              <a:rPr lang="en-US" baseline="30000" dirty="0"/>
              <a:t>0</a:t>
            </a:r>
            <a:endParaRPr lang="en-US" dirty="0"/>
          </a:p>
        </p:txBody>
      </p:sp>
      <p:sp>
        <p:nvSpPr>
          <p:cNvPr id="9228" name="Line 14"/>
          <p:cNvSpPr>
            <a:spLocks noChangeShapeType="1"/>
          </p:cNvSpPr>
          <p:nvPr/>
        </p:nvSpPr>
        <p:spPr bwMode="auto">
          <a:xfrm>
            <a:off x="1146175" y="5095875"/>
            <a:ext cx="2255838" cy="12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9" name="Line 16"/>
          <p:cNvSpPr>
            <a:spLocks noChangeShapeType="1"/>
          </p:cNvSpPr>
          <p:nvPr/>
        </p:nvSpPr>
        <p:spPr bwMode="auto">
          <a:xfrm flipV="1">
            <a:off x="1974850" y="4694238"/>
            <a:ext cx="0" cy="414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Line 17"/>
          <p:cNvSpPr>
            <a:spLocks noChangeShapeType="1"/>
          </p:cNvSpPr>
          <p:nvPr/>
        </p:nvSpPr>
        <p:spPr bwMode="auto">
          <a:xfrm flipV="1">
            <a:off x="2159000" y="4694238"/>
            <a:ext cx="0" cy="414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 name="Line 18"/>
          <p:cNvSpPr>
            <a:spLocks noChangeShapeType="1"/>
          </p:cNvSpPr>
          <p:nvPr/>
        </p:nvSpPr>
        <p:spPr bwMode="auto">
          <a:xfrm flipV="1">
            <a:off x="2378075" y="4694238"/>
            <a:ext cx="0" cy="414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2" name="Line 19"/>
          <p:cNvSpPr>
            <a:spLocks noChangeShapeType="1"/>
          </p:cNvSpPr>
          <p:nvPr/>
        </p:nvSpPr>
        <p:spPr bwMode="auto">
          <a:xfrm flipV="1">
            <a:off x="2598738" y="4706938"/>
            <a:ext cx="0" cy="414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3" name="Line 20"/>
          <p:cNvSpPr>
            <a:spLocks noChangeShapeType="1"/>
          </p:cNvSpPr>
          <p:nvPr/>
        </p:nvSpPr>
        <p:spPr bwMode="auto">
          <a:xfrm flipV="1">
            <a:off x="2825750" y="4695825"/>
            <a:ext cx="0" cy="414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4" name="Line 21"/>
          <p:cNvSpPr>
            <a:spLocks noChangeShapeType="1"/>
          </p:cNvSpPr>
          <p:nvPr/>
        </p:nvSpPr>
        <p:spPr bwMode="auto">
          <a:xfrm>
            <a:off x="1974850" y="4705350"/>
            <a:ext cx="14271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5" name="Text Box 23"/>
          <p:cNvSpPr txBox="1">
            <a:spLocks noChangeArrowheads="1"/>
          </p:cNvSpPr>
          <p:nvPr/>
        </p:nvSpPr>
        <p:spPr bwMode="auto">
          <a:xfrm>
            <a:off x="1663700" y="4291013"/>
            <a:ext cx="1339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 lb/ length</a:t>
            </a:r>
          </a:p>
        </p:txBody>
      </p:sp>
      <p:sp>
        <p:nvSpPr>
          <p:cNvPr id="9236" name="Text Box 24"/>
          <p:cNvSpPr txBox="1">
            <a:spLocks noChangeArrowheads="1"/>
          </p:cNvSpPr>
          <p:nvPr/>
        </p:nvSpPr>
        <p:spPr bwMode="auto">
          <a:xfrm>
            <a:off x="4992688" y="4498975"/>
            <a:ext cx="18020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w&lt; x-a &gt;</a:t>
            </a:r>
            <a:r>
              <a:rPr lang="en-US" baseline="30000" dirty="0"/>
              <a:t>1</a:t>
            </a:r>
          </a:p>
          <a:p>
            <a:pPr eaLnBrk="1" hangingPunct="1"/>
            <a:r>
              <a:rPr lang="en-US" dirty="0"/>
              <a:t>M = w/2&lt; x-a &gt;</a:t>
            </a:r>
            <a:r>
              <a:rPr lang="en-US" baseline="30000" dirty="0"/>
              <a:t>2</a:t>
            </a:r>
            <a:endParaRPr lang="en-US" dirty="0"/>
          </a:p>
        </p:txBody>
      </p:sp>
      <p:sp>
        <p:nvSpPr>
          <p:cNvPr id="9237" name="Line 25"/>
          <p:cNvSpPr>
            <a:spLocks noChangeShapeType="1"/>
          </p:cNvSpPr>
          <p:nvPr/>
        </p:nvSpPr>
        <p:spPr bwMode="auto">
          <a:xfrm>
            <a:off x="1255713" y="6413500"/>
            <a:ext cx="2438400" cy="111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26"/>
          <p:cNvSpPr>
            <a:spLocks noChangeShapeType="1"/>
          </p:cNvSpPr>
          <p:nvPr/>
        </p:nvSpPr>
        <p:spPr bwMode="auto">
          <a:xfrm flipV="1">
            <a:off x="1951038" y="5718175"/>
            <a:ext cx="1573212" cy="682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27"/>
          <p:cNvSpPr>
            <a:spLocks noChangeShapeType="1"/>
          </p:cNvSpPr>
          <p:nvPr/>
        </p:nvSpPr>
        <p:spPr bwMode="auto">
          <a:xfrm flipH="1" flipV="1">
            <a:off x="2378075" y="6229350"/>
            <a:ext cx="0" cy="1841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0" name="Line 28"/>
          <p:cNvSpPr>
            <a:spLocks noChangeShapeType="1"/>
          </p:cNvSpPr>
          <p:nvPr/>
        </p:nvSpPr>
        <p:spPr bwMode="auto">
          <a:xfrm flipV="1">
            <a:off x="2609850" y="6108700"/>
            <a:ext cx="0" cy="2921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1" name="Line 29"/>
          <p:cNvSpPr>
            <a:spLocks noChangeShapeType="1"/>
          </p:cNvSpPr>
          <p:nvPr/>
        </p:nvSpPr>
        <p:spPr bwMode="auto">
          <a:xfrm flipV="1">
            <a:off x="2840038" y="6022975"/>
            <a:ext cx="0" cy="4016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2" name="Line 30"/>
          <p:cNvSpPr>
            <a:spLocks noChangeShapeType="1"/>
          </p:cNvSpPr>
          <p:nvPr/>
        </p:nvSpPr>
        <p:spPr bwMode="auto">
          <a:xfrm>
            <a:off x="3048000" y="6010275"/>
            <a:ext cx="3413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3" name="Line 31"/>
          <p:cNvSpPr>
            <a:spLocks noChangeShapeType="1"/>
          </p:cNvSpPr>
          <p:nvPr/>
        </p:nvSpPr>
        <p:spPr bwMode="auto">
          <a:xfrm flipH="1" flipV="1">
            <a:off x="3376613" y="5840413"/>
            <a:ext cx="12700" cy="146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4" name="Text Box 32"/>
          <p:cNvSpPr txBox="1">
            <a:spLocks noChangeArrowheads="1"/>
          </p:cNvSpPr>
          <p:nvPr/>
        </p:nvSpPr>
        <p:spPr bwMode="auto">
          <a:xfrm>
            <a:off x="3114675" y="60229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1</a:t>
            </a:r>
          </a:p>
        </p:txBody>
      </p:sp>
      <p:sp>
        <p:nvSpPr>
          <p:cNvPr id="9245" name="Text Box 33"/>
          <p:cNvSpPr txBox="1">
            <a:spLocks noChangeArrowheads="1"/>
          </p:cNvSpPr>
          <p:nvPr/>
        </p:nvSpPr>
        <p:spPr bwMode="auto">
          <a:xfrm>
            <a:off x="3468688" y="5694363"/>
            <a:ext cx="13731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 lb/ length</a:t>
            </a:r>
            <a:r>
              <a:rPr lang="en-US" baseline="30000"/>
              <a:t>2</a:t>
            </a:r>
            <a:endParaRPr lang="en-US"/>
          </a:p>
        </p:txBody>
      </p:sp>
      <p:sp>
        <p:nvSpPr>
          <p:cNvPr id="9246" name="Text Box 34"/>
          <p:cNvSpPr txBox="1">
            <a:spLocks noChangeArrowheads="1"/>
          </p:cNvSpPr>
          <p:nvPr/>
        </p:nvSpPr>
        <p:spPr bwMode="auto">
          <a:xfrm>
            <a:off x="5102225" y="5767388"/>
            <a:ext cx="1750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V = s/2&lt; x-a &gt;</a:t>
            </a:r>
            <a:r>
              <a:rPr lang="en-US" baseline="30000" dirty="0"/>
              <a:t>2</a:t>
            </a:r>
          </a:p>
          <a:p>
            <a:pPr eaLnBrk="1" hangingPunct="1"/>
            <a:r>
              <a:rPr lang="en-US" dirty="0"/>
              <a:t>M = s/6&lt; x-a &gt;</a:t>
            </a:r>
            <a:r>
              <a:rPr lang="en-US" baseline="30000" dirty="0"/>
              <a:t>3</a:t>
            </a:r>
            <a:endParaRPr lang="en-US" dirty="0"/>
          </a:p>
        </p:txBody>
      </p:sp>
      <p:sp>
        <p:nvSpPr>
          <p:cNvPr id="9247" name="Text Box 35"/>
          <p:cNvSpPr txBox="1">
            <a:spLocks noChangeArrowheads="1"/>
          </p:cNvSpPr>
          <p:nvPr/>
        </p:nvSpPr>
        <p:spPr bwMode="auto">
          <a:xfrm>
            <a:off x="1776413" y="3621088"/>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9248" name="Text Box 36"/>
          <p:cNvSpPr txBox="1">
            <a:spLocks noChangeArrowheads="1"/>
          </p:cNvSpPr>
          <p:nvPr/>
        </p:nvSpPr>
        <p:spPr bwMode="auto">
          <a:xfrm>
            <a:off x="1704975" y="5183188"/>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9249" name="Text Box 37"/>
          <p:cNvSpPr txBox="1">
            <a:spLocks noChangeArrowheads="1"/>
          </p:cNvSpPr>
          <p:nvPr/>
        </p:nvSpPr>
        <p:spPr bwMode="auto">
          <a:xfrm>
            <a:off x="1695450" y="6491288"/>
            <a:ext cx="691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x = a</a:t>
            </a:r>
          </a:p>
        </p:txBody>
      </p:sp>
      <p:sp>
        <p:nvSpPr>
          <p:cNvPr id="9250" name="Line 38"/>
          <p:cNvSpPr>
            <a:spLocks noChangeShapeType="1"/>
          </p:cNvSpPr>
          <p:nvPr/>
        </p:nvSpPr>
        <p:spPr bwMode="auto">
          <a:xfrm>
            <a:off x="3411538" y="4891088"/>
            <a:ext cx="349250" cy="952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1" name="Line 39"/>
          <p:cNvSpPr>
            <a:spLocks noChangeShapeType="1"/>
          </p:cNvSpPr>
          <p:nvPr/>
        </p:nvSpPr>
        <p:spPr bwMode="auto">
          <a:xfrm flipV="1">
            <a:off x="3575050" y="6196013"/>
            <a:ext cx="319088" cy="952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4"/>
          <p:cNvSpPr txBox="1">
            <a:spLocks noChangeArrowheads="1"/>
          </p:cNvSpPr>
          <p:nvPr/>
        </p:nvSpPr>
        <p:spPr bwMode="auto">
          <a:xfrm>
            <a:off x="1068388" y="595313"/>
            <a:ext cx="294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C00000"/>
                </a:solidFill>
              </a:rPr>
              <a:t>Consider a simple example</a:t>
            </a:r>
          </a:p>
        </p:txBody>
      </p:sp>
      <p:sp>
        <p:nvSpPr>
          <p:cNvPr id="4100" name="Rectangle 5"/>
          <p:cNvSpPr>
            <a:spLocks noChangeArrowheads="1"/>
          </p:cNvSpPr>
          <p:nvPr/>
        </p:nvSpPr>
        <p:spPr bwMode="auto">
          <a:xfrm>
            <a:off x="1725613" y="1920875"/>
            <a:ext cx="3319462" cy="889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4101" name="Line 6"/>
          <p:cNvSpPr>
            <a:spLocks noChangeShapeType="1"/>
          </p:cNvSpPr>
          <p:nvPr/>
        </p:nvSpPr>
        <p:spPr bwMode="auto">
          <a:xfrm flipV="1">
            <a:off x="1716088" y="2003425"/>
            <a:ext cx="0" cy="441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2" name="Line 7"/>
          <p:cNvSpPr>
            <a:spLocks noChangeShapeType="1"/>
          </p:cNvSpPr>
          <p:nvPr/>
        </p:nvSpPr>
        <p:spPr bwMode="auto">
          <a:xfrm flipV="1">
            <a:off x="5045075" y="2012950"/>
            <a:ext cx="0" cy="3698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3" name="Line 8"/>
          <p:cNvSpPr>
            <a:spLocks noChangeShapeType="1"/>
          </p:cNvSpPr>
          <p:nvPr/>
        </p:nvSpPr>
        <p:spPr bwMode="auto">
          <a:xfrm>
            <a:off x="3184525" y="1541463"/>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4" name="Line 9"/>
          <p:cNvSpPr>
            <a:spLocks noChangeShapeType="1"/>
          </p:cNvSpPr>
          <p:nvPr/>
        </p:nvSpPr>
        <p:spPr bwMode="auto">
          <a:xfrm>
            <a:off x="3441700" y="1552575"/>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5" name="Line 10"/>
          <p:cNvSpPr>
            <a:spLocks noChangeShapeType="1"/>
          </p:cNvSpPr>
          <p:nvPr/>
        </p:nvSpPr>
        <p:spPr bwMode="auto">
          <a:xfrm>
            <a:off x="3687763" y="1541463"/>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6" name="Line 11"/>
          <p:cNvSpPr>
            <a:spLocks noChangeShapeType="1"/>
          </p:cNvSpPr>
          <p:nvPr/>
        </p:nvSpPr>
        <p:spPr bwMode="auto">
          <a:xfrm>
            <a:off x="3946525" y="1552575"/>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7" name="Line 12"/>
          <p:cNvSpPr>
            <a:spLocks noChangeShapeType="1"/>
          </p:cNvSpPr>
          <p:nvPr/>
        </p:nvSpPr>
        <p:spPr bwMode="auto">
          <a:xfrm>
            <a:off x="4171950" y="1543050"/>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8" name="Line 13"/>
          <p:cNvSpPr>
            <a:spLocks noChangeShapeType="1"/>
          </p:cNvSpPr>
          <p:nvPr/>
        </p:nvSpPr>
        <p:spPr bwMode="auto">
          <a:xfrm>
            <a:off x="4459288" y="1541463"/>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9" name="Line 14"/>
          <p:cNvSpPr>
            <a:spLocks noChangeShapeType="1"/>
          </p:cNvSpPr>
          <p:nvPr/>
        </p:nvSpPr>
        <p:spPr bwMode="auto">
          <a:xfrm>
            <a:off x="4725988" y="1560513"/>
            <a:ext cx="0" cy="3698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0" name="Line 15"/>
          <p:cNvSpPr>
            <a:spLocks noChangeShapeType="1"/>
          </p:cNvSpPr>
          <p:nvPr/>
        </p:nvSpPr>
        <p:spPr bwMode="auto">
          <a:xfrm>
            <a:off x="5024438" y="1552575"/>
            <a:ext cx="0" cy="369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1" name="Line 16"/>
          <p:cNvSpPr>
            <a:spLocks noChangeShapeType="1"/>
          </p:cNvSpPr>
          <p:nvPr/>
        </p:nvSpPr>
        <p:spPr bwMode="auto">
          <a:xfrm>
            <a:off x="3175000" y="1541463"/>
            <a:ext cx="1879600"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Text Box 17"/>
          <p:cNvSpPr txBox="1">
            <a:spLocks noChangeArrowheads="1"/>
          </p:cNvSpPr>
          <p:nvPr/>
        </p:nvSpPr>
        <p:spPr bwMode="auto">
          <a:xfrm>
            <a:off x="3730625" y="1108075"/>
            <a:ext cx="869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20 lb/ft</a:t>
            </a:r>
          </a:p>
        </p:txBody>
      </p:sp>
      <p:sp>
        <p:nvSpPr>
          <p:cNvPr id="4113" name="Line 18"/>
          <p:cNvSpPr>
            <a:spLocks noChangeShapeType="1"/>
          </p:cNvSpPr>
          <p:nvPr/>
        </p:nvSpPr>
        <p:spPr bwMode="auto">
          <a:xfrm>
            <a:off x="3154363" y="2074863"/>
            <a:ext cx="9525" cy="3492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4" name="Line 19"/>
          <p:cNvSpPr>
            <a:spLocks noChangeShapeType="1"/>
          </p:cNvSpPr>
          <p:nvPr/>
        </p:nvSpPr>
        <p:spPr bwMode="auto">
          <a:xfrm>
            <a:off x="1725613" y="2301875"/>
            <a:ext cx="142875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5" name="Line 20"/>
          <p:cNvSpPr>
            <a:spLocks noChangeShapeType="1"/>
          </p:cNvSpPr>
          <p:nvPr/>
        </p:nvSpPr>
        <p:spPr bwMode="auto">
          <a:xfrm flipV="1">
            <a:off x="3175000" y="2290763"/>
            <a:ext cx="1858963" cy="1111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6" name="Text Box 21"/>
          <p:cNvSpPr txBox="1">
            <a:spLocks noChangeArrowheads="1"/>
          </p:cNvSpPr>
          <p:nvPr/>
        </p:nvSpPr>
        <p:spPr bwMode="auto">
          <a:xfrm>
            <a:off x="1470025" y="2649538"/>
            <a:ext cx="1155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A = 50 lb </a:t>
            </a:r>
          </a:p>
        </p:txBody>
      </p:sp>
      <p:sp>
        <p:nvSpPr>
          <p:cNvPr id="4117" name="Text Box 22"/>
          <p:cNvSpPr txBox="1">
            <a:spLocks noChangeArrowheads="1"/>
          </p:cNvSpPr>
          <p:nvPr/>
        </p:nvSpPr>
        <p:spPr bwMode="auto">
          <a:xfrm>
            <a:off x="2209800" y="2259013"/>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10 ft</a:t>
            </a:r>
          </a:p>
        </p:txBody>
      </p:sp>
      <p:sp>
        <p:nvSpPr>
          <p:cNvPr id="4118" name="Text Box 23"/>
          <p:cNvSpPr txBox="1">
            <a:spLocks noChangeArrowheads="1"/>
          </p:cNvSpPr>
          <p:nvPr/>
        </p:nvSpPr>
        <p:spPr bwMode="auto">
          <a:xfrm>
            <a:off x="3659188" y="227965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10 ft</a:t>
            </a:r>
          </a:p>
        </p:txBody>
      </p:sp>
      <p:sp>
        <p:nvSpPr>
          <p:cNvPr id="4119" name="Text Box 24"/>
          <p:cNvSpPr txBox="1">
            <a:spLocks noChangeArrowheads="1"/>
          </p:cNvSpPr>
          <p:nvPr/>
        </p:nvSpPr>
        <p:spPr bwMode="auto">
          <a:xfrm>
            <a:off x="4819650" y="2465388"/>
            <a:ext cx="1219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B = 150 lb</a:t>
            </a:r>
          </a:p>
        </p:txBody>
      </p:sp>
      <p:graphicFrame>
        <p:nvGraphicFramePr>
          <p:cNvPr id="4098" name="Object 25"/>
          <p:cNvGraphicFramePr>
            <a:graphicFrameLocks noChangeAspect="1"/>
          </p:cNvGraphicFramePr>
          <p:nvPr/>
        </p:nvGraphicFramePr>
        <p:xfrm>
          <a:off x="625475" y="3768725"/>
          <a:ext cx="3660775" cy="712788"/>
        </p:xfrm>
        <a:graphic>
          <a:graphicData uri="http://schemas.openxmlformats.org/presentationml/2006/ole">
            <mc:AlternateContent xmlns:mc="http://schemas.openxmlformats.org/markup-compatibility/2006">
              <mc:Choice xmlns:v="urn:schemas-microsoft-com:vml" Requires="v">
                <p:oleObj name="Equation" r:id="rId3" imgW="2869920" imgH="558720" progId="Equation.DSMT4">
                  <p:embed/>
                </p:oleObj>
              </mc:Choice>
              <mc:Fallback>
                <p:oleObj name="Equation" r:id="rId3" imgW="2869920" imgH="558720" progId="Equation.DSMT4">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475" y="3768725"/>
                        <a:ext cx="3660775"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0" name="Line 26"/>
          <p:cNvSpPr>
            <a:spLocks noChangeShapeType="1"/>
          </p:cNvSpPr>
          <p:nvPr/>
        </p:nvSpPr>
        <p:spPr bwMode="auto">
          <a:xfrm flipV="1">
            <a:off x="3359150" y="4151313"/>
            <a:ext cx="617538" cy="4619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1" name="Text Box 27"/>
          <p:cNvSpPr txBox="1">
            <a:spLocks noChangeArrowheads="1"/>
          </p:cNvSpPr>
          <p:nvPr/>
        </p:nvSpPr>
        <p:spPr bwMode="auto">
          <a:xfrm>
            <a:off x="3165475" y="4673600"/>
            <a:ext cx="1243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don't need</a:t>
            </a:r>
          </a:p>
        </p:txBody>
      </p:sp>
      <p:sp>
        <p:nvSpPr>
          <p:cNvPr id="4122" name="Line 28"/>
          <p:cNvSpPr>
            <a:spLocks noChangeShapeType="1"/>
          </p:cNvSpPr>
          <p:nvPr/>
        </p:nvSpPr>
        <p:spPr bwMode="auto">
          <a:xfrm flipV="1">
            <a:off x="5445125" y="6442075"/>
            <a:ext cx="253682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3" name="Line 29"/>
          <p:cNvSpPr>
            <a:spLocks noChangeShapeType="1"/>
          </p:cNvSpPr>
          <p:nvPr/>
        </p:nvSpPr>
        <p:spPr bwMode="auto">
          <a:xfrm flipV="1">
            <a:off x="5537200" y="3627438"/>
            <a:ext cx="0" cy="450850"/>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4" name="Line 30"/>
          <p:cNvSpPr>
            <a:spLocks noChangeShapeType="1"/>
          </p:cNvSpPr>
          <p:nvPr/>
        </p:nvSpPr>
        <p:spPr bwMode="auto">
          <a:xfrm>
            <a:off x="5527675" y="3636963"/>
            <a:ext cx="1077913" cy="0"/>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5" name="Line 31"/>
          <p:cNvSpPr>
            <a:spLocks noChangeShapeType="1"/>
          </p:cNvSpPr>
          <p:nvPr/>
        </p:nvSpPr>
        <p:spPr bwMode="auto">
          <a:xfrm>
            <a:off x="6596063" y="3636963"/>
            <a:ext cx="1408112" cy="1408112"/>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6" name="Line 32"/>
          <p:cNvSpPr>
            <a:spLocks noChangeShapeType="1"/>
          </p:cNvSpPr>
          <p:nvPr/>
        </p:nvSpPr>
        <p:spPr bwMode="auto">
          <a:xfrm flipV="1">
            <a:off x="8024813" y="4057650"/>
            <a:ext cx="9525" cy="987425"/>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7" name="Line 39"/>
          <p:cNvSpPr>
            <a:spLocks noChangeShapeType="1"/>
          </p:cNvSpPr>
          <p:nvPr/>
        </p:nvSpPr>
        <p:spPr bwMode="auto">
          <a:xfrm>
            <a:off x="5537200" y="4068763"/>
            <a:ext cx="2487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8" name="Line 40"/>
          <p:cNvSpPr>
            <a:spLocks noChangeShapeType="1"/>
          </p:cNvSpPr>
          <p:nvPr/>
        </p:nvSpPr>
        <p:spPr bwMode="auto">
          <a:xfrm flipV="1">
            <a:off x="5445125" y="5486400"/>
            <a:ext cx="1295400" cy="946150"/>
          </a:xfrm>
          <a:prstGeom prst="line">
            <a:avLst/>
          </a:prstGeom>
          <a:noFill/>
          <a:ln w="25400">
            <a:solidFill>
              <a:srgbClr val="3333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9" name="Line 41"/>
          <p:cNvSpPr>
            <a:spLocks noChangeShapeType="1"/>
          </p:cNvSpPr>
          <p:nvPr/>
        </p:nvSpPr>
        <p:spPr bwMode="auto">
          <a:xfrm>
            <a:off x="7027863" y="4140200"/>
            <a:ext cx="9525" cy="11922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Arc 42"/>
          <p:cNvSpPr>
            <a:spLocks/>
          </p:cNvSpPr>
          <p:nvPr/>
        </p:nvSpPr>
        <p:spPr bwMode="auto">
          <a:xfrm rot="14102093" flipV="1">
            <a:off x="6847682" y="5258593"/>
            <a:ext cx="400050" cy="519113"/>
          </a:xfrm>
          <a:custGeom>
            <a:avLst/>
            <a:gdLst>
              <a:gd name="T0" fmla="*/ 142018 w 21600"/>
              <a:gd name="T1" fmla="*/ 0 h 20193"/>
              <a:gd name="T2" fmla="*/ 400050 w 21600"/>
              <a:gd name="T3" fmla="*/ 519113 h 20193"/>
              <a:gd name="T4" fmla="*/ 0 w 21600"/>
              <a:gd name="T5" fmla="*/ 519113 h 20193"/>
              <a:gd name="T6" fmla="*/ 0 60000 65536"/>
              <a:gd name="T7" fmla="*/ 0 60000 65536"/>
              <a:gd name="T8" fmla="*/ 0 60000 65536"/>
              <a:gd name="T9" fmla="*/ 0 w 21600"/>
              <a:gd name="T10" fmla="*/ 0 h 20193"/>
              <a:gd name="T11" fmla="*/ 21600 w 21600"/>
              <a:gd name="T12" fmla="*/ 20193 h 20193"/>
            </a:gdLst>
            <a:ahLst/>
            <a:cxnLst>
              <a:cxn ang="T6">
                <a:pos x="T0" y="T1"/>
              </a:cxn>
              <a:cxn ang="T7">
                <a:pos x="T2" y="T3"/>
              </a:cxn>
              <a:cxn ang="T8">
                <a:pos x="T4" y="T5"/>
              </a:cxn>
            </a:cxnLst>
            <a:rect l="T9" t="T10" r="T11" b="T12"/>
            <a:pathLst>
              <a:path w="21600" h="20193" fill="none" extrusionOk="0">
                <a:moveTo>
                  <a:pt x="7668" y="-1"/>
                </a:moveTo>
                <a:cubicBezTo>
                  <a:pt x="16054" y="3184"/>
                  <a:pt x="21600" y="11221"/>
                  <a:pt x="21600" y="20193"/>
                </a:cubicBezTo>
              </a:path>
              <a:path w="21600" h="20193" stroke="0" extrusionOk="0">
                <a:moveTo>
                  <a:pt x="7668" y="-1"/>
                </a:moveTo>
                <a:cubicBezTo>
                  <a:pt x="16054" y="3184"/>
                  <a:pt x="21600" y="11221"/>
                  <a:pt x="21600" y="20193"/>
                </a:cubicBezTo>
                <a:lnTo>
                  <a:pt x="0" y="20193"/>
                </a:lnTo>
                <a:close/>
              </a:path>
            </a:pathLst>
          </a:custGeom>
          <a:noFill/>
          <a:ln w="25400">
            <a:solidFill>
              <a:srgbClr val="3333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31" name="Arc 44"/>
          <p:cNvSpPr>
            <a:spLocks/>
          </p:cNvSpPr>
          <p:nvPr/>
        </p:nvSpPr>
        <p:spPr bwMode="auto">
          <a:xfrm rot="1636177">
            <a:off x="6905625" y="5581650"/>
            <a:ext cx="1077913" cy="1408113"/>
          </a:xfrm>
          <a:custGeom>
            <a:avLst/>
            <a:gdLst>
              <a:gd name="T0" fmla="*/ 0 w 17563"/>
              <a:gd name="T1" fmla="*/ 0 h 21600"/>
              <a:gd name="T2" fmla="*/ 1077913 w 17563"/>
              <a:gd name="T3" fmla="*/ 588474 h 21600"/>
              <a:gd name="T4" fmla="*/ 0 w 17563"/>
              <a:gd name="T5" fmla="*/ 1408113 h 21600"/>
              <a:gd name="T6" fmla="*/ 0 60000 65536"/>
              <a:gd name="T7" fmla="*/ 0 60000 65536"/>
              <a:gd name="T8" fmla="*/ 0 60000 65536"/>
              <a:gd name="T9" fmla="*/ 0 w 17563"/>
              <a:gd name="T10" fmla="*/ 0 h 21600"/>
              <a:gd name="T11" fmla="*/ 17563 w 17563"/>
              <a:gd name="T12" fmla="*/ 21600 h 21600"/>
            </a:gdLst>
            <a:ahLst/>
            <a:cxnLst>
              <a:cxn ang="T6">
                <a:pos x="T0" y="T1"/>
              </a:cxn>
              <a:cxn ang="T7">
                <a:pos x="T2" y="T3"/>
              </a:cxn>
              <a:cxn ang="T8">
                <a:pos x="T4" y="T5"/>
              </a:cxn>
            </a:cxnLst>
            <a:rect l="T9" t="T10" r="T11" b="T12"/>
            <a:pathLst>
              <a:path w="17563" h="21600" fill="none" extrusionOk="0">
                <a:moveTo>
                  <a:pt x="-1" y="0"/>
                </a:moveTo>
                <a:cubicBezTo>
                  <a:pt x="6967" y="0"/>
                  <a:pt x="13507" y="3361"/>
                  <a:pt x="17563" y="9026"/>
                </a:cubicBezTo>
              </a:path>
              <a:path w="17563" h="21600" stroke="0" extrusionOk="0">
                <a:moveTo>
                  <a:pt x="-1" y="0"/>
                </a:moveTo>
                <a:cubicBezTo>
                  <a:pt x="6967" y="0"/>
                  <a:pt x="13507" y="3361"/>
                  <a:pt x="17563" y="9026"/>
                </a:cubicBezTo>
                <a:lnTo>
                  <a:pt x="0" y="21600"/>
                </a:lnTo>
                <a:close/>
              </a:path>
            </a:pathLst>
          </a:custGeom>
          <a:noFill/>
          <a:ln w="25400">
            <a:solidFill>
              <a:srgbClr val="3333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32" name="Text Box 45"/>
          <p:cNvSpPr txBox="1">
            <a:spLocks noChangeArrowheads="1"/>
          </p:cNvSpPr>
          <p:nvPr/>
        </p:nvSpPr>
        <p:spPr bwMode="auto">
          <a:xfrm>
            <a:off x="5086350" y="35544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a:t>
            </a:r>
          </a:p>
        </p:txBody>
      </p:sp>
      <p:sp>
        <p:nvSpPr>
          <p:cNvPr id="4133" name="Text Box 46"/>
          <p:cNvSpPr txBox="1">
            <a:spLocks noChangeArrowheads="1"/>
          </p:cNvSpPr>
          <p:nvPr/>
        </p:nvSpPr>
        <p:spPr bwMode="auto">
          <a:xfrm>
            <a:off x="5260975" y="5464175"/>
            <a:ext cx="37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M</a:t>
            </a:r>
          </a:p>
        </p:txBody>
      </p:sp>
      <p:cxnSp>
        <p:nvCxnSpPr>
          <p:cNvPr id="3" name="Straight Connector 2"/>
          <p:cNvCxnSpPr>
            <a:stCxn id="4125" idx="0"/>
          </p:cNvCxnSpPr>
          <p:nvPr/>
        </p:nvCxnSpPr>
        <p:spPr>
          <a:xfrm>
            <a:off x="6596063" y="3636963"/>
            <a:ext cx="9525" cy="188118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TotalTime>
  <Words>2506</Words>
  <Application>Microsoft Office PowerPoint</Application>
  <PresentationFormat>On-screen Show (4:3)</PresentationFormat>
  <Paragraphs>305</Paragraphs>
  <Slides>15</Slides>
  <Notes>15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0" baseType="lpstr">
      <vt:lpstr>Arial</vt:lpstr>
      <vt:lpstr>Calibri</vt:lpstr>
      <vt:lpstr>Helvetica</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26</cp:revision>
  <dcterms:created xsi:type="dcterms:W3CDTF">2008-11-10T03:49:54Z</dcterms:created>
  <dcterms:modified xsi:type="dcterms:W3CDTF">2023-05-13T19:38:50Z</dcterms:modified>
</cp:coreProperties>
</file>