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74" autoAdjust="0"/>
    <p:restoredTop sz="88816" autoAdjust="0"/>
  </p:normalViewPr>
  <p:slideViewPr>
    <p:cSldViewPr snapToGrid="0">
      <p:cViewPr varScale="1">
        <p:scale>
          <a:sx n="99" d="100"/>
          <a:sy n="99" d="100"/>
        </p:scale>
        <p:origin x="108" y="498"/>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105" d="100"/>
          <a:sy n="105" d="100"/>
        </p:scale>
        <p:origin x="2046" y="13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9C9828-B219-4B41-8136-0C297EF7BD51}" type="datetimeFigureOut">
              <a:rPr lang="en-US" smtClean="0"/>
              <a:t>5/13/2023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F9D1602-40E5-4CE9-8282-38BC398BA749}" type="slidenum">
              <a:rPr lang="en-US" smtClean="0"/>
              <a:t>‹#›</a:t>
            </a:fld>
            <a:endParaRPr lang="en-US"/>
          </a:p>
        </p:txBody>
      </p:sp>
    </p:spTree>
    <p:extLst>
      <p:ext uri="{BB962C8B-B14F-4D97-AF65-F5344CB8AC3E}">
        <p14:creationId xmlns:p14="http://schemas.microsoft.com/office/powerpoint/2010/main" val="38542124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section will discuss two vector-related quantities: the dot product and direction cosines.</a:t>
            </a:r>
          </a:p>
        </p:txBody>
      </p:sp>
      <p:sp>
        <p:nvSpPr>
          <p:cNvPr id="4" name="Slide Number Placeholder 3"/>
          <p:cNvSpPr>
            <a:spLocks noGrp="1"/>
          </p:cNvSpPr>
          <p:nvPr>
            <p:ph type="sldNum" sz="quarter" idx="5"/>
          </p:nvPr>
        </p:nvSpPr>
        <p:spPr/>
        <p:txBody>
          <a:bodyPr/>
          <a:lstStyle/>
          <a:p>
            <a:fld id="{BF9D1602-40E5-4CE9-8282-38BC398BA749}" type="slidenum">
              <a:rPr lang="en-US" smtClean="0"/>
              <a:t>1</a:t>
            </a:fld>
            <a:endParaRPr lang="en-US"/>
          </a:p>
        </p:txBody>
      </p:sp>
    </p:spTree>
    <p:extLst>
      <p:ext uri="{BB962C8B-B14F-4D97-AF65-F5344CB8AC3E}">
        <p14:creationId xmlns:p14="http://schemas.microsoft.com/office/powerpoint/2010/main" val="36902469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of using position vectors to define a force vector that acts along a line between two points, such as a force in a cable that is attached to the two points.</a:t>
            </a:r>
          </a:p>
        </p:txBody>
      </p:sp>
      <p:sp>
        <p:nvSpPr>
          <p:cNvPr id="4" name="Slide Number Placeholder 3"/>
          <p:cNvSpPr>
            <a:spLocks noGrp="1"/>
          </p:cNvSpPr>
          <p:nvPr>
            <p:ph type="sldNum" sz="quarter" idx="5"/>
          </p:nvPr>
        </p:nvSpPr>
        <p:spPr/>
        <p:txBody>
          <a:bodyPr/>
          <a:lstStyle/>
          <a:p>
            <a:fld id="{BF9D1602-40E5-4CE9-8282-38BC398BA749}" type="slidenum">
              <a:rPr lang="en-US" smtClean="0"/>
              <a:t>10</a:t>
            </a:fld>
            <a:endParaRPr lang="en-US"/>
          </a:p>
        </p:txBody>
      </p:sp>
    </p:spTree>
    <p:extLst>
      <p:ext uri="{BB962C8B-B14F-4D97-AF65-F5344CB8AC3E}">
        <p14:creationId xmlns:p14="http://schemas.microsoft.com/office/powerpoint/2010/main" val="22272802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same solution in MATLAB</a:t>
            </a:r>
          </a:p>
        </p:txBody>
      </p:sp>
      <p:sp>
        <p:nvSpPr>
          <p:cNvPr id="4" name="Slide Number Placeholder 3"/>
          <p:cNvSpPr>
            <a:spLocks noGrp="1"/>
          </p:cNvSpPr>
          <p:nvPr>
            <p:ph type="sldNum" sz="quarter" idx="5"/>
          </p:nvPr>
        </p:nvSpPr>
        <p:spPr/>
        <p:txBody>
          <a:bodyPr/>
          <a:lstStyle/>
          <a:p>
            <a:fld id="{BF9D1602-40E5-4CE9-8282-38BC398BA749}" type="slidenum">
              <a:rPr lang="en-US" smtClean="0"/>
              <a:t>11</a:t>
            </a:fld>
            <a:endParaRPr lang="en-US"/>
          </a:p>
        </p:txBody>
      </p:sp>
    </p:spTree>
    <p:extLst>
      <p:ext uri="{BB962C8B-B14F-4D97-AF65-F5344CB8AC3E}">
        <p14:creationId xmlns:p14="http://schemas.microsoft.com/office/powerpoint/2010/main" val="24195494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define dot products and direction cosines and give examples of their use.</a:t>
            </a:r>
          </a:p>
        </p:txBody>
      </p:sp>
      <p:sp>
        <p:nvSpPr>
          <p:cNvPr id="4" name="Slide Number Placeholder 3"/>
          <p:cNvSpPr>
            <a:spLocks noGrp="1"/>
          </p:cNvSpPr>
          <p:nvPr>
            <p:ph type="sldNum" sz="quarter" idx="5"/>
          </p:nvPr>
        </p:nvSpPr>
        <p:spPr/>
        <p:txBody>
          <a:bodyPr/>
          <a:lstStyle/>
          <a:p>
            <a:fld id="{BF9D1602-40E5-4CE9-8282-38BC398BA749}" type="slidenum">
              <a:rPr lang="en-US" smtClean="0"/>
              <a:t>2</a:t>
            </a:fld>
            <a:endParaRPr lang="en-US"/>
          </a:p>
        </p:txBody>
      </p:sp>
    </p:spTree>
    <p:extLst>
      <p:ext uri="{BB962C8B-B14F-4D97-AF65-F5344CB8AC3E}">
        <p14:creationId xmlns:p14="http://schemas.microsoft.com/office/powerpoint/2010/main" val="6859167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One can multiply vectors together using either a cross product or a dot product. Here we define the dot product and give some of its properties. We can use the property in Note 4, for example, to determine direction cosines. The dot product is closely related to Cartesian components since if we dot any vector </a:t>
            </a:r>
            <a:r>
              <a:rPr lang="en-US" b="1" dirty="0"/>
              <a:t>F </a:t>
            </a:r>
            <a:r>
              <a:rPr lang="en-US" dirty="0"/>
              <a:t>with a unit vector in a given direction, we obtain the Cartesian component of </a:t>
            </a:r>
            <a:r>
              <a:rPr lang="en-US" b="1" dirty="0"/>
              <a:t>F</a:t>
            </a:r>
            <a:r>
              <a:rPr lang="en-US" dirty="0"/>
              <a:t> in that direction.</a:t>
            </a:r>
          </a:p>
          <a:p>
            <a:endParaRPr lang="en-US" dirty="0"/>
          </a:p>
        </p:txBody>
      </p:sp>
      <p:sp>
        <p:nvSpPr>
          <p:cNvPr id="4" name="Slide Number Placeholder 3"/>
          <p:cNvSpPr>
            <a:spLocks noGrp="1"/>
          </p:cNvSpPr>
          <p:nvPr>
            <p:ph type="sldNum" sz="quarter" idx="5"/>
          </p:nvPr>
        </p:nvSpPr>
        <p:spPr/>
        <p:txBody>
          <a:bodyPr/>
          <a:lstStyle/>
          <a:p>
            <a:fld id="{BF9D1602-40E5-4CE9-8282-38BC398BA749}" type="slidenum">
              <a:rPr lang="en-US" smtClean="0"/>
              <a:t>3</a:t>
            </a:fld>
            <a:endParaRPr lang="en-US"/>
          </a:p>
        </p:txBody>
      </p:sp>
    </p:spTree>
    <p:extLst>
      <p:ext uri="{BB962C8B-B14F-4D97-AF65-F5344CB8AC3E}">
        <p14:creationId xmlns:p14="http://schemas.microsoft.com/office/powerpoint/2010/main" val="7193976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If we write both the 300 </a:t>
            </a:r>
            <a:r>
              <a:rPr lang="en-US" dirty="0" err="1"/>
              <a:t>lb</a:t>
            </a:r>
            <a:r>
              <a:rPr lang="en-US" dirty="0"/>
              <a:t> force and a unit vector along AB in terms of their Cartesian components, then we can use those vectors and the dot product to calculate the scalar component along AB and this scalar component multiplied by the unit vector along A gives us the vector component of the 300 </a:t>
            </a:r>
            <a:r>
              <a:rPr lang="en-US" dirty="0" err="1"/>
              <a:t>lb</a:t>
            </a:r>
            <a:r>
              <a:rPr lang="en-US" dirty="0"/>
              <a:t> force along AB.</a:t>
            </a:r>
          </a:p>
          <a:p>
            <a:endParaRPr lang="en-US" dirty="0"/>
          </a:p>
        </p:txBody>
      </p:sp>
      <p:sp>
        <p:nvSpPr>
          <p:cNvPr id="4" name="Slide Number Placeholder 3"/>
          <p:cNvSpPr>
            <a:spLocks noGrp="1"/>
          </p:cNvSpPr>
          <p:nvPr>
            <p:ph type="sldNum" sz="quarter" idx="5"/>
          </p:nvPr>
        </p:nvSpPr>
        <p:spPr/>
        <p:txBody>
          <a:bodyPr/>
          <a:lstStyle/>
          <a:p>
            <a:fld id="{BF9D1602-40E5-4CE9-8282-38BC398BA749}" type="slidenum">
              <a:rPr lang="en-US" smtClean="0"/>
              <a:t>4</a:t>
            </a:fld>
            <a:endParaRPr lang="en-US"/>
          </a:p>
        </p:txBody>
      </p:sp>
    </p:spTree>
    <p:extLst>
      <p:ext uri="{BB962C8B-B14F-4D97-AF65-F5344CB8AC3E}">
        <p14:creationId xmlns:p14="http://schemas.microsoft.com/office/powerpoint/2010/main" val="7466531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can easily generate the force and the unit vector along AB in MATLAB. </a:t>
            </a:r>
            <a:r>
              <a:rPr lang="en-US"/>
              <a:t>There </a:t>
            </a:r>
            <a:r>
              <a:rPr lang="en-US" dirty="0"/>
              <a:t>is a built in MATLAB function  dot we can use to calculate the dot product, or we can multiply the force, written as a row vector, by the unit vector written as a column vector. The rules of matrix-vector multiplication then also gives us the dot product.</a:t>
            </a:r>
          </a:p>
          <a:p>
            <a:endParaRPr lang="en-US" dirty="0"/>
          </a:p>
        </p:txBody>
      </p:sp>
      <p:sp>
        <p:nvSpPr>
          <p:cNvPr id="4" name="Slide Number Placeholder 3"/>
          <p:cNvSpPr>
            <a:spLocks noGrp="1"/>
          </p:cNvSpPr>
          <p:nvPr>
            <p:ph type="sldNum" sz="quarter" idx="5"/>
          </p:nvPr>
        </p:nvSpPr>
        <p:spPr/>
        <p:txBody>
          <a:bodyPr/>
          <a:lstStyle/>
          <a:p>
            <a:fld id="{BF9D1602-40E5-4CE9-8282-38BC398BA749}" type="slidenum">
              <a:rPr lang="en-US" smtClean="0"/>
              <a:t>5</a:t>
            </a:fld>
            <a:endParaRPr lang="en-US"/>
          </a:p>
        </p:txBody>
      </p:sp>
    </p:spTree>
    <p:extLst>
      <p:ext uri="{BB962C8B-B14F-4D97-AF65-F5344CB8AC3E}">
        <p14:creationId xmlns:p14="http://schemas.microsoft.com/office/powerpoint/2010/main" val="40812120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Writing a vector in x-y-z Cartesian coordinates and taking the dot product of that vector with the unit vectors along the (x, y, z) axes  gives the magnitude of the force times the direction cosines. Knowing the direction cosines, we can compute the angles themselves with an inverse cosine function. Note: unlike computing the inverse sine function there is never any problem in using the inverse cosine since the angles with respect to the axes always are given as “principal” values between 0 and 180 degrees.</a:t>
            </a:r>
          </a:p>
          <a:p>
            <a:endParaRPr lang="en-US" dirty="0"/>
          </a:p>
        </p:txBody>
      </p:sp>
      <p:sp>
        <p:nvSpPr>
          <p:cNvPr id="4" name="Slide Number Placeholder 3"/>
          <p:cNvSpPr>
            <a:spLocks noGrp="1"/>
          </p:cNvSpPr>
          <p:nvPr>
            <p:ph type="sldNum" sz="quarter" idx="5"/>
          </p:nvPr>
        </p:nvSpPr>
        <p:spPr/>
        <p:txBody>
          <a:bodyPr/>
          <a:lstStyle/>
          <a:p>
            <a:fld id="{BF9D1602-40E5-4CE9-8282-38BC398BA749}" type="slidenum">
              <a:rPr lang="en-US" smtClean="0"/>
              <a:t>6</a:t>
            </a:fld>
            <a:endParaRPr lang="en-US"/>
          </a:p>
        </p:txBody>
      </p:sp>
    </p:spTree>
    <p:extLst>
      <p:ext uri="{BB962C8B-B14F-4D97-AF65-F5344CB8AC3E}">
        <p14:creationId xmlns:p14="http://schemas.microsoft.com/office/powerpoint/2010/main" val="3586762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Here is an example of computing by hand the direction cosine angles. Note that we get the Cartesian components of F by first breaking F up into its z and u components and then further breaking the u component ( in the x-y plane) into the x and y components.</a:t>
            </a:r>
          </a:p>
          <a:p>
            <a:endParaRPr lang="en-US" dirty="0"/>
          </a:p>
        </p:txBody>
      </p:sp>
      <p:sp>
        <p:nvSpPr>
          <p:cNvPr id="4" name="Slide Number Placeholder 3"/>
          <p:cNvSpPr>
            <a:spLocks noGrp="1"/>
          </p:cNvSpPr>
          <p:nvPr>
            <p:ph type="sldNum" sz="quarter" idx="5"/>
          </p:nvPr>
        </p:nvSpPr>
        <p:spPr/>
        <p:txBody>
          <a:bodyPr/>
          <a:lstStyle/>
          <a:p>
            <a:fld id="{BF9D1602-40E5-4CE9-8282-38BC398BA749}" type="slidenum">
              <a:rPr lang="en-US" smtClean="0"/>
              <a:t>7</a:t>
            </a:fld>
            <a:endParaRPr lang="en-US"/>
          </a:p>
        </p:txBody>
      </p:sp>
    </p:spTree>
    <p:extLst>
      <p:ext uri="{BB962C8B-B14F-4D97-AF65-F5344CB8AC3E}">
        <p14:creationId xmlns:p14="http://schemas.microsoft.com/office/powerpoint/2010/main" val="19289272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can also do the problem shown on the last slide by the same steps using in MATLAB.</a:t>
            </a:r>
          </a:p>
          <a:p>
            <a:endParaRPr lang="en-US" dirty="0"/>
          </a:p>
        </p:txBody>
      </p:sp>
      <p:sp>
        <p:nvSpPr>
          <p:cNvPr id="4" name="Slide Number Placeholder 3"/>
          <p:cNvSpPr>
            <a:spLocks noGrp="1"/>
          </p:cNvSpPr>
          <p:nvPr>
            <p:ph type="sldNum" sz="quarter" idx="5"/>
          </p:nvPr>
        </p:nvSpPr>
        <p:spPr/>
        <p:txBody>
          <a:bodyPr/>
          <a:lstStyle/>
          <a:p>
            <a:fld id="{BF9D1602-40E5-4CE9-8282-38BC398BA749}" type="slidenum">
              <a:rPr lang="en-US" smtClean="0"/>
              <a:t>8</a:t>
            </a:fld>
            <a:endParaRPr lang="en-US"/>
          </a:p>
        </p:txBody>
      </p:sp>
    </p:spTree>
    <p:extLst>
      <p:ext uri="{BB962C8B-B14F-4D97-AF65-F5344CB8AC3E}">
        <p14:creationId xmlns:p14="http://schemas.microsoft.com/office/powerpoint/2010/main" val="21427729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Position vectors describe a vector that goes between two specified points. Dividing a position vector by its magnitude gives us a unit vector along the line between the two points.</a:t>
            </a:r>
          </a:p>
        </p:txBody>
      </p:sp>
      <p:sp>
        <p:nvSpPr>
          <p:cNvPr id="4" name="Slide Number Placeholder 3"/>
          <p:cNvSpPr>
            <a:spLocks noGrp="1"/>
          </p:cNvSpPr>
          <p:nvPr>
            <p:ph type="sldNum" sz="quarter" idx="5"/>
          </p:nvPr>
        </p:nvSpPr>
        <p:spPr/>
        <p:txBody>
          <a:bodyPr/>
          <a:lstStyle/>
          <a:p>
            <a:fld id="{BF9D1602-40E5-4CE9-8282-38BC398BA749}" type="slidenum">
              <a:rPr lang="en-US" smtClean="0"/>
              <a:t>9</a:t>
            </a:fld>
            <a:endParaRPr lang="en-US"/>
          </a:p>
        </p:txBody>
      </p:sp>
    </p:spTree>
    <p:extLst>
      <p:ext uri="{BB962C8B-B14F-4D97-AF65-F5344CB8AC3E}">
        <p14:creationId xmlns:p14="http://schemas.microsoft.com/office/powerpoint/2010/main" val="19840051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0767D6-2D76-4373-8135-D40421720D6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0F0972A-C792-4283-8677-296143A1A5B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5316EA0-101B-4CE5-9CDB-6C5FA7CDDDEC}"/>
              </a:ext>
            </a:extLst>
          </p:cNvPr>
          <p:cNvSpPr>
            <a:spLocks noGrp="1"/>
          </p:cNvSpPr>
          <p:nvPr>
            <p:ph type="dt" sz="half" idx="10"/>
          </p:nvPr>
        </p:nvSpPr>
        <p:spPr/>
        <p:txBody>
          <a:bodyPr/>
          <a:lstStyle/>
          <a:p>
            <a:fld id="{0CD7E777-CF81-4627-B8BD-7F0F2D12CF93}" type="datetimeFigureOut">
              <a:rPr lang="en-US" smtClean="0"/>
              <a:t>5/13/2023</a:t>
            </a:fld>
            <a:endParaRPr lang="en-US"/>
          </a:p>
        </p:txBody>
      </p:sp>
      <p:sp>
        <p:nvSpPr>
          <p:cNvPr id="5" name="Footer Placeholder 4">
            <a:extLst>
              <a:ext uri="{FF2B5EF4-FFF2-40B4-BE49-F238E27FC236}">
                <a16:creationId xmlns:a16="http://schemas.microsoft.com/office/drawing/2014/main" id="{F2D86B78-9237-44FE-A259-30EC9E731C9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7FAD613-56C9-4E8F-8612-46D53BE5025C}"/>
              </a:ext>
            </a:extLst>
          </p:cNvPr>
          <p:cNvSpPr>
            <a:spLocks noGrp="1"/>
          </p:cNvSpPr>
          <p:nvPr>
            <p:ph type="sldNum" sz="quarter" idx="12"/>
          </p:nvPr>
        </p:nvSpPr>
        <p:spPr/>
        <p:txBody>
          <a:bodyPr/>
          <a:lstStyle/>
          <a:p>
            <a:fld id="{6357F18E-CC92-4940-94BB-52B9A5BDA89E}" type="slidenum">
              <a:rPr lang="en-US" smtClean="0"/>
              <a:t>‹#›</a:t>
            </a:fld>
            <a:endParaRPr lang="en-US"/>
          </a:p>
        </p:txBody>
      </p:sp>
    </p:spTree>
    <p:extLst>
      <p:ext uri="{BB962C8B-B14F-4D97-AF65-F5344CB8AC3E}">
        <p14:creationId xmlns:p14="http://schemas.microsoft.com/office/powerpoint/2010/main" val="8307836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B2C6F9-2F9B-4E63-A1A8-A6CD9E2CE9E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6F68139-9D19-4956-B39C-6B873610C29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9803968-619F-4D64-BC7B-5CF7A701C0B6}"/>
              </a:ext>
            </a:extLst>
          </p:cNvPr>
          <p:cNvSpPr>
            <a:spLocks noGrp="1"/>
          </p:cNvSpPr>
          <p:nvPr>
            <p:ph type="dt" sz="half" idx="10"/>
          </p:nvPr>
        </p:nvSpPr>
        <p:spPr/>
        <p:txBody>
          <a:bodyPr/>
          <a:lstStyle/>
          <a:p>
            <a:fld id="{0CD7E777-CF81-4627-B8BD-7F0F2D12CF93}" type="datetimeFigureOut">
              <a:rPr lang="en-US" smtClean="0"/>
              <a:t>5/13/2023</a:t>
            </a:fld>
            <a:endParaRPr lang="en-US"/>
          </a:p>
        </p:txBody>
      </p:sp>
      <p:sp>
        <p:nvSpPr>
          <p:cNvPr id="5" name="Footer Placeholder 4">
            <a:extLst>
              <a:ext uri="{FF2B5EF4-FFF2-40B4-BE49-F238E27FC236}">
                <a16:creationId xmlns:a16="http://schemas.microsoft.com/office/drawing/2014/main" id="{BF0A3915-9AFC-4825-9D41-A68E9975911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839CB0-59A5-4C4A-B882-EE523D7D51BC}"/>
              </a:ext>
            </a:extLst>
          </p:cNvPr>
          <p:cNvSpPr>
            <a:spLocks noGrp="1"/>
          </p:cNvSpPr>
          <p:nvPr>
            <p:ph type="sldNum" sz="quarter" idx="12"/>
          </p:nvPr>
        </p:nvSpPr>
        <p:spPr/>
        <p:txBody>
          <a:bodyPr/>
          <a:lstStyle/>
          <a:p>
            <a:fld id="{6357F18E-CC92-4940-94BB-52B9A5BDA89E}" type="slidenum">
              <a:rPr lang="en-US" smtClean="0"/>
              <a:t>‹#›</a:t>
            </a:fld>
            <a:endParaRPr lang="en-US"/>
          </a:p>
        </p:txBody>
      </p:sp>
    </p:spTree>
    <p:extLst>
      <p:ext uri="{BB962C8B-B14F-4D97-AF65-F5344CB8AC3E}">
        <p14:creationId xmlns:p14="http://schemas.microsoft.com/office/powerpoint/2010/main" val="23706549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64643B7-E505-4007-8291-9B8D69E78CD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26BD021-6D18-4535-AEC3-745F08B717D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1F27A32-606E-4035-9C7C-9F18DFFD0E2D}"/>
              </a:ext>
            </a:extLst>
          </p:cNvPr>
          <p:cNvSpPr>
            <a:spLocks noGrp="1"/>
          </p:cNvSpPr>
          <p:nvPr>
            <p:ph type="dt" sz="half" idx="10"/>
          </p:nvPr>
        </p:nvSpPr>
        <p:spPr/>
        <p:txBody>
          <a:bodyPr/>
          <a:lstStyle/>
          <a:p>
            <a:fld id="{0CD7E777-CF81-4627-B8BD-7F0F2D12CF93}" type="datetimeFigureOut">
              <a:rPr lang="en-US" smtClean="0"/>
              <a:t>5/13/2023</a:t>
            </a:fld>
            <a:endParaRPr lang="en-US"/>
          </a:p>
        </p:txBody>
      </p:sp>
      <p:sp>
        <p:nvSpPr>
          <p:cNvPr id="5" name="Footer Placeholder 4">
            <a:extLst>
              <a:ext uri="{FF2B5EF4-FFF2-40B4-BE49-F238E27FC236}">
                <a16:creationId xmlns:a16="http://schemas.microsoft.com/office/drawing/2014/main" id="{3380DCD8-0E0A-4FD7-83F5-3063E6FC75F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6DFB921-4D14-4812-9834-8C3715260814}"/>
              </a:ext>
            </a:extLst>
          </p:cNvPr>
          <p:cNvSpPr>
            <a:spLocks noGrp="1"/>
          </p:cNvSpPr>
          <p:nvPr>
            <p:ph type="sldNum" sz="quarter" idx="12"/>
          </p:nvPr>
        </p:nvSpPr>
        <p:spPr/>
        <p:txBody>
          <a:bodyPr/>
          <a:lstStyle/>
          <a:p>
            <a:fld id="{6357F18E-CC92-4940-94BB-52B9A5BDA89E}" type="slidenum">
              <a:rPr lang="en-US" smtClean="0"/>
              <a:t>‹#›</a:t>
            </a:fld>
            <a:endParaRPr lang="en-US"/>
          </a:p>
        </p:txBody>
      </p:sp>
    </p:spTree>
    <p:extLst>
      <p:ext uri="{BB962C8B-B14F-4D97-AF65-F5344CB8AC3E}">
        <p14:creationId xmlns:p14="http://schemas.microsoft.com/office/powerpoint/2010/main" val="30501090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85991-E7FA-4849-B9C9-C6F70D4C6A3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8F12617-D2BC-4E1B-AA59-5EDE76E6C49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8171B6D-4170-48EF-9E85-5144486A0C74}"/>
              </a:ext>
            </a:extLst>
          </p:cNvPr>
          <p:cNvSpPr>
            <a:spLocks noGrp="1"/>
          </p:cNvSpPr>
          <p:nvPr>
            <p:ph type="dt" sz="half" idx="10"/>
          </p:nvPr>
        </p:nvSpPr>
        <p:spPr/>
        <p:txBody>
          <a:bodyPr/>
          <a:lstStyle/>
          <a:p>
            <a:fld id="{0CD7E777-CF81-4627-B8BD-7F0F2D12CF93}" type="datetimeFigureOut">
              <a:rPr lang="en-US" smtClean="0"/>
              <a:t>5/13/2023</a:t>
            </a:fld>
            <a:endParaRPr lang="en-US"/>
          </a:p>
        </p:txBody>
      </p:sp>
      <p:sp>
        <p:nvSpPr>
          <p:cNvPr id="5" name="Footer Placeholder 4">
            <a:extLst>
              <a:ext uri="{FF2B5EF4-FFF2-40B4-BE49-F238E27FC236}">
                <a16:creationId xmlns:a16="http://schemas.microsoft.com/office/drawing/2014/main" id="{F0FB59BB-2746-4280-AA57-BFB2E1FAB67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FF7FBF-D3B5-46F9-83AF-392E6036CD2B}"/>
              </a:ext>
            </a:extLst>
          </p:cNvPr>
          <p:cNvSpPr>
            <a:spLocks noGrp="1"/>
          </p:cNvSpPr>
          <p:nvPr>
            <p:ph type="sldNum" sz="quarter" idx="12"/>
          </p:nvPr>
        </p:nvSpPr>
        <p:spPr/>
        <p:txBody>
          <a:bodyPr/>
          <a:lstStyle/>
          <a:p>
            <a:fld id="{6357F18E-CC92-4940-94BB-52B9A5BDA89E}" type="slidenum">
              <a:rPr lang="en-US" smtClean="0"/>
              <a:t>‹#›</a:t>
            </a:fld>
            <a:endParaRPr lang="en-US"/>
          </a:p>
        </p:txBody>
      </p:sp>
    </p:spTree>
    <p:extLst>
      <p:ext uri="{BB962C8B-B14F-4D97-AF65-F5344CB8AC3E}">
        <p14:creationId xmlns:p14="http://schemas.microsoft.com/office/powerpoint/2010/main" val="4232499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7ABD4-B79E-488A-9921-C8720234A42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0065FB3-5E0E-4E75-860E-96DA8A48E26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A5DDB0F-9B2B-484E-9DB9-F2D768FB2FF3}"/>
              </a:ext>
            </a:extLst>
          </p:cNvPr>
          <p:cNvSpPr>
            <a:spLocks noGrp="1"/>
          </p:cNvSpPr>
          <p:nvPr>
            <p:ph type="dt" sz="half" idx="10"/>
          </p:nvPr>
        </p:nvSpPr>
        <p:spPr/>
        <p:txBody>
          <a:bodyPr/>
          <a:lstStyle/>
          <a:p>
            <a:fld id="{0CD7E777-CF81-4627-B8BD-7F0F2D12CF93}" type="datetimeFigureOut">
              <a:rPr lang="en-US" smtClean="0"/>
              <a:t>5/13/2023</a:t>
            </a:fld>
            <a:endParaRPr lang="en-US"/>
          </a:p>
        </p:txBody>
      </p:sp>
      <p:sp>
        <p:nvSpPr>
          <p:cNvPr id="5" name="Footer Placeholder 4">
            <a:extLst>
              <a:ext uri="{FF2B5EF4-FFF2-40B4-BE49-F238E27FC236}">
                <a16:creationId xmlns:a16="http://schemas.microsoft.com/office/drawing/2014/main" id="{DC708979-F4B8-48A1-B3DF-52C60F9AE1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3B31610-77C6-467E-8E8D-B39B902D962C}"/>
              </a:ext>
            </a:extLst>
          </p:cNvPr>
          <p:cNvSpPr>
            <a:spLocks noGrp="1"/>
          </p:cNvSpPr>
          <p:nvPr>
            <p:ph type="sldNum" sz="quarter" idx="12"/>
          </p:nvPr>
        </p:nvSpPr>
        <p:spPr/>
        <p:txBody>
          <a:bodyPr/>
          <a:lstStyle/>
          <a:p>
            <a:fld id="{6357F18E-CC92-4940-94BB-52B9A5BDA89E}" type="slidenum">
              <a:rPr lang="en-US" smtClean="0"/>
              <a:t>‹#›</a:t>
            </a:fld>
            <a:endParaRPr lang="en-US"/>
          </a:p>
        </p:txBody>
      </p:sp>
    </p:spTree>
    <p:extLst>
      <p:ext uri="{BB962C8B-B14F-4D97-AF65-F5344CB8AC3E}">
        <p14:creationId xmlns:p14="http://schemas.microsoft.com/office/powerpoint/2010/main" val="12004964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8C3A80-066B-4ABA-A547-DC5E07E31A9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E62F7E-CDF3-4549-991B-E4A6401FDCC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475699B-CCA0-48DD-A6A2-EE5D4EF2CD2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0D2C0C8-0659-4407-91C8-F5EF532D2CA8}"/>
              </a:ext>
            </a:extLst>
          </p:cNvPr>
          <p:cNvSpPr>
            <a:spLocks noGrp="1"/>
          </p:cNvSpPr>
          <p:nvPr>
            <p:ph type="dt" sz="half" idx="10"/>
          </p:nvPr>
        </p:nvSpPr>
        <p:spPr/>
        <p:txBody>
          <a:bodyPr/>
          <a:lstStyle/>
          <a:p>
            <a:fld id="{0CD7E777-CF81-4627-B8BD-7F0F2D12CF93}" type="datetimeFigureOut">
              <a:rPr lang="en-US" smtClean="0"/>
              <a:t>5/13/2023</a:t>
            </a:fld>
            <a:endParaRPr lang="en-US"/>
          </a:p>
        </p:txBody>
      </p:sp>
      <p:sp>
        <p:nvSpPr>
          <p:cNvPr id="6" name="Footer Placeholder 5">
            <a:extLst>
              <a:ext uri="{FF2B5EF4-FFF2-40B4-BE49-F238E27FC236}">
                <a16:creationId xmlns:a16="http://schemas.microsoft.com/office/drawing/2014/main" id="{BA501D39-1C0E-46BB-AAB7-B539C4D77D4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32E8A84-BEF7-436D-B80F-A861F66051D8}"/>
              </a:ext>
            </a:extLst>
          </p:cNvPr>
          <p:cNvSpPr>
            <a:spLocks noGrp="1"/>
          </p:cNvSpPr>
          <p:nvPr>
            <p:ph type="sldNum" sz="quarter" idx="12"/>
          </p:nvPr>
        </p:nvSpPr>
        <p:spPr/>
        <p:txBody>
          <a:bodyPr/>
          <a:lstStyle/>
          <a:p>
            <a:fld id="{6357F18E-CC92-4940-94BB-52B9A5BDA89E}" type="slidenum">
              <a:rPr lang="en-US" smtClean="0"/>
              <a:t>‹#›</a:t>
            </a:fld>
            <a:endParaRPr lang="en-US"/>
          </a:p>
        </p:txBody>
      </p:sp>
    </p:spTree>
    <p:extLst>
      <p:ext uri="{BB962C8B-B14F-4D97-AF65-F5344CB8AC3E}">
        <p14:creationId xmlns:p14="http://schemas.microsoft.com/office/powerpoint/2010/main" val="34164643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D84B49-01E8-4EF4-837C-DA8FA2452FC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6A432CA-618B-4D5D-A3D7-4BAEF79B43E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B9B5227-FFFD-44BB-A65E-4B5F2B21323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47A6BFE-4DC0-4B48-B08C-F02D25F4714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BA0C2D5-E6EE-4377-8B78-9F7A5FC1452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F455F63-FFCC-41B5-89BC-64CC641BB598}"/>
              </a:ext>
            </a:extLst>
          </p:cNvPr>
          <p:cNvSpPr>
            <a:spLocks noGrp="1"/>
          </p:cNvSpPr>
          <p:nvPr>
            <p:ph type="dt" sz="half" idx="10"/>
          </p:nvPr>
        </p:nvSpPr>
        <p:spPr/>
        <p:txBody>
          <a:bodyPr/>
          <a:lstStyle/>
          <a:p>
            <a:fld id="{0CD7E777-CF81-4627-B8BD-7F0F2D12CF93}" type="datetimeFigureOut">
              <a:rPr lang="en-US" smtClean="0"/>
              <a:t>5/13/2023</a:t>
            </a:fld>
            <a:endParaRPr lang="en-US"/>
          </a:p>
        </p:txBody>
      </p:sp>
      <p:sp>
        <p:nvSpPr>
          <p:cNvPr id="8" name="Footer Placeholder 7">
            <a:extLst>
              <a:ext uri="{FF2B5EF4-FFF2-40B4-BE49-F238E27FC236}">
                <a16:creationId xmlns:a16="http://schemas.microsoft.com/office/drawing/2014/main" id="{A47648F1-3D86-42F5-ABDF-36CB0C18FA0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ABE85B6-0BC4-42B4-B01A-5C1209729636}"/>
              </a:ext>
            </a:extLst>
          </p:cNvPr>
          <p:cNvSpPr>
            <a:spLocks noGrp="1"/>
          </p:cNvSpPr>
          <p:nvPr>
            <p:ph type="sldNum" sz="quarter" idx="12"/>
          </p:nvPr>
        </p:nvSpPr>
        <p:spPr/>
        <p:txBody>
          <a:bodyPr/>
          <a:lstStyle/>
          <a:p>
            <a:fld id="{6357F18E-CC92-4940-94BB-52B9A5BDA89E}" type="slidenum">
              <a:rPr lang="en-US" smtClean="0"/>
              <a:t>‹#›</a:t>
            </a:fld>
            <a:endParaRPr lang="en-US"/>
          </a:p>
        </p:txBody>
      </p:sp>
    </p:spTree>
    <p:extLst>
      <p:ext uri="{BB962C8B-B14F-4D97-AF65-F5344CB8AC3E}">
        <p14:creationId xmlns:p14="http://schemas.microsoft.com/office/powerpoint/2010/main" val="1474776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E4D2A-A167-4841-AE7F-85CE4039AE7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6EB6425-E682-4B73-8FEF-9616D4E454ED}"/>
              </a:ext>
            </a:extLst>
          </p:cNvPr>
          <p:cNvSpPr>
            <a:spLocks noGrp="1"/>
          </p:cNvSpPr>
          <p:nvPr>
            <p:ph type="dt" sz="half" idx="10"/>
          </p:nvPr>
        </p:nvSpPr>
        <p:spPr/>
        <p:txBody>
          <a:bodyPr/>
          <a:lstStyle/>
          <a:p>
            <a:fld id="{0CD7E777-CF81-4627-B8BD-7F0F2D12CF93}" type="datetimeFigureOut">
              <a:rPr lang="en-US" smtClean="0"/>
              <a:t>5/13/2023</a:t>
            </a:fld>
            <a:endParaRPr lang="en-US"/>
          </a:p>
        </p:txBody>
      </p:sp>
      <p:sp>
        <p:nvSpPr>
          <p:cNvPr id="4" name="Footer Placeholder 3">
            <a:extLst>
              <a:ext uri="{FF2B5EF4-FFF2-40B4-BE49-F238E27FC236}">
                <a16:creationId xmlns:a16="http://schemas.microsoft.com/office/drawing/2014/main" id="{BA7D32A3-C77A-403E-B737-C713C47E373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729A3AD-2907-4E53-A998-15F3D42025FF}"/>
              </a:ext>
            </a:extLst>
          </p:cNvPr>
          <p:cNvSpPr>
            <a:spLocks noGrp="1"/>
          </p:cNvSpPr>
          <p:nvPr>
            <p:ph type="sldNum" sz="quarter" idx="12"/>
          </p:nvPr>
        </p:nvSpPr>
        <p:spPr/>
        <p:txBody>
          <a:bodyPr/>
          <a:lstStyle/>
          <a:p>
            <a:fld id="{6357F18E-CC92-4940-94BB-52B9A5BDA89E}" type="slidenum">
              <a:rPr lang="en-US" smtClean="0"/>
              <a:t>‹#›</a:t>
            </a:fld>
            <a:endParaRPr lang="en-US"/>
          </a:p>
        </p:txBody>
      </p:sp>
    </p:spTree>
    <p:extLst>
      <p:ext uri="{BB962C8B-B14F-4D97-AF65-F5344CB8AC3E}">
        <p14:creationId xmlns:p14="http://schemas.microsoft.com/office/powerpoint/2010/main" val="17725446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DD3C4A6-C036-4CD7-9883-D7D6B5EDC343}"/>
              </a:ext>
            </a:extLst>
          </p:cNvPr>
          <p:cNvSpPr>
            <a:spLocks noGrp="1"/>
          </p:cNvSpPr>
          <p:nvPr>
            <p:ph type="dt" sz="half" idx="10"/>
          </p:nvPr>
        </p:nvSpPr>
        <p:spPr/>
        <p:txBody>
          <a:bodyPr/>
          <a:lstStyle/>
          <a:p>
            <a:fld id="{0CD7E777-CF81-4627-B8BD-7F0F2D12CF93}" type="datetimeFigureOut">
              <a:rPr lang="en-US" smtClean="0"/>
              <a:t>5/13/2023</a:t>
            </a:fld>
            <a:endParaRPr lang="en-US"/>
          </a:p>
        </p:txBody>
      </p:sp>
      <p:sp>
        <p:nvSpPr>
          <p:cNvPr id="3" name="Footer Placeholder 2">
            <a:extLst>
              <a:ext uri="{FF2B5EF4-FFF2-40B4-BE49-F238E27FC236}">
                <a16:creationId xmlns:a16="http://schemas.microsoft.com/office/drawing/2014/main" id="{E0F6FBCE-D5A1-4FF7-B3FF-F199760A7A6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3FA7278-A1A1-4DB5-8E1B-6094D3D00BF4}"/>
              </a:ext>
            </a:extLst>
          </p:cNvPr>
          <p:cNvSpPr>
            <a:spLocks noGrp="1"/>
          </p:cNvSpPr>
          <p:nvPr>
            <p:ph type="sldNum" sz="quarter" idx="12"/>
          </p:nvPr>
        </p:nvSpPr>
        <p:spPr/>
        <p:txBody>
          <a:bodyPr/>
          <a:lstStyle/>
          <a:p>
            <a:fld id="{6357F18E-CC92-4940-94BB-52B9A5BDA89E}" type="slidenum">
              <a:rPr lang="en-US" smtClean="0"/>
              <a:t>‹#›</a:t>
            </a:fld>
            <a:endParaRPr lang="en-US"/>
          </a:p>
        </p:txBody>
      </p:sp>
    </p:spTree>
    <p:extLst>
      <p:ext uri="{BB962C8B-B14F-4D97-AF65-F5344CB8AC3E}">
        <p14:creationId xmlns:p14="http://schemas.microsoft.com/office/powerpoint/2010/main" val="29437077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99E9A1-8A9E-4DB5-9DD5-0A3AB561AE1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DD0718E-A77F-454A-94D8-70715BA1427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B489C3F-D53C-4B09-B093-9C0DA274782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977A124-6611-427C-8118-2897AFC50CA4}"/>
              </a:ext>
            </a:extLst>
          </p:cNvPr>
          <p:cNvSpPr>
            <a:spLocks noGrp="1"/>
          </p:cNvSpPr>
          <p:nvPr>
            <p:ph type="dt" sz="half" idx="10"/>
          </p:nvPr>
        </p:nvSpPr>
        <p:spPr/>
        <p:txBody>
          <a:bodyPr/>
          <a:lstStyle/>
          <a:p>
            <a:fld id="{0CD7E777-CF81-4627-B8BD-7F0F2D12CF93}" type="datetimeFigureOut">
              <a:rPr lang="en-US" smtClean="0"/>
              <a:t>5/13/2023</a:t>
            </a:fld>
            <a:endParaRPr lang="en-US"/>
          </a:p>
        </p:txBody>
      </p:sp>
      <p:sp>
        <p:nvSpPr>
          <p:cNvPr id="6" name="Footer Placeholder 5">
            <a:extLst>
              <a:ext uri="{FF2B5EF4-FFF2-40B4-BE49-F238E27FC236}">
                <a16:creationId xmlns:a16="http://schemas.microsoft.com/office/drawing/2014/main" id="{0EFFA10B-FBC7-4F29-8679-A4481C1B2AA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BDDE0F9-EADE-4AB5-80F8-14580D9E1E97}"/>
              </a:ext>
            </a:extLst>
          </p:cNvPr>
          <p:cNvSpPr>
            <a:spLocks noGrp="1"/>
          </p:cNvSpPr>
          <p:nvPr>
            <p:ph type="sldNum" sz="quarter" idx="12"/>
          </p:nvPr>
        </p:nvSpPr>
        <p:spPr/>
        <p:txBody>
          <a:bodyPr/>
          <a:lstStyle/>
          <a:p>
            <a:fld id="{6357F18E-CC92-4940-94BB-52B9A5BDA89E}" type="slidenum">
              <a:rPr lang="en-US" smtClean="0"/>
              <a:t>‹#›</a:t>
            </a:fld>
            <a:endParaRPr lang="en-US"/>
          </a:p>
        </p:txBody>
      </p:sp>
    </p:spTree>
    <p:extLst>
      <p:ext uri="{BB962C8B-B14F-4D97-AF65-F5344CB8AC3E}">
        <p14:creationId xmlns:p14="http://schemas.microsoft.com/office/powerpoint/2010/main" val="4412865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C0270E-4AAC-4790-A8C0-6937B9D371D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25AB261-2694-41C8-B485-D09935EE339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44A5288-A8CE-4F44-B159-A1C2A150411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C159AB2-97B2-4091-80D7-143A99A45C23}"/>
              </a:ext>
            </a:extLst>
          </p:cNvPr>
          <p:cNvSpPr>
            <a:spLocks noGrp="1"/>
          </p:cNvSpPr>
          <p:nvPr>
            <p:ph type="dt" sz="half" idx="10"/>
          </p:nvPr>
        </p:nvSpPr>
        <p:spPr/>
        <p:txBody>
          <a:bodyPr/>
          <a:lstStyle/>
          <a:p>
            <a:fld id="{0CD7E777-CF81-4627-B8BD-7F0F2D12CF93}" type="datetimeFigureOut">
              <a:rPr lang="en-US" smtClean="0"/>
              <a:t>5/13/2023</a:t>
            </a:fld>
            <a:endParaRPr lang="en-US"/>
          </a:p>
        </p:txBody>
      </p:sp>
      <p:sp>
        <p:nvSpPr>
          <p:cNvPr id="6" name="Footer Placeholder 5">
            <a:extLst>
              <a:ext uri="{FF2B5EF4-FFF2-40B4-BE49-F238E27FC236}">
                <a16:creationId xmlns:a16="http://schemas.microsoft.com/office/drawing/2014/main" id="{6D470E65-32F5-412F-BAD4-5C95DD1B5E0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D04E3A9-0F5F-4BDC-9122-2BBC6B9F8D34}"/>
              </a:ext>
            </a:extLst>
          </p:cNvPr>
          <p:cNvSpPr>
            <a:spLocks noGrp="1"/>
          </p:cNvSpPr>
          <p:nvPr>
            <p:ph type="sldNum" sz="quarter" idx="12"/>
          </p:nvPr>
        </p:nvSpPr>
        <p:spPr/>
        <p:txBody>
          <a:bodyPr/>
          <a:lstStyle/>
          <a:p>
            <a:fld id="{6357F18E-CC92-4940-94BB-52B9A5BDA89E}" type="slidenum">
              <a:rPr lang="en-US" smtClean="0"/>
              <a:t>‹#›</a:t>
            </a:fld>
            <a:endParaRPr lang="en-US"/>
          </a:p>
        </p:txBody>
      </p:sp>
    </p:spTree>
    <p:extLst>
      <p:ext uri="{BB962C8B-B14F-4D97-AF65-F5344CB8AC3E}">
        <p14:creationId xmlns:p14="http://schemas.microsoft.com/office/powerpoint/2010/main" val="5396088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BF1ED3A-F19F-4AAD-8D97-6E74B084AA9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625C29E-BB08-492B-81BA-2C5FD1AD7DF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FD6875-1CC8-47BF-817C-A6C883AC091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D7E777-CF81-4627-B8BD-7F0F2D12CF93}" type="datetimeFigureOut">
              <a:rPr lang="en-US" smtClean="0"/>
              <a:t>5/13/2023</a:t>
            </a:fld>
            <a:endParaRPr lang="en-US"/>
          </a:p>
        </p:txBody>
      </p:sp>
      <p:sp>
        <p:nvSpPr>
          <p:cNvPr id="5" name="Footer Placeholder 4">
            <a:extLst>
              <a:ext uri="{FF2B5EF4-FFF2-40B4-BE49-F238E27FC236}">
                <a16:creationId xmlns:a16="http://schemas.microsoft.com/office/drawing/2014/main" id="{578465D4-EA9C-49E0-8B99-EEE7A0FE00E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7255816-D02C-47D3-A0D1-54E405D0930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57F18E-CC92-4940-94BB-52B9A5BDA89E}" type="slidenum">
              <a:rPr lang="en-US" smtClean="0"/>
              <a:t>‹#›</a:t>
            </a:fld>
            <a:endParaRPr lang="en-US"/>
          </a:p>
        </p:txBody>
      </p:sp>
    </p:spTree>
    <p:extLst>
      <p:ext uri="{BB962C8B-B14F-4D97-AF65-F5344CB8AC3E}">
        <p14:creationId xmlns:p14="http://schemas.microsoft.com/office/powerpoint/2010/main" val="18482904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4.emf"/><Relationship Id="rId3" Type="http://schemas.openxmlformats.org/officeDocument/2006/relationships/oleObject" Target="../embeddings/oleObject32.bin"/><Relationship Id="rId7" Type="http://schemas.openxmlformats.org/officeDocument/2006/relationships/oleObject" Target="../embeddings/oleObject34.bin"/><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33.emf"/><Relationship Id="rId5" Type="http://schemas.openxmlformats.org/officeDocument/2006/relationships/oleObject" Target="../embeddings/oleObject33.bin"/><Relationship Id="rId10" Type="http://schemas.openxmlformats.org/officeDocument/2006/relationships/image" Target="../media/image35.emf"/><Relationship Id="rId4" Type="http://schemas.openxmlformats.org/officeDocument/2006/relationships/image" Target="../media/image32.emf"/><Relationship Id="rId9" Type="http://schemas.openxmlformats.org/officeDocument/2006/relationships/oleObject" Target="../embeddings/oleObject35.bin"/></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3.wmf"/><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5.wmf"/><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2.wmf"/><Relationship Id="rId11" Type="http://schemas.openxmlformats.org/officeDocument/2006/relationships/oleObject" Target="../embeddings/oleObject5.bin"/><Relationship Id="rId5" Type="http://schemas.openxmlformats.org/officeDocument/2006/relationships/oleObject" Target="../embeddings/oleObject2.bin"/><Relationship Id="rId10" Type="http://schemas.openxmlformats.org/officeDocument/2006/relationships/image" Target="../media/image4.wmf"/><Relationship Id="rId4" Type="http://schemas.openxmlformats.org/officeDocument/2006/relationships/image" Target="../media/image1.wmf"/><Relationship Id="rId9" Type="http://schemas.openxmlformats.org/officeDocument/2006/relationships/oleObject" Target="../embeddings/oleObject4.bin"/></Relationships>
</file>

<file path=ppt/slides/_rels/slide4.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oleObject" Target="../embeddings/oleObject6.bin"/><Relationship Id="rId7" Type="http://schemas.openxmlformats.org/officeDocument/2006/relationships/oleObject" Target="../embeddings/oleObject8.bin"/><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7.wmf"/><Relationship Id="rId5" Type="http://schemas.openxmlformats.org/officeDocument/2006/relationships/oleObject" Target="../embeddings/oleObject7.bin"/><Relationship Id="rId4" Type="http://schemas.openxmlformats.org/officeDocument/2006/relationships/image" Target="../media/image6.w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11.wmf"/><Relationship Id="rId13" Type="http://schemas.openxmlformats.org/officeDocument/2006/relationships/oleObject" Target="../embeddings/oleObject14.bin"/><Relationship Id="rId18" Type="http://schemas.openxmlformats.org/officeDocument/2006/relationships/image" Target="../media/image16.wmf"/><Relationship Id="rId3" Type="http://schemas.openxmlformats.org/officeDocument/2006/relationships/oleObject" Target="../embeddings/oleObject9.bin"/><Relationship Id="rId21" Type="http://schemas.openxmlformats.org/officeDocument/2006/relationships/oleObject" Target="../embeddings/oleObject18.bin"/><Relationship Id="rId7" Type="http://schemas.openxmlformats.org/officeDocument/2006/relationships/oleObject" Target="../embeddings/oleObject11.bin"/><Relationship Id="rId12" Type="http://schemas.openxmlformats.org/officeDocument/2006/relationships/image" Target="../media/image13.wmf"/><Relationship Id="rId17" Type="http://schemas.openxmlformats.org/officeDocument/2006/relationships/oleObject" Target="../embeddings/oleObject16.bin"/><Relationship Id="rId2" Type="http://schemas.openxmlformats.org/officeDocument/2006/relationships/notesSlide" Target="../notesSlides/notesSlide6.xml"/><Relationship Id="rId16" Type="http://schemas.openxmlformats.org/officeDocument/2006/relationships/image" Target="../media/image15.wmf"/><Relationship Id="rId20" Type="http://schemas.openxmlformats.org/officeDocument/2006/relationships/image" Target="../media/image17.wmf"/><Relationship Id="rId1" Type="http://schemas.openxmlformats.org/officeDocument/2006/relationships/slideLayout" Target="../slideLayouts/slideLayout7.xml"/><Relationship Id="rId6" Type="http://schemas.openxmlformats.org/officeDocument/2006/relationships/image" Target="../media/image10.wmf"/><Relationship Id="rId11" Type="http://schemas.openxmlformats.org/officeDocument/2006/relationships/oleObject" Target="../embeddings/oleObject13.bin"/><Relationship Id="rId5" Type="http://schemas.openxmlformats.org/officeDocument/2006/relationships/oleObject" Target="../embeddings/oleObject10.bin"/><Relationship Id="rId15" Type="http://schemas.openxmlformats.org/officeDocument/2006/relationships/oleObject" Target="../embeddings/oleObject15.bin"/><Relationship Id="rId10" Type="http://schemas.openxmlformats.org/officeDocument/2006/relationships/image" Target="../media/image12.wmf"/><Relationship Id="rId19" Type="http://schemas.openxmlformats.org/officeDocument/2006/relationships/oleObject" Target="../embeddings/oleObject17.bin"/><Relationship Id="rId4" Type="http://schemas.openxmlformats.org/officeDocument/2006/relationships/image" Target="../media/image9.wmf"/><Relationship Id="rId9" Type="http://schemas.openxmlformats.org/officeDocument/2006/relationships/oleObject" Target="../embeddings/oleObject12.bin"/><Relationship Id="rId14" Type="http://schemas.openxmlformats.org/officeDocument/2006/relationships/image" Target="../media/image14.wmf"/><Relationship Id="rId22" Type="http://schemas.openxmlformats.org/officeDocument/2006/relationships/image" Target="../media/image18.wmf"/></Relationships>
</file>

<file path=ppt/slides/_rels/slide7.xml.rels><?xml version="1.0" encoding="UTF-8" standalone="yes"?>
<Relationships xmlns="http://schemas.openxmlformats.org/package/2006/relationships"><Relationship Id="rId8" Type="http://schemas.openxmlformats.org/officeDocument/2006/relationships/image" Target="../media/image21.wmf"/><Relationship Id="rId3" Type="http://schemas.openxmlformats.org/officeDocument/2006/relationships/oleObject" Target="../embeddings/oleObject19.bin"/><Relationship Id="rId7" Type="http://schemas.openxmlformats.org/officeDocument/2006/relationships/oleObject" Target="../embeddings/oleObject21.bin"/><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20.wmf"/><Relationship Id="rId5" Type="http://schemas.openxmlformats.org/officeDocument/2006/relationships/oleObject" Target="../embeddings/oleObject20.bin"/><Relationship Id="rId10" Type="http://schemas.openxmlformats.org/officeDocument/2006/relationships/image" Target="../media/image22.wmf"/><Relationship Id="rId4" Type="http://schemas.openxmlformats.org/officeDocument/2006/relationships/image" Target="../media/image19.wmf"/><Relationship Id="rId9" Type="http://schemas.openxmlformats.org/officeDocument/2006/relationships/oleObject" Target="../embeddings/oleObject22.bin"/></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3.wmf"/></Relationships>
</file>

<file path=ppt/slides/_rels/slide9.xml.rels><?xml version="1.0" encoding="UTF-8" standalone="yes"?>
<Relationships xmlns="http://schemas.openxmlformats.org/package/2006/relationships"><Relationship Id="rId8" Type="http://schemas.openxmlformats.org/officeDocument/2006/relationships/image" Target="../media/image26.wmf"/><Relationship Id="rId13" Type="http://schemas.openxmlformats.org/officeDocument/2006/relationships/oleObject" Target="../embeddings/oleObject29.bin"/><Relationship Id="rId18" Type="http://schemas.openxmlformats.org/officeDocument/2006/relationships/image" Target="../media/image31.wmf"/><Relationship Id="rId3" Type="http://schemas.openxmlformats.org/officeDocument/2006/relationships/oleObject" Target="../embeddings/oleObject24.bin"/><Relationship Id="rId7" Type="http://schemas.openxmlformats.org/officeDocument/2006/relationships/oleObject" Target="../embeddings/oleObject26.bin"/><Relationship Id="rId12" Type="http://schemas.openxmlformats.org/officeDocument/2006/relationships/image" Target="../media/image28.wmf"/><Relationship Id="rId17" Type="http://schemas.openxmlformats.org/officeDocument/2006/relationships/oleObject" Target="../embeddings/oleObject31.bin"/><Relationship Id="rId2" Type="http://schemas.openxmlformats.org/officeDocument/2006/relationships/notesSlide" Target="../notesSlides/notesSlide9.xml"/><Relationship Id="rId16" Type="http://schemas.openxmlformats.org/officeDocument/2006/relationships/image" Target="../media/image30.wmf"/><Relationship Id="rId1" Type="http://schemas.openxmlformats.org/officeDocument/2006/relationships/slideLayout" Target="../slideLayouts/slideLayout7.xml"/><Relationship Id="rId6" Type="http://schemas.openxmlformats.org/officeDocument/2006/relationships/image" Target="../media/image25.wmf"/><Relationship Id="rId11" Type="http://schemas.openxmlformats.org/officeDocument/2006/relationships/oleObject" Target="../embeddings/oleObject28.bin"/><Relationship Id="rId5" Type="http://schemas.openxmlformats.org/officeDocument/2006/relationships/oleObject" Target="../embeddings/oleObject25.bin"/><Relationship Id="rId15" Type="http://schemas.openxmlformats.org/officeDocument/2006/relationships/oleObject" Target="../embeddings/oleObject30.bin"/><Relationship Id="rId10" Type="http://schemas.openxmlformats.org/officeDocument/2006/relationships/image" Target="../media/image27.wmf"/><Relationship Id="rId4" Type="http://schemas.openxmlformats.org/officeDocument/2006/relationships/image" Target="../media/image24.wmf"/><Relationship Id="rId9" Type="http://schemas.openxmlformats.org/officeDocument/2006/relationships/oleObject" Target="../embeddings/oleObject27.bin"/><Relationship Id="rId14" Type="http://schemas.openxmlformats.org/officeDocument/2006/relationships/image" Target="../media/image29.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1E8820C-07DE-4310-BEC1-BEA7BD287E0D}"/>
              </a:ext>
            </a:extLst>
          </p:cNvPr>
          <p:cNvSpPr txBox="1"/>
          <p:nvPr/>
        </p:nvSpPr>
        <p:spPr>
          <a:xfrm>
            <a:off x="3298972" y="2228664"/>
            <a:ext cx="5525872" cy="461665"/>
          </a:xfrm>
          <a:prstGeom prst="rect">
            <a:avLst/>
          </a:prstGeom>
          <a:noFill/>
        </p:spPr>
        <p:txBody>
          <a:bodyPr wrap="none" rtlCol="0">
            <a:spAutoFit/>
          </a:bodyPr>
          <a:lstStyle/>
          <a:p>
            <a:r>
              <a:rPr lang="en-US" sz="2400" dirty="0">
                <a:latin typeface="Arial" panose="020B0604020202020204" pitchFamily="34" charset="0"/>
                <a:cs typeface="Arial" panose="020B0604020202020204" pitchFamily="34" charset="0"/>
              </a:rPr>
              <a:t>The Dot Product and Direction Cosines</a:t>
            </a:r>
          </a:p>
        </p:txBody>
      </p:sp>
    </p:spTree>
    <p:extLst>
      <p:ext uri="{BB962C8B-B14F-4D97-AF65-F5344CB8AC3E}">
        <p14:creationId xmlns:p14="http://schemas.microsoft.com/office/powerpoint/2010/main" val="4302597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F68F3715-116B-BF44-2385-6D798E184D5E}"/>
              </a:ext>
            </a:extLst>
          </p:cNvPr>
          <p:cNvGrpSpPr/>
          <p:nvPr/>
        </p:nvGrpSpPr>
        <p:grpSpPr>
          <a:xfrm>
            <a:off x="7783951" y="582841"/>
            <a:ext cx="2528509" cy="1802430"/>
            <a:chOff x="1868926" y="546282"/>
            <a:chExt cx="2528509" cy="1802430"/>
          </a:xfrm>
        </p:grpSpPr>
        <p:sp>
          <p:nvSpPr>
            <p:cNvPr id="3" name="Freeform: Shape 2">
              <a:extLst>
                <a:ext uri="{FF2B5EF4-FFF2-40B4-BE49-F238E27FC236}">
                  <a16:creationId xmlns:a16="http://schemas.microsoft.com/office/drawing/2014/main" id="{2FFACD93-D458-5E84-AF28-61C9A8FBC7F5}"/>
                </a:ext>
              </a:extLst>
            </p:cNvPr>
            <p:cNvSpPr/>
            <p:nvPr/>
          </p:nvSpPr>
          <p:spPr>
            <a:xfrm>
              <a:off x="2952580" y="894420"/>
              <a:ext cx="270169" cy="259773"/>
            </a:xfrm>
            <a:custGeom>
              <a:avLst/>
              <a:gdLst>
                <a:gd name="connsiteX0" fmla="*/ 187042 w 270169"/>
                <a:gd name="connsiteY0" fmla="*/ 15586 h 259773"/>
                <a:gd name="connsiteX1" fmla="*/ 109110 w 270169"/>
                <a:gd name="connsiteY1" fmla="*/ 10391 h 259773"/>
                <a:gd name="connsiteX2" fmla="*/ 46765 w 270169"/>
                <a:gd name="connsiteY2" fmla="*/ 0 h 259773"/>
                <a:gd name="connsiteX3" fmla="*/ 10397 w 270169"/>
                <a:gd name="connsiteY3" fmla="*/ 10391 h 259773"/>
                <a:gd name="connsiteX4" fmla="*/ 5201 w 270169"/>
                <a:gd name="connsiteY4" fmla="*/ 25977 h 259773"/>
                <a:gd name="connsiteX5" fmla="*/ 10397 w 270169"/>
                <a:gd name="connsiteY5" fmla="*/ 213014 h 259773"/>
                <a:gd name="connsiteX6" fmla="*/ 36374 w 270169"/>
                <a:gd name="connsiteY6" fmla="*/ 228600 h 259773"/>
                <a:gd name="connsiteX7" fmla="*/ 124697 w 270169"/>
                <a:gd name="connsiteY7" fmla="*/ 249382 h 259773"/>
                <a:gd name="connsiteX8" fmla="*/ 145479 w 270169"/>
                <a:gd name="connsiteY8" fmla="*/ 259773 h 259773"/>
                <a:gd name="connsiteX9" fmla="*/ 207824 w 270169"/>
                <a:gd name="connsiteY9" fmla="*/ 249382 h 259773"/>
                <a:gd name="connsiteX10" fmla="*/ 238997 w 270169"/>
                <a:gd name="connsiteY10" fmla="*/ 218209 h 259773"/>
                <a:gd name="connsiteX11" fmla="*/ 270169 w 270169"/>
                <a:gd name="connsiteY11" fmla="*/ 129886 h 259773"/>
                <a:gd name="connsiteX12" fmla="*/ 264974 w 270169"/>
                <a:gd name="connsiteY12" fmla="*/ 77932 h 259773"/>
                <a:gd name="connsiteX13" fmla="*/ 254583 w 270169"/>
                <a:gd name="connsiteY13" fmla="*/ 62345 h 259773"/>
                <a:gd name="connsiteX14" fmla="*/ 218215 w 270169"/>
                <a:gd name="connsiteY14" fmla="*/ 31173 h 259773"/>
                <a:gd name="connsiteX15" fmla="*/ 202629 w 270169"/>
                <a:gd name="connsiteY15" fmla="*/ 25977 h 259773"/>
                <a:gd name="connsiteX16" fmla="*/ 187042 w 270169"/>
                <a:gd name="connsiteY16" fmla="*/ 15586 h 259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70169" h="259773">
                  <a:moveTo>
                    <a:pt x="187042" y="15586"/>
                  </a:moveTo>
                  <a:cubicBezTo>
                    <a:pt x="171456" y="12988"/>
                    <a:pt x="134986" y="13266"/>
                    <a:pt x="109110" y="10391"/>
                  </a:cubicBezTo>
                  <a:cubicBezTo>
                    <a:pt x="88171" y="8064"/>
                    <a:pt x="67833" y="0"/>
                    <a:pt x="46765" y="0"/>
                  </a:cubicBezTo>
                  <a:cubicBezTo>
                    <a:pt x="34157" y="0"/>
                    <a:pt x="22520" y="6927"/>
                    <a:pt x="10397" y="10391"/>
                  </a:cubicBezTo>
                  <a:cubicBezTo>
                    <a:pt x="8665" y="15586"/>
                    <a:pt x="5720" y="20525"/>
                    <a:pt x="5201" y="25977"/>
                  </a:cubicBezTo>
                  <a:cubicBezTo>
                    <a:pt x="535" y="74967"/>
                    <a:pt x="-5721" y="164659"/>
                    <a:pt x="10397" y="213014"/>
                  </a:cubicBezTo>
                  <a:cubicBezTo>
                    <a:pt x="13590" y="222594"/>
                    <a:pt x="26998" y="224850"/>
                    <a:pt x="36374" y="228600"/>
                  </a:cubicBezTo>
                  <a:cubicBezTo>
                    <a:pt x="75290" y="244166"/>
                    <a:pt x="87205" y="244025"/>
                    <a:pt x="124697" y="249382"/>
                  </a:cubicBezTo>
                  <a:cubicBezTo>
                    <a:pt x="131624" y="252846"/>
                    <a:pt x="137734" y="259773"/>
                    <a:pt x="145479" y="259773"/>
                  </a:cubicBezTo>
                  <a:cubicBezTo>
                    <a:pt x="166547" y="259773"/>
                    <a:pt x="187715" y="255666"/>
                    <a:pt x="207824" y="249382"/>
                  </a:cubicBezTo>
                  <a:cubicBezTo>
                    <a:pt x="219495" y="245735"/>
                    <a:pt x="233975" y="229689"/>
                    <a:pt x="238997" y="218209"/>
                  </a:cubicBezTo>
                  <a:cubicBezTo>
                    <a:pt x="262306" y="164932"/>
                    <a:pt x="260673" y="167874"/>
                    <a:pt x="270169" y="129886"/>
                  </a:cubicBezTo>
                  <a:cubicBezTo>
                    <a:pt x="268437" y="112568"/>
                    <a:pt x="268887" y="94891"/>
                    <a:pt x="264974" y="77932"/>
                  </a:cubicBezTo>
                  <a:cubicBezTo>
                    <a:pt x="263570" y="71848"/>
                    <a:pt x="258580" y="67142"/>
                    <a:pt x="254583" y="62345"/>
                  </a:cubicBezTo>
                  <a:cubicBezTo>
                    <a:pt x="246207" y="52294"/>
                    <a:pt x="229161" y="37428"/>
                    <a:pt x="218215" y="31173"/>
                  </a:cubicBezTo>
                  <a:cubicBezTo>
                    <a:pt x="213460" y="28456"/>
                    <a:pt x="207824" y="27709"/>
                    <a:pt x="202629" y="25977"/>
                  </a:cubicBezTo>
                  <a:cubicBezTo>
                    <a:pt x="189356" y="6068"/>
                    <a:pt x="202628" y="18184"/>
                    <a:pt x="187042" y="15586"/>
                  </a:cubicBezTo>
                  <a:close/>
                </a:path>
              </a:pathLst>
            </a:custGeom>
            <a:solidFill>
              <a:schemeClr val="bg1">
                <a:lumMod val="85000"/>
              </a:schemeClr>
            </a:solidFill>
            <a:ln>
              <a:solidFill>
                <a:schemeClr val="bg1">
                  <a:lumMod val="85000"/>
                </a:schemeClr>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cxnSp>
          <p:nvCxnSpPr>
            <p:cNvPr id="4" name="Straight Connector 3">
              <a:extLst>
                <a:ext uri="{FF2B5EF4-FFF2-40B4-BE49-F238E27FC236}">
                  <a16:creationId xmlns:a16="http://schemas.microsoft.com/office/drawing/2014/main" id="{B1EAA191-7E29-7C96-2259-5246FE652A65}"/>
                </a:ext>
              </a:extLst>
            </p:cNvPr>
            <p:cNvCxnSpPr/>
            <p:nvPr/>
          </p:nvCxnSpPr>
          <p:spPr>
            <a:xfrm flipH="1">
              <a:off x="2131573" y="1369978"/>
              <a:ext cx="542925" cy="542925"/>
            </a:xfrm>
            <a:prstGeom prst="line">
              <a:avLst/>
            </a:prstGeom>
          </p:spPr>
          <p:style>
            <a:lnRef idx="1">
              <a:schemeClr val="dk1"/>
            </a:lnRef>
            <a:fillRef idx="0">
              <a:schemeClr val="dk1"/>
            </a:fillRef>
            <a:effectRef idx="0">
              <a:schemeClr val="dk1"/>
            </a:effectRef>
            <a:fontRef idx="minor">
              <a:schemeClr val="tx1"/>
            </a:fontRef>
          </p:style>
        </p:cxnSp>
        <p:cxnSp>
          <p:nvCxnSpPr>
            <p:cNvPr id="5" name="Straight Connector 4">
              <a:extLst>
                <a:ext uri="{FF2B5EF4-FFF2-40B4-BE49-F238E27FC236}">
                  <a16:creationId xmlns:a16="http://schemas.microsoft.com/office/drawing/2014/main" id="{1350987C-1056-59BD-330E-72734235868F}"/>
                </a:ext>
              </a:extLst>
            </p:cNvPr>
            <p:cNvCxnSpPr/>
            <p:nvPr/>
          </p:nvCxnSpPr>
          <p:spPr>
            <a:xfrm flipH="1">
              <a:off x="3350773" y="1369978"/>
              <a:ext cx="542925" cy="542925"/>
            </a:xfrm>
            <a:prstGeom prst="line">
              <a:avLst/>
            </a:prstGeom>
          </p:spPr>
          <p:style>
            <a:lnRef idx="1">
              <a:schemeClr val="dk1"/>
            </a:lnRef>
            <a:fillRef idx="0">
              <a:schemeClr val="dk1"/>
            </a:fillRef>
            <a:effectRef idx="0">
              <a:schemeClr val="dk1"/>
            </a:effectRef>
            <a:fontRef idx="minor">
              <a:schemeClr val="tx1"/>
            </a:fontRef>
          </p:style>
        </p:cxnSp>
        <p:cxnSp>
          <p:nvCxnSpPr>
            <p:cNvPr id="6" name="Straight Connector 5">
              <a:extLst>
                <a:ext uri="{FF2B5EF4-FFF2-40B4-BE49-F238E27FC236}">
                  <a16:creationId xmlns:a16="http://schemas.microsoft.com/office/drawing/2014/main" id="{C9B29E4B-7A73-38DE-4303-64D7463020A2}"/>
                </a:ext>
              </a:extLst>
            </p:cNvPr>
            <p:cNvCxnSpPr/>
            <p:nvPr/>
          </p:nvCxnSpPr>
          <p:spPr>
            <a:xfrm>
              <a:off x="2674498" y="1369978"/>
              <a:ext cx="1219200" cy="0"/>
            </a:xfrm>
            <a:prstGeom prst="line">
              <a:avLst/>
            </a:prstGeom>
          </p:spPr>
          <p:style>
            <a:lnRef idx="1">
              <a:schemeClr val="dk1"/>
            </a:lnRef>
            <a:fillRef idx="0">
              <a:schemeClr val="dk1"/>
            </a:fillRef>
            <a:effectRef idx="0">
              <a:schemeClr val="dk1"/>
            </a:effectRef>
            <a:fontRef idx="minor">
              <a:schemeClr val="tx1"/>
            </a:fontRef>
          </p:style>
        </p:cxnSp>
        <p:cxnSp>
          <p:nvCxnSpPr>
            <p:cNvPr id="7" name="Straight Arrow Connector 6">
              <a:extLst>
                <a:ext uri="{FF2B5EF4-FFF2-40B4-BE49-F238E27FC236}">
                  <a16:creationId xmlns:a16="http://schemas.microsoft.com/office/drawing/2014/main" id="{FE27D9D1-4B0A-0D9C-4F26-E677541E442B}"/>
                </a:ext>
              </a:extLst>
            </p:cNvPr>
            <p:cNvCxnSpPr>
              <a:cxnSpLocks/>
            </p:cNvCxnSpPr>
            <p:nvPr/>
          </p:nvCxnSpPr>
          <p:spPr>
            <a:xfrm>
              <a:off x="4007998" y="1369978"/>
              <a:ext cx="31108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 name="Straight Arrow Connector 7">
              <a:extLst>
                <a:ext uri="{FF2B5EF4-FFF2-40B4-BE49-F238E27FC236}">
                  <a16:creationId xmlns:a16="http://schemas.microsoft.com/office/drawing/2014/main" id="{941E9F06-F11D-BF29-F681-0250C6CE0E68}"/>
                </a:ext>
              </a:extLst>
            </p:cNvPr>
            <p:cNvCxnSpPr/>
            <p:nvPr/>
          </p:nvCxnSpPr>
          <p:spPr>
            <a:xfrm flipV="1">
              <a:off x="2674498" y="741327"/>
              <a:ext cx="0" cy="62865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9" name="Rectangle 8">
              <a:extLst>
                <a:ext uri="{FF2B5EF4-FFF2-40B4-BE49-F238E27FC236}">
                  <a16:creationId xmlns:a16="http://schemas.microsoft.com/office/drawing/2014/main" id="{423ECB7A-4AA4-B6E4-9C0C-10F186DF315A}"/>
                </a:ext>
              </a:extLst>
            </p:cNvPr>
            <p:cNvSpPr/>
            <p:nvPr/>
          </p:nvSpPr>
          <p:spPr>
            <a:xfrm>
              <a:off x="2822136" y="1284253"/>
              <a:ext cx="190499" cy="85725"/>
            </a:xfrm>
            <a:prstGeom prst="rec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0" name="Rectangle 9">
              <a:extLst>
                <a:ext uri="{FF2B5EF4-FFF2-40B4-BE49-F238E27FC236}">
                  <a16:creationId xmlns:a16="http://schemas.microsoft.com/office/drawing/2014/main" id="{04FE358B-85B4-3B80-BF83-AC7469223D5B}"/>
                </a:ext>
              </a:extLst>
            </p:cNvPr>
            <p:cNvSpPr/>
            <p:nvPr/>
          </p:nvSpPr>
          <p:spPr>
            <a:xfrm>
              <a:off x="3446023" y="1284252"/>
              <a:ext cx="190499" cy="85725"/>
            </a:xfrm>
            <a:prstGeom prst="rec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E689C541-03EC-BB65-1F22-8D28F998F99B}"/>
                </a:ext>
              </a:extLst>
            </p:cNvPr>
            <p:cNvCxnSpPr>
              <a:cxnSpLocks/>
            </p:cNvCxnSpPr>
            <p:nvPr/>
          </p:nvCxnSpPr>
          <p:spPr>
            <a:xfrm flipH="1">
              <a:off x="2766067" y="1369977"/>
              <a:ext cx="61913" cy="63646"/>
            </a:xfrm>
            <a:prstGeom prst="line">
              <a:avLst/>
            </a:prstGeom>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A09F8201-DCE2-AB92-75EE-4F029DB964EE}"/>
                </a:ext>
              </a:extLst>
            </p:cNvPr>
            <p:cNvCxnSpPr>
              <a:cxnSpLocks/>
            </p:cNvCxnSpPr>
            <p:nvPr/>
          </p:nvCxnSpPr>
          <p:spPr>
            <a:xfrm flipH="1">
              <a:off x="3378265" y="1369977"/>
              <a:ext cx="61913" cy="63646"/>
            </a:xfrm>
            <a:prstGeom prst="line">
              <a:avLst/>
            </a:prstGeom>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F2FC9DAB-FA86-BCB6-F4B9-5407C452BF72}"/>
                </a:ext>
              </a:extLst>
            </p:cNvPr>
            <p:cNvCxnSpPr>
              <a:cxnSpLocks/>
            </p:cNvCxnSpPr>
            <p:nvPr/>
          </p:nvCxnSpPr>
          <p:spPr>
            <a:xfrm flipH="1">
              <a:off x="2957431" y="1369977"/>
              <a:ext cx="61913" cy="63646"/>
            </a:xfrm>
            <a:prstGeom prst="line">
              <a:avLst/>
            </a:prstGeom>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EAA8E6E6-826D-7D6E-E4E9-1FAE7113632E}"/>
                </a:ext>
              </a:extLst>
            </p:cNvPr>
            <p:cNvCxnSpPr>
              <a:cxnSpLocks/>
            </p:cNvCxnSpPr>
            <p:nvPr/>
          </p:nvCxnSpPr>
          <p:spPr>
            <a:xfrm flipH="1">
              <a:off x="3574068" y="1369977"/>
              <a:ext cx="61913" cy="63646"/>
            </a:xfrm>
            <a:prstGeom prst="line">
              <a:avLst/>
            </a:prstGeom>
          </p:spPr>
          <p:style>
            <a:lnRef idx="1">
              <a:schemeClr val="dk1"/>
            </a:lnRef>
            <a:fillRef idx="0">
              <a:schemeClr val="dk1"/>
            </a:fillRef>
            <a:effectRef idx="0">
              <a:schemeClr val="dk1"/>
            </a:effectRef>
            <a:fontRef idx="minor">
              <a:schemeClr val="tx1"/>
            </a:fontRef>
          </p:style>
        </p:cxnSp>
        <p:cxnSp>
          <p:nvCxnSpPr>
            <p:cNvPr id="15" name="Straight Connector 14">
              <a:extLst>
                <a:ext uri="{FF2B5EF4-FFF2-40B4-BE49-F238E27FC236}">
                  <a16:creationId xmlns:a16="http://schemas.microsoft.com/office/drawing/2014/main" id="{824950E7-A11C-DDA0-9B2C-83590374F4E6}"/>
                </a:ext>
              </a:extLst>
            </p:cNvPr>
            <p:cNvCxnSpPr/>
            <p:nvPr/>
          </p:nvCxnSpPr>
          <p:spPr>
            <a:xfrm>
              <a:off x="2766067" y="1433623"/>
              <a:ext cx="191364" cy="0"/>
            </a:xfrm>
            <a:prstGeom prst="line">
              <a:avLst/>
            </a:prstGeom>
          </p:spPr>
          <p:style>
            <a:lnRef idx="1">
              <a:schemeClr val="dk1"/>
            </a:lnRef>
            <a:fillRef idx="0">
              <a:schemeClr val="dk1"/>
            </a:fillRef>
            <a:effectRef idx="0">
              <a:schemeClr val="dk1"/>
            </a:effectRef>
            <a:fontRef idx="minor">
              <a:schemeClr val="tx1"/>
            </a:fontRef>
          </p:style>
        </p:cxnSp>
        <p:cxnSp>
          <p:nvCxnSpPr>
            <p:cNvPr id="16" name="Straight Connector 15">
              <a:extLst>
                <a:ext uri="{FF2B5EF4-FFF2-40B4-BE49-F238E27FC236}">
                  <a16:creationId xmlns:a16="http://schemas.microsoft.com/office/drawing/2014/main" id="{CA856EFB-AA92-A90D-5C8D-D5056DC391B5}"/>
                </a:ext>
              </a:extLst>
            </p:cNvPr>
            <p:cNvCxnSpPr/>
            <p:nvPr/>
          </p:nvCxnSpPr>
          <p:spPr>
            <a:xfrm>
              <a:off x="3378265" y="1438386"/>
              <a:ext cx="191364" cy="0"/>
            </a:xfrm>
            <a:prstGeom prst="line">
              <a:avLst/>
            </a:prstGeom>
          </p:spPr>
          <p:style>
            <a:lnRef idx="1">
              <a:schemeClr val="dk1"/>
            </a:lnRef>
            <a:fillRef idx="0">
              <a:schemeClr val="dk1"/>
            </a:fillRef>
            <a:effectRef idx="0">
              <a:schemeClr val="dk1"/>
            </a:effectRef>
            <a:fontRef idx="minor">
              <a:schemeClr val="tx1"/>
            </a:fontRef>
          </p:style>
        </p:cxnSp>
        <p:sp>
          <p:nvSpPr>
            <p:cNvPr id="17" name="Rectangle 16">
              <a:extLst>
                <a:ext uri="{FF2B5EF4-FFF2-40B4-BE49-F238E27FC236}">
                  <a16:creationId xmlns:a16="http://schemas.microsoft.com/office/drawing/2014/main" id="{21B208CA-8873-F0CD-6D46-6B4A11D7B241}"/>
                </a:ext>
              </a:extLst>
            </p:cNvPr>
            <p:cNvSpPr/>
            <p:nvPr/>
          </p:nvSpPr>
          <p:spPr>
            <a:xfrm flipV="1">
              <a:off x="2137848" y="1912903"/>
              <a:ext cx="1219200" cy="45719"/>
            </a:xfrm>
            <a:prstGeom prst="rec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8" name="Oval 17">
              <a:extLst>
                <a:ext uri="{FF2B5EF4-FFF2-40B4-BE49-F238E27FC236}">
                  <a16:creationId xmlns:a16="http://schemas.microsoft.com/office/drawing/2014/main" id="{EED8E726-7311-7C33-5434-551363339C8A}"/>
                </a:ext>
              </a:extLst>
            </p:cNvPr>
            <p:cNvSpPr/>
            <p:nvPr/>
          </p:nvSpPr>
          <p:spPr>
            <a:xfrm>
              <a:off x="3108383" y="1754093"/>
              <a:ext cx="45719" cy="45719"/>
            </a:xfrm>
            <a:prstGeom prst="ellipse">
              <a:avLst/>
            </a:prstGeom>
            <a:solidFill>
              <a:schemeClr val="tx1"/>
            </a:solidFill>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9" name="Oval 18">
              <a:extLst>
                <a:ext uri="{FF2B5EF4-FFF2-40B4-BE49-F238E27FC236}">
                  <a16:creationId xmlns:a16="http://schemas.microsoft.com/office/drawing/2014/main" id="{C3DC892C-0F05-95C8-670D-9AB2454246CF}"/>
                </a:ext>
              </a:extLst>
            </p:cNvPr>
            <p:cNvSpPr/>
            <p:nvPr/>
          </p:nvSpPr>
          <p:spPr>
            <a:xfrm>
              <a:off x="3064806" y="978588"/>
              <a:ext cx="45719" cy="45719"/>
            </a:xfrm>
            <a:prstGeom prst="ellipse">
              <a:avLst/>
            </a:prstGeom>
            <a:solidFill>
              <a:schemeClr val="tx1"/>
            </a:solidFill>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cxnSp>
          <p:nvCxnSpPr>
            <p:cNvPr id="20" name="Straight Connector 19">
              <a:extLst>
                <a:ext uri="{FF2B5EF4-FFF2-40B4-BE49-F238E27FC236}">
                  <a16:creationId xmlns:a16="http://schemas.microsoft.com/office/drawing/2014/main" id="{97F26054-B160-F8AF-1FDF-B0CEF3238D53}"/>
                </a:ext>
              </a:extLst>
            </p:cNvPr>
            <p:cNvCxnSpPr>
              <a:cxnSpLocks/>
              <a:stCxn id="18" idx="0"/>
              <a:endCxn id="19" idx="4"/>
            </p:cNvCxnSpPr>
            <p:nvPr/>
          </p:nvCxnSpPr>
          <p:spPr>
            <a:xfrm flipH="1" flipV="1">
              <a:off x="3087666" y="1024307"/>
              <a:ext cx="43577" cy="729786"/>
            </a:xfrm>
            <a:prstGeom prst="line">
              <a:avLst/>
            </a:prstGeom>
          </p:spPr>
          <p:style>
            <a:lnRef idx="1">
              <a:schemeClr val="dk1"/>
            </a:lnRef>
            <a:fillRef idx="0">
              <a:schemeClr val="dk1"/>
            </a:fillRef>
            <a:effectRef idx="0">
              <a:schemeClr val="dk1"/>
            </a:effectRef>
            <a:fontRef idx="minor">
              <a:schemeClr val="tx1"/>
            </a:fontRef>
          </p:style>
        </p:cxnSp>
        <p:cxnSp>
          <p:nvCxnSpPr>
            <p:cNvPr id="21" name="Straight Connector 20">
              <a:extLst>
                <a:ext uri="{FF2B5EF4-FFF2-40B4-BE49-F238E27FC236}">
                  <a16:creationId xmlns:a16="http://schemas.microsoft.com/office/drawing/2014/main" id="{C5652AB5-4AFE-D43E-828E-C536D4843E02}"/>
                </a:ext>
              </a:extLst>
            </p:cNvPr>
            <p:cNvCxnSpPr/>
            <p:nvPr/>
          </p:nvCxnSpPr>
          <p:spPr>
            <a:xfrm flipH="1">
              <a:off x="3349676" y="1419109"/>
              <a:ext cx="542925" cy="542925"/>
            </a:xfrm>
            <a:prstGeom prst="line">
              <a:avLst/>
            </a:prstGeom>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A017DBB1-DC26-1F86-A104-77EE79620EA9}"/>
                </a:ext>
              </a:extLst>
            </p:cNvPr>
            <p:cNvCxnSpPr>
              <a:cxnSpLocks/>
            </p:cNvCxnSpPr>
            <p:nvPr/>
          </p:nvCxnSpPr>
          <p:spPr>
            <a:xfrm>
              <a:off x="3893698" y="1366631"/>
              <a:ext cx="0" cy="52478"/>
            </a:xfrm>
            <a:prstGeom prst="line">
              <a:avLst/>
            </a:prstGeom>
          </p:spPr>
          <p:style>
            <a:lnRef idx="1">
              <a:schemeClr val="dk1"/>
            </a:lnRef>
            <a:fillRef idx="0">
              <a:schemeClr val="dk1"/>
            </a:fillRef>
            <a:effectRef idx="0">
              <a:schemeClr val="dk1"/>
            </a:effectRef>
            <a:fontRef idx="minor">
              <a:schemeClr val="tx1"/>
            </a:fontRef>
          </p:style>
        </p:cxnSp>
        <p:cxnSp>
          <p:nvCxnSpPr>
            <p:cNvPr id="23" name="Straight Arrow Connector 22">
              <a:extLst>
                <a:ext uri="{FF2B5EF4-FFF2-40B4-BE49-F238E27FC236}">
                  <a16:creationId xmlns:a16="http://schemas.microsoft.com/office/drawing/2014/main" id="{D77B7C57-2868-258C-537A-CFEE76AEC2F2}"/>
                </a:ext>
              </a:extLst>
            </p:cNvPr>
            <p:cNvCxnSpPr/>
            <p:nvPr/>
          </p:nvCxnSpPr>
          <p:spPr>
            <a:xfrm flipH="1">
              <a:off x="1868926" y="1925095"/>
              <a:ext cx="233464" cy="23346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4" name="TextBox 23">
              <a:extLst>
                <a:ext uri="{FF2B5EF4-FFF2-40B4-BE49-F238E27FC236}">
                  <a16:creationId xmlns:a16="http://schemas.microsoft.com/office/drawing/2014/main" id="{7ED29862-54EC-70FE-49F4-E0C364343ABA}"/>
                </a:ext>
              </a:extLst>
            </p:cNvPr>
            <p:cNvSpPr txBox="1"/>
            <p:nvPr/>
          </p:nvSpPr>
          <p:spPr bwMode="auto">
            <a:xfrm>
              <a:off x="4135825" y="1389200"/>
              <a:ext cx="26161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eaLnBrk="1" hangingPunct="1"/>
              <a:r>
                <a:rPr lang="en-US" sz="1200" i="1" dirty="0">
                  <a:latin typeface="Times New Roman" panose="02020603050405020304" pitchFamily="18" charset="0"/>
                  <a:cs typeface="Times New Roman" panose="02020603050405020304" pitchFamily="18" charset="0"/>
                </a:rPr>
                <a:t>x</a:t>
              </a:r>
            </a:p>
          </p:txBody>
        </p:sp>
        <p:sp>
          <p:nvSpPr>
            <p:cNvPr id="25" name="TextBox 24">
              <a:extLst>
                <a:ext uri="{FF2B5EF4-FFF2-40B4-BE49-F238E27FC236}">
                  <a16:creationId xmlns:a16="http://schemas.microsoft.com/office/drawing/2014/main" id="{E409A8E4-C371-E14D-0664-541274F689D7}"/>
                </a:ext>
              </a:extLst>
            </p:cNvPr>
            <p:cNvSpPr txBox="1"/>
            <p:nvPr/>
          </p:nvSpPr>
          <p:spPr bwMode="auto">
            <a:xfrm>
              <a:off x="2655775" y="546282"/>
              <a:ext cx="26161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eaLnBrk="1" hangingPunct="1"/>
              <a:r>
                <a:rPr lang="en-US" sz="1200" i="1" dirty="0">
                  <a:latin typeface="Times New Roman" panose="02020603050405020304" pitchFamily="18" charset="0"/>
                  <a:cs typeface="Times New Roman" panose="02020603050405020304" pitchFamily="18" charset="0"/>
                </a:rPr>
                <a:t>y</a:t>
              </a:r>
            </a:p>
          </p:txBody>
        </p:sp>
        <p:sp>
          <p:nvSpPr>
            <p:cNvPr id="26" name="TextBox 25">
              <a:extLst>
                <a:ext uri="{FF2B5EF4-FFF2-40B4-BE49-F238E27FC236}">
                  <a16:creationId xmlns:a16="http://schemas.microsoft.com/office/drawing/2014/main" id="{927C422B-A7D2-6E1F-6888-5CB9C6AC85B9}"/>
                </a:ext>
              </a:extLst>
            </p:cNvPr>
            <p:cNvSpPr txBox="1"/>
            <p:nvPr/>
          </p:nvSpPr>
          <p:spPr bwMode="auto">
            <a:xfrm>
              <a:off x="1928507" y="2071713"/>
              <a:ext cx="2535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eaLnBrk="1" hangingPunct="1"/>
              <a:r>
                <a:rPr lang="en-US" sz="1200" i="1" dirty="0">
                  <a:latin typeface="Times New Roman" panose="02020603050405020304" pitchFamily="18" charset="0"/>
                  <a:cs typeface="Times New Roman" panose="02020603050405020304" pitchFamily="18" charset="0"/>
                </a:rPr>
                <a:t>z</a:t>
              </a:r>
            </a:p>
          </p:txBody>
        </p:sp>
        <p:sp>
          <p:nvSpPr>
            <p:cNvPr id="27" name="TextBox 26">
              <a:extLst>
                <a:ext uri="{FF2B5EF4-FFF2-40B4-BE49-F238E27FC236}">
                  <a16:creationId xmlns:a16="http://schemas.microsoft.com/office/drawing/2014/main" id="{D3462043-42EF-79DB-D85A-A25257836A8C}"/>
                </a:ext>
              </a:extLst>
            </p:cNvPr>
            <p:cNvSpPr txBox="1"/>
            <p:nvPr/>
          </p:nvSpPr>
          <p:spPr bwMode="auto">
            <a:xfrm>
              <a:off x="3050219" y="781329"/>
              <a:ext cx="26962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eaLnBrk="1" hangingPunct="1"/>
              <a:r>
                <a:rPr lang="en-US" sz="1200" dirty="0">
                  <a:latin typeface="Times New Roman" panose="02020603050405020304" pitchFamily="18" charset="0"/>
                  <a:cs typeface="Times New Roman" panose="02020603050405020304" pitchFamily="18" charset="0"/>
                </a:rPr>
                <a:t>P</a:t>
              </a:r>
            </a:p>
          </p:txBody>
        </p:sp>
        <p:sp>
          <p:nvSpPr>
            <p:cNvPr id="28" name="TextBox 27">
              <a:extLst>
                <a:ext uri="{FF2B5EF4-FFF2-40B4-BE49-F238E27FC236}">
                  <a16:creationId xmlns:a16="http://schemas.microsoft.com/office/drawing/2014/main" id="{BF54D0DB-E3DD-BBD9-5747-ADE20F305746}"/>
                </a:ext>
              </a:extLst>
            </p:cNvPr>
            <p:cNvSpPr txBox="1"/>
            <p:nvPr/>
          </p:nvSpPr>
          <p:spPr bwMode="auto">
            <a:xfrm>
              <a:off x="3151960" y="1667726"/>
              <a:ext cx="28725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eaLnBrk="1" hangingPunct="1"/>
              <a:r>
                <a:rPr lang="en-US" sz="1200" dirty="0">
                  <a:latin typeface="Times New Roman" panose="02020603050405020304" pitchFamily="18" charset="0"/>
                  <a:cs typeface="Times New Roman" panose="02020603050405020304" pitchFamily="18" charset="0"/>
                </a:rPr>
                <a:t>R</a:t>
              </a:r>
            </a:p>
          </p:txBody>
        </p:sp>
        <p:sp>
          <p:nvSpPr>
            <p:cNvPr id="29" name="TextBox 28">
              <a:extLst>
                <a:ext uri="{FF2B5EF4-FFF2-40B4-BE49-F238E27FC236}">
                  <a16:creationId xmlns:a16="http://schemas.microsoft.com/office/drawing/2014/main" id="{18281492-91EE-D1D5-1606-DFC3EDD940AA}"/>
                </a:ext>
              </a:extLst>
            </p:cNvPr>
            <p:cNvSpPr txBox="1"/>
            <p:nvPr/>
          </p:nvSpPr>
          <p:spPr bwMode="auto">
            <a:xfrm>
              <a:off x="3237336" y="767613"/>
              <a:ext cx="67197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eaLnBrk="1" hangingPunct="1"/>
              <a:r>
                <a:rPr lang="en-US" sz="1200" dirty="0">
                  <a:latin typeface="Times New Roman" panose="02020603050405020304" pitchFamily="18" charset="0"/>
                  <a:cs typeface="Times New Roman" panose="02020603050405020304" pitchFamily="18" charset="0"/>
                </a:rPr>
                <a:t>(2, 3, 0)</a:t>
              </a:r>
            </a:p>
          </p:txBody>
        </p:sp>
        <p:sp>
          <p:nvSpPr>
            <p:cNvPr id="30" name="TextBox 29">
              <a:extLst>
                <a:ext uri="{FF2B5EF4-FFF2-40B4-BE49-F238E27FC236}">
                  <a16:creationId xmlns:a16="http://schemas.microsoft.com/office/drawing/2014/main" id="{A19DA0AF-9CC9-3FB9-45DA-BD6B9FD75E5B}"/>
                </a:ext>
              </a:extLst>
            </p:cNvPr>
            <p:cNvSpPr txBox="1"/>
            <p:nvPr/>
          </p:nvSpPr>
          <p:spPr bwMode="auto">
            <a:xfrm>
              <a:off x="2274628" y="1642852"/>
              <a:ext cx="90281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eaLnBrk="1" hangingPunct="1"/>
              <a:r>
                <a:rPr lang="en-US" sz="1200" dirty="0">
                  <a:latin typeface="Times New Roman" panose="02020603050405020304" pitchFamily="18" charset="0"/>
                  <a:cs typeface="Times New Roman" panose="02020603050405020304" pitchFamily="18" charset="0"/>
                </a:rPr>
                <a:t>(3.5, 0, 2.6)</a:t>
              </a:r>
            </a:p>
          </p:txBody>
        </p:sp>
        <p:cxnSp>
          <p:nvCxnSpPr>
            <p:cNvPr id="31" name="Straight Arrow Connector 30">
              <a:extLst>
                <a:ext uri="{FF2B5EF4-FFF2-40B4-BE49-F238E27FC236}">
                  <a16:creationId xmlns:a16="http://schemas.microsoft.com/office/drawing/2014/main" id="{1D80A543-26C8-0DB0-BDE8-B5F896EFAC00}"/>
                </a:ext>
              </a:extLst>
            </p:cNvPr>
            <p:cNvCxnSpPr>
              <a:cxnSpLocks/>
            </p:cNvCxnSpPr>
            <p:nvPr/>
          </p:nvCxnSpPr>
          <p:spPr>
            <a:xfrm flipH="1" flipV="1">
              <a:off x="3103275" y="1260261"/>
              <a:ext cx="23689" cy="34112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2" name="TextBox 31">
              <a:extLst>
                <a:ext uri="{FF2B5EF4-FFF2-40B4-BE49-F238E27FC236}">
                  <a16:creationId xmlns:a16="http://schemas.microsoft.com/office/drawing/2014/main" id="{887B1599-9A6B-DF00-D1CE-863396AF3ECC}"/>
                </a:ext>
              </a:extLst>
            </p:cNvPr>
            <p:cNvSpPr txBox="1"/>
            <p:nvPr/>
          </p:nvSpPr>
          <p:spPr bwMode="auto">
            <a:xfrm>
              <a:off x="2438318" y="1211168"/>
              <a:ext cx="29527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eaLnBrk="1" hangingPunct="1"/>
              <a:r>
                <a:rPr lang="en-US" sz="1200" dirty="0">
                  <a:latin typeface="Times New Roman" panose="02020603050405020304" pitchFamily="18" charset="0"/>
                  <a:cs typeface="Times New Roman" panose="02020603050405020304" pitchFamily="18" charset="0"/>
                </a:rPr>
                <a:t>O</a:t>
              </a:r>
            </a:p>
          </p:txBody>
        </p:sp>
        <p:sp>
          <p:nvSpPr>
            <p:cNvPr id="33" name="TextBox 32">
              <a:extLst>
                <a:ext uri="{FF2B5EF4-FFF2-40B4-BE49-F238E27FC236}">
                  <a16:creationId xmlns:a16="http://schemas.microsoft.com/office/drawing/2014/main" id="{A5E8400A-6CF1-1005-A572-367C7D239DF2}"/>
                </a:ext>
              </a:extLst>
            </p:cNvPr>
            <p:cNvSpPr txBox="1"/>
            <p:nvPr/>
          </p:nvSpPr>
          <p:spPr bwMode="auto">
            <a:xfrm>
              <a:off x="3110653" y="1412150"/>
              <a:ext cx="49725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eaLnBrk="1" hangingPunct="1"/>
              <a:r>
                <a:rPr lang="en-US" sz="1200" dirty="0">
                  <a:latin typeface="Times New Roman" panose="02020603050405020304" pitchFamily="18" charset="0"/>
                  <a:cs typeface="Times New Roman" panose="02020603050405020304" pitchFamily="18" charset="0"/>
                </a:rPr>
                <a:t>55 </a:t>
              </a:r>
              <a:r>
                <a:rPr lang="en-US" sz="1200" dirty="0" err="1">
                  <a:latin typeface="Times New Roman" panose="02020603050405020304" pitchFamily="18" charset="0"/>
                  <a:cs typeface="Times New Roman" panose="02020603050405020304" pitchFamily="18" charset="0"/>
                </a:rPr>
                <a:t>lb</a:t>
              </a:r>
              <a:endParaRPr lang="en-US" sz="1200" dirty="0">
                <a:latin typeface="Times New Roman" panose="02020603050405020304" pitchFamily="18" charset="0"/>
                <a:cs typeface="Times New Roman" panose="02020603050405020304" pitchFamily="18" charset="0"/>
              </a:endParaRPr>
            </a:p>
          </p:txBody>
        </p:sp>
      </p:grpSp>
      <p:sp>
        <p:nvSpPr>
          <p:cNvPr id="34" name="TextBox 33">
            <a:extLst>
              <a:ext uri="{FF2B5EF4-FFF2-40B4-BE49-F238E27FC236}">
                <a16:creationId xmlns:a16="http://schemas.microsoft.com/office/drawing/2014/main" id="{11569A87-92AC-B41D-26BC-AA0CE1F72E04}"/>
              </a:ext>
            </a:extLst>
          </p:cNvPr>
          <p:cNvSpPr txBox="1"/>
          <p:nvPr/>
        </p:nvSpPr>
        <p:spPr>
          <a:xfrm>
            <a:off x="605544" y="144423"/>
            <a:ext cx="1595309" cy="369332"/>
          </a:xfrm>
          <a:prstGeom prst="rect">
            <a:avLst/>
          </a:prstGeom>
          <a:noFill/>
        </p:spPr>
        <p:txBody>
          <a:bodyPr wrap="none" rtlCol="0">
            <a:spAutoFit/>
          </a:bodyPr>
          <a:lstStyle/>
          <a:p>
            <a:r>
              <a:rPr lang="en-US" dirty="0">
                <a:solidFill>
                  <a:srgbClr val="C00000"/>
                </a:solidFill>
                <a:latin typeface="Arial" panose="020B0604020202020204" pitchFamily="34" charset="0"/>
                <a:cs typeface="Arial" panose="020B0604020202020204" pitchFamily="34" charset="0"/>
              </a:rPr>
              <a:t>Example 1.10</a:t>
            </a:r>
          </a:p>
        </p:txBody>
      </p:sp>
      <p:sp>
        <p:nvSpPr>
          <p:cNvPr id="37" name="TextBox 36">
            <a:extLst>
              <a:ext uri="{FF2B5EF4-FFF2-40B4-BE49-F238E27FC236}">
                <a16:creationId xmlns:a16="http://schemas.microsoft.com/office/drawing/2014/main" id="{4C3D87C5-2DF8-A17C-95A8-E0AF41932519}"/>
              </a:ext>
            </a:extLst>
          </p:cNvPr>
          <p:cNvSpPr txBox="1"/>
          <p:nvPr/>
        </p:nvSpPr>
        <p:spPr>
          <a:xfrm>
            <a:off x="246857" y="582604"/>
            <a:ext cx="6096000" cy="1477328"/>
          </a:xfrm>
          <a:prstGeom prst="rect">
            <a:avLst/>
          </a:prstGeom>
          <a:noFill/>
        </p:spPr>
        <p:txBody>
          <a:bodyPr wrap="square">
            <a:spAutoFit/>
          </a:bodyPr>
          <a:lstStyle/>
          <a:p>
            <a:r>
              <a:rPr lang="en-US" dirty="0">
                <a:latin typeface="Arial" panose="020B0604020202020204" pitchFamily="34" charset="0"/>
                <a:cs typeface="Arial" panose="020B0604020202020204" pitchFamily="34" charset="0"/>
              </a:rPr>
              <a:t>A platform is held in the horizontal x-z plane by a cable that is attached to a vertical wall at P and the platform at R, as shown. The tension in the cable is 55 lb. Determine the vector force in the cable in terms of its Cartesian coordinates. The coordinates are all measured in feet.</a:t>
            </a:r>
          </a:p>
        </p:txBody>
      </p:sp>
      <p:sp>
        <p:nvSpPr>
          <p:cNvPr id="38" name="TextBox 37">
            <a:extLst>
              <a:ext uri="{FF2B5EF4-FFF2-40B4-BE49-F238E27FC236}">
                <a16:creationId xmlns:a16="http://schemas.microsoft.com/office/drawing/2014/main" id="{3E4E739F-5859-1F17-B420-D2237407CB99}"/>
              </a:ext>
            </a:extLst>
          </p:cNvPr>
          <p:cNvSpPr txBox="1"/>
          <p:nvPr/>
        </p:nvSpPr>
        <p:spPr>
          <a:xfrm>
            <a:off x="210721" y="2255584"/>
            <a:ext cx="6818535" cy="646331"/>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To determine the force, we need the unit vector along its direction. We can find these from position vectors:</a:t>
            </a:r>
          </a:p>
        </p:txBody>
      </p:sp>
      <p:graphicFrame>
        <p:nvGraphicFramePr>
          <p:cNvPr id="39" name="Object 38">
            <a:extLst>
              <a:ext uri="{FF2B5EF4-FFF2-40B4-BE49-F238E27FC236}">
                <a16:creationId xmlns:a16="http://schemas.microsoft.com/office/drawing/2014/main" id="{7627CDA3-F193-BAFC-836D-D812B084CA75}"/>
              </a:ext>
            </a:extLst>
          </p:cNvPr>
          <p:cNvGraphicFramePr>
            <a:graphicFrameLocks noChangeAspect="1"/>
          </p:cNvGraphicFramePr>
          <p:nvPr>
            <p:extLst>
              <p:ext uri="{D42A27DB-BD31-4B8C-83A1-F6EECF244321}">
                <p14:modId xmlns:p14="http://schemas.microsoft.com/office/powerpoint/2010/main" val="3124252818"/>
              </p:ext>
            </p:extLst>
          </p:nvPr>
        </p:nvGraphicFramePr>
        <p:xfrm>
          <a:off x="1508768" y="3097567"/>
          <a:ext cx="2111220" cy="735343"/>
        </p:xfrm>
        <a:graphic>
          <a:graphicData uri="http://schemas.openxmlformats.org/presentationml/2006/ole">
            <mc:AlternateContent xmlns:mc="http://schemas.openxmlformats.org/markup-compatibility/2006">
              <mc:Choice xmlns:v="urn:schemas-microsoft-com:vml" Requires="v">
                <p:oleObj name="Equation" r:id="rId3" imgW="1449347" imgH="504596" progId="Equation.DSMT4">
                  <p:embed/>
                </p:oleObj>
              </mc:Choice>
              <mc:Fallback>
                <p:oleObj name="Equation" r:id="rId3" imgW="1449347" imgH="504596" progId="Equation.DSMT4">
                  <p:embed/>
                  <p:pic>
                    <p:nvPicPr>
                      <p:cNvPr id="0" name=""/>
                      <p:cNvPicPr/>
                      <p:nvPr/>
                    </p:nvPicPr>
                    <p:blipFill>
                      <a:blip r:embed="rId4"/>
                      <a:stretch>
                        <a:fillRect/>
                      </a:stretch>
                    </p:blipFill>
                    <p:spPr>
                      <a:xfrm>
                        <a:off x="1508768" y="3097567"/>
                        <a:ext cx="2111220" cy="735343"/>
                      </a:xfrm>
                      <a:prstGeom prst="rect">
                        <a:avLst/>
                      </a:prstGeom>
                    </p:spPr>
                  </p:pic>
                </p:oleObj>
              </mc:Fallback>
            </mc:AlternateContent>
          </a:graphicData>
        </a:graphic>
      </p:graphicFrame>
      <p:graphicFrame>
        <p:nvGraphicFramePr>
          <p:cNvPr id="40" name="Object 39">
            <a:extLst>
              <a:ext uri="{FF2B5EF4-FFF2-40B4-BE49-F238E27FC236}">
                <a16:creationId xmlns:a16="http://schemas.microsoft.com/office/drawing/2014/main" id="{072A4F85-3520-4E0E-A4DB-CDD0865D82C5}"/>
              </a:ext>
            </a:extLst>
          </p:cNvPr>
          <p:cNvGraphicFramePr>
            <a:graphicFrameLocks noChangeAspect="1"/>
          </p:cNvGraphicFramePr>
          <p:nvPr>
            <p:extLst>
              <p:ext uri="{D42A27DB-BD31-4B8C-83A1-F6EECF244321}">
                <p14:modId xmlns:p14="http://schemas.microsoft.com/office/powerpoint/2010/main" val="3629986227"/>
              </p:ext>
            </p:extLst>
          </p:nvPr>
        </p:nvGraphicFramePr>
        <p:xfrm>
          <a:off x="4186832" y="3144282"/>
          <a:ext cx="1778234" cy="735343"/>
        </p:xfrm>
        <a:graphic>
          <a:graphicData uri="http://schemas.openxmlformats.org/presentationml/2006/ole">
            <mc:AlternateContent xmlns:mc="http://schemas.openxmlformats.org/markup-compatibility/2006">
              <mc:Choice xmlns:v="urn:schemas-microsoft-com:vml" Requires="v">
                <p:oleObj name="Equation" r:id="rId5" imgW="1220521" imgH="504596" progId="Equation.DSMT4">
                  <p:embed/>
                </p:oleObj>
              </mc:Choice>
              <mc:Fallback>
                <p:oleObj name="Equation" r:id="rId5" imgW="1220521" imgH="504596" progId="Equation.DSMT4">
                  <p:embed/>
                  <p:pic>
                    <p:nvPicPr>
                      <p:cNvPr id="0" name=""/>
                      <p:cNvPicPr/>
                      <p:nvPr/>
                    </p:nvPicPr>
                    <p:blipFill>
                      <a:blip r:embed="rId6"/>
                      <a:stretch>
                        <a:fillRect/>
                      </a:stretch>
                    </p:blipFill>
                    <p:spPr>
                      <a:xfrm>
                        <a:off x="4186832" y="3144282"/>
                        <a:ext cx="1778234" cy="735343"/>
                      </a:xfrm>
                      <a:prstGeom prst="rect">
                        <a:avLst/>
                      </a:prstGeom>
                    </p:spPr>
                  </p:pic>
                </p:oleObj>
              </mc:Fallback>
            </mc:AlternateContent>
          </a:graphicData>
        </a:graphic>
      </p:graphicFrame>
      <p:graphicFrame>
        <p:nvGraphicFramePr>
          <p:cNvPr id="41" name="Object 40">
            <a:extLst>
              <a:ext uri="{FF2B5EF4-FFF2-40B4-BE49-F238E27FC236}">
                <a16:creationId xmlns:a16="http://schemas.microsoft.com/office/drawing/2014/main" id="{DA5BE2CF-740E-2B01-46E3-977A678D090B}"/>
              </a:ext>
            </a:extLst>
          </p:cNvPr>
          <p:cNvGraphicFramePr>
            <a:graphicFrameLocks noChangeAspect="1"/>
          </p:cNvGraphicFramePr>
          <p:nvPr>
            <p:extLst>
              <p:ext uri="{D42A27DB-BD31-4B8C-83A1-F6EECF244321}">
                <p14:modId xmlns:p14="http://schemas.microsoft.com/office/powerpoint/2010/main" val="1266162874"/>
              </p:ext>
            </p:extLst>
          </p:nvPr>
        </p:nvGraphicFramePr>
        <p:xfrm>
          <a:off x="1508768" y="4268703"/>
          <a:ext cx="3163886" cy="660853"/>
        </p:xfrm>
        <a:graphic>
          <a:graphicData uri="http://schemas.openxmlformats.org/presentationml/2006/ole">
            <mc:AlternateContent xmlns:mc="http://schemas.openxmlformats.org/markup-compatibility/2006">
              <mc:Choice xmlns:v="urn:schemas-microsoft-com:vml" Requires="v">
                <p:oleObj name="Equation" r:id="rId7" imgW="2326450" imgH="485521" progId="Equation.DSMT4">
                  <p:embed/>
                </p:oleObj>
              </mc:Choice>
              <mc:Fallback>
                <p:oleObj name="Equation" r:id="rId7" imgW="2326450" imgH="485521" progId="Equation.DSMT4">
                  <p:embed/>
                  <p:pic>
                    <p:nvPicPr>
                      <p:cNvPr id="0" name=""/>
                      <p:cNvPicPr/>
                      <p:nvPr/>
                    </p:nvPicPr>
                    <p:blipFill>
                      <a:blip r:embed="rId8"/>
                      <a:stretch>
                        <a:fillRect/>
                      </a:stretch>
                    </p:blipFill>
                    <p:spPr>
                      <a:xfrm>
                        <a:off x="1508768" y="4268703"/>
                        <a:ext cx="3163886" cy="660853"/>
                      </a:xfrm>
                      <a:prstGeom prst="rect">
                        <a:avLst/>
                      </a:prstGeom>
                    </p:spPr>
                  </p:pic>
                </p:oleObj>
              </mc:Fallback>
            </mc:AlternateContent>
          </a:graphicData>
        </a:graphic>
      </p:graphicFrame>
      <p:graphicFrame>
        <p:nvGraphicFramePr>
          <p:cNvPr id="42" name="Object 41">
            <a:extLst>
              <a:ext uri="{FF2B5EF4-FFF2-40B4-BE49-F238E27FC236}">
                <a16:creationId xmlns:a16="http://schemas.microsoft.com/office/drawing/2014/main" id="{296DC215-CE67-24F3-2127-1621CE2BEBC5}"/>
              </a:ext>
            </a:extLst>
          </p:cNvPr>
          <p:cNvGraphicFramePr>
            <a:graphicFrameLocks noChangeAspect="1"/>
          </p:cNvGraphicFramePr>
          <p:nvPr>
            <p:extLst>
              <p:ext uri="{D42A27DB-BD31-4B8C-83A1-F6EECF244321}">
                <p14:modId xmlns:p14="http://schemas.microsoft.com/office/powerpoint/2010/main" val="3193915450"/>
              </p:ext>
            </p:extLst>
          </p:nvPr>
        </p:nvGraphicFramePr>
        <p:xfrm>
          <a:off x="1453995" y="5154847"/>
          <a:ext cx="3638550" cy="1502507"/>
        </p:xfrm>
        <a:graphic>
          <a:graphicData uri="http://schemas.openxmlformats.org/presentationml/2006/ole">
            <mc:AlternateContent xmlns:mc="http://schemas.openxmlformats.org/markup-compatibility/2006">
              <mc:Choice xmlns:v="urn:schemas-microsoft-com:vml" Requires="v">
                <p:oleObj name="Equation" r:id="rId9" imgW="2698336" imgH="1114286" progId="Equation.DSMT4">
                  <p:embed/>
                </p:oleObj>
              </mc:Choice>
              <mc:Fallback>
                <p:oleObj name="Equation" r:id="rId9" imgW="2698336" imgH="1114286" progId="Equation.DSMT4">
                  <p:embed/>
                  <p:pic>
                    <p:nvPicPr>
                      <p:cNvPr id="0" name=""/>
                      <p:cNvPicPr/>
                      <p:nvPr/>
                    </p:nvPicPr>
                    <p:blipFill>
                      <a:blip r:embed="rId10"/>
                      <a:stretch>
                        <a:fillRect/>
                      </a:stretch>
                    </p:blipFill>
                    <p:spPr>
                      <a:xfrm>
                        <a:off x="1453995" y="5154847"/>
                        <a:ext cx="3638550" cy="1502507"/>
                      </a:xfrm>
                      <a:prstGeom prst="rect">
                        <a:avLst/>
                      </a:prstGeom>
                    </p:spPr>
                  </p:pic>
                </p:oleObj>
              </mc:Fallback>
            </mc:AlternateContent>
          </a:graphicData>
        </a:graphic>
      </p:graphicFrame>
      <p:cxnSp>
        <p:nvCxnSpPr>
          <p:cNvPr id="43" name="Straight Connector 42">
            <a:extLst>
              <a:ext uri="{FF2B5EF4-FFF2-40B4-BE49-F238E27FC236}">
                <a16:creationId xmlns:a16="http://schemas.microsoft.com/office/drawing/2014/main" id="{B6956146-2034-FB1B-C655-23D5BA863CE0}"/>
              </a:ext>
            </a:extLst>
          </p:cNvPr>
          <p:cNvCxnSpPr>
            <a:cxnSpLocks/>
          </p:cNvCxnSpPr>
          <p:nvPr/>
        </p:nvCxnSpPr>
        <p:spPr>
          <a:xfrm>
            <a:off x="392653" y="551855"/>
            <a:ext cx="9658197"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cxnSp>
        <p:nvCxnSpPr>
          <p:cNvPr id="36" name="Straight Connector 35">
            <a:extLst>
              <a:ext uri="{FF2B5EF4-FFF2-40B4-BE49-F238E27FC236}">
                <a16:creationId xmlns:a16="http://schemas.microsoft.com/office/drawing/2014/main" id="{52C0D55C-A01F-CE76-0A67-B80AB2F4DF7A}"/>
              </a:ext>
            </a:extLst>
          </p:cNvPr>
          <p:cNvCxnSpPr/>
          <p:nvPr/>
        </p:nvCxnSpPr>
        <p:spPr>
          <a:xfrm>
            <a:off x="2276061" y="6667293"/>
            <a:ext cx="2049019"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8577673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53AC7EA-F28C-239B-BBB4-F3DB3F58D721}"/>
              </a:ext>
            </a:extLst>
          </p:cNvPr>
          <p:cNvSpPr txBox="1"/>
          <p:nvPr/>
        </p:nvSpPr>
        <p:spPr>
          <a:xfrm>
            <a:off x="1304925" y="923925"/>
            <a:ext cx="4219938"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Using MATLAB the steps are the same:</a:t>
            </a:r>
          </a:p>
        </p:txBody>
      </p:sp>
      <p:sp>
        <p:nvSpPr>
          <p:cNvPr id="4" name="TextBox 3">
            <a:extLst>
              <a:ext uri="{FF2B5EF4-FFF2-40B4-BE49-F238E27FC236}">
                <a16:creationId xmlns:a16="http://schemas.microsoft.com/office/drawing/2014/main" id="{F6F51709-A6A8-30DF-F8FC-34CEF67C787F}"/>
              </a:ext>
            </a:extLst>
          </p:cNvPr>
          <p:cNvSpPr txBox="1"/>
          <p:nvPr/>
        </p:nvSpPr>
        <p:spPr>
          <a:xfrm>
            <a:off x="1304925" y="1674674"/>
            <a:ext cx="6096000" cy="1754326"/>
          </a:xfrm>
          <a:prstGeom prst="rect">
            <a:avLst/>
          </a:prstGeom>
          <a:noFill/>
        </p:spPr>
        <p:txBody>
          <a:bodyPr wrap="square">
            <a:spAutoFit/>
          </a:bodyPr>
          <a:lstStyle/>
          <a:p>
            <a:r>
              <a:rPr lang="en-US" dirty="0">
                <a:latin typeface="Arial" panose="020B0604020202020204" pitchFamily="34" charset="0"/>
                <a:cs typeface="Arial" panose="020B0604020202020204" pitchFamily="34" charset="0"/>
              </a:rPr>
              <a:t>OR = [ 3.5 0 2.6];</a:t>
            </a:r>
          </a:p>
          <a:p>
            <a:r>
              <a:rPr lang="en-US" dirty="0">
                <a:latin typeface="Arial" panose="020B0604020202020204" pitchFamily="34" charset="0"/>
                <a:cs typeface="Arial" panose="020B0604020202020204" pitchFamily="34" charset="0"/>
              </a:rPr>
              <a:t>OP = [ 2 3 0];  </a:t>
            </a:r>
          </a:p>
          <a:p>
            <a:r>
              <a:rPr lang="en-US" dirty="0">
                <a:latin typeface="Arial" panose="020B0604020202020204" pitchFamily="34" charset="0"/>
                <a:cs typeface="Arial" panose="020B0604020202020204" pitchFamily="34" charset="0"/>
              </a:rPr>
              <a:t>RP = OP - OR;</a:t>
            </a:r>
          </a:p>
          <a:p>
            <a:r>
              <a:rPr lang="en-US" dirty="0" err="1">
                <a:latin typeface="Arial" panose="020B0604020202020204" pitchFamily="34" charset="0"/>
                <a:cs typeface="Arial" panose="020B0604020202020204" pitchFamily="34" charset="0"/>
              </a:rPr>
              <a:t>eRP</a:t>
            </a:r>
            <a:r>
              <a:rPr lang="en-US" dirty="0">
                <a:latin typeface="Arial" panose="020B0604020202020204" pitchFamily="34" charset="0"/>
                <a:cs typeface="Arial" panose="020B0604020202020204" pitchFamily="34" charset="0"/>
              </a:rPr>
              <a:t> = RP/norm(RP);</a:t>
            </a:r>
          </a:p>
          <a:p>
            <a:r>
              <a:rPr lang="en-US" dirty="0">
                <a:latin typeface="Arial" panose="020B0604020202020204" pitchFamily="34" charset="0"/>
                <a:cs typeface="Arial" panose="020B0604020202020204" pitchFamily="34" charset="0"/>
              </a:rPr>
              <a:t>F = 55*</a:t>
            </a:r>
            <a:r>
              <a:rPr lang="en-US" dirty="0" err="1">
                <a:latin typeface="Arial" panose="020B0604020202020204" pitchFamily="34" charset="0"/>
                <a:cs typeface="Arial" panose="020B0604020202020204" pitchFamily="34" charset="0"/>
              </a:rPr>
              <a:t>eRP</a:t>
            </a:r>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F = -19.4400   38.8801  -33.6961</a:t>
            </a:r>
          </a:p>
        </p:txBody>
      </p:sp>
      <p:cxnSp>
        <p:nvCxnSpPr>
          <p:cNvPr id="5" name="Straight Connector 4">
            <a:extLst>
              <a:ext uri="{FF2B5EF4-FFF2-40B4-BE49-F238E27FC236}">
                <a16:creationId xmlns:a16="http://schemas.microsoft.com/office/drawing/2014/main" id="{B6956146-2034-FB1B-C655-23D5BA863CE0}"/>
              </a:ext>
            </a:extLst>
          </p:cNvPr>
          <p:cNvCxnSpPr>
            <a:cxnSpLocks/>
          </p:cNvCxnSpPr>
          <p:nvPr/>
        </p:nvCxnSpPr>
        <p:spPr>
          <a:xfrm>
            <a:off x="584092" y="3838575"/>
            <a:ext cx="9674333"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cxnSp>
        <p:nvCxnSpPr>
          <p:cNvPr id="3" name="Straight Connector 2">
            <a:extLst>
              <a:ext uri="{FF2B5EF4-FFF2-40B4-BE49-F238E27FC236}">
                <a16:creationId xmlns:a16="http://schemas.microsoft.com/office/drawing/2014/main" id="{DF141E5F-3234-59D9-DD69-2C51C273C04A}"/>
              </a:ext>
            </a:extLst>
          </p:cNvPr>
          <p:cNvCxnSpPr>
            <a:cxnSpLocks/>
          </p:cNvCxnSpPr>
          <p:nvPr/>
        </p:nvCxnSpPr>
        <p:spPr>
          <a:xfrm>
            <a:off x="1520687" y="3429000"/>
            <a:ext cx="3269974"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3601724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4">
            <a:extLst>
              <a:ext uri="{FF2B5EF4-FFF2-40B4-BE49-F238E27FC236}">
                <a16:creationId xmlns:a16="http://schemas.microsoft.com/office/drawing/2014/main" id="{F4D96959-5DE6-46A2-B3BB-68FD0CC3D276}"/>
              </a:ext>
            </a:extLst>
          </p:cNvPr>
          <p:cNvSpPr txBox="1">
            <a:spLocks noChangeArrowheads="1"/>
          </p:cNvSpPr>
          <p:nvPr/>
        </p:nvSpPr>
        <p:spPr bwMode="auto">
          <a:xfrm>
            <a:off x="4780576" y="1531014"/>
            <a:ext cx="290816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2400" i="1" dirty="0">
                <a:solidFill>
                  <a:srgbClr val="33CC33"/>
                </a:solidFill>
                <a:latin typeface="Arial" panose="020B0604020202020204" pitchFamily="34" charset="0"/>
                <a:cs typeface="Arial" panose="020B0604020202020204" pitchFamily="34" charset="0"/>
              </a:rPr>
              <a:t>Learning Objectives</a:t>
            </a:r>
          </a:p>
        </p:txBody>
      </p:sp>
      <p:sp>
        <p:nvSpPr>
          <p:cNvPr id="4" name="Text Box 5">
            <a:extLst>
              <a:ext uri="{FF2B5EF4-FFF2-40B4-BE49-F238E27FC236}">
                <a16:creationId xmlns:a16="http://schemas.microsoft.com/office/drawing/2014/main" id="{E6C8B498-093D-4788-AF6A-90287A4B3A46}"/>
              </a:ext>
            </a:extLst>
          </p:cNvPr>
          <p:cNvSpPr txBox="1">
            <a:spLocks noChangeArrowheads="1"/>
          </p:cNvSpPr>
          <p:nvPr/>
        </p:nvSpPr>
        <p:spPr bwMode="auto">
          <a:xfrm>
            <a:off x="4780576" y="2728651"/>
            <a:ext cx="212532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i="1" dirty="0">
                <a:solidFill>
                  <a:srgbClr val="33CC33"/>
                </a:solidFill>
                <a:latin typeface="Arial" panose="020B0604020202020204" pitchFamily="34" charset="0"/>
                <a:cs typeface="Arial" panose="020B0604020202020204" pitchFamily="34" charset="0"/>
              </a:rPr>
              <a:t>Vector Dot Product</a:t>
            </a:r>
          </a:p>
          <a:p>
            <a:r>
              <a:rPr lang="en-US" altLang="en-US" i="1" dirty="0">
                <a:solidFill>
                  <a:srgbClr val="33CC33"/>
                </a:solidFill>
                <a:latin typeface="Arial" panose="020B0604020202020204" pitchFamily="34" charset="0"/>
                <a:cs typeface="Arial" panose="020B0604020202020204" pitchFamily="34" charset="0"/>
              </a:rPr>
              <a:t>Direction Cosines</a:t>
            </a:r>
          </a:p>
        </p:txBody>
      </p:sp>
    </p:spTree>
    <p:extLst>
      <p:ext uri="{BB962C8B-B14F-4D97-AF65-F5344CB8AC3E}">
        <p14:creationId xmlns:p14="http://schemas.microsoft.com/office/powerpoint/2010/main" val="9010315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B3EFDB90-CA05-4562-9E6F-45F49E0745F5}"/>
              </a:ext>
            </a:extLst>
          </p:cNvPr>
          <p:cNvSpPr txBox="1">
            <a:spLocks noChangeArrowheads="1"/>
          </p:cNvSpPr>
          <p:nvPr/>
        </p:nvSpPr>
        <p:spPr bwMode="auto">
          <a:xfrm>
            <a:off x="3187547" y="305344"/>
            <a:ext cx="3841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solidFill>
                  <a:srgbClr val="C00000"/>
                </a:solidFill>
              </a:rPr>
              <a:t>Scalar (Dot) Product of Two Vectors</a:t>
            </a:r>
          </a:p>
        </p:txBody>
      </p:sp>
      <p:graphicFrame>
        <p:nvGraphicFramePr>
          <p:cNvPr id="3" name="Object 7">
            <a:extLst>
              <a:ext uri="{FF2B5EF4-FFF2-40B4-BE49-F238E27FC236}">
                <a16:creationId xmlns:a16="http://schemas.microsoft.com/office/drawing/2014/main" id="{29A2B51B-BAC3-4291-B6CF-0D3B1BE00E04}"/>
              </a:ext>
            </a:extLst>
          </p:cNvPr>
          <p:cNvGraphicFramePr>
            <a:graphicFrameLocks noChangeAspect="1"/>
          </p:cNvGraphicFramePr>
          <p:nvPr>
            <p:extLst>
              <p:ext uri="{D42A27DB-BD31-4B8C-83A1-F6EECF244321}">
                <p14:modId xmlns:p14="http://schemas.microsoft.com/office/powerpoint/2010/main" val="1740375706"/>
              </p:ext>
            </p:extLst>
          </p:nvPr>
        </p:nvGraphicFramePr>
        <p:xfrm>
          <a:off x="2792260" y="1675356"/>
          <a:ext cx="2057400" cy="360363"/>
        </p:xfrm>
        <a:graphic>
          <a:graphicData uri="http://schemas.openxmlformats.org/presentationml/2006/ole">
            <mc:AlternateContent xmlns:mc="http://schemas.openxmlformats.org/markup-compatibility/2006">
              <mc:Choice xmlns:v="urn:schemas-microsoft-com:vml" Requires="v">
                <p:oleObj name="Equation" r:id="rId3" imgW="939600" imgH="164880" progId="Equation.DSMT4">
                  <p:embed/>
                </p:oleObj>
              </mc:Choice>
              <mc:Fallback>
                <p:oleObj name="Equation" r:id="rId3" imgW="939600" imgH="164880" progId="Equation.DSMT4">
                  <p:embed/>
                  <p:pic>
                    <p:nvPicPr>
                      <p:cNvPr id="4" name="Object 7">
                        <a:extLst>
                          <a:ext uri="{FF2B5EF4-FFF2-40B4-BE49-F238E27FC236}">
                            <a16:creationId xmlns:a16="http://schemas.microsoft.com/office/drawing/2014/main" id="{2CCCE9F4-1C05-4C40-AF68-DD705866B14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92260" y="1675356"/>
                        <a:ext cx="2057400" cy="360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4" name="Group 3">
            <a:extLst>
              <a:ext uri="{FF2B5EF4-FFF2-40B4-BE49-F238E27FC236}">
                <a16:creationId xmlns:a16="http://schemas.microsoft.com/office/drawing/2014/main" id="{FAF8DE32-DC1E-49F8-9072-C96C516BB1C1}"/>
              </a:ext>
            </a:extLst>
          </p:cNvPr>
          <p:cNvGrpSpPr/>
          <p:nvPr/>
        </p:nvGrpSpPr>
        <p:grpSpPr>
          <a:xfrm>
            <a:off x="1785785" y="873669"/>
            <a:ext cx="7864475" cy="641350"/>
            <a:chOff x="746125" y="798513"/>
            <a:chExt cx="7864475" cy="641350"/>
          </a:xfrm>
        </p:grpSpPr>
        <p:sp>
          <p:nvSpPr>
            <p:cNvPr id="5" name="Text Box 5">
              <a:extLst>
                <a:ext uri="{FF2B5EF4-FFF2-40B4-BE49-F238E27FC236}">
                  <a16:creationId xmlns:a16="http://schemas.microsoft.com/office/drawing/2014/main" id="{EAD1634A-0D0B-4960-879C-C195729CCF7F}"/>
                </a:ext>
              </a:extLst>
            </p:cNvPr>
            <p:cNvSpPr txBox="1">
              <a:spLocks noChangeArrowheads="1"/>
            </p:cNvSpPr>
            <p:nvPr/>
          </p:nvSpPr>
          <p:spPr bwMode="auto">
            <a:xfrm>
              <a:off x="746125" y="798513"/>
              <a:ext cx="78644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Let </a:t>
              </a:r>
              <a:r>
                <a:rPr lang="en-US" altLang="en-US" b="1" dirty="0"/>
                <a:t>A</a:t>
              </a:r>
              <a:r>
                <a:rPr lang="en-US" altLang="en-US" dirty="0"/>
                <a:t>, </a:t>
              </a:r>
              <a:r>
                <a:rPr lang="en-US" altLang="en-US" b="1" dirty="0"/>
                <a:t>B</a:t>
              </a:r>
              <a:r>
                <a:rPr lang="en-US" altLang="en-US" dirty="0"/>
                <a:t> be two vectors and  let </a:t>
              </a:r>
              <a:r>
                <a:rPr lang="en-US" altLang="en-US" dirty="0">
                  <a:latin typeface="Symbol" panose="05050102010706020507" pitchFamily="18" charset="2"/>
                </a:rPr>
                <a:t>q</a:t>
              </a:r>
              <a:r>
                <a:rPr lang="en-US" altLang="en-US" dirty="0"/>
                <a:t> be the smallest positive angle between them. Then the scalar (dot) product of </a:t>
              </a:r>
              <a:r>
                <a:rPr lang="en-US" altLang="en-US" b="1" dirty="0"/>
                <a:t>A</a:t>
              </a:r>
              <a:r>
                <a:rPr lang="en-US" altLang="en-US" dirty="0"/>
                <a:t> and </a:t>
              </a:r>
              <a:r>
                <a:rPr lang="en-US" altLang="en-US" b="1" dirty="0"/>
                <a:t>B</a:t>
              </a:r>
              <a:r>
                <a:rPr lang="en-US" altLang="en-US" dirty="0"/>
                <a:t>, </a:t>
              </a:r>
              <a:r>
                <a:rPr lang="en-US" altLang="en-US" b="1" dirty="0"/>
                <a:t>A</a:t>
              </a:r>
              <a:r>
                <a:rPr lang="en-US" altLang="en-US" dirty="0"/>
                <a:t>  </a:t>
              </a:r>
              <a:r>
                <a:rPr lang="en-US" altLang="en-US" b="1" dirty="0"/>
                <a:t>B</a:t>
              </a:r>
              <a:r>
                <a:rPr lang="en-US" altLang="en-US" dirty="0"/>
                <a:t> is given by</a:t>
              </a:r>
            </a:p>
          </p:txBody>
        </p:sp>
        <p:sp>
          <p:nvSpPr>
            <p:cNvPr id="6" name="Text Box 8">
              <a:extLst>
                <a:ext uri="{FF2B5EF4-FFF2-40B4-BE49-F238E27FC236}">
                  <a16:creationId xmlns:a16="http://schemas.microsoft.com/office/drawing/2014/main" id="{86F16509-E00B-4F5D-BB56-9CFDDA9FF11B}"/>
                </a:ext>
              </a:extLst>
            </p:cNvPr>
            <p:cNvSpPr txBox="1">
              <a:spLocks noChangeArrowheads="1"/>
            </p:cNvSpPr>
            <p:nvPr/>
          </p:nvSpPr>
          <p:spPr bwMode="auto">
            <a:xfrm>
              <a:off x="5757709" y="823119"/>
              <a:ext cx="296862"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3200" dirty="0"/>
                <a:t>.</a:t>
              </a:r>
            </a:p>
          </p:txBody>
        </p:sp>
      </p:grpSp>
      <p:sp>
        <p:nvSpPr>
          <p:cNvPr id="7" name="Line 9">
            <a:extLst>
              <a:ext uri="{FF2B5EF4-FFF2-40B4-BE49-F238E27FC236}">
                <a16:creationId xmlns:a16="http://schemas.microsoft.com/office/drawing/2014/main" id="{8039402C-D645-4941-A729-519B8B6C5C26}"/>
              </a:ext>
            </a:extLst>
          </p:cNvPr>
          <p:cNvSpPr>
            <a:spLocks noChangeShapeType="1"/>
          </p:cNvSpPr>
          <p:nvPr/>
        </p:nvSpPr>
        <p:spPr bwMode="auto">
          <a:xfrm flipV="1">
            <a:off x="5459260" y="2208756"/>
            <a:ext cx="1600200" cy="3048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 name="Line 10">
            <a:extLst>
              <a:ext uri="{FF2B5EF4-FFF2-40B4-BE49-F238E27FC236}">
                <a16:creationId xmlns:a16="http://schemas.microsoft.com/office/drawing/2014/main" id="{6644EA68-C7ED-4F4A-8BA6-3705C7D74C20}"/>
              </a:ext>
            </a:extLst>
          </p:cNvPr>
          <p:cNvSpPr>
            <a:spLocks noChangeShapeType="1"/>
          </p:cNvSpPr>
          <p:nvPr/>
        </p:nvSpPr>
        <p:spPr bwMode="auto">
          <a:xfrm flipV="1">
            <a:off x="5459260" y="1751556"/>
            <a:ext cx="762000" cy="7620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 name="Text Box 11">
            <a:extLst>
              <a:ext uri="{FF2B5EF4-FFF2-40B4-BE49-F238E27FC236}">
                <a16:creationId xmlns:a16="http://schemas.microsoft.com/office/drawing/2014/main" id="{9D19315A-1776-447D-9079-2C7FD51773B8}"/>
              </a:ext>
            </a:extLst>
          </p:cNvPr>
          <p:cNvSpPr txBox="1">
            <a:spLocks noChangeArrowheads="1"/>
          </p:cNvSpPr>
          <p:nvPr/>
        </p:nvSpPr>
        <p:spPr bwMode="auto">
          <a:xfrm>
            <a:off x="5595785" y="1635669"/>
            <a:ext cx="349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A</a:t>
            </a:r>
          </a:p>
        </p:txBody>
      </p:sp>
      <p:sp>
        <p:nvSpPr>
          <p:cNvPr id="10" name="Text Box 12">
            <a:extLst>
              <a:ext uri="{FF2B5EF4-FFF2-40B4-BE49-F238E27FC236}">
                <a16:creationId xmlns:a16="http://schemas.microsoft.com/office/drawing/2014/main" id="{9B7B2877-BF74-4088-9240-A36E8F1F6D78}"/>
              </a:ext>
            </a:extLst>
          </p:cNvPr>
          <p:cNvSpPr txBox="1">
            <a:spLocks noChangeArrowheads="1"/>
          </p:cNvSpPr>
          <p:nvPr/>
        </p:nvSpPr>
        <p:spPr bwMode="auto">
          <a:xfrm>
            <a:off x="6281585" y="2397669"/>
            <a:ext cx="349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B</a:t>
            </a:r>
          </a:p>
        </p:txBody>
      </p:sp>
      <p:sp>
        <p:nvSpPr>
          <p:cNvPr id="11" name="Text Box 13">
            <a:extLst>
              <a:ext uri="{FF2B5EF4-FFF2-40B4-BE49-F238E27FC236}">
                <a16:creationId xmlns:a16="http://schemas.microsoft.com/office/drawing/2014/main" id="{8801F10D-0989-4D39-9AE0-7751B7B05935}"/>
              </a:ext>
            </a:extLst>
          </p:cNvPr>
          <p:cNvSpPr txBox="1">
            <a:spLocks noChangeArrowheads="1"/>
          </p:cNvSpPr>
          <p:nvPr/>
        </p:nvSpPr>
        <p:spPr bwMode="auto">
          <a:xfrm>
            <a:off x="5714848" y="2115094"/>
            <a:ext cx="30321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latin typeface="Symbol" panose="05050102010706020507" pitchFamily="18" charset="2"/>
              </a:rPr>
              <a:t>q</a:t>
            </a:r>
          </a:p>
        </p:txBody>
      </p:sp>
      <p:sp>
        <p:nvSpPr>
          <p:cNvPr id="12" name="Text Box 14">
            <a:extLst>
              <a:ext uri="{FF2B5EF4-FFF2-40B4-BE49-F238E27FC236}">
                <a16:creationId xmlns:a16="http://schemas.microsoft.com/office/drawing/2014/main" id="{AB9DAC31-DC35-489E-A4C1-2B85F0E9F542}"/>
              </a:ext>
            </a:extLst>
          </p:cNvPr>
          <p:cNvSpPr txBox="1">
            <a:spLocks noChangeArrowheads="1"/>
          </p:cNvSpPr>
          <p:nvPr/>
        </p:nvSpPr>
        <p:spPr bwMode="auto">
          <a:xfrm>
            <a:off x="1480985" y="2473869"/>
            <a:ext cx="920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solidFill>
                  <a:srgbClr val="C00000"/>
                </a:solidFill>
              </a:rPr>
              <a:t>Note 1</a:t>
            </a:r>
            <a:r>
              <a:rPr lang="en-US" altLang="en-US" dirty="0"/>
              <a:t>:</a:t>
            </a:r>
          </a:p>
        </p:txBody>
      </p:sp>
      <p:graphicFrame>
        <p:nvGraphicFramePr>
          <p:cNvPr id="13" name="Object 15">
            <a:extLst>
              <a:ext uri="{FF2B5EF4-FFF2-40B4-BE49-F238E27FC236}">
                <a16:creationId xmlns:a16="http://schemas.microsoft.com/office/drawing/2014/main" id="{5ACC4095-133F-4C57-83FD-F4D30705E5C5}"/>
              </a:ext>
            </a:extLst>
          </p:cNvPr>
          <p:cNvGraphicFramePr>
            <a:graphicFrameLocks noChangeAspect="1"/>
          </p:cNvGraphicFramePr>
          <p:nvPr>
            <p:extLst>
              <p:ext uri="{D42A27DB-BD31-4B8C-83A1-F6EECF244321}">
                <p14:modId xmlns:p14="http://schemas.microsoft.com/office/powerpoint/2010/main" val="3412869916"/>
              </p:ext>
            </p:extLst>
          </p:nvPr>
        </p:nvGraphicFramePr>
        <p:xfrm>
          <a:off x="2411260" y="2513556"/>
          <a:ext cx="2590800" cy="382588"/>
        </p:xfrm>
        <a:graphic>
          <a:graphicData uri="http://schemas.openxmlformats.org/presentationml/2006/ole">
            <mc:AlternateContent xmlns:mc="http://schemas.openxmlformats.org/markup-compatibility/2006">
              <mc:Choice xmlns:v="urn:schemas-microsoft-com:vml" Requires="v">
                <p:oleObj name="Equation" r:id="rId5" imgW="1549080" imgH="228600" progId="Equation.DSMT4">
                  <p:embed/>
                </p:oleObj>
              </mc:Choice>
              <mc:Fallback>
                <p:oleObj name="Equation" r:id="rId5" imgW="1549080" imgH="228600" progId="Equation.DSMT4">
                  <p:embed/>
                  <p:pic>
                    <p:nvPicPr>
                      <p:cNvPr id="12" name="Object 15">
                        <a:extLst>
                          <a:ext uri="{FF2B5EF4-FFF2-40B4-BE49-F238E27FC236}">
                            <a16:creationId xmlns:a16="http://schemas.microsoft.com/office/drawing/2014/main" id="{B0284FFB-6BBC-443E-A9BD-5102CD4E7AA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11260" y="2513556"/>
                        <a:ext cx="2590800" cy="382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 name="Text Box 16">
            <a:extLst>
              <a:ext uri="{FF2B5EF4-FFF2-40B4-BE49-F238E27FC236}">
                <a16:creationId xmlns:a16="http://schemas.microsoft.com/office/drawing/2014/main" id="{33D79B75-331E-4226-AFCC-6784A362A5C8}"/>
              </a:ext>
            </a:extLst>
          </p:cNvPr>
          <p:cNvSpPr txBox="1">
            <a:spLocks noChangeArrowheads="1"/>
          </p:cNvSpPr>
          <p:nvPr/>
        </p:nvSpPr>
        <p:spPr bwMode="auto">
          <a:xfrm>
            <a:off x="1480985" y="3159669"/>
            <a:ext cx="920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solidFill>
                  <a:srgbClr val="C00000"/>
                </a:solidFill>
              </a:rPr>
              <a:t>Note 2</a:t>
            </a:r>
            <a:r>
              <a:rPr lang="en-US" altLang="en-US" dirty="0"/>
              <a:t>:</a:t>
            </a:r>
          </a:p>
        </p:txBody>
      </p:sp>
      <p:graphicFrame>
        <p:nvGraphicFramePr>
          <p:cNvPr id="15" name="Object 17">
            <a:extLst>
              <a:ext uri="{FF2B5EF4-FFF2-40B4-BE49-F238E27FC236}">
                <a16:creationId xmlns:a16="http://schemas.microsoft.com/office/drawing/2014/main" id="{53EA5F28-B892-47D3-8FCC-75589AD7A36F}"/>
              </a:ext>
            </a:extLst>
          </p:cNvPr>
          <p:cNvGraphicFramePr>
            <a:graphicFrameLocks noChangeAspect="1"/>
          </p:cNvGraphicFramePr>
          <p:nvPr>
            <p:extLst>
              <p:ext uri="{D42A27DB-BD31-4B8C-83A1-F6EECF244321}">
                <p14:modId xmlns:p14="http://schemas.microsoft.com/office/powerpoint/2010/main" val="4202251278"/>
              </p:ext>
            </p:extLst>
          </p:nvPr>
        </p:nvGraphicFramePr>
        <p:xfrm>
          <a:off x="2546198" y="3242219"/>
          <a:ext cx="1981200" cy="714375"/>
        </p:xfrm>
        <a:graphic>
          <a:graphicData uri="http://schemas.openxmlformats.org/presentationml/2006/ole">
            <mc:AlternateContent xmlns:mc="http://schemas.openxmlformats.org/markup-compatibility/2006">
              <mc:Choice xmlns:v="urn:schemas-microsoft-com:vml" Requires="v">
                <p:oleObj name="Equation" r:id="rId7" imgW="1091880" imgH="393480" progId="Equation.DSMT4">
                  <p:embed/>
                </p:oleObj>
              </mc:Choice>
              <mc:Fallback>
                <p:oleObj name="Equation" r:id="rId7" imgW="1091880" imgH="393480" progId="Equation.DSMT4">
                  <p:embed/>
                  <p:pic>
                    <p:nvPicPr>
                      <p:cNvPr id="14" name="Object 17">
                        <a:extLst>
                          <a:ext uri="{FF2B5EF4-FFF2-40B4-BE49-F238E27FC236}">
                            <a16:creationId xmlns:a16="http://schemas.microsoft.com/office/drawing/2014/main" id="{C7C9B432-BC0E-49C2-9102-00FE3859F8E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46198" y="3242219"/>
                        <a:ext cx="1981200" cy="71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 name="Text Box 18">
            <a:extLst>
              <a:ext uri="{FF2B5EF4-FFF2-40B4-BE49-F238E27FC236}">
                <a16:creationId xmlns:a16="http://schemas.microsoft.com/office/drawing/2014/main" id="{08A033B6-2AC2-4D25-B405-E9F7DDF40620}"/>
              </a:ext>
            </a:extLst>
          </p:cNvPr>
          <p:cNvSpPr txBox="1">
            <a:spLocks noChangeArrowheads="1"/>
          </p:cNvSpPr>
          <p:nvPr/>
        </p:nvSpPr>
        <p:spPr bwMode="auto">
          <a:xfrm>
            <a:off x="1404785" y="4226469"/>
            <a:ext cx="75057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solidFill>
                  <a:srgbClr val="C00000"/>
                </a:solidFill>
              </a:rPr>
              <a:t>Note 3</a:t>
            </a:r>
            <a:r>
              <a:rPr lang="en-US" altLang="en-US" dirty="0"/>
              <a:t>:     If the dot product </a:t>
            </a:r>
            <a:r>
              <a:rPr lang="en-US" altLang="en-US" b="1" dirty="0"/>
              <a:t>A  B</a:t>
            </a:r>
            <a:r>
              <a:rPr lang="en-US" altLang="en-US" dirty="0"/>
              <a:t> =0 then either </a:t>
            </a:r>
            <a:r>
              <a:rPr lang="en-US" altLang="en-US" b="1" dirty="0"/>
              <a:t>A </a:t>
            </a:r>
            <a:r>
              <a:rPr lang="en-US" altLang="en-US" dirty="0"/>
              <a:t>=0 or </a:t>
            </a:r>
            <a:r>
              <a:rPr lang="en-US" altLang="en-US" b="1" dirty="0"/>
              <a:t>B</a:t>
            </a:r>
            <a:r>
              <a:rPr lang="en-US" altLang="en-US" dirty="0"/>
              <a:t> =0 (or both) or</a:t>
            </a:r>
          </a:p>
          <a:p>
            <a:pPr eaLnBrk="1" hangingPunct="1"/>
            <a:r>
              <a:rPr lang="en-US" altLang="en-US" b="1" dirty="0"/>
              <a:t>A</a:t>
            </a:r>
            <a:r>
              <a:rPr lang="en-US" altLang="en-US" dirty="0"/>
              <a:t>     </a:t>
            </a:r>
            <a:r>
              <a:rPr lang="en-US" altLang="en-US" b="1" dirty="0"/>
              <a:t>B </a:t>
            </a:r>
            <a:r>
              <a:rPr lang="en-US" altLang="en-US" dirty="0"/>
              <a:t>(A is perpendicular to B)</a:t>
            </a:r>
          </a:p>
        </p:txBody>
      </p:sp>
      <p:sp>
        <p:nvSpPr>
          <p:cNvPr id="17" name="Text Box 19">
            <a:extLst>
              <a:ext uri="{FF2B5EF4-FFF2-40B4-BE49-F238E27FC236}">
                <a16:creationId xmlns:a16="http://schemas.microsoft.com/office/drawing/2014/main" id="{F2015EE1-D20C-44DE-A974-10C5C181123D}"/>
              </a:ext>
            </a:extLst>
          </p:cNvPr>
          <p:cNvSpPr txBox="1">
            <a:spLocks noChangeArrowheads="1"/>
          </p:cNvSpPr>
          <p:nvPr/>
        </p:nvSpPr>
        <p:spPr bwMode="auto">
          <a:xfrm>
            <a:off x="4392460" y="3961356"/>
            <a:ext cx="29686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3200"/>
              <a:t>.</a:t>
            </a:r>
          </a:p>
        </p:txBody>
      </p:sp>
      <p:graphicFrame>
        <p:nvGraphicFramePr>
          <p:cNvPr id="18" name="Object 20">
            <a:extLst>
              <a:ext uri="{FF2B5EF4-FFF2-40B4-BE49-F238E27FC236}">
                <a16:creationId xmlns:a16="http://schemas.microsoft.com/office/drawing/2014/main" id="{0E8CBB68-85EA-4ED6-B2F4-D71DF9C5723D}"/>
              </a:ext>
            </a:extLst>
          </p:cNvPr>
          <p:cNvGraphicFramePr>
            <a:graphicFrameLocks noChangeAspect="1"/>
          </p:cNvGraphicFramePr>
          <p:nvPr>
            <p:extLst>
              <p:ext uri="{D42A27DB-BD31-4B8C-83A1-F6EECF244321}">
                <p14:modId xmlns:p14="http://schemas.microsoft.com/office/powerpoint/2010/main" val="972349743"/>
              </p:ext>
            </p:extLst>
          </p:nvPr>
        </p:nvGraphicFramePr>
        <p:xfrm>
          <a:off x="1692123" y="4528094"/>
          <a:ext cx="261937" cy="285750"/>
        </p:xfrm>
        <a:graphic>
          <a:graphicData uri="http://schemas.openxmlformats.org/presentationml/2006/ole">
            <mc:AlternateContent xmlns:mc="http://schemas.openxmlformats.org/markup-compatibility/2006">
              <mc:Choice xmlns:v="urn:schemas-microsoft-com:vml" Requires="v">
                <p:oleObj name="Equation" r:id="rId9" imgW="139680" imgH="152280" progId="Equation.DSMT4">
                  <p:embed/>
                </p:oleObj>
              </mc:Choice>
              <mc:Fallback>
                <p:oleObj name="Equation" r:id="rId9" imgW="139680" imgH="152280" progId="Equation.DSMT4">
                  <p:embed/>
                  <p:pic>
                    <p:nvPicPr>
                      <p:cNvPr id="17" name="Object 20">
                        <a:extLst>
                          <a:ext uri="{FF2B5EF4-FFF2-40B4-BE49-F238E27FC236}">
                            <a16:creationId xmlns:a16="http://schemas.microsoft.com/office/drawing/2014/main" id="{416D563C-80FA-4F2B-9C5D-E059161FD27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692123" y="4528094"/>
                        <a:ext cx="261937" cy="285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9" name="Text Box 21">
            <a:extLst>
              <a:ext uri="{FF2B5EF4-FFF2-40B4-BE49-F238E27FC236}">
                <a16:creationId xmlns:a16="http://schemas.microsoft.com/office/drawing/2014/main" id="{2B1775F6-FAFF-4FD5-BBCB-FF3515D69170}"/>
              </a:ext>
            </a:extLst>
          </p:cNvPr>
          <p:cNvSpPr txBox="1">
            <a:spLocks noChangeArrowheads="1"/>
          </p:cNvSpPr>
          <p:nvPr/>
        </p:nvSpPr>
        <p:spPr bwMode="auto">
          <a:xfrm>
            <a:off x="1404785" y="4988469"/>
            <a:ext cx="74072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solidFill>
                  <a:srgbClr val="C00000"/>
                </a:solidFill>
              </a:rPr>
              <a:t>Note 4</a:t>
            </a:r>
            <a:r>
              <a:rPr lang="en-US" altLang="en-US" dirty="0"/>
              <a:t>:  The dot product between two unit vectors is the cosine of the angle between them</a:t>
            </a:r>
          </a:p>
        </p:txBody>
      </p:sp>
      <p:sp>
        <p:nvSpPr>
          <p:cNvPr id="20" name="Line 22">
            <a:extLst>
              <a:ext uri="{FF2B5EF4-FFF2-40B4-BE49-F238E27FC236}">
                <a16:creationId xmlns:a16="http://schemas.microsoft.com/office/drawing/2014/main" id="{CE7489A7-AE5E-4CD8-AD59-D1871DDEB349}"/>
              </a:ext>
            </a:extLst>
          </p:cNvPr>
          <p:cNvSpPr>
            <a:spLocks noChangeShapeType="1"/>
          </p:cNvSpPr>
          <p:nvPr/>
        </p:nvSpPr>
        <p:spPr bwMode="auto">
          <a:xfrm flipV="1">
            <a:off x="1954060" y="6323556"/>
            <a:ext cx="685800" cy="2286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 name="Line 23">
            <a:extLst>
              <a:ext uri="{FF2B5EF4-FFF2-40B4-BE49-F238E27FC236}">
                <a16:creationId xmlns:a16="http://schemas.microsoft.com/office/drawing/2014/main" id="{0610B8D9-A42C-4A76-8E12-54CBA6DBB13B}"/>
              </a:ext>
            </a:extLst>
          </p:cNvPr>
          <p:cNvSpPr>
            <a:spLocks noChangeShapeType="1"/>
          </p:cNvSpPr>
          <p:nvPr/>
        </p:nvSpPr>
        <p:spPr bwMode="auto">
          <a:xfrm flipV="1">
            <a:off x="1954060" y="6018756"/>
            <a:ext cx="304800" cy="5334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 name="Text Box 24">
            <a:extLst>
              <a:ext uri="{FF2B5EF4-FFF2-40B4-BE49-F238E27FC236}">
                <a16:creationId xmlns:a16="http://schemas.microsoft.com/office/drawing/2014/main" id="{2EA073AC-BBDB-4C2A-BD73-1CD6E7B9EC26}"/>
              </a:ext>
            </a:extLst>
          </p:cNvPr>
          <p:cNvSpPr txBox="1">
            <a:spLocks noChangeArrowheads="1"/>
          </p:cNvSpPr>
          <p:nvPr/>
        </p:nvSpPr>
        <p:spPr bwMode="auto">
          <a:xfrm>
            <a:off x="2258860" y="6399756"/>
            <a:ext cx="412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e</a:t>
            </a:r>
            <a:r>
              <a:rPr lang="en-US" altLang="en-US" baseline="-25000"/>
              <a:t>A</a:t>
            </a:r>
            <a:endParaRPr lang="en-US" altLang="en-US"/>
          </a:p>
        </p:txBody>
      </p:sp>
      <p:sp>
        <p:nvSpPr>
          <p:cNvPr id="23" name="Text Box 25">
            <a:extLst>
              <a:ext uri="{FF2B5EF4-FFF2-40B4-BE49-F238E27FC236}">
                <a16:creationId xmlns:a16="http://schemas.microsoft.com/office/drawing/2014/main" id="{A73E6060-EC4C-4502-B38A-02031B6EDCE8}"/>
              </a:ext>
            </a:extLst>
          </p:cNvPr>
          <p:cNvSpPr txBox="1">
            <a:spLocks noChangeArrowheads="1"/>
          </p:cNvSpPr>
          <p:nvPr/>
        </p:nvSpPr>
        <p:spPr bwMode="auto">
          <a:xfrm>
            <a:off x="1725460" y="5942556"/>
            <a:ext cx="685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e</a:t>
            </a:r>
            <a:r>
              <a:rPr lang="en-US" altLang="en-US" baseline="-25000"/>
              <a:t>B</a:t>
            </a:r>
            <a:endParaRPr lang="en-US" altLang="en-US"/>
          </a:p>
        </p:txBody>
      </p:sp>
      <p:sp>
        <p:nvSpPr>
          <p:cNvPr id="24" name="Text Box 26">
            <a:extLst>
              <a:ext uri="{FF2B5EF4-FFF2-40B4-BE49-F238E27FC236}">
                <a16:creationId xmlns:a16="http://schemas.microsoft.com/office/drawing/2014/main" id="{15DB39CB-43D2-4945-BFDC-4726A332FBDE}"/>
              </a:ext>
            </a:extLst>
          </p:cNvPr>
          <p:cNvSpPr txBox="1">
            <a:spLocks noChangeArrowheads="1"/>
          </p:cNvSpPr>
          <p:nvPr/>
        </p:nvSpPr>
        <p:spPr bwMode="auto">
          <a:xfrm>
            <a:off x="2106460" y="6094956"/>
            <a:ext cx="3286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latin typeface="Symbol" panose="05050102010706020507" pitchFamily="18" charset="2"/>
              </a:rPr>
              <a:t>a</a:t>
            </a:r>
          </a:p>
        </p:txBody>
      </p:sp>
      <p:graphicFrame>
        <p:nvGraphicFramePr>
          <p:cNvPr id="25" name="Object 27">
            <a:extLst>
              <a:ext uri="{FF2B5EF4-FFF2-40B4-BE49-F238E27FC236}">
                <a16:creationId xmlns:a16="http://schemas.microsoft.com/office/drawing/2014/main" id="{8F8F4A98-398D-438D-891B-296D2373BB94}"/>
              </a:ext>
            </a:extLst>
          </p:cNvPr>
          <p:cNvGraphicFramePr>
            <a:graphicFrameLocks noChangeAspect="1"/>
          </p:cNvGraphicFramePr>
          <p:nvPr>
            <p:extLst>
              <p:ext uri="{D42A27DB-BD31-4B8C-83A1-F6EECF244321}">
                <p14:modId xmlns:p14="http://schemas.microsoft.com/office/powerpoint/2010/main" val="4091935795"/>
              </p:ext>
            </p:extLst>
          </p:nvPr>
        </p:nvGraphicFramePr>
        <p:xfrm>
          <a:off x="2868460" y="6018756"/>
          <a:ext cx="2286000" cy="450850"/>
        </p:xfrm>
        <a:graphic>
          <a:graphicData uri="http://schemas.openxmlformats.org/presentationml/2006/ole">
            <mc:AlternateContent xmlns:mc="http://schemas.openxmlformats.org/markup-compatibility/2006">
              <mc:Choice xmlns:v="urn:schemas-microsoft-com:vml" Requires="v">
                <p:oleObj name="Equation" r:id="rId11" imgW="1155600" imgH="228600" progId="Equation.DSMT4">
                  <p:embed/>
                </p:oleObj>
              </mc:Choice>
              <mc:Fallback>
                <p:oleObj name="Equation" r:id="rId11" imgW="1155600" imgH="228600" progId="Equation.DSMT4">
                  <p:embed/>
                  <p:pic>
                    <p:nvPicPr>
                      <p:cNvPr id="24" name="Object 27">
                        <a:extLst>
                          <a:ext uri="{FF2B5EF4-FFF2-40B4-BE49-F238E27FC236}">
                            <a16:creationId xmlns:a16="http://schemas.microsoft.com/office/drawing/2014/main" id="{EA993B03-5D6B-4D18-BDC9-0641D2A49843}"/>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868460" y="6018756"/>
                        <a:ext cx="2286000" cy="450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4110032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a:extLst>
              <a:ext uri="{FF2B5EF4-FFF2-40B4-BE49-F238E27FC236}">
                <a16:creationId xmlns:a16="http://schemas.microsoft.com/office/drawing/2014/main" id="{61B63F61-46FC-488E-A5FC-762AD180058B}"/>
              </a:ext>
            </a:extLst>
          </p:cNvPr>
          <p:cNvSpPr>
            <a:spLocks noChangeArrowheads="1"/>
          </p:cNvSpPr>
          <p:nvPr/>
        </p:nvSpPr>
        <p:spPr bwMode="auto">
          <a:xfrm>
            <a:off x="5150035" y="1167606"/>
            <a:ext cx="762000" cy="1295400"/>
          </a:xfrm>
          <a:prstGeom prst="rect">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 name="AutoShape 6">
            <a:extLst>
              <a:ext uri="{FF2B5EF4-FFF2-40B4-BE49-F238E27FC236}">
                <a16:creationId xmlns:a16="http://schemas.microsoft.com/office/drawing/2014/main" id="{AE694D67-930D-460B-9423-D4BDE213112A}"/>
              </a:ext>
            </a:extLst>
          </p:cNvPr>
          <p:cNvSpPr>
            <a:spLocks noChangeArrowheads="1"/>
          </p:cNvSpPr>
          <p:nvPr/>
        </p:nvSpPr>
        <p:spPr bwMode="auto">
          <a:xfrm flipH="1">
            <a:off x="4540435" y="1853406"/>
            <a:ext cx="2057400" cy="838200"/>
          </a:xfrm>
          <a:prstGeom prst="rtTriangle">
            <a:avLst/>
          </a:prstGeom>
          <a:solidFill>
            <a:schemeClr val="bg2">
              <a:lumMod val="90000"/>
            </a:schemeClr>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 name="Line 4">
            <a:extLst>
              <a:ext uri="{FF2B5EF4-FFF2-40B4-BE49-F238E27FC236}">
                <a16:creationId xmlns:a16="http://schemas.microsoft.com/office/drawing/2014/main" id="{5017391B-01C0-430E-9267-2E7B8F4B7DCC}"/>
              </a:ext>
            </a:extLst>
          </p:cNvPr>
          <p:cNvSpPr>
            <a:spLocks noChangeShapeType="1"/>
          </p:cNvSpPr>
          <p:nvPr/>
        </p:nvSpPr>
        <p:spPr bwMode="auto">
          <a:xfrm flipV="1">
            <a:off x="5454835" y="939006"/>
            <a:ext cx="762000" cy="6096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 name="Line 7">
            <a:extLst>
              <a:ext uri="{FF2B5EF4-FFF2-40B4-BE49-F238E27FC236}">
                <a16:creationId xmlns:a16="http://schemas.microsoft.com/office/drawing/2014/main" id="{EA5FAC91-46A8-4113-B124-F8F06318DFE3}"/>
              </a:ext>
            </a:extLst>
          </p:cNvPr>
          <p:cNvSpPr>
            <a:spLocks noChangeShapeType="1"/>
          </p:cNvSpPr>
          <p:nvPr/>
        </p:nvSpPr>
        <p:spPr bwMode="auto">
          <a:xfrm flipV="1">
            <a:off x="5454835" y="786606"/>
            <a:ext cx="0" cy="6096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 name="Text Box 8">
            <a:extLst>
              <a:ext uri="{FF2B5EF4-FFF2-40B4-BE49-F238E27FC236}">
                <a16:creationId xmlns:a16="http://schemas.microsoft.com/office/drawing/2014/main" id="{19082C18-4C22-4419-B48E-A9A645746D65}"/>
              </a:ext>
            </a:extLst>
          </p:cNvPr>
          <p:cNvSpPr txBox="1">
            <a:spLocks noChangeArrowheads="1"/>
          </p:cNvSpPr>
          <p:nvPr/>
        </p:nvSpPr>
        <p:spPr bwMode="auto">
          <a:xfrm>
            <a:off x="5454835" y="862806"/>
            <a:ext cx="5261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60</a:t>
            </a:r>
            <a:r>
              <a:rPr lang="en-US" altLang="en-US" baseline="30000" dirty="0"/>
              <a:t>o</a:t>
            </a:r>
            <a:endParaRPr lang="en-US" altLang="en-US" dirty="0"/>
          </a:p>
        </p:txBody>
      </p:sp>
      <p:sp>
        <p:nvSpPr>
          <p:cNvPr id="7" name="Text Box 9">
            <a:extLst>
              <a:ext uri="{FF2B5EF4-FFF2-40B4-BE49-F238E27FC236}">
                <a16:creationId xmlns:a16="http://schemas.microsoft.com/office/drawing/2014/main" id="{565BF953-5D57-4A5B-9FDE-66D7606978AD}"/>
              </a:ext>
            </a:extLst>
          </p:cNvPr>
          <p:cNvSpPr txBox="1">
            <a:spLocks noChangeArrowheads="1"/>
          </p:cNvSpPr>
          <p:nvPr/>
        </p:nvSpPr>
        <p:spPr bwMode="auto">
          <a:xfrm>
            <a:off x="6134100" y="916504"/>
            <a:ext cx="806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300 </a:t>
            </a:r>
            <a:r>
              <a:rPr lang="en-US" altLang="en-US" dirty="0" err="1"/>
              <a:t>lb</a:t>
            </a:r>
            <a:endParaRPr lang="en-US" altLang="en-US" dirty="0"/>
          </a:p>
        </p:txBody>
      </p:sp>
      <p:sp>
        <p:nvSpPr>
          <p:cNvPr id="8" name="Text Box 10">
            <a:extLst>
              <a:ext uri="{FF2B5EF4-FFF2-40B4-BE49-F238E27FC236}">
                <a16:creationId xmlns:a16="http://schemas.microsoft.com/office/drawing/2014/main" id="{51E08DE9-C86D-4E8A-B3CB-9906EC508A1A}"/>
              </a:ext>
            </a:extLst>
          </p:cNvPr>
          <p:cNvSpPr txBox="1">
            <a:spLocks noChangeArrowheads="1"/>
          </p:cNvSpPr>
          <p:nvPr/>
        </p:nvSpPr>
        <p:spPr bwMode="auto">
          <a:xfrm>
            <a:off x="6629873" y="2044699"/>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7</a:t>
            </a:r>
          </a:p>
        </p:txBody>
      </p:sp>
      <p:sp>
        <p:nvSpPr>
          <p:cNvPr id="9" name="Text Box 11">
            <a:extLst>
              <a:ext uri="{FF2B5EF4-FFF2-40B4-BE49-F238E27FC236}">
                <a16:creationId xmlns:a16="http://schemas.microsoft.com/office/drawing/2014/main" id="{7037820C-02DA-4EF6-90D0-92E308FC8ED2}"/>
              </a:ext>
            </a:extLst>
          </p:cNvPr>
          <p:cNvSpPr txBox="1">
            <a:spLocks noChangeArrowheads="1"/>
          </p:cNvSpPr>
          <p:nvPr/>
        </p:nvSpPr>
        <p:spPr bwMode="auto">
          <a:xfrm>
            <a:off x="5607235" y="2691606"/>
            <a:ext cx="438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24</a:t>
            </a:r>
          </a:p>
        </p:txBody>
      </p:sp>
      <p:sp>
        <p:nvSpPr>
          <p:cNvPr id="10" name="Text Box 12">
            <a:extLst>
              <a:ext uri="{FF2B5EF4-FFF2-40B4-BE49-F238E27FC236}">
                <a16:creationId xmlns:a16="http://schemas.microsoft.com/office/drawing/2014/main" id="{3C82BCF7-D5DC-46E3-AE75-EA8217C05E6E}"/>
              </a:ext>
            </a:extLst>
          </p:cNvPr>
          <p:cNvSpPr txBox="1">
            <a:spLocks noChangeArrowheads="1"/>
          </p:cNvSpPr>
          <p:nvPr/>
        </p:nvSpPr>
        <p:spPr bwMode="auto">
          <a:xfrm>
            <a:off x="5683435" y="2158206"/>
            <a:ext cx="438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25</a:t>
            </a:r>
          </a:p>
        </p:txBody>
      </p:sp>
      <p:sp>
        <p:nvSpPr>
          <p:cNvPr id="11" name="Text Box 13">
            <a:extLst>
              <a:ext uri="{FF2B5EF4-FFF2-40B4-BE49-F238E27FC236}">
                <a16:creationId xmlns:a16="http://schemas.microsoft.com/office/drawing/2014/main" id="{D26EC543-504F-47FC-8F6B-F00F1216C783}"/>
              </a:ext>
            </a:extLst>
          </p:cNvPr>
          <p:cNvSpPr txBox="1">
            <a:spLocks noChangeArrowheads="1"/>
          </p:cNvSpPr>
          <p:nvPr/>
        </p:nvSpPr>
        <p:spPr bwMode="auto">
          <a:xfrm>
            <a:off x="4210419" y="2478087"/>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A</a:t>
            </a:r>
          </a:p>
        </p:txBody>
      </p:sp>
      <p:sp>
        <p:nvSpPr>
          <p:cNvPr id="12" name="Text Box 14">
            <a:extLst>
              <a:ext uri="{FF2B5EF4-FFF2-40B4-BE49-F238E27FC236}">
                <a16:creationId xmlns:a16="http://schemas.microsoft.com/office/drawing/2014/main" id="{41A75095-E006-49A4-A238-065611538243}"/>
              </a:ext>
            </a:extLst>
          </p:cNvPr>
          <p:cNvSpPr txBox="1">
            <a:spLocks noChangeArrowheads="1"/>
          </p:cNvSpPr>
          <p:nvPr/>
        </p:nvSpPr>
        <p:spPr bwMode="auto">
          <a:xfrm>
            <a:off x="6566084" y="1593850"/>
            <a:ext cx="336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B</a:t>
            </a:r>
          </a:p>
        </p:txBody>
      </p:sp>
      <p:sp>
        <p:nvSpPr>
          <p:cNvPr id="13" name="Text Box 15">
            <a:extLst>
              <a:ext uri="{FF2B5EF4-FFF2-40B4-BE49-F238E27FC236}">
                <a16:creationId xmlns:a16="http://schemas.microsoft.com/office/drawing/2014/main" id="{9DC4A729-6120-4334-8CF7-229631D449B4}"/>
              </a:ext>
            </a:extLst>
          </p:cNvPr>
          <p:cNvSpPr txBox="1">
            <a:spLocks noChangeArrowheads="1"/>
          </p:cNvSpPr>
          <p:nvPr/>
        </p:nvSpPr>
        <p:spPr bwMode="auto">
          <a:xfrm>
            <a:off x="616278" y="917972"/>
            <a:ext cx="4130675"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cs typeface="Arial" panose="020B0604020202020204" pitchFamily="34" charset="0"/>
              </a:rPr>
              <a:t>Find the scalar and vector rectangular components of the 300 </a:t>
            </a:r>
            <a:r>
              <a:rPr lang="en-US" altLang="en-US" dirty="0" err="1">
                <a:cs typeface="Arial" panose="020B0604020202020204" pitchFamily="34" charset="0"/>
              </a:rPr>
              <a:t>lb</a:t>
            </a:r>
            <a:r>
              <a:rPr lang="en-US" altLang="en-US" dirty="0">
                <a:cs typeface="Arial" panose="020B0604020202020204" pitchFamily="34" charset="0"/>
              </a:rPr>
              <a:t> force which are parallel to inclined plane AB </a:t>
            </a:r>
          </a:p>
        </p:txBody>
      </p:sp>
      <p:graphicFrame>
        <p:nvGraphicFramePr>
          <p:cNvPr id="14" name="Object 16">
            <a:extLst>
              <a:ext uri="{FF2B5EF4-FFF2-40B4-BE49-F238E27FC236}">
                <a16:creationId xmlns:a16="http://schemas.microsoft.com/office/drawing/2014/main" id="{4E681B76-90C1-444F-A4AC-99929B9CA58C}"/>
              </a:ext>
            </a:extLst>
          </p:cNvPr>
          <p:cNvGraphicFramePr>
            <a:graphicFrameLocks noChangeAspect="1"/>
          </p:cNvGraphicFramePr>
          <p:nvPr>
            <p:extLst>
              <p:ext uri="{D42A27DB-BD31-4B8C-83A1-F6EECF244321}">
                <p14:modId xmlns:p14="http://schemas.microsoft.com/office/powerpoint/2010/main" val="2311726943"/>
              </p:ext>
            </p:extLst>
          </p:nvPr>
        </p:nvGraphicFramePr>
        <p:xfrm>
          <a:off x="1371600" y="3295650"/>
          <a:ext cx="3505200" cy="1287463"/>
        </p:xfrm>
        <a:graphic>
          <a:graphicData uri="http://schemas.openxmlformats.org/presentationml/2006/ole">
            <mc:AlternateContent xmlns:mc="http://schemas.openxmlformats.org/markup-compatibility/2006">
              <mc:Choice xmlns:v="urn:schemas-microsoft-com:vml" Requires="v">
                <p:oleObj name="Equation" r:id="rId3" imgW="1866600" imgH="685800" progId="Equation.DSMT4">
                  <p:embed/>
                </p:oleObj>
              </mc:Choice>
              <mc:Fallback>
                <p:oleObj name="Equation" r:id="rId3" imgW="1866600" imgH="685800" progId="Equation.DSMT4">
                  <p:embed/>
                  <p:pic>
                    <p:nvPicPr>
                      <p:cNvPr id="14" name="Object 16">
                        <a:extLst>
                          <a:ext uri="{FF2B5EF4-FFF2-40B4-BE49-F238E27FC236}">
                            <a16:creationId xmlns:a16="http://schemas.microsoft.com/office/drawing/2014/main" id="{6F437074-C4F9-413D-BA95-2E067589496F}"/>
                          </a:ext>
                        </a:extLst>
                      </p:cNvPr>
                      <p:cNvPicPr>
                        <a:picLocks noChangeAspect="1" noChangeArrowheads="1"/>
                      </p:cNvPicPr>
                      <p:nvPr/>
                    </p:nvPicPr>
                    <p:blipFill>
                      <a:blip r:embed="rId4"/>
                      <a:srcRect/>
                      <a:stretch>
                        <a:fillRect/>
                      </a:stretch>
                    </p:blipFill>
                    <p:spPr bwMode="auto">
                      <a:xfrm>
                        <a:off x="1371600" y="3295650"/>
                        <a:ext cx="3505200" cy="1287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 name="Line 17">
            <a:extLst>
              <a:ext uri="{FF2B5EF4-FFF2-40B4-BE49-F238E27FC236}">
                <a16:creationId xmlns:a16="http://schemas.microsoft.com/office/drawing/2014/main" id="{BD6B54E0-14E3-4D4F-AB9C-10F303F1ED69}"/>
              </a:ext>
            </a:extLst>
          </p:cNvPr>
          <p:cNvSpPr>
            <a:spLocks noChangeShapeType="1"/>
          </p:cNvSpPr>
          <p:nvPr/>
        </p:nvSpPr>
        <p:spPr bwMode="auto">
          <a:xfrm>
            <a:off x="7283635" y="2691606"/>
            <a:ext cx="914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 name="Line 18">
            <a:extLst>
              <a:ext uri="{FF2B5EF4-FFF2-40B4-BE49-F238E27FC236}">
                <a16:creationId xmlns:a16="http://schemas.microsoft.com/office/drawing/2014/main" id="{F1808ADF-AFC9-47FE-A732-5B96D0587132}"/>
              </a:ext>
            </a:extLst>
          </p:cNvPr>
          <p:cNvSpPr>
            <a:spLocks noChangeShapeType="1"/>
          </p:cNvSpPr>
          <p:nvPr/>
        </p:nvSpPr>
        <p:spPr bwMode="auto">
          <a:xfrm flipV="1">
            <a:off x="7283635" y="1777206"/>
            <a:ext cx="0" cy="914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 name="Text Box 19">
            <a:extLst>
              <a:ext uri="{FF2B5EF4-FFF2-40B4-BE49-F238E27FC236}">
                <a16:creationId xmlns:a16="http://schemas.microsoft.com/office/drawing/2014/main" id="{186B64C1-07B9-46E4-9A04-C2C861AD2573}"/>
              </a:ext>
            </a:extLst>
          </p:cNvPr>
          <p:cNvSpPr txBox="1">
            <a:spLocks noChangeArrowheads="1"/>
          </p:cNvSpPr>
          <p:nvPr/>
        </p:nvSpPr>
        <p:spPr bwMode="auto">
          <a:xfrm>
            <a:off x="8207559" y="2449512"/>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x</a:t>
            </a:r>
          </a:p>
        </p:txBody>
      </p:sp>
      <p:sp>
        <p:nvSpPr>
          <p:cNvPr id="18" name="Text Box 20">
            <a:extLst>
              <a:ext uri="{FF2B5EF4-FFF2-40B4-BE49-F238E27FC236}">
                <a16:creationId xmlns:a16="http://schemas.microsoft.com/office/drawing/2014/main" id="{CEE082CB-C59C-4C79-918F-886DA9172672}"/>
              </a:ext>
            </a:extLst>
          </p:cNvPr>
          <p:cNvSpPr txBox="1">
            <a:spLocks noChangeArrowheads="1"/>
          </p:cNvSpPr>
          <p:nvPr/>
        </p:nvSpPr>
        <p:spPr bwMode="auto">
          <a:xfrm>
            <a:off x="7327798" y="1473597"/>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y</a:t>
            </a:r>
          </a:p>
        </p:txBody>
      </p:sp>
      <p:graphicFrame>
        <p:nvGraphicFramePr>
          <p:cNvPr id="19" name="Object 21">
            <a:extLst>
              <a:ext uri="{FF2B5EF4-FFF2-40B4-BE49-F238E27FC236}">
                <a16:creationId xmlns:a16="http://schemas.microsoft.com/office/drawing/2014/main" id="{AA51BE78-9F66-4F5C-A2A7-00666EE4F98C}"/>
              </a:ext>
            </a:extLst>
          </p:cNvPr>
          <p:cNvGraphicFramePr>
            <a:graphicFrameLocks noChangeAspect="1"/>
          </p:cNvGraphicFramePr>
          <p:nvPr/>
        </p:nvGraphicFramePr>
        <p:xfrm>
          <a:off x="990600" y="4724400"/>
          <a:ext cx="5867400" cy="1303338"/>
        </p:xfrm>
        <a:graphic>
          <a:graphicData uri="http://schemas.openxmlformats.org/presentationml/2006/ole">
            <mc:AlternateContent xmlns:mc="http://schemas.openxmlformats.org/markup-compatibility/2006">
              <mc:Choice xmlns:v="urn:schemas-microsoft-com:vml" Requires="v">
                <p:oleObj name="Equation" r:id="rId5" imgW="2971800" imgH="660240" progId="Equation.DSMT4">
                  <p:embed/>
                </p:oleObj>
              </mc:Choice>
              <mc:Fallback>
                <p:oleObj name="Equation" r:id="rId5" imgW="2971800" imgH="660240" progId="Equation.DSMT4">
                  <p:embed/>
                  <p:pic>
                    <p:nvPicPr>
                      <p:cNvPr id="19" name="Object 21">
                        <a:extLst>
                          <a:ext uri="{FF2B5EF4-FFF2-40B4-BE49-F238E27FC236}">
                            <a16:creationId xmlns:a16="http://schemas.microsoft.com/office/drawing/2014/main" id="{43A3CB49-6B92-4A1A-934B-FE64EE7CF68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0600" y="4724400"/>
                        <a:ext cx="5867400" cy="1303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 name="Object 22">
            <a:extLst>
              <a:ext uri="{FF2B5EF4-FFF2-40B4-BE49-F238E27FC236}">
                <a16:creationId xmlns:a16="http://schemas.microsoft.com/office/drawing/2014/main" id="{A1C4B395-CA50-4E55-8E64-28BB7C713BF8}"/>
              </a:ext>
            </a:extLst>
          </p:cNvPr>
          <p:cNvGraphicFramePr>
            <a:graphicFrameLocks noChangeAspect="1"/>
          </p:cNvGraphicFramePr>
          <p:nvPr>
            <p:extLst>
              <p:ext uri="{D42A27DB-BD31-4B8C-83A1-F6EECF244321}">
                <p14:modId xmlns:p14="http://schemas.microsoft.com/office/powerpoint/2010/main" val="3186052926"/>
              </p:ext>
            </p:extLst>
          </p:nvPr>
        </p:nvGraphicFramePr>
        <p:xfrm>
          <a:off x="941388" y="6122988"/>
          <a:ext cx="4137025" cy="439737"/>
        </p:xfrm>
        <a:graphic>
          <a:graphicData uri="http://schemas.openxmlformats.org/presentationml/2006/ole">
            <mc:AlternateContent xmlns:mc="http://schemas.openxmlformats.org/markup-compatibility/2006">
              <mc:Choice xmlns:v="urn:schemas-microsoft-com:vml" Requires="v">
                <p:oleObj name="Equation" r:id="rId7" imgW="2145960" imgH="228600" progId="Equation.DSMT4">
                  <p:embed/>
                </p:oleObj>
              </mc:Choice>
              <mc:Fallback>
                <p:oleObj name="Equation" r:id="rId7" imgW="2145960" imgH="228600" progId="Equation.DSMT4">
                  <p:embed/>
                  <p:pic>
                    <p:nvPicPr>
                      <p:cNvPr id="20" name="Object 22">
                        <a:extLst>
                          <a:ext uri="{FF2B5EF4-FFF2-40B4-BE49-F238E27FC236}">
                            <a16:creationId xmlns:a16="http://schemas.microsoft.com/office/drawing/2014/main" id="{33625D09-68B8-4C3F-BBC5-FD1AC951B2FD}"/>
                          </a:ext>
                        </a:extLst>
                      </p:cNvPr>
                      <p:cNvPicPr>
                        <a:picLocks noChangeAspect="1" noChangeArrowheads="1"/>
                      </p:cNvPicPr>
                      <p:nvPr/>
                    </p:nvPicPr>
                    <p:blipFill>
                      <a:blip r:embed="rId8"/>
                      <a:srcRect/>
                      <a:stretch>
                        <a:fillRect/>
                      </a:stretch>
                    </p:blipFill>
                    <p:spPr bwMode="auto">
                      <a:xfrm>
                        <a:off x="941388" y="6122988"/>
                        <a:ext cx="4137025" cy="4397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1" name="Text Box 23">
            <a:extLst>
              <a:ext uri="{FF2B5EF4-FFF2-40B4-BE49-F238E27FC236}">
                <a16:creationId xmlns:a16="http://schemas.microsoft.com/office/drawing/2014/main" id="{5ADAF0BF-0C86-4663-80FF-56C102F6CC06}"/>
              </a:ext>
            </a:extLst>
          </p:cNvPr>
          <p:cNvSpPr txBox="1">
            <a:spLocks noChangeArrowheads="1"/>
          </p:cNvSpPr>
          <p:nvPr/>
        </p:nvSpPr>
        <p:spPr bwMode="auto">
          <a:xfrm>
            <a:off x="7146925" y="4760913"/>
            <a:ext cx="13144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scalar </a:t>
            </a:r>
          </a:p>
          <a:p>
            <a:pPr eaLnBrk="1" hangingPunct="1"/>
            <a:r>
              <a:rPr lang="en-US" altLang="en-US"/>
              <a:t>component</a:t>
            </a:r>
          </a:p>
        </p:txBody>
      </p:sp>
      <p:sp>
        <p:nvSpPr>
          <p:cNvPr id="22" name="Text Box 24">
            <a:extLst>
              <a:ext uri="{FF2B5EF4-FFF2-40B4-BE49-F238E27FC236}">
                <a16:creationId xmlns:a16="http://schemas.microsoft.com/office/drawing/2014/main" id="{D1940FBF-D825-4B1D-88AC-B4B5BCB97884}"/>
              </a:ext>
            </a:extLst>
          </p:cNvPr>
          <p:cNvSpPr txBox="1">
            <a:spLocks noChangeArrowheads="1"/>
          </p:cNvSpPr>
          <p:nvPr/>
        </p:nvSpPr>
        <p:spPr bwMode="auto">
          <a:xfrm>
            <a:off x="6537325" y="5980113"/>
            <a:ext cx="13144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vector</a:t>
            </a:r>
          </a:p>
          <a:p>
            <a:pPr eaLnBrk="1" hangingPunct="1"/>
            <a:r>
              <a:rPr lang="en-US" altLang="en-US"/>
              <a:t>component</a:t>
            </a:r>
          </a:p>
        </p:txBody>
      </p:sp>
      <p:sp>
        <p:nvSpPr>
          <p:cNvPr id="23" name="TextBox 22">
            <a:extLst>
              <a:ext uri="{FF2B5EF4-FFF2-40B4-BE49-F238E27FC236}">
                <a16:creationId xmlns:a16="http://schemas.microsoft.com/office/drawing/2014/main" id="{6D169643-03E4-4ACD-B17E-195656E64EDE}"/>
              </a:ext>
            </a:extLst>
          </p:cNvPr>
          <p:cNvSpPr txBox="1"/>
          <p:nvPr/>
        </p:nvSpPr>
        <p:spPr>
          <a:xfrm>
            <a:off x="912208" y="114579"/>
            <a:ext cx="1467068" cy="369332"/>
          </a:xfrm>
          <a:prstGeom prst="rect">
            <a:avLst/>
          </a:prstGeom>
          <a:noFill/>
        </p:spPr>
        <p:txBody>
          <a:bodyPr wrap="none" rtlCol="0">
            <a:spAutoFit/>
          </a:bodyPr>
          <a:lstStyle/>
          <a:p>
            <a:r>
              <a:rPr lang="en-US" dirty="0">
                <a:solidFill>
                  <a:srgbClr val="C00000"/>
                </a:solidFill>
                <a:latin typeface="Arial" panose="020B0604020202020204" pitchFamily="34" charset="0"/>
                <a:cs typeface="Arial" panose="020B0604020202020204" pitchFamily="34" charset="0"/>
              </a:rPr>
              <a:t>Example 1.8</a:t>
            </a:r>
          </a:p>
        </p:txBody>
      </p:sp>
      <p:cxnSp>
        <p:nvCxnSpPr>
          <p:cNvPr id="25" name="Straight Connector 24">
            <a:extLst>
              <a:ext uri="{FF2B5EF4-FFF2-40B4-BE49-F238E27FC236}">
                <a16:creationId xmlns:a16="http://schemas.microsoft.com/office/drawing/2014/main" id="{890CB751-92B1-4353-B8C9-6327F1648356}"/>
              </a:ext>
            </a:extLst>
          </p:cNvPr>
          <p:cNvCxnSpPr/>
          <p:nvPr/>
        </p:nvCxnSpPr>
        <p:spPr>
          <a:xfrm>
            <a:off x="1226127" y="5980113"/>
            <a:ext cx="1007918"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4EF6E8BB-67B8-47E8-9FC6-5DD37B63EA90}"/>
              </a:ext>
            </a:extLst>
          </p:cNvPr>
          <p:cNvCxnSpPr/>
          <p:nvPr/>
        </p:nvCxnSpPr>
        <p:spPr>
          <a:xfrm>
            <a:off x="3124200" y="6562725"/>
            <a:ext cx="2025835"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B6956146-2034-FB1B-C655-23D5BA863CE0}"/>
              </a:ext>
            </a:extLst>
          </p:cNvPr>
          <p:cNvCxnSpPr/>
          <p:nvPr/>
        </p:nvCxnSpPr>
        <p:spPr>
          <a:xfrm>
            <a:off x="917651" y="597932"/>
            <a:ext cx="7588358"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8436043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E8E397E3-EDD6-4ECE-B84B-3B186109EC9B}"/>
              </a:ext>
            </a:extLst>
          </p:cNvPr>
          <p:cNvSpPr txBox="1">
            <a:spLocks noChangeArrowheads="1"/>
          </p:cNvSpPr>
          <p:nvPr/>
        </p:nvSpPr>
        <p:spPr bwMode="auto">
          <a:xfrm>
            <a:off x="1219200" y="304800"/>
            <a:ext cx="1339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in MATLAB</a:t>
            </a:r>
          </a:p>
        </p:txBody>
      </p:sp>
      <p:sp>
        <p:nvSpPr>
          <p:cNvPr id="3" name="Rectangle 5">
            <a:extLst>
              <a:ext uri="{FF2B5EF4-FFF2-40B4-BE49-F238E27FC236}">
                <a16:creationId xmlns:a16="http://schemas.microsoft.com/office/drawing/2014/main" id="{DA9D915A-0B18-4D49-9EC9-2854D3C7D4AC}"/>
              </a:ext>
            </a:extLst>
          </p:cNvPr>
          <p:cNvSpPr>
            <a:spLocks noChangeArrowheads="1"/>
          </p:cNvSpPr>
          <p:nvPr/>
        </p:nvSpPr>
        <p:spPr bwMode="auto">
          <a:xfrm>
            <a:off x="609600" y="838200"/>
            <a:ext cx="4572000" cy="366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dirty="0"/>
              <a:t>F = [ 300*</a:t>
            </a:r>
            <a:r>
              <a:rPr lang="en-US" altLang="en-US" dirty="0" err="1"/>
              <a:t>sind</a:t>
            </a:r>
            <a:r>
              <a:rPr lang="en-US" altLang="en-US" dirty="0"/>
              <a:t>(60)  300*</a:t>
            </a:r>
            <a:r>
              <a:rPr lang="en-US" altLang="en-US" dirty="0" err="1"/>
              <a:t>cosd</a:t>
            </a:r>
            <a:r>
              <a:rPr lang="en-US" altLang="en-US" dirty="0"/>
              <a:t>(60)  0  ];</a:t>
            </a:r>
          </a:p>
          <a:p>
            <a:pPr eaLnBrk="1" hangingPunct="1">
              <a:spcBef>
                <a:spcPct val="50000"/>
              </a:spcBef>
            </a:pPr>
            <a:r>
              <a:rPr lang="en-US" altLang="en-US" dirty="0"/>
              <a:t>AB =[ 24  7  0];</a:t>
            </a:r>
          </a:p>
          <a:p>
            <a:pPr eaLnBrk="1" hangingPunct="1">
              <a:spcBef>
                <a:spcPct val="50000"/>
              </a:spcBef>
            </a:pPr>
            <a:r>
              <a:rPr lang="en-US" altLang="en-US" dirty="0"/>
              <a:t>e =AB/norm(AB);</a:t>
            </a:r>
          </a:p>
          <a:p>
            <a:pPr eaLnBrk="1" hangingPunct="1">
              <a:spcBef>
                <a:spcPct val="50000"/>
              </a:spcBef>
            </a:pPr>
            <a:r>
              <a:rPr lang="en-US" altLang="en-US" dirty="0"/>
              <a:t>FAB = dot(F, e)</a:t>
            </a:r>
          </a:p>
          <a:p>
            <a:pPr eaLnBrk="1" hangingPunct="1">
              <a:spcBef>
                <a:spcPct val="50000"/>
              </a:spcBef>
            </a:pPr>
            <a:r>
              <a:rPr lang="en-US" altLang="en-US" dirty="0"/>
              <a:t>FAB =</a:t>
            </a:r>
          </a:p>
          <a:p>
            <a:pPr eaLnBrk="1" hangingPunct="1">
              <a:spcBef>
                <a:spcPct val="50000"/>
              </a:spcBef>
            </a:pPr>
            <a:r>
              <a:rPr lang="en-US" altLang="en-US" dirty="0"/>
              <a:t>291.4153</a:t>
            </a:r>
          </a:p>
          <a:p>
            <a:pPr eaLnBrk="1" hangingPunct="1">
              <a:spcBef>
                <a:spcPct val="50000"/>
              </a:spcBef>
            </a:pPr>
            <a:r>
              <a:rPr lang="en-US" altLang="en-US" dirty="0"/>
              <a:t>FV = FAB*e</a:t>
            </a:r>
          </a:p>
          <a:p>
            <a:pPr eaLnBrk="1" hangingPunct="1">
              <a:spcBef>
                <a:spcPct val="50000"/>
              </a:spcBef>
            </a:pPr>
            <a:r>
              <a:rPr lang="en-US" altLang="en-US" dirty="0"/>
              <a:t>FV =</a:t>
            </a:r>
          </a:p>
          <a:p>
            <a:pPr eaLnBrk="1" hangingPunct="1">
              <a:spcBef>
                <a:spcPct val="50000"/>
              </a:spcBef>
            </a:pPr>
            <a:r>
              <a:rPr lang="en-US" altLang="en-US" dirty="0"/>
              <a:t>279.7587   81.5963         0</a:t>
            </a:r>
          </a:p>
        </p:txBody>
      </p:sp>
      <p:sp>
        <p:nvSpPr>
          <p:cNvPr id="4" name="Text Box 6">
            <a:extLst>
              <a:ext uri="{FF2B5EF4-FFF2-40B4-BE49-F238E27FC236}">
                <a16:creationId xmlns:a16="http://schemas.microsoft.com/office/drawing/2014/main" id="{B65FEB53-7F35-4648-8F6F-31161CDB9D93}"/>
              </a:ext>
            </a:extLst>
          </p:cNvPr>
          <p:cNvSpPr txBox="1">
            <a:spLocks noChangeArrowheads="1"/>
          </p:cNvSpPr>
          <p:nvPr/>
        </p:nvSpPr>
        <p:spPr bwMode="auto">
          <a:xfrm>
            <a:off x="5638800" y="533400"/>
            <a:ext cx="2971800"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note use of sind and cosd</a:t>
            </a:r>
          </a:p>
          <a:p>
            <a:pPr eaLnBrk="1" hangingPunct="1"/>
            <a:r>
              <a:rPr lang="en-US" altLang="en-US"/>
              <a:t>functions. If we use sin and cos functions instead then we must place angles in radians !</a:t>
            </a:r>
          </a:p>
        </p:txBody>
      </p:sp>
      <p:sp>
        <p:nvSpPr>
          <p:cNvPr id="5" name="Text Box 7">
            <a:extLst>
              <a:ext uri="{FF2B5EF4-FFF2-40B4-BE49-F238E27FC236}">
                <a16:creationId xmlns:a16="http://schemas.microsoft.com/office/drawing/2014/main" id="{CF70588F-4B4D-48AE-A78D-DA4C679E2705}"/>
              </a:ext>
            </a:extLst>
          </p:cNvPr>
          <p:cNvSpPr txBox="1">
            <a:spLocks noChangeArrowheads="1"/>
          </p:cNvSpPr>
          <p:nvPr/>
        </p:nvSpPr>
        <p:spPr bwMode="auto">
          <a:xfrm>
            <a:off x="990600" y="4800600"/>
            <a:ext cx="1466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alternatively,</a:t>
            </a:r>
          </a:p>
        </p:txBody>
      </p:sp>
      <p:sp>
        <p:nvSpPr>
          <p:cNvPr id="6" name="Text Box 8">
            <a:extLst>
              <a:ext uri="{FF2B5EF4-FFF2-40B4-BE49-F238E27FC236}">
                <a16:creationId xmlns:a16="http://schemas.microsoft.com/office/drawing/2014/main" id="{17CB49AD-FA5D-42BF-9D76-C1BD115ED02A}"/>
              </a:ext>
            </a:extLst>
          </p:cNvPr>
          <p:cNvSpPr txBox="1">
            <a:spLocks noChangeArrowheads="1"/>
          </p:cNvSpPr>
          <p:nvPr/>
        </p:nvSpPr>
        <p:spPr bwMode="auto">
          <a:xfrm>
            <a:off x="3124200" y="1676400"/>
            <a:ext cx="17491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unit row vector </a:t>
            </a:r>
          </a:p>
        </p:txBody>
      </p:sp>
      <p:sp>
        <p:nvSpPr>
          <p:cNvPr id="7" name="Rectangle 9">
            <a:extLst>
              <a:ext uri="{FF2B5EF4-FFF2-40B4-BE49-F238E27FC236}">
                <a16:creationId xmlns:a16="http://schemas.microsoft.com/office/drawing/2014/main" id="{BC3D9B86-DC55-49D0-B8A6-5148F50E5A4F}"/>
              </a:ext>
            </a:extLst>
          </p:cNvPr>
          <p:cNvSpPr>
            <a:spLocks noChangeArrowheads="1"/>
          </p:cNvSpPr>
          <p:nvPr/>
        </p:nvSpPr>
        <p:spPr bwMode="auto">
          <a:xfrm>
            <a:off x="762000" y="5334000"/>
            <a:ext cx="4572000" cy="119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dirty="0"/>
              <a:t>FAB = F*e'</a:t>
            </a:r>
          </a:p>
          <a:p>
            <a:pPr eaLnBrk="1" hangingPunct="1">
              <a:spcBef>
                <a:spcPct val="50000"/>
              </a:spcBef>
            </a:pPr>
            <a:r>
              <a:rPr lang="en-US" altLang="en-US" dirty="0"/>
              <a:t>FAB =</a:t>
            </a:r>
          </a:p>
          <a:p>
            <a:pPr eaLnBrk="1" hangingPunct="1">
              <a:spcBef>
                <a:spcPct val="50000"/>
              </a:spcBef>
            </a:pPr>
            <a:r>
              <a:rPr lang="en-US" altLang="en-US" dirty="0"/>
              <a:t>291.4153</a:t>
            </a:r>
          </a:p>
        </p:txBody>
      </p:sp>
      <p:sp>
        <p:nvSpPr>
          <p:cNvPr id="8" name="Text Box 10">
            <a:extLst>
              <a:ext uri="{FF2B5EF4-FFF2-40B4-BE49-F238E27FC236}">
                <a16:creationId xmlns:a16="http://schemas.microsoft.com/office/drawing/2014/main" id="{D8B2D5F6-7BE9-4C22-8CC0-68BE3E008778}"/>
              </a:ext>
            </a:extLst>
          </p:cNvPr>
          <p:cNvSpPr txBox="1">
            <a:spLocks noChangeArrowheads="1"/>
          </p:cNvSpPr>
          <p:nvPr/>
        </p:nvSpPr>
        <p:spPr bwMode="auto">
          <a:xfrm>
            <a:off x="5699125" y="2855913"/>
            <a:ext cx="345485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scalar component of F along AB</a:t>
            </a:r>
          </a:p>
        </p:txBody>
      </p:sp>
      <p:sp>
        <p:nvSpPr>
          <p:cNvPr id="9" name="Text Box 11">
            <a:extLst>
              <a:ext uri="{FF2B5EF4-FFF2-40B4-BE49-F238E27FC236}">
                <a16:creationId xmlns:a16="http://schemas.microsoft.com/office/drawing/2014/main" id="{5984A347-BFE0-4414-9C53-4A19898E0B94}"/>
              </a:ext>
            </a:extLst>
          </p:cNvPr>
          <p:cNvSpPr txBox="1">
            <a:spLocks noChangeArrowheads="1"/>
          </p:cNvSpPr>
          <p:nvPr/>
        </p:nvSpPr>
        <p:spPr bwMode="auto">
          <a:xfrm>
            <a:off x="5546725" y="4075113"/>
            <a:ext cx="346768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vector component of F along AB</a:t>
            </a:r>
          </a:p>
        </p:txBody>
      </p:sp>
      <p:cxnSp>
        <p:nvCxnSpPr>
          <p:cNvPr id="11" name="Straight Connector 10">
            <a:extLst>
              <a:ext uri="{FF2B5EF4-FFF2-40B4-BE49-F238E27FC236}">
                <a16:creationId xmlns:a16="http://schemas.microsoft.com/office/drawing/2014/main" id="{850EA387-7D76-4709-9409-7B4F2A7C7E2B}"/>
              </a:ext>
            </a:extLst>
          </p:cNvPr>
          <p:cNvCxnSpPr/>
          <p:nvPr/>
        </p:nvCxnSpPr>
        <p:spPr>
          <a:xfrm>
            <a:off x="609600" y="3222625"/>
            <a:ext cx="1239982"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573B8FDD-D167-427A-8E9C-8A0719F34A6B}"/>
              </a:ext>
            </a:extLst>
          </p:cNvPr>
          <p:cNvCxnSpPr/>
          <p:nvPr/>
        </p:nvCxnSpPr>
        <p:spPr>
          <a:xfrm>
            <a:off x="609600" y="4506913"/>
            <a:ext cx="2892136"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sp>
        <p:nvSpPr>
          <p:cNvPr id="10" name="TextBox 9">
            <a:extLst>
              <a:ext uri="{FF2B5EF4-FFF2-40B4-BE49-F238E27FC236}">
                <a16:creationId xmlns:a16="http://schemas.microsoft.com/office/drawing/2014/main" id="{001DA790-3E63-44C1-B820-292FBAF3891A}"/>
              </a:ext>
            </a:extLst>
          </p:cNvPr>
          <p:cNvSpPr txBox="1"/>
          <p:nvPr/>
        </p:nvSpPr>
        <p:spPr>
          <a:xfrm>
            <a:off x="4726658" y="5696634"/>
            <a:ext cx="6122317" cy="646331"/>
          </a:xfrm>
          <a:prstGeom prst="rect">
            <a:avLst/>
          </a:prstGeom>
          <a:noFill/>
        </p:spPr>
        <p:txBody>
          <a:bodyPr wrap="none" rtlCol="0">
            <a:spAutoFit/>
          </a:bodyPr>
          <a:lstStyle/>
          <a:p>
            <a:r>
              <a:rPr lang="en-US" dirty="0"/>
              <a:t>We wrote all the vectors here in 3-D but we could have  written </a:t>
            </a:r>
          </a:p>
          <a:p>
            <a:r>
              <a:rPr lang="en-US" dirty="0"/>
              <a:t>them as 2-D vectors also</a:t>
            </a:r>
          </a:p>
        </p:txBody>
      </p:sp>
      <p:cxnSp>
        <p:nvCxnSpPr>
          <p:cNvPr id="14" name="Straight Connector 13">
            <a:extLst>
              <a:ext uri="{FF2B5EF4-FFF2-40B4-BE49-F238E27FC236}">
                <a16:creationId xmlns:a16="http://schemas.microsoft.com/office/drawing/2014/main" id="{B6956146-2034-FB1B-C655-23D5BA863CE0}"/>
              </a:ext>
            </a:extLst>
          </p:cNvPr>
          <p:cNvCxnSpPr/>
          <p:nvPr/>
        </p:nvCxnSpPr>
        <p:spPr>
          <a:xfrm>
            <a:off x="1022242" y="6526935"/>
            <a:ext cx="7588358"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5642972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6B10EA2A-9C2E-4292-8337-352A99B29CE1}"/>
              </a:ext>
            </a:extLst>
          </p:cNvPr>
          <p:cNvSpPr txBox="1">
            <a:spLocks noChangeArrowheads="1"/>
          </p:cNvSpPr>
          <p:nvPr/>
        </p:nvSpPr>
        <p:spPr bwMode="auto">
          <a:xfrm>
            <a:off x="3124200" y="304800"/>
            <a:ext cx="1974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solidFill>
                  <a:srgbClr val="C00000"/>
                </a:solidFill>
              </a:rPr>
              <a:t>Direction Cosines</a:t>
            </a:r>
          </a:p>
        </p:txBody>
      </p:sp>
      <p:sp>
        <p:nvSpPr>
          <p:cNvPr id="3" name="AutoShape 5">
            <a:extLst>
              <a:ext uri="{FF2B5EF4-FFF2-40B4-BE49-F238E27FC236}">
                <a16:creationId xmlns:a16="http://schemas.microsoft.com/office/drawing/2014/main" id="{B7BA93DB-A1BF-4AEC-82E2-9324F40DA148}"/>
              </a:ext>
            </a:extLst>
          </p:cNvPr>
          <p:cNvSpPr>
            <a:spLocks noChangeArrowheads="1"/>
          </p:cNvSpPr>
          <p:nvPr/>
        </p:nvSpPr>
        <p:spPr bwMode="auto">
          <a:xfrm>
            <a:off x="838200" y="1524000"/>
            <a:ext cx="3505200" cy="2209800"/>
          </a:xfrm>
          <a:prstGeom prst="cube">
            <a:avLst>
              <a:gd name="adj" fmla="val 25000"/>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 name="Line 6">
            <a:extLst>
              <a:ext uri="{FF2B5EF4-FFF2-40B4-BE49-F238E27FC236}">
                <a16:creationId xmlns:a16="http://schemas.microsoft.com/office/drawing/2014/main" id="{9FC555EF-C3BB-4B40-8A62-D4DF4DB43887}"/>
              </a:ext>
            </a:extLst>
          </p:cNvPr>
          <p:cNvSpPr>
            <a:spLocks noChangeShapeType="1"/>
          </p:cNvSpPr>
          <p:nvPr/>
        </p:nvSpPr>
        <p:spPr bwMode="auto">
          <a:xfrm>
            <a:off x="1404938" y="3182938"/>
            <a:ext cx="38608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 name="Line 7">
            <a:extLst>
              <a:ext uri="{FF2B5EF4-FFF2-40B4-BE49-F238E27FC236}">
                <a16:creationId xmlns:a16="http://schemas.microsoft.com/office/drawing/2014/main" id="{0069C22D-D4BC-4B95-AB8F-FE2AE545E202}"/>
              </a:ext>
            </a:extLst>
          </p:cNvPr>
          <p:cNvSpPr>
            <a:spLocks noChangeShapeType="1"/>
          </p:cNvSpPr>
          <p:nvPr/>
        </p:nvSpPr>
        <p:spPr bwMode="auto">
          <a:xfrm flipV="1">
            <a:off x="1397000" y="787400"/>
            <a:ext cx="0" cy="2413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 name="Line 8">
            <a:extLst>
              <a:ext uri="{FF2B5EF4-FFF2-40B4-BE49-F238E27FC236}">
                <a16:creationId xmlns:a16="http://schemas.microsoft.com/office/drawing/2014/main" id="{979EE445-FC23-4D3E-B87A-FDA06204439C}"/>
              </a:ext>
            </a:extLst>
          </p:cNvPr>
          <p:cNvSpPr>
            <a:spLocks noChangeShapeType="1"/>
          </p:cNvSpPr>
          <p:nvPr/>
        </p:nvSpPr>
        <p:spPr bwMode="auto">
          <a:xfrm flipH="1">
            <a:off x="414338" y="3182938"/>
            <a:ext cx="990600" cy="990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 name="Text Box 9">
            <a:extLst>
              <a:ext uri="{FF2B5EF4-FFF2-40B4-BE49-F238E27FC236}">
                <a16:creationId xmlns:a16="http://schemas.microsoft.com/office/drawing/2014/main" id="{EA7C3F49-C40F-4353-82A2-2B2D9028E176}"/>
              </a:ext>
            </a:extLst>
          </p:cNvPr>
          <p:cNvSpPr txBox="1">
            <a:spLocks noChangeArrowheads="1"/>
          </p:cNvSpPr>
          <p:nvPr/>
        </p:nvSpPr>
        <p:spPr bwMode="auto">
          <a:xfrm>
            <a:off x="5258301" y="3149600"/>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x</a:t>
            </a:r>
          </a:p>
        </p:txBody>
      </p:sp>
      <p:sp>
        <p:nvSpPr>
          <p:cNvPr id="8" name="Text Box 10">
            <a:extLst>
              <a:ext uri="{FF2B5EF4-FFF2-40B4-BE49-F238E27FC236}">
                <a16:creationId xmlns:a16="http://schemas.microsoft.com/office/drawing/2014/main" id="{E8E73FDE-4C5B-4817-8F7B-C017F888FB3F}"/>
              </a:ext>
            </a:extLst>
          </p:cNvPr>
          <p:cNvSpPr txBox="1">
            <a:spLocks noChangeArrowheads="1"/>
          </p:cNvSpPr>
          <p:nvPr/>
        </p:nvSpPr>
        <p:spPr bwMode="auto">
          <a:xfrm>
            <a:off x="1050925" y="493713"/>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y</a:t>
            </a:r>
          </a:p>
        </p:txBody>
      </p:sp>
      <p:sp>
        <p:nvSpPr>
          <p:cNvPr id="9" name="Text Box 11">
            <a:extLst>
              <a:ext uri="{FF2B5EF4-FFF2-40B4-BE49-F238E27FC236}">
                <a16:creationId xmlns:a16="http://schemas.microsoft.com/office/drawing/2014/main" id="{248F8F3C-A3B0-4F08-BE0F-4794D0B7C54C}"/>
              </a:ext>
            </a:extLst>
          </p:cNvPr>
          <p:cNvSpPr txBox="1">
            <a:spLocks noChangeArrowheads="1"/>
          </p:cNvSpPr>
          <p:nvPr/>
        </p:nvSpPr>
        <p:spPr bwMode="auto">
          <a:xfrm>
            <a:off x="136525" y="4151313"/>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z</a:t>
            </a:r>
          </a:p>
        </p:txBody>
      </p:sp>
      <p:sp>
        <p:nvSpPr>
          <p:cNvPr id="10" name="Line 16">
            <a:extLst>
              <a:ext uri="{FF2B5EF4-FFF2-40B4-BE49-F238E27FC236}">
                <a16:creationId xmlns:a16="http://schemas.microsoft.com/office/drawing/2014/main" id="{A72DDDE3-8876-4DA2-9CDB-BC0DE30F722B}"/>
              </a:ext>
            </a:extLst>
          </p:cNvPr>
          <p:cNvSpPr>
            <a:spLocks noChangeShapeType="1"/>
          </p:cNvSpPr>
          <p:nvPr/>
        </p:nvSpPr>
        <p:spPr bwMode="auto">
          <a:xfrm flipV="1">
            <a:off x="1404938" y="2057400"/>
            <a:ext cx="2405062" cy="1135063"/>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11" name="Object 17">
            <a:extLst>
              <a:ext uri="{FF2B5EF4-FFF2-40B4-BE49-F238E27FC236}">
                <a16:creationId xmlns:a16="http://schemas.microsoft.com/office/drawing/2014/main" id="{D0641BC9-67B4-4B88-A1C3-017FE91B5DCA}"/>
              </a:ext>
            </a:extLst>
          </p:cNvPr>
          <p:cNvGraphicFramePr>
            <a:graphicFrameLocks noChangeAspect="1"/>
          </p:cNvGraphicFramePr>
          <p:nvPr/>
        </p:nvGraphicFramePr>
        <p:xfrm>
          <a:off x="2133600" y="2438400"/>
          <a:ext cx="261938" cy="285750"/>
        </p:xfrm>
        <a:graphic>
          <a:graphicData uri="http://schemas.openxmlformats.org/presentationml/2006/ole">
            <mc:AlternateContent xmlns:mc="http://schemas.openxmlformats.org/markup-compatibility/2006">
              <mc:Choice xmlns:v="urn:schemas-microsoft-com:vml" Requires="v">
                <p:oleObj name="Equation" r:id="rId3" imgW="139680" imgH="152280" progId="Equation.DSMT4">
                  <p:embed/>
                </p:oleObj>
              </mc:Choice>
              <mc:Fallback>
                <p:oleObj name="Equation" r:id="rId3" imgW="139680" imgH="152280" progId="Equation.DSMT4">
                  <p:embed/>
                  <p:pic>
                    <p:nvPicPr>
                      <p:cNvPr id="11" name="Object 17">
                        <a:extLst>
                          <a:ext uri="{FF2B5EF4-FFF2-40B4-BE49-F238E27FC236}">
                            <a16:creationId xmlns:a16="http://schemas.microsoft.com/office/drawing/2014/main" id="{311B73D3-534C-41AE-847E-A2329ED47C9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3600" y="2438400"/>
                        <a:ext cx="261938" cy="285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2" name="Object 18">
            <a:extLst>
              <a:ext uri="{FF2B5EF4-FFF2-40B4-BE49-F238E27FC236}">
                <a16:creationId xmlns:a16="http://schemas.microsoft.com/office/drawing/2014/main" id="{2AA8738C-D4D0-41FD-94C4-7B5DFE772DE7}"/>
              </a:ext>
            </a:extLst>
          </p:cNvPr>
          <p:cNvGraphicFramePr>
            <a:graphicFrameLocks noChangeAspect="1"/>
          </p:cNvGraphicFramePr>
          <p:nvPr/>
        </p:nvGraphicFramePr>
        <p:xfrm>
          <a:off x="2133600" y="3733800"/>
          <a:ext cx="311150" cy="381000"/>
        </p:xfrm>
        <a:graphic>
          <a:graphicData uri="http://schemas.openxmlformats.org/presentationml/2006/ole">
            <mc:AlternateContent xmlns:mc="http://schemas.openxmlformats.org/markup-compatibility/2006">
              <mc:Choice xmlns:v="urn:schemas-microsoft-com:vml" Requires="v">
                <p:oleObj name="Equation" r:id="rId5" imgW="164880" imgH="203040" progId="Equation.DSMT4">
                  <p:embed/>
                </p:oleObj>
              </mc:Choice>
              <mc:Fallback>
                <p:oleObj name="Equation" r:id="rId5" imgW="164880" imgH="203040" progId="Equation.DSMT4">
                  <p:embed/>
                  <p:pic>
                    <p:nvPicPr>
                      <p:cNvPr id="12" name="Object 18">
                        <a:extLst>
                          <a:ext uri="{FF2B5EF4-FFF2-40B4-BE49-F238E27FC236}">
                            <a16:creationId xmlns:a16="http://schemas.microsoft.com/office/drawing/2014/main" id="{BB9C81C4-3F0C-4112-9192-1609B11FDE0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33600" y="3733800"/>
                        <a:ext cx="311150"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 name="Object 19">
            <a:extLst>
              <a:ext uri="{FF2B5EF4-FFF2-40B4-BE49-F238E27FC236}">
                <a16:creationId xmlns:a16="http://schemas.microsoft.com/office/drawing/2014/main" id="{92AC40D8-9A2D-4417-85BF-45FA8C0615AC}"/>
              </a:ext>
            </a:extLst>
          </p:cNvPr>
          <p:cNvGraphicFramePr>
            <a:graphicFrameLocks noChangeAspect="1"/>
          </p:cNvGraphicFramePr>
          <p:nvPr/>
        </p:nvGraphicFramePr>
        <p:xfrm>
          <a:off x="4419600" y="2057400"/>
          <a:ext cx="311150" cy="400050"/>
        </p:xfrm>
        <a:graphic>
          <a:graphicData uri="http://schemas.openxmlformats.org/presentationml/2006/ole">
            <mc:AlternateContent xmlns:mc="http://schemas.openxmlformats.org/markup-compatibility/2006">
              <mc:Choice xmlns:v="urn:schemas-microsoft-com:vml" Requires="v">
                <p:oleObj name="Equation" r:id="rId7" imgW="177480" imgH="228600" progId="Equation.DSMT4">
                  <p:embed/>
                </p:oleObj>
              </mc:Choice>
              <mc:Fallback>
                <p:oleObj name="Equation" r:id="rId7" imgW="177480" imgH="228600" progId="Equation.DSMT4">
                  <p:embed/>
                  <p:pic>
                    <p:nvPicPr>
                      <p:cNvPr id="13" name="Object 19">
                        <a:extLst>
                          <a:ext uri="{FF2B5EF4-FFF2-40B4-BE49-F238E27FC236}">
                            <a16:creationId xmlns:a16="http://schemas.microsoft.com/office/drawing/2014/main" id="{7870CC07-A567-4791-9E4A-BC02A8DFE14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19600" y="2057400"/>
                        <a:ext cx="311150" cy="400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 name="Object 20">
            <a:extLst>
              <a:ext uri="{FF2B5EF4-FFF2-40B4-BE49-F238E27FC236}">
                <a16:creationId xmlns:a16="http://schemas.microsoft.com/office/drawing/2014/main" id="{9AB75C9D-9CA1-4AF3-8259-CF369F19B8D9}"/>
              </a:ext>
            </a:extLst>
          </p:cNvPr>
          <p:cNvGraphicFramePr>
            <a:graphicFrameLocks noChangeAspect="1"/>
          </p:cNvGraphicFramePr>
          <p:nvPr/>
        </p:nvGraphicFramePr>
        <p:xfrm>
          <a:off x="4203700" y="3352800"/>
          <a:ext cx="314325" cy="387350"/>
        </p:xfrm>
        <a:graphic>
          <a:graphicData uri="http://schemas.openxmlformats.org/presentationml/2006/ole">
            <mc:AlternateContent xmlns:mc="http://schemas.openxmlformats.org/markup-compatibility/2006">
              <mc:Choice xmlns:v="urn:schemas-microsoft-com:vml" Requires="v">
                <p:oleObj name="Equation" r:id="rId9" imgW="164880" imgH="203040" progId="Equation.DSMT4">
                  <p:embed/>
                </p:oleObj>
              </mc:Choice>
              <mc:Fallback>
                <p:oleObj name="Equation" r:id="rId9" imgW="164880" imgH="203040" progId="Equation.DSMT4">
                  <p:embed/>
                  <p:pic>
                    <p:nvPicPr>
                      <p:cNvPr id="14" name="Object 20">
                        <a:extLst>
                          <a:ext uri="{FF2B5EF4-FFF2-40B4-BE49-F238E27FC236}">
                            <a16:creationId xmlns:a16="http://schemas.microsoft.com/office/drawing/2014/main" id="{10E8EDD0-D1D7-4F6B-862A-3B5C1C160D0F}"/>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203700" y="3352800"/>
                        <a:ext cx="314325" cy="387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 name="Line 21">
            <a:extLst>
              <a:ext uri="{FF2B5EF4-FFF2-40B4-BE49-F238E27FC236}">
                <a16:creationId xmlns:a16="http://schemas.microsoft.com/office/drawing/2014/main" id="{88EE43E6-B93D-42C2-A08A-314D20143296}"/>
              </a:ext>
            </a:extLst>
          </p:cNvPr>
          <p:cNvSpPr>
            <a:spLocks noChangeShapeType="1"/>
          </p:cNvSpPr>
          <p:nvPr/>
        </p:nvSpPr>
        <p:spPr bwMode="auto">
          <a:xfrm>
            <a:off x="1422400" y="3190875"/>
            <a:ext cx="3810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 name="Line 22">
            <a:extLst>
              <a:ext uri="{FF2B5EF4-FFF2-40B4-BE49-F238E27FC236}">
                <a16:creationId xmlns:a16="http://schemas.microsoft.com/office/drawing/2014/main" id="{8A5B4671-B795-4F07-8003-B127EB9A34D9}"/>
              </a:ext>
            </a:extLst>
          </p:cNvPr>
          <p:cNvSpPr>
            <a:spLocks noChangeShapeType="1"/>
          </p:cNvSpPr>
          <p:nvPr/>
        </p:nvSpPr>
        <p:spPr bwMode="auto">
          <a:xfrm flipV="1">
            <a:off x="1397000" y="2809875"/>
            <a:ext cx="0" cy="373063"/>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 name="Line 23">
            <a:extLst>
              <a:ext uri="{FF2B5EF4-FFF2-40B4-BE49-F238E27FC236}">
                <a16:creationId xmlns:a16="http://schemas.microsoft.com/office/drawing/2014/main" id="{74D0B316-9C8B-4409-B8F6-173D7A614A16}"/>
              </a:ext>
            </a:extLst>
          </p:cNvPr>
          <p:cNvSpPr>
            <a:spLocks noChangeShapeType="1"/>
          </p:cNvSpPr>
          <p:nvPr/>
        </p:nvSpPr>
        <p:spPr bwMode="auto">
          <a:xfrm flipH="1">
            <a:off x="1158875" y="3184525"/>
            <a:ext cx="228600" cy="23653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8" name="Text Box 24">
            <a:extLst>
              <a:ext uri="{FF2B5EF4-FFF2-40B4-BE49-F238E27FC236}">
                <a16:creationId xmlns:a16="http://schemas.microsoft.com/office/drawing/2014/main" id="{FF73A536-7E83-46C5-B5E1-2F7B0A8FA03A}"/>
              </a:ext>
            </a:extLst>
          </p:cNvPr>
          <p:cNvSpPr txBox="1">
            <a:spLocks noChangeArrowheads="1"/>
          </p:cNvSpPr>
          <p:nvPr/>
        </p:nvSpPr>
        <p:spPr bwMode="auto">
          <a:xfrm>
            <a:off x="1508125" y="3160713"/>
            <a:ext cx="247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i</a:t>
            </a:r>
          </a:p>
        </p:txBody>
      </p:sp>
      <p:sp>
        <p:nvSpPr>
          <p:cNvPr id="19" name="Text Box 25">
            <a:extLst>
              <a:ext uri="{FF2B5EF4-FFF2-40B4-BE49-F238E27FC236}">
                <a16:creationId xmlns:a16="http://schemas.microsoft.com/office/drawing/2014/main" id="{0A2E512B-A967-4A16-95CB-B93E5D47C7C5}"/>
              </a:ext>
            </a:extLst>
          </p:cNvPr>
          <p:cNvSpPr txBox="1">
            <a:spLocks noChangeArrowheads="1"/>
          </p:cNvSpPr>
          <p:nvPr/>
        </p:nvSpPr>
        <p:spPr bwMode="auto">
          <a:xfrm>
            <a:off x="1431925" y="2474913"/>
            <a:ext cx="247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j</a:t>
            </a:r>
          </a:p>
        </p:txBody>
      </p:sp>
      <p:sp>
        <p:nvSpPr>
          <p:cNvPr id="20" name="Text Box 26">
            <a:extLst>
              <a:ext uri="{FF2B5EF4-FFF2-40B4-BE49-F238E27FC236}">
                <a16:creationId xmlns:a16="http://schemas.microsoft.com/office/drawing/2014/main" id="{8BAD17F3-FC02-4E73-8146-6DF79D3D307A}"/>
              </a:ext>
            </a:extLst>
          </p:cNvPr>
          <p:cNvSpPr txBox="1">
            <a:spLocks noChangeArrowheads="1"/>
          </p:cNvSpPr>
          <p:nvPr/>
        </p:nvSpPr>
        <p:spPr bwMode="auto">
          <a:xfrm>
            <a:off x="898525" y="3084513"/>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k</a:t>
            </a:r>
          </a:p>
        </p:txBody>
      </p:sp>
      <p:sp>
        <p:nvSpPr>
          <p:cNvPr id="21" name="Line 27">
            <a:extLst>
              <a:ext uri="{FF2B5EF4-FFF2-40B4-BE49-F238E27FC236}">
                <a16:creationId xmlns:a16="http://schemas.microsoft.com/office/drawing/2014/main" id="{4F916C15-22BC-4E0E-BAAC-2D03D15B8119}"/>
              </a:ext>
            </a:extLst>
          </p:cNvPr>
          <p:cNvSpPr>
            <a:spLocks noChangeShapeType="1"/>
          </p:cNvSpPr>
          <p:nvPr/>
        </p:nvSpPr>
        <p:spPr bwMode="auto">
          <a:xfrm>
            <a:off x="6477000" y="3200400"/>
            <a:ext cx="2438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 name="Line 29">
            <a:extLst>
              <a:ext uri="{FF2B5EF4-FFF2-40B4-BE49-F238E27FC236}">
                <a16:creationId xmlns:a16="http://schemas.microsoft.com/office/drawing/2014/main" id="{50CC1E22-73C7-4F68-86A0-EE82064CE6B4}"/>
              </a:ext>
            </a:extLst>
          </p:cNvPr>
          <p:cNvSpPr>
            <a:spLocks noChangeShapeType="1"/>
          </p:cNvSpPr>
          <p:nvPr/>
        </p:nvSpPr>
        <p:spPr bwMode="auto">
          <a:xfrm flipV="1">
            <a:off x="6477000" y="1143000"/>
            <a:ext cx="0" cy="2057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 name="Line 30">
            <a:extLst>
              <a:ext uri="{FF2B5EF4-FFF2-40B4-BE49-F238E27FC236}">
                <a16:creationId xmlns:a16="http://schemas.microsoft.com/office/drawing/2014/main" id="{B0BDB13E-8C7E-41F9-8816-9C265D0EA2F9}"/>
              </a:ext>
            </a:extLst>
          </p:cNvPr>
          <p:cNvSpPr>
            <a:spLocks noChangeShapeType="1"/>
          </p:cNvSpPr>
          <p:nvPr/>
        </p:nvSpPr>
        <p:spPr bwMode="auto">
          <a:xfrm flipH="1">
            <a:off x="5486400" y="3200400"/>
            <a:ext cx="990600" cy="1066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4" name="Text Box 31">
            <a:extLst>
              <a:ext uri="{FF2B5EF4-FFF2-40B4-BE49-F238E27FC236}">
                <a16:creationId xmlns:a16="http://schemas.microsoft.com/office/drawing/2014/main" id="{1DAD92EC-474A-4380-A115-28D0113C903C}"/>
              </a:ext>
            </a:extLst>
          </p:cNvPr>
          <p:cNvSpPr txBox="1">
            <a:spLocks noChangeArrowheads="1"/>
          </p:cNvSpPr>
          <p:nvPr/>
        </p:nvSpPr>
        <p:spPr bwMode="auto">
          <a:xfrm>
            <a:off x="8686800" y="3276600"/>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x</a:t>
            </a:r>
          </a:p>
        </p:txBody>
      </p:sp>
      <p:sp>
        <p:nvSpPr>
          <p:cNvPr id="25" name="Text Box 32">
            <a:extLst>
              <a:ext uri="{FF2B5EF4-FFF2-40B4-BE49-F238E27FC236}">
                <a16:creationId xmlns:a16="http://schemas.microsoft.com/office/drawing/2014/main" id="{1475F72A-9924-46D7-8DB6-5FE5F309295C}"/>
              </a:ext>
            </a:extLst>
          </p:cNvPr>
          <p:cNvSpPr txBox="1">
            <a:spLocks noChangeArrowheads="1"/>
          </p:cNvSpPr>
          <p:nvPr/>
        </p:nvSpPr>
        <p:spPr bwMode="auto">
          <a:xfrm>
            <a:off x="6629400" y="914400"/>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y</a:t>
            </a:r>
          </a:p>
        </p:txBody>
      </p:sp>
      <p:sp>
        <p:nvSpPr>
          <p:cNvPr id="26" name="Text Box 33">
            <a:extLst>
              <a:ext uri="{FF2B5EF4-FFF2-40B4-BE49-F238E27FC236}">
                <a16:creationId xmlns:a16="http://schemas.microsoft.com/office/drawing/2014/main" id="{24146A1A-2590-4624-91DB-A3B681CD6A4B}"/>
              </a:ext>
            </a:extLst>
          </p:cNvPr>
          <p:cNvSpPr txBox="1">
            <a:spLocks noChangeArrowheads="1"/>
          </p:cNvSpPr>
          <p:nvPr/>
        </p:nvSpPr>
        <p:spPr bwMode="auto">
          <a:xfrm>
            <a:off x="5638800" y="4114800"/>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z</a:t>
            </a:r>
          </a:p>
        </p:txBody>
      </p:sp>
      <p:sp>
        <p:nvSpPr>
          <p:cNvPr id="27" name="Line 34">
            <a:extLst>
              <a:ext uri="{FF2B5EF4-FFF2-40B4-BE49-F238E27FC236}">
                <a16:creationId xmlns:a16="http://schemas.microsoft.com/office/drawing/2014/main" id="{8D50C053-AAC3-44FF-933C-B0DAB90DAE42}"/>
              </a:ext>
            </a:extLst>
          </p:cNvPr>
          <p:cNvSpPr>
            <a:spLocks noChangeShapeType="1"/>
          </p:cNvSpPr>
          <p:nvPr/>
        </p:nvSpPr>
        <p:spPr bwMode="auto">
          <a:xfrm flipV="1">
            <a:off x="6477000" y="2667000"/>
            <a:ext cx="914400" cy="5334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8" name="Text Box 35">
            <a:extLst>
              <a:ext uri="{FF2B5EF4-FFF2-40B4-BE49-F238E27FC236}">
                <a16:creationId xmlns:a16="http://schemas.microsoft.com/office/drawing/2014/main" id="{FDD8BEB9-47DF-4F30-81A0-19D89D6AE6D5}"/>
              </a:ext>
            </a:extLst>
          </p:cNvPr>
          <p:cNvSpPr txBox="1">
            <a:spLocks noChangeArrowheads="1"/>
          </p:cNvSpPr>
          <p:nvPr/>
        </p:nvSpPr>
        <p:spPr bwMode="auto">
          <a:xfrm>
            <a:off x="7391400" y="2209800"/>
            <a:ext cx="4048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e</a:t>
            </a:r>
            <a:r>
              <a:rPr lang="en-US" altLang="en-US" baseline="-25000"/>
              <a:t>F</a:t>
            </a:r>
            <a:endParaRPr lang="en-US" altLang="en-US"/>
          </a:p>
        </p:txBody>
      </p:sp>
      <p:sp>
        <p:nvSpPr>
          <p:cNvPr id="29" name="Line 36">
            <a:extLst>
              <a:ext uri="{FF2B5EF4-FFF2-40B4-BE49-F238E27FC236}">
                <a16:creationId xmlns:a16="http://schemas.microsoft.com/office/drawing/2014/main" id="{79C3193B-B589-4605-8497-3C308C8A0D79}"/>
              </a:ext>
            </a:extLst>
          </p:cNvPr>
          <p:cNvSpPr>
            <a:spLocks noChangeShapeType="1"/>
          </p:cNvSpPr>
          <p:nvPr/>
        </p:nvSpPr>
        <p:spPr bwMode="auto">
          <a:xfrm>
            <a:off x="6459538" y="3194050"/>
            <a:ext cx="38100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 name="Line 37">
            <a:extLst>
              <a:ext uri="{FF2B5EF4-FFF2-40B4-BE49-F238E27FC236}">
                <a16:creationId xmlns:a16="http://schemas.microsoft.com/office/drawing/2014/main" id="{69E723A0-026B-460F-A4C7-40C378349B9A}"/>
              </a:ext>
            </a:extLst>
          </p:cNvPr>
          <p:cNvSpPr>
            <a:spLocks noChangeShapeType="1"/>
          </p:cNvSpPr>
          <p:nvPr/>
        </p:nvSpPr>
        <p:spPr bwMode="auto">
          <a:xfrm flipV="1">
            <a:off x="6467475" y="2840038"/>
            <a:ext cx="0" cy="373062"/>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 name="Line 38">
            <a:extLst>
              <a:ext uri="{FF2B5EF4-FFF2-40B4-BE49-F238E27FC236}">
                <a16:creationId xmlns:a16="http://schemas.microsoft.com/office/drawing/2014/main" id="{64BBE7D8-AE09-42FB-9673-826A3B79298A}"/>
              </a:ext>
            </a:extLst>
          </p:cNvPr>
          <p:cNvSpPr>
            <a:spLocks noChangeShapeType="1"/>
          </p:cNvSpPr>
          <p:nvPr/>
        </p:nvSpPr>
        <p:spPr bwMode="auto">
          <a:xfrm flipH="1">
            <a:off x="6229350" y="3214688"/>
            <a:ext cx="228600" cy="23653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2" name="Text Box 39">
            <a:extLst>
              <a:ext uri="{FF2B5EF4-FFF2-40B4-BE49-F238E27FC236}">
                <a16:creationId xmlns:a16="http://schemas.microsoft.com/office/drawing/2014/main" id="{56B625F6-2B19-45AB-BB4B-6A5D62FF4B69}"/>
              </a:ext>
            </a:extLst>
          </p:cNvPr>
          <p:cNvSpPr txBox="1">
            <a:spLocks noChangeArrowheads="1"/>
          </p:cNvSpPr>
          <p:nvPr/>
        </p:nvSpPr>
        <p:spPr bwMode="auto">
          <a:xfrm>
            <a:off x="6781800" y="3352800"/>
            <a:ext cx="247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i</a:t>
            </a:r>
          </a:p>
        </p:txBody>
      </p:sp>
      <p:sp>
        <p:nvSpPr>
          <p:cNvPr id="33" name="Text Box 40">
            <a:extLst>
              <a:ext uri="{FF2B5EF4-FFF2-40B4-BE49-F238E27FC236}">
                <a16:creationId xmlns:a16="http://schemas.microsoft.com/office/drawing/2014/main" id="{4DD4EEE2-7E4A-4610-9AC7-4016BD5D4CBF}"/>
              </a:ext>
            </a:extLst>
          </p:cNvPr>
          <p:cNvSpPr txBox="1">
            <a:spLocks noChangeArrowheads="1"/>
          </p:cNvSpPr>
          <p:nvPr/>
        </p:nvSpPr>
        <p:spPr bwMode="auto">
          <a:xfrm>
            <a:off x="6248400" y="2438400"/>
            <a:ext cx="247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j</a:t>
            </a:r>
          </a:p>
        </p:txBody>
      </p:sp>
      <p:sp>
        <p:nvSpPr>
          <p:cNvPr id="34" name="Text Box 41">
            <a:extLst>
              <a:ext uri="{FF2B5EF4-FFF2-40B4-BE49-F238E27FC236}">
                <a16:creationId xmlns:a16="http://schemas.microsoft.com/office/drawing/2014/main" id="{B68377BC-0F7F-4D2D-BAE8-4E1CA35E3382}"/>
              </a:ext>
            </a:extLst>
          </p:cNvPr>
          <p:cNvSpPr txBox="1">
            <a:spLocks noChangeArrowheads="1"/>
          </p:cNvSpPr>
          <p:nvPr/>
        </p:nvSpPr>
        <p:spPr bwMode="auto">
          <a:xfrm>
            <a:off x="6096000" y="3505200"/>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t>k</a:t>
            </a:r>
          </a:p>
        </p:txBody>
      </p:sp>
      <p:sp>
        <p:nvSpPr>
          <p:cNvPr id="35" name="Text Box 42">
            <a:extLst>
              <a:ext uri="{FF2B5EF4-FFF2-40B4-BE49-F238E27FC236}">
                <a16:creationId xmlns:a16="http://schemas.microsoft.com/office/drawing/2014/main" id="{2E0F796B-E5A2-467A-A10E-9F780AD043ED}"/>
              </a:ext>
            </a:extLst>
          </p:cNvPr>
          <p:cNvSpPr txBox="1">
            <a:spLocks noChangeArrowheads="1"/>
          </p:cNvSpPr>
          <p:nvPr/>
        </p:nvSpPr>
        <p:spPr bwMode="auto">
          <a:xfrm>
            <a:off x="6689725" y="1712913"/>
            <a:ext cx="2063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unit vector along</a:t>
            </a:r>
            <a:r>
              <a:rPr lang="en-US" altLang="en-US" b="1"/>
              <a:t> F</a:t>
            </a:r>
          </a:p>
        </p:txBody>
      </p:sp>
      <p:sp>
        <p:nvSpPr>
          <p:cNvPr id="36" name="Arc 44">
            <a:extLst>
              <a:ext uri="{FF2B5EF4-FFF2-40B4-BE49-F238E27FC236}">
                <a16:creationId xmlns:a16="http://schemas.microsoft.com/office/drawing/2014/main" id="{B4AE0406-262A-46FC-AAD1-B3EA608B6F05}"/>
              </a:ext>
            </a:extLst>
          </p:cNvPr>
          <p:cNvSpPr>
            <a:spLocks/>
          </p:cNvSpPr>
          <p:nvPr/>
        </p:nvSpPr>
        <p:spPr bwMode="auto">
          <a:xfrm rot="2895498">
            <a:off x="6860382" y="2969419"/>
            <a:ext cx="220662" cy="228600"/>
          </a:xfrm>
          <a:custGeom>
            <a:avLst/>
            <a:gdLst>
              <a:gd name="T0" fmla="*/ 0 w 20879"/>
              <a:gd name="T1" fmla="*/ 0 h 21600"/>
              <a:gd name="T2" fmla="*/ 2332090 w 20879"/>
              <a:gd name="T3" fmla="*/ 1799611 h 21600"/>
              <a:gd name="T4" fmla="*/ 0 w 20879"/>
              <a:gd name="T5" fmla="*/ 2419350 h 21600"/>
              <a:gd name="T6" fmla="*/ 0 60000 65536"/>
              <a:gd name="T7" fmla="*/ 0 60000 65536"/>
              <a:gd name="T8" fmla="*/ 0 60000 65536"/>
              <a:gd name="T9" fmla="*/ 0 w 20879"/>
              <a:gd name="T10" fmla="*/ 0 h 21600"/>
              <a:gd name="T11" fmla="*/ 20879 w 20879"/>
              <a:gd name="T12" fmla="*/ 21600 h 21600"/>
            </a:gdLst>
            <a:ahLst/>
            <a:cxnLst>
              <a:cxn ang="T6">
                <a:pos x="T0" y="T1"/>
              </a:cxn>
              <a:cxn ang="T7">
                <a:pos x="T2" y="T3"/>
              </a:cxn>
              <a:cxn ang="T8">
                <a:pos x="T4" y="T5"/>
              </a:cxn>
            </a:cxnLst>
            <a:rect l="T9" t="T10" r="T11" b="T12"/>
            <a:pathLst>
              <a:path w="20879" h="21600" fill="none" extrusionOk="0">
                <a:moveTo>
                  <a:pt x="-1" y="0"/>
                </a:moveTo>
                <a:cubicBezTo>
                  <a:pt x="9798" y="0"/>
                  <a:pt x="18369" y="6595"/>
                  <a:pt x="20879" y="16066"/>
                </a:cubicBezTo>
              </a:path>
              <a:path w="20879" h="21600" stroke="0" extrusionOk="0">
                <a:moveTo>
                  <a:pt x="-1" y="0"/>
                </a:moveTo>
                <a:cubicBezTo>
                  <a:pt x="9798" y="0"/>
                  <a:pt x="18369" y="6595"/>
                  <a:pt x="20879" y="16066"/>
                </a:cubicBezTo>
                <a:lnTo>
                  <a:pt x="0"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7" name="Arc 45">
            <a:extLst>
              <a:ext uri="{FF2B5EF4-FFF2-40B4-BE49-F238E27FC236}">
                <a16:creationId xmlns:a16="http://schemas.microsoft.com/office/drawing/2014/main" id="{BDEF6424-5C1F-49BB-86DA-99D90366F8E1}"/>
              </a:ext>
            </a:extLst>
          </p:cNvPr>
          <p:cNvSpPr>
            <a:spLocks/>
          </p:cNvSpPr>
          <p:nvPr/>
        </p:nvSpPr>
        <p:spPr bwMode="auto">
          <a:xfrm rot="15914182">
            <a:off x="6322220" y="2910681"/>
            <a:ext cx="366712" cy="492125"/>
          </a:xfrm>
          <a:custGeom>
            <a:avLst/>
            <a:gdLst>
              <a:gd name="T0" fmla="*/ 0 w 25961"/>
              <a:gd name="T1" fmla="*/ 88574 h 34881"/>
              <a:gd name="T2" fmla="*/ 4269135 w 25961"/>
              <a:gd name="T3" fmla="*/ 6943235 h 34881"/>
              <a:gd name="T4" fmla="*/ 870145 w 25961"/>
              <a:gd name="T5" fmla="*/ 4299593 h 34881"/>
              <a:gd name="T6" fmla="*/ 0 60000 65536"/>
              <a:gd name="T7" fmla="*/ 0 60000 65536"/>
              <a:gd name="T8" fmla="*/ 0 60000 65536"/>
              <a:gd name="T9" fmla="*/ 0 w 25961"/>
              <a:gd name="T10" fmla="*/ 0 h 34881"/>
              <a:gd name="T11" fmla="*/ 25961 w 25961"/>
              <a:gd name="T12" fmla="*/ 34881 h 34881"/>
            </a:gdLst>
            <a:ahLst/>
            <a:cxnLst>
              <a:cxn ang="T6">
                <a:pos x="T0" y="T1"/>
              </a:cxn>
              <a:cxn ang="T7">
                <a:pos x="T2" y="T3"/>
              </a:cxn>
              <a:cxn ang="T8">
                <a:pos x="T4" y="T5"/>
              </a:cxn>
            </a:cxnLst>
            <a:rect l="T9" t="T10" r="T11" b="T12"/>
            <a:pathLst>
              <a:path w="25961" h="34881" fill="none" extrusionOk="0">
                <a:moveTo>
                  <a:pt x="-1" y="444"/>
                </a:moveTo>
                <a:cubicBezTo>
                  <a:pt x="1434" y="149"/>
                  <a:pt x="2895" y="-1"/>
                  <a:pt x="4361" y="0"/>
                </a:cubicBezTo>
                <a:cubicBezTo>
                  <a:pt x="16290" y="0"/>
                  <a:pt x="25961" y="9670"/>
                  <a:pt x="25961" y="21600"/>
                </a:cubicBezTo>
                <a:cubicBezTo>
                  <a:pt x="25961" y="26411"/>
                  <a:pt x="24354" y="31085"/>
                  <a:pt x="21395" y="34880"/>
                </a:cubicBezTo>
              </a:path>
              <a:path w="25961" h="34881" stroke="0" extrusionOk="0">
                <a:moveTo>
                  <a:pt x="-1" y="444"/>
                </a:moveTo>
                <a:cubicBezTo>
                  <a:pt x="1434" y="149"/>
                  <a:pt x="2895" y="-1"/>
                  <a:pt x="4361" y="0"/>
                </a:cubicBezTo>
                <a:cubicBezTo>
                  <a:pt x="16290" y="0"/>
                  <a:pt x="25961" y="9670"/>
                  <a:pt x="25961" y="21600"/>
                </a:cubicBezTo>
                <a:cubicBezTo>
                  <a:pt x="25961" y="26411"/>
                  <a:pt x="24354" y="31085"/>
                  <a:pt x="21395" y="34880"/>
                </a:cubicBezTo>
                <a:lnTo>
                  <a:pt x="4361"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8" name="Text Box 46">
            <a:extLst>
              <a:ext uri="{FF2B5EF4-FFF2-40B4-BE49-F238E27FC236}">
                <a16:creationId xmlns:a16="http://schemas.microsoft.com/office/drawing/2014/main" id="{E0D2D740-2D85-4DDD-B233-7525C07C8ED4}"/>
              </a:ext>
            </a:extLst>
          </p:cNvPr>
          <p:cNvSpPr txBox="1">
            <a:spLocks noChangeArrowheads="1"/>
          </p:cNvSpPr>
          <p:nvPr/>
        </p:nvSpPr>
        <p:spPr bwMode="auto">
          <a:xfrm>
            <a:off x="7086600" y="2819400"/>
            <a:ext cx="3794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latin typeface="Symbol" panose="05050102010706020507" pitchFamily="18" charset="2"/>
              </a:rPr>
              <a:t>q</a:t>
            </a:r>
            <a:r>
              <a:rPr lang="en-US" altLang="en-US" baseline="-25000"/>
              <a:t>x</a:t>
            </a:r>
            <a:endParaRPr lang="en-US" altLang="en-US"/>
          </a:p>
        </p:txBody>
      </p:sp>
      <p:sp>
        <p:nvSpPr>
          <p:cNvPr id="39" name="Arc 48">
            <a:extLst>
              <a:ext uri="{FF2B5EF4-FFF2-40B4-BE49-F238E27FC236}">
                <a16:creationId xmlns:a16="http://schemas.microsoft.com/office/drawing/2014/main" id="{2991FAE9-DAC2-48B4-A405-CE928F966B62}"/>
              </a:ext>
            </a:extLst>
          </p:cNvPr>
          <p:cNvSpPr>
            <a:spLocks/>
          </p:cNvSpPr>
          <p:nvPr/>
        </p:nvSpPr>
        <p:spPr bwMode="auto">
          <a:xfrm rot="20977450">
            <a:off x="6435725" y="2659063"/>
            <a:ext cx="439738" cy="449262"/>
          </a:xfrm>
          <a:custGeom>
            <a:avLst/>
            <a:gdLst>
              <a:gd name="T0" fmla="*/ 1799576 w 20794"/>
              <a:gd name="T1" fmla="*/ 0 h 21222"/>
              <a:gd name="T2" fmla="*/ 9299293 w 20794"/>
              <a:gd name="T3" fmla="*/ 6891246 h 21222"/>
              <a:gd name="T4" fmla="*/ 0 w 20794"/>
              <a:gd name="T5" fmla="*/ 9510712 h 21222"/>
              <a:gd name="T6" fmla="*/ 0 60000 65536"/>
              <a:gd name="T7" fmla="*/ 0 60000 65536"/>
              <a:gd name="T8" fmla="*/ 0 60000 65536"/>
              <a:gd name="T9" fmla="*/ 0 w 20794"/>
              <a:gd name="T10" fmla="*/ 0 h 21222"/>
              <a:gd name="T11" fmla="*/ 20794 w 20794"/>
              <a:gd name="T12" fmla="*/ 21222 h 21222"/>
            </a:gdLst>
            <a:ahLst/>
            <a:cxnLst>
              <a:cxn ang="T6">
                <a:pos x="T0" y="T1"/>
              </a:cxn>
              <a:cxn ang="T7">
                <a:pos x="T2" y="T3"/>
              </a:cxn>
              <a:cxn ang="T8">
                <a:pos x="T4" y="T5"/>
              </a:cxn>
            </a:cxnLst>
            <a:rect l="T9" t="T10" r="T11" b="T12"/>
            <a:pathLst>
              <a:path w="20794" h="21222" fill="none" extrusionOk="0">
                <a:moveTo>
                  <a:pt x="4023" y="0"/>
                </a:moveTo>
                <a:cubicBezTo>
                  <a:pt x="12079" y="1527"/>
                  <a:pt x="18575" y="7483"/>
                  <a:pt x="20794" y="15376"/>
                </a:cubicBezTo>
              </a:path>
              <a:path w="20794" h="21222" stroke="0" extrusionOk="0">
                <a:moveTo>
                  <a:pt x="4023" y="0"/>
                </a:moveTo>
                <a:cubicBezTo>
                  <a:pt x="12079" y="1527"/>
                  <a:pt x="18575" y="7483"/>
                  <a:pt x="20794" y="15376"/>
                </a:cubicBezTo>
                <a:lnTo>
                  <a:pt x="0" y="21222"/>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0" name="Text Box 49">
            <a:extLst>
              <a:ext uri="{FF2B5EF4-FFF2-40B4-BE49-F238E27FC236}">
                <a16:creationId xmlns:a16="http://schemas.microsoft.com/office/drawing/2014/main" id="{74650C8B-C43E-48F5-A10D-6BF1A4400409}"/>
              </a:ext>
            </a:extLst>
          </p:cNvPr>
          <p:cNvSpPr txBox="1">
            <a:spLocks noChangeArrowheads="1"/>
          </p:cNvSpPr>
          <p:nvPr/>
        </p:nvSpPr>
        <p:spPr bwMode="auto">
          <a:xfrm>
            <a:off x="6553200" y="2362200"/>
            <a:ext cx="3794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latin typeface="Symbol" panose="05050102010706020507" pitchFamily="18" charset="2"/>
              </a:rPr>
              <a:t>q</a:t>
            </a:r>
            <a:r>
              <a:rPr lang="en-US" altLang="en-US" baseline="-25000"/>
              <a:t>y</a:t>
            </a:r>
            <a:endParaRPr lang="en-US" altLang="en-US"/>
          </a:p>
        </p:txBody>
      </p:sp>
      <p:sp>
        <p:nvSpPr>
          <p:cNvPr id="41" name="Text Box 50">
            <a:extLst>
              <a:ext uri="{FF2B5EF4-FFF2-40B4-BE49-F238E27FC236}">
                <a16:creationId xmlns:a16="http://schemas.microsoft.com/office/drawing/2014/main" id="{31E19CEC-9D2F-41C2-BD7B-F1AC29031A36}"/>
              </a:ext>
            </a:extLst>
          </p:cNvPr>
          <p:cNvSpPr txBox="1">
            <a:spLocks noChangeArrowheads="1"/>
          </p:cNvSpPr>
          <p:nvPr/>
        </p:nvSpPr>
        <p:spPr bwMode="auto">
          <a:xfrm>
            <a:off x="5867400" y="2819400"/>
            <a:ext cx="387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latin typeface="Symbol" panose="05050102010706020507" pitchFamily="18" charset="2"/>
              </a:rPr>
              <a:t>q</a:t>
            </a:r>
            <a:r>
              <a:rPr lang="en-US" altLang="en-US" baseline="-25000"/>
              <a:t>z</a:t>
            </a:r>
            <a:endParaRPr lang="en-US" altLang="en-US"/>
          </a:p>
        </p:txBody>
      </p:sp>
      <p:graphicFrame>
        <p:nvGraphicFramePr>
          <p:cNvPr id="42" name="Object 51">
            <a:extLst>
              <a:ext uri="{FF2B5EF4-FFF2-40B4-BE49-F238E27FC236}">
                <a16:creationId xmlns:a16="http://schemas.microsoft.com/office/drawing/2014/main" id="{847CDDA0-01E5-424B-9F72-9D9FC3E80BE7}"/>
              </a:ext>
            </a:extLst>
          </p:cNvPr>
          <p:cNvGraphicFramePr>
            <a:graphicFrameLocks noChangeAspect="1"/>
          </p:cNvGraphicFramePr>
          <p:nvPr/>
        </p:nvGraphicFramePr>
        <p:xfrm>
          <a:off x="1828800" y="4191000"/>
          <a:ext cx="1828800" cy="382588"/>
        </p:xfrm>
        <a:graphic>
          <a:graphicData uri="http://schemas.openxmlformats.org/presentationml/2006/ole">
            <mc:AlternateContent xmlns:mc="http://schemas.openxmlformats.org/markup-compatibility/2006">
              <mc:Choice xmlns:v="urn:schemas-microsoft-com:vml" Requires="v">
                <p:oleObj name="Equation" r:id="rId11" imgW="1091880" imgH="228600" progId="Equation.DSMT4">
                  <p:embed/>
                </p:oleObj>
              </mc:Choice>
              <mc:Fallback>
                <p:oleObj name="Equation" r:id="rId11" imgW="1091880" imgH="228600" progId="Equation.DSMT4">
                  <p:embed/>
                  <p:pic>
                    <p:nvPicPr>
                      <p:cNvPr id="42" name="Object 51">
                        <a:extLst>
                          <a:ext uri="{FF2B5EF4-FFF2-40B4-BE49-F238E27FC236}">
                            <a16:creationId xmlns:a16="http://schemas.microsoft.com/office/drawing/2014/main" id="{583B199F-18FD-418C-8BA8-58C051E1E8C3}"/>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828800" y="4191000"/>
                        <a:ext cx="1828800" cy="382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3" name="Object 52">
            <a:extLst>
              <a:ext uri="{FF2B5EF4-FFF2-40B4-BE49-F238E27FC236}">
                <a16:creationId xmlns:a16="http://schemas.microsoft.com/office/drawing/2014/main" id="{38BBC4E9-7AD7-496A-B07E-16F38C9D5CE7}"/>
              </a:ext>
            </a:extLst>
          </p:cNvPr>
          <p:cNvGraphicFramePr>
            <a:graphicFrameLocks noChangeAspect="1"/>
          </p:cNvGraphicFramePr>
          <p:nvPr/>
        </p:nvGraphicFramePr>
        <p:xfrm>
          <a:off x="1524000" y="4572000"/>
          <a:ext cx="2667000" cy="344488"/>
        </p:xfrm>
        <a:graphic>
          <a:graphicData uri="http://schemas.openxmlformats.org/presentationml/2006/ole">
            <mc:AlternateContent xmlns:mc="http://schemas.openxmlformats.org/markup-compatibility/2006">
              <mc:Choice xmlns:v="urn:schemas-microsoft-com:vml" Requires="v">
                <p:oleObj name="Equation" r:id="rId13" imgW="1574640" imgH="203040" progId="Equation.DSMT4">
                  <p:embed/>
                </p:oleObj>
              </mc:Choice>
              <mc:Fallback>
                <p:oleObj name="Equation" r:id="rId13" imgW="1574640" imgH="203040" progId="Equation.DSMT4">
                  <p:embed/>
                  <p:pic>
                    <p:nvPicPr>
                      <p:cNvPr id="43" name="Object 52">
                        <a:extLst>
                          <a:ext uri="{FF2B5EF4-FFF2-40B4-BE49-F238E27FC236}">
                            <a16:creationId xmlns:a16="http://schemas.microsoft.com/office/drawing/2014/main" id="{A2647DCF-3161-455B-ACB5-1380967A5585}"/>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524000" y="4572000"/>
                        <a:ext cx="2667000" cy="344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4" name="Text Box 53">
            <a:extLst>
              <a:ext uri="{FF2B5EF4-FFF2-40B4-BE49-F238E27FC236}">
                <a16:creationId xmlns:a16="http://schemas.microsoft.com/office/drawing/2014/main" id="{631951FF-CEFA-464D-96BF-07B9061516F5}"/>
              </a:ext>
            </a:extLst>
          </p:cNvPr>
          <p:cNvSpPr txBox="1">
            <a:spLocks noChangeArrowheads="1"/>
          </p:cNvSpPr>
          <p:nvPr/>
        </p:nvSpPr>
        <p:spPr bwMode="auto">
          <a:xfrm>
            <a:off x="457200" y="5029200"/>
            <a:ext cx="425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so</a:t>
            </a:r>
          </a:p>
        </p:txBody>
      </p:sp>
      <p:graphicFrame>
        <p:nvGraphicFramePr>
          <p:cNvPr id="45" name="Object 54">
            <a:extLst>
              <a:ext uri="{FF2B5EF4-FFF2-40B4-BE49-F238E27FC236}">
                <a16:creationId xmlns:a16="http://schemas.microsoft.com/office/drawing/2014/main" id="{8A99880E-ED58-47B5-81DE-4158D68A1D2C}"/>
              </a:ext>
            </a:extLst>
          </p:cNvPr>
          <p:cNvGraphicFramePr>
            <a:graphicFrameLocks noChangeAspect="1"/>
          </p:cNvGraphicFramePr>
          <p:nvPr/>
        </p:nvGraphicFramePr>
        <p:xfrm>
          <a:off x="1066800" y="4953000"/>
          <a:ext cx="2362200" cy="639763"/>
        </p:xfrm>
        <a:graphic>
          <a:graphicData uri="http://schemas.openxmlformats.org/presentationml/2006/ole">
            <mc:AlternateContent xmlns:mc="http://schemas.openxmlformats.org/markup-compatibility/2006">
              <mc:Choice xmlns:v="urn:schemas-microsoft-com:vml" Requires="v">
                <p:oleObj name="Equation" r:id="rId15" imgW="1688760" imgH="457200" progId="Equation.DSMT4">
                  <p:embed/>
                </p:oleObj>
              </mc:Choice>
              <mc:Fallback>
                <p:oleObj name="Equation" r:id="rId15" imgW="1688760" imgH="457200" progId="Equation.DSMT4">
                  <p:embed/>
                  <p:pic>
                    <p:nvPicPr>
                      <p:cNvPr id="45" name="Object 54">
                        <a:extLst>
                          <a:ext uri="{FF2B5EF4-FFF2-40B4-BE49-F238E27FC236}">
                            <a16:creationId xmlns:a16="http://schemas.microsoft.com/office/drawing/2014/main" id="{F4E5352D-454C-4164-9916-DB7C8726D8E2}"/>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066800" y="4953000"/>
                        <a:ext cx="2362200" cy="639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6" name="Object 55">
            <a:extLst>
              <a:ext uri="{FF2B5EF4-FFF2-40B4-BE49-F238E27FC236}">
                <a16:creationId xmlns:a16="http://schemas.microsoft.com/office/drawing/2014/main" id="{3F6490DB-072A-422B-AB8B-D9CEB7B39B33}"/>
              </a:ext>
            </a:extLst>
          </p:cNvPr>
          <p:cNvGraphicFramePr>
            <a:graphicFrameLocks noChangeAspect="1"/>
          </p:cNvGraphicFramePr>
          <p:nvPr/>
        </p:nvGraphicFramePr>
        <p:xfrm>
          <a:off x="3581400" y="4953000"/>
          <a:ext cx="1371600" cy="617538"/>
        </p:xfrm>
        <a:graphic>
          <a:graphicData uri="http://schemas.openxmlformats.org/presentationml/2006/ole">
            <mc:AlternateContent xmlns:mc="http://schemas.openxmlformats.org/markup-compatibility/2006">
              <mc:Choice xmlns:v="urn:schemas-microsoft-com:vml" Requires="v">
                <p:oleObj name="Equation" r:id="rId17" imgW="901440" imgH="406080" progId="Equation.DSMT4">
                  <p:embed/>
                </p:oleObj>
              </mc:Choice>
              <mc:Fallback>
                <p:oleObj name="Equation" r:id="rId17" imgW="901440" imgH="406080" progId="Equation.DSMT4">
                  <p:embed/>
                  <p:pic>
                    <p:nvPicPr>
                      <p:cNvPr id="46" name="Object 55">
                        <a:extLst>
                          <a:ext uri="{FF2B5EF4-FFF2-40B4-BE49-F238E27FC236}">
                            <a16:creationId xmlns:a16="http://schemas.microsoft.com/office/drawing/2014/main" id="{7350E096-1338-4EAA-A47D-F4442F765B58}"/>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581400" y="4953000"/>
                        <a:ext cx="1371600" cy="617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7" name="Text Box 56">
            <a:extLst>
              <a:ext uri="{FF2B5EF4-FFF2-40B4-BE49-F238E27FC236}">
                <a16:creationId xmlns:a16="http://schemas.microsoft.com/office/drawing/2014/main" id="{CA09B6BC-F075-4441-BAC5-1CC6910163AF}"/>
              </a:ext>
            </a:extLst>
          </p:cNvPr>
          <p:cNvSpPr txBox="1">
            <a:spLocks noChangeArrowheads="1"/>
          </p:cNvSpPr>
          <p:nvPr/>
        </p:nvSpPr>
        <p:spPr bwMode="auto">
          <a:xfrm>
            <a:off x="152400" y="5562600"/>
            <a:ext cx="1009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similarly</a:t>
            </a:r>
          </a:p>
        </p:txBody>
      </p:sp>
      <p:graphicFrame>
        <p:nvGraphicFramePr>
          <p:cNvPr id="48" name="Object 57">
            <a:extLst>
              <a:ext uri="{FF2B5EF4-FFF2-40B4-BE49-F238E27FC236}">
                <a16:creationId xmlns:a16="http://schemas.microsoft.com/office/drawing/2014/main" id="{7D04AC29-4457-4B55-AA25-FA727CAEDE0E}"/>
              </a:ext>
            </a:extLst>
          </p:cNvPr>
          <p:cNvGraphicFramePr>
            <a:graphicFrameLocks noChangeAspect="1"/>
          </p:cNvGraphicFramePr>
          <p:nvPr/>
        </p:nvGraphicFramePr>
        <p:xfrm>
          <a:off x="1143000" y="5630863"/>
          <a:ext cx="2454275" cy="1227137"/>
        </p:xfrm>
        <a:graphic>
          <a:graphicData uri="http://schemas.openxmlformats.org/presentationml/2006/ole">
            <mc:AlternateContent xmlns:mc="http://schemas.openxmlformats.org/markup-compatibility/2006">
              <mc:Choice xmlns:v="urn:schemas-microsoft-com:vml" Requires="v">
                <p:oleObj name="Equation" r:id="rId19" imgW="1726920" imgH="863280" progId="Equation.DSMT4">
                  <p:embed/>
                </p:oleObj>
              </mc:Choice>
              <mc:Fallback>
                <p:oleObj name="Equation" r:id="rId19" imgW="1726920" imgH="863280" progId="Equation.DSMT4">
                  <p:embed/>
                  <p:pic>
                    <p:nvPicPr>
                      <p:cNvPr id="48" name="Object 57">
                        <a:extLst>
                          <a:ext uri="{FF2B5EF4-FFF2-40B4-BE49-F238E27FC236}">
                            <a16:creationId xmlns:a16="http://schemas.microsoft.com/office/drawing/2014/main" id="{E41516EF-F85C-4576-BE29-F8280DCDA97F}"/>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143000" y="5630863"/>
                        <a:ext cx="2454275" cy="1227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9" name="Object 50">
            <a:extLst>
              <a:ext uri="{FF2B5EF4-FFF2-40B4-BE49-F238E27FC236}">
                <a16:creationId xmlns:a16="http://schemas.microsoft.com/office/drawing/2014/main" id="{FB36F3E2-6B36-4783-BA98-69B743B9135C}"/>
              </a:ext>
            </a:extLst>
          </p:cNvPr>
          <p:cNvGraphicFramePr>
            <a:graphicFrameLocks noChangeAspect="1"/>
          </p:cNvGraphicFramePr>
          <p:nvPr/>
        </p:nvGraphicFramePr>
        <p:xfrm>
          <a:off x="5334000" y="4953000"/>
          <a:ext cx="3581400" cy="465138"/>
        </p:xfrm>
        <a:graphic>
          <a:graphicData uri="http://schemas.openxmlformats.org/presentationml/2006/ole">
            <mc:AlternateContent xmlns:mc="http://schemas.openxmlformats.org/markup-compatibility/2006">
              <mc:Choice xmlns:v="urn:schemas-microsoft-com:vml" Requires="v">
                <p:oleObj name="Equation" r:id="rId21" imgW="1854000" imgH="241200" progId="Equation.DSMT4">
                  <p:embed/>
                </p:oleObj>
              </mc:Choice>
              <mc:Fallback>
                <p:oleObj name="Equation" r:id="rId21" imgW="1854000" imgH="241200" progId="Equation.DSMT4">
                  <p:embed/>
                  <p:pic>
                    <p:nvPicPr>
                      <p:cNvPr id="49" name="Object 50">
                        <a:extLst>
                          <a:ext uri="{FF2B5EF4-FFF2-40B4-BE49-F238E27FC236}">
                            <a16:creationId xmlns:a16="http://schemas.microsoft.com/office/drawing/2014/main" id="{4C08731B-A8AF-49C8-90B0-1429129E0F1F}"/>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5334000" y="4953000"/>
                        <a:ext cx="3581400" cy="465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0432634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Box 24">
            <a:extLst>
              <a:ext uri="{FF2B5EF4-FFF2-40B4-BE49-F238E27FC236}">
                <a16:creationId xmlns:a16="http://schemas.microsoft.com/office/drawing/2014/main" id="{63B5F21D-BEFB-4CDD-8BB8-F32AB1CD4AA7}"/>
              </a:ext>
            </a:extLst>
          </p:cNvPr>
          <p:cNvSpPr txBox="1">
            <a:spLocks noChangeArrowheads="1"/>
          </p:cNvSpPr>
          <p:nvPr/>
        </p:nvSpPr>
        <p:spPr bwMode="auto">
          <a:xfrm>
            <a:off x="6687857" y="2232847"/>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u</a:t>
            </a:r>
          </a:p>
        </p:txBody>
      </p:sp>
      <p:sp>
        <p:nvSpPr>
          <p:cNvPr id="20" name="Line 25">
            <a:extLst>
              <a:ext uri="{FF2B5EF4-FFF2-40B4-BE49-F238E27FC236}">
                <a16:creationId xmlns:a16="http://schemas.microsoft.com/office/drawing/2014/main" id="{E6FDA84E-42C1-46C7-A740-4CDA37D9C6BB}"/>
              </a:ext>
            </a:extLst>
          </p:cNvPr>
          <p:cNvSpPr>
            <a:spLocks noChangeShapeType="1"/>
          </p:cNvSpPr>
          <p:nvPr/>
        </p:nvSpPr>
        <p:spPr bwMode="auto">
          <a:xfrm flipH="1">
            <a:off x="4510719" y="3305194"/>
            <a:ext cx="685800"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 name="Line 26">
            <a:extLst>
              <a:ext uri="{FF2B5EF4-FFF2-40B4-BE49-F238E27FC236}">
                <a16:creationId xmlns:a16="http://schemas.microsoft.com/office/drawing/2014/main" id="{D8FBEA84-753B-482E-AA14-F83FF0D644F2}"/>
              </a:ext>
            </a:extLst>
          </p:cNvPr>
          <p:cNvSpPr>
            <a:spLocks noChangeShapeType="1"/>
          </p:cNvSpPr>
          <p:nvPr/>
        </p:nvSpPr>
        <p:spPr bwMode="auto">
          <a:xfrm>
            <a:off x="5196519" y="3305194"/>
            <a:ext cx="1219200" cy="76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2" name="Line 27">
            <a:extLst>
              <a:ext uri="{FF2B5EF4-FFF2-40B4-BE49-F238E27FC236}">
                <a16:creationId xmlns:a16="http://schemas.microsoft.com/office/drawing/2014/main" id="{C189D48B-36E4-43A8-A462-0A8E92C9EEEF}"/>
              </a:ext>
            </a:extLst>
          </p:cNvPr>
          <p:cNvSpPr>
            <a:spLocks noChangeShapeType="1"/>
          </p:cNvSpPr>
          <p:nvPr/>
        </p:nvSpPr>
        <p:spPr bwMode="auto">
          <a:xfrm flipV="1">
            <a:off x="5196519" y="2847994"/>
            <a:ext cx="11430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3" name="Text Box 28">
            <a:extLst>
              <a:ext uri="{FF2B5EF4-FFF2-40B4-BE49-F238E27FC236}">
                <a16:creationId xmlns:a16="http://schemas.microsoft.com/office/drawing/2014/main" id="{35A3B9B1-4F00-4342-8046-BF3E0411C011}"/>
              </a:ext>
            </a:extLst>
          </p:cNvPr>
          <p:cNvSpPr txBox="1">
            <a:spLocks noChangeArrowheads="1"/>
          </p:cNvSpPr>
          <p:nvPr/>
        </p:nvSpPr>
        <p:spPr bwMode="auto">
          <a:xfrm>
            <a:off x="6110919" y="2924194"/>
            <a:ext cx="4079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F</a:t>
            </a:r>
            <a:r>
              <a:rPr lang="en-US" altLang="en-US" baseline="-25000"/>
              <a:t>u</a:t>
            </a:r>
            <a:endParaRPr lang="en-US" altLang="en-US"/>
          </a:p>
        </p:txBody>
      </p:sp>
      <p:sp>
        <p:nvSpPr>
          <p:cNvPr id="24" name="Text Box 29">
            <a:extLst>
              <a:ext uri="{FF2B5EF4-FFF2-40B4-BE49-F238E27FC236}">
                <a16:creationId xmlns:a16="http://schemas.microsoft.com/office/drawing/2014/main" id="{E788A9BC-9E96-4644-AD3D-CA1292F720BB}"/>
              </a:ext>
            </a:extLst>
          </p:cNvPr>
          <p:cNvSpPr txBox="1">
            <a:spLocks noChangeArrowheads="1"/>
          </p:cNvSpPr>
          <p:nvPr/>
        </p:nvSpPr>
        <p:spPr bwMode="auto">
          <a:xfrm>
            <a:off x="5506082" y="3084532"/>
            <a:ext cx="45076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40</a:t>
            </a:r>
            <a:r>
              <a:rPr lang="en-US" altLang="en-US" sz="1400" baseline="30000" dirty="0"/>
              <a:t>o</a:t>
            </a:r>
            <a:endParaRPr lang="en-US" altLang="en-US" sz="1400" dirty="0"/>
          </a:p>
        </p:txBody>
      </p:sp>
      <p:sp>
        <p:nvSpPr>
          <p:cNvPr id="25" name="Text Box 30">
            <a:extLst>
              <a:ext uri="{FF2B5EF4-FFF2-40B4-BE49-F238E27FC236}">
                <a16:creationId xmlns:a16="http://schemas.microsoft.com/office/drawing/2014/main" id="{BCA9B067-ADE7-4246-B624-A18C9259178C}"/>
              </a:ext>
            </a:extLst>
          </p:cNvPr>
          <p:cNvSpPr txBox="1">
            <a:spLocks noChangeArrowheads="1"/>
          </p:cNvSpPr>
          <p:nvPr/>
        </p:nvSpPr>
        <p:spPr bwMode="auto">
          <a:xfrm>
            <a:off x="4205919" y="3914794"/>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x</a:t>
            </a:r>
          </a:p>
        </p:txBody>
      </p:sp>
      <p:sp>
        <p:nvSpPr>
          <p:cNvPr id="26" name="Text Box 31">
            <a:extLst>
              <a:ext uri="{FF2B5EF4-FFF2-40B4-BE49-F238E27FC236}">
                <a16:creationId xmlns:a16="http://schemas.microsoft.com/office/drawing/2014/main" id="{471C3271-E53A-46B4-B9D5-C35E100B5024}"/>
              </a:ext>
            </a:extLst>
          </p:cNvPr>
          <p:cNvSpPr txBox="1">
            <a:spLocks noChangeArrowheads="1"/>
          </p:cNvSpPr>
          <p:nvPr/>
        </p:nvSpPr>
        <p:spPr bwMode="auto">
          <a:xfrm>
            <a:off x="6491919" y="3381394"/>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y</a:t>
            </a:r>
          </a:p>
        </p:txBody>
      </p:sp>
      <p:sp>
        <p:nvSpPr>
          <p:cNvPr id="27" name="Text Box 33">
            <a:extLst>
              <a:ext uri="{FF2B5EF4-FFF2-40B4-BE49-F238E27FC236}">
                <a16:creationId xmlns:a16="http://schemas.microsoft.com/office/drawing/2014/main" id="{8C19CBC3-3AED-4858-9A52-F95CAA00CC0E}"/>
              </a:ext>
            </a:extLst>
          </p:cNvPr>
          <p:cNvSpPr txBox="1">
            <a:spLocks noChangeArrowheads="1"/>
          </p:cNvSpPr>
          <p:nvPr/>
        </p:nvSpPr>
        <p:spPr bwMode="auto">
          <a:xfrm>
            <a:off x="408835" y="560238"/>
            <a:ext cx="535305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cs typeface="Arial" panose="020B0604020202020204" pitchFamily="34" charset="0"/>
              </a:rPr>
              <a:t>(a) Determine the (</a:t>
            </a:r>
            <a:r>
              <a:rPr lang="en-US" altLang="en-US" dirty="0" err="1">
                <a:cs typeface="Arial" panose="020B0604020202020204" pitchFamily="34" charset="0"/>
              </a:rPr>
              <a:t>x,y,z</a:t>
            </a:r>
            <a:r>
              <a:rPr lang="en-US" altLang="en-US" dirty="0">
                <a:cs typeface="Arial" panose="020B0604020202020204" pitchFamily="34" charset="0"/>
              </a:rPr>
              <a:t>) scalar components of the force </a:t>
            </a:r>
            <a:r>
              <a:rPr lang="en-US" altLang="en-US" b="1" dirty="0">
                <a:cs typeface="Arial" panose="020B0604020202020204" pitchFamily="34" charset="0"/>
              </a:rPr>
              <a:t>F</a:t>
            </a:r>
          </a:p>
          <a:p>
            <a:pPr eaLnBrk="1" hangingPunct="1"/>
            <a:r>
              <a:rPr lang="en-US" altLang="en-US" dirty="0">
                <a:cs typeface="Arial" panose="020B0604020202020204" pitchFamily="34" charset="0"/>
              </a:rPr>
              <a:t>(b) Express the force in Cartesian vector form</a:t>
            </a:r>
          </a:p>
          <a:p>
            <a:pPr eaLnBrk="1" hangingPunct="1"/>
            <a:r>
              <a:rPr lang="en-US" altLang="en-US" dirty="0">
                <a:cs typeface="Arial" panose="020B0604020202020204" pitchFamily="34" charset="0"/>
              </a:rPr>
              <a:t>(c) Determine the direction cosine angles of the force</a:t>
            </a:r>
          </a:p>
        </p:txBody>
      </p:sp>
      <p:sp>
        <p:nvSpPr>
          <p:cNvPr id="18" name="Line 23">
            <a:extLst>
              <a:ext uri="{FF2B5EF4-FFF2-40B4-BE49-F238E27FC236}">
                <a16:creationId xmlns:a16="http://schemas.microsoft.com/office/drawing/2014/main" id="{6BF2D718-CDD0-4C83-8949-964980E8820A}"/>
              </a:ext>
            </a:extLst>
          </p:cNvPr>
          <p:cNvSpPr>
            <a:spLocks noChangeShapeType="1"/>
          </p:cNvSpPr>
          <p:nvPr/>
        </p:nvSpPr>
        <p:spPr bwMode="auto">
          <a:xfrm flipV="1">
            <a:off x="6427436" y="2591621"/>
            <a:ext cx="597883" cy="24208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 name="Line 4">
            <a:extLst>
              <a:ext uri="{FF2B5EF4-FFF2-40B4-BE49-F238E27FC236}">
                <a16:creationId xmlns:a16="http://schemas.microsoft.com/office/drawing/2014/main" id="{52D57D8B-1249-4CA1-AAE4-94D1060A74CA}"/>
              </a:ext>
            </a:extLst>
          </p:cNvPr>
          <p:cNvSpPr>
            <a:spLocks noChangeShapeType="1"/>
          </p:cNvSpPr>
          <p:nvPr/>
        </p:nvSpPr>
        <p:spPr bwMode="auto">
          <a:xfrm>
            <a:off x="8608101" y="2341474"/>
            <a:ext cx="1905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 name="Line 5">
            <a:extLst>
              <a:ext uri="{FF2B5EF4-FFF2-40B4-BE49-F238E27FC236}">
                <a16:creationId xmlns:a16="http://schemas.microsoft.com/office/drawing/2014/main" id="{703E573C-59F8-4774-8979-D623AC6C2B1C}"/>
              </a:ext>
            </a:extLst>
          </p:cNvPr>
          <p:cNvSpPr>
            <a:spLocks noChangeShapeType="1"/>
          </p:cNvSpPr>
          <p:nvPr/>
        </p:nvSpPr>
        <p:spPr bwMode="auto">
          <a:xfrm flipV="1">
            <a:off x="8608101" y="741274"/>
            <a:ext cx="0" cy="1600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 name="Line 6">
            <a:extLst>
              <a:ext uri="{FF2B5EF4-FFF2-40B4-BE49-F238E27FC236}">
                <a16:creationId xmlns:a16="http://schemas.microsoft.com/office/drawing/2014/main" id="{16BF57A4-A9C3-46AF-939C-B8406633122D}"/>
              </a:ext>
            </a:extLst>
          </p:cNvPr>
          <p:cNvSpPr>
            <a:spLocks noChangeShapeType="1"/>
          </p:cNvSpPr>
          <p:nvPr/>
        </p:nvSpPr>
        <p:spPr bwMode="auto">
          <a:xfrm flipH="1">
            <a:off x="7769901" y="2341474"/>
            <a:ext cx="838200" cy="914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 name="Line 7">
            <a:extLst>
              <a:ext uri="{FF2B5EF4-FFF2-40B4-BE49-F238E27FC236}">
                <a16:creationId xmlns:a16="http://schemas.microsoft.com/office/drawing/2014/main" id="{D7A71B02-7F49-4078-8EDC-174EDD715355}"/>
              </a:ext>
            </a:extLst>
          </p:cNvPr>
          <p:cNvSpPr>
            <a:spLocks noChangeShapeType="1"/>
          </p:cNvSpPr>
          <p:nvPr/>
        </p:nvSpPr>
        <p:spPr bwMode="auto">
          <a:xfrm flipV="1">
            <a:off x="8608101" y="1731874"/>
            <a:ext cx="609600" cy="6096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8">
            <a:extLst>
              <a:ext uri="{FF2B5EF4-FFF2-40B4-BE49-F238E27FC236}">
                <a16:creationId xmlns:a16="http://schemas.microsoft.com/office/drawing/2014/main" id="{1A11BBAB-FC94-4798-9968-684A565EC76C}"/>
              </a:ext>
            </a:extLst>
          </p:cNvPr>
          <p:cNvSpPr>
            <a:spLocks noChangeShapeType="1"/>
          </p:cNvSpPr>
          <p:nvPr/>
        </p:nvSpPr>
        <p:spPr bwMode="auto">
          <a:xfrm>
            <a:off x="9217701" y="1731874"/>
            <a:ext cx="1143000"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7" name="Line 9">
            <a:extLst>
              <a:ext uri="{FF2B5EF4-FFF2-40B4-BE49-F238E27FC236}">
                <a16:creationId xmlns:a16="http://schemas.microsoft.com/office/drawing/2014/main" id="{2CEE9A83-913F-44F2-AC60-46205D21DF85}"/>
              </a:ext>
            </a:extLst>
          </p:cNvPr>
          <p:cNvSpPr>
            <a:spLocks noChangeShapeType="1"/>
          </p:cNvSpPr>
          <p:nvPr/>
        </p:nvSpPr>
        <p:spPr bwMode="auto">
          <a:xfrm flipV="1">
            <a:off x="9751101" y="1731874"/>
            <a:ext cx="609600" cy="6096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8" name="Line 11">
            <a:extLst>
              <a:ext uri="{FF2B5EF4-FFF2-40B4-BE49-F238E27FC236}">
                <a16:creationId xmlns:a16="http://schemas.microsoft.com/office/drawing/2014/main" id="{F0B9DD0D-3EE0-458E-9B53-6A13F6554279}"/>
              </a:ext>
            </a:extLst>
          </p:cNvPr>
          <p:cNvSpPr>
            <a:spLocks noChangeShapeType="1"/>
          </p:cNvSpPr>
          <p:nvPr/>
        </p:nvSpPr>
        <p:spPr bwMode="auto">
          <a:xfrm flipV="1">
            <a:off x="10360701" y="1198474"/>
            <a:ext cx="0" cy="533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9" name="Line 12">
            <a:extLst>
              <a:ext uri="{FF2B5EF4-FFF2-40B4-BE49-F238E27FC236}">
                <a16:creationId xmlns:a16="http://schemas.microsoft.com/office/drawing/2014/main" id="{08A0C2AE-1D1B-4CCD-953D-BC67F0245B5A}"/>
              </a:ext>
            </a:extLst>
          </p:cNvPr>
          <p:cNvSpPr>
            <a:spLocks noChangeShapeType="1"/>
          </p:cNvSpPr>
          <p:nvPr/>
        </p:nvSpPr>
        <p:spPr bwMode="auto">
          <a:xfrm flipV="1">
            <a:off x="8608101" y="1198474"/>
            <a:ext cx="1752600" cy="11430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 name="Text Box 13">
            <a:extLst>
              <a:ext uri="{FF2B5EF4-FFF2-40B4-BE49-F238E27FC236}">
                <a16:creationId xmlns:a16="http://schemas.microsoft.com/office/drawing/2014/main" id="{C4D79988-9A2E-4FE4-A4FF-18501886AA6D}"/>
              </a:ext>
            </a:extLst>
          </p:cNvPr>
          <p:cNvSpPr txBox="1">
            <a:spLocks noChangeArrowheads="1"/>
          </p:cNvSpPr>
          <p:nvPr/>
        </p:nvSpPr>
        <p:spPr bwMode="auto">
          <a:xfrm>
            <a:off x="9582826" y="777787"/>
            <a:ext cx="14636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 F = 1000 </a:t>
            </a:r>
            <a:r>
              <a:rPr lang="en-US" altLang="en-US" dirty="0" err="1"/>
              <a:t>lb</a:t>
            </a:r>
            <a:endParaRPr lang="en-US" altLang="en-US" dirty="0"/>
          </a:p>
        </p:txBody>
      </p:sp>
      <p:sp>
        <p:nvSpPr>
          <p:cNvPr id="11" name="Arc 14">
            <a:extLst>
              <a:ext uri="{FF2B5EF4-FFF2-40B4-BE49-F238E27FC236}">
                <a16:creationId xmlns:a16="http://schemas.microsoft.com/office/drawing/2014/main" id="{C7D3B606-311B-4B85-9A7B-A21771861B8D}"/>
              </a:ext>
            </a:extLst>
          </p:cNvPr>
          <p:cNvSpPr>
            <a:spLocks/>
          </p:cNvSpPr>
          <p:nvPr/>
        </p:nvSpPr>
        <p:spPr bwMode="auto">
          <a:xfrm rot="1529854">
            <a:off x="9297076" y="1874749"/>
            <a:ext cx="188913" cy="228600"/>
          </a:xfrm>
          <a:custGeom>
            <a:avLst/>
            <a:gdLst>
              <a:gd name="T0" fmla="*/ 0 w 17901"/>
              <a:gd name="T1" fmla="*/ 0 h 21600"/>
              <a:gd name="T2" fmla="*/ 1993638 w 17901"/>
              <a:gd name="T3" fmla="*/ 1065414 h 21600"/>
              <a:gd name="T4" fmla="*/ 0 w 17901"/>
              <a:gd name="T5" fmla="*/ 2419350 h 21600"/>
              <a:gd name="T6" fmla="*/ 0 60000 65536"/>
              <a:gd name="T7" fmla="*/ 0 60000 65536"/>
              <a:gd name="T8" fmla="*/ 0 60000 65536"/>
              <a:gd name="T9" fmla="*/ 0 w 17901"/>
              <a:gd name="T10" fmla="*/ 0 h 21600"/>
              <a:gd name="T11" fmla="*/ 17901 w 17901"/>
              <a:gd name="T12" fmla="*/ 21600 h 21600"/>
            </a:gdLst>
            <a:ahLst/>
            <a:cxnLst>
              <a:cxn ang="T6">
                <a:pos x="T0" y="T1"/>
              </a:cxn>
              <a:cxn ang="T7">
                <a:pos x="T2" y="T3"/>
              </a:cxn>
              <a:cxn ang="T8">
                <a:pos x="T4" y="T5"/>
              </a:cxn>
            </a:cxnLst>
            <a:rect l="T9" t="T10" r="T11" b="T12"/>
            <a:pathLst>
              <a:path w="17901" h="21600" fill="none" extrusionOk="0">
                <a:moveTo>
                  <a:pt x="-1" y="0"/>
                </a:moveTo>
                <a:cubicBezTo>
                  <a:pt x="7176" y="0"/>
                  <a:pt x="13884" y="3564"/>
                  <a:pt x="17900" y="9512"/>
                </a:cubicBezTo>
              </a:path>
              <a:path w="17901" h="21600" stroke="0" extrusionOk="0">
                <a:moveTo>
                  <a:pt x="-1" y="0"/>
                </a:moveTo>
                <a:cubicBezTo>
                  <a:pt x="7176" y="0"/>
                  <a:pt x="13884" y="3564"/>
                  <a:pt x="17900" y="9512"/>
                </a:cubicBezTo>
                <a:lnTo>
                  <a:pt x="0" y="2160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2" name="Text Box 15">
            <a:extLst>
              <a:ext uri="{FF2B5EF4-FFF2-40B4-BE49-F238E27FC236}">
                <a16:creationId xmlns:a16="http://schemas.microsoft.com/office/drawing/2014/main" id="{F3213EA1-AAC7-460E-800D-EB26D5B26739}"/>
              </a:ext>
            </a:extLst>
          </p:cNvPr>
          <p:cNvSpPr txBox="1">
            <a:spLocks noChangeArrowheads="1"/>
          </p:cNvSpPr>
          <p:nvPr/>
        </p:nvSpPr>
        <p:spPr bwMode="auto">
          <a:xfrm>
            <a:off x="9400264" y="1744574"/>
            <a:ext cx="45076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25</a:t>
            </a:r>
            <a:r>
              <a:rPr lang="en-US" altLang="en-US" sz="1400" baseline="30000" dirty="0"/>
              <a:t>o</a:t>
            </a:r>
            <a:endParaRPr lang="en-US" altLang="en-US" sz="1400" dirty="0"/>
          </a:p>
        </p:txBody>
      </p:sp>
      <p:sp>
        <p:nvSpPr>
          <p:cNvPr id="15" name="Text Box 19">
            <a:extLst>
              <a:ext uri="{FF2B5EF4-FFF2-40B4-BE49-F238E27FC236}">
                <a16:creationId xmlns:a16="http://schemas.microsoft.com/office/drawing/2014/main" id="{F5E4FCBA-ED56-4BC3-BC4A-045A136DFDE8}"/>
              </a:ext>
            </a:extLst>
          </p:cNvPr>
          <p:cNvSpPr txBox="1">
            <a:spLocks noChangeArrowheads="1"/>
          </p:cNvSpPr>
          <p:nvPr/>
        </p:nvSpPr>
        <p:spPr bwMode="auto">
          <a:xfrm>
            <a:off x="7922301" y="3179674"/>
            <a:ext cx="29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x</a:t>
            </a:r>
          </a:p>
        </p:txBody>
      </p:sp>
      <p:sp>
        <p:nvSpPr>
          <p:cNvPr id="16" name="Text Box 20">
            <a:extLst>
              <a:ext uri="{FF2B5EF4-FFF2-40B4-BE49-F238E27FC236}">
                <a16:creationId xmlns:a16="http://schemas.microsoft.com/office/drawing/2014/main" id="{0CD8FC4F-8E12-41DD-8435-2BCDC149DE67}"/>
              </a:ext>
            </a:extLst>
          </p:cNvPr>
          <p:cNvSpPr txBox="1">
            <a:spLocks noChangeArrowheads="1"/>
          </p:cNvSpPr>
          <p:nvPr/>
        </p:nvSpPr>
        <p:spPr bwMode="auto">
          <a:xfrm>
            <a:off x="10344826" y="2377987"/>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y</a:t>
            </a:r>
          </a:p>
        </p:txBody>
      </p:sp>
      <p:sp>
        <p:nvSpPr>
          <p:cNvPr id="17" name="Text Box 21">
            <a:extLst>
              <a:ext uri="{FF2B5EF4-FFF2-40B4-BE49-F238E27FC236}">
                <a16:creationId xmlns:a16="http://schemas.microsoft.com/office/drawing/2014/main" id="{DE8748BE-9EF7-410D-A09D-AC632DC914B5}"/>
              </a:ext>
            </a:extLst>
          </p:cNvPr>
          <p:cNvSpPr txBox="1">
            <a:spLocks noChangeArrowheads="1"/>
          </p:cNvSpPr>
          <p:nvPr/>
        </p:nvSpPr>
        <p:spPr bwMode="auto">
          <a:xfrm>
            <a:off x="8287426" y="701587"/>
            <a:ext cx="298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z</a:t>
            </a:r>
          </a:p>
        </p:txBody>
      </p:sp>
      <p:sp>
        <p:nvSpPr>
          <p:cNvPr id="28" name="Line 34">
            <a:extLst>
              <a:ext uri="{FF2B5EF4-FFF2-40B4-BE49-F238E27FC236}">
                <a16:creationId xmlns:a16="http://schemas.microsoft.com/office/drawing/2014/main" id="{D57CB3C1-86F5-4941-A095-047A06B6E937}"/>
              </a:ext>
            </a:extLst>
          </p:cNvPr>
          <p:cNvSpPr>
            <a:spLocks noChangeShapeType="1"/>
          </p:cNvSpPr>
          <p:nvPr/>
        </p:nvSpPr>
        <p:spPr bwMode="auto">
          <a:xfrm flipV="1">
            <a:off x="8608101" y="1762037"/>
            <a:ext cx="1743075" cy="579437"/>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29" name="Line 35">
            <a:extLst>
              <a:ext uri="{FF2B5EF4-FFF2-40B4-BE49-F238E27FC236}">
                <a16:creationId xmlns:a16="http://schemas.microsoft.com/office/drawing/2014/main" id="{12B04EA5-7F03-4AF9-9B8B-06955F7F82BE}"/>
              </a:ext>
            </a:extLst>
          </p:cNvPr>
          <p:cNvSpPr>
            <a:spLocks noChangeShapeType="1"/>
          </p:cNvSpPr>
          <p:nvPr/>
        </p:nvSpPr>
        <p:spPr bwMode="auto">
          <a:xfrm flipV="1">
            <a:off x="6339519" y="2314594"/>
            <a:ext cx="0" cy="5334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30" name="Line 36">
            <a:extLst>
              <a:ext uri="{FF2B5EF4-FFF2-40B4-BE49-F238E27FC236}">
                <a16:creationId xmlns:a16="http://schemas.microsoft.com/office/drawing/2014/main" id="{7FF4CC4A-97B2-48DD-AF21-15658283ECAE}"/>
              </a:ext>
            </a:extLst>
          </p:cNvPr>
          <p:cNvSpPr>
            <a:spLocks noChangeShapeType="1"/>
          </p:cNvSpPr>
          <p:nvPr/>
        </p:nvSpPr>
        <p:spPr bwMode="auto">
          <a:xfrm flipV="1">
            <a:off x="5196519" y="2314594"/>
            <a:ext cx="1143000" cy="9906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 name="Text Box 37">
            <a:extLst>
              <a:ext uri="{FF2B5EF4-FFF2-40B4-BE49-F238E27FC236}">
                <a16:creationId xmlns:a16="http://schemas.microsoft.com/office/drawing/2014/main" id="{5C2BA7C8-06DA-4D7B-A68F-A8937C6EA057}"/>
              </a:ext>
            </a:extLst>
          </p:cNvPr>
          <p:cNvSpPr txBox="1">
            <a:spLocks noChangeArrowheads="1"/>
          </p:cNvSpPr>
          <p:nvPr/>
        </p:nvSpPr>
        <p:spPr bwMode="auto">
          <a:xfrm>
            <a:off x="4873215" y="2043659"/>
            <a:ext cx="14636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 F = 1000 </a:t>
            </a:r>
            <a:r>
              <a:rPr lang="en-US" altLang="en-US" dirty="0" err="1"/>
              <a:t>lb</a:t>
            </a:r>
            <a:endParaRPr lang="en-US" altLang="en-US" dirty="0"/>
          </a:p>
        </p:txBody>
      </p:sp>
      <p:sp>
        <p:nvSpPr>
          <p:cNvPr id="32" name="Text Box 38">
            <a:extLst>
              <a:ext uri="{FF2B5EF4-FFF2-40B4-BE49-F238E27FC236}">
                <a16:creationId xmlns:a16="http://schemas.microsoft.com/office/drawing/2014/main" id="{58F731B6-FFED-4B76-9937-89A31A9EA9B4}"/>
              </a:ext>
            </a:extLst>
          </p:cNvPr>
          <p:cNvSpPr txBox="1">
            <a:spLocks noChangeArrowheads="1"/>
          </p:cNvSpPr>
          <p:nvPr/>
        </p:nvSpPr>
        <p:spPr bwMode="auto">
          <a:xfrm>
            <a:off x="5689460" y="2731773"/>
            <a:ext cx="45076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25</a:t>
            </a:r>
            <a:r>
              <a:rPr lang="en-US" altLang="en-US" sz="1400" baseline="30000" dirty="0"/>
              <a:t>o</a:t>
            </a:r>
            <a:endParaRPr lang="en-US" altLang="en-US" sz="1400" dirty="0"/>
          </a:p>
        </p:txBody>
      </p:sp>
      <p:sp>
        <p:nvSpPr>
          <p:cNvPr id="33" name="Line 40">
            <a:extLst>
              <a:ext uri="{FF2B5EF4-FFF2-40B4-BE49-F238E27FC236}">
                <a16:creationId xmlns:a16="http://schemas.microsoft.com/office/drawing/2014/main" id="{8DA4B974-7994-4251-867A-116EA96C20C1}"/>
              </a:ext>
            </a:extLst>
          </p:cNvPr>
          <p:cNvSpPr>
            <a:spLocks noChangeShapeType="1"/>
          </p:cNvSpPr>
          <p:nvPr/>
        </p:nvSpPr>
        <p:spPr bwMode="auto">
          <a:xfrm flipV="1">
            <a:off x="5196519" y="2543194"/>
            <a:ext cx="0" cy="762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aphicFrame>
        <p:nvGraphicFramePr>
          <p:cNvPr id="34" name="Object 35">
            <a:extLst>
              <a:ext uri="{FF2B5EF4-FFF2-40B4-BE49-F238E27FC236}">
                <a16:creationId xmlns:a16="http://schemas.microsoft.com/office/drawing/2014/main" id="{DC9E06C8-D3E0-46D8-972B-BE6EDFE5696A}"/>
              </a:ext>
            </a:extLst>
          </p:cNvPr>
          <p:cNvGraphicFramePr>
            <a:graphicFrameLocks noChangeAspect="1"/>
          </p:cNvGraphicFramePr>
          <p:nvPr>
            <p:extLst>
              <p:ext uri="{D42A27DB-BD31-4B8C-83A1-F6EECF244321}">
                <p14:modId xmlns:p14="http://schemas.microsoft.com/office/powerpoint/2010/main" val="373236121"/>
              </p:ext>
            </p:extLst>
          </p:nvPr>
        </p:nvGraphicFramePr>
        <p:xfrm>
          <a:off x="887251" y="2206077"/>
          <a:ext cx="3025775" cy="1754188"/>
        </p:xfrm>
        <a:graphic>
          <a:graphicData uri="http://schemas.openxmlformats.org/presentationml/2006/ole">
            <mc:AlternateContent xmlns:mc="http://schemas.openxmlformats.org/markup-compatibility/2006">
              <mc:Choice xmlns:v="urn:schemas-microsoft-com:vml" Requires="v">
                <p:oleObj name="Equation" r:id="rId3" imgW="1752480" imgH="1015920" progId="Equation.DSMT4">
                  <p:embed/>
                </p:oleObj>
              </mc:Choice>
              <mc:Fallback>
                <p:oleObj name="Equation" r:id="rId3" imgW="1752480" imgH="1015920" progId="Equation.DSMT4">
                  <p:embed/>
                  <p:pic>
                    <p:nvPicPr>
                      <p:cNvPr id="34" name="Object 35">
                        <a:extLst>
                          <a:ext uri="{FF2B5EF4-FFF2-40B4-BE49-F238E27FC236}">
                            <a16:creationId xmlns:a16="http://schemas.microsoft.com/office/drawing/2014/main" id="{9920426C-D28A-429B-BC46-EEACF66899C2}"/>
                          </a:ext>
                        </a:extLst>
                      </p:cNvPr>
                      <p:cNvPicPr>
                        <a:picLocks noChangeAspect="1" noChangeArrowheads="1"/>
                      </p:cNvPicPr>
                      <p:nvPr/>
                    </p:nvPicPr>
                    <p:blipFill>
                      <a:blip r:embed="rId4"/>
                      <a:srcRect/>
                      <a:stretch>
                        <a:fillRect/>
                      </a:stretch>
                    </p:blipFill>
                    <p:spPr bwMode="auto">
                      <a:xfrm>
                        <a:off x="887251" y="2206077"/>
                        <a:ext cx="3025775" cy="1754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5" name="Text Box 36">
            <a:extLst>
              <a:ext uri="{FF2B5EF4-FFF2-40B4-BE49-F238E27FC236}">
                <a16:creationId xmlns:a16="http://schemas.microsoft.com/office/drawing/2014/main" id="{D2E8CD90-C1F2-461C-AED8-7B0C12C6E9EF}"/>
              </a:ext>
            </a:extLst>
          </p:cNvPr>
          <p:cNvSpPr txBox="1">
            <a:spLocks noChangeArrowheads="1"/>
          </p:cNvSpPr>
          <p:nvPr/>
        </p:nvSpPr>
        <p:spPr bwMode="auto">
          <a:xfrm>
            <a:off x="480278" y="2208505"/>
            <a:ext cx="3962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(a)</a:t>
            </a:r>
          </a:p>
        </p:txBody>
      </p:sp>
      <p:sp>
        <p:nvSpPr>
          <p:cNvPr id="36" name="Text Box 37">
            <a:extLst>
              <a:ext uri="{FF2B5EF4-FFF2-40B4-BE49-F238E27FC236}">
                <a16:creationId xmlns:a16="http://schemas.microsoft.com/office/drawing/2014/main" id="{F932EC41-7001-4D93-BBF0-FBF394B0C88F}"/>
              </a:ext>
            </a:extLst>
          </p:cNvPr>
          <p:cNvSpPr txBox="1">
            <a:spLocks noChangeArrowheads="1"/>
          </p:cNvSpPr>
          <p:nvPr/>
        </p:nvSpPr>
        <p:spPr bwMode="auto">
          <a:xfrm>
            <a:off x="579265" y="4473574"/>
            <a:ext cx="463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(b)</a:t>
            </a:r>
          </a:p>
        </p:txBody>
      </p:sp>
      <p:graphicFrame>
        <p:nvGraphicFramePr>
          <p:cNvPr id="37" name="Object 38">
            <a:extLst>
              <a:ext uri="{FF2B5EF4-FFF2-40B4-BE49-F238E27FC236}">
                <a16:creationId xmlns:a16="http://schemas.microsoft.com/office/drawing/2014/main" id="{C6072325-A693-4F68-9C31-8A31C7769CF4}"/>
              </a:ext>
            </a:extLst>
          </p:cNvPr>
          <p:cNvGraphicFramePr>
            <a:graphicFrameLocks noChangeAspect="1"/>
          </p:cNvGraphicFramePr>
          <p:nvPr>
            <p:extLst>
              <p:ext uri="{D42A27DB-BD31-4B8C-83A1-F6EECF244321}">
                <p14:modId xmlns:p14="http://schemas.microsoft.com/office/powerpoint/2010/main" val="1284780880"/>
              </p:ext>
            </p:extLst>
          </p:nvPr>
        </p:nvGraphicFramePr>
        <p:xfrm>
          <a:off x="1276060" y="4466468"/>
          <a:ext cx="3962400" cy="398463"/>
        </p:xfrm>
        <a:graphic>
          <a:graphicData uri="http://schemas.openxmlformats.org/presentationml/2006/ole">
            <mc:AlternateContent xmlns:mc="http://schemas.openxmlformats.org/markup-compatibility/2006">
              <mc:Choice xmlns:v="urn:schemas-microsoft-com:vml" Requires="v">
                <p:oleObj name="Equation" r:id="rId5" imgW="2019240" imgH="203040" progId="Equation.DSMT4">
                  <p:embed/>
                </p:oleObj>
              </mc:Choice>
              <mc:Fallback>
                <p:oleObj name="Equation" r:id="rId5" imgW="2019240" imgH="203040" progId="Equation.DSMT4">
                  <p:embed/>
                  <p:pic>
                    <p:nvPicPr>
                      <p:cNvPr id="37" name="Object 38">
                        <a:extLst>
                          <a:ext uri="{FF2B5EF4-FFF2-40B4-BE49-F238E27FC236}">
                            <a16:creationId xmlns:a16="http://schemas.microsoft.com/office/drawing/2014/main" id="{F47A34C8-9152-4560-AFC2-7F93375598DC}"/>
                          </a:ext>
                        </a:extLst>
                      </p:cNvPr>
                      <p:cNvPicPr>
                        <a:picLocks noChangeAspect="1" noChangeArrowheads="1"/>
                      </p:cNvPicPr>
                      <p:nvPr/>
                    </p:nvPicPr>
                    <p:blipFill>
                      <a:blip r:embed="rId6"/>
                      <a:srcRect/>
                      <a:stretch>
                        <a:fillRect/>
                      </a:stretch>
                    </p:blipFill>
                    <p:spPr bwMode="auto">
                      <a:xfrm>
                        <a:off x="1276060" y="4466468"/>
                        <a:ext cx="3962400" cy="398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8" name="Text Box 39">
            <a:extLst>
              <a:ext uri="{FF2B5EF4-FFF2-40B4-BE49-F238E27FC236}">
                <a16:creationId xmlns:a16="http://schemas.microsoft.com/office/drawing/2014/main" id="{8EC69661-B35D-4432-9969-EF1A254CD070}"/>
              </a:ext>
            </a:extLst>
          </p:cNvPr>
          <p:cNvSpPr txBox="1">
            <a:spLocks noChangeArrowheads="1"/>
          </p:cNvSpPr>
          <p:nvPr/>
        </p:nvSpPr>
        <p:spPr bwMode="auto">
          <a:xfrm>
            <a:off x="579265" y="5480578"/>
            <a:ext cx="450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(c)</a:t>
            </a:r>
          </a:p>
        </p:txBody>
      </p:sp>
      <p:graphicFrame>
        <p:nvGraphicFramePr>
          <p:cNvPr id="39" name="Object 40">
            <a:extLst>
              <a:ext uri="{FF2B5EF4-FFF2-40B4-BE49-F238E27FC236}">
                <a16:creationId xmlns:a16="http://schemas.microsoft.com/office/drawing/2014/main" id="{E1A680D9-CE9C-44B8-9605-DA68316FA3CC}"/>
              </a:ext>
            </a:extLst>
          </p:cNvPr>
          <p:cNvGraphicFramePr>
            <a:graphicFrameLocks noChangeAspect="1"/>
          </p:cNvGraphicFramePr>
          <p:nvPr>
            <p:extLst>
              <p:ext uri="{D42A27DB-BD31-4B8C-83A1-F6EECF244321}">
                <p14:modId xmlns:p14="http://schemas.microsoft.com/office/powerpoint/2010/main" val="2274772400"/>
              </p:ext>
            </p:extLst>
          </p:nvPr>
        </p:nvGraphicFramePr>
        <p:xfrm>
          <a:off x="6089569" y="4645305"/>
          <a:ext cx="2286000" cy="2074862"/>
        </p:xfrm>
        <a:graphic>
          <a:graphicData uri="http://schemas.openxmlformats.org/presentationml/2006/ole">
            <mc:AlternateContent xmlns:mc="http://schemas.openxmlformats.org/markup-compatibility/2006">
              <mc:Choice xmlns:v="urn:schemas-microsoft-com:vml" Requires="v">
                <p:oleObj name="Equation" r:id="rId7" imgW="1511280" imgH="1371600" progId="Equation.DSMT4">
                  <p:embed/>
                </p:oleObj>
              </mc:Choice>
              <mc:Fallback>
                <p:oleObj name="Equation" r:id="rId7" imgW="1511280" imgH="1371600" progId="Equation.DSMT4">
                  <p:embed/>
                  <p:pic>
                    <p:nvPicPr>
                      <p:cNvPr id="39" name="Object 40">
                        <a:extLst>
                          <a:ext uri="{FF2B5EF4-FFF2-40B4-BE49-F238E27FC236}">
                            <a16:creationId xmlns:a16="http://schemas.microsoft.com/office/drawing/2014/main" id="{EFF9B1FF-15A4-4A6C-BA88-FB9417CA28B2}"/>
                          </a:ext>
                        </a:extLst>
                      </p:cNvPr>
                      <p:cNvPicPr>
                        <a:picLocks noChangeAspect="1" noChangeArrowheads="1"/>
                      </p:cNvPicPr>
                      <p:nvPr/>
                    </p:nvPicPr>
                    <p:blipFill>
                      <a:blip r:embed="rId8"/>
                      <a:srcRect/>
                      <a:stretch>
                        <a:fillRect/>
                      </a:stretch>
                    </p:blipFill>
                    <p:spPr bwMode="auto">
                      <a:xfrm>
                        <a:off x="6089569" y="4645305"/>
                        <a:ext cx="2286000" cy="20748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0" name="Object 41">
            <a:extLst>
              <a:ext uri="{FF2B5EF4-FFF2-40B4-BE49-F238E27FC236}">
                <a16:creationId xmlns:a16="http://schemas.microsoft.com/office/drawing/2014/main" id="{90309C03-F957-4AEF-8884-69F2326B5603}"/>
              </a:ext>
            </a:extLst>
          </p:cNvPr>
          <p:cNvGraphicFramePr>
            <a:graphicFrameLocks noChangeAspect="1"/>
          </p:cNvGraphicFramePr>
          <p:nvPr>
            <p:extLst>
              <p:ext uri="{D42A27DB-BD31-4B8C-83A1-F6EECF244321}">
                <p14:modId xmlns:p14="http://schemas.microsoft.com/office/powerpoint/2010/main" val="3445169875"/>
              </p:ext>
            </p:extLst>
          </p:nvPr>
        </p:nvGraphicFramePr>
        <p:xfrm>
          <a:off x="2024910" y="5172923"/>
          <a:ext cx="2120900" cy="1554163"/>
        </p:xfrm>
        <a:graphic>
          <a:graphicData uri="http://schemas.openxmlformats.org/presentationml/2006/ole">
            <mc:AlternateContent xmlns:mc="http://schemas.openxmlformats.org/markup-compatibility/2006">
              <mc:Choice xmlns:v="urn:schemas-microsoft-com:vml" Requires="v">
                <p:oleObj name="Equation" r:id="rId9" imgW="1663560" imgH="1218960" progId="Equation.DSMT4">
                  <p:embed/>
                </p:oleObj>
              </mc:Choice>
              <mc:Fallback>
                <p:oleObj name="Equation" r:id="rId9" imgW="1663560" imgH="1218960" progId="Equation.DSMT4">
                  <p:embed/>
                  <p:pic>
                    <p:nvPicPr>
                      <p:cNvPr id="40" name="Object 41">
                        <a:extLst>
                          <a:ext uri="{FF2B5EF4-FFF2-40B4-BE49-F238E27FC236}">
                            <a16:creationId xmlns:a16="http://schemas.microsoft.com/office/drawing/2014/main" id="{D66F502F-0602-4E2F-9834-E4AAF0442E80}"/>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024910" y="5172923"/>
                        <a:ext cx="2120900" cy="1554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1" name="AutoShape 42">
            <a:extLst>
              <a:ext uri="{FF2B5EF4-FFF2-40B4-BE49-F238E27FC236}">
                <a16:creationId xmlns:a16="http://schemas.microsoft.com/office/drawing/2014/main" id="{235AEFD4-C076-458E-9B70-06CCF81FC832}"/>
              </a:ext>
            </a:extLst>
          </p:cNvPr>
          <p:cNvSpPr>
            <a:spLocks noChangeArrowheads="1"/>
          </p:cNvSpPr>
          <p:nvPr/>
        </p:nvSpPr>
        <p:spPr bwMode="auto">
          <a:xfrm>
            <a:off x="4734573" y="5581696"/>
            <a:ext cx="609600" cy="304800"/>
          </a:xfrm>
          <a:prstGeom prst="rightArrow">
            <a:avLst>
              <a:gd name="adj1" fmla="val 50000"/>
              <a:gd name="adj2" fmla="val 50000"/>
            </a:avLst>
          </a:prstGeom>
          <a:solidFill>
            <a:schemeClr val="bg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2" name="TextBox 41">
            <a:extLst>
              <a:ext uri="{FF2B5EF4-FFF2-40B4-BE49-F238E27FC236}">
                <a16:creationId xmlns:a16="http://schemas.microsoft.com/office/drawing/2014/main" id="{0595780D-DDFE-49B1-B8AC-CDE46ADE2CE6}"/>
              </a:ext>
            </a:extLst>
          </p:cNvPr>
          <p:cNvSpPr txBox="1"/>
          <p:nvPr/>
        </p:nvSpPr>
        <p:spPr>
          <a:xfrm>
            <a:off x="368877" y="102518"/>
            <a:ext cx="1906588" cy="369332"/>
          </a:xfrm>
          <a:prstGeom prst="rect">
            <a:avLst/>
          </a:prstGeom>
          <a:noFill/>
        </p:spPr>
        <p:txBody>
          <a:bodyPr wrap="square" rtlCol="0">
            <a:spAutoFit/>
          </a:bodyPr>
          <a:lstStyle/>
          <a:p>
            <a:r>
              <a:rPr lang="en-US" dirty="0">
                <a:solidFill>
                  <a:srgbClr val="C00000"/>
                </a:solidFill>
                <a:latin typeface="Arial" panose="020B0604020202020204" pitchFamily="34" charset="0"/>
                <a:cs typeface="Arial" panose="020B0604020202020204" pitchFamily="34" charset="0"/>
              </a:rPr>
              <a:t>Example 1.9</a:t>
            </a:r>
          </a:p>
        </p:txBody>
      </p:sp>
      <p:cxnSp>
        <p:nvCxnSpPr>
          <p:cNvPr id="47" name="Straight Connector 46">
            <a:extLst>
              <a:ext uri="{FF2B5EF4-FFF2-40B4-BE49-F238E27FC236}">
                <a16:creationId xmlns:a16="http://schemas.microsoft.com/office/drawing/2014/main" id="{8DB42C01-F740-4265-8A5F-B1B24D8DF857}"/>
              </a:ext>
            </a:extLst>
          </p:cNvPr>
          <p:cNvCxnSpPr/>
          <p:nvPr/>
        </p:nvCxnSpPr>
        <p:spPr>
          <a:xfrm>
            <a:off x="750671" y="4098150"/>
            <a:ext cx="3049588"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49" name="Straight Connector 48">
            <a:extLst>
              <a:ext uri="{FF2B5EF4-FFF2-40B4-BE49-F238E27FC236}">
                <a16:creationId xmlns:a16="http://schemas.microsoft.com/office/drawing/2014/main" id="{058D5B21-D756-4994-ABF9-D631F9311138}"/>
              </a:ext>
            </a:extLst>
          </p:cNvPr>
          <p:cNvCxnSpPr/>
          <p:nvPr/>
        </p:nvCxnSpPr>
        <p:spPr>
          <a:xfrm>
            <a:off x="1475147" y="4889020"/>
            <a:ext cx="3564226"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51" name="Straight Connector 50">
            <a:extLst>
              <a:ext uri="{FF2B5EF4-FFF2-40B4-BE49-F238E27FC236}">
                <a16:creationId xmlns:a16="http://schemas.microsoft.com/office/drawing/2014/main" id="{640EFF62-E95D-47D2-BC5D-A0ECC8738CB8}"/>
              </a:ext>
            </a:extLst>
          </p:cNvPr>
          <p:cNvCxnSpPr/>
          <p:nvPr/>
        </p:nvCxnSpPr>
        <p:spPr>
          <a:xfrm>
            <a:off x="5702891" y="6720167"/>
            <a:ext cx="3059356"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48" name="Straight Connector 47">
            <a:extLst>
              <a:ext uri="{FF2B5EF4-FFF2-40B4-BE49-F238E27FC236}">
                <a16:creationId xmlns:a16="http://schemas.microsoft.com/office/drawing/2014/main" id="{B6956146-2034-FB1B-C655-23D5BA863CE0}"/>
              </a:ext>
            </a:extLst>
          </p:cNvPr>
          <p:cNvCxnSpPr>
            <a:cxnSpLocks/>
          </p:cNvCxnSpPr>
          <p:nvPr/>
        </p:nvCxnSpPr>
        <p:spPr>
          <a:xfrm>
            <a:off x="579265" y="461241"/>
            <a:ext cx="8945735"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sp>
        <p:nvSpPr>
          <p:cNvPr id="44" name="Text Box 29">
            <a:extLst>
              <a:ext uri="{FF2B5EF4-FFF2-40B4-BE49-F238E27FC236}">
                <a16:creationId xmlns:a16="http://schemas.microsoft.com/office/drawing/2014/main" id="{3AFDBADC-7693-4B7E-9B59-0A397F629988}"/>
              </a:ext>
            </a:extLst>
          </p:cNvPr>
          <p:cNvSpPr txBox="1">
            <a:spLocks noChangeArrowheads="1"/>
          </p:cNvSpPr>
          <p:nvPr/>
        </p:nvSpPr>
        <p:spPr bwMode="auto">
          <a:xfrm>
            <a:off x="9083601" y="2094556"/>
            <a:ext cx="45076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400" dirty="0"/>
              <a:t>40</a:t>
            </a:r>
            <a:r>
              <a:rPr lang="en-US" altLang="en-US" sz="1400" baseline="30000" dirty="0"/>
              <a:t>o</a:t>
            </a:r>
            <a:endParaRPr lang="en-US" altLang="en-US" sz="1400" dirty="0"/>
          </a:p>
        </p:txBody>
      </p:sp>
    </p:spTree>
    <p:extLst>
      <p:ext uri="{BB962C8B-B14F-4D97-AF65-F5344CB8AC3E}">
        <p14:creationId xmlns:p14="http://schemas.microsoft.com/office/powerpoint/2010/main" val="2161004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9EB8352-4C79-43E8-AB29-690E13FDD50F}"/>
              </a:ext>
            </a:extLst>
          </p:cNvPr>
          <p:cNvSpPr txBox="1">
            <a:spLocks noChangeArrowheads="1"/>
          </p:cNvSpPr>
          <p:nvPr/>
        </p:nvSpPr>
        <p:spPr bwMode="auto">
          <a:xfrm>
            <a:off x="2033375" y="341529"/>
            <a:ext cx="420294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We can do this very simply in MATLAB:</a:t>
            </a:r>
          </a:p>
        </p:txBody>
      </p:sp>
      <p:sp>
        <p:nvSpPr>
          <p:cNvPr id="3" name="Rectangle 2">
            <a:extLst>
              <a:ext uri="{FF2B5EF4-FFF2-40B4-BE49-F238E27FC236}">
                <a16:creationId xmlns:a16="http://schemas.microsoft.com/office/drawing/2014/main" id="{81197A18-D550-4495-8752-28316E7F9363}"/>
              </a:ext>
            </a:extLst>
          </p:cNvPr>
          <p:cNvSpPr>
            <a:spLocks noChangeArrowheads="1"/>
          </p:cNvSpPr>
          <p:nvPr/>
        </p:nvSpPr>
        <p:spPr bwMode="auto">
          <a:xfrm>
            <a:off x="228600" y="1066800"/>
            <a:ext cx="5943600"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err="1"/>
              <a:t>magF</a:t>
            </a:r>
            <a:r>
              <a:rPr lang="en-US" altLang="en-US" dirty="0"/>
              <a:t>=1000;</a:t>
            </a:r>
          </a:p>
          <a:p>
            <a:pPr eaLnBrk="1" hangingPunct="1"/>
            <a:r>
              <a:rPr lang="en-US" altLang="en-US" dirty="0" err="1"/>
              <a:t>eu</a:t>
            </a:r>
            <a:r>
              <a:rPr lang="en-US" altLang="en-US" dirty="0"/>
              <a:t>= [ -</a:t>
            </a:r>
            <a:r>
              <a:rPr lang="en-US" altLang="en-US" dirty="0" err="1"/>
              <a:t>sind</a:t>
            </a:r>
            <a:r>
              <a:rPr lang="en-US" altLang="en-US" dirty="0"/>
              <a:t>(40) </a:t>
            </a:r>
            <a:r>
              <a:rPr lang="en-US" altLang="en-US" dirty="0" err="1"/>
              <a:t>cosd</a:t>
            </a:r>
            <a:r>
              <a:rPr lang="en-US" altLang="en-US" dirty="0"/>
              <a:t>(40)  0];</a:t>
            </a:r>
          </a:p>
          <a:p>
            <a:pPr eaLnBrk="1" hangingPunct="1"/>
            <a:r>
              <a:rPr lang="en-US" altLang="en-US" dirty="0"/>
              <a:t>F= </a:t>
            </a:r>
            <a:r>
              <a:rPr lang="en-US" altLang="en-US" dirty="0" err="1"/>
              <a:t>magF</a:t>
            </a:r>
            <a:r>
              <a:rPr lang="en-US" altLang="en-US" dirty="0"/>
              <a:t>*</a:t>
            </a:r>
            <a:r>
              <a:rPr lang="en-US" altLang="en-US" dirty="0" err="1"/>
              <a:t>cosd</a:t>
            </a:r>
            <a:r>
              <a:rPr lang="en-US" altLang="en-US" dirty="0"/>
              <a:t>(25)*</a:t>
            </a:r>
            <a:r>
              <a:rPr lang="en-US" altLang="en-US" dirty="0" err="1"/>
              <a:t>eu</a:t>
            </a:r>
            <a:r>
              <a:rPr lang="en-US" altLang="en-US" dirty="0"/>
              <a:t> + </a:t>
            </a:r>
            <a:r>
              <a:rPr lang="en-US" altLang="en-US" dirty="0" err="1"/>
              <a:t>magF</a:t>
            </a:r>
            <a:r>
              <a:rPr lang="en-US" altLang="en-US" dirty="0"/>
              <a:t>*</a:t>
            </a:r>
            <a:r>
              <a:rPr lang="en-US" altLang="en-US" dirty="0" err="1"/>
              <a:t>sind</a:t>
            </a:r>
            <a:r>
              <a:rPr lang="en-US" altLang="en-US" dirty="0"/>
              <a:t>(25)*[0 0 1]</a:t>
            </a:r>
          </a:p>
          <a:p>
            <a:pPr eaLnBrk="1" hangingPunct="1"/>
            <a:endParaRPr lang="en-US" altLang="en-US" dirty="0"/>
          </a:p>
          <a:p>
            <a:pPr eaLnBrk="1" hangingPunct="1"/>
            <a:r>
              <a:rPr lang="en-US" altLang="en-US" dirty="0"/>
              <a:t>F=     -582.5634  694.2720  422.6183</a:t>
            </a:r>
          </a:p>
          <a:p>
            <a:pPr eaLnBrk="1" hangingPunct="1"/>
            <a:endParaRPr lang="en-US" altLang="en-US" dirty="0"/>
          </a:p>
          <a:p>
            <a:pPr eaLnBrk="1" hangingPunct="1"/>
            <a:endParaRPr lang="en-US" altLang="en-US" dirty="0"/>
          </a:p>
        </p:txBody>
      </p:sp>
      <p:sp>
        <p:nvSpPr>
          <p:cNvPr id="4" name="TextBox 3">
            <a:extLst>
              <a:ext uri="{FF2B5EF4-FFF2-40B4-BE49-F238E27FC236}">
                <a16:creationId xmlns:a16="http://schemas.microsoft.com/office/drawing/2014/main" id="{1A1CF361-F9DF-4774-B9AC-02D92DA77072}"/>
              </a:ext>
            </a:extLst>
          </p:cNvPr>
          <p:cNvSpPr txBox="1">
            <a:spLocks noChangeArrowheads="1"/>
          </p:cNvSpPr>
          <p:nvPr/>
        </p:nvSpPr>
        <p:spPr bwMode="auto">
          <a:xfrm>
            <a:off x="5943600" y="1295400"/>
            <a:ext cx="26717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unit vector in u-direction</a:t>
            </a:r>
          </a:p>
        </p:txBody>
      </p:sp>
      <p:sp>
        <p:nvSpPr>
          <p:cNvPr id="5" name="TextBox 4">
            <a:extLst>
              <a:ext uri="{FF2B5EF4-FFF2-40B4-BE49-F238E27FC236}">
                <a16:creationId xmlns:a16="http://schemas.microsoft.com/office/drawing/2014/main" id="{8C0A9207-1458-4B48-ADF5-DFE88161AE53}"/>
              </a:ext>
            </a:extLst>
          </p:cNvPr>
          <p:cNvSpPr txBox="1">
            <a:spLocks noChangeArrowheads="1"/>
          </p:cNvSpPr>
          <p:nvPr/>
        </p:nvSpPr>
        <p:spPr bwMode="auto">
          <a:xfrm>
            <a:off x="6019800" y="914400"/>
            <a:ext cx="24796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t>magnitude of the force</a:t>
            </a:r>
          </a:p>
        </p:txBody>
      </p:sp>
      <p:sp>
        <p:nvSpPr>
          <p:cNvPr id="6" name="Rectangle 5">
            <a:extLst>
              <a:ext uri="{FF2B5EF4-FFF2-40B4-BE49-F238E27FC236}">
                <a16:creationId xmlns:a16="http://schemas.microsoft.com/office/drawing/2014/main" id="{FA7812A5-94C9-4AF8-8ED8-DC4E5C96D49D}"/>
              </a:ext>
            </a:extLst>
          </p:cNvPr>
          <p:cNvSpPr>
            <a:spLocks noChangeArrowheads="1"/>
          </p:cNvSpPr>
          <p:nvPr/>
        </p:nvSpPr>
        <p:spPr bwMode="auto">
          <a:xfrm>
            <a:off x="228600" y="2971800"/>
            <a:ext cx="45720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altLang="en-US" dirty="0"/>
              <a:t>angs =acosd(F/magF)</a:t>
            </a:r>
          </a:p>
          <a:p>
            <a:pPr eaLnBrk="1" hangingPunct="1"/>
            <a:endParaRPr lang="de-DE" altLang="en-US" dirty="0"/>
          </a:p>
          <a:p>
            <a:pPr eaLnBrk="1" hangingPunct="1"/>
            <a:r>
              <a:rPr lang="de-DE" altLang="en-US" dirty="0"/>
              <a:t>angs =</a:t>
            </a:r>
          </a:p>
          <a:p>
            <a:pPr eaLnBrk="1" hangingPunct="1"/>
            <a:endParaRPr lang="de-DE" altLang="en-US" dirty="0"/>
          </a:p>
          <a:p>
            <a:pPr eaLnBrk="1" hangingPunct="1"/>
            <a:r>
              <a:rPr lang="de-DE" altLang="en-US" dirty="0"/>
              <a:t>  125.6310   46.0308   65.0000</a:t>
            </a:r>
            <a:endParaRPr lang="en-US" altLang="en-US" dirty="0"/>
          </a:p>
        </p:txBody>
      </p:sp>
      <p:sp>
        <p:nvSpPr>
          <p:cNvPr id="7" name="TextBox 6">
            <a:extLst>
              <a:ext uri="{FF2B5EF4-FFF2-40B4-BE49-F238E27FC236}">
                <a16:creationId xmlns:a16="http://schemas.microsoft.com/office/drawing/2014/main" id="{0DE37576-2CBD-4D60-80BF-CD9B05C1BCD8}"/>
              </a:ext>
            </a:extLst>
          </p:cNvPr>
          <p:cNvSpPr txBox="1">
            <a:spLocks noChangeArrowheads="1"/>
          </p:cNvSpPr>
          <p:nvPr/>
        </p:nvSpPr>
        <p:spPr bwMode="auto">
          <a:xfrm>
            <a:off x="4343400" y="4047621"/>
            <a:ext cx="2032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t>angles in degrees</a:t>
            </a:r>
          </a:p>
        </p:txBody>
      </p:sp>
      <p:cxnSp>
        <p:nvCxnSpPr>
          <p:cNvPr id="9" name="Straight Connector 8">
            <a:extLst>
              <a:ext uri="{FF2B5EF4-FFF2-40B4-BE49-F238E27FC236}">
                <a16:creationId xmlns:a16="http://schemas.microsoft.com/office/drawing/2014/main" id="{B8D101DD-9D20-4A83-AA01-647C29F4BE26}"/>
              </a:ext>
            </a:extLst>
          </p:cNvPr>
          <p:cNvCxnSpPr/>
          <p:nvPr/>
        </p:nvCxnSpPr>
        <p:spPr>
          <a:xfrm>
            <a:off x="342900" y="2649682"/>
            <a:ext cx="4000500"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4A33C915-886F-482D-BD95-02623C4BC401}"/>
              </a:ext>
            </a:extLst>
          </p:cNvPr>
          <p:cNvCxnSpPr/>
          <p:nvPr/>
        </p:nvCxnSpPr>
        <p:spPr>
          <a:xfrm>
            <a:off x="477982" y="4561609"/>
            <a:ext cx="3023754" cy="0"/>
          </a:xfrm>
          <a:prstGeom prst="line">
            <a:avLst/>
          </a:prstGeom>
          <a:ln w="19050">
            <a:solidFill>
              <a:srgbClr val="FF0000"/>
            </a:solidFill>
          </a:ln>
        </p:spPr>
        <p:style>
          <a:lnRef idx="1">
            <a:schemeClr val="dk1"/>
          </a:lnRef>
          <a:fillRef idx="0">
            <a:schemeClr val="dk1"/>
          </a:fillRef>
          <a:effectRef idx="0">
            <a:schemeClr val="dk1"/>
          </a:effectRef>
          <a:fontRef idx="minor">
            <a:schemeClr val="tx1"/>
          </a:fontRef>
        </p:style>
      </p:cxnSp>
      <p:sp>
        <p:nvSpPr>
          <p:cNvPr id="8" name="TextBox 7">
            <a:extLst>
              <a:ext uri="{FF2B5EF4-FFF2-40B4-BE49-F238E27FC236}">
                <a16:creationId xmlns:a16="http://schemas.microsoft.com/office/drawing/2014/main" id="{7B996324-252D-48BC-9A13-F004BE1283FD}"/>
              </a:ext>
            </a:extLst>
          </p:cNvPr>
          <p:cNvSpPr txBox="1"/>
          <p:nvPr/>
        </p:nvSpPr>
        <p:spPr>
          <a:xfrm>
            <a:off x="6019800" y="1709222"/>
            <a:ext cx="2441694"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writing the vector </a:t>
            </a:r>
            <a:r>
              <a:rPr lang="en-US" b="1" dirty="0">
                <a:latin typeface="Arial" panose="020B0604020202020204" pitchFamily="34" charset="0"/>
                <a:cs typeface="Arial" panose="020B0604020202020204" pitchFamily="34" charset="0"/>
              </a:rPr>
              <a:t>F</a:t>
            </a:r>
            <a:r>
              <a:rPr lang="en-US" dirty="0">
                <a:latin typeface="Arial" panose="020B0604020202020204" pitchFamily="34" charset="0"/>
                <a:cs typeface="Arial" panose="020B0604020202020204" pitchFamily="34" charset="0"/>
              </a:rPr>
              <a:t> as</a:t>
            </a:r>
          </a:p>
        </p:txBody>
      </p:sp>
      <p:graphicFrame>
        <p:nvGraphicFramePr>
          <p:cNvPr id="10" name="Object 9">
            <a:extLst>
              <a:ext uri="{FF2B5EF4-FFF2-40B4-BE49-F238E27FC236}">
                <a16:creationId xmlns:a16="http://schemas.microsoft.com/office/drawing/2014/main" id="{AA661AC6-9DE2-4113-869C-F7E00162E7EF}"/>
              </a:ext>
            </a:extLst>
          </p:cNvPr>
          <p:cNvGraphicFramePr>
            <a:graphicFrameLocks noChangeAspect="1"/>
          </p:cNvGraphicFramePr>
          <p:nvPr>
            <p:extLst>
              <p:ext uri="{D42A27DB-BD31-4B8C-83A1-F6EECF244321}">
                <p14:modId xmlns:p14="http://schemas.microsoft.com/office/powerpoint/2010/main" val="3291887970"/>
              </p:ext>
            </p:extLst>
          </p:nvPr>
        </p:nvGraphicFramePr>
        <p:xfrm>
          <a:off x="8499475" y="1709222"/>
          <a:ext cx="1538883" cy="369332"/>
        </p:xfrm>
        <a:graphic>
          <a:graphicData uri="http://schemas.openxmlformats.org/presentationml/2006/ole">
            <mc:AlternateContent xmlns:mc="http://schemas.openxmlformats.org/markup-compatibility/2006">
              <mc:Choice xmlns:v="urn:schemas-microsoft-com:vml" Requires="v">
                <p:oleObj name="Equation" r:id="rId3" imgW="952200" imgH="228600" progId="Equation.DSMT4">
                  <p:embed/>
                </p:oleObj>
              </mc:Choice>
              <mc:Fallback>
                <p:oleObj name="Equation" r:id="rId3" imgW="952200" imgH="228600" progId="Equation.DSMT4">
                  <p:embed/>
                  <p:pic>
                    <p:nvPicPr>
                      <p:cNvPr id="0" name=""/>
                      <p:cNvPicPr/>
                      <p:nvPr/>
                    </p:nvPicPr>
                    <p:blipFill>
                      <a:blip r:embed="rId4"/>
                      <a:stretch>
                        <a:fillRect/>
                      </a:stretch>
                    </p:blipFill>
                    <p:spPr>
                      <a:xfrm>
                        <a:off x="8499475" y="1709222"/>
                        <a:ext cx="1538883" cy="369332"/>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623648FE-93F1-4D23-BFDC-3B4FA77C148D}"/>
              </a:ext>
            </a:extLst>
          </p:cNvPr>
          <p:cNvSpPr txBox="1"/>
          <p:nvPr/>
        </p:nvSpPr>
        <p:spPr>
          <a:xfrm>
            <a:off x="4343400" y="2952750"/>
            <a:ext cx="6763390" cy="646331"/>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force divided by its magnitude gives a vector of direction cosines</a:t>
            </a:r>
          </a:p>
          <a:p>
            <a:r>
              <a:rPr lang="en-US" dirty="0">
                <a:latin typeface="Arial" panose="020B0604020202020204" pitchFamily="34" charset="0"/>
                <a:cs typeface="Arial" panose="020B0604020202020204" pitchFamily="34" charset="0"/>
              </a:rPr>
              <a:t>so taking inverse cosine gives the angles themselves</a:t>
            </a:r>
          </a:p>
        </p:txBody>
      </p:sp>
      <p:cxnSp>
        <p:nvCxnSpPr>
          <p:cNvPr id="13" name="Straight Connector 12">
            <a:extLst>
              <a:ext uri="{FF2B5EF4-FFF2-40B4-BE49-F238E27FC236}">
                <a16:creationId xmlns:a16="http://schemas.microsoft.com/office/drawing/2014/main" id="{B6956146-2034-FB1B-C655-23D5BA863CE0}"/>
              </a:ext>
            </a:extLst>
          </p:cNvPr>
          <p:cNvCxnSpPr>
            <a:cxnSpLocks/>
          </p:cNvCxnSpPr>
          <p:nvPr/>
        </p:nvCxnSpPr>
        <p:spPr>
          <a:xfrm>
            <a:off x="755542" y="5086350"/>
            <a:ext cx="9598133" cy="0"/>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1976656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15868D6-A022-5956-1FDC-782CD74FACBE}"/>
              </a:ext>
            </a:extLst>
          </p:cNvPr>
          <p:cNvSpPr txBox="1"/>
          <p:nvPr/>
        </p:nvSpPr>
        <p:spPr>
          <a:xfrm>
            <a:off x="4495801" y="272474"/>
            <a:ext cx="1839030" cy="369332"/>
          </a:xfrm>
          <a:prstGeom prst="rect">
            <a:avLst/>
          </a:prstGeom>
          <a:noFill/>
        </p:spPr>
        <p:txBody>
          <a:bodyPr wrap="none" rtlCol="0">
            <a:spAutoFit/>
          </a:bodyPr>
          <a:lstStyle/>
          <a:p>
            <a:r>
              <a:rPr lang="en-US" dirty="0">
                <a:solidFill>
                  <a:srgbClr val="C00000"/>
                </a:solidFill>
                <a:latin typeface="Arial" panose="020B0604020202020204" pitchFamily="34" charset="0"/>
                <a:cs typeface="Arial" panose="020B0604020202020204" pitchFamily="34" charset="0"/>
              </a:rPr>
              <a:t>Position Vectors</a:t>
            </a:r>
          </a:p>
        </p:txBody>
      </p:sp>
      <p:sp>
        <p:nvSpPr>
          <p:cNvPr id="3" name="TextBox 2">
            <a:extLst>
              <a:ext uri="{FF2B5EF4-FFF2-40B4-BE49-F238E27FC236}">
                <a16:creationId xmlns:a16="http://schemas.microsoft.com/office/drawing/2014/main" id="{48C02E5B-5923-847A-28D6-50E4BF5C37A2}"/>
              </a:ext>
            </a:extLst>
          </p:cNvPr>
          <p:cNvSpPr txBox="1"/>
          <p:nvPr/>
        </p:nvSpPr>
        <p:spPr>
          <a:xfrm>
            <a:off x="571501" y="1043904"/>
            <a:ext cx="7848600" cy="646331"/>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If we have two points A and B the vector from A to B, </a:t>
            </a:r>
            <a:r>
              <a:rPr lang="en-US" b="1" dirty="0" err="1">
                <a:latin typeface="Arial" panose="020B0604020202020204" pitchFamily="34" charset="0"/>
                <a:cs typeface="Arial" panose="020B0604020202020204" pitchFamily="34" charset="0"/>
              </a:rPr>
              <a:t>r</a:t>
            </a:r>
            <a:r>
              <a:rPr lang="en-US" baseline="-25000" dirty="0" err="1">
                <a:latin typeface="Arial" panose="020B0604020202020204" pitchFamily="34" charset="0"/>
                <a:cs typeface="Arial" panose="020B0604020202020204" pitchFamily="34" charset="0"/>
              </a:rPr>
              <a:t>AB</a:t>
            </a:r>
            <a:r>
              <a:rPr lang="en-US" dirty="0">
                <a:latin typeface="Arial" panose="020B0604020202020204" pitchFamily="34" charset="0"/>
                <a:cs typeface="Arial" panose="020B0604020202020204" pitchFamily="34" charset="0"/>
              </a:rPr>
              <a:t>, is the position vector between those two points.</a:t>
            </a:r>
          </a:p>
        </p:txBody>
      </p:sp>
      <p:grpSp>
        <p:nvGrpSpPr>
          <p:cNvPr id="4" name="Group 3">
            <a:extLst>
              <a:ext uri="{FF2B5EF4-FFF2-40B4-BE49-F238E27FC236}">
                <a16:creationId xmlns:a16="http://schemas.microsoft.com/office/drawing/2014/main" id="{97699255-EC9B-CE4D-17C5-24257916605E}"/>
              </a:ext>
            </a:extLst>
          </p:cNvPr>
          <p:cNvGrpSpPr/>
          <p:nvPr/>
        </p:nvGrpSpPr>
        <p:grpSpPr>
          <a:xfrm>
            <a:off x="6580532" y="1572984"/>
            <a:ext cx="2851701" cy="2222701"/>
            <a:chOff x="1838325" y="97059"/>
            <a:chExt cx="2435737" cy="2003590"/>
          </a:xfrm>
        </p:grpSpPr>
        <p:cxnSp>
          <p:nvCxnSpPr>
            <p:cNvPr id="5" name="Straight Arrow Connector 4">
              <a:extLst>
                <a:ext uri="{FF2B5EF4-FFF2-40B4-BE49-F238E27FC236}">
                  <a16:creationId xmlns:a16="http://schemas.microsoft.com/office/drawing/2014/main" id="{2CF34FE5-210C-CF35-873D-E0AEC48E2BAD}"/>
                </a:ext>
              </a:extLst>
            </p:cNvPr>
            <p:cNvCxnSpPr/>
            <p:nvPr/>
          </p:nvCxnSpPr>
          <p:spPr>
            <a:xfrm>
              <a:off x="2381250" y="1419225"/>
              <a:ext cx="16002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6" name="Straight Arrow Connector 5">
              <a:extLst>
                <a:ext uri="{FF2B5EF4-FFF2-40B4-BE49-F238E27FC236}">
                  <a16:creationId xmlns:a16="http://schemas.microsoft.com/office/drawing/2014/main" id="{0653BA7A-45A1-F50B-82C6-18CEFBFE4B21}"/>
                </a:ext>
              </a:extLst>
            </p:cNvPr>
            <p:cNvCxnSpPr/>
            <p:nvPr/>
          </p:nvCxnSpPr>
          <p:spPr>
            <a:xfrm flipV="1">
              <a:off x="2381249" y="282878"/>
              <a:ext cx="0" cy="115252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 name="Straight Arrow Connector 6">
              <a:extLst>
                <a:ext uri="{FF2B5EF4-FFF2-40B4-BE49-F238E27FC236}">
                  <a16:creationId xmlns:a16="http://schemas.microsoft.com/office/drawing/2014/main" id="{7595307C-F03E-9AB7-3A13-8FDA2F23AAD9}"/>
                </a:ext>
              </a:extLst>
            </p:cNvPr>
            <p:cNvCxnSpPr/>
            <p:nvPr/>
          </p:nvCxnSpPr>
          <p:spPr>
            <a:xfrm flipH="1">
              <a:off x="1838325" y="1419225"/>
              <a:ext cx="542925" cy="54292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 name="Straight Connector 7">
              <a:extLst>
                <a:ext uri="{FF2B5EF4-FFF2-40B4-BE49-F238E27FC236}">
                  <a16:creationId xmlns:a16="http://schemas.microsoft.com/office/drawing/2014/main" id="{2DF902E1-2124-8591-B073-001926C6543F}"/>
                </a:ext>
              </a:extLst>
            </p:cNvPr>
            <p:cNvCxnSpPr/>
            <p:nvPr/>
          </p:nvCxnSpPr>
          <p:spPr>
            <a:xfrm flipH="1">
              <a:off x="2841026" y="462139"/>
              <a:ext cx="371475" cy="314325"/>
            </a:xfrm>
            <a:prstGeom prst="line">
              <a:avLst/>
            </a:prstGeom>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1B16D1D2-F152-6CC1-69B0-2D1834367DA9}"/>
                </a:ext>
              </a:extLst>
            </p:cNvPr>
            <p:cNvCxnSpPr/>
            <p:nvPr/>
          </p:nvCxnSpPr>
          <p:spPr>
            <a:xfrm flipH="1">
              <a:off x="2846083" y="880049"/>
              <a:ext cx="371475" cy="314325"/>
            </a:xfrm>
            <a:prstGeom prst="line">
              <a:avLst/>
            </a:prstGeom>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3D211A3D-710F-DABF-D880-78E82BE5319D}"/>
                </a:ext>
              </a:extLst>
            </p:cNvPr>
            <p:cNvCxnSpPr/>
            <p:nvPr/>
          </p:nvCxnSpPr>
          <p:spPr>
            <a:xfrm flipH="1">
              <a:off x="3826863" y="462140"/>
              <a:ext cx="371475" cy="314325"/>
            </a:xfrm>
            <a:prstGeom prst="line">
              <a:avLst/>
            </a:prstGeom>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6A00EB07-A9DC-8399-0E80-1E64E7844D94}"/>
                </a:ext>
              </a:extLst>
            </p:cNvPr>
            <p:cNvCxnSpPr/>
            <p:nvPr/>
          </p:nvCxnSpPr>
          <p:spPr>
            <a:xfrm flipH="1">
              <a:off x="3826863" y="873979"/>
              <a:ext cx="371475" cy="314325"/>
            </a:xfrm>
            <a:prstGeom prst="line">
              <a:avLst/>
            </a:prstGeom>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D6AE0273-75F2-E706-66D2-898DD7196F38}"/>
                </a:ext>
              </a:extLst>
            </p:cNvPr>
            <p:cNvCxnSpPr>
              <a:cxnSpLocks/>
            </p:cNvCxnSpPr>
            <p:nvPr/>
          </p:nvCxnSpPr>
          <p:spPr>
            <a:xfrm>
              <a:off x="3212501" y="462139"/>
              <a:ext cx="985837" cy="0"/>
            </a:xfrm>
            <a:prstGeom prst="line">
              <a:avLst/>
            </a:prstGeom>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83AC0D7E-93CD-677D-690D-0C16FBE73BD0}"/>
                </a:ext>
              </a:extLst>
            </p:cNvPr>
            <p:cNvCxnSpPr>
              <a:cxnSpLocks/>
            </p:cNvCxnSpPr>
            <p:nvPr/>
          </p:nvCxnSpPr>
          <p:spPr>
            <a:xfrm>
              <a:off x="2845147" y="776464"/>
              <a:ext cx="0" cy="414333"/>
            </a:xfrm>
            <a:prstGeom prst="line">
              <a:avLst/>
            </a:prstGeom>
          </p:spPr>
          <p:style>
            <a:lnRef idx="1">
              <a:schemeClr val="dk1"/>
            </a:lnRef>
            <a:fillRef idx="0">
              <a:schemeClr val="dk1"/>
            </a:fillRef>
            <a:effectRef idx="0">
              <a:schemeClr val="dk1"/>
            </a:effectRef>
            <a:fontRef idx="minor">
              <a:schemeClr val="tx1"/>
            </a:fontRef>
          </p:style>
        </p:cxnSp>
        <p:cxnSp>
          <p:nvCxnSpPr>
            <p:cNvPr id="14" name="Straight Connector 13">
              <a:extLst>
                <a:ext uri="{FF2B5EF4-FFF2-40B4-BE49-F238E27FC236}">
                  <a16:creationId xmlns:a16="http://schemas.microsoft.com/office/drawing/2014/main" id="{10E68C3D-842C-D458-7BFF-2605A0B18B10}"/>
                </a:ext>
              </a:extLst>
            </p:cNvPr>
            <p:cNvCxnSpPr>
              <a:cxnSpLocks/>
            </p:cNvCxnSpPr>
            <p:nvPr/>
          </p:nvCxnSpPr>
          <p:spPr>
            <a:xfrm>
              <a:off x="3217264" y="467081"/>
              <a:ext cx="0" cy="414333"/>
            </a:xfrm>
            <a:prstGeom prst="line">
              <a:avLst/>
            </a:prstGeom>
          </p:spPr>
          <p:style>
            <a:lnRef idx="1">
              <a:schemeClr val="dk1"/>
            </a:lnRef>
            <a:fillRef idx="0">
              <a:schemeClr val="dk1"/>
            </a:fillRef>
            <a:effectRef idx="0">
              <a:schemeClr val="dk1"/>
            </a:effectRef>
            <a:fontRef idx="minor">
              <a:schemeClr val="tx1"/>
            </a:fontRef>
          </p:style>
        </p:cxnSp>
        <p:cxnSp>
          <p:nvCxnSpPr>
            <p:cNvPr id="15" name="Straight Connector 14">
              <a:extLst>
                <a:ext uri="{FF2B5EF4-FFF2-40B4-BE49-F238E27FC236}">
                  <a16:creationId xmlns:a16="http://schemas.microsoft.com/office/drawing/2014/main" id="{CF37E824-81F6-CCD9-07D6-769820782CFE}"/>
                </a:ext>
              </a:extLst>
            </p:cNvPr>
            <p:cNvCxnSpPr>
              <a:cxnSpLocks/>
            </p:cNvCxnSpPr>
            <p:nvPr/>
          </p:nvCxnSpPr>
          <p:spPr>
            <a:xfrm>
              <a:off x="4198338" y="467081"/>
              <a:ext cx="0" cy="414333"/>
            </a:xfrm>
            <a:prstGeom prst="line">
              <a:avLst/>
            </a:prstGeom>
          </p:spPr>
          <p:style>
            <a:lnRef idx="1">
              <a:schemeClr val="dk1"/>
            </a:lnRef>
            <a:fillRef idx="0">
              <a:schemeClr val="dk1"/>
            </a:fillRef>
            <a:effectRef idx="0">
              <a:schemeClr val="dk1"/>
            </a:effectRef>
            <a:fontRef idx="minor">
              <a:schemeClr val="tx1"/>
            </a:fontRef>
          </p:style>
        </p:cxnSp>
        <p:cxnSp>
          <p:nvCxnSpPr>
            <p:cNvPr id="16" name="Straight Connector 15">
              <a:extLst>
                <a:ext uri="{FF2B5EF4-FFF2-40B4-BE49-F238E27FC236}">
                  <a16:creationId xmlns:a16="http://schemas.microsoft.com/office/drawing/2014/main" id="{DDC7248D-8019-C6E3-7572-74896CB0A735}"/>
                </a:ext>
              </a:extLst>
            </p:cNvPr>
            <p:cNvCxnSpPr>
              <a:cxnSpLocks/>
            </p:cNvCxnSpPr>
            <p:nvPr/>
          </p:nvCxnSpPr>
          <p:spPr>
            <a:xfrm>
              <a:off x="3826863" y="772887"/>
              <a:ext cx="0" cy="414333"/>
            </a:xfrm>
            <a:prstGeom prst="line">
              <a:avLst/>
            </a:prstGeom>
          </p:spPr>
          <p:style>
            <a:lnRef idx="1">
              <a:schemeClr val="dk1"/>
            </a:lnRef>
            <a:fillRef idx="0">
              <a:schemeClr val="dk1"/>
            </a:fillRef>
            <a:effectRef idx="0">
              <a:schemeClr val="dk1"/>
            </a:effectRef>
            <a:fontRef idx="minor">
              <a:schemeClr val="tx1"/>
            </a:fontRef>
          </p:style>
        </p:cxnSp>
        <p:cxnSp>
          <p:nvCxnSpPr>
            <p:cNvPr id="17" name="Straight Connector 16">
              <a:extLst>
                <a:ext uri="{FF2B5EF4-FFF2-40B4-BE49-F238E27FC236}">
                  <a16:creationId xmlns:a16="http://schemas.microsoft.com/office/drawing/2014/main" id="{5BDBCC4E-4532-9979-3E5F-FFDEB25D8BF0}"/>
                </a:ext>
              </a:extLst>
            </p:cNvPr>
            <p:cNvCxnSpPr>
              <a:cxnSpLocks/>
            </p:cNvCxnSpPr>
            <p:nvPr/>
          </p:nvCxnSpPr>
          <p:spPr>
            <a:xfrm>
              <a:off x="2841026" y="776464"/>
              <a:ext cx="985837" cy="0"/>
            </a:xfrm>
            <a:prstGeom prst="line">
              <a:avLst/>
            </a:prstGeom>
          </p:spPr>
          <p:style>
            <a:lnRef idx="1">
              <a:schemeClr val="dk1"/>
            </a:lnRef>
            <a:fillRef idx="0">
              <a:schemeClr val="dk1"/>
            </a:fillRef>
            <a:effectRef idx="0">
              <a:schemeClr val="dk1"/>
            </a:effectRef>
            <a:fontRef idx="minor">
              <a:schemeClr val="tx1"/>
            </a:fontRef>
          </p:style>
        </p:cxnSp>
        <p:cxnSp>
          <p:nvCxnSpPr>
            <p:cNvPr id="18" name="Straight Connector 17">
              <a:extLst>
                <a:ext uri="{FF2B5EF4-FFF2-40B4-BE49-F238E27FC236}">
                  <a16:creationId xmlns:a16="http://schemas.microsoft.com/office/drawing/2014/main" id="{70A36E16-86B7-9072-8DDA-0BAFD0B6257D}"/>
                </a:ext>
              </a:extLst>
            </p:cNvPr>
            <p:cNvCxnSpPr>
              <a:cxnSpLocks/>
            </p:cNvCxnSpPr>
            <p:nvPr/>
          </p:nvCxnSpPr>
          <p:spPr>
            <a:xfrm>
              <a:off x="3212501" y="881414"/>
              <a:ext cx="985837" cy="0"/>
            </a:xfrm>
            <a:prstGeom prst="line">
              <a:avLst/>
            </a:prstGeom>
          </p:spPr>
          <p:style>
            <a:lnRef idx="1">
              <a:schemeClr val="dk1"/>
            </a:lnRef>
            <a:fillRef idx="0">
              <a:schemeClr val="dk1"/>
            </a:fillRef>
            <a:effectRef idx="0">
              <a:schemeClr val="dk1"/>
            </a:effectRef>
            <a:fontRef idx="minor">
              <a:schemeClr val="tx1"/>
            </a:fontRef>
          </p:style>
        </p:cxnSp>
        <p:cxnSp>
          <p:nvCxnSpPr>
            <p:cNvPr id="19" name="Straight Connector 18">
              <a:extLst>
                <a:ext uri="{FF2B5EF4-FFF2-40B4-BE49-F238E27FC236}">
                  <a16:creationId xmlns:a16="http://schemas.microsoft.com/office/drawing/2014/main" id="{1D86EF06-805E-BEA9-1578-F29B36EF8F25}"/>
                </a:ext>
              </a:extLst>
            </p:cNvPr>
            <p:cNvCxnSpPr>
              <a:cxnSpLocks/>
            </p:cNvCxnSpPr>
            <p:nvPr/>
          </p:nvCxnSpPr>
          <p:spPr>
            <a:xfrm>
              <a:off x="2841026" y="1187220"/>
              <a:ext cx="985837" cy="0"/>
            </a:xfrm>
            <a:prstGeom prst="line">
              <a:avLst/>
            </a:prstGeom>
          </p:spPr>
          <p:style>
            <a:lnRef idx="1">
              <a:schemeClr val="dk1"/>
            </a:lnRef>
            <a:fillRef idx="0">
              <a:schemeClr val="dk1"/>
            </a:fillRef>
            <a:effectRef idx="0">
              <a:schemeClr val="dk1"/>
            </a:effectRef>
            <a:fontRef idx="minor">
              <a:schemeClr val="tx1"/>
            </a:fontRef>
          </p:style>
        </p:cxnSp>
        <p:sp>
          <p:nvSpPr>
            <p:cNvPr id="20" name="TextBox 19">
              <a:extLst>
                <a:ext uri="{FF2B5EF4-FFF2-40B4-BE49-F238E27FC236}">
                  <a16:creationId xmlns:a16="http://schemas.microsoft.com/office/drawing/2014/main" id="{F0A83B50-C3B8-F6B2-7E14-8E68F1C95B1D}"/>
                </a:ext>
              </a:extLst>
            </p:cNvPr>
            <p:cNvSpPr txBox="1"/>
            <p:nvPr/>
          </p:nvSpPr>
          <p:spPr bwMode="auto">
            <a:xfrm>
              <a:off x="3850645" y="1460523"/>
              <a:ext cx="26161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eaLnBrk="1" hangingPunct="1"/>
              <a:r>
                <a:rPr lang="en-US" sz="1200" i="1" dirty="0">
                  <a:latin typeface="Times New Roman" panose="02020603050405020304" pitchFamily="18" charset="0"/>
                  <a:cs typeface="Times New Roman" panose="02020603050405020304" pitchFamily="18" charset="0"/>
                </a:rPr>
                <a:t>x</a:t>
              </a:r>
            </a:p>
          </p:txBody>
        </p:sp>
        <p:sp>
          <p:nvSpPr>
            <p:cNvPr id="21" name="TextBox 20">
              <a:extLst>
                <a:ext uri="{FF2B5EF4-FFF2-40B4-BE49-F238E27FC236}">
                  <a16:creationId xmlns:a16="http://schemas.microsoft.com/office/drawing/2014/main" id="{E2DFCBD9-AE8F-75FA-ABA8-5229011EAEB6}"/>
                </a:ext>
              </a:extLst>
            </p:cNvPr>
            <p:cNvSpPr txBox="1"/>
            <p:nvPr/>
          </p:nvSpPr>
          <p:spPr bwMode="auto">
            <a:xfrm>
              <a:off x="2381250" y="97059"/>
              <a:ext cx="26161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eaLnBrk="1" hangingPunct="1"/>
              <a:r>
                <a:rPr lang="en-US" sz="1200" i="1" dirty="0">
                  <a:latin typeface="Times New Roman" panose="02020603050405020304" pitchFamily="18" charset="0"/>
                  <a:cs typeface="Times New Roman" panose="02020603050405020304" pitchFamily="18" charset="0"/>
                </a:rPr>
                <a:t>y</a:t>
              </a:r>
            </a:p>
          </p:txBody>
        </p:sp>
        <p:sp>
          <p:nvSpPr>
            <p:cNvPr id="22" name="TextBox 21">
              <a:extLst>
                <a:ext uri="{FF2B5EF4-FFF2-40B4-BE49-F238E27FC236}">
                  <a16:creationId xmlns:a16="http://schemas.microsoft.com/office/drawing/2014/main" id="{9C92E0DD-B7C9-525C-F3BC-A2AD4FCDB7A8}"/>
                </a:ext>
              </a:extLst>
            </p:cNvPr>
            <p:cNvSpPr txBox="1"/>
            <p:nvPr/>
          </p:nvSpPr>
          <p:spPr bwMode="auto">
            <a:xfrm>
              <a:off x="1859053" y="1823650"/>
              <a:ext cx="2535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eaLnBrk="1" hangingPunct="1"/>
              <a:r>
                <a:rPr lang="en-US" sz="1200" i="1" dirty="0">
                  <a:latin typeface="Times New Roman" panose="02020603050405020304" pitchFamily="18" charset="0"/>
                  <a:cs typeface="Times New Roman" panose="02020603050405020304" pitchFamily="18" charset="0"/>
                </a:rPr>
                <a:t>z</a:t>
              </a:r>
            </a:p>
          </p:txBody>
        </p:sp>
        <p:sp>
          <p:nvSpPr>
            <p:cNvPr id="23" name="TextBox 22">
              <a:extLst>
                <a:ext uri="{FF2B5EF4-FFF2-40B4-BE49-F238E27FC236}">
                  <a16:creationId xmlns:a16="http://schemas.microsoft.com/office/drawing/2014/main" id="{2A203E2C-BEBD-EAA8-A088-AAC8CF9464FD}"/>
                </a:ext>
              </a:extLst>
            </p:cNvPr>
            <p:cNvSpPr txBox="1"/>
            <p:nvPr/>
          </p:nvSpPr>
          <p:spPr bwMode="auto">
            <a:xfrm>
              <a:off x="2988498" y="694290"/>
              <a:ext cx="29527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eaLnBrk="1" hangingPunct="1"/>
              <a:r>
                <a:rPr lang="en-US" sz="1200" dirty="0">
                  <a:latin typeface="Times New Roman" panose="02020603050405020304" pitchFamily="18" charset="0"/>
                  <a:cs typeface="Times New Roman" panose="02020603050405020304" pitchFamily="18" charset="0"/>
                </a:rPr>
                <a:t>A</a:t>
              </a:r>
            </a:p>
          </p:txBody>
        </p:sp>
        <p:sp>
          <p:nvSpPr>
            <p:cNvPr id="24" name="TextBox 23">
              <a:extLst>
                <a:ext uri="{FF2B5EF4-FFF2-40B4-BE49-F238E27FC236}">
                  <a16:creationId xmlns:a16="http://schemas.microsoft.com/office/drawing/2014/main" id="{32A6C114-B306-BE10-A32A-065F465E30B4}"/>
                </a:ext>
              </a:extLst>
            </p:cNvPr>
            <p:cNvSpPr txBox="1"/>
            <p:nvPr/>
          </p:nvSpPr>
          <p:spPr bwMode="auto">
            <a:xfrm>
              <a:off x="3691053" y="513756"/>
              <a:ext cx="28725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eaLnBrk="1" hangingPunct="1"/>
              <a:r>
                <a:rPr lang="en-US" sz="1200" dirty="0">
                  <a:latin typeface="Times New Roman" panose="02020603050405020304" pitchFamily="18" charset="0"/>
                  <a:cs typeface="Times New Roman" panose="02020603050405020304" pitchFamily="18" charset="0"/>
                </a:rPr>
                <a:t>B</a:t>
              </a:r>
            </a:p>
          </p:txBody>
        </p:sp>
        <p:cxnSp>
          <p:nvCxnSpPr>
            <p:cNvPr id="25" name="Straight Arrow Connector 24">
              <a:extLst>
                <a:ext uri="{FF2B5EF4-FFF2-40B4-BE49-F238E27FC236}">
                  <a16:creationId xmlns:a16="http://schemas.microsoft.com/office/drawing/2014/main" id="{6A3B7B69-3CCD-7220-D6C0-86B939099C05}"/>
                </a:ext>
              </a:extLst>
            </p:cNvPr>
            <p:cNvCxnSpPr>
              <a:cxnSpLocks/>
            </p:cNvCxnSpPr>
            <p:nvPr/>
          </p:nvCxnSpPr>
          <p:spPr>
            <a:xfrm flipV="1">
              <a:off x="3220668" y="776912"/>
              <a:ext cx="596966" cy="104232"/>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graphicFrame>
          <p:nvGraphicFramePr>
            <p:cNvPr id="26" name="Object 25">
              <a:extLst>
                <a:ext uri="{FF2B5EF4-FFF2-40B4-BE49-F238E27FC236}">
                  <a16:creationId xmlns:a16="http://schemas.microsoft.com/office/drawing/2014/main" id="{6A6AC738-12A8-5725-0146-DC20702BB3AE}"/>
                </a:ext>
              </a:extLst>
            </p:cNvPr>
            <p:cNvGraphicFramePr>
              <a:graphicFrameLocks noChangeAspect="1"/>
            </p:cNvGraphicFramePr>
            <p:nvPr>
              <p:extLst>
                <p:ext uri="{D42A27DB-BD31-4B8C-83A1-F6EECF244321}">
                  <p14:modId xmlns:p14="http://schemas.microsoft.com/office/powerpoint/2010/main" val="1485515219"/>
                </p:ext>
              </p:extLst>
            </p:nvPr>
          </p:nvGraphicFramePr>
          <p:xfrm>
            <a:off x="3388239" y="561737"/>
            <a:ext cx="215900" cy="228600"/>
          </p:xfrm>
          <a:graphic>
            <a:graphicData uri="http://schemas.openxmlformats.org/presentationml/2006/ole">
              <mc:AlternateContent xmlns:mc="http://schemas.openxmlformats.org/markup-compatibility/2006">
                <mc:Choice xmlns:v="urn:schemas-microsoft-com:vml" Requires="v">
                  <p:oleObj name="Equation" r:id="rId3" imgW="215640" imgH="228600" progId="Equation.DSMT4">
                    <p:embed/>
                  </p:oleObj>
                </mc:Choice>
                <mc:Fallback>
                  <p:oleObj name="Equation" r:id="rId3" imgW="215640" imgH="228600" progId="Equation.DSMT4">
                    <p:embed/>
                    <p:pic>
                      <p:nvPicPr>
                        <p:cNvPr id="35" name="Object 34">
                          <a:extLst>
                            <a:ext uri="{FF2B5EF4-FFF2-40B4-BE49-F238E27FC236}">
                              <a16:creationId xmlns:a16="http://schemas.microsoft.com/office/drawing/2014/main" id="{EC996B18-5747-9418-66D5-A8F5857F14B8}"/>
                            </a:ext>
                          </a:extLst>
                        </p:cNvPr>
                        <p:cNvPicPr/>
                        <p:nvPr/>
                      </p:nvPicPr>
                      <p:blipFill>
                        <a:blip r:embed="rId4"/>
                        <a:stretch>
                          <a:fillRect/>
                        </a:stretch>
                      </p:blipFill>
                      <p:spPr>
                        <a:xfrm>
                          <a:off x="3388239" y="561737"/>
                          <a:ext cx="215900" cy="228600"/>
                        </a:xfrm>
                        <a:prstGeom prst="rect">
                          <a:avLst/>
                        </a:prstGeom>
                      </p:spPr>
                    </p:pic>
                  </p:oleObj>
                </mc:Fallback>
              </mc:AlternateContent>
            </a:graphicData>
          </a:graphic>
        </p:graphicFrame>
        <p:graphicFrame>
          <p:nvGraphicFramePr>
            <p:cNvPr id="27" name="Object 26">
              <a:extLst>
                <a:ext uri="{FF2B5EF4-FFF2-40B4-BE49-F238E27FC236}">
                  <a16:creationId xmlns:a16="http://schemas.microsoft.com/office/drawing/2014/main" id="{24116E47-6F88-24D8-AB6E-3BE2E104405C}"/>
                </a:ext>
              </a:extLst>
            </p:cNvPr>
            <p:cNvGraphicFramePr>
              <a:graphicFrameLocks noChangeAspect="1"/>
            </p:cNvGraphicFramePr>
            <p:nvPr>
              <p:extLst>
                <p:ext uri="{D42A27DB-BD31-4B8C-83A1-F6EECF244321}">
                  <p14:modId xmlns:p14="http://schemas.microsoft.com/office/powerpoint/2010/main" val="265906449"/>
                </p:ext>
              </p:extLst>
            </p:nvPr>
          </p:nvGraphicFramePr>
          <p:xfrm>
            <a:off x="3220668" y="1149328"/>
            <a:ext cx="241300" cy="228600"/>
          </p:xfrm>
          <a:graphic>
            <a:graphicData uri="http://schemas.openxmlformats.org/presentationml/2006/ole">
              <mc:AlternateContent xmlns:mc="http://schemas.openxmlformats.org/markup-compatibility/2006">
                <mc:Choice xmlns:v="urn:schemas-microsoft-com:vml" Requires="v">
                  <p:oleObj name="Equation" r:id="rId5" imgW="241200" imgH="228600" progId="Equation.DSMT4">
                    <p:embed/>
                  </p:oleObj>
                </mc:Choice>
                <mc:Fallback>
                  <p:oleObj name="Equation" r:id="rId5" imgW="241200" imgH="228600" progId="Equation.DSMT4">
                    <p:embed/>
                    <p:pic>
                      <p:nvPicPr>
                        <p:cNvPr id="36" name="Object 35">
                          <a:extLst>
                            <a:ext uri="{FF2B5EF4-FFF2-40B4-BE49-F238E27FC236}">
                              <a16:creationId xmlns:a16="http://schemas.microsoft.com/office/drawing/2014/main" id="{90784776-A63D-0F96-820B-B897853BB571}"/>
                            </a:ext>
                          </a:extLst>
                        </p:cNvPr>
                        <p:cNvPicPr/>
                        <p:nvPr/>
                      </p:nvPicPr>
                      <p:blipFill>
                        <a:blip r:embed="rId6"/>
                        <a:stretch>
                          <a:fillRect/>
                        </a:stretch>
                      </p:blipFill>
                      <p:spPr>
                        <a:xfrm>
                          <a:off x="3220668" y="1149328"/>
                          <a:ext cx="241300" cy="228600"/>
                        </a:xfrm>
                        <a:prstGeom prst="rect">
                          <a:avLst/>
                        </a:prstGeom>
                      </p:spPr>
                    </p:pic>
                  </p:oleObj>
                </mc:Fallback>
              </mc:AlternateContent>
            </a:graphicData>
          </a:graphic>
        </p:graphicFrame>
        <p:graphicFrame>
          <p:nvGraphicFramePr>
            <p:cNvPr id="28" name="Object 27">
              <a:extLst>
                <a:ext uri="{FF2B5EF4-FFF2-40B4-BE49-F238E27FC236}">
                  <a16:creationId xmlns:a16="http://schemas.microsoft.com/office/drawing/2014/main" id="{6C742B6F-C7DF-1ACA-5643-947841A93A0F}"/>
                </a:ext>
              </a:extLst>
            </p:cNvPr>
            <p:cNvGraphicFramePr>
              <a:graphicFrameLocks noChangeAspect="1"/>
            </p:cNvGraphicFramePr>
            <p:nvPr>
              <p:extLst>
                <p:ext uri="{D42A27DB-BD31-4B8C-83A1-F6EECF244321}">
                  <p14:modId xmlns:p14="http://schemas.microsoft.com/office/powerpoint/2010/main" val="4103705722"/>
                </p:ext>
              </p:extLst>
            </p:nvPr>
          </p:nvGraphicFramePr>
          <p:xfrm>
            <a:off x="2595677" y="778823"/>
            <a:ext cx="254000" cy="228600"/>
          </p:xfrm>
          <a:graphic>
            <a:graphicData uri="http://schemas.openxmlformats.org/presentationml/2006/ole">
              <mc:AlternateContent xmlns:mc="http://schemas.openxmlformats.org/markup-compatibility/2006">
                <mc:Choice xmlns:v="urn:schemas-microsoft-com:vml" Requires="v">
                  <p:oleObj name="Equation" r:id="rId7" imgW="253800" imgH="228600" progId="Equation.DSMT4">
                    <p:embed/>
                  </p:oleObj>
                </mc:Choice>
                <mc:Fallback>
                  <p:oleObj name="Equation" r:id="rId7" imgW="253800" imgH="228600" progId="Equation.DSMT4">
                    <p:embed/>
                    <p:pic>
                      <p:nvPicPr>
                        <p:cNvPr id="37" name="Object 36">
                          <a:extLst>
                            <a:ext uri="{FF2B5EF4-FFF2-40B4-BE49-F238E27FC236}">
                              <a16:creationId xmlns:a16="http://schemas.microsoft.com/office/drawing/2014/main" id="{235DC96C-EA9A-CDD9-856C-9445F8B6BB4D}"/>
                            </a:ext>
                          </a:extLst>
                        </p:cNvPr>
                        <p:cNvPicPr/>
                        <p:nvPr/>
                      </p:nvPicPr>
                      <p:blipFill>
                        <a:blip r:embed="rId8"/>
                        <a:stretch>
                          <a:fillRect/>
                        </a:stretch>
                      </p:blipFill>
                      <p:spPr>
                        <a:xfrm>
                          <a:off x="2595677" y="778823"/>
                          <a:ext cx="254000" cy="228600"/>
                        </a:xfrm>
                        <a:prstGeom prst="rect">
                          <a:avLst/>
                        </a:prstGeom>
                      </p:spPr>
                    </p:pic>
                  </p:oleObj>
                </mc:Fallback>
              </mc:AlternateContent>
            </a:graphicData>
          </a:graphic>
        </p:graphicFrame>
        <p:graphicFrame>
          <p:nvGraphicFramePr>
            <p:cNvPr id="29" name="Object 28">
              <a:extLst>
                <a:ext uri="{FF2B5EF4-FFF2-40B4-BE49-F238E27FC236}">
                  <a16:creationId xmlns:a16="http://schemas.microsoft.com/office/drawing/2014/main" id="{DA6E1CF1-8D42-EF53-A2FC-9C18838244B3}"/>
                </a:ext>
              </a:extLst>
            </p:cNvPr>
            <p:cNvGraphicFramePr>
              <a:graphicFrameLocks noChangeAspect="1"/>
            </p:cNvGraphicFramePr>
            <p:nvPr>
              <p:extLst>
                <p:ext uri="{D42A27DB-BD31-4B8C-83A1-F6EECF244321}">
                  <p14:modId xmlns:p14="http://schemas.microsoft.com/office/powerpoint/2010/main" val="3054792009"/>
                </p:ext>
              </p:extLst>
            </p:nvPr>
          </p:nvGraphicFramePr>
          <p:xfrm>
            <a:off x="4032762" y="962197"/>
            <a:ext cx="241300" cy="228600"/>
          </p:xfrm>
          <a:graphic>
            <a:graphicData uri="http://schemas.openxmlformats.org/presentationml/2006/ole">
              <mc:AlternateContent xmlns:mc="http://schemas.openxmlformats.org/markup-compatibility/2006">
                <mc:Choice xmlns:v="urn:schemas-microsoft-com:vml" Requires="v">
                  <p:oleObj name="Equation" r:id="rId9" imgW="241200" imgH="228600" progId="Equation.DSMT4">
                    <p:embed/>
                  </p:oleObj>
                </mc:Choice>
                <mc:Fallback>
                  <p:oleObj name="Equation" r:id="rId9" imgW="241200" imgH="228600" progId="Equation.DSMT4">
                    <p:embed/>
                    <p:pic>
                      <p:nvPicPr>
                        <p:cNvPr id="38" name="Object 37">
                          <a:extLst>
                            <a:ext uri="{FF2B5EF4-FFF2-40B4-BE49-F238E27FC236}">
                              <a16:creationId xmlns:a16="http://schemas.microsoft.com/office/drawing/2014/main" id="{2B56AA83-1A06-7761-19D5-C8749C5AC812}"/>
                            </a:ext>
                          </a:extLst>
                        </p:cNvPr>
                        <p:cNvPicPr/>
                        <p:nvPr/>
                      </p:nvPicPr>
                      <p:blipFill>
                        <a:blip r:embed="rId10"/>
                        <a:stretch>
                          <a:fillRect/>
                        </a:stretch>
                      </p:blipFill>
                      <p:spPr>
                        <a:xfrm>
                          <a:off x="4032762" y="962197"/>
                          <a:ext cx="241300" cy="228600"/>
                        </a:xfrm>
                        <a:prstGeom prst="rect">
                          <a:avLst/>
                        </a:prstGeom>
                      </p:spPr>
                    </p:pic>
                  </p:oleObj>
                </mc:Fallback>
              </mc:AlternateContent>
            </a:graphicData>
          </a:graphic>
        </p:graphicFrame>
      </p:grpSp>
      <p:sp>
        <p:nvSpPr>
          <p:cNvPr id="30" name="TextBox 29">
            <a:extLst>
              <a:ext uri="{FF2B5EF4-FFF2-40B4-BE49-F238E27FC236}">
                <a16:creationId xmlns:a16="http://schemas.microsoft.com/office/drawing/2014/main" id="{F982DB17-3073-3CE3-9468-6EE846FF242B}"/>
              </a:ext>
            </a:extLst>
          </p:cNvPr>
          <p:cNvSpPr txBox="1"/>
          <p:nvPr/>
        </p:nvSpPr>
        <p:spPr>
          <a:xfrm>
            <a:off x="465845" y="3919117"/>
            <a:ext cx="6387518" cy="646331"/>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If we know the location of A and B relative to a given point P, </a:t>
            </a:r>
          </a:p>
          <a:p>
            <a:r>
              <a:rPr lang="en-US" dirty="0">
                <a:latin typeface="Arial" panose="020B0604020202020204" pitchFamily="34" charset="0"/>
                <a:cs typeface="Arial" panose="020B0604020202020204" pitchFamily="34" charset="0"/>
              </a:rPr>
              <a:t>then we can use vector relations to find the position vector</a:t>
            </a:r>
          </a:p>
        </p:txBody>
      </p:sp>
      <p:cxnSp>
        <p:nvCxnSpPr>
          <p:cNvPr id="32" name="Straight Arrow Connector 31">
            <a:extLst>
              <a:ext uri="{FF2B5EF4-FFF2-40B4-BE49-F238E27FC236}">
                <a16:creationId xmlns:a16="http://schemas.microsoft.com/office/drawing/2014/main" id="{F22F6F5D-30B7-BC35-A0C3-C3DE049CFF97}"/>
              </a:ext>
            </a:extLst>
          </p:cNvPr>
          <p:cNvCxnSpPr/>
          <p:nvPr/>
        </p:nvCxnSpPr>
        <p:spPr>
          <a:xfrm>
            <a:off x="7764776" y="5892670"/>
            <a:ext cx="2055985"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3" name="Straight Arrow Connector 32">
            <a:extLst>
              <a:ext uri="{FF2B5EF4-FFF2-40B4-BE49-F238E27FC236}">
                <a16:creationId xmlns:a16="http://schemas.microsoft.com/office/drawing/2014/main" id="{031F4FA7-77E7-049C-8299-2B8FAC79A034}"/>
              </a:ext>
            </a:extLst>
          </p:cNvPr>
          <p:cNvCxnSpPr/>
          <p:nvPr/>
        </p:nvCxnSpPr>
        <p:spPr>
          <a:xfrm flipV="1">
            <a:off x="7764775" y="4597796"/>
            <a:ext cx="0" cy="131330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4" name="Straight Arrow Connector 33">
            <a:extLst>
              <a:ext uri="{FF2B5EF4-FFF2-40B4-BE49-F238E27FC236}">
                <a16:creationId xmlns:a16="http://schemas.microsoft.com/office/drawing/2014/main" id="{6A3E15F2-7AC0-1812-792A-5E1CC7FE96AA}"/>
              </a:ext>
            </a:extLst>
          </p:cNvPr>
          <p:cNvCxnSpPr/>
          <p:nvPr/>
        </p:nvCxnSpPr>
        <p:spPr>
          <a:xfrm flipH="1">
            <a:off x="7067210" y="5892670"/>
            <a:ext cx="697566" cy="61866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5" name="TextBox 34">
            <a:extLst>
              <a:ext uri="{FF2B5EF4-FFF2-40B4-BE49-F238E27FC236}">
                <a16:creationId xmlns:a16="http://schemas.microsoft.com/office/drawing/2014/main" id="{BBE555C0-6A88-F610-3352-7E57C75296B1}"/>
              </a:ext>
            </a:extLst>
          </p:cNvPr>
          <p:cNvSpPr txBox="1"/>
          <p:nvPr/>
        </p:nvSpPr>
        <p:spPr bwMode="auto">
          <a:xfrm>
            <a:off x="9652700" y="5939730"/>
            <a:ext cx="336124" cy="315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eaLnBrk="1" hangingPunct="1"/>
            <a:r>
              <a:rPr lang="en-US" sz="1200" i="1" dirty="0">
                <a:latin typeface="Times New Roman" panose="02020603050405020304" pitchFamily="18" charset="0"/>
                <a:cs typeface="Times New Roman" panose="02020603050405020304" pitchFamily="18" charset="0"/>
              </a:rPr>
              <a:t>x</a:t>
            </a:r>
          </a:p>
        </p:txBody>
      </p:sp>
      <p:sp>
        <p:nvSpPr>
          <p:cNvPr id="36" name="TextBox 35">
            <a:extLst>
              <a:ext uri="{FF2B5EF4-FFF2-40B4-BE49-F238E27FC236}">
                <a16:creationId xmlns:a16="http://schemas.microsoft.com/office/drawing/2014/main" id="{40787868-7DDE-1F20-EFCA-158572332830}"/>
              </a:ext>
            </a:extLst>
          </p:cNvPr>
          <p:cNvSpPr txBox="1"/>
          <p:nvPr/>
        </p:nvSpPr>
        <p:spPr bwMode="auto">
          <a:xfrm>
            <a:off x="7764776" y="4386054"/>
            <a:ext cx="336124" cy="315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eaLnBrk="1" hangingPunct="1"/>
            <a:r>
              <a:rPr lang="en-US" sz="1200" i="1" dirty="0">
                <a:latin typeface="Times New Roman" panose="02020603050405020304" pitchFamily="18" charset="0"/>
                <a:cs typeface="Times New Roman" panose="02020603050405020304" pitchFamily="18" charset="0"/>
              </a:rPr>
              <a:t>y</a:t>
            </a:r>
          </a:p>
        </p:txBody>
      </p:sp>
      <p:sp>
        <p:nvSpPr>
          <p:cNvPr id="37" name="TextBox 36">
            <a:extLst>
              <a:ext uri="{FF2B5EF4-FFF2-40B4-BE49-F238E27FC236}">
                <a16:creationId xmlns:a16="http://schemas.microsoft.com/office/drawing/2014/main" id="{6262A032-CD14-F5AC-6061-3630930D96BD}"/>
              </a:ext>
            </a:extLst>
          </p:cNvPr>
          <p:cNvSpPr txBox="1"/>
          <p:nvPr/>
        </p:nvSpPr>
        <p:spPr bwMode="auto">
          <a:xfrm>
            <a:off x="7093842" y="6353515"/>
            <a:ext cx="325828" cy="315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eaLnBrk="1" hangingPunct="1"/>
            <a:r>
              <a:rPr lang="en-US" sz="1200" i="1" dirty="0">
                <a:latin typeface="Times New Roman" panose="02020603050405020304" pitchFamily="18" charset="0"/>
                <a:cs typeface="Times New Roman" panose="02020603050405020304" pitchFamily="18" charset="0"/>
              </a:rPr>
              <a:t>z</a:t>
            </a:r>
          </a:p>
        </p:txBody>
      </p:sp>
      <p:sp>
        <p:nvSpPr>
          <p:cNvPr id="38" name="TextBox 37">
            <a:extLst>
              <a:ext uri="{FF2B5EF4-FFF2-40B4-BE49-F238E27FC236}">
                <a16:creationId xmlns:a16="http://schemas.microsoft.com/office/drawing/2014/main" id="{0419D79D-449C-162D-EEEC-99BD982ED3CC}"/>
              </a:ext>
            </a:extLst>
          </p:cNvPr>
          <p:cNvSpPr txBox="1"/>
          <p:nvPr/>
        </p:nvSpPr>
        <p:spPr bwMode="auto">
          <a:xfrm>
            <a:off x="8032061" y="4410647"/>
            <a:ext cx="379377" cy="315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eaLnBrk="1" hangingPunct="1"/>
            <a:r>
              <a:rPr lang="en-US" sz="1200" dirty="0">
                <a:latin typeface="Times New Roman" panose="02020603050405020304" pitchFamily="18" charset="0"/>
                <a:cs typeface="Times New Roman" panose="02020603050405020304" pitchFamily="18" charset="0"/>
              </a:rPr>
              <a:t>A</a:t>
            </a:r>
          </a:p>
        </p:txBody>
      </p:sp>
      <p:sp>
        <p:nvSpPr>
          <p:cNvPr id="39" name="TextBox 38">
            <a:extLst>
              <a:ext uri="{FF2B5EF4-FFF2-40B4-BE49-F238E27FC236}">
                <a16:creationId xmlns:a16="http://schemas.microsoft.com/office/drawing/2014/main" id="{15239558-CE49-C59C-84C8-49111BC0F45A}"/>
              </a:ext>
            </a:extLst>
          </p:cNvPr>
          <p:cNvSpPr txBox="1"/>
          <p:nvPr/>
        </p:nvSpPr>
        <p:spPr bwMode="auto">
          <a:xfrm>
            <a:off x="9156188" y="4175606"/>
            <a:ext cx="369078" cy="315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eaLnBrk="1" hangingPunct="1"/>
            <a:r>
              <a:rPr lang="en-US" sz="1200" dirty="0">
                <a:latin typeface="Times New Roman" panose="02020603050405020304" pitchFamily="18" charset="0"/>
                <a:cs typeface="Times New Roman" panose="02020603050405020304" pitchFamily="18" charset="0"/>
              </a:rPr>
              <a:t>B</a:t>
            </a:r>
          </a:p>
        </p:txBody>
      </p:sp>
      <p:sp>
        <p:nvSpPr>
          <p:cNvPr id="40" name="TextBox 39">
            <a:extLst>
              <a:ext uri="{FF2B5EF4-FFF2-40B4-BE49-F238E27FC236}">
                <a16:creationId xmlns:a16="http://schemas.microsoft.com/office/drawing/2014/main" id="{B8F25E01-6A2A-2812-17D8-F09E3F516A39}"/>
              </a:ext>
            </a:extLst>
          </p:cNvPr>
          <p:cNvSpPr txBox="1"/>
          <p:nvPr/>
        </p:nvSpPr>
        <p:spPr bwMode="auto">
          <a:xfrm>
            <a:off x="8746155" y="5426648"/>
            <a:ext cx="346424" cy="315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l" eaLnBrk="1" hangingPunct="1"/>
            <a:r>
              <a:rPr lang="en-US" sz="1200" dirty="0">
                <a:latin typeface="Times New Roman" panose="02020603050405020304" pitchFamily="18" charset="0"/>
                <a:cs typeface="Times New Roman" panose="02020603050405020304" pitchFamily="18" charset="0"/>
              </a:rPr>
              <a:t>P</a:t>
            </a:r>
          </a:p>
        </p:txBody>
      </p:sp>
      <p:sp>
        <p:nvSpPr>
          <p:cNvPr id="41" name="Oval 40">
            <a:extLst>
              <a:ext uri="{FF2B5EF4-FFF2-40B4-BE49-F238E27FC236}">
                <a16:creationId xmlns:a16="http://schemas.microsoft.com/office/drawing/2014/main" id="{18B584D9-DCA1-2BD0-8D74-9B46325047DE}"/>
              </a:ext>
            </a:extLst>
          </p:cNvPr>
          <p:cNvSpPr/>
          <p:nvPr/>
        </p:nvSpPr>
        <p:spPr>
          <a:xfrm>
            <a:off x="8272106" y="4681237"/>
            <a:ext cx="61190" cy="54269"/>
          </a:xfrm>
          <a:prstGeom prst="ellipse">
            <a:avLst/>
          </a:prstGeom>
          <a:solidFill>
            <a:schemeClr val="tx1"/>
          </a:solidFill>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42" name="Oval 41">
            <a:extLst>
              <a:ext uri="{FF2B5EF4-FFF2-40B4-BE49-F238E27FC236}">
                <a16:creationId xmlns:a16="http://schemas.microsoft.com/office/drawing/2014/main" id="{F4284FB2-97BF-DED3-B059-B2289F000EA6}"/>
              </a:ext>
            </a:extLst>
          </p:cNvPr>
          <p:cNvSpPr/>
          <p:nvPr/>
        </p:nvSpPr>
        <p:spPr>
          <a:xfrm>
            <a:off x="9101441" y="4363819"/>
            <a:ext cx="61190" cy="54269"/>
          </a:xfrm>
          <a:prstGeom prst="ellipse">
            <a:avLst/>
          </a:prstGeom>
          <a:solidFill>
            <a:schemeClr val="tx1"/>
          </a:solidFill>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43" name="Oval 42">
            <a:extLst>
              <a:ext uri="{FF2B5EF4-FFF2-40B4-BE49-F238E27FC236}">
                <a16:creationId xmlns:a16="http://schemas.microsoft.com/office/drawing/2014/main" id="{2D7DE60D-0964-129F-5AA6-0512844B73F0}"/>
              </a:ext>
            </a:extLst>
          </p:cNvPr>
          <p:cNvSpPr/>
          <p:nvPr/>
        </p:nvSpPr>
        <p:spPr>
          <a:xfrm>
            <a:off x="8746155" y="5439785"/>
            <a:ext cx="61190" cy="54269"/>
          </a:xfrm>
          <a:prstGeom prst="ellipse">
            <a:avLst/>
          </a:prstGeom>
          <a:solidFill>
            <a:schemeClr val="tx1"/>
          </a:solidFill>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cxnSp>
        <p:nvCxnSpPr>
          <p:cNvPr id="44" name="Straight Arrow Connector 43">
            <a:extLst>
              <a:ext uri="{FF2B5EF4-FFF2-40B4-BE49-F238E27FC236}">
                <a16:creationId xmlns:a16="http://schemas.microsoft.com/office/drawing/2014/main" id="{F0608383-AE71-0971-869F-7B5DDA9C6FE2}"/>
              </a:ext>
            </a:extLst>
          </p:cNvPr>
          <p:cNvCxnSpPr>
            <a:stCxn id="43" idx="1"/>
            <a:endCxn id="41" idx="5"/>
          </p:cNvCxnSpPr>
          <p:nvPr/>
        </p:nvCxnSpPr>
        <p:spPr>
          <a:xfrm flipH="1" flipV="1">
            <a:off x="8324334" y="4727558"/>
            <a:ext cx="430783" cy="720176"/>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45" name="Straight Arrow Connector 44">
            <a:extLst>
              <a:ext uri="{FF2B5EF4-FFF2-40B4-BE49-F238E27FC236}">
                <a16:creationId xmlns:a16="http://schemas.microsoft.com/office/drawing/2014/main" id="{687253B4-336C-E872-D8DB-975F42FB3DDE}"/>
              </a:ext>
            </a:extLst>
          </p:cNvPr>
          <p:cNvCxnSpPr>
            <a:stCxn id="43" idx="0"/>
            <a:endCxn id="42" idx="4"/>
          </p:cNvCxnSpPr>
          <p:nvPr/>
        </p:nvCxnSpPr>
        <p:spPr>
          <a:xfrm flipV="1">
            <a:off x="8776751" y="4418088"/>
            <a:ext cx="355285" cy="102169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46" name="Straight Arrow Connector 45">
            <a:extLst>
              <a:ext uri="{FF2B5EF4-FFF2-40B4-BE49-F238E27FC236}">
                <a16:creationId xmlns:a16="http://schemas.microsoft.com/office/drawing/2014/main" id="{CCCBC667-7C65-4DC4-4990-C8E503B3CCFE}"/>
              </a:ext>
            </a:extLst>
          </p:cNvPr>
          <p:cNvCxnSpPr>
            <a:stCxn id="41" idx="7"/>
            <a:endCxn id="42" idx="3"/>
          </p:cNvCxnSpPr>
          <p:nvPr/>
        </p:nvCxnSpPr>
        <p:spPr>
          <a:xfrm flipV="1">
            <a:off x="8324334" y="4410140"/>
            <a:ext cx="786068" cy="279044"/>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graphicFrame>
        <p:nvGraphicFramePr>
          <p:cNvPr id="47" name="Object 46">
            <a:extLst>
              <a:ext uri="{FF2B5EF4-FFF2-40B4-BE49-F238E27FC236}">
                <a16:creationId xmlns:a16="http://schemas.microsoft.com/office/drawing/2014/main" id="{8B7DF18C-269B-A206-9B46-180065B36DAD}"/>
              </a:ext>
            </a:extLst>
          </p:cNvPr>
          <p:cNvGraphicFramePr>
            <a:graphicFrameLocks noChangeAspect="1"/>
          </p:cNvGraphicFramePr>
          <p:nvPr>
            <p:extLst>
              <p:ext uri="{D42A27DB-BD31-4B8C-83A1-F6EECF244321}">
                <p14:modId xmlns:p14="http://schemas.microsoft.com/office/powerpoint/2010/main" val="2974493379"/>
              </p:ext>
            </p:extLst>
          </p:nvPr>
        </p:nvGraphicFramePr>
        <p:xfrm>
          <a:off x="8178281" y="5104291"/>
          <a:ext cx="310030" cy="231548"/>
        </p:xfrm>
        <a:graphic>
          <a:graphicData uri="http://schemas.openxmlformats.org/presentationml/2006/ole">
            <mc:AlternateContent xmlns:mc="http://schemas.openxmlformats.org/markup-compatibility/2006">
              <mc:Choice xmlns:v="urn:schemas-microsoft-com:vml" Requires="v">
                <p:oleObj name="Equation" r:id="rId11" imgW="241200" imgH="203040" progId="Equation.DSMT4">
                  <p:embed/>
                </p:oleObj>
              </mc:Choice>
              <mc:Fallback>
                <p:oleObj name="Equation" r:id="rId11" imgW="241200" imgH="203040" progId="Equation.DSMT4">
                  <p:embed/>
                  <p:pic>
                    <p:nvPicPr>
                      <p:cNvPr id="38" name="Object 37">
                        <a:extLst>
                          <a:ext uri="{FF2B5EF4-FFF2-40B4-BE49-F238E27FC236}">
                            <a16:creationId xmlns:a16="http://schemas.microsoft.com/office/drawing/2014/main" id="{C96E76D4-A499-1656-C1C2-71DA24CAD354}"/>
                          </a:ext>
                        </a:extLst>
                      </p:cNvPr>
                      <p:cNvPicPr/>
                      <p:nvPr/>
                    </p:nvPicPr>
                    <p:blipFill>
                      <a:blip r:embed="rId12"/>
                      <a:stretch>
                        <a:fillRect/>
                      </a:stretch>
                    </p:blipFill>
                    <p:spPr>
                      <a:xfrm>
                        <a:off x="8178281" y="5104291"/>
                        <a:ext cx="310030" cy="231548"/>
                      </a:xfrm>
                      <a:prstGeom prst="rect">
                        <a:avLst/>
                      </a:prstGeom>
                    </p:spPr>
                  </p:pic>
                </p:oleObj>
              </mc:Fallback>
            </mc:AlternateContent>
          </a:graphicData>
        </a:graphic>
      </p:graphicFrame>
      <p:graphicFrame>
        <p:nvGraphicFramePr>
          <p:cNvPr id="48" name="Object 47">
            <a:extLst>
              <a:ext uri="{FF2B5EF4-FFF2-40B4-BE49-F238E27FC236}">
                <a16:creationId xmlns:a16="http://schemas.microsoft.com/office/drawing/2014/main" id="{A5A3073C-59C8-A9B8-6DF8-DFA71CED6314}"/>
              </a:ext>
            </a:extLst>
          </p:cNvPr>
          <p:cNvGraphicFramePr>
            <a:graphicFrameLocks noChangeAspect="1"/>
          </p:cNvGraphicFramePr>
          <p:nvPr>
            <p:extLst>
              <p:ext uri="{D42A27DB-BD31-4B8C-83A1-F6EECF244321}">
                <p14:modId xmlns:p14="http://schemas.microsoft.com/office/powerpoint/2010/main" val="2252795707"/>
              </p:ext>
            </p:extLst>
          </p:nvPr>
        </p:nvGraphicFramePr>
        <p:xfrm>
          <a:off x="9028661" y="4872743"/>
          <a:ext cx="310030" cy="231548"/>
        </p:xfrm>
        <a:graphic>
          <a:graphicData uri="http://schemas.openxmlformats.org/presentationml/2006/ole">
            <mc:AlternateContent xmlns:mc="http://schemas.openxmlformats.org/markup-compatibility/2006">
              <mc:Choice xmlns:v="urn:schemas-microsoft-com:vml" Requires="v">
                <p:oleObj name="Equation" r:id="rId13" imgW="241200" imgH="203040" progId="Equation.DSMT4">
                  <p:embed/>
                </p:oleObj>
              </mc:Choice>
              <mc:Fallback>
                <p:oleObj name="Equation" r:id="rId13" imgW="241200" imgH="203040" progId="Equation.DSMT4">
                  <p:embed/>
                  <p:pic>
                    <p:nvPicPr>
                      <p:cNvPr id="39" name="Object 38">
                        <a:extLst>
                          <a:ext uri="{FF2B5EF4-FFF2-40B4-BE49-F238E27FC236}">
                            <a16:creationId xmlns:a16="http://schemas.microsoft.com/office/drawing/2014/main" id="{221AD313-A468-71F5-DE4A-419149EE300C}"/>
                          </a:ext>
                        </a:extLst>
                      </p:cNvPr>
                      <p:cNvPicPr/>
                      <p:nvPr/>
                    </p:nvPicPr>
                    <p:blipFill>
                      <a:blip r:embed="rId14"/>
                      <a:stretch>
                        <a:fillRect/>
                      </a:stretch>
                    </p:blipFill>
                    <p:spPr>
                      <a:xfrm>
                        <a:off x="9028661" y="4872743"/>
                        <a:ext cx="310030" cy="231548"/>
                      </a:xfrm>
                      <a:prstGeom prst="rect">
                        <a:avLst/>
                      </a:prstGeom>
                    </p:spPr>
                  </p:pic>
                </p:oleObj>
              </mc:Fallback>
            </mc:AlternateContent>
          </a:graphicData>
        </a:graphic>
      </p:graphicFrame>
      <p:graphicFrame>
        <p:nvGraphicFramePr>
          <p:cNvPr id="49" name="Object 48">
            <a:extLst>
              <a:ext uri="{FF2B5EF4-FFF2-40B4-BE49-F238E27FC236}">
                <a16:creationId xmlns:a16="http://schemas.microsoft.com/office/drawing/2014/main" id="{F35EA16C-EFDA-F52E-AEB8-4239CA0602E4}"/>
              </a:ext>
            </a:extLst>
          </p:cNvPr>
          <p:cNvGraphicFramePr>
            <a:graphicFrameLocks noChangeAspect="1"/>
          </p:cNvGraphicFramePr>
          <p:nvPr>
            <p:extLst>
              <p:ext uri="{D42A27DB-BD31-4B8C-83A1-F6EECF244321}">
                <p14:modId xmlns:p14="http://schemas.microsoft.com/office/powerpoint/2010/main" val="2539078203"/>
              </p:ext>
            </p:extLst>
          </p:nvPr>
        </p:nvGraphicFramePr>
        <p:xfrm>
          <a:off x="8500039" y="4240097"/>
          <a:ext cx="326347" cy="231548"/>
        </p:xfrm>
        <a:graphic>
          <a:graphicData uri="http://schemas.openxmlformats.org/presentationml/2006/ole">
            <mc:AlternateContent xmlns:mc="http://schemas.openxmlformats.org/markup-compatibility/2006">
              <mc:Choice xmlns:v="urn:schemas-microsoft-com:vml" Requires="v">
                <p:oleObj name="Equation" r:id="rId15" imgW="253800" imgH="203040" progId="Equation.DSMT4">
                  <p:embed/>
                </p:oleObj>
              </mc:Choice>
              <mc:Fallback>
                <p:oleObj name="Equation" r:id="rId15" imgW="253800" imgH="203040" progId="Equation.DSMT4">
                  <p:embed/>
                  <p:pic>
                    <p:nvPicPr>
                      <p:cNvPr id="40" name="Object 39">
                        <a:extLst>
                          <a:ext uri="{FF2B5EF4-FFF2-40B4-BE49-F238E27FC236}">
                            <a16:creationId xmlns:a16="http://schemas.microsoft.com/office/drawing/2014/main" id="{B33926AE-DB51-9421-627C-89223C3F67E1}"/>
                          </a:ext>
                        </a:extLst>
                      </p:cNvPr>
                      <p:cNvPicPr/>
                      <p:nvPr/>
                    </p:nvPicPr>
                    <p:blipFill>
                      <a:blip r:embed="rId16"/>
                      <a:stretch>
                        <a:fillRect/>
                      </a:stretch>
                    </p:blipFill>
                    <p:spPr>
                      <a:xfrm>
                        <a:off x="8500039" y="4240097"/>
                        <a:ext cx="326347" cy="231548"/>
                      </a:xfrm>
                      <a:prstGeom prst="rect">
                        <a:avLst/>
                      </a:prstGeom>
                    </p:spPr>
                  </p:pic>
                </p:oleObj>
              </mc:Fallback>
            </mc:AlternateContent>
          </a:graphicData>
        </a:graphic>
      </p:graphicFrame>
      <p:graphicFrame>
        <p:nvGraphicFramePr>
          <p:cNvPr id="50" name="Object 49">
            <a:extLst>
              <a:ext uri="{FF2B5EF4-FFF2-40B4-BE49-F238E27FC236}">
                <a16:creationId xmlns:a16="http://schemas.microsoft.com/office/drawing/2014/main" id="{B8D11295-D1C7-44CB-F30B-73CB78699361}"/>
              </a:ext>
            </a:extLst>
          </p:cNvPr>
          <p:cNvGraphicFramePr>
            <a:graphicFrameLocks noChangeAspect="1"/>
          </p:cNvGraphicFramePr>
          <p:nvPr>
            <p:extLst>
              <p:ext uri="{D42A27DB-BD31-4B8C-83A1-F6EECF244321}">
                <p14:modId xmlns:p14="http://schemas.microsoft.com/office/powerpoint/2010/main" val="1182228414"/>
              </p:ext>
            </p:extLst>
          </p:nvPr>
        </p:nvGraphicFramePr>
        <p:xfrm>
          <a:off x="2771775" y="4836709"/>
          <a:ext cx="1912938" cy="385763"/>
        </p:xfrm>
        <a:graphic>
          <a:graphicData uri="http://schemas.openxmlformats.org/presentationml/2006/ole">
            <mc:AlternateContent xmlns:mc="http://schemas.openxmlformats.org/markup-compatibility/2006">
              <mc:Choice xmlns:v="urn:schemas-microsoft-com:vml" Requires="v">
                <p:oleObj name="Equation" r:id="rId17" imgW="1257120" imgH="253800" progId="Equation.DSMT4">
                  <p:embed/>
                </p:oleObj>
              </mc:Choice>
              <mc:Fallback>
                <p:oleObj name="Equation" r:id="rId17" imgW="1257120" imgH="253800" progId="Equation.DSMT4">
                  <p:embed/>
                  <p:pic>
                    <p:nvPicPr>
                      <p:cNvPr id="0" name=""/>
                      <p:cNvPicPr/>
                      <p:nvPr/>
                    </p:nvPicPr>
                    <p:blipFill>
                      <a:blip r:embed="rId18"/>
                      <a:stretch>
                        <a:fillRect/>
                      </a:stretch>
                    </p:blipFill>
                    <p:spPr>
                      <a:xfrm>
                        <a:off x="2771775" y="4836709"/>
                        <a:ext cx="1912938" cy="385763"/>
                      </a:xfrm>
                      <a:prstGeom prst="rect">
                        <a:avLst/>
                      </a:prstGeom>
                    </p:spPr>
                  </p:pic>
                </p:oleObj>
              </mc:Fallback>
            </mc:AlternateContent>
          </a:graphicData>
        </a:graphic>
      </p:graphicFrame>
      <p:sp>
        <p:nvSpPr>
          <p:cNvPr id="51" name="TextBox 50">
            <a:extLst>
              <a:ext uri="{FF2B5EF4-FFF2-40B4-BE49-F238E27FC236}">
                <a16:creationId xmlns:a16="http://schemas.microsoft.com/office/drawing/2014/main" id="{DE5A5AD3-0774-35E7-1838-0FB66BB49038}"/>
              </a:ext>
            </a:extLst>
          </p:cNvPr>
          <p:cNvSpPr txBox="1"/>
          <p:nvPr/>
        </p:nvSpPr>
        <p:spPr>
          <a:xfrm>
            <a:off x="128216" y="5707184"/>
            <a:ext cx="7096815" cy="646331"/>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Position vectors are very useful in obtaining the unit vectors needed</a:t>
            </a:r>
          </a:p>
          <a:p>
            <a:r>
              <a:rPr lang="en-US" dirty="0">
                <a:latin typeface="Arial" panose="020B0604020202020204" pitchFamily="34" charset="0"/>
                <a:cs typeface="Arial" panose="020B0604020202020204" pitchFamily="34" charset="0"/>
              </a:rPr>
              <a:t> to define other vectors such as forces, as the next example shows</a:t>
            </a:r>
          </a:p>
        </p:txBody>
      </p:sp>
    </p:spTree>
    <p:extLst>
      <p:ext uri="{BB962C8B-B14F-4D97-AF65-F5344CB8AC3E}">
        <p14:creationId xmlns:p14="http://schemas.microsoft.com/office/powerpoint/2010/main" val="29186316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bodyPr/>
      <a:lstStyle/>
      <a:style>
        <a:lnRef idx="1">
          <a:schemeClr val="dk1"/>
        </a:lnRef>
        <a:fillRef idx="0">
          <a:schemeClr val="dk1"/>
        </a:fillRef>
        <a:effectRef idx="0">
          <a:schemeClr val="dk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342</TotalTime>
  <Words>1219</Words>
  <Application>Microsoft Office PowerPoint</Application>
  <PresentationFormat>Widescreen</PresentationFormat>
  <Paragraphs>170</Paragraphs>
  <Slides>11</Slides>
  <Notes>11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18" baseType="lpstr">
      <vt:lpstr>Arial</vt:lpstr>
      <vt:lpstr>Calibri</vt:lpstr>
      <vt:lpstr>Calibri Light</vt:lpstr>
      <vt:lpstr>Symbol</vt:lpstr>
      <vt:lpstr>Times New Roman</vt:lpstr>
      <vt:lpstr>Office Theme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Lester Schmerr</dc:creator>
  <cp:lastModifiedBy>Lester Schmerr</cp:lastModifiedBy>
  <cp:revision>28</cp:revision>
  <cp:lastPrinted>2023-04-02T19:26:10Z</cp:lastPrinted>
  <dcterms:created xsi:type="dcterms:W3CDTF">2022-02-02T19:16:43Z</dcterms:created>
  <dcterms:modified xsi:type="dcterms:W3CDTF">2023-05-13T17:21:01Z</dcterms:modified>
</cp:coreProperties>
</file>