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93" r:id="rId2"/>
    <p:sldId id="294" r:id="rId3"/>
    <p:sldId id="272" r:id="rId4"/>
    <p:sldId id="273" r:id="rId5"/>
    <p:sldId id="274" r:id="rId6"/>
    <p:sldId id="276" r:id="rId7"/>
    <p:sldId id="277" r:id="rId8"/>
    <p:sldId id="278" r:id="rId9"/>
    <p:sldId id="275" r:id="rId10"/>
    <p:sldId id="279" r:id="rId11"/>
    <p:sldId id="296" r:id="rId12"/>
    <p:sldId id="280" r:id="rId13"/>
    <p:sldId id="286" r:id="rId14"/>
    <p:sldId id="287" r:id="rId15"/>
    <p:sldId id="281" r:id="rId16"/>
    <p:sldId id="282" r:id="rId17"/>
    <p:sldId id="283" r:id="rId18"/>
    <p:sldId id="284" r:id="rId19"/>
    <p:sldId id="285" r:id="rId20"/>
    <p:sldId id="288" r:id="rId21"/>
    <p:sldId id="289" r:id="rId22"/>
    <p:sldId id="290" r:id="rId23"/>
    <p:sldId id="291" r:id="rId24"/>
    <p:sldId id="256" r:id="rId25"/>
    <p:sldId id="257" r:id="rId26"/>
    <p:sldId id="266" r:id="rId27"/>
    <p:sldId id="292" r:id="rId28"/>
    <p:sldId id="258" r:id="rId29"/>
    <p:sldId id="259" r:id="rId30"/>
    <p:sldId id="260" r:id="rId31"/>
    <p:sldId id="261" r:id="rId32"/>
    <p:sldId id="262" r:id="rId33"/>
    <p:sldId id="263" r:id="rId34"/>
    <p:sldId id="265" r:id="rId35"/>
    <p:sldId id="295" r:id="rId36"/>
    <p:sldId id="264" r:id="rId37"/>
    <p:sldId id="271" r:id="rId38"/>
    <p:sldId id="267" r:id="rId39"/>
    <p:sldId id="268" r:id="rId40"/>
    <p:sldId id="269" r:id="rId41"/>
    <p:sldId id="270"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13" autoAdjust="0"/>
    <p:restoredTop sz="89513" autoAdjust="0"/>
  </p:normalViewPr>
  <p:slideViewPr>
    <p:cSldViewPr>
      <p:cViewPr varScale="1">
        <p:scale>
          <a:sx n="118" d="100"/>
          <a:sy n="118" d="100"/>
        </p:scale>
        <p:origin x="5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EE6064D-FD95-4640-8BA8-56EC85047377}" type="slidenum">
              <a:rPr lang="en-US"/>
              <a:pPr>
                <a:defRPr/>
              </a:pPr>
              <a:t>‹#›</a:t>
            </a:fld>
            <a:endParaRPr lang="en-US"/>
          </a:p>
        </p:txBody>
      </p:sp>
    </p:spTree>
    <p:extLst>
      <p:ext uri="{BB962C8B-B14F-4D97-AF65-F5344CB8AC3E}">
        <p14:creationId xmlns:p14="http://schemas.microsoft.com/office/powerpoint/2010/main" val="19784954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already examined centroids of areas. In this section we will consider another geometrical property of areas called area moments.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1</a:t>
            </a:fld>
            <a:endParaRPr lang="en-US"/>
          </a:p>
        </p:txBody>
      </p:sp>
    </p:spTree>
    <p:extLst>
      <p:ext uri="{BB962C8B-B14F-4D97-AF65-F5344CB8AC3E}">
        <p14:creationId xmlns:p14="http://schemas.microsoft.com/office/powerpoint/2010/main" val="331332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46CD0B-C2DB-438C-AF78-398D801B39A6}" type="slidenum">
              <a:rPr lang="en-US" smtClean="0"/>
              <a:pPr eaLnBrk="1" hangingPunct="1"/>
              <a:t>10</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Like with centroids it is useful to use strip elements, so we only have one integration to do. For the first example above, we can’t use the definition of </a:t>
            </a:r>
            <a:r>
              <a:rPr lang="en-US" dirty="0" err="1"/>
              <a:t>I</a:t>
            </a:r>
            <a:r>
              <a:rPr lang="en-US" baseline="-25000" dirty="0" err="1"/>
              <a:t>xx</a:t>
            </a:r>
            <a:r>
              <a:rPr lang="en-US" dirty="0"/>
              <a:t> directly since there are many y values in the strip area, but we can compute the total area moment as a sum of area moments of a thin strip about its own base. For a horizontal strip there is no problem in just using the definition directly. We show calculations for </a:t>
            </a:r>
            <a:r>
              <a:rPr lang="en-US" dirty="0" err="1"/>
              <a:t>I</a:t>
            </a:r>
            <a:r>
              <a:rPr lang="en-US" baseline="-25000" dirty="0" err="1"/>
              <a:t>xx</a:t>
            </a:r>
            <a:r>
              <a:rPr lang="en-US" dirty="0"/>
              <a:t> here, but </a:t>
            </a:r>
            <a:r>
              <a:rPr lang="en-US" dirty="0" err="1"/>
              <a:t>I</a:t>
            </a:r>
            <a:r>
              <a:rPr lang="en-US" baseline="-25000" dirty="0" err="1"/>
              <a:t>yy</a:t>
            </a:r>
            <a:r>
              <a:rPr lang="en-US" dirty="0"/>
              <a:t> calculations proceed in the same manner. Note that for </a:t>
            </a:r>
            <a:r>
              <a:rPr lang="en-US" dirty="0" err="1"/>
              <a:t>I</a:t>
            </a:r>
            <a:r>
              <a:rPr lang="en-US" baseline="-25000" dirty="0" err="1"/>
              <a:t>xy</a:t>
            </a:r>
            <a:r>
              <a:rPr lang="en-US" baseline="-25000" dirty="0"/>
              <a:t> </a:t>
            </a:r>
            <a:r>
              <a:rPr lang="en-US" dirty="0"/>
              <a:t>calculations with a strip elements one must use the fact the </a:t>
            </a:r>
            <a:r>
              <a:rPr lang="en-US" dirty="0" err="1"/>
              <a:t>I</a:t>
            </a:r>
            <a:r>
              <a:rPr lang="en-US" baseline="-25000" dirty="0" err="1"/>
              <a:t>xy</a:t>
            </a:r>
            <a:r>
              <a:rPr lang="en-US" dirty="0"/>
              <a:t> = 0 for centroidal axes of the strip and then use the parallel axis theorem to calculate the </a:t>
            </a:r>
            <a:r>
              <a:rPr lang="en-US" dirty="0" err="1"/>
              <a:t>I</a:t>
            </a:r>
            <a:r>
              <a:rPr lang="en-US" baseline="-25000" dirty="0" err="1"/>
              <a:t>xy</a:t>
            </a:r>
            <a:r>
              <a:rPr lang="en-US" dirty="0"/>
              <a:t> about a different set of parallel axes.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use symbolic integration in MATLAB and do either 1-D or 2-D integrations.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11</a:t>
            </a:fld>
            <a:endParaRPr lang="en-US"/>
          </a:p>
        </p:txBody>
      </p:sp>
    </p:spTree>
    <p:extLst>
      <p:ext uri="{BB962C8B-B14F-4D97-AF65-F5344CB8AC3E}">
        <p14:creationId xmlns:p14="http://schemas.microsoft.com/office/powerpoint/2010/main" val="1673053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8CF3BED-7DE4-4850-A09F-49AA05C7ECBD}" type="slidenum">
              <a:rPr lang="en-US" smtClean="0"/>
              <a:pPr eaLnBrk="1" hangingPunct="1"/>
              <a:t>12</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If we take the square root of an area moment divided by an area, we get a length which is called the </a:t>
            </a:r>
            <a:r>
              <a:rPr lang="en-US" b="1" dirty="0"/>
              <a:t>radius of gyration</a:t>
            </a:r>
            <a:r>
              <a:rPr lang="en-US" dirty="0"/>
              <a:t>. This length has a physical meaning in areas such as dynamics.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saw in the case of centroids we could decompose an area into simpler parts and calculate the centroid for such composite areas directly. In the case of area moments, we can often use the parallel axis theorem to deal with composite areas.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13</a:t>
            </a:fld>
            <a:endParaRPr lang="en-US"/>
          </a:p>
        </p:txBody>
      </p:sp>
    </p:spTree>
    <p:extLst>
      <p:ext uri="{BB962C8B-B14F-4D97-AF65-F5344CB8AC3E}">
        <p14:creationId xmlns:p14="http://schemas.microsoft.com/office/powerpoint/2010/main" val="31619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important example is the case of an I-beam cross section which is composed of three rectangular areas as shown. Using the parallel axis theorem and the formulae for the area moments of a rectangle about centroidal axes we can compute </a:t>
            </a:r>
            <a:r>
              <a:rPr lang="en-US" dirty="0" err="1"/>
              <a:t>I</a:t>
            </a:r>
            <a:r>
              <a:rPr lang="en-US" baseline="-25000" dirty="0" err="1"/>
              <a:t>xx</a:t>
            </a:r>
            <a:r>
              <a:rPr lang="en-US" dirty="0"/>
              <a:t> and </a:t>
            </a:r>
            <a:r>
              <a:rPr lang="en-US" dirty="0" err="1"/>
              <a:t>I</a:t>
            </a:r>
            <a:r>
              <a:rPr lang="en-US" baseline="-25000" dirty="0" err="1"/>
              <a:t>yy</a:t>
            </a:r>
            <a:r>
              <a:rPr lang="en-US" dirty="0"/>
              <a:t> directly. Because the y-axis of the I-beam is an axis of symmetry </a:t>
            </a:r>
            <a:r>
              <a:rPr lang="en-US" dirty="0" err="1"/>
              <a:t>I</a:t>
            </a:r>
            <a:r>
              <a:rPr lang="en-US" baseline="-25000" dirty="0" err="1"/>
              <a:t>xy</a:t>
            </a:r>
            <a:r>
              <a:rPr lang="en-US" dirty="0"/>
              <a:t> = 0.</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14</a:t>
            </a:fld>
            <a:endParaRPr lang="en-US"/>
          </a:p>
        </p:txBody>
      </p:sp>
    </p:spTree>
    <p:extLst>
      <p:ext uri="{BB962C8B-B14F-4D97-AF65-F5344CB8AC3E}">
        <p14:creationId xmlns:p14="http://schemas.microsoft.com/office/powerpoint/2010/main" val="1831579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44E50D-BC92-4263-8D98-8A52F5CBAB68}" type="slidenum">
              <a:rPr lang="en-US" smtClean="0"/>
              <a:pPr eaLnBrk="1" hangingPunct="1"/>
              <a:t>15</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The parallel axis theorem tells us how the area moments change as we translate the axes  from a set of centroidal axes. If we rotate our axes the area moments will also change. If we relate the coordinates of the two sets of axes in terms of the angle of rotation, we can use the integral definitions to evaluate the area moments in the rotated axes in terms of those in the original axes.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D455A89-4B77-422E-B134-E1D9E0935500}" type="slidenum">
              <a:rPr lang="en-US" smtClean="0"/>
              <a:pPr eaLnBrk="1" hangingPunct="1"/>
              <a:t>16</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dirty="0"/>
              <a:t>These relations for how the area moments change with angle of rotation are often written in a different form using the double angle relations from trigonometry.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FD1B57C-516A-44BC-B8BF-EE7D2F55B68B}" type="slidenum">
              <a:rPr lang="en-US" smtClean="0"/>
              <a:pPr eaLnBrk="1" hangingPunct="1"/>
              <a:t>17</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r>
              <a:rPr lang="en-US" dirty="0"/>
              <a:t>Since the area moments change with the orientation of the axes, we could ask to find those directions where the area moments take on their largest and smallest values. These values are called the </a:t>
            </a:r>
            <a:r>
              <a:rPr lang="en-US" b="1" dirty="0"/>
              <a:t>principal area moments</a:t>
            </a:r>
            <a:r>
              <a:rPr lang="en-US" dirty="0"/>
              <a:t>. We can get an extremum (max or min) if we set the derivative of an area moment with respect to theta equal to zero. There are two angles that satisfy this criterion so the two axes along the largest and smallest values of the area moments, called the </a:t>
            </a:r>
            <a:r>
              <a:rPr lang="en-US" b="1" dirty="0"/>
              <a:t>principal directions</a:t>
            </a:r>
            <a:r>
              <a:rPr lang="en-US" dirty="0"/>
              <a:t>, are at 90 degrees to one another.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46A885-AA09-4417-932C-AB521BC0121F}" type="slidenum">
              <a:rPr lang="en-US" smtClean="0"/>
              <a:pPr eaLnBrk="1" hangingPunct="1"/>
              <a:t>18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dirty="0"/>
              <a:t>Expressions for the principal area moments can be found by placing the solution for the principal directions into the transformation equations.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A12314F-99EE-4F6B-8572-F880C31BEA29}"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dirty="0"/>
              <a:t>If we examine the mixed area moment, </a:t>
            </a:r>
            <a:r>
              <a:rPr lang="en-US" dirty="0" err="1"/>
              <a:t>I</a:t>
            </a:r>
            <a:r>
              <a:rPr lang="en-US" baseline="-25000" dirty="0" err="1"/>
              <a:t>xy</a:t>
            </a:r>
            <a:r>
              <a:rPr lang="en-US" dirty="0"/>
              <a:t> , along the principal x and y directions we find it is zero. Thus, if an area has an axis of symmetry that axis is also a principal axis.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area moments and examine a wide range of topics including their calculation by integration and the use of the concept of composite  bodies. We will see how area moments change with translation and rotation of the coordinate axes and compute the axes about which the area moments have their largest and smallest values called the </a:t>
            </a:r>
            <a:r>
              <a:rPr lang="en-US" b="1" dirty="0"/>
              <a:t>principal moments</a:t>
            </a:r>
            <a:r>
              <a:rPr lang="en-US" dirty="0"/>
              <a:t>. We will use matrices and MATLAB to demonstrate effective ways to determine principal moments and their directions. Finally, we will examine related concepts such as </a:t>
            </a:r>
            <a:r>
              <a:rPr lang="en-US" b="1" dirty="0"/>
              <a:t>mass moments of inertia</a:t>
            </a:r>
            <a:r>
              <a:rPr lang="en-US" dirty="0"/>
              <a:t>.</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a:t>
            </a:fld>
            <a:endParaRPr lang="en-US"/>
          </a:p>
        </p:txBody>
      </p:sp>
    </p:spTree>
    <p:extLst>
      <p:ext uri="{BB962C8B-B14F-4D97-AF65-F5344CB8AC3E}">
        <p14:creationId xmlns:p14="http://schemas.microsoft.com/office/powerpoint/2010/main" val="41627020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summary of the formulae that define the principal area moments and their directions.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20</a:t>
            </a:fld>
            <a:endParaRPr lang="en-US"/>
          </a:p>
        </p:txBody>
      </p:sp>
    </p:spTree>
    <p:extLst>
      <p:ext uri="{BB962C8B-B14F-4D97-AF65-F5344CB8AC3E}">
        <p14:creationId xmlns:p14="http://schemas.microsoft.com/office/powerpoint/2010/main" val="2934461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calculation of principal area moments and directions.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21</a:t>
            </a:fld>
            <a:endParaRPr lang="en-US"/>
          </a:p>
        </p:txBody>
      </p:sp>
    </p:spTree>
    <p:extLst>
      <p:ext uri="{BB962C8B-B14F-4D97-AF65-F5344CB8AC3E}">
        <p14:creationId xmlns:p14="http://schemas.microsoft.com/office/powerpoint/2010/main" val="1425993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example we use the parallel axis theorem to calculate the area moments about the x-y axes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22</a:t>
            </a:fld>
            <a:endParaRPr lang="en-US"/>
          </a:p>
        </p:txBody>
      </p:sp>
    </p:spTree>
    <p:extLst>
      <p:ext uri="{BB962C8B-B14F-4D97-AF65-F5344CB8AC3E}">
        <p14:creationId xmlns:p14="http://schemas.microsoft.com/office/powerpoint/2010/main" val="152148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can use the formulae for the principal area moments and their directions. Note how one axis is an axis of symmetry here.</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23</a:t>
            </a:fld>
            <a:endParaRPr lang="en-US"/>
          </a:p>
        </p:txBody>
      </p:sp>
    </p:spTree>
    <p:extLst>
      <p:ext uri="{BB962C8B-B14F-4D97-AF65-F5344CB8AC3E}">
        <p14:creationId xmlns:p14="http://schemas.microsoft.com/office/powerpoint/2010/main" val="3669446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8DB18B8-2613-4F94-9BFB-AC9B4EDEA88C}" type="slidenum">
              <a:rPr lang="en-US" smtClean="0"/>
              <a:pPr eaLnBrk="1" hangingPunct="1"/>
              <a:t>24</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We can write the transformation equations for area moments in matrix terms. This is, as we will see, a very useful way to consider these equations in </a:t>
            </a:r>
            <a:r>
              <a:rPr lang="en-US" dirty="0" err="1"/>
              <a:t>Matlab</a:t>
            </a:r>
            <a:r>
              <a:rPr lang="en-US" dirty="0"/>
              <a: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85DCC49-6662-40D9-B5EB-0EF18C2D7320}" type="slidenum">
              <a:rPr lang="en-US" smtClean="0"/>
              <a:pPr eaLnBrk="1" hangingPunct="1"/>
              <a:t>25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If we form up a matrix of area moment values (note </a:t>
            </a:r>
            <a:r>
              <a:rPr lang="en-US" dirty="0" err="1"/>
              <a:t>I</a:t>
            </a:r>
            <a:r>
              <a:rPr lang="en-US" baseline="-25000" dirty="0" err="1"/>
              <a:t>xy</a:t>
            </a:r>
            <a:r>
              <a:rPr lang="en-US" dirty="0"/>
              <a:t> is placed in the matrix as –</a:t>
            </a:r>
            <a:r>
              <a:rPr lang="en-US" dirty="0" err="1"/>
              <a:t>I</a:t>
            </a:r>
            <a:r>
              <a:rPr lang="en-US" baseline="-25000" dirty="0" err="1"/>
              <a:t>xy</a:t>
            </a:r>
            <a:r>
              <a:rPr lang="en-US" dirty="0"/>
              <a:t>) then we can write the transformation equations as a matrix multiplication of this area moment matrix with so-called  direction cosines matrices. The columns of the direction cosine matrix is simply the components of unit vectors taken along the rotated axes.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1B68B7-86B6-4C5C-9860-25D0A919D7E8}" type="slidenum">
              <a:rPr lang="en-US" smtClean="0"/>
              <a:pPr eaLnBrk="1" hangingPunct="1"/>
              <a:t>26</a:t>
            </a:fld>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dirty="0"/>
              <a:t>Here is an example of the computation of the area moments about a rotated set of axes for the triangular area we considered earlier. We define the area moment matrix and the direction cosine matrix</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can do a matrix multiplication by the direction cosine matrix and its transpose to find the values in the rotated axes.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27</a:t>
            </a:fld>
            <a:endParaRPr lang="en-US"/>
          </a:p>
        </p:txBody>
      </p:sp>
    </p:spTree>
    <p:extLst>
      <p:ext uri="{BB962C8B-B14F-4D97-AF65-F5344CB8AC3E}">
        <p14:creationId xmlns:p14="http://schemas.microsoft.com/office/powerpoint/2010/main" val="18823450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FF7269F-305F-420B-99C3-1D8484C02133}" type="slidenum">
              <a:rPr lang="en-US" smtClean="0"/>
              <a:pPr eaLnBrk="1" hangingPunct="1"/>
              <a:t>28</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en-US" dirty="0"/>
              <a:t>Matrices are also very useful in obtaining principal area moments and their directions. We know that we have a diagonal matrix in the principal directions which we can relate to the matrix in an original set of x and y axes.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B21E179-1746-443B-B670-1B0EB450B3D4}" type="slidenum">
              <a:rPr lang="en-US" smtClean="0"/>
              <a:pPr eaLnBrk="1" hangingPunct="1"/>
              <a:t>29</a:t>
            </a:fld>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r>
              <a:rPr lang="en-US" dirty="0"/>
              <a:t>This leads to trying to find a solution to the system of equations shown.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4094FC2-81F8-4438-AFFE-A036574057A5}" type="slidenum">
              <a:rPr lang="en-US" smtClean="0"/>
              <a:pPr eaLnBrk="1" hangingPunct="1"/>
              <a:t>3</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r>
              <a:rPr lang="en-US" dirty="0"/>
              <a:t>Area moments, like centroids involve integrating products of distances times area except in the case of area moments we use distances squared  so these are sometimes called </a:t>
            </a:r>
            <a:r>
              <a:rPr lang="en-US" b="1" dirty="0"/>
              <a:t>second area moments</a:t>
            </a:r>
            <a:r>
              <a:rPr lang="en-US" dirty="0"/>
              <a: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C671BAC-BB8F-48F6-81B6-E0C473D636F5}" type="slidenum">
              <a:rPr lang="en-US" smtClean="0"/>
              <a:pPr eaLnBrk="1" hangingPunct="1"/>
              <a:t>30</a:t>
            </a:fld>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dirty="0"/>
              <a:t>Solving this system is an example of solving what is called an </a:t>
            </a:r>
            <a:r>
              <a:rPr lang="en-US" b="1" dirty="0"/>
              <a:t>eigenvalue problem</a:t>
            </a:r>
            <a:r>
              <a:rPr lang="en-US" dirty="0"/>
              <a:t>, a problem that shows up in a wide variety of physical problems.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ABDD88-2B57-42EB-9963-962227E11421}" type="slidenum">
              <a:rPr lang="en-US" smtClean="0"/>
              <a:pPr eaLnBrk="1" hangingPunct="1"/>
              <a:t>31</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r>
              <a:rPr lang="en-US" dirty="0"/>
              <a:t>We can write an eigenvalue problem as a homogeneous system of equations which only has a solution if the determinant of those homogeneous equations vanish, a condition that leads to our previous expressions for the principal area moment.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76CAD9A-9703-4230-B78D-5B020AE76E1F}" type="slidenum">
              <a:rPr lang="en-US" smtClean="0"/>
              <a:pPr eaLnBrk="1" hangingPunct="1"/>
              <a:t>32</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n-US" dirty="0"/>
              <a:t>If we place one of these principal values into the system of equations, we can obtain the previous expression we gave for the angle to the principal direction and we can find the components of the unit vector in that direction also.</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1B92002-B23F-41A0-B2B6-BA8979235532}" type="slidenum">
              <a:rPr lang="en-US" smtClean="0"/>
              <a:pPr eaLnBrk="1" hangingPunct="1"/>
              <a:t>33</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r>
              <a:rPr lang="en-US" dirty="0"/>
              <a:t>The unit vectors along a principal direction can only be defined to within a sign of plus or minus one since if, say, the positive  x-axis defined a principal direction the –x axes would also define the principal direction.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9C3C8E9-5C70-435E-ACB3-0B47DC75FA54}" type="slidenum">
              <a:rPr lang="en-US" smtClean="0"/>
              <a:pPr eaLnBrk="1" hangingPunct="1"/>
              <a:t>34</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en-US" dirty="0"/>
              <a:t>Since the area moment matrix is a real, symmetric matrix, mathematically one can show that the principal area moments are always real values and the principal directions are at right angles to each other, as we showed they should be.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Solving eigenvalue problems in MATLAB is very easy since there is a built-in function </a:t>
            </a:r>
            <a:r>
              <a:rPr lang="en-US" dirty="0" err="1"/>
              <a:t>eig</a:t>
            </a:r>
            <a:r>
              <a:rPr lang="en-US" dirty="0"/>
              <a:t> that produces both the principal values and principal directions.</a:t>
            </a:r>
          </a:p>
        </p:txBody>
      </p:sp>
      <p:sp>
        <p:nvSpPr>
          <p:cNvPr id="4" name="Slide Number Placeholder 3"/>
          <p:cNvSpPr>
            <a:spLocks noGrp="1"/>
          </p:cNvSpPr>
          <p:nvPr>
            <p:ph type="sldNum" sz="quarter" idx="5"/>
          </p:nvPr>
        </p:nvSpPr>
        <p:spPr/>
        <p:txBody>
          <a:bodyPr/>
          <a:lstStyle/>
          <a:p>
            <a:pPr>
              <a:defRPr/>
            </a:pPr>
            <a:fld id="{6EE6064D-FD95-4640-8BA8-56EC85047377}" type="slidenum">
              <a:rPr lang="en-US" smtClean="0"/>
              <a:pPr>
                <a:defRPr/>
              </a:pPr>
              <a:t>35</a:t>
            </a:fld>
            <a:endParaRPr lang="en-US"/>
          </a:p>
        </p:txBody>
      </p:sp>
    </p:spTree>
    <p:extLst>
      <p:ext uri="{BB962C8B-B14F-4D97-AF65-F5344CB8AC3E}">
        <p14:creationId xmlns:p14="http://schemas.microsoft.com/office/powerpoint/2010/main" val="4381011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ACED3C2-FB1F-4A47-93DF-F88ACD91028A}" type="slidenum">
              <a:rPr lang="en-US" smtClean="0"/>
              <a:pPr eaLnBrk="1" hangingPunct="1"/>
              <a:t>36</a:t>
            </a:fld>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en-US" dirty="0"/>
              <a:t>The </a:t>
            </a:r>
            <a:r>
              <a:rPr lang="en-US" dirty="0" err="1"/>
              <a:t>eig</a:t>
            </a:r>
            <a:r>
              <a:rPr lang="en-US" dirty="0"/>
              <a:t> function produces two matrices. One matrix gives the principal area moments along its diagonal. Since the off diagonal terms are zero, this is actually the full area moment matrix for the principal directions. </a:t>
            </a:r>
            <a:r>
              <a:rPr lang="en-US" dirty="0" err="1"/>
              <a:t>Eig</a:t>
            </a:r>
            <a:r>
              <a:rPr lang="en-US" dirty="0"/>
              <a:t> also generates a matrix with the components of the unit vectors along the principal directions in its columns. As shown, if we want to find the angles of these axes we can do so easily. </a:t>
            </a:r>
            <a:r>
              <a:rPr lang="en-US" b="1" dirty="0"/>
              <a:t>Note however, that </a:t>
            </a:r>
            <a:r>
              <a:rPr lang="en-US" b="1" dirty="0" err="1"/>
              <a:t>eig</a:t>
            </a:r>
            <a:r>
              <a:rPr lang="en-US" b="1" dirty="0"/>
              <a:t> does not always make the principal directions so they form a right-handed system so that you may have to change a sign on one of the unit vectors to ensure this is the case. An easy test to see if the unit vectors given do form a right-handed system is to evaluate the determinant of the </a:t>
            </a:r>
            <a:r>
              <a:rPr lang="en-US" b="1" dirty="0" err="1"/>
              <a:t>pdirs</a:t>
            </a:r>
            <a:r>
              <a:rPr lang="en-US" b="1" dirty="0"/>
              <a:t> matrix. If it is +1 the system is right-handed.</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4BF7DEE-E7D4-4456-AB4A-901F462B9418}" type="slidenum">
              <a:rPr lang="en-US" smtClean="0"/>
              <a:pPr eaLnBrk="1" hangingPunct="1"/>
              <a:t>37</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r>
              <a:rPr lang="en-US" dirty="0"/>
              <a:t>MATLAB makes all the calculations very easy but if MATLAB is not available you can always fall back to the formulae we gave previously.</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ED2D094-D54B-4B4E-A5EC-F96FB8836167}" type="slidenum">
              <a:rPr lang="en-US" smtClean="0"/>
              <a:pPr eaLnBrk="1" hangingPunct="1"/>
              <a:t>38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Area moments appear frequently in Strength of Materials problems. Similar quantities such as mass moments of inertia appear in Dynamics. In that case there can be as many as six mass moments involved.</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565329D-2AC0-43FE-B224-2141B548E207}" type="slidenum">
              <a:rPr lang="en-US" smtClean="0"/>
              <a:pPr eaLnBrk="1" hangingPunct="1"/>
              <a:t>39</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en-US" dirty="0"/>
              <a:t>The transformation of mass moments follows the same pattern we saw for area moments. Change of mass moments of inertia with a 3-D rotation of axes, for example, can again be expressed as a matrix multiplication of a mass moment of inertia matrix with direction cosine matrices.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F35DE5C-C804-45F3-95CC-608C59C49803}" type="slidenum">
              <a:rPr lang="en-US" smtClean="0"/>
              <a:pPr eaLnBrk="1" hangingPunct="1"/>
              <a:t>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Area moments appear in problems involving the bending of beams when we relate the vertical deflection of the beam to the internal bending moment acting in the beam. A material property called Young’s modulus also appears in the relation, called the moment-curvature relation (where the curvature of the beam, for small deflections and slopes, is just the second derivative of the deflection curve v (x)).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C38E9FF-39AC-4D6F-89FF-ADBBDF5C3B1C}" type="slidenum">
              <a:rPr lang="en-US" smtClean="0"/>
              <a:pPr eaLnBrk="1" hangingPunct="1"/>
              <a:t>40</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en-US" dirty="0"/>
              <a:t>Similarly, finding principal mass moments of inertia and principal directions can be expressed as an eigenvalue problem.</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620514B-7C0C-4E9F-B424-398D28CBA45B}" type="slidenum">
              <a:rPr lang="en-US" smtClean="0"/>
              <a:pPr eaLnBrk="1" hangingPunct="1"/>
              <a:t>41</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r>
              <a:rPr lang="en-US" dirty="0"/>
              <a:t>The use of MATLAB and the </a:t>
            </a:r>
            <a:r>
              <a:rPr lang="en-US" dirty="0" err="1"/>
              <a:t>eig</a:t>
            </a:r>
            <a:r>
              <a:rPr lang="en-US" dirty="0"/>
              <a:t> function makes obtaining principal values and principal directions easy as this example shows. Again, MATLAB may not give principal directions that form up a </a:t>
            </a:r>
            <a:r>
              <a:rPr lang="en-US"/>
              <a:t>right-handed system, </a:t>
            </a:r>
            <a:r>
              <a:rPr lang="en-US" dirty="0"/>
              <a:t>but we can easily change the signs of one of the unit vectors to make the system right-handed.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1064CD5-1365-4CF0-8CEA-BE290771CAD7}" type="slidenum">
              <a:rPr lang="en-US" smtClean="0"/>
              <a:pPr eaLnBrk="1" hangingPunct="1"/>
              <a:t>5</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a:t>For simple shapes like rectangles new can easily calculate the area moments. These are usually tabulated for axes that go through the centroid., as shown here. If one of the axes about which the area product </a:t>
            </a:r>
            <a:r>
              <a:rPr lang="en-US" dirty="0" err="1"/>
              <a:t>I</a:t>
            </a:r>
            <a:r>
              <a:rPr lang="en-US" baseline="-25000" dirty="0" err="1"/>
              <a:t>xy</a:t>
            </a:r>
            <a:r>
              <a:rPr lang="en-US" dirty="0"/>
              <a:t> is being calculated is an axis of symmetry, then </a:t>
            </a:r>
            <a:r>
              <a:rPr lang="en-US" dirty="0" err="1"/>
              <a:t>I</a:t>
            </a:r>
            <a:r>
              <a:rPr lang="en-US" baseline="-25000" dirty="0" err="1"/>
              <a:t>xy</a:t>
            </a:r>
            <a:r>
              <a:rPr lang="en-US" baseline="-25000" dirty="0"/>
              <a:t> </a:t>
            </a:r>
            <a:r>
              <a:rPr lang="en-US" dirty="0"/>
              <a:t>= 0.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21F8CA3-D598-4D17-B606-58338A05CA05}" type="slidenum">
              <a:rPr lang="en-US" smtClean="0"/>
              <a:pPr eaLnBrk="1" hangingPunct="1"/>
              <a:t>6</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US" dirty="0"/>
              <a:t>The values of the area moments depend on the choice of axes. For a rectangle we have </a:t>
            </a:r>
            <a:r>
              <a:rPr lang="en-US" dirty="0" err="1"/>
              <a:t>I</a:t>
            </a:r>
            <a:r>
              <a:rPr lang="en-US" baseline="-25000" dirty="0" err="1"/>
              <a:t>xx</a:t>
            </a:r>
            <a:r>
              <a:rPr lang="en-US" dirty="0"/>
              <a:t> = bh</a:t>
            </a:r>
            <a:r>
              <a:rPr lang="en-US" baseline="30000" dirty="0"/>
              <a:t>3</a:t>
            </a:r>
            <a:r>
              <a:rPr lang="en-US" dirty="0"/>
              <a:t>/12 for the x-axis at the centroid while </a:t>
            </a:r>
            <a:r>
              <a:rPr lang="en-US" dirty="0" err="1"/>
              <a:t>I</a:t>
            </a:r>
            <a:r>
              <a:rPr lang="en-US" baseline="-25000" dirty="0" err="1"/>
              <a:t>xx</a:t>
            </a:r>
            <a:r>
              <a:rPr lang="en-US" dirty="0"/>
              <a:t> = bh</a:t>
            </a:r>
            <a:r>
              <a:rPr lang="en-US" baseline="30000" dirty="0"/>
              <a:t>3</a:t>
            </a:r>
            <a:r>
              <a:rPr lang="en-US" dirty="0"/>
              <a:t>/3 for an x-axis at the base. We can combine rectangles to make other important shapes, so it is useful to remember these two specific area moments.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D37824B-74C3-4F55-976C-7350C81CA594}" type="slidenum">
              <a:rPr lang="en-US" smtClean="0"/>
              <a:pPr eaLnBrk="1" hangingPunct="1"/>
              <a:t>7</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If we have area moments tabulated about a specific set of centroidal axes (as are found in tables) and we want to compute the area moments about a different set of axes that are parallel to the centroidal axes, then instead of doing the integration we can use the </a:t>
            </a:r>
            <a:r>
              <a:rPr lang="en-US" b="1" dirty="0"/>
              <a:t>parallel axis theorem </a:t>
            </a:r>
            <a:r>
              <a:rPr lang="en-US" dirty="0"/>
              <a:t>shown here.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236F9B-EE26-4843-9B91-964D765181CB}" type="slidenum">
              <a:rPr lang="en-US" smtClean="0"/>
              <a:pPr eaLnBrk="1" hangingPunct="1"/>
              <a:t>8</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dirty="0"/>
              <a:t>Here, for example, is the use of the parallel axis theorem for a rectangle.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513C172-C8A6-4170-9DE4-D50BCAB62828}" type="slidenum">
              <a:rPr lang="en-US" smtClean="0"/>
              <a:pPr eaLnBrk="1" hangingPunct="1"/>
              <a:t>9</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Here is an example of calculating the area moments of a triangular section by 2-D integration.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B9A18C-E2D4-4F6F-9283-DF3BA8958B87}" type="slidenum">
              <a:rPr lang="en-US"/>
              <a:pPr>
                <a:defRPr/>
              </a:pPr>
              <a:t>‹#›</a:t>
            </a:fld>
            <a:endParaRPr lang="en-US"/>
          </a:p>
        </p:txBody>
      </p:sp>
    </p:spTree>
    <p:extLst>
      <p:ext uri="{BB962C8B-B14F-4D97-AF65-F5344CB8AC3E}">
        <p14:creationId xmlns:p14="http://schemas.microsoft.com/office/powerpoint/2010/main" val="220835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F2DDC9-7CE5-4803-9B4B-190A2A4BEEB6}" type="slidenum">
              <a:rPr lang="en-US"/>
              <a:pPr>
                <a:defRPr/>
              </a:pPr>
              <a:t>‹#›</a:t>
            </a:fld>
            <a:endParaRPr lang="en-US"/>
          </a:p>
        </p:txBody>
      </p:sp>
    </p:spTree>
    <p:extLst>
      <p:ext uri="{BB962C8B-B14F-4D97-AF65-F5344CB8AC3E}">
        <p14:creationId xmlns:p14="http://schemas.microsoft.com/office/powerpoint/2010/main" val="3939821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392C62-E51D-4294-8EBA-7FEC3F7636C8}" type="slidenum">
              <a:rPr lang="en-US"/>
              <a:pPr>
                <a:defRPr/>
              </a:pPr>
              <a:t>‹#›</a:t>
            </a:fld>
            <a:endParaRPr lang="en-US"/>
          </a:p>
        </p:txBody>
      </p:sp>
    </p:spTree>
    <p:extLst>
      <p:ext uri="{BB962C8B-B14F-4D97-AF65-F5344CB8AC3E}">
        <p14:creationId xmlns:p14="http://schemas.microsoft.com/office/powerpoint/2010/main" val="1845289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80FA17-5B2A-4443-BB82-C36A78D470FF}" type="slidenum">
              <a:rPr lang="en-US"/>
              <a:pPr>
                <a:defRPr/>
              </a:pPr>
              <a:t>‹#›</a:t>
            </a:fld>
            <a:endParaRPr lang="en-US"/>
          </a:p>
        </p:txBody>
      </p:sp>
    </p:spTree>
    <p:extLst>
      <p:ext uri="{BB962C8B-B14F-4D97-AF65-F5344CB8AC3E}">
        <p14:creationId xmlns:p14="http://schemas.microsoft.com/office/powerpoint/2010/main" val="3990906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E9BBAF-BDAA-401C-AF6B-CF8045DE2A46}" type="slidenum">
              <a:rPr lang="en-US"/>
              <a:pPr>
                <a:defRPr/>
              </a:pPr>
              <a:t>‹#›</a:t>
            </a:fld>
            <a:endParaRPr lang="en-US"/>
          </a:p>
        </p:txBody>
      </p:sp>
    </p:spTree>
    <p:extLst>
      <p:ext uri="{BB962C8B-B14F-4D97-AF65-F5344CB8AC3E}">
        <p14:creationId xmlns:p14="http://schemas.microsoft.com/office/powerpoint/2010/main" val="2913783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B9904F-1356-4342-8940-ABE9DEF3073A}" type="slidenum">
              <a:rPr lang="en-US"/>
              <a:pPr>
                <a:defRPr/>
              </a:pPr>
              <a:t>‹#›</a:t>
            </a:fld>
            <a:endParaRPr lang="en-US"/>
          </a:p>
        </p:txBody>
      </p:sp>
    </p:spTree>
    <p:extLst>
      <p:ext uri="{BB962C8B-B14F-4D97-AF65-F5344CB8AC3E}">
        <p14:creationId xmlns:p14="http://schemas.microsoft.com/office/powerpoint/2010/main" val="3262002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03829DB-674E-4BAA-BB49-FB2B4DF6018C}" type="slidenum">
              <a:rPr lang="en-US"/>
              <a:pPr>
                <a:defRPr/>
              </a:pPr>
              <a:t>‹#›</a:t>
            </a:fld>
            <a:endParaRPr lang="en-US"/>
          </a:p>
        </p:txBody>
      </p:sp>
    </p:spTree>
    <p:extLst>
      <p:ext uri="{BB962C8B-B14F-4D97-AF65-F5344CB8AC3E}">
        <p14:creationId xmlns:p14="http://schemas.microsoft.com/office/powerpoint/2010/main" val="1015889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7700D8C-F795-4F10-8A33-215E0F28D52A}" type="slidenum">
              <a:rPr lang="en-US"/>
              <a:pPr>
                <a:defRPr/>
              </a:pPr>
              <a:t>‹#›</a:t>
            </a:fld>
            <a:endParaRPr lang="en-US"/>
          </a:p>
        </p:txBody>
      </p:sp>
    </p:spTree>
    <p:extLst>
      <p:ext uri="{BB962C8B-B14F-4D97-AF65-F5344CB8AC3E}">
        <p14:creationId xmlns:p14="http://schemas.microsoft.com/office/powerpoint/2010/main" val="430339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8AD5626-CE95-47DB-8920-6846670AB767}" type="slidenum">
              <a:rPr lang="en-US"/>
              <a:pPr>
                <a:defRPr/>
              </a:pPr>
              <a:t>‹#›</a:t>
            </a:fld>
            <a:endParaRPr lang="en-US"/>
          </a:p>
        </p:txBody>
      </p:sp>
    </p:spTree>
    <p:extLst>
      <p:ext uri="{BB962C8B-B14F-4D97-AF65-F5344CB8AC3E}">
        <p14:creationId xmlns:p14="http://schemas.microsoft.com/office/powerpoint/2010/main" val="1824644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B86C054-D6EE-4E15-8B54-3C15F4E93C33}" type="slidenum">
              <a:rPr lang="en-US"/>
              <a:pPr>
                <a:defRPr/>
              </a:pPr>
              <a:t>‹#›</a:t>
            </a:fld>
            <a:endParaRPr lang="en-US"/>
          </a:p>
        </p:txBody>
      </p:sp>
    </p:spTree>
    <p:extLst>
      <p:ext uri="{BB962C8B-B14F-4D97-AF65-F5344CB8AC3E}">
        <p14:creationId xmlns:p14="http://schemas.microsoft.com/office/powerpoint/2010/main" val="2252902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B2BEA1B-11EE-4BC9-BCA5-D704D8699995}" type="slidenum">
              <a:rPr lang="en-US"/>
              <a:pPr>
                <a:defRPr/>
              </a:pPr>
              <a:t>‹#›</a:t>
            </a:fld>
            <a:endParaRPr lang="en-US"/>
          </a:p>
        </p:txBody>
      </p:sp>
    </p:spTree>
    <p:extLst>
      <p:ext uri="{BB962C8B-B14F-4D97-AF65-F5344CB8AC3E}">
        <p14:creationId xmlns:p14="http://schemas.microsoft.com/office/powerpoint/2010/main" val="1416362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928C56B-E5B2-4904-B669-35787FA44BF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wmf"/><Relationship Id="rId11" Type="http://schemas.openxmlformats.org/officeDocument/2006/relationships/image" Target="../media/image23.wmf"/><Relationship Id="rId5" Type="http://schemas.openxmlformats.org/officeDocument/2006/relationships/oleObject" Target="../embeddings/oleObject23.bin"/><Relationship Id="rId10" Type="http://schemas.openxmlformats.org/officeDocument/2006/relationships/oleObject" Target="../embeddings/oleObject26.bin"/><Relationship Id="rId4" Type="http://schemas.openxmlformats.org/officeDocument/2006/relationships/image" Target="../media/image17.wmf"/><Relationship Id="rId9" Type="http://schemas.openxmlformats.org/officeDocument/2006/relationships/image" Target="../media/image22.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5.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7.wmf"/><Relationship Id="rId5" Type="http://schemas.openxmlformats.org/officeDocument/2006/relationships/oleObject" Target="../embeddings/oleObject30.bin"/><Relationship Id="rId4" Type="http://schemas.openxmlformats.org/officeDocument/2006/relationships/image" Target="../media/image26.wmf"/></Relationships>
</file>

<file path=ppt/slides/_rels/slide15.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9.wmf"/><Relationship Id="rId5" Type="http://schemas.openxmlformats.org/officeDocument/2006/relationships/oleObject" Target="../embeddings/oleObject32.bin"/><Relationship Id="rId4" Type="http://schemas.openxmlformats.org/officeDocument/2006/relationships/image" Target="../media/image28.wmf"/></Relationships>
</file>

<file path=ppt/slides/_rels/slide16.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2.wmf"/><Relationship Id="rId5" Type="http://schemas.openxmlformats.org/officeDocument/2006/relationships/oleObject" Target="../embeddings/oleObject35.bin"/><Relationship Id="rId4" Type="http://schemas.openxmlformats.org/officeDocument/2006/relationships/image" Target="../media/image31.wmf"/></Relationships>
</file>

<file path=ppt/slides/_rels/slide17.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5.wmf"/><Relationship Id="rId5" Type="http://schemas.openxmlformats.org/officeDocument/2006/relationships/oleObject" Target="../embeddings/oleObject38.bin"/><Relationship Id="rId4" Type="http://schemas.openxmlformats.org/officeDocument/2006/relationships/image" Target="../media/image34.wmf"/></Relationships>
</file>

<file path=ppt/slides/_rels/slide18.x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oleObject" Target="../embeddings/oleObject45.bin"/><Relationship Id="rId3" Type="http://schemas.openxmlformats.org/officeDocument/2006/relationships/oleObject" Target="../embeddings/oleObject40.bin"/><Relationship Id="rId7" Type="http://schemas.openxmlformats.org/officeDocument/2006/relationships/oleObject" Target="../embeddings/oleObject42.bin"/><Relationship Id="rId12" Type="http://schemas.openxmlformats.org/officeDocument/2006/relationships/image" Target="../media/image40.wmf"/><Relationship Id="rId2" Type="http://schemas.openxmlformats.org/officeDocument/2006/relationships/notesSlide" Target="../notesSlides/notesSlide18.xml"/><Relationship Id="rId16" Type="http://schemas.openxmlformats.org/officeDocument/2006/relationships/image" Target="../media/image41.wmf"/><Relationship Id="rId1" Type="http://schemas.openxmlformats.org/officeDocument/2006/relationships/slideLayout" Target="../slideLayouts/slideLayout7.xml"/><Relationship Id="rId6" Type="http://schemas.openxmlformats.org/officeDocument/2006/relationships/image" Target="../media/image37.wmf"/><Relationship Id="rId11" Type="http://schemas.openxmlformats.org/officeDocument/2006/relationships/oleObject" Target="../embeddings/oleObject44.bin"/><Relationship Id="rId5" Type="http://schemas.openxmlformats.org/officeDocument/2006/relationships/oleObject" Target="../embeddings/oleObject41.bin"/><Relationship Id="rId15" Type="http://schemas.openxmlformats.org/officeDocument/2006/relationships/oleObject" Target="../embeddings/oleObject46.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43.bin"/><Relationship Id="rId14" Type="http://schemas.openxmlformats.org/officeDocument/2006/relationships/image" Target="../media/image35.wmf"/></Relationships>
</file>

<file path=ppt/slides/_rels/slide19.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52.bin"/><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39.w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2.wmf"/><Relationship Id="rId11" Type="http://schemas.openxmlformats.org/officeDocument/2006/relationships/oleObject" Target="../embeddings/oleObject51.bin"/><Relationship Id="rId5" Type="http://schemas.openxmlformats.org/officeDocument/2006/relationships/oleObject" Target="../embeddings/oleObject48.bin"/><Relationship Id="rId10" Type="http://schemas.openxmlformats.org/officeDocument/2006/relationships/image" Target="../media/image38.wmf"/><Relationship Id="rId4" Type="http://schemas.openxmlformats.org/officeDocument/2006/relationships/image" Target="../media/image36.wmf"/><Relationship Id="rId9" Type="http://schemas.openxmlformats.org/officeDocument/2006/relationships/oleObject" Target="../embeddings/oleObject50.bin"/><Relationship Id="rId14" Type="http://schemas.openxmlformats.org/officeDocument/2006/relationships/image" Target="../media/image43.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46.w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6.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45.wmf"/><Relationship Id="rId4" Type="http://schemas.openxmlformats.org/officeDocument/2006/relationships/image" Target="../media/image41.wmf"/><Relationship Id="rId9" Type="http://schemas.openxmlformats.org/officeDocument/2006/relationships/oleObject" Target="../embeddings/oleObject56.bin"/></Relationships>
</file>

<file path=ppt/slides/_rels/slide21.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58.bin"/><Relationship Id="rId7" Type="http://schemas.openxmlformats.org/officeDocument/2006/relationships/oleObject" Target="../embeddings/oleObject60.bin"/><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8.wmf"/><Relationship Id="rId5" Type="http://schemas.openxmlformats.org/officeDocument/2006/relationships/oleObject" Target="../embeddings/oleObject59.bin"/><Relationship Id="rId4" Type="http://schemas.openxmlformats.org/officeDocument/2006/relationships/image" Target="../media/image47.wmf"/></Relationships>
</file>

<file path=ppt/slides/_rels/slide22.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61.bin"/><Relationship Id="rId7" Type="http://schemas.openxmlformats.org/officeDocument/2006/relationships/oleObject" Target="../embeddings/oleObject63.bin"/><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1.wmf"/><Relationship Id="rId5" Type="http://schemas.openxmlformats.org/officeDocument/2006/relationships/oleObject" Target="../embeddings/oleObject62.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64.bin"/></Relationships>
</file>

<file path=ppt/slides/_rels/slide23.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65.bin"/><Relationship Id="rId7" Type="http://schemas.openxmlformats.org/officeDocument/2006/relationships/oleObject" Target="../embeddings/oleObject67.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5.wmf"/><Relationship Id="rId5" Type="http://schemas.openxmlformats.org/officeDocument/2006/relationships/oleObject" Target="../embeddings/oleObject66.bin"/><Relationship Id="rId10" Type="http://schemas.openxmlformats.org/officeDocument/2006/relationships/image" Target="../media/image57.wmf"/><Relationship Id="rId4" Type="http://schemas.openxmlformats.org/officeDocument/2006/relationships/image" Target="../media/image54.wmf"/><Relationship Id="rId9" Type="http://schemas.openxmlformats.org/officeDocument/2006/relationships/oleObject" Target="../embeddings/oleObject68.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8.wmf"/><Relationship Id="rId5" Type="http://schemas.openxmlformats.org/officeDocument/2006/relationships/oleObject" Target="../embeddings/oleObject70.bin"/><Relationship Id="rId4" Type="http://schemas.openxmlformats.org/officeDocument/2006/relationships/image" Target="../media/image31.wmf"/></Relationships>
</file>

<file path=ppt/slides/_rels/slide25.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71.bin"/><Relationship Id="rId7" Type="http://schemas.openxmlformats.org/officeDocument/2006/relationships/oleObject" Target="../embeddings/oleObject73.bin"/><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0.wmf"/><Relationship Id="rId5" Type="http://schemas.openxmlformats.org/officeDocument/2006/relationships/oleObject" Target="../embeddings/oleObject72.bin"/><Relationship Id="rId10" Type="http://schemas.openxmlformats.org/officeDocument/2006/relationships/image" Target="../media/image62.wmf"/><Relationship Id="rId4" Type="http://schemas.openxmlformats.org/officeDocument/2006/relationships/image" Target="../media/image59.wmf"/><Relationship Id="rId9" Type="http://schemas.openxmlformats.org/officeDocument/2006/relationships/oleObject" Target="../embeddings/oleObject74.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3.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66.wmf"/><Relationship Id="rId3" Type="http://schemas.openxmlformats.org/officeDocument/2006/relationships/oleObject" Target="../embeddings/oleObject76.bin"/><Relationship Id="rId7" Type="http://schemas.openxmlformats.org/officeDocument/2006/relationships/oleObject" Target="../embeddings/oleObject78.bin"/><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65.wmf"/><Relationship Id="rId5" Type="http://schemas.openxmlformats.org/officeDocument/2006/relationships/oleObject" Target="../embeddings/oleObject77.bin"/><Relationship Id="rId4" Type="http://schemas.openxmlformats.org/officeDocument/2006/relationships/image" Target="../media/image64.wmf"/></Relationships>
</file>

<file path=ppt/slides/_rels/slide29.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8.wmf"/><Relationship Id="rId5" Type="http://schemas.openxmlformats.org/officeDocument/2006/relationships/oleObject" Target="../embeddings/oleObject80.bin"/><Relationship Id="rId4" Type="http://schemas.openxmlformats.org/officeDocument/2006/relationships/image" Target="../media/image67.wmf"/></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82.bin"/><Relationship Id="rId7" Type="http://schemas.openxmlformats.org/officeDocument/2006/relationships/oleObject" Target="../embeddings/oleObject84.bin"/><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70.wmf"/><Relationship Id="rId5" Type="http://schemas.openxmlformats.org/officeDocument/2006/relationships/oleObject" Target="../embeddings/oleObject83.bin"/><Relationship Id="rId4" Type="http://schemas.openxmlformats.org/officeDocument/2006/relationships/image" Target="../media/image69.wmf"/></Relationships>
</file>

<file path=ppt/slides/_rels/slide31.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73.wmf"/><Relationship Id="rId5" Type="http://schemas.openxmlformats.org/officeDocument/2006/relationships/oleObject" Target="../embeddings/oleObject86.bin"/><Relationship Id="rId10" Type="http://schemas.openxmlformats.org/officeDocument/2006/relationships/image" Target="../media/image75.wmf"/><Relationship Id="rId4" Type="http://schemas.openxmlformats.org/officeDocument/2006/relationships/image" Target="../media/image72.wmf"/><Relationship Id="rId9" Type="http://schemas.openxmlformats.org/officeDocument/2006/relationships/oleObject" Target="../embeddings/oleObject88.bin"/></Relationships>
</file>

<file path=ppt/slides/_rels/slide32.xml.rels><?xml version="1.0" encoding="UTF-8" standalone="yes"?>
<Relationships xmlns="http://schemas.openxmlformats.org/package/2006/relationships"><Relationship Id="rId8" Type="http://schemas.openxmlformats.org/officeDocument/2006/relationships/image" Target="../media/image77.wmf"/><Relationship Id="rId3" Type="http://schemas.openxmlformats.org/officeDocument/2006/relationships/oleObject" Target="../embeddings/oleObject89.bin"/><Relationship Id="rId7" Type="http://schemas.openxmlformats.org/officeDocument/2006/relationships/oleObject" Target="../embeddings/oleObject91.bin"/><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76.wmf"/><Relationship Id="rId5" Type="http://schemas.openxmlformats.org/officeDocument/2006/relationships/oleObject" Target="../embeddings/oleObject90.bin"/><Relationship Id="rId10" Type="http://schemas.openxmlformats.org/officeDocument/2006/relationships/image" Target="../media/image78.wmf"/><Relationship Id="rId4" Type="http://schemas.openxmlformats.org/officeDocument/2006/relationships/image" Target="../media/image72.wmf"/><Relationship Id="rId9" Type="http://schemas.openxmlformats.org/officeDocument/2006/relationships/oleObject" Target="../embeddings/oleObject92.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7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71.wmf"/></Relationships>
</file>

<file path=ppt/slides/_rels/slide35.xml.rels><?xml version="1.0" encoding="UTF-8" standalone="yes"?>
<Relationships xmlns="http://schemas.openxmlformats.org/package/2006/relationships"><Relationship Id="rId8" Type="http://schemas.openxmlformats.org/officeDocument/2006/relationships/image" Target="../media/image82.wmf"/><Relationship Id="rId3" Type="http://schemas.openxmlformats.org/officeDocument/2006/relationships/oleObject" Target="../embeddings/oleObject95.bin"/><Relationship Id="rId7" Type="http://schemas.openxmlformats.org/officeDocument/2006/relationships/oleObject" Target="../embeddings/oleObject97.bin"/><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81.wmf"/><Relationship Id="rId5" Type="http://schemas.openxmlformats.org/officeDocument/2006/relationships/oleObject" Target="../embeddings/oleObject96.bin"/><Relationship Id="rId4" Type="http://schemas.openxmlformats.org/officeDocument/2006/relationships/image" Target="../media/image80.w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83.wmf"/></Relationships>
</file>

<file path=ppt/slides/_rels/slide37.xml.rels><?xml version="1.0" encoding="UTF-8" standalone="yes"?>
<Relationships xmlns="http://schemas.openxmlformats.org/package/2006/relationships"><Relationship Id="rId8" Type="http://schemas.openxmlformats.org/officeDocument/2006/relationships/image" Target="../media/image85.wmf"/><Relationship Id="rId3" Type="http://schemas.openxmlformats.org/officeDocument/2006/relationships/oleObject" Target="../embeddings/oleObject99.bin"/><Relationship Id="rId7" Type="http://schemas.openxmlformats.org/officeDocument/2006/relationships/oleObject" Target="../embeddings/oleObject101.bin"/><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84.wmf"/><Relationship Id="rId5" Type="http://schemas.openxmlformats.org/officeDocument/2006/relationships/oleObject" Target="../embeddings/oleObject100.bin"/><Relationship Id="rId4" Type="http://schemas.openxmlformats.org/officeDocument/2006/relationships/image" Target="../media/image75.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86.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03.bin"/><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87.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4" Type="http://schemas.openxmlformats.org/officeDocument/2006/relationships/image" Target="../media/image5.wmf"/></Relationships>
</file>

<file path=ppt/slides/_rels/slide40.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104.bin"/><Relationship Id="rId7" Type="http://schemas.openxmlformats.org/officeDocument/2006/relationships/oleObject" Target="../embeddings/oleObject106.bin"/><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71.wmf"/><Relationship Id="rId5" Type="http://schemas.openxmlformats.org/officeDocument/2006/relationships/oleObject" Target="../embeddings/oleObject105.bin"/><Relationship Id="rId4" Type="http://schemas.openxmlformats.org/officeDocument/2006/relationships/image" Target="../media/image87.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 Id="rId9"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wmf"/><Relationship Id="rId5" Type="http://schemas.openxmlformats.org/officeDocument/2006/relationships/oleObject" Target="../embeddings/oleObject12.bin"/><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14.bin"/><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oleObject" Target="../embeddings/oleObject17.bin"/><Relationship Id="rId4" Type="http://schemas.openxmlformats.org/officeDocument/2006/relationships/image" Target="../media/image15.wmf"/></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oleObject" Target="../embeddings/oleObject19.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2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578640-4EBB-477B-B38D-BE9764AF4A8B}"/>
              </a:ext>
            </a:extLst>
          </p:cNvPr>
          <p:cNvSpPr txBox="1"/>
          <p:nvPr/>
        </p:nvSpPr>
        <p:spPr>
          <a:xfrm>
            <a:off x="3429000" y="2514600"/>
            <a:ext cx="2186817" cy="461665"/>
          </a:xfrm>
          <a:prstGeom prst="rect">
            <a:avLst/>
          </a:prstGeom>
          <a:noFill/>
        </p:spPr>
        <p:txBody>
          <a:bodyPr wrap="none" rtlCol="0">
            <a:spAutoFit/>
          </a:bodyPr>
          <a:lstStyle/>
          <a:p>
            <a:r>
              <a:rPr lang="en-US" sz="2400" dirty="0"/>
              <a:t>Area Moments</a:t>
            </a:r>
          </a:p>
        </p:txBody>
      </p:sp>
    </p:spTree>
    <p:extLst>
      <p:ext uri="{BB962C8B-B14F-4D97-AF65-F5344CB8AC3E}">
        <p14:creationId xmlns:p14="http://schemas.microsoft.com/office/powerpoint/2010/main" val="3217364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974725" y="265113"/>
            <a:ext cx="4044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Use of strip elements (1-D integration)</a:t>
            </a:r>
          </a:p>
        </p:txBody>
      </p:sp>
      <p:sp>
        <p:nvSpPr>
          <p:cNvPr id="9219" name="Line 5"/>
          <p:cNvSpPr>
            <a:spLocks noChangeShapeType="1"/>
          </p:cNvSpPr>
          <p:nvPr/>
        </p:nvSpPr>
        <p:spPr bwMode="auto">
          <a:xfrm>
            <a:off x="1311275" y="2706688"/>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 name="Line 6"/>
          <p:cNvSpPr>
            <a:spLocks noChangeShapeType="1"/>
          </p:cNvSpPr>
          <p:nvPr/>
        </p:nvSpPr>
        <p:spPr bwMode="auto">
          <a:xfrm flipV="1">
            <a:off x="1311275" y="1030288"/>
            <a:ext cx="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1" name="Line 7"/>
          <p:cNvSpPr>
            <a:spLocks noChangeShapeType="1"/>
          </p:cNvSpPr>
          <p:nvPr/>
        </p:nvSpPr>
        <p:spPr bwMode="auto">
          <a:xfrm flipV="1">
            <a:off x="1311275" y="1411288"/>
            <a:ext cx="14478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 name="Line 8"/>
          <p:cNvSpPr>
            <a:spLocks noChangeShapeType="1"/>
          </p:cNvSpPr>
          <p:nvPr/>
        </p:nvSpPr>
        <p:spPr bwMode="auto">
          <a:xfrm>
            <a:off x="2759075" y="1411288"/>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3" name="Text Box 9"/>
          <p:cNvSpPr txBox="1">
            <a:spLocks noChangeArrowheads="1"/>
          </p:cNvSpPr>
          <p:nvPr/>
        </p:nvSpPr>
        <p:spPr bwMode="auto">
          <a:xfrm>
            <a:off x="3124200" y="2743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9224" name="Text Box 10"/>
          <p:cNvSpPr txBox="1">
            <a:spLocks noChangeArrowheads="1"/>
          </p:cNvSpPr>
          <p:nvPr/>
        </p:nvSpPr>
        <p:spPr bwMode="auto">
          <a:xfrm>
            <a:off x="914400" y="9144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9225" name="Line 12"/>
          <p:cNvSpPr>
            <a:spLocks noChangeShapeType="1"/>
          </p:cNvSpPr>
          <p:nvPr/>
        </p:nvSpPr>
        <p:spPr bwMode="auto">
          <a:xfrm>
            <a:off x="1320800" y="2143125"/>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6" name="Text Box 14"/>
          <p:cNvSpPr txBox="1">
            <a:spLocks noChangeArrowheads="1"/>
          </p:cNvSpPr>
          <p:nvPr/>
        </p:nvSpPr>
        <p:spPr bwMode="auto">
          <a:xfrm>
            <a:off x="1676400" y="17526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9227" name="Line 16"/>
          <p:cNvSpPr>
            <a:spLocks noChangeShapeType="1"/>
          </p:cNvSpPr>
          <p:nvPr/>
        </p:nvSpPr>
        <p:spPr bwMode="auto">
          <a:xfrm>
            <a:off x="2835275" y="141128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8" name="Line 17"/>
          <p:cNvSpPr>
            <a:spLocks noChangeShapeType="1"/>
          </p:cNvSpPr>
          <p:nvPr/>
        </p:nvSpPr>
        <p:spPr bwMode="auto">
          <a:xfrm flipV="1">
            <a:off x="2987675" y="1411288"/>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9" name="Line 18"/>
          <p:cNvSpPr>
            <a:spLocks noChangeShapeType="1"/>
          </p:cNvSpPr>
          <p:nvPr/>
        </p:nvSpPr>
        <p:spPr bwMode="auto">
          <a:xfrm>
            <a:off x="1311275" y="27828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0" name="Line 19"/>
          <p:cNvSpPr>
            <a:spLocks noChangeShapeType="1"/>
          </p:cNvSpPr>
          <p:nvPr/>
        </p:nvSpPr>
        <p:spPr bwMode="auto">
          <a:xfrm>
            <a:off x="2759075" y="27828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1" name="Line 20"/>
          <p:cNvSpPr>
            <a:spLocks noChangeShapeType="1"/>
          </p:cNvSpPr>
          <p:nvPr/>
        </p:nvSpPr>
        <p:spPr bwMode="auto">
          <a:xfrm>
            <a:off x="1311275" y="2935288"/>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2" name="Text Box 21"/>
          <p:cNvSpPr txBox="1">
            <a:spLocks noChangeArrowheads="1"/>
          </p:cNvSpPr>
          <p:nvPr/>
        </p:nvSpPr>
        <p:spPr bwMode="auto">
          <a:xfrm>
            <a:off x="1981200" y="28956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9233" name="Text Box 22"/>
          <p:cNvSpPr txBox="1">
            <a:spLocks noChangeArrowheads="1"/>
          </p:cNvSpPr>
          <p:nvPr/>
        </p:nvSpPr>
        <p:spPr bwMode="auto">
          <a:xfrm>
            <a:off x="3048000" y="17526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sp>
        <p:nvSpPr>
          <p:cNvPr id="9234" name="Line 23"/>
          <p:cNvSpPr>
            <a:spLocks noChangeShapeType="1"/>
          </p:cNvSpPr>
          <p:nvPr/>
        </p:nvSpPr>
        <p:spPr bwMode="auto">
          <a:xfrm>
            <a:off x="2225675" y="1563688"/>
            <a:ext cx="1524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235" name="Object 24"/>
          <p:cNvGraphicFramePr>
            <a:graphicFrameLocks noChangeAspect="1"/>
          </p:cNvGraphicFramePr>
          <p:nvPr/>
        </p:nvGraphicFramePr>
        <p:xfrm>
          <a:off x="1616075" y="865188"/>
          <a:ext cx="838200" cy="682625"/>
        </p:xfrm>
        <a:graphic>
          <a:graphicData uri="http://schemas.openxmlformats.org/presentationml/2006/ole">
            <mc:AlternateContent xmlns:mc="http://schemas.openxmlformats.org/markup-compatibility/2006">
              <mc:Choice xmlns:v="urn:schemas-microsoft-com:vml" Requires="v">
                <p:oleObj name="Equation" r:id="rId3" imgW="482391" imgH="393529" progId="Equation.DSMT4">
                  <p:embed/>
                </p:oleObj>
              </mc:Choice>
              <mc:Fallback>
                <p:oleObj name="Equation" r:id="rId3" imgW="482391" imgH="393529" progId="Equation.DSMT4">
                  <p:embed/>
                  <p:pic>
                    <p:nvPicPr>
                      <p:cNvPr id="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6075" y="865188"/>
                        <a:ext cx="8382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6" name="Rectangle 25"/>
          <p:cNvSpPr>
            <a:spLocks noChangeArrowheads="1"/>
          </p:cNvSpPr>
          <p:nvPr/>
        </p:nvSpPr>
        <p:spPr bwMode="auto">
          <a:xfrm>
            <a:off x="2247900" y="1785938"/>
            <a:ext cx="76200" cy="914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7" name="Text Box 26"/>
          <p:cNvSpPr txBox="1">
            <a:spLocks noChangeArrowheads="1"/>
          </p:cNvSpPr>
          <p:nvPr/>
        </p:nvSpPr>
        <p:spPr bwMode="auto">
          <a:xfrm>
            <a:off x="1752600" y="2209800"/>
            <a:ext cx="539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dA</a:t>
            </a:r>
            <a:r>
              <a:rPr lang="en-US" sz="1400" baseline="-25000"/>
              <a:t>s</a:t>
            </a:r>
            <a:endParaRPr lang="en-US" sz="1400"/>
          </a:p>
        </p:txBody>
      </p:sp>
      <p:sp>
        <p:nvSpPr>
          <p:cNvPr id="9238" name="Text Box 28"/>
          <p:cNvSpPr txBox="1">
            <a:spLocks noChangeArrowheads="1"/>
          </p:cNvSpPr>
          <p:nvPr/>
        </p:nvSpPr>
        <p:spPr bwMode="auto">
          <a:xfrm>
            <a:off x="4191000" y="11430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for dA</a:t>
            </a:r>
            <a:r>
              <a:rPr lang="en-US" baseline="-25000"/>
              <a:t>s</a:t>
            </a:r>
            <a:r>
              <a:rPr lang="en-US"/>
              <a:t>:</a:t>
            </a:r>
          </a:p>
        </p:txBody>
      </p:sp>
      <p:graphicFrame>
        <p:nvGraphicFramePr>
          <p:cNvPr id="9239" name="Object 29"/>
          <p:cNvGraphicFramePr>
            <a:graphicFrameLocks noChangeAspect="1"/>
          </p:cNvGraphicFramePr>
          <p:nvPr/>
        </p:nvGraphicFramePr>
        <p:xfrm>
          <a:off x="5334000" y="990600"/>
          <a:ext cx="2849563" cy="1304925"/>
        </p:xfrm>
        <a:graphic>
          <a:graphicData uri="http://schemas.openxmlformats.org/presentationml/2006/ole">
            <mc:AlternateContent xmlns:mc="http://schemas.openxmlformats.org/markup-compatibility/2006">
              <mc:Choice xmlns:v="urn:schemas-microsoft-com:vml" Requires="v">
                <p:oleObj name="Equation" r:id="rId5" imgW="1828800" imgH="838200" progId="Equation.DSMT4">
                  <p:embed/>
                </p:oleObj>
              </mc:Choice>
              <mc:Fallback>
                <p:oleObj name="Equation" r:id="rId5" imgW="1828800" imgH="838200" progId="Equation.DSMT4">
                  <p:embed/>
                  <p:pic>
                    <p:nvPicPr>
                      <p:cNvPr id="0" name="Object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990600"/>
                        <a:ext cx="2849563" cy="1304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0" name="Line 30"/>
          <p:cNvSpPr>
            <a:spLocks noChangeShapeType="1"/>
          </p:cNvSpPr>
          <p:nvPr/>
        </p:nvSpPr>
        <p:spPr bwMode="auto">
          <a:xfrm>
            <a:off x="2362200" y="179546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1" name="Line 31"/>
          <p:cNvSpPr>
            <a:spLocks noChangeShapeType="1"/>
          </p:cNvSpPr>
          <p:nvPr/>
        </p:nvSpPr>
        <p:spPr bwMode="auto">
          <a:xfrm flipV="1">
            <a:off x="2438400" y="1828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2" name="Text Box 32"/>
          <p:cNvSpPr txBox="1">
            <a:spLocks noChangeArrowheads="1"/>
          </p:cNvSpPr>
          <p:nvPr/>
        </p:nvSpPr>
        <p:spPr bwMode="auto">
          <a:xfrm>
            <a:off x="2438400" y="205740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a:t>
            </a:r>
            <a:r>
              <a:rPr lang="en-US" baseline="-25000"/>
              <a:t>s</a:t>
            </a:r>
            <a:endParaRPr lang="en-US"/>
          </a:p>
        </p:txBody>
      </p:sp>
      <p:sp>
        <p:nvSpPr>
          <p:cNvPr id="9243" name="Line 33"/>
          <p:cNvSpPr>
            <a:spLocks noChangeShapeType="1"/>
          </p:cNvSpPr>
          <p:nvPr/>
        </p:nvSpPr>
        <p:spPr bwMode="auto">
          <a:xfrm>
            <a:off x="1524000" y="57150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4" name="Line 34"/>
          <p:cNvSpPr>
            <a:spLocks noChangeShapeType="1"/>
          </p:cNvSpPr>
          <p:nvPr/>
        </p:nvSpPr>
        <p:spPr bwMode="auto">
          <a:xfrm flipV="1">
            <a:off x="1524000" y="4038600"/>
            <a:ext cx="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5" name="Line 35"/>
          <p:cNvSpPr>
            <a:spLocks noChangeShapeType="1"/>
          </p:cNvSpPr>
          <p:nvPr/>
        </p:nvSpPr>
        <p:spPr bwMode="auto">
          <a:xfrm flipV="1">
            <a:off x="1524000" y="4419600"/>
            <a:ext cx="14478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6" name="Line 36"/>
          <p:cNvSpPr>
            <a:spLocks noChangeShapeType="1"/>
          </p:cNvSpPr>
          <p:nvPr/>
        </p:nvSpPr>
        <p:spPr bwMode="auto">
          <a:xfrm>
            <a:off x="2971800" y="44196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7" name="Text Box 37"/>
          <p:cNvSpPr txBox="1">
            <a:spLocks noChangeArrowheads="1"/>
          </p:cNvSpPr>
          <p:nvPr/>
        </p:nvSpPr>
        <p:spPr bwMode="auto">
          <a:xfrm>
            <a:off x="3336925" y="57515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9248" name="Text Box 38"/>
          <p:cNvSpPr txBox="1">
            <a:spLocks noChangeArrowheads="1"/>
          </p:cNvSpPr>
          <p:nvPr/>
        </p:nvSpPr>
        <p:spPr bwMode="auto">
          <a:xfrm>
            <a:off x="1127125" y="3922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9249" name="Line 41"/>
          <p:cNvSpPr>
            <a:spLocks noChangeShapeType="1"/>
          </p:cNvSpPr>
          <p:nvPr/>
        </p:nvSpPr>
        <p:spPr bwMode="auto">
          <a:xfrm>
            <a:off x="3048000" y="44196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0" name="Line 42"/>
          <p:cNvSpPr>
            <a:spLocks noChangeShapeType="1"/>
          </p:cNvSpPr>
          <p:nvPr/>
        </p:nvSpPr>
        <p:spPr bwMode="auto">
          <a:xfrm flipV="1">
            <a:off x="3200400" y="4419600"/>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1" name="Line 43"/>
          <p:cNvSpPr>
            <a:spLocks noChangeShapeType="1"/>
          </p:cNvSpPr>
          <p:nvPr/>
        </p:nvSpPr>
        <p:spPr bwMode="auto">
          <a:xfrm>
            <a:off x="1524000" y="57912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2" name="Line 44"/>
          <p:cNvSpPr>
            <a:spLocks noChangeShapeType="1"/>
          </p:cNvSpPr>
          <p:nvPr/>
        </p:nvSpPr>
        <p:spPr bwMode="auto">
          <a:xfrm>
            <a:off x="2971800" y="57912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3" name="Line 45"/>
          <p:cNvSpPr>
            <a:spLocks noChangeShapeType="1"/>
          </p:cNvSpPr>
          <p:nvPr/>
        </p:nvSpPr>
        <p:spPr bwMode="auto">
          <a:xfrm>
            <a:off x="1524000" y="5943600"/>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4" name="Text Box 46"/>
          <p:cNvSpPr txBox="1">
            <a:spLocks noChangeArrowheads="1"/>
          </p:cNvSpPr>
          <p:nvPr/>
        </p:nvSpPr>
        <p:spPr bwMode="auto">
          <a:xfrm>
            <a:off x="2193925" y="59039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9255" name="Text Box 47"/>
          <p:cNvSpPr txBox="1">
            <a:spLocks noChangeArrowheads="1"/>
          </p:cNvSpPr>
          <p:nvPr/>
        </p:nvSpPr>
        <p:spPr bwMode="auto">
          <a:xfrm>
            <a:off x="3260725" y="47609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sp>
        <p:nvSpPr>
          <p:cNvPr id="9256" name="Line 48"/>
          <p:cNvSpPr>
            <a:spLocks noChangeShapeType="1"/>
          </p:cNvSpPr>
          <p:nvPr/>
        </p:nvSpPr>
        <p:spPr bwMode="auto">
          <a:xfrm>
            <a:off x="2590800" y="4495800"/>
            <a:ext cx="1524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9257" name="Object 49"/>
          <p:cNvGraphicFramePr>
            <a:graphicFrameLocks noChangeAspect="1"/>
          </p:cNvGraphicFramePr>
          <p:nvPr/>
        </p:nvGraphicFramePr>
        <p:xfrm>
          <a:off x="1828800" y="3873500"/>
          <a:ext cx="838200" cy="682625"/>
        </p:xfrm>
        <a:graphic>
          <a:graphicData uri="http://schemas.openxmlformats.org/presentationml/2006/ole">
            <mc:AlternateContent xmlns:mc="http://schemas.openxmlformats.org/markup-compatibility/2006">
              <mc:Choice xmlns:v="urn:schemas-microsoft-com:vml" Requires="v">
                <p:oleObj name="Equation" r:id="rId7" imgW="482391" imgH="393529" progId="Equation.DSMT4">
                  <p:embed/>
                </p:oleObj>
              </mc:Choice>
              <mc:Fallback>
                <p:oleObj name="Equation" r:id="rId7" imgW="482391" imgH="393529" progId="Equation.DSMT4">
                  <p:embed/>
                  <p:pic>
                    <p:nvPicPr>
                      <p:cNvPr id="0" name="Object 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873500"/>
                        <a:ext cx="8382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58" name="Text Box 51"/>
          <p:cNvSpPr txBox="1">
            <a:spLocks noChangeArrowheads="1"/>
          </p:cNvSpPr>
          <p:nvPr/>
        </p:nvSpPr>
        <p:spPr bwMode="auto">
          <a:xfrm>
            <a:off x="1981200" y="5181600"/>
            <a:ext cx="539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dA</a:t>
            </a:r>
            <a:r>
              <a:rPr lang="en-US" sz="1400" baseline="-25000"/>
              <a:t>s</a:t>
            </a:r>
            <a:endParaRPr lang="en-US" sz="1400"/>
          </a:p>
        </p:txBody>
      </p:sp>
      <p:sp>
        <p:nvSpPr>
          <p:cNvPr id="9259" name="Rectangle 55"/>
          <p:cNvSpPr>
            <a:spLocks noChangeArrowheads="1"/>
          </p:cNvSpPr>
          <p:nvPr/>
        </p:nvSpPr>
        <p:spPr bwMode="auto">
          <a:xfrm>
            <a:off x="2209800" y="5105400"/>
            <a:ext cx="762000" cy="76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60" name="Line 56"/>
          <p:cNvSpPr>
            <a:spLocks noChangeShapeType="1"/>
          </p:cNvSpPr>
          <p:nvPr/>
        </p:nvSpPr>
        <p:spPr bwMode="auto">
          <a:xfrm flipV="1">
            <a:off x="2590800" y="5181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1" name="Line 57"/>
          <p:cNvSpPr>
            <a:spLocks noChangeShapeType="1"/>
          </p:cNvSpPr>
          <p:nvPr/>
        </p:nvSpPr>
        <p:spPr bwMode="auto">
          <a:xfrm>
            <a:off x="2209800" y="48768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2" name="Line 58"/>
          <p:cNvSpPr>
            <a:spLocks noChangeShapeType="1"/>
          </p:cNvSpPr>
          <p:nvPr/>
        </p:nvSpPr>
        <p:spPr bwMode="auto">
          <a:xfrm>
            <a:off x="2209800" y="4953000"/>
            <a:ext cx="762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3" name="Text Box 59"/>
          <p:cNvSpPr txBox="1">
            <a:spLocks noChangeArrowheads="1"/>
          </p:cNvSpPr>
          <p:nvPr/>
        </p:nvSpPr>
        <p:spPr bwMode="auto">
          <a:xfrm>
            <a:off x="2286000" y="53340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9264" name="Text Box 60"/>
          <p:cNvSpPr txBox="1">
            <a:spLocks noChangeArrowheads="1"/>
          </p:cNvSpPr>
          <p:nvPr/>
        </p:nvSpPr>
        <p:spPr bwMode="auto">
          <a:xfrm>
            <a:off x="2286000" y="45720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a:t>
            </a:r>
            <a:r>
              <a:rPr lang="en-US" baseline="-25000"/>
              <a:t>s</a:t>
            </a:r>
            <a:endParaRPr lang="en-US"/>
          </a:p>
        </p:txBody>
      </p:sp>
      <p:sp>
        <p:nvSpPr>
          <p:cNvPr id="9265" name="Line 61"/>
          <p:cNvSpPr>
            <a:spLocks noChangeShapeType="1"/>
          </p:cNvSpPr>
          <p:nvPr/>
        </p:nvSpPr>
        <p:spPr bwMode="auto">
          <a:xfrm>
            <a:off x="1981200" y="25908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6" name="Line 62"/>
          <p:cNvSpPr>
            <a:spLocks noChangeShapeType="1"/>
          </p:cNvSpPr>
          <p:nvPr/>
        </p:nvSpPr>
        <p:spPr bwMode="auto">
          <a:xfrm flipH="1">
            <a:off x="2362200" y="2590800"/>
            <a:ext cx="152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7" name="Text Box 63"/>
          <p:cNvSpPr txBox="1">
            <a:spLocks noChangeArrowheads="1"/>
          </p:cNvSpPr>
          <p:nvPr/>
        </p:nvSpPr>
        <p:spPr bwMode="auto">
          <a:xfrm>
            <a:off x="1676400" y="2438400"/>
            <a:ext cx="371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dx</a:t>
            </a:r>
          </a:p>
        </p:txBody>
      </p:sp>
      <p:sp>
        <p:nvSpPr>
          <p:cNvPr id="9268" name="Line 64"/>
          <p:cNvSpPr>
            <a:spLocks noChangeShapeType="1"/>
          </p:cNvSpPr>
          <p:nvPr/>
        </p:nvSpPr>
        <p:spPr bwMode="auto">
          <a:xfrm flipV="1">
            <a:off x="2819400" y="5181600"/>
            <a:ext cx="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69" name="Line 65"/>
          <p:cNvSpPr>
            <a:spLocks noChangeShapeType="1"/>
          </p:cNvSpPr>
          <p:nvPr/>
        </p:nvSpPr>
        <p:spPr bwMode="auto">
          <a:xfrm>
            <a:off x="2819400" y="48768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0" name="Text Box 66"/>
          <p:cNvSpPr txBox="1">
            <a:spLocks noChangeArrowheads="1"/>
          </p:cNvSpPr>
          <p:nvPr/>
        </p:nvSpPr>
        <p:spPr bwMode="auto">
          <a:xfrm>
            <a:off x="2590800" y="5257800"/>
            <a:ext cx="3714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dy</a:t>
            </a:r>
          </a:p>
        </p:txBody>
      </p:sp>
      <p:sp>
        <p:nvSpPr>
          <p:cNvPr id="9271" name="Text Box 67"/>
          <p:cNvSpPr txBox="1">
            <a:spLocks noChangeArrowheads="1"/>
          </p:cNvSpPr>
          <p:nvPr/>
        </p:nvSpPr>
        <p:spPr bwMode="auto">
          <a:xfrm>
            <a:off x="4114800" y="41148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for dA</a:t>
            </a:r>
            <a:r>
              <a:rPr lang="en-US" baseline="-25000"/>
              <a:t>s</a:t>
            </a:r>
            <a:r>
              <a:rPr lang="en-US"/>
              <a:t>:</a:t>
            </a:r>
          </a:p>
        </p:txBody>
      </p:sp>
      <p:graphicFrame>
        <p:nvGraphicFramePr>
          <p:cNvPr id="9272" name="Object 68"/>
          <p:cNvGraphicFramePr>
            <a:graphicFrameLocks noChangeAspect="1"/>
          </p:cNvGraphicFramePr>
          <p:nvPr/>
        </p:nvGraphicFramePr>
        <p:xfrm>
          <a:off x="5334000" y="4038600"/>
          <a:ext cx="2971800" cy="2400300"/>
        </p:xfrm>
        <a:graphic>
          <a:graphicData uri="http://schemas.openxmlformats.org/presentationml/2006/ole">
            <mc:AlternateContent xmlns:mc="http://schemas.openxmlformats.org/markup-compatibility/2006">
              <mc:Choice xmlns:v="urn:schemas-microsoft-com:vml" Requires="v">
                <p:oleObj name="Equation" r:id="rId8" imgW="1917700" imgH="1549400" progId="Equation.DSMT4">
                  <p:embed/>
                </p:oleObj>
              </mc:Choice>
              <mc:Fallback>
                <p:oleObj name="Equation" r:id="rId8" imgW="1917700" imgH="1549400" progId="Equation.DSMT4">
                  <p:embed/>
                  <p:pic>
                    <p:nvPicPr>
                      <p:cNvPr id="0" name="Object 6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4038600"/>
                        <a:ext cx="2971800" cy="2400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73" name="Text Box 69"/>
          <p:cNvSpPr txBox="1">
            <a:spLocks noChangeArrowheads="1"/>
          </p:cNvSpPr>
          <p:nvPr/>
        </p:nvSpPr>
        <p:spPr bwMode="auto">
          <a:xfrm>
            <a:off x="4403725" y="2474913"/>
            <a:ext cx="1662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note: can't use</a:t>
            </a:r>
          </a:p>
        </p:txBody>
      </p:sp>
      <p:graphicFrame>
        <p:nvGraphicFramePr>
          <p:cNvPr id="9274" name="Object 70"/>
          <p:cNvGraphicFramePr>
            <a:graphicFrameLocks noChangeAspect="1"/>
          </p:cNvGraphicFramePr>
          <p:nvPr/>
        </p:nvGraphicFramePr>
        <p:xfrm>
          <a:off x="6172200" y="2438400"/>
          <a:ext cx="1219200" cy="598488"/>
        </p:xfrm>
        <a:graphic>
          <a:graphicData uri="http://schemas.openxmlformats.org/presentationml/2006/ole">
            <mc:AlternateContent xmlns:mc="http://schemas.openxmlformats.org/markup-compatibility/2006">
              <mc:Choice xmlns:v="urn:schemas-microsoft-com:vml" Requires="v">
                <p:oleObj name="Equation" r:id="rId10" imgW="698197" imgH="342751" progId="Equation.DSMT4">
                  <p:embed/>
                </p:oleObj>
              </mc:Choice>
              <mc:Fallback>
                <p:oleObj name="Equation" r:id="rId10" imgW="698197" imgH="342751" progId="Equation.DSMT4">
                  <p:embed/>
                  <p:pic>
                    <p:nvPicPr>
                      <p:cNvPr id="0" name="Object 7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72200" y="2438400"/>
                        <a:ext cx="1219200" cy="598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75" name="Text Box 71"/>
          <p:cNvSpPr txBox="1">
            <a:spLocks noChangeArrowheads="1"/>
          </p:cNvSpPr>
          <p:nvPr/>
        </p:nvSpPr>
        <p:spPr bwMode="auto">
          <a:xfrm>
            <a:off x="4403725" y="2932113"/>
            <a:ext cx="4359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since the strip is distributed  over many y-values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2915AA-D77A-4383-A465-F987F67A4B3E}"/>
              </a:ext>
            </a:extLst>
          </p:cNvPr>
          <p:cNvSpPr txBox="1"/>
          <p:nvPr/>
        </p:nvSpPr>
        <p:spPr>
          <a:xfrm>
            <a:off x="1066800" y="304800"/>
            <a:ext cx="5921365" cy="369332"/>
          </a:xfrm>
          <a:prstGeom prst="rect">
            <a:avLst/>
          </a:prstGeom>
          <a:noFill/>
        </p:spPr>
        <p:txBody>
          <a:bodyPr wrap="none" rtlCol="0">
            <a:spAutoFit/>
          </a:bodyPr>
          <a:lstStyle/>
          <a:p>
            <a:r>
              <a:rPr lang="en-US" dirty="0"/>
              <a:t>We can also do these integrals symbolically in MATLAB </a:t>
            </a:r>
          </a:p>
        </p:txBody>
      </p:sp>
      <p:sp>
        <p:nvSpPr>
          <p:cNvPr id="4" name="TextBox 3">
            <a:extLst>
              <a:ext uri="{FF2B5EF4-FFF2-40B4-BE49-F238E27FC236}">
                <a16:creationId xmlns:a16="http://schemas.microsoft.com/office/drawing/2014/main" id="{CCF8DCE3-872A-4542-A322-14E7F0F39F97}"/>
              </a:ext>
            </a:extLst>
          </p:cNvPr>
          <p:cNvSpPr txBox="1"/>
          <p:nvPr/>
        </p:nvSpPr>
        <p:spPr>
          <a:xfrm>
            <a:off x="1066800" y="685972"/>
            <a:ext cx="4572000" cy="2031325"/>
          </a:xfrm>
          <a:prstGeom prst="rect">
            <a:avLst/>
          </a:prstGeom>
          <a:noFill/>
        </p:spPr>
        <p:txBody>
          <a:bodyPr wrap="square">
            <a:spAutoFit/>
          </a:bodyPr>
          <a:lstStyle/>
          <a:p>
            <a:endParaRPr lang="en-US" dirty="0"/>
          </a:p>
          <a:p>
            <a:r>
              <a:rPr lang="en-US" dirty="0"/>
              <a:t> </a:t>
            </a:r>
            <a:r>
              <a:rPr lang="en-US" dirty="0" err="1"/>
              <a:t>syms</a:t>
            </a:r>
            <a:r>
              <a:rPr lang="en-US" dirty="0"/>
              <a:t> b h x y</a:t>
            </a:r>
          </a:p>
          <a:p>
            <a:r>
              <a:rPr lang="en-US" dirty="0" err="1"/>
              <a:t>Ixx</a:t>
            </a:r>
            <a:r>
              <a:rPr lang="en-US" dirty="0"/>
              <a:t> = int(h^3*x^3/(3*b^3), x, 0, b)</a:t>
            </a:r>
          </a:p>
          <a:p>
            <a:endParaRPr lang="en-US" dirty="0"/>
          </a:p>
          <a:p>
            <a:r>
              <a:rPr lang="en-US" dirty="0"/>
              <a:t> </a:t>
            </a:r>
            <a:r>
              <a:rPr lang="en-US" dirty="0" err="1"/>
              <a:t>Ixx</a:t>
            </a:r>
            <a:r>
              <a:rPr lang="en-US" dirty="0"/>
              <a:t> =</a:t>
            </a:r>
          </a:p>
          <a:p>
            <a:r>
              <a:rPr lang="en-US" dirty="0"/>
              <a:t> </a:t>
            </a:r>
          </a:p>
          <a:p>
            <a:r>
              <a:rPr lang="en-US" dirty="0"/>
              <a:t>(b*h^3)/12</a:t>
            </a:r>
          </a:p>
        </p:txBody>
      </p:sp>
      <p:sp>
        <p:nvSpPr>
          <p:cNvPr id="6" name="TextBox 5">
            <a:extLst>
              <a:ext uri="{FF2B5EF4-FFF2-40B4-BE49-F238E27FC236}">
                <a16:creationId xmlns:a16="http://schemas.microsoft.com/office/drawing/2014/main" id="{91B54380-8BC8-45EA-824B-8E6C87B672F0}"/>
              </a:ext>
            </a:extLst>
          </p:cNvPr>
          <p:cNvSpPr txBox="1"/>
          <p:nvPr/>
        </p:nvSpPr>
        <p:spPr>
          <a:xfrm>
            <a:off x="1066800" y="2756594"/>
            <a:ext cx="4572000" cy="1477328"/>
          </a:xfrm>
          <a:prstGeom prst="rect">
            <a:avLst/>
          </a:prstGeom>
          <a:noFill/>
        </p:spPr>
        <p:txBody>
          <a:bodyPr wrap="square">
            <a:spAutoFit/>
          </a:bodyPr>
          <a:lstStyle/>
          <a:p>
            <a:r>
              <a:rPr lang="en-US" dirty="0" err="1"/>
              <a:t>Ixx</a:t>
            </a:r>
            <a:r>
              <a:rPr lang="en-US" dirty="0"/>
              <a:t> = int(y^2*(b -b*y/h), y, 0,h)</a:t>
            </a:r>
          </a:p>
          <a:p>
            <a:r>
              <a:rPr lang="en-US" dirty="0"/>
              <a:t> </a:t>
            </a:r>
          </a:p>
          <a:p>
            <a:r>
              <a:rPr lang="en-US" dirty="0" err="1"/>
              <a:t>Ixx</a:t>
            </a:r>
            <a:r>
              <a:rPr lang="en-US" dirty="0"/>
              <a:t> =</a:t>
            </a:r>
          </a:p>
          <a:p>
            <a:r>
              <a:rPr lang="en-US" dirty="0"/>
              <a:t> </a:t>
            </a:r>
          </a:p>
          <a:p>
            <a:r>
              <a:rPr lang="en-US" dirty="0"/>
              <a:t>(b*h^3)/12</a:t>
            </a:r>
          </a:p>
        </p:txBody>
      </p:sp>
      <p:sp>
        <p:nvSpPr>
          <p:cNvPr id="7" name="TextBox 6">
            <a:extLst>
              <a:ext uri="{FF2B5EF4-FFF2-40B4-BE49-F238E27FC236}">
                <a16:creationId xmlns:a16="http://schemas.microsoft.com/office/drawing/2014/main" id="{27D58672-359A-4546-BE52-73C46438ACE6}"/>
              </a:ext>
            </a:extLst>
          </p:cNvPr>
          <p:cNvSpPr txBox="1"/>
          <p:nvPr/>
        </p:nvSpPr>
        <p:spPr>
          <a:xfrm>
            <a:off x="5638800" y="1295400"/>
            <a:ext cx="1941557" cy="369332"/>
          </a:xfrm>
          <a:prstGeom prst="rect">
            <a:avLst/>
          </a:prstGeom>
          <a:noFill/>
        </p:spPr>
        <p:txBody>
          <a:bodyPr wrap="none" rtlCol="0">
            <a:spAutoFit/>
          </a:bodyPr>
          <a:lstStyle/>
          <a:p>
            <a:r>
              <a:rPr lang="en-US" dirty="0"/>
              <a:t>for a vertical strip</a:t>
            </a:r>
          </a:p>
        </p:txBody>
      </p:sp>
      <p:sp>
        <p:nvSpPr>
          <p:cNvPr id="8" name="TextBox 7">
            <a:extLst>
              <a:ext uri="{FF2B5EF4-FFF2-40B4-BE49-F238E27FC236}">
                <a16:creationId xmlns:a16="http://schemas.microsoft.com/office/drawing/2014/main" id="{053DF9D7-4359-4D7F-ACD3-22EBE39FBD00}"/>
              </a:ext>
            </a:extLst>
          </p:cNvPr>
          <p:cNvSpPr txBox="1"/>
          <p:nvPr/>
        </p:nvSpPr>
        <p:spPr>
          <a:xfrm>
            <a:off x="5654040" y="2776188"/>
            <a:ext cx="2210862" cy="369332"/>
          </a:xfrm>
          <a:prstGeom prst="rect">
            <a:avLst/>
          </a:prstGeom>
          <a:noFill/>
        </p:spPr>
        <p:txBody>
          <a:bodyPr wrap="none" rtlCol="0">
            <a:spAutoFit/>
          </a:bodyPr>
          <a:lstStyle/>
          <a:p>
            <a:r>
              <a:rPr lang="en-US" dirty="0"/>
              <a:t>for a horizontal strip</a:t>
            </a:r>
          </a:p>
        </p:txBody>
      </p:sp>
      <p:sp>
        <p:nvSpPr>
          <p:cNvPr id="10" name="TextBox 9">
            <a:extLst>
              <a:ext uri="{FF2B5EF4-FFF2-40B4-BE49-F238E27FC236}">
                <a16:creationId xmlns:a16="http://schemas.microsoft.com/office/drawing/2014/main" id="{031A5318-5D1F-47C0-A480-292A9FB607AE}"/>
              </a:ext>
            </a:extLst>
          </p:cNvPr>
          <p:cNvSpPr txBox="1"/>
          <p:nvPr/>
        </p:nvSpPr>
        <p:spPr>
          <a:xfrm>
            <a:off x="1143000" y="4288971"/>
            <a:ext cx="4572000" cy="1754326"/>
          </a:xfrm>
          <a:prstGeom prst="rect">
            <a:avLst/>
          </a:prstGeom>
          <a:noFill/>
        </p:spPr>
        <p:txBody>
          <a:bodyPr wrap="square">
            <a:spAutoFit/>
          </a:bodyPr>
          <a:lstStyle/>
          <a:p>
            <a:r>
              <a:rPr lang="en-US" dirty="0"/>
              <a:t> </a:t>
            </a:r>
          </a:p>
          <a:p>
            <a:r>
              <a:rPr lang="en-US" dirty="0" err="1"/>
              <a:t>Ixy</a:t>
            </a:r>
            <a:r>
              <a:rPr lang="en-US" dirty="0"/>
              <a:t> =int(int(y,y,0,h*x/b)*x, x, 0 ,b)</a:t>
            </a:r>
          </a:p>
          <a:p>
            <a:r>
              <a:rPr lang="en-US" dirty="0"/>
              <a:t> </a:t>
            </a:r>
          </a:p>
          <a:p>
            <a:r>
              <a:rPr lang="en-US" dirty="0" err="1"/>
              <a:t>Ixy</a:t>
            </a:r>
            <a:r>
              <a:rPr lang="en-US" dirty="0"/>
              <a:t> =</a:t>
            </a:r>
          </a:p>
          <a:p>
            <a:r>
              <a:rPr lang="en-US" dirty="0"/>
              <a:t> </a:t>
            </a:r>
          </a:p>
          <a:p>
            <a:r>
              <a:rPr lang="en-US" dirty="0"/>
              <a:t>(b^2*h^2)/8</a:t>
            </a:r>
          </a:p>
        </p:txBody>
      </p:sp>
      <p:sp>
        <p:nvSpPr>
          <p:cNvPr id="11" name="TextBox 10">
            <a:extLst>
              <a:ext uri="{FF2B5EF4-FFF2-40B4-BE49-F238E27FC236}">
                <a16:creationId xmlns:a16="http://schemas.microsoft.com/office/drawing/2014/main" id="{A265A69E-D0CC-48C9-9769-235BCADCBA18}"/>
              </a:ext>
            </a:extLst>
          </p:cNvPr>
          <p:cNvSpPr txBox="1"/>
          <p:nvPr/>
        </p:nvSpPr>
        <p:spPr>
          <a:xfrm>
            <a:off x="6019800" y="4648200"/>
            <a:ext cx="2223686" cy="369332"/>
          </a:xfrm>
          <a:prstGeom prst="rect">
            <a:avLst/>
          </a:prstGeom>
          <a:noFill/>
        </p:spPr>
        <p:txBody>
          <a:bodyPr wrap="none" rtlCol="0">
            <a:spAutoFit/>
          </a:bodyPr>
          <a:lstStyle/>
          <a:p>
            <a:r>
              <a:rPr lang="en-US" dirty="0"/>
              <a:t>for a 2-D integration</a:t>
            </a:r>
          </a:p>
        </p:txBody>
      </p:sp>
      <p:cxnSp>
        <p:nvCxnSpPr>
          <p:cNvPr id="9" name="Straight Connector 8">
            <a:extLst>
              <a:ext uri="{FF2B5EF4-FFF2-40B4-BE49-F238E27FC236}">
                <a16:creationId xmlns:a16="http://schemas.microsoft.com/office/drawing/2014/main" id="{08146432-4001-CF5A-0DC6-912490702BC9}"/>
              </a:ext>
            </a:extLst>
          </p:cNvPr>
          <p:cNvCxnSpPr/>
          <p:nvPr/>
        </p:nvCxnSpPr>
        <p:spPr>
          <a:xfrm>
            <a:off x="886752" y="64008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43005CC2-7CD2-4AD4-096B-E80E0FA0A75C}"/>
              </a:ext>
            </a:extLst>
          </p:cNvPr>
          <p:cNvCxnSpPr/>
          <p:nvPr/>
        </p:nvCxnSpPr>
        <p:spPr>
          <a:xfrm>
            <a:off x="1219200" y="6043297"/>
            <a:ext cx="1143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F153AD67-3D90-B1EA-6B24-2D4A622EECB8}"/>
              </a:ext>
            </a:extLst>
          </p:cNvPr>
          <p:cNvCxnSpPr/>
          <p:nvPr/>
        </p:nvCxnSpPr>
        <p:spPr>
          <a:xfrm>
            <a:off x="1143000" y="2709365"/>
            <a:ext cx="1143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D41BCF5E-8556-5620-2417-E6632CD3EF4A}"/>
              </a:ext>
            </a:extLst>
          </p:cNvPr>
          <p:cNvCxnSpPr/>
          <p:nvPr/>
        </p:nvCxnSpPr>
        <p:spPr>
          <a:xfrm>
            <a:off x="1066800" y="4288971"/>
            <a:ext cx="1143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2138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3295650" y="317500"/>
            <a:ext cx="207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Radius of Gyration</a:t>
            </a:r>
          </a:p>
        </p:txBody>
      </p:sp>
      <p:sp>
        <p:nvSpPr>
          <p:cNvPr id="10243" name="Text Box 5"/>
          <p:cNvSpPr txBox="1">
            <a:spLocks noChangeArrowheads="1"/>
          </p:cNvSpPr>
          <p:nvPr/>
        </p:nvSpPr>
        <p:spPr bwMode="auto">
          <a:xfrm>
            <a:off x="974725" y="1027113"/>
            <a:ext cx="7864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Given an area, A, and an axis b-b, we can calculate I</a:t>
            </a:r>
            <a:r>
              <a:rPr lang="en-US" baseline="-25000"/>
              <a:t>b. </a:t>
            </a:r>
            <a:r>
              <a:rPr lang="en-US"/>
              <a:t>The radius of gyration, k</a:t>
            </a:r>
            <a:r>
              <a:rPr lang="en-US" baseline="-25000"/>
              <a:t>b </a:t>
            </a:r>
            <a:r>
              <a:rPr lang="en-US"/>
              <a:t>, is defined as</a:t>
            </a:r>
          </a:p>
        </p:txBody>
      </p:sp>
      <p:graphicFrame>
        <p:nvGraphicFramePr>
          <p:cNvPr id="10244" name="Object 6"/>
          <p:cNvGraphicFramePr>
            <a:graphicFrameLocks noChangeAspect="1"/>
          </p:cNvGraphicFramePr>
          <p:nvPr/>
        </p:nvGraphicFramePr>
        <p:xfrm>
          <a:off x="1447800" y="1905000"/>
          <a:ext cx="1066800" cy="793750"/>
        </p:xfrm>
        <a:graphic>
          <a:graphicData uri="http://schemas.openxmlformats.org/presentationml/2006/ole">
            <mc:AlternateContent xmlns:mc="http://schemas.openxmlformats.org/markup-compatibility/2006">
              <mc:Choice xmlns:v="urn:schemas-microsoft-com:vml" Requires="v">
                <p:oleObj name="Equation" r:id="rId3" imgW="545626" imgH="406048" progId="Equation.DSMT4">
                  <p:embed/>
                </p:oleObj>
              </mc:Choice>
              <mc:Fallback>
                <p:oleObj name="Equation" r:id="rId3" imgW="545626" imgH="406048"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905000"/>
                        <a:ext cx="1066800" cy="79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5" name="AutoShape 7"/>
          <p:cNvSpPr>
            <a:spLocks noChangeArrowheads="1"/>
          </p:cNvSpPr>
          <p:nvPr/>
        </p:nvSpPr>
        <p:spPr bwMode="auto">
          <a:xfrm>
            <a:off x="4419600" y="2209800"/>
            <a:ext cx="1981200" cy="1295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6" name="Line 8"/>
          <p:cNvSpPr>
            <a:spLocks noChangeShapeType="1"/>
          </p:cNvSpPr>
          <p:nvPr/>
        </p:nvSpPr>
        <p:spPr bwMode="auto">
          <a:xfrm>
            <a:off x="3886200" y="39624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7" name="Text Box 9"/>
          <p:cNvSpPr txBox="1">
            <a:spLocks noChangeArrowheads="1"/>
          </p:cNvSpPr>
          <p:nvPr/>
        </p:nvSpPr>
        <p:spPr bwMode="auto">
          <a:xfrm>
            <a:off x="3641725" y="3465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0248" name="Text Box 10"/>
          <p:cNvSpPr txBox="1">
            <a:spLocks noChangeArrowheads="1"/>
          </p:cNvSpPr>
          <p:nvPr/>
        </p:nvSpPr>
        <p:spPr bwMode="auto">
          <a:xfrm>
            <a:off x="6994525" y="3465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0249" name="Text Box 11"/>
          <p:cNvSpPr txBox="1">
            <a:spLocks noChangeArrowheads="1"/>
          </p:cNvSpPr>
          <p:nvPr/>
        </p:nvSpPr>
        <p:spPr bwMode="auto">
          <a:xfrm>
            <a:off x="5943600" y="17526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10250" name="Line 12"/>
          <p:cNvSpPr>
            <a:spLocks noChangeShapeType="1"/>
          </p:cNvSpPr>
          <p:nvPr/>
        </p:nvSpPr>
        <p:spPr bwMode="auto">
          <a:xfrm flipV="1">
            <a:off x="5410200" y="2895600"/>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1" name="Line 13"/>
          <p:cNvSpPr>
            <a:spLocks noChangeShapeType="1"/>
          </p:cNvSpPr>
          <p:nvPr/>
        </p:nvSpPr>
        <p:spPr bwMode="auto">
          <a:xfrm>
            <a:off x="5181600" y="2895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52" name="Text Box 14"/>
          <p:cNvSpPr txBox="1">
            <a:spLocks noChangeArrowheads="1"/>
          </p:cNvSpPr>
          <p:nvPr/>
        </p:nvSpPr>
        <p:spPr bwMode="auto">
          <a:xfrm>
            <a:off x="5486400" y="3048000"/>
            <a:ext cx="3825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k</a:t>
            </a:r>
            <a:r>
              <a:rPr lang="en-US" baseline="-25000"/>
              <a:t>b</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2971800" y="180976"/>
            <a:ext cx="19416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Composite Areas</a:t>
            </a:r>
          </a:p>
        </p:txBody>
      </p:sp>
      <p:sp>
        <p:nvSpPr>
          <p:cNvPr id="11267" name="Text Box 5"/>
          <p:cNvSpPr txBox="1">
            <a:spLocks noChangeArrowheads="1"/>
          </p:cNvSpPr>
          <p:nvPr/>
        </p:nvSpPr>
        <p:spPr bwMode="auto">
          <a:xfrm>
            <a:off x="898525" y="722313"/>
            <a:ext cx="7635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a cross-section can be decomposed of simpler parts, we can often use the parallel axis theorem to sum up the contributions for each part</a:t>
            </a:r>
          </a:p>
        </p:txBody>
      </p:sp>
      <p:sp>
        <p:nvSpPr>
          <p:cNvPr id="11268" name="Rectangle 6"/>
          <p:cNvSpPr>
            <a:spLocks noChangeArrowheads="1"/>
          </p:cNvSpPr>
          <p:nvPr/>
        </p:nvSpPr>
        <p:spPr bwMode="auto">
          <a:xfrm>
            <a:off x="1752600" y="2590800"/>
            <a:ext cx="1524000" cy="990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9" name="AutoShape 7"/>
          <p:cNvSpPr>
            <a:spLocks noChangeArrowheads="1"/>
          </p:cNvSpPr>
          <p:nvPr/>
        </p:nvSpPr>
        <p:spPr bwMode="auto">
          <a:xfrm flipH="1">
            <a:off x="1752600" y="1905000"/>
            <a:ext cx="762000" cy="685800"/>
          </a:xfrm>
          <a:prstGeom prst="rtTriangl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0" name="Arc 8"/>
          <p:cNvSpPr>
            <a:spLocks/>
          </p:cNvSpPr>
          <p:nvPr/>
        </p:nvSpPr>
        <p:spPr bwMode="auto">
          <a:xfrm>
            <a:off x="2514600" y="1905000"/>
            <a:ext cx="762000" cy="762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Text Box 9"/>
          <p:cNvSpPr txBox="1">
            <a:spLocks noChangeArrowheads="1"/>
          </p:cNvSpPr>
          <p:nvPr/>
        </p:nvSpPr>
        <p:spPr bwMode="auto">
          <a:xfrm>
            <a:off x="2209800" y="2819400"/>
            <a:ext cx="420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1</a:t>
            </a:r>
            <a:endParaRPr lang="en-US"/>
          </a:p>
        </p:txBody>
      </p:sp>
      <p:sp>
        <p:nvSpPr>
          <p:cNvPr id="11272" name="Text Box 10"/>
          <p:cNvSpPr txBox="1">
            <a:spLocks noChangeArrowheads="1"/>
          </p:cNvSpPr>
          <p:nvPr/>
        </p:nvSpPr>
        <p:spPr bwMode="auto">
          <a:xfrm>
            <a:off x="2057400" y="2133600"/>
            <a:ext cx="420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2</a:t>
            </a:r>
            <a:endParaRPr lang="en-US"/>
          </a:p>
        </p:txBody>
      </p:sp>
      <p:sp>
        <p:nvSpPr>
          <p:cNvPr id="11273" name="Text Box 11"/>
          <p:cNvSpPr txBox="1">
            <a:spLocks noChangeArrowheads="1"/>
          </p:cNvSpPr>
          <p:nvPr/>
        </p:nvSpPr>
        <p:spPr bwMode="auto">
          <a:xfrm>
            <a:off x="2667000" y="2133600"/>
            <a:ext cx="420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3</a:t>
            </a:r>
            <a:endParaRPr lang="en-US"/>
          </a:p>
        </p:txBody>
      </p:sp>
      <p:sp>
        <p:nvSpPr>
          <p:cNvPr id="11274" name="Line 12"/>
          <p:cNvSpPr>
            <a:spLocks noChangeShapeType="1"/>
          </p:cNvSpPr>
          <p:nvPr/>
        </p:nvSpPr>
        <p:spPr bwMode="auto">
          <a:xfrm>
            <a:off x="1219200" y="3886200"/>
            <a:ext cx="2438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75" name="Text Box 13"/>
          <p:cNvSpPr txBox="1">
            <a:spLocks noChangeArrowheads="1"/>
          </p:cNvSpPr>
          <p:nvPr/>
        </p:nvSpPr>
        <p:spPr bwMode="auto">
          <a:xfrm>
            <a:off x="898525" y="36179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1276" name="Text Box 14"/>
          <p:cNvSpPr txBox="1">
            <a:spLocks noChangeArrowheads="1"/>
          </p:cNvSpPr>
          <p:nvPr/>
        </p:nvSpPr>
        <p:spPr bwMode="auto">
          <a:xfrm>
            <a:off x="3641725" y="36941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graphicFrame>
        <p:nvGraphicFramePr>
          <p:cNvPr id="11277" name="Object 15"/>
          <p:cNvGraphicFramePr>
            <a:graphicFrameLocks noChangeAspect="1"/>
          </p:cNvGraphicFramePr>
          <p:nvPr/>
        </p:nvGraphicFramePr>
        <p:xfrm>
          <a:off x="1905000" y="4267200"/>
          <a:ext cx="2133600" cy="452438"/>
        </p:xfrm>
        <a:graphic>
          <a:graphicData uri="http://schemas.openxmlformats.org/presentationml/2006/ole">
            <mc:AlternateContent xmlns:mc="http://schemas.openxmlformats.org/markup-compatibility/2006">
              <mc:Choice xmlns:v="urn:schemas-microsoft-com:vml" Requires="v">
                <p:oleObj name="Equation" r:id="rId3" imgW="1079500" imgH="228600" progId="Equation.DSMT4">
                  <p:embed/>
                </p:oleObj>
              </mc:Choice>
              <mc:Fallback>
                <p:oleObj name="Equation" r:id="rId3" imgW="1079500" imgH="228600" progId="Equation.DSMT4">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4267200"/>
                        <a:ext cx="2133600"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 Box 43"/>
          <p:cNvSpPr txBox="1">
            <a:spLocks noChangeArrowheads="1"/>
          </p:cNvSpPr>
          <p:nvPr/>
        </p:nvSpPr>
        <p:spPr bwMode="auto">
          <a:xfrm>
            <a:off x="654278" y="73562"/>
            <a:ext cx="427552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14.2</a:t>
            </a:r>
          </a:p>
          <a:p>
            <a:pPr eaLnBrk="1" hangingPunct="1"/>
            <a:endParaRPr lang="en-US" dirty="0">
              <a:solidFill>
                <a:srgbClr val="C00000"/>
              </a:solidFill>
            </a:endParaRPr>
          </a:p>
          <a:p>
            <a:pPr eaLnBrk="1" hangingPunct="1"/>
            <a:r>
              <a:rPr lang="en-US" dirty="0"/>
              <a:t>Compute </a:t>
            </a:r>
            <a:r>
              <a:rPr lang="en-US" dirty="0" err="1"/>
              <a:t>I</a:t>
            </a:r>
            <a:r>
              <a:rPr lang="en-US" baseline="-25000" dirty="0" err="1"/>
              <a:t>x</a:t>
            </a:r>
            <a:r>
              <a:rPr lang="en-US" dirty="0"/>
              <a:t> and </a:t>
            </a:r>
            <a:r>
              <a:rPr lang="en-US" dirty="0" err="1"/>
              <a:t>I</a:t>
            </a:r>
            <a:r>
              <a:rPr lang="en-US" baseline="-25000" dirty="0" err="1"/>
              <a:t>y</a:t>
            </a:r>
            <a:r>
              <a:rPr lang="en-US" dirty="0"/>
              <a:t> for the I-beam shown.</a:t>
            </a:r>
          </a:p>
        </p:txBody>
      </p:sp>
      <p:graphicFrame>
        <p:nvGraphicFramePr>
          <p:cNvPr id="12327" name="Object 44"/>
          <p:cNvGraphicFramePr>
            <a:graphicFrameLocks noChangeAspect="1"/>
          </p:cNvGraphicFramePr>
          <p:nvPr>
            <p:extLst>
              <p:ext uri="{D42A27DB-BD31-4B8C-83A1-F6EECF244321}">
                <p14:modId xmlns:p14="http://schemas.microsoft.com/office/powerpoint/2010/main" val="795074019"/>
              </p:ext>
            </p:extLst>
          </p:nvPr>
        </p:nvGraphicFramePr>
        <p:xfrm>
          <a:off x="4191000" y="2209800"/>
          <a:ext cx="4495800" cy="2074863"/>
        </p:xfrm>
        <a:graphic>
          <a:graphicData uri="http://schemas.openxmlformats.org/presentationml/2006/ole">
            <mc:AlternateContent xmlns:mc="http://schemas.openxmlformats.org/markup-compatibility/2006">
              <mc:Choice xmlns:v="urn:schemas-microsoft-com:vml" Requires="v">
                <p:oleObj name="Equation" r:id="rId3" imgW="2641320" imgH="1218960" progId="Equation.DSMT4">
                  <p:embed/>
                </p:oleObj>
              </mc:Choice>
              <mc:Fallback>
                <p:oleObj name="Equation" r:id="rId3" imgW="2641320" imgH="1218960" progId="Equation.DSMT4">
                  <p:embed/>
                  <p:pic>
                    <p:nvPicPr>
                      <p:cNvPr id="0" name="Object 44"/>
                      <p:cNvPicPr>
                        <a:picLocks noChangeAspect="1" noChangeArrowheads="1"/>
                      </p:cNvPicPr>
                      <p:nvPr/>
                    </p:nvPicPr>
                    <p:blipFill>
                      <a:blip r:embed="rId4"/>
                      <a:srcRect/>
                      <a:stretch>
                        <a:fillRect/>
                      </a:stretch>
                    </p:blipFill>
                    <p:spPr bwMode="auto">
                      <a:xfrm>
                        <a:off x="4191000" y="2209800"/>
                        <a:ext cx="4495800" cy="207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 name="Group 1">
            <a:extLst>
              <a:ext uri="{FF2B5EF4-FFF2-40B4-BE49-F238E27FC236}">
                <a16:creationId xmlns:a16="http://schemas.microsoft.com/office/drawing/2014/main" id="{B1646F08-2CAB-CEBB-D72A-7CD63A974E9F}"/>
              </a:ext>
            </a:extLst>
          </p:cNvPr>
          <p:cNvGrpSpPr/>
          <p:nvPr/>
        </p:nvGrpSpPr>
        <p:grpSpPr>
          <a:xfrm>
            <a:off x="457200" y="1109663"/>
            <a:ext cx="3514725" cy="3098800"/>
            <a:chOff x="822325" y="36513"/>
            <a:chExt cx="3514725" cy="3098800"/>
          </a:xfrm>
        </p:grpSpPr>
        <p:sp>
          <p:nvSpPr>
            <p:cNvPr id="12290" name="Rectangle 4"/>
            <p:cNvSpPr>
              <a:spLocks noChangeArrowheads="1"/>
            </p:cNvSpPr>
            <p:nvPr/>
          </p:nvSpPr>
          <p:spPr bwMode="auto">
            <a:xfrm>
              <a:off x="1524000" y="685800"/>
              <a:ext cx="19050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1" name="Rectangle 5"/>
            <p:cNvSpPr>
              <a:spLocks noChangeArrowheads="1"/>
            </p:cNvSpPr>
            <p:nvPr/>
          </p:nvSpPr>
          <p:spPr bwMode="auto">
            <a:xfrm>
              <a:off x="1524000" y="2286000"/>
              <a:ext cx="1905000" cy="228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2" name="Rectangle 6"/>
            <p:cNvSpPr>
              <a:spLocks noChangeArrowheads="1"/>
            </p:cNvSpPr>
            <p:nvPr/>
          </p:nvSpPr>
          <p:spPr bwMode="auto">
            <a:xfrm>
              <a:off x="2286000" y="914400"/>
              <a:ext cx="263525" cy="1371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3" name="Line 7"/>
            <p:cNvSpPr>
              <a:spLocks noChangeShapeType="1"/>
            </p:cNvSpPr>
            <p:nvPr/>
          </p:nvSpPr>
          <p:spPr bwMode="auto">
            <a:xfrm flipH="1">
              <a:off x="1219200" y="685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4" name="Line 8"/>
            <p:cNvSpPr>
              <a:spLocks noChangeShapeType="1"/>
            </p:cNvSpPr>
            <p:nvPr/>
          </p:nvSpPr>
          <p:spPr bwMode="auto">
            <a:xfrm flipH="1">
              <a:off x="1219200" y="914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5" name="Line 9"/>
            <p:cNvSpPr>
              <a:spLocks noChangeShapeType="1"/>
            </p:cNvSpPr>
            <p:nvPr/>
          </p:nvSpPr>
          <p:spPr bwMode="auto">
            <a:xfrm flipH="1">
              <a:off x="1219200" y="2286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6" name="Line 10"/>
            <p:cNvSpPr>
              <a:spLocks noChangeShapeType="1"/>
            </p:cNvSpPr>
            <p:nvPr/>
          </p:nvSpPr>
          <p:spPr bwMode="auto">
            <a:xfrm flipH="1">
              <a:off x="1219200" y="2514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7" name="Line 11"/>
            <p:cNvSpPr>
              <a:spLocks noChangeShapeType="1"/>
            </p:cNvSpPr>
            <p:nvPr/>
          </p:nvSpPr>
          <p:spPr bwMode="auto">
            <a:xfrm flipH="1">
              <a:off x="1219200" y="15240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8" name="Line 12"/>
            <p:cNvSpPr>
              <a:spLocks noChangeShapeType="1"/>
            </p:cNvSpPr>
            <p:nvPr/>
          </p:nvSpPr>
          <p:spPr bwMode="auto">
            <a:xfrm>
              <a:off x="2425700" y="1524000"/>
              <a:ext cx="152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3"/>
            <p:cNvSpPr>
              <a:spLocks noChangeShapeType="1"/>
            </p:cNvSpPr>
            <p:nvPr/>
          </p:nvSpPr>
          <p:spPr bwMode="auto">
            <a:xfrm flipV="1">
              <a:off x="2425700" y="152400"/>
              <a:ext cx="0" cy="1371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0" name="Text Box 14"/>
            <p:cNvSpPr txBox="1">
              <a:spLocks noChangeArrowheads="1"/>
            </p:cNvSpPr>
            <p:nvPr/>
          </p:nvSpPr>
          <p:spPr bwMode="auto">
            <a:xfrm>
              <a:off x="4038600" y="1447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2301" name="Text Box 15"/>
            <p:cNvSpPr txBox="1">
              <a:spLocks noChangeArrowheads="1"/>
            </p:cNvSpPr>
            <p:nvPr/>
          </p:nvSpPr>
          <p:spPr bwMode="auto">
            <a:xfrm>
              <a:off x="2574925" y="365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2302" name="Line 16"/>
            <p:cNvSpPr>
              <a:spLocks noChangeShapeType="1"/>
            </p:cNvSpPr>
            <p:nvPr/>
          </p:nvSpPr>
          <p:spPr bwMode="auto">
            <a:xfrm>
              <a:off x="1295400" y="685800"/>
              <a:ext cx="0" cy="228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3" name="Line 17"/>
            <p:cNvSpPr>
              <a:spLocks noChangeShapeType="1"/>
            </p:cNvSpPr>
            <p:nvPr/>
          </p:nvSpPr>
          <p:spPr bwMode="auto">
            <a:xfrm>
              <a:off x="1295400" y="914400"/>
              <a:ext cx="0" cy="609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4" name="Line 21"/>
            <p:cNvSpPr>
              <a:spLocks noChangeShapeType="1"/>
            </p:cNvSpPr>
            <p:nvPr/>
          </p:nvSpPr>
          <p:spPr bwMode="auto">
            <a:xfrm>
              <a:off x="1295400" y="1524000"/>
              <a:ext cx="0" cy="7620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5" name="Line 22"/>
            <p:cNvSpPr>
              <a:spLocks noChangeShapeType="1"/>
            </p:cNvSpPr>
            <p:nvPr/>
          </p:nvSpPr>
          <p:spPr bwMode="auto">
            <a:xfrm>
              <a:off x="1295400" y="2286000"/>
              <a:ext cx="0" cy="2286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Text Box 23"/>
            <p:cNvSpPr txBox="1">
              <a:spLocks noChangeArrowheads="1"/>
            </p:cNvSpPr>
            <p:nvPr/>
          </p:nvSpPr>
          <p:spPr bwMode="auto">
            <a:xfrm>
              <a:off x="827088" y="65563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2"</a:t>
              </a:r>
            </a:p>
          </p:txBody>
        </p:sp>
        <p:sp>
          <p:nvSpPr>
            <p:cNvPr id="12307" name="Text Box 24"/>
            <p:cNvSpPr txBox="1">
              <a:spLocks noChangeArrowheads="1"/>
            </p:cNvSpPr>
            <p:nvPr/>
          </p:nvSpPr>
          <p:spPr bwMode="auto">
            <a:xfrm>
              <a:off x="822325" y="1001713"/>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a:t>
              </a:r>
            </a:p>
          </p:txBody>
        </p:sp>
        <p:sp>
          <p:nvSpPr>
            <p:cNvPr id="12308" name="Text Box 25"/>
            <p:cNvSpPr txBox="1">
              <a:spLocks noChangeArrowheads="1"/>
            </p:cNvSpPr>
            <p:nvPr/>
          </p:nvSpPr>
          <p:spPr bwMode="auto">
            <a:xfrm>
              <a:off x="825500" y="1679575"/>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a:t>
              </a:r>
            </a:p>
          </p:txBody>
        </p:sp>
        <p:sp>
          <p:nvSpPr>
            <p:cNvPr id="12309" name="Text Box 26"/>
            <p:cNvSpPr txBox="1">
              <a:spLocks noChangeArrowheads="1"/>
            </p:cNvSpPr>
            <p:nvPr/>
          </p:nvSpPr>
          <p:spPr bwMode="auto">
            <a:xfrm>
              <a:off x="838200" y="22367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2"</a:t>
              </a:r>
            </a:p>
          </p:txBody>
        </p:sp>
        <p:sp>
          <p:nvSpPr>
            <p:cNvPr id="12310" name="Line 27"/>
            <p:cNvSpPr>
              <a:spLocks noChangeShapeType="1"/>
            </p:cNvSpPr>
            <p:nvPr/>
          </p:nvSpPr>
          <p:spPr bwMode="auto">
            <a:xfrm>
              <a:off x="1524000"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1" name="Line 28"/>
            <p:cNvSpPr>
              <a:spLocks noChangeShapeType="1"/>
            </p:cNvSpPr>
            <p:nvPr/>
          </p:nvSpPr>
          <p:spPr bwMode="auto">
            <a:xfrm>
              <a:off x="2286000"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2" name="Line 29"/>
            <p:cNvSpPr>
              <a:spLocks noChangeShapeType="1"/>
            </p:cNvSpPr>
            <p:nvPr/>
          </p:nvSpPr>
          <p:spPr bwMode="auto">
            <a:xfrm>
              <a:off x="2590800"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3" name="Line 30"/>
            <p:cNvSpPr>
              <a:spLocks noChangeShapeType="1"/>
            </p:cNvSpPr>
            <p:nvPr/>
          </p:nvSpPr>
          <p:spPr bwMode="auto">
            <a:xfrm>
              <a:off x="3429000" y="25908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4" name="Line 31"/>
            <p:cNvSpPr>
              <a:spLocks noChangeShapeType="1"/>
            </p:cNvSpPr>
            <p:nvPr/>
          </p:nvSpPr>
          <p:spPr bwMode="auto">
            <a:xfrm>
              <a:off x="1524000" y="2743200"/>
              <a:ext cx="762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5" name="Line 32"/>
            <p:cNvSpPr>
              <a:spLocks noChangeShapeType="1"/>
            </p:cNvSpPr>
            <p:nvPr/>
          </p:nvSpPr>
          <p:spPr bwMode="auto">
            <a:xfrm>
              <a:off x="2286000" y="2743200"/>
              <a:ext cx="304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6" name="Line 33"/>
            <p:cNvSpPr>
              <a:spLocks noChangeShapeType="1"/>
            </p:cNvSpPr>
            <p:nvPr/>
          </p:nvSpPr>
          <p:spPr bwMode="auto">
            <a:xfrm>
              <a:off x="2590800" y="2743200"/>
              <a:ext cx="8382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7" name="Text Box 34"/>
            <p:cNvSpPr txBox="1">
              <a:spLocks noChangeArrowheads="1"/>
            </p:cNvSpPr>
            <p:nvPr/>
          </p:nvSpPr>
          <p:spPr bwMode="auto">
            <a:xfrm>
              <a:off x="2252662" y="1630363"/>
              <a:ext cx="47148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A</a:t>
              </a:r>
              <a:r>
                <a:rPr lang="en-US" sz="1400" baseline="-25000" dirty="0"/>
                <a:t>1</a:t>
              </a:r>
              <a:endParaRPr lang="en-US" sz="1400" dirty="0"/>
            </a:p>
          </p:txBody>
        </p:sp>
        <p:sp>
          <p:nvSpPr>
            <p:cNvPr id="12318" name="Text Box 35"/>
            <p:cNvSpPr txBox="1">
              <a:spLocks noChangeArrowheads="1"/>
            </p:cNvSpPr>
            <p:nvPr/>
          </p:nvSpPr>
          <p:spPr bwMode="auto">
            <a:xfrm>
              <a:off x="1793875" y="639763"/>
              <a:ext cx="366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A</a:t>
              </a:r>
              <a:r>
                <a:rPr lang="en-US" sz="1400" baseline="-25000"/>
                <a:t>2</a:t>
              </a:r>
              <a:endParaRPr lang="en-US" sz="1400"/>
            </a:p>
          </p:txBody>
        </p:sp>
        <p:sp>
          <p:nvSpPr>
            <p:cNvPr id="12319" name="Text Box 36"/>
            <p:cNvSpPr txBox="1">
              <a:spLocks noChangeArrowheads="1"/>
            </p:cNvSpPr>
            <p:nvPr/>
          </p:nvSpPr>
          <p:spPr bwMode="auto">
            <a:xfrm>
              <a:off x="1676400" y="2243138"/>
              <a:ext cx="366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A</a:t>
              </a:r>
              <a:r>
                <a:rPr lang="en-US" sz="1400" baseline="-25000"/>
                <a:t>3</a:t>
              </a:r>
              <a:endParaRPr lang="en-US" sz="1400"/>
            </a:p>
          </p:txBody>
        </p:sp>
        <p:sp>
          <p:nvSpPr>
            <p:cNvPr id="12320" name="Line 37"/>
            <p:cNvSpPr>
              <a:spLocks noChangeShapeType="1"/>
            </p:cNvSpPr>
            <p:nvPr/>
          </p:nvSpPr>
          <p:spPr bwMode="auto">
            <a:xfrm>
              <a:off x="3527425" y="803275"/>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1" name="Line 38"/>
            <p:cNvSpPr>
              <a:spLocks noChangeShapeType="1"/>
            </p:cNvSpPr>
            <p:nvPr/>
          </p:nvSpPr>
          <p:spPr bwMode="auto">
            <a:xfrm>
              <a:off x="3657600" y="811213"/>
              <a:ext cx="0" cy="712787"/>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2" name="Line 39"/>
            <p:cNvSpPr>
              <a:spLocks noChangeShapeType="1"/>
            </p:cNvSpPr>
            <p:nvPr/>
          </p:nvSpPr>
          <p:spPr bwMode="auto">
            <a:xfrm>
              <a:off x="3494088" y="242728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3" name="Line 40"/>
            <p:cNvSpPr>
              <a:spLocks noChangeShapeType="1"/>
            </p:cNvSpPr>
            <p:nvPr/>
          </p:nvSpPr>
          <p:spPr bwMode="auto">
            <a:xfrm>
              <a:off x="3657600" y="1524000"/>
              <a:ext cx="0" cy="914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24" name="Text Box 41"/>
            <p:cNvSpPr txBox="1">
              <a:spLocks noChangeArrowheads="1"/>
            </p:cNvSpPr>
            <p:nvPr/>
          </p:nvSpPr>
          <p:spPr bwMode="auto">
            <a:xfrm>
              <a:off x="3794125" y="925513"/>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a:t>
              </a:r>
              <a:r>
                <a:rPr lang="en-US" sz="1400" baseline="-25000"/>
                <a:t>2</a:t>
              </a:r>
              <a:endParaRPr lang="en-US" sz="1400"/>
            </a:p>
          </p:txBody>
        </p:sp>
        <p:sp>
          <p:nvSpPr>
            <p:cNvPr id="12325" name="Text Box 42"/>
            <p:cNvSpPr txBox="1">
              <a:spLocks noChangeArrowheads="1"/>
            </p:cNvSpPr>
            <p:nvPr/>
          </p:nvSpPr>
          <p:spPr bwMode="auto">
            <a:xfrm>
              <a:off x="3794125" y="1839913"/>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d</a:t>
              </a:r>
              <a:r>
                <a:rPr lang="en-US" sz="1400" baseline="-25000"/>
                <a:t>3</a:t>
              </a:r>
              <a:endParaRPr lang="en-US" sz="1400"/>
            </a:p>
          </p:txBody>
        </p:sp>
        <p:sp>
          <p:nvSpPr>
            <p:cNvPr id="12328" name="Text Box 45"/>
            <p:cNvSpPr txBox="1">
              <a:spLocks noChangeArrowheads="1"/>
            </p:cNvSpPr>
            <p:nvPr/>
          </p:nvSpPr>
          <p:spPr bwMode="auto">
            <a:xfrm>
              <a:off x="1736725" y="2830513"/>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a:t>
              </a:r>
            </a:p>
          </p:txBody>
        </p:sp>
        <p:sp>
          <p:nvSpPr>
            <p:cNvPr id="12329" name="Text Box 46"/>
            <p:cNvSpPr txBox="1">
              <a:spLocks noChangeArrowheads="1"/>
            </p:cNvSpPr>
            <p:nvPr/>
          </p:nvSpPr>
          <p:spPr bwMode="auto">
            <a:xfrm>
              <a:off x="2803525" y="2754313"/>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a:t>
              </a:r>
            </a:p>
          </p:txBody>
        </p:sp>
        <p:sp>
          <p:nvSpPr>
            <p:cNvPr id="12330" name="Text Box 47"/>
            <p:cNvSpPr txBox="1">
              <a:spLocks noChangeArrowheads="1"/>
            </p:cNvSpPr>
            <p:nvPr/>
          </p:nvSpPr>
          <p:spPr bwMode="auto">
            <a:xfrm>
              <a:off x="2281238" y="2819400"/>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2"</a:t>
              </a:r>
            </a:p>
          </p:txBody>
        </p:sp>
      </p:grpSp>
      <p:sp>
        <p:nvSpPr>
          <p:cNvPr id="12331" name="Line 48"/>
          <p:cNvSpPr>
            <a:spLocks noChangeShapeType="1"/>
          </p:cNvSpPr>
          <p:nvPr/>
        </p:nvSpPr>
        <p:spPr bwMode="auto">
          <a:xfrm flipV="1">
            <a:off x="5181600" y="2590800"/>
            <a:ext cx="3048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2332" name="Object 49"/>
          <p:cNvGraphicFramePr>
            <a:graphicFrameLocks noChangeAspect="1"/>
          </p:cNvGraphicFramePr>
          <p:nvPr>
            <p:extLst>
              <p:ext uri="{D42A27DB-BD31-4B8C-83A1-F6EECF244321}">
                <p14:modId xmlns:p14="http://schemas.microsoft.com/office/powerpoint/2010/main" val="4019588750"/>
              </p:ext>
            </p:extLst>
          </p:nvPr>
        </p:nvGraphicFramePr>
        <p:xfrm>
          <a:off x="4125913" y="4724400"/>
          <a:ext cx="3254375" cy="1671638"/>
        </p:xfrm>
        <a:graphic>
          <a:graphicData uri="http://schemas.openxmlformats.org/presentationml/2006/ole">
            <mc:AlternateContent xmlns:mc="http://schemas.openxmlformats.org/markup-compatibility/2006">
              <mc:Choice xmlns:v="urn:schemas-microsoft-com:vml" Requires="v">
                <p:oleObj name="Equation" r:id="rId5" imgW="1828800" imgH="939600" progId="Equation.DSMT4">
                  <p:embed/>
                </p:oleObj>
              </mc:Choice>
              <mc:Fallback>
                <p:oleObj name="Equation" r:id="rId5" imgW="1828800" imgH="939600" progId="Equation.DSMT4">
                  <p:embed/>
                  <p:pic>
                    <p:nvPicPr>
                      <p:cNvPr id="0" name="Object 49"/>
                      <p:cNvPicPr>
                        <a:picLocks noChangeAspect="1" noChangeArrowheads="1"/>
                      </p:cNvPicPr>
                      <p:nvPr/>
                    </p:nvPicPr>
                    <p:blipFill>
                      <a:blip r:embed="rId6"/>
                      <a:srcRect/>
                      <a:stretch>
                        <a:fillRect/>
                      </a:stretch>
                    </p:blipFill>
                    <p:spPr bwMode="auto">
                      <a:xfrm>
                        <a:off x="4125913" y="4724400"/>
                        <a:ext cx="3254375" cy="167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45" name="Straight Connector 44">
            <a:extLst>
              <a:ext uri="{FF2B5EF4-FFF2-40B4-BE49-F238E27FC236}">
                <a16:creationId xmlns:a16="http://schemas.microsoft.com/office/drawing/2014/main" id="{9292F7C7-7B5C-96AF-32E9-61788F94C0E2}"/>
              </a:ext>
            </a:extLst>
          </p:cNvPr>
          <p:cNvCxnSpPr/>
          <p:nvPr/>
        </p:nvCxnSpPr>
        <p:spPr>
          <a:xfrm>
            <a:off x="465366" y="535227"/>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3E0882F4-E3AE-4674-A680-8BD03A5C8ED1}"/>
              </a:ext>
            </a:extLst>
          </p:cNvPr>
          <p:cNvCxnSpPr/>
          <p:nvPr/>
        </p:nvCxnSpPr>
        <p:spPr>
          <a:xfrm>
            <a:off x="381000" y="66294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B25D1EE6-E31C-0AA1-9FFC-3BA27DC92036}"/>
              </a:ext>
            </a:extLst>
          </p:cNvPr>
          <p:cNvCxnSpPr/>
          <p:nvPr/>
        </p:nvCxnSpPr>
        <p:spPr>
          <a:xfrm>
            <a:off x="4419600" y="4284663"/>
            <a:ext cx="9906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652F3E5A-2E97-3B7C-8DD1-F641CCBFEADC}"/>
              </a:ext>
            </a:extLst>
          </p:cNvPr>
          <p:cNvCxnSpPr/>
          <p:nvPr/>
        </p:nvCxnSpPr>
        <p:spPr>
          <a:xfrm>
            <a:off x="4370387" y="6396038"/>
            <a:ext cx="9906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1386396" y="242735"/>
            <a:ext cx="5353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Changes of the area moments with rotation of axes</a:t>
            </a:r>
          </a:p>
        </p:txBody>
      </p:sp>
      <p:sp>
        <p:nvSpPr>
          <p:cNvPr id="13315" name="AutoShape 5"/>
          <p:cNvSpPr>
            <a:spLocks noChangeArrowheads="1"/>
          </p:cNvSpPr>
          <p:nvPr/>
        </p:nvSpPr>
        <p:spPr bwMode="auto">
          <a:xfrm>
            <a:off x="3733800" y="1600200"/>
            <a:ext cx="3581400" cy="2362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6" name="Line 6"/>
          <p:cNvSpPr>
            <a:spLocks noChangeShapeType="1"/>
          </p:cNvSpPr>
          <p:nvPr/>
        </p:nvSpPr>
        <p:spPr bwMode="auto">
          <a:xfrm>
            <a:off x="5486400" y="3124200"/>
            <a:ext cx="2743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7" name="Line 7"/>
          <p:cNvSpPr>
            <a:spLocks noChangeShapeType="1"/>
          </p:cNvSpPr>
          <p:nvPr/>
        </p:nvSpPr>
        <p:spPr bwMode="auto">
          <a:xfrm flipV="1">
            <a:off x="5486400" y="838200"/>
            <a:ext cx="0" cy="2286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8" name="Line 8"/>
          <p:cNvSpPr>
            <a:spLocks noChangeShapeType="1"/>
          </p:cNvSpPr>
          <p:nvPr/>
        </p:nvSpPr>
        <p:spPr bwMode="auto">
          <a:xfrm flipV="1">
            <a:off x="5486400" y="2438400"/>
            <a:ext cx="25908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9" name="Line 9"/>
          <p:cNvSpPr>
            <a:spLocks noChangeShapeType="1"/>
          </p:cNvSpPr>
          <p:nvPr/>
        </p:nvSpPr>
        <p:spPr bwMode="auto">
          <a:xfrm flipH="1" flipV="1">
            <a:off x="4724400" y="1066800"/>
            <a:ext cx="762000" cy="2057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0" name="Text Box 10"/>
          <p:cNvSpPr txBox="1">
            <a:spLocks noChangeArrowheads="1"/>
          </p:cNvSpPr>
          <p:nvPr/>
        </p:nvSpPr>
        <p:spPr bwMode="auto">
          <a:xfrm>
            <a:off x="8289925" y="30845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3321" name="Text Box 11"/>
          <p:cNvSpPr txBox="1">
            <a:spLocks noChangeArrowheads="1"/>
          </p:cNvSpPr>
          <p:nvPr/>
        </p:nvSpPr>
        <p:spPr bwMode="auto">
          <a:xfrm>
            <a:off x="8213725" y="22463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3322" name="Text Box 12"/>
          <p:cNvSpPr txBox="1">
            <a:spLocks noChangeArrowheads="1"/>
          </p:cNvSpPr>
          <p:nvPr/>
        </p:nvSpPr>
        <p:spPr bwMode="auto">
          <a:xfrm>
            <a:off x="5622925" y="7223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3323" name="Text Box 13"/>
          <p:cNvSpPr txBox="1">
            <a:spLocks noChangeArrowheads="1"/>
          </p:cNvSpPr>
          <p:nvPr/>
        </p:nvSpPr>
        <p:spPr bwMode="auto">
          <a:xfrm>
            <a:off x="4708525" y="7223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3324" name="Text Box 14"/>
          <p:cNvSpPr txBox="1">
            <a:spLocks noChangeArrowheads="1"/>
          </p:cNvSpPr>
          <p:nvPr/>
        </p:nvSpPr>
        <p:spPr bwMode="auto">
          <a:xfrm>
            <a:off x="6400800" y="281940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13325" name="Arc 15"/>
          <p:cNvSpPr>
            <a:spLocks/>
          </p:cNvSpPr>
          <p:nvPr/>
        </p:nvSpPr>
        <p:spPr bwMode="auto">
          <a:xfrm rot="2498013">
            <a:off x="6100763" y="2959100"/>
            <a:ext cx="193675" cy="228600"/>
          </a:xfrm>
          <a:custGeom>
            <a:avLst/>
            <a:gdLst>
              <a:gd name="T0" fmla="*/ 0 w 18326"/>
              <a:gd name="T1" fmla="*/ 0 h 21600"/>
              <a:gd name="T2" fmla="*/ 228607889 w 18326"/>
              <a:gd name="T3" fmla="*/ 127537940 h 21600"/>
              <a:gd name="T4" fmla="*/ 0 w 18326"/>
              <a:gd name="T5" fmla="*/ 270984006 h 21600"/>
              <a:gd name="T6" fmla="*/ 0 60000 65536"/>
              <a:gd name="T7" fmla="*/ 0 60000 65536"/>
              <a:gd name="T8" fmla="*/ 0 60000 65536"/>
            </a:gdLst>
            <a:ahLst/>
            <a:cxnLst>
              <a:cxn ang="T6">
                <a:pos x="T0" y="T1"/>
              </a:cxn>
              <a:cxn ang="T7">
                <a:pos x="T2" y="T3"/>
              </a:cxn>
              <a:cxn ang="T8">
                <a:pos x="T4" y="T5"/>
              </a:cxn>
            </a:cxnLst>
            <a:rect l="0" t="0" r="r" b="b"/>
            <a:pathLst>
              <a:path w="18326" h="21600" fill="none" extrusionOk="0">
                <a:moveTo>
                  <a:pt x="-1" y="0"/>
                </a:moveTo>
                <a:cubicBezTo>
                  <a:pt x="7453" y="0"/>
                  <a:pt x="14380" y="3842"/>
                  <a:pt x="18325" y="10166"/>
                </a:cubicBezTo>
              </a:path>
              <a:path w="18326" h="21600" stroke="0" extrusionOk="0">
                <a:moveTo>
                  <a:pt x="-1" y="0"/>
                </a:moveTo>
                <a:cubicBezTo>
                  <a:pt x="7453" y="0"/>
                  <a:pt x="14380" y="3842"/>
                  <a:pt x="18325" y="10166"/>
                </a:cubicBezTo>
                <a:lnTo>
                  <a:pt x="0" y="21600"/>
                </a:lnTo>
                <a:lnTo>
                  <a:pt x="-1" y="0"/>
                </a:lnTo>
                <a:close/>
              </a:path>
            </a:pathLst>
          </a:custGeom>
          <a:noFill/>
          <a:ln w="9525">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3326" name="Object 16"/>
          <p:cNvGraphicFramePr>
            <a:graphicFrameLocks noChangeAspect="1"/>
          </p:cNvGraphicFramePr>
          <p:nvPr/>
        </p:nvGraphicFramePr>
        <p:xfrm>
          <a:off x="1066800" y="1828800"/>
          <a:ext cx="2286000" cy="754063"/>
        </p:xfrm>
        <a:graphic>
          <a:graphicData uri="http://schemas.openxmlformats.org/presentationml/2006/ole">
            <mc:AlternateContent xmlns:mc="http://schemas.openxmlformats.org/markup-compatibility/2006">
              <mc:Choice xmlns:v="urn:schemas-microsoft-com:vml" Requires="v">
                <p:oleObj name="Equation" r:id="rId3" imgW="1231366" imgH="406224" progId="Equation.DSMT4">
                  <p:embed/>
                </p:oleObj>
              </mc:Choice>
              <mc:Fallback>
                <p:oleObj name="Equation" r:id="rId3" imgW="1231366" imgH="406224" progId="Equation.DSMT4">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828800"/>
                        <a:ext cx="2286000"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7" name="Object 17"/>
          <p:cNvGraphicFramePr>
            <a:graphicFrameLocks noChangeAspect="1"/>
          </p:cNvGraphicFramePr>
          <p:nvPr/>
        </p:nvGraphicFramePr>
        <p:xfrm>
          <a:off x="762000" y="3200400"/>
          <a:ext cx="4267200" cy="2027238"/>
        </p:xfrm>
        <a:graphic>
          <a:graphicData uri="http://schemas.openxmlformats.org/presentationml/2006/ole">
            <mc:AlternateContent xmlns:mc="http://schemas.openxmlformats.org/markup-compatibility/2006">
              <mc:Choice xmlns:v="urn:schemas-microsoft-com:vml" Requires="v">
                <p:oleObj name="Equation" r:id="rId5" imgW="2806700" imgH="1333500" progId="Equation.DSMT4">
                  <p:embed/>
                </p:oleObj>
              </mc:Choice>
              <mc:Fallback>
                <p:oleObj name="Equation" r:id="rId5" imgW="2806700" imgH="1333500" progId="Equation.DSMT4">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200400"/>
                        <a:ext cx="4267200" cy="2027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8" name="Text Box 18"/>
          <p:cNvSpPr txBox="1">
            <a:spLocks noChangeArrowheads="1"/>
          </p:cNvSpPr>
          <p:nvPr/>
        </p:nvSpPr>
        <p:spPr bwMode="auto">
          <a:xfrm>
            <a:off x="441325" y="5294313"/>
            <a:ext cx="186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similarly, we find</a:t>
            </a:r>
          </a:p>
        </p:txBody>
      </p:sp>
      <p:graphicFrame>
        <p:nvGraphicFramePr>
          <p:cNvPr id="13329" name="Object 19"/>
          <p:cNvGraphicFramePr>
            <a:graphicFrameLocks noChangeAspect="1"/>
          </p:cNvGraphicFramePr>
          <p:nvPr/>
        </p:nvGraphicFramePr>
        <p:xfrm>
          <a:off x="685800" y="5791200"/>
          <a:ext cx="5181600" cy="828675"/>
        </p:xfrm>
        <a:graphic>
          <a:graphicData uri="http://schemas.openxmlformats.org/presentationml/2006/ole">
            <mc:AlternateContent xmlns:mc="http://schemas.openxmlformats.org/markup-compatibility/2006">
              <mc:Choice xmlns:v="urn:schemas-microsoft-com:vml" Requires="v">
                <p:oleObj name="Equation" r:id="rId7" imgW="3175000" imgH="508000" progId="Equation.DSMT4">
                  <p:embed/>
                </p:oleObj>
              </mc:Choice>
              <mc:Fallback>
                <p:oleObj name="Equation" r:id="rId7" imgW="3175000" imgH="508000"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5791200"/>
                        <a:ext cx="5181600"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4"/>
          <p:cNvGraphicFramePr>
            <a:graphicFrameLocks noChangeAspect="1"/>
          </p:cNvGraphicFramePr>
          <p:nvPr/>
        </p:nvGraphicFramePr>
        <p:xfrm>
          <a:off x="1143000" y="533400"/>
          <a:ext cx="5181600" cy="1243013"/>
        </p:xfrm>
        <a:graphic>
          <a:graphicData uri="http://schemas.openxmlformats.org/presentationml/2006/ole">
            <mc:AlternateContent xmlns:mc="http://schemas.openxmlformats.org/markup-compatibility/2006">
              <mc:Choice xmlns:v="urn:schemas-microsoft-com:vml" Requires="v">
                <p:oleObj name="Equation" r:id="rId3" imgW="3175000" imgH="762000" progId="Equation.DSMT4">
                  <p:embed/>
                </p:oleObj>
              </mc:Choice>
              <mc:Fallback>
                <p:oleObj name="Equation" r:id="rId3" imgW="3175000" imgH="762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533400"/>
                        <a:ext cx="5181600" cy="1243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39" name="Text Box 5"/>
          <p:cNvSpPr txBox="1">
            <a:spLocks noChangeArrowheads="1"/>
          </p:cNvSpPr>
          <p:nvPr/>
        </p:nvSpPr>
        <p:spPr bwMode="auto">
          <a:xfrm>
            <a:off x="974725" y="2090738"/>
            <a:ext cx="6551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These relations are often placed in terms of the angle 2</a:t>
            </a:r>
            <a:r>
              <a:rPr lang="en-US">
                <a:latin typeface="Symbol" pitchFamily="18" charset="2"/>
              </a:rPr>
              <a:t>q, </a:t>
            </a:r>
            <a:r>
              <a:rPr lang="en-US"/>
              <a:t>using</a:t>
            </a:r>
          </a:p>
        </p:txBody>
      </p:sp>
      <p:graphicFrame>
        <p:nvGraphicFramePr>
          <p:cNvPr id="14340" name="Object 6"/>
          <p:cNvGraphicFramePr>
            <a:graphicFrameLocks noChangeAspect="1"/>
          </p:cNvGraphicFramePr>
          <p:nvPr/>
        </p:nvGraphicFramePr>
        <p:xfrm>
          <a:off x="2133600" y="2590800"/>
          <a:ext cx="2209800" cy="658813"/>
        </p:xfrm>
        <a:graphic>
          <a:graphicData uri="http://schemas.openxmlformats.org/presentationml/2006/ole">
            <mc:AlternateContent xmlns:mc="http://schemas.openxmlformats.org/markup-compatibility/2006">
              <mc:Choice xmlns:v="urn:schemas-microsoft-com:vml" Requires="v">
                <p:oleObj name="Equation" r:id="rId5" imgW="1320227" imgH="393529" progId="Equation.DSMT4">
                  <p:embed/>
                </p:oleObj>
              </mc:Choice>
              <mc:Fallback>
                <p:oleObj name="Equation" r:id="rId5" imgW="1320227" imgH="393529"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2590800"/>
                        <a:ext cx="2209800" cy="65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7"/>
          <p:cNvGraphicFramePr>
            <a:graphicFrameLocks noChangeAspect="1"/>
          </p:cNvGraphicFramePr>
          <p:nvPr/>
        </p:nvGraphicFramePr>
        <p:xfrm>
          <a:off x="1066800" y="3581400"/>
          <a:ext cx="4572000" cy="2179638"/>
        </p:xfrm>
        <a:graphic>
          <a:graphicData uri="http://schemas.openxmlformats.org/presentationml/2006/ole">
            <mc:AlternateContent xmlns:mc="http://schemas.openxmlformats.org/markup-compatibility/2006">
              <mc:Choice xmlns:v="urn:schemas-microsoft-com:vml" Requires="v">
                <p:oleObj name="Equation" r:id="rId7" imgW="2451100" imgH="1168400" progId="Equation.DSMT4">
                  <p:embed/>
                </p:oleObj>
              </mc:Choice>
              <mc:Fallback>
                <p:oleObj name="Equation" r:id="rId7" imgW="2451100" imgH="11684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3581400"/>
                        <a:ext cx="4572000" cy="217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822325" y="341313"/>
            <a:ext cx="757555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a:t>
            </a:r>
            <a:r>
              <a:rPr lang="en-US" dirty="0">
                <a:solidFill>
                  <a:srgbClr val="C00000"/>
                </a:solidFill>
              </a:rPr>
              <a:t>Principal Area Moments and Axes</a:t>
            </a:r>
          </a:p>
          <a:p>
            <a:pPr eaLnBrk="1" hangingPunct="1"/>
            <a:endParaRPr lang="en-US" dirty="0"/>
          </a:p>
          <a:p>
            <a:pPr eaLnBrk="1" hangingPunct="1"/>
            <a:r>
              <a:rPr lang="en-US" dirty="0"/>
              <a:t>Problem- find the directions along which the area moments </a:t>
            </a:r>
            <a:r>
              <a:rPr lang="en-US" dirty="0" err="1"/>
              <a:t>I</a:t>
            </a:r>
            <a:r>
              <a:rPr lang="en-US" baseline="-25000" dirty="0" err="1"/>
              <a:t>x'x</a:t>
            </a:r>
            <a:r>
              <a:rPr lang="en-US" baseline="-25000" dirty="0"/>
              <a:t>'</a:t>
            </a:r>
            <a:r>
              <a:rPr lang="en-US" dirty="0"/>
              <a:t> and </a:t>
            </a:r>
            <a:r>
              <a:rPr lang="en-US" dirty="0" err="1"/>
              <a:t>I</a:t>
            </a:r>
            <a:r>
              <a:rPr lang="en-US" i="1" baseline="-25000" dirty="0" err="1"/>
              <a:t>y'y</a:t>
            </a:r>
            <a:r>
              <a:rPr lang="en-US" i="1" baseline="-25000" dirty="0"/>
              <a:t>'</a:t>
            </a:r>
            <a:r>
              <a:rPr lang="en-US" i="1" dirty="0"/>
              <a:t> </a:t>
            </a:r>
            <a:r>
              <a:rPr lang="en-US" dirty="0"/>
              <a:t>are a maximum or minimum. These are called the principal directions or principal axes and the corresponding area moments are called principal moments.</a:t>
            </a:r>
          </a:p>
        </p:txBody>
      </p:sp>
      <p:sp>
        <p:nvSpPr>
          <p:cNvPr id="15363" name="Text Box 5"/>
          <p:cNvSpPr txBox="1">
            <a:spLocks noChangeArrowheads="1"/>
          </p:cNvSpPr>
          <p:nvPr/>
        </p:nvSpPr>
        <p:spPr bwMode="auto">
          <a:xfrm>
            <a:off x="1219200" y="3200400"/>
            <a:ext cx="3929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I</a:t>
            </a:r>
            <a:r>
              <a:rPr lang="en-US" baseline="-25000"/>
              <a:t>x'x' </a:t>
            </a:r>
            <a:r>
              <a:rPr lang="en-US"/>
              <a:t> is a maximum or minimum then</a:t>
            </a:r>
          </a:p>
        </p:txBody>
      </p:sp>
      <p:graphicFrame>
        <p:nvGraphicFramePr>
          <p:cNvPr id="15364" name="Object 6"/>
          <p:cNvGraphicFramePr>
            <a:graphicFrameLocks noChangeAspect="1"/>
          </p:cNvGraphicFramePr>
          <p:nvPr/>
        </p:nvGraphicFramePr>
        <p:xfrm>
          <a:off x="1611313" y="3733800"/>
          <a:ext cx="3940175" cy="631825"/>
        </p:xfrm>
        <a:graphic>
          <a:graphicData uri="http://schemas.openxmlformats.org/presentationml/2006/ole">
            <mc:AlternateContent xmlns:mc="http://schemas.openxmlformats.org/markup-compatibility/2006">
              <mc:Choice xmlns:v="urn:schemas-microsoft-com:vml" Requires="v">
                <p:oleObj name="Equation" r:id="rId3" imgW="2298700" imgH="368300" progId="Equation.DSMT4">
                  <p:embed/>
                </p:oleObj>
              </mc:Choice>
              <mc:Fallback>
                <p:oleObj name="Equation" r:id="rId3" imgW="2298700" imgH="3683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1313" y="3733800"/>
                        <a:ext cx="3940175" cy="631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5" name="Object 7"/>
          <p:cNvGraphicFramePr>
            <a:graphicFrameLocks noChangeAspect="1"/>
          </p:cNvGraphicFramePr>
          <p:nvPr/>
        </p:nvGraphicFramePr>
        <p:xfrm>
          <a:off x="2209800" y="2362200"/>
          <a:ext cx="3657600" cy="571500"/>
        </p:xfrm>
        <a:graphic>
          <a:graphicData uri="http://schemas.openxmlformats.org/presentationml/2006/ole">
            <mc:AlternateContent xmlns:mc="http://schemas.openxmlformats.org/markup-compatibility/2006">
              <mc:Choice xmlns:v="urn:schemas-microsoft-com:vml" Requires="v">
                <p:oleObj name="Equation" r:id="rId5" imgW="2438400" imgH="381000" progId="Equation.DSMT4">
                  <p:embed/>
                </p:oleObj>
              </mc:Choice>
              <mc:Fallback>
                <p:oleObj name="Equation" r:id="rId5" imgW="2438400" imgH="3810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2362200"/>
                        <a:ext cx="36576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6" name="Text Box 8"/>
          <p:cNvSpPr txBox="1">
            <a:spLocks noChangeArrowheads="1"/>
          </p:cNvSpPr>
          <p:nvPr/>
        </p:nvSpPr>
        <p:spPr bwMode="auto">
          <a:xfrm>
            <a:off x="974725" y="2474913"/>
            <a:ext cx="1047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consider</a:t>
            </a:r>
          </a:p>
        </p:txBody>
      </p:sp>
      <p:sp>
        <p:nvSpPr>
          <p:cNvPr id="15367" name="Text Box 9"/>
          <p:cNvSpPr txBox="1">
            <a:spLocks noChangeArrowheads="1"/>
          </p:cNvSpPr>
          <p:nvPr/>
        </p:nvSpPr>
        <p:spPr bwMode="auto">
          <a:xfrm>
            <a:off x="1143000" y="4724400"/>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so</a:t>
            </a:r>
          </a:p>
        </p:txBody>
      </p:sp>
      <p:graphicFrame>
        <p:nvGraphicFramePr>
          <p:cNvPr id="15368" name="Object 10"/>
          <p:cNvGraphicFramePr>
            <a:graphicFrameLocks noChangeAspect="1"/>
          </p:cNvGraphicFramePr>
          <p:nvPr/>
        </p:nvGraphicFramePr>
        <p:xfrm>
          <a:off x="1828800" y="4648200"/>
          <a:ext cx="1824038" cy="669925"/>
        </p:xfrm>
        <a:graphic>
          <a:graphicData uri="http://schemas.openxmlformats.org/presentationml/2006/ole">
            <mc:AlternateContent xmlns:mc="http://schemas.openxmlformats.org/markup-compatibility/2006">
              <mc:Choice xmlns:v="urn:schemas-microsoft-com:vml" Requires="v">
                <p:oleObj name="Equation" r:id="rId7" imgW="1244600" imgH="457200" progId="Equation.DSMT4">
                  <p:embed/>
                </p:oleObj>
              </mc:Choice>
              <mc:Fallback>
                <p:oleObj name="Equation" r:id="rId7" imgW="1244600" imgH="4572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28800" y="4648200"/>
                        <a:ext cx="1824038"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9" name="Text Box 19"/>
          <p:cNvSpPr txBox="1">
            <a:spLocks noChangeArrowheads="1"/>
          </p:cNvSpPr>
          <p:nvPr/>
        </p:nvSpPr>
        <p:spPr bwMode="auto">
          <a:xfrm>
            <a:off x="974725" y="5522913"/>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a:t>
            </a:r>
            <a:r>
              <a:rPr lang="en-US">
                <a:latin typeface="Symbol" pitchFamily="18" charset="2"/>
              </a:rPr>
              <a:t>q</a:t>
            </a:r>
            <a:r>
              <a:rPr lang="en-US"/>
              <a:t> = </a:t>
            </a:r>
            <a:r>
              <a:rPr lang="en-US">
                <a:latin typeface="Symbol" pitchFamily="18" charset="2"/>
              </a:rPr>
              <a:t>b</a:t>
            </a:r>
            <a:r>
              <a:rPr lang="en-US"/>
              <a:t> is a root of this equation then </a:t>
            </a:r>
            <a:r>
              <a:rPr lang="en-US">
                <a:latin typeface="Symbol" pitchFamily="18" charset="2"/>
              </a:rPr>
              <a:t>q </a:t>
            </a:r>
            <a:r>
              <a:rPr lang="en-US"/>
              <a:t>= </a:t>
            </a:r>
            <a:r>
              <a:rPr lang="en-US">
                <a:latin typeface="Symbol" pitchFamily="18" charset="2"/>
              </a:rPr>
              <a:t>b </a:t>
            </a:r>
            <a:r>
              <a:rPr lang="en-US"/>
              <a:t>+ </a:t>
            </a:r>
            <a:r>
              <a:rPr lang="en-US">
                <a:latin typeface="Symbol" pitchFamily="18" charset="2"/>
              </a:rPr>
              <a:t>p</a:t>
            </a:r>
            <a:r>
              <a:rPr lang="en-US"/>
              <a:t>/2 is also a root. Thus,</a:t>
            </a:r>
          </a:p>
          <a:p>
            <a:pPr eaLnBrk="1" hangingPunct="1"/>
            <a:r>
              <a:rPr lang="en-US"/>
              <a:t> there are two principal directions and they are orthogonal to each other</a:t>
            </a:r>
          </a:p>
        </p:txBody>
      </p:sp>
      <p:sp>
        <p:nvSpPr>
          <p:cNvPr id="15370" name="Text Box 20"/>
          <p:cNvSpPr txBox="1">
            <a:spLocks noChangeArrowheads="1"/>
          </p:cNvSpPr>
          <p:nvPr/>
        </p:nvSpPr>
        <p:spPr bwMode="auto">
          <a:xfrm>
            <a:off x="4038600" y="4648200"/>
            <a:ext cx="4343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(we get the same equation if we had considered I</a:t>
            </a:r>
            <a:r>
              <a:rPr lang="en-US" baseline="-25000"/>
              <a:t>y'y'</a:t>
            </a:r>
            <a:r>
              <a:rPr lang="en-US"/>
              <a:t> instead)</a:t>
            </a:r>
          </a:p>
        </p:txBody>
      </p:sp>
      <p:sp>
        <p:nvSpPr>
          <p:cNvPr id="15371" name="Line 21"/>
          <p:cNvSpPr>
            <a:spLocks noChangeShapeType="1"/>
          </p:cNvSpPr>
          <p:nvPr/>
        </p:nvSpPr>
        <p:spPr bwMode="auto">
          <a:xfrm>
            <a:off x="1143000" y="6172200"/>
            <a:ext cx="7162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8"/>
          <p:cNvGraphicFramePr>
            <a:graphicFrameLocks noChangeAspect="1"/>
          </p:cNvGraphicFramePr>
          <p:nvPr/>
        </p:nvGraphicFramePr>
        <p:xfrm>
          <a:off x="2514600" y="762000"/>
          <a:ext cx="1824038" cy="669925"/>
        </p:xfrm>
        <a:graphic>
          <a:graphicData uri="http://schemas.openxmlformats.org/presentationml/2006/ole">
            <mc:AlternateContent xmlns:mc="http://schemas.openxmlformats.org/markup-compatibility/2006">
              <mc:Choice xmlns:v="urn:schemas-microsoft-com:vml" Requires="v">
                <p:oleObj name="Equation" r:id="rId3" imgW="1244600" imgH="457200" progId="Equation.DSMT4">
                  <p:embed/>
                </p:oleObj>
              </mc:Choice>
              <mc:Fallback>
                <p:oleObj name="Equation" r:id="rId3" imgW="1244600" imgH="4572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762000"/>
                        <a:ext cx="1824038"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87" name="Line 9"/>
          <p:cNvSpPr>
            <a:spLocks noChangeShapeType="1"/>
          </p:cNvSpPr>
          <p:nvPr/>
        </p:nvSpPr>
        <p:spPr bwMode="auto">
          <a:xfrm>
            <a:off x="6400800" y="2895600"/>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88" name="Line 10"/>
          <p:cNvSpPr>
            <a:spLocks noChangeShapeType="1"/>
          </p:cNvSpPr>
          <p:nvPr/>
        </p:nvSpPr>
        <p:spPr bwMode="auto">
          <a:xfrm flipV="1">
            <a:off x="6400800" y="1752600"/>
            <a:ext cx="18288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89" name="Line 11"/>
          <p:cNvSpPr>
            <a:spLocks noChangeShapeType="1"/>
          </p:cNvSpPr>
          <p:nvPr/>
        </p:nvSpPr>
        <p:spPr bwMode="auto">
          <a:xfrm flipV="1">
            <a:off x="8229600" y="17526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0" name="Text Box 12"/>
          <p:cNvSpPr txBox="1">
            <a:spLocks noChangeArrowheads="1"/>
          </p:cNvSpPr>
          <p:nvPr/>
        </p:nvSpPr>
        <p:spPr bwMode="auto">
          <a:xfrm>
            <a:off x="6858000" y="2514600"/>
            <a:ext cx="430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a:t>
            </a:r>
            <a:r>
              <a:rPr lang="en-US">
                <a:latin typeface="Symbol" pitchFamily="18" charset="2"/>
              </a:rPr>
              <a:t>q</a:t>
            </a:r>
          </a:p>
        </p:txBody>
      </p:sp>
      <p:graphicFrame>
        <p:nvGraphicFramePr>
          <p:cNvPr id="16391" name="Object 13"/>
          <p:cNvGraphicFramePr>
            <a:graphicFrameLocks noChangeAspect="1"/>
          </p:cNvGraphicFramePr>
          <p:nvPr/>
        </p:nvGraphicFramePr>
        <p:xfrm>
          <a:off x="8228013" y="1981200"/>
          <a:ext cx="488950" cy="400050"/>
        </p:xfrm>
        <a:graphic>
          <a:graphicData uri="http://schemas.openxmlformats.org/presentationml/2006/ole">
            <mc:AlternateContent xmlns:mc="http://schemas.openxmlformats.org/markup-compatibility/2006">
              <mc:Choice xmlns:v="urn:schemas-microsoft-com:vml" Requires="v">
                <p:oleObj name="Equation" r:id="rId5" imgW="279400" imgH="228600" progId="Equation.DSMT4">
                  <p:embed/>
                </p:oleObj>
              </mc:Choice>
              <mc:Fallback>
                <p:oleObj name="Equation" r:id="rId5" imgW="279400" imgH="228600" progId="Equation.DSMT4">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8013" y="1981200"/>
                        <a:ext cx="4889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2" name="Object 14"/>
          <p:cNvGraphicFramePr>
            <a:graphicFrameLocks noChangeAspect="1"/>
          </p:cNvGraphicFramePr>
          <p:nvPr/>
        </p:nvGraphicFramePr>
        <p:xfrm>
          <a:off x="7162800" y="2971800"/>
          <a:ext cx="914400" cy="571500"/>
        </p:xfrm>
        <a:graphic>
          <a:graphicData uri="http://schemas.openxmlformats.org/presentationml/2006/ole">
            <mc:AlternateContent xmlns:mc="http://schemas.openxmlformats.org/markup-compatibility/2006">
              <mc:Choice xmlns:v="urn:schemas-microsoft-com:vml" Requires="v">
                <p:oleObj name="Equation" r:id="rId7" imgW="609336" imgH="380835" progId="Equation.DSMT4">
                  <p:embed/>
                </p:oleObj>
              </mc:Choice>
              <mc:Fallback>
                <p:oleObj name="Equation" r:id="rId7" imgW="609336" imgH="380835"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2800" y="2971800"/>
                        <a:ext cx="9144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3" name="Object 15"/>
          <p:cNvGraphicFramePr>
            <a:graphicFrameLocks noChangeAspect="1"/>
          </p:cNvGraphicFramePr>
          <p:nvPr/>
        </p:nvGraphicFramePr>
        <p:xfrm>
          <a:off x="6324600" y="1600200"/>
          <a:ext cx="1447800" cy="690563"/>
        </p:xfrm>
        <a:graphic>
          <a:graphicData uri="http://schemas.openxmlformats.org/presentationml/2006/ole">
            <mc:AlternateContent xmlns:mc="http://schemas.openxmlformats.org/markup-compatibility/2006">
              <mc:Choice xmlns:v="urn:schemas-microsoft-com:vml" Requires="v">
                <p:oleObj name="Equation" r:id="rId9" imgW="1091726" imgH="520474" progId="Equation.DSMT4">
                  <p:embed/>
                </p:oleObj>
              </mc:Choice>
              <mc:Fallback>
                <p:oleObj name="Equation" r:id="rId9" imgW="1091726" imgH="520474" progId="Equation.DSMT4">
                  <p:embed/>
                  <p:pic>
                    <p:nvPicPr>
                      <p:cNvPr id="0" name="Object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24600" y="1600200"/>
                        <a:ext cx="1447800"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4" name="Object 16"/>
          <p:cNvGraphicFramePr>
            <a:graphicFrameLocks noChangeAspect="1"/>
          </p:cNvGraphicFramePr>
          <p:nvPr/>
        </p:nvGraphicFramePr>
        <p:xfrm>
          <a:off x="838200" y="3276600"/>
          <a:ext cx="5451475" cy="1758950"/>
        </p:xfrm>
        <a:graphic>
          <a:graphicData uri="http://schemas.openxmlformats.org/presentationml/2006/ole">
            <mc:AlternateContent xmlns:mc="http://schemas.openxmlformats.org/markup-compatibility/2006">
              <mc:Choice xmlns:v="urn:schemas-microsoft-com:vml" Requires="v">
                <p:oleObj name="Equation" r:id="rId11" imgW="3898900" imgH="1257300" progId="Equation.DSMT4">
                  <p:embed/>
                </p:oleObj>
              </mc:Choice>
              <mc:Fallback>
                <p:oleObj name="Equation" r:id="rId11" imgW="3898900" imgH="1257300" progId="Equation.DSMT4">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3276600"/>
                        <a:ext cx="5451475" cy="175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5" name="Object 17"/>
          <p:cNvGraphicFramePr>
            <a:graphicFrameLocks noChangeAspect="1"/>
          </p:cNvGraphicFramePr>
          <p:nvPr/>
        </p:nvGraphicFramePr>
        <p:xfrm>
          <a:off x="1066800" y="2438400"/>
          <a:ext cx="3657600" cy="571500"/>
        </p:xfrm>
        <a:graphic>
          <a:graphicData uri="http://schemas.openxmlformats.org/presentationml/2006/ole">
            <mc:AlternateContent xmlns:mc="http://schemas.openxmlformats.org/markup-compatibility/2006">
              <mc:Choice xmlns:v="urn:schemas-microsoft-com:vml" Requires="v">
                <p:oleObj name="Equation" r:id="rId13" imgW="2438400" imgH="381000" progId="Equation.DSMT4">
                  <p:embed/>
                </p:oleObj>
              </mc:Choice>
              <mc:Fallback>
                <p:oleObj name="Equation" r:id="rId13" imgW="2438400" imgH="381000" progId="Equation.DSMT4">
                  <p:embed/>
                  <p:pic>
                    <p:nvPicPr>
                      <p:cNvPr id="0" name="Object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6800" y="2438400"/>
                        <a:ext cx="36576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6" name="Text Box 18"/>
          <p:cNvSpPr txBox="1">
            <a:spLocks noChangeArrowheads="1"/>
          </p:cNvSpPr>
          <p:nvPr/>
        </p:nvSpPr>
        <p:spPr bwMode="auto">
          <a:xfrm>
            <a:off x="1050925" y="188913"/>
            <a:ext cx="7102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two principal values of the area moments can be obtained by substituting</a:t>
            </a:r>
          </a:p>
        </p:txBody>
      </p:sp>
      <p:sp>
        <p:nvSpPr>
          <p:cNvPr id="16397" name="Text Box 19"/>
          <p:cNvSpPr txBox="1">
            <a:spLocks noChangeArrowheads="1"/>
          </p:cNvSpPr>
          <p:nvPr/>
        </p:nvSpPr>
        <p:spPr bwMode="auto">
          <a:xfrm>
            <a:off x="1050925" y="1712913"/>
            <a:ext cx="552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into</a:t>
            </a:r>
          </a:p>
        </p:txBody>
      </p:sp>
      <p:sp>
        <p:nvSpPr>
          <p:cNvPr id="16398" name="Text Box 20"/>
          <p:cNvSpPr txBox="1">
            <a:spLocks noChangeArrowheads="1"/>
          </p:cNvSpPr>
          <p:nvPr/>
        </p:nvSpPr>
        <p:spPr bwMode="auto">
          <a:xfrm>
            <a:off x="2041525" y="5141913"/>
            <a:ext cx="2559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principal area moments</a:t>
            </a:r>
          </a:p>
        </p:txBody>
      </p:sp>
      <p:graphicFrame>
        <p:nvGraphicFramePr>
          <p:cNvPr id="16399" name="Object 21"/>
          <p:cNvGraphicFramePr>
            <a:graphicFrameLocks noChangeAspect="1"/>
          </p:cNvGraphicFramePr>
          <p:nvPr/>
        </p:nvGraphicFramePr>
        <p:xfrm>
          <a:off x="1828800" y="5676900"/>
          <a:ext cx="3505200" cy="866775"/>
        </p:xfrm>
        <a:graphic>
          <a:graphicData uri="http://schemas.openxmlformats.org/presentationml/2006/ole">
            <mc:AlternateContent xmlns:mc="http://schemas.openxmlformats.org/markup-compatibility/2006">
              <mc:Choice xmlns:v="urn:schemas-microsoft-com:vml" Requires="v">
                <p:oleObj name="Equation" r:id="rId15" imgW="2108200" imgH="520700" progId="Equation.DSMT4">
                  <p:embed/>
                </p:oleObj>
              </mc:Choice>
              <mc:Fallback>
                <p:oleObj name="Equation" r:id="rId15" imgW="2108200" imgH="520700" progId="Equation.DSMT4">
                  <p:embed/>
                  <p:pic>
                    <p:nvPicPr>
                      <p:cNvPr id="0" name="Object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828800" y="5676900"/>
                        <a:ext cx="3505200" cy="866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0" name="Line 22"/>
          <p:cNvSpPr>
            <a:spLocks noChangeShapeType="1"/>
          </p:cNvSpPr>
          <p:nvPr/>
        </p:nvSpPr>
        <p:spPr bwMode="auto">
          <a:xfrm>
            <a:off x="1905000" y="6629400"/>
            <a:ext cx="35814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304800" y="381000"/>
            <a:ext cx="43164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we look at the mixed area moment, I</a:t>
            </a:r>
            <a:r>
              <a:rPr lang="en-US" baseline="-25000"/>
              <a:t>xy </a:t>
            </a:r>
            <a:r>
              <a:rPr lang="en-US"/>
              <a:t>, along the principal directions, i.e. when</a:t>
            </a:r>
          </a:p>
        </p:txBody>
      </p:sp>
      <p:graphicFrame>
        <p:nvGraphicFramePr>
          <p:cNvPr id="17411" name="Object 5"/>
          <p:cNvGraphicFramePr>
            <a:graphicFrameLocks noChangeAspect="1"/>
          </p:cNvGraphicFramePr>
          <p:nvPr/>
        </p:nvGraphicFramePr>
        <p:xfrm>
          <a:off x="4495800" y="609600"/>
          <a:ext cx="1824038" cy="669925"/>
        </p:xfrm>
        <a:graphic>
          <a:graphicData uri="http://schemas.openxmlformats.org/presentationml/2006/ole">
            <mc:AlternateContent xmlns:mc="http://schemas.openxmlformats.org/markup-compatibility/2006">
              <mc:Choice xmlns:v="urn:schemas-microsoft-com:vml" Requires="v">
                <p:oleObj name="Equation" r:id="rId3" imgW="1244600" imgH="457200" progId="Equation.DSMT4">
                  <p:embed/>
                </p:oleObj>
              </mc:Choice>
              <mc:Fallback>
                <p:oleObj name="Equation" r:id="rId3" imgW="124460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609600"/>
                        <a:ext cx="1824038"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2" name="Text Box 6"/>
          <p:cNvSpPr txBox="1">
            <a:spLocks noChangeArrowheads="1"/>
          </p:cNvSpPr>
          <p:nvPr/>
        </p:nvSpPr>
        <p:spPr bwMode="auto">
          <a:xfrm>
            <a:off x="6553200" y="762000"/>
            <a:ext cx="2101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is satisfied, we find</a:t>
            </a:r>
          </a:p>
        </p:txBody>
      </p:sp>
      <p:graphicFrame>
        <p:nvGraphicFramePr>
          <p:cNvPr id="17413" name="Object 7"/>
          <p:cNvGraphicFramePr>
            <a:graphicFrameLocks noChangeAspect="1"/>
          </p:cNvGraphicFramePr>
          <p:nvPr/>
        </p:nvGraphicFramePr>
        <p:xfrm>
          <a:off x="609600" y="1752600"/>
          <a:ext cx="3200400" cy="657225"/>
        </p:xfrm>
        <a:graphic>
          <a:graphicData uri="http://schemas.openxmlformats.org/presentationml/2006/ole">
            <mc:AlternateContent xmlns:mc="http://schemas.openxmlformats.org/markup-compatibility/2006">
              <mc:Choice xmlns:v="urn:schemas-microsoft-com:vml" Requires="v">
                <p:oleObj name="Equation" r:id="rId5" imgW="1854200" imgH="381000" progId="Equation.DSMT4">
                  <p:embed/>
                </p:oleObj>
              </mc:Choice>
              <mc:Fallback>
                <p:oleObj name="Equation" r:id="rId5" imgW="1854200" imgH="3810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752600"/>
                        <a:ext cx="3200400" cy="65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4" name="Text Box 8"/>
          <p:cNvSpPr txBox="1">
            <a:spLocks noChangeArrowheads="1"/>
          </p:cNvSpPr>
          <p:nvPr/>
        </p:nvSpPr>
        <p:spPr bwMode="auto">
          <a:xfrm>
            <a:off x="669925" y="2779713"/>
            <a:ext cx="1111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becomes</a:t>
            </a:r>
          </a:p>
        </p:txBody>
      </p:sp>
      <p:sp>
        <p:nvSpPr>
          <p:cNvPr id="17415" name="Line 9"/>
          <p:cNvSpPr>
            <a:spLocks noChangeShapeType="1"/>
          </p:cNvSpPr>
          <p:nvPr/>
        </p:nvSpPr>
        <p:spPr bwMode="auto">
          <a:xfrm>
            <a:off x="6400800" y="2895600"/>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6" name="Line 10"/>
          <p:cNvSpPr>
            <a:spLocks noChangeShapeType="1"/>
          </p:cNvSpPr>
          <p:nvPr/>
        </p:nvSpPr>
        <p:spPr bwMode="auto">
          <a:xfrm flipV="1">
            <a:off x="6400800" y="1752600"/>
            <a:ext cx="18288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7" name="Line 11"/>
          <p:cNvSpPr>
            <a:spLocks noChangeShapeType="1"/>
          </p:cNvSpPr>
          <p:nvPr/>
        </p:nvSpPr>
        <p:spPr bwMode="auto">
          <a:xfrm flipV="1">
            <a:off x="8229600" y="17526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8" name="Text Box 12"/>
          <p:cNvSpPr txBox="1">
            <a:spLocks noChangeArrowheads="1"/>
          </p:cNvSpPr>
          <p:nvPr/>
        </p:nvSpPr>
        <p:spPr bwMode="auto">
          <a:xfrm>
            <a:off x="6858000" y="2514600"/>
            <a:ext cx="430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2</a:t>
            </a:r>
            <a:r>
              <a:rPr lang="en-US">
                <a:latin typeface="Symbol" pitchFamily="18" charset="2"/>
              </a:rPr>
              <a:t>q</a:t>
            </a:r>
          </a:p>
        </p:txBody>
      </p:sp>
      <p:graphicFrame>
        <p:nvGraphicFramePr>
          <p:cNvPr id="17419" name="Object 13"/>
          <p:cNvGraphicFramePr>
            <a:graphicFrameLocks noChangeAspect="1"/>
          </p:cNvGraphicFramePr>
          <p:nvPr/>
        </p:nvGraphicFramePr>
        <p:xfrm>
          <a:off x="8228013" y="1981200"/>
          <a:ext cx="488950" cy="400050"/>
        </p:xfrm>
        <a:graphic>
          <a:graphicData uri="http://schemas.openxmlformats.org/presentationml/2006/ole">
            <mc:AlternateContent xmlns:mc="http://schemas.openxmlformats.org/markup-compatibility/2006">
              <mc:Choice xmlns:v="urn:schemas-microsoft-com:vml" Requires="v">
                <p:oleObj name="Equation" r:id="rId7" imgW="279400" imgH="228600" progId="Equation.DSMT4">
                  <p:embed/>
                </p:oleObj>
              </mc:Choice>
              <mc:Fallback>
                <p:oleObj name="Equation" r:id="rId7" imgW="279400" imgH="22860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28013" y="1981200"/>
                        <a:ext cx="4889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0" name="Object 14"/>
          <p:cNvGraphicFramePr>
            <a:graphicFrameLocks noChangeAspect="1"/>
          </p:cNvGraphicFramePr>
          <p:nvPr/>
        </p:nvGraphicFramePr>
        <p:xfrm>
          <a:off x="7162800" y="2971800"/>
          <a:ext cx="914400" cy="571500"/>
        </p:xfrm>
        <a:graphic>
          <a:graphicData uri="http://schemas.openxmlformats.org/presentationml/2006/ole">
            <mc:AlternateContent xmlns:mc="http://schemas.openxmlformats.org/markup-compatibility/2006">
              <mc:Choice xmlns:v="urn:schemas-microsoft-com:vml" Requires="v">
                <p:oleObj name="Equation" r:id="rId9" imgW="609336" imgH="380835" progId="Equation.DSMT4">
                  <p:embed/>
                </p:oleObj>
              </mc:Choice>
              <mc:Fallback>
                <p:oleObj name="Equation" r:id="rId9" imgW="609336" imgH="380835" progId="Equation.DSMT4">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2800" y="2971800"/>
                        <a:ext cx="9144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1" name="Object 15"/>
          <p:cNvGraphicFramePr>
            <a:graphicFrameLocks noChangeAspect="1"/>
          </p:cNvGraphicFramePr>
          <p:nvPr/>
        </p:nvGraphicFramePr>
        <p:xfrm>
          <a:off x="6324600" y="1600200"/>
          <a:ext cx="1447800" cy="690563"/>
        </p:xfrm>
        <a:graphic>
          <a:graphicData uri="http://schemas.openxmlformats.org/presentationml/2006/ole">
            <mc:AlternateContent xmlns:mc="http://schemas.openxmlformats.org/markup-compatibility/2006">
              <mc:Choice xmlns:v="urn:schemas-microsoft-com:vml" Requires="v">
                <p:oleObj name="Equation" r:id="rId11" imgW="1091726" imgH="520474" progId="Equation.DSMT4">
                  <p:embed/>
                </p:oleObj>
              </mc:Choice>
              <mc:Fallback>
                <p:oleObj name="Equation" r:id="rId11" imgW="1091726" imgH="520474" progId="Equation.DSMT4">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24600" y="1600200"/>
                        <a:ext cx="1447800"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22" name="Object 16"/>
          <p:cNvGraphicFramePr>
            <a:graphicFrameLocks noChangeAspect="1"/>
          </p:cNvGraphicFramePr>
          <p:nvPr/>
        </p:nvGraphicFramePr>
        <p:xfrm>
          <a:off x="533400" y="3305175"/>
          <a:ext cx="5791200" cy="1211263"/>
        </p:xfrm>
        <a:graphic>
          <a:graphicData uri="http://schemas.openxmlformats.org/presentationml/2006/ole">
            <mc:AlternateContent xmlns:mc="http://schemas.openxmlformats.org/markup-compatibility/2006">
              <mc:Choice xmlns:v="urn:schemas-microsoft-com:vml" Requires="v">
                <p:oleObj name="Equation" r:id="rId13" imgW="3517900" imgH="736600" progId="Equation.DSMT4">
                  <p:embed/>
                </p:oleObj>
              </mc:Choice>
              <mc:Fallback>
                <p:oleObj name="Equation" r:id="rId13" imgW="3517900" imgH="736600" progId="Equation.DSMT4">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3400" y="3305175"/>
                        <a:ext cx="5791200" cy="1211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3" name="Text Box 17"/>
          <p:cNvSpPr txBox="1">
            <a:spLocks noChangeArrowheads="1"/>
          </p:cNvSpPr>
          <p:nvPr/>
        </p:nvSpPr>
        <p:spPr bwMode="auto">
          <a:xfrm>
            <a:off x="609600" y="4953000"/>
            <a:ext cx="3613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so I</a:t>
            </a:r>
            <a:r>
              <a:rPr lang="en-US" baseline="-25000"/>
              <a:t>xy</a:t>
            </a:r>
            <a:r>
              <a:rPr lang="en-US"/>
              <a:t> is zero for the principal axes</a:t>
            </a:r>
          </a:p>
        </p:txBody>
      </p:sp>
      <p:sp>
        <p:nvSpPr>
          <p:cNvPr id="17424" name="Line 18"/>
          <p:cNvSpPr>
            <a:spLocks noChangeShapeType="1"/>
          </p:cNvSpPr>
          <p:nvPr/>
        </p:nvSpPr>
        <p:spPr bwMode="auto">
          <a:xfrm>
            <a:off x="685800" y="5410200"/>
            <a:ext cx="3657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5" name="Text Box 19"/>
          <p:cNvSpPr txBox="1">
            <a:spLocks noChangeArrowheads="1"/>
          </p:cNvSpPr>
          <p:nvPr/>
        </p:nvSpPr>
        <p:spPr bwMode="auto">
          <a:xfrm>
            <a:off x="746125" y="5675313"/>
            <a:ext cx="8016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Since I</a:t>
            </a:r>
            <a:r>
              <a:rPr lang="en-US" baseline="-25000"/>
              <a:t>xy</a:t>
            </a:r>
            <a:r>
              <a:rPr lang="en-US"/>
              <a:t> is zero if either the x- or y-axis is an axis of symmetry it follows that if an area A has an axis of symmetry, it must also be a principal axis</a:t>
            </a:r>
          </a:p>
        </p:txBody>
      </p:sp>
      <p:sp>
        <p:nvSpPr>
          <p:cNvPr id="17426" name="Line 20"/>
          <p:cNvSpPr>
            <a:spLocks noChangeShapeType="1"/>
          </p:cNvSpPr>
          <p:nvPr/>
        </p:nvSpPr>
        <p:spPr bwMode="auto">
          <a:xfrm>
            <a:off x="838200" y="6324600"/>
            <a:ext cx="685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957EF014-39AC-4AD4-9D22-A596FBB1E0A9}"/>
              </a:ext>
            </a:extLst>
          </p:cNvPr>
          <p:cNvSpPr txBox="1">
            <a:spLocks noChangeArrowheads="1"/>
          </p:cNvSpPr>
          <p:nvPr/>
        </p:nvSpPr>
        <p:spPr bwMode="auto">
          <a:xfrm>
            <a:off x="2722951" y="1752600"/>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C0BDAC30-F0E1-4375-89FF-0652C6EC8F2F}"/>
              </a:ext>
            </a:extLst>
          </p:cNvPr>
          <p:cNvSpPr txBox="1">
            <a:spLocks noChangeArrowheads="1"/>
          </p:cNvSpPr>
          <p:nvPr/>
        </p:nvSpPr>
        <p:spPr bwMode="auto">
          <a:xfrm>
            <a:off x="2667000" y="2667000"/>
            <a:ext cx="4177169"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Definition of Area Moments</a:t>
            </a:r>
          </a:p>
          <a:p>
            <a:r>
              <a:rPr lang="en-US" altLang="en-US" i="1" dirty="0">
                <a:solidFill>
                  <a:srgbClr val="33CC33"/>
                </a:solidFill>
              </a:rPr>
              <a:t>Calculation by Integration</a:t>
            </a:r>
          </a:p>
          <a:p>
            <a:r>
              <a:rPr lang="en-US" altLang="en-US" i="1" dirty="0">
                <a:solidFill>
                  <a:srgbClr val="33CC33"/>
                </a:solidFill>
              </a:rPr>
              <a:t>Parallel Axis Theorem</a:t>
            </a:r>
          </a:p>
          <a:p>
            <a:r>
              <a:rPr lang="en-US" altLang="en-US" i="1" dirty="0">
                <a:solidFill>
                  <a:srgbClr val="33CC33"/>
                </a:solidFill>
              </a:rPr>
              <a:t>Radius of Gyration</a:t>
            </a:r>
          </a:p>
          <a:p>
            <a:r>
              <a:rPr lang="en-US" altLang="en-US" i="1" dirty="0">
                <a:solidFill>
                  <a:srgbClr val="33CC33"/>
                </a:solidFill>
              </a:rPr>
              <a:t>Composite Areas</a:t>
            </a:r>
          </a:p>
          <a:p>
            <a:r>
              <a:rPr lang="en-US" altLang="en-US" i="1" dirty="0">
                <a:solidFill>
                  <a:srgbClr val="33CC33"/>
                </a:solidFill>
              </a:rPr>
              <a:t>Values in Rotated Axes</a:t>
            </a:r>
          </a:p>
          <a:p>
            <a:r>
              <a:rPr lang="en-US" altLang="en-US" i="1" dirty="0">
                <a:solidFill>
                  <a:srgbClr val="33CC33"/>
                </a:solidFill>
              </a:rPr>
              <a:t>Principal Moments and Principal Axes, </a:t>
            </a:r>
          </a:p>
          <a:p>
            <a:r>
              <a:rPr lang="en-US" altLang="en-US" i="1" dirty="0">
                <a:solidFill>
                  <a:srgbClr val="33CC33"/>
                </a:solidFill>
              </a:rPr>
              <a:t>Area Moments with Matrices, MATLAB</a:t>
            </a:r>
          </a:p>
          <a:p>
            <a:r>
              <a:rPr lang="en-US" altLang="en-US" i="1" dirty="0">
                <a:solidFill>
                  <a:srgbClr val="33CC33"/>
                </a:solidFill>
              </a:rPr>
              <a:t>Mass Moments of Inertia</a:t>
            </a:r>
          </a:p>
          <a:p>
            <a:endParaRPr lang="en-US" altLang="en-US" i="1" dirty="0">
              <a:solidFill>
                <a:srgbClr val="33CC33"/>
              </a:solidFill>
            </a:endParaRPr>
          </a:p>
          <a:p>
            <a:r>
              <a:rPr lang="en-US" altLang="en-US" i="1" dirty="0">
                <a:solidFill>
                  <a:srgbClr val="33CC33"/>
                </a:solidFill>
              </a:rPr>
              <a:t>		</a:t>
            </a:r>
          </a:p>
          <a:p>
            <a:r>
              <a:rPr lang="en-US" altLang="en-US" i="1" dirty="0">
                <a:solidFill>
                  <a:srgbClr val="33CC33"/>
                </a:solidFill>
              </a:rPr>
              <a:t>	</a:t>
            </a:r>
          </a:p>
        </p:txBody>
      </p:sp>
    </p:spTree>
    <p:extLst>
      <p:ext uri="{BB962C8B-B14F-4D97-AF65-F5344CB8AC3E}">
        <p14:creationId xmlns:p14="http://schemas.microsoft.com/office/powerpoint/2010/main" val="1575170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2574925" y="265113"/>
            <a:ext cx="3244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Principal Moments - Summary</a:t>
            </a:r>
          </a:p>
        </p:txBody>
      </p:sp>
      <p:sp>
        <p:nvSpPr>
          <p:cNvPr id="18435" name="Text Box 5"/>
          <p:cNvSpPr txBox="1">
            <a:spLocks noChangeArrowheads="1"/>
          </p:cNvSpPr>
          <p:nvPr/>
        </p:nvSpPr>
        <p:spPr bwMode="auto">
          <a:xfrm>
            <a:off x="533400" y="762000"/>
            <a:ext cx="424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values of the principal moments are</a:t>
            </a:r>
          </a:p>
        </p:txBody>
      </p:sp>
      <p:graphicFrame>
        <p:nvGraphicFramePr>
          <p:cNvPr id="18436" name="Object 6"/>
          <p:cNvGraphicFramePr>
            <a:graphicFrameLocks noChangeAspect="1"/>
          </p:cNvGraphicFramePr>
          <p:nvPr/>
        </p:nvGraphicFramePr>
        <p:xfrm>
          <a:off x="2514600" y="1295400"/>
          <a:ext cx="3505200" cy="866775"/>
        </p:xfrm>
        <a:graphic>
          <a:graphicData uri="http://schemas.openxmlformats.org/presentationml/2006/ole">
            <mc:AlternateContent xmlns:mc="http://schemas.openxmlformats.org/markup-compatibility/2006">
              <mc:Choice xmlns:v="urn:schemas-microsoft-com:vml" Requires="v">
                <p:oleObj name="Equation" r:id="rId3" imgW="2108200" imgH="520700" progId="Equation.DSMT4">
                  <p:embed/>
                </p:oleObj>
              </mc:Choice>
              <mc:Fallback>
                <p:oleObj name="Equation" r:id="rId3" imgW="2108200" imgH="5207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295400"/>
                        <a:ext cx="3505200" cy="866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7" name="Text Box 7"/>
          <p:cNvSpPr txBox="1">
            <a:spLocks noChangeArrowheads="1"/>
          </p:cNvSpPr>
          <p:nvPr/>
        </p:nvSpPr>
        <p:spPr bwMode="auto">
          <a:xfrm>
            <a:off x="838200" y="2438400"/>
            <a:ext cx="730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principal directions are the two angle values obtained from solving</a:t>
            </a:r>
          </a:p>
        </p:txBody>
      </p:sp>
      <p:graphicFrame>
        <p:nvGraphicFramePr>
          <p:cNvPr id="18438" name="Object 8"/>
          <p:cNvGraphicFramePr>
            <a:graphicFrameLocks noChangeAspect="1"/>
          </p:cNvGraphicFramePr>
          <p:nvPr>
            <p:extLst>
              <p:ext uri="{D42A27DB-BD31-4B8C-83A1-F6EECF244321}">
                <p14:modId xmlns:p14="http://schemas.microsoft.com/office/powerpoint/2010/main" val="667072931"/>
              </p:ext>
            </p:extLst>
          </p:nvPr>
        </p:nvGraphicFramePr>
        <p:xfrm>
          <a:off x="2743200" y="2861469"/>
          <a:ext cx="2038350" cy="748811"/>
        </p:xfrm>
        <a:graphic>
          <a:graphicData uri="http://schemas.openxmlformats.org/presentationml/2006/ole">
            <mc:AlternateContent xmlns:mc="http://schemas.openxmlformats.org/markup-compatibility/2006">
              <mc:Choice xmlns:v="urn:schemas-microsoft-com:vml" Requires="v">
                <p:oleObj name="Equation" r:id="rId5" imgW="1244600" imgH="457200" progId="Equation.DSMT4">
                  <p:embed/>
                </p:oleObj>
              </mc:Choice>
              <mc:Fallback>
                <p:oleObj name="Equation" r:id="rId5" imgW="1244600" imgH="4572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861469"/>
                        <a:ext cx="2038350" cy="748811"/>
                      </a:xfrm>
                      <a:prstGeom prst="rect">
                        <a:avLst/>
                      </a:prstGeom>
                      <a:noFill/>
                      <a:ln>
                        <a:noFill/>
                      </a:ln>
                      <a:effectLst/>
                    </p:spPr>
                  </p:pic>
                </p:oleObj>
              </mc:Fallback>
            </mc:AlternateContent>
          </a:graphicData>
        </a:graphic>
      </p:graphicFrame>
      <p:sp>
        <p:nvSpPr>
          <p:cNvPr id="18439" name="Text Box 9"/>
          <p:cNvSpPr txBox="1">
            <a:spLocks noChangeArrowheads="1"/>
          </p:cNvSpPr>
          <p:nvPr/>
        </p:nvSpPr>
        <p:spPr bwMode="auto">
          <a:xfrm>
            <a:off x="822325" y="3666636"/>
            <a:ext cx="1409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for </a:t>
            </a:r>
            <a:r>
              <a:rPr lang="en-US">
                <a:latin typeface="Symbol" pitchFamily="18" charset="2"/>
              </a:rPr>
              <a:t>q, q + p/2</a:t>
            </a:r>
          </a:p>
        </p:txBody>
      </p:sp>
      <p:sp>
        <p:nvSpPr>
          <p:cNvPr id="18440" name="Text Box 10"/>
          <p:cNvSpPr txBox="1">
            <a:spLocks noChangeArrowheads="1"/>
          </p:cNvSpPr>
          <p:nvPr/>
        </p:nvSpPr>
        <p:spPr bwMode="auto">
          <a:xfrm>
            <a:off x="2574925" y="3666636"/>
            <a:ext cx="561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But which principal value  goes with each angle here?</a:t>
            </a:r>
          </a:p>
        </p:txBody>
      </p:sp>
      <p:sp>
        <p:nvSpPr>
          <p:cNvPr id="18441" name="Text Box 11"/>
          <p:cNvSpPr txBox="1">
            <a:spLocks noChangeArrowheads="1"/>
          </p:cNvSpPr>
          <p:nvPr/>
        </p:nvSpPr>
        <p:spPr bwMode="auto">
          <a:xfrm>
            <a:off x="898525" y="4047636"/>
            <a:ext cx="69093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To determine this correspondence, we can plug a particular </a:t>
            </a:r>
            <a:r>
              <a:rPr lang="en-US" dirty="0">
                <a:latin typeface="Symbol" pitchFamily="18" charset="2"/>
              </a:rPr>
              <a:t>q</a:t>
            </a:r>
            <a:r>
              <a:rPr lang="en-US" dirty="0"/>
              <a:t> into </a:t>
            </a:r>
          </a:p>
        </p:txBody>
      </p:sp>
      <p:graphicFrame>
        <p:nvGraphicFramePr>
          <p:cNvPr id="18442" name="Object 12"/>
          <p:cNvGraphicFramePr>
            <a:graphicFrameLocks noChangeAspect="1"/>
          </p:cNvGraphicFramePr>
          <p:nvPr>
            <p:extLst>
              <p:ext uri="{D42A27DB-BD31-4B8C-83A1-F6EECF244321}">
                <p14:modId xmlns:p14="http://schemas.microsoft.com/office/powerpoint/2010/main" val="1102071465"/>
              </p:ext>
            </p:extLst>
          </p:nvPr>
        </p:nvGraphicFramePr>
        <p:xfrm>
          <a:off x="1203325" y="4504836"/>
          <a:ext cx="3657600" cy="571500"/>
        </p:xfrm>
        <a:graphic>
          <a:graphicData uri="http://schemas.openxmlformats.org/presentationml/2006/ole">
            <mc:AlternateContent xmlns:mc="http://schemas.openxmlformats.org/markup-compatibility/2006">
              <mc:Choice xmlns:v="urn:schemas-microsoft-com:vml" Requires="v">
                <p:oleObj name="Equation" r:id="rId7" imgW="2438400" imgH="381000" progId="Equation.DSMT4">
                  <p:embed/>
                </p:oleObj>
              </mc:Choice>
              <mc:Fallback>
                <p:oleObj name="Equation" r:id="rId7" imgW="2438400" imgH="3810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03325" y="4504836"/>
                        <a:ext cx="3657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43" name="Text Box 13"/>
          <p:cNvSpPr txBox="1">
            <a:spLocks noChangeArrowheads="1"/>
          </p:cNvSpPr>
          <p:nvPr/>
        </p:nvSpPr>
        <p:spPr bwMode="auto">
          <a:xfrm>
            <a:off x="974725" y="5114436"/>
            <a:ext cx="438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see which principal value appears for</a:t>
            </a:r>
          </a:p>
        </p:txBody>
      </p:sp>
      <p:graphicFrame>
        <p:nvGraphicFramePr>
          <p:cNvPr id="18444" name="Object 14"/>
          <p:cNvGraphicFramePr>
            <a:graphicFrameLocks noChangeAspect="1"/>
          </p:cNvGraphicFramePr>
          <p:nvPr>
            <p:extLst>
              <p:ext uri="{D42A27DB-BD31-4B8C-83A1-F6EECF244321}">
                <p14:modId xmlns:p14="http://schemas.microsoft.com/office/powerpoint/2010/main" val="3827997654"/>
              </p:ext>
            </p:extLst>
          </p:nvPr>
        </p:nvGraphicFramePr>
        <p:xfrm>
          <a:off x="5394325" y="5038236"/>
          <a:ext cx="457200" cy="411163"/>
        </p:xfrm>
        <a:graphic>
          <a:graphicData uri="http://schemas.openxmlformats.org/presentationml/2006/ole">
            <mc:AlternateContent xmlns:mc="http://schemas.openxmlformats.org/markup-compatibility/2006">
              <mc:Choice xmlns:v="urn:schemas-microsoft-com:vml" Requires="v">
                <p:oleObj name="Equation" r:id="rId9" imgW="253890" imgH="228501" progId="Equation.DSMT4">
                  <p:embed/>
                </p:oleObj>
              </mc:Choice>
              <mc:Fallback>
                <p:oleObj name="Equation" r:id="rId9" imgW="253890" imgH="228501" progId="Equation.DSMT4">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94325" y="5038236"/>
                        <a:ext cx="457200" cy="411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6" name="Text Box 16"/>
          <p:cNvSpPr txBox="1">
            <a:spLocks noChangeArrowheads="1"/>
          </p:cNvSpPr>
          <p:nvPr/>
        </p:nvSpPr>
        <p:spPr bwMode="auto">
          <a:xfrm>
            <a:off x="921526" y="5700223"/>
            <a:ext cx="23903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we can solve instead </a:t>
            </a:r>
          </a:p>
        </p:txBody>
      </p:sp>
      <p:graphicFrame>
        <p:nvGraphicFramePr>
          <p:cNvPr id="18447" name="Object 17"/>
          <p:cNvGraphicFramePr>
            <a:graphicFrameLocks noChangeAspect="1"/>
          </p:cNvGraphicFramePr>
          <p:nvPr>
            <p:extLst>
              <p:ext uri="{D42A27DB-BD31-4B8C-83A1-F6EECF244321}">
                <p14:modId xmlns:p14="http://schemas.microsoft.com/office/powerpoint/2010/main" val="1597873692"/>
              </p:ext>
            </p:extLst>
          </p:nvPr>
        </p:nvGraphicFramePr>
        <p:xfrm>
          <a:off x="3637397" y="5487499"/>
          <a:ext cx="1854200" cy="777875"/>
        </p:xfrm>
        <a:graphic>
          <a:graphicData uri="http://schemas.openxmlformats.org/presentationml/2006/ole">
            <mc:AlternateContent xmlns:mc="http://schemas.openxmlformats.org/markup-compatibility/2006">
              <mc:Choice xmlns:v="urn:schemas-microsoft-com:vml" Requires="v">
                <p:oleObj name="Equation" r:id="rId11" imgW="1117600" imgH="469900" progId="Equation.DSMT4">
                  <p:embed/>
                </p:oleObj>
              </mc:Choice>
              <mc:Fallback>
                <p:oleObj name="Equation" r:id="rId11" imgW="1117600" imgH="469900" progId="Equation.DSMT4">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37397" y="5487499"/>
                        <a:ext cx="1854200"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EAEBB4FD-A9B1-4CAC-B382-590D6A6061D8}"/>
              </a:ext>
            </a:extLst>
          </p:cNvPr>
          <p:cNvSpPr txBox="1"/>
          <p:nvPr/>
        </p:nvSpPr>
        <p:spPr>
          <a:xfrm>
            <a:off x="5711628" y="5652218"/>
            <a:ext cx="2634054" cy="369332"/>
          </a:xfrm>
          <a:prstGeom prst="rect">
            <a:avLst/>
          </a:prstGeom>
          <a:noFill/>
        </p:spPr>
        <p:txBody>
          <a:bodyPr wrap="none" rtlCol="0">
            <a:spAutoFit/>
          </a:bodyPr>
          <a:lstStyle/>
          <a:p>
            <a:r>
              <a:rPr lang="en-US" dirty="0"/>
              <a:t>for the angle associated</a:t>
            </a:r>
          </a:p>
        </p:txBody>
      </p:sp>
      <p:sp>
        <p:nvSpPr>
          <p:cNvPr id="3" name="TextBox 2">
            <a:extLst>
              <a:ext uri="{FF2B5EF4-FFF2-40B4-BE49-F238E27FC236}">
                <a16:creationId xmlns:a16="http://schemas.microsoft.com/office/drawing/2014/main" id="{EEC0C300-1FF5-4168-8051-140C35915A7B}"/>
              </a:ext>
            </a:extLst>
          </p:cNvPr>
          <p:cNvSpPr txBox="1"/>
          <p:nvPr/>
        </p:nvSpPr>
        <p:spPr>
          <a:xfrm>
            <a:off x="886901" y="6382237"/>
            <a:ext cx="8003153" cy="369332"/>
          </a:xfrm>
          <a:prstGeom prst="rect">
            <a:avLst/>
          </a:prstGeom>
          <a:noFill/>
        </p:spPr>
        <p:txBody>
          <a:bodyPr wrap="none" rtlCol="0">
            <a:spAutoFit/>
          </a:bodyPr>
          <a:lstStyle/>
          <a:p>
            <a:r>
              <a:rPr lang="en-US" dirty="0"/>
              <a:t>with I</a:t>
            </a:r>
            <a:r>
              <a:rPr lang="en-US" baseline="-25000" dirty="0"/>
              <a:t>p1</a:t>
            </a:r>
            <a:r>
              <a:rPr lang="en-US" dirty="0"/>
              <a:t>. Then the other principal area moment is at right angles to this angle</a:t>
            </a:r>
          </a:p>
        </p:txBody>
      </p:sp>
      <p:cxnSp>
        <p:nvCxnSpPr>
          <p:cNvPr id="5" name="Straight Connector 4">
            <a:extLst>
              <a:ext uri="{FF2B5EF4-FFF2-40B4-BE49-F238E27FC236}">
                <a16:creationId xmlns:a16="http://schemas.microsoft.com/office/drawing/2014/main" id="{C31FAAFC-A25E-B1AC-1FA8-DCF6A234F659}"/>
              </a:ext>
            </a:extLst>
          </p:cNvPr>
          <p:cNvCxnSpPr/>
          <p:nvPr/>
        </p:nvCxnSpPr>
        <p:spPr>
          <a:xfrm>
            <a:off x="3725087" y="6265374"/>
            <a:ext cx="1986541"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385C0E20-6CED-9FA7-0EE4-1C513A149C48}"/>
              </a:ext>
            </a:extLst>
          </p:cNvPr>
          <p:cNvSpPr txBox="1"/>
          <p:nvPr/>
        </p:nvSpPr>
        <p:spPr>
          <a:xfrm>
            <a:off x="6019800" y="5091206"/>
            <a:ext cx="2544351" cy="369332"/>
          </a:xfrm>
          <a:prstGeom prst="rect">
            <a:avLst/>
          </a:prstGeom>
          <a:noFill/>
        </p:spPr>
        <p:txBody>
          <a:bodyPr wrap="none" rtlCol="0">
            <a:spAutoFit/>
          </a:bodyPr>
          <a:lstStyle/>
          <a:p>
            <a:r>
              <a:rPr lang="en-US" dirty="0"/>
              <a:t>or, as shown in the text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729D051-983E-497E-9699-D10EBFBBC5B7}"/>
              </a:ext>
            </a:extLst>
          </p:cNvPr>
          <p:cNvGrpSpPr/>
          <p:nvPr/>
        </p:nvGrpSpPr>
        <p:grpSpPr>
          <a:xfrm>
            <a:off x="5905621" y="384176"/>
            <a:ext cx="2355850" cy="3033712"/>
            <a:chOff x="746125" y="188913"/>
            <a:chExt cx="2355850" cy="3033712"/>
          </a:xfrm>
        </p:grpSpPr>
        <p:sp>
          <p:nvSpPr>
            <p:cNvPr id="19458" name="AutoShape 4"/>
            <p:cNvSpPr>
              <a:spLocks noChangeArrowheads="1"/>
            </p:cNvSpPr>
            <p:nvPr/>
          </p:nvSpPr>
          <p:spPr bwMode="auto">
            <a:xfrm>
              <a:off x="1524000" y="685800"/>
              <a:ext cx="1066800" cy="1828800"/>
            </a:xfrm>
            <a:prstGeom prst="rtTriangl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59" name="Line 5"/>
            <p:cNvSpPr>
              <a:spLocks noChangeShapeType="1"/>
            </p:cNvSpPr>
            <p:nvPr/>
          </p:nvSpPr>
          <p:spPr bwMode="auto">
            <a:xfrm>
              <a:off x="1752600" y="21336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0" name="Line 6"/>
            <p:cNvSpPr>
              <a:spLocks noChangeShapeType="1"/>
            </p:cNvSpPr>
            <p:nvPr/>
          </p:nvSpPr>
          <p:spPr bwMode="auto">
            <a:xfrm flipV="1">
              <a:off x="1752600" y="533400"/>
              <a:ext cx="0" cy="1600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1" name="Text Box 7"/>
            <p:cNvSpPr txBox="1">
              <a:spLocks noChangeArrowheads="1"/>
            </p:cNvSpPr>
            <p:nvPr/>
          </p:nvSpPr>
          <p:spPr bwMode="auto">
            <a:xfrm>
              <a:off x="2803525" y="1789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9462" name="Text Box 8"/>
            <p:cNvSpPr txBox="1">
              <a:spLocks noChangeArrowheads="1"/>
            </p:cNvSpPr>
            <p:nvPr/>
          </p:nvSpPr>
          <p:spPr bwMode="auto">
            <a:xfrm>
              <a:off x="1812925" y="188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9463" name="Text Box 9"/>
            <p:cNvSpPr txBox="1">
              <a:spLocks noChangeArrowheads="1"/>
            </p:cNvSpPr>
            <p:nvPr/>
          </p:nvSpPr>
          <p:spPr bwMode="auto">
            <a:xfrm>
              <a:off x="1600200" y="20574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19464" name="Line 10"/>
            <p:cNvSpPr>
              <a:spLocks noChangeShapeType="1"/>
            </p:cNvSpPr>
            <p:nvPr/>
          </p:nvSpPr>
          <p:spPr bwMode="auto">
            <a:xfrm>
              <a:off x="1524000" y="2590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5" name="Line 11"/>
            <p:cNvSpPr>
              <a:spLocks noChangeShapeType="1"/>
            </p:cNvSpPr>
            <p:nvPr/>
          </p:nvSpPr>
          <p:spPr bwMode="auto">
            <a:xfrm>
              <a:off x="2590800" y="2590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6" name="Line 12"/>
            <p:cNvSpPr>
              <a:spLocks noChangeShapeType="1"/>
            </p:cNvSpPr>
            <p:nvPr/>
          </p:nvSpPr>
          <p:spPr bwMode="auto">
            <a:xfrm>
              <a:off x="1524000" y="2743200"/>
              <a:ext cx="1066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7" name="Line 13"/>
            <p:cNvSpPr>
              <a:spLocks noChangeShapeType="1"/>
            </p:cNvSpPr>
            <p:nvPr/>
          </p:nvSpPr>
          <p:spPr bwMode="auto">
            <a:xfrm flipH="1">
              <a:off x="1219200" y="685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8" name="Line 14"/>
            <p:cNvSpPr>
              <a:spLocks noChangeShapeType="1"/>
            </p:cNvSpPr>
            <p:nvPr/>
          </p:nvSpPr>
          <p:spPr bwMode="auto">
            <a:xfrm flipH="1">
              <a:off x="1219200" y="2514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9" name="Line 15"/>
            <p:cNvSpPr>
              <a:spLocks noChangeShapeType="1"/>
            </p:cNvSpPr>
            <p:nvPr/>
          </p:nvSpPr>
          <p:spPr bwMode="auto">
            <a:xfrm>
              <a:off x="1295400" y="685800"/>
              <a:ext cx="0" cy="18288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0" name="Text Box 16"/>
            <p:cNvSpPr txBox="1">
              <a:spLocks noChangeArrowheads="1"/>
            </p:cNvSpPr>
            <p:nvPr/>
          </p:nvSpPr>
          <p:spPr bwMode="auto">
            <a:xfrm>
              <a:off x="746125" y="1331913"/>
              <a:ext cx="519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12"</a:t>
              </a:r>
            </a:p>
          </p:txBody>
        </p:sp>
        <p:sp>
          <p:nvSpPr>
            <p:cNvPr id="19471" name="Text Box 17"/>
            <p:cNvSpPr txBox="1">
              <a:spLocks noChangeArrowheads="1"/>
            </p:cNvSpPr>
            <p:nvPr/>
          </p:nvSpPr>
          <p:spPr bwMode="auto">
            <a:xfrm>
              <a:off x="1812925" y="2855913"/>
              <a:ext cx="3921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6"</a:t>
              </a:r>
            </a:p>
          </p:txBody>
        </p:sp>
      </p:grpSp>
      <p:sp>
        <p:nvSpPr>
          <p:cNvPr id="19472" name="Text Box 18"/>
          <p:cNvSpPr txBox="1">
            <a:spLocks noChangeArrowheads="1"/>
          </p:cNvSpPr>
          <p:nvPr/>
        </p:nvSpPr>
        <p:spPr bwMode="auto">
          <a:xfrm>
            <a:off x="310906" y="34448"/>
            <a:ext cx="54102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14.3</a:t>
            </a:r>
          </a:p>
          <a:p>
            <a:pPr eaLnBrk="1" hangingPunct="1"/>
            <a:endParaRPr lang="en-US" dirty="0">
              <a:solidFill>
                <a:srgbClr val="C00000"/>
              </a:solidFill>
            </a:endParaRPr>
          </a:p>
          <a:p>
            <a:pPr eaLnBrk="1" hangingPunct="1"/>
            <a:r>
              <a:rPr lang="en-US" dirty="0"/>
              <a:t>Determine the principal area moments and the principal directions with respect to the centroid of the triangle shown.</a:t>
            </a:r>
          </a:p>
        </p:txBody>
      </p:sp>
      <p:graphicFrame>
        <p:nvGraphicFramePr>
          <p:cNvPr id="19473" name="Object 19"/>
          <p:cNvGraphicFramePr>
            <a:graphicFrameLocks noChangeAspect="1"/>
          </p:cNvGraphicFramePr>
          <p:nvPr>
            <p:extLst>
              <p:ext uri="{D42A27DB-BD31-4B8C-83A1-F6EECF244321}">
                <p14:modId xmlns:p14="http://schemas.microsoft.com/office/powerpoint/2010/main" val="3834616800"/>
              </p:ext>
            </p:extLst>
          </p:nvPr>
        </p:nvGraphicFramePr>
        <p:xfrm>
          <a:off x="2595073" y="1424957"/>
          <a:ext cx="2743200" cy="1922462"/>
        </p:xfrm>
        <a:graphic>
          <a:graphicData uri="http://schemas.openxmlformats.org/presentationml/2006/ole">
            <mc:AlternateContent xmlns:mc="http://schemas.openxmlformats.org/markup-compatibility/2006">
              <mc:Choice xmlns:v="urn:schemas-microsoft-com:vml" Requires="v">
                <p:oleObj name="Equation" r:id="rId3" imgW="1739880" imgH="1218960" progId="Equation.DSMT4">
                  <p:embed/>
                </p:oleObj>
              </mc:Choice>
              <mc:Fallback>
                <p:oleObj name="Equation" r:id="rId3" imgW="1739880" imgH="1218960" progId="Equation.DSMT4">
                  <p:embed/>
                  <p:pic>
                    <p:nvPicPr>
                      <p:cNvPr id="0" name="Object 19"/>
                      <p:cNvPicPr>
                        <a:picLocks noChangeAspect="1" noChangeArrowheads="1"/>
                      </p:cNvPicPr>
                      <p:nvPr/>
                    </p:nvPicPr>
                    <p:blipFill>
                      <a:blip r:embed="rId4"/>
                      <a:srcRect/>
                      <a:stretch>
                        <a:fillRect/>
                      </a:stretch>
                    </p:blipFill>
                    <p:spPr bwMode="auto">
                      <a:xfrm>
                        <a:off x="2595073" y="1424957"/>
                        <a:ext cx="2743200" cy="1922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74" name="Object 20"/>
          <p:cNvGraphicFramePr>
            <a:graphicFrameLocks noChangeAspect="1"/>
          </p:cNvGraphicFramePr>
          <p:nvPr>
            <p:extLst>
              <p:ext uri="{D42A27DB-BD31-4B8C-83A1-F6EECF244321}">
                <p14:modId xmlns:p14="http://schemas.microsoft.com/office/powerpoint/2010/main" val="4063118452"/>
              </p:ext>
            </p:extLst>
          </p:nvPr>
        </p:nvGraphicFramePr>
        <p:xfrm>
          <a:off x="381000" y="3581400"/>
          <a:ext cx="3810000" cy="2203450"/>
        </p:xfrm>
        <a:graphic>
          <a:graphicData uri="http://schemas.openxmlformats.org/presentationml/2006/ole">
            <mc:AlternateContent xmlns:mc="http://schemas.openxmlformats.org/markup-compatibility/2006">
              <mc:Choice xmlns:v="urn:schemas-microsoft-com:vml" Requires="v">
                <p:oleObj name="Equation" r:id="rId5" imgW="2108160" imgH="1218960" progId="Equation.DSMT4">
                  <p:embed/>
                </p:oleObj>
              </mc:Choice>
              <mc:Fallback>
                <p:oleObj name="Equation" r:id="rId5" imgW="2108160" imgH="1218960" progId="Equation.DSMT4">
                  <p:embed/>
                  <p:pic>
                    <p:nvPicPr>
                      <p:cNvPr id="0" name="Object 20"/>
                      <p:cNvPicPr>
                        <a:picLocks noChangeAspect="1" noChangeArrowheads="1"/>
                      </p:cNvPicPr>
                      <p:nvPr/>
                    </p:nvPicPr>
                    <p:blipFill>
                      <a:blip r:embed="rId6"/>
                      <a:srcRect/>
                      <a:stretch>
                        <a:fillRect/>
                      </a:stretch>
                    </p:blipFill>
                    <p:spPr bwMode="auto">
                      <a:xfrm>
                        <a:off x="381000" y="3581400"/>
                        <a:ext cx="3810000" cy="220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75" name="Object 21"/>
          <p:cNvGraphicFramePr>
            <a:graphicFrameLocks noChangeAspect="1"/>
          </p:cNvGraphicFramePr>
          <p:nvPr>
            <p:extLst>
              <p:ext uri="{D42A27DB-BD31-4B8C-83A1-F6EECF244321}">
                <p14:modId xmlns:p14="http://schemas.microsoft.com/office/powerpoint/2010/main" val="1647988619"/>
              </p:ext>
            </p:extLst>
          </p:nvPr>
        </p:nvGraphicFramePr>
        <p:xfrm>
          <a:off x="4648200" y="3505200"/>
          <a:ext cx="3606800" cy="1676400"/>
        </p:xfrm>
        <a:graphic>
          <a:graphicData uri="http://schemas.openxmlformats.org/presentationml/2006/ole">
            <mc:AlternateContent xmlns:mc="http://schemas.openxmlformats.org/markup-compatibility/2006">
              <mc:Choice xmlns:v="urn:schemas-microsoft-com:vml" Requires="v">
                <p:oleObj name="Equation" r:id="rId7" imgW="2019240" imgH="939600" progId="Equation.DSMT4">
                  <p:embed/>
                </p:oleObj>
              </mc:Choice>
              <mc:Fallback>
                <p:oleObj name="Equation" r:id="rId7" imgW="2019240" imgH="939600" progId="Equation.DSMT4">
                  <p:embed/>
                  <p:pic>
                    <p:nvPicPr>
                      <p:cNvPr id="0" name="Object 21"/>
                      <p:cNvPicPr>
                        <a:picLocks noChangeAspect="1" noChangeArrowheads="1"/>
                      </p:cNvPicPr>
                      <p:nvPr/>
                    </p:nvPicPr>
                    <p:blipFill>
                      <a:blip r:embed="rId8"/>
                      <a:srcRect/>
                      <a:stretch>
                        <a:fillRect/>
                      </a:stretch>
                    </p:blipFill>
                    <p:spPr bwMode="auto">
                      <a:xfrm>
                        <a:off x="4648200" y="3505200"/>
                        <a:ext cx="3606800" cy="167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76" name="AutoShape 22"/>
          <p:cNvSpPr>
            <a:spLocks noChangeArrowheads="1"/>
          </p:cNvSpPr>
          <p:nvPr/>
        </p:nvSpPr>
        <p:spPr bwMode="auto">
          <a:xfrm>
            <a:off x="6781800" y="4648200"/>
            <a:ext cx="1066800" cy="1828800"/>
          </a:xfrm>
          <a:prstGeom prst="rtTriangl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7" name="Line 23"/>
          <p:cNvSpPr>
            <a:spLocks noChangeShapeType="1"/>
          </p:cNvSpPr>
          <p:nvPr/>
        </p:nvSpPr>
        <p:spPr bwMode="auto">
          <a:xfrm>
            <a:off x="7010400" y="6096000"/>
            <a:ext cx="11430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8" name="Line 24"/>
          <p:cNvSpPr>
            <a:spLocks noChangeShapeType="1"/>
          </p:cNvSpPr>
          <p:nvPr/>
        </p:nvSpPr>
        <p:spPr bwMode="auto">
          <a:xfrm flipV="1">
            <a:off x="7010400" y="4495800"/>
            <a:ext cx="0" cy="1600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79" name="Text Box 25"/>
          <p:cNvSpPr txBox="1">
            <a:spLocks noChangeArrowheads="1"/>
          </p:cNvSpPr>
          <p:nvPr/>
        </p:nvSpPr>
        <p:spPr bwMode="auto">
          <a:xfrm>
            <a:off x="8229600" y="6019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9480" name="Text Box 26"/>
          <p:cNvSpPr txBox="1">
            <a:spLocks noChangeArrowheads="1"/>
          </p:cNvSpPr>
          <p:nvPr/>
        </p:nvSpPr>
        <p:spPr bwMode="auto">
          <a:xfrm>
            <a:off x="6858000" y="60198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19481" name="Line 31"/>
          <p:cNvSpPr>
            <a:spLocks noChangeShapeType="1"/>
          </p:cNvSpPr>
          <p:nvPr/>
        </p:nvSpPr>
        <p:spPr bwMode="auto">
          <a:xfrm flipV="1">
            <a:off x="7010400" y="5791200"/>
            <a:ext cx="990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2" name="Line 32"/>
          <p:cNvSpPr>
            <a:spLocks noChangeShapeType="1"/>
          </p:cNvSpPr>
          <p:nvPr/>
        </p:nvSpPr>
        <p:spPr bwMode="auto">
          <a:xfrm flipH="1" flipV="1">
            <a:off x="6629400" y="5029200"/>
            <a:ext cx="3810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83" name="Text Box 33"/>
          <p:cNvSpPr txBox="1">
            <a:spLocks noChangeArrowheads="1"/>
          </p:cNvSpPr>
          <p:nvPr/>
        </p:nvSpPr>
        <p:spPr bwMode="auto">
          <a:xfrm>
            <a:off x="8061325" y="5370513"/>
            <a:ext cx="755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309.8</a:t>
            </a:r>
          </a:p>
        </p:txBody>
      </p:sp>
      <p:sp>
        <p:nvSpPr>
          <p:cNvPr id="19484" name="Text Box 34"/>
          <p:cNvSpPr txBox="1">
            <a:spLocks noChangeArrowheads="1"/>
          </p:cNvSpPr>
          <p:nvPr/>
        </p:nvSpPr>
        <p:spPr bwMode="auto">
          <a:xfrm>
            <a:off x="6096000" y="5181600"/>
            <a:ext cx="628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50.2</a:t>
            </a:r>
          </a:p>
        </p:txBody>
      </p:sp>
      <p:sp>
        <p:nvSpPr>
          <p:cNvPr id="19485" name="Arc 35"/>
          <p:cNvSpPr>
            <a:spLocks/>
          </p:cNvSpPr>
          <p:nvPr/>
        </p:nvSpPr>
        <p:spPr bwMode="auto">
          <a:xfrm rot="2626747">
            <a:off x="7177088" y="5907088"/>
            <a:ext cx="239712" cy="366712"/>
          </a:xfrm>
          <a:custGeom>
            <a:avLst/>
            <a:gdLst>
              <a:gd name="T0" fmla="*/ 553178354 w 13624"/>
              <a:gd name="T1" fmla="*/ 0 h 20814"/>
              <a:gd name="T2" fmla="*/ 1305705528 w 13624"/>
              <a:gd name="T3" fmla="*/ 390531155 h 20814"/>
              <a:gd name="T4" fmla="*/ 0 w 13624"/>
              <a:gd name="T5" fmla="*/ 2005551610 h 20814"/>
              <a:gd name="T6" fmla="*/ 0 60000 65536"/>
              <a:gd name="T7" fmla="*/ 0 60000 65536"/>
              <a:gd name="T8" fmla="*/ 0 60000 65536"/>
            </a:gdLst>
            <a:ahLst/>
            <a:cxnLst>
              <a:cxn ang="T6">
                <a:pos x="T0" y="T1"/>
              </a:cxn>
              <a:cxn ang="T7">
                <a:pos x="T2" y="T3"/>
              </a:cxn>
              <a:cxn ang="T8">
                <a:pos x="T4" y="T5"/>
              </a:cxn>
            </a:cxnLst>
            <a:rect l="0" t="0" r="r" b="b"/>
            <a:pathLst>
              <a:path w="13624" h="20814" fill="none" extrusionOk="0">
                <a:moveTo>
                  <a:pt x="5772" y="-1"/>
                </a:moveTo>
                <a:cubicBezTo>
                  <a:pt x="8640" y="795"/>
                  <a:pt x="11314" y="2174"/>
                  <a:pt x="13624" y="4052"/>
                </a:cubicBezTo>
              </a:path>
              <a:path w="13624" h="20814" stroke="0" extrusionOk="0">
                <a:moveTo>
                  <a:pt x="5772" y="-1"/>
                </a:moveTo>
                <a:cubicBezTo>
                  <a:pt x="8640" y="795"/>
                  <a:pt x="11314" y="2174"/>
                  <a:pt x="13624" y="4052"/>
                </a:cubicBezTo>
                <a:lnTo>
                  <a:pt x="0" y="20814"/>
                </a:lnTo>
                <a:lnTo>
                  <a:pt x="5772" y="-1"/>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86" name="Text Box 36"/>
          <p:cNvSpPr txBox="1">
            <a:spLocks noChangeArrowheads="1"/>
          </p:cNvSpPr>
          <p:nvPr/>
        </p:nvSpPr>
        <p:spPr bwMode="auto">
          <a:xfrm>
            <a:off x="7607300" y="5845175"/>
            <a:ext cx="69923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16.85</a:t>
            </a:r>
            <a:r>
              <a:rPr lang="en-US" sz="1400" baseline="30000" dirty="0"/>
              <a:t>0</a:t>
            </a:r>
            <a:endParaRPr lang="en-US" sz="1400" dirty="0"/>
          </a:p>
        </p:txBody>
      </p:sp>
      <p:sp>
        <p:nvSpPr>
          <p:cNvPr id="19487" name="Text Box 37"/>
          <p:cNvSpPr txBox="1">
            <a:spLocks noChangeArrowheads="1"/>
          </p:cNvSpPr>
          <p:nvPr/>
        </p:nvSpPr>
        <p:spPr bwMode="auto">
          <a:xfrm>
            <a:off x="7146925" y="4379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3" name="TextBox 2">
            <a:extLst>
              <a:ext uri="{FF2B5EF4-FFF2-40B4-BE49-F238E27FC236}">
                <a16:creationId xmlns:a16="http://schemas.microsoft.com/office/drawing/2014/main" id="{D7A9EFEE-DB66-4017-90F9-BF4A3B4EDA06}"/>
              </a:ext>
            </a:extLst>
          </p:cNvPr>
          <p:cNvSpPr txBox="1"/>
          <p:nvPr/>
        </p:nvSpPr>
        <p:spPr>
          <a:xfrm>
            <a:off x="822116" y="1611362"/>
            <a:ext cx="1390124" cy="646331"/>
          </a:xfrm>
          <a:prstGeom prst="rect">
            <a:avLst/>
          </a:prstGeom>
          <a:noFill/>
        </p:spPr>
        <p:txBody>
          <a:bodyPr wrap="none" rtlCol="0">
            <a:spAutoFit/>
          </a:bodyPr>
          <a:lstStyle/>
          <a:p>
            <a:r>
              <a:rPr lang="en-US" dirty="0"/>
              <a:t> </a:t>
            </a:r>
          </a:p>
          <a:p>
            <a:r>
              <a:rPr lang="en-US" dirty="0"/>
              <a:t>from tables:</a:t>
            </a:r>
          </a:p>
        </p:txBody>
      </p:sp>
      <p:sp>
        <p:nvSpPr>
          <p:cNvPr id="4" name="TextBox 3">
            <a:extLst>
              <a:ext uri="{FF2B5EF4-FFF2-40B4-BE49-F238E27FC236}">
                <a16:creationId xmlns:a16="http://schemas.microsoft.com/office/drawing/2014/main" id="{0AB7CC3E-D18E-421B-AFA2-514EA3D8B477}"/>
              </a:ext>
            </a:extLst>
          </p:cNvPr>
          <p:cNvSpPr txBox="1"/>
          <p:nvPr/>
        </p:nvSpPr>
        <p:spPr>
          <a:xfrm>
            <a:off x="4153460" y="5257737"/>
            <a:ext cx="1976823" cy="369332"/>
          </a:xfrm>
          <a:prstGeom prst="rect">
            <a:avLst/>
          </a:prstGeom>
          <a:noFill/>
        </p:spPr>
        <p:txBody>
          <a:bodyPr wrap="none" rtlCol="0">
            <a:spAutoFit/>
          </a:bodyPr>
          <a:lstStyle/>
          <a:p>
            <a:r>
              <a:rPr lang="en-US" dirty="0"/>
              <a:t>and </a:t>
            </a:r>
            <a:r>
              <a:rPr lang="en-US" i="1" dirty="0">
                <a:latin typeface="Symbol" panose="05050102010706020507" pitchFamily="18" charset="2"/>
              </a:rPr>
              <a:t>q</a:t>
            </a:r>
            <a:r>
              <a:rPr lang="en-US" i="1" baseline="-25000" dirty="0"/>
              <a:t>p2</a:t>
            </a:r>
            <a:r>
              <a:rPr lang="en-US" dirty="0"/>
              <a:t> = 106.15</a:t>
            </a:r>
            <a:r>
              <a:rPr lang="en-US" baseline="30000" dirty="0"/>
              <a:t>o</a:t>
            </a:r>
          </a:p>
        </p:txBody>
      </p:sp>
      <p:cxnSp>
        <p:nvCxnSpPr>
          <p:cNvPr id="35" name="Straight Connector 34">
            <a:extLst>
              <a:ext uri="{FF2B5EF4-FFF2-40B4-BE49-F238E27FC236}">
                <a16:creationId xmlns:a16="http://schemas.microsoft.com/office/drawing/2014/main" id="{EE548125-6B49-5CEC-AF5F-69C97258DDFA}"/>
              </a:ext>
            </a:extLst>
          </p:cNvPr>
          <p:cNvCxnSpPr/>
          <p:nvPr/>
        </p:nvCxnSpPr>
        <p:spPr>
          <a:xfrm>
            <a:off x="462912" y="4572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E3CCFE0D-CB57-A443-6658-B0BCCCBA5CB0}"/>
              </a:ext>
            </a:extLst>
          </p:cNvPr>
          <p:cNvCxnSpPr/>
          <p:nvPr/>
        </p:nvCxnSpPr>
        <p:spPr>
          <a:xfrm>
            <a:off x="494783" y="67818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5025983-6EA5-28F9-0E61-C64CB5F3FB58}"/>
              </a:ext>
            </a:extLst>
          </p:cNvPr>
          <p:cNvCxnSpPr/>
          <p:nvPr/>
        </p:nvCxnSpPr>
        <p:spPr>
          <a:xfrm>
            <a:off x="609600" y="5791200"/>
            <a:ext cx="14478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AAC8D99F-1903-2349-1968-82AC6B14FACD}"/>
              </a:ext>
            </a:extLst>
          </p:cNvPr>
          <p:cNvCxnSpPr/>
          <p:nvPr/>
        </p:nvCxnSpPr>
        <p:spPr>
          <a:xfrm>
            <a:off x="5181600" y="5642579"/>
            <a:ext cx="724021"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737BC04D-DE45-987C-B1D8-7EBF1E9B5401}"/>
              </a:ext>
            </a:extLst>
          </p:cNvPr>
          <p:cNvCxnSpPr/>
          <p:nvPr/>
        </p:nvCxnSpPr>
        <p:spPr>
          <a:xfrm>
            <a:off x="5205876" y="5124688"/>
            <a:ext cx="724021"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9" name="Text Box 21"/>
          <p:cNvSpPr txBox="1">
            <a:spLocks noChangeArrowheads="1"/>
          </p:cNvSpPr>
          <p:nvPr/>
        </p:nvSpPr>
        <p:spPr bwMode="auto">
          <a:xfrm>
            <a:off x="283369" y="89194"/>
            <a:ext cx="7646196"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14.4</a:t>
            </a:r>
          </a:p>
          <a:p>
            <a:pPr eaLnBrk="1" hangingPunct="1"/>
            <a:endParaRPr lang="en-US" dirty="0">
              <a:solidFill>
                <a:srgbClr val="C00000"/>
              </a:solidFill>
            </a:endParaRPr>
          </a:p>
          <a:p>
            <a:pPr eaLnBrk="1" hangingPunct="1"/>
            <a:r>
              <a:rPr lang="en-US" dirty="0"/>
              <a:t>Determine the principal area moments of the circular area with respect to a set of axes through the origin O and the corresponding principal directions.</a:t>
            </a:r>
          </a:p>
        </p:txBody>
      </p:sp>
      <p:graphicFrame>
        <p:nvGraphicFramePr>
          <p:cNvPr id="20500" name="Object 22"/>
          <p:cNvGraphicFramePr>
            <a:graphicFrameLocks noChangeAspect="1"/>
          </p:cNvGraphicFramePr>
          <p:nvPr>
            <p:extLst>
              <p:ext uri="{D42A27DB-BD31-4B8C-83A1-F6EECF244321}">
                <p14:modId xmlns:p14="http://schemas.microsoft.com/office/powerpoint/2010/main" val="1536390566"/>
              </p:ext>
            </p:extLst>
          </p:nvPr>
        </p:nvGraphicFramePr>
        <p:xfrm>
          <a:off x="914400" y="2901950"/>
          <a:ext cx="3810000" cy="1176338"/>
        </p:xfrm>
        <a:graphic>
          <a:graphicData uri="http://schemas.openxmlformats.org/presentationml/2006/ole">
            <mc:AlternateContent xmlns:mc="http://schemas.openxmlformats.org/markup-compatibility/2006">
              <mc:Choice xmlns:v="urn:schemas-microsoft-com:vml" Requires="v">
                <p:oleObj name="Equation" r:id="rId3" imgW="2057400" imgH="634680" progId="Equation.DSMT4">
                  <p:embed/>
                </p:oleObj>
              </mc:Choice>
              <mc:Fallback>
                <p:oleObj name="Equation" r:id="rId3" imgW="2057400" imgH="634680" progId="Equation.DSMT4">
                  <p:embed/>
                  <p:pic>
                    <p:nvPicPr>
                      <p:cNvPr id="0" name="Object 22"/>
                      <p:cNvPicPr>
                        <a:picLocks noChangeAspect="1" noChangeArrowheads="1"/>
                      </p:cNvPicPr>
                      <p:nvPr/>
                    </p:nvPicPr>
                    <p:blipFill>
                      <a:blip r:embed="rId4"/>
                      <a:srcRect/>
                      <a:stretch>
                        <a:fillRect/>
                      </a:stretch>
                    </p:blipFill>
                    <p:spPr bwMode="auto">
                      <a:xfrm>
                        <a:off x="914400" y="2901950"/>
                        <a:ext cx="3810000" cy="1176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01" name="Object 23"/>
          <p:cNvGraphicFramePr>
            <a:graphicFrameLocks noChangeAspect="1"/>
          </p:cNvGraphicFramePr>
          <p:nvPr>
            <p:extLst>
              <p:ext uri="{D42A27DB-BD31-4B8C-83A1-F6EECF244321}">
                <p14:modId xmlns:p14="http://schemas.microsoft.com/office/powerpoint/2010/main" val="3611552368"/>
              </p:ext>
            </p:extLst>
          </p:nvPr>
        </p:nvGraphicFramePr>
        <p:xfrm>
          <a:off x="858314" y="1671467"/>
          <a:ext cx="3505200" cy="1125538"/>
        </p:xfrm>
        <a:graphic>
          <a:graphicData uri="http://schemas.openxmlformats.org/presentationml/2006/ole">
            <mc:AlternateContent xmlns:mc="http://schemas.openxmlformats.org/markup-compatibility/2006">
              <mc:Choice xmlns:v="urn:schemas-microsoft-com:vml" Requires="v">
                <p:oleObj name="Equation" r:id="rId5" imgW="2057400" imgH="660240" progId="Equation.DSMT4">
                  <p:embed/>
                </p:oleObj>
              </mc:Choice>
              <mc:Fallback>
                <p:oleObj name="Equation" r:id="rId5" imgW="2057400" imgH="660240" progId="Equation.DSMT4">
                  <p:embed/>
                  <p:pic>
                    <p:nvPicPr>
                      <p:cNvPr id="0" name="Object 23"/>
                      <p:cNvPicPr>
                        <a:picLocks noChangeAspect="1" noChangeArrowheads="1"/>
                      </p:cNvPicPr>
                      <p:nvPr/>
                    </p:nvPicPr>
                    <p:blipFill>
                      <a:blip r:embed="rId6"/>
                      <a:srcRect/>
                      <a:stretch>
                        <a:fillRect/>
                      </a:stretch>
                    </p:blipFill>
                    <p:spPr bwMode="auto">
                      <a:xfrm>
                        <a:off x="858314" y="1671467"/>
                        <a:ext cx="3505200" cy="1125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02" name="Object 24"/>
          <p:cNvGraphicFramePr>
            <a:graphicFrameLocks noChangeAspect="1"/>
          </p:cNvGraphicFramePr>
          <p:nvPr>
            <p:extLst>
              <p:ext uri="{D42A27DB-BD31-4B8C-83A1-F6EECF244321}">
                <p14:modId xmlns:p14="http://schemas.microsoft.com/office/powerpoint/2010/main" val="3325190946"/>
              </p:ext>
            </p:extLst>
          </p:nvPr>
        </p:nvGraphicFramePr>
        <p:xfrm>
          <a:off x="838200" y="4343400"/>
          <a:ext cx="2819400" cy="852488"/>
        </p:xfrm>
        <a:graphic>
          <a:graphicData uri="http://schemas.openxmlformats.org/presentationml/2006/ole">
            <mc:AlternateContent xmlns:mc="http://schemas.openxmlformats.org/markup-compatibility/2006">
              <mc:Choice xmlns:v="urn:schemas-microsoft-com:vml" Requires="v">
                <p:oleObj name="Equation" r:id="rId7" imgW="1765080" imgH="533160" progId="Equation.DSMT4">
                  <p:embed/>
                </p:oleObj>
              </mc:Choice>
              <mc:Fallback>
                <p:oleObj name="Equation" r:id="rId7" imgW="1765080" imgH="533160" progId="Equation.DSMT4">
                  <p:embed/>
                  <p:pic>
                    <p:nvPicPr>
                      <p:cNvPr id="0" name="Object 24"/>
                      <p:cNvPicPr>
                        <a:picLocks noChangeAspect="1" noChangeArrowheads="1"/>
                      </p:cNvPicPr>
                      <p:nvPr/>
                    </p:nvPicPr>
                    <p:blipFill>
                      <a:blip r:embed="rId8"/>
                      <a:srcRect/>
                      <a:stretch>
                        <a:fillRect/>
                      </a:stretch>
                    </p:blipFill>
                    <p:spPr bwMode="auto">
                      <a:xfrm>
                        <a:off x="838200" y="4343400"/>
                        <a:ext cx="2819400"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 name="Group 2">
            <a:extLst>
              <a:ext uri="{FF2B5EF4-FFF2-40B4-BE49-F238E27FC236}">
                <a16:creationId xmlns:a16="http://schemas.microsoft.com/office/drawing/2014/main" id="{8D02BC11-4D35-4F54-8F0B-18DECC1C2EEA}"/>
              </a:ext>
            </a:extLst>
          </p:cNvPr>
          <p:cNvGrpSpPr/>
          <p:nvPr/>
        </p:nvGrpSpPr>
        <p:grpSpPr>
          <a:xfrm>
            <a:off x="5486402" y="1295400"/>
            <a:ext cx="2673350" cy="2500312"/>
            <a:chOff x="1355725" y="36513"/>
            <a:chExt cx="2673350" cy="2500312"/>
          </a:xfrm>
        </p:grpSpPr>
        <p:sp>
          <p:nvSpPr>
            <p:cNvPr id="20482" name="Oval 4"/>
            <p:cNvSpPr>
              <a:spLocks noChangeArrowheads="1"/>
            </p:cNvSpPr>
            <p:nvPr/>
          </p:nvSpPr>
          <p:spPr bwMode="auto">
            <a:xfrm>
              <a:off x="1752600" y="685800"/>
              <a:ext cx="1676400" cy="16764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3" name="Line 5"/>
            <p:cNvSpPr>
              <a:spLocks noChangeShapeType="1"/>
            </p:cNvSpPr>
            <p:nvPr/>
          </p:nvSpPr>
          <p:spPr bwMode="auto">
            <a:xfrm>
              <a:off x="1752600" y="2362200"/>
              <a:ext cx="1981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4" name="Line 6"/>
            <p:cNvSpPr>
              <a:spLocks noChangeShapeType="1"/>
            </p:cNvSpPr>
            <p:nvPr/>
          </p:nvSpPr>
          <p:spPr bwMode="auto">
            <a:xfrm flipV="1">
              <a:off x="1752600" y="304800"/>
              <a:ext cx="0" cy="2057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5" name="Oval 7"/>
            <p:cNvSpPr>
              <a:spLocks noChangeArrowheads="1"/>
            </p:cNvSpPr>
            <p:nvPr/>
          </p:nvSpPr>
          <p:spPr bwMode="auto">
            <a:xfrm>
              <a:off x="2514600" y="1524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6" name="Line 8"/>
            <p:cNvSpPr>
              <a:spLocks noChangeShapeType="1"/>
            </p:cNvSpPr>
            <p:nvPr/>
          </p:nvSpPr>
          <p:spPr bwMode="auto">
            <a:xfrm>
              <a:off x="2579688" y="1557338"/>
              <a:ext cx="1219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7" name="Line 9"/>
            <p:cNvSpPr>
              <a:spLocks noChangeShapeType="1"/>
            </p:cNvSpPr>
            <p:nvPr/>
          </p:nvSpPr>
          <p:spPr bwMode="auto">
            <a:xfrm flipV="1">
              <a:off x="2557463" y="293688"/>
              <a:ext cx="0" cy="1219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8" name="Text Box 10"/>
            <p:cNvSpPr txBox="1">
              <a:spLocks noChangeArrowheads="1"/>
            </p:cNvSpPr>
            <p:nvPr/>
          </p:nvSpPr>
          <p:spPr bwMode="auto">
            <a:xfrm>
              <a:off x="3717925" y="2170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0489" name="Text Box 11"/>
            <p:cNvSpPr txBox="1">
              <a:spLocks noChangeArrowheads="1"/>
            </p:cNvSpPr>
            <p:nvPr/>
          </p:nvSpPr>
          <p:spPr bwMode="auto">
            <a:xfrm>
              <a:off x="1355725" y="365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0490" name="Text Box 12"/>
            <p:cNvSpPr txBox="1">
              <a:spLocks noChangeArrowheads="1"/>
            </p:cNvSpPr>
            <p:nvPr/>
          </p:nvSpPr>
          <p:spPr bwMode="auto">
            <a:xfrm>
              <a:off x="3565525" y="11795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0491" name="Text Box 13"/>
            <p:cNvSpPr txBox="1">
              <a:spLocks noChangeArrowheads="1"/>
            </p:cNvSpPr>
            <p:nvPr/>
          </p:nvSpPr>
          <p:spPr bwMode="auto">
            <a:xfrm>
              <a:off x="2651125" y="1127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0492" name="Text Box 14"/>
            <p:cNvSpPr txBox="1">
              <a:spLocks noChangeArrowheads="1"/>
            </p:cNvSpPr>
            <p:nvPr/>
          </p:nvSpPr>
          <p:spPr bwMode="auto">
            <a:xfrm>
              <a:off x="2209800" y="16002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20493" name="Line 15"/>
            <p:cNvSpPr>
              <a:spLocks noChangeShapeType="1"/>
            </p:cNvSpPr>
            <p:nvPr/>
          </p:nvSpPr>
          <p:spPr bwMode="auto">
            <a:xfrm>
              <a:off x="3505200" y="1524000"/>
              <a:ext cx="0" cy="8382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4" name="Text Box 16"/>
            <p:cNvSpPr txBox="1">
              <a:spLocks noChangeArrowheads="1"/>
            </p:cNvSpPr>
            <p:nvPr/>
          </p:nvSpPr>
          <p:spPr bwMode="auto">
            <a:xfrm>
              <a:off x="3641725" y="17891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a:t>
              </a:r>
              <a:r>
                <a:rPr lang="en-US" baseline="-25000"/>
                <a:t>y</a:t>
              </a:r>
              <a:endParaRPr lang="en-US"/>
            </a:p>
          </p:txBody>
        </p:sp>
        <p:sp>
          <p:nvSpPr>
            <p:cNvPr id="20495" name="Line 17"/>
            <p:cNvSpPr>
              <a:spLocks noChangeShapeType="1"/>
            </p:cNvSpPr>
            <p:nvPr/>
          </p:nvSpPr>
          <p:spPr bwMode="auto">
            <a:xfrm>
              <a:off x="1752600" y="609600"/>
              <a:ext cx="8382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6" name="Text Box 18"/>
            <p:cNvSpPr txBox="1">
              <a:spLocks noChangeArrowheads="1"/>
            </p:cNvSpPr>
            <p:nvPr/>
          </p:nvSpPr>
          <p:spPr bwMode="auto">
            <a:xfrm>
              <a:off x="1828800" y="2286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a:t>
              </a:r>
              <a:r>
                <a:rPr lang="en-US" baseline="-25000"/>
                <a:t>x</a:t>
              </a:r>
              <a:endParaRPr lang="en-US"/>
            </a:p>
          </p:txBody>
        </p:sp>
        <p:sp>
          <p:nvSpPr>
            <p:cNvPr id="20497" name="Line 19"/>
            <p:cNvSpPr>
              <a:spLocks noChangeShapeType="1"/>
            </p:cNvSpPr>
            <p:nvPr/>
          </p:nvSpPr>
          <p:spPr bwMode="auto">
            <a:xfrm flipH="1" flipV="1">
              <a:off x="1828800" y="1143000"/>
              <a:ext cx="685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8" name="Text Box 20"/>
            <p:cNvSpPr txBox="1">
              <a:spLocks noChangeArrowheads="1"/>
            </p:cNvSpPr>
            <p:nvPr/>
          </p:nvSpPr>
          <p:spPr bwMode="auto">
            <a:xfrm>
              <a:off x="1934252" y="922795"/>
              <a:ext cx="72167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 =2"</a:t>
              </a:r>
            </a:p>
          </p:txBody>
        </p:sp>
        <p:sp>
          <p:nvSpPr>
            <p:cNvPr id="2" name="TextBox 1"/>
            <p:cNvSpPr txBox="1"/>
            <p:nvPr/>
          </p:nvSpPr>
          <p:spPr>
            <a:xfrm>
              <a:off x="2552700" y="1524000"/>
              <a:ext cx="551754" cy="307777"/>
            </a:xfrm>
            <a:prstGeom prst="rect">
              <a:avLst/>
            </a:prstGeom>
            <a:noFill/>
          </p:spPr>
          <p:txBody>
            <a:bodyPr wrap="none" rtlCol="0">
              <a:spAutoFit/>
            </a:bodyPr>
            <a:lstStyle/>
            <a:p>
              <a:r>
                <a:rPr lang="en-US" sz="1400" dirty="0"/>
                <a:t>(2,2)</a:t>
              </a:r>
            </a:p>
          </p:txBody>
        </p:sp>
      </p:grpSp>
      <p:graphicFrame>
        <p:nvGraphicFramePr>
          <p:cNvPr id="4" name="Object 3">
            <a:extLst>
              <a:ext uri="{FF2B5EF4-FFF2-40B4-BE49-F238E27FC236}">
                <a16:creationId xmlns:a16="http://schemas.microsoft.com/office/drawing/2014/main" id="{0D62C25B-2D3B-4D77-9137-FA0A8BA09C7C}"/>
              </a:ext>
            </a:extLst>
          </p:cNvPr>
          <p:cNvGraphicFramePr>
            <a:graphicFrameLocks noChangeAspect="1"/>
          </p:cNvGraphicFramePr>
          <p:nvPr>
            <p:extLst>
              <p:ext uri="{D42A27DB-BD31-4B8C-83A1-F6EECF244321}">
                <p14:modId xmlns:p14="http://schemas.microsoft.com/office/powerpoint/2010/main" val="220003213"/>
              </p:ext>
            </p:extLst>
          </p:nvPr>
        </p:nvGraphicFramePr>
        <p:xfrm>
          <a:off x="5913721" y="3892805"/>
          <a:ext cx="2125971" cy="457198"/>
        </p:xfrm>
        <a:graphic>
          <a:graphicData uri="http://schemas.openxmlformats.org/presentationml/2006/ole">
            <mc:AlternateContent xmlns:mc="http://schemas.openxmlformats.org/markup-compatibility/2006">
              <mc:Choice xmlns:v="urn:schemas-microsoft-com:vml" Requires="v">
                <p:oleObj name="Equation" r:id="rId9" imgW="1180800" imgH="253800" progId="Equation.DSMT4">
                  <p:embed/>
                </p:oleObj>
              </mc:Choice>
              <mc:Fallback>
                <p:oleObj name="Equation" r:id="rId9" imgW="1180800" imgH="253800" progId="Equation.DSMT4">
                  <p:embed/>
                  <p:pic>
                    <p:nvPicPr>
                      <p:cNvPr id="0" name=""/>
                      <p:cNvPicPr/>
                      <p:nvPr/>
                    </p:nvPicPr>
                    <p:blipFill>
                      <a:blip r:embed="rId10"/>
                      <a:stretch>
                        <a:fillRect/>
                      </a:stretch>
                    </p:blipFill>
                    <p:spPr>
                      <a:xfrm>
                        <a:off x="5913721" y="3892805"/>
                        <a:ext cx="2125971" cy="457198"/>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3650E6C5-3AF6-4F7A-94E6-78A0461118C1}"/>
              </a:ext>
            </a:extLst>
          </p:cNvPr>
          <p:cNvSpPr txBox="1"/>
          <p:nvPr/>
        </p:nvSpPr>
        <p:spPr>
          <a:xfrm>
            <a:off x="6425765" y="4528443"/>
            <a:ext cx="1326004" cy="369332"/>
          </a:xfrm>
          <a:prstGeom prst="rect">
            <a:avLst/>
          </a:prstGeom>
          <a:noFill/>
        </p:spPr>
        <p:txBody>
          <a:bodyPr wrap="none" rtlCol="0">
            <a:spAutoFit/>
          </a:bodyPr>
          <a:lstStyle/>
          <a:p>
            <a:r>
              <a:rPr lang="en-US" dirty="0"/>
              <a:t>from tables</a:t>
            </a:r>
          </a:p>
        </p:txBody>
      </p:sp>
      <p:sp>
        <p:nvSpPr>
          <p:cNvPr id="6" name="TextBox 5">
            <a:extLst>
              <a:ext uri="{FF2B5EF4-FFF2-40B4-BE49-F238E27FC236}">
                <a16:creationId xmlns:a16="http://schemas.microsoft.com/office/drawing/2014/main" id="{2625A27A-7141-4093-AB82-FC21C252E6D2}"/>
              </a:ext>
            </a:extLst>
          </p:cNvPr>
          <p:cNvSpPr txBox="1"/>
          <p:nvPr/>
        </p:nvSpPr>
        <p:spPr>
          <a:xfrm>
            <a:off x="5558936" y="3494473"/>
            <a:ext cx="364202" cy="369332"/>
          </a:xfrm>
          <a:prstGeom prst="rect">
            <a:avLst/>
          </a:prstGeom>
          <a:noFill/>
        </p:spPr>
        <p:txBody>
          <a:bodyPr wrap="none" rtlCol="0">
            <a:spAutoFit/>
          </a:bodyPr>
          <a:lstStyle/>
          <a:p>
            <a:r>
              <a:rPr lang="en-US" dirty="0"/>
              <a:t>O</a:t>
            </a:r>
          </a:p>
        </p:txBody>
      </p:sp>
      <p:cxnSp>
        <p:nvCxnSpPr>
          <p:cNvPr id="28" name="Straight Connector 27">
            <a:extLst>
              <a:ext uri="{FF2B5EF4-FFF2-40B4-BE49-F238E27FC236}">
                <a16:creationId xmlns:a16="http://schemas.microsoft.com/office/drawing/2014/main" id="{4A9B44EE-EAC4-C62D-6CB7-47D78F11D8B1}"/>
              </a:ext>
            </a:extLst>
          </p:cNvPr>
          <p:cNvCxnSpPr/>
          <p:nvPr/>
        </p:nvCxnSpPr>
        <p:spPr>
          <a:xfrm>
            <a:off x="380364" y="5334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4"/>
          <p:cNvGraphicFramePr>
            <a:graphicFrameLocks noChangeAspect="1"/>
          </p:cNvGraphicFramePr>
          <p:nvPr/>
        </p:nvGraphicFramePr>
        <p:xfrm>
          <a:off x="762000" y="228600"/>
          <a:ext cx="3962400" cy="2024063"/>
        </p:xfrm>
        <a:graphic>
          <a:graphicData uri="http://schemas.openxmlformats.org/presentationml/2006/ole">
            <mc:AlternateContent xmlns:mc="http://schemas.openxmlformats.org/markup-compatibility/2006">
              <mc:Choice xmlns:v="urn:schemas-microsoft-com:vml" Requires="v">
                <p:oleObj name="Equation" r:id="rId3" imgW="2336800" imgH="1193800" progId="Equation.DSMT4">
                  <p:embed/>
                </p:oleObj>
              </mc:Choice>
              <mc:Fallback>
                <p:oleObj name="Equation" r:id="rId3" imgW="2336800" imgH="1193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28600"/>
                        <a:ext cx="3962400" cy="202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507" name="Object 5"/>
          <p:cNvGraphicFramePr>
            <a:graphicFrameLocks noChangeAspect="1"/>
          </p:cNvGraphicFramePr>
          <p:nvPr>
            <p:extLst>
              <p:ext uri="{D42A27DB-BD31-4B8C-83A1-F6EECF244321}">
                <p14:modId xmlns:p14="http://schemas.microsoft.com/office/powerpoint/2010/main" val="1731169567"/>
              </p:ext>
            </p:extLst>
          </p:nvPr>
        </p:nvGraphicFramePr>
        <p:xfrm>
          <a:off x="904875" y="2514600"/>
          <a:ext cx="1849438" cy="825500"/>
        </p:xfrm>
        <a:graphic>
          <a:graphicData uri="http://schemas.openxmlformats.org/presentationml/2006/ole">
            <mc:AlternateContent xmlns:mc="http://schemas.openxmlformats.org/markup-compatibility/2006">
              <mc:Choice xmlns:v="urn:schemas-microsoft-com:vml" Requires="v">
                <p:oleObj name="Equation" r:id="rId5" imgW="1193760" imgH="533160" progId="Equation.DSMT4">
                  <p:embed/>
                </p:oleObj>
              </mc:Choice>
              <mc:Fallback>
                <p:oleObj name="Equation" r:id="rId5" imgW="1193760" imgH="533160" progId="Equation.DSMT4">
                  <p:embed/>
                  <p:pic>
                    <p:nvPicPr>
                      <p:cNvPr id="0" name="Object 5"/>
                      <p:cNvPicPr>
                        <a:picLocks noChangeAspect="1" noChangeArrowheads="1"/>
                      </p:cNvPicPr>
                      <p:nvPr/>
                    </p:nvPicPr>
                    <p:blipFill>
                      <a:blip r:embed="rId6"/>
                      <a:srcRect/>
                      <a:stretch>
                        <a:fillRect/>
                      </a:stretch>
                    </p:blipFill>
                    <p:spPr bwMode="auto">
                      <a:xfrm>
                        <a:off x="904875" y="2514600"/>
                        <a:ext cx="1849438"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508" name="Object 6"/>
          <p:cNvGraphicFramePr>
            <a:graphicFrameLocks noChangeAspect="1"/>
          </p:cNvGraphicFramePr>
          <p:nvPr>
            <p:extLst>
              <p:ext uri="{D42A27DB-BD31-4B8C-83A1-F6EECF244321}">
                <p14:modId xmlns:p14="http://schemas.microsoft.com/office/powerpoint/2010/main" val="1675839449"/>
              </p:ext>
            </p:extLst>
          </p:nvPr>
        </p:nvGraphicFramePr>
        <p:xfrm>
          <a:off x="588963" y="3525838"/>
          <a:ext cx="3657600" cy="1176337"/>
        </p:xfrm>
        <a:graphic>
          <a:graphicData uri="http://schemas.openxmlformats.org/presentationml/2006/ole">
            <mc:AlternateContent xmlns:mc="http://schemas.openxmlformats.org/markup-compatibility/2006">
              <mc:Choice xmlns:v="urn:schemas-microsoft-com:vml" Requires="v">
                <p:oleObj name="Equation" r:id="rId7" imgW="2247840" imgH="723600" progId="Equation.DSMT4">
                  <p:embed/>
                </p:oleObj>
              </mc:Choice>
              <mc:Fallback>
                <p:oleObj name="Equation" r:id="rId7" imgW="2247840" imgH="723600" progId="Equation.DSMT4">
                  <p:embed/>
                  <p:pic>
                    <p:nvPicPr>
                      <p:cNvPr id="0" name="Object 6"/>
                      <p:cNvPicPr>
                        <a:picLocks noChangeAspect="1" noChangeArrowheads="1"/>
                      </p:cNvPicPr>
                      <p:nvPr/>
                    </p:nvPicPr>
                    <p:blipFill>
                      <a:blip r:embed="rId8"/>
                      <a:srcRect/>
                      <a:stretch>
                        <a:fillRect/>
                      </a:stretch>
                    </p:blipFill>
                    <p:spPr bwMode="auto">
                      <a:xfrm>
                        <a:off x="588963" y="3525838"/>
                        <a:ext cx="3657600" cy="1176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 name="Group 1">
            <a:extLst>
              <a:ext uri="{FF2B5EF4-FFF2-40B4-BE49-F238E27FC236}">
                <a16:creationId xmlns:a16="http://schemas.microsoft.com/office/drawing/2014/main" id="{C926336E-D71E-62CC-D23C-BA153B291F01}"/>
              </a:ext>
            </a:extLst>
          </p:cNvPr>
          <p:cNvGrpSpPr/>
          <p:nvPr/>
        </p:nvGrpSpPr>
        <p:grpSpPr>
          <a:xfrm>
            <a:off x="5715000" y="3292475"/>
            <a:ext cx="1884363" cy="2819400"/>
            <a:chOff x="4876800" y="4038600"/>
            <a:chExt cx="1884363" cy="2819400"/>
          </a:xfrm>
        </p:grpSpPr>
        <p:sp>
          <p:nvSpPr>
            <p:cNvPr id="21509" name="Oval 7"/>
            <p:cNvSpPr>
              <a:spLocks noChangeArrowheads="1"/>
            </p:cNvSpPr>
            <p:nvPr/>
          </p:nvSpPr>
          <p:spPr bwMode="auto">
            <a:xfrm>
              <a:off x="4876800" y="4495800"/>
              <a:ext cx="1219200" cy="1219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0" name="Line 8"/>
            <p:cNvSpPr>
              <a:spLocks noChangeShapeType="1"/>
            </p:cNvSpPr>
            <p:nvPr/>
          </p:nvSpPr>
          <p:spPr bwMode="auto">
            <a:xfrm>
              <a:off x="4876800" y="5715000"/>
              <a:ext cx="14478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1" name="Line 9"/>
            <p:cNvSpPr>
              <a:spLocks noChangeShapeType="1"/>
            </p:cNvSpPr>
            <p:nvPr/>
          </p:nvSpPr>
          <p:spPr bwMode="auto">
            <a:xfrm flipV="1">
              <a:off x="4876800" y="4114800"/>
              <a:ext cx="0" cy="1600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2" name="Line 10"/>
            <p:cNvSpPr>
              <a:spLocks noChangeShapeType="1"/>
            </p:cNvSpPr>
            <p:nvPr/>
          </p:nvSpPr>
          <p:spPr bwMode="auto">
            <a:xfrm flipV="1">
              <a:off x="4876800" y="4343400"/>
              <a:ext cx="1371600" cy="1371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3" name="Line 11"/>
            <p:cNvSpPr>
              <a:spLocks noChangeShapeType="1"/>
            </p:cNvSpPr>
            <p:nvPr/>
          </p:nvSpPr>
          <p:spPr bwMode="auto">
            <a:xfrm>
              <a:off x="4876800" y="5715000"/>
              <a:ext cx="99060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4" name="Text Box 12"/>
            <p:cNvSpPr txBox="1">
              <a:spLocks noChangeArrowheads="1"/>
            </p:cNvSpPr>
            <p:nvPr/>
          </p:nvSpPr>
          <p:spPr bwMode="auto">
            <a:xfrm>
              <a:off x="5867400" y="6491288"/>
              <a:ext cx="5635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36</a:t>
              </a:r>
              <a:r>
                <a:rPr lang="en-US" dirty="0">
                  <a:latin typeface="Symbol" pitchFamily="18" charset="2"/>
                </a:rPr>
                <a:t>p</a:t>
              </a:r>
            </a:p>
          </p:txBody>
        </p:sp>
        <p:sp>
          <p:nvSpPr>
            <p:cNvPr id="21515" name="Text Box 13"/>
            <p:cNvSpPr txBox="1">
              <a:spLocks noChangeArrowheads="1"/>
            </p:cNvSpPr>
            <p:nvPr/>
          </p:nvSpPr>
          <p:spPr bwMode="auto">
            <a:xfrm>
              <a:off x="6324600" y="4038600"/>
              <a:ext cx="4365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4</a:t>
              </a:r>
              <a:r>
                <a:rPr lang="en-US">
                  <a:latin typeface="Symbol" pitchFamily="18" charset="2"/>
                </a:rPr>
                <a:t>p</a:t>
              </a:r>
            </a:p>
          </p:txBody>
        </p:sp>
        <p:sp>
          <p:nvSpPr>
            <p:cNvPr id="21516" name="Arc 14"/>
            <p:cNvSpPr>
              <a:spLocks/>
            </p:cNvSpPr>
            <p:nvPr/>
          </p:nvSpPr>
          <p:spPr bwMode="auto">
            <a:xfrm rot="5016950">
              <a:off x="4976813" y="5614988"/>
              <a:ext cx="400050" cy="450850"/>
            </a:xfrm>
            <a:custGeom>
              <a:avLst/>
              <a:gdLst>
                <a:gd name="T0" fmla="*/ 751445152 w 18898"/>
                <a:gd name="T1" fmla="*/ 0 h 21273"/>
                <a:gd name="T2" fmla="*/ 2147483647 w 18898"/>
                <a:gd name="T3" fmla="*/ 2147483647 h 21273"/>
                <a:gd name="T4" fmla="*/ 0 w 18898"/>
                <a:gd name="T5" fmla="*/ 2147483647 h 21273"/>
                <a:gd name="T6" fmla="*/ 0 60000 65536"/>
                <a:gd name="T7" fmla="*/ 0 60000 65536"/>
                <a:gd name="T8" fmla="*/ 0 60000 65536"/>
              </a:gdLst>
              <a:ahLst/>
              <a:cxnLst>
                <a:cxn ang="T6">
                  <a:pos x="T0" y="T1"/>
                </a:cxn>
                <a:cxn ang="T7">
                  <a:pos x="T2" y="T3"/>
                </a:cxn>
                <a:cxn ang="T8">
                  <a:pos x="T4" y="T5"/>
                </a:cxn>
              </a:cxnLst>
              <a:rect l="0" t="0" r="r" b="b"/>
              <a:pathLst>
                <a:path w="18898" h="21273" fill="none" extrusionOk="0">
                  <a:moveTo>
                    <a:pt x="3742" y="-1"/>
                  </a:moveTo>
                  <a:cubicBezTo>
                    <a:pt x="10167" y="1129"/>
                    <a:pt x="15738" y="5104"/>
                    <a:pt x="18898" y="10812"/>
                  </a:cubicBezTo>
                </a:path>
                <a:path w="18898" h="21273" stroke="0" extrusionOk="0">
                  <a:moveTo>
                    <a:pt x="3742" y="-1"/>
                  </a:moveTo>
                  <a:cubicBezTo>
                    <a:pt x="10167" y="1129"/>
                    <a:pt x="15738" y="5104"/>
                    <a:pt x="18898" y="10812"/>
                  </a:cubicBezTo>
                  <a:lnTo>
                    <a:pt x="0" y="21273"/>
                  </a:lnTo>
                  <a:lnTo>
                    <a:pt x="3742" y="-1"/>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7" name="Text Box 15"/>
            <p:cNvSpPr txBox="1">
              <a:spLocks noChangeArrowheads="1"/>
            </p:cNvSpPr>
            <p:nvPr/>
          </p:nvSpPr>
          <p:spPr bwMode="auto">
            <a:xfrm>
              <a:off x="5334000" y="5791200"/>
              <a:ext cx="5222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45</a:t>
              </a:r>
              <a:r>
                <a:rPr lang="en-US" baseline="30000"/>
                <a:t>o</a:t>
              </a:r>
              <a:endParaRPr lang="en-US"/>
            </a:p>
          </p:txBody>
        </p:sp>
      </p:grpSp>
      <p:sp>
        <p:nvSpPr>
          <p:cNvPr id="21518" name="TextBox 1"/>
          <p:cNvSpPr txBox="1">
            <a:spLocks noChangeArrowheads="1"/>
          </p:cNvSpPr>
          <p:nvPr/>
        </p:nvSpPr>
        <p:spPr bwMode="auto">
          <a:xfrm>
            <a:off x="514027" y="5029200"/>
            <a:ext cx="10175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similarly</a:t>
            </a:r>
          </a:p>
        </p:txBody>
      </p:sp>
      <p:graphicFrame>
        <p:nvGraphicFramePr>
          <p:cNvPr id="21519" name="Object 2"/>
          <p:cNvGraphicFramePr>
            <a:graphicFrameLocks noChangeAspect="1"/>
          </p:cNvGraphicFramePr>
          <p:nvPr>
            <p:extLst>
              <p:ext uri="{D42A27DB-BD31-4B8C-83A1-F6EECF244321}">
                <p14:modId xmlns:p14="http://schemas.microsoft.com/office/powerpoint/2010/main" val="1417505834"/>
              </p:ext>
            </p:extLst>
          </p:nvPr>
        </p:nvGraphicFramePr>
        <p:xfrm>
          <a:off x="533400" y="5429250"/>
          <a:ext cx="3352800" cy="1144588"/>
        </p:xfrm>
        <a:graphic>
          <a:graphicData uri="http://schemas.openxmlformats.org/presentationml/2006/ole">
            <mc:AlternateContent xmlns:mc="http://schemas.openxmlformats.org/markup-compatibility/2006">
              <mc:Choice xmlns:v="urn:schemas-microsoft-com:vml" Requires="v">
                <p:oleObj name="Equation" r:id="rId9" imgW="2120760" imgH="723600" progId="Equation.DSMT4">
                  <p:embed/>
                </p:oleObj>
              </mc:Choice>
              <mc:Fallback>
                <p:oleObj name="Equation" r:id="rId9" imgW="2120760" imgH="723600" progId="Equation.DSMT4">
                  <p:embed/>
                  <p:pic>
                    <p:nvPicPr>
                      <p:cNvPr id="0" name="Object 2"/>
                      <p:cNvPicPr>
                        <a:picLocks noChangeAspect="1" noChangeArrowheads="1"/>
                      </p:cNvPicPr>
                      <p:nvPr/>
                    </p:nvPicPr>
                    <p:blipFill>
                      <a:blip r:embed="rId10"/>
                      <a:srcRect/>
                      <a:stretch>
                        <a:fillRect/>
                      </a:stretch>
                    </p:blipFill>
                    <p:spPr bwMode="auto">
                      <a:xfrm>
                        <a:off x="533400" y="5429250"/>
                        <a:ext cx="3352800"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7" name="Straight Connector 16">
            <a:extLst>
              <a:ext uri="{FF2B5EF4-FFF2-40B4-BE49-F238E27FC236}">
                <a16:creationId xmlns:a16="http://schemas.microsoft.com/office/drawing/2014/main" id="{5170314C-A525-B60C-0B4D-C73D8FC525BF}"/>
              </a:ext>
            </a:extLst>
          </p:cNvPr>
          <p:cNvCxnSpPr/>
          <p:nvPr/>
        </p:nvCxnSpPr>
        <p:spPr>
          <a:xfrm>
            <a:off x="514027" y="67056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EBC4B578-AE2D-0239-35E2-BE20438E40A7}"/>
              </a:ext>
            </a:extLst>
          </p:cNvPr>
          <p:cNvCxnSpPr/>
          <p:nvPr/>
        </p:nvCxnSpPr>
        <p:spPr>
          <a:xfrm>
            <a:off x="914400" y="2895600"/>
            <a:ext cx="17526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453035DC-CA24-D3E2-368F-F88DF4B445D3}"/>
              </a:ext>
            </a:extLst>
          </p:cNvPr>
          <p:cNvCxnSpPr/>
          <p:nvPr/>
        </p:nvCxnSpPr>
        <p:spPr>
          <a:xfrm>
            <a:off x="838200" y="3368675"/>
            <a:ext cx="17526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B615F29-C4C7-9F79-E107-84643428F2E9}"/>
              </a:ext>
            </a:extLst>
          </p:cNvPr>
          <p:cNvCxnSpPr/>
          <p:nvPr/>
        </p:nvCxnSpPr>
        <p:spPr>
          <a:xfrm>
            <a:off x="588963" y="4702175"/>
            <a:ext cx="94265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5CBBA661-8A4E-FDB8-8515-132E2B9A450D}"/>
              </a:ext>
            </a:extLst>
          </p:cNvPr>
          <p:cNvCxnSpPr/>
          <p:nvPr/>
        </p:nvCxnSpPr>
        <p:spPr>
          <a:xfrm>
            <a:off x="533400" y="6550264"/>
            <a:ext cx="94265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4"/>
          <p:cNvSpPr>
            <a:spLocks noChangeShapeType="1"/>
          </p:cNvSpPr>
          <p:nvPr/>
        </p:nvSpPr>
        <p:spPr bwMode="auto">
          <a:xfrm>
            <a:off x="2057400" y="2057400"/>
            <a:ext cx="1828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1" name="Line 5"/>
          <p:cNvSpPr>
            <a:spLocks noChangeShapeType="1"/>
          </p:cNvSpPr>
          <p:nvPr/>
        </p:nvSpPr>
        <p:spPr bwMode="auto">
          <a:xfrm flipV="1">
            <a:off x="2057400" y="457200"/>
            <a:ext cx="0" cy="1600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2" name="Line 6"/>
          <p:cNvSpPr>
            <a:spLocks noChangeShapeType="1"/>
          </p:cNvSpPr>
          <p:nvPr/>
        </p:nvSpPr>
        <p:spPr bwMode="auto">
          <a:xfrm flipV="1">
            <a:off x="2057400" y="1219200"/>
            <a:ext cx="13716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3" name="Line 7"/>
          <p:cNvSpPr>
            <a:spLocks noChangeShapeType="1"/>
          </p:cNvSpPr>
          <p:nvPr/>
        </p:nvSpPr>
        <p:spPr bwMode="auto">
          <a:xfrm flipH="1" flipV="1">
            <a:off x="1295400" y="990600"/>
            <a:ext cx="76200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4" name="Text Box 8"/>
          <p:cNvSpPr txBox="1">
            <a:spLocks noChangeArrowheads="1"/>
          </p:cNvSpPr>
          <p:nvPr/>
        </p:nvSpPr>
        <p:spPr bwMode="auto">
          <a:xfrm>
            <a:off x="2514600" y="167640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22535" name="Text Box 9"/>
          <p:cNvSpPr txBox="1">
            <a:spLocks noChangeArrowheads="1"/>
          </p:cNvSpPr>
          <p:nvPr/>
        </p:nvSpPr>
        <p:spPr bwMode="auto">
          <a:xfrm>
            <a:off x="3946525" y="18653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2536" name="Text Box 10"/>
          <p:cNvSpPr txBox="1">
            <a:spLocks noChangeArrowheads="1"/>
          </p:cNvSpPr>
          <p:nvPr/>
        </p:nvSpPr>
        <p:spPr bwMode="auto">
          <a:xfrm>
            <a:off x="2117725" y="188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2537" name="Text Box 11"/>
          <p:cNvSpPr txBox="1">
            <a:spLocks noChangeArrowheads="1"/>
          </p:cNvSpPr>
          <p:nvPr/>
        </p:nvSpPr>
        <p:spPr bwMode="auto">
          <a:xfrm>
            <a:off x="3489325" y="9509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2538" name="Text Box 12"/>
          <p:cNvSpPr txBox="1">
            <a:spLocks noChangeArrowheads="1"/>
          </p:cNvSpPr>
          <p:nvPr/>
        </p:nvSpPr>
        <p:spPr bwMode="auto">
          <a:xfrm>
            <a:off x="1050925" y="5699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2539" name="Arc 13"/>
          <p:cNvSpPr>
            <a:spLocks/>
          </p:cNvSpPr>
          <p:nvPr/>
        </p:nvSpPr>
        <p:spPr bwMode="auto">
          <a:xfrm rot="1849660">
            <a:off x="2393950" y="1852613"/>
            <a:ext cx="215900" cy="228600"/>
          </a:xfrm>
          <a:custGeom>
            <a:avLst/>
            <a:gdLst>
              <a:gd name="T0" fmla="*/ 0 w 20335"/>
              <a:gd name="T1" fmla="*/ 0 h 21600"/>
              <a:gd name="T2" fmla="*/ 258391350 w 20335"/>
              <a:gd name="T3" fmla="*/ 179627107 h 21600"/>
              <a:gd name="T4" fmla="*/ 0 w 20335"/>
              <a:gd name="T5" fmla="*/ 270984006 h 21600"/>
              <a:gd name="T6" fmla="*/ 0 60000 65536"/>
              <a:gd name="T7" fmla="*/ 0 60000 65536"/>
              <a:gd name="T8" fmla="*/ 0 60000 65536"/>
            </a:gdLst>
            <a:ahLst/>
            <a:cxnLst>
              <a:cxn ang="T6">
                <a:pos x="T0" y="T1"/>
              </a:cxn>
              <a:cxn ang="T7">
                <a:pos x="T2" y="T3"/>
              </a:cxn>
              <a:cxn ang="T8">
                <a:pos x="T4" y="T5"/>
              </a:cxn>
            </a:cxnLst>
            <a:rect l="0" t="0" r="r" b="b"/>
            <a:pathLst>
              <a:path w="20335" h="21600" fill="none" extrusionOk="0">
                <a:moveTo>
                  <a:pt x="-1" y="0"/>
                </a:moveTo>
                <a:cubicBezTo>
                  <a:pt x="9121" y="0"/>
                  <a:pt x="17260" y="5730"/>
                  <a:pt x="20335" y="14317"/>
                </a:cubicBezTo>
              </a:path>
              <a:path w="20335" h="21600" stroke="0" extrusionOk="0">
                <a:moveTo>
                  <a:pt x="-1" y="0"/>
                </a:moveTo>
                <a:cubicBezTo>
                  <a:pt x="9121" y="0"/>
                  <a:pt x="17260" y="5730"/>
                  <a:pt x="20335" y="14317"/>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40" name="Text Box 14"/>
          <p:cNvSpPr txBox="1">
            <a:spLocks noChangeArrowheads="1"/>
          </p:cNvSpPr>
          <p:nvPr/>
        </p:nvSpPr>
        <p:spPr bwMode="auto">
          <a:xfrm>
            <a:off x="974725" y="2551113"/>
            <a:ext cx="7483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transformation equations for area moments due to a rotation of axes are:</a:t>
            </a:r>
          </a:p>
        </p:txBody>
      </p:sp>
      <p:graphicFrame>
        <p:nvGraphicFramePr>
          <p:cNvPr id="22541" name="Object 15"/>
          <p:cNvGraphicFramePr>
            <a:graphicFrameLocks noChangeAspect="1"/>
          </p:cNvGraphicFramePr>
          <p:nvPr/>
        </p:nvGraphicFramePr>
        <p:xfrm>
          <a:off x="1524000" y="3276600"/>
          <a:ext cx="5181600" cy="1243013"/>
        </p:xfrm>
        <a:graphic>
          <a:graphicData uri="http://schemas.openxmlformats.org/presentationml/2006/ole">
            <mc:AlternateContent xmlns:mc="http://schemas.openxmlformats.org/markup-compatibility/2006">
              <mc:Choice xmlns:v="urn:schemas-microsoft-com:vml" Requires="v">
                <p:oleObj name="Equation" r:id="rId3" imgW="3175000" imgH="762000" progId="Equation.DSMT4">
                  <p:embed/>
                </p:oleObj>
              </mc:Choice>
              <mc:Fallback>
                <p:oleObj name="Equation" r:id="rId3" imgW="3175000" imgH="762000" progId="Equation.DSMT4">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276600"/>
                        <a:ext cx="5181600" cy="1243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2" name="Line 16"/>
          <p:cNvSpPr>
            <a:spLocks noChangeShapeType="1"/>
          </p:cNvSpPr>
          <p:nvPr/>
        </p:nvSpPr>
        <p:spPr bwMode="auto">
          <a:xfrm flipV="1">
            <a:off x="2057400" y="1749425"/>
            <a:ext cx="511175" cy="3079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3" name="Line 17"/>
          <p:cNvSpPr>
            <a:spLocks noChangeShapeType="1"/>
          </p:cNvSpPr>
          <p:nvPr/>
        </p:nvSpPr>
        <p:spPr bwMode="auto">
          <a:xfrm flipH="1" flipV="1">
            <a:off x="1741488" y="1598613"/>
            <a:ext cx="315912" cy="45878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44" name="Text Box 18"/>
          <p:cNvSpPr txBox="1">
            <a:spLocks noChangeArrowheads="1"/>
          </p:cNvSpPr>
          <p:nvPr/>
        </p:nvSpPr>
        <p:spPr bwMode="auto">
          <a:xfrm>
            <a:off x="2427288" y="1379538"/>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a:t>
            </a:r>
          </a:p>
        </p:txBody>
      </p:sp>
      <p:sp>
        <p:nvSpPr>
          <p:cNvPr id="22545" name="Text Box 19"/>
          <p:cNvSpPr txBox="1">
            <a:spLocks noChangeArrowheads="1"/>
          </p:cNvSpPr>
          <p:nvPr/>
        </p:nvSpPr>
        <p:spPr bwMode="auto">
          <a:xfrm>
            <a:off x="1463675" y="1511300"/>
            <a:ext cx="26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t</a:t>
            </a:r>
          </a:p>
        </p:txBody>
      </p:sp>
      <p:sp>
        <p:nvSpPr>
          <p:cNvPr id="22546" name="Text Box 20"/>
          <p:cNvSpPr txBox="1">
            <a:spLocks noChangeArrowheads="1"/>
          </p:cNvSpPr>
          <p:nvPr/>
        </p:nvSpPr>
        <p:spPr bwMode="auto">
          <a:xfrm>
            <a:off x="669925" y="4608513"/>
            <a:ext cx="7712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We can write these relations in terms of the components of the unit vectors </a:t>
            </a:r>
            <a:r>
              <a:rPr lang="en-US" b="1"/>
              <a:t>n</a:t>
            </a:r>
            <a:r>
              <a:rPr lang="en-US"/>
              <a:t>, </a:t>
            </a:r>
            <a:r>
              <a:rPr lang="en-US" b="1"/>
              <a:t>t</a:t>
            </a:r>
            <a:r>
              <a:rPr lang="en-US"/>
              <a:t> acting along the x' and y' axes, respectively, where  </a:t>
            </a:r>
          </a:p>
        </p:txBody>
      </p:sp>
      <p:sp>
        <p:nvSpPr>
          <p:cNvPr id="22547" name="Text Box 21"/>
          <p:cNvSpPr txBox="1">
            <a:spLocks noChangeArrowheads="1"/>
          </p:cNvSpPr>
          <p:nvPr/>
        </p:nvSpPr>
        <p:spPr bwMode="auto">
          <a:xfrm>
            <a:off x="2803525" y="112713"/>
            <a:ext cx="2482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Area Moment Matrices</a:t>
            </a:r>
          </a:p>
        </p:txBody>
      </p:sp>
      <p:graphicFrame>
        <p:nvGraphicFramePr>
          <p:cNvPr id="22548" name="Object 22"/>
          <p:cNvGraphicFramePr>
            <a:graphicFrameLocks noChangeAspect="1"/>
          </p:cNvGraphicFramePr>
          <p:nvPr/>
        </p:nvGraphicFramePr>
        <p:xfrm>
          <a:off x="1447800" y="5334000"/>
          <a:ext cx="1828800" cy="665163"/>
        </p:xfrm>
        <a:graphic>
          <a:graphicData uri="http://schemas.openxmlformats.org/presentationml/2006/ole">
            <mc:AlternateContent xmlns:mc="http://schemas.openxmlformats.org/markup-compatibility/2006">
              <mc:Choice xmlns:v="urn:schemas-microsoft-com:vml" Requires="v">
                <p:oleObj name="Equation" r:id="rId5" imgW="1257300" imgH="457200" progId="Equation.DSMT4">
                  <p:embed/>
                </p:oleObj>
              </mc:Choice>
              <mc:Fallback>
                <p:oleObj name="Equation" r:id="rId5" imgW="1257300" imgH="457200"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5334000"/>
                        <a:ext cx="1828800" cy="665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9" name="Text Box 23"/>
          <p:cNvSpPr txBox="1">
            <a:spLocks noChangeArrowheads="1"/>
          </p:cNvSpPr>
          <p:nvPr/>
        </p:nvSpPr>
        <p:spPr bwMode="auto">
          <a:xfrm>
            <a:off x="593725" y="6132513"/>
            <a:ext cx="612699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and where </a:t>
            </a:r>
            <a:r>
              <a:rPr lang="en-US" b="1" dirty="0"/>
              <a:t>e</a:t>
            </a:r>
            <a:r>
              <a:rPr lang="en-US" baseline="-25000" dirty="0"/>
              <a:t>x </a:t>
            </a:r>
            <a:r>
              <a:rPr lang="en-US" dirty="0"/>
              <a:t>, </a:t>
            </a:r>
            <a:r>
              <a:rPr lang="en-US" b="1" dirty="0" err="1"/>
              <a:t>e</a:t>
            </a:r>
            <a:r>
              <a:rPr lang="en-US" baseline="-25000" dirty="0" err="1"/>
              <a:t>y</a:t>
            </a:r>
            <a:r>
              <a:rPr lang="en-US" dirty="0"/>
              <a:t> are unit vectors along the x and y- axes. </a:t>
            </a:r>
          </a:p>
        </p:txBody>
      </p:sp>
      <p:sp>
        <p:nvSpPr>
          <p:cNvPr id="22550" name="Line 24"/>
          <p:cNvSpPr>
            <a:spLocks noChangeShapeType="1"/>
          </p:cNvSpPr>
          <p:nvPr/>
        </p:nvSpPr>
        <p:spPr bwMode="auto">
          <a:xfrm>
            <a:off x="2057400" y="2057400"/>
            <a:ext cx="4572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1" name="Line 25"/>
          <p:cNvSpPr>
            <a:spLocks noChangeShapeType="1"/>
          </p:cNvSpPr>
          <p:nvPr/>
        </p:nvSpPr>
        <p:spPr bwMode="auto">
          <a:xfrm flipV="1">
            <a:off x="2057400" y="1676400"/>
            <a:ext cx="0" cy="381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2" name="Text Box 26"/>
          <p:cNvSpPr txBox="1">
            <a:spLocks noChangeArrowheads="1"/>
          </p:cNvSpPr>
          <p:nvPr/>
        </p:nvSpPr>
        <p:spPr bwMode="auto">
          <a:xfrm>
            <a:off x="2133600" y="20574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e</a:t>
            </a:r>
            <a:r>
              <a:rPr lang="en-US" baseline="-25000"/>
              <a:t>x</a:t>
            </a:r>
            <a:endParaRPr lang="en-US"/>
          </a:p>
        </p:txBody>
      </p:sp>
      <p:sp>
        <p:nvSpPr>
          <p:cNvPr id="22553" name="Text Box 27"/>
          <p:cNvSpPr txBox="1">
            <a:spLocks noChangeArrowheads="1"/>
          </p:cNvSpPr>
          <p:nvPr/>
        </p:nvSpPr>
        <p:spPr bwMode="auto">
          <a:xfrm>
            <a:off x="1981200" y="1371600"/>
            <a:ext cx="38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e</a:t>
            </a:r>
            <a:r>
              <a:rPr lang="en-US" baseline="-25000"/>
              <a:t>y</a:t>
            </a:r>
            <a:endParaRPr lang="en-US"/>
          </a:p>
        </p:txBody>
      </p:sp>
      <p:sp>
        <p:nvSpPr>
          <p:cNvPr id="22554" name="Line 28"/>
          <p:cNvSpPr>
            <a:spLocks noChangeShapeType="1"/>
          </p:cNvSpPr>
          <p:nvPr/>
        </p:nvSpPr>
        <p:spPr bwMode="auto">
          <a:xfrm flipV="1">
            <a:off x="6781800" y="1524000"/>
            <a:ext cx="762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5" name="Line 29"/>
          <p:cNvSpPr>
            <a:spLocks noChangeShapeType="1"/>
          </p:cNvSpPr>
          <p:nvPr/>
        </p:nvSpPr>
        <p:spPr bwMode="auto">
          <a:xfrm>
            <a:off x="6781800" y="20574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6" name="Line 30"/>
          <p:cNvSpPr>
            <a:spLocks noChangeShapeType="1"/>
          </p:cNvSpPr>
          <p:nvPr/>
        </p:nvSpPr>
        <p:spPr bwMode="auto">
          <a:xfrm flipV="1">
            <a:off x="7543800" y="1555750"/>
            <a:ext cx="4763" cy="5016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7" name="Text Box 31"/>
          <p:cNvSpPr txBox="1">
            <a:spLocks noChangeArrowheads="1"/>
          </p:cNvSpPr>
          <p:nvPr/>
        </p:nvSpPr>
        <p:spPr bwMode="auto">
          <a:xfrm>
            <a:off x="6994525" y="13319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p>
        </p:txBody>
      </p:sp>
      <p:sp>
        <p:nvSpPr>
          <p:cNvPr id="22558" name="Text Box 32"/>
          <p:cNvSpPr txBox="1">
            <a:spLocks noChangeArrowheads="1"/>
          </p:cNvSpPr>
          <p:nvPr/>
        </p:nvSpPr>
        <p:spPr bwMode="auto">
          <a:xfrm>
            <a:off x="6994525" y="20177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n</a:t>
            </a:r>
            <a:r>
              <a:rPr lang="en-US" baseline="-25000"/>
              <a:t>x</a:t>
            </a:r>
            <a:endParaRPr lang="en-US"/>
          </a:p>
        </p:txBody>
      </p:sp>
      <p:sp>
        <p:nvSpPr>
          <p:cNvPr id="22559" name="Text Box 33"/>
          <p:cNvSpPr txBox="1">
            <a:spLocks noChangeArrowheads="1"/>
          </p:cNvSpPr>
          <p:nvPr/>
        </p:nvSpPr>
        <p:spPr bwMode="auto">
          <a:xfrm>
            <a:off x="7604125" y="15605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n</a:t>
            </a:r>
            <a:r>
              <a:rPr lang="en-US" baseline="-25000"/>
              <a:t>y</a:t>
            </a:r>
            <a:endParaRPr lang="en-US"/>
          </a:p>
        </p:txBody>
      </p:sp>
      <p:sp>
        <p:nvSpPr>
          <p:cNvPr id="22560" name="Text Box 34"/>
          <p:cNvSpPr txBox="1">
            <a:spLocks noChangeArrowheads="1"/>
          </p:cNvSpPr>
          <p:nvPr/>
        </p:nvSpPr>
        <p:spPr bwMode="auto">
          <a:xfrm>
            <a:off x="7058025" y="1735138"/>
            <a:ext cx="3032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22561" name="Line 35"/>
          <p:cNvSpPr>
            <a:spLocks noChangeShapeType="1"/>
          </p:cNvSpPr>
          <p:nvPr/>
        </p:nvSpPr>
        <p:spPr bwMode="auto">
          <a:xfrm flipH="1" flipV="1">
            <a:off x="5562600" y="1371600"/>
            <a:ext cx="3810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2" name="Line 36"/>
          <p:cNvSpPr>
            <a:spLocks noChangeShapeType="1"/>
          </p:cNvSpPr>
          <p:nvPr/>
        </p:nvSpPr>
        <p:spPr bwMode="auto">
          <a:xfrm flipH="1">
            <a:off x="5541963" y="1905000"/>
            <a:ext cx="401637" cy="6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3" name="Line 37"/>
          <p:cNvSpPr>
            <a:spLocks noChangeShapeType="1"/>
          </p:cNvSpPr>
          <p:nvPr/>
        </p:nvSpPr>
        <p:spPr bwMode="auto">
          <a:xfrm flipV="1">
            <a:off x="5522913" y="1381125"/>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64" name="Text Box 38"/>
          <p:cNvSpPr txBox="1">
            <a:spLocks noChangeArrowheads="1"/>
          </p:cNvSpPr>
          <p:nvPr/>
        </p:nvSpPr>
        <p:spPr bwMode="auto">
          <a:xfrm>
            <a:off x="5775325" y="1179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a:t>
            </a:r>
          </a:p>
        </p:txBody>
      </p:sp>
      <p:sp>
        <p:nvSpPr>
          <p:cNvPr id="22565" name="Text Box 39"/>
          <p:cNvSpPr txBox="1">
            <a:spLocks noChangeArrowheads="1"/>
          </p:cNvSpPr>
          <p:nvPr/>
        </p:nvSpPr>
        <p:spPr bwMode="auto">
          <a:xfrm>
            <a:off x="5638800" y="1905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r>
              <a:rPr lang="en-US" baseline="-25000"/>
              <a:t>x</a:t>
            </a:r>
            <a:endParaRPr lang="en-US"/>
          </a:p>
        </p:txBody>
      </p:sp>
      <p:sp>
        <p:nvSpPr>
          <p:cNvPr id="22566" name="Text Box 40"/>
          <p:cNvSpPr txBox="1">
            <a:spLocks noChangeArrowheads="1"/>
          </p:cNvSpPr>
          <p:nvPr/>
        </p:nvSpPr>
        <p:spPr bwMode="auto">
          <a:xfrm>
            <a:off x="5105400" y="1524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r>
              <a:rPr lang="en-US" baseline="-25000"/>
              <a:t>y</a:t>
            </a:r>
            <a:endParaRPr lang="en-US"/>
          </a:p>
        </p:txBody>
      </p:sp>
      <p:sp>
        <p:nvSpPr>
          <p:cNvPr id="22567" name="Text Box 41"/>
          <p:cNvSpPr txBox="1">
            <a:spLocks noChangeArrowheads="1"/>
          </p:cNvSpPr>
          <p:nvPr/>
        </p:nvSpPr>
        <p:spPr bwMode="auto">
          <a:xfrm>
            <a:off x="5486400" y="1447800"/>
            <a:ext cx="3032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Symbol" pitchFamily="18" charset="2"/>
              </a:rPr>
              <a:t>q</a:t>
            </a:r>
          </a:p>
        </p:txBody>
      </p:sp>
      <p:sp>
        <p:nvSpPr>
          <p:cNvPr id="22568" name="Text Box 42"/>
          <p:cNvSpPr txBox="1">
            <a:spLocks noChangeArrowheads="1"/>
          </p:cNvSpPr>
          <p:nvPr/>
        </p:nvSpPr>
        <p:spPr bwMode="auto">
          <a:xfrm>
            <a:off x="5181600" y="914400"/>
            <a:ext cx="26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t</a:t>
            </a:r>
          </a:p>
        </p:txBody>
      </p:sp>
      <p:sp>
        <p:nvSpPr>
          <p:cNvPr id="22569" name="Text Box 43"/>
          <p:cNvSpPr txBox="1">
            <a:spLocks noChangeArrowheads="1"/>
          </p:cNvSpPr>
          <p:nvPr/>
        </p:nvSpPr>
        <p:spPr bwMode="auto">
          <a:xfrm>
            <a:off x="7620000" y="11430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050925" y="341313"/>
            <a:ext cx="958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We find</a:t>
            </a:r>
          </a:p>
        </p:txBody>
      </p:sp>
      <p:graphicFrame>
        <p:nvGraphicFramePr>
          <p:cNvPr id="23555" name="Object 5"/>
          <p:cNvGraphicFramePr>
            <a:graphicFrameLocks noChangeAspect="1"/>
          </p:cNvGraphicFramePr>
          <p:nvPr/>
        </p:nvGraphicFramePr>
        <p:xfrm>
          <a:off x="914400" y="1143000"/>
          <a:ext cx="3962400" cy="1306513"/>
        </p:xfrm>
        <a:graphic>
          <a:graphicData uri="http://schemas.openxmlformats.org/presentationml/2006/ole">
            <mc:AlternateContent xmlns:mc="http://schemas.openxmlformats.org/markup-compatibility/2006">
              <mc:Choice xmlns:v="urn:schemas-microsoft-com:vml" Requires="v">
                <p:oleObj name="Equation" r:id="rId3" imgW="2311400" imgH="762000" progId="Equation.DSMT4">
                  <p:embed/>
                </p:oleObj>
              </mc:Choice>
              <mc:Fallback>
                <p:oleObj name="Equation" r:id="rId3" imgW="2311400" imgH="762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143000"/>
                        <a:ext cx="3962400" cy="1306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6" name="Text Box 6"/>
          <p:cNvSpPr txBox="1">
            <a:spLocks noChangeArrowheads="1"/>
          </p:cNvSpPr>
          <p:nvPr/>
        </p:nvSpPr>
        <p:spPr bwMode="auto">
          <a:xfrm>
            <a:off x="898525" y="2779713"/>
            <a:ext cx="534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These relations can be written in matrix notation as</a:t>
            </a:r>
          </a:p>
        </p:txBody>
      </p:sp>
      <p:graphicFrame>
        <p:nvGraphicFramePr>
          <p:cNvPr id="23557" name="Object 7"/>
          <p:cNvGraphicFramePr>
            <a:graphicFrameLocks noChangeAspect="1"/>
          </p:cNvGraphicFramePr>
          <p:nvPr/>
        </p:nvGraphicFramePr>
        <p:xfrm>
          <a:off x="1600200" y="3379788"/>
          <a:ext cx="5105400" cy="835025"/>
        </p:xfrm>
        <a:graphic>
          <a:graphicData uri="http://schemas.openxmlformats.org/presentationml/2006/ole">
            <mc:AlternateContent xmlns:mc="http://schemas.openxmlformats.org/markup-compatibility/2006">
              <mc:Choice xmlns:v="urn:schemas-microsoft-com:vml" Requires="v">
                <p:oleObj name="Equation" r:id="rId5" imgW="2794000" imgH="457200" progId="Equation.DSMT4">
                  <p:embed/>
                </p:oleObj>
              </mc:Choice>
              <mc:Fallback>
                <p:oleObj name="Equation" r:id="rId5" imgW="2794000" imgH="4572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379788"/>
                        <a:ext cx="5105400"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8" name="Text Box 8"/>
          <p:cNvSpPr txBox="1">
            <a:spLocks noChangeArrowheads="1"/>
          </p:cNvSpPr>
          <p:nvPr/>
        </p:nvSpPr>
        <p:spPr bwMode="auto">
          <a:xfrm>
            <a:off x="1203325" y="4379913"/>
            <a:ext cx="38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or</a:t>
            </a:r>
          </a:p>
        </p:txBody>
      </p:sp>
      <p:graphicFrame>
        <p:nvGraphicFramePr>
          <p:cNvPr id="23559" name="Object 9"/>
          <p:cNvGraphicFramePr>
            <a:graphicFrameLocks noChangeAspect="1"/>
          </p:cNvGraphicFramePr>
          <p:nvPr>
            <p:extLst>
              <p:ext uri="{D42A27DB-BD31-4B8C-83A1-F6EECF244321}">
                <p14:modId xmlns:p14="http://schemas.microsoft.com/office/powerpoint/2010/main" val="3990549976"/>
              </p:ext>
            </p:extLst>
          </p:nvPr>
        </p:nvGraphicFramePr>
        <p:xfrm>
          <a:off x="3200400" y="4627584"/>
          <a:ext cx="1662113" cy="420665"/>
        </p:xfrm>
        <a:graphic>
          <a:graphicData uri="http://schemas.openxmlformats.org/presentationml/2006/ole">
            <mc:AlternateContent xmlns:mc="http://schemas.openxmlformats.org/markup-compatibility/2006">
              <mc:Choice xmlns:v="urn:schemas-microsoft-com:vml" Requires="v">
                <p:oleObj name="Equation" r:id="rId7" imgW="1002865" imgH="253890" progId="Equation.DSMT4">
                  <p:embed/>
                </p:oleObj>
              </mc:Choice>
              <mc:Fallback>
                <p:oleObj name="Equation" r:id="rId7" imgW="1002865" imgH="25389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4627584"/>
                        <a:ext cx="1662113" cy="420665"/>
                      </a:xfrm>
                      <a:prstGeom prst="rect">
                        <a:avLst/>
                      </a:prstGeom>
                      <a:noFill/>
                      <a:ln>
                        <a:noFill/>
                      </a:ln>
                      <a:effectLst/>
                    </p:spPr>
                  </p:pic>
                </p:oleObj>
              </mc:Fallback>
            </mc:AlternateContent>
          </a:graphicData>
        </a:graphic>
      </p:graphicFrame>
      <p:sp>
        <p:nvSpPr>
          <p:cNvPr id="23560" name="Text Box 10"/>
          <p:cNvSpPr txBox="1">
            <a:spLocks noChangeArrowheads="1"/>
          </p:cNvSpPr>
          <p:nvPr/>
        </p:nvSpPr>
        <p:spPr bwMode="auto">
          <a:xfrm>
            <a:off x="1203325" y="52181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where</a:t>
            </a:r>
          </a:p>
        </p:txBody>
      </p:sp>
      <p:graphicFrame>
        <p:nvGraphicFramePr>
          <p:cNvPr id="23561" name="Object 11"/>
          <p:cNvGraphicFramePr>
            <a:graphicFrameLocks noChangeAspect="1"/>
          </p:cNvGraphicFramePr>
          <p:nvPr/>
        </p:nvGraphicFramePr>
        <p:xfrm>
          <a:off x="2352675" y="5410200"/>
          <a:ext cx="3754438" cy="727075"/>
        </p:xfrm>
        <a:graphic>
          <a:graphicData uri="http://schemas.openxmlformats.org/presentationml/2006/ole">
            <mc:AlternateContent xmlns:mc="http://schemas.openxmlformats.org/markup-compatibility/2006">
              <mc:Choice xmlns:v="urn:schemas-microsoft-com:vml" Requires="v">
                <p:oleObj name="Equation" r:id="rId9" imgW="2362200" imgH="457200" progId="Equation.DSMT4">
                  <p:embed/>
                </p:oleObj>
              </mc:Choice>
              <mc:Fallback>
                <p:oleObj name="Equation" r:id="rId9" imgW="2362200" imgH="4572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52675" y="5410200"/>
                        <a:ext cx="3754438" cy="72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2" name="Text Box 12"/>
          <p:cNvSpPr txBox="1">
            <a:spLocks noChangeArrowheads="1"/>
          </p:cNvSpPr>
          <p:nvPr/>
        </p:nvSpPr>
        <p:spPr bwMode="auto">
          <a:xfrm>
            <a:off x="1206500" y="6258719"/>
            <a:ext cx="3727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is called the direction cosine matrix</a:t>
            </a:r>
          </a:p>
        </p:txBody>
      </p:sp>
      <p:sp>
        <p:nvSpPr>
          <p:cNvPr id="23563" name="Line 13"/>
          <p:cNvSpPr>
            <a:spLocks noChangeShapeType="1"/>
          </p:cNvSpPr>
          <p:nvPr/>
        </p:nvSpPr>
        <p:spPr bwMode="auto">
          <a:xfrm flipH="1">
            <a:off x="5715000" y="51054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4" name="Text Box 14"/>
          <p:cNvSpPr txBox="1">
            <a:spLocks noChangeArrowheads="1"/>
          </p:cNvSpPr>
          <p:nvPr/>
        </p:nvSpPr>
        <p:spPr bwMode="auto">
          <a:xfrm>
            <a:off x="6080125" y="4837113"/>
            <a:ext cx="2911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cosine of the angle between the x and y' axes,</a:t>
            </a:r>
          </a:p>
          <a:p>
            <a:pPr eaLnBrk="1" hangingPunct="1"/>
            <a:r>
              <a:rPr lang="en-US"/>
              <a:t>etc.</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298938" y="71735"/>
            <a:ext cx="8229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14.5 </a:t>
            </a:r>
          </a:p>
          <a:p>
            <a:pPr eaLnBrk="1" hangingPunct="1"/>
            <a:endParaRPr lang="en-US" dirty="0">
              <a:solidFill>
                <a:srgbClr val="C00000"/>
              </a:solidFill>
            </a:endParaRPr>
          </a:p>
          <a:p>
            <a:pPr eaLnBrk="1" hangingPunct="1"/>
            <a:r>
              <a:rPr lang="en-US" dirty="0"/>
              <a:t>Consider the previous triangle example (in MATLAB). Determine the area moments with respect to a set of rotated axes through the centroid as shown. </a:t>
            </a:r>
          </a:p>
        </p:txBody>
      </p:sp>
      <p:sp>
        <p:nvSpPr>
          <p:cNvPr id="24579" name="Text Box 6"/>
          <p:cNvSpPr txBox="1">
            <a:spLocks noChangeArrowheads="1"/>
          </p:cNvSpPr>
          <p:nvPr/>
        </p:nvSpPr>
        <p:spPr bwMode="auto">
          <a:xfrm>
            <a:off x="4606802" y="1473834"/>
            <a:ext cx="143033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err="1"/>
              <a:t>I</a:t>
            </a:r>
            <a:r>
              <a:rPr lang="en-US" baseline="-25000" dirty="0" err="1"/>
              <a:t>xx</a:t>
            </a:r>
            <a:r>
              <a:rPr lang="en-US" dirty="0"/>
              <a:t> =  288 in</a:t>
            </a:r>
            <a:r>
              <a:rPr lang="en-US" baseline="30000" dirty="0"/>
              <a:t>4</a:t>
            </a:r>
            <a:endParaRPr lang="en-US" dirty="0"/>
          </a:p>
          <a:p>
            <a:pPr eaLnBrk="1" hangingPunct="1"/>
            <a:r>
              <a:rPr lang="en-US" dirty="0" err="1"/>
              <a:t>I</a:t>
            </a:r>
            <a:r>
              <a:rPr lang="en-US" baseline="-25000" dirty="0" err="1"/>
              <a:t>yy</a:t>
            </a:r>
            <a:r>
              <a:rPr lang="en-US" dirty="0"/>
              <a:t> =  72  in</a:t>
            </a:r>
            <a:r>
              <a:rPr lang="en-US" baseline="30000" dirty="0"/>
              <a:t>4</a:t>
            </a:r>
            <a:endParaRPr lang="en-US" dirty="0"/>
          </a:p>
          <a:p>
            <a:pPr eaLnBrk="1" hangingPunct="1"/>
            <a:r>
              <a:rPr lang="en-US" dirty="0" err="1"/>
              <a:t>I</a:t>
            </a:r>
            <a:r>
              <a:rPr lang="en-US" baseline="-25000" dirty="0" err="1"/>
              <a:t>xy</a:t>
            </a:r>
            <a:r>
              <a:rPr lang="en-US" dirty="0"/>
              <a:t> = -72 in</a:t>
            </a:r>
            <a:r>
              <a:rPr lang="en-US" baseline="30000" dirty="0"/>
              <a:t>4</a:t>
            </a:r>
            <a:endParaRPr lang="en-US" dirty="0"/>
          </a:p>
        </p:txBody>
      </p:sp>
      <p:sp>
        <p:nvSpPr>
          <p:cNvPr id="24582" name="Text Box 17"/>
          <p:cNvSpPr txBox="1">
            <a:spLocks noChangeArrowheads="1"/>
          </p:cNvSpPr>
          <p:nvPr/>
        </p:nvSpPr>
        <p:spPr bwMode="auto">
          <a:xfrm>
            <a:off x="2438400" y="5638800"/>
            <a:ext cx="3079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t>
            </a:r>
            <a:r>
              <a:rPr lang="en-US" b="1" dirty="0">
                <a:latin typeface="Times New Roman" panose="02020603050405020304" pitchFamily="18" charset="0"/>
                <a:cs typeface="Times New Roman" panose="02020603050405020304" pitchFamily="18" charset="0"/>
              </a:rPr>
              <a:t>Q</a:t>
            </a:r>
            <a:r>
              <a:rPr lang="en-US" dirty="0"/>
              <a:t>]  .. direction cosine matrix</a:t>
            </a:r>
          </a:p>
        </p:txBody>
      </p:sp>
      <p:sp>
        <p:nvSpPr>
          <p:cNvPr id="24583" name="Text Box 21"/>
          <p:cNvSpPr txBox="1">
            <a:spLocks noChangeArrowheads="1"/>
          </p:cNvSpPr>
          <p:nvPr/>
        </p:nvSpPr>
        <p:spPr bwMode="auto">
          <a:xfrm>
            <a:off x="2193925" y="1538287"/>
            <a:ext cx="222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remember this is -</a:t>
            </a:r>
            <a:r>
              <a:rPr lang="en-US" dirty="0" err="1"/>
              <a:t>I</a:t>
            </a:r>
            <a:r>
              <a:rPr lang="en-US" baseline="-25000" dirty="0" err="1"/>
              <a:t>xy</a:t>
            </a:r>
            <a:endParaRPr lang="en-US" dirty="0"/>
          </a:p>
        </p:txBody>
      </p:sp>
      <p:grpSp>
        <p:nvGrpSpPr>
          <p:cNvPr id="2" name="Group 1">
            <a:extLst>
              <a:ext uri="{FF2B5EF4-FFF2-40B4-BE49-F238E27FC236}">
                <a16:creationId xmlns:a16="http://schemas.microsoft.com/office/drawing/2014/main" id="{5DDCD201-1681-7DB3-3D14-42EDFDB9459E}"/>
              </a:ext>
            </a:extLst>
          </p:cNvPr>
          <p:cNvGrpSpPr/>
          <p:nvPr/>
        </p:nvGrpSpPr>
        <p:grpSpPr>
          <a:xfrm>
            <a:off x="6423623" y="1536333"/>
            <a:ext cx="2143198" cy="2097088"/>
            <a:chOff x="6324527" y="914400"/>
            <a:chExt cx="2143198" cy="2097088"/>
          </a:xfrm>
        </p:grpSpPr>
        <p:sp>
          <p:nvSpPr>
            <p:cNvPr id="24580" name="Text Box 14"/>
            <p:cNvSpPr txBox="1">
              <a:spLocks noChangeArrowheads="1"/>
            </p:cNvSpPr>
            <p:nvPr/>
          </p:nvSpPr>
          <p:spPr bwMode="auto">
            <a:xfrm>
              <a:off x="8001000" y="19050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4581" name="Text Box 15"/>
            <p:cNvSpPr txBox="1">
              <a:spLocks noChangeArrowheads="1"/>
            </p:cNvSpPr>
            <p:nvPr/>
          </p:nvSpPr>
          <p:spPr bwMode="auto">
            <a:xfrm>
              <a:off x="6324527" y="1158879"/>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y'</a:t>
              </a:r>
            </a:p>
          </p:txBody>
        </p:sp>
        <p:sp>
          <p:nvSpPr>
            <p:cNvPr id="24584" name="AutoShape 22"/>
            <p:cNvSpPr>
              <a:spLocks noChangeArrowheads="1"/>
            </p:cNvSpPr>
            <p:nvPr/>
          </p:nvSpPr>
          <p:spPr bwMode="auto">
            <a:xfrm>
              <a:off x="6721475" y="1182688"/>
              <a:ext cx="1066800" cy="1828800"/>
            </a:xfrm>
            <a:prstGeom prst="rtTriangle">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5" name="Line 23"/>
            <p:cNvSpPr>
              <a:spLocks noChangeShapeType="1"/>
            </p:cNvSpPr>
            <p:nvPr/>
          </p:nvSpPr>
          <p:spPr bwMode="auto">
            <a:xfrm>
              <a:off x="6950075" y="2630488"/>
              <a:ext cx="11430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6" name="Line 24"/>
            <p:cNvSpPr>
              <a:spLocks noChangeShapeType="1"/>
            </p:cNvSpPr>
            <p:nvPr/>
          </p:nvSpPr>
          <p:spPr bwMode="auto">
            <a:xfrm flipV="1">
              <a:off x="6950075" y="1030288"/>
              <a:ext cx="0" cy="16002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7" name="Text Box 25"/>
            <p:cNvSpPr txBox="1">
              <a:spLocks noChangeArrowheads="1"/>
            </p:cNvSpPr>
            <p:nvPr/>
          </p:nvSpPr>
          <p:spPr bwMode="auto">
            <a:xfrm>
              <a:off x="8169275" y="2554288"/>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4588" name="Text Box 26"/>
            <p:cNvSpPr txBox="1">
              <a:spLocks noChangeArrowheads="1"/>
            </p:cNvSpPr>
            <p:nvPr/>
          </p:nvSpPr>
          <p:spPr bwMode="auto">
            <a:xfrm>
              <a:off x="6797675" y="2554288"/>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24589" name="Line 27"/>
            <p:cNvSpPr>
              <a:spLocks noChangeShapeType="1"/>
            </p:cNvSpPr>
            <p:nvPr/>
          </p:nvSpPr>
          <p:spPr bwMode="auto">
            <a:xfrm flipV="1">
              <a:off x="6950075" y="2133600"/>
              <a:ext cx="974725" cy="4968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0" name="Line 28"/>
            <p:cNvSpPr>
              <a:spLocks noChangeShapeType="1"/>
            </p:cNvSpPr>
            <p:nvPr/>
          </p:nvSpPr>
          <p:spPr bwMode="auto">
            <a:xfrm flipH="1" flipV="1">
              <a:off x="6400800" y="1524000"/>
              <a:ext cx="549275" cy="11064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1" name="Arc 31"/>
            <p:cNvSpPr>
              <a:spLocks/>
            </p:cNvSpPr>
            <p:nvPr/>
          </p:nvSpPr>
          <p:spPr bwMode="auto">
            <a:xfrm rot="2626747">
              <a:off x="7119938" y="2433638"/>
              <a:ext cx="239712" cy="376237"/>
            </a:xfrm>
            <a:custGeom>
              <a:avLst/>
              <a:gdLst>
                <a:gd name="T0" fmla="*/ 325947072 w 13624"/>
                <a:gd name="T1" fmla="*/ 0 h 21331"/>
                <a:gd name="T2" fmla="*/ 1305705528 w 13624"/>
                <a:gd name="T3" fmla="*/ 442301402 h 21331"/>
                <a:gd name="T4" fmla="*/ 0 w 13624"/>
                <a:gd name="T5" fmla="*/ 2064488104 h 21331"/>
                <a:gd name="T6" fmla="*/ 0 60000 65536"/>
                <a:gd name="T7" fmla="*/ 0 60000 65536"/>
                <a:gd name="T8" fmla="*/ 0 60000 65536"/>
              </a:gdLst>
              <a:ahLst/>
              <a:cxnLst>
                <a:cxn ang="T6">
                  <a:pos x="T0" y="T1"/>
                </a:cxn>
                <a:cxn ang="T7">
                  <a:pos x="T2" y="T3"/>
                </a:cxn>
                <a:cxn ang="T8">
                  <a:pos x="T4" y="T5"/>
                </a:cxn>
              </a:cxnLst>
              <a:rect l="0" t="0" r="r" b="b"/>
              <a:pathLst>
                <a:path w="13624" h="21331" fill="none" extrusionOk="0">
                  <a:moveTo>
                    <a:pt x="3400" y="0"/>
                  </a:moveTo>
                  <a:cubicBezTo>
                    <a:pt x="7151" y="598"/>
                    <a:pt x="10677" y="2174"/>
                    <a:pt x="13624" y="4569"/>
                  </a:cubicBezTo>
                </a:path>
                <a:path w="13624" h="21331" stroke="0" extrusionOk="0">
                  <a:moveTo>
                    <a:pt x="3400" y="0"/>
                  </a:moveTo>
                  <a:cubicBezTo>
                    <a:pt x="7151" y="598"/>
                    <a:pt x="10677" y="2174"/>
                    <a:pt x="13624" y="4569"/>
                  </a:cubicBezTo>
                  <a:lnTo>
                    <a:pt x="0" y="21331"/>
                  </a:lnTo>
                  <a:lnTo>
                    <a:pt x="3400"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92" name="Text Box 32"/>
            <p:cNvSpPr txBox="1">
              <a:spLocks noChangeArrowheads="1"/>
            </p:cNvSpPr>
            <p:nvPr/>
          </p:nvSpPr>
          <p:spPr bwMode="auto">
            <a:xfrm>
              <a:off x="7467600" y="2286000"/>
              <a:ext cx="4937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30 </a:t>
              </a:r>
              <a:r>
                <a:rPr lang="en-US" sz="1400" baseline="30000"/>
                <a:t>0</a:t>
              </a:r>
              <a:endParaRPr lang="en-US" sz="1400"/>
            </a:p>
          </p:txBody>
        </p:sp>
        <p:sp>
          <p:nvSpPr>
            <p:cNvPr id="24593" name="Text Box 33"/>
            <p:cNvSpPr txBox="1">
              <a:spLocks noChangeArrowheads="1"/>
            </p:cNvSpPr>
            <p:nvPr/>
          </p:nvSpPr>
          <p:spPr bwMode="auto">
            <a:xfrm>
              <a:off x="7086600" y="9144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4594" name="Line 34"/>
            <p:cNvSpPr>
              <a:spLocks noChangeShapeType="1"/>
            </p:cNvSpPr>
            <p:nvPr/>
          </p:nvSpPr>
          <p:spPr bwMode="auto">
            <a:xfrm flipV="1">
              <a:off x="6945313" y="2481263"/>
              <a:ext cx="323850" cy="1746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5" name="Line 35"/>
            <p:cNvSpPr>
              <a:spLocks noChangeShapeType="1"/>
            </p:cNvSpPr>
            <p:nvPr/>
          </p:nvSpPr>
          <p:spPr bwMode="auto">
            <a:xfrm flipH="1" flipV="1">
              <a:off x="6781800" y="2316163"/>
              <a:ext cx="1524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6" name="Text Box 36"/>
            <p:cNvSpPr txBox="1">
              <a:spLocks noChangeArrowheads="1"/>
            </p:cNvSpPr>
            <p:nvPr/>
          </p:nvSpPr>
          <p:spPr bwMode="auto">
            <a:xfrm>
              <a:off x="7010400" y="21336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a:t>
              </a:r>
            </a:p>
          </p:txBody>
        </p:sp>
        <p:sp>
          <p:nvSpPr>
            <p:cNvPr id="24597" name="Text Box 37"/>
            <p:cNvSpPr txBox="1">
              <a:spLocks noChangeArrowheads="1"/>
            </p:cNvSpPr>
            <p:nvPr/>
          </p:nvSpPr>
          <p:spPr bwMode="auto">
            <a:xfrm>
              <a:off x="6477000" y="2133600"/>
              <a:ext cx="26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t</a:t>
              </a:r>
            </a:p>
          </p:txBody>
        </p:sp>
      </p:grpSp>
      <p:sp>
        <p:nvSpPr>
          <p:cNvPr id="24598" name="Line 38"/>
          <p:cNvSpPr>
            <a:spLocks noChangeShapeType="1"/>
          </p:cNvSpPr>
          <p:nvPr/>
        </p:nvSpPr>
        <p:spPr bwMode="auto">
          <a:xfrm flipV="1">
            <a:off x="4038600" y="3733800"/>
            <a:ext cx="5334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99" name="Line 39"/>
          <p:cNvSpPr>
            <a:spLocks noChangeShapeType="1"/>
          </p:cNvSpPr>
          <p:nvPr/>
        </p:nvSpPr>
        <p:spPr bwMode="auto">
          <a:xfrm flipH="1" flipV="1">
            <a:off x="3814763" y="3538538"/>
            <a:ext cx="223837" cy="5000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0" name="Line 40"/>
          <p:cNvSpPr>
            <a:spLocks noChangeShapeType="1"/>
          </p:cNvSpPr>
          <p:nvPr/>
        </p:nvSpPr>
        <p:spPr bwMode="auto">
          <a:xfrm>
            <a:off x="4114800" y="4038600"/>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1" name="Line 41"/>
          <p:cNvSpPr>
            <a:spLocks noChangeShapeType="1"/>
          </p:cNvSpPr>
          <p:nvPr/>
        </p:nvSpPr>
        <p:spPr bwMode="auto">
          <a:xfrm>
            <a:off x="3810000" y="3657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2" name="Text Box 42"/>
          <p:cNvSpPr txBox="1">
            <a:spLocks noChangeArrowheads="1"/>
          </p:cNvSpPr>
          <p:nvPr/>
        </p:nvSpPr>
        <p:spPr bwMode="auto">
          <a:xfrm>
            <a:off x="4311650" y="3765550"/>
            <a:ext cx="276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latin typeface="Symbol" pitchFamily="18" charset="2"/>
              </a:rPr>
              <a:t>q</a:t>
            </a:r>
          </a:p>
        </p:txBody>
      </p:sp>
      <p:sp>
        <p:nvSpPr>
          <p:cNvPr id="24603" name="Text Box 43"/>
          <p:cNvSpPr txBox="1">
            <a:spLocks noChangeArrowheads="1"/>
          </p:cNvSpPr>
          <p:nvPr/>
        </p:nvSpPr>
        <p:spPr bwMode="auto">
          <a:xfrm>
            <a:off x="3752850" y="3733800"/>
            <a:ext cx="276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latin typeface="Symbol" pitchFamily="18" charset="2"/>
              </a:rPr>
              <a:t>q</a:t>
            </a:r>
          </a:p>
        </p:txBody>
      </p:sp>
      <p:sp>
        <p:nvSpPr>
          <p:cNvPr id="24604" name="Text Box 44"/>
          <p:cNvSpPr txBox="1">
            <a:spLocks noChangeArrowheads="1"/>
          </p:cNvSpPr>
          <p:nvPr/>
        </p:nvSpPr>
        <p:spPr bwMode="auto">
          <a:xfrm>
            <a:off x="4343400" y="3352800"/>
            <a:ext cx="323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a:t>
            </a:r>
          </a:p>
        </p:txBody>
      </p:sp>
      <p:sp>
        <p:nvSpPr>
          <p:cNvPr id="24605" name="Text Box 45"/>
          <p:cNvSpPr txBox="1">
            <a:spLocks noChangeArrowheads="1"/>
          </p:cNvSpPr>
          <p:nvPr/>
        </p:nvSpPr>
        <p:spPr bwMode="auto">
          <a:xfrm>
            <a:off x="3886200" y="3276600"/>
            <a:ext cx="26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t</a:t>
            </a:r>
          </a:p>
        </p:txBody>
      </p:sp>
      <p:graphicFrame>
        <p:nvGraphicFramePr>
          <p:cNvPr id="24606" name="Object 48"/>
          <p:cNvGraphicFramePr>
            <a:graphicFrameLocks noChangeAspect="1"/>
          </p:cNvGraphicFramePr>
          <p:nvPr>
            <p:extLst>
              <p:ext uri="{D42A27DB-BD31-4B8C-83A1-F6EECF244321}">
                <p14:modId xmlns:p14="http://schemas.microsoft.com/office/powerpoint/2010/main" val="3750192535"/>
              </p:ext>
            </p:extLst>
          </p:nvPr>
        </p:nvGraphicFramePr>
        <p:xfrm>
          <a:off x="3570104" y="4875516"/>
          <a:ext cx="1250950" cy="709613"/>
        </p:xfrm>
        <a:graphic>
          <a:graphicData uri="http://schemas.openxmlformats.org/presentationml/2006/ole">
            <mc:AlternateContent xmlns:mc="http://schemas.openxmlformats.org/markup-compatibility/2006">
              <mc:Choice xmlns:v="urn:schemas-microsoft-com:vml" Requires="v">
                <p:oleObj name="Equation" r:id="rId3" imgW="850531" imgH="482391" progId="Equation.DSMT4">
                  <p:embed/>
                </p:oleObj>
              </mc:Choice>
              <mc:Fallback>
                <p:oleObj name="Equation" r:id="rId3" imgW="850531" imgH="482391" progId="Equation.DSMT4">
                  <p:embed/>
                  <p:pic>
                    <p:nvPicPr>
                      <p:cNvPr id="0" name="Object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0104" y="4875516"/>
                        <a:ext cx="1250950" cy="709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607" name="Rectangle 49"/>
          <p:cNvSpPr>
            <a:spLocks noChangeArrowheads="1"/>
          </p:cNvSpPr>
          <p:nvPr/>
        </p:nvSpPr>
        <p:spPr bwMode="auto">
          <a:xfrm>
            <a:off x="313409" y="1384771"/>
            <a:ext cx="4572000" cy="515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M=[288  72;72  72]</a:t>
            </a:r>
          </a:p>
          <a:p>
            <a:pPr>
              <a:spcBef>
                <a:spcPct val="50000"/>
              </a:spcBef>
            </a:pPr>
            <a:r>
              <a:rPr lang="en-US" sz="1400" dirty="0"/>
              <a:t>M =   288    72</a:t>
            </a:r>
          </a:p>
          <a:p>
            <a:pPr>
              <a:spcBef>
                <a:spcPct val="50000"/>
              </a:spcBef>
            </a:pPr>
            <a:r>
              <a:rPr lang="en-US" sz="1400" dirty="0"/>
              <a:t>            72    72</a:t>
            </a:r>
          </a:p>
          <a:p>
            <a:pPr>
              <a:spcBef>
                <a:spcPct val="50000"/>
              </a:spcBef>
            </a:pPr>
            <a:endParaRPr lang="en-US" sz="1400" dirty="0"/>
          </a:p>
          <a:p>
            <a:pPr>
              <a:spcBef>
                <a:spcPct val="50000"/>
              </a:spcBef>
            </a:pPr>
            <a:r>
              <a:rPr lang="en-US" sz="1400" dirty="0"/>
              <a:t>ang=30*pi/180;</a:t>
            </a:r>
          </a:p>
          <a:p>
            <a:pPr>
              <a:spcBef>
                <a:spcPct val="50000"/>
              </a:spcBef>
            </a:pPr>
            <a:r>
              <a:rPr lang="en-US" sz="1400" dirty="0"/>
              <a:t>n = [cos(ang)  sin(ang)]</a:t>
            </a:r>
          </a:p>
          <a:p>
            <a:pPr>
              <a:spcBef>
                <a:spcPct val="50000"/>
              </a:spcBef>
            </a:pPr>
            <a:r>
              <a:rPr lang="en-US" sz="1400" dirty="0"/>
              <a:t>n = 0.8660    0.5000</a:t>
            </a:r>
          </a:p>
          <a:p>
            <a:pPr>
              <a:spcBef>
                <a:spcPct val="50000"/>
              </a:spcBef>
            </a:pPr>
            <a:endParaRPr lang="en-US" sz="1400" dirty="0"/>
          </a:p>
          <a:p>
            <a:pPr>
              <a:spcBef>
                <a:spcPct val="50000"/>
              </a:spcBef>
            </a:pPr>
            <a:r>
              <a:rPr lang="en-US" sz="1400" dirty="0"/>
              <a:t>t = [-sin(ang)  cos(ang)]</a:t>
            </a:r>
          </a:p>
          <a:p>
            <a:pPr>
              <a:spcBef>
                <a:spcPct val="50000"/>
              </a:spcBef>
            </a:pPr>
            <a:r>
              <a:rPr lang="en-US" sz="1400" dirty="0"/>
              <a:t>t =   -0.5000    0.8660</a:t>
            </a:r>
          </a:p>
          <a:p>
            <a:pPr>
              <a:spcBef>
                <a:spcPct val="50000"/>
              </a:spcBef>
            </a:pPr>
            <a:endParaRPr lang="en-US" sz="1400" dirty="0"/>
          </a:p>
          <a:p>
            <a:pPr>
              <a:spcBef>
                <a:spcPct val="50000"/>
              </a:spcBef>
            </a:pPr>
            <a:r>
              <a:rPr lang="en-US" sz="1400" dirty="0"/>
              <a:t>Q=[n'  t']</a:t>
            </a:r>
          </a:p>
          <a:p>
            <a:pPr>
              <a:spcBef>
                <a:spcPct val="50000"/>
              </a:spcBef>
            </a:pPr>
            <a:r>
              <a:rPr lang="en-US" sz="1400" dirty="0"/>
              <a:t>Q =</a:t>
            </a:r>
          </a:p>
          <a:p>
            <a:pPr>
              <a:spcBef>
                <a:spcPct val="50000"/>
              </a:spcBef>
            </a:pPr>
            <a:r>
              <a:rPr lang="en-US" sz="1400" dirty="0"/>
              <a:t>    0.8660   -0.5000</a:t>
            </a:r>
          </a:p>
          <a:p>
            <a:pPr>
              <a:spcBef>
                <a:spcPct val="50000"/>
              </a:spcBef>
            </a:pPr>
            <a:r>
              <a:rPr lang="en-US" sz="1400" dirty="0"/>
              <a:t>    0.5000    0.8660</a:t>
            </a:r>
          </a:p>
          <a:p>
            <a:pPr>
              <a:spcBef>
                <a:spcPct val="50000"/>
              </a:spcBef>
            </a:pPr>
            <a:endParaRPr lang="en-US" sz="1400" dirty="0"/>
          </a:p>
        </p:txBody>
      </p:sp>
      <p:sp>
        <p:nvSpPr>
          <p:cNvPr id="24608" name="Line 50"/>
          <p:cNvSpPr>
            <a:spLocks noChangeShapeType="1"/>
          </p:cNvSpPr>
          <p:nvPr/>
        </p:nvSpPr>
        <p:spPr bwMode="auto">
          <a:xfrm flipH="1">
            <a:off x="1652588" y="1700028"/>
            <a:ext cx="3810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09" name="Line 51"/>
          <p:cNvSpPr>
            <a:spLocks noChangeShapeType="1"/>
          </p:cNvSpPr>
          <p:nvPr/>
        </p:nvSpPr>
        <p:spPr bwMode="auto">
          <a:xfrm flipH="1">
            <a:off x="1263101" y="4748456"/>
            <a:ext cx="6096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610" name="Text Box 52"/>
          <p:cNvSpPr txBox="1">
            <a:spLocks noChangeArrowheads="1"/>
          </p:cNvSpPr>
          <p:nvPr/>
        </p:nvSpPr>
        <p:spPr bwMode="auto">
          <a:xfrm>
            <a:off x="2158206" y="4423568"/>
            <a:ext cx="555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note that n and t are made to be column vectors here</a:t>
            </a:r>
          </a:p>
        </p:txBody>
      </p:sp>
      <p:cxnSp>
        <p:nvCxnSpPr>
          <p:cNvPr id="36" name="Straight Connector 35">
            <a:extLst>
              <a:ext uri="{FF2B5EF4-FFF2-40B4-BE49-F238E27FC236}">
                <a16:creationId xmlns:a16="http://schemas.microsoft.com/office/drawing/2014/main" id="{6A338360-5B5E-1970-2EA6-186162BD574E}"/>
              </a:ext>
            </a:extLst>
          </p:cNvPr>
          <p:cNvCxnSpPr/>
          <p:nvPr/>
        </p:nvCxnSpPr>
        <p:spPr>
          <a:xfrm>
            <a:off x="462912" y="4572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838200" y="2286000"/>
            <a:ext cx="162897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err="1"/>
              <a:t>I</a:t>
            </a:r>
            <a:r>
              <a:rPr lang="en-US" baseline="-25000" dirty="0" err="1"/>
              <a:t>x'x</a:t>
            </a:r>
            <a:r>
              <a:rPr lang="en-US" baseline="-25000" dirty="0"/>
              <a:t>'</a:t>
            </a:r>
            <a:r>
              <a:rPr lang="en-US" dirty="0"/>
              <a:t> =  296 in</a:t>
            </a:r>
            <a:r>
              <a:rPr lang="en-US" baseline="30000" dirty="0"/>
              <a:t>4</a:t>
            </a:r>
            <a:endParaRPr lang="en-US" dirty="0"/>
          </a:p>
          <a:p>
            <a:pPr eaLnBrk="1" hangingPunct="1"/>
            <a:r>
              <a:rPr lang="en-US" dirty="0" err="1"/>
              <a:t>I</a:t>
            </a:r>
            <a:r>
              <a:rPr lang="en-US" baseline="-25000" dirty="0" err="1"/>
              <a:t>y'y</a:t>
            </a:r>
            <a:r>
              <a:rPr lang="en-US" baseline="-25000" dirty="0"/>
              <a:t>'</a:t>
            </a:r>
            <a:r>
              <a:rPr lang="en-US" dirty="0"/>
              <a:t> =  64.6  in</a:t>
            </a:r>
            <a:r>
              <a:rPr lang="en-US" baseline="30000" dirty="0"/>
              <a:t>4</a:t>
            </a:r>
            <a:endParaRPr lang="en-US" dirty="0"/>
          </a:p>
          <a:p>
            <a:pPr eaLnBrk="1" hangingPunct="1"/>
            <a:r>
              <a:rPr lang="en-US" dirty="0" err="1"/>
              <a:t>I</a:t>
            </a:r>
            <a:r>
              <a:rPr lang="en-US" baseline="-25000" dirty="0" err="1"/>
              <a:t>x'y</a:t>
            </a:r>
            <a:r>
              <a:rPr lang="en-US" baseline="-25000" dirty="0"/>
              <a:t>'</a:t>
            </a:r>
            <a:r>
              <a:rPr lang="en-US" dirty="0"/>
              <a:t> =  57.5 in</a:t>
            </a:r>
            <a:r>
              <a:rPr lang="en-US" baseline="30000" dirty="0"/>
              <a:t>4</a:t>
            </a:r>
            <a:endParaRPr lang="en-US" dirty="0"/>
          </a:p>
        </p:txBody>
      </p:sp>
      <p:sp>
        <p:nvSpPr>
          <p:cNvPr id="25603" name="Text Box 5"/>
          <p:cNvSpPr txBox="1">
            <a:spLocks noChangeArrowheads="1"/>
          </p:cNvSpPr>
          <p:nvPr/>
        </p:nvSpPr>
        <p:spPr bwMode="auto">
          <a:xfrm>
            <a:off x="4114800" y="304800"/>
            <a:ext cx="1939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t>
            </a:r>
            <a:r>
              <a:rPr lang="en-US" b="1" dirty="0" err="1"/>
              <a:t>M</a:t>
            </a:r>
            <a:r>
              <a:rPr lang="en-US" baseline="-25000" dirty="0" err="1"/>
              <a:t>r</a:t>
            </a:r>
            <a:r>
              <a:rPr lang="en-US" dirty="0"/>
              <a:t>] = [</a:t>
            </a:r>
            <a:r>
              <a:rPr lang="en-US" b="1" dirty="0"/>
              <a:t>Q</a:t>
            </a:r>
            <a:r>
              <a:rPr lang="en-US" dirty="0"/>
              <a:t>]</a:t>
            </a:r>
            <a:r>
              <a:rPr lang="en-US" baseline="30000" dirty="0"/>
              <a:t>T </a:t>
            </a:r>
            <a:r>
              <a:rPr lang="en-US" dirty="0"/>
              <a:t>[</a:t>
            </a:r>
            <a:r>
              <a:rPr lang="en-US" b="1" dirty="0"/>
              <a:t>M</a:t>
            </a:r>
            <a:r>
              <a:rPr lang="en-US" dirty="0"/>
              <a:t>] [</a:t>
            </a:r>
            <a:r>
              <a:rPr lang="en-US" b="1" dirty="0"/>
              <a:t>Q</a:t>
            </a:r>
            <a:r>
              <a:rPr lang="en-US" dirty="0"/>
              <a:t>]</a:t>
            </a:r>
          </a:p>
        </p:txBody>
      </p:sp>
      <p:sp>
        <p:nvSpPr>
          <p:cNvPr id="25604" name="Line 6"/>
          <p:cNvSpPr>
            <a:spLocks noChangeShapeType="1"/>
          </p:cNvSpPr>
          <p:nvPr/>
        </p:nvSpPr>
        <p:spPr bwMode="auto">
          <a:xfrm flipH="1">
            <a:off x="2133600" y="1143000"/>
            <a:ext cx="4572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605" name="Text Box 7"/>
          <p:cNvSpPr txBox="1">
            <a:spLocks noChangeArrowheads="1"/>
          </p:cNvSpPr>
          <p:nvPr/>
        </p:nvSpPr>
        <p:spPr bwMode="auto">
          <a:xfrm>
            <a:off x="2743200" y="914400"/>
            <a:ext cx="2228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remember this is -I</a:t>
            </a:r>
            <a:r>
              <a:rPr lang="en-US" baseline="-25000"/>
              <a:t>xy</a:t>
            </a:r>
            <a:endParaRPr lang="en-US"/>
          </a:p>
        </p:txBody>
      </p:sp>
      <p:sp>
        <p:nvSpPr>
          <p:cNvPr id="25606" name="Rectangle 8"/>
          <p:cNvSpPr>
            <a:spLocks noChangeArrowheads="1"/>
          </p:cNvSpPr>
          <p:nvPr/>
        </p:nvSpPr>
        <p:spPr bwMode="auto">
          <a:xfrm>
            <a:off x="304800" y="304800"/>
            <a:ext cx="4572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&gt;&gt; Mr=Q'*M*Q</a:t>
            </a:r>
          </a:p>
          <a:p>
            <a:endParaRPr lang="en-US" sz="1400"/>
          </a:p>
          <a:p>
            <a:r>
              <a:rPr lang="en-US" sz="1400"/>
              <a:t>Mr =</a:t>
            </a:r>
          </a:p>
          <a:p>
            <a:endParaRPr lang="en-US" sz="1400"/>
          </a:p>
          <a:p>
            <a:r>
              <a:rPr lang="en-US" sz="1400"/>
              <a:t>  296.3538  -57.5307</a:t>
            </a:r>
          </a:p>
          <a:p>
            <a:r>
              <a:rPr lang="en-US" sz="1400"/>
              <a:t>  -57.5307   63.6462</a:t>
            </a:r>
          </a:p>
        </p:txBody>
      </p:sp>
      <p:cxnSp>
        <p:nvCxnSpPr>
          <p:cNvPr id="7" name="Straight Connector 6">
            <a:extLst>
              <a:ext uri="{FF2B5EF4-FFF2-40B4-BE49-F238E27FC236}">
                <a16:creationId xmlns:a16="http://schemas.microsoft.com/office/drawing/2014/main" id="{509C20D3-CD5A-299A-F403-DD12E9368A07}"/>
              </a:ext>
            </a:extLst>
          </p:cNvPr>
          <p:cNvCxnSpPr/>
          <p:nvPr/>
        </p:nvCxnSpPr>
        <p:spPr>
          <a:xfrm>
            <a:off x="457200" y="37338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 name="Straight Connector 2">
            <a:extLst>
              <a:ext uri="{FF2B5EF4-FFF2-40B4-BE49-F238E27FC236}">
                <a16:creationId xmlns:a16="http://schemas.microsoft.com/office/drawing/2014/main" id="{5981078B-6C96-C48A-D31A-E1E655723222}"/>
              </a:ext>
            </a:extLst>
          </p:cNvPr>
          <p:cNvCxnSpPr/>
          <p:nvPr/>
        </p:nvCxnSpPr>
        <p:spPr>
          <a:xfrm>
            <a:off x="685800" y="3209330"/>
            <a:ext cx="178137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1127125" y="265113"/>
            <a:ext cx="740727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It is also very easy to determine the principal values and principal directions in this matrix form of the relations</a:t>
            </a:r>
          </a:p>
          <a:p>
            <a:pPr eaLnBrk="1" hangingPunct="1"/>
            <a:endParaRPr lang="en-US"/>
          </a:p>
          <a:p>
            <a:pPr eaLnBrk="1" hangingPunct="1"/>
            <a:r>
              <a:rPr lang="en-US"/>
              <a:t>Suppose we can find a set of coordinates where the unit vectors along the principal axes have components N</a:t>
            </a:r>
            <a:r>
              <a:rPr lang="en-US" baseline="-25000"/>
              <a:t>x</a:t>
            </a:r>
            <a:r>
              <a:rPr lang="en-US"/>
              <a:t>, N</a:t>
            </a:r>
            <a:r>
              <a:rPr lang="en-US" baseline="-25000"/>
              <a:t>y</a:t>
            </a:r>
            <a:r>
              <a:rPr lang="en-US"/>
              <a:t> and T</a:t>
            </a:r>
            <a:r>
              <a:rPr lang="en-US" baseline="-25000"/>
              <a:t>x</a:t>
            </a:r>
            <a:r>
              <a:rPr lang="en-US"/>
              <a:t> ,T</a:t>
            </a:r>
            <a:r>
              <a:rPr lang="en-US" baseline="-25000"/>
              <a:t>y</a:t>
            </a:r>
            <a:r>
              <a:rPr lang="en-US"/>
              <a:t> . Then</a:t>
            </a:r>
          </a:p>
        </p:txBody>
      </p:sp>
      <p:graphicFrame>
        <p:nvGraphicFramePr>
          <p:cNvPr id="26627" name="Object 5"/>
          <p:cNvGraphicFramePr>
            <a:graphicFrameLocks noChangeAspect="1"/>
          </p:cNvGraphicFramePr>
          <p:nvPr/>
        </p:nvGraphicFramePr>
        <p:xfrm>
          <a:off x="2514600" y="1981200"/>
          <a:ext cx="4572000" cy="814388"/>
        </p:xfrm>
        <a:graphic>
          <a:graphicData uri="http://schemas.openxmlformats.org/presentationml/2006/ole">
            <mc:AlternateContent xmlns:mc="http://schemas.openxmlformats.org/markup-compatibility/2006">
              <mc:Choice xmlns:v="urn:schemas-microsoft-com:vml" Requires="v">
                <p:oleObj name="Equation" r:id="rId3" imgW="2565400" imgH="457200" progId="Equation.DSMT4">
                  <p:embed/>
                </p:oleObj>
              </mc:Choice>
              <mc:Fallback>
                <p:oleObj name="Equation" r:id="rId3" imgW="256540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981200"/>
                        <a:ext cx="4572000" cy="814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28" name="Text Box 6"/>
          <p:cNvSpPr txBox="1">
            <a:spLocks noChangeArrowheads="1"/>
          </p:cNvSpPr>
          <p:nvPr/>
        </p:nvSpPr>
        <p:spPr bwMode="auto">
          <a:xfrm>
            <a:off x="1203325" y="3084513"/>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where </a:t>
            </a:r>
            <a:r>
              <a:rPr lang="en-US" i="1" dirty="0">
                <a:latin typeface="Times New Roman" pitchFamily="18" charset="0"/>
              </a:rPr>
              <a:t>I</a:t>
            </a:r>
            <a:r>
              <a:rPr lang="en-US" baseline="-25000" dirty="0"/>
              <a:t>1</a:t>
            </a:r>
            <a:r>
              <a:rPr lang="en-US" dirty="0"/>
              <a:t>, </a:t>
            </a:r>
            <a:r>
              <a:rPr lang="en-US" i="1" dirty="0">
                <a:latin typeface="Times New Roman" pitchFamily="18" charset="0"/>
              </a:rPr>
              <a:t>I</a:t>
            </a:r>
            <a:r>
              <a:rPr lang="en-US" baseline="-25000" dirty="0"/>
              <a:t>2</a:t>
            </a:r>
            <a:r>
              <a:rPr lang="en-US" dirty="0"/>
              <a:t> are the principal area moments, and the mixed area moment is zero in the principal axis coordinates</a:t>
            </a:r>
          </a:p>
        </p:txBody>
      </p:sp>
      <p:sp>
        <p:nvSpPr>
          <p:cNvPr id="26629" name="Text Box 7"/>
          <p:cNvSpPr txBox="1">
            <a:spLocks noChangeArrowheads="1"/>
          </p:cNvSpPr>
          <p:nvPr/>
        </p:nvSpPr>
        <p:spPr bwMode="auto">
          <a:xfrm>
            <a:off x="1203325" y="3694113"/>
            <a:ext cx="6991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we multiply both sides of the above equation by [Q] we find, since</a:t>
            </a:r>
          </a:p>
        </p:txBody>
      </p:sp>
      <p:graphicFrame>
        <p:nvGraphicFramePr>
          <p:cNvPr id="26630" name="Object 8"/>
          <p:cNvGraphicFramePr>
            <a:graphicFrameLocks noChangeAspect="1"/>
          </p:cNvGraphicFramePr>
          <p:nvPr/>
        </p:nvGraphicFramePr>
        <p:xfrm>
          <a:off x="3429000" y="4267200"/>
          <a:ext cx="2362200" cy="750888"/>
        </p:xfrm>
        <a:graphic>
          <a:graphicData uri="http://schemas.openxmlformats.org/presentationml/2006/ole">
            <mc:AlternateContent xmlns:mc="http://schemas.openxmlformats.org/markup-compatibility/2006">
              <mc:Choice xmlns:v="urn:schemas-microsoft-com:vml" Requires="v">
                <p:oleObj name="Equation" r:id="rId5" imgW="1358310" imgH="431613" progId="Equation.DSMT4">
                  <p:embed/>
                </p:oleObj>
              </mc:Choice>
              <mc:Fallback>
                <p:oleObj name="Equation" r:id="rId5" imgW="1358310" imgH="431613"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4267200"/>
                        <a:ext cx="2362200" cy="750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31" name="Object 9"/>
          <p:cNvGraphicFramePr>
            <a:graphicFrameLocks noChangeAspect="1"/>
          </p:cNvGraphicFramePr>
          <p:nvPr/>
        </p:nvGraphicFramePr>
        <p:xfrm>
          <a:off x="2590800" y="5181600"/>
          <a:ext cx="4267200" cy="771525"/>
        </p:xfrm>
        <a:graphic>
          <a:graphicData uri="http://schemas.openxmlformats.org/presentationml/2006/ole">
            <mc:AlternateContent xmlns:mc="http://schemas.openxmlformats.org/markup-compatibility/2006">
              <mc:Choice xmlns:v="urn:schemas-microsoft-com:vml" Requires="v">
                <p:oleObj name="Equation" r:id="rId7" imgW="2527300" imgH="457200" progId="Equation.DSMT4">
                  <p:embed/>
                </p:oleObj>
              </mc:Choice>
              <mc:Fallback>
                <p:oleObj name="Equation" r:id="rId7" imgW="2527300" imgH="4572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0800" y="5181600"/>
                        <a:ext cx="42672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32" name="Text Box 10"/>
          <p:cNvSpPr txBox="1">
            <a:spLocks noChangeArrowheads="1"/>
          </p:cNvSpPr>
          <p:nvPr/>
        </p:nvSpPr>
        <p:spPr bwMode="auto">
          <a:xfrm>
            <a:off x="1050925" y="6208713"/>
            <a:ext cx="1365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gives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4"/>
          <p:cNvGraphicFramePr>
            <a:graphicFrameLocks noChangeAspect="1"/>
          </p:cNvGraphicFramePr>
          <p:nvPr/>
        </p:nvGraphicFramePr>
        <p:xfrm>
          <a:off x="2133600" y="381000"/>
          <a:ext cx="3773488" cy="771525"/>
        </p:xfrm>
        <a:graphic>
          <a:graphicData uri="http://schemas.openxmlformats.org/presentationml/2006/ole">
            <mc:AlternateContent xmlns:mc="http://schemas.openxmlformats.org/markup-compatibility/2006">
              <mc:Choice xmlns:v="urn:schemas-microsoft-com:vml" Requires="v">
                <p:oleObj name="Equation" r:id="rId3" imgW="2235200" imgH="457200" progId="Equation.DSMT4">
                  <p:embed/>
                </p:oleObj>
              </mc:Choice>
              <mc:Fallback>
                <p:oleObj name="Equation" r:id="rId3" imgW="2235200" imgH="457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81000"/>
                        <a:ext cx="3773488"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1" name="Text Box 5"/>
          <p:cNvSpPr txBox="1">
            <a:spLocks noChangeArrowheads="1"/>
          </p:cNvSpPr>
          <p:nvPr/>
        </p:nvSpPr>
        <p:spPr bwMode="auto">
          <a:xfrm>
            <a:off x="1355725" y="1484313"/>
            <a:ext cx="4857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This is equivalent to the two sets of equations:</a:t>
            </a:r>
          </a:p>
        </p:txBody>
      </p:sp>
      <p:graphicFrame>
        <p:nvGraphicFramePr>
          <p:cNvPr id="27652" name="Object 6"/>
          <p:cNvGraphicFramePr>
            <a:graphicFrameLocks noChangeAspect="1"/>
          </p:cNvGraphicFramePr>
          <p:nvPr/>
        </p:nvGraphicFramePr>
        <p:xfrm>
          <a:off x="2819400" y="2057400"/>
          <a:ext cx="2286000" cy="1266825"/>
        </p:xfrm>
        <a:graphic>
          <a:graphicData uri="http://schemas.openxmlformats.org/presentationml/2006/ole">
            <mc:AlternateContent xmlns:mc="http://schemas.openxmlformats.org/markup-compatibility/2006">
              <mc:Choice xmlns:v="urn:schemas-microsoft-com:vml" Requires="v">
                <p:oleObj name="Equation" r:id="rId5" imgW="1651000" imgH="914400" progId="Equation.DSMT4">
                  <p:embed/>
                </p:oleObj>
              </mc:Choice>
              <mc:Fallback>
                <p:oleObj name="Equation" r:id="rId5" imgW="1651000" imgH="914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057400"/>
                        <a:ext cx="2286000" cy="1266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3" name="Text Box 7"/>
          <p:cNvSpPr txBox="1">
            <a:spLocks noChangeArrowheads="1"/>
          </p:cNvSpPr>
          <p:nvPr/>
        </p:nvSpPr>
        <p:spPr bwMode="auto">
          <a:xfrm>
            <a:off x="685800" y="3657600"/>
            <a:ext cx="73469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Thus, we see to find either the principal area moment </a:t>
            </a:r>
            <a:r>
              <a:rPr lang="en-US" i="1" dirty="0">
                <a:latin typeface="Times New Roman" pitchFamily="18" charset="0"/>
              </a:rPr>
              <a:t>I</a:t>
            </a:r>
            <a:r>
              <a:rPr lang="en-US" baseline="-25000" dirty="0"/>
              <a:t>1</a:t>
            </a:r>
            <a:r>
              <a:rPr lang="en-US" dirty="0"/>
              <a:t> and its principal direction </a:t>
            </a:r>
            <a:r>
              <a:rPr lang="en-US" b="1" dirty="0"/>
              <a:t>N </a:t>
            </a:r>
            <a:r>
              <a:rPr lang="en-US" dirty="0"/>
              <a:t>or the principal area moment  </a:t>
            </a:r>
            <a:r>
              <a:rPr lang="en-US" i="1" dirty="0">
                <a:latin typeface="Times New Roman" pitchFamily="18" charset="0"/>
              </a:rPr>
              <a:t>I</a:t>
            </a:r>
            <a:r>
              <a:rPr lang="en-US" baseline="-25000" dirty="0"/>
              <a:t>2</a:t>
            </a:r>
            <a:r>
              <a:rPr lang="en-US" dirty="0"/>
              <a:t> and its principal direction </a:t>
            </a:r>
            <a:r>
              <a:rPr lang="en-US" b="1" dirty="0"/>
              <a:t>T</a:t>
            </a:r>
            <a:r>
              <a:rPr lang="en-US" dirty="0"/>
              <a:t> we need to solve the system of equations</a:t>
            </a:r>
          </a:p>
        </p:txBody>
      </p:sp>
      <p:graphicFrame>
        <p:nvGraphicFramePr>
          <p:cNvPr id="27654" name="Object 8"/>
          <p:cNvGraphicFramePr>
            <a:graphicFrameLocks noChangeAspect="1"/>
          </p:cNvGraphicFramePr>
          <p:nvPr/>
        </p:nvGraphicFramePr>
        <p:xfrm>
          <a:off x="2895600" y="4876800"/>
          <a:ext cx="2590800" cy="739775"/>
        </p:xfrm>
        <a:graphic>
          <a:graphicData uri="http://schemas.openxmlformats.org/presentationml/2006/ole">
            <mc:AlternateContent xmlns:mc="http://schemas.openxmlformats.org/markup-compatibility/2006">
              <mc:Choice xmlns:v="urn:schemas-microsoft-com:vml" Requires="v">
                <p:oleObj name="Equation" r:id="rId7" imgW="1600200" imgH="457200" progId="Equation.DSMT4">
                  <p:embed/>
                </p:oleObj>
              </mc:Choice>
              <mc:Fallback>
                <p:oleObj name="Equation" r:id="rId7" imgW="1600200" imgH="4572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4876800"/>
                        <a:ext cx="2590800"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5" name="Text Box 9"/>
          <p:cNvSpPr txBox="1">
            <a:spLocks noChangeArrowheads="1"/>
          </p:cNvSpPr>
          <p:nvPr/>
        </p:nvSpPr>
        <p:spPr bwMode="auto">
          <a:xfrm>
            <a:off x="822325" y="5980113"/>
            <a:ext cx="73628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where the unit vector </a:t>
            </a:r>
            <a:r>
              <a:rPr lang="en-US" b="1"/>
              <a:t>U</a:t>
            </a:r>
            <a:r>
              <a:rPr lang="en-US"/>
              <a:t> can be either </a:t>
            </a:r>
            <a:r>
              <a:rPr lang="en-US" b="1"/>
              <a:t>N</a:t>
            </a:r>
            <a:r>
              <a:rPr lang="en-US"/>
              <a:t> or </a:t>
            </a:r>
            <a:r>
              <a:rPr lang="en-US" b="1"/>
              <a:t>T</a:t>
            </a:r>
            <a:r>
              <a:rPr lang="en-US"/>
              <a:t> and </a:t>
            </a:r>
            <a:r>
              <a:rPr lang="en-US" i="1">
                <a:latin typeface="Times New Roman" pitchFamily="18" charset="0"/>
              </a:rPr>
              <a:t>I</a:t>
            </a:r>
            <a:r>
              <a:rPr lang="en-US"/>
              <a:t> can be either </a:t>
            </a:r>
            <a:r>
              <a:rPr lang="en-US" i="1">
                <a:latin typeface="Times New Roman" pitchFamily="18" charset="0"/>
              </a:rPr>
              <a:t>I</a:t>
            </a:r>
            <a:r>
              <a:rPr lang="en-US" baseline="-25000"/>
              <a:t>1</a:t>
            </a:r>
            <a:r>
              <a:rPr lang="en-US"/>
              <a:t> or </a:t>
            </a:r>
            <a:r>
              <a:rPr lang="en-US" i="1">
                <a:latin typeface="Times New Roman" pitchFamily="18" charset="0"/>
              </a:rPr>
              <a:t>I</a:t>
            </a:r>
            <a:r>
              <a:rPr lang="en-US" baseline="-25000"/>
              <a:t>2</a:t>
            </a:r>
            <a:r>
              <a:rPr lang="en-US"/>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3565525" y="265113"/>
            <a:ext cx="167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Area Moments</a:t>
            </a:r>
          </a:p>
        </p:txBody>
      </p:sp>
      <p:sp>
        <p:nvSpPr>
          <p:cNvPr id="2051" name="Text Box 5"/>
          <p:cNvSpPr txBox="1">
            <a:spLocks noChangeArrowheads="1"/>
          </p:cNvSpPr>
          <p:nvPr/>
        </p:nvSpPr>
        <p:spPr bwMode="auto">
          <a:xfrm>
            <a:off x="457200" y="990600"/>
            <a:ext cx="8153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We have  already examined the concept of the location of the centroid of an area, A. We defined the location of the centroid as </a:t>
            </a:r>
            <a:r>
              <a:rPr lang="en-US" u="sng"/>
              <a:t>first moments of an area</a:t>
            </a:r>
            <a:r>
              <a:rPr lang="en-US"/>
              <a:t>, given by quantities such as</a:t>
            </a:r>
          </a:p>
        </p:txBody>
      </p:sp>
      <p:graphicFrame>
        <p:nvGraphicFramePr>
          <p:cNvPr id="2052" name="Object 6"/>
          <p:cNvGraphicFramePr>
            <a:graphicFrameLocks noChangeAspect="1"/>
          </p:cNvGraphicFramePr>
          <p:nvPr/>
        </p:nvGraphicFramePr>
        <p:xfrm>
          <a:off x="3429000" y="2009775"/>
          <a:ext cx="1600200" cy="644525"/>
        </p:xfrm>
        <a:graphic>
          <a:graphicData uri="http://schemas.openxmlformats.org/presentationml/2006/ole">
            <mc:AlternateContent xmlns:mc="http://schemas.openxmlformats.org/markup-compatibility/2006">
              <mc:Choice xmlns:v="urn:schemas-microsoft-com:vml" Requires="v">
                <p:oleObj name="Equation" r:id="rId3" imgW="914400" imgH="368300" progId="Equation.DSMT4">
                  <p:embed/>
                </p:oleObj>
              </mc:Choice>
              <mc:Fallback>
                <p:oleObj name="Equation" r:id="rId3" imgW="914400" imgH="3683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009775"/>
                        <a:ext cx="1600200" cy="64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3" name="Text Box 7"/>
          <p:cNvSpPr txBox="1">
            <a:spLocks noChangeArrowheads="1"/>
          </p:cNvSpPr>
          <p:nvPr/>
        </p:nvSpPr>
        <p:spPr bwMode="auto">
          <a:xfrm>
            <a:off x="533400" y="2819400"/>
            <a:ext cx="2609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divided by the total area</a:t>
            </a:r>
          </a:p>
        </p:txBody>
      </p:sp>
      <p:graphicFrame>
        <p:nvGraphicFramePr>
          <p:cNvPr id="2054" name="Object 8"/>
          <p:cNvGraphicFramePr>
            <a:graphicFrameLocks noChangeAspect="1"/>
          </p:cNvGraphicFramePr>
          <p:nvPr/>
        </p:nvGraphicFramePr>
        <p:xfrm>
          <a:off x="3276600" y="2743200"/>
          <a:ext cx="1371600" cy="711200"/>
        </p:xfrm>
        <a:graphic>
          <a:graphicData uri="http://schemas.openxmlformats.org/presentationml/2006/ole">
            <mc:AlternateContent xmlns:mc="http://schemas.openxmlformats.org/markup-compatibility/2006">
              <mc:Choice xmlns:v="urn:schemas-microsoft-com:vml" Requires="v">
                <p:oleObj name="Equation" r:id="rId5" imgW="558800" imgH="368300" progId="Equation.DSMT4">
                  <p:embed/>
                </p:oleObj>
              </mc:Choice>
              <mc:Fallback>
                <p:oleObj name="Equation" r:id="rId5" imgW="558800" imgH="3683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2743200"/>
                        <a:ext cx="1371600"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5" name="Text Box 10"/>
          <p:cNvSpPr txBox="1">
            <a:spLocks noChangeArrowheads="1"/>
          </p:cNvSpPr>
          <p:nvPr/>
        </p:nvSpPr>
        <p:spPr bwMode="auto">
          <a:xfrm>
            <a:off x="609600" y="3352800"/>
            <a:ext cx="5657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gave the x- and y-coordinates of the centroid as</a:t>
            </a:r>
          </a:p>
        </p:txBody>
      </p:sp>
      <p:graphicFrame>
        <p:nvGraphicFramePr>
          <p:cNvPr id="2056" name="Object 11"/>
          <p:cNvGraphicFramePr>
            <a:graphicFrameLocks noChangeAspect="1"/>
          </p:cNvGraphicFramePr>
          <p:nvPr>
            <p:extLst>
              <p:ext uri="{D42A27DB-BD31-4B8C-83A1-F6EECF244321}">
                <p14:modId xmlns:p14="http://schemas.microsoft.com/office/powerpoint/2010/main" val="3171222416"/>
              </p:ext>
            </p:extLst>
          </p:nvPr>
        </p:nvGraphicFramePr>
        <p:xfrm>
          <a:off x="2895600" y="3733800"/>
          <a:ext cx="2590800" cy="942975"/>
        </p:xfrm>
        <a:graphic>
          <a:graphicData uri="http://schemas.openxmlformats.org/presentationml/2006/ole">
            <mc:AlternateContent xmlns:mc="http://schemas.openxmlformats.org/markup-compatibility/2006">
              <mc:Choice xmlns:v="urn:schemas-microsoft-com:vml" Requires="v">
                <p:oleObj name="Equation" r:id="rId7" imgW="1536700" imgH="558800" progId="Equation.DSMT4">
                  <p:embed/>
                </p:oleObj>
              </mc:Choice>
              <mc:Fallback>
                <p:oleObj name="Equation" r:id="rId7" imgW="1536700" imgH="558800"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3733800"/>
                        <a:ext cx="2590800"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7" name="Text Box 12"/>
          <p:cNvSpPr txBox="1">
            <a:spLocks noChangeArrowheads="1"/>
          </p:cNvSpPr>
          <p:nvPr/>
        </p:nvSpPr>
        <p:spPr bwMode="auto">
          <a:xfrm>
            <a:off x="746125" y="4921250"/>
            <a:ext cx="80168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We can also define </a:t>
            </a:r>
            <a:r>
              <a:rPr lang="en-US" u="sng" dirty="0"/>
              <a:t>second moments of an area</a:t>
            </a:r>
            <a:r>
              <a:rPr lang="en-US" dirty="0"/>
              <a:t> in a similar fashion. </a:t>
            </a:r>
            <a:r>
              <a:rPr lang="en-US" dirty="0" err="1"/>
              <a:t>I</a:t>
            </a:r>
            <a:r>
              <a:rPr lang="en-US" baseline="-25000" dirty="0" err="1"/>
              <a:t>xx</a:t>
            </a:r>
            <a:r>
              <a:rPr lang="en-US" dirty="0"/>
              <a:t> and </a:t>
            </a:r>
          </a:p>
          <a:p>
            <a:pPr eaLnBrk="1" hangingPunct="1"/>
            <a:r>
              <a:rPr lang="en-US" dirty="0" err="1"/>
              <a:t>I</a:t>
            </a:r>
            <a:r>
              <a:rPr lang="en-US" baseline="-25000" dirty="0" err="1"/>
              <a:t>yy</a:t>
            </a:r>
            <a:r>
              <a:rPr lang="en-US" dirty="0"/>
              <a:t> called area moments and </a:t>
            </a:r>
            <a:r>
              <a:rPr lang="en-US" dirty="0" err="1"/>
              <a:t>I</a:t>
            </a:r>
            <a:r>
              <a:rPr lang="en-US" baseline="-25000" dirty="0" err="1"/>
              <a:t>xy</a:t>
            </a:r>
            <a:r>
              <a:rPr lang="en-US" dirty="0"/>
              <a:t> is a mixed area moment:</a:t>
            </a:r>
          </a:p>
        </p:txBody>
      </p:sp>
      <p:graphicFrame>
        <p:nvGraphicFramePr>
          <p:cNvPr id="2058" name="Object 13"/>
          <p:cNvGraphicFramePr>
            <a:graphicFrameLocks noChangeAspect="1"/>
          </p:cNvGraphicFramePr>
          <p:nvPr/>
        </p:nvGraphicFramePr>
        <p:xfrm>
          <a:off x="2209800" y="5607050"/>
          <a:ext cx="5181600" cy="728663"/>
        </p:xfrm>
        <a:graphic>
          <a:graphicData uri="http://schemas.openxmlformats.org/presentationml/2006/ole">
            <mc:AlternateContent xmlns:mc="http://schemas.openxmlformats.org/markup-compatibility/2006">
              <mc:Choice xmlns:v="urn:schemas-microsoft-com:vml" Requires="v">
                <p:oleObj name="Equation" r:id="rId9" imgW="2616200" imgH="368300" progId="Equation.DSMT4">
                  <p:embed/>
                </p:oleObj>
              </mc:Choice>
              <mc:Fallback>
                <p:oleObj name="Equation" r:id="rId9" imgW="2616200" imgH="368300" progId="Equation.DSMT4">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5607050"/>
                        <a:ext cx="5181600" cy="72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9" name="Line 14"/>
          <p:cNvSpPr>
            <a:spLocks noChangeShapeType="1"/>
          </p:cNvSpPr>
          <p:nvPr/>
        </p:nvSpPr>
        <p:spPr bwMode="auto">
          <a:xfrm>
            <a:off x="6934200" y="3276600"/>
            <a:ext cx="1752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0" name="Line 15"/>
          <p:cNvSpPr>
            <a:spLocks noChangeShapeType="1"/>
          </p:cNvSpPr>
          <p:nvPr/>
        </p:nvSpPr>
        <p:spPr bwMode="auto">
          <a:xfrm flipV="1">
            <a:off x="6934200" y="1828800"/>
            <a:ext cx="0" cy="1447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1" name="Text Box 16"/>
          <p:cNvSpPr txBox="1">
            <a:spLocks noChangeArrowheads="1"/>
          </p:cNvSpPr>
          <p:nvPr/>
        </p:nvSpPr>
        <p:spPr bwMode="auto">
          <a:xfrm>
            <a:off x="8594725" y="3236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062" name="Text Box 17"/>
          <p:cNvSpPr txBox="1">
            <a:spLocks noChangeArrowheads="1"/>
          </p:cNvSpPr>
          <p:nvPr/>
        </p:nvSpPr>
        <p:spPr bwMode="auto">
          <a:xfrm>
            <a:off x="6461125" y="1789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063" name="AutoShape 18"/>
          <p:cNvSpPr>
            <a:spLocks noChangeArrowheads="1"/>
          </p:cNvSpPr>
          <p:nvPr/>
        </p:nvSpPr>
        <p:spPr bwMode="auto">
          <a:xfrm>
            <a:off x="7391400" y="2057400"/>
            <a:ext cx="1295400" cy="914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4" name="Text Box 20"/>
          <p:cNvSpPr txBox="1">
            <a:spLocks noChangeArrowheads="1"/>
          </p:cNvSpPr>
          <p:nvPr/>
        </p:nvSpPr>
        <p:spPr bwMode="auto">
          <a:xfrm>
            <a:off x="8305800" y="16002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2065" name="Rectangle 21"/>
          <p:cNvSpPr>
            <a:spLocks noChangeArrowheads="1"/>
          </p:cNvSpPr>
          <p:nvPr/>
        </p:nvSpPr>
        <p:spPr bwMode="auto">
          <a:xfrm>
            <a:off x="7772400" y="2286000"/>
            <a:ext cx="152400" cy="152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6" name="Line 22"/>
          <p:cNvSpPr>
            <a:spLocks noChangeShapeType="1"/>
          </p:cNvSpPr>
          <p:nvPr/>
        </p:nvSpPr>
        <p:spPr bwMode="auto">
          <a:xfrm>
            <a:off x="6943725" y="2397125"/>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7" name="Line 23"/>
          <p:cNvSpPr>
            <a:spLocks noChangeShapeType="1"/>
          </p:cNvSpPr>
          <p:nvPr/>
        </p:nvSpPr>
        <p:spPr bwMode="auto">
          <a:xfrm flipV="1">
            <a:off x="7826375" y="24384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 name="Text Box 24"/>
          <p:cNvSpPr txBox="1">
            <a:spLocks noChangeArrowheads="1"/>
          </p:cNvSpPr>
          <p:nvPr/>
        </p:nvSpPr>
        <p:spPr bwMode="auto">
          <a:xfrm>
            <a:off x="7924800" y="21336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dA</a:t>
            </a:r>
          </a:p>
        </p:txBody>
      </p:sp>
      <p:sp>
        <p:nvSpPr>
          <p:cNvPr id="2069" name="Line 25"/>
          <p:cNvSpPr>
            <a:spLocks noChangeShapeType="1"/>
          </p:cNvSpPr>
          <p:nvPr/>
        </p:nvSpPr>
        <p:spPr bwMode="auto">
          <a:xfrm flipV="1">
            <a:off x="3124200" y="6096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0" name="Line 26"/>
          <p:cNvSpPr>
            <a:spLocks noChangeShapeType="1"/>
          </p:cNvSpPr>
          <p:nvPr/>
        </p:nvSpPr>
        <p:spPr bwMode="auto">
          <a:xfrm flipV="1">
            <a:off x="5005388" y="6019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1" name="Text Box 27"/>
          <p:cNvSpPr txBox="1">
            <a:spLocks noChangeArrowheads="1"/>
          </p:cNvSpPr>
          <p:nvPr/>
        </p:nvSpPr>
        <p:spPr bwMode="auto">
          <a:xfrm>
            <a:off x="7146925" y="2017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2072" name="Text Box 29"/>
          <p:cNvSpPr txBox="1">
            <a:spLocks noChangeArrowheads="1"/>
          </p:cNvSpPr>
          <p:nvPr/>
        </p:nvSpPr>
        <p:spPr bwMode="auto">
          <a:xfrm>
            <a:off x="7848600" y="2590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073" name="Line 30"/>
          <p:cNvSpPr>
            <a:spLocks noChangeShapeType="1"/>
          </p:cNvSpPr>
          <p:nvPr/>
        </p:nvSpPr>
        <p:spPr bwMode="auto">
          <a:xfrm flipH="1">
            <a:off x="8382000" y="1905000"/>
            <a:ext cx="762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74" name="Text Box 31"/>
          <p:cNvSpPr txBox="1">
            <a:spLocks noChangeArrowheads="1"/>
          </p:cNvSpPr>
          <p:nvPr/>
        </p:nvSpPr>
        <p:spPr bwMode="auto">
          <a:xfrm>
            <a:off x="1470025" y="6427788"/>
            <a:ext cx="221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distance from x-axis</a:t>
            </a:r>
          </a:p>
        </p:txBody>
      </p:sp>
      <p:sp>
        <p:nvSpPr>
          <p:cNvPr id="2075" name="Text Box 32"/>
          <p:cNvSpPr txBox="1">
            <a:spLocks noChangeArrowheads="1"/>
          </p:cNvSpPr>
          <p:nvPr/>
        </p:nvSpPr>
        <p:spPr bwMode="auto">
          <a:xfrm>
            <a:off x="4038600" y="6491288"/>
            <a:ext cx="2216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distance from y-axis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5"/>
          <p:cNvGraphicFramePr>
            <a:graphicFrameLocks noChangeAspect="1"/>
          </p:cNvGraphicFramePr>
          <p:nvPr/>
        </p:nvGraphicFramePr>
        <p:xfrm>
          <a:off x="2667000" y="685800"/>
          <a:ext cx="2590800" cy="739775"/>
        </p:xfrm>
        <a:graphic>
          <a:graphicData uri="http://schemas.openxmlformats.org/presentationml/2006/ole">
            <mc:AlternateContent xmlns:mc="http://schemas.openxmlformats.org/markup-compatibility/2006">
              <mc:Choice xmlns:v="urn:schemas-microsoft-com:vml" Requires="v">
                <p:oleObj name="Equation" r:id="rId3" imgW="1600200" imgH="457200" progId="Equation.DSMT4">
                  <p:embed/>
                </p:oleObj>
              </mc:Choice>
              <mc:Fallback>
                <p:oleObj name="Equation" r:id="rId3" imgW="160020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685800"/>
                        <a:ext cx="2590800"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5" name="Text Box 6"/>
          <p:cNvSpPr txBox="1">
            <a:spLocks noChangeArrowheads="1"/>
          </p:cNvSpPr>
          <p:nvPr/>
        </p:nvSpPr>
        <p:spPr bwMode="auto">
          <a:xfrm>
            <a:off x="1447800" y="152400"/>
            <a:ext cx="273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system of equations </a:t>
            </a:r>
          </a:p>
        </p:txBody>
      </p:sp>
      <p:sp>
        <p:nvSpPr>
          <p:cNvPr id="28676" name="Text Box 7"/>
          <p:cNvSpPr txBox="1">
            <a:spLocks noChangeArrowheads="1"/>
          </p:cNvSpPr>
          <p:nvPr/>
        </p:nvSpPr>
        <p:spPr bwMode="auto">
          <a:xfrm>
            <a:off x="1524000" y="4114800"/>
            <a:ext cx="5226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Since this eigenvalue problem can be rewritten as</a:t>
            </a:r>
          </a:p>
        </p:txBody>
      </p:sp>
      <p:graphicFrame>
        <p:nvGraphicFramePr>
          <p:cNvPr id="28677" name="Object 8"/>
          <p:cNvGraphicFramePr>
            <a:graphicFrameLocks noChangeAspect="1"/>
          </p:cNvGraphicFramePr>
          <p:nvPr/>
        </p:nvGraphicFramePr>
        <p:xfrm>
          <a:off x="2743200" y="4724400"/>
          <a:ext cx="2743200" cy="731838"/>
        </p:xfrm>
        <a:graphic>
          <a:graphicData uri="http://schemas.openxmlformats.org/presentationml/2006/ole">
            <mc:AlternateContent xmlns:mc="http://schemas.openxmlformats.org/markup-compatibility/2006">
              <mc:Choice xmlns:v="urn:schemas-microsoft-com:vml" Requires="v">
                <p:oleObj name="Equation" r:id="rId5" imgW="1714500" imgH="457200" progId="Equation.DSMT4">
                  <p:embed/>
                </p:oleObj>
              </mc:Choice>
              <mc:Fallback>
                <p:oleObj name="Equation" r:id="rId5" imgW="1714500" imgH="4572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4724400"/>
                        <a:ext cx="2743200" cy="731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8" name="Text Box 9"/>
          <p:cNvSpPr txBox="1">
            <a:spLocks noChangeArrowheads="1"/>
          </p:cNvSpPr>
          <p:nvPr/>
        </p:nvSpPr>
        <p:spPr bwMode="auto">
          <a:xfrm>
            <a:off x="1676400" y="1600200"/>
            <a:ext cx="304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can also be written as</a:t>
            </a:r>
          </a:p>
        </p:txBody>
      </p:sp>
      <p:graphicFrame>
        <p:nvGraphicFramePr>
          <p:cNvPr id="28679" name="Object 11"/>
          <p:cNvGraphicFramePr>
            <a:graphicFrameLocks noChangeAspect="1"/>
          </p:cNvGraphicFramePr>
          <p:nvPr/>
        </p:nvGraphicFramePr>
        <p:xfrm>
          <a:off x="3429000" y="2133600"/>
          <a:ext cx="1524000" cy="403225"/>
        </p:xfrm>
        <a:graphic>
          <a:graphicData uri="http://schemas.openxmlformats.org/presentationml/2006/ole">
            <mc:AlternateContent xmlns:mc="http://schemas.openxmlformats.org/markup-compatibility/2006">
              <mc:Choice xmlns:v="urn:schemas-microsoft-com:vml" Requires="v">
                <p:oleObj name="Equation" r:id="rId7" imgW="863225" imgH="228501" progId="Equation.DSMT4">
                  <p:embed/>
                </p:oleObj>
              </mc:Choice>
              <mc:Fallback>
                <p:oleObj name="Equation" r:id="rId7" imgW="863225" imgH="228501"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2133600"/>
                        <a:ext cx="1524000"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0" name="Text Box 12"/>
          <p:cNvSpPr txBox="1">
            <a:spLocks noChangeArrowheads="1"/>
          </p:cNvSpPr>
          <p:nvPr/>
        </p:nvSpPr>
        <p:spPr bwMode="auto">
          <a:xfrm>
            <a:off x="990600" y="2590800"/>
            <a:ext cx="74072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is called </a:t>
            </a:r>
            <a:r>
              <a:rPr lang="en-US" u="sng"/>
              <a:t>an eigenvalue problem</a:t>
            </a:r>
            <a:r>
              <a:rPr lang="en-US"/>
              <a:t>, whose solution is a scalar eigenvalue, </a:t>
            </a:r>
            <a:r>
              <a:rPr lang="en-US">
                <a:latin typeface="Times New Roman" pitchFamily="18" charset="0"/>
              </a:rPr>
              <a:t>I</a:t>
            </a:r>
            <a:r>
              <a:rPr lang="en-US"/>
              <a:t>, which here corresponds to a principal area moment, and a corresponding eigenvector, </a:t>
            </a:r>
            <a:r>
              <a:rPr lang="en-US" b="1"/>
              <a:t>U, </a:t>
            </a:r>
            <a:r>
              <a:rPr lang="en-US"/>
              <a:t>which corresponds to the components of the unit vector along the corresponding principal direction.</a:t>
            </a:r>
          </a:p>
        </p:txBody>
      </p:sp>
      <p:sp>
        <p:nvSpPr>
          <p:cNvPr id="28681" name="Text Box 13"/>
          <p:cNvSpPr txBox="1">
            <a:spLocks noChangeArrowheads="1"/>
          </p:cNvSpPr>
          <p:nvPr/>
        </p:nvSpPr>
        <p:spPr bwMode="auto">
          <a:xfrm>
            <a:off x="1524000" y="5791200"/>
            <a:ext cx="589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to  find a solution we must solve the system of equations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5"/>
          <p:cNvGraphicFramePr>
            <a:graphicFrameLocks noChangeAspect="1"/>
          </p:cNvGraphicFramePr>
          <p:nvPr/>
        </p:nvGraphicFramePr>
        <p:xfrm>
          <a:off x="2362200" y="304800"/>
          <a:ext cx="2667000" cy="969963"/>
        </p:xfrm>
        <a:graphic>
          <a:graphicData uri="http://schemas.openxmlformats.org/presentationml/2006/ole">
            <mc:AlternateContent xmlns:mc="http://schemas.openxmlformats.org/markup-compatibility/2006">
              <mc:Choice xmlns:v="urn:schemas-microsoft-com:vml" Requires="v">
                <p:oleObj name="Equation" r:id="rId3" imgW="1397000" imgH="508000" progId="Equation.DSMT4">
                  <p:embed/>
                </p:oleObj>
              </mc:Choice>
              <mc:Fallback>
                <p:oleObj name="Equation" r:id="rId3" imgW="1397000" imgH="508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04800"/>
                        <a:ext cx="2667000"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699" name="Text Box 6"/>
          <p:cNvSpPr txBox="1">
            <a:spLocks noChangeArrowheads="1"/>
          </p:cNvSpPr>
          <p:nvPr/>
        </p:nvSpPr>
        <p:spPr bwMode="auto">
          <a:xfrm>
            <a:off x="822325" y="1560513"/>
            <a:ext cx="8093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But this is a homogeneous set of equations which only has the solution </a:t>
            </a:r>
            <a:r>
              <a:rPr lang="en-US" b="1"/>
              <a:t>U</a:t>
            </a:r>
            <a:r>
              <a:rPr lang="en-US"/>
              <a:t> = 0 unless the determinant of the matrix of coefficients is zero, i.e.</a:t>
            </a:r>
          </a:p>
        </p:txBody>
      </p:sp>
      <p:graphicFrame>
        <p:nvGraphicFramePr>
          <p:cNvPr id="29700" name="Object 7"/>
          <p:cNvGraphicFramePr>
            <a:graphicFrameLocks noChangeAspect="1"/>
          </p:cNvGraphicFramePr>
          <p:nvPr/>
        </p:nvGraphicFramePr>
        <p:xfrm>
          <a:off x="2514600" y="2362200"/>
          <a:ext cx="3048000" cy="557213"/>
        </p:xfrm>
        <a:graphic>
          <a:graphicData uri="http://schemas.openxmlformats.org/presentationml/2006/ole">
            <mc:AlternateContent xmlns:mc="http://schemas.openxmlformats.org/markup-compatibility/2006">
              <mc:Choice xmlns:v="urn:schemas-microsoft-com:vml" Requires="v">
                <p:oleObj name="Equation" r:id="rId5" imgW="1459866" imgH="266584" progId="Equation.DSMT4">
                  <p:embed/>
                </p:oleObj>
              </mc:Choice>
              <mc:Fallback>
                <p:oleObj name="Equation" r:id="rId5" imgW="1459866" imgH="266584"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362200"/>
                        <a:ext cx="3048000"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1" name="Text Box 8"/>
          <p:cNvSpPr txBox="1">
            <a:spLocks noChangeArrowheads="1"/>
          </p:cNvSpPr>
          <p:nvPr/>
        </p:nvSpPr>
        <p:spPr bwMode="auto">
          <a:xfrm>
            <a:off x="974725" y="3084513"/>
            <a:ext cx="64556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Expanding this equation, we obtain a quadratic equation for </a:t>
            </a:r>
            <a:r>
              <a:rPr lang="en-US" i="1" dirty="0">
                <a:latin typeface="Times New Roman" pitchFamily="18" charset="0"/>
              </a:rPr>
              <a:t>I</a:t>
            </a:r>
            <a:r>
              <a:rPr lang="en-US" dirty="0"/>
              <a:t>:</a:t>
            </a:r>
          </a:p>
        </p:txBody>
      </p:sp>
      <p:graphicFrame>
        <p:nvGraphicFramePr>
          <p:cNvPr id="29702" name="Object 9"/>
          <p:cNvGraphicFramePr>
            <a:graphicFrameLocks noChangeAspect="1"/>
          </p:cNvGraphicFramePr>
          <p:nvPr/>
        </p:nvGraphicFramePr>
        <p:xfrm>
          <a:off x="2362200" y="3810000"/>
          <a:ext cx="3962400" cy="541338"/>
        </p:xfrm>
        <a:graphic>
          <a:graphicData uri="http://schemas.openxmlformats.org/presentationml/2006/ole">
            <mc:AlternateContent xmlns:mc="http://schemas.openxmlformats.org/markup-compatibility/2006">
              <mc:Choice xmlns:v="urn:schemas-microsoft-com:vml" Requires="v">
                <p:oleObj name="Equation" r:id="rId7" imgW="1954951" imgH="266584" progId="Equation.DSMT4">
                  <p:embed/>
                </p:oleObj>
              </mc:Choice>
              <mc:Fallback>
                <p:oleObj name="Equation" r:id="rId7" imgW="1954951" imgH="266584"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3810000"/>
                        <a:ext cx="39624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3" name="Text Box 10"/>
          <p:cNvSpPr txBox="1">
            <a:spLocks noChangeArrowheads="1"/>
          </p:cNvSpPr>
          <p:nvPr/>
        </p:nvSpPr>
        <p:spPr bwMode="auto">
          <a:xfrm>
            <a:off x="1127125" y="4684713"/>
            <a:ext cx="257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has the two roots</a:t>
            </a:r>
          </a:p>
        </p:txBody>
      </p:sp>
      <p:graphicFrame>
        <p:nvGraphicFramePr>
          <p:cNvPr id="29704" name="Object 11"/>
          <p:cNvGraphicFramePr>
            <a:graphicFrameLocks noChangeAspect="1"/>
          </p:cNvGraphicFramePr>
          <p:nvPr/>
        </p:nvGraphicFramePr>
        <p:xfrm>
          <a:off x="2286000" y="5181600"/>
          <a:ext cx="3733800" cy="884238"/>
        </p:xfrm>
        <a:graphic>
          <a:graphicData uri="http://schemas.openxmlformats.org/presentationml/2006/ole">
            <mc:AlternateContent xmlns:mc="http://schemas.openxmlformats.org/markup-compatibility/2006">
              <mc:Choice xmlns:v="urn:schemas-microsoft-com:vml" Requires="v">
                <p:oleObj name="Equation" r:id="rId9" imgW="2197100" imgH="520700" progId="Equation.DSMT4">
                  <p:embed/>
                </p:oleObj>
              </mc:Choice>
              <mc:Fallback>
                <p:oleObj name="Equation" r:id="rId9" imgW="2197100" imgH="5207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0" y="5181600"/>
                        <a:ext cx="373380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05" name="Text Box 12"/>
          <p:cNvSpPr txBox="1">
            <a:spLocks noChangeArrowheads="1"/>
          </p:cNvSpPr>
          <p:nvPr/>
        </p:nvSpPr>
        <p:spPr bwMode="auto">
          <a:xfrm>
            <a:off x="1431925" y="6208713"/>
            <a:ext cx="5187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we see are just the principal area moments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4"/>
          <p:cNvGraphicFramePr>
            <a:graphicFrameLocks noChangeAspect="1"/>
          </p:cNvGraphicFramePr>
          <p:nvPr/>
        </p:nvGraphicFramePr>
        <p:xfrm>
          <a:off x="2209800" y="457200"/>
          <a:ext cx="2667000" cy="969963"/>
        </p:xfrm>
        <a:graphic>
          <a:graphicData uri="http://schemas.openxmlformats.org/presentationml/2006/ole">
            <mc:AlternateContent xmlns:mc="http://schemas.openxmlformats.org/markup-compatibility/2006">
              <mc:Choice xmlns:v="urn:schemas-microsoft-com:vml" Requires="v">
                <p:oleObj name="Equation" r:id="rId3" imgW="1397000" imgH="508000" progId="Equation.DSMT4">
                  <p:embed/>
                </p:oleObj>
              </mc:Choice>
              <mc:Fallback>
                <p:oleObj name="Equation" r:id="rId3" imgW="13970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57200"/>
                        <a:ext cx="2667000"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3" name="Text Box 6"/>
          <p:cNvSpPr txBox="1">
            <a:spLocks noChangeArrowheads="1"/>
          </p:cNvSpPr>
          <p:nvPr/>
        </p:nvSpPr>
        <p:spPr bwMode="auto">
          <a:xfrm>
            <a:off x="762000" y="1752600"/>
            <a:ext cx="76358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we place one of the principal values back into the above system of equations then we can solve for the corresponding principal direction. However, since we have set the determinant of this system equal to zero, the two equations above are not independent. Thus, we can only solve one of them for a ratio of unit vector components. Thus, for example, from the first equation and using </a:t>
            </a:r>
            <a:r>
              <a:rPr lang="en-US" i="1">
                <a:latin typeface="Times New Roman" pitchFamily="18" charset="0"/>
              </a:rPr>
              <a:t>I </a:t>
            </a:r>
            <a:r>
              <a:rPr lang="en-US"/>
              <a:t>= </a:t>
            </a:r>
            <a:r>
              <a:rPr lang="en-US" i="1">
                <a:latin typeface="Times New Roman" pitchFamily="18" charset="0"/>
              </a:rPr>
              <a:t>I</a:t>
            </a:r>
            <a:r>
              <a:rPr lang="en-US" baseline="-25000"/>
              <a:t>1</a:t>
            </a:r>
            <a:r>
              <a:rPr lang="en-US"/>
              <a:t> we have</a:t>
            </a:r>
          </a:p>
        </p:txBody>
      </p:sp>
      <p:graphicFrame>
        <p:nvGraphicFramePr>
          <p:cNvPr id="30724" name="Object 7"/>
          <p:cNvGraphicFramePr>
            <a:graphicFrameLocks noChangeAspect="1"/>
          </p:cNvGraphicFramePr>
          <p:nvPr/>
        </p:nvGraphicFramePr>
        <p:xfrm>
          <a:off x="2286000" y="3810000"/>
          <a:ext cx="1676400" cy="825500"/>
        </p:xfrm>
        <a:graphic>
          <a:graphicData uri="http://schemas.openxmlformats.org/presentationml/2006/ole">
            <mc:AlternateContent xmlns:mc="http://schemas.openxmlformats.org/markup-compatibility/2006">
              <mc:Choice xmlns:v="urn:schemas-microsoft-com:vml" Requires="v">
                <p:oleObj name="Equation" r:id="rId5" imgW="876300" imgH="431800" progId="Equation.DSMT4">
                  <p:embed/>
                </p:oleObj>
              </mc:Choice>
              <mc:Fallback>
                <p:oleObj name="Equation" r:id="rId5" imgW="876300" imgH="431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810000"/>
                        <a:ext cx="1676400" cy="825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5" name="Text Box 8"/>
          <p:cNvSpPr txBox="1">
            <a:spLocks noChangeArrowheads="1"/>
          </p:cNvSpPr>
          <p:nvPr/>
        </p:nvSpPr>
        <p:spPr bwMode="auto">
          <a:xfrm>
            <a:off x="974725" y="5218113"/>
            <a:ext cx="380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But since </a:t>
            </a:r>
            <a:r>
              <a:rPr lang="en-US" b="1"/>
              <a:t>U</a:t>
            </a:r>
            <a:r>
              <a:rPr lang="en-US"/>
              <a:t> is a unit vector we have</a:t>
            </a:r>
          </a:p>
        </p:txBody>
      </p:sp>
      <p:graphicFrame>
        <p:nvGraphicFramePr>
          <p:cNvPr id="30726" name="Object 9"/>
          <p:cNvGraphicFramePr>
            <a:graphicFrameLocks noChangeAspect="1"/>
          </p:cNvGraphicFramePr>
          <p:nvPr/>
        </p:nvGraphicFramePr>
        <p:xfrm>
          <a:off x="3429000" y="5715000"/>
          <a:ext cx="1447800" cy="528638"/>
        </p:xfrm>
        <a:graphic>
          <a:graphicData uri="http://schemas.openxmlformats.org/presentationml/2006/ole">
            <mc:AlternateContent xmlns:mc="http://schemas.openxmlformats.org/markup-compatibility/2006">
              <mc:Choice xmlns:v="urn:schemas-microsoft-com:vml" Requires="v">
                <p:oleObj name="Equation" r:id="rId7" imgW="799753" imgH="291973" progId="Equation.DSMT4">
                  <p:embed/>
                </p:oleObj>
              </mc:Choice>
              <mc:Fallback>
                <p:oleObj name="Equation" r:id="rId7" imgW="799753" imgH="291973"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5715000"/>
                        <a:ext cx="14478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7" name="Text Box 10"/>
          <p:cNvSpPr txBox="1">
            <a:spLocks noChangeArrowheads="1"/>
          </p:cNvSpPr>
          <p:nvPr/>
        </p:nvSpPr>
        <p:spPr bwMode="auto">
          <a:xfrm>
            <a:off x="1050925" y="6361113"/>
            <a:ext cx="58404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which we can solve for U</a:t>
            </a:r>
            <a:r>
              <a:rPr lang="en-US" baseline="-25000"/>
              <a:t>y </a:t>
            </a:r>
            <a:r>
              <a:rPr lang="en-US"/>
              <a:t> in terms of the above ratio as</a:t>
            </a:r>
          </a:p>
        </p:txBody>
      </p:sp>
      <p:sp>
        <p:nvSpPr>
          <p:cNvPr id="30728" name="Text Box 11"/>
          <p:cNvSpPr txBox="1">
            <a:spLocks noChangeArrowheads="1"/>
          </p:cNvSpPr>
          <p:nvPr/>
        </p:nvSpPr>
        <p:spPr bwMode="auto">
          <a:xfrm>
            <a:off x="4479925" y="3767138"/>
            <a:ext cx="44434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Note: this is equivalent to solving for </a:t>
            </a:r>
            <a:r>
              <a:rPr lang="en-US">
                <a:latin typeface="Symbol" pitchFamily="18" charset="2"/>
              </a:rPr>
              <a:t>q</a:t>
            </a:r>
            <a:r>
              <a:rPr lang="en-US"/>
              <a:t> via:</a:t>
            </a:r>
          </a:p>
          <a:p>
            <a:pPr eaLnBrk="1" hangingPunct="1"/>
            <a:endParaRPr lang="en-US"/>
          </a:p>
        </p:txBody>
      </p:sp>
      <p:graphicFrame>
        <p:nvGraphicFramePr>
          <p:cNvPr id="30729" name="Object 12"/>
          <p:cNvGraphicFramePr>
            <a:graphicFrameLocks noChangeAspect="1"/>
          </p:cNvGraphicFramePr>
          <p:nvPr/>
        </p:nvGraphicFramePr>
        <p:xfrm>
          <a:off x="5791200" y="4114800"/>
          <a:ext cx="1600200" cy="736600"/>
        </p:xfrm>
        <a:graphic>
          <a:graphicData uri="http://schemas.openxmlformats.org/presentationml/2006/ole">
            <mc:AlternateContent xmlns:mc="http://schemas.openxmlformats.org/markup-compatibility/2006">
              <mc:Choice xmlns:v="urn:schemas-microsoft-com:vml" Requires="v">
                <p:oleObj name="Equation" r:id="rId9" imgW="965200" imgH="444500" progId="Equation.DSMT4">
                  <p:embed/>
                </p:oleObj>
              </mc:Choice>
              <mc:Fallback>
                <p:oleObj name="Equation" r:id="rId9" imgW="965200" imgH="444500" progId="Equation.DSMT4">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1200" y="4114800"/>
                        <a:ext cx="1600200"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bject 4"/>
          <p:cNvGraphicFramePr>
            <a:graphicFrameLocks noChangeAspect="1"/>
          </p:cNvGraphicFramePr>
          <p:nvPr/>
        </p:nvGraphicFramePr>
        <p:xfrm>
          <a:off x="1447800" y="381000"/>
          <a:ext cx="2057400" cy="857250"/>
        </p:xfrm>
        <a:graphic>
          <a:graphicData uri="http://schemas.openxmlformats.org/presentationml/2006/ole">
            <mc:AlternateContent xmlns:mc="http://schemas.openxmlformats.org/markup-compatibility/2006">
              <mc:Choice xmlns:v="urn:schemas-microsoft-com:vml" Requires="v">
                <p:oleObj name="Equation" r:id="rId3" imgW="1219200" imgH="508000" progId="Equation.DSMT4">
                  <p:embed/>
                </p:oleObj>
              </mc:Choice>
              <mc:Fallback>
                <p:oleObj name="Equation" r:id="rId3" imgW="12192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81000"/>
                        <a:ext cx="2057400"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47" name="Text Box 5"/>
          <p:cNvSpPr txBox="1">
            <a:spLocks noChangeArrowheads="1"/>
          </p:cNvSpPr>
          <p:nvPr/>
        </p:nvSpPr>
        <p:spPr bwMode="auto">
          <a:xfrm>
            <a:off x="822325" y="1484313"/>
            <a:ext cx="77120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then we can find U</a:t>
            </a:r>
            <a:r>
              <a:rPr lang="en-US" baseline="-25000"/>
              <a:t>x</a:t>
            </a:r>
            <a:r>
              <a:rPr lang="en-US"/>
              <a:t> since the ratio U</a:t>
            </a:r>
            <a:r>
              <a:rPr lang="en-US" baseline="-25000"/>
              <a:t>x</a:t>
            </a:r>
            <a:r>
              <a:rPr lang="en-US"/>
              <a:t>/U</a:t>
            </a:r>
            <a:r>
              <a:rPr lang="en-US" baseline="-25000"/>
              <a:t>y</a:t>
            </a:r>
            <a:r>
              <a:rPr lang="en-US"/>
              <a:t> is known. Note that we only get the vector solution to within a plus or minus sign since both </a:t>
            </a:r>
            <a:r>
              <a:rPr lang="en-US" b="1"/>
              <a:t>U</a:t>
            </a:r>
            <a:r>
              <a:rPr lang="en-US"/>
              <a:t> and –</a:t>
            </a:r>
            <a:r>
              <a:rPr lang="en-US" b="1"/>
              <a:t>U</a:t>
            </a:r>
            <a:r>
              <a:rPr lang="en-US"/>
              <a:t> are principal directions. If we repeat the process for </a:t>
            </a:r>
            <a:r>
              <a:rPr lang="en-US" i="1">
                <a:latin typeface="Times New Roman" pitchFamily="18" charset="0"/>
              </a:rPr>
              <a:t>I</a:t>
            </a:r>
            <a:r>
              <a:rPr lang="en-US" baseline="-25000"/>
              <a:t>2</a:t>
            </a:r>
            <a:r>
              <a:rPr lang="en-US"/>
              <a:t> then we can find the second principal direction.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4"/>
          <p:cNvSpPr txBox="1">
            <a:spLocks noChangeArrowheads="1"/>
          </p:cNvSpPr>
          <p:nvPr/>
        </p:nvSpPr>
        <p:spPr bwMode="auto">
          <a:xfrm>
            <a:off x="1127125" y="265113"/>
            <a:ext cx="72231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It can be shown that the eigenvalues </a:t>
            </a:r>
            <a:r>
              <a:rPr lang="en-US" i="1">
                <a:latin typeface="Times New Roman" pitchFamily="18" charset="0"/>
              </a:rPr>
              <a:t>I</a:t>
            </a:r>
            <a:r>
              <a:rPr lang="en-US" baseline="-25000"/>
              <a:t>1</a:t>
            </a:r>
            <a:r>
              <a:rPr lang="en-US"/>
              <a:t> , </a:t>
            </a:r>
            <a:r>
              <a:rPr lang="en-US" i="1">
                <a:latin typeface="Times New Roman" pitchFamily="18" charset="0"/>
              </a:rPr>
              <a:t>I</a:t>
            </a:r>
            <a:r>
              <a:rPr lang="en-US" baseline="-25000"/>
              <a:t>2</a:t>
            </a:r>
            <a:r>
              <a:rPr lang="en-US"/>
              <a:t>  of the eigenvalue problem</a:t>
            </a:r>
          </a:p>
        </p:txBody>
      </p:sp>
      <p:graphicFrame>
        <p:nvGraphicFramePr>
          <p:cNvPr id="33795" name="Object 5"/>
          <p:cNvGraphicFramePr>
            <a:graphicFrameLocks noChangeAspect="1"/>
          </p:cNvGraphicFramePr>
          <p:nvPr/>
        </p:nvGraphicFramePr>
        <p:xfrm>
          <a:off x="3048000" y="990600"/>
          <a:ext cx="1524000" cy="403225"/>
        </p:xfrm>
        <a:graphic>
          <a:graphicData uri="http://schemas.openxmlformats.org/presentationml/2006/ole">
            <mc:AlternateContent xmlns:mc="http://schemas.openxmlformats.org/markup-compatibility/2006">
              <mc:Choice xmlns:v="urn:schemas-microsoft-com:vml" Requires="v">
                <p:oleObj name="Equation" r:id="rId3" imgW="863225" imgH="228501" progId="Equation.DSMT4">
                  <p:embed/>
                </p:oleObj>
              </mc:Choice>
              <mc:Fallback>
                <p:oleObj name="Equation" r:id="rId3" imgW="863225" imgH="228501"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990600"/>
                        <a:ext cx="1524000" cy="403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796" name="Text Box 6"/>
          <p:cNvSpPr txBox="1">
            <a:spLocks noChangeArrowheads="1"/>
          </p:cNvSpPr>
          <p:nvPr/>
        </p:nvSpPr>
        <p:spPr bwMode="auto">
          <a:xfrm>
            <a:off x="1203325" y="1636713"/>
            <a:ext cx="600392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are always real and the eigenvectors </a:t>
            </a:r>
            <a:r>
              <a:rPr lang="en-US" b="1"/>
              <a:t>U</a:t>
            </a:r>
            <a:r>
              <a:rPr lang="en-US" baseline="-25000"/>
              <a:t>1</a:t>
            </a:r>
            <a:r>
              <a:rPr lang="en-US"/>
              <a:t> ,  </a:t>
            </a:r>
            <a:r>
              <a:rPr lang="en-US" b="1"/>
              <a:t>U</a:t>
            </a:r>
            <a:r>
              <a:rPr lang="en-US" baseline="-25000"/>
              <a:t>2</a:t>
            </a:r>
            <a:r>
              <a:rPr lang="en-US"/>
              <a:t>  are real and orthogonal to each other since the matrix [ </a:t>
            </a:r>
            <a:r>
              <a:rPr lang="en-US" b="1">
                <a:latin typeface="Times New Roman" pitchFamily="18" charset="0"/>
              </a:rPr>
              <a:t>I</a:t>
            </a:r>
            <a:r>
              <a:rPr lang="en-US"/>
              <a:t> ] is a real, symmetrical matrix.</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a:extLst>
              <a:ext uri="{FF2B5EF4-FFF2-40B4-BE49-F238E27FC236}">
                <a16:creationId xmlns:a16="http://schemas.microsoft.com/office/drawing/2014/main" id="{664123E6-9234-484D-B15B-80EB5C70020A}"/>
              </a:ext>
            </a:extLst>
          </p:cNvPr>
          <p:cNvSpPr txBox="1">
            <a:spLocks noChangeArrowheads="1"/>
          </p:cNvSpPr>
          <p:nvPr/>
        </p:nvSpPr>
        <p:spPr bwMode="auto">
          <a:xfrm>
            <a:off x="858514" y="1274346"/>
            <a:ext cx="7788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In MATLAB we can get both principal values and directions directly by just forming up the area moment matrix </a:t>
            </a:r>
          </a:p>
        </p:txBody>
      </p:sp>
      <p:graphicFrame>
        <p:nvGraphicFramePr>
          <p:cNvPr id="3" name="Object 7">
            <a:extLst>
              <a:ext uri="{FF2B5EF4-FFF2-40B4-BE49-F238E27FC236}">
                <a16:creationId xmlns:a16="http://schemas.microsoft.com/office/drawing/2014/main" id="{021935CD-B88C-4C25-9A87-7C28D9C06CD5}"/>
              </a:ext>
            </a:extLst>
          </p:cNvPr>
          <p:cNvGraphicFramePr>
            <a:graphicFrameLocks noChangeAspect="1"/>
          </p:cNvGraphicFramePr>
          <p:nvPr>
            <p:extLst>
              <p:ext uri="{D42A27DB-BD31-4B8C-83A1-F6EECF244321}">
                <p14:modId xmlns:p14="http://schemas.microsoft.com/office/powerpoint/2010/main" val="1797605615"/>
              </p:ext>
            </p:extLst>
          </p:nvPr>
        </p:nvGraphicFramePr>
        <p:xfrm>
          <a:off x="2790548" y="2122279"/>
          <a:ext cx="1676400" cy="727075"/>
        </p:xfrm>
        <a:graphic>
          <a:graphicData uri="http://schemas.openxmlformats.org/presentationml/2006/ole">
            <mc:AlternateContent xmlns:mc="http://schemas.openxmlformats.org/markup-compatibility/2006">
              <mc:Choice xmlns:v="urn:schemas-microsoft-com:vml" Requires="v">
                <p:oleObj name="Equation" r:id="rId3" imgW="1054100" imgH="457200" progId="Equation.DSMT4">
                  <p:embed/>
                </p:oleObj>
              </mc:Choice>
              <mc:Fallback>
                <p:oleObj name="Equation" r:id="rId3" imgW="1054100" imgH="457200" progId="Equation.DSMT4">
                  <p:embed/>
                  <p:pic>
                    <p:nvPicPr>
                      <p:cNvPr id="3174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0548" y="2122279"/>
                        <a:ext cx="1676400" cy="72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 name="Text Box 8">
            <a:extLst>
              <a:ext uri="{FF2B5EF4-FFF2-40B4-BE49-F238E27FC236}">
                <a16:creationId xmlns:a16="http://schemas.microsoft.com/office/drawing/2014/main" id="{5D8372B3-C9A5-45F4-85DF-05A96D20B711}"/>
              </a:ext>
            </a:extLst>
          </p:cNvPr>
          <p:cNvSpPr txBox="1">
            <a:spLocks noChangeArrowheads="1"/>
          </p:cNvSpPr>
          <p:nvPr/>
        </p:nvSpPr>
        <p:spPr bwMode="auto">
          <a:xfrm>
            <a:off x="473075" y="3055937"/>
            <a:ext cx="81692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then giving that matrix to the built-in function eig which solves the eigenvalue problem. the MATLAB call is:</a:t>
            </a:r>
          </a:p>
          <a:p>
            <a:pPr eaLnBrk="1" hangingPunct="1"/>
            <a:endParaRPr lang="en-US"/>
          </a:p>
          <a:p>
            <a:pPr eaLnBrk="1" hangingPunct="1"/>
            <a:r>
              <a:rPr lang="en-US"/>
              <a:t>[ pdirs, pvals] = eig(M)</a:t>
            </a:r>
          </a:p>
        </p:txBody>
      </p:sp>
      <p:sp>
        <p:nvSpPr>
          <p:cNvPr id="5" name="Text Box 9">
            <a:extLst>
              <a:ext uri="{FF2B5EF4-FFF2-40B4-BE49-F238E27FC236}">
                <a16:creationId xmlns:a16="http://schemas.microsoft.com/office/drawing/2014/main" id="{A0A9FD09-D934-4F6D-8C28-9000B85808F1}"/>
              </a:ext>
            </a:extLst>
          </p:cNvPr>
          <p:cNvSpPr txBox="1">
            <a:spLocks noChangeArrowheads="1"/>
          </p:cNvSpPr>
          <p:nvPr/>
        </p:nvSpPr>
        <p:spPr bwMode="auto">
          <a:xfrm>
            <a:off x="854075" y="4427537"/>
            <a:ext cx="8077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matrix pdirs will then have the principal direction components (in columns) as</a:t>
            </a:r>
          </a:p>
        </p:txBody>
      </p:sp>
      <p:sp>
        <p:nvSpPr>
          <p:cNvPr id="6" name="TextBox 5">
            <a:extLst>
              <a:ext uri="{FF2B5EF4-FFF2-40B4-BE49-F238E27FC236}">
                <a16:creationId xmlns:a16="http://schemas.microsoft.com/office/drawing/2014/main" id="{867CA58D-A790-4251-9934-A6947526AEB3}"/>
              </a:ext>
            </a:extLst>
          </p:cNvPr>
          <p:cNvSpPr txBox="1"/>
          <p:nvPr/>
        </p:nvSpPr>
        <p:spPr>
          <a:xfrm>
            <a:off x="609600" y="228600"/>
            <a:ext cx="6917343" cy="369332"/>
          </a:xfrm>
          <a:prstGeom prst="rect">
            <a:avLst/>
          </a:prstGeom>
          <a:noFill/>
        </p:spPr>
        <p:txBody>
          <a:bodyPr wrap="none" rtlCol="0">
            <a:spAutoFit/>
          </a:bodyPr>
          <a:lstStyle/>
          <a:p>
            <a:r>
              <a:rPr lang="en-US" dirty="0">
                <a:solidFill>
                  <a:srgbClr val="C00000"/>
                </a:solidFill>
              </a:rPr>
              <a:t>Principal Area Moments and Directions as an Eigenvalue Problem</a:t>
            </a:r>
          </a:p>
        </p:txBody>
      </p:sp>
      <p:graphicFrame>
        <p:nvGraphicFramePr>
          <p:cNvPr id="7" name="Object 4">
            <a:extLst>
              <a:ext uri="{FF2B5EF4-FFF2-40B4-BE49-F238E27FC236}">
                <a16:creationId xmlns:a16="http://schemas.microsoft.com/office/drawing/2014/main" id="{A992B0F1-5AFA-5515-59A0-67CB3711E1B5}"/>
              </a:ext>
            </a:extLst>
          </p:cNvPr>
          <p:cNvGraphicFramePr>
            <a:graphicFrameLocks noChangeAspect="1"/>
          </p:cNvGraphicFramePr>
          <p:nvPr>
            <p:extLst>
              <p:ext uri="{D42A27DB-BD31-4B8C-83A1-F6EECF244321}">
                <p14:modId xmlns:p14="http://schemas.microsoft.com/office/powerpoint/2010/main" val="2199134015"/>
              </p:ext>
            </p:extLst>
          </p:nvPr>
        </p:nvGraphicFramePr>
        <p:xfrm>
          <a:off x="609600" y="5166991"/>
          <a:ext cx="2438400" cy="885825"/>
        </p:xfrm>
        <a:graphic>
          <a:graphicData uri="http://schemas.openxmlformats.org/presentationml/2006/ole">
            <mc:AlternateContent xmlns:mc="http://schemas.openxmlformats.org/markup-compatibility/2006">
              <mc:Choice xmlns:v="urn:schemas-microsoft-com:vml" Requires="v">
                <p:oleObj name="Equation" r:id="rId5" imgW="1397000" imgH="508000" progId="Equation.DSMT4">
                  <p:embed/>
                </p:oleObj>
              </mc:Choice>
              <mc:Fallback>
                <p:oleObj name="Equation" r:id="rId5" imgW="1397000" imgH="508000" progId="Equation.DSMT4">
                  <p:embed/>
                  <p:pic>
                    <p:nvPicPr>
                      <p:cNvPr id="3277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5166991"/>
                        <a:ext cx="2438400"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 Box 5">
            <a:extLst>
              <a:ext uri="{FF2B5EF4-FFF2-40B4-BE49-F238E27FC236}">
                <a16:creationId xmlns:a16="http://schemas.microsoft.com/office/drawing/2014/main" id="{2C0BDFA0-9F70-5DFD-D28D-61D86779B2B8}"/>
              </a:ext>
            </a:extLst>
          </p:cNvPr>
          <p:cNvSpPr txBox="1">
            <a:spLocks noChangeArrowheads="1"/>
          </p:cNvSpPr>
          <p:nvPr/>
        </p:nvSpPr>
        <p:spPr bwMode="auto">
          <a:xfrm>
            <a:off x="332964" y="6164629"/>
            <a:ext cx="669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and the matrix </a:t>
            </a:r>
            <a:r>
              <a:rPr lang="en-US" dirty="0" err="1"/>
              <a:t>pvals</a:t>
            </a:r>
            <a:r>
              <a:rPr lang="en-US" dirty="0"/>
              <a:t> will have the corresponding principal values</a:t>
            </a:r>
          </a:p>
        </p:txBody>
      </p:sp>
      <p:graphicFrame>
        <p:nvGraphicFramePr>
          <p:cNvPr id="9" name="Object 6">
            <a:extLst>
              <a:ext uri="{FF2B5EF4-FFF2-40B4-BE49-F238E27FC236}">
                <a16:creationId xmlns:a16="http://schemas.microsoft.com/office/drawing/2014/main" id="{5311E06D-5344-6579-6EBF-11FA48D08478}"/>
              </a:ext>
            </a:extLst>
          </p:cNvPr>
          <p:cNvGraphicFramePr>
            <a:graphicFrameLocks noChangeAspect="1"/>
          </p:cNvGraphicFramePr>
          <p:nvPr>
            <p:extLst>
              <p:ext uri="{D42A27DB-BD31-4B8C-83A1-F6EECF244321}">
                <p14:modId xmlns:p14="http://schemas.microsoft.com/office/powerpoint/2010/main" val="498599616"/>
              </p:ext>
            </p:extLst>
          </p:nvPr>
        </p:nvGraphicFramePr>
        <p:xfrm>
          <a:off x="7076831" y="5913767"/>
          <a:ext cx="1905000" cy="841375"/>
        </p:xfrm>
        <a:graphic>
          <a:graphicData uri="http://schemas.openxmlformats.org/presentationml/2006/ole">
            <mc:AlternateContent xmlns:mc="http://schemas.openxmlformats.org/markup-compatibility/2006">
              <mc:Choice xmlns:v="urn:schemas-microsoft-com:vml" Requires="v">
                <p:oleObj name="Equation" r:id="rId7" imgW="977900" imgH="431800" progId="Equation.DSMT4">
                  <p:embed/>
                </p:oleObj>
              </mc:Choice>
              <mc:Fallback>
                <p:oleObj name="Equation" r:id="rId7" imgW="977900" imgH="431800" progId="Equation.DSMT4">
                  <p:embed/>
                  <p:pic>
                    <p:nvPicPr>
                      <p:cNvPr id="32772"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76831" y="5913767"/>
                        <a:ext cx="1905000"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331860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Text Box 7"/>
          <p:cNvSpPr txBox="1">
            <a:spLocks noChangeArrowheads="1"/>
          </p:cNvSpPr>
          <p:nvPr/>
        </p:nvSpPr>
        <p:spPr bwMode="auto">
          <a:xfrm>
            <a:off x="319014" y="151843"/>
            <a:ext cx="395492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14.6</a:t>
            </a:r>
          </a:p>
          <a:p>
            <a:pPr eaLnBrk="1" hangingPunct="1"/>
            <a:endParaRPr lang="en-US" dirty="0">
              <a:solidFill>
                <a:srgbClr val="C00000"/>
              </a:solidFill>
            </a:endParaRPr>
          </a:p>
          <a:p>
            <a:pPr eaLnBrk="1" hangingPunct="1"/>
            <a:r>
              <a:rPr lang="en-US" dirty="0"/>
              <a:t>Consider our triangle example again:</a:t>
            </a:r>
          </a:p>
        </p:txBody>
      </p:sp>
      <p:sp>
        <p:nvSpPr>
          <p:cNvPr id="32774" name="Rectangle 8"/>
          <p:cNvSpPr>
            <a:spLocks noChangeArrowheads="1"/>
          </p:cNvSpPr>
          <p:nvPr/>
        </p:nvSpPr>
        <p:spPr bwMode="auto">
          <a:xfrm>
            <a:off x="4554962" y="734375"/>
            <a:ext cx="4572000" cy="386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M = [ 288 72;72 72];</a:t>
            </a:r>
          </a:p>
          <a:p>
            <a:pPr>
              <a:spcBef>
                <a:spcPct val="50000"/>
              </a:spcBef>
            </a:pPr>
            <a:r>
              <a:rPr lang="en-US" sz="1400" dirty="0"/>
              <a:t> [</a:t>
            </a:r>
            <a:r>
              <a:rPr lang="en-US" sz="1400" dirty="0" err="1"/>
              <a:t>pdirs</a:t>
            </a:r>
            <a:r>
              <a:rPr lang="en-US" sz="1400" dirty="0"/>
              <a:t>, </a:t>
            </a:r>
            <a:r>
              <a:rPr lang="en-US" sz="1400" dirty="0" err="1"/>
              <a:t>pvals</a:t>
            </a:r>
            <a:r>
              <a:rPr lang="en-US" sz="1400" dirty="0"/>
              <a:t>] = </a:t>
            </a:r>
            <a:r>
              <a:rPr lang="en-US" sz="1400" dirty="0" err="1"/>
              <a:t>eig</a:t>
            </a:r>
            <a:r>
              <a:rPr lang="en-US" sz="1400" dirty="0"/>
              <a:t>(M)</a:t>
            </a:r>
          </a:p>
          <a:p>
            <a:pPr>
              <a:spcBef>
                <a:spcPct val="50000"/>
              </a:spcBef>
            </a:pPr>
            <a:endParaRPr lang="en-US" sz="1400" dirty="0"/>
          </a:p>
          <a:p>
            <a:pPr>
              <a:spcBef>
                <a:spcPct val="50000"/>
              </a:spcBef>
            </a:pPr>
            <a:r>
              <a:rPr lang="en-US" sz="1400" dirty="0" err="1"/>
              <a:t>pdirs</a:t>
            </a:r>
            <a:r>
              <a:rPr lang="en-US" sz="1400" dirty="0"/>
              <a:t> =</a:t>
            </a:r>
          </a:p>
          <a:p>
            <a:pPr>
              <a:spcBef>
                <a:spcPct val="50000"/>
              </a:spcBef>
            </a:pPr>
            <a:r>
              <a:rPr lang="en-US" sz="1400" dirty="0"/>
              <a:t>    0.2898   -0.9571</a:t>
            </a:r>
          </a:p>
          <a:p>
            <a:pPr>
              <a:spcBef>
                <a:spcPct val="50000"/>
              </a:spcBef>
            </a:pPr>
            <a:r>
              <a:rPr lang="en-US" sz="1400" dirty="0"/>
              <a:t>   -0.9571   -0.2898</a:t>
            </a:r>
          </a:p>
          <a:p>
            <a:pPr>
              <a:spcBef>
                <a:spcPct val="50000"/>
              </a:spcBef>
            </a:pPr>
            <a:endParaRPr lang="en-US" sz="1400" dirty="0"/>
          </a:p>
          <a:p>
            <a:pPr>
              <a:spcBef>
                <a:spcPct val="50000"/>
              </a:spcBef>
            </a:pPr>
            <a:r>
              <a:rPr lang="en-US" sz="1400" dirty="0" err="1"/>
              <a:t>pvals</a:t>
            </a:r>
            <a:r>
              <a:rPr lang="en-US" sz="1400" dirty="0"/>
              <a:t> =</a:t>
            </a:r>
          </a:p>
          <a:p>
            <a:pPr>
              <a:spcBef>
                <a:spcPct val="50000"/>
              </a:spcBef>
            </a:pPr>
            <a:r>
              <a:rPr lang="en-US" sz="1400" dirty="0"/>
              <a:t>   50.2002         0</a:t>
            </a:r>
          </a:p>
          <a:p>
            <a:pPr>
              <a:spcBef>
                <a:spcPct val="50000"/>
              </a:spcBef>
            </a:pPr>
            <a:r>
              <a:rPr lang="en-US" sz="1400" dirty="0"/>
              <a:t>         0  309.7998</a:t>
            </a:r>
          </a:p>
          <a:p>
            <a:pPr>
              <a:spcBef>
                <a:spcPct val="50000"/>
              </a:spcBef>
            </a:pPr>
            <a:r>
              <a:rPr lang="en-US" sz="1400" dirty="0" err="1"/>
              <a:t>atand</a:t>
            </a:r>
            <a:r>
              <a:rPr lang="en-US" sz="1400" dirty="0"/>
              <a:t>(</a:t>
            </a:r>
            <a:r>
              <a:rPr lang="en-US" sz="1400" dirty="0" err="1"/>
              <a:t>pdirs</a:t>
            </a:r>
            <a:r>
              <a:rPr lang="en-US" sz="1400" dirty="0"/>
              <a:t>(2,2)/</a:t>
            </a:r>
            <a:r>
              <a:rPr lang="en-US" sz="1400" dirty="0" err="1"/>
              <a:t>pdirs</a:t>
            </a:r>
            <a:r>
              <a:rPr lang="en-US" sz="1400" dirty="0"/>
              <a:t>(1,2)) </a:t>
            </a:r>
          </a:p>
          <a:p>
            <a:pPr>
              <a:spcBef>
                <a:spcPct val="50000"/>
              </a:spcBef>
            </a:pPr>
            <a:r>
              <a:rPr lang="en-US" sz="1400" dirty="0" err="1"/>
              <a:t>ans</a:t>
            </a:r>
            <a:r>
              <a:rPr lang="en-US" sz="1400" dirty="0"/>
              <a:t> =   16.8450</a:t>
            </a:r>
          </a:p>
        </p:txBody>
      </p:sp>
      <p:sp>
        <p:nvSpPr>
          <p:cNvPr id="32775" name="Text Box 10"/>
          <p:cNvSpPr txBox="1">
            <a:spLocks noChangeArrowheads="1"/>
          </p:cNvSpPr>
          <p:nvPr/>
        </p:nvSpPr>
        <p:spPr bwMode="auto">
          <a:xfrm>
            <a:off x="6211206" y="4273805"/>
            <a:ext cx="210826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angle (in degrees) </a:t>
            </a:r>
          </a:p>
          <a:p>
            <a:pPr eaLnBrk="1" hangingPunct="1"/>
            <a:r>
              <a:rPr lang="en-US" dirty="0"/>
              <a:t> for 309.8 value</a:t>
            </a:r>
          </a:p>
        </p:txBody>
      </p:sp>
      <p:graphicFrame>
        <p:nvGraphicFramePr>
          <p:cNvPr id="32777" name="Object 12"/>
          <p:cNvGraphicFramePr>
            <a:graphicFrameLocks noChangeAspect="1"/>
          </p:cNvGraphicFramePr>
          <p:nvPr>
            <p:extLst>
              <p:ext uri="{D42A27DB-BD31-4B8C-83A1-F6EECF244321}">
                <p14:modId xmlns:p14="http://schemas.microsoft.com/office/powerpoint/2010/main" val="3561485143"/>
              </p:ext>
            </p:extLst>
          </p:nvPr>
        </p:nvGraphicFramePr>
        <p:xfrm>
          <a:off x="2102243" y="1057384"/>
          <a:ext cx="1152525" cy="1112837"/>
        </p:xfrm>
        <a:graphic>
          <a:graphicData uri="http://schemas.openxmlformats.org/presentationml/2006/ole">
            <mc:AlternateContent xmlns:mc="http://schemas.openxmlformats.org/markup-compatibility/2006">
              <mc:Choice xmlns:v="urn:schemas-microsoft-com:vml" Requires="v">
                <p:oleObj name="Equation" r:id="rId3" imgW="736560" imgH="711000" progId="Equation.DSMT4">
                  <p:embed/>
                </p:oleObj>
              </mc:Choice>
              <mc:Fallback>
                <p:oleObj name="Equation" r:id="rId3" imgW="736560" imgH="711000" progId="Equation.DSMT4">
                  <p:embed/>
                  <p:pic>
                    <p:nvPicPr>
                      <p:cNvPr id="0" name="Object 12"/>
                      <p:cNvPicPr>
                        <a:picLocks noChangeAspect="1" noChangeArrowheads="1"/>
                      </p:cNvPicPr>
                      <p:nvPr/>
                    </p:nvPicPr>
                    <p:blipFill>
                      <a:blip r:embed="rId4"/>
                      <a:srcRect/>
                      <a:stretch>
                        <a:fillRect/>
                      </a:stretch>
                    </p:blipFill>
                    <p:spPr bwMode="auto">
                      <a:xfrm>
                        <a:off x="2102243" y="1057384"/>
                        <a:ext cx="1152525" cy="1112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78" name="Text Box 13"/>
          <p:cNvSpPr txBox="1">
            <a:spLocks noChangeArrowheads="1"/>
          </p:cNvSpPr>
          <p:nvPr/>
        </p:nvSpPr>
        <p:spPr bwMode="auto">
          <a:xfrm>
            <a:off x="463943" y="3328940"/>
            <a:ext cx="3276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a:latin typeface="Times New Roman" pitchFamily="18" charset="0"/>
              </a:rPr>
              <a:t>I</a:t>
            </a:r>
            <a:r>
              <a:rPr lang="en-US" baseline="-25000"/>
              <a:t>1</a:t>
            </a:r>
            <a:r>
              <a:rPr lang="en-US"/>
              <a:t> =50.2</a:t>
            </a:r>
          </a:p>
          <a:p>
            <a:pPr eaLnBrk="1" hangingPunct="1"/>
            <a:r>
              <a:rPr lang="en-US" b="1"/>
              <a:t>U</a:t>
            </a:r>
            <a:r>
              <a:rPr lang="en-US" baseline="-25000"/>
              <a:t>1</a:t>
            </a:r>
            <a:r>
              <a:rPr lang="en-US"/>
              <a:t> = 0.2898 </a:t>
            </a:r>
            <a:r>
              <a:rPr lang="en-US" b="1"/>
              <a:t>e</a:t>
            </a:r>
            <a:r>
              <a:rPr lang="en-US" baseline="-25000"/>
              <a:t>x</a:t>
            </a:r>
            <a:r>
              <a:rPr lang="en-US"/>
              <a:t> - 0.9571</a:t>
            </a:r>
            <a:r>
              <a:rPr lang="en-US" b="1"/>
              <a:t>e</a:t>
            </a:r>
            <a:r>
              <a:rPr lang="en-US" baseline="-25000"/>
              <a:t>y</a:t>
            </a:r>
            <a:endParaRPr lang="en-US"/>
          </a:p>
        </p:txBody>
      </p:sp>
      <p:sp>
        <p:nvSpPr>
          <p:cNvPr id="32779" name="Text Box 14"/>
          <p:cNvSpPr txBox="1">
            <a:spLocks noChangeArrowheads="1"/>
          </p:cNvSpPr>
          <p:nvPr/>
        </p:nvSpPr>
        <p:spPr bwMode="auto">
          <a:xfrm>
            <a:off x="387743" y="4090940"/>
            <a:ext cx="3352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dirty="0">
                <a:latin typeface="Times New Roman" pitchFamily="18" charset="0"/>
              </a:rPr>
              <a:t>I</a:t>
            </a:r>
            <a:r>
              <a:rPr lang="en-US" baseline="-25000" dirty="0"/>
              <a:t>2</a:t>
            </a:r>
            <a:r>
              <a:rPr lang="en-US" dirty="0"/>
              <a:t> =309.8</a:t>
            </a:r>
          </a:p>
          <a:p>
            <a:pPr eaLnBrk="1" hangingPunct="1"/>
            <a:r>
              <a:rPr lang="en-US" b="1" dirty="0"/>
              <a:t>U</a:t>
            </a:r>
            <a:r>
              <a:rPr lang="en-US" baseline="-25000" dirty="0"/>
              <a:t>2</a:t>
            </a:r>
            <a:r>
              <a:rPr lang="en-US" dirty="0"/>
              <a:t> = -0.9571 </a:t>
            </a:r>
            <a:r>
              <a:rPr lang="en-US" b="1" dirty="0"/>
              <a:t>e</a:t>
            </a:r>
            <a:r>
              <a:rPr lang="en-US" baseline="-25000" dirty="0"/>
              <a:t>x</a:t>
            </a:r>
            <a:r>
              <a:rPr lang="en-US" dirty="0"/>
              <a:t> - 0.28981</a:t>
            </a:r>
            <a:r>
              <a:rPr lang="en-US" b="1" dirty="0"/>
              <a:t>e</a:t>
            </a:r>
            <a:r>
              <a:rPr lang="en-US" baseline="-25000" dirty="0"/>
              <a:t>y</a:t>
            </a:r>
            <a:endParaRPr lang="en-US" dirty="0"/>
          </a:p>
        </p:txBody>
      </p:sp>
      <p:sp>
        <p:nvSpPr>
          <p:cNvPr id="32780" name="Rectangle 15"/>
          <p:cNvSpPr>
            <a:spLocks noChangeArrowheads="1"/>
          </p:cNvSpPr>
          <p:nvPr/>
        </p:nvSpPr>
        <p:spPr bwMode="auto">
          <a:xfrm>
            <a:off x="4691456" y="2070655"/>
            <a:ext cx="762000" cy="685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1" name="Rectangle 16"/>
          <p:cNvSpPr>
            <a:spLocks noChangeArrowheads="1"/>
          </p:cNvSpPr>
          <p:nvPr/>
        </p:nvSpPr>
        <p:spPr bwMode="auto">
          <a:xfrm>
            <a:off x="4731143" y="3297182"/>
            <a:ext cx="7620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3" name="Straight Connector 2">
            <a:extLst>
              <a:ext uri="{FF2B5EF4-FFF2-40B4-BE49-F238E27FC236}">
                <a16:creationId xmlns:a16="http://schemas.microsoft.com/office/drawing/2014/main" id="{1D665CCF-7F9C-481D-9529-1A3BE3D144AD}"/>
              </a:ext>
            </a:extLst>
          </p:cNvPr>
          <p:cNvCxnSpPr>
            <a:cxnSpLocks/>
          </p:cNvCxnSpPr>
          <p:nvPr/>
        </p:nvCxnSpPr>
        <p:spPr>
          <a:xfrm>
            <a:off x="4273943" y="2490740"/>
            <a:ext cx="0" cy="1066800"/>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0ED0E2CC-9826-41F6-9173-8A49A19F7DB4}"/>
              </a:ext>
            </a:extLst>
          </p:cNvPr>
          <p:cNvCxnSpPr/>
          <p:nvPr/>
        </p:nvCxnSpPr>
        <p:spPr>
          <a:xfrm>
            <a:off x="4273943" y="2490740"/>
            <a:ext cx="381000"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4EE453B4-E0B8-4FA2-AA41-4156225C7FE5}"/>
              </a:ext>
            </a:extLst>
          </p:cNvPr>
          <p:cNvCxnSpPr/>
          <p:nvPr/>
        </p:nvCxnSpPr>
        <p:spPr>
          <a:xfrm>
            <a:off x="4273943" y="3557540"/>
            <a:ext cx="381000" cy="0"/>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37A54A69-EC69-4D55-9125-EF8FDBAFAD81}"/>
              </a:ext>
            </a:extLst>
          </p:cNvPr>
          <p:cNvSpPr txBox="1"/>
          <p:nvPr/>
        </p:nvSpPr>
        <p:spPr>
          <a:xfrm>
            <a:off x="2521343" y="2570796"/>
            <a:ext cx="2438399" cy="646331"/>
          </a:xfrm>
          <a:prstGeom prst="rect">
            <a:avLst/>
          </a:prstGeom>
          <a:noFill/>
        </p:spPr>
        <p:txBody>
          <a:bodyPr wrap="square" rtlCol="0">
            <a:spAutoFit/>
          </a:bodyPr>
          <a:lstStyle/>
          <a:p>
            <a:r>
              <a:rPr lang="en-US" dirty="0"/>
              <a:t>corresponding</a:t>
            </a:r>
          </a:p>
          <a:p>
            <a:r>
              <a:rPr lang="en-US" dirty="0"/>
              <a:t>values</a:t>
            </a:r>
          </a:p>
        </p:txBody>
      </p:sp>
      <p:cxnSp>
        <p:nvCxnSpPr>
          <p:cNvPr id="17" name="Straight Connector 16">
            <a:extLst>
              <a:ext uri="{FF2B5EF4-FFF2-40B4-BE49-F238E27FC236}">
                <a16:creationId xmlns:a16="http://schemas.microsoft.com/office/drawing/2014/main" id="{D6432324-C91E-9F4C-0B08-23B8D0F7B39A}"/>
              </a:ext>
            </a:extLst>
          </p:cNvPr>
          <p:cNvCxnSpPr/>
          <p:nvPr/>
        </p:nvCxnSpPr>
        <p:spPr>
          <a:xfrm>
            <a:off x="333845" y="6096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D5E2C583-8AAF-2352-6E15-47AF16961DB5}"/>
              </a:ext>
            </a:extLst>
          </p:cNvPr>
          <p:cNvCxnSpPr/>
          <p:nvPr/>
        </p:nvCxnSpPr>
        <p:spPr>
          <a:xfrm>
            <a:off x="463943" y="4014740"/>
            <a:ext cx="258493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2FFBFA9-D883-A741-BE95-6FDA3577CE78}"/>
              </a:ext>
            </a:extLst>
          </p:cNvPr>
          <p:cNvCxnSpPr/>
          <p:nvPr/>
        </p:nvCxnSpPr>
        <p:spPr>
          <a:xfrm>
            <a:off x="463943" y="4816209"/>
            <a:ext cx="258493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4452E23A-C5DD-449A-6D54-BBBFE20E4A58}"/>
              </a:ext>
            </a:extLst>
          </p:cNvPr>
          <p:cNvSpPr txBox="1"/>
          <p:nvPr/>
        </p:nvSpPr>
        <p:spPr>
          <a:xfrm>
            <a:off x="167589" y="5256575"/>
            <a:ext cx="8808822" cy="1754326"/>
          </a:xfrm>
          <a:prstGeom prst="rect">
            <a:avLst/>
          </a:prstGeom>
          <a:noFill/>
        </p:spPr>
        <p:txBody>
          <a:bodyPr wrap="none" rtlCol="0">
            <a:spAutoFit/>
          </a:bodyPr>
          <a:lstStyle/>
          <a:p>
            <a:r>
              <a:rPr lang="en-US" dirty="0"/>
              <a:t>The </a:t>
            </a:r>
            <a:r>
              <a:rPr lang="en-US" dirty="0" err="1"/>
              <a:t>eig</a:t>
            </a:r>
            <a:r>
              <a:rPr lang="en-US" dirty="0"/>
              <a:t> function does not always give us unit vectors along a right-handed set</a:t>
            </a:r>
          </a:p>
          <a:p>
            <a:r>
              <a:rPr lang="en-US" dirty="0"/>
              <a:t>of coordinates. Check the determinant of </a:t>
            </a:r>
            <a:r>
              <a:rPr lang="en-US" dirty="0" err="1"/>
              <a:t>pdirs</a:t>
            </a:r>
            <a:r>
              <a:rPr lang="en-US" dirty="0"/>
              <a:t>. It must be +1 to have a right-handed </a:t>
            </a:r>
          </a:p>
          <a:p>
            <a:r>
              <a:rPr lang="en-US" dirty="0"/>
              <a:t>system. If not, change the signs on one of the unit vectors. Here det(</a:t>
            </a:r>
            <a:r>
              <a:rPr lang="en-US" dirty="0" err="1"/>
              <a:t>pdirs</a:t>
            </a:r>
            <a:r>
              <a:rPr lang="en-US" dirty="0"/>
              <a:t>) = -1 </a:t>
            </a:r>
          </a:p>
          <a:p>
            <a:r>
              <a:rPr lang="en-US" dirty="0"/>
              <a:t>so we could change </a:t>
            </a:r>
            <a:r>
              <a:rPr lang="en-US" b="1" dirty="0"/>
              <a:t>U</a:t>
            </a:r>
            <a:r>
              <a:rPr lang="en-US" baseline="-25000" dirty="0"/>
              <a:t>2</a:t>
            </a:r>
            <a:r>
              <a:rPr lang="en-US" dirty="0"/>
              <a:t> to  </a:t>
            </a:r>
            <a:r>
              <a:rPr lang="en-US" b="1" dirty="0"/>
              <a:t>U</a:t>
            </a:r>
            <a:r>
              <a:rPr lang="en-US" baseline="-25000" dirty="0"/>
              <a:t>2</a:t>
            </a:r>
            <a:r>
              <a:rPr lang="en-US" dirty="0"/>
              <a:t> = 0.9571 </a:t>
            </a:r>
            <a:r>
              <a:rPr lang="en-US" b="1" dirty="0"/>
              <a:t>e</a:t>
            </a:r>
            <a:r>
              <a:rPr lang="en-US" baseline="-25000" dirty="0"/>
              <a:t>x</a:t>
            </a:r>
            <a:r>
              <a:rPr lang="en-US" dirty="0"/>
              <a:t> + 0.28981</a:t>
            </a:r>
            <a:r>
              <a:rPr lang="en-US" b="1" dirty="0"/>
              <a:t>e</a:t>
            </a:r>
            <a:r>
              <a:rPr lang="en-US" baseline="-25000" dirty="0"/>
              <a:t>y </a:t>
            </a:r>
            <a:r>
              <a:rPr lang="en-US" dirty="0"/>
              <a:t>. Then </a:t>
            </a:r>
            <a:r>
              <a:rPr lang="en-US" b="1" dirty="0"/>
              <a:t>U</a:t>
            </a:r>
            <a:r>
              <a:rPr lang="en-US" baseline="-25000" dirty="0"/>
              <a:t>1</a:t>
            </a:r>
            <a:r>
              <a:rPr lang="en-US" dirty="0"/>
              <a:t> and </a:t>
            </a:r>
            <a:r>
              <a:rPr lang="en-US" b="1" dirty="0"/>
              <a:t>U</a:t>
            </a:r>
            <a:r>
              <a:rPr lang="en-US" baseline="-25000" dirty="0"/>
              <a:t>2</a:t>
            </a:r>
            <a:r>
              <a:rPr lang="en-US" dirty="0"/>
              <a:t> form </a:t>
            </a:r>
          </a:p>
          <a:p>
            <a:r>
              <a:rPr lang="en-US" dirty="0"/>
              <a:t>a right-handed system </a:t>
            </a:r>
          </a:p>
          <a:p>
            <a:r>
              <a:rPr lang="en-US" dirty="0"/>
              <a: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898525" y="417513"/>
            <a:ext cx="77882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you do not have MATLAB available (as on a test) it is still possible to solve for the principal area moments and the principal directions, since as we have seen, the principal area moments are given by:</a:t>
            </a:r>
          </a:p>
        </p:txBody>
      </p:sp>
      <p:graphicFrame>
        <p:nvGraphicFramePr>
          <p:cNvPr id="34819" name="Object 5"/>
          <p:cNvGraphicFramePr>
            <a:graphicFrameLocks noChangeAspect="1"/>
          </p:cNvGraphicFramePr>
          <p:nvPr/>
        </p:nvGraphicFramePr>
        <p:xfrm>
          <a:off x="1981200" y="1905000"/>
          <a:ext cx="3733800" cy="884238"/>
        </p:xfrm>
        <a:graphic>
          <a:graphicData uri="http://schemas.openxmlformats.org/presentationml/2006/ole">
            <mc:AlternateContent xmlns:mc="http://schemas.openxmlformats.org/markup-compatibility/2006">
              <mc:Choice xmlns:v="urn:schemas-microsoft-com:vml" Requires="v">
                <p:oleObj name="Equation" r:id="rId3" imgW="2197100" imgH="520700" progId="Equation.DSMT4">
                  <p:embed/>
                </p:oleObj>
              </mc:Choice>
              <mc:Fallback>
                <p:oleObj name="Equation" r:id="rId3" imgW="2197100" imgH="5207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905000"/>
                        <a:ext cx="373380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0" name="Text Box 6"/>
          <p:cNvSpPr txBox="1">
            <a:spLocks noChangeArrowheads="1"/>
          </p:cNvSpPr>
          <p:nvPr/>
        </p:nvSpPr>
        <p:spPr bwMode="auto">
          <a:xfrm>
            <a:off x="762000" y="2971800"/>
            <a:ext cx="7924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if we let I</a:t>
            </a:r>
            <a:r>
              <a:rPr lang="en-US" baseline="-25000"/>
              <a:t>1</a:t>
            </a:r>
            <a:r>
              <a:rPr lang="en-US"/>
              <a:t> be either one of these principal values, the angle from the positive x-axis to the I</a:t>
            </a:r>
            <a:r>
              <a:rPr lang="en-US" baseline="-25000"/>
              <a:t>1</a:t>
            </a:r>
            <a:r>
              <a:rPr lang="en-US"/>
              <a:t> principal direction is just</a:t>
            </a:r>
          </a:p>
        </p:txBody>
      </p:sp>
      <p:graphicFrame>
        <p:nvGraphicFramePr>
          <p:cNvPr id="34821" name="Object 7"/>
          <p:cNvGraphicFramePr>
            <a:graphicFrameLocks noChangeAspect="1"/>
          </p:cNvGraphicFramePr>
          <p:nvPr/>
        </p:nvGraphicFramePr>
        <p:xfrm>
          <a:off x="3300413" y="3810000"/>
          <a:ext cx="1663700" cy="736600"/>
        </p:xfrm>
        <a:graphic>
          <a:graphicData uri="http://schemas.openxmlformats.org/presentationml/2006/ole">
            <mc:AlternateContent xmlns:mc="http://schemas.openxmlformats.org/markup-compatibility/2006">
              <mc:Choice xmlns:v="urn:schemas-microsoft-com:vml" Requires="v">
                <p:oleObj name="Equation" r:id="rId5" imgW="1002865" imgH="444307" progId="Equation.DSMT4">
                  <p:embed/>
                </p:oleObj>
              </mc:Choice>
              <mc:Fallback>
                <p:oleObj name="Equation" r:id="rId5" imgW="1002865" imgH="444307"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0413" y="3810000"/>
                        <a:ext cx="1663700"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2" name="Text Box 8"/>
          <p:cNvSpPr txBox="1">
            <a:spLocks noChangeArrowheads="1"/>
          </p:cNvSpPr>
          <p:nvPr/>
        </p:nvSpPr>
        <p:spPr bwMode="auto">
          <a:xfrm>
            <a:off x="974725" y="4837113"/>
            <a:ext cx="3854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the other principal direction is at</a:t>
            </a:r>
          </a:p>
        </p:txBody>
      </p:sp>
      <p:graphicFrame>
        <p:nvGraphicFramePr>
          <p:cNvPr id="34823" name="Object 9"/>
          <p:cNvGraphicFramePr>
            <a:graphicFrameLocks noChangeAspect="1"/>
          </p:cNvGraphicFramePr>
          <p:nvPr/>
        </p:nvGraphicFramePr>
        <p:xfrm>
          <a:off x="4876800" y="4800600"/>
          <a:ext cx="1600200" cy="423863"/>
        </p:xfrm>
        <a:graphic>
          <a:graphicData uri="http://schemas.openxmlformats.org/presentationml/2006/ole">
            <mc:AlternateContent xmlns:mc="http://schemas.openxmlformats.org/markup-compatibility/2006">
              <mc:Choice xmlns:v="urn:schemas-microsoft-com:vml" Requires="v">
                <p:oleObj name="Equation" r:id="rId7" imgW="863225" imgH="228501" progId="Equation.DSMT4">
                  <p:embed/>
                </p:oleObj>
              </mc:Choice>
              <mc:Fallback>
                <p:oleObj name="Equation" r:id="rId7" imgW="863225" imgH="228501"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4800600"/>
                        <a:ext cx="1600200" cy="423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4"/>
          <p:cNvSpPr txBox="1">
            <a:spLocks noChangeArrowheads="1"/>
          </p:cNvSpPr>
          <p:nvPr/>
        </p:nvSpPr>
        <p:spPr bwMode="auto">
          <a:xfrm>
            <a:off x="609600" y="742950"/>
            <a:ext cx="80930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One of the reasons for treating the transformation of area moments by a matrix approach is that it easily generalizes to more complex problems. For example, in dynamics the three-dimensional angular motion of a body (such as a spinning satellite, for example) is controlled by the mass moments of inertia defined as</a:t>
            </a:r>
          </a:p>
        </p:txBody>
      </p:sp>
      <p:graphicFrame>
        <p:nvGraphicFramePr>
          <p:cNvPr id="35843" name="Object 5"/>
          <p:cNvGraphicFramePr>
            <a:graphicFrameLocks noChangeAspect="1"/>
          </p:cNvGraphicFramePr>
          <p:nvPr/>
        </p:nvGraphicFramePr>
        <p:xfrm>
          <a:off x="3048000" y="2209800"/>
          <a:ext cx="2197100" cy="2971800"/>
        </p:xfrm>
        <a:graphic>
          <a:graphicData uri="http://schemas.openxmlformats.org/presentationml/2006/ole">
            <mc:AlternateContent xmlns:mc="http://schemas.openxmlformats.org/markup-compatibility/2006">
              <mc:Choice xmlns:v="urn:schemas-microsoft-com:vml" Requires="v">
                <p:oleObj name="Equation" r:id="rId3" imgW="1333500" imgH="1803400" progId="Equation.DSMT4">
                  <p:embed/>
                </p:oleObj>
              </mc:Choice>
              <mc:Fallback>
                <p:oleObj name="Equation" r:id="rId3" imgW="1333500" imgH="1803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209800"/>
                        <a:ext cx="2197100" cy="297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844" name="Text Box 6"/>
          <p:cNvSpPr txBox="1">
            <a:spLocks noChangeArrowheads="1"/>
          </p:cNvSpPr>
          <p:nvPr/>
        </p:nvSpPr>
        <p:spPr bwMode="auto">
          <a:xfrm>
            <a:off x="822325" y="5748338"/>
            <a:ext cx="5884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where </a:t>
            </a:r>
            <a:r>
              <a:rPr lang="en-US">
                <a:latin typeface="Symbol" pitchFamily="18" charset="2"/>
              </a:rPr>
              <a:t>r</a:t>
            </a:r>
            <a:r>
              <a:rPr lang="en-US"/>
              <a:t> is the mass density and dV is a volume element</a:t>
            </a:r>
          </a:p>
        </p:txBody>
      </p:sp>
      <p:sp>
        <p:nvSpPr>
          <p:cNvPr id="2" name="TextBox 1">
            <a:extLst>
              <a:ext uri="{FF2B5EF4-FFF2-40B4-BE49-F238E27FC236}">
                <a16:creationId xmlns:a16="http://schemas.microsoft.com/office/drawing/2014/main" id="{5F005A6A-D5F4-420F-BFC8-0C139ABEDE76}"/>
              </a:ext>
            </a:extLst>
          </p:cNvPr>
          <p:cNvSpPr txBox="1"/>
          <p:nvPr/>
        </p:nvSpPr>
        <p:spPr>
          <a:xfrm>
            <a:off x="2743200" y="187935"/>
            <a:ext cx="3505200" cy="369332"/>
          </a:xfrm>
          <a:prstGeom prst="rect">
            <a:avLst/>
          </a:prstGeom>
          <a:noFill/>
        </p:spPr>
        <p:txBody>
          <a:bodyPr wrap="square" rtlCol="0">
            <a:spAutoFit/>
          </a:bodyPr>
          <a:lstStyle/>
          <a:p>
            <a:r>
              <a:rPr lang="en-US" dirty="0">
                <a:solidFill>
                  <a:srgbClr val="C00000"/>
                </a:solidFill>
              </a:rPr>
              <a:t>Mass Moments of Inertia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4"/>
          <p:cNvSpPr txBox="1">
            <a:spLocks noChangeArrowheads="1"/>
          </p:cNvSpPr>
          <p:nvPr/>
        </p:nvSpPr>
        <p:spPr bwMode="auto">
          <a:xfrm>
            <a:off x="680243" y="327025"/>
            <a:ext cx="794067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In this case the mass moments transform due to a rotation of axes in just the same manner as we have already discussed. If we let unit vectors </a:t>
            </a:r>
            <a:r>
              <a:rPr lang="en-US" b="1" dirty="0"/>
              <a:t>n</a:t>
            </a:r>
            <a:r>
              <a:rPr lang="en-US" dirty="0"/>
              <a:t>, </a:t>
            </a:r>
            <a:r>
              <a:rPr lang="en-US" b="1" dirty="0"/>
              <a:t>t</a:t>
            </a:r>
            <a:r>
              <a:rPr lang="en-US" dirty="0"/>
              <a:t>, </a:t>
            </a:r>
            <a:r>
              <a:rPr lang="en-US" b="1" dirty="0"/>
              <a:t>v </a:t>
            </a:r>
            <a:r>
              <a:rPr lang="en-US" dirty="0"/>
              <a:t>be along the x', y', z' axes (which are assumed to be orthogonal to each other and right-handed), then </a:t>
            </a:r>
          </a:p>
        </p:txBody>
      </p:sp>
      <p:sp>
        <p:nvSpPr>
          <p:cNvPr id="36867" name="Line 5"/>
          <p:cNvSpPr>
            <a:spLocks noChangeShapeType="1"/>
          </p:cNvSpPr>
          <p:nvPr/>
        </p:nvSpPr>
        <p:spPr bwMode="auto">
          <a:xfrm>
            <a:off x="3276600" y="3200400"/>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68" name="Line 6"/>
          <p:cNvSpPr>
            <a:spLocks noChangeShapeType="1"/>
          </p:cNvSpPr>
          <p:nvPr/>
        </p:nvSpPr>
        <p:spPr bwMode="auto">
          <a:xfrm flipV="1">
            <a:off x="3276600" y="1828800"/>
            <a:ext cx="0" cy="1371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69" name="Line 7"/>
          <p:cNvSpPr>
            <a:spLocks noChangeShapeType="1"/>
          </p:cNvSpPr>
          <p:nvPr/>
        </p:nvSpPr>
        <p:spPr bwMode="auto">
          <a:xfrm flipH="1">
            <a:off x="2362200" y="3200400"/>
            <a:ext cx="91440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0" name="Text Box 8"/>
          <p:cNvSpPr txBox="1">
            <a:spLocks noChangeArrowheads="1"/>
          </p:cNvSpPr>
          <p:nvPr/>
        </p:nvSpPr>
        <p:spPr bwMode="auto">
          <a:xfrm>
            <a:off x="5165725" y="3236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36871" name="Text Box 9"/>
          <p:cNvSpPr txBox="1">
            <a:spLocks noChangeArrowheads="1"/>
          </p:cNvSpPr>
          <p:nvPr/>
        </p:nvSpPr>
        <p:spPr bwMode="auto">
          <a:xfrm>
            <a:off x="2955925" y="1636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36872" name="Text Box 10"/>
          <p:cNvSpPr txBox="1">
            <a:spLocks noChangeArrowheads="1"/>
          </p:cNvSpPr>
          <p:nvPr/>
        </p:nvSpPr>
        <p:spPr bwMode="auto">
          <a:xfrm>
            <a:off x="2041525" y="4075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36873" name="Line 11"/>
          <p:cNvSpPr>
            <a:spLocks noChangeShapeType="1"/>
          </p:cNvSpPr>
          <p:nvPr/>
        </p:nvSpPr>
        <p:spPr bwMode="auto">
          <a:xfrm flipV="1">
            <a:off x="3276600" y="2362200"/>
            <a:ext cx="114300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4" name="Line 12"/>
          <p:cNvSpPr>
            <a:spLocks noChangeShapeType="1"/>
          </p:cNvSpPr>
          <p:nvPr/>
        </p:nvSpPr>
        <p:spPr bwMode="auto">
          <a:xfrm flipH="1" flipV="1">
            <a:off x="2667000" y="1905000"/>
            <a:ext cx="609600"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5" name="Line 13"/>
          <p:cNvSpPr>
            <a:spLocks noChangeShapeType="1"/>
          </p:cNvSpPr>
          <p:nvPr/>
        </p:nvSpPr>
        <p:spPr bwMode="auto">
          <a:xfrm flipH="1">
            <a:off x="3048000" y="3200400"/>
            <a:ext cx="228600" cy="1219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76" name="Text Box 14"/>
          <p:cNvSpPr txBox="1">
            <a:spLocks noChangeArrowheads="1"/>
          </p:cNvSpPr>
          <p:nvPr/>
        </p:nvSpPr>
        <p:spPr bwMode="auto">
          <a:xfrm>
            <a:off x="4479925" y="21701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36877" name="Text Box 15"/>
          <p:cNvSpPr txBox="1">
            <a:spLocks noChangeArrowheads="1"/>
          </p:cNvSpPr>
          <p:nvPr/>
        </p:nvSpPr>
        <p:spPr bwMode="auto">
          <a:xfrm>
            <a:off x="1981200" y="17526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36878" name="Text Box 16"/>
          <p:cNvSpPr txBox="1">
            <a:spLocks noChangeArrowheads="1"/>
          </p:cNvSpPr>
          <p:nvPr/>
        </p:nvSpPr>
        <p:spPr bwMode="auto">
          <a:xfrm>
            <a:off x="3108325" y="43799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36879" name="Line 17"/>
          <p:cNvSpPr>
            <a:spLocks noChangeShapeType="1"/>
          </p:cNvSpPr>
          <p:nvPr/>
        </p:nvSpPr>
        <p:spPr bwMode="auto">
          <a:xfrm flipV="1">
            <a:off x="3276600" y="2914650"/>
            <a:ext cx="404813" cy="28575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0" name="Line 18"/>
          <p:cNvSpPr>
            <a:spLocks noChangeShapeType="1"/>
          </p:cNvSpPr>
          <p:nvPr/>
        </p:nvSpPr>
        <p:spPr bwMode="auto">
          <a:xfrm flipH="1" flipV="1">
            <a:off x="3024188" y="2670175"/>
            <a:ext cx="252412" cy="53022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1" name="Line 19"/>
          <p:cNvSpPr>
            <a:spLocks noChangeShapeType="1"/>
          </p:cNvSpPr>
          <p:nvPr/>
        </p:nvSpPr>
        <p:spPr bwMode="auto">
          <a:xfrm flipH="1">
            <a:off x="3200400" y="3200400"/>
            <a:ext cx="76200" cy="4572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882" name="Text Box 20"/>
          <p:cNvSpPr txBox="1">
            <a:spLocks noChangeArrowheads="1"/>
          </p:cNvSpPr>
          <p:nvPr/>
        </p:nvSpPr>
        <p:spPr bwMode="auto">
          <a:xfrm>
            <a:off x="3870325" y="2779713"/>
            <a:ext cx="32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n</a:t>
            </a:r>
          </a:p>
        </p:txBody>
      </p:sp>
      <p:sp>
        <p:nvSpPr>
          <p:cNvPr id="36883" name="Text Box 21"/>
          <p:cNvSpPr txBox="1">
            <a:spLocks noChangeArrowheads="1"/>
          </p:cNvSpPr>
          <p:nvPr/>
        </p:nvSpPr>
        <p:spPr bwMode="auto">
          <a:xfrm>
            <a:off x="2727325" y="2551113"/>
            <a:ext cx="26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t</a:t>
            </a:r>
          </a:p>
        </p:txBody>
      </p:sp>
      <p:sp>
        <p:nvSpPr>
          <p:cNvPr id="36884" name="Text Box 22"/>
          <p:cNvSpPr txBox="1">
            <a:spLocks noChangeArrowheads="1"/>
          </p:cNvSpPr>
          <p:nvPr/>
        </p:nvSpPr>
        <p:spPr bwMode="auto">
          <a:xfrm>
            <a:off x="3260725" y="3465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t>v</a:t>
            </a:r>
          </a:p>
        </p:txBody>
      </p:sp>
      <p:graphicFrame>
        <p:nvGraphicFramePr>
          <p:cNvPr id="36885" name="Object 23"/>
          <p:cNvGraphicFramePr>
            <a:graphicFrameLocks noChangeAspect="1"/>
          </p:cNvGraphicFramePr>
          <p:nvPr/>
        </p:nvGraphicFramePr>
        <p:xfrm>
          <a:off x="1219200" y="5105400"/>
          <a:ext cx="7391400" cy="1228725"/>
        </p:xfrm>
        <a:graphic>
          <a:graphicData uri="http://schemas.openxmlformats.org/presentationml/2006/ole">
            <mc:AlternateContent xmlns:mc="http://schemas.openxmlformats.org/markup-compatibility/2006">
              <mc:Choice xmlns:v="urn:schemas-microsoft-com:vml" Requires="v">
                <p:oleObj name="Equation" r:id="rId3" imgW="4432300" imgH="736600" progId="Equation.DSMT4">
                  <p:embed/>
                </p:oleObj>
              </mc:Choice>
              <mc:Fallback>
                <p:oleObj name="Equation" r:id="rId3" imgW="4432300" imgH="736600" progId="Equation.DSMT4">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5105400"/>
                        <a:ext cx="7391400" cy="122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30"/>
          <p:cNvSpPr>
            <a:spLocks noChangeArrowheads="1"/>
          </p:cNvSpPr>
          <p:nvPr/>
        </p:nvSpPr>
        <p:spPr bwMode="auto">
          <a:xfrm>
            <a:off x="838200" y="3352800"/>
            <a:ext cx="6248400" cy="1600200"/>
          </a:xfrm>
          <a:prstGeom prst="parallelogram">
            <a:avLst>
              <a:gd name="adj" fmla="val 97619"/>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 name="Oval 20"/>
          <p:cNvSpPr>
            <a:spLocks noChangeArrowheads="1"/>
          </p:cNvSpPr>
          <p:nvPr/>
        </p:nvSpPr>
        <p:spPr bwMode="auto">
          <a:xfrm>
            <a:off x="5999163" y="3722688"/>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Text Box 4"/>
          <p:cNvSpPr txBox="1">
            <a:spLocks noChangeArrowheads="1"/>
          </p:cNvSpPr>
          <p:nvPr/>
        </p:nvSpPr>
        <p:spPr bwMode="auto">
          <a:xfrm>
            <a:off x="990600" y="228600"/>
            <a:ext cx="47990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err="1">
                <a:latin typeface="Times New Roman" pitchFamily="18" charset="0"/>
              </a:rPr>
              <a:t>I</a:t>
            </a:r>
            <a:r>
              <a:rPr lang="en-US" i="1" baseline="-25000" dirty="0" err="1">
                <a:latin typeface="Times New Roman" pitchFamily="18" charset="0"/>
                <a:cs typeface="Times New Roman" pitchFamily="18" charset="0"/>
              </a:rPr>
              <a:t>xx</a:t>
            </a:r>
            <a:r>
              <a:rPr lang="en-US" dirty="0"/>
              <a:t> is also sometimes written </a:t>
            </a:r>
            <a:r>
              <a:rPr lang="en-US" dirty="0">
                <a:latin typeface="Times New Roman" pitchFamily="18" charset="0"/>
              </a:rPr>
              <a:t>as I</a:t>
            </a:r>
            <a:r>
              <a:rPr lang="en-US" i="1" baseline="-25000" dirty="0">
                <a:latin typeface="Times New Roman" pitchFamily="18" charset="0"/>
              </a:rPr>
              <a:t>x</a:t>
            </a:r>
            <a:r>
              <a:rPr lang="en-US" i="1" dirty="0"/>
              <a:t> and </a:t>
            </a:r>
            <a:r>
              <a:rPr lang="en-US" dirty="0" err="1">
                <a:latin typeface="Times New Roman" pitchFamily="18" charset="0"/>
              </a:rPr>
              <a:t>I</a:t>
            </a:r>
            <a:r>
              <a:rPr lang="en-US" i="1" baseline="-25000" dirty="0" err="1">
                <a:latin typeface="Times New Roman" pitchFamily="18" charset="0"/>
                <a:cs typeface="Times New Roman" pitchFamily="18" charset="0"/>
              </a:rPr>
              <a:t>yy</a:t>
            </a:r>
            <a:r>
              <a:rPr lang="en-US" i="1" baseline="-25000" dirty="0"/>
              <a:t> </a:t>
            </a:r>
            <a:r>
              <a:rPr lang="en-US" i="1" dirty="0"/>
              <a:t>as </a:t>
            </a:r>
            <a:r>
              <a:rPr lang="en-US" dirty="0" err="1">
                <a:latin typeface="Times New Roman" pitchFamily="18" charset="0"/>
              </a:rPr>
              <a:t>I</a:t>
            </a:r>
            <a:r>
              <a:rPr lang="en-US" i="1" baseline="-25000" dirty="0" err="1">
                <a:latin typeface="Times New Roman" pitchFamily="18" charset="0"/>
                <a:cs typeface="Times New Roman" pitchFamily="18" charset="0"/>
              </a:rPr>
              <a:t>y</a:t>
            </a:r>
            <a:r>
              <a:rPr lang="en-US" i="1" dirty="0"/>
              <a:t> </a:t>
            </a:r>
            <a:endParaRPr lang="en-US" dirty="0"/>
          </a:p>
        </p:txBody>
      </p:sp>
      <p:sp>
        <p:nvSpPr>
          <p:cNvPr id="3077" name="Text Box 5"/>
          <p:cNvSpPr txBox="1">
            <a:spLocks noChangeArrowheads="1"/>
          </p:cNvSpPr>
          <p:nvPr/>
        </p:nvSpPr>
        <p:spPr bwMode="auto">
          <a:xfrm>
            <a:off x="685800" y="685800"/>
            <a:ext cx="7696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These area moments are geometrical properties of an area A and are important in Strength of Materials for relating the internal moment, M(x), acting in a beam to the vertical deflection, v(x), of the beam. In fact</a:t>
            </a:r>
          </a:p>
        </p:txBody>
      </p:sp>
      <p:graphicFrame>
        <p:nvGraphicFramePr>
          <p:cNvPr id="3078" name="Object 6"/>
          <p:cNvGraphicFramePr>
            <a:graphicFrameLocks noChangeAspect="1"/>
          </p:cNvGraphicFramePr>
          <p:nvPr>
            <p:extLst>
              <p:ext uri="{D42A27DB-BD31-4B8C-83A1-F6EECF244321}">
                <p14:modId xmlns:p14="http://schemas.microsoft.com/office/powerpoint/2010/main" val="2481630584"/>
              </p:ext>
            </p:extLst>
          </p:nvPr>
        </p:nvGraphicFramePr>
        <p:xfrm>
          <a:off x="3132138" y="1601788"/>
          <a:ext cx="1606550" cy="623887"/>
        </p:xfrm>
        <a:graphic>
          <a:graphicData uri="http://schemas.openxmlformats.org/presentationml/2006/ole">
            <mc:AlternateContent xmlns:mc="http://schemas.openxmlformats.org/markup-compatibility/2006">
              <mc:Choice xmlns:v="urn:schemas-microsoft-com:vml" Requires="v">
                <p:oleObj name="Equation" r:id="rId3" imgW="1079280" imgH="419040" progId="Equation.DSMT4">
                  <p:embed/>
                </p:oleObj>
              </mc:Choice>
              <mc:Fallback>
                <p:oleObj name="Equation" r:id="rId3" imgW="1079280" imgH="419040" progId="Equation.DSMT4">
                  <p:embed/>
                  <p:pic>
                    <p:nvPicPr>
                      <p:cNvPr id="0" name="Object 6"/>
                      <p:cNvPicPr>
                        <a:picLocks noChangeAspect="1" noChangeArrowheads="1"/>
                      </p:cNvPicPr>
                      <p:nvPr/>
                    </p:nvPicPr>
                    <p:blipFill>
                      <a:blip r:embed="rId4"/>
                      <a:srcRect/>
                      <a:stretch>
                        <a:fillRect/>
                      </a:stretch>
                    </p:blipFill>
                    <p:spPr bwMode="auto">
                      <a:xfrm>
                        <a:off x="3132138" y="1601788"/>
                        <a:ext cx="1606550" cy="623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9" name="AutoShape 7"/>
          <p:cNvSpPr>
            <a:spLocks noChangeArrowheads="1"/>
          </p:cNvSpPr>
          <p:nvPr/>
        </p:nvSpPr>
        <p:spPr bwMode="auto">
          <a:xfrm>
            <a:off x="2209800" y="3048000"/>
            <a:ext cx="3886200" cy="914400"/>
          </a:xfrm>
          <a:prstGeom prst="cube">
            <a:avLst>
              <a:gd name="adj" fmla="val 25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0" name="Line 8"/>
          <p:cNvSpPr>
            <a:spLocks noChangeShapeType="1"/>
          </p:cNvSpPr>
          <p:nvPr/>
        </p:nvSpPr>
        <p:spPr bwMode="auto">
          <a:xfrm>
            <a:off x="6019800" y="35052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 name="Line 10"/>
          <p:cNvSpPr>
            <a:spLocks noChangeShapeType="1"/>
          </p:cNvSpPr>
          <p:nvPr/>
        </p:nvSpPr>
        <p:spPr bwMode="auto">
          <a:xfrm flipV="1">
            <a:off x="6019800" y="26670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3" name="Line 11"/>
          <p:cNvSpPr>
            <a:spLocks noChangeShapeType="1"/>
          </p:cNvSpPr>
          <p:nvPr/>
        </p:nvSpPr>
        <p:spPr bwMode="auto">
          <a:xfrm>
            <a:off x="3935413" y="2525713"/>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4" name="Line 12"/>
          <p:cNvSpPr>
            <a:spLocks noChangeShapeType="1"/>
          </p:cNvSpPr>
          <p:nvPr/>
        </p:nvSpPr>
        <p:spPr bwMode="auto">
          <a:xfrm>
            <a:off x="4164013" y="2373313"/>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5" name="Line 13"/>
          <p:cNvSpPr>
            <a:spLocks noChangeShapeType="1"/>
          </p:cNvSpPr>
          <p:nvPr/>
        </p:nvSpPr>
        <p:spPr bwMode="auto">
          <a:xfrm flipH="1">
            <a:off x="3935413" y="2373313"/>
            <a:ext cx="2286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6" name="Line 14"/>
          <p:cNvSpPr>
            <a:spLocks noChangeShapeType="1"/>
          </p:cNvSpPr>
          <p:nvPr/>
        </p:nvSpPr>
        <p:spPr bwMode="auto">
          <a:xfrm flipH="1">
            <a:off x="3948113" y="3059113"/>
            <a:ext cx="215900" cy="222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7" name="Line 15"/>
          <p:cNvSpPr>
            <a:spLocks noChangeShapeType="1"/>
          </p:cNvSpPr>
          <p:nvPr/>
        </p:nvSpPr>
        <p:spPr bwMode="auto">
          <a:xfrm flipH="1">
            <a:off x="4049713" y="2439988"/>
            <a:ext cx="3175" cy="749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8" name="Oval 17"/>
          <p:cNvSpPr>
            <a:spLocks noChangeArrowheads="1"/>
          </p:cNvSpPr>
          <p:nvPr/>
        </p:nvSpPr>
        <p:spPr bwMode="auto">
          <a:xfrm>
            <a:off x="2127250" y="3959225"/>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Line 18"/>
          <p:cNvSpPr>
            <a:spLocks noChangeShapeType="1"/>
          </p:cNvSpPr>
          <p:nvPr/>
        </p:nvSpPr>
        <p:spPr bwMode="auto">
          <a:xfrm flipV="1">
            <a:off x="2344738" y="3979863"/>
            <a:ext cx="166687" cy="160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0" name="Oval 19"/>
          <p:cNvSpPr>
            <a:spLocks noChangeArrowheads="1"/>
          </p:cNvSpPr>
          <p:nvPr/>
        </p:nvSpPr>
        <p:spPr bwMode="auto">
          <a:xfrm>
            <a:off x="5735638" y="3962400"/>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1" name="Line 21"/>
          <p:cNvSpPr>
            <a:spLocks noChangeShapeType="1"/>
          </p:cNvSpPr>
          <p:nvPr/>
        </p:nvSpPr>
        <p:spPr bwMode="auto">
          <a:xfrm flipV="1">
            <a:off x="5935663" y="3929063"/>
            <a:ext cx="249237" cy="2301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2" name="Oval 23"/>
          <p:cNvSpPr>
            <a:spLocks noChangeArrowheads="1"/>
          </p:cNvSpPr>
          <p:nvPr/>
        </p:nvSpPr>
        <p:spPr bwMode="auto">
          <a:xfrm>
            <a:off x="5967413" y="3814763"/>
            <a:ext cx="209550" cy="161925"/>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3" name="Text Box 24"/>
          <p:cNvSpPr txBox="1">
            <a:spLocks noChangeArrowheads="1"/>
          </p:cNvSpPr>
          <p:nvPr/>
        </p:nvSpPr>
        <p:spPr bwMode="auto">
          <a:xfrm>
            <a:off x="7223125" y="3313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x</a:t>
            </a:r>
          </a:p>
        </p:txBody>
      </p:sp>
      <p:sp>
        <p:nvSpPr>
          <p:cNvPr id="3094" name="Text Box 25"/>
          <p:cNvSpPr txBox="1">
            <a:spLocks noChangeArrowheads="1"/>
          </p:cNvSpPr>
          <p:nvPr/>
        </p:nvSpPr>
        <p:spPr bwMode="auto">
          <a:xfrm>
            <a:off x="5378450" y="3527426"/>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z</a:t>
            </a:r>
          </a:p>
        </p:txBody>
      </p:sp>
      <p:sp>
        <p:nvSpPr>
          <p:cNvPr id="3095" name="Text Box 26"/>
          <p:cNvSpPr txBox="1">
            <a:spLocks noChangeArrowheads="1"/>
          </p:cNvSpPr>
          <p:nvPr/>
        </p:nvSpPr>
        <p:spPr bwMode="auto">
          <a:xfrm>
            <a:off x="5851525" y="23225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y</a:t>
            </a:r>
          </a:p>
        </p:txBody>
      </p:sp>
      <p:sp>
        <p:nvSpPr>
          <p:cNvPr id="3096" name="Line 27"/>
          <p:cNvSpPr>
            <a:spLocks noChangeShapeType="1"/>
          </p:cNvSpPr>
          <p:nvPr/>
        </p:nvSpPr>
        <p:spPr bwMode="auto">
          <a:xfrm flipV="1">
            <a:off x="5410200" y="3657600"/>
            <a:ext cx="5334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7" name="Text Box 28"/>
          <p:cNvSpPr txBox="1">
            <a:spLocks noChangeArrowheads="1"/>
          </p:cNvSpPr>
          <p:nvPr/>
        </p:nvSpPr>
        <p:spPr bwMode="auto">
          <a:xfrm>
            <a:off x="5089525" y="4227513"/>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3098" name="Text Box 31"/>
          <p:cNvSpPr txBox="1">
            <a:spLocks noChangeArrowheads="1"/>
          </p:cNvSpPr>
          <p:nvPr/>
        </p:nvSpPr>
        <p:spPr bwMode="auto">
          <a:xfrm>
            <a:off x="152400" y="5410200"/>
            <a:ext cx="869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where </a:t>
            </a:r>
          </a:p>
        </p:txBody>
      </p:sp>
      <p:graphicFrame>
        <p:nvGraphicFramePr>
          <p:cNvPr id="3099" name="Object 32"/>
          <p:cNvGraphicFramePr>
            <a:graphicFrameLocks noChangeAspect="1"/>
          </p:cNvGraphicFramePr>
          <p:nvPr>
            <p:extLst>
              <p:ext uri="{D42A27DB-BD31-4B8C-83A1-F6EECF244321}">
                <p14:modId xmlns:p14="http://schemas.microsoft.com/office/powerpoint/2010/main" val="3998583699"/>
              </p:ext>
            </p:extLst>
          </p:nvPr>
        </p:nvGraphicFramePr>
        <p:xfrm>
          <a:off x="1209675" y="5410200"/>
          <a:ext cx="1162050" cy="561975"/>
        </p:xfrm>
        <a:graphic>
          <a:graphicData uri="http://schemas.openxmlformats.org/presentationml/2006/ole">
            <mc:AlternateContent xmlns:mc="http://schemas.openxmlformats.org/markup-compatibility/2006">
              <mc:Choice xmlns:v="urn:schemas-microsoft-com:vml" Requires="v">
                <p:oleObj name="Equation" r:id="rId5" imgW="761760" imgH="368280" progId="Equation.DSMT4">
                  <p:embed/>
                </p:oleObj>
              </mc:Choice>
              <mc:Fallback>
                <p:oleObj name="Equation" r:id="rId5" imgW="761760" imgH="368280" progId="Equation.DSMT4">
                  <p:embed/>
                  <p:pic>
                    <p:nvPicPr>
                      <p:cNvPr id="0" name="Object 32"/>
                      <p:cNvPicPr>
                        <a:picLocks noChangeAspect="1" noChangeArrowheads="1"/>
                      </p:cNvPicPr>
                      <p:nvPr/>
                    </p:nvPicPr>
                    <p:blipFill>
                      <a:blip r:embed="rId6"/>
                      <a:srcRect/>
                      <a:stretch>
                        <a:fillRect/>
                      </a:stretch>
                    </p:blipFill>
                    <p:spPr bwMode="auto">
                      <a:xfrm>
                        <a:off x="1209675" y="5410200"/>
                        <a:ext cx="116205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0" name="Text Box 33"/>
          <p:cNvSpPr txBox="1">
            <a:spLocks noChangeArrowheads="1"/>
          </p:cNvSpPr>
          <p:nvPr/>
        </p:nvSpPr>
        <p:spPr bwMode="auto">
          <a:xfrm>
            <a:off x="152400" y="6324600"/>
            <a:ext cx="8570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and E is Young's modulus (a material property). v is the deflection in the y-direction</a:t>
            </a:r>
          </a:p>
        </p:txBody>
      </p:sp>
      <p:sp>
        <p:nvSpPr>
          <p:cNvPr id="3101" name="Text Box 34"/>
          <p:cNvSpPr txBox="1">
            <a:spLocks noChangeArrowheads="1"/>
          </p:cNvSpPr>
          <p:nvPr/>
        </p:nvSpPr>
        <p:spPr bwMode="auto">
          <a:xfrm>
            <a:off x="2559050" y="5410200"/>
            <a:ext cx="6432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is a second moment of the cross-sectional area, A, of the beam (in the y-z plane) through the centroid of A</a:t>
            </a:r>
          </a:p>
        </p:txBody>
      </p:sp>
      <p:sp>
        <p:nvSpPr>
          <p:cNvPr id="3102" name="Arc 35"/>
          <p:cNvSpPr>
            <a:spLocks/>
          </p:cNvSpPr>
          <p:nvPr/>
        </p:nvSpPr>
        <p:spPr bwMode="auto">
          <a:xfrm rot="7927900">
            <a:off x="2015332" y="121444"/>
            <a:ext cx="4224337" cy="4086225"/>
          </a:xfrm>
          <a:custGeom>
            <a:avLst/>
            <a:gdLst>
              <a:gd name="T0" fmla="*/ 2147483647 w 20531"/>
              <a:gd name="T1" fmla="*/ 0 h 19881"/>
              <a:gd name="T2" fmla="*/ 2147483647 w 20531"/>
              <a:gd name="T3" fmla="*/ 2147483647 h 19881"/>
              <a:gd name="T4" fmla="*/ 0 w 20531"/>
              <a:gd name="T5" fmla="*/ 2147483647 h 19881"/>
              <a:gd name="T6" fmla="*/ 0 60000 65536"/>
              <a:gd name="T7" fmla="*/ 0 60000 65536"/>
              <a:gd name="T8" fmla="*/ 0 60000 65536"/>
            </a:gdLst>
            <a:ahLst/>
            <a:cxnLst>
              <a:cxn ang="T6">
                <a:pos x="T0" y="T1"/>
              </a:cxn>
              <a:cxn ang="T7">
                <a:pos x="T2" y="T3"/>
              </a:cxn>
              <a:cxn ang="T8">
                <a:pos x="T4" y="T5"/>
              </a:cxn>
            </a:cxnLst>
            <a:rect l="0" t="0" r="r" b="b"/>
            <a:pathLst>
              <a:path w="20531" h="19881" fill="none" extrusionOk="0">
                <a:moveTo>
                  <a:pt x="8444" y="-1"/>
                </a:moveTo>
                <a:cubicBezTo>
                  <a:pt x="14185" y="2438"/>
                  <a:pt x="18592" y="7240"/>
                  <a:pt x="20530" y="13169"/>
                </a:cubicBezTo>
              </a:path>
              <a:path w="20531" h="19881" stroke="0" extrusionOk="0">
                <a:moveTo>
                  <a:pt x="8444" y="-1"/>
                </a:moveTo>
                <a:cubicBezTo>
                  <a:pt x="14185" y="2438"/>
                  <a:pt x="18592" y="7240"/>
                  <a:pt x="20530" y="13169"/>
                </a:cubicBezTo>
                <a:lnTo>
                  <a:pt x="0" y="19881"/>
                </a:lnTo>
                <a:lnTo>
                  <a:pt x="8444" y="-1"/>
                </a:lnTo>
                <a:close/>
              </a:path>
            </a:pathLst>
          </a:cu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3" name="Line 36"/>
          <p:cNvSpPr>
            <a:spLocks noChangeShapeType="1"/>
          </p:cNvSpPr>
          <p:nvPr/>
        </p:nvSpPr>
        <p:spPr bwMode="auto">
          <a:xfrm>
            <a:off x="4267200" y="32766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4" name="Text Box 37"/>
          <p:cNvSpPr txBox="1">
            <a:spLocks noChangeArrowheads="1"/>
          </p:cNvSpPr>
          <p:nvPr/>
        </p:nvSpPr>
        <p:spPr bwMode="auto">
          <a:xfrm>
            <a:off x="4267200" y="327660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-v</a:t>
            </a:r>
          </a:p>
        </p:txBody>
      </p:sp>
      <p:sp>
        <p:nvSpPr>
          <p:cNvPr id="33" name="Arc 35"/>
          <p:cNvSpPr>
            <a:spLocks/>
          </p:cNvSpPr>
          <p:nvPr/>
        </p:nvSpPr>
        <p:spPr bwMode="auto">
          <a:xfrm rot="7927900">
            <a:off x="2027675" y="812800"/>
            <a:ext cx="4224337" cy="4086225"/>
          </a:xfrm>
          <a:custGeom>
            <a:avLst/>
            <a:gdLst>
              <a:gd name="T0" fmla="*/ 2147483647 w 20531"/>
              <a:gd name="T1" fmla="*/ 0 h 19881"/>
              <a:gd name="T2" fmla="*/ 2147483647 w 20531"/>
              <a:gd name="T3" fmla="*/ 2147483647 h 19881"/>
              <a:gd name="T4" fmla="*/ 0 w 20531"/>
              <a:gd name="T5" fmla="*/ 2147483647 h 19881"/>
              <a:gd name="T6" fmla="*/ 0 60000 65536"/>
              <a:gd name="T7" fmla="*/ 0 60000 65536"/>
              <a:gd name="T8" fmla="*/ 0 60000 65536"/>
            </a:gdLst>
            <a:ahLst/>
            <a:cxnLst>
              <a:cxn ang="T6">
                <a:pos x="T0" y="T1"/>
              </a:cxn>
              <a:cxn ang="T7">
                <a:pos x="T2" y="T3"/>
              </a:cxn>
              <a:cxn ang="T8">
                <a:pos x="T4" y="T5"/>
              </a:cxn>
            </a:cxnLst>
            <a:rect l="0" t="0" r="r" b="b"/>
            <a:pathLst>
              <a:path w="20531" h="19881" fill="none" extrusionOk="0">
                <a:moveTo>
                  <a:pt x="8444" y="-1"/>
                </a:moveTo>
                <a:cubicBezTo>
                  <a:pt x="14185" y="2438"/>
                  <a:pt x="18592" y="7240"/>
                  <a:pt x="20530" y="13169"/>
                </a:cubicBezTo>
              </a:path>
              <a:path w="20531" h="19881" stroke="0" extrusionOk="0">
                <a:moveTo>
                  <a:pt x="8444" y="-1"/>
                </a:moveTo>
                <a:cubicBezTo>
                  <a:pt x="14185" y="2438"/>
                  <a:pt x="18592" y="7240"/>
                  <a:pt x="20530" y="13169"/>
                </a:cubicBezTo>
                <a:lnTo>
                  <a:pt x="0" y="19881"/>
                </a:lnTo>
                <a:lnTo>
                  <a:pt x="8444" y="-1"/>
                </a:lnTo>
                <a:close/>
              </a:path>
            </a:pathLst>
          </a:cu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cxnSp>
        <p:nvCxnSpPr>
          <p:cNvPr id="3" name="Straight Arrow Connector 2"/>
          <p:cNvCxnSpPr>
            <a:stCxn id="3080" idx="0"/>
          </p:cNvCxnSpPr>
          <p:nvPr/>
        </p:nvCxnSpPr>
        <p:spPr>
          <a:xfrm flipH="1">
            <a:off x="5676900" y="3505200"/>
            <a:ext cx="342900" cy="3095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BBA101B-4677-4FD2-B7FA-7F8BF30738F3}"/>
              </a:ext>
            </a:extLst>
          </p:cNvPr>
          <p:cNvSpPr txBox="1"/>
          <p:nvPr/>
        </p:nvSpPr>
        <p:spPr>
          <a:xfrm>
            <a:off x="5264258" y="1835006"/>
            <a:ext cx="2877711" cy="369332"/>
          </a:xfrm>
          <a:prstGeom prst="rect">
            <a:avLst/>
          </a:prstGeom>
          <a:noFill/>
        </p:spPr>
        <p:txBody>
          <a:bodyPr wrap="none" rtlCol="0">
            <a:spAutoFit/>
          </a:bodyPr>
          <a:lstStyle/>
          <a:p>
            <a:r>
              <a:rPr lang="en-US" dirty="0"/>
              <a:t>moment-curvature relation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Object 4"/>
          <p:cNvGraphicFramePr>
            <a:graphicFrameLocks noChangeAspect="1"/>
          </p:cNvGraphicFramePr>
          <p:nvPr/>
        </p:nvGraphicFramePr>
        <p:xfrm>
          <a:off x="1143000" y="304800"/>
          <a:ext cx="7391400" cy="1228725"/>
        </p:xfrm>
        <a:graphic>
          <a:graphicData uri="http://schemas.openxmlformats.org/presentationml/2006/ole">
            <mc:AlternateContent xmlns:mc="http://schemas.openxmlformats.org/markup-compatibility/2006">
              <mc:Choice xmlns:v="urn:schemas-microsoft-com:vml" Requires="v">
                <p:oleObj name="Equation" r:id="rId3" imgW="4432300" imgH="736600" progId="Equation.DSMT4">
                  <p:embed/>
                </p:oleObj>
              </mc:Choice>
              <mc:Fallback>
                <p:oleObj name="Equation" r:id="rId3" imgW="4432300" imgH="736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04800"/>
                        <a:ext cx="7391400" cy="122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7891" name="Text Box 5"/>
          <p:cNvSpPr txBox="1">
            <a:spLocks noChangeArrowheads="1"/>
          </p:cNvSpPr>
          <p:nvPr/>
        </p:nvSpPr>
        <p:spPr bwMode="auto">
          <a:xfrm>
            <a:off x="822325" y="1865313"/>
            <a:ext cx="294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We see that again we have</a:t>
            </a:r>
          </a:p>
        </p:txBody>
      </p:sp>
      <p:sp>
        <p:nvSpPr>
          <p:cNvPr id="37892" name="Text Box 7"/>
          <p:cNvSpPr txBox="1">
            <a:spLocks noChangeArrowheads="1"/>
          </p:cNvSpPr>
          <p:nvPr/>
        </p:nvSpPr>
        <p:spPr bwMode="auto">
          <a:xfrm>
            <a:off x="898525" y="3008313"/>
            <a:ext cx="7864475"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In this case there are three principal mass moments of inertia and three corresponding principal directions. These are again determined by the solution of the eigenvalue problem</a:t>
            </a:r>
          </a:p>
        </p:txBody>
      </p:sp>
      <p:graphicFrame>
        <p:nvGraphicFramePr>
          <p:cNvPr id="37893" name="Object 8"/>
          <p:cNvGraphicFramePr>
            <a:graphicFrameLocks noChangeAspect="1"/>
          </p:cNvGraphicFramePr>
          <p:nvPr>
            <p:extLst>
              <p:ext uri="{D42A27DB-BD31-4B8C-83A1-F6EECF244321}">
                <p14:modId xmlns:p14="http://schemas.microsoft.com/office/powerpoint/2010/main" val="2196483138"/>
              </p:ext>
            </p:extLst>
          </p:nvPr>
        </p:nvGraphicFramePr>
        <p:xfrm>
          <a:off x="3259945" y="4221759"/>
          <a:ext cx="1752600" cy="463331"/>
        </p:xfrm>
        <a:graphic>
          <a:graphicData uri="http://schemas.openxmlformats.org/presentationml/2006/ole">
            <mc:AlternateContent xmlns:mc="http://schemas.openxmlformats.org/markup-compatibility/2006">
              <mc:Choice xmlns:v="urn:schemas-microsoft-com:vml" Requires="v">
                <p:oleObj name="Equation" r:id="rId5" imgW="863225" imgH="228501" progId="Equation.DSMT4">
                  <p:embed/>
                </p:oleObj>
              </mc:Choice>
              <mc:Fallback>
                <p:oleObj name="Equation" r:id="rId5" imgW="863225" imgH="228501"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9945" y="4221759"/>
                        <a:ext cx="1752600" cy="463331"/>
                      </a:xfrm>
                      <a:prstGeom prst="rect">
                        <a:avLst/>
                      </a:prstGeom>
                      <a:noFill/>
                      <a:ln>
                        <a:noFill/>
                      </a:ln>
                      <a:effectLst/>
                    </p:spPr>
                  </p:pic>
                </p:oleObj>
              </mc:Fallback>
            </mc:AlternateContent>
          </a:graphicData>
        </a:graphic>
      </p:graphicFrame>
      <p:graphicFrame>
        <p:nvGraphicFramePr>
          <p:cNvPr id="37894" name="Object 9"/>
          <p:cNvGraphicFramePr>
            <a:graphicFrameLocks noChangeAspect="1"/>
          </p:cNvGraphicFramePr>
          <p:nvPr>
            <p:extLst>
              <p:ext uri="{D42A27DB-BD31-4B8C-83A1-F6EECF244321}">
                <p14:modId xmlns:p14="http://schemas.microsoft.com/office/powerpoint/2010/main" val="2001913486"/>
              </p:ext>
            </p:extLst>
          </p:nvPr>
        </p:nvGraphicFramePr>
        <p:xfrm>
          <a:off x="3200400" y="2374077"/>
          <a:ext cx="1801813" cy="456022"/>
        </p:xfrm>
        <a:graphic>
          <a:graphicData uri="http://schemas.openxmlformats.org/presentationml/2006/ole">
            <mc:AlternateContent xmlns:mc="http://schemas.openxmlformats.org/markup-compatibility/2006">
              <mc:Choice xmlns:v="urn:schemas-microsoft-com:vml" Requires="v">
                <p:oleObj name="Equation" r:id="rId7" imgW="1002865" imgH="253890" progId="Equation.DSMT4">
                  <p:embed/>
                </p:oleObj>
              </mc:Choice>
              <mc:Fallback>
                <p:oleObj name="Equation" r:id="rId7" imgW="1002865" imgH="25389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2374077"/>
                        <a:ext cx="1801813" cy="456022"/>
                      </a:xfrm>
                      <a:prstGeom prst="rect">
                        <a:avLst/>
                      </a:prstGeom>
                      <a:noFill/>
                      <a:ln>
                        <a:noFill/>
                      </a:ln>
                      <a:effectLst/>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4"/>
          <p:cNvSpPr txBox="1">
            <a:spLocks noChangeArrowheads="1"/>
          </p:cNvSpPr>
          <p:nvPr/>
        </p:nvSpPr>
        <p:spPr bwMode="auto">
          <a:xfrm>
            <a:off x="188306" y="471825"/>
            <a:ext cx="8527069"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Using MATLAB, we can solve for the principal mass moments of inertia and the principal directions with the same eigenvalue function </a:t>
            </a:r>
            <a:r>
              <a:rPr lang="en-US" dirty="0" err="1"/>
              <a:t>eig</a:t>
            </a:r>
            <a:r>
              <a:rPr lang="en-US" dirty="0"/>
              <a:t>. Consider the following problem where the mass moment of inertia matrix is given:</a:t>
            </a:r>
          </a:p>
        </p:txBody>
      </p:sp>
      <p:sp>
        <p:nvSpPr>
          <p:cNvPr id="38915" name="Rectangle 5"/>
          <p:cNvSpPr>
            <a:spLocks noChangeArrowheads="1"/>
          </p:cNvSpPr>
          <p:nvPr/>
        </p:nvSpPr>
        <p:spPr bwMode="auto">
          <a:xfrm>
            <a:off x="2286000" y="1561138"/>
            <a:ext cx="4572000" cy="5155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I=[100 20 30; 20 300 50; 30 50 200]</a:t>
            </a:r>
          </a:p>
          <a:p>
            <a:pPr>
              <a:spcBef>
                <a:spcPct val="50000"/>
              </a:spcBef>
            </a:pPr>
            <a:r>
              <a:rPr lang="en-US" sz="1400" dirty="0"/>
              <a:t>I =</a:t>
            </a:r>
          </a:p>
          <a:p>
            <a:pPr>
              <a:spcBef>
                <a:spcPct val="50000"/>
              </a:spcBef>
            </a:pPr>
            <a:r>
              <a:rPr lang="en-US" sz="1400" dirty="0"/>
              <a:t>   100    20    30</a:t>
            </a:r>
          </a:p>
          <a:p>
            <a:pPr>
              <a:spcBef>
                <a:spcPct val="50000"/>
              </a:spcBef>
            </a:pPr>
            <a:r>
              <a:rPr lang="en-US" sz="1400" dirty="0"/>
              <a:t>    20   300    50</a:t>
            </a:r>
          </a:p>
          <a:p>
            <a:pPr>
              <a:spcBef>
                <a:spcPct val="50000"/>
              </a:spcBef>
            </a:pPr>
            <a:r>
              <a:rPr lang="en-US" sz="1400" dirty="0"/>
              <a:t>    30    50   200</a:t>
            </a:r>
          </a:p>
          <a:p>
            <a:pPr>
              <a:spcBef>
                <a:spcPct val="50000"/>
              </a:spcBef>
            </a:pPr>
            <a:endParaRPr lang="en-US" sz="1400" dirty="0"/>
          </a:p>
          <a:p>
            <a:pPr>
              <a:spcBef>
                <a:spcPct val="50000"/>
              </a:spcBef>
            </a:pPr>
            <a:r>
              <a:rPr lang="en-US" sz="1400" dirty="0"/>
              <a:t> [</a:t>
            </a:r>
            <a:r>
              <a:rPr lang="en-US" sz="1400" dirty="0" err="1"/>
              <a:t>pdirs</a:t>
            </a:r>
            <a:r>
              <a:rPr lang="en-US" sz="1400" dirty="0"/>
              <a:t>, </a:t>
            </a:r>
            <a:r>
              <a:rPr lang="en-US" sz="1400" dirty="0" err="1"/>
              <a:t>pvals</a:t>
            </a:r>
            <a:r>
              <a:rPr lang="en-US" sz="1400" dirty="0"/>
              <a:t>]=</a:t>
            </a:r>
            <a:r>
              <a:rPr lang="en-US" sz="1400" dirty="0" err="1"/>
              <a:t>eig</a:t>
            </a:r>
            <a:r>
              <a:rPr lang="en-US" sz="1400" dirty="0"/>
              <a:t>(I)</a:t>
            </a:r>
          </a:p>
          <a:p>
            <a:pPr>
              <a:spcBef>
                <a:spcPct val="50000"/>
              </a:spcBef>
            </a:pPr>
            <a:r>
              <a:rPr lang="en-US" sz="1400" dirty="0" err="1"/>
              <a:t>pdirs</a:t>
            </a:r>
            <a:r>
              <a:rPr lang="en-US" sz="1400" dirty="0"/>
              <a:t> =</a:t>
            </a:r>
          </a:p>
          <a:p>
            <a:pPr>
              <a:spcBef>
                <a:spcPct val="50000"/>
              </a:spcBef>
            </a:pPr>
            <a:r>
              <a:rPr lang="en-US" sz="1400" dirty="0"/>
              <a:t>    0.9670   -0.2166    0.1337</a:t>
            </a:r>
          </a:p>
          <a:p>
            <a:pPr>
              <a:spcBef>
                <a:spcPct val="50000"/>
              </a:spcBef>
            </a:pPr>
            <a:r>
              <a:rPr lang="en-US" sz="1400" dirty="0"/>
              <a:t>   -0.0322    0.4169    0.9084</a:t>
            </a:r>
          </a:p>
          <a:p>
            <a:pPr>
              <a:spcBef>
                <a:spcPct val="50000"/>
              </a:spcBef>
            </a:pPr>
            <a:r>
              <a:rPr lang="en-US" sz="1400" dirty="0"/>
              <a:t>   -0.2525   -0.8827    0.3962</a:t>
            </a:r>
          </a:p>
          <a:p>
            <a:pPr>
              <a:spcBef>
                <a:spcPct val="50000"/>
              </a:spcBef>
            </a:pPr>
            <a:r>
              <a:rPr lang="en-US" sz="1400" dirty="0" err="1"/>
              <a:t>pvals</a:t>
            </a:r>
            <a:r>
              <a:rPr lang="en-US" sz="1400" dirty="0"/>
              <a:t> =</a:t>
            </a:r>
          </a:p>
          <a:p>
            <a:pPr>
              <a:spcBef>
                <a:spcPct val="50000"/>
              </a:spcBef>
            </a:pPr>
            <a:endParaRPr lang="en-US" sz="1400" dirty="0"/>
          </a:p>
          <a:p>
            <a:pPr>
              <a:spcBef>
                <a:spcPct val="50000"/>
              </a:spcBef>
            </a:pPr>
            <a:r>
              <a:rPr lang="en-US" sz="1400" dirty="0"/>
              <a:t>   91.4995         0         0</a:t>
            </a:r>
          </a:p>
          <a:p>
            <a:pPr>
              <a:spcBef>
                <a:spcPct val="50000"/>
              </a:spcBef>
            </a:pPr>
            <a:r>
              <a:rPr lang="en-US" sz="1400" dirty="0"/>
              <a:t>         0  183.7468         0</a:t>
            </a:r>
          </a:p>
          <a:p>
            <a:pPr>
              <a:spcBef>
                <a:spcPct val="50000"/>
              </a:spcBef>
            </a:pPr>
            <a:r>
              <a:rPr lang="en-US" sz="1400" dirty="0"/>
              <a:t>         0         0  324.7537</a:t>
            </a:r>
          </a:p>
        </p:txBody>
      </p:sp>
      <p:sp>
        <p:nvSpPr>
          <p:cNvPr id="38918" name="Text Box 8"/>
          <p:cNvSpPr txBox="1">
            <a:spLocks noChangeArrowheads="1"/>
          </p:cNvSpPr>
          <p:nvPr/>
        </p:nvSpPr>
        <p:spPr bwMode="auto">
          <a:xfrm>
            <a:off x="6156325" y="2435851"/>
            <a:ext cx="2559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mass moment of inertia</a:t>
            </a:r>
          </a:p>
          <a:p>
            <a:pPr eaLnBrk="1" hangingPunct="1"/>
            <a:r>
              <a:rPr lang="en-US"/>
              <a:t>matrix</a:t>
            </a:r>
          </a:p>
        </p:txBody>
      </p:sp>
      <p:sp>
        <p:nvSpPr>
          <p:cNvPr id="38920" name="Text Box 10"/>
          <p:cNvSpPr txBox="1">
            <a:spLocks noChangeArrowheads="1"/>
          </p:cNvSpPr>
          <p:nvPr/>
        </p:nvSpPr>
        <p:spPr bwMode="auto">
          <a:xfrm>
            <a:off x="5410200" y="4151144"/>
            <a:ext cx="3505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principal directions (in columns)</a:t>
            </a:r>
          </a:p>
          <a:p>
            <a:pPr eaLnBrk="1" hangingPunct="1"/>
            <a:r>
              <a:rPr lang="en-US" dirty="0"/>
              <a:t>(x, y, z components of a unit vector along the principal axis)</a:t>
            </a:r>
          </a:p>
        </p:txBody>
      </p:sp>
      <p:sp>
        <p:nvSpPr>
          <p:cNvPr id="38921" name="Text Box 11"/>
          <p:cNvSpPr txBox="1">
            <a:spLocks noChangeArrowheads="1"/>
          </p:cNvSpPr>
          <p:nvPr/>
        </p:nvSpPr>
        <p:spPr bwMode="auto">
          <a:xfrm>
            <a:off x="5410200" y="5866438"/>
            <a:ext cx="26479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principal mass moments</a:t>
            </a:r>
          </a:p>
          <a:p>
            <a:pPr eaLnBrk="1" hangingPunct="1"/>
            <a:r>
              <a:rPr lang="en-US" dirty="0"/>
              <a:t>of inertia</a:t>
            </a:r>
          </a:p>
        </p:txBody>
      </p:sp>
      <p:sp>
        <p:nvSpPr>
          <p:cNvPr id="38922" name="Rectangle 12"/>
          <p:cNvSpPr>
            <a:spLocks noChangeArrowheads="1"/>
          </p:cNvSpPr>
          <p:nvPr/>
        </p:nvSpPr>
        <p:spPr bwMode="auto">
          <a:xfrm>
            <a:off x="2286000" y="4075738"/>
            <a:ext cx="914400" cy="1066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3" name="Rectangle 13"/>
          <p:cNvSpPr>
            <a:spLocks noChangeArrowheads="1"/>
          </p:cNvSpPr>
          <p:nvPr/>
        </p:nvSpPr>
        <p:spPr bwMode="auto">
          <a:xfrm>
            <a:off x="2438400" y="5675938"/>
            <a:ext cx="8382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TextBox 1">
            <a:extLst>
              <a:ext uri="{FF2B5EF4-FFF2-40B4-BE49-F238E27FC236}">
                <a16:creationId xmlns:a16="http://schemas.microsoft.com/office/drawing/2014/main" id="{19E5B4C3-9204-483F-AEC0-C5B96506138F}"/>
              </a:ext>
            </a:extLst>
          </p:cNvPr>
          <p:cNvSpPr txBox="1"/>
          <p:nvPr/>
        </p:nvSpPr>
        <p:spPr>
          <a:xfrm>
            <a:off x="5927725" y="1505398"/>
            <a:ext cx="2326278" cy="646331"/>
          </a:xfrm>
          <a:prstGeom prst="rect">
            <a:avLst/>
          </a:prstGeom>
          <a:noFill/>
        </p:spPr>
        <p:txBody>
          <a:bodyPr wrap="none" rtlCol="0">
            <a:spAutoFit/>
          </a:bodyPr>
          <a:lstStyle/>
          <a:p>
            <a:r>
              <a:rPr lang="en-US" dirty="0"/>
              <a:t>define a symmetric </a:t>
            </a:r>
          </a:p>
          <a:p>
            <a:r>
              <a:rPr lang="en-US" dirty="0"/>
              <a:t>mass moment matrix</a:t>
            </a:r>
          </a:p>
        </p:txBody>
      </p:sp>
      <p:sp>
        <p:nvSpPr>
          <p:cNvPr id="3" name="TextBox 2">
            <a:extLst>
              <a:ext uri="{FF2B5EF4-FFF2-40B4-BE49-F238E27FC236}">
                <a16:creationId xmlns:a16="http://schemas.microsoft.com/office/drawing/2014/main" id="{0A2FCEA3-9E73-4631-87D8-596BF3C1DD35}"/>
              </a:ext>
            </a:extLst>
          </p:cNvPr>
          <p:cNvSpPr txBox="1"/>
          <p:nvPr/>
        </p:nvSpPr>
        <p:spPr>
          <a:xfrm>
            <a:off x="5562600" y="3618538"/>
            <a:ext cx="2800767" cy="369332"/>
          </a:xfrm>
          <a:prstGeom prst="rect">
            <a:avLst/>
          </a:prstGeom>
          <a:noFill/>
        </p:spPr>
        <p:txBody>
          <a:bodyPr wrap="none" rtlCol="0">
            <a:spAutoFit/>
          </a:bodyPr>
          <a:lstStyle/>
          <a:p>
            <a:r>
              <a:rPr lang="en-US" dirty="0"/>
              <a:t>solve eigenvalue problem</a:t>
            </a:r>
          </a:p>
        </p:txBody>
      </p:sp>
      <p:cxnSp>
        <p:nvCxnSpPr>
          <p:cNvPr id="5" name="Straight Connector 4">
            <a:extLst>
              <a:ext uri="{FF2B5EF4-FFF2-40B4-BE49-F238E27FC236}">
                <a16:creationId xmlns:a16="http://schemas.microsoft.com/office/drawing/2014/main" id="{486CD1F9-B44D-4F07-9953-0C587D18363D}"/>
              </a:ext>
            </a:extLst>
          </p:cNvPr>
          <p:cNvCxnSpPr/>
          <p:nvPr/>
        </p:nvCxnSpPr>
        <p:spPr>
          <a:xfrm>
            <a:off x="1828800" y="4456738"/>
            <a:ext cx="0" cy="140970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06906CBC-2100-4216-9041-C0EE90F3CDED}"/>
              </a:ext>
            </a:extLst>
          </p:cNvPr>
          <p:cNvCxnSpPr/>
          <p:nvPr/>
        </p:nvCxnSpPr>
        <p:spPr>
          <a:xfrm>
            <a:off x="1828800" y="4456738"/>
            <a:ext cx="457200"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77096BC7-06A6-4D61-9428-0E1D138111B0}"/>
              </a:ext>
            </a:extLst>
          </p:cNvPr>
          <p:cNvCxnSpPr/>
          <p:nvPr/>
        </p:nvCxnSpPr>
        <p:spPr>
          <a:xfrm>
            <a:off x="1828800" y="5866438"/>
            <a:ext cx="6096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302C4460-D80D-4C7A-B7B6-1AA51145F188}"/>
              </a:ext>
            </a:extLst>
          </p:cNvPr>
          <p:cNvSpPr txBox="1"/>
          <p:nvPr/>
        </p:nvSpPr>
        <p:spPr>
          <a:xfrm>
            <a:off x="262547" y="4857473"/>
            <a:ext cx="1646605" cy="646331"/>
          </a:xfrm>
          <a:prstGeom prst="rect">
            <a:avLst/>
          </a:prstGeom>
          <a:noFill/>
        </p:spPr>
        <p:txBody>
          <a:bodyPr wrap="none" rtlCol="0">
            <a:spAutoFit/>
          </a:bodyPr>
          <a:lstStyle/>
          <a:p>
            <a:r>
              <a:rPr lang="en-US" dirty="0"/>
              <a:t>corresponding</a:t>
            </a:r>
          </a:p>
          <a:p>
            <a:r>
              <a:rPr lang="en-US" dirty="0"/>
              <a:t>values</a:t>
            </a:r>
          </a:p>
        </p:txBody>
      </p:sp>
      <p:sp>
        <p:nvSpPr>
          <p:cNvPr id="4" name="TextBox 3">
            <a:extLst>
              <a:ext uri="{FF2B5EF4-FFF2-40B4-BE49-F238E27FC236}">
                <a16:creationId xmlns:a16="http://schemas.microsoft.com/office/drawing/2014/main" id="{47ABF792-7483-DCB1-7288-9F6633DF3487}"/>
              </a:ext>
            </a:extLst>
          </p:cNvPr>
          <p:cNvSpPr txBox="1"/>
          <p:nvPr/>
        </p:nvSpPr>
        <p:spPr>
          <a:xfrm>
            <a:off x="233491" y="50305"/>
            <a:ext cx="1595309" cy="369332"/>
          </a:xfrm>
          <a:prstGeom prst="rect">
            <a:avLst/>
          </a:prstGeom>
          <a:noFill/>
        </p:spPr>
        <p:txBody>
          <a:bodyPr wrap="none" rtlCol="0">
            <a:spAutoFit/>
          </a:bodyPr>
          <a:lstStyle/>
          <a:p>
            <a:r>
              <a:rPr lang="en-US" dirty="0">
                <a:solidFill>
                  <a:srgbClr val="C00000"/>
                </a:solidFill>
              </a:rPr>
              <a:t>Example 14.7</a:t>
            </a:r>
          </a:p>
        </p:txBody>
      </p:sp>
      <p:cxnSp>
        <p:nvCxnSpPr>
          <p:cNvPr id="16" name="Straight Connector 15">
            <a:extLst>
              <a:ext uri="{FF2B5EF4-FFF2-40B4-BE49-F238E27FC236}">
                <a16:creationId xmlns:a16="http://schemas.microsoft.com/office/drawing/2014/main" id="{C54B2A91-BC75-1FB6-AC81-32EA259BE30E}"/>
              </a:ext>
            </a:extLst>
          </p:cNvPr>
          <p:cNvCxnSpPr/>
          <p:nvPr/>
        </p:nvCxnSpPr>
        <p:spPr>
          <a:xfrm>
            <a:off x="462912" y="4572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4D0D33D4-F340-B9AD-BE0E-92B2D0AB811B}"/>
              </a:ext>
            </a:extLst>
          </p:cNvPr>
          <p:cNvCxnSpPr/>
          <p:nvPr/>
        </p:nvCxnSpPr>
        <p:spPr>
          <a:xfrm>
            <a:off x="568496" y="6732026"/>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4"/>
          <p:cNvSpPr txBox="1">
            <a:spLocks noChangeArrowheads="1"/>
          </p:cNvSpPr>
          <p:nvPr/>
        </p:nvSpPr>
        <p:spPr bwMode="auto">
          <a:xfrm>
            <a:off x="1050925" y="341313"/>
            <a:ext cx="396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Area Moments of some simple areas:</a:t>
            </a:r>
          </a:p>
        </p:txBody>
      </p:sp>
      <p:sp>
        <p:nvSpPr>
          <p:cNvPr id="4099" name="Rectangle 5"/>
          <p:cNvSpPr>
            <a:spLocks noChangeArrowheads="1"/>
          </p:cNvSpPr>
          <p:nvPr/>
        </p:nvSpPr>
        <p:spPr bwMode="auto">
          <a:xfrm>
            <a:off x="1295400" y="1219200"/>
            <a:ext cx="11430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0" name="Line 6"/>
          <p:cNvSpPr>
            <a:spLocks noChangeShapeType="1"/>
          </p:cNvSpPr>
          <p:nvPr/>
        </p:nvSpPr>
        <p:spPr bwMode="auto">
          <a:xfrm>
            <a:off x="1828800" y="19812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1" name="Line 7"/>
          <p:cNvSpPr>
            <a:spLocks noChangeShapeType="1"/>
          </p:cNvSpPr>
          <p:nvPr/>
        </p:nvSpPr>
        <p:spPr bwMode="auto">
          <a:xfrm flipV="1">
            <a:off x="1828800" y="8382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Text Box 8"/>
          <p:cNvSpPr txBox="1">
            <a:spLocks noChangeArrowheads="1"/>
          </p:cNvSpPr>
          <p:nvPr/>
        </p:nvSpPr>
        <p:spPr bwMode="auto">
          <a:xfrm>
            <a:off x="1676400" y="19050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4103" name="Text Box 9"/>
          <p:cNvSpPr txBox="1">
            <a:spLocks noChangeArrowheads="1"/>
          </p:cNvSpPr>
          <p:nvPr/>
        </p:nvSpPr>
        <p:spPr bwMode="auto">
          <a:xfrm>
            <a:off x="3032125" y="2017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4104" name="Text Box 10"/>
          <p:cNvSpPr txBox="1">
            <a:spLocks noChangeArrowheads="1"/>
          </p:cNvSpPr>
          <p:nvPr/>
        </p:nvSpPr>
        <p:spPr bwMode="auto">
          <a:xfrm>
            <a:off x="1889125" y="646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4105" name="Rectangle 11"/>
          <p:cNvSpPr>
            <a:spLocks noChangeArrowheads="1"/>
          </p:cNvSpPr>
          <p:nvPr/>
        </p:nvSpPr>
        <p:spPr bwMode="auto">
          <a:xfrm>
            <a:off x="2057400" y="1447800"/>
            <a:ext cx="111125" cy="134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6" name="Line 12"/>
          <p:cNvSpPr>
            <a:spLocks noChangeShapeType="1"/>
          </p:cNvSpPr>
          <p:nvPr/>
        </p:nvSpPr>
        <p:spPr bwMode="auto">
          <a:xfrm>
            <a:off x="1828800" y="15240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Line 13"/>
          <p:cNvSpPr>
            <a:spLocks noChangeShapeType="1"/>
          </p:cNvSpPr>
          <p:nvPr/>
        </p:nvSpPr>
        <p:spPr bwMode="auto">
          <a:xfrm flipV="1">
            <a:off x="2133600" y="16002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8" name="Text Box 14"/>
          <p:cNvSpPr txBox="1">
            <a:spLocks noChangeArrowheads="1"/>
          </p:cNvSpPr>
          <p:nvPr/>
        </p:nvSpPr>
        <p:spPr bwMode="auto">
          <a:xfrm>
            <a:off x="1828800" y="11430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4109" name="Text Box 15"/>
          <p:cNvSpPr txBox="1">
            <a:spLocks noChangeArrowheads="1"/>
          </p:cNvSpPr>
          <p:nvPr/>
        </p:nvSpPr>
        <p:spPr bwMode="auto">
          <a:xfrm>
            <a:off x="2133600" y="1600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4110" name="Line 16"/>
          <p:cNvSpPr>
            <a:spLocks noChangeShapeType="1"/>
          </p:cNvSpPr>
          <p:nvPr/>
        </p:nvSpPr>
        <p:spPr bwMode="auto">
          <a:xfrm>
            <a:off x="12954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1" name="Line 17"/>
          <p:cNvSpPr>
            <a:spLocks noChangeShapeType="1"/>
          </p:cNvSpPr>
          <p:nvPr/>
        </p:nvSpPr>
        <p:spPr bwMode="auto">
          <a:xfrm>
            <a:off x="24384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2" name="Line 18"/>
          <p:cNvSpPr>
            <a:spLocks noChangeShapeType="1"/>
          </p:cNvSpPr>
          <p:nvPr/>
        </p:nvSpPr>
        <p:spPr bwMode="auto">
          <a:xfrm flipH="1">
            <a:off x="914400" y="1219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3" name="Line 19"/>
          <p:cNvSpPr>
            <a:spLocks noChangeShapeType="1"/>
          </p:cNvSpPr>
          <p:nvPr/>
        </p:nvSpPr>
        <p:spPr bwMode="auto">
          <a:xfrm flipH="1">
            <a:off x="914400" y="28956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4" name="Line 20"/>
          <p:cNvSpPr>
            <a:spLocks noChangeShapeType="1"/>
          </p:cNvSpPr>
          <p:nvPr/>
        </p:nvSpPr>
        <p:spPr bwMode="auto">
          <a:xfrm>
            <a:off x="1295400" y="3048000"/>
            <a:ext cx="1143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5" name="Line 21"/>
          <p:cNvSpPr>
            <a:spLocks noChangeShapeType="1"/>
          </p:cNvSpPr>
          <p:nvPr/>
        </p:nvSpPr>
        <p:spPr bwMode="auto">
          <a:xfrm>
            <a:off x="1066800" y="1219200"/>
            <a:ext cx="0" cy="1676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 name="Text Box 22"/>
          <p:cNvSpPr txBox="1">
            <a:spLocks noChangeArrowheads="1"/>
          </p:cNvSpPr>
          <p:nvPr/>
        </p:nvSpPr>
        <p:spPr bwMode="auto">
          <a:xfrm>
            <a:off x="1736725" y="30083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4117" name="Text Box 23"/>
          <p:cNvSpPr txBox="1">
            <a:spLocks noChangeArrowheads="1"/>
          </p:cNvSpPr>
          <p:nvPr/>
        </p:nvSpPr>
        <p:spPr bwMode="auto">
          <a:xfrm>
            <a:off x="669925" y="1941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sp>
        <p:nvSpPr>
          <p:cNvPr id="4118" name="Text Box 24"/>
          <p:cNvSpPr txBox="1">
            <a:spLocks noChangeArrowheads="1"/>
          </p:cNvSpPr>
          <p:nvPr/>
        </p:nvSpPr>
        <p:spPr bwMode="auto">
          <a:xfrm>
            <a:off x="3717925" y="1103313"/>
            <a:ext cx="3575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For centroidal axes of a rectangle</a:t>
            </a:r>
          </a:p>
        </p:txBody>
      </p:sp>
      <p:graphicFrame>
        <p:nvGraphicFramePr>
          <p:cNvPr id="4119" name="Object 25"/>
          <p:cNvGraphicFramePr>
            <a:graphicFrameLocks noChangeAspect="1"/>
          </p:cNvGraphicFramePr>
          <p:nvPr/>
        </p:nvGraphicFramePr>
        <p:xfrm>
          <a:off x="3646488" y="1752600"/>
          <a:ext cx="4518025" cy="1666875"/>
        </p:xfrm>
        <a:graphic>
          <a:graphicData uri="http://schemas.openxmlformats.org/presentationml/2006/ole">
            <mc:AlternateContent xmlns:mc="http://schemas.openxmlformats.org/markup-compatibility/2006">
              <mc:Choice xmlns:v="urn:schemas-microsoft-com:vml" Requires="v">
                <p:oleObj name="Equation" r:id="rId3" imgW="2616200" imgH="965200" progId="Equation.DSMT4">
                  <p:embed/>
                </p:oleObj>
              </mc:Choice>
              <mc:Fallback>
                <p:oleObj name="Equation" r:id="rId3" imgW="2616200" imgH="965200" progId="Equation.DSMT4">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6488" y="1752600"/>
                        <a:ext cx="4518025" cy="166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0" name="Text Box 26"/>
          <p:cNvSpPr txBox="1">
            <a:spLocks noChangeArrowheads="1"/>
          </p:cNvSpPr>
          <p:nvPr/>
        </p:nvSpPr>
        <p:spPr bwMode="auto">
          <a:xfrm>
            <a:off x="3717925" y="3465513"/>
            <a:ext cx="1073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similarly,</a:t>
            </a:r>
          </a:p>
        </p:txBody>
      </p:sp>
      <p:graphicFrame>
        <p:nvGraphicFramePr>
          <p:cNvPr id="4121" name="Object 27"/>
          <p:cNvGraphicFramePr>
            <a:graphicFrameLocks noChangeAspect="1"/>
          </p:cNvGraphicFramePr>
          <p:nvPr/>
        </p:nvGraphicFramePr>
        <p:xfrm>
          <a:off x="4953000" y="3276600"/>
          <a:ext cx="1143000" cy="785813"/>
        </p:xfrm>
        <a:graphic>
          <a:graphicData uri="http://schemas.openxmlformats.org/presentationml/2006/ole">
            <mc:AlternateContent xmlns:mc="http://schemas.openxmlformats.org/markup-compatibility/2006">
              <mc:Choice xmlns:v="urn:schemas-microsoft-com:vml" Requires="v">
                <p:oleObj name="Equation" r:id="rId5" imgW="609600" imgH="419100" progId="Equation.DSMT4">
                  <p:embed/>
                </p:oleObj>
              </mc:Choice>
              <mc:Fallback>
                <p:oleObj name="Equation" r:id="rId5" imgW="609600" imgH="419100" progId="Equation.DSMT4">
                  <p:embed/>
                  <p:pic>
                    <p:nvPicPr>
                      <p:cNvPr id="0"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3000" y="3276600"/>
                        <a:ext cx="1143000" cy="78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2" name="Text Box 28"/>
          <p:cNvSpPr txBox="1">
            <a:spLocks noChangeArrowheads="1"/>
          </p:cNvSpPr>
          <p:nvPr/>
        </p:nvSpPr>
        <p:spPr bwMode="auto">
          <a:xfrm>
            <a:off x="3794125" y="4303713"/>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and </a:t>
            </a:r>
          </a:p>
        </p:txBody>
      </p:sp>
      <p:graphicFrame>
        <p:nvGraphicFramePr>
          <p:cNvPr id="4123" name="Object 29"/>
          <p:cNvGraphicFramePr>
            <a:graphicFrameLocks noChangeAspect="1"/>
          </p:cNvGraphicFramePr>
          <p:nvPr/>
        </p:nvGraphicFramePr>
        <p:xfrm>
          <a:off x="4648200" y="4343400"/>
          <a:ext cx="762000" cy="414338"/>
        </p:xfrm>
        <a:graphic>
          <a:graphicData uri="http://schemas.openxmlformats.org/presentationml/2006/ole">
            <mc:AlternateContent xmlns:mc="http://schemas.openxmlformats.org/markup-compatibility/2006">
              <mc:Choice xmlns:v="urn:schemas-microsoft-com:vml" Requires="v">
                <p:oleObj name="Equation" r:id="rId7" imgW="444307" imgH="241195" progId="Equation.DSMT4">
                  <p:embed/>
                </p:oleObj>
              </mc:Choice>
              <mc:Fallback>
                <p:oleObj name="Equation" r:id="rId7" imgW="444307" imgH="241195" progId="Equation.DSMT4">
                  <p:embed/>
                  <p:pic>
                    <p:nvPicPr>
                      <p:cNvPr id="0" name="Object 2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48200" y="4343400"/>
                        <a:ext cx="762000"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4" name="Rectangle 30"/>
          <p:cNvSpPr>
            <a:spLocks noChangeArrowheads="1"/>
          </p:cNvSpPr>
          <p:nvPr/>
        </p:nvSpPr>
        <p:spPr bwMode="auto">
          <a:xfrm>
            <a:off x="5943600" y="4495800"/>
            <a:ext cx="11430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5" name="Text Box 31"/>
          <p:cNvSpPr txBox="1">
            <a:spLocks noChangeArrowheads="1"/>
          </p:cNvSpPr>
          <p:nvPr/>
        </p:nvSpPr>
        <p:spPr bwMode="auto">
          <a:xfrm>
            <a:off x="6324600" y="53340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4126" name="Rectangle 32"/>
          <p:cNvSpPr>
            <a:spLocks noChangeArrowheads="1"/>
          </p:cNvSpPr>
          <p:nvPr/>
        </p:nvSpPr>
        <p:spPr bwMode="auto">
          <a:xfrm>
            <a:off x="6705600" y="4724400"/>
            <a:ext cx="111125" cy="134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7" name="Line 33"/>
          <p:cNvSpPr>
            <a:spLocks noChangeShapeType="1"/>
          </p:cNvSpPr>
          <p:nvPr/>
        </p:nvSpPr>
        <p:spPr bwMode="auto">
          <a:xfrm>
            <a:off x="6477000" y="48006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8" name="Line 34"/>
          <p:cNvSpPr>
            <a:spLocks noChangeShapeType="1"/>
          </p:cNvSpPr>
          <p:nvPr/>
        </p:nvSpPr>
        <p:spPr bwMode="auto">
          <a:xfrm flipV="1">
            <a:off x="6781800" y="4876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9" name="Text Box 35"/>
          <p:cNvSpPr txBox="1">
            <a:spLocks noChangeArrowheads="1"/>
          </p:cNvSpPr>
          <p:nvPr/>
        </p:nvSpPr>
        <p:spPr bwMode="auto">
          <a:xfrm>
            <a:off x="6477000" y="44196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4130" name="Text Box 36"/>
          <p:cNvSpPr txBox="1">
            <a:spLocks noChangeArrowheads="1"/>
          </p:cNvSpPr>
          <p:nvPr/>
        </p:nvSpPr>
        <p:spPr bwMode="auto">
          <a:xfrm>
            <a:off x="6781800" y="4876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4131" name="Line 37"/>
          <p:cNvSpPr>
            <a:spLocks noChangeShapeType="1"/>
          </p:cNvSpPr>
          <p:nvPr/>
        </p:nvSpPr>
        <p:spPr bwMode="auto">
          <a:xfrm>
            <a:off x="5486400" y="5257800"/>
            <a:ext cx="2005013" cy="111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2" name="Line 38"/>
          <p:cNvSpPr>
            <a:spLocks noChangeShapeType="1"/>
          </p:cNvSpPr>
          <p:nvPr/>
        </p:nvSpPr>
        <p:spPr bwMode="auto">
          <a:xfrm flipV="1">
            <a:off x="6477000" y="41148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3" name="Rectangle 39"/>
          <p:cNvSpPr>
            <a:spLocks noChangeArrowheads="1"/>
          </p:cNvSpPr>
          <p:nvPr/>
        </p:nvSpPr>
        <p:spPr bwMode="auto">
          <a:xfrm>
            <a:off x="6130925" y="4733925"/>
            <a:ext cx="111125" cy="134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4" name="Line 40"/>
          <p:cNvSpPr>
            <a:spLocks noChangeShapeType="1"/>
          </p:cNvSpPr>
          <p:nvPr/>
        </p:nvSpPr>
        <p:spPr bwMode="auto">
          <a:xfrm flipH="1">
            <a:off x="6248400" y="48006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Text Box 41"/>
          <p:cNvSpPr txBox="1">
            <a:spLocks noChangeArrowheads="1"/>
          </p:cNvSpPr>
          <p:nvPr/>
        </p:nvSpPr>
        <p:spPr bwMode="auto">
          <a:xfrm>
            <a:off x="6096000" y="441960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4136" name="Line 42"/>
          <p:cNvSpPr>
            <a:spLocks noChangeShapeType="1"/>
          </p:cNvSpPr>
          <p:nvPr/>
        </p:nvSpPr>
        <p:spPr bwMode="auto">
          <a:xfrm flipV="1">
            <a:off x="6199188" y="4876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7" name="Text Box 43"/>
          <p:cNvSpPr txBox="1">
            <a:spLocks noChangeArrowheads="1"/>
          </p:cNvSpPr>
          <p:nvPr/>
        </p:nvSpPr>
        <p:spPr bwMode="auto">
          <a:xfrm>
            <a:off x="5918200" y="484505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4138" name="Line 44"/>
          <p:cNvSpPr>
            <a:spLocks noChangeShapeType="1"/>
          </p:cNvSpPr>
          <p:nvPr/>
        </p:nvSpPr>
        <p:spPr bwMode="auto">
          <a:xfrm flipH="1">
            <a:off x="6477000" y="4191000"/>
            <a:ext cx="4572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9" name="Text Box 45"/>
          <p:cNvSpPr txBox="1">
            <a:spLocks noChangeArrowheads="1"/>
          </p:cNvSpPr>
          <p:nvPr/>
        </p:nvSpPr>
        <p:spPr bwMode="auto">
          <a:xfrm>
            <a:off x="7070725" y="3922713"/>
            <a:ext cx="189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axis of symmetry</a:t>
            </a:r>
          </a:p>
        </p:txBody>
      </p:sp>
      <p:sp>
        <p:nvSpPr>
          <p:cNvPr id="4140" name="Text Box 46"/>
          <p:cNvSpPr txBox="1">
            <a:spLocks noChangeArrowheads="1"/>
          </p:cNvSpPr>
          <p:nvPr/>
        </p:nvSpPr>
        <p:spPr bwMode="auto">
          <a:xfrm>
            <a:off x="609600" y="5181600"/>
            <a:ext cx="4648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If either the x- or y-axis is an axis of symmetry for an area A then also</a:t>
            </a:r>
          </a:p>
          <a:p>
            <a:pPr eaLnBrk="1" hangingPunct="1"/>
            <a:r>
              <a:rPr lang="en-US"/>
              <a:t>for that area</a:t>
            </a:r>
          </a:p>
        </p:txBody>
      </p:sp>
      <p:graphicFrame>
        <p:nvGraphicFramePr>
          <p:cNvPr id="4141" name="Object 47"/>
          <p:cNvGraphicFramePr>
            <a:graphicFrameLocks noChangeAspect="1"/>
          </p:cNvGraphicFramePr>
          <p:nvPr/>
        </p:nvGraphicFramePr>
        <p:xfrm>
          <a:off x="4191000" y="5486400"/>
          <a:ext cx="762000" cy="414338"/>
        </p:xfrm>
        <a:graphic>
          <a:graphicData uri="http://schemas.openxmlformats.org/presentationml/2006/ole">
            <mc:AlternateContent xmlns:mc="http://schemas.openxmlformats.org/markup-compatibility/2006">
              <mc:Choice xmlns:v="urn:schemas-microsoft-com:vml" Requires="v">
                <p:oleObj name="Equation" r:id="rId9" imgW="444307" imgH="241195" progId="Equation.DSMT4">
                  <p:embed/>
                </p:oleObj>
              </mc:Choice>
              <mc:Fallback>
                <p:oleObj name="Equation" r:id="rId9" imgW="444307" imgH="241195" progId="Equation.DSMT4">
                  <p:embed/>
                  <p:pic>
                    <p:nvPicPr>
                      <p:cNvPr id="0" name="Object 4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5486400"/>
                        <a:ext cx="762000" cy="414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42" name="Text Box 48"/>
          <p:cNvSpPr txBox="1">
            <a:spLocks noChangeArrowheads="1"/>
          </p:cNvSpPr>
          <p:nvPr/>
        </p:nvSpPr>
        <p:spPr bwMode="auto">
          <a:xfrm>
            <a:off x="7620000" y="5029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4143" name="Text Box 49"/>
          <p:cNvSpPr txBox="1">
            <a:spLocks noChangeArrowheads="1"/>
          </p:cNvSpPr>
          <p:nvPr/>
        </p:nvSpPr>
        <p:spPr bwMode="auto">
          <a:xfrm>
            <a:off x="6477000" y="36576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1050925" y="341313"/>
            <a:ext cx="5213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 area moments depend on the choice of axes:</a:t>
            </a:r>
          </a:p>
        </p:txBody>
      </p:sp>
      <p:sp>
        <p:nvSpPr>
          <p:cNvPr id="5123" name="Rectangle 5"/>
          <p:cNvSpPr>
            <a:spLocks noChangeArrowheads="1"/>
          </p:cNvSpPr>
          <p:nvPr/>
        </p:nvSpPr>
        <p:spPr bwMode="auto">
          <a:xfrm>
            <a:off x="1295400" y="1219200"/>
            <a:ext cx="11430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 name="Line 6"/>
          <p:cNvSpPr>
            <a:spLocks noChangeShapeType="1"/>
          </p:cNvSpPr>
          <p:nvPr/>
        </p:nvSpPr>
        <p:spPr bwMode="auto">
          <a:xfrm>
            <a:off x="1828800" y="28956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 name="Line 7"/>
          <p:cNvSpPr>
            <a:spLocks noChangeShapeType="1"/>
          </p:cNvSpPr>
          <p:nvPr/>
        </p:nvSpPr>
        <p:spPr bwMode="auto">
          <a:xfrm flipV="1">
            <a:off x="1828800" y="838200"/>
            <a:ext cx="0" cy="2057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Text Box 9"/>
          <p:cNvSpPr txBox="1">
            <a:spLocks noChangeArrowheads="1"/>
          </p:cNvSpPr>
          <p:nvPr/>
        </p:nvSpPr>
        <p:spPr bwMode="auto">
          <a:xfrm>
            <a:off x="2971800" y="24384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5127" name="Rectangle 10"/>
          <p:cNvSpPr>
            <a:spLocks noChangeArrowheads="1"/>
          </p:cNvSpPr>
          <p:nvPr/>
        </p:nvSpPr>
        <p:spPr bwMode="auto">
          <a:xfrm>
            <a:off x="2057400" y="1447800"/>
            <a:ext cx="111125" cy="134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8" name="Line 11"/>
          <p:cNvSpPr>
            <a:spLocks noChangeShapeType="1"/>
          </p:cNvSpPr>
          <p:nvPr/>
        </p:nvSpPr>
        <p:spPr bwMode="auto">
          <a:xfrm>
            <a:off x="1828800" y="15240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9" name="Line 12"/>
          <p:cNvSpPr>
            <a:spLocks noChangeShapeType="1"/>
          </p:cNvSpPr>
          <p:nvPr/>
        </p:nvSpPr>
        <p:spPr bwMode="auto">
          <a:xfrm flipV="1">
            <a:off x="2133600" y="1600200"/>
            <a:ext cx="0"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Text Box 13"/>
          <p:cNvSpPr txBox="1">
            <a:spLocks noChangeArrowheads="1"/>
          </p:cNvSpPr>
          <p:nvPr/>
        </p:nvSpPr>
        <p:spPr bwMode="auto">
          <a:xfrm>
            <a:off x="1828800" y="11430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5131" name="Text Box 14"/>
          <p:cNvSpPr txBox="1">
            <a:spLocks noChangeArrowheads="1"/>
          </p:cNvSpPr>
          <p:nvPr/>
        </p:nvSpPr>
        <p:spPr bwMode="auto">
          <a:xfrm>
            <a:off x="2133600" y="1981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5132" name="Line 15"/>
          <p:cNvSpPr>
            <a:spLocks noChangeShapeType="1"/>
          </p:cNvSpPr>
          <p:nvPr/>
        </p:nvSpPr>
        <p:spPr bwMode="auto">
          <a:xfrm>
            <a:off x="12954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3" name="Line 16"/>
          <p:cNvSpPr>
            <a:spLocks noChangeShapeType="1"/>
          </p:cNvSpPr>
          <p:nvPr/>
        </p:nvSpPr>
        <p:spPr bwMode="auto">
          <a:xfrm>
            <a:off x="24384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4" name="Line 17"/>
          <p:cNvSpPr>
            <a:spLocks noChangeShapeType="1"/>
          </p:cNvSpPr>
          <p:nvPr/>
        </p:nvSpPr>
        <p:spPr bwMode="auto">
          <a:xfrm flipH="1">
            <a:off x="914400" y="1219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5" name="Line 18"/>
          <p:cNvSpPr>
            <a:spLocks noChangeShapeType="1"/>
          </p:cNvSpPr>
          <p:nvPr/>
        </p:nvSpPr>
        <p:spPr bwMode="auto">
          <a:xfrm flipH="1">
            <a:off x="914400" y="28956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Line 19"/>
          <p:cNvSpPr>
            <a:spLocks noChangeShapeType="1"/>
          </p:cNvSpPr>
          <p:nvPr/>
        </p:nvSpPr>
        <p:spPr bwMode="auto">
          <a:xfrm>
            <a:off x="1295400" y="3048000"/>
            <a:ext cx="1143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7" name="Line 20"/>
          <p:cNvSpPr>
            <a:spLocks noChangeShapeType="1"/>
          </p:cNvSpPr>
          <p:nvPr/>
        </p:nvSpPr>
        <p:spPr bwMode="auto">
          <a:xfrm>
            <a:off x="1066800" y="1219200"/>
            <a:ext cx="0" cy="1676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8" name="Text Box 21"/>
          <p:cNvSpPr txBox="1">
            <a:spLocks noChangeArrowheads="1"/>
          </p:cNvSpPr>
          <p:nvPr/>
        </p:nvSpPr>
        <p:spPr bwMode="auto">
          <a:xfrm>
            <a:off x="1736725" y="30083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5139" name="Text Box 22"/>
          <p:cNvSpPr txBox="1">
            <a:spLocks noChangeArrowheads="1"/>
          </p:cNvSpPr>
          <p:nvPr/>
        </p:nvSpPr>
        <p:spPr bwMode="auto">
          <a:xfrm>
            <a:off x="669925" y="1941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graphicFrame>
        <p:nvGraphicFramePr>
          <p:cNvPr id="5140" name="Object 23"/>
          <p:cNvGraphicFramePr>
            <a:graphicFrameLocks noChangeAspect="1"/>
          </p:cNvGraphicFramePr>
          <p:nvPr>
            <p:extLst>
              <p:ext uri="{D42A27DB-BD31-4B8C-83A1-F6EECF244321}">
                <p14:modId xmlns:p14="http://schemas.microsoft.com/office/powerpoint/2010/main" val="1608128907"/>
              </p:ext>
            </p:extLst>
          </p:nvPr>
        </p:nvGraphicFramePr>
        <p:xfrm>
          <a:off x="141288" y="3581400"/>
          <a:ext cx="3757612" cy="1695450"/>
        </p:xfrm>
        <a:graphic>
          <a:graphicData uri="http://schemas.openxmlformats.org/presentationml/2006/ole">
            <mc:AlternateContent xmlns:mc="http://schemas.openxmlformats.org/markup-compatibility/2006">
              <mc:Choice xmlns:v="urn:schemas-microsoft-com:vml" Requires="v">
                <p:oleObj name="Equation" r:id="rId3" imgW="2082600" imgH="939600" progId="Equation.DSMT4">
                  <p:embed/>
                </p:oleObj>
              </mc:Choice>
              <mc:Fallback>
                <p:oleObj name="Equation" r:id="rId3" imgW="2082600" imgH="939600" progId="Equation.DSMT4">
                  <p:embed/>
                  <p:pic>
                    <p:nvPicPr>
                      <p:cNvPr id="0" name="Object 23"/>
                      <p:cNvPicPr>
                        <a:picLocks noChangeAspect="1" noChangeArrowheads="1"/>
                      </p:cNvPicPr>
                      <p:nvPr/>
                    </p:nvPicPr>
                    <p:blipFill>
                      <a:blip r:embed="rId4"/>
                      <a:srcRect/>
                      <a:stretch>
                        <a:fillRect/>
                      </a:stretch>
                    </p:blipFill>
                    <p:spPr bwMode="auto">
                      <a:xfrm>
                        <a:off x="141288" y="3581400"/>
                        <a:ext cx="3757612" cy="169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41" name="Rectangle 24"/>
          <p:cNvSpPr>
            <a:spLocks noChangeArrowheads="1"/>
          </p:cNvSpPr>
          <p:nvPr/>
        </p:nvSpPr>
        <p:spPr bwMode="auto">
          <a:xfrm>
            <a:off x="5562600" y="1219200"/>
            <a:ext cx="11430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2" name="Line 25"/>
          <p:cNvSpPr>
            <a:spLocks noChangeShapeType="1"/>
          </p:cNvSpPr>
          <p:nvPr/>
        </p:nvSpPr>
        <p:spPr bwMode="auto">
          <a:xfrm>
            <a:off x="6096000" y="19812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3" name="Line 26"/>
          <p:cNvSpPr>
            <a:spLocks noChangeShapeType="1"/>
          </p:cNvSpPr>
          <p:nvPr/>
        </p:nvSpPr>
        <p:spPr bwMode="auto">
          <a:xfrm flipV="1">
            <a:off x="6096000" y="8382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4" name="Text Box 27"/>
          <p:cNvSpPr txBox="1">
            <a:spLocks noChangeArrowheads="1"/>
          </p:cNvSpPr>
          <p:nvPr/>
        </p:nvSpPr>
        <p:spPr bwMode="auto">
          <a:xfrm>
            <a:off x="5867400" y="19812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5145" name="Text Box 28"/>
          <p:cNvSpPr txBox="1">
            <a:spLocks noChangeArrowheads="1"/>
          </p:cNvSpPr>
          <p:nvPr/>
        </p:nvSpPr>
        <p:spPr bwMode="auto">
          <a:xfrm>
            <a:off x="7299325" y="2017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5146" name="Text Box 29"/>
          <p:cNvSpPr txBox="1">
            <a:spLocks noChangeArrowheads="1"/>
          </p:cNvSpPr>
          <p:nvPr/>
        </p:nvSpPr>
        <p:spPr bwMode="auto">
          <a:xfrm>
            <a:off x="6156325" y="646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5147" name="Rectangle 30"/>
          <p:cNvSpPr>
            <a:spLocks noChangeArrowheads="1"/>
          </p:cNvSpPr>
          <p:nvPr/>
        </p:nvSpPr>
        <p:spPr bwMode="auto">
          <a:xfrm>
            <a:off x="6324600" y="1447800"/>
            <a:ext cx="111125" cy="1349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8" name="Line 31"/>
          <p:cNvSpPr>
            <a:spLocks noChangeShapeType="1"/>
          </p:cNvSpPr>
          <p:nvPr/>
        </p:nvSpPr>
        <p:spPr bwMode="auto">
          <a:xfrm>
            <a:off x="6096000" y="15240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9" name="Line 32"/>
          <p:cNvSpPr>
            <a:spLocks noChangeShapeType="1"/>
          </p:cNvSpPr>
          <p:nvPr/>
        </p:nvSpPr>
        <p:spPr bwMode="auto">
          <a:xfrm flipV="1">
            <a:off x="6400800" y="16002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0" name="Text Box 33"/>
          <p:cNvSpPr txBox="1">
            <a:spLocks noChangeArrowheads="1"/>
          </p:cNvSpPr>
          <p:nvPr/>
        </p:nvSpPr>
        <p:spPr bwMode="auto">
          <a:xfrm>
            <a:off x="6096000" y="11430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5151" name="Text Box 34"/>
          <p:cNvSpPr txBox="1">
            <a:spLocks noChangeArrowheads="1"/>
          </p:cNvSpPr>
          <p:nvPr/>
        </p:nvSpPr>
        <p:spPr bwMode="auto">
          <a:xfrm>
            <a:off x="6400800" y="1600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5152" name="Line 35"/>
          <p:cNvSpPr>
            <a:spLocks noChangeShapeType="1"/>
          </p:cNvSpPr>
          <p:nvPr/>
        </p:nvSpPr>
        <p:spPr bwMode="auto">
          <a:xfrm>
            <a:off x="55626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3" name="Line 36"/>
          <p:cNvSpPr>
            <a:spLocks noChangeShapeType="1"/>
          </p:cNvSpPr>
          <p:nvPr/>
        </p:nvSpPr>
        <p:spPr bwMode="auto">
          <a:xfrm>
            <a:off x="6705600" y="29718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4" name="Line 37"/>
          <p:cNvSpPr>
            <a:spLocks noChangeShapeType="1"/>
          </p:cNvSpPr>
          <p:nvPr/>
        </p:nvSpPr>
        <p:spPr bwMode="auto">
          <a:xfrm flipH="1">
            <a:off x="5181600" y="1219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5" name="Line 38"/>
          <p:cNvSpPr>
            <a:spLocks noChangeShapeType="1"/>
          </p:cNvSpPr>
          <p:nvPr/>
        </p:nvSpPr>
        <p:spPr bwMode="auto">
          <a:xfrm flipH="1">
            <a:off x="5181600" y="28956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6" name="Line 39"/>
          <p:cNvSpPr>
            <a:spLocks noChangeShapeType="1"/>
          </p:cNvSpPr>
          <p:nvPr/>
        </p:nvSpPr>
        <p:spPr bwMode="auto">
          <a:xfrm>
            <a:off x="5562600" y="3048000"/>
            <a:ext cx="1143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7" name="Line 40"/>
          <p:cNvSpPr>
            <a:spLocks noChangeShapeType="1"/>
          </p:cNvSpPr>
          <p:nvPr/>
        </p:nvSpPr>
        <p:spPr bwMode="auto">
          <a:xfrm>
            <a:off x="5334000" y="1219200"/>
            <a:ext cx="0" cy="1676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8" name="Text Box 41"/>
          <p:cNvSpPr txBox="1">
            <a:spLocks noChangeArrowheads="1"/>
          </p:cNvSpPr>
          <p:nvPr/>
        </p:nvSpPr>
        <p:spPr bwMode="auto">
          <a:xfrm>
            <a:off x="6003925" y="30083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5159" name="Text Box 42"/>
          <p:cNvSpPr txBox="1">
            <a:spLocks noChangeArrowheads="1"/>
          </p:cNvSpPr>
          <p:nvPr/>
        </p:nvSpPr>
        <p:spPr bwMode="auto">
          <a:xfrm>
            <a:off x="4937125" y="19415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graphicFrame>
        <p:nvGraphicFramePr>
          <p:cNvPr id="5160" name="Object 43"/>
          <p:cNvGraphicFramePr>
            <a:graphicFrameLocks noChangeAspect="1"/>
          </p:cNvGraphicFramePr>
          <p:nvPr/>
        </p:nvGraphicFramePr>
        <p:xfrm>
          <a:off x="4179888" y="3657600"/>
          <a:ext cx="4518025" cy="1666875"/>
        </p:xfrm>
        <a:graphic>
          <a:graphicData uri="http://schemas.openxmlformats.org/presentationml/2006/ole">
            <mc:AlternateContent xmlns:mc="http://schemas.openxmlformats.org/markup-compatibility/2006">
              <mc:Choice xmlns:v="urn:schemas-microsoft-com:vml" Requires="v">
                <p:oleObj name="Equation" r:id="rId5" imgW="2616200" imgH="965200" progId="Equation.DSMT4">
                  <p:embed/>
                </p:oleObj>
              </mc:Choice>
              <mc:Fallback>
                <p:oleObj name="Equation" r:id="rId5" imgW="2616200" imgH="965200" progId="Equation.DSMT4">
                  <p:embed/>
                  <p:pic>
                    <p:nvPicPr>
                      <p:cNvPr id="0" name="Object 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9888" y="3657600"/>
                        <a:ext cx="4518025" cy="166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 name="Line 44"/>
          <p:cNvSpPr>
            <a:spLocks noChangeShapeType="1"/>
          </p:cNvSpPr>
          <p:nvPr/>
        </p:nvSpPr>
        <p:spPr bwMode="auto">
          <a:xfrm>
            <a:off x="1676400" y="5334000"/>
            <a:ext cx="5334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2" name="Line 45"/>
          <p:cNvSpPr>
            <a:spLocks noChangeShapeType="1"/>
          </p:cNvSpPr>
          <p:nvPr/>
        </p:nvSpPr>
        <p:spPr bwMode="auto">
          <a:xfrm>
            <a:off x="4419600" y="5486400"/>
            <a:ext cx="457200" cy="0"/>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3" name="Text Box 46"/>
          <p:cNvSpPr txBox="1">
            <a:spLocks noChangeArrowheads="1"/>
          </p:cNvSpPr>
          <p:nvPr/>
        </p:nvSpPr>
        <p:spPr bwMode="auto">
          <a:xfrm>
            <a:off x="1981200" y="6858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4"/>
          <p:cNvSpPr txBox="1">
            <a:spLocks noChangeArrowheads="1"/>
          </p:cNvSpPr>
          <p:nvPr/>
        </p:nvSpPr>
        <p:spPr bwMode="auto">
          <a:xfrm>
            <a:off x="685800" y="228600"/>
            <a:ext cx="7864475"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Area moments of simple area shapes are usually tabulated with respect to centroidal axes. If we want to find area moments with respect to a set of non-centroidal axes that are parallel to  a set of centroidal axes where the area moments are known, we do not have to  redo the integration but can use the </a:t>
            </a:r>
            <a:r>
              <a:rPr lang="en-US" u="sng"/>
              <a:t>parallel axis theorem</a:t>
            </a:r>
          </a:p>
        </p:txBody>
      </p:sp>
      <p:sp>
        <p:nvSpPr>
          <p:cNvPr id="6147" name="AutoShape 5"/>
          <p:cNvSpPr>
            <a:spLocks noChangeArrowheads="1"/>
          </p:cNvSpPr>
          <p:nvPr/>
        </p:nvSpPr>
        <p:spPr bwMode="auto">
          <a:xfrm>
            <a:off x="4343400" y="2514600"/>
            <a:ext cx="2133600" cy="1676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Line 6"/>
          <p:cNvSpPr>
            <a:spLocks noChangeShapeType="1"/>
          </p:cNvSpPr>
          <p:nvPr/>
        </p:nvSpPr>
        <p:spPr bwMode="auto">
          <a:xfrm>
            <a:off x="4125913" y="4416425"/>
            <a:ext cx="3657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49" name="Line 7"/>
          <p:cNvSpPr>
            <a:spLocks noChangeShapeType="1"/>
          </p:cNvSpPr>
          <p:nvPr/>
        </p:nvSpPr>
        <p:spPr bwMode="auto">
          <a:xfrm flipV="1">
            <a:off x="4114800" y="1828800"/>
            <a:ext cx="0" cy="2590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0" name="Oval 8"/>
          <p:cNvSpPr>
            <a:spLocks noChangeArrowheads="1"/>
          </p:cNvSpPr>
          <p:nvPr/>
        </p:nvSpPr>
        <p:spPr bwMode="auto">
          <a:xfrm>
            <a:off x="5257800" y="3048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Line 9"/>
          <p:cNvSpPr>
            <a:spLocks noChangeShapeType="1"/>
          </p:cNvSpPr>
          <p:nvPr/>
        </p:nvSpPr>
        <p:spPr bwMode="auto">
          <a:xfrm>
            <a:off x="5384800" y="3097213"/>
            <a:ext cx="152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2" name="Line 10"/>
          <p:cNvSpPr>
            <a:spLocks noChangeShapeType="1"/>
          </p:cNvSpPr>
          <p:nvPr/>
        </p:nvSpPr>
        <p:spPr bwMode="auto">
          <a:xfrm flipV="1">
            <a:off x="5257800" y="1855788"/>
            <a:ext cx="0" cy="11160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3" name="Text Box 11"/>
          <p:cNvSpPr txBox="1">
            <a:spLocks noChangeArrowheads="1"/>
          </p:cNvSpPr>
          <p:nvPr/>
        </p:nvSpPr>
        <p:spPr bwMode="auto">
          <a:xfrm>
            <a:off x="7848600" y="42672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6154" name="Text Box 12"/>
          <p:cNvSpPr txBox="1">
            <a:spLocks noChangeArrowheads="1"/>
          </p:cNvSpPr>
          <p:nvPr/>
        </p:nvSpPr>
        <p:spPr bwMode="auto">
          <a:xfrm>
            <a:off x="4191000" y="17526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6155" name="Text Box 13"/>
          <p:cNvSpPr txBox="1">
            <a:spLocks noChangeArrowheads="1"/>
          </p:cNvSpPr>
          <p:nvPr/>
        </p:nvSpPr>
        <p:spPr bwMode="auto">
          <a:xfrm>
            <a:off x="6918325" y="28559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6156" name="Text Box 14"/>
          <p:cNvSpPr txBox="1">
            <a:spLocks noChangeArrowheads="1"/>
          </p:cNvSpPr>
          <p:nvPr/>
        </p:nvSpPr>
        <p:spPr bwMode="auto">
          <a:xfrm>
            <a:off x="5257800" y="16002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6157" name="Line 16"/>
          <p:cNvSpPr>
            <a:spLocks noChangeShapeType="1"/>
          </p:cNvSpPr>
          <p:nvPr/>
        </p:nvSpPr>
        <p:spPr bwMode="auto">
          <a:xfrm>
            <a:off x="4114800" y="2209800"/>
            <a:ext cx="114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8" name="Text Box 17"/>
          <p:cNvSpPr txBox="1">
            <a:spLocks noChangeArrowheads="1"/>
          </p:cNvSpPr>
          <p:nvPr/>
        </p:nvSpPr>
        <p:spPr bwMode="auto">
          <a:xfrm>
            <a:off x="4572000" y="167640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r>
              <a:rPr lang="en-US" baseline="-25000"/>
              <a:t>c</a:t>
            </a:r>
            <a:endParaRPr lang="en-US"/>
          </a:p>
        </p:txBody>
      </p:sp>
      <p:sp>
        <p:nvSpPr>
          <p:cNvPr id="6159" name="Line 18"/>
          <p:cNvSpPr>
            <a:spLocks noChangeShapeType="1"/>
          </p:cNvSpPr>
          <p:nvPr/>
        </p:nvSpPr>
        <p:spPr bwMode="auto">
          <a:xfrm flipV="1">
            <a:off x="5410200" y="3124200"/>
            <a:ext cx="0" cy="1295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0" name="Text Box 19"/>
          <p:cNvSpPr txBox="1">
            <a:spLocks noChangeArrowheads="1"/>
          </p:cNvSpPr>
          <p:nvPr/>
        </p:nvSpPr>
        <p:spPr bwMode="auto">
          <a:xfrm>
            <a:off x="5029200" y="3429000"/>
            <a:ext cx="37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r>
              <a:rPr lang="en-US" baseline="-25000"/>
              <a:t>c</a:t>
            </a:r>
            <a:endParaRPr lang="en-US"/>
          </a:p>
        </p:txBody>
      </p:sp>
      <p:sp>
        <p:nvSpPr>
          <p:cNvPr id="6161" name="Text Box 20"/>
          <p:cNvSpPr txBox="1">
            <a:spLocks noChangeArrowheads="1"/>
          </p:cNvSpPr>
          <p:nvPr/>
        </p:nvSpPr>
        <p:spPr bwMode="auto">
          <a:xfrm>
            <a:off x="6781800" y="1981200"/>
            <a:ext cx="20304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x',y, are centroidal</a:t>
            </a:r>
          </a:p>
          <a:p>
            <a:pPr eaLnBrk="1" hangingPunct="1"/>
            <a:r>
              <a:rPr lang="en-US"/>
              <a:t>axes</a:t>
            </a:r>
          </a:p>
        </p:txBody>
      </p:sp>
      <p:graphicFrame>
        <p:nvGraphicFramePr>
          <p:cNvPr id="6162" name="Object 21"/>
          <p:cNvGraphicFramePr>
            <a:graphicFrameLocks noChangeAspect="1"/>
          </p:cNvGraphicFramePr>
          <p:nvPr/>
        </p:nvGraphicFramePr>
        <p:xfrm>
          <a:off x="533400" y="2362200"/>
          <a:ext cx="3276600" cy="1671638"/>
        </p:xfrm>
        <a:graphic>
          <a:graphicData uri="http://schemas.openxmlformats.org/presentationml/2006/ole">
            <mc:AlternateContent xmlns:mc="http://schemas.openxmlformats.org/markup-compatibility/2006">
              <mc:Choice xmlns:v="urn:schemas-microsoft-com:vml" Requires="v">
                <p:oleObj name="Equation" r:id="rId3" imgW="1892300" imgH="965200" progId="Equation.DSMT4">
                  <p:embed/>
                </p:oleObj>
              </mc:Choice>
              <mc:Fallback>
                <p:oleObj name="Equation" r:id="rId3" imgW="1892300" imgH="965200" progId="Equation.DSMT4">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362200"/>
                        <a:ext cx="3276600" cy="167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3" name="Line 22"/>
          <p:cNvSpPr>
            <a:spLocks noChangeShapeType="1"/>
          </p:cNvSpPr>
          <p:nvPr/>
        </p:nvSpPr>
        <p:spPr bwMode="auto">
          <a:xfrm flipV="1">
            <a:off x="1676400" y="2971800"/>
            <a:ext cx="8382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64" name="Text Box 23"/>
          <p:cNvSpPr txBox="1">
            <a:spLocks noChangeArrowheads="1"/>
          </p:cNvSpPr>
          <p:nvPr/>
        </p:nvSpPr>
        <p:spPr bwMode="auto">
          <a:xfrm>
            <a:off x="1219200" y="4191000"/>
            <a:ext cx="2292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parallel axis theorem</a:t>
            </a:r>
          </a:p>
        </p:txBody>
      </p:sp>
      <p:graphicFrame>
        <p:nvGraphicFramePr>
          <p:cNvPr id="6165" name="Object 24"/>
          <p:cNvGraphicFramePr>
            <a:graphicFrameLocks noChangeAspect="1"/>
          </p:cNvGraphicFramePr>
          <p:nvPr>
            <p:extLst>
              <p:ext uri="{D42A27DB-BD31-4B8C-83A1-F6EECF244321}">
                <p14:modId xmlns:p14="http://schemas.microsoft.com/office/powerpoint/2010/main" val="2434599853"/>
              </p:ext>
            </p:extLst>
          </p:nvPr>
        </p:nvGraphicFramePr>
        <p:xfrm>
          <a:off x="1752600" y="4648200"/>
          <a:ext cx="1752600" cy="425450"/>
        </p:xfrm>
        <a:graphic>
          <a:graphicData uri="http://schemas.openxmlformats.org/presentationml/2006/ole">
            <mc:AlternateContent xmlns:mc="http://schemas.openxmlformats.org/markup-compatibility/2006">
              <mc:Choice xmlns:v="urn:schemas-microsoft-com:vml" Requires="v">
                <p:oleObj name="Equation" r:id="rId5" imgW="888840" imgH="215640" progId="Equation.DSMT4">
                  <p:embed/>
                </p:oleObj>
              </mc:Choice>
              <mc:Fallback>
                <p:oleObj name="Equation" r:id="rId5" imgW="888840" imgH="215640" progId="Equation.DSMT4">
                  <p:embed/>
                  <p:pic>
                    <p:nvPicPr>
                      <p:cNvPr id="0" name="Object 24"/>
                      <p:cNvPicPr>
                        <a:picLocks noChangeAspect="1" noChangeArrowheads="1"/>
                      </p:cNvPicPr>
                      <p:nvPr/>
                    </p:nvPicPr>
                    <p:blipFill>
                      <a:blip r:embed="rId6"/>
                      <a:srcRect/>
                      <a:stretch>
                        <a:fillRect/>
                      </a:stretch>
                    </p:blipFill>
                    <p:spPr bwMode="auto">
                      <a:xfrm>
                        <a:off x="1752600" y="4648200"/>
                        <a:ext cx="1752600"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6" name="Text Box 25"/>
          <p:cNvSpPr txBox="1">
            <a:spLocks noChangeArrowheads="1"/>
          </p:cNvSpPr>
          <p:nvPr/>
        </p:nvSpPr>
        <p:spPr bwMode="auto">
          <a:xfrm>
            <a:off x="746125" y="5141913"/>
            <a:ext cx="1009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similarly</a:t>
            </a:r>
          </a:p>
        </p:txBody>
      </p:sp>
      <p:graphicFrame>
        <p:nvGraphicFramePr>
          <p:cNvPr id="6167" name="Object 26"/>
          <p:cNvGraphicFramePr>
            <a:graphicFrameLocks noChangeAspect="1"/>
          </p:cNvGraphicFramePr>
          <p:nvPr>
            <p:extLst>
              <p:ext uri="{D42A27DB-BD31-4B8C-83A1-F6EECF244321}">
                <p14:modId xmlns:p14="http://schemas.microsoft.com/office/powerpoint/2010/main" val="1888360026"/>
              </p:ext>
            </p:extLst>
          </p:nvPr>
        </p:nvGraphicFramePr>
        <p:xfrm>
          <a:off x="1676400" y="5562600"/>
          <a:ext cx="1981200" cy="928688"/>
        </p:xfrm>
        <a:graphic>
          <a:graphicData uri="http://schemas.openxmlformats.org/presentationml/2006/ole">
            <mc:AlternateContent xmlns:mc="http://schemas.openxmlformats.org/markup-compatibility/2006">
              <mc:Choice xmlns:v="urn:schemas-microsoft-com:vml" Requires="v">
                <p:oleObj name="Equation" r:id="rId7" imgW="1002960" imgH="469800" progId="Equation.DSMT4">
                  <p:embed/>
                </p:oleObj>
              </mc:Choice>
              <mc:Fallback>
                <p:oleObj name="Equation" r:id="rId7" imgW="1002960" imgH="469800" progId="Equation.DSMT4">
                  <p:embed/>
                  <p:pic>
                    <p:nvPicPr>
                      <p:cNvPr id="0" name="Object 26"/>
                      <p:cNvPicPr>
                        <a:picLocks noChangeAspect="1" noChangeArrowheads="1"/>
                      </p:cNvPicPr>
                      <p:nvPr/>
                    </p:nvPicPr>
                    <p:blipFill>
                      <a:blip r:embed="rId8"/>
                      <a:srcRect/>
                      <a:stretch>
                        <a:fillRect/>
                      </a:stretch>
                    </p:blipFill>
                    <p:spPr bwMode="auto">
                      <a:xfrm>
                        <a:off x="1676400" y="5562600"/>
                        <a:ext cx="1981200" cy="928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8" name="Text Box 27"/>
          <p:cNvSpPr txBox="1">
            <a:spLocks noChangeArrowheads="1"/>
          </p:cNvSpPr>
          <p:nvPr/>
        </p:nvSpPr>
        <p:spPr bwMode="auto">
          <a:xfrm>
            <a:off x="4876800" y="28194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6169" name="Rectangle 28"/>
          <p:cNvSpPr>
            <a:spLocks noChangeArrowheads="1"/>
          </p:cNvSpPr>
          <p:nvPr/>
        </p:nvSpPr>
        <p:spPr bwMode="auto">
          <a:xfrm>
            <a:off x="5791200" y="2743200"/>
            <a:ext cx="152400" cy="152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0" name="Line 29"/>
          <p:cNvSpPr>
            <a:spLocks noChangeShapeType="1"/>
          </p:cNvSpPr>
          <p:nvPr/>
        </p:nvSpPr>
        <p:spPr bwMode="auto">
          <a:xfrm flipV="1">
            <a:off x="5867400" y="2895600"/>
            <a:ext cx="0" cy="1524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1" name="Text Box 30"/>
          <p:cNvSpPr txBox="1">
            <a:spLocks noChangeArrowheads="1"/>
          </p:cNvSpPr>
          <p:nvPr/>
        </p:nvSpPr>
        <p:spPr bwMode="auto">
          <a:xfrm>
            <a:off x="5562600" y="32766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6172" name="Line 31"/>
          <p:cNvSpPr>
            <a:spLocks noChangeShapeType="1"/>
          </p:cNvSpPr>
          <p:nvPr/>
        </p:nvSpPr>
        <p:spPr bwMode="auto">
          <a:xfrm>
            <a:off x="6019800" y="2819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3" name="Line 32"/>
          <p:cNvSpPr>
            <a:spLocks noChangeShapeType="1"/>
          </p:cNvSpPr>
          <p:nvPr/>
        </p:nvSpPr>
        <p:spPr bwMode="auto">
          <a:xfrm flipV="1">
            <a:off x="6172200" y="2819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4" name="Text Box 33"/>
          <p:cNvSpPr txBox="1">
            <a:spLocks noChangeArrowheads="1"/>
          </p:cNvSpPr>
          <p:nvPr/>
        </p:nvSpPr>
        <p:spPr bwMode="auto">
          <a:xfrm>
            <a:off x="6324600" y="27432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6175" name="Line 34"/>
          <p:cNvSpPr>
            <a:spLocks noChangeShapeType="1"/>
          </p:cNvSpPr>
          <p:nvPr/>
        </p:nvSpPr>
        <p:spPr bwMode="auto">
          <a:xfrm>
            <a:off x="4114800" y="2819400"/>
            <a:ext cx="1676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6" name="Text Box 35"/>
          <p:cNvSpPr txBox="1">
            <a:spLocks noChangeArrowheads="1"/>
          </p:cNvSpPr>
          <p:nvPr/>
        </p:nvSpPr>
        <p:spPr bwMode="auto">
          <a:xfrm>
            <a:off x="4648200" y="2438400"/>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6177" name="Line 36"/>
          <p:cNvSpPr>
            <a:spLocks noChangeShapeType="1"/>
          </p:cNvSpPr>
          <p:nvPr/>
        </p:nvSpPr>
        <p:spPr bwMode="auto">
          <a:xfrm flipV="1">
            <a:off x="5867400" y="2362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8" name="Line 37"/>
          <p:cNvSpPr>
            <a:spLocks noChangeShapeType="1"/>
          </p:cNvSpPr>
          <p:nvPr/>
        </p:nvSpPr>
        <p:spPr bwMode="auto">
          <a:xfrm>
            <a:off x="5257800" y="24384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79" name="Text Box 38"/>
          <p:cNvSpPr txBox="1">
            <a:spLocks noChangeArrowheads="1"/>
          </p:cNvSpPr>
          <p:nvPr/>
        </p:nvSpPr>
        <p:spPr bwMode="auto">
          <a:xfrm>
            <a:off x="5410200" y="21336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6180" name="Text Box 39"/>
          <p:cNvSpPr txBox="1">
            <a:spLocks noChangeArrowheads="1"/>
          </p:cNvSpPr>
          <p:nvPr/>
        </p:nvSpPr>
        <p:spPr bwMode="auto">
          <a:xfrm>
            <a:off x="5853113" y="248285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dA</a:t>
            </a:r>
          </a:p>
        </p:txBody>
      </p:sp>
      <p:sp>
        <p:nvSpPr>
          <p:cNvPr id="6181" name="Line 40"/>
          <p:cNvSpPr>
            <a:spLocks noChangeShapeType="1"/>
          </p:cNvSpPr>
          <p:nvPr/>
        </p:nvSpPr>
        <p:spPr bwMode="auto">
          <a:xfrm flipH="1">
            <a:off x="2819400" y="5410200"/>
            <a:ext cx="1752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2" name="Text Box 42"/>
          <p:cNvSpPr txBox="1">
            <a:spLocks noChangeArrowheads="1"/>
          </p:cNvSpPr>
          <p:nvPr/>
        </p:nvSpPr>
        <p:spPr bwMode="auto">
          <a:xfrm>
            <a:off x="4708525" y="5218113"/>
            <a:ext cx="36734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these must be for centroidal axes</a:t>
            </a:r>
          </a:p>
        </p:txBody>
      </p:sp>
      <p:sp>
        <p:nvSpPr>
          <p:cNvPr id="6183" name="Rectangle 44"/>
          <p:cNvSpPr>
            <a:spLocks noChangeArrowheads="1"/>
          </p:cNvSpPr>
          <p:nvPr/>
        </p:nvSpPr>
        <p:spPr bwMode="auto">
          <a:xfrm>
            <a:off x="2286000" y="4586715"/>
            <a:ext cx="483577" cy="2057400"/>
          </a:xfrm>
          <a:prstGeom prst="rect">
            <a:avLst/>
          </a:prstGeom>
          <a:noFill/>
          <a:ln w="9525">
            <a:solidFill>
              <a:schemeClr val="tx1"/>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ChangeArrowheads="1"/>
          </p:cNvSpPr>
          <p:nvPr/>
        </p:nvSpPr>
        <p:spPr bwMode="auto">
          <a:xfrm>
            <a:off x="1600200" y="1143000"/>
            <a:ext cx="11430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1" name="Line 7"/>
          <p:cNvSpPr>
            <a:spLocks noChangeShapeType="1"/>
          </p:cNvSpPr>
          <p:nvPr/>
        </p:nvSpPr>
        <p:spPr bwMode="auto">
          <a:xfrm>
            <a:off x="2133600" y="1905000"/>
            <a:ext cx="1295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2" name="Line 8"/>
          <p:cNvSpPr>
            <a:spLocks noChangeShapeType="1"/>
          </p:cNvSpPr>
          <p:nvPr/>
        </p:nvSpPr>
        <p:spPr bwMode="auto">
          <a:xfrm flipV="1">
            <a:off x="2133600" y="7620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3" name="Text Box 9"/>
          <p:cNvSpPr txBox="1">
            <a:spLocks noChangeArrowheads="1"/>
          </p:cNvSpPr>
          <p:nvPr/>
        </p:nvSpPr>
        <p:spPr bwMode="auto">
          <a:xfrm>
            <a:off x="1905000" y="19050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7174" name="Text Box 10"/>
          <p:cNvSpPr txBox="1">
            <a:spLocks noChangeArrowheads="1"/>
          </p:cNvSpPr>
          <p:nvPr/>
        </p:nvSpPr>
        <p:spPr bwMode="auto">
          <a:xfrm>
            <a:off x="3429000" y="1828800"/>
            <a:ext cx="3413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7175" name="Text Box 11"/>
          <p:cNvSpPr txBox="1">
            <a:spLocks noChangeArrowheads="1"/>
          </p:cNvSpPr>
          <p:nvPr/>
        </p:nvSpPr>
        <p:spPr bwMode="auto">
          <a:xfrm>
            <a:off x="2193925" y="569913"/>
            <a:ext cx="3413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7176" name="Line 17"/>
          <p:cNvSpPr>
            <a:spLocks noChangeShapeType="1"/>
          </p:cNvSpPr>
          <p:nvPr/>
        </p:nvSpPr>
        <p:spPr bwMode="auto">
          <a:xfrm>
            <a:off x="1600200" y="2895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7" name="Line 18"/>
          <p:cNvSpPr>
            <a:spLocks noChangeShapeType="1"/>
          </p:cNvSpPr>
          <p:nvPr/>
        </p:nvSpPr>
        <p:spPr bwMode="auto">
          <a:xfrm>
            <a:off x="2743200" y="28956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8" name="Line 19"/>
          <p:cNvSpPr>
            <a:spLocks noChangeShapeType="1"/>
          </p:cNvSpPr>
          <p:nvPr/>
        </p:nvSpPr>
        <p:spPr bwMode="auto">
          <a:xfrm flipH="1">
            <a:off x="1219200" y="11430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9" name="Line 20"/>
          <p:cNvSpPr>
            <a:spLocks noChangeShapeType="1"/>
          </p:cNvSpPr>
          <p:nvPr/>
        </p:nvSpPr>
        <p:spPr bwMode="auto">
          <a:xfrm flipH="1">
            <a:off x="1219200" y="2819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21"/>
          <p:cNvSpPr>
            <a:spLocks noChangeShapeType="1"/>
          </p:cNvSpPr>
          <p:nvPr/>
        </p:nvSpPr>
        <p:spPr bwMode="auto">
          <a:xfrm>
            <a:off x="1600200" y="2971800"/>
            <a:ext cx="11430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Line 22"/>
          <p:cNvSpPr>
            <a:spLocks noChangeShapeType="1"/>
          </p:cNvSpPr>
          <p:nvPr/>
        </p:nvSpPr>
        <p:spPr bwMode="auto">
          <a:xfrm>
            <a:off x="1371600" y="1143000"/>
            <a:ext cx="0" cy="1676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2" name="Text Box 23"/>
          <p:cNvSpPr txBox="1">
            <a:spLocks noChangeArrowheads="1"/>
          </p:cNvSpPr>
          <p:nvPr/>
        </p:nvSpPr>
        <p:spPr bwMode="auto">
          <a:xfrm>
            <a:off x="2041525" y="29321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7183" name="Text Box 24"/>
          <p:cNvSpPr txBox="1">
            <a:spLocks noChangeArrowheads="1"/>
          </p:cNvSpPr>
          <p:nvPr/>
        </p:nvSpPr>
        <p:spPr bwMode="auto">
          <a:xfrm>
            <a:off x="974725" y="18653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sp>
        <p:nvSpPr>
          <p:cNvPr id="7184" name="Line 25"/>
          <p:cNvSpPr>
            <a:spLocks noChangeShapeType="1"/>
          </p:cNvSpPr>
          <p:nvPr/>
        </p:nvSpPr>
        <p:spPr bwMode="auto">
          <a:xfrm>
            <a:off x="2667000" y="2819400"/>
            <a:ext cx="1066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5" name="Line 26"/>
          <p:cNvSpPr>
            <a:spLocks noChangeShapeType="1"/>
          </p:cNvSpPr>
          <p:nvPr/>
        </p:nvSpPr>
        <p:spPr bwMode="auto">
          <a:xfrm flipV="1">
            <a:off x="1600200" y="304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6" name="Text Box 27"/>
          <p:cNvSpPr txBox="1">
            <a:spLocks noChangeArrowheads="1"/>
          </p:cNvSpPr>
          <p:nvPr/>
        </p:nvSpPr>
        <p:spPr bwMode="auto">
          <a:xfrm>
            <a:off x="3413125" y="2855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7187" name="Text Box 28"/>
          <p:cNvSpPr txBox="1">
            <a:spLocks noChangeArrowheads="1"/>
          </p:cNvSpPr>
          <p:nvPr/>
        </p:nvSpPr>
        <p:spPr bwMode="auto">
          <a:xfrm>
            <a:off x="1203325" y="188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graphicFrame>
        <p:nvGraphicFramePr>
          <p:cNvPr id="7188" name="Object 29"/>
          <p:cNvGraphicFramePr>
            <a:graphicFrameLocks noChangeAspect="1"/>
          </p:cNvGraphicFramePr>
          <p:nvPr/>
        </p:nvGraphicFramePr>
        <p:xfrm>
          <a:off x="4114800" y="1676400"/>
          <a:ext cx="3505200" cy="677863"/>
        </p:xfrm>
        <a:graphic>
          <a:graphicData uri="http://schemas.openxmlformats.org/presentationml/2006/ole">
            <mc:AlternateContent xmlns:mc="http://schemas.openxmlformats.org/markup-compatibility/2006">
              <mc:Choice xmlns:v="urn:schemas-microsoft-com:vml" Requires="v">
                <p:oleObj name="Equation" r:id="rId3" imgW="1968500" imgH="381000" progId="Equation.DSMT4">
                  <p:embed/>
                </p:oleObj>
              </mc:Choice>
              <mc:Fallback>
                <p:oleObj name="Equation" r:id="rId3" imgW="1968500" imgH="381000" progId="Equation.DSMT4">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676400"/>
                        <a:ext cx="3505200" cy="677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9" name="Line 31"/>
          <p:cNvSpPr>
            <a:spLocks noChangeShapeType="1"/>
          </p:cNvSpPr>
          <p:nvPr/>
        </p:nvSpPr>
        <p:spPr bwMode="auto">
          <a:xfrm flipV="1">
            <a:off x="2971800" y="19050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0" name="Line 32"/>
          <p:cNvSpPr>
            <a:spLocks noChangeShapeType="1"/>
          </p:cNvSpPr>
          <p:nvPr/>
        </p:nvSpPr>
        <p:spPr bwMode="auto">
          <a:xfrm>
            <a:off x="1600200" y="16002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Text Box 33"/>
          <p:cNvSpPr txBox="1">
            <a:spLocks noChangeArrowheads="1"/>
          </p:cNvSpPr>
          <p:nvPr/>
        </p:nvSpPr>
        <p:spPr bwMode="auto">
          <a:xfrm>
            <a:off x="2803525" y="2093913"/>
            <a:ext cx="501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h/2</a:t>
            </a:r>
          </a:p>
        </p:txBody>
      </p:sp>
      <p:sp>
        <p:nvSpPr>
          <p:cNvPr id="7192" name="Text Box 35"/>
          <p:cNvSpPr txBox="1">
            <a:spLocks noChangeArrowheads="1"/>
          </p:cNvSpPr>
          <p:nvPr/>
        </p:nvSpPr>
        <p:spPr bwMode="auto">
          <a:xfrm>
            <a:off x="1600200" y="1219200"/>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b/2</a:t>
            </a:r>
          </a:p>
        </p:txBody>
      </p:sp>
      <p:graphicFrame>
        <p:nvGraphicFramePr>
          <p:cNvPr id="7193" name="Object 36"/>
          <p:cNvGraphicFramePr>
            <a:graphicFrameLocks noChangeAspect="1"/>
          </p:cNvGraphicFramePr>
          <p:nvPr/>
        </p:nvGraphicFramePr>
        <p:xfrm>
          <a:off x="1981200" y="3581400"/>
          <a:ext cx="2667000" cy="2044700"/>
        </p:xfrm>
        <a:graphic>
          <a:graphicData uri="http://schemas.openxmlformats.org/presentationml/2006/ole">
            <mc:AlternateContent xmlns:mc="http://schemas.openxmlformats.org/markup-compatibility/2006">
              <mc:Choice xmlns:v="urn:schemas-microsoft-com:vml" Requires="v">
                <p:oleObj name="Equation" r:id="rId5" imgW="1689100" imgH="1295400" progId="Equation.DSMT4">
                  <p:embed/>
                </p:oleObj>
              </mc:Choice>
              <mc:Fallback>
                <p:oleObj name="Equation" r:id="rId5" imgW="1689100" imgH="1295400" progId="Equation.DSMT4">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581400"/>
                        <a:ext cx="2667000" cy="2044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 name="Straight Connector 2">
            <a:extLst>
              <a:ext uri="{FF2B5EF4-FFF2-40B4-BE49-F238E27FC236}">
                <a16:creationId xmlns:a16="http://schemas.microsoft.com/office/drawing/2014/main" id="{F2222095-BE88-0487-A400-9848F81F5378}"/>
              </a:ext>
            </a:extLst>
          </p:cNvPr>
          <p:cNvCxnSpPr/>
          <p:nvPr/>
        </p:nvCxnSpPr>
        <p:spPr>
          <a:xfrm>
            <a:off x="4038600" y="4267200"/>
            <a:ext cx="5334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6D0CD900-DFE7-8201-DF57-0D59EFE12C45}"/>
              </a:ext>
            </a:extLst>
          </p:cNvPr>
          <p:cNvCxnSpPr/>
          <p:nvPr/>
        </p:nvCxnSpPr>
        <p:spPr>
          <a:xfrm>
            <a:off x="4038600" y="4953000"/>
            <a:ext cx="5334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09C98576-2BAA-B556-E089-4FA35F9C4BEC}"/>
              </a:ext>
            </a:extLst>
          </p:cNvPr>
          <p:cNvCxnSpPr/>
          <p:nvPr/>
        </p:nvCxnSpPr>
        <p:spPr>
          <a:xfrm>
            <a:off x="4038600" y="5626100"/>
            <a:ext cx="5334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4"/>
          <p:cNvSpPr>
            <a:spLocks noChangeShapeType="1"/>
          </p:cNvSpPr>
          <p:nvPr/>
        </p:nvSpPr>
        <p:spPr bwMode="auto">
          <a:xfrm>
            <a:off x="859787" y="4267200"/>
            <a:ext cx="213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5" name="Line 5"/>
          <p:cNvSpPr>
            <a:spLocks noChangeShapeType="1"/>
          </p:cNvSpPr>
          <p:nvPr/>
        </p:nvSpPr>
        <p:spPr bwMode="auto">
          <a:xfrm flipV="1">
            <a:off x="859787" y="2590800"/>
            <a:ext cx="0" cy="1676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6" name="Line 6"/>
          <p:cNvSpPr>
            <a:spLocks noChangeShapeType="1"/>
          </p:cNvSpPr>
          <p:nvPr/>
        </p:nvSpPr>
        <p:spPr bwMode="auto">
          <a:xfrm flipV="1">
            <a:off x="859787" y="2971800"/>
            <a:ext cx="14478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7" name="Line 7"/>
          <p:cNvSpPr>
            <a:spLocks noChangeShapeType="1"/>
          </p:cNvSpPr>
          <p:nvPr/>
        </p:nvSpPr>
        <p:spPr bwMode="auto">
          <a:xfrm>
            <a:off x="2307587" y="29718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8" name="Text Box 8"/>
          <p:cNvSpPr txBox="1">
            <a:spLocks noChangeArrowheads="1"/>
          </p:cNvSpPr>
          <p:nvPr/>
        </p:nvSpPr>
        <p:spPr bwMode="auto">
          <a:xfrm>
            <a:off x="2672712" y="43037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8199" name="Text Box 9"/>
          <p:cNvSpPr txBox="1">
            <a:spLocks noChangeArrowheads="1"/>
          </p:cNvSpPr>
          <p:nvPr/>
        </p:nvSpPr>
        <p:spPr bwMode="auto">
          <a:xfrm>
            <a:off x="462912" y="24749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8200" name="Rectangle 10"/>
          <p:cNvSpPr>
            <a:spLocks noChangeArrowheads="1"/>
          </p:cNvSpPr>
          <p:nvPr/>
        </p:nvSpPr>
        <p:spPr bwMode="auto">
          <a:xfrm>
            <a:off x="1774187" y="3657600"/>
            <a:ext cx="87313" cy="968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p>
        </p:txBody>
      </p:sp>
      <p:sp>
        <p:nvSpPr>
          <p:cNvPr id="8201" name="Line 11"/>
          <p:cNvSpPr>
            <a:spLocks noChangeShapeType="1"/>
          </p:cNvSpPr>
          <p:nvPr/>
        </p:nvSpPr>
        <p:spPr bwMode="auto">
          <a:xfrm>
            <a:off x="869312" y="3703638"/>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2" name="Line 12"/>
          <p:cNvSpPr>
            <a:spLocks noChangeShapeType="1"/>
          </p:cNvSpPr>
          <p:nvPr/>
        </p:nvSpPr>
        <p:spPr bwMode="auto">
          <a:xfrm flipV="1">
            <a:off x="1815462" y="3743325"/>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3" name="Text Box 13"/>
          <p:cNvSpPr txBox="1">
            <a:spLocks noChangeArrowheads="1"/>
          </p:cNvSpPr>
          <p:nvPr/>
        </p:nvSpPr>
        <p:spPr bwMode="auto">
          <a:xfrm>
            <a:off x="1224912" y="3313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8204" name="Text Box 14"/>
          <p:cNvSpPr txBox="1">
            <a:spLocks noChangeArrowheads="1"/>
          </p:cNvSpPr>
          <p:nvPr/>
        </p:nvSpPr>
        <p:spPr bwMode="auto">
          <a:xfrm>
            <a:off x="1834512" y="3694113"/>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8205" name="Line 15"/>
          <p:cNvSpPr>
            <a:spLocks noChangeShapeType="1"/>
          </p:cNvSpPr>
          <p:nvPr/>
        </p:nvSpPr>
        <p:spPr bwMode="auto">
          <a:xfrm>
            <a:off x="2383787" y="29718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6" name="Line 16"/>
          <p:cNvSpPr>
            <a:spLocks noChangeShapeType="1"/>
          </p:cNvSpPr>
          <p:nvPr/>
        </p:nvSpPr>
        <p:spPr bwMode="auto">
          <a:xfrm flipV="1">
            <a:off x="2536187" y="2971800"/>
            <a:ext cx="0" cy="12954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7" name="Line 17"/>
          <p:cNvSpPr>
            <a:spLocks noChangeShapeType="1"/>
          </p:cNvSpPr>
          <p:nvPr/>
        </p:nvSpPr>
        <p:spPr bwMode="auto">
          <a:xfrm>
            <a:off x="859787" y="4343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8" name="Line 18"/>
          <p:cNvSpPr>
            <a:spLocks noChangeShapeType="1"/>
          </p:cNvSpPr>
          <p:nvPr/>
        </p:nvSpPr>
        <p:spPr bwMode="auto">
          <a:xfrm>
            <a:off x="2307587" y="43434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09" name="Line 19"/>
          <p:cNvSpPr>
            <a:spLocks noChangeShapeType="1"/>
          </p:cNvSpPr>
          <p:nvPr/>
        </p:nvSpPr>
        <p:spPr bwMode="auto">
          <a:xfrm>
            <a:off x="859787" y="4495800"/>
            <a:ext cx="1447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10" name="Text Box 20"/>
          <p:cNvSpPr txBox="1">
            <a:spLocks noChangeArrowheads="1"/>
          </p:cNvSpPr>
          <p:nvPr/>
        </p:nvSpPr>
        <p:spPr bwMode="auto">
          <a:xfrm>
            <a:off x="1529712" y="44561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8211" name="Text Box 21"/>
          <p:cNvSpPr txBox="1">
            <a:spLocks noChangeArrowheads="1"/>
          </p:cNvSpPr>
          <p:nvPr/>
        </p:nvSpPr>
        <p:spPr bwMode="auto">
          <a:xfrm>
            <a:off x="2596512" y="33131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a:t>
            </a:r>
          </a:p>
        </p:txBody>
      </p:sp>
      <p:sp>
        <p:nvSpPr>
          <p:cNvPr id="8212" name="Line 22"/>
          <p:cNvSpPr>
            <a:spLocks noChangeShapeType="1"/>
          </p:cNvSpPr>
          <p:nvPr/>
        </p:nvSpPr>
        <p:spPr bwMode="auto">
          <a:xfrm>
            <a:off x="1774187" y="3124200"/>
            <a:ext cx="1524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8213" name="Object 23"/>
          <p:cNvGraphicFramePr>
            <a:graphicFrameLocks noChangeAspect="1"/>
          </p:cNvGraphicFramePr>
          <p:nvPr>
            <p:extLst>
              <p:ext uri="{D42A27DB-BD31-4B8C-83A1-F6EECF244321}">
                <p14:modId xmlns:p14="http://schemas.microsoft.com/office/powerpoint/2010/main" val="3170039809"/>
              </p:ext>
            </p:extLst>
          </p:nvPr>
        </p:nvGraphicFramePr>
        <p:xfrm>
          <a:off x="1164587" y="2425700"/>
          <a:ext cx="838200" cy="682625"/>
        </p:xfrm>
        <a:graphic>
          <a:graphicData uri="http://schemas.openxmlformats.org/presentationml/2006/ole">
            <mc:AlternateContent xmlns:mc="http://schemas.openxmlformats.org/markup-compatibility/2006">
              <mc:Choice xmlns:v="urn:schemas-microsoft-com:vml" Requires="v">
                <p:oleObj name="Equation" r:id="rId3" imgW="482391" imgH="393529" progId="Equation.DSMT4">
                  <p:embed/>
                </p:oleObj>
              </mc:Choice>
              <mc:Fallback>
                <p:oleObj name="Equation" r:id="rId3" imgW="482391" imgH="393529" progId="Equation.DSMT4">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4587" y="2425700"/>
                        <a:ext cx="838200"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4" name="Object 24"/>
          <p:cNvGraphicFramePr>
            <a:graphicFrameLocks noChangeAspect="1"/>
          </p:cNvGraphicFramePr>
          <p:nvPr>
            <p:extLst>
              <p:ext uri="{D42A27DB-BD31-4B8C-83A1-F6EECF244321}">
                <p14:modId xmlns:p14="http://schemas.microsoft.com/office/powerpoint/2010/main" val="3186965160"/>
              </p:ext>
            </p:extLst>
          </p:nvPr>
        </p:nvGraphicFramePr>
        <p:xfrm>
          <a:off x="4073769" y="1484313"/>
          <a:ext cx="3886200" cy="1755775"/>
        </p:xfrm>
        <a:graphic>
          <a:graphicData uri="http://schemas.openxmlformats.org/presentationml/2006/ole">
            <mc:AlternateContent xmlns:mc="http://schemas.openxmlformats.org/markup-compatibility/2006">
              <mc:Choice xmlns:v="urn:schemas-microsoft-com:vml" Requires="v">
                <p:oleObj name="Equation" r:id="rId5" imgW="2247900" imgH="1016000" progId="Equation.DSMT4">
                  <p:embed/>
                </p:oleObj>
              </mc:Choice>
              <mc:Fallback>
                <p:oleObj name="Equation" r:id="rId5" imgW="2247900" imgH="1016000" progId="Equation.DSMT4">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3769" y="1484313"/>
                        <a:ext cx="3886200" cy="1755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5" name="Object 25"/>
          <p:cNvGraphicFramePr>
            <a:graphicFrameLocks noChangeAspect="1"/>
          </p:cNvGraphicFramePr>
          <p:nvPr>
            <p:extLst>
              <p:ext uri="{D42A27DB-BD31-4B8C-83A1-F6EECF244321}">
                <p14:modId xmlns:p14="http://schemas.microsoft.com/office/powerpoint/2010/main" val="2729107338"/>
              </p:ext>
            </p:extLst>
          </p:nvPr>
        </p:nvGraphicFramePr>
        <p:xfrm>
          <a:off x="4022632" y="3370262"/>
          <a:ext cx="3810000" cy="1582738"/>
        </p:xfrm>
        <a:graphic>
          <a:graphicData uri="http://schemas.openxmlformats.org/presentationml/2006/ole">
            <mc:AlternateContent xmlns:mc="http://schemas.openxmlformats.org/markup-compatibility/2006">
              <mc:Choice xmlns:v="urn:schemas-microsoft-com:vml" Requires="v">
                <p:oleObj name="Equation" r:id="rId7" imgW="2324100" imgH="965200" progId="Equation.DSMT4">
                  <p:embed/>
                </p:oleObj>
              </mc:Choice>
              <mc:Fallback>
                <p:oleObj name="Equation" r:id="rId7" imgW="2324100" imgH="965200" progId="Equation.DSMT4">
                  <p:embed/>
                  <p:pic>
                    <p:nvPicPr>
                      <p:cNvPr id="0" name="Object 2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22632" y="3370262"/>
                        <a:ext cx="3810000" cy="158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16" name="Object 26"/>
          <p:cNvGraphicFramePr>
            <a:graphicFrameLocks noChangeAspect="1"/>
          </p:cNvGraphicFramePr>
          <p:nvPr>
            <p:extLst>
              <p:ext uri="{D42A27DB-BD31-4B8C-83A1-F6EECF244321}">
                <p14:modId xmlns:p14="http://schemas.microsoft.com/office/powerpoint/2010/main" val="214633772"/>
              </p:ext>
            </p:extLst>
          </p:nvPr>
        </p:nvGraphicFramePr>
        <p:xfrm>
          <a:off x="3956538" y="4953000"/>
          <a:ext cx="3733800" cy="1614488"/>
        </p:xfrm>
        <a:graphic>
          <a:graphicData uri="http://schemas.openxmlformats.org/presentationml/2006/ole">
            <mc:AlternateContent xmlns:mc="http://schemas.openxmlformats.org/markup-compatibility/2006">
              <mc:Choice xmlns:v="urn:schemas-microsoft-com:vml" Requires="v">
                <p:oleObj name="Equation" r:id="rId9" imgW="2349500" imgH="1016000" progId="Equation.DSMT4">
                  <p:embed/>
                </p:oleObj>
              </mc:Choice>
              <mc:Fallback>
                <p:oleObj name="Equation" r:id="rId9" imgW="2349500" imgH="1016000" progId="Equation.DSMT4">
                  <p:embed/>
                  <p:pic>
                    <p:nvPicPr>
                      <p:cNvPr id="0" name="Object 2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56538" y="4953000"/>
                        <a:ext cx="3733800" cy="1614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7" name="Text Box 27"/>
          <p:cNvSpPr txBox="1">
            <a:spLocks noChangeArrowheads="1"/>
          </p:cNvSpPr>
          <p:nvPr/>
        </p:nvSpPr>
        <p:spPr bwMode="auto">
          <a:xfrm>
            <a:off x="309386" y="1992869"/>
            <a:ext cx="364715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Area Moments by 2-D integration</a:t>
            </a:r>
          </a:p>
        </p:txBody>
      </p:sp>
      <p:sp>
        <p:nvSpPr>
          <p:cNvPr id="27" name="TextBox 26">
            <a:extLst>
              <a:ext uri="{FF2B5EF4-FFF2-40B4-BE49-F238E27FC236}">
                <a16:creationId xmlns:a16="http://schemas.microsoft.com/office/drawing/2014/main" id="{EF464B51-EE68-39E5-580E-E93092DF49B2}"/>
              </a:ext>
            </a:extLst>
          </p:cNvPr>
          <p:cNvSpPr txBox="1"/>
          <p:nvPr/>
        </p:nvSpPr>
        <p:spPr>
          <a:xfrm>
            <a:off x="381000" y="47551"/>
            <a:ext cx="7922263" cy="1754326"/>
          </a:xfrm>
          <a:prstGeom prst="rect">
            <a:avLst/>
          </a:prstGeom>
          <a:noFill/>
        </p:spPr>
        <p:txBody>
          <a:bodyPr wrap="square">
            <a:spAutoFit/>
          </a:bodyPr>
          <a:lstStyle/>
          <a:p>
            <a:pPr marR="0" algn="l" rtl="0"/>
            <a:r>
              <a:rPr lang="en-US" sz="1800" b="0" i="0" u="none" strike="noStrike" baseline="0" dirty="0">
                <a:solidFill>
                  <a:srgbClr val="C00000"/>
                </a:solidFill>
                <a:latin typeface="+mn-lt"/>
              </a:rPr>
              <a:t>Example 14.1</a:t>
            </a:r>
          </a:p>
          <a:p>
            <a:pPr marR="0" algn="l" rtl="0"/>
            <a:endParaRPr lang="en-US" sz="1800" b="0" i="0" u="none" strike="noStrike" baseline="0" dirty="0">
              <a:solidFill>
                <a:srgbClr val="C00000"/>
              </a:solidFill>
              <a:latin typeface="+mn-lt"/>
            </a:endParaRPr>
          </a:p>
          <a:p>
            <a:pPr marR="0" algn="l" rtl="0"/>
            <a:r>
              <a:rPr lang="en-US" sz="1800" b="0" i="0" u="none" strike="noStrike" baseline="0" dirty="0">
                <a:latin typeface="+mn-lt"/>
              </a:rPr>
              <a:t>Consider the triangular area shown in Fig. 14.6. Compute the area moments with respect to the </a:t>
            </a:r>
            <a:r>
              <a:rPr lang="en-US" sz="1800" b="0" i="1" u="none" strike="noStrike" baseline="0" dirty="0">
                <a:latin typeface="+mn-lt"/>
              </a:rPr>
              <a:t>x</a:t>
            </a:r>
            <a:r>
              <a:rPr lang="en-US" sz="1800" b="0" i="0" u="none" strike="noStrike" baseline="0" dirty="0">
                <a:latin typeface="+mn-lt"/>
              </a:rPr>
              <a:t>- and </a:t>
            </a:r>
            <a:r>
              <a:rPr lang="en-US" sz="1800" b="0" i="1" u="none" strike="noStrike" baseline="0" dirty="0">
                <a:latin typeface="+mn-lt"/>
              </a:rPr>
              <a:t>y</a:t>
            </a:r>
            <a:r>
              <a:rPr lang="en-US" sz="1800" b="0" i="0" u="none" strike="noStrike" baseline="0" dirty="0">
                <a:latin typeface="+mn-lt"/>
              </a:rPr>
              <a:t>-axes shown by (a) two-dimensional integrals and (b) one-dimensional strip integrals. Perform the integrations both by hand and with the use of MATLAB.</a:t>
            </a:r>
          </a:p>
        </p:txBody>
      </p:sp>
      <p:cxnSp>
        <p:nvCxnSpPr>
          <p:cNvPr id="3" name="Straight Connector 2">
            <a:extLst>
              <a:ext uri="{FF2B5EF4-FFF2-40B4-BE49-F238E27FC236}">
                <a16:creationId xmlns:a16="http://schemas.microsoft.com/office/drawing/2014/main" id="{C8B3CB26-4A46-008C-65B4-2B26FD02AF5C}"/>
              </a:ext>
            </a:extLst>
          </p:cNvPr>
          <p:cNvCxnSpPr/>
          <p:nvPr/>
        </p:nvCxnSpPr>
        <p:spPr>
          <a:xfrm>
            <a:off x="462912" y="457200"/>
            <a:ext cx="776668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C3A586A5-090E-8196-1A20-2DBDCCA19B20}"/>
              </a:ext>
            </a:extLst>
          </p:cNvPr>
          <p:cNvCxnSpPr/>
          <p:nvPr/>
        </p:nvCxnSpPr>
        <p:spPr>
          <a:xfrm>
            <a:off x="5638800" y="3240088"/>
            <a:ext cx="762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3C5C6E96-30E1-FCDD-03C8-B88CD3BCD5AF}"/>
              </a:ext>
            </a:extLst>
          </p:cNvPr>
          <p:cNvCxnSpPr/>
          <p:nvPr/>
        </p:nvCxnSpPr>
        <p:spPr>
          <a:xfrm>
            <a:off x="5334000" y="4953000"/>
            <a:ext cx="762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5794E099-44D5-83D5-F2FD-2DA474A447D5}"/>
              </a:ext>
            </a:extLst>
          </p:cNvPr>
          <p:cNvCxnSpPr/>
          <p:nvPr/>
        </p:nvCxnSpPr>
        <p:spPr>
          <a:xfrm>
            <a:off x="5334000" y="6567488"/>
            <a:ext cx="7620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1505</TotalTime>
  <Words>4547</Words>
  <Application>Microsoft Office PowerPoint</Application>
  <PresentationFormat>On-screen Show (4:3)</PresentationFormat>
  <Paragraphs>524</Paragraphs>
  <Slides>41</Slides>
  <Notes>41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41</vt:i4>
      </vt:variant>
    </vt:vector>
  </HeadingPairs>
  <TitlesOfParts>
    <vt:vector size="46" baseType="lpstr">
      <vt:lpstr>Arial</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71</cp:revision>
  <cp:lastPrinted>2023-04-02T22:54:39Z</cp:lastPrinted>
  <dcterms:created xsi:type="dcterms:W3CDTF">2008-11-24T17:05:13Z</dcterms:created>
  <dcterms:modified xsi:type="dcterms:W3CDTF">2023-05-14T01:42:31Z</dcterms:modified>
</cp:coreProperties>
</file>