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3"/>
  </p:notesMasterIdLst>
  <p:sldIdLst>
    <p:sldId id="274" r:id="rId2"/>
    <p:sldId id="275" r:id="rId3"/>
    <p:sldId id="283" r:id="rId4"/>
    <p:sldId id="284" r:id="rId5"/>
    <p:sldId id="285" r:id="rId6"/>
    <p:sldId id="286" r:id="rId7"/>
    <p:sldId id="287" r:id="rId8"/>
    <p:sldId id="256" r:id="rId9"/>
    <p:sldId id="257" r:id="rId10"/>
    <p:sldId id="288" r:id="rId11"/>
    <p:sldId id="258" r:id="rId12"/>
    <p:sldId id="260" r:id="rId13"/>
    <p:sldId id="261" r:id="rId14"/>
    <p:sldId id="262" r:id="rId15"/>
    <p:sldId id="263" r:id="rId16"/>
    <p:sldId id="264" r:id="rId17"/>
    <p:sldId id="273" r:id="rId18"/>
    <p:sldId id="265" r:id="rId19"/>
    <p:sldId id="266" r:id="rId20"/>
    <p:sldId id="267" r:id="rId21"/>
    <p:sldId id="268" r:id="rId22"/>
    <p:sldId id="269" r:id="rId23"/>
    <p:sldId id="270" r:id="rId24"/>
    <p:sldId id="271" r:id="rId25"/>
    <p:sldId id="293" r:id="rId26"/>
    <p:sldId id="272" r:id="rId27"/>
    <p:sldId id="276" r:id="rId28"/>
    <p:sldId id="289" r:id="rId29"/>
    <p:sldId id="290" r:id="rId30"/>
    <p:sldId id="291" r:id="rId31"/>
    <p:sldId id="292"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5pPr>
    <a:lvl6pPr marL="2286000" algn="l" defTabSz="914400" rtl="0" eaLnBrk="1" latinLnBrk="0" hangingPunct="1">
      <a:defRPr kern="1200">
        <a:solidFill>
          <a:schemeClr val="tx1"/>
        </a:solidFill>
        <a:latin typeface="Times" panose="02020603050405020304" pitchFamily="18" charset="0"/>
        <a:ea typeface="+mn-ea"/>
        <a:cs typeface="+mn-cs"/>
      </a:defRPr>
    </a:lvl6pPr>
    <a:lvl7pPr marL="2743200" algn="l" defTabSz="914400" rtl="0" eaLnBrk="1" latinLnBrk="0" hangingPunct="1">
      <a:defRPr kern="1200">
        <a:solidFill>
          <a:schemeClr val="tx1"/>
        </a:solidFill>
        <a:latin typeface="Times" panose="02020603050405020304" pitchFamily="18" charset="0"/>
        <a:ea typeface="+mn-ea"/>
        <a:cs typeface="+mn-cs"/>
      </a:defRPr>
    </a:lvl7pPr>
    <a:lvl8pPr marL="3200400" algn="l" defTabSz="914400" rtl="0" eaLnBrk="1" latinLnBrk="0" hangingPunct="1">
      <a:defRPr kern="1200">
        <a:solidFill>
          <a:schemeClr val="tx1"/>
        </a:solidFill>
        <a:latin typeface="Times" panose="02020603050405020304" pitchFamily="18" charset="0"/>
        <a:ea typeface="+mn-ea"/>
        <a:cs typeface="+mn-cs"/>
      </a:defRPr>
    </a:lvl8pPr>
    <a:lvl9pPr marL="3657600" algn="l" defTabSz="914400" rtl="0" eaLnBrk="1" latinLnBrk="0" hangingPunct="1">
      <a:defRPr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07" autoAdjust="0"/>
    <p:restoredTop sz="90178" autoAdjust="0"/>
  </p:normalViewPr>
  <p:slideViewPr>
    <p:cSldViewPr>
      <p:cViewPr varScale="1">
        <p:scale>
          <a:sx n="119" d="100"/>
          <a:sy n="119" d="100"/>
        </p:scale>
        <p:origin x="54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4EC9B-9AB8-4EED-A480-652458F7D659}" type="datetimeFigureOut">
              <a:rPr lang="en-US" smtClean="0"/>
              <a:t>5/13/2023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3FD85-D837-4F59-852B-7E17697E397E}" type="slidenum">
              <a:rPr lang="en-US" smtClean="0"/>
              <a:t>‹#›</a:t>
            </a:fld>
            <a:endParaRPr lang="en-US"/>
          </a:p>
        </p:txBody>
      </p:sp>
    </p:spTree>
    <p:extLst>
      <p:ext uri="{BB962C8B-B14F-4D97-AF65-F5344CB8AC3E}">
        <p14:creationId xmlns:p14="http://schemas.microsoft.com/office/powerpoint/2010/main" val="1990696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set of slides gives a brief overview of MATLAB. If you are very familiar with MATLAB you can skip many parts of this section. The appendix A in </a:t>
            </a:r>
            <a:r>
              <a:rPr lang="en-US"/>
              <a:t>the text </a:t>
            </a:r>
            <a:r>
              <a:rPr lang="en-US" dirty="0"/>
              <a:t>covers many of the same topics.</a:t>
            </a:r>
          </a:p>
        </p:txBody>
      </p:sp>
      <p:sp>
        <p:nvSpPr>
          <p:cNvPr id="4" name="Slide Number Placeholder 3"/>
          <p:cNvSpPr>
            <a:spLocks noGrp="1"/>
          </p:cNvSpPr>
          <p:nvPr>
            <p:ph type="sldNum" sz="quarter" idx="5"/>
          </p:nvPr>
        </p:nvSpPr>
        <p:spPr/>
        <p:txBody>
          <a:bodyPr/>
          <a:lstStyle/>
          <a:p>
            <a:fld id="{DCC3FD85-D837-4F59-852B-7E17697E397E}" type="slidenum">
              <a:rPr lang="en-US" smtClean="0"/>
              <a:t>1</a:t>
            </a:fld>
            <a:endParaRPr lang="en-US"/>
          </a:p>
        </p:txBody>
      </p:sp>
    </p:spTree>
    <p:extLst>
      <p:ext uri="{BB962C8B-B14F-4D97-AF65-F5344CB8AC3E}">
        <p14:creationId xmlns:p14="http://schemas.microsoft.com/office/powerpoint/2010/main" val="2435506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use the vectors in MATLAB to represent the 3-D vectors that appear in Statics such as forces or position vectors. We can easily sum forces, and compute dot and cross products. 2-D vectors can also be treated in the same fashion but in some functions like the MATLAB cross function, which performs the vector cross product of two vectors, we must represent the 2-D vectors as 3-D vectors with one component set to zero.</a:t>
            </a:r>
          </a:p>
        </p:txBody>
      </p:sp>
      <p:sp>
        <p:nvSpPr>
          <p:cNvPr id="4" name="Slide Number Placeholder 3"/>
          <p:cNvSpPr>
            <a:spLocks noGrp="1"/>
          </p:cNvSpPr>
          <p:nvPr>
            <p:ph type="sldNum" sz="quarter" idx="5"/>
          </p:nvPr>
        </p:nvSpPr>
        <p:spPr/>
        <p:txBody>
          <a:bodyPr/>
          <a:lstStyle/>
          <a:p>
            <a:fld id="{DCC3FD85-D837-4F59-852B-7E17697E397E}" type="slidenum">
              <a:rPr lang="en-US" smtClean="0"/>
              <a:t>10</a:t>
            </a:fld>
            <a:endParaRPr lang="en-US"/>
          </a:p>
        </p:txBody>
      </p:sp>
    </p:spTree>
    <p:extLst>
      <p:ext uri="{BB962C8B-B14F-4D97-AF65-F5344CB8AC3E}">
        <p14:creationId xmlns:p14="http://schemas.microsoft.com/office/powerpoint/2010/main" val="22529690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nice things about MATLAB is that functions can take vectors or matrices in their arguments and produce a vector or matrix as their output. There are special symbols that allow us to do element by element operations on vector or matrix-valued functions. Some examples are shown.</a:t>
            </a:r>
          </a:p>
        </p:txBody>
      </p:sp>
      <p:sp>
        <p:nvSpPr>
          <p:cNvPr id="4" name="Slide Number Placeholder 3"/>
          <p:cNvSpPr>
            <a:spLocks noGrp="1"/>
          </p:cNvSpPr>
          <p:nvPr>
            <p:ph type="sldNum" sz="quarter" idx="5"/>
          </p:nvPr>
        </p:nvSpPr>
        <p:spPr/>
        <p:txBody>
          <a:bodyPr/>
          <a:lstStyle/>
          <a:p>
            <a:fld id="{DCC3FD85-D837-4F59-852B-7E17697E397E}" type="slidenum">
              <a:rPr lang="en-US" smtClean="0"/>
              <a:t>11</a:t>
            </a:fld>
            <a:endParaRPr lang="en-US"/>
          </a:p>
        </p:txBody>
      </p:sp>
    </p:spTree>
    <p:extLst>
      <p:ext uri="{BB962C8B-B14F-4D97-AF65-F5344CB8AC3E}">
        <p14:creationId xmlns:p14="http://schemas.microsoft.com/office/powerpoint/2010/main" val="4212604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examples of doing simple plotting and putting multiple plots on the same graph.</a:t>
            </a:r>
          </a:p>
        </p:txBody>
      </p:sp>
      <p:sp>
        <p:nvSpPr>
          <p:cNvPr id="4" name="Slide Number Placeholder 3"/>
          <p:cNvSpPr>
            <a:spLocks noGrp="1"/>
          </p:cNvSpPr>
          <p:nvPr>
            <p:ph type="sldNum" sz="quarter" idx="5"/>
          </p:nvPr>
        </p:nvSpPr>
        <p:spPr/>
        <p:txBody>
          <a:bodyPr/>
          <a:lstStyle/>
          <a:p>
            <a:fld id="{DCC3FD85-D837-4F59-852B-7E17697E397E}" type="slidenum">
              <a:rPr lang="en-US" smtClean="0"/>
              <a:t>12</a:t>
            </a:fld>
            <a:endParaRPr lang="en-US"/>
          </a:p>
        </p:txBody>
      </p:sp>
    </p:spTree>
    <p:extLst>
      <p:ext uri="{BB962C8B-B14F-4D97-AF65-F5344CB8AC3E}">
        <p14:creationId xmlns:p14="http://schemas.microsoft.com/office/powerpoint/2010/main" val="13632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add x-axis and y-axis labels and give a plot a title. The arguments here are all strings which have the start and ending symbols ‘ </a:t>
            </a:r>
          </a:p>
        </p:txBody>
      </p:sp>
      <p:sp>
        <p:nvSpPr>
          <p:cNvPr id="4" name="Slide Number Placeholder 3"/>
          <p:cNvSpPr>
            <a:spLocks noGrp="1"/>
          </p:cNvSpPr>
          <p:nvPr>
            <p:ph type="sldNum" sz="quarter" idx="5"/>
          </p:nvPr>
        </p:nvSpPr>
        <p:spPr/>
        <p:txBody>
          <a:bodyPr/>
          <a:lstStyle/>
          <a:p>
            <a:fld id="{DCC3FD85-D837-4F59-852B-7E17697E397E}" type="slidenum">
              <a:rPr lang="en-US" smtClean="0"/>
              <a:t>13</a:t>
            </a:fld>
            <a:endParaRPr lang="en-US"/>
          </a:p>
        </p:txBody>
      </p:sp>
    </p:spTree>
    <p:extLst>
      <p:ext uri="{BB962C8B-B14F-4D97-AF65-F5344CB8AC3E}">
        <p14:creationId xmlns:p14="http://schemas.microsoft.com/office/powerpoint/2010/main" val="49679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using strings for different plotting symbols to generate the plots shown.</a:t>
            </a:r>
          </a:p>
        </p:txBody>
      </p:sp>
      <p:sp>
        <p:nvSpPr>
          <p:cNvPr id="4" name="Slide Number Placeholder 3"/>
          <p:cNvSpPr>
            <a:spLocks noGrp="1"/>
          </p:cNvSpPr>
          <p:nvPr>
            <p:ph type="sldNum" sz="quarter" idx="5"/>
          </p:nvPr>
        </p:nvSpPr>
        <p:spPr/>
        <p:txBody>
          <a:bodyPr/>
          <a:lstStyle/>
          <a:p>
            <a:fld id="{DCC3FD85-D837-4F59-852B-7E17697E397E}" type="slidenum">
              <a:rPr lang="en-US" smtClean="0"/>
              <a:t>14</a:t>
            </a:fld>
            <a:endParaRPr lang="en-US"/>
          </a:p>
        </p:txBody>
      </p:sp>
    </p:spTree>
    <p:extLst>
      <p:ext uri="{BB962C8B-B14F-4D97-AF65-F5344CB8AC3E}">
        <p14:creationId xmlns:p14="http://schemas.microsoft.com/office/powerpoint/2010/main" val="2517035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MATLAB statement such as x&gt;3  for a vector x is treated as a logical statement and returns values of 0 in the vector when the statement is not true and 1 values when it is true. Logical vectors make it very easy to generate a function whose behavior changes depending on such a logical statement. Look at the example shown carefully to understand how the function plotted is generated from the ordinary functions x</a:t>
            </a:r>
            <a:r>
              <a:rPr lang="en-US" baseline="30000" dirty="0"/>
              <a:t>2</a:t>
            </a:r>
            <a:r>
              <a:rPr lang="en-US" dirty="0"/>
              <a:t> and 0.75 –x with the use of logical vectors.</a:t>
            </a:r>
          </a:p>
        </p:txBody>
      </p:sp>
      <p:sp>
        <p:nvSpPr>
          <p:cNvPr id="4" name="Slide Number Placeholder 3"/>
          <p:cNvSpPr>
            <a:spLocks noGrp="1"/>
          </p:cNvSpPr>
          <p:nvPr>
            <p:ph type="sldNum" sz="quarter" idx="5"/>
          </p:nvPr>
        </p:nvSpPr>
        <p:spPr/>
        <p:txBody>
          <a:bodyPr/>
          <a:lstStyle/>
          <a:p>
            <a:fld id="{DCC3FD85-D837-4F59-852B-7E17697E397E}" type="slidenum">
              <a:rPr lang="en-US" smtClean="0"/>
              <a:t>15</a:t>
            </a:fld>
            <a:endParaRPr lang="en-US"/>
          </a:p>
        </p:txBody>
      </p:sp>
    </p:spTree>
    <p:extLst>
      <p:ext uri="{BB962C8B-B14F-4D97-AF65-F5344CB8AC3E}">
        <p14:creationId xmlns:p14="http://schemas.microsoft.com/office/powerpoint/2010/main" val="3028670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define various parts of vectors as shown in the above examples. We also determine the magnitude of a vector and the length of the vector (how many elements it contains)</a:t>
            </a:r>
          </a:p>
        </p:txBody>
      </p:sp>
      <p:sp>
        <p:nvSpPr>
          <p:cNvPr id="4" name="Slide Number Placeholder 3"/>
          <p:cNvSpPr>
            <a:spLocks noGrp="1"/>
          </p:cNvSpPr>
          <p:nvPr>
            <p:ph type="sldNum" sz="quarter" idx="5"/>
          </p:nvPr>
        </p:nvSpPr>
        <p:spPr/>
        <p:txBody>
          <a:bodyPr/>
          <a:lstStyle/>
          <a:p>
            <a:fld id="{DCC3FD85-D837-4F59-852B-7E17697E397E}" type="slidenum">
              <a:rPr lang="en-US" smtClean="0"/>
              <a:t>16</a:t>
            </a:fld>
            <a:endParaRPr lang="en-US"/>
          </a:p>
        </p:txBody>
      </p:sp>
    </p:spTree>
    <p:extLst>
      <p:ext uri="{BB962C8B-B14F-4D97-AF65-F5344CB8AC3E}">
        <p14:creationId xmlns:p14="http://schemas.microsoft.com/office/powerpoint/2010/main" val="1674944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functions like sin(x)/x are formally 0/0 which is undefined at x = 0. However, since sin(x) goes like x when x is small, the limit of sin(x)/x at x = 0 is 1. To get this proper limit in MATLAB we can add a small constant, eps, to the zero value to get the proper limit. Similarly, when we want the limit of an expression when an argument is very large (i.e. going to infinity), we can use the inf symbol in an expression to obtain that limit.</a:t>
            </a:r>
          </a:p>
        </p:txBody>
      </p:sp>
      <p:sp>
        <p:nvSpPr>
          <p:cNvPr id="4" name="Slide Number Placeholder 3"/>
          <p:cNvSpPr>
            <a:spLocks noGrp="1"/>
          </p:cNvSpPr>
          <p:nvPr>
            <p:ph type="sldNum" sz="quarter" idx="5"/>
          </p:nvPr>
        </p:nvSpPr>
        <p:spPr/>
        <p:txBody>
          <a:bodyPr/>
          <a:lstStyle/>
          <a:p>
            <a:fld id="{DCC3FD85-D837-4F59-852B-7E17697E397E}" type="slidenum">
              <a:rPr lang="en-US" smtClean="0"/>
              <a:t>17</a:t>
            </a:fld>
            <a:endParaRPr lang="en-US"/>
          </a:p>
        </p:txBody>
      </p:sp>
    </p:spTree>
    <p:extLst>
      <p:ext uri="{BB962C8B-B14F-4D97-AF65-F5344CB8AC3E}">
        <p14:creationId xmlns:p14="http://schemas.microsoft.com/office/powerpoint/2010/main" val="7813446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create functions in the MATLAB editor window and then save them as m-files. We then can use them in the command widow, as shown, or in other functions or scripts.  An important property of a function is that all the variables that are defined in the function are entirely separate from any similar variables in the workspace, i.e., they are local variables to that function.</a:t>
            </a:r>
          </a:p>
        </p:txBody>
      </p:sp>
      <p:sp>
        <p:nvSpPr>
          <p:cNvPr id="4" name="Slide Number Placeholder 3"/>
          <p:cNvSpPr>
            <a:spLocks noGrp="1"/>
          </p:cNvSpPr>
          <p:nvPr>
            <p:ph type="sldNum" sz="quarter" idx="5"/>
          </p:nvPr>
        </p:nvSpPr>
        <p:spPr/>
        <p:txBody>
          <a:bodyPr/>
          <a:lstStyle/>
          <a:p>
            <a:fld id="{DCC3FD85-D837-4F59-852B-7E17697E397E}" type="slidenum">
              <a:rPr lang="en-US" smtClean="0"/>
              <a:t>18</a:t>
            </a:fld>
            <a:endParaRPr lang="en-US"/>
          </a:p>
        </p:txBody>
      </p:sp>
    </p:spTree>
    <p:extLst>
      <p:ext uri="{BB962C8B-B14F-4D97-AF65-F5344CB8AC3E}">
        <p14:creationId xmlns:p14="http://schemas.microsoft.com/office/powerpoint/2010/main" val="3413002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script can also be defined in the editor as simply a collection of MATLAB statements as they might be entered manually in the command window by the user. Variables defined in the script exist in the MATLAB workspace so they can use or overwrite existing workspace variables. In Statics we will </a:t>
            </a:r>
            <a:r>
              <a:rPr lang="en-US"/>
              <a:t>use MATLAB </a:t>
            </a:r>
            <a:r>
              <a:rPr lang="en-US" dirty="0"/>
              <a:t>as a "calculator" by entering commands directly into the command window so we will not have to generate functions or scripts except for in-line anonymous functions that are described in Appendix A.</a:t>
            </a:r>
          </a:p>
        </p:txBody>
      </p:sp>
      <p:sp>
        <p:nvSpPr>
          <p:cNvPr id="4" name="Slide Number Placeholder 3"/>
          <p:cNvSpPr>
            <a:spLocks noGrp="1"/>
          </p:cNvSpPr>
          <p:nvPr>
            <p:ph type="sldNum" sz="quarter" idx="5"/>
          </p:nvPr>
        </p:nvSpPr>
        <p:spPr/>
        <p:txBody>
          <a:bodyPr/>
          <a:lstStyle/>
          <a:p>
            <a:fld id="{DCC3FD85-D837-4F59-852B-7E17697E397E}" type="slidenum">
              <a:rPr lang="en-US" smtClean="0"/>
              <a:t>19</a:t>
            </a:fld>
            <a:endParaRPr lang="en-US"/>
          </a:p>
        </p:txBody>
      </p:sp>
    </p:spTree>
    <p:extLst>
      <p:ext uri="{BB962C8B-B14F-4D97-AF65-F5344CB8AC3E}">
        <p14:creationId xmlns:p14="http://schemas.microsoft.com/office/powerpoint/2010/main" val="677359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basic MATLAB operations, including simple plots. We will also discuss generating MATLAB functions and scripts but in this course, we will use MATLAB as a "calculator" where you will not have to write any functions or scripts to solve the problems. Inherently in Statics we will be working with vectors and matrices, which MATLAB is specifically designed to address. MATLAB can also compute and solve problems symbolically so we will cover some aspects of those capabilities as well. </a:t>
            </a:r>
          </a:p>
        </p:txBody>
      </p:sp>
      <p:sp>
        <p:nvSpPr>
          <p:cNvPr id="4" name="Slide Number Placeholder 3"/>
          <p:cNvSpPr>
            <a:spLocks noGrp="1"/>
          </p:cNvSpPr>
          <p:nvPr>
            <p:ph type="sldNum" sz="quarter" idx="5"/>
          </p:nvPr>
        </p:nvSpPr>
        <p:spPr/>
        <p:txBody>
          <a:bodyPr/>
          <a:lstStyle/>
          <a:p>
            <a:fld id="{DCC3FD85-D837-4F59-852B-7E17697E397E}" type="slidenum">
              <a:rPr lang="en-US" smtClean="0"/>
              <a:t>2</a:t>
            </a:fld>
            <a:endParaRPr lang="en-US"/>
          </a:p>
        </p:txBody>
      </p:sp>
    </p:spTree>
    <p:extLst>
      <p:ext uri="{BB962C8B-B14F-4D97-AF65-F5344CB8AC3E}">
        <p14:creationId xmlns:p14="http://schemas.microsoft.com/office/powerpoint/2010/main" val="12401965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can easily process matrices as well as vectors. Shown are a few of the common ways we can access the matrix contents.</a:t>
            </a:r>
          </a:p>
        </p:txBody>
      </p:sp>
      <p:sp>
        <p:nvSpPr>
          <p:cNvPr id="4" name="Slide Number Placeholder 3"/>
          <p:cNvSpPr>
            <a:spLocks noGrp="1"/>
          </p:cNvSpPr>
          <p:nvPr>
            <p:ph type="sldNum" sz="quarter" idx="5"/>
          </p:nvPr>
        </p:nvSpPr>
        <p:spPr/>
        <p:txBody>
          <a:bodyPr/>
          <a:lstStyle/>
          <a:p>
            <a:fld id="{DCC3FD85-D837-4F59-852B-7E17697E397E}" type="slidenum">
              <a:rPr lang="en-US" smtClean="0"/>
              <a:t>20</a:t>
            </a:fld>
            <a:endParaRPr lang="en-US"/>
          </a:p>
        </p:txBody>
      </p:sp>
    </p:spTree>
    <p:extLst>
      <p:ext uri="{BB962C8B-B14F-4D97-AF65-F5344CB8AC3E}">
        <p14:creationId xmlns:p14="http://schemas.microsoft.com/office/powerpoint/2010/main" val="26664463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few of the functions available in MATLAB that operate on matrices.</a:t>
            </a:r>
          </a:p>
        </p:txBody>
      </p:sp>
      <p:sp>
        <p:nvSpPr>
          <p:cNvPr id="4" name="Slide Number Placeholder 3"/>
          <p:cNvSpPr>
            <a:spLocks noGrp="1"/>
          </p:cNvSpPr>
          <p:nvPr>
            <p:ph type="sldNum" sz="quarter" idx="5"/>
          </p:nvPr>
        </p:nvSpPr>
        <p:spPr/>
        <p:txBody>
          <a:bodyPr/>
          <a:lstStyle/>
          <a:p>
            <a:fld id="{DCC3FD85-D837-4F59-852B-7E17697E397E}" type="slidenum">
              <a:rPr lang="en-US" smtClean="0"/>
              <a:t>21</a:t>
            </a:fld>
            <a:endParaRPr lang="en-US"/>
          </a:p>
        </p:txBody>
      </p:sp>
    </p:spTree>
    <p:extLst>
      <p:ext uri="{BB962C8B-B14F-4D97-AF65-F5344CB8AC3E}">
        <p14:creationId xmlns:p14="http://schemas.microsoft.com/office/powerpoint/2010/main" val="40845154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multiply matrices and vectors together if their dimensions agree with the rule for multiplication of their components. Here are some examples using the vector v and the previously defined matrix. </a:t>
            </a:r>
          </a:p>
        </p:txBody>
      </p:sp>
      <p:sp>
        <p:nvSpPr>
          <p:cNvPr id="4" name="Slide Number Placeholder 3"/>
          <p:cNvSpPr>
            <a:spLocks noGrp="1"/>
          </p:cNvSpPr>
          <p:nvPr>
            <p:ph type="sldNum" sz="quarter" idx="5"/>
          </p:nvPr>
        </p:nvSpPr>
        <p:spPr/>
        <p:txBody>
          <a:bodyPr/>
          <a:lstStyle/>
          <a:p>
            <a:fld id="{DCC3FD85-D837-4F59-852B-7E17697E397E}" type="slidenum">
              <a:rPr lang="en-US" smtClean="0"/>
              <a:t>22</a:t>
            </a:fld>
            <a:endParaRPr lang="en-US"/>
          </a:p>
        </p:txBody>
      </p:sp>
    </p:spTree>
    <p:extLst>
      <p:ext uri="{BB962C8B-B14F-4D97-AF65-F5344CB8AC3E}">
        <p14:creationId xmlns:p14="http://schemas.microsoft.com/office/powerpoint/2010/main" val="23586995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special matrices than can be used as building blocks for various other matrices.</a:t>
            </a:r>
          </a:p>
        </p:txBody>
      </p:sp>
      <p:sp>
        <p:nvSpPr>
          <p:cNvPr id="4" name="Slide Number Placeholder 3"/>
          <p:cNvSpPr>
            <a:spLocks noGrp="1"/>
          </p:cNvSpPr>
          <p:nvPr>
            <p:ph type="sldNum" sz="quarter" idx="5"/>
          </p:nvPr>
        </p:nvSpPr>
        <p:spPr/>
        <p:txBody>
          <a:bodyPr/>
          <a:lstStyle/>
          <a:p>
            <a:fld id="{DCC3FD85-D837-4F59-852B-7E17697E397E}" type="slidenum">
              <a:rPr lang="en-US" smtClean="0"/>
              <a:t>23</a:t>
            </a:fld>
            <a:endParaRPr lang="en-US"/>
          </a:p>
        </p:txBody>
      </p:sp>
    </p:spTree>
    <p:extLst>
      <p:ext uri="{BB962C8B-B14F-4D97-AF65-F5344CB8AC3E}">
        <p14:creationId xmlns:p14="http://schemas.microsoft.com/office/powerpoint/2010/main" val="8370485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MATLAB can easily solve sets of linear equations if we place the coefficients of the terms appearing in those linear equations as matrices and vectors, as shown, and use the “backslash” operator \ to obtain the solution.</a:t>
            </a:r>
          </a:p>
        </p:txBody>
      </p:sp>
      <p:sp>
        <p:nvSpPr>
          <p:cNvPr id="4" name="Slide Number Placeholder 3"/>
          <p:cNvSpPr>
            <a:spLocks noGrp="1"/>
          </p:cNvSpPr>
          <p:nvPr>
            <p:ph type="sldNum" sz="quarter" idx="5"/>
          </p:nvPr>
        </p:nvSpPr>
        <p:spPr/>
        <p:txBody>
          <a:bodyPr/>
          <a:lstStyle/>
          <a:p>
            <a:fld id="{DCC3FD85-D837-4F59-852B-7E17697E397E}" type="slidenum">
              <a:rPr lang="en-US" smtClean="0"/>
              <a:t>24</a:t>
            </a:fld>
            <a:endParaRPr lang="en-US"/>
          </a:p>
        </p:txBody>
      </p:sp>
    </p:spTree>
    <p:extLst>
      <p:ext uri="{BB962C8B-B14F-4D97-AF65-F5344CB8AC3E}">
        <p14:creationId xmlns:p14="http://schemas.microsoft.com/office/powerpoint/2010/main" val="2691654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Solving systems of equations symbolically is very easy as we only need to write the equations in symbolic form and then with MATLAB we can solve them in that form with the solve function. Generally, we can convert the answers to numerical form to make them easier to read. N</a:t>
            </a:r>
            <a:r>
              <a:rPr lang="en-US" b="1" dirty="0"/>
              <a:t>ote that in writing the equations symbolically  we can omit the == 0 and still obtain the solution</a:t>
            </a:r>
            <a:r>
              <a:rPr lang="en-US" dirty="0"/>
              <a:t>.</a:t>
            </a:r>
          </a:p>
        </p:txBody>
      </p:sp>
      <p:sp>
        <p:nvSpPr>
          <p:cNvPr id="4" name="Slide Number Placeholder 3"/>
          <p:cNvSpPr>
            <a:spLocks noGrp="1"/>
          </p:cNvSpPr>
          <p:nvPr>
            <p:ph type="sldNum" sz="quarter" idx="5"/>
          </p:nvPr>
        </p:nvSpPr>
        <p:spPr/>
        <p:txBody>
          <a:bodyPr/>
          <a:lstStyle/>
          <a:p>
            <a:fld id="{DCC3FD85-D837-4F59-852B-7E17697E397E}" type="slidenum">
              <a:rPr lang="en-US" smtClean="0"/>
              <a:t>25</a:t>
            </a:fld>
            <a:endParaRPr lang="en-US"/>
          </a:p>
        </p:txBody>
      </p:sp>
    </p:spTree>
    <p:extLst>
      <p:ext uri="{BB962C8B-B14F-4D97-AF65-F5344CB8AC3E}">
        <p14:creationId xmlns:p14="http://schemas.microsoft.com/office/powerpoint/2010/main" val="37733824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important operation often performed on a matrix M is to determine its eigenvectors and eigenvalues. The MATLAB function </a:t>
            </a:r>
            <a:r>
              <a:rPr lang="en-US" dirty="0" err="1"/>
              <a:t>eig</a:t>
            </a:r>
            <a:r>
              <a:rPr lang="en-US" dirty="0"/>
              <a:t> performs the necessary calculations for us. This is useful in Statics, for example, in computing principal area moments.</a:t>
            </a:r>
          </a:p>
        </p:txBody>
      </p:sp>
      <p:sp>
        <p:nvSpPr>
          <p:cNvPr id="4" name="Slide Number Placeholder 3"/>
          <p:cNvSpPr>
            <a:spLocks noGrp="1"/>
          </p:cNvSpPr>
          <p:nvPr>
            <p:ph type="sldNum" sz="quarter" idx="5"/>
          </p:nvPr>
        </p:nvSpPr>
        <p:spPr/>
        <p:txBody>
          <a:bodyPr/>
          <a:lstStyle/>
          <a:p>
            <a:fld id="{DCC3FD85-D837-4F59-852B-7E17697E397E}" type="slidenum">
              <a:rPr lang="en-US" smtClean="0"/>
              <a:t>26</a:t>
            </a:fld>
            <a:endParaRPr lang="en-US"/>
          </a:p>
        </p:txBody>
      </p:sp>
    </p:spTree>
    <p:extLst>
      <p:ext uri="{BB962C8B-B14F-4D97-AF65-F5344CB8AC3E}">
        <p14:creationId xmlns:p14="http://schemas.microsoft.com/office/powerpoint/2010/main" val="42284434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solve some problems in Statics directly in symbolical form rather than numerically. Here is an example of doing a double integration symbolically.</a:t>
            </a:r>
          </a:p>
        </p:txBody>
      </p:sp>
      <p:sp>
        <p:nvSpPr>
          <p:cNvPr id="4" name="Slide Number Placeholder 3"/>
          <p:cNvSpPr>
            <a:spLocks noGrp="1"/>
          </p:cNvSpPr>
          <p:nvPr>
            <p:ph type="sldNum" sz="quarter" idx="5"/>
          </p:nvPr>
        </p:nvSpPr>
        <p:spPr/>
        <p:txBody>
          <a:bodyPr/>
          <a:lstStyle/>
          <a:p>
            <a:fld id="{DCC3FD85-D837-4F59-852B-7E17697E397E}" type="slidenum">
              <a:rPr lang="en-US" smtClean="0"/>
              <a:t>27</a:t>
            </a:fld>
            <a:endParaRPr lang="en-US"/>
          </a:p>
        </p:txBody>
      </p:sp>
    </p:spTree>
    <p:extLst>
      <p:ext uri="{BB962C8B-B14F-4D97-AF65-F5344CB8AC3E}">
        <p14:creationId xmlns:p14="http://schemas.microsoft.com/office/powerpoint/2010/main" val="29468587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solve equations symbolically. Here we see the forces acting on a block which sits on a rough surface and the two equations that describe the equilibrium of the block for the case when the force P is just large enough to cause the block to move (i.e., the friction force is </a:t>
            </a:r>
            <a:r>
              <a:rPr lang="el-GR" dirty="0"/>
              <a:t>μ</a:t>
            </a:r>
            <a:r>
              <a:rPr lang="en-US" dirty="0"/>
              <a:t>N, where </a:t>
            </a:r>
            <a:r>
              <a:rPr lang="el-GR" dirty="0"/>
              <a:t>μ</a:t>
            </a:r>
            <a:r>
              <a:rPr lang="en-US" dirty="0"/>
              <a:t> is the coefficient of friction and N is the normal force). It is simple to solve this problem for the normal force N and the force P. On the next slide we will show the same solution in MATLAB.</a:t>
            </a:r>
          </a:p>
        </p:txBody>
      </p:sp>
      <p:sp>
        <p:nvSpPr>
          <p:cNvPr id="4" name="Slide Number Placeholder 3"/>
          <p:cNvSpPr>
            <a:spLocks noGrp="1"/>
          </p:cNvSpPr>
          <p:nvPr>
            <p:ph type="sldNum" sz="quarter" idx="5"/>
          </p:nvPr>
        </p:nvSpPr>
        <p:spPr/>
        <p:txBody>
          <a:bodyPr/>
          <a:lstStyle/>
          <a:p>
            <a:fld id="{DCC3FD85-D837-4F59-852B-7E17697E397E}" type="slidenum">
              <a:rPr lang="en-US" smtClean="0"/>
              <a:t>28</a:t>
            </a:fld>
            <a:endParaRPr lang="en-US"/>
          </a:p>
        </p:txBody>
      </p:sp>
    </p:spTree>
    <p:extLst>
      <p:ext uri="{BB962C8B-B14F-4D97-AF65-F5344CB8AC3E}">
        <p14:creationId xmlns:p14="http://schemas.microsoft.com/office/powerpoint/2010/main" val="6151836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solve this problem symbolically in MATLAB we need first to declare the variables in this problem to be symbolic rather than numerical quantities. Then we need to define the two equations we want to solve symbolically. If we give those equations to the function solve and the variables ( N , P) we want solve for, the output of the solve function is a structure, S, whose values S.P and S.N are just the symbolic solutions for P and N.</a:t>
            </a:r>
          </a:p>
        </p:txBody>
      </p:sp>
      <p:sp>
        <p:nvSpPr>
          <p:cNvPr id="4" name="Slide Number Placeholder 3"/>
          <p:cNvSpPr>
            <a:spLocks noGrp="1"/>
          </p:cNvSpPr>
          <p:nvPr>
            <p:ph type="sldNum" sz="quarter" idx="5"/>
          </p:nvPr>
        </p:nvSpPr>
        <p:spPr/>
        <p:txBody>
          <a:bodyPr/>
          <a:lstStyle/>
          <a:p>
            <a:fld id="{DCC3FD85-D837-4F59-852B-7E17697E397E}" type="slidenum">
              <a:rPr lang="en-US" smtClean="0"/>
              <a:t>29</a:t>
            </a:fld>
            <a:endParaRPr lang="en-US"/>
          </a:p>
        </p:txBody>
      </p:sp>
    </p:spTree>
    <p:extLst>
      <p:ext uri="{BB962C8B-B14F-4D97-AF65-F5344CB8AC3E}">
        <p14:creationId xmlns:p14="http://schemas.microsoft.com/office/powerpoint/2010/main" val="4131306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view of what my MATLAB screen looks like. The layout can be adjusted to show or hide various elements so your screen might not look identical to this one.</a:t>
            </a:r>
          </a:p>
        </p:txBody>
      </p:sp>
      <p:sp>
        <p:nvSpPr>
          <p:cNvPr id="4" name="Slide Number Placeholder 3"/>
          <p:cNvSpPr>
            <a:spLocks noGrp="1"/>
          </p:cNvSpPr>
          <p:nvPr>
            <p:ph type="sldNum" sz="quarter" idx="5"/>
          </p:nvPr>
        </p:nvSpPr>
        <p:spPr/>
        <p:txBody>
          <a:bodyPr/>
          <a:lstStyle/>
          <a:p>
            <a:fld id="{DCC3FD85-D837-4F59-852B-7E17697E397E}" type="slidenum">
              <a:rPr lang="en-US" smtClean="0"/>
              <a:t>3</a:t>
            </a:fld>
            <a:endParaRPr lang="en-US"/>
          </a:p>
        </p:txBody>
      </p:sp>
    </p:spTree>
    <p:extLst>
      <p:ext uri="{BB962C8B-B14F-4D97-AF65-F5344CB8AC3E}">
        <p14:creationId xmlns:p14="http://schemas.microsoft.com/office/powerpoint/2010/main" val="17263859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at this point the forces N and P are symbolic variables, not numerical, so if we want to turn them into numerical values, we must substitute numeric values for all the symbolic variables that appear. Here, we let mu = 0.3, and let t be a vector of  100 angles (in radians) going from 30 to 60 degrees. Then if we substitute those values in the symbolic expression for P, we can obtain these 100 numerical values for P which we can plot versus </a:t>
            </a:r>
            <a:r>
              <a:rPr lang="el-GR" dirty="0"/>
              <a:t>θ</a:t>
            </a:r>
            <a:r>
              <a:rPr lang="en-US" dirty="0"/>
              <a:t> , as shown.</a:t>
            </a:r>
          </a:p>
        </p:txBody>
      </p:sp>
      <p:sp>
        <p:nvSpPr>
          <p:cNvPr id="4" name="Slide Number Placeholder 3"/>
          <p:cNvSpPr>
            <a:spLocks noGrp="1"/>
          </p:cNvSpPr>
          <p:nvPr>
            <p:ph type="sldNum" sz="quarter" idx="5"/>
          </p:nvPr>
        </p:nvSpPr>
        <p:spPr/>
        <p:txBody>
          <a:bodyPr/>
          <a:lstStyle/>
          <a:p>
            <a:fld id="{DCC3FD85-D837-4F59-852B-7E17697E397E}" type="slidenum">
              <a:rPr lang="en-US" smtClean="0"/>
              <a:t>30</a:t>
            </a:fld>
            <a:endParaRPr lang="en-US"/>
          </a:p>
        </p:txBody>
      </p:sp>
    </p:spTree>
    <p:extLst>
      <p:ext uri="{BB962C8B-B14F-4D97-AF65-F5344CB8AC3E}">
        <p14:creationId xmlns:p14="http://schemas.microsoft.com/office/powerpoint/2010/main" val="41647333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where we do multiple substitutions all at once. The symbolic quantities b and h are given the values 1 and 2.</a:t>
            </a:r>
          </a:p>
        </p:txBody>
      </p:sp>
      <p:sp>
        <p:nvSpPr>
          <p:cNvPr id="4" name="Slide Number Placeholder 3"/>
          <p:cNvSpPr>
            <a:spLocks noGrp="1"/>
          </p:cNvSpPr>
          <p:nvPr>
            <p:ph type="sldNum" sz="quarter" idx="5"/>
          </p:nvPr>
        </p:nvSpPr>
        <p:spPr/>
        <p:txBody>
          <a:bodyPr/>
          <a:lstStyle/>
          <a:p>
            <a:fld id="{DCC3FD85-D837-4F59-852B-7E17697E397E}" type="slidenum">
              <a:rPr lang="en-US" smtClean="0"/>
              <a:t>31</a:t>
            </a:fld>
            <a:endParaRPr lang="en-US"/>
          </a:p>
        </p:txBody>
      </p:sp>
    </p:spTree>
    <p:extLst>
      <p:ext uri="{BB962C8B-B14F-4D97-AF65-F5344CB8AC3E}">
        <p14:creationId xmlns:p14="http://schemas.microsoft.com/office/powerpoint/2010/main" val="799369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enter commands directly in the command window. Here we are generating a vector of 100 values ranging from zero to five with the built-in function </a:t>
            </a:r>
            <a:r>
              <a:rPr lang="en-US" dirty="0" err="1"/>
              <a:t>linspace</a:t>
            </a:r>
            <a:r>
              <a:rPr lang="en-US" dirty="0"/>
              <a:t>. The resulting vector shows up in the workspace.</a:t>
            </a:r>
          </a:p>
        </p:txBody>
      </p:sp>
      <p:sp>
        <p:nvSpPr>
          <p:cNvPr id="4" name="Slide Number Placeholder 3"/>
          <p:cNvSpPr>
            <a:spLocks noGrp="1"/>
          </p:cNvSpPr>
          <p:nvPr>
            <p:ph type="sldNum" sz="quarter" idx="5"/>
          </p:nvPr>
        </p:nvSpPr>
        <p:spPr/>
        <p:txBody>
          <a:bodyPr/>
          <a:lstStyle/>
          <a:p>
            <a:fld id="{DCC3FD85-D837-4F59-852B-7E17697E397E}" type="slidenum">
              <a:rPr lang="en-US" smtClean="0"/>
              <a:t>4</a:t>
            </a:fld>
            <a:endParaRPr lang="en-US"/>
          </a:p>
        </p:txBody>
      </p:sp>
    </p:spTree>
    <p:extLst>
      <p:ext uri="{BB962C8B-B14F-4D97-AF65-F5344CB8AC3E}">
        <p14:creationId xmlns:p14="http://schemas.microsoft.com/office/powerpoint/2010/main" val="971718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contents of the current folder is shown in the left window.</a:t>
            </a:r>
          </a:p>
        </p:txBody>
      </p:sp>
      <p:sp>
        <p:nvSpPr>
          <p:cNvPr id="4" name="Slide Number Placeholder 3"/>
          <p:cNvSpPr>
            <a:spLocks noGrp="1"/>
          </p:cNvSpPr>
          <p:nvPr>
            <p:ph type="sldNum" sz="quarter" idx="5"/>
          </p:nvPr>
        </p:nvSpPr>
        <p:spPr/>
        <p:txBody>
          <a:bodyPr/>
          <a:lstStyle/>
          <a:p>
            <a:fld id="{DCC3FD85-D837-4F59-852B-7E17697E397E}" type="slidenum">
              <a:rPr lang="en-US" smtClean="0"/>
              <a:t>5</a:t>
            </a:fld>
            <a:endParaRPr lang="en-US"/>
          </a:p>
        </p:txBody>
      </p:sp>
    </p:spTree>
    <p:extLst>
      <p:ext uri="{BB962C8B-B14F-4D97-AF65-F5344CB8AC3E}">
        <p14:creationId xmlns:p14="http://schemas.microsoft.com/office/powerpoint/2010/main" val="3045947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select one of the m-files in the current folder, an editor window will replace the command window and show the contents of the selected file, which is in this case the script </a:t>
            </a:r>
            <a:r>
              <a:rPr lang="en-US" dirty="0" err="1"/>
              <a:t>cantilever_d</a:t>
            </a:r>
            <a:r>
              <a:rPr lang="en-US" dirty="0"/>
              <a:t>. If you click the plus sign at the upper right of the editor window it will bring up an empty editor window that you can use to generate a new script or function.</a:t>
            </a:r>
          </a:p>
        </p:txBody>
      </p:sp>
      <p:sp>
        <p:nvSpPr>
          <p:cNvPr id="4" name="Slide Number Placeholder 3"/>
          <p:cNvSpPr>
            <a:spLocks noGrp="1"/>
          </p:cNvSpPr>
          <p:nvPr>
            <p:ph type="sldNum" sz="quarter" idx="5"/>
          </p:nvPr>
        </p:nvSpPr>
        <p:spPr/>
        <p:txBody>
          <a:bodyPr/>
          <a:lstStyle/>
          <a:p>
            <a:fld id="{DCC3FD85-D837-4F59-852B-7E17697E397E}" type="slidenum">
              <a:rPr lang="en-US" smtClean="0"/>
              <a:t>6</a:t>
            </a:fld>
            <a:endParaRPr lang="en-US"/>
          </a:p>
        </p:txBody>
      </p:sp>
    </p:spTree>
    <p:extLst>
      <p:ext uri="{BB962C8B-B14F-4D97-AF65-F5344CB8AC3E}">
        <p14:creationId xmlns:p14="http://schemas.microsoft.com/office/powerpoint/2010/main" val="2454455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are in the editor and click the command window bar at the top, you will return to the command window. We can do simple plotting directly in the command window. Here we show the generation of the function y = x</a:t>
            </a:r>
            <a:r>
              <a:rPr lang="en-US" baseline="30000" dirty="0"/>
              <a:t>2</a:t>
            </a:r>
            <a:r>
              <a:rPr lang="en-US" dirty="0"/>
              <a:t>  in the command window, which is then plotted.</a:t>
            </a:r>
          </a:p>
        </p:txBody>
      </p:sp>
      <p:sp>
        <p:nvSpPr>
          <p:cNvPr id="4" name="Slide Number Placeholder 3"/>
          <p:cNvSpPr>
            <a:spLocks noGrp="1"/>
          </p:cNvSpPr>
          <p:nvPr>
            <p:ph type="sldNum" sz="quarter" idx="5"/>
          </p:nvPr>
        </p:nvSpPr>
        <p:spPr/>
        <p:txBody>
          <a:bodyPr/>
          <a:lstStyle/>
          <a:p>
            <a:fld id="{DCC3FD85-D837-4F59-852B-7E17697E397E}" type="slidenum">
              <a:rPr lang="en-US" smtClean="0"/>
              <a:t>7</a:t>
            </a:fld>
            <a:endParaRPr lang="en-US"/>
          </a:p>
        </p:txBody>
      </p:sp>
    </p:spTree>
    <p:extLst>
      <p:ext uri="{BB962C8B-B14F-4D97-AF65-F5344CB8AC3E}">
        <p14:creationId xmlns:p14="http://schemas.microsoft.com/office/powerpoint/2010/main" val="2620573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built in constants and common functions. Here are a few. Also shown are some of the symbols used for standard operations. The symbols </a:t>
            </a:r>
            <a:r>
              <a:rPr lang="en-US" dirty="0" err="1"/>
              <a:t>i</a:t>
            </a:r>
            <a:r>
              <a:rPr lang="en-US" dirty="0"/>
              <a:t> and j can also be used to represent the imaginary unit but those symbols may be used for other purposes so the use of 1i or 1j is preferred. Statics typically will not use imaginary or complex numbers. </a:t>
            </a:r>
          </a:p>
        </p:txBody>
      </p:sp>
      <p:sp>
        <p:nvSpPr>
          <p:cNvPr id="4" name="Slide Number Placeholder 3"/>
          <p:cNvSpPr>
            <a:spLocks noGrp="1"/>
          </p:cNvSpPr>
          <p:nvPr>
            <p:ph type="sldNum" sz="quarter" idx="5"/>
          </p:nvPr>
        </p:nvSpPr>
        <p:spPr/>
        <p:txBody>
          <a:bodyPr/>
          <a:lstStyle/>
          <a:p>
            <a:fld id="{DCC3FD85-D837-4F59-852B-7E17697E397E}" type="slidenum">
              <a:rPr lang="en-US" smtClean="0"/>
              <a:t>8</a:t>
            </a:fld>
            <a:endParaRPr lang="en-US"/>
          </a:p>
        </p:txBody>
      </p:sp>
    </p:spTree>
    <p:extLst>
      <p:ext uri="{BB962C8B-B14F-4D97-AF65-F5344CB8AC3E}">
        <p14:creationId xmlns:p14="http://schemas.microsoft.com/office/powerpoint/2010/main" val="3466694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ways to generate a vector of numbers. We can do this with the colon notation seen where start: </a:t>
            </a:r>
            <a:r>
              <a:rPr lang="en-US" dirty="0" err="1"/>
              <a:t>sep</a:t>
            </a:r>
            <a:r>
              <a:rPr lang="en-US" dirty="0"/>
              <a:t> :end generates numbers from start to end with a separation between values of </a:t>
            </a:r>
            <a:r>
              <a:rPr lang="en-US" dirty="0" err="1"/>
              <a:t>sep.</a:t>
            </a:r>
            <a:r>
              <a:rPr lang="en-US" dirty="0"/>
              <a:t> The function </a:t>
            </a:r>
            <a:r>
              <a:rPr lang="en-US" dirty="0" err="1"/>
              <a:t>linspace</a:t>
            </a:r>
            <a:r>
              <a:rPr lang="en-US" dirty="0"/>
              <a:t>(start, end, num)  generates num equally spaced values going from start to end. </a:t>
            </a:r>
          </a:p>
          <a:p>
            <a:r>
              <a:rPr lang="en-US" dirty="0"/>
              <a:t>If we do not place a semi-colon at the end of the line, the result of the operation contained in the line will be echoed in the command widow as seen in a number of the above examples. A semi-colon at the end of the line suppresses that echoing.</a:t>
            </a:r>
          </a:p>
          <a:p>
            <a:r>
              <a:rPr lang="en-US" dirty="0"/>
              <a:t>To add comments to a line, which is very helpful for explaining your calculations, they must be preceded by the percent sign  %</a:t>
            </a:r>
          </a:p>
        </p:txBody>
      </p:sp>
      <p:sp>
        <p:nvSpPr>
          <p:cNvPr id="4" name="Slide Number Placeholder 3"/>
          <p:cNvSpPr>
            <a:spLocks noGrp="1"/>
          </p:cNvSpPr>
          <p:nvPr>
            <p:ph type="sldNum" sz="quarter" idx="5"/>
          </p:nvPr>
        </p:nvSpPr>
        <p:spPr/>
        <p:txBody>
          <a:bodyPr/>
          <a:lstStyle/>
          <a:p>
            <a:fld id="{DCC3FD85-D837-4F59-852B-7E17697E397E}" type="slidenum">
              <a:rPr lang="en-US" smtClean="0"/>
              <a:t>9</a:t>
            </a:fld>
            <a:endParaRPr lang="en-US"/>
          </a:p>
        </p:txBody>
      </p:sp>
    </p:spTree>
    <p:extLst>
      <p:ext uri="{BB962C8B-B14F-4D97-AF65-F5344CB8AC3E}">
        <p14:creationId xmlns:p14="http://schemas.microsoft.com/office/powerpoint/2010/main" val="135313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57B41-AD4A-40AE-B9CF-A3E05B79B244}"/>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FD2356-7141-4B08-94B4-66F72F16FC5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EC2BA2B-737E-439D-A448-D031F59D3578}"/>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31FA3B8-D0CC-497F-A8FC-BABC56029F3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6D7E00F-68F5-46CE-BD13-92900FBFDF35}"/>
              </a:ext>
            </a:extLst>
          </p:cNvPr>
          <p:cNvSpPr>
            <a:spLocks noGrp="1"/>
          </p:cNvSpPr>
          <p:nvPr>
            <p:ph type="sldNum" sz="quarter" idx="12"/>
          </p:nvPr>
        </p:nvSpPr>
        <p:spPr/>
        <p:txBody>
          <a:bodyPr/>
          <a:lstStyle>
            <a:lvl1pPr>
              <a:defRPr/>
            </a:lvl1pPr>
          </a:lstStyle>
          <a:p>
            <a:fld id="{9FD3BC8F-9C0A-4487-8762-420F56F36F1D}" type="slidenum">
              <a:rPr lang="en-US" altLang="en-US"/>
              <a:pPr/>
              <a:t>‹#›</a:t>
            </a:fld>
            <a:endParaRPr lang="en-US" altLang="en-US"/>
          </a:p>
        </p:txBody>
      </p:sp>
    </p:spTree>
    <p:extLst>
      <p:ext uri="{BB962C8B-B14F-4D97-AF65-F5344CB8AC3E}">
        <p14:creationId xmlns:p14="http://schemas.microsoft.com/office/powerpoint/2010/main" val="176964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48E62-6FAB-4B30-B430-83A91D6AAE5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F3DB421-654D-49DD-BC72-A674779B19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906472-A820-401F-BFC3-CE102561F0A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3AEE270-311C-4E6A-8174-D8FB440FEA9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FC8F77D5-78F7-41AB-AFEF-6234B38ABE61}"/>
              </a:ext>
            </a:extLst>
          </p:cNvPr>
          <p:cNvSpPr>
            <a:spLocks noGrp="1"/>
          </p:cNvSpPr>
          <p:nvPr>
            <p:ph type="sldNum" sz="quarter" idx="12"/>
          </p:nvPr>
        </p:nvSpPr>
        <p:spPr/>
        <p:txBody>
          <a:bodyPr/>
          <a:lstStyle>
            <a:lvl1pPr>
              <a:defRPr/>
            </a:lvl1pPr>
          </a:lstStyle>
          <a:p>
            <a:fld id="{5287462D-D939-4F8E-B3FF-EBA234C4AD35}" type="slidenum">
              <a:rPr lang="en-US" altLang="en-US"/>
              <a:pPr/>
              <a:t>‹#›</a:t>
            </a:fld>
            <a:endParaRPr lang="en-US" altLang="en-US"/>
          </a:p>
        </p:txBody>
      </p:sp>
    </p:spTree>
    <p:extLst>
      <p:ext uri="{BB962C8B-B14F-4D97-AF65-F5344CB8AC3E}">
        <p14:creationId xmlns:p14="http://schemas.microsoft.com/office/powerpoint/2010/main" val="3195465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EEF767-EBD3-4486-AAF9-7F1E39BBBDB3}"/>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2B7A59-D2F7-4726-84E6-4AC3C8345D79}"/>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B88EBC-F758-4157-8C75-C7DFA3AD4C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BD7F7DD-9ECF-46D6-9602-11A3F9AB0FA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231C734-CE75-4CD9-93F7-5E59AD3C1809}"/>
              </a:ext>
            </a:extLst>
          </p:cNvPr>
          <p:cNvSpPr>
            <a:spLocks noGrp="1"/>
          </p:cNvSpPr>
          <p:nvPr>
            <p:ph type="sldNum" sz="quarter" idx="12"/>
          </p:nvPr>
        </p:nvSpPr>
        <p:spPr/>
        <p:txBody>
          <a:bodyPr/>
          <a:lstStyle>
            <a:lvl1pPr>
              <a:defRPr/>
            </a:lvl1pPr>
          </a:lstStyle>
          <a:p>
            <a:fld id="{56D9E372-39F4-4AFE-AB4C-E88CEBC8E0FD}" type="slidenum">
              <a:rPr lang="en-US" altLang="en-US"/>
              <a:pPr/>
              <a:t>‹#›</a:t>
            </a:fld>
            <a:endParaRPr lang="en-US" altLang="en-US"/>
          </a:p>
        </p:txBody>
      </p:sp>
    </p:spTree>
    <p:extLst>
      <p:ext uri="{BB962C8B-B14F-4D97-AF65-F5344CB8AC3E}">
        <p14:creationId xmlns:p14="http://schemas.microsoft.com/office/powerpoint/2010/main" val="3597977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E053B-302D-4EBA-9316-B1F317D15A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5A59F9-AC9A-4A78-9912-8AD155F8D2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A9FC61-DF45-4526-BE76-CF350872969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AB44A2A-F5F1-4E06-A65B-A1E32E9CF7F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FF0BFC9-ABCC-4849-860F-6CE6AAF2CFC2}"/>
              </a:ext>
            </a:extLst>
          </p:cNvPr>
          <p:cNvSpPr>
            <a:spLocks noGrp="1"/>
          </p:cNvSpPr>
          <p:nvPr>
            <p:ph type="sldNum" sz="quarter" idx="12"/>
          </p:nvPr>
        </p:nvSpPr>
        <p:spPr/>
        <p:txBody>
          <a:bodyPr/>
          <a:lstStyle>
            <a:lvl1pPr>
              <a:defRPr/>
            </a:lvl1pPr>
          </a:lstStyle>
          <a:p>
            <a:fld id="{105E999E-5EF0-48B0-A008-4CB99027E515}" type="slidenum">
              <a:rPr lang="en-US" altLang="en-US"/>
              <a:pPr/>
              <a:t>‹#›</a:t>
            </a:fld>
            <a:endParaRPr lang="en-US" altLang="en-US"/>
          </a:p>
        </p:txBody>
      </p:sp>
    </p:spTree>
    <p:extLst>
      <p:ext uri="{BB962C8B-B14F-4D97-AF65-F5344CB8AC3E}">
        <p14:creationId xmlns:p14="http://schemas.microsoft.com/office/powerpoint/2010/main" val="3005809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AFF0-A33C-47EA-B8B1-F5128E54E114}"/>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8B8445-DEF5-45A8-8329-FF3E3C44986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AF3EDCDF-C5E4-4C68-A236-58D5D8BE057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71EEAC0-B114-48E8-B6AE-5F6DCBF076E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E7B62D6-A9E0-4261-901F-C5E1892E5492}"/>
              </a:ext>
            </a:extLst>
          </p:cNvPr>
          <p:cNvSpPr>
            <a:spLocks noGrp="1"/>
          </p:cNvSpPr>
          <p:nvPr>
            <p:ph type="sldNum" sz="quarter" idx="12"/>
          </p:nvPr>
        </p:nvSpPr>
        <p:spPr/>
        <p:txBody>
          <a:bodyPr/>
          <a:lstStyle>
            <a:lvl1pPr>
              <a:defRPr/>
            </a:lvl1pPr>
          </a:lstStyle>
          <a:p>
            <a:fld id="{206E05BA-50BD-4CA5-B024-07DD68F512BD}" type="slidenum">
              <a:rPr lang="en-US" altLang="en-US"/>
              <a:pPr/>
              <a:t>‹#›</a:t>
            </a:fld>
            <a:endParaRPr lang="en-US" altLang="en-US"/>
          </a:p>
        </p:txBody>
      </p:sp>
    </p:spTree>
    <p:extLst>
      <p:ext uri="{BB962C8B-B14F-4D97-AF65-F5344CB8AC3E}">
        <p14:creationId xmlns:p14="http://schemas.microsoft.com/office/powerpoint/2010/main" val="3641618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25A0A-B0BB-4CDE-883B-74C52C3C46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A01AA27-0FB4-40E6-B401-937C085B45AA}"/>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A7707B-914B-407A-8652-BE4C87681FAA}"/>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CD11C3-B957-4BE7-9037-8B1C7109ABA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BD5BB64F-CF56-4F80-8E58-E80208B45468}"/>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2F7F4E4-4D0F-4C19-A741-4A0A8BF38084}"/>
              </a:ext>
            </a:extLst>
          </p:cNvPr>
          <p:cNvSpPr>
            <a:spLocks noGrp="1"/>
          </p:cNvSpPr>
          <p:nvPr>
            <p:ph type="sldNum" sz="quarter" idx="12"/>
          </p:nvPr>
        </p:nvSpPr>
        <p:spPr/>
        <p:txBody>
          <a:bodyPr/>
          <a:lstStyle>
            <a:lvl1pPr>
              <a:defRPr/>
            </a:lvl1pPr>
          </a:lstStyle>
          <a:p>
            <a:fld id="{57A9E68E-0E78-40A9-8F00-9234E433BB1E}" type="slidenum">
              <a:rPr lang="en-US" altLang="en-US"/>
              <a:pPr/>
              <a:t>‹#›</a:t>
            </a:fld>
            <a:endParaRPr lang="en-US" altLang="en-US"/>
          </a:p>
        </p:txBody>
      </p:sp>
    </p:spTree>
    <p:extLst>
      <p:ext uri="{BB962C8B-B14F-4D97-AF65-F5344CB8AC3E}">
        <p14:creationId xmlns:p14="http://schemas.microsoft.com/office/powerpoint/2010/main" val="2566464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E8D6-BE28-453C-8E5A-2E30F0B8DD3F}"/>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28D526-18EC-45D5-9661-99EFC2FBC93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B66C28-2633-4D16-A8EE-2A98D55E0F37}"/>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845382F-2F86-4C16-9E4A-070606E0BD9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2290DC8-5E11-41B9-A73C-651CB486A0C0}"/>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7CDB31-35F5-470A-A403-09707965064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675FF2AA-C42D-44FA-B9F7-3D280743B342}"/>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93ADB701-A4E0-478A-835A-E2B4AD7B1534}"/>
              </a:ext>
            </a:extLst>
          </p:cNvPr>
          <p:cNvSpPr>
            <a:spLocks noGrp="1"/>
          </p:cNvSpPr>
          <p:nvPr>
            <p:ph type="sldNum" sz="quarter" idx="12"/>
          </p:nvPr>
        </p:nvSpPr>
        <p:spPr/>
        <p:txBody>
          <a:bodyPr/>
          <a:lstStyle>
            <a:lvl1pPr>
              <a:defRPr/>
            </a:lvl1pPr>
          </a:lstStyle>
          <a:p>
            <a:fld id="{FFE46843-313C-40AA-A1A7-CBCFDEBC4BE2}" type="slidenum">
              <a:rPr lang="en-US" altLang="en-US"/>
              <a:pPr/>
              <a:t>‹#›</a:t>
            </a:fld>
            <a:endParaRPr lang="en-US" altLang="en-US"/>
          </a:p>
        </p:txBody>
      </p:sp>
    </p:spTree>
    <p:extLst>
      <p:ext uri="{BB962C8B-B14F-4D97-AF65-F5344CB8AC3E}">
        <p14:creationId xmlns:p14="http://schemas.microsoft.com/office/powerpoint/2010/main" val="3967657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CBA2E-48E1-4558-B72E-95E8C9CF523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C4A18A-2CB2-4905-9395-68FE8E025160}"/>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83E7651B-3439-4DC1-A617-50F2FA374CC9}"/>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B38E8FF-D610-49C8-810E-B33AD295C455}"/>
              </a:ext>
            </a:extLst>
          </p:cNvPr>
          <p:cNvSpPr>
            <a:spLocks noGrp="1"/>
          </p:cNvSpPr>
          <p:nvPr>
            <p:ph type="sldNum" sz="quarter" idx="12"/>
          </p:nvPr>
        </p:nvSpPr>
        <p:spPr/>
        <p:txBody>
          <a:bodyPr/>
          <a:lstStyle>
            <a:lvl1pPr>
              <a:defRPr/>
            </a:lvl1pPr>
          </a:lstStyle>
          <a:p>
            <a:fld id="{8BDC6373-6B34-44DE-AB6C-0AB638286390}" type="slidenum">
              <a:rPr lang="en-US" altLang="en-US"/>
              <a:pPr/>
              <a:t>‹#›</a:t>
            </a:fld>
            <a:endParaRPr lang="en-US" altLang="en-US"/>
          </a:p>
        </p:txBody>
      </p:sp>
    </p:spTree>
    <p:extLst>
      <p:ext uri="{BB962C8B-B14F-4D97-AF65-F5344CB8AC3E}">
        <p14:creationId xmlns:p14="http://schemas.microsoft.com/office/powerpoint/2010/main" val="296179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350DF8-C693-4EAC-99B4-C3C6F07815CA}"/>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434C0910-5F44-4342-ABBF-871115138AE2}"/>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5E2285CE-D485-4525-8729-F36E335C563C}"/>
              </a:ext>
            </a:extLst>
          </p:cNvPr>
          <p:cNvSpPr>
            <a:spLocks noGrp="1"/>
          </p:cNvSpPr>
          <p:nvPr>
            <p:ph type="sldNum" sz="quarter" idx="12"/>
          </p:nvPr>
        </p:nvSpPr>
        <p:spPr/>
        <p:txBody>
          <a:bodyPr/>
          <a:lstStyle>
            <a:lvl1pPr>
              <a:defRPr/>
            </a:lvl1pPr>
          </a:lstStyle>
          <a:p>
            <a:fld id="{49FBDC33-D327-40BF-AA2B-93FC540AB24B}" type="slidenum">
              <a:rPr lang="en-US" altLang="en-US"/>
              <a:pPr/>
              <a:t>‹#›</a:t>
            </a:fld>
            <a:endParaRPr lang="en-US" altLang="en-US"/>
          </a:p>
        </p:txBody>
      </p:sp>
    </p:spTree>
    <p:extLst>
      <p:ext uri="{BB962C8B-B14F-4D97-AF65-F5344CB8AC3E}">
        <p14:creationId xmlns:p14="http://schemas.microsoft.com/office/powerpoint/2010/main" val="2545359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D4574-B4EB-4E7A-8CAD-D163730AD13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DE7EB47-1BF0-4AD4-A6F2-7E1BE3D1D0FB}"/>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00F937C-EA4E-4712-BCC7-63E5F9197F9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DA9992-82CD-4809-B035-C1B99EA96D4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4E7F660-DBAA-4734-868C-BBCD158F644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4F58D19-2647-42FB-B7DD-879580B386C7}"/>
              </a:ext>
            </a:extLst>
          </p:cNvPr>
          <p:cNvSpPr>
            <a:spLocks noGrp="1"/>
          </p:cNvSpPr>
          <p:nvPr>
            <p:ph type="sldNum" sz="quarter" idx="12"/>
          </p:nvPr>
        </p:nvSpPr>
        <p:spPr/>
        <p:txBody>
          <a:bodyPr/>
          <a:lstStyle>
            <a:lvl1pPr>
              <a:defRPr/>
            </a:lvl1pPr>
          </a:lstStyle>
          <a:p>
            <a:fld id="{E9D44188-6DCC-4E3C-9858-4153C3EA11A5}" type="slidenum">
              <a:rPr lang="en-US" altLang="en-US"/>
              <a:pPr/>
              <a:t>‹#›</a:t>
            </a:fld>
            <a:endParaRPr lang="en-US" altLang="en-US"/>
          </a:p>
        </p:txBody>
      </p:sp>
    </p:spTree>
    <p:extLst>
      <p:ext uri="{BB962C8B-B14F-4D97-AF65-F5344CB8AC3E}">
        <p14:creationId xmlns:p14="http://schemas.microsoft.com/office/powerpoint/2010/main" val="3771750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429B-A443-4DA0-8402-C2DFAABF055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74658C0-A889-4559-A3A9-51A8F9524AC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FA4E9A-5622-4A8D-ABA4-641127BAABE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DBDD1E-068F-4017-9450-71C3DB04EF2A}"/>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207D752-5D33-4493-98F4-5B9D1B21AB3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586A2316-99F4-4E9D-9155-B96B2EC943B3}"/>
              </a:ext>
            </a:extLst>
          </p:cNvPr>
          <p:cNvSpPr>
            <a:spLocks noGrp="1"/>
          </p:cNvSpPr>
          <p:nvPr>
            <p:ph type="sldNum" sz="quarter" idx="12"/>
          </p:nvPr>
        </p:nvSpPr>
        <p:spPr/>
        <p:txBody>
          <a:bodyPr/>
          <a:lstStyle>
            <a:lvl1pPr>
              <a:defRPr/>
            </a:lvl1pPr>
          </a:lstStyle>
          <a:p>
            <a:fld id="{54BF7B00-4DC4-42DC-A56B-875DA98B654D}" type="slidenum">
              <a:rPr lang="en-US" altLang="en-US"/>
              <a:pPr/>
              <a:t>‹#›</a:t>
            </a:fld>
            <a:endParaRPr lang="en-US" altLang="en-US"/>
          </a:p>
        </p:txBody>
      </p:sp>
    </p:spTree>
    <p:extLst>
      <p:ext uri="{BB962C8B-B14F-4D97-AF65-F5344CB8AC3E}">
        <p14:creationId xmlns:p14="http://schemas.microsoft.com/office/powerpoint/2010/main" val="2047474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9D18744-D50D-4F03-93AD-25B46D80D9B7}"/>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0B6AFB0E-32D8-42B2-92B9-2840C643448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8174F0A-4DB0-4605-8A16-03FD9D39CD2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C2DA3C9F-CEAF-4047-B331-6C53E4127A38}"/>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88CC0846-1F65-4536-B121-0A2022EAAFC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E9F39CC-614F-48E0-A295-75F7F2E0431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2.wmf"/></Relationships>
</file>

<file path=ppt/slides/_rels/slide28.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3.bin"/><Relationship Id="rId4" Type="http://schemas.openxmlformats.org/officeDocument/2006/relationships/image" Target="../media/image13.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6.bin"/><Relationship Id="rId4" Type="http://schemas.openxmlformats.org/officeDocument/2006/relationships/image" Target="../media/image15.wm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Text Box 7">
            <a:extLst>
              <a:ext uri="{FF2B5EF4-FFF2-40B4-BE49-F238E27FC236}">
                <a16:creationId xmlns:a16="http://schemas.microsoft.com/office/drawing/2014/main" id="{4F450647-9F5F-4959-9653-65395CF538E8}"/>
              </a:ext>
            </a:extLst>
          </p:cNvPr>
          <p:cNvSpPr txBox="1">
            <a:spLocks noChangeArrowheads="1"/>
          </p:cNvSpPr>
          <p:nvPr/>
        </p:nvSpPr>
        <p:spPr bwMode="auto">
          <a:xfrm>
            <a:off x="2286000" y="2209800"/>
            <a:ext cx="48810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latin typeface="Arial" panose="020B0604020202020204" pitchFamily="34" charset="0"/>
                <a:cs typeface="Arial" panose="020B0604020202020204" pitchFamily="34" charset="0"/>
              </a:rPr>
              <a:t>Introduction to MATLAB for Statics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0B41C1FE-9BC5-4198-885E-DEC6A165E5BA}"/>
              </a:ext>
            </a:extLst>
          </p:cNvPr>
          <p:cNvSpPr txBox="1">
            <a:spLocks noChangeArrowheads="1"/>
          </p:cNvSpPr>
          <p:nvPr/>
        </p:nvSpPr>
        <p:spPr bwMode="auto">
          <a:xfrm>
            <a:off x="914400" y="228600"/>
            <a:ext cx="3790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CC3300"/>
                </a:solidFill>
              </a:rPr>
              <a:t>Vectors in Statics are often 3-D vectors</a:t>
            </a:r>
          </a:p>
        </p:txBody>
      </p:sp>
      <p:sp>
        <p:nvSpPr>
          <p:cNvPr id="3" name="Rectangle 5">
            <a:extLst>
              <a:ext uri="{FF2B5EF4-FFF2-40B4-BE49-F238E27FC236}">
                <a16:creationId xmlns:a16="http://schemas.microsoft.com/office/drawing/2014/main" id="{EEE85FA4-D89B-413D-9012-6796D65A9E7A}"/>
              </a:ext>
            </a:extLst>
          </p:cNvPr>
          <p:cNvSpPr>
            <a:spLocks noChangeArrowheads="1"/>
          </p:cNvSpPr>
          <p:nvPr/>
        </p:nvSpPr>
        <p:spPr bwMode="auto">
          <a:xfrm>
            <a:off x="762000" y="609600"/>
            <a:ext cx="2590800" cy="302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fr-FR" altLang="en-US" sz="1600" dirty="0"/>
              <a:t>Force1 =[ 100  200 300];</a:t>
            </a:r>
          </a:p>
          <a:p>
            <a:r>
              <a:rPr lang="fr-FR" altLang="en-US" sz="1600" dirty="0"/>
              <a:t>position = [2, 3, 4];</a:t>
            </a:r>
          </a:p>
          <a:p>
            <a:r>
              <a:rPr lang="fr-FR" altLang="en-US" sz="1600" dirty="0"/>
              <a:t>Force2 = [50  100 100];</a:t>
            </a:r>
          </a:p>
          <a:p>
            <a:endParaRPr lang="fr-FR" altLang="en-US" sz="1600" dirty="0"/>
          </a:p>
          <a:p>
            <a:r>
              <a:rPr lang="fr-FR" altLang="en-US" sz="1600" dirty="0"/>
              <a:t>Force1 + Force2</a:t>
            </a:r>
          </a:p>
          <a:p>
            <a:r>
              <a:rPr lang="fr-FR" altLang="en-US" sz="1600" dirty="0"/>
              <a:t>ans = 150   300   400</a:t>
            </a:r>
          </a:p>
          <a:p>
            <a:endParaRPr lang="fr-FR" altLang="en-US" sz="1600" dirty="0"/>
          </a:p>
          <a:p>
            <a:r>
              <a:rPr lang="fr-FR" altLang="en-US" sz="1600" dirty="0"/>
              <a:t>dot(Force1, Force2)</a:t>
            </a:r>
          </a:p>
          <a:p>
            <a:r>
              <a:rPr lang="fr-FR" altLang="en-US" sz="1600" dirty="0"/>
              <a:t>ans =  55000</a:t>
            </a:r>
          </a:p>
          <a:p>
            <a:endParaRPr lang="fr-FR" altLang="en-US" sz="1600" dirty="0"/>
          </a:p>
          <a:p>
            <a:r>
              <a:rPr lang="fr-FR" altLang="en-US" sz="1600" dirty="0"/>
              <a:t>cross(position, Force1)</a:t>
            </a:r>
          </a:p>
          <a:p>
            <a:r>
              <a:rPr lang="fr-FR" altLang="en-US" sz="1600" dirty="0"/>
              <a:t>ans =  100  -200   100</a:t>
            </a:r>
            <a:endParaRPr lang="en-US" altLang="en-US" sz="1600" dirty="0"/>
          </a:p>
        </p:txBody>
      </p:sp>
      <p:sp>
        <p:nvSpPr>
          <p:cNvPr id="4" name="Text Box 6">
            <a:extLst>
              <a:ext uri="{FF2B5EF4-FFF2-40B4-BE49-F238E27FC236}">
                <a16:creationId xmlns:a16="http://schemas.microsoft.com/office/drawing/2014/main" id="{1376E9A8-A115-4A3B-B07C-75061D70A9B1}"/>
              </a:ext>
            </a:extLst>
          </p:cNvPr>
          <p:cNvSpPr txBox="1">
            <a:spLocks noChangeArrowheads="1"/>
          </p:cNvSpPr>
          <p:nvPr/>
        </p:nvSpPr>
        <p:spPr bwMode="auto">
          <a:xfrm>
            <a:off x="3429000" y="1600200"/>
            <a:ext cx="1428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sum of forces</a:t>
            </a:r>
          </a:p>
        </p:txBody>
      </p:sp>
      <p:sp>
        <p:nvSpPr>
          <p:cNvPr id="5" name="Text Box 7">
            <a:extLst>
              <a:ext uri="{FF2B5EF4-FFF2-40B4-BE49-F238E27FC236}">
                <a16:creationId xmlns:a16="http://schemas.microsoft.com/office/drawing/2014/main" id="{7DA5698E-C1A9-4492-8D99-C0E1B1DB75E9}"/>
              </a:ext>
            </a:extLst>
          </p:cNvPr>
          <p:cNvSpPr txBox="1">
            <a:spLocks noChangeArrowheads="1"/>
          </p:cNvSpPr>
          <p:nvPr/>
        </p:nvSpPr>
        <p:spPr bwMode="auto">
          <a:xfrm>
            <a:off x="3276600" y="2286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dot product of two force vectors</a:t>
            </a:r>
          </a:p>
        </p:txBody>
      </p:sp>
      <p:sp>
        <p:nvSpPr>
          <p:cNvPr id="6" name="Text Box 8">
            <a:extLst>
              <a:ext uri="{FF2B5EF4-FFF2-40B4-BE49-F238E27FC236}">
                <a16:creationId xmlns:a16="http://schemas.microsoft.com/office/drawing/2014/main" id="{6D75885E-9081-4374-A90C-4E1A076068F2}"/>
              </a:ext>
            </a:extLst>
          </p:cNvPr>
          <p:cNvSpPr txBox="1">
            <a:spLocks noChangeArrowheads="1"/>
          </p:cNvSpPr>
          <p:nvPr/>
        </p:nvSpPr>
        <p:spPr bwMode="auto">
          <a:xfrm>
            <a:off x="3429000" y="3048000"/>
            <a:ext cx="5130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cross product of a position vector with a force vector  </a:t>
            </a:r>
          </a:p>
          <a:p>
            <a:r>
              <a:rPr lang="en-US" altLang="en-US"/>
              <a:t>(requires vectors to be 3-D)</a:t>
            </a:r>
          </a:p>
        </p:txBody>
      </p:sp>
      <p:sp>
        <p:nvSpPr>
          <p:cNvPr id="7" name="Text Box 9">
            <a:extLst>
              <a:ext uri="{FF2B5EF4-FFF2-40B4-BE49-F238E27FC236}">
                <a16:creationId xmlns:a16="http://schemas.microsoft.com/office/drawing/2014/main" id="{F8BEE8D5-3EC2-4FFF-AE19-550B0435F7A7}"/>
              </a:ext>
            </a:extLst>
          </p:cNvPr>
          <p:cNvSpPr txBox="1">
            <a:spLocks noChangeArrowheads="1"/>
          </p:cNvSpPr>
          <p:nvPr/>
        </p:nvSpPr>
        <p:spPr bwMode="auto">
          <a:xfrm>
            <a:off x="762000" y="4114800"/>
            <a:ext cx="6661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CC3300"/>
                </a:solidFill>
              </a:rPr>
              <a:t>2-D vectors can still be represented as 3-D vectors by adding in a zero </a:t>
            </a:r>
          </a:p>
          <a:p>
            <a:r>
              <a:rPr lang="en-US" altLang="en-US">
                <a:solidFill>
                  <a:srgbClr val="CC3300"/>
                </a:solidFill>
              </a:rPr>
              <a:t>in the third dimension </a:t>
            </a:r>
          </a:p>
        </p:txBody>
      </p:sp>
      <p:sp>
        <p:nvSpPr>
          <p:cNvPr id="8" name="Rectangle 10">
            <a:extLst>
              <a:ext uri="{FF2B5EF4-FFF2-40B4-BE49-F238E27FC236}">
                <a16:creationId xmlns:a16="http://schemas.microsoft.com/office/drawing/2014/main" id="{A6AD744D-80E3-4CF5-A5F9-CF1D2E5BB367}"/>
              </a:ext>
            </a:extLst>
          </p:cNvPr>
          <p:cNvSpPr>
            <a:spLocks noChangeArrowheads="1"/>
          </p:cNvSpPr>
          <p:nvPr/>
        </p:nvSpPr>
        <p:spPr bwMode="auto">
          <a:xfrm>
            <a:off x="685800" y="4876800"/>
            <a:ext cx="45720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fr-FR" altLang="en-US" sz="1600" dirty="0"/>
              <a:t>Force2D = [20 30 0];</a:t>
            </a:r>
          </a:p>
          <a:p>
            <a:endParaRPr lang="fr-FR" altLang="en-US" sz="1600" dirty="0"/>
          </a:p>
          <a:p>
            <a:r>
              <a:rPr lang="fr-FR" altLang="en-US" sz="1600" dirty="0"/>
              <a:t>position2D = [2 4 0];</a:t>
            </a:r>
          </a:p>
          <a:p>
            <a:endParaRPr lang="fr-FR" altLang="en-US" sz="1600" dirty="0"/>
          </a:p>
          <a:p>
            <a:r>
              <a:rPr lang="fr-FR" altLang="en-US" sz="1600" dirty="0"/>
              <a:t>cross(position2D, Force2D)</a:t>
            </a:r>
          </a:p>
          <a:p>
            <a:r>
              <a:rPr lang="fr-FR" altLang="en-US" sz="1600" dirty="0"/>
              <a:t>ans = 0     0   -20</a:t>
            </a:r>
            <a:endParaRPr lang="en-US" altLang="en-US" sz="1600" dirty="0"/>
          </a:p>
        </p:txBody>
      </p:sp>
    </p:spTree>
    <p:extLst>
      <p:ext uri="{BB962C8B-B14F-4D97-AF65-F5344CB8AC3E}">
        <p14:creationId xmlns:p14="http://schemas.microsoft.com/office/powerpoint/2010/main" val="396610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a:extLst>
              <a:ext uri="{FF2B5EF4-FFF2-40B4-BE49-F238E27FC236}">
                <a16:creationId xmlns:a16="http://schemas.microsoft.com/office/drawing/2014/main" id="{46B12771-56EF-4F60-94C9-5DEE26932835}"/>
              </a:ext>
            </a:extLst>
          </p:cNvPr>
          <p:cNvSpPr txBox="1">
            <a:spLocks noChangeArrowheads="1"/>
          </p:cNvSpPr>
          <p:nvPr/>
        </p:nvSpPr>
        <p:spPr bwMode="auto">
          <a:xfrm>
            <a:off x="746125" y="357188"/>
            <a:ext cx="4394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Functions can have vector (matrix) arguments</a:t>
            </a:r>
          </a:p>
        </p:txBody>
      </p:sp>
      <p:sp>
        <p:nvSpPr>
          <p:cNvPr id="5123" name="Rectangle 3">
            <a:extLst>
              <a:ext uri="{FF2B5EF4-FFF2-40B4-BE49-F238E27FC236}">
                <a16:creationId xmlns:a16="http://schemas.microsoft.com/office/drawing/2014/main" id="{B3776624-F5E0-41BA-B23A-35BD763933FA}"/>
              </a:ext>
            </a:extLst>
          </p:cNvPr>
          <p:cNvSpPr>
            <a:spLocks noChangeArrowheads="1"/>
          </p:cNvSpPr>
          <p:nvPr/>
        </p:nvSpPr>
        <p:spPr bwMode="auto">
          <a:xfrm>
            <a:off x="838200" y="838200"/>
            <a:ext cx="373050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[ 1  2  3  4  5];</a:t>
            </a:r>
          </a:p>
          <a:p>
            <a:r>
              <a:rPr lang="en-US" altLang="en-US" sz="1400" dirty="0"/>
              <a:t>y  = exp(x)</a:t>
            </a:r>
          </a:p>
          <a:p>
            <a:r>
              <a:rPr lang="en-US" altLang="en-US" sz="1400" dirty="0"/>
              <a:t>y =</a:t>
            </a:r>
          </a:p>
          <a:p>
            <a:r>
              <a:rPr lang="en-US" altLang="en-US" sz="1400" dirty="0"/>
              <a:t>    2.7183    7.3891   20.0855   54.5982  148.4132</a:t>
            </a:r>
          </a:p>
        </p:txBody>
      </p:sp>
      <p:sp>
        <p:nvSpPr>
          <p:cNvPr id="5124" name="Text Box 4">
            <a:extLst>
              <a:ext uri="{FF2B5EF4-FFF2-40B4-BE49-F238E27FC236}">
                <a16:creationId xmlns:a16="http://schemas.microsoft.com/office/drawing/2014/main" id="{C81CA84F-FCCA-45CD-A6D3-9504EB5CA732}"/>
              </a:ext>
            </a:extLst>
          </p:cNvPr>
          <p:cNvSpPr txBox="1">
            <a:spLocks noChangeArrowheads="1"/>
          </p:cNvSpPr>
          <p:nvPr/>
        </p:nvSpPr>
        <p:spPr bwMode="auto">
          <a:xfrm>
            <a:off x="822325" y="2033588"/>
            <a:ext cx="55308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Element by element operations on vector-valued functions</a:t>
            </a:r>
          </a:p>
          <a:p>
            <a:endParaRPr lang="en-US" altLang="en-US" dirty="0"/>
          </a:p>
          <a:p>
            <a:r>
              <a:rPr lang="en-US" altLang="en-US" dirty="0"/>
              <a:t>±	addition, subtraction</a:t>
            </a:r>
          </a:p>
          <a:p>
            <a:r>
              <a:rPr lang="en-US" altLang="en-US" dirty="0"/>
              <a:t>.*	multiplication</a:t>
            </a:r>
          </a:p>
          <a:p>
            <a:r>
              <a:rPr lang="en-US" altLang="en-US" dirty="0"/>
              <a:t>./	division</a:t>
            </a:r>
          </a:p>
          <a:p>
            <a:r>
              <a:rPr lang="en-US" altLang="en-US" dirty="0"/>
              <a:t>.^	exponentiation</a:t>
            </a:r>
          </a:p>
        </p:txBody>
      </p:sp>
      <p:sp>
        <p:nvSpPr>
          <p:cNvPr id="5125" name="Rectangle 5">
            <a:extLst>
              <a:ext uri="{FF2B5EF4-FFF2-40B4-BE49-F238E27FC236}">
                <a16:creationId xmlns:a16="http://schemas.microsoft.com/office/drawing/2014/main" id="{5AF5049F-3809-46BC-923E-2E8B8219A877}"/>
              </a:ext>
            </a:extLst>
          </p:cNvPr>
          <p:cNvSpPr>
            <a:spLocks noChangeArrowheads="1"/>
          </p:cNvSpPr>
          <p:nvPr/>
        </p:nvSpPr>
        <p:spPr bwMode="auto">
          <a:xfrm>
            <a:off x="1143000" y="3886200"/>
            <a:ext cx="24384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400" dirty="0"/>
              <a:t>x = [ 1  2  3  4]</a:t>
            </a:r>
          </a:p>
          <a:p>
            <a:r>
              <a:rPr lang="en-US" altLang="en-US" sz="1400" dirty="0"/>
              <a:t>x =</a:t>
            </a:r>
          </a:p>
          <a:p>
            <a:r>
              <a:rPr lang="en-US" altLang="en-US" sz="1400" dirty="0"/>
              <a:t>     1     2     3     4</a:t>
            </a:r>
          </a:p>
          <a:p>
            <a:r>
              <a:rPr lang="en-US" altLang="en-US" sz="1400" dirty="0"/>
              <a:t>y = x + 2</a:t>
            </a:r>
          </a:p>
          <a:p>
            <a:r>
              <a:rPr lang="en-US" altLang="en-US" sz="1400" dirty="0"/>
              <a:t>y =</a:t>
            </a:r>
          </a:p>
          <a:p>
            <a:r>
              <a:rPr lang="en-US" altLang="en-US" sz="1400" dirty="0"/>
              <a:t>     3     4     5     6</a:t>
            </a:r>
          </a:p>
          <a:p>
            <a:r>
              <a:rPr lang="en-US" altLang="en-US" sz="1400" dirty="0"/>
              <a:t>z = x .^2</a:t>
            </a:r>
          </a:p>
          <a:p>
            <a:r>
              <a:rPr lang="en-US" altLang="en-US" sz="1400" dirty="0"/>
              <a:t>z =</a:t>
            </a:r>
          </a:p>
          <a:p>
            <a:r>
              <a:rPr lang="en-US" altLang="en-US" sz="1400" dirty="0"/>
              <a:t>     1     4     9    16</a:t>
            </a:r>
          </a:p>
          <a:p>
            <a:r>
              <a:rPr lang="en-US" altLang="en-US" sz="1400" dirty="0"/>
              <a:t>f = x .*x .^2</a:t>
            </a:r>
          </a:p>
          <a:p>
            <a:r>
              <a:rPr lang="en-US" altLang="en-US" sz="1400" dirty="0"/>
              <a:t>f =</a:t>
            </a:r>
          </a:p>
          <a:p>
            <a:r>
              <a:rPr lang="en-US" altLang="en-US" sz="1400" dirty="0"/>
              <a:t>     1     8    27    64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a:extLst>
              <a:ext uri="{FF2B5EF4-FFF2-40B4-BE49-F238E27FC236}">
                <a16:creationId xmlns:a16="http://schemas.microsoft.com/office/drawing/2014/main" id="{BD51E97F-5B85-4B4F-A564-EA4F04252A2E}"/>
              </a:ext>
            </a:extLst>
          </p:cNvPr>
          <p:cNvSpPr txBox="1">
            <a:spLocks noChangeArrowheads="1"/>
          </p:cNvSpPr>
          <p:nvPr/>
        </p:nvSpPr>
        <p:spPr bwMode="auto">
          <a:xfrm>
            <a:off x="746125" y="509588"/>
            <a:ext cx="1600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Simple plotting</a:t>
            </a:r>
          </a:p>
        </p:txBody>
      </p:sp>
      <p:sp>
        <p:nvSpPr>
          <p:cNvPr id="7171" name="Rectangle 3">
            <a:extLst>
              <a:ext uri="{FF2B5EF4-FFF2-40B4-BE49-F238E27FC236}">
                <a16:creationId xmlns:a16="http://schemas.microsoft.com/office/drawing/2014/main" id="{1ECA873E-0002-4788-9EA5-6C5E4577807C}"/>
              </a:ext>
            </a:extLst>
          </p:cNvPr>
          <p:cNvSpPr>
            <a:spLocks noChangeArrowheads="1"/>
          </p:cNvSpPr>
          <p:nvPr/>
        </p:nvSpPr>
        <p:spPr bwMode="auto">
          <a:xfrm>
            <a:off x="838200" y="990600"/>
            <a:ext cx="21259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( 0, 2*pi, 100);</a:t>
            </a:r>
          </a:p>
          <a:p>
            <a:r>
              <a:rPr lang="en-US" altLang="en-US" sz="1400" dirty="0"/>
              <a:t>y = cos(x);</a:t>
            </a:r>
          </a:p>
          <a:p>
            <a:r>
              <a:rPr lang="en-US" altLang="en-US" sz="1400" dirty="0"/>
              <a:t>plot(x, y)</a:t>
            </a:r>
          </a:p>
        </p:txBody>
      </p:sp>
      <p:pic>
        <p:nvPicPr>
          <p:cNvPr id="7172" name="Picture 4">
            <a:extLst>
              <a:ext uri="{FF2B5EF4-FFF2-40B4-BE49-F238E27FC236}">
                <a16:creationId xmlns:a16="http://schemas.microsoft.com/office/drawing/2014/main" id="{0055F933-DD17-4BA8-B735-2FC3F7730C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457200"/>
            <a:ext cx="32004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3" name="Text Box 5">
            <a:extLst>
              <a:ext uri="{FF2B5EF4-FFF2-40B4-BE49-F238E27FC236}">
                <a16:creationId xmlns:a16="http://schemas.microsoft.com/office/drawing/2014/main" id="{0A16F257-B205-44A0-8E82-3BEEB0795A0E}"/>
              </a:ext>
            </a:extLst>
          </p:cNvPr>
          <p:cNvSpPr txBox="1">
            <a:spLocks noChangeArrowheads="1"/>
          </p:cNvSpPr>
          <p:nvPr/>
        </p:nvSpPr>
        <p:spPr bwMode="auto">
          <a:xfrm>
            <a:off x="822325" y="2414588"/>
            <a:ext cx="2863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Multiple plots on same graph</a:t>
            </a:r>
          </a:p>
        </p:txBody>
      </p:sp>
      <p:sp>
        <p:nvSpPr>
          <p:cNvPr id="7174" name="Rectangle 6">
            <a:extLst>
              <a:ext uri="{FF2B5EF4-FFF2-40B4-BE49-F238E27FC236}">
                <a16:creationId xmlns:a16="http://schemas.microsoft.com/office/drawing/2014/main" id="{8307726B-01D1-457C-ADBE-BC5D9A15613E}"/>
              </a:ext>
            </a:extLst>
          </p:cNvPr>
          <p:cNvSpPr>
            <a:spLocks noChangeArrowheads="1"/>
          </p:cNvSpPr>
          <p:nvPr/>
        </p:nvSpPr>
        <p:spPr bwMode="auto">
          <a:xfrm>
            <a:off x="914400" y="2971800"/>
            <a:ext cx="2125903"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( 0, 2*pi, 100);</a:t>
            </a:r>
          </a:p>
          <a:p>
            <a:r>
              <a:rPr lang="en-US" altLang="en-US" sz="1400" dirty="0"/>
              <a:t>y1 = cos(x);</a:t>
            </a:r>
          </a:p>
          <a:p>
            <a:r>
              <a:rPr lang="en-US" altLang="en-US" sz="1400" dirty="0"/>
              <a:t>y2 = sin(x);</a:t>
            </a:r>
          </a:p>
          <a:p>
            <a:r>
              <a:rPr lang="en-US" altLang="en-US" sz="1400" dirty="0"/>
              <a:t>plot(x, y1, x, y2)</a:t>
            </a:r>
          </a:p>
        </p:txBody>
      </p:sp>
      <p:pic>
        <p:nvPicPr>
          <p:cNvPr id="7175" name="Picture 7">
            <a:extLst>
              <a:ext uri="{FF2B5EF4-FFF2-40B4-BE49-F238E27FC236}">
                <a16:creationId xmlns:a16="http://schemas.microsoft.com/office/drawing/2014/main" id="{4C1986EA-672E-4AD7-972D-F8573B5FC7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819400"/>
            <a:ext cx="3248025" cy="2436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6" name="Text Box 8">
            <a:extLst>
              <a:ext uri="{FF2B5EF4-FFF2-40B4-BE49-F238E27FC236}">
                <a16:creationId xmlns:a16="http://schemas.microsoft.com/office/drawing/2014/main" id="{EDD47F41-9695-4138-9104-6EFA2B39AA76}"/>
              </a:ext>
            </a:extLst>
          </p:cNvPr>
          <p:cNvSpPr txBox="1">
            <a:spLocks noChangeArrowheads="1"/>
          </p:cNvSpPr>
          <p:nvPr/>
        </p:nvSpPr>
        <p:spPr bwMode="auto">
          <a:xfrm>
            <a:off x="1508125" y="4014788"/>
            <a:ext cx="374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sp>
        <p:nvSpPr>
          <p:cNvPr id="7177" name="Rectangle 9">
            <a:extLst>
              <a:ext uri="{FF2B5EF4-FFF2-40B4-BE49-F238E27FC236}">
                <a16:creationId xmlns:a16="http://schemas.microsoft.com/office/drawing/2014/main" id="{D6A5D82F-9649-4E48-920F-75A12080643B}"/>
              </a:ext>
            </a:extLst>
          </p:cNvPr>
          <p:cNvSpPr>
            <a:spLocks noChangeArrowheads="1"/>
          </p:cNvSpPr>
          <p:nvPr/>
        </p:nvSpPr>
        <p:spPr bwMode="auto">
          <a:xfrm>
            <a:off x="838200" y="4648200"/>
            <a:ext cx="2081019"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(0, 2*pi, 100);</a:t>
            </a:r>
          </a:p>
          <a:p>
            <a:r>
              <a:rPr lang="en-US" altLang="en-US" sz="1400" dirty="0"/>
              <a:t>y1= cos(x);</a:t>
            </a:r>
          </a:p>
          <a:p>
            <a:r>
              <a:rPr lang="en-US" altLang="en-US" sz="1400" dirty="0"/>
              <a:t>plot(x, y1)</a:t>
            </a:r>
          </a:p>
          <a:p>
            <a:r>
              <a:rPr lang="en-US" altLang="en-US" sz="1400" dirty="0"/>
              <a:t>hold on</a:t>
            </a:r>
          </a:p>
          <a:p>
            <a:r>
              <a:rPr lang="en-US" altLang="en-US" sz="1400" dirty="0"/>
              <a:t>y2 = sin(x);</a:t>
            </a:r>
          </a:p>
          <a:p>
            <a:r>
              <a:rPr lang="en-US" altLang="en-US" sz="1400" dirty="0"/>
              <a:t>plot(x, y2)</a:t>
            </a:r>
          </a:p>
          <a:p>
            <a:r>
              <a:rPr lang="en-US" altLang="en-US" sz="1400" dirty="0"/>
              <a:t>hold off</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a16="http://schemas.microsoft.com/office/drawing/2014/main" id="{A14E8CAC-B99B-4BF5-822B-FCD40174D0F4}"/>
              </a:ext>
            </a:extLst>
          </p:cNvPr>
          <p:cNvSpPr txBox="1">
            <a:spLocks noChangeArrowheads="1"/>
          </p:cNvSpPr>
          <p:nvPr/>
        </p:nvSpPr>
        <p:spPr bwMode="auto">
          <a:xfrm>
            <a:off x="822325" y="509588"/>
            <a:ext cx="530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Adding a x-axis label, a y-axis label, and a title to a plot</a:t>
            </a:r>
          </a:p>
        </p:txBody>
      </p:sp>
      <p:sp>
        <p:nvSpPr>
          <p:cNvPr id="8195" name="Rectangle 3">
            <a:extLst>
              <a:ext uri="{FF2B5EF4-FFF2-40B4-BE49-F238E27FC236}">
                <a16:creationId xmlns:a16="http://schemas.microsoft.com/office/drawing/2014/main" id="{A6215522-1CFC-4D15-8A94-B455904F1147}"/>
              </a:ext>
            </a:extLst>
          </p:cNvPr>
          <p:cNvSpPr>
            <a:spLocks noChangeArrowheads="1"/>
          </p:cNvSpPr>
          <p:nvPr/>
        </p:nvSpPr>
        <p:spPr bwMode="auto">
          <a:xfrm>
            <a:off x="685800" y="1066800"/>
            <a:ext cx="212590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( 0, 2*pi, 100);</a:t>
            </a:r>
          </a:p>
          <a:p>
            <a:r>
              <a:rPr lang="en-US" altLang="en-US" sz="1400" dirty="0"/>
              <a:t>y = cos(x);</a:t>
            </a:r>
          </a:p>
          <a:p>
            <a:r>
              <a:rPr lang="en-US" altLang="en-US" sz="1400" dirty="0"/>
              <a:t>plot(x, y)</a:t>
            </a:r>
          </a:p>
          <a:p>
            <a:r>
              <a:rPr lang="en-US" altLang="en-US" sz="1400" dirty="0" err="1"/>
              <a:t>xlabel</a:t>
            </a:r>
            <a:r>
              <a:rPr lang="en-US" altLang="en-US" sz="1400" dirty="0"/>
              <a:t>(' x-axis text here')</a:t>
            </a:r>
          </a:p>
          <a:p>
            <a:r>
              <a:rPr lang="en-US" altLang="en-US" sz="1400" dirty="0" err="1"/>
              <a:t>ylabel</a:t>
            </a:r>
            <a:r>
              <a:rPr lang="en-US" altLang="en-US" sz="1400" dirty="0"/>
              <a:t>(' y axis text here')</a:t>
            </a:r>
          </a:p>
          <a:p>
            <a:r>
              <a:rPr lang="en-US" altLang="en-US" sz="1400" dirty="0"/>
              <a:t>title('title text here')</a:t>
            </a:r>
          </a:p>
        </p:txBody>
      </p:sp>
      <p:grpSp>
        <p:nvGrpSpPr>
          <p:cNvPr id="8270" name="Group 78">
            <a:extLst>
              <a:ext uri="{FF2B5EF4-FFF2-40B4-BE49-F238E27FC236}">
                <a16:creationId xmlns:a16="http://schemas.microsoft.com/office/drawing/2014/main" id="{F97B9C2D-6B52-426E-AC0B-2B73AE386285}"/>
              </a:ext>
            </a:extLst>
          </p:cNvPr>
          <p:cNvGrpSpPr>
            <a:grpSpLocks/>
          </p:cNvGrpSpPr>
          <p:nvPr/>
        </p:nvGrpSpPr>
        <p:grpSpPr bwMode="auto">
          <a:xfrm>
            <a:off x="3811588" y="1719263"/>
            <a:ext cx="4395787" cy="3608387"/>
            <a:chOff x="2457" y="1083"/>
            <a:chExt cx="2714" cy="2160"/>
          </a:xfrm>
        </p:grpSpPr>
        <p:sp>
          <p:nvSpPr>
            <p:cNvPr id="8199" name="Line 7">
              <a:extLst>
                <a:ext uri="{FF2B5EF4-FFF2-40B4-BE49-F238E27FC236}">
                  <a16:creationId xmlns:a16="http://schemas.microsoft.com/office/drawing/2014/main" id="{CEE126FC-C15F-4501-BB00-17B0B047D634}"/>
                </a:ext>
              </a:extLst>
            </p:cNvPr>
            <p:cNvSpPr>
              <a:spLocks noChangeShapeType="1"/>
            </p:cNvSpPr>
            <p:nvPr/>
          </p:nvSpPr>
          <p:spPr bwMode="auto">
            <a:xfrm>
              <a:off x="2752" y="3074"/>
              <a:ext cx="239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0" name="Line 8">
              <a:extLst>
                <a:ext uri="{FF2B5EF4-FFF2-40B4-BE49-F238E27FC236}">
                  <a16:creationId xmlns:a16="http://schemas.microsoft.com/office/drawing/2014/main" id="{4D42D96C-D1DB-47A6-9572-2243D84D11AA}"/>
                </a:ext>
              </a:extLst>
            </p:cNvPr>
            <p:cNvSpPr>
              <a:spLocks noChangeShapeType="1"/>
            </p:cNvSpPr>
            <p:nvPr/>
          </p:nvSpPr>
          <p:spPr bwMode="auto">
            <a:xfrm>
              <a:off x="2752" y="1178"/>
              <a:ext cx="239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1" name="Line 9">
              <a:extLst>
                <a:ext uri="{FF2B5EF4-FFF2-40B4-BE49-F238E27FC236}">
                  <a16:creationId xmlns:a16="http://schemas.microsoft.com/office/drawing/2014/main" id="{9737CB1D-988F-4EA3-8BE9-0A6B447231C9}"/>
                </a:ext>
              </a:extLst>
            </p:cNvPr>
            <p:cNvSpPr>
              <a:spLocks noChangeShapeType="1"/>
            </p:cNvSpPr>
            <p:nvPr/>
          </p:nvSpPr>
          <p:spPr bwMode="auto">
            <a:xfrm flipV="1">
              <a:off x="5151"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2" name="Line 10">
              <a:extLst>
                <a:ext uri="{FF2B5EF4-FFF2-40B4-BE49-F238E27FC236}">
                  <a16:creationId xmlns:a16="http://schemas.microsoft.com/office/drawing/2014/main" id="{ED1D1CFB-37CB-4FD1-84E5-A4DAEF26A9EA}"/>
                </a:ext>
              </a:extLst>
            </p:cNvPr>
            <p:cNvSpPr>
              <a:spLocks noChangeShapeType="1"/>
            </p:cNvSpPr>
            <p:nvPr/>
          </p:nvSpPr>
          <p:spPr bwMode="auto">
            <a:xfrm flipV="1">
              <a:off x="2752"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11">
              <a:extLst>
                <a:ext uri="{FF2B5EF4-FFF2-40B4-BE49-F238E27FC236}">
                  <a16:creationId xmlns:a16="http://schemas.microsoft.com/office/drawing/2014/main" id="{82303A13-2086-4D64-BB2F-EFC260BB1FEB}"/>
                </a:ext>
              </a:extLst>
            </p:cNvPr>
            <p:cNvSpPr>
              <a:spLocks noChangeShapeType="1"/>
            </p:cNvSpPr>
            <p:nvPr/>
          </p:nvSpPr>
          <p:spPr bwMode="auto">
            <a:xfrm>
              <a:off x="2752" y="3074"/>
              <a:ext cx="239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Line 12">
              <a:extLst>
                <a:ext uri="{FF2B5EF4-FFF2-40B4-BE49-F238E27FC236}">
                  <a16:creationId xmlns:a16="http://schemas.microsoft.com/office/drawing/2014/main" id="{3C885B82-71E2-4DCA-BD06-2C1D19D75A83}"/>
                </a:ext>
              </a:extLst>
            </p:cNvPr>
            <p:cNvSpPr>
              <a:spLocks noChangeShapeType="1"/>
            </p:cNvSpPr>
            <p:nvPr/>
          </p:nvSpPr>
          <p:spPr bwMode="auto">
            <a:xfrm flipV="1">
              <a:off x="2752"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5" name="Line 13">
              <a:extLst>
                <a:ext uri="{FF2B5EF4-FFF2-40B4-BE49-F238E27FC236}">
                  <a16:creationId xmlns:a16="http://schemas.microsoft.com/office/drawing/2014/main" id="{39CA6FE9-9286-4402-8CA5-7DCF75EA194A}"/>
                </a:ext>
              </a:extLst>
            </p:cNvPr>
            <p:cNvSpPr>
              <a:spLocks noChangeShapeType="1"/>
            </p:cNvSpPr>
            <p:nvPr/>
          </p:nvSpPr>
          <p:spPr bwMode="auto">
            <a:xfrm flipV="1">
              <a:off x="2752"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Line 14">
              <a:extLst>
                <a:ext uri="{FF2B5EF4-FFF2-40B4-BE49-F238E27FC236}">
                  <a16:creationId xmlns:a16="http://schemas.microsoft.com/office/drawing/2014/main" id="{22C14501-3EDF-4CB1-B1C6-64112361A886}"/>
                </a:ext>
              </a:extLst>
            </p:cNvPr>
            <p:cNvSpPr>
              <a:spLocks noChangeShapeType="1"/>
            </p:cNvSpPr>
            <p:nvPr/>
          </p:nvSpPr>
          <p:spPr bwMode="auto">
            <a:xfrm>
              <a:off x="2752"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7" name="Rectangle 15">
              <a:extLst>
                <a:ext uri="{FF2B5EF4-FFF2-40B4-BE49-F238E27FC236}">
                  <a16:creationId xmlns:a16="http://schemas.microsoft.com/office/drawing/2014/main" id="{B3820B90-684E-4D5E-8C39-A0E3414C05A4}"/>
                </a:ext>
              </a:extLst>
            </p:cNvPr>
            <p:cNvSpPr>
              <a:spLocks noChangeArrowheads="1"/>
            </p:cNvSpPr>
            <p:nvPr/>
          </p:nvSpPr>
          <p:spPr bwMode="auto">
            <a:xfrm>
              <a:off x="2736"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8208" name="Line 16">
              <a:extLst>
                <a:ext uri="{FF2B5EF4-FFF2-40B4-BE49-F238E27FC236}">
                  <a16:creationId xmlns:a16="http://schemas.microsoft.com/office/drawing/2014/main" id="{32DB0588-B43D-47F5-B763-A63CDEB9B7F6}"/>
                </a:ext>
              </a:extLst>
            </p:cNvPr>
            <p:cNvSpPr>
              <a:spLocks noChangeShapeType="1"/>
            </p:cNvSpPr>
            <p:nvPr/>
          </p:nvSpPr>
          <p:spPr bwMode="auto">
            <a:xfrm flipV="1">
              <a:off x="3097"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9" name="Line 17">
              <a:extLst>
                <a:ext uri="{FF2B5EF4-FFF2-40B4-BE49-F238E27FC236}">
                  <a16:creationId xmlns:a16="http://schemas.microsoft.com/office/drawing/2014/main" id="{338A0063-13FA-4AD9-8938-2562C23D5310}"/>
                </a:ext>
              </a:extLst>
            </p:cNvPr>
            <p:cNvSpPr>
              <a:spLocks noChangeShapeType="1"/>
            </p:cNvSpPr>
            <p:nvPr/>
          </p:nvSpPr>
          <p:spPr bwMode="auto">
            <a:xfrm>
              <a:off x="3097"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0" name="Rectangle 18">
              <a:extLst>
                <a:ext uri="{FF2B5EF4-FFF2-40B4-BE49-F238E27FC236}">
                  <a16:creationId xmlns:a16="http://schemas.microsoft.com/office/drawing/2014/main" id="{0284A7A3-B897-4771-B6D8-19516755D89F}"/>
                </a:ext>
              </a:extLst>
            </p:cNvPr>
            <p:cNvSpPr>
              <a:spLocks noChangeArrowheads="1"/>
            </p:cNvSpPr>
            <p:nvPr/>
          </p:nvSpPr>
          <p:spPr bwMode="auto">
            <a:xfrm>
              <a:off x="3082"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8211" name="Line 19">
              <a:extLst>
                <a:ext uri="{FF2B5EF4-FFF2-40B4-BE49-F238E27FC236}">
                  <a16:creationId xmlns:a16="http://schemas.microsoft.com/office/drawing/2014/main" id="{5FC39AD7-A937-4283-B47B-48AA402D0CA0}"/>
                </a:ext>
              </a:extLst>
            </p:cNvPr>
            <p:cNvSpPr>
              <a:spLocks noChangeShapeType="1"/>
            </p:cNvSpPr>
            <p:nvPr/>
          </p:nvSpPr>
          <p:spPr bwMode="auto">
            <a:xfrm flipV="1">
              <a:off x="3436"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2" name="Line 20">
              <a:extLst>
                <a:ext uri="{FF2B5EF4-FFF2-40B4-BE49-F238E27FC236}">
                  <a16:creationId xmlns:a16="http://schemas.microsoft.com/office/drawing/2014/main" id="{4CB96A9E-2D8A-4F89-8763-61088EBC4739}"/>
                </a:ext>
              </a:extLst>
            </p:cNvPr>
            <p:cNvSpPr>
              <a:spLocks noChangeShapeType="1"/>
            </p:cNvSpPr>
            <p:nvPr/>
          </p:nvSpPr>
          <p:spPr bwMode="auto">
            <a:xfrm>
              <a:off x="3436"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3" name="Rectangle 21">
              <a:extLst>
                <a:ext uri="{FF2B5EF4-FFF2-40B4-BE49-F238E27FC236}">
                  <a16:creationId xmlns:a16="http://schemas.microsoft.com/office/drawing/2014/main" id="{504A4C3D-2892-4FCA-9259-C47644FB9EB4}"/>
                </a:ext>
              </a:extLst>
            </p:cNvPr>
            <p:cNvSpPr>
              <a:spLocks noChangeArrowheads="1"/>
            </p:cNvSpPr>
            <p:nvPr/>
          </p:nvSpPr>
          <p:spPr bwMode="auto">
            <a:xfrm>
              <a:off x="3421"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2</a:t>
              </a:r>
              <a:endParaRPr lang="en-US" altLang="en-US"/>
            </a:p>
          </p:txBody>
        </p:sp>
        <p:sp>
          <p:nvSpPr>
            <p:cNvPr id="8214" name="Line 22">
              <a:extLst>
                <a:ext uri="{FF2B5EF4-FFF2-40B4-BE49-F238E27FC236}">
                  <a16:creationId xmlns:a16="http://schemas.microsoft.com/office/drawing/2014/main" id="{02E42998-B917-4C72-868E-9EB6266146FB}"/>
                </a:ext>
              </a:extLst>
            </p:cNvPr>
            <p:cNvSpPr>
              <a:spLocks noChangeShapeType="1"/>
            </p:cNvSpPr>
            <p:nvPr/>
          </p:nvSpPr>
          <p:spPr bwMode="auto">
            <a:xfrm flipV="1">
              <a:off x="3782"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5" name="Line 23">
              <a:extLst>
                <a:ext uri="{FF2B5EF4-FFF2-40B4-BE49-F238E27FC236}">
                  <a16:creationId xmlns:a16="http://schemas.microsoft.com/office/drawing/2014/main" id="{214F2FBF-A033-4C1D-8F94-31D05411EA25}"/>
                </a:ext>
              </a:extLst>
            </p:cNvPr>
            <p:cNvSpPr>
              <a:spLocks noChangeShapeType="1"/>
            </p:cNvSpPr>
            <p:nvPr/>
          </p:nvSpPr>
          <p:spPr bwMode="auto">
            <a:xfrm>
              <a:off x="3782"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6" name="Rectangle 24">
              <a:extLst>
                <a:ext uri="{FF2B5EF4-FFF2-40B4-BE49-F238E27FC236}">
                  <a16:creationId xmlns:a16="http://schemas.microsoft.com/office/drawing/2014/main" id="{2C3037E5-3E34-4F02-9A7B-F2E45328C0A5}"/>
                </a:ext>
              </a:extLst>
            </p:cNvPr>
            <p:cNvSpPr>
              <a:spLocks noChangeArrowheads="1"/>
            </p:cNvSpPr>
            <p:nvPr/>
          </p:nvSpPr>
          <p:spPr bwMode="auto">
            <a:xfrm>
              <a:off x="3766"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3</a:t>
              </a:r>
              <a:endParaRPr lang="en-US" altLang="en-US"/>
            </a:p>
          </p:txBody>
        </p:sp>
        <p:sp>
          <p:nvSpPr>
            <p:cNvPr id="8217" name="Line 25">
              <a:extLst>
                <a:ext uri="{FF2B5EF4-FFF2-40B4-BE49-F238E27FC236}">
                  <a16:creationId xmlns:a16="http://schemas.microsoft.com/office/drawing/2014/main" id="{3B18EE19-5C26-4334-8C3A-D326BBFDA375}"/>
                </a:ext>
              </a:extLst>
            </p:cNvPr>
            <p:cNvSpPr>
              <a:spLocks noChangeShapeType="1"/>
            </p:cNvSpPr>
            <p:nvPr/>
          </p:nvSpPr>
          <p:spPr bwMode="auto">
            <a:xfrm flipV="1">
              <a:off x="4121"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8" name="Line 26">
              <a:extLst>
                <a:ext uri="{FF2B5EF4-FFF2-40B4-BE49-F238E27FC236}">
                  <a16:creationId xmlns:a16="http://schemas.microsoft.com/office/drawing/2014/main" id="{0E16F1A4-6676-4E36-A372-6C6EEAD22650}"/>
                </a:ext>
              </a:extLst>
            </p:cNvPr>
            <p:cNvSpPr>
              <a:spLocks noChangeShapeType="1"/>
            </p:cNvSpPr>
            <p:nvPr/>
          </p:nvSpPr>
          <p:spPr bwMode="auto">
            <a:xfrm>
              <a:off x="4121"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9" name="Rectangle 27">
              <a:extLst>
                <a:ext uri="{FF2B5EF4-FFF2-40B4-BE49-F238E27FC236}">
                  <a16:creationId xmlns:a16="http://schemas.microsoft.com/office/drawing/2014/main" id="{5363D85D-4E18-4F07-BE7E-41AA9FBED042}"/>
                </a:ext>
              </a:extLst>
            </p:cNvPr>
            <p:cNvSpPr>
              <a:spLocks noChangeArrowheads="1"/>
            </p:cNvSpPr>
            <p:nvPr/>
          </p:nvSpPr>
          <p:spPr bwMode="auto">
            <a:xfrm>
              <a:off x="4105" y="3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4</a:t>
              </a:r>
              <a:endParaRPr lang="en-US" altLang="en-US"/>
            </a:p>
          </p:txBody>
        </p:sp>
        <p:sp>
          <p:nvSpPr>
            <p:cNvPr id="8220" name="Line 28">
              <a:extLst>
                <a:ext uri="{FF2B5EF4-FFF2-40B4-BE49-F238E27FC236}">
                  <a16:creationId xmlns:a16="http://schemas.microsoft.com/office/drawing/2014/main" id="{43FCE48B-8AE7-4A19-AC80-F8CA116E73D0}"/>
                </a:ext>
              </a:extLst>
            </p:cNvPr>
            <p:cNvSpPr>
              <a:spLocks noChangeShapeType="1"/>
            </p:cNvSpPr>
            <p:nvPr/>
          </p:nvSpPr>
          <p:spPr bwMode="auto">
            <a:xfrm flipV="1">
              <a:off x="4466"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1" name="Line 29">
              <a:extLst>
                <a:ext uri="{FF2B5EF4-FFF2-40B4-BE49-F238E27FC236}">
                  <a16:creationId xmlns:a16="http://schemas.microsoft.com/office/drawing/2014/main" id="{2A6F9F06-E88D-46C7-A4DE-5ECEE1EEB422}"/>
                </a:ext>
              </a:extLst>
            </p:cNvPr>
            <p:cNvSpPr>
              <a:spLocks noChangeShapeType="1"/>
            </p:cNvSpPr>
            <p:nvPr/>
          </p:nvSpPr>
          <p:spPr bwMode="auto">
            <a:xfrm>
              <a:off x="4466"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2" name="Rectangle 30">
              <a:extLst>
                <a:ext uri="{FF2B5EF4-FFF2-40B4-BE49-F238E27FC236}">
                  <a16:creationId xmlns:a16="http://schemas.microsoft.com/office/drawing/2014/main" id="{A25CB310-A11C-49B6-99D5-CA7FCEBBF28D}"/>
                </a:ext>
              </a:extLst>
            </p:cNvPr>
            <p:cNvSpPr>
              <a:spLocks noChangeArrowheads="1"/>
            </p:cNvSpPr>
            <p:nvPr/>
          </p:nvSpPr>
          <p:spPr bwMode="auto">
            <a:xfrm>
              <a:off x="4451" y="3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5</a:t>
              </a:r>
              <a:endParaRPr lang="en-US" altLang="en-US"/>
            </a:p>
          </p:txBody>
        </p:sp>
        <p:sp>
          <p:nvSpPr>
            <p:cNvPr id="8223" name="Line 31">
              <a:extLst>
                <a:ext uri="{FF2B5EF4-FFF2-40B4-BE49-F238E27FC236}">
                  <a16:creationId xmlns:a16="http://schemas.microsoft.com/office/drawing/2014/main" id="{80B8F16A-6714-4A7D-87EF-00655CDC86A8}"/>
                </a:ext>
              </a:extLst>
            </p:cNvPr>
            <p:cNvSpPr>
              <a:spLocks noChangeShapeType="1"/>
            </p:cNvSpPr>
            <p:nvPr/>
          </p:nvSpPr>
          <p:spPr bwMode="auto">
            <a:xfrm flipV="1">
              <a:off x="4806"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4" name="Line 32">
              <a:extLst>
                <a:ext uri="{FF2B5EF4-FFF2-40B4-BE49-F238E27FC236}">
                  <a16:creationId xmlns:a16="http://schemas.microsoft.com/office/drawing/2014/main" id="{2C33E2E7-A02A-42BE-8768-EF397CA8DFDA}"/>
                </a:ext>
              </a:extLst>
            </p:cNvPr>
            <p:cNvSpPr>
              <a:spLocks noChangeShapeType="1"/>
            </p:cNvSpPr>
            <p:nvPr/>
          </p:nvSpPr>
          <p:spPr bwMode="auto">
            <a:xfrm>
              <a:off x="4806"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5" name="Rectangle 33">
              <a:extLst>
                <a:ext uri="{FF2B5EF4-FFF2-40B4-BE49-F238E27FC236}">
                  <a16:creationId xmlns:a16="http://schemas.microsoft.com/office/drawing/2014/main" id="{FEAC0894-BB4A-4579-8AF4-C599695556CE}"/>
                </a:ext>
              </a:extLst>
            </p:cNvPr>
            <p:cNvSpPr>
              <a:spLocks noChangeArrowheads="1"/>
            </p:cNvSpPr>
            <p:nvPr/>
          </p:nvSpPr>
          <p:spPr bwMode="auto">
            <a:xfrm>
              <a:off x="4790" y="3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6</a:t>
              </a:r>
              <a:endParaRPr lang="en-US" altLang="en-US"/>
            </a:p>
          </p:txBody>
        </p:sp>
        <p:sp>
          <p:nvSpPr>
            <p:cNvPr id="8226" name="Line 34">
              <a:extLst>
                <a:ext uri="{FF2B5EF4-FFF2-40B4-BE49-F238E27FC236}">
                  <a16:creationId xmlns:a16="http://schemas.microsoft.com/office/drawing/2014/main" id="{EF136CF4-F06D-443D-A0A9-21E4A5C43A1A}"/>
                </a:ext>
              </a:extLst>
            </p:cNvPr>
            <p:cNvSpPr>
              <a:spLocks noChangeShapeType="1"/>
            </p:cNvSpPr>
            <p:nvPr/>
          </p:nvSpPr>
          <p:spPr bwMode="auto">
            <a:xfrm flipV="1">
              <a:off x="5151" y="3050"/>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7" name="Line 35">
              <a:extLst>
                <a:ext uri="{FF2B5EF4-FFF2-40B4-BE49-F238E27FC236}">
                  <a16:creationId xmlns:a16="http://schemas.microsoft.com/office/drawing/2014/main" id="{332443A1-6B9D-4175-BA25-F2B8E952738A}"/>
                </a:ext>
              </a:extLst>
            </p:cNvPr>
            <p:cNvSpPr>
              <a:spLocks noChangeShapeType="1"/>
            </p:cNvSpPr>
            <p:nvPr/>
          </p:nvSpPr>
          <p:spPr bwMode="auto">
            <a:xfrm>
              <a:off x="5151" y="1178"/>
              <a:ext cx="1" cy="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8" name="Rectangle 36">
              <a:extLst>
                <a:ext uri="{FF2B5EF4-FFF2-40B4-BE49-F238E27FC236}">
                  <a16:creationId xmlns:a16="http://schemas.microsoft.com/office/drawing/2014/main" id="{CC4DA418-E8A1-4527-A3AB-EB2D3D78BADC}"/>
                </a:ext>
              </a:extLst>
            </p:cNvPr>
            <p:cNvSpPr>
              <a:spLocks noChangeArrowheads="1"/>
            </p:cNvSpPr>
            <p:nvPr/>
          </p:nvSpPr>
          <p:spPr bwMode="auto">
            <a:xfrm>
              <a:off x="5135" y="3095"/>
              <a:ext cx="3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7</a:t>
              </a:r>
              <a:endParaRPr lang="en-US" altLang="en-US"/>
            </a:p>
          </p:txBody>
        </p:sp>
        <p:sp>
          <p:nvSpPr>
            <p:cNvPr id="8229" name="Line 37">
              <a:extLst>
                <a:ext uri="{FF2B5EF4-FFF2-40B4-BE49-F238E27FC236}">
                  <a16:creationId xmlns:a16="http://schemas.microsoft.com/office/drawing/2014/main" id="{63F0F500-BD63-4D53-835D-BEFA65CE4050}"/>
                </a:ext>
              </a:extLst>
            </p:cNvPr>
            <p:cNvSpPr>
              <a:spLocks noChangeShapeType="1"/>
            </p:cNvSpPr>
            <p:nvPr/>
          </p:nvSpPr>
          <p:spPr bwMode="auto">
            <a:xfrm>
              <a:off x="2752" y="3074"/>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0" name="Line 38">
              <a:extLst>
                <a:ext uri="{FF2B5EF4-FFF2-40B4-BE49-F238E27FC236}">
                  <a16:creationId xmlns:a16="http://schemas.microsoft.com/office/drawing/2014/main" id="{8317F8F2-BA1C-4AA0-8174-5DE352507000}"/>
                </a:ext>
              </a:extLst>
            </p:cNvPr>
            <p:cNvSpPr>
              <a:spLocks noChangeShapeType="1"/>
            </p:cNvSpPr>
            <p:nvPr/>
          </p:nvSpPr>
          <p:spPr bwMode="auto">
            <a:xfrm flipH="1">
              <a:off x="5127" y="3074"/>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1" name="Rectangle 39">
              <a:extLst>
                <a:ext uri="{FF2B5EF4-FFF2-40B4-BE49-F238E27FC236}">
                  <a16:creationId xmlns:a16="http://schemas.microsoft.com/office/drawing/2014/main" id="{090F5AB7-02A5-4EC9-A584-2781DD5EFF10}"/>
                </a:ext>
              </a:extLst>
            </p:cNvPr>
            <p:cNvSpPr>
              <a:spLocks noChangeArrowheads="1"/>
            </p:cNvSpPr>
            <p:nvPr/>
          </p:nvSpPr>
          <p:spPr bwMode="auto">
            <a:xfrm>
              <a:off x="2682" y="3040"/>
              <a:ext cx="56"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8232" name="Line 40">
              <a:extLst>
                <a:ext uri="{FF2B5EF4-FFF2-40B4-BE49-F238E27FC236}">
                  <a16:creationId xmlns:a16="http://schemas.microsoft.com/office/drawing/2014/main" id="{7226C4FF-CA3A-47A8-9C70-55F4F4887729}"/>
                </a:ext>
              </a:extLst>
            </p:cNvPr>
            <p:cNvSpPr>
              <a:spLocks noChangeShapeType="1"/>
            </p:cNvSpPr>
            <p:nvPr/>
          </p:nvSpPr>
          <p:spPr bwMode="auto">
            <a:xfrm>
              <a:off x="2752" y="288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3" name="Line 41">
              <a:extLst>
                <a:ext uri="{FF2B5EF4-FFF2-40B4-BE49-F238E27FC236}">
                  <a16:creationId xmlns:a16="http://schemas.microsoft.com/office/drawing/2014/main" id="{10897515-0861-45AF-9A9A-F323383C537E}"/>
                </a:ext>
              </a:extLst>
            </p:cNvPr>
            <p:cNvSpPr>
              <a:spLocks noChangeShapeType="1"/>
            </p:cNvSpPr>
            <p:nvPr/>
          </p:nvSpPr>
          <p:spPr bwMode="auto">
            <a:xfrm flipH="1">
              <a:off x="5127" y="288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4" name="Rectangle 42">
              <a:extLst>
                <a:ext uri="{FF2B5EF4-FFF2-40B4-BE49-F238E27FC236}">
                  <a16:creationId xmlns:a16="http://schemas.microsoft.com/office/drawing/2014/main" id="{C83E74FB-2366-4C93-8612-7472FF128E6F}"/>
                </a:ext>
              </a:extLst>
            </p:cNvPr>
            <p:cNvSpPr>
              <a:spLocks noChangeArrowheads="1"/>
            </p:cNvSpPr>
            <p:nvPr/>
          </p:nvSpPr>
          <p:spPr bwMode="auto">
            <a:xfrm>
              <a:off x="2627" y="2852"/>
              <a:ext cx="108" cy="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-0.8</a:t>
              </a:r>
              <a:endParaRPr lang="en-US" altLang="en-US"/>
            </a:p>
          </p:txBody>
        </p:sp>
        <p:sp>
          <p:nvSpPr>
            <p:cNvPr id="8235" name="Line 43">
              <a:extLst>
                <a:ext uri="{FF2B5EF4-FFF2-40B4-BE49-F238E27FC236}">
                  <a16:creationId xmlns:a16="http://schemas.microsoft.com/office/drawing/2014/main" id="{5CD42BEE-EC30-4699-B5AC-80CFA8C49ED5}"/>
                </a:ext>
              </a:extLst>
            </p:cNvPr>
            <p:cNvSpPr>
              <a:spLocks noChangeShapeType="1"/>
            </p:cNvSpPr>
            <p:nvPr/>
          </p:nvSpPr>
          <p:spPr bwMode="auto">
            <a:xfrm>
              <a:off x="2752" y="2693"/>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6" name="Line 44">
              <a:extLst>
                <a:ext uri="{FF2B5EF4-FFF2-40B4-BE49-F238E27FC236}">
                  <a16:creationId xmlns:a16="http://schemas.microsoft.com/office/drawing/2014/main" id="{9F8BB113-6D72-4A72-AE73-E7C7579DFF37}"/>
                </a:ext>
              </a:extLst>
            </p:cNvPr>
            <p:cNvSpPr>
              <a:spLocks noChangeShapeType="1"/>
            </p:cNvSpPr>
            <p:nvPr/>
          </p:nvSpPr>
          <p:spPr bwMode="auto">
            <a:xfrm flipH="1">
              <a:off x="5127" y="2693"/>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7" name="Rectangle 45">
              <a:extLst>
                <a:ext uri="{FF2B5EF4-FFF2-40B4-BE49-F238E27FC236}">
                  <a16:creationId xmlns:a16="http://schemas.microsoft.com/office/drawing/2014/main" id="{62B86EC7-6B22-42C2-AD3C-235660E2493C}"/>
                </a:ext>
              </a:extLst>
            </p:cNvPr>
            <p:cNvSpPr>
              <a:spLocks noChangeArrowheads="1"/>
            </p:cNvSpPr>
            <p:nvPr/>
          </p:nvSpPr>
          <p:spPr bwMode="auto">
            <a:xfrm>
              <a:off x="2627" y="2658"/>
              <a:ext cx="10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-0.6</a:t>
              </a:r>
              <a:endParaRPr lang="en-US" altLang="en-US"/>
            </a:p>
          </p:txBody>
        </p:sp>
        <p:sp>
          <p:nvSpPr>
            <p:cNvPr id="8238" name="Line 46">
              <a:extLst>
                <a:ext uri="{FF2B5EF4-FFF2-40B4-BE49-F238E27FC236}">
                  <a16:creationId xmlns:a16="http://schemas.microsoft.com/office/drawing/2014/main" id="{E0A47909-21A7-4B2B-832C-1388B2362518}"/>
                </a:ext>
              </a:extLst>
            </p:cNvPr>
            <p:cNvSpPr>
              <a:spLocks noChangeShapeType="1"/>
            </p:cNvSpPr>
            <p:nvPr/>
          </p:nvSpPr>
          <p:spPr bwMode="auto">
            <a:xfrm>
              <a:off x="2752" y="250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9" name="Line 47">
              <a:extLst>
                <a:ext uri="{FF2B5EF4-FFF2-40B4-BE49-F238E27FC236}">
                  <a16:creationId xmlns:a16="http://schemas.microsoft.com/office/drawing/2014/main" id="{EB178390-5E04-439D-97B5-F3246BD8CA4C}"/>
                </a:ext>
              </a:extLst>
            </p:cNvPr>
            <p:cNvSpPr>
              <a:spLocks noChangeShapeType="1"/>
            </p:cNvSpPr>
            <p:nvPr/>
          </p:nvSpPr>
          <p:spPr bwMode="auto">
            <a:xfrm flipH="1">
              <a:off x="5127" y="250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0" name="Rectangle 48">
              <a:extLst>
                <a:ext uri="{FF2B5EF4-FFF2-40B4-BE49-F238E27FC236}">
                  <a16:creationId xmlns:a16="http://schemas.microsoft.com/office/drawing/2014/main" id="{3F5BA29B-5CCE-4C92-91E9-78DDFCFD8FBE}"/>
                </a:ext>
              </a:extLst>
            </p:cNvPr>
            <p:cNvSpPr>
              <a:spLocks noChangeArrowheads="1"/>
            </p:cNvSpPr>
            <p:nvPr/>
          </p:nvSpPr>
          <p:spPr bwMode="auto">
            <a:xfrm>
              <a:off x="2627" y="2471"/>
              <a:ext cx="108" cy="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-0.4</a:t>
              </a:r>
              <a:endParaRPr lang="en-US" altLang="en-US"/>
            </a:p>
          </p:txBody>
        </p:sp>
        <p:sp>
          <p:nvSpPr>
            <p:cNvPr id="8241" name="Line 49">
              <a:extLst>
                <a:ext uri="{FF2B5EF4-FFF2-40B4-BE49-F238E27FC236}">
                  <a16:creationId xmlns:a16="http://schemas.microsoft.com/office/drawing/2014/main" id="{628516BB-8501-4E3F-813B-AD41386DB9AD}"/>
                </a:ext>
              </a:extLst>
            </p:cNvPr>
            <p:cNvSpPr>
              <a:spLocks noChangeShapeType="1"/>
            </p:cNvSpPr>
            <p:nvPr/>
          </p:nvSpPr>
          <p:spPr bwMode="auto">
            <a:xfrm>
              <a:off x="2752" y="231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2" name="Line 50">
              <a:extLst>
                <a:ext uri="{FF2B5EF4-FFF2-40B4-BE49-F238E27FC236}">
                  <a16:creationId xmlns:a16="http://schemas.microsoft.com/office/drawing/2014/main" id="{D4EC8850-940F-46A0-BDC9-951EA72B27C0}"/>
                </a:ext>
              </a:extLst>
            </p:cNvPr>
            <p:cNvSpPr>
              <a:spLocks noChangeShapeType="1"/>
            </p:cNvSpPr>
            <p:nvPr/>
          </p:nvSpPr>
          <p:spPr bwMode="auto">
            <a:xfrm flipH="1">
              <a:off x="5127" y="231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3" name="Rectangle 51">
              <a:extLst>
                <a:ext uri="{FF2B5EF4-FFF2-40B4-BE49-F238E27FC236}">
                  <a16:creationId xmlns:a16="http://schemas.microsoft.com/office/drawing/2014/main" id="{8596C604-202D-4866-9C7C-ECB8B7C9FD53}"/>
                </a:ext>
              </a:extLst>
            </p:cNvPr>
            <p:cNvSpPr>
              <a:spLocks noChangeArrowheads="1"/>
            </p:cNvSpPr>
            <p:nvPr/>
          </p:nvSpPr>
          <p:spPr bwMode="auto">
            <a:xfrm>
              <a:off x="2627" y="2283"/>
              <a:ext cx="10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-0.2</a:t>
              </a:r>
              <a:endParaRPr lang="en-US" altLang="en-US"/>
            </a:p>
          </p:txBody>
        </p:sp>
        <p:sp>
          <p:nvSpPr>
            <p:cNvPr id="8244" name="Line 52">
              <a:extLst>
                <a:ext uri="{FF2B5EF4-FFF2-40B4-BE49-F238E27FC236}">
                  <a16:creationId xmlns:a16="http://schemas.microsoft.com/office/drawing/2014/main" id="{D1118E4C-3942-4051-9618-D17065BA3D0F}"/>
                </a:ext>
              </a:extLst>
            </p:cNvPr>
            <p:cNvSpPr>
              <a:spLocks noChangeShapeType="1"/>
            </p:cNvSpPr>
            <p:nvPr/>
          </p:nvSpPr>
          <p:spPr bwMode="auto">
            <a:xfrm>
              <a:off x="2752" y="212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5" name="Line 53">
              <a:extLst>
                <a:ext uri="{FF2B5EF4-FFF2-40B4-BE49-F238E27FC236}">
                  <a16:creationId xmlns:a16="http://schemas.microsoft.com/office/drawing/2014/main" id="{30FF40C7-0CAA-4C62-82EB-2860755357D5}"/>
                </a:ext>
              </a:extLst>
            </p:cNvPr>
            <p:cNvSpPr>
              <a:spLocks noChangeShapeType="1"/>
            </p:cNvSpPr>
            <p:nvPr/>
          </p:nvSpPr>
          <p:spPr bwMode="auto">
            <a:xfrm flipH="1">
              <a:off x="5127" y="212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6" name="Rectangle 54">
              <a:extLst>
                <a:ext uri="{FF2B5EF4-FFF2-40B4-BE49-F238E27FC236}">
                  <a16:creationId xmlns:a16="http://schemas.microsoft.com/office/drawing/2014/main" id="{F8C52FB9-69B5-44BD-81DC-6A1C16EDB196}"/>
                </a:ext>
              </a:extLst>
            </p:cNvPr>
            <p:cNvSpPr>
              <a:spLocks noChangeArrowheads="1"/>
            </p:cNvSpPr>
            <p:nvPr/>
          </p:nvSpPr>
          <p:spPr bwMode="auto">
            <a:xfrm>
              <a:off x="2700" y="2095"/>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a:t>
              </a:r>
              <a:endParaRPr lang="en-US" altLang="en-US"/>
            </a:p>
          </p:txBody>
        </p:sp>
        <p:sp>
          <p:nvSpPr>
            <p:cNvPr id="8247" name="Line 55">
              <a:extLst>
                <a:ext uri="{FF2B5EF4-FFF2-40B4-BE49-F238E27FC236}">
                  <a16:creationId xmlns:a16="http://schemas.microsoft.com/office/drawing/2014/main" id="{46803B36-BCE9-43BD-9F7E-708C161D01A3}"/>
                </a:ext>
              </a:extLst>
            </p:cNvPr>
            <p:cNvSpPr>
              <a:spLocks noChangeShapeType="1"/>
            </p:cNvSpPr>
            <p:nvPr/>
          </p:nvSpPr>
          <p:spPr bwMode="auto">
            <a:xfrm>
              <a:off x="2752" y="193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8" name="Line 56">
              <a:extLst>
                <a:ext uri="{FF2B5EF4-FFF2-40B4-BE49-F238E27FC236}">
                  <a16:creationId xmlns:a16="http://schemas.microsoft.com/office/drawing/2014/main" id="{A4EBBC06-3D71-48B7-91B6-6E9F47561F61}"/>
                </a:ext>
              </a:extLst>
            </p:cNvPr>
            <p:cNvSpPr>
              <a:spLocks noChangeShapeType="1"/>
            </p:cNvSpPr>
            <p:nvPr/>
          </p:nvSpPr>
          <p:spPr bwMode="auto">
            <a:xfrm flipH="1">
              <a:off x="5127" y="1935"/>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9" name="Rectangle 57">
              <a:extLst>
                <a:ext uri="{FF2B5EF4-FFF2-40B4-BE49-F238E27FC236}">
                  <a16:creationId xmlns:a16="http://schemas.microsoft.com/office/drawing/2014/main" id="{8BD65601-136A-4631-A9F3-3E034EB347A8}"/>
                </a:ext>
              </a:extLst>
            </p:cNvPr>
            <p:cNvSpPr>
              <a:spLocks noChangeArrowheads="1"/>
            </p:cNvSpPr>
            <p:nvPr/>
          </p:nvSpPr>
          <p:spPr bwMode="auto">
            <a:xfrm>
              <a:off x="2645" y="1901"/>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0.2</a:t>
              </a:r>
              <a:endParaRPr lang="en-US" altLang="en-US"/>
            </a:p>
          </p:txBody>
        </p:sp>
        <p:sp>
          <p:nvSpPr>
            <p:cNvPr id="8250" name="Line 58">
              <a:extLst>
                <a:ext uri="{FF2B5EF4-FFF2-40B4-BE49-F238E27FC236}">
                  <a16:creationId xmlns:a16="http://schemas.microsoft.com/office/drawing/2014/main" id="{3FF4F0B6-2031-45BC-A147-6585059C0251}"/>
                </a:ext>
              </a:extLst>
            </p:cNvPr>
            <p:cNvSpPr>
              <a:spLocks noChangeShapeType="1"/>
            </p:cNvSpPr>
            <p:nvPr/>
          </p:nvSpPr>
          <p:spPr bwMode="auto">
            <a:xfrm>
              <a:off x="2752" y="174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1" name="Line 59">
              <a:extLst>
                <a:ext uri="{FF2B5EF4-FFF2-40B4-BE49-F238E27FC236}">
                  <a16:creationId xmlns:a16="http://schemas.microsoft.com/office/drawing/2014/main" id="{C9E0C672-ABDC-47B1-837D-3077EC5CF65C}"/>
                </a:ext>
              </a:extLst>
            </p:cNvPr>
            <p:cNvSpPr>
              <a:spLocks noChangeShapeType="1"/>
            </p:cNvSpPr>
            <p:nvPr/>
          </p:nvSpPr>
          <p:spPr bwMode="auto">
            <a:xfrm flipH="1">
              <a:off x="5127" y="1747"/>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2" name="Rectangle 60">
              <a:extLst>
                <a:ext uri="{FF2B5EF4-FFF2-40B4-BE49-F238E27FC236}">
                  <a16:creationId xmlns:a16="http://schemas.microsoft.com/office/drawing/2014/main" id="{25BE7DE4-98C9-436A-8E4F-DB1179608A88}"/>
                </a:ext>
              </a:extLst>
            </p:cNvPr>
            <p:cNvSpPr>
              <a:spLocks noChangeArrowheads="1"/>
            </p:cNvSpPr>
            <p:nvPr/>
          </p:nvSpPr>
          <p:spPr bwMode="auto">
            <a:xfrm>
              <a:off x="2645" y="1713"/>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0.4</a:t>
              </a:r>
              <a:endParaRPr lang="en-US" altLang="en-US"/>
            </a:p>
          </p:txBody>
        </p:sp>
        <p:sp>
          <p:nvSpPr>
            <p:cNvPr id="8253" name="Line 61">
              <a:extLst>
                <a:ext uri="{FF2B5EF4-FFF2-40B4-BE49-F238E27FC236}">
                  <a16:creationId xmlns:a16="http://schemas.microsoft.com/office/drawing/2014/main" id="{400F0356-4034-4E91-8A99-57ED48F7D666}"/>
                </a:ext>
              </a:extLst>
            </p:cNvPr>
            <p:cNvSpPr>
              <a:spLocks noChangeShapeType="1"/>
            </p:cNvSpPr>
            <p:nvPr/>
          </p:nvSpPr>
          <p:spPr bwMode="auto">
            <a:xfrm>
              <a:off x="2752" y="155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4" name="Line 62">
              <a:extLst>
                <a:ext uri="{FF2B5EF4-FFF2-40B4-BE49-F238E27FC236}">
                  <a16:creationId xmlns:a16="http://schemas.microsoft.com/office/drawing/2014/main" id="{121A0E37-D006-497D-B730-E0D7CF18B730}"/>
                </a:ext>
              </a:extLst>
            </p:cNvPr>
            <p:cNvSpPr>
              <a:spLocks noChangeShapeType="1"/>
            </p:cNvSpPr>
            <p:nvPr/>
          </p:nvSpPr>
          <p:spPr bwMode="auto">
            <a:xfrm flipH="1">
              <a:off x="5127" y="1559"/>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5" name="Rectangle 63">
              <a:extLst>
                <a:ext uri="{FF2B5EF4-FFF2-40B4-BE49-F238E27FC236}">
                  <a16:creationId xmlns:a16="http://schemas.microsoft.com/office/drawing/2014/main" id="{E268A789-1B18-4397-81FF-3161D4E87038}"/>
                </a:ext>
              </a:extLst>
            </p:cNvPr>
            <p:cNvSpPr>
              <a:spLocks noChangeArrowheads="1"/>
            </p:cNvSpPr>
            <p:nvPr/>
          </p:nvSpPr>
          <p:spPr bwMode="auto">
            <a:xfrm>
              <a:off x="2645" y="1525"/>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0.6</a:t>
              </a:r>
              <a:endParaRPr lang="en-US" altLang="en-US"/>
            </a:p>
          </p:txBody>
        </p:sp>
        <p:sp>
          <p:nvSpPr>
            <p:cNvPr id="8256" name="Line 64">
              <a:extLst>
                <a:ext uri="{FF2B5EF4-FFF2-40B4-BE49-F238E27FC236}">
                  <a16:creationId xmlns:a16="http://schemas.microsoft.com/office/drawing/2014/main" id="{E3D85DDF-2553-4FBE-82CB-7C4DE92DF930}"/>
                </a:ext>
              </a:extLst>
            </p:cNvPr>
            <p:cNvSpPr>
              <a:spLocks noChangeShapeType="1"/>
            </p:cNvSpPr>
            <p:nvPr/>
          </p:nvSpPr>
          <p:spPr bwMode="auto">
            <a:xfrm>
              <a:off x="2752" y="1366"/>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7" name="Line 65">
              <a:extLst>
                <a:ext uri="{FF2B5EF4-FFF2-40B4-BE49-F238E27FC236}">
                  <a16:creationId xmlns:a16="http://schemas.microsoft.com/office/drawing/2014/main" id="{14BD97F5-DA9A-4CA2-897C-F399861C6AA8}"/>
                </a:ext>
              </a:extLst>
            </p:cNvPr>
            <p:cNvSpPr>
              <a:spLocks noChangeShapeType="1"/>
            </p:cNvSpPr>
            <p:nvPr/>
          </p:nvSpPr>
          <p:spPr bwMode="auto">
            <a:xfrm flipH="1">
              <a:off x="5127" y="1366"/>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8" name="Rectangle 66">
              <a:extLst>
                <a:ext uri="{FF2B5EF4-FFF2-40B4-BE49-F238E27FC236}">
                  <a16:creationId xmlns:a16="http://schemas.microsoft.com/office/drawing/2014/main" id="{822F0871-DF0D-475A-9F4C-36A2AB3FA845}"/>
                </a:ext>
              </a:extLst>
            </p:cNvPr>
            <p:cNvSpPr>
              <a:spLocks noChangeArrowheads="1"/>
            </p:cNvSpPr>
            <p:nvPr/>
          </p:nvSpPr>
          <p:spPr bwMode="auto">
            <a:xfrm>
              <a:off x="2645" y="1331"/>
              <a:ext cx="88"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0.8</a:t>
              </a:r>
              <a:endParaRPr lang="en-US" altLang="en-US"/>
            </a:p>
          </p:txBody>
        </p:sp>
        <p:sp>
          <p:nvSpPr>
            <p:cNvPr id="8259" name="Line 67">
              <a:extLst>
                <a:ext uri="{FF2B5EF4-FFF2-40B4-BE49-F238E27FC236}">
                  <a16:creationId xmlns:a16="http://schemas.microsoft.com/office/drawing/2014/main" id="{88F29ED3-9B99-49BA-B2D3-053086AD6D19}"/>
                </a:ext>
              </a:extLst>
            </p:cNvPr>
            <p:cNvSpPr>
              <a:spLocks noChangeShapeType="1"/>
            </p:cNvSpPr>
            <p:nvPr/>
          </p:nvSpPr>
          <p:spPr bwMode="auto">
            <a:xfrm>
              <a:off x="2752" y="1178"/>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0" name="Line 68">
              <a:extLst>
                <a:ext uri="{FF2B5EF4-FFF2-40B4-BE49-F238E27FC236}">
                  <a16:creationId xmlns:a16="http://schemas.microsoft.com/office/drawing/2014/main" id="{D9082CAF-E74F-4F31-9B34-CF2D22E00D76}"/>
                </a:ext>
              </a:extLst>
            </p:cNvPr>
            <p:cNvSpPr>
              <a:spLocks noChangeShapeType="1"/>
            </p:cNvSpPr>
            <p:nvPr/>
          </p:nvSpPr>
          <p:spPr bwMode="auto">
            <a:xfrm flipH="1">
              <a:off x="5127" y="1178"/>
              <a:ext cx="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1" name="Rectangle 69">
              <a:extLst>
                <a:ext uri="{FF2B5EF4-FFF2-40B4-BE49-F238E27FC236}">
                  <a16:creationId xmlns:a16="http://schemas.microsoft.com/office/drawing/2014/main" id="{8908CE91-6906-410B-B553-6E719BBE78BE}"/>
                </a:ext>
              </a:extLst>
            </p:cNvPr>
            <p:cNvSpPr>
              <a:spLocks noChangeArrowheads="1"/>
            </p:cNvSpPr>
            <p:nvPr/>
          </p:nvSpPr>
          <p:spPr bwMode="auto">
            <a:xfrm>
              <a:off x="2700" y="1143"/>
              <a:ext cx="35"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1</a:t>
              </a:r>
              <a:endParaRPr lang="en-US" altLang="en-US"/>
            </a:p>
          </p:txBody>
        </p:sp>
        <p:sp>
          <p:nvSpPr>
            <p:cNvPr id="8264" name="Line 72">
              <a:extLst>
                <a:ext uri="{FF2B5EF4-FFF2-40B4-BE49-F238E27FC236}">
                  <a16:creationId xmlns:a16="http://schemas.microsoft.com/office/drawing/2014/main" id="{AF563B1A-C1C5-4AF2-B4F7-660562D01C66}"/>
                </a:ext>
              </a:extLst>
            </p:cNvPr>
            <p:cNvSpPr>
              <a:spLocks noChangeShapeType="1"/>
            </p:cNvSpPr>
            <p:nvPr/>
          </p:nvSpPr>
          <p:spPr bwMode="auto">
            <a:xfrm flipV="1">
              <a:off x="2752" y="1178"/>
              <a:ext cx="1" cy="189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5" name="Freeform 73">
              <a:extLst>
                <a:ext uri="{FF2B5EF4-FFF2-40B4-BE49-F238E27FC236}">
                  <a16:creationId xmlns:a16="http://schemas.microsoft.com/office/drawing/2014/main" id="{A64D8D39-94F2-49B7-B905-31C983FD7888}"/>
                </a:ext>
              </a:extLst>
            </p:cNvPr>
            <p:cNvSpPr>
              <a:spLocks/>
            </p:cNvSpPr>
            <p:nvPr/>
          </p:nvSpPr>
          <p:spPr bwMode="auto">
            <a:xfrm>
              <a:off x="2752" y="1178"/>
              <a:ext cx="2151" cy="1896"/>
            </a:xfrm>
            <a:custGeom>
              <a:avLst/>
              <a:gdLst>
                <a:gd name="T0" fmla="*/ 24 w 2151"/>
                <a:gd name="T1" fmla="*/ 0 h 1896"/>
                <a:gd name="T2" fmla="*/ 67 w 2151"/>
                <a:gd name="T3" fmla="*/ 18 h 1896"/>
                <a:gd name="T4" fmla="*/ 109 w 2151"/>
                <a:gd name="T5" fmla="*/ 48 h 1896"/>
                <a:gd name="T6" fmla="*/ 151 w 2151"/>
                <a:gd name="T7" fmla="*/ 91 h 1896"/>
                <a:gd name="T8" fmla="*/ 194 w 2151"/>
                <a:gd name="T9" fmla="*/ 151 h 1896"/>
                <a:gd name="T10" fmla="*/ 236 w 2151"/>
                <a:gd name="T11" fmla="*/ 224 h 1896"/>
                <a:gd name="T12" fmla="*/ 285 w 2151"/>
                <a:gd name="T13" fmla="*/ 303 h 1896"/>
                <a:gd name="T14" fmla="*/ 327 w 2151"/>
                <a:gd name="T15" fmla="*/ 400 h 1896"/>
                <a:gd name="T16" fmla="*/ 369 w 2151"/>
                <a:gd name="T17" fmla="*/ 503 h 1896"/>
                <a:gd name="T18" fmla="*/ 412 w 2151"/>
                <a:gd name="T19" fmla="*/ 612 h 1896"/>
                <a:gd name="T20" fmla="*/ 454 w 2151"/>
                <a:gd name="T21" fmla="*/ 727 h 1896"/>
                <a:gd name="T22" fmla="*/ 503 w 2151"/>
                <a:gd name="T23" fmla="*/ 842 h 1896"/>
                <a:gd name="T24" fmla="*/ 545 w 2151"/>
                <a:gd name="T25" fmla="*/ 963 h 1896"/>
                <a:gd name="T26" fmla="*/ 588 w 2151"/>
                <a:gd name="T27" fmla="*/ 1084 h 1896"/>
                <a:gd name="T28" fmla="*/ 630 w 2151"/>
                <a:gd name="T29" fmla="*/ 1200 h 1896"/>
                <a:gd name="T30" fmla="*/ 672 w 2151"/>
                <a:gd name="T31" fmla="*/ 1315 h 1896"/>
                <a:gd name="T32" fmla="*/ 715 w 2151"/>
                <a:gd name="T33" fmla="*/ 1424 h 1896"/>
                <a:gd name="T34" fmla="*/ 763 w 2151"/>
                <a:gd name="T35" fmla="*/ 1521 h 1896"/>
                <a:gd name="T36" fmla="*/ 806 w 2151"/>
                <a:gd name="T37" fmla="*/ 1612 h 1896"/>
                <a:gd name="T38" fmla="*/ 848 w 2151"/>
                <a:gd name="T39" fmla="*/ 1696 h 1896"/>
                <a:gd name="T40" fmla="*/ 890 w 2151"/>
                <a:gd name="T41" fmla="*/ 1763 h 1896"/>
                <a:gd name="T42" fmla="*/ 933 w 2151"/>
                <a:gd name="T43" fmla="*/ 1818 h 1896"/>
                <a:gd name="T44" fmla="*/ 981 w 2151"/>
                <a:gd name="T45" fmla="*/ 1860 h 1896"/>
                <a:gd name="T46" fmla="*/ 1024 w 2151"/>
                <a:gd name="T47" fmla="*/ 1884 h 1896"/>
                <a:gd name="T48" fmla="*/ 1066 w 2151"/>
                <a:gd name="T49" fmla="*/ 1896 h 1896"/>
                <a:gd name="T50" fmla="*/ 1109 w 2151"/>
                <a:gd name="T51" fmla="*/ 1890 h 1896"/>
                <a:gd name="T52" fmla="*/ 1151 w 2151"/>
                <a:gd name="T53" fmla="*/ 1872 h 1896"/>
                <a:gd name="T54" fmla="*/ 1193 w 2151"/>
                <a:gd name="T55" fmla="*/ 1842 h 1896"/>
                <a:gd name="T56" fmla="*/ 1242 w 2151"/>
                <a:gd name="T57" fmla="*/ 1793 h 1896"/>
                <a:gd name="T58" fmla="*/ 1284 w 2151"/>
                <a:gd name="T59" fmla="*/ 1727 h 1896"/>
                <a:gd name="T60" fmla="*/ 1327 w 2151"/>
                <a:gd name="T61" fmla="*/ 1654 h 1896"/>
                <a:gd name="T62" fmla="*/ 1369 w 2151"/>
                <a:gd name="T63" fmla="*/ 1569 h 1896"/>
                <a:gd name="T64" fmla="*/ 1412 w 2151"/>
                <a:gd name="T65" fmla="*/ 1472 h 1896"/>
                <a:gd name="T66" fmla="*/ 1460 w 2151"/>
                <a:gd name="T67" fmla="*/ 1369 h 1896"/>
                <a:gd name="T68" fmla="*/ 1502 w 2151"/>
                <a:gd name="T69" fmla="*/ 1260 h 1896"/>
                <a:gd name="T70" fmla="*/ 1545 w 2151"/>
                <a:gd name="T71" fmla="*/ 1145 h 1896"/>
                <a:gd name="T72" fmla="*/ 1587 w 2151"/>
                <a:gd name="T73" fmla="*/ 1024 h 1896"/>
                <a:gd name="T74" fmla="*/ 1630 w 2151"/>
                <a:gd name="T75" fmla="*/ 903 h 1896"/>
                <a:gd name="T76" fmla="*/ 1672 w 2151"/>
                <a:gd name="T77" fmla="*/ 781 h 1896"/>
                <a:gd name="T78" fmla="*/ 1721 w 2151"/>
                <a:gd name="T79" fmla="*/ 666 h 1896"/>
                <a:gd name="T80" fmla="*/ 1763 w 2151"/>
                <a:gd name="T81" fmla="*/ 551 h 1896"/>
                <a:gd name="T82" fmla="*/ 1805 w 2151"/>
                <a:gd name="T83" fmla="*/ 448 h 1896"/>
                <a:gd name="T84" fmla="*/ 1848 w 2151"/>
                <a:gd name="T85" fmla="*/ 351 h 1896"/>
                <a:gd name="T86" fmla="*/ 1890 w 2151"/>
                <a:gd name="T87" fmla="*/ 260 h 1896"/>
                <a:gd name="T88" fmla="*/ 1939 w 2151"/>
                <a:gd name="T89" fmla="*/ 181 h 1896"/>
                <a:gd name="T90" fmla="*/ 1981 w 2151"/>
                <a:gd name="T91" fmla="*/ 121 h 1896"/>
                <a:gd name="T92" fmla="*/ 2023 w 2151"/>
                <a:gd name="T93" fmla="*/ 66 h 1896"/>
                <a:gd name="T94" fmla="*/ 2066 w 2151"/>
                <a:gd name="T95" fmla="*/ 30 h 1896"/>
                <a:gd name="T96" fmla="*/ 2108 w 2151"/>
                <a:gd name="T97" fmla="*/ 6 h 1896"/>
                <a:gd name="T98" fmla="*/ 2151 w 2151"/>
                <a:gd name="T99" fmla="*/ 0 h 1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51" h="1896">
                  <a:moveTo>
                    <a:pt x="0" y="0"/>
                  </a:moveTo>
                  <a:lnTo>
                    <a:pt x="24" y="0"/>
                  </a:lnTo>
                  <a:lnTo>
                    <a:pt x="42" y="6"/>
                  </a:lnTo>
                  <a:lnTo>
                    <a:pt x="67" y="18"/>
                  </a:lnTo>
                  <a:lnTo>
                    <a:pt x="85" y="30"/>
                  </a:lnTo>
                  <a:lnTo>
                    <a:pt x="109" y="48"/>
                  </a:lnTo>
                  <a:lnTo>
                    <a:pt x="133" y="66"/>
                  </a:lnTo>
                  <a:lnTo>
                    <a:pt x="151" y="91"/>
                  </a:lnTo>
                  <a:lnTo>
                    <a:pt x="176" y="121"/>
                  </a:lnTo>
                  <a:lnTo>
                    <a:pt x="194" y="151"/>
                  </a:lnTo>
                  <a:lnTo>
                    <a:pt x="218" y="181"/>
                  </a:lnTo>
                  <a:lnTo>
                    <a:pt x="236" y="224"/>
                  </a:lnTo>
                  <a:lnTo>
                    <a:pt x="260" y="260"/>
                  </a:lnTo>
                  <a:lnTo>
                    <a:pt x="285" y="303"/>
                  </a:lnTo>
                  <a:lnTo>
                    <a:pt x="303" y="351"/>
                  </a:lnTo>
                  <a:lnTo>
                    <a:pt x="327" y="400"/>
                  </a:lnTo>
                  <a:lnTo>
                    <a:pt x="345" y="448"/>
                  </a:lnTo>
                  <a:lnTo>
                    <a:pt x="369" y="503"/>
                  </a:lnTo>
                  <a:lnTo>
                    <a:pt x="394" y="551"/>
                  </a:lnTo>
                  <a:lnTo>
                    <a:pt x="412" y="612"/>
                  </a:lnTo>
                  <a:lnTo>
                    <a:pt x="436" y="666"/>
                  </a:lnTo>
                  <a:lnTo>
                    <a:pt x="454" y="727"/>
                  </a:lnTo>
                  <a:lnTo>
                    <a:pt x="478" y="781"/>
                  </a:lnTo>
                  <a:lnTo>
                    <a:pt x="503" y="842"/>
                  </a:lnTo>
                  <a:lnTo>
                    <a:pt x="521" y="903"/>
                  </a:lnTo>
                  <a:lnTo>
                    <a:pt x="545" y="963"/>
                  </a:lnTo>
                  <a:lnTo>
                    <a:pt x="563" y="1024"/>
                  </a:lnTo>
                  <a:lnTo>
                    <a:pt x="588" y="1084"/>
                  </a:lnTo>
                  <a:lnTo>
                    <a:pt x="612" y="1145"/>
                  </a:lnTo>
                  <a:lnTo>
                    <a:pt x="630" y="1200"/>
                  </a:lnTo>
                  <a:lnTo>
                    <a:pt x="654" y="1260"/>
                  </a:lnTo>
                  <a:lnTo>
                    <a:pt x="672" y="1315"/>
                  </a:lnTo>
                  <a:lnTo>
                    <a:pt x="697" y="1369"/>
                  </a:lnTo>
                  <a:lnTo>
                    <a:pt x="715" y="1424"/>
                  </a:lnTo>
                  <a:lnTo>
                    <a:pt x="739" y="1472"/>
                  </a:lnTo>
                  <a:lnTo>
                    <a:pt x="763" y="1521"/>
                  </a:lnTo>
                  <a:lnTo>
                    <a:pt x="781" y="1569"/>
                  </a:lnTo>
                  <a:lnTo>
                    <a:pt x="806" y="1612"/>
                  </a:lnTo>
                  <a:lnTo>
                    <a:pt x="824" y="1654"/>
                  </a:lnTo>
                  <a:lnTo>
                    <a:pt x="848" y="1696"/>
                  </a:lnTo>
                  <a:lnTo>
                    <a:pt x="872" y="1727"/>
                  </a:lnTo>
                  <a:lnTo>
                    <a:pt x="890" y="1763"/>
                  </a:lnTo>
                  <a:lnTo>
                    <a:pt x="915" y="1793"/>
                  </a:lnTo>
                  <a:lnTo>
                    <a:pt x="933" y="1818"/>
                  </a:lnTo>
                  <a:lnTo>
                    <a:pt x="957" y="1842"/>
                  </a:lnTo>
                  <a:lnTo>
                    <a:pt x="981" y="1860"/>
                  </a:lnTo>
                  <a:lnTo>
                    <a:pt x="1000" y="1872"/>
                  </a:lnTo>
                  <a:lnTo>
                    <a:pt x="1024" y="1884"/>
                  </a:lnTo>
                  <a:lnTo>
                    <a:pt x="1042" y="1890"/>
                  </a:lnTo>
                  <a:lnTo>
                    <a:pt x="1066" y="1896"/>
                  </a:lnTo>
                  <a:lnTo>
                    <a:pt x="1090" y="1896"/>
                  </a:lnTo>
                  <a:lnTo>
                    <a:pt x="1109" y="1890"/>
                  </a:lnTo>
                  <a:lnTo>
                    <a:pt x="1133" y="1884"/>
                  </a:lnTo>
                  <a:lnTo>
                    <a:pt x="1151" y="1872"/>
                  </a:lnTo>
                  <a:lnTo>
                    <a:pt x="1175" y="1860"/>
                  </a:lnTo>
                  <a:lnTo>
                    <a:pt x="1193" y="1842"/>
                  </a:lnTo>
                  <a:lnTo>
                    <a:pt x="1218" y="1818"/>
                  </a:lnTo>
                  <a:lnTo>
                    <a:pt x="1242" y="1793"/>
                  </a:lnTo>
                  <a:lnTo>
                    <a:pt x="1260" y="1763"/>
                  </a:lnTo>
                  <a:lnTo>
                    <a:pt x="1284" y="1727"/>
                  </a:lnTo>
                  <a:lnTo>
                    <a:pt x="1302" y="1696"/>
                  </a:lnTo>
                  <a:lnTo>
                    <a:pt x="1327" y="1654"/>
                  </a:lnTo>
                  <a:lnTo>
                    <a:pt x="1351" y="1612"/>
                  </a:lnTo>
                  <a:lnTo>
                    <a:pt x="1369" y="1569"/>
                  </a:lnTo>
                  <a:lnTo>
                    <a:pt x="1393" y="1521"/>
                  </a:lnTo>
                  <a:lnTo>
                    <a:pt x="1412" y="1472"/>
                  </a:lnTo>
                  <a:lnTo>
                    <a:pt x="1436" y="1424"/>
                  </a:lnTo>
                  <a:lnTo>
                    <a:pt x="1460" y="1369"/>
                  </a:lnTo>
                  <a:lnTo>
                    <a:pt x="1478" y="1315"/>
                  </a:lnTo>
                  <a:lnTo>
                    <a:pt x="1502" y="1260"/>
                  </a:lnTo>
                  <a:lnTo>
                    <a:pt x="1521" y="1200"/>
                  </a:lnTo>
                  <a:lnTo>
                    <a:pt x="1545" y="1145"/>
                  </a:lnTo>
                  <a:lnTo>
                    <a:pt x="1569" y="1084"/>
                  </a:lnTo>
                  <a:lnTo>
                    <a:pt x="1587" y="1024"/>
                  </a:lnTo>
                  <a:lnTo>
                    <a:pt x="1611" y="963"/>
                  </a:lnTo>
                  <a:lnTo>
                    <a:pt x="1630" y="903"/>
                  </a:lnTo>
                  <a:lnTo>
                    <a:pt x="1654" y="842"/>
                  </a:lnTo>
                  <a:lnTo>
                    <a:pt x="1672" y="781"/>
                  </a:lnTo>
                  <a:lnTo>
                    <a:pt x="1696" y="727"/>
                  </a:lnTo>
                  <a:lnTo>
                    <a:pt x="1721" y="666"/>
                  </a:lnTo>
                  <a:lnTo>
                    <a:pt x="1739" y="612"/>
                  </a:lnTo>
                  <a:lnTo>
                    <a:pt x="1763" y="551"/>
                  </a:lnTo>
                  <a:lnTo>
                    <a:pt x="1781" y="503"/>
                  </a:lnTo>
                  <a:lnTo>
                    <a:pt x="1805" y="448"/>
                  </a:lnTo>
                  <a:lnTo>
                    <a:pt x="1830" y="400"/>
                  </a:lnTo>
                  <a:lnTo>
                    <a:pt x="1848" y="351"/>
                  </a:lnTo>
                  <a:lnTo>
                    <a:pt x="1872" y="303"/>
                  </a:lnTo>
                  <a:lnTo>
                    <a:pt x="1890" y="260"/>
                  </a:lnTo>
                  <a:lnTo>
                    <a:pt x="1914" y="224"/>
                  </a:lnTo>
                  <a:lnTo>
                    <a:pt x="1939" y="181"/>
                  </a:lnTo>
                  <a:lnTo>
                    <a:pt x="1957" y="151"/>
                  </a:lnTo>
                  <a:lnTo>
                    <a:pt x="1981" y="121"/>
                  </a:lnTo>
                  <a:lnTo>
                    <a:pt x="1999" y="91"/>
                  </a:lnTo>
                  <a:lnTo>
                    <a:pt x="2023" y="66"/>
                  </a:lnTo>
                  <a:lnTo>
                    <a:pt x="2042" y="48"/>
                  </a:lnTo>
                  <a:lnTo>
                    <a:pt x="2066" y="30"/>
                  </a:lnTo>
                  <a:lnTo>
                    <a:pt x="2090" y="18"/>
                  </a:lnTo>
                  <a:lnTo>
                    <a:pt x="2108" y="6"/>
                  </a:lnTo>
                  <a:lnTo>
                    <a:pt x="2132" y="0"/>
                  </a:lnTo>
                  <a:lnTo>
                    <a:pt x="2151" y="0"/>
                  </a:lnTo>
                </a:path>
              </a:pathLst>
            </a:custGeom>
            <a:noFill/>
            <a:ln w="9525">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6" name="Rectangle 74">
              <a:extLst>
                <a:ext uri="{FF2B5EF4-FFF2-40B4-BE49-F238E27FC236}">
                  <a16:creationId xmlns:a16="http://schemas.microsoft.com/office/drawing/2014/main" id="{DACFA489-4833-4AAB-81A8-C18CBA425385}"/>
                </a:ext>
              </a:extLst>
            </p:cNvPr>
            <p:cNvSpPr>
              <a:spLocks noChangeArrowheads="1"/>
            </p:cNvSpPr>
            <p:nvPr/>
          </p:nvSpPr>
          <p:spPr bwMode="auto">
            <a:xfrm>
              <a:off x="3742" y="3161"/>
              <a:ext cx="498"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900">
                  <a:solidFill>
                    <a:srgbClr val="000000"/>
                  </a:solidFill>
                  <a:latin typeface="Helvetica" panose="020B0604020202020204" pitchFamily="34" charset="0"/>
                </a:rPr>
                <a:t> x-axis text here</a:t>
              </a:r>
              <a:endParaRPr lang="en-US" altLang="en-US" sz="900"/>
            </a:p>
          </p:txBody>
        </p:sp>
        <p:sp>
          <p:nvSpPr>
            <p:cNvPr id="8268" name="Rectangle 76">
              <a:extLst>
                <a:ext uri="{FF2B5EF4-FFF2-40B4-BE49-F238E27FC236}">
                  <a16:creationId xmlns:a16="http://schemas.microsoft.com/office/drawing/2014/main" id="{EC3D9276-453F-4C12-ACB4-459DE28F246C}"/>
                </a:ext>
              </a:extLst>
            </p:cNvPr>
            <p:cNvSpPr>
              <a:spLocks noChangeArrowheads="1"/>
            </p:cNvSpPr>
            <p:nvPr/>
          </p:nvSpPr>
          <p:spPr bwMode="auto">
            <a:xfrm>
              <a:off x="3778" y="1083"/>
              <a:ext cx="362" cy="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800">
                  <a:solidFill>
                    <a:srgbClr val="000000"/>
                  </a:solidFill>
                  <a:latin typeface="Helvetica" panose="020B0604020202020204" pitchFamily="34" charset="0"/>
                </a:rPr>
                <a:t>title text here</a:t>
              </a:r>
              <a:endParaRPr lang="en-US" altLang="en-US"/>
            </a:p>
          </p:txBody>
        </p:sp>
        <p:sp>
          <p:nvSpPr>
            <p:cNvPr id="8269" name="Text Box 77">
              <a:extLst>
                <a:ext uri="{FF2B5EF4-FFF2-40B4-BE49-F238E27FC236}">
                  <a16:creationId xmlns:a16="http://schemas.microsoft.com/office/drawing/2014/main" id="{CFA55967-3FF8-45D5-BAC9-069F09A43F0D}"/>
                </a:ext>
              </a:extLst>
            </p:cNvPr>
            <p:cNvSpPr txBox="1">
              <a:spLocks noChangeArrowheads="1"/>
            </p:cNvSpPr>
            <p:nvPr/>
          </p:nvSpPr>
          <p:spPr bwMode="auto">
            <a:xfrm rot="-5400000">
              <a:off x="2243" y="2069"/>
              <a:ext cx="570" cy="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900">
                  <a:latin typeface="Arial" panose="020B0604020202020204" pitchFamily="34" charset="0"/>
                </a:rPr>
                <a:t>y axis text here</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9" name="Picture 13">
            <a:extLst>
              <a:ext uri="{FF2B5EF4-FFF2-40B4-BE49-F238E27FC236}">
                <a16:creationId xmlns:a16="http://schemas.microsoft.com/office/drawing/2014/main" id="{6D60E73A-D0C2-4516-8920-A88A2500CF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362200"/>
            <a:ext cx="533400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 name="Text Box 2">
            <a:extLst>
              <a:ext uri="{FF2B5EF4-FFF2-40B4-BE49-F238E27FC236}">
                <a16:creationId xmlns:a16="http://schemas.microsoft.com/office/drawing/2014/main" id="{5A2529E3-3588-484C-8F07-0FBCEF834467}"/>
              </a:ext>
            </a:extLst>
          </p:cNvPr>
          <p:cNvSpPr txBox="1">
            <a:spLocks noChangeArrowheads="1"/>
          </p:cNvSpPr>
          <p:nvPr/>
        </p:nvSpPr>
        <p:spPr bwMode="auto">
          <a:xfrm>
            <a:off x="593725" y="433388"/>
            <a:ext cx="319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Plotting with different line styles</a:t>
            </a:r>
          </a:p>
        </p:txBody>
      </p:sp>
      <p:sp>
        <p:nvSpPr>
          <p:cNvPr id="9219" name="Rectangle 3">
            <a:extLst>
              <a:ext uri="{FF2B5EF4-FFF2-40B4-BE49-F238E27FC236}">
                <a16:creationId xmlns:a16="http://schemas.microsoft.com/office/drawing/2014/main" id="{9F5C13C0-E61F-467F-8108-00DA72DC1DB3}"/>
              </a:ext>
            </a:extLst>
          </p:cNvPr>
          <p:cNvSpPr>
            <a:spLocks noChangeArrowheads="1"/>
          </p:cNvSpPr>
          <p:nvPr/>
        </p:nvSpPr>
        <p:spPr bwMode="auto">
          <a:xfrm>
            <a:off x="533400" y="914400"/>
            <a:ext cx="2438488"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( 0, 2*pi, 100);</a:t>
            </a:r>
          </a:p>
          <a:p>
            <a:r>
              <a:rPr lang="en-US" altLang="en-US" sz="1400" dirty="0"/>
              <a:t>y1 = cos(x);</a:t>
            </a:r>
          </a:p>
          <a:p>
            <a:r>
              <a:rPr lang="en-US" altLang="en-US" sz="1400" dirty="0"/>
              <a:t>y2 = cos(x+1);</a:t>
            </a:r>
          </a:p>
          <a:p>
            <a:r>
              <a:rPr lang="en-US" altLang="en-US" sz="1400" dirty="0"/>
              <a:t>y3 = cos(x+2);</a:t>
            </a:r>
          </a:p>
          <a:p>
            <a:r>
              <a:rPr lang="en-US" altLang="en-US" sz="1400" dirty="0"/>
              <a:t>plot(x, y1, '--',x,y2,' :',x, y3,'.-' )</a:t>
            </a:r>
          </a:p>
          <a:p>
            <a:endParaRPr lang="en-US" altLang="en-US" sz="1400" dirty="0"/>
          </a:p>
        </p:txBody>
      </p:sp>
      <p:sp>
        <p:nvSpPr>
          <p:cNvPr id="9221" name="Line 5">
            <a:extLst>
              <a:ext uri="{FF2B5EF4-FFF2-40B4-BE49-F238E27FC236}">
                <a16:creationId xmlns:a16="http://schemas.microsoft.com/office/drawing/2014/main" id="{A11FA4F4-28A7-49B2-99CD-6C56C58971BF}"/>
              </a:ext>
            </a:extLst>
          </p:cNvPr>
          <p:cNvSpPr>
            <a:spLocks noChangeShapeType="1"/>
          </p:cNvSpPr>
          <p:nvPr/>
        </p:nvSpPr>
        <p:spPr bwMode="auto">
          <a:xfrm flipV="1">
            <a:off x="4572000" y="2209800"/>
            <a:ext cx="3810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2" name="Line 6">
            <a:extLst>
              <a:ext uri="{FF2B5EF4-FFF2-40B4-BE49-F238E27FC236}">
                <a16:creationId xmlns:a16="http://schemas.microsoft.com/office/drawing/2014/main" id="{8654F10E-484B-43EF-997A-ADE0066429B0}"/>
              </a:ext>
            </a:extLst>
          </p:cNvPr>
          <p:cNvSpPr>
            <a:spLocks noChangeShapeType="1"/>
          </p:cNvSpPr>
          <p:nvPr/>
        </p:nvSpPr>
        <p:spPr bwMode="auto">
          <a:xfrm flipH="1" flipV="1">
            <a:off x="3352800" y="3810000"/>
            <a:ext cx="99060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Line 7">
            <a:extLst>
              <a:ext uri="{FF2B5EF4-FFF2-40B4-BE49-F238E27FC236}">
                <a16:creationId xmlns:a16="http://schemas.microsoft.com/office/drawing/2014/main" id="{93A8CAEF-12EB-4C99-ADBC-B73B91BFEF9E}"/>
              </a:ext>
            </a:extLst>
          </p:cNvPr>
          <p:cNvSpPr>
            <a:spLocks noChangeShapeType="1"/>
          </p:cNvSpPr>
          <p:nvPr/>
        </p:nvSpPr>
        <p:spPr bwMode="auto">
          <a:xfrm flipH="1" flipV="1">
            <a:off x="3048000" y="5105400"/>
            <a:ext cx="12192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4" name="Text Box 8">
            <a:extLst>
              <a:ext uri="{FF2B5EF4-FFF2-40B4-BE49-F238E27FC236}">
                <a16:creationId xmlns:a16="http://schemas.microsoft.com/office/drawing/2014/main" id="{FADEB85E-6AD0-43DD-B24C-F0F8586856FB}"/>
              </a:ext>
            </a:extLst>
          </p:cNvPr>
          <p:cNvSpPr txBox="1">
            <a:spLocks noChangeArrowheads="1"/>
          </p:cNvSpPr>
          <p:nvPr/>
        </p:nvSpPr>
        <p:spPr bwMode="auto">
          <a:xfrm>
            <a:off x="4860925" y="1728788"/>
            <a:ext cx="1619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y1   dashed line</a:t>
            </a:r>
          </a:p>
        </p:txBody>
      </p:sp>
      <p:sp>
        <p:nvSpPr>
          <p:cNvPr id="9225" name="Text Box 9">
            <a:extLst>
              <a:ext uri="{FF2B5EF4-FFF2-40B4-BE49-F238E27FC236}">
                <a16:creationId xmlns:a16="http://schemas.microsoft.com/office/drawing/2014/main" id="{772F1D6F-2CA9-46FD-BCBE-59E12D1160DE}"/>
              </a:ext>
            </a:extLst>
          </p:cNvPr>
          <p:cNvSpPr txBox="1">
            <a:spLocks noChangeArrowheads="1"/>
          </p:cNvSpPr>
          <p:nvPr/>
        </p:nvSpPr>
        <p:spPr bwMode="auto">
          <a:xfrm>
            <a:off x="1736725" y="3481388"/>
            <a:ext cx="1498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y2  dotted line</a:t>
            </a:r>
          </a:p>
        </p:txBody>
      </p:sp>
      <p:sp>
        <p:nvSpPr>
          <p:cNvPr id="9226" name="Text Box 10">
            <a:extLst>
              <a:ext uri="{FF2B5EF4-FFF2-40B4-BE49-F238E27FC236}">
                <a16:creationId xmlns:a16="http://schemas.microsoft.com/office/drawing/2014/main" id="{2A335FD0-F890-4DB1-AF13-07ED58335657}"/>
              </a:ext>
            </a:extLst>
          </p:cNvPr>
          <p:cNvSpPr txBox="1">
            <a:spLocks noChangeArrowheads="1"/>
          </p:cNvSpPr>
          <p:nvPr/>
        </p:nvSpPr>
        <p:spPr bwMode="auto">
          <a:xfrm>
            <a:off x="1752600" y="4724400"/>
            <a:ext cx="1314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y3  dot-dash</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1B73FC08-05C5-4D1A-971B-A90C4BD42B9A}"/>
              </a:ext>
            </a:extLst>
          </p:cNvPr>
          <p:cNvSpPr txBox="1">
            <a:spLocks noChangeArrowheads="1"/>
          </p:cNvSpPr>
          <p:nvPr/>
        </p:nvSpPr>
        <p:spPr bwMode="auto">
          <a:xfrm>
            <a:off x="822325" y="509588"/>
            <a:ext cx="2114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Logical (0-1) vectors</a:t>
            </a:r>
          </a:p>
        </p:txBody>
      </p:sp>
      <p:sp>
        <p:nvSpPr>
          <p:cNvPr id="10243" name="Rectangle 3">
            <a:extLst>
              <a:ext uri="{FF2B5EF4-FFF2-40B4-BE49-F238E27FC236}">
                <a16:creationId xmlns:a16="http://schemas.microsoft.com/office/drawing/2014/main" id="{8D80A6E9-80A8-48A4-8651-E99A095C0672}"/>
              </a:ext>
            </a:extLst>
          </p:cNvPr>
          <p:cNvSpPr>
            <a:spLocks noChangeArrowheads="1"/>
          </p:cNvSpPr>
          <p:nvPr/>
        </p:nvSpPr>
        <p:spPr bwMode="auto">
          <a:xfrm>
            <a:off x="914400" y="914400"/>
            <a:ext cx="1755609"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[ 1 2 3 4 5];</a:t>
            </a:r>
          </a:p>
          <a:p>
            <a:r>
              <a:rPr lang="en-US" altLang="en-US" sz="1400" dirty="0"/>
              <a:t>x &gt;3</a:t>
            </a:r>
          </a:p>
          <a:p>
            <a:r>
              <a:rPr lang="en-US" altLang="en-US" sz="1400" dirty="0" err="1"/>
              <a:t>ans</a:t>
            </a:r>
            <a:r>
              <a:rPr lang="en-US" altLang="en-US" sz="1400" dirty="0"/>
              <a:t> =</a:t>
            </a:r>
          </a:p>
          <a:p>
            <a:r>
              <a:rPr lang="en-US" altLang="en-US" sz="1400" dirty="0"/>
              <a:t>     0     0     0     1     1</a:t>
            </a:r>
          </a:p>
          <a:p>
            <a:r>
              <a:rPr lang="en-US" altLang="en-US" sz="1400" dirty="0"/>
              <a:t>x &lt;=  4</a:t>
            </a:r>
          </a:p>
          <a:p>
            <a:r>
              <a:rPr lang="en-US" altLang="en-US" sz="1400" dirty="0" err="1"/>
              <a:t>ans</a:t>
            </a:r>
            <a:r>
              <a:rPr lang="en-US" altLang="en-US" sz="1400" dirty="0"/>
              <a:t> =</a:t>
            </a:r>
          </a:p>
          <a:p>
            <a:r>
              <a:rPr lang="en-US" altLang="en-US" sz="1400" dirty="0"/>
              <a:t>     1     1     1     1     0</a:t>
            </a:r>
          </a:p>
        </p:txBody>
      </p:sp>
      <p:sp>
        <p:nvSpPr>
          <p:cNvPr id="10244" name="Text Box 4">
            <a:extLst>
              <a:ext uri="{FF2B5EF4-FFF2-40B4-BE49-F238E27FC236}">
                <a16:creationId xmlns:a16="http://schemas.microsoft.com/office/drawing/2014/main" id="{D275E83E-CE79-413B-951A-813BC5D779F0}"/>
              </a:ext>
            </a:extLst>
          </p:cNvPr>
          <p:cNvSpPr txBox="1">
            <a:spLocks noChangeArrowheads="1"/>
          </p:cNvSpPr>
          <p:nvPr/>
        </p:nvSpPr>
        <p:spPr bwMode="auto">
          <a:xfrm>
            <a:off x="898525" y="2643188"/>
            <a:ext cx="5105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Use of logical vectors for defining piecewise function</a:t>
            </a:r>
          </a:p>
        </p:txBody>
      </p:sp>
      <p:sp>
        <p:nvSpPr>
          <p:cNvPr id="10245" name="Rectangle 5">
            <a:extLst>
              <a:ext uri="{FF2B5EF4-FFF2-40B4-BE49-F238E27FC236}">
                <a16:creationId xmlns:a16="http://schemas.microsoft.com/office/drawing/2014/main" id="{884A4555-BAA0-4CE8-99FA-63D8EA45FF5F}"/>
              </a:ext>
            </a:extLst>
          </p:cNvPr>
          <p:cNvSpPr>
            <a:spLocks noChangeArrowheads="1"/>
          </p:cNvSpPr>
          <p:nvPr/>
        </p:nvSpPr>
        <p:spPr bwMode="auto">
          <a:xfrm>
            <a:off x="838200" y="3200400"/>
            <a:ext cx="364715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(0, 1, 500);</a:t>
            </a:r>
          </a:p>
          <a:p>
            <a:r>
              <a:rPr lang="en-US" altLang="en-US" sz="1400" dirty="0"/>
              <a:t>y =(x .^2).*(x  &lt;  0.5) + (0.75 - x ).*(x  &gt;=  0.5);</a:t>
            </a:r>
          </a:p>
          <a:p>
            <a:r>
              <a:rPr lang="en-US" altLang="en-US" sz="1400" dirty="0"/>
              <a:t>plot(x, y)</a:t>
            </a:r>
          </a:p>
        </p:txBody>
      </p:sp>
      <p:pic>
        <p:nvPicPr>
          <p:cNvPr id="10246" name="Picture 6">
            <a:extLst>
              <a:ext uri="{FF2B5EF4-FFF2-40B4-BE49-F238E27FC236}">
                <a16:creationId xmlns:a16="http://schemas.microsoft.com/office/drawing/2014/main" id="{81FFA157-F89C-488E-A6F6-4339976A6D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886200"/>
            <a:ext cx="3733800" cy="249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a:extLst>
              <a:ext uri="{FF2B5EF4-FFF2-40B4-BE49-F238E27FC236}">
                <a16:creationId xmlns:a16="http://schemas.microsoft.com/office/drawing/2014/main" id="{46640945-DC1D-4CE6-B8CD-C3927F0922C9}"/>
              </a:ext>
            </a:extLst>
          </p:cNvPr>
          <p:cNvSpPr txBox="1">
            <a:spLocks noChangeArrowheads="1"/>
          </p:cNvSpPr>
          <p:nvPr/>
        </p:nvSpPr>
        <p:spPr bwMode="auto">
          <a:xfrm>
            <a:off x="746125" y="585788"/>
            <a:ext cx="2463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Defining parts of vectors</a:t>
            </a:r>
          </a:p>
        </p:txBody>
      </p:sp>
      <p:sp>
        <p:nvSpPr>
          <p:cNvPr id="11267" name="Rectangle 3">
            <a:extLst>
              <a:ext uri="{FF2B5EF4-FFF2-40B4-BE49-F238E27FC236}">
                <a16:creationId xmlns:a16="http://schemas.microsoft.com/office/drawing/2014/main" id="{091C4D6D-C571-4BCC-98A7-5319A5EE9120}"/>
              </a:ext>
            </a:extLst>
          </p:cNvPr>
          <p:cNvSpPr>
            <a:spLocks noChangeArrowheads="1"/>
          </p:cNvSpPr>
          <p:nvPr/>
        </p:nvSpPr>
        <p:spPr bwMode="auto">
          <a:xfrm>
            <a:off x="914400" y="990600"/>
            <a:ext cx="144142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[ 5 6 3 8 7 9];</a:t>
            </a:r>
          </a:p>
          <a:p>
            <a:r>
              <a:rPr lang="en-US" altLang="en-US" sz="1400" dirty="0"/>
              <a:t>x(1:3)</a:t>
            </a:r>
          </a:p>
          <a:p>
            <a:r>
              <a:rPr lang="en-US" altLang="en-US" sz="1400" dirty="0" err="1"/>
              <a:t>ans</a:t>
            </a:r>
            <a:r>
              <a:rPr lang="en-US" altLang="en-US" sz="1400" dirty="0"/>
              <a:t> =</a:t>
            </a:r>
          </a:p>
          <a:p>
            <a:r>
              <a:rPr lang="en-US" altLang="en-US" sz="1400" dirty="0"/>
              <a:t>     5     6     3</a:t>
            </a:r>
          </a:p>
          <a:p>
            <a:r>
              <a:rPr lang="en-US" altLang="en-US" sz="1400" dirty="0"/>
              <a:t>x(2:4)</a:t>
            </a:r>
          </a:p>
          <a:p>
            <a:r>
              <a:rPr lang="en-US" altLang="en-US" sz="1400" dirty="0" err="1"/>
              <a:t>ans</a:t>
            </a:r>
            <a:r>
              <a:rPr lang="en-US" altLang="en-US" sz="1400" dirty="0"/>
              <a:t> =</a:t>
            </a:r>
          </a:p>
          <a:p>
            <a:r>
              <a:rPr lang="en-US" altLang="en-US" sz="1400" dirty="0"/>
              <a:t>     6     3     8</a:t>
            </a:r>
          </a:p>
          <a:p>
            <a:r>
              <a:rPr lang="en-US" altLang="en-US" sz="1400" dirty="0"/>
              <a:t>x(3:end)</a:t>
            </a:r>
          </a:p>
          <a:p>
            <a:r>
              <a:rPr lang="en-US" altLang="en-US" sz="1400" dirty="0" err="1"/>
              <a:t>ans</a:t>
            </a:r>
            <a:r>
              <a:rPr lang="en-US" altLang="en-US" sz="1400" dirty="0"/>
              <a:t> =</a:t>
            </a:r>
          </a:p>
          <a:p>
            <a:r>
              <a:rPr lang="en-US" altLang="en-US" sz="1400" dirty="0"/>
              <a:t>3     8     7     9</a:t>
            </a:r>
          </a:p>
        </p:txBody>
      </p:sp>
      <p:sp>
        <p:nvSpPr>
          <p:cNvPr id="11269" name="Text Box 5">
            <a:extLst>
              <a:ext uri="{FF2B5EF4-FFF2-40B4-BE49-F238E27FC236}">
                <a16:creationId xmlns:a16="http://schemas.microsoft.com/office/drawing/2014/main" id="{ACB0F657-B28A-4674-9A97-2E55C6F1E2E7}"/>
              </a:ext>
            </a:extLst>
          </p:cNvPr>
          <p:cNvSpPr txBox="1">
            <a:spLocks noChangeArrowheads="1"/>
          </p:cNvSpPr>
          <p:nvPr/>
        </p:nvSpPr>
        <p:spPr bwMode="auto">
          <a:xfrm>
            <a:off x="974725" y="3481388"/>
            <a:ext cx="2343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Other vector operations</a:t>
            </a:r>
          </a:p>
        </p:txBody>
      </p:sp>
      <p:sp>
        <p:nvSpPr>
          <p:cNvPr id="11270" name="Text Box 6">
            <a:extLst>
              <a:ext uri="{FF2B5EF4-FFF2-40B4-BE49-F238E27FC236}">
                <a16:creationId xmlns:a16="http://schemas.microsoft.com/office/drawing/2014/main" id="{2A2817E6-EDA1-4495-925E-175D6E146D0D}"/>
              </a:ext>
            </a:extLst>
          </p:cNvPr>
          <p:cNvSpPr txBox="1">
            <a:spLocks noChangeArrowheads="1"/>
          </p:cNvSpPr>
          <p:nvPr/>
        </p:nvSpPr>
        <p:spPr bwMode="auto">
          <a:xfrm>
            <a:off x="1050925" y="4090988"/>
            <a:ext cx="2514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Vector magnitude, length</a:t>
            </a:r>
          </a:p>
        </p:txBody>
      </p:sp>
      <p:sp>
        <p:nvSpPr>
          <p:cNvPr id="11271" name="Rectangle 7">
            <a:extLst>
              <a:ext uri="{FF2B5EF4-FFF2-40B4-BE49-F238E27FC236}">
                <a16:creationId xmlns:a16="http://schemas.microsoft.com/office/drawing/2014/main" id="{4652FA22-EBDE-45A4-8101-4937BD9ED5FE}"/>
              </a:ext>
            </a:extLst>
          </p:cNvPr>
          <p:cNvSpPr>
            <a:spLocks noChangeArrowheads="1"/>
          </p:cNvSpPr>
          <p:nvPr/>
        </p:nvSpPr>
        <p:spPr bwMode="auto">
          <a:xfrm>
            <a:off x="1066800" y="4495800"/>
            <a:ext cx="857927"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[3 4];</a:t>
            </a:r>
          </a:p>
          <a:p>
            <a:r>
              <a:rPr lang="en-US" altLang="en-US" sz="1400" dirty="0"/>
              <a:t>norm(x)</a:t>
            </a:r>
          </a:p>
          <a:p>
            <a:r>
              <a:rPr lang="en-US" altLang="en-US" sz="1400" dirty="0" err="1"/>
              <a:t>ans</a:t>
            </a:r>
            <a:r>
              <a:rPr lang="en-US" altLang="en-US" sz="1400" dirty="0"/>
              <a:t> =</a:t>
            </a:r>
          </a:p>
          <a:p>
            <a:r>
              <a:rPr lang="en-US" altLang="en-US" sz="1400" dirty="0"/>
              <a:t>     5</a:t>
            </a:r>
          </a:p>
          <a:p>
            <a:endParaRPr lang="en-US" altLang="en-US" sz="1400" dirty="0"/>
          </a:p>
          <a:p>
            <a:r>
              <a:rPr lang="en-US" altLang="en-US" sz="1400" dirty="0"/>
              <a:t>length(x)</a:t>
            </a:r>
          </a:p>
          <a:p>
            <a:r>
              <a:rPr lang="en-US" altLang="en-US" sz="1400" dirty="0" err="1"/>
              <a:t>ans</a:t>
            </a:r>
            <a:r>
              <a:rPr lang="en-US" altLang="en-US" sz="1400" dirty="0"/>
              <a:t> =</a:t>
            </a:r>
          </a:p>
          <a:p>
            <a:r>
              <a:rPr lang="en-US" altLang="en-US" sz="1400" dirty="0"/>
              <a:t>     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a:extLst>
              <a:ext uri="{FF2B5EF4-FFF2-40B4-BE49-F238E27FC236}">
                <a16:creationId xmlns:a16="http://schemas.microsoft.com/office/drawing/2014/main" id="{88820286-6190-4E49-A16C-CACB193A0E0B}"/>
              </a:ext>
            </a:extLst>
          </p:cNvPr>
          <p:cNvSpPr txBox="1">
            <a:spLocks noChangeArrowheads="1"/>
          </p:cNvSpPr>
          <p:nvPr/>
        </p:nvSpPr>
        <p:spPr bwMode="auto">
          <a:xfrm>
            <a:off x="822325" y="433388"/>
            <a:ext cx="3479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Use of eps to avoid division by zero</a:t>
            </a:r>
          </a:p>
        </p:txBody>
      </p:sp>
      <p:sp>
        <p:nvSpPr>
          <p:cNvPr id="20483" name="Rectangle 3">
            <a:extLst>
              <a:ext uri="{FF2B5EF4-FFF2-40B4-BE49-F238E27FC236}">
                <a16:creationId xmlns:a16="http://schemas.microsoft.com/office/drawing/2014/main" id="{42BCB172-5D84-4225-A449-863E3F015AA6}"/>
              </a:ext>
            </a:extLst>
          </p:cNvPr>
          <p:cNvSpPr>
            <a:spLocks noChangeArrowheads="1"/>
          </p:cNvSpPr>
          <p:nvPr/>
        </p:nvSpPr>
        <p:spPr bwMode="auto">
          <a:xfrm>
            <a:off x="914400" y="914400"/>
            <a:ext cx="2005742"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a:t>
            </a:r>
            <a:r>
              <a:rPr lang="en-US" altLang="en-US" sz="1400" dirty="0" err="1"/>
              <a:t>linspace</a:t>
            </a:r>
            <a:r>
              <a:rPr lang="en-US" altLang="en-US" sz="1400" dirty="0"/>
              <a:t>(0, 4, 100);</a:t>
            </a:r>
          </a:p>
          <a:p>
            <a:r>
              <a:rPr lang="en-US" altLang="en-US" sz="1400" dirty="0"/>
              <a:t>y=sin(x)./x;</a:t>
            </a:r>
          </a:p>
          <a:p>
            <a:endParaRPr lang="en-US" altLang="en-US" sz="1400" dirty="0"/>
          </a:p>
          <a:p>
            <a:r>
              <a:rPr lang="en-US" altLang="en-US" sz="1400" dirty="0"/>
              <a:t>Warning: Divide by zero.</a:t>
            </a:r>
          </a:p>
          <a:p>
            <a:endParaRPr lang="en-US" altLang="en-US" sz="1400" dirty="0"/>
          </a:p>
          <a:p>
            <a:r>
              <a:rPr lang="en-US" altLang="en-US" sz="1400" dirty="0"/>
              <a:t>x = x + eps*(x = = 0);</a:t>
            </a:r>
          </a:p>
          <a:p>
            <a:r>
              <a:rPr lang="en-US" altLang="en-US" sz="1400" dirty="0"/>
              <a:t>y=sin(x)./x;</a:t>
            </a:r>
          </a:p>
          <a:p>
            <a:r>
              <a:rPr lang="en-US" altLang="en-US" sz="1400" dirty="0"/>
              <a:t>plot(</a:t>
            </a:r>
            <a:r>
              <a:rPr lang="en-US" altLang="en-US" sz="1400" dirty="0" err="1"/>
              <a:t>x,y</a:t>
            </a:r>
            <a:r>
              <a:rPr lang="en-US" altLang="en-US" sz="1400" dirty="0"/>
              <a:t>)</a:t>
            </a:r>
          </a:p>
        </p:txBody>
      </p:sp>
      <p:pic>
        <p:nvPicPr>
          <p:cNvPr id="20484" name="Picture 4">
            <a:extLst>
              <a:ext uri="{FF2B5EF4-FFF2-40B4-BE49-F238E27FC236}">
                <a16:creationId xmlns:a16="http://schemas.microsoft.com/office/drawing/2014/main" id="{0A8F91AA-5E3F-49ED-865C-4FD9407D11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914400"/>
            <a:ext cx="36576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5" name="Text Box 5">
            <a:extLst>
              <a:ext uri="{FF2B5EF4-FFF2-40B4-BE49-F238E27FC236}">
                <a16:creationId xmlns:a16="http://schemas.microsoft.com/office/drawing/2014/main" id="{5754FAB7-6597-428B-AFB9-B255CDB9DE7A}"/>
              </a:ext>
            </a:extLst>
          </p:cNvPr>
          <p:cNvSpPr txBox="1">
            <a:spLocks noChangeArrowheads="1"/>
          </p:cNvSpPr>
          <p:nvPr/>
        </p:nvSpPr>
        <p:spPr bwMode="auto">
          <a:xfrm>
            <a:off x="762000" y="3886200"/>
            <a:ext cx="6134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Use of inf to evaluate expression when a variable goes to infinity</a:t>
            </a:r>
          </a:p>
        </p:txBody>
      </p:sp>
      <p:sp>
        <p:nvSpPr>
          <p:cNvPr id="20486" name="Rectangle 6">
            <a:extLst>
              <a:ext uri="{FF2B5EF4-FFF2-40B4-BE49-F238E27FC236}">
                <a16:creationId xmlns:a16="http://schemas.microsoft.com/office/drawing/2014/main" id="{839B005F-8CD1-4548-92D1-169275442435}"/>
              </a:ext>
            </a:extLst>
          </p:cNvPr>
          <p:cNvSpPr>
            <a:spLocks noChangeArrowheads="1"/>
          </p:cNvSpPr>
          <p:nvPr/>
        </p:nvSpPr>
        <p:spPr bwMode="auto">
          <a:xfrm>
            <a:off x="3429000" y="4572000"/>
            <a:ext cx="1279517"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err="1"/>
              <a:t>infinitytest</a:t>
            </a:r>
            <a:r>
              <a:rPr lang="en-US" altLang="en-US" sz="1400" dirty="0"/>
              <a:t>(1)</a:t>
            </a:r>
          </a:p>
          <a:p>
            <a:r>
              <a:rPr lang="en-US" altLang="en-US" sz="1400" dirty="0" err="1"/>
              <a:t>ans</a:t>
            </a:r>
            <a:r>
              <a:rPr lang="en-US" altLang="en-US" sz="1400" dirty="0"/>
              <a:t> =</a:t>
            </a:r>
          </a:p>
          <a:p>
            <a:r>
              <a:rPr lang="en-US" altLang="en-US" sz="1400" dirty="0"/>
              <a:t>    0.6000</a:t>
            </a:r>
          </a:p>
          <a:p>
            <a:r>
              <a:rPr lang="en-US" altLang="en-US" sz="1400" dirty="0" err="1"/>
              <a:t>infinitytest</a:t>
            </a:r>
            <a:r>
              <a:rPr lang="en-US" altLang="en-US" sz="1400" dirty="0"/>
              <a:t>(0)</a:t>
            </a:r>
          </a:p>
          <a:p>
            <a:r>
              <a:rPr lang="en-US" altLang="en-US" sz="1400" dirty="0" err="1"/>
              <a:t>ans</a:t>
            </a:r>
            <a:r>
              <a:rPr lang="en-US" altLang="en-US" sz="1400" dirty="0"/>
              <a:t> =</a:t>
            </a:r>
          </a:p>
          <a:p>
            <a:r>
              <a:rPr lang="en-US" altLang="en-US" sz="1400" dirty="0"/>
              <a:t>   1.6653e-16</a:t>
            </a:r>
          </a:p>
          <a:p>
            <a:r>
              <a:rPr lang="en-US" altLang="en-US" sz="1400" dirty="0" err="1"/>
              <a:t>infinitytest</a:t>
            </a:r>
            <a:r>
              <a:rPr lang="en-US" altLang="en-US" sz="1400" dirty="0"/>
              <a:t>(inf)</a:t>
            </a:r>
          </a:p>
          <a:p>
            <a:r>
              <a:rPr lang="en-US" altLang="en-US" sz="1400" dirty="0" err="1"/>
              <a:t>ans</a:t>
            </a:r>
            <a:r>
              <a:rPr lang="en-US" altLang="en-US" sz="1400" dirty="0"/>
              <a:t> =</a:t>
            </a:r>
          </a:p>
          <a:p>
            <a:r>
              <a:rPr lang="en-US" altLang="en-US" sz="1400" dirty="0"/>
              <a:t>     3</a:t>
            </a:r>
          </a:p>
        </p:txBody>
      </p:sp>
      <p:sp>
        <p:nvSpPr>
          <p:cNvPr id="20487" name="Rectangle 7">
            <a:extLst>
              <a:ext uri="{FF2B5EF4-FFF2-40B4-BE49-F238E27FC236}">
                <a16:creationId xmlns:a16="http://schemas.microsoft.com/office/drawing/2014/main" id="{A3BEF5A2-450C-4A81-BD06-60DF0DAC67CF}"/>
              </a:ext>
            </a:extLst>
          </p:cNvPr>
          <p:cNvSpPr>
            <a:spLocks noChangeArrowheads="1"/>
          </p:cNvSpPr>
          <p:nvPr/>
        </p:nvSpPr>
        <p:spPr bwMode="auto">
          <a:xfrm>
            <a:off x="762000" y="4419600"/>
            <a:ext cx="2119313"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function  y = infinitytest(x)</a:t>
            </a:r>
          </a:p>
          <a:p>
            <a:r>
              <a:rPr lang="en-US" altLang="en-US" sz="1400"/>
              <a:t>x = x + eps*( x = = 0);</a:t>
            </a:r>
          </a:p>
          <a:p>
            <a:r>
              <a:rPr lang="en-US" altLang="en-US" sz="1400"/>
              <a:t>y = 3/(1 + 4/x);</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8D32740A-1F1C-4FCC-A31A-7ED619C6C2BC}"/>
              </a:ext>
            </a:extLst>
          </p:cNvPr>
          <p:cNvSpPr txBox="1">
            <a:spLocks noChangeArrowheads="1"/>
          </p:cNvSpPr>
          <p:nvPr/>
        </p:nvSpPr>
        <p:spPr bwMode="auto">
          <a:xfrm>
            <a:off x="898525" y="357188"/>
            <a:ext cx="817245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MATLAB Functions</a:t>
            </a:r>
          </a:p>
          <a:p>
            <a:endParaRPr lang="en-US" altLang="en-US" dirty="0"/>
          </a:p>
          <a:p>
            <a:r>
              <a:rPr lang="en-US" altLang="en-US" dirty="0"/>
              <a:t>Functions are defined in the editor and saved as m-files. The name of the m-file</a:t>
            </a:r>
          </a:p>
          <a:p>
            <a:r>
              <a:rPr lang="en-US" altLang="en-US" dirty="0"/>
              <a:t>is the name of the function with a   .m extension, e.g.   </a:t>
            </a:r>
            <a:r>
              <a:rPr lang="en-US" altLang="en-US" dirty="0" err="1"/>
              <a:t>myfunction.m</a:t>
            </a:r>
            <a:r>
              <a:rPr lang="en-US" altLang="en-US" dirty="0"/>
              <a:t>  etc. As shown</a:t>
            </a:r>
          </a:p>
          <a:p>
            <a:r>
              <a:rPr lang="en-US" altLang="en-US" dirty="0"/>
              <a:t> in the example below, functions can have multiple outputs (as well as multiple inputs).</a:t>
            </a:r>
          </a:p>
        </p:txBody>
      </p:sp>
      <p:sp>
        <p:nvSpPr>
          <p:cNvPr id="12291" name="Text Box 3">
            <a:extLst>
              <a:ext uri="{FF2B5EF4-FFF2-40B4-BE49-F238E27FC236}">
                <a16:creationId xmlns:a16="http://schemas.microsoft.com/office/drawing/2014/main" id="{FC922CFA-D12B-44AD-A2C5-89215BD0C5A5}"/>
              </a:ext>
            </a:extLst>
          </p:cNvPr>
          <p:cNvSpPr txBox="1">
            <a:spLocks noChangeArrowheads="1"/>
          </p:cNvSpPr>
          <p:nvPr/>
        </p:nvSpPr>
        <p:spPr bwMode="auto">
          <a:xfrm>
            <a:off x="974725" y="2033588"/>
            <a:ext cx="24272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function  [y , z] = test(x)</a:t>
            </a:r>
          </a:p>
          <a:p>
            <a:r>
              <a:rPr lang="en-US" altLang="en-US"/>
              <a:t>y = x.^2;</a:t>
            </a:r>
          </a:p>
          <a:p>
            <a:r>
              <a:rPr lang="en-US" altLang="en-US"/>
              <a:t>z = 10*exp(-x);</a:t>
            </a:r>
          </a:p>
        </p:txBody>
      </p:sp>
      <p:sp>
        <p:nvSpPr>
          <p:cNvPr id="12292" name="Rectangle 4">
            <a:extLst>
              <a:ext uri="{FF2B5EF4-FFF2-40B4-BE49-F238E27FC236}">
                <a16:creationId xmlns:a16="http://schemas.microsoft.com/office/drawing/2014/main" id="{DDBA1988-BE20-4D21-B067-62B008213EB0}"/>
              </a:ext>
            </a:extLst>
          </p:cNvPr>
          <p:cNvSpPr>
            <a:spLocks noChangeArrowheads="1"/>
          </p:cNvSpPr>
          <p:nvPr/>
        </p:nvSpPr>
        <p:spPr bwMode="auto">
          <a:xfrm>
            <a:off x="1066800" y="3657600"/>
            <a:ext cx="185178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a:t>
            </a:r>
            <a:r>
              <a:rPr lang="en-US" altLang="en-US" sz="1400" dirty="0" err="1"/>
              <a:t>linspace</a:t>
            </a:r>
            <a:r>
              <a:rPr lang="en-US" altLang="en-US" sz="1400" dirty="0"/>
              <a:t>(0, 2, 100);</a:t>
            </a:r>
          </a:p>
          <a:p>
            <a:r>
              <a:rPr lang="en-US" altLang="en-US" sz="1400" dirty="0"/>
              <a:t>[s, t] = test(x);</a:t>
            </a:r>
          </a:p>
          <a:p>
            <a:r>
              <a:rPr lang="en-US" altLang="en-US" sz="1400" dirty="0"/>
              <a:t>plot(x, s, x, t)</a:t>
            </a:r>
          </a:p>
        </p:txBody>
      </p:sp>
      <p:pic>
        <p:nvPicPr>
          <p:cNvPr id="12293" name="Picture 5">
            <a:extLst>
              <a:ext uri="{FF2B5EF4-FFF2-40B4-BE49-F238E27FC236}">
                <a16:creationId xmlns:a16="http://schemas.microsoft.com/office/drawing/2014/main" id="{3CB2FF1A-22F2-42F2-84B9-93EE6228A0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2743200"/>
            <a:ext cx="4162425" cy="312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4" name="Text Box 6">
            <a:extLst>
              <a:ext uri="{FF2B5EF4-FFF2-40B4-BE49-F238E27FC236}">
                <a16:creationId xmlns:a16="http://schemas.microsoft.com/office/drawing/2014/main" id="{4BECF114-1B8E-448E-A115-124440519DFA}"/>
              </a:ext>
            </a:extLst>
          </p:cNvPr>
          <p:cNvSpPr txBox="1">
            <a:spLocks noChangeArrowheads="1"/>
          </p:cNvSpPr>
          <p:nvPr/>
        </p:nvSpPr>
        <p:spPr bwMode="auto">
          <a:xfrm>
            <a:off x="914400" y="5943600"/>
            <a:ext cx="7289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All the variables appearing in a function are local to that function, i.e. they do</a:t>
            </a:r>
          </a:p>
          <a:p>
            <a:r>
              <a:rPr lang="en-US" altLang="en-US"/>
              <a:t>not change any similarly named variables in the MATLAB workspace.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a16="http://schemas.microsoft.com/office/drawing/2014/main" id="{964F39B0-B218-4176-B7E1-892B19606804}"/>
              </a:ext>
            </a:extLst>
          </p:cNvPr>
          <p:cNvSpPr txBox="1">
            <a:spLocks noChangeArrowheads="1"/>
          </p:cNvSpPr>
          <p:nvPr/>
        </p:nvSpPr>
        <p:spPr bwMode="auto">
          <a:xfrm>
            <a:off x="746125" y="433388"/>
            <a:ext cx="809625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MATLAB Scripts</a:t>
            </a:r>
          </a:p>
          <a:p>
            <a:endParaRPr lang="en-US" altLang="en-US" dirty="0"/>
          </a:p>
          <a:p>
            <a:r>
              <a:rPr lang="en-US" altLang="en-US" dirty="0"/>
              <a:t>A MATLAB script is a sequence of ordinary MATLAB statements, defined in the</a:t>
            </a:r>
          </a:p>
          <a:p>
            <a:r>
              <a:rPr lang="en-US" altLang="en-US" dirty="0"/>
              <a:t>editor and then saved as a </a:t>
            </a:r>
            <a:r>
              <a:rPr lang="en-US" altLang="en-US" dirty="0" err="1"/>
              <a:t>file.The</a:t>
            </a:r>
            <a:r>
              <a:rPr lang="en-US" altLang="en-US" dirty="0"/>
              <a:t> file has the name of the script followed by </a:t>
            </a:r>
          </a:p>
          <a:p>
            <a:r>
              <a:rPr lang="en-US" altLang="en-US" dirty="0"/>
              <a:t>a  .m extension, e.g.  </a:t>
            </a:r>
            <a:r>
              <a:rPr lang="en-US" altLang="en-US" dirty="0" err="1"/>
              <a:t>myscript.m</a:t>
            </a:r>
            <a:r>
              <a:rPr lang="en-US" altLang="en-US" dirty="0"/>
              <a:t>.</a:t>
            </a:r>
          </a:p>
          <a:p>
            <a:r>
              <a:rPr lang="en-US" altLang="en-US" dirty="0"/>
              <a:t>Typing the script name at the MATLAB prompt then causes the script to be executed. </a:t>
            </a:r>
          </a:p>
          <a:p>
            <a:r>
              <a:rPr lang="en-US" altLang="en-US" dirty="0"/>
              <a:t>Variables in the script change any values of variables of the same name that exist </a:t>
            </a:r>
          </a:p>
          <a:p>
            <a:r>
              <a:rPr lang="en-US" altLang="en-US" dirty="0"/>
              <a:t>in the current MATLAB session.</a:t>
            </a:r>
          </a:p>
        </p:txBody>
      </p:sp>
      <p:sp>
        <p:nvSpPr>
          <p:cNvPr id="13315" name="Rectangle 3">
            <a:extLst>
              <a:ext uri="{FF2B5EF4-FFF2-40B4-BE49-F238E27FC236}">
                <a16:creationId xmlns:a16="http://schemas.microsoft.com/office/drawing/2014/main" id="{2618C0CB-403F-4BDC-B24B-F32503ACBFCF}"/>
              </a:ext>
            </a:extLst>
          </p:cNvPr>
          <p:cNvSpPr>
            <a:spLocks noChangeArrowheads="1"/>
          </p:cNvSpPr>
          <p:nvPr/>
        </p:nvSpPr>
        <p:spPr bwMode="auto">
          <a:xfrm>
            <a:off x="990600" y="2895600"/>
            <a:ext cx="17018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 testscript</a:t>
            </a:r>
          </a:p>
          <a:p>
            <a:r>
              <a:rPr lang="en-US" altLang="en-US" sz="1400"/>
              <a:t>x =linspace(0,2,100);</a:t>
            </a:r>
          </a:p>
          <a:p>
            <a:r>
              <a:rPr lang="en-US" altLang="en-US" sz="1400"/>
              <a:t>y = x.^2;</a:t>
            </a:r>
          </a:p>
          <a:p>
            <a:r>
              <a:rPr lang="en-US" altLang="en-US" sz="1400"/>
              <a:t>z = 10*exp(-x);</a:t>
            </a:r>
          </a:p>
          <a:p>
            <a:r>
              <a:rPr lang="en-US" altLang="en-US" sz="1400"/>
              <a:t>plot(x,y,x,z)</a:t>
            </a:r>
          </a:p>
        </p:txBody>
      </p:sp>
      <p:sp>
        <p:nvSpPr>
          <p:cNvPr id="13316" name="Rectangle 4">
            <a:extLst>
              <a:ext uri="{FF2B5EF4-FFF2-40B4-BE49-F238E27FC236}">
                <a16:creationId xmlns:a16="http://schemas.microsoft.com/office/drawing/2014/main" id="{EBB83EB9-E81B-4E8C-8590-75B755DC4E3C}"/>
              </a:ext>
            </a:extLst>
          </p:cNvPr>
          <p:cNvSpPr>
            <a:spLocks noChangeArrowheads="1"/>
          </p:cNvSpPr>
          <p:nvPr/>
        </p:nvSpPr>
        <p:spPr bwMode="auto">
          <a:xfrm>
            <a:off x="1143000" y="6064888"/>
            <a:ext cx="83388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err="1"/>
              <a:t>testscript</a:t>
            </a:r>
            <a:endParaRPr lang="en-US" altLang="en-US" sz="1400" dirty="0"/>
          </a:p>
        </p:txBody>
      </p:sp>
      <p:pic>
        <p:nvPicPr>
          <p:cNvPr id="13317" name="Picture 5">
            <a:extLst>
              <a:ext uri="{FF2B5EF4-FFF2-40B4-BE49-F238E27FC236}">
                <a16:creationId xmlns:a16="http://schemas.microsoft.com/office/drawing/2014/main" id="{4308686E-56FC-4049-B116-6E8B555394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952750"/>
            <a:ext cx="4619625" cy="346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6C1341EC-4AE9-CB71-4FC6-5FB5B14B5FA7}"/>
              </a:ext>
            </a:extLst>
          </p:cNvPr>
          <p:cNvSpPr txBox="1"/>
          <p:nvPr/>
        </p:nvSpPr>
        <p:spPr>
          <a:xfrm>
            <a:off x="742114" y="4335472"/>
            <a:ext cx="2590800" cy="1477328"/>
          </a:xfrm>
          <a:prstGeom prst="rect">
            <a:avLst/>
          </a:prstGeom>
          <a:noFill/>
        </p:spPr>
        <p:txBody>
          <a:bodyPr wrap="square" rtlCol="0">
            <a:spAutoFit/>
          </a:bodyPr>
          <a:lstStyle/>
          <a:p>
            <a:r>
              <a:rPr lang="en-US" dirty="0"/>
              <a:t>If we save this script as an m-file called </a:t>
            </a:r>
            <a:r>
              <a:rPr lang="en-US" dirty="0" err="1"/>
              <a:t>testscript</a:t>
            </a:r>
            <a:r>
              <a:rPr lang="en-US" dirty="0"/>
              <a:t> we can run that script by typing in the command window:</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a:extLst>
              <a:ext uri="{FF2B5EF4-FFF2-40B4-BE49-F238E27FC236}">
                <a16:creationId xmlns:a16="http://schemas.microsoft.com/office/drawing/2014/main" id="{1BE6E5F9-74B0-46D1-94ED-FA47A8930286}"/>
              </a:ext>
            </a:extLst>
          </p:cNvPr>
          <p:cNvSpPr txBox="1">
            <a:spLocks noChangeArrowheads="1"/>
          </p:cNvSpPr>
          <p:nvPr/>
        </p:nvSpPr>
        <p:spPr bwMode="auto">
          <a:xfrm>
            <a:off x="1127125" y="904875"/>
            <a:ext cx="4884671" cy="3077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800" i="1" dirty="0"/>
              <a:t>	</a:t>
            </a:r>
            <a:r>
              <a:rPr lang="en-US" altLang="en-US" sz="2800" i="1" dirty="0">
                <a:latin typeface="Arial" panose="020B0604020202020204" pitchFamily="34" charset="0"/>
                <a:cs typeface="Arial" panose="020B0604020202020204" pitchFamily="34" charset="0"/>
              </a:rPr>
              <a:t>      </a:t>
            </a:r>
            <a:r>
              <a:rPr lang="en-US" altLang="en-US" sz="2800" i="1" dirty="0">
                <a:solidFill>
                  <a:srgbClr val="33CC33"/>
                </a:solidFill>
                <a:latin typeface="Arial" panose="020B0604020202020204" pitchFamily="34" charset="0"/>
                <a:cs typeface="Arial" panose="020B0604020202020204" pitchFamily="34" charset="0"/>
              </a:rPr>
              <a:t>Learning Objectives</a:t>
            </a:r>
          </a:p>
          <a:p>
            <a:endParaRPr lang="en-US" altLang="en-US" sz="2800" i="1" dirty="0">
              <a:solidFill>
                <a:srgbClr val="66FF66"/>
              </a:solidFill>
            </a:endParaRPr>
          </a:p>
          <a:p>
            <a:endParaRPr lang="en-US" altLang="en-US" sz="2400" dirty="0"/>
          </a:p>
          <a:p>
            <a:r>
              <a:rPr lang="en-US" altLang="en-US" sz="2400" dirty="0"/>
              <a:t>	</a:t>
            </a:r>
            <a:r>
              <a:rPr lang="en-US" altLang="en-US" i="1" dirty="0">
                <a:solidFill>
                  <a:srgbClr val="33CC33"/>
                </a:solidFill>
                <a:latin typeface="Arial" panose="020B0604020202020204" pitchFamily="34" charset="0"/>
                <a:cs typeface="Arial" panose="020B0604020202020204" pitchFamily="34" charset="0"/>
              </a:rPr>
              <a:t>familiarity with:</a:t>
            </a:r>
          </a:p>
          <a:p>
            <a:r>
              <a:rPr lang="en-US" altLang="en-US" i="1" dirty="0">
                <a:solidFill>
                  <a:srgbClr val="33CC33"/>
                </a:solidFill>
                <a:latin typeface="Arial" panose="020B0604020202020204" pitchFamily="34" charset="0"/>
                <a:cs typeface="Arial" panose="020B0604020202020204" pitchFamily="34" charset="0"/>
              </a:rPr>
              <a:t>		MATLAB operations</a:t>
            </a:r>
          </a:p>
          <a:p>
            <a:r>
              <a:rPr lang="en-US" altLang="en-US" i="1" dirty="0">
                <a:solidFill>
                  <a:srgbClr val="33CC33"/>
                </a:solidFill>
                <a:latin typeface="Arial" panose="020B0604020202020204" pitchFamily="34" charset="0"/>
                <a:cs typeface="Arial" panose="020B0604020202020204" pitchFamily="34" charset="0"/>
              </a:rPr>
              <a:t>		Simple Plotting</a:t>
            </a:r>
          </a:p>
          <a:p>
            <a:r>
              <a:rPr lang="en-US" altLang="en-US" i="1" dirty="0">
                <a:solidFill>
                  <a:srgbClr val="33CC33"/>
                </a:solidFill>
                <a:latin typeface="Arial" panose="020B0604020202020204" pitchFamily="34" charset="0"/>
                <a:cs typeface="Arial" panose="020B0604020202020204" pitchFamily="34" charset="0"/>
              </a:rPr>
              <a:t>		MATLAB functions, scripts</a:t>
            </a:r>
          </a:p>
          <a:p>
            <a:r>
              <a:rPr lang="en-US" altLang="en-US" i="1" dirty="0">
                <a:solidFill>
                  <a:srgbClr val="33CC33"/>
                </a:solidFill>
                <a:latin typeface="Arial" panose="020B0604020202020204" pitchFamily="34" charset="0"/>
                <a:cs typeface="Arial" panose="020B0604020202020204" pitchFamily="34" charset="0"/>
              </a:rPr>
              <a:t>		Matrices, vectors</a:t>
            </a:r>
          </a:p>
          <a:p>
            <a:r>
              <a:rPr lang="en-US" altLang="en-US" i="1" dirty="0">
                <a:solidFill>
                  <a:srgbClr val="33CC33"/>
                </a:solidFill>
                <a:latin typeface="Arial" panose="020B0604020202020204" pitchFamily="34" charset="0"/>
                <a:cs typeface="Arial" panose="020B0604020202020204" pitchFamily="34" charset="0"/>
              </a:rPr>
              <a:t>		Symbolic calculations.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8ED72AA4-C286-4E83-B23A-2218BF4D9E9E}"/>
              </a:ext>
            </a:extLst>
          </p:cNvPr>
          <p:cNvSpPr txBox="1">
            <a:spLocks noChangeArrowheads="1"/>
          </p:cNvSpPr>
          <p:nvPr/>
        </p:nvSpPr>
        <p:spPr bwMode="auto">
          <a:xfrm>
            <a:off x="914400" y="304800"/>
            <a:ext cx="73215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MATLAB Matrices</a:t>
            </a:r>
          </a:p>
          <a:p>
            <a:endParaRPr lang="en-US" altLang="en-US" dirty="0"/>
          </a:p>
          <a:p>
            <a:r>
              <a:rPr lang="en-US" altLang="en-US" dirty="0"/>
              <a:t>MATLAB was designed to perform operations with matrices very effectively.</a:t>
            </a:r>
          </a:p>
          <a:p>
            <a:r>
              <a:rPr lang="en-US" altLang="en-US" dirty="0">
                <a:solidFill>
                  <a:srgbClr val="C00000"/>
                </a:solidFill>
              </a:rPr>
              <a:t>Entering matrices manually is as easy as vectors:</a:t>
            </a:r>
          </a:p>
        </p:txBody>
      </p:sp>
      <p:sp>
        <p:nvSpPr>
          <p:cNvPr id="14339" name="Rectangle 3">
            <a:extLst>
              <a:ext uri="{FF2B5EF4-FFF2-40B4-BE49-F238E27FC236}">
                <a16:creationId xmlns:a16="http://schemas.microsoft.com/office/drawing/2014/main" id="{D0564075-EFAA-4230-A797-65C11804543B}"/>
              </a:ext>
            </a:extLst>
          </p:cNvPr>
          <p:cNvSpPr>
            <a:spLocks noChangeArrowheads="1"/>
          </p:cNvSpPr>
          <p:nvPr/>
        </p:nvSpPr>
        <p:spPr bwMode="auto">
          <a:xfrm>
            <a:off x="1066800" y="1524000"/>
            <a:ext cx="254268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matrix  =   [  4 0 3; 0 3 5; 3 5 7  ]</a:t>
            </a:r>
          </a:p>
          <a:p>
            <a:endParaRPr lang="en-US" altLang="en-US" sz="1400" dirty="0"/>
          </a:p>
          <a:p>
            <a:r>
              <a:rPr lang="en-US" altLang="en-US" sz="1400" dirty="0"/>
              <a:t> matrix =</a:t>
            </a:r>
          </a:p>
          <a:p>
            <a:r>
              <a:rPr lang="en-US" altLang="en-US" sz="1400" dirty="0"/>
              <a:t>   	  4     0     3</a:t>
            </a:r>
          </a:p>
          <a:p>
            <a:r>
              <a:rPr lang="en-US" altLang="en-US" sz="1400" dirty="0"/>
              <a:t>   	  0     3     5</a:t>
            </a:r>
          </a:p>
          <a:p>
            <a:r>
              <a:rPr lang="en-US" altLang="en-US" sz="1400" dirty="0"/>
              <a:t>     	  3     5     7</a:t>
            </a:r>
          </a:p>
        </p:txBody>
      </p:sp>
      <p:sp>
        <p:nvSpPr>
          <p:cNvPr id="14340" name="Text Box 4">
            <a:extLst>
              <a:ext uri="{FF2B5EF4-FFF2-40B4-BE49-F238E27FC236}">
                <a16:creationId xmlns:a16="http://schemas.microsoft.com/office/drawing/2014/main" id="{70F3CA1C-1292-4DFD-B653-87AE215157A5}"/>
              </a:ext>
            </a:extLst>
          </p:cNvPr>
          <p:cNvSpPr txBox="1">
            <a:spLocks noChangeArrowheads="1"/>
          </p:cNvSpPr>
          <p:nvPr/>
        </p:nvSpPr>
        <p:spPr bwMode="auto">
          <a:xfrm>
            <a:off x="914400" y="3200400"/>
            <a:ext cx="327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Accessing individual components</a:t>
            </a:r>
          </a:p>
        </p:txBody>
      </p:sp>
      <p:sp>
        <p:nvSpPr>
          <p:cNvPr id="14341" name="Rectangle 5">
            <a:extLst>
              <a:ext uri="{FF2B5EF4-FFF2-40B4-BE49-F238E27FC236}">
                <a16:creationId xmlns:a16="http://schemas.microsoft.com/office/drawing/2014/main" id="{2D82650B-998F-4991-A616-81CA55665D19}"/>
              </a:ext>
            </a:extLst>
          </p:cNvPr>
          <p:cNvSpPr>
            <a:spLocks noChangeArrowheads="1"/>
          </p:cNvSpPr>
          <p:nvPr/>
        </p:nvSpPr>
        <p:spPr bwMode="auto">
          <a:xfrm>
            <a:off x="1143000" y="3810000"/>
            <a:ext cx="99578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matrix(2,3)</a:t>
            </a:r>
          </a:p>
          <a:p>
            <a:r>
              <a:rPr lang="en-US" altLang="en-US" sz="1400" dirty="0" err="1"/>
              <a:t>ans</a:t>
            </a:r>
            <a:r>
              <a:rPr lang="en-US" altLang="en-US" sz="1400" dirty="0"/>
              <a:t> =</a:t>
            </a:r>
          </a:p>
          <a:p>
            <a:r>
              <a:rPr lang="en-US" altLang="en-US" sz="1400" dirty="0"/>
              <a:t>     5</a:t>
            </a:r>
          </a:p>
        </p:txBody>
      </p:sp>
      <p:sp>
        <p:nvSpPr>
          <p:cNvPr id="14342" name="Text Box 6">
            <a:extLst>
              <a:ext uri="{FF2B5EF4-FFF2-40B4-BE49-F238E27FC236}">
                <a16:creationId xmlns:a16="http://schemas.microsoft.com/office/drawing/2014/main" id="{5DA5B178-AF91-48DD-BF2E-86A4B4291977}"/>
              </a:ext>
            </a:extLst>
          </p:cNvPr>
          <p:cNvSpPr txBox="1">
            <a:spLocks noChangeArrowheads="1"/>
          </p:cNvSpPr>
          <p:nvPr/>
        </p:nvSpPr>
        <p:spPr bwMode="auto">
          <a:xfrm>
            <a:off x="914400" y="4495800"/>
            <a:ext cx="2705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Accessing rows or columns</a:t>
            </a:r>
          </a:p>
        </p:txBody>
      </p:sp>
      <p:sp>
        <p:nvSpPr>
          <p:cNvPr id="14343" name="Rectangle 7">
            <a:extLst>
              <a:ext uri="{FF2B5EF4-FFF2-40B4-BE49-F238E27FC236}">
                <a16:creationId xmlns:a16="http://schemas.microsoft.com/office/drawing/2014/main" id="{373D76F4-245B-4D30-A1E5-B5083D2B02B3}"/>
              </a:ext>
            </a:extLst>
          </p:cNvPr>
          <p:cNvSpPr>
            <a:spLocks noChangeArrowheads="1"/>
          </p:cNvSpPr>
          <p:nvPr/>
        </p:nvSpPr>
        <p:spPr bwMode="auto">
          <a:xfrm>
            <a:off x="1295400" y="4851400"/>
            <a:ext cx="1396536"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matrix(: , 2)</a:t>
            </a:r>
          </a:p>
          <a:p>
            <a:r>
              <a:rPr lang="en-US" altLang="en-US" sz="1400" dirty="0" err="1"/>
              <a:t>ans</a:t>
            </a:r>
            <a:r>
              <a:rPr lang="en-US" altLang="en-US" sz="1400" dirty="0"/>
              <a:t> =</a:t>
            </a:r>
          </a:p>
          <a:p>
            <a:r>
              <a:rPr lang="en-US" altLang="en-US" sz="1400" dirty="0"/>
              <a:t>   	 0</a:t>
            </a:r>
          </a:p>
          <a:p>
            <a:r>
              <a:rPr lang="en-US" altLang="en-US" sz="1400" dirty="0"/>
              <a:t>    	 3</a:t>
            </a:r>
          </a:p>
          <a:p>
            <a:r>
              <a:rPr lang="en-US" altLang="en-US" sz="1400" dirty="0"/>
              <a:t>    	 5</a:t>
            </a:r>
          </a:p>
          <a:p>
            <a:r>
              <a:rPr lang="en-US" altLang="en-US" sz="1400" dirty="0"/>
              <a:t>matrix(3, :)</a:t>
            </a:r>
          </a:p>
          <a:p>
            <a:r>
              <a:rPr lang="en-US" altLang="en-US" sz="1400" dirty="0" err="1"/>
              <a:t>ans</a:t>
            </a:r>
            <a:r>
              <a:rPr lang="en-US" altLang="en-US" sz="1400" dirty="0"/>
              <a:t> =</a:t>
            </a:r>
          </a:p>
          <a:p>
            <a:r>
              <a:rPr lang="en-US" altLang="en-US" sz="1400" dirty="0"/>
              <a:t>           3     5     7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D3F774C6-B83F-45EC-9C8B-F27D71EE5004}"/>
              </a:ext>
            </a:extLst>
          </p:cNvPr>
          <p:cNvSpPr txBox="1">
            <a:spLocks noChangeArrowheads="1"/>
          </p:cNvSpPr>
          <p:nvPr/>
        </p:nvSpPr>
        <p:spPr bwMode="auto">
          <a:xfrm>
            <a:off x="762000" y="228600"/>
            <a:ext cx="8045792"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Some matrix functions</a:t>
            </a:r>
          </a:p>
          <a:p>
            <a:endParaRPr lang="en-US" altLang="en-US" dirty="0"/>
          </a:p>
          <a:p>
            <a:r>
              <a:rPr lang="en-US" altLang="en-US" dirty="0"/>
              <a:t>size(M) 		returns number of rows, nr, and number of columns, </a:t>
            </a:r>
            <a:r>
              <a:rPr lang="en-US" altLang="en-US" dirty="0" err="1"/>
              <a:t>nc</a:t>
            </a:r>
            <a:r>
              <a:rPr lang="en-US" altLang="en-US" dirty="0"/>
              <a:t>, as</a:t>
            </a:r>
          </a:p>
          <a:p>
            <a:r>
              <a:rPr lang="en-US" altLang="en-US" dirty="0"/>
              <a:t>		 a  vector [nr , </a:t>
            </a:r>
            <a:r>
              <a:rPr lang="en-US" altLang="en-US" dirty="0" err="1"/>
              <a:t>nc</a:t>
            </a:r>
            <a:r>
              <a:rPr lang="en-US" altLang="en-US" dirty="0"/>
              <a:t>]</a:t>
            </a:r>
          </a:p>
          <a:p>
            <a:r>
              <a:rPr lang="en-US" altLang="en-US" dirty="0"/>
              <a:t>trace(M)		trace of M  (sum of diagonal terms)</a:t>
            </a:r>
          </a:p>
          <a:p>
            <a:r>
              <a:rPr lang="en-US" altLang="en-US" dirty="0"/>
              <a:t>det(M)		determinant of M</a:t>
            </a:r>
          </a:p>
          <a:p>
            <a:r>
              <a:rPr lang="en-US" altLang="en-US" dirty="0"/>
              <a:t>M.'		transpose of M (interchange rows and columns) If M is real then </a:t>
            </a:r>
          </a:p>
          <a:p>
            <a:r>
              <a:rPr lang="en-US" altLang="en-US" dirty="0"/>
              <a:t>we can use M' instead. However, if M is complex then M' will interchange rows and </a:t>
            </a:r>
          </a:p>
          <a:p>
            <a:r>
              <a:rPr lang="en-US" altLang="en-US" dirty="0"/>
              <a:t>columns and also  perform a complex conjugation.</a:t>
            </a:r>
          </a:p>
        </p:txBody>
      </p:sp>
      <p:sp>
        <p:nvSpPr>
          <p:cNvPr id="15363" name="Rectangle 3">
            <a:extLst>
              <a:ext uri="{FF2B5EF4-FFF2-40B4-BE49-F238E27FC236}">
                <a16:creationId xmlns:a16="http://schemas.microsoft.com/office/drawing/2014/main" id="{72B23045-15A6-4B5D-B8D4-5282496C7A38}"/>
              </a:ext>
            </a:extLst>
          </p:cNvPr>
          <p:cNvSpPr>
            <a:spLocks noChangeArrowheads="1"/>
          </p:cNvSpPr>
          <p:nvPr/>
        </p:nvSpPr>
        <p:spPr bwMode="auto">
          <a:xfrm>
            <a:off x="898525" y="2925827"/>
            <a:ext cx="1127232"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size(matrix)</a:t>
            </a:r>
          </a:p>
          <a:p>
            <a:r>
              <a:rPr lang="en-US" altLang="en-US" sz="1400" dirty="0" err="1"/>
              <a:t>ans</a:t>
            </a:r>
            <a:r>
              <a:rPr lang="en-US" altLang="en-US" sz="1400" dirty="0"/>
              <a:t> =</a:t>
            </a:r>
          </a:p>
          <a:p>
            <a:r>
              <a:rPr lang="en-US" altLang="en-US" sz="1400" dirty="0"/>
              <a:t>     3     3</a:t>
            </a:r>
          </a:p>
          <a:p>
            <a:r>
              <a:rPr lang="en-US" altLang="en-US" sz="1400" dirty="0"/>
              <a:t>trace(matrix)</a:t>
            </a:r>
          </a:p>
          <a:p>
            <a:r>
              <a:rPr lang="en-US" altLang="en-US" sz="1400" dirty="0" err="1"/>
              <a:t>ans</a:t>
            </a:r>
            <a:r>
              <a:rPr lang="en-US" altLang="en-US" sz="1400" dirty="0"/>
              <a:t> =</a:t>
            </a:r>
          </a:p>
          <a:p>
            <a:r>
              <a:rPr lang="en-US" altLang="en-US" sz="1400" dirty="0"/>
              <a:t>    14</a:t>
            </a:r>
          </a:p>
          <a:p>
            <a:r>
              <a:rPr lang="en-US" altLang="en-US" sz="1400" dirty="0"/>
              <a:t>det(matrix)</a:t>
            </a:r>
          </a:p>
          <a:p>
            <a:r>
              <a:rPr lang="en-US" altLang="en-US" sz="1400" dirty="0" err="1"/>
              <a:t>ans</a:t>
            </a:r>
            <a:r>
              <a:rPr lang="en-US" altLang="en-US" sz="1400" dirty="0"/>
              <a:t> =</a:t>
            </a:r>
          </a:p>
          <a:p>
            <a:r>
              <a:rPr lang="en-US" altLang="en-US" sz="1400" dirty="0"/>
              <a:t>   -43</a:t>
            </a:r>
          </a:p>
          <a:p>
            <a:r>
              <a:rPr lang="en-US" altLang="en-US" sz="1400" dirty="0"/>
              <a:t>matrix'</a:t>
            </a:r>
          </a:p>
          <a:p>
            <a:endParaRPr lang="en-US" altLang="en-US" sz="1400" dirty="0"/>
          </a:p>
          <a:p>
            <a:r>
              <a:rPr lang="en-US" altLang="en-US" sz="1400" dirty="0" err="1"/>
              <a:t>ans</a:t>
            </a:r>
            <a:r>
              <a:rPr lang="en-US" altLang="en-US" sz="1400" dirty="0"/>
              <a:t> =</a:t>
            </a:r>
          </a:p>
          <a:p>
            <a:endParaRPr lang="en-US" altLang="en-US" sz="1400" dirty="0"/>
          </a:p>
          <a:p>
            <a:r>
              <a:rPr lang="en-US" altLang="en-US" sz="1400" dirty="0"/>
              <a:t>     4     0     3</a:t>
            </a:r>
          </a:p>
          <a:p>
            <a:r>
              <a:rPr lang="en-US" altLang="en-US" sz="1400" dirty="0"/>
              <a:t>     0     3     5</a:t>
            </a:r>
          </a:p>
          <a:p>
            <a:r>
              <a:rPr lang="en-US" altLang="en-US" sz="1400" dirty="0"/>
              <a:t>     3     5     7</a:t>
            </a:r>
          </a:p>
        </p:txBody>
      </p:sp>
      <p:sp>
        <p:nvSpPr>
          <p:cNvPr id="15365" name="Text Box 5">
            <a:extLst>
              <a:ext uri="{FF2B5EF4-FFF2-40B4-BE49-F238E27FC236}">
                <a16:creationId xmlns:a16="http://schemas.microsoft.com/office/drawing/2014/main" id="{C95BF2ED-9DBF-4038-9286-F009FA561C97}"/>
              </a:ext>
            </a:extLst>
          </p:cNvPr>
          <p:cNvSpPr txBox="1">
            <a:spLocks noChangeArrowheads="1"/>
          </p:cNvSpPr>
          <p:nvPr/>
        </p:nvSpPr>
        <p:spPr bwMode="auto">
          <a:xfrm>
            <a:off x="3124200" y="5334000"/>
            <a:ext cx="368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(no change since matrix is symmetric)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C97A029D-B34D-4D40-B4B5-145DB4045421}"/>
              </a:ext>
            </a:extLst>
          </p:cNvPr>
          <p:cNvSpPr>
            <a:spLocks noChangeArrowheads="1"/>
          </p:cNvSpPr>
          <p:nvPr/>
        </p:nvSpPr>
        <p:spPr bwMode="auto">
          <a:xfrm>
            <a:off x="609600" y="914400"/>
            <a:ext cx="1261884" cy="504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v = [ 1 2 3];</a:t>
            </a:r>
          </a:p>
          <a:p>
            <a:r>
              <a:rPr lang="en-US" altLang="en-US" sz="1400" dirty="0"/>
              <a:t>v*matrix</a:t>
            </a:r>
          </a:p>
          <a:p>
            <a:r>
              <a:rPr lang="en-US" altLang="en-US" sz="1400" dirty="0" err="1"/>
              <a:t>ans</a:t>
            </a:r>
            <a:r>
              <a:rPr lang="en-US" altLang="en-US" sz="1400" dirty="0"/>
              <a:t> =</a:t>
            </a:r>
          </a:p>
          <a:p>
            <a:endParaRPr lang="en-US" altLang="en-US" sz="1400" dirty="0"/>
          </a:p>
          <a:p>
            <a:r>
              <a:rPr lang="en-US" altLang="en-US" sz="1400" dirty="0"/>
              <a:t>    13    21    34</a:t>
            </a:r>
          </a:p>
          <a:p>
            <a:endParaRPr lang="en-US" altLang="en-US" sz="1400" dirty="0"/>
          </a:p>
          <a:p>
            <a:r>
              <a:rPr lang="en-US" altLang="en-US" sz="1400" dirty="0" err="1"/>
              <a:t>vt</a:t>
            </a:r>
            <a:r>
              <a:rPr lang="en-US" altLang="en-US" sz="1400" dirty="0"/>
              <a:t> = v'</a:t>
            </a:r>
          </a:p>
          <a:p>
            <a:r>
              <a:rPr lang="en-US" altLang="en-US" sz="1400" dirty="0" err="1"/>
              <a:t>vt</a:t>
            </a:r>
            <a:r>
              <a:rPr lang="en-US" altLang="en-US" sz="1400" dirty="0"/>
              <a:t> =</a:t>
            </a:r>
          </a:p>
          <a:p>
            <a:endParaRPr lang="en-US" altLang="en-US" sz="1400" dirty="0"/>
          </a:p>
          <a:p>
            <a:r>
              <a:rPr lang="en-US" altLang="en-US" sz="1400" dirty="0"/>
              <a:t>     1</a:t>
            </a:r>
          </a:p>
          <a:p>
            <a:r>
              <a:rPr lang="en-US" altLang="en-US" sz="1400" dirty="0"/>
              <a:t>     2</a:t>
            </a:r>
          </a:p>
          <a:p>
            <a:r>
              <a:rPr lang="en-US" altLang="en-US" sz="1400" dirty="0"/>
              <a:t>     3</a:t>
            </a:r>
          </a:p>
          <a:p>
            <a:r>
              <a:rPr lang="en-US" altLang="en-US" sz="1400" dirty="0"/>
              <a:t>matrix*</a:t>
            </a:r>
            <a:r>
              <a:rPr lang="en-US" altLang="en-US" sz="1400" dirty="0" err="1"/>
              <a:t>vt</a:t>
            </a:r>
            <a:endParaRPr lang="en-US" altLang="en-US" sz="1400" dirty="0"/>
          </a:p>
          <a:p>
            <a:r>
              <a:rPr lang="en-US" altLang="en-US" sz="1400" dirty="0" err="1"/>
              <a:t>ans</a:t>
            </a:r>
            <a:r>
              <a:rPr lang="en-US" altLang="en-US" sz="1400" dirty="0"/>
              <a:t> =</a:t>
            </a:r>
          </a:p>
          <a:p>
            <a:endParaRPr lang="en-US" altLang="en-US" sz="1400" dirty="0"/>
          </a:p>
          <a:p>
            <a:r>
              <a:rPr lang="en-US" altLang="en-US" sz="1400" dirty="0"/>
              <a:t>    13</a:t>
            </a:r>
          </a:p>
          <a:p>
            <a:r>
              <a:rPr lang="en-US" altLang="en-US" sz="1400" dirty="0"/>
              <a:t>    21</a:t>
            </a:r>
          </a:p>
          <a:p>
            <a:r>
              <a:rPr lang="en-US" altLang="en-US" sz="1400" dirty="0"/>
              <a:t>    34</a:t>
            </a:r>
          </a:p>
          <a:p>
            <a:r>
              <a:rPr lang="en-US" altLang="en-US" sz="1400" dirty="0"/>
              <a:t>v*matrix*</a:t>
            </a:r>
            <a:r>
              <a:rPr lang="en-US" altLang="en-US" sz="1400" dirty="0" err="1"/>
              <a:t>vt</a:t>
            </a:r>
            <a:endParaRPr lang="en-US" altLang="en-US" sz="1400" dirty="0"/>
          </a:p>
          <a:p>
            <a:endParaRPr lang="en-US" altLang="en-US" sz="1400" dirty="0"/>
          </a:p>
          <a:p>
            <a:r>
              <a:rPr lang="en-US" altLang="en-US" sz="1400" dirty="0" err="1"/>
              <a:t>ans</a:t>
            </a:r>
            <a:r>
              <a:rPr lang="en-US" altLang="en-US" sz="1400" dirty="0"/>
              <a:t> =</a:t>
            </a:r>
          </a:p>
          <a:p>
            <a:endParaRPr lang="en-US" altLang="en-US" sz="1400" dirty="0"/>
          </a:p>
          <a:p>
            <a:r>
              <a:rPr lang="en-US" altLang="en-US" sz="1400" dirty="0"/>
              <a:t>   157</a:t>
            </a:r>
          </a:p>
        </p:txBody>
      </p:sp>
      <p:sp>
        <p:nvSpPr>
          <p:cNvPr id="16387" name="Text Box 3">
            <a:extLst>
              <a:ext uri="{FF2B5EF4-FFF2-40B4-BE49-F238E27FC236}">
                <a16:creationId xmlns:a16="http://schemas.microsoft.com/office/drawing/2014/main" id="{DFFF2FD2-70C3-437D-800A-4B1DB6F87E39}"/>
              </a:ext>
            </a:extLst>
          </p:cNvPr>
          <p:cNvSpPr txBox="1">
            <a:spLocks noChangeArrowheads="1"/>
          </p:cNvSpPr>
          <p:nvPr/>
        </p:nvSpPr>
        <p:spPr bwMode="auto">
          <a:xfrm>
            <a:off x="533400" y="457200"/>
            <a:ext cx="32131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Multiplying matrices and vectors</a:t>
            </a:r>
          </a:p>
        </p:txBody>
      </p:sp>
      <p:sp>
        <p:nvSpPr>
          <p:cNvPr id="16388" name="Text Box 4">
            <a:extLst>
              <a:ext uri="{FF2B5EF4-FFF2-40B4-BE49-F238E27FC236}">
                <a16:creationId xmlns:a16="http://schemas.microsoft.com/office/drawing/2014/main" id="{F2035AF1-DB3A-4CCE-B9E1-42A970508C2E}"/>
              </a:ext>
            </a:extLst>
          </p:cNvPr>
          <p:cNvSpPr txBox="1">
            <a:spLocks noChangeArrowheads="1"/>
          </p:cNvSpPr>
          <p:nvPr/>
        </p:nvSpPr>
        <p:spPr bwMode="auto">
          <a:xfrm>
            <a:off x="2955925" y="2262188"/>
            <a:ext cx="5492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transpose of vector v (turn row vector to column vector or</a:t>
            </a:r>
          </a:p>
          <a:p>
            <a:r>
              <a:rPr lang="en-US" altLang="en-US" dirty="0">
                <a:solidFill>
                  <a:srgbClr val="C00000"/>
                </a:solidFill>
              </a:rPr>
              <a:t>vice-versa)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a:extLst>
              <a:ext uri="{FF2B5EF4-FFF2-40B4-BE49-F238E27FC236}">
                <a16:creationId xmlns:a16="http://schemas.microsoft.com/office/drawing/2014/main" id="{86B73EAD-6714-4272-8D52-747B64BE91CC}"/>
              </a:ext>
            </a:extLst>
          </p:cNvPr>
          <p:cNvSpPr txBox="1">
            <a:spLocks noChangeArrowheads="1"/>
          </p:cNvSpPr>
          <p:nvPr/>
        </p:nvSpPr>
        <p:spPr bwMode="auto">
          <a:xfrm>
            <a:off x="822325" y="509588"/>
            <a:ext cx="627380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Special matrices</a:t>
            </a:r>
          </a:p>
          <a:p>
            <a:endParaRPr lang="en-US" altLang="en-US" dirty="0"/>
          </a:p>
          <a:p>
            <a:r>
              <a:rPr lang="en-US" altLang="en-US" dirty="0"/>
              <a:t>zeros(</a:t>
            </a:r>
            <a:r>
              <a:rPr lang="en-US" altLang="en-US" dirty="0" err="1"/>
              <a:t>m,n</a:t>
            </a:r>
            <a:r>
              <a:rPr lang="en-US" altLang="en-US" dirty="0"/>
              <a:t>)   	matrix of all zeros with m rows and n columns</a:t>
            </a:r>
          </a:p>
          <a:p>
            <a:r>
              <a:rPr lang="en-US" altLang="en-US" dirty="0"/>
              <a:t>ones(</a:t>
            </a:r>
            <a:r>
              <a:rPr lang="en-US" altLang="en-US" dirty="0" err="1"/>
              <a:t>m,n</a:t>
            </a:r>
            <a:r>
              <a:rPr lang="en-US" altLang="en-US" dirty="0"/>
              <a:t>)	matrix of all ones with m rows and n columns</a:t>
            </a:r>
          </a:p>
          <a:p>
            <a:r>
              <a:rPr lang="en-US" altLang="en-US" dirty="0"/>
              <a:t>eye(</a:t>
            </a:r>
            <a:r>
              <a:rPr lang="en-US" altLang="en-US" dirty="0" err="1"/>
              <a:t>m,n</a:t>
            </a:r>
            <a:r>
              <a:rPr lang="en-US" altLang="en-US" dirty="0"/>
              <a:t>)		identity matrix with m rows and n columns</a:t>
            </a:r>
          </a:p>
        </p:txBody>
      </p:sp>
      <p:sp>
        <p:nvSpPr>
          <p:cNvPr id="17411" name="Rectangle 3">
            <a:extLst>
              <a:ext uri="{FF2B5EF4-FFF2-40B4-BE49-F238E27FC236}">
                <a16:creationId xmlns:a16="http://schemas.microsoft.com/office/drawing/2014/main" id="{B8276CD5-1FCC-4FFD-8D67-F673B5A1EB18}"/>
              </a:ext>
            </a:extLst>
          </p:cNvPr>
          <p:cNvSpPr>
            <a:spLocks noChangeArrowheads="1"/>
          </p:cNvSpPr>
          <p:nvPr/>
        </p:nvSpPr>
        <p:spPr bwMode="auto">
          <a:xfrm>
            <a:off x="914400" y="2209800"/>
            <a:ext cx="1127232"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sz="1400" dirty="0"/>
          </a:p>
          <a:p>
            <a:r>
              <a:rPr lang="en-US" altLang="en-US" sz="1400" dirty="0"/>
              <a:t>zeros(3,3)</a:t>
            </a:r>
          </a:p>
          <a:p>
            <a:r>
              <a:rPr lang="en-US" altLang="en-US" sz="1400" dirty="0" err="1"/>
              <a:t>ans</a:t>
            </a:r>
            <a:r>
              <a:rPr lang="en-US" altLang="en-US" sz="1400" dirty="0"/>
              <a:t> =</a:t>
            </a:r>
          </a:p>
          <a:p>
            <a:r>
              <a:rPr lang="en-US" altLang="en-US" sz="1400" dirty="0"/>
              <a:t>     0     0     0</a:t>
            </a:r>
          </a:p>
          <a:p>
            <a:r>
              <a:rPr lang="en-US" altLang="en-US" sz="1400" dirty="0"/>
              <a:t>     0     0     0</a:t>
            </a:r>
          </a:p>
          <a:p>
            <a:r>
              <a:rPr lang="en-US" altLang="en-US" sz="1400" dirty="0"/>
              <a:t>     0     0     0</a:t>
            </a:r>
          </a:p>
          <a:p>
            <a:r>
              <a:rPr lang="en-US" altLang="en-US" sz="1400" dirty="0"/>
              <a:t>ones(3,3)</a:t>
            </a:r>
          </a:p>
          <a:p>
            <a:r>
              <a:rPr lang="en-US" altLang="en-US" sz="1400" dirty="0" err="1"/>
              <a:t>ans</a:t>
            </a:r>
            <a:r>
              <a:rPr lang="en-US" altLang="en-US" sz="1400" dirty="0"/>
              <a:t> =</a:t>
            </a:r>
          </a:p>
          <a:p>
            <a:r>
              <a:rPr lang="en-US" altLang="en-US" sz="1400" dirty="0"/>
              <a:t>     1     1     1</a:t>
            </a:r>
          </a:p>
          <a:p>
            <a:r>
              <a:rPr lang="en-US" altLang="en-US" sz="1400" dirty="0"/>
              <a:t>     1     1     1</a:t>
            </a:r>
          </a:p>
          <a:p>
            <a:r>
              <a:rPr lang="en-US" altLang="en-US" sz="1400" dirty="0"/>
              <a:t>     1     1     1</a:t>
            </a:r>
          </a:p>
          <a:p>
            <a:r>
              <a:rPr lang="en-US" altLang="en-US" sz="1400" dirty="0"/>
              <a:t>eye(3,3)</a:t>
            </a:r>
          </a:p>
          <a:p>
            <a:r>
              <a:rPr lang="en-US" altLang="en-US" sz="1400" dirty="0" err="1"/>
              <a:t>ans</a:t>
            </a:r>
            <a:r>
              <a:rPr lang="en-US" altLang="en-US" sz="1400" dirty="0"/>
              <a:t> =</a:t>
            </a:r>
          </a:p>
          <a:p>
            <a:r>
              <a:rPr lang="en-US" altLang="en-US" sz="1400" dirty="0"/>
              <a:t>     1     0     0</a:t>
            </a:r>
          </a:p>
          <a:p>
            <a:r>
              <a:rPr lang="en-US" altLang="en-US" sz="1400" dirty="0"/>
              <a:t>     0     1     0</a:t>
            </a:r>
          </a:p>
          <a:p>
            <a:r>
              <a:rPr lang="en-US" altLang="en-US" sz="1400" dirty="0"/>
              <a:t>     0     0     1</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a:extLst>
              <a:ext uri="{FF2B5EF4-FFF2-40B4-BE49-F238E27FC236}">
                <a16:creationId xmlns:a16="http://schemas.microsoft.com/office/drawing/2014/main" id="{1AF7EF11-9CCD-4377-B227-B6C6413994A7}"/>
              </a:ext>
            </a:extLst>
          </p:cNvPr>
          <p:cNvSpPr txBox="1">
            <a:spLocks noChangeArrowheads="1"/>
          </p:cNvSpPr>
          <p:nvPr/>
        </p:nvSpPr>
        <p:spPr bwMode="auto">
          <a:xfrm>
            <a:off x="381000" y="1501256"/>
            <a:ext cx="675216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This system can be written as Mx = b where M is a matrix and x and b </a:t>
            </a:r>
          </a:p>
          <a:p>
            <a:r>
              <a:rPr lang="en-US" altLang="en-US" dirty="0"/>
              <a:t>are column vectors</a:t>
            </a:r>
          </a:p>
        </p:txBody>
      </p:sp>
      <p:sp>
        <p:nvSpPr>
          <p:cNvPr id="18435" name="Rectangle 3">
            <a:extLst>
              <a:ext uri="{FF2B5EF4-FFF2-40B4-BE49-F238E27FC236}">
                <a16:creationId xmlns:a16="http://schemas.microsoft.com/office/drawing/2014/main" id="{E8E8447D-76EE-4D39-9DA5-9A8F3F4A870B}"/>
              </a:ext>
            </a:extLst>
          </p:cNvPr>
          <p:cNvSpPr>
            <a:spLocks noChangeArrowheads="1"/>
          </p:cNvSpPr>
          <p:nvPr/>
        </p:nvSpPr>
        <p:spPr bwMode="auto">
          <a:xfrm>
            <a:off x="1755706" y="2206625"/>
            <a:ext cx="4721294"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400" dirty="0"/>
              <a:t>M =[ 1 3 5; 2 1 1; 4 3 6]</a:t>
            </a:r>
          </a:p>
          <a:p>
            <a:endParaRPr lang="en-US" altLang="en-US" sz="1400" dirty="0"/>
          </a:p>
          <a:p>
            <a:r>
              <a:rPr lang="en-US" altLang="en-US" sz="1400" dirty="0"/>
              <a:t>M =</a:t>
            </a:r>
          </a:p>
          <a:p>
            <a:r>
              <a:rPr lang="en-US" altLang="en-US" sz="1400" dirty="0"/>
              <a:t>     1     3     5</a:t>
            </a:r>
          </a:p>
          <a:p>
            <a:r>
              <a:rPr lang="en-US" altLang="en-US" sz="1400" dirty="0"/>
              <a:t>     2     1     1</a:t>
            </a:r>
          </a:p>
          <a:p>
            <a:r>
              <a:rPr lang="en-US" altLang="en-US" sz="1400" dirty="0"/>
              <a:t>     4     3     6</a:t>
            </a:r>
          </a:p>
          <a:p>
            <a:endParaRPr lang="en-US" altLang="en-US" sz="1400" dirty="0"/>
          </a:p>
          <a:p>
            <a:r>
              <a:rPr lang="en-US" altLang="en-US" sz="1400" dirty="0"/>
              <a:t>b =[3; 2; 1 ]</a:t>
            </a:r>
          </a:p>
          <a:p>
            <a:r>
              <a:rPr lang="en-US" altLang="en-US" sz="1400" dirty="0"/>
              <a:t>b =</a:t>
            </a:r>
          </a:p>
          <a:p>
            <a:r>
              <a:rPr lang="en-US" altLang="en-US" sz="1400" dirty="0"/>
              <a:t>     3</a:t>
            </a:r>
          </a:p>
          <a:p>
            <a:r>
              <a:rPr lang="en-US" altLang="en-US" sz="1400" dirty="0"/>
              <a:t>     2</a:t>
            </a:r>
          </a:p>
          <a:p>
            <a:r>
              <a:rPr lang="en-US" altLang="en-US" sz="1400" dirty="0"/>
              <a:t>     1</a:t>
            </a:r>
          </a:p>
          <a:p>
            <a:r>
              <a:rPr lang="en-US" altLang="en-US" sz="1400" dirty="0"/>
              <a:t>x =M\b</a:t>
            </a:r>
          </a:p>
          <a:p>
            <a:r>
              <a:rPr lang="en-US" altLang="en-US" sz="1400" dirty="0"/>
              <a:t>x =</a:t>
            </a:r>
          </a:p>
          <a:p>
            <a:r>
              <a:rPr lang="en-US" altLang="en-US" sz="1400" dirty="0"/>
              <a:t>   -0.0909</a:t>
            </a:r>
          </a:p>
          <a:p>
            <a:r>
              <a:rPr lang="en-US" altLang="en-US" sz="1400" dirty="0"/>
              <a:t>    3.9091</a:t>
            </a:r>
          </a:p>
          <a:p>
            <a:r>
              <a:rPr lang="en-US" altLang="en-US" sz="1400" dirty="0"/>
              <a:t>   -1.7273</a:t>
            </a:r>
          </a:p>
        </p:txBody>
      </p:sp>
      <p:sp>
        <p:nvSpPr>
          <p:cNvPr id="18436" name="Text Box 4">
            <a:extLst>
              <a:ext uri="{FF2B5EF4-FFF2-40B4-BE49-F238E27FC236}">
                <a16:creationId xmlns:a16="http://schemas.microsoft.com/office/drawing/2014/main" id="{F2B1C5A2-CBA8-448A-A5D9-F711E5E2720E}"/>
              </a:ext>
            </a:extLst>
          </p:cNvPr>
          <p:cNvSpPr txBox="1">
            <a:spLocks noChangeArrowheads="1"/>
          </p:cNvSpPr>
          <p:nvPr/>
        </p:nvSpPr>
        <p:spPr bwMode="auto">
          <a:xfrm>
            <a:off x="2895600" y="445532"/>
            <a:ext cx="19986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1x</a:t>
            </a:r>
            <a:r>
              <a:rPr lang="en-US" altLang="en-US" baseline="-25000" dirty="0"/>
              <a:t>1</a:t>
            </a:r>
            <a:r>
              <a:rPr lang="en-US" altLang="en-US" dirty="0"/>
              <a:t> + 3x</a:t>
            </a:r>
            <a:r>
              <a:rPr lang="en-US" altLang="en-US" baseline="-25000" dirty="0"/>
              <a:t>2</a:t>
            </a:r>
            <a:r>
              <a:rPr lang="en-US" altLang="en-US" dirty="0"/>
              <a:t> + 5x</a:t>
            </a:r>
            <a:r>
              <a:rPr lang="en-US" altLang="en-US" baseline="-25000" dirty="0"/>
              <a:t>3 </a:t>
            </a:r>
            <a:r>
              <a:rPr lang="en-US" altLang="en-US" dirty="0"/>
              <a:t> = 3</a:t>
            </a:r>
          </a:p>
          <a:p>
            <a:r>
              <a:rPr lang="en-US" altLang="en-US" dirty="0"/>
              <a:t>2x</a:t>
            </a:r>
            <a:r>
              <a:rPr lang="en-US" altLang="en-US" baseline="-25000" dirty="0"/>
              <a:t>1 </a:t>
            </a:r>
            <a:r>
              <a:rPr lang="en-US" altLang="en-US" dirty="0"/>
              <a:t>+ 1x</a:t>
            </a:r>
            <a:r>
              <a:rPr lang="en-US" altLang="en-US" baseline="-25000" dirty="0"/>
              <a:t>2</a:t>
            </a:r>
            <a:r>
              <a:rPr lang="en-US" altLang="en-US" dirty="0"/>
              <a:t>  + 1x</a:t>
            </a:r>
            <a:r>
              <a:rPr lang="en-US" altLang="en-US" baseline="-25000" dirty="0"/>
              <a:t>3</a:t>
            </a:r>
            <a:r>
              <a:rPr lang="en-US" altLang="en-US" dirty="0"/>
              <a:t> = 2</a:t>
            </a:r>
          </a:p>
          <a:p>
            <a:r>
              <a:rPr lang="en-US" altLang="en-US" dirty="0"/>
              <a:t>4x</a:t>
            </a:r>
            <a:r>
              <a:rPr lang="en-US" altLang="en-US" baseline="-25000" dirty="0"/>
              <a:t>1 </a:t>
            </a:r>
            <a:r>
              <a:rPr lang="en-US" altLang="en-US" dirty="0"/>
              <a:t>+ 3x</a:t>
            </a:r>
            <a:r>
              <a:rPr lang="en-US" altLang="en-US" baseline="-25000" dirty="0"/>
              <a:t>2  </a:t>
            </a:r>
            <a:r>
              <a:rPr lang="en-US" altLang="en-US" dirty="0"/>
              <a:t>+  6x</a:t>
            </a:r>
            <a:r>
              <a:rPr lang="en-US" altLang="en-US" baseline="-25000" dirty="0"/>
              <a:t>3</a:t>
            </a:r>
            <a:r>
              <a:rPr lang="en-US" altLang="en-US" dirty="0"/>
              <a:t> = 1</a:t>
            </a:r>
          </a:p>
        </p:txBody>
      </p:sp>
      <p:sp>
        <p:nvSpPr>
          <p:cNvPr id="2" name="TextBox 1">
            <a:extLst>
              <a:ext uri="{FF2B5EF4-FFF2-40B4-BE49-F238E27FC236}">
                <a16:creationId xmlns:a16="http://schemas.microsoft.com/office/drawing/2014/main" id="{B61AFC39-F8A4-4576-9F8F-7CFE83E02A09}"/>
              </a:ext>
            </a:extLst>
          </p:cNvPr>
          <p:cNvSpPr txBox="1"/>
          <p:nvPr/>
        </p:nvSpPr>
        <p:spPr>
          <a:xfrm>
            <a:off x="2225807" y="76200"/>
            <a:ext cx="3538148" cy="369332"/>
          </a:xfrm>
          <a:prstGeom prst="rect">
            <a:avLst/>
          </a:prstGeom>
          <a:noFill/>
        </p:spPr>
        <p:txBody>
          <a:bodyPr wrap="none" rtlCol="0">
            <a:spAutoFit/>
          </a:bodyPr>
          <a:lstStyle/>
          <a:p>
            <a:r>
              <a:rPr lang="en-US" dirty="0">
                <a:solidFill>
                  <a:srgbClr val="C00000"/>
                </a:solidFill>
              </a:rPr>
              <a:t>Solving a system of linear equations</a:t>
            </a:r>
          </a:p>
        </p:txBody>
      </p:sp>
      <p:sp>
        <p:nvSpPr>
          <p:cNvPr id="3" name="TextBox 2">
            <a:extLst>
              <a:ext uri="{FF2B5EF4-FFF2-40B4-BE49-F238E27FC236}">
                <a16:creationId xmlns:a16="http://schemas.microsoft.com/office/drawing/2014/main" id="{AFD13FAF-9AD0-4226-948A-884DCF6420DD}"/>
              </a:ext>
            </a:extLst>
          </p:cNvPr>
          <p:cNvSpPr txBox="1"/>
          <p:nvPr/>
        </p:nvSpPr>
        <p:spPr>
          <a:xfrm>
            <a:off x="3429000" y="4724400"/>
            <a:ext cx="3886200" cy="369332"/>
          </a:xfrm>
          <a:prstGeom prst="rect">
            <a:avLst/>
          </a:prstGeom>
          <a:noFill/>
        </p:spPr>
        <p:txBody>
          <a:bodyPr wrap="square" rtlCol="0">
            <a:spAutoFit/>
          </a:bodyPr>
          <a:lstStyle/>
          <a:p>
            <a:r>
              <a:rPr lang="en-US" dirty="0"/>
              <a:t>Here is the solution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19ED74-B51B-7F68-2053-E17C703E3BB3}"/>
              </a:ext>
            </a:extLst>
          </p:cNvPr>
          <p:cNvSpPr txBox="1"/>
          <p:nvPr/>
        </p:nvSpPr>
        <p:spPr>
          <a:xfrm>
            <a:off x="92055" y="194230"/>
            <a:ext cx="8959889" cy="369332"/>
          </a:xfrm>
          <a:prstGeom prst="rect">
            <a:avLst/>
          </a:prstGeom>
          <a:noFill/>
        </p:spPr>
        <p:txBody>
          <a:bodyPr wrap="none" rtlCol="0">
            <a:spAutoFit/>
          </a:bodyPr>
          <a:lstStyle/>
          <a:p>
            <a:r>
              <a:rPr lang="en-US" dirty="0"/>
              <a:t>However, in many cases it is easier to both write and solve a system of equations symbolically </a:t>
            </a:r>
          </a:p>
        </p:txBody>
      </p:sp>
      <p:sp>
        <p:nvSpPr>
          <p:cNvPr id="3" name="Text Box 4">
            <a:extLst>
              <a:ext uri="{FF2B5EF4-FFF2-40B4-BE49-F238E27FC236}">
                <a16:creationId xmlns:a16="http://schemas.microsoft.com/office/drawing/2014/main" id="{1465D2DA-F058-3F32-8C63-B688AC48F51A}"/>
              </a:ext>
            </a:extLst>
          </p:cNvPr>
          <p:cNvSpPr txBox="1">
            <a:spLocks noChangeArrowheads="1"/>
          </p:cNvSpPr>
          <p:nvPr/>
        </p:nvSpPr>
        <p:spPr bwMode="auto">
          <a:xfrm>
            <a:off x="2971800" y="685800"/>
            <a:ext cx="199866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x</a:t>
            </a:r>
            <a:r>
              <a:rPr lang="en-US" altLang="en-US" baseline="-25000" dirty="0"/>
              <a:t>1</a:t>
            </a:r>
            <a:r>
              <a:rPr lang="en-US" altLang="en-US" dirty="0"/>
              <a:t> + 3x</a:t>
            </a:r>
            <a:r>
              <a:rPr lang="en-US" altLang="en-US" baseline="-25000" dirty="0"/>
              <a:t>2</a:t>
            </a:r>
            <a:r>
              <a:rPr lang="en-US" altLang="en-US" dirty="0"/>
              <a:t> + 5x</a:t>
            </a:r>
            <a:r>
              <a:rPr lang="en-US" altLang="en-US" baseline="-25000" dirty="0"/>
              <a:t>3 </a:t>
            </a:r>
            <a:r>
              <a:rPr lang="en-US" altLang="en-US" dirty="0"/>
              <a:t> = 3</a:t>
            </a:r>
          </a:p>
          <a:p>
            <a:r>
              <a:rPr lang="en-US" altLang="en-US" dirty="0"/>
              <a:t>2x</a:t>
            </a:r>
            <a:r>
              <a:rPr lang="en-US" altLang="en-US" baseline="-25000" dirty="0"/>
              <a:t>1 </a:t>
            </a:r>
            <a:r>
              <a:rPr lang="en-US" altLang="en-US" dirty="0"/>
              <a:t>+ x</a:t>
            </a:r>
            <a:r>
              <a:rPr lang="en-US" altLang="en-US" baseline="-25000" dirty="0"/>
              <a:t>2</a:t>
            </a:r>
            <a:r>
              <a:rPr lang="en-US" altLang="en-US" dirty="0"/>
              <a:t>  + x</a:t>
            </a:r>
            <a:r>
              <a:rPr lang="en-US" altLang="en-US" baseline="-25000" dirty="0"/>
              <a:t>3</a:t>
            </a:r>
            <a:r>
              <a:rPr lang="en-US" altLang="en-US" dirty="0"/>
              <a:t> = 2</a:t>
            </a:r>
          </a:p>
          <a:p>
            <a:r>
              <a:rPr lang="en-US" altLang="en-US" dirty="0"/>
              <a:t>4x</a:t>
            </a:r>
            <a:r>
              <a:rPr lang="en-US" altLang="en-US" baseline="-25000" dirty="0"/>
              <a:t>1 </a:t>
            </a:r>
            <a:r>
              <a:rPr lang="en-US" altLang="en-US" dirty="0"/>
              <a:t>+ 3x</a:t>
            </a:r>
            <a:r>
              <a:rPr lang="en-US" altLang="en-US" baseline="-25000" dirty="0"/>
              <a:t>2  </a:t>
            </a:r>
            <a:r>
              <a:rPr lang="en-US" altLang="en-US" dirty="0"/>
              <a:t>+  6x</a:t>
            </a:r>
            <a:r>
              <a:rPr lang="en-US" altLang="en-US" baseline="-25000" dirty="0"/>
              <a:t>3</a:t>
            </a:r>
            <a:r>
              <a:rPr lang="en-US" altLang="en-US" dirty="0"/>
              <a:t> = 1</a:t>
            </a:r>
          </a:p>
        </p:txBody>
      </p:sp>
      <p:sp>
        <p:nvSpPr>
          <p:cNvPr id="5" name="TextBox 4">
            <a:extLst>
              <a:ext uri="{FF2B5EF4-FFF2-40B4-BE49-F238E27FC236}">
                <a16:creationId xmlns:a16="http://schemas.microsoft.com/office/drawing/2014/main" id="{05A656D0-D939-FF8D-D3C4-BE6B0C1D696F}"/>
              </a:ext>
            </a:extLst>
          </p:cNvPr>
          <p:cNvSpPr txBox="1"/>
          <p:nvPr/>
        </p:nvSpPr>
        <p:spPr>
          <a:xfrm>
            <a:off x="590550" y="1704975"/>
            <a:ext cx="8248650" cy="4278094"/>
          </a:xfrm>
          <a:prstGeom prst="rect">
            <a:avLst/>
          </a:prstGeom>
          <a:noFill/>
        </p:spPr>
        <p:txBody>
          <a:bodyPr wrap="square">
            <a:spAutoFit/>
          </a:bodyPr>
          <a:lstStyle/>
          <a:p>
            <a:r>
              <a:rPr lang="en-US" sz="1600" dirty="0" err="1"/>
              <a:t>syms</a:t>
            </a:r>
            <a:r>
              <a:rPr lang="en-US" sz="1600" dirty="0"/>
              <a:t> x1 x2 x3			% symbolic variables</a:t>
            </a:r>
          </a:p>
          <a:p>
            <a:r>
              <a:rPr lang="en-US" sz="1600" dirty="0"/>
              <a:t>Eq(1) = x1 + 3*x2 + 5*x3 - 3 == 0;	% write the equations symbolically</a:t>
            </a:r>
          </a:p>
          <a:p>
            <a:r>
              <a:rPr lang="en-US" sz="1600" dirty="0"/>
              <a:t>Eq(2) = 2*x1 + x2 + x3 -2 == 0;</a:t>
            </a:r>
          </a:p>
          <a:p>
            <a:r>
              <a:rPr lang="en-US" sz="1600" dirty="0"/>
              <a:t>Eq(3) = 4*x1 + 3*x2 + 6*x3 -1 == 0;</a:t>
            </a:r>
          </a:p>
          <a:p>
            <a:r>
              <a:rPr lang="en-US" sz="1600" dirty="0"/>
              <a:t>S = solve(Eq)			% solve the equations</a:t>
            </a:r>
          </a:p>
          <a:p>
            <a:endParaRPr lang="en-US" sz="1600" dirty="0"/>
          </a:p>
          <a:p>
            <a:r>
              <a:rPr lang="en-US" sz="1600" dirty="0"/>
              <a:t>S = 				% exact symbolic results in a structure S</a:t>
            </a:r>
          </a:p>
          <a:p>
            <a:endParaRPr lang="en-US" sz="1600" dirty="0"/>
          </a:p>
          <a:p>
            <a:r>
              <a:rPr lang="en-US" sz="1600" dirty="0"/>
              <a:t>  struct with fields:</a:t>
            </a:r>
          </a:p>
          <a:p>
            <a:endParaRPr lang="en-US" sz="1600" dirty="0"/>
          </a:p>
          <a:p>
            <a:r>
              <a:rPr lang="en-US" sz="1600" dirty="0"/>
              <a:t>    x1: -1/11</a:t>
            </a:r>
          </a:p>
          <a:p>
            <a:r>
              <a:rPr lang="en-US" sz="1600" dirty="0"/>
              <a:t>    x2: 43/11</a:t>
            </a:r>
          </a:p>
          <a:p>
            <a:r>
              <a:rPr lang="en-US" sz="1600" dirty="0"/>
              <a:t>    x3: -19/11</a:t>
            </a:r>
          </a:p>
          <a:p>
            <a:endParaRPr lang="en-US" sz="1600" dirty="0"/>
          </a:p>
          <a:p>
            <a:r>
              <a:rPr lang="en-US" sz="1600" dirty="0"/>
              <a:t>double([S.x1 S.x2 S.x3])		% convert to numerical values		</a:t>
            </a:r>
          </a:p>
          <a:p>
            <a:endParaRPr lang="en-US" sz="1600" dirty="0"/>
          </a:p>
          <a:p>
            <a:r>
              <a:rPr lang="en-US" sz="1600" dirty="0" err="1"/>
              <a:t>ans</a:t>
            </a:r>
            <a:r>
              <a:rPr lang="en-US" sz="1600" dirty="0"/>
              <a:t> =  -0.0909    3.9091   -1.7273</a:t>
            </a:r>
          </a:p>
        </p:txBody>
      </p:sp>
    </p:spTree>
    <p:extLst>
      <p:ext uri="{BB962C8B-B14F-4D97-AF65-F5344CB8AC3E}">
        <p14:creationId xmlns:p14="http://schemas.microsoft.com/office/powerpoint/2010/main" val="2250345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a:extLst>
              <a:ext uri="{FF2B5EF4-FFF2-40B4-BE49-F238E27FC236}">
                <a16:creationId xmlns:a16="http://schemas.microsoft.com/office/drawing/2014/main" id="{E88FD4B5-3E9A-4B9A-A502-4AF22E34B184}"/>
              </a:ext>
            </a:extLst>
          </p:cNvPr>
          <p:cNvSpPr txBox="1">
            <a:spLocks noChangeArrowheads="1"/>
          </p:cNvSpPr>
          <p:nvPr/>
        </p:nvSpPr>
        <p:spPr bwMode="auto">
          <a:xfrm>
            <a:off x="822325" y="509588"/>
            <a:ext cx="769620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Determining the eigenvectors and eigenvalues of a matrix M</a:t>
            </a:r>
          </a:p>
          <a:p>
            <a:r>
              <a:rPr lang="en-US" altLang="en-US" dirty="0"/>
              <a:t>(For a real symmetric matrix the eigenvalues are real and the eigenvectors are real</a:t>
            </a:r>
          </a:p>
          <a:p>
            <a:r>
              <a:rPr lang="en-US" altLang="en-US" dirty="0"/>
              <a:t>and orthogonal to each other)</a:t>
            </a:r>
          </a:p>
          <a:p>
            <a:endParaRPr lang="en-US" altLang="en-US" dirty="0"/>
          </a:p>
          <a:p>
            <a:r>
              <a:rPr lang="en-US" altLang="en-US" dirty="0"/>
              <a:t>[</a:t>
            </a:r>
            <a:r>
              <a:rPr lang="en-US" altLang="en-US" dirty="0" err="1"/>
              <a:t>eigenvects</a:t>
            </a:r>
            <a:r>
              <a:rPr lang="en-US" altLang="en-US" dirty="0"/>
              <a:t>, </a:t>
            </a:r>
            <a:r>
              <a:rPr lang="en-US" altLang="en-US" dirty="0" err="1"/>
              <a:t>eigenvals</a:t>
            </a:r>
            <a:r>
              <a:rPr lang="en-US" altLang="en-US" dirty="0"/>
              <a:t>] = </a:t>
            </a:r>
            <a:r>
              <a:rPr lang="en-US" altLang="en-US" dirty="0" err="1"/>
              <a:t>eig</a:t>
            </a:r>
            <a:r>
              <a:rPr lang="en-US" altLang="en-US" dirty="0"/>
              <a:t>(M)</a:t>
            </a:r>
          </a:p>
        </p:txBody>
      </p:sp>
      <p:sp>
        <p:nvSpPr>
          <p:cNvPr id="19460" name="Rectangle 4">
            <a:extLst>
              <a:ext uri="{FF2B5EF4-FFF2-40B4-BE49-F238E27FC236}">
                <a16:creationId xmlns:a16="http://schemas.microsoft.com/office/drawing/2014/main" id="{C84D50A7-55A1-4FFA-8A01-35F37929300E}"/>
              </a:ext>
            </a:extLst>
          </p:cNvPr>
          <p:cNvSpPr>
            <a:spLocks noChangeArrowheads="1"/>
          </p:cNvSpPr>
          <p:nvPr/>
        </p:nvSpPr>
        <p:spPr bwMode="auto">
          <a:xfrm>
            <a:off x="838200" y="2438400"/>
            <a:ext cx="2218877"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a:t>
            </a:r>
            <a:r>
              <a:rPr lang="en-US" altLang="en-US" sz="1400" dirty="0" err="1"/>
              <a:t>evects</a:t>
            </a:r>
            <a:r>
              <a:rPr lang="en-US" altLang="en-US" sz="1400" dirty="0"/>
              <a:t>, evals] = </a:t>
            </a:r>
            <a:r>
              <a:rPr lang="en-US" altLang="en-US" sz="1400" dirty="0" err="1"/>
              <a:t>eig</a:t>
            </a:r>
            <a:r>
              <a:rPr lang="en-US" altLang="en-US" sz="1400" dirty="0"/>
              <a:t>(matrix)</a:t>
            </a:r>
          </a:p>
          <a:p>
            <a:r>
              <a:rPr lang="en-US" altLang="en-US" sz="1400" dirty="0" err="1"/>
              <a:t>evects</a:t>
            </a:r>
            <a:r>
              <a:rPr lang="en-US" altLang="en-US" sz="1400" dirty="0"/>
              <a:t> =</a:t>
            </a:r>
          </a:p>
          <a:p>
            <a:endParaRPr lang="en-US" altLang="en-US" sz="1400" dirty="0"/>
          </a:p>
          <a:p>
            <a:r>
              <a:rPr lang="en-US" altLang="en-US" sz="1400" dirty="0"/>
              <a:t>   -0.8752    0.3507    0.3332</a:t>
            </a:r>
          </a:p>
          <a:p>
            <a:r>
              <a:rPr lang="en-US" altLang="en-US" sz="1400" dirty="0"/>
              <a:t>    0.4783    0.7300    0.4881</a:t>
            </a:r>
          </a:p>
          <a:p>
            <a:r>
              <a:rPr lang="en-US" altLang="en-US" sz="1400" dirty="0"/>
              <a:t>    0.0720   -0.5865    0.8067</a:t>
            </a:r>
          </a:p>
          <a:p>
            <a:endParaRPr lang="en-US" altLang="en-US" sz="1400" dirty="0"/>
          </a:p>
          <a:p>
            <a:r>
              <a:rPr lang="en-US" altLang="en-US" sz="1400" dirty="0"/>
              <a:t>evals =</a:t>
            </a:r>
          </a:p>
          <a:p>
            <a:endParaRPr lang="en-US" altLang="en-US" sz="1400" dirty="0"/>
          </a:p>
          <a:p>
            <a:r>
              <a:rPr lang="en-US" altLang="en-US" sz="1400" dirty="0"/>
              <a:t>    3.7531         0         0</a:t>
            </a:r>
          </a:p>
          <a:p>
            <a:r>
              <a:rPr lang="en-US" altLang="en-US" sz="1400" dirty="0"/>
              <a:t>         0   -1.0172         0</a:t>
            </a:r>
          </a:p>
          <a:p>
            <a:r>
              <a:rPr lang="en-US" altLang="en-US" sz="1400" dirty="0"/>
              <a:t>         0         0   11.2641</a:t>
            </a:r>
          </a:p>
        </p:txBody>
      </p:sp>
      <p:sp>
        <p:nvSpPr>
          <p:cNvPr id="19461" name="Text Box 5">
            <a:extLst>
              <a:ext uri="{FF2B5EF4-FFF2-40B4-BE49-F238E27FC236}">
                <a16:creationId xmlns:a16="http://schemas.microsoft.com/office/drawing/2014/main" id="{1A320AC8-0EB4-4CA9-8505-67DB3DB52D9D}"/>
              </a:ext>
            </a:extLst>
          </p:cNvPr>
          <p:cNvSpPr txBox="1">
            <a:spLocks noChangeArrowheads="1"/>
          </p:cNvSpPr>
          <p:nvPr/>
        </p:nvSpPr>
        <p:spPr bwMode="auto">
          <a:xfrm>
            <a:off x="3886200" y="3276600"/>
            <a:ext cx="2597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Eigenvectors (in columns)</a:t>
            </a:r>
          </a:p>
        </p:txBody>
      </p:sp>
      <p:sp>
        <p:nvSpPr>
          <p:cNvPr id="19462" name="Text Box 6">
            <a:extLst>
              <a:ext uri="{FF2B5EF4-FFF2-40B4-BE49-F238E27FC236}">
                <a16:creationId xmlns:a16="http://schemas.microsoft.com/office/drawing/2014/main" id="{C0B15E37-BD0C-40FD-886A-AC2881F22A31}"/>
              </a:ext>
            </a:extLst>
          </p:cNvPr>
          <p:cNvSpPr txBox="1">
            <a:spLocks noChangeArrowheads="1"/>
          </p:cNvSpPr>
          <p:nvPr/>
        </p:nvSpPr>
        <p:spPr bwMode="auto">
          <a:xfrm>
            <a:off x="3886200" y="4495800"/>
            <a:ext cx="2679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Corresponding eigenvalues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3B88DC0D-5874-41B2-A286-239B4F427797}"/>
              </a:ext>
            </a:extLst>
          </p:cNvPr>
          <p:cNvSpPr txBox="1">
            <a:spLocks noChangeArrowheads="1"/>
          </p:cNvSpPr>
          <p:nvPr/>
        </p:nvSpPr>
        <p:spPr bwMode="auto">
          <a:xfrm>
            <a:off x="330369" y="257172"/>
            <a:ext cx="48593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solidFill>
                  <a:srgbClr val="CC3300"/>
                </a:solidFill>
              </a:rPr>
              <a:t>Doing symbolic calculations rather than numerical</a:t>
            </a:r>
          </a:p>
        </p:txBody>
      </p:sp>
      <p:sp>
        <p:nvSpPr>
          <p:cNvPr id="4" name="TextBox 2">
            <a:extLst>
              <a:ext uri="{FF2B5EF4-FFF2-40B4-BE49-F238E27FC236}">
                <a16:creationId xmlns:a16="http://schemas.microsoft.com/office/drawing/2014/main" id="{3CB475EA-742E-4B79-857B-7EF4CB7E5D2A}"/>
              </a:ext>
            </a:extLst>
          </p:cNvPr>
          <p:cNvSpPr txBox="1">
            <a:spLocks noChangeArrowheads="1"/>
          </p:cNvSpPr>
          <p:nvPr/>
        </p:nvSpPr>
        <p:spPr bwMode="auto">
          <a:xfrm>
            <a:off x="5799221" y="115669"/>
            <a:ext cx="2884123"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solidFill>
                  <a:srgbClr val="C00000"/>
                </a:solidFill>
              </a:rPr>
              <a:t>Example 1: do the following </a:t>
            </a:r>
          </a:p>
          <a:p>
            <a:r>
              <a:rPr lang="en-US" altLang="en-US" dirty="0">
                <a:solidFill>
                  <a:srgbClr val="C00000"/>
                </a:solidFill>
              </a:rPr>
              <a:t>double integration</a:t>
            </a:r>
          </a:p>
        </p:txBody>
      </p:sp>
      <p:graphicFrame>
        <p:nvGraphicFramePr>
          <p:cNvPr id="5" name="Object 3">
            <a:extLst>
              <a:ext uri="{FF2B5EF4-FFF2-40B4-BE49-F238E27FC236}">
                <a16:creationId xmlns:a16="http://schemas.microsoft.com/office/drawing/2014/main" id="{2623275A-5BAD-437E-AD60-1B982BEEB459}"/>
              </a:ext>
            </a:extLst>
          </p:cNvPr>
          <p:cNvGraphicFramePr>
            <a:graphicFrameLocks noChangeAspect="1"/>
          </p:cNvGraphicFramePr>
          <p:nvPr>
            <p:extLst>
              <p:ext uri="{D42A27DB-BD31-4B8C-83A1-F6EECF244321}">
                <p14:modId xmlns:p14="http://schemas.microsoft.com/office/powerpoint/2010/main" val="2237276489"/>
              </p:ext>
            </p:extLst>
          </p:nvPr>
        </p:nvGraphicFramePr>
        <p:xfrm>
          <a:off x="5791200" y="762000"/>
          <a:ext cx="3244850" cy="1687513"/>
        </p:xfrm>
        <a:graphic>
          <a:graphicData uri="http://schemas.openxmlformats.org/presentationml/2006/ole">
            <mc:AlternateContent xmlns:mc="http://schemas.openxmlformats.org/markup-compatibility/2006">
              <mc:Choice xmlns:v="urn:schemas-microsoft-com:vml" Requires="v">
                <p:oleObj name="Equation" r:id="rId3" imgW="1587240" imgH="825480" progId="Equation.DSMT4">
                  <p:embed/>
                </p:oleObj>
              </mc:Choice>
              <mc:Fallback>
                <p:oleObj name="Equation" r:id="rId3" imgW="1587240" imgH="825480" progId="Equation.DSMT4">
                  <p:embed/>
                  <p:pic>
                    <p:nvPicPr>
                      <p:cNvPr id="25604" name="Object 3">
                        <a:extLst>
                          <a:ext uri="{FF2B5EF4-FFF2-40B4-BE49-F238E27FC236}">
                            <a16:creationId xmlns:a16="http://schemas.microsoft.com/office/drawing/2014/main" id="{35193301-92C7-4D9B-BD2A-B506BBC64E20}"/>
                          </a:ext>
                        </a:extLst>
                      </p:cNvPr>
                      <p:cNvPicPr>
                        <a:picLocks noChangeAspect="1" noChangeArrowheads="1"/>
                      </p:cNvPicPr>
                      <p:nvPr/>
                    </p:nvPicPr>
                    <p:blipFill>
                      <a:blip r:embed="rId4"/>
                      <a:srcRect/>
                      <a:stretch>
                        <a:fillRect/>
                      </a:stretch>
                    </p:blipFill>
                    <p:spPr bwMode="auto">
                      <a:xfrm>
                        <a:off x="5791200" y="762000"/>
                        <a:ext cx="3244850"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4">
            <a:extLst>
              <a:ext uri="{FF2B5EF4-FFF2-40B4-BE49-F238E27FC236}">
                <a16:creationId xmlns:a16="http://schemas.microsoft.com/office/drawing/2014/main" id="{7B3C067A-ABD8-4E9A-9CBE-6F507D4A95CE}"/>
              </a:ext>
            </a:extLst>
          </p:cNvPr>
          <p:cNvSpPr>
            <a:spLocks noChangeArrowheads="1"/>
          </p:cNvSpPr>
          <p:nvPr/>
        </p:nvSpPr>
        <p:spPr bwMode="auto">
          <a:xfrm>
            <a:off x="370389" y="926304"/>
            <a:ext cx="4572000"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600" dirty="0" err="1"/>
              <a:t>syms</a:t>
            </a:r>
            <a:r>
              <a:rPr lang="en-US" altLang="en-US" sz="1600" dirty="0"/>
              <a:t> b x y</a:t>
            </a:r>
          </a:p>
          <a:p>
            <a:endParaRPr lang="en-US" altLang="en-US" sz="1600" dirty="0"/>
          </a:p>
          <a:p>
            <a:endParaRPr lang="en-US" altLang="en-US" sz="1600" dirty="0"/>
          </a:p>
          <a:p>
            <a:endParaRPr lang="en-US" altLang="en-US" sz="1600" dirty="0"/>
          </a:p>
          <a:p>
            <a:r>
              <a:rPr lang="en-US" altLang="en-US" sz="1600" dirty="0"/>
              <a:t>I1 = int(x, x,[0 y])</a:t>
            </a:r>
          </a:p>
          <a:p>
            <a:r>
              <a:rPr lang="en-US" altLang="en-US" sz="1600" dirty="0"/>
              <a:t> </a:t>
            </a:r>
          </a:p>
          <a:p>
            <a:endParaRPr lang="en-US" altLang="en-US" sz="1600" dirty="0"/>
          </a:p>
          <a:p>
            <a:r>
              <a:rPr lang="en-US" altLang="en-US" sz="1600" dirty="0"/>
              <a:t>I1 =  y^2/2</a:t>
            </a:r>
          </a:p>
          <a:p>
            <a:r>
              <a:rPr lang="en-US" altLang="en-US" sz="1600" dirty="0"/>
              <a:t> </a:t>
            </a:r>
          </a:p>
          <a:p>
            <a:r>
              <a:rPr lang="en-US" altLang="en-US" sz="1600" dirty="0"/>
              <a:t>I2 = int(I1,y,[0 b])</a:t>
            </a:r>
          </a:p>
          <a:p>
            <a:r>
              <a:rPr lang="en-US" altLang="en-US" sz="1600" dirty="0"/>
              <a:t> </a:t>
            </a:r>
          </a:p>
          <a:p>
            <a:r>
              <a:rPr lang="en-US" altLang="en-US" sz="1600" dirty="0"/>
              <a:t>I2 = b^3/6</a:t>
            </a:r>
          </a:p>
          <a:p>
            <a:r>
              <a:rPr lang="en-US" altLang="en-US" sz="1600" dirty="0"/>
              <a:t> </a:t>
            </a:r>
          </a:p>
        </p:txBody>
      </p:sp>
      <p:sp>
        <p:nvSpPr>
          <p:cNvPr id="7" name="TextBox 5">
            <a:extLst>
              <a:ext uri="{FF2B5EF4-FFF2-40B4-BE49-F238E27FC236}">
                <a16:creationId xmlns:a16="http://schemas.microsoft.com/office/drawing/2014/main" id="{B4F1A85D-A615-46AA-8B94-C6266007053F}"/>
              </a:ext>
            </a:extLst>
          </p:cNvPr>
          <p:cNvSpPr txBox="1">
            <a:spLocks noChangeArrowheads="1"/>
          </p:cNvSpPr>
          <p:nvPr/>
        </p:nvSpPr>
        <p:spPr bwMode="auto">
          <a:xfrm>
            <a:off x="2800851" y="850104"/>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Declare these symbolic</a:t>
            </a:r>
          </a:p>
        </p:txBody>
      </p:sp>
      <p:sp>
        <p:nvSpPr>
          <p:cNvPr id="8" name="TextBox 6">
            <a:extLst>
              <a:ext uri="{FF2B5EF4-FFF2-40B4-BE49-F238E27FC236}">
                <a16:creationId xmlns:a16="http://schemas.microsoft.com/office/drawing/2014/main" id="{BFAB5B85-E8B4-4E7D-9FD3-105C811E969B}"/>
              </a:ext>
            </a:extLst>
          </p:cNvPr>
          <p:cNvSpPr txBox="1">
            <a:spLocks noChangeArrowheads="1"/>
          </p:cNvSpPr>
          <p:nvPr/>
        </p:nvSpPr>
        <p:spPr bwMode="auto">
          <a:xfrm>
            <a:off x="2884989" y="1654966"/>
            <a:ext cx="205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Do inner integration</a:t>
            </a:r>
          </a:p>
        </p:txBody>
      </p:sp>
      <p:sp>
        <p:nvSpPr>
          <p:cNvPr id="9" name="Rectangle 7">
            <a:extLst>
              <a:ext uri="{FF2B5EF4-FFF2-40B4-BE49-F238E27FC236}">
                <a16:creationId xmlns:a16="http://schemas.microsoft.com/office/drawing/2014/main" id="{48F4E199-9947-46B3-8831-E59E110910F0}"/>
              </a:ext>
            </a:extLst>
          </p:cNvPr>
          <p:cNvSpPr>
            <a:spLocks noChangeArrowheads="1"/>
          </p:cNvSpPr>
          <p:nvPr/>
        </p:nvSpPr>
        <p:spPr bwMode="auto">
          <a:xfrm>
            <a:off x="276726" y="4066379"/>
            <a:ext cx="20574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600" dirty="0"/>
              <a:t>J = I2/b</a:t>
            </a:r>
          </a:p>
          <a:p>
            <a:r>
              <a:rPr lang="en-US" altLang="en-US" sz="1600" dirty="0"/>
              <a:t> </a:t>
            </a:r>
          </a:p>
          <a:p>
            <a:r>
              <a:rPr lang="en-US" altLang="en-US" sz="1600" dirty="0"/>
              <a:t>J =  b^2/6</a:t>
            </a:r>
          </a:p>
          <a:p>
            <a:r>
              <a:rPr lang="en-US" altLang="en-US" sz="1600" dirty="0"/>
              <a:t> </a:t>
            </a:r>
          </a:p>
        </p:txBody>
      </p:sp>
      <p:sp>
        <p:nvSpPr>
          <p:cNvPr id="11" name="TextBox 10">
            <a:extLst>
              <a:ext uri="{FF2B5EF4-FFF2-40B4-BE49-F238E27FC236}">
                <a16:creationId xmlns:a16="http://schemas.microsoft.com/office/drawing/2014/main" id="{FCD8E0EC-0923-4F78-84E3-20307DAEB08F}"/>
              </a:ext>
            </a:extLst>
          </p:cNvPr>
          <p:cNvSpPr txBox="1">
            <a:spLocks noChangeArrowheads="1"/>
          </p:cNvSpPr>
          <p:nvPr/>
        </p:nvSpPr>
        <p:spPr bwMode="auto">
          <a:xfrm>
            <a:off x="434683" y="1443035"/>
            <a:ext cx="962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600" dirty="0"/>
              <a:t>integrand</a:t>
            </a:r>
          </a:p>
        </p:txBody>
      </p:sp>
      <p:sp>
        <p:nvSpPr>
          <p:cNvPr id="13" name="TextBox 15">
            <a:extLst>
              <a:ext uri="{FF2B5EF4-FFF2-40B4-BE49-F238E27FC236}">
                <a16:creationId xmlns:a16="http://schemas.microsoft.com/office/drawing/2014/main" id="{58D584A0-98B1-4BAF-BA34-A99637D0E711}"/>
              </a:ext>
            </a:extLst>
          </p:cNvPr>
          <p:cNvSpPr txBox="1">
            <a:spLocks noChangeArrowheads="1"/>
          </p:cNvSpPr>
          <p:nvPr/>
        </p:nvSpPr>
        <p:spPr bwMode="auto">
          <a:xfrm>
            <a:off x="1227639" y="1272379"/>
            <a:ext cx="1089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600" dirty="0"/>
              <a:t>integration</a:t>
            </a:r>
          </a:p>
          <a:p>
            <a:r>
              <a:rPr lang="en-US" altLang="en-US" sz="1600" dirty="0"/>
              <a:t>variable</a:t>
            </a:r>
          </a:p>
        </p:txBody>
      </p:sp>
      <p:sp>
        <p:nvSpPr>
          <p:cNvPr id="15" name="TextBox 18">
            <a:extLst>
              <a:ext uri="{FF2B5EF4-FFF2-40B4-BE49-F238E27FC236}">
                <a16:creationId xmlns:a16="http://schemas.microsoft.com/office/drawing/2014/main" id="{C8BF60AF-173A-4536-9776-9F998850E147}"/>
              </a:ext>
            </a:extLst>
          </p:cNvPr>
          <p:cNvSpPr txBox="1">
            <a:spLocks noChangeArrowheads="1"/>
          </p:cNvSpPr>
          <p:nvPr/>
        </p:nvSpPr>
        <p:spPr bwMode="auto">
          <a:xfrm>
            <a:off x="1251702" y="2341560"/>
            <a:ext cx="36407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600" dirty="0"/>
              <a:t>limits of integration, i.e. integrating 0 to y</a:t>
            </a:r>
          </a:p>
        </p:txBody>
      </p:sp>
      <p:sp>
        <p:nvSpPr>
          <p:cNvPr id="16" name="TextBox 19">
            <a:extLst>
              <a:ext uri="{FF2B5EF4-FFF2-40B4-BE49-F238E27FC236}">
                <a16:creationId xmlns:a16="http://schemas.microsoft.com/office/drawing/2014/main" id="{E33B7781-F3A6-401D-AF54-F55662A3F9AE}"/>
              </a:ext>
            </a:extLst>
          </p:cNvPr>
          <p:cNvSpPr txBox="1">
            <a:spLocks noChangeArrowheads="1"/>
          </p:cNvSpPr>
          <p:nvPr/>
        </p:nvSpPr>
        <p:spPr bwMode="auto">
          <a:xfrm>
            <a:off x="2777039" y="3104354"/>
            <a:ext cx="2057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Do outer integration</a:t>
            </a:r>
          </a:p>
        </p:txBody>
      </p:sp>
      <p:sp>
        <p:nvSpPr>
          <p:cNvPr id="17" name="TextBox 20">
            <a:extLst>
              <a:ext uri="{FF2B5EF4-FFF2-40B4-BE49-F238E27FC236}">
                <a16:creationId xmlns:a16="http://schemas.microsoft.com/office/drawing/2014/main" id="{697B982F-703B-4CF0-BA95-AEAB0B15F85F}"/>
              </a:ext>
            </a:extLst>
          </p:cNvPr>
          <p:cNvSpPr txBox="1">
            <a:spLocks noChangeArrowheads="1"/>
          </p:cNvSpPr>
          <p:nvPr/>
        </p:nvSpPr>
        <p:spPr bwMode="auto">
          <a:xfrm>
            <a:off x="2946901" y="4063204"/>
            <a:ext cx="12747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Divide by b</a:t>
            </a:r>
          </a:p>
        </p:txBody>
      </p:sp>
      <p:sp>
        <p:nvSpPr>
          <p:cNvPr id="19" name="TextBox 22">
            <a:extLst>
              <a:ext uri="{FF2B5EF4-FFF2-40B4-BE49-F238E27FC236}">
                <a16:creationId xmlns:a16="http://schemas.microsoft.com/office/drawing/2014/main" id="{D41400CD-3011-4300-AE53-E0DD3123AC14}"/>
              </a:ext>
            </a:extLst>
          </p:cNvPr>
          <p:cNvSpPr txBox="1">
            <a:spLocks noChangeArrowheads="1"/>
          </p:cNvSpPr>
          <p:nvPr/>
        </p:nvSpPr>
        <p:spPr bwMode="auto">
          <a:xfrm>
            <a:off x="2832601" y="2647154"/>
            <a:ext cx="2493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Note: I1 is also symbolic</a:t>
            </a:r>
          </a:p>
        </p:txBody>
      </p:sp>
      <p:cxnSp>
        <p:nvCxnSpPr>
          <p:cNvPr id="20" name="Straight Arrow Connector 19">
            <a:extLst>
              <a:ext uri="{FF2B5EF4-FFF2-40B4-BE49-F238E27FC236}">
                <a16:creationId xmlns:a16="http://schemas.microsoft.com/office/drawing/2014/main" id="{6ABDBD30-0560-58D4-4D72-FD0509B4347D}"/>
              </a:ext>
            </a:extLst>
          </p:cNvPr>
          <p:cNvCxnSpPr/>
          <p:nvPr/>
        </p:nvCxnSpPr>
        <p:spPr bwMode="auto">
          <a:xfrm flipV="1">
            <a:off x="1638801" y="2175666"/>
            <a:ext cx="0" cy="165894"/>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a:extLst>
              <a:ext uri="{FF2B5EF4-FFF2-40B4-BE49-F238E27FC236}">
                <a16:creationId xmlns:a16="http://schemas.microsoft.com/office/drawing/2014/main" id="{C6AF3600-54A0-1B9C-7642-75E3A113EC1A}"/>
              </a:ext>
            </a:extLst>
          </p:cNvPr>
          <p:cNvSpPr txBox="1"/>
          <p:nvPr/>
        </p:nvSpPr>
        <p:spPr>
          <a:xfrm>
            <a:off x="256673" y="4949619"/>
            <a:ext cx="8126412" cy="646331"/>
          </a:xfrm>
          <a:prstGeom prst="rect">
            <a:avLst/>
          </a:prstGeom>
          <a:noFill/>
        </p:spPr>
        <p:txBody>
          <a:bodyPr wrap="square" rtlCol="0">
            <a:spAutoFit/>
          </a:bodyPr>
          <a:lstStyle/>
          <a:p>
            <a:r>
              <a:rPr lang="en-US" dirty="0"/>
              <a:t>We solved this example with  two successive single integrations simply to show the basic steps. In practice we simply nest the integrals and do the calculation in one step:  </a:t>
            </a:r>
          </a:p>
        </p:txBody>
      </p:sp>
      <p:sp>
        <p:nvSpPr>
          <p:cNvPr id="21" name="TextBox 20">
            <a:extLst>
              <a:ext uri="{FF2B5EF4-FFF2-40B4-BE49-F238E27FC236}">
                <a16:creationId xmlns:a16="http://schemas.microsoft.com/office/drawing/2014/main" id="{CED694FB-F66F-B08A-4638-654F01DEBF6A}"/>
              </a:ext>
            </a:extLst>
          </p:cNvPr>
          <p:cNvSpPr txBox="1"/>
          <p:nvPr/>
        </p:nvSpPr>
        <p:spPr>
          <a:xfrm>
            <a:off x="514851" y="5839914"/>
            <a:ext cx="4572000" cy="923330"/>
          </a:xfrm>
          <a:prstGeom prst="rect">
            <a:avLst/>
          </a:prstGeom>
          <a:noFill/>
        </p:spPr>
        <p:txBody>
          <a:bodyPr wrap="square">
            <a:spAutoFit/>
          </a:bodyPr>
          <a:lstStyle/>
          <a:p>
            <a:r>
              <a:rPr lang="en-US" dirty="0"/>
              <a:t>J = (1/b)*int(int(x, x, [0 y]),y,[0 b])</a:t>
            </a:r>
          </a:p>
          <a:p>
            <a:r>
              <a:rPr lang="en-US" dirty="0"/>
              <a:t> </a:t>
            </a:r>
          </a:p>
          <a:p>
            <a:r>
              <a:rPr lang="en-US" dirty="0"/>
              <a:t>J = b^2/6</a:t>
            </a:r>
          </a:p>
        </p:txBody>
      </p:sp>
      <p:cxnSp>
        <p:nvCxnSpPr>
          <p:cNvPr id="18" name="Straight Arrow Connector 17">
            <a:extLst>
              <a:ext uri="{FF2B5EF4-FFF2-40B4-BE49-F238E27FC236}">
                <a16:creationId xmlns:a16="http://schemas.microsoft.com/office/drawing/2014/main" id="{8E2288A3-63C9-FCDC-26D1-FB38D506C499}"/>
              </a:ext>
            </a:extLst>
          </p:cNvPr>
          <p:cNvCxnSpPr/>
          <p:nvPr/>
        </p:nvCxnSpPr>
        <p:spPr bwMode="auto">
          <a:xfrm>
            <a:off x="1143000" y="1770456"/>
            <a:ext cx="0" cy="17224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a:extLst>
              <a:ext uri="{FF2B5EF4-FFF2-40B4-BE49-F238E27FC236}">
                <a16:creationId xmlns:a16="http://schemas.microsoft.com/office/drawing/2014/main" id="{9EFE71E4-4173-BF1D-0A3E-A07251979C3C}"/>
              </a:ext>
            </a:extLst>
          </p:cNvPr>
          <p:cNvCxnSpPr/>
          <p:nvPr/>
        </p:nvCxnSpPr>
        <p:spPr bwMode="auto">
          <a:xfrm>
            <a:off x="1408740" y="1781172"/>
            <a:ext cx="0" cy="17224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B87F0D-A999-4764-8355-BD6D360648DB}"/>
              </a:ext>
            </a:extLst>
          </p:cNvPr>
          <p:cNvSpPr txBox="1">
            <a:spLocks noChangeArrowheads="1"/>
          </p:cNvSpPr>
          <p:nvPr/>
        </p:nvSpPr>
        <p:spPr bwMode="auto">
          <a:xfrm>
            <a:off x="288132" y="22213"/>
            <a:ext cx="5308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solidFill>
                  <a:srgbClr val="CC3300"/>
                </a:solidFill>
              </a:rPr>
              <a:t>Doing symbolic calculations and numerical evaluations</a:t>
            </a:r>
          </a:p>
          <a:p>
            <a:r>
              <a:rPr lang="en-US" altLang="en-US" dirty="0">
                <a:solidFill>
                  <a:srgbClr val="CC3300"/>
                </a:solidFill>
              </a:rPr>
              <a:t> of the symbolic results</a:t>
            </a:r>
          </a:p>
        </p:txBody>
      </p:sp>
      <p:sp>
        <p:nvSpPr>
          <p:cNvPr id="3" name="TextBox 2">
            <a:extLst>
              <a:ext uri="{FF2B5EF4-FFF2-40B4-BE49-F238E27FC236}">
                <a16:creationId xmlns:a16="http://schemas.microsoft.com/office/drawing/2014/main" id="{E5623660-6314-44DC-B33B-EB0140491987}"/>
              </a:ext>
            </a:extLst>
          </p:cNvPr>
          <p:cNvSpPr txBox="1">
            <a:spLocks noChangeArrowheads="1"/>
          </p:cNvSpPr>
          <p:nvPr/>
        </p:nvSpPr>
        <p:spPr bwMode="auto">
          <a:xfrm>
            <a:off x="5691742" y="1758791"/>
            <a:ext cx="22685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equilibrium equations:</a:t>
            </a:r>
          </a:p>
        </p:txBody>
      </p:sp>
      <p:sp>
        <p:nvSpPr>
          <p:cNvPr id="4" name="Rectangle 3">
            <a:extLst>
              <a:ext uri="{FF2B5EF4-FFF2-40B4-BE49-F238E27FC236}">
                <a16:creationId xmlns:a16="http://schemas.microsoft.com/office/drawing/2014/main" id="{B4B4A852-DC86-4E22-9613-89BD1B2E8DBF}"/>
              </a:ext>
            </a:extLst>
          </p:cNvPr>
          <p:cNvSpPr>
            <a:spLocks noChangeArrowheads="1"/>
          </p:cNvSpPr>
          <p:nvPr/>
        </p:nvSpPr>
        <p:spPr bwMode="auto">
          <a:xfrm>
            <a:off x="3810334" y="1411276"/>
            <a:ext cx="1295400" cy="990600"/>
          </a:xfrm>
          <a:prstGeom prst="rect">
            <a:avLst/>
          </a:prstGeom>
          <a:solidFill>
            <a:schemeClr val="bg1"/>
          </a:solidFill>
          <a:ln w="9525" algn="ctr">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cxnSp>
        <p:nvCxnSpPr>
          <p:cNvPr id="6" name="Straight Connector 7">
            <a:extLst>
              <a:ext uri="{FF2B5EF4-FFF2-40B4-BE49-F238E27FC236}">
                <a16:creationId xmlns:a16="http://schemas.microsoft.com/office/drawing/2014/main" id="{F6B70928-0F2B-4C1A-A9B9-E171048BB8EE}"/>
              </a:ext>
            </a:extLst>
          </p:cNvPr>
          <p:cNvCxnSpPr>
            <a:cxnSpLocks noChangeShapeType="1"/>
          </p:cNvCxnSpPr>
          <p:nvPr/>
        </p:nvCxnSpPr>
        <p:spPr bwMode="auto">
          <a:xfrm>
            <a:off x="5105734" y="862001"/>
            <a:ext cx="0" cy="322263"/>
          </a:xfrm>
          <a:prstGeom prst="line">
            <a:avLst/>
          </a:prstGeom>
          <a:no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8">
            <a:extLst>
              <a:ext uri="{FF2B5EF4-FFF2-40B4-BE49-F238E27FC236}">
                <a16:creationId xmlns:a16="http://schemas.microsoft.com/office/drawing/2014/main" id="{BA6CFAB5-7BC8-4CA2-8E16-936641EE48B3}"/>
              </a:ext>
            </a:extLst>
          </p:cNvPr>
          <p:cNvSpPr txBox="1">
            <a:spLocks noChangeArrowheads="1"/>
          </p:cNvSpPr>
          <p:nvPr/>
        </p:nvSpPr>
        <p:spPr bwMode="auto">
          <a:xfrm>
            <a:off x="5088272" y="724381"/>
            <a:ext cx="304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latin typeface="Symbol" panose="05050102010706020507" pitchFamily="18" charset="2"/>
              </a:rPr>
              <a:t>q</a:t>
            </a:r>
          </a:p>
        </p:txBody>
      </p:sp>
      <p:sp>
        <p:nvSpPr>
          <p:cNvPr id="9" name="TextBox 11">
            <a:extLst>
              <a:ext uri="{FF2B5EF4-FFF2-40B4-BE49-F238E27FC236}">
                <a16:creationId xmlns:a16="http://schemas.microsoft.com/office/drawing/2014/main" id="{3789316D-DFF7-4499-9156-AC6975CF01E7}"/>
              </a:ext>
            </a:extLst>
          </p:cNvPr>
          <p:cNvSpPr txBox="1">
            <a:spLocks noChangeArrowheads="1"/>
          </p:cNvSpPr>
          <p:nvPr/>
        </p:nvSpPr>
        <p:spPr bwMode="auto">
          <a:xfrm>
            <a:off x="4453272" y="1608126"/>
            <a:ext cx="6524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50 lb</a:t>
            </a:r>
          </a:p>
        </p:txBody>
      </p:sp>
      <p:sp>
        <p:nvSpPr>
          <p:cNvPr id="11" name="TextBox 14">
            <a:extLst>
              <a:ext uri="{FF2B5EF4-FFF2-40B4-BE49-F238E27FC236}">
                <a16:creationId xmlns:a16="http://schemas.microsoft.com/office/drawing/2014/main" id="{7565BAC2-0EE1-405A-AAE2-463EB8E7E6D3}"/>
              </a:ext>
            </a:extLst>
          </p:cNvPr>
          <p:cNvSpPr txBox="1">
            <a:spLocks noChangeArrowheads="1"/>
          </p:cNvSpPr>
          <p:nvPr/>
        </p:nvSpPr>
        <p:spPr bwMode="auto">
          <a:xfrm>
            <a:off x="4438156" y="2642240"/>
            <a:ext cx="350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N</a:t>
            </a:r>
          </a:p>
        </p:txBody>
      </p:sp>
      <p:sp>
        <p:nvSpPr>
          <p:cNvPr id="13" name="TextBox 17">
            <a:extLst>
              <a:ext uri="{FF2B5EF4-FFF2-40B4-BE49-F238E27FC236}">
                <a16:creationId xmlns:a16="http://schemas.microsoft.com/office/drawing/2014/main" id="{96870018-4FBE-4693-970D-736CA00038DA}"/>
              </a:ext>
            </a:extLst>
          </p:cNvPr>
          <p:cNvSpPr txBox="1">
            <a:spLocks noChangeArrowheads="1"/>
          </p:cNvSpPr>
          <p:nvPr/>
        </p:nvSpPr>
        <p:spPr bwMode="auto">
          <a:xfrm>
            <a:off x="3536613" y="2462947"/>
            <a:ext cx="484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err="1">
                <a:latin typeface="Symbol" panose="05050102010706020507" pitchFamily="18" charset="2"/>
              </a:rPr>
              <a:t>m</a:t>
            </a:r>
            <a:r>
              <a:rPr lang="en-US" altLang="en-US" dirty="0" err="1"/>
              <a:t>N</a:t>
            </a:r>
            <a:endParaRPr lang="en-US" altLang="en-US" dirty="0"/>
          </a:p>
        </p:txBody>
      </p:sp>
      <p:graphicFrame>
        <p:nvGraphicFramePr>
          <p:cNvPr id="14" name="Object 18">
            <a:extLst>
              <a:ext uri="{FF2B5EF4-FFF2-40B4-BE49-F238E27FC236}">
                <a16:creationId xmlns:a16="http://schemas.microsoft.com/office/drawing/2014/main" id="{6DF9F57E-66DD-4789-93BC-B74ADE93D35C}"/>
              </a:ext>
            </a:extLst>
          </p:cNvPr>
          <p:cNvGraphicFramePr>
            <a:graphicFrameLocks noChangeAspect="1"/>
          </p:cNvGraphicFramePr>
          <p:nvPr>
            <p:extLst>
              <p:ext uri="{D42A27DB-BD31-4B8C-83A1-F6EECF244321}">
                <p14:modId xmlns:p14="http://schemas.microsoft.com/office/powerpoint/2010/main" val="2768303261"/>
              </p:ext>
            </p:extLst>
          </p:nvPr>
        </p:nvGraphicFramePr>
        <p:xfrm>
          <a:off x="5910061" y="2292350"/>
          <a:ext cx="1862340" cy="646943"/>
        </p:xfrm>
        <a:graphic>
          <a:graphicData uri="http://schemas.openxmlformats.org/presentationml/2006/ole">
            <mc:AlternateContent xmlns:mc="http://schemas.openxmlformats.org/markup-compatibility/2006">
              <mc:Choice xmlns:v="urn:schemas-microsoft-com:vml" Requires="v">
                <p:oleObj name="Equation" r:id="rId3" imgW="952200" imgH="330120" progId="Equation.DSMT4">
                  <p:embed/>
                </p:oleObj>
              </mc:Choice>
              <mc:Fallback>
                <p:oleObj name="Equation" r:id="rId3" imgW="952200" imgH="330120" progId="Equation.DSMT4">
                  <p:embed/>
                  <p:pic>
                    <p:nvPicPr>
                      <p:cNvPr id="26638" name="Object 18">
                        <a:extLst>
                          <a:ext uri="{FF2B5EF4-FFF2-40B4-BE49-F238E27FC236}">
                            <a16:creationId xmlns:a16="http://schemas.microsoft.com/office/drawing/2014/main" id="{D3EEA3C0-A4AB-442C-99BA-904CA2C377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0061" y="2292350"/>
                        <a:ext cx="1862340" cy="646943"/>
                      </a:xfrm>
                      <a:prstGeom prst="rect">
                        <a:avLst/>
                      </a:prstGeom>
                      <a:noFill/>
                      <a:ln>
                        <a:noFill/>
                      </a:ln>
                    </p:spPr>
                  </p:pic>
                </p:oleObj>
              </mc:Fallback>
            </mc:AlternateContent>
          </a:graphicData>
        </a:graphic>
      </p:graphicFrame>
      <p:sp>
        <p:nvSpPr>
          <p:cNvPr id="15" name="TextBox 19">
            <a:extLst>
              <a:ext uri="{FF2B5EF4-FFF2-40B4-BE49-F238E27FC236}">
                <a16:creationId xmlns:a16="http://schemas.microsoft.com/office/drawing/2014/main" id="{15F1CFFA-C7F1-4663-A84A-A42DF1DD99E8}"/>
              </a:ext>
            </a:extLst>
          </p:cNvPr>
          <p:cNvSpPr txBox="1">
            <a:spLocks noChangeArrowheads="1"/>
          </p:cNvSpPr>
          <p:nvPr/>
        </p:nvSpPr>
        <p:spPr bwMode="auto">
          <a:xfrm>
            <a:off x="5548833" y="799253"/>
            <a:ext cx="39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a:t>
            </a:r>
          </a:p>
        </p:txBody>
      </p:sp>
      <p:graphicFrame>
        <p:nvGraphicFramePr>
          <p:cNvPr id="16" name="Object 20">
            <a:extLst>
              <a:ext uri="{FF2B5EF4-FFF2-40B4-BE49-F238E27FC236}">
                <a16:creationId xmlns:a16="http://schemas.microsoft.com/office/drawing/2014/main" id="{5DC4F0F9-D42B-40B4-B2CF-4C0A81C63733}"/>
              </a:ext>
            </a:extLst>
          </p:cNvPr>
          <p:cNvGraphicFramePr>
            <a:graphicFrameLocks noChangeAspect="1"/>
          </p:cNvGraphicFramePr>
          <p:nvPr>
            <p:extLst>
              <p:ext uri="{D42A27DB-BD31-4B8C-83A1-F6EECF244321}">
                <p14:modId xmlns:p14="http://schemas.microsoft.com/office/powerpoint/2010/main" val="2856661679"/>
              </p:ext>
            </p:extLst>
          </p:nvPr>
        </p:nvGraphicFramePr>
        <p:xfrm>
          <a:off x="6400800" y="4421981"/>
          <a:ext cx="1658494" cy="773432"/>
        </p:xfrm>
        <a:graphic>
          <a:graphicData uri="http://schemas.openxmlformats.org/presentationml/2006/ole">
            <mc:AlternateContent xmlns:mc="http://schemas.openxmlformats.org/markup-compatibility/2006">
              <mc:Choice xmlns:v="urn:schemas-microsoft-com:vml" Requires="v">
                <p:oleObj name="Equation" r:id="rId5" imgW="952200" imgH="355320" progId="Equation.DSMT4">
                  <p:embed/>
                </p:oleObj>
              </mc:Choice>
              <mc:Fallback>
                <p:oleObj name="Equation" r:id="rId5" imgW="952200" imgH="355320" progId="Equation.DSMT4">
                  <p:embed/>
                  <p:pic>
                    <p:nvPicPr>
                      <p:cNvPr id="26640" name="Object 20">
                        <a:extLst>
                          <a:ext uri="{FF2B5EF4-FFF2-40B4-BE49-F238E27FC236}">
                            <a16:creationId xmlns:a16="http://schemas.microsoft.com/office/drawing/2014/main" id="{A814AD6D-81C0-41A6-9A64-540D4E4B21F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4421981"/>
                        <a:ext cx="1658494" cy="773432"/>
                      </a:xfrm>
                      <a:prstGeom prst="rect">
                        <a:avLst/>
                      </a:prstGeom>
                      <a:noFill/>
                      <a:ln>
                        <a:noFill/>
                      </a:ln>
                    </p:spPr>
                  </p:pic>
                </p:oleObj>
              </mc:Fallback>
            </mc:AlternateContent>
          </a:graphicData>
        </a:graphic>
      </p:graphicFrame>
      <p:sp>
        <p:nvSpPr>
          <p:cNvPr id="17" name="TextBox 21">
            <a:extLst>
              <a:ext uri="{FF2B5EF4-FFF2-40B4-BE49-F238E27FC236}">
                <a16:creationId xmlns:a16="http://schemas.microsoft.com/office/drawing/2014/main" id="{D76D2FE9-D8B2-413A-A4B6-57DFA3C671DF}"/>
              </a:ext>
            </a:extLst>
          </p:cNvPr>
          <p:cNvSpPr txBox="1">
            <a:spLocks noChangeArrowheads="1"/>
          </p:cNvSpPr>
          <p:nvPr/>
        </p:nvSpPr>
        <p:spPr bwMode="auto">
          <a:xfrm>
            <a:off x="5020599" y="3622380"/>
            <a:ext cx="1177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Solution is</a:t>
            </a:r>
          </a:p>
        </p:txBody>
      </p:sp>
      <p:graphicFrame>
        <p:nvGraphicFramePr>
          <p:cNvPr id="18" name="Object 22">
            <a:extLst>
              <a:ext uri="{FF2B5EF4-FFF2-40B4-BE49-F238E27FC236}">
                <a16:creationId xmlns:a16="http://schemas.microsoft.com/office/drawing/2014/main" id="{BCDD0D9F-CE70-467C-8883-6CA951C2DCA4}"/>
              </a:ext>
            </a:extLst>
          </p:cNvPr>
          <p:cNvGraphicFramePr>
            <a:graphicFrameLocks noChangeAspect="1"/>
          </p:cNvGraphicFramePr>
          <p:nvPr>
            <p:extLst>
              <p:ext uri="{D42A27DB-BD31-4B8C-83A1-F6EECF244321}">
                <p14:modId xmlns:p14="http://schemas.microsoft.com/office/powerpoint/2010/main" val="3861957455"/>
              </p:ext>
            </p:extLst>
          </p:nvPr>
        </p:nvGraphicFramePr>
        <p:xfrm>
          <a:off x="6346644" y="3445830"/>
          <a:ext cx="2126937" cy="773432"/>
        </p:xfrm>
        <a:graphic>
          <a:graphicData uri="http://schemas.openxmlformats.org/presentationml/2006/ole">
            <mc:AlternateContent xmlns:mc="http://schemas.openxmlformats.org/markup-compatibility/2006">
              <mc:Choice xmlns:v="urn:schemas-microsoft-com:vml" Requires="v">
                <p:oleObj name="Equation" r:id="rId7" imgW="977760" imgH="355320" progId="Equation.DSMT4">
                  <p:embed/>
                </p:oleObj>
              </mc:Choice>
              <mc:Fallback>
                <p:oleObj name="Equation" r:id="rId7" imgW="977760" imgH="355320" progId="Equation.DSMT4">
                  <p:embed/>
                  <p:pic>
                    <p:nvPicPr>
                      <p:cNvPr id="26642" name="Object 22">
                        <a:extLst>
                          <a:ext uri="{FF2B5EF4-FFF2-40B4-BE49-F238E27FC236}">
                            <a16:creationId xmlns:a16="http://schemas.microsoft.com/office/drawing/2014/main" id="{F8CA2DF6-16F1-4382-8C87-45FF63C33EA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46644" y="3445830"/>
                        <a:ext cx="2126937" cy="773432"/>
                      </a:xfrm>
                      <a:prstGeom prst="rect">
                        <a:avLst/>
                      </a:prstGeom>
                      <a:noFill/>
                      <a:ln>
                        <a:noFill/>
                      </a:ln>
                    </p:spPr>
                  </p:pic>
                </p:oleObj>
              </mc:Fallback>
            </mc:AlternateContent>
          </a:graphicData>
        </a:graphic>
      </p:graphicFrame>
      <p:sp>
        <p:nvSpPr>
          <p:cNvPr id="19" name="TextBox 23">
            <a:extLst>
              <a:ext uri="{FF2B5EF4-FFF2-40B4-BE49-F238E27FC236}">
                <a16:creationId xmlns:a16="http://schemas.microsoft.com/office/drawing/2014/main" id="{0509BDE7-86CF-43D7-B343-5092562BEA04}"/>
              </a:ext>
            </a:extLst>
          </p:cNvPr>
          <p:cNvSpPr txBox="1">
            <a:spLocks noChangeArrowheads="1"/>
          </p:cNvSpPr>
          <p:nvPr/>
        </p:nvSpPr>
        <p:spPr bwMode="auto">
          <a:xfrm>
            <a:off x="4843003" y="5497240"/>
            <a:ext cx="363220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This is the force P that will cause the 50 </a:t>
            </a:r>
            <a:r>
              <a:rPr lang="en-US" altLang="en-US" dirty="0" err="1"/>
              <a:t>lb</a:t>
            </a:r>
            <a:r>
              <a:rPr lang="en-US" altLang="en-US" dirty="0"/>
              <a:t> block to move on a rough surface whose coefficient of friction is </a:t>
            </a:r>
            <a:r>
              <a:rPr lang="en-US" altLang="en-US" dirty="0">
                <a:latin typeface="Symbol" panose="05050102010706020507" pitchFamily="18" charset="2"/>
              </a:rPr>
              <a:t>m</a:t>
            </a:r>
          </a:p>
        </p:txBody>
      </p:sp>
      <p:cxnSp>
        <p:nvCxnSpPr>
          <p:cNvPr id="21" name="Straight Connector 20">
            <a:extLst>
              <a:ext uri="{FF2B5EF4-FFF2-40B4-BE49-F238E27FC236}">
                <a16:creationId xmlns:a16="http://schemas.microsoft.com/office/drawing/2014/main" id="{91181FF5-A813-42EB-A1C1-4261A738F597}"/>
              </a:ext>
            </a:extLst>
          </p:cNvPr>
          <p:cNvCxnSpPr/>
          <p:nvPr/>
        </p:nvCxnSpPr>
        <p:spPr bwMode="auto">
          <a:xfrm>
            <a:off x="762000" y="1703387"/>
            <a:ext cx="16764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1">
            <a:extLst>
              <a:ext uri="{FF2B5EF4-FFF2-40B4-BE49-F238E27FC236}">
                <a16:creationId xmlns:a16="http://schemas.microsoft.com/office/drawing/2014/main" id="{9E2CFDB2-D975-4A54-8CCB-955931D55CBD}"/>
              </a:ext>
            </a:extLst>
          </p:cNvPr>
          <p:cNvSpPr/>
          <p:nvPr/>
        </p:nvSpPr>
        <p:spPr bwMode="auto">
          <a:xfrm>
            <a:off x="1295400" y="1279525"/>
            <a:ext cx="419095" cy="423862"/>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imes" panose="02020603050405020304" pitchFamily="18" charset="0"/>
            </a:endParaRPr>
          </a:p>
        </p:txBody>
      </p:sp>
      <p:cxnSp>
        <p:nvCxnSpPr>
          <p:cNvPr id="24" name="Straight Connector 7">
            <a:extLst>
              <a:ext uri="{FF2B5EF4-FFF2-40B4-BE49-F238E27FC236}">
                <a16:creationId xmlns:a16="http://schemas.microsoft.com/office/drawing/2014/main" id="{F2387056-1607-4D22-ACC4-CDE82F28DFFA}"/>
              </a:ext>
            </a:extLst>
          </p:cNvPr>
          <p:cNvCxnSpPr>
            <a:cxnSpLocks noChangeShapeType="1"/>
          </p:cNvCxnSpPr>
          <p:nvPr/>
        </p:nvCxnSpPr>
        <p:spPr bwMode="auto">
          <a:xfrm>
            <a:off x="1714495" y="721858"/>
            <a:ext cx="0" cy="322263"/>
          </a:xfrm>
          <a:prstGeom prst="line">
            <a:avLst/>
          </a:prstGeom>
          <a:no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8">
            <a:extLst>
              <a:ext uri="{FF2B5EF4-FFF2-40B4-BE49-F238E27FC236}">
                <a16:creationId xmlns:a16="http://schemas.microsoft.com/office/drawing/2014/main" id="{EB74E171-3CA0-45CA-AEFE-322E07787CAB}"/>
              </a:ext>
            </a:extLst>
          </p:cNvPr>
          <p:cNvSpPr txBox="1">
            <a:spLocks noChangeArrowheads="1"/>
          </p:cNvSpPr>
          <p:nvPr/>
        </p:nvSpPr>
        <p:spPr bwMode="auto">
          <a:xfrm>
            <a:off x="1714495" y="663121"/>
            <a:ext cx="304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latin typeface="Symbol" panose="05050102010706020507" pitchFamily="18" charset="2"/>
              </a:rPr>
              <a:t>q</a:t>
            </a:r>
          </a:p>
        </p:txBody>
      </p:sp>
      <p:sp>
        <p:nvSpPr>
          <p:cNvPr id="26" name="TextBox 19">
            <a:extLst>
              <a:ext uri="{FF2B5EF4-FFF2-40B4-BE49-F238E27FC236}">
                <a16:creationId xmlns:a16="http://schemas.microsoft.com/office/drawing/2014/main" id="{17C9CE6D-A2B3-4BDE-9AF4-817E7F66ADE6}"/>
              </a:ext>
            </a:extLst>
          </p:cNvPr>
          <p:cNvSpPr txBox="1">
            <a:spLocks noChangeArrowheads="1"/>
          </p:cNvSpPr>
          <p:nvPr/>
        </p:nvSpPr>
        <p:spPr bwMode="auto">
          <a:xfrm>
            <a:off x="1999242" y="783176"/>
            <a:ext cx="392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P</a:t>
            </a:r>
          </a:p>
        </p:txBody>
      </p:sp>
      <p:sp>
        <p:nvSpPr>
          <p:cNvPr id="28" name="Freeform: Shape 27">
            <a:extLst>
              <a:ext uri="{FF2B5EF4-FFF2-40B4-BE49-F238E27FC236}">
                <a16:creationId xmlns:a16="http://schemas.microsoft.com/office/drawing/2014/main" id="{B9966201-5865-428A-9C8D-D76C4B7D0D66}"/>
              </a:ext>
            </a:extLst>
          </p:cNvPr>
          <p:cNvSpPr/>
          <p:nvPr/>
        </p:nvSpPr>
        <p:spPr bwMode="auto">
          <a:xfrm>
            <a:off x="816428" y="1716087"/>
            <a:ext cx="1567543" cy="113212"/>
          </a:xfrm>
          <a:custGeom>
            <a:avLst/>
            <a:gdLst>
              <a:gd name="connsiteX0" fmla="*/ 0 w 1567543"/>
              <a:gd name="connsiteY0" fmla="*/ 0 h 113212"/>
              <a:gd name="connsiteX1" fmla="*/ 113212 w 1567543"/>
              <a:gd name="connsiteY1" fmla="*/ 52252 h 113212"/>
              <a:gd name="connsiteX2" fmla="*/ 174172 w 1567543"/>
              <a:gd name="connsiteY2" fmla="*/ 95794 h 113212"/>
              <a:gd name="connsiteX3" fmla="*/ 348343 w 1567543"/>
              <a:gd name="connsiteY3" fmla="*/ 113212 h 113212"/>
              <a:gd name="connsiteX4" fmla="*/ 583475 w 1567543"/>
              <a:gd name="connsiteY4" fmla="*/ 104503 h 113212"/>
              <a:gd name="connsiteX5" fmla="*/ 618309 w 1567543"/>
              <a:gd name="connsiteY5" fmla="*/ 95794 h 113212"/>
              <a:gd name="connsiteX6" fmla="*/ 670560 w 1567543"/>
              <a:gd name="connsiteY6" fmla="*/ 87086 h 113212"/>
              <a:gd name="connsiteX7" fmla="*/ 801189 w 1567543"/>
              <a:gd name="connsiteY7" fmla="*/ 78377 h 113212"/>
              <a:gd name="connsiteX8" fmla="*/ 957943 w 1567543"/>
              <a:gd name="connsiteY8" fmla="*/ 60960 h 113212"/>
              <a:gd name="connsiteX9" fmla="*/ 1358538 w 1567543"/>
              <a:gd name="connsiteY9" fmla="*/ 52252 h 113212"/>
              <a:gd name="connsiteX10" fmla="*/ 1419498 w 1567543"/>
              <a:gd name="connsiteY10" fmla="*/ 34834 h 113212"/>
              <a:gd name="connsiteX11" fmla="*/ 1489166 w 1567543"/>
              <a:gd name="connsiteY11" fmla="*/ 26126 h 113212"/>
              <a:gd name="connsiteX12" fmla="*/ 1541418 w 1567543"/>
              <a:gd name="connsiteY12" fmla="*/ 17417 h 113212"/>
              <a:gd name="connsiteX13" fmla="*/ 1567543 w 1567543"/>
              <a:gd name="connsiteY13" fmla="*/ 0 h 113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67543" h="113212">
                <a:moveTo>
                  <a:pt x="0" y="0"/>
                </a:moveTo>
                <a:cubicBezTo>
                  <a:pt x="65170" y="18620"/>
                  <a:pt x="59144" y="10199"/>
                  <a:pt x="113212" y="52252"/>
                </a:cubicBezTo>
                <a:cubicBezTo>
                  <a:pt x="142778" y="75247"/>
                  <a:pt x="134373" y="85844"/>
                  <a:pt x="174172" y="95794"/>
                </a:cubicBezTo>
                <a:cubicBezTo>
                  <a:pt x="200262" y="102317"/>
                  <a:pt x="337410" y="112301"/>
                  <a:pt x="348343" y="113212"/>
                </a:cubicBezTo>
                <a:cubicBezTo>
                  <a:pt x="426720" y="110309"/>
                  <a:pt x="505207" y="109553"/>
                  <a:pt x="583475" y="104503"/>
                </a:cubicBezTo>
                <a:cubicBezTo>
                  <a:pt x="595419" y="103732"/>
                  <a:pt x="606573" y="98141"/>
                  <a:pt x="618309" y="95794"/>
                </a:cubicBezTo>
                <a:cubicBezTo>
                  <a:pt x="635623" y="92331"/>
                  <a:pt x="652982" y="88760"/>
                  <a:pt x="670560" y="87086"/>
                </a:cubicBezTo>
                <a:cubicBezTo>
                  <a:pt x="714003" y="82949"/>
                  <a:pt x="757729" y="82328"/>
                  <a:pt x="801189" y="78377"/>
                </a:cubicBezTo>
                <a:cubicBezTo>
                  <a:pt x="853546" y="73617"/>
                  <a:pt x="905428" y="63422"/>
                  <a:pt x="957943" y="60960"/>
                </a:cubicBezTo>
                <a:cubicBezTo>
                  <a:pt x="1091360" y="54706"/>
                  <a:pt x="1225006" y="55155"/>
                  <a:pt x="1358538" y="52252"/>
                </a:cubicBezTo>
                <a:cubicBezTo>
                  <a:pt x="1378858" y="46446"/>
                  <a:pt x="1398775" y="38979"/>
                  <a:pt x="1419498" y="34834"/>
                </a:cubicBezTo>
                <a:cubicBezTo>
                  <a:pt x="1442447" y="30244"/>
                  <a:pt x="1465998" y="29436"/>
                  <a:pt x="1489166" y="26126"/>
                </a:cubicBezTo>
                <a:cubicBezTo>
                  <a:pt x="1506646" y="23629"/>
                  <a:pt x="1524001" y="20320"/>
                  <a:pt x="1541418" y="17417"/>
                </a:cubicBezTo>
                <a:lnTo>
                  <a:pt x="1567543" y="0"/>
                </a:lnTo>
              </a:path>
            </a:pathLst>
          </a:custGeom>
          <a:solidFill>
            <a:schemeClr val="bg1">
              <a:lumMod val="85000"/>
            </a:schemeClr>
          </a:solid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Times" panose="02020603050405020304" pitchFamily="18" charset="0"/>
            </a:endParaRPr>
          </a:p>
        </p:txBody>
      </p:sp>
      <p:sp>
        <p:nvSpPr>
          <p:cNvPr id="29" name="TextBox 28">
            <a:extLst>
              <a:ext uri="{FF2B5EF4-FFF2-40B4-BE49-F238E27FC236}">
                <a16:creationId xmlns:a16="http://schemas.microsoft.com/office/drawing/2014/main" id="{F6725872-E71A-41EB-8F10-0E317D2317A2}"/>
              </a:ext>
            </a:extLst>
          </p:cNvPr>
          <p:cNvSpPr txBox="1"/>
          <p:nvPr/>
        </p:nvSpPr>
        <p:spPr>
          <a:xfrm>
            <a:off x="156982" y="2171107"/>
            <a:ext cx="3348215" cy="2031325"/>
          </a:xfrm>
          <a:prstGeom prst="rect">
            <a:avLst/>
          </a:prstGeom>
          <a:noFill/>
        </p:spPr>
        <p:txBody>
          <a:bodyPr wrap="square" rtlCol="0">
            <a:spAutoFit/>
          </a:bodyPr>
          <a:lstStyle/>
          <a:p>
            <a:r>
              <a:rPr lang="en-US" dirty="0"/>
              <a:t>A force P acts on a 50 </a:t>
            </a:r>
            <a:r>
              <a:rPr lang="en-US" dirty="0" err="1"/>
              <a:t>lb</a:t>
            </a:r>
            <a:r>
              <a:rPr lang="en-US" dirty="0"/>
              <a:t> block which sits on a rough surface whose coefficient of friction is </a:t>
            </a:r>
            <a:r>
              <a:rPr lang="el-GR" dirty="0"/>
              <a:t>μ</a:t>
            </a:r>
            <a:r>
              <a:rPr lang="en-US" dirty="0"/>
              <a:t>. Determine the force P which will cause the block to have impending motion as a function of </a:t>
            </a:r>
            <a:r>
              <a:rPr lang="el-GR" dirty="0"/>
              <a:t>μ</a:t>
            </a:r>
            <a:r>
              <a:rPr lang="en-US" dirty="0"/>
              <a:t> and </a:t>
            </a:r>
            <a:r>
              <a:rPr lang="el-GR" dirty="0"/>
              <a:t>θ</a:t>
            </a:r>
            <a:r>
              <a:rPr lang="en-US" dirty="0"/>
              <a:t>. </a:t>
            </a:r>
          </a:p>
        </p:txBody>
      </p:sp>
      <p:cxnSp>
        <p:nvCxnSpPr>
          <p:cNvPr id="27" name="Straight Arrow Connector 26">
            <a:extLst>
              <a:ext uri="{FF2B5EF4-FFF2-40B4-BE49-F238E27FC236}">
                <a16:creationId xmlns:a16="http://schemas.microsoft.com/office/drawing/2014/main" id="{FAA9E60F-D11B-E83D-7611-8BF44784A5F7}"/>
              </a:ext>
            </a:extLst>
          </p:cNvPr>
          <p:cNvCxnSpPr/>
          <p:nvPr/>
        </p:nvCxnSpPr>
        <p:spPr bwMode="auto">
          <a:xfrm flipH="1">
            <a:off x="1740126" y="803264"/>
            <a:ext cx="305137" cy="462406"/>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a:extLst>
              <a:ext uri="{FF2B5EF4-FFF2-40B4-BE49-F238E27FC236}">
                <a16:creationId xmlns:a16="http://schemas.microsoft.com/office/drawing/2014/main" id="{258AF274-267A-77E1-F4D6-089169DDD055}"/>
              </a:ext>
            </a:extLst>
          </p:cNvPr>
          <p:cNvCxnSpPr/>
          <p:nvPr/>
        </p:nvCxnSpPr>
        <p:spPr bwMode="auto">
          <a:xfrm flipH="1">
            <a:off x="5088272" y="783915"/>
            <a:ext cx="464471" cy="617282"/>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a:extLst>
              <a:ext uri="{FF2B5EF4-FFF2-40B4-BE49-F238E27FC236}">
                <a16:creationId xmlns:a16="http://schemas.microsoft.com/office/drawing/2014/main" id="{F8C2A464-4325-5DFC-D8FB-8856CC7A209E}"/>
              </a:ext>
            </a:extLst>
          </p:cNvPr>
          <p:cNvCxnSpPr/>
          <p:nvPr/>
        </p:nvCxnSpPr>
        <p:spPr bwMode="auto">
          <a:xfrm>
            <a:off x="4415171" y="1721833"/>
            <a:ext cx="0" cy="449274"/>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a:extLst>
              <a:ext uri="{FF2B5EF4-FFF2-40B4-BE49-F238E27FC236}">
                <a16:creationId xmlns:a16="http://schemas.microsoft.com/office/drawing/2014/main" id="{2DF68B17-A83E-319D-F45B-A32D4F19D835}"/>
              </a:ext>
            </a:extLst>
          </p:cNvPr>
          <p:cNvCxnSpPr/>
          <p:nvPr/>
        </p:nvCxnSpPr>
        <p:spPr bwMode="auto">
          <a:xfrm flipV="1">
            <a:off x="4415171" y="2462947"/>
            <a:ext cx="0" cy="461217"/>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a:extLst>
              <a:ext uri="{FF2B5EF4-FFF2-40B4-BE49-F238E27FC236}">
                <a16:creationId xmlns:a16="http://schemas.microsoft.com/office/drawing/2014/main" id="{6340E0C8-21EE-8ECD-5631-806C4FC0206E}"/>
              </a:ext>
            </a:extLst>
          </p:cNvPr>
          <p:cNvCxnSpPr/>
          <p:nvPr/>
        </p:nvCxnSpPr>
        <p:spPr bwMode="auto">
          <a:xfrm>
            <a:off x="3716629" y="2478076"/>
            <a:ext cx="595772" cy="0"/>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61758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AD454AE-F9CC-4302-A6D6-C98151B3E731}"/>
              </a:ext>
            </a:extLst>
          </p:cNvPr>
          <p:cNvSpPr>
            <a:spLocks noChangeArrowheads="1"/>
          </p:cNvSpPr>
          <p:nvPr/>
        </p:nvSpPr>
        <p:spPr bwMode="auto">
          <a:xfrm>
            <a:off x="685800" y="304800"/>
            <a:ext cx="4572000"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600" dirty="0" err="1"/>
              <a:t>syms</a:t>
            </a:r>
            <a:r>
              <a:rPr lang="en-US" altLang="en-US" sz="1600" dirty="0"/>
              <a:t> P mu N t </a:t>
            </a:r>
          </a:p>
          <a:p>
            <a:endParaRPr lang="en-US" altLang="en-US" sz="1600" dirty="0"/>
          </a:p>
          <a:p>
            <a:r>
              <a:rPr lang="en-US" altLang="en-US" sz="1600" dirty="0"/>
              <a:t>Eq(1)= N -50 - P*cos(t);</a:t>
            </a:r>
          </a:p>
          <a:p>
            <a:endParaRPr lang="en-US" altLang="en-US" sz="1600" dirty="0"/>
          </a:p>
          <a:p>
            <a:r>
              <a:rPr lang="en-US" altLang="en-US" sz="1600" dirty="0"/>
              <a:t>Eq(2)= mu*N - P*sin(t);</a:t>
            </a:r>
          </a:p>
          <a:p>
            <a:endParaRPr lang="en-US" altLang="en-US" sz="1600" dirty="0"/>
          </a:p>
          <a:p>
            <a:r>
              <a:rPr lang="en-US" altLang="en-US" sz="1600" dirty="0"/>
              <a:t>S =solve(Eq, P, N)</a:t>
            </a:r>
          </a:p>
          <a:p>
            <a:endParaRPr lang="en-US" altLang="en-US" sz="1600" dirty="0"/>
          </a:p>
          <a:p>
            <a:endParaRPr lang="en-US" altLang="en-US" sz="1600" dirty="0"/>
          </a:p>
          <a:p>
            <a:r>
              <a:rPr lang="de-DE" altLang="en-US" sz="1600" dirty="0"/>
              <a:t>S = </a:t>
            </a:r>
          </a:p>
          <a:p>
            <a:endParaRPr lang="de-DE" altLang="en-US" sz="1600" dirty="0"/>
          </a:p>
          <a:p>
            <a:r>
              <a:rPr lang="de-DE" altLang="en-US" sz="1600" dirty="0"/>
              <a:t>  struct with fields:</a:t>
            </a:r>
          </a:p>
          <a:p>
            <a:endParaRPr lang="de-DE" altLang="en-US" sz="1600" dirty="0"/>
          </a:p>
          <a:p>
            <a:r>
              <a:rPr lang="de-DE" altLang="en-US" sz="1600" dirty="0"/>
              <a:t>    P: (50*mu)/(sin(t) - mu*cos(t))</a:t>
            </a:r>
          </a:p>
          <a:p>
            <a:r>
              <a:rPr lang="de-DE" altLang="en-US" sz="1600" dirty="0"/>
              <a:t>    N: (50*sin(t))/(sin(t) - mu*cos(t))</a:t>
            </a:r>
          </a:p>
          <a:p>
            <a:endParaRPr lang="de-DE" altLang="en-US" sz="1600" dirty="0"/>
          </a:p>
          <a:p>
            <a:endParaRPr lang="en-US" altLang="en-US" sz="1600" dirty="0"/>
          </a:p>
          <a:p>
            <a:r>
              <a:rPr lang="en-US" altLang="en-US" sz="1600" dirty="0"/>
              <a:t>S.N</a:t>
            </a:r>
          </a:p>
          <a:p>
            <a:r>
              <a:rPr lang="en-US" altLang="en-US" sz="1600" dirty="0"/>
              <a:t> </a:t>
            </a:r>
          </a:p>
          <a:p>
            <a:r>
              <a:rPr lang="en-US" altLang="en-US" sz="1600" dirty="0" err="1"/>
              <a:t>ans</a:t>
            </a:r>
            <a:r>
              <a:rPr lang="en-US" altLang="en-US" sz="1600" dirty="0"/>
              <a:t> =    (50*sin(t))/(sin(t) - mu*cos(t))</a:t>
            </a:r>
          </a:p>
          <a:p>
            <a:r>
              <a:rPr lang="en-US" altLang="en-US" sz="1600" dirty="0"/>
              <a:t> </a:t>
            </a:r>
          </a:p>
          <a:p>
            <a:r>
              <a:rPr lang="en-US" altLang="en-US" sz="1600" dirty="0"/>
              <a:t>S.P</a:t>
            </a:r>
          </a:p>
          <a:p>
            <a:r>
              <a:rPr lang="en-US" altLang="en-US" sz="1600" dirty="0"/>
              <a:t> </a:t>
            </a:r>
          </a:p>
          <a:p>
            <a:r>
              <a:rPr lang="en-US" altLang="en-US" sz="1600" dirty="0" err="1"/>
              <a:t>ans</a:t>
            </a:r>
            <a:r>
              <a:rPr lang="en-US" altLang="en-US" sz="1600" dirty="0"/>
              <a:t> =   (50*mu)/(sin(t) - mu*cos(t))</a:t>
            </a:r>
          </a:p>
        </p:txBody>
      </p:sp>
      <p:sp>
        <p:nvSpPr>
          <p:cNvPr id="3" name="TextBox 2">
            <a:extLst>
              <a:ext uri="{FF2B5EF4-FFF2-40B4-BE49-F238E27FC236}">
                <a16:creationId xmlns:a16="http://schemas.microsoft.com/office/drawing/2014/main" id="{55D41456-795A-4E27-8537-ACE39CD14E7D}"/>
              </a:ext>
            </a:extLst>
          </p:cNvPr>
          <p:cNvSpPr txBox="1">
            <a:spLocks noChangeArrowheads="1"/>
          </p:cNvSpPr>
          <p:nvPr/>
        </p:nvSpPr>
        <p:spPr bwMode="auto">
          <a:xfrm>
            <a:off x="3543300" y="298450"/>
            <a:ext cx="48461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Declare these to be symbolic where  mu = </a:t>
            </a:r>
            <a:r>
              <a:rPr lang="el-GR" altLang="en-US" dirty="0"/>
              <a:t>μ</a:t>
            </a:r>
            <a:r>
              <a:rPr lang="en-US" altLang="en-US" dirty="0"/>
              <a:t> , t = </a:t>
            </a:r>
            <a:r>
              <a:rPr lang="el-GR" altLang="en-US" dirty="0"/>
              <a:t>θ</a:t>
            </a:r>
            <a:endParaRPr lang="en-US" altLang="en-US" dirty="0"/>
          </a:p>
        </p:txBody>
      </p:sp>
      <p:sp>
        <p:nvSpPr>
          <p:cNvPr id="4" name="TextBox 3">
            <a:extLst>
              <a:ext uri="{FF2B5EF4-FFF2-40B4-BE49-F238E27FC236}">
                <a16:creationId xmlns:a16="http://schemas.microsoft.com/office/drawing/2014/main" id="{D44D5DEB-6A84-477B-BAFB-C73F21607FD7}"/>
              </a:ext>
            </a:extLst>
          </p:cNvPr>
          <p:cNvSpPr txBox="1">
            <a:spLocks noChangeArrowheads="1"/>
          </p:cNvSpPr>
          <p:nvPr/>
        </p:nvSpPr>
        <p:spPr bwMode="auto">
          <a:xfrm>
            <a:off x="3477373" y="835748"/>
            <a:ext cx="50129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Define  equations, place in components of vector Eq</a:t>
            </a:r>
          </a:p>
        </p:txBody>
      </p:sp>
      <p:sp>
        <p:nvSpPr>
          <p:cNvPr id="5" name="TextBox 4">
            <a:extLst>
              <a:ext uri="{FF2B5EF4-FFF2-40B4-BE49-F238E27FC236}">
                <a16:creationId xmlns:a16="http://schemas.microsoft.com/office/drawing/2014/main" id="{7BD042CF-248A-4DE0-A150-ABCA5CD2F8D7}"/>
              </a:ext>
            </a:extLst>
          </p:cNvPr>
          <p:cNvSpPr txBox="1">
            <a:spLocks noChangeArrowheads="1"/>
          </p:cNvSpPr>
          <p:nvPr/>
        </p:nvSpPr>
        <p:spPr bwMode="auto">
          <a:xfrm>
            <a:off x="3429000" y="1720850"/>
            <a:ext cx="5029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Find solution of equations in vector Eq symbolically</a:t>
            </a:r>
          </a:p>
        </p:txBody>
      </p:sp>
      <p:sp>
        <p:nvSpPr>
          <p:cNvPr id="6" name="TextBox 5">
            <a:extLst>
              <a:ext uri="{FF2B5EF4-FFF2-40B4-BE49-F238E27FC236}">
                <a16:creationId xmlns:a16="http://schemas.microsoft.com/office/drawing/2014/main" id="{953C3922-2EE7-479F-8EB8-69C7DCB45AA9}"/>
              </a:ext>
            </a:extLst>
          </p:cNvPr>
          <p:cNvSpPr txBox="1">
            <a:spLocks noChangeArrowheads="1"/>
          </p:cNvSpPr>
          <p:nvPr/>
        </p:nvSpPr>
        <p:spPr bwMode="auto">
          <a:xfrm>
            <a:off x="3703638" y="233045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Solution is placed in a MATLAB data structure</a:t>
            </a:r>
          </a:p>
        </p:txBody>
      </p:sp>
      <p:sp>
        <p:nvSpPr>
          <p:cNvPr id="7" name="TextBox 6">
            <a:extLst>
              <a:ext uri="{FF2B5EF4-FFF2-40B4-BE49-F238E27FC236}">
                <a16:creationId xmlns:a16="http://schemas.microsoft.com/office/drawing/2014/main" id="{6C28886D-32C6-4B68-AC1A-E06C15E8F806}"/>
              </a:ext>
            </a:extLst>
          </p:cNvPr>
          <p:cNvSpPr txBox="1">
            <a:spLocks noChangeArrowheads="1"/>
          </p:cNvSpPr>
          <p:nvPr/>
        </p:nvSpPr>
        <p:spPr bwMode="auto">
          <a:xfrm flipH="1">
            <a:off x="4271546" y="4416509"/>
            <a:ext cx="14017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This is N</a:t>
            </a:r>
          </a:p>
        </p:txBody>
      </p:sp>
      <p:sp>
        <p:nvSpPr>
          <p:cNvPr id="8" name="TextBox 7">
            <a:extLst>
              <a:ext uri="{FF2B5EF4-FFF2-40B4-BE49-F238E27FC236}">
                <a16:creationId xmlns:a16="http://schemas.microsoft.com/office/drawing/2014/main" id="{EF05AA84-5532-4B76-A1C4-8DF1A48D879D}"/>
              </a:ext>
            </a:extLst>
          </p:cNvPr>
          <p:cNvSpPr txBox="1">
            <a:spLocks noChangeArrowheads="1"/>
          </p:cNvSpPr>
          <p:nvPr/>
        </p:nvSpPr>
        <p:spPr bwMode="auto">
          <a:xfrm>
            <a:off x="4271546" y="5938143"/>
            <a:ext cx="992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This is P</a:t>
            </a:r>
          </a:p>
        </p:txBody>
      </p:sp>
      <p:graphicFrame>
        <p:nvGraphicFramePr>
          <p:cNvPr id="9" name="Object 8">
            <a:extLst>
              <a:ext uri="{FF2B5EF4-FFF2-40B4-BE49-F238E27FC236}">
                <a16:creationId xmlns:a16="http://schemas.microsoft.com/office/drawing/2014/main" id="{288F8032-6966-4A0C-A4C9-8D70117A7BB6}"/>
              </a:ext>
            </a:extLst>
          </p:cNvPr>
          <p:cNvGraphicFramePr>
            <a:graphicFrameLocks noChangeAspect="1"/>
          </p:cNvGraphicFramePr>
          <p:nvPr>
            <p:extLst>
              <p:ext uri="{D42A27DB-BD31-4B8C-83A1-F6EECF244321}">
                <p14:modId xmlns:p14="http://schemas.microsoft.com/office/powerpoint/2010/main" val="1822095085"/>
              </p:ext>
            </p:extLst>
          </p:nvPr>
        </p:nvGraphicFramePr>
        <p:xfrm>
          <a:off x="5869018" y="4191000"/>
          <a:ext cx="1957388" cy="712788"/>
        </p:xfrm>
        <a:graphic>
          <a:graphicData uri="http://schemas.openxmlformats.org/presentationml/2006/ole">
            <mc:AlternateContent xmlns:mc="http://schemas.openxmlformats.org/markup-compatibility/2006">
              <mc:Choice xmlns:v="urn:schemas-microsoft-com:vml" Requires="v">
                <p:oleObj name="Equation" r:id="rId3" imgW="977476" imgH="355446" progId="Equation.DSMT4">
                  <p:embed/>
                </p:oleObj>
              </mc:Choice>
              <mc:Fallback>
                <p:oleObj name="Equation" r:id="rId3" imgW="977476" imgH="355446" progId="Equation.DSMT4">
                  <p:embed/>
                  <p:pic>
                    <p:nvPicPr>
                      <p:cNvPr id="27657" name="Object 8">
                        <a:extLst>
                          <a:ext uri="{FF2B5EF4-FFF2-40B4-BE49-F238E27FC236}">
                            <a16:creationId xmlns:a16="http://schemas.microsoft.com/office/drawing/2014/main" id="{B58790E7-73BD-4034-9D33-C3BAE89C00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9018" y="4191000"/>
                        <a:ext cx="1957388"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a:extLst>
              <a:ext uri="{FF2B5EF4-FFF2-40B4-BE49-F238E27FC236}">
                <a16:creationId xmlns:a16="http://schemas.microsoft.com/office/drawing/2014/main" id="{4BAC9043-5A47-4B1A-8432-7EE47305909F}"/>
              </a:ext>
            </a:extLst>
          </p:cNvPr>
          <p:cNvGraphicFramePr>
            <a:graphicFrameLocks noChangeAspect="1"/>
          </p:cNvGraphicFramePr>
          <p:nvPr>
            <p:extLst>
              <p:ext uri="{D42A27DB-BD31-4B8C-83A1-F6EECF244321}">
                <p14:modId xmlns:p14="http://schemas.microsoft.com/office/powerpoint/2010/main" val="1566884858"/>
              </p:ext>
            </p:extLst>
          </p:nvPr>
        </p:nvGraphicFramePr>
        <p:xfrm>
          <a:off x="5868307" y="5691981"/>
          <a:ext cx="1541463" cy="719137"/>
        </p:xfrm>
        <a:graphic>
          <a:graphicData uri="http://schemas.openxmlformats.org/presentationml/2006/ole">
            <mc:AlternateContent xmlns:mc="http://schemas.openxmlformats.org/markup-compatibility/2006">
              <mc:Choice xmlns:v="urn:schemas-microsoft-com:vml" Requires="v">
                <p:oleObj name="Equation" r:id="rId5" imgW="952087" imgH="355446" progId="Equation.DSMT4">
                  <p:embed/>
                </p:oleObj>
              </mc:Choice>
              <mc:Fallback>
                <p:oleObj name="Equation" r:id="rId5" imgW="952087" imgH="355446" progId="Equation.DSMT4">
                  <p:embed/>
                  <p:pic>
                    <p:nvPicPr>
                      <p:cNvPr id="27658" name="Object 9">
                        <a:extLst>
                          <a:ext uri="{FF2B5EF4-FFF2-40B4-BE49-F238E27FC236}">
                            <a16:creationId xmlns:a16="http://schemas.microsoft.com/office/drawing/2014/main" id="{10E2F190-5CDA-4471-BA11-E6FF87F43F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8307" y="5691981"/>
                        <a:ext cx="1541463"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47335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2E6522-AA50-4B80-ABDE-3C849AD16DFF}"/>
              </a:ext>
            </a:extLst>
          </p:cNvPr>
          <p:cNvPicPr>
            <a:picLocks noChangeAspect="1"/>
          </p:cNvPicPr>
          <p:nvPr/>
        </p:nvPicPr>
        <p:blipFill>
          <a:blip r:embed="rId3"/>
          <a:stretch>
            <a:fillRect/>
          </a:stretch>
        </p:blipFill>
        <p:spPr>
          <a:xfrm>
            <a:off x="914400" y="501325"/>
            <a:ext cx="7339622" cy="6051875"/>
          </a:xfrm>
          <a:prstGeom prst="rect">
            <a:avLst/>
          </a:prstGeom>
        </p:spPr>
      </p:pic>
      <p:sp>
        <p:nvSpPr>
          <p:cNvPr id="3" name="Text Box 5">
            <a:extLst>
              <a:ext uri="{FF2B5EF4-FFF2-40B4-BE49-F238E27FC236}">
                <a16:creationId xmlns:a16="http://schemas.microsoft.com/office/drawing/2014/main" id="{97F856C7-257A-41CA-A371-88EFD808EC81}"/>
              </a:ext>
            </a:extLst>
          </p:cNvPr>
          <p:cNvSpPr txBox="1">
            <a:spLocks noChangeArrowheads="1"/>
          </p:cNvSpPr>
          <p:nvPr/>
        </p:nvSpPr>
        <p:spPr bwMode="auto">
          <a:xfrm>
            <a:off x="3048000" y="2885912"/>
            <a:ext cx="42672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t>Here is what the MATLAB screen looks like when you start up. (The exact layout can be different depending on the choices you make for the display.)</a:t>
            </a:r>
          </a:p>
        </p:txBody>
      </p:sp>
    </p:spTree>
    <p:extLst>
      <p:ext uri="{BB962C8B-B14F-4D97-AF65-F5344CB8AC3E}">
        <p14:creationId xmlns:p14="http://schemas.microsoft.com/office/powerpoint/2010/main" val="7692932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42E57F-C37E-45E5-A0CB-47F1792F0834}"/>
              </a:ext>
            </a:extLst>
          </p:cNvPr>
          <p:cNvSpPr>
            <a:spLocks noChangeArrowheads="1"/>
          </p:cNvSpPr>
          <p:nvPr/>
        </p:nvSpPr>
        <p:spPr bwMode="auto">
          <a:xfrm>
            <a:off x="304800" y="1036638"/>
            <a:ext cx="45720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de-DE" altLang="en-US" dirty="0"/>
              <a:t>Pn = subs(S.P, mu, 0.3)</a:t>
            </a:r>
          </a:p>
          <a:p>
            <a:r>
              <a:rPr lang="de-DE" altLang="en-US" dirty="0"/>
              <a:t> </a:t>
            </a:r>
          </a:p>
          <a:p>
            <a:r>
              <a:rPr lang="de-DE" altLang="en-US" dirty="0"/>
              <a:t>Pn =   -15/((3*cos(t))/10 - sin(t))</a:t>
            </a:r>
            <a:endParaRPr lang="en-US" altLang="en-US" dirty="0"/>
          </a:p>
        </p:txBody>
      </p:sp>
      <p:sp>
        <p:nvSpPr>
          <p:cNvPr id="3" name="Rectangle 2">
            <a:extLst>
              <a:ext uri="{FF2B5EF4-FFF2-40B4-BE49-F238E27FC236}">
                <a16:creationId xmlns:a16="http://schemas.microsoft.com/office/drawing/2014/main" id="{9E19775A-D89A-4D91-919A-5FF01D5A4F63}"/>
              </a:ext>
            </a:extLst>
          </p:cNvPr>
          <p:cNvSpPr>
            <a:spLocks noChangeArrowheads="1"/>
          </p:cNvSpPr>
          <p:nvPr/>
        </p:nvSpPr>
        <p:spPr bwMode="auto">
          <a:xfrm>
            <a:off x="120650" y="2433638"/>
            <a:ext cx="457200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ang = </a:t>
            </a:r>
            <a:r>
              <a:rPr lang="en-US" altLang="en-US" dirty="0" err="1"/>
              <a:t>linspace</a:t>
            </a:r>
            <a:r>
              <a:rPr lang="en-US" altLang="en-US" dirty="0"/>
              <a:t>(30*pi/180, 60*pi/180, 100);</a:t>
            </a:r>
          </a:p>
          <a:p>
            <a:endParaRPr lang="en-US" altLang="en-US" dirty="0"/>
          </a:p>
          <a:p>
            <a:endParaRPr lang="en-US" altLang="en-US" dirty="0"/>
          </a:p>
          <a:p>
            <a:r>
              <a:rPr lang="en-US" altLang="en-US" dirty="0" err="1"/>
              <a:t>Pv</a:t>
            </a:r>
            <a:r>
              <a:rPr lang="en-US" altLang="en-US" dirty="0"/>
              <a:t> = subs(</a:t>
            </a:r>
            <a:r>
              <a:rPr lang="en-US" altLang="en-US" dirty="0" err="1"/>
              <a:t>Pn</a:t>
            </a:r>
            <a:r>
              <a:rPr lang="en-US" altLang="en-US" dirty="0"/>
              <a:t>, t, ang);</a:t>
            </a:r>
          </a:p>
          <a:p>
            <a:endParaRPr lang="en-US" altLang="en-US" dirty="0"/>
          </a:p>
          <a:p>
            <a:endParaRPr lang="en-US" altLang="en-US" dirty="0"/>
          </a:p>
          <a:p>
            <a:r>
              <a:rPr lang="en-US" altLang="en-US" dirty="0"/>
              <a:t>plot(ang*180/pi ,  </a:t>
            </a:r>
            <a:r>
              <a:rPr lang="en-US" altLang="en-US" dirty="0" err="1"/>
              <a:t>Pv</a:t>
            </a:r>
            <a:r>
              <a:rPr lang="en-US" altLang="en-US" dirty="0"/>
              <a:t>)</a:t>
            </a:r>
          </a:p>
          <a:p>
            <a:endParaRPr lang="en-US" altLang="en-US" dirty="0"/>
          </a:p>
          <a:p>
            <a:r>
              <a:rPr lang="en-US" altLang="en-US" dirty="0"/>
              <a:t>axis( [ 30  60 0 65])</a:t>
            </a:r>
          </a:p>
        </p:txBody>
      </p:sp>
      <p:sp>
        <p:nvSpPr>
          <p:cNvPr id="4" name="TextBox 3">
            <a:extLst>
              <a:ext uri="{FF2B5EF4-FFF2-40B4-BE49-F238E27FC236}">
                <a16:creationId xmlns:a16="http://schemas.microsoft.com/office/drawing/2014/main" id="{C56DDEC3-9674-4EFE-A884-056DE4577527}"/>
              </a:ext>
            </a:extLst>
          </p:cNvPr>
          <p:cNvSpPr txBox="1"/>
          <p:nvPr/>
        </p:nvSpPr>
        <p:spPr>
          <a:xfrm>
            <a:off x="309563" y="163513"/>
            <a:ext cx="8301037" cy="646112"/>
          </a:xfrm>
          <a:prstGeom prst="rect">
            <a:avLst/>
          </a:prstGeom>
          <a:noFill/>
        </p:spPr>
        <p:txBody>
          <a:bodyPr>
            <a:spAutoFit/>
          </a:bodyPr>
          <a:lstStyle/>
          <a:p>
            <a:pPr>
              <a:defRPr/>
            </a:pPr>
            <a:r>
              <a:rPr lang="en-US" dirty="0">
                <a:latin typeface="Times" charset="0"/>
              </a:rPr>
              <a:t>Now find the values of the force P that will </a:t>
            </a:r>
            <a:r>
              <a:rPr lang="en-US" dirty="0">
                <a:latin typeface="+mn-lt"/>
              </a:rPr>
              <a:t>cause the </a:t>
            </a:r>
            <a:r>
              <a:rPr lang="en-US" dirty="0">
                <a:latin typeface="Times" charset="0"/>
              </a:rPr>
              <a:t>block to move on a surface where </a:t>
            </a:r>
            <a:r>
              <a:rPr lang="en-US" dirty="0">
                <a:latin typeface="Symbol" pitchFamily="18" charset="2"/>
              </a:rPr>
              <a:t>m</a:t>
            </a:r>
            <a:r>
              <a:rPr lang="en-US" dirty="0">
                <a:latin typeface="Times" charset="0"/>
              </a:rPr>
              <a:t> =0.3 for angles ranging from 30 to 60 degrees and plot this force versus the angle</a:t>
            </a:r>
          </a:p>
        </p:txBody>
      </p:sp>
      <p:sp>
        <p:nvSpPr>
          <p:cNvPr id="5" name="TextBox 4">
            <a:extLst>
              <a:ext uri="{FF2B5EF4-FFF2-40B4-BE49-F238E27FC236}">
                <a16:creationId xmlns:a16="http://schemas.microsoft.com/office/drawing/2014/main" id="{00F3DBF8-80D1-4F23-AAD7-B98AF0D0A813}"/>
              </a:ext>
            </a:extLst>
          </p:cNvPr>
          <p:cNvSpPr txBox="1"/>
          <p:nvPr/>
        </p:nvSpPr>
        <p:spPr>
          <a:xfrm>
            <a:off x="3663950" y="1025525"/>
            <a:ext cx="4330700" cy="369888"/>
          </a:xfrm>
          <a:prstGeom prst="rect">
            <a:avLst/>
          </a:prstGeom>
          <a:noFill/>
        </p:spPr>
        <p:txBody>
          <a:bodyPr wrap="none">
            <a:spAutoFit/>
          </a:bodyPr>
          <a:lstStyle/>
          <a:p>
            <a:pPr>
              <a:defRPr/>
            </a:pPr>
            <a:r>
              <a:rPr lang="en-US" dirty="0">
                <a:latin typeface="Times" charset="0"/>
              </a:rPr>
              <a:t>Substitute 0.3 value into </a:t>
            </a:r>
            <a:r>
              <a:rPr lang="en-US" dirty="0">
                <a:latin typeface="+mj-lt"/>
              </a:rPr>
              <a:t>mu for P expression</a:t>
            </a:r>
          </a:p>
        </p:txBody>
      </p:sp>
      <p:sp>
        <p:nvSpPr>
          <p:cNvPr id="6" name="TextBox 5">
            <a:extLst>
              <a:ext uri="{FF2B5EF4-FFF2-40B4-BE49-F238E27FC236}">
                <a16:creationId xmlns:a16="http://schemas.microsoft.com/office/drawing/2014/main" id="{5DCAA59F-B4BD-4979-92AE-692BBFD88E70}"/>
              </a:ext>
            </a:extLst>
          </p:cNvPr>
          <p:cNvSpPr txBox="1">
            <a:spLocks noChangeArrowheads="1"/>
          </p:cNvSpPr>
          <p:nvPr/>
        </p:nvSpPr>
        <p:spPr bwMode="auto">
          <a:xfrm>
            <a:off x="5089525" y="2449513"/>
            <a:ext cx="33480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Define 100 angles (in radians) going from 30 to 60 degrees</a:t>
            </a:r>
          </a:p>
        </p:txBody>
      </p:sp>
      <p:sp>
        <p:nvSpPr>
          <p:cNvPr id="7" name="TextBox 6">
            <a:extLst>
              <a:ext uri="{FF2B5EF4-FFF2-40B4-BE49-F238E27FC236}">
                <a16:creationId xmlns:a16="http://schemas.microsoft.com/office/drawing/2014/main" id="{BFB9C1B5-4677-49BF-A4A3-CD7674AB4FC7}"/>
              </a:ext>
            </a:extLst>
          </p:cNvPr>
          <p:cNvSpPr txBox="1">
            <a:spLocks noChangeArrowheads="1"/>
          </p:cNvSpPr>
          <p:nvPr/>
        </p:nvSpPr>
        <p:spPr bwMode="auto">
          <a:xfrm>
            <a:off x="2731294" y="3174999"/>
            <a:ext cx="50434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Substitute these angles into </a:t>
            </a:r>
            <a:r>
              <a:rPr lang="en-US" altLang="en-US" dirty="0" err="1"/>
              <a:t>Pn</a:t>
            </a:r>
            <a:r>
              <a:rPr lang="en-US" altLang="en-US" dirty="0"/>
              <a:t>. The variable</a:t>
            </a:r>
          </a:p>
          <a:p>
            <a:r>
              <a:rPr lang="en-US" altLang="en-US" dirty="0" err="1"/>
              <a:t>Pv</a:t>
            </a:r>
            <a:r>
              <a:rPr lang="en-US" altLang="en-US" dirty="0"/>
              <a:t> is now a real variable (actually a [1x100] vector) </a:t>
            </a:r>
          </a:p>
        </p:txBody>
      </p:sp>
      <p:sp>
        <p:nvSpPr>
          <p:cNvPr id="8" name="TextBox 7">
            <a:extLst>
              <a:ext uri="{FF2B5EF4-FFF2-40B4-BE49-F238E27FC236}">
                <a16:creationId xmlns:a16="http://schemas.microsoft.com/office/drawing/2014/main" id="{58F7E982-1114-4ECE-BDBD-5493D1A2FD9E}"/>
              </a:ext>
            </a:extLst>
          </p:cNvPr>
          <p:cNvSpPr txBox="1">
            <a:spLocks noChangeArrowheads="1"/>
          </p:cNvSpPr>
          <p:nvPr/>
        </p:nvSpPr>
        <p:spPr bwMode="auto">
          <a:xfrm>
            <a:off x="4151313" y="1589088"/>
            <a:ext cx="3076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This is still a symbolic variable</a:t>
            </a:r>
          </a:p>
        </p:txBody>
      </p:sp>
      <p:sp>
        <p:nvSpPr>
          <p:cNvPr id="9" name="TextBox 8">
            <a:extLst>
              <a:ext uri="{FF2B5EF4-FFF2-40B4-BE49-F238E27FC236}">
                <a16:creationId xmlns:a16="http://schemas.microsoft.com/office/drawing/2014/main" id="{6457E786-CA4E-48B7-8386-12E591844D12}"/>
              </a:ext>
            </a:extLst>
          </p:cNvPr>
          <p:cNvSpPr txBox="1">
            <a:spLocks noChangeArrowheads="1"/>
          </p:cNvSpPr>
          <p:nvPr/>
        </p:nvSpPr>
        <p:spPr bwMode="auto">
          <a:xfrm>
            <a:off x="2957513" y="4133850"/>
            <a:ext cx="2397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Plot Pv vs angles in deg</a:t>
            </a:r>
          </a:p>
        </p:txBody>
      </p:sp>
      <p:sp>
        <p:nvSpPr>
          <p:cNvPr id="10" name="TextBox 9">
            <a:extLst>
              <a:ext uri="{FF2B5EF4-FFF2-40B4-BE49-F238E27FC236}">
                <a16:creationId xmlns:a16="http://schemas.microsoft.com/office/drawing/2014/main" id="{A466AB53-9112-47EF-8325-91ABAB7F1592}"/>
              </a:ext>
            </a:extLst>
          </p:cNvPr>
          <p:cNvSpPr txBox="1">
            <a:spLocks noChangeArrowheads="1"/>
          </p:cNvSpPr>
          <p:nvPr/>
        </p:nvSpPr>
        <p:spPr bwMode="auto">
          <a:xfrm>
            <a:off x="2987675" y="4611688"/>
            <a:ext cx="1268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Adjust axes</a:t>
            </a:r>
          </a:p>
        </p:txBody>
      </p:sp>
      <p:grpSp>
        <p:nvGrpSpPr>
          <p:cNvPr id="66" name="Group 65">
            <a:extLst>
              <a:ext uri="{FF2B5EF4-FFF2-40B4-BE49-F238E27FC236}">
                <a16:creationId xmlns:a16="http://schemas.microsoft.com/office/drawing/2014/main" id="{F7767AE0-3F49-4F85-8138-396A76D1A672}"/>
              </a:ext>
            </a:extLst>
          </p:cNvPr>
          <p:cNvGrpSpPr/>
          <p:nvPr/>
        </p:nvGrpSpPr>
        <p:grpSpPr>
          <a:xfrm>
            <a:off x="4660900" y="3902073"/>
            <a:ext cx="4205288" cy="2578100"/>
            <a:chOff x="4692650" y="4138613"/>
            <a:chExt cx="4205288" cy="2578100"/>
          </a:xfrm>
        </p:grpSpPr>
        <p:sp>
          <p:nvSpPr>
            <p:cNvPr id="11" name="Rectangle 7">
              <a:extLst>
                <a:ext uri="{FF2B5EF4-FFF2-40B4-BE49-F238E27FC236}">
                  <a16:creationId xmlns:a16="http://schemas.microsoft.com/office/drawing/2014/main" id="{02627EF5-6293-4F73-8C8C-984A39001F4B}"/>
                </a:ext>
              </a:extLst>
            </p:cNvPr>
            <p:cNvSpPr>
              <a:spLocks noChangeArrowheads="1"/>
            </p:cNvSpPr>
            <p:nvPr/>
          </p:nvSpPr>
          <p:spPr bwMode="auto">
            <a:xfrm>
              <a:off x="5764213" y="4138613"/>
              <a:ext cx="3011487" cy="23733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2" name="Line 8">
              <a:extLst>
                <a:ext uri="{FF2B5EF4-FFF2-40B4-BE49-F238E27FC236}">
                  <a16:creationId xmlns:a16="http://schemas.microsoft.com/office/drawing/2014/main" id="{E56FD531-D01E-482F-92D3-BB3FDCA36882}"/>
                </a:ext>
              </a:extLst>
            </p:cNvPr>
            <p:cNvSpPr>
              <a:spLocks noChangeShapeType="1"/>
            </p:cNvSpPr>
            <p:nvPr/>
          </p:nvSpPr>
          <p:spPr bwMode="auto">
            <a:xfrm>
              <a:off x="5764213" y="4138613"/>
              <a:ext cx="3011487"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9">
              <a:extLst>
                <a:ext uri="{FF2B5EF4-FFF2-40B4-BE49-F238E27FC236}">
                  <a16:creationId xmlns:a16="http://schemas.microsoft.com/office/drawing/2014/main" id="{7C218CDB-172C-404D-AD9B-E8AFEC76280B}"/>
                </a:ext>
              </a:extLst>
            </p:cNvPr>
            <p:cNvSpPr>
              <a:spLocks noChangeShapeType="1"/>
            </p:cNvSpPr>
            <p:nvPr/>
          </p:nvSpPr>
          <p:spPr bwMode="auto">
            <a:xfrm>
              <a:off x="5764213" y="6511925"/>
              <a:ext cx="3011487"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10">
              <a:extLst>
                <a:ext uri="{FF2B5EF4-FFF2-40B4-BE49-F238E27FC236}">
                  <a16:creationId xmlns:a16="http://schemas.microsoft.com/office/drawing/2014/main" id="{EA098768-5AE6-40CB-882A-0AF0AA6556D4}"/>
                </a:ext>
              </a:extLst>
            </p:cNvPr>
            <p:cNvSpPr>
              <a:spLocks noChangeShapeType="1"/>
            </p:cNvSpPr>
            <p:nvPr/>
          </p:nvSpPr>
          <p:spPr bwMode="auto">
            <a:xfrm flipV="1">
              <a:off x="8775700" y="4138613"/>
              <a:ext cx="0" cy="23733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1">
              <a:extLst>
                <a:ext uri="{FF2B5EF4-FFF2-40B4-BE49-F238E27FC236}">
                  <a16:creationId xmlns:a16="http://schemas.microsoft.com/office/drawing/2014/main" id="{B4A4DA6A-BC14-4626-8A79-FE63329ED8EB}"/>
                </a:ext>
              </a:extLst>
            </p:cNvPr>
            <p:cNvSpPr>
              <a:spLocks noChangeShapeType="1"/>
            </p:cNvSpPr>
            <p:nvPr/>
          </p:nvSpPr>
          <p:spPr bwMode="auto">
            <a:xfrm flipV="1">
              <a:off x="5764213" y="4138613"/>
              <a:ext cx="0" cy="23733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2">
              <a:extLst>
                <a:ext uri="{FF2B5EF4-FFF2-40B4-BE49-F238E27FC236}">
                  <a16:creationId xmlns:a16="http://schemas.microsoft.com/office/drawing/2014/main" id="{303C8E9D-76EA-49EA-AEA0-107FF284F47F}"/>
                </a:ext>
              </a:extLst>
            </p:cNvPr>
            <p:cNvSpPr>
              <a:spLocks noChangeShapeType="1"/>
            </p:cNvSpPr>
            <p:nvPr/>
          </p:nvSpPr>
          <p:spPr bwMode="auto">
            <a:xfrm>
              <a:off x="5764213" y="6511925"/>
              <a:ext cx="3011487"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13">
              <a:extLst>
                <a:ext uri="{FF2B5EF4-FFF2-40B4-BE49-F238E27FC236}">
                  <a16:creationId xmlns:a16="http://schemas.microsoft.com/office/drawing/2014/main" id="{D1AE5AF6-C89C-4436-8947-4DC8E7F42EC3}"/>
                </a:ext>
              </a:extLst>
            </p:cNvPr>
            <p:cNvSpPr>
              <a:spLocks noChangeShapeType="1"/>
            </p:cNvSpPr>
            <p:nvPr/>
          </p:nvSpPr>
          <p:spPr bwMode="auto">
            <a:xfrm flipV="1">
              <a:off x="5764213" y="4138613"/>
              <a:ext cx="0" cy="23733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14">
              <a:extLst>
                <a:ext uri="{FF2B5EF4-FFF2-40B4-BE49-F238E27FC236}">
                  <a16:creationId xmlns:a16="http://schemas.microsoft.com/office/drawing/2014/main" id="{F5B77507-0A5D-4E54-A1AB-9DE2D03CABCA}"/>
                </a:ext>
              </a:extLst>
            </p:cNvPr>
            <p:cNvSpPr>
              <a:spLocks noChangeShapeType="1"/>
            </p:cNvSpPr>
            <p:nvPr/>
          </p:nvSpPr>
          <p:spPr bwMode="auto">
            <a:xfrm flipV="1">
              <a:off x="5764213"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15">
              <a:extLst>
                <a:ext uri="{FF2B5EF4-FFF2-40B4-BE49-F238E27FC236}">
                  <a16:creationId xmlns:a16="http://schemas.microsoft.com/office/drawing/2014/main" id="{91F0C075-62E4-4541-9F4D-7789AC61321A}"/>
                </a:ext>
              </a:extLst>
            </p:cNvPr>
            <p:cNvSpPr>
              <a:spLocks noChangeShapeType="1"/>
            </p:cNvSpPr>
            <p:nvPr/>
          </p:nvSpPr>
          <p:spPr bwMode="auto">
            <a:xfrm>
              <a:off x="5764213"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Rectangle 16">
              <a:extLst>
                <a:ext uri="{FF2B5EF4-FFF2-40B4-BE49-F238E27FC236}">
                  <a16:creationId xmlns:a16="http://schemas.microsoft.com/office/drawing/2014/main" id="{AC29AAAC-88D6-4ADD-BF39-AF66759167E6}"/>
                </a:ext>
              </a:extLst>
            </p:cNvPr>
            <p:cNvSpPr>
              <a:spLocks noChangeArrowheads="1"/>
            </p:cNvSpPr>
            <p:nvPr/>
          </p:nvSpPr>
          <p:spPr bwMode="auto">
            <a:xfrm>
              <a:off x="5716588" y="6532563"/>
              <a:ext cx="1698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30</a:t>
              </a:r>
              <a:endParaRPr lang="en-US" altLang="en-US" sz="1200"/>
            </a:p>
          </p:txBody>
        </p:sp>
        <p:sp>
          <p:nvSpPr>
            <p:cNvPr id="21" name="Line 17">
              <a:extLst>
                <a:ext uri="{FF2B5EF4-FFF2-40B4-BE49-F238E27FC236}">
                  <a16:creationId xmlns:a16="http://schemas.microsoft.com/office/drawing/2014/main" id="{70BB3B5B-89A9-4C5E-90B2-D71ADE130AFF}"/>
                </a:ext>
              </a:extLst>
            </p:cNvPr>
            <p:cNvSpPr>
              <a:spLocks noChangeShapeType="1"/>
            </p:cNvSpPr>
            <p:nvPr/>
          </p:nvSpPr>
          <p:spPr bwMode="auto">
            <a:xfrm flipV="1">
              <a:off x="6264275"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18">
              <a:extLst>
                <a:ext uri="{FF2B5EF4-FFF2-40B4-BE49-F238E27FC236}">
                  <a16:creationId xmlns:a16="http://schemas.microsoft.com/office/drawing/2014/main" id="{33035F8A-CA05-4750-9A5E-66D9F4DB99E5}"/>
                </a:ext>
              </a:extLst>
            </p:cNvPr>
            <p:cNvSpPr>
              <a:spLocks noChangeShapeType="1"/>
            </p:cNvSpPr>
            <p:nvPr/>
          </p:nvSpPr>
          <p:spPr bwMode="auto">
            <a:xfrm>
              <a:off x="6264275"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Rectangle 19">
              <a:extLst>
                <a:ext uri="{FF2B5EF4-FFF2-40B4-BE49-F238E27FC236}">
                  <a16:creationId xmlns:a16="http://schemas.microsoft.com/office/drawing/2014/main" id="{569100E9-13A7-414F-9E68-CB4D9A65350D}"/>
                </a:ext>
              </a:extLst>
            </p:cNvPr>
            <p:cNvSpPr>
              <a:spLocks noChangeArrowheads="1"/>
            </p:cNvSpPr>
            <p:nvPr/>
          </p:nvSpPr>
          <p:spPr bwMode="auto">
            <a:xfrm>
              <a:off x="6215063" y="6532563"/>
              <a:ext cx="1698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35</a:t>
              </a:r>
              <a:endParaRPr lang="en-US" altLang="en-US" sz="1200"/>
            </a:p>
          </p:txBody>
        </p:sp>
        <p:sp>
          <p:nvSpPr>
            <p:cNvPr id="24" name="Line 20">
              <a:extLst>
                <a:ext uri="{FF2B5EF4-FFF2-40B4-BE49-F238E27FC236}">
                  <a16:creationId xmlns:a16="http://schemas.microsoft.com/office/drawing/2014/main" id="{AC5C586D-1089-495F-B2E1-0258B98D7498}"/>
                </a:ext>
              </a:extLst>
            </p:cNvPr>
            <p:cNvSpPr>
              <a:spLocks noChangeShapeType="1"/>
            </p:cNvSpPr>
            <p:nvPr/>
          </p:nvSpPr>
          <p:spPr bwMode="auto">
            <a:xfrm flipV="1">
              <a:off x="6764338"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21">
              <a:extLst>
                <a:ext uri="{FF2B5EF4-FFF2-40B4-BE49-F238E27FC236}">
                  <a16:creationId xmlns:a16="http://schemas.microsoft.com/office/drawing/2014/main" id="{D62561D6-90F5-47D5-858E-C58F5E68030A}"/>
                </a:ext>
              </a:extLst>
            </p:cNvPr>
            <p:cNvSpPr>
              <a:spLocks noChangeShapeType="1"/>
            </p:cNvSpPr>
            <p:nvPr/>
          </p:nvSpPr>
          <p:spPr bwMode="auto">
            <a:xfrm>
              <a:off x="6764338"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Rectangle 22">
              <a:extLst>
                <a:ext uri="{FF2B5EF4-FFF2-40B4-BE49-F238E27FC236}">
                  <a16:creationId xmlns:a16="http://schemas.microsoft.com/office/drawing/2014/main" id="{C784C377-786E-4067-8103-9F9F067FF687}"/>
                </a:ext>
              </a:extLst>
            </p:cNvPr>
            <p:cNvSpPr>
              <a:spLocks noChangeArrowheads="1"/>
            </p:cNvSpPr>
            <p:nvPr/>
          </p:nvSpPr>
          <p:spPr bwMode="auto">
            <a:xfrm>
              <a:off x="6715125" y="6532563"/>
              <a:ext cx="1698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40</a:t>
              </a:r>
              <a:endParaRPr lang="en-US" altLang="en-US" sz="1200"/>
            </a:p>
          </p:txBody>
        </p:sp>
        <p:sp>
          <p:nvSpPr>
            <p:cNvPr id="27" name="Line 23">
              <a:extLst>
                <a:ext uri="{FF2B5EF4-FFF2-40B4-BE49-F238E27FC236}">
                  <a16:creationId xmlns:a16="http://schemas.microsoft.com/office/drawing/2014/main" id="{C5D41237-A6BD-4453-AC85-A70C2882233F}"/>
                </a:ext>
              </a:extLst>
            </p:cNvPr>
            <p:cNvSpPr>
              <a:spLocks noChangeShapeType="1"/>
            </p:cNvSpPr>
            <p:nvPr/>
          </p:nvSpPr>
          <p:spPr bwMode="auto">
            <a:xfrm flipV="1">
              <a:off x="7270750"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24">
              <a:extLst>
                <a:ext uri="{FF2B5EF4-FFF2-40B4-BE49-F238E27FC236}">
                  <a16:creationId xmlns:a16="http://schemas.microsoft.com/office/drawing/2014/main" id="{22FABA6D-698B-445C-92A7-D62E93737DCF}"/>
                </a:ext>
              </a:extLst>
            </p:cNvPr>
            <p:cNvSpPr>
              <a:spLocks noChangeShapeType="1"/>
            </p:cNvSpPr>
            <p:nvPr/>
          </p:nvSpPr>
          <p:spPr bwMode="auto">
            <a:xfrm>
              <a:off x="7270750"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Rectangle 25">
              <a:extLst>
                <a:ext uri="{FF2B5EF4-FFF2-40B4-BE49-F238E27FC236}">
                  <a16:creationId xmlns:a16="http://schemas.microsoft.com/office/drawing/2014/main" id="{EF776C8E-9DD8-4F6B-9FEF-47D1FDB0F499}"/>
                </a:ext>
              </a:extLst>
            </p:cNvPr>
            <p:cNvSpPr>
              <a:spLocks noChangeArrowheads="1"/>
            </p:cNvSpPr>
            <p:nvPr/>
          </p:nvSpPr>
          <p:spPr bwMode="auto">
            <a:xfrm>
              <a:off x="7221538" y="6532563"/>
              <a:ext cx="1698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45</a:t>
              </a:r>
              <a:endParaRPr lang="en-US" altLang="en-US" sz="1200"/>
            </a:p>
          </p:txBody>
        </p:sp>
        <p:sp>
          <p:nvSpPr>
            <p:cNvPr id="30" name="Line 26">
              <a:extLst>
                <a:ext uri="{FF2B5EF4-FFF2-40B4-BE49-F238E27FC236}">
                  <a16:creationId xmlns:a16="http://schemas.microsoft.com/office/drawing/2014/main" id="{46C37DD9-9566-4661-A611-D9982D773AF3}"/>
                </a:ext>
              </a:extLst>
            </p:cNvPr>
            <p:cNvSpPr>
              <a:spLocks noChangeShapeType="1"/>
            </p:cNvSpPr>
            <p:nvPr/>
          </p:nvSpPr>
          <p:spPr bwMode="auto">
            <a:xfrm flipV="1">
              <a:off x="7769225"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27">
              <a:extLst>
                <a:ext uri="{FF2B5EF4-FFF2-40B4-BE49-F238E27FC236}">
                  <a16:creationId xmlns:a16="http://schemas.microsoft.com/office/drawing/2014/main" id="{59D72576-4613-45A2-A491-1270AC81CDBB}"/>
                </a:ext>
              </a:extLst>
            </p:cNvPr>
            <p:cNvSpPr>
              <a:spLocks noChangeShapeType="1"/>
            </p:cNvSpPr>
            <p:nvPr/>
          </p:nvSpPr>
          <p:spPr bwMode="auto">
            <a:xfrm>
              <a:off x="7769225"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Rectangle 28">
              <a:extLst>
                <a:ext uri="{FF2B5EF4-FFF2-40B4-BE49-F238E27FC236}">
                  <a16:creationId xmlns:a16="http://schemas.microsoft.com/office/drawing/2014/main" id="{CEDAA091-B6E0-4591-9F20-D58BCEB50ADF}"/>
                </a:ext>
              </a:extLst>
            </p:cNvPr>
            <p:cNvSpPr>
              <a:spLocks noChangeArrowheads="1"/>
            </p:cNvSpPr>
            <p:nvPr/>
          </p:nvSpPr>
          <p:spPr bwMode="auto">
            <a:xfrm>
              <a:off x="7721600" y="6532563"/>
              <a:ext cx="1698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50</a:t>
              </a:r>
              <a:endParaRPr lang="en-US" altLang="en-US" sz="1200"/>
            </a:p>
          </p:txBody>
        </p:sp>
        <p:sp>
          <p:nvSpPr>
            <p:cNvPr id="33" name="Line 29">
              <a:extLst>
                <a:ext uri="{FF2B5EF4-FFF2-40B4-BE49-F238E27FC236}">
                  <a16:creationId xmlns:a16="http://schemas.microsoft.com/office/drawing/2014/main" id="{68F23482-8980-444C-9C54-463DF4E4B917}"/>
                </a:ext>
              </a:extLst>
            </p:cNvPr>
            <p:cNvSpPr>
              <a:spLocks noChangeShapeType="1"/>
            </p:cNvSpPr>
            <p:nvPr/>
          </p:nvSpPr>
          <p:spPr bwMode="auto">
            <a:xfrm flipV="1">
              <a:off x="8269288"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30">
              <a:extLst>
                <a:ext uri="{FF2B5EF4-FFF2-40B4-BE49-F238E27FC236}">
                  <a16:creationId xmlns:a16="http://schemas.microsoft.com/office/drawing/2014/main" id="{EDAEDFCF-E954-4E00-9D3F-B9CFAF7C8223}"/>
                </a:ext>
              </a:extLst>
            </p:cNvPr>
            <p:cNvSpPr>
              <a:spLocks noChangeShapeType="1"/>
            </p:cNvSpPr>
            <p:nvPr/>
          </p:nvSpPr>
          <p:spPr bwMode="auto">
            <a:xfrm>
              <a:off x="8269288"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Rectangle 31">
              <a:extLst>
                <a:ext uri="{FF2B5EF4-FFF2-40B4-BE49-F238E27FC236}">
                  <a16:creationId xmlns:a16="http://schemas.microsoft.com/office/drawing/2014/main" id="{75D404FF-908B-4990-92C2-8A43F643EDC2}"/>
                </a:ext>
              </a:extLst>
            </p:cNvPr>
            <p:cNvSpPr>
              <a:spLocks noChangeArrowheads="1"/>
            </p:cNvSpPr>
            <p:nvPr/>
          </p:nvSpPr>
          <p:spPr bwMode="auto">
            <a:xfrm>
              <a:off x="8221663" y="6532563"/>
              <a:ext cx="1698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55</a:t>
              </a:r>
              <a:endParaRPr lang="en-US" altLang="en-US" sz="1200"/>
            </a:p>
          </p:txBody>
        </p:sp>
        <p:sp>
          <p:nvSpPr>
            <p:cNvPr id="36" name="Line 32">
              <a:extLst>
                <a:ext uri="{FF2B5EF4-FFF2-40B4-BE49-F238E27FC236}">
                  <a16:creationId xmlns:a16="http://schemas.microsoft.com/office/drawing/2014/main" id="{394E7403-3244-4F5F-AB45-11484FEAA882}"/>
                </a:ext>
              </a:extLst>
            </p:cNvPr>
            <p:cNvSpPr>
              <a:spLocks noChangeShapeType="1"/>
            </p:cNvSpPr>
            <p:nvPr/>
          </p:nvSpPr>
          <p:spPr bwMode="auto">
            <a:xfrm flipV="1">
              <a:off x="8775700" y="6477000"/>
              <a:ext cx="0" cy="3492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33">
              <a:extLst>
                <a:ext uri="{FF2B5EF4-FFF2-40B4-BE49-F238E27FC236}">
                  <a16:creationId xmlns:a16="http://schemas.microsoft.com/office/drawing/2014/main" id="{720B4968-482F-4FA8-B445-6D3BC063EB2C}"/>
                </a:ext>
              </a:extLst>
            </p:cNvPr>
            <p:cNvSpPr>
              <a:spLocks noChangeShapeType="1"/>
            </p:cNvSpPr>
            <p:nvPr/>
          </p:nvSpPr>
          <p:spPr bwMode="auto">
            <a:xfrm>
              <a:off x="8775700" y="4138613"/>
              <a:ext cx="0" cy="269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Rectangle 34">
              <a:extLst>
                <a:ext uri="{FF2B5EF4-FFF2-40B4-BE49-F238E27FC236}">
                  <a16:creationId xmlns:a16="http://schemas.microsoft.com/office/drawing/2014/main" id="{DEF5C1B1-7A2D-4325-B293-4E8815AB12F4}"/>
                </a:ext>
              </a:extLst>
            </p:cNvPr>
            <p:cNvSpPr>
              <a:spLocks noChangeArrowheads="1"/>
            </p:cNvSpPr>
            <p:nvPr/>
          </p:nvSpPr>
          <p:spPr bwMode="auto">
            <a:xfrm>
              <a:off x="8728075" y="6532563"/>
              <a:ext cx="1698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60</a:t>
              </a:r>
              <a:endParaRPr lang="en-US" altLang="en-US" sz="1200"/>
            </a:p>
          </p:txBody>
        </p:sp>
        <p:sp>
          <p:nvSpPr>
            <p:cNvPr id="39" name="Line 35">
              <a:extLst>
                <a:ext uri="{FF2B5EF4-FFF2-40B4-BE49-F238E27FC236}">
                  <a16:creationId xmlns:a16="http://schemas.microsoft.com/office/drawing/2014/main" id="{0EB35606-4DD4-43D8-8320-545EE587F525}"/>
                </a:ext>
              </a:extLst>
            </p:cNvPr>
            <p:cNvSpPr>
              <a:spLocks noChangeShapeType="1"/>
            </p:cNvSpPr>
            <p:nvPr/>
          </p:nvSpPr>
          <p:spPr bwMode="auto">
            <a:xfrm>
              <a:off x="5764213" y="6511925"/>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36">
              <a:extLst>
                <a:ext uri="{FF2B5EF4-FFF2-40B4-BE49-F238E27FC236}">
                  <a16:creationId xmlns:a16="http://schemas.microsoft.com/office/drawing/2014/main" id="{0C33F9C5-6AED-4034-9F3A-ED24AA63FBE8}"/>
                </a:ext>
              </a:extLst>
            </p:cNvPr>
            <p:cNvSpPr>
              <a:spLocks noChangeShapeType="1"/>
            </p:cNvSpPr>
            <p:nvPr/>
          </p:nvSpPr>
          <p:spPr bwMode="auto">
            <a:xfrm flipH="1">
              <a:off x="8740775" y="6511925"/>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Rectangle 37">
              <a:extLst>
                <a:ext uri="{FF2B5EF4-FFF2-40B4-BE49-F238E27FC236}">
                  <a16:creationId xmlns:a16="http://schemas.microsoft.com/office/drawing/2014/main" id="{000526AA-F10B-4DB8-B806-275A449E456F}"/>
                </a:ext>
              </a:extLst>
            </p:cNvPr>
            <p:cNvSpPr>
              <a:spLocks noChangeArrowheads="1"/>
            </p:cNvSpPr>
            <p:nvPr/>
          </p:nvSpPr>
          <p:spPr bwMode="auto">
            <a:xfrm>
              <a:off x="5599113" y="6445250"/>
              <a:ext cx="85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a:t>
              </a:r>
              <a:endParaRPr lang="en-US" altLang="en-US" sz="1200"/>
            </a:p>
          </p:txBody>
        </p:sp>
        <p:sp>
          <p:nvSpPr>
            <p:cNvPr id="42" name="Line 38">
              <a:extLst>
                <a:ext uri="{FF2B5EF4-FFF2-40B4-BE49-F238E27FC236}">
                  <a16:creationId xmlns:a16="http://schemas.microsoft.com/office/drawing/2014/main" id="{709DCBAB-C0C0-47E2-AACA-6414C2AA78F5}"/>
                </a:ext>
              </a:extLst>
            </p:cNvPr>
            <p:cNvSpPr>
              <a:spLocks noChangeShapeType="1"/>
            </p:cNvSpPr>
            <p:nvPr/>
          </p:nvSpPr>
          <p:spPr bwMode="auto">
            <a:xfrm>
              <a:off x="5764213" y="6143625"/>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39">
              <a:extLst>
                <a:ext uri="{FF2B5EF4-FFF2-40B4-BE49-F238E27FC236}">
                  <a16:creationId xmlns:a16="http://schemas.microsoft.com/office/drawing/2014/main" id="{2FD7AD80-7E87-4956-A596-90903A4F91E8}"/>
                </a:ext>
              </a:extLst>
            </p:cNvPr>
            <p:cNvSpPr>
              <a:spLocks noChangeShapeType="1"/>
            </p:cNvSpPr>
            <p:nvPr/>
          </p:nvSpPr>
          <p:spPr bwMode="auto">
            <a:xfrm flipH="1">
              <a:off x="8740775" y="6143625"/>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Rectangle 40">
              <a:extLst>
                <a:ext uri="{FF2B5EF4-FFF2-40B4-BE49-F238E27FC236}">
                  <a16:creationId xmlns:a16="http://schemas.microsoft.com/office/drawing/2014/main" id="{ECA1476A-E563-4085-9571-CF825E8E3FA7}"/>
                </a:ext>
              </a:extLst>
            </p:cNvPr>
            <p:cNvSpPr>
              <a:spLocks noChangeArrowheads="1"/>
            </p:cNvSpPr>
            <p:nvPr/>
          </p:nvSpPr>
          <p:spPr bwMode="auto">
            <a:xfrm>
              <a:off x="5549900" y="6076950"/>
              <a:ext cx="1714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10</a:t>
              </a:r>
              <a:endParaRPr lang="en-US" altLang="en-US" sz="1200"/>
            </a:p>
          </p:txBody>
        </p:sp>
        <p:sp>
          <p:nvSpPr>
            <p:cNvPr id="45" name="Line 41">
              <a:extLst>
                <a:ext uri="{FF2B5EF4-FFF2-40B4-BE49-F238E27FC236}">
                  <a16:creationId xmlns:a16="http://schemas.microsoft.com/office/drawing/2014/main" id="{C2EA6832-F523-434B-9692-2068E31B3B6F}"/>
                </a:ext>
              </a:extLst>
            </p:cNvPr>
            <p:cNvSpPr>
              <a:spLocks noChangeShapeType="1"/>
            </p:cNvSpPr>
            <p:nvPr/>
          </p:nvSpPr>
          <p:spPr bwMode="auto">
            <a:xfrm>
              <a:off x="5764213" y="5776913"/>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42">
              <a:extLst>
                <a:ext uri="{FF2B5EF4-FFF2-40B4-BE49-F238E27FC236}">
                  <a16:creationId xmlns:a16="http://schemas.microsoft.com/office/drawing/2014/main" id="{9B5F1247-3DB1-4523-8152-18AB31761FF5}"/>
                </a:ext>
              </a:extLst>
            </p:cNvPr>
            <p:cNvSpPr>
              <a:spLocks noChangeShapeType="1"/>
            </p:cNvSpPr>
            <p:nvPr/>
          </p:nvSpPr>
          <p:spPr bwMode="auto">
            <a:xfrm flipH="1">
              <a:off x="8740775" y="5776913"/>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Rectangle 43">
              <a:extLst>
                <a:ext uri="{FF2B5EF4-FFF2-40B4-BE49-F238E27FC236}">
                  <a16:creationId xmlns:a16="http://schemas.microsoft.com/office/drawing/2014/main" id="{051931FF-22E9-461B-B095-1FFA808BE80C}"/>
                </a:ext>
              </a:extLst>
            </p:cNvPr>
            <p:cNvSpPr>
              <a:spLocks noChangeArrowheads="1"/>
            </p:cNvSpPr>
            <p:nvPr/>
          </p:nvSpPr>
          <p:spPr bwMode="auto">
            <a:xfrm>
              <a:off x="5549900" y="5710238"/>
              <a:ext cx="1714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dirty="0">
                  <a:solidFill>
                    <a:srgbClr val="000000"/>
                  </a:solidFill>
                  <a:latin typeface="Helvetica" panose="020B0604020202020204" pitchFamily="34" charset="0"/>
                </a:rPr>
                <a:t>20</a:t>
              </a:r>
              <a:endParaRPr lang="en-US" altLang="en-US" sz="1200" dirty="0"/>
            </a:p>
          </p:txBody>
        </p:sp>
        <p:sp>
          <p:nvSpPr>
            <p:cNvPr id="48" name="Line 44">
              <a:extLst>
                <a:ext uri="{FF2B5EF4-FFF2-40B4-BE49-F238E27FC236}">
                  <a16:creationId xmlns:a16="http://schemas.microsoft.com/office/drawing/2014/main" id="{79C9F574-81D2-4EEE-A3D4-0D358A5E4F94}"/>
                </a:ext>
              </a:extLst>
            </p:cNvPr>
            <p:cNvSpPr>
              <a:spLocks noChangeShapeType="1"/>
            </p:cNvSpPr>
            <p:nvPr/>
          </p:nvSpPr>
          <p:spPr bwMode="auto">
            <a:xfrm>
              <a:off x="5764213" y="5414963"/>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45">
              <a:extLst>
                <a:ext uri="{FF2B5EF4-FFF2-40B4-BE49-F238E27FC236}">
                  <a16:creationId xmlns:a16="http://schemas.microsoft.com/office/drawing/2014/main" id="{629636F2-73E7-4AA0-9B06-5D0DB1460A24}"/>
                </a:ext>
              </a:extLst>
            </p:cNvPr>
            <p:cNvSpPr>
              <a:spLocks noChangeShapeType="1"/>
            </p:cNvSpPr>
            <p:nvPr/>
          </p:nvSpPr>
          <p:spPr bwMode="auto">
            <a:xfrm flipH="1">
              <a:off x="8740775" y="5414963"/>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Rectangle 46">
              <a:extLst>
                <a:ext uri="{FF2B5EF4-FFF2-40B4-BE49-F238E27FC236}">
                  <a16:creationId xmlns:a16="http://schemas.microsoft.com/office/drawing/2014/main" id="{070AA46F-3CD9-404D-A397-0DA3F307E543}"/>
                </a:ext>
              </a:extLst>
            </p:cNvPr>
            <p:cNvSpPr>
              <a:spLocks noChangeArrowheads="1"/>
            </p:cNvSpPr>
            <p:nvPr/>
          </p:nvSpPr>
          <p:spPr bwMode="auto">
            <a:xfrm>
              <a:off x="5549900" y="5348288"/>
              <a:ext cx="1714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30</a:t>
              </a:r>
              <a:endParaRPr lang="en-US" altLang="en-US" sz="1200"/>
            </a:p>
          </p:txBody>
        </p:sp>
        <p:sp>
          <p:nvSpPr>
            <p:cNvPr id="51" name="Line 47">
              <a:extLst>
                <a:ext uri="{FF2B5EF4-FFF2-40B4-BE49-F238E27FC236}">
                  <a16:creationId xmlns:a16="http://schemas.microsoft.com/office/drawing/2014/main" id="{A1EE7FAB-58CC-4E96-803B-110C69844E6F}"/>
                </a:ext>
              </a:extLst>
            </p:cNvPr>
            <p:cNvSpPr>
              <a:spLocks noChangeShapeType="1"/>
            </p:cNvSpPr>
            <p:nvPr/>
          </p:nvSpPr>
          <p:spPr bwMode="auto">
            <a:xfrm>
              <a:off x="5764213" y="5048250"/>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48">
              <a:extLst>
                <a:ext uri="{FF2B5EF4-FFF2-40B4-BE49-F238E27FC236}">
                  <a16:creationId xmlns:a16="http://schemas.microsoft.com/office/drawing/2014/main" id="{222EB9CE-475C-4345-B6E1-4E8487FF0D2D}"/>
                </a:ext>
              </a:extLst>
            </p:cNvPr>
            <p:cNvSpPr>
              <a:spLocks noChangeShapeType="1"/>
            </p:cNvSpPr>
            <p:nvPr/>
          </p:nvSpPr>
          <p:spPr bwMode="auto">
            <a:xfrm flipH="1">
              <a:off x="8740775" y="5048250"/>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Rectangle 49">
              <a:extLst>
                <a:ext uri="{FF2B5EF4-FFF2-40B4-BE49-F238E27FC236}">
                  <a16:creationId xmlns:a16="http://schemas.microsoft.com/office/drawing/2014/main" id="{F568C51F-6748-4CE2-8A51-D24125E8E3F1}"/>
                </a:ext>
              </a:extLst>
            </p:cNvPr>
            <p:cNvSpPr>
              <a:spLocks noChangeArrowheads="1"/>
            </p:cNvSpPr>
            <p:nvPr/>
          </p:nvSpPr>
          <p:spPr bwMode="auto">
            <a:xfrm>
              <a:off x="5549900" y="4981575"/>
              <a:ext cx="1714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40</a:t>
              </a:r>
              <a:endParaRPr lang="en-US" altLang="en-US" sz="1200"/>
            </a:p>
          </p:txBody>
        </p:sp>
        <p:sp>
          <p:nvSpPr>
            <p:cNvPr id="54" name="Line 50">
              <a:extLst>
                <a:ext uri="{FF2B5EF4-FFF2-40B4-BE49-F238E27FC236}">
                  <a16:creationId xmlns:a16="http://schemas.microsoft.com/office/drawing/2014/main" id="{5A940979-3A3C-4CF1-9A06-F764E91E557E}"/>
                </a:ext>
              </a:extLst>
            </p:cNvPr>
            <p:cNvSpPr>
              <a:spLocks noChangeShapeType="1"/>
            </p:cNvSpPr>
            <p:nvPr/>
          </p:nvSpPr>
          <p:spPr bwMode="auto">
            <a:xfrm>
              <a:off x="5764213" y="4679950"/>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51">
              <a:extLst>
                <a:ext uri="{FF2B5EF4-FFF2-40B4-BE49-F238E27FC236}">
                  <a16:creationId xmlns:a16="http://schemas.microsoft.com/office/drawing/2014/main" id="{F6799515-C2E3-4D4A-822F-D50D4056D854}"/>
                </a:ext>
              </a:extLst>
            </p:cNvPr>
            <p:cNvSpPr>
              <a:spLocks noChangeShapeType="1"/>
            </p:cNvSpPr>
            <p:nvPr/>
          </p:nvSpPr>
          <p:spPr bwMode="auto">
            <a:xfrm flipH="1">
              <a:off x="8740775" y="4679950"/>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Rectangle 52">
              <a:extLst>
                <a:ext uri="{FF2B5EF4-FFF2-40B4-BE49-F238E27FC236}">
                  <a16:creationId xmlns:a16="http://schemas.microsoft.com/office/drawing/2014/main" id="{2A5EF316-6727-44D0-9E08-F4D349197ECB}"/>
                </a:ext>
              </a:extLst>
            </p:cNvPr>
            <p:cNvSpPr>
              <a:spLocks noChangeArrowheads="1"/>
            </p:cNvSpPr>
            <p:nvPr/>
          </p:nvSpPr>
          <p:spPr bwMode="auto">
            <a:xfrm>
              <a:off x="5549900" y="4613275"/>
              <a:ext cx="1714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50</a:t>
              </a:r>
              <a:endParaRPr lang="en-US" altLang="en-US" sz="1200"/>
            </a:p>
          </p:txBody>
        </p:sp>
        <p:sp>
          <p:nvSpPr>
            <p:cNvPr id="57" name="Line 53">
              <a:extLst>
                <a:ext uri="{FF2B5EF4-FFF2-40B4-BE49-F238E27FC236}">
                  <a16:creationId xmlns:a16="http://schemas.microsoft.com/office/drawing/2014/main" id="{FA574B91-8810-4A0C-84CE-37DA79B546DD}"/>
                </a:ext>
              </a:extLst>
            </p:cNvPr>
            <p:cNvSpPr>
              <a:spLocks noChangeShapeType="1"/>
            </p:cNvSpPr>
            <p:nvPr/>
          </p:nvSpPr>
          <p:spPr bwMode="auto">
            <a:xfrm>
              <a:off x="5764213" y="4319588"/>
              <a:ext cx="285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54">
              <a:extLst>
                <a:ext uri="{FF2B5EF4-FFF2-40B4-BE49-F238E27FC236}">
                  <a16:creationId xmlns:a16="http://schemas.microsoft.com/office/drawing/2014/main" id="{E5546540-C974-4BD8-9CAE-8348705BE268}"/>
                </a:ext>
              </a:extLst>
            </p:cNvPr>
            <p:cNvSpPr>
              <a:spLocks noChangeShapeType="1"/>
            </p:cNvSpPr>
            <p:nvPr/>
          </p:nvSpPr>
          <p:spPr bwMode="auto">
            <a:xfrm flipH="1">
              <a:off x="8740775" y="4319588"/>
              <a:ext cx="349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Rectangle 55">
              <a:extLst>
                <a:ext uri="{FF2B5EF4-FFF2-40B4-BE49-F238E27FC236}">
                  <a16:creationId xmlns:a16="http://schemas.microsoft.com/office/drawing/2014/main" id="{92A88242-38E1-40C4-97D1-703EF826A50F}"/>
                </a:ext>
              </a:extLst>
            </p:cNvPr>
            <p:cNvSpPr>
              <a:spLocks noChangeArrowheads="1"/>
            </p:cNvSpPr>
            <p:nvPr/>
          </p:nvSpPr>
          <p:spPr bwMode="auto">
            <a:xfrm>
              <a:off x="5549900" y="4252913"/>
              <a:ext cx="1714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60</a:t>
              </a:r>
              <a:endParaRPr lang="en-US" altLang="en-US" sz="1200"/>
            </a:p>
          </p:txBody>
        </p:sp>
        <p:sp>
          <p:nvSpPr>
            <p:cNvPr id="60" name="Line 56">
              <a:extLst>
                <a:ext uri="{FF2B5EF4-FFF2-40B4-BE49-F238E27FC236}">
                  <a16:creationId xmlns:a16="http://schemas.microsoft.com/office/drawing/2014/main" id="{BB955CD9-D5E6-410A-813A-F5935AD5B4B1}"/>
                </a:ext>
              </a:extLst>
            </p:cNvPr>
            <p:cNvSpPr>
              <a:spLocks noChangeShapeType="1"/>
            </p:cNvSpPr>
            <p:nvPr/>
          </p:nvSpPr>
          <p:spPr bwMode="auto">
            <a:xfrm>
              <a:off x="5764213" y="4138613"/>
              <a:ext cx="3011487"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57">
              <a:extLst>
                <a:ext uri="{FF2B5EF4-FFF2-40B4-BE49-F238E27FC236}">
                  <a16:creationId xmlns:a16="http://schemas.microsoft.com/office/drawing/2014/main" id="{9B118964-6E76-40D9-9A47-5A247E617748}"/>
                </a:ext>
              </a:extLst>
            </p:cNvPr>
            <p:cNvSpPr>
              <a:spLocks noChangeShapeType="1"/>
            </p:cNvSpPr>
            <p:nvPr/>
          </p:nvSpPr>
          <p:spPr bwMode="auto">
            <a:xfrm>
              <a:off x="5764213" y="6511925"/>
              <a:ext cx="3011487"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58">
              <a:extLst>
                <a:ext uri="{FF2B5EF4-FFF2-40B4-BE49-F238E27FC236}">
                  <a16:creationId xmlns:a16="http://schemas.microsoft.com/office/drawing/2014/main" id="{67E0B520-AD77-4CFA-B5AE-7D7897EBAE5C}"/>
                </a:ext>
              </a:extLst>
            </p:cNvPr>
            <p:cNvSpPr>
              <a:spLocks noChangeShapeType="1"/>
            </p:cNvSpPr>
            <p:nvPr/>
          </p:nvSpPr>
          <p:spPr bwMode="auto">
            <a:xfrm flipV="1">
              <a:off x="8775700" y="4138613"/>
              <a:ext cx="0" cy="23733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59">
              <a:extLst>
                <a:ext uri="{FF2B5EF4-FFF2-40B4-BE49-F238E27FC236}">
                  <a16:creationId xmlns:a16="http://schemas.microsoft.com/office/drawing/2014/main" id="{FFD54F14-4FC8-4692-BCA3-184F9E785E4A}"/>
                </a:ext>
              </a:extLst>
            </p:cNvPr>
            <p:cNvSpPr>
              <a:spLocks noChangeShapeType="1"/>
            </p:cNvSpPr>
            <p:nvPr/>
          </p:nvSpPr>
          <p:spPr bwMode="auto">
            <a:xfrm flipV="1">
              <a:off x="5764213" y="4138613"/>
              <a:ext cx="0" cy="23733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Freeform 60">
              <a:extLst>
                <a:ext uri="{FF2B5EF4-FFF2-40B4-BE49-F238E27FC236}">
                  <a16:creationId xmlns:a16="http://schemas.microsoft.com/office/drawing/2014/main" id="{B44DF335-5A79-45FB-B250-2B0029C088F2}"/>
                </a:ext>
              </a:extLst>
            </p:cNvPr>
            <p:cNvSpPr>
              <a:spLocks/>
            </p:cNvSpPr>
            <p:nvPr/>
          </p:nvSpPr>
          <p:spPr bwMode="auto">
            <a:xfrm>
              <a:off x="5764213" y="4229100"/>
              <a:ext cx="3005137" cy="1512888"/>
            </a:xfrm>
            <a:custGeom>
              <a:avLst/>
              <a:gdLst>
                <a:gd name="T0" fmla="*/ 28575 w 1893"/>
                <a:gd name="T1" fmla="*/ 47625 h 953"/>
                <a:gd name="T2" fmla="*/ 90488 w 1893"/>
                <a:gd name="T3" fmla="*/ 146050 h 953"/>
                <a:gd name="T4" fmla="*/ 146050 w 1893"/>
                <a:gd name="T5" fmla="*/ 228600 h 953"/>
                <a:gd name="T6" fmla="*/ 207963 w 1893"/>
                <a:gd name="T7" fmla="*/ 304800 h 953"/>
                <a:gd name="T8" fmla="*/ 271463 w 1893"/>
                <a:gd name="T9" fmla="*/ 381000 h 953"/>
                <a:gd name="T10" fmla="*/ 333375 w 1893"/>
                <a:gd name="T11" fmla="*/ 442913 h 953"/>
                <a:gd name="T12" fmla="*/ 388938 w 1893"/>
                <a:gd name="T13" fmla="*/ 506413 h 953"/>
                <a:gd name="T14" fmla="*/ 450850 w 1893"/>
                <a:gd name="T15" fmla="*/ 568325 h 953"/>
                <a:gd name="T16" fmla="*/ 514350 w 1893"/>
                <a:gd name="T17" fmla="*/ 623888 h 953"/>
                <a:gd name="T18" fmla="*/ 576263 w 1893"/>
                <a:gd name="T19" fmla="*/ 673100 h 953"/>
                <a:gd name="T20" fmla="*/ 638175 w 1893"/>
                <a:gd name="T21" fmla="*/ 720725 h 953"/>
                <a:gd name="T22" fmla="*/ 693738 w 1893"/>
                <a:gd name="T23" fmla="*/ 763588 h 953"/>
                <a:gd name="T24" fmla="*/ 757238 w 1893"/>
                <a:gd name="T25" fmla="*/ 804863 h 953"/>
                <a:gd name="T26" fmla="*/ 819150 w 1893"/>
                <a:gd name="T27" fmla="*/ 846138 h 953"/>
                <a:gd name="T28" fmla="*/ 881063 w 1893"/>
                <a:gd name="T29" fmla="*/ 881063 h 953"/>
                <a:gd name="T30" fmla="*/ 936625 w 1893"/>
                <a:gd name="T31" fmla="*/ 922338 h 953"/>
                <a:gd name="T32" fmla="*/ 1000125 w 1893"/>
                <a:gd name="T33" fmla="*/ 950913 h 953"/>
                <a:gd name="T34" fmla="*/ 1062038 w 1893"/>
                <a:gd name="T35" fmla="*/ 984250 h 953"/>
                <a:gd name="T36" fmla="*/ 1123950 w 1893"/>
                <a:gd name="T37" fmla="*/ 1012825 h 953"/>
                <a:gd name="T38" fmla="*/ 1179513 w 1893"/>
                <a:gd name="T39" fmla="*/ 1039813 h 953"/>
                <a:gd name="T40" fmla="*/ 1243013 w 1893"/>
                <a:gd name="T41" fmla="*/ 1068388 h 953"/>
                <a:gd name="T42" fmla="*/ 1304925 w 1893"/>
                <a:gd name="T43" fmla="*/ 1095375 h 953"/>
                <a:gd name="T44" fmla="*/ 1366838 w 1893"/>
                <a:gd name="T45" fmla="*/ 1123950 h 953"/>
                <a:gd name="T46" fmla="*/ 1430338 w 1893"/>
                <a:gd name="T47" fmla="*/ 1144588 h 953"/>
                <a:gd name="T48" fmla="*/ 1485900 w 1893"/>
                <a:gd name="T49" fmla="*/ 1165225 h 953"/>
                <a:gd name="T50" fmla="*/ 1547813 w 1893"/>
                <a:gd name="T51" fmla="*/ 1185863 h 953"/>
                <a:gd name="T52" fmla="*/ 1609725 w 1893"/>
                <a:gd name="T53" fmla="*/ 1206500 h 953"/>
                <a:gd name="T54" fmla="*/ 1673225 w 1893"/>
                <a:gd name="T55" fmla="*/ 1227138 h 953"/>
                <a:gd name="T56" fmla="*/ 1728788 w 1893"/>
                <a:gd name="T57" fmla="*/ 1249363 h 953"/>
                <a:gd name="T58" fmla="*/ 1790700 w 1893"/>
                <a:gd name="T59" fmla="*/ 1262063 h 953"/>
                <a:gd name="T60" fmla="*/ 1852613 w 1893"/>
                <a:gd name="T61" fmla="*/ 1282700 h 953"/>
                <a:gd name="T62" fmla="*/ 1916113 w 1893"/>
                <a:gd name="T63" fmla="*/ 1296988 h 953"/>
                <a:gd name="T64" fmla="*/ 1971675 w 1893"/>
                <a:gd name="T65" fmla="*/ 1317625 h 953"/>
                <a:gd name="T66" fmla="*/ 2033588 w 1893"/>
                <a:gd name="T67" fmla="*/ 1331913 h 953"/>
                <a:gd name="T68" fmla="*/ 2095500 w 1893"/>
                <a:gd name="T69" fmla="*/ 1346200 h 953"/>
                <a:gd name="T70" fmla="*/ 2159000 w 1893"/>
                <a:gd name="T71" fmla="*/ 1360488 h 953"/>
                <a:gd name="T72" fmla="*/ 2220913 w 1893"/>
                <a:gd name="T73" fmla="*/ 1373188 h 953"/>
                <a:gd name="T74" fmla="*/ 2276475 w 1893"/>
                <a:gd name="T75" fmla="*/ 1387475 h 953"/>
                <a:gd name="T76" fmla="*/ 2338388 w 1893"/>
                <a:gd name="T77" fmla="*/ 1401763 h 953"/>
                <a:gd name="T78" fmla="*/ 2401888 w 1893"/>
                <a:gd name="T79" fmla="*/ 1414463 h 953"/>
                <a:gd name="T80" fmla="*/ 2463800 w 1893"/>
                <a:gd name="T81" fmla="*/ 1422400 h 953"/>
                <a:gd name="T82" fmla="*/ 2519363 w 1893"/>
                <a:gd name="T83" fmla="*/ 1436688 h 953"/>
                <a:gd name="T84" fmla="*/ 2581275 w 1893"/>
                <a:gd name="T85" fmla="*/ 1449388 h 953"/>
                <a:gd name="T86" fmla="*/ 2644775 w 1893"/>
                <a:gd name="T87" fmla="*/ 1457325 h 953"/>
                <a:gd name="T88" fmla="*/ 2706688 w 1893"/>
                <a:gd name="T89" fmla="*/ 1470025 h 953"/>
                <a:gd name="T90" fmla="*/ 2762250 w 1893"/>
                <a:gd name="T91" fmla="*/ 1477963 h 953"/>
                <a:gd name="T92" fmla="*/ 2824163 w 1893"/>
                <a:gd name="T93" fmla="*/ 1484313 h 953"/>
                <a:gd name="T94" fmla="*/ 2887663 w 1893"/>
                <a:gd name="T95" fmla="*/ 1498600 h 953"/>
                <a:gd name="T96" fmla="*/ 2949575 w 1893"/>
                <a:gd name="T97" fmla="*/ 1504950 h 953"/>
                <a:gd name="T98" fmla="*/ 3005138 w 1893"/>
                <a:gd name="T99" fmla="*/ 1512888 h 95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93" h="953">
                  <a:moveTo>
                    <a:pt x="0" y="0"/>
                  </a:moveTo>
                  <a:lnTo>
                    <a:pt x="18" y="30"/>
                  </a:lnTo>
                  <a:lnTo>
                    <a:pt x="35" y="61"/>
                  </a:lnTo>
                  <a:lnTo>
                    <a:pt x="57" y="92"/>
                  </a:lnTo>
                  <a:lnTo>
                    <a:pt x="74" y="118"/>
                  </a:lnTo>
                  <a:lnTo>
                    <a:pt x="92" y="144"/>
                  </a:lnTo>
                  <a:lnTo>
                    <a:pt x="114" y="170"/>
                  </a:lnTo>
                  <a:lnTo>
                    <a:pt x="131" y="192"/>
                  </a:lnTo>
                  <a:lnTo>
                    <a:pt x="153" y="218"/>
                  </a:lnTo>
                  <a:lnTo>
                    <a:pt x="171" y="240"/>
                  </a:lnTo>
                  <a:lnTo>
                    <a:pt x="188" y="262"/>
                  </a:lnTo>
                  <a:lnTo>
                    <a:pt x="210" y="279"/>
                  </a:lnTo>
                  <a:lnTo>
                    <a:pt x="227" y="301"/>
                  </a:lnTo>
                  <a:lnTo>
                    <a:pt x="245" y="319"/>
                  </a:lnTo>
                  <a:lnTo>
                    <a:pt x="267" y="341"/>
                  </a:lnTo>
                  <a:lnTo>
                    <a:pt x="284" y="358"/>
                  </a:lnTo>
                  <a:lnTo>
                    <a:pt x="306" y="376"/>
                  </a:lnTo>
                  <a:lnTo>
                    <a:pt x="324" y="393"/>
                  </a:lnTo>
                  <a:lnTo>
                    <a:pt x="341" y="406"/>
                  </a:lnTo>
                  <a:lnTo>
                    <a:pt x="363" y="424"/>
                  </a:lnTo>
                  <a:lnTo>
                    <a:pt x="380" y="437"/>
                  </a:lnTo>
                  <a:lnTo>
                    <a:pt x="402" y="454"/>
                  </a:lnTo>
                  <a:lnTo>
                    <a:pt x="420" y="467"/>
                  </a:lnTo>
                  <a:lnTo>
                    <a:pt x="437" y="481"/>
                  </a:lnTo>
                  <a:lnTo>
                    <a:pt x="459" y="494"/>
                  </a:lnTo>
                  <a:lnTo>
                    <a:pt x="477" y="507"/>
                  </a:lnTo>
                  <a:lnTo>
                    <a:pt x="494" y="520"/>
                  </a:lnTo>
                  <a:lnTo>
                    <a:pt x="516" y="533"/>
                  </a:lnTo>
                  <a:lnTo>
                    <a:pt x="533" y="546"/>
                  </a:lnTo>
                  <a:lnTo>
                    <a:pt x="555" y="555"/>
                  </a:lnTo>
                  <a:lnTo>
                    <a:pt x="573" y="568"/>
                  </a:lnTo>
                  <a:lnTo>
                    <a:pt x="590" y="581"/>
                  </a:lnTo>
                  <a:lnTo>
                    <a:pt x="612" y="590"/>
                  </a:lnTo>
                  <a:lnTo>
                    <a:pt x="630" y="599"/>
                  </a:lnTo>
                  <a:lnTo>
                    <a:pt x="651" y="612"/>
                  </a:lnTo>
                  <a:lnTo>
                    <a:pt x="669" y="620"/>
                  </a:lnTo>
                  <a:lnTo>
                    <a:pt x="686" y="629"/>
                  </a:lnTo>
                  <a:lnTo>
                    <a:pt x="708" y="638"/>
                  </a:lnTo>
                  <a:lnTo>
                    <a:pt x="726" y="647"/>
                  </a:lnTo>
                  <a:lnTo>
                    <a:pt x="743" y="655"/>
                  </a:lnTo>
                  <a:lnTo>
                    <a:pt x="765" y="664"/>
                  </a:lnTo>
                  <a:lnTo>
                    <a:pt x="783" y="673"/>
                  </a:lnTo>
                  <a:lnTo>
                    <a:pt x="804" y="682"/>
                  </a:lnTo>
                  <a:lnTo>
                    <a:pt x="822" y="690"/>
                  </a:lnTo>
                  <a:lnTo>
                    <a:pt x="839" y="699"/>
                  </a:lnTo>
                  <a:lnTo>
                    <a:pt x="861" y="708"/>
                  </a:lnTo>
                  <a:lnTo>
                    <a:pt x="879" y="712"/>
                  </a:lnTo>
                  <a:lnTo>
                    <a:pt x="901" y="721"/>
                  </a:lnTo>
                  <a:lnTo>
                    <a:pt x="918" y="730"/>
                  </a:lnTo>
                  <a:lnTo>
                    <a:pt x="936" y="734"/>
                  </a:lnTo>
                  <a:lnTo>
                    <a:pt x="957" y="743"/>
                  </a:lnTo>
                  <a:lnTo>
                    <a:pt x="975" y="747"/>
                  </a:lnTo>
                  <a:lnTo>
                    <a:pt x="992" y="756"/>
                  </a:lnTo>
                  <a:lnTo>
                    <a:pt x="1014" y="760"/>
                  </a:lnTo>
                  <a:lnTo>
                    <a:pt x="1032" y="769"/>
                  </a:lnTo>
                  <a:lnTo>
                    <a:pt x="1054" y="773"/>
                  </a:lnTo>
                  <a:lnTo>
                    <a:pt x="1071" y="782"/>
                  </a:lnTo>
                  <a:lnTo>
                    <a:pt x="1089" y="787"/>
                  </a:lnTo>
                  <a:lnTo>
                    <a:pt x="1110" y="791"/>
                  </a:lnTo>
                  <a:lnTo>
                    <a:pt x="1128" y="795"/>
                  </a:lnTo>
                  <a:lnTo>
                    <a:pt x="1150" y="804"/>
                  </a:lnTo>
                  <a:lnTo>
                    <a:pt x="1167" y="808"/>
                  </a:lnTo>
                  <a:lnTo>
                    <a:pt x="1185" y="813"/>
                  </a:lnTo>
                  <a:lnTo>
                    <a:pt x="1207" y="817"/>
                  </a:lnTo>
                  <a:lnTo>
                    <a:pt x="1224" y="826"/>
                  </a:lnTo>
                  <a:lnTo>
                    <a:pt x="1242" y="830"/>
                  </a:lnTo>
                  <a:lnTo>
                    <a:pt x="1263" y="835"/>
                  </a:lnTo>
                  <a:lnTo>
                    <a:pt x="1281" y="839"/>
                  </a:lnTo>
                  <a:lnTo>
                    <a:pt x="1303" y="843"/>
                  </a:lnTo>
                  <a:lnTo>
                    <a:pt x="1320" y="848"/>
                  </a:lnTo>
                  <a:lnTo>
                    <a:pt x="1338" y="852"/>
                  </a:lnTo>
                  <a:lnTo>
                    <a:pt x="1360" y="857"/>
                  </a:lnTo>
                  <a:lnTo>
                    <a:pt x="1377" y="861"/>
                  </a:lnTo>
                  <a:lnTo>
                    <a:pt x="1399" y="865"/>
                  </a:lnTo>
                  <a:lnTo>
                    <a:pt x="1416" y="870"/>
                  </a:lnTo>
                  <a:lnTo>
                    <a:pt x="1434" y="874"/>
                  </a:lnTo>
                  <a:lnTo>
                    <a:pt x="1456" y="878"/>
                  </a:lnTo>
                  <a:lnTo>
                    <a:pt x="1473" y="883"/>
                  </a:lnTo>
                  <a:lnTo>
                    <a:pt x="1491" y="887"/>
                  </a:lnTo>
                  <a:lnTo>
                    <a:pt x="1513" y="891"/>
                  </a:lnTo>
                  <a:lnTo>
                    <a:pt x="1530" y="891"/>
                  </a:lnTo>
                  <a:lnTo>
                    <a:pt x="1552" y="896"/>
                  </a:lnTo>
                  <a:lnTo>
                    <a:pt x="1569" y="900"/>
                  </a:lnTo>
                  <a:lnTo>
                    <a:pt x="1587" y="905"/>
                  </a:lnTo>
                  <a:lnTo>
                    <a:pt x="1609" y="909"/>
                  </a:lnTo>
                  <a:lnTo>
                    <a:pt x="1626" y="913"/>
                  </a:lnTo>
                  <a:lnTo>
                    <a:pt x="1648" y="913"/>
                  </a:lnTo>
                  <a:lnTo>
                    <a:pt x="1666" y="918"/>
                  </a:lnTo>
                  <a:lnTo>
                    <a:pt x="1683" y="922"/>
                  </a:lnTo>
                  <a:lnTo>
                    <a:pt x="1705" y="926"/>
                  </a:lnTo>
                  <a:lnTo>
                    <a:pt x="1722" y="926"/>
                  </a:lnTo>
                  <a:lnTo>
                    <a:pt x="1740" y="931"/>
                  </a:lnTo>
                  <a:lnTo>
                    <a:pt x="1762" y="935"/>
                  </a:lnTo>
                  <a:lnTo>
                    <a:pt x="1779" y="935"/>
                  </a:lnTo>
                  <a:lnTo>
                    <a:pt x="1801" y="940"/>
                  </a:lnTo>
                  <a:lnTo>
                    <a:pt x="1819" y="944"/>
                  </a:lnTo>
                  <a:lnTo>
                    <a:pt x="1836" y="944"/>
                  </a:lnTo>
                  <a:lnTo>
                    <a:pt x="1858" y="948"/>
                  </a:lnTo>
                  <a:lnTo>
                    <a:pt x="1875" y="953"/>
                  </a:lnTo>
                  <a:lnTo>
                    <a:pt x="1893" y="953"/>
                  </a:lnTo>
                </a:path>
              </a:pathLst>
            </a:custGeom>
            <a:noFill/>
            <a:ln w="25400">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TextBox 38948">
              <a:extLst>
                <a:ext uri="{FF2B5EF4-FFF2-40B4-BE49-F238E27FC236}">
                  <a16:creationId xmlns:a16="http://schemas.microsoft.com/office/drawing/2014/main" id="{5FF663BD-F178-42BB-BEFA-9A136B085FE7}"/>
                </a:ext>
              </a:extLst>
            </p:cNvPr>
            <p:cNvSpPr txBox="1">
              <a:spLocks noChangeArrowheads="1"/>
            </p:cNvSpPr>
            <p:nvPr/>
          </p:nvSpPr>
          <p:spPr bwMode="auto">
            <a:xfrm>
              <a:off x="4692650" y="5256213"/>
              <a:ext cx="695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 (lb)</a:t>
              </a:r>
            </a:p>
          </p:txBody>
        </p:sp>
      </p:grpSp>
      <p:sp>
        <p:nvSpPr>
          <p:cNvPr id="67" name="TextBox 66">
            <a:extLst>
              <a:ext uri="{FF2B5EF4-FFF2-40B4-BE49-F238E27FC236}">
                <a16:creationId xmlns:a16="http://schemas.microsoft.com/office/drawing/2014/main" id="{D7C3B533-268B-496E-8090-4343C4408432}"/>
              </a:ext>
            </a:extLst>
          </p:cNvPr>
          <p:cNvSpPr txBox="1"/>
          <p:nvPr/>
        </p:nvSpPr>
        <p:spPr>
          <a:xfrm>
            <a:off x="6670026" y="6454690"/>
            <a:ext cx="1183337" cy="369332"/>
          </a:xfrm>
          <a:prstGeom prst="rect">
            <a:avLst/>
          </a:prstGeom>
          <a:noFill/>
        </p:spPr>
        <p:txBody>
          <a:bodyPr wrap="none" rtlCol="0">
            <a:spAutoFit/>
          </a:bodyPr>
          <a:lstStyle/>
          <a:p>
            <a:r>
              <a:rPr lang="en-US" dirty="0">
                <a:latin typeface="Symbol" panose="05050102010706020507" pitchFamily="18" charset="2"/>
              </a:rPr>
              <a:t>q</a:t>
            </a:r>
            <a:r>
              <a:rPr lang="en-US" dirty="0"/>
              <a:t> , degrees</a:t>
            </a:r>
          </a:p>
        </p:txBody>
      </p:sp>
    </p:spTree>
    <p:extLst>
      <p:ext uri="{BB962C8B-B14F-4D97-AF65-F5344CB8AC3E}">
        <p14:creationId xmlns:p14="http://schemas.microsoft.com/office/powerpoint/2010/main" val="19032111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07E4C74-9F9B-4F3B-8515-1D914DD6CE01}"/>
              </a:ext>
            </a:extLst>
          </p:cNvPr>
          <p:cNvSpPr txBox="1"/>
          <p:nvPr/>
        </p:nvSpPr>
        <p:spPr>
          <a:xfrm>
            <a:off x="1143000" y="762000"/>
            <a:ext cx="6687215" cy="646331"/>
          </a:xfrm>
          <a:prstGeom prst="rect">
            <a:avLst/>
          </a:prstGeom>
          <a:noFill/>
        </p:spPr>
        <p:txBody>
          <a:bodyPr wrap="none" rtlCol="0">
            <a:spAutoFit/>
          </a:bodyPr>
          <a:lstStyle/>
          <a:p>
            <a:r>
              <a:rPr lang="en-US" dirty="0"/>
              <a:t>We can also do multiple substitutions at once in symbolic expressions.</a:t>
            </a:r>
          </a:p>
          <a:p>
            <a:r>
              <a:rPr lang="en-US" dirty="0"/>
              <a:t> Here is a simple example:</a:t>
            </a:r>
          </a:p>
        </p:txBody>
      </p:sp>
      <p:sp>
        <p:nvSpPr>
          <p:cNvPr id="3" name="TextBox 2">
            <a:extLst>
              <a:ext uri="{FF2B5EF4-FFF2-40B4-BE49-F238E27FC236}">
                <a16:creationId xmlns:a16="http://schemas.microsoft.com/office/drawing/2014/main" id="{6E80702B-87A2-44D5-85B5-3AC277963A9B}"/>
              </a:ext>
            </a:extLst>
          </p:cNvPr>
          <p:cNvSpPr txBox="1"/>
          <p:nvPr/>
        </p:nvSpPr>
        <p:spPr>
          <a:xfrm>
            <a:off x="1295400" y="1981200"/>
            <a:ext cx="2504212" cy="2862322"/>
          </a:xfrm>
          <a:prstGeom prst="rect">
            <a:avLst/>
          </a:prstGeom>
          <a:noFill/>
        </p:spPr>
        <p:txBody>
          <a:bodyPr wrap="none" rtlCol="0">
            <a:spAutoFit/>
          </a:bodyPr>
          <a:lstStyle/>
          <a:p>
            <a:r>
              <a:rPr lang="en-US" dirty="0" err="1"/>
              <a:t>syms</a:t>
            </a:r>
            <a:r>
              <a:rPr lang="en-US" dirty="0"/>
              <a:t> b h</a:t>
            </a:r>
          </a:p>
          <a:p>
            <a:r>
              <a:rPr lang="en-US" dirty="0"/>
              <a:t>I = b*h^3/12;</a:t>
            </a:r>
          </a:p>
          <a:p>
            <a:r>
              <a:rPr lang="en-US" dirty="0"/>
              <a:t>I = subs( I, {b, h}, [1, 2])</a:t>
            </a:r>
          </a:p>
          <a:p>
            <a:r>
              <a:rPr lang="en-US" dirty="0"/>
              <a:t>I =</a:t>
            </a:r>
          </a:p>
          <a:p>
            <a:r>
              <a:rPr lang="en-US" dirty="0"/>
              <a:t>      2/3</a:t>
            </a:r>
          </a:p>
          <a:p>
            <a:endParaRPr lang="en-US" dirty="0"/>
          </a:p>
          <a:p>
            <a:r>
              <a:rPr lang="en-US" dirty="0"/>
              <a:t>In = double(I)</a:t>
            </a:r>
          </a:p>
          <a:p>
            <a:r>
              <a:rPr lang="en-US" dirty="0"/>
              <a:t>In =</a:t>
            </a:r>
          </a:p>
          <a:p>
            <a:endParaRPr lang="en-US" dirty="0"/>
          </a:p>
          <a:p>
            <a:r>
              <a:rPr lang="en-US" dirty="0"/>
              <a:t>     0.6667</a:t>
            </a:r>
          </a:p>
        </p:txBody>
      </p:sp>
      <p:sp>
        <p:nvSpPr>
          <p:cNvPr id="4" name="TextBox 3">
            <a:extLst>
              <a:ext uri="{FF2B5EF4-FFF2-40B4-BE49-F238E27FC236}">
                <a16:creationId xmlns:a16="http://schemas.microsoft.com/office/drawing/2014/main" id="{F6772512-BF84-4681-A84F-789B06321868}"/>
              </a:ext>
            </a:extLst>
          </p:cNvPr>
          <p:cNvSpPr txBox="1"/>
          <p:nvPr/>
        </p:nvSpPr>
        <p:spPr>
          <a:xfrm>
            <a:off x="4343400" y="3069283"/>
            <a:ext cx="2037737" cy="369332"/>
          </a:xfrm>
          <a:prstGeom prst="rect">
            <a:avLst/>
          </a:prstGeom>
          <a:noFill/>
        </p:spPr>
        <p:txBody>
          <a:bodyPr wrap="none" rtlCol="0">
            <a:spAutoFit/>
          </a:bodyPr>
          <a:lstStyle/>
          <a:p>
            <a:r>
              <a:rPr lang="en-US" dirty="0"/>
              <a:t>this is still symbolic</a:t>
            </a:r>
          </a:p>
        </p:txBody>
      </p:sp>
      <p:sp>
        <p:nvSpPr>
          <p:cNvPr id="5" name="TextBox 4">
            <a:extLst>
              <a:ext uri="{FF2B5EF4-FFF2-40B4-BE49-F238E27FC236}">
                <a16:creationId xmlns:a16="http://schemas.microsoft.com/office/drawing/2014/main" id="{80A5F204-88D2-4BF0-B2CA-9636EE8D14D0}"/>
              </a:ext>
            </a:extLst>
          </p:cNvPr>
          <p:cNvSpPr txBox="1"/>
          <p:nvPr/>
        </p:nvSpPr>
        <p:spPr>
          <a:xfrm>
            <a:off x="4343400" y="3657600"/>
            <a:ext cx="2659702" cy="369332"/>
          </a:xfrm>
          <a:prstGeom prst="rect">
            <a:avLst/>
          </a:prstGeom>
          <a:noFill/>
        </p:spPr>
        <p:txBody>
          <a:bodyPr wrap="none" rtlCol="0">
            <a:spAutoFit/>
          </a:bodyPr>
          <a:lstStyle/>
          <a:p>
            <a:r>
              <a:rPr lang="en-US" dirty="0"/>
              <a:t>convert to  numerical form</a:t>
            </a:r>
          </a:p>
        </p:txBody>
      </p:sp>
    </p:spTree>
    <p:extLst>
      <p:ext uri="{BB962C8B-B14F-4D97-AF65-F5344CB8AC3E}">
        <p14:creationId xmlns:p14="http://schemas.microsoft.com/office/powerpoint/2010/main" val="1413810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975E3F-31A2-4825-BCAC-5BFB49959CAA}"/>
              </a:ext>
            </a:extLst>
          </p:cNvPr>
          <p:cNvPicPr>
            <a:picLocks noChangeAspect="1"/>
          </p:cNvPicPr>
          <p:nvPr/>
        </p:nvPicPr>
        <p:blipFill>
          <a:blip r:embed="rId3"/>
          <a:stretch>
            <a:fillRect/>
          </a:stretch>
        </p:blipFill>
        <p:spPr>
          <a:xfrm>
            <a:off x="533400" y="132184"/>
            <a:ext cx="8249902" cy="6781800"/>
          </a:xfrm>
          <a:prstGeom prst="rect">
            <a:avLst/>
          </a:prstGeom>
        </p:spPr>
      </p:pic>
      <p:sp>
        <p:nvSpPr>
          <p:cNvPr id="3" name="AutoShape 6">
            <a:extLst>
              <a:ext uri="{FF2B5EF4-FFF2-40B4-BE49-F238E27FC236}">
                <a16:creationId xmlns:a16="http://schemas.microsoft.com/office/drawing/2014/main" id="{71A1E095-E242-481C-9273-1A43C7712610}"/>
              </a:ext>
            </a:extLst>
          </p:cNvPr>
          <p:cNvSpPr>
            <a:spLocks noChangeArrowheads="1"/>
          </p:cNvSpPr>
          <p:nvPr/>
        </p:nvSpPr>
        <p:spPr bwMode="auto">
          <a:xfrm>
            <a:off x="7543800" y="1524000"/>
            <a:ext cx="228600" cy="304800"/>
          </a:xfrm>
          <a:prstGeom prst="upArrow">
            <a:avLst>
              <a:gd name="adj1" fmla="val 50000"/>
              <a:gd name="adj2"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 name="AutoShape 7">
            <a:extLst>
              <a:ext uri="{FF2B5EF4-FFF2-40B4-BE49-F238E27FC236}">
                <a16:creationId xmlns:a16="http://schemas.microsoft.com/office/drawing/2014/main" id="{804A8E0E-9530-45D9-AD0A-BF77502B29B4}"/>
              </a:ext>
            </a:extLst>
          </p:cNvPr>
          <p:cNvSpPr>
            <a:spLocks noChangeArrowheads="1"/>
          </p:cNvSpPr>
          <p:nvPr/>
        </p:nvSpPr>
        <p:spPr bwMode="auto">
          <a:xfrm>
            <a:off x="3200400" y="1524000"/>
            <a:ext cx="228600" cy="304800"/>
          </a:xfrm>
          <a:prstGeom prst="upArrow">
            <a:avLst>
              <a:gd name="adj1" fmla="val 50000"/>
              <a:gd name="adj2" fmla="val 33333"/>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Text Box 10">
            <a:extLst>
              <a:ext uri="{FF2B5EF4-FFF2-40B4-BE49-F238E27FC236}">
                <a16:creationId xmlns:a16="http://schemas.microsoft.com/office/drawing/2014/main" id="{9651E85D-620B-438A-B5A6-139E8D71C010}"/>
              </a:ext>
            </a:extLst>
          </p:cNvPr>
          <p:cNvSpPr txBox="1">
            <a:spLocks noChangeArrowheads="1"/>
          </p:cNvSpPr>
          <p:nvPr/>
        </p:nvSpPr>
        <p:spPr bwMode="auto">
          <a:xfrm>
            <a:off x="2819400" y="2362200"/>
            <a:ext cx="46037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If we generate a vector in the command window</a:t>
            </a:r>
          </a:p>
          <a:p>
            <a:r>
              <a:rPr lang="en-US" altLang="en-US" dirty="0"/>
              <a:t>it shows up in the workspace window</a:t>
            </a:r>
          </a:p>
        </p:txBody>
      </p:sp>
    </p:spTree>
    <p:extLst>
      <p:ext uri="{BB962C8B-B14F-4D97-AF65-F5344CB8AC3E}">
        <p14:creationId xmlns:p14="http://schemas.microsoft.com/office/powerpoint/2010/main" val="548114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A7CBFE1-74E8-4963-BEDD-844387055735}"/>
              </a:ext>
            </a:extLst>
          </p:cNvPr>
          <p:cNvPicPr>
            <a:picLocks noChangeAspect="1"/>
          </p:cNvPicPr>
          <p:nvPr/>
        </p:nvPicPr>
        <p:blipFill>
          <a:blip r:embed="rId3"/>
          <a:stretch>
            <a:fillRect/>
          </a:stretch>
        </p:blipFill>
        <p:spPr>
          <a:xfrm>
            <a:off x="505150" y="171725"/>
            <a:ext cx="8133699" cy="6686275"/>
          </a:xfrm>
          <a:prstGeom prst="rect">
            <a:avLst/>
          </a:prstGeom>
        </p:spPr>
      </p:pic>
      <p:sp>
        <p:nvSpPr>
          <p:cNvPr id="3" name="AutoShape 10">
            <a:extLst>
              <a:ext uri="{FF2B5EF4-FFF2-40B4-BE49-F238E27FC236}">
                <a16:creationId xmlns:a16="http://schemas.microsoft.com/office/drawing/2014/main" id="{9826CB5D-5806-4A06-914B-71C2C94527D8}"/>
              </a:ext>
            </a:extLst>
          </p:cNvPr>
          <p:cNvSpPr>
            <a:spLocks noChangeArrowheads="1"/>
          </p:cNvSpPr>
          <p:nvPr/>
        </p:nvSpPr>
        <p:spPr bwMode="auto">
          <a:xfrm rot="5400000">
            <a:off x="2241550" y="2552700"/>
            <a:ext cx="304800" cy="381000"/>
          </a:xfrm>
          <a:prstGeom prst="downArrow">
            <a:avLst>
              <a:gd name="adj1" fmla="val 50000"/>
              <a:gd name="adj2" fmla="val 3125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 name="AutoShape 11">
            <a:extLst>
              <a:ext uri="{FF2B5EF4-FFF2-40B4-BE49-F238E27FC236}">
                <a16:creationId xmlns:a16="http://schemas.microsoft.com/office/drawing/2014/main" id="{89F5AC91-C2C3-41FE-AD4F-B63CA5C143D9}"/>
              </a:ext>
            </a:extLst>
          </p:cNvPr>
          <p:cNvSpPr>
            <a:spLocks noChangeArrowheads="1"/>
          </p:cNvSpPr>
          <p:nvPr/>
        </p:nvSpPr>
        <p:spPr bwMode="auto">
          <a:xfrm>
            <a:off x="1900335" y="1066800"/>
            <a:ext cx="304800" cy="457200"/>
          </a:xfrm>
          <a:prstGeom prst="upArrow">
            <a:avLst>
              <a:gd name="adj1" fmla="val 50000"/>
              <a:gd name="adj2" fmla="val 375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Text Box 12">
            <a:extLst>
              <a:ext uri="{FF2B5EF4-FFF2-40B4-BE49-F238E27FC236}">
                <a16:creationId xmlns:a16="http://schemas.microsoft.com/office/drawing/2014/main" id="{009B48E6-53A3-4575-B770-10A93D5D3541}"/>
              </a:ext>
            </a:extLst>
          </p:cNvPr>
          <p:cNvSpPr txBox="1">
            <a:spLocks noChangeArrowheads="1"/>
          </p:cNvSpPr>
          <p:nvPr/>
        </p:nvSpPr>
        <p:spPr bwMode="auto">
          <a:xfrm>
            <a:off x="2819400" y="2422525"/>
            <a:ext cx="41601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we can see the files in the current directory</a:t>
            </a:r>
          </a:p>
        </p:txBody>
      </p:sp>
    </p:spTree>
    <p:extLst>
      <p:ext uri="{BB962C8B-B14F-4D97-AF65-F5344CB8AC3E}">
        <p14:creationId xmlns:p14="http://schemas.microsoft.com/office/powerpoint/2010/main" val="532610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B6027C-3DB5-4A4A-9D82-B1C342AE45BC}"/>
              </a:ext>
            </a:extLst>
          </p:cNvPr>
          <p:cNvPicPr>
            <a:picLocks noChangeAspect="1"/>
          </p:cNvPicPr>
          <p:nvPr/>
        </p:nvPicPr>
        <p:blipFill>
          <a:blip r:embed="rId3"/>
          <a:stretch>
            <a:fillRect/>
          </a:stretch>
        </p:blipFill>
        <p:spPr>
          <a:xfrm>
            <a:off x="533400" y="93275"/>
            <a:ext cx="8190128" cy="6764725"/>
          </a:xfrm>
          <a:prstGeom prst="rect">
            <a:avLst/>
          </a:prstGeom>
        </p:spPr>
      </p:pic>
      <p:sp>
        <p:nvSpPr>
          <p:cNvPr id="3" name="AutoShape 6">
            <a:extLst>
              <a:ext uri="{FF2B5EF4-FFF2-40B4-BE49-F238E27FC236}">
                <a16:creationId xmlns:a16="http://schemas.microsoft.com/office/drawing/2014/main" id="{B7577331-931B-40B9-AA58-F5F7725B3C04}"/>
              </a:ext>
            </a:extLst>
          </p:cNvPr>
          <p:cNvSpPr>
            <a:spLocks noChangeArrowheads="1"/>
          </p:cNvSpPr>
          <p:nvPr/>
        </p:nvSpPr>
        <p:spPr bwMode="auto">
          <a:xfrm rot="16200000">
            <a:off x="2400300" y="2933700"/>
            <a:ext cx="304800" cy="381000"/>
          </a:xfrm>
          <a:prstGeom prst="upArrow">
            <a:avLst>
              <a:gd name="adj1" fmla="val 50000"/>
              <a:gd name="adj2" fmla="val 28727"/>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 name="Text Box 8">
            <a:extLst>
              <a:ext uri="{FF2B5EF4-FFF2-40B4-BE49-F238E27FC236}">
                <a16:creationId xmlns:a16="http://schemas.microsoft.com/office/drawing/2014/main" id="{8ACAB66A-B2F1-4D35-81A8-F1FD9129E150}"/>
              </a:ext>
            </a:extLst>
          </p:cNvPr>
          <p:cNvSpPr txBox="1">
            <a:spLocks noChangeArrowheads="1"/>
          </p:cNvSpPr>
          <p:nvPr/>
        </p:nvSpPr>
        <p:spPr bwMode="auto">
          <a:xfrm>
            <a:off x="3048000" y="4114800"/>
            <a:ext cx="372409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we can bring up an editor window for </a:t>
            </a:r>
          </a:p>
          <a:p>
            <a:r>
              <a:rPr lang="en-US" altLang="en-US" dirty="0"/>
              <a:t>editing existing files (as seen at left) </a:t>
            </a:r>
          </a:p>
          <a:p>
            <a:r>
              <a:rPr lang="en-US" altLang="en-US" dirty="0"/>
              <a:t>or a blank window for making new</a:t>
            </a:r>
          </a:p>
          <a:p>
            <a:r>
              <a:rPr lang="en-US" altLang="en-US" dirty="0"/>
              <a:t> functions or scripts</a:t>
            </a:r>
          </a:p>
        </p:txBody>
      </p:sp>
      <p:sp>
        <p:nvSpPr>
          <p:cNvPr id="6" name="AutoShape 6">
            <a:extLst>
              <a:ext uri="{FF2B5EF4-FFF2-40B4-BE49-F238E27FC236}">
                <a16:creationId xmlns:a16="http://schemas.microsoft.com/office/drawing/2014/main" id="{DAD5271D-AF46-42C3-A266-58B12C009537}"/>
              </a:ext>
            </a:extLst>
          </p:cNvPr>
          <p:cNvSpPr>
            <a:spLocks noChangeArrowheads="1"/>
          </p:cNvSpPr>
          <p:nvPr/>
        </p:nvSpPr>
        <p:spPr bwMode="auto">
          <a:xfrm>
            <a:off x="6705600" y="1219200"/>
            <a:ext cx="304800" cy="381000"/>
          </a:xfrm>
          <a:prstGeom prst="upArrow">
            <a:avLst>
              <a:gd name="adj1" fmla="val 50000"/>
              <a:gd name="adj2" fmla="val 28727"/>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TextBox 6">
            <a:extLst>
              <a:ext uri="{FF2B5EF4-FFF2-40B4-BE49-F238E27FC236}">
                <a16:creationId xmlns:a16="http://schemas.microsoft.com/office/drawing/2014/main" id="{9A0CB22E-4E1F-4F6A-B57F-F6F5B5B9CC77}"/>
              </a:ext>
            </a:extLst>
          </p:cNvPr>
          <p:cNvSpPr txBox="1"/>
          <p:nvPr/>
        </p:nvSpPr>
        <p:spPr>
          <a:xfrm>
            <a:off x="5562600" y="1630123"/>
            <a:ext cx="1774845" cy="646331"/>
          </a:xfrm>
          <a:prstGeom prst="rect">
            <a:avLst/>
          </a:prstGeom>
          <a:noFill/>
        </p:spPr>
        <p:txBody>
          <a:bodyPr wrap="none" rtlCol="0">
            <a:spAutoFit/>
          </a:bodyPr>
          <a:lstStyle/>
          <a:p>
            <a:r>
              <a:rPr lang="en-US" dirty="0"/>
              <a:t>to generate new </a:t>
            </a:r>
          </a:p>
          <a:p>
            <a:r>
              <a:rPr lang="en-US" dirty="0"/>
              <a:t>function or script</a:t>
            </a:r>
          </a:p>
        </p:txBody>
      </p:sp>
    </p:spTree>
    <p:extLst>
      <p:ext uri="{BB962C8B-B14F-4D97-AF65-F5344CB8AC3E}">
        <p14:creationId xmlns:p14="http://schemas.microsoft.com/office/powerpoint/2010/main" val="937295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F6838D-08CC-4A11-BBF1-D644C4F0CAD2}"/>
              </a:ext>
            </a:extLst>
          </p:cNvPr>
          <p:cNvPicPr>
            <a:picLocks noChangeAspect="1"/>
          </p:cNvPicPr>
          <p:nvPr/>
        </p:nvPicPr>
        <p:blipFill>
          <a:blip r:embed="rId3"/>
          <a:stretch>
            <a:fillRect/>
          </a:stretch>
        </p:blipFill>
        <p:spPr>
          <a:xfrm>
            <a:off x="609600" y="130800"/>
            <a:ext cx="8081942" cy="6727199"/>
          </a:xfrm>
          <a:prstGeom prst="rect">
            <a:avLst/>
          </a:prstGeom>
        </p:spPr>
      </p:pic>
      <p:sp>
        <p:nvSpPr>
          <p:cNvPr id="3" name="Text Box 6">
            <a:extLst>
              <a:ext uri="{FF2B5EF4-FFF2-40B4-BE49-F238E27FC236}">
                <a16:creationId xmlns:a16="http://schemas.microsoft.com/office/drawing/2014/main" id="{102CDF65-E966-45BF-AC6F-592AB3E42C3B}"/>
              </a:ext>
            </a:extLst>
          </p:cNvPr>
          <p:cNvSpPr txBox="1">
            <a:spLocks noChangeArrowheads="1"/>
          </p:cNvSpPr>
          <p:nvPr/>
        </p:nvSpPr>
        <p:spPr bwMode="auto">
          <a:xfrm>
            <a:off x="2971800" y="5105400"/>
            <a:ext cx="2800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example of generating a plot</a:t>
            </a:r>
          </a:p>
        </p:txBody>
      </p:sp>
    </p:spTree>
    <p:extLst>
      <p:ext uri="{BB962C8B-B14F-4D97-AF65-F5344CB8AC3E}">
        <p14:creationId xmlns:p14="http://schemas.microsoft.com/office/powerpoint/2010/main" val="3860112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a:extLst>
              <a:ext uri="{FF2B5EF4-FFF2-40B4-BE49-F238E27FC236}">
                <a16:creationId xmlns:a16="http://schemas.microsoft.com/office/drawing/2014/main" id="{E4D77C50-6C1B-4DB6-857A-1EAD884C4535}"/>
              </a:ext>
            </a:extLst>
          </p:cNvPr>
          <p:cNvSpPr txBox="1">
            <a:spLocks noChangeArrowheads="1"/>
          </p:cNvSpPr>
          <p:nvPr/>
        </p:nvSpPr>
        <p:spPr bwMode="auto">
          <a:xfrm>
            <a:off x="3886200" y="160338"/>
            <a:ext cx="1471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MATLAB</a:t>
            </a:r>
          </a:p>
        </p:txBody>
      </p:sp>
      <p:sp>
        <p:nvSpPr>
          <p:cNvPr id="3075" name="Text Box 3">
            <a:extLst>
              <a:ext uri="{FF2B5EF4-FFF2-40B4-BE49-F238E27FC236}">
                <a16:creationId xmlns:a16="http://schemas.microsoft.com/office/drawing/2014/main" id="{DB86C0DB-5E7A-4005-855C-10D0DA9056EA}"/>
              </a:ext>
            </a:extLst>
          </p:cNvPr>
          <p:cNvSpPr txBox="1">
            <a:spLocks noChangeArrowheads="1"/>
          </p:cNvSpPr>
          <p:nvPr/>
        </p:nvSpPr>
        <p:spPr bwMode="auto">
          <a:xfrm>
            <a:off x="746125" y="890588"/>
            <a:ext cx="308292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Built in constants and variables</a:t>
            </a:r>
          </a:p>
          <a:p>
            <a:endParaRPr lang="en-US" altLang="en-US" dirty="0"/>
          </a:p>
          <a:p>
            <a:r>
              <a:rPr lang="en-US" altLang="en-US" dirty="0" err="1"/>
              <a:t>ans</a:t>
            </a:r>
            <a:r>
              <a:rPr lang="en-US" altLang="en-US" dirty="0"/>
              <a:t>  	most recent answer</a:t>
            </a:r>
          </a:p>
          <a:p>
            <a:r>
              <a:rPr lang="en-US" altLang="en-US" dirty="0"/>
              <a:t>eps  	small constant ~ 10</a:t>
            </a:r>
            <a:r>
              <a:rPr lang="en-US" altLang="en-US" baseline="30000" dirty="0"/>
              <a:t>-16</a:t>
            </a:r>
            <a:endParaRPr lang="en-US" altLang="en-US" dirty="0"/>
          </a:p>
          <a:p>
            <a:r>
              <a:rPr lang="en-US" altLang="en-US" dirty="0"/>
              <a:t>1i or 1j   	imaginary unit</a:t>
            </a:r>
          </a:p>
          <a:p>
            <a:r>
              <a:rPr lang="en-US" altLang="en-US" dirty="0"/>
              <a:t>inf     	infinity</a:t>
            </a:r>
          </a:p>
          <a:p>
            <a:r>
              <a:rPr lang="en-US" altLang="en-US" dirty="0"/>
              <a:t>pi	3.14159 ...</a:t>
            </a:r>
          </a:p>
        </p:txBody>
      </p:sp>
      <p:sp>
        <p:nvSpPr>
          <p:cNvPr id="3076" name="Text Box 4">
            <a:extLst>
              <a:ext uri="{FF2B5EF4-FFF2-40B4-BE49-F238E27FC236}">
                <a16:creationId xmlns:a16="http://schemas.microsoft.com/office/drawing/2014/main" id="{D57444DC-3034-4A46-8570-D4F0D6108991}"/>
              </a:ext>
            </a:extLst>
          </p:cNvPr>
          <p:cNvSpPr txBox="1">
            <a:spLocks noChangeArrowheads="1"/>
          </p:cNvSpPr>
          <p:nvPr/>
        </p:nvSpPr>
        <p:spPr bwMode="auto">
          <a:xfrm>
            <a:off x="685800" y="3505200"/>
            <a:ext cx="3671888"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Standard mathematical operations</a:t>
            </a:r>
          </a:p>
          <a:p>
            <a:endParaRPr lang="en-US" altLang="en-US" dirty="0"/>
          </a:p>
          <a:p>
            <a:r>
              <a:rPr lang="en-US" altLang="en-US" dirty="0"/>
              <a:t>±	addition, subtraction</a:t>
            </a:r>
          </a:p>
          <a:p>
            <a:r>
              <a:rPr lang="en-US" altLang="en-US" dirty="0"/>
              <a:t>*	multiplication</a:t>
            </a:r>
          </a:p>
          <a:p>
            <a:r>
              <a:rPr lang="en-US" altLang="en-US" dirty="0"/>
              <a:t>/	division</a:t>
            </a:r>
          </a:p>
          <a:p>
            <a:r>
              <a:rPr lang="en-US" altLang="en-US" dirty="0"/>
              <a:t>^	exponentiation e.g. </a:t>
            </a:r>
            <a:r>
              <a:rPr lang="en-US" altLang="en-US" dirty="0" err="1"/>
              <a:t>y</a:t>
            </a:r>
            <a:r>
              <a:rPr lang="en-US" altLang="en-US" baseline="30000" dirty="0" err="1"/>
              <a:t>n</a:t>
            </a:r>
            <a:r>
              <a:rPr lang="en-US" altLang="en-US" dirty="0"/>
              <a:t> = </a:t>
            </a:r>
            <a:r>
              <a:rPr lang="en-US" altLang="en-US" dirty="0" err="1"/>
              <a:t>y^n</a:t>
            </a:r>
            <a:endParaRPr lang="en-US" altLang="en-US" dirty="0"/>
          </a:p>
          <a:p>
            <a:endParaRPr lang="en-US" altLang="en-US" dirty="0"/>
          </a:p>
        </p:txBody>
      </p:sp>
      <p:sp>
        <p:nvSpPr>
          <p:cNvPr id="3077" name="Text Box 5">
            <a:extLst>
              <a:ext uri="{FF2B5EF4-FFF2-40B4-BE49-F238E27FC236}">
                <a16:creationId xmlns:a16="http://schemas.microsoft.com/office/drawing/2014/main" id="{6711FB5B-404B-48A2-93E5-F6CDF0D2EB54}"/>
              </a:ext>
            </a:extLst>
          </p:cNvPr>
          <p:cNvSpPr txBox="1">
            <a:spLocks noChangeArrowheads="1"/>
          </p:cNvSpPr>
          <p:nvPr/>
        </p:nvSpPr>
        <p:spPr bwMode="auto">
          <a:xfrm>
            <a:off x="5165725" y="814388"/>
            <a:ext cx="34925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Some common functions</a:t>
            </a:r>
          </a:p>
          <a:p>
            <a:endParaRPr lang="en-US" altLang="en-US" dirty="0"/>
          </a:p>
          <a:p>
            <a:r>
              <a:rPr lang="en-US" altLang="en-US" dirty="0"/>
              <a:t>sin(x)	sine</a:t>
            </a:r>
          </a:p>
          <a:p>
            <a:r>
              <a:rPr lang="en-US" altLang="en-US" dirty="0"/>
              <a:t>cos(x)	cosine</a:t>
            </a:r>
          </a:p>
          <a:p>
            <a:r>
              <a:rPr lang="en-US" altLang="en-US" dirty="0"/>
              <a:t>exp(x)	exponential</a:t>
            </a:r>
          </a:p>
          <a:p>
            <a:r>
              <a:rPr lang="en-US" altLang="en-US" dirty="0"/>
              <a:t>sqrt(x)	square root</a:t>
            </a:r>
          </a:p>
          <a:p>
            <a:r>
              <a:rPr lang="en-US" altLang="en-US" dirty="0"/>
              <a:t>log(x)	natural log</a:t>
            </a:r>
          </a:p>
          <a:p>
            <a:r>
              <a:rPr lang="en-US" altLang="en-US" dirty="0"/>
              <a:t>log10(x)	log to base 10</a:t>
            </a:r>
          </a:p>
          <a:p>
            <a:r>
              <a:rPr lang="en-US" altLang="en-US" dirty="0"/>
              <a:t>abs(x)	absolute value, magnitude</a:t>
            </a:r>
          </a:p>
          <a:p>
            <a:r>
              <a:rPr lang="en-US" altLang="en-US" dirty="0"/>
              <a:t>	of complex quantity </a:t>
            </a:r>
          </a:p>
          <a:p>
            <a:r>
              <a:rPr lang="en-US" altLang="en-US" dirty="0"/>
              <a:t>angle(x)	phase angle</a:t>
            </a:r>
          </a:p>
          <a:p>
            <a:r>
              <a:rPr lang="en-US" altLang="en-US" dirty="0"/>
              <a:t>real(x)	real part of</a:t>
            </a:r>
          </a:p>
          <a:p>
            <a:r>
              <a:rPr lang="en-US" altLang="en-US" dirty="0" err="1"/>
              <a:t>imag</a:t>
            </a:r>
            <a:r>
              <a:rPr lang="en-US" altLang="en-US" dirty="0"/>
              <a:t>(x)	imaginary part of</a:t>
            </a:r>
          </a:p>
          <a:p>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a:extLst>
              <a:ext uri="{FF2B5EF4-FFF2-40B4-BE49-F238E27FC236}">
                <a16:creationId xmlns:a16="http://schemas.microsoft.com/office/drawing/2014/main" id="{0432F6EC-0964-4B13-8AA4-7C280176E6B8}"/>
              </a:ext>
            </a:extLst>
          </p:cNvPr>
          <p:cNvSpPr txBox="1">
            <a:spLocks noChangeArrowheads="1"/>
          </p:cNvSpPr>
          <p:nvPr/>
        </p:nvSpPr>
        <p:spPr bwMode="auto">
          <a:xfrm>
            <a:off x="746125" y="433388"/>
            <a:ext cx="2730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Generation of (row) vectors</a:t>
            </a:r>
          </a:p>
        </p:txBody>
      </p:sp>
      <p:sp>
        <p:nvSpPr>
          <p:cNvPr id="4099" name="Rectangle 3">
            <a:extLst>
              <a:ext uri="{FF2B5EF4-FFF2-40B4-BE49-F238E27FC236}">
                <a16:creationId xmlns:a16="http://schemas.microsoft.com/office/drawing/2014/main" id="{A2316211-EA40-4BB2-AE57-846DB89AA98B}"/>
              </a:ext>
            </a:extLst>
          </p:cNvPr>
          <p:cNvSpPr>
            <a:spLocks noChangeArrowheads="1"/>
          </p:cNvSpPr>
          <p:nvPr/>
        </p:nvSpPr>
        <p:spPr bwMode="auto">
          <a:xfrm>
            <a:off x="609600" y="838200"/>
            <a:ext cx="4608954"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x = 0:0.1:0.5</a:t>
            </a:r>
          </a:p>
          <a:p>
            <a:r>
              <a:rPr lang="en-US" altLang="en-US" sz="1400" dirty="0"/>
              <a:t>x =</a:t>
            </a:r>
          </a:p>
          <a:p>
            <a:r>
              <a:rPr lang="en-US" altLang="en-US" sz="1400" dirty="0"/>
              <a:t>	 0    0.1000    0.2000    0.3000    0.4000    0.5000</a:t>
            </a:r>
          </a:p>
          <a:p>
            <a:endParaRPr lang="en-US" altLang="en-US" sz="1400" dirty="0"/>
          </a:p>
          <a:p>
            <a:r>
              <a:rPr lang="en-US" altLang="en-US" sz="1400" dirty="0"/>
              <a:t>y =</a:t>
            </a:r>
            <a:r>
              <a:rPr lang="en-US" altLang="en-US" sz="1400" dirty="0" err="1"/>
              <a:t>linspace</a:t>
            </a:r>
            <a:r>
              <a:rPr lang="en-US" altLang="en-US" sz="1400" dirty="0"/>
              <a:t>(0, 0.5, 4)</a:t>
            </a:r>
          </a:p>
          <a:p>
            <a:r>
              <a:rPr lang="en-US" altLang="en-US" sz="1400" dirty="0"/>
              <a:t>y =</a:t>
            </a:r>
          </a:p>
          <a:p>
            <a:r>
              <a:rPr lang="en-US" altLang="en-US" sz="1400" dirty="0"/>
              <a:t>         0    0.1667    0.3333    0.5000</a:t>
            </a:r>
          </a:p>
          <a:p>
            <a:endParaRPr lang="en-US" altLang="en-US" sz="1400" dirty="0"/>
          </a:p>
          <a:p>
            <a:r>
              <a:rPr lang="en-US" altLang="en-US" sz="1400" dirty="0"/>
              <a:t>z = [ 1  2  3  4  5]</a:t>
            </a:r>
          </a:p>
          <a:p>
            <a:r>
              <a:rPr lang="en-US" altLang="en-US" sz="1400" dirty="0"/>
              <a:t>z =</a:t>
            </a:r>
          </a:p>
          <a:p>
            <a:r>
              <a:rPr lang="en-US" altLang="en-US" sz="1400" dirty="0"/>
              <a:t>     1     2     3     4     5</a:t>
            </a:r>
          </a:p>
        </p:txBody>
      </p:sp>
      <p:sp>
        <p:nvSpPr>
          <p:cNvPr id="4100" name="Text Box 4">
            <a:extLst>
              <a:ext uri="{FF2B5EF4-FFF2-40B4-BE49-F238E27FC236}">
                <a16:creationId xmlns:a16="http://schemas.microsoft.com/office/drawing/2014/main" id="{851608EF-9696-4211-9B65-968CF3062433}"/>
              </a:ext>
            </a:extLst>
          </p:cNvPr>
          <p:cNvSpPr txBox="1">
            <a:spLocks noChangeArrowheads="1"/>
          </p:cNvSpPr>
          <p:nvPr/>
        </p:nvSpPr>
        <p:spPr bwMode="auto">
          <a:xfrm>
            <a:off x="746125" y="3557588"/>
            <a:ext cx="6051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Suppression of echoing of output (put semi-colon at end of line)</a:t>
            </a:r>
          </a:p>
        </p:txBody>
      </p:sp>
      <p:sp>
        <p:nvSpPr>
          <p:cNvPr id="4101" name="Rectangle 5">
            <a:extLst>
              <a:ext uri="{FF2B5EF4-FFF2-40B4-BE49-F238E27FC236}">
                <a16:creationId xmlns:a16="http://schemas.microsoft.com/office/drawing/2014/main" id="{265B018B-6917-4269-9CC0-1E13EA0D3A7D}"/>
              </a:ext>
            </a:extLst>
          </p:cNvPr>
          <p:cNvSpPr>
            <a:spLocks noChangeArrowheads="1"/>
          </p:cNvSpPr>
          <p:nvPr/>
        </p:nvSpPr>
        <p:spPr bwMode="auto">
          <a:xfrm>
            <a:off x="762000" y="4191000"/>
            <a:ext cx="166584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z = [ 1  2  3  4  5] ;</a:t>
            </a:r>
          </a:p>
          <a:p>
            <a:r>
              <a:rPr lang="en-US" altLang="en-US" sz="1400" dirty="0"/>
              <a:t>z</a:t>
            </a:r>
          </a:p>
          <a:p>
            <a:r>
              <a:rPr lang="en-US" altLang="en-US" sz="1400" dirty="0"/>
              <a:t>z =</a:t>
            </a:r>
          </a:p>
          <a:p>
            <a:r>
              <a:rPr lang="en-US" altLang="en-US" sz="1400" dirty="0"/>
              <a:t>   1     2     3     4     5</a:t>
            </a:r>
          </a:p>
        </p:txBody>
      </p:sp>
      <p:sp>
        <p:nvSpPr>
          <p:cNvPr id="4102" name="Text Box 6">
            <a:extLst>
              <a:ext uri="{FF2B5EF4-FFF2-40B4-BE49-F238E27FC236}">
                <a16:creationId xmlns:a16="http://schemas.microsoft.com/office/drawing/2014/main" id="{BA970DC1-859A-448A-B5DA-81DC7623A9F8}"/>
              </a:ext>
            </a:extLst>
          </p:cNvPr>
          <p:cNvSpPr txBox="1">
            <a:spLocks noChangeArrowheads="1"/>
          </p:cNvSpPr>
          <p:nvPr/>
        </p:nvSpPr>
        <p:spPr bwMode="auto">
          <a:xfrm>
            <a:off x="822325" y="5538788"/>
            <a:ext cx="14859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00000"/>
                </a:solidFill>
              </a:rPr>
              <a:t>Comment line</a:t>
            </a:r>
          </a:p>
        </p:txBody>
      </p:sp>
      <p:sp>
        <p:nvSpPr>
          <p:cNvPr id="4103" name="Rectangle 7">
            <a:extLst>
              <a:ext uri="{FF2B5EF4-FFF2-40B4-BE49-F238E27FC236}">
                <a16:creationId xmlns:a16="http://schemas.microsoft.com/office/drawing/2014/main" id="{F9D8F3E9-E306-4BCC-8EB2-069A82359B79}"/>
              </a:ext>
            </a:extLst>
          </p:cNvPr>
          <p:cNvSpPr>
            <a:spLocks noChangeArrowheads="1"/>
          </p:cNvSpPr>
          <p:nvPr/>
        </p:nvSpPr>
        <p:spPr bwMode="auto">
          <a:xfrm>
            <a:off x="685800" y="5943600"/>
            <a:ext cx="174272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  This is a comment</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18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3149</TotalTime>
  <Words>4705</Words>
  <Application>Microsoft Office PowerPoint</Application>
  <PresentationFormat>On-screen Show (4:3)</PresentationFormat>
  <Paragraphs>603</Paragraphs>
  <Slides>31</Slides>
  <Notes>31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8" baseType="lpstr">
      <vt:lpstr>Arial</vt:lpstr>
      <vt:lpstr>Calibri</vt:lpstr>
      <vt:lpstr>Helvetica</vt:lpstr>
      <vt:lpstr>Symbol</vt:lpstr>
      <vt:lpstr>Times</vt:lpstr>
      <vt:lpstr>Blank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69</cp:revision>
  <cp:lastPrinted>2001-12-26T13:43:34Z</cp:lastPrinted>
  <dcterms:created xsi:type="dcterms:W3CDTF">2001-12-25T15:04:08Z</dcterms:created>
  <dcterms:modified xsi:type="dcterms:W3CDTF">2023-05-13T16:59:28Z</dcterms:modified>
</cp:coreProperties>
</file>