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6" r:id="rId2"/>
    <p:sldId id="275" r:id="rId3"/>
    <p:sldId id="273" r:id="rId4"/>
    <p:sldId id="274" r:id="rId5"/>
    <p:sldId id="260" r:id="rId6"/>
    <p:sldId id="261" r:id="rId7"/>
    <p:sldId id="267" r:id="rId8"/>
    <p:sldId id="268" r:id="rId9"/>
    <p:sldId id="269" r:id="rId10"/>
    <p:sldId id="270" r:id="rId11"/>
    <p:sldId id="271" r:id="rId12"/>
    <p:sldId id="272" r:id="rId13"/>
    <p:sldId id="277" r:id="rId14"/>
    <p:sldId id="278" r:id="rId15"/>
    <p:sldId id="279" r:id="rId16"/>
    <p:sldId id="280" r:id="rId17"/>
    <p:sldId id="281" r:id="rId18"/>
    <p:sldId id="283"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330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0" autoAdjust="0"/>
    <p:restoredTop sz="89700" autoAdjust="0"/>
  </p:normalViewPr>
  <p:slideViewPr>
    <p:cSldViewPr>
      <p:cViewPr varScale="1">
        <p:scale>
          <a:sx n="119" d="100"/>
          <a:sy n="119" d="100"/>
        </p:scale>
        <p:origin x="48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25BF4CB-D132-4B4A-95A9-027C42E8049A}"/>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a:extLst>
              <a:ext uri="{FF2B5EF4-FFF2-40B4-BE49-F238E27FC236}">
                <a16:creationId xmlns:a16="http://schemas.microsoft.com/office/drawing/2014/main" id="{BD19AE7F-49C2-4A72-9347-6B71D59CBEC2}"/>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13316" name="Rectangle 4">
            <a:extLst>
              <a:ext uri="{FF2B5EF4-FFF2-40B4-BE49-F238E27FC236}">
                <a16:creationId xmlns:a16="http://schemas.microsoft.com/office/drawing/2014/main" id="{D5DF97B2-E08D-46B2-971C-B06E428FB2D4}"/>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41EC626B-0C43-489B-970D-77F739D3CE93}"/>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B1D0B126-855D-4B0C-978C-1D57B174CA78}"/>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9" name="Rectangle 7">
            <a:extLst>
              <a:ext uri="{FF2B5EF4-FFF2-40B4-BE49-F238E27FC236}">
                <a16:creationId xmlns:a16="http://schemas.microsoft.com/office/drawing/2014/main" id="{68B1C431-81AB-4A16-ACE5-36A663EDEDE2}"/>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06DC28C-D736-4C3F-8819-49FA9F08FE4D}"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will examine problems where we have distributed applied loads.</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a:t>
            </a:fld>
            <a:endParaRPr lang="en-US" altLang="en-US"/>
          </a:p>
        </p:txBody>
      </p:sp>
    </p:spTree>
    <p:extLst>
      <p:ext uri="{BB962C8B-B14F-4D97-AF65-F5344CB8AC3E}">
        <p14:creationId xmlns:p14="http://schemas.microsoft.com/office/powerpoint/2010/main" val="3439802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all the forces drawn of the two free body diagrams we used. Note that the forces on the remaining free body diagram of BDE are also automatically in equilibrium.</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10</a:t>
            </a:fld>
            <a:endParaRPr lang="en-US" altLang="en-US"/>
          </a:p>
        </p:txBody>
      </p:sp>
    </p:spTree>
    <p:extLst>
      <p:ext uri="{BB962C8B-B14F-4D97-AF65-F5344CB8AC3E}">
        <p14:creationId xmlns:p14="http://schemas.microsoft.com/office/powerpoint/2010/main" val="26363248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Rather than work our way through the solution one equation at a time we could have simply solved the entire system at once. Here are the six equations set up in MATLAB as a system of equations.</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11</a:t>
            </a:fld>
            <a:endParaRPr lang="en-US" altLang="en-US"/>
          </a:p>
        </p:txBody>
      </p:sp>
    </p:spTree>
    <p:extLst>
      <p:ext uri="{BB962C8B-B14F-4D97-AF65-F5344CB8AC3E}">
        <p14:creationId xmlns:p14="http://schemas.microsoft.com/office/powerpoint/2010/main" val="2355923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 is the MATLAB solution. This direct numerical solution requires a fair amount of setup work, particularly in generating the matrix C of coefficients.</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12</a:t>
            </a:fld>
            <a:endParaRPr lang="en-US" altLang="en-US"/>
          </a:p>
        </p:txBody>
      </p:sp>
    </p:spTree>
    <p:extLst>
      <p:ext uri="{BB962C8B-B14F-4D97-AF65-F5344CB8AC3E}">
        <p14:creationId xmlns:p14="http://schemas.microsoft.com/office/powerpoint/2010/main" val="587942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symbolic solution, however, we merely need to define the symbolic variables we are using and write the equations out in a form almost identical to how we obtained them. Some of these equations obviously can be solved directly so we could reduce the number of equations we have to use.</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13</a:t>
            </a:fld>
            <a:endParaRPr lang="en-US" altLang="en-US"/>
          </a:p>
        </p:txBody>
      </p:sp>
    </p:spTree>
    <p:extLst>
      <p:ext uri="{BB962C8B-B14F-4D97-AF65-F5344CB8AC3E}">
        <p14:creationId xmlns:p14="http://schemas.microsoft.com/office/powerpoint/2010/main" val="1267281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can solve these symbolic equations with the MATLAB function solve. These symbolic solutions  are then turned into numerical values.</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14</a:t>
            </a:fld>
            <a:endParaRPr lang="en-US" altLang="en-US"/>
          </a:p>
        </p:txBody>
      </p:sp>
    </p:spTree>
    <p:extLst>
      <p:ext uri="{BB962C8B-B14F-4D97-AF65-F5344CB8AC3E}">
        <p14:creationId xmlns:p14="http://schemas.microsoft.com/office/powerpoint/2010/main" val="810708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typical problem found in many Statics texts where we are asked to only find a particular set of forces in a structure. Implicitly, such problems are usually designed so that they can be solved without solving any simultaneous equations. Instead, they are designed to force you to examine various free body diagrams of the structure and find a short sequence of steps that can lead to the solution, solving for as few unknowns as possible. Acquiring the skill needed to find the solution in this fashion is useful for test purposes but it is rather artificial since it is unlikely we only want to find only the forces asked for. Thus, we will also stress obtaining skills for finding </a:t>
            </a:r>
            <a:r>
              <a:rPr lang="en-US" u="sng" dirty="0"/>
              <a:t>all</a:t>
            </a:r>
            <a:r>
              <a:rPr lang="en-US" dirty="0"/>
              <a:t> the unknown forces, usually using MATLAB.</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15</a:t>
            </a:fld>
            <a:endParaRPr lang="en-US" altLang="en-US"/>
          </a:p>
        </p:txBody>
      </p:sp>
    </p:spTree>
    <p:extLst>
      <p:ext uri="{BB962C8B-B14F-4D97-AF65-F5344CB8AC3E}">
        <p14:creationId xmlns:p14="http://schemas.microsoft.com/office/powerpoint/2010/main" val="2103360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what forces we may need, examine a free body diagram that contains the unknown forces we seek. In this case we examine member CDE. Since we have five forces and three equilibrium equations for this free body diagram, we see we can find the forces at D if we know two of the other forces appearing here.</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16</a:t>
            </a:fld>
            <a:endParaRPr lang="en-US" altLang="en-US"/>
          </a:p>
        </p:txBody>
      </p:sp>
    </p:spTree>
    <p:extLst>
      <p:ext uri="{BB962C8B-B14F-4D97-AF65-F5344CB8AC3E}">
        <p14:creationId xmlns:p14="http://schemas.microsoft.com/office/powerpoint/2010/main" val="16365212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a free body diagram of the entire structure, we see we can find one of those other forces E  directly from a moment equation. From a free body diagram of BD, we see we can use a moment equation to get D</a:t>
            </a:r>
            <a:r>
              <a:rPr lang="en-US" baseline="-25000" dirty="0"/>
              <a:t>x</a:t>
            </a:r>
            <a:r>
              <a:rPr lang="en-US" dirty="0"/>
              <a:t> directly, replacing the distributed load by its resultant. Note that the forces at  D here are the forces that CDE exerts of BD, so they are equal and opposite to the forces that BD exerts on CDE , which are the forces asked for in this problem  and the forces shown on our original free body diagram of CDE. It is VERY important that we draw ALL our free body diagrams consistently so that internal forces such as the forces at D always occur in equal and opposite pairs .</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17</a:t>
            </a:fld>
            <a:endParaRPr lang="en-US" altLang="en-US"/>
          </a:p>
        </p:txBody>
      </p:sp>
    </p:spTree>
    <p:extLst>
      <p:ext uri="{BB962C8B-B14F-4D97-AF65-F5344CB8AC3E}">
        <p14:creationId xmlns:p14="http://schemas.microsoft.com/office/powerpoint/2010/main" val="1335027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have two of the forces on our original free body diagram of CDE so with one more moment equation we can find the other component of D, D</a:t>
            </a:r>
            <a:r>
              <a:rPr lang="en-US" baseline="-25000" dirty="0"/>
              <a:t>x</a:t>
            </a:r>
            <a:r>
              <a:rPr lang="en-US" dirty="0"/>
              <a:t> , we asked for.</a:t>
            </a:r>
          </a:p>
          <a:p>
            <a:r>
              <a:rPr lang="en-US" dirty="0"/>
              <a:t>This solution only required three equilibrium equations to get the two unknown forces. Note that we placed the force  D</a:t>
            </a:r>
            <a:r>
              <a:rPr lang="en-US" baseline="-25000" dirty="0"/>
              <a:t>y</a:t>
            </a:r>
            <a:r>
              <a:rPr lang="en-US" dirty="0"/>
              <a:t> into the moment equation with the right sign to represent the solution we obtained from the previous free body diagram. Or, if you prefer, we could have drawn the y-component at D as 300 </a:t>
            </a:r>
            <a:r>
              <a:rPr lang="en-US" dirty="0" err="1"/>
              <a:t>lb</a:t>
            </a:r>
            <a:r>
              <a:rPr lang="en-US" dirty="0"/>
              <a:t> acting </a:t>
            </a:r>
            <a:r>
              <a:rPr lang="en-US" u="sng" dirty="0"/>
              <a:t>down</a:t>
            </a:r>
            <a:r>
              <a:rPr lang="en-US" dirty="0"/>
              <a:t> and then summed moments about C.</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18</a:t>
            </a:fld>
            <a:endParaRPr lang="en-US" altLang="en-US"/>
          </a:p>
        </p:txBody>
      </p:sp>
    </p:spTree>
    <p:extLst>
      <p:ext uri="{BB962C8B-B14F-4D97-AF65-F5344CB8AC3E}">
        <p14:creationId xmlns:p14="http://schemas.microsoft.com/office/powerpoint/2010/main" val="316720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consider the equilibrium of structures in 2-D that have distributed loads and examine the value of using MATLAB in these problems.</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2</a:t>
            </a:fld>
            <a:endParaRPr lang="en-US" altLang="en-US"/>
          </a:p>
        </p:txBody>
      </p:sp>
    </p:spTree>
    <p:extLst>
      <p:ext uri="{BB962C8B-B14F-4D97-AF65-F5344CB8AC3E}">
        <p14:creationId xmlns:p14="http://schemas.microsoft.com/office/powerpoint/2010/main" val="1025417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summary of the discussion we had in the last section on finding the statically equivalent resultant of a load distributed along a line.</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3</a:t>
            </a:fld>
            <a:endParaRPr lang="en-US" altLang="en-US"/>
          </a:p>
        </p:txBody>
      </p:sp>
    </p:spTree>
    <p:extLst>
      <p:ext uri="{BB962C8B-B14F-4D97-AF65-F5344CB8AC3E}">
        <p14:creationId xmlns:p14="http://schemas.microsoft.com/office/powerpoint/2010/main" val="41766879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also a summary of the resultant for a uniform and linearly increasing load we gave earlier.</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4</a:t>
            </a:fld>
            <a:endParaRPr lang="en-US" altLang="en-US"/>
          </a:p>
        </p:txBody>
      </p:sp>
    </p:spTree>
    <p:extLst>
      <p:ext uri="{BB962C8B-B14F-4D97-AF65-F5344CB8AC3E}">
        <p14:creationId xmlns:p14="http://schemas.microsoft.com/office/powerpoint/2010/main" val="3598643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81ACEAED-A8C1-40FF-B2B8-5ABF5E2C551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482D5C8-FD90-467A-AF74-A74A2B8D73D8}" type="slidenum">
              <a:rPr lang="en-US" altLang="en-US"/>
              <a:pPr eaLnBrk="1" hangingPunct="1"/>
              <a:t>5</a:t>
            </a:fld>
            <a:endParaRPr lang="en-US" altLang="en-US"/>
          </a:p>
        </p:txBody>
      </p:sp>
      <p:sp>
        <p:nvSpPr>
          <p:cNvPr id="14339" name="Rectangle 2">
            <a:extLst>
              <a:ext uri="{FF2B5EF4-FFF2-40B4-BE49-F238E27FC236}">
                <a16:creationId xmlns:a16="http://schemas.microsoft.com/office/drawing/2014/main" id="{B5A6EF91-C6C9-49EA-9D1C-793D56CC9288}"/>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A86CA081-C822-4C28-9F83-C380BCB0259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Consider now this example of a frame structure where we want to find the reaction forces.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46174F9-3B89-44A7-BC05-DD5733EE65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37285E7-695B-44ED-9AA4-F44E281B3C70}" type="slidenum">
              <a:rPr lang="en-US" altLang="en-US"/>
              <a:pPr eaLnBrk="1" hangingPunct="1"/>
              <a:t>6</a:t>
            </a:fld>
            <a:endParaRPr lang="en-US" altLang="en-US"/>
          </a:p>
        </p:txBody>
      </p:sp>
      <p:sp>
        <p:nvSpPr>
          <p:cNvPr id="15363" name="Rectangle 2">
            <a:extLst>
              <a:ext uri="{FF2B5EF4-FFF2-40B4-BE49-F238E27FC236}">
                <a16:creationId xmlns:a16="http://schemas.microsoft.com/office/drawing/2014/main" id="{FA292342-1EC4-4950-A1BB-E7349E5DDB9A}"/>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B0E1D423-C774-410D-A557-6EEA0C5F882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If we break the distributed load up into a uniform and linearly increasing part, then we can use our previous results to replace these parts by concentrated resultants and their locations. We then have a free body diagram with all concentrated loads that we can use with the three equilibrium equations for the structure to finds the reactions. Note that it is useful to do the moment equation first about point A since that gives us the reaction at E directly. We then can sum forces to find the reaction components at 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we want to also to find the external reactions but also the force between the two parts of the frame at B.</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7</a:t>
            </a:fld>
            <a:endParaRPr lang="en-US" altLang="en-US"/>
          </a:p>
        </p:txBody>
      </p:sp>
    </p:spTree>
    <p:extLst>
      <p:ext uri="{BB962C8B-B14F-4D97-AF65-F5344CB8AC3E}">
        <p14:creationId xmlns:p14="http://schemas.microsoft.com/office/powerpoint/2010/main" val="1924136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examine the entire structure, we see we cannot find all the reactions directly since we have too many unknowns. We can, however, find at least A</a:t>
            </a:r>
            <a:r>
              <a:rPr lang="en-US" baseline="-25000" dirty="0"/>
              <a:t>y</a:t>
            </a:r>
            <a:r>
              <a:rPr lang="en-US" dirty="0"/>
              <a:t> and </a:t>
            </a:r>
            <a:r>
              <a:rPr lang="en-US" dirty="0" err="1"/>
              <a:t>E</a:t>
            </a:r>
            <a:r>
              <a:rPr lang="en-US" baseline="-25000" dirty="0" err="1"/>
              <a:t>y</a:t>
            </a:r>
            <a:r>
              <a:rPr lang="en-US" baseline="0" dirty="0"/>
              <a:t>  and an equation relating A</a:t>
            </a:r>
            <a:r>
              <a:rPr lang="en-US" baseline="-25000" dirty="0"/>
              <a:t>x</a:t>
            </a:r>
            <a:r>
              <a:rPr lang="en-US" baseline="0" dirty="0"/>
              <a:t> and B</a:t>
            </a:r>
            <a:r>
              <a:rPr lang="en-US" baseline="-25000" dirty="0"/>
              <a:t>x</a:t>
            </a:r>
            <a:r>
              <a:rPr lang="en-US" baseline="0" dirty="0"/>
              <a:t>.</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8</a:t>
            </a:fld>
            <a:endParaRPr lang="en-US" altLang="en-US"/>
          </a:p>
        </p:txBody>
      </p:sp>
    </p:spTree>
    <p:extLst>
      <p:ext uri="{BB962C8B-B14F-4D97-AF65-F5344CB8AC3E}">
        <p14:creationId xmlns:p14="http://schemas.microsoft.com/office/powerpoint/2010/main" val="3740087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look at the free body diagram of the ABC part we see that combined with the equation left over from the entire structure we have enough equations to solve directly for all the unknown forces.</a:t>
            </a:r>
          </a:p>
        </p:txBody>
      </p:sp>
      <p:sp>
        <p:nvSpPr>
          <p:cNvPr id="4" name="Slide Number Placeholder 3"/>
          <p:cNvSpPr>
            <a:spLocks noGrp="1"/>
          </p:cNvSpPr>
          <p:nvPr>
            <p:ph type="sldNum" sz="quarter" idx="5"/>
          </p:nvPr>
        </p:nvSpPr>
        <p:spPr/>
        <p:txBody>
          <a:bodyPr/>
          <a:lstStyle/>
          <a:p>
            <a:fld id="{806DC28C-D736-4C3F-8819-49FA9F08FE4D}" type="slidenum">
              <a:rPr lang="en-US" altLang="en-US" smtClean="0"/>
              <a:pPr/>
              <a:t>9</a:t>
            </a:fld>
            <a:endParaRPr lang="en-US" altLang="en-US"/>
          </a:p>
        </p:txBody>
      </p:sp>
    </p:spTree>
    <p:extLst>
      <p:ext uri="{BB962C8B-B14F-4D97-AF65-F5344CB8AC3E}">
        <p14:creationId xmlns:p14="http://schemas.microsoft.com/office/powerpoint/2010/main" val="4280363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292FD4CA-C0B5-4DE3-A76B-4AAB206FC2B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6DE2D49-A076-472B-B60F-C845A049641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F158CBC-C80E-4462-B62A-8EECB2C05F51}"/>
              </a:ext>
            </a:extLst>
          </p:cNvPr>
          <p:cNvSpPr>
            <a:spLocks noGrp="1" noChangeArrowheads="1"/>
          </p:cNvSpPr>
          <p:nvPr>
            <p:ph type="sldNum" sz="quarter" idx="12"/>
          </p:nvPr>
        </p:nvSpPr>
        <p:spPr>
          <a:ln/>
        </p:spPr>
        <p:txBody>
          <a:bodyPr/>
          <a:lstStyle>
            <a:lvl1pPr>
              <a:defRPr/>
            </a:lvl1pPr>
          </a:lstStyle>
          <a:p>
            <a:fld id="{85C752E4-4916-4368-90BD-81A432186582}" type="slidenum">
              <a:rPr lang="en-US" altLang="en-US"/>
              <a:pPr/>
              <a:t>‹#›</a:t>
            </a:fld>
            <a:endParaRPr lang="en-US" altLang="en-US"/>
          </a:p>
        </p:txBody>
      </p:sp>
    </p:spTree>
    <p:extLst>
      <p:ext uri="{BB962C8B-B14F-4D97-AF65-F5344CB8AC3E}">
        <p14:creationId xmlns:p14="http://schemas.microsoft.com/office/powerpoint/2010/main" val="4195283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7735A70-99F3-4B15-AEEF-F76A8F23E97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CB8C63B-D598-4DE8-B4C4-274E189D34D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9EE5537-2D6E-4663-82DE-998FF483EAF4}"/>
              </a:ext>
            </a:extLst>
          </p:cNvPr>
          <p:cNvSpPr>
            <a:spLocks noGrp="1" noChangeArrowheads="1"/>
          </p:cNvSpPr>
          <p:nvPr>
            <p:ph type="sldNum" sz="quarter" idx="12"/>
          </p:nvPr>
        </p:nvSpPr>
        <p:spPr>
          <a:ln/>
        </p:spPr>
        <p:txBody>
          <a:bodyPr/>
          <a:lstStyle>
            <a:lvl1pPr>
              <a:defRPr/>
            </a:lvl1pPr>
          </a:lstStyle>
          <a:p>
            <a:fld id="{3DAB9FE6-346A-4457-8D9B-2237A3153B3C}" type="slidenum">
              <a:rPr lang="en-US" altLang="en-US"/>
              <a:pPr/>
              <a:t>‹#›</a:t>
            </a:fld>
            <a:endParaRPr lang="en-US" altLang="en-US"/>
          </a:p>
        </p:txBody>
      </p:sp>
    </p:spTree>
    <p:extLst>
      <p:ext uri="{BB962C8B-B14F-4D97-AF65-F5344CB8AC3E}">
        <p14:creationId xmlns:p14="http://schemas.microsoft.com/office/powerpoint/2010/main" val="3872672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B77F269-AFF2-42D2-9FD2-22A147DBE5A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BA79E2E-A6F0-490D-B219-A6551453186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B0A2C34D-D41C-4277-9BD8-D1A8295CF166}"/>
              </a:ext>
            </a:extLst>
          </p:cNvPr>
          <p:cNvSpPr>
            <a:spLocks noGrp="1" noChangeArrowheads="1"/>
          </p:cNvSpPr>
          <p:nvPr>
            <p:ph type="sldNum" sz="quarter" idx="12"/>
          </p:nvPr>
        </p:nvSpPr>
        <p:spPr>
          <a:ln/>
        </p:spPr>
        <p:txBody>
          <a:bodyPr/>
          <a:lstStyle>
            <a:lvl1pPr>
              <a:defRPr/>
            </a:lvl1pPr>
          </a:lstStyle>
          <a:p>
            <a:fld id="{E81CDE0C-AF9B-4F27-AC43-D5A464400CB0}" type="slidenum">
              <a:rPr lang="en-US" altLang="en-US"/>
              <a:pPr/>
              <a:t>‹#›</a:t>
            </a:fld>
            <a:endParaRPr lang="en-US" altLang="en-US"/>
          </a:p>
        </p:txBody>
      </p:sp>
    </p:spTree>
    <p:extLst>
      <p:ext uri="{BB962C8B-B14F-4D97-AF65-F5344CB8AC3E}">
        <p14:creationId xmlns:p14="http://schemas.microsoft.com/office/powerpoint/2010/main" val="343647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ABB1D95-95CA-4045-BB88-42FACD1F1F1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4570161-7C89-45E6-9A85-4A2EDA8CD9F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6B47143-FC4B-4D3D-8E7D-09EBDDF9F480}"/>
              </a:ext>
            </a:extLst>
          </p:cNvPr>
          <p:cNvSpPr>
            <a:spLocks noGrp="1" noChangeArrowheads="1"/>
          </p:cNvSpPr>
          <p:nvPr>
            <p:ph type="sldNum" sz="quarter" idx="12"/>
          </p:nvPr>
        </p:nvSpPr>
        <p:spPr>
          <a:ln/>
        </p:spPr>
        <p:txBody>
          <a:bodyPr/>
          <a:lstStyle>
            <a:lvl1pPr>
              <a:defRPr/>
            </a:lvl1pPr>
          </a:lstStyle>
          <a:p>
            <a:fld id="{3D889CDB-6106-4342-8F1F-EC598AA1E9E1}" type="slidenum">
              <a:rPr lang="en-US" altLang="en-US"/>
              <a:pPr/>
              <a:t>‹#›</a:t>
            </a:fld>
            <a:endParaRPr lang="en-US" altLang="en-US"/>
          </a:p>
        </p:txBody>
      </p:sp>
    </p:spTree>
    <p:extLst>
      <p:ext uri="{BB962C8B-B14F-4D97-AF65-F5344CB8AC3E}">
        <p14:creationId xmlns:p14="http://schemas.microsoft.com/office/powerpoint/2010/main" val="3675681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663EED7B-E81F-4972-82BE-2A70A7CBC75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DD1E0FC-7E6F-4147-AC8E-8EF0A2B572E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1B5AF03-F534-49E4-9B22-9D10460138E2}"/>
              </a:ext>
            </a:extLst>
          </p:cNvPr>
          <p:cNvSpPr>
            <a:spLocks noGrp="1" noChangeArrowheads="1"/>
          </p:cNvSpPr>
          <p:nvPr>
            <p:ph type="sldNum" sz="quarter" idx="12"/>
          </p:nvPr>
        </p:nvSpPr>
        <p:spPr>
          <a:ln/>
        </p:spPr>
        <p:txBody>
          <a:bodyPr/>
          <a:lstStyle>
            <a:lvl1pPr>
              <a:defRPr/>
            </a:lvl1pPr>
          </a:lstStyle>
          <a:p>
            <a:fld id="{FAC9B20E-813E-4ADA-BA11-9B5187B7C581}" type="slidenum">
              <a:rPr lang="en-US" altLang="en-US"/>
              <a:pPr/>
              <a:t>‹#›</a:t>
            </a:fld>
            <a:endParaRPr lang="en-US" altLang="en-US"/>
          </a:p>
        </p:txBody>
      </p:sp>
    </p:spTree>
    <p:extLst>
      <p:ext uri="{BB962C8B-B14F-4D97-AF65-F5344CB8AC3E}">
        <p14:creationId xmlns:p14="http://schemas.microsoft.com/office/powerpoint/2010/main" val="3400835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8CEF8BB5-C4B8-4F25-B193-DE2E9D96C11F}"/>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F2B6863C-105B-42FD-A024-7991B2C61D6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C91FDEB9-BEBC-4280-9DA5-508CADFE9B6D}"/>
              </a:ext>
            </a:extLst>
          </p:cNvPr>
          <p:cNvSpPr>
            <a:spLocks noGrp="1" noChangeArrowheads="1"/>
          </p:cNvSpPr>
          <p:nvPr>
            <p:ph type="sldNum" sz="quarter" idx="12"/>
          </p:nvPr>
        </p:nvSpPr>
        <p:spPr>
          <a:ln/>
        </p:spPr>
        <p:txBody>
          <a:bodyPr/>
          <a:lstStyle>
            <a:lvl1pPr>
              <a:defRPr/>
            </a:lvl1pPr>
          </a:lstStyle>
          <a:p>
            <a:fld id="{CEC3A3A8-A1E2-4466-A8A5-7B7E20322C74}" type="slidenum">
              <a:rPr lang="en-US" altLang="en-US"/>
              <a:pPr/>
              <a:t>‹#›</a:t>
            </a:fld>
            <a:endParaRPr lang="en-US" altLang="en-US"/>
          </a:p>
        </p:txBody>
      </p:sp>
    </p:spTree>
    <p:extLst>
      <p:ext uri="{BB962C8B-B14F-4D97-AF65-F5344CB8AC3E}">
        <p14:creationId xmlns:p14="http://schemas.microsoft.com/office/powerpoint/2010/main" val="399006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D715BD8C-4AF8-462D-BBF8-2A1A47602CE7}"/>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56C18E5D-1CA2-48AB-82EB-140585F1F67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5F1EB5E2-F65D-4EC0-8377-48D9A00743F8}"/>
              </a:ext>
            </a:extLst>
          </p:cNvPr>
          <p:cNvSpPr>
            <a:spLocks noGrp="1" noChangeArrowheads="1"/>
          </p:cNvSpPr>
          <p:nvPr>
            <p:ph type="sldNum" sz="quarter" idx="12"/>
          </p:nvPr>
        </p:nvSpPr>
        <p:spPr>
          <a:ln/>
        </p:spPr>
        <p:txBody>
          <a:bodyPr/>
          <a:lstStyle>
            <a:lvl1pPr>
              <a:defRPr/>
            </a:lvl1pPr>
          </a:lstStyle>
          <a:p>
            <a:fld id="{8312A03F-D3D7-4D03-84B0-C94AA6ED623A}" type="slidenum">
              <a:rPr lang="en-US" altLang="en-US"/>
              <a:pPr/>
              <a:t>‹#›</a:t>
            </a:fld>
            <a:endParaRPr lang="en-US" altLang="en-US"/>
          </a:p>
        </p:txBody>
      </p:sp>
    </p:spTree>
    <p:extLst>
      <p:ext uri="{BB962C8B-B14F-4D97-AF65-F5344CB8AC3E}">
        <p14:creationId xmlns:p14="http://schemas.microsoft.com/office/powerpoint/2010/main" val="583377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073FEC4D-0158-43BE-BA1B-667F9C41ED36}"/>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5A4567A2-6391-4411-8A70-BA936F08A73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2C2C1A95-B671-4B78-9AA1-665C02527EA2}"/>
              </a:ext>
            </a:extLst>
          </p:cNvPr>
          <p:cNvSpPr>
            <a:spLocks noGrp="1" noChangeArrowheads="1"/>
          </p:cNvSpPr>
          <p:nvPr>
            <p:ph type="sldNum" sz="quarter" idx="12"/>
          </p:nvPr>
        </p:nvSpPr>
        <p:spPr>
          <a:ln/>
        </p:spPr>
        <p:txBody>
          <a:bodyPr/>
          <a:lstStyle>
            <a:lvl1pPr>
              <a:defRPr/>
            </a:lvl1pPr>
          </a:lstStyle>
          <a:p>
            <a:fld id="{5089A347-6740-4FA6-AACF-F66E384AB078}" type="slidenum">
              <a:rPr lang="en-US" altLang="en-US"/>
              <a:pPr/>
              <a:t>‹#›</a:t>
            </a:fld>
            <a:endParaRPr lang="en-US" altLang="en-US"/>
          </a:p>
        </p:txBody>
      </p:sp>
    </p:spTree>
    <p:extLst>
      <p:ext uri="{BB962C8B-B14F-4D97-AF65-F5344CB8AC3E}">
        <p14:creationId xmlns:p14="http://schemas.microsoft.com/office/powerpoint/2010/main" val="1248811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87E259D-C84F-493C-8E8D-EACF7CCF3799}"/>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103AEAF1-DAD3-4ACE-8591-180EF13AA63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86292316-2F5D-4AA3-8E8C-C3B5CD95910D}"/>
              </a:ext>
            </a:extLst>
          </p:cNvPr>
          <p:cNvSpPr>
            <a:spLocks noGrp="1" noChangeArrowheads="1"/>
          </p:cNvSpPr>
          <p:nvPr>
            <p:ph type="sldNum" sz="quarter" idx="12"/>
          </p:nvPr>
        </p:nvSpPr>
        <p:spPr>
          <a:ln/>
        </p:spPr>
        <p:txBody>
          <a:bodyPr/>
          <a:lstStyle>
            <a:lvl1pPr>
              <a:defRPr/>
            </a:lvl1pPr>
          </a:lstStyle>
          <a:p>
            <a:fld id="{6A60297A-408F-403C-AE57-45D5520FBC6B}" type="slidenum">
              <a:rPr lang="en-US" altLang="en-US"/>
              <a:pPr/>
              <a:t>‹#›</a:t>
            </a:fld>
            <a:endParaRPr lang="en-US" altLang="en-US"/>
          </a:p>
        </p:txBody>
      </p:sp>
    </p:spTree>
    <p:extLst>
      <p:ext uri="{BB962C8B-B14F-4D97-AF65-F5344CB8AC3E}">
        <p14:creationId xmlns:p14="http://schemas.microsoft.com/office/powerpoint/2010/main" val="1586193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FC553228-5529-4E70-BC45-6969842EBBD7}"/>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39637DB-7227-4349-99AC-8E2186D90D2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F8B50E3-90B6-4B46-8FFB-C6DD8AC06EC3}"/>
              </a:ext>
            </a:extLst>
          </p:cNvPr>
          <p:cNvSpPr>
            <a:spLocks noGrp="1" noChangeArrowheads="1"/>
          </p:cNvSpPr>
          <p:nvPr>
            <p:ph type="sldNum" sz="quarter" idx="12"/>
          </p:nvPr>
        </p:nvSpPr>
        <p:spPr>
          <a:ln/>
        </p:spPr>
        <p:txBody>
          <a:bodyPr/>
          <a:lstStyle>
            <a:lvl1pPr>
              <a:defRPr/>
            </a:lvl1pPr>
          </a:lstStyle>
          <a:p>
            <a:fld id="{71138469-8F5C-48C8-9D8F-9B3623654348}" type="slidenum">
              <a:rPr lang="en-US" altLang="en-US"/>
              <a:pPr/>
              <a:t>‹#›</a:t>
            </a:fld>
            <a:endParaRPr lang="en-US" altLang="en-US"/>
          </a:p>
        </p:txBody>
      </p:sp>
    </p:spTree>
    <p:extLst>
      <p:ext uri="{BB962C8B-B14F-4D97-AF65-F5344CB8AC3E}">
        <p14:creationId xmlns:p14="http://schemas.microsoft.com/office/powerpoint/2010/main" val="3883427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CF345FC-4D72-4B94-A592-0464C9589F3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6BF99771-04B5-48D1-8635-0E0970777A5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4A697E80-F075-4A98-994A-29D76CEE235D}"/>
              </a:ext>
            </a:extLst>
          </p:cNvPr>
          <p:cNvSpPr>
            <a:spLocks noGrp="1" noChangeArrowheads="1"/>
          </p:cNvSpPr>
          <p:nvPr>
            <p:ph type="sldNum" sz="quarter" idx="12"/>
          </p:nvPr>
        </p:nvSpPr>
        <p:spPr>
          <a:ln/>
        </p:spPr>
        <p:txBody>
          <a:bodyPr/>
          <a:lstStyle>
            <a:lvl1pPr>
              <a:defRPr/>
            </a:lvl1pPr>
          </a:lstStyle>
          <a:p>
            <a:fld id="{0D02604A-8F2E-4945-BEF8-5E5BF906E73D}" type="slidenum">
              <a:rPr lang="en-US" altLang="en-US"/>
              <a:pPr/>
              <a:t>‹#›</a:t>
            </a:fld>
            <a:endParaRPr lang="en-US" altLang="en-US"/>
          </a:p>
        </p:txBody>
      </p:sp>
    </p:spTree>
    <p:extLst>
      <p:ext uri="{BB962C8B-B14F-4D97-AF65-F5344CB8AC3E}">
        <p14:creationId xmlns:p14="http://schemas.microsoft.com/office/powerpoint/2010/main" val="9027732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0EB63AC-2F1D-4BA3-97C0-30CA94A625E9}"/>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4955DF40-BDBF-46A6-A1A8-F11DAE712F98}"/>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5C36BB61-F9A8-4DD8-9D6F-A23CB5FEB562}"/>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a:extLst>
              <a:ext uri="{FF2B5EF4-FFF2-40B4-BE49-F238E27FC236}">
                <a16:creationId xmlns:a16="http://schemas.microsoft.com/office/drawing/2014/main" id="{571789C9-853C-47DA-B881-CF732E7F1914}"/>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a:extLst>
              <a:ext uri="{FF2B5EF4-FFF2-40B4-BE49-F238E27FC236}">
                <a16:creationId xmlns:a16="http://schemas.microsoft.com/office/drawing/2014/main" id="{F414F8AE-F138-4885-8ACE-55A3FCC6220F}"/>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C657ACB-0549-462D-A982-28CB18CA906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15.bin"/><Relationship Id="rId7" Type="http://schemas.openxmlformats.org/officeDocument/2006/relationships/oleObject" Target="../embeddings/oleObject17.bin"/><Relationship Id="rId12" Type="http://schemas.openxmlformats.org/officeDocument/2006/relationships/image" Target="../media/image18.w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6.wmf"/><Relationship Id="rId11" Type="http://schemas.openxmlformats.org/officeDocument/2006/relationships/oleObject" Target="../embeddings/oleObject19.bin"/><Relationship Id="rId5" Type="http://schemas.openxmlformats.org/officeDocument/2006/relationships/oleObject" Target="../embeddings/oleObject16.bin"/><Relationship Id="rId10" Type="http://schemas.openxmlformats.org/officeDocument/2006/relationships/image" Target="../media/image17.wmf"/><Relationship Id="rId4" Type="http://schemas.openxmlformats.org/officeDocument/2006/relationships/image" Target="../media/image15.wmf"/><Relationship Id="rId9" Type="http://schemas.openxmlformats.org/officeDocument/2006/relationships/oleObject" Target="../embeddings/oleObject18.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15.bin"/><Relationship Id="rId7" Type="http://schemas.openxmlformats.org/officeDocument/2006/relationships/oleObject" Target="../embeddings/oleObject18.bin"/><Relationship Id="rId12" Type="http://schemas.openxmlformats.org/officeDocument/2006/relationships/image" Target="../media/image18.w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6.wmf"/><Relationship Id="rId11" Type="http://schemas.openxmlformats.org/officeDocument/2006/relationships/oleObject" Target="../embeddings/oleObject19.bin"/><Relationship Id="rId5" Type="http://schemas.openxmlformats.org/officeDocument/2006/relationships/oleObject" Target="../embeddings/oleObject16.bin"/><Relationship Id="rId10" Type="http://schemas.openxmlformats.org/officeDocument/2006/relationships/image" Target="../media/image11.wmf"/><Relationship Id="rId4" Type="http://schemas.openxmlformats.org/officeDocument/2006/relationships/image" Target="../media/image15.wmf"/><Relationship Id="rId9" Type="http://schemas.openxmlformats.org/officeDocument/2006/relationships/oleObject" Target="../embeddings/oleObject17.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23.w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0.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22.wmf"/><Relationship Id="rId4" Type="http://schemas.openxmlformats.org/officeDocument/2006/relationships/image" Target="../media/image19.wmf"/><Relationship Id="rId9" Type="http://schemas.openxmlformats.org/officeDocument/2006/relationships/oleObject" Target="../embeddings/oleObject23.bin"/></Relationships>
</file>

<file path=ppt/slides/_rels/slide17.x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oleObject" Target="../embeddings/oleObject30.bin"/><Relationship Id="rId18" Type="http://schemas.openxmlformats.org/officeDocument/2006/relationships/image" Target="../media/image31.wmf"/><Relationship Id="rId3" Type="http://schemas.openxmlformats.org/officeDocument/2006/relationships/oleObject" Target="../embeddings/oleObject25.bin"/><Relationship Id="rId7" Type="http://schemas.openxmlformats.org/officeDocument/2006/relationships/oleObject" Target="../embeddings/oleObject27.bin"/><Relationship Id="rId12" Type="http://schemas.openxmlformats.org/officeDocument/2006/relationships/image" Target="../media/image28.wmf"/><Relationship Id="rId17" Type="http://schemas.openxmlformats.org/officeDocument/2006/relationships/oleObject" Target="../embeddings/oleObject32.bin"/><Relationship Id="rId2" Type="http://schemas.openxmlformats.org/officeDocument/2006/relationships/notesSlide" Target="../notesSlides/notesSlide17.xml"/><Relationship Id="rId16" Type="http://schemas.openxmlformats.org/officeDocument/2006/relationships/image" Target="../media/image30.wmf"/><Relationship Id="rId20" Type="http://schemas.openxmlformats.org/officeDocument/2006/relationships/image" Target="../media/image32.wmf"/><Relationship Id="rId1" Type="http://schemas.openxmlformats.org/officeDocument/2006/relationships/slideLayout" Target="../slideLayouts/slideLayout7.xml"/><Relationship Id="rId6" Type="http://schemas.openxmlformats.org/officeDocument/2006/relationships/image" Target="../media/image25.wmf"/><Relationship Id="rId11" Type="http://schemas.openxmlformats.org/officeDocument/2006/relationships/oleObject" Target="../embeddings/oleObject29.bin"/><Relationship Id="rId5" Type="http://schemas.openxmlformats.org/officeDocument/2006/relationships/oleObject" Target="../embeddings/oleObject26.bin"/><Relationship Id="rId15" Type="http://schemas.openxmlformats.org/officeDocument/2006/relationships/oleObject" Target="../embeddings/oleObject31.bin"/><Relationship Id="rId10" Type="http://schemas.openxmlformats.org/officeDocument/2006/relationships/image" Target="../media/image27.wmf"/><Relationship Id="rId19" Type="http://schemas.openxmlformats.org/officeDocument/2006/relationships/oleObject" Target="../embeddings/oleObject33.bin"/><Relationship Id="rId4" Type="http://schemas.openxmlformats.org/officeDocument/2006/relationships/image" Target="../media/image24.wmf"/><Relationship Id="rId9" Type="http://schemas.openxmlformats.org/officeDocument/2006/relationships/oleObject" Target="../embeddings/oleObject28.bin"/><Relationship Id="rId14" Type="http://schemas.openxmlformats.org/officeDocument/2006/relationships/image" Target="../media/image29.wmf"/></Relationships>
</file>

<file path=ppt/slides/_rels/slide18.x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oleObject" Target="../embeddings/oleObject39.bin"/><Relationship Id="rId18" Type="http://schemas.openxmlformats.org/officeDocument/2006/relationships/image" Target="../media/image37.wmf"/><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image" Target="../media/image34.wmf"/><Relationship Id="rId17" Type="http://schemas.openxmlformats.org/officeDocument/2006/relationships/oleObject" Target="../embeddings/oleObject41.bin"/><Relationship Id="rId2" Type="http://schemas.openxmlformats.org/officeDocument/2006/relationships/notesSlide" Target="../notesSlides/notesSlide18.xml"/><Relationship Id="rId16" Type="http://schemas.openxmlformats.org/officeDocument/2006/relationships/image" Target="../media/image36.wmf"/><Relationship Id="rId1" Type="http://schemas.openxmlformats.org/officeDocument/2006/relationships/slideLayout" Target="../slideLayouts/slideLayout7.xml"/><Relationship Id="rId6" Type="http://schemas.openxmlformats.org/officeDocument/2006/relationships/image" Target="../media/image20.wmf"/><Relationship Id="rId11" Type="http://schemas.openxmlformats.org/officeDocument/2006/relationships/oleObject" Target="../embeddings/oleObject38.bin"/><Relationship Id="rId5" Type="http://schemas.openxmlformats.org/officeDocument/2006/relationships/oleObject" Target="../embeddings/oleObject35.bin"/><Relationship Id="rId15" Type="http://schemas.openxmlformats.org/officeDocument/2006/relationships/oleObject" Target="../embeddings/oleObject40.bin"/><Relationship Id="rId10" Type="http://schemas.openxmlformats.org/officeDocument/2006/relationships/image" Target="../media/image33.wmf"/><Relationship Id="rId4" Type="http://schemas.openxmlformats.org/officeDocument/2006/relationships/image" Target="../media/image19.wmf"/><Relationship Id="rId9" Type="http://schemas.openxmlformats.org/officeDocument/2006/relationships/oleObject" Target="../embeddings/oleObject37.bin"/><Relationship Id="rId14" Type="http://schemas.openxmlformats.org/officeDocument/2006/relationships/image" Target="../media/image35.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oleObject" Target="../embeddings/oleObject6.bin"/><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0.wmf"/><Relationship Id="rId5" Type="http://schemas.openxmlformats.org/officeDocument/2006/relationships/oleObject" Target="../embeddings/oleObject10.bin"/><Relationship Id="rId4" Type="http://schemas.openxmlformats.org/officeDocument/2006/relationships/image" Target="../media/image9.wmf"/></Relationships>
</file>

<file path=ppt/slides/_rels/slide9.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3.wmf"/><Relationship Id="rId5" Type="http://schemas.openxmlformats.org/officeDocument/2006/relationships/oleObject" Target="../embeddings/oleObject13.bin"/><Relationship Id="rId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58BC481-8922-47EB-9045-618BA60E5FD2}"/>
              </a:ext>
            </a:extLst>
          </p:cNvPr>
          <p:cNvSpPr txBox="1"/>
          <p:nvPr/>
        </p:nvSpPr>
        <p:spPr>
          <a:xfrm>
            <a:off x="2267744" y="2492896"/>
            <a:ext cx="4703532" cy="461665"/>
          </a:xfrm>
          <a:prstGeom prst="rect">
            <a:avLst/>
          </a:prstGeom>
          <a:noFill/>
        </p:spPr>
        <p:txBody>
          <a:bodyPr wrap="none" rtlCol="0">
            <a:spAutoFit/>
          </a:bodyPr>
          <a:lstStyle/>
          <a:p>
            <a:r>
              <a:rPr lang="en-US" sz="2400" dirty="0"/>
              <a:t>Structures with Distributed Loads</a:t>
            </a:r>
          </a:p>
        </p:txBody>
      </p:sp>
    </p:spTree>
    <p:extLst>
      <p:ext uri="{BB962C8B-B14F-4D97-AF65-F5344CB8AC3E}">
        <p14:creationId xmlns:p14="http://schemas.microsoft.com/office/powerpoint/2010/main" val="1536157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a:extLst>
              <a:ext uri="{FF2B5EF4-FFF2-40B4-BE49-F238E27FC236}">
                <a16:creationId xmlns:a16="http://schemas.microsoft.com/office/drawing/2014/main" id="{C84081EC-A725-4B03-BF3A-BE9B046433EB}"/>
              </a:ext>
            </a:extLst>
          </p:cNvPr>
          <p:cNvSpPr>
            <a:spLocks noChangeArrowheads="1"/>
          </p:cNvSpPr>
          <p:nvPr/>
        </p:nvSpPr>
        <p:spPr bwMode="auto">
          <a:xfrm rot="2323051">
            <a:off x="1239838" y="1485900"/>
            <a:ext cx="2646362" cy="114300"/>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10243" name="Rectangle 5">
            <a:extLst>
              <a:ext uri="{FF2B5EF4-FFF2-40B4-BE49-F238E27FC236}">
                <a16:creationId xmlns:a16="http://schemas.microsoft.com/office/drawing/2014/main" id="{CA98883F-A21F-435B-BA57-E80CE8FEC234}"/>
              </a:ext>
            </a:extLst>
          </p:cNvPr>
          <p:cNvSpPr>
            <a:spLocks noChangeArrowheads="1"/>
          </p:cNvSpPr>
          <p:nvPr/>
        </p:nvSpPr>
        <p:spPr bwMode="auto">
          <a:xfrm>
            <a:off x="1547813" y="644525"/>
            <a:ext cx="2970212" cy="119063"/>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10244" name="Rectangle 6">
            <a:extLst>
              <a:ext uri="{FF2B5EF4-FFF2-40B4-BE49-F238E27FC236}">
                <a16:creationId xmlns:a16="http://schemas.microsoft.com/office/drawing/2014/main" id="{8262E15C-1125-4868-AFAC-4460E4AD144F}"/>
              </a:ext>
            </a:extLst>
          </p:cNvPr>
          <p:cNvSpPr>
            <a:spLocks noChangeArrowheads="1"/>
          </p:cNvSpPr>
          <p:nvPr/>
        </p:nvSpPr>
        <p:spPr bwMode="auto">
          <a:xfrm rot="1674328">
            <a:off x="1101725" y="555625"/>
            <a:ext cx="107950" cy="1911350"/>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10245" name="Line 7">
            <a:extLst>
              <a:ext uri="{FF2B5EF4-FFF2-40B4-BE49-F238E27FC236}">
                <a16:creationId xmlns:a16="http://schemas.microsoft.com/office/drawing/2014/main" id="{F5977F6D-D71C-4C9F-BBC6-D7908124EB88}"/>
              </a:ext>
            </a:extLst>
          </p:cNvPr>
          <p:cNvSpPr>
            <a:spLocks noChangeShapeType="1"/>
          </p:cNvSpPr>
          <p:nvPr/>
        </p:nvSpPr>
        <p:spPr bwMode="auto">
          <a:xfrm>
            <a:off x="1606550" y="827088"/>
            <a:ext cx="0" cy="18510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6" name="Rectangle 8">
            <a:extLst>
              <a:ext uri="{FF2B5EF4-FFF2-40B4-BE49-F238E27FC236}">
                <a16:creationId xmlns:a16="http://schemas.microsoft.com/office/drawing/2014/main" id="{701C7F9E-2CC4-4F97-BE70-ECB782D1D61A}"/>
              </a:ext>
            </a:extLst>
          </p:cNvPr>
          <p:cNvSpPr>
            <a:spLocks noChangeArrowheads="1"/>
          </p:cNvSpPr>
          <p:nvPr/>
        </p:nvSpPr>
        <p:spPr bwMode="auto">
          <a:xfrm>
            <a:off x="1570038" y="654050"/>
            <a:ext cx="111125" cy="106363"/>
          </a:xfrm>
          <a:prstGeom prst="rect">
            <a:avLst/>
          </a:prstGeom>
          <a:solidFill>
            <a:schemeClr val="bg1">
              <a:lumMod val="85000"/>
            </a:schemeClr>
          </a:solidFill>
          <a:ln>
            <a:noFill/>
          </a:ln>
        </p:spPr>
        <p:txBody>
          <a:bodyPr wrap="none" anchor="ctr"/>
          <a:lstStyle/>
          <a:p>
            <a:pPr>
              <a:defRPr/>
            </a:pPr>
            <a:endParaRPr lang="en-US">
              <a:latin typeface="Arial" charset="0"/>
            </a:endParaRPr>
          </a:p>
        </p:txBody>
      </p:sp>
      <p:sp>
        <p:nvSpPr>
          <p:cNvPr id="10247" name="Line 9">
            <a:extLst>
              <a:ext uri="{FF2B5EF4-FFF2-40B4-BE49-F238E27FC236}">
                <a16:creationId xmlns:a16="http://schemas.microsoft.com/office/drawing/2014/main" id="{F8812075-FBF0-44D5-9F32-230954E15C2C}"/>
              </a:ext>
            </a:extLst>
          </p:cNvPr>
          <p:cNvSpPr>
            <a:spLocks noChangeShapeType="1"/>
          </p:cNvSpPr>
          <p:nvPr/>
        </p:nvSpPr>
        <p:spPr bwMode="auto">
          <a:xfrm>
            <a:off x="2595563" y="1543050"/>
            <a:ext cx="5810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8" name="Oval 13">
            <a:extLst>
              <a:ext uri="{FF2B5EF4-FFF2-40B4-BE49-F238E27FC236}">
                <a16:creationId xmlns:a16="http://schemas.microsoft.com/office/drawing/2014/main" id="{EAECE20D-D57B-46FF-A61D-C7F06A0E05CF}"/>
              </a:ext>
            </a:extLst>
          </p:cNvPr>
          <p:cNvSpPr>
            <a:spLocks noChangeArrowheads="1"/>
          </p:cNvSpPr>
          <p:nvPr/>
        </p:nvSpPr>
        <p:spPr bwMode="auto">
          <a:xfrm>
            <a:off x="1555750" y="679450"/>
            <a:ext cx="57150" cy="61913"/>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49" name="Line 17">
            <a:extLst>
              <a:ext uri="{FF2B5EF4-FFF2-40B4-BE49-F238E27FC236}">
                <a16:creationId xmlns:a16="http://schemas.microsoft.com/office/drawing/2014/main" id="{2FEDE028-A6EE-4F9D-B0EA-7A32798FD800}"/>
              </a:ext>
            </a:extLst>
          </p:cNvPr>
          <p:cNvSpPr>
            <a:spLocks noChangeShapeType="1"/>
          </p:cNvSpPr>
          <p:nvPr/>
        </p:nvSpPr>
        <p:spPr bwMode="auto">
          <a:xfrm>
            <a:off x="2536825" y="1663700"/>
            <a:ext cx="0" cy="10144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0" name="Line 21">
            <a:extLst>
              <a:ext uri="{FF2B5EF4-FFF2-40B4-BE49-F238E27FC236}">
                <a16:creationId xmlns:a16="http://schemas.microsoft.com/office/drawing/2014/main" id="{06288236-43C5-4E7D-8DCB-67E9227B95D8}"/>
              </a:ext>
            </a:extLst>
          </p:cNvPr>
          <p:cNvSpPr>
            <a:spLocks noChangeShapeType="1"/>
          </p:cNvSpPr>
          <p:nvPr/>
        </p:nvSpPr>
        <p:spPr bwMode="auto">
          <a:xfrm>
            <a:off x="2536825" y="290513"/>
            <a:ext cx="0" cy="3571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1" name="Line 22">
            <a:extLst>
              <a:ext uri="{FF2B5EF4-FFF2-40B4-BE49-F238E27FC236}">
                <a16:creationId xmlns:a16="http://schemas.microsoft.com/office/drawing/2014/main" id="{092489A3-AFAA-45BC-86F0-E7D59F577CAE}"/>
              </a:ext>
            </a:extLst>
          </p:cNvPr>
          <p:cNvSpPr>
            <a:spLocks noChangeShapeType="1"/>
          </p:cNvSpPr>
          <p:nvPr/>
        </p:nvSpPr>
        <p:spPr bwMode="auto">
          <a:xfrm flipV="1">
            <a:off x="2536825" y="809625"/>
            <a:ext cx="0" cy="5984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2" name="Line 23">
            <a:extLst>
              <a:ext uri="{FF2B5EF4-FFF2-40B4-BE49-F238E27FC236}">
                <a16:creationId xmlns:a16="http://schemas.microsoft.com/office/drawing/2014/main" id="{B8FD04A7-2708-450D-A050-42D70670AD3D}"/>
              </a:ext>
            </a:extLst>
          </p:cNvPr>
          <p:cNvSpPr>
            <a:spLocks noChangeShapeType="1"/>
          </p:cNvSpPr>
          <p:nvPr/>
        </p:nvSpPr>
        <p:spPr bwMode="auto">
          <a:xfrm>
            <a:off x="4516438" y="827088"/>
            <a:ext cx="0" cy="19097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3" name="Line 24">
            <a:extLst>
              <a:ext uri="{FF2B5EF4-FFF2-40B4-BE49-F238E27FC236}">
                <a16:creationId xmlns:a16="http://schemas.microsoft.com/office/drawing/2014/main" id="{6AF0B165-EAD5-4A43-A075-5AA3B0D2850D}"/>
              </a:ext>
            </a:extLst>
          </p:cNvPr>
          <p:cNvSpPr>
            <a:spLocks noChangeShapeType="1"/>
          </p:cNvSpPr>
          <p:nvPr/>
        </p:nvSpPr>
        <p:spPr bwMode="auto">
          <a:xfrm>
            <a:off x="2770188" y="290513"/>
            <a:ext cx="0" cy="3571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4" name="Line 25">
            <a:extLst>
              <a:ext uri="{FF2B5EF4-FFF2-40B4-BE49-F238E27FC236}">
                <a16:creationId xmlns:a16="http://schemas.microsoft.com/office/drawing/2014/main" id="{6969C12B-AF3A-46F4-B453-A2C16B5B91D1}"/>
              </a:ext>
            </a:extLst>
          </p:cNvPr>
          <p:cNvSpPr>
            <a:spLocks noChangeShapeType="1"/>
          </p:cNvSpPr>
          <p:nvPr/>
        </p:nvSpPr>
        <p:spPr bwMode="auto">
          <a:xfrm>
            <a:off x="3001963" y="290513"/>
            <a:ext cx="0" cy="3571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5" name="Line 26">
            <a:extLst>
              <a:ext uri="{FF2B5EF4-FFF2-40B4-BE49-F238E27FC236}">
                <a16:creationId xmlns:a16="http://schemas.microsoft.com/office/drawing/2014/main" id="{5A5EB545-5EEB-451A-A921-9C71335C2CBD}"/>
              </a:ext>
            </a:extLst>
          </p:cNvPr>
          <p:cNvSpPr>
            <a:spLocks noChangeShapeType="1"/>
          </p:cNvSpPr>
          <p:nvPr/>
        </p:nvSpPr>
        <p:spPr bwMode="auto">
          <a:xfrm>
            <a:off x="3236913" y="290513"/>
            <a:ext cx="0" cy="3571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6" name="Line 27">
            <a:extLst>
              <a:ext uri="{FF2B5EF4-FFF2-40B4-BE49-F238E27FC236}">
                <a16:creationId xmlns:a16="http://schemas.microsoft.com/office/drawing/2014/main" id="{5662EDE0-D563-4257-A6A1-1F8698B6A3BE}"/>
              </a:ext>
            </a:extLst>
          </p:cNvPr>
          <p:cNvSpPr>
            <a:spLocks noChangeShapeType="1"/>
          </p:cNvSpPr>
          <p:nvPr/>
        </p:nvSpPr>
        <p:spPr bwMode="auto">
          <a:xfrm>
            <a:off x="3735388" y="300038"/>
            <a:ext cx="0" cy="3571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7" name="Line 28">
            <a:extLst>
              <a:ext uri="{FF2B5EF4-FFF2-40B4-BE49-F238E27FC236}">
                <a16:creationId xmlns:a16="http://schemas.microsoft.com/office/drawing/2014/main" id="{272B8196-4D14-4015-A883-151F97D7F882}"/>
              </a:ext>
            </a:extLst>
          </p:cNvPr>
          <p:cNvSpPr>
            <a:spLocks noChangeShapeType="1"/>
          </p:cNvSpPr>
          <p:nvPr/>
        </p:nvSpPr>
        <p:spPr bwMode="auto">
          <a:xfrm>
            <a:off x="3468688" y="290513"/>
            <a:ext cx="0" cy="3571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8" name="Line 29">
            <a:extLst>
              <a:ext uri="{FF2B5EF4-FFF2-40B4-BE49-F238E27FC236}">
                <a16:creationId xmlns:a16="http://schemas.microsoft.com/office/drawing/2014/main" id="{996AC771-59E1-4749-9C94-2D058DF7AA30}"/>
              </a:ext>
            </a:extLst>
          </p:cNvPr>
          <p:cNvSpPr>
            <a:spLocks noChangeShapeType="1"/>
          </p:cNvSpPr>
          <p:nvPr/>
        </p:nvSpPr>
        <p:spPr bwMode="auto">
          <a:xfrm>
            <a:off x="3992563" y="290513"/>
            <a:ext cx="0" cy="3571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9" name="Line 30">
            <a:extLst>
              <a:ext uri="{FF2B5EF4-FFF2-40B4-BE49-F238E27FC236}">
                <a16:creationId xmlns:a16="http://schemas.microsoft.com/office/drawing/2014/main" id="{13E90A65-CA83-471F-B4D9-D594F1BF3C82}"/>
              </a:ext>
            </a:extLst>
          </p:cNvPr>
          <p:cNvSpPr>
            <a:spLocks noChangeShapeType="1"/>
          </p:cNvSpPr>
          <p:nvPr/>
        </p:nvSpPr>
        <p:spPr bwMode="auto">
          <a:xfrm>
            <a:off x="4240213" y="298450"/>
            <a:ext cx="0" cy="357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60" name="Line 31">
            <a:extLst>
              <a:ext uri="{FF2B5EF4-FFF2-40B4-BE49-F238E27FC236}">
                <a16:creationId xmlns:a16="http://schemas.microsoft.com/office/drawing/2014/main" id="{6C99B3FC-AA53-495E-A745-E26A2EB2C39A}"/>
              </a:ext>
            </a:extLst>
          </p:cNvPr>
          <p:cNvSpPr>
            <a:spLocks noChangeShapeType="1"/>
          </p:cNvSpPr>
          <p:nvPr/>
        </p:nvSpPr>
        <p:spPr bwMode="auto">
          <a:xfrm>
            <a:off x="4516438" y="315913"/>
            <a:ext cx="0" cy="3571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61" name="Line 32">
            <a:extLst>
              <a:ext uri="{FF2B5EF4-FFF2-40B4-BE49-F238E27FC236}">
                <a16:creationId xmlns:a16="http://schemas.microsoft.com/office/drawing/2014/main" id="{141F8EAF-7BC1-4FD1-9F70-1557E1EF64DD}"/>
              </a:ext>
            </a:extLst>
          </p:cNvPr>
          <p:cNvSpPr>
            <a:spLocks noChangeShapeType="1"/>
          </p:cNvSpPr>
          <p:nvPr/>
        </p:nvSpPr>
        <p:spPr bwMode="auto">
          <a:xfrm>
            <a:off x="2536825" y="290513"/>
            <a:ext cx="1979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2" name="Text Box 34">
            <a:extLst>
              <a:ext uri="{FF2B5EF4-FFF2-40B4-BE49-F238E27FC236}">
                <a16:creationId xmlns:a16="http://schemas.microsoft.com/office/drawing/2014/main" id="{47DF3877-3B94-40E6-A708-31AF61347854}"/>
              </a:ext>
            </a:extLst>
          </p:cNvPr>
          <p:cNvSpPr txBox="1">
            <a:spLocks noChangeArrowheads="1"/>
          </p:cNvSpPr>
          <p:nvPr/>
        </p:nvSpPr>
        <p:spPr bwMode="auto">
          <a:xfrm>
            <a:off x="971552" y="2517321"/>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18"</a:t>
            </a:r>
          </a:p>
        </p:txBody>
      </p:sp>
      <p:sp>
        <p:nvSpPr>
          <p:cNvPr id="10263" name="Text Box 35">
            <a:extLst>
              <a:ext uri="{FF2B5EF4-FFF2-40B4-BE49-F238E27FC236}">
                <a16:creationId xmlns:a16="http://schemas.microsoft.com/office/drawing/2014/main" id="{EE9886ED-2BAE-4773-81E9-AEE586AA3FE0}"/>
              </a:ext>
            </a:extLst>
          </p:cNvPr>
          <p:cNvSpPr txBox="1">
            <a:spLocks noChangeArrowheads="1"/>
          </p:cNvSpPr>
          <p:nvPr/>
        </p:nvSpPr>
        <p:spPr bwMode="auto">
          <a:xfrm>
            <a:off x="1906863" y="2522538"/>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16"</a:t>
            </a:r>
          </a:p>
        </p:txBody>
      </p:sp>
      <p:sp>
        <p:nvSpPr>
          <p:cNvPr id="10264" name="Text Box 36">
            <a:extLst>
              <a:ext uri="{FF2B5EF4-FFF2-40B4-BE49-F238E27FC236}">
                <a16:creationId xmlns:a16="http://schemas.microsoft.com/office/drawing/2014/main" id="{8CB94EC6-EA59-4FCB-9129-EF58D1E08FF1}"/>
              </a:ext>
            </a:extLst>
          </p:cNvPr>
          <p:cNvSpPr txBox="1">
            <a:spLocks noChangeArrowheads="1"/>
          </p:cNvSpPr>
          <p:nvPr/>
        </p:nvSpPr>
        <p:spPr bwMode="auto">
          <a:xfrm>
            <a:off x="2791098" y="2525713"/>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16"</a:t>
            </a:r>
          </a:p>
        </p:txBody>
      </p:sp>
      <p:sp>
        <p:nvSpPr>
          <p:cNvPr id="10265" name="Text Box 37">
            <a:extLst>
              <a:ext uri="{FF2B5EF4-FFF2-40B4-BE49-F238E27FC236}">
                <a16:creationId xmlns:a16="http://schemas.microsoft.com/office/drawing/2014/main" id="{F8055BDA-B59A-41E7-AD27-DBC62F3E650E}"/>
              </a:ext>
            </a:extLst>
          </p:cNvPr>
          <p:cNvSpPr txBox="1">
            <a:spLocks noChangeArrowheads="1"/>
          </p:cNvSpPr>
          <p:nvPr/>
        </p:nvSpPr>
        <p:spPr bwMode="auto">
          <a:xfrm>
            <a:off x="3802063" y="2522538"/>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16"</a:t>
            </a:r>
          </a:p>
        </p:txBody>
      </p:sp>
      <p:sp>
        <p:nvSpPr>
          <p:cNvPr id="10266" name="Text Box 38">
            <a:extLst>
              <a:ext uri="{FF2B5EF4-FFF2-40B4-BE49-F238E27FC236}">
                <a16:creationId xmlns:a16="http://schemas.microsoft.com/office/drawing/2014/main" id="{8DB49C66-2E37-42CA-9C9E-F2F7B7E05A28}"/>
              </a:ext>
            </a:extLst>
          </p:cNvPr>
          <p:cNvSpPr txBox="1">
            <a:spLocks noChangeArrowheads="1"/>
          </p:cNvSpPr>
          <p:nvPr/>
        </p:nvSpPr>
        <p:spPr bwMode="auto">
          <a:xfrm>
            <a:off x="1692275" y="115888"/>
            <a:ext cx="984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50 lb/in.</a:t>
            </a:r>
          </a:p>
        </p:txBody>
      </p:sp>
      <p:sp>
        <p:nvSpPr>
          <p:cNvPr id="10267" name="Text Box 39">
            <a:extLst>
              <a:ext uri="{FF2B5EF4-FFF2-40B4-BE49-F238E27FC236}">
                <a16:creationId xmlns:a16="http://schemas.microsoft.com/office/drawing/2014/main" id="{DD54ABE9-52B0-43BC-8899-D4D601982626}"/>
              </a:ext>
            </a:extLst>
          </p:cNvPr>
          <p:cNvSpPr txBox="1">
            <a:spLocks noChangeArrowheads="1"/>
          </p:cNvSpPr>
          <p:nvPr/>
        </p:nvSpPr>
        <p:spPr bwMode="auto">
          <a:xfrm>
            <a:off x="2773363" y="1101725"/>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750 lb</a:t>
            </a:r>
          </a:p>
        </p:txBody>
      </p:sp>
      <p:sp>
        <p:nvSpPr>
          <p:cNvPr id="10268" name="Line 40">
            <a:extLst>
              <a:ext uri="{FF2B5EF4-FFF2-40B4-BE49-F238E27FC236}">
                <a16:creationId xmlns:a16="http://schemas.microsoft.com/office/drawing/2014/main" id="{611C194B-6006-4EC5-9C2A-F456FFFD9DA4}"/>
              </a:ext>
            </a:extLst>
          </p:cNvPr>
          <p:cNvSpPr>
            <a:spLocks noChangeShapeType="1"/>
          </p:cNvSpPr>
          <p:nvPr/>
        </p:nvSpPr>
        <p:spPr bwMode="auto">
          <a:xfrm flipH="1">
            <a:off x="417513" y="650875"/>
            <a:ext cx="936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9" name="Line 41">
            <a:extLst>
              <a:ext uri="{FF2B5EF4-FFF2-40B4-BE49-F238E27FC236}">
                <a16:creationId xmlns:a16="http://schemas.microsoft.com/office/drawing/2014/main" id="{E5D70B98-9D5F-45EC-AF2B-0DE56AD6DCF1}"/>
              </a:ext>
            </a:extLst>
          </p:cNvPr>
          <p:cNvSpPr>
            <a:spLocks noChangeShapeType="1"/>
          </p:cNvSpPr>
          <p:nvPr/>
        </p:nvSpPr>
        <p:spPr bwMode="auto">
          <a:xfrm flipH="1">
            <a:off x="346075" y="2378075"/>
            <a:ext cx="2159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0" name="Text Box 42">
            <a:extLst>
              <a:ext uri="{FF2B5EF4-FFF2-40B4-BE49-F238E27FC236}">
                <a16:creationId xmlns:a16="http://schemas.microsoft.com/office/drawing/2014/main" id="{9CBEC85F-DD45-4F18-A253-824EB196747F}"/>
              </a:ext>
            </a:extLst>
          </p:cNvPr>
          <p:cNvSpPr txBox="1">
            <a:spLocks noChangeArrowheads="1"/>
          </p:cNvSpPr>
          <p:nvPr/>
        </p:nvSpPr>
        <p:spPr bwMode="auto">
          <a:xfrm>
            <a:off x="325438" y="1152525"/>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32"</a:t>
            </a:r>
          </a:p>
        </p:txBody>
      </p:sp>
      <p:sp>
        <p:nvSpPr>
          <p:cNvPr id="10271" name="Line 43">
            <a:extLst>
              <a:ext uri="{FF2B5EF4-FFF2-40B4-BE49-F238E27FC236}">
                <a16:creationId xmlns:a16="http://schemas.microsoft.com/office/drawing/2014/main" id="{66DFFA79-7306-49D5-98A7-3860B2C34EDA}"/>
              </a:ext>
            </a:extLst>
          </p:cNvPr>
          <p:cNvSpPr>
            <a:spLocks noChangeShapeType="1"/>
          </p:cNvSpPr>
          <p:nvPr/>
        </p:nvSpPr>
        <p:spPr bwMode="auto">
          <a:xfrm flipV="1">
            <a:off x="488950" y="650875"/>
            <a:ext cx="0" cy="5032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2" name="Line 44">
            <a:extLst>
              <a:ext uri="{FF2B5EF4-FFF2-40B4-BE49-F238E27FC236}">
                <a16:creationId xmlns:a16="http://schemas.microsoft.com/office/drawing/2014/main" id="{90B6B65C-9403-4A57-B725-3B7624C3CCCE}"/>
              </a:ext>
            </a:extLst>
          </p:cNvPr>
          <p:cNvSpPr>
            <a:spLocks noChangeShapeType="1"/>
          </p:cNvSpPr>
          <p:nvPr/>
        </p:nvSpPr>
        <p:spPr bwMode="auto">
          <a:xfrm>
            <a:off x="488950" y="1658938"/>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3" name="Text Box 46">
            <a:extLst>
              <a:ext uri="{FF2B5EF4-FFF2-40B4-BE49-F238E27FC236}">
                <a16:creationId xmlns:a16="http://schemas.microsoft.com/office/drawing/2014/main" id="{0D15285F-7F5B-4209-B2DB-DB220EB215E0}"/>
              </a:ext>
            </a:extLst>
          </p:cNvPr>
          <p:cNvSpPr txBox="1">
            <a:spLocks noChangeArrowheads="1"/>
          </p:cNvSpPr>
          <p:nvPr/>
        </p:nvSpPr>
        <p:spPr bwMode="auto">
          <a:xfrm>
            <a:off x="1404938" y="288925"/>
            <a:ext cx="3032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B</a:t>
            </a:r>
          </a:p>
        </p:txBody>
      </p:sp>
      <p:sp>
        <p:nvSpPr>
          <p:cNvPr id="10274" name="Text Box 47">
            <a:extLst>
              <a:ext uri="{FF2B5EF4-FFF2-40B4-BE49-F238E27FC236}">
                <a16:creationId xmlns:a16="http://schemas.microsoft.com/office/drawing/2014/main" id="{98057333-9010-4F52-8B81-BD00719B626C}"/>
              </a:ext>
            </a:extLst>
          </p:cNvPr>
          <p:cNvSpPr txBox="1">
            <a:spLocks noChangeArrowheads="1"/>
          </p:cNvSpPr>
          <p:nvPr/>
        </p:nvSpPr>
        <p:spPr bwMode="auto">
          <a:xfrm>
            <a:off x="4573588" y="433388"/>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C</a:t>
            </a:r>
          </a:p>
        </p:txBody>
      </p:sp>
      <p:sp>
        <p:nvSpPr>
          <p:cNvPr id="10275" name="Text Box 48">
            <a:extLst>
              <a:ext uri="{FF2B5EF4-FFF2-40B4-BE49-F238E27FC236}">
                <a16:creationId xmlns:a16="http://schemas.microsoft.com/office/drawing/2014/main" id="{140C94EA-7BF9-4D51-BF45-976CD6D8D8A9}"/>
              </a:ext>
            </a:extLst>
          </p:cNvPr>
          <p:cNvSpPr txBox="1">
            <a:spLocks noChangeArrowheads="1"/>
          </p:cNvSpPr>
          <p:nvPr/>
        </p:nvSpPr>
        <p:spPr bwMode="auto">
          <a:xfrm>
            <a:off x="2197100" y="1512888"/>
            <a:ext cx="3127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D</a:t>
            </a:r>
          </a:p>
        </p:txBody>
      </p:sp>
      <p:sp>
        <p:nvSpPr>
          <p:cNvPr id="10276" name="Line 50">
            <a:extLst>
              <a:ext uri="{FF2B5EF4-FFF2-40B4-BE49-F238E27FC236}">
                <a16:creationId xmlns:a16="http://schemas.microsoft.com/office/drawing/2014/main" id="{94C561E7-5DF0-4136-B46C-76EF2A7EC3B8}"/>
              </a:ext>
            </a:extLst>
          </p:cNvPr>
          <p:cNvSpPr>
            <a:spLocks noChangeShapeType="1"/>
          </p:cNvSpPr>
          <p:nvPr/>
        </p:nvSpPr>
        <p:spPr bwMode="auto">
          <a:xfrm>
            <a:off x="704850" y="2378075"/>
            <a:ext cx="0" cy="43180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7" name="Text Box 51">
            <a:extLst>
              <a:ext uri="{FF2B5EF4-FFF2-40B4-BE49-F238E27FC236}">
                <a16:creationId xmlns:a16="http://schemas.microsoft.com/office/drawing/2014/main" id="{FE6CFBB3-7D99-4DAA-A64F-EDB6E251D515}"/>
              </a:ext>
            </a:extLst>
          </p:cNvPr>
          <p:cNvSpPr txBox="1">
            <a:spLocks noChangeArrowheads="1"/>
          </p:cNvSpPr>
          <p:nvPr/>
        </p:nvSpPr>
        <p:spPr bwMode="auto">
          <a:xfrm>
            <a:off x="254000" y="2757488"/>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240 </a:t>
            </a:r>
            <a:r>
              <a:rPr lang="en-US" altLang="en-US" dirty="0" err="1"/>
              <a:t>lb</a:t>
            </a:r>
            <a:endParaRPr lang="en-US" altLang="en-US" dirty="0"/>
          </a:p>
        </p:txBody>
      </p:sp>
      <p:sp>
        <p:nvSpPr>
          <p:cNvPr id="10278" name="Line 52">
            <a:extLst>
              <a:ext uri="{FF2B5EF4-FFF2-40B4-BE49-F238E27FC236}">
                <a16:creationId xmlns:a16="http://schemas.microsoft.com/office/drawing/2014/main" id="{B460CB7B-33B4-4F95-B9F4-7352557441D5}"/>
              </a:ext>
            </a:extLst>
          </p:cNvPr>
          <p:cNvSpPr>
            <a:spLocks noChangeShapeType="1"/>
          </p:cNvSpPr>
          <p:nvPr/>
        </p:nvSpPr>
        <p:spPr bwMode="auto">
          <a:xfrm>
            <a:off x="704850" y="2378075"/>
            <a:ext cx="576263"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9" name="Text Box 53">
            <a:extLst>
              <a:ext uri="{FF2B5EF4-FFF2-40B4-BE49-F238E27FC236}">
                <a16:creationId xmlns:a16="http://schemas.microsoft.com/office/drawing/2014/main" id="{CE363028-0568-442C-82E7-A9D66CFFF6E0}"/>
              </a:ext>
            </a:extLst>
          </p:cNvPr>
          <p:cNvSpPr txBox="1">
            <a:spLocks noChangeArrowheads="1"/>
          </p:cNvSpPr>
          <p:nvPr/>
        </p:nvSpPr>
        <p:spPr bwMode="auto">
          <a:xfrm>
            <a:off x="849313" y="1946275"/>
            <a:ext cx="9412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1465 </a:t>
            </a:r>
            <a:r>
              <a:rPr lang="en-US" altLang="en-US" dirty="0" err="1"/>
              <a:t>lb</a:t>
            </a:r>
            <a:endParaRPr lang="en-US" altLang="en-US" dirty="0"/>
          </a:p>
        </p:txBody>
      </p:sp>
      <p:sp>
        <p:nvSpPr>
          <p:cNvPr id="10280" name="Line 54">
            <a:extLst>
              <a:ext uri="{FF2B5EF4-FFF2-40B4-BE49-F238E27FC236}">
                <a16:creationId xmlns:a16="http://schemas.microsoft.com/office/drawing/2014/main" id="{F114F6AB-E69D-4295-B181-48C7149442CC}"/>
              </a:ext>
            </a:extLst>
          </p:cNvPr>
          <p:cNvSpPr>
            <a:spLocks noChangeShapeType="1"/>
          </p:cNvSpPr>
          <p:nvPr/>
        </p:nvSpPr>
        <p:spPr bwMode="auto">
          <a:xfrm flipH="1">
            <a:off x="2865438" y="2378075"/>
            <a:ext cx="720725"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81" name="Line 55">
            <a:extLst>
              <a:ext uri="{FF2B5EF4-FFF2-40B4-BE49-F238E27FC236}">
                <a16:creationId xmlns:a16="http://schemas.microsoft.com/office/drawing/2014/main" id="{29CEAD85-0FEE-4D54-ADCC-AC161E8C99BD}"/>
              </a:ext>
            </a:extLst>
          </p:cNvPr>
          <p:cNvSpPr>
            <a:spLocks noChangeShapeType="1"/>
          </p:cNvSpPr>
          <p:nvPr/>
        </p:nvSpPr>
        <p:spPr bwMode="auto">
          <a:xfrm flipV="1">
            <a:off x="3586163" y="1801813"/>
            <a:ext cx="0" cy="57626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82" name="Text Box 56">
            <a:extLst>
              <a:ext uri="{FF2B5EF4-FFF2-40B4-BE49-F238E27FC236}">
                <a16:creationId xmlns:a16="http://schemas.microsoft.com/office/drawing/2014/main" id="{1D6A1A3A-BE86-466B-A5DF-44FE038056D5}"/>
              </a:ext>
            </a:extLst>
          </p:cNvPr>
          <p:cNvSpPr txBox="1">
            <a:spLocks noChangeArrowheads="1"/>
          </p:cNvSpPr>
          <p:nvPr/>
        </p:nvSpPr>
        <p:spPr bwMode="auto">
          <a:xfrm>
            <a:off x="3429000" y="1500188"/>
            <a:ext cx="9412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1840 </a:t>
            </a:r>
            <a:r>
              <a:rPr lang="en-US" altLang="en-US" dirty="0" err="1"/>
              <a:t>lb</a:t>
            </a:r>
            <a:endParaRPr lang="en-US" altLang="en-US" dirty="0"/>
          </a:p>
        </p:txBody>
      </p:sp>
      <p:sp>
        <p:nvSpPr>
          <p:cNvPr id="10283" name="Text Box 57">
            <a:extLst>
              <a:ext uri="{FF2B5EF4-FFF2-40B4-BE49-F238E27FC236}">
                <a16:creationId xmlns:a16="http://schemas.microsoft.com/office/drawing/2014/main" id="{4E59A63B-81B7-4BE7-8B2F-4495F983096C}"/>
              </a:ext>
            </a:extLst>
          </p:cNvPr>
          <p:cNvSpPr txBox="1">
            <a:spLocks noChangeArrowheads="1"/>
          </p:cNvSpPr>
          <p:nvPr/>
        </p:nvSpPr>
        <p:spPr bwMode="auto">
          <a:xfrm>
            <a:off x="2278335" y="1951593"/>
            <a:ext cx="9412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2215 </a:t>
            </a:r>
            <a:r>
              <a:rPr lang="en-US" altLang="en-US" dirty="0" err="1"/>
              <a:t>lb</a:t>
            </a:r>
            <a:endParaRPr lang="en-US" altLang="en-US" dirty="0"/>
          </a:p>
        </p:txBody>
      </p:sp>
      <p:sp>
        <p:nvSpPr>
          <p:cNvPr id="10284" name="Text Box 58">
            <a:extLst>
              <a:ext uri="{FF2B5EF4-FFF2-40B4-BE49-F238E27FC236}">
                <a16:creationId xmlns:a16="http://schemas.microsoft.com/office/drawing/2014/main" id="{D4FED23C-7C6E-4493-B7B7-4FC21101AF88}"/>
              </a:ext>
            </a:extLst>
          </p:cNvPr>
          <p:cNvSpPr txBox="1">
            <a:spLocks noChangeArrowheads="1"/>
          </p:cNvSpPr>
          <p:nvPr/>
        </p:nvSpPr>
        <p:spPr bwMode="auto">
          <a:xfrm>
            <a:off x="488950" y="3395663"/>
            <a:ext cx="1111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part ABC</a:t>
            </a:r>
          </a:p>
        </p:txBody>
      </p:sp>
      <p:sp>
        <p:nvSpPr>
          <p:cNvPr id="10285" name="Rectangle 59">
            <a:extLst>
              <a:ext uri="{FF2B5EF4-FFF2-40B4-BE49-F238E27FC236}">
                <a16:creationId xmlns:a16="http://schemas.microsoft.com/office/drawing/2014/main" id="{B6EB88FC-42D8-43CD-B317-DCEDF82AE2A4}"/>
              </a:ext>
            </a:extLst>
          </p:cNvPr>
          <p:cNvSpPr>
            <a:spLocks noChangeArrowheads="1"/>
          </p:cNvSpPr>
          <p:nvPr/>
        </p:nvSpPr>
        <p:spPr bwMode="auto">
          <a:xfrm>
            <a:off x="1619250" y="4325938"/>
            <a:ext cx="2970213" cy="119062"/>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10286" name="Rectangle 60">
            <a:extLst>
              <a:ext uri="{FF2B5EF4-FFF2-40B4-BE49-F238E27FC236}">
                <a16:creationId xmlns:a16="http://schemas.microsoft.com/office/drawing/2014/main" id="{27FCAE76-4E99-42BB-942C-70A42E4FD9D5}"/>
              </a:ext>
            </a:extLst>
          </p:cNvPr>
          <p:cNvSpPr>
            <a:spLocks noChangeArrowheads="1"/>
          </p:cNvSpPr>
          <p:nvPr/>
        </p:nvSpPr>
        <p:spPr bwMode="auto">
          <a:xfrm rot="1674328">
            <a:off x="1173163" y="4237038"/>
            <a:ext cx="107950" cy="1911350"/>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10287" name="Line 61">
            <a:extLst>
              <a:ext uri="{FF2B5EF4-FFF2-40B4-BE49-F238E27FC236}">
                <a16:creationId xmlns:a16="http://schemas.microsoft.com/office/drawing/2014/main" id="{291E2DA8-1B1D-4F3A-859F-53767714EACB}"/>
              </a:ext>
            </a:extLst>
          </p:cNvPr>
          <p:cNvSpPr>
            <a:spLocks noChangeShapeType="1"/>
          </p:cNvSpPr>
          <p:nvPr/>
        </p:nvSpPr>
        <p:spPr bwMode="auto">
          <a:xfrm>
            <a:off x="1677988" y="4508500"/>
            <a:ext cx="0" cy="18510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8" name="Rectangle 62">
            <a:extLst>
              <a:ext uri="{FF2B5EF4-FFF2-40B4-BE49-F238E27FC236}">
                <a16:creationId xmlns:a16="http://schemas.microsoft.com/office/drawing/2014/main" id="{EA60E4A3-5EF5-4CF3-96F9-454D573853C0}"/>
              </a:ext>
            </a:extLst>
          </p:cNvPr>
          <p:cNvSpPr>
            <a:spLocks noChangeArrowheads="1"/>
          </p:cNvSpPr>
          <p:nvPr/>
        </p:nvSpPr>
        <p:spPr bwMode="auto">
          <a:xfrm>
            <a:off x="1641475" y="4335463"/>
            <a:ext cx="111125" cy="106362"/>
          </a:xfrm>
          <a:prstGeom prst="rect">
            <a:avLst/>
          </a:prstGeom>
          <a:solidFill>
            <a:schemeClr val="bg1">
              <a:lumMod val="85000"/>
            </a:schemeClr>
          </a:solidFill>
          <a:ln>
            <a:noFill/>
          </a:ln>
        </p:spPr>
        <p:txBody>
          <a:bodyPr wrap="none" anchor="ctr"/>
          <a:lstStyle/>
          <a:p>
            <a:pPr>
              <a:defRPr/>
            </a:pPr>
            <a:endParaRPr lang="en-US">
              <a:latin typeface="Arial" charset="0"/>
            </a:endParaRPr>
          </a:p>
        </p:txBody>
      </p:sp>
      <p:sp>
        <p:nvSpPr>
          <p:cNvPr id="10289" name="Text Box 63">
            <a:extLst>
              <a:ext uri="{FF2B5EF4-FFF2-40B4-BE49-F238E27FC236}">
                <a16:creationId xmlns:a16="http://schemas.microsoft.com/office/drawing/2014/main" id="{56861EC1-20A2-483F-B68A-00192F41BAC9}"/>
              </a:ext>
            </a:extLst>
          </p:cNvPr>
          <p:cNvSpPr txBox="1">
            <a:spLocks noChangeArrowheads="1"/>
          </p:cNvSpPr>
          <p:nvPr/>
        </p:nvSpPr>
        <p:spPr bwMode="auto">
          <a:xfrm>
            <a:off x="1044575" y="6277909"/>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18"</a:t>
            </a:r>
          </a:p>
        </p:txBody>
      </p:sp>
      <p:sp>
        <p:nvSpPr>
          <p:cNvPr id="10290" name="Text Box 64">
            <a:extLst>
              <a:ext uri="{FF2B5EF4-FFF2-40B4-BE49-F238E27FC236}">
                <a16:creationId xmlns:a16="http://schemas.microsoft.com/office/drawing/2014/main" id="{EB89D9A4-8C3E-44C4-978D-317A8D82735C}"/>
              </a:ext>
            </a:extLst>
          </p:cNvPr>
          <p:cNvSpPr txBox="1">
            <a:spLocks noChangeArrowheads="1"/>
          </p:cNvSpPr>
          <p:nvPr/>
        </p:nvSpPr>
        <p:spPr bwMode="auto">
          <a:xfrm>
            <a:off x="1990394" y="6277909"/>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16"</a:t>
            </a:r>
          </a:p>
        </p:txBody>
      </p:sp>
      <p:sp>
        <p:nvSpPr>
          <p:cNvPr id="10291" name="Text Box 65">
            <a:extLst>
              <a:ext uri="{FF2B5EF4-FFF2-40B4-BE49-F238E27FC236}">
                <a16:creationId xmlns:a16="http://schemas.microsoft.com/office/drawing/2014/main" id="{4BF09DCE-267C-43C0-9077-27F3916C2E00}"/>
              </a:ext>
            </a:extLst>
          </p:cNvPr>
          <p:cNvSpPr txBox="1">
            <a:spLocks noChangeArrowheads="1"/>
          </p:cNvSpPr>
          <p:nvPr/>
        </p:nvSpPr>
        <p:spPr bwMode="auto">
          <a:xfrm>
            <a:off x="2936213" y="6303169"/>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16"</a:t>
            </a:r>
          </a:p>
        </p:txBody>
      </p:sp>
      <p:sp>
        <p:nvSpPr>
          <p:cNvPr id="10292" name="Line 66">
            <a:extLst>
              <a:ext uri="{FF2B5EF4-FFF2-40B4-BE49-F238E27FC236}">
                <a16:creationId xmlns:a16="http://schemas.microsoft.com/office/drawing/2014/main" id="{517F4FD4-9FE0-4266-BE01-3A53ED8AA5E5}"/>
              </a:ext>
            </a:extLst>
          </p:cNvPr>
          <p:cNvSpPr>
            <a:spLocks noChangeShapeType="1"/>
          </p:cNvSpPr>
          <p:nvPr/>
        </p:nvSpPr>
        <p:spPr bwMode="auto">
          <a:xfrm flipH="1">
            <a:off x="488950" y="4365625"/>
            <a:ext cx="936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3" name="Text Box 67">
            <a:extLst>
              <a:ext uri="{FF2B5EF4-FFF2-40B4-BE49-F238E27FC236}">
                <a16:creationId xmlns:a16="http://schemas.microsoft.com/office/drawing/2014/main" id="{2587CC01-9C64-47E5-98A6-B18AB48789E8}"/>
              </a:ext>
            </a:extLst>
          </p:cNvPr>
          <p:cNvSpPr txBox="1">
            <a:spLocks noChangeArrowheads="1"/>
          </p:cNvSpPr>
          <p:nvPr/>
        </p:nvSpPr>
        <p:spPr bwMode="auto">
          <a:xfrm>
            <a:off x="396875" y="4833938"/>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32"</a:t>
            </a:r>
          </a:p>
        </p:txBody>
      </p:sp>
      <p:sp>
        <p:nvSpPr>
          <p:cNvPr id="10294" name="Line 68">
            <a:extLst>
              <a:ext uri="{FF2B5EF4-FFF2-40B4-BE49-F238E27FC236}">
                <a16:creationId xmlns:a16="http://schemas.microsoft.com/office/drawing/2014/main" id="{FED50AC0-A0A2-408C-8192-EB7311F08933}"/>
              </a:ext>
            </a:extLst>
          </p:cNvPr>
          <p:cNvSpPr>
            <a:spLocks noChangeShapeType="1"/>
          </p:cNvSpPr>
          <p:nvPr/>
        </p:nvSpPr>
        <p:spPr bwMode="auto">
          <a:xfrm flipV="1">
            <a:off x="560388" y="4365625"/>
            <a:ext cx="0" cy="469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95" name="Line 69">
            <a:extLst>
              <a:ext uri="{FF2B5EF4-FFF2-40B4-BE49-F238E27FC236}">
                <a16:creationId xmlns:a16="http://schemas.microsoft.com/office/drawing/2014/main" id="{2BD1F491-AB86-47F7-9D21-768403F8F435}"/>
              </a:ext>
            </a:extLst>
          </p:cNvPr>
          <p:cNvSpPr>
            <a:spLocks noChangeShapeType="1"/>
          </p:cNvSpPr>
          <p:nvPr/>
        </p:nvSpPr>
        <p:spPr bwMode="auto">
          <a:xfrm>
            <a:off x="560388" y="5340350"/>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96" name="Line 70">
            <a:extLst>
              <a:ext uri="{FF2B5EF4-FFF2-40B4-BE49-F238E27FC236}">
                <a16:creationId xmlns:a16="http://schemas.microsoft.com/office/drawing/2014/main" id="{A5EAEBC9-1721-42A9-B208-5346ABB6BFAE}"/>
              </a:ext>
            </a:extLst>
          </p:cNvPr>
          <p:cNvSpPr>
            <a:spLocks noChangeShapeType="1"/>
          </p:cNvSpPr>
          <p:nvPr/>
        </p:nvSpPr>
        <p:spPr bwMode="auto">
          <a:xfrm flipV="1">
            <a:off x="2608263" y="3940175"/>
            <a:ext cx="0" cy="3603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97" name="Line 71">
            <a:extLst>
              <a:ext uri="{FF2B5EF4-FFF2-40B4-BE49-F238E27FC236}">
                <a16:creationId xmlns:a16="http://schemas.microsoft.com/office/drawing/2014/main" id="{74FF0684-D63E-4734-8DCA-64864B3639BA}"/>
              </a:ext>
            </a:extLst>
          </p:cNvPr>
          <p:cNvSpPr>
            <a:spLocks noChangeShapeType="1"/>
          </p:cNvSpPr>
          <p:nvPr/>
        </p:nvSpPr>
        <p:spPr bwMode="auto">
          <a:xfrm flipV="1">
            <a:off x="4592638" y="3971925"/>
            <a:ext cx="0" cy="3603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98" name="Line 72">
            <a:extLst>
              <a:ext uri="{FF2B5EF4-FFF2-40B4-BE49-F238E27FC236}">
                <a16:creationId xmlns:a16="http://schemas.microsoft.com/office/drawing/2014/main" id="{89124F21-3309-4D67-8489-80BC3E2E4E42}"/>
              </a:ext>
            </a:extLst>
          </p:cNvPr>
          <p:cNvSpPr>
            <a:spLocks noChangeShapeType="1"/>
          </p:cNvSpPr>
          <p:nvPr/>
        </p:nvSpPr>
        <p:spPr bwMode="auto">
          <a:xfrm flipH="1">
            <a:off x="2576513" y="3971925"/>
            <a:ext cx="201612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99" name="Line 73">
            <a:extLst>
              <a:ext uri="{FF2B5EF4-FFF2-40B4-BE49-F238E27FC236}">
                <a16:creationId xmlns:a16="http://schemas.microsoft.com/office/drawing/2014/main" id="{3DEA3EB6-03C8-413F-BB82-3E959158DD78}"/>
              </a:ext>
            </a:extLst>
          </p:cNvPr>
          <p:cNvSpPr>
            <a:spLocks noChangeShapeType="1"/>
          </p:cNvSpPr>
          <p:nvPr/>
        </p:nvSpPr>
        <p:spPr bwMode="auto">
          <a:xfrm>
            <a:off x="3584575" y="3683000"/>
            <a:ext cx="0" cy="576263"/>
          </a:xfrm>
          <a:prstGeom prst="line">
            <a:avLst/>
          </a:prstGeom>
          <a:noFill/>
          <a:ln w="28575">
            <a:solidFill>
              <a:srgbClr val="00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00" name="Line 74">
            <a:extLst>
              <a:ext uri="{FF2B5EF4-FFF2-40B4-BE49-F238E27FC236}">
                <a16:creationId xmlns:a16="http://schemas.microsoft.com/office/drawing/2014/main" id="{3353C1C5-AB22-4087-AE46-5119DED81EF3}"/>
              </a:ext>
            </a:extLst>
          </p:cNvPr>
          <p:cNvSpPr>
            <a:spLocks noChangeShapeType="1"/>
          </p:cNvSpPr>
          <p:nvPr/>
        </p:nvSpPr>
        <p:spPr bwMode="auto">
          <a:xfrm>
            <a:off x="776288" y="6059488"/>
            <a:ext cx="504825"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01" name="Text Box 75">
            <a:extLst>
              <a:ext uri="{FF2B5EF4-FFF2-40B4-BE49-F238E27FC236}">
                <a16:creationId xmlns:a16="http://schemas.microsoft.com/office/drawing/2014/main" id="{A3B12305-A853-4A4D-862E-2304BAC782C2}"/>
              </a:ext>
            </a:extLst>
          </p:cNvPr>
          <p:cNvSpPr txBox="1">
            <a:spLocks noChangeArrowheads="1"/>
          </p:cNvSpPr>
          <p:nvPr/>
        </p:nvSpPr>
        <p:spPr bwMode="auto">
          <a:xfrm>
            <a:off x="1000125" y="5643563"/>
            <a:ext cx="9412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1465 </a:t>
            </a:r>
            <a:r>
              <a:rPr lang="en-US" altLang="en-US" dirty="0" err="1"/>
              <a:t>lb</a:t>
            </a:r>
            <a:endParaRPr lang="en-US" altLang="en-US" dirty="0"/>
          </a:p>
        </p:txBody>
      </p:sp>
      <p:sp>
        <p:nvSpPr>
          <p:cNvPr id="10302" name="Text Box 76">
            <a:extLst>
              <a:ext uri="{FF2B5EF4-FFF2-40B4-BE49-F238E27FC236}">
                <a16:creationId xmlns:a16="http://schemas.microsoft.com/office/drawing/2014/main" id="{D0F90575-D47E-44C8-B7FA-3578A3FFD9DC}"/>
              </a:ext>
            </a:extLst>
          </p:cNvPr>
          <p:cNvSpPr txBox="1">
            <a:spLocks noChangeArrowheads="1"/>
          </p:cNvSpPr>
          <p:nvPr/>
        </p:nvSpPr>
        <p:spPr bwMode="auto">
          <a:xfrm>
            <a:off x="776287" y="6491288"/>
            <a:ext cx="11305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240 </a:t>
            </a:r>
            <a:r>
              <a:rPr lang="en-US" altLang="en-US" dirty="0" err="1"/>
              <a:t>lb</a:t>
            </a:r>
            <a:endParaRPr lang="en-US" altLang="en-US" dirty="0"/>
          </a:p>
        </p:txBody>
      </p:sp>
      <p:sp>
        <p:nvSpPr>
          <p:cNvPr id="10303" name="Line 77">
            <a:extLst>
              <a:ext uri="{FF2B5EF4-FFF2-40B4-BE49-F238E27FC236}">
                <a16:creationId xmlns:a16="http://schemas.microsoft.com/office/drawing/2014/main" id="{9806D07E-7FEF-4FB2-A3B2-B1CA6D5E8989}"/>
              </a:ext>
            </a:extLst>
          </p:cNvPr>
          <p:cNvSpPr>
            <a:spLocks noChangeShapeType="1"/>
          </p:cNvSpPr>
          <p:nvPr/>
        </p:nvSpPr>
        <p:spPr bwMode="auto">
          <a:xfrm>
            <a:off x="2597150" y="4538663"/>
            <a:ext cx="0" cy="1800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04" name="Text Box 78">
            <a:extLst>
              <a:ext uri="{FF2B5EF4-FFF2-40B4-BE49-F238E27FC236}">
                <a16:creationId xmlns:a16="http://schemas.microsoft.com/office/drawing/2014/main" id="{73193ADF-857C-46CC-A57B-B36A93EC83D6}"/>
              </a:ext>
            </a:extLst>
          </p:cNvPr>
          <p:cNvSpPr txBox="1">
            <a:spLocks noChangeArrowheads="1"/>
          </p:cNvSpPr>
          <p:nvPr/>
        </p:nvSpPr>
        <p:spPr bwMode="auto">
          <a:xfrm>
            <a:off x="3571875" y="3500438"/>
            <a:ext cx="933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1600 lb</a:t>
            </a:r>
          </a:p>
        </p:txBody>
      </p:sp>
      <p:sp>
        <p:nvSpPr>
          <p:cNvPr id="10305" name="Line 80">
            <a:extLst>
              <a:ext uri="{FF2B5EF4-FFF2-40B4-BE49-F238E27FC236}">
                <a16:creationId xmlns:a16="http://schemas.microsoft.com/office/drawing/2014/main" id="{EC9BFC87-6ABB-4170-8DE1-C11673948999}"/>
              </a:ext>
            </a:extLst>
          </p:cNvPr>
          <p:cNvSpPr>
            <a:spLocks noChangeShapeType="1"/>
          </p:cNvSpPr>
          <p:nvPr/>
        </p:nvSpPr>
        <p:spPr bwMode="auto">
          <a:xfrm flipV="1">
            <a:off x="1639888" y="3911632"/>
            <a:ext cx="0" cy="43338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06" name="Text Box 81">
            <a:extLst>
              <a:ext uri="{FF2B5EF4-FFF2-40B4-BE49-F238E27FC236}">
                <a16:creationId xmlns:a16="http://schemas.microsoft.com/office/drawing/2014/main" id="{F2F39D77-2E5B-4E6F-83FA-3D00F1F560AE}"/>
              </a:ext>
            </a:extLst>
          </p:cNvPr>
          <p:cNvSpPr txBox="1">
            <a:spLocks noChangeArrowheads="1"/>
          </p:cNvSpPr>
          <p:nvPr/>
        </p:nvSpPr>
        <p:spPr bwMode="auto">
          <a:xfrm>
            <a:off x="685060" y="3839785"/>
            <a:ext cx="9412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1465 </a:t>
            </a:r>
            <a:r>
              <a:rPr lang="en-US" altLang="en-US" dirty="0" err="1"/>
              <a:t>lb</a:t>
            </a:r>
            <a:endParaRPr lang="en-US" altLang="en-US" dirty="0"/>
          </a:p>
        </p:txBody>
      </p:sp>
      <p:sp>
        <p:nvSpPr>
          <p:cNvPr id="10307" name="Text Box 82">
            <a:extLst>
              <a:ext uri="{FF2B5EF4-FFF2-40B4-BE49-F238E27FC236}">
                <a16:creationId xmlns:a16="http://schemas.microsoft.com/office/drawing/2014/main" id="{714DB9D3-AC19-438F-9FE6-9C4A16BD2EFE}"/>
              </a:ext>
            </a:extLst>
          </p:cNvPr>
          <p:cNvSpPr txBox="1">
            <a:spLocks noChangeArrowheads="1"/>
          </p:cNvSpPr>
          <p:nvPr/>
        </p:nvSpPr>
        <p:spPr bwMode="auto">
          <a:xfrm>
            <a:off x="1571625" y="3571875"/>
            <a:ext cx="9651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1840 </a:t>
            </a:r>
            <a:r>
              <a:rPr lang="en-US" altLang="en-US" dirty="0" err="1"/>
              <a:t>lb</a:t>
            </a:r>
            <a:endParaRPr lang="en-US" altLang="en-US" dirty="0"/>
          </a:p>
        </p:txBody>
      </p:sp>
      <p:sp>
        <p:nvSpPr>
          <p:cNvPr id="10308" name="Line 83">
            <a:extLst>
              <a:ext uri="{FF2B5EF4-FFF2-40B4-BE49-F238E27FC236}">
                <a16:creationId xmlns:a16="http://schemas.microsoft.com/office/drawing/2014/main" id="{5C1FCF1D-A666-489B-BB29-8D68868E1F5F}"/>
              </a:ext>
            </a:extLst>
          </p:cNvPr>
          <p:cNvSpPr>
            <a:spLocks noChangeShapeType="1"/>
          </p:cNvSpPr>
          <p:nvPr/>
        </p:nvSpPr>
        <p:spPr bwMode="auto">
          <a:xfrm>
            <a:off x="776288" y="6059488"/>
            <a:ext cx="0" cy="5762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09" name="Line 84">
            <a:extLst>
              <a:ext uri="{FF2B5EF4-FFF2-40B4-BE49-F238E27FC236}">
                <a16:creationId xmlns:a16="http://schemas.microsoft.com/office/drawing/2014/main" id="{28B77621-5F8E-484B-955D-DAF7ED236D3E}"/>
              </a:ext>
            </a:extLst>
          </p:cNvPr>
          <p:cNvSpPr>
            <a:spLocks noChangeShapeType="1"/>
          </p:cNvSpPr>
          <p:nvPr/>
        </p:nvSpPr>
        <p:spPr bwMode="auto">
          <a:xfrm>
            <a:off x="3584575" y="4548188"/>
            <a:ext cx="0" cy="1800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0" name="Line 85">
            <a:extLst>
              <a:ext uri="{FF2B5EF4-FFF2-40B4-BE49-F238E27FC236}">
                <a16:creationId xmlns:a16="http://schemas.microsoft.com/office/drawing/2014/main" id="{3D52E1D1-5F99-4987-8D91-44F2E0B3CABD}"/>
              </a:ext>
            </a:extLst>
          </p:cNvPr>
          <p:cNvSpPr>
            <a:spLocks noChangeShapeType="1"/>
          </p:cNvSpPr>
          <p:nvPr/>
        </p:nvSpPr>
        <p:spPr bwMode="auto">
          <a:xfrm flipH="1">
            <a:off x="1136650" y="4365625"/>
            <a:ext cx="503238"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11" name="Rectangle 86">
            <a:extLst>
              <a:ext uri="{FF2B5EF4-FFF2-40B4-BE49-F238E27FC236}">
                <a16:creationId xmlns:a16="http://schemas.microsoft.com/office/drawing/2014/main" id="{19570ED1-5E61-4467-8202-FA756899E341}"/>
              </a:ext>
            </a:extLst>
          </p:cNvPr>
          <p:cNvSpPr>
            <a:spLocks noChangeArrowheads="1"/>
          </p:cNvSpPr>
          <p:nvPr/>
        </p:nvSpPr>
        <p:spPr bwMode="auto">
          <a:xfrm rot="2323051">
            <a:off x="5846763" y="4338638"/>
            <a:ext cx="2646362" cy="114300"/>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10312" name="Line 90">
            <a:extLst>
              <a:ext uri="{FF2B5EF4-FFF2-40B4-BE49-F238E27FC236}">
                <a16:creationId xmlns:a16="http://schemas.microsoft.com/office/drawing/2014/main" id="{31FDDD19-F4DB-428B-BF63-AA39B47BAF0E}"/>
              </a:ext>
            </a:extLst>
          </p:cNvPr>
          <p:cNvSpPr>
            <a:spLocks noChangeShapeType="1"/>
          </p:cNvSpPr>
          <p:nvPr/>
        </p:nvSpPr>
        <p:spPr bwMode="auto">
          <a:xfrm>
            <a:off x="7202488" y="4395788"/>
            <a:ext cx="5810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13" name="Line 92">
            <a:extLst>
              <a:ext uri="{FF2B5EF4-FFF2-40B4-BE49-F238E27FC236}">
                <a16:creationId xmlns:a16="http://schemas.microsoft.com/office/drawing/2014/main" id="{821CD941-F178-430F-B86D-00FC28493D1A}"/>
              </a:ext>
            </a:extLst>
          </p:cNvPr>
          <p:cNvSpPr>
            <a:spLocks noChangeShapeType="1"/>
          </p:cNvSpPr>
          <p:nvPr/>
        </p:nvSpPr>
        <p:spPr bwMode="auto">
          <a:xfrm>
            <a:off x="7143750" y="4516438"/>
            <a:ext cx="0" cy="1014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4" name="Line 94">
            <a:extLst>
              <a:ext uri="{FF2B5EF4-FFF2-40B4-BE49-F238E27FC236}">
                <a16:creationId xmlns:a16="http://schemas.microsoft.com/office/drawing/2014/main" id="{C9910BF5-E116-4A09-99EB-DA9F77F9F9EF}"/>
              </a:ext>
            </a:extLst>
          </p:cNvPr>
          <p:cNvSpPr>
            <a:spLocks noChangeShapeType="1"/>
          </p:cNvSpPr>
          <p:nvPr/>
        </p:nvSpPr>
        <p:spPr bwMode="auto">
          <a:xfrm flipV="1">
            <a:off x="7143750" y="3662363"/>
            <a:ext cx="0" cy="5984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5" name="Text Box 101">
            <a:extLst>
              <a:ext uri="{FF2B5EF4-FFF2-40B4-BE49-F238E27FC236}">
                <a16:creationId xmlns:a16="http://schemas.microsoft.com/office/drawing/2014/main" id="{AB196D2A-8DB2-464F-A81F-442ECEFA947D}"/>
              </a:ext>
            </a:extLst>
          </p:cNvPr>
          <p:cNvSpPr txBox="1">
            <a:spLocks noChangeArrowheads="1"/>
          </p:cNvSpPr>
          <p:nvPr/>
        </p:nvSpPr>
        <p:spPr bwMode="auto">
          <a:xfrm>
            <a:off x="6524626" y="5510161"/>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16"</a:t>
            </a:r>
          </a:p>
        </p:txBody>
      </p:sp>
      <p:sp>
        <p:nvSpPr>
          <p:cNvPr id="10316" name="Text Box 102">
            <a:extLst>
              <a:ext uri="{FF2B5EF4-FFF2-40B4-BE49-F238E27FC236}">
                <a16:creationId xmlns:a16="http://schemas.microsoft.com/office/drawing/2014/main" id="{4B2F3BF7-B025-4D76-B631-F64A8D8148E6}"/>
              </a:ext>
            </a:extLst>
          </p:cNvPr>
          <p:cNvSpPr txBox="1">
            <a:spLocks noChangeArrowheads="1"/>
          </p:cNvSpPr>
          <p:nvPr/>
        </p:nvSpPr>
        <p:spPr bwMode="auto">
          <a:xfrm>
            <a:off x="7482273" y="5530445"/>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16"</a:t>
            </a:r>
          </a:p>
        </p:txBody>
      </p:sp>
      <p:sp>
        <p:nvSpPr>
          <p:cNvPr id="10317" name="Text Box 103">
            <a:extLst>
              <a:ext uri="{FF2B5EF4-FFF2-40B4-BE49-F238E27FC236}">
                <a16:creationId xmlns:a16="http://schemas.microsoft.com/office/drawing/2014/main" id="{9ED903A4-0840-48EE-9EC1-8EEA9A2C3549}"/>
              </a:ext>
            </a:extLst>
          </p:cNvPr>
          <p:cNvSpPr txBox="1">
            <a:spLocks noChangeArrowheads="1"/>
          </p:cNvSpPr>
          <p:nvPr/>
        </p:nvSpPr>
        <p:spPr bwMode="auto">
          <a:xfrm>
            <a:off x="7380288" y="3954463"/>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750 lb</a:t>
            </a:r>
          </a:p>
        </p:txBody>
      </p:sp>
      <p:sp>
        <p:nvSpPr>
          <p:cNvPr id="10318" name="Line 106">
            <a:extLst>
              <a:ext uri="{FF2B5EF4-FFF2-40B4-BE49-F238E27FC236}">
                <a16:creationId xmlns:a16="http://schemas.microsoft.com/office/drawing/2014/main" id="{51568E43-7BA2-4798-8BEE-47ECE563FA0D}"/>
              </a:ext>
            </a:extLst>
          </p:cNvPr>
          <p:cNvSpPr>
            <a:spLocks noChangeShapeType="1"/>
          </p:cNvSpPr>
          <p:nvPr/>
        </p:nvSpPr>
        <p:spPr bwMode="auto">
          <a:xfrm flipH="1">
            <a:off x="7472363" y="5230813"/>
            <a:ext cx="720725"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19" name="Line 107">
            <a:extLst>
              <a:ext uri="{FF2B5EF4-FFF2-40B4-BE49-F238E27FC236}">
                <a16:creationId xmlns:a16="http://schemas.microsoft.com/office/drawing/2014/main" id="{CC948472-AC03-4DFE-9C4E-06D325367674}"/>
              </a:ext>
            </a:extLst>
          </p:cNvPr>
          <p:cNvSpPr>
            <a:spLocks noChangeShapeType="1"/>
          </p:cNvSpPr>
          <p:nvPr/>
        </p:nvSpPr>
        <p:spPr bwMode="auto">
          <a:xfrm flipV="1">
            <a:off x="8193088" y="4654550"/>
            <a:ext cx="0" cy="5762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20" name="Text Box 108">
            <a:extLst>
              <a:ext uri="{FF2B5EF4-FFF2-40B4-BE49-F238E27FC236}">
                <a16:creationId xmlns:a16="http://schemas.microsoft.com/office/drawing/2014/main" id="{C800C007-047B-42B9-B53E-D0D4B6AFD255}"/>
              </a:ext>
            </a:extLst>
          </p:cNvPr>
          <p:cNvSpPr txBox="1">
            <a:spLocks noChangeArrowheads="1"/>
          </p:cNvSpPr>
          <p:nvPr/>
        </p:nvSpPr>
        <p:spPr bwMode="auto">
          <a:xfrm>
            <a:off x="6902555" y="4846462"/>
            <a:ext cx="9412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2215 </a:t>
            </a:r>
            <a:r>
              <a:rPr lang="en-US" altLang="en-US" dirty="0" err="1"/>
              <a:t>lb</a:t>
            </a:r>
            <a:endParaRPr lang="en-US" altLang="en-US" dirty="0"/>
          </a:p>
        </p:txBody>
      </p:sp>
      <p:sp>
        <p:nvSpPr>
          <p:cNvPr id="10321" name="Text Box 109">
            <a:extLst>
              <a:ext uri="{FF2B5EF4-FFF2-40B4-BE49-F238E27FC236}">
                <a16:creationId xmlns:a16="http://schemas.microsoft.com/office/drawing/2014/main" id="{5C8890AE-888C-441E-BDEE-9DF99C46D12E}"/>
              </a:ext>
            </a:extLst>
          </p:cNvPr>
          <p:cNvSpPr txBox="1">
            <a:spLocks noChangeArrowheads="1"/>
          </p:cNvSpPr>
          <p:nvPr/>
        </p:nvSpPr>
        <p:spPr bwMode="auto">
          <a:xfrm>
            <a:off x="8172450" y="4221163"/>
            <a:ext cx="9412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1840 </a:t>
            </a:r>
            <a:r>
              <a:rPr lang="en-US" altLang="en-US" dirty="0" err="1"/>
              <a:t>lb</a:t>
            </a:r>
            <a:endParaRPr lang="en-US" altLang="en-US" dirty="0"/>
          </a:p>
        </p:txBody>
      </p:sp>
      <p:sp>
        <p:nvSpPr>
          <p:cNvPr id="10322" name="Line 110">
            <a:extLst>
              <a:ext uri="{FF2B5EF4-FFF2-40B4-BE49-F238E27FC236}">
                <a16:creationId xmlns:a16="http://schemas.microsoft.com/office/drawing/2014/main" id="{85BDFA5D-D9E3-440C-9995-86ADAAC2629E}"/>
              </a:ext>
            </a:extLst>
          </p:cNvPr>
          <p:cNvSpPr>
            <a:spLocks noChangeShapeType="1"/>
          </p:cNvSpPr>
          <p:nvPr/>
        </p:nvSpPr>
        <p:spPr bwMode="auto">
          <a:xfrm>
            <a:off x="5580063" y="3571875"/>
            <a:ext cx="576262"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23" name="Text Box 111">
            <a:extLst>
              <a:ext uri="{FF2B5EF4-FFF2-40B4-BE49-F238E27FC236}">
                <a16:creationId xmlns:a16="http://schemas.microsoft.com/office/drawing/2014/main" id="{39167933-927A-4221-A21F-EBED23C918E0}"/>
              </a:ext>
            </a:extLst>
          </p:cNvPr>
          <p:cNvSpPr txBox="1">
            <a:spLocks noChangeArrowheads="1"/>
          </p:cNvSpPr>
          <p:nvPr/>
        </p:nvSpPr>
        <p:spPr bwMode="auto">
          <a:xfrm>
            <a:off x="5069734" y="3146981"/>
            <a:ext cx="9412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1465 </a:t>
            </a:r>
            <a:r>
              <a:rPr lang="en-US" altLang="en-US" dirty="0" err="1"/>
              <a:t>lb</a:t>
            </a:r>
            <a:endParaRPr lang="en-US" altLang="en-US" dirty="0"/>
          </a:p>
        </p:txBody>
      </p:sp>
      <p:sp>
        <p:nvSpPr>
          <p:cNvPr id="10324" name="Line 112">
            <a:extLst>
              <a:ext uri="{FF2B5EF4-FFF2-40B4-BE49-F238E27FC236}">
                <a16:creationId xmlns:a16="http://schemas.microsoft.com/office/drawing/2014/main" id="{1FBE0525-1F38-4665-A34F-2CC26F806B70}"/>
              </a:ext>
            </a:extLst>
          </p:cNvPr>
          <p:cNvSpPr>
            <a:spLocks noChangeShapeType="1"/>
          </p:cNvSpPr>
          <p:nvPr/>
        </p:nvSpPr>
        <p:spPr bwMode="auto">
          <a:xfrm>
            <a:off x="6156325" y="3573463"/>
            <a:ext cx="0" cy="5762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25" name="Text Box 113">
            <a:extLst>
              <a:ext uri="{FF2B5EF4-FFF2-40B4-BE49-F238E27FC236}">
                <a16:creationId xmlns:a16="http://schemas.microsoft.com/office/drawing/2014/main" id="{544B1B7D-3D0C-481E-9517-F6CF33B2D649}"/>
              </a:ext>
            </a:extLst>
          </p:cNvPr>
          <p:cNvSpPr txBox="1">
            <a:spLocks noChangeArrowheads="1"/>
          </p:cNvSpPr>
          <p:nvPr/>
        </p:nvSpPr>
        <p:spPr bwMode="auto">
          <a:xfrm>
            <a:off x="5703888" y="4097338"/>
            <a:ext cx="9412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1840 </a:t>
            </a:r>
            <a:r>
              <a:rPr lang="en-US" altLang="en-US" dirty="0" err="1"/>
              <a:t>lb</a:t>
            </a:r>
            <a:endParaRPr lang="en-US" altLang="en-US" dirty="0"/>
          </a:p>
        </p:txBody>
      </p:sp>
      <p:sp>
        <p:nvSpPr>
          <p:cNvPr id="10326" name="Line 114">
            <a:extLst>
              <a:ext uri="{FF2B5EF4-FFF2-40B4-BE49-F238E27FC236}">
                <a16:creationId xmlns:a16="http://schemas.microsoft.com/office/drawing/2014/main" id="{6DC865D2-61F9-4B81-813C-D6D39D1673EC}"/>
              </a:ext>
            </a:extLst>
          </p:cNvPr>
          <p:cNvSpPr>
            <a:spLocks noChangeShapeType="1"/>
          </p:cNvSpPr>
          <p:nvPr/>
        </p:nvSpPr>
        <p:spPr bwMode="auto">
          <a:xfrm>
            <a:off x="6156325" y="4508500"/>
            <a:ext cx="0" cy="1152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7" name="Line 115">
            <a:extLst>
              <a:ext uri="{FF2B5EF4-FFF2-40B4-BE49-F238E27FC236}">
                <a16:creationId xmlns:a16="http://schemas.microsoft.com/office/drawing/2014/main" id="{C366A980-AEAD-49F6-9F3A-4AE5AED397B1}"/>
              </a:ext>
            </a:extLst>
          </p:cNvPr>
          <p:cNvSpPr>
            <a:spLocks noChangeShapeType="1"/>
          </p:cNvSpPr>
          <p:nvPr/>
        </p:nvSpPr>
        <p:spPr bwMode="auto">
          <a:xfrm>
            <a:off x="8213725" y="5300663"/>
            <a:ext cx="0" cy="288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8" name="Text Box 116">
            <a:extLst>
              <a:ext uri="{FF2B5EF4-FFF2-40B4-BE49-F238E27FC236}">
                <a16:creationId xmlns:a16="http://schemas.microsoft.com/office/drawing/2014/main" id="{61EB5B17-2F30-47F6-AFD9-827FE124E8E1}"/>
              </a:ext>
            </a:extLst>
          </p:cNvPr>
          <p:cNvSpPr txBox="1">
            <a:spLocks noChangeArrowheads="1"/>
          </p:cNvSpPr>
          <p:nvPr/>
        </p:nvSpPr>
        <p:spPr bwMode="auto">
          <a:xfrm>
            <a:off x="6143625" y="2571750"/>
            <a:ext cx="2540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equilibrium of BDE is automatically satisfied</a:t>
            </a:r>
          </a:p>
        </p:txBody>
      </p:sp>
      <p:sp>
        <p:nvSpPr>
          <p:cNvPr id="10329" name="Text Box 117">
            <a:extLst>
              <a:ext uri="{FF2B5EF4-FFF2-40B4-BE49-F238E27FC236}">
                <a16:creationId xmlns:a16="http://schemas.microsoft.com/office/drawing/2014/main" id="{4762C329-F951-4DC7-AF07-70EF03AD02F1}"/>
              </a:ext>
            </a:extLst>
          </p:cNvPr>
          <p:cNvSpPr txBox="1">
            <a:spLocks noChangeArrowheads="1"/>
          </p:cNvSpPr>
          <p:nvPr/>
        </p:nvSpPr>
        <p:spPr bwMode="auto">
          <a:xfrm>
            <a:off x="1042988" y="2924175"/>
            <a:ext cx="3587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forces asked for are shown below</a:t>
            </a:r>
          </a:p>
        </p:txBody>
      </p:sp>
      <p:sp>
        <p:nvSpPr>
          <p:cNvPr id="10330" name="Text Box 118">
            <a:extLst>
              <a:ext uri="{FF2B5EF4-FFF2-40B4-BE49-F238E27FC236}">
                <a16:creationId xmlns:a16="http://schemas.microsoft.com/office/drawing/2014/main" id="{ACE054E4-0F06-4C05-A7D3-2E62B35B02AE}"/>
              </a:ext>
            </a:extLst>
          </p:cNvPr>
          <p:cNvSpPr txBox="1">
            <a:spLocks noChangeArrowheads="1"/>
          </p:cNvSpPr>
          <p:nvPr/>
        </p:nvSpPr>
        <p:spPr bwMode="auto">
          <a:xfrm>
            <a:off x="4438639" y="5793291"/>
            <a:ext cx="3475037"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Note: if we had asked for forces at B </a:t>
            </a:r>
            <a:r>
              <a:rPr lang="en-US" altLang="en-US" u="sng" dirty="0"/>
              <a:t>on BDE</a:t>
            </a:r>
            <a:r>
              <a:rPr lang="en-US" altLang="en-US" dirty="0"/>
              <a:t>, correct answers would be the forces shown here </a:t>
            </a:r>
          </a:p>
        </p:txBody>
      </p:sp>
      <p:sp>
        <p:nvSpPr>
          <p:cNvPr id="10331" name="TextBox 92">
            <a:extLst>
              <a:ext uri="{FF2B5EF4-FFF2-40B4-BE49-F238E27FC236}">
                <a16:creationId xmlns:a16="http://schemas.microsoft.com/office/drawing/2014/main" id="{DBC158B8-DC66-4735-B44F-4512D413B76B}"/>
              </a:ext>
            </a:extLst>
          </p:cNvPr>
          <p:cNvSpPr txBox="1">
            <a:spLocks noChangeArrowheads="1"/>
          </p:cNvSpPr>
          <p:nvPr/>
        </p:nvSpPr>
        <p:spPr bwMode="auto">
          <a:xfrm>
            <a:off x="5286375" y="1000125"/>
            <a:ext cx="3286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Note: there are no two-force members here</a:t>
            </a:r>
          </a:p>
        </p:txBody>
      </p:sp>
      <p:sp>
        <p:nvSpPr>
          <p:cNvPr id="10332" name="Line 92">
            <a:extLst>
              <a:ext uri="{FF2B5EF4-FFF2-40B4-BE49-F238E27FC236}">
                <a16:creationId xmlns:a16="http://schemas.microsoft.com/office/drawing/2014/main" id="{72109A8D-A075-4B17-843E-BDA368C4B08F}"/>
              </a:ext>
            </a:extLst>
          </p:cNvPr>
          <p:cNvSpPr>
            <a:spLocks noChangeShapeType="1"/>
          </p:cNvSpPr>
          <p:nvPr/>
        </p:nvSpPr>
        <p:spPr bwMode="auto">
          <a:xfrm flipV="1">
            <a:off x="5003800" y="3860800"/>
            <a:ext cx="863600" cy="16557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3" name="Straight Connector 2">
            <a:extLst>
              <a:ext uri="{FF2B5EF4-FFF2-40B4-BE49-F238E27FC236}">
                <a16:creationId xmlns:a16="http://schemas.microsoft.com/office/drawing/2014/main" id="{0D4AC66D-0225-A540-13B4-0105635E59E9}"/>
              </a:ext>
            </a:extLst>
          </p:cNvPr>
          <p:cNvCxnSpPr/>
          <p:nvPr/>
        </p:nvCxnSpPr>
        <p:spPr>
          <a:xfrm>
            <a:off x="442913" y="5988050"/>
            <a:ext cx="2349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 name="Straight Arrow Connector 1">
            <a:extLst>
              <a:ext uri="{FF2B5EF4-FFF2-40B4-BE49-F238E27FC236}">
                <a16:creationId xmlns:a16="http://schemas.microsoft.com/office/drawing/2014/main" id="{A4248A50-1C81-CBC5-F73F-80E84C1497F6}"/>
              </a:ext>
            </a:extLst>
          </p:cNvPr>
          <p:cNvCxnSpPr>
            <a:cxnSpLocks/>
          </p:cNvCxnSpPr>
          <p:nvPr/>
        </p:nvCxnSpPr>
        <p:spPr>
          <a:xfrm>
            <a:off x="732169" y="2522538"/>
            <a:ext cx="840824"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994740FE-5540-1125-6B26-05D8A19B83D2}"/>
              </a:ext>
            </a:extLst>
          </p:cNvPr>
          <p:cNvCxnSpPr>
            <a:cxnSpLocks/>
          </p:cNvCxnSpPr>
          <p:nvPr/>
        </p:nvCxnSpPr>
        <p:spPr>
          <a:xfrm>
            <a:off x="2522537" y="2522538"/>
            <a:ext cx="9906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E9A5272B-F82D-36A8-C073-D57CB5BFB64A}"/>
              </a:ext>
            </a:extLst>
          </p:cNvPr>
          <p:cNvCxnSpPr>
            <a:cxnSpLocks/>
          </p:cNvCxnSpPr>
          <p:nvPr/>
        </p:nvCxnSpPr>
        <p:spPr>
          <a:xfrm>
            <a:off x="3586163" y="2522538"/>
            <a:ext cx="89535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0B447CCE-6F1E-56DC-D1BB-15C2C97D5AD4}"/>
              </a:ext>
            </a:extLst>
          </p:cNvPr>
          <p:cNvCxnSpPr/>
          <p:nvPr/>
        </p:nvCxnSpPr>
        <p:spPr>
          <a:xfrm>
            <a:off x="1619250" y="2522538"/>
            <a:ext cx="90328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3C8C899-5C11-D924-8AEA-2CC849265546}"/>
              </a:ext>
            </a:extLst>
          </p:cNvPr>
          <p:cNvCxnSpPr/>
          <p:nvPr/>
        </p:nvCxnSpPr>
        <p:spPr>
          <a:xfrm>
            <a:off x="3590925" y="2424973"/>
            <a:ext cx="0" cy="2447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6F2A6C58-F723-1124-EC26-3E95083468A8}"/>
              </a:ext>
            </a:extLst>
          </p:cNvPr>
          <p:cNvCxnSpPr>
            <a:cxnSpLocks/>
          </p:cNvCxnSpPr>
          <p:nvPr/>
        </p:nvCxnSpPr>
        <p:spPr>
          <a:xfrm>
            <a:off x="809845" y="6283325"/>
            <a:ext cx="840824"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61EDB81-E29A-846E-BB50-97E78418B545}"/>
              </a:ext>
            </a:extLst>
          </p:cNvPr>
          <p:cNvCxnSpPr>
            <a:cxnSpLocks/>
          </p:cNvCxnSpPr>
          <p:nvPr/>
        </p:nvCxnSpPr>
        <p:spPr>
          <a:xfrm>
            <a:off x="2589213" y="6283325"/>
            <a:ext cx="9906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9FE7496-223A-88EB-7316-6BDF8D9F215A}"/>
              </a:ext>
            </a:extLst>
          </p:cNvPr>
          <p:cNvCxnSpPr/>
          <p:nvPr/>
        </p:nvCxnSpPr>
        <p:spPr>
          <a:xfrm>
            <a:off x="1692276" y="6283325"/>
            <a:ext cx="90328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EEFE962-BE6D-C2B3-8657-6EE41576050B}"/>
              </a:ext>
            </a:extLst>
          </p:cNvPr>
          <p:cNvCxnSpPr>
            <a:cxnSpLocks/>
          </p:cNvCxnSpPr>
          <p:nvPr/>
        </p:nvCxnSpPr>
        <p:spPr>
          <a:xfrm>
            <a:off x="6143625" y="5516563"/>
            <a:ext cx="9906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D82D576-E2EB-D874-CB3F-3A117931AAC9}"/>
              </a:ext>
            </a:extLst>
          </p:cNvPr>
          <p:cNvCxnSpPr>
            <a:cxnSpLocks/>
          </p:cNvCxnSpPr>
          <p:nvPr/>
        </p:nvCxnSpPr>
        <p:spPr>
          <a:xfrm>
            <a:off x="7169944" y="5516563"/>
            <a:ext cx="100250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a:extLst>
              <a:ext uri="{FF2B5EF4-FFF2-40B4-BE49-F238E27FC236}">
                <a16:creationId xmlns:a16="http://schemas.microsoft.com/office/drawing/2014/main" id="{1E53CA7A-AD4F-4A0E-8224-0F192A2B48D2}"/>
              </a:ext>
            </a:extLst>
          </p:cNvPr>
          <p:cNvSpPr txBox="1">
            <a:spLocks noChangeArrowheads="1"/>
          </p:cNvSpPr>
          <p:nvPr/>
        </p:nvSpPr>
        <p:spPr bwMode="auto">
          <a:xfrm>
            <a:off x="684213" y="115888"/>
            <a:ext cx="54768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We could have solved this as a system of equations</a:t>
            </a:r>
          </a:p>
        </p:txBody>
      </p:sp>
      <p:graphicFrame>
        <p:nvGraphicFramePr>
          <p:cNvPr id="11267" name="Object 41">
            <a:extLst>
              <a:ext uri="{FF2B5EF4-FFF2-40B4-BE49-F238E27FC236}">
                <a16:creationId xmlns:a16="http://schemas.microsoft.com/office/drawing/2014/main" id="{C5C7DD28-DB56-42CA-9D55-43DB4876B606}"/>
              </a:ext>
            </a:extLst>
          </p:cNvPr>
          <p:cNvGraphicFramePr>
            <a:graphicFrameLocks noChangeAspect="1"/>
          </p:cNvGraphicFramePr>
          <p:nvPr>
            <p:extLst>
              <p:ext uri="{D42A27DB-BD31-4B8C-83A1-F6EECF244321}">
                <p14:modId xmlns:p14="http://schemas.microsoft.com/office/powerpoint/2010/main" val="1085790616"/>
              </p:ext>
            </p:extLst>
          </p:nvPr>
        </p:nvGraphicFramePr>
        <p:xfrm>
          <a:off x="900113" y="577056"/>
          <a:ext cx="3816350" cy="842962"/>
        </p:xfrm>
        <a:graphic>
          <a:graphicData uri="http://schemas.openxmlformats.org/presentationml/2006/ole">
            <mc:AlternateContent xmlns:mc="http://schemas.openxmlformats.org/markup-compatibility/2006">
              <mc:Choice xmlns:v="urn:schemas-microsoft-com:vml" Requires="v">
                <p:oleObj name="Equation" r:id="rId3" imgW="2413000" imgH="533400" progId="Equation.DSMT4">
                  <p:embed/>
                </p:oleObj>
              </mc:Choice>
              <mc:Fallback>
                <p:oleObj name="Equation" r:id="rId3" imgW="2413000" imgH="533400" progId="Equation.DSMT4">
                  <p:embed/>
                  <p:pic>
                    <p:nvPicPr>
                      <p:cNvPr id="0"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577056"/>
                        <a:ext cx="3816350" cy="842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8" name="Object 42">
            <a:extLst>
              <a:ext uri="{FF2B5EF4-FFF2-40B4-BE49-F238E27FC236}">
                <a16:creationId xmlns:a16="http://schemas.microsoft.com/office/drawing/2014/main" id="{A81CB957-02D0-4AE2-BCFF-4EF452DAB3DE}"/>
              </a:ext>
            </a:extLst>
          </p:cNvPr>
          <p:cNvGraphicFramePr>
            <a:graphicFrameLocks noChangeAspect="1"/>
          </p:cNvGraphicFramePr>
          <p:nvPr>
            <p:extLst>
              <p:ext uri="{D42A27DB-BD31-4B8C-83A1-F6EECF244321}">
                <p14:modId xmlns:p14="http://schemas.microsoft.com/office/powerpoint/2010/main" val="2372706660"/>
              </p:ext>
            </p:extLst>
          </p:nvPr>
        </p:nvGraphicFramePr>
        <p:xfrm>
          <a:off x="900113" y="1513681"/>
          <a:ext cx="1944687" cy="855662"/>
        </p:xfrm>
        <a:graphic>
          <a:graphicData uri="http://schemas.openxmlformats.org/presentationml/2006/ole">
            <mc:AlternateContent xmlns:mc="http://schemas.openxmlformats.org/markup-compatibility/2006">
              <mc:Choice xmlns:v="urn:schemas-microsoft-com:vml" Requires="v">
                <p:oleObj name="Equation" r:id="rId5" imgW="1155700" imgH="508000" progId="Equation.DSMT4">
                  <p:embed/>
                </p:oleObj>
              </mc:Choice>
              <mc:Fallback>
                <p:oleObj name="Equation" r:id="rId5" imgW="1155700" imgH="508000" progId="Equation.DSMT4">
                  <p:embed/>
                  <p:pic>
                    <p:nvPicPr>
                      <p:cNvPr id="0" name="Object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113" y="1513681"/>
                        <a:ext cx="1944687" cy="855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9" name="Object 43">
            <a:extLst>
              <a:ext uri="{FF2B5EF4-FFF2-40B4-BE49-F238E27FC236}">
                <a16:creationId xmlns:a16="http://schemas.microsoft.com/office/drawing/2014/main" id="{49554A43-D646-49E1-89C5-0F9032B9872B}"/>
              </a:ext>
            </a:extLst>
          </p:cNvPr>
          <p:cNvGraphicFramePr>
            <a:graphicFrameLocks noChangeAspect="1"/>
          </p:cNvGraphicFramePr>
          <p:nvPr>
            <p:extLst>
              <p:ext uri="{D42A27DB-BD31-4B8C-83A1-F6EECF244321}">
                <p14:modId xmlns:p14="http://schemas.microsoft.com/office/powerpoint/2010/main" val="3317824733"/>
              </p:ext>
            </p:extLst>
          </p:nvPr>
        </p:nvGraphicFramePr>
        <p:xfrm>
          <a:off x="684213" y="5878512"/>
          <a:ext cx="2089150" cy="933450"/>
        </p:xfrm>
        <a:graphic>
          <a:graphicData uri="http://schemas.openxmlformats.org/presentationml/2006/ole">
            <mc:AlternateContent xmlns:mc="http://schemas.openxmlformats.org/markup-compatibility/2006">
              <mc:Choice xmlns:v="urn:schemas-microsoft-com:vml" Requires="v">
                <p:oleObj name="Equation" r:id="rId7" imgW="1079032" imgH="482391" progId="Equation.DSMT4">
                  <p:embed/>
                </p:oleObj>
              </mc:Choice>
              <mc:Fallback>
                <p:oleObj name="Equation" r:id="rId7" imgW="1079032" imgH="482391" progId="Equation.DSMT4">
                  <p:embed/>
                  <p:pic>
                    <p:nvPicPr>
                      <p:cNvPr id="0" name="Object 4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4213" y="5878512"/>
                        <a:ext cx="2089150" cy="933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0" name="Object 44">
            <a:extLst>
              <a:ext uri="{FF2B5EF4-FFF2-40B4-BE49-F238E27FC236}">
                <a16:creationId xmlns:a16="http://schemas.microsoft.com/office/drawing/2014/main" id="{857552F5-892D-4EA0-B587-0ED0AB30F8CA}"/>
              </a:ext>
            </a:extLst>
          </p:cNvPr>
          <p:cNvGraphicFramePr>
            <a:graphicFrameLocks noChangeAspect="1"/>
          </p:cNvGraphicFramePr>
          <p:nvPr/>
        </p:nvGraphicFramePr>
        <p:xfrm>
          <a:off x="900113" y="2544763"/>
          <a:ext cx="3903662" cy="895350"/>
        </p:xfrm>
        <a:graphic>
          <a:graphicData uri="http://schemas.openxmlformats.org/presentationml/2006/ole">
            <mc:AlternateContent xmlns:mc="http://schemas.openxmlformats.org/markup-compatibility/2006">
              <mc:Choice xmlns:v="urn:schemas-microsoft-com:vml" Requires="v">
                <p:oleObj name="Equation" r:id="rId9" imgW="2324100" imgH="533400" progId="Equation.DSMT4">
                  <p:embed/>
                </p:oleObj>
              </mc:Choice>
              <mc:Fallback>
                <p:oleObj name="Equation" r:id="rId9" imgW="2324100" imgH="533400" progId="Equation.DSMT4">
                  <p:embed/>
                  <p:pic>
                    <p:nvPicPr>
                      <p:cNvPr id="0" name="Object 4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00113" y="2544763"/>
                        <a:ext cx="3903662" cy="89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1" name="Object 45">
            <a:extLst>
              <a:ext uri="{FF2B5EF4-FFF2-40B4-BE49-F238E27FC236}">
                <a16:creationId xmlns:a16="http://schemas.microsoft.com/office/drawing/2014/main" id="{1611D317-850E-4F7D-9B7D-57953441E4B4}"/>
              </a:ext>
            </a:extLst>
          </p:cNvPr>
          <p:cNvGraphicFramePr>
            <a:graphicFrameLocks noChangeAspect="1"/>
          </p:cNvGraphicFramePr>
          <p:nvPr>
            <p:extLst>
              <p:ext uri="{D42A27DB-BD31-4B8C-83A1-F6EECF244321}">
                <p14:modId xmlns:p14="http://schemas.microsoft.com/office/powerpoint/2010/main" val="106072728"/>
              </p:ext>
            </p:extLst>
          </p:nvPr>
        </p:nvGraphicFramePr>
        <p:xfrm>
          <a:off x="755650" y="3670300"/>
          <a:ext cx="1944688" cy="2073275"/>
        </p:xfrm>
        <a:graphic>
          <a:graphicData uri="http://schemas.openxmlformats.org/presentationml/2006/ole">
            <mc:AlternateContent xmlns:mc="http://schemas.openxmlformats.org/markup-compatibility/2006">
              <mc:Choice xmlns:v="urn:schemas-microsoft-com:vml" Requires="v">
                <p:oleObj name="Equation" r:id="rId11" imgW="1155700" imgH="1231900" progId="Equation.DSMT4">
                  <p:embed/>
                </p:oleObj>
              </mc:Choice>
              <mc:Fallback>
                <p:oleObj name="Equation" r:id="rId11" imgW="1155700" imgH="1231900" progId="Equation.DSMT4">
                  <p:embed/>
                  <p:pic>
                    <p:nvPicPr>
                      <p:cNvPr id="0" name="Object 4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5650" y="3670300"/>
                        <a:ext cx="1944688" cy="207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2" name="Text Box 10">
            <a:extLst>
              <a:ext uri="{FF2B5EF4-FFF2-40B4-BE49-F238E27FC236}">
                <a16:creationId xmlns:a16="http://schemas.microsoft.com/office/drawing/2014/main" id="{79848842-F57C-4C28-AC19-766882853181}"/>
              </a:ext>
            </a:extLst>
          </p:cNvPr>
          <p:cNvSpPr txBox="1">
            <a:spLocks noChangeArrowheads="1"/>
          </p:cNvSpPr>
          <p:nvPr/>
        </p:nvSpPr>
        <p:spPr bwMode="auto">
          <a:xfrm>
            <a:off x="5795963" y="692150"/>
            <a:ext cx="10604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x</a:t>
            </a:r>
            <a:r>
              <a:rPr lang="en-US" altLang="en-US"/>
              <a:t>    x(1)</a:t>
            </a:r>
          </a:p>
          <a:p>
            <a:pPr eaLnBrk="1" hangingPunct="1"/>
            <a:r>
              <a:rPr lang="en-US" altLang="en-US"/>
              <a:t>A</a:t>
            </a:r>
            <a:r>
              <a:rPr lang="en-US" altLang="en-US" baseline="-25000"/>
              <a:t>y</a:t>
            </a:r>
            <a:r>
              <a:rPr lang="en-US" altLang="en-US"/>
              <a:t>    x(2)</a:t>
            </a:r>
          </a:p>
          <a:p>
            <a:pPr eaLnBrk="1" hangingPunct="1"/>
            <a:r>
              <a:rPr lang="en-US" altLang="en-US"/>
              <a:t>E</a:t>
            </a:r>
            <a:r>
              <a:rPr lang="en-US" altLang="en-US" baseline="-25000"/>
              <a:t>x</a:t>
            </a:r>
            <a:r>
              <a:rPr lang="en-US" altLang="en-US"/>
              <a:t>    x(3)</a:t>
            </a:r>
          </a:p>
          <a:p>
            <a:pPr eaLnBrk="1" hangingPunct="1"/>
            <a:r>
              <a:rPr lang="en-US" altLang="en-US"/>
              <a:t>E</a:t>
            </a:r>
            <a:r>
              <a:rPr lang="en-US" altLang="en-US" baseline="-25000"/>
              <a:t>y</a:t>
            </a:r>
            <a:r>
              <a:rPr lang="en-US" altLang="en-US"/>
              <a:t>    x(4)</a:t>
            </a:r>
          </a:p>
          <a:p>
            <a:pPr eaLnBrk="1" hangingPunct="1"/>
            <a:r>
              <a:rPr lang="en-US" altLang="en-US"/>
              <a:t>B</a:t>
            </a:r>
            <a:r>
              <a:rPr lang="en-US" altLang="en-US" baseline="-25000"/>
              <a:t>x</a:t>
            </a:r>
            <a:r>
              <a:rPr lang="en-US" altLang="en-US"/>
              <a:t>    x(5)</a:t>
            </a:r>
          </a:p>
          <a:p>
            <a:pPr eaLnBrk="1" hangingPunct="1"/>
            <a:r>
              <a:rPr lang="en-US" altLang="en-US"/>
              <a:t>B</a:t>
            </a:r>
            <a:r>
              <a:rPr lang="en-US" altLang="en-US" baseline="-25000"/>
              <a:t>y</a:t>
            </a:r>
            <a:r>
              <a:rPr lang="en-US" altLang="en-US"/>
              <a:t>    x(6)</a:t>
            </a:r>
          </a:p>
        </p:txBody>
      </p:sp>
      <p:sp>
        <p:nvSpPr>
          <p:cNvPr id="11273" name="Text Box 11">
            <a:extLst>
              <a:ext uri="{FF2B5EF4-FFF2-40B4-BE49-F238E27FC236}">
                <a16:creationId xmlns:a16="http://schemas.microsoft.com/office/drawing/2014/main" id="{31E7813B-F8E4-4716-9FCD-395E68F787CE}"/>
              </a:ext>
            </a:extLst>
          </p:cNvPr>
          <p:cNvSpPr txBox="1">
            <a:spLocks noChangeArrowheads="1"/>
          </p:cNvSpPr>
          <p:nvPr/>
        </p:nvSpPr>
        <p:spPr bwMode="auto">
          <a:xfrm>
            <a:off x="5559425" y="3016250"/>
            <a:ext cx="13580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[C] {x} = {b}</a:t>
            </a:r>
          </a:p>
        </p:txBody>
      </p:sp>
      <p:sp>
        <p:nvSpPr>
          <p:cNvPr id="11274" name="Text Box 12">
            <a:extLst>
              <a:ext uri="{FF2B5EF4-FFF2-40B4-BE49-F238E27FC236}">
                <a16:creationId xmlns:a16="http://schemas.microsoft.com/office/drawing/2014/main" id="{BF3DFAE9-2321-410A-9F3E-5FA8808C2D1C}"/>
              </a:ext>
            </a:extLst>
          </p:cNvPr>
          <p:cNvSpPr txBox="1">
            <a:spLocks noChangeArrowheads="1"/>
          </p:cNvSpPr>
          <p:nvPr/>
        </p:nvSpPr>
        <p:spPr bwMode="auto">
          <a:xfrm>
            <a:off x="3440113" y="4694238"/>
            <a:ext cx="6783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[C] =</a:t>
            </a:r>
          </a:p>
        </p:txBody>
      </p:sp>
      <p:sp>
        <p:nvSpPr>
          <p:cNvPr id="11275" name="Text Box 13">
            <a:extLst>
              <a:ext uri="{FF2B5EF4-FFF2-40B4-BE49-F238E27FC236}">
                <a16:creationId xmlns:a16="http://schemas.microsoft.com/office/drawing/2014/main" id="{C38C58AB-A482-4E9B-8C5C-2F927F765AF5}"/>
              </a:ext>
            </a:extLst>
          </p:cNvPr>
          <p:cNvSpPr txBox="1">
            <a:spLocks noChangeArrowheads="1"/>
          </p:cNvSpPr>
          <p:nvPr/>
        </p:nvSpPr>
        <p:spPr bwMode="auto">
          <a:xfrm>
            <a:off x="4140200" y="4149725"/>
            <a:ext cx="21018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0      0  0  50   0   0</a:t>
            </a:r>
          </a:p>
          <a:p>
            <a:pPr eaLnBrk="1" hangingPunct="1"/>
            <a:r>
              <a:rPr lang="en-US" altLang="en-US"/>
              <a:t>0      1  0    1   0   0</a:t>
            </a:r>
          </a:p>
          <a:p>
            <a:pPr eaLnBrk="1" hangingPunct="1"/>
            <a:r>
              <a:rPr lang="en-US" altLang="en-US"/>
              <a:t>32 -18  0    0   0   0</a:t>
            </a:r>
          </a:p>
          <a:p>
            <a:pPr eaLnBrk="1" hangingPunct="1"/>
            <a:r>
              <a:rPr lang="en-US" altLang="en-US"/>
              <a:t>1      0  0    0   1   0</a:t>
            </a:r>
          </a:p>
          <a:p>
            <a:pPr eaLnBrk="1" hangingPunct="1"/>
            <a:r>
              <a:rPr lang="en-US" altLang="en-US"/>
              <a:t>0      1  0    0   0   1</a:t>
            </a:r>
          </a:p>
          <a:p>
            <a:pPr eaLnBrk="1" hangingPunct="1"/>
            <a:r>
              <a:rPr lang="en-US" altLang="en-US"/>
              <a:t>1      0  1    0   0   0</a:t>
            </a:r>
          </a:p>
        </p:txBody>
      </p:sp>
      <p:grpSp>
        <p:nvGrpSpPr>
          <p:cNvPr id="11276" name="Group 18">
            <a:extLst>
              <a:ext uri="{FF2B5EF4-FFF2-40B4-BE49-F238E27FC236}">
                <a16:creationId xmlns:a16="http://schemas.microsoft.com/office/drawing/2014/main" id="{B6B99525-8325-4E26-B381-7A5F8C7AB169}"/>
              </a:ext>
            </a:extLst>
          </p:cNvPr>
          <p:cNvGrpSpPr>
            <a:grpSpLocks/>
          </p:cNvGrpSpPr>
          <p:nvPr/>
        </p:nvGrpSpPr>
        <p:grpSpPr bwMode="auto">
          <a:xfrm>
            <a:off x="3995738" y="4149725"/>
            <a:ext cx="144462" cy="1727200"/>
            <a:chOff x="2880" y="2614"/>
            <a:chExt cx="91" cy="1088"/>
          </a:xfrm>
        </p:grpSpPr>
        <p:sp>
          <p:nvSpPr>
            <p:cNvPr id="11297" name="Line 14">
              <a:extLst>
                <a:ext uri="{FF2B5EF4-FFF2-40B4-BE49-F238E27FC236}">
                  <a16:creationId xmlns:a16="http://schemas.microsoft.com/office/drawing/2014/main" id="{4A2A68BC-AF49-4371-8008-1FBC406208EC}"/>
                </a:ext>
              </a:extLst>
            </p:cNvPr>
            <p:cNvSpPr>
              <a:spLocks noChangeShapeType="1"/>
            </p:cNvSpPr>
            <p:nvPr/>
          </p:nvSpPr>
          <p:spPr bwMode="auto">
            <a:xfrm>
              <a:off x="2880" y="2614"/>
              <a:ext cx="0" cy="10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8" name="Line 15">
              <a:extLst>
                <a:ext uri="{FF2B5EF4-FFF2-40B4-BE49-F238E27FC236}">
                  <a16:creationId xmlns:a16="http://schemas.microsoft.com/office/drawing/2014/main" id="{4F591506-21C7-4EB3-8649-77DF2D700C08}"/>
                </a:ext>
              </a:extLst>
            </p:cNvPr>
            <p:cNvSpPr>
              <a:spLocks noChangeShapeType="1"/>
            </p:cNvSpPr>
            <p:nvPr/>
          </p:nvSpPr>
          <p:spPr bwMode="auto">
            <a:xfrm>
              <a:off x="2880" y="2614"/>
              <a:ext cx="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9" name="Line 16">
              <a:extLst>
                <a:ext uri="{FF2B5EF4-FFF2-40B4-BE49-F238E27FC236}">
                  <a16:creationId xmlns:a16="http://schemas.microsoft.com/office/drawing/2014/main" id="{8DA6EB09-1B0B-43CE-A368-EE0CBB04ED0E}"/>
                </a:ext>
              </a:extLst>
            </p:cNvPr>
            <p:cNvSpPr>
              <a:spLocks noChangeShapeType="1"/>
            </p:cNvSpPr>
            <p:nvPr/>
          </p:nvSpPr>
          <p:spPr bwMode="auto">
            <a:xfrm>
              <a:off x="2880" y="3702"/>
              <a:ext cx="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1277" name="Group 19">
            <a:extLst>
              <a:ext uri="{FF2B5EF4-FFF2-40B4-BE49-F238E27FC236}">
                <a16:creationId xmlns:a16="http://schemas.microsoft.com/office/drawing/2014/main" id="{7DAD93CE-C53D-42FE-A529-66F327D3448C}"/>
              </a:ext>
            </a:extLst>
          </p:cNvPr>
          <p:cNvGrpSpPr>
            <a:grpSpLocks/>
          </p:cNvGrpSpPr>
          <p:nvPr/>
        </p:nvGrpSpPr>
        <p:grpSpPr bwMode="auto">
          <a:xfrm flipH="1">
            <a:off x="6197600" y="4149725"/>
            <a:ext cx="144463" cy="1727200"/>
            <a:chOff x="2880" y="2614"/>
            <a:chExt cx="91" cy="1088"/>
          </a:xfrm>
        </p:grpSpPr>
        <p:sp>
          <p:nvSpPr>
            <p:cNvPr id="11294" name="Line 20">
              <a:extLst>
                <a:ext uri="{FF2B5EF4-FFF2-40B4-BE49-F238E27FC236}">
                  <a16:creationId xmlns:a16="http://schemas.microsoft.com/office/drawing/2014/main" id="{D2C59E05-462C-46CC-A5F5-9F59ECE4EF73}"/>
                </a:ext>
              </a:extLst>
            </p:cNvPr>
            <p:cNvSpPr>
              <a:spLocks noChangeShapeType="1"/>
            </p:cNvSpPr>
            <p:nvPr/>
          </p:nvSpPr>
          <p:spPr bwMode="auto">
            <a:xfrm>
              <a:off x="2880" y="2614"/>
              <a:ext cx="0" cy="10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5" name="Line 21">
              <a:extLst>
                <a:ext uri="{FF2B5EF4-FFF2-40B4-BE49-F238E27FC236}">
                  <a16:creationId xmlns:a16="http://schemas.microsoft.com/office/drawing/2014/main" id="{AB42F84D-1A80-48ED-A5BB-6CB87DB83B72}"/>
                </a:ext>
              </a:extLst>
            </p:cNvPr>
            <p:cNvSpPr>
              <a:spLocks noChangeShapeType="1"/>
            </p:cNvSpPr>
            <p:nvPr/>
          </p:nvSpPr>
          <p:spPr bwMode="auto">
            <a:xfrm>
              <a:off x="2880" y="2614"/>
              <a:ext cx="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6" name="Line 22">
              <a:extLst>
                <a:ext uri="{FF2B5EF4-FFF2-40B4-BE49-F238E27FC236}">
                  <a16:creationId xmlns:a16="http://schemas.microsoft.com/office/drawing/2014/main" id="{721B4A3D-0796-4DAD-B63A-95D62BF91FAC}"/>
                </a:ext>
              </a:extLst>
            </p:cNvPr>
            <p:cNvSpPr>
              <a:spLocks noChangeShapeType="1"/>
            </p:cNvSpPr>
            <p:nvPr/>
          </p:nvSpPr>
          <p:spPr bwMode="auto">
            <a:xfrm>
              <a:off x="2880" y="3702"/>
              <a:ext cx="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278" name="Text Box 23">
            <a:extLst>
              <a:ext uri="{FF2B5EF4-FFF2-40B4-BE49-F238E27FC236}">
                <a16:creationId xmlns:a16="http://schemas.microsoft.com/office/drawing/2014/main" id="{5957CC16-DB8E-4445-8CFA-874F13029446}"/>
              </a:ext>
            </a:extLst>
          </p:cNvPr>
          <p:cNvSpPr txBox="1">
            <a:spLocks noChangeArrowheads="1"/>
          </p:cNvSpPr>
          <p:nvPr/>
        </p:nvSpPr>
        <p:spPr bwMode="auto">
          <a:xfrm>
            <a:off x="6567488" y="4745038"/>
            <a:ext cx="6655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{b} =</a:t>
            </a:r>
          </a:p>
        </p:txBody>
      </p:sp>
      <p:grpSp>
        <p:nvGrpSpPr>
          <p:cNvPr id="11279" name="Group 24">
            <a:extLst>
              <a:ext uri="{FF2B5EF4-FFF2-40B4-BE49-F238E27FC236}">
                <a16:creationId xmlns:a16="http://schemas.microsoft.com/office/drawing/2014/main" id="{2D294C2F-30BA-426F-9811-FF348FA196E7}"/>
              </a:ext>
            </a:extLst>
          </p:cNvPr>
          <p:cNvGrpSpPr>
            <a:grpSpLocks/>
          </p:cNvGrpSpPr>
          <p:nvPr/>
        </p:nvGrpSpPr>
        <p:grpSpPr bwMode="auto">
          <a:xfrm>
            <a:off x="7164388" y="4149725"/>
            <a:ext cx="144462" cy="1727200"/>
            <a:chOff x="2880" y="2614"/>
            <a:chExt cx="91" cy="1088"/>
          </a:xfrm>
        </p:grpSpPr>
        <p:sp>
          <p:nvSpPr>
            <p:cNvPr id="11291" name="Line 25">
              <a:extLst>
                <a:ext uri="{FF2B5EF4-FFF2-40B4-BE49-F238E27FC236}">
                  <a16:creationId xmlns:a16="http://schemas.microsoft.com/office/drawing/2014/main" id="{F0844C3D-9BBF-49B2-8438-48DDB76C3CFB}"/>
                </a:ext>
              </a:extLst>
            </p:cNvPr>
            <p:cNvSpPr>
              <a:spLocks noChangeShapeType="1"/>
            </p:cNvSpPr>
            <p:nvPr/>
          </p:nvSpPr>
          <p:spPr bwMode="auto">
            <a:xfrm>
              <a:off x="2880" y="2614"/>
              <a:ext cx="0" cy="10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2" name="Line 26">
              <a:extLst>
                <a:ext uri="{FF2B5EF4-FFF2-40B4-BE49-F238E27FC236}">
                  <a16:creationId xmlns:a16="http://schemas.microsoft.com/office/drawing/2014/main" id="{B1067C49-4690-4168-9092-28D1456635D3}"/>
                </a:ext>
              </a:extLst>
            </p:cNvPr>
            <p:cNvSpPr>
              <a:spLocks noChangeShapeType="1"/>
            </p:cNvSpPr>
            <p:nvPr/>
          </p:nvSpPr>
          <p:spPr bwMode="auto">
            <a:xfrm>
              <a:off x="2880" y="2614"/>
              <a:ext cx="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3" name="Line 27">
              <a:extLst>
                <a:ext uri="{FF2B5EF4-FFF2-40B4-BE49-F238E27FC236}">
                  <a16:creationId xmlns:a16="http://schemas.microsoft.com/office/drawing/2014/main" id="{4ECB404E-7F7E-454A-B166-EF893E5E52F6}"/>
                </a:ext>
              </a:extLst>
            </p:cNvPr>
            <p:cNvSpPr>
              <a:spLocks noChangeShapeType="1"/>
            </p:cNvSpPr>
            <p:nvPr/>
          </p:nvSpPr>
          <p:spPr bwMode="auto">
            <a:xfrm>
              <a:off x="2880" y="3702"/>
              <a:ext cx="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280" name="Text Box 28">
            <a:extLst>
              <a:ext uri="{FF2B5EF4-FFF2-40B4-BE49-F238E27FC236}">
                <a16:creationId xmlns:a16="http://schemas.microsoft.com/office/drawing/2014/main" id="{E5ED5028-18E8-4219-AF01-D2DD98532699}"/>
              </a:ext>
            </a:extLst>
          </p:cNvPr>
          <p:cNvSpPr txBox="1">
            <a:spLocks noChangeArrowheads="1"/>
          </p:cNvSpPr>
          <p:nvPr/>
        </p:nvSpPr>
        <p:spPr bwMode="auto">
          <a:xfrm>
            <a:off x="7308850" y="4117975"/>
            <a:ext cx="8191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92000</a:t>
            </a:r>
          </a:p>
          <a:p>
            <a:pPr eaLnBrk="1" hangingPunct="1"/>
            <a:r>
              <a:rPr lang="en-US" altLang="en-US"/>
              <a:t>1600</a:t>
            </a:r>
          </a:p>
          <a:p>
            <a:pPr eaLnBrk="1" hangingPunct="1"/>
            <a:r>
              <a:rPr lang="en-US" altLang="en-US"/>
              <a:t>51200</a:t>
            </a:r>
          </a:p>
          <a:p>
            <a:pPr eaLnBrk="1" hangingPunct="1"/>
            <a:r>
              <a:rPr lang="en-US" altLang="en-US"/>
              <a:t>0</a:t>
            </a:r>
          </a:p>
          <a:p>
            <a:pPr eaLnBrk="1" hangingPunct="1"/>
            <a:r>
              <a:rPr lang="en-US" altLang="en-US"/>
              <a:t>1600</a:t>
            </a:r>
          </a:p>
          <a:p>
            <a:pPr eaLnBrk="1" hangingPunct="1"/>
            <a:r>
              <a:rPr lang="en-US" altLang="en-US"/>
              <a:t>-750</a:t>
            </a:r>
          </a:p>
        </p:txBody>
      </p:sp>
      <p:grpSp>
        <p:nvGrpSpPr>
          <p:cNvPr id="11281" name="Group 29">
            <a:extLst>
              <a:ext uri="{FF2B5EF4-FFF2-40B4-BE49-F238E27FC236}">
                <a16:creationId xmlns:a16="http://schemas.microsoft.com/office/drawing/2014/main" id="{0DBB6EAD-244E-456C-A718-017A2ED804D8}"/>
              </a:ext>
            </a:extLst>
          </p:cNvPr>
          <p:cNvGrpSpPr>
            <a:grpSpLocks/>
          </p:cNvGrpSpPr>
          <p:nvPr/>
        </p:nvGrpSpPr>
        <p:grpSpPr bwMode="auto">
          <a:xfrm flipH="1">
            <a:off x="7956550" y="4149725"/>
            <a:ext cx="144463" cy="1727200"/>
            <a:chOff x="2880" y="2614"/>
            <a:chExt cx="91" cy="1088"/>
          </a:xfrm>
        </p:grpSpPr>
        <p:sp>
          <p:nvSpPr>
            <p:cNvPr id="11288" name="Line 30">
              <a:extLst>
                <a:ext uri="{FF2B5EF4-FFF2-40B4-BE49-F238E27FC236}">
                  <a16:creationId xmlns:a16="http://schemas.microsoft.com/office/drawing/2014/main" id="{C7BE3D00-6262-4BD1-B8DF-0D732DB4F22D}"/>
                </a:ext>
              </a:extLst>
            </p:cNvPr>
            <p:cNvSpPr>
              <a:spLocks noChangeShapeType="1"/>
            </p:cNvSpPr>
            <p:nvPr/>
          </p:nvSpPr>
          <p:spPr bwMode="auto">
            <a:xfrm>
              <a:off x="2880" y="2614"/>
              <a:ext cx="0" cy="10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9" name="Line 31">
              <a:extLst>
                <a:ext uri="{FF2B5EF4-FFF2-40B4-BE49-F238E27FC236}">
                  <a16:creationId xmlns:a16="http://schemas.microsoft.com/office/drawing/2014/main" id="{5C7866BB-AD4F-4304-BBDB-871C396BD958}"/>
                </a:ext>
              </a:extLst>
            </p:cNvPr>
            <p:cNvSpPr>
              <a:spLocks noChangeShapeType="1"/>
            </p:cNvSpPr>
            <p:nvPr/>
          </p:nvSpPr>
          <p:spPr bwMode="auto">
            <a:xfrm>
              <a:off x="2880" y="2614"/>
              <a:ext cx="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0" name="Line 32">
              <a:extLst>
                <a:ext uri="{FF2B5EF4-FFF2-40B4-BE49-F238E27FC236}">
                  <a16:creationId xmlns:a16="http://schemas.microsoft.com/office/drawing/2014/main" id="{6374F645-A189-4B71-95EB-83FF24575420}"/>
                </a:ext>
              </a:extLst>
            </p:cNvPr>
            <p:cNvSpPr>
              <a:spLocks noChangeShapeType="1"/>
            </p:cNvSpPr>
            <p:nvPr/>
          </p:nvSpPr>
          <p:spPr bwMode="auto">
            <a:xfrm>
              <a:off x="2880" y="3702"/>
              <a:ext cx="9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282" name="TextBox 31">
            <a:extLst>
              <a:ext uri="{FF2B5EF4-FFF2-40B4-BE49-F238E27FC236}">
                <a16:creationId xmlns:a16="http://schemas.microsoft.com/office/drawing/2014/main" id="{FD35F435-78F3-4CA3-9FD5-1410E9DFA257}"/>
              </a:ext>
            </a:extLst>
          </p:cNvPr>
          <p:cNvSpPr txBox="1">
            <a:spLocks noChangeArrowheads="1"/>
          </p:cNvSpPr>
          <p:nvPr/>
        </p:nvSpPr>
        <p:spPr bwMode="auto">
          <a:xfrm>
            <a:off x="142875" y="956468"/>
            <a:ext cx="466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a:t>
            </a:r>
          </a:p>
        </p:txBody>
      </p:sp>
      <p:sp>
        <p:nvSpPr>
          <p:cNvPr id="11283" name="TextBox 32">
            <a:extLst>
              <a:ext uri="{FF2B5EF4-FFF2-40B4-BE49-F238E27FC236}">
                <a16:creationId xmlns:a16="http://schemas.microsoft.com/office/drawing/2014/main" id="{6A4637CF-3EDA-4CA4-BD1A-811DC8DEF938}"/>
              </a:ext>
            </a:extLst>
          </p:cNvPr>
          <p:cNvSpPr txBox="1">
            <a:spLocks noChangeArrowheads="1"/>
          </p:cNvSpPr>
          <p:nvPr/>
        </p:nvSpPr>
        <p:spPr bwMode="auto">
          <a:xfrm>
            <a:off x="214313" y="1956593"/>
            <a:ext cx="466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a:t>
            </a:r>
          </a:p>
        </p:txBody>
      </p:sp>
      <p:sp>
        <p:nvSpPr>
          <p:cNvPr id="11284" name="TextBox 33">
            <a:extLst>
              <a:ext uri="{FF2B5EF4-FFF2-40B4-BE49-F238E27FC236}">
                <a16:creationId xmlns:a16="http://schemas.microsoft.com/office/drawing/2014/main" id="{E26ED925-FDA6-4C19-9668-F154A6A803D6}"/>
              </a:ext>
            </a:extLst>
          </p:cNvPr>
          <p:cNvSpPr txBox="1">
            <a:spLocks noChangeArrowheads="1"/>
          </p:cNvSpPr>
          <p:nvPr/>
        </p:nvSpPr>
        <p:spPr bwMode="auto">
          <a:xfrm>
            <a:off x="142875" y="2956718"/>
            <a:ext cx="466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a:t>
            </a:r>
          </a:p>
        </p:txBody>
      </p:sp>
      <p:sp>
        <p:nvSpPr>
          <p:cNvPr id="11285" name="TextBox 34">
            <a:extLst>
              <a:ext uri="{FF2B5EF4-FFF2-40B4-BE49-F238E27FC236}">
                <a16:creationId xmlns:a16="http://schemas.microsoft.com/office/drawing/2014/main" id="{4E05FD48-3663-4EE6-AA91-3A4783654443}"/>
              </a:ext>
            </a:extLst>
          </p:cNvPr>
          <p:cNvSpPr txBox="1">
            <a:spLocks noChangeArrowheads="1"/>
          </p:cNvSpPr>
          <p:nvPr/>
        </p:nvSpPr>
        <p:spPr bwMode="auto">
          <a:xfrm>
            <a:off x="142875" y="4097337"/>
            <a:ext cx="466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(4)</a:t>
            </a:r>
          </a:p>
        </p:txBody>
      </p:sp>
      <p:sp>
        <p:nvSpPr>
          <p:cNvPr id="11286" name="TextBox 35">
            <a:extLst>
              <a:ext uri="{FF2B5EF4-FFF2-40B4-BE49-F238E27FC236}">
                <a16:creationId xmlns:a16="http://schemas.microsoft.com/office/drawing/2014/main" id="{9BF8A642-7769-48BE-878F-EFD57D7A53AB}"/>
              </a:ext>
            </a:extLst>
          </p:cNvPr>
          <p:cNvSpPr txBox="1">
            <a:spLocks noChangeArrowheads="1"/>
          </p:cNvSpPr>
          <p:nvPr/>
        </p:nvSpPr>
        <p:spPr bwMode="auto">
          <a:xfrm>
            <a:off x="214313" y="5311775"/>
            <a:ext cx="466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a:t>
            </a:r>
          </a:p>
        </p:txBody>
      </p:sp>
      <p:sp>
        <p:nvSpPr>
          <p:cNvPr id="11287" name="TextBox 36">
            <a:extLst>
              <a:ext uri="{FF2B5EF4-FFF2-40B4-BE49-F238E27FC236}">
                <a16:creationId xmlns:a16="http://schemas.microsoft.com/office/drawing/2014/main" id="{41241439-B379-49B6-9AEA-8E45459716FA}"/>
              </a:ext>
            </a:extLst>
          </p:cNvPr>
          <p:cNvSpPr txBox="1">
            <a:spLocks noChangeArrowheads="1"/>
          </p:cNvSpPr>
          <p:nvPr/>
        </p:nvSpPr>
        <p:spPr bwMode="auto">
          <a:xfrm>
            <a:off x="203200" y="6372225"/>
            <a:ext cx="466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a:extLst>
              <a:ext uri="{FF2B5EF4-FFF2-40B4-BE49-F238E27FC236}">
                <a16:creationId xmlns:a16="http://schemas.microsoft.com/office/drawing/2014/main" id="{672AE109-4A32-40ED-B58D-DF76BE6DAF13}"/>
              </a:ext>
            </a:extLst>
          </p:cNvPr>
          <p:cNvSpPr txBox="1">
            <a:spLocks noChangeArrowheads="1"/>
          </p:cNvSpPr>
          <p:nvPr/>
        </p:nvSpPr>
        <p:spPr bwMode="auto">
          <a:xfrm>
            <a:off x="611188" y="115888"/>
            <a:ext cx="30144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MATLAB numerical solution</a:t>
            </a:r>
          </a:p>
        </p:txBody>
      </p:sp>
      <p:sp>
        <p:nvSpPr>
          <p:cNvPr id="12291" name="Rectangle 5">
            <a:extLst>
              <a:ext uri="{FF2B5EF4-FFF2-40B4-BE49-F238E27FC236}">
                <a16:creationId xmlns:a16="http://schemas.microsoft.com/office/drawing/2014/main" id="{DD176ECC-4E04-4DBA-B201-071815FFB484}"/>
              </a:ext>
            </a:extLst>
          </p:cNvPr>
          <p:cNvSpPr>
            <a:spLocks noChangeArrowheads="1"/>
          </p:cNvSpPr>
          <p:nvPr/>
        </p:nvSpPr>
        <p:spPr bwMode="auto">
          <a:xfrm>
            <a:off x="468313" y="692150"/>
            <a:ext cx="4572000" cy="595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altLang="en-US" sz="1600" dirty="0"/>
              <a:t>C=[  0     0   0   50   0    0;</a:t>
            </a:r>
          </a:p>
          <a:p>
            <a:pPr eaLnBrk="1" hangingPunct="1"/>
            <a:r>
              <a:rPr lang="fr-FR" altLang="en-US" sz="1600" dirty="0"/>
              <a:t>             0     1   0     1   0    0;</a:t>
            </a:r>
          </a:p>
          <a:p>
            <a:pPr eaLnBrk="1" hangingPunct="1"/>
            <a:r>
              <a:rPr lang="fr-FR" altLang="en-US" sz="1600" dirty="0"/>
              <a:t>           32  -18   0     0   0    0;</a:t>
            </a:r>
          </a:p>
          <a:p>
            <a:pPr eaLnBrk="1" hangingPunct="1"/>
            <a:r>
              <a:rPr lang="fr-FR" altLang="en-US" sz="1600" dirty="0"/>
              <a:t>             1     0   0     0   1    0;</a:t>
            </a:r>
          </a:p>
          <a:p>
            <a:pPr eaLnBrk="1" hangingPunct="1"/>
            <a:r>
              <a:rPr lang="fr-FR" altLang="en-US" sz="1600" dirty="0"/>
              <a:t>             0     1   0     0   0    1;</a:t>
            </a:r>
          </a:p>
          <a:p>
            <a:pPr eaLnBrk="1" hangingPunct="1"/>
            <a:r>
              <a:rPr lang="fr-FR" altLang="en-US" sz="1600" dirty="0"/>
              <a:t>             1     0   1     0   0    0]</a:t>
            </a:r>
          </a:p>
          <a:p>
            <a:pPr eaLnBrk="1" hangingPunct="1"/>
            <a:endParaRPr lang="fr-FR" altLang="en-US" sz="1600" dirty="0"/>
          </a:p>
          <a:p>
            <a:pPr eaLnBrk="1" hangingPunct="1"/>
            <a:r>
              <a:rPr lang="fr-FR" altLang="en-US" sz="1600" dirty="0"/>
              <a:t>C =</a:t>
            </a:r>
          </a:p>
          <a:p>
            <a:pPr eaLnBrk="1" hangingPunct="1"/>
            <a:endParaRPr lang="fr-FR" altLang="en-US" sz="1600" dirty="0"/>
          </a:p>
          <a:p>
            <a:pPr eaLnBrk="1" hangingPunct="1"/>
            <a:r>
              <a:rPr lang="fr-FR" altLang="en-US" sz="1600" dirty="0"/>
              <a:t>     0     0     0    50    0     0</a:t>
            </a:r>
          </a:p>
          <a:p>
            <a:pPr eaLnBrk="1" hangingPunct="1"/>
            <a:r>
              <a:rPr lang="fr-FR" altLang="en-US" sz="1600" dirty="0"/>
              <a:t>     0     1     0     1     0     0</a:t>
            </a:r>
          </a:p>
          <a:p>
            <a:pPr eaLnBrk="1" hangingPunct="1"/>
            <a:r>
              <a:rPr lang="fr-FR" altLang="en-US" sz="1600" dirty="0"/>
              <a:t>    32   -18   0     0     0     0</a:t>
            </a:r>
          </a:p>
          <a:p>
            <a:pPr eaLnBrk="1" hangingPunct="1"/>
            <a:r>
              <a:rPr lang="fr-FR" altLang="en-US" sz="1600" dirty="0"/>
              <a:t>     1     0     0     0     1     0</a:t>
            </a:r>
          </a:p>
          <a:p>
            <a:pPr eaLnBrk="1" hangingPunct="1"/>
            <a:r>
              <a:rPr lang="fr-FR" altLang="en-US" sz="1600" dirty="0"/>
              <a:t>     0     1     0     0     0     1</a:t>
            </a:r>
          </a:p>
          <a:p>
            <a:pPr eaLnBrk="1" hangingPunct="1"/>
            <a:r>
              <a:rPr lang="fr-FR" altLang="en-US" sz="1600" dirty="0"/>
              <a:t>     1     0     1     0     0     0</a:t>
            </a:r>
          </a:p>
          <a:p>
            <a:pPr eaLnBrk="1" hangingPunct="1"/>
            <a:endParaRPr lang="fr-FR" altLang="en-US" sz="1600" dirty="0"/>
          </a:p>
          <a:p>
            <a:pPr eaLnBrk="1" hangingPunct="1"/>
            <a:r>
              <a:rPr lang="fr-FR" altLang="en-US" sz="1600" dirty="0"/>
              <a:t>b= [ 92000 1600 51200 0 1600 -750]'</a:t>
            </a:r>
          </a:p>
          <a:p>
            <a:pPr eaLnBrk="1" hangingPunct="1"/>
            <a:endParaRPr lang="fr-FR" altLang="en-US" sz="1600" dirty="0"/>
          </a:p>
          <a:p>
            <a:pPr eaLnBrk="1" hangingPunct="1"/>
            <a:r>
              <a:rPr lang="fr-FR" altLang="en-US" sz="1600" dirty="0"/>
              <a:t>b =    92000</a:t>
            </a:r>
          </a:p>
          <a:p>
            <a:pPr eaLnBrk="1" hangingPunct="1"/>
            <a:r>
              <a:rPr lang="fr-FR" altLang="en-US" sz="1600" dirty="0"/>
              <a:t>        1600</a:t>
            </a:r>
          </a:p>
          <a:p>
            <a:pPr eaLnBrk="1" hangingPunct="1"/>
            <a:r>
              <a:rPr lang="fr-FR" altLang="en-US" sz="1600" dirty="0"/>
              <a:t>         51200</a:t>
            </a:r>
          </a:p>
          <a:p>
            <a:pPr eaLnBrk="1" hangingPunct="1"/>
            <a:r>
              <a:rPr lang="fr-FR" altLang="en-US" sz="1600" dirty="0"/>
              <a:t>           0</a:t>
            </a:r>
          </a:p>
          <a:p>
            <a:pPr eaLnBrk="1" hangingPunct="1"/>
            <a:r>
              <a:rPr lang="fr-FR" altLang="en-US" sz="1600" dirty="0"/>
              <a:t>        1600</a:t>
            </a:r>
          </a:p>
          <a:p>
            <a:pPr eaLnBrk="1" hangingPunct="1"/>
            <a:r>
              <a:rPr lang="fr-FR" altLang="en-US" sz="1600" dirty="0"/>
              <a:t>        -750          </a:t>
            </a:r>
          </a:p>
        </p:txBody>
      </p:sp>
      <p:sp>
        <p:nvSpPr>
          <p:cNvPr id="12292" name="Rectangle 6">
            <a:extLst>
              <a:ext uri="{FF2B5EF4-FFF2-40B4-BE49-F238E27FC236}">
                <a16:creationId xmlns:a16="http://schemas.microsoft.com/office/drawing/2014/main" id="{29D1EA1B-BB17-4440-A950-2DCB88FE0EFC}"/>
              </a:ext>
            </a:extLst>
          </p:cNvPr>
          <p:cNvSpPr>
            <a:spLocks noChangeArrowheads="1"/>
          </p:cNvSpPr>
          <p:nvPr/>
        </p:nvSpPr>
        <p:spPr bwMode="auto">
          <a:xfrm>
            <a:off x="4356100" y="620713"/>
            <a:ext cx="4572000"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altLang="en-US" sz="1600" dirty="0"/>
              <a:t>C\b</a:t>
            </a:r>
          </a:p>
          <a:p>
            <a:pPr eaLnBrk="1" hangingPunct="1"/>
            <a:endParaRPr lang="fr-FR" altLang="en-US" sz="1600" dirty="0"/>
          </a:p>
          <a:p>
            <a:pPr eaLnBrk="1" hangingPunct="1"/>
            <a:r>
              <a:rPr lang="fr-FR" altLang="en-US" sz="1600" dirty="0"/>
              <a:t>ans =</a:t>
            </a:r>
          </a:p>
          <a:p>
            <a:pPr eaLnBrk="1" hangingPunct="1"/>
            <a:endParaRPr lang="fr-FR" altLang="en-US" sz="1600" dirty="0"/>
          </a:p>
          <a:p>
            <a:pPr eaLnBrk="1" hangingPunct="1"/>
            <a:r>
              <a:rPr lang="fr-FR" altLang="en-US" sz="1600" dirty="0"/>
              <a:t>        1465</a:t>
            </a:r>
          </a:p>
          <a:p>
            <a:pPr eaLnBrk="1" hangingPunct="1"/>
            <a:r>
              <a:rPr lang="fr-FR" altLang="en-US" sz="1600" dirty="0"/>
              <a:t>        -240</a:t>
            </a:r>
          </a:p>
          <a:p>
            <a:pPr eaLnBrk="1" hangingPunct="1"/>
            <a:r>
              <a:rPr lang="fr-FR" altLang="en-US" sz="1600" dirty="0"/>
              <a:t>       -2215</a:t>
            </a:r>
          </a:p>
          <a:p>
            <a:pPr eaLnBrk="1" hangingPunct="1"/>
            <a:r>
              <a:rPr lang="fr-FR" altLang="en-US" sz="1600" dirty="0"/>
              <a:t>        1840</a:t>
            </a:r>
          </a:p>
          <a:p>
            <a:pPr eaLnBrk="1" hangingPunct="1"/>
            <a:r>
              <a:rPr lang="fr-FR" altLang="en-US" sz="1600" dirty="0"/>
              <a:t>       -1465</a:t>
            </a:r>
          </a:p>
          <a:p>
            <a:pPr eaLnBrk="1" hangingPunct="1"/>
            <a:r>
              <a:rPr lang="fr-FR" altLang="en-US" sz="1600" dirty="0"/>
              <a:t>        1840</a:t>
            </a:r>
            <a:endParaRPr lang="en-US" altLang="en-US" sz="1600" dirty="0"/>
          </a:p>
        </p:txBody>
      </p:sp>
      <p:sp>
        <p:nvSpPr>
          <p:cNvPr id="12293" name="Text Box 7">
            <a:extLst>
              <a:ext uri="{FF2B5EF4-FFF2-40B4-BE49-F238E27FC236}">
                <a16:creationId xmlns:a16="http://schemas.microsoft.com/office/drawing/2014/main" id="{4DF365CB-A05A-44AC-933E-0D99509F6C29}"/>
              </a:ext>
            </a:extLst>
          </p:cNvPr>
          <p:cNvSpPr txBox="1">
            <a:spLocks noChangeArrowheads="1"/>
          </p:cNvSpPr>
          <p:nvPr/>
        </p:nvSpPr>
        <p:spPr bwMode="auto">
          <a:xfrm>
            <a:off x="5923756" y="1556792"/>
            <a:ext cx="10604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a:t>
            </a:r>
            <a:r>
              <a:rPr lang="en-US" altLang="en-US" baseline="-25000" dirty="0"/>
              <a:t>x</a:t>
            </a:r>
            <a:r>
              <a:rPr lang="en-US" altLang="en-US" dirty="0"/>
              <a:t>    x(1)</a:t>
            </a:r>
          </a:p>
          <a:p>
            <a:pPr eaLnBrk="1" hangingPunct="1"/>
            <a:r>
              <a:rPr lang="en-US" altLang="en-US" dirty="0"/>
              <a:t>A</a:t>
            </a:r>
            <a:r>
              <a:rPr lang="en-US" altLang="en-US" baseline="-25000" dirty="0"/>
              <a:t>y</a:t>
            </a:r>
            <a:r>
              <a:rPr lang="en-US" altLang="en-US" dirty="0"/>
              <a:t>    x(2)</a:t>
            </a:r>
          </a:p>
          <a:p>
            <a:pPr eaLnBrk="1" hangingPunct="1"/>
            <a:r>
              <a:rPr lang="en-US" altLang="en-US" dirty="0"/>
              <a:t>E</a:t>
            </a:r>
            <a:r>
              <a:rPr lang="en-US" altLang="en-US" baseline="-25000" dirty="0"/>
              <a:t>x</a:t>
            </a:r>
            <a:r>
              <a:rPr lang="en-US" altLang="en-US" dirty="0"/>
              <a:t>    x(3)</a:t>
            </a:r>
          </a:p>
          <a:p>
            <a:pPr eaLnBrk="1" hangingPunct="1"/>
            <a:r>
              <a:rPr lang="en-US" altLang="en-US" dirty="0" err="1"/>
              <a:t>E</a:t>
            </a:r>
            <a:r>
              <a:rPr lang="en-US" altLang="en-US" baseline="-25000" dirty="0" err="1"/>
              <a:t>y</a:t>
            </a:r>
            <a:r>
              <a:rPr lang="en-US" altLang="en-US" dirty="0"/>
              <a:t>    x(4)</a:t>
            </a:r>
          </a:p>
          <a:p>
            <a:pPr eaLnBrk="1" hangingPunct="1"/>
            <a:r>
              <a:rPr lang="en-US" altLang="en-US" dirty="0"/>
              <a:t>B</a:t>
            </a:r>
            <a:r>
              <a:rPr lang="en-US" altLang="en-US" baseline="-25000" dirty="0"/>
              <a:t>x</a:t>
            </a:r>
            <a:r>
              <a:rPr lang="en-US" altLang="en-US" dirty="0"/>
              <a:t>    x(5)</a:t>
            </a:r>
          </a:p>
          <a:p>
            <a:pPr eaLnBrk="1" hangingPunct="1"/>
            <a:r>
              <a:rPr lang="en-US" altLang="en-US" dirty="0"/>
              <a:t>B</a:t>
            </a:r>
            <a:r>
              <a:rPr lang="en-US" altLang="en-US" baseline="-25000" dirty="0"/>
              <a:t>y</a:t>
            </a:r>
            <a:r>
              <a:rPr lang="en-US" altLang="en-US" dirty="0"/>
              <a:t>    x(6)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93CB97-0335-4F86-9B04-08E2F200C05C}"/>
              </a:ext>
            </a:extLst>
          </p:cNvPr>
          <p:cNvSpPr txBox="1"/>
          <p:nvPr/>
        </p:nvSpPr>
        <p:spPr>
          <a:xfrm flipH="1">
            <a:off x="2485853" y="161116"/>
            <a:ext cx="4634801" cy="369332"/>
          </a:xfrm>
          <a:prstGeom prst="rect">
            <a:avLst/>
          </a:prstGeom>
          <a:noFill/>
        </p:spPr>
        <p:txBody>
          <a:bodyPr wrap="square" rtlCol="0">
            <a:spAutoFit/>
          </a:bodyPr>
          <a:lstStyle/>
          <a:p>
            <a:r>
              <a:rPr lang="en-US" dirty="0"/>
              <a:t>MATLAB symbolic solution</a:t>
            </a:r>
          </a:p>
        </p:txBody>
      </p:sp>
      <p:graphicFrame>
        <p:nvGraphicFramePr>
          <p:cNvPr id="3" name="Object 41">
            <a:extLst>
              <a:ext uri="{FF2B5EF4-FFF2-40B4-BE49-F238E27FC236}">
                <a16:creationId xmlns:a16="http://schemas.microsoft.com/office/drawing/2014/main" id="{34801C89-9F4B-4FDA-9BDD-37F57792A49C}"/>
              </a:ext>
            </a:extLst>
          </p:cNvPr>
          <p:cNvGraphicFramePr>
            <a:graphicFrameLocks noChangeAspect="1"/>
          </p:cNvGraphicFramePr>
          <p:nvPr>
            <p:extLst>
              <p:ext uri="{D42A27DB-BD31-4B8C-83A1-F6EECF244321}">
                <p14:modId xmlns:p14="http://schemas.microsoft.com/office/powerpoint/2010/main" val="2366408515"/>
              </p:ext>
            </p:extLst>
          </p:nvPr>
        </p:nvGraphicFramePr>
        <p:xfrm>
          <a:off x="1043608" y="643523"/>
          <a:ext cx="3816350" cy="842962"/>
        </p:xfrm>
        <a:graphic>
          <a:graphicData uri="http://schemas.openxmlformats.org/presentationml/2006/ole">
            <mc:AlternateContent xmlns:mc="http://schemas.openxmlformats.org/markup-compatibility/2006">
              <mc:Choice xmlns:v="urn:schemas-microsoft-com:vml" Requires="v">
                <p:oleObj name="Equation" r:id="rId3" imgW="2413000" imgH="533400" progId="Equation.DSMT4">
                  <p:embed/>
                </p:oleObj>
              </mc:Choice>
              <mc:Fallback>
                <p:oleObj name="Equation" r:id="rId3" imgW="2413000" imgH="533400" progId="Equation.DSMT4">
                  <p:embed/>
                  <p:pic>
                    <p:nvPicPr>
                      <p:cNvPr id="11267" name="Object 41">
                        <a:extLst>
                          <a:ext uri="{FF2B5EF4-FFF2-40B4-BE49-F238E27FC236}">
                            <a16:creationId xmlns:a16="http://schemas.microsoft.com/office/drawing/2014/main" id="{C5C7DD28-DB56-42CA-9D55-43DB4876B6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643523"/>
                        <a:ext cx="3816350" cy="842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 name="Object 42">
            <a:extLst>
              <a:ext uri="{FF2B5EF4-FFF2-40B4-BE49-F238E27FC236}">
                <a16:creationId xmlns:a16="http://schemas.microsoft.com/office/drawing/2014/main" id="{EBE61945-6224-4D5F-86E8-4CB157D90FA0}"/>
              </a:ext>
            </a:extLst>
          </p:cNvPr>
          <p:cNvGraphicFramePr>
            <a:graphicFrameLocks noChangeAspect="1"/>
          </p:cNvGraphicFramePr>
          <p:nvPr>
            <p:extLst>
              <p:ext uri="{D42A27DB-BD31-4B8C-83A1-F6EECF244321}">
                <p14:modId xmlns:p14="http://schemas.microsoft.com/office/powerpoint/2010/main" val="3799745341"/>
              </p:ext>
            </p:extLst>
          </p:nvPr>
        </p:nvGraphicFramePr>
        <p:xfrm>
          <a:off x="1043608" y="1580148"/>
          <a:ext cx="1944687" cy="855662"/>
        </p:xfrm>
        <a:graphic>
          <a:graphicData uri="http://schemas.openxmlformats.org/presentationml/2006/ole">
            <mc:AlternateContent xmlns:mc="http://schemas.openxmlformats.org/markup-compatibility/2006">
              <mc:Choice xmlns:v="urn:schemas-microsoft-com:vml" Requires="v">
                <p:oleObj name="Equation" r:id="rId5" imgW="1155700" imgH="508000" progId="Equation.DSMT4">
                  <p:embed/>
                </p:oleObj>
              </mc:Choice>
              <mc:Fallback>
                <p:oleObj name="Equation" r:id="rId5" imgW="1155700" imgH="508000" progId="Equation.DSMT4">
                  <p:embed/>
                  <p:pic>
                    <p:nvPicPr>
                      <p:cNvPr id="11268" name="Object 42">
                        <a:extLst>
                          <a:ext uri="{FF2B5EF4-FFF2-40B4-BE49-F238E27FC236}">
                            <a16:creationId xmlns:a16="http://schemas.microsoft.com/office/drawing/2014/main" id="{A81CB957-02D0-4AE2-BCFF-4EF452DAB3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3608" y="1580148"/>
                        <a:ext cx="1944687" cy="855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 name="Object 44">
            <a:extLst>
              <a:ext uri="{FF2B5EF4-FFF2-40B4-BE49-F238E27FC236}">
                <a16:creationId xmlns:a16="http://schemas.microsoft.com/office/drawing/2014/main" id="{E045BE5D-A952-413D-9B73-2BED012AEA4B}"/>
              </a:ext>
            </a:extLst>
          </p:cNvPr>
          <p:cNvGraphicFramePr>
            <a:graphicFrameLocks noChangeAspect="1"/>
          </p:cNvGraphicFramePr>
          <p:nvPr>
            <p:extLst>
              <p:ext uri="{D42A27DB-BD31-4B8C-83A1-F6EECF244321}">
                <p14:modId xmlns:p14="http://schemas.microsoft.com/office/powerpoint/2010/main" val="2345786068"/>
              </p:ext>
            </p:extLst>
          </p:nvPr>
        </p:nvGraphicFramePr>
        <p:xfrm>
          <a:off x="1043608" y="2611230"/>
          <a:ext cx="3903662" cy="895350"/>
        </p:xfrm>
        <a:graphic>
          <a:graphicData uri="http://schemas.openxmlformats.org/presentationml/2006/ole">
            <mc:AlternateContent xmlns:mc="http://schemas.openxmlformats.org/markup-compatibility/2006">
              <mc:Choice xmlns:v="urn:schemas-microsoft-com:vml" Requires="v">
                <p:oleObj name="Equation" r:id="rId7" imgW="2324100" imgH="533400" progId="Equation.DSMT4">
                  <p:embed/>
                </p:oleObj>
              </mc:Choice>
              <mc:Fallback>
                <p:oleObj name="Equation" r:id="rId7" imgW="2324100" imgH="533400" progId="Equation.DSMT4">
                  <p:embed/>
                  <p:pic>
                    <p:nvPicPr>
                      <p:cNvPr id="11270" name="Object 44">
                        <a:extLst>
                          <a:ext uri="{FF2B5EF4-FFF2-40B4-BE49-F238E27FC236}">
                            <a16:creationId xmlns:a16="http://schemas.microsoft.com/office/drawing/2014/main" id="{857552F5-892D-4EA0-B587-0ED0AB30F8C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43608" y="2611230"/>
                        <a:ext cx="3903662" cy="89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TextBox 31">
            <a:extLst>
              <a:ext uri="{FF2B5EF4-FFF2-40B4-BE49-F238E27FC236}">
                <a16:creationId xmlns:a16="http://schemas.microsoft.com/office/drawing/2014/main" id="{DA613453-6965-4F29-BEB5-5D92B54A296B}"/>
              </a:ext>
            </a:extLst>
          </p:cNvPr>
          <p:cNvSpPr txBox="1">
            <a:spLocks noChangeArrowheads="1"/>
          </p:cNvSpPr>
          <p:nvPr/>
        </p:nvSpPr>
        <p:spPr bwMode="auto">
          <a:xfrm>
            <a:off x="286370" y="1022935"/>
            <a:ext cx="466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a:t>
            </a:r>
          </a:p>
        </p:txBody>
      </p:sp>
      <p:sp>
        <p:nvSpPr>
          <p:cNvPr id="7" name="TextBox 32">
            <a:extLst>
              <a:ext uri="{FF2B5EF4-FFF2-40B4-BE49-F238E27FC236}">
                <a16:creationId xmlns:a16="http://schemas.microsoft.com/office/drawing/2014/main" id="{36F9AE71-1C30-42CB-9BEA-2C0008EFFCA3}"/>
              </a:ext>
            </a:extLst>
          </p:cNvPr>
          <p:cNvSpPr txBox="1">
            <a:spLocks noChangeArrowheads="1"/>
          </p:cNvSpPr>
          <p:nvPr/>
        </p:nvSpPr>
        <p:spPr bwMode="auto">
          <a:xfrm>
            <a:off x="357808" y="2023060"/>
            <a:ext cx="466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a:t>
            </a:r>
          </a:p>
        </p:txBody>
      </p:sp>
      <p:sp>
        <p:nvSpPr>
          <p:cNvPr id="8" name="TextBox 33">
            <a:extLst>
              <a:ext uri="{FF2B5EF4-FFF2-40B4-BE49-F238E27FC236}">
                <a16:creationId xmlns:a16="http://schemas.microsoft.com/office/drawing/2014/main" id="{4210AA70-5A76-45BA-85C5-7DF694CB5E9B}"/>
              </a:ext>
            </a:extLst>
          </p:cNvPr>
          <p:cNvSpPr txBox="1">
            <a:spLocks noChangeArrowheads="1"/>
          </p:cNvSpPr>
          <p:nvPr/>
        </p:nvSpPr>
        <p:spPr bwMode="auto">
          <a:xfrm>
            <a:off x="286370" y="3023185"/>
            <a:ext cx="466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a:t>
            </a:r>
          </a:p>
        </p:txBody>
      </p:sp>
      <p:graphicFrame>
        <p:nvGraphicFramePr>
          <p:cNvPr id="9" name="Object 43">
            <a:extLst>
              <a:ext uri="{FF2B5EF4-FFF2-40B4-BE49-F238E27FC236}">
                <a16:creationId xmlns:a16="http://schemas.microsoft.com/office/drawing/2014/main" id="{D892C32F-25DC-4219-9C1C-EE8FFDB045E2}"/>
              </a:ext>
            </a:extLst>
          </p:cNvPr>
          <p:cNvGraphicFramePr>
            <a:graphicFrameLocks noChangeAspect="1"/>
          </p:cNvGraphicFramePr>
          <p:nvPr>
            <p:extLst>
              <p:ext uri="{D42A27DB-BD31-4B8C-83A1-F6EECF244321}">
                <p14:modId xmlns:p14="http://schemas.microsoft.com/office/powerpoint/2010/main" val="1197580776"/>
              </p:ext>
            </p:extLst>
          </p:nvPr>
        </p:nvGraphicFramePr>
        <p:xfrm>
          <a:off x="5868715" y="2751722"/>
          <a:ext cx="2089150" cy="933450"/>
        </p:xfrm>
        <a:graphic>
          <a:graphicData uri="http://schemas.openxmlformats.org/presentationml/2006/ole">
            <mc:AlternateContent xmlns:mc="http://schemas.openxmlformats.org/markup-compatibility/2006">
              <mc:Choice xmlns:v="urn:schemas-microsoft-com:vml" Requires="v">
                <p:oleObj name="Equation" r:id="rId9" imgW="1079032" imgH="482391" progId="Equation.DSMT4">
                  <p:embed/>
                </p:oleObj>
              </mc:Choice>
              <mc:Fallback>
                <p:oleObj name="Equation" r:id="rId9" imgW="1079032" imgH="482391" progId="Equation.DSMT4">
                  <p:embed/>
                  <p:pic>
                    <p:nvPicPr>
                      <p:cNvPr id="11269" name="Object 43">
                        <a:extLst>
                          <a:ext uri="{FF2B5EF4-FFF2-40B4-BE49-F238E27FC236}">
                            <a16:creationId xmlns:a16="http://schemas.microsoft.com/office/drawing/2014/main" id="{49554A43-D646-49E1-89C5-0F9032B9872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68715" y="2751722"/>
                        <a:ext cx="2089150" cy="933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 name="Object 45">
            <a:extLst>
              <a:ext uri="{FF2B5EF4-FFF2-40B4-BE49-F238E27FC236}">
                <a16:creationId xmlns:a16="http://schemas.microsoft.com/office/drawing/2014/main" id="{C6528D73-C428-4DAC-BDFD-D1189A17FCAD}"/>
              </a:ext>
            </a:extLst>
          </p:cNvPr>
          <p:cNvGraphicFramePr>
            <a:graphicFrameLocks noChangeAspect="1"/>
          </p:cNvGraphicFramePr>
          <p:nvPr>
            <p:extLst>
              <p:ext uri="{D42A27DB-BD31-4B8C-83A1-F6EECF244321}">
                <p14:modId xmlns:p14="http://schemas.microsoft.com/office/powerpoint/2010/main" val="1755080999"/>
              </p:ext>
            </p:extLst>
          </p:nvPr>
        </p:nvGraphicFramePr>
        <p:xfrm>
          <a:off x="5940152" y="543510"/>
          <a:ext cx="1944688" cy="2073275"/>
        </p:xfrm>
        <a:graphic>
          <a:graphicData uri="http://schemas.openxmlformats.org/presentationml/2006/ole">
            <mc:AlternateContent xmlns:mc="http://schemas.openxmlformats.org/markup-compatibility/2006">
              <mc:Choice xmlns:v="urn:schemas-microsoft-com:vml" Requires="v">
                <p:oleObj name="Equation" r:id="rId11" imgW="1155700" imgH="1231900" progId="Equation.DSMT4">
                  <p:embed/>
                </p:oleObj>
              </mc:Choice>
              <mc:Fallback>
                <p:oleObj name="Equation" r:id="rId11" imgW="1155700" imgH="1231900" progId="Equation.DSMT4">
                  <p:embed/>
                  <p:pic>
                    <p:nvPicPr>
                      <p:cNvPr id="11271" name="Object 45">
                        <a:extLst>
                          <a:ext uri="{FF2B5EF4-FFF2-40B4-BE49-F238E27FC236}">
                            <a16:creationId xmlns:a16="http://schemas.microsoft.com/office/drawing/2014/main" id="{1611D317-850E-4F7D-9B7D-57953441E4B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40152" y="543510"/>
                        <a:ext cx="1944688" cy="2073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 name="TextBox 34">
            <a:extLst>
              <a:ext uri="{FF2B5EF4-FFF2-40B4-BE49-F238E27FC236}">
                <a16:creationId xmlns:a16="http://schemas.microsoft.com/office/drawing/2014/main" id="{B021B04D-6AC6-48BD-AD7E-87E0924CBB88}"/>
              </a:ext>
            </a:extLst>
          </p:cNvPr>
          <p:cNvSpPr txBox="1">
            <a:spLocks noChangeArrowheads="1"/>
          </p:cNvSpPr>
          <p:nvPr/>
        </p:nvSpPr>
        <p:spPr bwMode="auto">
          <a:xfrm>
            <a:off x="5327377" y="970547"/>
            <a:ext cx="466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(4)</a:t>
            </a:r>
          </a:p>
        </p:txBody>
      </p:sp>
      <p:sp>
        <p:nvSpPr>
          <p:cNvPr id="12" name="TextBox 35">
            <a:extLst>
              <a:ext uri="{FF2B5EF4-FFF2-40B4-BE49-F238E27FC236}">
                <a16:creationId xmlns:a16="http://schemas.microsoft.com/office/drawing/2014/main" id="{88A9740B-23CF-45E6-9D9F-217471BB9F2C}"/>
              </a:ext>
            </a:extLst>
          </p:cNvPr>
          <p:cNvSpPr txBox="1">
            <a:spLocks noChangeArrowheads="1"/>
          </p:cNvSpPr>
          <p:nvPr/>
        </p:nvSpPr>
        <p:spPr bwMode="auto">
          <a:xfrm>
            <a:off x="5398815" y="2184985"/>
            <a:ext cx="466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a:t>
            </a:r>
          </a:p>
        </p:txBody>
      </p:sp>
      <p:sp>
        <p:nvSpPr>
          <p:cNvPr id="13" name="TextBox 36">
            <a:extLst>
              <a:ext uri="{FF2B5EF4-FFF2-40B4-BE49-F238E27FC236}">
                <a16:creationId xmlns:a16="http://schemas.microsoft.com/office/drawing/2014/main" id="{AFB410AD-4A38-47BF-8D35-4355CD30E53A}"/>
              </a:ext>
            </a:extLst>
          </p:cNvPr>
          <p:cNvSpPr txBox="1">
            <a:spLocks noChangeArrowheads="1"/>
          </p:cNvSpPr>
          <p:nvPr/>
        </p:nvSpPr>
        <p:spPr bwMode="auto">
          <a:xfrm>
            <a:off x="5387702" y="3245435"/>
            <a:ext cx="466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a:t>
            </a:r>
          </a:p>
        </p:txBody>
      </p:sp>
      <p:sp>
        <p:nvSpPr>
          <p:cNvPr id="15" name="TextBox 14">
            <a:extLst>
              <a:ext uri="{FF2B5EF4-FFF2-40B4-BE49-F238E27FC236}">
                <a16:creationId xmlns:a16="http://schemas.microsoft.com/office/drawing/2014/main" id="{E9C795B7-E150-479F-96B1-BA1549550D6B}"/>
              </a:ext>
            </a:extLst>
          </p:cNvPr>
          <p:cNvSpPr txBox="1"/>
          <p:nvPr/>
        </p:nvSpPr>
        <p:spPr>
          <a:xfrm>
            <a:off x="793013" y="4670414"/>
            <a:ext cx="4572000" cy="2031325"/>
          </a:xfrm>
          <a:prstGeom prst="rect">
            <a:avLst/>
          </a:prstGeom>
          <a:noFill/>
        </p:spPr>
        <p:txBody>
          <a:bodyPr wrap="square">
            <a:spAutoFit/>
          </a:bodyPr>
          <a:lstStyle/>
          <a:p>
            <a:r>
              <a:rPr lang="en-US" dirty="0" err="1"/>
              <a:t>syms</a:t>
            </a:r>
            <a:r>
              <a:rPr lang="en-US" dirty="0"/>
              <a:t> Ax Ay Bx By Ex </a:t>
            </a:r>
            <a:r>
              <a:rPr lang="en-US" dirty="0" err="1"/>
              <a:t>Ey</a:t>
            </a:r>
            <a:endParaRPr lang="en-US" dirty="0"/>
          </a:p>
          <a:p>
            <a:r>
              <a:rPr lang="en-US" dirty="0"/>
              <a:t>Eq(1) = 50*</a:t>
            </a:r>
            <a:r>
              <a:rPr lang="en-US" dirty="0" err="1"/>
              <a:t>Ey</a:t>
            </a:r>
            <a:r>
              <a:rPr lang="en-US" dirty="0"/>
              <a:t> - 750*16 -1600*50 == 0;</a:t>
            </a:r>
          </a:p>
          <a:p>
            <a:r>
              <a:rPr lang="en-US" dirty="0"/>
              <a:t>Eq(2) = Ay + </a:t>
            </a:r>
            <a:r>
              <a:rPr lang="en-US" dirty="0" err="1"/>
              <a:t>Ey</a:t>
            </a:r>
            <a:r>
              <a:rPr lang="en-US" dirty="0"/>
              <a:t> - 1600 == 0;</a:t>
            </a:r>
          </a:p>
          <a:p>
            <a:r>
              <a:rPr lang="en-US" dirty="0"/>
              <a:t>Eq(3)= 32*Ax - 18*Ay - 1600*32 == 0;</a:t>
            </a:r>
          </a:p>
          <a:p>
            <a:r>
              <a:rPr lang="en-US" dirty="0"/>
              <a:t>Eq(4)= Ax + Bx == 0;</a:t>
            </a:r>
          </a:p>
          <a:p>
            <a:r>
              <a:rPr lang="en-US" dirty="0"/>
              <a:t>Eq(5) = By + Ay -1600 == 0;</a:t>
            </a:r>
          </a:p>
          <a:p>
            <a:r>
              <a:rPr lang="en-US" dirty="0"/>
              <a:t>Eq(6) = Ax + Ex + 750 == 0;</a:t>
            </a:r>
          </a:p>
        </p:txBody>
      </p:sp>
      <p:sp>
        <p:nvSpPr>
          <p:cNvPr id="16" name="TextBox 15">
            <a:extLst>
              <a:ext uri="{FF2B5EF4-FFF2-40B4-BE49-F238E27FC236}">
                <a16:creationId xmlns:a16="http://schemas.microsoft.com/office/drawing/2014/main" id="{1504A888-A337-41E1-A0D6-E54E06C096F7}"/>
              </a:ext>
            </a:extLst>
          </p:cNvPr>
          <p:cNvSpPr txBox="1"/>
          <p:nvPr/>
        </p:nvSpPr>
        <p:spPr>
          <a:xfrm>
            <a:off x="680517" y="3860427"/>
            <a:ext cx="5259635" cy="646331"/>
          </a:xfrm>
          <a:prstGeom prst="rect">
            <a:avLst/>
          </a:prstGeom>
          <a:noFill/>
        </p:spPr>
        <p:txBody>
          <a:bodyPr wrap="square" rtlCol="0">
            <a:spAutoFit/>
          </a:bodyPr>
          <a:lstStyle/>
          <a:p>
            <a:r>
              <a:rPr lang="en-US" dirty="0"/>
              <a:t>Define the forces and equilibrium equations symbolically</a:t>
            </a:r>
          </a:p>
        </p:txBody>
      </p:sp>
    </p:spTree>
    <p:extLst>
      <p:ext uri="{BB962C8B-B14F-4D97-AF65-F5344CB8AC3E}">
        <p14:creationId xmlns:p14="http://schemas.microsoft.com/office/powerpoint/2010/main" val="700825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EB499B7-A3E6-426C-8624-92C6D5D8A666}"/>
              </a:ext>
            </a:extLst>
          </p:cNvPr>
          <p:cNvSpPr txBox="1"/>
          <p:nvPr/>
        </p:nvSpPr>
        <p:spPr>
          <a:xfrm>
            <a:off x="971600" y="942975"/>
            <a:ext cx="7200800" cy="5078313"/>
          </a:xfrm>
          <a:prstGeom prst="rect">
            <a:avLst/>
          </a:prstGeom>
          <a:noFill/>
        </p:spPr>
        <p:txBody>
          <a:bodyPr wrap="square">
            <a:spAutoFit/>
          </a:bodyPr>
          <a:lstStyle/>
          <a:p>
            <a:r>
              <a:rPr lang="en-US" dirty="0"/>
              <a:t>S = solve(Eq)</a:t>
            </a:r>
          </a:p>
          <a:p>
            <a:endParaRPr lang="en-US" dirty="0"/>
          </a:p>
          <a:p>
            <a:r>
              <a:rPr lang="en-US" dirty="0"/>
              <a:t>S = </a:t>
            </a:r>
          </a:p>
          <a:p>
            <a:endParaRPr lang="en-US" dirty="0"/>
          </a:p>
          <a:p>
            <a:r>
              <a:rPr lang="en-US" dirty="0"/>
              <a:t>  struct with fields:</a:t>
            </a:r>
          </a:p>
          <a:p>
            <a:endParaRPr lang="en-US" dirty="0"/>
          </a:p>
          <a:p>
            <a:r>
              <a:rPr lang="en-US" dirty="0"/>
              <a:t>    Ax: 1465</a:t>
            </a:r>
          </a:p>
          <a:p>
            <a:r>
              <a:rPr lang="en-US" dirty="0"/>
              <a:t>    Ay: -240</a:t>
            </a:r>
          </a:p>
          <a:p>
            <a:r>
              <a:rPr lang="en-US" dirty="0"/>
              <a:t>    Bx: -1465</a:t>
            </a:r>
          </a:p>
          <a:p>
            <a:r>
              <a:rPr lang="en-US" dirty="0"/>
              <a:t>    By: 1840</a:t>
            </a:r>
          </a:p>
          <a:p>
            <a:r>
              <a:rPr lang="en-US" dirty="0"/>
              <a:t>    Ex: -2215</a:t>
            </a:r>
          </a:p>
          <a:p>
            <a:r>
              <a:rPr lang="en-US" dirty="0"/>
              <a:t>    </a:t>
            </a:r>
            <a:r>
              <a:rPr lang="en-US" dirty="0" err="1"/>
              <a:t>Ey</a:t>
            </a:r>
            <a:r>
              <a:rPr lang="en-US" dirty="0"/>
              <a:t>: 1840</a:t>
            </a:r>
          </a:p>
          <a:p>
            <a:endParaRPr lang="en-US" dirty="0"/>
          </a:p>
          <a:p>
            <a:r>
              <a:rPr lang="en-US" dirty="0"/>
              <a:t>Sn = double( [ </a:t>
            </a:r>
            <a:r>
              <a:rPr lang="en-US" dirty="0" err="1"/>
              <a:t>S.Ax</a:t>
            </a:r>
            <a:r>
              <a:rPr lang="en-US" dirty="0"/>
              <a:t> </a:t>
            </a:r>
            <a:r>
              <a:rPr lang="en-US" dirty="0" err="1"/>
              <a:t>S.Ay</a:t>
            </a:r>
            <a:r>
              <a:rPr lang="en-US" dirty="0"/>
              <a:t> </a:t>
            </a:r>
            <a:r>
              <a:rPr lang="en-US" dirty="0" err="1"/>
              <a:t>S.Bx</a:t>
            </a:r>
            <a:r>
              <a:rPr lang="en-US" dirty="0"/>
              <a:t> </a:t>
            </a:r>
            <a:r>
              <a:rPr lang="en-US" dirty="0" err="1"/>
              <a:t>S.By</a:t>
            </a:r>
            <a:r>
              <a:rPr lang="en-US" dirty="0"/>
              <a:t> </a:t>
            </a:r>
            <a:r>
              <a:rPr lang="en-US" dirty="0" err="1"/>
              <a:t>S.Ex</a:t>
            </a:r>
            <a:r>
              <a:rPr lang="en-US" dirty="0"/>
              <a:t> </a:t>
            </a:r>
            <a:r>
              <a:rPr lang="en-US" dirty="0" err="1"/>
              <a:t>S.Ey</a:t>
            </a:r>
            <a:r>
              <a:rPr lang="en-US" dirty="0"/>
              <a:t>] )</a:t>
            </a:r>
          </a:p>
          <a:p>
            <a:endParaRPr lang="en-US" dirty="0"/>
          </a:p>
          <a:p>
            <a:r>
              <a:rPr lang="en-US" dirty="0"/>
              <a:t>Sn =</a:t>
            </a:r>
          </a:p>
          <a:p>
            <a:endParaRPr lang="en-US" dirty="0"/>
          </a:p>
          <a:p>
            <a:r>
              <a:rPr lang="en-US" dirty="0"/>
              <a:t>        1465        -240       -1465        1840       -2215        1840</a:t>
            </a:r>
          </a:p>
        </p:txBody>
      </p:sp>
      <p:sp>
        <p:nvSpPr>
          <p:cNvPr id="4" name="TextBox 3">
            <a:extLst>
              <a:ext uri="{FF2B5EF4-FFF2-40B4-BE49-F238E27FC236}">
                <a16:creationId xmlns:a16="http://schemas.microsoft.com/office/drawing/2014/main" id="{32EBADA1-4AB2-4CA8-B7FE-A69C770A9ADC}"/>
              </a:ext>
            </a:extLst>
          </p:cNvPr>
          <p:cNvSpPr txBox="1"/>
          <p:nvPr/>
        </p:nvSpPr>
        <p:spPr>
          <a:xfrm>
            <a:off x="827584" y="262389"/>
            <a:ext cx="6048672" cy="646331"/>
          </a:xfrm>
          <a:prstGeom prst="rect">
            <a:avLst/>
          </a:prstGeom>
          <a:noFill/>
        </p:spPr>
        <p:txBody>
          <a:bodyPr wrap="square" rtlCol="0">
            <a:spAutoFit/>
          </a:bodyPr>
          <a:lstStyle/>
          <a:p>
            <a:r>
              <a:rPr lang="en-US" dirty="0"/>
              <a:t>Solve the equations. Forces generated by solve are placed in a MATLAB structure S here</a:t>
            </a:r>
          </a:p>
        </p:txBody>
      </p:sp>
      <p:sp>
        <p:nvSpPr>
          <p:cNvPr id="5" name="TextBox 4">
            <a:extLst>
              <a:ext uri="{FF2B5EF4-FFF2-40B4-BE49-F238E27FC236}">
                <a16:creationId xmlns:a16="http://schemas.microsoft.com/office/drawing/2014/main" id="{1139E18B-940F-48BB-87DA-1240EFEC7599}"/>
              </a:ext>
            </a:extLst>
          </p:cNvPr>
          <p:cNvSpPr txBox="1"/>
          <p:nvPr/>
        </p:nvSpPr>
        <p:spPr>
          <a:xfrm>
            <a:off x="6732240" y="4509120"/>
            <a:ext cx="2088232" cy="923330"/>
          </a:xfrm>
          <a:prstGeom prst="rect">
            <a:avLst/>
          </a:prstGeom>
          <a:noFill/>
        </p:spPr>
        <p:txBody>
          <a:bodyPr wrap="square" rtlCol="0">
            <a:spAutoFit/>
          </a:bodyPr>
          <a:lstStyle/>
          <a:p>
            <a:r>
              <a:rPr lang="en-US" dirty="0"/>
              <a:t>turn symbolic  values into numerical ones</a:t>
            </a:r>
          </a:p>
        </p:txBody>
      </p:sp>
      <p:sp>
        <p:nvSpPr>
          <p:cNvPr id="6" name="TextBox 5">
            <a:extLst>
              <a:ext uri="{FF2B5EF4-FFF2-40B4-BE49-F238E27FC236}">
                <a16:creationId xmlns:a16="http://schemas.microsoft.com/office/drawing/2014/main" id="{00D111CC-BCD6-4291-A7E9-C772126A2A61}"/>
              </a:ext>
            </a:extLst>
          </p:cNvPr>
          <p:cNvSpPr txBox="1"/>
          <p:nvPr/>
        </p:nvSpPr>
        <p:spPr>
          <a:xfrm>
            <a:off x="1043608" y="6196662"/>
            <a:ext cx="2634054" cy="369332"/>
          </a:xfrm>
          <a:prstGeom prst="rect">
            <a:avLst/>
          </a:prstGeom>
          <a:noFill/>
        </p:spPr>
        <p:txBody>
          <a:bodyPr wrap="none" rtlCol="0">
            <a:spAutoFit/>
          </a:bodyPr>
          <a:lstStyle/>
          <a:p>
            <a:r>
              <a:rPr lang="en-US" dirty="0"/>
              <a:t>same solution as before</a:t>
            </a:r>
          </a:p>
        </p:txBody>
      </p:sp>
      <p:cxnSp>
        <p:nvCxnSpPr>
          <p:cNvPr id="7" name="Straight Connector 6">
            <a:extLst>
              <a:ext uri="{FF2B5EF4-FFF2-40B4-BE49-F238E27FC236}">
                <a16:creationId xmlns:a16="http://schemas.microsoft.com/office/drawing/2014/main" id="{A7DCB425-0C68-8258-F823-6C153E14D8F9}"/>
              </a:ext>
            </a:extLst>
          </p:cNvPr>
          <p:cNvCxnSpPr/>
          <p:nvPr/>
        </p:nvCxnSpPr>
        <p:spPr>
          <a:xfrm>
            <a:off x="638427" y="6669360"/>
            <a:ext cx="786714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4004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35A543-4BCD-4F86-9C27-430D294C45A7}"/>
              </a:ext>
            </a:extLst>
          </p:cNvPr>
          <p:cNvSpPr txBox="1"/>
          <p:nvPr/>
        </p:nvSpPr>
        <p:spPr>
          <a:xfrm>
            <a:off x="398591" y="721548"/>
            <a:ext cx="4648200" cy="1754326"/>
          </a:xfrm>
          <a:prstGeom prst="rect">
            <a:avLst/>
          </a:prstGeom>
          <a:noFill/>
        </p:spPr>
        <p:txBody>
          <a:bodyPr wrap="square" rtlCol="0">
            <a:spAutoFit/>
          </a:bodyPr>
          <a:lstStyle/>
          <a:p>
            <a:r>
              <a:rPr lang="en-US" dirty="0"/>
              <a:t>Member BD of the pin-connected  frame  shown is loaded by a linearly varying distributed load whose intensity varies from zero at pin B to 150 lb/ft at pin D. Determine the x- and y- components of the force at pin D acting on member CDE.</a:t>
            </a:r>
          </a:p>
        </p:txBody>
      </p:sp>
      <p:sp>
        <p:nvSpPr>
          <p:cNvPr id="5" name="Rectangle 4">
            <a:extLst>
              <a:ext uri="{FF2B5EF4-FFF2-40B4-BE49-F238E27FC236}">
                <a16:creationId xmlns:a16="http://schemas.microsoft.com/office/drawing/2014/main" id="{ED3A678D-CBAB-4F86-B1D5-A8D9BF5C4B33}"/>
              </a:ext>
            </a:extLst>
          </p:cNvPr>
          <p:cNvSpPr/>
          <p:nvPr/>
        </p:nvSpPr>
        <p:spPr>
          <a:xfrm rot="18018700">
            <a:off x="5485028" y="635485"/>
            <a:ext cx="1332869" cy="1003769"/>
          </a:xfrm>
          <a:prstGeom prst="rect">
            <a:avLst/>
          </a:prstGeom>
          <a:solidFill>
            <a:schemeClr val="bg1"/>
          </a:solid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5E82494B-A852-4052-927F-036CA86B0779}"/>
              </a:ext>
            </a:extLst>
          </p:cNvPr>
          <p:cNvSpPr txBox="1"/>
          <p:nvPr/>
        </p:nvSpPr>
        <p:spPr>
          <a:xfrm>
            <a:off x="467544" y="124072"/>
            <a:ext cx="1467068" cy="369332"/>
          </a:xfrm>
          <a:prstGeom prst="rect">
            <a:avLst/>
          </a:prstGeom>
          <a:noFill/>
        </p:spPr>
        <p:txBody>
          <a:bodyPr wrap="none" rtlCol="0">
            <a:spAutoFit/>
          </a:bodyPr>
          <a:lstStyle/>
          <a:p>
            <a:r>
              <a:rPr lang="en-US" dirty="0">
                <a:solidFill>
                  <a:srgbClr val="C00000"/>
                </a:solidFill>
              </a:rPr>
              <a:t>Example 8.3</a:t>
            </a:r>
          </a:p>
        </p:txBody>
      </p:sp>
      <p:sp>
        <p:nvSpPr>
          <p:cNvPr id="25" name="Oval 24">
            <a:extLst>
              <a:ext uri="{FF2B5EF4-FFF2-40B4-BE49-F238E27FC236}">
                <a16:creationId xmlns:a16="http://schemas.microsoft.com/office/drawing/2014/main" id="{F68EB77B-8FB7-9C60-B97C-651448A378B5}"/>
              </a:ext>
            </a:extLst>
          </p:cNvPr>
          <p:cNvSpPr/>
          <p:nvPr/>
        </p:nvSpPr>
        <p:spPr>
          <a:xfrm>
            <a:off x="7764730" y="3218493"/>
            <a:ext cx="269429" cy="255252"/>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4524BABA-318B-5D59-092E-9AE646C540C3}"/>
              </a:ext>
            </a:extLst>
          </p:cNvPr>
          <p:cNvSpPr/>
          <p:nvPr/>
        </p:nvSpPr>
        <p:spPr>
          <a:xfrm rot="3559441" flipH="1">
            <a:off x="6341643" y="2446089"/>
            <a:ext cx="2093204" cy="75816"/>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9E5E578F-1ACC-B84F-4D1A-CC81B847F7EB}"/>
              </a:ext>
            </a:extLst>
          </p:cNvPr>
          <p:cNvSpPr/>
          <p:nvPr/>
        </p:nvSpPr>
        <p:spPr>
          <a:xfrm rot="18040559">
            <a:off x="5280116" y="2440754"/>
            <a:ext cx="2105885" cy="81425"/>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3F21D73E-4960-D47E-333C-FAED492047F8}"/>
              </a:ext>
            </a:extLst>
          </p:cNvPr>
          <p:cNvSpPr/>
          <p:nvPr/>
        </p:nvSpPr>
        <p:spPr>
          <a:xfrm>
            <a:off x="6159412" y="2644576"/>
            <a:ext cx="1371600" cy="72184"/>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97502E99-39E0-C603-E998-E4982F438147}"/>
              </a:ext>
            </a:extLst>
          </p:cNvPr>
          <p:cNvCxnSpPr>
            <a:cxnSpLocks/>
          </p:cNvCxnSpPr>
          <p:nvPr/>
        </p:nvCxnSpPr>
        <p:spPr>
          <a:xfrm flipV="1">
            <a:off x="6161480" y="2083922"/>
            <a:ext cx="1291535" cy="556516"/>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73DDC55E-6EB7-A6BA-0DB3-CB05F177E668}"/>
              </a:ext>
            </a:extLst>
          </p:cNvPr>
          <p:cNvCxnSpPr>
            <a:cxnSpLocks/>
          </p:cNvCxnSpPr>
          <p:nvPr/>
        </p:nvCxnSpPr>
        <p:spPr>
          <a:xfrm>
            <a:off x="7453015" y="2083922"/>
            <a:ext cx="0" cy="5565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AEB2C71D-A834-3674-01AF-115A5E52DD1C}"/>
              </a:ext>
            </a:extLst>
          </p:cNvPr>
          <p:cNvCxnSpPr>
            <a:cxnSpLocks/>
          </p:cNvCxnSpPr>
          <p:nvPr/>
        </p:nvCxnSpPr>
        <p:spPr>
          <a:xfrm>
            <a:off x="7172086" y="2218346"/>
            <a:ext cx="0" cy="4317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CBB75D50-1BDC-6A88-36D5-D5527D92FF50}"/>
              </a:ext>
            </a:extLst>
          </p:cNvPr>
          <p:cNvCxnSpPr>
            <a:cxnSpLocks/>
          </p:cNvCxnSpPr>
          <p:nvPr/>
        </p:nvCxnSpPr>
        <p:spPr>
          <a:xfrm>
            <a:off x="6897930" y="2342424"/>
            <a:ext cx="0" cy="2898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148468E-B8BE-0E1A-084C-464C54611969}"/>
              </a:ext>
            </a:extLst>
          </p:cNvPr>
          <p:cNvCxnSpPr>
            <a:cxnSpLocks/>
          </p:cNvCxnSpPr>
          <p:nvPr/>
        </p:nvCxnSpPr>
        <p:spPr>
          <a:xfrm>
            <a:off x="6621243" y="2446265"/>
            <a:ext cx="0" cy="2005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9F3E948E-E5FD-6088-047F-CB205CBDE158}"/>
              </a:ext>
            </a:extLst>
          </p:cNvPr>
          <p:cNvCxnSpPr/>
          <p:nvPr/>
        </p:nvCxnSpPr>
        <p:spPr>
          <a:xfrm>
            <a:off x="7296351" y="3483523"/>
            <a:ext cx="953310" cy="0"/>
          </a:xfrm>
          <a:prstGeom prst="line">
            <a:avLst/>
          </a:prstGeom>
        </p:spPr>
        <p:style>
          <a:lnRef idx="1">
            <a:schemeClr val="dk1"/>
          </a:lnRef>
          <a:fillRef idx="0">
            <a:schemeClr val="dk1"/>
          </a:fillRef>
          <a:effectRef idx="0">
            <a:schemeClr val="dk1"/>
          </a:effectRef>
          <a:fontRef idx="minor">
            <a:schemeClr val="tx1"/>
          </a:fontRef>
        </p:style>
      </p:cxnSp>
      <p:sp>
        <p:nvSpPr>
          <p:cNvPr id="35" name="Freeform: Shape 34">
            <a:extLst>
              <a:ext uri="{FF2B5EF4-FFF2-40B4-BE49-F238E27FC236}">
                <a16:creationId xmlns:a16="http://schemas.microsoft.com/office/drawing/2014/main" id="{C6D93B85-477A-0766-0545-9F5B5C6AA06B}"/>
              </a:ext>
            </a:extLst>
          </p:cNvPr>
          <p:cNvSpPr/>
          <p:nvPr/>
        </p:nvSpPr>
        <p:spPr>
          <a:xfrm>
            <a:off x="7331596" y="3501863"/>
            <a:ext cx="846306" cy="87549"/>
          </a:xfrm>
          <a:custGeom>
            <a:avLst/>
            <a:gdLst>
              <a:gd name="connsiteX0" fmla="*/ 0 w 846306"/>
              <a:gd name="connsiteY0" fmla="*/ 0 h 87549"/>
              <a:gd name="connsiteX1" fmla="*/ 126459 w 846306"/>
              <a:gd name="connsiteY1" fmla="*/ 19455 h 87549"/>
              <a:gd name="connsiteX2" fmla="*/ 165370 w 846306"/>
              <a:gd name="connsiteY2" fmla="*/ 38910 h 87549"/>
              <a:gd name="connsiteX3" fmla="*/ 194553 w 846306"/>
              <a:gd name="connsiteY3" fmla="*/ 77821 h 87549"/>
              <a:gd name="connsiteX4" fmla="*/ 223736 w 846306"/>
              <a:gd name="connsiteY4" fmla="*/ 87549 h 87549"/>
              <a:gd name="connsiteX5" fmla="*/ 535021 w 846306"/>
              <a:gd name="connsiteY5" fmla="*/ 77821 h 87549"/>
              <a:gd name="connsiteX6" fmla="*/ 768485 w 846306"/>
              <a:gd name="connsiteY6" fmla="*/ 58366 h 87549"/>
              <a:gd name="connsiteX7" fmla="*/ 836578 w 846306"/>
              <a:gd name="connsiteY7" fmla="*/ 29183 h 87549"/>
              <a:gd name="connsiteX8" fmla="*/ 846306 w 846306"/>
              <a:gd name="connsiteY8" fmla="*/ 0 h 87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6306" h="87549">
                <a:moveTo>
                  <a:pt x="0" y="0"/>
                </a:moveTo>
                <a:cubicBezTo>
                  <a:pt x="30730" y="3414"/>
                  <a:pt x="90984" y="6152"/>
                  <a:pt x="126459" y="19455"/>
                </a:cubicBezTo>
                <a:cubicBezTo>
                  <a:pt x="140037" y="24547"/>
                  <a:pt x="152400" y="32425"/>
                  <a:pt x="165370" y="38910"/>
                </a:cubicBezTo>
                <a:cubicBezTo>
                  <a:pt x="175098" y="51880"/>
                  <a:pt x="182098" y="67442"/>
                  <a:pt x="194553" y="77821"/>
                </a:cubicBezTo>
                <a:cubicBezTo>
                  <a:pt x="202430" y="84385"/>
                  <a:pt x="213482" y="87549"/>
                  <a:pt x="223736" y="87549"/>
                </a:cubicBezTo>
                <a:cubicBezTo>
                  <a:pt x="327548" y="87549"/>
                  <a:pt x="431259" y="81064"/>
                  <a:pt x="535021" y="77821"/>
                </a:cubicBezTo>
                <a:cubicBezTo>
                  <a:pt x="663087" y="52207"/>
                  <a:pt x="496506" y="83091"/>
                  <a:pt x="768485" y="58366"/>
                </a:cubicBezTo>
                <a:cubicBezTo>
                  <a:pt x="785978" y="56776"/>
                  <a:pt x="824483" y="35230"/>
                  <a:pt x="836578" y="29183"/>
                </a:cubicBezTo>
                <a:lnTo>
                  <a:pt x="846306" y="0"/>
                </a:ln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a:extLst>
              <a:ext uri="{FF2B5EF4-FFF2-40B4-BE49-F238E27FC236}">
                <a16:creationId xmlns:a16="http://schemas.microsoft.com/office/drawing/2014/main" id="{F506E555-8E74-74FD-4F04-29C687AF3664}"/>
              </a:ext>
            </a:extLst>
          </p:cNvPr>
          <p:cNvCxnSpPr/>
          <p:nvPr/>
        </p:nvCxnSpPr>
        <p:spPr>
          <a:xfrm>
            <a:off x="6845212" y="1802409"/>
            <a:ext cx="0" cy="385863"/>
          </a:xfrm>
          <a:prstGeom prst="line">
            <a:avLst/>
          </a:prstGeom>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B5F862C3-70CF-1CAE-EBB5-91D5C1B7034B}"/>
              </a:ext>
            </a:extLst>
          </p:cNvPr>
          <p:cNvCxnSpPr/>
          <p:nvPr/>
        </p:nvCxnSpPr>
        <p:spPr>
          <a:xfrm flipV="1">
            <a:off x="6897930" y="1287199"/>
            <a:ext cx="425137" cy="242078"/>
          </a:xfrm>
          <a:prstGeom prst="line">
            <a:avLst/>
          </a:prstGeom>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554E796D-7168-5CFA-0406-A0904F2DDB01}"/>
              </a:ext>
            </a:extLst>
          </p:cNvPr>
          <p:cNvCxnSpPr/>
          <p:nvPr/>
        </p:nvCxnSpPr>
        <p:spPr>
          <a:xfrm flipV="1">
            <a:off x="8007011" y="3026128"/>
            <a:ext cx="425137" cy="242078"/>
          </a:xfrm>
          <a:prstGeom prst="line">
            <a:avLst/>
          </a:prstGeom>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35F02B82-0346-57B1-535B-33144D98039F}"/>
              </a:ext>
            </a:extLst>
          </p:cNvPr>
          <p:cNvCxnSpPr/>
          <p:nvPr/>
        </p:nvCxnSpPr>
        <p:spPr>
          <a:xfrm>
            <a:off x="8033603" y="2527811"/>
            <a:ext cx="332067" cy="5363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8B76764B-2F28-49C4-AE19-6CE18E9672F4}"/>
              </a:ext>
            </a:extLst>
          </p:cNvPr>
          <p:cNvCxnSpPr>
            <a:cxnSpLocks/>
          </p:cNvCxnSpPr>
          <p:nvPr/>
        </p:nvCxnSpPr>
        <p:spPr>
          <a:xfrm flipH="1" flipV="1">
            <a:off x="7296351" y="1301473"/>
            <a:ext cx="332067" cy="5363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6670012F-16B9-C170-1420-BB707C318038}"/>
              </a:ext>
            </a:extLst>
          </p:cNvPr>
          <p:cNvCxnSpPr/>
          <p:nvPr/>
        </p:nvCxnSpPr>
        <p:spPr>
          <a:xfrm flipH="1" flipV="1">
            <a:off x="6523532" y="1391118"/>
            <a:ext cx="241475" cy="161423"/>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E9DA59DE-FFC8-6149-5AF7-F6B4B9C61431}"/>
              </a:ext>
            </a:extLst>
          </p:cNvPr>
          <p:cNvCxnSpPr/>
          <p:nvPr/>
        </p:nvCxnSpPr>
        <p:spPr>
          <a:xfrm flipH="1" flipV="1">
            <a:off x="5797180" y="2440220"/>
            <a:ext cx="241475" cy="161423"/>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05783B52-7105-7D88-C100-644F080F88EE}"/>
              </a:ext>
            </a:extLst>
          </p:cNvPr>
          <p:cNvCxnSpPr>
            <a:cxnSpLocks/>
          </p:cNvCxnSpPr>
          <p:nvPr/>
        </p:nvCxnSpPr>
        <p:spPr>
          <a:xfrm flipV="1">
            <a:off x="6310191" y="1436548"/>
            <a:ext cx="213340" cy="3824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4E4DBED-5BDD-DBFD-818C-C86EE62C4A5D}"/>
              </a:ext>
            </a:extLst>
          </p:cNvPr>
          <p:cNvCxnSpPr>
            <a:cxnSpLocks/>
          </p:cNvCxnSpPr>
          <p:nvPr/>
        </p:nvCxnSpPr>
        <p:spPr>
          <a:xfrm flipH="1">
            <a:off x="5904232" y="2169173"/>
            <a:ext cx="201678" cy="3341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EFFFC65C-FEB6-0649-0228-58191AEF7277}"/>
              </a:ext>
            </a:extLst>
          </p:cNvPr>
          <p:cNvSpPr txBox="1"/>
          <p:nvPr/>
        </p:nvSpPr>
        <p:spPr>
          <a:xfrm flipH="1">
            <a:off x="6005071" y="1872077"/>
            <a:ext cx="597328"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6 ft</a:t>
            </a:r>
          </a:p>
        </p:txBody>
      </p:sp>
      <p:sp>
        <p:nvSpPr>
          <p:cNvPr id="46" name="TextBox 45">
            <a:extLst>
              <a:ext uri="{FF2B5EF4-FFF2-40B4-BE49-F238E27FC236}">
                <a16:creationId xmlns:a16="http://schemas.microsoft.com/office/drawing/2014/main" id="{E0BD41AC-5FC3-0FD7-82A0-3A1281D3EA15}"/>
              </a:ext>
            </a:extLst>
          </p:cNvPr>
          <p:cNvSpPr txBox="1"/>
          <p:nvPr/>
        </p:nvSpPr>
        <p:spPr>
          <a:xfrm>
            <a:off x="7591181" y="1962786"/>
            <a:ext cx="39466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8 ft</a:t>
            </a:r>
          </a:p>
        </p:txBody>
      </p:sp>
      <p:sp>
        <p:nvSpPr>
          <p:cNvPr id="47" name="TextBox 46">
            <a:extLst>
              <a:ext uri="{FF2B5EF4-FFF2-40B4-BE49-F238E27FC236}">
                <a16:creationId xmlns:a16="http://schemas.microsoft.com/office/drawing/2014/main" id="{AE38824A-15B2-5F4D-A15E-704F4C0AD8F7}"/>
              </a:ext>
            </a:extLst>
          </p:cNvPr>
          <p:cNvSpPr txBox="1"/>
          <p:nvPr/>
        </p:nvSpPr>
        <p:spPr>
          <a:xfrm>
            <a:off x="7371143" y="2274192"/>
            <a:ext cx="7120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150 </a:t>
            </a:r>
            <a:r>
              <a:rPr lang="en-US" sz="1200" dirty="0" err="1">
                <a:latin typeface="Times New Roman" panose="02020603050405020304" pitchFamily="18" charset="0"/>
                <a:cs typeface="Times New Roman" panose="02020603050405020304" pitchFamily="18" charset="0"/>
              </a:rPr>
              <a:t>lb</a:t>
            </a:r>
            <a:r>
              <a:rPr lang="en-US" sz="1200" dirty="0">
                <a:latin typeface="Times New Roman" panose="02020603050405020304" pitchFamily="18" charset="0"/>
                <a:cs typeface="Times New Roman" panose="02020603050405020304" pitchFamily="18" charset="0"/>
              </a:rPr>
              <a:t>/ft</a:t>
            </a:r>
          </a:p>
        </p:txBody>
      </p:sp>
      <p:sp>
        <p:nvSpPr>
          <p:cNvPr id="48" name="TextBox 47">
            <a:extLst>
              <a:ext uri="{FF2B5EF4-FFF2-40B4-BE49-F238E27FC236}">
                <a16:creationId xmlns:a16="http://schemas.microsoft.com/office/drawing/2014/main" id="{E2005788-7887-F72A-24DE-BB62F220FF58}"/>
              </a:ext>
            </a:extLst>
          </p:cNvPr>
          <p:cNvSpPr txBox="1"/>
          <p:nvPr/>
        </p:nvSpPr>
        <p:spPr>
          <a:xfrm>
            <a:off x="5503625" y="3175312"/>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49" name="TextBox 48">
            <a:extLst>
              <a:ext uri="{FF2B5EF4-FFF2-40B4-BE49-F238E27FC236}">
                <a16:creationId xmlns:a16="http://schemas.microsoft.com/office/drawing/2014/main" id="{A49FE445-7188-E314-BBFB-2CAA71C1BE81}"/>
              </a:ext>
            </a:extLst>
          </p:cNvPr>
          <p:cNvSpPr txBox="1"/>
          <p:nvPr/>
        </p:nvSpPr>
        <p:spPr>
          <a:xfrm>
            <a:off x="5903789" y="2538195"/>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50" name="TextBox 49">
            <a:extLst>
              <a:ext uri="{FF2B5EF4-FFF2-40B4-BE49-F238E27FC236}">
                <a16:creationId xmlns:a16="http://schemas.microsoft.com/office/drawing/2014/main" id="{C01F79A8-7EB8-B6B1-5EA8-43A81C111303}"/>
              </a:ext>
            </a:extLst>
          </p:cNvPr>
          <p:cNvSpPr txBox="1"/>
          <p:nvPr/>
        </p:nvSpPr>
        <p:spPr>
          <a:xfrm>
            <a:off x="6666253" y="1303419"/>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51" name="TextBox 50">
            <a:extLst>
              <a:ext uri="{FF2B5EF4-FFF2-40B4-BE49-F238E27FC236}">
                <a16:creationId xmlns:a16="http://schemas.microsoft.com/office/drawing/2014/main" id="{EDFF4717-5448-0BB1-BDC5-7F0AF6B72679}"/>
              </a:ext>
            </a:extLst>
          </p:cNvPr>
          <p:cNvSpPr txBox="1"/>
          <p:nvPr/>
        </p:nvSpPr>
        <p:spPr>
          <a:xfrm>
            <a:off x="7508585" y="2514930"/>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D</a:t>
            </a:r>
          </a:p>
        </p:txBody>
      </p:sp>
      <p:sp>
        <p:nvSpPr>
          <p:cNvPr id="52" name="TextBox 51">
            <a:extLst>
              <a:ext uri="{FF2B5EF4-FFF2-40B4-BE49-F238E27FC236}">
                <a16:creationId xmlns:a16="http://schemas.microsoft.com/office/drawing/2014/main" id="{0402D545-FDC9-0B2C-FBD2-68DBC5EA63DA}"/>
              </a:ext>
            </a:extLst>
          </p:cNvPr>
          <p:cNvSpPr txBox="1"/>
          <p:nvPr/>
        </p:nvSpPr>
        <p:spPr>
          <a:xfrm>
            <a:off x="8007011" y="3208715"/>
            <a:ext cx="27924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E</a:t>
            </a:r>
          </a:p>
        </p:txBody>
      </p:sp>
      <p:sp>
        <p:nvSpPr>
          <p:cNvPr id="53" name="TextBox 52">
            <a:extLst>
              <a:ext uri="{FF2B5EF4-FFF2-40B4-BE49-F238E27FC236}">
                <a16:creationId xmlns:a16="http://schemas.microsoft.com/office/drawing/2014/main" id="{C2FB4D44-BA22-3984-933B-B6BA1F582510}"/>
              </a:ext>
            </a:extLst>
          </p:cNvPr>
          <p:cNvSpPr txBox="1"/>
          <p:nvPr/>
        </p:nvSpPr>
        <p:spPr>
          <a:xfrm flipH="1">
            <a:off x="6510147" y="2026696"/>
            <a:ext cx="44335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30</a:t>
            </a:r>
            <a:r>
              <a:rPr lang="en-US" sz="1200" baseline="30000" dirty="0">
                <a:latin typeface="Times New Roman" panose="02020603050405020304" pitchFamily="18" charset="0"/>
                <a:cs typeface="Times New Roman" panose="02020603050405020304" pitchFamily="18" charset="0"/>
              </a:rPr>
              <a:t>o</a:t>
            </a:r>
          </a:p>
        </p:txBody>
      </p:sp>
      <p:sp>
        <p:nvSpPr>
          <p:cNvPr id="54" name="TextBox 53">
            <a:extLst>
              <a:ext uri="{FF2B5EF4-FFF2-40B4-BE49-F238E27FC236}">
                <a16:creationId xmlns:a16="http://schemas.microsoft.com/office/drawing/2014/main" id="{23149D8F-0CFA-402D-FA0D-2D125BD76C52}"/>
              </a:ext>
            </a:extLst>
          </p:cNvPr>
          <p:cNvSpPr txBox="1"/>
          <p:nvPr/>
        </p:nvSpPr>
        <p:spPr>
          <a:xfrm flipH="1">
            <a:off x="6782488" y="2024777"/>
            <a:ext cx="44335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30</a:t>
            </a:r>
            <a:r>
              <a:rPr lang="en-US" sz="1200" baseline="30000" dirty="0">
                <a:latin typeface="Times New Roman" panose="02020603050405020304" pitchFamily="18" charset="0"/>
                <a:cs typeface="Times New Roman" panose="02020603050405020304" pitchFamily="18" charset="0"/>
              </a:rPr>
              <a:t>o</a:t>
            </a:r>
          </a:p>
        </p:txBody>
      </p:sp>
      <p:sp>
        <p:nvSpPr>
          <p:cNvPr id="55" name="Isosceles Triangle 54">
            <a:extLst>
              <a:ext uri="{FF2B5EF4-FFF2-40B4-BE49-F238E27FC236}">
                <a16:creationId xmlns:a16="http://schemas.microsoft.com/office/drawing/2014/main" id="{1113E1B0-316A-457A-734F-91A0F2EDD71F}"/>
              </a:ext>
            </a:extLst>
          </p:cNvPr>
          <p:cNvSpPr/>
          <p:nvPr/>
        </p:nvSpPr>
        <p:spPr>
          <a:xfrm>
            <a:off x="5729869" y="3354944"/>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a:extLst>
              <a:ext uri="{FF2B5EF4-FFF2-40B4-BE49-F238E27FC236}">
                <a16:creationId xmlns:a16="http://schemas.microsoft.com/office/drawing/2014/main" id="{223D67B3-3A90-7BA8-4B1C-5482A5C1882E}"/>
              </a:ext>
            </a:extLst>
          </p:cNvPr>
          <p:cNvCxnSpPr>
            <a:cxnSpLocks/>
          </p:cNvCxnSpPr>
          <p:nvPr/>
        </p:nvCxnSpPr>
        <p:spPr>
          <a:xfrm>
            <a:off x="5410028" y="3490104"/>
            <a:ext cx="774623" cy="0"/>
          </a:xfrm>
          <a:prstGeom prst="line">
            <a:avLst/>
          </a:prstGeom>
        </p:spPr>
        <p:style>
          <a:lnRef idx="1">
            <a:schemeClr val="dk1"/>
          </a:lnRef>
          <a:fillRef idx="0">
            <a:schemeClr val="dk1"/>
          </a:fillRef>
          <a:effectRef idx="0">
            <a:schemeClr val="dk1"/>
          </a:effectRef>
          <a:fontRef idx="minor">
            <a:schemeClr val="tx1"/>
          </a:fontRef>
        </p:style>
      </p:cxnSp>
      <p:sp>
        <p:nvSpPr>
          <p:cNvPr id="57" name="Freeform: Shape 56">
            <a:extLst>
              <a:ext uri="{FF2B5EF4-FFF2-40B4-BE49-F238E27FC236}">
                <a16:creationId xmlns:a16="http://schemas.microsoft.com/office/drawing/2014/main" id="{EA1E01B4-CC37-1BF7-DD5D-FB9235B9856A}"/>
              </a:ext>
            </a:extLst>
          </p:cNvPr>
          <p:cNvSpPr/>
          <p:nvPr/>
        </p:nvSpPr>
        <p:spPr>
          <a:xfrm>
            <a:off x="5493909" y="3499315"/>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ED2DE678-52EF-3026-65CC-B3EEB4ADAB37}"/>
              </a:ext>
            </a:extLst>
          </p:cNvPr>
          <p:cNvSpPr/>
          <p:nvPr/>
        </p:nvSpPr>
        <p:spPr>
          <a:xfrm>
            <a:off x="6184651" y="2658453"/>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Oval 58">
            <a:extLst>
              <a:ext uri="{FF2B5EF4-FFF2-40B4-BE49-F238E27FC236}">
                <a16:creationId xmlns:a16="http://schemas.microsoft.com/office/drawing/2014/main" id="{6FCD0DEB-97B8-23D7-96F3-C8C33A518A19}"/>
              </a:ext>
            </a:extLst>
          </p:cNvPr>
          <p:cNvSpPr/>
          <p:nvPr/>
        </p:nvSpPr>
        <p:spPr>
          <a:xfrm>
            <a:off x="7459954" y="2657823"/>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Oval 59">
            <a:extLst>
              <a:ext uri="{FF2B5EF4-FFF2-40B4-BE49-F238E27FC236}">
                <a16:creationId xmlns:a16="http://schemas.microsoft.com/office/drawing/2014/main" id="{DA259536-6FE6-857D-E39A-9BAFD95974E5}"/>
              </a:ext>
            </a:extLst>
          </p:cNvPr>
          <p:cNvSpPr/>
          <p:nvPr/>
        </p:nvSpPr>
        <p:spPr>
          <a:xfrm>
            <a:off x="6811504" y="1598711"/>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 name="Oval 60">
            <a:extLst>
              <a:ext uri="{FF2B5EF4-FFF2-40B4-BE49-F238E27FC236}">
                <a16:creationId xmlns:a16="http://schemas.microsoft.com/office/drawing/2014/main" id="{63B36032-AC6C-89D3-B67B-62F6ED495D03}"/>
              </a:ext>
            </a:extLst>
          </p:cNvPr>
          <p:cNvSpPr/>
          <p:nvPr/>
        </p:nvSpPr>
        <p:spPr>
          <a:xfrm>
            <a:off x="7869031" y="3315492"/>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 name="Oval 61">
            <a:extLst>
              <a:ext uri="{FF2B5EF4-FFF2-40B4-BE49-F238E27FC236}">
                <a16:creationId xmlns:a16="http://schemas.microsoft.com/office/drawing/2014/main" id="{0F7BE620-7893-E125-8320-BCD43A0B62D6}"/>
              </a:ext>
            </a:extLst>
          </p:cNvPr>
          <p:cNvSpPr/>
          <p:nvPr/>
        </p:nvSpPr>
        <p:spPr>
          <a:xfrm>
            <a:off x="5792327" y="3319620"/>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3" name="Straight Connector 62">
            <a:extLst>
              <a:ext uri="{FF2B5EF4-FFF2-40B4-BE49-F238E27FC236}">
                <a16:creationId xmlns:a16="http://schemas.microsoft.com/office/drawing/2014/main" id="{BA9F3E4F-1B5A-6DA9-EEC9-8A9E3253C9E8}"/>
              </a:ext>
            </a:extLst>
          </p:cNvPr>
          <p:cNvCxnSpPr/>
          <p:nvPr/>
        </p:nvCxnSpPr>
        <p:spPr>
          <a:xfrm>
            <a:off x="387340" y="629980"/>
            <a:ext cx="786714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538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CED3EAF2-8F6E-41D3-9D35-DD868F70EA42}"/>
              </a:ext>
            </a:extLst>
          </p:cNvPr>
          <p:cNvCxnSpPr/>
          <p:nvPr/>
        </p:nvCxnSpPr>
        <p:spPr>
          <a:xfrm>
            <a:off x="2544711" y="1611775"/>
            <a:ext cx="1143000" cy="18288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8AC12F8-9666-4D41-91C9-ED891F7DA7DD}"/>
              </a:ext>
            </a:extLst>
          </p:cNvPr>
          <p:cNvCxnSpPr/>
          <p:nvPr/>
        </p:nvCxnSpPr>
        <p:spPr>
          <a:xfrm>
            <a:off x="2544711" y="1611775"/>
            <a:ext cx="53340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9E853E9-7BD5-46B2-9001-DCBE533499C7}"/>
              </a:ext>
            </a:extLst>
          </p:cNvPr>
          <p:cNvCxnSpPr/>
          <p:nvPr/>
        </p:nvCxnSpPr>
        <p:spPr>
          <a:xfrm flipV="1">
            <a:off x="2544711" y="1154575"/>
            <a:ext cx="0" cy="4572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B6AB515-7139-432F-8FF1-E78805E23B7A}"/>
              </a:ext>
            </a:extLst>
          </p:cNvPr>
          <p:cNvCxnSpPr>
            <a:cxnSpLocks/>
          </p:cNvCxnSpPr>
          <p:nvPr/>
        </p:nvCxnSpPr>
        <p:spPr>
          <a:xfrm flipV="1">
            <a:off x="3230511" y="2145175"/>
            <a:ext cx="0" cy="533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902030E-8A12-4AB4-8863-28C078540BEA}"/>
              </a:ext>
            </a:extLst>
          </p:cNvPr>
          <p:cNvCxnSpPr>
            <a:cxnSpLocks/>
          </p:cNvCxnSpPr>
          <p:nvPr/>
        </p:nvCxnSpPr>
        <p:spPr>
          <a:xfrm>
            <a:off x="3242060" y="2684288"/>
            <a:ext cx="45720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19E2E10-CFA1-4B08-84B4-F53A8918CF34}"/>
              </a:ext>
            </a:extLst>
          </p:cNvPr>
          <p:cNvCxnSpPr/>
          <p:nvPr/>
        </p:nvCxnSpPr>
        <p:spPr>
          <a:xfrm flipV="1">
            <a:off x="3687711" y="3440575"/>
            <a:ext cx="0" cy="4572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28" name="Object 27">
            <a:extLst>
              <a:ext uri="{FF2B5EF4-FFF2-40B4-BE49-F238E27FC236}">
                <a16:creationId xmlns:a16="http://schemas.microsoft.com/office/drawing/2014/main" id="{4F16AABF-9EF5-4221-A52D-F146F3E81CDB}"/>
              </a:ext>
            </a:extLst>
          </p:cNvPr>
          <p:cNvGraphicFramePr>
            <a:graphicFrameLocks noChangeAspect="1"/>
          </p:cNvGraphicFramePr>
          <p:nvPr>
            <p:extLst>
              <p:ext uri="{D42A27DB-BD31-4B8C-83A1-F6EECF244321}">
                <p14:modId xmlns:p14="http://schemas.microsoft.com/office/powerpoint/2010/main" val="1813442590"/>
              </p:ext>
            </p:extLst>
          </p:nvPr>
        </p:nvGraphicFramePr>
        <p:xfrm>
          <a:off x="3154311" y="1306975"/>
          <a:ext cx="361950" cy="434340"/>
        </p:xfrm>
        <a:graphic>
          <a:graphicData uri="http://schemas.openxmlformats.org/presentationml/2006/ole">
            <mc:AlternateContent xmlns:mc="http://schemas.openxmlformats.org/markup-compatibility/2006">
              <mc:Choice xmlns:v="urn:schemas-microsoft-com:vml" Requires="v">
                <p:oleObj name="Equation" r:id="rId3" imgW="190440" imgH="228600" progId="Equation.DSMT4">
                  <p:embed/>
                </p:oleObj>
              </mc:Choice>
              <mc:Fallback>
                <p:oleObj name="Equation" r:id="rId3" imgW="190440" imgH="228600" progId="Equation.DSMT4">
                  <p:embed/>
                  <p:pic>
                    <p:nvPicPr>
                      <p:cNvPr id="28" name="Object 27">
                        <a:extLst>
                          <a:ext uri="{FF2B5EF4-FFF2-40B4-BE49-F238E27FC236}">
                            <a16:creationId xmlns:a16="http://schemas.microsoft.com/office/drawing/2014/main" id="{81ADD26F-C63F-4FBB-8256-5DA05B2FF6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4311" y="1306975"/>
                        <a:ext cx="361950" cy="4343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Object 28">
            <a:extLst>
              <a:ext uri="{FF2B5EF4-FFF2-40B4-BE49-F238E27FC236}">
                <a16:creationId xmlns:a16="http://schemas.microsoft.com/office/drawing/2014/main" id="{63C66541-AC62-4137-9A65-474AF2B93B1C}"/>
              </a:ext>
            </a:extLst>
          </p:cNvPr>
          <p:cNvGraphicFramePr>
            <a:graphicFrameLocks noChangeAspect="1"/>
          </p:cNvGraphicFramePr>
          <p:nvPr>
            <p:extLst>
              <p:ext uri="{D42A27DB-BD31-4B8C-83A1-F6EECF244321}">
                <p14:modId xmlns:p14="http://schemas.microsoft.com/office/powerpoint/2010/main" val="829121144"/>
              </p:ext>
            </p:extLst>
          </p:nvPr>
        </p:nvGraphicFramePr>
        <p:xfrm>
          <a:off x="2697111" y="925975"/>
          <a:ext cx="292100" cy="346869"/>
        </p:xfrm>
        <a:graphic>
          <a:graphicData uri="http://schemas.openxmlformats.org/presentationml/2006/ole">
            <mc:AlternateContent xmlns:mc="http://schemas.openxmlformats.org/markup-compatibility/2006">
              <mc:Choice xmlns:v="urn:schemas-microsoft-com:vml" Requires="v">
                <p:oleObj name="Equation" r:id="rId5" imgW="203040" imgH="241200" progId="Equation.DSMT4">
                  <p:embed/>
                </p:oleObj>
              </mc:Choice>
              <mc:Fallback>
                <p:oleObj name="Equation" r:id="rId5" imgW="203040" imgH="241200" progId="Equation.DSMT4">
                  <p:embed/>
                  <p:pic>
                    <p:nvPicPr>
                      <p:cNvPr id="29" name="Object 28">
                        <a:extLst>
                          <a:ext uri="{FF2B5EF4-FFF2-40B4-BE49-F238E27FC236}">
                            <a16:creationId xmlns:a16="http://schemas.microsoft.com/office/drawing/2014/main" id="{DC4CAA70-3BE6-46F6-BDEF-EA01B927BA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7111" y="925975"/>
                        <a:ext cx="292100" cy="34686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Object 29">
            <a:extLst>
              <a:ext uri="{FF2B5EF4-FFF2-40B4-BE49-F238E27FC236}">
                <a16:creationId xmlns:a16="http://schemas.microsoft.com/office/drawing/2014/main" id="{819BFE63-1D81-4BD5-8D4D-E68FDF25F1EA}"/>
              </a:ext>
            </a:extLst>
          </p:cNvPr>
          <p:cNvGraphicFramePr>
            <a:graphicFrameLocks noChangeAspect="1"/>
          </p:cNvGraphicFramePr>
          <p:nvPr>
            <p:extLst>
              <p:ext uri="{D42A27DB-BD31-4B8C-83A1-F6EECF244321}">
                <p14:modId xmlns:p14="http://schemas.microsoft.com/office/powerpoint/2010/main" val="2707177754"/>
              </p:ext>
            </p:extLst>
          </p:nvPr>
        </p:nvGraphicFramePr>
        <p:xfrm>
          <a:off x="3728774" y="2515382"/>
          <a:ext cx="368300" cy="414338"/>
        </p:xfrm>
        <a:graphic>
          <a:graphicData uri="http://schemas.openxmlformats.org/presentationml/2006/ole">
            <mc:AlternateContent xmlns:mc="http://schemas.openxmlformats.org/markup-compatibility/2006">
              <mc:Choice xmlns:v="urn:schemas-microsoft-com:vml" Requires="v">
                <p:oleObj name="Equation" r:id="rId7" imgW="203040" imgH="228600" progId="Equation.DSMT4">
                  <p:embed/>
                </p:oleObj>
              </mc:Choice>
              <mc:Fallback>
                <p:oleObj name="Equation" r:id="rId7" imgW="203040" imgH="228600" progId="Equation.DSMT4">
                  <p:embed/>
                  <p:pic>
                    <p:nvPicPr>
                      <p:cNvPr id="30" name="Object 29">
                        <a:extLst>
                          <a:ext uri="{FF2B5EF4-FFF2-40B4-BE49-F238E27FC236}">
                            <a16:creationId xmlns:a16="http://schemas.microsoft.com/office/drawing/2014/main" id="{9CC50200-A7CB-408A-8183-85BC0D4F1FB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28774" y="2515382"/>
                        <a:ext cx="368300" cy="414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 name="Object 30">
            <a:extLst>
              <a:ext uri="{FF2B5EF4-FFF2-40B4-BE49-F238E27FC236}">
                <a16:creationId xmlns:a16="http://schemas.microsoft.com/office/drawing/2014/main" id="{F8C0F1EE-1C82-43AC-A495-BA43A8FF92DB}"/>
              </a:ext>
            </a:extLst>
          </p:cNvPr>
          <p:cNvGraphicFramePr>
            <a:graphicFrameLocks noChangeAspect="1"/>
          </p:cNvGraphicFramePr>
          <p:nvPr>
            <p:extLst>
              <p:ext uri="{D42A27DB-BD31-4B8C-83A1-F6EECF244321}">
                <p14:modId xmlns:p14="http://schemas.microsoft.com/office/powerpoint/2010/main" val="3590366531"/>
              </p:ext>
            </p:extLst>
          </p:nvPr>
        </p:nvGraphicFramePr>
        <p:xfrm>
          <a:off x="3306711" y="2068975"/>
          <a:ext cx="374650" cy="418726"/>
        </p:xfrm>
        <a:graphic>
          <a:graphicData uri="http://schemas.openxmlformats.org/presentationml/2006/ole">
            <mc:AlternateContent xmlns:mc="http://schemas.openxmlformats.org/markup-compatibility/2006">
              <mc:Choice xmlns:v="urn:schemas-microsoft-com:vml" Requires="v">
                <p:oleObj name="Equation" r:id="rId9" imgW="215640" imgH="241200" progId="Equation.DSMT4">
                  <p:embed/>
                </p:oleObj>
              </mc:Choice>
              <mc:Fallback>
                <p:oleObj name="Equation" r:id="rId9" imgW="215640" imgH="241200" progId="Equation.DSMT4">
                  <p:embed/>
                  <p:pic>
                    <p:nvPicPr>
                      <p:cNvPr id="31" name="Object 30">
                        <a:extLst>
                          <a:ext uri="{FF2B5EF4-FFF2-40B4-BE49-F238E27FC236}">
                            <a16:creationId xmlns:a16="http://schemas.microsoft.com/office/drawing/2014/main" id="{5E387F85-E256-4E9E-A29B-293FD5C9D7B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06711" y="2068975"/>
                        <a:ext cx="374650" cy="4187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 name="Object 31">
            <a:extLst>
              <a:ext uri="{FF2B5EF4-FFF2-40B4-BE49-F238E27FC236}">
                <a16:creationId xmlns:a16="http://schemas.microsoft.com/office/drawing/2014/main" id="{4B3779A6-8F94-419A-A502-A2614DAA35D8}"/>
              </a:ext>
            </a:extLst>
          </p:cNvPr>
          <p:cNvGraphicFramePr>
            <a:graphicFrameLocks noChangeAspect="1"/>
          </p:cNvGraphicFramePr>
          <p:nvPr>
            <p:extLst>
              <p:ext uri="{D42A27DB-BD31-4B8C-83A1-F6EECF244321}">
                <p14:modId xmlns:p14="http://schemas.microsoft.com/office/powerpoint/2010/main" val="3402834487"/>
              </p:ext>
            </p:extLst>
          </p:nvPr>
        </p:nvGraphicFramePr>
        <p:xfrm>
          <a:off x="3154311" y="3516775"/>
          <a:ext cx="290146" cy="314325"/>
        </p:xfrm>
        <a:graphic>
          <a:graphicData uri="http://schemas.openxmlformats.org/presentationml/2006/ole">
            <mc:AlternateContent xmlns:mc="http://schemas.openxmlformats.org/markup-compatibility/2006">
              <mc:Choice xmlns:v="urn:schemas-microsoft-com:vml" Requires="v">
                <p:oleObj name="Equation" r:id="rId11" imgW="152280" imgH="164880" progId="Equation.DSMT4">
                  <p:embed/>
                </p:oleObj>
              </mc:Choice>
              <mc:Fallback>
                <p:oleObj name="Equation" r:id="rId11" imgW="152280" imgH="164880" progId="Equation.DSMT4">
                  <p:embed/>
                  <p:pic>
                    <p:nvPicPr>
                      <p:cNvPr id="32" name="Object 31">
                        <a:extLst>
                          <a:ext uri="{FF2B5EF4-FFF2-40B4-BE49-F238E27FC236}">
                            <a16:creationId xmlns:a16="http://schemas.microsoft.com/office/drawing/2014/main" id="{73E8B226-4A62-44FF-9D06-DA8362FB0B0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54311" y="3516775"/>
                        <a:ext cx="290146" cy="314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TextBox 32">
            <a:extLst>
              <a:ext uri="{FF2B5EF4-FFF2-40B4-BE49-F238E27FC236}">
                <a16:creationId xmlns:a16="http://schemas.microsoft.com/office/drawing/2014/main" id="{C88316A9-E795-4BAE-A6BB-127C711B3824}"/>
              </a:ext>
            </a:extLst>
          </p:cNvPr>
          <p:cNvSpPr txBox="1"/>
          <p:nvPr/>
        </p:nvSpPr>
        <p:spPr>
          <a:xfrm>
            <a:off x="715911" y="1764175"/>
            <a:ext cx="3124200" cy="369332"/>
          </a:xfrm>
          <a:prstGeom prst="rect">
            <a:avLst/>
          </a:prstGeom>
          <a:noFill/>
        </p:spPr>
        <p:txBody>
          <a:bodyPr wrap="square" rtlCol="0">
            <a:spAutoFit/>
          </a:bodyPr>
          <a:lstStyle/>
          <a:p>
            <a:r>
              <a:rPr lang="en-US" dirty="0"/>
              <a:t>Member CDE</a:t>
            </a:r>
          </a:p>
        </p:txBody>
      </p:sp>
      <p:sp>
        <p:nvSpPr>
          <p:cNvPr id="34" name="TextBox 33">
            <a:extLst>
              <a:ext uri="{FF2B5EF4-FFF2-40B4-BE49-F238E27FC236}">
                <a16:creationId xmlns:a16="http://schemas.microsoft.com/office/drawing/2014/main" id="{D08474E7-40EE-46D2-8EA1-BB5BECADB921}"/>
              </a:ext>
            </a:extLst>
          </p:cNvPr>
          <p:cNvSpPr txBox="1"/>
          <p:nvPr/>
        </p:nvSpPr>
        <p:spPr>
          <a:xfrm>
            <a:off x="609600" y="4199879"/>
            <a:ext cx="5715000" cy="646331"/>
          </a:xfrm>
          <a:prstGeom prst="rect">
            <a:avLst/>
          </a:prstGeom>
          <a:noFill/>
        </p:spPr>
        <p:txBody>
          <a:bodyPr wrap="square" rtlCol="0">
            <a:spAutoFit/>
          </a:bodyPr>
          <a:lstStyle/>
          <a:p>
            <a:r>
              <a:rPr lang="en-US" dirty="0"/>
              <a:t>We need to find two forces acting on this member before we can find the remaining three </a:t>
            </a:r>
          </a:p>
        </p:txBody>
      </p:sp>
      <p:sp>
        <p:nvSpPr>
          <p:cNvPr id="36" name="Oval 35">
            <a:extLst>
              <a:ext uri="{FF2B5EF4-FFF2-40B4-BE49-F238E27FC236}">
                <a16:creationId xmlns:a16="http://schemas.microsoft.com/office/drawing/2014/main" id="{AFDD240D-D419-4F8D-D6A6-5CE706946A9D}"/>
              </a:ext>
            </a:extLst>
          </p:cNvPr>
          <p:cNvSpPr/>
          <p:nvPr/>
        </p:nvSpPr>
        <p:spPr>
          <a:xfrm>
            <a:off x="7764730" y="3218493"/>
            <a:ext cx="269429" cy="255252"/>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FE857A6E-B394-5084-0DD7-812474FF034B}"/>
              </a:ext>
            </a:extLst>
          </p:cNvPr>
          <p:cNvSpPr/>
          <p:nvPr/>
        </p:nvSpPr>
        <p:spPr>
          <a:xfrm rot="3559441" flipH="1">
            <a:off x="6341643" y="2446089"/>
            <a:ext cx="2093204" cy="75816"/>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Rounded Corners 37">
            <a:extLst>
              <a:ext uri="{FF2B5EF4-FFF2-40B4-BE49-F238E27FC236}">
                <a16:creationId xmlns:a16="http://schemas.microsoft.com/office/drawing/2014/main" id="{60C674B4-F3D3-51EE-CCE5-8F33B6CA1245}"/>
              </a:ext>
            </a:extLst>
          </p:cNvPr>
          <p:cNvSpPr/>
          <p:nvPr/>
        </p:nvSpPr>
        <p:spPr>
          <a:xfrm rot="18040559">
            <a:off x="5280116" y="2440754"/>
            <a:ext cx="2105885" cy="81425"/>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7B18C4C5-7EC6-FA2F-7F8D-4B0C49597F37}"/>
              </a:ext>
            </a:extLst>
          </p:cNvPr>
          <p:cNvSpPr/>
          <p:nvPr/>
        </p:nvSpPr>
        <p:spPr>
          <a:xfrm>
            <a:off x="6159412" y="2644576"/>
            <a:ext cx="1371600" cy="72184"/>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172A909C-2860-91CE-AEE8-8A18458B9D74}"/>
              </a:ext>
            </a:extLst>
          </p:cNvPr>
          <p:cNvCxnSpPr>
            <a:cxnSpLocks/>
          </p:cNvCxnSpPr>
          <p:nvPr/>
        </p:nvCxnSpPr>
        <p:spPr>
          <a:xfrm flipV="1">
            <a:off x="6161480" y="2083922"/>
            <a:ext cx="1291535" cy="556516"/>
          </a:xfrm>
          <a:prstGeom prst="line">
            <a:avLst/>
          </a:prstGeom>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07960606-7B55-1E85-ACC2-A6D691D01B92}"/>
              </a:ext>
            </a:extLst>
          </p:cNvPr>
          <p:cNvCxnSpPr>
            <a:cxnSpLocks/>
          </p:cNvCxnSpPr>
          <p:nvPr/>
        </p:nvCxnSpPr>
        <p:spPr>
          <a:xfrm>
            <a:off x="7453015" y="2083922"/>
            <a:ext cx="0" cy="5565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967DCE83-88C1-BB27-1526-473D848FEC15}"/>
              </a:ext>
            </a:extLst>
          </p:cNvPr>
          <p:cNvCxnSpPr>
            <a:cxnSpLocks/>
          </p:cNvCxnSpPr>
          <p:nvPr/>
        </p:nvCxnSpPr>
        <p:spPr>
          <a:xfrm>
            <a:off x="7172086" y="2218346"/>
            <a:ext cx="0" cy="4317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B373F128-C63C-0340-12E6-3BF09531D4B8}"/>
              </a:ext>
            </a:extLst>
          </p:cNvPr>
          <p:cNvCxnSpPr>
            <a:cxnSpLocks/>
          </p:cNvCxnSpPr>
          <p:nvPr/>
        </p:nvCxnSpPr>
        <p:spPr>
          <a:xfrm>
            <a:off x="6897930" y="2342424"/>
            <a:ext cx="0" cy="2898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E8DCBDE5-EB22-7E6B-069E-07F3209FF718}"/>
              </a:ext>
            </a:extLst>
          </p:cNvPr>
          <p:cNvCxnSpPr>
            <a:cxnSpLocks/>
          </p:cNvCxnSpPr>
          <p:nvPr/>
        </p:nvCxnSpPr>
        <p:spPr>
          <a:xfrm>
            <a:off x="6621243" y="2446265"/>
            <a:ext cx="0" cy="2005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403FC1CB-8A47-8BC0-370F-6BB6D36582E5}"/>
              </a:ext>
            </a:extLst>
          </p:cNvPr>
          <p:cNvCxnSpPr/>
          <p:nvPr/>
        </p:nvCxnSpPr>
        <p:spPr>
          <a:xfrm>
            <a:off x="7296351" y="3483523"/>
            <a:ext cx="953310" cy="0"/>
          </a:xfrm>
          <a:prstGeom prst="line">
            <a:avLst/>
          </a:prstGeom>
        </p:spPr>
        <p:style>
          <a:lnRef idx="1">
            <a:schemeClr val="dk1"/>
          </a:lnRef>
          <a:fillRef idx="0">
            <a:schemeClr val="dk1"/>
          </a:fillRef>
          <a:effectRef idx="0">
            <a:schemeClr val="dk1"/>
          </a:effectRef>
          <a:fontRef idx="minor">
            <a:schemeClr val="tx1"/>
          </a:fontRef>
        </p:style>
      </p:cxnSp>
      <p:sp>
        <p:nvSpPr>
          <p:cNvPr id="46" name="Freeform: Shape 45">
            <a:extLst>
              <a:ext uri="{FF2B5EF4-FFF2-40B4-BE49-F238E27FC236}">
                <a16:creationId xmlns:a16="http://schemas.microsoft.com/office/drawing/2014/main" id="{B53DB7CB-00A1-6929-7218-41E15851719A}"/>
              </a:ext>
            </a:extLst>
          </p:cNvPr>
          <p:cNvSpPr/>
          <p:nvPr/>
        </p:nvSpPr>
        <p:spPr>
          <a:xfrm>
            <a:off x="7331596" y="3501863"/>
            <a:ext cx="846306" cy="87549"/>
          </a:xfrm>
          <a:custGeom>
            <a:avLst/>
            <a:gdLst>
              <a:gd name="connsiteX0" fmla="*/ 0 w 846306"/>
              <a:gd name="connsiteY0" fmla="*/ 0 h 87549"/>
              <a:gd name="connsiteX1" fmla="*/ 126459 w 846306"/>
              <a:gd name="connsiteY1" fmla="*/ 19455 h 87549"/>
              <a:gd name="connsiteX2" fmla="*/ 165370 w 846306"/>
              <a:gd name="connsiteY2" fmla="*/ 38910 h 87549"/>
              <a:gd name="connsiteX3" fmla="*/ 194553 w 846306"/>
              <a:gd name="connsiteY3" fmla="*/ 77821 h 87549"/>
              <a:gd name="connsiteX4" fmla="*/ 223736 w 846306"/>
              <a:gd name="connsiteY4" fmla="*/ 87549 h 87549"/>
              <a:gd name="connsiteX5" fmla="*/ 535021 w 846306"/>
              <a:gd name="connsiteY5" fmla="*/ 77821 h 87549"/>
              <a:gd name="connsiteX6" fmla="*/ 768485 w 846306"/>
              <a:gd name="connsiteY6" fmla="*/ 58366 h 87549"/>
              <a:gd name="connsiteX7" fmla="*/ 836578 w 846306"/>
              <a:gd name="connsiteY7" fmla="*/ 29183 h 87549"/>
              <a:gd name="connsiteX8" fmla="*/ 846306 w 846306"/>
              <a:gd name="connsiteY8" fmla="*/ 0 h 87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6306" h="87549">
                <a:moveTo>
                  <a:pt x="0" y="0"/>
                </a:moveTo>
                <a:cubicBezTo>
                  <a:pt x="30730" y="3414"/>
                  <a:pt x="90984" y="6152"/>
                  <a:pt x="126459" y="19455"/>
                </a:cubicBezTo>
                <a:cubicBezTo>
                  <a:pt x="140037" y="24547"/>
                  <a:pt x="152400" y="32425"/>
                  <a:pt x="165370" y="38910"/>
                </a:cubicBezTo>
                <a:cubicBezTo>
                  <a:pt x="175098" y="51880"/>
                  <a:pt x="182098" y="67442"/>
                  <a:pt x="194553" y="77821"/>
                </a:cubicBezTo>
                <a:cubicBezTo>
                  <a:pt x="202430" y="84385"/>
                  <a:pt x="213482" y="87549"/>
                  <a:pt x="223736" y="87549"/>
                </a:cubicBezTo>
                <a:cubicBezTo>
                  <a:pt x="327548" y="87549"/>
                  <a:pt x="431259" y="81064"/>
                  <a:pt x="535021" y="77821"/>
                </a:cubicBezTo>
                <a:cubicBezTo>
                  <a:pt x="663087" y="52207"/>
                  <a:pt x="496506" y="83091"/>
                  <a:pt x="768485" y="58366"/>
                </a:cubicBezTo>
                <a:cubicBezTo>
                  <a:pt x="785978" y="56776"/>
                  <a:pt x="824483" y="35230"/>
                  <a:pt x="836578" y="29183"/>
                </a:cubicBezTo>
                <a:lnTo>
                  <a:pt x="846306" y="0"/>
                </a:ln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a:extLst>
              <a:ext uri="{FF2B5EF4-FFF2-40B4-BE49-F238E27FC236}">
                <a16:creationId xmlns:a16="http://schemas.microsoft.com/office/drawing/2014/main" id="{10FDBA0F-3CDF-17F0-8F00-764DAF5E8989}"/>
              </a:ext>
            </a:extLst>
          </p:cNvPr>
          <p:cNvCxnSpPr/>
          <p:nvPr/>
        </p:nvCxnSpPr>
        <p:spPr>
          <a:xfrm>
            <a:off x="6845212" y="1802409"/>
            <a:ext cx="0" cy="385863"/>
          </a:xfrm>
          <a:prstGeom prst="line">
            <a:avLst/>
          </a:prstGeom>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D4CA1DB7-D6B7-1A5E-0DAF-CE729E3D2CD0}"/>
              </a:ext>
            </a:extLst>
          </p:cNvPr>
          <p:cNvCxnSpPr/>
          <p:nvPr/>
        </p:nvCxnSpPr>
        <p:spPr>
          <a:xfrm flipV="1">
            <a:off x="6897930" y="1287199"/>
            <a:ext cx="425137" cy="242078"/>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44754A69-77C5-9E8C-BB78-1BC4DEB30BA4}"/>
              </a:ext>
            </a:extLst>
          </p:cNvPr>
          <p:cNvCxnSpPr/>
          <p:nvPr/>
        </p:nvCxnSpPr>
        <p:spPr>
          <a:xfrm flipV="1">
            <a:off x="8007011" y="3026128"/>
            <a:ext cx="425137" cy="242078"/>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Arrow Connector 49">
            <a:extLst>
              <a:ext uri="{FF2B5EF4-FFF2-40B4-BE49-F238E27FC236}">
                <a16:creationId xmlns:a16="http://schemas.microsoft.com/office/drawing/2014/main" id="{D378B9CB-D629-1A75-2660-82BB973A91E9}"/>
              </a:ext>
            </a:extLst>
          </p:cNvPr>
          <p:cNvCxnSpPr/>
          <p:nvPr/>
        </p:nvCxnSpPr>
        <p:spPr>
          <a:xfrm>
            <a:off x="8033603" y="2527811"/>
            <a:ext cx="332067" cy="5363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1" name="Straight Arrow Connector 50">
            <a:extLst>
              <a:ext uri="{FF2B5EF4-FFF2-40B4-BE49-F238E27FC236}">
                <a16:creationId xmlns:a16="http://schemas.microsoft.com/office/drawing/2014/main" id="{9C097719-E62E-3276-7634-CEE95A0E0CB8}"/>
              </a:ext>
            </a:extLst>
          </p:cNvPr>
          <p:cNvCxnSpPr>
            <a:cxnSpLocks/>
          </p:cNvCxnSpPr>
          <p:nvPr/>
        </p:nvCxnSpPr>
        <p:spPr>
          <a:xfrm flipH="1" flipV="1">
            <a:off x="7296351" y="1301473"/>
            <a:ext cx="332067" cy="5363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7AA53663-3E3E-A387-57FC-6555A32A9139}"/>
              </a:ext>
            </a:extLst>
          </p:cNvPr>
          <p:cNvCxnSpPr/>
          <p:nvPr/>
        </p:nvCxnSpPr>
        <p:spPr>
          <a:xfrm flipH="1" flipV="1">
            <a:off x="6523532" y="1391118"/>
            <a:ext cx="241475" cy="161423"/>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D9F7FAF4-80DB-E567-A231-DAEEF8AFF3AA}"/>
              </a:ext>
            </a:extLst>
          </p:cNvPr>
          <p:cNvCxnSpPr/>
          <p:nvPr/>
        </p:nvCxnSpPr>
        <p:spPr>
          <a:xfrm flipH="1" flipV="1">
            <a:off x="5797180" y="2440220"/>
            <a:ext cx="241475" cy="161423"/>
          </a:xfrm>
          <a:prstGeom prst="line">
            <a:avLst/>
          </a:prstGeom>
        </p:spPr>
        <p:style>
          <a:lnRef idx="1">
            <a:schemeClr val="dk1"/>
          </a:lnRef>
          <a:fillRef idx="0">
            <a:schemeClr val="dk1"/>
          </a:fillRef>
          <a:effectRef idx="0">
            <a:schemeClr val="dk1"/>
          </a:effectRef>
          <a:fontRef idx="minor">
            <a:schemeClr val="tx1"/>
          </a:fontRef>
        </p:style>
      </p:cxnSp>
      <p:cxnSp>
        <p:nvCxnSpPr>
          <p:cNvPr id="54" name="Straight Arrow Connector 53">
            <a:extLst>
              <a:ext uri="{FF2B5EF4-FFF2-40B4-BE49-F238E27FC236}">
                <a16:creationId xmlns:a16="http://schemas.microsoft.com/office/drawing/2014/main" id="{2842976A-C2EA-6B47-0913-029055D4A17F}"/>
              </a:ext>
            </a:extLst>
          </p:cNvPr>
          <p:cNvCxnSpPr>
            <a:cxnSpLocks/>
          </p:cNvCxnSpPr>
          <p:nvPr/>
        </p:nvCxnSpPr>
        <p:spPr>
          <a:xfrm flipV="1">
            <a:off x="6310191" y="1436548"/>
            <a:ext cx="213340" cy="3824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F0FB778D-A6AC-DF07-6611-8B2FC64EDF49}"/>
              </a:ext>
            </a:extLst>
          </p:cNvPr>
          <p:cNvCxnSpPr>
            <a:cxnSpLocks/>
          </p:cNvCxnSpPr>
          <p:nvPr/>
        </p:nvCxnSpPr>
        <p:spPr>
          <a:xfrm flipH="1">
            <a:off x="5904232" y="2169173"/>
            <a:ext cx="201678" cy="3341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6" name="TextBox 55">
            <a:extLst>
              <a:ext uri="{FF2B5EF4-FFF2-40B4-BE49-F238E27FC236}">
                <a16:creationId xmlns:a16="http://schemas.microsoft.com/office/drawing/2014/main" id="{4856B631-8606-AE5C-621F-D5E93FB44BD6}"/>
              </a:ext>
            </a:extLst>
          </p:cNvPr>
          <p:cNvSpPr txBox="1"/>
          <p:nvPr/>
        </p:nvSpPr>
        <p:spPr>
          <a:xfrm flipH="1">
            <a:off x="6005071" y="1872077"/>
            <a:ext cx="597328"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6 ft</a:t>
            </a:r>
          </a:p>
        </p:txBody>
      </p:sp>
      <p:sp>
        <p:nvSpPr>
          <p:cNvPr id="57" name="TextBox 56">
            <a:extLst>
              <a:ext uri="{FF2B5EF4-FFF2-40B4-BE49-F238E27FC236}">
                <a16:creationId xmlns:a16="http://schemas.microsoft.com/office/drawing/2014/main" id="{C629EE85-4077-4E18-BBDC-C85CC376D843}"/>
              </a:ext>
            </a:extLst>
          </p:cNvPr>
          <p:cNvSpPr txBox="1"/>
          <p:nvPr/>
        </p:nvSpPr>
        <p:spPr>
          <a:xfrm>
            <a:off x="7591181" y="1962786"/>
            <a:ext cx="39466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8 ft</a:t>
            </a:r>
          </a:p>
        </p:txBody>
      </p:sp>
      <p:sp>
        <p:nvSpPr>
          <p:cNvPr id="58" name="TextBox 57">
            <a:extLst>
              <a:ext uri="{FF2B5EF4-FFF2-40B4-BE49-F238E27FC236}">
                <a16:creationId xmlns:a16="http://schemas.microsoft.com/office/drawing/2014/main" id="{6978B111-3F60-2AD5-7412-F760B3572698}"/>
              </a:ext>
            </a:extLst>
          </p:cNvPr>
          <p:cNvSpPr txBox="1"/>
          <p:nvPr/>
        </p:nvSpPr>
        <p:spPr>
          <a:xfrm>
            <a:off x="7371143" y="2274192"/>
            <a:ext cx="7120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150 </a:t>
            </a:r>
            <a:r>
              <a:rPr lang="en-US" sz="1200" dirty="0" err="1">
                <a:latin typeface="Times New Roman" panose="02020603050405020304" pitchFamily="18" charset="0"/>
                <a:cs typeface="Times New Roman" panose="02020603050405020304" pitchFamily="18" charset="0"/>
              </a:rPr>
              <a:t>lb</a:t>
            </a:r>
            <a:r>
              <a:rPr lang="en-US" sz="1200" dirty="0">
                <a:latin typeface="Times New Roman" panose="02020603050405020304" pitchFamily="18" charset="0"/>
                <a:cs typeface="Times New Roman" panose="02020603050405020304" pitchFamily="18" charset="0"/>
              </a:rPr>
              <a:t>/ft</a:t>
            </a:r>
          </a:p>
        </p:txBody>
      </p:sp>
      <p:sp>
        <p:nvSpPr>
          <p:cNvPr id="59" name="TextBox 58">
            <a:extLst>
              <a:ext uri="{FF2B5EF4-FFF2-40B4-BE49-F238E27FC236}">
                <a16:creationId xmlns:a16="http://schemas.microsoft.com/office/drawing/2014/main" id="{68F61D72-EB10-A58B-86A7-E65ED4E3644F}"/>
              </a:ext>
            </a:extLst>
          </p:cNvPr>
          <p:cNvSpPr txBox="1"/>
          <p:nvPr/>
        </p:nvSpPr>
        <p:spPr>
          <a:xfrm>
            <a:off x="5503625" y="3175312"/>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60" name="TextBox 59">
            <a:extLst>
              <a:ext uri="{FF2B5EF4-FFF2-40B4-BE49-F238E27FC236}">
                <a16:creationId xmlns:a16="http://schemas.microsoft.com/office/drawing/2014/main" id="{04BB831E-2B27-F264-AEC3-841DAFE59D1A}"/>
              </a:ext>
            </a:extLst>
          </p:cNvPr>
          <p:cNvSpPr txBox="1"/>
          <p:nvPr/>
        </p:nvSpPr>
        <p:spPr>
          <a:xfrm>
            <a:off x="5903789" y="2538195"/>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61" name="TextBox 60">
            <a:extLst>
              <a:ext uri="{FF2B5EF4-FFF2-40B4-BE49-F238E27FC236}">
                <a16:creationId xmlns:a16="http://schemas.microsoft.com/office/drawing/2014/main" id="{E820C2B1-FBB3-3D87-D96C-872D98D27C62}"/>
              </a:ext>
            </a:extLst>
          </p:cNvPr>
          <p:cNvSpPr txBox="1"/>
          <p:nvPr/>
        </p:nvSpPr>
        <p:spPr>
          <a:xfrm>
            <a:off x="6666253" y="1303419"/>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62" name="TextBox 61">
            <a:extLst>
              <a:ext uri="{FF2B5EF4-FFF2-40B4-BE49-F238E27FC236}">
                <a16:creationId xmlns:a16="http://schemas.microsoft.com/office/drawing/2014/main" id="{F52FAFA0-2E65-29AA-EAB0-F9BC6C29AA91}"/>
              </a:ext>
            </a:extLst>
          </p:cNvPr>
          <p:cNvSpPr txBox="1"/>
          <p:nvPr/>
        </p:nvSpPr>
        <p:spPr>
          <a:xfrm>
            <a:off x="7508585" y="2514930"/>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D</a:t>
            </a:r>
          </a:p>
        </p:txBody>
      </p:sp>
      <p:sp>
        <p:nvSpPr>
          <p:cNvPr id="63" name="TextBox 62">
            <a:extLst>
              <a:ext uri="{FF2B5EF4-FFF2-40B4-BE49-F238E27FC236}">
                <a16:creationId xmlns:a16="http://schemas.microsoft.com/office/drawing/2014/main" id="{8920D6D5-6881-4A9E-9102-AA96B5E5493E}"/>
              </a:ext>
            </a:extLst>
          </p:cNvPr>
          <p:cNvSpPr txBox="1"/>
          <p:nvPr/>
        </p:nvSpPr>
        <p:spPr>
          <a:xfrm>
            <a:off x="8007011" y="3208715"/>
            <a:ext cx="27924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E</a:t>
            </a:r>
          </a:p>
        </p:txBody>
      </p:sp>
      <p:sp>
        <p:nvSpPr>
          <p:cNvPr id="64" name="TextBox 63">
            <a:extLst>
              <a:ext uri="{FF2B5EF4-FFF2-40B4-BE49-F238E27FC236}">
                <a16:creationId xmlns:a16="http://schemas.microsoft.com/office/drawing/2014/main" id="{810C0217-3C88-18A0-AF12-6283972E2575}"/>
              </a:ext>
            </a:extLst>
          </p:cNvPr>
          <p:cNvSpPr txBox="1"/>
          <p:nvPr/>
        </p:nvSpPr>
        <p:spPr>
          <a:xfrm flipH="1">
            <a:off x="6510147" y="2026696"/>
            <a:ext cx="44335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30</a:t>
            </a:r>
            <a:r>
              <a:rPr lang="en-US" sz="1200" baseline="30000" dirty="0">
                <a:latin typeface="Times New Roman" panose="02020603050405020304" pitchFamily="18" charset="0"/>
                <a:cs typeface="Times New Roman" panose="02020603050405020304" pitchFamily="18" charset="0"/>
              </a:rPr>
              <a:t>o</a:t>
            </a:r>
          </a:p>
        </p:txBody>
      </p:sp>
      <p:sp>
        <p:nvSpPr>
          <p:cNvPr id="65" name="TextBox 64">
            <a:extLst>
              <a:ext uri="{FF2B5EF4-FFF2-40B4-BE49-F238E27FC236}">
                <a16:creationId xmlns:a16="http://schemas.microsoft.com/office/drawing/2014/main" id="{0B7CC83D-8CAA-896C-8C6F-6FF17724250F}"/>
              </a:ext>
            </a:extLst>
          </p:cNvPr>
          <p:cNvSpPr txBox="1"/>
          <p:nvPr/>
        </p:nvSpPr>
        <p:spPr>
          <a:xfrm flipH="1">
            <a:off x="6782488" y="2024777"/>
            <a:ext cx="44335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30</a:t>
            </a:r>
            <a:r>
              <a:rPr lang="en-US" sz="1200" baseline="30000" dirty="0">
                <a:latin typeface="Times New Roman" panose="02020603050405020304" pitchFamily="18" charset="0"/>
                <a:cs typeface="Times New Roman" panose="02020603050405020304" pitchFamily="18" charset="0"/>
              </a:rPr>
              <a:t>o</a:t>
            </a:r>
          </a:p>
        </p:txBody>
      </p:sp>
      <p:sp>
        <p:nvSpPr>
          <p:cNvPr id="66" name="Isosceles Triangle 65">
            <a:extLst>
              <a:ext uri="{FF2B5EF4-FFF2-40B4-BE49-F238E27FC236}">
                <a16:creationId xmlns:a16="http://schemas.microsoft.com/office/drawing/2014/main" id="{0C083050-EF4A-A0F9-4057-6CB3985E8C4D}"/>
              </a:ext>
            </a:extLst>
          </p:cNvPr>
          <p:cNvSpPr/>
          <p:nvPr/>
        </p:nvSpPr>
        <p:spPr>
          <a:xfrm>
            <a:off x="5729869" y="3354944"/>
            <a:ext cx="161022" cy="127972"/>
          </a:xfrm>
          <a:prstGeom prst="triangl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7" name="Straight Connector 66">
            <a:extLst>
              <a:ext uri="{FF2B5EF4-FFF2-40B4-BE49-F238E27FC236}">
                <a16:creationId xmlns:a16="http://schemas.microsoft.com/office/drawing/2014/main" id="{129760E4-AF1B-8103-B5F1-1A2C20E21295}"/>
              </a:ext>
            </a:extLst>
          </p:cNvPr>
          <p:cNvCxnSpPr>
            <a:cxnSpLocks/>
          </p:cNvCxnSpPr>
          <p:nvPr/>
        </p:nvCxnSpPr>
        <p:spPr>
          <a:xfrm>
            <a:off x="5410028" y="3490104"/>
            <a:ext cx="774623" cy="0"/>
          </a:xfrm>
          <a:prstGeom prst="line">
            <a:avLst/>
          </a:prstGeom>
        </p:spPr>
        <p:style>
          <a:lnRef idx="1">
            <a:schemeClr val="dk1"/>
          </a:lnRef>
          <a:fillRef idx="0">
            <a:schemeClr val="dk1"/>
          </a:fillRef>
          <a:effectRef idx="0">
            <a:schemeClr val="dk1"/>
          </a:effectRef>
          <a:fontRef idx="minor">
            <a:schemeClr val="tx1"/>
          </a:fontRef>
        </p:style>
      </p:cxnSp>
      <p:sp>
        <p:nvSpPr>
          <p:cNvPr id="68" name="Freeform: Shape 67">
            <a:extLst>
              <a:ext uri="{FF2B5EF4-FFF2-40B4-BE49-F238E27FC236}">
                <a16:creationId xmlns:a16="http://schemas.microsoft.com/office/drawing/2014/main" id="{896D4EB9-DDF6-EDC4-7130-E4F721078C4B}"/>
              </a:ext>
            </a:extLst>
          </p:cNvPr>
          <p:cNvSpPr/>
          <p:nvPr/>
        </p:nvSpPr>
        <p:spPr>
          <a:xfrm>
            <a:off x="5493909" y="3499315"/>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81351861-8765-AB79-43A8-1187999790CC}"/>
              </a:ext>
            </a:extLst>
          </p:cNvPr>
          <p:cNvSpPr/>
          <p:nvPr/>
        </p:nvSpPr>
        <p:spPr>
          <a:xfrm>
            <a:off x="6184651" y="2658453"/>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Oval 69">
            <a:extLst>
              <a:ext uri="{FF2B5EF4-FFF2-40B4-BE49-F238E27FC236}">
                <a16:creationId xmlns:a16="http://schemas.microsoft.com/office/drawing/2014/main" id="{85362A9B-4911-D037-1E77-173BA8C39B5D}"/>
              </a:ext>
            </a:extLst>
          </p:cNvPr>
          <p:cNvSpPr/>
          <p:nvPr/>
        </p:nvSpPr>
        <p:spPr>
          <a:xfrm>
            <a:off x="7459954" y="2657823"/>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Oval 70">
            <a:extLst>
              <a:ext uri="{FF2B5EF4-FFF2-40B4-BE49-F238E27FC236}">
                <a16:creationId xmlns:a16="http://schemas.microsoft.com/office/drawing/2014/main" id="{09197790-2DF9-D94B-01CE-C9398A5EB820}"/>
              </a:ext>
            </a:extLst>
          </p:cNvPr>
          <p:cNvSpPr/>
          <p:nvPr/>
        </p:nvSpPr>
        <p:spPr>
          <a:xfrm>
            <a:off x="6811504" y="1598711"/>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Oval 71">
            <a:extLst>
              <a:ext uri="{FF2B5EF4-FFF2-40B4-BE49-F238E27FC236}">
                <a16:creationId xmlns:a16="http://schemas.microsoft.com/office/drawing/2014/main" id="{45A43590-C526-84B6-E41A-D8E5223F1C8C}"/>
              </a:ext>
            </a:extLst>
          </p:cNvPr>
          <p:cNvSpPr/>
          <p:nvPr/>
        </p:nvSpPr>
        <p:spPr>
          <a:xfrm>
            <a:off x="7869031" y="3315492"/>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Oval 72">
            <a:extLst>
              <a:ext uri="{FF2B5EF4-FFF2-40B4-BE49-F238E27FC236}">
                <a16:creationId xmlns:a16="http://schemas.microsoft.com/office/drawing/2014/main" id="{5919CD2F-61C4-5FEB-016B-EE59989A07D1}"/>
              </a:ext>
            </a:extLst>
          </p:cNvPr>
          <p:cNvSpPr/>
          <p:nvPr/>
        </p:nvSpPr>
        <p:spPr>
          <a:xfrm>
            <a:off x="5792327" y="3319620"/>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21088129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85B248F4-D880-4B0A-A647-4EE8AF5F7295}"/>
              </a:ext>
            </a:extLst>
          </p:cNvPr>
          <p:cNvCxnSpPr/>
          <p:nvPr/>
        </p:nvCxnSpPr>
        <p:spPr>
          <a:xfrm>
            <a:off x="2276354" y="694481"/>
            <a:ext cx="1371600" cy="21336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7E3961B-DB26-45C3-9012-81C8A4F3CC40}"/>
              </a:ext>
            </a:extLst>
          </p:cNvPr>
          <p:cNvCxnSpPr/>
          <p:nvPr/>
        </p:nvCxnSpPr>
        <p:spPr>
          <a:xfrm flipH="1">
            <a:off x="1066800" y="685800"/>
            <a:ext cx="1219200" cy="22098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037D6A1-781D-435C-96C9-ADBF8532EE04}"/>
              </a:ext>
            </a:extLst>
          </p:cNvPr>
          <p:cNvCxnSpPr/>
          <p:nvPr/>
        </p:nvCxnSpPr>
        <p:spPr>
          <a:xfrm>
            <a:off x="1524000" y="2133600"/>
            <a:ext cx="1676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B4A33E9-DA11-40F0-81C2-408D123B0605}"/>
              </a:ext>
            </a:extLst>
          </p:cNvPr>
          <p:cNvCxnSpPr/>
          <p:nvPr/>
        </p:nvCxnSpPr>
        <p:spPr>
          <a:xfrm flipV="1">
            <a:off x="1447800" y="1524000"/>
            <a:ext cx="1752600" cy="60960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ECC0C34-AB55-4BE6-B123-4C68763D0DFE}"/>
              </a:ext>
            </a:extLst>
          </p:cNvPr>
          <p:cNvCxnSpPr/>
          <p:nvPr/>
        </p:nvCxnSpPr>
        <p:spPr>
          <a:xfrm>
            <a:off x="3200400" y="1524000"/>
            <a:ext cx="0" cy="60960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FF03341-5D6D-4D0A-8CFF-3439548A33AD}"/>
              </a:ext>
            </a:extLst>
          </p:cNvPr>
          <p:cNvSpPr txBox="1"/>
          <p:nvPr/>
        </p:nvSpPr>
        <p:spPr>
          <a:xfrm>
            <a:off x="2133600" y="2209800"/>
            <a:ext cx="471604" cy="338554"/>
          </a:xfrm>
          <a:prstGeom prst="rect">
            <a:avLst/>
          </a:prstGeom>
          <a:noFill/>
        </p:spPr>
        <p:txBody>
          <a:bodyPr wrap="none" rtlCol="0">
            <a:spAutoFit/>
          </a:bodyPr>
          <a:lstStyle/>
          <a:p>
            <a:r>
              <a:rPr lang="en-US" sz="1600" dirty="0"/>
              <a:t>6 ft</a:t>
            </a:r>
          </a:p>
        </p:txBody>
      </p:sp>
      <p:cxnSp>
        <p:nvCxnSpPr>
          <p:cNvPr id="28" name="Straight Arrow Connector 27">
            <a:extLst>
              <a:ext uri="{FF2B5EF4-FFF2-40B4-BE49-F238E27FC236}">
                <a16:creationId xmlns:a16="http://schemas.microsoft.com/office/drawing/2014/main" id="{284EA00C-E576-4BE3-B577-8FDF235EF794}"/>
              </a:ext>
            </a:extLst>
          </p:cNvPr>
          <p:cNvCxnSpPr/>
          <p:nvPr/>
        </p:nvCxnSpPr>
        <p:spPr>
          <a:xfrm>
            <a:off x="2819400" y="1143000"/>
            <a:ext cx="0" cy="838200"/>
          </a:xfrm>
          <a:prstGeom prst="straightConnector1">
            <a:avLst/>
          </a:prstGeom>
          <a:ln w="38100">
            <a:solidFill>
              <a:srgbClr val="0066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B3BCD490-EB7C-4F67-A9A0-03C1DDC96A6A}"/>
              </a:ext>
            </a:extLst>
          </p:cNvPr>
          <p:cNvCxnSpPr/>
          <p:nvPr/>
        </p:nvCxnSpPr>
        <p:spPr>
          <a:xfrm>
            <a:off x="1066800" y="2895600"/>
            <a:ext cx="53340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6BBFD562-A762-4060-BFC8-CC4965969FB0}"/>
              </a:ext>
            </a:extLst>
          </p:cNvPr>
          <p:cNvCxnSpPr/>
          <p:nvPr/>
        </p:nvCxnSpPr>
        <p:spPr>
          <a:xfrm flipV="1">
            <a:off x="1066800" y="2362200"/>
            <a:ext cx="0" cy="533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8793D6D-538D-41AA-84E5-03A4CC96902D}"/>
              </a:ext>
            </a:extLst>
          </p:cNvPr>
          <p:cNvCxnSpPr/>
          <p:nvPr/>
        </p:nvCxnSpPr>
        <p:spPr>
          <a:xfrm flipV="1">
            <a:off x="3657600" y="2895600"/>
            <a:ext cx="0" cy="4572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1915A20E-299F-424A-944C-B235B037688E}"/>
              </a:ext>
            </a:extLst>
          </p:cNvPr>
          <p:cNvSpPr txBox="1"/>
          <p:nvPr/>
        </p:nvSpPr>
        <p:spPr>
          <a:xfrm>
            <a:off x="2770421" y="641215"/>
            <a:ext cx="1941557" cy="369332"/>
          </a:xfrm>
          <a:prstGeom prst="rect">
            <a:avLst/>
          </a:prstGeom>
          <a:noFill/>
        </p:spPr>
        <p:txBody>
          <a:bodyPr wrap="none" rtlCol="0">
            <a:spAutoFit/>
          </a:bodyPr>
          <a:lstStyle/>
          <a:p>
            <a:r>
              <a:rPr lang="en-US" dirty="0"/>
              <a:t>(150)(6/2) = 450 lb</a:t>
            </a:r>
          </a:p>
        </p:txBody>
      </p:sp>
      <p:cxnSp>
        <p:nvCxnSpPr>
          <p:cNvPr id="33" name="Straight Connector 32">
            <a:extLst>
              <a:ext uri="{FF2B5EF4-FFF2-40B4-BE49-F238E27FC236}">
                <a16:creationId xmlns:a16="http://schemas.microsoft.com/office/drawing/2014/main" id="{209C9ADD-1321-4A0E-BF10-3B89CA0BFAB3}"/>
              </a:ext>
            </a:extLst>
          </p:cNvPr>
          <p:cNvCxnSpPr/>
          <p:nvPr/>
        </p:nvCxnSpPr>
        <p:spPr>
          <a:xfrm flipV="1">
            <a:off x="1447800" y="1447800"/>
            <a:ext cx="0" cy="5334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FCD3035-2691-41BF-8863-E677B98CFD6F}"/>
              </a:ext>
            </a:extLst>
          </p:cNvPr>
          <p:cNvCxnSpPr/>
          <p:nvPr/>
        </p:nvCxnSpPr>
        <p:spPr>
          <a:xfrm flipV="1">
            <a:off x="1066800" y="1524000"/>
            <a:ext cx="0" cy="6858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20391CF-97A9-4B2E-8DBE-7A0EC90DAF7B}"/>
              </a:ext>
            </a:extLst>
          </p:cNvPr>
          <p:cNvSpPr txBox="1"/>
          <p:nvPr/>
        </p:nvSpPr>
        <p:spPr>
          <a:xfrm>
            <a:off x="975882" y="1194699"/>
            <a:ext cx="471604" cy="338554"/>
          </a:xfrm>
          <a:prstGeom prst="rect">
            <a:avLst/>
          </a:prstGeom>
          <a:noFill/>
        </p:spPr>
        <p:txBody>
          <a:bodyPr wrap="none" rtlCol="0">
            <a:spAutoFit/>
          </a:bodyPr>
          <a:lstStyle/>
          <a:p>
            <a:r>
              <a:rPr lang="en-US" sz="1600" dirty="0"/>
              <a:t>1 ft</a:t>
            </a:r>
          </a:p>
        </p:txBody>
      </p:sp>
      <p:sp>
        <p:nvSpPr>
          <p:cNvPr id="38" name="TextBox 37">
            <a:extLst>
              <a:ext uri="{FF2B5EF4-FFF2-40B4-BE49-F238E27FC236}">
                <a16:creationId xmlns:a16="http://schemas.microsoft.com/office/drawing/2014/main" id="{67120BE8-359A-4D5B-A164-B2A24C1D5B10}"/>
              </a:ext>
            </a:extLst>
          </p:cNvPr>
          <p:cNvSpPr txBox="1"/>
          <p:nvPr/>
        </p:nvSpPr>
        <p:spPr>
          <a:xfrm>
            <a:off x="2057399" y="1219200"/>
            <a:ext cx="609600" cy="338554"/>
          </a:xfrm>
          <a:prstGeom prst="rect">
            <a:avLst/>
          </a:prstGeom>
          <a:noFill/>
        </p:spPr>
        <p:txBody>
          <a:bodyPr wrap="square" rtlCol="0">
            <a:spAutoFit/>
          </a:bodyPr>
          <a:lstStyle/>
          <a:p>
            <a:r>
              <a:rPr lang="en-US" sz="1600" dirty="0"/>
              <a:t>4 ft</a:t>
            </a:r>
          </a:p>
        </p:txBody>
      </p:sp>
      <p:cxnSp>
        <p:nvCxnSpPr>
          <p:cNvPr id="39" name="Straight Connector 38">
            <a:extLst>
              <a:ext uri="{FF2B5EF4-FFF2-40B4-BE49-F238E27FC236}">
                <a16:creationId xmlns:a16="http://schemas.microsoft.com/office/drawing/2014/main" id="{F7BF0D2F-62DD-42D0-8093-FE94AEF5ED61}"/>
              </a:ext>
            </a:extLst>
          </p:cNvPr>
          <p:cNvCxnSpPr/>
          <p:nvPr/>
        </p:nvCxnSpPr>
        <p:spPr>
          <a:xfrm>
            <a:off x="1066800" y="2971800"/>
            <a:ext cx="0" cy="3810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9E2E2F34-D2B5-4A6D-B588-A916C3ED85FA}"/>
              </a:ext>
            </a:extLst>
          </p:cNvPr>
          <p:cNvSpPr txBox="1"/>
          <p:nvPr/>
        </p:nvSpPr>
        <p:spPr>
          <a:xfrm>
            <a:off x="2161732" y="3209081"/>
            <a:ext cx="471604" cy="338554"/>
          </a:xfrm>
          <a:prstGeom prst="rect">
            <a:avLst/>
          </a:prstGeom>
          <a:noFill/>
        </p:spPr>
        <p:txBody>
          <a:bodyPr wrap="none" rtlCol="0">
            <a:spAutoFit/>
          </a:bodyPr>
          <a:lstStyle/>
          <a:p>
            <a:r>
              <a:rPr lang="en-US" sz="1600" dirty="0"/>
              <a:t>8 ft</a:t>
            </a:r>
          </a:p>
        </p:txBody>
      </p:sp>
      <p:graphicFrame>
        <p:nvGraphicFramePr>
          <p:cNvPr id="42" name="Object 41">
            <a:extLst>
              <a:ext uri="{FF2B5EF4-FFF2-40B4-BE49-F238E27FC236}">
                <a16:creationId xmlns:a16="http://schemas.microsoft.com/office/drawing/2014/main" id="{43DA0B9E-7452-4C99-A30A-487E00977998}"/>
              </a:ext>
            </a:extLst>
          </p:cNvPr>
          <p:cNvGraphicFramePr>
            <a:graphicFrameLocks noChangeAspect="1"/>
          </p:cNvGraphicFramePr>
          <p:nvPr/>
        </p:nvGraphicFramePr>
        <p:xfrm>
          <a:off x="1676400" y="2590800"/>
          <a:ext cx="361950" cy="434340"/>
        </p:xfrm>
        <a:graphic>
          <a:graphicData uri="http://schemas.openxmlformats.org/presentationml/2006/ole">
            <mc:AlternateContent xmlns:mc="http://schemas.openxmlformats.org/markup-compatibility/2006">
              <mc:Choice xmlns:v="urn:schemas-microsoft-com:vml" Requires="v">
                <p:oleObj name="Equation" r:id="rId3" imgW="190440" imgH="228600" progId="Equation.DSMT4">
                  <p:embed/>
                </p:oleObj>
              </mc:Choice>
              <mc:Fallback>
                <p:oleObj name="Equation" r:id="rId3" imgW="190440" imgH="228600" progId="Equation.DSMT4">
                  <p:embed/>
                  <p:pic>
                    <p:nvPicPr>
                      <p:cNvPr id="63" name="Object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590800"/>
                        <a:ext cx="361950" cy="4343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 name="Object 42">
            <a:extLst>
              <a:ext uri="{FF2B5EF4-FFF2-40B4-BE49-F238E27FC236}">
                <a16:creationId xmlns:a16="http://schemas.microsoft.com/office/drawing/2014/main" id="{B19C7963-C42C-47A6-891B-95EB4F213765}"/>
              </a:ext>
            </a:extLst>
          </p:cNvPr>
          <p:cNvGraphicFramePr>
            <a:graphicFrameLocks noChangeAspect="1"/>
          </p:cNvGraphicFramePr>
          <p:nvPr/>
        </p:nvGraphicFramePr>
        <p:xfrm>
          <a:off x="533400" y="2057400"/>
          <a:ext cx="361950" cy="458470"/>
        </p:xfrm>
        <a:graphic>
          <a:graphicData uri="http://schemas.openxmlformats.org/presentationml/2006/ole">
            <mc:AlternateContent xmlns:mc="http://schemas.openxmlformats.org/markup-compatibility/2006">
              <mc:Choice xmlns:v="urn:schemas-microsoft-com:vml" Requires="v">
                <p:oleObj name="Equation" r:id="rId5" imgW="190440" imgH="241200" progId="Equation.DSMT4">
                  <p:embed/>
                </p:oleObj>
              </mc:Choice>
              <mc:Fallback>
                <p:oleObj name="Equation" r:id="rId5" imgW="190440" imgH="241200" progId="Equation.DSMT4">
                  <p:embed/>
                  <p:pic>
                    <p:nvPicPr>
                      <p:cNvPr id="64" name="Object 6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2057400"/>
                        <a:ext cx="361950" cy="4584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 name="Object 43">
            <a:extLst>
              <a:ext uri="{FF2B5EF4-FFF2-40B4-BE49-F238E27FC236}">
                <a16:creationId xmlns:a16="http://schemas.microsoft.com/office/drawing/2014/main" id="{63B3FFDD-42B2-4FD6-9710-87761C0A0461}"/>
              </a:ext>
            </a:extLst>
          </p:cNvPr>
          <p:cNvGraphicFramePr>
            <a:graphicFrameLocks noChangeAspect="1"/>
          </p:cNvGraphicFramePr>
          <p:nvPr/>
        </p:nvGraphicFramePr>
        <p:xfrm>
          <a:off x="3733800" y="2819400"/>
          <a:ext cx="342900" cy="371475"/>
        </p:xfrm>
        <a:graphic>
          <a:graphicData uri="http://schemas.openxmlformats.org/presentationml/2006/ole">
            <mc:AlternateContent xmlns:mc="http://schemas.openxmlformats.org/markup-compatibility/2006">
              <mc:Choice xmlns:v="urn:schemas-microsoft-com:vml" Requires="v">
                <p:oleObj name="Equation" r:id="rId7" imgW="152280" imgH="164880" progId="Equation.DSMT4">
                  <p:embed/>
                </p:oleObj>
              </mc:Choice>
              <mc:Fallback>
                <p:oleObj name="Equation" r:id="rId7" imgW="152280" imgH="164880" progId="Equation.DSMT4">
                  <p:embed/>
                  <p:pic>
                    <p:nvPicPr>
                      <p:cNvPr id="65" name="Object 6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2819400"/>
                        <a:ext cx="342900"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 name="Object 44">
            <a:extLst>
              <a:ext uri="{FF2B5EF4-FFF2-40B4-BE49-F238E27FC236}">
                <a16:creationId xmlns:a16="http://schemas.microsoft.com/office/drawing/2014/main" id="{82399958-6802-4793-A224-53F0942047D2}"/>
              </a:ext>
            </a:extLst>
          </p:cNvPr>
          <p:cNvGraphicFramePr>
            <a:graphicFrameLocks noChangeAspect="1"/>
          </p:cNvGraphicFramePr>
          <p:nvPr>
            <p:extLst>
              <p:ext uri="{D42A27DB-BD31-4B8C-83A1-F6EECF244321}">
                <p14:modId xmlns:p14="http://schemas.microsoft.com/office/powerpoint/2010/main" val="3134318950"/>
              </p:ext>
            </p:extLst>
          </p:nvPr>
        </p:nvGraphicFramePr>
        <p:xfrm>
          <a:off x="1499902" y="3642835"/>
          <a:ext cx="2148052" cy="1143000"/>
        </p:xfrm>
        <a:graphic>
          <a:graphicData uri="http://schemas.openxmlformats.org/presentationml/2006/ole">
            <mc:AlternateContent xmlns:mc="http://schemas.openxmlformats.org/markup-compatibility/2006">
              <mc:Choice xmlns:v="urn:schemas-microsoft-com:vml" Requires="v">
                <p:oleObj name="Equation" r:id="rId9" imgW="1384200" imgH="736560" progId="Equation.DSMT4">
                  <p:embed/>
                </p:oleObj>
              </mc:Choice>
              <mc:Fallback>
                <p:oleObj name="Equation" r:id="rId9" imgW="1384200" imgH="736560" progId="Equation.DSMT4">
                  <p:embed/>
                  <p:pic>
                    <p:nvPicPr>
                      <p:cNvPr id="66" name="Object 65"/>
                      <p:cNvPicPr>
                        <a:picLocks noChangeAspect="1" noChangeArrowheads="1"/>
                      </p:cNvPicPr>
                      <p:nvPr/>
                    </p:nvPicPr>
                    <p:blipFill>
                      <a:blip r:embed="rId10"/>
                      <a:srcRect/>
                      <a:stretch>
                        <a:fillRect/>
                      </a:stretch>
                    </p:blipFill>
                    <p:spPr bwMode="auto">
                      <a:xfrm>
                        <a:off x="1499902" y="3642835"/>
                        <a:ext cx="2148052"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6" name="Straight Connector 45">
            <a:extLst>
              <a:ext uri="{FF2B5EF4-FFF2-40B4-BE49-F238E27FC236}">
                <a16:creationId xmlns:a16="http://schemas.microsoft.com/office/drawing/2014/main" id="{E215477D-06B8-4A41-844F-6D8543242F6F}"/>
              </a:ext>
            </a:extLst>
          </p:cNvPr>
          <p:cNvCxnSpPr/>
          <p:nvPr/>
        </p:nvCxnSpPr>
        <p:spPr>
          <a:xfrm>
            <a:off x="5562600" y="4419600"/>
            <a:ext cx="21336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C3320368-7424-4FB8-8FD1-D3FAAE1052BB}"/>
              </a:ext>
            </a:extLst>
          </p:cNvPr>
          <p:cNvSpPr txBox="1"/>
          <p:nvPr/>
        </p:nvSpPr>
        <p:spPr>
          <a:xfrm>
            <a:off x="533400" y="533400"/>
            <a:ext cx="1039900" cy="646331"/>
          </a:xfrm>
          <a:prstGeom prst="rect">
            <a:avLst/>
          </a:prstGeom>
          <a:noFill/>
        </p:spPr>
        <p:txBody>
          <a:bodyPr wrap="none" rtlCol="0">
            <a:spAutoFit/>
          </a:bodyPr>
          <a:lstStyle/>
          <a:p>
            <a:r>
              <a:rPr lang="en-US" dirty="0"/>
              <a:t>Entire</a:t>
            </a:r>
          </a:p>
          <a:p>
            <a:r>
              <a:rPr lang="en-US" dirty="0"/>
              <a:t>structure</a:t>
            </a:r>
          </a:p>
        </p:txBody>
      </p:sp>
      <p:sp>
        <p:nvSpPr>
          <p:cNvPr id="48" name="TextBox 47">
            <a:extLst>
              <a:ext uri="{FF2B5EF4-FFF2-40B4-BE49-F238E27FC236}">
                <a16:creationId xmlns:a16="http://schemas.microsoft.com/office/drawing/2014/main" id="{7CBECF78-E1E9-4625-8178-1319DA53876A}"/>
              </a:ext>
            </a:extLst>
          </p:cNvPr>
          <p:cNvSpPr txBox="1"/>
          <p:nvPr/>
        </p:nvSpPr>
        <p:spPr>
          <a:xfrm flipH="1">
            <a:off x="4953000" y="3048000"/>
            <a:ext cx="1554481" cy="369332"/>
          </a:xfrm>
          <a:prstGeom prst="rect">
            <a:avLst/>
          </a:prstGeom>
          <a:noFill/>
        </p:spPr>
        <p:txBody>
          <a:bodyPr wrap="square" rtlCol="0">
            <a:spAutoFit/>
          </a:bodyPr>
          <a:lstStyle/>
          <a:p>
            <a:r>
              <a:rPr lang="en-US" dirty="0"/>
              <a:t>Member BD</a:t>
            </a:r>
          </a:p>
        </p:txBody>
      </p:sp>
      <p:cxnSp>
        <p:nvCxnSpPr>
          <p:cNvPr id="49" name="Straight Connector 48">
            <a:extLst>
              <a:ext uri="{FF2B5EF4-FFF2-40B4-BE49-F238E27FC236}">
                <a16:creationId xmlns:a16="http://schemas.microsoft.com/office/drawing/2014/main" id="{E24F76BA-FAA9-4A53-BB02-E246CBCDC8B4}"/>
              </a:ext>
            </a:extLst>
          </p:cNvPr>
          <p:cNvCxnSpPr/>
          <p:nvPr/>
        </p:nvCxnSpPr>
        <p:spPr>
          <a:xfrm flipV="1">
            <a:off x="5562600" y="3733800"/>
            <a:ext cx="2133600" cy="68580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A82BFBB-ADA7-4EAD-A856-18CAEA14D283}"/>
              </a:ext>
            </a:extLst>
          </p:cNvPr>
          <p:cNvCxnSpPr/>
          <p:nvPr/>
        </p:nvCxnSpPr>
        <p:spPr>
          <a:xfrm>
            <a:off x="7696200" y="3733800"/>
            <a:ext cx="0" cy="68580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6A3265F-B891-4958-AC6E-4E769DE30D7F}"/>
              </a:ext>
            </a:extLst>
          </p:cNvPr>
          <p:cNvCxnSpPr/>
          <p:nvPr/>
        </p:nvCxnSpPr>
        <p:spPr>
          <a:xfrm>
            <a:off x="7086600" y="3505200"/>
            <a:ext cx="0" cy="838200"/>
          </a:xfrm>
          <a:prstGeom prst="straightConnector1">
            <a:avLst/>
          </a:prstGeom>
          <a:ln w="38100">
            <a:solidFill>
              <a:srgbClr val="0066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D8430DC5-5C21-464F-81E8-87B2C87784F3}"/>
              </a:ext>
            </a:extLst>
          </p:cNvPr>
          <p:cNvSpPr txBox="1"/>
          <p:nvPr/>
        </p:nvSpPr>
        <p:spPr>
          <a:xfrm>
            <a:off x="7010400" y="3048000"/>
            <a:ext cx="763351" cy="369332"/>
          </a:xfrm>
          <a:prstGeom prst="rect">
            <a:avLst/>
          </a:prstGeom>
          <a:noFill/>
        </p:spPr>
        <p:txBody>
          <a:bodyPr wrap="none" rtlCol="0">
            <a:spAutoFit/>
          </a:bodyPr>
          <a:lstStyle/>
          <a:p>
            <a:r>
              <a:rPr lang="en-US" dirty="0"/>
              <a:t>450 lb</a:t>
            </a:r>
          </a:p>
        </p:txBody>
      </p:sp>
      <p:cxnSp>
        <p:nvCxnSpPr>
          <p:cNvPr id="53" name="Straight Arrow Connector 52">
            <a:extLst>
              <a:ext uri="{FF2B5EF4-FFF2-40B4-BE49-F238E27FC236}">
                <a16:creationId xmlns:a16="http://schemas.microsoft.com/office/drawing/2014/main" id="{CAF4F510-367D-444A-8045-1902C5DBC401}"/>
              </a:ext>
            </a:extLst>
          </p:cNvPr>
          <p:cNvCxnSpPr>
            <a:cxnSpLocks/>
          </p:cNvCxnSpPr>
          <p:nvPr/>
        </p:nvCxnSpPr>
        <p:spPr>
          <a:xfrm flipH="1">
            <a:off x="7772400" y="4419600"/>
            <a:ext cx="53340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2DEEF620-951D-4CD0-B328-24BEEB997784}"/>
              </a:ext>
            </a:extLst>
          </p:cNvPr>
          <p:cNvCxnSpPr>
            <a:cxnSpLocks/>
          </p:cNvCxnSpPr>
          <p:nvPr/>
        </p:nvCxnSpPr>
        <p:spPr>
          <a:xfrm>
            <a:off x="7772400" y="4419600"/>
            <a:ext cx="0" cy="533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948B34F1-B955-49E6-B497-48A1843F3974}"/>
              </a:ext>
            </a:extLst>
          </p:cNvPr>
          <p:cNvCxnSpPr/>
          <p:nvPr/>
        </p:nvCxnSpPr>
        <p:spPr>
          <a:xfrm>
            <a:off x="4953000" y="4419600"/>
            <a:ext cx="53340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FB535314-6010-45DC-93A1-50E3917F0AC4}"/>
              </a:ext>
            </a:extLst>
          </p:cNvPr>
          <p:cNvCxnSpPr/>
          <p:nvPr/>
        </p:nvCxnSpPr>
        <p:spPr>
          <a:xfrm flipV="1">
            <a:off x="5486400" y="4495800"/>
            <a:ext cx="0" cy="533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16993A6-EC9F-4655-865E-A823664CD5C2}"/>
              </a:ext>
            </a:extLst>
          </p:cNvPr>
          <p:cNvCxnSpPr/>
          <p:nvPr/>
        </p:nvCxnSpPr>
        <p:spPr>
          <a:xfrm flipV="1">
            <a:off x="5562600" y="381000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502F69C-3F44-499D-B91F-207DC84225D0}"/>
              </a:ext>
            </a:extLst>
          </p:cNvPr>
          <p:cNvSpPr txBox="1"/>
          <p:nvPr/>
        </p:nvSpPr>
        <p:spPr>
          <a:xfrm>
            <a:off x="6201800" y="3581400"/>
            <a:ext cx="471604" cy="338554"/>
          </a:xfrm>
          <a:prstGeom prst="rect">
            <a:avLst/>
          </a:prstGeom>
          <a:noFill/>
        </p:spPr>
        <p:txBody>
          <a:bodyPr wrap="none" rtlCol="0">
            <a:spAutoFit/>
          </a:bodyPr>
          <a:lstStyle/>
          <a:p>
            <a:r>
              <a:rPr lang="en-US" sz="1600" dirty="0"/>
              <a:t>4 ft</a:t>
            </a:r>
          </a:p>
        </p:txBody>
      </p:sp>
      <p:sp>
        <p:nvSpPr>
          <p:cNvPr id="61" name="TextBox 60">
            <a:extLst>
              <a:ext uri="{FF2B5EF4-FFF2-40B4-BE49-F238E27FC236}">
                <a16:creationId xmlns:a16="http://schemas.microsoft.com/office/drawing/2014/main" id="{3869320E-89B0-4699-A730-D45D011DDEEB}"/>
              </a:ext>
            </a:extLst>
          </p:cNvPr>
          <p:cNvSpPr txBox="1"/>
          <p:nvPr/>
        </p:nvSpPr>
        <p:spPr>
          <a:xfrm>
            <a:off x="6260069" y="4801235"/>
            <a:ext cx="471604" cy="338554"/>
          </a:xfrm>
          <a:prstGeom prst="rect">
            <a:avLst/>
          </a:prstGeom>
          <a:noFill/>
        </p:spPr>
        <p:txBody>
          <a:bodyPr wrap="none" rtlCol="0">
            <a:spAutoFit/>
          </a:bodyPr>
          <a:lstStyle/>
          <a:p>
            <a:r>
              <a:rPr lang="en-US" sz="1600" dirty="0"/>
              <a:t>6 ft</a:t>
            </a:r>
          </a:p>
        </p:txBody>
      </p:sp>
      <p:graphicFrame>
        <p:nvGraphicFramePr>
          <p:cNvPr id="62" name="Object 61">
            <a:extLst>
              <a:ext uri="{FF2B5EF4-FFF2-40B4-BE49-F238E27FC236}">
                <a16:creationId xmlns:a16="http://schemas.microsoft.com/office/drawing/2014/main" id="{26067389-B709-4433-8CC2-EB68F93C2006}"/>
              </a:ext>
            </a:extLst>
          </p:cNvPr>
          <p:cNvGraphicFramePr>
            <a:graphicFrameLocks noChangeAspect="1"/>
          </p:cNvGraphicFramePr>
          <p:nvPr/>
        </p:nvGraphicFramePr>
        <p:xfrm>
          <a:off x="4953000" y="3962400"/>
          <a:ext cx="361950" cy="434340"/>
        </p:xfrm>
        <a:graphic>
          <a:graphicData uri="http://schemas.openxmlformats.org/presentationml/2006/ole">
            <mc:AlternateContent xmlns:mc="http://schemas.openxmlformats.org/markup-compatibility/2006">
              <mc:Choice xmlns:v="urn:schemas-microsoft-com:vml" Requires="v">
                <p:oleObj name="Equation" r:id="rId11" imgW="190440" imgH="228600" progId="Equation.DSMT4">
                  <p:embed/>
                </p:oleObj>
              </mc:Choice>
              <mc:Fallback>
                <p:oleObj name="Equation" r:id="rId11" imgW="190440" imgH="228600" progId="Equation.DSMT4">
                  <p:embed/>
                  <p:pic>
                    <p:nvPicPr>
                      <p:cNvPr id="93" name="Object 9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53000" y="3962400"/>
                        <a:ext cx="361950" cy="4343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3" name="Object 62">
            <a:extLst>
              <a:ext uri="{FF2B5EF4-FFF2-40B4-BE49-F238E27FC236}">
                <a16:creationId xmlns:a16="http://schemas.microsoft.com/office/drawing/2014/main" id="{49955030-F6DF-44AC-91C0-348AF89F4E5F}"/>
              </a:ext>
            </a:extLst>
          </p:cNvPr>
          <p:cNvGraphicFramePr>
            <a:graphicFrameLocks noChangeAspect="1"/>
          </p:cNvGraphicFramePr>
          <p:nvPr/>
        </p:nvGraphicFramePr>
        <p:xfrm>
          <a:off x="5029200" y="4572000"/>
          <a:ext cx="361950" cy="458470"/>
        </p:xfrm>
        <a:graphic>
          <a:graphicData uri="http://schemas.openxmlformats.org/presentationml/2006/ole">
            <mc:AlternateContent xmlns:mc="http://schemas.openxmlformats.org/markup-compatibility/2006">
              <mc:Choice xmlns:v="urn:schemas-microsoft-com:vml" Requires="v">
                <p:oleObj name="Equation" r:id="rId13" imgW="190440" imgH="241200" progId="Equation.DSMT4">
                  <p:embed/>
                </p:oleObj>
              </mc:Choice>
              <mc:Fallback>
                <p:oleObj name="Equation" r:id="rId13" imgW="190440" imgH="241200" progId="Equation.DSMT4">
                  <p:embed/>
                  <p:pic>
                    <p:nvPicPr>
                      <p:cNvPr id="94" name="Object 9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29200" y="4572000"/>
                        <a:ext cx="361950" cy="4584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4" name="Object 63">
            <a:extLst>
              <a:ext uri="{FF2B5EF4-FFF2-40B4-BE49-F238E27FC236}">
                <a16:creationId xmlns:a16="http://schemas.microsoft.com/office/drawing/2014/main" id="{4EB87816-535C-47BC-BE42-CF826921F476}"/>
              </a:ext>
            </a:extLst>
          </p:cNvPr>
          <p:cNvGraphicFramePr>
            <a:graphicFrameLocks noChangeAspect="1"/>
          </p:cNvGraphicFramePr>
          <p:nvPr/>
        </p:nvGraphicFramePr>
        <p:xfrm>
          <a:off x="7924800" y="3810000"/>
          <a:ext cx="368300" cy="414338"/>
        </p:xfrm>
        <a:graphic>
          <a:graphicData uri="http://schemas.openxmlformats.org/presentationml/2006/ole">
            <mc:AlternateContent xmlns:mc="http://schemas.openxmlformats.org/markup-compatibility/2006">
              <mc:Choice xmlns:v="urn:schemas-microsoft-com:vml" Requires="v">
                <p:oleObj name="Equation" r:id="rId15" imgW="203040" imgH="228600" progId="Equation.DSMT4">
                  <p:embed/>
                </p:oleObj>
              </mc:Choice>
              <mc:Fallback>
                <p:oleObj name="Equation" r:id="rId15" imgW="203040" imgH="228600" progId="Equation.DSMT4">
                  <p:embed/>
                  <p:pic>
                    <p:nvPicPr>
                      <p:cNvPr id="95" name="Object 9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924800" y="3810000"/>
                        <a:ext cx="368300" cy="414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5" name="Object 64">
            <a:extLst>
              <a:ext uri="{FF2B5EF4-FFF2-40B4-BE49-F238E27FC236}">
                <a16:creationId xmlns:a16="http://schemas.microsoft.com/office/drawing/2014/main" id="{4F36790D-3170-4365-A3E6-7C62BDC3EFA1}"/>
              </a:ext>
            </a:extLst>
          </p:cNvPr>
          <p:cNvGraphicFramePr>
            <a:graphicFrameLocks noChangeAspect="1"/>
          </p:cNvGraphicFramePr>
          <p:nvPr/>
        </p:nvGraphicFramePr>
        <p:xfrm>
          <a:off x="7924800" y="4572000"/>
          <a:ext cx="374650" cy="418726"/>
        </p:xfrm>
        <a:graphic>
          <a:graphicData uri="http://schemas.openxmlformats.org/presentationml/2006/ole">
            <mc:AlternateContent xmlns:mc="http://schemas.openxmlformats.org/markup-compatibility/2006">
              <mc:Choice xmlns:v="urn:schemas-microsoft-com:vml" Requires="v">
                <p:oleObj name="Equation" r:id="rId17" imgW="215640" imgH="241200" progId="Equation.DSMT4">
                  <p:embed/>
                </p:oleObj>
              </mc:Choice>
              <mc:Fallback>
                <p:oleObj name="Equation" r:id="rId17" imgW="215640" imgH="241200" progId="Equation.DSMT4">
                  <p:embed/>
                  <p:pic>
                    <p:nvPicPr>
                      <p:cNvPr id="96" name="Object 9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924800" y="4572000"/>
                        <a:ext cx="374650" cy="4187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6" name="Object 65">
            <a:extLst>
              <a:ext uri="{FF2B5EF4-FFF2-40B4-BE49-F238E27FC236}">
                <a16:creationId xmlns:a16="http://schemas.microsoft.com/office/drawing/2014/main" id="{464C6BF8-61ED-44D9-8D76-87D522C92F09}"/>
              </a:ext>
            </a:extLst>
          </p:cNvPr>
          <p:cNvGraphicFramePr>
            <a:graphicFrameLocks noChangeAspect="1"/>
          </p:cNvGraphicFramePr>
          <p:nvPr>
            <p:extLst>
              <p:ext uri="{D42A27DB-BD31-4B8C-83A1-F6EECF244321}">
                <p14:modId xmlns:p14="http://schemas.microsoft.com/office/powerpoint/2010/main" val="3478432916"/>
              </p:ext>
            </p:extLst>
          </p:nvPr>
        </p:nvGraphicFramePr>
        <p:xfrm>
          <a:off x="5062538" y="5334000"/>
          <a:ext cx="2087562" cy="1087438"/>
        </p:xfrm>
        <a:graphic>
          <a:graphicData uri="http://schemas.openxmlformats.org/presentationml/2006/ole">
            <mc:AlternateContent xmlns:mc="http://schemas.openxmlformats.org/markup-compatibility/2006">
              <mc:Choice xmlns:v="urn:schemas-microsoft-com:vml" Requires="v">
                <p:oleObj name="Equation" r:id="rId19" imgW="1536480" imgH="799920" progId="Equation.DSMT4">
                  <p:embed/>
                </p:oleObj>
              </mc:Choice>
              <mc:Fallback>
                <p:oleObj name="Equation" r:id="rId19" imgW="1536480" imgH="799920" progId="Equation.DSMT4">
                  <p:embed/>
                  <p:pic>
                    <p:nvPicPr>
                      <p:cNvPr id="97" name="Object 96"/>
                      <p:cNvPicPr>
                        <a:picLocks noChangeAspect="1" noChangeArrowheads="1"/>
                      </p:cNvPicPr>
                      <p:nvPr/>
                    </p:nvPicPr>
                    <p:blipFill>
                      <a:blip r:embed="rId20"/>
                      <a:srcRect/>
                      <a:stretch>
                        <a:fillRect/>
                      </a:stretch>
                    </p:blipFill>
                    <p:spPr bwMode="auto">
                      <a:xfrm>
                        <a:off x="5062538" y="5334000"/>
                        <a:ext cx="2087562" cy="1087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8" name="Oval 67">
            <a:extLst>
              <a:ext uri="{FF2B5EF4-FFF2-40B4-BE49-F238E27FC236}">
                <a16:creationId xmlns:a16="http://schemas.microsoft.com/office/drawing/2014/main" id="{F1FE4D3E-2DE8-8AB7-8059-3335E4B3532B}"/>
              </a:ext>
            </a:extLst>
          </p:cNvPr>
          <p:cNvSpPr/>
          <p:nvPr/>
        </p:nvSpPr>
        <p:spPr>
          <a:xfrm>
            <a:off x="7711288" y="2296082"/>
            <a:ext cx="269429" cy="255252"/>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4CC13D2E-D63A-3C43-9D48-2D403586965B}"/>
              </a:ext>
            </a:extLst>
          </p:cNvPr>
          <p:cNvSpPr/>
          <p:nvPr/>
        </p:nvSpPr>
        <p:spPr>
          <a:xfrm rot="3559441" flipH="1">
            <a:off x="6288201" y="1523678"/>
            <a:ext cx="2093204" cy="75816"/>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F612B0FB-BBEA-181B-60AD-3578414DDBE3}"/>
              </a:ext>
            </a:extLst>
          </p:cNvPr>
          <p:cNvSpPr/>
          <p:nvPr/>
        </p:nvSpPr>
        <p:spPr>
          <a:xfrm rot="18040559">
            <a:off x="5226674" y="1518343"/>
            <a:ext cx="2105885" cy="81425"/>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82DB6A40-76DF-6796-AEFB-8DC02229D9FC}"/>
              </a:ext>
            </a:extLst>
          </p:cNvPr>
          <p:cNvSpPr/>
          <p:nvPr/>
        </p:nvSpPr>
        <p:spPr>
          <a:xfrm>
            <a:off x="6105970" y="1722165"/>
            <a:ext cx="1371600" cy="72184"/>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7DB9454B-6702-7B78-055E-EED4D2F80F73}"/>
              </a:ext>
            </a:extLst>
          </p:cNvPr>
          <p:cNvCxnSpPr>
            <a:cxnSpLocks/>
          </p:cNvCxnSpPr>
          <p:nvPr/>
        </p:nvCxnSpPr>
        <p:spPr>
          <a:xfrm flipV="1">
            <a:off x="6108038" y="1161511"/>
            <a:ext cx="1291535" cy="556516"/>
          </a:xfrm>
          <a:prstGeom prst="line">
            <a:avLst/>
          </a:prstGeom>
        </p:spPr>
        <p:style>
          <a:lnRef idx="1">
            <a:schemeClr val="dk1"/>
          </a:lnRef>
          <a:fillRef idx="0">
            <a:schemeClr val="dk1"/>
          </a:fillRef>
          <a:effectRef idx="0">
            <a:schemeClr val="dk1"/>
          </a:effectRef>
          <a:fontRef idx="minor">
            <a:schemeClr val="tx1"/>
          </a:fontRef>
        </p:style>
      </p:cxnSp>
      <p:cxnSp>
        <p:nvCxnSpPr>
          <p:cNvPr id="73" name="Straight Arrow Connector 72">
            <a:extLst>
              <a:ext uri="{FF2B5EF4-FFF2-40B4-BE49-F238E27FC236}">
                <a16:creationId xmlns:a16="http://schemas.microsoft.com/office/drawing/2014/main" id="{FC4271C4-BBCA-0681-6116-8CCEE02A27BD}"/>
              </a:ext>
            </a:extLst>
          </p:cNvPr>
          <p:cNvCxnSpPr>
            <a:cxnSpLocks/>
          </p:cNvCxnSpPr>
          <p:nvPr/>
        </p:nvCxnSpPr>
        <p:spPr>
          <a:xfrm>
            <a:off x="7399573" y="1161511"/>
            <a:ext cx="0" cy="5565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4" name="Straight Arrow Connector 73">
            <a:extLst>
              <a:ext uri="{FF2B5EF4-FFF2-40B4-BE49-F238E27FC236}">
                <a16:creationId xmlns:a16="http://schemas.microsoft.com/office/drawing/2014/main" id="{461D5D3E-0B3C-AADD-634A-0A594E0DECF3}"/>
              </a:ext>
            </a:extLst>
          </p:cNvPr>
          <p:cNvCxnSpPr>
            <a:cxnSpLocks/>
          </p:cNvCxnSpPr>
          <p:nvPr/>
        </p:nvCxnSpPr>
        <p:spPr>
          <a:xfrm>
            <a:off x="7118644" y="1295935"/>
            <a:ext cx="0" cy="4317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5" name="Straight Arrow Connector 74">
            <a:extLst>
              <a:ext uri="{FF2B5EF4-FFF2-40B4-BE49-F238E27FC236}">
                <a16:creationId xmlns:a16="http://schemas.microsoft.com/office/drawing/2014/main" id="{ADED47BC-92F9-2CFD-AF6C-0FDFB1CA38B9}"/>
              </a:ext>
            </a:extLst>
          </p:cNvPr>
          <p:cNvCxnSpPr>
            <a:cxnSpLocks/>
          </p:cNvCxnSpPr>
          <p:nvPr/>
        </p:nvCxnSpPr>
        <p:spPr>
          <a:xfrm>
            <a:off x="6844488" y="1420013"/>
            <a:ext cx="0" cy="2898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6" name="Straight Arrow Connector 75">
            <a:extLst>
              <a:ext uri="{FF2B5EF4-FFF2-40B4-BE49-F238E27FC236}">
                <a16:creationId xmlns:a16="http://schemas.microsoft.com/office/drawing/2014/main" id="{289B8C61-AA51-1B1B-67F8-C9B7638A5D52}"/>
              </a:ext>
            </a:extLst>
          </p:cNvPr>
          <p:cNvCxnSpPr>
            <a:cxnSpLocks/>
          </p:cNvCxnSpPr>
          <p:nvPr/>
        </p:nvCxnSpPr>
        <p:spPr>
          <a:xfrm>
            <a:off x="6567801" y="1523854"/>
            <a:ext cx="0" cy="2005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C5CA9867-1AAD-79E4-20D0-61EDEAB00EAA}"/>
              </a:ext>
            </a:extLst>
          </p:cNvPr>
          <p:cNvCxnSpPr/>
          <p:nvPr/>
        </p:nvCxnSpPr>
        <p:spPr>
          <a:xfrm>
            <a:off x="7242909" y="2561112"/>
            <a:ext cx="953310" cy="0"/>
          </a:xfrm>
          <a:prstGeom prst="line">
            <a:avLst/>
          </a:prstGeom>
        </p:spPr>
        <p:style>
          <a:lnRef idx="1">
            <a:schemeClr val="dk1"/>
          </a:lnRef>
          <a:fillRef idx="0">
            <a:schemeClr val="dk1"/>
          </a:fillRef>
          <a:effectRef idx="0">
            <a:schemeClr val="dk1"/>
          </a:effectRef>
          <a:fontRef idx="minor">
            <a:schemeClr val="tx1"/>
          </a:fontRef>
        </p:style>
      </p:cxnSp>
      <p:sp>
        <p:nvSpPr>
          <p:cNvPr id="78" name="Freeform: Shape 77">
            <a:extLst>
              <a:ext uri="{FF2B5EF4-FFF2-40B4-BE49-F238E27FC236}">
                <a16:creationId xmlns:a16="http://schemas.microsoft.com/office/drawing/2014/main" id="{6545ECAB-9E05-8DEE-7672-2EF7BDC5A46F}"/>
              </a:ext>
            </a:extLst>
          </p:cNvPr>
          <p:cNvSpPr/>
          <p:nvPr/>
        </p:nvSpPr>
        <p:spPr>
          <a:xfrm>
            <a:off x="7278154" y="2579452"/>
            <a:ext cx="846306" cy="87549"/>
          </a:xfrm>
          <a:custGeom>
            <a:avLst/>
            <a:gdLst>
              <a:gd name="connsiteX0" fmla="*/ 0 w 846306"/>
              <a:gd name="connsiteY0" fmla="*/ 0 h 87549"/>
              <a:gd name="connsiteX1" fmla="*/ 126459 w 846306"/>
              <a:gd name="connsiteY1" fmla="*/ 19455 h 87549"/>
              <a:gd name="connsiteX2" fmla="*/ 165370 w 846306"/>
              <a:gd name="connsiteY2" fmla="*/ 38910 h 87549"/>
              <a:gd name="connsiteX3" fmla="*/ 194553 w 846306"/>
              <a:gd name="connsiteY3" fmla="*/ 77821 h 87549"/>
              <a:gd name="connsiteX4" fmla="*/ 223736 w 846306"/>
              <a:gd name="connsiteY4" fmla="*/ 87549 h 87549"/>
              <a:gd name="connsiteX5" fmla="*/ 535021 w 846306"/>
              <a:gd name="connsiteY5" fmla="*/ 77821 h 87549"/>
              <a:gd name="connsiteX6" fmla="*/ 768485 w 846306"/>
              <a:gd name="connsiteY6" fmla="*/ 58366 h 87549"/>
              <a:gd name="connsiteX7" fmla="*/ 836578 w 846306"/>
              <a:gd name="connsiteY7" fmla="*/ 29183 h 87549"/>
              <a:gd name="connsiteX8" fmla="*/ 846306 w 846306"/>
              <a:gd name="connsiteY8" fmla="*/ 0 h 87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6306" h="87549">
                <a:moveTo>
                  <a:pt x="0" y="0"/>
                </a:moveTo>
                <a:cubicBezTo>
                  <a:pt x="30730" y="3414"/>
                  <a:pt x="90984" y="6152"/>
                  <a:pt x="126459" y="19455"/>
                </a:cubicBezTo>
                <a:cubicBezTo>
                  <a:pt x="140037" y="24547"/>
                  <a:pt x="152400" y="32425"/>
                  <a:pt x="165370" y="38910"/>
                </a:cubicBezTo>
                <a:cubicBezTo>
                  <a:pt x="175098" y="51880"/>
                  <a:pt x="182098" y="67442"/>
                  <a:pt x="194553" y="77821"/>
                </a:cubicBezTo>
                <a:cubicBezTo>
                  <a:pt x="202430" y="84385"/>
                  <a:pt x="213482" y="87549"/>
                  <a:pt x="223736" y="87549"/>
                </a:cubicBezTo>
                <a:cubicBezTo>
                  <a:pt x="327548" y="87549"/>
                  <a:pt x="431259" y="81064"/>
                  <a:pt x="535021" y="77821"/>
                </a:cubicBezTo>
                <a:cubicBezTo>
                  <a:pt x="663087" y="52207"/>
                  <a:pt x="496506" y="83091"/>
                  <a:pt x="768485" y="58366"/>
                </a:cubicBezTo>
                <a:cubicBezTo>
                  <a:pt x="785978" y="56776"/>
                  <a:pt x="824483" y="35230"/>
                  <a:pt x="836578" y="29183"/>
                </a:cubicBezTo>
                <a:lnTo>
                  <a:pt x="846306" y="0"/>
                </a:ln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Straight Connector 78">
            <a:extLst>
              <a:ext uri="{FF2B5EF4-FFF2-40B4-BE49-F238E27FC236}">
                <a16:creationId xmlns:a16="http://schemas.microsoft.com/office/drawing/2014/main" id="{8E65C6B5-CE51-ED61-7A6A-2D5875A7221D}"/>
              </a:ext>
            </a:extLst>
          </p:cNvPr>
          <p:cNvCxnSpPr/>
          <p:nvPr/>
        </p:nvCxnSpPr>
        <p:spPr>
          <a:xfrm>
            <a:off x="6791770" y="879998"/>
            <a:ext cx="0" cy="385863"/>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27B4E144-1569-5EFC-C12B-D84103FF9A09}"/>
              </a:ext>
            </a:extLst>
          </p:cNvPr>
          <p:cNvCxnSpPr/>
          <p:nvPr/>
        </p:nvCxnSpPr>
        <p:spPr>
          <a:xfrm flipV="1">
            <a:off x="6844488" y="364788"/>
            <a:ext cx="425137" cy="242078"/>
          </a:xfrm>
          <a:prstGeom prst="line">
            <a:avLst/>
          </a:prstGeom>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id="{C22D1B9D-C9DE-CE3C-E82A-D46DB18CB9ED}"/>
              </a:ext>
            </a:extLst>
          </p:cNvPr>
          <p:cNvCxnSpPr/>
          <p:nvPr/>
        </p:nvCxnSpPr>
        <p:spPr>
          <a:xfrm flipV="1">
            <a:off x="7953569" y="2103717"/>
            <a:ext cx="425137" cy="242078"/>
          </a:xfrm>
          <a:prstGeom prst="line">
            <a:avLst/>
          </a:prstGeom>
        </p:spPr>
        <p:style>
          <a:lnRef idx="1">
            <a:schemeClr val="dk1"/>
          </a:lnRef>
          <a:fillRef idx="0">
            <a:schemeClr val="dk1"/>
          </a:fillRef>
          <a:effectRef idx="0">
            <a:schemeClr val="dk1"/>
          </a:effectRef>
          <a:fontRef idx="minor">
            <a:schemeClr val="tx1"/>
          </a:fontRef>
        </p:style>
      </p:cxnSp>
      <p:cxnSp>
        <p:nvCxnSpPr>
          <p:cNvPr id="82" name="Straight Arrow Connector 81">
            <a:extLst>
              <a:ext uri="{FF2B5EF4-FFF2-40B4-BE49-F238E27FC236}">
                <a16:creationId xmlns:a16="http://schemas.microsoft.com/office/drawing/2014/main" id="{5C32886F-6505-50CA-30CE-A8050C62DF14}"/>
              </a:ext>
            </a:extLst>
          </p:cNvPr>
          <p:cNvCxnSpPr/>
          <p:nvPr/>
        </p:nvCxnSpPr>
        <p:spPr>
          <a:xfrm>
            <a:off x="7980161" y="1605400"/>
            <a:ext cx="332067" cy="5363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BB1A810D-9A89-1C7A-57B9-6BB671E152B2}"/>
              </a:ext>
            </a:extLst>
          </p:cNvPr>
          <p:cNvCxnSpPr>
            <a:cxnSpLocks/>
          </p:cNvCxnSpPr>
          <p:nvPr/>
        </p:nvCxnSpPr>
        <p:spPr>
          <a:xfrm flipH="1" flipV="1">
            <a:off x="7242909" y="379062"/>
            <a:ext cx="332067" cy="5363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A00E45BE-7526-2AEE-C025-93215F9CA517}"/>
              </a:ext>
            </a:extLst>
          </p:cNvPr>
          <p:cNvCxnSpPr/>
          <p:nvPr/>
        </p:nvCxnSpPr>
        <p:spPr>
          <a:xfrm flipH="1" flipV="1">
            <a:off x="6470090" y="468707"/>
            <a:ext cx="241475" cy="161423"/>
          </a:xfrm>
          <a:prstGeom prst="line">
            <a:avLst/>
          </a:prstGeom>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D22000CC-28B8-03B1-B189-43D009E7C45B}"/>
              </a:ext>
            </a:extLst>
          </p:cNvPr>
          <p:cNvCxnSpPr/>
          <p:nvPr/>
        </p:nvCxnSpPr>
        <p:spPr>
          <a:xfrm flipH="1" flipV="1">
            <a:off x="5743738" y="1517809"/>
            <a:ext cx="241475" cy="161423"/>
          </a:xfrm>
          <a:prstGeom prst="line">
            <a:avLst/>
          </a:prstGeom>
        </p:spPr>
        <p:style>
          <a:lnRef idx="1">
            <a:schemeClr val="dk1"/>
          </a:lnRef>
          <a:fillRef idx="0">
            <a:schemeClr val="dk1"/>
          </a:fillRef>
          <a:effectRef idx="0">
            <a:schemeClr val="dk1"/>
          </a:effectRef>
          <a:fontRef idx="minor">
            <a:schemeClr val="tx1"/>
          </a:fontRef>
        </p:style>
      </p:cxnSp>
      <p:cxnSp>
        <p:nvCxnSpPr>
          <p:cNvPr id="86" name="Straight Arrow Connector 85">
            <a:extLst>
              <a:ext uri="{FF2B5EF4-FFF2-40B4-BE49-F238E27FC236}">
                <a16:creationId xmlns:a16="http://schemas.microsoft.com/office/drawing/2014/main" id="{010AE28F-0223-1293-9479-633B3B7FDACC}"/>
              </a:ext>
            </a:extLst>
          </p:cNvPr>
          <p:cNvCxnSpPr>
            <a:cxnSpLocks/>
          </p:cNvCxnSpPr>
          <p:nvPr/>
        </p:nvCxnSpPr>
        <p:spPr>
          <a:xfrm flipV="1">
            <a:off x="6256749" y="514137"/>
            <a:ext cx="213340" cy="3824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7" name="Straight Arrow Connector 86">
            <a:extLst>
              <a:ext uri="{FF2B5EF4-FFF2-40B4-BE49-F238E27FC236}">
                <a16:creationId xmlns:a16="http://schemas.microsoft.com/office/drawing/2014/main" id="{85E34980-AC53-9A78-005A-BE6A5439528B}"/>
              </a:ext>
            </a:extLst>
          </p:cNvPr>
          <p:cNvCxnSpPr>
            <a:cxnSpLocks/>
          </p:cNvCxnSpPr>
          <p:nvPr/>
        </p:nvCxnSpPr>
        <p:spPr>
          <a:xfrm flipH="1">
            <a:off x="5850790" y="1246762"/>
            <a:ext cx="201678" cy="3341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8" name="TextBox 87">
            <a:extLst>
              <a:ext uri="{FF2B5EF4-FFF2-40B4-BE49-F238E27FC236}">
                <a16:creationId xmlns:a16="http://schemas.microsoft.com/office/drawing/2014/main" id="{0DCFF3F3-F729-86C0-679D-1556020ADD5D}"/>
              </a:ext>
            </a:extLst>
          </p:cNvPr>
          <p:cNvSpPr txBox="1"/>
          <p:nvPr/>
        </p:nvSpPr>
        <p:spPr>
          <a:xfrm flipH="1">
            <a:off x="5951629" y="949666"/>
            <a:ext cx="597328"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6 ft</a:t>
            </a:r>
          </a:p>
        </p:txBody>
      </p:sp>
      <p:sp>
        <p:nvSpPr>
          <p:cNvPr id="89" name="TextBox 88">
            <a:extLst>
              <a:ext uri="{FF2B5EF4-FFF2-40B4-BE49-F238E27FC236}">
                <a16:creationId xmlns:a16="http://schemas.microsoft.com/office/drawing/2014/main" id="{ED1D7A34-B4C3-675B-82C9-3A9CA7556E00}"/>
              </a:ext>
            </a:extLst>
          </p:cNvPr>
          <p:cNvSpPr txBox="1"/>
          <p:nvPr/>
        </p:nvSpPr>
        <p:spPr>
          <a:xfrm>
            <a:off x="7537739" y="1040375"/>
            <a:ext cx="39466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8 ft</a:t>
            </a:r>
          </a:p>
        </p:txBody>
      </p:sp>
      <p:sp>
        <p:nvSpPr>
          <p:cNvPr id="90" name="TextBox 89">
            <a:extLst>
              <a:ext uri="{FF2B5EF4-FFF2-40B4-BE49-F238E27FC236}">
                <a16:creationId xmlns:a16="http://schemas.microsoft.com/office/drawing/2014/main" id="{4066F37C-4ADE-647C-2152-66192D616139}"/>
              </a:ext>
            </a:extLst>
          </p:cNvPr>
          <p:cNvSpPr txBox="1"/>
          <p:nvPr/>
        </p:nvSpPr>
        <p:spPr>
          <a:xfrm>
            <a:off x="7317701" y="1351781"/>
            <a:ext cx="7120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150 </a:t>
            </a:r>
            <a:r>
              <a:rPr lang="en-US" sz="1200" dirty="0" err="1">
                <a:latin typeface="Times New Roman" panose="02020603050405020304" pitchFamily="18" charset="0"/>
                <a:cs typeface="Times New Roman" panose="02020603050405020304" pitchFamily="18" charset="0"/>
              </a:rPr>
              <a:t>lb</a:t>
            </a:r>
            <a:r>
              <a:rPr lang="en-US" sz="1200" dirty="0">
                <a:latin typeface="Times New Roman" panose="02020603050405020304" pitchFamily="18" charset="0"/>
                <a:cs typeface="Times New Roman" panose="02020603050405020304" pitchFamily="18" charset="0"/>
              </a:rPr>
              <a:t>/ft</a:t>
            </a:r>
          </a:p>
        </p:txBody>
      </p:sp>
      <p:sp>
        <p:nvSpPr>
          <p:cNvPr id="91" name="TextBox 90">
            <a:extLst>
              <a:ext uri="{FF2B5EF4-FFF2-40B4-BE49-F238E27FC236}">
                <a16:creationId xmlns:a16="http://schemas.microsoft.com/office/drawing/2014/main" id="{D1F14688-B11B-C4BC-C692-9364B69A7405}"/>
              </a:ext>
            </a:extLst>
          </p:cNvPr>
          <p:cNvSpPr txBox="1"/>
          <p:nvPr/>
        </p:nvSpPr>
        <p:spPr>
          <a:xfrm>
            <a:off x="5450183" y="2252901"/>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92" name="TextBox 91">
            <a:extLst>
              <a:ext uri="{FF2B5EF4-FFF2-40B4-BE49-F238E27FC236}">
                <a16:creationId xmlns:a16="http://schemas.microsoft.com/office/drawing/2014/main" id="{4BBA050C-C3AB-AC81-D3AF-B47550B30668}"/>
              </a:ext>
            </a:extLst>
          </p:cNvPr>
          <p:cNvSpPr txBox="1"/>
          <p:nvPr/>
        </p:nvSpPr>
        <p:spPr>
          <a:xfrm>
            <a:off x="5850347" y="1615784"/>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93" name="TextBox 92">
            <a:extLst>
              <a:ext uri="{FF2B5EF4-FFF2-40B4-BE49-F238E27FC236}">
                <a16:creationId xmlns:a16="http://schemas.microsoft.com/office/drawing/2014/main" id="{565F5256-7348-0D8C-8F26-275FA31281C5}"/>
              </a:ext>
            </a:extLst>
          </p:cNvPr>
          <p:cNvSpPr txBox="1"/>
          <p:nvPr/>
        </p:nvSpPr>
        <p:spPr>
          <a:xfrm>
            <a:off x="6612811" y="381008"/>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94" name="TextBox 93">
            <a:extLst>
              <a:ext uri="{FF2B5EF4-FFF2-40B4-BE49-F238E27FC236}">
                <a16:creationId xmlns:a16="http://schemas.microsoft.com/office/drawing/2014/main" id="{B1CDC23C-EE87-039E-E436-E01D8CDCF507}"/>
              </a:ext>
            </a:extLst>
          </p:cNvPr>
          <p:cNvSpPr txBox="1"/>
          <p:nvPr/>
        </p:nvSpPr>
        <p:spPr>
          <a:xfrm>
            <a:off x="7455143" y="1592519"/>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D</a:t>
            </a:r>
          </a:p>
        </p:txBody>
      </p:sp>
      <p:sp>
        <p:nvSpPr>
          <p:cNvPr id="95" name="TextBox 94">
            <a:extLst>
              <a:ext uri="{FF2B5EF4-FFF2-40B4-BE49-F238E27FC236}">
                <a16:creationId xmlns:a16="http://schemas.microsoft.com/office/drawing/2014/main" id="{FBD808B4-73EA-DE53-0BC8-7E322B5F7F70}"/>
              </a:ext>
            </a:extLst>
          </p:cNvPr>
          <p:cNvSpPr txBox="1"/>
          <p:nvPr/>
        </p:nvSpPr>
        <p:spPr>
          <a:xfrm>
            <a:off x="7953569" y="2286304"/>
            <a:ext cx="27924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E</a:t>
            </a:r>
          </a:p>
        </p:txBody>
      </p:sp>
      <p:sp>
        <p:nvSpPr>
          <p:cNvPr id="96" name="TextBox 95">
            <a:extLst>
              <a:ext uri="{FF2B5EF4-FFF2-40B4-BE49-F238E27FC236}">
                <a16:creationId xmlns:a16="http://schemas.microsoft.com/office/drawing/2014/main" id="{46F4FC17-B337-DF42-3811-D2FB50EE1067}"/>
              </a:ext>
            </a:extLst>
          </p:cNvPr>
          <p:cNvSpPr txBox="1"/>
          <p:nvPr/>
        </p:nvSpPr>
        <p:spPr>
          <a:xfrm flipH="1">
            <a:off x="6456705" y="1104285"/>
            <a:ext cx="44335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30</a:t>
            </a:r>
            <a:r>
              <a:rPr lang="en-US" sz="1200" baseline="30000" dirty="0">
                <a:latin typeface="Times New Roman" panose="02020603050405020304" pitchFamily="18" charset="0"/>
                <a:cs typeface="Times New Roman" panose="02020603050405020304" pitchFamily="18" charset="0"/>
              </a:rPr>
              <a:t>o</a:t>
            </a:r>
          </a:p>
        </p:txBody>
      </p:sp>
      <p:sp>
        <p:nvSpPr>
          <p:cNvPr id="97" name="TextBox 96">
            <a:extLst>
              <a:ext uri="{FF2B5EF4-FFF2-40B4-BE49-F238E27FC236}">
                <a16:creationId xmlns:a16="http://schemas.microsoft.com/office/drawing/2014/main" id="{E7411C82-6995-B1DA-FECF-8B88498701B2}"/>
              </a:ext>
            </a:extLst>
          </p:cNvPr>
          <p:cNvSpPr txBox="1"/>
          <p:nvPr/>
        </p:nvSpPr>
        <p:spPr>
          <a:xfrm flipH="1">
            <a:off x="6729046" y="1102366"/>
            <a:ext cx="44335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30</a:t>
            </a:r>
            <a:r>
              <a:rPr lang="en-US" sz="1200" baseline="30000" dirty="0">
                <a:latin typeface="Times New Roman" panose="02020603050405020304" pitchFamily="18" charset="0"/>
                <a:cs typeface="Times New Roman" panose="02020603050405020304" pitchFamily="18" charset="0"/>
              </a:rPr>
              <a:t>o</a:t>
            </a:r>
          </a:p>
        </p:txBody>
      </p:sp>
      <p:sp>
        <p:nvSpPr>
          <p:cNvPr id="98" name="Isosceles Triangle 97">
            <a:extLst>
              <a:ext uri="{FF2B5EF4-FFF2-40B4-BE49-F238E27FC236}">
                <a16:creationId xmlns:a16="http://schemas.microsoft.com/office/drawing/2014/main" id="{1E4C0C2C-CAD8-061D-597A-29B50EB0FC39}"/>
              </a:ext>
            </a:extLst>
          </p:cNvPr>
          <p:cNvSpPr/>
          <p:nvPr/>
        </p:nvSpPr>
        <p:spPr>
          <a:xfrm>
            <a:off x="5676427" y="2432533"/>
            <a:ext cx="161022" cy="127972"/>
          </a:xfrm>
          <a:prstGeom prst="triangl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9" name="Straight Connector 98">
            <a:extLst>
              <a:ext uri="{FF2B5EF4-FFF2-40B4-BE49-F238E27FC236}">
                <a16:creationId xmlns:a16="http://schemas.microsoft.com/office/drawing/2014/main" id="{07230417-BAF3-8284-12B9-15EA1701F255}"/>
              </a:ext>
            </a:extLst>
          </p:cNvPr>
          <p:cNvCxnSpPr>
            <a:cxnSpLocks/>
          </p:cNvCxnSpPr>
          <p:nvPr/>
        </p:nvCxnSpPr>
        <p:spPr>
          <a:xfrm>
            <a:off x="5356586" y="2567693"/>
            <a:ext cx="774623" cy="0"/>
          </a:xfrm>
          <a:prstGeom prst="line">
            <a:avLst/>
          </a:prstGeom>
        </p:spPr>
        <p:style>
          <a:lnRef idx="1">
            <a:schemeClr val="dk1"/>
          </a:lnRef>
          <a:fillRef idx="0">
            <a:schemeClr val="dk1"/>
          </a:fillRef>
          <a:effectRef idx="0">
            <a:schemeClr val="dk1"/>
          </a:effectRef>
          <a:fontRef idx="minor">
            <a:schemeClr val="tx1"/>
          </a:fontRef>
        </p:style>
      </p:cxnSp>
      <p:sp>
        <p:nvSpPr>
          <p:cNvPr id="100" name="Freeform: Shape 99">
            <a:extLst>
              <a:ext uri="{FF2B5EF4-FFF2-40B4-BE49-F238E27FC236}">
                <a16:creationId xmlns:a16="http://schemas.microsoft.com/office/drawing/2014/main" id="{99E07A5D-25AA-8A9C-C21F-E9AFF0A6F117}"/>
              </a:ext>
            </a:extLst>
          </p:cNvPr>
          <p:cNvSpPr/>
          <p:nvPr/>
        </p:nvSpPr>
        <p:spPr>
          <a:xfrm>
            <a:off x="5440467" y="2576904"/>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EED6BA3F-927D-C7FB-9701-DB2F7447DD53}"/>
              </a:ext>
            </a:extLst>
          </p:cNvPr>
          <p:cNvSpPr/>
          <p:nvPr/>
        </p:nvSpPr>
        <p:spPr>
          <a:xfrm>
            <a:off x="6131209" y="1736042"/>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Oval 101">
            <a:extLst>
              <a:ext uri="{FF2B5EF4-FFF2-40B4-BE49-F238E27FC236}">
                <a16:creationId xmlns:a16="http://schemas.microsoft.com/office/drawing/2014/main" id="{F0BE3921-52A0-80F8-751D-45AC65C1CB51}"/>
              </a:ext>
            </a:extLst>
          </p:cNvPr>
          <p:cNvSpPr/>
          <p:nvPr/>
        </p:nvSpPr>
        <p:spPr>
          <a:xfrm>
            <a:off x="7406512" y="1735412"/>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 name="Oval 102">
            <a:extLst>
              <a:ext uri="{FF2B5EF4-FFF2-40B4-BE49-F238E27FC236}">
                <a16:creationId xmlns:a16="http://schemas.microsoft.com/office/drawing/2014/main" id="{7A7256BC-EC06-936C-69D7-653B93D9AA66}"/>
              </a:ext>
            </a:extLst>
          </p:cNvPr>
          <p:cNvSpPr/>
          <p:nvPr/>
        </p:nvSpPr>
        <p:spPr>
          <a:xfrm>
            <a:off x="6758062" y="676300"/>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Oval 103">
            <a:extLst>
              <a:ext uri="{FF2B5EF4-FFF2-40B4-BE49-F238E27FC236}">
                <a16:creationId xmlns:a16="http://schemas.microsoft.com/office/drawing/2014/main" id="{A02CFF96-C911-AFBB-13FD-01F72892ECB5}"/>
              </a:ext>
            </a:extLst>
          </p:cNvPr>
          <p:cNvSpPr/>
          <p:nvPr/>
        </p:nvSpPr>
        <p:spPr>
          <a:xfrm>
            <a:off x="7815589" y="2393081"/>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Oval 104">
            <a:extLst>
              <a:ext uri="{FF2B5EF4-FFF2-40B4-BE49-F238E27FC236}">
                <a16:creationId xmlns:a16="http://schemas.microsoft.com/office/drawing/2014/main" id="{EAB0C653-2EA3-59F0-F4B7-A02FBFCD8D6D}"/>
              </a:ext>
            </a:extLst>
          </p:cNvPr>
          <p:cNvSpPr/>
          <p:nvPr/>
        </p:nvSpPr>
        <p:spPr>
          <a:xfrm>
            <a:off x="5738885" y="2397209"/>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 name="Straight Arrow Connector 2">
            <a:extLst>
              <a:ext uri="{FF2B5EF4-FFF2-40B4-BE49-F238E27FC236}">
                <a16:creationId xmlns:a16="http://schemas.microsoft.com/office/drawing/2014/main" id="{0E513A6E-0379-34CE-EB58-D553C0AF4985}"/>
              </a:ext>
            </a:extLst>
          </p:cNvPr>
          <p:cNvCxnSpPr>
            <a:cxnSpLocks/>
          </p:cNvCxnSpPr>
          <p:nvPr/>
        </p:nvCxnSpPr>
        <p:spPr>
          <a:xfrm>
            <a:off x="1458465" y="1617453"/>
            <a:ext cx="1359448" cy="1132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BC72237-9672-42A6-4E64-D8F895EF368B}"/>
              </a:ext>
            </a:extLst>
          </p:cNvPr>
          <p:cNvCxnSpPr/>
          <p:nvPr/>
        </p:nvCxnSpPr>
        <p:spPr>
          <a:xfrm>
            <a:off x="1066800" y="1605400"/>
            <a:ext cx="381000" cy="1038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471262F-2C00-EFDC-BBCA-BEB3610AE792}"/>
              </a:ext>
            </a:extLst>
          </p:cNvPr>
          <p:cNvCxnSpPr/>
          <p:nvPr/>
        </p:nvCxnSpPr>
        <p:spPr>
          <a:xfrm flipV="1">
            <a:off x="1066800" y="3162300"/>
            <a:ext cx="2581154" cy="2857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8E7C00E-EC5A-734B-3EDD-3766AE77C488}"/>
              </a:ext>
            </a:extLst>
          </p:cNvPr>
          <p:cNvCxnSpPr/>
          <p:nvPr/>
        </p:nvCxnSpPr>
        <p:spPr>
          <a:xfrm flipV="1">
            <a:off x="5577372" y="3935701"/>
            <a:ext cx="1494456" cy="116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AE39685-706A-2578-8ADD-A2094313FB03}"/>
              </a:ext>
            </a:extLst>
          </p:cNvPr>
          <p:cNvCxnSpPr/>
          <p:nvPr/>
        </p:nvCxnSpPr>
        <p:spPr>
          <a:xfrm>
            <a:off x="5486400" y="4762500"/>
            <a:ext cx="2187328" cy="1886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390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97D57CCF-E103-46D7-AF4D-0AA5AA5688DD}"/>
              </a:ext>
            </a:extLst>
          </p:cNvPr>
          <p:cNvCxnSpPr/>
          <p:nvPr/>
        </p:nvCxnSpPr>
        <p:spPr>
          <a:xfrm>
            <a:off x="1600200" y="1524000"/>
            <a:ext cx="1143000" cy="18288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82F8ECE0-7149-4D27-AEF7-4E59E81BDF09}"/>
              </a:ext>
            </a:extLst>
          </p:cNvPr>
          <p:cNvCxnSpPr/>
          <p:nvPr/>
        </p:nvCxnSpPr>
        <p:spPr>
          <a:xfrm>
            <a:off x="1600200" y="1524000"/>
            <a:ext cx="53340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5686174D-327B-4266-B099-68DD8404091C}"/>
              </a:ext>
            </a:extLst>
          </p:cNvPr>
          <p:cNvCxnSpPr/>
          <p:nvPr/>
        </p:nvCxnSpPr>
        <p:spPr>
          <a:xfrm flipV="1">
            <a:off x="1600200" y="1044179"/>
            <a:ext cx="0" cy="4572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D8EAC2B8-82D7-41E8-A59D-38DFE5986BF8}"/>
              </a:ext>
            </a:extLst>
          </p:cNvPr>
          <p:cNvCxnSpPr>
            <a:cxnSpLocks/>
          </p:cNvCxnSpPr>
          <p:nvPr/>
        </p:nvCxnSpPr>
        <p:spPr>
          <a:xfrm flipV="1">
            <a:off x="2286000" y="2057400"/>
            <a:ext cx="0" cy="533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045D49A-265C-484D-BD08-E3A5C594D3F6}"/>
              </a:ext>
            </a:extLst>
          </p:cNvPr>
          <p:cNvCxnSpPr>
            <a:cxnSpLocks/>
          </p:cNvCxnSpPr>
          <p:nvPr/>
        </p:nvCxnSpPr>
        <p:spPr>
          <a:xfrm>
            <a:off x="1752600" y="2590800"/>
            <a:ext cx="45720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616385E-E6A7-4C25-A0B0-6D75701362B1}"/>
              </a:ext>
            </a:extLst>
          </p:cNvPr>
          <p:cNvCxnSpPr/>
          <p:nvPr/>
        </p:nvCxnSpPr>
        <p:spPr>
          <a:xfrm flipV="1">
            <a:off x="2743200" y="3352800"/>
            <a:ext cx="0" cy="4572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8" name="Object 7">
            <a:extLst>
              <a:ext uri="{FF2B5EF4-FFF2-40B4-BE49-F238E27FC236}">
                <a16:creationId xmlns:a16="http://schemas.microsoft.com/office/drawing/2014/main" id="{52B57C49-3510-4DFA-8289-0994F15464C7}"/>
              </a:ext>
            </a:extLst>
          </p:cNvPr>
          <p:cNvGraphicFramePr>
            <a:graphicFrameLocks noChangeAspect="1"/>
          </p:cNvGraphicFramePr>
          <p:nvPr>
            <p:extLst>
              <p:ext uri="{D42A27DB-BD31-4B8C-83A1-F6EECF244321}">
                <p14:modId xmlns:p14="http://schemas.microsoft.com/office/powerpoint/2010/main" val="1018600151"/>
              </p:ext>
            </p:extLst>
          </p:nvPr>
        </p:nvGraphicFramePr>
        <p:xfrm>
          <a:off x="1828800" y="1501379"/>
          <a:ext cx="361950" cy="434340"/>
        </p:xfrm>
        <a:graphic>
          <a:graphicData uri="http://schemas.openxmlformats.org/presentationml/2006/ole">
            <mc:AlternateContent xmlns:mc="http://schemas.openxmlformats.org/markup-compatibility/2006">
              <mc:Choice xmlns:v="urn:schemas-microsoft-com:vml" Requires="v">
                <p:oleObj name="Equation" r:id="rId3" imgW="190440" imgH="228600" progId="Equation.DSMT4">
                  <p:embed/>
                </p:oleObj>
              </mc:Choice>
              <mc:Fallback>
                <p:oleObj name="Equation" r:id="rId3" imgW="190440" imgH="228600" progId="Equation.DSMT4">
                  <p:embed/>
                  <p:pic>
                    <p:nvPicPr>
                      <p:cNvPr id="8"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501379"/>
                        <a:ext cx="361950" cy="4343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a:extLst>
              <a:ext uri="{FF2B5EF4-FFF2-40B4-BE49-F238E27FC236}">
                <a16:creationId xmlns:a16="http://schemas.microsoft.com/office/drawing/2014/main" id="{1A202AA9-707A-4341-BE8F-7CE2F6B65F9A}"/>
              </a:ext>
            </a:extLst>
          </p:cNvPr>
          <p:cNvGraphicFramePr>
            <a:graphicFrameLocks noChangeAspect="1"/>
          </p:cNvGraphicFramePr>
          <p:nvPr/>
        </p:nvGraphicFramePr>
        <p:xfrm>
          <a:off x="1676400" y="914400"/>
          <a:ext cx="368300" cy="437357"/>
        </p:xfrm>
        <a:graphic>
          <a:graphicData uri="http://schemas.openxmlformats.org/presentationml/2006/ole">
            <mc:AlternateContent xmlns:mc="http://schemas.openxmlformats.org/markup-compatibility/2006">
              <mc:Choice xmlns:v="urn:schemas-microsoft-com:vml" Requires="v">
                <p:oleObj name="Equation" r:id="rId5" imgW="203040" imgH="241200" progId="Equation.DSMT4">
                  <p:embed/>
                </p:oleObj>
              </mc:Choice>
              <mc:Fallback>
                <p:oleObj name="Equation" r:id="rId5" imgW="203040" imgH="241200" progId="Equation.DSMT4">
                  <p:embed/>
                  <p:pic>
                    <p:nvPicPr>
                      <p:cNvPr id="9"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914400"/>
                        <a:ext cx="368300" cy="4373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a:extLst>
              <a:ext uri="{FF2B5EF4-FFF2-40B4-BE49-F238E27FC236}">
                <a16:creationId xmlns:a16="http://schemas.microsoft.com/office/drawing/2014/main" id="{64A13E08-6B85-4419-BFE4-2ABD04B12BC5}"/>
              </a:ext>
            </a:extLst>
          </p:cNvPr>
          <p:cNvGraphicFramePr>
            <a:graphicFrameLocks noChangeAspect="1"/>
          </p:cNvGraphicFramePr>
          <p:nvPr/>
        </p:nvGraphicFramePr>
        <p:xfrm>
          <a:off x="1676400" y="2133600"/>
          <a:ext cx="368300" cy="414338"/>
        </p:xfrm>
        <a:graphic>
          <a:graphicData uri="http://schemas.openxmlformats.org/presentationml/2006/ole">
            <mc:AlternateContent xmlns:mc="http://schemas.openxmlformats.org/markup-compatibility/2006">
              <mc:Choice xmlns:v="urn:schemas-microsoft-com:vml" Requires="v">
                <p:oleObj name="Equation" r:id="rId7" imgW="203040" imgH="228600" progId="Equation.DSMT4">
                  <p:embed/>
                </p:oleObj>
              </mc:Choice>
              <mc:Fallback>
                <p:oleObj name="Equation" r:id="rId7" imgW="203040" imgH="228600" progId="Equation.DSMT4">
                  <p:embed/>
                  <p:pic>
                    <p:nvPicPr>
                      <p:cNvPr id="1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2133600"/>
                        <a:ext cx="368300" cy="414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a:extLst>
              <a:ext uri="{FF2B5EF4-FFF2-40B4-BE49-F238E27FC236}">
                <a16:creationId xmlns:a16="http://schemas.microsoft.com/office/drawing/2014/main" id="{7E340715-CFA6-4228-AEBF-9B7B607144DC}"/>
              </a:ext>
            </a:extLst>
          </p:cNvPr>
          <p:cNvGraphicFramePr>
            <a:graphicFrameLocks noChangeAspect="1"/>
          </p:cNvGraphicFramePr>
          <p:nvPr>
            <p:extLst>
              <p:ext uri="{D42A27DB-BD31-4B8C-83A1-F6EECF244321}">
                <p14:modId xmlns:p14="http://schemas.microsoft.com/office/powerpoint/2010/main" val="3072336666"/>
              </p:ext>
            </p:extLst>
          </p:nvPr>
        </p:nvGraphicFramePr>
        <p:xfrm>
          <a:off x="2348124" y="1935719"/>
          <a:ext cx="1190625" cy="419100"/>
        </p:xfrm>
        <a:graphic>
          <a:graphicData uri="http://schemas.openxmlformats.org/presentationml/2006/ole">
            <mc:AlternateContent xmlns:mc="http://schemas.openxmlformats.org/markup-compatibility/2006">
              <mc:Choice xmlns:v="urn:schemas-microsoft-com:vml" Requires="v">
                <p:oleObj name="Equation" r:id="rId9" imgW="685800" imgH="241200" progId="Equation.DSMT4">
                  <p:embed/>
                </p:oleObj>
              </mc:Choice>
              <mc:Fallback>
                <p:oleObj name="Equation" r:id="rId9" imgW="685800" imgH="241200" progId="Equation.DSMT4">
                  <p:embed/>
                  <p:pic>
                    <p:nvPicPr>
                      <p:cNvPr id="11" name="Object 10"/>
                      <p:cNvPicPr>
                        <a:picLocks noChangeAspect="1" noChangeArrowheads="1"/>
                      </p:cNvPicPr>
                      <p:nvPr/>
                    </p:nvPicPr>
                    <p:blipFill>
                      <a:blip r:embed="rId10"/>
                      <a:srcRect/>
                      <a:stretch>
                        <a:fillRect/>
                      </a:stretch>
                    </p:blipFill>
                    <p:spPr bwMode="auto">
                      <a:xfrm>
                        <a:off x="2348124" y="1935719"/>
                        <a:ext cx="1190625"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a:extLst>
              <a:ext uri="{FF2B5EF4-FFF2-40B4-BE49-F238E27FC236}">
                <a16:creationId xmlns:a16="http://schemas.microsoft.com/office/drawing/2014/main" id="{568245C5-4166-488F-9AB3-D0B1B8056541}"/>
              </a:ext>
            </a:extLst>
          </p:cNvPr>
          <p:cNvGraphicFramePr>
            <a:graphicFrameLocks noChangeAspect="1"/>
          </p:cNvGraphicFramePr>
          <p:nvPr>
            <p:extLst>
              <p:ext uri="{D42A27DB-BD31-4B8C-83A1-F6EECF244321}">
                <p14:modId xmlns:p14="http://schemas.microsoft.com/office/powerpoint/2010/main" val="228081836"/>
              </p:ext>
            </p:extLst>
          </p:nvPr>
        </p:nvGraphicFramePr>
        <p:xfrm>
          <a:off x="2775883" y="3459977"/>
          <a:ext cx="1509713" cy="352425"/>
        </p:xfrm>
        <a:graphic>
          <a:graphicData uri="http://schemas.openxmlformats.org/presentationml/2006/ole">
            <mc:AlternateContent xmlns:mc="http://schemas.openxmlformats.org/markup-compatibility/2006">
              <mc:Choice xmlns:v="urn:schemas-microsoft-com:vml" Requires="v">
                <p:oleObj name="Equation" r:id="rId11" imgW="876240" imgH="203040" progId="Equation.DSMT4">
                  <p:embed/>
                </p:oleObj>
              </mc:Choice>
              <mc:Fallback>
                <p:oleObj name="Equation" r:id="rId11" imgW="876240" imgH="203040" progId="Equation.DSMT4">
                  <p:embed/>
                  <p:pic>
                    <p:nvPicPr>
                      <p:cNvPr id="12" name="Object 11"/>
                      <p:cNvPicPr>
                        <a:picLocks noChangeAspect="1" noChangeArrowheads="1"/>
                      </p:cNvPicPr>
                      <p:nvPr/>
                    </p:nvPicPr>
                    <p:blipFill>
                      <a:blip r:embed="rId12"/>
                      <a:srcRect/>
                      <a:stretch>
                        <a:fillRect/>
                      </a:stretch>
                    </p:blipFill>
                    <p:spPr bwMode="auto">
                      <a:xfrm>
                        <a:off x="2775883" y="3459977"/>
                        <a:ext cx="1509713" cy="352425"/>
                      </a:xfrm>
                      <a:prstGeom prst="rect">
                        <a:avLst/>
                      </a:prstGeom>
                      <a:noFill/>
                    </p:spPr>
                  </p:pic>
                </p:oleObj>
              </mc:Fallback>
            </mc:AlternateContent>
          </a:graphicData>
        </a:graphic>
      </p:graphicFrame>
      <p:cxnSp>
        <p:nvCxnSpPr>
          <p:cNvPr id="33" name="Straight Connector 32">
            <a:extLst>
              <a:ext uri="{FF2B5EF4-FFF2-40B4-BE49-F238E27FC236}">
                <a16:creationId xmlns:a16="http://schemas.microsoft.com/office/drawing/2014/main" id="{1A5B71A2-7A48-466F-878E-1DCD1CC271D0}"/>
              </a:ext>
            </a:extLst>
          </p:cNvPr>
          <p:cNvCxnSpPr/>
          <p:nvPr/>
        </p:nvCxnSpPr>
        <p:spPr>
          <a:xfrm>
            <a:off x="1600200" y="1828800"/>
            <a:ext cx="0" cy="1981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B68D17B-222D-4FE9-8EC3-F1C891E58CB7}"/>
              </a:ext>
            </a:extLst>
          </p:cNvPr>
          <p:cNvSpPr txBox="1"/>
          <p:nvPr/>
        </p:nvSpPr>
        <p:spPr>
          <a:xfrm>
            <a:off x="1963958" y="3592870"/>
            <a:ext cx="471604" cy="338554"/>
          </a:xfrm>
          <a:prstGeom prst="rect">
            <a:avLst/>
          </a:prstGeom>
          <a:noFill/>
        </p:spPr>
        <p:txBody>
          <a:bodyPr wrap="none" rtlCol="0">
            <a:spAutoFit/>
          </a:bodyPr>
          <a:lstStyle/>
          <a:p>
            <a:r>
              <a:rPr lang="en-US" sz="1600" dirty="0"/>
              <a:t>4 ft</a:t>
            </a:r>
          </a:p>
        </p:txBody>
      </p:sp>
      <p:cxnSp>
        <p:nvCxnSpPr>
          <p:cNvPr id="36" name="Straight Connector 35">
            <a:extLst>
              <a:ext uri="{FF2B5EF4-FFF2-40B4-BE49-F238E27FC236}">
                <a16:creationId xmlns:a16="http://schemas.microsoft.com/office/drawing/2014/main" id="{9F70DB28-EB0E-47C9-B5CB-3515F40671EC}"/>
              </a:ext>
            </a:extLst>
          </p:cNvPr>
          <p:cNvCxnSpPr/>
          <p:nvPr/>
        </p:nvCxnSpPr>
        <p:spPr>
          <a:xfrm flipV="1">
            <a:off x="2286000" y="762000"/>
            <a:ext cx="0" cy="9144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A7A389AC-EDD9-40D3-9CD8-E75B5AE349C4}"/>
              </a:ext>
            </a:extLst>
          </p:cNvPr>
          <p:cNvCxnSpPr/>
          <p:nvPr/>
        </p:nvCxnSpPr>
        <p:spPr>
          <a:xfrm flipV="1">
            <a:off x="1600200" y="762000"/>
            <a:ext cx="0" cy="1524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C21D88A4-3633-4EE4-88F4-40A45E51478E}"/>
              </a:ext>
            </a:extLst>
          </p:cNvPr>
          <p:cNvSpPr txBox="1"/>
          <p:nvPr/>
        </p:nvSpPr>
        <p:spPr>
          <a:xfrm>
            <a:off x="1697224" y="510389"/>
            <a:ext cx="471604" cy="338554"/>
          </a:xfrm>
          <a:prstGeom prst="rect">
            <a:avLst/>
          </a:prstGeom>
          <a:noFill/>
        </p:spPr>
        <p:txBody>
          <a:bodyPr wrap="none" rtlCol="0">
            <a:spAutoFit/>
          </a:bodyPr>
          <a:lstStyle/>
          <a:p>
            <a:r>
              <a:rPr lang="en-US" sz="1600" dirty="0"/>
              <a:t>3 ft</a:t>
            </a:r>
          </a:p>
        </p:txBody>
      </p:sp>
      <p:cxnSp>
        <p:nvCxnSpPr>
          <p:cNvPr id="40" name="Straight Connector 39">
            <a:extLst>
              <a:ext uri="{FF2B5EF4-FFF2-40B4-BE49-F238E27FC236}">
                <a16:creationId xmlns:a16="http://schemas.microsoft.com/office/drawing/2014/main" id="{02E6BE7D-FBF7-47F4-88D8-354D9B7FFE20}"/>
              </a:ext>
            </a:extLst>
          </p:cNvPr>
          <p:cNvCxnSpPr/>
          <p:nvPr/>
        </p:nvCxnSpPr>
        <p:spPr>
          <a:xfrm>
            <a:off x="2209800" y="1524000"/>
            <a:ext cx="1905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EFBA80BC-CE75-46D0-AA3C-3830444EE673}"/>
              </a:ext>
            </a:extLst>
          </p:cNvPr>
          <p:cNvCxnSpPr/>
          <p:nvPr/>
        </p:nvCxnSpPr>
        <p:spPr>
          <a:xfrm>
            <a:off x="2438400" y="2590800"/>
            <a:ext cx="15240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44824B66-BB83-4D3C-8984-DA423D894B6B}"/>
              </a:ext>
            </a:extLst>
          </p:cNvPr>
          <p:cNvSpPr txBox="1"/>
          <p:nvPr/>
        </p:nvSpPr>
        <p:spPr>
          <a:xfrm>
            <a:off x="3962400" y="1877579"/>
            <a:ext cx="1616980" cy="338554"/>
          </a:xfrm>
          <a:prstGeom prst="rect">
            <a:avLst/>
          </a:prstGeom>
          <a:noFill/>
        </p:spPr>
        <p:txBody>
          <a:bodyPr wrap="square" rtlCol="0">
            <a:spAutoFit/>
          </a:bodyPr>
          <a:lstStyle/>
          <a:p>
            <a:r>
              <a:rPr lang="en-US" sz="1600" dirty="0"/>
              <a:t>6 cos(30</a:t>
            </a:r>
            <a:r>
              <a:rPr lang="en-US" sz="1600" baseline="30000" dirty="0"/>
              <a:t>o</a:t>
            </a:r>
            <a:r>
              <a:rPr lang="en-US" sz="1600" dirty="0"/>
              <a:t>) ft</a:t>
            </a:r>
          </a:p>
        </p:txBody>
      </p:sp>
      <p:graphicFrame>
        <p:nvGraphicFramePr>
          <p:cNvPr id="44" name="Object 43">
            <a:extLst>
              <a:ext uri="{FF2B5EF4-FFF2-40B4-BE49-F238E27FC236}">
                <a16:creationId xmlns:a16="http://schemas.microsoft.com/office/drawing/2014/main" id="{5D73FC59-E622-4182-9C93-69A6A5FD11BD}"/>
              </a:ext>
            </a:extLst>
          </p:cNvPr>
          <p:cNvGraphicFramePr>
            <a:graphicFrameLocks noChangeAspect="1"/>
          </p:cNvGraphicFramePr>
          <p:nvPr>
            <p:extLst>
              <p:ext uri="{D42A27DB-BD31-4B8C-83A1-F6EECF244321}">
                <p14:modId xmlns:p14="http://schemas.microsoft.com/office/powerpoint/2010/main" val="3918363496"/>
              </p:ext>
            </p:extLst>
          </p:nvPr>
        </p:nvGraphicFramePr>
        <p:xfrm>
          <a:off x="4579153" y="3757629"/>
          <a:ext cx="4470400" cy="1239838"/>
        </p:xfrm>
        <a:graphic>
          <a:graphicData uri="http://schemas.openxmlformats.org/presentationml/2006/ole">
            <mc:AlternateContent xmlns:mc="http://schemas.openxmlformats.org/markup-compatibility/2006">
              <mc:Choice xmlns:v="urn:schemas-microsoft-com:vml" Requires="v">
                <p:oleObj name="Equation" r:id="rId13" imgW="2793960" imgH="774360" progId="Equation.DSMT4">
                  <p:embed/>
                </p:oleObj>
              </mc:Choice>
              <mc:Fallback>
                <p:oleObj name="Equation" r:id="rId13" imgW="2793960" imgH="774360" progId="Equation.DSMT4">
                  <p:embed/>
                  <p:pic>
                    <p:nvPicPr>
                      <p:cNvPr id="52" name="Object 51"/>
                      <p:cNvPicPr>
                        <a:picLocks noChangeAspect="1" noChangeArrowheads="1"/>
                      </p:cNvPicPr>
                      <p:nvPr/>
                    </p:nvPicPr>
                    <p:blipFill>
                      <a:blip r:embed="rId14"/>
                      <a:srcRect/>
                      <a:stretch>
                        <a:fillRect/>
                      </a:stretch>
                    </p:blipFill>
                    <p:spPr bwMode="auto">
                      <a:xfrm>
                        <a:off x="4579153" y="3757629"/>
                        <a:ext cx="4470400" cy="1239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5" name="Object 44">
            <a:extLst>
              <a:ext uri="{FF2B5EF4-FFF2-40B4-BE49-F238E27FC236}">
                <a16:creationId xmlns:a16="http://schemas.microsoft.com/office/drawing/2014/main" id="{76BEC0AE-D50C-4163-B533-94DDD8EB2EB6}"/>
              </a:ext>
            </a:extLst>
          </p:cNvPr>
          <p:cNvGraphicFramePr>
            <a:graphicFrameLocks noChangeAspect="1"/>
          </p:cNvGraphicFramePr>
          <p:nvPr>
            <p:extLst>
              <p:ext uri="{D42A27DB-BD31-4B8C-83A1-F6EECF244321}">
                <p14:modId xmlns:p14="http://schemas.microsoft.com/office/powerpoint/2010/main" val="3601451128"/>
              </p:ext>
            </p:extLst>
          </p:nvPr>
        </p:nvGraphicFramePr>
        <p:xfrm>
          <a:off x="2438400" y="5562600"/>
          <a:ext cx="1524000" cy="762000"/>
        </p:xfrm>
        <a:graphic>
          <a:graphicData uri="http://schemas.openxmlformats.org/presentationml/2006/ole">
            <mc:AlternateContent xmlns:mc="http://schemas.openxmlformats.org/markup-compatibility/2006">
              <mc:Choice xmlns:v="urn:schemas-microsoft-com:vml" Requires="v">
                <p:oleObj name="Equation" r:id="rId15" imgW="965160" imgH="482400" progId="Equation.DSMT4">
                  <p:embed/>
                </p:oleObj>
              </mc:Choice>
              <mc:Fallback>
                <p:oleObj name="Equation" r:id="rId15" imgW="965160" imgH="482400" progId="Equation.DSMT4">
                  <p:embed/>
                  <p:pic>
                    <p:nvPicPr>
                      <p:cNvPr id="53" name="Object 52"/>
                      <p:cNvPicPr>
                        <a:picLocks noChangeAspect="1" noChangeArrowheads="1"/>
                      </p:cNvPicPr>
                      <p:nvPr/>
                    </p:nvPicPr>
                    <p:blipFill>
                      <a:blip r:embed="rId16"/>
                      <a:srcRect/>
                      <a:stretch>
                        <a:fillRect/>
                      </a:stretch>
                    </p:blipFill>
                    <p:spPr bwMode="auto">
                      <a:xfrm>
                        <a:off x="2438400" y="5562600"/>
                        <a:ext cx="15240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 name="TextBox 45">
            <a:extLst>
              <a:ext uri="{FF2B5EF4-FFF2-40B4-BE49-F238E27FC236}">
                <a16:creationId xmlns:a16="http://schemas.microsoft.com/office/drawing/2014/main" id="{E23B1B9C-9544-432C-8C6B-680675A2EE6F}"/>
              </a:ext>
            </a:extLst>
          </p:cNvPr>
          <p:cNvSpPr txBox="1"/>
          <p:nvPr/>
        </p:nvSpPr>
        <p:spPr>
          <a:xfrm>
            <a:off x="1600200" y="4800600"/>
            <a:ext cx="1744388" cy="369332"/>
          </a:xfrm>
          <a:prstGeom prst="rect">
            <a:avLst/>
          </a:prstGeom>
          <a:noFill/>
        </p:spPr>
        <p:txBody>
          <a:bodyPr wrap="none" rtlCol="0">
            <a:spAutoFit/>
          </a:bodyPr>
          <a:lstStyle/>
          <a:p>
            <a:r>
              <a:rPr lang="en-US" dirty="0"/>
              <a:t>On member CDE</a:t>
            </a:r>
          </a:p>
        </p:txBody>
      </p:sp>
      <p:sp>
        <p:nvSpPr>
          <p:cNvPr id="47" name="TextBox 46">
            <a:extLst>
              <a:ext uri="{FF2B5EF4-FFF2-40B4-BE49-F238E27FC236}">
                <a16:creationId xmlns:a16="http://schemas.microsoft.com/office/drawing/2014/main" id="{66BA553C-64A9-4D8C-8AAA-0EC7DBEAF80B}"/>
              </a:ext>
            </a:extLst>
          </p:cNvPr>
          <p:cNvSpPr txBox="1"/>
          <p:nvPr/>
        </p:nvSpPr>
        <p:spPr>
          <a:xfrm>
            <a:off x="170000" y="111751"/>
            <a:ext cx="1430200" cy="369332"/>
          </a:xfrm>
          <a:prstGeom prst="rect">
            <a:avLst/>
          </a:prstGeom>
          <a:noFill/>
        </p:spPr>
        <p:txBody>
          <a:bodyPr wrap="none" rtlCol="0">
            <a:spAutoFit/>
          </a:bodyPr>
          <a:lstStyle/>
          <a:p>
            <a:r>
              <a:rPr lang="en-US" dirty="0"/>
              <a:t>Member CDE</a:t>
            </a:r>
          </a:p>
        </p:txBody>
      </p:sp>
      <p:cxnSp>
        <p:nvCxnSpPr>
          <p:cNvPr id="48" name="Straight Connector 47">
            <a:extLst>
              <a:ext uri="{FF2B5EF4-FFF2-40B4-BE49-F238E27FC236}">
                <a16:creationId xmlns:a16="http://schemas.microsoft.com/office/drawing/2014/main" id="{65147BE0-CE59-41DA-8A7E-6CC1D1AB0E49}"/>
              </a:ext>
            </a:extLst>
          </p:cNvPr>
          <p:cNvCxnSpPr/>
          <p:nvPr/>
        </p:nvCxnSpPr>
        <p:spPr>
          <a:xfrm>
            <a:off x="2348124" y="6381328"/>
            <a:ext cx="171982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CB0F91E5-DB27-D54A-0493-404F1F80BF78}"/>
              </a:ext>
            </a:extLst>
          </p:cNvPr>
          <p:cNvSpPr/>
          <p:nvPr/>
        </p:nvSpPr>
        <p:spPr>
          <a:xfrm>
            <a:off x="7934814" y="2420760"/>
            <a:ext cx="269429" cy="255252"/>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Rounded Corners 52">
            <a:extLst>
              <a:ext uri="{FF2B5EF4-FFF2-40B4-BE49-F238E27FC236}">
                <a16:creationId xmlns:a16="http://schemas.microsoft.com/office/drawing/2014/main" id="{1CBD09EF-7AFC-2349-39CC-31E0B4DA15DA}"/>
              </a:ext>
            </a:extLst>
          </p:cNvPr>
          <p:cNvSpPr/>
          <p:nvPr/>
        </p:nvSpPr>
        <p:spPr>
          <a:xfrm rot="3559441" flipH="1">
            <a:off x="6511727" y="1648356"/>
            <a:ext cx="2093204" cy="75816"/>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Rounded Corners 53">
            <a:extLst>
              <a:ext uri="{FF2B5EF4-FFF2-40B4-BE49-F238E27FC236}">
                <a16:creationId xmlns:a16="http://schemas.microsoft.com/office/drawing/2014/main" id="{ECFA376F-481A-5104-1B9F-4E8AB41FC5F6}"/>
              </a:ext>
            </a:extLst>
          </p:cNvPr>
          <p:cNvSpPr/>
          <p:nvPr/>
        </p:nvSpPr>
        <p:spPr>
          <a:xfrm rot="18040559">
            <a:off x="5450200" y="1643021"/>
            <a:ext cx="2105885" cy="81425"/>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E0B74E89-CCC5-09B6-F923-4675B5A26C75}"/>
              </a:ext>
            </a:extLst>
          </p:cNvPr>
          <p:cNvSpPr/>
          <p:nvPr/>
        </p:nvSpPr>
        <p:spPr>
          <a:xfrm>
            <a:off x="6329496" y="1846843"/>
            <a:ext cx="1371600" cy="72184"/>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a:extLst>
              <a:ext uri="{FF2B5EF4-FFF2-40B4-BE49-F238E27FC236}">
                <a16:creationId xmlns:a16="http://schemas.microsoft.com/office/drawing/2014/main" id="{BD54B659-8371-F3DC-CFB0-BC7858CBDAE1}"/>
              </a:ext>
            </a:extLst>
          </p:cNvPr>
          <p:cNvCxnSpPr>
            <a:cxnSpLocks/>
          </p:cNvCxnSpPr>
          <p:nvPr/>
        </p:nvCxnSpPr>
        <p:spPr>
          <a:xfrm flipV="1">
            <a:off x="6331564" y="1286189"/>
            <a:ext cx="1291535" cy="556516"/>
          </a:xfrm>
          <a:prstGeom prst="line">
            <a:avLst/>
          </a:prstGeom>
        </p:spPr>
        <p:style>
          <a:lnRef idx="1">
            <a:schemeClr val="dk1"/>
          </a:lnRef>
          <a:fillRef idx="0">
            <a:schemeClr val="dk1"/>
          </a:fillRef>
          <a:effectRef idx="0">
            <a:schemeClr val="dk1"/>
          </a:effectRef>
          <a:fontRef idx="minor">
            <a:schemeClr val="tx1"/>
          </a:fontRef>
        </p:style>
      </p:cxnSp>
      <p:cxnSp>
        <p:nvCxnSpPr>
          <p:cNvPr id="57" name="Straight Arrow Connector 56">
            <a:extLst>
              <a:ext uri="{FF2B5EF4-FFF2-40B4-BE49-F238E27FC236}">
                <a16:creationId xmlns:a16="http://schemas.microsoft.com/office/drawing/2014/main" id="{99F8BC9E-F00A-E032-53C7-8D3B25C8CB53}"/>
              </a:ext>
            </a:extLst>
          </p:cNvPr>
          <p:cNvCxnSpPr>
            <a:cxnSpLocks/>
          </p:cNvCxnSpPr>
          <p:nvPr/>
        </p:nvCxnSpPr>
        <p:spPr>
          <a:xfrm>
            <a:off x="7623099" y="1286189"/>
            <a:ext cx="0" cy="5565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8" name="Straight Arrow Connector 57">
            <a:extLst>
              <a:ext uri="{FF2B5EF4-FFF2-40B4-BE49-F238E27FC236}">
                <a16:creationId xmlns:a16="http://schemas.microsoft.com/office/drawing/2014/main" id="{4C5D7501-EBDF-75CB-B8D6-4F34A5DD1727}"/>
              </a:ext>
            </a:extLst>
          </p:cNvPr>
          <p:cNvCxnSpPr>
            <a:cxnSpLocks/>
          </p:cNvCxnSpPr>
          <p:nvPr/>
        </p:nvCxnSpPr>
        <p:spPr>
          <a:xfrm>
            <a:off x="7342170" y="1420613"/>
            <a:ext cx="0" cy="4317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9" name="Straight Arrow Connector 58">
            <a:extLst>
              <a:ext uri="{FF2B5EF4-FFF2-40B4-BE49-F238E27FC236}">
                <a16:creationId xmlns:a16="http://schemas.microsoft.com/office/drawing/2014/main" id="{B49CA356-4963-BBEE-AB43-862A4CFEA412}"/>
              </a:ext>
            </a:extLst>
          </p:cNvPr>
          <p:cNvCxnSpPr>
            <a:cxnSpLocks/>
          </p:cNvCxnSpPr>
          <p:nvPr/>
        </p:nvCxnSpPr>
        <p:spPr>
          <a:xfrm>
            <a:off x="7068014" y="1544691"/>
            <a:ext cx="0" cy="2898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0" name="Straight Arrow Connector 59">
            <a:extLst>
              <a:ext uri="{FF2B5EF4-FFF2-40B4-BE49-F238E27FC236}">
                <a16:creationId xmlns:a16="http://schemas.microsoft.com/office/drawing/2014/main" id="{0FDDF166-C8D9-904B-A022-9DD6DEE402B3}"/>
              </a:ext>
            </a:extLst>
          </p:cNvPr>
          <p:cNvCxnSpPr>
            <a:cxnSpLocks/>
          </p:cNvCxnSpPr>
          <p:nvPr/>
        </p:nvCxnSpPr>
        <p:spPr>
          <a:xfrm>
            <a:off x="6791327" y="1648532"/>
            <a:ext cx="0" cy="2005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C73F20F6-C5BA-0BB1-4886-DE3AA475453A}"/>
              </a:ext>
            </a:extLst>
          </p:cNvPr>
          <p:cNvCxnSpPr/>
          <p:nvPr/>
        </p:nvCxnSpPr>
        <p:spPr>
          <a:xfrm>
            <a:off x="7466435" y="2685790"/>
            <a:ext cx="953310" cy="0"/>
          </a:xfrm>
          <a:prstGeom prst="line">
            <a:avLst/>
          </a:prstGeom>
        </p:spPr>
        <p:style>
          <a:lnRef idx="1">
            <a:schemeClr val="dk1"/>
          </a:lnRef>
          <a:fillRef idx="0">
            <a:schemeClr val="dk1"/>
          </a:fillRef>
          <a:effectRef idx="0">
            <a:schemeClr val="dk1"/>
          </a:effectRef>
          <a:fontRef idx="minor">
            <a:schemeClr val="tx1"/>
          </a:fontRef>
        </p:style>
      </p:cxnSp>
      <p:sp>
        <p:nvSpPr>
          <p:cNvPr id="62" name="Freeform: Shape 61">
            <a:extLst>
              <a:ext uri="{FF2B5EF4-FFF2-40B4-BE49-F238E27FC236}">
                <a16:creationId xmlns:a16="http://schemas.microsoft.com/office/drawing/2014/main" id="{A0ABF631-C31F-CC70-D4B8-04875F703AF2}"/>
              </a:ext>
            </a:extLst>
          </p:cNvPr>
          <p:cNvSpPr/>
          <p:nvPr/>
        </p:nvSpPr>
        <p:spPr>
          <a:xfrm>
            <a:off x="7501680" y="2704130"/>
            <a:ext cx="846306" cy="87549"/>
          </a:xfrm>
          <a:custGeom>
            <a:avLst/>
            <a:gdLst>
              <a:gd name="connsiteX0" fmla="*/ 0 w 846306"/>
              <a:gd name="connsiteY0" fmla="*/ 0 h 87549"/>
              <a:gd name="connsiteX1" fmla="*/ 126459 w 846306"/>
              <a:gd name="connsiteY1" fmla="*/ 19455 h 87549"/>
              <a:gd name="connsiteX2" fmla="*/ 165370 w 846306"/>
              <a:gd name="connsiteY2" fmla="*/ 38910 h 87549"/>
              <a:gd name="connsiteX3" fmla="*/ 194553 w 846306"/>
              <a:gd name="connsiteY3" fmla="*/ 77821 h 87549"/>
              <a:gd name="connsiteX4" fmla="*/ 223736 w 846306"/>
              <a:gd name="connsiteY4" fmla="*/ 87549 h 87549"/>
              <a:gd name="connsiteX5" fmla="*/ 535021 w 846306"/>
              <a:gd name="connsiteY5" fmla="*/ 77821 h 87549"/>
              <a:gd name="connsiteX6" fmla="*/ 768485 w 846306"/>
              <a:gd name="connsiteY6" fmla="*/ 58366 h 87549"/>
              <a:gd name="connsiteX7" fmla="*/ 836578 w 846306"/>
              <a:gd name="connsiteY7" fmla="*/ 29183 h 87549"/>
              <a:gd name="connsiteX8" fmla="*/ 846306 w 846306"/>
              <a:gd name="connsiteY8" fmla="*/ 0 h 87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6306" h="87549">
                <a:moveTo>
                  <a:pt x="0" y="0"/>
                </a:moveTo>
                <a:cubicBezTo>
                  <a:pt x="30730" y="3414"/>
                  <a:pt x="90984" y="6152"/>
                  <a:pt x="126459" y="19455"/>
                </a:cubicBezTo>
                <a:cubicBezTo>
                  <a:pt x="140037" y="24547"/>
                  <a:pt x="152400" y="32425"/>
                  <a:pt x="165370" y="38910"/>
                </a:cubicBezTo>
                <a:cubicBezTo>
                  <a:pt x="175098" y="51880"/>
                  <a:pt x="182098" y="67442"/>
                  <a:pt x="194553" y="77821"/>
                </a:cubicBezTo>
                <a:cubicBezTo>
                  <a:pt x="202430" y="84385"/>
                  <a:pt x="213482" y="87549"/>
                  <a:pt x="223736" y="87549"/>
                </a:cubicBezTo>
                <a:cubicBezTo>
                  <a:pt x="327548" y="87549"/>
                  <a:pt x="431259" y="81064"/>
                  <a:pt x="535021" y="77821"/>
                </a:cubicBezTo>
                <a:cubicBezTo>
                  <a:pt x="663087" y="52207"/>
                  <a:pt x="496506" y="83091"/>
                  <a:pt x="768485" y="58366"/>
                </a:cubicBezTo>
                <a:cubicBezTo>
                  <a:pt x="785978" y="56776"/>
                  <a:pt x="824483" y="35230"/>
                  <a:pt x="836578" y="29183"/>
                </a:cubicBezTo>
                <a:lnTo>
                  <a:pt x="846306" y="0"/>
                </a:ln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a:extLst>
              <a:ext uri="{FF2B5EF4-FFF2-40B4-BE49-F238E27FC236}">
                <a16:creationId xmlns:a16="http://schemas.microsoft.com/office/drawing/2014/main" id="{5AC577F5-135C-5CCB-BAA8-F1305919A2B6}"/>
              </a:ext>
            </a:extLst>
          </p:cNvPr>
          <p:cNvCxnSpPr/>
          <p:nvPr/>
        </p:nvCxnSpPr>
        <p:spPr>
          <a:xfrm>
            <a:off x="7015296" y="1004676"/>
            <a:ext cx="0" cy="385863"/>
          </a:xfrm>
          <a:prstGeom prst="line">
            <a:avLst/>
          </a:prstGeom>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9FA036FE-82C7-BCF6-30E0-80C25F666B88}"/>
              </a:ext>
            </a:extLst>
          </p:cNvPr>
          <p:cNvCxnSpPr/>
          <p:nvPr/>
        </p:nvCxnSpPr>
        <p:spPr>
          <a:xfrm flipV="1">
            <a:off x="7068014" y="489466"/>
            <a:ext cx="425137" cy="242078"/>
          </a:xfrm>
          <a:prstGeom prst="line">
            <a:avLst/>
          </a:prstGeom>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3E89DA7A-04E0-B758-5BC5-117EE6753057}"/>
              </a:ext>
            </a:extLst>
          </p:cNvPr>
          <p:cNvCxnSpPr/>
          <p:nvPr/>
        </p:nvCxnSpPr>
        <p:spPr>
          <a:xfrm flipV="1">
            <a:off x="8177095" y="2228395"/>
            <a:ext cx="425137" cy="242078"/>
          </a:xfrm>
          <a:prstGeom prst="line">
            <a:avLst/>
          </a:prstGeom>
        </p:spPr>
        <p:style>
          <a:lnRef idx="1">
            <a:schemeClr val="dk1"/>
          </a:lnRef>
          <a:fillRef idx="0">
            <a:schemeClr val="dk1"/>
          </a:fillRef>
          <a:effectRef idx="0">
            <a:schemeClr val="dk1"/>
          </a:effectRef>
          <a:fontRef idx="minor">
            <a:schemeClr val="tx1"/>
          </a:fontRef>
        </p:style>
      </p:cxnSp>
      <p:cxnSp>
        <p:nvCxnSpPr>
          <p:cNvPr id="66" name="Straight Arrow Connector 65">
            <a:extLst>
              <a:ext uri="{FF2B5EF4-FFF2-40B4-BE49-F238E27FC236}">
                <a16:creationId xmlns:a16="http://schemas.microsoft.com/office/drawing/2014/main" id="{54127661-E3CE-62B0-98B1-D9880EEF000C}"/>
              </a:ext>
            </a:extLst>
          </p:cNvPr>
          <p:cNvCxnSpPr/>
          <p:nvPr/>
        </p:nvCxnSpPr>
        <p:spPr>
          <a:xfrm>
            <a:off x="8203687" y="1730078"/>
            <a:ext cx="332067" cy="5363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7" name="Straight Arrow Connector 66">
            <a:extLst>
              <a:ext uri="{FF2B5EF4-FFF2-40B4-BE49-F238E27FC236}">
                <a16:creationId xmlns:a16="http://schemas.microsoft.com/office/drawing/2014/main" id="{B463B9D9-D7DA-9DC2-9590-ABA12B2295D6}"/>
              </a:ext>
            </a:extLst>
          </p:cNvPr>
          <p:cNvCxnSpPr>
            <a:cxnSpLocks/>
          </p:cNvCxnSpPr>
          <p:nvPr/>
        </p:nvCxnSpPr>
        <p:spPr>
          <a:xfrm flipH="1" flipV="1">
            <a:off x="7466435" y="503740"/>
            <a:ext cx="332067" cy="5363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5DA5A3D0-8BBA-EF19-F971-AA5EEA7106E9}"/>
              </a:ext>
            </a:extLst>
          </p:cNvPr>
          <p:cNvCxnSpPr/>
          <p:nvPr/>
        </p:nvCxnSpPr>
        <p:spPr>
          <a:xfrm flipH="1" flipV="1">
            <a:off x="6693616" y="593385"/>
            <a:ext cx="241475" cy="161423"/>
          </a:xfrm>
          <a:prstGeom prst="line">
            <a:avLst/>
          </a:prstGeom>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F743BD74-F345-B4AA-BEAB-9FDF17313B9A}"/>
              </a:ext>
            </a:extLst>
          </p:cNvPr>
          <p:cNvCxnSpPr/>
          <p:nvPr/>
        </p:nvCxnSpPr>
        <p:spPr>
          <a:xfrm flipH="1" flipV="1">
            <a:off x="5967264" y="1642487"/>
            <a:ext cx="241475" cy="161423"/>
          </a:xfrm>
          <a:prstGeom prst="line">
            <a:avLst/>
          </a:prstGeom>
        </p:spPr>
        <p:style>
          <a:lnRef idx="1">
            <a:schemeClr val="dk1"/>
          </a:lnRef>
          <a:fillRef idx="0">
            <a:schemeClr val="dk1"/>
          </a:fillRef>
          <a:effectRef idx="0">
            <a:schemeClr val="dk1"/>
          </a:effectRef>
          <a:fontRef idx="minor">
            <a:schemeClr val="tx1"/>
          </a:fontRef>
        </p:style>
      </p:cxnSp>
      <p:cxnSp>
        <p:nvCxnSpPr>
          <p:cNvPr id="70" name="Straight Arrow Connector 69">
            <a:extLst>
              <a:ext uri="{FF2B5EF4-FFF2-40B4-BE49-F238E27FC236}">
                <a16:creationId xmlns:a16="http://schemas.microsoft.com/office/drawing/2014/main" id="{D3748C54-5E38-834E-7ED9-8A420582908E}"/>
              </a:ext>
            </a:extLst>
          </p:cNvPr>
          <p:cNvCxnSpPr>
            <a:cxnSpLocks/>
          </p:cNvCxnSpPr>
          <p:nvPr/>
        </p:nvCxnSpPr>
        <p:spPr>
          <a:xfrm flipV="1">
            <a:off x="6480275" y="638815"/>
            <a:ext cx="213340" cy="38243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1" name="Straight Arrow Connector 70">
            <a:extLst>
              <a:ext uri="{FF2B5EF4-FFF2-40B4-BE49-F238E27FC236}">
                <a16:creationId xmlns:a16="http://schemas.microsoft.com/office/drawing/2014/main" id="{1773AA27-61EE-9023-F379-0B53B5924BC7}"/>
              </a:ext>
            </a:extLst>
          </p:cNvPr>
          <p:cNvCxnSpPr>
            <a:cxnSpLocks/>
          </p:cNvCxnSpPr>
          <p:nvPr/>
        </p:nvCxnSpPr>
        <p:spPr>
          <a:xfrm flipH="1">
            <a:off x="6074316" y="1371440"/>
            <a:ext cx="201678" cy="33415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2" name="TextBox 71">
            <a:extLst>
              <a:ext uri="{FF2B5EF4-FFF2-40B4-BE49-F238E27FC236}">
                <a16:creationId xmlns:a16="http://schemas.microsoft.com/office/drawing/2014/main" id="{972F562D-357C-FC05-E939-52C59A0E1FDE}"/>
              </a:ext>
            </a:extLst>
          </p:cNvPr>
          <p:cNvSpPr txBox="1"/>
          <p:nvPr/>
        </p:nvSpPr>
        <p:spPr>
          <a:xfrm flipH="1">
            <a:off x="6175155" y="1074344"/>
            <a:ext cx="597328"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6 ft</a:t>
            </a:r>
          </a:p>
        </p:txBody>
      </p:sp>
      <p:sp>
        <p:nvSpPr>
          <p:cNvPr id="73" name="TextBox 72">
            <a:extLst>
              <a:ext uri="{FF2B5EF4-FFF2-40B4-BE49-F238E27FC236}">
                <a16:creationId xmlns:a16="http://schemas.microsoft.com/office/drawing/2014/main" id="{8C799868-0840-C510-3B0C-2188C9A3BFC0}"/>
              </a:ext>
            </a:extLst>
          </p:cNvPr>
          <p:cNvSpPr txBox="1"/>
          <p:nvPr/>
        </p:nvSpPr>
        <p:spPr>
          <a:xfrm>
            <a:off x="7761265" y="1165053"/>
            <a:ext cx="39466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8 ft</a:t>
            </a:r>
          </a:p>
        </p:txBody>
      </p:sp>
      <p:sp>
        <p:nvSpPr>
          <p:cNvPr id="74" name="TextBox 73">
            <a:extLst>
              <a:ext uri="{FF2B5EF4-FFF2-40B4-BE49-F238E27FC236}">
                <a16:creationId xmlns:a16="http://schemas.microsoft.com/office/drawing/2014/main" id="{3E07EAA4-B66E-5121-05A8-914C3D7C93DE}"/>
              </a:ext>
            </a:extLst>
          </p:cNvPr>
          <p:cNvSpPr txBox="1"/>
          <p:nvPr/>
        </p:nvSpPr>
        <p:spPr>
          <a:xfrm>
            <a:off x="7541227" y="1476459"/>
            <a:ext cx="7120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150 </a:t>
            </a:r>
            <a:r>
              <a:rPr lang="en-US" sz="1200" dirty="0" err="1">
                <a:latin typeface="Times New Roman" panose="02020603050405020304" pitchFamily="18" charset="0"/>
                <a:cs typeface="Times New Roman" panose="02020603050405020304" pitchFamily="18" charset="0"/>
              </a:rPr>
              <a:t>lb</a:t>
            </a:r>
            <a:r>
              <a:rPr lang="en-US" sz="1200" dirty="0">
                <a:latin typeface="Times New Roman" panose="02020603050405020304" pitchFamily="18" charset="0"/>
                <a:cs typeface="Times New Roman" panose="02020603050405020304" pitchFamily="18" charset="0"/>
              </a:rPr>
              <a:t>/ft</a:t>
            </a:r>
          </a:p>
        </p:txBody>
      </p:sp>
      <p:sp>
        <p:nvSpPr>
          <p:cNvPr id="75" name="TextBox 74">
            <a:extLst>
              <a:ext uri="{FF2B5EF4-FFF2-40B4-BE49-F238E27FC236}">
                <a16:creationId xmlns:a16="http://schemas.microsoft.com/office/drawing/2014/main" id="{C7E82135-79C0-232D-6428-83E0456ED89F}"/>
              </a:ext>
            </a:extLst>
          </p:cNvPr>
          <p:cNvSpPr txBox="1"/>
          <p:nvPr/>
        </p:nvSpPr>
        <p:spPr>
          <a:xfrm>
            <a:off x="5673709" y="2377579"/>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76" name="TextBox 75">
            <a:extLst>
              <a:ext uri="{FF2B5EF4-FFF2-40B4-BE49-F238E27FC236}">
                <a16:creationId xmlns:a16="http://schemas.microsoft.com/office/drawing/2014/main" id="{CE2986DF-972E-61A7-A265-AD2493C2BD10}"/>
              </a:ext>
            </a:extLst>
          </p:cNvPr>
          <p:cNvSpPr txBox="1"/>
          <p:nvPr/>
        </p:nvSpPr>
        <p:spPr>
          <a:xfrm>
            <a:off x="6073873" y="1740462"/>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77" name="TextBox 76">
            <a:extLst>
              <a:ext uri="{FF2B5EF4-FFF2-40B4-BE49-F238E27FC236}">
                <a16:creationId xmlns:a16="http://schemas.microsoft.com/office/drawing/2014/main" id="{B1EB58BD-E134-B128-BCFF-E69B2FBC1FF6}"/>
              </a:ext>
            </a:extLst>
          </p:cNvPr>
          <p:cNvSpPr txBox="1"/>
          <p:nvPr/>
        </p:nvSpPr>
        <p:spPr>
          <a:xfrm>
            <a:off x="6836337" y="505686"/>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78" name="TextBox 77">
            <a:extLst>
              <a:ext uri="{FF2B5EF4-FFF2-40B4-BE49-F238E27FC236}">
                <a16:creationId xmlns:a16="http://schemas.microsoft.com/office/drawing/2014/main" id="{4CF6BB54-8603-DB4F-9FAA-3EFF8FC0B762}"/>
              </a:ext>
            </a:extLst>
          </p:cNvPr>
          <p:cNvSpPr txBox="1"/>
          <p:nvPr/>
        </p:nvSpPr>
        <p:spPr>
          <a:xfrm>
            <a:off x="7678669" y="1717197"/>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D</a:t>
            </a:r>
          </a:p>
        </p:txBody>
      </p:sp>
      <p:sp>
        <p:nvSpPr>
          <p:cNvPr id="79" name="TextBox 78">
            <a:extLst>
              <a:ext uri="{FF2B5EF4-FFF2-40B4-BE49-F238E27FC236}">
                <a16:creationId xmlns:a16="http://schemas.microsoft.com/office/drawing/2014/main" id="{D4ECF5F5-6BE9-A1F8-3083-182AE8A59E89}"/>
              </a:ext>
            </a:extLst>
          </p:cNvPr>
          <p:cNvSpPr txBox="1"/>
          <p:nvPr/>
        </p:nvSpPr>
        <p:spPr>
          <a:xfrm>
            <a:off x="8177095" y="2410982"/>
            <a:ext cx="27924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E</a:t>
            </a:r>
          </a:p>
        </p:txBody>
      </p:sp>
      <p:sp>
        <p:nvSpPr>
          <p:cNvPr id="80" name="TextBox 79">
            <a:extLst>
              <a:ext uri="{FF2B5EF4-FFF2-40B4-BE49-F238E27FC236}">
                <a16:creationId xmlns:a16="http://schemas.microsoft.com/office/drawing/2014/main" id="{1689E914-6007-A88E-A324-9F0E0E2468A5}"/>
              </a:ext>
            </a:extLst>
          </p:cNvPr>
          <p:cNvSpPr txBox="1"/>
          <p:nvPr/>
        </p:nvSpPr>
        <p:spPr>
          <a:xfrm flipH="1">
            <a:off x="6680231" y="1228963"/>
            <a:ext cx="44335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30</a:t>
            </a:r>
            <a:r>
              <a:rPr lang="en-US" sz="1200" baseline="30000" dirty="0">
                <a:latin typeface="Times New Roman" panose="02020603050405020304" pitchFamily="18" charset="0"/>
                <a:cs typeface="Times New Roman" panose="02020603050405020304" pitchFamily="18" charset="0"/>
              </a:rPr>
              <a:t>o</a:t>
            </a:r>
          </a:p>
        </p:txBody>
      </p:sp>
      <p:sp>
        <p:nvSpPr>
          <p:cNvPr id="81" name="TextBox 80">
            <a:extLst>
              <a:ext uri="{FF2B5EF4-FFF2-40B4-BE49-F238E27FC236}">
                <a16:creationId xmlns:a16="http://schemas.microsoft.com/office/drawing/2014/main" id="{28EA4E65-0DDC-9B83-FDC7-FE040AFB38B2}"/>
              </a:ext>
            </a:extLst>
          </p:cNvPr>
          <p:cNvSpPr txBox="1"/>
          <p:nvPr/>
        </p:nvSpPr>
        <p:spPr>
          <a:xfrm flipH="1">
            <a:off x="6952572" y="1227044"/>
            <a:ext cx="44335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30</a:t>
            </a:r>
            <a:r>
              <a:rPr lang="en-US" sz="1200" baseline="30000" dirty="0">
                <a:latin typeface="Times New Roman" panose="02020603050405020304" pitchFamily="18" charset="0"/>
                <a:cs typeface="Times New Roman" panose="02020603050405020304" pitchFamily="18" charset="0"/>
              </a:rPr>
              <a:t>o</a:t>
            </a:r>
          </a:p>
        </p:txBody>
      </p:sp>
      <p:sp>
        <p:nvSpPr>
          <p:cNvPr id="82" name="Isosceles Triangle 81">
            <a:extLst>
              <a:ext uri="{FF2B5EF4-FFF2-40B4-BE49-F238E27FC236}">
                <a16:creationId xmlns:a16="http://schemas.microsoft.com/office/drawing/2014/main" id="{80C18E3A-B1DE-B1B4-8869-D9A46CB03FB7}"/>
              </a:ext>
            </a:extLst>
          </p:cNvPr>
          <p:cNvSpPr/>
          <p:nvPr/>
        </p:nvSpPr>
        <p:spPr>
          <a:xfrm>
            <a:off x="5899953" y="2557211"/>
            <a:ext cx="161022" cy="127972"/>
          </a:xfrm>
          <a:prstGeom prst="triangl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3" name="Straight Connector 82">
            <a:extLst>
              <a:ext uri="{FF2B5EF4-FFF2-40B4-BE49-F238E27FC236}">
                <a16:creationId xmlns:a16="http://schemas.microsoft.com/office/drawing/2014/main" id="{D120E769-B7F1-0C9A-A975-361252C63B5B}"/>
              </a:ext>
            </a:extLst>
          </p:cNvPr>
          <p:cNvCxnSpPr>
            <a:cxnSpLocks/>
          </p:cNvCxnSpPr>
          <p:nvPr/>
        </p:nvCxnSpPr>
        <p:spPr>
          <a:xfrm>
            <a:off x="5580112" y="2692371"/>
            <a:ext cx="774623" cy="0"/>
          </a:xfrm>
          <a:prstGeom prst="line">
            <a:avLst/>
          </a:prstGeom>
        </p:spPr>
        <p:style>
          <a:lnRef idx="1">
            <a:schemeClr val="dk1"/>
          </a:lnRef>
          <a:fillRef idx="0">
            <a:schemeClr val="dk1"/>
          </a:fillRef>
          <a:effectRef idx="0">
            <a:schemeClr val="dk1"/>
          </a:effectRef>
          <a:fontRef idx="minor">
            <a:schemeClr val="tx1"/>
          </a:fontRef>
        </p:style>
      </p:cxnSp>
      <p:sp>
        <p:nvSpPr>
          <p:cNvPr id="84" name="Freeform: Shape 83">
            <a:extLst>
              <a:ext uri="{FF2B5EF4-FFF2-40B4-BE49-F238E27FC236}">
                <a16:creationId xmlns:a16="http://schemas.microsoft.com/office/drawing/2014/main" id="{9E6AC46D-A6CA-5C7E-D8E6-C0ADAF91AE69}"/>
              </a:ext>
            </a:extLst>
          </p:cNvPr>
          <p:cNvSpPr/>
          <p:nvPr/>
        </p:nvSpPr>
        <p:spPr>
          <a:xfrm>
            <a:off x="5663993" y="2701582"/>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10E28794-87CF-B38D-0222-306BBDBC3CD5}"/>
              </a:ext>
            </a:extLst>
          </p:cNvPr>
          <p:cNvSpPr/>
          <p:nvPr/>
        </p:nvSpPr>
        <p:spPr>
          <a:xfrm>
            <a:off x="6354735" y="1860720"/>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 name="Oval 85">
            <a:extLst>
              <a:ext uri="{FF2B5EF4-FFF2-40B4-BE49-F238E27FC236}">
                <a16:creationId xmlns:a16="http://schemas.microsoft.com/office/drawing/2014/main" id="{EC99AF44-F7A1-DE56-0DA6-9417901EA409}"/>
              </a:ext>
            </a:extLst>
          </p:cNvPr>
          <p:cNvSpPr/>
          <p:nvPr/>
        </p:nvSpPr>
        <p:spPr>
          <a:xfrm>
            <a:off x="7630038" y="1860090"/>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 name="Oval 86">
            <a:extLst>
              <a:ext uri="{FF2B5EF4-FFF2-40B4-BE49-F238E27FC236}">
                <a16:creationId xmlns:a16="http://schemas.microsoft.com/office/drawing/2014/main" id="{96C8EC0D-03D4-EC9F-4BF6-71F7D0CDA494}"/>
              </a:ext>
            </a:extLst>
          </p:cNvPr>
          <p:cNvSpPr/>
          <p:nvPr/>
        </p:nvSpPr>
        <p:spPr>
          <a:xfrm>
            <a:off x="6981588" y="800978"/>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Oval 87">
            <a:extLst>
              <a:ext uri="{FF2B5EF4-FFF2-40B4-BE49-F238E27FC236}">
                <a16:creationId xmlns:a16="http://schemas.microsoft.com/office/drawing/2014/main" id="{AD6959E7-55EE-4737-BAB4-1DA9A4DF7D73}"/>
              </a:ext>
            </a:extLst>
          </p:cNvPr>
          <p:cNvSpPr/>
          <p:nvPr/>
        </p:nvSpPr>
        <p:spPr>
          <a:xfrm>
            <a:off x="8039115" y="2517759"/>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Oval 88">
            <a:extLst>
              <a:ext uri="{FF2B5EF4-FFF2-40B4-BE49-F238E27FC236}">
                <a16:creationId xmlns:a16="http://schemas.microsoft.com/office/drawing/2014/main" id="{245E0200-1189-7634-5EE1-72FA5C98BF2B}"/>
              </a:ext>
            </a:extLst>
          </p:cNvPr>
          <p:cNvSpPr/>
          <p:nvPr/>
        </p:nvSpPr>
        <p:spPr>
          <a:xfrm>
            <a:off x="5962411" y="2521887"/>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90" name="Straight Connector 89">
            <a:extLst>
              <a:ext uri="{FF2B5EF4-FFF2-40B4-BE49-F238E27FC236}">
                <a16:creationId xmlns:a16="http://schemas.microsoft.com/office/drawing/2014/main" id="{302492F3-05F9-344A-44EA-37B6866AAAF0}"/>
              </a:ext>
            </a:extLst>
          </p:cNvPr>
          <p:cNvCxnSpPr/>
          <p:nvPr/>
        </p:nvCxnSpPr>
        <p:spPr>
          <a:xfrm>
            <a:off x="480841" y="6669360"/>
            <a:ext cx="786714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4BB9216-883A-9623-13A7-1E62E2E82026}"/>
              </a:ext>
            </a:extLst>
          </p:cNvPr>
          <p:cNvCxnSpPr/>
          <p:nvPr/>
        </p:nvCxnSpPr>
        <p:spPr>
          <a:xfrm>
            <a:off x="1600200" y="846973"/>
            <a:ext cx="68268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5FDBFB1-BCBE-64FC-A2D7-6C4B8FDF7456}"/>
              </a:ext>
            </a:extLst>
          </p:cNvPr>
          <p:cNvCxnSpPr/>
          <p:nvPr/>
        </p:nvCxnSpPr>
        <p:spPr>
          <a:xfrm>
            <a:off x="3779912" y="1524000"/>
            <a:ext cx="0" cy="102393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CFE1E4B-3F8D-3929-C8A9-70A30CAF1181}"/>
              </a:ext>
            </a:extLst>
          </p:cNvPr>
          <p:cNvCxnSpPr/>
          <p:nvPr/>
        </p:nvCxnSpPr>
        <p:spPr>
          <a:xfrm>
            <a:off x="1600200" y="3573016"/>
            <a:ext cx="11430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19" name="Object 18">
            <a:extLst>
              <a:ext uri="{FF2B5EF4-FFF2-40B4-BE49-F238E27FC236}">
                <a16:creationId xmlns:a16="http://schemas.microsoft.com/office/drawing/2014/main" id="{2F439C7C-979A-EFF4-3AC4-3A00A29D3CB3}"/>
              </a:ext>
            </a:extLst>
          </p:cNvPr>
          <p:cNvGraphicFramePr>
            <a:graphicFrameLocks noChangeAspect="1"/>
          </p:cNvGraphicFramePr>
          <p:nvPr>
            <p:extLst>
              <p:ext uri="{D42A27DB-BD31-4B8C-83A1-F6EECF244321}">
                <p14:modId xmlns:p14="http://schemas.microsoft.com/office/powerpoint/2010/main" val="363018888"/>
              </p:ext>
            </p:extLst>
          </p:nvPr>
        </p:nvGraphicFramePr>
        <p:xfrm>
          <a:off x="6296935" y="3311938"/>
          <a:ext cx="1452594" cy="418171"/>
        </p:xfrm>
        <a:graphic>
          <a:graphicData uri="http://schemas.openxmlformats.org/presentationml/2006/ole">
            <mc:AlternateContent xmlns:mc="http://schemas.openxmlformats.org/markup-compatibility/2006">
              <mc:Choice xmlns:v="urn:schemas-microsoft-com:vml" Requires="v">
                <p:oleObj name="Equation" r:id="rId17" imgW="838080" imgH="241200" progId="Equation.DSMT4">
                  <p:embed/>
                </p:oleObj>
              </mc:Choice>
              <mc:Fallback>
                <p:oleObj name="Equation" r:id="rId17" imgW="838080" imgH="241200" progId="Equation.DSMT4">
                  <p:embed/>
                  <p:pic>
                    <p:nvPicPr>
                      <p:cNvPr id="0" name=""/>
                      <p:cNvPicPr/>
                      <p:nvPr/>
                    </p:nvPicPr>
                    <p:blipFill>
                      <a:blip r:embed="rId18"/>
                      <a:stretch>
                        <a:fillRect/>
                      </a:stretch>
                    </p:blipFill>
                    <p:spPr>
                      <a:xfrm>
                        <a:off x="6296935" y="3311938"/>
                        <a:ext cx="1452594" cy="418171"/>
                      </a:xfrm>
                      <a:prstGeom prst="rect">
                        <a:avLst/>
                      </a:prstGeom>
                    </p:spPr>
                  </p:pic>
                </p:oleObj>
              </mc:Fallback>
            </mc:AlternateContent>
          </a:graphicData>
        </a:graphic>
      </p:graphicFrame>
      <p:cxnSp>
        <p:nvCxnSpPr>
          <p:cNvPr id="21" name="Straight Arrow Connector 20">
            <a:extLst>
              <a:ext uri="{FF2B5EF4-FFF2-40B4-BE49-F238E27FC236}">
                <a16:creationId xmlns:a16="http://schemas.microsoft.com/office/drawing/2014/main" id="{DBDA9F2E-6B8D-583B-65FD-77BB926F41EA}"/>
              </a:ext>
            </a:extLst>
          </p:cNvPr>
          <p:cNvCxnSpPr>
            <a:cxnSpLocks/>
          </p:cNvCxnSpPr>
          <p:nvPr/>
        </p:nvCxnSpPr>
        <p:spPr>
          <a:xfrm>
            <a:off x="6509692" y="3757629"/>
            <a:ext cx="0" cy="4056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5279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a:extLst>
              <a:ext uri="{FF2B5EF4-FFF2-40B4-BE49-F238E27FC236}">
                <a16:creationId xmlns:a16="http://schemas.microsoft.com/office/drawing/2014/main" id="{39D81F08-BF1F-463B-9D50-B13DD2211B8C}"/>
              </a:ext>
            </a:extLst>
          </p:cNvPr>
          <p:cNvSpPr txBox="1">
            <a:spLocks noChangeArrowheads="1"/>
          </p:cNvSpPr>
          <p:nvPr/>
        </p:nvSpPr>
        <p:spPr bwMode="auto">
          <a:xfrm>
            <a:off x="2767340" y="2204864"/>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6" name="Text Box 5">
            <a:extLst>
              <a:ext uri="{FF2B5EF4-FFF2-40B4-BE49-F238E27FC236}">
                <a16:creationId xmlns:a16="http://schemas.microsoft.com/office/drawing/2014/main" id="{1D56630D-C338-4319-9F35-E15A19613FE6}"/>
              </a:ext>
            </a:extLst>
          </p:cNvPr>
          <p:cNvSpPr txBox="1">
            <a:spLocks noChangeArrowheads="1"/>
          </p:cNvSpPr>
          <p:nvPr/>
        </p:nvSpPr>
        <p:spPr bwMode="auto">
          <a:xfrm>
            <a:off x="2766347" y="3268142"/>
            <a:ext cx="546816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Equilibrium of structures with distributed loads (2-D)</a:t>
            </a:r>
          </a:p>
          <a:p>
            <a:r>
              <a:rPr lang="en-US" altLang="en-US" i="1" dirty="0">
                <a:solidFill>
                  <a:srgbClr val="33CC33"/>
                </a:solidFill>
              </a:rPr>
              <a:t>MATLAB solutions		</a:t>
            </a:r>
          </a:p>
          <a:p>
            <a:r>
              <a:rPr lang="en-US" altLang="en-US" i="1" dirty="0">
                <a:solidFill>
                  <a:srgbClr val="33CC33"/>
                </a:solidFill>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7DDE86B-F799-49F5-8296-7DD44401C096}"/>
              </a:ext>
            </a:extLst>
          </p:cNvPr>
          <p:cNvSpPr/>
          <p:nvPr/>
        </p:nvSpPr>
        <p:spPr>
          <a:xfrm>
            <a:off x="5795963" y="1341438"/>
            <a:ext cx="2160587" cy="19431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75" name="TextBox 2">
            <a:extLst>
              <a:ext uri="{FF2B5EF4-FFF2-40B4-BE49-F238E27FC236}">
                <a16:creationId xmlns:a16="http://schemas.microsoft.com/office/drawing/2014/main" id="{187A296A-DCE4-45C7-9A1F-70DEE7B42AC1}"/>
              </a:ext>
            </a:extLst>
          </p:cNvPr>
          <p:cNvSpPr txBox="1">
            <a:spLocks noChangeArrowheads="1"/>
          </p:cNvSpPr>
          <p:nvPr/>
        </p:nvSpPr>
        <p:spPr bwMode="auto">
          <a:xfrm>
            <a:off x="1309169" y="151369"/>
            <a:ext cx="45063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Summary -Loads distributed along a line </a:t>
            </a:r>
          </a:p>
        </p:txBody>
      </p:sp>
      <p:sp>
        <p:nvSpPr>
          <p:cNvPr id="3078" name="TextBox 27">
            <a:extLst>
              <a:ext uri="{FF2B5EF4-FFF2-40B4-BE49-F238E27FC236}">
                <a16:creationId xmlns:a16="http://schemas.microsoft.com/office/drawing/2014/main" id="{D49E2028-3C27-4577-8D9B-5D1B1B75C169}"/>
              </a:ext>
            </a:extLst>
          </p:cNvPr>
          <p:cNvSpPr txBox="1">
            <a:spLocks noChangeArrowheads="1"/>
          </p:cNvSpPr>
          <p:nvPr/>
        </p:nvSpPr>
        <p:spPr bwMode="auto">
          <a:xfrm>
            <a:off x="8532813" y="1700213"/>
            <a:ext cx="30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3079" name="TextBox 28">
            <a:extLst>
              <a:ext uri="{FF2B5EF4-FFF2-40B4-BE49-F238E27FC236}">
                <a16:creationId xmlns:a16="http://schemas.microsoft.com/office/drawing/2014/main" id="{6609C583-102B-4B04-9963-250B69DDF3C1}"/>
              </a:ext>
            </a:extLst>
          </p:cNvPr>
          <p:cNvSpPr txBox="1">
            <a:spLocks noChangeArrowheads="1"/>
          </p:cNvSpPr>
          <p:nvPr/>
        </p:nvSpPr>
        <p:spPr bwMode="auto">
          <a:xfrm>
            <a:off x="5508625" y="549275"/>
            <a:ext cx="300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3080" name="TextBox 29">
            <a:extLst>
              <a:ext uri="{FF2B5EF4-FFF2-40B4-BE49-F238E27FC236}">
                <a16:creationId xmlns:a16="http://schemas.microsoft.com/office/drawing/2014/main" id="{45291078-2036-480C-9797-DB7A63CDFE1D}"/>
              </a:ext>
            </a:extLst>
          </p:cNvPr>
          <p:cNvSpPr txBox="1">
            <a:spLocks noChangeArrowheads="1"/>
          </p:cNvSpPr>
          <p:nvPr/>
        </p:nvSpPr>
        <p:spPr bwMode="auto">
          <a:xfrm>
            <a:off x="1979613" y="908050"/>
            <a:ext cx="29097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Let w(x) = force/unit length</a:t>
            </a:r>
          </a:p>
        </p:txBody>
      </p:sp>
      <p:cxnSp>
        <p:nvCxnSpPr>
          <p:cNvPr id="9" name="Straight Connector 8">
            <a:extLst>
              <a:ext uri="{FF2B5EF4-FFF2-40B4-BE49-F238E27FC236}">
                <a16:creationId xmlns:a16="http://schemas.microsoft.com/office/drawing/2014/main" id="{9E7D06BF-103D-478A-9700-99180C044EDB}"/>
              </a:ext>
            </a:extLst>
          </p:cNvPr>
          <p:cNvCxnSpPr/>
          <p:nvPr/>
        </p:nvCxnSpPr>
        <p:spPr>
          <a:xfrm flipV="1">
            <a:off x="6156325" y="765175"/>
            <a:ext cx="1223963" cy="5762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F376B22-2AB8-410B-B678-713E51114507}"/>
              </a:ext>
            </a:extLst>
          </p:cNvPr>
          <p:cNvCxnSpPr/>
          <p:nvPr/>
        </p:nvCxnSpPr>
        <p:spPr>
          <a:xfrm>
            <a:off x="971550" y="2852738"/>
            <a:ext cx="3744913"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9F22312-5674-408B-8954-C648C7D60620}"/>
              </a:ext>
            </a:extLst>
          </p:cNvPr>
          <p:cNvCxnSpPr/>
          <p:nvPr/>
        </p:nvCxnSpPr>
        <p:spPr>
          <a:xfrm flipV="1">
            <a:off x="1908175" y="1700213"/>
            <a:ext cx="2447925" cy="115252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F34BEAD-7ECD-4FE6-AAC7-BCF8CBE54179}"/>
              </a:ext>
            </a:extLst>
          </p:cNvPr>
          <p:cNvCxnSpPr/>
          <p:nvPr/>
        </p:nvCxnSpPr>
        <p:spPr>
          <a:xfrm rot="5400000">
            <a:off x="3779837" y="2276476"/>
            <a:ext cx="11525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091" name="TextBox 52">
            <a:extLst>
              <a:ext uri="{FF2B5EF4-FFF2-40B4-BE49-F238E27FC236}">
                <a16:creationId xmlns:a16="http://schemas.microsoft.com/office/drawing/2014/main" id="{786FA36C-4740-47DC-B277-5E5A145B105A}"/>
              </a:ext>
            </a:extLst>
          </p:cNvPr>
          <p:cNvSpPr txBox="1">
            <a:spLocks noChangeArrowheads="1"/>
          </p:cNvSpPr>
          <p:nvPr/>
        </p:nvSpPr>
        <p:spPr bwMode="auto">
          <a:xfrm>
            <a:off x="2051050" y="3068638"/>
            <a:ext cx="30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3092" name="TextBox 53">
            <a:extLst>
              <a:ext uri="{FF2B5EF4-FFF2-40B4-BE49-F238E27FC236}">
                <a16:creationId xmlns:a16="http://schemas.microsoft.com/office/drawing/2014/main" id="{5C5BD8AA-751B-44C6-AAC7-9359C33C7CA3}"/>
              </a:ext>
            </a:extLst>
          </p:cNvPr>
          <p:cNvSpPr txBox="1">
            <a:spLocks noChangeArrowheads="1"/>
          </p:cNvSpPr>
          <p:nvPr/>
        </p:nvSpPr>
        <p:spPr bwMode="auto">
          <a:xfrm>
            <a:off x="539750" y="1557338"/>
            <a:ext cx="300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cxnSp>
        <p:nvCxnSpPr>
          <p:cNvPr id="23" name="Straight Connector 22">
            <a:extLst>
              <a:ext uri="{FF2B5EF4-FFF2-40B4-BE49-F238E27FC236}">
                <a16:creationId xmlns:a16="http://schemas.microsoft.com/office/drawing/2014/main" id="{8AD7AFAB-C699-495F-8DAF-8200E0968026}"/>
              </a:ext>
            </a:extLst>
          </p:cNvPr>
          <p:cNvCxnSpPr/>
          <p:nvPr/>
        </p:nvCxnSpPr>
        <p:spPr>
          <a:xfrm rot="5400000">
            <a:off x="791368" y="3177382"/>
            <a:ext cx="360363"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345AE4D-B5C8-4B98-8169-43A27BBE78FF}"/>
              </a:ext>
            </a:extLst>
          </p:cNvPr>
          <p:cNvCxnSpPr/>
          <p:nvPr/>
        </p:nvCxnSpPr>
        <p:spPr>
          <a:xfrm rot="5400000">
            <a:off x="3240881" y="3248819"/>
            <a:ext cx="50323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3099" name="TextBox 66">
            <a:extLst>
              <a:ext uri="{FF2B5EF4-FFF2-40B4-BE49-F238E27FC236}">
                <a16:creationId xmlns:a16="http://schemas.microsoft.com/office/drawing/2014/main" id="{72C18539-704D-481C-8108-EB673BF09746}"/>
              </a:ext>
            </a:extLst>
          </p:cNvPr>
          <p:cNvSpPr txBox="1">
            <a:spLocks noChangeArrowheads="1"/>
          </p:cNvSpPr>
          <p:nvPr/>
        </p:nvSpPr>
        <p:spPr bwMode="auto">
          <a:xfrm>
            <a:off x="3779838" y="2349500"/>
            <a:ext cx="428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dx</a:t>
            </a:r>
          </a:p>
        </p:txBody>
      </p:sp>
      <p:sp>
        <p:nvSpPr>
          <p:cNvPr id="3100" name="TextBox 67">
            <a:extLst>
              <a:ext uri="{FF2B5EF4-FFF2-40B4-BE49-F238E27FC236}">
                <a16:creationId xmlns:a16="http://schemas.microsoft.com/office/drawing/2014/main" id="{17950D4F-9AE9-4BD5-9E7C-334A1ADA67DC}"/>
              </a:ext>
            </a:extLst>
          </p:cNvPr>
          <p:cNvSpPr txBox="1">
            <a:spLocks noChangeArrowheads="1"/>
          </p:cNvSpPr>
          <p:nvPr/>
        </p:nvSpPr>
        <p:spPr bwMode="auto">
          <a:xfrm>
            <a:off x="3132138" y="1700213"/>
            <a:ext cx="620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w(x)</a:t>
            </a:r>
          </a:p>
        </p:txBody>
      </p:sp>
      <p:cxnSp>
        <p:nvCxnSpPr>
          <p:cNvPr id="29" name="Straight Connector 28">
            <a:extLst>
              <a:ext uri="{FF2B5EF4-FFF2-40B4-BE49-F238E27FC236}">
                <a16:creationId xmlns:a16="http://schemas.microsoft.com/office/drawing/2014/main" id="{E1870FDA-C61B-4FB0-BF9E-743069251FCA}"/>
              </a:ext>
            </a:extLst>
          </p:cNvPr>
          <p:cNvCxnSpPr/>
          <p:nvPr/>
        </p:nvCxnSpPr>
        <p:spPr>
          <a:xfrm>
            <a:off x="990600" y="3240088"/>
            <a:ext cx="863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3102" name="Object 6">
            <a:extLst>
              <a:ext uri="{FF2B5EF4-FFF2-40B4-BE49-F238E27FC236}">
                <a16:creationId xmlns:a16="http://schemas.microsoft.com/office/drawing/2014/main" id="{69D87BC3-955A-46D4-B14D-C6940CCA652A}"/>
              </a:ext>
            </a:extLst>
          </p:cNvPr>
          <p:cNvGraphicFramePr>
            <a:graphicFrameLocks noChangeAspect="1"/>
          </p:cNvGraphicFramePr>
          <p:nvPr/>
        </p:nvGraphicFramePr>
        <p:xfrm>
          <a:off x="1835150" y="2852738"/>
          <a:ext cx="238125" cy="355600"/>
        </p:xfrm>
        <a:graphic>
          <a:graphicData uri="http://schemas.openxmlformats.org/presentationml/2006/ole">
            <mc:AlternateContent xmlns:mc="http://schemas.openxmlformats.org/markup-compatibility/2006">
              <mc:Choice xmlns:v="urn:schemas-microsoft-com:vml" Requires="v">
                <p:oleObj name="Equation" r:id="rId3" imgW="152334" imgH="228501" progId="Equation.DSMT4">
                  <p:embed/>
                </p:oleObj>
              </mc:Choice>
              <mc:Fallback>
                <p:oleObj name="Equation" r:id="rId3" imgW="152334" imgH="228501"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2852738"/>
                        <a:ext cx="238125"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03" name="Object 7">
            <a:extLst>
              <a:ext uri="{FF2B5EF4-FFF2-40B4-BE49-F238E27FC236}">
                <a16:creationId xmlns:a16="http://schemas.microsoft.com/office/drawing/2014/main" id="{198DF924-13CC-44EE-B1CD-15BC792CCAE6}"/>
              </a:ext>
            </a:extLst>
          </p:cNvPr>
          <p:cNvGraphicFramePr>
            <a:graphicFrameLocks noChangeAspect="1"/>
          </p:cNvGraphicFramePr>
          <p:nvPr/>
        </p:nvGraphicFramePr>
        <p:xfrm>
          <a:off x="4305300" y="2854325"/>
          <a:ext cx="279400" cy="385763"/>
        </p:xfrm>
        <a:graphic>
          <a:graphicData uri="http://schemas.openxmlformats.org/presentationml/2006/ole">
            <mc:AlternateContent xmlns:mc="http://schemas.openxmlformats.org/markup-compatibility/2006">
              <mc:Choice xmlns:v="urn:schemas-microsoft-com:vml" Requires="v">
                <p:oleObj name="Equation" r:id="rId5" imgW="165028" imgH="228501" progId="Equation.DSMT4">
                  <p:embed/>
                </p:oleObj>
              </mc:Choice>
              <mc:Fallback>
                <p:oleObj name="Equation" r:id="rId5" imgW="165028" imgH="228501"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05300" y="2854325"/>
                        <a:ext cx="2794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04" name="TextBox 75">
            <a:extLst>
              <a:ext uri="{FF2B5EF4-FFF2-40B4-BE49-F238E27FC236}">
                <a16:creationId xmlns:a16="http://schemas.microsoft.com/office/drawing/2014/main" id="{E0E211C9-6BB9-43F3-9333-3C0964D92F59}"/>
              </a:ext>
            </a:extLst>
          </p:cNvPr>
          <p:cNvSpPr txBox="1">
            <a:spLocks noChangeArrowheads="1"/>
          </p:cNvSpPr>
          <p:nvPr/>
        </p:nvSpPr>
        <p:spPr bwMode="auto">
          <a:xfrm>
            <a:off x="684213" y="3860800"/>
            <a:ext cx="32623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Then the resultant force, R is</a:t>
            </a:r>
          </a:p>
        </p:txBody>
      </p:sp>
      <p:graphicFrame>
        <p:nvGraphicFramePr>
          <p:cNvPr id="3105" name="Object 8">
            <a:extLst>
              <a:ext uri="{FF2B5EF4-FFF2-40B4-BE49-F238E27FC236}">
                <a16:creationId xmlns:a16="http://schemas.microsoft.com/office/drawing/2014/main" id="{D4782E9D-B731-4304-9F18-DA8A77B2A234}"/>
              </a:ext>
            </a:extLst>
          </p:cNvPr>
          <p:cNvGraphicFramePr>
            <a:graphicFrameLocks noChangeAspect="1"/>
          </p:cNvGraphicFramePr>
          <p:nvPr/>
        </p:nvGraphicFramePr>
        <p:xfrm>
          <a:off x="3995738" y="3644900"/>
          <a:ext cx="1800225" cy="1003300"/>
        </p:xfrm>
        <a:graphic>
          <a:graphicData uri="http://schemas.openxmlformats.org/presentationml/2006/ole">
            <mc:AlternateContent xmlns:mc="http://schemas.openxmlformats.org/markup-compatibility/2006">
              <mc:Choice xmlns:v="urn:schemas-microsoft-com:vml" Requires="v">
                <p:oleObj name="Equation" r:id="rId7" imgW="888614" imgH="495085" progId="Equation.DSMT4">
                  <p:embed/>
                </p:oleObj>
              </mc:Choice>
              <mc:Fallback>
                <p:oleObj name="Equation" r:id="rId7" imgW="888614" imgH="495085"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95738" y="3644900"/>
                        <a:ext cx="1800225" cy="1003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06" name="TextBox 77">
            <a:extLst>
              <a:ext uri="{FF2B5EF4-FFF2-40B4-BE49-F238E27FC236}">
                <a16:creationId xmlns:a16="http://schemas.microsoft.com/office/drawing/2014/main" id="{FDACDC30-F084-449A-8874-84369DC13BEA}"/>
              </a:ext>
            </a:extLst>
          </p:cNvPr>
          <p:cNvSpPr txBox="1">
            <a:spLocks noChangeArrowheads="1"/>
          </p:cNvSpPr>
          <p:nvPr/>
        </p:nvSpPr>
        <p:spPr bwMode="auto">
          <a:xfrm>
            <a:off x="539750" y="4652963"/>
            <a:ext cx="2530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And the location of the</a:t>
            </a:r>
          </a:p>
          <a:p>
            <a:pPr eaLnBrk="1" hangingPunct="1"/>
            <a:r>
              <a:rPr lang="en-US" altLang="en-US"/>
              <a:t> resultant is found from</a:t>
            </a:r>
          </a:p>
        </p:txBody>
      </p:sp>
      <p:sp>
        <p:nvSpPr>
          <p:cNvPr id="3107" name="TextBox 78">
            <a:extLst>
              <a:ext uri="{FF2B5EF4-FFF2-40B4-BE49-F238E27FC236}">
                <a16:creationId xmlns:a16="http://schemas.microsoft.com/office/drawing/2014/main" id="{0A5278B1-C9AF-484B-A1C4-5E8FFA6F6893}"/>
              </a:ext>
            </a:extLst>
          </p:cNvPr>
          <p:cNvSpPr txBox="1">
            <a:spLocks noChangeArrowheads="1"/>
          </p:cNvSpPr>
          <p:nvPr/>
        </p:nvSpPr>
        <p:spPr bwMode="auto">
          <a:xfrm>
            <a:off x="6084888" y="3789363"/>
            <a:ext cx="2133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Area under loading</a:t>
            </a:r>
          </a:p>
          <a:p>
            <a:pPr eaLnBrk="1" hangingPunct="1"/>
            <a:r>
              <a:rPr lang="en-US" altLang="en-US"/>
              <a:t>curve</a:t>
            </a:r>
          </a:p>
        </p:txBody>
      </p:sp>
      <p:graphicFrame>
        <p:nvGraphicFramePr>
          <p:cNvPr id="3108" name="Object 9">
            <a:extLst>
              <a:ext uri="{FF2B5EF4-FFF2-40B4-BE49-F238E27FC236}">
                <a16:creationId xmlns:a16="http://schemas.microsoft.com/office/drawing/2014/main" id="{16225E99-B5AC-4D88-9E56-B6ABED9A22D1}"/>
              </a:ext>
            </a:extLst>
          </p:cNvPr>
          <p:cNvGraphicFramePr>
            <a:graphicFrameLocks noChangeAspect="1"/>
          </p:cNvGraphicFramePr>
          <p:nvPr/>
        </p:nvGraphicFramePr>
        <p:xfrm>
          <a:off x="3276600" y="4573588"/>
          <a:ext cx="1582738" cy="2252662"/>
        </p:xfrm>
        <a:graphic>
          <a:graphicData uri="http://schemas.openxmlformats.org/presentationml/2006/ole">
            <mc:AlternateContent xmlns:mc="http://schemas.openxmlformats.org/markup-compatibility/2006">
              <mc:Choice xmlns:v="urn:schemas-microsoft-com:vml" Requires="v">
                <p:oleObj name="Equation" r:id="rId9" imgW="1054100" imgH="1498600" progId="Equation.DSMT4">
                  <p:embed/>
                </p:oleObj>
              </mc:Choice>
              <mc:Fallback>
                <p:oleObj name="Equation" r:id="rId9" imgW="1054100" imgH="1498600"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4573588"/>
                        <a:ext cx="1582738" cy="2252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11" name="TextBox 86">
            <a:extLst>
              <a:ext uri="{FF2B5EF4-FFF2-40B4-BE49-F238E27FC236}">
                <a16:creationId xmlns:a16="http://schemas.microsoft.com/office/drawing/2014/main" id="{4021E3E1-9667-486E-88E7-8E93EE987185}"/>
              </a:ext>
            </a:extLst>
          </p:cNvPr>
          <p:cNvSpPr txBox="1">
            <a:spLocks noChangeArrowheads="1"/>
          </p:cNvSpPr>
          <p:nvPr/>
        </p:nvSpPr>
        <p:spPr bwMode="auto">
          <a:xfrm>
            <a:off x="2484438" y="1557338"/>
            <a:ext cx="3508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sp>
        <p:nvSpPr>
          <p:cNvPr id="3112" name="TextBox 87">
            <a:extLst>
              <a:ext uri="{FF2B5EF4-FFF2-40B4-BE49-F238E27FC236}">
                <a16:creationId xmlns:a16="http://schemas.microsoft.com/office/drawing/2014/main" id="{CD2DDCCE-4499-43D0-91B7-3AC9EBB7DDE7}"/>
              </a:ext>
            </a:extLst>
          </p:cNvPr>
          <p:cNvSpPr txBox="1">
            <a:spLocks noChangeArrowheads="1"/>
          </p:cNvSpPr>
          <p:nvPr/>
        </p:nvSpPr>
        <p:spPr bwMode="auto">
          <a:xfrm>
            <a:off x="1692275" y="1989138"/>
            <a:ext cx="312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3113" name="TextBox 88">
            <a:extLst>
              <a:ext uri="{FF2B5EF4-FFF2-40B4-BE49-F238E27FC236}">
                <a16:creationId xmlns:a16="http://schemas.microsoft.com/office/drawing/2014/main" id="{78231852-1018-4526-B1E9-7C3B74BBE6C4}"/>
              </a:ext>
            </a:extLst>
          </p:cNvPr>
          <p:cNvSpPr txBox="1">
            <a:spLocks noChangeArrowheads="1"/>
          </p:cNvSpPr>
          <p:nvPr/>
        </p:nvSpPr>
        <p:spPr bwMode="auto">
          <a:xfrm>
            <a:off x="5148263" y="6092825"/>
            <a:ext cx="35274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Location of centroid of loading distribution</a:t>
            </a:r>
          </a:p>
        </p:txBody>
      </p:sp>
      <p:cxnSp>
        <p:nvCxnSpPr>
          <p:cNvPr id="6" name="Straight Arrow Connector 5">
            <a:extLst>
              <a:ext uri="{FF2B5EF4-FFF2-40B4-BE49-F238E27FC236}">
                <a16:creationId xmlns:a16="http://schemas.microsoft.com/office/drawing/2014/main" id="{451FEE1C-F66D-EB5C-2E01-E2F7FC0662BA}"/>
              </a:ext>
            </a:extLst>
          </p:cNvPr>
          <p:cNvCxnSpPr/>
          <p:nvPr/>
        </p:nvCxnSpPr>
        <p:spPr>
          <a:xfrm>
            <a:off x="4859338" y="2852211"/>
            <a:ext cx="43338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FD1D6315-9302-5DBC-D1A1-AF5A17990AA9}"/>
              </a:ext>
            </a:extLst>
          </p:cNvPr>
          <p:cNvCxnSpPr/>
          <p:nvPr/>
        </p:nvCxnSpPr>
        <p:spPr>
          <a:xfrm flipV="1">
            <a:off x="971549" y="1484784"/>
            <a:ext cx="0" cy="13674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3AE63DD8-0CEA-5CB6-7E16-D6D3E2A258F0}"/>
              </a:ext>
            </a:extLst>
          </p:cNvPr>
          <p:cNvCxnSpPr/>
          <p:nvPr/>
        </p:nvCxnSpPr>
        <p:spPr>
          <a:xfrm>
            <a:off x="971549" y="1925638"/>
            <a:ext cx="186372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A778D80E-E45F-B730-9341-A1AB77E25E73}"/>
              </a:ext>
            </a:extLst>
          </p:cNvPr>
          <p:cNvCxnSpPr/>
          <p:nvPr/>
        </p:nvCxnSpPr>
        <p:spPr>
          <a:xfrm>
            <a:off x="2627784" y="3248819"/>
            <a:ext cx="8147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CA3DD1B6-2B3D-DBD2-1C75-162E035BE68F}"/>
              </a:ext>
            </a:extLst>
          </p:cNvPr>
          <p:cNvCxnSpPr/>
          <p:nvPr/>
        </p:nvCxnSpPr>
        <p:spPr>
          <a:xfrm>
            <a:off x="3490996" y="2141537"/>
            <a:ext cx="0" cy="7016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EC9E145-08DC-6330-59B6-83A5724D7EC9}"/>
              </a:ext>
            </a:extLst>
          </p:cNvPr>
          <p:cNvCxnSpPr/>
          <p:nvPr/>
        </p:nvCxnSpPr>
        <p:spPr>
          <a:xfrm>
            <a:off x="3580798" y="2052047"/>
            <a:ext cx="0" cy="7911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49E26DB7-2F43-CAB4-C710-0F26FCED8CB7}"/>
              </a:ext>
            </a:extLst>
          </p:cNvPr>
          <p:cNvCxnSpPr/>
          <p:nvPr/>
        </p:nvCxnSpPr>
        <p:spPr>
          <a:xfrm flipH="1">
            <a:off x="3596947" y="2533650"/>
            <a:ext cx="25638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D1B03BC6-5167-8F89-86D3-FB67F75D204B}"/>
              </a:ext>
            </a:extLst>
          </p:cNvPr>
          <p:cNvCxnSpPr/>
          <p:nvPr/>
        </p:nvCxnSpPr>
        <p:spPr>
          <a:xfrm>
            <a:off x="3276599" y="2514117"/>
            <a:ext cx="21439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9AADEDE1-954C-D4A4-8A33-3CE76F7FFA25}"/>
              </a:ext>
            </a:extLst>
          </p:cNvPr>
          <p:cNvCxnSpPr>
            <a:endCxn id="3075" idx="3"/>
          </p:cNvCxnSpPr>
          <p:nvPr/>
        </p:nvCxnSpPr>
        <p:spPr>
          <a:xfrm flipV="1">
            <a:off x="5815531" y="336035"/>
            <a:ext cx="0" cy="8545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A989B65B-2B87-80E5-B9CB-2BFED74803B6}"/>
              </a:ext>
            </a:extLst>
          </p:cNvPr>
          <p:cNvCxnSpPr/>
          <p:nvPr/>
        </p:nvCxnSpPr>
        <p:spPr>
          <a:xfrm>
            <a:off x="8028384" y="1341438"/>
            <a:ext cx="50442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BFB39616-04B4-B55D-5878-3C01EE319A33}"/>
              </a:ext>
            </a:extLst>
          </p:cNvPr>
          <p:cNvCxnSpPr>
            <a:cxnSpLocks/>
          </p:cNvCxnSpPr>
          <p:nvPr/>
        </p:nvCxnSpPr>
        <p:spPr>
          <a:xfrm>
            <a:off x="7380288" y="763330"/>
            <a:ext cx="0" cy="5749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E29A6D0B-4454-A852-B832-D05BE64CA197}"/>
              </a:ext>
            </a:extLst>
          </p:cNvPr>
          <p:cNvCxnSpPr>
            <a:cxnSpLocks/>
          </p:cNvCxnSpPr>
          <p:nvPr/>
        </p:nvCxnSpPr>
        <p:spPr>
          <a:xfrm>
            <a:off x="7092280" y="917575"/>
            <a:ext cx="0" cy="4206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EF223F68-33C3-FAB5-2F4B-32A755140028}"/>
              </a:ext>
            </a:extLst>
          </p:cNvPr>
          <p:cNvCxnSpPr/>
          <p:nvPr/>
        </p:nvCxnSpPr>
        <p:spPr>
          <a:xfrm>
            <a:off x="6838053" y="1032969"/>
            <a:ext cx="0" cy="3156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1C9A4A34-11A7-AA42-9F82-3D0E3F7EAE8A}"/>
              </a:ext>
            </a:extLst>
          </p:cNvPr>
          <p:cNvCxnSpPr>
            <a:cxnSpLocks/>
          </p:cNvCxnSpPr>
          <p:nvPr/>
        </p:nvCxnSpPr>
        <p:spPr>
          <a:xfrm>
            <a:off x="6588224" y="1127918"/>
            <a:ext cx="0" cy="2143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9292F0C7-015A-A712-2F4A-E048917BD018}"/>
              </a:ext>
            </a:extLst>
          </p:cNvPr>
          <p:cNvCxnSpPr/>
          <p:nvPr/>
        </p:nvCxnSpPr>
        <p:spPr>
          <a:xfrm>
            <a:off x="2855161" y="1741488"/>
            <a:ext cx="0" cy="1048866"/>
          </a:xfrm>
          <a:prstGeom prst="straightConnector1">
            <a:avLst/>
          </a:prstGeom>
          <a:ln w="28575">
            <a:solidFill>
              <a:srgbClr val="0066FF"/>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73556581-60CD-4865-BBCF-F5EB5656ED0A}"/>
              </a:ext>
            </a:extLst>
          </p:cNvPr>
          <p:cNvCxnSpPr/>
          <p:nvPr/>
        </p:nvCxnSpPr>
        <p:spPr>
          <a:xfrm>
            <a:off x="2916238" y="1773238"/>
            <a:ext cx="13684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7DBFA56-3106-4370-8076-36975D0B8201}"/>
              </a:ext>
            </a:extLst>
          </p:cNvPr>
          <p:cNvCxnSpPr/>
          <p:nvPr/>
        </p:nvCxnSpPr>
        <p:spPr>
          <a:xfrm>
            <a:off x="2916238" y="908050"/>
            <a:ext cx="1368425"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105" name="TextBox 12">
            <a:extLst>
              <a:ext uri="{FF2B5EF4-FFF2-40B4-BE49-F238E27FC236}">
                <a16:creationId xmlns:a16="http://schemas.microsoft.com/office/drawing/2014/main" id="{C1C8B586-232E-47A1-A6FD-5795631AFB10}"/>
              </a:ext>
            </a:extLst>
          </p:cNvPr>
          <p:cNvSpPr txBox="1">
            <a:spLocks noChangeArrowheads="1"/>
          </p:cNvSpPr>
          <p:nvPr/>
        </p:nvSpPr>
        <p:spPr bwMode="auto">
          <a:xfrm>
            <a:off x="3419475" y="1844675"/>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L</a:t>
            </a:r>
          </a:p>
        </p:txBody>
      </p:sp>
      <p:sp>
        <p:nvSpPr>
          <p:cNvPr id="4106" name="TextBox 13">
            <a:extLst>
              <a:ext uri="{FF2B5EF4-FFF2-40B4-BE49-F238E27FC236}">
                <a16:creationId xmlns:a16="http://schemas.microsoft.com/office/drawing/2014/main" id="{1018F543-3BA7-4CE4-9D37-4A79F7576062}"/>
              </a:ext>
            </a:extLst>
          </p:cNvPr>
          <p:cNvSpPr txBox="1">
            <a:spLocks noChangeArrowheads="1"/>
          </p:cNvSpPr>
          <p:nvPr/>
        </p:nvSpPr>
        <p:spPr bwMode="auto">
          <a:xfrm>
            <a:off x="539750" y="476250"/>
            <a:ext cx="1492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Uniform load</a:t>
            </a:r>
          </a:p>
        </p:txBody>
      </p:sp>
      <p:sp>
        <p:nvSpPr>
          <p:cNvPr id="4107" name="TextBox 14">
            <a:extLst>
              <a:ext uri="{FF2B5EF4-FFF2-40B4-BE49-F238E27FC236}">
                <a16:creationId xmlns:a16="http://schemas.microsoft.com/office/drawing/2014/main" id="{0C321B0A-7595-4A00-932A-8969F46B5FEE}"/>
              </a:ext>
            </a:extLst>
          </p:cNvPr>
          <p:cNvSpPr txBox="1">
            <a:spLocks noChangeArrowheads="1"/>
          </p:cNvSpPr>
          <p:nvPr/>
        </p:nvSpPr>
        <p:spPr bwMode="auto">
          <a:xfrm>
            <a:off x="2339975" y="1052513"/>
            <a:ext cx="4365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r>
              <a:rPr lang="en-US" altLang="en-US" baseline="-25000"/>
              <a:t>0</a:t>
            </a:r>
            <a:endParaRPr lang="en-US" altLang="en-US"/>
          </a:p>
        </p:txBody>
      </p:sp>
      <p:sp>
        <p:nvSpPr>
          <p:cNvPr id="4109" name="TextBox 17">
            <a:extLst>
              <a:ext uri="{FF2B5EF4-FFF2-40B4-BE49-F238E27FC236}">
                <a16:creationId xmlns:a16="http://schemas.microsoft.com/office/drawing/2014/main" id="{45C0E3EA-B750-4D88-838B-E2472860A020}"/>
              </a:ext>
            </a:extLst>
          </p:cNvPr>
          <p:cNvSpPr txBox="1">
            <a:spLocks noChangeArrowheads="1"/>
          </p:cNvSpPr>
          <p:nvPr/>
        </p:nvSpPr>
        <p:spPr bwMode="auto">
          <a:xfrm>
            <a:off x="3708400" y="476250"/>
            <a:ext cx="9941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 = w</a:t>
            </a:r>
            <a:r>
              <a:rPr lang="en-US" altLang="en-US" baseline="-25000" dirty="0"/>
              <a:t>0</a:t>
            </a:r>
            <a:r>
              <a:rPr lang="en-US" altLang="en-US" dirty="0"/>
              <a:t>L</a:t>
            </a:r>
            <a:endParaRPr lang="en-US" altLang="en-US" baseline="-25000" dirty="0"/>
          </a:p>
        </p:txBody>
      </p:sp>
      <p:sp>
        <p:nvSpPr>
          <p:cNvPr id="4110" name="TextBox 18">
            <a:extLst>
              <a:ext uri="{FF2B5EF4-FFF2-40B4-BE49-F238E27FC236}">
                <a16:creationId xmlns:a16="http://schemas.microsoft.com/office/drawing/2014/main" id="{D4137576-8DEF-4071-97C5-95D66393B3AC}"/>
              </a:ext>
            </a:extLst>
          </p:cNvPr>
          <p:cNvSpPr txBox="1">
            <a:spLocks noChangeArrowheads="1"/>
          </p:cNvSpPr>
          <p:nvPr/>
        </p:nvSpPr>
        <p:spPr bwMode="auto">
          <a:xfrm>
            <a:off x="2986088" y="138113"/>
            <a:ext cx="504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L/2</a:t>
            </a:r>
          </a:p>
        </p:txBody>
      </p:sp>
      <p:sp>
        <p:nvSpPr>
          <p:cNvPr id="4111" name="TextBox 19">
            <a:extLst>
              <a:ext uri="{FF2B5EF4-FFF2-40B4-BE49-F238E27FC236}">
                <a16:creationId xmlns:a16="http://schemas.microsoft.com/office/drawing/2014/main" id="{3458E915-4B88-495C-A5F3-3CA7449675B3}"/>
              </a:ext>
            </a:extLst>
          </p:cNvPr>
          <p:cNvSpPr txBox="1">
            <a:spLocks noChangeArrowheads="1"/>
          </p:cNvSpPr>
          <p:nvPr/>
        </p:nvSpPr>
        <p:spPr bwMode="auto">
          <a:xfrm>
            <a:off x="323850" y="2420938"/>
            <a:ext cx="2441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Linear increasing load</a:t>
            </a:r>
          </a:p>
        </p:txBody>
      </p:sp>
      <p:cxnSp>
        <p:nvCxnSpPr>
          <p:cNvPr id="16" name="Straight Connector 15">
            <a:extLst>
              <a:ext uri="{FF2B5EF4-FFF2-40B4-BE49-F238E27FC236}">
                <a16:creationId xmlns:a16="http://schemas.microsoft.com/office/drawing/2014/main" id="{F30333D4-7DAB-4927-8A84-97894343B591}"/>
              </a:ext>
            </a:extLst>
          </p:cNvPr>
          <p:cNvCxnSpPr/>
          <p:nvPr/>
        </p:nvCxnSpPr>
        <p:spPr>
          <a:xfrm flipV="1">
            <a:off x="2771775" y="3068638"/>
            <a:ext cx="2160588" cy="86518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4E5CDDC-F491-45DE-B35F-F48CDF6F786A}"/>
              </a:ext>
            </a:extLst>
          </p:cNvPr>
          <p:cNvCxnSpPr/>
          <p:nvPr/>
        </p:nvCxnSpPr>
        <p:spPr>
          <a:xfrm>
            <a:off x="2771775" y="3933825"/>
            <a:ext cx="216058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119" name="TextBox 37">
            <a:extLst>
              <a:ext uri="{FF2B5EF4-FFF2-40B4-BE49-F238E27FC236}">
                <a16:creationId xmlns:a16="http://schemas.microsoft.com/office/drawing/2014/main" id="{E2490D31-8819-4D3F-972D-761C2FB5EE23}"/>
              </a:ext>
            </a:extLst>
          </p:cNvPr>
          <p:cNvSpPr txBox="1">
            <a:spLocks noChangeArrowheads="1"/>
          </p:cNvSpPr>
          <p:nvPr/>
        </p:nvSpPr>
        <p:spPr bwMode="auto">
          <a:xfrm>
            <a:off x="5076825" y="3357563"/>
            <a:ext cx="434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r>
              <a:rPr lang="en-US" altLang="en-US" baseline="-25000"/>
              <a:t>0</a:t>
            </a:r>
            <a:endParaRPr lang="en-US" altLang="en-US"/>
          </a:p>
        </p:txBody>
      </p:sp>
      <p:sp>
        <p:nvSpPr>
          <p:cNvPr id="4120" name="TextBox 38">
            <a:extLst>
              <a:ext uri="{FF2B5EF4-FFF2-40B4-BE49-F238E27FC236}">
                <a16:creationId xmlns:a16="http://schemas.microsoft.com/office/drawing/2014/main" id="{ED90F03B-E0F8-424A-9F3F-BF472FE779B6}"/>
              </a:ext>
            </a:extLst>
          </p:cNvPr>
          <p:cNvSpPr txBox="1">
            <a:spLocks noChangeArrowheads="1"/>
          </p:cNvSpPr>
          <p:nvPr/>
        </p:nvSpPr>
        <p:spPr bwMode="auto">
          <a:xfrm>
            <a:off x="3924300" y="4076700"/>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L</a:t>
            </a:r>
          </a:p>
        </p:txBody>
      </p:sp>
      <p:sp>
        <p:nvSpPr>
          <p:cNvPr id="4122" name="TextBox 40">
            <a:extLst>
              <a:ext uri="{FF2B5EF4-FFF2-40B4-BE49-F238E27FC236}">
                <a16:creationId xmlns:a16="http://schemas.microsoft.com/office/drawing/2014/main" id="{346A0035-3DE4-438E-ACA5-84CE152F20F5}"/>
              </a:ext>
            </a:extLst>
          </p:cNvPr>
          <p:cNvSpPr txBox="1">
            <a:spLocks noChangeArrowheads="1"/>
          </p:cNvSpPr>
          <p:nvPr/>
        </p:nvSpPr>
        <p:spPr bwMode="auto">
          <a:xfrm>
            <a:off x="3204360" y="2539387"/>
            <a:ext cx="11865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 = w</a:t>
            </a:r>
            <a:r>
              <a:rPr lang="en-US" altLang="en-US" baseline="-25000" dirty="0"/>
              <a:t>0</a:t>
            </a:r>
            <a:r>
              <a:rPr lang="en-US" altLang="en-US" dirty="0"/>
              <a:t>L/2</a:t>
            </a:r>
            <a:endParaRPr lang="en-US" altLang="en-US" baseline="-25000" dirty="0"/>
          </a:p>
        </p:txBody>
      </p:sp>
      <p:cxnSp>
        <p:nvCxnSpPr>
          <p:cNvPr id="27" name="Straight Connector 26">
            <a:extLst>
              <a:ext uri="{FF2B5EF4-FFF2-40B4-BE49-F238E27FC236}">
                <a16:creationId xmlns:a16="http://schemas.microsoft.com/office/drawing/2014/main" id="{F7BAD748-608C-4470-A8EF-E993A508AA94}"/>
              </a:ext>
            </a:extLst>
          </p:cNvPr>
          <p:cNvCxnSpPr/>
          <p:nvPr/>
        </p:nvCxnSpPr>
        <p:spPr>
          <a:xfrm rot="5400000">
            <a:off x="4824413" y="2889250"/>
            <a:ext cx="2159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4125" name="TextBox 47">
            <a:extLst>
              <a:ext uri="{FF2B5EF4-FFF2-40B4-BE49-F238E27FC236}">
                <a16:creationId xmlns:a16="http://schemas.microsoft.com/office/drawing/2014/main" id="{490042CE-854E-453D-950C-388812506FE3}"/>
              </a:ext>
            </a:extLst>
          </p:cNvPr>
          <p:cNvSpPr txBox="1">
            <a:spLocks noChangeArrowheads="1"/>
          </p:cNvSpPr>
          <p:nvPr/>
        </p:nvSpPr>
        <p:spPr bwMode="auto">
          <a:xfrm>
            <a:off x="4500563" y="2349500"/>
            <a:ext cx="504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L/3</a:t>
            </a:r>
          </a:p>
        </p:txBody>
      </p:sp>
      <p:cxnSp>
        <p:nvCxnSpPr>
          <p:cNvPr id="10" name="Straight Connector 9">
            <a:extLst>
              <a:ext uri="{FF2B5EF4-FFF2-40B4-BE49-F238E27FC236}">
                <a16:creationId xmlns:a16="http://schemas.microsoft.com/office/drawing/2014/main" id="{0D52F5C5-DFBB-497F-8E09-ADA89771705F}"/>
              </a:ext>
            </a:extLst>
          </p:cNvPr>
          <p:cNvCxnSpPr/>
          <p:nvPr/>
        </p:nvCxnSpPr>
        <p:spPr>
          <a:xfrm flipV="1">
            <a:off x="2917825" y="490538"/>
            <a:ext cx="0" cy="355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3819DB2-4F7A-3215-0E39-3648E98CE479}"/>
              </a:ext>
            </a:extLst>
          </p:cNvPr>
          <p:cNvCxnSpPr>
            <a:cxnSpLocks/>
          </p:cNvCxnSpPr>
          <p:nvPr/>
        </p:nvCxnSpPr>
        <p:spPr>
          <a:xfrm>
            <a:off x="4254554" y="908049"/>
            <a:ext cx="0" cy="8485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81CA83A9-EE66-FE7D-1B17-C3E654850512}"/>
              </a:ext>
            </a:extLst>
          </p:cNvPr>
          <p:cNvCxnSpPr>
            <a:cxnSpLocks/>
          </p:cNvCxnSpPr>
          <p:nvPr/>
        </p:nvCxnSpPr>
        <p:spPr>
          <a:xfrm>
            <a:off x="3920576" y="924726"/>
            <a:ext cx="0" cy="8485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8B1F8E9-F6A9-7405-D975-A90A25A68B85}"/>
              </a:ext>
            </a:extLst>
          </p:cNvPr>
          <p:cNvCxnSpPr/>
          <p:nvPr/>
        </p:nvCxnSpPr>
        <p:spPr>
          <a:xfrm>
            <a:off x="3563938" y="547688"/>
            <a:ext cx="0" cy="1009650"/>
          </a:xfrm>
          <a:prstGeom prst="straightConnector1">
            <a:avLst/>
          </a:prstGeom>
          <a:ln w="28575">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7D72184C-E276-BE20-7B69-8A9E397B7010}"/>
              </a:ext>
            </a:extLst>
          </p:cNvPr>
          <p:cNvCxnSpPr>
            <a:cxnSpLocks/>
          </p:cNvCxnSpPr>
          <p:nvPr/>
        </p:nvCxnSpPr>
        <p:spPr>
          <a:xfrm>
            <a:off x="3563937" y="924726"/>
            <a:ext cx="0" cy="8485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27B8CE5C-672A-B5F5-5E05-580C4773264B}"/>
              </a:ext>
            </a:extLst>
          </p:cNvPr>
          <p:cNvCxnSpPr>
            <a:cxnSpLocks/>
          </p:cNvCxnSpPr>
          <p:nvPr/>
        </p:nvCxnSpPr>
        <p:spPr>
          <a:xfrm>
            <a:off x="3246382" y="924726"/>
            <a:ext cx="0" cy="8485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827293AA-28A8-302B-C80D-07DF521773AE}"/>
              </a:ext>
            </a:extLst>
          </p:cNvPr>
          <p:cNvCxnSpPr>
            <a:cxnSpLocks/>
          </p:cNvCxnSpPr>
          <p:nvPr/>
        </p:nvCxnSpPr>
        <p:spPr>
          <a:xfrm>
            <a:off x="2916238" y="908623"/>
            <a:ext cx="0" cy="8485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AB8A992-BF3D-B802-C83A-5044FCDC540B}"/>
              </a:ext>
            </a:extLst>
          </p:cNvPr>
          <p:cNvCxnSpPr/>
          <p:nvPr/>
        </p:nvCxnSpPr>
        <p:spPr>
          <a:xfrm>
            <a:off x="4427538" y="2533650"/>
            <a:ext cx="0" cy="1009650"/>
          </a:xfrm>
          <a:prstGeom prst="straightConnector1">
            <a:avLst/>
          </a:prstGeom>
          <a:ln w="28575">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F98973D8-ED3A-1C7D-A0D8-33500D82320A}"/>
              </a:ext>
            </a:extLst>
          </p:cNvPr>
          <p:cNvCxnSpPr/>
          <p:nvPr/>
        </p:nvCxnSpPr>
        <p:spPr>
          <a:xfrm>
            <a:off x="2916238" y="661194"/>
            <a:ext cx="647699" cy="714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572EF683-07DF-7C56-CB5D-6D2A30C90F80}"/>
              </a:ext>
            </a:extLst>
          </p:cNvPr>
          <p:cNvCxnSpPr/>
          <p:nvPr/>
        </p:nvCxnSpPr>
        <p:spPr>
          <a:xfrm>
            <a:off x="4427538" y="2889250"/>
            <a:ext cx="541461"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A3211320-2923-8BD4-2672-71312C29CF47}"/>
              </a:ext>
            </a:extLst>
          </p:cNvPr>
          <p:cNvCxnSpPr/>
          <p:nvPr/>
        </p:nvCxnSpPr>
        <p:spPr>
          <a:xfrm>
            <a:off x="4932363" y="3068638"/>
            <a:ext cx="0" cy="8651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4D69F89F-6129-E70E-F479-9BB936A31602}"/>
              </a:ext>
            </a:extLst>
          </p:cNvPr>
          <p:cNvCxnSpPr/>
          <p:nvPr/>
        </p:nvCxnSpPr>
        <p:spPr>
          <a:xfrm>
            <a:off x="4572000" y="3215372"/>
            <a:ext cx="0" cy="7161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A5C48B2A-F139-7966-D85C-96380FA295FC}"/>
              </a:ext>
            </a:extLst>
          </p:cNvPr>
          <p:cNvCxnSpPr>
            <a:cxnSpLocks/>
          </p:cNvCxnSpPr>
          <p:nvPr/>
        </p:nvCxnSpPr>
        <p:spPr>
          <a:xfrm>
            <a:off x="4215073" y="3357563"/>
            <a:ext cx="0" cy="5646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7022F5B-5DAC-D3CB-F442-B101F27BE632}"/>
              </a:ext>
            </a:extLst>
          </p:cNvPr>
          <p:cNvCxnSpPr>
            <a:cxnSpLocks/>
          </p:cNvCxnSpPr>
          <p:nvPr/>
        </p:nvCxnSpPr>
        <p:spPr>
          <a:xfrm>
            <a:off x="3852069" y="3501231"/>
            <a:ext cx="0" cy="4399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D5C64E88-0719-C259-ED8B-33F45A4723A9}"/>
              </a:ext>
            </a:extLst>
          </p:cNvPr>
          <p:cNvCxnSpPr>
            <a:cxnSpLocks/>
          </p:cNvCxnSpPr>
          <p:nvPr/>
        </p:nvCxnSpPr>
        <p:spPr>
          <a:xfrm>
            <a:off x="3468510" y="3639864"/>
            <a:ext cx="0" cy="3012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Oval 7">
            <a:extLst>
              <a:ext uri="{FF2B5EF4-FFF2-40B4-BE49-F238E27FC236}">
                <a16:creationId xmlns:a16="http://schemas.microsoft.com/office/drawing/2014/main" id="{752D0622-8C16-46AF-B43A-1E0F2E443797}"/>
              </a:ext>
            </a:extLst>
          </p:cNvPr>
          <p:cNvSpPr>
            <a:spLocks noChangeArrowheads="1"/>
          </p:cNvSpPr>
          <p:nvPr/>
        </p:nvSpPr>
        <p:spPr bwMode="auto">
          <a:xfrm>
            <a:off x="7965560" y="1808882"/>
            <a:ext cx="288925" cy="287337"/>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23" name="Text Box 4">
            <a:extLst>
              <a:ext uri="{FF2B5EF4-FFF2-40B4-BE49-F238E27FC236}">
                <a16:creationId xmlns:a16="http://schemas.microsoft.com/office/drawing/2014/main" id="{FE144CA5-F37C-4692-855A-BDBC2FBFEEE0}"/>
              </a:ext>
            </a:extLst>
          </p:cNvPr>
          <p:cNvSpPr txBox="1">
            <a:spLocks noChangeArrowheads="1"/>
          </p:cNvSpPr>
          <p:nvPr/>
        </p:nvSpPr>
        <p:spPr bwMode="auto">
          <a:xfrm>
            <a:off x="415135" y="148480"/>
            <a:ext cx="14670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Example 8.1</a:t>
            </a:r>
          </a:p>
        </p:txBody>
      </p:sp>
      <p:sp>
        <p:nvSpPr>
          <p:cNvPr id="5124" name="Rectangle 5">
            <a:extLst>
              <a:ext uri="{FF2B5EF4-FFF2-40B4-BE49-F238E27FC236}">
                <a16:creationId xmlns:a16="http://schemas.microsoft.com/office/drawing/2014/main" id="{8CF0450C-8139-4279-96CB-56D4B1D87BE0}"/>
              </a:ext>
            </a:extLst>
          </p:cNvPr>
          <p:cNvSpPr>
            <a:spLocks noChangeArrowheads="1"/>
          </p:cNvSpPr>
          <p:nvPr/>
        </p:nvSpPr>
        <p:spPr bwMode="auto">
          <a:xfrm rot="1279323">
            <a:off x="5512873" y="1846982"/>
            <a:ext cx="73025" cy="2447925"/>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5125" name="Rectangle 6">
            <a:extLst>
              <a:ext uri="{FF2B5EF4-FFF2-40B4-BE49-F238E27FC236}">
                <a16:creationId xmlns:a16="http://schemas.microsoft.com/office/drawing/2014/main" id="{6F3C3C5A-F9AA-4ABA-8216-143463E64C7B}"/>
              </a:ext>
            </a:extLst>
          </p:cNvPr>
          <p:cNvSpPr>
            <a:spLocks noChangeArrowheads="1"/>
          </p:cNvSpPr>
          <p:nvPr/>
        </p:nvSpPr>
        <p:spPr bwMode="auto">
          <a:xfrm>
            <a:off x="5944673" y="1916832"/>
            <a:ext cx="2160587" cy="73025"/>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5126" name="Line 8">
            <a:extLst>
              <a:ext uri="{FF2B5EF4-FFF2-40B4-BE49-F238E27FC236}">
                <a16:creationId xmlns:a16="http://schemas.microsoft.com/office/drawing/2014/main" id="{84A81868-AD4E-49CC-A063-8A4F19CCC931}"/>
              </a:ext>
            </a:extLst>
          </p:cNvPr>
          <p:cNvSpPr>
            <a:spLocks noChangeShapeType="1"/>
          </p:cNvSpPr>
          <p:nvPr/>
        </p:nvSpPr>
        <p:spPr bwMode="auto">
          <a:xfrm flipH="1">
            <a:off x="7868723" y="1700932"/>
            <a:ext cx="647700" cy="7921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7" name="Line 9">
            <a:extLst>
              <a:ext uri="{FF2B5EF4-FFF2-40B4-BE49-F238E27FC236}">
                <a16:creationId xmlns:a16="http://schemas.microsoft.com/office/drawing/2014/main" id="{742E5DAB-ADF1-45AC-9A2B-A9F07EF8BCDB}"/>
              </a:ext>
            </a:extLst>
          </p:cNvPr>
          <p:cNvSpPr>
            <a:spLocks noChangeShapeType="1"/>
          </p:cNvSpPr>
          <p:nvPr/>
        </p:nvSpPr>
        <p:spPr bwMode="auto">
          <a:xfrm>
            <a:off x="7895710" y="2483569"/>
            <a:ext cx="2889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8" name="Rectangle 10">
            <a:extLst>
              <a:ext uri="{FF2B5EF4-FFF2-40B4-BE49-F238E27FC236}">
                <a16:creationId xmlns:a16="http://schemas.microsoft.com/office/drawing/2014/main" id="{444D3172-AEC2-48B8-88BA-980F2A630E3F}"/>
              </a:ext>
            </a:extLst>
          </p:cNvPr>
          <p:cNvSpPr>
            <a:spLocks noChangeArrowheads="1"/>
          </p:cNvSpPr>
          <p:nvPr/>
        </p:nvSpPr>
        <p:spPr bwMode="auto">
          <a:xfrm rot="3119621">
            <a:off x="6245504" y="1531863"/>
            <a:ext cx="84137" cy="2155825"/>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5129" name="AutoShape 11">
            <a:extLst>
              <a:ext uri="{FF2B5EF4-FFF2-40B4-BE49-F238E27FC236}">
                <a16:creationId xmlns:a16="http://schemas.microsoft.com/office/drawing/2014/main" id="{FE26FEA5-6C98-4498-9505-EAC1D670F586}"/>
              </a:ext>
            </a:extLst>
          </p:cNvPr>
          <p:cNvSpPr>
            <a:spLocks noChangeArrowheads="1"/>
          </p:cNvSpPr>
          <p:nvPr/>
        </p:nvSpPr>
        <p:spPr bwMode="auto">
          <a:xfrm>
            <a:off x="4988998" y="4212357"/>
            <a:ext cx="215900" cy="215900"/>
          </a:xfrm>
          <a:prstGeom prst="triangle">
            <a:avLst>
              <a:gd name="adj" fmla="val 50000"/>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5130" name="Line 12">
            <a:extLst>
              <a:ext uri="{FF2B5EF4-FFF2-40B4-BE49-F238E27FC236}">
                <a16:creationId xmlns:a16="http://schemas.microsoft.com/office/drawing/2014/main" id="{86A7C8C7-E977-42A7-84C1-8D8189DE43F2}"/>
              </a:ext>
            </a:extLst>
          </p:cNvPr>
          <p:cNvSpPr>
            <a:spLocks noChangeShapeType="1"/>
          </p:cNvSpPr>
          <p:nvPr/>
        </p:nvSpPr>
        <p:spPr bwMode="auto">
          <a:xfrm>
            <a:off x="4720710" y="4437782"/>
            <a:ext cx="863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 name="Oval 14">
            <a:extLst>
              <a:ext uri="{FF2B5EF4-FFF2-40B4-BE49-F238E27FC236}">
                <a16:creationId xmlns:a16="http://schemas.microsoft.com/office/drawing/2014/main" id="{083E3E57-3970-464A-B0C8-31F0348F27A2}"/>
              </a:ext>
            </a:extLst>
          </p:cNvPr>
          <p:cNvSpPr>
            <a:spLocks noChangeArrowheads="1"/>
          </p:cNvSpPr>
          <p:nvPr/>
        </p:nvSpPr>
        <p:spPr bwMode="auto">
          <a:xfrm>
            <a:off x="5063610" y="4186957"/>
            <a:ext cx="71438"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32" name="Oval 15">
            <a:extLst>
              <a:ext uri="{FF2B5EF4-FFF2-40B4-BE49-F238E27FC236}">
                <a16:creationId xmlns:a16="http://schemas.microsoft.com/office/drawing/2014/main" id="{A1CAA5CA-5B18-4630-A4F2-B55E06830D3D}"/>
              </a:ext>
            </a:extLst>
          </p:cNvPr>
          <p:cNvSpPr>
            <a:spLocks noChangeArrowheads="1"/>
          </p:cNvSpPr>
          <p:nvPr/>
        </p:nvSpPr>
        <p:spPr bwMode="auto">
          <a:xfrm>
            <a:off x="5452548" y="3204294"/>
            <a:ext cx="71437"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33" name="Oval 17">
            <a:extLst>
              <a:ext uri="{FF2B5EF4-FFF2-40B4-BE49-F238E27FC236}">
                <a16:creationId xmlns:a16="http://schemas.microsoft.com/office/drawing/2014/main" id="{CDE956B2-EE25-4411-90C2-FEE130B88A2E}"/>
              </a:ext>
            </a:extLst>
          </p:cNvPr>
          <p:cNvSpPr>
            <a:spLocks noChangeArrowheads="1"/>
          </p:cNvSpPr>
          <p:nvPr/>
        </p:nvSpPr>
        <p:spPr bwMode="auto">
          <a:xfrm>
            <a:off x="5946260" y="1916832"/>
            <a:ext cx="71438"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34" name="Oval 18">
            <a:extLst>
              <a:ext uri="{FF2B5EF4-FFF2-40B4-BE49-F238E27FC236}">
                <a16:creationId xmlns:a16="http://schemas.microsoft.com/office/drawing/2014/main" id="{028CF74D-037A-482A-9FA4-AB07F9938F8A}"/>
              </a:ext>
            </a:extLst>
          </p:cNvPr>
          <p:cNvSpPr>
            <a:spLocks noChangeArrowheads="1"/>
          </p:cNvSpPr>
          <p:nvPr/>
        </p:nvSpPr>
        <p:spPr bwMode="auto">
          <a:xfrm>
            <a:off x="8032235" y="1916832"/>
            <a:ext cx="71438"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35" name="Oval 19">
            <a:extLst>
              <a:ext uri="{FF2B5EF4-FFF2-40B4-BE49-F238E27FC236}">
                <a16:creationId xmlns:a16="http://schemas.microsoft.com/office/drawing/2014/main" id="{9E82A16D-BF5C-4E84-A88F-A2AD1DA8E2AE}"/>
              </a:ext>
            </a:extLst>
          </p:cNvPr>
          <p:cNvSpPr>
            <a:spLocks noChangeArrowheads="1"/>
          </p:cNvSpPr>
          <p:nvPr/>
        </p:nvSpPr>
        <p:spPr bwMode="auto">
          <a:xfrm>
            <a:off x="7062273" y="1935882"/>
            <a:ext cx="71437"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36" name="Line 20">
            <a:extLst>
              <a:ext uri="{FF2B5EF4-FFF2-40B4-BE49-F238E27FC236}">
                <a16:creationId xmlns:a16="http://schemas.microsoft.com/office/drawing/2014/main" id="{617965A7-1D5D-40F2-AFCF-03F253159118}"/>
              </a:ext>
            </a:extLst>
          </p:cNvPr>
          <p:cNvSpPr>
            <a:spLocks noChangeShapeType="1"/>
          </p:cNvSpPr>
          <p:nvPr/>
        </p:nvSpPr>
        <p:spPr bwMode="auto">
          <a:xfrm flipH="1">
            <a:off x="4852473" y="1964457"/>
            <a:ext cx="863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7" name="Line 21">
            <a:extLst>
              <a:ext uri="{FF2B5EF4-FFF2-40B4-BE49-F238E27FC236}">
                <a16:creationId xmlns:a16="http://schemas.microsoft.com/office/drawing/2014/main" id="{FB1B012E-BCDC-4A52-8389-0D0B928EC552}"/>
              </a:ext>
            </a:extLst>
          </p:cNvPr>
          <p:cNvSpPr>
            <a:spLocks noChangeShapeType="1"/>
          </p:cNvSpPr>
          <p:nvPr/>
        </p:nvSpPr>
        <p:spPr bwMode="auto">
          <a:xfrm flipH="1">
            <a:off x="4865173" y="3213819"/>
            <a:ext cx="431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8" name="Line 22">
            <a:extLst>
              <a:ext uri="{FF2B5EF4-FFF2-40B4-BE49-F238E27FC236}">
                <a16:creationId xmlns:a16="http://schemas.microsoft.com/office/drawing/2014/main" id="{F70F007F-373E-4045-88BA-B2BA58C7041D}"/>
              </a:ext>
            </a:extLst>
          </p:cNvPr>
          <p:cNvSpPr>
            <a:spLocks noChangeShapeType="1"/>
          </p:cNvSpPr>
          <p:nvPr/>
        </p:nvSpPr>
        <p:spPr bwMode="auto">
          <a:xfrm flipH="1">
            <a:off x="4792148" y="4221882"/>
            <a:ext cx="2159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Text Box 23">
            <a:extLst>
              <a:ext uri="{FF2B5EF4-FFF2-40B4-BE49-F238E27FC236}">
                <a16:creationId xmlns:a16="http://schemas.microsoft.com/office/drawing/2014/main" id="{F73A9753-F27F-4DE0-8B04-2BC7B28A7EA3}"/>
              </a:ext>
            </a:extLst>
          </p:cNvPr>
          <p:cNvSpPr txBox="1">
            <a:spLocks noChangeArrowheads="1"/>
          </p:cNvSpPr>
          <p:nvPr/>
        </p:nvSpPr>
        <p:spPr bwMode="auto">
          <a:xfrm>
            <a:off x="4750079" y="2426480"/>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0.3 m</a:t>
            </a:r>
          </a:p>
        </p:txBody>
      </p:sp>
      <p:sp>
        <p:nvSpPr>
          <p:cNvPr id="5140" name="Text Box 24">
            <a:extLst>
              <a:ext uri="{FF2B5EF4-FFF2-40B4-BE49-F238E27FC236}">
                <a16:creationId xmlns:a16="http://schemas.microsoft.com/office/drawing/2014/main" id="{66C6F515-54BA-45A7-9CCE-25F9ADE1B6F8}"/>
              </a:ext>
            </a:extLst>
          </p:cNvPr>
          <p:cNvSpPr txBox="1">
            <a:spLocks noChangeArrowheads="1"/>
          </p:cNvSpPr>
          <p:nvPr/>
        </p:nvSpPr>
        <p:spPr bwMode="auto">
          <a:xfrm>
            <a:off x="4645712" y="3543579"/>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0.3 m</a:t>
            </a:r>
          </a:p>
        </p:txBody>
      </p:sp>
      <p:sp>
        <p:nvSpPr>
          <p:cNvPr id="5141" name="Line 25">
            <a:extLst>
              <a:ext uri="{FF2B5EF4-FFF2-40B4-BE49-F238E27FC236}">
                <a16:creationId xmlns:a16="http://schemas.microsoft.com/office/drawing/2014/main" id="{EC39B2DE-8E7C-4814-87DD-05270BF57A24}"/>
              </a:ext>
            </a:extLst>
          </p:cNvPr>
          <p:cNvSpPr>
            <a:spLocks noChangeShapeType="1"/>
          </p:cNvSpPr>
          <p:nvPr/>
        </p:nvSpPr>
        <p:spPr bwMode="auto">
          <a:xfrm>
            <a:off x="5989123" y="1616794"/>
            <a:ext cx="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2" name="Line 26">
            <a:extLst>
              <a:ext uri="{FF2B5EF4-FFF2-40B4-BE49-F238E27FC236}">
                <a16:creationId xmlns:a16="http://schemas.microsoft.com/office/drawing/2014/main" id="{5A83A0C8-0C14-4CDB-A465-BA304BA4A2D8}"/>
              </a:ext>
            </a:extLst>
          </p:cNvPr>
          <p:cNvSpPr>
            <a:spLocks noChangeShapeType="1"/>
          </p:cNvSpPr>
          <p:nvPr/>
        </p:nvSpPr>
        <p:spPr bwMode="auto">
          <a:xfrm>
            <a:off x="8060810" y="1269132"/>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3" name="Line 27">
            <a:extLst>
              <a:ext uri="{FF2B5EF4-FFF2-40B4-BE49-F238E27FC236}">
                <a16:creationId xmlns:a16="http://schemas.microsoft.com/office/drawing/2014/main" id="{93FE6962-090D-489D-B433-86598A5EF842}"/>
              </a:ext>
            </a:extLst>
          </p:cNvPr>
          <p:cNvSpPr>
            <a:spLocks noChangeShapeType="1"/>
          </p:cNvSpPr>
          <p:nvPr/>
        </p:nvSpPr>
        <p:spPr bwMode="auto">
          <a:xfrm flipV="1">
            <a:off x="5990710" y="1264369"/>
            <a:ext cx="2076450" cy="355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4" name="Text Box 28">
            <a:extLst>
              <a:ext uri="{FF2B5EF4-FFF2-40B4-BE49-F238E27FC236}">
                <a16:creationId xmlns:a16="http://schemas.microsoft.com/office/drawing/2014/main" id="{03CBEEB6-23B1-4E57-98D2-B3D6A52C1724}"/>
              </a:ext>
            </a:extLst>
          </p:cNvPr>
          <p:cNvSpPr txBox="1">
            <a:spLocks noChangeArrowheads="1"/>
          </p:cNvSpPr>
          <p:nvPr/>
        </p:nvSpPr>
        <p:spPr bwMode="auto">
          <a:xfrm>
            <a:off x="5213631" y="1382774"/>
            <a:ext cx="8540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400 N/m</a:t>
            </a:r>
          </a:p>
        </p:txBody>
      </p:sp>
      <p:sp>
        <p:nvSpPr>
          <p:cNvPr id="5145" name="Text Box 29">
            <a:extLst>
              <a:ext uri="{FF2B5EF4-FFF2-40B4-BE49-F238E27FC236}">
                <a16:creationId xmlns:a16="http://schemas.microsoft.com/office/drawing/2014/main" id="{8841A455-7135-4771-990D-313C611FA9CD}"/>
              </a:ext>
            </a:extLst>
          </p:cNvPr>
          <p:cNvSpPr txBox="1">
            <a:spLocks noChangeArrowheads="1"/>
          </p:cNvSpPr>
          <p:nvPr/>
        </p:nvSpPr>
        <p:spPr bwMode="auto">
          <a:xfrm>
            <a:off x="8101047" y="1070694"/>
            <a:ext cx="8540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800 N/m</a:t>
            </a:r>
          </a:p>
        </p:txBody>
      </p:sp>
      <p:sp>
        <p:nvSpPr>
          <p:cNvPr id="5146" name="Line 30">
            <a:extLst>
              <a:ext uri="{FF2B5EF4-FFF2-40B4-BE49-F238E27FC236}">
                <a16:creationId xmlns:a16="http://schemas.microsoft.com/office/drawing/2014/main" id="{BD417E3F-FAB6-45BA-803D-82CDB6494D47}"/>
              </a:ext>
            </a:extLst>
          </p:cNvPr>
          <p:cNvSpPr>
            <a:spLocks noChangeShapeType="1"/>
          </p:cNvSpPr>
          <p:nvPr/>
        </p:nvSpPr>
        <p:spPr bwMode="auto">
          <a:xfrm>
            <a:off x="7019410" y="1461219"/>
            <a:ext cx="4763" cy="4587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7" name="Line 31">
            <a:extLst>
              <a:ext uri="{FF2B5EF4-FFF2-40B4-BE49-F238E27FC236}">
                <a16:creationId xmlns:a16="http://schemas.microsoft.com/office/drawing/2014/main" id="{4D918AA2-1133-42AA-9494-1F5B3127292E}"/>
              </a:ext>
            </a:extLst>
          </p:cNvPr>
          <p:cNvSpPr>
            <a:spLocks noChangeShapeType="1"/>
          </p:cNvSpPr>
          <p:nvPr/>
        </p:nvSpPr>
        <p:spPr bwMode="auto">
          <a:xfrm>
            <a:off x="7528998" y="1343744"/>
            <a:ext cx="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8" name="Line 32">
            <a:extLst>
              <a:ext uri="{FF2B5EF4-FFF2-40B4-BE49-F238E27FC236}">
                <a16:creationId xmlns:a16="http://schemas.microsoft.com/office/drawing/2014/main" id="{A862FDD6-B0C2-4335-BDD4-F30340ADB182}"/>
              </a:ext>
            </a:extLst>
          </p:cNvPr>
          <p:cNvSpPr>
            <a:spLocks noChangeShapeType="1"/>
          </p:cNvSpPr>
          <p:nvPr/>
        </p:nvSpPr>
        <p:spPr bwMode="auto">
          <a:xfrm>
            <a:off x="6449498" y="1559644"/>
            <a:ext cx="0" cy="360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9" name="Text Box 33">
            <a:extLst>
              <a:ext uri="{FF2B5EF4-FFF2-40B4-BE49-F238E27FC236}">
                <a16:creationId xmlns:a16="http://schemas.microsoft.com/office/drawing/2014/main" id="{785E80C9-B049-48FC-A810-4551F9B06AD5}"/>
              </a:ext>
            </a:extLst>
          </p:cNvPr>
          <p:cNvSpPr txBox="1">
            <a:spLocks noChangeArrowheads="1"/>
          </p:cNvSpPr>
          <p:nvPr/>
        </p:nvSpPr>
        <p:spPr bwMode="auto">
          <a:xfrm>
            <a:off x="8089445" y="2132856"/>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60</a:t>
            </a:r>
            <a:r>
              <a:rPr lang="en-US" altLang="en-US" sz="1400" baseline="30000" dirty="0"/>
              <a:t>o</a:t>
            </a:r>
            <a:endParaRPr lang="en-US" altLang="en-US" sz="1400" dirty="0"/>
          </a:p>
        </p:txBody>
      </p:sp>
      <p:sp>
        <p:nvSpPr>
          <p:cNvPr id="5150" name="Line 34">
            <a:extLst>
              <a:ext uri="{FF2B5EF4-FFF2-40B4-BE49-F238E27FC236}">
                <a16:creationId xmlns:a16="http://schemas.microsoft.com/office/drawing/2014/main" id="{F44FCDCA-2503-449F-B60F-92824B0CB7E6}"/>
              </a:ext>
            </a:extLst>
          </p:cNvPr>
          <p:cNvSpPr>
            <a:spLocks noChangeShapeType="1"/>
          </p:cNvSpPr>
          <p:nvPr/>
        </p:nvSpPr>
        <p:spPr bwMode="auto">
          <a:xfrm>
            <a:off x="5223948" y="4223469"/>
            <a:ext cx="5048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1" name="Text Box 35">
            <a:extLst>
              <a:ext uri="{FF2B5EF4-FFF2-40B4-BE49-F238E27FC236}">
                <a16:creationId xmlns:a16="http://schemas.microsoft.com/office/drawing/2014/main" id="{DFA13056-37F5-407A-BA10-5892D791C75D}"/>
              </a:ext>
            </a:extLst>
          </p:cNvPr>
          <p:cNvSpPr txBox="1">
            <a:spLocks noChangeArrowheads="1"/>
          </p:cNvSpPr>
          <p:nvPr/>
        </p:nvSpPr>
        <p:spPr bwMode="auto">
          <a:xfrm>
            <a:off x="5223948" y="3936132"/>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75</a:t>
            </a:r>
            <a:r>
              <a:rPr lang="en-US" altLang="en-US" sz="1400" baseline="30000"/>
              <a:t>o</a:t>
            </a:r>
            <a:endParaRPr lang="en-US" altLang="en-US" sz="1400"/>
          </a:p>
        </p:txBody>
      </p:sp>
      <p:sp>
        <p:nvSpPr>
          <p:cNvPr id="5152" name="Line 36">
            <a:extLst>
              <a:ext uri="{FF2B5EF4-FFF2-40B4-BE49-F238E27FC236}">
                <a16:creationId xmlns:a16="http://schemas.microsoft.com/office/drawing/2014/main" id="{56437152-3943-42A5-8484-CF0B5149F1E2}"/>
              </a:ext>
            </a:extLst>
          </p:cNvPr>
          <p:cNvSpPr>
            <a:spLocks noChangeShapeType="1"/>
          </p:cNvSpPr>
          <p:nvPr/>
        </p:nvSpPr>
        <p:spPr bwMode="auto">
          <a:xfrm flipV="1">
            <a:off x="5989123" y="970682"/>
            <a:ext cx="0" cy="5048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3" name="Line 37">
            <a:extLst>
              <a:ext uri="{FF2B5EF4-FFF2-40B4-BE49-F238E27FC236}">
                <a16:creationId xmlns:a16="http://schemas.microsoft.com/office/drawing/2014/main" id="{31127094-47DC-455C-832C-18A40B7F005C}"/>
              </a:ext>
            </a:extLst>
          </p:cNvPr>
          <p:cNvSpPr>
            <a:spLocks noChangeShapeType="1"/>
          </p:cNvSpPr>
          <p:nvPr/>
        </p:nvSpPr>
        <p:spPr bwMode="auto">
          <a:xfrm flipV="1">
            <a:off x="8058980" y="976237"/>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4" name="Line 38">
            <a:extLst>
              <a:ext uri="{FF2B5EF4-FFF2-40B4-BE49-F238E27FC236}">
                <a16:creationId xmlns:a16="http://schemas.microsoft.com/office/drawing/2014/main" id="{3BE2B1E7-55CB-4E63-A516-C354B9C2109F}"/>
              </a:ext>
            </a:extLst>
          </p:cNvPr>
          <p:cNvSpPr>
            <a:spLocks noChangeShapeType="1"/>
          </p:cNvSpPr>
          <p:nvPr/>
        </p:nvSpPr>
        <p:spPr bwMode="auto">
          <a:xfrm>
            <a:off x="7078148" y="1054819"/>
            <a:ext cx="0" cy="288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5" name="Text Box 39">
            <a:extLst>
              <a:ext uri="{FF2B5EF4-FFF2-40B4-BE49-F238E27FC236}">
                <a16:creationId xmlns:a16="http://schemas.microsoft.com/office/drawing/2014/main" id="{B8E73BA2-618D-4DD0-BC15-F8FDDD1EF838}"/>
              </a:ext>
            </a:extLst>
          </p:cNvPr>
          <p:cNvSpPr txBox="1">
            <a:spLocks noChangeArrowheads="1"/>
          </p:cNvSpPr>
          <p:nvPr/>
        </p:nvSpPr>
        <p:spPr bwMode="auto">
          <a:xfrm>
            <a:off x="6244156" y="802783"/>
            <a:ext cx="627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0.3 m</a:t>
            </a:r>
          </a:p>
        </p:txBody>
      </p:sp>
      <p:sp>
        <p:nvSpPr>
          <p:cNvPr id="5156" name="Text Box 40">
            <a:extLst>
              <a:ext uri="{FF2B5EF4-FFF2-40B4-BE49-F238E27FC236}">
                <a16:creationId xmlns:a16="http://schemas.microsoft.com/office/drawing/2014/main" id="{212984F1-0E90-4B06-A157-BD3FB5DF8A78}"/>
              </a:ext>
            </a:extLst>
          </p:cNvPr>
          <p:cNvSpPr txBox="1">
            <a:spLocks noChangeArrowheads="1"/>
          </p:cNvSpPr>
          <p:nvPr/>
        </p:nvSpPr>
        <p:spPr bwMode="auto">
          <a:xfrm>
            <a:off x="7240071" y="789896"/>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0.3 m</a:t>
            </a:r>
          </a:p>
        </p:txBody>
      </p:sp>
      <p:sp>
        <p:nvSpPr>
          <p:cNvPr id="5157" name="Text Box 41">
            <a:extLst>
              <a:ext uri="{FF2B5EF4-FFF2-40B4-BE49-F238E27FC236}">
                <a16:creationId xmlns:a16="http://schemas.microsoft.com/office/drawing/2014/main" id="{15BF44CF-E2EF-495B-965F-E5FE0A24213A}"/>
              </a:ext>
            </a:extLst>
          </p:cNvPr>
          <p:cNvSpPr txBox="1">
            <a:spLocks noChangeArrowheads="1"/>
          </p:cNvSpPr>
          <p:nvPr/>
        </p:nvSpPr>
        <p:spPr bwMode="auto">
          <a:xfrm>
            <a:off x="4656412" y="3921052"/>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a:t>
            </a:r>
          </a:p>
        </p:txBody>
      </p:sp>
      <p:sp>
        <p:nvSpPr>
          <p:cNvPr id="5158" name="Text Box 42">
            <a:extLst>
              <a:ext uri="{FF2B5EF4-FFF2-40B4-BE49-F238E27FC236}">
                <a16:creationId xmlns:a16="http://schemas.microsoft.com/office/drawing/2014/main" id="{3B2F1170-CE0F-4FBB-ABAB-74990A6D201B}"/>
              </a:ext>
            </a:extLst>
          </p:cNvPr>
          <p:cNvSpPr txBox="1">
            <a:spLocks noChangeArrowheads="1"/>
          </p:cNvSpPr>
          <p:nvPr/>
        </p:nvSpPr>
        <p:spPr bwMode="auto">
          <a:xfrm>
            <a:off x="5204898" y="2802657"/>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p>
        </p:txBody>
      </p:sp>
      <p:sp>
        <p:nvSpPr>
          <p:cNvPr id="5159" name="Text Box 43">
            <a:extLst>
              <a:ext uri="{FF2B5EF4-FFF2-40B4-BE49-F238E27FC236}">
                <a16:creationId xmlns:a16="http://schemas.microsoft.com/office/drawing/2014/main" id="{031C3AF7-3E6F-426E-A924-1578D64B46FD}"/>
              </a:ext>
            </a:extLst>
          </p:cNvPr>
          <p:cNvSpPr txBox="1">
            <a:spLocks noChangeArrowheads="1"/>
          </p:cNvSpPr>
          <p:nvPr/>
        </p:nvSpPr>
        <p:spPr bwMode="auto">
          <a:xfrm>
            <a:off x="5584310" y="1631082"/>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p>
        </p:txBody>
      </p:sp>
      <p:sp>
        <p:nvSpPr>
          <p:cNvPr id="5160" name="Text Box 44">
            <a:extLst>
              <a:ext uri="{FF2B5EF4-FFF2-40B4-BE49-F238E27FC236}">
                <a16:creationId xmlns:a16="http://schemas.microsoft.com/office/drawing/2014/main" id="{E81912B8-0C06-4FB8-8C5D-B017BA3AFE74}"/>
              </a:ext>
            </a:extLst>
          </p:cNvPr>
          <p:cNvSpPr txBox="1">
            <a:spLocks noChangeArrowheads="1"/>
          </p:cNvSpPr>
          <p:nvPr/>
        </p:nvSpPr>
        <p:spPr bwMode="auto">
          <a:xfrm>
            <a:off x="7076560" y="1939057"/>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5161" name="Text Box 45">
            <a:extLst>
              <a:ext uri="{FF2B5EF4-FFF2-40B4-BE49-F238E27FC236}">
                <a16:creationId xmlns:a16="http://schemas.microsoft.com/office/drawing/2014/main" id="{049D1289-159D-4197-B966-D7D5F176479B}"/>
              </a:ext>
            </a:extLst>
          </p:cNvPr>
          <p:cNvSpPr txBox="1">
            <a:spLocks noChangeArrowheads="1"/>
          </p:cNvSpPr>
          <p:nvPr/>
        </p:nvSpPr>
        <p:spPr bwMode="auto">
          <a:xfrm>
            <a:off x="7724260" y="1939057"/>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a:t>
            </a:r>
          </a:p>
        </p:txBody>
      </p:sp>
      <p:sp>
        <p:nvSpPr>
          <p:cNvPr id="5162" name="Text Box 46">
            <a:extLst>
              <a:ext uri="{FF2B5EF4-FFF2-40B4-BE49-F238E27FC236}">
                <a16:creationId xmlns:a16="http://schemas.microsoft.com/office/drawing/2014/main" id="{986CB589-9391-47CD-9718-FE083FE5B08A}"/>
              </a:ext>
            </a:extLst>
          </p:cNvPr>
          <p:cNvSpPr txBox="1">
            <a:spLocks noChangeArrowheads="1"/>
          </p:cNvSpPr>
          <p:nvPr/>
        </p:nvSpPr>
        <p:spPr bwMode="auto">
          <a:xfrm>
            <a:off x="387340" y="854318"/>
            <a:ext cx="31877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Determine the reaction forces acting on the frame at the pin at A and the roller at E. All pins and surfaces are smooth.</a:t>
            </a:r>
          </a:p>
        </p:txBody>
      </p:sp>
      <p:cxnSp>
        <p:nvCxnSpPr>
          <p:cNvPr id="3" name="Straight Connector 2">
            <a:extLst>
              <a:ext uri="{FF2B5EF4-FFF2-40B4-BE49-F238E27FC236}">
                <a16:creationId xmlns:a16="http://schemas.microsoft.com/office/drawing/2014/main" id="{38734CCE-69BD-F9E8-8372-73CEF5E98726}"/>
              </a:ext>
            </a:extLst>
          </p:cNvPr>
          <p:cNvCxnSpPr/>
          <p:nvPr/>
        </p:nvCxnSpPr>
        <p:spPr>
          <a:xfrm>
            <a:off x="387340" y="629980"/>
            <a:ext cx="786714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Freeform: Shape 1">
            <a:extLst>
              <a:ext uri="{FF2B5EF4-FFF2-40B4-BE49-F238E27FC236}">
                <a16:creationId xmlns:a16="http://schemas.microsoft.com/office/drawing/2014/main" id="{66C0D8F0-43F7-F5ED-CBC0-AD44CA6A0185}"/>
              </a:ext>
            </a:extLst>
          </p:cNvPr>
          <p:cNvSpPr/>
          <p:nvPr/>
        </p:nvSpPr>
        <p:spPr>
          <a:xfrm>
            <a:off x="4826556" y="4441892"/>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4" name="Freeform: Shape 3">
            <a:extLst>
              <a:ext uri="{FF2B5EF4-FFF2-40B4-BE49-F238E27FC236}">
                <a16:creationId xmlns:a16="http://schemas.microsoft.com/office/drawing/2014/main" id="{1DA7103B-2D82-C4E7-FFFB-798A990AC34B}"/>
              </a:ext>
            </a:extLst>
          </p:cNvPr>
          <p:cNvSpPr/>
          <p:nvPr/>
        </p:nvSpPr>
        <p:spPr>
          <a:xfrm rot="18598185">
            <a:off x="7982578" y="2067794"/>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cxnSp>
        <p:nvCxnSpPr>
          <p:cNvPr id="6" name="Straight Arrow Connector 5">
            <a:extLst>
              <a:ext uri="{FF2B5EF4-FFF2-40B4-BE49-F238E27FC236}">
                <a16:creationId xmlns:a16="http://schemas.microsoft.com/office/drawing/2014/main" id="{1E801144-0AFE-68FF-BE84-FF86B8C63070}"/>
              </a:ext>
            </a:extLst>
          </p:cNvPr>
          <p:cNvCxnSpPr/>
          <p:nvPr/>
        </p:nvCxnSpPr>
        <p:spPr>
          <a:xfrm>
            <a:off x="6003411" y="1192137"/>
            <a:ext cx="105886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F30FFEE0-8861-6A66-3E03-2811A8578B67}"/>
              </a:ext>
            </a:extLst>
          </p:cNvPr>
          <p:cNvCxnSpPr>
            <a:cxnSpLocks/>
            <a:endCxn id="5153" idx="0"/>
          </p:cNvCxnSpPr>
          <p:nvPr/>
        </p:nvCxnSpPr>
        <p:spPr>
          <a:xfrm>
            <a:off x="7112036" y="1192137"/>
            <a:ext cx="946944"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52A0474-A297-CCA3-7A57-958EA4BF5C60}"/>
              </a:ext>
            </a:extLst>
          </p:cNvPr>
          <p:cNvCxnSpPr/>
          <p:nvPr/>
        </p:nvCxnSpPr>
        <p:spPr>
          <a:xfrm flipV="1">
            <a:off x="5008048" y="1964457"/>
            <a:ext cx="0" cy="3580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2A50CAE3-03A0-19EC-59C4-DE1741D5E388}"/>
              </a:ext>
            </a:extLst>
          </p:cNvPr>
          <p:cNvCxnSpPr/>
          <p:nvPr/>
        </p:nvCxnSpPr>
        <p:spPr>
          <a:xfrm>
            <a:off x="5008048" y="2851919"/>
            <a:ext cx="0" cy="3523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02130DC-B5A3-1B3E-1CC6-1F296BF165E9}"/>
              </a:ext>
            </a:extLst>
          </p:cNvPr>
          <p:cNvCxnSpPr/>
          <p:nvPr/>
        </p:nvCxnSpPr>
        <p:spPr>
          <a:xfrm>
            <a:off x="4988998" y="3859982"/>
            <a:ext cx="0" cy="3523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B4D61B4-7ADE-5459-EBA4-557D586BE9D5}"/>
              </a:ext>
            </a:extLst>
          </p:cNvPr>
          <p:cNvCxnSpPr/>
          <p:nvPr/>
        </p:nvCxnSpPr>
        <p:spPr>
          <a:xfrm flipV="1">
            <a:off x="5008048" y="3240806"/>
            <a:ext cx="0" cy="3580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a:extLst>
              <a:ext uri="{FF2B5EF4-FFF2-40B4-BE49-F238E27FC236}">
                <a16:creationId xmlns:a16="http://schemas.microsoft.com/office/drawing/2014/main" id="{FE51C20C-6099-4F32-B51B-316B451CE644}"/>
              </a:ext>
            </a:extLst>
          </p:cNvPr>
          <p:cNvSpPr>
            <a:spLocks noChangeArrowheads="1"/>
          </p:cNvSpPr>
          <p:nvPr/>
        </p:nvSpPr>
        <p:spPr bwMode="auto">
          <a:xfrm rot="1279323">
            <a:off x="1474788" y="2060575"/>
            <a:ext cx="73025" cy="2447925"/>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6147" name="Rectangle 6">
            <a:extLst>
              <a:ext uri="{FF2B5EF4-FFF2-40B4-BE49-F238E27FC236}">
                <a16:creationId xmlns:a16="http://schemas.microsoft.com/office/drawing/2014/main" id="{47B57870-CD79-47BD-AD00-9BCDBD3FBCCE}"/>
              </a:ext>
            </a:extLst>
          </p:cNvPr>
          <p:cNvSpPr>
            <a:spLocks noChangeArrowheads="1"/>
          </p:cNvSpPr>
          <p:nvPr/>
        </p:nvSpPr>
        <p:spPr bwMode="auto">
          <a:xfrm>
            <a:off x="1906588" y="2130425"/>
            <a:ext cx="2160587" cy="73025"/>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6148" name="Rectangle 8">
            <a:extLst>
              <a:ext uri="{FF2B5EF4-FFF2-40B4-BE49-F238E27FC236}">
                <a16:creationId xmlns:a16="http://schemas.microsoft.com/office/drawing/2014/main" id="{6AAF2839-C83F-4073-9F11-46509E89D11D}"/>
              </a:ext>
            </a:extLst>
          </p:cNvPr>
          <p:cNvSpPr>
            <a:spLocks noChangeArrowheads="1"/>
          </p:cNvSpPr>
          <p:nvPr/>
        </p:nvSpPr>
        <p:spPr bwMode="auto">
          <a:xfrm rot="3119621">
            <a:off x="2207419" y="1745456"/>
            <a:ext cx="84138" cy="2155825"/>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6149" name="Oval 10">
            <a:extLst>
              <a:ext uri="{FF2B5EF4-FFF2-40B4-BE49-F238E27FC236}">
                <a16:creationId xmlns:a16="http://schemas.microsoft.com/office/drawing/2014/main" id="{CB2E23BC-50EC-4102-921D-7E600727C58C}"/>
              </a:ext>
            </a:extLst>
          </p:cNvPr>
          <p:cNvSpPr>
            <a:spLocks noChangeArrowheads="1"/>
          </p:cNvSpPr>
          <p:nvPr/>
        </p:nvSpPr>
        <p:spPr bwMode="auto">
          <a:xfrm>
            <a:off x="1414463" y="3417888"/>
            <a:ext cx="71437"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50" name="Oval 11">
            <a:extLst>
              <a:ext uri="{FF2B5EF4-FFF2-40B4-BE49-F238E27FC236}">
                <a16:creationId xmlns:a16="http://schemas.microsoft.com/office/drawing/2014/main" id="{D4B0F006-CEE1-4B92-A73E-E4977C0C5F96}"/>
              </a:ext>
            </a:extLst>
          </p:cNvPr>
          <p:cNvSpPr>
            <a:spLocks noChangeArrowheads="1"/>
          </p:cNvSpPr>
          <p:nvPr/>
        </p:nvSpPr>
        <p:spPr bwMode="auto">
          <a:xfrm>
            <a:off x="1908175" y="2130425"/>
            <a:ext cx="71438"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51" name="Oval 13">
            <a:extLst>
              <a:ext uri="{FF2B5EF4-FFF2-40B4-BE49-F238E27FC236}">
                <a16:creationId xmlns:a16="http://schemas.microsoft.com/office/drawing/2014/main" id="{B9CE26AC-C3D3-47F9-86BF-44C51EEE8172}"/>
              </a:ext>
            </a:extLst>
          </p:cNvPr>
          <p:cNvSpPr>
            <a:spLocks noChangeArrowheads="1"/>
          </p:cNvSpPr>
          <p:nvPr/>
        </p:nvSpPr>
        <p:spPr bwMode="auto">
          <a:xfrm>
            <a:off x="3024188" y="2149475"/>
            <a:ext cx="71437"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52" name="Line 14">
            <a:extLst>
              <a:ext uri="{FF2B5EF4-FFF2-40B4-BE49-F238E27FC236}">
                <a16:creationId xmlns:a16="http://schemas.microsoft.com/office/drawing/2014/main" id="{294D71F5-A66C-474A-AACA-F4B1A53F2659}"/>
              </a:ext>
            </a:extLst>
          </p:cNvPr>
          <p:cNvSpPr>
            <a:spLocks noChangeShapeType="1"/>
          </p:cNvSpPr>
          <p:nvPr/>
        </p:nvSpPr>
        <p:spPr bwMode="auto">
          <a:xfrm flipH="1">
            <a:off x="814388" y="2178050"/>
            <a:ext cx="863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 name="Line 15">
            <a:extLst>
              <a:ext uri="{FF2B5EF4-FFF2-40B4-BE49-F238E27FC236}">
                <a16:creationId xmlns:a16="http://schemas.microsoft.com/office/drawing/2014/main" id="{CB4B52A3-0D18-4014-B18B-522D25CCEC60}"/>
              </a:ext>
            </a:extLst>
          </p:cNvPr>
          <p:cNvSpPr>
            <a:spLocks noChangeShapeType="1"/>
          </p:cNvSpPr>
          <p:nvPr/>
        </p:nvSpPr>
        <p:spPr bwMode="auto">
          <a:xfrm flipH="1">
            <a:off x="827088" y="3427413"/>
            <a:ext cx="431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 name="Line 16">
            <a:extLst>
              <a:ext uri="{FF2B5EF4-FFF2-40B4-BE49-F238E27FC236}">
                <a16:creationId xmlns:a16="http://schemas.microsoft.com/office/drawing/2014/main" id="{B58153F9-D6EA-4D2B-B811-32ED9F3F6DA8}"/>
              </a:ext>
            </a:extLst>
          </p:cNvPr>
          <p:cNvSpPr>
            <a:spLocks noChangeShapeType="1"/>
          </p:cNvSpPr>
          <p:nvPr/>
        </p:nvSpPr>
        <p:spPr bwMode="auto">
          <a:xfrm flipH="1">
            <a:off x="750888" y="4454358"/>
            <a:ext cx="2159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 name="Text Box 17">
            <a:extLst>
              <a:ext uri="{FF2B5EF4-FFF2-40B4-BE49-F238E27FC236}">
                <a16:creationId xmlns:a16="http://schemas.microsoft.com/office/drawing/2014/main" id="{554D1461-5AF6-4F00-94C9-D90A455A464C}"/>
              </a:ext>
            </a:extLst>
          </p:cNvPr>
          <p:cNvSpPr txBox="1">
            <a:spLocks noChangeArrowheads="1"/>
          </p:cNvSpPr>
          <p:nvPr/>
        </p:nvSpPr>
        <p:spPr bwMode="auto">
          <a:xfrm>
            <a:off x="268136" y="2540800"/>
            <a:ext cx="569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0.3 m</a:t>
            </a:r>
          </a:p>
        </p:txBody>
      </p:sp>
      <p:sp>
        <p:nvSpPr>
          <p:cNvPr id="6156" name="Text Box 18">
            <a:extLst>
              <a:ext uri="{FF2B5EF4-FFF2-40B4-BE49-F238E27FC236}">
                <a16:creationId xmlns:a16="http://schemas.microsoft.com/office/drawing/2014/main" id="{17A30A3E-B4B2-4BC7-8924-5DC5B69F53F3}"/>
              </a:ext>
            </a:extLst>
          </p:cNvPr>
          <p:cNvSpPr txBox="1">
            <a:spLocks noChangeArrowheads="1"/>
          </p:cNvSpPr>
          <p:nvPr/>
        </p:nvSpPr>
        <p:spPr bwMode="auto">
          <a:xfrm>
            <a:off x="220953" y="3612900"/>
            <a:ext cx="569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0.3 m</a:t>
            </a:r>
          </a:p>
        </p:txBody>
      </p:sp>
      <p:sp>
        <p:nvSpPr>
          <p:cNvPr id="6157" name="Text Box 22">
            <a:extLst>
              <a:ext uri="{FF2B5EF4-FFF2-40B4-BE49-F238E27FC236}">
                <a16:creationId xmlns:a16="http://schemas.microsoft.com/office/drawing/2014/main" id="{3F39852F-7402-4EAE-B877-4AD58A2B7777}"/>
              </a:ext>
            </a:extLst>
          </p:cNvPr>
          <p:cNvSpPr txBox="1">
            <a:spLocks noChangeArrowheads="1"/>
          </p:cNvSpPr>
          <p:nvPr/>
        </p:nvSpPr>
        <p:spPr bwMode="auto">
          <a:xfrm>
            <a:off x="1133475" y="1590674"/>
            <a:ext cx="8540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400 N/m</a:t>
            </a:r>
          </a:p>
        </p:txBody>
      </p:sp>
      <p:sp>
        <p:nvSpPr>
          <p:cNvPr id="6158" name="Text Box 27">
            <a:extLst>
              <a:ext uri="{FF2B5EF4-FFF2-40B4-BE49-F238E27FC236}">
                <a16:creationId xmlns:a16="http://schemas.microsoft.com/office/drawing/2014/main" id="{5794DB2B-94C7-476A-928E-2C772D4B0462}"/>
              </a:ext>
            </a:extLst>
          </p:cNvPr>
          <p:cNvSpPr txBox="1">
            <a:spLocks noChangeArrowheads="1"/>
          </p:cNvSpPr>
          <p:nvPr/>
        </p:nvSpPr>
        <p:spPr bwMode="auto">
          <a:xfrm>
            <a:off x="1185863" y="4149725"/>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75</a:t>
            </a:r>
            <a:r>
              <a:rPr lang="en-US" altLang="en-US" sz="1400" baseline="30000"/>
              <a:t>o</a:t>
            </a:r>
            <a:endParaRPr lang="en-US" altLang="en-US" sz="1400"/>
          </a:p>
        </p:txBody>
      </p:sp>
      <p:sp>
        <p:nvSpPr>
          <p:cNvPr id="6159" name="Text Box 29">
            <a:extLst>
              <a:ext uri="{FF2B5EF4-FFF2-40B4-BE49-F238E27FC236}">
                <a16:creationId xmlns:a16="http://schemas.microsoft.com/office/drawing/2014/main" id="{1C9E240B-A1B5-4163-9AF1-48EAA7C4735C}"/>
              </a:ext>
            </a:extLst>
          </p:cNvPr>
          <p:cNvSpPr txBox="1">
            <a:spLocks noChangeArrowheads="1"/>
          </p:cNvSpPr>
          <p:nvPr/>
        </p:nvSpPr>
        <p:spPr bwMode="auto">
          <a:xfrm>
            <a:off x="1166813" y="301625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p>
        </p:txBody>
      </p:sp>
      <p:sp>
        <p:nvSpPr>
          <p:cNvPr id="6160" name="Text Box 30">
            <a:extLst>
              <a:ext uri="{FF2B5EF4-FFF2-40B4-BE49-F238E27FC236}">
                <a16:creationId xmlns:a16="http://schemas.microsoft.com/office/drawing/2014/main" id="{3DCD7689-BDA7-4B20-870D-C42572AF6ECE}"/>
              </a:ext>
            </a:extLst>
          </p:cNvPr>
          <p:cNvSpPr txBox="1">
            <a:spLocks noChangeArrowheads="1"/>
          </p:cNvSpPr>
          <p:nvPr/>
        </p:nvSpPr>
        <p:spPr bwMode="auto">
          <a:xfrm>
            <a:off x="1546225" y="1844675"/>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p>
        </p:txBody>
      </p:sp>
      <p:sp>
        <p:nvSpPr>
          <p:cNvPr id="6161" name="Text Box 31">
            <a:extLst>
              <a:ext uri="{FF2B5EF4-FFF2-40B4-BE49-F238E27FC236}">
                <a16:creationId xmlns:a16="http://schemas.microsoft.com/office/drawing/2014/main" id="{FB750186-37B2-4994-AD70-6B8339F02447}"/>
              </a:ext>
            </a:extLst>
          </p:cNvPr>
          <p:cNvSpPr txBox="1">
            <a:spLocks noChangeArrowheads="1"/>
          </p:cNvSpPr>
          <p:nvPr/>
        </p:nvSpPr>
        <p:spPr bwMode="auto">
          <a:xfrm>
            <a:off x="3038475" y="215265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6162" name="Text Box 32">
            <a:extLst>
              <a:ext uri="{FF2B5EF4-FFF2-40B4-BE49-F238E27FC236}">
                <a16:creationId xmlns:a16="http://schemas.microsoft.com/office/drawing/2014/main" id="{C0C53B8D-7593-4B86-9BA9-1EE3B1EC00B5}"/>
              </a:ext>
            </a:extLst>
          </p:cNvPr>
          <p:cNvSpPr txBox="1">
            <a:spLocks noChangeArrowheads="1"/>
          </p:cNvSpPr>
          <p:nvPr/>
        </p:nvSpPr>
        <p:spPr bwMode="auto">
          <a:xfrm>
            <a:off x="4140200" y="249237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a:t>
            </a:r>
          </a:p>
        </p:txBody>
      </p:sp>
      <p:sp>
        <p:nvSpPr>
          <p:cNvPr id="6163" name="Line 33">
            <a:extLst>
              <a:ext uri="{FF2B5EF4-FFF2-40B4-BE49-F238E27FC236}">
                <a16:creationId xmlns:a16="http://schemas.microsoft.com/office/drawing/2014/main" id="{283AB709-1159-4C71-8B40-A5B99E851B79}"/>
              </a:ext>
            </a:extLst>
          </p:cNvPr>
          <p:cNvSpPr>
            <a:spLocks noChangeShapeType="1"/>
          </p:cNvSpPr>
          <p:nvPr/>
        </p:nvSpPr>
        <p:spPr bwMode="auto">
          <a:xfrm>
            <a:off x="1042988" y="4437063"/>
            <a:ext cx="503237"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4" name="Line 34">
            <a:extLst>
              <a:ext uri="{FF2B5EF4-FFF2-40B4-BE49-F238E27FC236}">
                <a16:creationId xmlns:a16="http://schemas.microsoft.com/office/drawing/2014/main" id="{560ADCFB-81B0-42E6-BBD8-FBFDBCD376FD}"/>
              </a:ext>
            </a:extLst>
          </p:cNvPr>
          <p:cNvSpPr>
            <a:spLocks noChangeShapeType="1"/>
          </p:cNvSpPr>
          <p:nvPr/>
        </p:nvSpPr>
        <p:spPr bwMode="auto">
          <a:xfrm flipV="1">
            <a:off x="1042988" y="3860800"/>
            <a:ext cx="0" cy="576263"/>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5" name="Line 35">
            <a:extLst>
              <a:ext uri="{FF2B5EF4-FFF2-40B4-BE49-F238E27FC236}">
                <a16:creationId xmlns:a16="http://schemas.microsoft.com/office/drawing/2014/main" id="{3738F8CD-4872-492F-86DC-53AF93998C31}"/>
              </a:ext>
            </a:extLst>
          </p:cNvPr>
          <p:cNvSpPr>
            <a:spLocks noChangeShapeType="1"/>
          </p:cNvSpPr>
          <p:nvPr/>
        </p:nvSpPr>
        <p:spPr bwMode="auto">
          <a:xfrm flipH="1" flipV="1">
            <a:off x="4067175" y="2205038"/>
            <a:ext cx="431800" cy="43180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6" name="Text Box 36">
            <a:extLst>
              <a:ext uri="{FF2B5EF4-FFF2-40B4-BE49-F238E27FC236}">
                <a16:creationId xmlns:a16="http://schemas.microsoft.com/office/drawing/2014/main" id="{1086F6AE-94A6-46FD-976B-A93498A18CAD}"/>
              </a:ext>
            </a:extLst>
          </p:cNvPr>
          <p:cNvSpPr txBox="1">
            <a:spLocks noChangeArrowheads="1"/>
          </p:cNvSpPr>
          <p:nvPr/>
        </p:nvSpPr>
        <p:spPr bwMode="auto">
          <a:xfrm>
            <a:off x="1355682" y="4446587"/>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a:t>
            </a:r>
            <a:r>
              <a:rPr lang="en-US" altLang="en-US" baseline="-25000" dirty="0"/>
              <a:t>x</a:t>
            </a:r>
            <a:endParaRPr lang="en-US" altLang="en-US" dirty="0"/>
          </a:p>
        </p:txBody>
      </p:sp>
      <p:sp>
        <p:nvSpPr>
          <p:cNvPr id="6167" name="Text Box 37">
            <a:extLst>
              <a:ext uri="{FF2B5EF4-FFF2-40B4-BE49-F238E27FC236}">
                <a16:creationId xmlns:a16="http://schemas.microsoft.com/office/drawing/2014/main" id="{E72374A8-17C4-46BC-A55E-DC2317F957FE}"/>
              </a:ext>
            </a:extLst>
          </p:cNvPr>
          <p:cNvSpPr txBox="1">
            <a:spLocks noChangeArrowheads="1"/>
          </p:cNvSpPr>
          <p:nvPr/>
        </p:nvSpPr>
        <p:spPr bwMode="auto">
          <a:xfrm>
            <a:off x="538163" y="393382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endParaRPr lang="en-US" altLang="en-US"/>
          </a:p>
        </p:txBody>
      </p:sp>
      <p:sp>
        <p:nvSpPr>
          <p:cNvPr id="6168" name="Rectangle 38">
            <a:extLst>
              <a:ext uri="{FF2B5EF4-FFF2-40B4-BE49-F238E27FC236}">
                <a16:creationId xmlns:a16="http://schemas.microsoft.com/office/drawing/2014/main" id="{FE8F1D11-DF0F-43FB-B44B-C0CA501E158B}"/>
              </a:ext>
            </a:extLst>
          </p:cNvPr>
          <p:cNvSpPr>
            <a:spLocks noChangeArrowheads="1"/>
          </p:cNvSpPr>
          <p:nvPr/>
        </p:nvSpPr>
        <p:spPr bwMode="auto">
          <a:xfrm>
            <a:off x="1906588" y="1773238"/>
            <a:ext cx="2160587" cy="360362"/>
          </a:xfrm>
          <a:prstGeom prst="rect">
            <a:avLst/>
          </a:prstGeom>
          <a:solidFill>
            <a:schemeClr val="bg1"/>
          </a:solidFill>
          <a:ln w="9525">
            <a:solidFill>
              <a:schemeClr val="tx1"/>
            </a:solidFill>
            <a:prstDash val="dash"/>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69" name="Line 39">
            <a:extLst>
              <a:ext uri="{FF2B5EF4-FFF2-40B4-BE49-F238E27FC236}">
                <a16:creationId xmlns:a16="http://schemas.microsoft.com/office/drawing/2014/main" id="{49338DF0-5290-434D-BC00-AE97D9099723}"/>
              </a:ext>
            </a:extLst>
          </p:cNvPr>
          <p:cNvSpPr>
            <a:spLocks noChangeShapeType="1"/>
          </p:cNvSpPr>
          <p:nvPr/>
        </p:nvSpPr>
        <p:spPr bwMode="auto">
          <a:xfrm flipV="1">
            <a:off x="4067175" y="1341438"/>
            <a:ext cx="0" cy="4318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170" name="Line 40">
            <a:extLst>
              <a:ext uri="{FF2B5EF4-FFF2-40B4-BE49-F238E27FC236}">
                <a16:creationId xmlns:a16="http://schemas.microsoft.com/office/drawing/2014/main" id="{8657D884-4022-4154-BC23-EC2303C357E9}"/>
              </a:ext>
            </a:extLst>
          </p:cNvPr>
          <p:cNvSpPr>
            <a:spLocks noChangeShapeType="1"/>
          </p:cNvSpPr>
          <p:nvPr/>
        </p:nvSpPr>
        <p:spPr bwMode="auto">
          <a:xfrm flipV="1">
            <a:off x="1906588" y="1341438"/>
            <a:ext cx="2160587" cy="4318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172" name="Text Box 43">
            <a:extLst>
              <a:ext uri="{FF2B5EF4-FFF2-40B4-BE49-F238E27FC236}">
                <a16:creationId xmlns:a16="http://schemas.microsoft.com/office/drawing/2014/main" id="{15137337-913D-4FD3-B279-EB1F0D867C73}"/>
              </a:ext>
            </a:extLst>
          </p:cNvPr>
          <p:cNvSpPr txBox="1">
            <a:spLocks noChangeArrowheads="1"/>
          </p:cNvSpPr>
          <p:nvPr/>
        </p:nvSpPr>
        <p:spPr bwMode="auto">
          <a:xfrm>
            <a:off x="4189411" y="1405587"/>
            <a:ext cx="8540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400 N/m</a:t>
            </a:r>
          </a:p>
        </p:txBody>
      </p:sp>
      <p:sp>
        <p:nvSpPr>
          <p:cNvPr id="6173" name="Line 44">
            <a:extLst>
              <a:ext uri="{FF2B5EF4-FFF2-40B4-BE49-F238E27FC236}">
                <a16:creationId xmlns:a16="http://schemas.microsoft.com/office/drawing/2014/main" id="{67F03D25-F707-47FF-AAA3-03148A74B0EB}"/>
              </a:ext>
            </a:extLst>
          </p:cNvPr>
          <p:cNvSpPr>
            <a:spLocks noChangeShapeType="1"/>
          </p:cNvSpPr>
          <p:nvPr/>
        </p:nvSpPr>
        <p:spPr bwMode="auto">
          <a:xfrm>
            <a:off x="3059113" y="1484313"/>
            <a:ext cx="0" cy="576262"/>
          </a:xfrm>
          <a:prstGeom prst="line">
            <a:avLst/>
          </a:prstGeom>
          <a:noFill/>
          <a:ln w="25400">
            <a:solidFill>
              <a:srgbClr val="00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4" name="Line 45">
            <a:extLst>
              <a:ext uri="{FF2B5EF4-FFF2-40B4-BE49-F238E27FC236}">
                <a16:creationId xmlns:a16="http://schemas.microsoft.com/office/drawing/2014/main" id="{C44F0133-7CD8-4422-B3DD-C7F0419F87AF}"/>
              </a:ext>
            </a:extLst>
          </p:cNvPr>
          <p:cNvSpPr>
            <a:spLocks noChangeShapeType="1"/>
          </p:cNvSpPr>
          <p:nvPr/>
        </p:nvSpPr>
        <p:spPr bwMode="auto">
          <a:xfrm>
            <a:off x="3492500" y="1125538"/>
            <a:ext cx="0" cy="503237"/>
          </a:xfrm>
          <a:prstGeom prst="line">
            <a:avLst/>
          </a:prstGeom>
          <a:noFill/>
          <a:ln w="25400">
            <a:solidFill>
              <a:srgbClr val="00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5" name="Text Box 46">
            <a:extLst>
              <a:ext uri="{FF2B5EF4-FFF2-40B4-BE49-F238E27FC236}">
                <a16:creationId xmlns:a16="http://schemas.microsoft.com/office/drawing/2014/main" id="{B75D25A2-27E1-4872-AB5C-CF16D7E12A21}"/>
              </a:ext>
            </a:extLst>
          </p:cNvPr>
          <p:cNvSpPr txBox="1">
            <a:spLocks noChangeArrowheads="1"/>
          </p:cNvSpPr>
          <p:nvPr/>
        </p:nvSpPr>
        <p:spPr bwMode="auto">
          <a:xfrm>
            <a:off x="2266950" y="1824038"/>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a:t>
            </a:r>
          </a:p>
        </p:txBody>
      </p:sp>
      <p:sp>
        <p:nvSpPr>
          <p:cNvPr id="6176" name="Text Box 47">
            <a:extLst>
              <a:ext uri="{FF2B5EF4-FFF2-40B4-BE49-F238E27FC236}">
                <a16:creationId xmlns:a16="http://schemas.microsoft.com/office/drawing/2014/main" id="{45968166-518A-49B3-9206-81EB3713C6B8}"/>
              </a:ext>
            </a:extLst>
          </p:cNvPr>
          <p:cNvSpPr txBox="1">
            <a:spLocks noChangeArrowheads="1"/>
          </p:cNvSpPr>
          <p:nvPr/>
        </p:nvSpPr>
        <p:spPr bwMode="auto">
          <a:xfrm>
            <a:off x="3635375" y="1392238"/>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a:t>
            </a:r>
          </a:p>
        </p:txBody>
      </p:sp>
      <p:sp>
        <p:nvSpPr>
          <p:cNvPr id="6177" name="Text Box 48">
            <a:extLst>
              <a:ext uri="{FF2B5EF4-FFF2-40B4-BE49-F238E27FC236}">
                <a16:creationId xmlns:a16="http://schemas.microsoft.com/office/drawing/2014/main" id="{BC05C33B-94EA-41FA-9911-AA46F264C9BD}"/>
              </a:ext>
            </a:extLst>
          </p:cNvPr>
          <p:cNvSpPr txBox="1">
            <a:spLocks noChangeArrowheads="1"/>
          </p:cNvSpPr>
          <p:nvPr/>
        </p:nvSpPr>
        <p:spPr bwMode="auto">
          <a:xfrm>
            <a:off x="2627313" y="1268413"/>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r>
              <a:rPr lang="en-US" altLang="en-US" baseline="-25000"/>
              <a:t>1</a:t>
            </a:r>
            <a:endParaRPr lang="en-US" altLang="en-US"/>
          </a:p>
        </p:txBody>
      </p:sp>
      <p:sp>
        <p:nvSpPr>
          <p:cNvPr id="6178" name="Text Box 49">
            <a:extLst>
              <a:ext uri="{FF2B5EF4-FFF2-40B4-BE49-F238E27FC236}">
                <a16:creationId xmlns:a16="http://schemas.microsoft.com/office/drawing/2014/main" id="{DA84F4D3-9935-4356-A9AB-42421F6FA5E3}"/>
              </a:ext>
            </a:extLst>
          </p:cNvPr>
          <p:cNvSpPr txBox="1">
            <a:spLocks noChangeArrowheads="1"/>
          </p:cNvSpPr>
          <p:nvPr/>
        </p:nvSpPr>
        <p:spPr bwMode="auto">
          <a:xfrm>
            <a:off x="3614738" y="857250"/>
            <a:ext cx="433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r>
              <a:rPr lang="en-US" altLang="en-US" baseline="-25000"/>
              <a:t>2</a:t>
            </a:r>
            <a:endParaRPr lang="en-US" altLang="en-US"/>
          </a:p>
        </p:txBody>
      </p:sp>
      <p:sp>
        <p:nvSpPr>
          <p:cNvPr id="6179" name="Line 50">
            <a:extLst>
              <a:ext uri="{FF2B5EF4-FFF2-40B4-BE49-F238E27FC236}">
                <a16:creationId xmlns:a16="http://schemas.microsoft.com/office/drawing/2014/main" id="{02F45D4B-5E6E-44A8-A5C0-38167D93B608}"/>
              </a:ext>
            </a:extLst>
          </p:cNvPr>
          <p:cNvSpPr>
            <a:spLocks noChangeShapeType="1"/>
          </p:cNvSpPr>
          <p:nvPr/>
        </p:nvSpPr>
        <p:spPr bwMode="auto">
          <a:xfrm flipV="1">
            <a:off x="1908175" y="476250"/>
            <a:ext cx="0" cy="1152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0" name="Line 51">
            <a:extLst>
              <a:ext uri="{FF2B5EF4-FFF2-40B4-BE49-F238E27FC236}">
                <a16:creationId xmlns:a16="http://schemas.microsoft.com/office/drawing/2014/main" id="{561D6A5D-B485-47CF-8253-9910254AE1BF}"/>
              </a:ext>
            </a:extLst>
          </p:cNvPr>
          <p:cNvSpPr>
            <a:spLocks noChangeShapeType="1"/>
          </p:cNvSpPr>
          <p:nvPr/>
        </p:nvSpPr>
        <p:spPr bwMode="auto">
          <a:xfrm flipV="1">
            <a:off x="4067175" y="549275"/>
            <a:ext cx="0" cy="647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1" name="Text Box 52">
            <a:extLst>
              <a:ext uri="{FF2B5EF4-FFF2-40B4-BE49-F238E27FC236}">
                <a16:creationId xmlns:a16="http://schemas.microsoft.com/office/drawing/2014/main" id="{7FBF0932-C704-40BF-8100-0895CD363A3D}"/>
              </a:ext>
            </a:extLst>
          </p:cNvPr>
          <p:cNvSpPr txBox="1">
            <a:spLocks noChangeArrowheads="1"/>
          </p:cNvSpPr>
          <p:nvPr/>
        </p:nvSpPr>
        <p:spPr bwMode="auto">
          <a:xfrm>
            <a:off x="2257288" y="258733"/>
            <a:ext cx="569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0.3 m</a:t>
            </a:r>
          </a:p>
        </p:txBody>
      </p:sp>
      <p:sp>
        <p:nvSpPr>
          <p:cNvPr id="6183" name="Line 55">
            <a:extLst>
              <a:ext uri="{FF2B5EF4-FFF2-40B4-BE49-F238E27FC236}">
                <a16:creationId xmlns:a16="http://schemas.microsoft.com/office/drawing/2014/main" id="{4C0BA54A-91CA-4342-A90D-18A5DEC665B1}"/>
              </a:ext>
            </a:extLst>
          </p:cNvPr>
          <p:cNvSpPr>
            <a:spLocks noChangeShapeType="1"/>
          </p:cNvSpPr>
          <p:nvPr/>
        </p:nvSpPr>
        <p:spPr bwMode="auto">
          <a:xfrm>
            <a:off x="4140200" y="2205038"/>
            <a:ext cx="431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4" name="Text Box 56">
            <a:extLst>
              <a:ext uri="{FF2B5EF4-FFF2-40B4-BE49-F238E27FC236}">
                <a16:creationId xmlns:a16="http://schemas.microsoft.com/office/drawing/2014/main" id="{5D12238C-7299-4D41-B5BB-9D82287AF443}"/>
              </a:ext>
            </a:extLst>
          </p:cNvPr>
          <p:cNvSpPr txBox="1">
            <a:spLocks noChangeArrowheads="1"/>
          </p:cNvSpPr>
          <p:nvPr/>
        </p:nvSpPr>
        <p:spPr bwMode="auto">
          <a:xfrm>
            <a:off x="4284663" y="2205038"/>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30</a:t>
            </a:r>
            <a:r>
              <a:rPr lang="en-US" altLang="en-US" sz="1400" baseline="30000"/>
              <a:t>o</a:t>
            </a:r>
            <a:endParaRPr lang="en-US" altLang="en-US" sz="1400"/>
          </a:p>
        </p:txBody>
      </p:sp>
      <p:sp>
        <p:nvSpPr>
          <p:cNvPr id="6185" name="Line 57">
            <a:extLst>
              <a:ext uri="{FF2B5EF4-FFF2-40B4-BE49-F238E27FC236}">
                <a16:creationId xmlns:a16="http://schemas.microsoft.com/office/drawing/2014/main" id="{B119D113-7AB8-466F-ADB9-4316A3FFA8F5}"/>
              </a:ext>
            </a:extLst>
          </p:cNvPr>
          <p:cNvSpPr>
            <a:spLocks noChangeShapeType="1"/>
          </p:cNvSpPr>
          <p:nvPr/>
        </p:nvSpPr>
        <p:spPr bwMode="auto">
          <a:xfrm flipV="1">
            <a:off x="3492500" y="549275"/>
            <a:ext cx="0" cy="43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6" name="Line 58">
            <a:extLst>
              <a:ext uri="{FF2B5EF4-FFF2-40B4-BE49-F238E27FC236}">
                <a16:creationId xmlns:a16="http://schemas.microsoft.com/office/drawing/2014/main" id="{0F073AE1-E0F5-4F85-B71E-4CB411D26A84}"/>
              </a:ext>
            </a:extLst>
          </p:cNvPr>
          <p:cNvSpPr>
            <a:spLocks noChangeShapeType="1"/>
          </p:cNvSpPr>
          <p:nvPr/>
        </p:nvSpPr>
        <p:spPr bwMode="auto">
          <a:xfrm flipV="1">
            <a:off x="3059113" y="476250"/>
            <a:ext cx="0" cy="936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7" name="Text Box 59">
            <a:extLst>
              <a:ext uri="{FF2B5EF4-FFF2-40B4-BE49-F238E27FC236}">
                <a16:creationId xmlns:a16="http://schemas.microsoft.com/office/drawing/2014/main" id="{CD05CCF3-27FF-473D-A258-BF357B656DC5}"/>
              </a:ext>
            </a:extLst>
          </p:cNvPr>
          <p:cNvSpPr txBox="1">
            <a:spLocks noChangeArrowheads="1"/>
          </p:cNvSpPr>
          <p:nvPr/>
        </p:nvSpPr>
        <p:spPr bwMode="auto">
          <a:xfrm>
            <a:off x="3571083" y="315058"/>
            <a:ext cx="6270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0.2 m</a:t>
            </a:r>
          </a:p>
        </p:txBody>
      </p:sp>
      <p:sp>
        <p:nvSpPr>
          <p:cNvPr id="6188" name="Text Box 60">
            <a:extLst>
              <a:ext uri="{FF2B5EF4-FFF2-40B4-BE49-F238E27FC236}">
                <a16:creationId xmlns:a16="http://schemas.microsoft.com/office/drawing/2014/main" id="{7F2D6298-2A66-40A0-A624-FFF65CB83EBD}"/>
              </a:ext>
            </a:extLst>
          </p:cNvPr>
          <p:cNvSpPr txBox="1">
            <a:spLocks noChangeArrowheads="1"/>
          </p:cNvSpPr>
          <p:nvPr/>
        </p:nvSpPr>
        <p:spPr bwMode="auto">
          <a:xfrm>
            <a:off x="3024188" y="282984"/>
            <a:ext cx="569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0.1 m</a:t>
            </a:r>
          </a:p>
        </p:txBody>
      </p:sp>
      <p:graphicFrame>
        <p:nvGraphicFramePr>
          <p:cNvPr id="6189" name="Object 77">
            <a:extLst>
              <a:ext uri="{FF2B5EF4-FFF2-40B4-BE49-F238E27FC236}">
                <a16:creationId xmlns:a16="http://schemas.microsoft.com/office/drawing/2014/main" id="{C172D1D3-D71B-4CF9-A810-49CD458A2C6D}"/>
              </a:ext>
            </a:extLst>
          </p:cNvPr>
          <p:cNvGraphicFramePr>
            <a:graphicFrameLocks noChangeAspect="1"/>
          </p:cNvGraphicFramePr>
          <p:nvPr>
            <p:extLst>
              <p:ext uri="{D42A27DB-BD31-4B8C-83A1-F6EECF244321}">
                <p14:modId xmlns:p14="http://schemas.microsoft.com/office/powerpoint/2010/main" val="3823560878"/>
              </p:ext>
            </p:extLst>
          </p:nvPr>
        </p:nvGraphicFramePr>
        <p:xfrm>
          <a:off x="5424488" y="1225550"/>
          <a:ext cx="3068637" cy="825500"/>
        </p:xfrm>
        <a:graphic>
          <a:graphicData uri="http://schemas.openxmlformats.org/presentationml/2006/ole">
            <mc:AlternateContent xmlns:mc="http://schemas.openxmlformats.org/markup-compatibility/2006">
              <mc:Choice xmlns:v="urn:schemas-microsoft-com:vml" Requires="v">
                <p:oleObj name="Equation" r:id="rId3" imgW="1701720" imgH="457200" progId="Equation.DSMT4">
                  <p:embed/>
                </p:oleObj>
              </mc:Choice>
              <mc:Fallback>
                <p:oleObj name="Equation" r:id="rId3" imgW="1701720" imgH="457200" progId="Equation.DSMT4">
                  <p:embed/>
                  <p:pic>
                    <p:nvPicPr>
                      <p:cNvPr id="0" name="Object 77"/>
                      <p:cNvPicPr>
                        <a:picLocks noChangeAspect="1" noChangeArrowheads="1"/>
                      </p:cNvPicPr>
                      <p:nvPr/>
                    </p:nvPicPr>
                    <p:blipFill>
                      <a:blip r:embed="rId4"/>
                      <a:srcRect/>
                      <a:stretch>
                        <a:fillRect/>
                      </a:stretch>
                    </p:blipFill>
                    <p:spPr bwMode="auto">
                      <a:xfrm>
                        <a:off x="5424488" y="1225550"/>
                        <a:ext cx="3068637" cy="825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90" name="Object 79">
            <a:extLst>
              <a:ext uri="{FF2B5EF4-FFF2-40B4-BE49-F238E27FC236}">
                <a16:creationId xmlns:a16="http://schemas.microsoft.com/office/drawing/2014/main" id="{DFBC1597-E621-412A-9ACC-B2F0563E5F76}"/>
              </a:ext>
            </a:extLst>
          </p:cNvPr>
          <p:cNvGraphicFramePr>
            <a:graphicFrameLocks noChangeAspect="1"/>
          </p:cNvGraphicFramePr>
          <p:nvPr>
            <p:extLst>
              <p:ext uri="{D42A27DB-BD31-4B8C-83A1-F6EECF244321}">
                <p14:modId xmlns:p14="http://schemas.microsoft.com/office/powerpoint/2010/main" val="73339574"/>
              </p:ext>
            </p:extLst>
          </p:nvPr>
        </p:nvGraphicFramePr>
        <p:xfrm>
          <a:off x="3800725" y="3009071"/>
          <a:ext cx="4772025" cy="1479550"/>
        </p:xfrm>
        <a:graphic>
          <a:graphicData uri="http://schemas.openxmlformats.org/presentationml/2006/ole">
            <mc:AlternateContent xmlns:mc="http://schemas.openxmlformats.org/markup-compatibility/2006">
              <mc:Choice xmlns:v="urn:schemas-microsoft-com:vml" Requires="v">
                <p:oleObj name="Equation" r:id="rId5" imgW="2946240" imgH="914400" progId="Equation.DSMT4">
                  <p:embed/>
                </p:oleObj>
              </mc:Choice>
              <mc:Fallback>
                <p:oleObj name="Equation" r:id="rId5" imgW="2946240" imgH="914400" progId="Equation.DSMT4">
                  <p:embed/>
                  <p:pic>
                    <p:nvPicPr>
                      <p:cNvPr id="0" name="Object 79"/>
                      <p:cNvPicPr>
                        <a:picLocks noChangeAspect="1" noChangeArrowheads="1"/>
                      </p:cNvPicPr>
                      <p:nvPr/>
                    </p:nvPicPr>
                    <p:blipFill>
                      <a:blip r:embed="rId6"/>
                      <a:srcRect/>
                      <a:stretch>
                        <a:fillRect/>
                      </a:stretch>
                    </p:blipFill>
                    <p:spPr bwMode="auto">
                      <a:xfrm>
                        <a:off x="3800725" y="3009071"/>
                        <a:ext cx="4772025" cy="1479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191" name="Group 64">
            <a:extLst>
              <a:ext uri="{FF2B5EF4-FFF2-40B4-BE49-F238E27FC236}">
                <a16:creationId xmlns:a16="http://schemas.microsoft.com/office/drawing/2014/main" id="{F4B76069-7E31-4B0E-A893-A4FA3746AA06}"/>
              </a:ext>
            </a:extLst>
          </p:cNvPr>
          <p:cNvGrpSpPr>
            <a:grpSpLocks/>
          </p:cNvGrpSpPr>
          <p:nvPr/>
        </p:nvGrpSpPr>
        <p:grpSpPr bwMode="auto">
          <a:xfrm>
            <a:off x="3387725" y="2917825"/>
            <a:ext cx="331788" cy="366713"/>
            <a:chOff x="3139" y="287"/>
            <a:chExt cx="209" cy="231"/>
          </a:xfrm>
        </p:grpSpPr>
        <p:sp>
          <p:nvSpPr>
            <p:cNvPr id="6215" name="Arc 65">
              <a:extLst>
                <a:ext uri="{FF2B5EF4-FFF2-40B4-BE49-F238E27FC236}">
                  <a16:creationId xmlns:a16="http://schemas.microsoft.com/office/drawing/2014/main" id="{5FCFD1F3-9353-4BD0-AAE4-69625FF6E69D}"/>
                </a:ext>
              </a:extLst>
            </p:cNvPr>
            <p:cNvSpPr>
              <a:spLocks/>
            </p:cNvSpPr>
            <p:nvPr/>
          </p:nvSpPr>
          <p:spPr bwMode="auto">
            <a:xfrm flipH="1" flipV="1">
              <a:off x="3152" y="300"/>
              <a:ext cx="196" cy="203"/>
            </a:xfrm>
            <a:custGeom>
              <a:avLst/>
              <a:gdLst>
                <a:gd name="T0" fmla="*/ 0 w 36873"/>
                <a:gd name="T1" fmla="*/ 0 h 43200"/>
                <a:gd name="T2" fmla="*/ 0 w 36873"/>
                <a:gd name="T3" fmla="*/ 0 h 43200"/>
                <a:gd name="T4" fmla="*/ 0 w 36873"/>
                <a:gd name="T5" fmla="*/ 0 h 43200"/>
                <a:gd name="T6" fmla="*/ 0 60000 65536"/>
                <a:gd name="T7" fmla="*/ 0 60000 65536"/>
                <a:gd name="T8" fmla="*/ 0 60000 65536"/>
                <a:gd name="T9" fmla="*/ 0 w 36873"/>
                <a:gd name="T10" fmla="*/ 0 h 43200"/>
                <a:gd name="T11" fmla="*/ 36873 w 36873"/>
                <a:gd name="T12" fmla="*/ 43200 h 43200"/>
              </a:gdLst>
              <a:ahLst/>
              <a:cxnLst>
                <a:cxn ang="T6">
                  <a:pos x="T0" y="T1"/>
                </a:cxn>
                <a:cxn ang="T7">
                  <a:pos x="T2" y="T3"/>
                </a:cxn>
                <a:cxn ang="T8">
                  <a:pos x="T4" y="T5"/>
                </a:cxn>
              </a:cxnLst>
              <a:rect l="T9" t="T10" r="T11" b="T12"/>
              <a:pathLst>
                <a:path w="36873" h="43200" fill="none" extrusionOk="0">
                  <a:moveTo>
                    <a:pt x="33395" y="39695"/>
                  </a:moveTo>
                  <a:cubicBezTo>
                    <a:pt x="29886" y="41982"/>
                    <a:pt x="25788" y="43199"/>
                    <a:pt x="21600" y="43200"/>
                  </a:cubicBezTo>
                  <a:cubicBezTo>
                    <a:pt x="9670" y="43200"/>
                    <a:pt x="0" y="33529"/>
                    <a:pt x="0" y="21600"/>
                  </a:cubicBezTo>
                  <a:cubicBezTo>
                    <a:pt x="0" y="9670"/>
                    <a:pt x="9670" y="0"/>
                    <a:pt x="21600" y="0"/>
                  </a:cubicBezTo>
                  <a:cubicBezTo>
                    <a:pt x="27328" y="-1"/>
                    <a:pt x="32822" y="2275"/>
                    <a:pt x="36873" y="6325"/>
                  </a:cubicBezTo>
                </a:path>
                <a:path w="36873" h="43200" stroke="0" extrusionOk="0">
                  <a:moveTo>
                    <a:pt x="33395" y="39695"/>
                  </a:moveTo>
                  <a:cubicBezTo>
                    <a:pt x="29886" y="41982"/>
                    <a:pt x="25788" y="43199"/>
                    <a:pt x="21600" y="43200"/>
                  </a:cubicBezTo>
                  <a:cubicBezTo>
                    <a:pt x="9670" y="43200"/>
                    <a:pt x="0" y="33529"/>
                    <a:pt x="0" y="21600"/>
                  </a:cubicBezTo>
                  <a:cubicBezTo>
                    <a:pt x="0" y="9670"/>
                    <a:pt x="9670" y="0"/>
                    <a:pt x="21600" y="0"/>
                  </a:cubicBezTo>
                  <a:cubicBezTo>
                    <a:pt x="27328" y="-1"/>
                    <a:pt x="32822" y="2275"/>
                    <a:pt x="36873" y="6325"/>
                  </a:cubicBezTo>
                  <a:lnTo>
                    <a:pt x="21600" y="21600"/>
                  </a:lnTo>
                  <a:lnTo>
                    <a:pt x="33395" y="39695"/>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216" name="Text Box 66">
              <a:extLst>
                <a:ext uri="{FF2B5EF4-FFF2-40B4-BE49-F238E27FC236}">
                  <a16:creationId xmlns:a16="http://schemas.microsoft.com/office/drawing/2014/main" id="{8D8CAC2F-C5FA-44E5-8506-01C57C200BA5}"/>
                </a:ext>
              </a:extLst>
            </p:cNvPr>
            <p:cNvSpPr txBox="1">
              <a:spLocks noChangeArrowheads="1"/>
            </p:cNvSpPr>
            <p:nvPr/>
          </p:nvSpPr>
          <p:spPr bwMode="auto">
            <a:xfrm>
              <a:off x="3139" y="28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graphicFrame>
        <p:nvGraphicFramePr>
          <p:cNvPr id="6192" name="Object 80">
            <a:extLst>
              <a:ext uri="{FF2B5EF4-FFF2-40B4-BE49-F238E27FC236}">
                <a16:creationId xmlns:a16="http://schemas.microsoft.com/office/drawing/2014/main" id="{F1A4FB77-E1DE-419D-887E-7E4C72F8D8A6}"/>
              </a:ext>
            </a:extLst>
          </p:cNvPr>
          <p:cNvGraphicFramePr>
            <a:graphicFrameLocks noChangeAspect="1"/>
          </p:cNvGraphicFramePr>
          <p:nvPr>
            <p:extLst>
              <p:ext uri="{D42A27DB-BD31-4B8C-83A1-F6EECF244321}">
                <p14:modId xmlns:p14="http://schemas.microsoft.com/office/powerpoint/2010/main" val="3189302635"/>
              </p:ext>
            </p:extLst>
          </p:nvPr>
        </p:nvGraphicFramePr>
        <p:xfrm>
          <a:off x="1116013" y="5300663"/>
          <a:ext cx="1657350" cy="1119187"/>
        </p:xfrm>
        <a:graphic>
          <a:graphicData uri="http://schemas.openxmlformats.org/presentationml/2006/ole">
            <mc:AlternateContent xmlns:mc="http://schemas.openxmlformats.org/markup-compatibility/2006">
              <mc:Choice xmlns:v="urn:schemas-microsoft-com:vml" Requires="v">
                <p:oleObj name="Equation" r:id="rId7" imgW="977760" imgH="660240" progId="Equation.DSMT4">
                  <p:embed/>
                </p:oleObj>
              </mc:Choice>
              <mc:Fallback>
                <p:oleObj name="Equation" r:id="rId7" imgW="977760" imgH="660240" progId="Equation.DSMT4">
                  <p:embed/>
                  <p:pic>
                    <p:nvPicPr>
                      <p:cNvPr id="0" name="Object 80"/>
                      <p:cNvPicPr>
                        <a:picLocks noChangeAspect="1" noChangeArrowheads="1"/>
                      </p:cNvPicPr>
                      <p:nvPr/>
                    </p:nvPicPr>
                    <p:blipFill>
                      <a:blip r:embed="rId8"/>
                      <a:srcRect/>
                      <a:stretch>
                        <a:fillRect/>
                      </a:stretch>
                    </p:blipFill>
                    <p:spPr bwMode="auto">
                      <a:xfrm>
                        <a:off x="1116013" y="5300663"/>
                        <a:ext cx="1657350" cy="1119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93" name="Line 70">
            <a:extLst>
              <a:ext uri="{FF2B5EF4-FFF2-40B4-BE49-F238E27FC236}">
                <a16:creationId xmlns:a16="http://schemas.microsoft.com/office/drawing/2014/main" id="{B33BF485-2847-45DB-BBBE-4A38CD2901F6}"/>
              </a:ext>
            </a:extLst>
          </p:cNvPr>
          <p:cNvSpPr>
            <a:spLocks noChangeShapeType="1"/>
          </p:cNvSpPr>
          <p:nvPr/>
        </p:nvSpPr>
        <p:spPr bwMode="auto">
          <a:xfrm flipH="1" flipV="1">
            <a:off x="4716463" y="4508500"/>
            <a:ext cx="287337" cy="288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94" name="Line 71">
            <a:extLst>
              <a:ext uri="{FF2B5EF4-FFF2-40B4-BE49-F238E27FC236}">
                <a16:creationId xmlns:a16="http://schemas.microsoft.com/office/drawing/2014/main" id="{78867D52-DD9D-4482-A331-36CB6EDE411D}"/>
              </a:ext>
            </a:extLst>
          </p:cNvPr>
          <p:cNvSpPr>
            <a:spLocks noChangeShapeType="1"/>
          </p:cNvSpPr>
          <p:nvPr/>
        </p:nvSpPr>
        <p:spPr bwMode="auto">
          <a:xfrm>
            <a:off x="5076825" y="4797425"/>
            <a:ext cx="431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5" name="Text Box 72">
            <a:extLst>
              <a:ext uri="{FF2B5EF4-FFF2-40B4-BE49-F238E27FC236}">
                <a16:creationId xmlns:a16="http://schemas.microsoft.com/office/drawing/2014/main" id="{28591C00-E8F9-4957-ABF3-22D40BC9EC9C}"/>
              </a:ext>
            </a:extLst>
          </p:cNvPr>
          <p:cNvSpPr txBox="1">
            <a:spLocks noChangeArrowheads="1"/>
          </p:cNvSpPr>
          <p:nvPr/>
        </p:nvSpPr>
        <p:spPr bwMode="auto">
          <a:xfrm>
            <a:off x="4859338" y="4508500"/>
            <a:ext cx="542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150</a:t>
            </a:r>
            <a:r>
              <a:rPr lang="en-US" altLang="en-US" sz="1400" baseline="30000"/>
              <a:t>o</a:t>
            </a:r>
            <a:endParaRPr lang="en-US" altLang="en-US" sz="1400"/>
          </a:p>
        </p:txBody>
      </p:sp>
      <p:graphicFrame>
        <p:nvGraphicFramePr>
          <p:cNvPr id="6196" name="Object 81">
            <a:extLst>
              <a:ext uri="{FF2B5EF4-FFF2-40B4-BE49-F238E27FC236}">
                <a16:creationId xmlns:a16="http://schemas.microsoft.com/office/drawing/2014/main" id="{CBB75FFA-119C-407D-BD98-3786E585BCB7}"/>
              </a:ext>
            </a:extLst>
          </p:cNvPr>
          <p:cNvGraphicFramePr>
            <a:graphicFrameLocks noChangeAspect="1"/>
          </p:cNvGraphicFramePr>
          <p:nvPr>
            <p:extLst>
              <p:ext uri="{D42A27DB-BD31-4B8C-83A1-F6EECF244321}">
                <p14:modId xmlns:p14="http://schemas.microsoft.com/office/powerpoint/2010/main" val="1341834146"/>
              </p:ext>
            </p:extLst>
          </p:nvPr>
        </p:nvGraphicFramePr>
        <p:xfrm>
          <a:off x="3217863" y="5229225"/>
          <a:ext cx="2711450" cy="1165225"/>
        </p:xfrm>
        <a:graphic>
          <a:graphicData uri="http://schemas.openxmlformats.org/presentationml/2006/ole">
            <mc:AlternateContent xmlns:mc="http://schemas.openxmlformats.org/markup-compatibility/2006">
              <mc:Choice xmlns:v="urn:schemas-microsoft-com:vml" Requires="v">
                <p:oleObj name="Equation" r:id="rId9" imgW="1625400" imgH="698400" progId="Equation.DSMT4">
                  <p:embed/>
                </p:oleObj>
              </mc:Choice>
              <mc:Fallback>
                <p:oleObj name="Equation" r:id="rId9" imgW="1625400" imgH="698400" progId="Equation.DSMT4">
                  <p:embed/>
                  <p:pic>
                    <p:nvPicPr>
                      <p:cNvPr id="0" name="Object 81"/>
                      <p:cNvPicPr>
                        <a:picLocks noChangeAspect="1" noChangeArrowheads="1"/>
                      </p:cNvPicPr>
                      <p:nvPr/>
                    </p:nvPicPr>
                    <p:blipFill>
                      <a:blip r:embed="rId10"/>
                      <a:srcRect/>
                      <a:stretch>
                        <a:fillRect/>
                      </a:stretch>
                    </p:blipFill>
                    <p:spPr bwMode="auto">
                      <a:xfrm>
                        <a:off x="3217863" y="5229225"/>
                        <a:ext cx="2711450" cy="1165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197" name="Group 76">
            <a:extLst>
              <a:ext uri="{FF2B5EF4-FFF2-40B4-BE49-F238E27FC236}">
                <a16:creationId xmlns:a16="http://schemas.microsoft.com/office/drawing/2014/main" id="{95738966-813A-4FD6-A0C1-40687ED4FD46}"/>
              </a:ext>
            </a:extLst>
          </p:cNvPr>
          <p:cNvGrpSpPr>
            <a:grpSpLocks/>
          </p:cNvGrpSpPr>
          <p:nvPr/>
        </p:nvGrpSpPr>
        <p:grpSpPr bwMode="auto">
          <a:xfrm>
            <a:off x="2843213" y="5235575"/>
            <a:ext cx="317500" cy="366713"/>
            <a:chOff x="1973" y="3326"/>
            <a:chExt cx="200" cy="231"/>
          </a:xfrm>
        </p:grpSpPr>
        <p:sp>
          <p:nvSpPr>
            <p:cNvPr id="6213" name="Line 74">
              <a:extLst>
                <a:ext uri="{FF2B5EF4-FFF2-40B4-BE49-F238E27FC236}">
                  <a16:creationId xmlns:a16="http://schemas.microsoft.com/office/drawing/2014/main" id="{35161C54-CE0F-4B21-988E-D6CD91CFA819}"/>
                </a:ext>
              </a:extLst>
            </p:cNvPr>
            <p:cNvSpPr>
              <a:spLocks noChangeShapeType="1"/>
            </p:cNvSpPr>
            <p:nvPr/>
          </p:nvSpPr>
          <p:spPr bwMode="auto">
            <a:xfrm flipV="1">
              <a:off x="2154" y="3339"/>
              <a:ext cx="0" cy="18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14" name="Text Box 75">
              <a:extLst>
                <a:ext uri="{FF2B5EF4-FFF2-40B4-BE49-F238E27FC236}">
                  <a16:creationId xmlns:a16="http://schemas.microsoft.com/office/drawing/2014/main" id="{AF71EDF4-F473-455A-B38B-E74EF2E181C3}"/>
                </a:ext>
              </a:extLst>
            </p:cNvPr>
            <p:cNvSpPr txBox="1">
              <a:spLocks noChangeArrowheads="1"/>
            </p:cNvSpPr>
            <p:nvPr/>
          </p:nvSpPr>
          <p:spPr bwMode="auto">
            <a:xfrm>
              <a:off x="1973" y="3326"/>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grpSp>
        <p:nvGrpSpPr>
          <p:cNvPr id="6198" name="Group 78">
            <a:extLst>
              <a:ext uri="{FF2B5EF4-FFF2-40B4-BE49-F238E27FC236}">
                <a16:creationId xmlns:a16="http://schemas.microsoft.com/office/drawing/2014/main" id="{16C7447E-9D38-4E24-8122-A4E47D4063DE}"/>
              </a:ext>
            </a:extLst>
          </p:cNvPr>
          <p:cNvGrpSpPr>
            <a:grpSpLocks/>
          </p:cNvGrpSpPr>
          <p:nvPr/>
        </p:nvGrpSpPr>
        <p:grpSpPr bwMode="auto">
          <a:xfrm>
            <a:off x="808038" y="5222875"/>
            <a:ext cx="317500" cy="366713"/>
            <a:chOff x="462" y="3263"/>
            <a:chExt cx="200" cy="231"/>
          </a:xfrm>
        </p:grpSpPr>
        <p:sp>
          <p:nvSpPr>
            <p:cNvPr id="6211" name="Text Box 69">
              <a:extLst>
                <a:ext uri="{FF2B5EF4-FFF2-40B4-BE49-F238E27FC236}">
                  <a16:creationId xmlns:a16="http://schemas.microsoft.com/office/drawing/2014/main" id="{CB0B8A52-FF87-4824-8E31-2F1E1B7B9112}"/>
                </a:ext>
              </a:extLst>
            </p:cNvPr>
            <p:cNvSpPr txBox="1">
              <a:spLocks noChangeArrowheads="1"/>
            </p:cNvSpPr>
            <p:nvPr/>
          </p:nvSpPr>
          <p:spPr bwMode="auto">
            <a:xfrm>
              <a:off x="462" y="3263"/>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6212" name="Line 77">
              <a:extLst>
                <a:ext uri="{FF2B5EF4-FFF2-40B4-BE49-F238E27FC236}">
                  <a16:creationId xmlns:a16="http://schemas.microsoft.com/office/drawing/2014/main" id="{630711FF-A20D-43E9-B4F9-333C6C87CDBE}"/>
                </a:ext>
              </a:extLst>
            </p:cNvPr>
            <p:cNvSpPr>
              <a:spLocks noChangeShapeType="1"/>
            </p:cNvSpPr>
            <p:nvPr/>
          </p:nvSpPr>
          <p:spPr bwMode="auto">
            <a:xfrm>
              <a:off x="476" y="3475"/>
              <a:ext cx="181"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6199" name="Line 79">
            <a:extLst>
              <a:ext uri="{FF2B5EF4-FFF2-40B4-BE49-F238E27FC236}">
                <a16:creationId xmlns:a16="http://schemas.microsoft.com/office/drawing/2014/main" id="{9A1BF3D6-A9F1-4066-962A-C41D3FB91F6D}"/>
              </a:ext>
            </a:extLst>
          </p:cNvPr>
          <p:cNvSpPr>
            <a:spLocks noChangeShapeType="1"/>
          </p:cNvSpPr>
          <p:nvPr/>
        </p:nvSpPr>
        <p:spPr bwMode="auto">
          <a:xfrm>
            <a:off x="3851275" y="4488621"/>
            <a:ext cx="1295400" cy="0"/>
          </a:xfrm>
          <a:prstGeom prst="line">
            <a:avLst/>
          </a:prstGeom>
          <a:noFill/>
          <a:ln w="12700">
            <a:solidFill>
              <a:srgbClr val="FF33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200" name="Line 80">
            <a:extLst>
              <a:ext uri="{FF2B5EF4-FFF2-40B4-BE49-F238E27FC236}">
                <a16:creationId xmlns:a16="http://schemas.microsoft.com/office/drawing/2014/main" id="{F2AE8C5B-6CD7-49B8-92FE-0A5419900F62}"/>
              </a:ext>
            </a:extLst>
          </p:cNvPr>
          <p:cNvSpPr>
            <a:spLocks noChangeShapeType="1"/>
          </p:cNvSpPr>
          <p:nvPr/>
        </p:nvSpPr>
        <p:spPr bwMode="auto">
          <a:xfrm>
            <a:off x="1042988" y="6453188"/>
            <a:ext cx="1512887"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01" name="Line 81">
            <a:extLst>
              <a:ext uri="{FF2B5EF4-FFF2-40B4-BE49-F238E27FC236}">
                <a16:creationId xmlns:a16="http://schemas.microsoft.com/office/drawing/2014/main" id="{94B9C444-B14E-4F05-9AA8-6505E92C1ABB}"/>
              </a:ext>
            </a:extLst>
          </p:cNvPr>
          <p:cNvSpPr>
            <a:spLocks noChangeShapeType="1"/>
          </p:cNvSpPr>
          <p:nvPr/>
        </p:nvSpPr>
        <p:spPr bwMode="auto">
          <a:xfrm>
            <a:off x="3563938" y="6453188"/>
            <a:ext cx="1368425"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70" name="Straight Arrow Connector 69">
            <a:extLst>
              <a:ext uri="{FF2B5EF4-FFF2-40B4-BE49-F238E27FC236}">
                <a16:creationId xmlns:a16="http://schemas.microsoft.com/office/drawing/2014/main" id="{E98B29B2-3351-40A0-A9C8-4F77A37E5290}"/>
              </a:ext>
            </a:extLst>
          </p:cNvPr>
          <p:cNvCxnSpPr/>
          <p:nvPr/>
        </p:nvCxnSpPr>
        <p:spPr>
          <a:xfrm rot="5400000" flipH="1" flipV="1">
            <a:off x="6858000" y="5500688"/>
            <a:ext cx="714375" cy="7143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03" name="TextBox 70">
            <a:extLst>
              <a:ext uri="{FF2B5EF4-FFF2-40B4-BE49-F238E27FC236}">
                <a16:creationId xmlns:a16="http://schemas.microsoft.com/office/drawing/2014/main" id="{E44C0543-85D8-4633-AD80-6B1E746FD718}"/>
              </a:ext>
            </a:extLst>
          </p:cNvPr>
          <p:cNvSpPr txBox="1">
            <a:spLocks noChangeArrowheads="1"/>
          </p:cNvSpPr>
          <p:nvPr/>
        </p:nvSpPr>
        <p:spPr bwMode="auto">
          <a:xfrm>
            <a:off x="6000750" y="5429250"/>
            <a:ext cx="1422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A</a:t>
            </a:r>
            <a:r>
              <a:rPr lang="en-US" altLang="en-US"/>
              <a:t> =  356  N </a:t>
            </a:r>
          </a:p>
        </p:txBody>
      </p:sp>
      <p:cxnSp>
        <p:nvCxnSpPr>
          <p:cNvPr id="73" name="Straight Connector 72">
            <a:extLst>
              <a:ext uri="{FF2B5EF4-FFF2-40B4-BE49-F238E27FC236}">
                <a16:creationId xmlns:a16="http://schemas.microsoft.com/office/drawing/2014/main" id="{4164D156-F564-480D-AAA1-90636EEA1ABA}"/>
              </a:ext>
            </a:extLst>
          </p:cNvPr>
          <p:cNvCxnSpPr/>
          <p:nvPr/>
        </p:nvCxnSpPr>
        <p:spPr>
          <a:xfrm>
            <a:off x="6929438" y="6215063"/>
            <a:ext cx="5000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05" name="TextBox 74">
            <a:extLst>
              <a:ext uri="{FF2B5EF4-FFF2-40B4-BE49-F238E27FC236}">
                <a16:creationId xmlns:a16="http://schemas.microsoft.com/office/drawing/2014/main" id="{639F8712-CC49-471F-BC9D-EA97CE09DCDB}"/>
              </a:ext>
            </a:extLst>
          </p:cNvPr>
          <p:cNvSpPr txBox="1">
            <a:spLocks noChangeArrowheads="1"/>
          </p:cNvSpPr>
          <p:nvPr/>
        </p:nvSpPr>
        <p:spPr bwMode="auto">
          <a:xfrm>
            <a:off x="7072313" y="5857875"/>
            <a:ext cx="719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56.8</a:t>
            </a:r>
            <a:r>
              <a:rPr lang="en-US" altLang="en-US" baseline="30000"/>
              <a:t>o</a:t>
            </a:r>
            <a:endParaRPr lang="en-US" altLang="en-US"/>
          </a:p>
        </p:txBody>
      </p:sp>
      <p:sp>
        <p:nvSpPr>
          <p:cNvPr id="6206" name="TextBox 75">
            <a:extLst>
              <a:ext uri="{FF2B5EF4-FFF2-40B4-BE49-F238E27FC236}">
                <a16:creationId xmlns:a16="http://schemas.microsoft.com/office/drawing/2014/main" id="{D685D76E-4B26-4F0F-9F30-75D77885B549}"/>
              </a:ext>
            </a:extLst>
          </p:cNvPr>
          <p:cNvSpPr txBox="1">
            <a:spLocks noChangeArrowheads="1"/>
          </p:cNvSpPr>
          <p:nvPr/>
        </p:nvSpPr>
        <p:spPr bwMode="auto">
          <a:xfrm>
            <a:off x="6500813" y="4643438"/>
            <a:ext cx="2236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Note: ABC is  not a</a:t>
            </a:r>
          </a:p>
          <a:p>
            <a:pPr eaLnBrk="1" hangingPunct="1"/>
            <a:r>
              <a:rPr lang="en-US" altLang="en-US"/>
              <a:t>two-force member !</a:t>
            </a:r>
          </a:p>
        </p:txBody>
      </p:sp>
      <p:cxnSp>
        <p:nvCxnSpPr>
          <p:cNvPr id="3" name="Straight Connector 2">
            <a:extLst>
              <a:ext uri="{FF2B5EF4-FFF2-40B4-BE49-F238E27FC236}">
                <a16:creationId xmlns:a16="http://schemas.microsoft.com/office/drawing/2014/main" id="{AEF98934-A0FE-407C-8B2D-5FC7276B961D}"/>
              </a:ext>
            </a:extLst>
          </p:cNvPr>
          <p:cNvCxnSpPr>
            <a:cxnSpLocks/>
          </p:cNvCxnSpPr>
          <p:nvPr/>
        </p:nvCxnSpPr>
        <p:spPr>
          <a:xfrm flipV="1">
            <a:off x="1017057" y="692150"/>
            <a:ext cx="25931" cy="30981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09" name="TextBox 6">
            <a:extLst>
              <a:ext uri="{FF2B5EF4-FFF2-40B4-BE49-F238E27FC236}">
                <a16:creationId xmlns:a16="http://schemas.microsoft.com/office/drawing/2014/main" id="{7902C585-A3D0-4275-A226-AC2264536712}"/>
              </a:ext>
            </a:extLst>
          </p:cNvPr>
          <p:cNvSpPr txBox="1">
            <a:spLocks noChangeArrowheads="1"/>
          </p:cNvSpPr>
          <p:nvPr/>
        </p:nvSpPr>
        <p:spPr bwMode="auto">
          <a:xfrm>
            <a:off x="950913" y="3513138"/>
            <a:ext cx="450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15</a:t>
            </a:r>
            <a:r>
              <a:rPr lang="en-US" altLang="en-US" sz="1400" baseline="30000"/>
              <a:t>o</a:t>
            </a:r>
            <a:endParaRPr lang="en-US" altLang="en-US" sz="1400"/>
          </a:p>
        </p:txBody>
      </p:sp>
      <p:sp>
        <p:nvSpPr>
          <p:cNvPr id="6210" name="TextBox 7">
            <a:extLst>
              <a:ext uri="{FF2B5EF4-FFF2-40B4-BE49-F238E27FC236}">
                <a16:creationId xmlns:a16="http://schemas.microsoft.com/office/drawing/2014/main" id="{815BE1AD-C06F-4554-B23E-6FBE201CE451}"/>
              </a:ext>
            </a:extLst>
          </p:cNvPr>
          <p:cNvSpPr txBox="1">
            <a:spLocks noChangeArrowheads="1"/>
          </p:cNvSpPr>
          <p:nvPr/>
        </p:nvSpPr>
        <p:spPr bwMode="auto">
          <a:xfrm>
            <a:off x="1027834" y="250886"/>
            <a:ext cx="10390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0.6 tan15</a:t>
            </a:r>
            <a:r>
              <a:rPr lang="en-US" altLang="en-US" sz="1200" baseline="30000" dirty="0"/>
              <a:t>o </a:t>
            </a:r>
            <a:r>
              <a:rPr lang="en-US" altLang="en-US" sz="1200" dirty="0"/>
              <a:t>m</a:t>
            </a:r>
          </a:p>
        </p:txBody>
      </p:sp>
      <p:cxnSp>
        <p:nvCxnSpPr>
          <p:cNvPr id="71" name="Straight Connector 70">
            <a:extLst>
              <a:ext uri="{FF2B5EF4-FFF2-40B4-BE49-F238E27FC236}">
                <a16:creationId xmlns:a16="http://schemas.microsoft.com/office/drawing/2014/main" id="{0CDBCAEA-5262-96B8-3CC6-85A092A128E3}"/>
              </a:ext>
            </a:extLst>
          </p:cNvPr>
          <p:cNvCxnSpPr/>
          <p:nvPr/>
        </p:nvCxnSpPr>
        <p:spPr>
          <a:xfrm>
            <a:off x="538163" y="6741368"/>
            <a:ext cx="786714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ED9798AE-A9CB-7621-ECBD-7930884B822A}"/>
              </a:ext>
            </a:extLst>
          </p:cNvPr>
          <p:cNvCxnSpPr/>
          <p:nvPr/>
        </p:nvCxnSpPr>
        <p:spPr>
          <a:xfrm>
            <a:off x="1051718" y="857250"/>
            <a:ext cx="86836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74F55DAA-10DF-1BC0-16E1-A5439F883424}"/>
              </a:ext>
            </a:extLst>
          </p:cNvPr>
          <p:cNvCxnSpPr/>
          <p:nvPr/>
        </p:nvCxnSpPr>
        <p:spPr>
          <a:xfrm>
            <a:off x="1906588" y="857250"/>
            <a:ext cx="113188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32E16E07-E8F3-6808-8DD3-4723B9F39A7A}"/>
              </a:ext>
            </a:extLst>
          </p:cNvPr>
          <p:cNvCxnSpPr/>
          <p:nvPr/>
        </p:nvCxnSpPr>
        <p:spPr>
          <a:xfrm>
            <a:off x="3038475" y="857250"/>
            <a:ext cx="454025"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BF2E8C3-A402-AAA2-2A11-5F7A7ECFD8E5}"/>
              </a:ext>
            </a:extLst>
          </p:cNvPr>
          <p:cNvCxnSpPr/>
          <p:nvPr/>
        </p:nvCxnSpPr>
        <p:spPr>
          <a:xfrm>
            <a:off x="3505200" y="857250"/>
            <a:ext cx="542925"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A4CA77F-EDD2-95A7-9FEC-4CCA33A95983}"/>
              </a:ext>
            </a:extLst>
          </p:cNvPr>
          <p:cNvCxnSpPr/>
          <p:nvPr/>
        </p:nvCxnSpPr>
        <p:spPr>
          <a:xfrm>
            <a:off x="4097337" y="1341438"/>
            <a:ext cx="150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BC04ECE-7F7F-7D9C-69A8-AB4CD5AF6DA1}"/>
              </a:ext>
            </a:extLst>
          </p:cNvPr>
          <p:cNvCxnSpPr/>
          <p:nvPr/>
        </p:nvCxnSpPr>
        <p:spPr>
          <a:xfrm>
            <a:off x="4097337" y="1766345"/>
            <a:ext cx="150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C59D93E-E2F4-449E-257D-CA211739396F}"/>
              </a:ext>
            </a:extLst>
          </p:cNvPr>
          <p:cNvCxnSpPr>
            <a:cxnSpLocks/>
          </p:cNvCxnSpPr>
          <p:nvPr/>
        </p:nvCxnSpPr>
        <p:spPr>
          <a:xfrm>
            <a:off x="4167647" y="1341438"/>
            <a:ext cx="0" cy="42490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837AC6C-47A3-C9F6-23D2-7CCDAA39CE55}"/>
              </a:ext>
            </a:extLst>
          </p:cNvPr>
          <p:cNvCxnSpPr/>
          <p:nvPr/>
        </p:nvCxnSpPr>
        <p:spPr>
          <a:xfrm>
            <a:off x="911605" y="2203450"/>
            <a:ext cx="0" cy="122237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7D4EA6B-436F-1788-0C7D-F62716EBEE96}"/>
              </a:ext>
            </a:extLst>
          </p:cNvPr>
          <p:cNvCxnSpPr>
            <a:cxnSpLocks/>
          </p:cNvCxnSpPr>
          <p:nvPr/>
        </p:nvCxnSpPr>
        <p:spPr>
          <a:xfrm>
            <a:off x="909926" y="3436938"/>
            <a:ext cx="0" cy="101758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3968A85D-13DC-44CE-804E-8A1A04CA6CF6}"/>
              </a:ext>
            </a:extLst>
          </p:cNvPr>
          <p:cNvSpPr>
            <a:spLocks noChangeArrowheads="1"/>
          </p:cNvSpPr>
          <p:nvPr/>
        </p:nvSpPr>
        <p:spPr bwMode="auto">
          <a:xfrm rot="2323051">
            <a:off x="5054352" y="3021484"/>
            <a:ext cx="2646363" cy="114300"/>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7171" name="Rectangle 4">
            <a:extLst>
              <a:ext uri="{FF2B5EF4-FFF2-40B4-BE49-F238E27FC236}">
                <a16:creationId xmlns:a16="http://schemas.microsoft.com/office/drawing/2014/main" id="{534566EE-4BDB-43B1-8338-C8E0FC111054}"/>
              </a:ext>
            </a:extLst>
          </p:cNvPr>
          <p:cNvSpPr>
            <a:spLocks noChangeArrowheads="1"/>
          </p:cNvSpPr>
          <p:nvPr/>
        </p:nvSpPr>
        <p:spPr bwMode="auto">
          <a:xfrm>
            <a:off x="5362327" y="2180109"/>
            <a:ext cx="2970213" cy="119062"/>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7172" name="Rectangle 5">
            <a:extLst>
              <a:ext uri="{FF2B5EF4-FFF2-40B4-BE49-F238E27FC236}">
                <a16:creationId xmlns:a16="http://schemas.microsoft.com/office/drawing/2014/main" id="{DC37DDD7-B169-4A98-8448-72CA6E05BC65}"/>
              </a:ext>
            </a:extLst>
          </p:cNvPr>
          <p:cNvSpPr>
            <a:spLocks noChangeArrowheads="1"/>
          </p:cNvSpPr>
          <p:nvPr/>
        </p:nvSpPr>
        <p:spPr bwMode="auto">
          <a:xfrm rot="1674328">
            <a:off x="4916240" y="2091209"/>
            <a:ext cx="107950" cy="1911350"/>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7173" name="Line 6">
            <a:extLst>
              <a:ext uri="{FF2B5EF4-FFF2-40B4-BE49-F238E27FC236}">
                <a16:creationId xmlns:a16="http://schemas.microsoft.com/office/drawing/2014/main" id="{EC3135B9-9629-4AA0-9489-1D0906055535}"/>
              </a:ext>
            </a:extLst>
          </p:cNvPr>
          <p:cNvSpPr>
            <a:spLocks noChangeShapeType="1"/>
          </p:cNvSpPr>
          <p:nvPr/>
        </p:nvSpPr>
        <p:spPr bwMode="auto">
          <a:xfrm>
            <a:off x="5421065" y="2362671"/>
            <a:ext cx="0" cy="18510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4" name="Rectangle 8">
            <a:extLst>
              <a:ext uri="{FF2B5EF4-FFF2-40B4-BE49-F238E27FC236}">
                <a16:creationId xmlns:a16="http://schemas.microsoft.com/office/drawing/2014/main" id="{B86B0C5D-608F-4625-8915-823E6907C40E}"/>
              </a:ext>
            </a:extLst>
          </p:cNvPr>
          <p:cNvSpPr>
            <a:spLocks noChangeArrowheads="1"/>
          </p:cNvSpPr>
          <p:nvPr/>
        </p:nvSpPr>
        <p:spPr bwMode="auto">
          <a:xfrm>
            <a:off x="5384552" y="2189634"/>
            <a:ext cx="111125" cy="106362"/>
          </a:xfrm>
          <a:prstGeom prst="rect">
            <a:avLst/>
          </a:prstGeom>
          <a:solidFill>
            <a:schemeClr val="bg1">
              <a:lumMod val="85000"/>
            </a:schemeClr>
          </a:solidFill>
          <a:ln>
            <a:noFill/>
          </a:ln>
        </p:spPr>
        <p:txBody>
          <a:bodyPr wrap="none" anchor="ctr"/>
          <a:lstStyle/>
          <a:p>
            <a:pPr>
              <a:defRPr/>
            </a:pPr>
            <a:endParaRPr lang="en-US">
              <a:latin typeface="Arial" charset="0"/>
            </a:endParaRPr>
          </a:p>
        </p:txBody>
      </p:sp>
      <p:sp>
        <p:nvSpPr>
          <p:cNvPr id="7175" name="Line 10">
            <a:extLst>
              <a:ext uri="{FF2B5EF4-FFF2-40B4-BE49-F238E27FC236}">
                <a16:creationId xmlns:a16="http://schemas.microsoft.com/office/drawing/2014/main" id="{AEB0E8FB-26FE-466C-B6E8-B1079BFFDC15}"/>
              </a:ext>
            </a:extLst>
          </p:cNvPr>
          <p:cNvSpPr>
            <a:spLocks noChangeShapeType="1"/>
          </p:cNvSpPr>
          <p:nvPr/>
        </p:nvSpPr>
        <p:spPr bwMode="auto">
          <a:xfrm>
            <a:off x="6410077" y="3078634"/>
            <a:ext cx="5810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16" name="AutoShape 12">
            <a:extLst>
              <a:ext uri="{FF2B5EF4-FFF2-40B4-BE49-F238E27FC236}">
                <a16:creationId xmlns:a16="http://schemas.microsoft.com/office/drawing/2014/main" id="{E627E343-C3FF-4408-A41F-EEBD1FC46E25}"/>
              </a:ext>
            </a:extLst>
          </p:cNvPr>
          <p:cNvSpPr>
            <a:spLocks noChangeArrowheads="1"/>
          </p:cNvSpPr>
          <p:nvPr/>
        </p:nvSpPr>
        <p:spPr bwMode="auto">
          <a:xfrm>
            <a:off x="7318127" y="3923184"/>
            <a:ext cx="117475" cy="119062"/>
          </a:xfrm>
          <a:prstGeom prst="triangle">
            <a:avLst>
              <a:gd name="adj" fmla="val 50000"/>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7177" name="Oval 9">
            <a:extLst>
              <a:ext uri="{FF2B5EF4-FFF2-40B4-BE49-F238E27FC236}">
                <a16:creationId xmlns:a16="http://schemas.microsoft.com/office/drawing/2014/main" id="{C5202888-E98E-43DC-AE5B-EEA78D34FED6}"/>
              </a:ext>
            </a:extLst>
          </p:cNvPr>
          <p:cNvSpPr>
            <a:spLocks noChangeArrowheads="1"/>
          </p:cNvSpPr>
          <p:nvPr/>
        </p:nvSpPr>
        <p:spPr bwMode="auto">
          <a:xfrm>
            <a:off x="7349877" y="3893021"/>
            <a:ext cx="57150" cy="603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78" name="Oval 13">
            <a:extLst>
              <a:ext uri="{FF2B5EF4-FFF2-40B4-BE49-F238E27FC236}">
                <a16:creationId xmlns:a16="http://schemas.microsoft.com/office/drawing/2014/main" id="{1BC18A0F-C2DF-4131-AEAD-24EFEE97BF1A}"/>
              </a:ext>
            </a:extLst>
          </p:cNvPr>
          <p:cNvSpPr>
            <a:spLocks noChangeArrowheads="1"/>
          </p:cNvSpPr>
          <p:nvPr/>
        </p:nvSpPr>
        <p:spPr bwMode="auto">
          <a:xfrm>
            <a:off x="5370265" y="2215034"/>
            <a:ext cx="57150" cy="61912"/>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214" name="AutoShape 16">
            <a:extLst>
              <a:ext uri="{FF2B5EF4-FFF2-40B4-BE49-F238E27FC236}">
                <a16:creationId xmlns:a16="http://schemas.microsoft.com/office/drawing/2014/main" id="{875B3004-0BC9-4B44-941D-786062A85286}"/>
              </a:ext>
            </a:extLst>
          </p:cNvPr>
          <p:cNvSpPr>
            <a:spLocks noChangeArrowheads="1"/>
          </p:cNvSpPr>
          <p:nvPr/>
        </p:nvSpPr>
        <p:spPr bwMode="auto">
          <a:xfrm>
            <a:off x="4489202" y="3885084"/>
            <a:ext cx="117475" cy="120650"/>
          </a:xfrm>
          <a:prstGeom prst="triangle">
            <a:avLst>
              <a:gd name="adj" fmla="val 50000"/>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7180" name="Oval 17">
            <a:extLst>
              <a:ext uri="{FF2B5EF4-FFF2-40B4-BE49-F238E27FC236}">
                <a16:creationId xmlns:a16="http://schemas.microsoft.com/office/drawing/2014/main" id="{D4613CBE-988E-44C4-8A9E-342126BB14CB}"/>
              </a:ext>
            </a:extLst>
          </p:cNvPr>
          <p:cNvSpPr>
            <a:spLocks noChangeArrowheads="1"/>
          </p:cNvSpPr>
          <p:nvPr/>
        </p:nvSpPr>
        <p:spPr bwMode="auto">
          <a:xfrm>
            <a:off x="4520952" y="3854921"/>
            <a:ext cx="57150" cy="603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81" name="Line 18">
            <a:extLst>
              <a:ext uri="{FF2B5EF4-FFF2-40B4-BE49-F238E27FC236}">
                <a16:creationId xmlns:a16="http://schemas.microsoft.com/office/drawing/2014/main" id="{6342AC7E-0239-4603-B585-8B431C550FE4}"/>
              </a:ext>
            </a:extLst>
          </p:cNvPr>
          <p:cNvSpPr>
            <a:spLocks noChangeShapeType="1"/>
          </p:cNvSpPr>
          <p:nvPr/>
        </p:nvSpPr>
        <p:spPr bwMode="auto">
          <a:xfrm>
            <a:off x="6351340" y="3199284"/>
            <a:ext cx="0" cy="1014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3" name="Line 20">
            <a:extLst>
              <a:ext uri="{FF2B5EF4-FFF2-40B4-BE49-F238E27FC236}">
                <a16:creationId xmlns:a16="http://schemas.microsoft.com/office/drawing/2014/main" id="{09975F91-82BA-4705-BC33-80F76B670D80}"/>
              </a:ext>
            </a:extLst>
          </p:cNvPr>
          <p:cNvSpPr>
            <a:spLocks noChangeShapeType="1"/>
          </p:cNvSpPr>
          <p:nvPr/>
        </p:nvSpPr>
        <p:spPr bwMode="auto">
          <a:xfrm>
            <a:off x="4309814" y="4002529"/>
            <a:ext cx="5937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4" name="Line 21">
            <a:extLst>
              <a:ext uri="{FF2B5EF4-FFF2-40B4-BE49-F238E27FC236}">
                <a16:creationId xmlns:a16="http://schemas.microsoft.com/office/drawing/2014/main" id="{79DA02ED-B325-4B28-85F7-A838A7AAA9FB}"/>
              </a:ext>
            </a:extLst>
          </p:cNvPr>
          <p:cNvSpPr>
            <a:spLocks noChangeShapeType="1"/>
          </p:cNvSpPr>
          <p:nvPr/>
        </p:nvSpPr>
        <p:spPr bwMode="auto">
          <a:xfrm>
            <a:off x="7108577" y="4042246"/>
            <a:ext cx="582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5" name="Line 22">
            <a:extLst>
              <a:ext uri="{FF2B5EF4-FFF2-40B4-BE49-F238E27FC236}">
                <a16:creationId xmlns:a16="http://schemas.microsoft.com/office/drawing/2014/main" id="{CA0A5FF2-4806-43DB-A889-98D21F8E809D}"/>
              </a:ext>
            </a:extLst>
          </p:cNvPr>
          <p:cNvSpPr>
            <a:spLocks noChangeShapeType="1"/>
          </p:cNvSpPr>
          <p:nvPr/>
        </p:nvSpPr>
        <p:spPr bwMode="auto">
          <a:xfrm>
            <a:off x="6351340" y="1826096"/>
            <a:ext cx="0" cy="357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6" name="Line 23">
            <a:extLst>
              <a:ext uri="{FF2B5EF4-FFF2-40B4-BE49-F238E27FC236}">
                <a16:creationId xmlns:a16="http://schemas.microsoft.com/office/drawing/2014/main" id="{C57E015D-7743-4746-B867-41EC0A8AF1C2}"/>
              </a:ext>
            </a:extLst>
          </p:cNvPr>
          <p:cNvSpPr>
            <a:spLocks noChangeShapeType="1"/>
          </p:cNvSpPr>
          <p:nvPr/>
        </p:nvSpPr>
        <p:spPr bwMode="auto">
          <a:xfrm flipV="1">
            <a:off x="6351340" y="2345209"/>
            <a:ext cx="0" cy="5984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7" name="Line 24">
            <a:extLst>
              <a:ext uri="{FF2B5EF4-FFF2-40B4-BE49-F238E27FC236}">
                <a16:creationId xmlns:a16="http://schemas.microsoft.com/office/drawing/2014/main" id="{85027545-037B-4ACA-B57A-539DF01C4A01}"/>
              </a:ext>
            </a:extLst>
          </p:cNvPr>
          <p:cNvSpPr>
            <a:spLocks noChangeShapeType="1"/>
          </p:cNvSpPr>
          <p:nvPr/>
        </p:nvSpPr>
        <p:spPr bwMode="auto">
          <a:xfrm>
            <a:off x="8330952" y="2362671"/>
            <a:ext cx="0" cy="19097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8" name="Line 25">
            <a:extLst>
              <a:ext uri="{FF2B5EF4-FFF2-40B4-BE49-F238E27FC236}">
                <a16:creationId xmlns:a16="http://schemas.microsoft.com/office/drawing/2014/main" id="{0FAA11AD-F70A-4725-B3D3-90572F0D0AD6}"/>
              </a:ext>
            </a:extLst>
          </p:cNvPr>
          <p:cNvSpPr>
            <a:spLocks noChangeShapeType="1"/>
          </p:cNvSpPr>
          <p:nvPr/>
        </p:nvSpPr>
        <p:spPr bwMode="auto">
          <a:xfrm>
            <a:off x="6584702" y="1826096"/>
            <a:ext cx="0" cy="357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9" name="Line 26">
            <a:extLst>
              <a:ext uri="{FF2B5EF4-FFF2-40B4-BE49-F238E27FC236}">
                <a16:creationId xmlns:a16="http://schemas.microsoft.com/office/drawing/2014/main" id="{C80FB3B0-25E8-44CD-928C-719E611B2502}"/>
              </a:ext>
            </a:extLst>
          </p:cNvPr>
          <p:cNvSpPr>
            <a:spLocks noChangeShapeType="1"/>
          </p:cNvSpPr>
          <p:nvPr/>
        </p:nvSpPr>
        <p:spPr bwMode="auto">
          <a:xfrm>
            <a:off x="6816477" y="1826096"/>
            <a:ext cx="0" cy="357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0" name="Line 27">
            <a:extLst>
              <a:ext uri="{FF2B5EF4-FFF2-40B4-BE49-F238E27FC236}">
                <a16:creationId xmlns:a16="http://schemas.microsoft.com/office/drawing/2014/main" id="{DCA788F6-4524-49EE-8518-F02932C949A0}"/>
              </a:ext>
            </a:extLst>
          </p:cNvPr>
          <p:cNvSpPr>
            <a:spLocks noChangeShapeType="1"/>
          </p:cNvSpPr>
          <p:nvPr/>
        </p:nvSpPr>
        <p:spPr bwMode="auto">
          <a:xfrm>
            <a:off x="7051427" y="1826096"/>
            <a:ext cx="0" cy="357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1" name="Line 28">
            <a:extLst>
              <a:ext uri="{FF2B5EF4-FFF2-40B4-BE49-F238E27FC236}">
                <a16:creationId xmlns:a16="http://schemas.microsoft.com/office/drawing/2014/main" id="{71813FC9-8590-451E-926E-30732F749834}"/>
              </a:ext>
            </a:extLst>
          </p:cNvPr>
          <p:cNvSpPr>
            <a:spLocks noChangeShapeType="1"/>
          </p:cNvSpPr>
          <p:nvPr/>
        </p:nvSpPr>
        <p:spPr bwMode="auto">
          <a:xfrm>
            <a:off x="7549902" y="1835621"/>
            <a:ext cx="0" cy="357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2" name="Line 29">
            <a:extLst>
              <a:ext uri="{FF2B5EF4-FFF2-40B4-BE49-F238E27FC236}">
                <a16:creationId xmlns:a16="http://schemas.microsoft.com/office/drawing/2014/main" id="{419ED925-5861-405C-9F35-7EDF92B1B555}"/>
              </a:ext>
            </a:extLst>
          </p:cNvPr>
          <p:cNvSpPr>
            <a:spLocks noChangeShapeType="1"/>
          </p:cNvSpPr>
          <p:nvPr/>
        </p:nvSpPr>
        <p:spPr bwMode="auto">
          <a:xfrm>
            <a:off x="7283202" y="1826096"/>
            <a:ext cx="0" cy="357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3" name="Line 30">
            <a:extLst>
              <a:ext uri="{FF2B5EF4-FFF2-40B4-BE49-F238E27FC236}">
                <a16:creationId xmlns:a16="http://schemas.microsoft.com/office/drawing/2014/main" id="{B3705FA5-A0AE-43D4-8124-66D1DBF5F4E6}"/>
              </a:ext>
            </a:extLst>
          </p:cNvPr>
          <p:cNvSpPr>
            <a:spLocks noChangeShapeType="1"/>
          </p:cNvSpPr>
          <p:nvPr/>
        </p:nvSpPr>
        <p:spPr bwMode="auto">
          <a:xfrm>
            <a:off x="7807077" y="1826096"/>
            <a:ext cx="0" cy="357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4" name="Line 31">
            <a:extLst>
              <a:ext uri="{FF2B5EF4-FFF2-40B4-BE49-F238E27FC236}">
                <a16:creationId xmlns:a16="http://schemas.microsoft.com/office/drawing/2014/main" id="{9C968155-0904-45B2-BD52-CF8C40ADF4FD}"/>
              </a:ext>
            </a:extLst>
          </p:cNvPr>
          <p:cNvSpPr>
            <a:spLocks noChangeShapeType="1"/>
          </p:cNvSpPr>
          <p:nvPr/>
        </p:nvSpPr>
        <p:spPr bwMode="auto">
          <a:xfrm>
            <a:off x="8054727" y="1834034"/>
            <a:ext cx="0" cy="3571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5" name="Line 32">
            <a:extLst>
              <a:ext uri="{FF2B5EF4-FFF2-40B4-BE49-F238E27FC236}">
                <a16:creationId xmlns:a16="http://schemas.microsoft.com/office/drawing/2014/main" id="{F592A7A2-B6EC-4C88-A5E6-CCE823826822}"/>
              </a:ext>
            </a:extLst>
          </p:cNvPr>
          <p:cNvSpPr>
            <a:spLocks noChangeShapeType="1"/>
          </p:cNvSpPr>
          <p:nvPr/>
        </p:nvSpPr>
        <p:spPr bwMode="auto">
          <a:xfrm>
            <a:off x="8330952" y="1851496"/>
            <a:ext cx="0" cy="3571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6" name="Line 33">
            <a:extLst>
              <a:ext uri="{FF2B5EF4-FFF2-40B4-BE49-F238E27FC236}">
                <a16:creationId xmlns:a16="http://schemas.microsoft.com/office/drawing/2014/main" id="{F234DDF1-C41F-460A-AE3A-7BD326293BE2}"/>
              </a:ext>
            </a:extLst>
          </p:cNvPr>
          <p:cNvSpPr>
            <a:spLocks noChangeShapeType="1"/>
          </p:cNvSpPr>
          <p:nvPr/>
        </p:nvSpPr>
        <p:spPr bwMode="auto">
          <a:xfrm>
            <a:off x="6351340" y="1826096"/>
            <a:ext cx="19796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8" name="Text Box 36">
            <a:extLst>
              <a:ext uri="{FF2B5EF4-FFF2-40B4-BE49-F238E27FC236}">
                <a16:creationId xmlns:a16="http://schemas.microsoft.com/office/drawing/2014/main" id="{A2654746-7763-4CA6-B8D5-779ABFF78732}"/>
              </a:ext>
            </a:extLst>
          </p:cNvPr>
          <p:cNvSpPr txBox="1">
            <a:spLocks noChangeArrowheads="1"/>
          </p:cNvSpPr>
          <p:nvPr/>
        </p:nvSpPr>
        <p:spPr bwMode="auto">
          <a:xfrm>
            <a:off x="4767891" y="4229150"/>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18"</a:t>
            </a:r>
          </a:p>
        </p:txBody>
      </p:sp>
      <p:sp>
        <p:nvSpPr>
          <p:cNvPr id="7199" name="Text Box 37">
            <a:extLst>
              <a:ext uri="{FF2B5EF4-FFF2-40B4-BE49-F238E27FC236}">
                <a16:creationId xmlns:a16="http://schemas.microsoft.com/office/drawing/2014/main" id="{14635AC0-B967-4871-88DD-6EB1C7F684D1}"/>
              </a:ext>
            </a:extLst>
          </p:cNvPr>
          <p:cNvSpPr txBox="1">
            <a:spLocks noChangeArrowheads="1"/>
          </p:cNvSpPr>
          <p:nvPr/>
        </p:nvSpPr>
        <p:spPr bwMode="auto">
          <a:xfrm>
            <a:off x="5695703" y="4242960"/>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16"</a:t>
            </a:r>
          </a:p>
        </p:txBody>
      </p:sp>
      <p:sp>
        <p:nvSpPr>
          <p:cNvPr id="7200" name="Text Box 38">
            <a:extLst>
              <a:ext uri="{FF2B5EF4-FFF2-40B4-BE49-F238E27FC236}">
                <a16:creationId xmlns:a16="http://schemas.microsoft.com/office/drawing/2014/main" id="{0CC8AFCD-A8E0-49BC-9677-B9E6F3A2010B}"/>
              </a:ext>
            </a:extLst>
          </p:cNvPr>
          <p:cNvSpPr txBox="1">
            <a:spLocks noChangeArrowheads="1"/>
          </p:cNvSpPr>
          <p:nvPr/>
        </p:nvSpPr>
        <p:spPr bwMode="auto">
          <a:xfrm>
            <a:off x="6634709" y="4211884"/>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16"</a:t>
            </a:r>
          </a:p>
        </p:txBody>
      </p:sp>
      <p:sp>
        <p:nvSpPr>
          <p:cNvPr id="7201" name="Text Box 39">
            <a:extLst>
              <a:ext uri="{FF2B5EF4-FFF2-40B4-BE49-F238E27FC236}">
                <a16:creationId xmlns:a16="http://schemas.microsoft.com/office/drawing/2014/main" id="{4113BBC0-79BC-400B-A982-7BE1FB9EB7B8}"/>
              </a:ext>
            </a:extLst>
          </p:cNvPr>
          <p:cNvSpPr txBox="1">
            <a:spLocks noChangeArrowheads="1"/>
          </p:cNvSpPr>
          <p:nvPr/>
        </p:nvSpPr>
        <p:spPr bwMode="auto">
          <a:xfrm>
            <a:off x="7661027" y="4201770"/>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16"</a:t>
            </a:r>
          </a:p>
        </p:txBody>
      </p:sp>
      <p:sp>
        <p:nvSpPr>
          <p:cNvPr id="7202" name="Text Box 40">
            <a:extLst>
              <a:ext uri="{FF2B5EF4-FFF2-40B4-BE49-F238E27FC236}">
                <a16:creationId xmlns:a16="http://schemas.microsoft.com/office/drawing/2014/main" id="{A3D89F9C-63C0-4B54-BA2E-E307223C0BE5}"/>
              </a:ext>
            </a:extLst>
          </p:cNvPr>
          <p:cNvSpPr txBox="1">
            <a:spLocks noChangeArrowheads="1"/>
          </p:cNvSpPr>
          <p:nvPr/>
        </p:nvSpPr>
        <p:spPr bwMode="auto">
          <a:xfrm>
            <a:off x="5652840" y="1484784"/>
            <a:ext cx="984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50 lb/in.</a:t>
            </a:r>
          </a:p>
        </p:txBody>
      </p:sp>
      <p:sp>
        <p:nvSpPr>
          <p:cNvPr id="7203" name="Text Box 41">
            <a:extLst>
              <a:ext uri="{FF2B5EF4-FFF2-40B4-BE49-F238E27FC236}">
                <a16:creationId xmlns:a16="http://schemas.microsoft.com/office/drawing/2014/main" id="{E97DA97B-766E-4E9C-AB19-663033F0B453}"/>
              </a:ext>
            </a:extLst>
          </p:cNvPr>
          <p:cNvSpPr txBox="1">
            <a:spLocks noChangeArrowheads="1"/>
          </p:cNvSpPr>
          <p:nvPr/>
        </p:nvSpPr>
        <p:spPr bwMode="auto">
          <a:xfrm>
            <a:off x="6587877" y="2637309"/>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750 lb</a:t>
            </a:r>
          </a:p>
        </p:txBody>
      </p:sp>
      <p:sp>
        <p:nvSpPr>
          <p:cNvPr id="7204" name="Line 42">
            <a:extLst>
              <a:ext uri="{FF2B5EF4-FFF2-40B4-BE49-F238E27FC236}">
                <a16:creationId xmlns:a16="http://schemas.microsoft.com/office/drawing/2014/main" id="{B934969F-6109-4821-82BB-A84464C5F09C}"/>
              </a:ext>
            </a:extLst>
          </p:cNvPr>
          <p:cNvSpPr>
            <a:spLocks noChangeShapeType="1"/>
          </p:cNvSpPr>
          <p:nvPr/>
        </p:nvSpPr>
        <p:spPr bwMode="auto">
          <a:xfrm flipH="1">
            <a:off x="4232027" y="2186459"/>
            <a:ext cx="936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5" name="Line 43">
            <a:extLst>
              <a:ext uri="{FF2B5EF4-FFF2-40B4-BE49-F238E27FC236}">
                <a16:creationId xmlns:a16="http://schemas.microsoft.com/office/drawing/2014/main" id="{F72503BE-72DE-4692-8E6C-3664CE50C49E}"/>
              </a:ext>
            </a:extLst>
          </p:cNvPr>
          <p:cNvSpPr>
            <a:spLocks noChangeShapeType="1"/>
          </p:cNvSpPr>
          <p:nvPr/>
        </p:nvSpPr>
        <p:spPr bwMode="auto">
          <a:xfrm flipH="1">
            <a:off x="4160590" y="3913659"/>
            <a:ext cx="2159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6" name="Text Box 44">
            <a:extLst>
              <a:ext uri="{FF2B5EF4-FFF2-40B4-BE49-F238E27FC236}">
                <a16:creationId xmlns:a16="http://schemas.microsoft.com/office/drawing/2014/main" id="{88369B72-009C-488B-BA2B-BDF4B38A5F74}"/>
              </a:ext>
            </a:extLst>
          </p:cNvPr>
          <p:cNvSpPr txBox="1">
            <a:spLocks noChangeArrowheads="1"/>
          </p:cNvSpPr>
          <p:nvPr/>
        </p:nvSpPr>
        <p:spPr bwMode="auto">
          <a:xfrm>
            <a:off x="4140284" y="2793678"/>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32"</a:t>
            </a:r>
          </a:p>
        </p:txBody>
      </p:sp>
      <p:sp>
        <p:nvSpPr>
          <p:cNvPr id="7207" name="Line 45">
            <a:extLst>
              <a:ext uri="{FF2B5EF4-FFF2-40B4-BE49-F238E27FC236}">
                <a16:creationId xmlns:a16="http://schemas.microsoft.com/office/drawing/2014/main" id="{EB7B9F5C-6378-46AD-B112-50F0A8B94181}"/>
              </a:ext>
            </a:extLst>
          </p:cNvPr>
          <p:cNvSpPr>
            <a:spLocks noChangeShapeType="1"/>
          </p:cNvSpPr>
          <p:nvPr/>
        </p:nvSpPr>
        <p:spPr bwMode="auto">
          <a:xfrm flipV="1">
            <a:off x="4303465" y="2186459"/>
            <a:ext cx="0" cy="503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08" name="Line 46">
            <a:extLst>
              <a:ext uri="{FF2B5EF4-FFF2-40B4-BE49-F238E27FC236}">
                <a16:creationId xmlns:a16="http://schemas.microsoft.com/office/drawing/2014/main" id="{C9735476-61CE-457B-8322-974617137082}"/>
              </a:ext>
            </a:extLst>
          </p:cNvPr>
          <p:cNvSpPr>
            <a:spLocks noChangeShapeType="1"/>
          </p:cNvSpPr>
          <p:nvPr/>
        </p:nvSpPr>
        <p:spPr bwMode="auto">
          <a:xfrm>
            <a:off x="4303465" y="3265959"/>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09" name="Text Box 47">
            <a:extLst>
              <a:ext uri="{FF2B5EF4-FFF2-40B4-BE49-F238E27FC236}">
                <a16:creationId xmlns:a16="http://schemas.microsoft.com/office/drawing/2014/main" id="{E928B4E6-E54B-4076-B274-D1A982DBB897}"/>
              </a:ext>
            </a:extLst>
          </p:cNvPr>
          <p:cNvSpPr txBox="1">
            <a:spLocks noChangeArrowheads="1"/>
          </p:cNvSpPr>
          <p:nvPr/>
        </p:nvSpPr>
        <p:spPr bwMode="auto">
          <a:xfrm>
            <a:off x="4716215" y="3624734"/>
            <a:ext cx="3032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A</a:t>
            </a:r>
          </a:p>
        </p:txBody>
      </p:sp>
      <p:sp>
        <p:nvSpPr>
          <p:cNvPr id="7210" name="Text Box 48">
            <a:extLst>
              <a:ext uri="{FF2B5EF4-FFF2-40B4-BE49-F238E27FC236}">
                <a16:creationId xmlns:a16="http://schemas.microsoft.com/office/drawing/2014/main" id="{93B98162-B338-474E-832C-1CAF48218130}"/>
              </a:ext>
            </a:extLst>
          </p:cNvPr>
          <p:cNvSpPr txBox="1">
            <a:spLocks noChangeArrowheads="1"/>
          </p:cNvSpPr>
          <p:nvPr/>
        </p:nvSpPr>
        <p:spPr bwMode="auto">
          <a:xfrm>
            <a:off x="5219452" y="1824509"/>
            <a:ext cx="3032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B</a:t>
            </a:r>
          </a:p>
        </p:txBody>
      </p:sp>
      <p:sp>
        <p:nvSpPr>
          <p:cNvPr id="7211" name="Text Box 49">
            <a:extLst>
              <a:ext uri="{FF2B5EF4-FFF2-40B4-BE49-F238E27FC236}">
                <a16:creationId xmlns:a16="http://schemas.microsoft.com/office/drawing/2014/main" id="{C84638B9-808D-4E5B-A1F2-1B3ABDF64DC9}"/>
              </a:ext>
            </a:extLst>
          </p:cNvPr>
          <p:cNvSpPr txBox="1">
            <a:spLocks noChangeArrowheads="1"/>
          </p:cNvSpPr>
          <p:nvPr/>
        </p:nvSpPr>
        <p:spPr bwMode="auto">
          <a:xfrm>
            <a:off x="8388102" y="1968971"/>
            <a:ext cx="3127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C</a:t>
            </a:r>
          </a:p>
        </p:txBody>
      </p:sp>
      <p:sp>
        <p:nvSpPr>
          <p:cNvPr id="7212" name="Text Box 50">
            <a:extLst>
              <a:ext uri="{FF2B5EF4-FFF2-40B4-BE49-F238E27FC236}">
                <a16:creationId xmlns:a16="http://schemas.microsoft.com/office/drawing/2014/main" id="{62785A5E-0496-4AB1-96DC-032AEF40F647}"/>
              </a:ext>
            </a:extLst>
          </p:cNvPr>
          <p:cNvSpPr txBox="1">
            <a:spLocks noChangeArrowheads="1"/>
          </p:cNvSpPr>
          <p:nvPr/>
        </p:nvSpPr>
        <p:spPr bwMode="auto">
          <a:xfrm>
            <a:off x="6011615" y="3048471"/>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D</a:t>
            </a:r>
          </a:p>
        </p:txBody>
      </p:sp>
      <p:sp>
        <p:nvSpPr>
          <p:cNvPr id="7213" name="Text Box 51">
            <a:extLst>
              <a:ext uri="{FF2B5EF4-FFF2-40B4-BE49-F238E27FC236}">
                <a16:creationId xmlns:a16="http://schemas.microsoft.com/office/drawing/2014/main" id="{8347FDE7-EC8A-44AC-AB71-21B0727A807F}"/>
              </a:ext>
            </a:extLst>
          </p:cNvPr>
          <p:cNvSpPr txBox="1">
            <a:spLocks noChangeArrowheads="1"/>
          </p:cNvSpPr>
          <p:nvPr/>
        </p:nvSpPr>
        <p:spPr bwMode="auto">
          <a:xfrm>
            <a:off x="7524502" y="3624734"/>
            <a:ext cx="3032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E</a:t>
            </a:r>
          </a:p>
        </p:txBody>
      </p:sp>
      <p:sp>
        <p:nvSpPr>
          <p:cNvPr id="2" name="Text Box 52">
            <a:extLst>
              <a:ext uri="{FF2B5EF4-FFF2-40B4-BE49-F238E27FC236}">
                <a16:creationId xmlns:a16="http://schemas.microsoft.com/office/drawing/2014/main" id="{1F07E245-4FFA-465E-AF8F-9E5042B80B64}"/>
              </a:ext>
            </a:extLst>
          </p:cNvPr>
          <p:cNvSpPr txBox="1">
            <a:spLocks noChangeArrowheads="1"/>
          </p:cNvSpPr>
          <p:nvPr/>
        </p:nvSpPr>
        <p:spPr bwMode="auto">
          <a:xfrm>
            <a:off x="184285" y="905412"/>
            <a:ext cx="418355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Determine the reactions at supports A and E and the force at B exerted by the pin on member ABC.</a:t>
            </a:r>
          </a:p>
        </p:txBody>
      </p:sp>
      <p:sp>
        <p:nvSpPr>
          <p:cNvPr id="7215" name="TextBox 1">
            <a:extLst>
              <a:ext uri="{FF2B5EF4-FFF2-40B4-BE49-F238E27FC236}">
                <a16:creationId xmlns:a16="http://schemas.microsoft.com/office/drawing/2014/main" id="{ED04DC50-5422-49D4-AC74-4409A8CA2EF0}"/>
              </a:ext>
            </a:extLst>
          </p:cNvPr>
          <p:cNvSpPr txBox="1">
            <a:spLocks noChangeArrowheads="1"/>
          </p:cNvSpPr>
          <p:nvPr/>
        </p:nvSpPr>
        <p:spPr bwMode="auto">
          <a:xfrm>
            <a:off x="323528" y="188640"/>
            <a:ext cx="14670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Example 8.2</a:t>
            </a:r>
          </a:p>
        </p:txBody>
      </p:sp>
      <p:cxnSp>
        <p:nvCxnSpPr>
          <p:cNvPr id="48" name="Straight Connector 47">
            <a:extLst>
              <a:ext uri="{FF2B5EF4-FFF2-40B4-BE49-F238E27FC236}">
                <a16:creationId xmlns:a16="http://schemas.microsoft.com/office/drawing/2014/main" id="{873CCD3F-469D-AF42-1F08-87F8F4647A21}"/>
              </a:ext>
            </a:extLst>
          </p:cNvPr>
          <p:cNvCxnSpPr/>
          <p:nvPr/>
        </p:nvCxnSpPr>
        <p:spPr>
          <a:xfrm>
            <a:off x="280148" y="580980"/>
            <a:ext cx="786714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Freeform: Shape 3">
            <a:extLst>
              <a:ext uri="{FF2B5EF4-FFF2-40B4-BE49-F238E27FC236}">
                <a16:creationId xmlns:a16="http://schemas.microsoft.com/office/drawing/2014/main" id="{66C0D8F0-43F7-F5ED-CBC0-AD44CA6A0185}"/>
              </a:ext>
            </a:extLst>
          </p:cNvPr>
          <p:cNvSpPr/>
          <p:nvPr/>
        </p:nvSpPr>
        <p:spPr>
          <a:xfrm>
            <a:off x="4293037" y="4007322"/>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5" name="Freeform: Shape 4">
            <a:extLst>
              <a:ext uri="{FF2B5EF4-FFF2-40B4-BE49-F238E27FC236}">
                <a16:creationId xmlns:a16="http://schemas.microsoft.com/office/drawing/2014/main" id="{36C7B792-4B36-658E-B257-9FB9BD308595}"/>
              </a:ext>
            </a:extLst>
          </p:cNvPr>
          <p:cNvSpPr/>
          <p:nvPr/>
        </p:nvSpPr>
        <p:spPr>
          <a:xfrm>
            <a:off x="7108577" y="4051793"/>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7197" name="Line 34">
            <a:extLst>
              <a:ext uri="{FF2B5EF4-FFF2-40B4-BE49-F238E27FC236}">
                <a16:creationId xmlns:a16="http://schemas.microsoft.com/office/drawing/2014/main" id="{F496EDEB-9B77-4638-A39E-50C086C1F7C6}"/>
              </a:ext>
            </a:extLst>
          </p:cNvPr>
          <p:cNvSpPr>
            <a:spLocks noChangeShapeType="1"/>
          </p:cNvSpPr>
          <p:nvPr/>
        </p:nvSpPr>
        <p:spPr bwMode="auto">
          <a:xfrm>
            <a:off x="4547940" y="4034309"/>
            <a:ext cx="0" cy="2397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Line 19">
            <a:extLst>
              <a:ext uri="{FF2B5EF4-FFF2-40B4-BE49-F238E27FC236}">
                <a16:creationId xmlns:a16="http://schemas.microsoft.com/office/drawing/2014/main" id="{9FF6C40E-632B-45F3-BCA5-0D81228FE6E1}"/>
              </a:ext>
            </a:extLst>
          </p:cNvPr>
          <p:cNvSpPr>
            <a:spLocks noChangeShapeType="1"/>
          </p:cNvSpPr>
          <p:nvPr/>
        </p:nvSpPr>
        <p:spPr bwMode="auto">
          <a:xfrm>
            <a:off x="7399090" y="4094634"/>
            <a:ext cx="1587" cy="1793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6" name="Straight Arrow Connector 5">
            <a:extLst>
              <a:ext uri="{FF2B5EF4-FFF2-40B4-BE49-F238E27FC236}">
                <a16:creationId xmlns:a16="http://schemas.microsoft.com/office/drawing/2014/main" id="{67CCDDDF-FF6C-90AC-F761-C7BDBD2FC68D}"/>
              </a:ext>
            </a:extLst>
          </p:cNvPr>
          <p:cNvCxnSpPr>
            <a:cxnSpLocks/>
          </p:cNvCxnSpPr>
          <p:nvPr/>
        </p:nvCxnSpPr>
        <p:spPr>
          <a:xfrm>
            <a:off x="4580241" y="4184327"/>
            <a:ext cx="840824"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1B58420-1A2F-8A0B-6EB8-EF9A507438CA}"/>
              </a:ext>
            </a:extLst>
          </p:cNvPr>
          <p:cNvCxnSpPr>
            <a:cxnSpLocks/>
          </p:cNvCxnSpPr>
          <p:nvPr/>
        </p:nvCxnSpPr>
        <p:spPr>
          <a:xfrm>
            <a:off x="6410077" y="4160267"/>
            <a:ext cx="9906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9F0B073-74AD-9592-1BF7-7FB1B14068DB}"/>
              </a:ext>
            </a:extLst>
          </p:cNvPr>
          <p:cNvCxnSpPr>
            <a:cxnSpLocks/>
          </p:cNvCxnSpPr>
          <p:nvPr/>
        </p:nvCxnSpPr>
        <p:spPr>
          <a:xfrm>
            <a:off x="7435602" y="4170951"/>
            <a:ext cx="89535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A4CA8BE-8F25-39AA-315B-D0D444DB6E48}"/>
              </a:ext>
            </a:extLst>
          </p:cNvPr>
          <p:cNvCxnSpPr/>
          <p:nvPr/>
        </p:nvCxnSpPr>
        <p:spPr>
          <a:xfrm>
            <a:off x="5448053" y="4170951"/>
            <a:ext cx="90328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B1E059EB-380C-4177-A68F-39E8FB5FAF5C}"/>
              </a:ext>
            </a:extLst>
          </p:cNvPr>
          <p:cNvSpPr>
            <a:spLocks noChangeArrowheads="1"/>
          </p:cNvSpPr>
          <p:nvPr/>
        </p:nvSpPr>
        <p:spPr bwMode="auto">
          <a:xfrm rot="2323051">
            <a:off x="1577975" y="1960563"/>
            <a:ext cx="2646363" cy="114300"/>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8195" name="Rectangle 5">
            <a:extLst>
              <a:ext uri="{FF2B5EF4-FFF2-40B4-BE49-F238E27FC236}">
                <a16:creationId xmlns:a16="http://schemas.microsoft.com/office/drawing/2014/main" id="{436CE6D7-6AF1-4EB9-B6E0-492C6E8C6F9A}"/>
              </a:ext>
            </a:extLst>
          </p:cNvPr>
          <p:cNvSpPr>
            <a:spLocks noChangeArrowheads="1"/>
          </p:cNvSpPr>
          <p:nvPr/>
        </p:nvSpPr>
        <p:spPr bwMode="auto">
          <a:xfrm>
            <a:off x="1885950" y="1119188"/>
            <a:ext cx="2970213" cy="119062"/>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8196" name="Rectangle 6">
            <a:extLst>
              <a:ext uri="{FF2B5EF4-FFF2-40B4-BE49-F238E27FC236}">
                <a16:creationId xmlns:a16="http://schemas.microsoft.com/office/drawing/2014/main" id="{FE5DCA5B-18A0-4853-840E-2EDD7F0B5F80}"/>
              </a:ext>
            </a:extLst>
          </p:cNvPr>
          <p:cNvSpPr>
            <a:spLocks noChangeArrowheads="1"/>
          </p:cNvSpPr>
          <p:nvPr/>
        </p:nvSpPr>
        <p:spPr bwMode="auto">
          <a:xfrm rot="1674328">
            <a:off x="1439863" y="1030288"/>
            <a:ext cx="107950" cy="1911350"/>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8197" name="Line 7">
            <a:extLst>
              <a:ext uri="{FF2B5EF4-FFF2-40B4-BE49-F238E27FC236}">
                <a16:creationId xmlns:a16="http://schemas.microsoft.com/office/drawing/2014/main" id="{757E3261-8BC5-45FF-B8E2-8E8D10C71F08}"/>
              </a:ext>
            </a:extLst>
          </p:cNvPr>
          <p:cNvSpPr>
            <a:spLocks noChangeShapeType="1"/>
          </p:cNvSpPr>
          <p:nvPr/>
        </p:nvSpPr>
        <p:spPr bwMode="auto">
          <a:xfrm>
            <a:off x="1944688" y="1301750"/>
            <a:ext cx="0" cy="18510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98" name="Rectangle 8">
            <a:extLst>
              <a:ext uri="{FF2B5EF4-FFF2-40B4-BE49-F238E27FC236}">
                <a16:creationId xmlns:a16="http://schemas.microsoft.com/office/drawing/2014/main" id="{5BF75710-851C-4119-92BF-C5F60BD4E154}"/>
              </a:ext>
            </a:extLst>
          </p:cNvPr>
          <p:cNvSpPr>
            <a:spLocks noChangeArrowheads="1"/>
          </p:cNvSpPr>
          <p:nvPr/>
        </p:nvSpPr>
        <p:spPr bwMode="auto">
          <a:xfrm>
            <a:off x="1908175" y="1128713"/>
            <a:ext cx="111125" cy="106362"/>
          </a:xfrm>
          <a:prstGeom prst="rect">
            <a:avLst/>
          </a:prstGeom>
          <a:solidFill>
            <a:schemeClr val="bg1">
              <a:lumMod val="85000"/>
            </a:schemeClr>
          </a:solidFill>
          <a:ln>
            <a:noFill/>
          </a:ln>
        </p:spPr>
        <p:txBody>
          <a:bodyPr wrap="none" anchor="ctr"/>
          <a:lstStyle/>
          <a:p>
            <a:pPr>
              <a:defRPr/>
            </a:pPr>
            <a:endParaRPr lang="en-US">
              <a:latin typeface="Arial" charset="0"/>
            </a:endParaRPr>
          </a:p>
        </p:txBody>
      </p:sp>
      <p:sp>
        <p:nvSpPr>
          <p:cNvPr id="8199" name="Line 9">
            <a:extLst>
              <a:ext uri="{FF2B5EF4-FFF2-40B4-BE49-F238E27FC236}">
                <a16:creationId xmlns:a16="http://schemas.microsoft.com/office/drawing/2014/main" id="{F759C749-2B6D-4356-AD5F-47E9BD1A49AD}"/>
              </a:ext>
            </a:extLst>
          </p:cNvPr>
          <p:cNvSpPr>
            <a:spLocks noChangeShapeType="1"/>
          </p:cNvSpPr>
          <p:nvPr/>
        </p:nvSpPr>
        <p:spPr bwMode="auto">
          <a:xfrm>
            <a:off x="2933700" y="2017713"/>
            <a:ext cx="5810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0" name="Oval 13">
            <a:extLst>
              <a:ext uri="{FF2B5EF4-FFF2-40B4-BE49-F238E27FC236}">
                <a16:creationId xmlns:a16="http://schemas.microsoft.com/office/drawing/2014/main" id="{5A4605B9-A79F-4D96-BF54-A712CA9093BA}"/>
              </a:ext>
            </a:extLst>
          </p:cNvPr>
          <p:cNvSpPr>
            <a:spLocks noChangeArrowheads="1"/>
          </p:cNvSpPr>
          <p:nvPr/>
        </p:nvSpPr>
        <p:spPr bwMode="auto">
          <a:xfrm>
            <a:off x="1893888" y="1154113"/>
            <a:ext cx="57150" cy="61912"/>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01" name="Line 17">
            <a:extLst>
              <a:ext uri="{FF2B5EF4-FFF2-40B4-BE49-F238E27FC236}">
                <a16:creationId xmlns:a16="http://schemas.microsoft.com/office/drawing/2014/main" id="{6CCC0350-0063-42F3-8DA2-65B56565FCC9}"/>
              </a:ext>
            </a:extLst>
          </p:cNvPr>
          <p:cNvSpPr>
            <a:spLocks noChangeShapeType="1"/>
          </p:cNvSpPr>
          <p:nvPr/>
        </p:nvSpPr>
        <p:spPr bwMode="auto">
          <a:xfrm>
            <a:off x="2874963" y="2138363"/>
            <a:ext cx="0" cy="1014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3" name="Line 22">
            <a:extLst>
              <a:ext uri="{FF2B5EF4-FFF2-40B4-BE49-F238E27FC236}">
                <a16:creationId xmlns:a16="http://schemas.microsoft.com/office/drawing/2014/main" id="{9C032159-E4F6-46B4-9C8B-9E756C8B421A}"/>
              </a:ext>
            </a:extLst>
          </p:cNvPr>
          <p:cNvSpPr>
            <a:spLocks noChangeShapeType="1"/>
          </p:cNvSpPr>
          <p:nvPr/>
        </p:nvSpPr>
        <p:spPr bwMode="auto">
          <a:xfrm flipV="1">
            <a:off x="2874963" y="1284288"/>
            <a:ext cx="0" cy="5984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4" name="Line 23">
            <a:extLst>
              <a:ext uri="{FF2B5EF4-FFF2-40B4-BE49-F238E27FC236}">
                <a16:creationId xmlns:a16="http://schemas.microsoft.com/office/drawing/2014/main" id="{0AB92E20-9468-4A5B-89FC-0A1894B24520}"/>
              </a:ext>
            </a:extLst>
          </p:cNvPr>
          <p:cNvSpPr>
            <a:spLocks noChangeShapeType="1"/>
          </p:cNvSpPr>
          <p:nvPr/>
        </p:nvSpPr>
        <p:spPr bwMode="auto">
          <a:xfrm>
            <a:off x="4854575" y="1301750"/>
            <a:ext cx="0" cy="19097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5" name="Line 33">
            <a:extLst>
              <a:ext uri="{FF2B5EF4-FFF2-40B4-BE49-F238E27FC236}">
                <a16:creationId xmlns:a16="http://schemas.microsoft.com/office/drawing/2014/main" id="{580D0D88-E700-425C-BF2C-94C9391818E0}"/>
              </a:ext>
            </a:extLst>
          </p:cNvPr>
          <p:cNvSpPr>
            <a:spLocks noChangeShapeType="1"/>
          </p:cNvSpPr>
          <p:nvPr/>
        </p:nvSpPr>
        <p:spPr bwMode="auto">
          <a:xfrm>
            <a:off x="1071563" y="2973388"/>
            <a:ext cx="0" cy="2397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6" name="Text Box 34">
            <a:extLst>
              <a:ext uri="{FF2B5EF4-FFF2-40B4-BE49-F238E27FC236}">
                <a16:creationId xmlns:a16="http://schemas.microsoft.com/office/drawing/2014/main" id="{E985540E-B431-4093-9B0D-D176E218E85B}"/>
              </a:ext>
            </a:extLst>
          </p:cNvPr>
          <p:cNvSpPr txBox="1">
            <a:spLocks noChangeArrowheads="1"/>
          </p:cNvSpPr>
          <p:nvPr/>
        </p:nvSpPr>
        <p:spPr bwMode="auto">
          <a:xfrm>
            <a:off x="1310590" y="3042891"/>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18"</a:t>
            </a:r>
          </a:p>
        </p:txBody>
      </p:sp>
      <p:sp>
        <p:nvSpPr>
          <p:cNvPr id="8207" name="Text Box 35">
            <a:extLst>
              <a:ext uri="{FF2B5EF4-FFF2-40B4-BE49-F238E27FC236}">
                <a16:creationId xmlns:a16="http://schemas.microsoft.com/office/drawing/2014/main" id="{BC629279-228F-4C72-B34C-6962803D5DB8}"/>
              </a:ext>
            </a:extLst>
          </p:cNvPr>
          <p:cNvSpPr txBox="1">
            <a:spLocks noChangeArrowheads="1"/>
          </p:cNvSpPr>
          <p:nvPr/>
        </p:nvSpPr>
        <p:spPr bwMode="auto">
          <a:xfrm>
            <a:off x="2192170" y="3025098"/>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16"</a:t>
            </a:r>
          </a:p>
        </p:txBody>
      </p:sp>
      <p:sp>
        <p:nvSpPr>
          <p:cNvPr id="8208" name="Text Box 36">
            <a:extLst>
              <a:ext uri="{FF2B5EF4-FFF2-40B4-BE49-F238E27FC236}">
                <a16:creationId xmlns:a16="http://schemas.microsoft.com/office/drawing/2014/main" id="{6397E725-89EB-4773-BC1F-C7D0077B5B15}"/>
              </a:ext>
            </a:extLst>
          </p:cNvPr>
          <p:cNvSpPr txBox="1">
            <a:spLocks noChangeArrowheads="1"/>
          </p:cNvSpPr>
          <p:nvPr/>
        </p:nvSpPr>
        <p:spPr bwMode="auto">
          <a:xfrm>
            <a:off x="3189624" y="3045504"/>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16"</a:t>
            </a:r>
          </a:p>
        </p:txBody>
      </p:sp>
      <p:sp>
        <p:nvSpPr>
          <p:cNvPr id="8209" name="Text Box 37">
            <a:extLst>
              <a:ext uri="{FF2B5EF4-FFF2-40B4-BE49-F238E27FC236}">
                <a16:creationId xmlns:a16="http://schemas.microsoft.com/office/drawing/2014/main" id="{C1D67D1C-D194-46FB-A787-ABE8205CCAEA}"/>
              </a:ext>
            </a:extLst>
          </p:cNvPr>
          <p:cNvSpPr txBox="1">
            <a:spLocks noChangeArrowheads="1"/>
          </p:cNvSpPr>
          <p:nvPr/>
        </p:nvSpPr>
        <p:spPr bwMode="auto">
          <a:xfrm>
            <a:off x="4140200" y="2997200"/>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16"</a:t>
            </a:r>
          </a:p>
        </p:txBody>
      </p:sp>
      <p:sp>
        <p:nvSpPr>
          <p:cNvPr id="8210" name="Text Box 38">
            <a:extLst>
              <a:ext uri="{FF2B5EF4-FFF2-40B4-BE49-F238E27FC236}">
                <a16:creationId xmlns:a16="http://schemas.microsoft.com/office/drawing/2014/main" id="{B5A6ACBE-14BC-408D-A10C-27F81F3D7D69}"/>
              </a:ext>
            </a:extLst>
          </p:cNvPr>
          <p:cNvSpPr txBox="1">
            <a:spLocks noChangeArrowheads="1"/>
          </p:cNvSpPr>
          <p:nvPr/>
        </p:nvSpPr>
        <p:spPr bwMode="auto">
          <a:xfrm>
            <a:off x="2176463" y="474663"/>
            <a:ext cx="9032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t>50 lb/in.</a:t>
            </a:r>
          </a:p>
        </p:txBody>
      </p:sp>
      <p:sp>
        <p:nvSpPr>
          <p:cNvPr id="8211" name="Text Box 39">
            <a:extLst>
              <a:ext uri="{FF2B5EF4-FFF2-40B4-BE49-F238E27FC236}">
                <a16:creationId xmlns:a16="http://schemas.microsoft.com/office/drawing/2014/main" id="{AD64C934-087C-4B27-ACAE-848D24F4D1B9}"/>
              </a:ext>
            </a:extLst>
          </p:cNvPr>
          <p:cNvSpPr txBox="1">
            <a:spLocks noChangeArrowheads="1"/>
          </p:cNvSpPr>
          <p:nvPr/>
        </p:nvSpPr>
        <p:spPr bwMode="auto">
          <a:xfrm>
            <a:off x="3111500" y="1576388"/>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750 lb</a:t>
            </a:r>
          </a:p>
        </p:txBody>
      </p:sp>
      <p:sp>
        <p:nvSpPr>
          <p:cNvPr id="8212" name="Line 40">
            <a:extLst>
              <a:ext uri="{FF2B5EF4-FFF2-40B4-BE49-F238E27FC236}">
                <a16:creationId xmlns:a16="http://schemas.microsoft.com/office/drawing/2014/main" id="{21BCBD50-93E0-4D47-9572-186CB5225688}"/>
              </a:ext>
            </a:extLst>
          </p:cNvPr>
          <p:cNvSpPr>
            <a:spLocks noChangeShapeType="1"/>
          </p:cNvSpPr>
          <p:nvPr/>
        </p:nvSpPr>
        <p:spPr bwMode="auto">
          <a:xfrm flipH="1">
            <a:off x="755650" y="1125538"/>
            <a:ext cx="936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3" name="Text Box 42">
            <a:extLst>
              <a:ext uri="{FF2B5EF4-FFF2-40B4-BE49-F238E27FC236}">
                <a16:creationId xmlns:a16="http://schemas.microsoft.com/office/drawing/2014/main" id="{11C74607-8663-4C74-80DA-36238D882E34}"/>
              </a:ext>
            </a:extLst>
          </p:cNvPr>
          <p:cNvSpPr txBox="1">
            <a:spLocks noChangeArrowheads="1"/>
          </p:cNvSpPr>
          <p:nvPr/>
        </p:nvSpPr>
        <p:spPr bwMode="auto">
          <a:xfrm>
            <a:off x="663575" y="1627188"/>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32"</a:t>
            </a:r>
          </a:p>
        </p:txBody>
      </p:sp>
      <p:sp>
        <p:nvSpPr>
          <p:cNvPr id="8214" name="Line 43">
            <a:extLst>
              <a:ext uri="{FF2B5EF4-FFF2-40B4-BE49-F238E27FC236}">
                <a16:creationId xmlns:a16="http://schemas.microsoft.com/office/drawing/2014/main" id="{13F813B5-BA0E-42B8-B441-8B55D8F8DFEE}"/>
              </a:ext>
            </a:extLst>
          </p:cNvPr>
          <p:cNvSpPr>
            <a:spLocks noChangeShapeType="1"/>
          </p:cNvSpPr>
          <p:nvPr/>
        </p:nvSpPr>
        <p:spPr bwMode="auto">
          <a:xfrm flipV="1">
            <a:off x="827088" y="1125538"/>
            <a:ext cx="0" cy="503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5" name="Line 44">
            <a:extLst>
              <a:ext uri="{FF2B5EF4-FFF2-40B4-BE49-F238E27FC236}">
                <a16:creationId xmlns:a16="http://schemas.microsoft.com/office/drawing/2014/main" id="{A316DA0A-7DAD-442A-96D3-3EB3FE810EBC}"/>
              </a:ext>
            </a:extLst>
          </p:cNvPr>
          <p:cNvSpPr>
            <a:spLocks noChangeShapeType="1"/>
          </p:cNvSpPr>
          <p:nvPr/>
        </p:nvSpPr>
        <p:spPr bwMode="auto">
          <a:xfrm>
            <a:off x="827088" y="2133600"/>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6" name="Text Box 46">
            <a:extLst>
              <a:ext uri="{FF2B5EF4-FFF2-40B4-BE49-F238E27FC236}">
                <a16:creationId xmlns:a16="http://schemas.microsoft.com/office/drawing/2014/main" id="{60ABA7F1-B3DB-45C2-B7C0-88A9F03F3AFF}"/>
              </a:ext>
            </a:extLst>
          </p:cNvPr>
          <p:cNvSpPr txBox="1">
            <a:spLocks noChangeArrowheads="1"/>
          </p:cNvSpPr>
          <p:nvPr/>
        </p:nvSpPr>
        <p:spPr bwMode="auto">
          <a:xfrm>
            <a:off x="1743075" y="763588"/>
            <a:ext cx="3032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B</a:t>
            </a:r>
          </a:p>
        </p:txBody>
      </p:sp>
      <p:sp>
        <p:nvSpPr>
          <p:cNvPr id="8217" name="Text Box 47">
            <a:extLst>
              <a:ext uri="{FF2B5EF4-FFF2-40B4-BE49-F238E27FC236}">
                <a16:creationId xmlns:a16="http://schemas.microsoft.com/office/drawing/2014/main" id="{8660A0C6-197F-4BC1-B3B2-68C1603FB8B6}"/>
              </a:ext>
            </a:extLst>
          </p:cNvPr>
          <p:cNvSpPr txBox="1">
            <a:spLocks noChangeArrowheads="1"/>
          </p:cNvSpPr>
          <p:nvPr/>
        </p:nvSpPr>
        <p:spPr bwMode="auto">
          <a:xfrm>
            <a:off x="4911725" y="908050"/>
            <a:ext cx="3127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C</a:t>
            </a:r>
          </a:p>
        </p:txBody>
      </p:sp>
      <p:sp>
        <p:nvSpPr>
          <p:cNvPr id="8218" name="Text Box 48">
            <a:extLst>
              <a:ext uri="{FF2B5EF4-FFF2-40B4-BE49-F238E27FC236}">
                <a16:creationId xmlns:a16="http://schemas.microsoft.com/office/drawing/2014/main" id="{F67EEA0F-23F1-4AC5-B25F-3D0EABAA3F28}"/>
              </a:ext>
            </a:extLst>
          </p:cNvPr>
          <p:cNvSpPr txBox="1">
            <a:spLocks noChangeArrowheads="1"/>
          </p:cNvSpPr>
          <p:nvPr/>
        </p:nvSpPr>
        <p:spPr bwMode="auto">
          <a:xfrm>
            <a:off x="2535238" y="1987550"/>
            <a:ext cx="3127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D</a:t>
            </a:r>
          </a:p>
        </p:txBody>
      </p:sp>
      <p:sp>
        <p:nvSpPr>
          <p:cNvPr id="8219" name="Text Box 49">
            <a:extLst>
              <a:ext uri="{FF2B5EF4-FFF2-40B4-BE49-F238E27FC236}">
                <a16:creationId xmlns:a16="http://schemas.microsoft.com/office/drawing/2014/main" id="{697B15A7-0029-4F5A-B4CD-6591F0D43374}"/>
              </a:ext>
            </a:extLst>
          </p:cNvPr>
          <p:cNvSpPr txBox="1">
            <a:spLocks noChangeArrowheads="1"/>
          </p:cNvSpPr>
          <p:nvPr/>
        </p:nvSpPr>
        <p:spPr bwMode="auto">
          <a:xfrm>
            <a:off x="4067175" y="237013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a:t>
            </a:r>
            <a:r>
              <a:rPr lang="en-US" altLang="en-US" baseline="-25000"/>
              <a:t>x</a:t>
            </a:r>
            <a:endParaRPr lang="en-US" altLang="en-US"/>
          </a:p>
        </p:txBody>
      </p:sp>
      <p:sp>
        <p:nvSpPr>
          <p:cNvPr id="8220" name="Text Box 50">
            <a:extLst>
              <a:ext uri="{FF2B5EF4-FFF2-40B4-BE49-F238E27FC236}">
                <a16:creationId xmlns:a16="http://schemas.microsoft.com/office/drawing/2014/main" id="{EB54BA38-43E0-46FC-AD6F-34BF04D9F635}"/>
              </a:ext>
            </a:extLst>
          </p:cNvPr>
          <p:cNvSpPr txBox="1">
            <a:spLocks noChangeArrowheads="1"/>
          </p:cNvSpPr>
          <p:nvPr/>
        </p:nvSpPr>
        <p:spPr bwMode="auto">
          <a:xfrm>
            <a:off x="592138" y="136525"/>
            <a:ext cx="173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whole structure</a:t>
            </a:r>
          </a:p>
        </p:txBody>
      </p:sp>
      <p:sp>
        <p:nvSpPr>
          <p:cNvPr id="8221" name="Line 51">
            <a:extLst>
              <a:ext uri="{FF2B5EF4-FFF2-40B4-BE49-F238E27FC236}">
                <a16:creationId xmlns:a16="http://schemas.microsoft.com/office/drawing/2014/main" id="{754BB9EF-F474-42EB-89AB-3975D1851016}"/>
              </a:ext>
            </a:extLst>
          </p:cNvPr>
          <p:cNvSpPr>
            <a:spLocks noChangeShapeType="1"/>
          </p:cNvSpPr>
          <p:nvPr/>
        </p:nvSpPr>
        <p:spPr bwMode="auto">
          <a:xfrm flipV="1">
            <a:off x="2874963" y="733425"/>
            <a:ext cx="0" cy="3603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22" name="Line 52">
            <a:extLst>
              <a:ext uri="{FF2B5EF4-FFF2-40B4-BE49-F238E27FC236}">
                <a16:creationId xmlns:a16="http://schemas.microsoft.com/office/drawing/2014/main" id="{EB699932-7902-491E-9BEF-E8A28DE9615E}"/>
              </a:ext>
            </a:extLst>
          </p:cNvPr>
          <p:cNvSpPr>
            <a:spLocks noChangeShapeType="1"/>
          </p:cNvSpPr>
          <p:nvPr/>
        </p:nvSpPr>
        <p:spPr bwMode="auto">
          <a:xfrm flipV="1">
            <a:off x="4859338" y="765175"/>
            <a:ext cx="0" cy="3603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23" name="Line 53">
            <a:extLst>
              <a:ext uri="{FF2B5EF4-FFF2-40B4-BE49-F238E27FC236}">
                <a16:creationId xmlns:a16="http://schemas.microsoft.com/office/drawing/2014/main" id="{A588087C-6E11-4429-B647-A5221506D81A}"/>
              </a:ext>
            </a:extLst>
          </p:cNvPr>
          <p:cNvSpPr>
            <a:spLocks noChangeShapeType="1"/>
          </p:cNvSpPr>
          <p:nvPr/>
        </p:nvSpPr>
        <p:spPr bwMode="auto">
          <a:xfrm flipH="1">
            <a:off x="2843213" y="765175"/>
            <a:ext cx="201612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24" name="Line 54">
            <a:extLst>
              <a:ext uri="{FF2B5EF4-FFF2-40B4-BE49-F238E27FC236}">
                <a16:creationId xmlns:a16="http://schemas.microsoft.com/office/drawing/2014/main" id="{48D29375-441C-4562-9912-1A4591CA3488}"/>
              </a:ext>
            </a:extLst>
          </p:cNvPr>
          <p:cNvSpPr>
            <a:spLocks noChangeShapeType="1"/>
          </p:cNvSpPr>
          <p:nvPr/>
        </p:nvSpPr>
        <p:spPr bwMode="auto">
          <a:xfrm flipV="1">
            <a:off x="3871913" y="1268413"/>
            <a:ext cx="0" cy="13684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25" name="Line 55">
            <a:extLst>
              <a:ext uri="{FF2B5EF4-FFF2-40B4-BE49-F238E27FC236}">
                <a16:creationId xmlns:a16="http://schemas.microsoft.com/office/drawing/2014/main" id="{B9E36EF9-BD50-465E-A1A7-6538DDB1DF4B}"/>
              </a:ext>
            </a:extLst>
          </p:cNvPr>
          <p:cNvSpPr>
            <a:spLocks noChangeShapeType="1"/>
          </p:cNvSpPr>
          <p:nvPr/>
        </p:nvSpPr>
        <p:spPr bwMode="auto">
          <a:xfrm>
            <a:off x="3851275" y="476250"/>
            <a:ext cx="0" cy="576263"/>
          </a:xfrm>
          <a:prstGeom prst="line">
            <a:avLst/>
          </a:prstGeom>
          <a:noFill/>
          <a:ln w="28575">
            <a:solidFill>
              <a:srgbClr val="00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6" name="Text Box 56">
            <a:extLst>
              <a:ext uri="{FF2B5EF4-FFF2-40B4-BE49-F238E27FC236}">
                <a16:creationId xmlns:a16="http://schemas.microsoft.com/office/drawing/2014/main" id="{DED299C8-6BB7-4545-87C6-370F6DA09F94}"/>
              </a:ext>
            </a:extLst>
          </p:cNvPr>
          <p:cNvSpPr txBox="1">
            <a:spLocks noChangeArrowheads="1"/>
          </p:cNvSpPr>
          <p:nvPr/>
        </p:nvSpPr>
        <p:spPr bwMode="auto">
          <a:xfrm>
            <a:off x="3327400" y="136525"/>
            <a:ext cx="200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(50)(32) = 1600 lb</a:t>
            </a:r>
          </a:p>
        </p:txBody>
      </p:sp>
      <p:sp>
        <p:nvSpPr>
          <p:cNvPr id="8227" name="Line 57">
            <a:extLst>
              <a:ext uri="{FF2B5EF4-FFF2-40B4-BE49-F238E27FC236}">
                <a16:creationId xmlns:a16="http://schemas.microsoft.com/office/drawing/2014/main" id="{0636AFDA-402D-41E6-A158-A1B693386CCD}"/>
              </a:ext>
            </a:extLst>
          </p:cNvPr>
          <p:cNvSpPr>
            <a:spLocks noChangeShapeType="1"/>
          </p:cNvSpPr>
          <p:nvPr/>
        </p:nvSpPr>
        <p:spPr bwMode="auto">
          <a:xfrm>
            <a:off x="3862388" y="2832100"/>
            <a:ext cx="504825"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8" name="Line 58">
            <a:extLst>
              <a:ext uri="{FF2B5EF4-FFF2-40B4-BE49-F238E27FC236}">
                <a16:creationId xmlns:a16="http://schemas.microsoft.com/office/drawing/2014/main" id="{5CA722F4-14A1-4DAC-B95A-1D53CF196861}"/>
              </a:ext>
            </a:extLst>
          </p:cNvPr>
          <p:cNvSpPr>
            <a:spLocks noChangeShapeType="1"/>
          </p:cNvSpPr>
          <p:nvPr/>
        </p:nvSpPr>
        <p:spPr bwMode="auto">
          <a:xfrm flipV="1">
            <a:off x="3871913" y="2193925"/>
            <a:ext cx="0" cy="5762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9" name="Text Box 59">
            <a:extLst>
              <a:ext uri="{FF2B5EF4-FFF2-40B4-BE49-F238E27FC236}">
                <a16:creationId xmlns:a16="http://schemas.microsoft.com/office/drawing/2014/main" id="{97E08566-A60C-4C58-B317-2748F705E440}"/>
              </a:ext>
            </a:extLst>
          </p:cNvPr>
          <p:cNvSpPr txBox="1">
            <a:spLocks noChangeArrowheads="1"/>
          </p:cNvSpPr>
          <p:nvPr/>
        </p:nvSpPr>
        <p:spPr bwMode="auto">
          <a:xfrm>
            <a:off x="3924300" y="198913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a:t>
            </a:r>
            <a:r>
              <a:rPr lang="en-US" altLang="en-US" baseline="-25000"/>
              <a:t>y</a:t>
            </a:r>
            <a:endParaRPr lang="en-US" altLang="en-US"/>
          </a:p>
        </p:txBody>
      </p:sp>
      <p:sp>
        <p:nvSpPr>
          <p:cNvPr id="8230" name="Line 60">
            <a:extLst>
              <a:ext uri="{FF2B5EF4-FFF2-40B4-BE49-F238E27FC236}">
                <a16:creationId xmlns:a16="http://schemas.microsoft.com/office/drawing/2014/main" id="{EC00D9F0-22BB-4976-9EA2-1BF32B0F2784}"/>
              </a:ext>
            </a:extLst>
          </p:cNvPr>
          <p:cNvSpPr>
            <a:spLocks noChangeShapeType="1"/>
          </p:cNvSpPr>
          <p:nvPr/>
        </p:nvSpPr>
        <p:spPr bwMode="auto">
          <a:xfrm>
            <a:off x="1042988" y="2852738"/>
            <a:ext cx="504825"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31" name="Line 61">
            <a:extLst>
              <a:ext uri="{FF2B5EF4-FFF2-40B4-BE49-F238E27FC236}">
                <a16:creationId xmlns:a16="http://schemas.microsoft.com/office/drawing/2014/main" id="{BA2271C9-8C85-4654-AD55-8777D78EA86F}"/>
              </a:ext>
            </a:extLst>
          </p:cNvPr>
          <p:cNvSpPr>
            <a:spLocks noChangeShapeType="1"/>
          </p:cNvSpPr>
          <p:nvPr/>
        </p:nvSpPr>
        <p:spPr bwMode="auto">
          <a:xfrm flipV="1">
            <a:off x="1042988" y="2133600"/>
            <a:ext cx="0" cy="6477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32" name="Text Box 62">
            <a:extLst>
              <a:ext uri="{FF2B5EF4-FFF2-40B4-BE49-F238E27FC236}">
                <a16:creationId xmlns:a16="http://schemas.microsoft.com/office/drawing/2014/main" id="{D0B55DB6-B570-4362-B2A0-3F95C4EF7C20}"/>
              </a:ext>
            </a:extLst>
          </p:cNvPr>
          <p:cNvSpPr txBox="1">
            <a:spLocks noChangeArrowheads="1"/>
          </p:cNvSpPr>
          <p:nvPr/>
        </p:nvSpPr>
        <p:spPr bwMode="auto">
          <a:xfrm>
            <a:off x="1403350" y="242093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x</a:t>
            </a:r>
            <a:endParaRPr lang="en-US" altLang="en-US"/>
          </a:p>
        </p:txBody>
      </p:sp>
      <p:sp>
        <p:nvSpPr>
          <p:cNvPr id="8233" name="Text Box 63">
            <a:extLst>
              <a:ext uri="{FF2B5EF4-FFF2-40B4-BE49-F238E27FC236}">
                <a16:creationId xmlns:a16="http://schemas.microsoft.com/office/drawing/2014/main" id="{B5F52AB2-B9A4-4C23-BF31-0D9F611AD027}"/>
              </a:ext>
            </a:extLst>
          </p:cNvPr>
          <p:cNvSpPr txBox="1">
            <a:spLocks noChangeArrowheads="1"/>
          </p:cNvSpPr>
          <p:nvPr/>
        </p:nvSpPr>
        <p:spPr bwMode="auto">
          <a:xfrm>
            <a:off x="971550" y="162877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endParaRPr lang="en-US" altLang="en-US"/>
          </a:p>
        </p:txBody>
      </p:sp>
      <p:graphicFrame>
        <p:nvGraphicFramePr>
          <p:cNvPr id="8234" name="Object 50">
            <a:extLst>
              <a:ext uri="{FF2B5EF4-FFF2-40B4-BE49-F238E27FC236}">
                <a16:creationId xmlns:a16="http://schemas.microsoft.com/office/drawing/2014/main" id="{A46DDA6F-4FD2-4A93-99CB-ADDBB56C2229}"/>
              </a:ext>
            </a:extLst>
          </p:cNvPr>
          <p:cNvGraphicFramePr>
            <a:graphicFrameLocks noChangeAspect="1"/>
          </p:cNvGraphicFramePr>
          <p:nvPr>
            <p:extLst>
              <p:ext uri="{D42A27DB-BD31-4B8C-83A1-F6EECF244321}">
                <p14:modId xmlns:p14="http://schemas.microsoft.com/office/powerpoint/2010/main" val="955274370"/>
              </p:ext>
            </p:extLst>
          </p:nvPr>
        </p:nvGraphicFramePr>
        <p:xfrm>
          <a:off x="5219700" y="1700213"/>
          <a:ext cx="3816350" cy="1265237"/>
        </p:xfrm>
        <a:graphic>
          <a:graphicData uri="http://schemas.openxmlformats.org/presentationml/2006/ole">
            <mc:AlternateContent xmlns:mc="http://schemas.openxmlformats.org/markup-compatibility/2006">
              <mc:Choice xmlns:v="urn:schemas-microsoft-com:vml" Requires="v">
                <p:oleObj name="Equation" r:id="rId3" imgW="2412720" imgH="799920" progId="Equation.DSMT4">
                  <p:embed/>
                </p:oleObj>
              </mc:Choice>
              <mc:Fallback>
                <p:oleObj name="Equation" r:id="rId3" imgW="2412720" imgH="799920" progId="Equation.DSMT4">
                  <p:embed/>
                  <p:pic>
                    <p:nvPicPr>
                      <p:cNvPr id="0" name="Object 50"/>
                      <p:cNvPicPr>
                        <a:picLocks noChangeAspect="1" noChangeArrowheads="1"/>
                      </p:cNvPicPr>
                      <p:nvPr/>
                    </p:nvPicPr>
                    <p:blipFill>
                      <a:blip r:embed="rId4"/>
                      <a:srcRect/>
                      <a:stretch>
                        <a:fillRect/>
                      </a:stretch>
                    </p:blipFill>
                    <p:spPr bwMode="auto">
                      <a:xfrm>
                        <a:off x="5219700" y="1700213"/>
                        <a:ext cx="3816350" cy="1265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35" name="Object 51">
            <a:extLst>
              <a:ext uri="{FF2B5EF4-FFF2-40B4-BE49-F238E27FC236}">
                <a16:creationId xmlns:a16="http://schemas.microsoft.com/office/drawing/2014/main" id="{933F5110-4790-4AFF-A400-270DE21FF678}"/>
              </a:ext>
            </a:extLst>
          </p:cNvPr>
          <p:cNvGraphicFramePr>
            <a:graphicFrameLocks noChangeAspect="1"/>
          </p:cNvGraphicFramePr>
          <p:nvPr>
            <p:extLst>
              <p:ext uri="{D42A27DB-BD31-4B8C-83A1-F6EECF244321}">
                <p14:modId xmlns:p14="http://schemas.microsoft.com/office/powerpoint/2010/main" val="1268693679"/>
              </p:ext>
            </p:extLst>
          </p:nvPr>
        </p:nvGraphicFramePr>
        <p:xfrm>
          <a:off x="5219700" y="3429000"/>
          <a:ext cx="1944688" cy="1282700"/>
        </p:xfrm>
        <a:graphic>
          <a:graphicData uri="http://schemas.openxmlformats.org/presentationml/2006/ole">
            <mc:AlternateContent xmlns:mc="http://schemas.openxmlformats.org/markup-compatibility/2006">
              <mc:Choice xmlns:v="urn:schemas-microsoft-com:vml" Requires="v">
                <p:oleObj name="Equation" r:id="rId5" imgW="1155600" imgH="761760" progId="Equation.DSMT4">
                  <p:embed/>
                </p:oleObj>
              </mc:Choice>
              <mc:Fallback>
                <p:oleObj name="Equation" r:id="rId5" imgW="1155600" imgH="761760" progId="Equation.DSMT4">
                  <p:embed/>
                  <p:pic>
                    <p:nvPicPr>
                      <p:cNvPr id="0" name="Object 51"/>
                      <p:cNvPicPr>
                        <a:picLocks noChangeAspect="1" noChangeArrowheads="1"/>
                      </p:cNvPicPr>
                      <p:nvPr/>
                    </p:nvPicPr>
                    <p:blipFill>
                      <a:blip r:embed="rId6"/>
                      <a:srcRect/>
                      <a:stretch>
                        <a:fillRect/>
                      </a:stretch>
                    </p:blipFill>
                    <p:spPr bwMode="auto">
                      <a:xfrm>
                        <a:off x="5219700" y="3429000"/>
                        <a:ext cx="1944688" cy="1282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36" name="Object 52">
            <a:extLst>
              <a:ext uri="{FF2B5EF4-FFF2-40B4-BE49-F238E27FC236}">
                <a16:creationId xmlns:a16="http://schemas.microsoft.com/office/drawing/2014/main" id="{D910AB73-8A54-4900-969D-3A366EBEC5DD}"/>
              </a:ext>
            </a:extLst>
          </p:cNvPr>
          <p:cNvGraphicFramePr>
            <a:graphicFrameLocks noChangeAspect="1"/>
          </p:cNvGraphicFramePr>
          <p:nvPr/>
        </p:nvGraphicFramePr>
        <p:xfrm>
          <a:off x="5219700" y="5013325"/>
          <a:ext cx="2089150" cy="933450"/>
        </p:xfrm>
        <a:graphic>
          <a:graphicData uri="http://schemas.openxmlformats.org/presentationml/2006/ole">
            <mc:AlternateContent xmlns:mc="http://schemas.openxmlformats.org/markup-compatibility/2006">
              <mc:Choice xmlns:v="urn:schemas-microsoft-com:vml" Requires="v">
                <p:oleObj name="Equation" r:id="rId7" imgW="1079032" imgH="482391" progId="Equation.DSMT4">
                  <p:embed/>
                </p:oleObj>
              </mc:Choice>
              <mc:Fallback>
                <p:oleObj name="Equation" r:id="rId7" imgW="1079032" imgH="482391" progId="Equation.DSMT4">
                  <p:embed/>
                  <p:pic>
                    <p:nvPicPr>
                      <p:cNvPr id="0" name="Object 5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19700" y="5013325"/>
                        <a:ext cx="2089150" cy="933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37" name="Text Box 68">
            <a:extLst>
              <a:ext uri="{FF2B5EF4-FFF2-40B4-BE49-F238E27FC236}">
                <a16:creationId xmlns:a16="http://schemas.microsoft.com/office/drawing/2014/main" id="{30F89EC9-C624-4F10-80C0-F053B851AB39}"/>
              </a:ext>
            </a:extLst>
          </p:cNvPr>
          <p:cNvSpPr txBox="1">
            <a:spLocks noChangeArrowheads="1"/>
          </p:cNvSpPr>
          <p:nvPr/>
        </p:nvSpPr>
        <p:spPr bwMode="auto">
          <a:xfrm>
            <a:off x="6064250" y="1216025"/>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a:t>
            </a:r>
          </a:p>
        </p:txBody>
      </p:sp>
      <p:sp>
        <p:nvSpPr>
          <p:cNvPr id="8238" name="Text Box 69">
            <a:extLst>
              <a:ext uri="{FF2B5EF4-FFF2-40B4-BE49-F238E27FC236}">
                <a16:creationId xmlns:a16="http://schemas.microsoft.com/office/drawing/2014/main" id="{381F95CA-76C1-4594-A947-5F9E46157716}"/>
              </a:ext>
            </a:extLst>
          </p:cNvPr>
          <p:cNvSpPr txBox="1">
            <a:spLocks noChangeArrowheads="1"/>
          </p:cNvSpPr>
          <p:nvPr/>
        </p:nvSpPr>
        <p:spPr bwMode="auto">
          <a:xfrm>
            <a:off x="6351588" y="3160713"/>
            <a:ext cx="46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a:t>
            </a:r>
          </a:p>
        </p:txBody>
      </p:sp>
      <p:cxnSp>
        <p:nvCxnSpPr>
          <p:cNvPr id="5" name="Straight Arrow Connector 4">
            <a:extLst>
              <a:ext uri="{FF2B5EF4-FFF2-40B4-BE49-F238E27FC236}">
                <a16:creationId xmlns:a16="http://schemas.microsoft.com/office/drawing/2014/main" id="{BC5DBCF8-A913-43CF-96F7-6E30AD84E326}"/>
              </a:ext>
            </a:extLst>
          </p:cNvPr>
          <p:cNvCxnSpPr/>
          <p:nvPr/>
        </p:nvCxnSpPr>
        <p:spPr>
          <a:xfrm>
            <a:off x="4273550" y="5300663"/>
            <a:ext cx="79533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40" name="TextBox 5">
            <a:extLst>
              <a:ext uri="{FF2B5EF4-FFF2-40B4-BE49-F238E27FC236}">
                <a16:creationId xmlns:a16="http://schemas.microsoft.com/office/drawing/2014/main" id="{21695234-9D90-4FDC-9972-8FD553AE9360}"/>
              </a:ext>
            </a:extLst>
          </p:cNvPr>
          <p:cNvSpPr txBox="1">
            <a:spLocks noChangeArrowheads="1"/>
          </p:cNvSpPr>
          <p:nvPr/>
        </p:nvSpPr>
        <p:spPr bwMode="auto">
          <a:xfrm>
            <a:off x="2706688" y="5116513"/>
            <a:ext cx="15065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Will use later</a:t>
            </a:r>
          </a:p>
        </p:txBody>
      </p:sp>
      <p:cxnSp>
        <p:nvCxnSpPr>
          <p:cNvPr id="3" name="Straight Connector 2">
            <a:extLst>
              <a:ext uri="{FF2B5EF4-FFF2-40B4-BE49-F238E27FC236}">
                <a16:creationId xmlns:a16="http://schemas.microsoft.com/office/drawing/2014/main" id="{774594C9-3EFD-FD7C-5CB9-4816FFB914D2}"/>
              </a:ext>
            </a:extLst>
          </p:cNvPr>
          <p:cNvCxnSpPr/>
          <p:nvPr/>
        </p:nvCxnSpPr>
        <p:spPr>
          <a:xfrm>
            <a:off x="663575" y="2795876"/>
            <a:ext cx="2875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7CA896F7-1A91-EA04-519E-F1A44CA15F7A}"/>
              </a:ext>
            </a:extLst>
          </p:cNvPr>
          <p:cNvCxnSpPr/>
          <p:nvPr/>
        </p:nvCxnSpPr>
        <p:spPr>
          <a:xfrm>
            <a:off x="5334000" y="2973388"/>
            <a:ext cx="10175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26463C1-20AF-CA03-FC07-354E77DE8F3A}"/>
              </a:ext>
            </a:extLst>
          </p:cNvPr>
          <p:cNvCxnSpPr/>
          <p:nvPr/>
        </p:nvCxnSpPr>
        <p:spPr>
          <a:xfrm>
            <a:off x="5364088" y="4869160"/>
            <a:ext cx="10175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 name="Straight Arrow Connector 1">
            <a:extLst>
              <a:ext uri="{FF2B5EF4-FFF2-40B4-BE49-F238E27FC236}">
                <a16:creationId xmlns:a16="http://schemas.microsoft.com/office/drawing/2014/main" id="{5CDBB821-CA54-7D79-0FE0-5F20F55B9E8D}"/>
              </a:ext>
            </a:extLst>
          </p:cNvPr>
          <p:cNvCxnSpPr>
            <a:cxnSpLocks/>
          </p:cNvCxnSpPr>
          <p:nvPr/>
        </p:nvCxnSpPr>
        <p:spPr>
          <a:xfrm>
            <a:off x="1103864" y="3039072"/>
            <a:ext cx="840824"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547FD408-1422-90C1-A465-2010EDB0D88D}"/>
              </a:ext>
            </a:extLst>
          </p:cNvPr>
          <p:cNvCxnSpPr>
            <a:cxnSpLocks/>
          </p:cNvCxnSpPr>
          <p:nvPr/>
        </p:nvCxnSpPr>
        <p:spPr>
          <a:xfrm>
            <a:off x="2881313" y="3033713"/>
            <a:ext cx="9906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37DB177A-36D5-9BD8-35C8-84D16F8EB4DD}"/>
              </a:ext>
            </a:extLst>
          </p:cNvPr>
          <p:cNvCxnSpPr>
            <a:cxnSpLocks/>
          </p:cNvCxnSpPr>
          <p:nvPr/>
        </p:nvCxnSpPr>
        <p:spPr>
          <a:xfrm>
            <a:off x="3903999" y="3033713"/>
            <a:ext cx="89535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687C154-174D-9DFB-C88D-EB8CF8A44B78}"/>
              </a:ext>
            </a:extLst>
          </p:cNvPr>
          <p:cNvCxnSpPr/>
          <p:nvPr/>
        </p:nvCxnSpPr>
        <p:spPr>
          <a:xfrm>
            <a:off x="1963737" y="3033713"/>
            <a:ext cx="90328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6469BF7-F543-40B4-5D74-727F714EFCF7}"/>
              </a:ext>
            </a:extLst>
          </p:cNvPr>
          <p:cNvCxnSpPr/>
          <p:nvPr/>
        </p:nvCxnSpPr>
        <p:spPr>
          <a:xfrm>
            <a:off x="3903999" y="2877178"/>
            <a:ext cx="0" cy="2467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a:extLst>
              <a:ext uri="{FF2B5EF4-FFF2-40B4-BE49-F238E27FC236}">
                <a16:creationId xmlns:a16="http://schemas.microsoft.com/office/drawing/2014/main" id="{73BBA451-8FE8-4B84-A4A2-7933ABDF1BAB}"/>
              </a:ext>
            </a:extLst>
          </p:cNvPr>
          <p:cNvSpPr txBox="1">
            <a:spLocks noChangeArrowheads="1"/>
          </p:cNvSpPr>
          <p:nvPr/>
        </p:nvSpPr>
        <p:spPr bwMode="auto">
          <a:xfrm>
            <a:off x="755650" y="188913"/>
            <a:ext cx="1111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part ABC</a:t>
            </a:r>
          </a:p>
        </p:txBody>
      </p:sp>
      <p:sp>
        <p:nvSpPr>
          <p:cNvPr id="9219" name="Rectangle 6">
            <a:extLst>
              <a:ext uri="{FF2B5EF4-FFF2-40B4-BE49-F238E27FC236}">
                <a16:creationId xmlns:a16="http://schemas.microsoft.com/office/drawing/2014/main" id="{955C9BD8-4C18-4DEF-80BC-8004CDF45F7A}"/>
              </a:ext>
            </a:extLst>
          </p:cNvPr>
          <p:cNvSpPr>
            <a:spLocks noChangeArrowheads="1"/>
          </p:cNvSpPr>
          <p:nvPr/>
        </p:nvSpPr>
        <p:spPr bwMode="auto">
          <a:xfrm>
            <a:off x="1885950" y="1119188"/>
            <a:ext cx="2970213" cy="119062"/>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9220" name="Rectangle 7">
            <a:extLst>
              <a:ext uri="{FF2B5EF4-FFF2-40B4-BE49-F238E27FC236}">
                <a16:creationId xmlns:a16="http://schemas.microsoft.com/office/drawing/2014/main" id="{B5958F89-F116-4FA6-8EB7-BFA500B508F5}"/>
              </a:ext>
            </a:extLst>
          </p:cNvPr>
          <p:cNvSpPr>
            <a:spLocks noChangeArrowheads="1"/>
          </p:cNvSpPr>
          <p:nvPr/>
        </p:nvSpPr>
        <p:spPr bwMode="auto">
          <a:xfrm rot="1674328">
            <a:off x="1439863" y="1030288"/>
            <a:ext cx="107950" cy="1911350"/>
          </a:xfrm>
          <a:prstGeom prst="rect">
            <a:avLst/>
          </a:prstGeom>
          <a:solidFill>
            <a:schemeClr val="bg1">
              <a:lumMod val="85000"/>
            </a:schemeClr>
          </a:solidFill>
          <a:ln w="9525">
            <a:solidFill>
              <a:schemeClr val="tx1"/>
            </a:solidFill>
            <a:miter lim="800000"/>
            <a:headEnd/>
            <a:tailEnd/>
          </a:ln>
        </p:spPr>
        <p:txBody>
          <a:bodyPr wrap="none" anchor="ctr"/>
          <a:lstStyle/>
          <a:p>
            <a:pPr>
              <a:defRPr/>
            </a:pPr>
            <a:endParaRPr lang="en-US">
              <a:latin typeface="Arial" charset="0"/>
            </a:endParaRPr>
          </a:p>
        </p:txBody>
      </p:sp>
      <p:sp>
        <p:nvSpPr>
          <p:cNvPr id="9221" name="Line 8">
            <a:extLst>
              <a:ext uri="{FF2B5EF4-FFF2-40B4-BE49-F238E27FC236}">
                <a16:creationId xmlns:a16="http://schemas.microsoft.com/office/drawing/2014/main" id="{A8F5B0E9-20FC-453A-AB3A-F5F4969C16B2}"/>
              </a:ext>
            </a:extLst>
          </p:cNvPr>
          <p:cNvSpPr>
            <a:spLocks noChangeShapeType="1"/>
          </p:cNvSpPr>
          <p:nvPr/>
        </p:nvSpPr>
        <p:spPr bwMode="auto">
          <a:xfrm>
            <a:off x="1944688" y="1301750"/>
            <a:ext cx="0" cy="18510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2" name="Rectangle 9">
            <a:extLst>
              <a:ext uri="{FF2B5EF4-FFF2-40B4-BE49-F238E27FC236}">
                <a16:creationId xmlns:a16="http://schemas.microsoft.com/office/drawing/2014/main" id="{691DA4DA-97A2-4592-BB6C-EFD0EF5FE6F7}"/>
              </a:ext>
            </a:extLst>
          </p:cNvPr>
          <p:cNvSpPr>
            <a:spLocks noChangeArrowheads="1"/>
          </p:cNvSpPr>
          <p:nvPr/>
        </p:nvSpPr>
        <p:spPr bwMode="auto">
          <a:xfrm>
            <a:off x="1908175" y="1128713"/>
            <a:ext cx="111125" cy="106362"/>
          </a:xfrm>
          <a:prstGeom prst="rect">
            <a:avLst/>
          </a:prstGeom>
          <a:solidFill>
            <a:schemeClr val="bg1">
              <a:lumMod val="85000"/>
            </a:schemeClr>
          </a:solidFill>
          <a:ln>
            <a:noFill/>
          </a:ln>
        </p:spPr>
        <p:txBody>
          <a:bodyPr wrap="none" anchor="ctr"/>
          <a:lstStyle/>
          <a:p>
            <a:pPr>
              <a:defRPr/>
            </a:pPr>
            <a:endParaRPr lang="en-US">
              <a:latin typeface="Arial" charset="0"/>
            </a:endParaRPr>
          </a:p>
        </p:txBody>
      </p:sp>
      <p:sp>
        <p:nvSpPr>
          <p:cNvPr id="9223" name="Text Box 17">
            <a:extLst>
              <a:ext uri="{FF2B5EF4-FFF2-40B4-BE49-F238E27FC236}">
                <a16:creationId xmlns:a16="http://schemas.microsoft.com/office/drawing/2014/main" id="{E0754288-4F14-4D6D-AF87-195BA8D6EE9E}"/>
              </a:ext>
            </a:extLst>
          </p:cNvPr>
          <p:cNvSpPr txBox="1">
            <a:spLocks noChangeArrowheads="1"/>
          </p:cNvSpPr>
          <p:nvPr/>
        </p:nvSpPr>
        <p:spPr bwMode="auto">
          <a:xfrm>
            <a:off x="1311275" y="3087365"/>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18"</a:t>
            </a:r>
          </a:p>
        </p:txBody>
      </p:sp>
      <p:sp>
        <p:nvSpPr>
          <p:cNvPr id="9224" name="Text Box 18">
            <a:extLst>
              <a:ext uri="{FF2B5EF4-FFF2-40B4-BE49-F238E27FC236}">
                <a16:creationId xmlns:a16="http://schemas.microsoft.com/office/drawing/2014/main" id="{FE17B48B-F3B4-4648-8F14-5D2A16076E05}"/>
              </a:ext>
            </a:extLst>
          </p:cNvPr>
          <p:cNvSpPr txBox="1">
            <a:spLocks noChangeArrowheads="1"/>
          </p:cNvSpPr>
          <p:nvPr/>
        </p:nvSpPr>
        <p:spPr bwMode="auto">
          <a:xfrm>
            <a:off x="2238377" y="3069570"/>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16"</a:t>
            </a:r>
          </a:p>
        </p:txBody>
      </p:sp>
      <p:sp>
        <p:nvSpPr>
          <p:cNvPr id="9225" name="Text Box 19">
            <a:extLst>
              <a:ext uri="{FF2B5EF4-FFF2-40B4-BE49-F238E27FC236}">
                <a16:creationId xmlns:a16="http://schemas.microsoft.com/office/drawing/2014/main" id="{5A3917DC-1307-48AD-90FE-F6490A9A1819}"/>
              </a:ext>
            </a:extLst>
          </p:cNvPr>
          <p:cNvSpPr txBox="1">
            <a:spLocks noChangeArrowheads="1"/>
          </p:cNvSpPr>
          <p:nvPr/>
        </p:nvSpPr>
        <p:spPr bwMode="auto">
          <a:xfrm>
            <a:off x="3151778" y="3063305"/>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16"</a:t>
            </a:r>
          </a:p>
        </p:txBody>
      </p:sp>
      <p:sp>
        <p:nvSpPr>
          <p:cNvPr id="9226" name="Line 23">
            <a:extLst>
              <a:ext uri="{FF2B5EF4-FFF2-40B4-BE49-F238E27FC236}">
                <a16:creationId xmlns:a16="http://schemas.microsoft.com/office/drawing/2014/main" id="{CE8D4AB7-3B68-48A7-A227-5C2772C8A2D4}"/>
              </a:ext>
            </a:extLst>
          </p:cNvPr>
          <p:cNvSpPr>
            <a:spLocks noChangeShapeType="1"/>
          </p:cNvSpPr>
          <p:nvPr/>
        </p:nvSpPr>
        <p:spPr bwMode="auto">
          <a:xfrm flipH="1">
            <a:off x="755650" y="1125538"/>
            <a:ext cx="9366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7" name="Text Box 24">
            <a:extLst>
              <a:ext uri="{FF2B5EF4-FFF2-40B4-BE49-F238E27FC236}">
                <a16:creationId xmlns:a16="http://schemas.microsoft.com/office/drawing/2014/main" id="{3F70A815-4755-46E4-8E5C-CCD8185688BA}"/>
              </a:ext>
            </a:extLst>
          </p:cNvPr>
          <p:cNvSpPr txBox="1">
            <a:spLocks noChangeArrowheads="1"/>
          </p:cNvSpPr>
          <p:nvPr/>
        </p:nvSpPr>
        <p:spPr bwMode="auto">
          <a:xfrm>
            <a:off x="663575" y="1627188"/>
            <a:ext cx="444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32"</a:t>
            </a:r>
          </a:p>
        </p:txBody>
      </p:sp>
      <p:sp>
        <p:nvSpPr>
          <p:cNvPr id="9228" name="Line 25">
            <a:extLst>
              <a:ext uri="{FF2B5EF4-FFF2-40B4-BE49-F238E27FC236}">
                <a16:creationId xmlns:a16="http://schemas.microsoft.com/office/drawing/2014/main" id="{4832839C-03FF-4DFF-8519-412BB190D7DC}"/>
              </a:ext>
            </a:extLst>
          </p:cNvPr>
          <p:cNvSpPr>
            <a:spLocks noChangeShapeType="1"/>
          </p:cNvSpPr>
          <p:nvPr/>
        </p:nvSpPr>
        <p:spPr bwMode="auto">
          <a:xfrm flipV="1">
            <a:off x="827088" y="1125538"/>
            <a:ext cx="0" cy="503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9" name="Line 26">
            <a:extLst>
              <a:ext uri="{FF2B5EF4-FFF2-40B4-BE49-F238E27FC236}">
                <a16:creationId xmlns:a16="http://schemas.microsoft.com/office/drawing/2014/main" id="{757B6BBD-B180-47CD-9667-97AEB840E225}"/>
              </a:ext>
            </a:extLst>
          </p:cNvPr>
          <p:cNvSpPr>
            <a:spLocks noChangeShapeType="1"/>
          </p:cNvSpPr>
          <p:nvPr/>
        </p:nvSpPr>
        <p:spPr bwMode="auto">
          <a:xfrm>
            <a:off x="827088" y="2133600"/>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 name="Line 31">
            <a:extLst>
              <a:ext uri="{FF2B5EF4-FFF2-40B4-BE49-F238E27FC236}">
                <a16:creationId xmlns:a16="http://schemas.microsoft.com/office/drawing/2014/main" id="{547360B1-0F23-40F8-B517-76D07AD8F782}"/>
              </a:ext>
            </a:extLst>
          </p:cNvPr>
          <p:cNvSpPr>
            <a:spLocks noChangeShapeType="1"/>
          </p:cNvSpPr>
          <p:nvPr/>
        </p:nvSpPr>
        <p:spPr bwMode="auto">
          <a:xfrm flipV="1">
            <a:off x="2874963" y="733425"/>
            <a:ext cx="0" cy="3603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9231" name="Line 32">
            <a:extLst>
              <a:ext uri="{FF2B5EF4-FFF2-40B4-BE49-F238E27FC236}">
                <a16:creationId xmlns:a16="http://schemas.microsoft.com/office/drawing/2014/main" id="{232ACE92-5C8A-4E04-9730-845ECC68EE1F}"/>
              </a:ext>
            </a:extLst>
          </p:cNvPr>
          <p:cNvSpPr>
            <a:spLocks noChangeShapeType="1"/>
          </p:cNvSpPr>
          <p:nvPr/>
        </p:nvSpPr>
        <p:spPr bwMode="auto">
          <a:xfrm flipV="1">
            <a:off x="4859338" y="765175"/>
            <a:ext cx="0" cy="3603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9232" name="Line 33">
            <a:extLst>
              <a:ext uri="{FF2B5EF4-FFF2-40B4-BE49-F238E27FC236}">
                <a16:creationId xmlns:a16="http://schemas.microsoft.com/office/drawing/2014/main" id="{3C38896F-A47F-4C68-AB3A-103AD9B642EB}"/>
              </a:ext>
            </a:extLst>
          </p:cNvPr>
          <p:cNvSpPr>
            <a:spLocks noChangeShapeType="1"/>
          </p:cNvSpPr>
          <p:nvPr/>
        </p:nvSpPr>
        <p:spPr bwMode="auto">
          <a:xfrm flipH="1">
            <a:off x="2843213" y="765175"/>
            <a:ext cx="201612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9233" name="Line 35">
            <a:extLst>
              <a:ext uri="{FF2B5EF4-FFF2-40B4-BE49-F238E27FC236}">
                <a16:creationId xmlns:a16="http://schemas.microsoft.com/office/drawing/2014/main" id="{C73FA16A-52AC-41EC-9744-2163FCA62964}"/>
              </a:ext>
            </a:extLst>
          </p:cNvPr>
          <p:cNvSpPr>
            <a:spLocks noChangeShapeType="1"/>
          </p:cNvSpPr>
          <p:nvPr/>
        </p:nvSpPr>
        <p:spPr bwMode="auto">
          <a:xfrm>
            <a:off x="3851275" y="476250"/>
            <a:ext cx="0" cy="576263"/>
          </a:xfrm>
          <a:prstGeom prst="line">
            <a:avLst/>
          </a:prstGeom>
          <a:noFill/>
          <a:ln w="28575">
            <a:solidFill>
              <a:srgbClr val="00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4" name="Line 39">
            <a:extLst>
              <a:ext uri="{FF2B5EF4-FFF2-40B4-BE49-F238E27FC236}">
                <a16:creationId xmlns:a16="http://schemas.microsoft.com/office/drawing/2014/main" id="{02229191-613B-4864-8EE5-50325E0BB76D}"/>
              </a:ext>
            </a:extLst>
          </p:cNvPr>
          <p:cNvSpPr>
            <a:spLocks noChangeShapeType="1"/>
          </p:cNvSpPr>
          <p:nvPr/>
        </p:nvSpPr>
        <p:spPr bwMode="auto">
          <a:xfrm>
            <a:off x="1042988" y="2852738"/>
            <a:ext cx="504825"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5" name="Text Box 41">
            <a:extLst>
              <a:ext uri="{FF2B5EF4-FFF2-40B4-BE49-F238E27FC236}">
                <a16:creationId xmlns:a16="http://schemas.microsoft.com/office/drawing/2014/main" id="{81A7BC72-3DD6-426E-93BD-E672A6AEA3B0}"/>
              </a:ext>
            </a:extLst>
          </p:cNvPr>
          <p:cNvSpPr txBox="1">
            <a:spLocks noChangeArrowheads="1"/>
          </p:cNvSpPr>
          <p:nvPr/>
        </p:nvSpPr>
        <p:spPr bwMode="auto">
          <a:xfrm>
            <a:off x="1403350" y="242093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x</a:t>
            </a:r>
            <a:endParaRPr lang="en-US" altLang="en-US"/>
          </a:p>
        </p:txBody>
      </p:sp>
      <p:sp>
        <p:nvSpPr>
          <p:cNvPr id="9236" name="Text Box 42">
            <a:extLst>
              <a:ext uri="{FF2B5EF4-FFF2-40B4-BE49-F238E27FC236}">
                <a16:creationId xmlns:a16="http://schemas.microsoft.com/office/drawing/2014/main" id="{47048EB8-0F75-4D62-A1A7-EE42DAB786D5}"/>
              </a:ext>
            </a:extLst>
          </p:cNvPr>
          <p:cNvSpPr txBox="1">
            <a:spLocks noChangeArrowheads="1"/>
          </p:cNvSpPr>
          <p:nvPr/>
        </p:nvSpPr>
        <p:spPr bwMode="auto">
          <a:xfrm>
            <a:off x="1044575" y="3425688"/>
            <a:ext cx="9899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240 </a:t>
            </a:r>
            <a:r>
              <a:rPr lang="en-US" altLang="en-US" dirty="0" err="1"/>
              <a:t>lb</a:t>
            </a:r>
            <a:endParaRPr lang="en-US" altLang="en-US" dirty="0"/>
          </a:p>
        </p:txBody>
      </p:sp>
      <p:sp>
        <p:nvSpPr>
          <p:cNvPr id="9237" name="Line 43">
            <a:extLst>
              <a:ext uri="{FF2B5EF4-FFF2-40B4-BE49-F238E27FC236}">
                <a16:creationId xmlns:a16="http://schemas.microsoft.com/office/drawing/2014/main" id="{C1E2F303-07A5-40BA-9E65-C994DF33508B}"/>
              </a:ext>
            </a:extLst>
          </p:cNvPr>
          <p:cNvSpPr>
            <a:spLocks noChangeShapeType="1"/>
          </p:cNvSpPr>
          <p:nvPr/>
        </p:nvSpPr>
        <p:spPr bwMode="auto">
          <a:xfrm>
            <a:off x="2863850" y="1331913"/>
            <a:ext cx="0" cy="1800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8" name="Text Box 44">
            <a:extLst>
              <a:ext uri="{FF2B5EF4-FFF2-40B4-BE49-F238E27FC236}">
                <a16:creationId xmlns:a16="http://schemas.microsoft.com/office/drawing/2014/main" id="{1A7EBAD7-35A1-45A9-88A0-41C0D6798374}"/>
              </a:ext>
            </a:extLst>
          </p:cNvPr>
          <p:cNvSpPr txBox="1">
            <a:spLocks noChangeArrowheads="1"/>
          </p:cNvSpPr>
          <p:nvPr/>
        </p:nvSpPr>
        <p:spPr bwMode="auto">
          <a:xfrm>
            <a:off x="3975100" y="280988"/>
            <a:ext cx="933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1600 lb</a:t>
            </a:r>
          </a:p>
        </p:txBody>
      </p:sp>
      <p:sp>
        <p:nvSpPr>
          <p:cNvPr id="9239" name="Line 45">
            <a:extLst>
              <a:ext uri="{FF2B5EF4-FFF2-40B4-BE49-F238E27FC236}">
                <a16:creationId xmlns:a16="http://schemas.microsoft.com/office/drawing/2014/main" id="{90CD4202-F1DC-47D2-833A-8E973B72EAEA}"/>
              </a:ext>
            </a:extLst>
          </p:cNvPr>
          <p:cNvSpPr>
            <a:spLocks noChangeShapeType="1"/>
          </p:cNvSpPr>
          <p:nvPr/>
        </p:nvSpPr>
        <p:spPr bwMode="auto">
          <a:xfrm>
            <a:off x="1947863" y="1176338"/>
            <a:ext cx="431800"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0" name="Line 46">
            <a:extLst>
              <a:ext uri="{FF2B5EF4-FFF2-40B4-BE49-F238E27FC236}">
                <a16:creationId xmlns:a16="http://schemas.microsoft.com/office/drawing/2014/main" id="{D93BB1C8-145B-421C-BFEC-0C21C3C82F34}"/>
              </a:ext>
            </a:extLst>
          </p:cNvPr>
          <p:cNvSpPr>
            <a:spLocks noChangeShapeType="1"/>
          </p:cNvSpPr>
          <p:nvPr/>
        </p:nvSpPr>
        <p:spPr bwMode="auto">
          <a:xfrm flipV="1">
            <a:off x="1949450" y="712788"/>
            <a:ext cx="0" cy="433387"/>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1" name="Text Box 47">
            <a:extLst>
              <a:ext uri="{FF2B5EF4-FFF2-40B4-BE49-F238E27FC236}">
                <a16:creationId xmlns:a16="http://schemas.microsoft.com/office/drawing/2014/main" id="{98441785-EDFD-4BC6-B400-2ECACA936CD6}"/>
              </a:ext>
            </a:extLst>
          </p:cNvPr>
          <p:cNvSpPr txBox="1">
            <a:spLocks noChangeArrowheads="1"/>
          </p:cNvSpPr>
          <p:nvPr/>
        </p:nvSpPr>
        <p:spPr bwMode="auto">
          <a:xfrm>
            <a:off x="2195513" y="76517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r>
              <a:rPr lang="en-US" altLang="en-US" baseline="-25000"/>
              <a:t>x</a:t>
            </a:r>
            <a:endParaRPr lang="en-US" altLang="en-US"/>
          </a:p>
        </p:txBody>
      </p:sp>
      <p:sp>
        <p:nvSpPr>
          <p:cNvPr id="9242" name="Text Box 48">
            <a:extLst>
              <a:ext uri="{FF2B5EF4-FFF2-40B4-BE49-F238E27FC236}">
                <a16:creationId xmlns:a16="http://schemas.microsoft.com/office/drawing/2014/main" id="{1C3CFBB1-6CC9-4A80-8A49-A9F67D399DF9}"/>
              </a:ext>
            </a:extLst>
          </p:cNvPr>
          <p:cNvSpPr txBox="1">
            <a:spLocks noChangeArrowheads="1"/>
          </p:cNvSpPr>
          <p:nvPr/>
        </p:nvSpPr>
        <p:spPr bwMode="auto">
          <a:xfrm>
            <a:off x="2051050" y="33337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B</a:t>
            </a:r>
            <a:r>
              <a:rPr lang="en-US" altLang="en-US" baseline="-25000" dirty="0"/>
              <a:t>y</a:t>
            </a:r>
            <a:endParaRPr lang="en-US" altLang="en-US" dirty="0"/>
          </a:p>
        </p:txBody>
      </p:sp>
      <p:sp>
        <p:nvSpPr>
          <p:cNvPr id="9243" name="Line 49">
            <a:extLst>
              <a:ext uri="{FF2B5EF4-FFF2-40B4-BE49-F238E27FC236}">
                <a16:creationId xmlns:a16="http://schemas.microsoft.com/office/drawing/2014/main" id="{586A52F1-FE72-4F9A-8386-4CD8FDD527CA}"/>
              </a:ext>
            </a:extLst>
          </p:cNvPr>
          <p:cNvSpPr>
            <a:spLocks noChangeShapeType="1"/>
          </p:cNvSpPr>
          <p:nvPr/>
        </p:nvSpPr>
        <p:spPr bwMode="auto">
          <a:xfrm>
            <a:off x="1042988" y="2852738"/>
            <a:ext cx="0" cy="5762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9244" name="Object 39">
            <a:extLst>
              <a:ext uri="{FF2B5EF4-FFF2-40B4-BE49-F238E27FC236}">
                <a16:creationId xmlns:a16="http://schemas.microsoft.com/office/drawing/2014/main" id="{F81D085A-605C-4E7B-BF84-2DB08A494C8D}"/>
              </a:ext>
            </a:extLst>
          </p:cNvPr>
          <p:cNvGraphicFramePr>
            <a:graphicFrameLocks noChangeAspect="1"/>
          </p:cNvGraphicFramePr>
          <p:nvPr>
            <p:extLst>
              <p:ext uri="{D42A27DB-BD31-4B8C-83A1-F6EECF244321}">
                <p14:modId xmlns:p14="http://schemas.microsoft.com/office/powerpoint/2010/main" val="1620460339"/>
              </p:ext>
            </p:extLst>
          </p:nvPr>
        </p:nvGraphicFramePr>
        <p:xfrm>
          <a:off x="5111750" y="1196976"/>
          <a:ext cx="3623812" cy="1111398"/>
        </p:xfrm>
        <a:graphic>
          <a:graphicData uri="http://schemas.openxmlformats.org/presentationml/2006/ole">
            <mc:AlternateContent xmlns:mc="http://schemas.openxmlformats.org/markup-compatibility/2006">
              <mc:Choice xmlns:v="urn:schemas-microsoft-com:vml" Requires="v">
                <p:oleObj name="Equation" r:id="rId3" imgW="2400120" imgH="736560" progId="Equation.DSMT4">
                  <p:embed/>
                </p:oleObj>
              </mc:Choice>
              <mc:Fallback>
                <p:oleObj name="Equation" r:id="rId3" imgW="2400120" imgH="736560" progId="Equation.DSMT4">
                  <p:embed/>
                  <p:pic>
                    <p:nvPicPr>
                      <p:cNvPr id="0" name="Object 39"/>
                      <p:cNvPicPr>
                        <a:picLocks noChangeAspect="1" noChangeArrowheads="1"/>
                      </p:cNvPicPr>
                      <p:nvPr/>
                    </p:nvPicPr>
                    <p:blipFill>
                      <a:blip r:embed="rId4"/>
                      <a:srcRect/>
                      <a:stretch>
                        <a:fillRect/>
                      </a:stretch>
                    </p:blipFill>
                    <p:spPr bwMode="auto">
                      <a:xfrm>
                        <a:off x="5111750" y="1196976"/>
                        <a:ext cx="3623812" cy="1111398"/>
                      </a:xfrm>
                      <a:prstGeom prst="rect">
                        <a:avLst/>
                      </a:prstGeom>
                      <a:noFill/>
                      <a:ln>
                        <a:noFill/>
                      </a:ln>
                      <a:effectLst/>
                    </p:spPr>
                  </p:pic>
                </p:oleObj>
              </mc:Fallback>
            </mc:AlternateContent>
          </a:graphicData>
        </a:graphic>
      </p:graphicFrame>
      <p:graphicFrame>
        <p:nvGraphicFramePr>
          <p:cNvPr id="9245" name="Object 40">
            <a:extLst>
              <a:ext uri="{FF2B5EF4-FFF2-40B4-BE49-F238E27FC236}">
                <a16:creationId xmlns:a16="http://schemas.microsoft.com/office/drawing/2014/main" id="{4E7928A9-78C4-425D-B6A1-9F06B69D7153}"/>
              </a:ext>
            </a:extLst>
          </p:cNvPr>
          <p:cNvGraphicFramePr>
            <a:graphicFrameLocks noChangeAspect="1"/>
          </p:cNvGraphicFramePr>
          <p:nvPr>
            <p:extLst>
              <p:ext uri="{D42A27DB-BD31-4B8C-83A1-F6EECF244321}">
                <p14:modId xmlns:p14="http://schemas.microsoft.com/office/powerpoint/2010/main" val="2040791768"/>
              </p:ext>
            </p:extLst>
          </p:nvPr>
        </p:nvGraphicFramePr>
        <p:xfrm>
          <a:off x="5364163" y="2781300"/>
          <a:ext cx="1817695" cy="2234133"/>
        </p:xfrm>
        <a:graphic>
          <a:graphicData uri="http://schemas.openxmlformats.org/presentationml/2006/ole">
            <mc:AlternateContent xmlns:mc="http://schemas.openxmlformats.org/markup-compatibility/2006">
              <mc:Choice xmlns:v="urn:schemas-microsoft-com:vml" Requires="v">
                <p:oleObj name="Equation" r:id="rId5" imgW="1218960" imgH="1498320" progId="Equation.DSMT4">
                  <p:embed/>
                </p:oleObj>
              </mc:Choice>
              <mc:Fallback>
                <p:oleObj name="Equation" r:id="rId5" imgW="1218960" imgH="1498320" progId="Equation.DSMT4">
                  <p:embed/>
                  <p:pic>
                    <p:nvPicPr>
                      <p:cNvPr id="0" name="Object 40"/>
                      <p:cNvPicPr>
                        <a:picLocks noChangeAspect="1" noChangeArrowheads="1"/>
                      </p:cNvPicPr>
                      <p:nvPr/>
                    </p:nvPicPr>
                    <p:blipFill>
                      <a:blip r:embed="rId6"/>
                      <a:srcRect/>
                      <a:stretch>
                        <a:fillRect/>
                      </a:stretch>
                    </p:blipFill>
                    <p:spPr bwMode="auto">
                      <a:xfrm>
                        <a:off x="5364163" y="2781300"/>
                        <a:ext cx="1817695" cy="2234133"/>
                      </a:xfrm>
                      <a:prstGeom prst="rect">
                        <a:avLst/>
                      </a:prstGeom>
                      <a:noFill/>
                      <a:ln>
                        <a:noFill/>
                      </a:ln>
                      <a:effectLst/>
                    </p:spPr>
                  </p:pic>
                </p:oleObj>
              </mc:Fallback>
            </mc:AlternateContent>
          </a:graphicData>
        </a:graphic>
      </p:graphicFrame>
      <p:sp>
        <p:nvSpPr>
          <p:cNvPr id="9246" name="Line 52">
            <a:extLst>
              <a:ext uri="{FF2B5EF4-FFF2-40B4-BE49-F238E27FC236}">
                <a16:creationId xmlns:a16="http://schemas.microsoft.com/office/drawing/2014/main" id="{E18860EC-A103-4013-A72F-EE22D2C50305}"/>
              </a:ext>
            </a:extLst>
          </p:cNvPr>
          <p:cNvSpPr>
            <a:spLocks noChangeShapeType="1"/>
          </p:cNvSpPr>
          <p:nvPr/>
        </p:nvSpPr>
        <p:spPr bwMode="auto">
          <a:xfrm>
            <a:off x="3851275" y="1341438"/>
            <a:ext cx="0" cy="1800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9247" name="Object 41">
            <a:extLst>
              <a:ext uri="{FF2B5EF4-FFF2-40B4-BE49-F238E27FC236}">
                <a16:creationId xmlns:a16="http://schemas.microsoft.com/office/drawing/2014/main" id="{6C8A045C-2AA2-409E-8B73-099A909B2752}"/>
              </a:ext>
            </a:extLst>
          </p:cNvPr>
          <p:cNvGraphicFramePr>
            <a:graphicFrameLocks noChangeAspect="1"/>
          </p:cNvGraphicFramePr>
          <p:nvPr>
            <p:extLst>
              <p:ext uri="{D42A27DB-BD31-4B8C-83A1-F6EECF244321}">
                <p14:modId xmlns:p14="http://schemas.microsoft.com/office/powerpoint/2010/main" val="815970561"/>
              </p:ext>
            </p:extLst>
          </p:nvPr>
        </p:nvGraphicFramePr>
        <p:xfrm>
          <a:off x="1331913" y="4995863"/>
          <a:ext cx="1674482" cy="1122259"/>
        </p:xfrm>
        <a:graphic>
          <a:graphicData uri="http://schemas.openxmlformats.org/presentationml/2006/ole">
            <mc:AlternateContent xmlns:mc="http://schemas.openxmlformats.org/markup-compatibility/2006">
              <mc:Choice xmlns:v="urn:schemas-microsoft-com:vml" Requires="v">
                <p:oleObj name="Equation" r:id="rId7" imgW="1079280" imgH="723600" progId="Equation.DSMT4">
                  <p:embed/>
                </p:oleObj>
              </mc:Choice>
              <mc:Fallback>
                <p:oleObj name="Equation" r:id="rId7" imgW="1079280" imgH="723600" progId="Equation.DSMT4">
                  <p:embed/>
                  <p:pic>
                    <p:nvPicPr>
                      <p:cNvPr id="0" name="Object 41"/>
                      <p:cNvPicPr>
                        <a:picLocks noChangeAspect="1" noChangeArrowheads="1"/>
                      </p:cNvPicPr>
                      <p:nvPr/>
                    </p:nvPicPr>
                    <p:blipFill>
                      <a:blip r:embed="rId8"/>
                      <a:srcRect/>
                      <a:stretch>
                        <a:fillRect/>
                      </a:stretch>
                    </p:blipFill>
                    <p:spPr bwMode="auto">
                      <a:xfrm>
                        <a:off x="1331913" y="4995863"/>
                        <a:ext cx="1674482" cy="1122259"/>
                      </a:xfrm>
                      <a:prstGeom prst="rect">
                        <a:avLst/>
                      </a:prstGeom>
                      <a:noFill/>
                      <a:ln>
                        <a:noFill/>
                      </a:ln>
                      <a:effectLst/>
                    </p:spPr>
                  </p:pic>
                </p:oleObj>
              </mc:Fallback>
            </mc:AlternateContent>
          </a:graphicData>
        </a:graphic>
      </p:graphicFrame>
      <p:sp>
        <p:nvSpPr>
          <p:cNvPr id="9248" name="Text Box 54">
            <a:extLst>
              <a:ext uri="{FF2B5EF4-FFF2-40B4-BE49-F238E27FC236}">
                <a16:creationId xmlns:a16="http://schemas.microsoft.com/office/drawing/2014/main" id="{C6AD1C63-9994-47C9-80F7-9816C6DC4B62}"/>
              </a:ext>
            </a:extLst>
          </p:cNvPr>
          <p:cNvSpPr txBox="1">
            <a:spLocks noChangeArrowheads="1"/>
          </p:cNvSpPr>
          <p:nvPr/>
        </p:nvSpPr>
        <p:spPr bwMode="auto">
          <a:xfrm>
            <a:off x="879475" y="4673600"/>
            <a:ext cx="29546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recall, from whole structure</a:t>
            </a:r>
          </a:p>
        </p:txBody>
      </p:sp>
      <p:sp>
        <p:nvSpPr>
          <p:cNvPr id="9249" name="Text Box 55">
            <a:extLst>
              <a:ext uri="{FF2B5EF4-FFF2-40B4-BE49-F238E27FC236}">
                <a16:creationId xmlns:a16="http://schemas.microsoft.com/office/drawing/2014/main" id="{5E9336B0-54D7-4FF2-9BED-9AE9B74B86C6}"/>
              </a:ext>
            </a:extLst>
          </p:cNvPr>
          <p:cNvSpPr txBox="1">
            <a:spLocks noChangeArrowheads="1"/>
          </p:cNvSpPr>
          <p:nvPr/>
        </p:nvSpPr>
        <p:spPr bwMode="auto">
          <a:xfrm>
            <a:off x="6974219" y="1950243"/>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a:t>
            </a:r>
          </a:p>
        </p:txBody>
      </p:sp>
      <p:sp>
        <p:nvSpPr>
          <p:cNvPr id="9250" name="Text Box 56">
            <a:extLst>
              <a:ext uri="{FF2B5EF4-FFF2-40B4-BE49-F238E27FC236}">
                <a16:creationId xmlns:a16="http://schemas.microsoft.com/office/drawing/2014/main" id="{C8215659-A508-4E5D-8868-B3B511377841}"/>
              </a:ext>
            </a:extLst>
          </p:cNvPr>
          <p:cNvSpPr txBox="1">
            <a:spLocks noChangeArrowheads="1"/>
          </p:cNvSpPr>
          <p:nvPr/>
        </p:nvSpPr>
        <p:spPr bwMode="auto">
          <a:xfrm>
            <a:off x="6970975" y="3470569"/>
            <a:ext cx="46679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a:t>
            </a:r>
          </a:p>
        </p:txBody>
      </p:sp>
      <p:sp>
        <p:nvSpPr>
          <p:cNvPr id="9251" name="Text Box 57">
            <a:extLst>
              <a:ext uri="{FF2B5EF4-FFF2-40B4-BE49-F238E27FC236}">
                <a16:creationId xmlns:a16="http://schemas.microsoft.com/office/drawing/2014/main" id="{D2309AAD-C882-440D-AE9E-1B6301B8ADC4}"/>
              </a:ext>
            </a:extLst>
          </p:cNvPr>
          <p:cNvSpPr txBox="1">
            <a:spLocks noChangeArrowheads="1"/>
          </p:cNvSpPr>
          <p:nvPr/>
        </p:nvSpPr>
        <p:spPr bwMode="auto">
          <a:xfrm>
            <a:off x="3041992" y="5743005"/>
            <a:ext cx="46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a:t>
            </a:r>
          </a:p>
        </p:txBody>
      </p:sp>
      <p:sp>
        <p:nvSpPr>
          <p:cNvPr id="9" name="TextBox 8">
            <a:extLst>
              <a:ext uri="{FF2B5EF4-FFF2-40B4-BE49-F238E27FC236}">
                <a16:creationId xmlns:a16="http://schemas.microsoft.com/office/drawing/2014/main" id="{4C580578-6E5D-4A07-A2CE-1EF62C284126}"/>
              </a:ext>
            </a:extLst>
          </p:cNvPr>
          <p:cNvSpPr txBox="1"/>
          <p:nvPr/>
        </p:nvSpPr>
        <p:spPr>
          <a:xfrm flipH="1">
            <a:off x="7380312" y="4243001"/>
            <a:ext cx="604263" cy="369332"/>
          </a:xfrm>
          <a:prstGeom prst="rect">
            <a:avLst/>
          </a:prstGeom>
          <a:noFill/>
        </p:spPr>
        <p:txBody>
          <a:bodyPr wrap="square" rtlCol="0">
            <a:spAutoFit/>
          </a:bodyPr>
          <a:lstStyle/>
          <a:p>
            <a:r>
              <a:rPr lang="en-US" dirty="0"/>
              <a:t>(5)</a:t>
            </a:r>
          </a:p>
        </p:txBody>
      </p:sp>
      <p:cxnSp>
        <p:nvCxnSpPr>
          <p:cNvPr id="3" name="Straight Connector 2">
            <a:extLst>
              <a:ext uri="{FF2B5EF4-FFF2-40B4-BE49-F238E27FC236}">
                <a16:creationId xmlns:a16="http://schemas.microsoft.com/office/drawing/2014/main" id="{DB6C82AE-1732-8C41-D8F4-E023FB3FE6A9}"/>
              </a:ext>
            </a:extLst>
          </p:cNvPr>
          <p:cNvCxnSpPr/>
          <p:nvPr/>
        </p:nvCxnSpPr>
        <p:spPr>
          <a:xfrm>
            <a:off x="614986" y="2787650"/>
            <a:ext cx="3399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FD2C3ABD-F861-8443-CB25-6939BB4E3DB2}"/>
              </a:ext>
            </a:extLst>
          </p:cNvPr>
          <p:cNvCxnSpPr/>
          <p:nvPr/>
        </p:nvCxnSpPr>
        <p:spPr>
          <a:xfrm>
            <a:off x="5447837" y="2308374"/>
            <a:ext cx="10175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9C20EF5D-040E-351A-1414-A283DBC8C9F0}"/>
              </a:ext>
            </a:extLst>
          </p:cNvPr>
          <p:cNvCxnSpPr/>
          <p:nvPr/>
        </p:nvCxnSpPr>
        <p:spPr>
          <a:xfrm>
            <a:off x="5652120" y="5004218"/>
            <a:ext cx="10175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6E568289-A5D4-D4CA-FB90-7A69D6A8A629}"/>
              </a:ext>
            </a:extLst>
          </p:cNvPr>
          <p:cNvCxnSpPr/>
          <p:nvPr/>
        </p:nvCxnSpPr>
        <p:spPr>
          <a:xfrm>
            <a:off x="1794046" y="6118457"/>
            <a:ext cx="10175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E366391-BC82-3C86-8E02-9466C451C460}"/>
              </a:ext>
            </a:extLst>
          </p:cNvPr>
          <p:cNvCxnSpPr/>
          <p:nvPr/>
        </p:nvCxnSpPr>
        <p:spPr>
          <a:xfrm>
            <a:off x="5868144" y="3839202"/>
            <a:ext cx="10175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60F0674A-9669-E1AD-A558-83920F1835E5}"/>
              </a:ext>
            </a:extLst>
          </p:cNvPr>
          <p:cNvCxnSpPr>
            <a:cxnSpLocks/>
          </p:cNvCxnSpPr>
          <p:nvPr/>
        </p:nvCxnSpPr>
        <p:spPr>
          <a:xfrm>
            <a:off x="1067351" y="3087365"/>
            <a:ext cx="840824"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DD0B1EA1-A362-8193-7B9A-D9B810FF7612}"/>
              </a:ext>
            </a:extLst>
          </p:cNvPr>
          <p:cNvCxnSpPr>
            <a:cxnSpLocks/>
          </p:cNvCxnSpPr>
          <p:nvPr/>
        </p:nvCxnSpPr>
        <p:spPr>
          <a:xfrm>
            <a:off x="2897187" y="3063305"/>
            <a:ext cx="9906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A30918B-89C3-1A69-F6B6-1834E3F1DAF3}"/>
              </a:ext>
            </a:extLst>
          </p:cNvPr>
          <p:cNvCxnSpPr/>
          <p:nvPr/>
        </p:nvCxnSpPr>
        <p:spPr>
          <a:xfrm>
            <a:off x="1935163" y="3073989"/>
            <a:ext cx="90328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1497</TotalTime>
  <Words>2061</Words>
  <Application>Microsoft Office PowerPoint</Application>
  <PresentationFormat>On-screen Show (4:3)</PresentationFormat>
  <Paragraphs>360</Paragraphs>
  <Slides>18</Slides>
  <Notes>18</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2" baseType="lpstr">
      <vt:lpstr>Arial</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Schmerr, Lester W [AER E]</dc:creator>
  <cp:lastModifiedBy>Lester Schmerr</cp:lastModifiedBy>
  <cp:revision>53</cp:revision>
  <cp:lastPrinted>2023-04-02T21:36:58Z</cp:lastPrinted>
  <dcterms:created xsi:type="dcterms:W3CDTF">2009-09-29T18:11:22Z</dcterms:created>
  <dcterms:modified xsi:type="dcterms:W3CDTF">2023-05-13T19:29:30Z</dcterms:modified>
</cp:coreProperties>
</file>