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9" r:id="rId2"/>
    <p:sldId id="260" r:id="rId3"/>
    <p:sldId id="256" r:id="rId4"/>
    <p:sldId id="257" r:id="rId5"/>
    <p:sldId id="261" r:id="rId6"/>
    <p:sldId id="262" r:id="rId7"/>
    <p:sldId id="263" r:id="rId8"/>
    <p:sldId id="264" r:id="rId9"/>
    <p:sldId id="265"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745" autoAdjust="0"/>
  </p:normalViewPr>
  <p:slideViewPr>
    <p:cSldViewPr>
      <p:cViewPr varScale="1">
        <p:scale>
          <a:sx n="104" d="100"/>
          <a:sy n="104" d="100"/>
        </p:scale>
        <p:origin x="93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879F5A-D0DF-401E-ACC3-E86A8ED75006}" type="datetimeFigureOut">
              <a:rPr lang="en-US" smtClean="0"/>
              <a:t>5/15/2023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178ED8-FD4D-4984-B0C6-9E3F7FCE3477}" type="slidenum">
              <a:rPr lang="en-US" smtClean="0"/>
              <a:t>‹#›</a:t>
            </a:fld>
            <a:endParaRPr lang="en-US"/>
          </a:p>
        </p:txBody>
      </p:sp>
    </p:spTree>
    <p:extLst>
      <p:ext uri="{BB962C8B-B14F-4D97-AF65-F5344CB8AC3E}">
        <p14:creationId xmlns:p14="http://schemas.microsoft.com/office/powerpoint/2010/main" val="1704027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slides will complete our current discussion of trusses. We will come back to trusses later, where we will examine statically indeterminate trusses.</a:t>
            </a:r>
          </a:p>
        </p:txBody>
      </p:sp>
      <p:sp>
        <p:nvSpPr>
          <p:cNvPr id="4" name="Slide Number Placeholder 3"/>
          <p:cNvSpPr>
            <a:spLocks noGrp="1"/>
          </p:cNvSpPr>
          <p:nvPr>
            <p:ph type="sldNum" sz="quarter" idx="5"/>
          </p:nvPr>
        </p:nvSpPr>
        <p:spPr/>
        <p:txBody>
          <a:bodyPr/>
          <a:lstStyle/>
          <a:p>
            <a:fld id="{81178ED8-FD4D-4984-B0C6-9E3F7FCE3477}" type="slidenum">
              <a:rPr lang="en-US" smtClean="0"/>
              <a:t>1</a:t>
            </a:fld>
            <a:endParaRPr lang="en-US"/>
          </a:p>
        </p:txBody>
      </p:sp>
    </p:spTree>
    <p:extLst>
      <p:ext uri="{BB962C8B-B14F-4D97-AF65-F5344CB8AC3E}">
        <p14:creationId xmlns:p14="http://schemas.microsoft.com/office/powerpoint/2010/main" val="3422595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briefly address the method of sections. We will also examine spatial trusses</a:t>
            </a:r>
          </a:p>
        </p:txBody>
      </p:sp>
      <p:sp>
        <p:nvSpPr>
          <p:cNvPr id="4" name="Slide Number Placeholder 3"/>
          <p:cNvSpPr>
            <a:spLocks noGrp="1"/>
          </p:cNvSpPr>
          <p:nvPr>
            <p:ph type="sldNum" sz="quarter" idx="5"/>
          </p:nvPr>
        </p:nvSpPr>
        <p:spPr/>
        <p:txBody>
          <a:bodyPr/>
          <a:lstStyle/>
          <a:p>
            <a:fld id="{81178ED8-FD4D-4984-B0C6-9E3F7FCE3477}" type="slidenum">
              <a:rPr lang="en-US" smtClean="0"/>
              <a:t>2</a:t>
            </a:fld>
            <a:endParaRPr lang="en-US"/>
          </a:p>
        </p:txBody>
      </p:sp>
    </p:spTree>
    <p:extLst>
      <p:ext uri="{BB962C8B-B14F-4D97-AF65-F5344CB8AC3E}">
        <p14:creationId xmlns:p14="http://schemas.microsoft.com/office/powerpoint/2010/main" val="2764114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method of pins, we often need to examine many equations of equilibrium even if we were only interested in analyzing the truss for a few specific forces. In the method of sections, we imagine slicing through the truss and exposing a section of the truss on which the force we are interested in is acting. For each section we have a coplanar set of forces so we have three equations of equilibrium we can apply. Often the moment equation here is particularly useful since if we take moments about the “right” point, we can often eliminate other unknowns and obtain the force we want directly. We will see the method of sections in action for the truss shown here.</a:t>
            </a:r>
          </a:p>
        </p:txBody>
      </p:sp>
      <p:sp>
        <p:nvSpPr>
          <p:cNvPr id="4" name="Slide Number Placeholder 3"/>
          <p:cNvSpPr>
            <a:spLocks noGrp="1"/>
          </p:cNvSpPr>
          <p:nvPr>
            <p:ph type="sldNum" sz="quarter" idx="5"/>
          </p:nvPr>
        </p:nvSpPr>
        <p:spPr/>
        <p:txBody>
          <a:bodyPr/>
          <a:lstStyle/>
          <a:p>
            <a:fld id="{81178ED8-FD4D-4984-B0C6-9E3F7FCE3477}" type="slidenum">
              <a:rPr lang="en-US" smtClean="0"/>
              <a:t>3</a:t>
            </a:fld>
            <a:endParaRPr lang="en-US"/>
          </a:p>
        </p:txBody>
      </p:sp>
    </p:spTree>
    <p:extLst>
      <p:ext uri="{BB962C8B-B14F-4D97-AF65-F5344CB8AC3E}">
        <p14:creationId xmlns:p14="http://schemas.microsoft.com/office/powerpoint/2010/main" val="896891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want to find specifically the force in member GH. If we tried to get the value for this force by the method of pins, we would have to go through many pins to get to GH and solve for many other unknowns along the way. However, if we take a cut through the structure as shown on the right and look at the free body diagram of the section above this cut, as shown on the left, we see that there are three unknown forces acting in this free body diagram. We have three equilibrium equations for this section so we could solve them for all three forces, but note if we simply take moments about point B we could get the force in GH directly, as shown. Note that if we had looked at the section below the cut then we would also have the reaction forces at A and I in that free body diagram and we could not find the force in GH until we know those reaction forces (which we could find from equilibrium of the entire truss). Thus, using the section above the cut is the most efficient way to go.</a:t>
            </a:r>
          </a:p>
          <a:p>
            <a:endParaRPr lang="en-US" dirty="0"/>
          </a:p>
          <a:p>
            <a:r>
              <a:rPr lang="en-US" dirty="0"/>
              <a:t>Statics courses often emphasize the method of sections since we can often use this method to solve problems easily with a hand calculator. However, the method of sections is not as easily implemented on a computer as is the method of pins, so for a complete solution for all the forces in a truss problem the method of pins together with MATLAB is the method of choice.</a:t>
            </a:r>
          </a:p>
        </p:txBody>
      </p:sp>
      <p:sp>
        <p:nvSpPr>
          <p:cNvPr id="4" name="Slide Number Placeholder 3"/>
          <p:cNvSpPr>
            <a:spLocks noGrp="1"/>
          </p:cNvSpPr>
          <p:nvPr>
            <p:ph type="sldNum" sz="quarter" idx="5"/>
          </p:nvPr>
        </p:nvSpPr>
        <p:spPr/>
        <p:txBody>
          <a:bodyPr/>
          <a:lstStyle/>
          <a:p>
            <a:fld id="{81178ED8-FD4D-4984-B0C6-9E3F7FCE3477}" type="slidenum">
              <a:rPr lang="en-US" smtClean="0"/>
              <a:t>4</a:t>
            </a:fld>
            <a:endParaRPr lang="en-US"/>
          </a:p>
        </p:txBody>
      </p:sp>
    </p:spTree>
    <p:extLst>
      <p:ext uri="{BB962C8B-B14F-4D97-AF65-F5344CB8AC3E}">
        <p14:creationId xmlns:p14="http://schemas.microsoft.com/office/powerpoint/2010/main" val="3917042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Spatial truss problems follow the same procedures used for planar trusses. </a:t>
            </a:r>
          </a:p>
        </p:txBody>
      </p:sp>
      <p:sp>
        <p:nvSpPr>
          <p:cNvPr id="4" name="Slide Number Placeholder 3"/>
          <p:cNvSpPr>
            <a:spLocks noGrp="1"/>
          </p:cNvSpPr>
          <p:nvPr>
            <p:ph type="sldNum" sz="quarter" idx="5"/>
          </p:nvPr>
        </p:nvSpPr>
        <p:spPr/>
        <p:txBody>
          <a:bodyPr/>
          <a:lstStyle/>
          <a:p>
            <a:fld id="{81178ED8-FD4D-4984-B0C6-9E3F7FCE3477}" type="slidenum">
              <a:rPr lang="en-US" smtClean="0"/>
              <a:t>5</a:t>
            </a:fld>
            <a:endParaRPr lang="en-US"/>
          </a:p>
        </p:txBody>
      </p:sp>
    </p:spTree>
    <p:extLst>
      <p:ext uri="{BB962C8B-B14F-4D97-AF65-F5344CB8AC3E}">
        <p14:creationId xmlns:p14="http://schemas.microsoft.com/office/powerpoint/2010/main" val="1460320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free body diagrams are useful. Here we cannot easily show the geometry on the free body diagrams. All that geometric information is in the definition of the unit vectors.</a:t>
            </a:r>
          </a:p>
        </p:txBody>
      </p:sp>
      <p:sp>
        <p:nvSpPr>
          <p:cNvPr id="4" name="Slide Number Placeholder 3"/>
          <p:cNvSpPr>
            <a:spLocks noGrp="1"/>
          </p:cNvSpPr>
          <p:nvPr>
            <p:ph type="sldNum" sz="quarter" idx="5"/>
          </p:nvPr>
        </p:nvSpPr>
        <p:spPr/>
        <p:txBody>
          <a:bodyPr/>
          <a:lstStyle/>
          <a:p>
            <a:fld id="{81178ED8-FD4D-4984-B0C6-9E3F7FCE3477}" type="slidenum">
              <a:rPr lang="en-US" smtClean="0"/>
              <a:t>6</a:t>
            </a:fld>
            <a:endParaRPr lang="en-US"/>
          </a:p>
        </p:txBody>
      </p:sp>
    </p:spTree>
    <p:extLst>
      <p:ext uri="{BB962C8B-B14F-4D97-AF65-F5344CB8AC3E}">
        <p14:creationId xmlns:p14="http://schemas.microsoft.com/office/powerpoint/2010/main" val="635333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obtain the unit vectors. Since all the unknown truss member forces are shown in tension, the unit vectors will occur in equal and opposite pairs, i.e., </a:t>
            </a:r>
            <a:r>
              <a:rPr lang="en-US" dirty="0" err="1"/>
              <a:t>eBC</a:t>
            </a:r>
            <a:r>
              <a:rPr lang="en-US" dirty="0"/>
              <a:t> = - </a:t>
            </a:r>
            <a:r>
              <a:rPr lang="en-US" dirty="0" err="1"/>
              <a:t>eCB</a:t>
            </a:r>
            <a:r>
              <a:rPr lang="en-US" dirty="0"/>
              <a:t> etc.</a:t>
            </a:r>
          </a:p>
        </p:txBody>
      </p:sp>
      <p:sp>
        <p:nvSpPr>
          <p:cNvPr id="4" name="Slide Number Placeholder 3"/>
          <p:cNvSpPr>
            <a:spLocks noGrp="1"/>
          </p:cNvSpPr>
          <p:nvPr>
            <p:ph type="sldNum" sz="quarter" idx="5"/>
          </p:nvPr>
        </p:nvSpPr>
        <p:spPr/>
        <p:txBody>
          <a:bodyPr/>
          <a:lstStyle/>
          <a:p>
            <a:fld id="{81178ED8-FD4D-4984-B0C6-9E3F7FCE3477}" type="slidenum">
              <a:rPr lang="en-US" smtClean="0"/>
              <a:t>7</a:t>
            </a:fld>
            <a:endParaRPr lang="en-US"/>
          </a:p>
        </p:txBody>
      </p:sp>
    </p:spTree>
    <p:extLst>
      <p:ext uri="{BB962C8B-B14F-4D97-AF65-F5344CB8AC3E}">
        <p14:creationId xmlns:p14="http://schemas.microsoft.com/office/powerpoint/2010/main" val="1367890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can define the resultant forces at all the pins</a:t>
            </a:r>
          </a:p>
        </p:txBody>
      </p:sp>
      <p:sp>
        <p:nvSpPr>
          <p:cNvPr id="4" name="Slide Number Placeholder 3"/>
          <p:cNvSpPr>
            <a:spLocks noGrp="1"/>
          </p:cNvSpPr>
          <p:nvPr>
            <p:ph type="sldNum" sz="quarter" idx="5"/>
          </p:nvPr>
        </p:nvSpPr>
        <p:spPr/>
        <p:txBody>
          <a:bodyPr/>
          <a:lstStyle/>
          <a:p>
            <a:fld id="{81178ED8-FD4D-4984-B0C6-9E3F7FCE3477}" type="slidenum">
              <a:rPr lang="en-US" smtClean="0"/>
              <a:t>8</a:t>
            </a:fld>
            <a:endParaRPr lang="en-US"/>
          </a:p>
        </p:txBody>
      </p:sp>
    </p:spTree>
    <p:extLst>
      <p:ext uri="{BB962C8B-B14F-4D97-AF65-F5344CB8AC3E}">
        <p14:creationId xmlns:p14="http://schemas.microsoft.com/office/powerpoint/2010/main" val="193764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Placing all these resultant forces at the pins into a complete set of equilibrium equations for the truss, we can solve those equilibrium equations and obtain all the truss member forces and reactions. Note that we again did not have to have ==0 present in these equations to obtain the solution with the </a:t>
            </a:r>
            <a:r>
              <a:rPr lang="en-US"/>
              <a:t>solve function.</a:t>
            </a:r>
            <a:endParaRPr lang="en-US" dirty="0"/>
          </a:p>
        </p:txBody>
      </p:sp>
      <p:sp>
        <p:nvSpPr>
          <p:cNvPr id="4" name="Slide Number Placeholder 3"/>
          <p:cNvSpPr>
            <a:spLocks noGrp="1"/>
          </p:cNvSpPr>
          <p:nvPr>
            <p:ph type="sldNum" sz="quarter" idx="5"/>
          </p:nvPr>
        </p:nvSpPr>
        <p:spPr/>
        <p:txBody>
          <a:bodyPr/>
          <a:lstStyle/>
          <a:p>
            <a:fld id="{81178ED8-FD4D-4984-B0C6-9E3F7FCE3477}" type="slidenum">
              <a:rPr lang="en-US" smtClean="0"/>
              <a:t>9</a:t>
            </a:fld>
            <a:endParaRPr lang="en-US"/>
          </a:p>
        </p:txBody>
      </p:sp>
    </p:spTree>
    <p:extLst>
      <p:ext uri="{BB962C8B-B14F-4D97-AF65-F5344CB8AC3E}">
        <p14:creationId xmlns:p14="http://schemas.microsoft.com/office/powerpoint/2010/main" val="1779159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55A24AD-5041-4141-956E-95F5941AB92A}"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7D87D1-040E-460E-9926-E450D0C19F7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9B81877-BD79-4F38-AD31-04B61A88016F}"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09FCF45-13F5-4012-AC7E-A4550511792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04E50A79-6E00-45CD-ACB1-9CB2C18DFD54}"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7418EA-9E28-4EF6-96FA-05016513E0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2F27297-C512-405A-81D8-821B507207E8}"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CB5EF9A-9CE8-4585-A253-760C56F2581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640C2B8-BF26-462C-8CAD-3DCC28682382}"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1BA08A3-D9BE-4CC0-8C0F-CF91095E38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DF79174C-8DA3-459C-9AB0-1D88531B94DA}" type="datetimeFigureOut">
              <a:rPr lang="en-US"/>
              <a:pPr>
                <a:defRPr/>
              </a:pPr>
              <a:t>5/15/2023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3476896-72B6-4310-A800-AA94FE26358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3DAC69C-97A3-43FE-BC2F-F0BB3497FBCC}" type="datetimeFigureOut">
              <a:rPr lang="en-US"/>
              <a:pPr>
                <a:defRPr/>
              </a:pPr>
              <a:t>5/15/2023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23F21BA-2372-4B80-BACB-E5BC2D791EC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AC96008B-CB78-47E4-8637-086D5B23DF10}" type="datetimeFigureOut">
              <a:rPr lang="en-US"/>
              <a:pPr>
                <a:defRPr/>
              </a:pPr>
              <a:t>5/15/2023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66A4A69-CFAA-4E9F-9776-58D840FDF69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1617C32-44B5-499D-9FB5-36D2BC09AB59}" type="datetimeFigureOut">
              <a:rPr lang="en-US"/>
              <a:pPr>
                <a:defRPr/>
              </a:pPr>
              <a:t>5/15/2023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1F916FE-F5E8-47A6-8DC9-85E6CBE7956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3548C6F-2B45-410D-9517-0DC0B9707EDB}" type="datetimeFigureOut">
              <a:rPr lang="en-US"/>
              <a:pPr>
                <a:defRPr/>
              </a:pPr>
              <a:t>5/15/2023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719922A-CC3B-4D36-BB43-AC5A887B993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769151A-1962-46BF-866B-2611E934B32F}" type="datetimeFigureOut">
              <a:rPr lang="en-US"/>
              <a:pPr>
                <a:defRPr/>
              </a:pPr>
              <a:t>5/15/2023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E3C40F1-C9C1-4D2A-98DF-CECBABD3D61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50B57B19-4381-42A8-8305-B80B6D7AB4BB}" type="datetimeFigureOut">
              <a:rPr lang="en-US"/>
              <a:pPr>
                <a:defRPr/>
              </a:pPr>
              <a:t>5/15/2023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5C5187A-1062-49F0-B213-96AFBBA6DBD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oleObject" Target="../embeddings/oleObject5.bin"/><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3" Type="http://schemas.openxmlformats.org/officeDocument/2006/relationships/oleObject" Target="../embeddings/oleObject11.bin"/><Relationship Id="rId18" Type="http://schemas.openxmlformats.org/officeDocument/2006/relationships/image" Target="../media/image13.wmf"/><Relationship Id="rId26" Type="http://schemas.openxmlformats.org/officeDocument/2006/relationships/image" Target="../media/image17.wmf"/><Relationship Id="rId3" Type="http://schemas.openxmlformats.org/officeDocument/2006/relationships/oleObject" Target="../embeddings/oleObject6.bin"/><Relationship Id="rId21" Type="http://schemas.openxmlformats.org/officeDocument/2006/relationships/oleObject" Target="../embeddings/oleObject15.bin"/><Relationship Id="rId34" Type="http://schemas.openxmlformats.org/officeDocument/2006/relationships/image" Target="../media/image21.wmf"/><Relationship Id="rId7" Type="http://schemas.openxmlformats.org/officeDocument/2006/relationships/oleObject" Target="../embeddings/oleObject8.bin"/><Relationship Id="rId12" Type="http://schemas.openxmlformats.org/officeDocument/2006/relationships/image" Target="../media/image10.wmf"/><Relationship Id="rId17" Type="http://schemas.openxmlformats.org/officeDocument/2006/relationships/oleObject" Target="../embeddings/oleObject13.bin"/><Relationship Id="rId25" Type="http://schemas.openxmlformats.org/officeDocument/2006/relationships/oleObject" Target="../embeddings/oleObject17.bin"/><Relationship Id="rId33" Type="http://schemas.openxmlformats.org/officeDocument/2006/relationships/oleObject" Target="../embeddings/oleObject21.bin"/><Relationship Id="rId2" Type="http://schemas.openxmlformats.org/officeDocument/2006/relationships/notesSlide" Target="../notesSlides/notesSlide6.xml"/><Relationship Id="rId16" Type="http://schemas.openxmlformats.org/officeDocument/2006/relationships/image" Target="../media/image12.wmf"/><Relationship Id="rId20" Type="http://schemas.openxmlformats.org/officeDocument/2006/relationships/image" Target="../media/image14.wmf"/><Relationship Id="rId29"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image" Target="../media/image7.wmf"/><Relationship Id="rId11" Type="http://schemas.openxmlformats.org/officeDocument/2006/relationships/oleObject" Target="../embeddings/oleObject10.bin"/><Relationship Id="rId24" Type="http://schemas.openxmlformats.org/officeDocument/2006/relationships/image" Target="../media/image16.wmf"/><Relationship Id="rId32" Type="http://schemas.openxmlformats.org/officeDocument/2006/relationships/image" Target="../media/image20.wmf"/><Relationship Id="rId5" Type="http://schemas.openxmlformats.org/officeDocument/2006/relationships/oleObject" Target="../embeddings/oleObject7.bin"/><Relationship Id="rId15" Type="http://schemas.openxmlformats.org/officeDocument/2006/relationships/oleObject" Target="../embeddings/oleObject12.bin"/><Relationship Id="rId23" Type="http://schemas.openxmlformats.org/officeDocument/2006/relationships/oleObject" Target="../embeddings/oleObject16.bin"/><Relationship Id="rId28" Type="http://schemas.openxmlformats.org/officeDocument/2006/relationships/image" Target="../media/image18.wmf"/><Relationship Id="rId36" Type="http://schemas.openxmlformats.org/officeDocument/2006/relationships/image" Target="../media/image22.wmf"/><Relationship Id="rId10" Type="http://schemas.openxmlformats.org/officeDocument/2006/relationships/image" Target="../media/image9.wmf"/><Relationship Id="rId19" Type="http://schemas.openxmlformats.org/officeDocument/2006/relationships/oleObject" Target="../embeddings/oleObject14.bin"/><Relationship Id="rId31" Type="http://schemas.openxmlformats.org/officeDocument/2006/relationships/oleObject" Target="../embeddings/oleObject20.bin"/><Relationship Id="rId4" Type="http://schemas.openxmlformats.org/officeDocument/2006/relationships/image" Target="../media/image6.wmf"/><Relationship Id="rId9" Type="http://schemas.openxmlformats.org/officeDocument/2006/relationships/oleObject" Target="../embeddings/oleObject9.bin"/><Relationship Id="rId14" Type="http://schemas.openxmlformats.org/officeDocument/2006/relationships/image" Target="../media/image11.wmf"/><Relationship Id="rId22" Type="http://schemas.openxmlformats.org/officeDocument/2006/relationships/image" Target="../media/image15.wmf"/><Relationship Id="rId27" Type="http://schemas.openxmlformats.org/officeDocument/2006/relationships/oleObject" Target="../embeddings/oleObject18.bin"/><Relationship Id="rId30" Type="http://schemas.openxmlformats.org/officeDocument/2006/relationships/image" Target="../media/image19.wmf"/><Relationship Id="rId35" Type="http://schemas.openxmlformats.org/officeDocument/2006/relationships/oleObject" Target="../embeddings/oleObject22.bin"/><Relationship Id="rId8" Type="http://schemas.openxmlformats.org/officeDocument/2006/relationships/image" Target="../media/image8.wmf"/></Relationships>
</file>

<file path=ppt/slides/_rels/slide7.xml.rels><?xml version="1.0" encoding="UTF-8" standalone="yes"?>
<Relationships xmlns="http://schemas.openxmlformats.org/package/2006/relationships"><Relationship Id="rId13" Type="http://schemas.openxmlformats.org/officeDocument/2006/relationships/oleObject" Target="../embeddings/oleObject11.bin"/><Relationship Id="rId18" Type="http://schemas.openxmlformats.org/officeDocument/2006/relationships/image" Target="../media/image13.wmf"/><Relationship Id="rId26" Type="http://schemas.openxmlformats.org/officeDocument/2006/relationships/image" Target="../media/image17.wmf"/><Relationship Id="rId3" Type="http://schemas.openxmlformats.org/officeDocument/2006/relationships/oleObject" Target="../embeddings/oleObject6.bin"/><Relationship Id="rId21" Type="http://schemas.openxmlformats.org/officeDocument/2006/relationships/oleObject" Target="../embeddings/oleObject15.bin"/><Relationship Id="rId34" Type="http://schemas.openxmlformats.org/officeDocument/2006/relationships/image" Target="../media/image21.wmf"/><Relationship Id="rId7" Type="http://schemas.openxmlformats.org/officeDocument/2006/relationships/oleObject" Target="../embeddings/oleObject8.bin"/><Relationship Id="rId12" Type="http://schemas.openxmlformats.org/officeDocument/2006/relationships/image" Target="../media/image10.wmf"/><Relationship Id="rId17" Type="http://schemas.openxmlformats.org/officeDocument/2006/relationships/oleObject" Target="../embeddings/oleObject13.bin"/><Relationship Id="rId25" Type="http://schemas.openxmlformats.org/officeDocument/2006/relationships/oleObject" Target="../embeddings/oleObject17.bin"/><Relationship Id="rId33" Type="http://schemas.openxmlformats.org/officeDocument/2006/relationships/oleObject" Target="../embeddings/oleObject21.bin"/><Relationship Id="rId2" Type="http://schemas.openxmlformats.org/officeDocument/2006/relationships/notesSlide" Target="../notesSlides/notesSlide7.xml"/><Relationship Id="rId16" Type="http://schemas.openxmlformats.org/officeDocument/2006/relationships/image" Target="../media/image12.wmf"/><Relationship Id="rId20" Type="http://schemas.openxmlformats.org/officeDocument/2006/relationships/image" Target="../media/image14.wmf"/><Relationship Id="rId29"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image" Target="../media/image7.wmf"/><Relationship Id="rId11" Type="http://schemas.openxmlformats.org/officeDocument/2006/relationships/oleObject" Target="../embeddings/oleObject10.bin"/><Relationship Id="rId24" Type="http://schemas.openxmlformats.org/officeDocument/2006/relationships/image" Target="../media/image16.wmf"/><Relationship Id="rId32" Type="http://schemas.openxmlformats.org/officeDocument/2006/relationships/image" Target="../media/image20.wmf"/><Relationship Id="rId5" Type="http://schemas.openxmlformats.org/officeDocument/2006/relationships/oleObject" Target="../embeddings/oleObject7.bin"/><Relationship Id="rId15" Type="http://schemas.openxmlformats.org/officeDocument/2006/relationships/oleObject" Target="../embeddings/oleObject12.bin"/><Relationship Id="rId23" Type="http://schemas.openxmlformats.org/officeDocument/2006/relationships/oleObject" Target="../embeddings/oleObject16.bin"/><Relationship Id="rId28" Type="http://schemas.openxmlformats.org/officeDocument/2006/relationships/image" Target="../media/image18.wmf"/><Relationship Id="rId36" Type="http://schemas.openxmlformats.org/officeDocument/2006/relationships/image" Target="../media/image22.wmf"/><Relationship Id="rId10" Type="http://schemas.openxmlformats.org/officeDocument/2006/relationships/image" Target="../media/image9.wmf"/><Relationship Id="rId19" Type="http://schemas.openxmlformats.org/officeDocument/2006/relationships/oleObject" Target="../embeddings/oleObject14.bin"/><Relationship Id="rId31" Type="http://schemas.openxmlformats.org/officeDocument/2006/relationships/oleObject" Target="../embeddings/oleObject20.bin"/><Relationship Id="rId4" Type="http://schemas.openxmlformats.org/officeDocument/2006/relationships/image" Target="../media/image6.wmf"/><Relationship Id="rId9" Type="http://schemas.openxmlformats.org/officeDocument/2006/relationships/oleObject" Target="../embeddings/oleObject9.bin"/><Relationship Id="rId14" Type="http://schemas.openxmlformats.org/officeDocument/2006/relationships/image" Target="../media/image11.wmf"/><Relationship Id="rId22" Type="http://schemas.openxmlformats.org/officeDocument/2006/relationships/image" Target="../media/image15.wmf"/><Relationship Id="rId27" Type="http://schemas.openxmlformats.org/officeDocument/2006/relationships/oleObject" Target="../embeddings/oleObject18.bin"/><Relationship Id="rId30" Type="http://schemas.openxmlformats.org/officeDocument/2006/relationships/image" Target="../media/image19.wmf"/><Relationship Id="rId35" Type="http://schemas.openxmlformats.org/officeDocument/2006/relationships/oleObject" Target="../embeddings/oleObject22.bin"/><Relationship Id="rId8" Type="http://schemas.openxmlformats.org/officeDocument/2006/relationships/image" Target="../media/image8.wmf"/></Relationships>
</file>

<file path=ppt/slides/_rels/slide8.xml.rels><?xml version="1.0" encoding="UTF-8" standalone="yes"?>
<Relationships xmlns="http://schemas.openxmlformats.org/package/2006/relationships"><Relationship Id="rId13" Type="http://schemas.openxmlformats.org/officeDocument/2006/relationships/oleObject" Target="../embeddings/oleObject11.bin"/><Relationship Id="rId18" Type="http://schemas.openxmlformats.org/officeDocument/2006/relationships/image" Target="../media/image13.wmf"/><Relationship Id="rId26" Type="http://schemas.openxmlformats.org/officeDocument/2006/relationships/image" Target="../media/image17.wmf"/><Relationship Id="rId3" Type="http://schemas.openxmlformats.org/officeDocument/2006/relationships/oleObject" Target="../embeddings/oleObject6.bin"/><Relationship Id="rId21" Type="http://schemas.openxmlformats.org/officeDocument/2006/relationships/oleObject" Target="../embeddings/oleObject15.bin"/><Relationship Id="rId34" Type="http://schemas.openxmlformats.org/officeDocument/2006/relationships/image" Target="../media/image21.wmf"/><Relationship Id="rId7" Type="http://schemas.openxmlformats.org/officeDocument/2006/relationships/oleObject" Target="../embeddings/oleObject8.bin"/><Relationship Id="rId12" Type="http://schemas.openxmlformats.org/officeDocument/2006/relationships/image" Target="../media/image10.wmf"/><Relationship Id="rId17" Type="http://schemas.openxmlformats.org/officeDocument/2006/relationships/oleObject" Target="../embeddings/oleObject13.bin"/><Relationship Id="rId25" Type="http://schemas.openxmlformats.org/officeDocument/2006/relationships/oleObject" Target="../embeddings/oleObject17.bin"/><Relationship Id="rId33" Type="http://schemas.openxmlformats.org/officeDocument/2006/relationships/oleObject" Target="../embeddings/oleObject21.bin"/><Relationship Id="rId2" Type="http://schemas.openxmlformats.org/officeDocument/2006/relationships/notesSlide" Target="../notesSlides/notesSlide8.xml"/><Relationship Id="rId16" Type="http://schemas.openxmlformats.org/officeDocument/2006/relationships/image" Target="../media/image12.wmf"/><Relationship Id="rId20" Type="http://schemas.openxmlformats.org/officeDocument/2006/relationships/image" Target="../media/image14.wmf"/><Relationship Id="rId29"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image" Target="../media/image7.wmf"/><Relationship Id="rId11" Type="http://schemas.openxmlformats.org/officeDocument/2006/relationships/oleObject" Target="../embeddings/oleObject10.bin"/><Relationship Id="rId24" Type="http://schemas.openxmlformats.org/officeDocument/2006/relationships/image" Target="../media/image16.wmf"/><Relationship Id="rId32" Type="http://schemas.openxmlformats.org/officeDocument/2006/relationships/image" Target="../media/image20.wmf"/><Relationship Id="rId5" Type="http://schemas.openxmlformats.org/officeDocument/2006/relationships/oleObject" Target="../embeddings/oleObject7.bin"/><Relationship Id="rId15" Type="http://schemas.openxmlformats.org/officeDocument/2006/relationships/oleObject" Target="../embeddings/oleObject12.bin"/><Relationship Id="rId23" Type="http://schemas.openxmlformats.org/officeDocument/2006/relationships/oleObject" Target="../embeddings/oleObject16.bin"/><Relationship Id="rId28" Type="http://schemas.openxmlformats.org/officeDocument/2006/relationships/image" Target="../media/image18.wmf"/><Relationship Id="rId36" Type="http://schemas.openxmlformats.org/officeDocument/2006/relationships/image" Target="../media/image22.wmf"/><Relationship Id="rId10" Type="http://schemas.openxmlformats.org/officeDocument/2006/relationships/image" Target="../media/image9.wmf"/><Relationship Id="rId19" Type="http://schemas.openxmlformats.org/officeDocument/2006/relationships/oleObject" Target="../embeddings/oleObject14.bin"/><Relationship Id="rId31" Type="http://schemas.openxmlformats.org/officeDocument/2006/relationships/oleObject" Target="../embeddings/oleObject20.bin"/><Relationship Id="rId4" Type="http://schemas.openxmlformats.org/officeDocument/2006/relationships/image" Target="../media/image6.wmf"/><Relationship Id="rId9" Type="http://schemas.openxmlformats.org/officeDocument/2006/relationships/oleObject" Target="../embeddings/oleObject9.bin"/><Relationship Id="rId14" Type="http://schemas.openxmlformats.org/officeDocument/2006/relationships/image" Target="../media/image11.wmf"/><Relationship Id="rId22" Type="http://schemas.openxmlformats.org/officeDocument/2006/relationships/image" Target="../media/image15.wmf"/><Relationship Id="rId27" Type="http://schemas.openxmlformats.org/officeDocument/2006/relationships/oleObject" Target="../embeddings/oleObject18.bin"/><Relationship Id="rId30" Type="http://schemas.openxmlformats.org/officeDocument/2006/relationships/image" Target="../media/image19.wmf"/><Relationship Id="rId35" Type="http://schemas.openxmlformats.org/officeDocument/2006/relationships/oleObject" Target="../embeddings/oleObject22.bin"/><Relationship Id="rId8" Type="http://schemas.openxmlformats.org/officeDocument/2006/relationships/image" Target="../media/image8.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D096C2-4DE6-4E56-8676-4878732CCE74}"/>
              </a:ext>
            </a:extLst>
          </p:cNvPr>
          <p:cNvSpPr txBox="1"/>
          <p:nvPr/>
        </p:nvSpPr>
        <p:spPr>
          <a:xfrm>
            <a:off x="2895600" y="2667000"/>
            <a:ext cx="3742371" cy="461665"/>
          </a:xfrm>
          <a:prstGeom prst="rect">
            <a:avLst/>
          </a:prstGeom>
          <a:noFill/>
        </p:spPr>
        <p:txBody>
          <a:bodyPr wrap="none" rtlCol="0">
            <a:spAutoFit/>
          </a:bodyPr>
          <a:lstStyle/>
          <a:p>
            <a:r>
              <a:rPr lang="en-US" sz="2400" dirty="0"/>
              <a:t>Equilibrium of Trusses - III</a:t>
            </a:r>
          </a:p>
        </p:txBody>
      </p:sp>
    </p:spTree>
    <p:extLst>
      <p:ext uri="{BB962C8B-B14F-4D97-AF65-F5344CB8AC3E}">
        <p14:creationId xmlns:p14="http://schemas.microsoft.com/office/powerpoint/2010/main" val="2935453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EBD775-FBE0-4FD4-B0F8-AB2D289854D7}"/>
              </a:ext>
            </a:extLst>
          </p:cNvPr>
          <p:cNvSpPr txBox="1"/>
          <p:nvPr/>
        </p:nvSpPr>
        <p:spPr>
          <a:xfrm>
            <a:off x="3203848" y="1700808"/>
            <a:ext cx="2908168" cy="461665"/>
          </a:xfrm>
          <a:prstGeom prst="rect">
            <a:avLst/>
          </a:prstGeom>
          <a:noFill/>
        </p:spPr>
        <p:txBody>
          <a:bodyPr wrap="none" rtlCol="0">
            <a:spAutoFit/>
          </a:bodyPr>
          <a:lstStyle/>
          <a:p>
            <a:r>
              <a:rPr lang="en-US" sz="2400" i="1" dirty="0">
                <a:solidFill>
                  <a:srgbClr val="33CC33"/>
                </a:solidFill>
              </a:rPr>
              <a:t>Learning Objectives</a:t>
            </a:r>
          </a:p>
        </p:txBody>
      </p:sp>
      <p:sp>
        <p:nvSpPr>
          <p:cNvPr id="3" name="TextBox 2">
            <a:extLst>
              <a:ext uri="{FF2B5EF4-FFF2-40B4-BE49-F238E27FC236}">
                <a16:creationId xmlns:a16="http://schemas.microsoft.com/office/drawing/2014/main" id="{0AA768E8-90A5-4E2C-B650-91BB10B2710B}"/>
              </a:ext>
            </a:extLst>
          </p:cNvPr>
          <p:cNvSpPr txBox="1"/>
          <p:nvPr/>
        </p:nvSpPr>
        <p:spPr>
          <a:xfrm>
            <a:off x="3207547" y="3048000"/>
            <a:ext cx="2159566" cy="646331"/>
          </a:xfrm>
          <a:prstGeom prst="rect">
            <a:avLst/>
          </a:prstGeom>
          <a:noFill/>
        </p:spPr>
        <p:txBody>
          <a:bodyPr wrap="none" rtlCol="0">
            <a:spAutoFit/>
          </a:bodyPr>
          <a:lstStyle/>
          <a:p>
            <a:r>
              <a:rPr lang="en-US" i="1" dirty="0">
                <a:solidFill>
                  <a:srgbClr val="33CC33"/>
                </a:solidFill>
              </a:rPr>
              <a:t>Method of Sections</a:t>
            </a:r>
          </a:p>
          <a:p>
            <a:r>
              <a:rPr lang="en-US" i="1" dirty="0">
                <a:solidFill>
                  <a:srgbClr val="33CC33"/>
                </a:solidFill>
              </a:rPr>
              <a:t>Spatial Trusses</a:t>
            </a:r>
          </a:p>
        </p:txBody>
      </p:sp>
    </p:spTree>
    <p:extLst>
      <p:ext uri="{BB962C8B-B14F-4D97-AF65-F5344CB8AC3E}">
        <p14:creationId xmlns:p14="http://schemas.microsoft.com/office/powerpoint/2010/main" val="2078348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1" name="Group 8"/>
          <p:cNvGrpSpPr>
            <a:grpSpLocks/>
          </p:cNvGrpSpPr>
          <p:nvPr/>
        </p:nvGrpSpPr>
        <p:grpSpPr bwMode="auto">
          <a:xfrm rot="-5400000">
            <a:off x="5436394" y="2463006"/>
            <a:ext cx="1711325" cy="1223963"/>
            <a:chOff x="1282" y="1942"/>
            <a:chExt cx="1078" cy="771"/>
          </a:xfrm>
        </p:grpSpPr>
        <p:sp>
          <p:nvSpPr>
            <p:cNvPr id="1101" name="Line 9"/>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1102" name="Line 10"/>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1103" name="Line 11"/>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grpSp>
        <p:nvGrpSpPr>
          <p:cNvPr id="1042" name="Group 12"/>
          <p:cNvGrpSpPr>
            <a:grpSpLocks/>
          </p:cNvGrpSpPr>
          <p:nvPr/>
        </p:nvGrpSpPr>
        <p:grpSpPr bwMode="auto">
          <a:xfrm rot="-5400000">
            <a:off x="5399881" y="716757"/>
            <a:ext cx="1798637" cy="1206500"/>
            <a:chOff x="1282" y="1942"/>
            <a:chExt cx="1133" cy="768"/>
          </a:xfrm>
        </p:grpSpPr>
        <p:sp>
          <p:nvSpPr>
            <p:cNvPr id="1098" name="Line 13"/>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1099" name="Line 14"/>
            <p:cNvSpPr>
              <a:spLocks noChangeShapeType="1"/>
            </p:cNvSpPr>
            <p:nvPr/>
          </p:nvSpPr>
          <p:spPr bwMode="auto">
            <a:xfrm>
              <a:off x="1886" y="1942"/>
              <a:ext cx="529" cy="768"/>
            </a:xfrm>
            <a:prstGeom prst="line">
              <a:avLst/>
            </a:prstGeom>
            <a:noFill/>
            <a:ln w="19050">
              <a:solidFill>
                <a:schemeClr val="tx1"/>
              </a:solidFill>
              <a:round/>
              <a:headEnd/>
              <a:tailEnd/>
            </a:ln>
          </p:spPr>
          <p:txBody>
            <a:bodyPr/>
            <a:lstStyle/>
            <a:p>
              <a:endParaRPr lang="en-US"/>
            </a:p>
          </p:txBody>
        </p:sp>
        <p:sp>
          <p:nvSpPr>
            <p:cNvPr id="1100" name="Line 15"/>
            <p:cNvSpPr>
              <a:spLocks noChangeShapeType="1"/>
            </p:cNvSpPr>
            <p:nvPr/>
          </p:nvSpPr>
          <p:spPr bwMode="auto">
            <a:xfrm>
              <a:off x="1282" y="2703"/>
              <a:ext cx="1113" cy="0"/>
            </a:xfrm>
            <a:prstGeom prst="line">
              <a:avLst/>
            </a:prstGeom>
            <a:noFill/>
            <a:ln w="19050">
              <a:solidFill>
                <a:schemeClr val="tx1"/>
              </a:solidFill>
              <a:round/>
              <a:headEnd/>
              <a:tailEnd/>
            </a:ln>
          </p:spPr>
          <p:txBody>
            <a:bodyPr/>
            <a:lstStyle/>
            <a:p>
              <a:endParaRPr lang="en-US"/>
            </a:p>
          </p:txBody>
        </p:sp>
      </p:grpSp>
      <p:sp>
        <p:nvSpPr>
          <p:cNvPr id="1043" name="Line 16"/>
          <p:cNvSpPr>
            <a:spLocks noChangeShapeType="1"/>
          </p:cNvSpPr>
          <p:nvPr/>
        </p:nvSpPr>
        <p:spPr bwMode="auto">
          <a:xfrm rot="-5400000">
            <a:off x="4325938" y="2563813"/>
            <a:ext cx="2714625" cy="22225"/>
          </a:xfrm>
          <a:prstGeom prst="line">
            <a:avLst/>
          </a:prstGeom>
          <a:noFill/>
          <a:ln w="19050">
            <a:solidFill>
              <a:schemeClr val="tx1"/>
            </a:solidFill>
            <a:round/>
            <a:headEnd/>
            <a:tailEnd/>
          </a:ln>
        </p:spPr>
        <p:txBody>
          <a:bodyPr/>
          <a:lstStyle/>
          <a:p>
            <a:endParaRPr lang="en-US"/>
          </a:p>
        </p:txBody>
      </p:sp>
      <p:sp>
        <p:nvSpPr>
          <p:cNvPr id="1044" name="Oval 22"/>
          <p:cNvSpPr>
            <a:spLocks noChangeArrowheads="1"/>
          </p:cNvSpPr>
          <p:nvPr/>
        </p:nvSpPr>
        <p:spPr bwMode="auto">
          <a:xfrm rot="-5400000">
            <a:off x="5645150" y="291623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45" name="Oval 23"/>
          <p:cNvSpPr>
            <a:spLocks noChangeArrowheads="1"/>
          </p:cNvSpPr>
          <p:nvPr/>
        </p:nvSpPr>
        <p:spPr bwMode="auto">
          <a:xfrm rot="-5400000">
            <a:off x="5673725" y="120173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46" name="Oval 24"/>
          <p:cNvSpPr>
            <a:spLocks noChangeArrowheads="1"/>
          </p:cNvSpPr>
          <p:nvPr/>
        </p:nvSpPr>
        <p:spPr bwMode="auto">
          <a:xfrm rot="-5400000">
            <a:off x="6826250" y="2182813"/>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47" name="Oval 25"/>
          <p:cNvSpPr>
            <a:spLocks noChangeArrowheads="1"/>
          </p:cNvSpPr>
          <p:nvPr/>
        </p:nvSpPr>
        <p:spPr bwMode="auto">
          <a:xfrm rot="-5400000">
            <a:off x="6845300" y="388778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48" name="Oval 27"/>
          <p:cNvSpPr>
            <a:spLocks noChangeArrowheads="1"/>
          </p:cNvSpPr>
          <p:nvPr/>
        </p:nvSpPr>
        <p:spPr bwMode="auto">
          <a:xfrm rot="-5400000">
            <a:off x="6859588" y="40798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49" name="Line 29"/>
          <p:cNvSpPr>
            <a:spLocks noChangeShapeType="1"/>
          </p:cNvSpPr>
          <p:nvPr/>
        </p:nvSpPr>
        <p:spPr bwMode="auto">
          <a:xfrm rot="-5400000">
            <a:off x="7215188" y="173038"/>
            <a:ext cx="0" cy="533400"/>
          </a:xfrm>
          <a:prstGeom prst="line">
            <a:avLst/>
          </a:prstGeom>
          <a:noFill/>
          <a:ln w="28575">
            <a:solidFill>
              <a:schemeClr val="tx1"/>
            </a:solidFill>
            <a:round/>
            <a:headEnd/>
            <a:tailEnd type="triangle" w="med" len="med"/>
          </a:ln>
        </p:spPr>
        <p:txBody>
          <a:bodyPr/>
          <a:lstStyle/>
          <a:p>
            <a:endParaRPr lang="en-US"/>
          </a:p>
        </p:txBody>
      </p:sp>
      <p:sp>
        <p:nvSpPr>
          <p:cNvPr id="1050" name="Line 31"/>
          <p:cNvSpPr>
            <a:spLocks noChangeShapeType="1"/>
          </p:cNvSpPr>
          <p:nvPr/>
        </p:nvSpPr>
        <p:spPr bwMode="auto">
          <a:xfrm rot="-5400000">
            <a:off x="7221538" y="1924050"/>
            <a:ext cx="0" cy="600075"/>
          </a:xfrm>
          <a:prstGeom prst="line">
            <a:avLst/>
          </a:prstGeom>
          <a:noFill/>
          <a:ln w="28575">
            <a:solidFill>
              <a:schemeClr val="tx1"/>
            </a:solidFill>
            <a:round/>
            <a:headEnd/>
            <a:tailEnd type="triangle" w="med" len="med"/>
          </a:ln>
        </p:spPr>
        <p:txBody>
          <a:bodyPr/>
          <a:lstStyle/>
          <a:p>
            <a:endParaRPr lang="en-US"/>
          </a:p>
        </p:txBody>
      </p:sp>
      <p:cxnSp>
        <p:nvCxnSpPr>
          <p:cNvPr id="34" name="Straight Connector 33"/>
          <p:cNvCxnSpPr/>
          <p:nvPr/>
        </p:nvCxnSpPr>
        <p:spPr>
          <a:xfrm flipH="1" flipV="1">
            <a:off x="5695950" y="3929063"/>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52" name="Oval 21"/>
          <p:cNvSpPr>
            <a:spLocks noChangeArrowheads="1"/>
          </p:cNvSpPr>
          <p:nvPr/>
        </p:nvSpPr>
        <p:spPr bwMode="auto">
          <a:xfrm rot="-5400000">
            <a:off x="5629275" y="3871913"/>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cxnSp>
        <p:nvCxnSpPr>
          <p:cNvPr id="36" name="Straight Connector 35"/>
          <p:cNvCxnSpPr/>
          <p:nvPr/>
        </p:nvCxnSpPr>
        <p:spPr>
          <a:xfrm flipH="1" flipV="1">
            <a:off x="5672138" y="2971800"/>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5672138" y="2214563"/>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5695950" y="1246188"/>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56" name="Oval 21"/>
          <p:cNvSpPr>
            <a:spLocks noChangeArrowheads="1"/>
          </p:cNvSpPr>
          <p:nvPr/>
        </p:nvSpPr>
        <p:spPr bwMode="auto">
          <a:xfrm rot="-5400000">
            <a:off x="6838950" y="2927350"/>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57" name="Oval 21"/>
          <p:cNvSpPr>
            <a:spLocks noChangeArrowheads="1"/>
          </p:cNvSpPr>
          <p:nvPr/>
        </p:nvSpPr>
        <p:spPr bwMode="auto">
          <a:xfrm rot="-5400000">
            <a:off x="5635625" y="2190750"/>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58" name="Oval 21"/>
          <p:cNvSpPr>
            <a:spLocks noChangeArrowheads="1"/>
          </p:cNvSpPr>
          <p:nvPr/>
        </p:nvSpPr>
        <p:spPr bwMode="auto">
          <a:xfrm rot="-5400000">
            <a:off x="6859588" y="120173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grpSp>
        <p:nvGrpSpPr>
          <p:cNvPr id="1059" name="Group 41"/>
          <p:cNvGrpSpPr>
            <a:grpSpLocks/>
          </p:cNvGrpSpPr>
          <p:nvPr/>
        </p:nvGrpSpPr>
        <p:grpSpPr bwMode="auto">
          <a:xfrm>
            <a:off x="6578600" y="3976688"/>
            <a:ext cx="609600" cy="161925"/>
            <a:chOff x="3962400" y="3255466"/>
            <a:chExt cx="914400" cy="228600"/>
          </a:xfrm>
        </p:grpSpPr>
        <p:sp>
          <p:nvSpPr>
            <p:cNvPr id="1096" name="Oval 41"/>
            <p:cNvSpPr>
              <a:spLocks noChangeArrowheads="1"/>
            </p:cNvSpPr>
            <p:nvPr/>
          </p:nvSpPr>
          <p:spPr bwMode="auto">
            <a:xfrm>
              <a:off x="4343400" y="3255466"/>
              <a:ext cx="228600" cy="228600"/>
            </a:xfrm>
            <a:prstGeom prst="ellipse">
              <a:avLst/>
            </a:prstGeom>
            <a:solidFill>
              <a:schemeClr val="bg1"/>
            </a:solidFill>
            <a:ln w="12700">
              <a:solidFill>
                <a:schemeClr val="tx1"/>
              </a:solidFill>
              <a:round/>
              <a:headEnd/>
              <a:tailEnd type="none" w="med" len="lg"/>
            </a:ln>
          </p:spPr>
          <p:txBody>
            <a:bodyPr wrap="none" anchor="ctr"/>
            <a:lstStyle/>
            <a:p>
              <a:endParaRPr lang="en-US">
                <a:latin typeface="Calibri" pitchFamily="34" charset="0"/>
              </a:endParaRPr>
            </a:p>
          </p:txBody>
        </p:sp>
        <p:sp>
          <p:nvSpPr>
            <p:cNvPr id="1097" name="Line 42"/>
            <p:cNvSpPr>
              <a:spLocks noChangeShapeType="1"/>
            </p:cNvSpPr>
            <p:nvPr/>
          </p:nvSpPr>
          <p:spPr bwMode="auto">
            <a:xfrm>
              <a:off x="3962400" y="3484066"/>
              <a:ext cx="914400" cy="0"/>
            </a:xfrm>
            <a:prstGeom prst="line">
              <a:avLst/>
            </a:prstGeom>
            <a:noFill/>
            <a:ln w="12700">
              <a:solidFill>
                <a:schemeClr val="tx1"/>
              </a:solidFill>
              <a:round/>
              <a:headEnd/>
              <a:tailEnd type="none" w="med" len="lg"/>
            </a:ln>
          </p:spPr>
          <p:txBody>
            <a:bodyPr/>
            <a:lstStyle/>
            <a:p>
              <a:endParaRPr lang="en-US"/>
            </a:p>
          </p:txBody>
        </p:sp>
      </p:grpSp>
      <p:sp>
        <p:nvSpPr>
          <p:cNvPr id="1060" name="TextBox 49"/>
          <p:cNvSpPr txBox="1">
            <a:spLocks noChangeArrowheads="1"/>
          </p:cNvSpPr>
          <p:nvPr/>
        </p:nvSpPr>
        <p:spPr bwMode="auto">
          <a:xfrm>
            <a:off x="2530475" y="133350"/>
            <a:ext cx="3228191" cy="369332"/>
          </a:xfrm>
          <a:prstGeom prst="rect">
            <a:avLst/>
          </a:prstGeom>
          <a:noFill/>
          <a:ln w="9525">
            <a:noFill/>
            <a:miter lim="800000"/>
            <a:headEnd/>
            <a:tailEnd/>
          </a:ln>
        </p:spPr>
        <p:txBody>
          <a:bodyPr wrap="none">
            <a:spAutoFit/>
          </a:bodyPr>
          <a:lstStyle/>
          <a:p>
            <a:r>
              <a:rPr lang="en-US">
                <a:solidFill>
                  <a:srgbClr val="C00000"/>
                </a:solidFill>
                <a:latin typeface="Arial" panose="020B0604020202020204" pitchFamily="34" charset="0"/>
                <a:cs typeface="Arial" panose="020B0604020202020204" pitchFamily="34" charset="0"/>
              </a:rPr>
              <a:t>Trusses – Method of Sections</a:t>
            </a:r>
          </a:p>
        </p:txBody>
      </p:sp>
      <p:sp>
        <p:nvSpPr>
          <p:cNvPr id="1061" name="TextBox 50"/>
          <p:cNvSpPr txBox="1">
            <a:spLocks noChangeArrowheads="1"/>
          </p:cNvSpPr>
          <p:nvPr/>
        </p:nvSpPr>
        <p:spPr bwMode="auto">
          <a:xfrm>
            <a:off x="406042" y="582613"/>
            <a:ext cx="4495800" cy="3693319"/>
          </a:xfrm>
          <a:prstGeom prst="rect">
            <a:avLst/>
          </a:prstGeom>
          <a:noFill/>
          <a:ln w="9525">
            <a:noFill/>
            <a:miter lim="800000"/>
            <a:headEnd/>
            <a:tailEnd/>
          </a:ln>
        </p:spPr>
        <p:txBody>
          <a:bodyPr>
            <a:spAutoFit/>
          </a:bodyPr>
          <a:lstStyle/>
          <a:p>
            <a:r>
              <a:rPr lang="en-US" dirty="0">
                <a:latin typeface="Calibri" pitchFamily="34" charset="0"/>
              </a:rPr>
              <a:t>Unlike the method of pins the method of sections is not very amenable to computer solution. However, it is a very efficient way of getting particular truss member forces by hand. </a:t>
            </a:r>
          </a:p>
          <a:p>
            <a:endParaRPr lang="en-US" dirty="0">
              <a:latin typeface="Calibri" pitchFamily="34" charset="0"/>
            </a:endParaRPr>
          </a:p>
          <a:p>
            <a:r>
              <a:rPr lang="en-US" dirty="0">
                <a:latin typeface="Calibri" pitchFamily="34" charset="0"/>
              </a:rPr>
              <a:t>In the method of sections, we take a cut through the truss to expose the member whose force we want and then use the equations of equilibrium for the coplanar force system of the section of the truss we have cut off. In some cases we have to take more than one cut.  </a:t>
            </a:r>
          </a:p>
        </p:txBody>
      </p:sp>
      <p:grpSp>
        <p:nvGrpSpPr>
          <p:cNvPr id="1062" name="Group 51"/>
          <p:cNvGrpSpPr>
            <a:grpSpLocks/>
          </p:cNvGrpSpPr>
          <p:nvPr/>
        </p:nvGrpSpPr>
        <p:grpSpPr bwMode="auto">
          <a:xfrm>
            <a:off x="2355851" y="4376628"/>
            <a:ext cx="1116012" cy="522288"/>
            <a:chOff x="5007198" y="565666"/>
            <a:chExt cx="1116721" cy="522799"/>
          </a:xfrm>
        </p:grpSpPr>
        <p:graphicFrame>
          <p:nvGraphicFramePr>
            <p:cNvPr id="1038" name="Object 14"/>
            <p:cNvGraphicFramePr>
              <a:graphicFrameLocks noChangeAspect="1"/>
            </p:cNvGraphicFramePr>
            <p:nvPr/>
          </p:nvGraphicFramePr>
          <p:xfrm>
            <a:off x="5349219" y="703132"/>
            <a:ext cx="774700" cy="385333"/>
          </p:xfrm>
          <a:graphic>
            <a:graphicData uri="http://schemas.openxmlformats.org/presentationml/2006/ole">
              <mc:AlternateContent xmlns:mc="http://schemas.openxmlformats.org/markup-compatibility/2006">
                <mc:Choice xmlns:v="urn:schemas-microsoft-com:vml" Requires="v">
                  <p:oleObj name="Equation" r:id="rId3" imgW="609480" imgH="253800" progId="Equation.DSMT4">
                    <p:embed/>
                  </p:oleObj>
                </mc:Choice>
                <mc:Fallback>
                  <p:oleObj name="Equation" r:id="rId3" imgW="609480" imgH="253800" progId="Equation.DSMT4">
                    <p:embed/>
                    <p:pic>
                      <p:nvPicPr>
                        <p:cNvPr id="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9219" y="703132"/>
                          <a:ext cx="774700" cy="38533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93" name="Group 53"/>
            <p:cNvGrpSpPr>
              <a:grpSpLocks/>
            </p:cNvGrpSpPr>
            <p:nvPr/>
          </p:nvGrpSpPr>
          <p:grpSpPr bwMode="auto">
            <a:xfrm>
              <a:off x="5007198" y="565666"/>
              <a:ext cx="381000" cy="369332"/>
              <a:chOff x="1219200" y="381000"/>
              <a:chExt cx="381000" cy="369332"/>
            </a:xfrm>
          </p:grpSpPr>
          <p:cxnSp>
            <p:nvCxnSpPr>
              <p:cNvPr id="55" name="Straight Arrow Connector 54"/>
              <p:cNvCxnSpPr/>
              <p:nvPr/>
            </p:nvCxnSpPr>
            <p:spPr>
              <a:xfrm>
                <a:off x="1219200" y="700400"/>
                <a:ext cx="381242" cy="158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95" name="TextBox 55"/>
              <p:cNvSpPr txBox="1">
                <a:spLocks noChangeArrowheads="1"/>
              </p:cNvSpPr>
              <p:nvPr/>
            </p:nvSpPr>
            <p:spPr bwMode="auto">
              <a:xfrm>
                <a:off x="1264543" y="381000"/>
                <a:ext cx="300082" cy="369332"/>
              </a:xfrm>
              <a:prstGeom prst="rect">
                <a:avLst/>
              </a:prstGeom>
              <a:noFill/>
              <a:ln w="9525">
                <a:noFill/>
                <a:miter lim="800000"/>
                <a:headEnd/>
                <a:tailEnd/>
              </a:ln>
            </p:spPr>
            <p:txBody>
              <a:bodyPr wrap="none">
                <a:spAutoFit/>
              </a:bodyPr>
              <a:lstStyle/>
              <a:p>
                <a:r>
                  <a:rPr lang="en-US">
                    <a:latin typeface="Calibri" pitchFamily="34" charset="0"/>
                  </a:rPr>
                  <a:t>+</a:t>
                </a:r>
              </a:p>
            </p:txBody>
          </p:sp>
        </p:grpSp>
      </p:grpSp>
      <p:grpSp>
        <p:nvGrpSpPr>
          <p:cNvPr id="1063" name="Group 56"/>
          <p:cNvGrpSpPr>
            <a:grpSpLocks/>
          </p:cNvGrpSpPr>
          <p:nvPr/>
        </p:nvGrpSpPr>
        <p:grpSpPr bwMode="auto">
          <a:xfrm>
            <a:off x="4035426" y="4556016"/>
            <a:ext cx="1160462" cy="384175"/>
            <a:chOff x="6686853" y="744498"/>
            <a:chExt cx="1161747" cy="385094"/>
          </a:xfrm>
        </p:grpSpPr>
        <p:graphicFrame>
          <p:nvGraphicFramePr>
            <p:cNvPr id="1039" name="Object 15"/>
            <p:cNvGraphicFramePr>
              <a:graphicFrameLocks noChangeAspect="1"/>
            </p:cNvGraphicFramePr>
            <p:nvPr/>
          </p:nvGraphicFramePr>
          <p:xfrm>
            <a:off x="7010400" y="750332"/>
            <a:ext cx="838200" cy="379260"/>
          </p:xfrm>
          <a:graphic>
            <a:graphicData uri="http://schemas.openxmlformats.org/presentationml/2006/ole">
              <mc:AlternateContent xmlns:mc="http://schemas.openxmlformats.org/markup-compatibility/2006">
                <mc:Choice xmlns:v="urn:schemas-microsoft-com:vml" Requires="v">
                  <p:oleObj name="Equation" r:id="rId5" imgW="609480" imgH="253800" progId="Equation.DSMT4">
                    <p:embed/>
                  </p:oleObj>
                </mc:Choice>
                <mc:Fallback>
                  <p:oleObj name="Equation" r:id="rId5" imgW="609480" imgH="253800" progId="Equation.DSMT4">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750332"/>
                          <a:ext cx="838200" cy="3792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90" name="Group 58"/>
            <p:cNvGrpSpPr>
              <a:grpSpLocks/>
            </p:cNvGrpSpPr>
            <p:nvPr/>
          </p:nvGrpSpPr>
          <p:grpSpPr bwMode="auto">
            <a:xfrm>
              <a:off x="6686853" y="744498"/>
              <a:ext cx="300082" cy="381000"/>
              <a:chOff x="5051871" y="3505994"/>
              <a:chExt cx="300082" cy="381000"/>
            </a:xfrm>
          </p:grpSpPr>
          <p:cxnSp>
            <p:nvCxnSpPr>
              <p:cNvPr id="60" name="Straight Arrow Connector 59"/>
              <p:cNvCxnSpPr/>
              <p:nvPr/>
            </p:nvCxnSpPr>
            <p:spPr>
              <a:xfrm rot="5400000" flipH="1" flipV="1">
                <a:off x="5143804" y="3695359"/>
                <a:ext cx="380319" cy="159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92" name="TextBox 60"/>
              <p:cNvSpPr txBox="1">
                <a:spLocks noChangeArrowheads="1"/>
              </p:cNvSpPr>
              <p:nvPr/>
            </p:nvSpPr>
            <p:spPr bwMode="auto">
              <a:xfrm>
                <a:off x="5051871" y="3512757"/>
                <a:ext cx="300082" cy="369332"/>
              </a:xfrm>
              <a:prstGeom prst="rect">
                <a:avLst/>
              </a:prstGeom>
              <a:noFill/>
              <a:ln w="9525">
                <a:noFill/>
                <a:miter lim="800000"/>
                <a:headEnd/>
                <a:tailEnd/>
              </a:ln>
            </p:spPr>
            <p:txBody>
              <a:bodyPr wrap="none">
                <a:spAutoFit/>
              </a:bodyPr>
              <a:lstStyle/>
              <a:p>
                <a:r>
                  <a:rPr lang="en-US">
                    <a:latin typeface="Calibri" pitchFamily="34" charset="0"/>
                  </a:rPr>
                  <a:t>+</a:t>
                </a:r>
              </a:p>
            </p:txBody>
          </p:sp>
        </p:grpSp>
      </p:grpSp>
      <p:grpSp>
        <p:nvGrpSpPr>
          <p:cNvPr id="1064" name="Group 61"/>
          <p:cNvGrpSpPr>
            <a:grpSpLocks/>
          </p:cNvGrpSpPr>
          <p:nvPr/>
        </p:nvGrpSpPr>
        <p:grpSpPr bwMode="auto">
          <a:xfrm>
            <a:off x="2847976" y="5303728"/>
            <a:ext cx="1468437" cy="384175"/>
            <a:chOff x="5500768" y="1493049"/>
            <a:chExt cx="1467421" cy="383082"/>
          </a:xfrm>
        </p:grpSpPr>
        <p:graphicFrame>
          <p:nvGraphicFramePr>
            <p:cNvPr id="1040" name="Object 16"/>
            <p:cNvGraphicFramePr>
              <a:graphicFrameLocks noChangeAspect="1"/>
            </p:cNvGraphicFramePr>
            <p:nvPr/>
          </p:nvGraphicFramePr>
          <p:xfrm>
            <a:off x="5972175" y="1493049"/>
            <a:ext cx="996014" cy="383082"/>
          </p:xfrm>
          <a:graphic>
            <a:graphicData uri="http://schemas.openxmlformats.org/presentationml/2006/ole">
              <mc:AlternateContent xmlns:mc="http://schemas.openxmlformats.org/markup-compatibility/2006">
                <mc:Choice xmlns:v="urn:schemas-microsoft-com:vml" Requires="v">
                  <p:oleObj name="Equation" r:id="rId7" imgW="660240" imgH="253800" progId="Equation.DSMT4">
                    <p:embed/>
                  </p:oleObj>
                </mc:Choice>
                <mc:Fallback>
                  <p:oleObj name="Equation" r:id="rId7" imgW="660240" imgH="253800" progId="Equation.DSMT4">
                    <p:embed/>
                    <p:pic>
                      <p:nvPicPr>
                        <p:cNvPr id="0"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72175" y="1493049"/>
                          <a:ext cx="996014" cy="3830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87" name="Group 63"/>
            <p:cNvGrpSpPr>
              <a:grpSpLocks/>
            </p:cNvGrpSpPr>
            <p:nvPr/>
          </p:nvGrpSpPr>
          <p:grpSpPr bwMode="auto">
            <a:xfrm>
              <a:off x="5500768" y="1503943"/>
              <a:ext cx="442832" cy="369999"/>
              <a:chOff x="1172075" y="3342208"/>
              <a:chExt cx="442832" cy="369999"/>
            </a:xfrm>
          </p:grpSpPr>
          <p:sp>
            <p:nvSpPr>
              <p:cNvPr id="65" name="Arc 64"/>
              <p:cNvSpPr/>
              <p:nvPr/>
            </p:nvSpPr>
            <p:spPr>
              <a:xfrm>
                <a:off x="1172075" y="3369306"/>
                <a:ext cx="402946" cy="343508"/>
              </a:xfrm>
              <a:prstGeom prst="arc">
                <a:avLst>
                  <a:gd name="adj1" fmla="val 14349729"/>
                  <a:gd name="adj2" fmla="val 7295850"/>
                </a:avLst>
              </a:prstGeom>
              <a:ln w="127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089" name="TextBox 65"/>
              <p:cNvSpPr txBox="1">
                <a:spLocks noChangeArrowheads="1"/>
              </p:cNvSpPr>
              <p:nvPr/>
            </p:nvSpPr>
            <p:spPr bwMode="auto">
              <a:xfrm flipH="1">
                <a:off x="1233907" y="3342208"/>
                <a:ext cx="381000" cy="369332"/>
              </a:xfrm>
              <a:prstGeom prst="rect">
                <a:avLst/>
              </a:prstGeom>
              <a:noFill/>
              <a:ln w="9525">
                <a:noFill/>
                <a:miter lim="800000"/>
                <a:headEnd/>
                <a:tailEnd/>
              </a:ln>
            </p:spPr>
            <p:txBody>
              <a:bodyPr>
                <a:spAutoFit/>
              </a:bodyPr>
              <a:lstStyle/>
              <a:p>
                <a:r>
                  <a:rPr lang="en-US">
                    <a:latin typeface="Calibri" pitchFamily="34" charset="0"/>
                  </a:rPr>
                  <a:t>+</a:t>
                </a:r>
              </a:p>
            </p:txBody>
          </p:sp>
        </p:grpSp>
      </p:grpSp>
      <p:grpSp>
        <p:nvGrpSpPr>
          <p:cNvPr id="1065" name="Group 66"/>
          <p:cNvGrpSpPr>
            <a:grpSpLocks/>
          </p:cNvGrpSpPr>
          <p:nvPr/>
        </p:nvGrpSpPr>
        <p:grpSpPr bwMode="auto">
          <a:xfrm>
            <a:off x="5253038" y="3887788"/>
            <a:ext cx="914400" cy="258762"/>
            <a:chOff x="4119340" y="5227257"/>
            <a:chExt cx="914400" cy="259143"/>
          </a:xfrm>
        </p:grpSpPr>
        <p:sp>
          <p:nvSpPr>
            <p:cNvPr id="1084" name="AutoShape 6"/>
            <p:cNvSpPr>
              <a:spLocks noChangeArrowheads="1"/>
            </p:cNvSpPr>
            <p:nvPr/>
          </p:nvSpPr>
          <p:spPr bwMode="auto">
            <a:xfrm>
              <a:off x="4431316" y="5250243"/>
              <a:ext cx="228600" cy="228600"/>
            </a:xfrm>
            <a:prstGeom prst="triangle">
              <a:avLst>
                <a:gd name="adj" fmla="val 50000"/>
              </a:avLst>
            </a:prstGeom>
            <a:solidFill>
              <a:schemeClr val="bg1"/>
            </a:solidFill>
            <a:ln w="12700">
              <a:solidFill>
                <a:schemeClr val="tx1"/>
              </a:solidFill>
              <a:miter lim="800000"/>
              <a:headEnd/>
              <a:tailEnd type="none" w="med" len="lg"/>
            </a:ln>
          </p:spPr>
          <p:txBody>
            <a:bodyPr wrap="none" anchor="ctr"/>
            <a:lstStyle/>
            <a:p>
              <a:endParaRPr lang="en-US">
                <a:latin typeface="Calibri" pitchFamily="34" charset="0"/>
              </a:endParaRPr>
            </a:p>
          </p:txBody>
        </p:sp>
        <p:sp>
          <p:nvSpPr>
            <p:cNvPr id="1085" name="Line 7"/>
            <p:cNvSpPr>
              <a:spLocks noChangeShapeType="1"/>
            </p:cNvSpPr>
            <p:nvPr/>
          </p:nvSpPr>
          <p:spPr bwMode="auto">
            <a:xfrm>
              <a:off x="4119340" y="5486400"/>
              <a:ext cx="914400" cy="0"/>
            </a:xfrm>
            <a:prstGeom prst="line">
              <a:avLst/>
            </a:prstGeom>
            <a:noFill/>
            <a:ln w="12700">
              <a:solidFill>
                <a:schemeClr val="tx1"/>
              </a:solidFill>
              <a:round/>
              <a:headEnd/>
              <a:tailEnd type="none" w="med" len="lg"/>
            </a:ln>
          </p:spPr>
          <p:txBody>
            <a:bodyPr/>
            <a:lstStyle/>
            <a:p>
              <a:endParaRPr lang="en-US"/>
            </a:p>
          </p:txBody>
        </p:sp>
        <p:sp>
          <p:nvSpPr>
            <p:cNvPr id="1086" name="Oval 8"/>
            <p:cNvSpPr>
              <a:spLocks noChangeArrowheads="1"/>
            </p:cNvSpPr>
            <p:nvPr/>
          </p:nvSpPr>
          <p:spPr bwMode="auto">
            <a:xfrm>
              <a:off x="4507516" y="5227257"/>
              <a:ext cx="76200" cy="76200"/>
            </a:xfrm>
            <a:prstGeom prst="ellipse">
              <a:avLst/>
            </a:prstGeom>
            <a:solidFill>
              <a:schemeClr val="tx1"/>
            </a:solidFill>
            <a:ln w="12700">
              <a:solidFill>
                <a:schemeClr val="tx1"/>
              </a:solidFill>
              <a:round/>
              <a:headEnd/>
              <a:tailEnd type="none" w="med" len="lg"/>
            </a:ln>
          </p:spPr>
          <p:txBody>
            <a:bodyPr wrap="none" anchor="ctr"/>
            <a:lstStyle/>
            <a:p>
              <a:endParaRPr lang="en-US">
                <a:latin typeface="Calibri" pitchFamily="34" charset="0"/>
              </a:endParaRPr>
            </a:p>
          </p:txBody>
        </p:sp>
      </p:grpSp>
      <p:sp>
        <p:nvSpPr>
          <p:cNvPr id="1066" name="TextBox 70"/>
          <p:cNvSpPr txBox="1">
            <a:spLocks noChangeArrowheads="1"/>
          </p:cNvSpPr>
          <p:nvPr/>
        </p:nvSpPr>
        <p:spPr bwMode="auto">
          <a:xfrm>
            <a:off x="609600" y="5874601"/>
            <a:ext cx="7424738" cy="923925"/>
          </a:xfrm>
          <a:prstGeom prst="rect">
            <a:avLst/>
          </a:prstGeom>
          <a:noFill/>
          <a:ln w="9525">
            <a:noFill/>
            <a:miter lim="800000"/>
            <a:headEnd/>
            <a:tailEnd/>
          </a:ln>
        </p:spPr>
        <p:txBody>
          <a:bodyPr>
            <a:spAutoFit/>
          </a:bodyPr>
          <a:lstStyle/>
          <a:p>
            <a:r>
              <a:rPr lang="en-US" dirty="0">
                <a:latin typeface="Calibri" pitchFamily="34" charset="0"/>
              </a:rPr>
              <a:t>The moment equation here is especially useful since we can choose the point we take moments about to eliminate as many unwanted unknowns as possible.</a:t>
            </a:r>
          </a:p>
        </p:txBody>
      </p:sp>
      <p:sp>
        <p:nvSpPr>
          <p:cNvPr id="1067" name="TextBox 71"/>
          <p:cNvSpPr txBox="1">
            <a:spLocks noChangeArrowheads="1"/>
          </p:cNvSpPr>
          <p:nvPr/>
        </p:nvSpPr>
        <p:spPr bwMode="auto">
          <a:xfrm>
            <a:off x="5319713" y="3687763"/>
            <a:ext cx="317500" cy="368300"/>
          </a:xfrm>
          <a:prstGeom prst="rect">
            <a:avLst/>
          </a:prstGeom>
          <a:noFill/>
          <a:ln w="9525">
            <a:noFill/>
            <a:miter lim="800000"/>
            <a:headEnd/>
            <a:tailEnd/>
          </a:ln>
        </p:spPr>
        <p:txBody>
          <a:bodyPr wrap="none">
            <a:spAutoFit/>
          </a:bodyPr>
          <a:lstStyle/>
          <a:p>
            <a:r>
              <a:rPr lang="en-US">
                <a:latin typeface="Calibri" pitchFamily="34" charset="0"/>
              </a:rPr>
              <a:t>A</a:t>
            </a:r>
          </a:p>
        </p:txBody>
      </p:sp>
      <p:sp>
        <p:nvSpPr>
          <p:cNvPr id="1068" name="TextBox 72"/>
          <p:cNvSpPr txBox="1">
            <a:spLocks noChangeArrowheads="1"/>
          </p:cNvSpPr>
          <p:nvPr/>
        </p:nvSpPr>
        <p:spPr bwMode="auto">
          <a:xfrm>
            <a:off x="5319713" y="2713038"/>
            <a:ext cx="309562" cy="369887"/>
          </a:xfrm>
          <a:prstGeom prst="rect">
            <a:avLst/>
          </a:prstGeom>
          <a:noFill/>
          <a:ln w="9525">
            <a:noFill/>
            <a:miter lim="800000"/>
            <a:headEnd/>
            <a:tailEnd/>
          </a:ln>
        </p:spPr>
        <p:txBody>
          <a:bodyPr wrap="none">
            <a:spAutoFit/>
          </a:bodyPr>
          <a:lstStyle/>
          <a:p>
            <a:r>
              <a:rPr lang="en-US">
                <a:latin typeface="Calibri" pitchFamily="34" charset="0"/>
              </a:rPr>
              <a:t>B</a:t>
            </a:r>
          </a:p>
        </p:txBody>
      </p:sp>
      <p:sp>
        <p:nvSpPr>
          <p:cNvPr id="1069" name="TextBox 73"/>
          <p:cNvSpPr txBox="1">
            <a:spLocks noChangeArrowheads="1"/>
          </p:cNvSpPr>
          <p:nvPr/>
        </p:nvSpPr>
        <p:spPr bwMode="auto">
          <a:xfrm>
            <a:off x="5340350" y="2087563"/>
            <a:ext cx="309563" cy="368300"/>
          </a:xfrm>
          <a:prstGeom prst="rect">
            <a:avLst/>
          </a:prstGeom>
          <a:noFill/>
          <a:ln w="9525">
            <a:noFill/>
            <a:miter lim="800000"/>
            <a:headEnd/>
            <a:tailEnd/>
          </a:ln>
        </p:spPr>
        <p:txBody>
          <a:bodyPr wrap="none">
            <a:spAutoFit/>
          </a:bodyPr>
          <a:lstStyle/>
          <a:p>
            <a:r>
              <a:rPr lang="en-US">
                <a:latin typeface="Calibri" pitchFamily="34" charset="0"/>
              </a:rPr>
              <a:t>C</a:t>
            </a:r>
          </a:p>
        </p:txBody>
      </p:sp>
      <p:sp>
        <p:nvSpPr>
          <p:cNvPr id="1070" name="TextBox 74"/>
          <p:cNvSpPr txBox="1">
            <a:spLocks noChangeArrowheads="1"/>
          </p:cNvSpPr>
          <p:nvPr/>
        </p:nvSpPr>
        <p:spPr bwMode="auto">
          <a:xfrm>
            <a:off x="5397500" y="1076325"/>
            <a:ext cx="328613" cy="368300"/>
          </a:xfrm>
          <a:prstGeom prst="rect">
            <a:avLst/>
          </a:prstGeom>
          <a:noFill/>
          <a:ln w="9525">
            <a:noFill/>
            <a:miter lim="800000"/>
            <a:headEnd/>
            <a:tailEnd/>
          </a:ln>
        </p:spPr>
        <p:txBody>
          <a:bodyPr wrap="none">
            <a:spAutoFit/>
          </a:bodyPr>
          <a:lstStyle/>
          <a:p>
            <a:r>
              <a:rPr lang="en-US">
                <a:latin typeface="Calibri" pitchFamily="34" charset="0"/>
              </a:rPr>
              <a:t>D</a:t>
            </a:r>
          </a:p>
        </p:txBody>
      </p:sp>
      <p:sp>
        <p:nvSpPr>
          <p:cNvPr id="1071" name="TextBox 75"/>
          <p:cNvSpPr txBox="1">
            <a:spLocks noChangeArrowheads="1"/>
          </p:cNvSpPr>
          <p:nvPr/>
        </p:nvSpPr>
        <p:spPr bwMode="auto">
          <a:xfrm>
            <a:off x="6935788" y="398463"/>
            <a:ext cx="296862" cy="368300"/>
          </a:xfrm>
          <a:prstGeom prst="rect">
            <a:avLst/>
          </a:prstGeom>
          <a:noFill/>
          <a:ln w="9525">
            <a:noFill/>
            <a:miter lim="800000"/>
            <a:headEnd/>
            <a:tailEnd/>
          </a:ln>
        </p:spPr>
        <p:txBody>
          <a:bodyPr wrap="none">
            <a:spAutoFit/>
          </a:bodyPr>
          <a:lstStyle/>
          <a:p>
            <a:r>
              <a:rPr lang="en-US">
                <a:latin typeface="Calibri" pitchFamily="34" charset="0"/>
              </a:rPr>
              <a:t>E</a:t>
            </a:r>
          </a:p>
        </p:txBody>
      </p:sp>
      <p:sp>
        <p:nvSpPr>
          <p:cNvPr id="1072" name="TextBox 76"/>
          <p:cNvSpPr txBox="1">
            <a:spLocks noChangeArrowheads="1"/>
          </p:cNvSpPr>
          <p:nvPr/>
        </p:nvSpPr>
        <p:spPr bwMode="auto">
          <a:xfrm>
            <a:off x="6961188" y="1106488"/>
            <a:ext cx="290512" cy="368300"/>
          </a:xfrm>
          <a:prstGeom prst="rect">
            <a:avLst/>
          </a:prstGeom>
          <a:noFill/>
          <a:ln w="9525">
            <a:noFill/>
            <a:miter lim="800000"/>
            <a:headEnd/>
            <a:tailEnd/>
          </a:ln>
        </p:spPr>
        <p:txBody>
          <a:bodyPr wrap="none">
            <a:spAutoFit/>
          </a:bodyPr>
          <a:lstStyle/>
          <a:p>
            <a:r>
              <a:rPr lang="en-US">
                <a:latin typeface="Calibri" pitchFamily="34" charset="0"/>
              </a:rPr>
              <a:t>F</a:t>
            </a:r>
          </a:p>
        </p:txBody>
      </p:sp>
      <p:sp>
        <p:nvSpPr>
          <p:cNvPr id="1073" name="TextBox 77"/>
          <p:cNvSpPr txBox="1">
            <a:spLocks noChangeArrowheads="1"/>
          </p:cNvSpPr>
          <p:nvPr/>
        </p:nvSpPr>
        <p:spPr bwMode="auto">
          <a:xfrm>
            <a:off x="6916738" y="2205038"/>
            <a:ext cx="331787" cy="369887"/>
          </a:xfrm>
          <a:prstGeom prst="rect">
            <a:avLst/>
          </a:prstGeom>
          <a:noFill/>
          <a:ln w="9525">
            <a:noFill/>
            <a:miter lim="800000"/>
            <a:headEnd/>
            <a:tailEnd/>
          </a:ln>
        </p:spPr>
        <p:txBody>
          <a:bodyPr wrap="none">
            <a:spAutoFit/>
          </a:bodyPr>
          <a:lstStyle/>
          <a:p>
            <a:r>
              <a:rPr lang="en-US">
                <a:latin typeface="Calibri" pitchFamily="34" charset="0"/>
              </a:rPr>
              <a:t>G</a:t>
            </a:r>
          </a:p>
        </p:txBody>
      </p:sp>
      <p:sp>
        <p:nvSpPr>
          <p:cNvPr id="1074" name="TextBox 78"/>
          <p:cNvSpPr txBox="1">
            <a:spLocks noChangeArrowheads="1"/>
          </p:cNvSpPr>
          <p:nvPr/>
        </p:nvSpPr>
        <p:spPr bwMode="auto">
          <a:xfrm>
            <a:off x="6948488" y="2832100"/>
            <a:ext cx="328612" cy="368300"/>
          </a:xfrm>
          <a:prstGeom prst="rect">
            <a:avLst/>
          </a:prstGeom>
          <a:noFill/>
          <a:ln w="9525">
            <a:noFill/>
            <a:miter lim="800000"/>
            <a:headEnd/>
            <a:tailEnd/>
          </a:ln>
        </p:spPr>
        <p:txBody>
          <a:bodyPr wrap="none">
            <a:spAutoFit/>
          </a:bodyPr>
          <a:lstStyle/>
          <a:p>
            <a:r>
              <a:rPr lang="en-US">
                <a:latin typeface="Calibri" pitchFamily="34" charset="0"/>
              </a:rPr>
              <a:t>H</a:t>
            </a:r>
          </a:p>
        </p:txBody>
      </p:sp>
      <p:sp>
        <p:nvSpPr>
          <p:cNvPr id="1075" name="TextBox 79"/>
          <p:cNvSpPr txBox="1">
            <a:spLocks noChangeArrowheads="1"/>
          </p:cNvSpPr>
          <p:nvPr/>
        </p:nvSpPr>
        <p:spPr bwMode="auto">
          <a:xfrm>
            <a:off x="7010400" y="3744913"/>
            <a:ext cx="241300" cy="368300"/>
          </a:xfrm>
          <a:prstGeom prst="rect">
            <a:avLst/>
          </a:prstGeom>
          <a:noFill/>
          <a:ln w="9525">
            <a:noFill/>
            <a:miter lim="800000"/>
            <a:headEnd/>
            <a:tailEnd/>
          </a:ln>
        </p:spPr>
        <p:txBody>
          <a:bodyPr wrap="none">
            <a:spAutoFit/>
          </a:bodyPr>
          <a:lstStyle/>
          <a:p>
            <a:r>
              <a:rPr lang="en-US">
                <a:latin typeface="Calibri" pitchFamily="34" charset="0"/>
              </a:rPr>
              <a:t>I</a:t>
            </a:r>
          </a:p>
        </p:txBody>
      </p:sp>
      <p:sp>
        <p:nvSpPr>
          <p:cNvPr id="1076" name="TextBox 80"/>
          <p:cNvSpPr txBox="1">
            <a:spLocks noChangeArrowheads="1"/>
          </p:cNvSpPr>
          <p:nvPr/>
        </p:nvSpPr>
        <p:spPr bwMode="auto">
          <a:xfrm>
            <a:off x="7620000" y="398463"/>
            <a:ext cx="881063" cy="368300"/>
          </a:xfrm>
          <a:prstGeom prst="rect">
            <a:avLst/>
          </a:prstGeom>
          <a:noFill/>
          <a:ln w="9525">
            <a:noFill/>
            <a:miter lim="800000"/>
            <a:headEnd/>
            <a:tailEnd/>
          </a:ln>
        </p:spPr>
        <p:txBody>
          <a:bodyPr wrap="none">
            <a:spAutoFit/>
          </a:bodyPr>
          <a:lstStyle/>
          <a:p>
            <a:r>
              <a:rPr lang="en-US">
                <a:latin typeface="Calibri" pitchFamily="34" charset="0"/>
              </a:rPr>
              <a:t>1000 lb</a:t>
            </a:r>
          </a:p>
        </p:txBody>
      </p:sp>
      <p:sp>
        <p:nvSpPr>
          <p:cNvPr id="1077" name="TextBox 81"/>
          <p:cNvSpPr txBox="1">
            <a:spLocks noChangeArrowheads="1"/>
          </p:cNvSpPr>
          <p:nvPr/>
        </p:nvSpPr>
        <p:spPr bwMode="auto">
          <a:xfrm>
            <a:off x="7532688" y="2085975"/>
            <a:ext cx="763587" cy="368300"/>
          </a:xfrm>
          <a:prstGeom prst="rect">
            <a:avLst/>
          </a:prstGeom>
          <a:noFill/>
          <a:ln w="9525">
            <a:noFill/>
            <a:miter lim="800000"/>
            <a:headEnd/>
            <a:tailEnd/>
          </a:ln>
        </p:spPr>
        <p:txBody>
          <a:bodyPr wrap="none">
            <a:spAutoFit/>
          </a:bodyPr>
          <a:lstStyle/>
          <a:p>
            <a:r>
              <a:rPr lang="en-US">
                <a:latin typeface="Calibri" pitchFamily="34" charset="0"/>
              </a:rPr>
              <a:t>500 lb</a:t>
            </a:r>
          </a:p>
        </p:txBody>
      </p:sp>
      <p:cxnSp>
        <p:nvCxnSpPr>
          <p:cNvPr id="84" name="Straight Connector 83"/>
          <p:cNvCxnSpPr/>
          <p:nvPr/>
        </p:nvCxnSpPr>
        <p:spPr>
          <a:xfrm>
            <a:off x="5645150" y="4296636"/>
            <a:ext cx="0" cy="239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6908800" y="4349750"/>
            <a:ext cx="0" cy="239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81" name="TextBox 88"/>
          <p:cNvSpPr txBox="1">
            <a:spLocks noChangeArrowheads="1"/>
          </p:cNvSpPr>
          <p:nvPr/>
        </p:nvSpPr>
        <p:spPr bwMode="auto">
          <a:xfrm>
            <a:off x="6119811" y="4465411"/>
            <a:ext cx="502061" cy="369332"/>
          </a:xfrm>
          <a:prstGeom prst="rect">
            <a:avLst/>
          </a:prstGeom>
          <a:noFill/>
          <a:ln w="9525">
            <a:noFill/>
            <a:miter lim="800000"/>
            <a:headEnd/>
            <a:tailEnd/>
          </a:ln>
        </p:spPr>
        <p:txBody>
          <a:bodyPr wrap="none">
            <a:spAutoFit/>
          </a:bodyPr>
          <a:lstStyle/>
          <a:p>
            <a:r>
              <a:rPr lang="en-US" dirty="0">
                <a:latin typeface="Calibri" pitchFamily="34" charset="0"/>
              </a:rPr>
              <a:t>6 ft</a:t>
            </a:r>
          </a:p>
        </p:txBody>
      </p:sp>
      <p:sp>
        <p:nvSpPr>
          <p:cNvPr id="1083" name="TextBox 91"/>
          <p:cNvSpPr txBox="1">
            <a:spLocks noChangeArrowheads="1"/>
          </p:cNvSpPr>
          <p:nvPr/>
        </p:nvSpPr>
        <p:spPr bwMode="auto">
          <a:xfrm>
            <a:off x="7410450" y="1150938"/>
            <a:ext cx="1504950" cy="923925"/>
          </a:xfrm>
          <a:prstGeom prst="rect">
            <a:avLst/>
          </a:prstGeom>
          <a:noFill/>
          <a:ln w="9525">
            <a:noFill/>
            <a:miter lim="800000"/>
            <a:headEnd/>
            <a:tailEnd/>
          </a:ln>
        </p:spPr>
        <p:txBody>
          <a:bodyPr>
            <a:spAutoFit/>
          </a:bodyPr>
          <a:lstStyle/>
          <a:p>
            <a:r>
              <a:rPr lang="en-US" dirty="0">
                <a:latin typeface="Calibri" pitchFamily="34" charset="0"/>
              </a:rPr>
              <a:t>each vertical section is 4 ft long</a:t>
            </a:r>
          </a:p>
        </p:txBody>
      </p:sp>
      <p:sp>
        <p:nvSpPr>
          <p:cNvPr id="2" name="TextBox 1">
            <a:extLst>
              <a:ext uri="{FF2B5EF4-FFF2-40B4-BE49-F238E27FC236}">
                <a16:creationId xmlns:a16="http://schemas.microsoft.com/office/drawing/2014/main" id="{CB9A2394-3250-4942-92D7-A86664D75048}"/>
              </a:ext>
            </a:extLst>
          </p:cNvPr>
          <p:cNvSpPr txBox="1"/>
          <p:nvPr/>
        </p:nvSpPr>
        <p:spPr>
          <a:xfrm>
            <a:off x="487066" y="4871579"/>
            <a:ext cx="1877437" cy="369332"/>
          </a:xfrm>
          <a:prstGeom prst="rect">
            <a:avLst/>
          </a:prstGeom>
          <a:noFill/>
        </p:spPr>
        <p:txBody>
          <a:bodyPr wrap="none" rtlCol="0">
            <a:spAutoFit/>
          </a:bodyPr>
          <a:lstStyle/>
          <a:p>
            <a:r>
              <a:rPr lang="en-US" dirty="0"/>
              <a:t>for each section:</a:t>
            </a:r>
          </a:p>
        </p:txBody>
      </p:sp>
      <p:sp>
        <p:nvSpPr>
          <p:cNvPr id="3" name="Freeform: Shape 2">
            <a:extLst>
              <a:ext uri="{FF2B5EF4-FFF2-40B4-BE49-F238E27FC236}">
                <a16:creationId xmlns:a16="http://schemas.microsoft.com/office/drawing/2014/main" id="{66C0D8F0-43F7-F5ED-CBC0-AD44CA6A0185}"/>
              </a:ext>
            </a:extLst>
          </p:cNvPr>
          <p:cNvSpPr/>
          <p:nvPr/>
        </p:nvSpPr>
        <p:spPr>
          <a:xfrm>
            <a:off x="5419873" y="4156388"/>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4" name="Freeform: Shape 3">
            <a:extLst>
              <a:ext uri="{FF2B5EF4-FFF2-40B4-BE49-F238E27FC236}">
                <a16:creationId xmlns:a16="http://schemas.microsoft.com/office/drawing/2014/main" id="{91F7463F-57B1-9BF3-726B-6D304A3336C7}"/>
              </a:ext>
            </a:extLst>
          </p:cNvPr>
          <p:cNvSpPr/>
          <p:nvPr/>
        </p:nvSpPr>
        <p:spPr>
          <a:xfrm>
            <a:off x="6580625" y="4147070"/>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cxnSp>
        <p:nvCxnSpPr>
          <p:cNvPr id="6" name="Straight Arrow Connector 5">
            <a:extLst>
              <a:ext uri="{FF2B5EF4-FFF2-40B4-BE49-F238E27FC236}">
                <a16:creationId xmlns:a16="http://schemas.microsoft.com/office/drawing/2014/main" id="{9989B5CA-29DC-C7EE-1FC4-4A16B18F2304}"/>
              </a:ext>
            </a:extLst>
          </p:cNvPr>
          <p:cNvCxnSpPr>
            <a:cxnSpLocks/>
          </p:cNvCxnSpPr>
          <p:nvPr/>
        </p:nvCxnSpPr>
        <p:spPr>
          <a:xfrm>
            <a:off x="5645150" y="4469606"/>
            <a:ext cx="1225549"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854E006-AC06-CE47-A2FF-0C48E0CAD828}"/>
              </a:ext>
            </a:extLst>
          </p:cNvPr>
          <p:cNvCxnSpPr/>
          <p:nvPr/>
        </p:nvCxnSpPr>
        <p:spPr>
          <a:xfrm flipH="1" flipV="1">
            <a:off x="6985000" y="840582"/>
            <a:ext cx="711200" cy="3611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8" name="Group 8"/>
          <p:cNvGrpSpPr>
            <a:grpSpLocks/>
          </p:cNvGrpSpPr>
          <p:nvPr/>
        </p:nvGrpSpPr>
        <p:grpSpPr bwMode="auto">
          <a:xfrm rot="-5400000">
            <a:off x="5560219" y="3272631"/>
            <a:ext cx="1711325" cy="1223963"/>
            <a:chOff x="1282" y="1942"/>
            <a:chExt cx="1078" cy="771"/>
          </a:xfrm>
        </p:grpSpPr>
        <p:sp>
          <p:nvSpPr>
            <p:cNvPr id="2142" name="Line 9"/>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2143" name="Line 10"/>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2144" name="Line 11"/>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grpSp>
        <p:nvGrpSpPr>
          <p:cNvPr id="2059" name="Group 12"/>
          <p:cNvGrpSpPr>
            <a:grpSpLocks/>
          </p:cNvGrpSpPr>
          <p:nvPr/>
        </p:nvGrpSpPr>
        <p:grpSpPr bwMode="auto">
          <a:xfrm rot="-5400000">
            <a:off x="5523706" y="1526382"/>
            <a:ext cx="1798637" cy="1206500"/>
            <a:chOff x="1282" y="1942"/>
            <a:chExt cx="1133" cy="768"/>
          </a:xfrm>
        </p:grpSpPr>
        <p:sp>
          <p:nvSpPr>
            <p:cNvPr id="2139" name="Line 13"/>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2140" name="Line 14"/>
            <p:cNvSpPr>
              <a:spLocks noChangeShapeType="1"/>
            </p:cNvSpPr>
            <p:nvPr/>
          </p:nvSpPr>
          <p:spPr bwMode="auto">
            <a:xfrm>
              <a:off x="1886" y="1942"/>
              <a:ext cx="529" cy="768"/>
            </a:xfrm>
            <a:prstGeom prst="line">
              <a:avLst/>
            </a:prstGeom>
            <a:noFill/>
            <a:ln w="19050">
              <a:solidFill>
                <a:schemeClr val="tx1"/>
              </a:solidFill>
              <a:round/>
              <a:headEnd/>
              <a:tailEnd/>
            </a:ln>
          </p:spPr>
          <p:txBody>
            <a:bodyPr/>
            <a:lstStyle/>
            <a:p>
              <a:endParaRPr lang="en-US"/>
            </a:p>
          </p:txBody>
        </p:sp>
        <p:sp>
          <p:nvSpPr>
            <p:cNvPr id="2141" name="Line 15"/>
            <p:cNvSpPr>
              <a:spLocks noChangeShapeType="1"/>
            </p:cNvSpPr>
            <p:nvPr/>
          </p:nvSpPr>
          <p:spPr bwMode="auto">
            <a:xfrm>
              <a:off x="1282" y="2703"/>
              <a:ext cx="1113" cy="0"/>
            </a:xfrm>
            <a:prstGeom prst="line">
              <a:avLst/>
            </a:prstGeom>
            <a:noFill/>
            <a:ln w="19050">
              <a:solidFill>
                <a:schemeClr val="tx1"/>
              </a:solidFill>
              <a:round/>
              <a:headEnd/>
              <a:tailEnd/>
            </a:ln>
          </p:spPr>
          <p:txBody>
            <a:bodyPr/>
            <a:lstStyle/>
            <a:p>
              <a:endParaRPr lang="en-US"/>
            </a:p>
          </p:txBody>
        </p:sp>
      </p:grpSp>
      <p:sp>
        <p:nvSpPr>
          <p:cNvPr id="2060" name="Line 16"/>
          <p:cNvSpPr>
            <a:spLocks noChangeShapeType="1"/>
          </p:cNvSpPr>
          <p:nvPr/>
        </p:nvSpPr>
        <p:spPr bwMode="auto">
          <a:xfrm rot="-5400000">
            <a:off x="4449763" y="3373438"/>
            <a:ext cx="2714625" cy="22225"/>
          </a:xfrm>
          <a:prstGeom prst="line">
            <a:avLst/>
          </a:prstGeom>
          <a:noFill/>
          <a:ln w="19050">
            <a:solidFill>
              <a:schemeClr val="tx1"/>
            </a:solidFill>
            <a:round/>
            <a:headEnd/>
            <a:tailEnd/>
          </a:ln>
        </p:spPr>
        <p:txBody>
          <a:bodyPr/>
          <a:lstStyle/>
          <a:p>
            <a:endParaRPr lang="en-US"/>
          </a:p>
        </p:txBody>
      </p:sp>
      <p:sp>
        <p:nvSpPr>
          <p:cNvPr id="2061" name="Oval 22"/>
          <p:cNvSpPr>
            <a:spLocks noChangeArrowheads="1"/>
          </p:cNvSpPr>
          <p:nvPr/>
        </p:nvSpPr>
        <p:spPr bwMode="auto">
          <a:xfrm rot="-5400000">
            <a:off x="5768975" y="3725863"/>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2" name="Oval 23"/>
          <p:cNvSpPr>
            <a:spLocks noChangeArrowheads="1"/>
          </p:cNvSpPr>
          <p:nvPr/>
        </p:nvSpPr>
        <p:spPr bwMode="auto">
          <a:xfrm rot="-5400000">
            <a:off x="5797550" y="2011363"/>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3" name="Oval 24"/>
          <p:cNvSpPr>
            <a:spLocks noChangeArrowheads="1"/>
          </p:cNvSpPr>
          <p:nvPr/>
        </p:nvSpPr>
        <p:spPr bwMode="auto">
          <a:xfrm rot="-5400000">
            <a:off x="6950075" y="299243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4" name="Oval 25"/>
          <p:cNvSpPr>
            <a:spLocks noChangeArrowheads="1"/>
          </p:cNvSpPr>
          <p:nvPr/>
        </p:nvSpPr>
        <p:spPr bwMode="auto">
          <a:xfrm rot="-5400000">
            <a:off x="6969125" y="4697413"/>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5" name="Oval 27"/>
          <p:cNvSpPr>
            <a:spLocks noChangeArrowheads="1"/>
          </p:cNvSpPr>
          <p:nvPr/>
        </p:nvSpPr>
        <p:spPr bwMode="auto">
          <a:xfrm rot="-5400000">
            <a:off x="6983413" y="1217613"/>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6" name="Line 29"/>
          <p:cNvSpPr>
            <a:spLocks noChangeShapeType="1"/>
          </p:cNvSpPr>
          <p:nvPr/>
        </p:nvSpPr>
        <p:spPr bwMode="auto">
          <a:xfrm rot="-5400000">
            <a:off x="7489032" y="813594"/>
            <a:ext cx="19050" cy="852487"/>
          </a:xfrm>
          <a:prstGeom prst="line">
            <a:avLst/>
          </a:prstGeom>
          <a:noFill/>
          <a:ln w="28575">
            <a:solidFill>
              <a:schemeClr val="tx1"/>
            </a:solidFill>
            <a:round/>
            <a:headEnd/>
            <a:tailEnd type="triangle" w="med" len="med"/>
          </a:ln>
        </p:spPr>
        <p:txBody>
          <a:bodyPr/>
          <a:lstStyle/>
          <a:p>
            <a:endParaRPr lang="en-US"/>
          </a:p>
        </p:txBody>
      </p:sp>
      <p:sp>
        <p:nvSpPr>
          <p:cNvPr id="2067" name="Line 31"/>
          <p:cNvSpPr>
            <a:spLocks noChangeShapeType="1"/>
          </p:cNvSpPr>
          <p:nvPr/>
        </p:nvSpPr>
        <p:spPr bwMode="auto">
          <a:xfrm rot="-5400000">
            <a:off x="7345363" y="2733675"/>
            <a:ext cx="0" cy="600075"/>
          </a:xfrm>
          <a:prstGeom prst="line">
            <a:avLst/>
          </a:prstGeom>
          <a:noFill/>
          <a:ln w="28575">
            <a:solidFill>
              <a:schemeClr val="tx1"/>
            </a:solidFill>
            <a:round/>
            <a:headEnd/>
            <a:tailEnd type="triangle" w="med" len="med"/>
          </a:ln>
        </p:spPr>
        <p:txBody>
          <a:bodyPr/>
          <a:lstStyle/>
          <a:p>
            <a:endParaRPr lang="en-US"/>
          </a:p>
        </p:txBody>
      </p:sp>
      <p:cxnSp>
        <p:nvCxnSpPr>
          <p:cNvPr id="18" name="Straight Connector 17"/>
          <p:cNvCxnSpPr/>
          <p:nvPr/>
        </p:nvCxnSpPr>
        <p:spPr>
          <a:xfrm flipH="1" flipV="1">
            <a:off x="5819775" y="4738688"/>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69" name="Oval 21"/>
          <p:cNvSpPr>
            <a:spLocks noChangeArrowheads="1"/>
          </p:cNvSpPr>
          <p:nvPr/>
        </p:nvSpPr>
        <p:spPr bwMode="auto">
          <a:xfrm rot="-5400000">
            <a:off x="5753100" y="468153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cxnSp>
        <p:nvCxnSpPr>
          <p:cNvPr id="20" name="Straight Connector 19"/>
          <p:cNvCxnSpPr/>
          <p:nvPr/>
        </p:nvCxnSpPr>
        <p:spPr>
          <a:xfrm flipH="1" flipV="1">
            <a:off x="5795963" y="3781425"/>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5795963" y="3024188"/>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5819775" y="2055813"/>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73" name="Oval 21"/>
          <p:cNvSpPr>
            <a:spLocks noChangeArrowheads="1"/>
          </p:cNvSpPr>
          <p:nvPr/>
        </p:nvSpPr>
        <p:spPr bwMode="auto">
          <a:xfrm rot="-5400000">
            <a:off x="6962775" y="373697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74" name="Oval 21"/>
          <p:cNvSpPr>
            <a:spLocks noChangeArrowheads="1"/>
          </p:cNvSpPr>
          <p:nvPr/>
        </p:nvSpPr>
        <p:spPr bwMode="auto">
          <a:xfrm rot="-5400000">
            <a:off x="5759450" y="300037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75" name="Oval 21"/>
          <p:cNvSpPr>
            <a:spLocks noChangeArrowheads="1"/>
          </p:cNvSpPr>
          <p:nvPr/>
        </p:nvSpPr>
        <p:spPr bwMode="auto">
          <a:xfrm rot="-5400000">
            <a:off x="6969125" y="200342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grpSp>
        <p:nvGrpSpPr>
          <p:cNvPr id="2076" name="Group 25"/>
          <p:cNvGrpSpPr>
            <a:grpSpLocks/>
          </p:cNvGrpSpPr>
          <p:nvPr/>
        </p:nvGrpSpPr>
        <p:grpSpPr bwMode="auto">
          <a:xfrm>
            <a:off x="6702425" y="4786313"/>
            <a:ext cx="609600" cy="163512"/>
            <a:chOff x="3962400" y="3255466"/>
            <a:chExt cx="914400" cy="228600"/>
          </a:xfrm>
        </p:grpSpPr>
        <p:sp>
          <p:nvSpPr>
            <p:cNvPr id="2137" name="Oval 41"/>
            <p:cNvSpPr>
              <a:spLocks noChangeArrowheads="1"/>
            </p:cNvSpPr>
            <p:nvPr/>
          </p:nvSpPr>
          <p:spPr bwMode="auto">
            <a:xfrm>
              <a:off x="4343400" y="3255466"/>
              <a:ext cx="228600" cy="228600"/>
            </a:xfrm>
            <a:prstGeom prst="ellipse">
              <a:avLst/>
            </a:prstGeom>
            <a:solidFill>
              <a:schemeClr val="bg1"/>
            </a:solidFill>
            <a:ln w="12700">
              <a:solidFill>
                <a:schemeClr val="tx1"/>
              </a:solidFill>
              <a:round/>
              <a:headEnd/>
              <a:tailEnd type="none" w="med" len="lg"/>
            </a:ln>
          </p:spPr>
          <p:txBody>
            <a:bodyPr wrap="none" anchor="ctr"/>
            <a:lstStyle/>
            <a:p>
              <a:endParaRPr lang="en-US">
                <a:latin typeface="Calibri" pitchFamily="34" charset="0"/>
              </a:endParaRPr>
            </a:p>
          </p:txBody>
        </p:sp>
        <p:sp>
          <p:nvSpPr>
            <p:cNvPr id="2138" name="Line 42"/>
            <p:cNvSpPr>
              <a:spLocks noChangeShapeType="1"/>
            </p:cNvSpPr>
            <p:nvPr/>
          </p:nvSpPr>
          <p:spPr bwMode="auto">
            <a:xfrm>
              <a:off x="3962400" y="3484066"/>
              <a:ext cx="914400" cy="0"/>
            </a:xfrm>
            <a:prstGeom prst="line">
              <a:avLst/>
            </a:prstGeom>
            <a:noFill/>
            <a:ln w="12700">
              <a:solidFill>
                <a:schemeClr val="tx1"/>
              </a:solidFill>
              <a:round/>
              <a:headEnd/>
              <a:tailEnd type="none" w="med" len="lg"/>
            </a:ln>
          </p:spPr>
          <p:txBody>
            <a:bodyPr/>
            <a:lstStyle/>
            <a:p>
              <a:endParaRPr lang="en-US"/>
            </a:p>
          </p:txBody>
        </p:sp>
      </p:grpSp>
      <p:grpSp>
        <p:nvGrpSpPr>
          <p:cNvPr id="2077" name="Group 28"/>
          <p:cNvGrpSpPr>
            <a:grpSpLocks/>
          </p:cNvGrpSpPr>
          <p:nvPr/>
        </p:nvGrpSpPr>
        <p:grpSpPr bwMode="auto">
          <a:xfrm>
            <a:off x="5376863" y="4697413"/>
            <a:ext cx="914400" cy="258762"/>
            <a:chOff x="4119340" y="5227257"/>
            <a:chExt cx="914400" cy="259143"/>
          </a:xfrm>
        </p:grpSpPr>
        <p:sp>
          <p:nvSpPr>
            <p:cNvPr id="2134" name="AutoShape 6"/>
            <p:cNvSpPr>
              <a:spLocks noChangeArrowheads="1"/>
            </p:cNvSpPr>
            <p:nvPr/>
          </p:nvSpPr>
          <p:spPr bwMode="auto">
            <a:xfrm>
              <a:off x="4431316" y="5250243"/>
              <a:ext cx="228600" cy="228600"/>
            </a:xfrm>
            <a:prstGeom prst="triangle">
              <a:avLst>
                <a:gd name="adj" fmla="val 50000"/>
              </a:avLst>
            </a:prstGeom>
            <a:solidFill>
              <a:schemeClr val="bg1"/>
            </a:solidFill>
            <a:ln w="12700">
              <a:solidFill>
                <a:schemeClr val="tx1"/>
              </a:solidFill>
              <a:miter lim="800000"/>
              <a:headEnd/>
              <a:tailEnd type="none" w="med" len="lg"/>
            </a:ln>
          </p:spPr>
          <p:txBody>
            <a:bodyPr wrap="none" anchor="ctr"/>
            <a:lstStyle/>
            <a:p>
              <a:endParaRPr lang="en-US">
                <a:latin typeface="Calibri" pitchFamily="34" charset="0"/>
              </a:endParaRPr>
            </a:p>
          </p:txBody>
        </p:sp>
        <p:sp>
          <p:nvSpPr>
            <p:cNvPr id="2135" name="Line 7"/>
            <p:cNvSpPr>
              <a:spLocks noChangeShapeType="1"/>
            </p:cNvSpPr>
            <p:nvPr/>
          </p:nvSpPr>
          <p:spPr bwMode="auto">
            <a:xfrm>
              <a:off x="4119340" y="5486400"/>
              <a:ext cx="914400" cy="0"/>
            </a:xfrm>
            <a:prstGeom prst="line">
              <a:avLst/>
            </a:prstGeom>
            <a:noFill/>
            <a:ln w="12700">
              <a:solidFill>
                <a:schemeClr val="tx1"/>
              </a:solidFill>
              <a:round/>
              <a:headEnd/>
              <a:tailEnd type="none" w="med" len="lg"/>
            </a:ln>
          </p:spPr>
          <p:txBody>
            <a:bodyPr/>
            <a:lstStyle/>
            <a:p>
              <a:endParaRPr lang="en-US"/>
            </a:p>
          </p:txBody>
        </p:sp>
        <p:sp>
          <p:nvSpPr>
            <p:cNvPr id="2136" name="Oval 8"/>
            <p:cNvSpPr>
              <a:spLocks noChangeArrowheads="1"/>
            </p:cNvSpPr>
            <p:nvPr/>
          </p:nvSpPr>
          <p:spPr bwMode="auto">
            <a:xfrm>
              <a:off x="4507516" y="5227257"/>
              <a:ext cx="76200" cy="76200"/>
            </a:xfrm>
            <a:prstGeom prst="ellipse">
              <a:avLst/>
            </a:prstGeom>
            <a:solidFill>
              <a:schemeClr val="tx1"/>
            </a:solidFill>
            <a:ln w="12700">
              <a:solidFill>
                <a:schemeClr val="tx1"/>
              </a:solidFill>
              <a:round/>
              <a:headEnd/>
              <a:tailEnd type="none" w="med" len="lg"/>
            </a:ln>
          </p:spPr>
          <p:txBody>
            <a:bodyPr wrap="none" anchor="ctr"/>
            <a:lstStyle/>
            <a:p>
              <a:endParaRPr lang="en-US">
                <a:latin typeface="Calibri" pitchFamily="34" charset="0"/>
              </a:endParaRPr>
            </a:p>
          </p:txBody>
        </p:sp>
      </p:grpSp>
      <p:sp>
        <p:nvSpPr>
          <p:cNvPr id="2078" name="TextBox 32"/>
          <p:cNvSpPr txBox="1">
            <a:spLocks noChangeArrowheads="1"/>
          </p:cNvSpPr>
          <p:nvPr/>
        </p:nvSpPr>
        <p:spPr bwMode="auto">
          <a:xfrm>
            <a:off x="5443538" y="4497388"/>
            <a:ext cx="317500" cy="368300"/>
          </a:xfrm>
          <a:prstGeom prst="rect">
            <a:avLst/>
          </a:prstGeom>
          <a:noFill/>
          <a:ln w="9525">
            <a:noFill/>
            <a:miter lim="800000"/>
            <a:headEnd/>
            <a:tailEnd/>
          </a:ln>
        </p:spPr>
        <p:txBody>
          <a:bodyPr wrap="none">
            <a:spAutoFit/>
          </a:bodyPr>
          <a:lstStyle/>
          <a:p>
            <a:r>
              <a:rPr lang="en-US">
                <a:latin typeface="Calibri" pitchFamily="34" charset="0"/>
              </a:rPr>
              <a:t>A</a:t>
            </a:r>
          </a:p>
        </p:txBody>
      </p:sp>
      <p:sp>
        <p:nvSpPr>
          <p:cNvPr id="2079" name="TextBox 33"/>
          <p:cNvSpPr txBox="1">
            <a:spLocks noChangeArrowheads="1"/>
          </p:cNvSpPr>
          <p:nvPr/>
        </p:nvSpPr>
        <p:spPr bwMode="auto">
          <a:xfrm>
            <a:off x="5443538" y="3522663"/>
            <a:ext cx="309562" cy="369887"/>
          </a:xfrm>
          <a:prstGeom prst="rect">
            <a:avLst/>
          </a:prstGeom>
          <a:noFill/>
          <a:ln w="9525">
            <a:noFill/>
            <a:miter lim="800000"/>
            <a:headEnd/>
            <a:tailEnd/>
          </a:ln>
        </p:spPr>
        <p:txBody>
          <a:bodyPr wrap="none">
            <a:spAutoFit/>
          </a:bodyPr>
          <a:lstStyle/>
          <a:p>
            <a:r>
              <a:rPr lang="en-US">
                <a:latin typeface="Calibri" pitchFamily="34" charset="0"/>
              </a:rPr>
              <a:t>B</a:t>
            </a:r>
          </a:p>
        </p:txBody>
      </p:sp>
      <p:sp>
        <p:nvSpPr>
          <p:cNvPr id="2080" name="TextBox 34"/>
          <p:cNvSpPr txBox="1">
            <a:spLocks noChangeArrowheads="1"/>
          </p:cNvSpPr>
          <p:nvPr/>
        </p:nvSpPr>
        <p:spPr bwMode="auto">
          <a:xfrm>
            <a:off x="5465763" y="2897188"/>
            <a:ext cx="307975" cy="368300"/>
          </a:xfrm>
          <a:prstGeom prst="rect">
            <a:avLst/>
          </a:prstGeom>
          <a:noFill/>
          <a:ln w="9525">
            <a:noFill/>
            <a:miter lim="800000"/>
            <a:headEnd/>
            <a:tailEnd/>
          </a:ln>
        </p:spPr>
        <p:txBody>
          <a:bodyPr wrap="none">
            <a:spAutoFit/>
          </a:bodyPr>
          <a:lstStyle/>
          <a:p>
            <a:r>
              <a:rPr lang="en-US">
                <a:latin typeface="Calibri" pitchFamily="34" charset="0"/>
              </a:rPr>
              <a:t>C</a:t>
            </a:r>
          </a:p>
        </p:txBody>
      </p:sp>
      <p:sp>
        <p:nvSpPr>
          <p:cNvPr id="2081" name="TextBox 35"/>
          <p:cNvSpPr txBox="1">
            <a:spLocks noChangeArrowheads="1"/>
          </p:cNvSpPr>
          <p:nvPr/>
        </p:nvSpPr>
        <p:spPr bwMode="auto">
          <a:xfrm>
            <a:off x="5521325" y="1885950"/>
            <a:ext cx="328613" cy="368300"/>
          </a:xfrm>
          <a:prstGeom prst="rect">
            <a:avLst/>
          </a:prstGeom>
          <a:noFill/>
          <a:ln w="9525">
            <a:noFill/>
            <a:miter lim="800000"/>
            <a:headEnd/>
            <a:tailEnd/>
          </a:ln>
        </p:spPr>
        <p:txBody>
          <a:bodyPr wrap="none">
            <a:spAutoFit/>
          </a:bodyPr>
          <a:lstStyle/>
          <a:p>
            <a:r>
              <a:rPr lang="en-US">
                <a:latin typeface="Calibri" pitchFamily="34" charset="0"/>
              </a:rPr>
              <a:t>D</a:t>
            </a:r>
          </a:p>
        </p:txBody>
      </p:sp>
      <p:sp>
        <p:nvSpPr>
          <p:cNvPr id="2082" name="TextBox 36"/>
          <p:cNvSpPr txBox="1">
            <a:spLocks noChangeArrowheads="1"/>
          </p:cNvSpPr>
          <p:nvPr/>
        </p:nvSpPr>
        <p:spPr bwMode="auto">
          <a:xfrm>
            <a:off x="7059613" y="1208088"/>
            <a:ext cx="296862" cy="368300"/>
          </a:xfrm>
          <a:prstGeom prst="rect">
            <a:avLst/>
          </a:prstGeom>
          <a:noFill/>
          <a:ln w="9525">
            <a:noFill/>
            <a:miter lim="800000"/>
            <a:headEnd/>
            <a:tailEnd/>
          </a:ln>
        </p:spPr>
        <p:txBody>
          <a:bodyPr wrap="none">
            <a:spAutoFit/>
          </a:bodyPr>
          <a:lstStyle/>
          <a:p>
            <a:r>
              <a:rPr lang="en-US">
                <a:latin typeface="Calibri" pitchFamily="34" charset="0"/>
              </a:rPr>
              <a:t>E</a:t>
            </a:r>
          </a:p>
        </p:txBody>
      </p:sp>
      <p:sp>
        <p:nvSpPr>
          <p:cNvPr id="2083" name="TextBox 37"/>
          <p:cNvSpPr txBox="1">
            <a:spLocks noChangeArrowheads="1"/>
          </p:cNvSpPr>
          <p:nvPr/>
        </p:nvSpPr>
        <p:spPr bwMode="auto">
          <a:xfrm>
            <a:off x="7085013" y="1916113"/>
            <a:ext cx="290512" cy="368300"/>
          </a:xfrm>
          <a:prstGeom prst="rect">
            <a:avLst/>
          </a:prstGeom>
          <a:noFill/>
          <a:ln w="9525">
            <a:noFill/>
            <a:miter lim="800000"/>
            <a:headEnd/>
            <a:tailEnd/>
          </a:ln>
        </p:spPr>
        <p:txBody>
          <a:bodyPr wrap="none">
            <a:spAutoFit/>
          </a:bodyPr>
          <a:lstStyle/>
          <a:p>
            <a:r>
              <a:rPr lang="en-US">
                <a:latin typeface="Calibri" pitchFamily="34" charset="0"/>
              </a:rPr>
              <a:t>F</a:t>
            </a:r>
          </a:p>
        </p:txBody>
      </p:sp>
      <p:sp>
        <p:nvSpPr>
          <p:cNvPr id="2084" name="TextBox 38"/>
          <p:cNvSpPr txBox="1">
            <a:spLocks noChangeArrowheads="1"/>
          </p:cNvSpPr>
          <p:nvPr/>
        </p:nvSpPr>
        <p:spPr bwMode="auto">
          <a:xfrm>
            <a:off x="7042150" y="3014663"/>
            <a:ext cx="330200" cy="369887"/>
          </a:xfrm>
          <a:prstGeom prst="rect">
            <a:avLst/>
          </a:prstGeom>
          <a:noFill/>
          <a:ln w="9525">
            <a:noFill/>
            <a:miter lim="800000"/>
            <a:headEnd/>
            <a:tailEnd/>
          </a:ln>
        </p:spPr>
        <p:txBody>
          <a:bodyPr wrap="none">
            <a:spAutoFit/>
          </a:bodyPr>
          <a:lstStyle/>
          <a:p>
            <a:r>
              <a:rPr lang="en-US">
                <a:latin typeface="Calibri" pitchFamily="34" charset="0"/>
              </a:rPr>
              <a:t>G</a:t>
            </a:r>
          </a:p>
        </p:txBody>
      </p:sp>
      <p:sp>
        <p:nvSpPr>
          <p:cNvPr id="2085" name="TextBox 39"/>
          <p:cNvSpPr txBox="1">
            <a:spLocks noChangeArrowheads="1"/>
          </p:cNvSpPr>
          <p:nvPr/>
        </p:nvSpPr>
        <p:spPr bwMode="auto">
          <a:xfrm>
            <a:off x="7072313" y="3641725"/>
            <a:ext cx="328612" cy="368300"/>
          </a:xfrm>
          <a:prstGeom prst="rect">
            <a:avLst/>
          </a:prstGeom>
          <a:noFill/>
          <a:ln w="9525">
            <a:noFill/>
            <a:miter lim="800000"/>
            <a:headEnd/>
            <a:tailEnd/>
          </a:ln>
        </p:spPr>
        <p:txBody>
          <a:bodyPr wrap="none">
            <a:spAutoFit/>
          </a:bodyPr>
          <a:lstStyle/>
          <a:p>
            <a:r>
              <a:rPr lang="en-US">
                <a:latin typeface="Calibri" pitchFamily="34" charset="0"/>
              </a:rPr>
              <a:t>H</a:t>
            </a:r>
          </a:p>
        </p:txBody>
      </p:sp>
      <p:sp>
        <p:nvSpPr>
          <p:cNvPr id="2086" name="TextBox 40"/>
          <p:cNvSpPr txBox="1">
            <a:spLocks noChangeArrowheads="1"/>
          </p:cNvSpPr>
          <p:nvPr/>
        </p:nvSpPr>
        <p:spPr bwMode="auto">
          <a:xfrm>
            <a:off x="7134225" y="4554538"/>
            <a:ext cx="241300" cy="368300"/>
          </a:xfrm>
          <a:prstGeom prst="rect">
            <a:avLst/>
          </a:prstGeom>
          <a:noFill/>
          <a:ln w="9525">
            <a:noFill/>
            <a:miter lim="800000"/>
            <a:headEnd/>
            <a:tailEnd/>
          </a:ln>
        </p:spPr>
        <p:txBody>
          <a:bodyPr wrap="none">
            <a:spAutoFit/>
          </a:bodyPr>
          <a:lstStyle/>
          <a:p>
            <a:r>
              <a:rPr lang="en-US">
                <a:latin typeface="Calibri" pitchFamily="34" charset="0"/>
              </a:rPr>
              <a:t>I</a:t>
            </a:r>
          </a:p>
        </p:txBody>
      </p:sp>
      <p:sp>
        <p:nvSpPr>
          <p:cNvPr id="2087" name="TextBox 41"/>
          <p:cNvSpPr txBox="1">
            <a:spLocks noChangeArrowheads="1"/>
          </p:cNvSpPr>
          <p:nvPr/>
        </p:nvSpPr>
        <p:spPr bwMode="auto">
          <a:xfrm>
            <a:off x="7743825" y="1208088"/>
            <a:ext cx="881063" cy="368300"/>
          </a:xfrm>
          <a:prstGeom prst="rect">
            <a:avLst/>
          </a:prstGeom>
          <a:noFill/>
          <a:ln w="9525">
            <a:noFill/>
            <a:miter lim="800000"/>
            <a:headEnd/>
            <a:tailEnd/>
          </a:ln>
        </p:spPr>
        <p:txBody>
          <a:bodyPr wrap="none">
            <a:spAutoFit/>
          </a:bodyPr>
          <a:lstStyle/>
          <a:p>
            <a:r>
              <a:rPr lang="en-US">
                <a:latin typeface="Calibri" pitchFamily="34" charset="0"/>
              </a:rPr>
              <a:t>1000 lb</a:t>
            </a:r>
          </a:p>
        </p:txBody>
      </p:sp>
      <p:sp>
        <p:nvSpPr>
          <p:cNvPr id="2088" name="TextBox 42"/>
          <p:cNvSpPr txBox="1">
            <a:spLocks noChangeArrowheads="1"/>
          </p:cNvSpPr>
          <p:nvPr/>
        </p:nvSpPr>
        <p:spPr bwMode="auto">
          <a:xfrm>
            <a:off x="7656513" y="2895600"/>
            <a:ext cx="763587" cy="368300"/>
          </a:xfrm>
          <a:prstGeom prst="rect">
            <a:avLst/>
          </a:prstGeom>
          <a:noFill/>
          <a:ln w="9525">
            <a:noFill/>
            <a:miter lim="800000"/>
            <a:headEnd/>
            <a:tailEnd/>
          </a:ln>
        </p:spPr>
        <p:txBody>
          <a:bodyPr wrap="none">
            <a:spAutoFit/>
          </a:bodyPr>
          <a:lstStyle/>
          <a:p>
            <a:r>
              <a:rPr lang="en-US">
                <a:latin typeface="Calibri" pitchFamily="34" charset="0"/>
              </a:rPr>
              <a:t>500 lb</a:t>
            </a:r>
          </a:p>
        </p:txBody>
      </p:sp>
      <p:cxnSp>
        <p:nvCxnSpPr>
          <p:cNvPr id="44" name="Straight Connector 43"/>
          <p:cNvCxnSpPr/>
          <p:nvPr/>
        </p:nvCxnSpPr>
        <p:spPr>
          <a:xfrm>
            <a:off x="5797550" y="5159375"/>
            <a:ext cx="0" cy="239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032625" y="5159375"/>
            <a:ext cx="0" cy="239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92" name="TextBox 46"/>
          <p:cNvSpPr txBox="1">
            <a:spLocks noChangeArrowheads="1"/>
          </p:cNvSpPr>
          <p:nvPr/>
        </p:nvSpPr>
        <p:spPr bwMode="auto">
          <a:xfrm>
            <a:off x="6291263" y="5534025"/>
            <a:ext cx="358775" cy="369888"/>
          </a:xfrm>
          <a:prstGeom prst="rect">
            <a:avLst/>
          </a:prstGeom>
          <a:noFill/>
          <a:ln w="9525">
            <a:noFill/>
            <a:miter lim="800000"/>
            <a:headEnd/>
            <a:tailEnd/>
          </a:ln>
        </p:spPr>
        <p:txBody>
          <a:bodyPr wrap="none">
            <a:spAutoFit/>
          </a:bodyPr>
          <a:lstStyle/>
          <a:p>
            <a:r>
              <a:rPr lang="en-US">
                <a:latin typeface="Calibri" pitchFamily="34" charset="0"/>
              </a:rPr>
              <a:t>6’</a:t>
            </a:r>
          </a:p>
        </p:txBody>
      </p:sp>
      <p:sp>
        <p:nvSpPr>
          <p:cNvPr id="2094" name="TextBox 48"/>
          <p:cNvSpPr txBox="1">
            <a:spLocks noChangeArrowheads="1"/>
          </p:cNvSpPr>
          <p:nvPr/>
        </p:nvSpPr>
        <p:spPr bwMode="auto">
          <a:xfrm>
            <a:off x="7534275" y="1960563"/>
            <a:ext cx="1504950" cy="923925"/>
          </a:xfrm>
          <a:prstGeom prst="rect">
            <a:avLst/>
          </a:prstGeom>
          <a:noFill/>
          <a:ln w="9525">
            <a:noFill/>
            <a:miter lim="800000"/>
            <a:headEnd/>
            <a:tailEnd/>
          </a:ln>
        </p:spPr>
        <p:txBody>
          <a:bodyPr>
            <a:spAutoFit/>
          </a:bodyPr>
          <a:lstStyle/>
          <a:p>
            <a:r>
              <a:rPr lang="en-US">
                <a:latin typeface="Calibri" pitchFamily="34" charset="0"/>
              </a:rPr>
              <a:t>each vertical section is 4’ long</a:t>
            </a:r>
          </a:p>
        </p:txBody>
      </p:sp>
      <p:sp>
        <p:nvSpPr>
          <p:cNvPr id="2095" name="TextBox 49"/>
          <p:cNvSpPr txBox="1">
            <a:spLocks noChangeArrowheads="1"/>
          </p:cNvSpPr>
          <p:nvPr/>
        </p:nvSpPr>
        <p:spPr bwMode="auto">
          <a:xfrm>
            <a:off x="773971" y="345808"/>
            <a:ext cx="4233863" cy="1200329"/>
          </a:xfrm>
          <a:prstGeom prst="rect">
            <a:avLst/>
          </a:prstGeom>
          <a:noFill/>
          <a:ln w="9525">
            <a:noFill/>
            <a:miter lim="800000"/>
            <a:headEnd/>
            <a:tailEnd/>
          </a:ln>
        </p:spPr>
        <p:txBody>
          <a:bodyPr>
            <a:spAutoFit/>
          </a:bodyPr>
          <a:lstStyle/>
          <a:p>
            <a:r>
              <a:rPr lang="en-US" dirty="0">
                <a:solidFill>
                  <a:srgbClr val="C00000"/>
                </a:solidFill>
                <a:latin typeface="Arial" panose="020B0604020202020204" pitchFamily="34" charset="0"/>
                <a:cs typeface="Arial" panose="020B0604020202020204" pitchFamily="34" charset="0"/>
              </a:rPr>
              <a:t>Example 5.2</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Determine the force in member GH  (which is buried deeply in the truss).</a:t>
            </a:r>
          </a:p>
        </p:txBody>
      </p:sp>
      <p:grpSp>
        <p:nvGrpSpPr>
          <p:cNvPr id="2096" name="Group 12"/>
          <p:cNvGrpSpPr>
            <a:grpSpLocks/>
          </p:cNvGrpSpPr>
          <p:nvPr/>
        </p:nvGrpSpPr>
        <p:grpSpPr bwMode="auto">
          <a:xfrm rot="-5400000">
            <a:off x="1685131" y="2596357"/>
            <a:ext cx="1798637" cy="1206500"/>
            <a:chOff x="1282" y="1942"/>
            <a:chExt cx="1133" cy="768"/>
          </a:xfrm>
        </p:grpSpPr>
        <p:sp>
          <p:nvSpPr>
            <p:cNvPr id="2131" name="Line 13"/>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2132" name="Line 14"/>
            <p:cNvSpPr>
              <a:spLocks noChangeShapeType="1"/>
            </p:cNvSpPr>
            <p:nvPr/>
          </p:nvSpPr>
          <p:spPr bwMode="auto">
            <a:xfrm>
              <a:off x="1886" y="1942"/>
              <a:ext cx="529" cy="768"/>
            </a:xfrm>
            <a:prstGeom prst="line">
              <a:avLst/>
            </a:prstGeom>
            <a:noFill/>
            <a:ln w="19050">
              <a:solidFill>
                <a:schemeClr val="tx1"/>
              </a:solidFill>
              <a:round/>
              <a:headEnd/>
              <a:tailEnd/>
            </a:ln>
          </p:spPr>
          <p:txBody>
            <a:bodyPr/>
            <a:lstStyle/>
            <a:p>
              <a:endParaRPr lang="en-US"/>
            </a:p>
          </p:txBody>
        </p:sp>
        <p:sp>
          <p:nvSpPr>
            <p:cNvPr id="2133" name="Line 15"/>
            <p:cNvSpPr>
              <a:spLocks noChangeShapeType="1"/>
            </p:cNvSpPr>
            <p:nvPr/>
          </p:nvSpPr>
          <p:spPr bwMode="auto">
            <a:xfrm>
              <a:off x="1282" y="2703"/>
              <a:ext cx="1113" cy="0"/>
            </a:xfrm>
            <a:prstGeom prst="line">
              <a:avLst/>
            </a:prstGeom>
            <a:noFill/>
            <a:ln w="19050">
              <a:solidFill>
                <a:schemeClr val="tx1"/>
              </a:solidFill>
              <a:round/>
              <a:headEnd/>
              <a:tailEnd/>
            </a:ln>
          </p:spPr>
          <p:txBody>
            <a:bodyPr/>
            <a:lstStyle/>
            <a:p>
              <a:endParaRPr lang="en-US"/>
            </a:p>
          </p:txBody>
        </p:sp>
      </p:grpSp>
      <p:sp>
        <p:nvSpPr>
          <p:cNvPr id="2097" name="Oval 23"/>
          <p:cNvSpPr>
            <a:spLocks noChangeArrowheads="1"/>
          </p:cNvSpPr>
          <p:nvPr/>
        </p:nvSpPr>
        <p:spPr bwMode="auto">
          <a:xfrm rot="-5400000">
            <a:off x="1958975" y="308133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98" name="Oval 24"/>
          <p:cNvSpPr>
            <a:spLocks noChangeArrowheads="1"/>
          </p:cNvSpPr>
          <p:nvPr/>
        </p:nvSpPr>
        <p:spPr bwMode="auto">
          <a:xfrm rot="-5400000">
            <a:off x="3111500" y="4062413"/>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99" name="Oval 27"/>
          <p:cNvSpPr>
            <a:spLocks noChangeArrowheads="1"/>
          </p:cNvSpPr>
          <p:nvPr/>
        </p:nvSpPr>
        <p:spPr bwMode="auto">
          <a:xfrm rot="-5400000">
            <a:off x="3144838" y="228758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100" name="Line 29"/>
          <p:cNvSpPr>
            <a:spLocks noChangeShapeType="1"/>
          </p:cNvSpPr>
          <p:nvPr/>
        </p:nvSpPr>
        <p:spPr bwMode="auto">
          <a:xfrm rot="-5400000">
            <a:off x="3636169" y="1916907"/>
            <a:ext cx="0" cy="804862"/>
          </a:xfrm>
          <a:prstGeom prst="line">
            <a:avLst/>
          </a:prstGeom>
          <a:noFill/>
          <a:ln w="28575">
            <a:solidFill>
              <a:schemeClr val="tx1"/>
            </a:solidFill>
            <a:round/>
            <a:headEnd/>
            <a:tailEnd type="triangle" w="med" len="med"/>
          </a:ln>
        </p:spPr>
        <p:txBody>
          <a:bodyPr/>
          <a:lstStyle/>
          <a:p>
            <a:endParaRPr lang="en-US"/>
          </a:p>
        </p:txBody>
      </p:sp>
      <p:sp>
        <p:nvSpPr>
          <p:cNvPr id="2101" name="Line 31"/>
          <p:cNvSpPr>
            <a:spLocks noChangeShapeType="1"/>
          </p:cNvSpPr>
          <p:nvPr/>
        </p:nvSpPr>
        <p:spPr bwMode="auto">
          <a:xfrm rot="-5400000">
            <a:off x="3506788" y="3803650"/>
            <a:ext cx="0" cy="600075"/>
          </a:xfrm>
          <a:prstGeom prst="line">
            <a:avLst/>
          </a:prstGeom>
          <a:noFill/>
          <a:ln w="28575">
            <a:solidFill>
              <a:schemeClr val="tx1"/>
            </a:solidFill>
            <a:round/>
            <a:headEnd/>
            <a:tailEnd type="triangle" w="med" len="med"/>
          </a:ln>
        </p:spPr>
        <p:txBody>
          <a:bodyPr/>
          <a:lstStyle/>
          <a:p>
            <a:endParaRPr lang="en-US"/>
          </a:p>
        </p:txBody>
      </p:sp>
      <p:cxnSp>
        <p:nvCxnSpPr>
          <p:cNvPr id="62" name="Straight Connector 61"/>
          <p:cNvCxnSpPr/>
          <p:nvPr/>
        </p:nvCxnSpPr>
        <p:spPr>
          <a:xfrm flipH="1" flipV="1">
            <a:off x="1958975" y="4094163"/>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flipV="1">
            <a:off x="1981200" y="3125788"/>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04" name="Oval 21"/>
          <p:cNvSpPr>
            <a:spLocks noChangeArrowheads="1"/>
          </p:cNvSpPr>
          <p:nvPr/>
        </p:nvSpPr>
        <p:spPr bwMode="auto">
          <a:xfrm rot="-5400000">
            <a:off x="1920875" y="4070350"/>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105" name="Oval 21"/>
          <p:cNvSpPr>
            <a:spLocks noChangeArrowheads="1"/>
          </p:cNvSpPr>
          <p:nvPr/>
        </p:nvSpPr>
        <p:spPr bwMode="auto">
          <a:xfrm rot="-5400000">
            <a:off x="3122613" y="308927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106" name="TextBox 67"/>
          <p:cNvSpPr txBox="1">
            <a:spLocks noChangeArrowheads="1"/>
          </p:cNvSpPr>
          <p:nvPr/>
        </p:nvSpPr>
        <p:spPr bwMode="auto">
          <a:xfrm>
            <a:off x="1627188" y="3967163"/>
            <a:ext cx="307975" cy="368300"/>
          </a:xfrm>
          <a:prstGeom prst="rect">
            <a:avLst/>
          </a:prstGeom>
          <a:noFill/>
          <a:ln w="9525">
            <a:noFill/>
            <a:miter lim="800000"/>
            <a:headEnd/>
            <a:tailEnd/>
          </a:ln>
        </p:spPr>
        <p:txBody>
          <a:bodyPr wrap="none">
            <a:spAutoFit/>
          </a:bodyPr>
          <a:lstStyle/>
          <a:p>
            <a:r>
              <a:rPr lang="en-US">
                <a:latin typeface="Calibri" pitchFamily="34" charset="0"/>
              </a:rPr>
              <a:t>C</a:t>
            </a:r>
          </a:p>
        </p:txBody>
      </p:sp>
      <p:sp>
        <p:nvSpPr>
          <p:cNvPr id="2107" name="TextBox 68"/>
          <p:cNvSpPr txBox="1">
            <a:spLocks noChangeArrowheads="1"/>
          </p:cNvSpPr>
          <p:nvPr/>
        </p:nvSpPr>
        <p:spPr bwMode="auto">
          <a:xfrm>
            <a:off x="1684338" y="2955925"/>
            <a:ext cx="327025" cy="368300"/>
          </a:xfrm>
          <a:prstGeom prst="rect">
            <a:avLst/>
          </a:prstGeom>
          <a:noFill/>
          <a:ln w="9525">
            <a:noFill/>
            <a:miter lim="800000"/>
            <a:headEnd/>
            <a:tailEnd/>
          </a:ln>
        </p:spPr>
        <p:txBody>
          <a:bodyPr wrap="none">
            <a:spAutoFit/>
          </a:bodyPr>
          <a:lstStyle/>
          <a:p>
            <a:r>
              <a:rPr lang="en-US">
                <a:latin typeface="Calibri" pitchFamily="34" charset="0"/>
              </a:rPr>
              <a:t>D</a:t>
            </a:r>
          </a:p>
        </p:txBody>
      </p:sp>
      <p:sp>
        <p:nvSpPr>
          <p:cNvPr id="2108" name="TextBox 69"/>
          <p:cNvSpPr txBox="1">
            <a:spLocks noChangeArrowheads="1"/>
          </p:cNvSpPr>
          <p:nvPr/>
        </p:nvSpPr>
        <p:spPr bwMode="auto">
          <a:xfrm>
            <a:off x="3221038" y="2278063"/>
            <a:ext cx="296862" cy="368300"/>
          </a:xfrm>
          <a:prstGeom prst="rect">
            <a:avLst/>
          </a:prstGeom>
          <a:noFill/>
          <a:ln w="9525">
            <a:noFill/>
            <a:miter lim="800000"/>
            <a:headEnd/>
            <a:tailEnd/>
          </a:ln>
        </p:spPr>
        <p:txBody>
          <a:bodyPr wrap="none">
            <a:spAutoFit/>
          </a:bodyPr>
          <a:lstStyle/>
          <a:p>
            <a:r>
              <a:rPr lang="en-US">
                <a:latin typeface="Calibri" pitchFamily="34" charset="0"/>
              </a:rPr>
              <a:t>E</a:t>
            </a:r>
          </a:p>
        </p:txBody>
      </p:sp>
      <p:sp>
        <p:nvSpPr>
          <p:cNvPr id="2109" name="TextBox 70"/>
          <p:cNvSpPr txBox="1">
            <a:spLocks noChangeArrowheads="1"/>
          </p:cNvSpPr>
          <p:nvPr/>
        </p:nvSpPr>
        <p:spPr bwMode="auto">
          <a:xfrm>
            <a:off x="3248025" y="2986088"/>
            <a:ext cx="290513" cy="368300"/>
          </a:xfrm>
          <a:prstGeom prst="rect">
            <a:avLst/>
          </a:prstGeom>
          <a:noFill/>
          <a:ln w="9525">
            <a:noFill/>
            <a:miter lim="800000"/>
            <a:headEnd/>
            <a:tailEnd/>
          </a:ln>
        </p:spPr>
        <p:txBody>
          <a:bodyPr wrap="none">
            <a:spAutoFit/>
          </a:bodyPr>
          <a:lstStyle/>
          <a:p>
            <a:r>
              <a:rPr lang="en-US">
                <a:latin typeface="Calibri" pitchFamily="34" charset="0"/>
              </a:rPr>
              <a:t>F</a:t>
            </a:r>
          </a:p>
        </p:txBody>
      </p:sp>
      <p:sp>
        <p:nvSpPr>
          <p:cNvPr id="2110" name="TextBox 71"/>
          <p:cNvSpPr txBox="1">
            <a:spLocks noChangeArrowheads="1"/>
          </p:cNvSpPr>
          <p:nvPr/>
        </p:nvSpPr>
        <p:spPr bwMode="auto">
          <a:xfrm>
            <a:off x="3203575" y="4084638"/>
            <a:ext cx="330200" cy="369887"/>
          </a:xfrm>
          <a:prstGeom prst="rect">
            <a:avLst/>
          </a:prstGeom>
          <a:noFill/>
          <a:ln w="9525">
            <a:noFill/>
            <a:miter lim="800000"/>
            <a:headEnd/>
            <a:tailEnd/>
          </a:ln>
        </p:spPr>
        <p:txBody>
          <a:bodyPr wrap="none">
            <a:spAutoFit/>
          </a:bodyPr>
          <a:lstStyle/>
          <a:p>
            <a:r>
              <a:rPr lang="en-US">
                <a:latin typeface="Calibri" pitchFamily="34" charset="0"/>
              </a:rPr>
              <a:t>G</a:t>
            </a:r>
          </a:p>
        </p:txBody>
      </p:sp>
      <p:cxnSp>
        <p:nvCxnSpPr>
          <p:cNvPr id="76" name="Straight Arrow Connector 75"/>
          <p:cNvCxnSpPr>
            <a:cxnSpLocks noChangeShapeType="1"/>
            <a:stCxn id="2098" idx="2"/>
          </p:cNvCxnSpPr>
          <p:nvPr/>
        </p:nvCxnSpPr>
        <p:spPr bwMode="auto">
          <a:xfrm flipH="1">
            <a:off x="2819400" y="4151313"/>
            <a:ext cx="336550" cy="303212"/>
          </a:xfrm>
          <a:prstGeom prst="straightConnector1">
            <a:avLst/>
          </a:prstGeom>
          <a:noFill/>
          <a:ln w="22225" algn="ctr">
            <a:solidFill>
              <a:srgbClr val="FF0000"/>
            </a:solidFill>
            <a:round/>
            <a:headEnd/>
            <a:tailEnd type="triangle" w="med" len="med"/>
          </a:ln>
        </p:spPr>
      </p:cxnSp>
      <p:cxnSp>
        <p:nvCxnSpPr>
          <p:cNvPr id="78" name="Straight Arrow Connector 77"/>
          <p:cNvCxnSpPr>
            <a:cxnSpLocks noChangeShapeType="1"/>
          </p:cNvCxnSpPr>
          <p:nvPr/>
        </p:nvCxnSpPr>
        <p:spPr bwMode="auto">
          <a:xfrm flipH="1">
            <a:off x="3176588" y="4138613"/>
            <a:ext cx="11112" cy="415925"/>
          </a:xfrm>
          <a:prstGeom prst="straightConnector1">
            <a:avLst/>
          </a:prstGeom>
          <a:noFill/>
          <a:ln w="19050" algn="ctr">
            <a:solidFill>
              <a:srgbClr val="FF0000"/>
            </a:solidFill>
            <a:round/>
            <a:headEnd/>
            <a:tailEnd type="triangle" w="med" len="med"/>
          </a:ln>
        </p:spPr>
      </p:cxnSp>
      <p:cxnSp>
        <p:nvCxnSpPr>
          <p:cNvPr id="80" name="Straight Arrow Connector 79"/>
          <p:cNvCxnSpPr>
            <a:cxnSpLocks noChangeShapeType="1"/>
          </p:cNvCxnSpPr>
          <p:nvPr/>
        </p:nvCxnSpPr>
        <p:spPr bwMode="auto">
          <a:xfrm>
            <a:off x="1966913" y="4127500"/>
            <a:ext cx="9525" cy="382588"/>
          </a:xfrm>
          <a:prstGeom prst="straightConnector1">
            <a:avLst/>
          </a:prstGeom>
          <a:noFill/>
          <a:ln w="25400" algn="ctr">
            <a:solidFill>
              <a:srgbClr val="FF0000"/>
            </a:solidFill>
            <a:round/>
            <a:headEnd/>
            <a:tailEnd type="triangle" w="med" len="med"/>
          </a:ln>
        </p:spPr>
      </p:cxnSp>
      <p:cxnSp>
        <p:nvCxnSpPr>
          <p:cNvPr id="82" name="Straight Connector 81"/>
          <p:cNvCxnSpPr/>
          <p:nvPr/>
        </p:nvCxnSpPr>
        <p:spPr>
          <a:xfrm flipH="1">
            <a:off x="1981200" y="3140075"/>
            <a:ext cx="14288" cy="9429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1935163" y="4454525"/>
            <a:ext cx="884237" cy="7048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1949450" y="4516438"/>
            <a:ext cx="15875" cy="6048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17" name="TextBox 89"/>
          <p:cNvSpPr txBox="1">
            <a:spLocks noChangeArrowheads="1"/>
          </p:cNvSpPr>
          <p:nvPr/>
        </p:nvSpPr>
        <p:spPr bwMode="auto">
          <a:xfrm>
            <a:off x="1625600" y="5027613"/>
            <a:ext cx="309563" cy="369887"/>
          </a:xfrm>
          <a:prstGeom prst="rect">
            <a:avLst/>
          </a:prstGeom>
          <a:noFill/>
          <a:ln w="9525">
            <a:noFill/>
            <a:miter lim="800000"/>
            <a:headEnd/>
            <a:tailEnd/>
          </a:ln>
        </p:spPr>
        <p:txBody>
          <a:bodyPr wrap="none">
            <a:spAutoFit/>
          </a:bodyPr>
          <a:lstStyle/>
          <a:p>
            <a:r>
              <a:rPr lang="en-US">
                <a:latin typeface="Calibri" pitchFamily="34" charset="0"/>
              </a:rPr>
              <a:t>B</a:t>
            </a:r>
          </a:p>
        </p:txBody>
      </p:sp>
      <p:sp>
        <p:nvSpPr>
          <p:cNvPr id="2118" name="TextBox 90"/>
          <p:cNvSpPr txBox="1">
            <a:spLocks noChangeArrowheads="1"/>
          </p:cNvSpPr>
          <p:nvPr/>
        </p:nvSpPr>
        <p:spPr bwMode="auto">
          <a:xfrm>
            <a:off x="3241675" y="2609850"/>
            <a:ext cx="360363" cy="368300"/>
          </a:xfrm>
          <a:prstGeom prst="rect">
            <a:avLst/>
          </a:prstGeom>
          <a:noFill/>
          <a:ln w="9525">
            <a:noFill/>
            <a:miter lim="800000"/>
            <a:headEnd/>
            <a:tailEnd/>
          </a:ln>
        </p:spPr>
        <p:txBody>
          <a:bodyPr wrap="none">
            <a:spAutoFit/>
          </a:bodyPr>
          <a:lstStyle/>
          <a:p>
            <a:r>
              <a:rPr lang="en-US">
                <a:latin typeface="Calibri" pitchFamily="34" charset="0"/>
              </a:rPr>
              <a:t>4’</a:t>
            </a:r>
          </a:p>
        </p:txBody>
      </p:sp>
      <p:sp>
        <p:nvSpPr>
          <p:cNvPr id="2119" name="TextBox 91"/>
          <p:cNvSpPr txBox="1">
            <a:spLocks noChangeArrowheads="1"/>
          </p:cNvSpPr>
          <p:nvPr/>
        </p:nvSpPr>
        <p:spPr bwMode="auto">
          <a:xfrm>
            <a:off x="3259138" y="3467100"/>
            <a:ext cx="360362" cy="368300"/>
          </a:xfrm>
          <a:prstGeom prst="rect">
            <a:avLst/>
          </a:prstGeom>
          <a:noFill/>
          <a:ln w="9525">
            <a:noFill/>
            <a:miter lim="800000"/>
            <a:headEnd/>
            <a:tailEnd/>
          </a:ln>
        </p:spPr>
        <p:txBody>
          <a:bodyPr wrap="none">
            <a:spAutoFit/>
          </a:bodyPr>
          <a:lstStyle/>
          <a:p>
            <a:r>
              <a:rPr lang="en-US">
                <a:latin typeface="Calibri" pitchFamily="34" charset="0"/>
              </a:rPr>
              <a:t>4’</a:t>
            </a:r>
          </a:p>
        </p:txBody>
      </p:sp>
      <p:sp>
        <p:nvSpPr>
          <p:cNvPr id="2120" name="TextBox 92"/>
          <p:cNvSpPr txBox="1">
            <a:spLocks noChangeArrowheads="1"/>
          </p:cNvSpPr>
          <p:nvPr/>
        </p:nvSpPr>
        <p:spPr bwMode="auto">
          <a:xfrm>
            <a:off x="2351088" y="4070350"/>
            <a:ext cx="358775" cy="369888"/>
          </a:xfrm>
          <a:prstGeom prst="rect">
            <a:avLst/>
          </a:prstGeom>
          <a:noFill/>
          <a:ln w="9525">
            <a:noFill/>
            <a:miter lim="800000"/>
            <a:headEnd/>
            <a:tailEnd/>
          </a:ln>
        </p:spPr>
        <p:txBody>
          <a:bodyPr wrap="none">
            <a:spAutoFit/>
          </a:bodyPr>
          <a:lstStyle/>
          <a:p>
            <a:r>
              <a:rPr lang="en-US">
                <a:latin typeface="Calibri" pitchFamily="34" charset="0"/>
              </a:rPr>
              <a:t>6’</a:t>
            </a:r>
          </a:p>
        </p:txBody>
      </p:sp>
      <p:sp>
        <p:nvSpPr>
          <p:cNvPr id="2121" name="TextBox 93"/>
          <p:cNvSpPr txBox="1">
            <a:spLocks noChangeArrowheads="1"/>
          </p:cNvSpPr>
          <p:nvPr/>
        </p:nvSpPr>
        <p:spPr bwMode="auto">
          <a:xfrm>
            <a:off x="1562100" y="4510088"/>
            <a:ext cx="358775" cy="369887"/>
          </a:xfrm>
          <a:prstGeom prst="rect">
            <a:avLst/>
          </a:prstGeom>
          <a:noFill/>
          <a:ln w="9525">
            <a:noFill/>
            <a:miter lim="800000"/>
            <a:headEnd/>
            <a:tailEnd/>
          </a:ln>
        </p:spPr>
        <p:txBody>
          <a:bodyPr wrap="none">
            <a:spAutoFit/>
          </a:bodyPr>
          <a:lstStyle/>
          <a:p>
            <a:r>
              <a:rPr lang="en-US">
                <a:latin typeface="Calibri" pitchFamily="34" charset="0"/>
              </a:rPr>
              <a:t>4’</a:t>
            </a:r>
          </a:p>
        </p:txBody>
      </p:sp>
      <p:sp>
        <p:nvSpPr>
          <p:cNvPr id="2122" name="TextBox 94"/>
          <p:cNvSpPr txBox="1">
            <a:spLocks noChangeArrowheads="1"/>
          </p:cNvSpPr>
          <p:nvPr/>
        </p:nvSpPr>
        <p:spPr bwMode="auto">
          <a:xfrm>
            <a:off x="3767138" y="2319338"/>
            <a:ext cx="881062" cy="369887"/>
          </a:xfrm>
          <a:prstGeom prst="rect">
            <a:avLst/>
          </a:prstGeom>
          <a:noFill/>
          <a:ln w="9525">
            <a:noFill/>
            <a:miter lim="800000"/>
            <a:headEnd/>
            <a:tailEnd/>
          </a:ln>
        </p:spPr>
        <p:txBody>
          <a:bodyPr wrap="none">
            <a:spAutoFit/>
          </a:bodyPr>
          <a:lstStyle/>
          <a:p>
            <a:r>
              <a:rPr lang="en-US">
                <a:latin typeface="Calibri" pitchFamily="34" charset="0"/>
              </a:rPr>
              <a:t>1000 lb</a:t>
            </a:r>
          </a:p>
        </p:txBody>
      </p:sp>
      <p:sp>
        <p:nvSpPr>
          <p:cNvPr id="2123" name="TextBox 95"/>
          <p:cNvSpPr txBox="1">
            <a:spLocks noChangeArrowheads="1"/>
          </p:cNvSpPr>
          <p:nvPr/>
        </p:nvSpPr>
        <p:spPr bwMode="auto">
          <a:xfrm>
            <a:off x="3895725" y="4010025"/>
            <a:ext cx="763588" cy="369888"/>
          </a:xfrm>
          <a:prstGeom prst="rect">
            <a:avLst/>
          </a:prstGeom>
          <a:noFill/>
          <a:ln w="9525">
            <a:noFill/>
            <a:miter lim="800000"/>
            <a:headEnd/>
            <a:tailEnd/>
          </a:ln>
        </p:spPr>
        <p:txBody>
          <a:bodyPr wrap="none">
            <a:spAutoFit/>
          </a:bodyPr>
          <a:lstStyle/>
          <a:p>
            <a:r>
              <a:rPr lang="en-US">
                <a:latin typeface="Calibri" pitchFamily="34" charset="0"/>
              </a:rPr>
              <a:t>500 lb</a:t>
            </a:r>
          </a:p>
        </p:txBody>
      </p:sp>
      <p:sp>
        <p:nvSpPr>
          <p:cNvPr id="2124" name="TextBox 96"/>
          <p:cNvSpPr txBox="1">
            <a:spLocks noChangeArrowheads="1"/>
          </p:cNvSpPr>
          <p:nvPr/>
        </p:nvSpPr>
        <p:spPr bwMode="auto">
          <a:xfrm>
            <a:off x="1516063" y="4256088"/>
            <a:ext cx="455612" cy="369887"/>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BC</a:t>
            </a:r>
            <a:endParaRPr lang="en-US">
              <a:latin typeface="Calibri" pitchFamily="34" charset="0"/>
            </a:endParaRPr>
          </a:p>
        </p:txBody>
      </p:sp>
      <p:sp>
        <p:nvSpPr>
          <p:cNvPr id="2125" name="TextBox 97"/>
          <p:cNvSpPr txBox="1">
            <a:spLocks noChangeArrowheads="1"/>
          </p:cNvSpPr>
          <p:nvPr/>
        </p:nvSpPr>
        <p:spPr bwMode="auto">
          <a:xfrm>
            <a:off x="2535238" y="4440238"/>
            <a:ext cx="471487" cy="368300"/>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BG</a:t>
            </a:r>
            <a:endParaRPr lang="en-US">
              <a:latin typeface="Calibri" pitchFamily="34" charset="0"/>
            </a:endParaRPr>
          </a:p>
        </p:txBody>
      </p:sp>
      <p:sp>
        <p:nvSpPr>
          <p:cNvPr id="2126" name="TextBox 98"/>
          <p:cNvSpPr txBox="1">
            <a:spLocks noChangeArrowheads="1"/>
          </p:cNvSpPr>
          <p:nvPr/>
        </p:nvSpPr>
        <p:spPr bwMode="auto">
          <a:xfrm>
            <a:off x="3324225" y="4440238"/>
            <a:ext cx="482600" cy="369887"/>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GH</a:t>
            </a:r>
            <a:endParaRPr lang="en-US">
              <a:latin typeface="Calibri" pitchFamily="34" charset="0"/>
            </a:endParaRPr>
          </a:p>
        </p:txBody>
      </p:sp>
      <p:graphicFrame>
        <p:nvGraphicFramePr>
          <p:cNvPr id="2056" name="Object 8"/>
          <p:cNvGraphicFramePr>
            <a:graphicFrameLocks noChangeAspect="1"/>
          </p:cNvGraphicFramePr>
          <p:nvPr/>
        </p:nvGraphicFramePr>
        <p:xfrm>
          <a:off x="2878138" y="5149850"/>
          <a:ext cx="1160462" cy="438150"/>
        </p:xfrm>
        <a:graphic>
          <a:graphicData uri="http://schemas.openxmlformats.org/presentationml/2006/ole">
            <mc:AlternateContent xmlns:mc="http://schemas.openxmlformats.org/markup-compatibility/2006">
              <mc:Choice xmlns:v="urn:schemas-microsoft-com:vml" Requires="v">
                <p:oleObj name="Equation" r:id="rId3" imgW="672840" imgH="253800" progId="Equation.DSMT4">
                  <p:embed/>
                </p:oleObj>
              </mc:Choice>
              <mc:Fallback>
                <p:oleObj name="Equation" r:id="rId3" imgW="672840" imgH="253800" progId="Equation.DSMT4">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8138" y="5149850"/>
                        <a:ext cx="1160462" cy="438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127" name="Group 100"/>
          <p:cNvGrpSpPr>
            <a:grpSpLocks/>
          </p:cNvGrpSpPr>
          <p:nvPr/>
        </p:nvGrpSpPr>
        <p:grpSpPr bwMode="auto">
          <a:xfrm>
            <a:off x="2351088" y="5159375"/>
            <a:ext cx="468312" cy="369888"/>
            <a:chOff x="1127537" y="4259945"/>
            <a:chExt cx="468623" cy="369332"/>
          </a:xfrm>
        </p:grpSpPr>
        <p:sp>
          <p:nvSpPr>
            <p:cNvPr id="102" name="Arc 101"/>
            <p:cNvSpPr/>
            <p:nvPr/>
          </p:nvSpPr>
          <p:spPr>
            <a:xfrm flipV="1">
              <a:off x="1127537" y="4283722"/>
              <a:ext cx="403493" cy="342385"/>
            </a:xfrm>
            <a:prstGeom prst="arc">
              <a:avLst>
                <a:gd name="adj1" fmla="val 14349729"/>
                <a:gd name="adj2" fmla="val 7039379"/>
              </a:avLst>
            </a:prstGeom>
            <a:ln w="127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130" name="TextBox 102"/>
            <p:cNvSpPr txBox="1">
              <a:spLocks noChangeArrowheads="1"/>
            </p:cNvSpPr>
            <p:nvPr/>
          </p:nvSpPr>
          <p:spPr bwMode="auto">
            <a:xfrm flipH="1">
              <a:off x="1215160" y="4259945"/>
              <a:ext cx="381000" cy="369332"/>
            </a:xfrm>
            <a:prstGeom prst="rect">
              <a:avLst/>
            </a:prstGeom>
            <a:noFill/>
            <a:ln w="9525">
              <a:noFill/>
              <a:miter lim="800000"/>
              <a:headEnd/>
              <a:tailEnd/>
            </a:ln>
          </p:spPr>
          <p:txBody>
            <a:bodyPr>
              <a:spAutoFit/>
            </a:bodyPr>
            <a:lstStyle/>
            <a:p>
              <a:r>
                <a:rPr lang="en-US">
                  <a:latin typeface="Calibri" pitchFamily="34" charset="0"/>
                </a:rPr>
                <a:t>+</a:t>
              </a:r>
            </a:p>
          </p:txBody>
        </p:sp>
      </p:grpSp>
      <p:graphicFrame>
        <p:nvGraphicFramePr>
          <p:cNvPr id="2057" name="Object 9"/>
          <p:cNvGraphicFramePr>
            <a:graphicFrameLocks noChangeAspect="1"/>
          </p:cNvGraphicFramePr>
          <p:nvPr>
            <p:extLst>
              <p:ext uri="{D42A27DB-BD31-4B8C-83A1-F6EECF244321}">
                <p14:modId xmlns:p14="http://schemas.microsoft.com/office/powerpoint/2010/main" val="1846799351"/>
              </p:ext>
            </p:extLst>
          </p:nvPr>
        </p:nvGraphicFramePr>
        <p:xfrm>
          <a:off x="2070893" y="5683250"/>
          <a:ext cx="3097213" cy="717550"/>
        </p:xfrm>
        <a:graphic>
          <a:graphicData uri="http://schemas.openxmlformats.org/presentationml/2006/ole">
            <mc:AlternateContent xmlns:mc="http://schemas.openxmlformats.org/markup-compatibility/2006">
              <mc:Choice xmlns:v="urn:schemas-microsoft-com:vml" Requires="v">
                <p:oleObj name="Equation" r:id="rId5" imgW="2082600" imgH="482400" progId="Equation.DSMT4">
                  <p:embed/>
                </p:oleObj>
              </mc:Choice>
              <mc:Fallback>
                <p:oleObj name="Equation" r:id="rId5" imgW="2082600" imgH="482400" progId="Equation.DSMT4">
                  <p:embed/>
                  <p:pic>
                    <p:nvPicPr>
                      <p:cNvPr id="0" name="Picture 9"/>
                      <p:cNvPicPr>
                        <a:picLocks noChangeAspect="1" noChangeArrowheads="1"/>
                      </p:cNvPicPr>
                      <p:nvPr/>
                    </p:nvPicPr>
                    <p:blipFill>
                      <a:blip r:embed="rId6"/>
                      <a:srcRect/>
                      <a:stretch>
                        <a:fillRect/>
                      </a:stretch>
                    </p:blipFill>
                    <p:spPr bwMode="auto">
                      <a:xfrm>
                        <a:off x="2070893" y="5683250"/>
                        <a:ext cx="3097213" cy="717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28" name="TextBox 104"/>
          <p:cNvSpPr txBox="1">
            <a:spLocks noChangeArrowheads="1"/>
          </p:cNvSpPr>
          <p:nvPr/>
        </p:nvSpPr>
        <p:spPr bwMode="auto">
          <a:xfrm>
            <a:off x="4128943" y="5982611"/>
            <a:ext cx="1749425" cy="369887"/>
          </a:xfrm>
          <a:prstGeom prst="rect">
            <a:avLst/>
          </a:prstGeom>
          <a:noFill/>
          <a:ln w="9525">
            <a:noFill/>
            <a:miter lim="800000"/>
            <a:headEnd/>
            <a:tailEnd/>
          </a:ln>
        </p:spPr>
        <p:txBody>
          <a:bodyPr wrap="none">
            <a:spAutoFit/>
          </a:bodyPr>
          <a:lstStyle/>
          <a:p>
            <a:r>
              <a:rPr lang="en-US" i="1" dirty="0">
                <a:latin typeface="Calibri" pitchFamily="34" charset="0"/>
              </a:rPr>
              <a:t>F</a:t>
            </a:r>
            <a:r>
              <a:rPr lang="en-US" i="1" baseline="-25000" dirty="0">
                <a:latin typeface="Calibri" pitchFamily="34" charset="0"/>
              </a:rPr>
              <a:t>GH</a:t>
            </a:r>
            <a:r>
              <a:rPr lang="en-US" dirty="0">
                <a:latin typeface="Calibri" pitchFamily="34" charset="0"/>
              </a:rPr>
              <a:t> = 2333.3 </a:t>
            </a:r>
            <a:r>
              <a:rPr lang="en-US" dirty="0" err="1">
                <a:latin typeface="Calibri" pitchFamily="34" charset="0"/>
              </a:rPr>
              <a:t>lb</a:t>
            </a:r>
            <a:r>
              <a:rPr lang="en-US" dirty="0">
                <a:latin typeface="Calibri" pitchFamily="34" charset="0"/>
              </a:rPr>
              <a:t> C</a:t>
            </a:r>
          </a:p>
        </p:txBody>
      </p:sp>
      <p:cxnSp>
        <p:nvCxnSpPr>
          <p:cNvPr id="3" name="Straight Connector 2">
            <a:extLst>
              <a:ext uri="{FF2B5EF4-FFF2-40B4-BE49-F238E27FC236}">
                <a16:creationId xmlns:a16="http://schemas.microsoft.com/office/drawing/2014/main" id="{0A0DF301-72A6-46DD-96F5-5041E7274B30}"/>
              </a:ext>
            </a:extLst>
          </p:cNvPr>
          <p:cNvCxnSpPr/>
          <p:nvPr/>
        </p:nvCxnSpPr>
        <p:spPr>
          <a:xfrm>
            <a:off x="5257800" y="3384550"/>
            <a:ext cx="2276475" cy="4445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0513E87-194A-4A26-92CD-BAEF3EE0B834}"/>
              </a:ext>
            </a:extLst>
          </p:cNvPr>
          <p:cNvSpPr txBox="1"/>
          <p:nvPr/>
        </p:nvSpPr>
        <p:spPr>
          <a:xfrm flipH="1">
            <a:off x="7497604" y="3282047"/>
            <a:ext cx="1336994" cy="646331"/>
          </a:xfrm>
          <a:prstGeom prst="rect">
            <a:avLst/>
          </a:prstGeom>
          <a:noFill/>
        </p:spPr>
        <p:txBody>
          <a:bodyPr wrap="square" rtlCol="0">
            <a:spAutoFit/>
          </a:bodyPr>
          <a:lstStyle/>
          <a:p>
            <a:r>
              <a:rPr lang="en-US" dirty="0"/>
              <a:t>imaginary</a:t>
            </a:r>
          </a:p>
          <a:p>
            <a:r>
              <a:rPr lang="en-US" dirty="0"/>
              <a:t>cut</a:t>
            </a:r>
          </a:p>
        </p:txBody>
      </p:sp>
      <p:cxnSp>
        <p:nvCxnSpPr>
          <p:cNvPr id="5" name="Straight Connector 4">
            <a:extLst>
              <a:ext uri="{FF2B5EF4-FFF2-40B4-BE49-F238E27FC236}">
                <a16:creationId xmlns:a16="http://schemas.microsoft.com/office/drawing/2014/main" id="{56FC36CC-6C2D-2DC7-C531-54B7FC43403B}"/>
              </a:ext>
            </a:extLst>
          </p:cNvPr>
          <p:cNvCxnSpPr/>
          <p:nvPr/>
        </p:nvCxnSpPr>
        <p:spPr>
          <a:xfrm>
            <a:off x="533400" y="685800"/>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850EBB84-4DDC-44AE-0CB9-8DB54A21BFCA}"/>
              </a:ext>
            </a:extLst>
          </p:cNvPr>
          <p:cNvCxnSpPr/>
          <p:nvPr/>
        </p:nvCxnSpPr>
        <p:spPr>
          <a:xfrm>
            <a:off x="461168" y="6694243"/>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5D3F5570-BD77-01A2-3883-1E9958044034}"/>
              </a:ext>
            </a:extLst>
          </p:cNvPr>
          <p:cNvCxnSpPr/>
          <p:nvPr/>
        </p:nvCxnSpPr>
        <p:spPr>
          <a:xfrm>
            <a:off x="3806825" y="6140205"/>
            <a:ext cx="231775" cy="82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E491635-7413-7E58-B6BA-A8612053C636}"/>
              </a:ext>
            </a:extLst>
          </p:cNvPr>
          <p:cNvCxnSpPr/>
          <p:nvPr/>
        </p:nvCxnSpPr>
        <p:spPr>
          <a:xfrm>
            <a:off x="4207669" y="6400800"/>
            <a:ext cx="154543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82551319-C17E-A616-3AAC-E4601762C40E}"/>
              </a:ext>
            </a:extLst>
          </p:cNvPr>
          <p:cNvCxnSpPr/>
          <p:nvPr/>
        </p:nvCxnSpPr>
        <p:spPr>
          <a:xfrm flipH="1" flipV="1">
            <a:off x="7072313" y="1676400"/>
            <a:ext cx="573088" cy="2397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CBF384D-807B-C2A1-2C5A-14AD10F64016}"/>
              </a:ext>
            </a:extLst>
          </p:cNvPr>
          <p:cNvCxnSpPr/>
          <p:nvPr/>
        </p:nvCxnSpPr>
        <p:spPr>
          <a:xfrm>
            <a:off x="5784849" y="5304631"/>
            <a:ext cx="1222375" cy="793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Freeform: Shape 1">
            <a:extLst>
              <a:ext uri="{FF2B5EF4-FFF2-40B4-BE49-F238E27FC236}">
                <a16:creationId xmlns:a16="http://schemas.microsoft.com/office/drawing/2014/main" id="{B22DA71B-C2B9-57B1-4AD7-5901F2E2FBC7}"/>
              </a:ext>
            </a:extLst>
          </p:cNvPr>
          <p:cNvSpPr/>
          <p:nvPr/>
        </p:nvSpPr>
        <p:spPr>
          <a:xfrm>
            <a:off x="6738186" y="4959524"/>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9" name="Freeform: Shape 8">
            <a:extLst>
              <a:ext uri="{FF2B5EF4-FFF2-40B4-BE49-F238E27FC236}">
                <a16:creationId xmlns:a16="http://schemas.microsoft.com/office/drawing/2014/main" id="{136407B2-C23A-B402-A066-733DE1EDD385}"/>
              </a:ext>
            </a:extLst>
          </p:cNvPr>
          <p:cNvSpPr/>
          <p:nvPr/>
        </p:nvSpPr>
        <p:spPr>
          <a:xfrm>
            <a:off x="5487483" y="4970404"/>
            <a:ext cx="747063" cy="72649"/>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14FF8D-1739-0E21-7EC4-E35B959AEC5B}"/>
              </a:ext>
            </a:extLst>
          </p:cNvPr>
          <p:cNvSpPr txBox="1"/>
          <p:nvPr/>
        </p:nvSpPr>
        <p:spPr>
          <a:xfrm>
            <a:off x="762000" y="625554"/>
            <a:ext cx="7086600" cy="1477328"/>
          </a:xfrm>
          <a:prstGeom prst="rect">
            <a:avLst/>
          </a:prstGeom>
          <a:noFill/>
        </p:spPr>
        <p:txBody>
          <a:bodyPr wrap="square" rtlCol="0">
            <a:spAutoFit/>
          </a:bodyPr>
          <a:lstStyle/>
          <a:p>
            <a:r>
              <a:rPr lang="en-US" dirty="0"/>
              <a:t>Spatial (3-D) Trusses can also be solved with the method of pins or the method of sections. At each pin we have three equilibrium equations. There may be more equilibrium equations to consider but MATLAB can again be used effectively.  Here, we will consider a solution via the method of pins.</a:t>
            </a:r>
          </a:p>
        </p:txBody>
      </p:sp>
      <p:sp>
        <p:nvSpPr>
          <p:cNvPr id="3" name="TextBox 2">
            <a:extLst>
              <a:ext uri="{FF2B5EF4-FFF2-40B4-BE49-F238E27FC236}">
                <a16:creationId xmlns:a16="http://schemas.microsoft.com/office/drawing/2014/main" id="{C6397388-DF27-FFAE-E74D-EEBE6166B330}"/>
              </a:ext>
            </a:extLst>
          </p:cNvPr>
          <p:cNvSpPr txBox="1"/>
          <p:nvPr/>
        </p:nvSpPr>
        <p:spPr>
          <a:xfrm>
            <a:off x="3276600" y="102632"/>
            <a:ext cx="2971800" cy="369332"/>
          </a:xfrm>
          <a:prstGeom prst="rect">
            <a:avLst/>
          </a:prstGeom>
          <a:noFill/>
        </p:spPr>
        <p:txBody>
          <a:bodyPr wrap="square" rtlCol="0">
            <a:spAutoFit/>
          </a:bodyPr>
          <a:lstStyle/>
          <a:p>
            <a:r>
              <a:rPr lang="en-US" dirty="0">
                <a:solidFill>
                  <a:srgbClr val="C00000"/>
                </a:solidFill>
              </a:rPr>
              <a:t>Spatial Trusses</a:t>
            </a:r>
          </a:p>
        </p:txBody>
      </p:sp>
      <p:sp>
        <p:nvSpPr>
          <p:cNvPr id="4" name="TextBox 3">
            <a:extLst>
              <a:ext uri="{FF2B5EF4-FFF2-40B4-BE49-F238E27FC236}">
                <a16:creationId xmlns:a16="http://schemas.microsoft.com/office/drawing/2014/main" id="{3DF68D8C-905D-F4C5-1A49-35380F7101AF}"/>
              </a:ext>
            </a:extLst>
          </p:cNvPr>
          <p:cNvSpPr txBox="1"/>
          <p:nvPr/>
        </p:nvSpPr>
        <p:spPr>
          <a:xfrm>
            <a:off x="381000" y="2278822"/>
            <a:ext cx="1467068" cy="369332"/>
          </a:xfrm>
          <a:prstGeom prst="rect">
            <a:avLst/>
          </a:prstGeom>
          <a:noFill/>
        </p:spPr>
        <p:txBody>
          <a:bodyPr wrap="none" rtlCol="0">
            <a:spAutoFit/>
          </a:bodyPr>
          <a:lstStyle/>
          <a:p>
            <a:r>
              <a:rPr lang="en-US" dirty="0">
                <a:solidFill>
                  <a:srgbClr val="C00000"/>
                </a:solidFill>
              </a:rPr>
              <a:t>Example 5.3</a:t>
            </a:r>
          </a:p>
        </p:txBody>
      </p:sp>
      <p:sp>
        <p:nvSpPr>
          <p:cNvPr id="6" name="TextBox 5">
            <a:extLst>
              <a:ext uri="{FF2B5EF4-FFF2-40B4-BE49-F238E27FC236}">
                <a16:creationId xmlns:a16="http://schemas.microsoft.com/office/drawing/2014/main" id="{5B9A27B8-7A44-EF05-811C-A47FBFF02A14}"/>
              </a:ext>
            </a:extLst>
          </p:cNvPr>
          <p:cNvSpPr txBox="1"/>
          <p:nvPr/>
        </p:nvSpPr>
        <p:spPr>
          <a:xfrm>
            <a:off x="113808" y="2993787"/>
            <a:ext cx="5448300" cy="2308324"/>
          </a:xfrm>
          <a:prstGeom prst="rect">
            <a:avLst/>
          </a:prstGeom>
          <a:noFill/>
        </p:spPr>
        <p:txBody>
          <a:bodyPr wrap="square">
            <a:spAutoFit/>
          </a:bodyPr>
          <a:lstStyle/>
          <a:p>
            <a:r>
              <a:rPr lang="en-US" dirty="0"/>
              <a:t>Consider the space truss shown consisting of the five members AB, AD, DC, DB, and BC. The truss is supported by ball and socket joints at A and C and by a short, horizontal weightless link (two-force member) parallel to the y-direction at D. Members AB and BC lie in the x-y plane. Using the method of pins, determine all the forces in the members and the reactions at A, C, and D. </a:t>
            </a:r>
          </a:p>
        </p:txBody>
      </p:sp>
      <p:grpSp>
        <p:nvGrpSpPr>
          <p:cNvPr id="7" name="Group 6">
            <a:extLst>
              <a:ext uri="{FF2B5EF4-FFF2-40B4-BE49-F238E27FC236}">
                <a16:creationId xmlns:a16="http://schemas.microsoft.com/office/drawing/2014/main" id="{332008CD-EE78-F8F8-B2FF-2857503F54DB}"/>
              </a:ext>
            </a:extLst>
          </p:cNvPr>
          <p:cNvGrpSpPr/>
          <p:nvPr/>
        </p:nvGrpSpPr>
        <p:grpSpPr>
          <a:xfrm>
            <a:off x="5638800" y="2895600"/>
            <a:ext cx="3069295" cy="2839576"/>
            <a:chOff x="1974015" y="591199"/>
            <a:chExt cx="3069295" cy="2839576"/>
          </a:xfrm>
        </p:grpSpPr>
        <p:sp>
          <p:nvSpPr>
            <p:cNvPr id="8" name="Freeform: Shape 7">
              <a:extLst>
                <a:ext uri="{FF2B5EF4-FFF2-40B4-BE49-F238E27FC236}">
                  <a16:creationId xmlns:a16="http://schemas.microsoft.com/office/drawing/2014/main" id="{0E85C7C7-576B-5EF0-2A78-C99C242A165F}"/>
                </a:ext>
              </a:extLst>
            </p:cNvPr>
            <p:cNvSpPr/>
            <p:nvPr/>
          </p:nvSpPr>
          <p:spPr>
            <a:xfrm>
              <a:off x="3058738" y="857671"/>
              <a:ext cx="342996" cy="436419"/>
            </a:xfrm>
            <a:custGeom>
              <a:avLst/>
              <a:gdLst>
                <a:gd name="connsiteX0" fmla="*/ 317019 w 342996"/>
                <a:gd name="connsiteY0" fmla="*/ 31173 h 436419"/>
                <a:gd name="connsiteX1" fmla="*/ 291042 w 342996"/>
                <a:gd name="connsiteY1" fmla="*/ 25978 h 436419"/>
                <a:gd name="connsiteX2" fmla="*/ 275455 w 342996"/>
                <a:gd name="connsiteY2" fmla="*/ 10391 h 436419"/>
                <a:gd name="connsiteX3" fmla="*/ 249478 w 342996"/>
                <a:gd name="connsiteY3" fmla="*/ 0 h 436419"/>
                <a:gd name="connsiteX4" fmla="*/ 161155 w 342996"/>
                <a:gd name="connsiteY4" fmla="*/ 5196 h 436419"/>
                <a:gd name="connsiteX5" fmla="*/ 119592 w 342996"/>
                <a:gd name="connsiteY5" fmla="*/ 20782 h 436419"/>
                <a:gd name="connsiteX6" fmla="*/ 93614 w 342996"/>
                <a:gd name="connsiteY6" fmla="*/ 31173 h 436419"/>
                <a:gd name="connsiteX7" fmla="*/ 78028 w 342996"/>
                <a:gd name="connsiteY7" fmla="*/ 46760 h 436419"/>
                <a:gd name="connsiteX8" fmla="*/ 72832 w 342996"/>
                <a:gd name="connsiteY8" fmla="*/ 62346 h 436419"/>
                <a:gd name="connsiteX9" fmla="*/ 62442 w 342996"/>
                <a:gd name="connsiteY9" fmla="*/ 83128 h 436419"/>
                <a:gd name="connsiteX10" fmla="*/ 46855 w 342996"/>
                <a:gd name="connsiteY10" fmla="*/ 98714 h 436419"/>
                <a:gd name="connsiteX11" fmla="*/ 26073 w 342996"/>
                <a:gd name="connsiteY11" fmla="*/ 129887 h 436419"/>
                <a:gd name="connsiteX12" fmla="*/ 20878 w 342996"/>
                <a:gd name="connsiteY12" fmla="*/ 150669 h 436419"/>
                <a:gd name="connsiteX13" fmla="*/ 10487 w 342996"/>
                <a:gd name="connsiteY13" fmla="*/ 166255 h 436419"/>
                <a:gd name="connsiteX14" fmla="*/ 5292 w 342996"/>
                <a:gd name="connsiteY14" fmla="*/ 181841 h 436419"/>
                <a:gd name="connsiteX15" fmla="*/ 5292 w 342996"/>
                <a:gd name="connsiteY15" fmla="*/ 275360 h 436419"/>
                <a:gd name="connsiteX16" fmla="*/ 31269 w 342996"/>
                <a:gd name="connsiteY16" fmla="*/ 348096 h 436419"/>
                <a:gd name="connsiteX17" fmla="*/ 46855 w 342996"/>
                <a:gd name="connsiteY17" fmla="*/ 363682 h 436419"/>
                <a:gd name="connsiteX18" fmla="*/ 83223 w 342996"/>
                <a:gd name="connsiteY18" fmla="*/ 405246 h 436419"/>
                <a:gd name="connsiteX19" fmla="*/ 104005 w 342996"/>
                <a:gd name="connsiteY19" fmla="*/ 415637 h 436419"/>
                <a:gd name="connsiteX20" fmla="*/ 135178 w 342996"/>
                <a:gd name="connsiteY20" fmla="*/ 436419 h 436419"/>
                <a:gd name="connsiteX21" fmla="*/ 259869 w 342996"/>
                <a:gd name="connsiteY21" fmla="*/ 431223 h 436419"/>
                <a:gd name="connsiteX22" fmla="*/ 291042 w 342996"/>
                <a:gd name="connsiteY22" fmla="*/ 400050 h 436419"/>
                <a:gd name="connsiteX23" fmla="*/ 296237 w 342996"/>
                <a:gd name="connsiteY23" fmla="*/ 379269 h 436419"/>
                <a:gd name="connsiteX24" fmla="*/ 311823 w 342996"/>
                <a:gd name="connsiteY24" fmla="*/ 296141 h 436419"/>
                <a:gd name="connsiteX25" fmla="*/ 317019 w 342996"/>
                <a:gd name="connsiteY25" fmla="*/ 249382 h 436419"/>
                <a:gd name="connsiteX26" fmla="*/ 327410 w 342996"/>
                <a:gd name="connsiteY26" fmla="*/ 228600 h 436419"/>
                <a:gd name="connsiteX27" fmla="*/ 342996 w 342996"/>
                <a:gd name="connsiteY27" fmla="*/ 171450 h 436419"/>
                <a:gd name="connsiteX28" fmla="*/ 332605 w 342996"/>
                <a:gd name="connsiteY28" fmla="*/ 77932 h 436419"/>
                <a:gd name="connsiteX29" fmla="*/ 327410 w 342996"/>
                <a:gd name="connsiteY29" fmla="*/ 62346 h 436419"/>
                <a:gd name="connsiteX30" fmla="*/ 301432 w 342996"/>
                <a:gd name="connsiteY30" fmla="*/ 41564 h 436419"/>
                <a:gd name="connsiteX31" fmla="*/ 317019 w 342996"/>
                <a:gd name="connsiteY31" fmla="*/ 31173 h 43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2996" h="436419">
                  <a:moveTo>
                    <a:pt x="317019" y="31173"/>
                  </a:moveTo>
                  <a:cubicBezTo>
                    <a:pt x="315287" y="28575"/>
                    <a:pt x="298940" y="29927"/>
                    <a:pt x="291042" y="25978"/>
                  </a:cubicBezTo>
                  <a:cubicBezTo>
                    <a:pt x="284470" y="22692"/>
                    <a:pt x="281686" y="14285"/>
                    <a:pt x="275455" y="10391"/>
                  </a:cubicBezTo>
                  <a:cubicBezTo>
                    <a:pt x="267547" y="5448"/>
                    <a:pt x="258137" y="3464"/>
                    <a:pt x="249478" y="0"/>
                  </a:cubicBezTo>
                  <a:cubicBezTo>
                    <a:pt x="220037" y="1732"/>
                    <a:pt x="190514" y="2400"/>
                    <a:pt x="161155" y="5196"/>
                  </a:cubicBezTo>
                  <a:cubicBezTo>
                    <a:pt x="141411" y="7076"/>
                    <a:pt x="137484" y="12830"/>
                    <a:pt x="119592" y="20782"/>
                  </a:cubicBezTo>
                  <a:cubicBezTo>
                    <a:pt x="111069" y="24570"/>
                    <a:pt x="102273" y="27709"/>
                    <a:pt x="93614" y="31173"/>
                  </a:cubicBezTo>
                  <a:cubicBezTo>
                    <a:pt x="88419" y="36369"/>
                    <a:pt x="82104" y="40646"/>
                    <a:pt x="78028" y="46760"/>
                  </a:cubicBezTo>
                  <a:cubicBezTo>
                    <a:pt x="74990" y="51317"/>
                    <a:pt x="74989" y="57312"/>
                    <a:pt x="72832" y="62346"/>
                  </a:cubicBezTo>
                  <a:cubicBezTo>
                    <a:pt x="69781" y="69465"/>
                    <a:pt x="66944" y="76826"/>
                    <a:pt x="62442" y="83128"/>
                  </a:cubicBezTo>
                  <a:cubicBezTo>
                    <a:pt x="58171" y="89107"/>
                    <a:pt x="51366" y="92914"/>
                    <a:pt x="46855" y="98714"/>
                  </a:cubicBezTo>
                  <a:cubicBezTo>
                    <a:pt x="39188" y="108572"/>
                    <a:pt x="26073" y="129887"/>
                    <a:pt x="26073" y="129887"/>
                  </a:cubicBezTo>
                  <a:cubicBezTo>
                    <a:pt x="24341" y="136814"/>
                    <a:pt x="23691" y="144106"/>
                    <a:pt x="20878" y="150669"/>
                  </a:cubicBezTo>
                  <a:cubicBezTo>
                    <a:pt x="18418" y="156408"/>
                    <a:pt x="13279" y="160670"/>
                    <a:pt x="10487" y="166255"/>
                  </a:cubicBezTo>
                  <a:cubicBezTo>
                    <a:pt x="8038" y="171153"/>
                    <a:pt x="7024" y="176646"/>
                    <a:pt x="5292" y="181841"/>
                  </a:cubicBezTo>
                  <a:cubicBezTo>
                    <a:pt x="-1403" y="235395"/>
                    <a:pt x="-2116" y="216094"/>
                    <a:pt x="5292" y="275360"/>
                  </a:cubicBezTo>
                  <a:cubicBezTo>
                    <a:pt x="8345" y="299787"/>
                    <a:pt x="12670" y="329497"/>
                    <a:pt x="31269" y="348096"/>
                  </a:cubicBezTo>
                  <a:cubicBezTo>
                    <a:pt x="36464" y="353291"/>
                    <a:pt x="42017" y="358153"/>
                    <a:pt x="46855" y="363682"/>
                  </a:cubicBezTo>
                  <a:cubicBezTo>
                    <a:pt x="54998" y="372989"/>
                    <a:pt x="71211" y="396666"/>
                    <a:pt x="83223" y="405246"/>
                  </a:cubicBezTo>
                  <a:cubicBezTo>
                    <a:pt x="89525" y="409748"/>
                    <a:pt x="97364" y="411652"/>
                    <a:pt x="104005" y="415637"/>
                  </a:cubicBezTo>
                  <a:cubicBezTo>
                    <a:pt x="114714" y="422062"/>
                    <a:pt x="135178" y="436419"/>
                    <a:pt x="135178" y="436419"/>
                  </a:cubicBezTo>
                  <a:lnTo>
                    <a:pt x="259869" y="431223"/>
                  </a:lnTo>
                  <a:cubicBezTo>
                    <a:pt x="274180" y="427884"/>
                    <a:pt x="291042" y="400050"/>
                    <a:pt x="291042" y="400050"/>
                  </a:cubicBezTo>
                  <a:cubicBezTo>
                    <a:pt x="292774" y="393123"/>
                    <a:pt x="294921" y="386287"/>
                    <a:pt x="296237" y="379269"/>
                  </a:cubicBezTo>
                  <a:cubicBezTo>
                    <a:pt x="313585" y="286747"/>
                    <a:pt x="299559" y="345203"/>
                    <a:pt x="311823" y="296141"/>
                  </a:cubicBezTo>
                  <a:cubicBezTo>
                    <a:pt x="313555" y="280555"/>
                    <a:pt x="313493" y="264663"/>
                    <a:pt x="317019" y="249382"/>
                  </a:cubicBezTo>
                  <a:cubicBezTo>
                    <a:pt x="318761" y="241835"/>
                    <a:pt x="324763" y="235879"/>
                    <a:pt x="327410" y="228600"/>
                  </a:cubicBezTo>
                  <a:cubicBezTo>
                    <a:pt x="332354" y="215005"/>
                    <a:pt x="338940" y="187677"/>
                    <a:pt x="342996" y="171450"/>
                  </a:cubicBezTo>
                  <a:cubicBezTo>
                    <a:pt x="339089" y="116746"/>
                    <a:pt x="343169" y="114906"/>
                    <a:pt x="332605" y="77932"/>
                  </a:cubicBezTo>
                  <a:cubicBezTo>
                    <a:pt x="331101" y="72666"/>
                    <a:pt x="330974" y="66504"/>
                    <a:pt x="327410" y="62346"/>
                  </a:cubicBezTo>
                  <a:cubicBezTo>
                    <a:pt x="320193" y="53926"/>
                    <a:pt x="310091" y="48491"/>
                    <a:pt x="301432" y="41564"/>
                  </a:cubicBezTo>
                  <a:cubicBezTo>
                    <a:pt x="295689" y="24335"/>
                    <a:pt x="318751" y="33771"/>
                    <a:pt x="317019" y="31173"/>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A87300F5-3F03-8984-3167-265E6926C0BB}"/>
                </a:ext>
              </a:extLst>
            </p:cNvPr>
            <p:cNvSpPr/>
            <p:nvPr/>
          </p:nvSpPr>
          <p:spPr>
            <a:xfrm>
              <a:off x="3703742" y="1829056"/>
              <a:ext cx="342996" cy="436419"/>
            </a:xfrm>
            <a:custGeom>
              <a:avLst/>
              <a:gdLst>
                <a:gd name="connsiteX0" fmla="*/ 317019 w 342996"/>
                <a:gd name="connsiteY0" fmla="*/ 31173 h 436419"/>
                <a:gd name="connsiteX1" fmla="*/ 291042 w 342996"/>
                <a:gd name="connsiteY1" fmla="*/ 25978 h 436419"/>
                <a:gd name="connsiteX2" fmla="*/ 275455 w 342996"/>
                <a:gd name="connsiteY2" fmla="*/ 10391 h 436419"/>
                <a:gd name="connsiteX3" fmla="*/ 249478 w 342996"/>
                <a:gd name="connsiteY3" fmla="*/ 0 h 436419"/>
                <a:gd name="connsiteX4" fmla="*/ 161155 w 342996"/>
                <a:gd name="connsiteY4" fmla="*/ 5196 h 436419"/>
                <a:gd name="connsiteX5" fmla="*/ 119592 w 342996"/>
                <a:gd name="connsiteY5" fmla="*/ 20782 h 436419"/>
                <a:gd name="connsiteX6" fmla="*/ 93614 w 342996"/>
                <a:gd name="connsiteY6" fmla="*/ 31173 h 436419"/>
                <a:gd name="connsiteX7" fmla="*/ 78028 w 342996"/>
                <a:gd name="connsiteY7" fmla="*/ 46760 h 436419"/>
                <a:gd name="connsiteX8" fmla="*/ 72832 w 342996"/>
                <a:gd name="connsiteY8" fmla="*/ 62346 h 436419"/>
                <a:gd name="connsiteX9" fmla="*/ 62442 w 342996"/>
                <a:gd name="connsiteY9" fmla="*/ 83128 h 436419"/>
                <a:gd name="connsiteX10" fmla="*/ 46855 w 342996"/>
                <a:gd name="connsiteY10" fmla="*/ 98714 h 436419"/>
                <a:gd name="connsiteX11" fmla="*/ 26073 w 342996"/>
                <a:gd name="connsiteY11" fmla="*/ 129887 h 436419"/>
                <a:gd name="connsiteX12" fmla="*/ 20878 w 342996"/>
                <a:gd name="connsiteY12" fmla="*/ 150669 h 436419"/>
                <a:gd name="connsiteX13" fmla="*/ 10487 w 342996"/>
                <a:gd name="connsiteY13" fmla="*/ 166255 h 436419"/>
                <a:gd name="connsiteX14" fmla="*/ 5292 w 342996"/>
                <a:gd name="connsiteY14" fmla="*/ 181841 h 436419"/>
                <a:gd name="connsiteX15" fmla="*/ 5292 w 342996"/>
                <a:gd name="connsiteY15" fmla="*/ 275360 h 436419"/>
                <a:gd name="connsiteX16" fmla="*/ 31269 w 342996"/>
                <a:gd name="connsiteY16" fmla="*/ 348096 h 436419"/>
                <a:gd name="connsiteX17" fmla="*/ 46855 w 342996"/>
                <a:gd name="connsiteY17" fmla="*/ 363682 h 436419"/>
                <a:gd name="connsiteX18" fmla="*/ 83223 w 342996"/>
                <a:gd name="connsiteY18" fmla="*/ 405246 h 436419"/>
                <a:gd name="connsiteX19" fmla="*/ 104005 w 342996"/>
                <a:gd name="connsiteY19" fmla="*/ 415637 h 436419"/>
                <a:gd name="connsiteX20" fmla="*/ 135178 w 342996"/>
                <a:gd name="connsiteY20" fmla="*/ 436419 h 436419"/>
                <a:gd name="connsiteX21" fmla="*/ 259869 w 342996"/>
                <a:gd name="connsiteY21" fmla="*/ 431223 h 436419"/>
                <a:gd name="connsiteX22" fmla="*/ 291042 w 342996"/>
                <a:gd name="connsiteY22" fmla="*/ 400050 h 436419"/>
                <a:gd name="connsiteX23" fmla="*/ 296237 w 342996"/>
                <a:gd name="connsiteY23" fmla="*/ 379269 h 436419"/>
                <a:gd name="connsiteX24" fmla="*/ 311823 w 342996"/>
                <a:gd name="connsiteY24" fmla="*/ 296141 h 436419"/>
                <a:gd name="connsiteX25" fmla="*/ 317019 w 342996"/>
                <a:gd name="connsiteY25" fmla="*/ 249382 h 436419"/>
                <a:gd name="connsiteX26" fmla="*/ 327410 w 342996"/>
                <a:gd name="connsiteY26" fmla="*/ 228600 h 436419"/>
                <a:gd name="connsiteX27" fmla="*/ 342996 w 342996"/>
                <a:gd name="connsiteY27" fmla="*/ 171450 h 436419"/>
                <a:gd name="connsiteX28" fmla="*/ 332605 w 342996"/>
                <a:gd name="connsiteY28" fmla="*/ 77932 h 436419"/>
                <a:gd name="connsiteX29" fmla="*/ 327410 w 342996"/>
                <a:gd name="connsiteY29" fmla="*/ 62346 h 436419"/>
                <a:gd name="connsiteX30" fmla="*/ 301432 w 342996"/>
                <a:gd name="connsiteY30" fmla="*/ 41564 h 436419"/>
                <a:gd name="connsiteX31" fmla="*/ 317019 w 342996"/>
                <a:gd name="connsiteY31" fmla="*/ 31173 h 43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2996" h="436419">
                  <a:moveTo>
                    <a:pt x="317019" y="31173"/>
                  </a:moveTo>
                  <a:cubicBezTo>
                    <a:pt x="315287" y="28575"/>
                    <a:pt x="298940" y="29927"/>
                    <a:pt x="291042" y="25978"/>
                  </a:cubicBezTo>
                  <a:cubicBezTo>
                    <a:pt x="284470" y="22692"/>
                    <a:pt x="281686" y="14285"/>
                    <a:pt x="275455" y="10391"/>
                  </a:cubicBezTo>
                  <a:cubicBezTo>
                    <a:pt x="267547" y="5448"/>
                    <a:pt x="258137" y="3464"/>
                    <a:pt x="249478" y="0"/>
                  </a:cubicBezTo>
                  <a:cubicBezTo>
                    <a:pt x="220037" y="1732"/>
                    <a:pt x="190514" y="2400"/>
                    <a:pt x="161155" y="5196"/>
                  </a:cubicBezTo>
                  <a:cubicBezTo>
                    <a:pt x="141411" y="7076"/>
                    <a:pt x="137484" y="12830"/>
                    <a:pt x="119592" y="20782"/>
                  </a:cubicBezTo>
                  <a:cubicBezTo>
                    <a:pt x="111069" y="24570"/>
                    <a:pt x="102273" y="27709"/>
                    <a:pt x="93614" y="31173"/>
                  </a:cubicBezTo>
                  <a:cubicBezTo>
                    <a:pt x="88419" y="36369"/>
                    <a:pt x="82104" y="40646"/>
                    <a:pt x="78028" y="46760"/>
                  </a:cubicBezTo>
                  <a:cubicBezTo>
                    <a:pt x="74990" y="51317"/>
                    <a:pt x="74989" y="57312"/>
                    <a:pt x="72832" y="62346"/>
                  </a:cubicBezTo>
                  <a:cubicBezTo>
                    <a:pt x="69781" y="69465"/>
                    <a:pt x="66944" y="76826"/>
                    <a:pt x="62442" y="83128"/>
                  </a:cubicBezTo>
                  <a:cubicBezTo>
                    <a:pt x="58171" y="89107"/>
                    <a:pt x="51366" y="92914"/>
                    <a:pt x="46855" y="98714"/>
                  </a:cubicBezTo>
                  <a:cubicBezTo>
                    <a:pt x="39188" y="108572"/>
                    <a:pt x="26073" y="129887"/>
                    <a:pt x="26073" y="129887"/>
                  </a:cubicBezTo>
                  <a:cubicBezTo>
                    <a:pt x="24341" y="136814"/>
                    <a:pt x="23691" y="144106"/>
                    <a:pt x="20878" y="150669"/>
                  </a:cubicBezTo>
                  <a:cubicBezTo>
                    <a:pt x="18418" y="156408"/>
                    <a:pt x="13279" y="160670"/>
                    <a:pt x="10487" y="166255"/>
                  </a:cubicBezTo>
                  <a:cubicBezTo>
                    <a:pt x="8038" y="171153"/>
                    <a:pt x="7024" y="176646"/>
                    <a:pt x="5292" y="181841"/>
                  </a:cubicBezTo>
                  <a:cubicBezTo>
                    <a:pt x="-1403" y="235395"/>
                    <a:pt x="-2116" y="216094"/>
                    <a:pt x="5292" y="275360"/>
                  </a:cubicBezTo>
                  <a:cubicBezTo>
                    <a:pt x="8345" y="299787"/>
                    <a:pt x="12670" y="329497"/>
                    <a:pt x="31269" y="348096"/>
                  </a:cubicBezTo>
                  <a:cubicBezTo>
                    <a:pt x="36464" y="353291"/>
                    <a:pt x="42017" y="358153"/>
                    <a:pt x="46855" y="363682"/>
                  </a:cubicBezTo>
                  <a:cubicBezTo>
                    <a:pt x="54998" y="372989"/>
                    <a:pt x="71211" y="396666"/>
                    <a:pt x="83223" y="405246"/>
                  </a:cubicBezTo>
                  <a:cubicBezTo>
                    <a:pt x="89525" y="409748"/>
                    <a:pt x="97364" y="411652"/>
                    <a:pt x="104005" y="415637"/>
                  </a:cubicBezTo>
                  <a:cubicBezTo>
                    <a:pt x="114714" y="422062"/>
                    <a:pt x="135178" y="436419"/>
                    <a:pt x="135178" y="436419"/>
                  </a:cubicBezTo>
                  <a:lnTo>
                    <a:pt x="259869" y="431223"/>
                  </a:lnTo>
                  <a:cubicBezTo>
                    <a:pt x="274180" y="427884"/>
                    <a:pt x="291042" y="400050"/>
                    <a:pt x="291042" y="400050"/>
                  </a:cubicBezTo>
                  <a:cubicBezTo>
                    <a:pt x="292774" y="393123"/>
                    <a:pt x="294921" y="386287"/>
                    <a:pt x="296237" y="379269"/>
                  </a:cubicBezTo>
                  <a:cubicBezTo>
                    <a:pt x="313585" y="286747"/>
                    <a:pt x="299559" y="345203"/>
                    <a:pt x="311823" y="296141"/>
                  </a:cubicBezTo>
                  <a:cubicBezTo>
                    <a:pt x="313555" y="280555"/>
                    <a:pt x="313493" y="264663"/>
                    <a:pt x="317019" y="249382"/>
                  </a:cubicBezTo>
                  <a:cubicBezTo>
                    <a:pt x="318761" y="241835"/>
                    <a:pt x="324763" y="235879"/>
                    <a:pt x="327410" y="228600"/>
                  </a:cubicBezTo>
                  <a:cubicBezTo>
                    <a:pt x="332354" y="215005"/>
                    <a:pt x="338940" y="187677"/>
                    <a:pt x="342996" y="171450"/>
                  </a:cubicBezTo>
                  <a:cubicBezTo>
                    <a:pt x="339089" y="116746"/>
                    <a:pt x="343169" y="114906"/>
                    <a:pt x="332605" y="77932"/>
                  </a:cubicBezTo>
                  <a:cubicBezTo>
                    <a:pt x="331101" y="72666"/>
                    <a:pt x="330974" y="66504"/>
                    <a:pt x="327410" y="62346"/>
                  </a:cubicBezTo>
                  <a:cubicBezTo>
                    <a:pt x="320193" y="53926"/>
                    <a:pt x="310091" y="48491"/>
                    <a:pt x="301432" y="41564"/>
                  </a:cubicBezTo>
                  <a:cubicBezTo>
                    <a:pt x="295689" y="24335"/>
                    <a:pt x="318751" y="33771"/>
                    <a:pt x="317019" y="31173"/>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6CF758B2-5B59-04DA-E6E4-40459890AAB9}"/>
                </a:ext>
              </a:extLst>
            </p:cNvPr>
            <p:cNvSpPr/>
            <p:nvPr/>
          </p:nvSpPr>
          <p:spPr>
            <a:xfrm>
              <a:off x="2446963" y="2005445"/>
              <a:ext cx="342996" cy="436419"/>
            </a:xfrm>
            <a:custGeom>
              <a:avLst/>
              <a:gdLst>
                <a:gd name="connsiteX0" fmla="*/ 317019 w 342996"/>
                <a:gd name="connsiteY0" fmla="*/ 31173 h 436419"/>
                <a:gd name="connsiteX1" fmla="*/ 291042 w 342996"/>
                <a:gd name="connsiteY1" fmla="*/ 25978 h 436419"/>
                <a:gd name="connsiteX2" fmla="*/ 275455 w 342996"/>
                <a:gd name="connsiteY2" fmla="*/ 10391 h 436419"/>
                <a:gd name="connsiteX3" fmla="*/ 249478 w 342996"/>
                <a:gd name="connsiteY3" fmla="*/ 0 h 436419"/>
                <a:gd name="connsiteX4" fmla="*/ 161155 w 342996"/>
                <a:gd name="connsiteY4" fmla="*/ 5196 h 436419"/>
                <a:gd name="connsiteX5" fmla="*/ 119592 w 342996"/>
                <a:gd name="connsiteY5" fmla="*/ 20782 h 436419"/>
                <a:gd name="connsiteX6" fmla="*/ 93614 w 342996"/>
                <a:gd name="connsiteY6" fmla="*/ 31173 h 436419"/>
                <a:gd name="connsiteX7" fmla="*/ 78028 w 342996"/>
                <a:gd name="connsiteY7" fmla="*/ 46760 h 436419"/>
                <a:gd name="connsiteX8" fmla="*/ 72832 w 342996"/>
                <a:gd name="connsiteY8" fmla="*/ 62346 h 436419"/>
                <a:gd name="connsiteX9" fmla="*/ 62442 w 342996"/>
                <a:gd name="connsiteY9" fmla="*/ 83128 h 436419"/>
                <a:gd name="connsiteX10" fmla="*/ 46855 w 342996"/>
                <a:gd name="connsiteY10" fmla="*/ 98714 h 436419"/>
                <a:gd name="connsiteX11" fmla="*/ 26073 w 342996"/>
                <a:gd name="connsiteY11" fmla="*/ 129887 h 436419"/>
                <a:gd name="connsiteX12" fmla="*/ 20878 w 342996"/>
                <a:gd name="connsiteY12" fmla="*/ 150669 h 436419"/>
                <a:gd name="connsiteX13" fmla="*/ 10487 w 342996"/>
                <a:gd name="connsiteY13" fmla="*/ 166255 h 436419"/>
                <a:gd name="connsiteX14" fmla="*/ 5292 w 342996"/>
                <a:gd name="connsiteY14" fmla="*/ 181841 h 436419"/>
                <a:gd name="connsiteX15" fmla="*/ 5292 w 342996"/>
                <a:gd name="connsiteY15" fmla="*/ 275360 h 436419"/>
                <a:gd name="connsiteX16" fmla="*/ 31269 w 342996"/>
                <a:gd name="connsiteY16" fmla="*/ 348096 h 436419"/>
                <a:gd name="connsiteX17" fmla="*/ 46855 w 342996"/>
                <a:gd name="connsiteY17" fmla="*/ 363682 h 436419"/>
                <a:gd name="connsiteX18" fmla="*/ 83223 w 342996"/>
                <a:gd name="connsiteY18" fmla="*/ 405246 h 436419"/>
                <a:gd name="connsiteX19" fmla="*/ 104005 w 342996"/>
                <a:gd name="connsiteY19" fmla="*/ 415637 h 436419"/>
                <a:gd name="connsiteX20" fmla="*/ 135178 w 342996"/>
                <a:gd name="connsiteY20" fmla="*/ 436419 h 436419"/>
                <a:gd name="connsiteX21" fmla="*/ 259869 w 342996"/>
                <a:gd name="connsiteY21" fmla="*/ 431223 h 436419"/>
                <a:gd name="connsiteX22" fmla="*/ 291042 w 342996"/>
                <a:gd name="connsiteY22" fmla="*/ 400050 h 436419"/>
                <a:gd name="connsiteX23" fmla="*/ 296237 w 342996"/>
                <a:gd name="connsiteY23" fmla="*/ 379269 h 436419"/>
                <a:gd name="connsiteX24" fmla="*/ 311823 w 342996"/>
                <a:gd name="connsiteY24" fmla="*/ 296141 h 436419"/>
                <a:gd name="connsiteX25" fmla="*/ 317019 w 342996"/>
                <a:gd name="connsiteY25" fmla="*/ 249382 h 436419"/>
                <a:gd name="connsiteX26" fmla="*/ 327410 w 342996"/>
                <a:gd name="connsiteY26" fmla="*/ 228600 h 436419"/>
                <a:gd name="connsiteX27" fmla="*/ 342996 w 342996"/>
                <a:gd name="connsiteY27" fmla="*/ 171450 h 436419"/>
                <a:gd name="connsiteX28" fmla="*/ 332605 w 342996"/>
                <a:gd name="connsiteY28" fmla="*/ 77932 h 436419"/>
                <a:gd name="connsiteX29" fmla="*/ 327410 w 342996"/>
                <a:gd name="connsiteY29" fmla="*/ 62346 h 436419"/>
                <a:gd name="connsiteX30" fmla="*/ 301432 w 342996"/>
                <a:gd name="connsiteY30" fmla="*/ 41564 h 436419"/>
                <a:gd name="connsiteX31" fmla="*/ 317019 w 342996"/>
                <a:gd name="connsiteY31" fmla="*/ 31173 h 43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2996" h="436419">
                  <a:moveTo>
                    <a:pt x="317019" y="31173"/>
                  </a:moveTo>
                  <a:cubicBezTo>
                    <a:pt x="315287" y="28575"/>
                    <a:pt x="298940" y="29927"/>
                    <a:pt x="291042" y="25978"/>
                  </a:cubicBezTo>
                  <a:cubicBezTo>
                    <a:pt x="284470" y="22692"/>
                    <a:pt x="281686" y="14285"/>
                    <a:pt x="275455" y="10391"/>
                  </a:cubicBezTo>
                  <a:cubicBezTo>
                    <a:pt x="267547" y="5448"/>
                    <a:pt x="258137" y="3464"/>
                    <a:pt x="249478" y="0"/>
                  </a:cubicBezTo>
                  <a:cubicBezTo>
                    <a:pt x="220037" y="1732"/>
                    <a:pt x="190514" y="2400"/>
                    <a:pt x="161155" y="5196"/>
                  </a:cubicBezTo>
                  <a:cubicBezTo>
                    <a:pt x="141411" y="7076"/>
                    <a:pt x="137484" y="12830"/>
                    <a:pt x="119592" y="20782"/>
                  </a:cubicBezTo>
                  <a:cubicBezTo>
                    <a:pt x="111069" y="24570"/>
                    <a:pt x="102273" y="27709"/>
                    <a:pt x="93614" y="31173"/>
                  </a:cubicBezTo>
                  <a:cubicBezTo>
                    <a:pt x="88419" y="36369"/>
                    <a:pt x="82104" y="40646"/>
                    <a:pt x="78028" y="46760"/>
                  </a:cubicBezTo>
                  <a:cubicBezTo>
                    <a:pt x="74990" y="51317"/>
                    <a:pt x="74989" y="57312"/>
                    <a:pt x="72832" y="62346"/>
                  </a:cubicBezTo>
                  <a:cubicBezTo>
                    <a:pt x="69781" y="69465"/>
                    <a:pt x="66944" y="76826"/>
                    <a:pt x="62442" y="83128"/>
                  </a:cubicBezTo>
                  <a:cubicBezTo>
                    <a:pt x="58171" y="89107"/>
                    <a:pt x="51366" y="92914"/>
                    <a:pt x="46855" y="98714"/>
                  </a:cubicBezTo>
                  <a:cubicBezTo>
                    <a:pt x="39188" y="108572"/>
                    <a:pt x="26073" y="129887"/>
                    <a:pt x="26073" y="129887"/>
                  </a:cubicBezTo>
                  <a:cubicBezTo>
                    <a:pt x="24341" y="136814"/>
                    <a:pt x="23691" y="144106"/>
                    <a:pt x="20878" y="150669"/>
                  </a:cubicBezTo>
                  <a:cubicBezTo>
                    <a:pt x="18418" y="156408"/>
                    <a:pt x="13279" y="160670"/>
                    <a:pt x="10487" y="166255"/>
                  </a:cubicBezTo>
                  <a:cubicBezTo>
                    <a:pt x="8038" y="171153"/>
                    <a:pt x="7024" y="176646"/>
                    <a:pt x="5292" y="181841"/>
                  </a:cubicBezTo>
                  <a:cubicBezTo>
                    <a:pt x="-1403" y="235395"/>
                    <a:pt x="-2116" y="216094"/>
                    <a:pt x="5292" y="275360"/>
                  </a:cubicBezTo>
                  <a:cubicBezTo>
                    <a:pt x="8345" y="299787"/>
                    <a:pt x="12670" y="329497"/>
                    <a:pt x="31269" y="348096"/>
                  </a:cubicBezTo>
                  <a:cubicBezTo>
                    <a:pt x="36464" y="353291"/>
                    <a:pt x="42017" y="358153"/>
                    <a:pt x="46855" y="363682"/>
                  </a:cubicBezTo>
                  <a:cubicBezTo>
                    <a:pt x="54998" y="372989"/>
                    <a:pt x="71211" y="396666"/>
                    <a:pt x="83223" y="405246"/>
                  </a:cubicBezTo>
                  <a:cubicBezTo>
                    <a:pt x="89525" y="409748"/>
                    <a:pt x="97364" y="411652"/>
                    <a:pt x="104005" y="415637"/>
                  </a:cubicBezTo>
                  <a:cubicBezTo>
                    <a:pt x="114714" y="422062"/>
                    <a:pt x="135178" y="436419"/>
                    <a:pt x="135178" y="436419"/>
                  </a:cubicBezTo>
                  <a:lnTo>
                    <a:pt x="259869" y="431223"/>
                  </a:lnTo>
                  <a:cubicBezTo>
                    <a:pt x="274180" y="427884"/>
                    <a:pt x="291042" y="400050"/>
                    <a:pt x="291042" y="400050"/>
                  </a:cubicBezTo>
                  <a:cubicBezTo>
                    <a:pt x="292774" y="393123"/>
                    <a:pt x="294921" y="386287"/>
                    <a:pt x="296237" y="379269"/>
                  </a:cubicBezTo>
                  <a:cubicBezTo>
                    <a:pt x="313585" y="286747"/>
                    <a:pt x="299559" y="345203"/>
                    <a:pt x="311823" y="296141"/>
                  </a:cubicBezTo>
                  <a:cubicBezTo>
                    <a:pt x="313555" y="280555"/>
                    <a:pt x="313493" y="264663"/>
                    <a:pt x="317019" y="249382"/>
                  </a:cubicBezTo>
                  <a:cubicBezTo>
                    <a:pt x="318761" y="241835"/>
                    <a:pt x="324763" y="235879"/>
                    <a:pt x="327410" y="228600"/>
                  </a:cubicBezTo>
                  <a:cubicBezTo>
                    <a:pt x="332354" y="215005"/>
                    <a:pt x="338940" y="187677"/>
                    <a:pt x="342996" y="171450"/>
                  </a:cubicBezTo>
                  <a:cubicBezTo>
                    <a:pt x="339089" y="116746"/>
                    <a:pt x="343169" y="114906"/>
                    <a:pt x="332605" y="77932"/>
                  </a:cubicBezTo>
                  <a:cubicBezTo>
                    <a:pt x="331101" y="72666"/>
                    <a:pt x="330974" y="66504"/>
                    <a:pt x="327410" y="62346"/>
                  </a:cubicBezTo>
                  <a:cubicBezTo>
                    <a:pt x="320193" y="53926"/>
                    <a:pt x="310091" y="48491"/>
                    <a:pt x="301432" y="41564"/>
                  </a:cubicBezTo>
                  <a:cubicBezTo>
                    <a:pt x="295689" y="24335"/>
                    <a:pt x="318751" y="33771"/>
                    <a:pt x="317019" y="31173"/>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25363987-3E32-3D97-1AF1-BEF679F254E9}"/>
                </a:ext>
              </a:extLst>
            </p:cNvPr>
            <p:cNvCxnSpPr>
              <a:cxnSpLocks/>
            </p:cNvCxnSpPr>
            <p:nvPr/>
          </p:nvCxnSpPr>
          <p:spPr>
            <a:xfrm>
              <a:off x="2803021" y="1734796"/>
              <a:ext cx="1650047" cy="11031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E6E5B8A1-A417-5736-3710-E060FD150C85}"/>
                </a:ext>
              </a:extLst>
            </p:cNvPr>
            <p:cNvCxnSpPr/>
            <p:nvPr/>
          </p:nvCxnSpPr>
          <p:spPr>
            <a:xfrm flipV="1">
              <a:off x="3395233" y="732586"/>
              <a:ext cx="0" cy="140017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279A03A6-0EA8-F85F-3A75-6C36FB8E3BA1}"/>
                </a:ext>
              </a:extLst>
            </p:cNvPr>
            <p:cNvCxnSpPr>
              <a:cxnSpLocks/>
            </p:cNvCxnSpPr>
            <p:nvPr/>
          </p:nvCxnSpPr>
          <p:spPr>
            <a:xfrm flipH="1">
              <a:off x="2829590" y="1147602"/>
              <a:ext cx="561969" cy="1074854"/>
            </a:xfrm>
            <a:prstGeom prst="line">
              <a:avLst/>
            </a:prstGeom>
            <a:ln w="19050"/>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B18933A0-0832-7775-F444-5CFBF8749AD3}"/>
                </a:ext>
              </a:extLst>
            </p:cNvPr>
            <p:cNvCxnSpPr>
              <a:cxnSpLocks/>
            </p:cNvCxnSpPr>
            <p:nvPr/>
          </p:nvCxnSpPr>
          <p:spPr>
            <a:xfrm>
              <a:off x="2810810" y="2231788"/>
              <a:ext cx="1208740" cy="292337"/>
            </a:xfrm>
            <a:prstGeom prst="line">
              <a:avLst/>
            </a:prstGeom>
            <a:ln w="19050"/>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0174123C-E4CC-0386-A2E6-C50386C2ED3D}"/>
                </a:ext>
              </a:extLst>
            </p:cNvPr>
            <p:cNvCxnSpPr>
              <a:cxnSpLocks/>
            </p:cNvCxnSpPr>
            <p:nvPr/>
          </p:nvCxnSpPr>
          <p:spPr>
            <a:xfrm flipH="1">
              <a:off x="4019550" y="2036365"/>
              <a:ext cx="54375" cy="478235"/>
            </a:xfrm>
            <a:prstGeom prst="line">
              <a:avLst/>
            </a:prstGeom>
            <a:ln w="19050"/>
          </p:spPr>
          <p:style>
            <a:lnRef idx="1">
              <a:schemeClr val="dk1"/>
            </a:lnRef>
            <a:fillRef idx="0">
              <a:schemeClr val="dk1"/>
            </a:fillRef>
            <a:effectRef idx="0">
              <a:schemeClr val="dk1"/>
            </a:effectRef>
            <a:fontRef idx="minor">
              <a:schemeClr val="tx1"/>
            </a:fontRef>
          </p:style>
        </p:cxnSp>
        <p:sp>
          <p:nvSpPr>
            <p:cNvPr id="16" name="Oval 15">
              <a:extLst>
                <a:ext uri="{FF2B5EF4-FFF2-40B4-BE49-F238E27FC236}">
                  <a16:creationId xmlns:a16="http://schemas.microsoft.com/office/drawing/2014/main" id="{7C5805BB-6A29-C40B-D85A-4680335FE370}"/>
                </a:ext>
              </a:extLst>
            </p:cNvPr>
            <p:cNvSpPr/>
            <p:nvPr/>
          </p:nvSpPr>
          <p:spPr>
            <a:xfrm>
              <a:off x="3974863" y="2489334"/>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269570F0-C0D3-0DB6-57DF-0F4A2C4E1958}"/>
                </a:ext>
              </a:extLst>
            </p:cNvPr>
            <p:cNvSpPr/>
            <p:nvPr/>
          </p:nvSpPr>
          <p:spPr>
            <a:xfrm>
              <a:off x="4042400" y="1994303"/>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0617BA60-4D88-3F52-8BE3-F3330B63B684}"/>
                </a:ext>
              </a:extLst>
            </p:cNvPr>
            <p:cNvSpPr/>
            <p:nvPr/>
          </p:nvSpPr>
          <p:spPr>
            <a:xfrm>
              <a:off x="3354460" y="1130838"/>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3BD02025-2912-C064-65E4-95E33E05838A}"/>
                </a:ext>
              </a:extLst>
            </p:cNvPr>
            <p:cNvGrpSpPr/>
            <p:nvPr/>
          </p:nvGrpSpPr>
          <p:grpSpPr>
            <a:xfrm>
              <a:off x="3775134" y="1878809"/>
              <a:ext cx="332404" cy="290513"/>
              <a:chOff x="2270809" y="3386794"/>
              <a:chExt cx="332404" cy="290513"/>
            </a:xfrm>
          </p:grpSpPr>
          <p:sp>
            <p:nvSpPr>
              <p:cNvPr id="59" name="Parallelogram 58">
                <a:extLst>
                  <a:ext uri="{FF2B5EF4-FFF2-40B4-BE49-F238E27FC236}">
                    <a16:creationId xmlns:a16="http://schemas.microsoft.com/office/drawing/2014/main" id="{BD58D8E4-CD9C-19D6-99DD-2C75DDFFAC38}"/>
                  </a:ext>
                </a:extLst>
              </p:cNvPr>
              <p:cNvSpPr/>
              <p:nvPr/>
            </p:nvSpPr>
            <p:spPr>
              <a:xfrm rot="10140000" flipH="1" flipV="1">
                <a:off x="2270809" y="3386794"/>
                <a:ext cx="228600" cy="290513"/>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Isosceles Triangle 59">
                <a:extLst>
                  <a:ext uri="{FF2B5EF4-FFF2-40B4-BE49-F238E27FC236}">
                    <a16:creationId xmlns:a16="http://schemas.microsoft.com/office/drawing/2014/main" id="{BE77E793-F0DD-0C73-2239-CF2A9F5C831A}"/>
                  </a:ext>
                </a:extLst>
              </p:cNvPr>
              <p:cNvSpPr/>
              <p:nvPr/>
            </p:nvSpPr>
            <p:spPr>
              <a:xfrm rot="5400000">
                <a:off x="2420596" y="3425510"/>
                <a:ext cx="142105" cy="21308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1B1CAD59-242D-BBB7-389B-C913D457971F}"/>
                  </a:ext>
                </a:extLst>
              </p:cNvPr>
              <p:cNvSpPr/>
              <p:nvPr/>
            </p:nvSpPr>
            <p:spPr>
              <a:xfrm>
                <a:off x="2535676" y="3496063"/>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a:extLst>
                <a:ext uri="{FF2B5EF4-FFF2-40B4-BE49-F238E27FC236}">
                  <a16:creationId xmlns:a16="http://schemas.microsoft.com/office/drawing/2014/main" id="{EF8B2F8A-7103-1A23-3AE8-BA618352F97D}"/>
                </a:ext>
              </a:extLst>
            </p:cNvPr>
            <p:cNvCxnSpPr>
              <a:cxnSpLocks/>
              <a:stCxn id="18" idx="5"/>
            </p:cNvCxnSpPr>
            <p:nvPr/>
          </p:nvCxnSpPr>
          <p:spPr>
            <a:xfrm>
              <a:off x="3412106" y="1188484"/>
              <a:ext cx="597072" cy="1335101"/>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E4901B69-1B49-5D3A-A3BA-DB679D920212}"/>
                </a:ext>
              </a:extLst>
            </p:cNvPr>
            <p:cNvCxnSpPr>
              <a:cxnSpLocks/>
            </p:cNvCxnSpPr>
            <p:nvPr/>
          </p:nvCxnSpPr>
          <p:spPr>
            <a:xfrm>
              <a:off x="3401893" y="1147395"/>
              <a:ext cx="672032" cy="860395"/>
            </a:xfrm>
            <a:prstGeom prst="line">
              <a:avLst/>
            </a:prstGeom>
            <a:ln w="19050"/>
          </p:spPr>
          <p:style>
            <a:lnRef idx="1">
              <a:schemeClr val="dk1"/>
            </a:lnRef>
            <a:fillRef idx="0">
              <a:schemeClr val="dk1"/>
            </a:fillRef>
            <a:effectRef idx="0">
              <a:schemeClr val="dk1"/>
            </a:effectRef>
            <a:fontRef idx="minor">
              <a:schemeClr val="tx1"/>
            </a:fontRef>
          </p:style>
        </p:cxnSp>
        <p:grpSp>
          <p:nvGrpSpPr>
            <p:cNvPr id="22" name="Group 21">
              <a:extLst>
                <a:ext uri="{FF2B5EF4-FFF2-40B4-BE49-F238E27FC236}">
                  <a16:creationId xmlns:a16="http://schemas.microsoft.com/office/drawing/2014/main" id="{0952C5F2-5258-DF9E-7137-8B9CEB578FC5}"/>
                </a:ext>
              </a:extLst>
            </p:cNvPr>
            <p:cNvGrpSpPr/>
            <p:nvPr/>
          </p:nvGrpSpPr>
          <p:grpSpPr>
            <a:xfrm>
              <a:off x="2512963" y="2081866"/>
              <a:ext cx="332404" cy="290513"/>
              <a:chOff x="2270809" y="3386794"/>
              <a:chExt cx="332404" cy="290513"/>
            </a:xfrm>
          </p:grpSpPr>
          <p:sp>
            <p:nvSpPr>
              <p:cNvPr id="56" name="Parallelogram 55">
                <a:extLst>
                  <a:ext uri="{FF2B5EF4-FFF2-40B4-BE49-F238E27FC236}">
                    <a16:creationId xmlns:a16="http://schemas.microsoft.com/office/drawing/2014/main" id="{2E991CDB-E0C3-1391-7522-F296837DDC7A}"/>
                  </a:ext>
                </a:extLst>
              </p:cNvPr>
              <p:cNvSpPr/>
              <p:nvPr/>
            </p:nvSpPr>
            <p:spPr>
              <a:xfrm rot="10140000" flipH="1" flipV="1">
                <a:off x="2270809" y="3386794"/>
                <a:ext cx="228600" cy="290513"/>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Isosceles Triangle 56">
                <a:extLst>
                  <a:ext uri="{FF2B5EF4-FFF2-40B4-BE49-F238E27FC236}">
                    <a16:creationId xmlns:a16="http://schemas.microsoft.com/office/drawing/2014/main" id="{33029A81-6471-2B19-1478-301ECBB17AB8}"/>
                  </a:ext>
                </a:extLst>
              </p:cNvPr>
              <p:cNvSpPr/>
              <p:nvPr/>
            </p:nvSpPr>
            <p:spPr>
              <a:xfrm rot="5400000">
                <a:off x="2420596" y="3425510"/>
                <a:ext cx="142105" cy="21308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F3580DCB-40C6-488B-3DE4-4503604725AA}"/>
                  </a:ext>
                </a:extLst>
              </p:cNvPr>
              <p:cNvSpPr/>
              <p:nvPr/>
            </p:nvSpPr>
            <p:spPr>
              <a:xfrm>
                <a:off x="2535676" y="3496063"/>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3" name="Straight Arrow Connector 22">
              <a:extLst>
                <a:ext uri="{FF2B5EF4-FFF2-40B4-BE49-F238E27FC236}">
                  <a16:creationId xmlns:a16="http://schemas.microsoft.com/office/drawing/2014/main" id="{FB0D46F8-E3F3-FB62-3126-6705A5E9100C}"/>
                </a:ext>
              </a:extLst>
            </p:cNvPr>
            <p:cNvCxnSpPr>
              <a:cxnSpLocks/>
            </p:cNvCxnSpPr>
            <p:nvPr/>
          </p:nvCxnSpPr>
          <p:spPr>
            <a:xfrm flipH="1">
              <a:off x="2024286" y="1912657"/>
              <a:ext cx="2762349" cy="4325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24" name="Group 23">
              <a:extLst>
                <a:ext uri="{FF2B5EF4-FFF2-40B4-BE49-F238E27FC236}">
                  <a16:creationId xmlns:a16="http://schemas.microsoft.com/office/drawing/2014/main" id="{195AA014-0B97-F8FF-682D-BFB932E76E60}"/>
                </a:ext>
              </a:extLst>
            </p:cNvPr>
            <p:cNvGrpSpPr/>
            <p:nvPr/>
          </p:nvGrpSpPr>
          <p:grpSpPr>
            <a:xfrm>
              <a:off x="3129934" y="914213"/>
              <a:ext cx="275458" cy="290513"/>
              <a:chOff x="3698717" y="2844122"/>
              <a:chExt cx="275458" cy="290513"/>
            </a:xfrm>
          </p:grpSpPr>
          <p:sp>
            <p:nvSpPr>
              <p:cNvPr id="53" name="Parallelogram 52">
                <a:extLst>
                  <a:ext uri="{FF2B5EF4-FFF2-40B4-BE49-F238E27FC236}">
                    <a16:creationId xmlns:a16="http://schemas.microsoft.com/office/drawing/2014/main" id="{2AA43915-89B4-943F-AB57-7409C01AF386}"/>
                  </a:ext>
                </a:extLst>
              </p:cNvPr>
              <p:cNvSpPr/>
              <p:nvPr/>
            </p:nvSpPr>
            <p:spPr>
              <a:xfrm rot="10140000" flipH="1" flipV="1">
                <a:off x="3698717" y="2844122"/>
                <a:ext cx="228600" cy="290513"/>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9F429FA6-FE13-10ED-DBE1-7BEA099926A9}"/>
                  </a:ext>
                </a:extLst>
              </p:cNvPr>
              <p:cNvSpPr/>
              <p:nvPr/>
            </p:nvSpPr>
            <p:spPr>
              <a:xfrm>
                <a:off x="3779248" y="2955609"/>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B0EAF77A-B32C-25D2-CF2A-3AC691F1B881}"/>
                  </a:ext>
                </a:extLst>
              </p:cNvPr>
              <p:cNvCxnSpPr>
                <a:cxnSpLocks/>
              </p:cNvCxnSpPr>
              <p:nvPr/>
            </p:nvCxnSpPr>
            <p:spPr>
              <a:xfrm>
                <a:off x="3825544" y="3005790"/>
                <a:ext cx="148631" cy="99268"/>
              </a:xfrm>
              <a:prstGeom prst="line">
                <a:avLst/>
              </a:prstGeom>
              <a:ln w="19050"/>
            </p:spPr>
            <p:style>
              <a:lnRef idx="1">
                <a:schemeClr val="dk1"/>
              </a:lnRef>
              <a:fillRef idx="0">
                <a:schemeClr val="dk1"/>
              </a:fillRef>
              <a:effectRef idx="0">
                <a:schemeClr val="dk1"/>
              </a:effectRef>
              <a:fontRef idx="minor">
                <a:schemeClr val="tx1"/>
              </a:fontRef>
            </p:style>
          </p:cxnSp>
        </p:grpSp>
        <p:sp>
          <p:nvSpPr>
            <p:cNvPr id="25" name="TextBox 24">
              <a:extLst>
                <a:ext uri="{FF2B5EF4-FFF2-40B4-BE49-F238E27FC236}">
                  <a16:creationId xmlns:a16="http://schemas.microsoft.com/office/drawing/2014/main" id="{8D4E34AC-3E06-34EF-D755-E66AE0942036}"/>
                </a:ext>
              </a:extLst>
            </p:cNvPr>
            <p:cNvSpPr txBox="1"/>
            <p:nvPr/>
          </p:nvSpPr>
          <p:spPr>
            <a:xfrm>
              <a:off x="1974015" y="2333538"/>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26" name="TextBox 25">
              <a:extLst>
                <a:ext uri="{FF2B5EF4-FFF2-40B4-BE49-F238E27FC236}">
                  <a16:creationId xmlns:a16="http://schemas.microsoft.com/office/drawing/2014/main" id="{C24209AF-DA99-FB4D-6EB4-FF0EF5041AEE}"/>
                </a:ext>
              </a:extLst>
            </p:cNvPr>
            <p:cNvSpPr txBox="1"/>
            <p:nvPr/>
          </p:nvSpPr>
          <p:spPr>
            <a:xfrm>
              <a:off x="4357299" y="2852080"/>
              <a:ext cx="394512"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27" name="TextBox 26">
              <a:extLst>
                <a:ext uri="{FF2B5EF4-FFF2-40B4-BE49-F238E27FC236}">
                  <a16:creationId xmlns:a16="http://schemas.microsoft.com/office/drawing/2014/main" id="{977587BA-E399-089C-DACD-41C1EA7F57AD}"/>
                </a:ext>
              </a:extLst>
            </p:cNvPr>
            <p:cNvSpPr txBox="1"/>
            <p:nvPr/>
          </p:nvSpPr>
          <p:spPr>
            <a:xfrm>
              <a:off x="3421997" y="591199"/>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cxnSp>
          <p:nvCxnSpPr>
            <p:cNvPr id="28" name="Straight Connector 27">
              <a:extLst>
                <a:ext uri="{FF2B5EF4-FFF2-40B4-BE49-F238E27FC236}">
                  <a16:creationId xmlns:a16="http://schemas.microsoft.com/office/drawing/2014/main" id="{5F9A598A-8090-6025-0FD7-A8E0D7B135B1}"/>
                </a:ext>
              </a:extLst>
            </p:cNvPr>
            <p:cNvCxnSpPr>
              <a:cxnSpLocks/>
            </p:cNvCxnSpPr>
            <p:nvPr/>
          </p:nvCxnSpPr>
          <p:spPr>
            <a:xfrm>
              <a:off x="4151488" y="2061840"/>
              <a:ext cx="891822" cy="594022"/>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56D5DCC8-44D2-1B13-70C1-81AA1E8437C2}"/>
                </a:ext>
              </a:extLst>
            </p:cNvPr>
            <p:cNvCxnSpPr/>
            <p:nvPr/>
          </p:nvCxnSpPr>
          <p:spPr>
            <a:xfrm>
              <a:off x="2840343" y="2340107"/>
              <a:ext cx="909174" cy="616376"/>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828AA019-78EA-10F7-7CAC-49CDD12D78CA}"/>
                </a:ext>
              </a:extLst>
            </p:cNvPr>
            <p:cNvCxnSpPr>
              <a:cxnSpLocks/>
              <a:stCxn id="16" idx="3"/>
            </p:cNvCxnSpPr>
            <p:nvPr/>
          </p:nvCxnSpPr>
          <p:spPr>
            <a:xfrm flipH="1">
              <a:off x="2576071" y="2546980"/>
              <a:ext cx="1408683" cy="260050"/>
            </a:xfrm>
            <a:prstGeom prst="line">
              <a:avLst/>
            </a:prstGeom>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2F7582AB-4EFB-3E8A-6504-3D595EC18C8E}"/>
                </a:ext>
              </a:extLst>
            </p:cNvPr>
            <p:cNvSpPr txBox="1"/>
            <p:nvPr/>
          </p:nvSpPr>
          <p:spPr>
            <a:xfrm>
              <a:off x="2679682" y="1829556"/>
              <a:ext cx="206507"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32" name="TextBox 31">
              <a:extLst>
                <a:ext uri="{FF2B5EF4-FFF2-40B4-BE49-F238E27FC236}">
                  <a16:creationId xmlns:a16="http://schemas.microsoft.com/office/drawing/2014/main" id="{A0E4AC41-47DE-8889-D8BF-3D619FA684E6}"/>
                </a:ext>
              </a:extLst>
            </p:cNvPr>
            <p:cNvSpPr txBox="1"/>
            <p:nvPr/>
          </p:nvSpPr>
          <p:spPr>
            <a:xfrm>
              <a:off x="3989769" y="2307585"/>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33" name="TextBox 32">
              <a:extLst>
                <a:ext uri="{FF2B5EF4-FFF2-40B4-BE49-F238E27FC236}">
                  <a16:creationId xmlns:a16="http://schemas.microsoft.com/office/drawing/2014/main" id="{3BECC5D3-D8E9-15A2-E2CE-D6C7871AF501}"/>
                </a:ext>
              </a:extLst>
            </p:cNvPr>
            <p:cNvSpPr txBox="1"/>
            <p:nvPr/>
          </p:nvSpPr>
          <p:spPr>
            <a:xfrm>
              <a:off x="4016656" y="1752902"/>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34" name="TextBox 33">
              <a:extLst>
                <a:ext uri="{FF2B5EF4-FFF2-40B4-BE49-F238E27FC236}">
                  <a16:creationId xmlns:a16="http://schemas.microsoft.com/office/drawing/2014/main" id="{6FF3A399-7E72-14D4-9443-4004ECEA6311}"/>
                </a:ext>
              </a:extLst>
            </p:cNvPr>
            <p:cNvSpPr txBox="1"/>
            <p:nvPr/>
          </p:nvSpPr>
          <p:spPr>
            <a:xfrm>
              <a:off x="3418770" y="920298"/>
              <a:ext cx="79761"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D</a:t>
              </a:r>
            </a:p>
          </p:txBody>
        </p:sp>
        <p:cxnSp>
          <p:nvCxnSpPr>
            <p:cNvPr id="35" name="Straight Arrow Connector 34">
              <a:extLst>
                <a:ext uri="{FF2B5EF4-FFF2-40B4-BE49-F238E27FC236}">
                  <a16:creationId xmlns:a16="http://schemas.microsoft.com/office/drawing/2014/main" id="{7B135057-10B5-B813-3D21-2957A1C76461}"/>
                </a:ext>
              </a:extLst>
            </p:cNvPr>
            <p:cNvCxnSpPr>
              <a:cxnSpLocks/>
            </p:cNvCxnSpPr>
            <p:nvPr/>
          </p:nvCxnSpPr>
          <p:spPr>
            <a:xfrm flipH="1">
              <a:off x="3588936" y="2819142"/>
              <a:ext cx="243411" cy="342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BF874712-2CF5-ACBC-86DF-741866E68002}"/>
                </a:ext>
              </a:extLst>
            </p:cNvPr>
            <p:cNvCxnSpPr>
              <a:cxnSpLocks/>
            </p:cNvCxnSpPr>
            <p:nvPr/>
          </p:nvCxnSpPr>
          <p:spPr>
            <a:xfrm flipV="1">
              <a:off x="4038233" y="2723156"/>
              <a:ext cx="210672" cy="337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734F97CC-1DA4-5BA5-F466-A9B2482E1937}"/>
                </a:ext>
              </a:extLst>
            </p:cNvPr>
            <p:cNvCxnSpPr>
              <a:cxnSpLocks/>
            </p:cNvCxnSpPr>
            <p:nvPr/>
          </p:nvCxnSpPr>
          <p:spPr>
            <a:xfrm flipH="1">
              <a:off x="4275945" y="2684732"/>
              <a:ext cx="243411" cy="342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DB93254D-5512-4962-7D0D-95F10B9C24BD}"/>
                </a:ext>
              </a:extLst>
            </p:cNvPr>
            <p:cNvCxnSpPr>
              <a:cxnSpLocks/>
            </p:cNvCxnSpPr>
            <p:nvPr/>
          </p:nvCxnSpPr>
          <p:spPr>
            <a:xfrm flipV="1">
              <a:off x="4726963" y="2596152"/>
              <a:ext cx="210672" cy="337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BB60254A-A8D9-83F9-E565-51506493CA4C}"/>
                </a:ext>
              </a:extLst>
            </p:cNvPr>
            <p:cNvCxnSpPr/>
            <p:nvPr/>
          </p:nvCxnSpPr>
          <p:spPr>
            <a:xfrm>
              <a:off x="2576071" y="2648295"/>
              <a:ext cx="157731" cy="1420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6FED944A-5918-E64C-94D7-F5EB8A3AAC97}"/>
                </a:ext>
              </a:extLst>
            </p:cNvPr>
            <p:cNvCxnSpPr/>
            <p:nvPr/>
          </p:nvCxnSpPr>
          <p:spPr>
            <a:xfrm flipH="1" flipV="1">
              <a:off x="2222293" y="2317660"/>
              <a:ext cx="148144" cy="1472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9C58170E-75FE-8D5D-F405-C7F49E49A965}"/>
                </a:ext>
              </a:extLst>
            </p:cNvPr>
            <p:cNvCxnSpPr>
              <a:cxnSpLocks/>
            </p:cNvCxnSpPr>
            <p:nvPr/>
          </p:nvCxnSpPr>
          <p:spPr>
            <a:xfrm flipH="1">
              <a:off x="3993282" y="2454919"/>
              <a:ext cx="14906" cy="70769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8FB5582D-1EA0-EAF7-A8BC-33A554774ABB}"/>
                </a:ext>
              </a:extLst>
            </p:cNvPr>
            <p:cNvCxnSpPr>
              <a:cxnSpLocks/>
            </p:cNvCxnSpPr>
            <p:nvPr/>
          </p:nvCxnSpPr>
          <p:spPr>
            <a:xfrm flipH="1" flipV="1">
              <a:off x="2819675" y="822626"/>
              <a:ext cx="212761" cy="148541"/>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F1D8A5EF-BFF6-906C-9814-AD7DFD19A07D}"/>
                </a:ext>
              </a:extLst>
            </p:cNvPr>
            <p:cNvCxnSpPr>
              <a:cxnSpLocks/>
            </p:cNvCxnSpPr>
            <p:nvPr/>
          </p:nvCxnSpPr>
          <p:spPr>
            <a:xfrm flipV="1">
              <a:off x="2872251" y="852491"/>
              <a:ext cx="0" cy="2965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6AA6DE4C-8D21-7427-CD34-354C5CDD2363}"/>
                </a:ext>
              </a:extLst>
            </p:cNvPr>
            <p:cNvCxnSpPr>
              <a:cxnSpLocks/>
            </p:cNvCxnSpPr>
            <p:nvPr/>
          </p:nvCxnSpPr>
          <p:spPr>
            <a:xfrm>
              <a:off x="2870930" y="1452840"/>
              <a:ext cx="0" cy="32698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E032838C-BB06-F273-B766-C4E5436FCE0E}"/>
                </a:ext>
              </a:extLst>
            </p:cNvPr>
            <p:cNvSpPr txBox="1"/>
            <p:nvPr/>
          </p:nvSpPr>
          <p:spPr>
            <a:xfrm>
              <a:off x="3703742" y="3153776"/>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500 N</a:t>
              </a:r>
            </a:p>
          </p:txBody>
        </p:sp>
        <p:sp>
          <p:nvSpPr>
            <p:cNvPr id="46" name="TextBox 45">
              <a:extLst>
                <a:ext uri="{FF2B5EF4-FFF2-40B4-BE49-F238E27FC236}">
                  <a16:creationId xmlns:a16="http://schemas.microsoft.com/office/drawing/2014/main" id="{5FFA2252-8014-E906-70C8-94436A2CCEB4}"/>
                </a:ext>
              </a:extLst>
            </p:cNvPr>
            <p:cNvSpPr txBox="1"/>
            <p:nvPr/>
          </p:nvSpPr>
          <p:spPr>
            <a:xfrm>
              <a:off x="3615108" y="2587583"/>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3 m</a:t>
              </a:r>
            </a:p>
          </p:txBody>
        </p:sp>
        <p:sp>
          <p:nvSpPr>
            <p:cNvPr id="47" name="TextBox 46">
              <a:extLst>
                <a:ext uri="{FF2B5EF4-FFF2-40B4-BE49-F238E27FC236}">
                  <a16:creationId xmlns:a16="http://schemas.microsoft.com/office/drawing/2014/main" id="{44F985B9-20A7-A71C-E052-18E6E7B560F6}"/>
                </a:ext>
              </a:extLst>
            </p:cNvPr>
            <p:cNvSpPr txBox="1"/>
            <p:nvPr/>
          </p:nvSpPr>
          <p:spPr>
            <a:xfrm>
              <a:off x="4417470" y="2460877"/>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3 m</a:t>
              </a:r>
            </a:p>
          </p:txBody>
        </p:sp>
        <p:sp>
          <p:nvSpPr>
            <p:cNvPr id="48" name="TextBox 47">
              <a:extLst>
                <a:ext uri="{FF2B5EF4-FFF2-40B4-BE49-F238E27FC236}">
                  <a16:creationId xmlns:a16="http://schemas.microsoft.com/office/drawing/2014/main" id="{F53B7253-F683-0A58-FDF8-9B4B4EE11612}"/>
                </a:ext>
              </a:extLst>
            </p:cNvPr>
            <p:cNvSpPr txBox="1"/>
            <p:nvPr/>
          </p:nvSpPr>
          <p:spPr>
            <a:xfrm>
              <a:off x="2232915" y="2422964"/>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4 m</a:t>
              </a:r>
            </a:p>
          </p:txBody>
        </p:sp>
        <p:sp>
          <p:nvSpPr>
            <p:cNvPr id="49" name="TextBox 48">
              <a:extLst>
                <a:ext uri="{FF2B5EF4-FFF2-40B4-BE49-F238E27FC236}">
                  <a16:creationId xmlns:a16="http://schemas.microsoft.com/office/drawing/2014/main" id="{1A48E96D-56F6-82DA-9B12-9007BBB93092}"/>
                </a:ext>
              </a:extLst>
            </p:cNvPr>
            <p:cNvSpPr txBox="1"/>
            <p:nvPr/>
          </p:nvSpPr>
          <p:spPr>
            <a:xfrm>
              <a:off x="2683848" y="1187043"/>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 m</a:t>
              </a:r>
            </a:p>
          </p:txBody>
        </p:sp>
        <p:sp>
          <p:nvSpPr>
            <p:cNvPr id="50" name="TextBox 49">
              <a:extLst>
                <a:ext uri="{FF2B5EF4-FFF2-40B4-BE49-F238E27FC236}">
                  <a16:creationId xmlns:a16="http://schemas.microsoft.com/office/drawing/2014/main" id="{774B017B-202A-3D58-231D-095447D95031}"/>
                </a:ext>
              </a:extLst>
            </p:cNvPr>
            <p:cNvSpPr txBox="1"/>
            <p:nvPr/>
          </p:nvSpPr>
          <p:spPr>
            <a:xfrm>
              <a:off x="3228857" y="2087620"/>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O</a:t>
              </a:r>
            </a:p>
          </p:txBody>
        </p:sp>
        <p:cxnSp>
          <p:nvCxnSpPr>
            <p:cNvPr id="51" name="Straight Arrow Connector 50">
              <a:extLst>
                <a:ext uri="{FF2B5EF4-FFF2-40B4-BE49-F238E27FC236}">
                  <a16:creationId xmlns:a16="http://schemas.microsoft.com/office/drawing/2014/main" id="{9AAF238D-75AB-C9DB-34C3-DACF9022D118}"/>
                </a:ext>
              </a:extLst>
            </p:cNvPr>
            <p:cNvCxnSpPr/>
            <p:nvPr/>
          </p:nvCxnSpPr>
          <p:spPr>
            <a:xfrm flipH="1">
              <a:off x="3646154" y="2538130"/>
              <a:ext cx="324276" cy="569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52" name="TextBox 51">
              <a:extLst>
                <a:ext uri="{FF2B5EF4-FFF2-40B4-BE49-F238E27FC236}">
                  <a16:creationId xmlns:a16="http://schemas.microsoft.com/office/drawing/2014/main" id="{18F7DAAF-C3D0-E5F8-C70C-40A8419B4B5B}"/>
                </a:ext>
              </a:extLst>
            </p:cNvPr>
            <p:cNvSpPr txBox="1"/>
            <p:nvPr/>
          </p:nvSpPr>
          <p:spPr>
            <a:xfrm>
              <a:off x="3156838" y="2397144"/>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200 N</a:t>
              </a:r>
            </a:p>
          </p:txBody>
        </p:sp>
      </p:grpSp>
      <p:sp>
        <p:nvSpPr>
          <p:cNvPr id="62" name="TextBox 61">
            <a:extLst>
              <a:ext uri="{FF2B5EF4-FFF2-40B4-BE49-F238E27FC236}">
                <a16:creationId xmlns:a16="http://schemas.microsoft.com/office/drawing/2014/main" id="{BE38D892-0563-81E3-22D0-2BFC434C0F5C}"/>
              </a:ext>
            </a:extLst>
          </p:cNvPr>
          <p:cNvSpPr txBox="1"/>
          <p:nvPr/>
        </p:nvSpPr>
        <p:spPr>
          <a:xfrm>
            <a:off x="82083" y="5498566"/>
            <a:ext cx="7081234" cy="1200329"/>
          </a:xfrm>
          <a:prstGeom prst="rect">
            <a:avLst/>
          </a:prstGeom>
          <a:noFill/>
        </p:spPr>
        <p:txBody>
          <a:bodyPr wrap="square" rtlCol="0">
            <a:spAutoFit/>
          </a:bodyPr>
          <a:lstStyle/>
          <a:p>
            <a:r>
              <a:rPr lang="en-US" dirty="0"/>
              <a:t>The truss is statically determinate since we have 3 equilibrium equations at each of the four pins for a total of 12 equilibrium equations. We have 5 unknown member forces and  7 reactions for 12 unknowns.</a:t>
            </a:r>
          </a:p>
        </p:txBody>
      </p:sp>
      <p:cxnSp>
        <p:nvCxnSpPr>
          <p:cNvPr id="63" name="Straight Connector 62">
            <a:extLst>
              <a:ext uri="{FF2B5EF4-FFF2-40B4-BE49-F238E27FC236}">
                <a16:creationId xmlns:a16="http://schemas.microsoft.com/office/drawing/2014/main" id="{097F317F-7968-46F0-A0FC-B7CAD576FB25}"/>
              </a:ext>
            </a:extLst>
          </p:cNvPr>
          <p:cNvCxnSpPr/>
          <p:nvPr/>
        </p:nvCxnSpPr>
        <p:spPr>
          <a:xfrm>
            <a:off x="335998" y="2648154"/>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378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95384C1-DCA0-4E67-12CA-43C1DD018A78}"/>
              </a:ext>
            </a:extLst>
          </p:cNvPr>
          <p:cNvGrpSpPr/>
          <p:nvPr/>
        </p:nvGrpSpPr>
        <p:grpSpPr>
          <a:xfrm>
            <a:off x="5486400" y="717532"/>
            <a:ext cx="2443040" cy="2731983"/>
            <a:chOff x="2166684" y="436549"/>
            <a:chExt cx="2443040" cy="2731983"/>
          </a:xfrm>
        </p:grpSpPr>
        <p:cxnSp>
          <p:nvCxnSpPr>
            <p:cNvPr id="3" name="Straight Arrow Connector 2">
              <a:extLst>
                <a:ext uri="{FF2B5EF4-FFF2-40B4-BE49-F238E27FC236}">
                  <a16:creationId xmlns:a16="http://schemas.microsoft.com/office/drawing/2014/main" id="{91483732-943B-2B8C-C296-F07A3F3BAF51}"/>
                </a:ext>
              </a:extLst>
            </p:cNvPr>
            <p:cNvCxnSpPr>
              <a:cxnSpLocks/>
            </p:cNvCxnSpPr>
            <p:nvPr/>
          </p:nvCxnSpPr>
          <p:spPr>
            <a:xfrm flipH="1">
              <a:off x="3078099" y="1052883"/>
              <a:ext cx="282011" cy="4301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 name="Straight Arrow Connector 3">
              <a:extLst>
                <a:ext uri="{FF2B5EF4-FFF2-40B4-BE49-F238E27FC236}">
                  <a16:creationId xmlns:a16="http://schemas.microsoft.com/office/drawing/2014/main" id="{9E953C67-4664-3E08-FCB4-BDBFFF22A805}"/>
                </a:ext>
              </a:extLst>
            </p:cNvPr>
            <p:cNvCxnSpPr>
              <a:cxnSpLocks/>
            </p:cNvCxnSpPr>
            <p:nvPr/>
          </p:nvCxnSpPr>
          <p:spPr>
            <a:xfrm>
              <a:off x="3360110" y="1070094"/>
              <a:ext cx="108386" cy="4129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 name="Straight Arrow Connector 4">
              <a:extLst>
                <a:ext uri="{FF2B5EF4-FFF2-40B4-BE49-F238E27FC236}">
                  <a16:creationId xmlns:a16="http://schemas.microsoft.com/office/drawing/2014/main" id="{AB3F4555-3084-203A-252A-9FBF0AD9345B}"/>
                </a:ext>
              </a:extLst>
            </p:cNvPr>
            <p:cNvCxnSpPr/>
            <p:nvPr/>
          </p:nvCxnSpPr>
          <p:spPr>
            <a:xfrm>
              <a:off x="3360110" y="1052883"/>
              <a:ext cx="282011" cy="2852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14FE7500-8287-3109-8451-B214D835549A}"/>
                </a:ext>
              </a:extLst>
            </p:cNvPr>
            <p:cNvCxnSpPr/>
            <p:nvPr/>
          </p:nvCxnSpPr>
          <p:spPr>
            <a:xfrm>
              <a:off x="3078099" y="825786"/>
              <a:ext cx="282011" cy="2052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2F5563A5-B3DB-641A-C450-7541512EFEC0}"/>
                </a:ext>
              </a:extLst>
            </p:cNvPr>
            <p:cNvCxnSpPr>
              <a:cxnSpLocks/>
            </p:cNvCxnSpPr>
            <p:nvPr/>
          </p:nvCxnSpPr>
          <p:spPr>
            <a:xfrm flipV="1">
              <a:off x="2631698" y="2010336"/>
              <a:ext cx="162480" cy="2845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93632A13-F33A-5BB6-48CB-718AB72D8010}"/>
                </a:ext>
              </a:extLst>
            </p:cNvPr>
            <p:cNvCxnSpPr>
              <a:cxnSpLocks/>
            </p:cNvCxnSpPr>
            <p:nvPr/>
          </p:nvCxnSpPr>
          <p:spPr>
            <a:xfrm>
              <a:off x="2649197" y="2296400"/>
              <a:ext cx="353276" cy="933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E296991A-080B-BA46-8879-5CE6C8BB5E2D}"/>
                </a:ext>
              </a:extLst>
            </p:cNvPr>
            <p:cNvCxnSpPr>
              <a:cxnSpLocks/>
            </p:cNvCxnSpPr>
            <p:nvPr/>
          </p:nvCxnSpPr>
          <p:spPr>
            <a:xfrm flipH="1" flipV="1">
              <a:off x="3461223" y="2487559"/>
              <a:ext cx="327026" cy="1157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9C4FD455-5B84-D259-585B-BFB05BDC1096}"/>
                </a:ext>
              </a:extLst>
            </p:cNvPr>
            <p:cNvCxnSpPr>
              <a:cxnSpLocks/>
            </p:cNvCxnSpPr>
            <p:nvPr/>
          </p:nvCxnSpPr>
          <p:spPr>
            <a:xfrm flipH="1" flipV="1">
              <a:off x="3696294" y="2294891"/>
              <a:ext cx="86812" cy="3124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72231F47-4298-9966-40E6-E27D8130E864}"/>
                </a:ext>
              </a:extLst>
            </p:cNvPr>
            <p:cNvCxnSpPr/>
            <p:nvPr/>
          </p:nvCxnSpPr>
          <p:spPr>
            <a:xfrm flipH="1" flipV="1">
              <a:off x="3894279" y="1599935"/>
              <a:ext cx="259179" cy="2488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3BC7546-1450-AB29-8CF6-6A4697027174}"/>
                </a:ext>
              </a:extLst>
            </p:cNvPr>
            <p:cNvCxnSpPr>
              <a:cxnSpLocks/>
            </p:cNvCxnSpPr>
            <p:nvPr/>
          </p:nvCxnSpPr>
          <p:spPr>
            <a:xfrm flipV="1">
              <a:off x="3783106" y="2271390"/>
              <a:ext cx="135562" cy="31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A1A190AA-D6D1-E924-F66B-46E8FDA93FC7}"/>
                </a:ext>
              </a:extLst>
            </p:cNvPr>
            <p:cNvCxnSpPr>
              <a:cxnSpLocks/>
            </p:cNvCxnSpPr>
            <p:nvPr/>
          </p:nvCxnSpPr>
          <p:spPr>
            <a:xfrm flipH="1">
              <a:off x="3998470" y="1827281"/>
              <a:ext cx="154988" cy="32701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106AB75F-D820-67B3-D54F-A5360549089B}"/>
                </a:ext>
              </a:extLst>
            </p:cNvPr>
            <p:cNvCxnSpPr/>
            <p:nvPr/>
          </p:nvCxnSpPr>
          <p:spPr>
            <a:xfrm>
              <a:off x="2621969" y="2296400"/>
              <a:ext cx="230737" cy="23060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25692C8F-4F67-313F-1CD1-5C2C25D9D0D1}"/>
                </a:ext>
              </a:extLst>
            </p:cNvPr>
            <p:cNvCxnSpPr/>
            <p:nvPr/>
          </p:nvCxnSpPr>
          <p:spPr>
            <a:xfrm flipH="1">
              <a:off x="2371472" y="2323269"/>
              <a:ext cx="226145" cy="1768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708422D6-AE41-9754-F8BE-A1C1F2BAE668}"/>
                </a:ext>
              </a:extLst>
            </p:cNvPr>
            <p:cNvCxnSpPr/>
            <p:nvPr/>
          </p:nvCxnSpPr>
          <p:spPr>
            <a:xfrm flipV="1">
              <a:off x="2626899" y="1974328"/>
              <a:ext cx="0" cy="2970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4373F5C2-3B5E-4F52-4945-818547C30DCC}"/>
                </a:ext>
              </a:extLst>
            </p:cNvPr>
            <p:cNvCxnSpPr/>
            <p:nvPr/>
          </p:nvCxnSpPr>
          <p:spPr>
            <a:xfrm flipV="1">
              <a:off x="4153458" y="1475931"/>
              <a:ext cx="0" cy="3021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65A94445-A2CB-34F2-A731-92C57BE8B86E}"/>
                </a:ext>
              </a:extLst>
            </p:cNvPr>
            <p:cNvCxnSpPr/>
            <p:nvPr/>
          </p:nvCxnSpPr>
          <p:spPr>
            <a:xfrm>
              <a:off x="4171374" y="1848768"/>
              <a:ext cx="273263" cy="1875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0B8B77E1-2833-A663-2AC4-239A065A9DAE}"/>
                </a:ext>
              </a:extLst>
            </p:cNvPr>
            <p:cNvCxnSpPr/>
            <p:nvPr/>
          </p:nvCxnSpPr>
          <p:spPr>
            <a:xfrm flipH="1">
              <a:off x="3872837" y="1848811"/>
              <a:ext cx="223058" cy="1374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20" name="Object 19">
              <a:extLst>
                <a:ext uri="{FF2B5EF4-FFF2-40B4-BE49-F238E27FC236}">
                  <a16:creationId xmlns:a16="http://schemas.microsoft.com/office/drawing/2014/main" id="{0C36B83E-43C4-2055-8174-36FA1037D01B}"/>
                </a:ext>
              </a:extLst>
            </p:cNvPr>
            <p:cNvGraphicFramePr>
              <a:graphicFrameLocks noChangeAspect="1"/>
            </p:cNvGraphicFramePr>
            <p:nvPr>
              <p:extLst>
                <p:ext uri="{D42A27DB-BD31-4B8C-83A1-F6EECF244321}">
                  <p14:modId xmlns:p14="http://schemas.microsoft.com/office/powerpoint/2010/main" val="2644202833"/>
                </p:ext>
              </p:extLst>
            </p:nvPr>
          </p:nvGraphicFramePr>
          <p:xfrm>
            <a:off x="3197285" y="707197"/>
            <a:ext cx="215900" cy="241300"/>
          </p:xfrm>
          <a:graphic>
            <a:graphicData uri="http://schemas.openxmlformats.org/presentationml/2006/ole">
              <mc:AlternateContent xmlns:mc="http://schemas.openxmlformats.org/markup-compatibility/2006">
                <mc:Choice xmlns:v="urn:schemas-microsoft-com:vml" Requires="v">
                  <p:oleObj name="Equation" r:id="rId3" imgW="215640" imgH="241200" progId="Equation.DSMT4">
                    <p:embed/>
                  </p:oleObj>
                </mc:Choice>
                <mc:Fallback>
                  <p:oleObj name="Equation" r:id="rId3" imgW="215640" imgH="241200" progId="Equation.DSMT4">
                    <p:embed/>
                    <p:pic>
                      <p:nvPicPr>
                        <p:cNvPr id="95" name="Object 94">
                          <a:extLst>
                            <a:ext uri="{FF2B5EF4-FFF2-40B4-BE49-F238E27FC236}">
                              <a16:creationId xmlns:a16="http://schemas.microsoft.com/office/drawing/2014/main" id="{248693E9-D06D-FA41-6E41-2784D494E47F}"/>
                            </a:ext>
                          </a:extLst>
                        </p:cNvPr>
                        <p:cNvPicPr/>
                        <p:nvPr/>
                      </p:nvPicPr>
                      <p:blipFill>
                        <a:blip r:embed="rId4"/>
                        <a:stretch>
                          <a:fillRect/>
                        </a:stretch>
                      </p:blipFill>
                      <p:spPr>
                        <a:xfrm>
                          <a:off x="3197285" y="707197"/>
                          <a:ext cx="215900" cy="241300"/>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E6F3814A-2B94-1E49-B05A-C8302D493A1E}"/>
                </a:ext>
              </a:extLst>
            </p:cNvPr>
            <p:cNvGraphicFramePr>
              <a:graphicFrameLocks noChangeAspect="1"/>
            </p:cNvGraphicFramePr>
            <p:nvPr>
              <p:extLst>
                <p:ext uri="{D42A27DB-BD31-4B8C-83A1-F6EECF244321}">
                  <p14:modId xmlns:p14="http://schemas.microsoft.com/office/powerpoint/2010/main" val="1911258713"/>
                </p:ext>
              </p:extLst>
            </p:nvPr>
          </p:nvGraphicFramePr>
          <p:xfrm>
            <a:off x="2253755" y="2161277"/>
            <a:ext cx="190500" cy="228600"/>
          </p:xfrm>
          <a:graphic>
            <a:graphicData uri="http://schemas.openxmlformats.org/presentationml/2006/ole">
              <mc:AlternateContent xmlns:mc="http://schemas.openxmlformats.org/markup-compatibility/2006">
                <mc:Choice xmlns:v="urn:schemas-microsoft-com:vml" Requires="v">
                  <p:oleObj name="Equation" r:id="rId5" imgW="190440" imgH="228600" progId="Equation.DSMT4">
                    <p:embed/>
                  </p:oleObj>
                </mc:Choice>
                <mc:Fallback>
                  <p:oleObj name="Equation" r:id="rId5" imgW="190440" imgH="228600" progId="Equation.DSMT4">
                    <p:embed/>
                    <p:pic>
                      <p:nvPicPr>
                        <p:cNvPr id="96" name="Object 95">
                          <a:extLst>
                            <a:ext uri="{FF2B5EF4-FFF2-40B4-BE49-F238E27FC236}">
                              <a16:creationId xmlns:a16="http://schemas.microsoft.com/office/drawing/2014/main" id="{58096CE8-0958-515C-7F6E-F743116DE5AD}"/>
                            </a:ext>
                          </a:extLst>
                        </p:cNvPr>
                        <p:cNvPicPr/>
                        <p:nvPr/>
                      </p:nvPicPr>
                      <p:blipFill>
                        <a:blip r:embed="rId6"/>
                        <a:stretch>
                          <a:fillRect/>
                        </a:stretch>
                      </p:blipFill>
                      <p:spPr>
                        <a:xfrm>
                          <a:off x="2253755" y="2161277"/>
                          <a:ext cx="190500" cy="228600"/>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D6DE4B25-1E60-0378-12AF-595D0701882E}"/>
                </a:ext>
              </a:extLst>
            </p:cNvPr>
            <p:cNvGraphicFramePr>
              <a:graphicFrameLocks noChangeAspect="1"/>
            </p:cNvGraphicFramePr>
            <p:nvPr>
              <p:extLst>
                <p:ext uri="{D42A27DB-BD31-4B8C-83A1-F6EECF244321}">
                  <p14:modId xmlns:p14="http://schemas.microsoft.com/office/powerpoint/2010/main" val="129287647"/>
                </p:ext>
              </p:extLst>
            </p:nvPr>
          </p:nvGraphicFramePr>
          <p:xfrm>
            <a:off x="2575682" y="2441657"/>
            <a:ext cx="190500" cy="241300"/>
          </p:xfrm>
          <a:graphic>
            <a:graphicData uri="http://schemas.openxmlformats.org/presentationml/2006/ole">
              <mc:AlternateContent xmlns:mc="http://schemas.openxmlformats.org/markup-compatibility/2006">
                <mc:Choice xmlns:v="urn:schemas-microsoft-com:vml" Requires="v">
                  <p:oleObj name="Equation" r:id="rId7" imgW="190440" imgH="241200" progId="Equation.DSMT4">
                    <p:embed/>
                  </p:oleObj>
                </mc:Choice>
                <mc:Fallback>
                  <p:oleObj name="Equation" r:id="rId7" imgW="190440" imgH="241200" progId="Equation.DSMT4">
                    <p:embed/>
                    <p:pic>
                      <p:nvPicPr>
                        <p:cNvPr id="97" name="Object 96">
                          <a:extLst>
                            <a:ext uri="{FF2B5EF4-FFF2-40B4-BE49-F238E27FC236}">
                              <a16:creationId xmlns:a16="http://schemas.microsoft.com/office/drawing/2014/main" id="{4B2ED516-C31C-EC69-D1FE-EEB3176A8E6B}"/>
                            </a:ext>
                          </a:extLst>
                        </p:cNvPr>
                        <p:cNvPicPr/>
                        <p:nvPr/>
                      </p:nvPicPr>
                      <p:blipFill>
                        <a:blip r:embed="rId8"/>
                        <a:stretch>
                          <a:fillRect/>
                        </a:stretch>
                      </p:blipFill>
                      <p:spPr>
                        <a:xfrm>
                          <a:off x="2575682" y="2441657"/>
                          <a:ext cx="190500" cy="241300"/>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7D57B4EB-1E45-2152-E019-FD647CEAE3FA}"/>
                </a:ext>
              </a:extLst>
            </p:cNvPr>
            <p:cNvGraphicFramePr>
              <a:graphicFrameLocks noChangeAspect="1"/>
            </p:cNvGraphicFramePr>
            <p:nvPr>
              <p:extLst>
                <p:ext uri="{D42A27DB-BD31-4B8C-83A1-F6EECF244321}">
                  <p14:modId xmlns:p14="http://schemas.microsoft.com/office/powerpoint/2010/main" val="788472604"/>
                </p:ext>
              </p:extLst>
            </p:nvPr>
          </p:nvGraphicFramePr>
          <p:xfrm>
            <a:off x="2593950" y="1751127"/>
            <a:ext cx="190500" cy="228600"/>
          </p:xfrm>
          <a:graphic>
            <a:graphicData uri="http://schemas.openxmlformats.org/presentationml/2006/ole">
              <mc:AlternateContent xmlns:mc="http://schemas.openxmlformats.org/markup-compatibility/2006">
                <mc:Choice xmlns:v="urn:schemas-microsoft-com:vml" Requires="v">
                  <p:oleObj name="Equation" r:id="rId9" imgW="190440" imgH="228600" progId="Equation.DSMT4">
                    <p:embed/>
                  </p:oleObj>
                </mc:Choice>
                <mc:Fallback>
                  <p:oleObj name="Equation" r:id="rId9" imgW="190440" imgH="228600" progId="Equation.DSMT4">
                    <p:embed/>
                    <p:pic>
                      <p:nvPicPr>
                        <p:cNvPr id="98" name="Object 97">
                          <a:extLst>
                            <a:ext uri="{FF2B5EF4-FFF2-40B4-BE49-F238E27FC236}">
                              <a16:creationId xmlns:a16="http://schemas.microsoft.com/office/drawing/2014/main" id="{DBF76245-6DC2-1C58-F5C4-92BF13A9BAE1}"/>
                            </a:ext>
                          </a:extLst>
                        </p:cNvPr>
                        <p:cNvPicPr/>
                        <p:nvPr/>
                      </p:nvPicPr>
                      <p:blipFill>
                        <a:blip r:embed="rId10"/>
                        <a:stretch>
                          <a:fillRect/>
                        </a:stretch>
                      </p:blipFill>
                      <p:spPr>
                        <a:xfrm>
                          <a:off x="2593950" y="1751127"/>
                          <a:ext cx="190500" cy="228600"/>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683FA9B3-1FF8-A5FC-1D7C-EBDE78668CE0}"/>
                </a:ext>
              </a:extLst>
            </p:cNvPr>
            <p:cNvGraphicFramePr>
              <a:graphicFrameLocks noChangeAspect="1"/>
            </p:cNvGraphicFramePr>
            <p:nvPr>
              <p:extLst>
                <p:ext uri="{D42A27DB-BD31-4B8C-83A1-F6EECF244321}">
                  <p14:modId xmlns:p14="http://schemas.microsoft.com/office/powerpoint/2010/main" val="3803797066"/>
                </p:ext>
              </p:extLst>
            </p:nvPr>
          </p:nvGraphicFramePr>
          <p:xfrm>
            <a:off x="3662228" y="1828266"/>
            <a:ext cx="190500" cy="228600"/>
          </p:xfrm>
          <a:graphic>
            <a:graphicData uri="http://schemas.openxmlformats.org/presentationml/2006/ole">
              <mc:AlternateContent xmlns:mc="http://schemas.openxmlformats.org/markup-compatibility/2006">
                <mc:Choice xmlns:v="urn:schemas-microsoft-com:vml" Requires="v">
                  <p:oleObj name="Equation" r:id="rId11" imgW="190440" imgH="228600" progId="Equation.DSMT4">
                    <p:embed/>
                  </p:oleObj>
                </mc:Choice>
                <mc:Fallback>
                  <p:oleObj name="Equation" r:id="rId11" imgW="190440" imgH="228600" progId="Equation.DSMT4">
                    <p:embed/>
                    <p:pic>
                      <p:nvPicPr>
                        <p:cNvPr id="99" name="Object 98">
                          <a:extLst>
                            <a:ext uri="{FF2B5EF4-FFF2-40B4-BE49-F238E27FC236}">
                              <a16:creationId xmlns:a16="http://schemas.microsoft.com/office/drawing/2014/main" id="{C2FF0042-34AA-A971-C290-0A139FB5E5E2}"/>
                            </a:ext>
                          </a:extLst>
                        </p:cNvPr>
                        <p:cNvPicPr/>
                        <p:nvPr/>
                      </p:nvPicPr>
                      <p:blipFill>
                        <a:blip r:embed="rId12"/>
                        <a:stretch>
                          <a:fillRect/>
                        </a:stretch>
                      </p:blipFill>
                      <p:spPr>
                        <a:xfrm>
                          <a:off x="3662228" y="1828266"/>
                          <a:ext cx="190500" cy="228600"/>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374AE771-E684-63D0-D829-98C816607D02}"/>
                </a:ext>
              </a:extLst>
            </p:cNvPr>
            <p:cNvGraphicFramePr>
              <a:graphicFrameLocks noChangeAspect="1"/>
            </p:cNvGraphicFramePr>
            <p:nvPr>
              <p:extLst>
                <p:ext uri="{D42A27DB-BD31-4B8C-83A1-F6EECF244321}">
                  <p14:modId xmlns:p14="http://schemas.microsoft.com/office/powerpoint/2010/main" val="200237613"/>
                </p:ext>
              </p:extLst>
            </p:nvPr>
          </p:nvGraphicFramePr>
          <p:xfrm>
            <a:off x="4406524" y="2010336"/>
            <a:ext cx="203200" cy="241300"/>
          </p:xfrm>
          <a:graphic>
            <a:graphicData uri="http://schemas.openxmlformats.org/presentationml/2006/ole">
              <mc:AlternateContent xmlns:mc="http://schemas.openxmlformats.org/markup-compatibility/2006">
                <mc:Choice xmlns:v="urn:schemas-microsoft-com:vml" Requires="v">
                  <p:oleObj name="Equation" r:id="rId13" imgW="203040" imgH="241200" progId="Equation.DSMT4">
                    <p:embed/>
                  </p:oleObj>
                </mc:Choice>
                <mc:Fallback>
                  <p:oleObj name="Equation" r:id="rId13" imgW="203040" imgH="241200" progId="Equation.DSMT4">
                    <p:embed/>
                    <p:pic>
                      <p:nvPicPr>
                        <p:cNvPr id="100" name="Object 99">
                          <a:extLst>
                            <a:ext uri="{FF2B5EF4-FFF2-40B4-BE49-F238E27FC236}">
                              <a16:creationId xmlns:a16="http://schemas.microsoft.com/office/drawing/2014/main" id="{5239DFB5-14F6-4CF1-70AB-E3FA2008C258}"/>
                            </a:ext>
                          </a:extLst>
                        </p:cNvPr>
                        <p:cNvPicPr/>
                        <p:nvPr/>
                      </p:nvPicPr>
                      <p:blipFill>
                        <a:blip r:embed="rId14"/>
                        <a:stretch>
                          <a:fillRect/>
                        </a:stretch>
                      </p:blipFill>
                      <p:spPr>
                        <a:xfrm>
                          <a:off x="4406524" y="2010336"/>
                          <a:ext cx="203200" cy="241300"/>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3A12B913-AA5A-4D73-15E9-2420FED3D1ED}"/>
                </a:ext>
              </a:extLst>
            </p:cNvPr>
            <p:cNvGraphicFramePr>
              <a:graphicFrameLocks noChangeAspect="1"/>
            </p:cNvGraphicFramePr>
            <p:nvPr>
              <p:extLst>
                <p:ext uri="{D42A27DB-BD31-4B8C-83A1-F6EECF244321}">
                  <p14:modId xmlns:p14="http://schemas.microsoft.com/office/powerpoint/2010/main" val="1386063703"/>
                </p:ext>
              </p:extLst>
            </p:nvPr>
          </p:nvGraphicFramePr>
          <p:xfrm>
            <a:off x="4211025" y="1430898"/>
            <a:ext cx="190500" cy="228600"/>
          </p:xfrm>
          <a:graphic>
            <a:graphicData uri="http://schemas.openxmlformats.org/presentationml/2006/ole">
              <mc:AlternateContent xmlns:mc="http://schemas.openxmlformats.org/markup-compatibility/2006">
                <mc:Choice xmlns:v="urn:schemas-microsoft-com:vml" Requires="v">
                  <p:oleObj name="Equation" r:id="rId15" imgW="190440" imgH="228600" progId="Equation.DSMT4">
                    <p:embed/>
                  </p:oleObj>
                </mc:Choice>
                <mc:Fallback>
                  <p:oleObj name="Equation" r:id="rId15" imgW="190440" imgH="228600" progId="Equation.DSMT4">
                    <p:embed/>
                    <p:pic>
                      <p:nvPicPr>
                        <p:cNvPr id="106" name="Object 105">
                          <a:extLst>
                            <a:ext uri="{FF2B5EF4-FFF2-40B4-BE49-F238E27FC236}">
                              <a16:creationId xmlns:a16="http://schemas.microsoft.com/office/drawing/2014/main" id="{15AB294E-A603-EEC8-B3F3-CBF1BB7B1870}"/>
                            </a:ext>
                          </a:extLst>
                        </p:cNvPr>
                        <p:cNvPicPr/>
                        <p:nvPr/>
                      </p:nvPicPr>
                      <p:blipFill>
                        <a:blip r:embed="rId16"/>
                        <a:stretch>
                          <a:fillRect/>
                        </a:stretch>
                      </p:blipFill>
                      <p:spPr>
                        <a:xfrm>
                          <a:off x="4211025" y="1430898"/>
                          <a:ext cx="190500" cy="228600"/>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D4117742-39C2-A0D8-A139-1AF737228714}"/>
                </a:ext>
              </a:extLst>
            </p:cNvPr>
            <p:cNvGraphicFramePr>
              <a:graphicFrameLocks noChangeAspect="1"/>
            </p:cNvGraphicFramePr>
            <p:nvPr>
              <p:extLst>
                <p:ext uri="{D42A27DB-BD31-4B8C-83A1-F6EECF244321}">
                  <p14:modId xmlns:p14="http://schemas.microsoft.com/office/powerpoint/2010/main" val="1755800701"/>
                </p:ext>
              </p:extLst>
            </p:nvPr>
          </p:nvGraphicFramePr>
          <p:xfrm>
            <a:off x="3246500" y="1465624"/>
            <a:ext cx="431800" cy="228600"/>
          </p:xfrm>
          <a:graphic>
            <a:graphicData uri="http://schemas.openxmlformats.org/presentationml/2006/ole">
              <mc:AlternateContent xmlns:mc="http://schemas.openxmlformats.org/markup-compatibility/2006">
                <mc:Choice xmlns:v="urn:schemas-microsoft-com:vml" Requires="v">
                  <p:oleObj name="Equation" r:id="rId17" imgW="431640" imgH="228600" progId="Equation.DSMT4">
                    <p:embed/>
                  </p:oleObj>
                </mc:Choice>
                <mc:Fallback>
                  <p:oleObj name="Equation" r:id="rId17" imgW="431640" imgH="228600" progId="Equation.DSMT4">
                    <p:embed/>
                    <p:pic>
                      <p:nvPicPr>
                        <p:cNvPr id="107" name="Object 106">
                          <a:extLst>
                            <a:ext uri="{FF2B5EF4-FFF2-40B4-BE49-F238E27FC236}">
                              <a16:creationId xmlns:a16="http://schemas.microsoft.com/office/drawing/2014/main" id="{B2B7084A-9613-4367-78C4-8E7B6DFD2505}"/>
                            </a:ext>
                          </a:extLst>
                        </p:cNvPr>
                        <p:cNvPicPr/>
                        <p:nvPr/>
                      </p:nvPicPr>
                      <p:blipFill>
                        <a:blip r:embed="rId18"/>
                        <a:stretch>
                          <a:fillRect/>
                        </a:stretch>
                      </p:blipFill>
                      <p:spPr>
                        <a:xfrm>
                          <a:off x="3246500" y="1465624"/>
                          <a:ext cx="431800" cy="228600"/>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F236A04D-C395-ADE4-C059-10A4663D58FF}"/>
                </a:ext>
              </a:extLst>
            </p:cNvPr>
            <p:cNvGraphicFramePr>
              <a:graphicFrameLocks noChangeAspect="1"/>
            </p:cNvGraphicFramePr>
            <p:nvPr>
              <p:extLst>
                <p:ext uri="{D42A27DB-BD31-4B8C-83A1-F6EECF244321}">
                  <p14:modId xmlns:p14="http://schemas.microsoft.com/office/powerpoint/2010/main" val="1712203472"/>
                </p:ext>
              </p:extLst>
            </p:nvPr>
          </p:nvGraphicFramePr>
          <p:xfrm>
            <a:off x="3541270" y="992224"/>
            <a:ext cx="457200" cy="228600"/>
          </p:xfrm>
          <a:graphic>
            <a:graphicData uri="http://schemas.openxmlformats.org/presentationml/2006/ole">
              <mc:AlternateContent xmlns:mc="http://schemas.openxmlformats.org/markup-compatibility/2006">
                <mc:Choice xmlns:v="urn:schemas-microsoft-com:vml" Requires="v">
                  <p:oleObj name="Equation" r:id="rId19" imgW="457200" imgH="228600" progId="Equation.DSMT4">
                    <p:embed/>
                  </p:oleObj>
                </mc:Choice>
                <mc:Fallback>
                  <p:oleObj name="Equation" r:id="rId19" imgW="457200" imgH="228600" progId="Equation.DSMT4">
                    <p:embed/>
                    <p:pic>
                      <p:nvPicPr>
                        <p:cNvPr id="108" name="Object 107">
                          <a:extLst>
                            <a:ext uri="{FF2B5EF4-FFF2-40B4-BE49-F238E27FC236}">
                              <a16:creationId xmlns:a16="http://schemas.microsoft.com/office/drawing/2014/main" id="{79BBB113-2778-E5E5-A4EC-52A320F4E1A2}"/>
                            </a:ext>
                          </a:extLst>
                        </p:cNvPr>
                        <p:cNvPicPr/>
                        <p:nvPr/>
                      </p:nvPicPr>
                      <p:blipFill>
                        <a:blip r:embed="rId20"/>
                        <a:stretch>
                          <a:fillRect/>
                        </a:stretch>
                      </p:blipFill>
                      <p:spPr>
                        <a:xfrm>
                          <a:off x="3541270" y="992224"/>
                          <a:ext cx="457200" cy="228600"/>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2995FCB4-ADC2-111A-9D85-CD4CD71E5C80}"/>
                </a:ext>
              </a:extLst>
            </p:cNvPr>
            <p:cNvGraphicFramePr>
              <a:graphicFrameLocks noChangeAspect="1"/>
            </p:cNvGraphicFramePr>
            <p:nvPr>
              <p:extLst>
                <p:ext uri="{D42A27DB-BD31-4B8C-83A1-F6EECF244321}">
                  <p14:modId xmlns:p14="http://schemas.microsoft.com/office/powerpoint/2010/main" val="1832481707"/>
                </p:ext>
              </p:extLst>
            </p:nvPr>
          </p:nvGraphicFramePr>
          <p:xfrm>
            <a:off x="2631124" y="1314303"/>
            <a:ext cx="431800" cy="228600"/>
          </p:xfrm>
          <a:graphic>
            <a:graphicData uri="http://schemas.openxmlformats.org/presentationml/2006/ole">
              <mc:AlternateContent xmlns:mc="http://schemas.openxmlformats.org/markup-compatibility/2006">
                <mc:Choice xmlns:v="urn:schemas-microsoft-com:vml" Requires="v">
                  <p:oleObj name="Equation" r:id="rId21" imgW="431640" imgH="228600" progId="Equation.DSMT4">
                    <p:embed/>
                  </p:oleObj>
                </mc:Choice>
                <mc:Fallback>
                  <p:oleObj name="Equation" r:id="rId21" imgW="431640" imgH="228600" progId="Equation.DSMT4">
                    <p:embed/>
                    <p:pic>
                      <p:nvPicPr>
                        <p:cNvPr id="109" name="Object 108">
                          <a:extLst>
                            <a:ext uri="{FF2B5EF4-FFF2-40B4-BE49-F238E27FC236}">
                              <a16:creationId xmlns:a16="http://schemas.microsoft.com/office/drawing/2014/main" id="{FD3ECFE9-2B50-9EEA-23F2-7B6B6DDF58B6}"/>
                            </a:ext>
                          </a:extLst>
                        </p:cNvPr>
                        <p:cNvPicPr/>
                        <p:nvPr/>
                      </p:nvPicPr>
                      <p:blipFill>
                        <a:blip r:embed="rId22"/>
                        <a:stretch>
                          <a:fillRect/>
                        </a:stretch>
                      </p:blipFill>
                      <p:spPr>
                        <a:xfrm>
                          <a:off x="2631124" y="1314303"/>
                          <a:ext cx="431800" cy="228600"/>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0A1B3AF4-87FF-5280-BA4E-7E55E8B4E1C3}"/>
                </a:ext>
              </a:extLst>
            </p:cNvPr>
            <p:cNvGraphicFramePr>
              <a:graphicFrameLocks noChangeAspect="1"/>
            </p:cNvGraphicFramePr>
            <p:nvPr>
              <p:extLst>
                <p:ext uri="{D42A27DB-BD31-4B8C-83A1-F6EECF244321}">
                  <p14:modId xmlns:p14="http://schemas.microsoft.com/office/powerpoint/2010/main" val="2153282570"/>
                </p:ext>
              </p:extLst>
            </p:nvPr>
          </p:nvGraphicFramePr>
          <p:xfrm>
            <a:off x="2867952" y="1799526"/>
            <a:ext cx="431800" cy="228600"/>
          </p:xfrm>
          <a:graphic>
            <a:graphicData uri="http://schemas.openxmlformats.org/presentationml/2006/ole">
              <mc:AlternateContent xmlns:mc="http://schemas.openxmlformats.org/markup-compatibility/2006">
                <mc:Choice xmlns:v="urn:schemas-microsoft-com:vml" Requires="v">
                  <p:oleObj name="Equation" r:id="rId23" imgW="431640" imgH="228600" progId="Equation.DSMT4">
                    <p:embed/>
                  </p:oleObj>
                </mc:Choice>
                <mc:Fallback>
                  <p:oleObj name="Equation" r:id="rId23" imgW="431640" imgH="228600" progId="Equation.DSMT4">
                    <p:embed/>
                    <p:pic>
                      <p:nvPicPr>
                        <p:cNvPr id="110" name="Object 109">
                          <a:extLst>
                            <a:ext uri="{FF2B5EF4-FFF2-40B4-BE49-F238E27FC236}">
                              <a16:creationId xmlns:a16="http://schemas.microsoft.com/office/drawing/2014/main" id="{C4BC8251-0D68-54BF-3477-87BAC45CD032}"/>
                            </a:ext>
                          </a:extLst>
                        </p:cNvPr>
                        <p:cNvPicPr/>
                        <p:nvPr/>
                      </p:nvPicPr>
                      <p:blipFill>
                        <a:blip r:embed="rId24"/>
                        <a:stretch>
                          <a:fillRect/>
                        </a:stretch>
                      </p:blipFill>
                      <p:spPr>
                        <a:xfrm>
                          <a:off x="2867952" y="1799526"/>
                          <a:ext cx="431800" cy="22860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947DBD9C-9FCB-A441-A82C-740293DA9336}"/>
                </a:ext>
              </a:extLst>
            </p:cNvPr>
            <p:cNvGraphicFramePr>
              <a:graphicFrameLocks noChangeAspect="1"/>
            </p:cNvGraphicFramePr>
            <p:nvPr>
              <p:extLst>
                <p:ext uri="{D42A27DB-BD31-4B8C-83A1-F6EECF244321}">
                  <p14:modId xmlns:p14="http://schemas.microsoft.com/office/powerpoint/2010/main" val="3443742384"/>
                </p:ext>
              </p:extLst>
            </p:nvPr>
          </p:nvGraphicFramePr>
          <p:xfrm>
            <a:off x="3353163" y="2066291"/>
            <a:ext cx="431800" cy="228600"/>
          </p:xfrm>
          <a:graphic>
            <a:graphicData uri="http://schemas.openxmlformats.org/presentationml/2006/ole">
              <mc:AlternateContent xmlns:mc="http://schemas.openxmlformats.org/markup-compatibility/2006">
                <mc:Choice xmlns:v="urn:schemas-microsoft-com:vml" Requires="v">
                  <p:oleObj name="Equation" r:id="rId25" imgW="431640" imgH="228600" progId="Equation.DSMT4">
                    <p:embed/>
                  </p:oleObj>
                </mc:Choice>
                <mc:Fallback>
                  <p:oleObj name="Equation" r:id="rId25" imgW="431640" imgH="228600" progId="Equation.DSMT4">
                    <p:embed/>
                    <p:pic>
                      <p:nvPicPr>
                        <p:cNvPr id="111" name="Object 110">
                          <a:extLst>
                            <a:ext uri="{FF2B5EF4-FFF2-40B4-BE49-F238E27FC236}">
                              <a16:creationId xmlns:a16="http://schemas.microsoft.com/office/drawing/2014/main" id="{02C07FA1-3568-7F4E-4463-83A2FC717B94}"/>
                            </a:ext>
                          </a:extLst>
                        </p:cNvPr>
                        <p:cNvPicPr/>
                        <p:nvPr/>
                      </p:nvPicPr>
                      <p:blipFill>
                        <a:blip r:embed="rId26"/>
                        <a:stretch>
                          <a:fillRect/>
                        </a:stretch>
                      </p:blipFill>
                      <p:spPr>
                        <a:xfrm>
                          <a:off x="3353163" y="2066291"/>
                          <a:ext cx="431800" cy="228600"/>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E69B455F-98FE-B14F-809A-49F01ED8CA9E}"/>
                </a:ext>
              </a:extLst>
            </p:cNvPr>
            <p:cNvGraphicFramePr>
              <a:graphicFrameLocks noChangeAspect="1"/>
            </p:cNvGraphicFramePr>
            <p:nvPr>
              <p:extLst>
                <p:ext uri="{D42A27DB-BD31-4B8C-83A1-F6EECF244321}">
                  <p14:modId xmlns:p14="http://schemas.microsoft.com/office/powerpoint/2010/main" val="4026787202"/>
                </p:ext>
              </p:extLst>
            </p:nvPr>
          </p:nvGraphicFramePr>
          <p:xfrm>
            <a:off x="2822767" y="2126555"/>
            <a:ext cx="419100" cy="228600"/>
          </p:xfrm>
          <a:graphic>
            <a:graphicData uri="http://schemas.openxmlformats.org/presentationml/2006/ole">
              <mc:AlternateContent xmlns:mc="http://schemas.openxmlformats.org/markup-compatibility/2006">
                <mc:Choice xmlns:v="urn:schemas-microsoft-com:vml" Requires="v">
                  <p:oleObj name="Equation" r:id="rId27" imgW="419040" imgH="228600" progId="Equation.DSMT4">
                    <p:embed/>
                  </p:oleObj>
                </mc:Choice>
                <mc:Fallback>
                  <p:oleObj name="Equation" r:id="rId27" imgW="419040" imgH="228600" progId="Equation.DSMT4">
                    <p:embed/>
                    <p:pic>
                      <p:nvPicPr>
                        <p:cNvPr id="112" name="Object 111">
                          <a:extLst>
                            <a:ext uri="{FF2B5EF4-FFF2-40B4-BE49-F238E27FC236}">
                              <a16:creationId xmlns:a16="http://schemas.microsoft.com/office/drawing/2014/main" id="{0E4D89A5-C5A0-1D44-D530-D602FB253616}"/>
                            </a:ext>
                          </a:extLst>
                        </p:cNvPr>
                        <p:cNvPicPr/>
                        <p:nvPr/>
                      </p:nvPicPr>
                      <p:blipFill>
                        <a:blip r:embed="rId28"/>
                        <a:stretch>
                          <a:fillRect/>
                        </a:stretch>
                      </p:blipFill>
                      <p:spPr>
                        <a:xfrm>
                          <a:off x="2822767" y="2126555"/>
                          <a:ext cx="419100" cy="228600"/>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468688CA-FE10-0516-879A-328E699B1CE8}"/>
                </a:ext>
              </a:extLst>
            </p:cNvPr>
            <p:cNvGraphicFramePr>
              <a:graphicFrameLocks noChangeAspect="1"/>
            </p:cNvGraphicFramePr>
            <p:nvPr>
              <p:extLst>
                <p:ext uri="{D42A27DB-BD31-4B8C-83A1-F6EECF244321}">
                  <p14:modId xmlns:p14="http://schemas.microsoft.com/office/powerpoint/2010/main" val="2363440182"/>
                </p:ext>
              </p:extLst>
            </p:nvPr>
          </p:nvGraphicFramePr>
          <p:xfrm>
            <a:off x="3207294" y="2488572"/>
            <a:ext cx="419100" cy="228600"/>
          </p:xfrm>
          <a:graphic>
            <a:graphicData uri="http://schemas.openxmlformats.org/presentationml/2006/ole">
              <mc:AlternateContent xmlns:mc="http://schemas.openxmlformats.org/markup-compatibility/2006">
                <mc:Choice xmlns:v="urn:schemas-microsoft-com:vml" Requires="v">
                  <p:oleObj name="Equation" r:id="rId29" imgW="419040" imgH="228600" progId="Equation.DSMT4">
                    <p:embed/>
                  </p:oleObj>
                </mc:Choice>
                <mc:Fallback>
                  <p:oleObj name="Equation" r:id="rId29" imgW="419040" imgH="228600" progId="Equation.DSMT4">
                    <p:embed/>
                    <p:pic>
                      <p:nvPicPr>
                        <p:cNvPr id="113" name="Object 112">
                          <a:extLst>
                            <a:ext uri="{FF2B5EF4-FFF2-40B4-BE49-F238E27FC236}">
                              <a16:creationId xmlns:a16="http://schemas.microsoft.com/office/drawing/2014/main" id="{7A317E47-A777-F37F-1AF0-78C4BE311189}"/>
                            </a:ext>
                          </a:extLst>
                        </p:cNvPr>
                        <p:cNvPicPr/>
                        <p:nvPr/>
                      </p:nvPicPr>
                      <p:blipFill>
                        <a:blip r:embed="rId30"/>
                        <a:stretch>
                          <a:fillRect/>
                        </a:stretch>
                      </p:blipFill>
                      <p:spPr>
                        <a:xfrm>
                          <a:off x="3207294" y="2488572"/>
                          <a:ext cx="419100" cy="228600"/>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32951A7D-9ED9-8AFC-1CF4-03A968C4871B}"/>
                </a:ext>
              </a:extLst>
            </p:cNvPr>
            <p:cNvGraphicFramePr>
              <a:graphicFrameLocks noChangeAspect="1"/>
            </p:cNvGraphicFramePr>
            <p:nvPr>
              <p:extLst>
                <p:ext uri="{D42A27DB-BD31-4B8C-83A1-F6EECF244321}">
                  <p14:modId xmlns:p14="http://schemas.microsoft.com/office/powerpoint/2010/main" val="687732033"/>
                </p:ext>
              </p:extLst>
            </p:nvPr>
          </p:nvGraphicFramePr>
          <p:xfrm>
            <a:off x="3691291" y="1391611"/>
            <a:ext cx="444500" cy="228600"/>
          </p:xfrm>
          <a:graphic>
            <a:graphicData uri="http://schemas.openxmlformats.org/presentationml/2006/ole">
              <mc:AlternateContent xmlns:mc="http://schemas.openxmlformats.org/markup-compatibility/2006">
                <mc:Choice xmlns:v="urn:schemas-microsoft-com:vml" Requires="v">
                  <p:oleObj name="Equation" r:id="rId31" imgW="444240" imgH="228600" progId="Equation.DSMT4">
                    <p:embed/>
                  </p:oleObj>
                </mc:Choice>
                <mc:Fallback>
                  <p:oleObj name="Equation" r:id="rId31" imgW="444240" imgH="228600" progId="Equation.DSMT4">
                    <p:embed/>
                    <p:pic>
                      <p:nvPicPr>
                        <p:cNvPr id="114" name="Object 113">
                          <a:extLst>
                            <a:ext uri="{FF2B5EF4-FFF2-40B4-BE49-F238E27FC236}">
                              <a16:creationId xmlns:a16="http://schemas.microsoft.com/office/drawing/2014/main" id="{E74516F9-4788-758F-643E-7988D63E6A5F}"/>
                            </a:ext>
                          </a:extLst>
                        </p:cNvPr>
                        <p:cNvPicPr/>
                        <p:nvPr/>
                      </p:nvPicPr>
                      <p:blipFill>
                        <a:blip r:embed="rId32"/>
                        <a:stretch>
                          <a:fillRect/>
                        </a:stretch>
                      </p:blipFill>
                      <p:spPr>
                        <a:xfrm>
                          <a:off x="3691291" y="1391611"/>
                          <a:ext cx="444500" cy="228600"/>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BAACAD15-6BBF-0218-BF2F-CBBEC6596206}"/>
                </a:ext>
              </a:extLst>
            </p:cNvPr>
            <p:cNvGraphicFramePr>
              <a:graphicFrameLocks noChangeAspect="1"/>
            </p:cNvGraphicFramePr>
            <p:nvPr>
              <p:extLst>
                <p:ext uri="{D42A27DB-BD31-4B8C-83A1-F6EECF244321}">
                  <p14:modId xmlns:p14="http://schemas.microsoft.com/office/powerpoint/2010/main" val="287393336"/>
                </p:ext>
              </p:extLst>
            </p:nvPr>
          </p:nvGraphicFramePr>
          <p:xfrm>
            <a:off x="3895123" y="2389497"/>
            <a:ext cx="431800" cy="228600"/>
          </p:xfrm>
          <a:graphic>
            <a:graphicData uri="http://schemas.openxmlformats.org/presentationml/2006/ole">
              <mc:AlternateContent xmlns:mc="http://schemas.openxmlformats.org/markup-compatibility/2006">
                <mc:Choice xmlns:v="urn:schemas-microsoft-com:vml" Requires="v">
                  <p:oleObj name="Equation" r:id="rId33" imgW="431640" imgH="228600" progId="Equation.DSMT4">
                    <p:embed/>
                  </p:oleObj>
                </mc:Choice>
                <mc:Fallback>
                  <p:oleObj name="Equation" r:id="rId33" imgW="431640" imgH="228600" progId="Equation.DSMT4">
                    <p:embed/>
                    <p:pic>
                      <p:nvPicPr>
                        <p:cNvPr id="115" name="Object 114">
                          <a:extLst>
                            <a:ext uri="{FF2B5EF4-FFF2-40B4-BE49-F238E27FC236}">
                              <a16:creationId xmlns:a16="http://schemas.microsoft.com/office/drawing/2014/main" id="{933D8390-7FBD-5ECD-DE10-A6C1B429AD57}"/>
                            </a:ext>
                          </a:extLst>
                        </p:cNvPr>
                        <p:cNvPicPr/>
                        <p:nvPr/>
                      </p:nvPicPr>
                      <p:blipFill>
                        <a:blip r:embed="rId34"/>
                        <a:stretch>
                          <a:fillRect/>
                        </a:stretch>
                      </p:blipFill>
                      <p:spPr>
                        <a:xfrm>
                          <a:off x="3895123" y="2389497"/>
                          <a:ext cx="431800" cy="228600"/>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071776BB-FE7B-1520-C8DD-DE1F3FB1F94C}"/>
                </a:ext>
              </a:extLst>
            </p:cNvPr>
            <p:cNvGraphicFramePr>
              <a:graphicFrameLocks noChangeAspect="1"/>
            </p:cNvGraphicFramePr>
            <p:nvPr>
              <p:extLst>
                <p:ext uri="{D42A27DB-BD31-4B8C-83A1-F6EECF244321}">
                  <p14:modId xmlns:p14="http://schemas.microsoft.com/office/powerpoint/2010/main" val="3703517354"/>
                </p:ext>
              </p:extLst>
            </p:nvPr>
          </p:nvGraphicFramePr>
          <p:xfrm>
            <a:off x="4013294" y="2077210"/>
            <a:ext cx="431800" cy="228600"/>
          </p:xfrm>
          <a:graphic>
            <a:graphicData uri="http://schemas.openxmlformats.org/presentationml/2006/ole">
              <mc:AlternateContent xmlns:mc="http://schemas.openxmlformats.org/markup-compatibility/2006">
                <mc:Choice xmlns:v="urn:schemas-microsoft-com:vml" Requires="v">
                  <p:oleObj name="Equation" r:id="rId35" imgW="431640" imgH="228600" progId="Equation.DSMT4">
                    <p:embed/>
                  </p:oleObj>
                </mc:Choice>
                <mc:Fallback>
                  <p:oleObj name="Equation" r:id="rId35" imgW="431640" imgH="228600" progId="Equation.DSMT4">
                    <p:embed/>
                    <p:pic>
                      <p:nvPicPr>
                        <p:cNvPr id="116" name="Object 115">
                          <a:extLst>
                            <a:ext uri="{FF2B5EF4-FFF2-40B4-BE49-F238E27FC236}">
                              <a16:creationId xmlns:a16="http://schemas.microsoft.com/office/drawing/2014/main" id="{E6B95235-F44A-28FA-CB91-D0EA301DE854}"/>
                            </a:ext>
                          </a:extLst>
                        </p:cNvPr>
                        <p:cNvPicPr/>
                        <p:nvPr/>
                      </p:nvPicPr>
                      <p:blipFill>
                        <a:blip r:embed="rId36"/>
                        <a:stretch>
                          <a:fillRect/>
                        </a:stretch>
                      </p:blipFill>
                      <p:spPr>
                        <a:xfrm>
                          <a:off x="4013294" y="2077210"/>
                          <a:ext cx="431800" cy="228600"/>
                        </a:xfrm>
                        <a:prstGeom prst="rect">
                          <a:avLst/>
                        </a:prstGeom>
                      </p:spPr>
                    </p:pic>
                  </p:oleObj>
                </mc:Fallback>
              </mc:AlternateContent>
            </a:graphicData>
          </a:graphic>
        </p:graphicFrame>
        <p:sp>
          <p:nvSpPr>
            <p:cNvPr id="37" name="TextBox 36">
              <a:extLst>
                <a:ext uri="{FF2B5EF4-FFF2-40B4-BE49-F238E27FC236}">
                  <a16:creationId xmlns:a16="http://schemas.microsoft.com/office/drawing/2014/main" id="{0CAA6AC6-8FE7-04F9-1669-AC11E3B3FEE8}"/>
                </a:ext>
              </a:extLst>
            </p:cNvPr>
            <p:cNvSpPr txBox="1"/>
            <p:nvPr/>
          </p:nvSpPr>
          <p:spPr>
            <a:xfrm>
              <a:off x="2404374" y="2109305"/>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38" name="TextBox 37">
              <a:extLst>
                <a:ext uri="{FF2B5EF4-FFF2-40B4-BE49-F238E27FC236}">
                  <a16:creationId xmlns:a16="http://schemas.microsoft.com/office/drawing/2014/main" id="{120FEF15-EE89-5DC2-81EF-96B95A80FEA0}"/>
                </a:ext>
              </a:extLst>
            </p:cNvPr>
            <p:cNvSpPr txBox="1"/>
            <p:nvPr/>
          </p:nvSpPr>
          <p:spPr>
            <a:xfrm flipH="1">
              <a:off x="3771089" y="2544457"/>
              <a:ext cx="185018"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39" name="TextBox 38">
              <a:extLst>
                <a:ext uri="{FF2B5EF4-FFF2-40B4-BE49-F238E27FC236}">
                  <a16:creationId xmlns:a16="http://schemas.microsoft.com/office/drawing/2014/main" id="{F52C67E3-7862-4BEE-3DAC-FA1A7A3AB708}"/>
                </a:ext>
              </a:extLst>
            </p:cNvPr>
            <p:cNvSpPr txBox="1"/>
            <p:nvPr/>
          </p:nvSpPr>
          <p:spPr>
            <a:xfrm>
              <a:off x="4170441" y="1683254"/>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40" name="TextBox 39">
              <a:extLst>
                <a:ext uri="{FF2B5EF4-FFF2-40B4-BE49-F238E27FC236}">
                  <a16:creationId xmlns:a16="http://schemas.microsoft.com/office/drawing/2014/main" id="{4BD914C2-E226-4DD2-BB00-D83BB1C747FA}"/>
                </a:ext>
              </a:extLst>
            </p:cNvPr>
            <p:cNvSpPr txBox="1"/>
            <p:nvPr/>
          </p:nvSpPr>
          <p:spPr>
            <a:xfrm flipH="1">
              <a:off x="3301078" y="834754"/>
              <a:ext cx="210655"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D</a:t>
              </a:r>
            </a:p>
          </p:txBody>
        </p:sp>
        <p:cxnSp>
          <p:nvCxnSpPr>
            <p:cNvPr id="41" name="Straight Arrow Connector 40">
              <a:extLst>
                <a:ext uri="{FF2B5EF4-FFF2-40B4-BE49-F238E27FC236}">
                  <a16:creationId xmlns:a16="http://schemas.microsoft.com/office/drawing/2014/main" id="{0FF719ED-B655-AC64-900F-7FDB85F5E7A6}"/>
                </a:ext>
              </a:extLst>
            </p:cNvPr>
            <p:cNvCxnSpPr>
              <a:cxnSpLocks/>
            </p:cNvCxnSpPr>
            <p:nvPr/>
          </p:nvCxnSpPr>
          <p:spPr>
            <a:xfrm>
              <a:off x="3774560" y="2585831"/>
              <a:ext cx="11227" cy="4393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3B6ADA56-0561-092B-5EE3-75BA08347D1D}"/>
                </a:ext>
              </a:extLst>
            </p:cNvPr>
            <p:cNvSpPr txBox="1"/>
            <p:nvPr/>
          </p:nvSpPr>
          <p:spPr>
            <a:xfrm>
              <a:off x="3795527" y="2891533"/>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500 N</a:t>
              </a:r>
            </a:p>
          </p:txBody>
        </p:sp>
        <p:cxnSp>
          <p:nvCxnSpPr>
            <p:cNvPr id="43" name="Straight Arrow Connector 42">
              <a:extLst>
                <a:ext uri="{FF2B5EF4-FFF2-40B4-BE49-F238E27FC236}">
                  <a16:creationId xmlns:a16="http://schemas.microsoft.com/office/drawing/2014/main" id="{AC925144-E843-B5DD-5E94-9B681931DB62}"/>
                </a:ext>
              </a:extLst>
            </p:cNvPr>
            <p:cNvCxnSpPr>
              <a:cxnSpLocks/>
            </p:cNvCxnSpPr>
            <p:nvPr/>
          </p:nvCxnSpPr>
          <p:spPr>
            <a:xfrm flipH="1">
              <a:off x="3532726" y="2612351"/>
              <a:ext cx="229819" cy="2085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C2F09AB9-19AC-53CB-D85E-15397304A80E}"/>
                </a:ext>
              </a:extLst>
            </p:cNvPr>
            <p:cNvSpPr txBox="1"/>
            <p:nvPr/>
          </p:nvSpPr>
          <p:spPr>
            <a:xfrm>
              <a:off x="3164661" y="2830002"/>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200 N</a:t>
              </a:r>
            </a:p>
          </p:txBody>
        </p:sp>
        <p:cxnSp>
          <p:nvCxnSpPr>
            <p:cNvPr id="45" name="Straight Arrow Connector 44">
              <a:extLst>
                <a:ext uri="{FF2B5EF4-FFF2-40B4-BE49-F238E27FC236}">
                  <a16:creationId xmlns:a16="http://schemas.microsoft.com/office/drawing/2014/main" id="{FF3E6351-866A-21BD-BAE8-87D4FE5E5579}"/>
                </a:ext>
              </a:extLst>
            </p:cNvPr>
            <p:cNvCxnSpPr>
              <a:cxnSpLocks/>
            </p:cNvCxnSpPr>
            <p:nvPr/>
          </p:nvCxnSpPr>
          <p:spPr>
            <a:xfrm>
              <a:off x="2444255" y="918523"/>
              <a:ext cx="239124" cy="2180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A94EB377-F0CC-3FB4-636E-A09DC484E666}"/>
                </a:ext>
              </a:extLst>
            </p:cNvPr>
            <p:cNvCxnSpPr/>
            <p:nvPr/>
          </p:nvCxnSpPr>
          <p:spPr>
            <a:xfrm flipV="1">
              <a:off x="2444255" y="589424"/>
              <a:ext cx="0" cy="3290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7" name="Straight Arrow Connector 46">
              <a:extLst>
                <a:ext uri="{FF2B5EF4-FFF2-40B4-BE49-F238E27FC236}">
                  <a16:creationId xmlns:a16="http://schemas.microsoft.com/office/drawing/2014/main" id="{AA484D64-94D7-451A-7846-D5924FA1C7C6}"/>
                </a:ext>
              </a:extLst>
            </p:cNvPr>
            <p:cNvCxnSpPr>
              <a:cxnSpLocks/>
            </p:cNvCxnSpPr>
            <p:nvPr/>
          </p:nvCxnSpPr>
          <p:spPr>
            <a:xfrm flipH="1">
              <a:off x="2196269" y="918523"/>
              <a:ext cx="247986" cy="1838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8" name="TextBox 47">
              <a:extLst>
                <a:ext uri="{FF2B5EF4-FFF2-40B4-BE49-F238E27FC236}">
                  <a16:creationId xmlns:a16="http://schemas.microsoft.com/office/drawing/2014/main" id="{751A1B62-B465-70F7-0588-7C9238CC5C13}"/>
                </a:ext>
              </a:extLst>
            </p:cNvPr>
            <p:cNvSpPr txBox="1"/>
            <p:nvPr/>
          </p:nvSpPr>
          <p:spPr>
            <a:xfrm>
              <a:off x="2166684" y="1039372"/>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49" name="TextBox 48">
              <a:extLst>
                <a:ext uri="{FF2B5EF4-FFF2-40B4-BE49-F238E27FC236}">
                  <a16:creationId xmlns:a16="http://schemas.microsoft.com/office/drawing/2014/main" id="{00FC4162-34C2-E587-4187-952E3071CE14}"/>
                </a:ext>
              </a:extLst>
            </p:cNvPr>
            <p:cNvSpPr txBox="1"/>
            <p:nvPr/>
          </p:nvSpPr>
          <p:spPr>
            <a:xfrm>
              <a:off x="2657442" y="896375"/>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50" name="TextBox 49">
              <a:extLst>
                <a:ext uri="{FF2B5EF4-FFF2-40B4-BE49-F238E27FC236}">
                  <a16:creationId xmlns:a16="http://schemas.microsoft.com/office/drawing/2014/main" id="{034CEB26-4F45-AE80-431F-2B40853DE909}"/>
                </a:ext>
              </a:extLst>
            </p:cNvPr>
            <p:cNvSpPr txBox="1"/>
            <p:nvPr/>
          </p:nvSpPr>
          <p:spPr>
            <a:xfrm>
              <a:off x="2455338" y="436549"/>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grpSp>
      <p:sp>
        <p:nvSpPr>
          <p:cNvPr id="52" name="TextBox 51">
            <a:extLst>
              <a:ext uri="{FF2B5EF4-FFF2-40B4-BE49-F238E27FC236}">
                <a16:creationId xmlns:a16="http://schemas.microsoft.com/office/drawing/2014/main" id="{29766748-80BD-0B05-AF8E-A7884A9865A4}"/>
              </a:ext>
            </a:extLst>
          </p:cNvPr>
          <p:cNvSpPr txBox="1"/>
          <p:nvPr/>
        </p:nvSpPr>
        <p:spPr>
          <a:xfrm>
            <a:off x="623821" y="294829"/>
            <a:ext cx="4572000" cy="4801314"/>
          </a:xfrm>
          <a:prstGeom prst="rect">
            <a:avLst/>
          </a:prstGeom>
          <a:noFill/>
        </p:spPr>
        <p:txBody>
          <a:bodyPr wrap="square">
            <a:spAutoFit/>
          </a:bodyPr>
          <a:lstStyle/>
          <a:p>
            <a:r>
              <a:rPr lang="en-US" dirty="0"/>
              <a:t>Free body diagrams of the forces at the four pins are shown. To make these free body diagrams useful we need to define the unit vectors. Then we can form the force equilibrium equations at each pin and collect and solve those equations. We will use a symbolic MATLAB solution method.</a:t>
            </a:r>
          </a:p>
          <a:p>
            <a:endParaRPr lang="en-US" dirty="0"/>
          </a:p>
          <a:p>
            <a:r>
              <a:rPr lang="en-US" dirty="0"/>
              <a:t>First, get the unit vectors that define the directions of the member forces at the pins and the applied and reaction forces. Note that, as for the two-dimensional trusses, we will show the member forces at the pins as if those members are in tension so the unit vectors that define those forces will always act away from the pins along the various members. </a:t>
            </a:r>
          </a:p>
        </p:txBody>
      </p:sp>
    </p:spTree>
    <p:extLst>
      <p:ext uri="{BB962C8B-B14F-4D97-AF65-F5344CB8AC3E}">
        <p14:creationId xmlns:p14="http://schemas.microsoft.com/office/powerpoint/2010/main" val="4068236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F2AB9C-4E0D-C6AB-93B2-D055CC214DE6}"/>
              </a:ext>
            </a:extLst>
          </p:cNvPr>
          <p:cNvSpPr txBox="1"/>
          <p:nvPr/>
        </p:nvSpPr>
        <p:spPr>
          <a:xfrm>
            <a:off x="990600" y="1524000"/>
            <a:ext cx="4572000" cy="4247317"/>
          </a:xfrm>
          <a:prstGeom prst="rect">
            <a:avLst/>
          </a:prstGeom>
          <a:noFill/>
        </p:spPr>
        <p:txBody>
          <a:bodyPr wrap="square">
            <a:spAutoFit/>
          </a:bodyPr>
          <a:lstStyle/>
          <a:p>
            <a:r>
              <a:rPr lang="en-US" dirty="0"/>
              <a:t>DA = [ 3 0 -5];</a:t>
            </a:r>
          </a:p>
          <a:p>
            <a:r>
              <a:rPr lang="en-US" dirty="0" err="1"/>
              <a:t>eDA</a:t>
            </a:r>
            <a:r>
              <a:rPr lang="en-US" dirty="0"/>
              <a:t> = DA/norm(DA);</a:t>
            </a:r>
          </a:p>
          <a:p>
            <a:r>
              <a:rPr lang="en-US" dirty="0"/>
              <a:t>DC = [ -3 0 -5];</a:t>
            </a:r>
          </a:p>
          <a:p>
            <a:r>
              <a:rPr lang="en-US" dirty="0" err="1"/>
              <a:t>eDC</a:t>
            </a:r>
            <a:r>
              <a:rPr lang="en-US" dirty="0"/>
              <a:t> = DC/norm(DC);</a:t>
            </a:r>
          </a:p>
          <a:p>
            <a:r>
              <a:rPr lang="en-US" dirty="0"/>
              <a:t>DB = [ 0 4 -5];</a:t>
            </a:r>
          </a:p>
          <a:p>
            <a:r>
              <a:rPr lang="en-US" dirty="0" err="1"/>
              <a:t>eDB</a:t>
            </a:r>
            <a:r>
              <a:rPr lang="en-US" dirty="0"/>
              <a:t> = DB/norm(DB);</a:t>
            </a:r>
          </a:p>
          <a:p>
            <a:r>
              <a:rPr lang="en-US" dirty="0" err="1"/>
              <a:t>eAD</a:t>
            </a:r>
            <a:r>
              <a:rPr lang="en-US" dirty="0"/>
              <a:t> = - </a:t>
            </a:r>
            <a:r>
              <a:rPr lang="en-US" dirty="0" err="1"/>
              <a:t>eDA</a:t>
            </a:r>
            <a:r>
              <a:rPr lang="en-US" dirty="0"/>
              <a:t>;</a:t>
            </a:r>
          </a:p>
          <a:p>
            <a:r>
              <a:rPr lang="en-US" dirty="0"/>
              <a:t>AB = [ -3 4 0];</a:t>
            </a:r>
          </a:p>
          <a:p>
            <a:r>
              <a:rPr lang="en-US" dirty="0" err="1"/>
              <a:t>eAB</a:t>
            </a:r>
            <a:r>
              <a:rPr lang="en-US" dirty="0"/>
              <a:t> = AB/norm(AB);</a:t>
            </a:r>
          </a:p>
          <a:p>
            <a:r>
              <a:rPr lang="en-US" dirty="0" err="1"/>
              <a:t>eCD</a:t>
            </a:r>
            <a:r>
              <a:rPr lang="en-US" dirty="0"/>
              <a:t> = - </a:t>
            </a:r>
            <a:r>
              <a:rPr lang="en-US" dirty="0" err="1"/>
              <a:t>eDC</a:t>
            </a:r>
            <a:r>
              <a:rPr lang="en-US" dirty="0"/>
              <a:t>;</a:t>
            </a:r>
          </a:p>
          <a:p>
            <a:r>
              <a:rPr lang="en-US" dirty="0"/>
              <a:t>CB = [ 3 4 0];</a:t>
            </a:r>
          </a:p>
          <a:p>
            <a:r>
              <a:rPr lang="en-US" dirty="0" err="1"/>
              <a:t>eCB</a:t>
            </a:r>
            <a:r>
              <a:rPr lang="en-US" dirty="0"/>
              <a:t> = CB/norm(CB);</a:t>
            </a:r>
          </a:p>
          <a:p>
            <a:r>
              <a:rPr lang="en-US" dirty="0" err="1"/>
              <a:t>eBD</a:t>
            </a:r>
            <a:r>
              <a:rPr lang="en-US" dirty="0"/>
              <a:t> = - </a:t>
            </a:r>
            <a:r>
              <a:rPr lang="en-US" dirty="0" err="1"/>
              <a:t>eDB</a:t>
            </a:r>
            <a:r>
              <a:rPr lang="en-US" dirty="0"/>
              <a:t>;</a:t>
            </a:r>
          </a:p>
          <a:p>
            <a:r>
              <a:rPr lang="en-US" dirty="0" err="1"/>
              <a:t>eBA</a:t>
            </a:r>
            <a:r>
              <a:rPr lang="en-US" dirty="0"/>
              <a:t> = - </a:t>
            </a:r>
            <a:r>
              <a:rPr lang="en-US" dirty="0" err="1"/>
              <a:t>eAB</a:t>
            </a:r>
            <a:r>
              <a:rPr lang="en-US" dirty="0"/>
              <a:t>;</a:t>
            </a:r>
          </a:p>
          <a:p>
            <a:r>
              <a:rPr lang="en-US" dirty="0" err="1"/>
              <a:t>eBC</a:t>
            </a:r>
            <a:r>
              <a:rPr lang="en-US" dirty="0"/>
              <a:t> = - </a:t>
            </a:r>
            <a:r>
              <a:rPr lang="en-US" dirty="0" err="1"/>
              <a:t>eCB</a:t>
            </a:r>
            <a:r>
              <a:rPr lang="en-US" dirty="0"/>
              <a:t>;</a:t>
            </a:r>
          </a:p>
        </p:txBody>
      </p:sp>
      <p:grpSp>
        <p:nvGrpSpPr>
          <p:cNvPr id="4" name="Group 3">
            <a:extLst>
              <a:ext uri="{FF2B5EF4-FFF2-40B4-BE49-F238E27FC236}">
                <a16:creationId xmlns:a16="http://schemas.microsoft.com/office/drawing/2014/main" id="{10292532-2D7D-572C-72C4-3BDF3B9E11A7}"/>
              </a:ext>
            </a:extLst>
          </p:cNvPr>
          <p:cNvGrpSpPr/>
          <p:nvPr/>
        </p:nvGrpSpPr>
        <p:grpSpPr>
          <a:xfrm>
            <a:off x="5562600" y="3276600"/>
            <a:ext cx="2443040" cy="2731983"/>
            <a:chOff x="2166684" y="436549"/>
            <a:chExt cx="2443040" cy="2731983"/>
          </a:xfrm>
        </p:grpSpPr>
        <p:cxnSp>
          <p:nvCxnSpPr>
            <p:cNvPr id="5" name="Straight Arrow Connector 4">
              <a:extLst>
                <a:ext uri="{FF2B5EF4-FFF2-40B4-BE49-F238E27FC236}">
                  <a16:creationId xmlns:a16="http://schemas.microsoft.com/office/drawing/2014/main" id="{636B2416-CDF6-B3B7-3A4A-9BA9A7A2C3EB}"/>
                </a:ext>
              </a:extLst>
            </p:cNvPr>
            <p:cNvCxnSpPr>
              <a:cxnSpLocks/>
            </p:cNvCxnSpPr>
            <p:nvPr/>
          </p:nvCxnSpPr>
          <p:spPr>
            <a:xfrm flipH="1">
              <a:off x="3078099" y="1052883"/>
              <a:ext cx="282011" cy="4301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95CAB24A-36D0-8ECB-B568-24A421207B5D}"/>
                </a:ext>
              </a:extLst>
            </p:cNvPr>
            <p:cNvCxnSpPr>
              <a:cxnSpLocks/>
            </p:cNvCxnSpPr>
            <p:nvPr/>
          </p:nvCxnSpPr>
          <p:spPr>
            <a:xfrm>
              <a:off x="3360110" y="1070094"/>
              <a:ext cx="108386" cy="4129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05839866-412E-8CBE-A251-EB634E242F7D}"/>
                </a:ext>
              </a:extLst>
            </p:cNvPr>
            <p:cNvCxnSpPr/>
            <p:nvPr/>
          </p:nvCxnSpPr>
          <p:spPr>
            <a:xfrm>
              <a:off x="3360110" y="1052883"/>
              <a:ext cx="282011" cy="2852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ECDCB81B-A090-1451-D823-2CD59DD3A10F}"/>
                </a:ext>
              </a:extLst>
            </p:cNvPr>
            <p:cNvCxnSpPr/>
            <p:nvPr/>
          </p:nvCxnSpPr>
          <p:spPr>
            <a:xfrm>
              <a:off x="3078099" y="825786"/>
              <a:ext cx="282011" cy="2052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3668BAFF-5E8A-398C-A345-3E5D7420C1F2}"/>
                </a:ext>
              </a:extLst>
            </p:cNvPr>
            <p:cNvCxnSpPr>
              <a:cxnSpLocks/>
            </p:cNvCxnSpPr>
            <p:nvPr/>
          </p:nvCxnSpPr>
          <p:spPr>
            <a:xfrm flipV="1">
              <a:off x="2631698" y="2010336"/>
              <a:ext cx="162480" cy="2845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9CE05236-72B0-C6E3-2661-8C48E18BC691}"/>
                </a:ext>
              </a:extLst>
            </p:cNvPr>
            <p:cNvCxnSpPr>
              <a:cxnSpLocks/>
            </p:cNvCxnSpPr>
            <p:nvPr/>
          </p:nvCxnSpPr>
          <p:spPr>
            <a:xfrm>
              <a:off x="2649197" y="2296400"/>
              <a:ext cx="353276" cy="933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D9D3FEAF-0490-8D90-4C66-17B3AA3ED116}"/>
                </a:ext>
              </a:extLst>
            </p:cNvPr>
            <p:cNvCxnSpPr>
              <a:cxnSpLocks/>
            </p:cNvCxnSpPr>
            <p:nvPr/>
          </p:nvCxnSpPr>
          <p:spPr>
            <a:xfrm flipH="1" flipV="1">
              <a:off x="3461223" y="2487559"/>
              <a:ext cx="327026" cy="1157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CF2B3CA4-0980-48FC-94F6-4E7A1B7487EA}"/>
                </a:ext>
              </a:extLst>
            </p:cNvPr>
            <p:cNvCxnSpPr>
              <a:cxnSpLocks/>
            </p:cNvCxnSpPr>
            <p:nvPr/>
          </p:nvCxnSpPr>
          <p:spPr>
            <a:xfrm flipH="1" flipV="1">
              <a:off x="3696294" y="2294891"/>
              <a:ext cx="86812" cy="3124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AD65A8BB-62AC-BF04-59E8-497CA0DFEAA6}"/>
                </a:ext>
              </a:extLst>
            </p:cNvPr>
            <p:cNvCxnSpPr/>
            <p:nvPr/>
          </p:nvCxnSpPr>
          <p:spPr>
            <a:xfrm flipH="1" flipV="1">
              <a:off x="3894279" y="1599935"/>
              <a:ext cx="259179" cy="2488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DFDD5156-4CDB-43F6-7E19-42D00872CE7A}"/>
                </a:ext>
              </a:extLst>
            </p:cNvPr>
            <p:cNvCxnSpPr>
              <a:cxnSpLocks/>
            </p:cNvCxnSpPr>
            <p:nvPr/>
          </p:nvCxnSpPr>
          <p:spPr>
            <a:xfrm flipV="1">
              <a:off x="3783106" y="2271390"/>
              <a:ext cx="135562" cy="31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EBB95FB0-D3FA-77BC-B668-58A84270C595}"/>
                </a:ext>
              </a:extLst>
            </p:cNvPr>
            <p:cNvCxnSpPr>
              <a:cxnSpLocks/>
            </p:cNvCxnSpPr>
            <p:nvPr/>
          </p:nvCxnSpPr>
          <p:spPr>
            <a:xfrm flipH="1">
              <a:off x="3998470" y="1827281"/>
              <a:ext cx="154988" cy="32701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67D0FFCA-7F37-1646-F35B-71D7430D1431}"/>
                </a:ext>
              </a:extLst>
            </p:cNvPr>
            <p:cNvCxnSpPr/>
            <p:nvPr/>
          </p:nvCxnSpPr>
          <p:spPr>
            <a:xfrm>
              <a:off x="2621969" y="2296400"/>
              <a:ext cx="230737" cy="23060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C11E54EC-37BC-59FE-C1C7-9B9D1DC45F0C}"/>
                </a:ext>
              </a:extLst>
            </p:cNvPr>
            <p:cNvCxnSpPr/>
            <p:nvPr/>
          </p:nvCxnSpPr>
          <p:spPr>
            <a:xfrm flipH="1">
              <a:off x="2371472" y="2323269"/>
              <a:ext cx="226145" cy="1768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62F6ADA4-8D5B-6442-EE24-55624CE76A6D}"/>
                </a:ext>
              </a:extLst>
            </p:cNvPr>
            <p:cNvCxnSpPr/>
            <p:nvPr/>
          </p:nvCxnSpPr>
          <p:spPr>
            <a:xfrm flipV="1">
              <a:off x="2626899" y="1974328"/>
              <a:ext cx="0" cy="2970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D28CD9B8-CE0E-84AE-8F60-06F83BB73877}"/>
                </a:ext>
              </a:extLst>
            </p:cNvPr>
            <p:cNvCxnSpPr/>
            <p:nvPr/>
          </p:nvCxnSpPr>
          <p:spPr>
            <a:xfrm flipV="1">
              <a:off x="4153458" y="1475931"/>
              <a:ext cx="0" cy="3021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95026779-88F5-9C1C-14F1-31B1217B32FA}"/>
                </a:ext>
              </a:extLst>
            </p:cNvPr>
            <p:cNvCxnSpPr/>
            <p:nvPr/>
          </p:nvCxnSpPr>
          <p:spPr>
            <a:xfrm>
              <a:off x="4171374" y="1848768"/>
              <a:ext cx="273263" cy="1875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DA1AAC71-66A3-BAD8-635F-18B4D066B0AE}"/>
                </a:ext>
              </a:extLst>
            </p:cNvPr>
            <p:cNvCxnSpPr/>
            <p:nvPr/>
          </p:nvCxnSpPr>
          <p:spPr>
            <a:xfrm flipH="1">
              <a:off x="3872837" y="1848811"/>
              <a:ext cx="223058" cy="1374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22" name="Object 21">
              <a:extLst>
                <a:ext uri="{FF2B5EF4-FFF2-40B4-BE49-F238E27FC236}">
                  <a16:creationId xmlns:a16="http://schemas.microsoft.com/office/drawing/2014/main" id="{02A9BA0F-A898-13DD-2DCF-F008C65FB5D7}"/>
                </a:ext>
              </a:extLst>
            </p:cNvPr>
            <p:cNvGraphicFramePr>
              <a:graphicFrameLocks noChangeAspect="1"/>
            </p:cNvGraphicFramePr>
            <p:nvPr>
              <p:extLst>
                <p:ext uri="{D42A27DB-BD31-4B8C-83A1-F6EECF244321}">
                  <p14:modId xmlns:p14="http://schemas.microsoft.com/office/powerpoint/2010/main" val="3182462821"/>
                </p:ext>
              </p:extLst>
            </p:nvPr>
          </p:nvGraphicFramePr>
          <p:xfrm>
            <a:off x="3197285" y="707197"/>
            <a:ext cx="215900" cy="241300"/>
          </p:xfrm>
          <a:graphic>
            <a:graphicData uri="http://schemas.openxmlformats.org/presentationml/2006/ole">
              <mc:AlternateContent xmlns:mc="http://schemas.openxmlformats.org/markup-compatibility/2006">
                <mc:Choice xmlns:v="urn:schemas-microsoft-com:vml" Requires="v">
                  <p:oleObj name="Equation" r:id="rId3" imgW="215640" imgH="241200" progId="Equation.DSMT4">
                    <p:embed/>
                  </p:oleObj>
                </mc:Choice>
                <mc:Fallback>
                  <p:oleObj name="Equation" r:id="rId3" imgW="215640" imgH="241200" progId="Equation.DSMT4">
                    <p:embed/>
                    <p:pic>
                      <p:nvPicPr>
                        <p:cNvPr id="20" name="Object 19">
                          <a:extLst>
                            <a:ext uri="{FF2B5EF4-FFF2-40B4-BE49-F238E27FC236}">
                              <a16:creationId xmlns:a16="http://schemas.microsoft.com/office/drawing/2014/main" id="{0C36B83E-43C4-2055-8174-36FA1037D01B}"/>
                            </a:ext>
                          </a:extLst>
                        </p:cNvPr>
                        <p:cNvPicPr/>
                        <p:nvPr/>
                      </p:nvPicPr>
                      <p:blipFill>
                        <a:blip r:embed="rId4"/>
                        <a:stretch>
                          <a:fillRect/>
                        </a:stretch>
                      </p:blipFill>
                      <p:spPr>
                        <a:xfrm>
                          <a:off x="3197285" y="707197"/>
                          <a:ext cx="215900" cy="241300"/>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23F3C71D-EA39-59A0-E8E6-6D106A611B32}"/>
                </a:ext>
              </a:extLst>
            </p:cNvPr>
            <p:cNvGraphicFramePr>
              <a:graphicFrameLocks noChangeAspect="1"/>
            </p:cNvGraphicFramePr>
            <p:nvPr>
              <p:extLst>
                <p:ext uri="{D42A27DB-BD31-4B8C-83A1-F6EECF244321}">
                  <p14:modId xmlns:p14="http://schemas.microsoft.com/office/powerpoint/2010/main" val="855268968"/>
                </p:ext>
              </p:extLst>
            </p:nvPr>
          </p:nvGraphicFramePr>
          <p:xfrm>
            <a:off x="2253755" y="2161277"/>
            <a:ext cx="190500" cy="228600"/>
          </p:xfrm>
          <a:graphic>
            <a:graphicData uri="http://schemas.openxmlformats.org/presentationml/2006/ole">
              <mc:AlternateContent xmlns:mc="http://schemas.openxmlformats.org/markup-compatibility/2006">
                <mc:Choice xmlns:v="urn:schemas-microsoft-com:vml" Requires="v">
                  <p:oleObj name="Equation" r:id="rId5" imgW="190440" imgH="228600" progId="Equation.DSMT4">
                    <p:embed/>
                  </p:oleObj>
                </mc:Choice>
                <mc:Fallback>
                  <p:oleObj name="Equation" r:id="rId5" imgW="190440" imgH="228600" progId="Equation.DSMT4">
                    <p:embed/>
                    <p:pic>
                      <p:nvPicPr>
                        <p:cNvPr id="21" name="Object 20">
                          <a:extLst>
                            <a:ext uri="{FF2B5EF4-FFF2-40B4-BE49-F238E27FC236}">
                              <a16:creationId xmlns:a16="http://schemas.microsoft.com/office/drawing/2014/main" id="{E6F3814A-2B94-1E49-B05A-C8302D493A1E}"/>
                            </a:ext>
                          </a:extLst>
                        </p:cNvPr>
                        <p:cNvPicPr/>
                        <p:nvPr/>
                      </p:nvPicPr>
                      <p:blipFill>
                        <a:blip r:embed="rId6"/>
                        <a:stretch>
                          <a:fillRect/>
                        </a:stretch>
                      </p:blipFill>
                      <p:spPr>
                        <a:xfrm>
                          <a:off x="2253755" y="2161277"/>
                          <a:ext cx="190500" cy="228600"/>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48F73B0D-CF44-9321-4370-726C1A47104B}"/>
                </a:ext>
              </a:extLst>
            </p:cNvPr>
            <p:cNvGraphicFramePr>
              <a:graphicFrameLocks noChangeAspect="1"/>
            </p:cNvGraphicFramePr>
            <p:nvPr>
              <p:extLst>
                <p:ext uri="{D42A27DB-BD31-4B8C-83A1-F6EECF244321}">
                  <p14:modId xmlns:p14="http://schemas.microsoft.com/office/powerpoint/2010/main" val="1497311987"/>
                </p:ext>
              </p:extLst>
            </p:nvPr>
          </p:nvGraphicFramePr>
          <p:xfrm>
            <a:off x="2575682" y="2441657"/>
            <a:ext cx="190500" cy="241300"/>
          </p:xfrm>
          <a:graphic>
            <a:graphicData uri="http://schemas.openxmlformats.org/presentationml/2006/ole">
              <mc:AlternateContent xmlns:mc="http://schemas.openxmlformats.org/markup-compatibility/2006">
                <mc:Choice xmlns:v="urn:schemas-microsoft-com:vml" Requires="v">
                  <p:oleObj name="Equation" r:id="rId7" imgW="190440" imgH="241200" progId="Equation.DSMT4">
                    <p:embed/>
                  </p:oleObj>
                </mc:Choice>
                <mc:Fallback>
                  <p:oleObj name="Equation" r:id="rId7" imgW="190440" imgH="241200" progId="Equation.DSMT4">
                    <p:embed/>
                    <p:pic>
                      <p:nvPicPr>
                        <p:cNvPr id="22" name="Object 21">
                          <a:extLst>
                            <a:ext uri="{FF2B5EF4-FFF2-40B4-BE49-F238E27FC236}">
                              <a16:creationId xmlns:a16="http://schemas.microsoft.com/office/drawing/2014/main" id="{D6DE4B25-1E60-0378-12AF-595D0701882E}"/>
                            </a:ext>
                          </a:extLst>
                        </p:cNvPr>
                        <p:cNvPicPr/>
                        <p:nvPr/>
                      </p:nvPicPr>
                      <p:blipFill>
                        <a:blip r:embed="rId8"/>
                        <a:stretch>
                          <a:fillRect/>
                        </a:stretch>
                      </p:blipFill>
                      <p:spPr>
                        <a:xfrm>
                          <a:off x="2575682" y="2441657"/>
                          <a:ext cx="190500" cy="241300"/>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1B507BD8-1442-C924-3E65-DEC5EB50D692}"/>
                </a:ext>
              </a:extLst>
            </p:cNvPr>
            <p:cNvGraphicFramePr>
              <a:graphicFrameLocks noChangeAspect="1"/>
            </p:cNvGraphicFramePr>
            <p:nvPr>
              <p:extLst>
                <p:ext uri="{D42A27DB-BD31-4B8C-83A1-F6EECF244321}">
                  <p14:modId xmlns:p14="http://schemas.microsoft.com/office/powerpoint/2010/main" val="307032336"/>
                </p:ext>
              </p:extLst>
            </p:nvPr>
          </p:nvGraphicFramePr>
          <p:xfrm>
            <a:off x="2593950" y="1751127"/>
            <a:ext cx="190500" cy="228600"/>
          </p:xfrm>
          <a:graphic>
            <a:graphicData uri="http://schemas.openxmlformats.org/presentationml/2006/ole">
              <mc:AlternateContent xmlns:mc="http://schemas.openxmlformats.org/markup-compatibility/2006">
                <mc:Choice xmlns:v="urn:schemas-microsoft-com:vml" Requires="v">
                  <p:oleObj name="Equation" r:id="rId9" imgW="190440" imgH="228600" progId="Equation.DSMT4">
                    <p:embed/>
                  </p:oleObj>
                </mc:Choice>
                <mc:Fallback>
                  <p:oleObj name="Equation" r:id="rId9" imgW="190440" imgH="228600" progId="Equation.DSMT4">
                    <p:embed/>
                    <p:pic>
                      <p:nvPicPr>
                        <p:cNvPr id="23" name="Object 22">
                          <a:extLst>
                            <a:ext uri="{FF2B5EF4-FFF2-40B4-BE49-F238E27FC236}">
                              <a16:creationId xmlns:a16="http://schemas.microsoft.com/office/drawing/2014/main" id="{7D57B4EB-1E45-2152-E019-FD647CEAE3FA}"/>
                            </a:ext>
                          </a:extLst>
                        </p:cNvPr>
                        <p:cNvPicPr/>
                        <p:nvPr/>
                      </p:nvPicPr>
                      <p:blipFill>
                        <a:blip r:embed="rId10"/>
                        <a:stretch>
                          <a:fillRect/>
                        </a:stretch>
                      </p:blipFill>
                      <p:spPr>
                        <a:xfrm>
                          <a:off x="2593950" y="1751127"/>
                          <a:ext cx="190500" cy="228600"/>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2E0BBF19-809E-821A-AAA7-6EAE67633738}"/>
                </a:ext>
              </a:extLst>
            </p:cNvPr>
            <p:cNvGraphicFramePr>
              <a:graphicFrameLocks noChangeAspect="1"/>
            </p:cNvGraphicFramePr>
            <p:nvPr>
              <p:extLst>
                <p:ext uri="{D42A27DB-BD31-4B8C-83A1-F6EECF244321}">
                  <p14:modId xmlns:p14="http://schemas.microsoft.com/office/powerpoint/2010/main" val="1150344508"/>
                </p:ext>
              </p:extLst>
            </p:nvPr>
          </p:nvGraphicFramePr>
          <p:xfrm>
            <a:off x="3662228" y="1828266"/>
            <a:ext cx="190500" cy="228600"/>
          </p:xfrm>
          <a:graphic>
            <a:graphicData uri="http://schemas.openxmlformats.org/presentationml/2006/ole">
              <mc:AlternateContent xmlns:mc="http://schemas.openxmlformats.org/markup-compatibility/2006">
                <mc:Choice xmlns:v="urn:schemas-microsoft-com:vml" Requires="v">
                  <p:oleObj name="Equation" r:id="rId11" imgW="190440" imgH="228600" progId="Equation.DSMT4">
                    <p:embed/>
                  </p:oleObj>
                </mc:Choice>
                <mc:Fallback>
                  <p:oleObj name="Equation" r:id="rId11" imgW="190440" imgH="228600" progId="Equation.DSMT4">
                    <p:embed/>
                    <p:pic>
                      <p:nvPicPr>
                        <p:cNvPr id="24" name="Object 23">
                          <a:extLst>
                            <a:ext uri="{FF2B5EF4-FFF2-40B4-BE49-F238E27FC236}">
                              <a16:creationId xmlns:a16="http://schemas.microsoft.com/office/drawing/2014/main" id="{683FA9B3-1FF8-A5FC-1D7C-EBDE78668CE0}"/>
                            </a:ext>
                          </a:extLst>
                        </p:cNvPr>
                        <p:cNvPicPr/>
                        <p:nvPr/>
                      </p:nvPicPr>
                      <p:blipFill>
                        <a:blip r:embed="rId12"/>
                        <a:stretch>
                          <a:fillRect/>
                        </a:stretch>
                      </p:blipFill>
                      <p:spPr>
                        <a:xfrm>
                          <a:off x="3662228" y="1828266"/>
                          <a:ext cx="190500" cy="228600"/>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95A58540-A6BC-BB33-5410-C0BFCFB95010}"/>
                </a:ext>
              </a:extLst>
            </p:cNvPr>
            <p:cNvGraphicFramePr>
              <a:graphicFrameLocks noChangeAspect="1"/>
            </p:cNvGraphicFramePr>
            <p:nvPr>
              <p:extLst>
                <p:ext uri="{D42A27DB-BD31-4B8C-83A1-F6EECF244321}">
                  <p14:modId xmlns:p14="http://schemas.microsoft.com/office/powerpoint/2010/main" val="2870285146"/>
                </p:ext>
              </p:extLst>
            </p:nvPr>
          </p:nvGraphicFramePr>
          <p:xfrm>
            <a:off x="4406524" y="2010336"/>
            <a:ext cx="203200" cy="241300"/>
          </p:xfrm>
          <a:graphic>
            <a:graphicData uri="http://schemas.openxmlformats.org/presentationml/2006/ole">
              <mc:AlternateContent xmlns:mc="http://schemas.openxmlformats.org/markup-compatibility/2006">
                <mc:Choice xmlns:v="urn:schemas-microsoft-com:vml" Requires="v">
                  <p:oleObj name="Equation" r:id="rId13" imgW="203040" imgH="241200" progId="Equation.DSMT4">
                    <p:embed/>
                  </p:oleObj>
                </mc:Choice>
                <mc:Fallback>
                  <p:oleObj name="Equation" r:id="rId13" imgW="203040" imgH="241200" progId="Equation.DSMT4">
                    <p:embed/>
                    <p:pic>
                      <p:nvPicPr>
                        <p:cNvPr id="25" name="Object 24">
                          <a:extLst>
                            <a:ext uri="{FF2B5EF4-FFF2-40B4-BE49-F238E27FC236}">
                              <a16:creationId xmlns:a16="http://schemas.microsoft.com/office/drawing/2014/main" id="{374AE771-E684-63D0-D829-98C816607D02}"/>
                            </a:ext>
                          </a:extLst>
                        </p:cNvPr>
                        <p:cNvPicPr/>
                        <p:nvPr/>
                      </p:nvPicPr>
                      <p:blipFill>
                        <a:blip r:embed="rId14"/>
                        <a:stretch>
                          <a:fillRect/>
                        </a:stretch>
                      </p:blipFill>
                      <p:spPr>
                        <a:xfrm>
                          <a:off x="4406524" y="2010336"/>
                          <a:ext cx="203200" cy="241300"/>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DB474D20-339F-103C-78D0-0E723713262F}"/>
                </a:ext>
              </a:extLst>
            </p:cNvPr>
            <p:cNvGraphicFramePr>
              <a:graphicFrameLocks noChangeAspect="1"/>
            </p:cNvGraphicFramePr>
            <p:nvPr>
              <p:extLst>
                <p:ext uri="{D42A27DB-BD31-4B8C-83A1-F6EECF244321}">
                  <p14:modId xmlns:p14="http://schemas.microsoft.com/office/powerpoint/2010/main" val="2379042985"/>
                </p:ext>
              </p:extLst>
            </p:nvPr>
          </p:nvGraphicFramePr>
          <p:xfrm>
            <a:off x="4211025" y="1430898"/>
            <a:ext cx="190500" cy="228600"/>
          </p:xfrm>
          <a:graphic>
            <a:graphicData uri="http://schemas.openxmlformats.org/presentationml/2006/ole">
              <mc:AlternateContent xmlns:mc="http://schemas.openxmlformats.org/markup-compatibility/2006">
                <mc:Choice xmlns:v="urn:schemas-microsoft-com:vml" Requires="v">
                  <p:oleObj name="Equation" r:id="rId15" imgW="190440" imgH="228600" progId="Equation.DSMT4">
                    <p:embed/>
                  </p:oleObj>
                </mc:Choice>
                <mc:Fallback>
                  <p:oleObj name="Equation" r:id="rId15" imgW="190440" imgH="228600" progId="Equation.DSMT4">
                    <p:embed/>
                    <p:pic>
                      <p:nvPicPr>
                        <p:cNvPr id="26" name="Object 25">
                          <a:extLst>
                            <a:ext uri="{FF2B5EF4-FFF2-40B4-BE49-F238E27FC236}">
                              <a16:creationId xmlns:a16="http://schemas.microsoft.com/office/drawing/2014/main" id="{3A12B913-AA5A-4D73-15E9-2420FED3D1ED}"/>
                            </a:ext>
                          </a:extLst>
                        </p:cNvPr>
                        <p:cNvPicPr/>
                        <p:nvPr/>
                      </p:nvPicPr>
                      <p:blipFill>
                        <a:blip r:embed="rId16"/>
                        <a:stretch>
                          <a:fillRect/>
                        </a:stretch>
                      </p:blipFill>
                      <p:spPr>
                        <a:xfrm>
                          <a:off x="4211025" y="1430898"/>
                          <a:ext cx="190500" cy="228600"/>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F68ABFB6-1DBE-9EC5-968F-017287B982D1}"/>
                </a:ext>
              </a:extLst>
            </p:cNvPr>
            <p:cNvGraphicFramePr>
              <a:graphicFrameLocks noChangeAspect="1"/>
            </p:cNvGraphicFramePr>
            <p:nvPr>
              <p:extLst>
                <p:ext uri="{D42A27DB-BD31-4B8C-83A1-F6EECF244321}">
                  <p14:modId xmlns:p14="http://schemas.microsoft.com/office/powerpoint/2010/main" val="2419849297"/>
                </p:ext>
              </p:extLst>
            </p:nvPr>
          </p:nvGraphicFramePr>
          <p:xfrm>
            <a:off x="3246500" y="1465624"/>
            <a:ext cx="431800" cy="228600"/>
          </p:xfrm>
          <a:graphic>
            <a:graphicData uri="http://schemas.openxmlformats.org/presentationml/2006/ole">
              <mc:AlternateContent xmlns:mc="http://schemas.openxmlformats.org/markup-compatibility/2006">
                <mc:Choice xmlns:v="urn:schemas-microsoft-com:vml" Requires="v">
                  <p:oleObj name="Equation" r:id="rId17" imgW="431640" imgH="228600" progId="Equation.DSMT4">
                    <p:embed/>
                  </p:oleObj>
                </mc:Choice>
                <mc:Fallback>
                  <p:oleObj name="Equation" r:id="rId17" imgW="431640" imgH="228600" progId="Equation.DSMT4">
                    <p:embed/>
                    <p:pic>
                      <p:nvPicPr>
                        <p:cNvPr id="27" name="Object 26">
                          <a:extLst>
                            <a:ext uri="{FF2B5EF4-FFF2-40B4-BE49-F238E27FC236}">
                              <a16:creationId xmlns:a16="http://schemas.microsoft.com/office/drawing/2014/main" id="{D4117742-39C2-A0D8-A139-1AF737228714}"/>
                            </a:ext>
                          </a:extLst>
                        </p:cNvPr>
                        <p:cNvPicPr/>
                        <p:nvPr/>
                      </p:nvPicPr>
                      <p:blipFill>
                        <a:blip r:embed="rId18"/>
                        <a:stretch>
                          <a:fillRect/>
                        </a:stretch>
                      </p:blipFill>
                      <p:spPr>
                        <a:xfrm>
                          <a:off x="3246500" y="1465624"/>
                          <a:ext cx="431800" cy="228600"/>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E5E4E0C7-CF39-B543-B6C6-46DBD999DCD1}"/>
                </a:ext>
              </a:extLst>
            </p:cNvPr>
            <p:cNvGraphicFramePr>
              <a:graphicFrameLocks noChangeAspect="1"/>
            </p:cNvGraphicFramePr>
            <p:nvPr>
              <p:extLst>
                <p:ext uri="{D42A27DB-BD31-4B8C-83A1-F6EECF244321}">
                  <p14:modId xmlns:p14="http://schemas.microsoft.com/office/powerpoint/2010/main" val="3356223204"/>
                </p:ext>
              </p:extLst>
            </p:nvPr>
          </p:nvGraphicFramePr>
          <p:xfrm>
            <a:off x="3541270" y="992224"/>
            <a:ext cx="457200" cy="228600"/>
          </p:xfrm>
          <a:graphic>
            <a:graphicData uri="http://schemas.openxmlformats.org/presentationml/2006/ole">
              <mc:AlternateContent xmlns:mc="http://schemas.openxmlformats.org/markup-compatibility/2006">
                <mc:Choice xmlns:v="urn:schemas-microsoft-com:vml" Requires="v">
                  <p:oleObj name="Equation" r:id="rId19" imgW="457200" imgH="228600" progId="Equation.DSMT4">
                    <p:embed/>
                  </p:oleObj>
                </mc:Choice>
                <mc:Fallback>
                  <p:oleObj name="Equation" r:id="rId19" imgW="457200" imgH="228600" progId="Equation.DSMT4">
                    <p:embed/>
                    <p:pic>
                      <p:nvPicPr>
                        <p:cNvPr id="28" name="Object 27">
                          <a:extLst>
                            <a:ext uri="{FF2B5EF4-FFF2-40B4-BE49-F238E27FC236}">
                              <a16:creationId xmlns:a16="http://schemas.microsoft.com/office/drawing/2014/main" id="{F236A04D-C395-ADE4-C059-10A4663D58FF}"/>
                            </a:ext>
                          </a:extLst>
                        </p:cNvPr>
                        <p:cNvPicPr/>
                        <p:nvPr/>
                      </p:nvPicPr>
                      <p:blipFill>
                        <a:blip r:embed="rId20"/>
                        <a:stretch>
                          <a:fillRect/>
                        </a:stretch>
                      </p:blipFill>
                      <p:spPr>
                        <a:xfrm>
                          <a:off x="3541270" y="992224"/>
                          <a:ext cx="457200" cy="22860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5E642099-A7AE-D084-D131-51AE7D05CFA4}"/>
                </a:ext>
              </a:extLst>
            </p:cNvPr>
            <p:cNvGraphicFramePr>
              <a:graphicFrameLocks noChangeAspect="1"/>
            </p:cNvGraphicFramePr>
            <p:nvPr>
              <p:extLst>
                <p:ext uri="{D42A27DB-BD31-4B8C-83A1-F6EECF244321}">
                  <p14:modId xmlns:p14="http://schemas.microsoft.com/office/powerpoint/2010/main" val="3355309827"/>
                </p:ext>
              </p:extLst>
            </p:nvPr>
          </p:nvGraphicFramePr>
          <p:xfrm>
            <a:off x="2631124" y="1314303"/>
            <a:ext cx="431800" cy="228600"/>
          </p:xfrm>
          <a:graphic>
            <a:graphicData uri="http://schemas.openxmlformats.org/presentationml/2006/ole">
              <mc:AlternateContent xmlns:mc="http://schemas.openxmlformats.org/markup-compatibility/2006">
                <mc:Choice xmlns:v="urn:schemas-microsoft-com:vml" Requires="v">
                  <p:oleObj name="Equation" r:id="rId21" imgW="431640" imgH="228600" progId="Equation.DSMT4">
                    <p:embed/>
                  </p:oleObj>
                </mc:Choice>
                <mc:Fallback>
                  <p:oleObj name="Equation" r:id="rId21" imgW="431640" imgH="228600" progId="Equation.DSMT4">
                    <p:embed/>
                    <p:pic>
                      <p:nvPicPr>
                        <p:cNvPr id="29" name="Object 28">
                          <a:extLst>
                            <a:ext uri="{FF2B5EF4-FFF2-40B4-BE49-F238E27FC236}">
                              <a16:creationId xmlns:a16="http://schemas.microsoft.com/office/drawing/2014/main" id="{2995FCB4-ADC2-111A-9D85-CD4CD71E5C80}"/>
                            </a:ext>
                          </a:extLst>
                        </p:cNvPr>
                        <p:cNvPicPr/>
                        <p:nvPr/>
                      </p:nvPicPr>
                      <p:blipFill>
                        <a:blip r:embed="rId22"/>
                        <a:stretch>
                          <a:fillRect/>
                        </a:stretch>
                      </p:blipFill>
                      <p:spPr>
                        <a:xfrm>
                          <a:off x="2631124" y="1314303"/>
                          <a:ext cx="431800" cy="228600"/>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343156BA-D891-E08D-87D4-2DFFAA068612}"/>
                </a:ext>
              </a:extLst>
            </p:cNvPr>
            <p:cNvGraphicFramePr>
              <a:graphicFrameLocks noChangeAspect="1"/>
            </p:cNvGraphicFramePr>
            <p:nvPr>
              <p:extLst>
                <p:ext uri="{D42A27DB-BD31-4B8C-83A1-F6EECF244321}">
                  <p14:modId xmlns:p14="http://schemas.microsoft.com/office/powerpoint/2010/main" val="3382038562"/>
                </p:ext>
              </p:extLst>
            </p:nvPr>
          </p:nvGraphicFramePr>
          <p:xfrm>
            <a:off x="2867952" y="1799526"/>
            <a:ext cx="431800" cy="228600"/>
          </p:xfrm>
          <a:graphic>
            <a:graphicData uri="http://schemas.openxmlformats.org/presentationml/2006/ole">
              <mc:AlternateContent xmlns:mc="http://schemas.openxmlformats.org/markup-compatibility/2006">
                <mc:Choice xmlns:v="urn:schemas-microsoft-com:vml" Requires="v">
                  <p:oleObj name="Equation" r:id="rId23" imgW="431640" imgH="228600" progId="Equation.DSMT4">
                    <p:embed/>
                  </p:oleObj>
                </mc:Choice>
                <mc:Fallback>
                  <p:oleObj name="Equation" r:id="rId23" imgW="431640" imgH="228600" progId="Equation.DSMT4">
                    <p:embed/>
                    <p:pic>
                      <p:nvPicPr>
                        <p:cNvPr id="30" name="Object 29">
                          <a:extLst>
                            <a:ext uri="{FF2B5EF4-FFF2-40B4-BE49-F238E27FC236}">
                              <a16:creationId xmlns:a16="http://schemas.microsoft.com/office/drawing/2014/main" id="{0A1B3AF4-87FF-5280-BA4E-7E55E8B4E1C3}"/>
                            </a:ext>
                          </a:extLst>
                        </p:cNvPr>
                        <p:cNvPicPr/>
                        <p:nvPr/>
                      </p:nvPicPr>
                      <p:blipFill>
                        <a:blip r:embed="rId24"/>
                        <a:stretch>
                          <a:fillRect/>
                        </a:stretch>
                      </p:blipFill>
                      <p:spPr>
                        <a:xfrm>
                          <a:off x="2867952" y="1799526"/>
                          <a:ext cx="431800" cy="228600"/>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7F1200DD-D65B-D502-4921-FAF98A6C1D05}"/>
                </a:ext>
              </a:extLst>
            </p:cNvPr>
            <p:cNvGraphicFramePr>
              <a:graphicFrameLocks noChangeAspect="1"/>
            </p:cNvGraphicFramePr>
            <p:nvPr>
              <p:extLst>
                <p:ext uri="{D42A27DB-BD31-4B8C-83A1-F6EECF244321}">
                  <p14:modId xmlns:p14="http://schemas.microsoft.com/office/powerpoint/2010/main" val="4267052931"/>
                </p:ext>
              </p:extLst>
            </p:nvPr>
          </p:nvGraphicFramePr>
          <p:xfrm>
            <a:off x="3353163" y="2066291"/>
            <a:ext cx="431800" cy="228600"/>
          </p:xfrm>
          <a:graphic>
            <a:graphicData uri="http://schemas.openxmlformats.org/presentationml/2006/ole">
              <mc:AlternateContent xmlns:mc="http://schemas.openxmlformats.org/markup-compatibility/2006">
                <mc:Choice xmlns:v="urn:schemas-microsoft-com:vml" Requires="v">
                  <p:oleObj name="Equation" r:id="rId25" imgW="431640" imgH="228600" progId="Equation.DSMT4">
                    <p:embed/>
                  </p:oleObj>
                </mc:Choice>
                <mc:Fallback>
                  <p:oleObj name="Equation" r:id="rId25" imgW="431640" imgH="228600" progId="Equation.DSMT4">
                    <p:embed/>
                    <p:pic>
                      <p:nvPicPr>
                        <p:cNvPr id="31" name="Object 30">
                          <a:extLst>
                            <a:ext uri="{FF2B5EF4-FFF2-40B4-BE49-F238E27FC236}">
                              <a16:creationId xmlns:a16="http://schemas.microsoft.com/office/drawing/2014/main" id="{947DBD9C-9FCB-A441-A82C-740293DA9336}"/>
                            </a:ext>
                          </a:extLst>
                        </p:cNvPr>
                        <p:cNvPicPr/>
                        <p:nvPr/>
                      </p:nvPicPr>
                      <p:blipFill>
                        <a:blip r:embed="rId26"/>
                        <a:stretch>
                          <a:fillRect/>
                        </a:stretch>
                      </p:blipFill>
                      <p:spPr>
                        <a:xfrm>
                          <a:off x="3353163" y="2066291"/>
                          <a:ext cx="431800" cy="228600"/>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25549B8A-11A1-B9B4-EACB-CB7F78E575C4}"/>
                </a:ext>
              </a:extLst>
            </p:cNvPr>
            <p:cNvGraphicFramePr>
              <a:graphicFrameLocks noChangeAspect="1"/>
            </p:cNvGraphicFramePr>
            <p:nvPr>
              <p:extLst>
                <p:ext uri="{D42A27DB-BD31-4B8C-83A1-F6EECF244321}">
                  <p14:modId xmlns:p14="http://schemas.microsoft.com/office/powerpoint/2010/main" val="705346935"/>
                </p:ext>
              </p:extLst>
            </p:nvPr>
          </p:nvGraphicFramePr>
          <p:xfrm>
            <a:off x="2822767" y="2126555"/>
            <a:ext cx="419100" cy="228600"/>
          </p:xfrm>
          <a:graphic>
            <a:graphicData uri="http://schemas.openxmlformats.org/presentationml/2006/ole">
              <mc:AlternateContent xmlns:mc="http://schemas.openxmlformats.org/markup-compatibility/2006">
                <mc:Choice xmlns:v="urn:schemas-microsoft-com:vml" Requires="v">
                  <p:oleObj name="Equation" r:id="rId27" imgW="419040" imgH="228600" progId="Equation.DSMT4">
                    <p:embed/>
                  </p:oleObj>
                </mc:Choice>
                <mc:Fallback>
                  <p:oleObj name="Equation" r:id="rId27" imgW="419040" imgH="228600" progId="Equation.DSMT4">
                    <p:embed/>
                    <p:pic>
                      <p:nvPicPr>
                        <p:cNvPr id="32" name="Object 31">
                          <a:extLst>
                            <a:ext uri="{FF2B5EF4-FFF2-40B4-BE49-F238E27FC236}">
                              <a16:creationId xmlns:a16="http://schemas.microsoft.com/office/drawing/2014/main" id="{E69B455F-98FE-B14F-809A-49F01ED8CA9E}"/>
                            </a:ext>
                          </a:extLst>
                        </p:cNvPr>
                        <p:cNvPicPr/>
                        <p:nvPr/>
                      </p:nvPicPr>
                      <p:blipFill>
                        <a:blip r:embed="rId28"/>
                        <a:stretch>
                          <a:fillRect/>
                        </a:stretch>
                      </p:blipFill>
                      <p:spPr>
                        <a:xfrm>
                          <a:off x="2822767" y="2126555"/>
                          <a:ext cx="419100" cy="228600"/>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E2697940-F07A-71DE-7AE4-294918E09EFF}"/>
                </a:ext>
              </a:extLst>
            </p:cNvPr>
            <p:cNvGraphicFramePr>
              <a:graphicFrameLocks noChangeAspect="1"/>
            </p:cNvGraphicFramePr>
            <p:nvPr>
              <p:extLst>
                <p:ext uri="{D42A27DB-BD31-4B8C-83A1-F6EECF244321}">
                  <p14:modId xmlns:p14="http://schemas.microsoft.com/office/powerpoint/2010/main" val="1846158410"/>
                </p:ext>
              </p:extLst>
            </p:nvPr>
          </p:nvGraphicFramePr>
          <p:xfrm>
            <a:off x="3207294" y="2488572"/>
            <a:ext cx="419100" cy="228600"/>
          </p:xfrm>
          <a:graphic>
            <a:graphicData uri="http://schemas.openxmlformats.org/presentationml/2006/ole">
              <mc:AlternateContent xmlns:mc="http://schemas.openxmlformats.org/markup-compatibility/2006">
                <mc:Choice xmlns:v="urn:schemas-microsoft-com:vml" Requires="v">
                  <p:oleObj name="Equation" r:id="rId29" imgW="419040" imgH="228600" progId="Equation.DSMT4">
                    <p:embed/>
                  </p:oleObj>
                </mc:Choice>
                <mc:Fallback>
                  <p:oleObj name="Equation" r:id="rId29" imgW="419040" imgH="228600" progId="Equation.DSMT4">
                    <p:embed/>
                    <p:pic>
                      <p:nvPicPr>
                        <p:cNvPr id="33" name="Object 32">
                          <a:extLst>
                            <a:ext uri="{FF2B5EF4-FFF2-40B4-BE49-F238E27FC236}">
                              <a16:creationId xmlns:a16="http://schemas.microsoft.com/office/drawing/2014/main" id="{468688CA-FE10-0516-879A-328E699B1CE8}"/>
                            </a:ext>
                          </a:extLst>
                        </p:cNvPr>
                        <p:cNvPicPr/>
                        <p:nvPr/>
                      </p:nvPicPr>
                      <p:blipFill>
                        <a:blip r:embed="rId30"/>
                        <a:stretch>
                          <a:fillRect/>
                        </a:stretch>
                      </p:blipFill>
                      <p:spPr>
                        <a:xfrm>
                          <a:off x="3207294" y="2488572"/>
                          <a:ext cx="419100" cy="228600"/>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FDD654DA-94FE-E07C-322E-905ADA07C98E}"/>
                </a:ext>
              </a:extLst>
            </p:cNvPr>
            <p:cNvGraphicFramePr>
              <a:graphicFrameLocks noChangeAspect="1"/>
            </p:cNvGraphicFramePr>
            <p:nvPr>
              <p:extLst>
                <p:ext uri="{D42A27DB-BD31-4B8C-83A1-F6EECF244321}">
                  <p14:modId xmlns:p14="http://schemas.microsoft.com/office/powerpoint/2010/main" val="1186357814"/>
                </p:ext>
              </p:extLst>
            </p:nvPr>
          </p:nvGraphicFramePr>
          <p:xfrm>
            <a:off x="3691291" y="1391611"/>
            <a:ext cx="444500" cy="228600"/>
          </p:xfrm>
          <a:graphic>
            <a:graphicData uri="http://schemas.openxmlformats.org/presentationml/2006/ole">
              <mc:AlternateContent xmlns:mc="http://schemas.openxmlformats.org/markup-compatibility/2006">
                <mc:Choice xmlns:v="urn:schemas-microsoft-com:vml" Requires="v">
                  <p:oleObj name="Equation" r:id="rId31" imgW="444240" imgH="228600" progId="Equation.DSMT4">
                    <p:embed/>
                  </p:oleObj>
                </mc:Choice>
                <mc:Fallback>
                  <p:oleObj name="Equation" r:id="rId31" imgW="444240" imgH="228600" progId="Equation.DSMT4">
                    <p:embed/>
                    <p:pic>
                      <p:nvPicPr>
                        <p:cNvPr id="34" name="Object 33">
                          <a:extLst>
                            <a:ext uri="{FF2B5EF4-FFF2-40B4-BE49-F238E27FC236}">
                              <a16:creationId xmlns:a16="http://schemas.microsoft.com/office/drawing/2014/main" id="{32951A7D-9ED9-8AFC-1CF4-03A968C4871B}"/>
                            </a:ext>
                          </a:extLst>
                        </p:cNvPr>
                        <p:cNvPicPr/>
                        <p:nvPr/>
                      </p:nvPicPr>
                      <p:blipFill>
                        <a:blip r:embed="rId32"/>
                        <a:stretch>
                          <a:fillRect/>
                        </a:stretch>
                      </p:blipFill>
                      <p:spPr>
                        <a:xfrm>
                          <a:off x="3691291" y="1391611"/>
                          <a:ext cx="444500" cy="2286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E52AFA81-8632-DCA5-7608-7B9F9F09D80E}"/>
                </a:ext>
              </a:extLst>
            </p:cNvPr>
            <p:cNvGraphicFramePr>
              <a:graphicFrameLocks noChangeAspect="1"/>
            </p:cNvGraphicFramePr>
            <p:nvPr>
              <p:extLst>
                <p:ext uri="{D42A27DB-BD31-4B8C-83A1-F6EECF244321}">
                  <p14:modId xmlns:p14="http://schemas.microsoft.com/office/powerpoint/2010/main" val="697737808"/>
                </p:ext>
              </p:extLst>
            </p:nvPr>
          </p:nvGraphicFramePr>
          <p:xfrm>
            <a:off x="3895123" y="2389497"/>
            <a:ext cx="431800" cy="228600"/>
          </p:xfrm>
          <a:graphic>
            <a:graphicData uri="http://schemas.openxmlformats.org/presentationml/2006/ole">
              <mc:AlternateContent xmlns:mc="http://schemas.openxmlformats.org/markup-compatibility/2006">
                <mc:Choice xmlns:v="urn:schemas-microsoft-com:vml" Requires="v">
                  <p:oleObj name="Equation" r:id="rId33" imgW="431640" imgH="228600" progId="Equation.DSMT4">
                    <p:embed/>
                  </p:oleObj>
                </mc:Choice>
                <mc:Fallback>
                  <p:oleObj name="Equation" r:id="rId33" imgW="431640" imgH="228600" progId="Equation.DSMT4">
                    <p:embed/>
                    <p:pic>
                      <p:nvPicPr>
                        <p:cNvPr id="35" name="Object 34">
                          <a:extLst>
                            <a:ext uri="{FF2B5EF4-FFF2-40B4-BE49-F238E27FC236}">
                              <a16:creationId xmlns:a16="http://schemas.microsoft.com/office/drawing/2014/main" id="{BAACAD15-6BBF-0218-BF2F-CBBEC6596206}"/>
                            </a:ext>
                          </a:extLst>
                        </p:cNvPr>
                        <p:cNvPicPr/>
                        <p:nvPr/>
                      </p:nvPicPr>
                      <p:blipFill>
                        <a:blip r:embed="rId34"/>
                        <a:stretch>
                          <a:fillRect/>
                        </a:stretch>
                      </p:blipFill>
                      <p:spPr>
                        <a:xfrm>
                          <a:off x="3895123" y="2389497"/>
                          <a:ext cx="431800" cy="228600"/>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72A18A75-1B20-C426-A19F-D685B073CA1F}"/>
                </a:ext>
              </a:extLst>
            </p:cNvPr>
            <p:cNvGraphicFramePr>
              <a:graphicFrameLocks noChangeAspect="1"/>
            </p:cNvGraphicFramePr>
            <p:nvPr>
              <p:extLst>
                <p:ext uri="{D42A27DB-BD31-4B8C-83A1-F6EECF244321}">
                  <p14:modId xmlns:p14="http://schemas.microsoft.com/office/powerpoint/2010/main" val="1563515427"/>
                </p:ext>
              </p:extLst>
            </p:nvPr>
          </p:nvGraphicFramePr>
          <p:xfrm>
            <a:off x="4013294" y="2077210"/>
            <a:ext cx="431800" cy="228600"/>
          </p:xfrm>
          <a:graphic>
            <a:graphicData uri="http://schemas.openxmlformats.org/presentationml/2006/ole">
              <mc:AlternateContent xmlns:mc="http://schemas.openxmlformats.org/markup-compatibility/2006">
                <mc:Choice xmlns:v="urn:schemas-microsoft-com:vml" Requires="v">
                  <p:oleObj name="Equation" r:id="rId35" imgW="431640" imgH="228600" progId="Equation.DSMT4">
                    <p:embed/>
                  </p:oleObj>
                </mc:Choice>
                <mc:Fallback>
                  <p:oleObj name="Equation" r:id="rId35" imgW="431640" imgH="228600" progId="Equation.DSMT4">
                    <p:embed/>
                    <p:pic>
                      <p:nvPicPr>
                        <p:cNvPr id="36" name="Object 35">
                          <a:extLst>
                            <a:ext uri="{FF2B5EF4-FFF2-40B4-BE49-F238E27FC236}">
                              <a16:creationId xmlns:a16="http://schemas.microsoft.com/office/drawing/2014/main" id="{071776BB-FE7B-1520-C8DD-DE1F3FB1F94C}"/>
                            </a:ext>
                          </a:extLst>
                        </p:cNvPr>
                        <p:cNvPicPr/>
                        <p:nvPr/>
                      </p:nvPicPr>
                      <p:blipFill>
                        <a:blip r:embed="rId36"/>
                        <a:stretch>
                          <a:fillRect/>
                        </a:stretch>
                      </p:blipFill>
                      <p:spPr>
                        <a:xfrm>
                          <a:off x="4013294" y="2077210"/>
                          <a:ext cx="431800" cy="228600"/>
                        </a:xfrm>
                        <a:prstGeom prst="rect">
                          <a:avLst/>
                        </a:prstGeom>
                      </p:spPr>
                    </p:pic>
                  </p:oleObj>
                </mc:Fallback>
              </mc:AlternateContent>
            </a:graphicData>
          </a:graphic>
        </p:graphicFrame>
        <p:sp>
          <p:nvSpPr>
            <p:cNvPr id="39" name="TextBox 38">
              <a:extLst>
                <a:ext uri="{FF2B5EF4-FFF2-40B4-BE49-F238E27FC236}">
                  <a16:creationId xmlns:a16="http://schemas.microsoft.com/office/drawing/2014/main" id="{7C6DEADF-920E-E066-95C0-3E46464CA6AF}"/>
                </a:ext>
              </a:extLst>
            </p:cNvPr>
            <p:cNvSpPr txBox="1"/>
            <p:nvPr/>
          </p:nvSpPr>
          <p:spPr>
            <a:xfrm>
              <a:off x="2404374" y="2109305"/>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40" name="TextBox 39">
              <a:extLst>
                <a:ext uri="{FF2B5EF4-FFF2-40B4-BE49-F238E27FC236}">
                  <a16:creationId xmlns:a16="http://schemas.microsoft.com/office/drawing/2014/main" id="{61B334BD-F3E0-902A-F0E5-F8D0645E3FA3}"/>
                </a:ext>
              </a:extLst>
            </p:cNvPr>
            <p:cNvSpPr txBox="1"/>
            <p:nvPr/>
          </p:nvSpPr>
          <p:spPr>
            <a:xfrm flipH="1">
              <a:off x="3771089" y="2544457"/>
              <a:ext cx="185018"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41" name="TextBox 40">
              <a:extLst>
                <a:ext uri="{FF2B5EF4-FFF2-40B4-BE49-F238E27FC236}">
                  <a16:creationId xmlns:a16="http://schemas.microsoft.com/office/drawing/2014/main" id="{115E4343-ACAD-7C45-5329-002FBE2D9D3D}"/>
                </a:ext>
              </a:extLst>
            </p:cNvPr>
            <p:cNvSpPr txBox="1"/>
            <p:nvPr/>
          </p:nvSpPr>
          <p:spPr>
            <a:xfrm>
              <a:off x="4170441" y="1683254"/>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42" name="TextBox 41">
              <a:extLst>
                <a:ext uri="{FF2B5EF4-FFF2-40B4-BE49-F238E27FC236}">
                  <a16:creationId xmlns:a16="http://schemas.microsoft.com/office/drawing/2014/main" id="{E9CE168D-E6BD-58E6-0671-1EB020F3FC58}"/>
                </a:ext>
              </a:extLst>
            </p:cNvPr>
            <p:cNvSpPr txBox="1"/>
            <p:nvPr/>
          </p:nvSpPr>
          <p:spPr>
            <a:xfrm flipH="1">
              <a:off x="3301078" y="834754"/>
              <a:ext cx="210655"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D</a:t>
              </a:r>
            </a:p>
          </p:txBody>
        </p:sp>
        <p:cxnSp>
          <p:nvCxnSpPr>
            <p:cNvPr id="43" name="Straight Arrow Connector 42">
              <a:extLst>
                <a:ext uri="{FF2B5EF4-FFF2-40B4-BE49-F238E27FC236}">
                  <a16:creationId xmlns:a16="http://schemas.microsoft.com/office/drawing/2014/main" id="{C1414B66-B15A-33DA-E0AE-DD28DE97F7E0}"/>
                </a:ext>
              </a:extLst>
            </p:cNvPr>
            <p:cNvCxnSpPr>
              <a:cxnSpLocks/>
            </p:cNvCxnSpPr>
            <p:nvPr/>
          </p:nvCxnSpPr>
          <p:spPr>
            <a:xfrm>
              <a:off x="3774560" y="2585831"/>
              <a:ext cx="11227" cy="4393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4" name="TextBox 43">
              <a:extLst>
                <a:ext uri="{FF2B5EF4-FFF2-40B4-BE49-F238E27FC236}">
                  <a16:creationId xmlns:a16="http://schemas.microsoft.com/office/drawing/2014/main" id="{17C801DB-297B-00B5-FC5F-866E1234E0A0}"/>
                </a:ext>
              </a:extLst>
            </p:cNvPr>
            <p:cNvSpPr txBox="1"/>
            <p:nvPr/>
          </p:nvSpPr>
          <p:spPr>
            <a:xfrm>
              <a:off x="3795527" y="2891533"/>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500 N</a:t>
              </a:r>
            </a:p>
          </p:txBody>
        </p:sp>
        <p:cxnSp>
          <p:nvCxnSpPr>
            <p:cNvPr id="45" name="Straight Arrow Connector 44">
              <a:extLst>
                <a:ext uri="{FF2B5EF4-FFF2-40B4-BE49-F238E27FC236}">
                  <a16:creationId xmlns:a16="http://schemas.microsoft.com/office/drawing/2014/main" id="{3B7C68DA-009A-3C4E-E4FF-8E3FCDD7B6DD}"/>
                </a:ext>
              </a:extLst>
            </p:cNvPr>
            <p:cNvCxnSpPr>
              <a:cxnSpLocks/>
            </p:cNvCxnSpPr>
            <p:nvPr/>
          </p:nvCxnSpPr>
          <p:spPr>
            <a:xfrm flipH="1">
              <a:off x="3532726" y="2612351"/>
              <a:ext cx="229819" cy="2085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6" name="TextBox 45">
              <a:extLst>
                <a:ext uri="{FF2B5EF4-FFF2-40B4-BE49-F238E27FC236}">
                  <a16:creationId xmlns:a16="http://schemas.microsoft.com/office/drawing/2014/main" id="{BFCB6E5E-F731-9AC4-C411-755A438BE657}"/>
                </a:ext>
              </a:extLst>
            </p:cNvPr>
            <p:cNvSpPr txBox="1"/>
            <p:nvPr/>
          </p:nvSpPr>
          <p:spPr>
            <a:xfrm>
              <a:off x="3164661" y="2830002"/>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200 N</a:t>
              </a:r>
            </a:p>
          </p:txBody>
        </p:sp>
        <p:cxnSp>
          <p:nvCxnSpPr>
            <p:cNvPr id="47" name="Straight Arrow Connector 46">
              <a:extLst>
                <a:ext uri="{FF2B5EF4-FFF2-40B4-BE49-F238E27FC236}">
                  <a16:creationId xmlns:a16="http://schemas.microsoft.com/office/drawing/2014/main" id="{E468864D-8CCE-7718-8139-55EA4860300E}"/>
                </a:ext>
              </a:extLst>
            </p:cNvPr>
            <p:cNvCxnSpPr>
              <a:cxnSpLocks/>
            </p:cNvCxnSpPr>
            <p:nvPr/>
          </p:nvCxnSpPr>
          <p:spPr>
            <a:xfrm>
              <a:off x="2444255" y="918523"/>
              <a:ext cx="239124" cy="2180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8" name="Straight Arrow Connector 47">
              <a:extLst>
                <a:ext uri="{FF2B5EF4-FFF2-40B4-BE49-F238E27FC236}">
                  <a16:creationId xmlns:a16="http://schemas.microsoft.com/office/drawing/2014/main" id="{1C8864B1-B020-EF09-5C79-9B0294A12676}"/>
                </a:ext>
              </a:extLst>
            </p:cNvPr>
            <p:cNvCxnSpPr/>
            <p:nvPr/>
          </p:nvCxnSpPr>
          <p:spPr>
            <a:xfrm flipV="1">
              <a:off x="2444255" y="589424"/>
              <a:ext cx="0" cy="3290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a:extLst>
                <a:ext uri="{FF2B5EF4-FFF2-40B4-BE49-F238E27FC236}">
                  <a16:creationId xmlns:a16="http://schemas.microsoft.com/office/drawing/2014/main" id="{8591210B-08AB-BADE-30E6-2FB62285BF0D}"/>
                </a:ext>
              </a:extLst>
            </p:cNvPr>
            <p:cNvCxnSpPr>
              <a:cxnSpLocks/>
            </p:cNvCxnSpPr>
            <p:nvPr/>
          </p:nvCxnSpPr>
          <p:spPr>
            <a:xfrm flipH="1">
              <a:off x="2196269" y="918523"/>
              <a:ext cx="247986" cy="1838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0" name="TextBox 49">
              <a:extLst>
                <a:ext uri="{FF2B5EF4-FFF2-40B4-BE49-F238E27FC236}">
                  <a16:creationId xmlns:a16="http://schemas.microsoft.com/office/drawing/2014/main" id="{DA676403-920F-417F-D6C7-A075DD293586}"/>
                </a:ext>
              </a:extLst>
            </p:cNvPr>
            <p:cNvSpPr txBox="1"/>
            <p:nvPr/>
          </p:nvSpPr>
          <p:spPr>
            <a:xfrm>
              <a:off x="2166684" y="1039372"/>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51" name="TextBox 50">
              <a:extLst>
                <a:ext uri="{FF2B5EF4-FFF2-40B4-BE49-F238E27FC236}">
                  <a16:creationId xmlns:a16="http://schemas.microsoft.com/office/drawing/2014/main" id="{AA6CDA38-47FC-40AD-FB59-761768A3538C}"/>
                </a:ext>
              </a:extLst>
            </p:cNvPr>
            <p:cNvSpPr txBox="1"/>
            <p:nvPr/>
          </p:nvSpPr>
          <p:spPr>
            <a:xfrm>
              <a:off x="2657442" y="896375"/>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52" name="TextBox 51">
              <a:extLst>
                <a:ext uri="{FF2B5EF4-FFF2-40B4-BE49-F238E27FC236}">
                  <a16:creationId xmlns:a16="http://schemas.microsoft.com/office/drawing/2014/main" id="{8BF1CF27-4BF0-A16E-D51C-8E46CFA7A50A}"/>
                </a:ext>
              </a:extLst>
            </p:cNvPr>
            <p:cNvSpPr txBox="1"/>
            <p:nvPr/>
          </p:nvSpPr>
          <p:spPr>
            <a:xfrm>
              <a:off x="2455338" y="436549"/>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grpSp>
      <p:grpSp>
        <p:nvGrpSpPr>
          <p:cNvPr id="53" name="Group 52">
            <a:extLst>
              <a:ext uri="{FF2B5EF4-FFF2-40B4-BE49-F238E27FC236}">
                <a16:creationId xmlns:a16="http://schemas.microsoft.com/office/drawing/2014/main" id="{07762C85-E9F9-FBD9-B6B6-553DDD374909}"/>
              </a:ext>
            </a:extLst>
          </p:cNvPr>
          <p:cNvGrpSpPr/>
          <p:nvPr/>
        </p:nvGrpSpPr>
        <p:grpSpPr>
          <a:xfrm>
            <a:off x="5329764" y="476073"/>
            <a:ext cx="3069295" cy="2839576"/>
            <a:chOff x="1974015" y="591199"/>
            <a:chExt cx="3069295" cy="2839576"/>
          </a:xfrm>
        </p:grpSpPr>
        <p:sp>
          <p:nvSpPr>
            <p:cNvPr id="54" name="Freeform: Shape 53">
              <a:extLst>
                <a:ext uri="{FF2B5EF4-FFF2-40B4-BE49-F238E27FC236}">
                  <a16:creationId xmlns:a16="http://schemas.microsoft.com/office/drawing/2014/main" id="{862B98B0-65A5-2AB1-D08B-35BCAF404EEE}"/>
                </a:ext>
              </a:extLst>
            </p:cNvPr>
            <p:cNvSpPr/>
            <p:nvPr/>
          </p:nvSpPr>
          <p:spPr>
            <a:xfrm>
              <a:off x="3058738" y="857671"/>
              <a:ext cx="342996" cy="436419"/>
            </a:xfrm>
            <a:custGeom>
              <a:avLst/>
              <a:gdLst>
                <a:gd name="connsiteX0" fmla="*/ 317019 w 342996"/>
                <a:gd name="connsiteY0" fmla="*/ 31173 h 436419"/>
                <a:gd name="connsiteX1" fmla="*/ 291042 w 342996"/>
                <a:gd name="connsiteY1" fmla="*/ 25978 h 436419"/>
                <a:gd name="connsiteX2" fmla="*/ 275455 w 342996"/>
                <a:gd name="connsiteY2" fmla="*/ 10391 h 436419"/>
                <a:gd name="connsiteX3" fmla="*/ 249478 w 342996"/>
                <a:gd name="connsiteY3" fmla="*/ 0 h 436419"/>
                <a:gd name="connsiteX4" fmla="*/ 161155 w 342996"/>
                <a:gd name="connsiteY4" fmla="*/ 5196 h 436419"/>
                <a:gd name="connsiteX5" fmla="*/ 119592 w 342996"/>
                <a:gd name="connsiteY5" fmla="*/ 20782 h 436419"/>
                <a:gd name="connsiteX6" fmla="*/ 93614 w 342996"/>
                <a:gd name="connsiteY6" fmla="*/ 31173 h 436419"/>
                <a:gd name="connsiteX7" fmla="*/ 78028 w 342996"/>
                <a:gd name="connsiteY7" fmla="*/ 46760 h 436419"/>
                <a:gd name="connsiteX8" fmla="*/ 72832 w 342996"/>
                <a:gd name="connsiteY8" fmla="*/ 62346 h 436419"/>
                <a:gd name="connsiteX9" fmla="*/ 62442 w 342996"/>
                <a:gd name="connsiteY9" fmla="*/ 83128 h 436419"/>
                <a:gd name="connsiteX10" fmla="*/ 46855 w 342996"/>
                <a:gd name="connsiteY10" fmla="*/ 98714 h 436419"/>
                <a:gd name="connsiteX11" fmla="*/ 26073 w 342996"/>
                <a:gd name="connsiteY11" fmla="*/ 129887 h 436419"/>
                <a:gd name="connsiteX12" fmla="*/ 20878 w 342996"/>
                <a:gd name="connsiteY12" fmla="*/ 150669 h 436419"/>
                <a:gd name="connsiteX13" fmla="*/ 10487 w 342996"/>
                <a:gd name="connsiteY13" fmla="*/ 166255 h 436419"/>
                <a:gd name="connsiteX14" fmla="*/ 5292 w 342996"/>
                <a:gd name="connsiteY14" fmla="*/ 181841 h 436419"/>
                <a:gd name="connsiteX15" fmla="*/ 5292 w 342996"/>
                <a:gd name="connsiteY15" fmla="*/ 275360 h 436419"/>
                <a:gd name="connsiteX16" fmla="*/ 31269 w 342996"/>
                <a:gd name="connsiteY16" fmla="*/ 348096 h 436419"/>
                <a:gd name="connsiteX17" fmla="*/ 46855 w 342996"/>
                <a:gd name="connsiteY17" fmla="*/ 363682 h 436419"/>
                <a:gd name="connsiteX18" fmla="*/ 83223 w 342996"/>
                <a:gd name="connsiteY18" fmla="*/ 405246 h 436419"/>
                <a:gd name="connsiteX19" fmla="*/ 104005 w 342996"/>
                <a:gd name="connsiteY19" fmla="*/ 415637 h 436419"/>
                <a:gd name="connsiteX20" fmla="*/ 135178 w 342996"/>
                <a:gd name="connsiteY20" fmla="*/ 436419 h 436419"/>
                <a:gd name="connsiteX21" fmla="*/ 259869 w 342996"/>
                <a:gd name="connsiteY21" fmla="*/ 431223 h 436419"/>
                <a:gd name="connsiteX22" fmla="*/ 291042 w 342996"/>
                <a:gd name="connsiteY22" fmla="*/ 400050 h 436419"/>
                <a:gd name="connsiteX23" fmla="*/ 296237 w 342996"/>
                <a:gd name="connsiteY23" fmla="*/ 379269 h 436419"/>
                <a:gd name="connsiteX24" fmla="*/ 311823 w 342996"/>
                <a:gd name="connsiteY24" fmla="*/ 296141 h 436419"/>
                <a:gd name="connsiteX25" fmla="*/ 317019 w 342996"/>
                <a:gd name="connsiteY25" fmla="*/ 249382 h 436419"/>
                <a:gd name="connsiteX26" fmla="*/ 327410 w 342996"/>
                <a:gd name="connsiteY26" fmla="*/ 228600 h 436419"/>
                <a:gd name="connsiteX27" fmla="*/ 342996 w 342996"/>
                <a:gd name="connsiteY27" fmla="*/ 171450 h 436419"/>
                <a:gd name="connsiteX28" fmla="*/ 332605 w 342996"/>
                <a:gd name="connsiteY28" fmla="*/ 77932 h 436419"/>
                <a:gd name="connsiteX29" fmla="*/ 327410 w 342996"/>
                <a:gd name="connsiteY29" fmla="*/ 62346 h 436419"/>
                <a:gd name="connsiteX30" fmla="*/ 301432 w 342996"/>
                <a:gd name="connsiteY30" fmla="*/ 41564 h 436419"/>
                <a:gd name="connsiteX31" fmla="*/ 317019 w 342996"/>
                <a:gd name="connsiteY31" fmla="*/ 31173 h 43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2996" h="436419">
                  <a:moveTo>
                    <a:pt x="317019" y="31173"/>
                  </a:moveTo>
                  <a:cubicBezTo>
                    <a:pt x="315287" y="28575"/>
                    <a:pt x="298940" y="29927"/>
                    <a:pt x="291042" y="25978"/>
                  </a:cubicBezTo>
                  <a:cubicBezTo>
                    <a:pt x="284470" y="22692"/>
                    <a:pt x="281686" y="14285"/>
                    <a:pt x="275455" y="10391"/>
                  </a:cubicBezTo>
                  <a:cubicBezTo>
                    <a:pt x="267547" y="5448"/>
                    <a:pt x="258137" y="3464"/>
                    <a:pt x="249478" y="0"/>
                  </a:cubicBezTo>
                  <a:cubicBezTo>
                    <a:pt x="220037" y="1732"/>
                    <a:pt x="190514" y="2400"/>
                    <a:pt x="161155" y="5196"/>
                  </a:cubicBezTo>
                  <a:cubicBezTo>
                    <a:pt x="141411" y="7076"/>
                    <a:pt x="137484" y="12830"/>
                    <a:pt x="119592" y="20782"/>
                  </a:cubicBezTo>
                  <a:cubicBezTo>
                    <a:pt x="111069" y="24570"/>
                    <a:pt x="102273" y="27709"/>
                    <a:pt x="93614" y="31173"/>
                  </a:cubicBezTo>
                  <a:cubicBezTo>
                    <a:pt x="88419" y="36369"/>
                    <a:pt x="82104" y="40646"/>
                    <a:pt x="78028" y="46760"/>
                  </a:cubicBezTo>
                  <a:cubicBezTo>
                    <a:pt x="74990" y="51317"/>
                    <a:pt x="74989" y="57312"/>
                    <a:pt x="72832" y="62346"/>
                  </a:cubicBezTo>
                  <a:cubicBezTo>
                    <a:pt x="69781" y="69465"/>
                    <a:pt x="66944" y="76826"/>
                    <a:pt x="62442" y="83128"/>
                  </a:cubicBezTo>
                  <a:cubicBezTo>
                    <a:pt x="58171" y="89107"/>
                    <a:pt x="51366" y="92914"/>
                    <a:pt x="46855" y="98714"/>
                  </a:cubicBezTo>
                  <a:cubicBezTo>
                    <a:pt x="39188" y="108572"/>
                    <a:pt x="26073" y="129887"/>
                    <a:pt x="26073" y="129887"/>
                  </a:cubicBezTo>
                  <a:cubicBezTo>
                    <a:pt x="24341" y="136814"/>
                    <a:pt x="23691" y="144106"/>
                    <a:pt x="20878" y="150669"/>
                  </a:cubicBezTo>
                  <a:cubicBezTo>
                    <a:pt x="18418" y="156408"/>
                    <a:pt x="13279" y="160670"/>
                    <a:pt x="10487" y="166255"/>
                  </a:cubicBezTo>
                  <a:cubicBezTo>
                    <a:pt x="8038" y="171153"/>
                    <a:pt x="7024" y="176646"/>
                    <a:pt x="5292" y="181841"/>
                  </a:cubicBezTo>
                  <a:cubicBezTo>
                    <a:pt x="-1403" y="235395"/>
                    <a:pt x="-2116" y="216094"/>
                    <a:pt x="5292" y="275360"/>
                  </a:cubicBezTo>
                  <a:cubicBezTo>
                    <a:pt x="8345" y="299787"/>
                    <a:pt x="12670" y="329497"/>
                    <a:pt x="31269" y="348096"/>
                  </a:cubicBezTo>
                  <a:cubicBezTo>
                    <a:pt x="36464" y="353291"/>
                    <a:pt x="42017" y="358153"/>
                    <a:pt x="46855" y="363682"/>
                  </a:cubicBezTo>
                  <a:cubicBezTo>
                    <a:pt x="54998" y="372989"/>
                    <a:pt x="71211" y="396666"/>
                    <a:pt x="83223" y="405246"/>
                  </a:cubicBezTo>
                  <a:cubicBezTo>
                    <a:pt x="89525" y="409748"/>
                    <a:pt x="97364" y="411652"/>
                    <a:pt x="104005" y="415637"/>
                  </a:cubicBezTo>
                  <a:cubicBezTo>
                    <a:pt x="114714" y="422062"/>
                    <a:pt x="135178" y="436419"/>
                    <a:pt x="135178" y="436419"/>
                  </a:cubicBezTo>
                  <a:lnTo>
                    <a:pt x="259869" y="431223"/>
                  </a:lnTo>
                  <a:cubicBezTo>
                    <a:pt x="274180" y="427884"/>
                    <a:pt x="291042" y="400050"/>
                    <a:pt x="291042" y="400050"/>
                  </a:cubicBezTo>
                  <a:cubicBezTo>
                    <a:pt x="292774" y="393123"/>
                    <a:pt x="294921" y="386287"/>
                    <a:pt x="296237" y="379269"/>
                  </a:cubicBezTo>
                  <a:cubicBezTo>
                    <a:pt x="313585" y="286747"/>
                    <a:pt x="299559" y="345203"/>
                    <a:pt x="311823" y="296141"/>
                  </a:cubicBezTo>
                  <a:cubicBezTo>
                    <a:pt x="313555" y="280555"/>
                    <a:pt x="313493" y="264663"/>
                    <a:pt x="317019" y="249382"/>
                  </a:cubicBezTo>
                  <a:cubicBezTo>
                    <a:pt x="318761" y="241835"/>
                    <a:pt x="324763" y="235879"/>
                    <a:pt x="327410" y="228600"/>
                  </a:cubicBezTo>
                  <a:cubicBezTo>
                    <a:pt x="332354" y="215005"/>
                    <a:pt x="338940" y="187677"/>
                    <a:pt x="342996" y="171450"/>
                  </a:cubicBezTo>
                  <a:cubicBezTo>
                    <a:pt x="339089" y="116746"/>
                    <a:pt x="343169" y="114906"/>
                    <a:pt x="332605" y="77932"/>
                  </a:cubicBezTo>
                  <a:cubicBezTo>
                    <a:pt x="331101" y="72666"/>
                    <a:pt x="330974" y="66504"/>
                    <a:pt x="327410" y="62346"/>
                  </a:cubicBezTo>
                  <a:cubicBezTo>
                    <a:pt x="320193" y="53926"/>
                    <a:pt x="310091" y="48491"/>
                    <a:pt x="301432" y="41564"/>
                  </a:cubicBezTo>
                  <a:cubicBezTo>
                    <a:pt x="295689" y="24335"/>
                    <a:pt x="318751" y="33771"/>
                    <a:pt x="317019" y="31173"/>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Shape 54">
              <a:extLst>
                <a:ext uri="{FF2B5EF4-FFF2-40B4-BE49-F238E27FC236}">
                  <a16:creationId xmlns:a16="http://schemas.microsoft.com/office/drawing/2014/main" id="{74BBE530-DEA0-919D-7C24-FE83B0213A89}"/>
                </a:ext>
              </a:extLst>
            </p:cNvPr>
            <p:cNvSpPr/>
            <p:nvPr/>
          </p:nvSpPr>
          <p:spPr>
            <a:xfrm>
              <a:off x="3703742" y="1829056"/>
              <a:ext cx="342996" cy="436419"/>
            </a:xfrm>
            <a:custGeom>
              <a:avLst/>
              <a:gdLst>
                <a:gd name="connsiteX0" fmla="*/ 317019 w 342996"/>
                <a:gd name="connsiteY0" fmla="*/ 31173 h 436419"/>
                <a:gd name="connsiteX1" fmla="*/ 291042 w 342996"/>
                <a:gd name="connsiteY1" fmla="*/ 25978 h 436419"/>
                <a:gd name="connsiteX2" fmla="*/ 275455 w 342996"/>
                <a:gd name="connsiteY2" fmla="*/ 10391 h 436419"/>
                <a:gd name="connsiteX3" fmla="*/ 249478 w 342996"/>
                <a:gd name="connsiteY3" fmla="*/ 0 h 436419"/>
                <a:gd name="connsiteX4" fmla="*/ 161155 w 342996"/>
                <a:gd name="connsiteY4" fmla="*/ 5196 h 436419"/>
                <a:gd name="connsiteX5" fmla="*/ 119592 w 342996"/>
                <a:gd name="connsiteY5" fmla="*/ 20782 h 436419"/>
                <a:gd name="connsiteX6" fmla="*/ 93614 w 342996"/>
                <a:gd name="connsiteY6" fmla="*/ 31173 h 436419"/>
                <a:gd name="connsiteX7" fmla="*/ 78028 w 342996"/>
                <a:gd name="connsiteY7" fmla="*/ 46760 h 436419"/>
                <a:gd name="connsiteX8" fmla="*/ 72832 w 342996"/>
                <a:gd name="connsiteY8" fmla="*/ 62346 h 436419"/>
                <a:gd name="connsiteX9" fmla="*/ 62442 w 342996"/>
                <a:gd name="connsiteY9" fmla="*/ 83128 h 436419"/>
                <a:gd name="connsiteX10" fmla="*/ 46855 w 342996"/>
                <a:gd name="connsiteY10" fmla="*/ 98714 h 436419"/>
                <a:gd name="connsiteX11" fmla="*/ 26073 w 342996"/>
                <a:gd name="connsiteY11" fmla="*/ 129887 h 436419"/>
                <a:gd name="connsiteX12" fmla="*/ 20878 w 342996"/>
                <a:gd name="connsiteY12" fmla="*/ 150669 h 436419"/>
                <a:gd name="connsiteX13" fmla="*/ 10487 w 342996"/>
                <a:gd name="connsiteY13" fmla="*/ 166255 h 436419"/>
                <a:gd name="connsiteX14" fmla="*/ 5292 w 342996"/>
                <a:gd name="connsiteY14" fmla="*/ 181841 h 436419"/>
                <a:gd name="connsiteX15" fmla="*/ 5292 w 342996"/>
                <a:gd name="connsiteY15" fmla="*/ 275360 h 436419"/>
                <a:gd name="connsiteX16" fmla="*/ 31269 w 342996"/>
                <a:gd name="connsiteY16" fmla="*/ 348096 h 436419"/>
                <a:gd name="connsiteX17" fmla="*/ 46855 w 342996"/>
                <a:gd name="connsiteY17" fmla="*/ 363682 h 436419"/>
                <a:gd name="connsiteX18" fmla="*/ 83223 w 342996"/>
                <a:gd name="connsiteY18" fmla="*/ 405246 h 436419"/>
                <a:gd name="connsiteX19" fmla="*/ 104005 w 342996"/>
                <a:gd name="connsiteY19" fmla="*/ 415637 h 436419"/>
                <a:gd name="connsiteX20" fmla="*/ 135178 w 342996"/>
                <a:gd name="connsiteY20" fmla="*/ 436419 h 436419"/>
                <a:gd name="connsiteX21" fmla="*/ 259869 w 342996"/>
                <a:gd name="connsiteY21" fmla="*/ 431223 h 436419"/>
                <a:gd name="connsiteX22" fmla="*/ 291042 w 342996"/>
                <a:gd name="connsiteY22" fmla="*/ 400050 h 436419"/>
                <a:gd name="connsiteX23" fmla="*/ 296237 w 342996"/>
                <a:gd name="connsiteY23" fmla="*/ 379269 h 436419"/>
                <a:gd name="connsiteX24" fmla="*/ 311823 w 342996"/>
                <a:gd name="connsiteY24" fmla="*/ 296141 h 436419"/>
                <a:gd name="connsiteX25" fmla="*/ 317019 w 342996"/>
                <a:gd name="connsiteY25" fmla="*/ 249382 h 436419"/>
                <a:gd name="connsiteX26" fmla="*/ 327410 w 342996"/>
                <a:gd name="connsiteY26" fmla="*/ 228600 h 436419"/>
                <a:gd name="connsiteX27" fmla="*/ 342996 w 342996"/>
                <a:gd name="connsiteY27" fmla="*/ 171450 h 436419"/>
                <a:gd name="connsiteX28" fmla="*/ 332605 w 342996"/>
                <a:gd name="connsiteY28" fmla="*/ 77932 h 436419"/>
                <a:gd name="connsiteX29" fmla="*/ 327410 w 342996"/>
                <a:gd name="connsiteY29" fmla="*/ 62346 h 436419"/>
                <a:gd name="connsiteX30" fmla="*/ 301432 w 342996"/>
                <a:gd name="connsiteY30" fmla="*/ 41564 h 436419"/>
                <a:gd name="connsiteX31" fmla="*/ 317019 w 342996"/>
                <a:gd name="connsiteY31" fmla="*/ 31173 h 43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2996" h="436419">
                  <a:moveTo>
                    <a:pt x="317019" y="31173"/>
                  </a:moveTo>
                  <a:cubicBezTo>
                    <a:pt x="315287" y="28575"/>
                    <a:pt x="298940" y="29927"/>
                    <a:pt x="291042" y="25978"/>
                  </a:cubicBezTo>
                  <a:cubicBezTo>
                    <a:pt x="284470" y="22692"/>
                    <a:pt x="281686" y="14285"/>
                    <a:pt x="275455" y="10391"/>
                  </a:cubicBezTo>
                  <a:cubicBezTo>
                    <a:pt x="267547" y="5448"/>
                    <a:pt x="258137" y="3464"/>
                    <a:pt x="249478" y="0"/>
                  </a:cubicBezTo>
                  <a:cubicBezTo>
                    <a:pt x="220037" y="1732"/>
                    <a:pt x="190514" y="2400"/>
                    <a:pt x="161155" y="5196"/>
                  </a:cubicBezTo>
                  <a:cubicBezTo>
                    <a:pt x="141411" y="7076"/>
                    <a:pt x="137484" y="12830"/>
                    <a:pt x="119592" y="20782"/>
                  </a:cubicBezTo>
                  <a:cubicBezTo>
                    <a:pt x="111069" y="24570"/>
                    <a:pt x="102273" y="27709"/>
                    <a:pt x="93614" y="31173"/>
                  </a:cubicBezTo>
                  <a:cubicBezTo>
                    <a:pt x="88419" y="36369"/>
                    <a:pt x="82104" y="40646"/>
                    <a:pt x="78028" y="46760"/>
                  </a:cubicBezTo>
                  <a:cubicBezTo>
                    <a:pt x="74990" y="51317"/>
                    <a:pt x="74989" y="57312"/>
                    <a:pt x="72832" y="62346"/>
                  </a:cubicBezTo>
                  <a:cubicBezTo>
                    <a:pt x="69781" y="69465"/>
                    <a:pt x="66944" y="76826"/>
                    <a:pt x="62442" y="83128"/>
                  </a:cubicBezTo>
                  <a:cubicBezTo>
                    <a:pt x="58171" y="89107"/>
                    <a:pt x="51366" y="92914"/>
                    <a:pt x="46855" y="98714"/>
                  </a:cubicBezTo>
                  <a:cubicBezTo>
                    <a:pt x="39188" y="108572"/>
                    <a:pt x="26073" y="129887"/>
                    <a:pt x="26073" y="129887"/>
                  </a:cubicBezTo>
                  <a:cubicBezTo>
                    <a:pt x="24341" y="136814"/>
                    <a:pt x="23691" y="144106"/>
                    <a:pt x="20878" y="150669"/>
                  </a:cubicBezTo>
                  <a:cubicBezTo>
                    <a:pt x="18418" y="156408"/>
                    <a:pt x="13279" y="160670"/>
                    <a:pt x="10487" y="166255"/>
                  </a:cubicBezTo>
                  <a:cubicBezTo>
                    <a:pt x="8038" y="171153"/>
                    <a:pt x="7024" y="176646"/>
                    <a:pt x="5292" y="181841"/>
                  </a:cubicBezTo>
                  <a:cubicBezTo>
                    <a:pt x="-1403" y="235395"/>
                    <a:pt x="-2116" y="216094"/>
                    <a:pt x="5292" y="275360"/>
                  </a:cubicBezTo>
                  <a:cubicBezTo>
                    <a:pt x="8345" y="299787"/>
                    <a:pt x="12670" y="329497"/>
                    <a:pt x="31269" y="348096"/>
                  </a:cubicBezTo>
                  <a:cubicBezTo>
                    <a:pt x="36464" y="353291"/>
                    <a:pt x="42017" y="358153"/>
                    <a:pt x="46855" y="363682"/>
                  </a:cubicBezTo>
                  <a:cubicBezTo>
                    <a:pt x="54998" y="372989"/>
                    <a:pt x="71211" y="396666"/>
                    <a:pt x="83223" y="405246"/>
                  </a:cubicBezTo>
                  <a:cubicBezTo>
                    <a:pt x="89525" y="409748"/>
                    <a:pt x="97364" y="411652"/>
                    <a:pt x="104005" y="415637"/>
                  </a:cubicBezTo>
                  <a:cubicBezTo>
                    <a:pt x="114714" y="422062"/>
                    <a:pt x="135178" y="436419"/>
                    <a:pt x="135178" y="436419"/>
                  </a:cubicBezTo>
                  <a:lnTo>
                    <a:pt x="259869" y="431223"/>
                  </a:lnTo>
                  <a:cubicBezTo>
                    <a:pt x="274180" y="427884"/>
                    <a:pt x="291042" y="400050"/>
                    <a:pt x="291042" y="400050"/>
                  </a:cubicBezTo>
                  <a:cubicBezTo>
                    <a:pt x="292774" y="393123"/>
                    <a:pt x="294921" y="386287"/>
                    <a:pt x="296237" y="379269"/>
                  </a:cubicBezTo>
                  <a:cubicBezTo>
                    <a:pt x="313585" y="286747"/>
                    <a:pt x="299559" y="345203"/>
                    <a:pt x="311823" y="296141"/>
                  </a:cubicBezTo>
                  <a:cubicBezTo>
                    <a:pt x="313555" y="280555"/>
                    <a:pt x="313493" y="264663"/>
                    <a:pt x="317019" y="249382"/>
                  </a:cubicBezTo>
                  <a:cubicBezTo>
                    <a:pt x="318761" y="241835"/>
                    <a:pt x="324763" y="235879"/>
                    <a:pt x="327410" y="228600"/>
                  </a:cubicBezTo>
                  <a:cubicBezTo>
                    <a:pt x="332354" y="215005"/>
                    <a:pt x="338940" y="187677"/>
                    <a:pt x="342996" y="171450"/>
                  </a:cubicBezTo>
                  <a:cubicBezTo>
                    <a:pt x="339089" y="116746"/>
                    <a:pt x="343169" y="114906"/>
                    <a:pt x="332605" y="77932"/>
                  </a:cubicBezTo>
                  <a:cubicBezTo>
                    <a:pt x="331101" y="72666"/>
                    <a:pt x="330974" y="66504"/>
                    <a:pt x="327410" y="62346"/>
                  </a:cubicBezTo>
                  <a:cubicBezTo>
                    <a:pt x="320193" y="53926"/>
                    <a:pt x="310091" y="48491"/>
                    <a:pt x="301432" y="41564"/>
                  </a:cubicBezTo>
                  <a:cubicBezTo>
                    <a:pt x="295689" y="24335"/>
                    <a:pt x="318751" y="33771"/>
                    <a:pt x="317019" y="31173"/>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Shape 55">
              <a:extLst>
                <a:ext uri="{FF2B5EF4-FFF2-40B4-BE49-F238E27FC236}">
                  <a16:creationId xmlns:a16="http://schemas.microsoft.com/office/drawing/2014/main" id="{F34207C4-4032-E9A6-11A0-927285F435BB}"/>
                </a:ext>
              </a:extLst>
            </p:cNvPr>
            <p:cNvSpPr/>
            <p:nvPr/>
          </p:nvSpPr>
          <p:spPr>
            <a:xfrm>
              <a:off x="2446963" y="2005445"/>
              <a:ext cx="342996" cy="436419"/>
            </a:xfrm>
            <a:custGeom>
              <a:avLst/>
              <a:gdLst>
                <a:gd name="connsiteX0" fmla="*/ 317019 w 342996"/>
                <a:gd name="connsiteY0" fmla="*/ 31173 h 436419"/>
                <a:gd name="connsiteX1" fmla="*/ 291042 w 342996"/>
                <a:gd name="connsiteY1" fmla="*/ 25978 h 436419"/>
                <a:gd name="connsiteX2" fmla="*/ 275455 w 342996"/>
                <a:gd name="connsiteY2" fmla="*/ 10391 h 436419"/>
                <a:gd name="connsiteX3" fmla="*/ 249478 w 342996"/>
                <a:gd name="connsiteY3" fmla="*/ 0 h 436419"/>
                <a:gd name="connsiteX4" fmla="*/ 161155 w 342996"/>
                <a:gd name="connsiteY4" fmla="*/ 5196 h 436419"/>
                <a:gd name="connsiteX5" fmla="*/ 119592 w 342996"/>
                <a:gd name="connsiteY5" fmla="*/ 20782 h 436419"/>
                <a:gd name="connsiteX6" fmla="*/ 93614 w 342996"/>
                <a:gd name="connsiteY6" fmla="*/ 31173 h 436419"/>
                <a:gd name="connsiteX7" fmla="*/ 78028 w 342996"/>
                <a:gd name="connsiteY7" fmla="*/ 46760 h 436419"/>
                <a:gd name="connsiteX8" fmla="*/ 72832 w 342996"/>
                <a:gd name="connsiteY8" fmla="*/ 62346 h 436419"/>
                <a:gd name="connsiteX9" fmla="*/ 62442 w 342996"/>
                <a:gd name="connsiteY9" fmla="*/ 83128 h 436419"/>
                <a:gd name="connsiteX10" fmla="*/ 46855 w 342996"/>
                <a:gd name="connsiteY10" fmla="*/ 98714 h 436419"/>
                <a:gd name="connsiteX11" fmla="*/ 26073 w 342996"/>
                <a:gd name="connsiteY11" fmla="*/ 129887 h 436419"/>
                <a:gd name="connsiteX12" fmla="*/ 20878 w 342996"/>
                <a:gd name="connsiteY12" fmla="*/ 150669 h 436419"/>
                <a:gd name="connsiteX13" fmla="*/ 10487 w 342996"/>
                <a:gd name="connsiteY13" fmla="*/ 166255 h 436419"/>
                <a:gd name="connsiteX14" fmla="*/ 5292 w 342996"/>
                <a:gd name="connsiteY14" fmla="*/ 181841 h 436419"/>
                <a:gd name="connsiteX15" fmla="*/ 5292 w 342996"/>
                <a:gd name="connsiteY15" fmla="*/ 275360 h 436419"/>
                <a:gd name="connsiteX16" fmla="*/ 31269 w 342996"/>
                <a:gd name="connsiteY16" fmla="*/ 348096 h 436419"/>
                <a:gd name="connsiteX17" fmla="*/ 46855 w 342996"/>
                <a:gd name="connsiteY17" fmla="*/ 363682 h 436419"/>
                <a:gd name="connsiteX18" fmla="*/ 83223 w 342996"/>
                <a:gd name="connsiteY18" fmla="*/ 405246 h 436419"/>
                <a:gd name="connsiteX19" fmla="*/ 104005 w 342996"/>
                <a:gd name="connsiteY19" fmla="*/ 415637 h 436419"/>
                <a:gd name="connsiteX20" fmla="*/ 135178 w 342996"/>
                <a:gd name="connsiteY20" fmla="*/ 436419 h 436419"/>
                <a:gd name="connsiteX21" fmla="*/ 259869 w 342996"/>
                <a:gd name="connsiteY21" fmla="*/ 431223 h 436419"/>
                <a:gd name="connsiteX22" fmla="*/ 291042 w 342996"/>
                <a:gd name="connsiteY22" fmla="*/ 400050 h 436419"/>
                <a:gd name="connsiteX23" fmla="*/ 296237 w 342996"/>
                <a:gd name="connsiteY23" fmla="*/ 379269 h 436419"/>
                <a:gd name="connsiteX24" fmla="*/ 311823 w 342996"/>
                <a:gd name="connsiteY24" fmla="*/ 296141 h 436419"/>
                <a:gd name="connsiteX25" fmla="*/ 317019 w 342996"/>
                <a:gd name="connsiteY25" fmla="*/ 249382 h 436419"/>
                <a:gd name="connsiteX26" fmla="*/ 327410 w 342996"/>
                <a:gd name="connsiteY26" fmla="*/ 228600 h 436419"/>
                <a:gd name="connsiteX27" fmla="*/ 342996 w 342996"/>
                <a:gd name="connsiteY27" fmla="*/ 171450 h 436419"/>
                <a:gd name="connsiteX28" fmla="*/ 332605 w 342996"/>
                <a:gd name="connsiteY28" fmla="*/ 77932 h 436419"/>
                <a:gd name="connsiteX29" fmla="*/ 327410 w 342996"/>
                <a:gd name="connsiteY29" fmla="*/ 62346 h 436419"/>
                <a:gd name="connsiteX30" fmla="*/ 301432 w 342996"/>
                <a:gd name="connsiteY30" fmla="*/ 41564 h 436419"/>
                <a:gd name="connsiteX31" fmla="*/ 317019 w 342996"/>
                <a:gd name="connsiteY31" fmla="*/ 31173 h 43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42996" h="436419">
                  <a:moveTo>
                    <a:pt x="317019" y="31173"/>
                  </a:moveTo>
                  <a:cubicBezTo>
                    <a:pt x="315287" y="28575"/>
                    <a:pt x="298940" y="29927"/>
                    <a:pt x="291042" y="25978"/>
                  </a:cubicBezTo>
                  <a:cubicBezTo>
                    <a:pt x="284470" y="22692"/>
                    <a:pt x="281686" y="14285"/>
                    <a:pt x="275455" y="10391"/>
                  </a:cubicBezTo>
                  <a:cubicBezTo>
                    <a:pt x="267547" y="5448"/>
                    <a:pt x="258137" y="3464"/>
                    <a:pt x="249478" y="0"/>
                  </a:cubicBezTo>
                  <a:cubicBezTo>
                    <a:pt x="220037" y="1732"/>
                    <a:pt x="190514" y="2400"/>
                    <a:pt x="161155" y="5196"/>
                  </a:cubicBezTo>
                  <a:cubicBezTo>
                    <a:pt x="141411" y="7076"/>
                    <a:pt x="137484" y="12830"/>
                    <a:pt x="119592" y="20782"/>
                  </a:cubicBezTo>
                  <a:cubicBezTo>
                    <a:pt x="111069" y="24570"/>
                    <a:pt x="102273" y="27709"/>
                    <a:pt x="93614" y="31173"/>
                  </a:cubicBezTo>
                  <a:cubicBezTo>
                    <a:pt x="88419" y="36369"/>
                    <a:pt x="82104" y="40646"/>
                    <a:pt x="78028" y="46760"/>
                  </a:cubicBezTo>
                  <a:cubicBezTo>
                    <a:pt x="74990" y="51317"/>
                    <a:pt x="74989" y="57312"/>
                    <a:pt x="72832" y="62346"/>
                  </a:cubicBezTo>
                  <a:cubicBezTo>
                    <a:pt x="69781" y="69465"/>
                    <a:pt x="66944" y="76826"/>
                    <a:pt x="62442" y="83128"/>
                  </a:cubicBezTo>
                  <a:cubicBezTo>
                    <a:pt x="58171" y="89107"/>
                    <a:pt x="51366" y="92914"/>
                    <a:pt x="46855" y="98714"/>
                  </a:cubicBezTo>
                  <a:cubicBezTo>
                    <a:pt x="39188" y="108572"/>
                    <a:pt x="26073" y="129887"/>
                    <a:pt x="26073" y="129887"/>
                  </a:cubicBezTo>
                  <a:cubicBezTo>
                    <a:pt x="24341" y="136814"/>
                    <a:pt x="23691" y="144106"/>
                    <a:pt x="20878" y="150669"/>
                  </a:cubicBezTo>
                  <a:cubicBezTo>
                    <a:pt x="18418" y="156408"/>
                    <a:pt x="13279" y="160670"/>
                    <a:pt x="10487" y="166255"/>
                  </a:cubicBezTo>
                  <a:cubicBezTo>
                    <a:pt x="8038" y="171153"/>
                    <a:pt x="7024" y="176646"/>
                    <a:pt x="5292" y="181841"/>
                  </a:cubicBezTo>
                  <a:cubicBezTo>
                    <a:pt x="-1403" y="235395"/>
                    <a:pt x="-2116" y="216094"/>
                    <a:pt x="5292" y="275360"/>
                  </a:cubicBezTo>
                  <a:cubicBezTo>
                    <a:pt x="8345" y="299787"/>
                    <a:pt x="12670" y="329497"/>
                    <a:pt x="31269" y="348096"/>
                  </a:cubicBezTo>
                  <a:cubicBezTo>
                    <a:pt x="36464" y="353291"/>
                    <a:pt x="42017" y="358153"/>
                    <a:pt x="46855" y="363682"/>
                  </a:cubicBezTo>
                  <a:cubicBezTo>
                    <a:pt x="54998" y="372989"/>
                    <a:pt x="71211" y="396666"/>
                    <a:pt x="83223" y="405246"/>
                  </a:cubicBezTo>
                  <a:cubicBezTo>
                    <a:pt x="89525" y="409748"/>
                    <a:pt x="97364" y="411652"/>
                    <a:pt x="104005" y="415637"/>
                  </a:cubicBezTo>
                  <a:cubicBezTo>
                    <a:pt x="114714" y="422062"/>
                    <a:pt x="135178" y="436419"/>
                    <a:pt x="135178" y="436419"/>
                  </a:cubicBezTo>
                  <a:lnTo>
                    <a:pt x="259869" y="431223"/>
                  </a:lnTo>
                  <a:cubicBezTo>
                    <a:pt x="274180" y="427884"/>
                    <a:pt x="291042" y="400050"/>
                    <a:pt x="291042" y="400050"/>
                  </a:cubicBezTo>
                  <a:cubicBezTo>
                    <a:pt x="292774" y="393123"/>
                    <a:pt x="294921" y="386287"/>
                    <a:pt x="296237" y="379269"/>
                  </a:cubicBezTo>
                  <a:cubicBezTo>
                    <a:pt x="313585" y="286747"/>
                    <a:pt x="299559" y="345203"/>
                    <a:pt x="311823" y="296141"/>
                  </a:cubicBezTo>
                  <a:cubicBezTo>
                    <a:pt x="313555" y="280555"/>
                    <a:pt x="313493" y="264663"/>
                    <a:pt x="317019" y="249382"/>
                  </a:cubicBezTo>
                  <a:cubicBezTo>
                    <a:pt x="318761" y="241835"/>
                    <a:pt x="324763" y="235879"/>
                    <a:pt x="327410" y="228600"/>
                  </a:cubicBezTo>
                  <a:cubicBezTo>
                    <a:pt x="332354" y="215005"/>
                    <a:pt x="338940" y="187677"/>
                    <a:pt x="342996" y="171450"/>
                  </a:cubicBezTo>
                  <a:cubicBezTo>
                    <a:pt x="339089" y="116746"/>
                    <a:pt x="343169" y="114906"/>
                    <a:pt x="332605" y="77932"/>
                  </a:cubicBezTo>
                  <a:cubicBezTo>
                    <a:pt x="331101" y="72666"/>
                    <a:pt x="330974" y="66504"/>
                    <a:pt x="327410" y="62346"/>
                  </a:cubicBezTo>
                  <a:cubicBezTo>
                    <a:pt x="320193" y="53926"/>
                    <a:pt x="310091" y="48491"/>
                    <a:pt x="301432" y="41564"/>
                  </a:cubicBezTo>
                  <a:cubicBezTo>
                    <a:pt x="295689" y="24335"/>
                    <a:pt x="318751" y="33771"/>
                    <a:pt x="317019" y="31173"/>
                  </a:cubicBezTo>
                  <a:close/>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Arrow Connector 56">
              <a:extLst>
                <a:ext uri="{FF2B5EF4-FFF2-40B4-BE49-F238E27FC236}">
                  <a16:creationId xmlns:a16="http://schemas.microsoft.com/office/drawing/2014/main" id="{5D086D08-E2DC-70C9-93A5-EB7C4BE5CCC3}"/>
                </a:ext>
              </a:extLst>
            </p:cNvPr>
            <p:cNvCxnSpPr>
              <a:cxnSpLocks/>
            </p:cNvCxnSpPr>
            <p:nvPr/>
          </p:nvCxnSpPr>
          <p:spPr>
            <a:xfrm>
              <a:off x="2803021" y="1734796"/>
              <a:ext cx="1650047" cy="11031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8" name="Straight Arrow Connector 57">
              <a:extLst>
                <a:ext uri="{FF2B5EF4-FFF2-40B4-BE49-F238E27FC236}">
                  <a16:creationId xmlns:a16="http://schemas.microsoft.com/office/drawing/2014/main" id="{0239FCDE-7E53-085C-052C-06CA3B290D14}"/>
                </a:ext>
              </a:extLst>
            </p:cNvPr>
            <p:cNvCxnSpPr/>
            <p:nvPr/>
          </p:nvCxnSpPr>
          <p:spPr>
            <a:xfrm flipV="1">
              <a:off x="3395233" y="732586"/>
              <a:ext cx="0" cy="140017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880032B0-46FA-DFBD-301D-120FEE0A9939}"/>
                </a:ext>
              </a:extLst>
            </p:cNvPr>
            <p:cNvCxnSpPr>
              <a:cxnSpLocks/>
            </p:cNvCxnSpPr>
            <p:nvPr/>
          </p:nvCxnSpPr>
          <p:spPr>
            <a:xfrm flipH="1">
              <a:off x="2829590" y="1147602"/>
              <a:ext cx="561969" cy="1074854"/>
            </a:xfrm>
            <a:prstGeom prst="line">
              <a:avLst/>
            </a:prstGeom>
            <a:ln w="19050"/>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5862EF77-5EC0-6DA7-2062-DDF4B0127CA4}"/>
                </a:ext>
              </a:extLst>
            </p:cNvPr>
            <p:cNvCxnSpPr>
              <a:cxnSpLocks/>
            </p:cNvCxnSpPr>
            <p:nvPr/>
          </p:nvCxnSpPr>
          <p:spPr>
            <a:xfrm>
              <a:off x="2810810" y="2231788"/>
              <a:ext cx="1208740" cy="292337"/>
            </a:xfrm>
            <a:prstGeom prst="line">
              <a:avLst/>
            </a:prstGeom>
            <a:ln w="19050"/>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2CDD9E47-91FD-9C2B-76AA-3B3B6E185987}"/>
                </a:ext>
              </a:extLst>
            </p:cNvPr>
            <p:cNvCxnSpPr>
              <a:cxnSpLocks/>
            </p:cNvCxnSpPr>
            <p:nvPr/>
          </p:nvCxnSpPr>
          <p:spPr>
            <a:xfrm flipH="1">
              <a:off x="4019550" y="2036365"/>
              <a:ext cx="54375" cy="478235"/>
            </a:xfrm>
            <a:prstGeom prst="line">
              <a:avLst/>
            </a:prstGeom>
            <a:ln w="19050"/>
          </p:spPr>
          <p:style>
            <a:lnRef idx="1">
              <a:schemeClr val="dk1"/>
            </a:lnRef>
            <a:fillRef idx="0">
              <a:schemeClr val="dk1"/>
            </a:fillRef>
            <a:effectRef idx="0">
              <a:schemeClr val="dk1"/>
            </a:effectRef>
            <a:fontRef idx="minor">
              <a:schemeClr val="tx1"/>
            </a:fontRef>
          </p:style>
        </p:cxnSp>
        <p:sp>
          <p:nvSpPr>
            <p:cNvPr id="62" name="Oval 61">
              <a:extLst>
                <a:ext uri="{FF2B5EF4-FFF2-40B4-BE49-F238E27FC236}">
                  <a16:creationId xmlns:a16="http://schemas.microsoft.com/office/drawing/2014/main" id="{27EB27D5-53CD-3F79-D463-5FF767861542}"/>
                </a:ext>
              </a:extLst>
            </p:cNvPr>
            <p:cNvSpPr/>
            <p:nvPr/>
          </p:nvSpPr>
          <p:spPr>
            <a:xfrm>
              <a:off x="3974863" y="2489334"/>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67CFC9C6-15C3-3C9D-64B6-51DBF2E57701}"/>
                </a:ext>
              </a:extLst>
            </p:cNvPr>
            <p:cNvSpPr/>
            <p:nvPr/>
          </p:nvSpPr>
          <p:spPr>
            <a:xfrm>
              <a:off x="4042400" y="1994303"/>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F42FD5C1-D33B-2194-5AF4-D159FEF86D33}"/>
                </a:ext>
              </a:extLst>
            </p:cNvPr>
            <p:cNvSpPr/>
            <p:nvPr/>
          </p:nvSpPr>
          <p:spPr>
            <a:xfrm>
              <a:off x="3354460" y="1130838"/>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oup 64">
              <a:extLst>
                <a:ext uri="{FF2B5EF4-FFF2-40B4-BE49-F238E27FC236}">
                  <a16:creationId xmlns:a16="http://schemas.microsoft.com/office/drawing/2014/main" id="{349F8287-A8B2-9851-6EBF-DE51BD85977A}"/>
                </a:ext>
              </a:extLst>
            </p:cNvPr>
            <p:cNvGrpSpPr/>
            <p:nvPr/>
          </p:nvGrpSpPr>
          <p:grpSpPr>
            <a:xfrm>
              <a:off x="3775134" y="1878809"/>
              <a:ext cx="332404" cy="290513"/>
              <a:chOff x="2270809" y="3386794"/>
              <a:chExt cx="332404" cy="290513"/>
            </a:xfrm>
          </p:grpSpPr>
          <p:sp>
            <p:nvSpPr>
              <p:cNvPr id="105" name="Parallelogram 104">
                <a:extLst>
                  <a:ext uri="{FF2B5EF4-FFF2-40B4-BE49-F238E27FC236}">
                    <a16:creationId xmlns:a16="http://schemas.microsoft.com/office/drawing/2014/main" id="{9A04987B-BA27-31E1-1DE4-3C63024612BF}"/>
                  </a:ext>
                </a:extLst>
              </p:cNvPr>
              <p:cNvSpPr/>
              <p:nvPr/>
            </p:nvSpPr>
            <p:spPr>
              <a:xfrm rot="10140000" flipH="1" flipV="1">
                <a:off x="2270809" y="3386794"/>
                <a:ext cx="228600" cy="290513"/>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Isosceles Triangle 105">
                <a:extLst>
                  <a:ext uri="{FF2B5EF4-FFF2-40B4-BE49-F238E27FC236}">
                    <a16:creationId xmlns:a16="http://schemas.microsoft.com/office/drawing/2014/main" id="{7696D56D-FB99-F3D1-D718-975AC77D784E}"/>
                  </a:ext>
                </a:extLst>
              </p:cNvPr>
              <p:cNvSpPr/>
              <p:nvPr/>
            </p:nvSpPr>
            <p:spPr>
              <a:xfrm rot="5400000">
                <a:off x="2420596" y="3425510"/>
                <a:ext cx="142105" cy="21308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634E05DA-EE22-0BA0-13F0-BA3701702ABC}"/>
                  </a:ext>
                </a:extLst>
              </p:cNvPr>
              <p:cNvSpPr/>
              <p:nvPr/>
            </p:nvSpPr>
            <p:spPr>
              <a:xfrm>
                <a:off x="2535676" y="3496063"/>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6" name="Straight Connector 65">
              <a:extLst>
                <a:ext uri="{FF2B5EF4-FFF2-40B4-BE49-F238E27FC236}">
                  <a16:creationId xmlns:a16="http://schemas.microsoft.com/office/drawing/2014/main" id="{D8C9A88D-207A-EAF4-3A2C-16805B3F9B05}"/>
                </a:ext>
              </a:extLst>
            </p:cNvPr>
            <p:cNvCxnSpPr>
              <a:cxnSpLocks/>
              <a:stCxn id="64" idx="5"/>
            </p:cNvCxnSpPr>
            <p:nvPr/>
          </p:nvCxnSpPr>
          <p:spPr>
            <a:xfrm>
              <a:off x="3412106" y="1188484"/>
              <a:ext cx="597072" cy="1335101"/>
            </a:xfrm>
            <a:prstGeom prst="line">
              <a:avLst/>
            </a:prstGeom>
            <a:ln w="19050"/>
          </p:spPr>
          <p:style>
            <a:lnRef idx="1">
              <a:schemeClr val="dk1"/>
            </a:lnRef>
            <a:fillRef idx="0">
              <a:schemeClr val="dk1"/>
            </a:fillRef>
            <a:effectRef idx="0">
              <a:schemeClr val="dk1"/>
            </a:effectRef>
            <a:fontRef idx="minor">
              <a:schemeClr val="tx1"/>
            </a:fontRef>
          </p:style>
        </p:cxnSp>
        <p:cxnSp>
          <p:nvCxnSpPr>
            <p:cNvPr id="67" name="Straight Connector 66">
              <a:extLst>
                <a:ext uri="{FF2B5EF4-FFF2-40B4-BE49-F238E27FC236}">
                  <a16:creationId xmlns:a16="http://schemas.microsoft.com/office/drawing/2014/main" id="{C5760952-42CD-D5EB-5E05-A0CE627969B2}"/>
                </a:ext>
              </a:extLst>
            </p:cNvPr>
            <p:cNvCxnSpPr>
              <a:cxnSpLocks/>
            </p:cNvCxnSpPr>
            <p:nvPr/>
          </p:nvCxnSpPr>
          <p:spPr>
            <a:xfrm>
              <a:off x="3401893" y="1147395"/>
              <a:ext cx="672032" cy="860395"/>
            </a:xfrm>
            <a:prstGeom prst="line">
              <a:avLst/>
            </a:prstGeom>
            <a:ln w="19050"/>
          </p:spPr>
          <p:style>
            <a:lnRef idx="1">
              <a:schemeClr val="dk1"/>
            </a:lnRef>
            <a:fillRef idx="0">
              <a:schemeClr val="dk1"/>
            </a:fillRef>
            <a:effectRef idx="0">
              <a:schemeClr val="dk1"/>
            </a:effectRef>
            <a:fontRef idx="minor">
              <a:schemeClr val="tx1"/>
            </a:fontRef>
          </p:style>
        </p:cxnSp>
        <p:grpSp>
          <p:nvGrpSpPr>
            <p:cNvPr id="68" name="Group 67">
              <a:extLst>
                <a:ext uri="{FF2B5EF4-FFF2-40B4-BE49-F238E27FC236}">
                  <a16:creationId xmlns:a16="http://schemas.microsoft.com/office/drawing/2014/main" id="{1A71643A-F7F4-100C-DF6B-865A618AC753}"/>
                </a:ext>
              </a:extLst>
            </p:cNvPr>
            <p:cNvGrpSpPr/>
            <p:nvPr/>
          </p:nvGrpSpPr>
          <p:grpSpPr>
            <a:xfrm>
              <a:off x="2512963" y="2081866"/>
              <a:ext cx="332404" cy="290513"/>
              <a:chOff x="2270809" y="3386794"/>
              <a:chExt cx="332404" cy="290513"/>
            </a:xfrm>
          </p:grpSpPr>
          <p:sp>
            <p:nvSpPr>
              <p:cNvPr id="102" name="Parallelogram 101">
                <a:extLst>
                  <a:ext uri="{FF2B5EF4-FFF2-40B4-BE49-F238E27FC236}">
                    <a16:creationId xmlns:a16="http://schemas.microsoft.com/office/drawing/2014/main" id="{4959614D-DB91-358F-3D2F-6B3E38826C89}"/>
                  </a:ext>
                </a:extLst>
              </p:cNvPr>
              <p:cNvSpPr/>
              <p:nvPr/>
            </p:nvSpPr>
            <p:spPr>
              <a:xfrm rot="10140000" flipH="1" flipV="1">
                <a:off x="2270809" y="3386794"/>
                <a:ext cx="228600" cy="290513"/>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Isosceles Triangle 102">
                <a:extLst>
                  <a:ext uri="{FF2B5EF4-FFF2-40B4-BE49-F238E27FC236}">
                    <a16:creationId xmlns:a16="http://schemas.microsoft.com/office/drawing/2014/main" id="{F4EFEC8B-3652-E371-E5D7-141D0E9D79AF}"/>
                  </a:ext>
                </a:extLst>
              </p:cNvPr>
              <p:cNvSpPr/>
              <p:nvPr/>
            </p:nvSpPr>
            <p:spPr>
              <a:xfrm rot="5400000">
                <a:off x="2420596" y="3425510"/>
                <a:ext cx="142105" cy="213080"/>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9E6E6E53-C548-4C16-C0FA-969CE42547A2}"/>
                  </a:ext>
                </a:extLst>
              </p:cNvPr>
              <p:cNvSpPr/>
              <p:nvPr/>
            </p:nvSpPr>
            <p:spPr>
              <a:xfrm>
                <a:off x="2535676" y="3496063"/>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9" name="Straight Arrow Connector 68">
              <a:extLst>
                <a:ext uri="{FF2B5EF4-FFF2-40B4-BE49-F238E27FC236}">
                  <a16:creationId xmlns:a16="http://schemas.microsoft.com/office/drawing/2014/main" id="{7D702038-3727-4106-E357-64C7B1099A8D}"/>
                </a:ext>
              </a:extLst>
            </p:cNvPr>
            <p:cNvCxnSpPr>
              <a:cxnSpLocks/>
            </p:cNvCxnSpPr>
            <p:nvPr/>
          </p:nvCxnSpPr>
          <p:spPr>
            <a:xfrm flipH="1">
              <a:off x="2024286" y="1912657"/>
              <a:ext cx="2762349" cy="4325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70" name="Group 69">
              <a:extLst>
                <a:ext uri="{FF2B5EF4-FFF2-40B4-BE49-F238E27FC236}">
                  <a16:creationId xmlns:a16="http://schemas.microsoft.com/office/drawing/2014/main" id="{E5CE8811-748C-5E57-3FD9-3F898DB491A3}"/>
                </a:ext>
              </a:extLst>
            </p:cNvPr>
            <p:cNvGrpSpPr/>
            <p:nvPr/>
          </p:nvGrpSpPr>
          <p:grpSpPr>
            <a:xfrm>
              <a:off x="3129934" y="914213"/>
              <a:ext cx="275458" cy="290513"/>
              <a:chOff x="3698717" y="2844122"/>
              <a:chExt cx="275458" cy="290513"/>
            </a:xfrm>
          </p:grpSpPr>
          <p:sp>
            <p:nvSpPr>
              <p:cNvPr id="99" name="Parallelogram 98">
                <a:extLst>
                  <a:ext uri="{FF2B5EF4-FFF2-40B4-BE49-F238E27FC236}">
                    <a16:creationId xmlns:a16="http://schemas.microsoft.com/office/drawing/2014/main" id="{6376EB1E-D047-9B56-8E85-13A4994C2A65}"/>
                  </a:ext>
                </a:extLst>
              </p:cNvPr>
              <p:cNvSpPr/>
              <p:nvPr/>
            </p:nvSpPr>
            <p:spPr>
              <a:xfrm rot="10140000" flipH="1" flipV="1">
                <a:off x="3698717" y="2844122"/>
                <a:ext cx="228600" cy="290513"/>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E7452F14-0A39-13A9-F5E3-870AB200A2C6}"/>
                  </a:ext>
                </a:extLst>
              </p:cNvPr>
              <p:cNvSpPr/>
              <p:nvPr/>
            </p:nvSpPr>
            <p:spPr>
              <a:xfrm>
                <a:off x="3779248" y="2955609"/>
                <a:ext cx="67537" cy="675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Straight Connector 100">
                <a:extLst>
                  <a:ext uri="{FF2B5EF4-FFF2-40B4-BE49-F238E27FC236}">
                    <a16:creationId xmlns:a16="http://schemas.microsoft.com/office/drawing/2014/main" id="{4CCE682C-0E74-82F8-FE6D-D15C4BD1C9CD}"/>
                  </a:ext>
                </a:extLst>
              </p:cNvPr>
              <p:cNvCxnSpPr>
                <a:cxnSpLocks/>
              </p:cNvCxnSpPr>
              <p:nvPr/>
            </p:nvCxnSpPr>
            <p:spPr>
              <a:xfrm>
                <a:off x="3825544" y="3005790"/>
                <a:ext cx="148631" cy="99268"/>
              </a:xfrm>
              <a:prstGeom prst="line">
                <a:avLst/>
              </a:prstGeom>
              <a:ln w="19050"/>
            </p:spPr>
            <p:style>
              <a:lnRef idx="1">
                <a:schemeClr val="dk1"/>
              </a:lnRef>
              <a:fillRef idx="0">
                <a:schemeClr val="dk1"/>
              </a:fillRef>
              <a:effectRef idx="0">
                <a:schemeClr val="dk1"/>
              </a:effectRef>
              <a:fontRef idx="minor">
                <a:schemeClr val="tx1"/>
              </a:fontRef>
            </p:style>
          </p:cxnSp>
        </p:grpSp>
        <p:sp>
          <p:nvSpPr>
            <p:cNvPr id="71" name="TextBox 70">
              <a:extLst>
                <a:ext uri="{FF2B5EF4-FFF2-40B4-BE49-F238E27FC236}">
                  <a16:creationId xmlns:a16="http://schemas.microsoft.com/office/drawing/2014/main" id="{B1FD2D6C-4B9F-DD79-9939-8F53DACDE0CB}"/>
                </a:ext>
              </a:extLst>
            </p:cNvPr>
            <p:cNvSpPr txBox="1"/>
            <p:nvPr/>
          </p:nvSpPr>
          <p:spPr>
            <a:xfrm>
              <a:off x="1974015" y="2333538"/>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72" name="TextBox 71">
              <a:extLst>
                <a:ext uri="{FF2B5EF4-FFF2-40B4-BE49-F238E27FC236}">
                  <a16:creationId xmlns:a16="http://schemas.microsoft.com/office/drawing/2014/main" id="{0A027CB9-ED0A-5BB1-FE13-1D24F0EA03A1}"/>
                </a:ext>
              </a:extLst>
            </p:cNvPr>
            <p:cNvSpPr txBox="1"/>
            <p:nvPr/>
          </p:nvSpPr>
          <p:spPr>
            <a:xfrm>
              <a:off x="4357299" y="2852080"/>
              <a:ext cx="394512"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73" name="TextBox 72">
              <a:extLst>
                <a:ext uri="{FF2B5EF4-FFF2-40B4-BE49-F238E27FC236}">
                  <a16:creationId xmlns:a16="http://schemas.microsoft.com/office/drawing/2014/main" id="{7BF738D7-92F4-D249-50D4-D62BF3C26FB5}"/>
                </a:ext>
              </a:extLst>
            </p:cNvPr>
            <p:cNvSpPr txBox="1"/>
            <p:nvPr/>
          </p:nvSpPr>
          <p:spPr>
            <a:xfrm>
              <a:off x="3421997" y="591199"/>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cxnSp>
          <p:nvCxnSpPr>
            <p:cNvPr id="74" name="Straight Connector 73">
              <a:extLst>
                <a:ext uri="{FF2B5EF4-FFF2-40B4-BE49-F238E27FC236}">
                  <a16:creationId xmlns:a16="http://schemas.microsoft.com/office/drawing/2014/main" id="{0F745DC4-3AFB-0943-6707-29EC2022EE47}"/>
                </a:ext>
              </a:extLst>
            </p:cNvPr>
            <p:cNvCxnSpPr>
              <a:cxnSpLocks/>
            </p:cNvCxnSpPr>
            <p:nvPr/>
          </p:nvCxnSpPr>
          <p:spPr>
            <a:xfrm>
              <a:off x="4151488" y="2061840"/>
              <a:ext cx="891822" cy="594022"/>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8E1C37E5-EBD6-AEE0-9F31-5801B47DE64D}"/>
                </a:ext>
              </a:extLst>
            </p:cNvPr>
            <p:cNvCxnSpPr/>
            <p:nvPr/>
          </p:nvCxnSpPr>
          <p:spPr>
            <a:xfrm>
              <a:off x="2840343" y="2340107"/>
              <a:ext cx="909174" cy="616376"/>
            </a:xfrm>
            <a:prstGeom prst="line">
              <a:avLst/>
            </a:prstGeom>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CC2DE92E-7D6C-D6B2-FFA7-3FD016A7B57C}"/>
                </a:ext>
              </a:extLst>
            </p:cNvPr>
            <p:cNvCxnSpPr>
              <a:cxnSpLocks/>
              <a:stCxn id="62" idx="3"/>
            </p:cNvCxnSpPr>
            <p:nvPr/>
          </p:nvCxnSpPr>
          <p:spPr>
            <a:xfrm flipH="1">
              <a:off x="2576071" y="2546980"/>
              <a:ext cx="1408683" cy="260050"/>
            </a:xfrm>
            <a:prstGeom prst="line">
              <a:avLst/>
            </a:prstGeom>
          </p:spPr>
          <p:style>
            <a:lnRef idx="1">
              <a:schemeClr val="dk1"/>
            </a:lnRef>
            <a:fillRef idx="0">
              <a:schemeClr val="dk1"/>
            </a:fillRef>
            <a:effectRef idx="0">
              <a:schemeClr val="dk1"/>
            </a:effectRef>
            <a:fontRef idx="minor">
              <a:schemeClr val="tx1"/>
            </a:fontRef>
          </p:style>
        </p:cxnSp>
        <p:sp>
          <p:nvSpPr>
            <p:cNvPr id="77" name="TextBox 76">
              <a:extLst>
                <a:ext uri="{FF2B5EF4-FFF2-40B4-BE49-F238E27FC236}">
                  <a16:creationId xmlns:a16="http://schemas.microsoft.com/office/drawing/2014/main" id="{CC295D3C-1EC6-68AF-FA81-B9508F740CD2}"/>
                </a:ext>
              </a:extLst>
            </p:cNvPr>
            <p:cNvSpPr txBox="1"/>
            <p:nvPr/>
          </p:nvSpPr>
          <p:spPr>
            <a:xfrm>
              <a:off x="2679682" y="1829556"/>
              <a:ext cx="206507"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78" name="TextBox 77">
              <a:extLst>
                <a:ext uri="{FF2B5EF4-FFF2-40B4-BE49-F238E27FC236}">
                  <a16:creationId xmlns:a16="http://schemas.microsoft.com/office/drawing/2014/main" id="{C8C0F599-684E-44BD-2D16-DAE6C27DFE7F}"/>
                </a:ext>
              </a:extLst>
            </p:cNvPr>
            <p:cNvSpPr txBox="1"/>
            <p:nvPr/>
          </p:nvSpPr>
          <p:spPr>
            <a:xfrm>
              <a:off x="3989769" y="2307585"/>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79" name="TextBox 78">
              <a:extLst>
                <a:ext uri="{FF2B5EF4-FFF2-40B4-BE49-F238E27FC236}">
                  <a16:creationId xmlns:a16="http://schemas.microsoft.com/office/drawing/2014/main" id="{C62FDED0-9E5F-6561-4AB0-663D429FEDCA}"/>
                </a:ext>
              </a:extLst>
            </p:cNvPr>
            <p:cNvSpPr txBox="1"/>
            <p:nvPr/>
          </p:nvSpPr>
          <p:spPr>
            <a:xfrm>
              <a:off x="4016656" y="1752902"/>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80" name="TextBox 79">
              <a:extLst>
                <a:ext uri="{FF2B5EF4-FFF2-40B4-BE49-F238E27FC236}">
                  <a16:creationId xmlns:a16="http://schemas.microsoft.com/office/drawing/2014/main" id="{FD444022-7FDB-CC89-214E-BFBF09BE63F6}"/>
                </a:ext>
              </a:extLst>
            </p:cNvPr>
            <p:cNvSpPr txBox="1"/>
            <p:nvPr/>
          </p:nvSpPr>
          <p:spPr>
            <a:xfrm>
              <a:off x="3418770" y="920298"/>
              <a:ext cx="79761"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D</a:t>
              </a:r>
            </a:p>
          </p:txBody>
        </p:sp>
        <p:cxnSp>
          <p:nvCxnSpPr>
            <p:cNvPr id="81" name="Straight Arrow Connector 80">
              <a:extLst>
                <a:ext uri="{FF2B5EF4-FFF2-40B4-BE49-F238E27FC236}">
                  <a16:creationId xmlns:a16="http://schemas.microsoft.com/office/drawing/2014/main" id="{21516C7A-8BA6-B1A1-CC19-DEC4441D7D82}"/>
                </a:ext>
              </a:extLst>
            </p:cNvPr>
            <p:cNvCxnSpPr>
              <a:cxnSpLocks/>
            </p:cNvCxnSpPr>
            <p:nvPr/>
          </p:nvCxnSpPr>
          <p:spPr>
            <a:xfrm flipH="1">
              <a:off x="3588936" y="2819142"/>
              <a:ext cx="243411" cy="342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2" name="Straight Arrow Connector 81">
              <a:extLst>
                <a:ext uri="{FF2B5EF4-FFF2-40B4-BE49-F238E27FC236}">
                  <a16:creationId xmlns:a16="http://schemas.microsoft.com/office/drawing/2014/main" id="{B505BF06-5099-2EE1-0CFE-EC2ABD57D344}"/>
                </a:ext>
              </a:extLst>
            </p:cNvPr>
            <p:cNvCxnSpPr>
              <a:cxnSpLocks/>
            </p:cNvCxnSpPr>
            <p:nvPr/>
          </p:nvCxnSpPr>
          <p:spPr>
            <a:xfrm flipV="1">
              <a:off x="4038233" y="2723156"/>
              <a:ext cx="210672" cy="337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4108FB36-5476-1AAF-B55C-FDAD780D096B}"/>
                </a:ext>
              </a:extLst>
            </p:cNvPr>
            <p:cNvCxnSpPr>
              <a:cxnSpLocks/>
            </p:cNvCxnSpPr>
            <p:nvPr/>
          </p:nvCxnSpPr>
          <p:spPr>
            <a:xfrm flipH="1">
              <a:off x="4275945" y="2684732"/>
              <a:ext cx="243411" cy="342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4" name="Straight Arrow Connector 83">
              <a:extLst>
                <a:ext uri="{FF2B5EF4-FFF2-40B4-BE49-F238E27FC236}">
                  <a16:creationId xmlns:a16="http://schemas.microsoft.com/office/drawing/2014/main" id="{B8D36913-04AA-993F-58FF-D141AEE41A8E}"/>
                </a:ext>
              </a:extLst>
            </p:cNvPr>
            <p:cNvCxnSpPr>
              <a:cxnSpLocks/>
            </p:cNvCxnSpPr>
            <p:nvPr/>
          </p:nvCxnSpPr>
          <p:spPr>
            <a:xfrm flipV="1">
              <a:off x="4726963" y="2596152"/>
              <a:ext cx="210672" cy="337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5" name="Straight Arrow Connector 84">
              <a:extLst>
                <a:ext uri="{FF2B5EF4-FFF2-40B4-BE49-F238E27FC236}">
                  <a16:creationId xmlns:a16="http://schemas.microsoft.com/office/drawing/2014/main" id="{D2A25831-84BA-ED2C-6DDD-15DC8C09651E}"/>
                </a:ext>
              </a:extLst>
            </p:cNvPr>
            <p:cNvCxnSpPr/>
            <p:nvPr/>
          </p:nvCxnSpPr>
          <p:spPr>
            <a:xfrm>
              <a:off x="2576071" y="2648295"/>
              <a:ext cx="157731" cy="1420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6" name="Straight Arrow Connector 85">
              <a:extLst>
                <a:ext uri="{FF2B5EF4-FFF2-40B4-BE49-F238E27FC236}">
                  <a16:creationId xmlns:a16="http://schemas.microsoft.com/office/drawing/2014/main" id="{C8812C80-59C2-9B8A-2A19-CB8FCBF4CCC6}"/>
                </a:ext>
              </a:extLst>
            </p:cNvPr>
            <p:cNvCxnSpPr/>
            <p:nvPr/>
          </p:nvCxnSpPr>
          <p:spPr>
            <a:xfrm flipH="1" flipV="1">
              <a:off x="2222293" y="2317660"/>
              <a:ext cx="148144" cy="1472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7" name="Straight Arrow Connector 86">
              <a:extLst>
                <a:ext uri="{FF2B5EF4-FFF2-40B4-BE49-F238E27FC236}">
                  <a16:creationId xmlns:a16="http://schemas.microsoft.com/office/drawing/2014/main" id="{DA97DDC8-4EB0-585F-1677-C919C6FC98FF}"/>
                </a:ext>
              </a:extLst>
            </p:cNvPr>
            <p:cNvCxnSpPr>
              <a:cxnSpLocks/>
            </p:cNvCxnSpPr>
            <p:nvPr/>
          </p:nvCxnSpPr>
          <p:spPr>
            <a:xfrm flipH="1">
              <a:off x="3993282" y="2454919"/>
              <a:ext cx="14906" cy="70769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8" name="Straight Connector 87">
              <a:extLst>
                <a:ext uri="{FF2B5EF4-FFF2-40B4-BE49-F238E27FC236}">
                  <a16:creationId xmlns:a16="http://schemas.microsoft.com/office/drawing/2014/main" id="{10B99DA9-23C9-0B9F-3D89-6CC22C50AE40}"/>
                </a:ext>
              </a:extLst>
            </p:cNvPr>
            <p:cNvCxnSpPr>
              <a:cxnSpLocks/>
            </p:cNvCxnSpPr>
            <p:nvPr/>
          </p:nvCxnSpPr>
          <p:spPr>
            <a:xfrm flipH="1" flipV="1">
              <a:off x="2819675" y="822626"/>
              <a:ext cx="212761" cy="148541"/>
            </a:xfrm>
            <a:prstGeom prst="line">
              <a:avLst/>
            </a:prstGeom>
          </p:spPr>
          <p:style>
            <a:lnRef idx="1">
              <a:schemeClr val="dk1"/>
            </a:lnRef>
            <a:fillRef idx="0">
              <a:schemeClr val="dk1"/>
            </a:fillRef>
            <a:effectRef idx="0">
              <a:schemeClr val="dk1"/>
            </a:effectRef>
            <a:fontRef idx="minor">
              <a:schemeClr val="tx1"/>
            </a:fontRef>
          </p:style>
        </p:cxnSp>
        <p:cxnSp>
          <p:nvCxnSpPr>
            <p:cNvPr id="89" name="Straight Arrow Connector 88">
              <a:extLst>
                <a:ext uri="{FF2B5EF4-FFF2-40B4-BE49-F238E27FC236}">
                  <a16:creationId xmlns:a16="http://schemas.microsoft.com/office/drawing/2014/main" id="{213003EC-8CF3-4771-87A3-F85FDAD9B048}"/>
                </a:ext>
              </a:extLst>
            </p:cNvPr>
            <p:cNvCxnSpPr>
              <a:cxnSpLocks/>
            </p:cNvCxnSpPr>
            <p:nvPr/>
          </p:nvCxnSpPr>
          <p:spPr>
            <a:xfrm flipV="1">
              <a:off x="2872251" y="852491"/>
              <a:ext cx="0" cy="2965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a:extLst>
                <a:ext uri="{FF2B5EF4-FFF2-40B4-BE49-F238E27FC236}">
                  <a16:creationId xmlns:a16="http://schemas.microsoft.com/office/drawing/2014/main" id="{9EC230A3-CB72-E700-7808-2872529FAA81}"/>
                </a:ext>
              </a:extLst>
            </p:cNvPr>
            <p:cNvCxnSpPr>
              <a:cxnSpLocks/>
            </p:cNvCxnSpPr>
            <p:nvPr/>
          </p:nvCxnSpPr>
          <p:spPr>
            <a:xfrm>
              <a:off x="2870930" y="1452840"/>
              <a:ext cx="0" cy="32698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1" name="TextBox 90">
              <a:extLst>
                <a:ext uri="{FF2B5EF4-FFF2-40B4-BE49-F238E27FC236}">
                  <a16:creationId xmlns:a16="http://schemas.microsoft.com/office/drawing/2014/main" id="{AC8145BE-D0EE-93FC-6452-5BC15CFA9532}"/>
                </a:ext>
              </a:extLst>
            </p:cNvPr>
            <p:cNvSpPr txBox="1"/>
            <p:nvPr/>
          </p:nvSpPr>
          <p:spPr>
            <a:xfrm>
              <a:off x="3703742" y="3153776"/>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500 N</a:t>
              </a:r>
            </a:p>
          </p:txBody>
        </p:sp>
        <p:sp>
          <p:nvSpPr>
            <p:cNvPr id="92" name="TextBox 91">
              <a:extLst>
                <a:ext uri="{FF2B5EF4-FFF2-40B4-BE49-F238E27FC236}">
                  <a16:creationId xmlns:a16="http://schemas.microsoft.com/office/drawing/2014/main" id="{36695731-1218-985F-981F-6ED7EB870A07}"/>
                </a:ext>
              </a:extLst>
            </p:cNvPr>
            <p:cNvSpPr txBox="1"/>
            <p:nvPr/>
          </p:nvSpPr>
          <p:spPr>
            <a:xfrm>
              <a:off x="3615108" y="2587583"/>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3 m</a:t>
              </a:r>
            </a:p>
          </p:txBody>
        </p:sp>
        <p:sp>
          <p:nvSpPr>
            <p:cNvPr id="93" name="TextBox 92">
              <a:extLst>
                <a:ext uri="{FF2B5EF4-FFF2-40B4-BE49-F238E27FC236}">
                  <a16:creationId xmlns:a16="http://schemas.microsoft.com/office/drawing/2014/main" id="{1E59B066-FC09-A378-6B1B-40054418ACEE}"/>
                </a:ext>
              </a:extLst>
            </p:cNvPr>
            <p:cNvSpPr txBox="1"/>
            <p:nvPr/>
          </p:nvSpPr>
          <p:spPr>
            <a:xfrm>
              <a:off x="4417470" y="2460877"/>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3 m</a:t>
              </a:r>
            </a:p>
          </p:txBody>
        </p:sp>
        <p:sp>
          <p:nvSpPr>
            <p:cNvPr id="94" name="TextBox 93">
              <a:extLst>
                <a:ext uri="{FF2B5EF4-FFF2-40B4-BE49-F238E27FC236}">
                  <a16:creationId xmlns:a16="http://schemas.microsoft.com/office/drawing/2014/main" id="{D12B9CF6-3AC1-F8FB-0D93-0596B9A6D1AF}"/>
                </a:ext>
              </a:extLst>
            </p:cNvPr>
            <p:cNvSpPr txBox="1"/>
            <p:nvPr/>
          </p:nvSpPr>
          <p:spPr>
            <a:xfrm>
              <a:off x="2232915" y="2422964"/>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4 m</a:t>
              </a:r>
            </a:p>
          </p:txBody>
        </p:sp>
        <p:sp>
          <p:nvSpPr>
            <p:cNvPr id="95" name="TextBox 94">
              <a:extLst>
                <a:ext uri="{FF2B5EF4-FFF2-40B4-BE49-F238E27FC236}">
                  <a16:creationId xmlns:a16="http://schemas.microsoft.com/office/drawing/2014/main" id="{330026DF-21B2-F9CD-07AF-D1CA8CDC85E2}"/>
                </a:ext>
              </a:extLst>
            </p:cNvPr>
            <p:cNvSpPr txBox="1"/>
            <p:nvPr/>
          </p:nvSpPr>
          <p:spPr>
            <a:xfrm>
              <a:off x="2683848" y="1187043"/>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 m</a:t>
              </a:r>
            </a:p>
          </p:txBody>
        </p:sp>
        <p:sp>
          <p:nvSpPr>
            <p:cNvPr id="96" name="TextBox 95">
              <a:extLst>
                <a:ext uri="{FF2B5EF4-FFF2-40B4-BE49-F238E27FC236}">
                  <a16:creationId xmlns:a16="http://schemas.microsoft.com/office/drawing/2014/main" id="{552E5EFE-E6C9-B4CC-BD8A-84C7183C6640}"/>
                </a:ext>
              </a:extLst>
            </p:cNvPr>
            <p:cNvSpPr txBox="1"/>
            <p:nvPr/>
          </p:nvSpPr>
          <p:spPr>
            <a:xfrm>
              <a:off x="3228857" y="2087620"/>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O</a:t>
              </a:r>
            </a:p>
          </p:txBody>
        </p:sp>
        <p:cxnSp>
          <p:nvCxnSpPr>
            <p:cNvPr id="97" name="Straight Arrow Connector 96">
              <a:extLst>
                <a:ext uri="{FF2B5EF4-FFF2-40B4-BE49-F238E27FC236}">
                  <a16:creationId xmlns:a16="http://schemas.microsoft.com/office/drawing/2014/main" id="{FC3119D0-09BE-B55E-1F1D-BD5A5374AE0A}"/>
                </a:ext>
              </a:extLst>
            </p:cNvPr>
            <p:cNvCxnSpPr/>
            <p:nvPr/>
          </p:nvCxnSpPr>
          <p:spPr>
            <a:xfrm flipH="1">
              <a:off x="3646154" y="2538130"/>
              <a:ext cx="324276" cy="5697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98" name="TextBox 97">
              <a:extLst>
                <a:ext uri="{FF2B5EF4-FFF2-40B4-BE49-F238E27FC236}">
                  <a16:creationId xmlns:a16="http://schemas.microsoft.com/office/drawing/2014/main" id="{BABB87D5-B9AC-3873-59D2-096BF49F26DF}"/>
                </a:ext>
              </a:extLst>
            </p:cNvPr>
            <p:cNvSpPr txBox="1"/>
            <p:nvPr/>
          </p:nvSpPr>
          <p:spPr>
            <a:xfrm>
              <a:off x="3156838" y="2397144"/>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200 N</a:t>
              </a:r>
            </a:p>
          </p:txBody>
        </p:sp>
      </p:grpSp>
      <p:sp>
        <p:nvSpPr>
          <p:cNvPr id="108" name="TextBox 107">
            <a:extLst>
              <a:ext uri="{FF2B5EF4-FFF2-40B4-BE49-F238E27FC236}">
                <a16:creationId xmlns:a16="http://schemas.microsoft.com/office/drawing/2014/main" id="{8F3415B4-C508-D808-C2D5-37C0E8EC5486}"/>
              </a:ext>
            </a:extLst>
          </p:cNvPr>
          <p:cNvSpPr txBox="1"/>
          <p:nvPr/>
        </p:nvSpPr>
        <p:spPr>
          <a:xfrm>
            <a:off x="878427" y="726314"/>
            <a:ext cx="4326826" cy="646331"/>
          </a:xfrm>
          <a:prstGeom prst="rect">
            <a:avLst/>
          </a:prstGeom>
          <a:noFill/>
        </p:spPr>
        <p:txBody>
          <a:bodyPr wrap="none" rtlCol="0">
            <a:spAutoFit/>
          </a:bodyPr>
          <a:lstStyle/>
          <a:p>
            <a:r>
              <a:rPr lang="en-US" dirty="0"/>
              <a:t>Here are the unit vectors obtained from </a:t>
            </a:r>
          </a:p>
          <a:p>
            <a:r>
              <a:rPr lang="en-US" dirty="0"/>
              <a:t>the position vectors</a:t>
            </a:r>
          </a:p>
        </p:txBody>
      </p:sp>
    </p:spTree>
    <p:extLst>
      <p:ext uri="{BB962C8B-B14F-4D97-AF65-F5344CB8AC3E}">
        <p14:creationId xmlns:p14="http://schemas.microsoft.com/office/powerpoint/2010/main" val="227016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64D5106-D243-3AB6-C301-E2334FD29929}"/>
              </a:ext>
            </a:extLst>
          </p:cNvPr>
          <p:cNvSpPr txBox="1"/>
          <p:nvPr/>
        </p:nvSpPr>
        <p:spPr>
          <a:xfrm>
            <a:off x="762000" y="457200"/>
            <a:ext cx="4572000" cy="1477328"/>
          </a:xfrm>
          <a:prstGeom prst="rect">
            <a:avLst/>
          </a:prstGeom>
          <a:noFill/>
        </p:spPr>
        <p:txBody>
          <a:bodyPr wrap="square">
            <a:spAutoFit/>
          </a:bodyPr>
          <a:lstStyle/>
          <a:p>
            <a:r>
              <a:rPr lang="en-US" dirty="0"/>
              <a:t>Having these unit vectors, we can then define the unknown force magnitudes symbolically, and then compute the resultant forces at each pin (which must, of course, be all zero):</a:t>
            </a:r>
          </a:p>
        </p:txBody>
      </p:sp>
      <p:sp>
        <p:nvSpPr>
          <p:cNvPr id="5" name="TextBox 4">
            <a:extLst>
              <a:ext uri="{FF2B5EF4-FFF2-40B4-BE49-F238E27FC236}">
                <a16:creationId xmlns:a16="http://schemas.microsoft.com/office/drawing/2014/main" id="{FFBB7CDB-56C8-CD03-1F21-3C1A4A137720}"/>
              </a:ext>
            </a:extLst>
          </p:cNvPr>
          <p:cNvSpPr txBox="1"/>
          <p:nvPr/>
        </p:nvSpPr>
        <p:spPr>
          <a:xfrm>
            <a:off x="381000" y="3824711"/>
            <a:ext cx="8534400" cy="1477328"/>
          </a:xfrm>
          <a:prstGeom prst="rect">
            <a:avLst/>
          </a:prstGeom>
          <a:noFill/>
        </p:spPr>
        <p:txBody>
          <a:bodyPr wrap="square">
            <a:spAutoFit/>
          </a:bodyPr>
          <a:lstStyle/>
          <a:p>
            <a:r>
              <a:rPr lang="en-US" dirty="0" err="1"/>
              <a:t>syms</a:t>
            </a:r>
            <a:r>
              <a:rPr lang="en-US" dirty="0"/>
              <a:t> Ax Ay Az </a:t>
            </a:r>
            <a:r>
              <a:rPr lang="en-US" dirty="0" err="1"/>
              <a:t>Cx</a:t>
            </a:r>
            <a:r>
              <a:rPr lang="en-US" dirty="0"/>
              <a:t> Cy </a:t>
            </a:r>
            <a:r>
              <a:rPr lang="en-US" dirty="0" err="1"/>
              <a:t>Cz</a:t>
            </a:r>
            <a:r>
              <a:rPr lang="en-US" dirty="0"/>
              <a:t> Dy </a:t>
            </a:r>
            <a:r>
              <a:rPr lang="en-US" dirty="0" err="1"/>
              <a:t>Tda</a:t>
            </a:r>
            <a:r>
              <a:rPr lang="en-US" dirty="0"/>
              <a:t> </a:t>
            </a:r>
            <a:r>
              <a:rPr lang="en-US" dirty="0" err="1"/>
              <a:t>Tdb</a:t>
            </a:r>
            <a:r>
              <a:rPr lang="en-US" dirty="0"/>
              <a:t> </a:t>
            </a:r>
            <a:r>
              <a:rPr lang="en-US" dirty="0" err="1"/>
              <a:t>Tdc</a:t>
            </a:r>
            <a:r>
              <a:rPr lang="en-US" dirty="0"/>
              <a:t> Tab Tbc </a:t>
            </a:r>
          </a:p>
          <a:p>
            <a:r>
              <a:rPr lang="en-US" dirty="0"/>
              <a:t>FD = </a:t>
            </a:r>
            <a:r>
              <a:rPr lang="en-US" dirty="0" err="1"/>
              <a:t>Tda</a:t>
            </a:r>
            <a:r>
              <a:rPr lang="en-US" dirty="0"/>
              <a:t>*</a:t>
            </a:r>
            <a:r>
              <a:rPr lang="en-US" dirty="0" err="1"/>
              <a:t>eDA</a:t>
            </a:r>
            <a:r>
              <a:rPr lang="en-US" dirty="0"/>
              <a:t> + </a:t>
            </a:r>
            <a:r>
              <a:rPr lang="en-US" dirty="0" err="1"/>
              <a:t>Tdb</a:t>
            </a:r>
            <a:r>
              <a:rPr lang="en-US" dirty="0"/>
              <a:t>*</a:t>
            </a:r>
            <a:r>
              <a:rPr lang="en-US" dirty="0" err="1"/>
              <a:t>eDB</a:t>
            </a:r>
            <a:r>
              <a:rPr lang="en-US" dirty="0"/>
              <a:t> + </a:t>
            </a:r>
            <a:r>
              <a:rPr lang="en-US" dirty="0" err="1"/>
              <a:t>Tdc</a:t>
            </a:r>
            <a:r>
              <a:rPr lang="en-US" dirty="0"/>
              <a:t>*</a:t>
            </a:r>
            <a:r>
              <a:rPr lang="en-US" dirty="0" err="1"/>
              <a:t>eDC</a:t>
            </a:r>
            <a:r>
              <a:rPr lang="en-US" dirty="0"/>
              <a:t> + [ 0 Dy 0];   % resultant forces at the pins</a:t>
            </a:r>
          </a:p>
          <a:p>
            <a:r>
              <a:rPr lang="en-US" dirty="0"/>
              <a:t>FA = [Ax Ay Az] + </a:t>
            </a:r>
            <a:r>
              <a:rPr lang="en-US" dirty="0" err="1"/>
              <a:t>Tda</a:t>
            </a:r>
            <a:r>
              <a:rPr lang="en-US" dirty="0"/>
              <a:t>*</a:t>
            </a:r>
            <a:r>
              <a:rPr lang="en-US" dirty="0" err="1"/>
              <a:t>eAD</a:t>
            </a:r>
            <a:r>
              <a:rPr lang="en-US" dirty="0"/>
              <a:t> + Tab*</a:t>
            </a:r>
            <a:r>
              <a:rPr lang="en-US" dirty="0" err="1"/>
              <a:t>eAB</a:t>
            </a:r>
            <a:r>
              <a:rPr lang="en-US" dirty="0"/>
              <a:t>;</a:t>
            </a:r>
          </a:p>
          <a:p>
            <a:r>
              <a:rPr lang="en-US" dirty="0"/>
              <a:t>FB = [ 200 0 -500] + Tab*</a:t>
            </a:r>
            <a:r>
              <a:rPr lang="en-US" dirty="0" err="1"/>
              <a:t>eBA</a:t>
            </a:r>
            <a:r>
              <a:rPr lang="en-US" dirty="0"/>
              <a:t> + </a:t>
            </a:r>
            <a:r>
              <a:rPr lang="en-US" dirty="0" err="1"/>
              <a:t>Tdb</a:t>
            </a:r>
            <a:r>
              <a:rPr lang="en-US" dirty="0"/>
              <a:t>*</a:t>
            </a:r>
            <a:r>
              <a:rPr lang="en-US" dirty="0" err="1"/>
              <a:t>eBD</a:t>
            </a:r>
            <a:r>
              <a:rPr lang="en-US" dirty="0"/>
              <a:t> + Tbc*</a:t>
            </a:r>
            <a:r>
              <a:rPr lang="en-US" dirty="0" err="1"/>
              <a:t>eBC</a:t>
            </a:r>
            <a:r>
              <a:rPr lang="en-US" dirty="0"/>
              <a:t>;</a:t>
            </a:r>
          </a:p>
          <a:p>
            <a:r>
              <a:rPr lang="en-US" dirty="0"/>
              <a:t>FC = [ </a:t>
            </a:r>
            <a:r>
              <a:rPr lang="en-US" dirty="0" err="1"/>
              <a:t>Cx</a:t>
            </a:r>
            <a:r>
              <a:rPr lang="en-US" dirty="0"/>
              <a:t> Cy </a:t>
            </a:r>
            <a:r>
              <a:rPr lang="en-US" dirty="0" err="1"/>
              <a:t>Cz</a:t>
            </a:r>
            <a:r>
              <a:rPr lang="en-US" dirty="0"/>
              <a:t>] + Tbc*</a:t>
            </a:r>
            <a:r>
              <a:rPr lang="en-US" dirty="0" err="1"/>
              <a:t>eCB</a:t>
            </a:r>
            <a:r>
              <a:rPr lang="en-US" dirty="0"/>
              <a:t> + </a:t>
            </a:r>
            <a:r>
              <a:rPr lang="en-US" dirty="0" err="1"/>
              <a:t>Tdc</a:t>
            </a:r>
            <a:r>
              <a:rPr lang="en-US" dirty="0"/>
              <a:t>*</a:t>
            </a:r>
            <a:r>
              <a:rPr lang="en-US" dirty="0" err="1"/>
              <a:t>eCD</a:t>
            </a:r>
            <a:r>
              <a:rPr lang="en-US" dirty="0"/>
              <a:t>;</a:t>
            </a:r>
          </a:p>
        </p:txBody>
      </p:sp>
      <p:grpSp>
        <p:nvGrpSpPr>
          <p:cNvPr id="6" name="Group 5">
            <a:extLst>
              <a:ext uri="{FF2B5EF4-FFF2-40B4-BE49-F238E27FC236}">
                <a16:creationId xmlns:a16="http://schemas.microsoft.com/office/drawing/2014/main" id="{6917DBD5-CCB5-3B76-C6E1-5D809D52998A}"/>
              </a:ext>
            </a:extLst>
          </p:cNvPr>
          <p:cNvGrpSpPr/>
          <p:nvPr/>
        </p:nvGrpSpPr>
        <p:grpSpPr>
          <a:xfrm>
            <a:off x="5938960" y="568536"/>
            <a:ext cx="2443040" cy="2731983"/>
            <a:chOff x="2166684" y="436549"/>
            <a:chExt cx="2443040" cy="2731983"/>
          </a:xfrm>
        </p:grpSpPr>
        <p:cxnSp>
          <p:nvCxnSpPr>
            <p:cNvPr id="7" name="Straight Arrow Connector 6">
              <a:extLst>
                <a:ext uri="{FF2B5EF4-FFF2-40B4-BE49-F238E27FC236}">
                  <a16:creationId xmlns:a16="http://schemas.microsoft.com/office/drawing/2014/main" id="{35033450-74AD-19C7-8ADF-88453CF48050}"/>
                </a:ext>
              </a:extLst>
            </p:cNvPr>
            <p:cNvCxnSpPr>
              <a:cxnSpLocks/>
            </p:cNvCxnSpPr>
            <p:nvPr/>
          </p:nvCxnSpPr>
          <p:spPr>
            <a:xfrm flipH="1">
              <a:off x="3078099" y="1052883"/>
              <a:ext cx="282011" cy="4301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1B3FD277-7069-DEDB-36A9-11AC1ADEB66E}"/>
                </a:ext>
              </a:extLst>
            </p:cNvPr>
            <p:cNvCxnSpPr>
              <a:cxnSpLocks/>
            </p:cNvCxnSpPr>
            <p:nvPr/>
          </p:nvCxnSpPr>
          <p:spPr>
            <a:xfrm>
              <a:off x="3360110" y="1070094"/>
              <a:ext cx="108386" cy="4129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76F41145-6D6E-EB85-28B3-DF4E919C5678}"/>
                </a:ext>
              </a:extLst>
            </p:cNvPr>
            <p:cNvCxnSpPr/>
            <p:nvPr/>
          </p:nvCxnSpPr>
          <p:spPr>
            <a:xfrm>
              <a:off x="3360110" y="1052883"/>
              <a:ext cx="282011" cy="2852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0462F70A-F61F-D23F-BE60-205B75B70F6B}"/>
                </a:ext>
              </a:extLst>
            </p:cNvPr>
            <p:cNvCxnSpPr/>
            <p:nvPr/>
          </p:nvCxnSpPr>
          <p:spPr>
            <a:xfrm>
              <a:off x="3078099" y="825786"/>
              <a:ext cx="282011" cy="2052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D06D6092-BFA2-B527-4FFD-9AF4D82B6F41}"/>
                </a:ext>
              </a:extLst>
            </p:cNvPr>
            <p:cNvCxnSpPr>
              <a:cxnSpLocks/>
            </p:cNvCxnSpPr>
            <p:nvPr/>
          </p:nvCxnSpPr>
          <p:spPr>
            <a:xfrm flipV="1">
              <a:off x="2631698" y="2010336"/>
              <a:ext cx="162480" cy="2845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BDCF8110-F797-DBAE-00D7-C465437CE52B}"/>
                </a:ext>
              </a:extLst>
            </p:cNvPr>
            <p:cNvCxnSpPr>
              <a:cxnSpLocks/>
            </p:cNvCxnSpPr>
            <p:nvPr/>
          </p:nvCxnSpPr>
          <p:spPr>
            <a:xfrm>
              <a:off x="2649197" y="2296400"/>
              <a:ext cx="353276" cy="9334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998A407F-2E74-14F7-42F0-DB0074A3451C}"/>
                </a:ext>
              </a:extLst>
            </p:cNvPr>
            <p:cNvCxnSpPr>
              <a:cxnSpLocks/>
            </p:cNvCxnSpPr>
            <p:nvPr/>
          </p:nvCxnSpPr>
          <p:spPr>
            <a:xfrm flipH="1" flipV="1">
              <a:off x="3461223" y="2487559"/>
              <a:ext cx="327026" cy="11571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234C618A-A855-8371-D6CC-8FD5A48E0D8A}"/>
                </a:ext>
              </a:extLst>
            </p:cNvPr>
            <p:cNvCxnSpPr>
              <a:cxnSpLocks/>
            </p:cNvCxnSpPr>
            <p:nvPr/>
          </p:nvCxnSpPr>
          <p:spPr>
            <a:xfrm flipH="1" flipV="1">
              <a:off x="3696294" y="2294891"/>
              <a:ext cx="86812" cy="3124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4E188D40-0234-7CDB-C153-D8AE97B8868D}"/>
                </a:ext>
              </a:extLst>
            </p:cNvPr>
            <p:cNvCxnSpPr/>
            <p:nvPr/>
          </p:nvCxnSpPr>
          <p:spPr>
            <a:xfrm flipH="1" flipV="1">
              <a:off x="3894279" y="1599935"/>
              <a:ext cx="259179" cy="2488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59A4185C-46C6-D40A-B873-80D141821DD8}"/>
                </a:ext>
              </a:extLst>
            </p:cNvPr>
            <p:cNvCxnSpPr>
              <a:cxnSpLocks/>
            </p:cNvCxnSpPr>
            <p:nvPr/>
          </p:nvCxnSpPr>
          <p:spPr>
            <a:xfrm flipV="1">
              <a:off x="3783106" y="2271390"/>
              <a:ext cx="135562" cy="3161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4212ED8E-1CC7-3FCC-78CD-799DFBE8DDE2}"/>
                </a:ext>
              </a:extLst>
            </p:cNvPr>
            <p:cNvCxnSpPr>
              <a:cxnSpLocks/>
            </p:cNvCxnSpPr>
            <p:nvPr/>
          </p:nvCxnSpPr>
          <p:spPr>
            <a:xfrm flipH="1">
              <a:off x="3998470" y="1827281"/>
              <a:ext cx="154988" cy="32701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5163E5E8-CCFB-A5AD-62BB-B44457F83BB1}"/>
                </a:ext>
              </a:extLst>
            </p:cNvPr>
            <p:cNvCxnSpPr/>
            <p:nvPr/>
          </p:nvCxnSpPr>
          <p:spPr>
            <a:xfrm>
              <a:off x="2621969" y="2296400"/>
              <a:ext cx="230737" cy="23060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F6FBBB8D-7B7A-3F26-C56C-EE61B3ACFEF9}"/>
                </a:ext>
              </a:extLst>
            </p:cNvPr>
            <p:cNvCxnSpPr/>
            <p:nvPr/>
          </p:nvCxnSpPr>
          <p:spPr>
            <a:xfrm flipH="1">
              <a:off x="2371472" y="2323269"/>
              <a:ext cx="226145" cy="17686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ED52D773-552B-2124-AD39-EF732B78DF12}"/>
                </a:ext>
              </a:extLst>
            </p:cNvPr>
            <p:cNvCxnSpPr/>
            <p:nvPr/>
          </p:nvCxnSpPr>
          <p:spPr>
            <a:xfrm flipV="1">
              <a:off x="2626899" y="1974328"/>
              <a:ext cx="0" cy="2970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DEF374B0-F2F3-1A82-6EBD-D6951D8DECCA}"/>
                </a:ext>
              </a:extLst>
            </p:cNvPr>
            <p:cNvCxnSpPr/>
            <p:nvPr/>
          </p:nvCxnSpPr>
          <p:spPr>
            <a:xfrm flipV="1">
              <a:off x="4153458" y="1475931"/>
              <a:ext cx="0" cy="3021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18FCD1FE-7841-2DE1-6519-C076786BA020}"/>
                </a:ext>
              </a:extLst>
            </p:cNvPr>
            <p:cNvCxnSpPr/>
            <p:nvPr/>
          </p:nvCxnSpPr>
          <p:spPr>
            <a:xfrm>
              <a:off x="4171374" y="1848768"/>
              <a:ext cx="273263" cy="18759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A2750364-88F0-478A-9C8D-FA095132DCA7}"/>
                </a:ext>
              </a:extLst>
            </p:cNvPr>
            <p:cNvCxnSpPr/>
            <p:nvPr/>
          </p:nvCxnSpPr>
          <p:spPr>
            <a:xfrm flipH="1">
              <a:off x="3872837" y="1848811"/>
              <a:ext cx="223058" cy="1374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24" name="Object 23">
              <a:extLst>
                <a:ext uri="{FF2B5EF4-FFF2-40B4-BE49-F238E27FC236}">
                  <a16:creationId xmlns:a16="http://schemas.microsoft.com/office/drawing/2014/main" id="{BF8BEF9D-78F7-27D2-C25F-D5E0395DA79A}"/>
                </a:ext>
              </a:extLst>
            </p:cNvPr>
            <p:cNvGraphicFramePr>
              <a:graphicFrameLocks noChangeAspect="1"/>
            </p:cNvGraphicFramePr>
            <p:nvPr>
              <p:extLst>
                <p:ext uri="{D42A27DB-BD31-4B8C-83A1-F6EECF244321}">
                  <p14:modId xmlns:p14="http://schemas.microsoft.com/office/powerpoint/2010/main" val="491453790"/>
                </p:ext>
              </p:extLst>
            </p:nvPr>
          </p:nvGraphicFramePr>
          <p:xfrm>
            <a:off x="3197285" y="707197"/>
            <a:ext cx="215900" cy="241300"/>
          </p:xfrm>
          <a:graphic>
            <a:graphicData uri="http://schemas.openxmlformats.org/presentationml/2006/ole">
              <mc:AlternateContent xmlns:mc="http://schemas.openxmlformats.org/markup-compatibility/2006">
                <mc:Choice xmlns:v="urn:schemas-microsoft-com:vml" Requires="v">
                  <p:oleObj name="Equation" r:id="rId3" imgW="215640" imgH="241200" progId="Equation.DSMT4">
                    <p:embed/>
                  </p:oleObj>
                </mc:Choice>
                <mc:Fallback>
                  <p:oleObj name="Equation" r:id="rId3" imgW="215640" imgH="241200" progId="Equation.DSMT4">
                    <p:embed/>
                    <p:pic>
                      <p:nvPicPr>
                        <p:cNvPr id="22" name="Object 21">
                          <a:extLst>
                            <a:ext uri="{FF2B5EF4-FFF2-40B4-BE49-F238E27FC236}">
                              <a16:creationId xmlns:a16="http://schemas.microsoft.com/office/drawing/2014/main" id="{02A9BA0F-A898-13DD-2DCF-F008C65FB5D7}"/>
                            </a:ext>
                          </a:extLst>
                        </p:cNvPr>
                        <p:cNvPicPr/>
                        <p:nvPr/>
                      </p:nvPicPr>
                      <p:blipFill>
                        <a:blip r:embed="rId4"/>
                        <a:stretch>
                          <a:fillRect/>
                        </a:stretch>
                      </p:blipFill>
                      <p:spPr>
                        <a:xfrm>
                          <a:off x="3197285" y="707197"/>
                          <a:ext cx="215900" cy="241300"/>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2DB9481A-0F4C-3C95-B66D-A2A5F70F3E52}"/>
                </a:ext>
              </a:extLst>
            </p:cNvPr>
            <p:cNvGraphicFramePr>
              <a:graphicFrameLocks noChangeAspect="1"/>
            </p:cNvGraphicFramePr>
            <p:nvPr>
              <p:extLst>
                <p:ext uri="{D42A27DB-BD31-4B8C-83A1-F6EECF244321}">
                  <p14:modId xmlns:p14="http://schemas.microsoft.com/office/powerpoint/2010/main" val="1860333461"/>
                </p:ext>
              </p:extLst>
            </p:nvPr>
          </p:nvGraphicFramePr>
          <p:xfrm>
            <a:off x="2253755" y="2161277"/>
            <a:ext cx="190500" cy="228600"/>
          </p:xfrm>
          <a:graphic>
            <a:graphicData uri="http://schemas.openxmlformats.org/presentationml/2006/ole">
              <mc:AlternateContent xmlns:mc="http://schemas.openxmlformats.org/markup-compatibility/2006">
                <mc:Choice xmlns:v="urn:schemas-microsoft-com:vml" Requires="v">
                  <p:oleObj name="Equation" r:id="rId5" imgW="190440" imgH="228600" progId="Equation.DSMT4">
                    <p:embed/>
                  </p:oleObj>
                </mc:Choice>
                <mc:Fallback>
                  <p:oleObj name="Equation" r:id="rId5" imgW="190440" imgH="228600" progId="Equation.DSMT4">
                    <p:embed/>
                    <p:pic>
                      <p:nvPicPr>
                        <p:cNvPr id="23" name="Object 22">
                          <a:extLst>
                            <a:ext uri="{FF2B5EF4-FFF2-40B4-BE49-F238E27FC236}">
                              <a16:creationId xmlns:a16="http://schemas.microsoft.com/office/drawing/2014/main" id="{23F3C71D-EA39-59A0-E8E6-6D106A611B32}"/>
                            </a:ext>
                          </a:extLst>
                        </p:cNvPr>
                        <p:cNvPicPr/>
                        <p:nvPr/>
                      </p:nvPicPr>
                      <p:blipFill>
                        <a:blip r:embed="rId6"/>
                        <a:stretch>
                          <a:fillRect/>
                        </a:stretch>
                      </p:blipFill>
                      <p:spPr>
                        <a:xfrm>
                          <a:off x="2253755" y="2161277"/>
                          <a:ext cx="190500" cy="228600"/>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7B99BEC5-41EB-862A-3398-1D7DF06361B4}"/>
                </a:ext>
              </a:extLst>
            </p:cNvPr>
            <p:cNvGraphicFramePr>
              <a:graphicFrameLocks noChangeAspect="1"/>
            </p:cNvGraphicFramePr>
            <p:nvPr>
              <p:extLst>
                <p:ext uri="{D42A27DB-BD31-4B8C-83A1-F6EECF244321}">
                  <p14:modId xmlns:p14="http://schemas.microsoft.com/office/powerpoint/2010/main" val="3704887035"/>
                </p:ext>
              </p:extLst>
            </p:nvPr>
          </p:nvGraphicFramePr>
          <p:xfrm>
            <a:off x="2575682" y="2441657"/>
            <a:ext cx="190500" cy="241300"/>
          </p:xfrm>
          <a:graphic>
            <a:graphicData uri="http://schemas.openxmlformats.org/presentationml/2006/ole">
              <mc:AlternateContent xmlns:mc="http://schemas.openxmlformats.org/markup-compatibility/2006">
                <mc:Choice xmlns:v="urn:schemas-microsoft-com:vml" Requires="v">
                  <p:oleObj name="Equation" r:id="rId7" imgW="190440" imgH="241200" progId="Equation.DSMT4">
                    <p:embed/>
                  </p:oleObj>
                </mc:Choice>
                <mc:Fallback>
                  <p:oleObj name="Equation" r:id="rId7" imgW="190440" imgH="241200" progId="Equation.DSMT4">
                    <p:embed/>
                    <p:pic>
                      <p:nvPicPr>
                        <p:cNvPr id="24" name="Object 23">
                          <a:extLst>
                            <a:ext uri="{FF2B5EF4-FFF2-40B4-BE49-F238E27FC236}">
                              <a16:creationId xmlns:a16="http://schemas.microsoft.com/office/drawing/2014/main" id="{48F73B0D-CF44-9321-4370-726C1A47104B}"/>
                            </a:ext>
                          </a:extLst>
                        </p:cNvPr>
                        <p:cNvPicPr/>
                        <p:nvPr/>
                      </p:nvPicPr>
                      <p:blipFill>
                        <a:blip r:embed="rId8"/>
                        <a:stretch>
                          <a:fillRect/>
                        </a:stretch>
                      </p:blipFill>
                      <p:spPr>
                        <a:xfrm>
                          <a:off x="2575682" y="2441657"/>
                          <a:ext cx="190500" cy="241300"/>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A9FDFACC-B9D9-47B4-38F7-F6474899A76E}"/>
                </a:ext>
              </a:extLst>
            </p:cNvPr>
            <p:cNvGraphicFramePr>
              <a:graphicFrameLocks noChangeAspect="1"/>
            </p:cNvGraphicFramePr>
            <p:nvPr>
              <p:extLst>
                <p:ext uri="{D42A27DB-BD31-4B8C-83A1-F6EECF244321}">
                  <p14:modId xmlns:p14="http://schemas.microsoft.com/office/powerpoint/2010/main" val="22719064"/>
                </p:ext>
              </p:extLst>
            </p:nvPr>
          </p:nvGraphicFramePr>
          <p:xfrm>
            <a:off x="2593950" y="1751127"/>
            <a:ext cx="190500" cy="228600"/>
          </p:xfrm>
          <a:graphic>
            <a:graphicData uri="http://schemas.openxmlformats.org/presentationml/2006/ole">
              <mc:AlternateContent xmlns:mc="http://schemas.openxmlformats.org/markup-compatibility/2006">
                <mc:Choice xmlns:v="urn:schemas-microsoft-com:vml" Requires="v">
                  <p:oleObj name="Equation" r:id="rId9" imgW="190440" imgH="228600" progId="Equation.DSMT4">
                    <p:embed/>
                  </p:oleObj>
                </mc:Choice>
                <mc:Fallback>
                  <p:oleObj name="Equation" r:id="rId9" imgW="190440" imgH="228600" progId="Equation.DSMT4">
                    <p:embed/>
                    <p:pic>
                      <p:nvPicPr>
                        <p:cNvPr id="25" name="Object 24">
                          <a:extLst>
                            <a:ext uri="{FF2B5EF4-FFF2-40B4-BE49-F238E27FC236}">
                              <a16:creationId xmlns:a16="http://schemas.microsoft.com/office/drawing/2014/main" id="{1B507BD8-1442-C924-3E65-DEC5EB50D692}"/>
                            </a:ext>
                          </a:extLst>
                        </p:cNvPr>
                        <p:cNvPicPr/>
                        <p:nvPr/>
                      </p:nvPicPr>
                      <p:blipFill>
                        <a:blip r:embed="rId10"/>
                        <a:stretch>
                          <a:fillRect/>
                        </a:stretch>
                      </p:blipFill>
                      <p:spPr>
                        <a:xfrm>
                          <a:off x="2593950" y="1751127"/>
                          <a:ext cx="190500" cy="228600"/>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054BD4A2-ED72-957C-C3F3-09C07AFDBDCF}"/>
                </a:ext>
              </a:extLst>
            </p:cNvPr>
            <p:cNvGraphicFramePr>
              <a:graphicFrameLocks noChangeAspect="1"/>
            </p:cNvGraphicFramePr>
            <p:nvPr>
              <p:extLst>
                <p:ext uri="{D42A27DB-BD31-4B8C-83A1-F6EECF244321}">
                  <p14:modId xmlns:p14="http://schemas.microsoft.com/office/powerpoint/2010/main" val="2843692791"/>
                </p:ext>
              </p:extLst>
            </p:nvPr>
          </p:nvGraphicFramePr>
          <p:xfrm>
            <a:off x="3662228" y="1828266"/>
            <a:ext cx="190500" cy="228600"/>
          </p:xfrm>
          <a:graphic>
            <a:graphicData uri="http://schemas.openxmlformats.org/presentationml/2006/ole">
              <mc:AlternateContent xmlns:mc="http://schemas.openxmlformats.org/markup-compatibility/2006">
                <mc:Choice xmlns:v="urn:schemas-microsoft-com:vml" Requires="v">
                  <p:oleObj name="Equation" r:id="rId11" imgW="190440" imgH="228600" progId="Equation.DSMT4">
                    <p:embed/>
                  </p:oleObj>
                </mc:Choice>
                <mc:Fallback>
                  <p:oleObj name="Equation" r:id="rId11" imgW="190440" imgH="228600" progId="Equation.DSMT4">
                    <p:embed/>
                    <p:pic>
                      <p:nvPicPr>
                        <p:cNvPr id="26" name="Object 25">
                          <a:extLst>
                            <a:ext uri="{FF2B5EF4-FFF2-40B4-BE49-F238E27FC236}">
                              <a16:creationId xmlns:a16="http://schemas.microsoft.com/office/drawing/2014/main" id="{2E0BBF19-809E-821A-AAA7-6EAE67633738}"/>
                            </a:ext>
                          </a:extLst>
                        </p:cNvPr>
                        <p:cNvPicPr/>
                        <p:nvPr/>
                      </p:nvPicPr>
                      <p:blipFill>
                        <a:blip r:embed="rId12"/>
                        <a:stretch>
                          <a:fillRect/>
                        </a:stretch>
                      </p:blipFill>
                      <p:spPr>
                        <a:xfrm>
                          <a:off x="3662228" y="1828266"/>
                          <a:ext cx="190500" cy="228600"/>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1EEF8B8D-1A3D-9D37-E069-864D1E0B37BF}"/>
                </a:ext>
              </a:extLst>
            </p:cNvPr>
            <p:cNvGraphicFramePr>
              <a:graphicFrameLocks noChangeAspect="1"/>
            </p:cNvGraphicFramePr>
            <p:nvPr>
              <p:extLst>
                <p:ext uri="{D42A27DB-BD31-4B8C-83A1-F6EECF244321}">
                  <p14:modId xmlns:p14="http://schemas.microsoft.com/office/powerpoint/2010/main" val="2085504729"/>
                </p:ext>
              </p:extLst>
            </p:nvPr>
          </p:nvGraphicFramePr>
          <p:xfrm>
            <a:off x="4406524" y="2010336"/>
            <a:ext cx="203200" cy="241300"/>
          </p:xfrm>
          <a:graphic>
            <a:graphicData uri="http://schemas.openxmlformats.org/presentationml/2006/ole">
              <mc:AlternateContent xmlns:mc="http://schemas.openxmlformats.org/markup-compatibility/2006">
                <mc:Choice xmlns:v="urn:schemas-microsoft-com:vml" Requires="v">
                  <p:oleObj name="Equation" r:id="rId13" imgW="203040" imgH="241200" progId="Equation.DSMT4">
                    <p:embed/>
                  </p:oleObj>
                </mc:Choice>
                <mc:Fallback>
                  <p:oleObj name="Equation" r:id="rId13" imgW="203040" imgH="241200" progId="Equation.DSMT4">
                    <p:embed/>
                    <p:pic>
                      <p:nvPicPr>
                        <p:cNvPr id="27" name="Object 26">
                          <a:extLst>
                            <a:ext uri="{FF2B5EF4-FFF2-40B4-BE49-F238E27FC236}">
                              <a16:creationId xmlns:a16="http://schemas.microsoft.com/office/drawing/2014/main" id="{95A58540-A6BC-BB33-5410-C0BFCFB95010}"/>
                            </a:ext>
                          </a:extLst>
                        </p:cNvPr>
                        <p:cNvPicPr/>
                        <p:nvPr/>
                      </p:nvPicPr>
                      <p:blipFill>
                        <a:blip r:embed="rId14"/>
                        <a:stretch>
                          <a:fillRect/>
                        </a:stretch>
                      </p:blipFill>
                      <p:spPr>
                        <a:xfrm>
                          <a:off x="4406524" y="2010336"/>
                          <a:ext cx="203200" cy="241300"/>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8659383E-2C9C-08D9-F1ED-8C5F40D8C325}"/>
                </a:ext>
              </a:extLst>
            </p:cNvPr>
            <p:cNvGraphicFramePr>
              <a:graphicFrameLocks noChangeAspect="1"/>
            </p:cNvGraphicFramePr>
            <p:nvPr>
              <p:extLst>
                <p:ext uri="{D42A27DB-BD31-4B8C-83A1-F6EECF244321}">
                  <p14:modId xmlns:p14="http://schemas.microsoft.com/office/powerpoint/2010/main" val="2977232327"/>
                </p:ext>
              </p:extLst>
            </p:nvPr>
          </p:nvGraphicFramePr>
          <p:xfrm>
            <a:off x="4211025" y="1430898"/>
            <a:ext cx="190500" cy="228600"/>
          </p:xfrm>
          <a:graphic>
            <a:graphicData uri="http://schemas.openxmlformats.org/presentationml/2006/ole">
              <mc:AlternateContent xmlns:mc="http://schemas.openxmlformats.org/markup-compatibility/2006">
                <mc:Choice xmlns:v="urn:schemas-microsoft-com:vml" Requires="v">
                  <p:oleObj name="Equation" r:id="rId15" imgW="190440" imgH="228600" progId="Equation.DSMT4">
                    <p:embed/>
                  </p:oleObj>
                </mc:Choice>
                <mc:Fallback>
                  <p:oleObj name="Equation" r:id="rId15" imgW="190440" imgH="228600" progId="Equation.DSMT4">
                    <p:embed/>
                    <p:pic>
                      <p:nvPicPr>
                        <p:cNvPr id="28" name="Object 27">
                          <a:extLst>
                            <a:ext uri="{FF2B5EF4-FFF2-40B4-BE49-F238E27FC236}">
                              <a16:creationId xmlns:a16="http://schemas.microsoft.com/office/drawing/2014/main" id="{DB474D20-339F-103C-78D0-0E723713262F}"/>
                            </a:ext>
                          </a:extLst>
                        </p:cNvPr>
                        <p:cNvPicPr/>
                        <p:nvPr/>
                      </p:nvPicPr>
                      <p:blipFill>
                        <a:blip r:embed="rId16"/>
                        <a:stretch>
                          <a:fillRect/>
                        </a:stretch>
                      </p:blipFill>
                      <p:spPr>
                        <a:xfrm>
                          <a:off x="4211025" y="1430898"/>
                          <a:ext cx="190500" cy="22860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92264D36-66F5-A195-2367-E51C4A988990}"/>
                </a:ext>
              </a:extLst>
            </p:cNvPr>
            <p:cNvGraphicFramePr>
              <a:graphicFrameLocks noChangeAspect="1"/>
            </p:cNvGraphicFramePr>
            <p:nvPr>
              <p:extLst>
                <p:ext uri="{D42A27DB-BD31-4B8C-83A1-F6EECF244321}">
                  <p14:modId xmlns:p14="http://schemas.microsoft.com/office/powerpoint/2010/main" val="3001793891"/>
                </p:ext>
              </p:extLst>
            </p:nvPr>
          </p:nvGraphicFramePr>
          <p:xfrm>
            <a:off x="3246500" y="1465624"/>
            <a:ext cx="431800" cy="228600"/>
          </p:xfrm>
          <a:graphic>
            <a:graphicData uri="http://schemas.openxmlformats.org/presentationml/2006/ole">
              <mc:AlternateContent xmlns:mc="http://schemas.openxmlformats.org/markup-compatibility/2006">
                <mc:Choice xmlns:v="urn:schemas-microsoft-com:vml" Requires="v">
                  <p:oleObj name="Equation" r:id="rId17" imgW="431640" imgH="228600" progId="Equation.DSMT4">
                    <p:embed/>
                  </p:oleObj>
                </mc:Choice>
                <mc:Fallback>
                  <p:oleObj name="Equation" r:id="rId17" imgW="431640" imgH="228600" progId="Equation.DSMT4">
                    <p:embed/>
                    <p:pic>
                      <p:nvPicPr>
                        <p:cNvPr id="29" name="Object 28">
                          <a:extLst>
                            <a:ext uri="{FF2B5EF4-FFF2-40B4-BE49-F238E27FC236}">
                              <a16:creationId xmlns:a16="http://schemas.microsoft.com/office/drawing/2014/main" id="{F68ABFB6-1DBE-9EC5-968F-017287B982D1}"/>
                            </a:ext>
                          </a:extLst>
                        </p:cNvPr>
                        <p:cNvPicPr/>
                        <p:nvPr/>
                      </p:nvPicPr>
                      <p:blipFill>
                        <a:blip r:embed="rId18"/>
                        <a:stretch>
                          <a:fillRect/>
                        </a:stretch>
                      </p:blipFill>
                      <p:spPr>
                        <a:xfrm>
                          <a:off x="3246500" y="1465624"/>
                          <a:ext cx="431800" cy="228600"/>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CF3B6BA2-D325-7A99-71D8-1D4F493D8AF6}"/>
                </a:ext>
              </a:extLst>
            </p:cNvPr>
            <p:cNvGraphicFramePr>
              <a:graphicFrameLocks noChangeAspect="1"/>
            </p:cNvGraphicFramePr>
            <p:nvPr>
              <p:extLst>
                <p:ext uri="{D42A27DB-BD31-4B8C-83A1-F6EECF244321}">
                  <p14:modId xmlns:p14="http://schemas.microsoft.com/office/powerpoint/2010/main" val="2613207657"/>
                </p:ext>
              </p:extLst>
            </p:nvPr>
          </p:nvGraphicFramePr>
          <p:xfrm>
            <a:off x="3541270" y="992224"/>
            <a:ext cx="457200" cy="228600"/>
          </p:xfrm>
          <a:graphic>
            <a:graphicData uri="http://schemas.openxmlformats.org/presentationml/2006/ole">
              <mc:AlternateContent xmlns:mc="http://schemas.openxmlformats.org/markup-compatibility/2006">
                <mc:Choice xmlns:v="urn:schemas-microsoft-com:vml" Requires="v">
                  <p:oleObj name="Equation" r:id="rId19" imgW="457200" imgH="228600" progId="Equation.DSMT4">
                    <p:embed/>
                  </p:oleObj>
                </mc:Choice>
                <mc:Fallback>
                  <p:oleObj name="Equation" r:id="rId19" imgW="457200" imgH="228600" progId="Equation.DSMT4">
                    <p:embed/>
                    <p:pic>
                      <p:nvPicPr>
                        <p:cNvPr id="30" name="Object 29">
                          <a:extLst>
                            <a:ext uri="{FF2B5EF4-FFF2-40B4-BE49-F238E27FC236}">
                              <a16:creationId xmlns:a16="http://schemas.microsoft.com/office/drawing/2014/main" id="{E5E4E0C7-CF39-B543-B6C6-46DBD999DCD1}"/>
                            </a:ext>
                          </a:extLst>
                        </p:cNvPr>
                        <p:cNvPicPr/>
                        <p:nvPr/>
                      </p:nvPicPr>
                      <p:blipFill>
                        <a:blip r:embed="rId20"/>
                        <a:stretch>
                          <a:fillRect/>
                        </a:stretch>
                      </p:blipFill>
                      <p:spPr>
                        <a:xfrm>
                          <a:off x="3541270" y="992224"/>
                          <a:ext cx="457200" cy="228600"/>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94B1463F-2815-3652-1986-04A7057CB1B7}"/>
                </a:ext>
              </a:extLst>
            </p:cNvPr>
            <p:cNvGraphicFramePr>
              <a:graphicFrameLocks noChangeAspect="1"/>
            </p:cNvGraphicFramePr>
            <p:nvPr>
              <p:extLst>
                <p:ext uri="{D42A27DB-BD31-4B8C-83A1-F6EECF244321}">
                  <p14:modId xmlns:p14="http://schemas.microsoft.com/office/powerpoint/2010/main" val="243902285"/>
                </p:ext>
              </p:extLst>
            </p:nvPr>
          </p:nvGraphicFramePr>
          <p:xfrm>
            <a:off x="2631124" y="1314303"/>
            <a:ext cx="431800" cy="228600"/>
          </p:xfrm>
          <a:graphic>
            <a:graphicData uri="http://schemas.openxmlformats.org/presentationml/2006/ole">
              <mc:AlternateContent xmlns:mc="http://schemas.openxmlformats.org/markup-compatibility/2006">
                <mc:Choice xmlns:v="urn:schemas-microsoft-com:vml" Requires="v">
                  <p:oleObj name="Equation" r:id="rId21" imgW="431640" imgH="228600" progId="Equation.DSMT4">
                    <p:embed/>
                  </p:oleObj>
                </mc:Choice>
                <mc:Fallback>
                  <p:oleObj name="Equation" r:id="rId21" imgW="431640" imgH="228600" progId="Equation.DSMT4">
                    <p:embed/>
                    <p:pic>
                      <p:nvPicPr>
                        <p:cNvPr id="31" name="Object 30">
                          <a:extLst>
                            <a:ext uri="{FF2B5EF4-FFF2-40B4-BE49-F238E27FC236}">
                              <a16:creationId xmlns:a16="http://schemas.microsoft.com/office/drawing/2014/main" id="{5E642099-A7AE-D084-D131-51AE7D05CFA4}"/>
                            </a:ext>
                          </a:extLst>
                        </p:cNvPr>
                        <p:cNvPicPr/>
                        <p:nvPr/>
                      </p:nvPicPr>
                      <p:blipFill>
                        <a:blip r:embed="rId22"/>
                        <a:stretch>
                          <a:fillRect/>
                        </a:stretch>
                      </p:blipFill>
                      <p:spPr>
                        <a:xfrm>
                          <a:off x="2631124" y="1314303"/>
                          <a:ext cx="431800" cy="228600"/>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B96267BE-D554-C83E-654B-1C9883CAB8A5}"/>
                </a:ext>
              </a:extLst>
            </p:cNvPr>
            <p:cNvGraphicFramePr>
              <a:graphicFrameLocks noChangeAspect="1"/>
            </p:cNvGraphicFramePr>
            <p:nvPr>
              <p:extLst>
                <p:ext uri="{D42A27DB-BD31-4B8C-83A1-F6EECF244321}">
                  <p14:modId xmlns:p14="http://schemas.microsoft.com/office/powerpoint/2010/main" val="139478081"/>
                </p:ext>
              </p:extLst>
            </p:nvPr>
          </p:nvGraphicFramePr>
          <p:xfrm>
            <a:off x="2867952" y="1799526"/>
            <a:ext cx="431800" cy="228600"/>
          </p:xfrm>
          <a:graphic>
            <a:graphicData uri="http://schemas.openxmlformats.org/presentationml/2006/ole">
              <mc:AlternateContent xmlns:mc="http://schemas.openxmlformats.org/markup-compatibility/2006">
                <mc:Choice xmlns:v="urn:schemas-microsoft-com:vml" Requires="v">
                  <p:oleObj name="Equation" r:id="rId23" imgW="431640" imgH="228600" progId="Equation.DSMT4">
                    <p:embed/>
                  </p:oleObj>
                </mc:Choice>
                <mc:Fallback>
                  <p:oleObj name="Equation" r:id="rId23" imgW="431640" imgH="228600" progId="Equation.DSMT4">
                    <p:embed/>
                    <p:pic>
                      <p:nvPicPr>
                        <p:cNvPr id="32" name="Object 31">
                          <a:extLst>
                            <a:ext uri="{FF2B5EF4-FFF2-40B4-BE49-F238E27FC236}">
                              <a16:creationId xmlns:a16="http://schemas.microsoft.com/office/drawing/2014/main" id="{343156BA-D891-E08D-87D4-2DFFAA068612}"/>
                            </a:ext>
                          </a:extLst>
                        </p:cNvPr>
                        <p:cNvPicPr/>
                        <p:nvPr/>
                      </p:nvPicPr>
                      <p:blipFill>
                        <a:blip r:embed="rId24"/>
                        <a:stretch>
                          <a:fillRect/>
                        </a:stretch>
                      </p:blipFill>
                      <p:spPr>
                        <a:xfrm>
                          <a:off x="2867952" y="1799526"/>
                          <a:ext cx="431800" cy="228600"/>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44985337-9F49-2A60-3AEC-BB13DDA879A1}"/>
                </a:ext>
              </a:extLst>
            </p:cNvPr>
            <p:cNvGraphicFramePr>
              <a:graphicFrameLocks noChangeAspect="1"/>
            </p:cNvGraphicFramePr>
            <p:nvPr>
              <p:extLst>
                <p:ext uri="{D42A27DB-BD31-4B8C-83A1-F6EECF244321}">
                  <p14:modId xmlns:p14="http://schemas.microsoft.com/office/powerpoint/2010/main" val="2486213419"/>
                </p:ext>
              </p:extLst>
            </p:nvPr>
          </p:nvGraphicFramePr>
          <p:xfrm>
            <a:off x="3353163" y="2066291"/>
            <a:ext cx="431800" cy="228600"/>
          </p:xfrm>
          <a:graphic>
            <a:graphicData uri="http://schemas.openxmlformats.org/presentationml/2006/ole">
              <mc:AlternateContent xmlns:mc="http://schemas.openxmlformats.org/markup-compatibility/2006">
                <mc:Choice xmlns:v="urn:schemas-microsoft-com:vml" Requires="v">
                  <p:oleObj name="Equation" r:id="rId25" imgW="431640" imgH="228600" progId="Equation.DSMT4">
                    <p:embed/>
                  </p:oleObj>
                </mc:Choice>
                <mc:Fallback>
                  <p:oleObj name="Equation" r:id="rId25" imgW="431640" imgH="228600" progId="Equation.DSMT4">
                    <p:embed/>
                    <p:pic>
                      <p:nvPicPr>
                        <p:cNvPr id="33" name="Object 32">
                          <a:extLst>
                            <a:ext uri="{FF2B5EF4-FFF2-40B4-BE49-F238E27FC236}">
                              <a16:creationId xmlns:a16="http://schemas.microsoft.com/office/drawing/2014/main" id="{7F1200DD-D65B-D502-4921-FAF98A6C1D05}"/>
                            </a:ext>
                          </a:extLst>
                        </p:cNvPr>
                        <p:cNvPicPr/>
                        <p:nvPr/>
                      </p:nvPicPr>
                      <p:blipFill>
                        <a:blip r:embed="rId26"/>
                        <a:stretch>
                          <a:fillRect/>
                        </a:stretch>
                      </p:blipFill>
                      <p:spPr>
                        <a:xfrm>
                          <a:off x="3353163" y="2066291"/>
                          <a:ext cx="431800" cy="228600"/>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6BBEAAFB-EA2B-7461-E2AC-ED8F4F093E7B}"/>
                </a:ext>
              </a:extLst>
            </p:cNvPr>
            <p:cNvGraphicFramePr>
              <a:graphicFrameLocks noChangeAspect="1"/>
            </p:cNvGraphicFramePr>
            <p:nvPr>
              <p:extLst>
                <p:ext uri="{D42A27DB-BD31-4B8C-83A1-F6EECF244321}">
                  <p14:modId xmlns:p14="http://schemas.microsoft.com/office/powerpoint/2010/main" val="1008282890"/>
                </p:ext>
              </p:extLst>
            </p:nvPr>
          </p:nvGraphicFramePr>
          <p:xfrm>
            <a:off x="2822767" y="2126555"/>
            <a:ext cx="419100" cy="228600"/>
          </p:xfrm>
          <a:graphic>
            <a:graphicData uri="http://schemas.openxmlformats.org/presentationml/2006/ole">
              <mc:AlternateContent xmlns:mc="http://schemas.openxmlformats.org/markup-compatibility/2006">
                <mc:Choice xmlns:v="urn:schemas-microsoft-com:vml" Requires="v">
                  <p:oleObj name="Equation" r:id="rId27" imgW="419040" imgH="228600" progId="Equation.DSMT4">
                    <p:embed/>
                  </p:oleObj>
                </mc:Choice>
                <mc:Fallback>
                  <p:oleObj name="Equation" r:id="rId27" imgW="419040" imgH="228600" progId="Equation.DSMT4">
                    <p:embed/>
                    <p:pic>
                      <p:nvPicPr>
                        <p:cNvPr id="34" name="Object 33">
                          <a:extLst>
                            <a:ext uri="{FF2B5EF4-FFF2-40B4-BE49-F238E27FC236}">
                              <a16:creationId xmlns:a16="http://schemas.microsoft.com/office/drawing/2014/main" id="{25549B8A-11A1-B9B4-EACB-CB7F78E575C4}"/>
                            </a:ext>
                          </a:extLst>
                        </p:cNvPr>
                        <p:cNvPicPr/>
                        <p:nvPr/>
                      </p:nvPicPr>
                      <p:blipFill>
                        <a:blip r:embed="rId28"/>
                        <a:stretch>
                          <a:fillRect/>
                        </a:stretch>
                      </p:blipFill>
                      <p:spPr>
                        <a:xfrm>
                          <a:off x="2822767" y="2126555"/>
                          <a:ext cx="419100" cy="2286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8C8453D5-4A83-FD11-0700-D80534844DE1}"/>
                </a:ext>
              </a:extLst>
            </p:cNvPr>
            <p:cNvGraphicFramePr>
              <a:graphicFrameLocks noChangeAspect="1"/>
            </p:cNvGraphicFramePr>
            <p:nvPr>
              <p:extLst>
                <p:ext uri="{D42A27DB-BD31-4B8C-83A1-F6EECF244321}">
                  <p14:modId xmlns:p14="http://schemas.microsoft.com/office/powerpoint/2010/main" val="825219022"/>
                </p:ext>
              </p:extLst>
            </p:nvPr>
          </p:nvGraphicFramePr>
          <p:xfrm>
            <a:off x="3207294" y="2488572"/>
            <a:ext cx="419100" cy="228600"/>
          </p:xfrm>
          <a:graphic>
            <a:graphicData uri="http://schemas.openxmlformats.org/presentationml/2006/ole">
              <mc:AlternateContent xmlns:mc="http://schemas.openxmlformats.org/markup-compatibility/2006">
                <mc:Choice xmlns:v="urn:schemas-microsoft-com:vml" Requires="v">
                  <p:oleObj name="Equation" r:id="rId29" imgW="419040" imgH="228600" progId="Equation.DSMT4">
                    <p:embed/>
                  </p:oleObj>
                </mc:Choice>
                <mc:Fallback>
                  <p:oleObj name="Equation" r:id="rId29" imgW="419040" imgH="228600" progId="Equation.DSMT4">
                    <p:embed/>
                    <p:pic>
                      <p:nvPicPr>
                        <p:cNvPr id="35" name="Object 34">
                          <a:extLst>
                            <a:ext uri="{FF2B5EF4-FFF2-40B4-BE49-F238E27FC236}">
                              <a16:creationId xmlns:a16="http://schemas.microsoft.com/office/drawing/2014/main" id="{E2697940-F07A-71DE-7AE4-294918E09EFF}"/>
                            </a:ext>
                          </a:extLst>
                        </p:cNvPr>
                        <p:cNvPicPr/>
                        <p:nvPr/>
                      </p:nvPicPr>
                      <p:blipFill>
                        <a:blip r:embed="rId30"/>
                        <a:stretch>
                          <a:fillRect/>
                        </a:stretch>
                      </p:blipFill>
                      <p:spPr>
                        <a:xfrm>
                          <a:off x="3207294" y="2488572"/>
                          <a:ext cx="419100" cy="228600"/>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CABA6154-918A-AF7D-4DC8-0F7308DFAB7F}"/>
                </a:ext>
              </a:extLst>
            </p:cNvPr>
            <p:cNvGraphicFramePr>
              <a:graphicFrameLocks noChangeAspect="1"/>
            </p:cNvGraphicFramePr>
            <p:nvPr>
              <p:extLst>
                <p:ext uri="{D42A27DB-BD31-4B8C-83A1-F6EECF244321}">
                  <p14:modId xmlns:p14="http://schemas.microsoft.com/office/powerpoint/2010/main" val="1747250174"/>
                </p:ext>
              </p:extLst>
            </p:nvPr>
          </p:nvGraphicFramePr>
          <p:xfrm>
            <a:off x="3691291" y="1391611"/>
            <a:ext cx="444500" cy="228600"/>
          </p:xfrm>
          <a:graphic>
            <a:graphicData uri="http://schemas.openxmlformats.org/presentationml/2006/ole">
              <mc:AlternateContent xmlns:mc="http://schemas.openxmlformats.org/markup-compatibility/2006">
                <mc:Choice xmlns:v="urn:schemas-microsoft-com:vml" Requires="v">
                  <p:oleObj name="Equation" r:id="rId31" imgW="444240" imgH="228600" progId="Equation.DSMT4">
                    <p:embed/>
                  </p:oleObj>
                </mc:Choice>
                <mc:Fallback>
                  <p:oleObj name="Equation" r:id="rId31" imgW="444240" imgH="228600" progId="Equation.DSMT4">
                    <p:embed/>
                    <p:pic>
                      <p:nvPicPr>
                        <p:cNvPr id="36" name="Object 35">
                          <a:extLst>
                            <a:ext uri="{FF2B5EF4-FFF2-40B4-BE49-F238E27FC236}">
                              <a16:creationId xmlns:a16="http://schemas.microsoft.com/office/drawing/2014/main" id="{FDD654DA-94FE-E07C-322E-905ADA07C98E}"/>
                            </a:ext>
                          </a:extLst>
                        </p:cNvPr>
                        <p:cNvPicPr/>
                        <p:nvPr/>
                      </p:nvPicPr>
                      <p:blipFill>
                        <a:blip r:embed="rId32"/>
                        <a:stretch>
                          <a:fillRect/>
                        </a:stretch>
                      </p:blipFill>
                      <p:spPr>
                        <a:xfrm>
                          <a:off x="3691291" y="1391611"/>
                          <a:ext cx="444500" cy="228600"/>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830AB1AD-2331-5A6A-AB2E-FDFF49ED6A08}"/>
                </a:ext>
              </a:extLst>
            </p:cNvPr>
            <p:cNvGraphicFramePr>
              <a:graphicFrameLocks noChangeAspect="1"/>
            </p:cNvGraphicFramePr>
            <p:nvPr>
              <p:extLst>
                <p:ext uri="{D42A27DB-BD31-4B8C-83A1-F6EECF244321}">
                  <p14:modId xmlns:p14="http://schemas.microsoft.com/office/powerpoint/2010/main" val="3085371876"/>
                </p:ext>
              </p:extLst>
            </p:nvPr>
          </p:nvGraphicFramePr>
          <p:xfrm>
            <a:off x="3895123" y="2389497"/>
            <a:ext cx="431800" cy="228600"/>
          </p:xfrm>
          <a:graphic>
            <a:graphicData uri="http://schemas.openxmlformats.org/presentationml/2006/ole">
              <mc:AlternateContent xmlns:mc="http://schemas.openxmlformats.org/markup-compatibility/2006">
                <mc:Choice xmlns:v="urn:schemas-microsoft-com:vml" Requires="v">
                  <p:oleObj name="Equation" r:id="rId33" imgW="431640" imgH="228600" progId="Equation.DSMT4">
                    <p:embed/>
                  </p:oleObj>
                </mc:Choice>
                <mc:Fallback>
                  <p:oleObj name="Equation" r:id="rId33" imgW="431640" imgH="228600" progId="Equation.DSMT4">
                    <p:embed/>
                    <p:pic>
                      <p:nvPicPr>
                        <p:cNvPr id="37" name="Object 36">
                          <a:extLst>
                            <a:ext uri="{FF2B5EF4-FFF2-40B4-BE49-F238E27FC236}">
                              <a16:creationId xmlns:a16="http://schemas.microsoft.com/office/drawing/2014/main" id="{E52AFA81-8632-DCA5-7608-7B9F9F09D80E}"/>
                            </a:ext>
                          </a:extLst>
                        </p:cNvPr>
                        <p:cNvPicPr/>
                        <p:nvPr/>
                      </p:nvPicPr>
                      <p:blipFill>
                        <a:blip r:embed="rId34"/>
                        <a:stretch>
                          <a:fillRect/>
                        </a:stretch>
                      </p:blipFill>
                      <p:spPr>
                        <a:xfrm>
                          <a:off x="3895123" y="2389497"/>
                          <a:ext cx="431800" cy="228600"/>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170C2FB6-B9AD-6FAE-8034-9CAEC4C5236A}"/>
                </a:ext>
              </a:extLst>
            </p:cNvPr>
            <p:cNvGraphicFramePr>
              <a:graphicFrameLocks noChangeAspect="1"/>
            </p:cNvGraphicFramePr>
            <p:nvPr>
              <p:extLst>
                <p:ext uri="{D42A27DB-BD31-4B8C-83A1-F6EECF244321}">
                  <p14:modId xmlns:p14="http://schemas.microsoft.com/office/powerpoint/2010/main" val="2879922223"/>
                </p:ext>
              </p:extLst>
            </p:nvPr>
          </p:nvGraphicFramePr>
          <p:xfrm>
            <a:off x="4013294" y="2077210"/>
            <a:ext cx="431800" cy="228600"/>
          </p:xfrm>
          <a:graphic>
            <a:graphicData uri="http://schemas.openxmlformats.org/presentationml/2006/ole">
              <mc:AlternateContent xmlns:mc="http://schemas.openxmlformats.org/markup-compatibility/2006">
                <mc:Choice xmlns:v="urn:schemas-microsoft-com:vml" Requires="v">
                  <p:oleObj name="Equation" r:id="rId35" imgW="431640" imgH="228600" progId="Equation.DSMT4">
                    <p:embed/>
                  </p:oleObj>
                </mc:Choice>
                <mc:Fallback>
                  <p:oleObj name="Equation" r:id="rId35" imgW="431640" imgH="228600" progId="Equation.DSMT4">
                    <p:embed/>
                    <p:pic>
                      <p:nvPicPr>
                        <p:cNvPr id="38" name="Object 37">
                          <a:extLst>
                            <a:ext uri="{FF2B5EF4-FFF2-40B4-BE49-F238E27FC236}">
                              <a16:creationId xmlns:a16="http://schemas.microsoft.com/office/drawing/2014/main" id="{72A18A75-1B20-C426-A19F-D685B073CA1F}"/>
                            </a:ext>
                          </a:extLst>
                        </p:cNvPr>
                        <p:cNvPicPr/>
                        <p:nvPr/>
                      </p:nvPicPr>
                      <p:blipFill>
                        <a:blip r:embed="rId36"/>
                        <a:stretch>
                          <a:fillRect/>
                        </a:stretch>
                      </p:blipFill>
                      <p:spPr>
                        <a:xfrm>
                          <a:off x="4013294" y="2077210"/>
                          <a:ext cx="431800" cy="228600"/>
                        </a:xfrm>
                        <a:prstGeom prst="rect">
                          <a:avLst/>
                        </a:prstGeom>
                      </p:spPr>
                    </p:pic>
                  </p:oleObj>
                </mc:Fallback>
              </mc:AlternateContent>
            </a:graphicData>
          </a:graphic>
        </p:graphicFrame>
        <p:sp>
          <p:nvSpPr>
            <p:cNvPr id="41" name="TextBox 40">
              <a:extLst>
                <a:ext uri="{FF2B5EF4-FFF2-40B4-BE49-F238E27FC236}">
                  <a16:creationId xmlns:a16="http://schemas.microsoft.com/office/drawing/2014/main" id="{26D58B00-54E5-EA6E-E8A3-AD0BA040F840}"/>
                </a:ext>
              </a:extLst>
            </p:cNvPr>
            <p:cNvSpPr txBox="1"/>
            <p:nvPr/>
          </p:nvSpPr>
          <p:spPr>
            <a:xfrm>
              <a:off x="2404374" y="2109305"/>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42" name="TextBox 41">
              <a:extLst>
                <a:ext uri="{FF2B5EF4-FFF2-40B4-BE49-F238E27FC236}">
                  <a16:creationId xmlns:a16="http://schemas.microsoft.com/office/drawing/2014/main" id="{7C623DEA-9010-B0D2-AC1A-7C16B5CD5153}"/>
                </a:ext>
              </a:extLst>
            </p:cNvPr>
            <p:cNvSpPr txBox="1"/>
            <p:nvPr/>
          </p:nvSpPr>
          <p:spPr>
            <a:xfrm flipH="1">
              <a:off x="3771089" y="2544457"/>
              <a:ext cx="185018"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43" name="TextBox 42">
              <a:extLst>
                <a:ext uri="{FF2B5EF4-FFF2-40B4-BE49-F238E27FC236}">
                  <a16:creationId xmlns:a16="http://schemas.microsoft.com/office/drawing/2014/main" id="{5FA179F8-D74C-E9E8-3FDD-A40FB82ECFB9}"/>
                </a:ext>
              </a:extLst>
            </p:cNvPr>
            <p:cNvSpPr txBox="1"/>
            <p:nvPr/>
          </p:nvSpPr>
          <p:spPr>
            <a:xfrm>
              <a:off x="4170441" y="1683254"/>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44" name="TextBox 43">
              <a:extLst>
                <a:ext uri="{FF2B5EF4-FFF2-40B4-BE49-F238E27FC236}">
                  <a16:creationId xmlns:a16="http://schemas.microsoft.com/office/drawing/2014/main" id="{6FE90277-5581-0228-37D9-0D362D56F50C}"/>
                </a:ext>
              </a:extLst>
            </p:cNvPr>
            <p:cNvSpPr txBox="1"/>
            <p:nvPr/>
          </p:nvSpPr>
          <p:spPr>
            <a:xfrm flipH="1">
              <a:off x="3301078" y="834754"/>
              <a:ext cx="210655"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D</a:t>
              </a:r>
            </a:p>
          </p:txBody>
        </p:sp>
        <p:cxnSp>
          <p:nvCxnSpPr>
            <p:cNvPr id="45" name="Straight Arrow Connector 44">
              <a:extLst>
                <a:ext uri="{FF2B5EF4-FFF2-40B4-BE49-F238E27FC236}">
                  <a16:creationId xmlns:a16="http://schemas.microsoft.com/office/drawing/2014/main" id="{6F0AA347-B772-716C-4A60-227EC6D1F7F1}"/>
                </a:ext>
              </a:extLst>
            </p:cNvPr>
            <p:cNvCxnSpPr>
              <a:cxnSpLocks/>
            </p:cNvCxnSpPr>
            <p:nvPr/>
          </p:nvCxnSpPr>
          <p:spPr>
            <a:xfrm>
              <a:off x="3774560" y="2585831"/>
              <a:ext cx="11227" cy="4393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6" name="TextBox 45">
              <a:extLst>
                <a:ext uri="{FF2B5EF4-FFF2-40B4-BE49-F238E27FC236}">
                  <a16:creationId xmlns:a16="http://schemas.microsoft.com/office/drawing/2014/main" id="{21D8FE0C-3281-58C0-6D60-B36AD23D17B7}"/>
                </a:ext>
              </a:extLst>
            </p:cNvPr>
            <p:cNvSpPr txBox="1"/>
            <p:nvPr/>
          </p:nvSpPr>
          <p:spPr>
            <a:xfrm>
              <a:off x="3795527" y="2891533"/>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500 N</a:t>
              </a:r>
            </a:p>
          </p:txBody>
        </p:sp>
        <p:cxnSp>
          <p:nvCxnSpPr>
            <p:cNvPr id="47" name="Straight Arrow Connector 46">
              <a:extLst>
                <a:ext uri="{FF2B5EF4-FFF2-40B4-BE49-F238E27FC236}">
                  <a16:creationId xmlns:a16="http://schemas.microsoft.com/office/drawing/2014/main" id="{2D0E4547-DCD4-F534-D499-CBD69C745953}"/>
                </a:ext>
              </a:extLst>
            </p:cNvPr>
            <p:cNvCxnSpPr>
              <a:cxnSpLocks/>
            </p:cNvCxnSpPr>
            <p:nvPr/>
          </p:nvCxnSpPr>
          <p:spPr>
            <a:xfrm flipH="1">
              <a:off x="3532726" y="2612351"/>
              <a:ext cx="229819" cy="2085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8" name="TextBox 47">
              <a:extLst>
                <a:ext uri="{FF2B5EF4-FFF2-40B4-BE49-F238E27FC236}">
                  <a16:creationId xmlns:a16="http://schemas.microsoft.com/office/drawing/2014/main" id="{194FC3D6-DE42-6B49-B57F-5EE25D540532}"/>
                </a:ext>
              </a:extLst>
            </p:cNvPr>
            <p:cNvSpPr txBox="1"/>
            <p:nvPr/>
          </p:nvSpPr>
          <p:spPr>
            <a:xfrm>
              <a:off x="3164661" y="2830002"/>
              <a:ext cx="56457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200 N</a:t>
              </a:r>
            </a:p>
          </p:txBody>
        </p:sp>
        <p:cxnSp>
          <p:nvCxnSpPr>
            <p:cNvPr id="49" name="Straight Arrow Connector 48">
              <a:extLst>
                <a:ext uri="{FF2B5EF4-FFF2-40B4-BE49-F238E27FC236}">
                  <a16:creationId xmlns:a16="http://schemas.microsoft.com/office/drawing/2014/main" id="{F4D22EAD-B06F-7029-1BB4-F53EA06C84BB}"/>
                </a:ext>
              </a:extLst>
            </p:cNvPr>
            <p:cNvCxnSpPr>
              <a:cxnSpLocks/>
            </p:cNvCxnSpPr>
            <p:nvPr/>
          </p:nvCxnSpPr>
          <p:spPr>
            <a:xfrm>
              <a:off x="2444255" y="918523"/>
              <a:ext cx="239124" cy="2180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0" name="Straight Arrow Connector 49">
              <a:extLst>
                <a:ext uri="{FF2B5EF4-FFF2-40B4-BE49-F238E27FC236}">
                  <a16:creationId xmlns:a16="http://schemas.microsoft.com/office/drawing/2014/main" id="{3EC79BCB-8311-7085-A374-FCA010D41344}"/>
                </a:ext>
              </a:extLst>
            </p:cNvPr>
            <p:cNvCxnSpPr/>
            <p:nvPr/>
          </p:nvCxnSpPr>
          <p:spPr>
            <a:xfrm flipV="1">
              <a:off x="2444255" y="589424"/>
              <a:ext cx="0" cy="3290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1" name="Straight Arrow Connector 50">
              <a:extLst>
                <a:ext uri="{FF2B5EF4-FFF2-40B4-BE49-F238E27FC236}">
                  <a16:creationId xmlns:a16="http://schemas.microsoft.com/office/drawing/2014/main" id="{7DDE566E-357F-BE08-3B0E-2320453613A0}"/>
                </a:ext>
              </a:extLst>
            </p:cNvPr>
            <p:cNvCxnSpPr>
              <a:cxnSpLocks/>
            </p:cNvCxnSpPr>
            <p:nvPr/>
          </p:nvCxnSpPr>
          <p:spPr>
            <a:xfrm flipH="1">
              <a:off x="2196269" y="918523"/>
              <a:ext cx="247986" cy="1838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2" name="TextBox 51">
              <a:extLst>
                <a:ext uri="{FF2B5EF4-FFF2-40B4-BE49-F238E27FC236}">
                  <a16:creationId xmlns:a16="http://schemas.microsoft.com/office/drawing/2014/main" id="{6B010055-1988-C703-15A3-56D05A99B882}"/>
                </a:ext>
              </a:extLst>
            </p:cNvPr>
            <p:cNvSpPr txBox="1"/>
            <p:nvPr/>
          </p:nvSpPr>
          <p:spPr>
            <a:xfrm>
              <a:off x="2166684" y="1039372"/>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53" name="TextBox 52">
              <a:extLst>
                <a:ext uri="{FF2B5EF4-FFF2-40B4-BE49-F238E27FC236}">
                  <a16:creationId xmlns:a16="http://schemas.microsoft.com/office/drawing/2014/main" id="{F23EF2F7-89DF-59D8-988C-79F0A4FC3C82}"/>
                </a:ext>
              </a:extLst>
            </p:cNvPr>
            <p:cNvSpPr txBox="1"/>
            <p:nvPr/>
          </p:nvSpPr>
          <p:spPr>
            <a:xfrm>
              <a:off x="2657442" y="896375"/>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54" name="TextBox 53">
              <a:extLst>
                <a:ext uri="{FF2B5EF4-FFF2-40B4-BE49-F238E27FC236}">
                  <a16:creationId xmlns:a16="http://schemas.microsoft.com/office/drawing/2014/main" id="{EB8F764E-B3AB-7CC0-19EF-DBAE17CE5204}"/>
                </a:ext>
              </a:extLst>
            </p:cNvPr>
            <p:cNvSpPr txBox="1"/>
            <p:nvPr/>
          </p:nvSpPr>
          <p:spPr>
            <a:xfrm>
              <a:off x="2455338" y="436549"/>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grpSp>
    </p:spTree>
    <p:extLst>
      <p:ext uri="{BB962C8B-B14F-4D97-AF65-F5344CB8AC3E}">
        <p14:creationId xmlns:p14="http://schemas.microsoft.com/office/powerpoint/2010/main" val="6681473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2B85FD-55DD-E6F5-7333-80CBA7F9BFC8}"/>
              </a:ext>
            </a:extLst>
          </p:cNvPr>
          <p:cNvSpPr txBox="1"/>
          <p:nvPr/>
        </p:nvSpPr>
        <p:spPr>
          <a:xfrm>
            <a:off x="152400" y="76200"/>
            <a:ext cx="4572000" cy="1200329"/>
          </a:xfrm>
          <a:prstGeom prst="rect">
            <a:avLst/>
          </a:prstGeom>
          <a:noFill/>
        </p:spPr>
        <p:txBody>
          <a:bodyPr wrap="square">
            <a:spAutoFit/>
          </a:bodyPr>
          <a:lstStyle/>
          <a:p>
            <a:r>
              <a:rPr lang="en-US" dirty="0"/>
              <a:t>We can form all these forces into a set of vector equilibrium equations and solve those equations, placing the results in a MATLAB structure, S:</a:t>
            </a:r>
          </a:p>
        </p:txBody>
      </p:sp>
      <p:sp>
        <p:nvSpPr>
          <p:cNvPr id="5" name="TextBox 4">
            <a:extLst>
              <a:ext uri="{FF2B5EF4-FFF2-40B4-BE49-F238E27FC236}">
                <a16:creationId xmlns:a16="http://schemas.microsoft.com/office/drawing/2014/main" id="{3E154586-78BE-D7C9-AD54-91F24BE1353D}"/>
              </a:ext>
            </a:extLst>
          </p:cNvPr>
          <p:cNvSpPr txBox="1"/>
          <p:nvPr/>
        </p:nvSpPr>
        <p:spPr>
          <a:xfrm>
            <a:off x="3657600" y="1211914"/>
            <a:ext cx="4572000" cy="646331"/>
          </a:xfrm>
          <a:prstGeom prst="rect">
            <a:avLst/>
          </a:prstGeom>
          <a:noFill/>
        </p:spPr>
        <p:txBody>
          <a:bodyPr wrap="square">
            <a:spAutoFit/>
          </a:bodyPr>
          <a:lstStyle/>
          <a:p>
            <a:r>
              <a:rPr lang="en-US" dirty="0" err="1"/>
              <a:t>Eqs</a:t>
            </a:r>
            <a:r>
              <a:rPr lang="en-US" dirty="0"/>
              <a:t> = [FA; FB ; FC; FD];</a:t>
            </a:r>
          </a:p>
          <a:p>
            <a:r>
              <a:rPr lang="en-US" dirty="0"/>
              <a:t>S = solve(</a:t>
            </a:r>
            <a:r>
              <a:rPr lang="en-US" dirty="0" err="1"/>
              <a:t>Eqs</a:t>
            </a:r>
            <a:r>
              <a:rPr lang="en-US" dirty="0"/>
              <a:t>);</a:t>
            </a:r>
          </a:p>
        </p:txBody>
      </p:sp>
      <p:sp>
        <p:nvSpPr>
          <p:cNvPr id="7" name="TextBox 6">
            <a:extLst>
              <a:ext uri="{FF2B5EF4-FFF2-40B4-BE49-F238E27FC236}">
                <a16:creationId xmlns:a16="http://schemas.microsoft.com/office/drawing/2014/main" id="{5C44EE77-1C18-695E-9D4F-6D921F08033A}"/>
              </a:ext>
            </a:extLst>
          </p:cNvPr>
          <p:cNvSpPr txBox="1"/>
          <p:nvPr/>
        </p:nvSpPr>
        <p:spPr>
          <a:xfrm>
            <a:off x="3657600" y="1828800"/>
            <a:ext cx="5181600" cy="4524315"/>
          </a:xfrm>
          <a:prstGeom prst="rect">
            <a:avLst/>
          </a:prstGeom>
          <a:noFill/>
        </p:spPr>
        <p:txBody>
          <a:bodyPr wrap="square">
            <a:spAutoFit/>
          </a:bodyPr>
          <a:lstStyle/>
          <a:p>
            <a:r>
              <a:rPr lang="en-US" dirty="0"/>
              <a:t>Sn = double( [ </a:t>
            </a:r>
            <a:r>
              <a:rPr lang="en-US" dirty="0" err="1"/>
              <a:t>S.Ax</a:t>
            </a:r>
            <a:r>
              <a:rPr lang="en-US" dirty="0"/>
              <a:t>; </a:t>
            </a:r>
            <a:r>
              <a:rPr lang="en-US" dirty="0" err="1"/>
              <a:t>S.Ay</a:t>
            </a:r>
            <a:r>
              <a:rPr lang="en-US" dirty="0"/>
              <a:t>; </a:t>
            </a:r>
            <a:r>
              <a:rPr lang="en-US" dirty="0" err="1"/>
              <a:t>S.Az</a:t>
            </a:r>
            <a:r>
              <a:rPr lang="en-US" dirty="0"/>
              <a:t>; </a:t>
            </a:r>
            <a:r>
              <a:rPr lang="en-US" dirty="0" err="1"/>
              <a:t>S.Cx</a:t>
            </a:r>
            <a:r>
              <a:rPr lang="en-US" dirty="0"/>
              <a:t>; </a:t>
            </a:r>
            <a:r>
              <a:rPr lang="en-US" dirty="0" err="1"/>
              <a:t>S.Cy</a:t>
            </a:r>
            <a:r>
              <a:rPr lang="en-US" dirty="0"/>
              <a:t>; </a:t>
            </a:r>
            <a:r>
              <a:rPr lang="en-US" dirty="0" err="1"/>
              <a:t>S.Cz</a:t>
            </a:r>
            <a:r>
              <a:rPr lang="en-US" dirty="0"/>
              <a:t>; </a:t>
            </a:r>
            <a:r>
              <a:rPr lang="en-US" dirty="0" err="1"/>
              <a:t>S.Dy</a:t>
            </a:r>
            <a:r>
              <a:rPr lang="en-US" dirty="0"/>
              <a:t>; </a:t>
            </a:r>
            <a:r>
              <a:rPr lang="en-US" dirty="0" err="1"/>
              <a:t>S.Tab</a:t>
            </a:r>
            <a:r>
              <a:rPr lang="en-US" dirty="0"/>
              <a:t>; …</a:t>
            </a:r>
          </a:p>
          <a:p>
            <a:r>
              <a:rPr lang="en-US" dirty="0"/>
              <a:t> </a:t>
            </a:r>
            <a:r>
              <a:rPr lang="en-US" dirty="0" err="1"/>
              <a:t>S.Tbc</a:t>
            </a:r>
            <a:r>
              <a:rPr lang="en-US" dirty="0"/>
              <a:t>; </a:t>
            </a:r>
            <a:r>
              <a:rPr lang="en-US" dirty="0" err="1"/>
              <a:t>S.Tda</a:t>
            </a:r>
            <a:r>
              <a:rPr lang="en-US" dirty="0"/>
              <a:t>; </a:t>
            </a:r>
            <a:r>
              <a:rPr lang="en-US" dirty="0" err="1"/>
              <a:t>S.Tdb</a:t>
            </a:r>
            <a:r>
              <a:rPr lang="en-US" dirty="0"/>
              <a:t>; </a:t>
            </a:r>
            <a:r>
              <a:rPr lang="en-US" dirty="0" err="1"/>
              <a:t>S.Tdc</a:t>
            </a:r>
            <a:r>
              <a:rPr lang="en-US" dirty="0"/>
              <a:t>])</a:t>
            </a:r>
          </a:p>
          <a:p>
            <a:r>
              <a:rPr lang="en-US" dirty="0"/>
              <a:t>Sn =			% Forces in Newtons</a:t>
            </a:r>
          </a:p>
          <a:p>
            <a:r>
              <a:rPr lang="en-US" dirty="0"/>
              <a:t> -400.0000	Ax</a:t>
            </a:r>
          </a:p>
          <a:p>
            <a:r>
              <a:rPr lang="en-US" dirty="0"/>
              <a:t>  333.3333	Ay</a:t>
            </a:r>
          </a:p>
          <a:p>
            <a:r>
              <a:rPr lang="en-US" dirty="0"/>
              <a:t>  250.0000	Az</a:t>
            </a:r>
          </a:p>
          <a:p>
            <a:r>
              <a:rPr lang="en-US" dirty="0"/>
              <a:t>  200.0000	</a:t>
            </a:r>
            <a:r>
              <a:rPr lang="en-US" dirty="0" err="1"/>
              <a:t>Cx</a:t>
            </a:r>
            <a:endParaRPr lang="en-US" dirty="0"/>
          </a:p>
          <a:p>
            <a:r>
              <a:rPr lang="en-US" dirty="0"/>
              <a:t>   66.6667	Cy</a:t>
            </a:r>
          </a:p>
          <a:p>
            <a:r>
              <a:rPr lang="en-US" dirty="0"/>
              <a:t>  250.0000	</a:t>
            </a:r>
            <a:r>
              <a:rPr lang="en-US" dirty="0" err="1"/>
              <a:t>Cz</a:t>
            </a:r>
            <a:endParaRPr lang="en-US" dirty="0"/>
          </a:p>
          <a:p>
            <a:r>
              <a:rPr lang="en-US" dirty="0"/>
              <a:t> -400.0000	Dy</a:t>
            </a:r>
          </a:p>
          <a:p>
            <a:r>
              <a:rPr lang="en-US" dirty="0"/>
              <a:t> -416.6667	Tab</a:t>
            </a:r>
          </a:p>
          <a:p>
            <a:r>
              <a:rPr lang="en-US" dirty="0"/>
              <a:t>  -83.3333	Tbc</a:t>
            </a:r>
          </a:p>
          <a:p>
            <a:r>
              <a:rPr lang="en-US" dirty="0"/>
              <a:t> -291.5476	</a:t>
            </a:r>
            <a:r>
              <a:rPr lang="en-US" dirty="0" err="1"/>
              <a:t>Tda</a:t>
            </a:r>
            <a:endParaRPr lang="en-US" dirty="0"/>
          </a:p>
          <a:p>
            <a:r>
              <a:rPr lang="en-US" dirty="0"/>
              <a:t>  640.3124	</a:t>
            </a:r>
            <a:r>
              <a:rPr lang="en-US" dirty="0" err="1"/>
              <a:t>Tdb</a:t>
            </a:r>
            <a:endParaRPr lang="en-US" dirty="0"/>
          </a:p>
          <a:p>
            <a:r>
              <a:rPr lang="en-US" dirty="0"/>
              <a:t> -291.5476	</a:t>
            </a:r>
            <a:r>
              <a:rPr lang="en-US" dirty="0" err="1"/>
              <a:t>Tdc</a:t>
            </a:r>
            <a:endParaRPr lang="en-US" dirty="0"/>
          </a:p>
        </p:txBody>
      </p:sp>
      <p:cxnSp>
        <p:nvCxnSpPr>
          <p:cNvPr id="6" name="Straight Connector 5">
            <a:extLst>
              <a:ext uri="{FF2B5EF4-FFF2-40B4-BE49-F238E27FC236}">
                <a16:creationId xmlns:a16="http://schemas.microsoft.com/office/drawing/2014/main" id="{9D4A0D5C-44BA-4BFF-5BD7-1FB0F185B32A}"/>
              </a:ext>
            </a:extLst>
          </p:cNvPr>
          <p:cNvCxnSpPr/>
          <p:nvPr/>
        </p:nvCxnSpPr>
        <p:spPr>
          <a:xfrm>
            <a:off x="381000" y="6553200"/>
            <a:ext cx="763270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7582154"/>
      </p:ext>
    </p:extLst>
  </p:cSld>
  <p:clrMapOvr>
    <a:masterClrMapping/>
  </p:clrMapOvr>
</p:sld>
</file>

<file path=ppt/theme/theme1.xml><?xml version="1.0" encoding="utf-8"?>
<a:theme xmlns:a="http://schemas.openxmlformats.org/drawingml/2006/main" name="Blank 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 White</Template>
  <TotalTime>224</TotalTime>
  <Words>1638</Words>
  <Application>Microsoft Office PowerPoint</Application>
  <PresentationFormat>On-screen Show (4:3)</PresentationFormat>
  <Paragraphs>185</Paragraphs>
  <Slides>9</Slides>
  <Notes>9</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4" baseType="lpstr">
      <vt:lpstr>Arial</vt:lpstr>
      <vt:lpstr>Calibri</vt:lpstr>
      <vt:lpstr>Times New Roman</vt:lpstr>
      <vt:lpstr>Blank White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Schmerr, Lester W [AER E]</dc:creator>
  <cp:lastModifiedBy>Lester Schmerr</cp:lastModifiedBy>
  <cp:revision>23</cp:revision>
  <cp:lastPrinted>2023-04-01T17:59:41Z</cp:lastPrinted>
  <dcterms:created xsi:type="dcterms:W3CDTF">2011-01-21T18:25:54Z</dcterms:created>
  <dcterms:modified xsi:type="dcterms:W3CDTF">2023-05-15T17:39:19Z</dcterms:modified>
</cp:coreProperties>
</file>