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wmf" ContentType="image/x-wmf"/>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2"/>
  </p:notesMasterIdLst>
  <p:sldIdLst>
    <p:sldId id="270" r:id="rId2"/>
    <p:sldId id="271" r:id="rId3"/>
    <p:sldId id="265" r:id="rId4"/>
    <p:sldId id="266" r:id="rId5"/>
    <p:sldId id="267" r:id="rId6"/>
    <p:sldId id="287" r:id="rId7"/>
    <p:sldId id="288" r:id="rId8"/>
    <p:sldId id="282" r:id="rId9"/>
    <p:sldId id="292" r:id="rId10"/>
    <p:sldId id="283" r:id="rId11"/>
    <p:sldId id="285" r:id="rId12"/>
    <p:sldId id="290" r:id="rId13"/>
    <p:sldId id="291" r:id="rId14"/>
    <p:sldId id="293" r:id="rId15"/>
    <p:sldId id="294" r:id="rId16"/>
    <p:sldId id="295" r:id="rId17"/>
    <p:sldId id="296" r:id="rId18"/>
    <p:sldId id="297" r:id="rId19"/>
    <p:sldId id="298" r:id="rId20"/>
    <p:sldId id="299" r:id="rId21"/>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panose="020B0604020202020204" pitchFamily="34" charset="0"/>
        <a:ea typeface="+mn-ea"/>
        <a:cs typeface="+mn-cs"/>
      </a:defRPr>
    </a:lvl1pPr>
    <a:lvl2pPr marL="457200" algn="l" rtl="0" fontAlgn="base">
      <a:spcBef>
        <a:spcPct val="0"/>
      </a:spcBef>
      <a:spcAft>
        <a:spcPct val="0"/>
      </a:spcAft>
      <a:defRPr kern="1200">
        <a:solidFill>
          <a:schemeClr val="tx1"/>
        </a:solidFill>
        <a:latin typeface="Arial" panose="020B0604020202020204" pitchFamily="34" charset="0"/>
        <a:ea typeface="+mn-ea"/>
        <a:cs typeface="+mn-cs"/>
      </a:defRPr>
    </a:lvl2pPr>
    <a:lvl3pPr marL="914400" algn="l" rtl="0" fontAlgn="base">
      <a:spcBef>
        <a:spcPct val="0"/>
      </a:spcBef>
      <a:spcAft>
        <a:spcPct val="0"/>
      </a:spcAft>
      <a:defRPr kern="1200">
        <a:solidFill>
          <a:schemeClr val="tx1"/>
        </a:solidFill>
        <a:latin typeface="Arial" panose="020B0604020202020204" pitchFamily="34" charset="0"/>
        <a:ea typeface="+mn-ea"/>
        <a:cs typeface="+mn-cs"/>
      </a:defRPr>
    </a:lvl3pPr>
    <a:lvl4pPr marL="1371600" algn="l" rtl="0" fontAlgn="base">
      <a:spcBef>
        <a:spcPct val="0"/>
      </a:spcBef>
      <a:spcAft>
        <a:spcPct val="0"/>
      </a:spcAft>
      <a:defRPr kern="1200">
        <a:solidFill>
          <a:schemeClr val="tx1"/>
        </a:solidFill>
        <a:latin typeface="Arial" panose="020B0604020202020204" pitchFamily="34" charset="0"/>
        <a:ea typeface="+mn-ea"/>
        <a:cs typeface="+mn-cs"/>
      </a:defRPr>
    </a:lvl4pPr>
    <a:lvl5pPr marL="1828800" algn="l" rtl="0" fontAlgn="base">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3366FF"/>
    <a:srgbClr val="0066FF"/>
    <a:srgbClr val="DDDDDD"/>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202" autoAdjust="0"/>
    <p:restoredTop sz="86517" autoAdjust="0"/>
  </p:normalViewPr>
  <p:slideViewPr>
    <p:cSldViewPr>
      <p:cViewPr varScale="1">
        <p:scale>
          <a:sx n="114" d="100"/>
          <a:sy n="114" d="100"/>
        </p:scale>
        <p:origin x="648" y="11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s>
</file>

<file path=ppt/media/image1.wmf>
</file>

<file path=ppt/media/image10.wmf>
</file>

<file path=ppt/media/image11.wmf>
</file>

<file path=ppt/media/image12.wmf>
</file>

<file path=ppt/media/image13.wmf>
</file>

<file path=ppt/media/image14.wmf>
</file>

<file path=ppt/media/image15.wmf>
</file>

<file path=ppt/media/image16.wmf>
</file>

<file path=ppt/media/image17.wmf>
</file>

<file path=ppt/media/image18.wmf>
</file>

<file path=ppt/media/image19.wmf>
</file>

<file path=ppt/media/image2.wmf>
</file>

<file path=ppt/media/image20.wmf>
</file>

<file path=ppt/media/image21.wmf>
</file>

<file path=ppt/media/image22.wmf>
</file>

<file path=ppt/media/image23.wmf>
</file>

<file path=ppt/media/image24.wmf>
</file>

<file path=ppt/media/image25.wmf>
</file>

<file path=ppt/media/image26.wmf>
</file>

<file path=ppt/media/image27.wmf>
</file>

<file path=ppt/media/image28.wmf>
</file>

<file path=ppt/media/image29.wmf>
</file>

<file path=ppt/media/image3.wmf>
</file>

<file path=ppt/media/image30.wmf>
</file>

<file path=ppt/media/image31.wmf>
</file>

<file path=ppt/media/image32.wmf>
</file>

<file path=ppt/media/image33.wmf>
</file>

<file path=ppt/media/image34.wmf>
</file>

<file path=ppt/media/image35.wmf>
</file>

<file path=ppt/media/image36.wmf>
</file>

<file path=ppt/media/image37.wmf>
</file>

<file path=ppt/media/image38.wmf>
</file>

<file path=ppt/media/image39.wmf>
</file>

<file path=ppt/media/image4.wmf>
</file>

<file path=ppt/media/image40.wmf>
</file>

<file path=ppt/media/image41.wmf>
</file>

<file path=ppt/media/image43.wmf>
</file>

<file path=ppt/media/image44.wmf>
</file>

<file path=ppt/media/image45.wmf>
</file>

<file path=ppt/media/image46.wmf>
</file>

<file path=ppt/media/image47.wmf>
</file>

<file path=ppt/media/image5.wmf>
</file>

<file path=ppt/media/image6.wmf>
</file>

<file path=ppt/media/image7.wmf>
</file>

<file path=ppt/media/image8.wmf>
</file>

<file path=ppt/media/image9.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5F09B43-3B80-4E7C-A661-04B0E3F07D9C}" type="datetimeFigureOut">
              <a:rPr lang="en-US" smtClean="0"/>
              <a:t>5/13/2023</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1424FAA-F4EA-4DA0-907E-6FA962101775}" type="slidenum">
              <a:rPr lang="en-US" smtClean="0"/>
              <a:t>‹#›</a:t>
            </a:fld>
            <a:endParaRPr lang="en-US"/>
          </a:p>
        </p:txBody>
      </p:sp>
    </p:spTree>
    <p:extLst>
      <p:ext uri="{BB962C8B-B14F-4D97-AF65-F5344CB8AC3E}">
        <p14:creationId xmlns:p14="http://schemas.microsoft.com/office/powerpoint/2010/main" val="344052836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Statics is about solving equilibrium problems, so the primary emphasis is on statically determinate structures and systems. However, many practical structures are not statically determinate. Thus, we want to provide in this section a glimpse into how we can handle statically indeterminate systems.  Equilibrium still must be satisfied but it is now only part of the problem.</a:t>
            </a:r>
          </a:p>
        </p:txBody>
      </p:sp>
      <p:sp>
        <p:nvSpPr>
          <p:cNvPr id="4" name="Slide Number Placeholder 3"/>
          <p:cNvSpPr>
            <a:spLocks noGrp="1"/>
          </p:cNvSpPr>
          <p:nvPr>
            <p:ph type="sldNum" sz="quarter" idx="5"/>
          </p:nvPr>
        </p:nvSpPr>
        <p:spPr/>
        <p:txBody>
          <a:bodyPr/>
          <a:lstStyle/>
          <a:p>
            <a:fld id="{A1424FAA-F4EA-4DA0-907E-6FA962101775}" type="slidenum">
              <a:rPr lang="en-US" smtClean="0"/>
              <a:t>1</a:t>
            </a:fld>
            <a:endParaRPr lang="en-US"/>
          </a:p>
        </p:txBody>
      </p:sp>
    </p:spTree>
    <p:extLst>
      <p:ext uri="{BB962C8B-B14F-4D97-AF65-F5344CB8AC3E}">
        <p14:creationId xmlns:p14="http://schemas.microsoft.com/office/powerpoint/2010/main" val="2414800431"/>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We now can append the compatibility equations to the equilibrium equations and solve the  resulting system.</a:t>
            </a:r>
          </a:p>
        </p:txBody>
      </p:sp>
      <p:sp>
        <p:nvSpPr>
          <p:cNvPr id="4" name="Slide Number Placeholder 3"/>
          <p:cNvSpPr>
            <a:spLocks noGrp="1"/>
          </p:cNvSpPr>
          <p:nvPr>
            <p:ph type="sldNum" sz="quarter" idx="5"/>
          </p:nvPr>
        </p:nvSpPr>
        <p:spPr/>
        <p:txBody>
          <a:bodyPr/>
          <a:lstStyle/>
          <a:p>
            <a:fld id="{A1424FAA-F4EA-4DA0-907E-6FA962101775}" type="slidenum">
              <a:rPr lang="en-US" smtClean="0"/>
              <a:t>10</a:t>
            </a:fld>
            <a:endParaRPr lang="en-US"/>
          </a:p>
        </p:txBody>
      </p:sp>
    </p:spTree>
    <p:extLst>
      <p:ext uri="{BB962C8B-B14F-4D97-AF65-F5344CB8AC3E}">
        <p14:creationId xmlns:p14="http://schemas.microsoft.com/office/powerpoint/2010/main" val="2852986752"/>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In statically determinate problems we set up a system of equations from equilibrium and solve them. For statically indeterminate problems we combine the equilibrium and compatibility equations. Since we solve directly for the forces in this approach, it is called a force-based method. Determining the compatibility matrix [S] is a key part of the solution. In this problem we obtained [S] from a picture of the deformations to see how they were related to each other. But there is a more general approach where we can obtain [S] from the equilibrium matrix [E], as we will now show.</a:t>
            </a:r>
          </a:p>
        </p:txBody>
      </p:sp>
      <p:sp>
        <p:nvSpPr>
          <p:cNvPr id="4" name="Slide Number Placeholder 3"/>
          <p:cNvSpPr>
            <a:spLocks noGrp="1"/>
          </p:cNvSpPr>
          <p:nvPr>
            <p:ph type="sldNum" sz="quarter" idx="5"/>
          </p:nvPr>
        </p:nvSpPr>
        <p:spPr/>
        <p:txBody>
          <a:bodyPr/>
          <a:lstStyle/>
          <a:p>
            <a:fld id="{A1424FAA-F4EA-4DA0-907E-6FA962101775}" type="slidenum">
              <a:rPr lang="en-US" smtClean="0"/>
              <a:t>11</a:t>
            </a:fld>
            <a:endParaRPr lang="en-US"/>
          </a:p>
        </p:txBody>
      </p:sp>
    </p:spTree>
    <p:extLst>
      <p:ext uri="{BB962C8B-B14F-4D97-AF65-F5344CB8AC3E}">
        <p14:creationId xmlns:p14="http://schemas.microsoft.com/office/powerpoint/2010/main" val="405417506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We can relate the deformations directly to the angular displacement of the beam. We see that this deformation-displacement relationship can be expressed in terms of the transpose of the equilibrium matrix</a:t>
            </a:r>
          </a:p>
        </p:txBody>
      </p:sp>
      <p:sp>
        <p:nvSpPr>
          <p:cNvPr id="4" name="Slide Number Placeholder 3"/>
          <p:cNvSpPr>
            <a:spLocks noGrp="1"/>
          </p:cNvSpPr>
          <p:nvPr>
            <p:ph type="sldNum" sz="quarter" idx="5"/>
          </p:nvPr>
        </p:nvSpPr>
        <p:spPr/>
        <p:txBody>
          <a:bodyPr/>
          <a:lstStyle/>
          <a:p>
            <a:fld id="{A1424FAA-F4EA-4DA0-907E-6FA962101775}" type="slidenum">
              <a:rPr lang="en-US" smtClean="0"/>
              <a:t>12</a:t>
            </a:fld>
            <a:endParaRPr lang="en-US"/>
          </a:p>
        </p:txBody>
      </p:sp>
    </p:spTree>
    <p:extLst>
      <p:ext uri="{BB962C8B-B14F-4D97-AF65-F5344CB8AC3E}">
        <p14:creationId xmlns:p14="http://schemas.microsoft.com/office/powerpoint/2010/main" val="238238822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To find the compatibility matrix [S] w must find solutions to the homogeneous equilibrium equations, i.e., where the applied loads {P} = {0}</a:t>
            </a:r>
          </a:p>
        </p:txBody>
      </p:sp>
      <p:sp>
        <p:nvSpPr>
          <p:cNvPr id="4" name="Slide Number Placeholder 3"/>
          <p:cNvSpPr>
            <a:spLocks noGrp="1"/>
          </p:cNvSpPr>
          <p:nvPr>
            <p:ph type="sldNum" sz="quarter" idx="5"/>
          </p:nvPr>
        </p:nvSpPr>
        <p:spPr/>
        <p:txBody>
          <a:bodyPr/>
          <a:lstStyle/>
          <a:p>
            <a:fld id="{A1424FAA-F4EA-4DA0-907E-6FA962101775}" type="slidenum">
              <a:rPr lang="en-US" smtClean="0"/>
              <a:t>13</a:t>
            </a:fld>
            <a:endParaRPr lang="en-US"/>
          </a:p>
        </p:txBody>
      </p:sp>
    </p:spTree>
    <p:extLst>
      <p:ext uri="{BB962C8B-B14F-4D97-AF65-F5344CB8AC3E}">
        <p14:creationId xmlns:p14="http://schemas.microsoft.com/office/powerpoint/2010/main" val="130683198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MATLAB null function takes the equilibrium equations matrix of coefficients and finds the homogeneous solutions to those equations. Homogeneous solutions are not unique. They can be multiplied by an arbitrary constant or various combinations of the solutions (if there are more than one ) can be used to define the [S] matrix. All these lead to valid compatibility equations that generate the same solutions for the forces.</a:t>
            </a:r>
          </a:p>
        </p:txBody>
      </p:sp>
      <p:sp>
        <p:nvSpPr>
          <p:cNvPr id="4" name="Slide Number Placeholder 3"/>
          <p:cNvSpPr>
            <a:spLocks noGrp="1"/>
          </p:cNvSpPr>
          <p:nvPr>
            <p:ph type="sldNum" sz="quarter" idx="5"/>
          </p:nvPr>
        </p:nvSpPr>
        <p:spPr/>
        <p:txBody>
          <a:bodyPr/>
          <a:lstStyle/>
          <a:p>
            <a:fld id="{A1424FAA-F4EA-4DA0-907E-6FA962101775}" type="slidenum">
              <a:rPr lang="en-US" smtClean="0"/>
              <a:t>14</a:t>
            </a:fld>
            <a:endParaRPr lang="en-US"/>
          </a:p>
        </p:txBody>
      </p:sp>
    </p:spTree>
    <p:extLst>
      <p:ext uri="{BB962C8B-B14F-4D97-AF65-F5344CB8AC3E}">
        <p14:creationId xmlns:p14="http://schemas.microsoft.com/office/powerpoint/2010/main" val="22982272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Here is a MATLAB solution for the spring forces. Knowing these we can find the reaction force at A.</a:t>
            </a:r>
          </a:p>
        </p:txBody>
      </p:sp>
      <p:sp>
        <p:nvSpPr>
          <p:cNvPr id="4" name="Slide Number Placeholder 3"/>
          <p:cNvSpPr>
            <a:spLocks noGrp="1"/>
          </p:cNvSpPr>
          <p:nvPr>
            <p:ph type="sldNum" sz="quarter" idx="5"/>
          </p:nvPr>
        </p:nvSpPr>
        <p:spPr/>
        <p:txBody>
          <a:bodyPr/>
          <a:lstStyle/>
          <a:p>
            <a:fld id="{A1424FAA-F4EA-4DA0-907E-6FA962101775}" type="slidenum">
              <a:rPr lang="en-US" smtClean="0"/>
              <a:t>15</a:t>
            </a:fld>
            <a:endParaRPr lang="en-US"/>
          </a:p>
        </p:txBody>
      </p:sp>
    </p:spTree>
    <p:extLst>
      <p:ext uri="{BB962C8B-B14F-4D97-AF65-F5344CB8AC3E}">
        <p14:creationId xmlns:p14="http://schemas.microsoft.com/office/powerpoint/2010/main" val="2721362753"/>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In a statically indeterminate problem, we can solve for the displacements by writing the equilibrium equations in terms of a stiffness matrix and then solving those equations. If we know the displacements, then  compatibility is not an issue since the deformations can be expressed in terms of those displacements and so are inherently compatible.</a:t>
            </a:r>
          </a:p>
        </p:txBody>
      </p:sp>
      <p:sp>
        <p:nvSpPr>
          <p:cNvPr id="4" name="Slide Number Placeholder 3"/>
          <p:cNvSpPr>
            <a:spLocks noGrp="1"/>
          </p:cNvSpPr>
          <p:nvPr>
            <p:ph type="sldNum" sz="quarter" idx="5"/>
          </p:nvPr>
        </p:nvSpPr>
        <p:spPr/>
        <p:txBody>
          <a:bodyPr/>
          <a:lstStyle/>
          <a:p>
            <a:fld id="{A1424FAA-F4EA-4DA0-907E-6FA962101775}" type="slidenum">
              <a:rPr lang="en-US" smtClean="0"/>
              <a:t>16</a:t>
            </a:fld>
            <a:endParaRPr lang="en-US"/>
          </a:p>
        </p:txBody>
      </p:sp>
    </p:spTree>
    <p:extLst>
      <p:ext uri="{BB962C8B-B14F-4D97-AF65-F5344CB8AC3E}">
        <p14:creationId xmlns:p14="http://schemas.microsoft.com/office/powerpoint/2010/main" val="3241117002"/>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Solving a statically indeterminate problem in terms of displacements is an alternative approach  to a force-based method since once we have the displacements we can solve for the forces as secondary quantities. In the force-based approach we obtain the forces without ever having to obtain the  displacements, which are secondary quantities. The displacements can be found from the forces once those forces are known, or we can form up a stiffness matrix and solve for the displacements from the equilibrium equations. We will only show the use of the stiffness matrix here.</a:t>
            </a:r>
          </a:p>
        </p:txBody>
      </p:sp>
      <p:sp>
        <p:nvSpPr>
          <p:cNvPr id="4" name="Slide Number Placeholder 3"/>
          <p:cNvSpPr>
            <a:spLocks noGrp="1"/>
          </p:cNvSpPr>
          <p:nvPr>
            <p:ph type="sldNum" sz="quarter" idx="5"/>
          </p:nvPr>
        </p:nvSpPr>
        <p:spPr/>
        <p:txBody>
          <a:bodyPr/>
          <a:lstStyle/>
          <a:p>
            <a:fld id="{A1424FAA-F4EA-4DA0-907E-6FA962101775}" type="slidenum">
              <a:rPr lang="en-US" smtClean="0"/>
              <a:t>17</a:t>
            </a:fld>
            <a:endParaRPr lang="en-US"/>
          </a:p>
        </p:txBody>
      </p:sp>
    </p:spTree>
    <p:extLst>
      <p:ext uri="{BB962C8B-B14F-4D97-AF65-F5344CB8AC3E}">
        <p14:creationId xmlns:p14="http://schemas.microsoft.com/office/powerpoint/2010/main" val="3381172661"/>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Now consider our beam problem where we use the force and moment equations. All the previous steps are the same except when forming the flexibility matrix we must set the flexibility associated with the reaction force A</a:t>
            </a:r>
            <a:r>
              <a:rPr lang="en-US" baseline="-25000" dirty="0"/>
              <a:t>y</a:t>
            </a:r>
            <a:r>
              <a:rPr lang="en-US" dirty="0"/>
              <a:t> at the fixed pin equal to zero since there is no deformation associated with that force. The displacement at A must also be zero to ensure </a:t>
            </a:r>
            <a:r>
              <a:rPr lang="en-US" dirty="0">
                <a:latin typeface="Symbol" panose="05050102010706020507" pitchFamily="18" charset="2"/>
                <a:sym typeface="Symbol" panose="05050102010706020507" pitchFamily="18" charset="2"/>
              </a:rPr>
              <a:t></a:t>
            </a:r>
            <a:r>
              <a:rPr lang="en-US" baseline="-25000" dirty="0"/>
              <a:t>a</a:t>
            </a:r>
            <a:r>
              <a:rPr lang="en-US" dirty="0"/>
              <a:t> = 0.</a:t>
            </a:r>
          </a:p>
        </p:txBody>
      </p:sp>
      <p:sp>
        <p:nvSpPr>
          <p:cNvPr id="4" name="Slide Number Placeholder 3"/>
          <p:cNvSpPr>
            <a:spLocks noGrp="1"/>
          </p:cNvSpPr>
          <p:nvPr>
            <p:ph type="sldNum" sz="quarter" idx="5"/>
          </p:nvPr>
        </p:nvSpPr>
        <p:spPr/>
        <p:txBody>
          <a:bodyPr/>
          <a:lstStyle/>
          <a:p>
            <a:fld id="{A1424FAA-F4EA-4DA0-907E-6FA962101775}" type="slidenum">
              <a:rPr lang="en-US" smtClean="0"/>
              <a:t>18</a:t>
            </a:fld>
            <a:endParaRPr lang="en-US"/>
          </a:p>
        </p:txBody>
      </p:sp>
    </p:spTree>
    <p:extLst>
      <p:ext uri="{BB962C8B-B14F-4D97-AF65-F5344CB8AC3E}">
        <p14:creationId xmlns:p14="http://schemas.microsoft.com/office/powerpoint/2010/main" val="198378095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MATLAB solution proceeds as before except now we also obtain Ay.</a:t>
            </a:r>
          </a:p>
        </p:txBody>
      </p:sp>
      <p:sp>
        <p:nvSpPr>
          <p:cNvPr id="4" name="Slide Number Placeholder 3"/>
          <p:cNvSpPr>
            <a:spLocks noGrp="1"/>
          </p:cNvSpPr>
          <p:nvPr>
            <p:ph type="sldNum" sz="quarter" idx="5"/>
          </p:nvPr>
        </p:nvSpPr>
        <p:spPr/>
        <p:txBody>
          <a:bodyPr/>
          <a:lstStyle/>
          <a:p>
            <a:fld id="{A1424FAA-F4EA-4DA0-907E-6FA962101775}" type="slidenum">
              <a:rPr lang="en-US" smtClean="0"/>
              <a:t>19</a:t>
            </a:fld>
            <a:endParaRPr lang="en-US"/>
          </a:p>
        </p:txBody>
      </p:sp>
    </p:spTree>
    <p:extLst>
      <p:ext uri="{BB962C8B-B14F-4D97-AF65-F5344CB8AC3E}">
        <p14:creationId xmlns:p14="http://schemas.microsoft.com/office/powerpoint/2010/main" val="383582645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We will use examples to describe how we solve statically indeterminate problems. This will include a force-based method and a displacement-based method.</a:t>
            </a:r>
          </a:p>
        </p:txBody>
      </p:sp>
      <p:sp>
        <p:nvSpPr>
          <p:cNvPr id="4" name="Slide Number Placeholder 3"/>
          <p:cNvSpPr>
            <a:spLocks noGrp="1"/>
          </p:cNvSpPr>
          <p:nvPr>
            <p:ph type="sldNum" sz="quarter" idx="5"/>
          </p:nvPr>
        </p:nvSpPr>
        <p:spPr/>
        <p:txBody>
          <a:bodyPr/>
          <a:lstStyle/>
          <a:p>
            <a:fld id="{A1424FAA-F4EA-4DA0-907E-6FA962101775}" type="slidenum">
              <a:rPr lang="en-US" smtClean="0"/>
              <a:t>2</a:t>
            </a:fld>
            <a:endParaRPr lang="en-US"/>
          </a:p>
        </p:txBody>
      </p:sp>
    </p:spTree>
    <p:extLst>
      <p:ext uri="{BB962C8B-B14F-4D97-AF65-F5344CB8AC3E}">
        <p14:creationId xmlns:p14="http://schemas.microsoft.com/office/powerpoint/2010/main" val="293145768"/>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However, we cannot form up the stiffness matrix as [K] = [E][G]</a:t>
            </a:r>
            <a:r>
              <a:rPr lang="en-US" baseline="30000" dirty="0"/>
              <a:t>-1</a:t>
            </a:r>
            <a:r>
              <a:rPr lang="en-US" dirty="0"/>
              <a:t>[E]</a:t>
            </a:r>
            <a:r>
              <a:rPr lang="en-US" baseline="30000" dirty="0"/>
              <a:t>T</a:t>
            </a:r>
            <a:r>
              <a:rPr lang="en-US" dirty="0"/>
              <a:t>. The inverse of G does not exist since its determinant is equal to zero if we include a zero flexibility. A work-around to that problem is to place a very small but non-zero value in the flexibility associated with Ay. Then the procedure follows as before. If we make MATLAB display the answer in long format, we see the displacement agrees very well with our previous exact symbolic result and the displacement at A is zero to six decimal places. Note, however, we can always solve for the forces directly with zero flexibilities present since our force-based method does not involve the displacements directly, only the deformations.</a:t>
            </a:r>
          </a:p>
          <a:p>
            <a:endParaRPr lang="en-US" dirty="0"/>
          </a:p>
          <a:p>
            <a:r>
              <a:rPr lang="en-US" dirty="0"/>
              <a:t>The force-based method we have used to solve statically indeterminate problems is unique to this statics text, since unlike the displacement method for </a:t>
            </a:r>
            <a:r>
              <a:rPr lang="en-US"/>
              <a:t>solving statically </a:t>
            </a:r>
            <a:r>
              <a:rPr lang="en-US" dirty="0"/>
              <a:t>indeterminate problems, </a:t>
            </a:r>
            <a:r>
              <a:rPr lang="en-US"/>
              <a:t>the force-based </a:t>
            </a:r>
            <a:r>
              <a:rPr lang="en-US" dirty="0"/>
              <a:t>method has only been developed recently.</a:t>
            </a:r>
          </a:p>
        </p:txBody>
      </p:sp>
      <p:sp>
        <p:nvSpPr>
          <p:cNvPr id="4" name="Slide Number Placeholder 3"/>
          <p:cNvSpPr>
            <a:spLocks noGrp="1"/>
          </p:cNvSpPr>
          <p:nvPr>
            <p:ph type="sldNum" sz="quarter" idx="5"/>
          </p:nvPr>
        </p:nvSpPr>
        <p:spPr/>
        <p:txBody>
          <a:bodyPr/>
          <a:lstStyle/>
          <a:p>
            <a:fld id="{A1424FAA-F4EA-4DA0-907E-6FA962101775}" type="slidenum">
              <a:rPr lang="en-US" smtClean="0"/>
              <a:t>20</a:t>
            </a:fld>
            <a:endParaRPr lang="en-US"/>
          </a:p>
        </p:txBody>
      </p:sp>
    </p:spTree>
    <p:extLst>
      <p:ext uri="{BB962C8B-B14F-4D97-AF65-F5344CB8AC3E}">
        <p14:creationId xmlns:p14="http://schemas.microsoft.com/office/powerpoint/2010/main" val="164332213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To begin, consider first this statically determinate beam problem. We can easily obtain the end reaction forces directly from equilibrium only. Once we know the external reactions, we also can find the internal forces and moment anywhere in the beam.</a:t>
            </a:r>
          </a:p>
        </p:txBody>
      </p:sp>
      <p:sp>
        <p:nvSpPr>
          <p:cNvPr id="4" name="Slide Number Placeholder 3"/>
          <p:cNvSpPr>
            <a:spLocks noGrp="1"/>
          </p:cNvSpPr>
          <p:nvPr>
            <p:ph type="sldNum" sz="quarter" idx="5"/>
          </p:nvPr>
        </p:nvSpPr>
        <p:spPr/>
        <p:txBody>
          <a:bodyPr/>
          <a:lstStyle/>
          <a:p>
            <a:fld id="{A1424FAA-F4EA-4DA0-907E-6FA962101775}" type="slidenum">
              <a:rPr lang="en-US" smtClean="0"/>
              <a:t>3</a:t>
            </a:fld>
            <a:endParaRPr lang="en-US"/>
          </a:p>
        </p:txBody>
      </p:sp>
    </p:spTree>
    <p:extLst>
      <p:ext uri="{BB962C8B-B14F-4D97-AF65-F5344CB8AC3E}">
        <p14:creationId xmlns:p14="http://schemas.microsoft.com/office/powerpoint/2010/main" val="322816160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However, if we simply add a middle roller support the beam is statically indeterminate. Equilibrium still must be satisfied but the equilibrium equations are not sufficient to solve for all the forces. We can look at both the force and moment equation or just the moment equation. In either case we need an additional equation before we can solve for the forces. In our discussion we will begin by examining only the moment equation.</a:t>
            </a:r>
          </a:p>
        </p:txBody>
      </p:sp>
      <p:sp>
        <p:nvSpPr>
          <p:cNvPr id="4" name="Slide Number Placeholder 3"/>
          <p:cNvSpPr>
            <a:spLocks noGrp="1"/>
          </p:cNvSpPr>
          <p:nvPr>
            <p:ph type="sldNum" sz="quarter" idx="5"/>
          </p:nvPr>
        </p:nvSpPr>
        <p:spPr/>
        <p:txBody>
          <a:bodyPr/>
          <a:lstStyle/>
          <a:p>
            <a:fld id="{A1424FAA-F4EA-4DA0-907E-6FA962101775}" type="slidenum">
              <a:rPr lang="en-US" smtClean="0"/>
              <a:t>4</a:t>
            </a:fld>
            <a:endParaRPr lang="en-US"/>
          </a:p>
        </p:txBody>
      </p:sp>
    </p:spTree>
    <p:extLst>
      <p:ext uri="{BB962C8B-B14F-4D97-AF65-F5344CB8AC3E}">
        <p14:creationId xmlns:p14="http://schemas.microsoft.com/office/powerpoint/2010/main" val="325725527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additional information we need must come from the relations of these forces to the deformation of the system. Suppose, for example, the roller supports are modeled as linear springs that can deform but we still assume the beam is a rigid body that cannot deform.  Then the beam is free to rotate about A and the deformations (elongations) of the springs are related as shown. This relationship is called a </a:t>
            </a:r>
            <a:r>
              <a:rPr lang="en-US" i="1" dirty="0"/>
              <a:t>compatibility equation</a:t>
            </a:r>
            <a:r>
              <a:rPr lang="en-US" dirty="0"/>
              <a:t>.</a:t>
            </a:r>
          </a:p>
          <a:p>
            <a:r>
              <a:rPr lang="en-US" dirty="0"/>
              <a:t> Note that in practice the supports are likely much more rigid than the beam so in that case we should model the beam as the deformable body and the supports as rigid supports. However, that will lead to a much more complex problem best described in courses other than statics. Thus, we will stick with the conditions </a:t>
            </a:r>
            <a:r>
              <a:rPr lang="en-US"/>
              <a:t>as stated.</a:t>
            </a:r>
            <a:endParaRPr lang="en-US" dirty="0"/>
          </a:p>
        </p:txBody>
      </p:sp>
      <p:sp>
        <p:nvSpPr>
          <p:cNvPr id="4" name="Slide Number Placeholder 3"/>
          <p:cNvSpPr>
            <a:spLocks noGrp="1"/>
          </p:cNvSpPr>
          <p:nvPr>
            <p:ph type="sldNum" sz="quarter" idx="5"/>
          </p:nvPr>
        </p:nvSpPr>
        <p:spPr/>
        <p:txBody>
          <a:bodyPr/>
          <a:lstStyle/>
          <a:p>
            <a:fld id="{A1424FAA-F4EA-4DA0-907E-6FA962101775}" type="slidenum">
              <a:rPr lang="en-US" smtClean="0"/>
              <a:t>5</a:t>
            </a:fld>
            <a:endParaRPr lang="en-US"/>
          </a:p>
        </p:txBody>
      </p:sp>
    </p:spTree>
    <p:extLst>
      <p:ext uri="{BB962C8B-B14F-4D97-AF65-F5344CB8AC3E}">
        <p14:creationId xmlns:p14="http://schemas.microsoft.com/office/powerpoint/2010/main" val="206657870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By using the flexibility of the springs to write the compatibility equation in terms of the forces, the combination of equilibrium and compatibility gives us enough information to solve for the forces</a:t>
            </a:r>
          </a:p>
        </p:txBody>
      </p:sp>
      <p:sp>
        <p:nvSpPr>
          <p:cNvPr id="4" name="Slide Number Placeholder 3"/>
          <p:cNvSpPr>
            <a:spLocks noGrp="1"/>
          </p:cNvSpPr>
          <p:nvPr>
            <p:ph type="sldNum" sz="quarter" idx="5"/>
          </p:nvPr>
        </p:nvSpPr>
        <p:spPr/>
        <p:txBody>
          <a:bodyPr/>
          <a:lstStyle/>
          <a:p>
            <a:fld id="{A1424FAA-F4EA-4DA0-907E-6FA962101775}" type="slidenum">
              <a:rPr lang="en-US" smtClean="0"/>
              <a:t>6</a:t>
            </a:fld>
            <a:endParaRPr lang="en-US"/>
          </a:p>
        </p:txBody>
      </p:sp>
    </p:spTree>
    <p:extLst>
      <p:ext uri="{BB962C8B-B14F-4D97-AF65-F5344CB8AC3E}">
        <p14:creationId xmlns:p14="http://schemas.microsoft.com/office/powerpoint/2010/main" val="275597834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Here is the MATLAB solution</a:t>
            </a:r>
          </a:p>
        </p:txBody>
      </p:sp>
      <p:sp>
        <p:nvSpPr>
          <p:cNvPr id="4" name="Slide Number Placeholder 3"/>
          <p:cNvSpPr>
            <a:spLocks noGrp="1"/>
          </p:cNvSpPr>
          <p:nvPr>
            <p:ph type="sldNum" sz="quarter" idx="5"/>
          </p:nvPr>
        </p:nvSpPr>
        <p:spPr/>
        <p:txBody>
          <a:bodyPr/>
          <a:lstStyle/>
          <a:p>
            <a:fld id="{A1424FAA-F4EA-4DA0-907E-6FA962101775}" type="slidenum">
              <a:rPr lang="en-US" smtClean="0"/>
              <a:t>7</a:t>
            </a:fld>
            <a:endParaRPr lang="en-US"/>
          </a:p>
        </p:txBody>
      </p:sp>
    </p:spTree>
    <p:extLst>
      <p:ext uri="{BB962C8B-B14F-4D97-AF65-F5344CB8AC3E}">
        <p14:creationId xmlns:p14="http://schemas.microsoft.com/office/powerpoint/2010/main" val="413734491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This problem is an example which we can use to show a more general way to solve statically indeterminate problems in terms of matrices and vectors. First, we write the matrix of equilibrium equations, [E], for the forces in terms of knowns forces or moments {P}. Then we write down the compatibility equation  for the deformations as  a compatibility matrix, [S], multiplied by a vector of the deformations.</a:t>
            </a:r>
          </a:p>
        </p:txBody>
      </p:sp>
      <p:sp>
        <p:nvSpPr>
          <p:cNvPr id="4" name="Slide Number Placeholder 3"/>
          <p:cNvSpPr>
            <a:spLocks noGrp="1"/>
          </p:cNvSpPr>
          <p:nvPr>
            <p:ph type="sldNum" sz="quarter" idx="5"/>
          </p:nvPr>
        </p:nvSpPr>
        <p:spPr/>
        <p:txBody>
          <a:bodyPr/>
          <a:lstStyle/>
          <a:p>
            <a:fld id="{A1424FAA-F4EA-4DA0-907E-6FA962101775}" type="slidenum">
              <a:rPr lang="en-US" smtClean="0"/>
              <a:t>8</a:t>
            </a:fld>
            <a:endParaRPr lang="en-US"/>
          </a:p>
        </p:txBody>
      </p:sp>
    </p:spTree>
    <p:extLst>
      <p:ext uri="{BB962C8B-B14F-4D97-AF65-F5344CB8AC3E}">
        <p14:creationId xmlns:p14="http://schemas.microsoft.com/office/powerpoint/2010/main" val="204189454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A flexibility matrix that contains the spring flexibilities on its diagonal allows us to write the compatibility equations in terms of the forces. </a:t>
            </a:r>
          </a:p>
        </p:txBody>
      </p:sp>
      <p:sp>
        <p:nvSpPr>
          <p:cNvPr id="4" name="Slide Number Placeholder 3"/>
          <p:cNvSpPr>
            <a:spLocks noGrp="1"/>
          </p:cNvSpPr>
          <p:nvPr>
            <p:ph type="sldNum" sz="quarter" idx="5"/>
          </p:nvPr>
        </p:nvSpPr>
        <p:spPr/>
        <p:txBody>
          <a:bodyPr/>
          <a:lstStyle/>
          <a:p>
            <a:fld id="{A1424FAA-F4EA-4DA0-907E-6FA962101775}" type="slidenum">
              <a:rPr lang="en-US" smtClean="0"/>
              <a:t>9</a:t>
            </a:fld>
            <a:endParaRPr lang="en-US"/>
          </a:p>
        </p:txBody>
      </p:sp>
    </p:spTree>
    <p:extLst>
      <p:ext uri="{BB962C8B-B14F-4D97-AF65-F5344CB8AC3E}">
        <p14:creationId xmlns:p14="http://schemas.microsoft.com/office/powerpoint/2010/main" val="340990903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a:extLst>
              <a:ext uri="{FF2B5EF4-FFF2-40B4-BE49-F238E27FC236}">
                <a16:creationId xmlns:a16="http://schemas.microsoft.com/office/drawing/2014/main" id="{94BA5149-4E51-4F83-9645-EC6301B1B37A}"/>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558B591D-54D7-4849-ACBE-2DD4A9949C1D}"/>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266C1C2D-6D83-4102-A87A-BD49E4EB3425}"/>
              </a:ext>
            </a:extLst>
          </p:cNvPr>
          <p:cNvSpPr>
            <a:spLocks noGrp="1" noChangeArrowheads="1"/>
          </p:cNvSpPr>
          <p:nvPr>
            <p:ph type="sldNum" sz="quarter" idx="12"/>
          </p:nvPr>
        </p:nvSpPr>
        <p:spPr>
          <a:ln/>
        </p:spPr>
        <p:txBody>
          <a:bodyPr/>
          <a:lstStyle>
            <a:lvl1pPr>
              <a:defRPr/>
            </a:lvl1pPr>
          </a:lstStyle>
          <a:p>
            <a:fld id="{BD4184F0-704F-4E9E-8E80-2E0E5936131A}" type="slidenum">
              <a:rPr lang="en-US" altLang="en-US"/>
              <a:pPr/>
              <a:t>‹#›</a:t>
            </a:fld>
            <a:endParaRPr lang="en-US" altLang="en-US"/>
          </a:p>
        </p:txBody>
      </p:sp>
    </p:spTree>
    <p:extLst>
      <p:ext uri="{BB962C8B-B14F-4D97-AF65-F5344CB8AC3E}">
        <p14:creationId xmlns:p14="http://schemas.microsoft.com/office/powerpoint/2010/main" val="8396163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55A7911E-605F-4531-8ACD-EB7D04C5773D}"/>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19C0C676-35D9-4BD0-83C1-5CBB9D89BEE8}"/>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619F7EBD-B8C4-46B3-B91E-1E9B6504F433}"/>
              </a:ext>
            </a:extLst>
          </p:cNvPr>
          <p:cNvSpPr>
            <a:spLocks noGrp="1" noChangeArrowheads="1"/>
          </p:cNvSpPr>
          <p:nvPr>
            <p:ph type="sldNum" sz="quarter" idx="12"/>
          </p:nvPr>
        </p:nvSpPr>
        <p:spPr>
          <a:ln/>
        </p:spPr>
        <p:txBody>
          <a:bodyPr/>
          <a:lstStyle>
            <a:lvl1pPr>
              <a:defRPr/>
            </a:lvl1pPr>
          </a:lstStyle>
          <a:p>
            <a:fld id="{653EAACA-3FF6-476A-9145-0107DEA92EF2}" type="slidenum">
              <a:rPr lang="en-US" altLang="en-US"/>
              <a:pPr/>
              <a:t>‹#›</a:t>
            </a:fld>
            <a:endParaRPr lang="en-US" altLang="en-US"/>
          </a:p>
        </p:txBody>
      </p:sp>
    </p:spTree>
    <p:extLst>
      <p:ext uri="{BB962C8B-B14F-4D97-AF65-F5344CB8AC3E}">
        <p14:creationId xmlns:p14="http://schemas.microsoft.com/office/powerpoint/2010/main" val="35319187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E50CA00E-EDE7-4252-8920-308922D2A9A1}"/>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0F5491C8-D9E3-4598-AD5F-162F68334807}"/>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C1BABAF5-B2C8-4E14-BCDF-5F7687C22937}"/>
              </a:ext>
            </a:extLst>
          </p:cNvPr>
          <p:cNvSpPr>
            <a:spLocks noGrp="1" noChangeArrowheads="1"/>
          </p:cNvSpPr>
          <p:nvPr>
            <p:ph type="sldNum" sz="quarter" idx="12"/>
          </p:nvPr>
        </p:nvSpPr>
        <p:spPr>
          <a:ln/>
        </p:spPr>
        <p:txBody>
          <a:bodyPr/>
          <a:lstStyle>
            <a:lvl1pPr>
              <a:defRPr/>
            </a:lvl1pPr>
          </a:lstStyle>
          <a:p>
            <a:fld id="{0F154538-0D4B-48E4-868E-987C016766EB}" type="slidenum">
              <a:rPr lang="en-US" altLang="en-US"/>
              <a:pPr/>
              <a:t>‹#›</a:t>
            </a:fld>
            <a:endParaRPr lang="en-US" altLang="en-US"/>
          </a:p>
        </p:txBody>
      </p:sp>
    </p:spTree>
    <p:extLst>
      <p:ext uri="{BB962C8B-B14F-4D97-AF65-F5344CB8AC3E}">
        <p14:creationId xmlns:p14="http://schemas.microsoft.com/office/powerpoint/2010/main" val="287119963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503AEE5A-A052-4311-8D7A-1566FFA55FEB}"/>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46912A9B-1A08-4E0A-BAE2-94309A8F709E}"/>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42B907F2-BAA7-4474-8933-55E7910359D9}"/>
              </a:ext>
            </a:extLst>
          </p:cNvPr>
          <p:cNvSpPr>
            <a:spLocks noGrp="1" noChangeArrowheads="1"/>
          </p:cNvSpPr>
          <p:nvPr>
            <p:ph type="sldNum" sz="quarter" idx="12"/>
          </p:nvPr>
        </p:nvSpPr>
        <p:spPr>
          <a:ln/>
        </p:spPr>
        <p:txBody>
          <a:bodyPr/>
          <a:lstStyle>
            <a:lvl1pPr>
              <a:defRPr/>
            </a:lvl1pPr>
          </a:lstStyle>
          <a:p>
            <a:fld id="{DE6D3420-FA26-4B0B-BAB9-CA8D700CACD6}" type="slidenum">
              <a:rPr lang="en-US" altLang="en-US"/>
              <a:pPr/>
              <a:t>‹#›</a:t>
            </a:fld>
            <a:endParaRPr lang="en-US" altLang="en-US"/>
          </a:p>
        </p:txBody>
      </p:sp>
    </p:spTree>
    <p:extLst>
      <p:ext uri="{BB962C8B-B14F-4D97-AF65-F5344CB8AC3E}">
        <p14:creationId xmlns:p14="http://schemas.microsoft.com/office/powerpoint/2010/main" val="1100063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a:extLst>
              <a:ext uri="{FF2B5EF4-FFF2-40B4-BE49-F238E27FC236}">
                <a16:creationId xmlns:a16="http://schemas.microsoft.com/office/drawing/2014/main" id="{BFE6E3B4-609F-4206-8B80-B361F6112040}"/>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C3DD5689-047F-4F5C-B887-B389CA070088}"/>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6428957D-F8FD-41F7-A507-9F5DAECEBCDE}"/>
              </a:ext>
            </a:extLst>
          </p:cNvPr>
          <p:cNvSpPr>
            <a:spLocks noGrp="1" noChangeArrowheads="1"/>
          </p:cNvSpPr>
          <p:nvPr>
            <p:ph type="sldNum" sz="quarter" idx="12"/>
          </p:nvPr>
        </p:nvSpPr>
        <p:spPr>
          <a:ln/>
        </p:spPr>
        <p:txBody>
          <a:bodyPr/>
          <a:lstStyle>
            <a:lvl1pPr>
              <a:defRPr/>
            </a:lvl1pPr>
          </a:lstStyle>
          <a:p>
            <a:fld id="{98211129-B7BC-4FAF-88B3-80442726D562}" type="slidenum">
              <a:rPr lang="en-US" altLang="en-US"/>
              <a:pPr/>
              <a:t>‹#›</a:t>
            </a:fld>
            <a:endParaRPr lang="en-US" altLang="en-US"/>
          </a:p>
        </p:txBody>
      </p:sp>
    </p:spTree>
    <p:extLst>
      <p:ext uri="{BB962C8B-B14F-4D97-AF65-F5344CB8AC3E}">
        <p14:creationId xmlns:p14="http://schemas.microsoft.com/office/powerpoint/2010/main" val="11731285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a:extLst>
              <a:ext uri="{FF2B5EF4-FFF2-40B4-BE49-F238E27FC236}">
                <a16:creationId xmlns:a16="http://schemas.microsoft.com/office/drawing/2014/main" id="{8AA4D6ED-D392-448F-BEA8-2DA4C997A3CA}"/>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04685829-2131-4659-A448-2BBFEDB4F310}"/>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388B1064-2AFA-4B84-88AD-41882931C82A}"/>
              </a:ext>
            </a:extLst>
          </p:cNvPr>
          <p:cNvSpPr>
            <a:spLocks noGrp="1" noChangeArrowheads="1"/>
          </p:cNvSpPr>
          <p:nvPr>
            <p:ph type="sldNum" sz="quarter" idx="12"/>
          </p:nvPr>
        </p:nvSpPr>
        <p:spPr>
          <a:ln/>
        </p:spPr>
        <p:txBody>
          <a:bodyPr/>
          <a:lstStyle>
            <a:lvl1pPr>
              <a:defRPr/>
            </a:lvl1pPr>
          </a:lstStyle>
          <a:p>
            <a:fld id="{6AEC1B1B-E116-4C24-B68B-5E50E6BCEB54}" type="slidenum">
              <a:rPr lang="en-US" altLang="en-US"/>
              <a:pPr/>
              <a:t>‹#›</a:t>
            </a:fld>
            <a:endParaRPr lang="en-US" altLang="en-US"/>
          </a:p>
        </p:txBody>
      </p:sp>
    </p:spTree>
    <p:extLst>
      <p:ext uri="{BB962C8B-B14F-4D97-AF65-F5344CB8AC3E}">
        <p14:creationId xmlns:p14="http://schemas.microsoft.com/office/powerpoint/2010/main" val="35646063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a:extLst>
              <a:ext uri="{FF2B5EF4-FFF2-40B4-BE49-F238E27FC236}">
                <a16:creationId xmlns:a16="http://schemas.microsoft.com/office/drawing/2014/main" id="{4A30FC26-AA07-4207-9034-0CB07C714196}"/>
              </a:ext>
            </a:extLst>
          </p:cNvPr>
          <p:cNvSpPr>
            <a:spLocks noGrp="1" noChangeArrowheads="1"/>
          </p:cNvSpPr>
          <p:nvPr>
            <p:ph type="dt" sz="half" idx="10"/>
          </p:nvPr>
        </p:nvSpPr>
        <p:spPr>
          <a:ln/>
        </p:spPr>
        <p:txBody>
          <a:bodyPr/>
          <a:lstStyle>
            <a:lvl1pPr>
              <a:defRPr/>
            </a:lvl1pPr>
          </a:lstStyle>
          <a:p>
            <a:pPr>
              <a:defRPr/>
            </a:pPr>
            <a:endParaRPr lang="en-US"/>
          </a:p>
        </p:txBody>
      </p:sp>
      <p:sp>
        <p:nvSpPr>
          <p:cNvPr id="8" name="Rectangle 5">
            <a:extLst>
              <a:ext uri="{FF2B5EF4-FFF2-40B4-BE49-F238E27FC236}">
                <a16:creationId xmlns:a16="http://schemas.microsoft.com/office/drawing/2014/main" id="{96D92CC9-4BD5-4F15-B4FA-CEA97719F804}"/>
              </a:ext>
            </a:extLst>
          </p:cNvPr>
          <p:cNvSpPr>
            <a:spLocks noGrp="1" noChangeArrowheads="1"/>
          </p:cNvSpPr>
          <p:nvPr>
            <p:ph type="ftr" sz="quarter" idx="11"/>
          </p:nvPr>
        </p:nvSpPr>
        <p:spPr>
          <a:ln/>
        </p:spPr>
        <p:txBody>
          <a:bodyPr/>
          <a:lstStyle>
            <a:lvl1pPr>
              <a:defRPr/>
            </a:lvl1pPr>
          </a:lstStyle>
          <a:p>
            <a:pPr>
              <a:defRPr/>
            </a:pPr>
            <a:endParaRPr lang="en-US"/>
          </a:p>
        </p:txBody>
      </p:sp>
      <p:sp>
        <p:nvSpPr>
          <p:cNvPr id="9" name="Rectangle 6">
            <a:extLst>
              <a:ext uri="{FF2B5EF4-FFF2-40B4-BE49-F238E27FC236}">
                <a16:creationId xmlns:a16="http://schemas.microsoft.com/office/drawing/2014/main" id="{E83B0994-2902-4239-BE8C-AE9902E9A89B}"/>
              </a:ext>
            </a:extLst>
          </p:cNvPr>
          <p:cNvSpPr>
            <a:spLocks noGrp="1" noChangeArrowheads="1"/>
          </p:cNvSpPr>
          <p:nvPr>
            <p:ph type="sldNum" sz="quarter" idx="12"/>
          </p:nvPr>
        </p:nvSpPr>
        <p:spPr>
          <a:ln/>
        </p:spPr>
        <p:txBody>
          <a:bodyPr/>
          <a:lstStyle>
            <a:lvl1pPr>
              <a:defRPr/>
            </a:lvl1pPr>
          </a:lstStyle>
          <a:p>
            <a:fld id="{CBC9B8DE-013E-4ACE-8D91-226A02BFF368}" type="slidenum">
              <a:rPr lang="en-US" altLang="en-US"/>
              <a:pPr/>
              <a:t>‹#›</a:t>
            </a:fld>
            <a:endParaRPr lang="en-US" altLang="en-US"/>
          </a:p>
        </p:txBody>
      </p:sp>
    </p:spTree>
    <p:extLst>
      <p:ext uri="{BB962C8B-B14F-4D97-AF65-F5344CB8AC3E}">
        <p14:creationId xmlns:p14="http://schemas.microsoft.com/office/powerpoint/2010/main" val="13528556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a:extLst>
              <a:ext uri="{FF2B5EF4-FFF2-40B4-BE49-F238E27FC236}">
                <a16:creationId xmlns:a16="http://schemas.microsoft.com/office/drawing/2014/main" id="{5AAD98E8-FFF7-49E1-93F7-0AF8AA1057DA}"/>
              </a:ext>
            </a:extLst>
          </p:cNvPr>
          <p:cNvSpPr>
            <a:spLocks noGrp="1" noChangeArrowheads="1"/>
          </p:cNvSpPr>
          <p:nvPr>
            <p:ph type="dt" sz="half" idx="10"/>
          </p:nvPr>
        </p:nvSpPr>
        <p:spPr>
          <a:ln/>
        </p:spPr>
        <p:txBody>
          <a:bodyPr/>
          <a:lstStyle>
            <a:lvl1pPr>
              <a:defRPr/>
            </a:lvl1pPr>
          </a:lstStyle>
          <a:p>
            <a:pPr>
              <a:defRPr/>
            </a:pPr>
            <a:endParaRPr lang="en-US"/>
          </a:p>
        </p:txBody>
      </p:sp>
      <p:sp>
        <p:nvSpPr>
          <p:cNvPr id="4" name="Rectangle 5">
            <a:extLst>
              <a:ext uri="{FF2B5EF4-FFF2-40B4-BE49-F238E27FC236}">
                <a16:creationId xmlns:a16="http://schemas.microsoft.com/office/drawing/2014/main" id="{C9CB47E9-B915-44FD-A574-328D88D8C96C}"/>
              </a:ext>
            </a:extLst>
          </p:cNvPr>
          <p:cNvSpPr>
            <a:spLocks noGrp="1" noChangeArrowheads="1"/>
          </p:cNvSpPr>
          <p:nvPr>
            <p:ph type="ftr" sz="quarter" idx="11"/>
          </p:nvPr>
        </p:nvSpPr>
        <p:spPr>
          <a:ln/>
        </p:spPr>
        <p:txBody>
          <a:bodyPr/>
          <a:lstStyle>
            <a:lvl1pPr>
              <a:defRPr/>
            </a:lvl1pPr>
          </a:lstStyle>
          <a:p>
            <a:pPr>
              <a:defRPr/>
            </a:pPr>
            <a:endParaRPr lang="en-US"/>
          </a:p>
        </p:txBody>
      </p:sp>
      <p:sp>
        <p:nvSpPr>
          <p:cNvPr id="5" name="Rectangle 6">
            <a:extLst>
              <a:ext uri="{FF2B5EF4-FFF2-40B4-BE49-F238E27FC236}">
                <a16:creationId xmlns:a16="http://schemas.microsoft.com/office/drawing/2014/main" id="{A6B8B5E2-8104-4092-812A-C66AE9408B2E}"/>
              </a:ext>
            </a:extLst>
          </p:cNvPr>
          <p:cNvSpPr>
            <a:spLocks noGrp="1" noChangeArrowheads="1"/>
          </p:cNvSpPr>
          <p:nvPr>
            <p:ph type="sldNum" sz="quarter" idx="12"/>
          </p:nvPr>
        </p:nvSpPr>
        <p:spPr>
          <a:ln/>
        </p:spPr>
        <p:txBody>
          <a:bodyPr/>
          <a:lstStyle>
            <a:lvl1pPr>
              <a:defRPr/>
            </a:lvl1pPr>
          </a:lstStyle>
          <a:p>
            <a:fld id="{9A99EA01-FFEF-4487-9409-66D6921BC7E5}" type="slidenum">
              <a:rPr lang="en-US" altLang="en-US"/>
              <a:pPr/>
              <a:t>‹#›</a:t>
            </a:fld>
            <a:endParaRPr lang="en-US" altLang="en-US"/>
          </a:p>
        </p:txBody>
      </p:sp>
    </p:spTree>
    <p:extLst>
      <p:ext uri="{BB962C8B-B14F-4D97-AF65-F5344CB8AC3E}">
        <p14:creationId xmlns:p14="http://schemas.microsoft.com/office/powerpoint/2010/main" val="4728469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CAAD35EF-982F-45C8-9E51-D188E8B2CD23}"/>
              </a:ext>
            </a:extLst>
          </p:cNvPr>
          <p:cNvSpPr>
            <a:spLocks noGrp="1" noChangeArrowheads="1"/>
          </p:cNvSpPr>
          <p:nvPr>
            <p:ph type="dt" sz="half" idx="10"/>
          </p:nvPr>
        </p:nvSpPr>
        <p:spPr>
          <a:ln/>
        </p:spPr>
        <p:txBody>
          <a:bodyPr/>
          <a:lstStyle>
            <a:lvl1pPr>
              <a:defRPr/>
            </a:lvl1pPr>
          </a:lstStyle>
          <a:p>
            <a:pPr>
              <a:defRPr/>
            </a:pPr>
            <a:endParaRPr lang="en-US"/>
          </a:p>
        </p:txBody>
      </p:sp>
      <p:sp>
        <p:nvSpPr>
          <p:cNvPr id="3" name="Rectangle 5">
            <a:extLst>
              <a:ext uri="{FF2B5EF4-FFF2-40B4-BE49-F238E27FC236}">
                <a16:creationId xmlns:a16="http://schemas.microsoft.com/office/drawing/2014/main" id="{BDB78710-80A9-41F1-B800-420A4538E729}"/>
              </a:ext>
            </a:extLst>
          </p:cNvPr>
          <p:cNvSpPr>
            <a:spLocks noGrp="1" noChangeArrowheads="1"/>
          </p:cNvSpPr>
          <p:nvPr>
            <p:ph type="ftr" sz="quarter" idx="11"/>
          </p:nvPr>
        </p:nvSpPr>
        <p:spPr>
          <a:ln/>
        </p:spPr>
        <p:txBody>
          <a:bodyPr/>
          <a:lstStyle>
            <a:lvl1pPr>
              <a:defRPr/>
            </a:lvl1pPr>
          </a:lstStyle>
          <a:p>
            <a:pPr>
              <a:defRPr/>
            </a:pPr>
            <a:endParaRPr lang="en-US"/>
          </a:p>
        </p:txBody>
      </p:sp>
      <p:sp>
        <p:nvSpPr>
          <p:cNvPr id="4" name="Rectangle 6">
            <a:extLst>
              <a:ext uri="{FF2B5EF4-FFF2-40B4-BE49-F238E27FC236}">
                <a16:creationId xmlns:a16="http://schemas.microsoft.com/office/drawing/2014/main" id="{61E3C523-2D3D-4840-B7BD-49EA63B8F213}"/>
              </a:ext>
            </a:extLst>
          </p:cNvPr>
          <p:cNvSpPr>
            <a:spLocks noGrp="1" noChangeArrowheads="1"/>
          </p:cNvSpPr>
          <p:nvPr>
            <p:ph type="sldNum" sz="quarter" idx="12"/>
          </p:nvPr>
        </p:nvSpPr>
        <p:spPr>
          <a:ln/>
        </p:spPr>
        <p:txBody>
          <a:bodyPr/>
          <a:lstStyle>
            <a:lvl1pPr>
              <a:defRPr/>
            </a:lvl1pPr>
          </a:lstStyle>
          <a:p>
            <a:fld id="{93C41188-48D9-4C2B-898A-FB6D836B524A}" type="slidenum">
              <a:rPr lang="en-US" altLang="en-US"/>
              <a:pPr/>
              <a:t>‹#›</a:t>
            </a:fld>
            <a:endParaRPr lang="en-US" altLang="en-US"/>
          </a:p>
        </p:txBody>
      </p:sp>
    </p:spTree>
    <p:extLst>
      <p:ext uri="{BB962C8B-B14F-4D97-AF65-F5344CB8AC3E}">
        <p14:creationId xmlns:p14="http://schemas.microsoft.com/office/powerpoint/2010/main" val="22819222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40C9A17E-BB97-4A27-9F3F-4469622A4D32}"/>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371B06FD-B7BD-454E-93F1-2CD37A09EBBC}"/>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3A96667D-7422-4DEA-95D3-93AC89192526}"/>
              </a:ext>
            </a:extLst>
          </p:cNvPr>
          <p:cNvSpPr>
            <a:spLocks noGrp="1" noChangeArrowheads="1"/>
          </p:cNvSpPr>
          <p:nvPr>
            <p:ph type="sldNum" sz="quarter" idx="12"/>
          </p:nvPr>
        </p:nvSpPr>
        <p:spPr>
          <a:ln/>
        </p:spPr>
        <p:txBody>
          <a:bodyPr/>
          <a:lstStyle>
            <a:lvl1pPr>
              <a:defRPr/>
            </a:lvl1pPr>
          </a:lstStyle>
          <a:p>
            <a:fld id="{BB94F063-6A2E-40D9-BDBC-6DA8A3C9544A}" type="slidenum">
              <a:rPr lang="en-US" altLang="en-US"/>
              <a:pPr/>
              <a:t>‹#›</a:t>
            </a:fld>
            <a:endParaRPr lang="en-US" altLang="en-US"/>
          </a:p>
        </p:txBody>
      </p:sp>
    </p:spTree>
    <p:extLst>
      <p:ext uri="{BB962C8B-B14F-4D97-AF65-F5344CB8AC3E}">
        <p14:creationId xmlns:p14="http://schemas.microsoft.com/office/powerpoint/2010/main" val="20722906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D2F5DCFB-9006-427D-9902-BA0CB196B562}"/>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3D25C916-29D6-450D-933F-47417D6FF085}"/>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D7C0F016-B38F-4607-AD17-CB84B1C0CC05}"/>
              </a:ext>
            </a:extLst>
          </p:cNvPr>
          <p:cNvSpPr>
            <a:spLocks noGrp="1" noChangeArrowheads="1"/>
          </p:cNvSpPr>
          <p:nvPr>
            <p:ph type="sldNum" sz="quarter" idx="12"/>
          </p:nvPr>
        </p:nvSpPr>
        <p:spPr>
          <a:ln/>
        </p:spPr>
        <p:txBody>
          <a:bodyPr/>
          <a:lstStyle>
            <a:lvl1pPr>
              <a:defRPr/>
            </a:lvl1pPr>
          </a:lstStyle>
          <a:p>
            <a:fld id="{7FF728C8-290E-49D2-8F4A-D7CD6870D26B}" type="slidenum">
              <a:rPr lang="en-US" altLang="en-US"/>
              <a:pPr/>
              <a:t>‹#›</a:t>
            </a:fld>
            <a:endParaRPr lang="en-US" altLang="en-US"/>
          </a:p>
        </p:txBody>
      </p:sp>
    </p:spTree>
    <p:extLst>
      <p:ext uri="{BB962C8B-B14F-4D97-AF65-F5344CB8AC3E}">
        <p14:creationId xmlns:p14="http://schemas.microsoft.com/office/powerpoint/2010/main" val="118857169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E7B851A6-0CF8-464F-8287-03F0E8B709C7}"/>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27" name="Rectangle 3">
            <a:extLst>
              <a:ext uri="{FF2B5EF4-FFF2-40B4-BE49-F238E27FC236}">
                <a16:creationId xmlns:a16="http://schemas.microsoft.com/office/drawing/2014/main" id="{2BE65FEE-B9AB-43B6-827D-0E2AF2E20160}"/>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28" name="Rectangle 4">
            <a:extLst>
              <a:ext uri="{FF2B5EF4-FFF2-40B4-BE49-F238E27FC236}">
                <a16:creationId xmlns:a16="http://schemas.microsoft.com/office/drawing/2014/main" id="{17848E0C-B2A5-4C96-AB53-E4A1D9B4767E}"/>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atin typeface="Arial" charset="0"/>
              </a:defRPr>
            </a:lvl1pPr>
          </a:lstStyle>
          <a:p>
            <a:pPr>
              <a:defRPr/>
            </a:pPr>
            <a:endParaRPr lang="en-US"/>
          </a:p>
        </p:txBody>
      </p:sp>
      <p:sp>
        <p:nvSpPr>
          <p:cNvPr id="1029" name="Rectangle 5">
            <a:extLst>
              <a:ext uri="{FF2B5EF4-FFF2-40B4-BE49-F238E27FC236}">
                <a16:creationId xmlns:a16="http://schemas.microsoft.com/office/drawing/2014/main" id="{EA876112-0F14-4F61-A004-AF7294642FFF}"/>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atin typeface="Arial" charset="0"/>
              </a:defRPr>
            </a:lvl1pPr>
          </a:lstStyle>
          <a:p>
            <a:pPr>
              <a:defRPr/>
            </a:pPr>
            <a:endParaRPr lang="en-US"/>
          </a:p>
        </p:txBody>
      </p:sp>
      <p:sp>
        <p:nvSpPr>
          <p:cNvPr id="1030" name="Rectangle 6">
            <a:extLst>
              <a:ext uri="{FF2B5EF4-FFF2-40B4-BE49-F238E27FC236}">
                <a16:creationId xmlns:a16="http://schemas.microsoft.com/office/drawing/2014/main" id="{D387CCFB-5E55-45D4-9906-3C510539CBAB}"/>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B557F5E8-6AB8-48E2-A274-049BBBF99B65}" type="slidenum">
              <a:rPr lang="en-US" altLang="en-US"/>
              <a:pPr/>
              <a:t>‹#›</a:t>
            </a:fld>
            <a:endParaRPr lang="en-US"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8" Type="http://schemas.openxmlformats.org/officeDocument/2006/relationships/image" Target="../media/image22.wmf"/><Relationship Id="rId3" Type="http://schemas.openxmlformats.org/officeDocument/2006/relationships/oleObject" Target="../embeddings/oleObject20.bin"/><Relationship Id="rId7" Type="http://schemas.openxmlformats.org/officeDocument/2006/relationships/oleObject" Target="../embeddings/oleObject22.bin"/><Relationship Id="rId2" Type="http://schemas.openxmlformats.org/officeDocument/2006/relationships/notesSlide" Target="../notesSlides/notesSlide10.xml"/><Relationship Id="rId1" Type="http://schemas.openxmlformats.org/officeDocument/2006/relationships/slideLayout" Target="../slideLayouts/slideLayout7.xml"/><Relationship Id="rId6" Type="http://schemas.openxmlformats.org/officeDocument/2006/relationships/image" Target="../media/image21.wmf"/><Relationship Id="rId5" Type="http://schemas.openxmlformats.org/officeDocument/2006/relationships/oleObject" Target="../embeddings/oleObject21.bin"/><Relationship Id="rId10" Type="http://schemas.openxmlformats.org/officeDocument/2006/relationships/image" Target="../media/image23.wmf"/><Relationship Id="rId4" Type="http://schemas.openxmlformats.org/officeDocument/2006/relationships/image" Target="../media/image20.wmf"/><Relationship Id="rId9" Type="http://schemas.openxmlformats.org/officeDocument/2006/relationships/oleObject" Target="../embeddings/oleObject23.bin"/></Relationships>
</file>

<file path=ppt/slides/_rels/slide11.xml.rels><?xml version="1.0" encoding="UTF-8" standalone="yes"?>
<Relationships xmlns="http://schemas.openxmlformats.org/package/2006/relationships"><Relationship Id="rId8" Type="http://schemas.openxmlformats.org/officeDocument/2006/relationships/image" Target="../media/image26.wmf"/><Relationship Id="rId3" Type="http://schemas.openxmlformats.org/officeDocument/2006/relationships/oleObject" Target="../embeddings/oleObject24.bin"/><Relationship Id="rId7" Type="http://schemas.openxmlformats.org/officeDocument/2006/relationships/oleObject" Target="../embeddings/oleObject26.bin"/><Relationship Id="rId2" Type="http://schemas.openxmlformats.org/officeDocument/2006/relationships/notesSlide" Target="../notesSlides/notesSlide11.xml"/><Relationship Id="rId1" Type="http://schemas.openxmlformats.org/officeDocument/2006/relationships/slideLayout" Target="../slideLayouts/slideLayout7.xml"/><Relationship Id="rId6" Type="http://schemas.openxmlformats.org/officeDocument/2006/relationships/image" Target="../media/image25.wmf"/><Relationship Id="rId11" Type="http://schemas.openxmlformats.org/officeDocument/2006/relationships/oleObject" Target="../embeddings/oleObject28.bin"/><Relationship Id="rId5" Type="http://schemas.openxmlformats.org/officeDocument/2006/relationships/oleObject" Target="../embeddings/oleObject25.bin"/><Relationship Id="rId10" Type="http://schemas.openxmlformats.org/officeDocument/2006/relationships/image" Target="../media/image27.wmf"/><Relationship Id="rId4" Type="http://schemas.openxmlformats.org/officeDocument/2006/relationships/image" Target="../media/image24.wmf"/><Relationship Id="rId9" Type="http://schemas.openxmlformats.org/officeDocument/2006/relationships/oleObject" Target="../embeddings/oleObject27.bin"/></Relationships>
</file>

<file path=ppt/slides/_rels/slide12.xml.rels><?xml version="1.0" encoding="UTF-8" standalone="yes"?>
<Relationships xmlns="http://schemas.openxmlformats.org/package/2006/relationships"><Relationship Id="rId8" Type="http://schemas.openxmlformats.org/officeDocument/2006/relationships/image" Target="../media/image30.wmf"/><Relationship Id="rId3" Type="http://schemas.openxmlformats.org/officeDocument/2006/relationships/oleObject" Target="../embeddings/oleObject29.bin"/><Relationship Id="rId7" Type="http://schemas.openxmlformats.org/officeDocument/2006/relationships/oleObject" Target="../embeddings/oleObject31.bin"/><Relationship Id="rId2" Type="http://schemas.openxmlformats.org/officeDocument/2006/relationships/notesSlide" Target="../notesSlides/notesSlide12.xml"/><Relationship Id="rId1" Type="http://schemas.openxmlformats.org/officeDocument/2006/relationships/slideLayout" Target="../slideLayouts/slideLayout7.xml"/><Relationship Id="rId6" Type="http://schemas.openxmlformats.org/officeDocument/2006/relationships/image" Target="../media/image29.wmf"/><Relationship Id="rId5" Type="http://schemas.openxmlformats.org/officeDocument/2006/relationships/oleObject" Target="../embeddings/oleObject30.bin"/><Relationship Id="rId10" Type="http://schemas.openxmlformats.org/officeDocument/2006/relationships/image" Target="../media/image31.wmf"/><Relationship Id="rId4" Type="http://schemas.openxmlformats.org/officeDocument/2006/relationships/image" Target="../media/image28.wmf"/><Relationship Id="rId9" Type="http://schemas.openxmlformats.org/officeDocument/2006/relationships/oleObject" Target="../embeddings/oleObject32.bin"/></Relationships>
</file>

<file path=ppt/slides/_rels/slide13.xml.rels><?xml version="1.0" encoding="UTF-8" standalone="yes"?>
<Relationships xmlns="http://schemas.openxmlformats.org/package/2006/relationships"><Relationship Id="rId8" Type="http://schemas.openxmlformats.org/officeDocument/2006/relationships/image" Target="../media/image33.wmf"/><Relationship Id="rId3" Type="http://schemas.openxmlformats.org/officeDocument/2006/relationships/oleObject" Target="../embeddings/oleObject33.bin"/><Relationship Id="rId7" Type="http://schemas.openxmlformats.org/officeDocument/2006/relationships/oleObject" Target="../embeddings/oleObject35.bin"/><Relationship Id="rId12" Type="http://schemas.openxmlformats.org/officeDocument/2006/relationships/image" Target="../media/image35.wmf"/><Relationship Id="rId2" Type="http://schemas.openxmlformats.org/officeDocument/2006/relationships/notesSlide" Target="../notesSlides/notesSlide13.xml"/><Relationship Id="rId1" Type="http://schemas.openxmlformats.org/officeDocument/2006/relationships/slideLayout" Target="../slideLayouts/slideLayout7.xml"/><Relationship Id="rId6" Type="http://schemas.openxmlformats.org/officeDocument/2006/relationships/image" Target="../media/image32.wmf"/><Relationship Id="rId11" Type="http://schemas.openxmlformats.org/officeDocument/2006/relationships/oleObject" Target="../embeddings/oleObject37.bin"/><Relationship Id="rId5" Type="http://schemas.openxmlformats.org/officeDocument/2006/relationships/oleObject" Target="../embeddings/oleObject34.bin"/><Relationship Id="rId10" Type="http://schemas.openxmlformats.org/officeDocument/2006/relationships/image" Target="../media/image34.wmf"/><Relationship Id="rId4" Type="http://schemas.openxmlformats.org/officeDocument/2006/relationships/image" Target="../media/image29.wmf"/><Relationship Id="rId9" Type="http://schemas.openxmlformats.org/officeDocument/2006/relationships/oleObject" Target="../embeddings/oleObject36.bin"/></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8" Type="http://schemas.openxmlformats.org/officeDocument/2006/relationships/image" Target="../media/image38.wmf"/><Relationship Id="rId3" Type="http://schemas.openxmlformats.org/officeDocument/2006/relationships/oleObject" Target="../embeddings/oleObject38.bin"/><Relationship Id="rId7" Type="http://schemas.openxmlformats.org/officeDocument/2006/relationships/oleObject" Target="../embeddings/oleObject40.bin"/><Relationship Id="rId12" Type="http://schemas.openxmlformats.org/officeDocument/2006/relationships/image" Target="../media/image40.wmf"/><Relationship Id="rId2" Type="http://schemas.openxmlformats.org/officeDocument/2006/relationships/notesSlide" Target="../notesSlides/notesSlide16.xml"/><Relationship Id="rId1" Type="http://schemas.openxmlformats.org/officeDocument/2006/relationships/slideLayout" Target="../slideLayouts/slideLayout7.xml"/><Relationship Id="rId6" Type="http://schemas.openxmlformats.org/officeDocument/2006/relationships/image" Target="../media/image37.wmf"/><Relationship Id="rId11" Type="http://schemas.openxmlformats.org/officeDocument/2006/relationships/oleObject" Target="../embeddings/oleObject42.bin"/><Relationship Id="rId5" Type="http://schemas.openxmlformats.org/officeDocument/2006/relationships/oleObject" Target="../embeddings/oleObject39.bin"/><Relationship Id="rId10" Type="http://schemas.openxmlformats.org/officeDocument/2006/relationships/image" Target="../media/image39.wmf"/><Relationship Id="rId4" Type="http://schemas.openxmlformats.org/officeDocument/2006/relationships/image" Target="../media/image36.wmf"/><Relationship Id="rId9" Type="http://schemas.openxmlformats.org/officeDocument/2006/relationships/oleObject" Target="../embeddings/oleObject41.bin"/></Relationships>
</file>

<file path=ppt/slides/_rels/slide17.xml.rels><?xml version="1.0" encoding="UTF-8" standalone="yes"?>
<Relationships xmlns="http://schemas.openxmlformats.org/package/2006/relationships"><Relationship Id="rId8" Type="http://schemas.openxmlformats.org/officeDocument/2006/relationships/image" Target="../media/image42.emf"/><Relationship Id="rId3" Type="http://schemas.openxmlformats.org/officeDocument/2006/relationships/oleObject" Target="../embeddings/oleObject43.bin"/><Relationship Id="rId7" Type="http://schemas.openxmlformats.org/officeDocument/2006/relationships/oleObject" Target="../embeddings/oleObject45.bin"/><Relationship Id="rId2" Type="http://schemas.openxmlformats.org/officeDocument/2006/relationships/notesSlide" Target="../notesSlides/notesSlide17.xml"/><Relationship Id="rId1" Type="http://schemas.openxmlformats.org/officeDocument/2006/relationships/slideLayout" Target="../slideLayouts/slideLayout7.xml"/><Relationship Id="rId6" Type="http://schemas.openxmlformats.org/officeDocument/2006/relationships/image" Target="../media/image40.wmf"/><Relationship Id="rId5" Type="http://schemas.openxmlformats.org/officeDocument/2006/relationships/oleObject" Target="../embeddings/oleObject44.bin"/><Relationship Id="rId4" Type="http://schemas.openxmlformats.org/officeDocument/2006/relationships/image" Target="../media/image41.wmf"/></Relationships>
</file>

<file path=ppt/slides/_rels/slide18.xml.rels><?xml version="1.0" encoding="UTF-8" standalone="yes"?>
<Relationships xmlns="http://schemas.openxmlformats.org/package/2006/relationships"><Relationship Id="rId8" Type="http://schemas.openxmlformats.org/officeDocument/2006/relationships/image" Target="../media/image26.wmf"/><Relationship Id="rId13" Type="http://schemas.openxmlformats.org/officeDocument/2006/relationships/oleObject" Target="../embeddings/oleObject49.bin"/><Relationship Id="rId3" Type="http://schemas.openxmlformats.org/officeDocument/2006/relationships/oleObject" Target="../embeddings/oleObject46.bin"/><Relationship Id="rId7" Type="http://schemas.openxmlformats.org/officeDocument/2006/relationships/oleObject" Target="../embeddings/oleObject26.bin"/><Relationship Id="rId12" Type="http://schemas.openxmlformats.org/officeDocument/2006/relationships/image" Target="../media/image45.wmf"/><Relationship Id="rId2" Type="http://schemas.openxmlformats.org/officeDocument/2006/relationships/notesSlide" Target="../notesSlides/notesSlide18.xml"/><Relationship Id="rId16" Type="http://schemas.openxmlformats.org/officeDocument/2006/relationships/image" Target="../media/image47.wmf"/><Relationship Id="rId1" Type="http://schemas.openxmlformats.org/officeDocument/2006/relationships/slideLayout" Target="../slideLayouts/slideLayout7.xml"/><Relationship Id="rId6" Type="http://schemas.openxmlformats.org/officeDocument/2006/relationships/image" Target="../media/image24.wmf"/><Relationship Id="rId11" Type="http://schemas.openxmlformats.org/officeDocument/2006/relationships/oleObject" Target="../embeddings/oleObject48.bin"/><Relationship Id="rId5" Type="http://schemas.openxmlformats.org/officeDocument/2006/relationships/oleObject" Target="../embeddings/oleObject24.bin"/><Relationship Id="rId15" Type="http://schemas.openxmlformats.org/officeDocument/2006/relationships/oleObject" Target="../embeddings/oleObject50.bin"/><Relationship Id="rId10" Type="http://schemas.openxmlformats.org/officeDocument/2006/relationships/image" Target="../media/image44.wmf"/><Relationship Id="rId4" Type="http://schemas.openxmlformats.org/officeDocument/2006/relationships/image" Target="../media/image43.wmf"/><Relationship Id="rId9" Type="http://schemas.openxmlformats.org/officeDocument/2006/relationships/oleObject" Target="../embeddings/oleObject47.bin"/><Relationship Id="rId14" Type="http://schemas.openxmlformats.org/officeDocument/2006/relationships/image" Target="../media/image46.wmf"/></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3.xml"/><Relationship Id="rId1" Type="http://schemas.openxmlformats.org/officeDocument/2006/relationships/slideLayout" Target="../slideLayouts/slideLayout7.xml"/><Relationship Id="rId4" Type="http://schemas.openxmlformats.org/officeDocument/2006/relationships/image" Target="../media/image1.wmf"/></Relationships>
</file>

<file path=ppt/slides/_rels/slide4.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notesSlide" Target="../notesSlides/notesSlide4.xml"/><Relationship Id="rId1" Type="http://schemas.openxmlformats.org/officeDocument/2006/relationships/slideLayout" Target="../slideLayouts/slideLayout7.xml"/><Relationship Id="rId6" Type="http://schemas.openxmlformats.org/officeDocument/2006/relationships/image" Target="../media/image3.wmf"/><Relationship Id="rId5" Type="http://schemas.openxmlformats.org/officeDocument/2006/relationships/oleObject" Target="../embeddings/oleObject3.bin"/><Relationship Id="rId4" Type="http://schemas.openxmlformats.org/officeDocument/2006/relationships/image" Target="../media/image2.wmf"/></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3" Type="http://schemas.openxmlformats.org/officeDocument/2006/relationships/oleObject" Target="../embeddings/oleObject4.bin"/><Relationship Id="rId2" Type="http://schemas.openxmlformats.org/officeDocument/2006/relationships/notesSlide" Target="../notesSlides/notesSlide6.xml"/><Relationship Id="rId1" Type="http://schemas.openxmlformats.org/officeDocument/2006/relationships/slideLayout" Target="../slideLayouts/slideLayout7.xml"/><Relationship Id="rId6" Type="http://schemas.openxmlformats.org/officeDocument/2006/relationships/image" Target="../media/image5.wmf"/><Relationship Id="rId5" Type="http://schemas.openxmlformats.org/officeDocument/2006/relationships/oleObject" Target="../embeddings/oleObject5.bin"/><Relationship Id="rId4" Type="http://schemas.openxmlformats.org/officeDocument/2006/relationships/image" Target="../media/image4.wmf"/></Relationships>
</file>

<file path=ppt/slides/_rels/slide7.xml.rels><?xml version="1.0" encoding="UTF-8" standalone="yes"?>
<Relationships xmlns="http://schemas.openxmlformats.org/package/2006/relationships"><Relationship Id="rId3" Type="http://schemas.openxmlformats.org/officeDocument/2006/relationships/oleObject" Target="../embeddings/oleObject6.bin"/><Relationship Id="rId2" Type="http://schemas.openxmlformats.org/officeDocument/2006/relationships/notesSlide" Target="../notesSlides/notesSlide7.xml"/><Relationship Id="rId1" Type="http://schemas.openxmlformats.org/officeDocument/2006/relationships/slideLayout" Target="../slideLayouts/slideLayout7.xml"/><Relationship Id="rId6" Type="http://schemas.openxmlformats.org/officeDocument/2006/relationships/image" Target="../media/image7.wmf"/><Relationship Id="rId5" Type="http://schemas.openxmlformats.org/officeDocument/2006/relationships/oleObject" Target="../embeddings/oleObject7.bin"/><Relationship Id="rId4" Type="http://schemas.openxmlformats.org/officeDocument/2006/relationships/image" Target="../media/image6.wmf"/></Relationships>
</file>

<file path=ppt/slides/_rels/slide8.xml.rels><?xml version="1.0" encoding="UTF-8" standalone="yes"?>
<Relationships xmlns="http://schemas.openxmlformats.org/package/2006/relationships"><Relationship Id="rId8" Type="http://schemas.openxmlformats.org/officeDocument/2006/relationships/image" Target="../media/image10.wmf"/><Relationship Id="rId13" Type="http://schemas.openxmlformats.org/officeDocument/2006/relationships/oleObject" Target="../embeddings/oleObject13.bin"/><Relationship Id="rId3" Type="http://schemas.openxmlformats.org/officeDocument/2006/relationships/oleObject" Target="../embeddings/oleObject8.bin"/><Relationship Id="rId7" Type="http://schemas.openxmlformats.org/officeDocument/2006/relationships/oleObject" Target="../embeddings/oleObject10.bin"/><Relationship Id="rId12" Type="http://schemas.openxmlformats.org/officeDocument/2006/relationships/image" Target="../media/image12.wmf"/><Relationship Id="rId2" Type="http://schemas.openxmlformats.org/officeDocument/2006/relationships/notesSlide" Target="../notesSlides/notesSlide8.xml"/><Relationship Id="rId16" Type="http://schemas.openxmlformats.org/officeDocument/2006/relationships/image" Target="../media/image14.wmf"/><Relationship Id="rId1" Type="http://schemas.openxmlformats.org/officeDocument/2006/relationships/slideLayout" Target="../slideLayouts/slideLayout7.xml"/><Relationship Id="rId6" Type="http://schemas.openxmlformats.org/officeDocument/2006/relationships/image" Target="../media/image9.wmf"/><Relationship Id="rId11" Type="http://schemas.openxmlformats.org/officeDocument/2006/relationships/oleObject" Target="../embeddings/oleObject12.bin"/><Relationship Id="rId5" Type="http://schemas.openxmlformats.org/officeDocument/2006/relationships/oleObject" Target="../embeddings/oleObject9.bin"/><Relationship Id="rId15" Type="http://schemas.openxmlformats.org/officeDocument/2006/relationships/oleObject" Target="../embeddings/oleObject14.bin"/><Relationship Id="rId10" Type="http://schemas.openxmlformats.org/officeDocument/2006/relationships/image" Target="../media/image11.wmf"/><Relationship Id="rId4" Type="http://schemas.openxmlformats.org/officeDocument/2006/relationships/image" Target="../media/image8.wmf"/><Relationship Id="rId9" Type="http://schemas.openxmlformats.org/officeDocument/2006/relationships/oleObject" Target="../embeddings/oleObject11.bin"/><Relationship Id="rId14" Type="http://schemas.openxmlformats.org/officeDocument/2006/relationships/image" Target="../media/image13.wmf"/></Relationships>
</file>

<file path=ppt/slides/_rels/slide9.xml.rels><?xml version="1.0" encoding="UTF-8" standalone="yes"?>
<Relationships xmlns="http://schemas.openxmlformats.org/package/2006/relationships"><Relationship Id="rId8" Type="http://schemas.openxmlformats.org/officeDocument/2006/relationships/image" Target="../media/image17.wmf"/><Relationship Id="rId3" Type="http://schemas.openxmlformats.org/officeDocument/2006/relationships/oleObject" Target="../embeddings/oleObject15.bin"/><Relationship Id="rId7" Type="http://schemas.openxmlformats.org/officeDocument/2006/relationships/oleObject" Target="../embeddings/oleObject17.bin"/><Relationship Id="rId12" Type="http://schemas.openxmlformats.org/officeDocument/2006/relationships/image" Target="../media/image19.wmf"/><Relationship Id="rId2" Type="http://schemas.openxmlformats.org/officeDocument/2006/relationships/notesSlide" Target="../notesSlides/notesSlide9.xml"/><Relationship Id="rId1" Type="http://schemas.openxmlformats.org/officeDocument/2006/relationships/slideLayout" Target="../slideLayouts/slideLayout7.xml"/><Relationship Id="rId6" Type="http://schemas.openxmlformats.org/officeDocument/2006/relationships/image" Target="../media/image16.wmf"/><Relationship Id="rId11" Type="http://schemas.openxmlformats.org/officeDocument/2006/relationships/oleObject" Target="../embeddings/oleObject19.bin"/><Relationship Id="rId5" Type="http://schemas.openxmlformats.org/officeDocument/2006/relationships/oleObject" Target="../embeddings/oleObject16.bin"/><Relationship Id="rId10" Type="http://schemas.openxmlformats.org/officeDocument/2006/relationships/image" Target="../media/image18.wmf"/><Relationship Id="rId4" Type="http://schemas.openxmlformats.org/officeDocument/2006/relationships/image" Target="../media/image15.wmf"/><Relationship Id="rId9" Type="http://schemas.openxmlformats.org/officeDocument/2006/relationships/oleObject" Target="../embeddings/oleObject18.bin"/></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33EF4883-CE8B-4037-AE92-936CDDE5B40D}"/>
              </a:ext>
            </a:extLst>
          </p:cNvPr>
          <p:cNvSpPr txBox="1"/>
          <p:nvPr/>
        </p:nvSpPr>
        <p:spPr>
          <a:xfrm>
            <a:off x="1676400" y="2209800"/>
            <a:ext cx="5868914" cy="461665"/>
          </a:xfrm>
          <a:prstGeom prst="rect">
            <a:avLst/>
          </a:prstGeom>
          <a:noFill/>
        </p:spPr>
        <p:txBody>
          <a:bodyPr wrap="none" rtlCol="0">
            <a:spAutoFit/>
          </a:bodyPr>
          <a:lstStyle/>
          <a:p>
            <a:r>
              <a:rPr lang="en-US" sz="2400" dirty="0"/>
              <a:t>Solving Statically Indeterminate Problems</a:t>
            </a:r>
          </a:p>
        </p:txBody>
      </p:sp>
    </p:spTree>
    <p:extLst>
      <p:ext uri="{BB962C8B-B14F-4D97-AF65-F5344CB8AC3E}">
        <p14:creationId xmlns:p14="http://schemas.microsoft.com/office/powerpoint/2010/main" val="415903182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96F9B2A6-89A8-493B-8A6A-9E2722C20E94}"/>
              </a:ext>
            </a:extLst>
          </p:cNvPr>
          <p:cNvSpPr txBox="1"/>
          <p:nvPr/>
        </p:nvSpPr>
        <p:spPr>
          <a:xfrm>
            <a:off x="1066800" y="457200"/>
            <a:ext cx="7391400" cy="646331"/>
          </a:xfrm>
          <a:prstGeom prst="rect">
            <a:avLst/>
          </a:prstGeom>
          <a:noFill/>
        </p:spPr>
        <p:txBody>
          <a:bodyPr wrap="square" rtlCol="0">
            <a:spAutoFit/>
          </a:bodyPr>
          <a:lstStyle/>
          <a:p>
            <a:r>
              <a:rPr lang="en-US" dirty="0"/>
              <a:t>We now can append the compatibility equation to the equilibrium equations</a:t>
            </a:r>
          </a:p>
        </p:txBody>
      </p:sp>
      <p:graphicFrame>
        <p:nvGraphicFramePr>
          <p:cNvPr id="7" name="Object 6">
            <a:extLst>
              <a:ext uri="{FF2B5EF4-FFF2-40B4-BE49-F238E27FC236}">
                <a16:creationId xmlns:a16="http://schemas.microsoft.com/office/drawing/2014/main" id="{5E021BCC-2509-4672-B8EE-3DFE99AE84B7}"/>
              </a:ext>
            </a:extLst>
          </p:cNvPr>
          <p:cNvGraphicFramePr>
            <a:graphicFrameLocks noChangeAspect="1"/>
          </p:cNvGraphicFramePr>
          <p:nvPr>
            <p:extLst>
              <p:ext uri="{D42A27DB-BD31-4B8C-83A1-F6EECF244321}">
                <p14:modId xmlns:p14="http://schemas.microsoft.com/office/powerpoint/2010/main" val="2805188605"/>
              </p:ext>
            </p:extLst>
          </p:nvPr>
        </p:nvGraphicFramePr>
        <p:xfrm>
          <a:off x="2757412" y="2766196"/>
          <a:ext cx="1842962" cy="1068918"/>
        </p:xfrm>
        <a:graphic>
          <a:graphicData uri="http://schemas.openxmlformats.org/presentationml/2006/ole">
            <mc:AlternateContent xmlns:mc="http://schemas.openxmlformats.org/markup-compatibility/2006">
              <mc:Choice xmlns:v="urn:schemas-microsoft-com:vml" Requires="v">
                <p:oleObj name="Equation" r:id="rId3" imgW="1269720" imgH="736560" progId="Equation.DSMT4">
                  <p:embed/>
                </p:oleObj>
              </mc:Choice>
              <mc:Fallback>
                <p:oleObj name="Equation" r:id="rId3" imgW="1269720" imgH="736560" progId="Equation.DSMT4">
                  <p:embed/>
                  <p:pic>
                    <p:nvPicPr>
                      <p:cNvPr id="0" name=""/>
                      <p:cNvPicPr/>
                      <p:nvPr/>
                    </p:nvPicPr>
                    <p:blipFill>
                      <a:blip r:embed="rId4"/>
                      <a:stretch>
                        <a:fillRect/>
                      </a:stretch>
                    </p:blipFill>
                    <p:spPr>
                      <a:xfrm>
                        <a:off x="2757412" y="2766196"/>
                        <a:ext cx="1842962" cy="1068918"/>
                      </a:xfrm>
                      <a:prstGeom prst="rect">
                        <a:avLst/>
                      </a:prstGeom>
                    </p:spPr>
                  </p:pic>
                </p:oleObj>
              </mc:Fallback>
            </mc:AlternateContent>
          </a:graphicData>
        </a:graphic>
      </p:graphicFrame>
      <p:sp>
        <p:nvSpPr>
          <p:cNvPr id="8" name="TextBox 7">
            <a:extLst>
              <a:ext uri="{FF2B5EF4-FFF2-40B4-BE49-F238E27FC236}">
                <a16:creationId xmlns:a16="http://schemas.microsoft.com/office/drawing/2014/main" id="{37B96C3E-BBCA-4ACB-A796-BF86FDAB8BD3}"/>
              </a:ext>
            </a:extLst>
          </p:cNvPr>
          <p:cNvSpPr txBox="1"/>
          <p:nvPr/>
        </p:nvSpPr>
        <p:spPr>
          <a:xfrm>
            <a:off x="834128" y="4495800"/>
            <a:ext cx="7648248" cy="369332"/>
          </a:xfrm>
          <a:prstGeom prst="rect">
            <a:avLst/>
          </a:prstGeom>
          <a:noFill/>
        </p:spPr>
        <p:txBody>
          <a:bodyPr wrap="none" rtlCol="0">
            <a:spAutoFit/>
          </a:bodyPr>
          <a:lstStyle/>
          <a:p>
            <a:r>
              <a:rPr lang="en-US" dirty="0"/>
              <a:t>This is the system of equations we used previously to solve for the forces </a:t>
            </a:r>
          </a:p>
        </p:txBody>
      </p:sp>
      <p:sp>
        <p:nvSpPr>
          <p:cNvPr id="9" name="TextBox 8">
            <a:extLst>
              <a:ext uri="{FF2B5EF4-FFF2-40B4-BE49-F238E27FC236}">
                <a16:creationId xmlns:a16="http://schemas.microsoft.com/office/drawing/2014/main" id="{3F4A6CD5-6FFA-4281-B932-091080827F15}"/>
              </a:ext>
            </a:extLst>
          </p:cNvPr>
          <p:cNvSpPr txBox="1"/>
          <p:nvPr/>
        </p:nvSpPr>
        <p:spPr>
          <a:xfrm>
            <a:off x="2165262" y="734199"/>
            <a:ext cx="2492990" cy="369332"/>
          </a:xfrm>
          <a:prstGeom prst="rect">
            <a:avLst/>
          </a:prstGeom>
          <a:noFill/>
        </p:spPr>
        <p:txBody>
          <a:bodyPr wrap="none" rtlCol="0">
            <a:spAutoFit/>
          </a:bodyPr>
          <a:lstStyle/>
          <a:p>
            <a:r>
              <a:rPr lang="en-US" dirty="0"/>
              <a:t>which we can write as </a:t>
            </a:r>
          </a:p>
        </p:txBody>
      </p:sp>
      <p:graphicFrame>
        <p:nvGraphicFramePr>
          <p:cNvPr id="10" name="Object 9">
            <a:extLst>
              <a:ext uri="{FF2B5EF4-FFF2-40B4-BE49-F238E27FC236}">
                <a16:creationId xmlns:a16="http://schemas.microsoft.com/office/drawing/2014/main" id="{C5F66829-963C-4E0B-9DBA-58AAFB33D3AF}"/>
              </a:ext>
            </a:extLst>
          </p:cNvPr>
          <p:cNvGraphicFramePr>
            <a:graphicFrameLocks noChangeAspect="1"/>
          </p:cNvGraphicFramePr>
          <p:nvPr>
            <p:extLst>
              <p:ext uri="{D42A27DB-BD31-4B8C-83A1-F6EECF244321}">
                <p14:modId xmlns:p14="http://schemas.microsoft.com/office/powerpoint/2010/main" val="2645295839"/>
              </p:ext>
            </p:extLst>
          </p:nvPr>
        </p:nvGraphicFramePr>
        <p:xfrm>
          <a:off x="4643504" y="809862"/>
          <a:ext cx="1643209" cy="438189"/>
        </p:xfrm>
        <a:graphic>
          <a:graphicData uri="http://schemas.openxmlformats.org/presentationml/2006/ole">
            <mc:AlternateContent xmlns:mc="http://schemas.openxmlformats.org/markup-compatibility/2006">
              <mc:Choice xmlns:v="urn:schemas-microsoft-com:vml" Requires="v">
                <p:oleObj name="Equation" r:id="rId5" imgW="952200" imgH="253800" progId="Equation.DSMT4">
                  <p:embed/>
                </p:oleObj>
              </mc:Choice>
              <mc:Fallback>
                <p:oleObj name="Equation" r:id="rId5" imgW="952200" imgH="253800" progId="Equation.DSMT4">
                  <p:embed/>
                  <p:pic>
                    <p:nvPicPr>
                      <p:cNvPr id="0" name=""/>
                      <p:cNvPicPr/>
                      <p:nvPr/>
                    </p:nvPicPr>
                    <p:blipFill>
                      <a:blip r:embed="rId6"/>
                      <a:stretch>
                        <a:fillRect/>
                      </a:stretch>
                    </p:blipFill>
                    <p:spPr>
                      <a:xfrm>
                        <a:off x="4643504" y="809862"/>
                        <a:ext cx="1643209" cy="438189"/>
                      </a:xfrm>
                      <a:prstGeom prst="rect">
                        <a:avLst/>
                      </a:prstGeom>
                    </p:spPr>
                  </p:pic>
                </p:oleObj>
              </mc:Fallback>
            </mc:AlternateContent>
          </a:graphicData>
        </a:graphic>
      </p:graphicFrame>
      <p:cxnSp>
        <p:nvCxnSpPr>
          <p:cNvPr id="20" name="Straight Arrow Connector 19">
            <a:extLst>
              <a:ext uri="{FF2B5EF4-FFF2-40B4-BE49-F238E27FC236}">
                <a16:creationId xmlns:a16="http://schemas.microsoft.com/office/drawing/2014/main" id="{7D654035-DD20-8DF8-0B14-4D809706C55B}"/>
              </a:ext>
            </a:extLst>
          </p:cNvPr>
          <p:cNvCxnSpPr/>
          <p:nvPr/>
        </p:nvCxnSpPr>
        <p:spPr>
          <a:xfrm>
            <a:off x="4780439" y="3251490"/>
            <a:ext cx="457200"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graphicFrame>
        <p:nvGraphicFramePr>
          <p:cNvPr id="21" name="Object 20">
            <a:extLst>
              <a:ext uri="{FF2B5EF4-FFF2-40B4-BE49-F238E27FC236}">
                <a16:creationId xmlns:a16="http://schemas.microsoft.com/office/drawing/2014/main" id="{C14CED9F-4575-632A-F42C-CF382896957E}"/>
              </a:ext>
            </a:extLst>
          </p:cNvPr>
          <p:cNvGraphicFramePr>
            <a:graphicFrameLocks noChangeAspect="1"/>
          </p:cNvGraphicFramePr>
          <p:nvPr>
            <p:extLst>
              <p:ext uri="{D42A27DB-BD31-4B8C-83A1-F6EECF244321}">
                <p14:modId xmlns:p14="http://schemas.microsoft.com/office/powerpoint/2010/main" val="4194193477"/>
              </p:ext>
            </p:extLst>
          </p:nvPr>
        </p:nvGraphicFramePr>
        <p:xfrm>
          <a:off x="5665788" y="2936875"/>
          <a:ext cx="2960687" cy="727075"/>
        </p:xfrm>
        <a:graphic>
          <a:graphicData uri="http://schemas.openxmlformats.org/presentationml/2006/ole">
            <mc:AlternateContent xmlns:mc="http://schemas.openxmlformats.org/markup-compatibility/2006">
              <mc:Choice xmlns:v="urn:schemas-microsoft-com:vml" Requires="v">
                <p:oleObj name="Equation" r:id="rId7" imgW="1968480" imgH="482400" progId="Equation.DSMT4">
                  <p:embed/>
                </p:oleObj>
              </mc:Choice>
              <mc:Fallback>
                <p:oleObj name="Equation" r:id="rId7" imgW="1968480" imgH="482400" progId="Equation.DSMT4">
                  <p:embed/>
                  <p:pic>
                    <p:nvPicPr>
                      <p:cNvPr id="0" name=""/>
                      <p:cNvPicPr/>
                      <p:nvPr/>
                    </p:nvPicPr>
                    <p:blipFill>
                      <a:blip r:embed="rId8"/>
                      <a:stretch>
                        <a:fillRect/>
                      </a:stretch>
                    </p:blipFill>
                    <p:spPr>
                      <a:xfrm>
                        <a:off x="5665788" y="2936875"/>
                        <a:ext cx="2960687" cy="727075"/>
                      </a:xfrm>
                      <a:prstGeom prst="rect">
                        <a:avLst/>
                      </a:prstGeom>
                    </p:spPr>
                  </p:pic>
                </p:oleObj>
              </mc:Fallback>
            </mc:AlternateContent>
          </a:graphicData>
        </a:graphic>
      </p:graphicFrame>
      <p:graphicFrame>
        <p:nvGraphicFramePr>
          <p:cNvPr id="22" name="Object 21">
            <a:extLst>
              <a:ext uri="{FF2B5EF4-FFF2-40B4-BE49-F238E27FC236}">
                <a16:creationId xmlns:a16="http://schemas.microsoft.com/office/drawing/2014/main" id="{05FA5C6B-30D2-4239-5022-DC2A702E0D4E}"/>
              </a:ext>
            </a:extLst>
          </p:cNvPr>
          <p:cNvGraphicFramePr>
            <a:graphicFrameLocks noChangeAspect="1"/>
          </p:cNvGraphicFramePr>
          <p:nvPr>
            <p:extLst>
              <p:ext uri="{D42A27DB-BD31-4B8C-83A1-F6EECF244321}">
                <p14:modId xmlns:p14="http://schemas.microsoft.com/office/powerpoint/2010/main" val="3211503029"/>
              </p:ext>
            </p:extLst>
          </p:nvPr>
        </p:nvGraphicFramePr>
        <p:xfrm>
          <a:off x="522053" y="3115581"/>
          <a:ext cx="1643209" cy="438189"/>
        </p:xfrm>
        <a:graphic>
          <a:graphicData uri="http://schemas.openxmlformats.org/presentationml/2006/ole">
            <mc:AlternateContent xmlns:mc="http://schemas.openxmlformats.org/markup-compatibility/2006">
              <mc:Choice xmlns:v="urn:schemas-microsoft-com:vml" Requires="v">
                <p:oleObj name="Equation" r:id="rId5" imgW="952200" imgH="253800" progId="Equation.DSMT4">
                  <p:embed/>
                </p:oleObj>
              </mc:Choice>
              <mc:Fallback>
                <p:oleObj name="Equation" r:id="rId5" imgW="952200" imgH="253800" progId="Equation.DSMT4">
                  <p:embed/>
                  <p:pic>
                    <p:nvPicPr>
                      <p:cNvPr id="10" name="Object 9">
                        <a:extLst>
                          <a:ext uri="{FF2B5EF4-FFF2-40B4-BE49-F238E27FC236}">
                            <a16:creationId xmlns:a16="http://schemas.microsoft.com/office/drawing/2014/main" id="{C5F66829-963C-4E0B-9DBA-58AAFB33D3AF}"/>
                          </a:ext>
                        </a:extLst>
                      </p:cNvPr>
                      <p:cNvPicPr/>
                      <p:nvPr/>
                    </p:nvPicPr>
                    <p:blipFill>
                      <a:blip r:embed="rId6"/>
                      <a:stretch>
                        <a:fillRect/>
                      </a:stretch>
                    </p:blipFill>
                    <p:spPr>
                      <a:xfrm>
                        <a:off x="522053" y="3115581"/>
                        <a:ext cx="1643209" cy="438189"/>
                      </a:xfrm>
                      <a:prstGeom prst="rect">
                        <a:avLst/>
                      </a:prstGeom>
                    </p:spPr>
                  </p:pic>
                </p:oleObj>
              </mc:Fallback>
            </mc:AlternateContent>
          </a:graphicData>
        </a:graphic>
      </p:graphicFrame>
      <p:graphicFrame>
        <p:nvGraphicFramePr>
          <p:cNvPr id="26" name="Object 25">
            <a:extLst>
              <a:ext uri="{FF2B5EF4-FFF2-40B4-BE49-F238E27FC236}">
                <a16:creationId xmlns:a16="http://schemas.microsoft.com/office/drawing/2014/main" id="{54563CE3-C261-DA4E-A3AA-A3B23F08C1F4}"/>
              </a:ext>
            </a:extLst>
          </p:cNvPr>
          <p:cNvGraphicFramePr>
            <a:graphicFrameLocks noChangeAspect="1"/>
          </p:cNvGraphicFramePr>
          <p:nvPr>
            <p:extLst>
              <p:ext uri="{D42A27DB-BD31-4B8C-83A1-F6EECF244321}">
                <p14:modId xmlns:p14="http://schemas.microsoft.com/office/powerpoint/2010/main" val="2251466256"/>
              </p:ext>
            </p:extLst>
          </p:nvPr>
        </p:nvGraphicFramePr>
        <p:xfrm>
          <a:off x="2101362" y="3211971"/>
          <a:ext cx="457199" cy="245408"/>
        </p:xfrm>
        <a:graphic>
          <a:graphicData uri="http://schemas.openxmlformats.org/presentationml/2006/ole">
            <mc:AlternateContent xmlns:mc="http://schemas.openxmlformats.org/markup-compatibility/2006">
              <mc:Choice xmlns:v="urn:schemas-microsoft-com:vml" Requires="v">
                <p:oleObj name="Equation" r:id="rId9" imgW="126720" imgH="126720" progId="Equation.DSMT4">
                  <p:embed/>
                </p:oleObj>
              </mc:Choice>
              <mc:Fallback>
                <p:oleObj name="Equation" r:id="rId9" imgW="126720" imgH="126720" progId="Equation.DSMT4">
                  <p:embed/>
                  <p:pic>
                    <p:nvPicPr>
                      <p:cNvPr id="0" name=""/>
                      <p:cNvPicPr/>
                      <p:nvPr/>
                    </p:nvPicPr>
                    <p:blipFill>
                      <a:blip r:embed="rId10"/>
                      <a:stretch>
                        <a:fillRect/>
                      </a:stretch>
                    </p:blipFill>
                    <p:spPr>
                      <a:xfrm>
                        <a:off x="2101362" y="3211971"/>
                        <a:ext cx="457199" cy="245408"/>
                      </a:xfrm>
                      <a:prstGeom prst="rect">
                        <a:avLst/>
                      </a:prstGeom>
                    </p:spPr>
                  </p:pic>
                </p:oleObj>
              </mc:Fallback>
            </mc:AlternateContent>
          </a:graphicData>
        </a:graphic>
      </p:graphicFrame>
    </p:spTree>
    <p:extLst>
      <p:ext uri="{BB962C8B-B14F-4D97-AF65-F5344CB8AC3E}">
        <p14:creationId xmlns:p14="http://schemas.microsoft.com/office/powerpoint/2010/main" val="175569422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Object 2">
            <a:extLst>
              <a:ext uri="{FF2B5EF4-FFF2-40B4-BE49-F238E27FC236}">
                <a16:creationId xmlns:a16="http://schemas.microsoft.com/office/drawing/2014/main" id="{0B86F963-2941-433A-84DF-3A1CBB96CD41}"/>
              </a:ext>
            </a:extLst>
          </p:cNvPr>
          <p:cNvGraphicFramePr>
            <a:graphicFrameLocks noChangeAspect="1"/>
          </p:cNvGraphicFramePr>
          <p:nvPr>
            <p:extLst>
              <p:ext uri="{D42A27DB-BD31-4B8C-83A1-F6EECF244321}">
                <p14:modId xmlns:p14="http://schemas.microsoft.com/office/powerpoint/2010/main" val="1224593074"/>
              </p:ext>
            </p:extLst>
          </p:nvPr>
        </p:nvGraphicFramePr>
        <p:xfrm>
          <a:off x="2209800" y="2362200"/>
          <a:ext cx="1600200" cy="448586"/>
        </p:xfrm>
        <a:graphic>
          <a:graphicData uri="http://schemas.openxmlformats.org/presentationml/2006/ole">
            <mc:AlternateContent xmlns:mc="http://schemas.openxmlformats.org/markup-compatibility/2006">
              <mc:Choice xmlns:v="urn:schemas-microsoft-com:vml" Requires="v">
                <p:oleObj name="Equation" r:id="rId3" imgW="888840" imgH="253800" progId="Equation.DSMT4">
                  <p:embed/>
                </p:oleObj>
              </mc:Choice>
              <mc:Fallback>
                <p:oleObj name="Equation" r:id="rId3" imgW="888840" imgH="253800" progId="Equation.DSMT4">
                  <p:embed/>
                  <p:pic>
                    <p:nvPicPr>
                      <p:cNvPr id="0" name=""/>
                      <p:cNvPicPr/>
                      <p:nvPr/>
                    </p:nvPicPr>
                    <p:blipFill>
                      <a:blip r:embed="rId4"/>
                      <a:stretch>
                        <a:fillRect/>
                      </a:stretch>
                    </p:blipFill>
                    <p:spPr>
                      <a:xfrm>
                        <a:off x="2209800" y="2362200"/>
                        <a:ext cx="1600200" cy="448586"/>
                      </a:xfrm>
                      <a:prstGeom prst="rect">
                        <a:avLst/>
                      </a:prstGeom>
                    </p:spPr>
                  </p:pic>
                </p:oleObj>
              </mc:Fallback>
            </mc:AlternateContent>
          </a:graphicData>
        </a:graphic>
      </p:graphicFrame>
      <p:graphicFrame>
        <p:nvGraphicFramePr>
          <p:cNvPr id="4" name="Object 3">
            <a:extLst>
              <a:ext uri="{FF2B5EF4-FFF2-40B4-BE49-F238E27FC236}">
                <a16:creationId xmlns:a16="http://schemas.microsoft.com/office/drawing/2014/main" id="{CB7DB94F-361E-4442-9F27-A8B953043700}"/>
              </a:ext>
            </a:extLst>
          </p:cNvPr>
          <p:cNvGraphicFramePr>
            <a:graphicFrameLocks noChangeAspect="1"/>
          </p:cNvGraphicFramePr>
          <p:nvPr>
            <p:extLst>
              <p:ext uri="{D42A27DB-BD31-4B8C-83A1-F6EECF244321}">
                <p14:modId xmlns:p14="http://schemas.microsoft.com/office/powerpoint/2010/main" val="1733299676"/>
              </p:ext>
            </p:extLst>
          </p:nvPr>
        </p:nvGraphicFramePr>
        <p:xfrm>
          <a:off x="2209800" y="2871488"/>
          <a:ext cx="1220879" cy="435592"/>
        </p:xfrm>
        <a:graphic>
          <a:graphicData uri="http://schemas.openxmlformats.org/presentationml/2006/ole">
            <mc:AlternateContent xmlns:mc="http://schemas.openxmlformats.org/markup-compatibility/2006">
              <mc:Choice xmlns:v="urn:schemas-microsoft-com:vml" Requires="v">
                <p:oleObj name="Equation" r:id="rId5" imgW="698400" imgH="253800" progId="Equation.DSMT4">
                  <p:embed/>
                </p:oleObj>
              </mc:Choice>
              <mc:Fallback>
                <p:oleObj name="Equation" r:id="rId5" imgW="698400" imgH="253800" progId="Equation.DSMT4">
                  <p:embed/>
                  <p:pic>
                    <p:nvPicPr>
                      <p:cNvPr id="0" name=""/>
                      <p:cNvPicPr/>
                      <p:nvPr/>
                    </p:nvPicPr>
                    <p:blipFill>
                      <a:blip r:embed="rId6"/>
                      <a:stretch>
                        <a:fillRect/>
                      </a:stretch>
                    </p:blipFill>
                    <p:spPr>
                      <a:xfrm>
                        <a:off x="2209800" y="2871488"/>
                        <a:ext cx="1220879" cy="435592"/>
                      </a:xfrm>
                      <a:prstGeom prst="rect">
                        <a:avLst/>
                      </a:prstGeom>
                    </p:spPr>
                  </p:pic>
                </p:oleObj>
              </mc:Fallback>
            </mc:AlternateContent>
          </a:graphicData>
        </a:graphic>
      </p:graphicFrame>
      <p:graphicFrame>
        <p:nvGraphicFramePr>
          <p:cNvPr id="5" name="Object 4">
            <a:extLst>
              <a:ext uri="{FF2B5EF4-FFF2-40B4-BE49-F238E27FC236}">
                <a16:creationId xmlns:a16="http://schemas.microsoft.com/office/drawing/2014/main" id="{D5F1AC71-8268-4C38-9035-4708C4FFC344}"/>
              </a:ext>
            </a:extLst>
          </p:cNvPr>
          <p:cNvGraphicFramePr>
            <a:graphicFrameLocks noChangeAspect="1"/>
          </p:cNvGraphicFramePr>
          <p:nvPr>
            <p:extLst>
              <p:ext uri="{D42A27DB-BD31-4B8C-83A1-F6EECF244321}">
                <p14:modId xmlns:p14="http://schemas.microsoft.com/office/powerpoint/2010/main" val="2364231967"/>
              </p:ext>
            </p:extLst>
          </p:nvPr>
        </p:nvGraphicFramePr>
        <p:xfrm>
          <a:off x="2151780" y="3735939"/>
          <a:ext cx="1554162" cy="436563"/>
        </p:xfrm>
        <a:graphic>
          <a:graphicData uri="http://schemas.openxmlformats.org/presentationml/2006/ole">
            <mc:AlternateContent xmlns:mc="http://schemas.openxmlformats.org/markup-compatibility/2006">
              <mc:Choice xmlns:v="urn:schemas-microsoft-com:vml" Requires="v">
                <p:oleObj name="Equation" r:id="rId7" imgW="888840" imgH="253800" progId="Equation.DSMT4">
                  <p:embed/>
                </p:oleObj>
              </mc:Choice>
              <mc:Fallback>
                <p:oleObj name="Equation" r:id="rId7" imgW="888840" imgH="253800" progId="Equation.DSMT4">
                  <p:embed/>
                  <p:pic>
                    <p:nvPicPr>
                      <p:cNvPr id="0" name=""/>
                      <p:cNvPicPr/>
                      <p:nvPr/>
                    </p:nvPicPr>
                    <p:blipFill>
                      <a:blip r:embed="rId8"/>
                      <a:stretch>
                        <a:fillRect/>
                      </a:stretch>
                    </p:blipFill>
                    <p:spPr>
                      <a:xfrm>
                        <a:off x="2151780" y="3735939"/>
                        <a:ext cx="1554162" cy="436563"/>
                      </a:xfrm>
                      <a:prstGeom prst="rect">
                        <a:avLst/>
                      </a:prstGeom>
                    </p:spPr>
                  </p:pic>
                </p:oleObj>
              </mc:Fallback>
            </mc:AlternateContent>
          </a:graphicData>
        </a:graphic>
      </p:graphicFrame>
      <p:graphicFrame>
        <p:nvGraphicFramePr>
          <p:cNvPr id="6" name="Object 5">
            <a:extLst>
              <a:ext uri="{FF2B5EF4-FFF2-40B4-BE49-F238E27FC236}">
                <a16:creationId xmlns:a16="http://schemas.microsoft.com/office/drawing/2014/main" id="{7462C69F-7878-4FCA-B43C-C6E0FA278EF6}"/>
              </a:ext>
            </a:extLst>
          </p:cNvPr>
          <p:cNvGraphicFramePr>
            <a:graphicFrameLocks noChangeAspect="1"/>
          </p:cNvGraphicFramePr>
          <p:nvPr>
            <p:extLst>
              <p:ext uri="{D42A27DB-BD31-4B8C-83A1-F6EECF244321}">
                <p14:modId xmlns:p14="http://schemas.microsoft.com/office/powerpoint/2010/main" val="1901437127"/>
              </p:ext>
            </p:extLst>
          </p:nvPr>
        </p:nvGraphicFramePr>
        <p:xfrm>
          <a:off x="1908121" y="4746505"/>
          <a:ext cx="2028672" cy="1176630"/>
        </p:xfrm>
        <a:graphic>
          <a:graphicData uri="http://schemas.openxmlformats.org/presentationml/2006/ole">
            <mc:AlternateContent xmlns:mc="http://schemas.openxmlformats.org/markup-compatibility/2006">
              <mc:Choice xmlns:v="urn:schemas-microsoft-com:vml" Requires="v">
                <p:oleObj name="Equation" r:id="rId9" imgW="1269720" imgH="736560" progId="Equation.DSMT4">
                  <p:embed/>
                </p:oleObj>
              </mc:Choice>
              <mc:Fallback>
                <p:oleObj name="Equation" r:id="rId9" imgW="1269720" imgH="736560" progId="Equation.DSMT4">
                  <p:embed/>
                  <p:pic>
                    <p:nvPicPr>
                      <p:cNvPr id="0" name=""/>
                      <p:cNvPicPr/>
                      <p:nvPr/>
                    </p:nvPicPr>
                    <p:blipFill>
                      <a:blip r:embed="rId10"/>
                      <a:stretch>
                        <a:fillRect/>
                      </a:stretch>
                    </p:blipFill>
                    <p:spPr>
                      <a:xfrm>
                        <a:off x="1908121" y="4746505"/>
                        <a:ext cx="2028672" cy="1176630"/>
                      </a:xfrm>
                      <a:prstGeom prst="rect">
                        <a:avLst/>
                      </a:prstGeom>
                    </p:spPr>
                  </p:pic>
                </p:oleObj>
              </mc:Fallback>
            </mc:AlternateContent>
          </a:graphicData>
        </a:graphic>
      </p:graphicFrame>
      <p:sp>
        <p:nvSpPr>
          <p:cNvPr id="7" name="TextBox 6">
            <a:extLst>
              <a:ext uri="{FF2B5EF4-FFF2-40B4-BE49-F238E27FC236}">
                <a16:creationId xmlns:a16="http://schemas.microsoft.com/office/drawing/2014/main" id="{88CF9F21-82C6-43AB-BF8F-05123D6681C2}"/>
              </a:ext>
            </a:extLst>
          </p:cNvPr>
          <p:cNvSpPr txBox="1"/>
          <p:nvPr/>
        </p:nvSpPr>
        <p:spPr>
          <a:xfrm>
            <a:off x="3931877" y="873166"/>
            <a:ext cx="2659702" cy="369332"/>
          </a:xfrm>
          <a:prstGeom prst="rect">
            <a:avLst/>
          </a:prstGeom>
          <a:noFill/>
        </p:spPr>
        <p:txBody>
          <a:bodyPr wrap="none" rtlCol="0">
            <a:spAutoFit/>
          </a:bodyPr>
          <a:lstStyle/>
          <a:p>
            <a:r>
              <a:rPr lang="en-US" dirty="0"/>
              <a:t>equilibrium, solve for {F}</a:t>
            </a:r>
          </a:p>
        </p:txBody>
      </p:sp>
      <p:sp>
        <p:nvSpPr>
          <p:cNvPr id="8" name="TextBox 7">
            <a:extLst>
              <a:ext uri="{FF2B5EF4-FFF2-40B4-BE49-F238E27FC236}">
                <a16:creationId xmlns:a16="http://schemas.microsoft.com/office/drawing/2014/main" id="{B42BB34E-E04F-40B5-8F52-D195AF1F5B52}"/>
              </a:ext>
            </a:extLst>
          </p:cNvPr>
          <p:cNvSpPr txBox="1"/>
          <p:nvPr/>
        </p:nvSpPr>
        <p:spPr>
          <a:xfrm>
            <a:off x="4114800" y="2938407"/>
            <a:ext cx="3082895" cy="369332"/>
          </a:xfrm>
          <a:prstGeom prst="rect">
            <a:avLst/>
          </a:prstGeom>
          <a:noFill/>
        </p:spPr>
        <p:txBody>
          <a:bodyPr wrap="none" rtlCol="0">
            <a:spAutoFit/>
          </a:bodyPr>
          <a:lstStyle/>
          <a:p>
            <a:r>
              <a:rPr lang="en-US" dirty="0"/>
              <a:t>compatibility of deformations</a:t>
            </a:r>
          </a:p>
        </p:txBody>
      </p:sp>
      <p:sp>
        <p:nvSpPr>
          <p:cNvPr id="9" name="TextBox 8">
            <a:extLst>
              <a:ext uri="{FF2B5EF4-FFF2-40B4-BE49-F238E27FC236}">
                <a16:creationId xmlns:a16="http://schemas.microsoft.com/office/drawing/2014/main" id="{3E957F25-0169-4C1C-8E04-80A061C0A8EF}"/>
              </a:ext>
            </a:extLst>
          </p:cNvPr>
          <p:cNvSpPr txBox="1"/>
          <p:nvPr/>
        </p:nvSpPr>
        <p:spPr>
          <a:xfrm>
            <a:off x="4087761" y="3656331"/>
            <a:ext cx="3082895" cy="646331"/>
          </a:xfrm>
          <a:prstGeom prst="rect">
            <a:avLst/>
          </a:prstGeom>
          <a:noFill/>
        </p:spPr>
        <p:txBody>
          <a:bodyPr wrap="square" rtlCol="0">
            <a:spAutoFit/>
          </a:bodyPr>
          <a:lstStyle/>
          <a:p>
            <a:r>
              <a:rPr lang="en-US" dirty="0"/>
              <a:t>flexibility matrix relating deformations and forces</a:t>
            </a:r>
          </a:p>
        </p:txBody>
      </p:sp>
      <p:sp>
        <p:nvSpPr>
          <p:cNvPr id="10" name="TextBox 9">
            <a:extLst>
              <a:ext uri="{FF2B5EF4-FFF2-40B4-BE49-F238E27FC236}">
                <a16:creationId xmlns:a16="http://schemas.microsoft.com/office/drawing/2014/main" id="{8AB5FC4B-A423-4AC2-99B4-68703C734D90}"/>
              </a:ext>
            </a:extLst>
          </p:cNvPr>
          <p:cNvSpPr txBox="1"/>
          <p:nvPr/>
        </p:nvSpPr>
        <p:spPr>
          <a:xfrm>
            <a:off x="4253405" y="5021316"/>
            <a:ext cx="2800767" cy="369332"/>
          </a:xfrm>
          <a:prstGeom prst="rect">
            <a:avLst/>
          </a:prstGeom>
          <a:noFill/>
        </p:spPr>
        <p:txBody>
          <a:bodyPr wrap="none" rtlCol="0">
            <a:spAutoFit/>
          </a:bodyPr>
          <a:lstStyle/>
          <a:p>
            <a:r>
              <a:rPr lang="en-US" dirty="0"/>
              <a:t>combine and solve for {F}</a:t>
            </a:r>
          </a:p>
        </p:txBody>
      </p:sp>
      <p:sp>
        <p:nvSpPr>
          <p:cNvPr id="11" name="TextBox 10">
            <a:extLst>
              <a:ext uri="{FF2B5EF4-FFF2-40B4-BE49-F238E27FC236}">
                <a16:creationId xmlns:a16="http://schemas.microsoft.com/office/drawing/2014/main" id="{8E5E084C-45EA-4AC1-B2E5-D41119A20E27}"/>
              </a:ext>
            </a:extLst>
          </p:cNvPr>
          <p:cNvSpPr txBox="1"/>
          <p:nvPr/>
        </p:nvSpPr>
        <p:spPr>
          <a:xfrm>
            <a:off x="1143000" y="1656359"/>
            <a:ext cx="7327712" cy="369332"/>
          </a:xfrm>
          <a:prstGeom prst="rect">
            <a:avLst/>
          </a:prstGeom>
          <a:noFill/>
        </p:spPr>
        <p:txBody>
          <a:bodyPr wrap="none" rtlCol="0">
            <a:spAutoFit/>
          </a:bodyPr>
          <a:lstStyle/>
          <a:p>
            <a:r>
              <a:rPr lang="en-US" dirty="0">
                <a:solidFill>
                  <a:srgbClr val="C00000"/>
                </a:solidFill>
              </a:rPr>
              <a:t>A Force-based Approach for Solving Statically Indeterminate Problems</a:t>
            </a:r>
          </a:p>
        </p:txBody>
      </p:sp>
      <p:sp>
        <p:nvSpPr>
          <p:cNvPr id="12" name="TextBox 11">
            <a:extLst>
              <a:ext uri="{FF2B5EF4-FFF2-40B4-BE49-F238E27FC236}">
                <a16:creationId xmlns:a16="http://schemas.microsoft.com/office/drawing/2014/main" id="{B74D82F5-F071-4C63-B4AC-B5EDF0130A42}"/>
              </a:ext>
            </a:extLst>
          </p:cNvPr>
          <p:cNvSpPr txBox="1"/>
          <p:nvPr/>
        </p:nvSpPr>
        <p:spPr>
          <a:xfrm flipH="1">
            <a:off x="2209800" y="229887"/>
            <a:ext cx="4297681" cy="369332"/>
          </a:xfrm>
          <a:prstGeom prst="rect">
            <a:avLst/>
          </a:prstGeom>
          <a:noFill/>
        </p:spPr>
        <p:txBody>
          <a:bodyPr wrap="square" rtlCol="0">
            <a:spAutoFit/>
          </a:bodyPr>
          <a:lstStyle/>
          <a:p>
            <a:r>
              <a:rPr lang="en-US" dirty="0">
                <a:solidFill>
                  <a:srgbClr val="C00000"/>
                </a:solidFill>
              </a:rPr>
              <a:t>Statically Determinate Problems</a:t>
            </a:r>
          </a:p>
        </p:txBody>
      </p:sp>
      <p:graphicFrame>
        <p:nvGraphicFramePr>
          <p:cNvPr id="13" name="Object 12">
            <a:extLst>
              <a:ext uri="{FF2B5EF4-FFF2-40B4-BE49-F238E27FC236}">
                <a16:creationId xmlns:a16="http://schemas.microsoft.com/office/drawing/2014/main" id="{2689AFBF-60BD-487C-9461-9300429407D1}"/>
              </a:ext>
            </a:extLst>
          </p:cNvPr>
          <p:cNvGraphicFramePr>
            <a:graphicFrameLocks noChangeAspect="1"/>
          </p:cNvGraphicFramePr>
          <p:nvPr>
            <p:extLst>
              <p:ext uri="{D42A27DB-BD31-4B8C-83A1-F6EECF244321}">
                <p14:modId xmlns:p14="http://schemas.microsoft.com/office/powerpoint/2010/main" val="525596034"/>
              </p:ext>
            </p:extLst>
          </p:nvPr>
        </p:nvGraphicFramePr>
        <p:xfrm>
          <a:off x="1908121" y="782117"/>
          <a:ext cx="1600200" cy="448586"/>
        </p:xfrm>
        <a:graphic>
          <a:graphicData uri="http://schemas.openxmlformats.org/presentationml/2006/ole">
            <mc:AlternateContent xmlns:mc="http://schemas.openxmlformats.org/markup-compatibility/2006">
              <mc:Choice xmlns:v="urn:schemas-microsoft-com:vml" Requires="v">
                <p:oleObj name="Equation" r:id="rId11" imgW="888840" imgH="253800" progId="Equation.DSMT4">
                  <p:embed/>
                </p:oleObj>
              </mc:Choice>
              <mc:Fallback>
                <p:oleObj name="Equation" r:id="rId11" imgW="888840" imgH="253800" progId="Equation.DSMT4">
                  <p:embed/>
                  <p:pic>
                    <p:nvPicPr>
                      <p:cNvPr id="3" name="Object 2">
                        <a:extLst>
                          <a:ext uri="{FF2B5EF4-FFF2-40B4-BE49-F238E27FC236}">
                            <a16:creationId xmlns:a16="http://schemas.microsoft.com/office/drawing/2014/main" id="{0B86F963-2941-433A-84DF-3A1CBB96CD41}"/>
                          </a:ext>
                        </a:extLst>
                      </p:cNvPr>
                      <p:cNvPicPr/>
                      <p:nvPr/>
                    </p:nvPicPr>
                    <p:blipFill>
                      <a:blip r:embed="rId4"/>
                      <a:stretch>
                        <a:fillRect/>
                      </a:stretch>
                    </p:blipFill>
                    <p:spPr>
                      <a:xfrm>
                        <a:off x="1908121" y="782117"/>
                        <a:ext cx="1600200" cy="448586"/>
                      </a:xfrm>
                      <a:prstGeom prst="rect">
                        <a:avLst/>
                      </a:prstGeom>
                    </p:spPr>
                  </p:pic>
                </p:oleObj>
              </mc:Fallback>
            </mc:AlternateContent>
          </a:graphicData>
        </a:graphic>
      </p:graphicFrame>
      <p:sp>
        <p:nvSpPr>
          <p:cNvPr id="14" name="TextBox 13">
            <a:extLst>
              <a:ext uri="{FF2B5EF4-FFF2-40B4-BE49-F238E27FC236}">
                <a16:creationId xmlns:a16="http://schemas.microsoft.com/office/drawing/2014/main" id="{02B2D8E8-42CD-B593-EFEC-B19CF335D76B}"/>
              </a:ext>
            </a:extLst>
          </p:cNvPr>
          <p:cNvSpPr txBox="1"/>
          <p:nvPr/>
        </p:nvSpPr>
        <p:spPr>
          <a:xfrm flipH="1">
            <a:off x="4141839" y="2396998"/>
            <a:ext cx="2187220" cy="369332"/>
          </a:xfrm>
          <a:prstGeom prst="rect">
            <a:avLst/>
          </a:prstGeom>
          <a:noFill/>
        </p:spPr>
        <p:txBody>
          <a:bodyPr wrap="square" rtlCol="0">
            <a:spAutoFit/>
          </a:bodyPr>
          <a:lstStyle/>
          <a:p>
            <a:r>
              <a:rPr lang="en-US" dirty="0"/>
              <a:t>equilibrium</a:t>
            </a:r>
          </a:p>
        </p:txBody>
      </p:sp>
    </p:spTree>
    <p:extLst>
      <p:ext uri="{BB962C8B-B14F-4D97-AF65-F5344CB8AC3E}">
        <p14:creationId xmlns:p14="http://schemas.microsoft.com/office/powerpoint/2010/main" val="205639988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Line 55">
            <a:extLst>
              <a:ext uri="{FF2B5EF4-FFF2-40B4-BE49-F238E27FC236}">
                <a16:creationId xmlns:a16="http://schemas.microsoft.com/office/drawing/2014/main" id="{CBDEA4AC-0BB2-026F-A123-25F68720F0B6}"/>
              </a:ext>
            </a:extLst>
          </p:cNvPr>
          <p:cNvSpPr>
            <a:spLocks noChangeShapeType="1"/>
          </p:cNvSpPr>
          <p:nvPr/>
        </p:nvSpPr>
        <p:spPr bwMode="auto">
          <a:xfrm flipV="1">
            <a:off x="1851025" y="698500"/>
            <a:ext cx="4376738" cy="0"/>
          </a:xfrm>
          <a:prstGeom prst="line">
            <a:avLst/>
          </a:prstGeom>
          <a:noFill/>
          <a:ln w="9525">
            <a:solidFill>
              <a:schemeClr val="tx1"/>
            </a:solidFill>
            <a:prstDash val="dash"/>
            <a:round/>
            <a:headEnd/>
            <a:tailEnd/>
          </a:ln>
          <a:extLst>
            <a:ext uri="{909E8E84-426E-40DD-AFC4-6F175D3DCCD1}">
              <a14:hiddenFill xmlns:a14="http://schemas.microsoft.com/office/drawing/2010/main">
                <a:noFill/>
              </a14:hiddenFill>
            </a:ext>
          </a:extLst>
        </p:spPr>
        <p:txBody>
          <a:bodyPr/>
          <a:lstStyle/>
          <a:p>
            <a:endParaRPr lang="en-US"/>
          </a:p>
        </p:txBody>
      </p:sp>
      <p:sp>
        <p:nvSpPr>
          <p:cNvPr id="3" name="Rectangle 59">
            <a:extLst>
              <a:ext uri="{FF2B5EF4-FFF2-40B4-BE49-F238E27FC236}">
                <a16:creationId xmlns:a16="http://schemas.microsoft.com/office/drawing/2014/main" id="{DF86D877-1F59-1997-91EE-A5EBE842BBD9}"/>
              </a:ext>
            </a:extLst>
          </p:cNvPr>
          <p:cNvSpPr>
            <a:spLocks noChangeArrowheads="1"/>
          </p:cNvSpPr>
          <p:nvPr/>
        </p:nvSpPr>
        <p:spPr bwMode="auto">
          <a:xfrm rot="476609">
            <a:off x="1789113" y="966787"/>
            <a:ext cx="4448175" cy="101600"/>
          </a:xfrm>
          <a:prstGeom prst="rect">
            <a:avLst/>
          </a:prstGeom>
          <a:solidFill>
            <a:schemeClr val="bg1"/>
          </a:solidFill>
          <a:ln w="9525">
            <a:solidFill>
              <a:schemeClr val="tx1"/>
            </a:solidFill>
            <a:miter lim="800000"/>
            <a:headEnd/>
            <a:tailEnd/>
          </a:ln>
        </p:spPr>
        <p:txBody>
          <a:bodyPr wrap="none" anchor="ctr"/>
          <a:lstStyle/>
          <a:p>
            <a:endParaRPr lang="en-US"/>
          </a:p>
        </p:txBody>
      </p:sp>
      <p:sp>
        <p:nvSpPr>
          <p:cNvPr id="4" name="Line 60">
            <a:extLst>
              <a:ext uri="{FF2B5EF4-FFF2-40B4-BE49-F238E27FC236}">
                <a16:creationId xmlns:a16="http://schemas.microsoft.com/office/drawing/2014/main" id="{B0FF82B4-435B-25A3-042F-795A185101C7}"/>
              </a:ext>
            </a:extLst>
          </p:cNvPr>
          <p:cNvSpPr>
            <a:spLocks noChangeShapeType="1"/>
          </p:cNvSpPr>
          <p:nvPr/>
        </p:nvSpPr>
        <p:spPr bwMode="auto">
          <a:xfrm>
            <a:off x="3916363" y="688975"/>
            <a:ext cx="0" cy="276225"/>
          </a:xfrm>
          <a:prstGeom prst="line">
            <a:avLst/>
          </a:prstGeom>
          <a:noFill/>
          <a:ln w="9525">
            <a:solidFill>
              <a:schemeClr val="tx1"/>
            </a:solidFill>
            <a:round/>
            <a:headEnd type="non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5" name="Line 61">
            <a:extLst>
              <a:ext uri="{FF2B5EF4-FFF2-40B4-BE49-F238E27FC236}">
                <a16:creationId xmlns:a16="http://schemas.microsoft.com/office/drawing/2014/main" id="{20856FF6-D710-96FE-478B-929F670AF5A8}"/>
              </a:ext>
            </a:extLst>
          </p:cNvPr>
          <p:cNvSpPr>
            <a:spLocks noChangeShapeType="1"/>
          </p:cNvSpPr>
          <p:nvPr/>
        </p:nvSpPr>
        <p:spPr bwMode="auto">
          <a:xfrm>
            <a:off x="6218238" y="677862"/>
            <a:ext cx="0" cy="576263"/>
          </a:xfrm>
          <a:prstGeom prst="line">
            <a:avLst/>
          </a:prstGeom>
          <a:noFill/>
          <a:ln w="9525">
            <a:solidFill>
              <a:schemeClr val="tx1"/>
            </a:solidFill>
            <a:round/>
            <a:headEnd type="non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6" name="Text Box 66">
            <a:extLst>
              <a:ext uri="{FF2B5EF4-FFF2-40B4-BE49-F238E27FC236}">
                <a16:creationId xmlns:a16="http://schemas.microsoft.com/office/drawing/2014/main" id="{4D29C495-04C1-0B58-B3CE-12025B186295}"/>
              </a:ext>
            </a:extLst>
          </p:cNvPr>
          <p:cNvSpPr txBox="1">
            <a:spLocks noChangeArrowheads="1"/>
          </p:cNvSpPr>
          <p:nvPr/>
        </p:nvSpPr>
        <p:spPr bwMode="auto">
          <a:xfrm>
            <a:off x="4060824" y="643006"/>
            <a:ext cx="634255"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latin typeface="Symbol" panose="05050102010706020507" pitchFamily="18" charset="2"/>
              </a:rPr>
              <a:t>D</a:t>
            </a:r>
            <a:r>
              <a:rPr lang="en-US" baseline="-25000" dirty="0"/>
              <a:t>c</a:t>
            </a:r>
            <a:endParaRPr lang="en-US" dirty="0"/>
          </a:p>
        </p:txBody>
      </p:sp>
      <p:sp>
        <p:nvSpPr>
          <p:cNvPr id="7" name="Text Box 67">
            <a:extLst>
              <a:ext uri="{FF2B5EF4-FFF2-40B4-BE49-F238E27FC236}">
                <a16:creationId xmlns:a16="http://schemas.microsoft.com/office/drawing/2014/main" id="{5E91FD8C-22B1-EAEF-6C8F-BB200C27105F}"/>
              </a:ext>
            </a:extLst>
          </p:cNvPr>
          <p:cNvSpPr txBox="1">
            <a:spLocks noChangeArrowheads="1"/>
          </p:cNvSpPr>
          <p:nvPr/>
        </p:nvSpPr>
        <p:spPr bwMode="auto">
          <a:xfrm>
            <a:off x="2778125" y="293687"/>
            <a:ext cx="5016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8" name="Text Box 68">
            <a:extLst>
              <a:ext uri="{FF2B5EF4-FFF2-40B4-BE49-F238E27FC236}">
                <a16:creationId xmlns:a16="http://schemas.microsoft.com/office/drawing/2014/main" id="{D982F12D-9115-D032-BA5D-717D1FDA37EF}"/>
              </a:ext>
            </a:extLst>
          </p:cNvPr>
          <p:cNvSpPr txBox="1">
            <a:spLocks noChangeArrowheads="1"/>
          </p:cNvSpPr>
          <p:nvPr/>
        </p:nvSpPr>
        <p:spPr bwMode="auto">
          <a:xfrm>
            <a:off x="4800600" y="304800"/>
            <a:ext cx="5016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9" name="Text Box 69">
            <a:extLst>
              <a:ext uri="{FF2B5EF4-FFF2-40B4-BE49-F238E27FC236}">
                <a16:creationId xmlns:a16="http://schemas.microsoft.com/office/drawing/2014/main" id="{BAE90809-DC9F-32B0-C19B-1E4E92D62EA9}"/>
              </a:ext>
            </a:extLst>
          </p:cNvPr>
          <p:cNvSpPr txBox="1">
            <a:spLocks noChangeArrowheads="1"/>
          </p:cNvSpPr>
          <p:nvPr/>
        </p:nvSpPr>
        <p:spPr bwMode="auto">
          <a:xfrm>
            <a:off x="6259513" y="728662"/>
            <a:ext cx="410690"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latin typeface="Symbol" panose="05050102010706020507" pitchFamily="18" charset="2"/>
              </a:rPr>
              <a:t>D</a:t>
            </a:r>
            <a:r>
              <a:rPr lang="en-US" baseline="-25000" dirty="0"/>
              <a:t>b</a:t>
            </a:r>
            <a:endParaRPr lang="en-US" dirty="0"/>
          </a:p>
        </p:txBody>
      </p:sp>
      <p:sp>
        <p:nvSpPr>
          <p:cNvPr id="10" name="TextBox 9">
            <a:extLst>
              <a:ext uri="{FF2B5EF4-FFF2-40B4-BE49-F238E27FC236}">
                <a16:creationId xmlns:a16="http://schemas.microsoft.com/office/drawing/2014/main" id="{04986C9A-DFE6-045C-D15D-4326C7DB8C58}"/>
              </a:ext>
            </a:extLst>
          </p:cNvPr>
          <p:cNvSpPr txBox="1"/>
          <p:nvPr/>
        </p:nvSpPr>
        <p:spPr>
          <a:xfrm>
            <a:off x="3427228" y="600397"/>
            <a:ext cx="312906" cy="369332"/>
          </a:xfrm>
          <a:prstGeom prst="rect">
            <a:avLst/>
          </a:prstGeom>
          <a:noFill/>
        </p:spPr>
        <p:txBody>
          <a:bodyPr wrap="none" rtlCol="0">
            <a:spAutoFit/>
          </a:bodyPr>
          <a:lstStyle/>
          <a:p>
            <a:r>
              <a:rPr lang="en-US" i="1" dirty="0">
                <a:latin typeface="Symbol" panose="05050102010706020507" pitchFamily="18" charset="2"/>
              </a:rPr>
              <a:t>q</a:t>
            </a:r>
          </a:p>
        </p:txBody>
      </p:sp>
      <p:sp>
        <p:nvSpPr>
          <p:cNvPr id="11" name="TextBox 10">
            <a:extLst>
              <a:ext uri="{FF2B5EF4-FFF2-40B4-BE49-F238E27FC236}">
                <a16:creationId xmlns:a16="http://schemas.microsoft.com/office/drawing/2014/main" id="{FC00BF80-6320-F658-F4E1-8CC69F3DED2B}"/>
              </a:ext>
            </a:extLst>
          </p:cNvPr>
          <p:cNvSpPr txBox="1"/>
          <p:nvPr/>
        </p:nvSpPr>
        <p:spPr>
          <a:xfrm>
            <a:off x="677952" y="2057400"/>
            <a:ext cx="7475448" cy="923330"/>
          </a:xfrm>
          <a:prstGeom prst="rect">
            <a:avLst/>
          </a:prstGeom>
          <a:noFill/>
        </p:spPr>
        <p:txBody>
          <a:bodyPr wrap="square" rtlCol="0">
            <a:spAutoFit/>
          </a:bodyPr>
          <a:lstStyle/>
          <a:p>
            <a:r>
              <a:rPr lang="en-US" dirty="0"/>
              <a:t>We saw that the deformations were related to the angular displacement, </a:t>
            </a:r>
            <a:r>
              <a:rPr lang="en-US" i="1" dirty="0">
                <a:latin typeface="Symbol" panose="05050102010706020507" pitchFamily="18" charset="2"/>
              </a:rPr>
              <a:t>q</a:t>
            </a:r>
            <a:r>
              <a:rPr lang="en-US" dirty="0"/>
              <a:t>, of the beam. Let us write down that relationship explicitly in matrix-vector terms:</a:t>
            </a:r>
            <a:endParaRPr lang="en-US" i="1" dirty="0">
              <a:latin typeface="Symbol" panose="05050102010706020507" pitchFamily="18" charset="2"/>
            </a:endParaRPr>
          </a:p>
        </p:txBody>
      </p:sp>
      <p:graphicFrame>
        <p:nvGraphicFramePr>
          <p:cNvPr id="12" name="Object 11">
            <a:extLst>
              <a:ext uri="{FF2B5EF4-FFF2-40B4-BE49-F238E27FC236}">
                <a16:creationId xmlns:a16="http://schemas.microsoft.com/office/drawing/2014/main" id="{000661FA-7C54-60F7-3412-4FFAE177EFCB}"/>
              </a:ext>
            </a:extLst>
          </p:cNvPr>
          <p:cNvGraphicFramePr>
            <a:graphicFrameLocks noChangeAspect="1"/>
          </p:cNvGraphicFramePr>
          <p:nvPr>
            <p:extLst>
              <p:ext uri="{D42A27DB-BD31-4B8C-83A1-F6EECF244321}">
                <p14:modId xmlns:p14="http://schemas.microsoft.com/office/powerpoint/2010/main" val="306652050"/>
              </p:ext>
            </p:extLst>
          </p:nvPr>
        </p:nvGraphicFramePr>
        <p:xfrm>
          <a:off x="3028950" y="3290888"/>
          <a:ext cx="1774825" cy="742950"/>
        </p:xfrm>
        <a:graphic>
          <a:graphicData uri="http://schemas.openxmlformats.org/presentationml/2006/ole">
            <mc:AlternateContent xmlns:mc="http://schemas.openxmlformats.org/markup-compatibility/2006">
              <mc:Choice xmlns:v="urn:schemas-microsoft-com:vml" Requires="v">
                <p:oleObj name="Equation" r:id="rId3" imgW="1155600" imgH="482400" progId="Equation.DSMT4">
                  <p:embed/>
                </p:oleObj>
              </mc:Choice>
              <mc:Fallback>
                <p:oleObj name="Equation" r:id="rId3" imgW="1155600" imgH="482400" progId="Equation.DSMT4">
                  <p:embed/>
                  <p:pic>
                    <p:nvPicPr>
                      <p:cNvPr id="0" name=""/>
                      <p:cNvPicPr/>
                      <p:nvPr/>
                    </p:nvPicPr>
                    <p:blipFill>
                      <a:blip r:embed="rId4"/>
                      <a:stretch>
                        <a:fillRect/>
                      </a:stretch>
                    </p:blipFill>
                    <p:spPr>
                      <a:xfrm>
                        <a:off x="3028950" y="3290888"/>
                        <a:ext cx="1774825" cy="742950"/>
                      </a:xfrm>
                      <a:prstGeom prst="rect">
                        <a:avLst/>
                      </a:prstGeom>
                    </p:spPr>
                  </p:pic>
                </p:oleObj>
              </mc:Fallback>
            </mc:AlternateContent>
          </a:graphicData>
        </a:graphic>
      </p:graphicFrame>
      <p:sp>
        <p:nvSpPr>
          <p:cNvPr id="13" name="TextBox 12">
            <a:extLst>
              <a:ext uri="{FF2B5EF4-FFF2-40B4-BE49-F238E27FC236}">
                <a16:creationId xmlns:a16="http://schemas.microsoft.com/office/drawing/2014/main" id="{3E69493B-A241-2B67-2E13-82FE68C7D620}"/>
              </a:ext>
            </a:extLst>
          </p:cNvPr>
          <p:cNvSpPr txBox="1"/>
          <p:nvPr/>
        </p:nvSpPr>
        <p:spPr>
          <a:xfrm>
            <a:off x="1447800" y="4572000"/>
            <a:ext cx="5968301" cy="646331"/>
          </a:xfrm>
          <a:prstGeom prst="rect">
            <a:avLst/>
          </a:prstGeom>
          <a:noFill/>
        </p:spPr>
        <p:txBody>
          <a:bodyPr wrap="none" rtlCol="0">
            <a:spAutoFit/>
          </a:bodyPr>
          <a:lstStyle/>
          <a:p>
            <a:r>
              <a:rPr lang="en-US" dirty="0"/>
              <a:t>This deformation-displacement relation can be written as</a:t>
            </a:r>
          </a:p>
          <a:p>
            <a:endParaRPr lang="en-US" dirty="0"/>
          </a:p>
        </p:txBody>
      </p:sp>
      <p:graphicFrame>
        <p:nvGraphicFramePr>
          <p:cNvPr id="14" name="Object 13">
            <a:extLst>
              <a:ext uri="{FF2B5EF4-FFF2-40B4-BE49-F238E27FC236}">
                <a16:creationId xmlns:a16="http://schemas.microsoft.com/office/drawing/2014/main" id="{E2547DD4-31DA-8DF9-8F93-3E1DAB11E72B}"/>
              </a:ext>
            </a:extLst>
          </p:cNvPr>
          <p:cNvGraphicFramePr>
            <a:graphicFrameLocks noChangeAspect="1"/>
          </p:cNvGraphicFramePr>
          <p:nvPr>
            <p:extLst>
              <p:ext uri="{D42A27DB-BD31-4B8C-83A1-F6EECF244321}">
                <p14:modId xmlns:p14="http://schemas.microsoft.com/office/powerpoint/2010/main" val="2102285898"/>
              </p:ext>
            </p:extLst>
          </p:nvPr>
        </p:nvGraphicFramePr>
        <p:xfrm>
          <a:off x="3047090" y="5111991"/>
          <a:ext cx="1386087" cy="406586"/>
        </p:xfrm>
        <a:graphic>
          <a:graphicData uri="http://schemas.openxmlformats.org/presentationml/2006/ole">
            <mc:AlternateContent xmlns:mc="http://schemas.openxmlformats.org/markup-compatibility/2006">
              <mc:Choice xmlns:v="urn:schemas-microsoft-com:vml" Requires="v">
                <p:oleObj name="Equation" r:id="rId5" imgW="952200" imgH="279360" progId="Equation.DSMT4">
                  <p:embed/>
                </p:oleObj>
              </mc:Choice>
              <mc:Fallback>
                <p:oleObj name="Equation" r:id="rId5" imgW="952200" imgH="279360" progId="Equation.DSMT4">
                  <p:embed/>
                  <p:pic>
                    <p:nvPicPr>
                      <p:cNvPr id="0" name=""/>
                      <p:cNvPicPr/>
                      <p:nvPr/>
                    </p:nvPicPr>
                    <p:blipFill>
                      <a:blip r:embed="rId6"/>
                      <a:stretch>
                        <a:fillRect/>
                      </a:stretch>
                    </p:blipFill>
                    <p:spPr>
                      <a:xfrm>
                        <a:off x="3047090" y="5111991"/>
                        <a:ext cx="1386087" cy="406586"/>
                      </a:xfrm>
                      <a:prstGeom prst="rect">
                        <a:avLst/>
                      </a:prstGeom>
                    </p:spPr>
                  </p:pic>
                </p:oleObj>
              </mc:Fallback>
            </mc:AlternateContent>
          </a:graphicData>
        </a:graphic>
      </p:graphicFrame>
      <p:sp>
        <p:nvSpPr>
          <p:cNvPr id="15" name="TextBox 14">
            <a:extLst>
              <a:ext uri="{FF2B5EF4-FFF2-40B4-BE49-F238E27FC236}">
                <a16:creationId xmlns:a16="http://schemas.microsoft.com/office/drawing/2014/main" id="{80350AC9-ED95-5FA7-03B5-5B7F47029F17}"/>
              </a:ext>
            </a:extLst>
          </p:cNvPr>
          <p:cNvSpPr txBox="1"/>
          <p:nvPr/>
        </p:nvSpPr>
        <p:spPr>
          <a:xfrm>
            <a:off x="999073" y="5760006"/>
            <a:ext cx="6028253" cy="369332"/>
          </a:xfrm>
          <a:prstGeom prst="rect">
            <a:avLst/>
          </a:prstGeom>
          <a:noFill/>
        </p:spPr>
        <p:txBody>
          <a:bodyPr wrap="none" rtlCol="0">
            <a:spAutoFit/>
          </a:bodyPr>
          <a:lstStyle/>
          <a:p>
            <a:r>
              <a:rPr lang="en-US" dirty="0"/>
              <a:t>where [E]</a:t>
            </a:r>
            <a:r>
              <a:rPr lang="en-US" baseline="30000" dirty="0"/>
              <a:t>T</a:t>
            </a:r>
            <a:r>
              <a:rPr lang="en-US" dirty="0"/>
              <a:t> is the transpose of the equilibrium matrix and </a:t>
            </a:r>
          </a:p>
        </p:txBody>
      </p:sp>
      <p:graphicFrame>
        <p:nvGraphicFramePr>
          <p:cNvPr id="16" name="Object 15">
            <a:extLst>
              <a:ext uri="{FF2B5EF4-FFF2-40B4-BE49-F238E27FC236}">
                <a16:creationId xmlns:a16="http://schemas.microsoft.com/office/drawing/2014/main" id="{69BA66C7-B7EF-9937-5A85-17A03AE75038}"/>
              </a:ext>
            </a:extLst>
          </p:cNvPr>
          <p:cNvGraphicFramePr>
            <a:graphicFrameLocks noChangeAspect="1"/>
          </p:cNvGraphicFramePr>
          <p:nvPr>
            <p:extLst>
              <p:ext uri="{D42A27DB-BD31-4B8C-83A1-F6EECF244321}">
                <p14:modId xmlns:p14="http://schemas.microsoft.com/office/powerpoint/2010/main" val="2145934990"/>
              </p:ext>
            </p:extLst>
          </p:nvPr>
        </p:nvGraphicFramePr>
        <p:xfrm>
          <a:off x="7059613" y="5751513"/>
          <a:ext cx="1092200" cy="428625"/>
        </p:xfrm>
        <a:graphic>
          <a:graphicData uri="http://schemas.openxmlformats.org/presentationml/2006/ole">
            <mc:AlternateContent xmlns:mc="http://schemas.openxmlformats.org/markup-compatibility/2006">
              <mc:Choice xmlns:v="urn:schemas-microsoft-com:vml" Requires="v">
                <p:oleObj name="Equation" r:id="rId7" imgW="647640" imgH="253800" progId="Equation.DSMT4">
                  <p:embed/>
                </p:oleObj>
              </mc:Choice>
              <mc:Fallback>
                <p:oleObj name="Equation" r:id="rId7" imgW="647640" imgH="253800" progId="Equation.DSMT4">
                  <p:embed/>
                  <p:pic>
                    <p:nvPicPr>
                      <p:cNvPr id="0" name=""/>
                      <p:cNvPicPr/>
                      <p:nvPr/>
                    </p:nvPicPr>
                    <p:blipFill>
                      <a:blip r:embed="rId8"/>
                      <a:stretch>
                        <a:fillRect/>
                      </a:stretch>
                    </p:blipFill>
                    <p:spPr>
                      <a:xfrm>
                        <a:off x="7059613" y="5751513"/>
                        <a:ext cx="1092200" cy="428625"/>
                      </a:xfrm>
                      <a:prstGeom prst="rect">
                        <a:avLst/>
                      </a:prstGeom>
                    </p:spPr>
                  </p:pic>
                </p:oleObj>
              </mc:Fallback>
            </mc:AlternateContent>
          </a:graphicData>
        </a:graphic>
      </p:graphicFrame>
      <p:sp>
        <p:nvSpPr>
          <p:cNvPr id="17" name="TextBox 16">
            <a:extLst>
              <a:ext uri="{FF2B5EF4-FFF2-40B4-BE49-F238E27FC236}">
                <a16:creationId xmlns:a16="http://schemas.microsoft.com/office/drawing/2014/main" id="{D28641E0-F607-E374-4F28-11525C5AD009}"/>
              </a:ext>
            </a:extLst>
          </p:cNvPr>
          <p:cNvSpPr txBox="1"/>
          <p:nvPr/>
        </p:nvSpPr>
        <p:spPr>
          <a:xfrm>
            <a:off x="1080432" y="6308775"/>
            <a:ext cx="2659702" cy="369332"/>
          </a:xfrm>
          <a:prstGeom prst="rect">
            <a:avLst/>
          </a:prstGeom>
          <a:noFill/>
        </p:spPr>
        <p:txBody>
          <a:bodyPr wrap="none" rtlCol="0">
            <a:spAutoFit/>
          </a:bodyPr>
          <a:lstStyle/>
          <a:p>
            <a:r>
              <a:rPr lang="en-US" dirty="0"/>
              <a:t>is a displacement vector</a:t>
            </a:r>
          </a:p>
        </p:txBody>
      </p:sp>
      <p:graphicFrame>
        <p:nvGraphicFramePr>
          <p:cNvPr id="18" name="Object 17">
            <a:extLst>
              <a:ext uri="{FF2B5EF4-FFF2-40B4-BE49-F238E27FC236}">
                <a16:creationId xmlns:a16="http://schemas.microsoft.com/office/drawing/2014/main" id="{C79F2021-5704-D903-F38E-A6D1BB4007D3}"/>
              </a:ext>
            </a:extLst>
          </p:cNvPr>
          <p:cNvGraphicFramePr>
            <a:graphicFrameLocks noChangeAspect="1"/>
          </p:cNvGraphicFramePr>
          <p:nvPr>
            <p:extLst>
              <p:ext uri="{D42A27DB-BD31-4B8C-83A1-F6EECF244321}">
                <p14:modId xmlns:p14="http://schemas.microsoft.com/office/powerpoint/2010/main" val="3723516635"/>
              </p:ext>
            </p:extLst>
          </p:nvPr>
        </p:nvGraphicFramePr>
        <p:xfrm>
          <a:off x="5443332" y="5167313"/>
          <a:ext cx="1632361" cy="413256"/>
        </p:xfrm>
        <a:graphic>
          <a:graphicData uri="http://schemas.openxmlformats.org/presentationml/2006/ole">
            <mc:AlternateContent xmlns:mc="http://schemas.openxmlformats.org/markup-compatibility/2006">
              <mc:Choice xmlns:v="urn:schemas-microsoft-com:vml" Requires="v">
                <p:oleObj name="Equation" r:id="rId9" imgW="1002960" imgH="253800" progId="Equation.DSMT4">
                  <p:embed/>
                </p:oleObj>
              </mc:Choice>
              <mc:Fallback>
                <p:oleObj name="Equation" r:id="rId9" imgW="1002960" imgH="253800" progId="Equation.DSMT4">
                  <p:embed/>
                  <p:pic>
                    <p:nvPicPr>
                      <p:cNvPr id="0" name=""/>
                      <p:cNvPicPr/>
                      <p:nvPr/>
                    </p:nvPicPr>
                    <p:blipFill>
                      <a:blip r:embed="rId10"/>
                      <a:stretch>
                        <a:fillRect/>
                      </a:stretch>
                    </p:blipFill>
                    <p:spPr>
                      <a:xfrm>
                        <a:off x="5443332" y="5167313"/>
                        <a:ext cx="1632361" cy="413256"/>
                      </a:xfrm>
                      <a:prstGeom prst="rect">
                        <a:avLst/>
                      </a:prstGeom>
                    </p:spPr>
                  </p:pic>
                </p:oleObj>
              </mc:Fallback>
            </mc:AlternateContent>
          </a:graphicData>
        </a:graphic>
      </p:graphicFrame>
    </p:spTree>
    <p:extLst>
      <p:ext uri="{BB962C8B-B14F-4D97-AF65-F5344CB8AC3E}">
        <p14:creationId xmlns:p14="http://schemas.microsoft.com/office/powerpoint/2010/main" val="418394842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Object 1">
            <a:extLst>
              <a:ext uri="{FF2B5EF4-FFF2-40B4-BE49-F238E27FC236}">
                <a16:creationId xmlns:a16="http://schemas.microsoft.com/office/drawing/2014/main" id="{DE47DA28-F778-A7A2-3FE3-0F6F13DDC5DE}"/>
              </a:ext>
            </a:extLst>
          </p:cNvPr>
          <p:cNvGraphicFramePr>
            <a:graphicFrameLocks noChangeAspect="1"/>
          </p:cNvGraphicFramePr>
          <p:nvPr>
            <p:extLst>
              <p:ext uri="{D42A27DB-BD31-4B8C-83A1-F6EECF244321}">
                <p14:modId xmlns:p14="http://schemas.microsoft.com/office/powerpoint/2010/main" val="455595799"/>
              </p:ext>
            </p:extLst>
          </p:nvPr>
        </p:nvGraphicFramePr>
        <p:xfrm>
          <a:off x="3537155" y="2020146"/>
          <a:ext cx="1523795" cy="446980"/>
        </p:xfrm>
        <a:graphic>
          <a:graphicData uri="http://schemas.openxmlformats.org/presentationml/2006/ole">
            <mc:AlternateContent xmlns:mc="http://schemas.openxmlformats.org/markup-compatibility/2006">
              <mc:Choice xmlns:v="urn:schemas-microsoft-com:vml" Requires="v">
                <p:oleObj name="Equation" r:id="rId3" imgW="952200" imgH="279360" progId="Equation.DSMT4">
                  <p:embed/>
                </p:oleObj>
              </mc:Choice>
              <mc:Fallback>
                <p:oleObj name="Equation" r:id="rId3" imgW="952200" imgH="279360" progId="Equation.DSMT4">
                  <p:embed/>
                  <p:pic>
                    <p:nvPicPr>
                      <p:cNvPr id="14" name="Object 13">
                        <a:extLst>
                          <a:ext uri="{FF2B5EF4-FFF2-40B4-BE49-F238E27FC236}">
                            <a16:creationId xmlns:a16="http://schemas.microsoft.com/office/drawing/2014/main" id="{E2547DD4-31DA-8DF9-8F93-3E1DAB11E72B}"/>
                          </a:ext>
                        </a:extLst>
                      </p:cNvPr>
                      <p:cNvPicPr/>
                      <p:nvPr/>
                    </p:nvPicPr>
                    <p:blipFill>
                      <a:blip r:embed="rId4"/>
                      <a:stretch>
                        <a:fillRect/>
                      </a:stretch>
                    </p:blipFill>
                    <p:spPr>
                      <a:xfrm>
                        <a:off x="3537155" y="2020146"/>
                        <a:ext cx="1523795" cy="446980"/>
                      </a:xfrm>
                      <a:prstGeom prst="rect">
                        <a:avLst/>
                      </a:prstGeom>
                    </p:spPr>
                  </p:pic>
                </p:oleObj>
              </mc:Fallback>
            </mc:AlternateContent>
          </a:graphicData>
        </a:graphic>
      </p:graphicFrame>
      <p:sp>
        <p:nvSpPr>
          <p:cNvPr id="3" name="TextBox 2">
            <a:extLst>
              <a:ext uri="{FF2B5EF4-FFF2-40B4-BE49-F238E27FC236}">
                <a16:creationId xmlns:a16="http://schemas.microsoft.com/office/drawing/2014/main" id="{38423BC7-BBBD-BA3D-277C-9801A714F99F}"/>
              </a:ext>
            </a:extLst>
          </p:cNvPr>
          <p:cNvSpPr txBox="1"/>
          <p:nvPr/>
        </p:nvSpPr>
        <p:spPr>
          <a:xfrm>
            <a:off x="1023561" y="381000"/>
            <a:ext cx="7129840" cy="646331"/>
          </a:xfrm>
          <a:prstGeom prst="rect">
            <a:avLst/>
          </a:prstGeom>
          <a:noFill/>
        </p:spPr>
        <p:txBody>
          <a:bodyPr wrap="square" rtlCol="0">
            <a:spAutoFit/>
          </a:bodyPr>
          <a:lstStyle/>
          <a:p>
            <a:r>
              <a:rPr lang="en-US" dirty="0"/>
              <a:t>To find the compatibility equations for the deformations we must find a [S] which satisfies</a:t>
            </a:r>
          </a:p>
        </p:txBody>
      </p:sp>
      <p:graphicFrame>
        <p:nvGraphicFramePr>
          <p:cNvPr id="4" name="Object 3">
            <a:extLst>
              <a:ext uri="{FF2B5EF4-FFF2-40B4-BE49-F238E27FC236}">
                <a16:creationId xmlns:a16="http://schemas.microsoft.com/office/drawing/2014/main" id="{CD18262C-2E0A-7D14-D600-95E4AFCF422F}"/>
              </a:ext>
            </a:extLst>
          </p:cNvPr>
          <p:cNvGraphicFramePr>
            <a:graphicFrameLocks noChangeAspect="1"/>
          </p:cNvGraphicFramePr>
          <p:nvPr>
            <p:extLst>
              <p:ext uri="{D42A27DB-BD31-4B8C-83A1-F6EECF244321}">
                <p14:modId xmlns:p14="http://schemas.microsoft.com/office/powerpoint/2010/main" val="23697652"/>
              </p:ext>
            </p:extLst>
          </p:nvPr>
        </p:nvGraphicFramePr>
        <p:xfrm>
          <a:off x="3435709" y="1186914"/>
          <a:ext cx="1325562" cy="407987"/>
        </p:xfrm>
        <a:graphic>
          <a:graphicData uri="http://schemas.openxmlformats.org/presentationml/2006/ole">
            <mc:AlternateContent xmlns:mc="http://schemas.openxmlformats.org/markup-compatibility/2006">
              <mc:Choice xmlns:v="urn:schemas-microsoft-com:vml" Requires="v">
                <p:oleObj name="Equation" r:id="rId5" imgW="825480" imgH="253800" progId="Equation.DSMT4">
                  <p:embed/>
                </p:oleObj>
              </mc:Choice>
              <mc:Fallback>
                <p:oleObj name="Equation" r:id="rId5" imgW="825480" imgH="253800" progId="Equation.DSMT4">
                  <p:embed/>
                  <p:pic>
                    <p:nvPicPr>
                      <p:cNvPr id="0" name=""/>
                      <p:cNvPicPr/>
                      <p:nvPr/>
                    </p:nvPicPr>
                    <p:blipFill>
                      <a:blip r:embed="rId6"/>
                      <a:stretch>
                        <a:fillRect/>
                      </a:stretch>
                    </p:blipFill>
                    <p:spPr>
                      <a:xfrm>
                        <a:off x="3435709" y="1186914"/>
                        <a:ext cx="1325562" cy="407987"/>
                      </a:xfrm>
                      <a:prstGeom prst="rect">
                        <a:avLst/>
                      </a:prstGeom>
                    </p:spPr>
                  </p:pic>
                </p:oleObj>
              </mc:Fallback>
            </mc:AlternateContent>
          </a:graphicData>
        </a:graphic>
      </p:graphicFrame>
      <p:sp>
        <p:nvSpPr>
          <p:cNvPr id="5" name="TextBox 4">
            <a:extLst>
              <a:ext uri="{FF2B5EF4-FFF2-40B4-BE49-F238E27FC236}">
                <a16:creationId xmlns:a16="http://schemas.microsoft.com/office/drawing/2014/main" id="{A8D2C9D3-670D-DCD1-A51C-1596E424047D}"/>
              </a:ext>
            </a:extLst>
          </p:cNvPr>
          <p:cNvSpPr txBox="1"/>
          <p:nvPr/>
        </p:nvSpPr>
        <p:spPr>
          <a:xfrm>
            <a:off x="1219200" y="2057400"/>
            <a:ext cx="2069797" cy="369332"/>
          </a:xfrm>
          <a:prstGeom prst="rect">
            <a:avLst/>
          </a:prstGeom>
          <a:noFill/>
        </p:spPr>
        <p:txBody>
          <a:bodyPr wrap="none" rtlCol="0">
            <a:spAutoFit/>
          </a:bodyPr>
          <a:lstStyle/>
          <a:p>
            <a:r>
              <a:rPr lang="en-US" dirty="0"/>
              <a:t>From the last slide</a:t>
            </a:r>
          </a:p>
        </p:txBody>
      </p:sp>
      <p:sp>
        <p:nvSpPr>
          <p:cNvPr id="6" name="TextBox 5">
            <a:extLst>
              <a:ext uri="{FF2B5EF4-FFF2-40B4-BE49-F238E27FC236}">
                <a16:creationId xmlns:a16="http://schemas.microsoft.com/office/drawing/2014/main" id="{0306425B-D243-B02C-C3DB-991EFEC8B94C}"/>
              </a:ext>
            </a:extLst>
          </p:cNvPr>
          <p:cNvSpPr txBox="1"/>
          <p:nvPr/>
        </p:nvSpPr>
        <p:spPr>
          <a:xfrm>
            <a:off x="5410200" y="2038773"/>
            <a:ext cx="1915909" cy="369332"/>
          </a:xfrm>
          <a:prstGeom prst="rect">
            <a:avLst/>
          </a:prstGeom>
          <a:noFill/>
        </p:spPr>
        <p:txBody>
          <a:bodyPr wrap="none" rtlCol="0">
            <a:spAutoFit/>
          </a:bodyPr>
          <a:lstStyle/>
          <a:p>
            <a:r>
              <a:rPr lang="en-US" dirty="0"/>
              <a:t>so we must have</a:t>
            </a:r>
          </a:p>
        </p:txBody>
      </p:sp>
      <p:graphicFrame>
        <p:nvGraphicFramePr>
          <p:cNvPr id="7" name="Object 6">
            <a:extLst>
              <a:ext uri="{FF2B5EF4-FFF2-40B4-BE49-F238E27FC236}">
                <a16:creationId xmlns:a16="http://schemas.microsoft.com/office/drawing/2014/main" id="{E5AB6D3B-6D07-F2DA-93F3-D35646F17057}"/>
              </a:ext>
            </a:extLst>
          </p:cNvPr>
          <p:cNvGraphicFramePr>
            <a:graphicFrameLocks noChangeAspect="1"/>
          </p:cNvGraphicFramePr>
          <p:nvPr>
            <p:extLst>
              <p:ext uri="{D42A27DB-BD31-4B8C-83A1-F6EECF244321}">
                <p14:modId xmlns:p14="http://schemas.microsoft.com/office/powerpoint/2010/main" val="4024288106"/>
              </p:ext>
            </p:extLst>
          </p:nvPr>
        </p:nvGraphicFramePr>
        <p:xfrm>
          <a:off x="3398838" y="2743200"/>
          <a:ext cx="1828078" cy="446980"/>
        </p:xfrm>
        <a:graphic>
          <a:graphicData uri="http://schemas.openxmlformats.org/presentationml/2006/ole">
            <mc:AlternateContent xmlns:mc="http://schemas.openxmlformats.org/markup-compatibility/2006">
              <mc:Choice xmlns:v="urn:schemas-microsoft-com:vml" Requires="v">
                <p:oleObj name="Equation" r:id="rId7" imgW="1143000" imgH="279360" progId="Equation.DSMT4">
                  <p:embed/>
                </p:oleObj>
              </mc:Choice>
              <mc:Fallback>
                <p:oleObj name="Equation" r:id="rId7" imgW="1143000" imgH="279360" progId="Equation.DSMT4">
                  <p:embed/>
                  <p:pic>
                    <p:nvPicPr>
                      <p:cNvPr id="0" name=""/>
                      <p:cNvPicPr/>
                      <p:nvPr/>
                    </p:nvPicPr>
                    <p:blipFill>
                      <a:blip r:embed="rId8"/>
                      <a:stretch>
                        <a:fillRect/>
                      </a:stretch>
                    </p:blipFill>
                    <p:spPr>
                      <a:xfrm>
                        <a:off x="3398838" y="2743200"/>
                        <a:ext cx="1828078" cy="446980"/>
                      </a:xfrm>
                      <a:prstGeom prst="rect">
                        <a:avLst/>
                      </a:prstGeom>
                    </p:spPr>
                  </p:pic>
                </p:oleObj>
              </mc:Fallback>
            </mc:AlternateContent>
          </a:graphicData>
        </a:graphic>
      </p:graphicFrame>
      <p:sp>
        <p:nvSpPr>
          <p:cNvPr id="8" name="TextBox 7">
            <a:extLst>
              <a:ext uri="{FF2B5EF4-FFF2-40B4-BE49-F238E27FC236}">
                <a16:creationId xmlns:a16="http://schemas.microsoft.com/office/drawing/2014/main" id="{6EA8D351-5B91-FC6E-CD64-170EFF511194}"/>
              </a:ext>
            </a:extLst>
          </p:cNvPr>
          <p:cNvSpPr txBox="1"/>
          <p:nvPr/>
        </p:nvSpPr>
        <p:spPr>
          <a:xfrm>
            <a:off x="1406565" y="3466254"/>
            <a:ext cx="4168770" cy="369332"/>
          </a:xfrm>
          <a:prstGeom prst="rect">
            <a:avLst/>
          </a:prstGeom>
          <a:noFill/>
        </p:spPr>
        <p:txBody>
          <a:bodyPr wrap="none" rtlCol="0">
            <a:spAutoFit/>
          </a:bodyPr>
          <a:lstStyle/>
          <a:p>
            <a:r>
              <a:rPr lang="en-US" dirty="0"/>
              <a:t>for all displacements. This is possible if</a:t>
            </a:r>
          </a:p>
        </p:txBody>
      </p:sp>
      <p:graphicFrame>
        <p:nvGraphicFramePr>
          <p:cNvPr id="9" name="Object 8">
            <a:extLst>
              <a:ext uri="{FF2B5EF4-FFF2-40B4-BE49-F238E27FC236}">
                <a16:creationId xmlns:a16="http://schemas.microsoft.com/office/drawing/2014/main" id="{D4339DF4-8E64-DAC4-FDAC-0FE01D77227A}"/>
              </a:ext>
            </a:extLst>
          </p:cNvPr>
          <p:cNvGraphicFramePr>
            <a:graphicFrameLocks noChangeAspect="1"/>
          </p:cNvGraphicFramePr>
          <p:nvPr>
            <p:extLst>
              <p:ext uri="{D42A27DB-BD31-4B8C-83A1-F6EECF244321}">
                <p14:modId xmlns:p14="http://schemas.microsoft.com/office/powerpoint/2010/main" val="1587191190"/>
              </p:ext>
            </p:extLst>
          </p:nvPr>
        </p:nvGraphicFramePr>
        <p:xfrm>
          <a:off x="5639490" y="3364098"/>
          <a:ext cx="1457327" cy="471488"/>
        </p:xfrm>
        <a:graphic>
          <a:graphicData uri="http://schemas.openxmlformats.org/presentationml/2006/ole">
            <mc:AlternateContent xmlns:mc="http://schemas.openxmlformats.org/markup-compatibility/2006">
              <mc:Choice xmlns:v="urn:schemas-microsoft-com:vml" Requires="v">
                <p:oleObj name="Equation" r:id="rId9" imgW="863280" imgH="279360" progId="Equation.DSMT4">
                  <p:embed/>
                </p:oleObj>
              </mc:Choice>
              <mc:Fallback>
                <p:oleObj name="Equation" r:id="rId9" imgW="863280" imgH="279360" progId="Equation.DSMT4">
                  <p:embed/>
                  <p:pic>
                    <p:nvPicPr>
                      <p:cNvPr id="0" name=""/>
                      <p:cNvPicPr/>
                      <p:nvPr/>
                    </p:nvPicPr>
                    <p:blipFill>
                      <a:blip r:embed="rId10"/>
                      <a:stretch>
                        <a:fillRect/>
                      </a:stretch>
                    </p:blipFill>
                    <p:spPr>
                      <a:xfrm>
                        <a:off x="5639490" y="3364098"/>
                        <a:ext cx="1457327" cy="471488"/>
                      </a:xfrm>
                      <a:prstGeom prst="rect">
                        <a:avLst/>
                      </a:prstGeom>
                    </p:spPr>
                  </p:pic>
                </p:oleObj>
              </mc:Fallback>
            </mc:AlternateContent>
          </a:graphicData>
        </a:graphic>
      </p:graphicFrame>
      <p:sp>
        <p:nvSpPr>
          <p:cNvPr id="10" name="TextBox 9">
            <a:extLst>
              <a:ext uri="{FF2B5EF4-FFF2-40B4-BE49-F238E27FC236}">
                <a16:creationId xmlns:a16="http://schemas.microsoft.com/office/drawing/2014/main" id="{490A3BB3-7D88-0152-DED1-201D23B7CA69}"/>
              </a:ext>
            </a:extLst>
          </p:cNvPr>
          <p:cNvSpPr txBox="1"/>
          <p:nvPr/>
        </p:nvSpPr>
        <p:spPr>
          <a:xfrm>
            <a:off x="1524000" y="4267200"/>
            <a:ext cx="5410200" cy="646331"/>
          </a:xfrm>
          <a:prstGeom prst="rect">
            <a:avLst/>
          </a:prstGeom>
          <a:noFill/>
        </p:spPr>
        <p:txBody>
          <a:bodyPr wrap="square" rtlCol="0">
            <a:spAutoFit/>
          </a:bodyPr>
          <a:lstStyle/>
          <a:p>
            <a:r>
              <a:rPr lang="en-US" dirty="0"/>
              <a:t>or, taking the transpose, we must find an [S]</a:t>
            </a:r>
            <a:r>
              <a:rPr lang="en-US" baseline="30000" dirty="0"/>
              <a:t>T</a:t>
            </a:r>
            <a:r>
              <a:rPr lang="en-US" dirty="0"/>
              <a:t> which satisfies</a:t>
            </a:r>
          </a:p>
        </p:txBody>
      </p:sp>
      <p:graphicFrame>
        <p:nvGraphicFramePr>
          <p:cNvPr id="11" name="Object 10">
            <a:extLst>
              <a:ext uri="{FF2B5EF4-FFF2-40B4-BE49-F238E27FC236}">
                <a16:creationId xmlns:a16="http://schemas.microsoft.com/office/drawing/2014/main" id="{8DCCFB10-FB08-33F2-A56D-5E6D7BCDDBD5}"/>
              </a:ext>
            </a:extLst>
          </p:cNvPr>
          <p:cNvGraphicFramePr>
            <a:graphicFrameLocks noChangeAspect="1"/>
          </p:cNvGraphicFramePr>
          <p:nvPr>
            <p:extLst>
              <p:ext uri="{D42A27DB-BD31-4B8C-83A1-F6EECF244321}">
                <p14:modId xmlns:p14="http://schemas.microsoft.com/office/powerpoint/2010/main" val="963464815"/>
              </p:ext>
            </p:extLst>
          </p:nvPr>
        </p:nvGraphicFramePr>
        <p:xfrm>
          <a:off x="3281363" y="4773613"/>
          <a:ext cx="1563687" cy="471487"/>
        </p:xfrm>
        <a:graphic>
          <a:graphicData uri="http://schemas.openxmlformats.org/presentationml/2006/ole">
            <mc:AlternateContent xmlns:mc="http://schemas.openxmlformats.org/markup-compatibility/2006">
              <mc:Choice xmlns:v="urn:schemas-microsoft-com:vml" Requires="v">
                <p:oleObj name="Equation" r:id="rId11" imgW="927000" imgH="279360" progId="Equation.DSMT4">
                  <p:embed/>
                </p:oleObj>
              </mc:Choice>
              <mc:Fallback>
                <p:oleObj name="Equation" r:id="rId11" imgW="927000" imgH="279360" progId="Equation.DSMT4">
                  <p:embed/>
                  <p:pic>
                    <p:nvPicPr>
                      <p:cNvPr id="0" name=""/>
                      <p:cNvPicPr/>
                      <p:nvPr/>
                    </p:nvPicPr>
                    <p:blipFill>
                      <a:blip r:embed="rId12"/>
                      <a:stretch>
                        <a:fillRect/>
                      </a:stretch>
                    </p:blipFill>
                    <p:spPr>
                      <a:xfrm>
                        <a:off x="3281363" y="4773613"/>
                        <a:ext cx="1563687" cy="471487"/>
                      </a:xfrm>
                      <a:prstGeom prst="rect">
                        <a:avLst/>
                      </a:prstGeom>
                    </p:spPr>
                  </p:pic>
                </p:oleObj>
              </mc:Fallback>
            </mc:AlternateContent>
          </a:graphicData>
        </a:graphic>
      </p:graphicFrame>
      <p:sp>
        <p:nvSpPr>
          <p:cNvPr id="12" name="TextBox 11">
            <a:extLst>
              <a:ext uri="{FF2B5EF4-FFF2-40B4-BE49-F238E27FC236}">
                <a16:creationId xmlns:a16="http://schemas.microsoft.com/office/drawing/2014/main" id="{F5F9E5A3-8AA0-C43F-122E-D64E60FA2636}"/>
              </a:ext>
            </a:extLst>
          </p:cNvPr>
          <p:cNvSpPr txBox="1"/>
          <p:nvPr/>
        </p:nvSpPr>
        <p:spPr>
          <a:xfrm>
            <a:off x="1600201" y="5572297"/>
            <a:ext cx="6553200" cy="1200329"/>
          </a:xfrm>
          <a:prstGeom prst="rect">
            <a:avLst/>
          </a:prstGeom>
          <a:noFill/>
        </p:spPr>
        <p:txBody>
          <a:bodyPr wrap="square" rtlCol="0">
            <a:spAutoFit/>
          </a:bodyPr>
          <a:lstStyle/>
          <a:p>
            <a:r>
              <a:rPr lang="en-US" dirty="0"/>
              <a:t>This equations says that the columns of the  [S]</a:t>
            </a:r>
            <a:r>
              <a:rPr lang="en-US" baseline="30000" dirty="0"/>
              <a:t>T</a:t>
            </a:r>
            <a:r>
              <a:rPr lang="en-US" dirty="0"/>
              <a:t> matrix are solutions to the homogeneous equilibrium equations so the [S] matrix is obtained by taking the transpose of those homogeneous solutions</a:t>
            </a:r>
          </a:p>
        </p:txBody>
      </p:sp>
    </p:spTree>
    <p:extLst>
      <p:ext uri="{BB962C8B-B14F-4D97-AF65-F5344CB8AC3E}">
        <p14:creationId xmlns:p14="http://schemas.microsoft.com/office/powerpoint/2010/main" val="235384605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a:extLst>
              <a:ext uri="{FF2B5EF4-FFF2-40B4-BE49-F238E27FC236}">
                <a16:creationId xmlns:a16="http://schemas.microsoft.com/office/drawing/2014/main" id="{A3154EA0-DB68-1F1E-18C3-B361ACAE8B0B}"/>
              </a:ext>
            </a:extLst>
          </p:cNvPr>
          <p:cNvSpPr txBox="1"/>
          <p:nvPr/>
        </p:nvSpPr>
        <p:spPr>
          <a:xfrm>
            <a:off x="609600" y="685800"/>
            <a:ext cx="7086600" cy="646331"/>
          </a:xfrm>
          <a:prstGeom prst="rect">
            <a:avLst/>
          </a:prstGeom>
          <a:noFill/>
        </p:spPr>
        <p:txBody>
          <a:bodyPr wrap="square" rtlCol="0">
            <a:spAutoFit/>
          </a:bodyPr>
          <a:lstStyle/>
          <a:p>
            <a:r>
              <a:rPr lang="en-US" dirty="0"/>
              <a:t>The MATLAB function null finds homogeneous solutions. Taking the transpose then gives [S]:</a:t>
            </a:r>
          </a:p>
        </p:txBody>
      </p:sp>
      <p:sp>
        <p:nvSpPr>
          <p:cNvPr id="6" name="TextBox 5">
            <a:extLst>
              <a:ext uri="{FF2B5EF4-FFF2-40B4-BE49-F238E27FC236}">
                <a16:creationId xmlns:a16="http://schemas.microsoft.com/office/drawing/2014/main" id="{9E5F1754-393C-70DC-AC25-9B160102C017}"/>
              </a:ext>
            </a:extLst>
          </p:cNvPr>
          <p:cNvSpPr txBox="1"/>
          <p:nvPr/>
        </p:nvSpPr>
        <p:spPr>
          <a:xfrm>
            <a:off x="1524000" y="1674674"/>
            <a:ext cx="4572000" cy="1200329"/>
          </a:xfrm>
          <a:prstGeom prst="rect">
            <a:avLst/>
          </a:prstGeom>
          <a:noFill/>
        </p:spPr>
        <p:txBody>
          <a:bodyPr wrap="square">
            <a:spAutoFit/>
          </a:bodyPr>
          <a:lstStyle/>
          <a:p>
            <a:r>
              <a:rPr lang="en-US" dirty="0"/>
              <a:t>S=null(E).'</a:t>
            </a:r>
          </a:p>
          <a:p>
            <a:r>
              <a:rPr lang="en-US" dirty="0"/>
              <a:t> </a:t>
            </a:r>
          </a:p>
          <a:p>
            <a:r>
              <a:rPr lang="en-US" dirty="0"/>
              <a:t>S = [-1/2, 1]</a:t>
            </a:r>
          </a:p>
          <a:p>
            <a:r>
              <a:rPr lang="en-US" dirty="0"/>
              <a:t> </a:t>
            </a:r>
          </a:p>
        </p:txBody>
      </p:sp>
      <p:sp>
        <p:nvSpPr>
          <p:cNvPr id="7" name="TextBox 6">
            <a:extLst>
              <a:ext uri="{FF2B5EF4-FFF2-40B4-BE49-F238E27FC236}">
                <a16:creationId xmlns:a16="http://schemas.microsoft.com/office/drawing/2014/main" id="{2116C40A-48E5-2ED9-22EC-5ADD5F002369}"/>
              </a:ext>
            </a:extLst>
          </p:cNvPr>
          <p:cNvSpPr txBox="1"/>
          <p:nvPr/>
        </p:nvSpPr>
        <p:spPr>
          <a:xfrm>
            <a:off x="647700" y="2971800"/>
            <a:ext cx="7848600" cy="646331"/>
          </a:xfrm>
          <a:prstGeom prst="rect">
            <a:avLst/>
          </a:prstGeom>
          <a:noFill/>
        </p:spPr>
        <p:txBody>
          <a:bodyPr wrap="square" rtlCol="0">
            <a:spAutoFit/>
          </a:bodyPr>
          <a:lstStyle/>
          <a:p>
            <a:r>
              <a:rPr lang="en-US" dirty="0"/>
              <a:t>Before we obtained [S] = [1 -2] which is just -1/2 times the output of null. Either is a legitimate compatibility matrix that leads to the same solution. </a:t>
            </a:r>
          </a:p>
        </p:txBody>
      </p:sp>
    </p:spTree>
    <p:extLst>
      <p:ext uri="{BB962C8B-B14F-4D97-AF65-F5344CB8AC3E}">
        <p14:creationId xmlns:p14="http://schemas.microsoft.com/office/powerpoint/2010/main" val="31021865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715D222E-9A68-BE5D-FDD9-C98A42E46566}"/>
              </a:ext>
            </a:extLst>
          </p:cNvPr>
          <p:cNvSpPr txBox="1"/>
          <p:nvPr/>
        </p:nvSpPr>
        <p:spPr>
          <a:xfrm>
            <a:off x="685800" y="304800"/>
            <a:ext cx="7772400" cy="923330"/>
          </a:xfrm>
          <a:prstGeom prst="rect">
            <a:avLst/>
          </a:prstGeom>
          <a:noFill/>
        </p:spPr>
        <p:txBody>
          <a:bodyPr wrap="square" rtlCol="0">
            <a:spAutoFit/>
          </a:bodyPr>
          <a:lstStyle/>
          <a:p>
            <a:r>
              <a:rPr lang="en-US" dirty="0"/>
              <a:t>Thus, we can solve a statically indeterminate problem knowing just the equilibrium equations and the flexibility matrix. Here is an example for our beam problem with MATLAB:</a:t>
            </a:r>
          </a:p>
        </p:txBody>
      </p:sp>
      <p:sp>
        <p:nvSpPr>
          <p:cNvPr id="4" name="TextBox 3">
            <a:extLst>
              <a:ext uri="{FF2B5EF4-FFF2-40B4-BE49-F238E27FC236}">
                <a16:creationId xmlns:a16="http://schemas.microsoft.com/office/drawing/2014/main" id="{09519AA1-C6D4-DCDC-6503-FC5E59428ADD}"/>
              </a:ext>
            </a:extLst>
          </p:cNvPr>
          <p:cNvSpPr txBox="1"/>
          <p:nvPr/>
        </p:nvSpPr>
        <p:spPr>
          <a:xfrm>
            <a:off x="1143000" y="1752600"/>
            <a:ext cx="6629400" cy="3293209"/>
          </a:xfrm>
          <a:prstGeom prst="rect">
            <a:avLst/>
          </a:prstGeom>
          <a:noFill/>
        </p:spPr>
        <p:txBody>
          <a:bodyPr wrap="square">
            <a:spAutoFit/>
          </a:bodyPr>
          <a:lstStyle/>
          <a:p>
            <a:r>
              <a:rPr lang="en-US" sz="1600" dirty="0" err="1"/>
              <a:t>syms</a:t>
            </a:r>
            <a:r>
              <a:rPr lang="en-US" sz="1600" dirty="0"/>
              <a:t> B C L w k	% symbolic variables</a:t>
            </a:r>
          </a:p>
          <a:p>
            <a:r>
              <a:rPr lang="en-US" sz="1600" dirty="0"/>
              <a:t>E = [ L L/2];		% equilibrium matrix (vector)</a:t>
            </a:r>
          </a:p>
          <a:p>
            <a:r>
              <a:rPr lang="en-US" sz="1600" dirty="0"/>
              <a:t>P = 3*w*L^2/8;	% load vector (moment in moment equation)</a:t>
            </a:r>
          </a:p>
          <a:p>
            <a:r>
              <a:rPr lang="en-US" sz="1600" dirty="0"/>
              <a:t>S= null(E).';	% compute compatibility matrix (vector)</a:t>
            </a:r>
          </a:p>
          <a:p>
            <a:r>
              <a:rPr lang="en-US" sz="1600" dirty="0"/>
              <a:t>G = [1/k 0; 0 1/k];	% flexibility matrix</a:t>
            </a:r>
          </a:p>
          <a:p>
            <a:r>
              <a:rPr lang="en-US" sz="1600" dirty="0" err="1"/>
              <a:t>Esys</a:t>
            </a:r>
            <a:r>
              <a:rPr lang="en-US" sz="1600" dirty="0"/>
              <a:t> = [E; S*G];	% form system equations [</a:t>
            </a:r>
            <a:r>
              <a:rPr lang="en-US" sz="1600" dirty="0" err="1"/>
              <a:t>Esys</a:t>
            </a:r>
            <a:r>
              <a:rPr lang="en-US" sz="1600" dirty="0"/>
              <a:t>]{F} = {</a:t>
            </a:r>
            <a:r>
              <a:rPr lang="en-US" sz="1600" dirty="0" err="1"/>
              <a:t>Psys</a:t>
            </a:r>
            <a:r>
              <a:rPr lang="en-US" sz="1600" dirty="0"/>
              <a:t>}</a:t>
            </a:r>
          </a:p>
          <a:p>
            <a:r>
              <a:rPr lang="en-US" sz="1600" dirty="0" err="1"/>
              <a:t>Psys</a:t>
            </a:r>
            <a:r>
              <a:rPr lang="en-US" sz="1600" dirty="0"/>
              <a:t> = [P;0];</a:t>
            </a:r>
          </a:p>
          <a:p>
            <a:r>
              <a:rPr lang="en-US" sz="1600" dirty="0"/>
              <a:t>F = </a:t>
            </a:r>
            <a:r>
              <a:rPr lang="en-US" sz="1600" dirty="0" err="1"/>
              <a:t>Esys</a:t>
            </a:r>
            <a:r>
              <a:rPr lang="en-US" sz="1600" dirty="0"/>
              <a:t>\</a:t>
            </a:r>
            <a:r>
              <a:rPr lang="en-US" sz="1600" dirty="0" err="1"/>
              <a:t>Psys</a:t>
            </a:r>
            <a:r>
              <a:rPr lang="en-US" sz="1600" dirty="0"/>
              <a:t>	% solve for forces B and C</a:t>
            </a:r>
          </a:p>
          <a:p>
            <a:r>
              <a:rPr lang="en-US" sz="1600" dirty="0"/>
              <a:t> 		</a:t>
            </a:r>
          </a:p>
          <a:p>
            <a:r>
              <a:rPr lang="en-US" sz="1600" dirty="0"/>
              <a:t>F =</a:t>
            </a:r>
          </a:p>
          <a:p>
            <a:r>
              <a:rPr lang="en-US" sz="1600" dirty="0"/>
              <a:t> </a:t>
            </a:r>
          </a:p>
          <a:p>
            <a:r>
              <a:rPr lang="en-US" sz="1600" dirty="0"/>
              <a:t>(3*L*w)/10</a:t>
            </a:r>
          </a:p>
          <a:p>
            <a:r>
              <a:rPr lang="en-US" sz="1600" dirty="0"/>
              <a:t>(3*L*w)/20</a:t>
            </a:r>
          </a:p>
        </p:txBody>
      </p:sp>
    </p:spTree>
    <p:extLst>
      <p:ext uri="{BB962C8B-B14F-4D97-AF65-F5344CB8AC3E}">
        <p14:creationId xmlns:p14="http://schemas.microsoft.com/office/powerpoint/2010/main" val="136791377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7FEDE9C4-2BD9-4096-B1F8-3C5643CF98D0}"/>
              </a:ext>
            </a:extLst>
          </p:cNvPr>
          <p:cNvSpPr txBox="1"/>
          <p:nvPr/>
        </p:nvSpPr>
        <p:spPr>
          <a:xfrm>
            <a:off x="1333500" y="236073"/>
            <a:ext cx="6781800" cy="646331"/>
          </a:xfrm>
          <a:prstGeom prst="rect">
            <a:avLst/>
          </a:prstGeom>
          <a:noFill/>
        </p:spPr>
        <p:txBody>
          <a:bodyPr wrap="square" rtlCol="0">
            <a:spAutoFit/>
          </a:bodyPr>
          <a:lstStyle/>
          <a:p>
            <a:r>
              <a:rPr lang="en-US" dirty="0"/>
              <a:t>If we want to find the displacement(s) we can invert the deformation-displacement equation to solve for the forces:</a:t>
            </a:r>
          </a:p>
        </p:txBody>
      </p:sp>
      <p:graphicFrame>
        <p:nvGraphicFramePr>
          <p:cNvPr id="6" name="Object 5">
            <a:extLst>
              <a:ext uri="{FF2B5EF4-FFF2-40B4-BE49-F238E27FC236}">
                <a16:creationId xmlns:a16="http://schemas.microsoft.com/office/drawing/2014/main" id="{1A543298-775A-0943-14B6-A984BCC8292F}"/>
              </a:ext>
            </a:extLst>
          </p:cNvPr>
          <p:cNvGraphicFramePr>
            <a:graphicFrameLocks noChangeAspect="1"/>
          </p:cNvGraphicFramePr>
          <p:nvPr>
            <p:extLst>
              <p:ext uri="{D42A27DB-BD31-4B8C-83A1-F6EECF244321}">
                <p14:modId xmlns:p14="http://schemas.microsoft.com/office/powerpoint/2010/main" val="2150993217"/>
              </p:ext>
            </p:extLst>
          </p:nvPr>
        </p:nvGraphicFramePr>
        <p:xfrm>
          <a:off x="1646403" y="1056493"/>
          <a:ext cx="2528887" cy="447675"/>
        </p:xfrm>
        <a:graphic>
          <a:graphicData uri="http://schemas.openxmlformats.org/presentationml/2006/ole">
            <mc:AlternateContent xmlns:mc="http://schemas.openxmlformats.org/markup-compatibility/2006">
              <mc:Choice xmlns:v="urn:schemas-microsoft-com:vml" Requires="v">
                <p:oleObj name="Equation" r:id="rId3" imgW="1574640" imgH="279360" progId="Equation.DSMT4">
                  <p:embed/>
                </p:oleObj>
              </mc:Choice>
              <mc:Fallback>
                <p:oleObj name="Equation" r:id="rId3" imgW="1574640" imgH="279360" progId="Equation.DSMT4">
                  <p:embed/>
                  <p:pic>
                    <p:nvPicPr>
                      <p:cNvPr id="0" name=""/>
                      <p:cNvPicPr/>
                      <p:nvPr/>
                    </p:nvPicPr>
                    <p:blipFill>
                      <a:blip r:embed="rId4"/>
                      <a:stretch>
                        <a:fillRect/>
                      </a:stretch>
                    </p:blipFill>
                    <p:spPr>
                      <a:xfrm>
                        <a:off x="1646403" y="1056493"/>
                        <a:ext cx="2528887" cy="447675"/>
                      </a:xfrm>
                      <a:prstGeom prst="rect">
                        <a:avLst/>
                      </a:prstGeom>
                    </p:spPr>
                  </p:pic>
                </p:oleObj>
              </mc:Fallback>
            </mc:AlternateContent>
          </a:graphicData>
        </a:graphic>
      </p:graphicFrame>
      <p:cxnSp>
        <p:nvCxnSpPr>
          <p:cNvPr id="8" name="Straight Arrow Connector 7">
            <a:extLst>
              <a:ext uri="{FF2B5EF4-FFF2-40B4-BE49-F238E27FC236}">
                <a16:creationId xmlns:a16="http://schemas.microsoft.com/office/drawing/2014/main" id="{E3C6B128-A313-1E6F-E433-BA1789556860}"/>
              </a:ext>
            </a:extLst>
          </p:cNvPr>
          <p:cNvCxnSpPr/>
          <p:nvPr/>
        </p:nvCxnSpPr>
        <p:spPr>
          <a:xfrm>
            <a:off x="4471573" y="1263124"/>
            <a:ext cx="304800"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graphicFrame>
        <p:nvGraphicFramePr>
          <p:cNvPr id="9" name="Object 8">
            <a:extLst>
              <a:ext uri="{FF2B5EF4-FFF2-40B4-BE49-F238E27FC236}">
                <a16:creationId xmlns:a16="http://schemas.microsoft.com/office/drawing/2014/main" id="{3036E219-238B-2ABB-199F-939350482A99}"/>
              </a:ext>
            </a:extLst>
          </p:cNvPr>
          <p:cNvGraphicFramePr>
            <a:graphicFrameLocks noChangeAspect="1"/>
          </p:cNvGraphicFramePr>
          <p:nvPr>
            <p:extLst>
              <p:ext uri="{D42A27DB-BD31-4B8C-83A1-F6EECF244321}">
                <p14:modId xmlns:p14="http://schemas.microsoft.com/office/powerpoint/2010/main" val="1666906912"/>
              </p:ext>
            </p:extLst>
          </p:nvPr>
        </p:nvGraphicFramePr>
        <p:xfrm>
          <a:off x="5106630" y="1063542"/>
          <a:ext cx="2245522" cy="479626"/>
        </p:xfrm>
        <a:graphic>
          <a:graphicData uri="http://schemas.openxmlformats.org/presentationml/2006/ole">
            <mc:AlternateContent xmlns:mc="http://schemas.openxmlformats.org/markup-compatibility/2006">
              <mc:Choice xmlns:v="urn:schemas-microsoft-com:vml" Requires="v">
                <p:oleObj name="Equation" r:id="rId5" imgW="1307880" imgH="279360" progId="Equation.DSMT4">
                  <p:embed/>
                </p:oleObj>
              </mc:Choice>
              <mc:Fallback>
                <p:oleObj name="Equation" r:id="rId5" imgW="1307880" imgH="279360" progId="Equation.DSMT4">
                  <p:embed/>
                  <p:pic>
                    <p:nvPicPr>
                      <p:cNvPr id="0" name=""/>
                      <p:cNvPicPr/>
                      <p:nvPr/>
                    </p:nvPicPr>
                    <p:blipFill>
                      <a:blip r:embed="rId6"/>
                      <a:stretch>
                        <a:fillRect/>
                      </a:stretch>
                    </p:blipFill>
                    <p:spPr>
                      <a:xfrm>
                        <a:off x="5106630" y="1063542"/>
                        <a:ext cx="2245522" cy="479626"/>
                      </a:xfrm>
                      <a:prstGeom prst="rect">
                        <a:avLst/>
                      </a:prstGeom>
                    </p:spPr>
                  </p:pic>
                </p:oleObj>
              </mc:Fallback>
            </mc:AlternateContent>
          </a:graphicData>
        </a:graphic>
      </p:graphicFrame>
      <p:sp>
        <p:nvSpPr>
          <p:cNvPr id="10" name="TextBox 9">
            <a:extLst>
              <a:ext uri="{FF2B5EF4-FFF2-40B4-BE49-F238E27FC236}">
                <a16:creationId xmlns:a16="http://schemas.microsoft.com/office/drawing/2014/main" id="{C0305417-BD6C-5D52-4DFA-E9C6B5ED93DB}"/>
              </a:ext>
            </a:extLst>
          </p:cNvPr>
          <p:cNvSpPr txBox="1"/>
          <p:nvPr/>
        </p:nvSpPr>
        <p:spPr>
          <a:xfrm>
            <a:off x="1333500" y="1760630"/>
            <a:ext cx="5224507" cy="646331"/>
          </a:xfrm>
          <a:prstGeom prst="rect">
            <a:avLst/>
          </a:prstGeom>
          <a:noFill/>
        </p:spPr>
        <p:txBody>
          <a:bodyPr wrap="none" rtlCol="0">
            <a:spAutoFit/>
          </a:bodyPr>
          <a:lstStyle/>
          <a:p>
            <a:r>
              <a:rPr lang="en-US" dirty="0"/>
              <a:t>and put that result in the equilibrium equations to </a:t>
            </a:r>
          </a:p>
          <a:p>
            <a:r>
              <a:rPr lang="en-US" dirty="0"/>
              <a:t>write them in terms of the displacements</a:t>
            </a:r>
          </a:p>
        </p:txBody>
      </p:sp>
      <p:graphicFrame>
        <p:nvGraphicFramePr>
          <p:cNvPr id="11" name="Object 10">
            <a:extLst>
              <a:ext uri="{FF2B5EF4-FFF2-40B4-BE49-F238E27FC236}">
                <a16:creationId xmlns:a16="http://schemas.microsoft.com/office/drawing/2014/main" id="{C50B31C5-3FAB-BDB9-5E06-2841FBCC959B}"/>
              </a:ext>
            </a:extLst>
          </p:cNvPr>
          <p:cNvGraphicFramePr>
            <a:graphicFrameLocks noChangeAspect="1"/>
          </p:cNvGraphicFramePr>
          <p:nvPr>
            <p:extLst>
              <p:ext uri="{D42A27DB-BD31-4B8C-83A1-F6EECF244321}">
                <p14:modId xmlns:p14="http://schemas.microsoft.com/office/powerpoint/2010/main" val="1622859022"/>
              </p:ext>
            </p:extLst>
          </p:nvPr>
        </p:nvGraphicFramePr>
        <p:xfrm>
          <a:off x="2545689" y="2445961"/>
          <a:ext cx="3582695" cy="486539"/>
        </p:xfrm>
        <a:graphic>
          <a:graphicData uri="http://schemas.openxmlformats.org/presentationml/2006/ole">
            <mc:AlternateContent xmlns:mc="http://schemas.openxmlformats.org/markup-compatibility/2006">
              <mc:Choice xmlns:v="urn:schemas-microsoft-com:vml" Requires="v">
                <p:oleObj name="Equation" r:id="rId7" imgW="2057400" imgH="279360" progId="Equation.DSMT4">
                  <p:embed/>
                </p:oleObj>
              </mc:Choice>
              <mc:Fallback>
                <p:oleObj name="Equation" r:id="rId7" imgW="2057400" imgH="279360" progId="Equation.DSMT4">
                  <p:embed/>
                  <p:pic>
                    <p:nvPicPr>
                      <p:cNvPr id="0" name=""/>
                      <p:cNvPicPr/>
                      <p:nvPr/>
                    </p:nvPicPr>
                    <p:blipFill>
                      <a:blip r:embed="rId8"/>
                      <a:stretch>
                        <a:fillRect/>
                      </a:stretch>
                    </p:blipFill>
                    <p:spPr>
                      <a:xfrm>
                        <a:off x="2545689" y="2445961"/>
                        <a:ext cx="3582695" cy="486539"/>
                      </a:xfrm>
                      <a:prstGeom prst="rect">
                        <a:avLst/>
                      </a:prstGeom>
                    </p:spPr>
                  </p:pic>
                </p:oleObj>
              </mc:Fallback>
            </mc:AlternateContent>
          </a:graphicData>
        </a:graphic>
      </p:graphicFrame>
      <p:sp>
        <p:nvSpPr>
          <p:cNvPr id="12" name="TextBox 11">
            <a:extLst>
              <a:ext uri="{FF2B5EF4-FFF2-40B4-BE49-F238E27FC236}">
                <a16:creationId xmlns:a16="http://schemas.microsoft.com/office/drawing/2014/main" id="{F070FA04-E62C-B245-6EE1-1C338D4355BC}"/>
              </a:ext>
            </a:extLst>
          </p:cNvPr>
          <p:cNvSpPr txBox="1"/>
          <p:nvPr/>
        </p:nvSpPr>
        <p:spPr>
          <a:xfrm>
            <a:off x="1291849" y="3049186"/>
            <a:ext cx="6712094" cy="369332"/>
          </a:xfrm>
          <a:prstGeom prst="rect">
            <a:avLst/>
          </a:prstGeom>
          <a:noFill/>
        </p:spPr>
        <p:txBody>
          <a:bodyPr wrap="none" rtlCol="0">
            <a:spAutoFit/>
          </a:bodyPr>
          <a:lstStyle/>
          <a:p>
            <a:r>
              <a:rPr lang="en-US" dirty="0"/>
              <a:t>Then we solve those equations for the displacements in the form</a:t>
            </a:r>
          </a:p>
        </p:txBody>
      </p:sp>
      <p:graphicFrame>
        <p:nvGraphicFramePr>
          <p:cNvPr id="13" name="Object 12">
            <a:extLst>
              <a:ext uri="{FF2B5EF4-FFF2-40B4-BE49-F238E27FC236}">
                <a16:creationId xmlns:a16="http://schemas.microsoft.com/office/drawing/2014/main" id="{89C02486-8F2C-68DF-7BF1-C1B749DEF012}"/>
              </a:ext>
            </a:extLst>
          </p:cNvPr>
          <p:cNvGraphicFramePr>
            <a:graphicFrameLocks noChangeAspect="1"/>
          </p:cNvGraphicFramePr>
          <p:nvPr>
            <p:extLst>
              <p:ext uri="{D42A27DB-BD31-4B8C-83A1-F6EECF244321}">
                <p14:modId xmlns:p14="http://schemas.microsoft.com/office/powerpoint/2010/main" val="1636414184"/>
              </p:ext>
            </p:extLst>
          </p:nvPr>
        </p:nvGraphicFramePr>
        <p:xfrm>
          <a:off x="3276600" y="3574725"/>
          <a:ext cx="1607220" cy="452738"/>
        </p:xfrm>
        <a:graphic>
          <a:graphicData uri="http://schemas.openxmlformats.org/presentationml/2006/ole">
            <mc:AlternateContent xmlns:mc="http://schemas.openxmlformats.org/markup-compatibility/2006">
              <mc:Choice xmlns:v="urn:schemas-microsoft-com:vml" Requires="v">
                <p:oleObj name="Equation" r:id="rId9" imgW="901440" imgH="253800" progId="Equation.DSMT4">
                  <p:embed/>
                </p:oleObj>
              </mc:Choice>
              <mc:Fallback>
                <p:oleObj name="Equation" r:id="rId9" imgW="901440" imgH="253800" progId="Equation.DSMT4">
                  <p:embed/>
                  <p:pic>
                    <p:nvPicPr>
                      <p:cNvPr id="0" name=""/>
                      <p:cNvPicPr/>
                      <p:nvPr/>
                    </p:nvPicPr>
                    <p:blipFill>
                      <a:blip r:embed="rId10"/>
                      <a:stretch>
                        <a:fillRect/>
                      </a:stretch>
                    </p:blipFill>
                    <p:spPr>
                      <a:xfrm>
                        <a:off x="3276600" y="3574725"/>
                        <a:ext cx="1607220" cy="452738"/>
                      </a:xfrm>
                      <a:prstGeom prst="rect">
                        <a:avLst/>
                      </a:prstGeom>
                    </p:spPr>
                  </p:pic>
                </p:oleObj>
              </mc:Fallback>
            </mc:AlternateContent>
          </a:graphicData>
        </a:graphic>
      </p:graphicFrame>
      <p:sp>
        <p:nvSpPr>
          <p:cNvPr id="14" name="TextBox 13">
            <a:extLst>
              <a:ext uri="{FF2B5EF4-FFF2-40B4-BE49-F238E27FC236}">
                <a16:creationId xmlns:a16="http://schemas.microsoft.com/office/drawing/2014/main" id="{C7AA4872-078F-EA4A-D403-179034EF2A18}"/>
              </a:ext>
            </a:extLst>
          </p:cNvPr>
          <p:cNvSpPr txBox="1"/>
          <p:nvPr/>
        </p:nvSpPr>
        <p:spPr>
          <a:xfrm>
            <a:off x="1524000" y="4285493"/>
            <a:ext cx="877163" cy="369332"/>
          </a:xfrm>
          <a:prstGeom prst="rect">
            <a:avLst/>
          </a:prstGeom>
          <a:noFill/>
        </p:spPr>
        <p:txBody>
          <a:bodyPr wrap="none" rtlCol="0">
            <a:spAutoFit/>
          </a:bodyPr>
          <a:lstStyle/>
          <a:p>
            <a:r>
              <a:rPr lang="en-US" dirty="0"/>
              <a:t>where </a:t>
            </a:r>
          </a:p>
        </p:txBody>
      </p:sp>
      <p:graphicFrame>
        <p:nvGraphicFramePr>
          <p:cNvPr id="15" name="Object 14">
            <a:extLst>
              <a:ext uri="{FF2B5EF4-FFF2-40B4-BE49-F238E27FC236}">
                <a16:creationId xmlns:a16="http://schemas.microsoft.com/office/drawing/2014/main" id="{0F480FD4-4AC5-C3B1-EF14-B7474FAB9DC4}"/>
              </a:ext>
            </a:extLst>
          </p:cNvPr>
          <p:cNvGraphicFramePr>
            <a:graphicFrameLocks noChangeAspect="1"/>
          </p:cNvGraphicFramePr>
          <p:nvPr>
            <p:extLst>
              <p:ext uri="{D42A27DB-BD31-4B8C-83A1-F6EECF244321}">
                <p14:modId xmlns:p14="http://schemas.microsoft.com/office/powerpoint/2010/main" val="1012877172"/>
              </p:ext>
            </p:extLst>
          </p:nvPr>
        </p:nvGraphicFramePr>
        <p:xfrm>
          <a:off x="2562894" y="4247245"/>
          <a:ext cx="2016737" cy="452737"/>
        </p:xfrm>
        <a:graphic>
          <a:graphicData uri="http://schemas.openxmlformats.org/presentationml/2006/ole">
            <mc:AlternateContent xmlns:mc="http://schemas.openxmlformats.org/markup-compatibility/2006">
              <mc:Choice xmlns:v="urn:schemas-microsoft-com:vml" Requires="v">
                <p:oleObj name="Equation" r:id="rId11" imgW="1244520" imgH="279360" progId="Equation.DSMT4">
                  <p:embed/>
                </p:oleObj>
              </mc:Choice>
              <mc:Fallback>
                <p:oleObj name="Equation" r:id="rId11" imgW="1244520" imgH="279360" progId="Equation.DSMT4">
                  <p:embed/>
                  <p:pic>
                    <p:nvPicPr>
                      <p:cNvPr id="0" name=""/>
                      <p:cNvPicPr/>
                      <p:nvPr/>
                    </p:nvPicPr>
                    <p:blipFill>
                      <a:blip r:embed="rId12"/>
                      <a:stretch>
                        <a:fillRect/>
                      </a:stretch>
                    </p:blipFill>
                    <p:spPr>
                      <a:xfrm>
                        <a:off x="2562894" y="4247245"/>
                        <a:ext cx="2016737" cy="452737"/>
                      </a:xfrm>
                      <a:prstGeom prst="rect">
                        <a:avLst/>
                      </a:prstGeom>
                    </p:spPr>
                  </p:pic>
                </p:oleObj>
              </mc:Fallback>
            </mc:AlternateContent>
          </a:graphicData>
        </a:graphic>
      </p:graphicFrame>
      <p:sp>
        <p:nvSpPr>
          <p:cNvPr id="16" name="TextBox 15">
            <a:extLst>
              <a:ext uri="{FF2B5EF4-FFF2-40B4-BE49-F238E27FC236}">
                <a16:creationId xmlns:a16="http://schemas.microsoft.com/office/drawing/2014/main" id="{718C74DC-3017-6C32-DD65-45C9DF63D538}"/>
              </a:ext>
            </a:extLst>
          </p:cNvPr>
          <p:cNvSpPr txBox="1"/>
          <p:nvPr/>
        </p:nvSpPr>
        <p:spPr>
          <a:xfrm>
            <a:off x="4883820" y="4285493"/>
            <a:ext cx="2334935" cy="369332"/>
          </a:xfrm>
          <a:prstGeom prst="rect">
            <a:avLst/>
          </a:prstGeom>
          <a:noFill/>
        </p:spPr>
        <p:txBody>
          <a:bodyPr wrap="none" rtlCol="0">
            <a:spAutoFit/>
          </a:bodyPr>
          <a:lstStyle/>
          <a:p>
            <a:r>
              <a:rPr lang="en-US" dirty="0"/>
              <a:t>is the stiffness matrix</a:t>
            </a:r>
          </a:p>
        </p:txBody>
      </p:sp>
      <p:sp>
        <p:nvSpPr>
          <p:cNvPr id="17" name="TextBox 16">
            <a:extLst>
              <a:ext uri="{FF2B5EF4-FFF2-40B4-BE49-F238E27FC236}">
                <a16:creationId xmlns:a16="http://schemas.microsoft.com/office/drawing/2014/main" id="{845C8BCA-7369-4DFD-2934-E4FF16DD13AB}"/>
              </a:ext>
            </a:extLst>
          </p:cNvPr>
          <p:cNvSpPr txBox="1"/>
          <p:nvPr/>
        </p:nvSpPr>
        <p:spPr>
          <a:xfrm>
            <a:off x="1116196" y="4958012"/>
            <a:ext cx="2569934" cy="369332"/>
          </a:xfrm>
          <a:prstGeom prst="rect">
            <a:avLst/>
          </a:prstGeom>
          <a:noFill/>
        </p:spPr>
        <p:txBody>
          <a:bodyPr wrap="none" rtlCol="0">
            <a:spAutoFit/>
          </a:bodyPr>
          <a:lstStyle/>
          <a:p>
            <a:r>
              <a:rPr lang="en-US" dirty="0"/>
              <a:t>For our beam example:</a:t>
            </a:r>
          </a:p>
        </p:txBody>
      </p:sp>
      <p:sp>
        <p:nvSpPr>
          <p:cNvPr id="19" name="TextBox 18">
            <a:extLst>
              <a:ext uri="{FF2B5EF4-FFF2-40B4-BE49-F238E27FC236}">
                <a16:creationId xmlns:a16="http://schemas.microsoft.com/office/drawing/2014/main" id="{35A41DC8-C088-0303-526C-0869BFCD8461}"/>
              </a:ext>
            </a:extLst>
          </p:cNvPr>
          <p:cNvSpPr txBox="1"/>
          <p:nvPr/>
        </p:nvSpPr>
        <p:spPr>
          <a:xfrm>
            <a:off x="1333500" y="5236932"/>
            <a:ext cx="2048174" cy="1384995"/>
          </a:xfrm>
          <a:prstGeom prst="rect">
            <a:avLst/>
          </a:prstGeom>
          <a:noFill/>
        </p:spPr>
        <p:txBody>
          <a:bodyPr wrap="square">
            <a:spAutoFit/>
          </a:bodyPr>
          <a:lstStyle/>
          <a:p>
            <a:endParaRPr lang="en-US" sz="1400" dirty="0"/>
          </a:p>
          <a:p>
            <a:r>
              <a:rPr lang="en-US" sz="1400" dirty="0"/>
              <a:t>K = E*inv(G)*E.';</a:t>
            </a:r>
          </a:p>
          <a:p>
            <a:r>
              <a:rPr lang="en-US" sz="1400" dirty="0"/>
              <a:t>U= K\P</a:t>
            </a:r>
          </a:p>
          <a:p>
            <a:r>
              <a:rPr lang="en-US" sz="1400" dirty="0"/>
              <a:t> U =</a:t>
            </a:r>
          </a:p>
          <a:p>
            <a:r>
              <a:rPr lang="en-US" sz="1400" dirty="0"/>
              <a:t> </a:t>
            </a:r>
          </a:p>
          <a:p>
            <a:r>
              <a:rPr lang="en-US" sz="1400" dirty="0"/>
              <a:t>(3*w)/(10*k)</a:t>
            </a:r>
          </a:p>
        </p:txBody>
      </p:sp>
      <p:sp>
        <p:nvSpPr>
          <p:cNvPr id="20" name="TextBox 19">
            <a:extLst>
              <a:ext uri="{FF2B5EF4-FFF2-40B4-BE49-F238E27FC236}">
                <a16:creationId xmlns:a16="http://schemas.microsoft.com/office/drawing/2014/main" id="{A4E3409A-0CD8-C8E5-5949-B1BFA354E537}"/>
              </a:ext>
            </a:extLst>
          </p:cNvPr>
          <p:cNvSpPr txBox="1"/>
          <p:nvPr/>
        </p:nvSpPr>
        <p:spPr>
          <a:xfrm>
            <a:off x="3886200" y="6252595"/>
            <a:ext cx="4095993" cy="369332"/>
          </a:xfrm>
          <a:prstGeom prst="rect">
            <a:avLst/>
          </a:prstGeom>
          <a:noFill/>
        </p:spPr>
        <p:txBody>
          <a:bodyPr wrap="none" rtlCol="0">
            <a:spAutoFit/>
          </a:bodyPr>
          <a:lstStyle/>
          <a:p>
            <a:r>
              <a:rPr lang="en-US" dirty="0"/>
              <a:t>where U here is the angle of rotation </a:t>
            </a:r>
            <a:r>
              <a:rPr lang="en-US" i="1" dirty="0">
                <a:latin typeface="Symbol" panose="05050102010706020507" pitchFamily="18" charset="2"/>
              </a:rPr>
              <a:t>q</a:t>
            </a:r>
          </a:p>
        </p:txBody>
      </p:sp>
    </p:spTree>
    <p:extLst>
      <p:ext uri="{BB962C8B-B14F-4D97-AF65-F5344CB8AC3E}">
        <p14:creationId xmlns:p14="http://schemas.microsoft.com/office/powerpoint/2010/main" val="75993917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CF5FA380-30FC-1E5B-FB74-FBF104ABD81B}"/>
              </a:ext>
            </a:extLst>
          </p:cNvPr>
          <p:cNvSpPr txBox="1"/>
          <p:nvPr/>
        </p:nvSpPr>
        <p:spPr>
          <a:xfrm>
            <a:off x="472663" y="367388"/>
            <a:ext cx="8071569" cy="369332"/>
          </a:xfrm>
          <a:prstGeom prst="rect">
            <a:avLst/>
          </a:prstGeom>
          <a:noFill/>
        </p:spPr>
        <p:txBody>
          <a:bodyPr wrap="none" rtlCol="0">
            <a:spAutoFit/>
          </a:bodyPr>
          <a:lstStyle/>
          <a:p>
            <a:r>
              <a:rPr lang="en-US" dirty="0">
                <a:solidFill>
                  <a:srgbClr val="C00000"/>
                </a:solidFill>
              </a:rPr>
              <a:t>A Displacement-based Approach to Solving Statically Indeterminate Problems</a:t>
            </a:r>
          </a:p>
        </p:txBody>
      </p:sp>
      <p:sp>
        <p:nvSpPr>
          <p:cNvPr id="3" name="TextBox 2">
            <a:extLst>
              <a:ext uri="{FF2B5EF4-FFF2-40B4-BE49-F238E27FC236}">
                <a16:creationId xmlns:a16="http://schemas.microsoft.com/office/drawing/2014/main" id="{4A9DEAB3-FCF7-DA1C-80B3-2B41151BABC4}"/>
              </a:ext>
            </a:extLst>
          </p:cNvPr>
          <p:cNvSpPr txBox="1"/>
          <p:nvPr/>
        </p:nvSpPr>
        <p:spPr>
          <a:xfrm>
            <a:off x="1401097" y="1181880"/>
            <a:ext cx="7133303" cy="646331"/>
          </a:xfrm>
          <a:prstGeom prst="rect">
            <a:avLst/>
          </a:prstGeom>
          <a:noFill/>
        </p:spPr>
        <p:txBody>
          <a:bodyPr wrap="square" rtlCol="0">
            <a:spAutoFit/>
          </a:bodyPr>
          <a:lstStyle/>
          <a:p>
            <a:r>
              <a:rPr lang="en-US" dirty="0"/>
              <a:t>1. Form up the equilibrium equations in terms of a stiffness matrix and the displacements</a:t>
            </a:r>
          </a:p>
        </p:txBody>
      </p:sp>
      <p:sp>
        <p:nvSpPr>
          <p:cNvPr id="4" name="TextBox 3">
            <a:extLst>
              <a:ext uri="{FF2B5EF4-FFF2-40B4-BE49-F238E27FC236}">
                <a16:creationId xmlns:a16="http://schemas.microsoft.com/office/drawing/2014/main" id="{67955BBF-BE51-1C94-1F9C-2CA53BBAF1C5}"/>
              </a:ext>
            </a:extLst>
          </p:cNvPr>
          <p:cNvSpPr txBox="1"/>
          <p:nvPr/>
        </p:nvSpPr>
        <p:spPr>
          <a:xfrm>
            <a:off x="1371600" y="2463463"/>
            <a:ext cx="3659976" cy="369332"/>
          </a:xfrm>
          <a:prstGeom prst="rect">
            <a:avLst/>
          </a:prstGeom>
          <a:noFill/>
        </p:spPr>
        <p:txBody>
          <a:bodyPr wrap="none" rtlCol="0">
            <a:spAutoFit/>
          </a:bodyPr>
          <a:lstStyle/>
          <a:p>
            <a:r>
              <a:rPr lang="en-US" dirty="0"/>
              <a:t>2. Solve for the displacements {U}</a:t>
            </a:r>
          </a:p>
        </p:txBody>
      </p:sp>
      <p:sp>
        <p:nvSpPr>
          <p:cNvPr id="5" name="TextBox 4">
            <a:extLst>
              <a:ext uri="{FF2B5EF4-FFF2-40B4-BE49-F238E27FC236}">
                <a16:creationId xmlns:a16="http://schemas.microsoft.com/office/drawing/2014/main" id="{B868351B-8D51-E44A-441B-956EBFBC78C5}"/>
              </a:ext>
            </a:extLst>
          </p:cNvPr>
          <p:cNvSpPr txBox="1"/>
          <p:nvPr/>
        </p:nvSpPr>
        <p:spPr>
          <a:xfrm>
            <a:off x="1408471" y="3059668"/>
            <a:ext cx="7035848" cy="646331"/>
          </a:xfrm>
          <a:prstGeom prst="rect">
            <a:avLst/>
          </a:prstGeom>
          <a:noFill/>
        </p:spPr>
        <p:txBody>
          <a:bodyPr wrap="square" rtlCol="0">
            <a:spAutoFit/>
          </a:bodyPr>
          <a:lstStyle/>
          <a:p>
            <a:r>
              <a:rPr lang="en-US" dirty="0"/>
              <a:t>3. Compute the forces in the deformable components from those displacements</a:t>
            </a:r>
          </a:p>
        </p:txBody>
      </p:sp>
      <p:graphicFrame>
        <p:nvGraphicFramePr>
          <p:cNvPr id="6" name="Object 5">
            <a:extLst>
              <a:ext uri="{FF2B5EF4-FFF2-40B4-BE49-F238E27FC236}">
                <a16:creationId xmlns:a16="http://schemas.microsoft.com/office/drawing/2014/main" id="{A8FF73AE-8D45-197D-0442-B6FB0070105C}"/>
              </a:ext>
            </a:extLst>
          </p:cNvPr>
          <p:cNvGraphicFramePr>
            <a:graphicFrameLocks noChangeAspect="1"/>
          </p:cNvGraphicFramePr>
          <p:nvPr>
            <p:extLst>
              <p:ext uri="{D42A27DB-BD31-4B8C-83A1-F6EECF244321}">
                <p14:modId xmlns:p14="http://schemas.microsoft.com/office/powerpoint/2010/main" val="3494531430"/>
              </p:ext>
            </p:extLst>
          </p:nvPr>
        </p:nvGraphicFramePr>
        <p:xfrm>
          <a:off x="2819400" y="1962461"/>
          <a:ext cx="1419074" cy="399739"/>
        </p:xfrm>
        <a:graphic>
          <a:graphicData uri="http://schemas.openxmlformats.org/presentationml/2006/ole">
            <mc:AlternateContent xmlns:mc="http://schemas.openxmlformats.org/markup-compatibility/2006">
              <mc:Choice xmlns:v="urn:schemas-microsoft-com:vml" Requires="v">
                <p:oleObj name="Equation" r:id="rId3" imgW="901440" imgH="253800" progId="Equation.DSMT4">
                  <p:embed/>
                </p:oleObj>
              </mc:Choice>
              <mc:Fallback>
                <p:oleObj name="Equation" r:id="rId3" imgW="901440" imgH="253800" progId="Equation.DSMT4">
                  <p:embed/>
                  <p:pic>
                    <p:nvPicPr>
                      <p:cNvPr id="0" name=""/>
                      <p:cNvPicPr/>
                      <p:nvPr/>
                    </p:nvPicPr>
                    <p:blipFill>
                      <a:blip r:embed="rId4"/>
                      <a:stretch>
                        <a:fillRect/>
                      </a:stretch>
                    </p:blipFill>
                    <p:spPr>
                      <a:xfrm>
                        <a:off x="2819400" y="1962461"/>
                        <a:ext cx="1419074" cy="399739"/>
                      </a:xfrm>
                      <a:prstGeom prst="rect">
                        <a:avLst/>
                      </a:prstGeom>
                    </p:spPr>
                  </p:pic>
                </p:oleObj>
              </mc:Fallback>
            </mc:AlternateContent>
          </a:graphicData>
        </a:graphic>
      </p:graphicFrame>
      <p:graphicFrame>
        <p:nvGraphicFramePr>
          <p:cNvPr id="7" name="Object 6">
            <a:extLst>
              <a:ext uri="{FF2B5EF4-FFF2-40B4-BE49-F238E27FC236}">
                <a16:creationId xmlns:a16="http://schemas.microsoft.com/office/drawing/2014/main" id="{605DB424-64B2-EB8C-97B4-88835A277F91}"/>
              </a:ext>
            </a:extLst>
          </p:cNvPr>
          <p:cNvGraphicFramePr>
            <a:graphicFrameLocks noChangeAspect="1"/>
          </p:cNvGraphicFramePr>
          <p:nvPr>
            <p:extLst>
              <p:ext uri="{D42A27DB-BD31-4B8C-83A1-F6EECF244321}">
                <p14:modId xmlns:p14="http://schemas.microsoft.com/office/powerpoint/2010/main" val="250620663"/>
              </p:ext>
            </p:extLst>
          </p:nvPr>
        </p:nvGraphicFramePr>
        <p:xfrm>
          <a:off x="6121918" y="1962461"/>
          <a:ext cx="1846360" cy="414489"/>
        </p:xfrm>
        <a:graphic>
          <a:graphicData uri="http://schemas.openxmlformats.org/presentationml/2006/ole">
            <mc:AlternateContent xmlns:mc="http://schemas.openxmlformats.org/markup-compatibility/2006">
              <mc:Choice xmlns:v="urn:schemas-microsoft-com:vml" Requires="v">
                <p:oleObj name="Equation" r:id="rId5" imgW="1244520" imgH="279360" progId="Equation.DSMT4">
                  <p:embed/>
                </p:oleObj>
              </mc:Choice>
              <mc:Fallback>
                <p:oleObj name="Equation" r:id="rId5" imgW="1244520" imgH="279360" progId="Equation.DSMT4">
                  <p:embed/>
                  <p:pic>
                    <p:nvPicPr>
                      <p:cNvPr id="15" name="Object 14">
                        <a:extLst>
                          <a:ext uri="{FF2B5EF4-FFF2-40B4-BE49-F238E27FC236}">
                            <a16:creationId xmlns:a16="http://schemas.microsoft.com/office/drawing/2014/main" id="{0F480FD4-4AC5-C3B1-EF14-B7474FAB9DC4}"/>
                          </a:ext>
                        </a:extLst>
                      </p:cNvPr>
                      <p:cNvPicPr/>
                      <p:nvPr/>
                    </p:nvPicPr>
                    <p:blipFill>
                      <a:blip r:embed="rId6"/>
                      <a:stretch>
                        <a:fillRect/>
                      </a:stretch>
                    </p:blipFill>
                    <p:spPr>
                      <a:xfrm>
                        <a:off x="6121918" y="1962461"/>
                        <a:ext cx="1846360" cy="414489"/>
                      </a:xfrm>
                      <a:prstGeom prst="rect">
                        <a:avLst/>
                      </a:prstGeom>
                    </p:spPr>
                  </p:pic>
                </p:oleObj>
              </mc:Fallback>
            </mc:AlternateContent>
          </a:graphicData>
        </a:graphic>
      </p:graphicFrame>
      <p:graphicFrame>
        <p:nvGraphicFramePr>
          <p:cNvPr id="8" name="Object 7">
            <a:extLst>
              <a:ext uri="{FF2B5EF4-FFF2-40B4-BE49-F238E27FC236}">
                <a16:creationId xmlns:a16="http://schemas.microsoft.com/office/drawing/2014/main" id="{95F63329-1F02-1618-6F41-A5C7BC0D2F99}"/>
              </a:ext>
            </a:extLst>
          </p:cNvPr>
          <p:cNvGraphicFramePr>
            <a:graphicFrameLocks noChangeAspect="1"/>
          </p:cNvGraphicFramePr>
          <p:nvPr>
            <p:extLst>
              <p:ext uri="{D42A27DB-BD31-4B8C-83A1-F6EECF244321}">
                <p14:modId xmlns:p14="http://schemas.microsoft.com/office/powerpoint/2010/main" val="4247461262"/>
              </p:ext>
            </p:extLst>
          </p:nvPr>
        </p:nvGraphicFramePr>
        <p:xfrm>
          <a:off x="3218802" y="3705999"/>
          <a:ext cx="2244725" cy="479425"/>
        </p:xfrm>
        <a:graphic>
          <a:graphicData uri="http://schemas.openxmlformats.org/presentationml/2006/ole">
            <mc:AlternateContent xmlns:mc="http://schemas.openxmlformats.org/markup-compatibility/2006">
              <mc:Choice xmlns:v="urn:schemas-microsoft-com:vml" Requires="v">
                <p:oleObj name="Equation" r:id="rId7" imgW="2245000" imgH="480207" progId="Equation.DSMT4">
                  <p:embed/>
                </p:oleObj>
              </mc:Choice>
              <mc:Fallback>
                <p:oleObj name="Equation" r:id="rId7" imgW="2245000" imgH="480207" progId="Equation.DSMT4">
                  <p:embed/>
                  <p:pic>
                    <p:nvPicPr>
                      <p:cNvPr id="0" name=""/>
                      <p:cNvPicPr/>
                      <p:nvPr/>
                    </p:nvPicPr>
                    <p:blipFill>
                      <a:blip r:embed="rId8"/>
                      <a:stretch>
                        <a:fillRect/>
                      </a:stretch>
                    </p:blipFill>
                    <p:spPr>
                      <a:xfrm>
                        <a:off x="3218802" y="3705999"/>
                        <a:ext cx="2244725" cy="479425"/>
                      </a:xfrm>
                      <a:prstGeom prst="rect">
                        <a:avLst/>
                      </a:prstGeom>
                    </p:spPr>
                  </p:pic>
                </p:oleObj>
              </mc:Fallback>
            </mc:AlternateContent>
          </a:graphicData>
        </a:graphic>
      </p:graphicFrame>
      <p:sp>
        <p:nvSpPr>
          <p:cNvPr id="9" name="TextBox 8">
            <a:extLst>
              <a:ext uri="{FF2B5EF4-FFF2-40B4-BE49-F238E27FC236}">
                <a16:creationId xmlns:a16="http://schemas.microsoft.com/office/drawing/2014/main" id="{8D916427-6827-96B9-5568-13A0A4B6E2C8}"/>
              </a:ext>
            </a:extLst>
          </p:cNvPr>
          <p:cNvSpPr txBox="1"/>
          <p:nvPr/>
        </p:nvSpPr>
        <p:spPr>
          <a:xfrm>
            <a:off x="1408471" y="4559538"/>
            <a:ext cx="3441968" cy="369332"/>
          </a:xfrm>
          <a:prstGeom prst="rect">
            <a:avLst/>
          </a:prstGeom>
          <a:noFill/>
        </p:spPr>
        <p:txBody>
          <a:bodyPr wrap="none" rtlCol="0">
            <a:spAutoFit/>
          </a:bodyPr>
          <a:lstStyle/>
          <a:p>
            <a:r>
              <a:rPr lang="en-US" dirty="0"/>
              <a:t>For our previous beam example</a:t>
            </a:r>
          </a:p>
        </p:txBody>
      </p:sp>
      <p:sp>
        <p:nvSpPr>
          <p:cNvPr id="11" name="TextBox 10">
            <a:extLst>
              <a:ext uri="{FF2B5EF4-FFF2-40B4-BE49-F238E27FC236}">
                <a16:creationId xmlns:a16="http://schemas.microsoft.com/office/drawing/2014/main" id="{D4EA49DA-06D6-3EB6-BDCA-E3AFD6EAC1E7}"/>
              </a:ext>
            </a:extLst>
          </p:cNvPr>
          <p:cNvSpPr txBox="1"/>
          <p:nvPr/>
        </p:nvSpPr>
        <p:spPr>
          <a:xfrm>
            <a:off x="1371600" y="4995013"/>
            <a:ext cx="2057400" cy="1569660"/>
          </a:xfrm>
          <a:prstGeom prst="rect">
            <a:avLst/>
          </a:prstGeom>
          <a:noFill/>
        </p:spPr>
        <p:txBody>
          <a:bodyPr wrap="square">
            <a:spAutoFit/>
          </a:bodyPr>
          <a:lstStyle/>
          <a:p>
            <a:r>
              <a:rPr lang="en-US" sz="1600" dirty="0"/>
              <a:t>F = inv(G)*E.'*U</a:t>
            </a:r>
          </a:p>
          <a:p>
            <a:r>
              <a:rPr lang="en-US" sz="1600" dirty="0"/>
              <a:t> </a:t>
            </a:r>
          </a:p>
          <a:p>
            <a:r>
              <a:rPr lang="en-US" sz="1600" dirty="0"/>
              <a:t>F =</a:t>
            </a:r>
          </a:p>
          <a:p>
            <a:r>
              <a:rPr lang="en-US" sz="1600" dirty="0"/>
              <a:t> </a:t>
            </a:r>
          </a:p>
          <a:p>
            <a:r>
              <a:rPr lang="en-US" sz="1600" dirty="0"/>
              <a:t>(3*L*w)/10</a:t>
            </a:r>
          </a:p>
          <a:p>
            <a:r>
              <a:rPr lang="en-US" sz="1600" dirty="0"/>
              <a:t>(3*L*w)/20</a:t>
            </a:r>
          </a:p>
        </p:txBody>
      </p:sp>
      <p:sp>
        <p:nvSpPr>
          <p:cNvPr id="12" name="TextBox 11">
            <a:extLst>
              <a:ext uri="{FF2B5EF4-FFF2-40B4-BE49-F238E27FC236}">
                <a16:creationId xmlns:a16="http://schemas.microsoft.com/office/drawing/2014/main" id="{5373A44E-1D66-B3F2-52C9-499175C5397C}"/>
              </a:ext>
            </a:extLst>
          </p:cNvPr>
          <p:cNvSpPr txBox="1"/>
          <p:nvPr/>
        </p:nvSpPr>
        <p:spPr>
          <a:xfrm>
            <a:off x="3914285" y="5715000"/>
            <a:ext cx="4053993" cy="646331"/>
          </a:xfrm>
          <a:prstGeom prst="rect">
            <a:avLst/>
          </a:prstGeom>
          <a:noFill/>
        </p:spPr>
        <p:txBody>
          <a:bodyPr wrap="square" rtlCol="0">
            <a:spAutoFit/>
          </a:bodyPr>
          <a:lstStyle/>
          <a:p>
            <a:r>
              <a:rPr lang="en-US" dirty="0"/>
              <a:t>which gives the previously obtained spring forces B, C</a:t>
            </a:r>
          </a:p>
        </p:txBody>
      </p:sp>
    </p:spTree>
    <p:extLst>
      <p:ext uri="{BB962C8B-B14F-4D97-AF65-F5344CB8AC3E}">
        <p14:creationId xmlns:p14="http://schemas.microsoft.com/office/powerpoint/2010/main" val="214177337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6629D5C1-D1FA-B803-94C8-8C38A3EAD44A}"/>
              </a:ext>
            </a:extLst>
          </p:cNvPr>
          <p:cNvSpPr txBox="1"/>
          <p:nvPr/>
        </p:nvSpPr>
        <p:spPr>
          <a:xfrm>
            <a:off x="1219200" y="204236"/>
            <a:ext cx="7010400" cy="369332"/>
          </a:xfrm>
          <a:prstGeom prst="rect">
            <a:avLst/>
          </a:prstGeom>
          <a:noFill/>
        </p:spPr>
        <p:txBody>
          <a:bodyPr wrap="square" rtlCol="0">
            <a:spAutoFit/>
          </a:bodyPr>
          <a:lstStyle/>
          <a:p>
            <a:r>
              <a:rPr lang="en-US" dirty="0">
                <a:solidFill>
                  <a:srgbClr val="C00000"/>
                </a:solidFill>
              </a:rPr>
              <a:t>The beam problem using both the force and moment equations</a:t>
            </a:r>
          </a:p>
        </p:txBody>
      </p:sp>
      <p:graphicFrame>
        <p:nvGraphicFramePr>
          <p:cNvPr id="3" name="Object 45">
            <a:extLst>
              <a:ext uri="{FF2B5EF4-FFF2-40B4-BE49-F238E27FC236}">
                <a16:creationId xmlns:a16="http://schemas.microsoft.com/office/drawing/2014/main" id="{41FC7034-C95A-2DDC-EAE1-DFFA2F15CFCD}"/>
              </a:ext>
            </a:extLst>
          </p:cNvPr>
          <p:cNvGraphicFramePr>
            <a:graphicFrameLocks noChangeAspect="1"/>
          </p:cNvGraphicFramePr>
          <p:nvPr>
            <p:extLst>
              <p:ext uri="{D42A27DB-BD31-4B8C-83A1-F6EECF244321}">
                <p14:modId xmlns:p14="http://schemas.microsoft.com/office/powerpoint/2010/main" val="840132001"/>
              </p:ext>
            </p:extLst>
          </p:nvPr>
        </p:nvGraphicFramePr>
        <p:xfrm>
          <a:off x="2400300" y="877383"/>
          <a:ext cx="3368675" cy="739775"/>
        </p:xfrm>
        <a:graphic>
          <a:graphicData uri="http://schemas.openxmlformats.org/presentationml/2006/ole">
            <mc:AlternateContent xmlns:mc="http://schemas.openxmlformats.org/markup-compatibility/2006">
              <mc:Choice xmlns:v="urn:schemas-microsoft-com:vml" Requires="v">
                <p:oleObj name="Equation" r:id="rId3" imgW="2197080" imgH="482400" progId="Equation.DSMT4">
                  <p:embed/>
                </p:oleObj>
              </mc:Choice>
              <mc:Fallback>
                <p:oleObj name="Equation" r:id="rId3" imgW="2197080" imgH="482400" progId="Equation.DSMT4">
                  <p:embed/>
                  <p:pic>
                    <p:nvPicPr>
                      <p:cNvPr id="42" name="Object 45">
                        <a:extLst>
                          <a:ext uri="{FF2B5EF4-FFF2-40B4-BE49-F238E27FC236}">
                            <a16:creationId xmlns:a16="http://schemas.microsoft.com/office/drawing/2014/main" id="{8B1CB90E-E299-47AA-BA1D-613283188CEA}"/>
                          </a:ext>
                        </a:extLst>
                      </p:cNvPr>
                      <p:cNvPicPr>
                        <a:picLocks noChangeAspect="1" noChangeArrowheads="1"/>
                      </p:cNvPicPr>
                      <p:nvPr/>
                    </p:nvPicPr>
                    <p:blipFill>
                      <a:blip r:embed="rId4"/>
                      <a:srcRect/>
                      <a:stretch>
                        <a:fillRect/>
                      </a:stretch>
                    </p:blipFill>
                    <p:spPr bwMode="auto">
                      <a:xfrm>
                        <a:off x="2400300" y="877383"/>
                        <a:ext cx="3368675" cy="739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oleObj>
              </mc:Fallback>
            </mc:AlternateContent>
          </a:graphicData>
        </a:graphic>
      </p:graphicFrame>
      <p:graphicFrame>
        <p:nvGraphicFramePr>
          <p:cNvPr id="4" name="Object 3">
            <a:extLst>
              <a:ext uri="{FF2B5EF4-FFF2-40B4-BE49-F238E27FC236}">
                <a16:creationId xmlns:a16="http://schemas.microsoft.com/office/drawing/2014/main" id="{4BD52CF9-8280-3130-2CBC-9D45E1FF4795}"/>
              </a:ext>
            </a:extLst>
          </p:cNvPr>
          <p:cNvGraphicFramePr>
            <a:graphicFrameLocks noChangeAspect="1"/>
          </p:cNvGraphicFramePr>
          <p:nvPr>
            <p:extLst>
              <p:ext uri="{D42A27DB-BD31-4B8C-83A1-F6EECF244321}">
                <p14:modId xmlns:p14="http://schemas.microsoft.com/office/powerpoint/2010/main" val="3491008719"/>
              </p:ext>
            </p:extLst>
          </p:nvPr>
        </p:nvGraphicFramePr>
        <p:xfrm>
          <a:off x="1632155" y="2315274"/>
          <a:ext cx="1600200" cy="448586"/>
        </p:xfrm>
        <a:graphic>
          <a:graphicData uri="http://schemas.openxmlformats.org/presentationml/2006/ole">
            <mc:AlternateContent xmlns:mc="http://schemas.openxmlformats.org/markup-compatibility/2006">
              <mc:Choice xmlns:v="urn:schemas-microsoft-com:vml" Requires="v">
                <p:oleObj name="Equation" r:id="rId5" imgW="888840" imgH="253800" progId="Equation.DSMT4">
                  <p:embed/>
                </p:oleObj>
              </mc:Choice>
              <mc:Fallback>
                <p:oleObj name="Equation" r:id="rId5" imgW="888840" imgH="253800" progId="Equation.DSMT4">
                  <p:embed/>
                  <p:pic>
                    <p:nvPicPr>
                      <p:cNvPr id="3" name="Object 2">
                        <a:extLst>
                          <a:ext uri="{FF2B5EF4-FFF2-40B4-BE49-F238E27FC236}">
                            <a16:creationId xmlns:a16="http://schemas.microsoft.com/office/drawing/2014/main" id="{0B86F963-2941-433A-84DF-3A1CBB96CD41}"/>
                          </a:ext>
                        </a:extLst>
                      </p:cNvPr>
                      <p:cNvPicPr/>
                      <p:nvPr/>
                    </p:nvPicPr>
                    <p:blipFill>
                      <a:blip r:embed="rId6"/>
                      <a:stretch>
                        <a:fillRect/>
                      </a:stretch>
                    </p:blipFill>
                    <p:spPr>
                      <a:xfrm>
                        <a:off x="1632155" y="2315274"/>
                        <a:ext cx="1600200" cy="448586"/>
                      </a:xfrm>
                      <a:prstGeom prst="rect">
                        <a:avLst/>
                      </a:prstGeom>
                    </p:spPr>
                  </p:pic>
                </p:oleObj>
              </mc:Fallback>
            </mc:AlternateContent>
          </a:graphicData>
        </a:graphic>
      </p:graphicFrame>
      <p:graphicFrame>
        <p:nvGraphicFramePr>
          <p:cNvPr id="5" name="Object 4">
            <a:extLst>
              <a:ext uri="{FF2B5EF4-FFF2-40B4-BE49-F238E27FC236}">
                <a16:creationId xmlns:a16="http://schemas.microsoft.com/office/drawing/2014/main" id="{6CE7D7C2-2FB7-85CC-E431-E01CDA51B800}"/>
              </a:ext>
            </a:extLst>
          </p:cNvPr>
          <p:cNvGraphicFramePr>
            <a:graphicFrameLocks noChangeAspect="1"/>
          </p:cNvGraphicFramePr>
          <p:nvPr>
            <p:extLst>
              <p:ext uri="{D42A27DB-BD31-4B8C-83A1-F6EECF244321}">
                <p14:modId xmlns:p14="http://schemas.microsoft.com/office/powerpoint/2010/main" val="1143964326"/>
              </p:ext>
            </p:extLst>
          </p:nvPr>
        </p:nvGraphicFramePr>
        <p:xfrm>
          <a:off x="1632155" y="3300206"/>
          <a:ext cx="1554162" cy="436563"/>
        </p:xfrm>
        <a:graphic>
          <a:graphicData uri="http://schemas.openxmlformats.org/presentationml/2006/ole">
            <mc:AlternateContent xmlns:mc="http://schemas.openxmlformats.org/markup-compatibility/2006">
              <mc:Choice xmlns:v="urn:schemas-microsoft-com:vml" Requires="v">
                <p:oleObj name="Equation" r:id="rId7" imgW="888840" imgH="253800" progId="Equation.DSMT4">
                  <p:embed/>
                </p:oleObj>
              </mc:Choice>
              <mc:Fallback>
                <p:oleObj name="Equation" r:id="rId7" imgW="888840" imgH="253800" progId="Equation.DSMT4">
                  <p:embed/>
                  <p:pic>
                    <p:nvPicPr>
                      <p:cNvPr id="5" name="Object 4">
                        <a:extLst>
                          <a:ext uri="{FF2B5EF4-FFF2-40B4-BE49-F238E27FC236}">
                            <a16:creationId xmlns:a16="http://schemas.microsoft.com/office/drawing/2014/main" id="{D5F1AC71-8268-4C38-9035-4708C4FFC344}"/>
                          </a:ext>
                        </a:extLst>
                      </p:cNvPr>
                      <p:cNvPicPr/>
                      <p:nvPr/>
                    </p:nvPicPr>
                    <p:blipFill>
                      <a:blip r:embed="rId8"/>
                      <a:stretch>
                        <a:fillRect/>
                      </a:stretch>
                    </p:blipFill>
                    <p:spPr>
                      <a:xfrm>
                        <a:off x="1632155" y="3300206"/>
                        <a:ext cx="1554162" cy="436563"/>
                      </a:xfrm>
                      <a:prstGeom prst="rect">
                        <a:avLst/>
                      </a:prstGeom>
                    </p:spPr>
                  </p:pic>
                </p:oleObj>
              </mc:Fallback>
            </mc:AlternateContent>
          </a:graphicData>
        </a:graphic>
      </p:graphicFrame>
      <p:sp>
        <p:nvSpPr>
          <p:cNvPr id="6" name="TextBox 5">
            <a:extLst>
              <a:ext uri="{FF2B5EF4-FFF2-40B4-BE49-F238E27FC236}">
                <a16:creationId xmlns:a16="http://schemas.microsoft.com/office/drawing/2014/main" id="{DEA04CE2-6088-1264-78BC-CF2E1B618196}"/>
              </a:ext>
            </a:extLst>
          </p:cNvPr>
          <p:cNvSpPr txBox="1"/>
          <p:nvPr/>
        </p:nvSpPr>
        <p:spPr>
          <a:xfrm>
            <a:off x="1632155" y="1813566"/>
            <a:ext cx="1351652" cy="369332"/>
          </a:xfrm>
          <a:prstGeom prst="rect">
            <a:avLst/>
          </a:prstGeom>
          <a:noFill/>
        </p:spPr>
        <p:txBody>
          <a:bodyPr wrap="none" rtlCol="0">
            <a:spAutoFit/>
          </a:bodyPr>
          <a:lstStyle/>
          <a:p>
            <a:r>
              <a:rPr lang="en-US" dirty="0"/>
              <a:t>In this case</a:t>
            </a:r>
          </a:p>
        </p:txBody>
      </p:sp>
      <p:cxnSp>
        <p:nvCxnSpPr>
          <p:cNvPr id="8" name="Straight Arrow Connector 7">
            <a:extLst>
              <a:ext uri="{FF2B5EF4-FFF2-40B4-BE49-F238E27FC236}">
                <a16:creationId xmlns:a16="http://schemas.microsoft.com/office/drawing/2014/main" id="{F712BD18-F387-B2CF-603C-7FB570C69FBF}"/>
              </a:ext>
            </a:extLst>
          </p:cNvPr>
          <p:cNvCxnSpPr/>
          <p:nvPr/>
        </p:nvCxnSpPr>
        <p:spPr>
          <a:xfrm>
            <a:off x="3664974" y="2539567"/>
            <a:ext cx="685800"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graphicFrame>
        <p:nvGraphicFramePr>
          <p:cNvPr id="9" name="Object 8">
            <a:extLst>
              <a:ext uri="{FF2B5EF4-FFF2-40B4-BE49-F238E27FC236}">
                <a16:creationId xmlns:a16="http://schemas.microsoft.com/office/drawing/2014/main" id="{820B451E-7919-12C9-0403-77D523C736D2}"/>
              </a:ext>
            </a:extLst>
          </p:cNvPr>
          <p:cNvGraphicFramePr>
            <a:graphicFrameLocks noChangeAspect="1"/>
          </p:cNvGraphicFramePr>
          <p:nvPr>
            <p:extLst>
              <p:ext uri="{D42A27DB-BD31-4B8C-83A1-F6EECF244321}">
                <p14:modId xmlns:p14="http://schemas.microsoft.com/office/powerpoint/2010/main" val="142829289"/>
              </p:ext>
            </p:extLst>
          </p:nvPr>
        </p:nvGraphicFramePr>
        <p:xfrm>
          <a:off x="4853895" y="2095574"/>
          <a:ext cx="2968843" cy="1039095"/>
        </p:xfrm>
        <a:graphic>
          <a:graphicData uri="http://schemas.openxmlformats.org/presentationml/2006/ole">
            <mc:AlternateContent xmlns:mc="http://schemas.openxmlformats.org/markup-compatibility/2006">
              <mc:Choice xmlns:v="urn:schemas-microsoft-com:vml" Requires="v">
                <p:oleObj name="Equation" r:id="rId9" imgW="2031840" imgH="711000" progId="Equation.DSMT4">
                  <p:embed/>
                </p:oleObj>
              </mc:Choice>
              <mc:Fallback>
                <p:oleObj name="Equation" r:id="rId9" imgW="2031840" imgH="711000" progId="Equation.DSMT4">
                  <p:embed/>
                  <p:pic>
                    <p:nvPicPr>
                      <p:cNvPr id="0" name=""/>
                      <p:cNvPicPr/>
                      <p:nvPr/>
                    </p:nvPicPr>
                    <p:blipFill>
                      <a:blip r:embed="rId10"/>
                      <a:stretch>
                        <a:fillRect/>
                      </a:stretch>
                    </p:blipFill>
                    <p:spPr>
                      <a:xfrm>
                        <a:off x="4853895" y="2095574"/>
                        <a:ext cx="2968843" cy="1039095"/>
                      </a:xfrm>
                      <a:prstGeom prst="rect">
                        <a:avLst/>
                      </a:prstGeom>
                    </p:spPr>
                  </p:pic>
                </p:oleObj>
              </mc:Fallback>
            </mc:AlternateContent>
          </a:graphicData>
        </a:graphic>
      </p:graphicFrame>
      <p:cxnSp>
        <p:nvCxnSpPr>
          <p:cNvPr id="10" name="Straight Arrow Connector 9">
            <a:extLst>
              <a:ext uri="{FF2B5EF4-FFF2-40B4-BE49-F238E27FC236}">
                <a16:creationId xmlns:a16="http://schemas.microsoft.com/office/drawing/2014/main" id="{03B5C781-F476-C035-1DB5-CF7524ED8F58}"/>
              </a:ext>
            </a:extLst>
          </p:cNvPr>
          <p:cNvCxnSpPr/>
          <p:nvPr/>
        </p:nvCxnSpPr>
        <p:spPr>
          <a:xfrm>
            <a:off x="3653247" y="5263368"/>
            <a:ext cx="685800"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graphicFrame>
        <p:nvGraphicFramePr>
          <p:cNvPr id="11" name="Object 10">
            <a:extLst>
              <a:ext uri="{FF2B5EF4-FFF2-40B4-BE49-F238E27FC236}">
                <a16:creationId xmlns:a16="http://schemas.microsoft.com/office/drawing/2014/main" id="{508579CD-183A-0734-DDDE-53F86BE1C475}"/>
              </a:ext>
            </a:extLst>
          </p:cNvPr>
          <p:cNvGraphicFramePr>
            <a:graphicFrameLocks noChangeAspect="1"/>
          </p:cNvGraphicFramePr>
          <p:nvPr>
            <p:extLst>
              <p:ext uri="{D42A27DB-BD31-4B8C-83A1-F6EECF244321}">
                <p14:modId xmlns:p14="http://schemas.microsoft.com/office/powerpoint/2010/main" val="2306382184"/>
              </p:ext>
            </p:extLst>
          </p:nvPr>
        </p:nvGraphicFramePr>
        <p:xfrm>
          <a:off x="4871693" y="3161793"/>
          <a:ext cx="2640152" cy="1033906"/>
        </p:xfrm>
        <a:graphic>
          <a:graphicData uri="http://schemas.openxmlformats.org/presentationml/2006/ole">
            <mc:AlternateContent xmlns:mc="http://schemas.openxmlformats.org/markup-compatibility/2006">
              <mc:Choice xmlns:v="urn:schemas-microsoft-com:vml" Requires="v">
                <p:oleObj name="Equation" r:id="rId11" imgW="1815840" imgH="711000" progId="Equation.DSMT4">
                  <p:embed/>
                </p:oleObj>
              </mc:Choice>
              <mc:Fallback>
                <p:oleObj name="Equation" r:id="rId11" imgW="1815840" imgH="711000" progId="Equation.DSMT4">
                  <p:embed/>
                  <p:pic>
                    <p:nvPicPr>
                      <p:cNvPr id="0" name=""/>
                      <p:cNvPicPr/>
                      <p:nvPr/>
                    </p:nvPicPr>
                    <p:blipFill>
                      <a:blip r:embed="rId12"/>
                      <a:stretch>
                        <a:fillRect/>
                      </a:stretch>
                    </p:blipFill>
                    <p:spPr>
                      <a:xfrm>
                        <a:off x="4871693" y="3161793"/>
                        <a:ext cx="2640152" cy="1033906"/>
                      </a:xfrm>
                      <a:prstGeom prst="rect">
                        <a:avLst/>
                      </a:prstGeom>
                    </p:spPr>
                  </p:pic>
                </p:oleObj>
              </mc:Fallback>
            </mc:AlternateContent>
          </a:graphicData>
        </a:graphic>
      </p:graphicFrame>
      <p:sp>
        <p:nvSpPr>
          <p:cNvPr id="12" name="TextBox 11">
            <a:extLst>
              <a:ext uri="{FF2B5EF4-FFF2-40B4-BE49-F238E27FC236}">
                <a16:creationId xmlns:a16="http://schemas.microsoft.com/office/drawing/2014/main" id="{5620D926-7168-036C-0911-BBFAE5D3B9DD}"/>
              </a:ext>
            </a:extLst>
          </p:cNvPr>
          <p:cNvSpPr txBox="1"/>
          <p:nvPr/>
        </p:nvSpPr>
        <p:spPr>
          <a:xfrm>
            <a:off x="1431844" y="4274646"/>
            <a:ext cx="6265561" cy="369332"/>
          </a:xfrm>
          <a:prstGeom prst="rect">
            <a:avLst/>
          </a:prstGeom>
          <a:noFill/>
        </p:spPr>
        <p:txBody>
          <a:bodyPr wrap="none" rtlCol="0">
            <a:spAutoFit/>
          </a:bodyPr>
          <a:lstStyle/>
          <a:p>
            <a:r>
              <a:rPr lang="en-US" dirty="0"/>
              <a:t>where the flexibility associated with the reaction force A</a:t>
            </a:r>
            <a:r>
              <a:rPr lang="en-US" baseline="-25000" dirty="0">
                <a:latin typeface="+mn-lt"/>
              </a:rPr>
              <a:t>y</a:t>
            </a:r>
            <a:r>
              <a:rPr lang="en-US" dirty="0"/>
              <a:t> = 0</a:t>
            </a:r>
          </a:p>
        </p:txBody>
      </p:sp>
      <p:sp>
        <p:nvSpPr>
          <p:cNvPr id="13" name="TextBox 12">
            <a:extLst>
              <a:ext uri="{FF2B5EF4-FFF2-40B4-BE49-F238E27FC236}">
                <a16:creationId xmlns:a16="http://schemas.microsoft.com/office/drawing/2014/main" id="{462843A7-F9E4-1A6B-CB52-3805A2017415}"/>
              </a:ext>
            </a:extLst>
          </p:cNvPr>
          <p:cNvSpPr txBox="1"/>
          <p:nvPr/>
        </p:nvSpPr>
        <p:spPr>
          <a:xfrm>
            <a:off x="1447800" y="6188070"/>
            <a:ext cx="6468437" cy="369332"/>
          </a:xfrm>
          <a:prstGeom prst="rect">
            <a:avLst/>
          </a:prstGeom>
          <a:noFill/>
        </p:spPr>
        <p:txBody>
          <a:bodyPr wrap="none" rtlCol="0">
            <a:spAutoFit/>
          </a:bodyPr>
          <a:lstStyle/>
          <a:p>
            <a:r>
              <a:rPr lang="en-US" dirty="0"/>
              <a:t>All the steps in the solution procedure are the same as before</a:t>
            </a:r>
          </a:p>
        </p:txBody>
      </p:sp>
      <p:graphicFrame>
        <p:nvGraphicFramePr>
          <p:cNvPr id="14" name="Object 13">
            <a:extLst>
              <a:ext uri="{FF2B5EF4-FFF2-40B4-BE49-F238E27FC236}">
                <a16:creationId xmlns:a16="http://schemas.microsoft.com/office/drawing/2014/main" id="{70F27819-B3F7-F66E-3728-D940DB721457}"/>
              </a:ext>
            </a:extLst>
          </p:cNvPr>
          <p:cNvGraphicFramePr>
            <a:graphicFrameLocks noChangeAspect="1"/>
          </p:cNvGraphicFramePr>
          <p:nvPr>
            <p:extLst>
              <p:ext uri="{D42A27DB-BD31-4B8C-83A1-F6EECF244321}">
                <p14:modId xmlns:p14="http://schemas.microsoft.com/office/powerpoint/2010/main" val="1416002118"/>
              </p:ext>
            </p:extLst>
          </p:nvPr>
        </p:nvGraphicFramePr>
        <p:xfrm>
          <a:off x="1752600" y="5043915"/>
          <a:ext cx="1658247" cy="486419"/>
        </p:xfrm>
        <a:graphic>
          <a:graphicData uri="http://schemas.openxmlformats.org/presentationml/2006/ole">
            <mc:AlternateContent xmlns:mc="http://schemas.openxmlformats.org/markup-compatibility/2006">
              <mc:Choice xmlns:v="urn:schemas-microsoft-com:vml" Requires="v">
                <p:oleObj name="Equation" r:id="rId13" imgW="952200" imgH="279360" progId="Equation.DSMT4">
                  <p:embed/>
                </p:oleObj>
              </mc:Choice>
              <mc:Fallback>
                <p:oleObj name="Equation" r:id="rId13" imgW="952200" imgH="279360" progId="Equation.DSMT4">
                  <p:embed/>
                  <p:pic>
                    <p:nvPicPr>
                      <p:cNvPr id="0" name=""/>
                      <p:cNvPicPr/>
                      <p:nvPr/>
                    </p:nvPicPr>
                    <p:blipFill>
                      <a:blip r:embed="rId14"/>
                      <a:stretch>
                        <a:fillRect/>
                      </a:stretch>
                    </p:blipFill>
                    <p:spPr>
                      <a:xfrm>
                        <a:off x="1752600" y="5043915"/>
                        <a:ext cx="1658247" cy="486419"/>
                      </a:xfrm>
                      <a:prstGeom prst="rect">
                        <a:avLst/>
                      </a:prstGeom>
                    </p:spPr>
                  </p:pic>
                </p:oleObj>
              </mc:Fallback>
            </mc:AlternateContent>
          </a:graphicData>
        </a:graphic>
      </p:graphicFrame>
      <p:graphicFrame>
        <p:nvGraphicFramePr>
          <p:cNvPr id="15" name="Object 14">
            <a:extLst>
              <a:ext uri="{FF2B5EF4-FFF2-40B4-BE49-F238E27FC236}">
                <a16:creationId xmlns:a16="http://schemas.microsoft.com/office/drawing/2014/main" id="{387A2408-4156-B67B-85C0-364B6F693C6A}"/>
              </a:ext>
            </a:extLst>
          </p:cNvPr>
          <p:cNvGraphicFramePr>
            <a:graphicFrameLocks noChangeAspect="1"/>
          </p:cNvGraphicFramePr>
          <p:nvPr>
            <p:extLst>
              <p:ext uri="{D42A27DB-BD31-4B8C-83A1-F6EECF244321}">
                <p14:modId xmlns:p14="http://schemas.microsoft.com/office/powerpoint/2010/main" val="731543356"/>
              </p:ext>
            </p:extLst>
          </p:nvPr>
        </p:nvGraphicFramePr>
        <p:xfrm>
          <a:off x="4564625" y="4978732"/>
          <a:ext cx="1795399" cy="922407"/>
        </p:xfrm>
        <a:graphic>
          <a:graphicData uri="http://schemas.openxmlformats.org/presentationml/2006/ole">
            <mc:AlternateContent xmlns:mc="http://schemas.openxmlformats.org/markup-compatibility/2006">
              <mc:Choice xmlns:v="urn:schemas-microsoft-com:vml" Requires="v">
                <p:oleObj name="Equation" r:id="rId15" imgW="1384200" imgH="711000" progId="Equation.DSMT4">
                  <p:embed/>
                </p:oleObj>
              </mc:Choice>
              <mc:Fallback>
                <p:oleObj name="Equation" r:id="rId15" imgW="1384200" imgH="711000" progId="Equation.DSMT4">
                  <p:embed/>
                  <p:pic>
                    <p:nvPicPr>
                      <p:cNvPr id="0" name=""/>
                      <p:cNvPicPr/>
                      <p:nvPr/>
                    </p:nvPicPr>
                    <p:blipFill>
                      <a:blip r:embed="rId16"/>
                      <a:stretch>
                        <a:fillRect/>
                      </a:stretch>
                    </p:blipFill>
                    <p:spPr>
                      <a:xfrm>
                        <a:off x="4564625" y="4978732"/>
                        <a:ext cx="1795399" cy="922407"/>
                      </a:xfrm>
                      <a:prstGeom prst="rect">
                        <a:avLst/>
                      </a:prstGeom>
                    </p:spPr>
                  </p:pic>
                </p:oleObj>
              </mc:Fallback>
            </mc:AlternateContent>
          </a:graphicData>
        </a:graphic>
      </p:graphicFrame>
      <p:sp>
        <p:nvSpPr>
          <p:cNvPr id="16" name="TextBox 15">
            <a:extLst>
              <a:ext uri="{FF2B5EF4-FFF2-40B4-BE49-F238E27FC236}">
                <a16:creationId xmlns:a16="http://schemas.microsoft.com/office/drawing/2014/main" id="{F211C31E-937B-D95D-3198-90A7C046D7C2}"/>
              </a:ext>
            </a:extLst>
          </p:cNvPr>
          <p:cNvSpPr txBox="1"/>
          <p:nvPr/>
        </p:nvSpPr>
        <p:spPr>
          <a:xfrm>
            <a:off x="6752303" y="5392467"/>
            <a:ext cx="2005742" cy="369332"/>
          </a:xfrm>
          <a:prstGeom prst="rect">
            <a:avLst/>
          </a:prstGeom>
          <a:noFill/>
        </p:spPr>
        <p:txBody>
          <a:bodyPr wrap="none" rtlCol="0">
            <a:spAutoFit/>
          </a:bodyPr>
          <a:lstStyle/>
          <a:p>
            <a:r>
              <a:rPr lang="en-US" dirty="0"/>
              <a:t>displacement at A</a:t>
            </a:r>
          </a:p>
        </p:txBody>
      </p:sp>
      <p:cxnSp>
        <p:nvCxnSpPr>
          <p:cNvPr id="18" name="Straight Arrow Connector 17">
            <a:extLst>
              <a:ext uri="{FF2B5EF4-FFF2-40B4-BE49-F238E27FC236}">
                <a16:creationId xmlns:a16="http://schemas.microsoft.com/office/drawing/2014/main" id="{1EC848E3-7216-CD83-5986-DFFF1669D826}"/>
              </a:ext>
            </a:extLst>
          </p:cNvPr>
          <p:cNvCxnSpPr/>
          <p:nvPr/>
        </p:nvCxnSpPr>
        <p:spPr>
          <a:xfrm flipH="1">
            <a:off x="6338316" y="5541692"/>
            <a:ext cx="367284"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cxnSp>
        <p:nvCxnSpPr>
          <p:cNvPr id="19" name="Straight Arrow Connector 18">
            <a:extLst>
              <a:ext uri="{FF2B5EF4-FFF2-40B4-BE49-F238E27FC236}">
                <a16:creationId xmlns:a16="http://schemas.microsoft.com/office/drawing/2014/main" id="{68EEAE57-D0EC-88BD-BC6C-68B2FF0CC53A}"/>
              </a:ext>
            </a:extLst>
          </p:cNvPr>
          <p:cNvCxnSpPr/>
          <p:nvPr/>
        </p:nvCxnSpPr>
        <p:spPr>
          <a:xfrm>
            <a:off x="3581400" y="3422278"/>
            <a:ext cx="685800"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40285701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EEC7502C-8FE6-9EB3-FE2A-BC078B1C1DDD}"/>
              </a:ext>
            </a:extLst>
          </p:cNvPr>
          <p:cNvSpPr txBox="1"/>
          <p:nvPr/>
        </p:nvSpPr>
        <p:spPr>
          <a:xfrm>
            <a:off x="1219200" y="685800"/>
            <a:ext cx="2411750" cy="369332"/>
          </a:xfrm>
          <a:prstGeom prst="rect">
            <a:avLst/>
          </a:prstGeom>
          <a:noFill/>
        </p:spPr>
        <p:txBody>
          <a:bodyPr wrap="none" rtlCol="0">
            <a:spAutoFit/>
          </a:bodyPr>
          <a:lstStyle/>
          <a:p>
            <a:r>
              <a:rPr lang="en-US" dirty="0"/>
              <a:t>The MATLAB solution</a:t>
            </a:r>
          </a:p>
        </p:txBody>
      </p:sp>
      <p:sp>
        <p:nvSpPr>
          <p:cNvPr id="4" name="TextBox 3">
            <a:extLst>
              <a:ext uri="{FF2B5EF4-FFF2-40B4-BE49-F238E27FC236}">
                <a16:creationId xmlns:a16="http://schemas.microsoft.com/office/drawing/2014/main" id="{5C1AEA22-68EB-77FD-BE43-ED2C07ED756D}"/>
              </a:ext>
            </a:extLst>
          </p:cNvPr>
          <p:cNvSpPr txBox="1"/>
          <p:nvPr/>
        </p:nvSpPr>
        <p:spPr>
          <a:xfrm>
            <a:off x="1344950" y="1295400"/>
            <a:ext cx="4572000" cy="3539430"/>
          </a:xfrm>
          <a:prstGeom prst="rect">
            <a:avLst/>
          </a:prstGeom>
          <a:noFill/>
        </p:spPr>
        <p:txBody>
          <a:bodyPr wrap="square">
            <a:spAutoFit/>
          </a:bodyPr>
          <a:lstStyle/>
          <a:p>
            <a:r>
              <a:rPr lang="en-US" sz="1600" dirty="0" err="1"/>
              <a:t>syms</a:t>
            </a:r>
            <a:r>
              <a:rPr lang="en-US" sz="1600" dirty="0"/>
              <a:t> Ay B C w L k</a:t>
            </a:r>
          </a:p>
          <a:p>
            <a:r>
              <a:rPr lang="en-US" sz="1600" dirty="0"/>
              <a:t>E = [ 0 L L/2; 1 1 1];</a:t>
            </a:r>
          </a:p>
          <a:p>
            <a:r>
              <a:rPr lang="en-US" sz="1600" dirty="0"/>
              <a:t>P = [3*w*L^2/8; w*L/2];</a:t>
            </a:r>
          </a:p>
          <a:p>
            <a:r>
              <a:rPr lang="en-US" sz="1600" dirty="0"/>
              <a:t>G = [ 0 0 0;0 1/k 0; 0 0 1/k];</a:t>
            </a:r>
          </a:p>
          <a:p>
            <a:r>
              <a:rPr lang="en-US" sz="1600" dirty="0"/>
              <a:t>S = null(E).';</a:t>
            </a:r>
          </a:p>
          <a:p>
            <a:r>
              <a:rPr lang="en-US" sz="1600" dirty="0" err="1"/>
              <a:t>Esys</a:t>
            </a:r>
            <a:r>
              <a:rPr lang="en-US" sz="1600" dirty="0"/>
              <a:t> = [E; S*G];</a:t>
            </a:r>
          </a:p>
          <a:p>
            <a:r>
              <a:rPr lang="en-US" sz="1600" dirty="0" err="1"/>
              <a:t>Psys</a:t>
            </a:r>
            <a:r>
              <a:rPr lang="en-US" sz="1600" dirty="0"/>
              <a:t> = [P;0];</a:t>
            </a:r>
          </a:p>
          <a:p>
            <a:r>
              <a:rPr lang="en-US" sz="1600" dirty="0"/>
              <a:t>F= </a:t>
            </a:r>
            <a:r>
              <a:rPr lang="en-US" sz="1600" dirty="0" err="1"/>
              <a:t>Esys</a:t>
            </a:r>
            <a:r>
              <a:rPr lang="en-US" sz="1600" dirty="0"/>
              <a:t>\</a:t>
            </a:r>
            <a:r>
              <a:rPr lang="en-US" sz="1600" dirty="0" err="1"/>
              <a:t>Psys</a:t>
            </a:r>
            <a:endParaRPr lang="en-US" sz="1600" dirty="0"/>
          </a:p>
          <a:p>
            <a:r>
              <a:rPr lang="en-US" sz="1600" dirty="0"/>
              <a:t> </a:t>
            </a:r>
          </a:p>
          <a:p>
            <a:r>
              <a:rPr lang="en-US" sz="1600" dirty="0"/>
              <a:t>F =</a:t>
            </a:r>
          </a:p>
          <a:p>
            <a:r>
              <a:rPr lang="en-US" sz="1600" dirty="0"/>
              <a:t> </a:t>
            </a:r>
          </a:p>
          <a:p>
            <a:r>
              <a:rPr lang="en-US" sz="1600" dirty="0"/>
              <a:t>  (L*w)/20</a:t>
            </a:r>
          </a:p>
          <a:p>
            <a:r>
              <a:rPr lang="en-US" sz="1600" dirty="0"/>
              <a:t>(3*L*w)/10</a:t>
            </a:r>
          </a:p>
          <a:p>
            <a:r>
              <a:rPr lang="en-US" sz="1600" dirty="0"/>
              <a:t>(3*L*w)/20</a:t>
            </a:r>
          </a:p>
        </p:txBody>
      </p:sp>
      <p:sp>
        <p:nvSpPr>
          <p:cNvPr id="5" name="TextBox 4">
            <a:extLst>
              <a:ext uri="{FF2B5EF4-FFF2-40B4-BE49-F238E27FC236}">
                <a16:creationId xmlns:a16="http://schemas.microsoft.com/office/drawing/2014/main" id="{2861F834-D116-7CA8-C45C-3ACA3A4ED1FD}"/>
              </a:ext>
            </a:extLst>
          </p:cNvPr>
          <p:cNvSpPr txBox="1"/>
          <p:nvPr/>
        </p:nvSpPr>
        <p:spPr>
          <a:xfrm>
            <a:off x="3630950" y="3886200"/>
            <a:ext cx="2189638" cy="369332"/>
          </a:xfrm>
          <a:prstGeom prst="rect">
            <a:avLst/>
          </a:prstGeom>
          <a:noFill/>
        </p:spPr>
        <p:txBody>
          <a:bodyPr wrap="none" rtlCol="0">
            <a:spAutoFit/>
          </a:bodyPr>
          <a:lstStyle/>
          <a:p>
            <a:r>
              <a:rPr lang="en-US" dirty="0"/>
              <a:t>solution for Ay, B, C</a:t>
            </a:r>
          </a:p>
        </p:txBody>
      </p:sp>
    </p:spTree>
    <p:extLst>
      <p:ext uri="{BB962C8B-B14F-4D97-AF65-F5344CB8AC3E}">
        <p14:creationId xmlns:p14="http://schemas.microsoft.com/office/powerpoint/2010/main" val="8215920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Box 4">
            <a:extLst>
              <a:ext uri="{FF2B5EF4-FFF2-40B4-BE49-F238E27FC236}">
                <a16:creationId xmlns:a16="http://schemas.microsoft.com/office/drawing/2014/main" id="{C38EA6A5-6412-4C01-964C-17E431BC0871}"/>
              </a:ext>
            </a:extLst>
          </p:cNvPr>
          <p:cNvSpPr txBox="1">
            <a:spLocks noChangeArrowheads="1"/>
          </p:cNvSpPr>
          <p:nvPr/>
        </p:nvSpPr>
        <p:spPr bwMode="auto">
          <a:xfrm>
            <a:off x="2767340" y="2204864"/>
            <a:ext cx="2908168" cy="46166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400" i="1" dirty="0">
                <a:solidFill>
                  <a:srgbClr val="33CC33"/>
                </a:solidFill>
              </a:rPr>
              <a:t>Learning Objectives</a:t>
            </a:r>
          </a:p>
        </p:txBody>
      </p:sp>
      <p:sp>
        <p:nvSpPr>
          <p:cNvPr id="3" name="Text Box 5">
            <a:extLst>
              <a:ext uri="{FF2B5EF4-FFF2-40B4-BE49-F238E27FC236}">
                <a16:creationId xmlns:a16="http://schemas.microsoft.com/office/drawing/2014/main" id="{4B55D1EF-A276-4611-8C64-4C17B8ED970C}"/>
              </a:ext>
            </a:extLst>
          </p:cNvPr>
          <p:cNvSpPr txBox="1">
            <a:spLocks noChangeArrowheads="1"/>
          </p:cNvSpPr>
          <p:nvPr/>
        </p:nvSpPr>
        <p:spPr bwMode="auto">
          <a:xfrm>
            <a:off x="1976235" y="3356919"/>
            <a:ext cx="3621504" cy="92333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i="1" dirty="0">
                <a:solidFill>
                  <a:srgbClr val="33CC33"/>
                </a:solidFill>
              </a:rPr>
              <a:t>Statically Indeterminate Problems</a:t>
            </a:r>
          </a:p>
          <a:p>
            <a:r>
              <a:rPr lang="en-US" altLang="en-US" i="1" dirty="0">
                <a:solidFill>
                  <a:srgbClr val="33CC33"/>
                </a:solidFill>
              </a:rPr>
              <a:t>		</a:t>
            </a:r>
          </a:p>
          <a:p>
            <a:r>
              <a:rPr lang="en-US" altLang="en-US" i="1" dirty="0">
                <a:solidFill>
                  <a:srgbClr val="33CC33"/>
                </a:solidFill>
              </a:rPr>
              <a:t>	</a:t>
            </a:r>
          </a:p>
        </p:txBody>
      </p:sp>
    </p:spTree>
    <p:extLst>
      <p:ext uri="{BB962C8B-B14F-4D97-AF65-F5344CB8AC3E}">
        <p14:creationId xmlns:p14="http://schemas.microsoft.com/office/powerpoint/2010/main" val="387525808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18D2C3EA-6165-0794-06A4-1299B5FA53D3}"/>
              </a:ext>
            </a:extLst>
          </p:cNvPr>
          <p:cNvSpPr txBox="1"/>
          <p:nvPr/>
        </p:nvSpPr>
        <p:spPr>
          <a:xfrm>
            <a:off x="990600" y="239335"/>
            <a:ext cx="6629400" cy="923330"/>
          </a:xfrm>
          <a:prstGeom prst="rect">
            <a:avLst/>
          </a:prstGeom>
          <a:noFill/>
        </p:spPr>
        <p:txBody>
          <a:bodyPr wrap="square" rtlCol="0">
            <a:spAutoFit/>
          </a:bodyPr>
          <a:lstStyle/>
          <a:p>
            <a:r>
              <a:rPr lang="en-US" dirty="0"/>
              <a:t>The inverse of [G] does not exist since the determinant of [G] is zero when we include zero flexibilities so we cannot form up the stiffness matrix [K] = [E][G]</a:t>
            </a:r>
            <a:r>
              <a:rPr lang="en-US" baseline="30000" dirty="0"/>
              <a:t>-1</a:t>
            </a:r>
            <a:r>
              <a:rPr lang="en-US" dirty="0"/>
              <a:t>[E]</a:t>
            </a:r>
            <a:r>
              <a:rPr lang="en-US" baseline="30000" dirty="0"/>
              <a:t>T</a:t>
            </a:r>
          </a:p>
        </p:txBody>
      </p:sp>
      <p:sp>
        <p:nvSpPr>
          <p:cNvPr id="4" name="TextBox 3">
            <a:extLst>
              <a:ext uri="{FF2B5EF4-FFF2-40B4-BE49-F238E27FC236}">
                <a16:creationId xmlns:a16="http://schemas.microsoft.com/office/drawing/2014/main" id="{70923FC4-EC2C-DB93-606C-5DED866FBD38}"/>
              </a:ext>
            </a:extLst>
          </p:cNvPr>
          <p:cNvSpPr txBox="1"/>
          <p:nvPr/>
        </p:nvSpPr>
        <p:spPr>
          <a:xfrm>
            <a:off x="1553497" y="1143902"/>
            <a:ext cx="4572000" cy="646331"/>
          </a:xfrm>
          <a:prstGeom prst="rect">
            <a:avLst/>
          </a:prstGeom>
          <a:noFill/>
        </p:spPr>
        <p:txBody>
          <a:bodyPr wrap="square">
            <a:spAutoFit/>
          </a:bodyPr>
          <a:lstStyle/>
          <a:p>
            <a:r>
              <a:rPr lang="en-US" dirty="0"/>
              <a:t>det(G)</a:t>
            </a:r>
          </a:p>
          <a:p>
            <a:r>
              <a:rPr lang="en-US" dirty="0"/>
              <a:t> </a:t>
            </a:r>
            <a:r>
              <a:rPr lang="en-US" dirty="0" err="1"/>
              <a:t>ans</a:t>
            </a:r>
            <a:r>
              <a:rPr lang="en-US" dirty="0"/>
              <a:t> =  0</a:t>
            </a:r>
          </a:p>
        </p:txBody>
      </p:sp>
      <p:sp>
        <p:nvSpPr>
          <p:cNvPr id="5" name="TextBox 4">
            <a:extLst>
              <a:ext uri="{FF2B5EF4-FFF2-40B4-BE49-F238E27FC236}">
                <a16:creationId xmlns:a16="http://schemas.microsoft.com/office/drawing/2014/main" id="{677FB206-A194-43B0-205D-A401A95476F0}"/>
              </a:ext>
            </a:extLst>
          </p:cNvPr>
          <p:cNvSpPr txBox="1"/>
          <p:nvPr/>
        </p:nvSpPr>
        <p:spPr>
          <a:xfrm flipH="1">
            <a:off x="968477" y="1859339"/>
            <a:ext cx="7772399" cy="1200329"/>
          </a:xfrm>
          <a:prstGeom prst="rect">
            <a:avLst/>
          </a:prstGeom>
          <a:noFill/>
        </p:spPr>
        <p:txBody>
          <a:bodyPr wrap="square" rtlCol="0">
            <a:spAutoFit/>
          </a:bodyPr>
          <a:lstStyle/>
          <a:p>
            <a:r>
              <a:rPr lang="en-US" dirty="0"/>
              <a:t>But if we place very small but non-zero values in [G] for any zero  flexibilities then we can solve for the displacements. To see this, we must choose some specific values for L, w, k. We choose L = 12 ft, k = 10^3 </a:t>
            </a:r>
            <a:r>
              <a:rPr lang="en-US" dirty="0" err="1"/>
              <a:t>lb</a:t>
            </a:r>
            <a:r>
              <a:rPr lang="en-US" dirty="0"/>
              <a:t>/ft, w = 200 </a:t>
            </a:r>
            <a:r>
              <a:rPr lang="en-US" dirty="0" err="1"/>
              <a:t>lb</a:t>
            </a:r>
            <a:r>
              <a:rPr lang="en-US" dirty="0"/>
              <a:t>/ft. In the flexibility matrix we set G(1,1) = 10^-9:  </a:t>
            </a:r>
          </a:p>
        </p:txBody>
      </p:sp>
      <p:sp>
        <p:nvSpPr>
          <p:cNvPr id="7" name="TextBox 6">
            <a:extLst>
              <a:ext uri="{FF2B5EF4-FFF2-40B4-BE49-F238E27FC236}">
                <a16:creationId xmlns:a16="http://schemas.microsoft.com/office/drawing/2014/main" id="{E19122A6-2421-3A5F-B2A6-BE481B3632CF}"/>
              </a:ext>
            </a:extLst>
          </p:cNvPr>
          <p:cNvSpPr txBox="1"/>
          <p:nvPr/>
        </p:nvSpPr>
        <p:spPr>
          <a:xfrm>
            <a:off x="1066800" y="3128774"/>
            <a:ext cx="4572000" cy="3416320"/>
          </a:xfrm>
          <a:prstGeom prst="rect">
            <a:avLst/>
          </a:prstGeom>
          <a:noFill/>
        </p:spPr>
        <p:txBody>
          <a:bodyPr wrap="square">
            <a:spAutoFit/>
          </a:bodyPr>
          <a:lstStyle/>
          <a:p>
            <a:r>
              <a:rPr lang="en-US" dirty="0"/>
              <a:t>L = 12 ; k = 10^3; w = 200;</a:t>
            </a:r>
          </a:p>
          <a:p>
            <a:r>
              <a:rPr lang="en-US" dirty="0"/>
              <a:t>E = [ 0 L L/2; 1 1 1];</a:t>
            </a:r>
          </a:p>
          <a:p>
            <a:r>
              <a:rPr lang="en-US" dirty="0"/>
              <a:t>P = [3*w*L^2/8; w*L/2];</a:t>
            </a:r>
          </a:p>
          <a:p>
            <a:r>
              <a:rPr lang="en-US" dirty="0"/>
              <a:t>G = [ 10^-9 0 0; 0 1/k 0; 0 0 1/k]</a:t>
            </a:r>
          </a:p>
          <a:p>
            <a:r>
              <a:rPr lang="en-US" dirty="0"/>
              <a:t>S = null(E).';</a:t>
            </a:r>
          </a:p>
          <a:p>
            <a:r>
              <a:rPr lang="en-US" dirty="0"/>
              <a:t>K = E*inv(G)*E.';</a:t>
            </a:r>
          </a:p>
          <a:p>
            <a:r>
              <a:rPr lang="en-US" dirty="0"/>
              <a:t>U= K\P;</a:t>
            </a:r>
          </a:p>
          <a:p>
            <a:r>
              <a:rPr lang="en-US" dirty="0"/>
              <a:t>format long</a:t>
            </a:r>
          </a:p>
          <a:p>
            <a:r>
              <a:rPr lang="en-US" dirty="0"/>
              <a:t>U</a:t>
            </a:r>
          </a:p>
          <a:p>
            <a:r>
              <a:rPr lang="en-US" dirty="0"/>
              <a:t>U =  0.059999988000002</a:t>
            </a:r>
          </a:p>
          <a:p>
            <a:r>
              <a:rPr lang="en-US" dirty="0"/>
              <a:t>        0.000000119999976</a:t>
            </a:r>
          </a:p>
          <a:p>
            <a:endParaRPr lang="en-US" dirty="0"/>
          </a:p>
        </p:txBody>
      </p:sp>
      <p:sp>
        <p:nvSpPr>
          <p:cNvPr id="8" name="TextBox 7">
            <a:extLst>
              <a:ext uri="{FF2B5EF4-FFF2-40B4-BE49-F238E27FC236}">
                <a16:creationId xmlns:a16="http://schemas.microsoft.com/office/drawing/2014/main" id="{ABC601F0-3B25-3780-4D70-1664C286D458}"/>
              </a:ext>
            </a:extLst>
          </p:cNvPr>
          <p:cNvSpPr txBox="1"/>
          <p:nvPr/>
        </p:nvSpPr>
        <p:spPr>
          <a:xfrm>
            <a:off x="4286527" y="5550200"/>
            <a:ext cx="3825086" cy="369332"/>
          </a:xfrm>
          <a:prstGeom prst="rect">
            <a:avLst/>
          </a:prstGeom>
          <a:noFill/>
        </p:spPr>
        <p:txBody>
          <a:bodyPr wrap="none" rtlCol="0">
            <a:spAutoFit/>
          </a:bodyPr>
          <a:lstStyle/>
          <a:p>
            <a:r>
              <a:rPr lang="en-US" dirty="0"/>
              <a:t>recall </a:t>
            </a:r>
            <a:r>
              <a:rPr lang="en-US" i="1" dirty="0">
                <a:latin typeface="Symbol" panose="05050102010706020507" pitchFamily="18" charset="2"/>
              </a:rPr>
              <a:t>q </a:t>
            </a:r>
            <a:r>
              <a:rPr lang="en-US" dirty="0"/>
              <a:t>= 3w/10k =600/10^4 = 0.06 </a:t>
            </a:r>
          </a:p>
        </p:txBody>
      </p:sp>
    </p:spTree>
    <p:extLst>
      <p:ext uri="{BB962C8B-B14F-4D97-AF65-F5344CB8AC3E}">
        <p14:creationId xmlns:p14="http://schemas.microsoft.com/office/powerpoint/2010/main" val="293154509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Box 4">
            <a:extLst>
              <a:ext uri="{FF2B5EF4-FFF2-40B4-BE49-F238E27FC236}">
                <a16:creationId xmlns:a16="http://schemas.microsoft.com/office/drawing/2014/main" id="{96E87C22-3CC7-44D0-8201-9DA874F613E3}"/>
              </a:ext>
            </a:extLst>
          </p:cNvPr>
          <p:cNvSpPr txBox="1">
            <a:spLocks noChangeArrowheads="1"/>
          </p:cNvSpPr>
          <p:nvPr/>
        </p:nvSpPr>
        <p:spPr bwMode="auto">
          <a:xfrm>
            <a:off x="1943100" y="327025"/>
            <a:ext cx="49085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solidFill>
                  <a:srgbClr val="C00000"/>
                </a:solidFill>
              </a:rPr>
              <a:t>Static Determinate and Indeterminate Systems</a:t>
            </a:r>
          </a:p>
        </p:txBody>
      </p:sp>
      <p:sp>
        <p:nvSpPr>
          <p:cNvPr id="3" name="Rectangle 5">
            <a:extLst>
              <a:ext uri="{FF2B5EF4-FFF2-40B4-BE49-F238E27FC236}">
                <a16:creationId xmlns:a16="http://schemas.microsoft.com/office/drawing/2014/main" id="{37F7A2B5-9839-4FB2-855B-CAE8A14792E2}"/>
              </a:ext>
            </a:extLst>
          </p:cNvPr>
          <p:cNvSpPr>
            <a:spLocks noChangeArrowheads="1"/>
          </p:cNvSpPr>
          <p:nvPr/>
        </p:nvSpPr>
        <p:spPr bwMode="auto">
          <a:xfrm>
            <a:off x="1746250" y="1982788"/>
            <a:ext cx="4376738" cy="103187"/>
          </a:xfrm>
          <a:prstGeom prst="rect">
            <a:avLst/>
          </a:prstGeom>
          <a:solidFill>
            <a:schemeClr val="bg1"/>
          </a:solidFill>
          <a:ln w="9525">
            <a:solidFill>
              <a:schemeClr val="tx1"/>
            </a:solidFill>
            <a:miter lim="800000"/>
            <a:headEnd/>
            <a:tailEnd/>
          </a:ln>
        </p:spPr>
        <p:txBody>
          <a:bodyPr wrap="none" anchor="ctr"/>
          <a:lstStyle/>
          <a:p>
            <a:endParaRPr lang="en-US"/>
          </a:p>
        </p:txBody>
      </p:sp>
      <p:sp>
        <p:nvSpPr>
          <p:cNvPr id="4" name="AutoShape 6">
            <a:extLst>
              <a:ext uri="{FF2B5EF4-FFF2-40B4-BE49-F238E27FC236}">
                <a16:creationId xmlns:a16="http://schemas.microsoft.com/office/drawing/2014/main" id="{A23774D6-6E54-448C-9282-04CD000E1506}"/>
              </a:ext>
            </a:extLst>
          </p:cNvPr>
          <p:cNvSpPr>
            <a:spLocks noChangeArrowheads="1"/>
          </p:cNvSpPr>
          <p:nvPr/>
        </p:nvSpPr>
        <p:spPr bwMode="auto">
          <a:xfrm>
            <a:off x="1644650" y="2084388"/>
            <a:ext cx="204788" cy="206375"/>
          </a:xfrm>
          <a:prstGeom prst="triangle">
            <a:avLst>
              <a:gd name="adj" fmla="val 50000"/>
            </a:avLst>
          </a:prstGeom>
          <a:solidFill>
            <a:schemeClr val="bg1"/>
          </a:solidFill>
          <a:ln w="9525">
            <a:solidFill>
              <a:schemeClr val="tx1"/>
            </a:solidFill>
            <a:miter lim="800000"/>
            <a:headEnd/>
            <a:tailEnd/>
          </a:ln>
        </p:spPr>
        <p:txBody>
          <a:bodyPr wrap="none" anchor="ctr"/>
          <a:lstStyle/>
          <a:p>
            <a:endParaRPr lang="en-US"/>
          </a:p>
        </p:txBody>
      </p:sp>
      <p:sp>
        <p:nvSpPr>
          <p:cNvPr id="5" name="Oval 7">
            <a:extLst>
              <a:ext uri="{FF2B5EF4-FFF2-40B4-BE49-F238E27FC236}">
                <a16:creationId xmlns:a16="http://schemas.microsoft.com/office/drawing/2014/main" id="{8F23708D-C3C5-4F14-BEF7-6AF9512E4ECD}"/>
              </a:ext>
            </a:extLst>
          </p:cNvPr>
          <p:cNvSpPr>
            <a:spLocks noChangeArrowheads="1"/>
          </p:cNvSpPr>
          <p:nvPr/>
        </p:nvSpPr>
        <p:spPr bwMode="auto">
          <a:xfrm>
            <a:off x="1695450" y="2044700"/>
            <a:ext cx="88900" cy="88900"/>
          </a:xfrm>
          <a:prstGeom prst="ellipse">
            <a:avLst/>
          </a:prstGeom>
          <a:solidFill>
            <a:schemeClr val="tx1"/>
          </a:solidFill>
          <a:ln w="9525">
            <a:solidFill>
              <a:schemeClr val="tx1"/>
            </a:solidFill>
            <a:round/>
            <a:headEnd/>
            <a:tailEnd/>
          </a:ln>
        </p:spPr>
        <p:txBody>
          <a:bodyPr wrap="none" anchor="ctr"/>
          <a:lstStyle/>
          <a:p>
            <a:endParaRPr lang="en-US"/>
          </a:p>
        </p:txBody>
      </p:sp>
      <p:sp>
        <p:nvSpPr>
          <p:cNvPr id="6" name="Oval 8">
            <a:extLst>
              <a:ext uri="{FF2B5EF4-FFF2-40B4-BE49-F238E27FC236}">
                <a16:creationId xmlns:a16="http://schemas.microsoft.com/office/drawing/2014/main" id="{1796E49F-3CED-4967-8EC3-D179821C2A45}"/>
              </a:ext>
            </a:extLst>
          </p:cNvPr>
          <p:cNvSpPr>
            <a:spLocks noChangeArrowheads="1"/>
          </p:cNvSpPr>
          <p:nvPr/>
        </p:nvSpPr>
        <p:spPr bwMode="auto">
          <a:xfrm>
            <a:off x="5957888" y="2097088"/>
            <a:ext cx="165100" cy="184150"/>
          </a:xfrm>
          <a:prstGeom prst="ellipse">
            <a:avLst/>
          </a:prstGeom>
          <a:solidFill>
            <a:schemeClr val="bg1"/>
          </a:solidFill>
          <a:ln w="9525">
            <a:solidFill>
              <a:schemeClr val="tx1"/>
            </a:solidFill>
            <a:round/>
            <a:headEnd/>
            <a:tailEnd/>
          </a:ln>
        </p:spPr>
        <p:txBody>
          <a:bodyPr wrap="none" anchor="ctr"/>
          <a:lstStyle/>
          <a:p>
            <a:endParaRPr lang="en-US"/>
          </a:p>
        </p:txBody>
      </p:sp>
      <p:sp>
        <p:nvSpPr>
          <p:cNvPr id="7" name="Line 9">
            <a:extLst>
              <a:ext uri="{FF2B5EF4-FFF2-40B4-BE49-F238E27FC236}">
                <a16:creationId xmlns:a16="http://schemas.microsoft.com/office/drawing/2014/main" id="{D272E831-7972-41A6-919B-F5B4100BA38D}"/>
              </a:ext>
            </a:extLst>
          </p:cNvPr>
          <p:cNvSpPr>
            <a:spLocks noChangeShapeType="1"/>
          </p:cNvSpPr>
          <p:nvPr/>
        </p:nvSpPr>
        <p:spPr bwMode="auto">
          <a:xfrm>
            <a:off x="1346200" y="2281238"/>
            <a:ext cx="852488"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8" name="Line 10">
            <a:extLst>
              <a:ext uri="{FF2B5EF4-FFF2-40B4-BE49-F238E27FC236}">
                <a16:creationId xmlns:a16="http://schemas.microsoft.com/office/drawing/2014/main" id="{C78865CE-B917-4FFF-A10B-1F6085F104DC}"/>
              </a:ext>
            </a:extLst>
          </p:cNvPr>
          <p:cNvSpPr>
            <a:spLocks noChangeShapeType="1"/>
          </p:cNvSpPr>
          <p:nvPr/>
        </p:nvSpPr>
        <p:spPr bwMode="auto">
          <a:xfrm flipV="1">
            <a:off x="5599113" y="2292350"/>
            <a:ext cx="925512"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 name="Line 11">
            <a:extLst>
              <a:ext uri="{FF2B5EF4-FFF2-40B4-BE49-F238E27FC236}">
                <a16:creationId xmlns:a16="http://schemas.microsoft.com/office/drawing/2014/main" id="{C31D82D9-C84B-4F4C-B293-75AA39B87553}"/>
              </a:ext>
            </a:extLst>
          </p:cNvPr>
          <p:cNvSpPr>
            <a:spLocks noChangeShapeType="1"/>
          </p:cNvSpPr>
          <p:nvPr/>
        </p:nvSpPr>
        <p:spPr bwMode="auto">
          <a:xfrm>
            <a:off x="3770313" y="1458913"/>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0" name="Line 12">
            <a:extLst>
              <a:ext uri="{FF2B5EF4-FFF2-40B4-BE49-F238E27FC236}">
                <a16:creationId xmlns:a16="http://schemas.microsoft.com/office/drawing/2014/main" id="{AA95E6F3-70EB-4033-BE2E-447FF15DE75B}"/>
              </a:ext>
            </a:extLst>
          </p:cNvPr>
          <p:cNvSpPr>
            <a:spLocks noChangeShapeType="1"/>
          </p:cNvSpPr>
          <p:nvPr/>
        </p:nvSpPr>
        <p:spPr bwMode="auto">
          <a:xfrm>
            <a:off x="3760788" y="1449388"/>
            <a:ext cx="2352675"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1" name="Line 13">
            <a:extLst>
              <a:ext uri="{FF2B5EF4-FFF2-40B4-BE49-F238E27FC236}">
                <a16:creationId xmlns:a16="http://schemas.microsoft.com/office/drawing/2014/main" id="{55A56601-6CC3-47C2-8D30-6F761305DAAE}"/>
              </a:ext>
            </a:extLst>
          </p:cNvPr>
          <p:cNvSpPr>
            <a:spLocks noChangeShapeType="1"/>
          </p:cNvSpPr>
          <p:nvPr/>
        </p:nvSpPr>
        <p:spPr bwMode="auto">
          <a:xfrm>
            <a:off x="6113463" y="1449388"/>
            <a:ext cx="0" cy="512762"/>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2" name="Line 14">
            <a:extLst>
              <a:ext uri="{FF2B5EF4-FFF2-40B4-BE49-F238E27FC236}">
                <a16:creationId xmlns:a16="http://schemas.microsoft.com/office/drawing/2014/main" id="{C7823691-CF3E-41BE-8307-EBCE96FA7DCC}"/>
              </a:ext>
            </a:extLst>
          </p:cNvPr>
          <p:cNvSpPr>
            <a:spLocks noChangeShapeType="1"/>
          </p:cNvSpPr>
          <p:nvPr/>
        </p:nvSpPr>
        <p:spPr bwMode="auto">
          <a:xfrm>
            <a:off x="4067175" y="1449388"/>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3" name="Line 15">
            <a:extLst>
              <a:ext uri="{FF2B5EF4-FFF2-40B4-BE49-F238E27FC236}">
                <a16:creationId xmlns:a16="http://schemas.microsoft.com/office/drawing/2014/main" id="{1BD79EFB-9EB3-4AAE-A47D-72C6BC9D4EE0}"/>
              </a:ext>
            </a:extLst>
          </p:cNvPr>
          <p:cNvSpPr>
            <a:spLocks noChangeShapeType="1"/>
          </p:cNvSpPr>
          <p:nvPr/>
        </p:nvSpPr>
        <p:spPr bwMode="auto">
          <a:xfrm>
            <a:off x="4375150" y="1458913"/>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4" name="Line 16">
            <a:extLst>
              <a:ext uri="{FF2B5EF4-FFF2-40B4-BE49-F238E27FC236}">
                <a16:creationId xmlns:a16="http://schemas.microsoft.com/office/drawing/2014/main" id="{87387C1E-BFC2-41D7-9353-1793E5983DA5}"/>
              </a:ext>
            </a:extLst>
          </p:cNvPr>
          <p:cNvSpPr>
            <a:spLocks noChangeShapeType="1"/>
          </p:cNvSpPr>
          <p:nvPr/>
        </p:nvSpPr>
        <p:spPr bwMode="auto">
          <a:xfrm>
            <a:off x="4703763" y="1470025"/>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5" name="Line 17">
            <a:extLst>
              <a:ext uri="{FF2B5EF4-FFF2-40B4-BE49-F238E27FC236}">
                <a16:creationId xmlns:a16="http://schemas.microsoft.com/office/drawing/2014/main" id="{A5F995AF-9FE6-4366-899E-BCC449F5D422}"/>
              </a:ext>
            </a:extLst>
          </p:cNvPr>
          <p:cNvSpPr>
            <a:spLocks noChangeShapeType="1"/>
          </p:cNvSpPr>
          <p:nvPr/>
        </p:nvSpPr>
        <p:spPr bwMode="auto">
          <a:xfrm>
            <a:off x="5021263" y="1458913"/>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6" name="Line 18">
            <a:extLst>
              <a:ext uri="{FF2B5EF4-FFF2-40B4-BE49-F238E27FC236}">
                <a16:creationId xmlns:a16="http://schemas.microsoft.com/office/drawing/2014/main" id="{92086D18-C911-4AC2-8C4E-A56614D85CB1}"/>
              </a:ext>
            </a:extLst>
          </p:cNvPr>
          <p:cNvSpPr>
            <a:spLocks noChangeShapeType="1"/>
          </p:cNvSpPr>
          <p:nvPr/>
        </p:nvSpPr>
        <p:spPr bwMode="auto">
          <a:xfrm>
            <a:off x="4703763" y="1458913"/>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7" name="Line 19">
            <a:extLst>
              <a:ext uri="{FF2B5EF4-FFF2-40B4-BE49-F238E27FC236}">
                <a16:creationId xmlns:a16="http://schemas.microsoft.com/office/drawing/2014/main" id="{4FCE2038-D75B-491A-B1A0-C7DB4B91B418}"/>
              </a:ext>
            </a:extLst>
          </p:cNvPr>
          <p:cNvSpPr>
            <a:spLocks noChangeShapeType="1"/>
          </p:cNvSpPr>
          <p:nvPr/>
        </p:nvSpPr>
        <p:spPr bwMode="auto">
          <a:xfrm>
            <a:off x="5338763" y="1479550"/>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8" name="Line 20">
            <a:extLst>
              <a:ext uri="{FF2B5EF4-FFF2-40B4-BE49-F238E27FC236}">
                <a16:creationId xmlns:a16="http://schemas.microsoft.com/office/drawing/2014/main" id="{AF57D0CD-5902-461E-AA7E-33675243B732}"/>
              </a:ext>
            </a:extLst>
          </p:cNvPr>
          <p:cNvSpPr>
            <a:spLocks noChangeShapeType="1"/>
          </p:cNvSpPr>
          <p:nvPr/>
        </p:nvSpPr>
        <p:spPr bwMode="auto">
          <a:xfrm>
            <a:off x="5676900" y="1479550"/>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9" name="Text Box 21">
            <a:extLst>
              <a:ext uri="{FF2B5EF4-FFF2-40B4-BE49-F238E27FC236}">
                <a16:creationId xmlns:a16="http://schemas.microsoft.com/office/drawing/2014/main" id="{0FE9C764-6175-4EF1-B897-99CD354386A0}"/>
              </a:ext>
            </a:extLst>
          </p:cNvPr>
          <p:cNvSpPr txBox="1">
            <a:spLocks noChangeArrowheads="1"/>
          </p:cNvSpPr>
          <p:nvPr/>
        </p:nvSpPr>
        <p:spPr bwMode="auto">
          <a:xfrm>
            <a:off x="4757738" y="912813"/>
            <a:ext cx="7810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w lb/ft</a:t>
            </a:r>
          </a:p>
        </p:txBody>
      </p:sp>
      <p:sp>
        <p:nvSpPr>
          <p:cNvPr id="20" name="Line 22">
            <a:extLst>
              <a:ext uri="{FF2B5EF4-FFF2-40B4-BE49-F238E27FC236}">
                <a16:creationId xmlns:a16="http://schemas.microsoft.com/office/drawing/2014/main" id="{4CBFE638-BE24-459D-8867-6348DB98E110}"/>
              </a:ext>
            </a:extLst>
          </p:cNvPr>
          <p:cNvSpPr>
            <a:spLocks noChangeShapeType="1"/>
          </p:cNvSpPr>
          <p:nvPr/>
        </p:nvSpPr>
        <p:spPr bwMode="auto">
          <a:xfrm>
            <a:off x="1736725" y="2373313"/>
            <a:ext cx="9525" cy="29845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1" name="Line 23">
            <a:extLst>
              <a:ext uri="{FF2B5EF4-FFF2-40B4-BE49-F238E27FC236}">
                <a16:creationId xmlns:a16="http://schemas.microsoft.com/office/drawing/2014/main" id="{687F5496-E0D2-4384-A202-287D4299B69B}"/>
              </a:ext>
            </a:extLst>
          </p:cNvPr>
          <p:cNvSpPr>
            <a:spLocks noChangeShapeType="1"/>
          </p:cNvSpPr>
          <p:nvPr/>
        </p:nvSpPr>
        <p:spPr bwMode="auto">
          <a:xfrm>
            <a:off x="6032500" y="2373313"/>
            <a:ext cx="9525" cy="29845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2" name="Line 24">
            <a:extLst>
              <a:ext uri="{FF2B5EF4-FFF2-40B4-BE49-F238E27FC236}">
                <a16:creationId xmlns:a16="http://schemas.microsoft.com/office/drawing/2014/main" id="{286E46D5-A1A7-4AF5-9B51-84F85ACE23BA}"/>
              </a:ext>
            </a:extLst>
          </p:cNvPr>
          <p:cNvSpPr>
            <a:spLocks noChangeShapeType="1"/>
          </p:cNvSpPr>
          <p:nvPr/>
        </p:nvSpPr>
        <p:spPr bwMode="auto">
          <a:xfrm flipV="1">
            <a:off x="1727200" y="2538413"/>
            <a:ext cx="2022475" cy="9525"/>
          </a:xfrm>
          <a:prstGeom prst="line">
            <a:avLst/>
          </a:prstGeom>
          <a:noFill/>
          <a:ln w="9525">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3" name="Text Box 25">
            <a:extLst>
              <a:ext uri="{FF2B5EF4-FFF2-40B4-BE49-F238E27FC236}">
                <a16:creationId xmlns:a16="http://schemas.microsoft.com/office/drawing/2014/main" id="{12FC9F10-884A-4FC3-AC9D-65B17B238462}"/>
              </a:ext>
            </a:extLst>
          </p:cNvPr>
          <p:cNvSpPr txBox="1">
            <a:spLocks noChangeArrowheads="1"/>
          </p:cNvSpPr>
          <p:nvPr/>
        </p:nvSpPr>
        <p:spPr bwMode="auto">
          <a:xfrm>
            <a:off x="2568575" y="2606675"/>
            <a:ext cx="5016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24" name="Line 26">
            <a:extLst>
              <a:ext uri="{FF2B5EF4-FFF2-40B4-BE49-F238E27FC236}">
                <a16:creationId xmlns:a16="http://schemas.microsoft.com/office/drawing/2014/main" id="{4935E848-9406-49BF-A1B2-97CC52AB027A}"/>
              </a:ext>
            </a:extLst>
          </p:cNvPr>
          <p:cNvSpPr>
            <a:spLocks noChangeShapeType="1"/>
          </p:cNvSpPr>
          <p:nvPr/>
        </p:nvSpPr>
        <p:spPr bwMode="auto">
          <a:xfrm>
            <a:off x="3749675" y="2260600"/>
            <a:ext cx="0" cy="48260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5" name="Line 27">
            <a:extLst>
              <a:ext uri="{FF2B5EF4-FFF2-40B4-BE49-F238E27FC236}">
                <a16:creationId xmlns:a16="http://schemas.microsoft.com/office/drawing/2014/main" id="{CCBAD566-8D59-4A50-BDDF-5F7CB81D3069}"/>
              </a:ext>
            </a:extLst>
          </p:cNvPr>
          <p:cNvSpPr>
            <a:spLocks noChangeShapeType="1"/>
          </p:cNvSpPr>
          <p:nvPr/>
        </p:nvSpPr>
        <p:spPr bwMode="auto">
          <a:xfrm>
            <a:off x="3740150" y="2538413"/>
            <a:ext cx="2290763" cy="9525"/>
          </a:xfrm>
          <a:prstGeom prst="line">
            <a:avLst/>
          </a:prstGeom>
          <a:noFill/>
          <a:ln w="9525">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6" name="Text Box 28">
            <a:extLst>
              <a:ext uri="{FF2B5EF4-FFF2-40B4-BE49-F238E27FC236}">
                <a16:creationId xmlns:a16="http://schemas.microsoft.com/office/drawing/2014/main" id="{A5A638A6-438C-4A76-B12E-1F5F7091A6EA}"/>
              </a:ext>
            </a:extLst>
          </p:cNvPr>
          <p:cNvSpPr txBox="1">
            <a:spLocks noChangeArrowheads="1"/>
          </p:cNvSpPr>
          <p:nvPr/>
        </p:nvSpPr>
        <p:spPr bwMode="auto">
          <a:xfrm>
            <a:off x="4633913" y="2627313"/>
            <a:ext cx="5016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27" name="Rectangle 29">
            <a:extLst>
              <a:ext uri="{FF2B5EF4-FFF2-40B4-BE49-F238E27FC236}">
                <a16:creationId xmlns:a16="http://schemas.microsoft.com/office/drawing/2014/main" id="{509EB3AD-5B70-4E9C-8614-F258AB9812C9}"/>
              </a:ext>
            </a:extLst>
          </p:cNvPr>
          <p:cNvSpPr>
            <a:spLocks noChangeArrowheads="1"/>
          </p:cNvSpPr>
          <p:nvPr/>
        </p:nvSpPr>
        <p:spPr bwMode="auto">
          <a:xfrm>
            <a:off x="1663700" y="3749675"/>
            <a:ext cx="4376738" cy="103188"/>
          </a:xfrm>
          <a:prstGeom prst="rect">
            <a:avLst/>
          </a:prstGeom>
          <a:solidFill>
            <a:schemeClr val="bg1"/>
          </a:solidFill>
          <a:ln w="9525">
            <a:solidFill>
              <a:schemeClr val="tx1"/>
            </a:solidFill>
            <a:miter lim="800000"/>
            <a:headEnd/>
            <a:tailEnd/>
          </a:ln>
        </p:spPr>
        <p:txBody>
          <a:bodyPr wrap="none" anchor="ctr"/>
          <a:lstStyle/>
          <a:p>
            <a:endParaRPr lang="en-US"/>
          </a:p>
        </p:txBody>
      </p:sp>
      <p:sp>
        <p:nvSpPr>
          <p:cNvPr id="28" name="Line 30">
            <a:extLst>
              <a:ext uri="{FF2B5EF4-FFF2-40B4-BE49-F238E27FC236}">
                <a16:creationId xmlns:a16="http://schemas.microsoft.com/office/drawing/2014/main" id="{AD96A895-398B-454F-B05A-5916FCE26A41}"/>
              </a:ext>
            </a:extLst>
          </p:cNvPr>
          <p:cNvSpPr>
            <a:spLocks noChangeShapeType="1"/>
          </p:cNvSpPr>
          <p:nvPr/>
        </p:nvSpPr>
        <p:spPr bwMode="auto">
          <a:xfrm flipV="1">
            <a:off x="1654175" y="3852863"/>
            <a:ext cx="0" cy="452437"/>
          </a:xfrm>
          <a:prstGeom prst="line">
            <a:avLst/>
          </a:prstGeom>
          <a:noFill/>
          <a:ln w="28575">
            <a:solidFill>
              <a:srgbClr val="FF0000"/>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9" name="Line 31">
            <a:extLst>
              <a:ext uri="{FF2B5EF4-FFF2-40B4-BE49-F238E27FC236}">
                <a16:creationId xmlns:a16="http://schemas.microsoft.com/office/drawing/2014/main" id="{C872F129-CEF2-4848-8F9A-DE8E4BDFCA11}"/>
              </a:ext>
            </a:extLst>
          </p:cNvPr>
          <p:cNvSpPr>
            <a:spLocks noChangeShapeType="1"/>
          </p:cNvSpPr>
          <p:nvPr/>
        </p:nvSpPr>
        <p:spPr bwMode="auto">
          <a:xfrm flipV="1">
            <a:off x="1098550" y="3843338"/>
            <a:ext cx="544513" cy="9525"/>
          </a:xfrm>
          <a:prstGeom prst="line">
            <a:avLst/>
          </a:prstGeom>
          <a:noFill/>
          <a:ln w="28575">
            <a:solidFill>
              <a:srgbClr val="FF0000"/>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0" name="Rectangle 32">
            <a:extLst>
              <a:ext uri="{FF2B5EF4-FFF2-40B4-BE49-F238E27FC236}">
                <a16:creationId xmlns:a16="http://schemas.microsoft.com/office/drawing/2014/main" id="{EEED1568-E6FD-4E86-A24F-EB487A9CBED3}"/>
              </a:ext>
            </a:extLst>
          </p:cNvPr>
          <p:cNvSpPr>
            <a:spLocks noChangeArrowheads="1"/>
          </p:cNvSpPr>
          <p:nvPr/>
        </p:nvSpPr>
        <p:spPr bwMode="auto">
          <a:xfrm>
            <a:off x="3636963" y="3349625"/>
            <a:ext cx="2403475" cy="390525"/>
          </a:xfrm>
          <a:prstGeom prst="rect">
            <a:avLst/>
          </a:prstGeom>
          <a:solidFill>
            <a:schemeClr val="bg1"/>
          </a:solidFill>
          <a:ln w="9525">
            <a:solidFill>
              <a:schemeClr val="tx1"/>
            </a:solidFill>
            <a:prstDash val="dash"/>
            <a:miter lim="800000"/>
            <a:headEnd/>
            <a:tailEnd/>
          </a:ln>
        </p:spPr>
        <p:txBody>
          <a:bodyPr wrap="none" anchor="ctr"/>
          <a:lstStyle/>
          <a:p>
            <a:endParaRPr lang="en-US"/>
          </a:p>
        </p:txBody>
      </p:sp>
      <p:sp>
        <p:nvSpPr>
          <p:cNvPr id="31" name="Line 33">
            <a:extLst>
              <a:ext uri="{FF2B5EF4-FFF2-40B4-BE49-F238E27FC236}">
                <a16:creationId xmlns:a16="http://schemas.microsoft.com/office/drawing/2014/main" id="{218CBCFF-BC49-4073-8943-90597FE03299}"/>
              </a:ext>
            </a:extLst>
          </p:cNvPr>
          <p:cNvSpPr>
            <a:spLocks noChangeShapeType="1"/>
          </p:cNvSpPr>
          <p:nvPr/>
        </p:nvSpPr>
        <p:spPr bwMode="auto">
          <a:xfrm>
            <a:off x="4756150" y="3133725"/>
            <a:ext cx="0" cy="554038"/>
          </a:xfrm>
          <a:prstGeom prst="line">
            <a:avLst/>
          </a:prstGeom>
          <a:noFill/>
          <a:ln w="28575">
            <a:solidFill>
              <a:srgbClr val="3366FF"/>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2" name="Text Box 34">
            <a:extLst>
              <a:ext uri="{FF2B5EF4-FFF2-40B4-BE49-F238E27FC236}">
                <a16:creationId xmlns:a16="http://schemas.microsoft.com/office/drawing/2014/main" id="{76C832EB-1142-4BB1-8F1F-A1AABE011281}"/>
              </a:ext>
            </a:extLst>
          </p:cNvPr>
          <p:cNvSpPr txBox="1">
            <a:spLocks noChangeArrowheads="1"/>
          </p:cNvSpPr>
          <p:nvPr/>
        </p:nvSpPr>
        <p:spPr bwMode="auto">
          <a:xfrm>
            <a:off x="4840288" y="2989263"/>
            <a:ext cx="6667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wL/2</a:t>
            </a:r>
          </a:p>
        </p:txBody>
      </p:sp>
      <p:sp>
        <p:nvSpPr>
          <p:cNvPr id="33" name="Line 35">
            <a:extLst>
              <a:ext uri="{FF2B5EF4-FFF2-40B4-BE49-F238E27FC236}">
                <a16:creationId xmlns:a16="http://schemas.microsoft.com/office/drawing/2014/main" id="{B3FE06DA-DBB6-4FED-8774-D000D20ECCDE}"/>
              </a:ext>
            </a:extLst>
          </p:cNvPr>
          <p:cNvSpPr>
            <a:spLocks noChangeShapeType="1"/>
          </p:cNvSpPr>
          <p:nvPr/>
        </p:nvSpPr>
        <p:spPr bwMode="auto">
          <a:xfrm flipH="1" flipV="1">
            <a:off x="6021388" y="3852863"/>
            <a:ext cx="9525" cy="358775"/>
          </a:xfrm>
          <a:prstGeom prst="line">
            <a:avLst/>
          </a:prstGeom>
          <a:noFill/>
          <a:ln w="28575">
            <a:solidFill>
              <a:srgbClr val="FF0000"/>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4" name="Text Box 36">
            <a:extLst>
              <a:ext uri="{FF2B5EF4-FFF2-40B4-BE49-F238E27FC236}">
                <a16:creationId xmlns:a16="http://schemas.microsoft.com/office/drawing/2014/main" id="{A9DB7EA7-41AC-48DF-AF13-3FA0B1BFC8C5}"/>
              </a:ext>
            </a:extLst>
          </p:cNvPr>
          <p:cNvSpPr txBox="1">
            <a:spLocks noChangeArrowheads="1"/>
          </p:cNvSpPr>
          <p:nvPr/>
        </p:nvSpPr>
        <p:spPr bwMode="auto">
          <a:xfrm>
            <a:off x="1757363" y="4037013"/>
            <a:ext cx="4127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a:t>
            </a:r>
            <a:r>
              <a:rPr lang="en-US" baseline="-25000"/>
              <a:t>y</a:t>
            </a:r>
            <a:endParaRPr lang="en-US"/>
          </a:p>
        </p:txBody>
      </p:sp>
      <p:sp>
        <p:nvSpPr>
          <p:cNvPr id="35" name="Text Box 37">
            <a:extLst>
              <a:ext uri="{FF2B5EF4-FFF2-40B4-BE49-F238E27FC236}">
                <a16:creationId xmlns:a16="http://schemas.microsoft.com/office/drawing/2014/main" id="{A3D35DF5-90CD-4144-B6EC-E461D662C004}"/>
              </a:ext>
            </a:extLst>
          </p:cNvPr>
          <p:cNvSpPr txBox="1">
            <a:spLocks noChangeArrowheads="1"/>
          </p:cNvSpPr>
          <p:nvPr/>
        </p:nvSpPr>
        <p:spPr bwMode="auto">
          <a:xfrm>
            <a:off x="1017588" y="3235325"/>
            <a:ext cx="4127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a:t>
            </a:r>
            <a:r>
              <a:rPr lang="en-US" baseline="-25000"/>
              <a:t>x</a:t>
            </a:r>
            <a:endParaRPr lang="en-US"/>
          </a:p>
        </p:txBody>
      </p:sp>
      <p:sp>
        <p:nvSpPr>
          <p:cNvPr id="36" name="Text Box 39">
            <a:extLst>
              <a:ext uri="{FF2B5EF4-FFF2-40B4-BE49-F238E27FC236}">
                <a16:creationId xmlns:a16="http://schemas.microsoft.com/office/drawing/2014/main" id="{67D353A6-B0C1-4649-AA72-EC7902DC12FA}"/>
              </a:ext>
            </a:extLst>
          </p:cNvPr>
          <p:cNvSpPr txBox="1">
            <a:spLocks noChangeArrowheads="1"/>
          </p:cNvSpPr>
          <p:nvPr/>
        </p:nvSpPr>
        <p:spPr bwMode="auto">
          <a:xfrm>
            <a:off x="6154738" y="3924300"/>
            <a:ext cx="4127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t>B</a:t>
            </a:r>
          </a:p>
        </p:txBody>
      </p:sp>
      <p:sp>
        <p:nvSpPr>
          <p:cNvPr id="37" name="Line 40">
            <a:extLst>
              <a:ext uri="{FF2B5EF4-FFF2-40B4-BE49-F238E27FC236}">
                <a16:creationId xmlns:a16="http://schemas.microsoft.com/office/drawing/2014/main" id="{2C23EF36-3AC9-48C5-8FE1-ED8BBAB9474A}"/>
              </a:ext>
            </a:extLst>
          </p:cNvPr>
          <p:cNvSpPr>
            <a:spLocks noChangeShapeType="1"/>
          </p:cNvSpPr>
          <p:nvPr/>
        </p:nvSpPr>
        <p:spPr bwMode="auto">
          <a:xfrm flipH="1">
            <a:off x="4737100" y="3956050"/>
            <a:ext cx="9525" cy="246063"/>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8" name="Line 41">
            <a:extLst>
              <a:ext uri="{FF2B5EF4-FFF2-40B4-BE49-F238E27FC236}">
                <a16:creationId xmlns:a16="http://schemas.microsoft.com/office/drawing/2014/main" id="{C86A49F3-4D18-49BC-8429-E8E1E306AA58}"/>
              </a:ext>
            </a:extLst>
          </p:cNvPr>
          <p:cNvSpPr>
            <a:spLocks noChangeShapeType="1"/>
          </p:cNvSpPr>
          <p:nvPr/>
        </p:nvSpPr>
        <p:spPr bwMode="auto">
          <a:xfrm flipH="1" flipV="1">
            <a:off x="1654175" y="4068763"/>
            <a:ext cx="3082925" cy="9525"/>
          </a:xfrm>
          <a:prstGeom prst="line">
            <a:avLst/>
          </a:prstGeom>
          <a:noFill/>
          <a:ln w="9525">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9" name="Text Box 42">
            <a:extLst>
              <a:ext uri="{FF2B5EF4-FFF2-40B4-BE49-F238E27FC236}">
                <a16:creationId xmlns:a16="http://schemas.microsoft.com/office/drawing/2014/main" id="{797E5A1A-5C29-4F39-99A7-C3F5E3D1E413}"/>
              </a:ext>
            </a:extLst>
          </p:cNvPr>
          <p:cNvSpPr txBox="1">
            <a:spLocks noChangeArrowheads="1"/>
          </p:cNvSpPr>
          <p:nvPr/>
        </p:nvSpPr>
        <p:spPr bwMode="auto">
          <a:xfrm>
            <a:off x="2876550" y="4067175"/>
            <a:ext cx="6286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3L/4</a:t>
            </a:r>
          </a:p>
        </p:txBody>
      </p:sp>
      <p:graphicFrame>
        <p:nvGraphicFramePr>
          <p:cNvPr id="40" name="Object 43">
            <a:extLst>
              <a:ext uri="{FF2B5EF4-FFF2-40B4-BE49-F238E27FC236}">
                <a16:creationId xmlns:a16="http://schemas.microsoft.com/office/drawing/2014/main" id="{61EE2F84-436D-4E56-8A07-3B044CD82B60}"/>
              </a:ext>
            </a:extLst>
          </p:cNvPr>
          <p:cNvGraphicFramePr>
            <a:graphicFrameLocks noChangeAspect="1"/>
          </p:cNvGraphicFramePr>
          <p:nvPr>
            <p:extLst>
              <p:ext uri="{D42A27DB-BD31-4B8C-83A1-F6EECF244321}">
                <p14:modId xmlns:p14="http://schemas.microsoft.com/office/powerpoint/2010/main" val="935663648"/>
              </p:ext>
            </p:extLst>
          </p:nvPr>
        </p:nvGraphicFramePr>
        <p:xfrm>
          <a:off x="1047750" y="4803775"/>
          <a:ext cx="3563938" cy="1849438"/>
        </p:xfrm>
        <a:graphic>
          <a:graphicData uri="http://schemas.openxmlformats.org/presentationml/2006/ole">
            <mc:AlternateContent xmlns:mc="http://schemas.openxmlformats.org/markup-compatibility/2006">
              <mc:Choice xmlns:v="urn:schemas-microsoft-com:vml" Requires="v">
                <p:oleObj name="Equation" r:id="rId3" imgW="2323800" imgH="1206360" progId="Equation.DSMT4">
                  <p:embed/>
                </p:oleObj>
              </mc:Choice>
              <mc:Fallback>
                <p:oleObj name="Equation" r:id="rId3" imgW="2323800" imgH="1206360" progId="Equation.DSMT4">
                  <p:embed/>
                  <p:pic>
                    <p:nvPicPr>
                      <p:cNvPr id="1026" name="Object 43"/>
                      <p:cNvPicPr>
                        <a:picLocks noChangeAspect="1" noChangeArrowheads="1"/>
                      </p:cNvPicPr>
                      <p:nvPr/>
                    </p:nvPicPr>
                    <p:blipFill>
                      <a:blip r:embed="rId4"/>
                      <a:srcRect/>
                      <a:stretch>
                        <a:fillRect/>
                      </a:stretch>
                    </p:blipFill>
                    <p:spPr bwMode="auto">
                      <a:xfrm>
                        <a:off x="1047750" y="4803775"/>
                        <a:ext cx="3563938" cy="18494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oleObj>
              </mc:Fallback>
            </mc:AlternateContent>
          </a:graphicData>
        </a:graphic>
      </p:graphicFrame>
      <p:sp>
        <p:nvSpPr>
          <p:cNvPr id="41" name="Line 45">
            <a:extLst>
              <a:ext uri="{FF2B5EF4-FFF2-40B4-BE49-F238E27FC236}">
                <a16:creationId xmlns:a16="http://schemas.microsoft.com/office/drawing/2014/main" id="{E86158A9-37D4-4B9D-8DF2-DDF47BA26064}"/>
              </a:ext>
            </a:extLst>
          </p:cNvPr>
          <p:cNvSpPr>
            <a:spLocks noChangeShapeType="1"/>
          </p:cNvSpPr>
          <p:nvPr/>
        </p:nvSpPr>
        <p:spPr bwMode="auto">
          <a:xfrm flipV="1">
            <a:off x="863600" y="6010275"/>
            <a:ext cx="9525" cy="2571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2" name="Line 46">
            <a:extLst>
              <a:ext uri="{FF2B5EF4-FFF2-40B4-BE49-F238E27FC236}">
                <a16:creationId xmlns:a16="http://schemas.microsoft.com/office/drawing/2014/main" id="{4ABB74EF-1D63-42F1-90A4-C6D9EC5F3145}"/>
              </a:ext>
            </a:extLst>
          </p:cNvPr>
          <p:cNvSpPr>
            <a:spLocks noChangeShapeType="1"/>
          </p:cNvSpPr>
          <p:nvPr/>
        </p:nvSpPr>
        <p:spPr bwMode="auto">
          <a:xfrm>
            <a:off x="709613" y="4951413"/>
            <a:ext cx="266700" cy="0"/>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3" name="Text Box 47">
            <a:extLst>
              <a:ext uri="{FF2B5EF4-FFF2-40B4-BE49-F238E27FC236}">
                <a16:creationId xmlns:a16="http://schemas.microsoft.com/office/drawing/2014/main" id="{E16B78A1-E4D5-4BD3-9C91-55FBF10EC58E}"/>
              </a:ext>
            </a:extLst>
          </p:cNvPr>
          <p:cNvSpPr txBox="1">
            <a:spLocks noChangeArrowheads="1"/>
          </p:cNvSpPr>
          <p:nvPr/>
        </p:nvSpPr>
        <p:spPr bwMode="auto">
          <a:xfrm>
            <a:off x="679450" y="4652963"/>
            <a:ext cx="31750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t>
            </a:r>
          </a:p>
        </p:txBody>
      </p:sp>
      <p:sp>
        <p:nvSpPr>
          <p:cNvPr id="44" name="Text Box 48">
            <a:extLst>
              <a:ext uri="{FF2B5EF4-FFF2-40B4-BE49-F238E27FC236}">
                <a16:creationId xmlns:a16="http://schemas.microsoft.com/office/drawing/2014/main" id="{D60B0E98-6667-4DD8-8B8C-996348B4A0EC}"/>
              </a:ext>
            </a:extLst>
          </p:cNvPr>
          <p:cNvSpPr txBox="1">
            <a:spLocks noChangeArrowheads="1"/>
          </p:cNvSpPr>
          <p:nvPr/>
        </p:nvSpPr>
        <p:spPr bwMode="auto">
          <a:xfrm>
            <a:off x="584200" y="5946775"/>
            <a:ext cx="317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t>
            </a:r>
          </a:p>
        </p:txBody>
      </p:sp>
      <p:grpSp>
        <p:nvGrpSpPr>
          <p:cNvPr id="45" name="Group 51">
            <a:extLst>
              <a:ext uri="{FF2B5EF4-FFF2-40B4-BE49-F238E27FC236}">
                <a16:creationId xmlns:a16="http://schemas.microsoft.com/office/drawing/2014/main" id="{75FCFA9E-BCBE-4F12-8203-683D89C8916C}"/>
              </a:ext>
            </a:extLst>
          </p:cNvPr>
          <p:cNvGrpSpPr>
            <a:grpSpLocks/>
          </p:cNvGrpSpPr>
          <p:nvPr/>
        </p:nvGrpSpPr>
        <p:grpSpPr bwMode="auto">
          <a:xfrm>
            <a:off x="601663" y="5145088"/>
            <a:ext cx="365125" cy="393700"/>
            <a:chOff x="2844" y="3558"/>
            <a:chExt cx="230" cy="248"/>
          </a:xfrm>
        </p:grpSpPr>
        <p:sp>
          <p:nvSpPr>
            <p:cNvPr id="46" name="Arc 49">
              <a:extLst>
                <a:ext uri="{FF2B5EF4-FFF2-40B4-BE49-F238E27FC236}">
                  <a16:creationId xmlns:a16="http://schemas.microsoft.com/office/drawing/2014/main" id="{8A998B8F-FBC2-40B0-B37B-82C473CCFE70}"/>
                </a:ext>
              </a:extLst>
            </p:cNvPr>
            <p:cNvSpPr>
              <a:spLocks/>
            </p:cNvSpPr>
            <p:nvPr/>
          </p:nvSpPr>
          <p:spPr bwMode="auto">
            <a:xfrm flipV="1">
              <a:off x="2844" y="3566"/>
              <a:ext cx="230" cy="240"/>
            </a:xfrm>
            <a:custGeom>
              <a:avLst/>
              <a:gdLst>
                <a:gd name="T0" fmla="*/ 114 w 42734"/>
                <a:gd name="T1" fmla="*/ 0 h 43200"/>
                <a:gd name="T2" fmla="*/ 0 w 42734"/>
                <a:gd name="T3" fmla="*/ 145 h 43200"/>
                <a:gd name="T4" fmla="*/ 114 w 42734"/>
                <a:gd name="T5" fmla="*/ 120 h 43200"/>
                <a:gd name="T6" fmla="*/ 0 60000 65536"/>
                <a:gd name="T7" fmla="*/ 0 60000 65536"/>
                <a:gd name="T8" fmla="*/ 0 60000 65536"/>
                <a:gd name="T9" fmla="*/ 0 w 42734"/>
                <a:gd name="T10" fmla="*/ 0 h 43200"/>
                <a:gd name="T11" fmla="*/ 42734 w 42734"/>
                <a:gd name="T12" fmla="*/ 43200 h 43200"/>
              </a:gdLst>
              <a:ahLst/>
              <a:cxnLst>
                <a:cxn ang="T6">
                  <a:pos x="T0" y="T1"/>
                </a:cxn>
                <a:cxn ang="T7">
                  <a:pos x="T2" y="T3"/>
                </a:cxn>
                <a:cxn ang="T8">
                  <a:pos x="T4" y="T5"/>
                </a:cxn>
              </a:cxnLst>
              <a:rect l="T9" t="T10" r="T11" b="T12"/>
              <a:pathLst>
                <a:path w="42734" h="43200" fill="none" extrusionOk="0">
                  <a:moveTo>
                    <a:pt x="21133" y="0"/>
                  </a:moveTo>
                  <a:cubicBezTo>
                    <a:pt x="33063" y="0"/>
                    <a:pt x="42734" y="9670"/>
                    <a:pt x="42734" y="21600"/>
                  </a:cubicBezTo>
                  <a:cubicBezTo>
                    <a:pt x="42734" y="33529"/>
                    <a:pt x="33063" y="43200"/>
                    <a:pt x="21134" y="43200"/>
                  </a:cubicBezTo>
                  <a:cubicBezTo>
                    <a:pt x="10923" y="43200"/>
                    <a:pt x="2107" y="36050"/>
                    <a:pt x="-1" y="26060"/>
                  </a:cubicBezTo>
                </a:path>
                <a:path w="42734" h="43200" stroke="0" extrusionOk="0">
                  <a:moveTo>
                    <a:pt x="21133" y="0"/>
                  </a:moveTo>
                  <a:cubicBezTo>
                    <a:pt x="33063" y="0"/>
                    <a:pt x="42734" y="9670"/>
                    <a:pt x="42734" y="21600"/>
                  </a:cubicBezTo>
                  <a:cubicBezTo>
                    <a:pt x="42734" y="33529"/>
                    <a:pt x="33063" y="43200"/>
                    <a:pt x="21134" y="43200"/>
                  </a:cubicBezTo>
                  <a:cubicBezTo>
                    <a:pt x="10923" y="43200"/>
                    <a:pt x="2107" y="36050"/>
                    <a:pt x="-1" y="26060"/>
                  </a:cubicBezTo>
                  <a:lnTo>
                    <a:pt x="21134" y="21600"/>
                  </a:lnTo>
                  <a:close/>
                </a:path>
              </a:pathLst>
            </a:custGeom>
            <a:noFill/>
            <a:ln w="9525">
              <a:solidFill>
                <a:schemeClr val="tx1"/>
              </a:solidFill>
              <a:round/>
              <a:headEnd/>
              <a:tailEnd type="triangle" w="med" len="med"/>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sp>
          <p:nvSpPr>
            <p:cNvPr id="47" name="Text Box 50">
              <a:extLst>
                <a:ext uri="{FF2B5EF4-FFF2-40B4-BE49-F238E27FC236}">
                  <a16:creationId xmlns:a16="http://schemas.microsoft.com/office/drawing/2014/main" id="{76B8B554-D435-464B-ACBF-8BF353F8E965}"/>
                </a:ext>
              </a:extLst>
            </p:cNvPr>
            <p:cNvSpPr txBox="1">
              <a:spLocks noChangeArrowheads="1"/>
            </p:cNvSpPr>
            <p:nvPr/>
          </p:nvSpPr>
          <p:spPr bwMode="auto">
            <a:xfrm>
              <a:off x="2867" y="3558"/>
              <a:ext cx="200" cy="2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t>
              </a:r>
            </a:p>
          </p:txBody>
        </p:sp>
      </p:grpSp>
      <p:sp>
        <p:nvSpPr>
          <p:cNvPr id="48" name="Text Box 52">
            <a:extLst>
              <a:ext uri="{FF2B5EF4-FFF2-40B4-BE49-F238E27FC236}">
                <a16:creationId xmlns:a16="http://schemas.microsoft.com/office/drawing/2014/main" id="{2707AC48-3EE1-48BB-8304-D3250CFA6A63}"/>
              </a:ext>
            </a:extLst>
          </p:cNvPr>
          <p:cNvSpPr txBox="1">
            <a:spLocks noChangeArrowheads="1"/>
          </p:cNvSpPr>
          <p:nvPr/>
        </p:nvSpPr>
        <p:spPr bwMode="auto">
          <a:xfrm>
            <a:off x="4431323" y="6156326"/>
            <a:ext cx="38671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t>this problem is statically determinate</a:t>
            </a:r>
          </a:p>
        </p:txBody>
      </p:sp>
      <p:sp>
        <p:nvSpPr>
          <p:cNvPr id="49" name="Freeform: Shape 48">
            <a:extLst>
              <a:ext uri="{FF2B5EF4-FFF2-40B4-BE49-F238E27FC236}">
                <a16:creationId xmlns:a16="http://schemas.microsoft.com/office/drawing/2014/main" id="{BF3EFF39-332C-D826-B8F7-7E09CE95E27D}"/>
              </a:ext>
            </a:extLst>
          </p:cNvPr>
          <p:cNvSpPr/>
          <p:nvPr/>
        </p:nvSpPr>
        <p:spPr>
          <a:xfrm>
            <a:off x="1375794" y="2298583"/>
            <a:ext cx="746635" cy="58723"/>
          </a:xfrm>
          <a:custGeom>
            <a:avLst/>
            <a:gdLst>
              <a:gd name="connsiteX0" fmla="*/ 0 w 746635"/>
              <a:gd name="connsiteY0" fmla="*/ 0 h 58723"/>
              <a:gd name="connsiteX1" fmla="*/ 67112 w 746635"/>
              <a:gd name="connsiteY1" fmla="*/ 16778 h 58723"/>
              <a:gd name="connsiteX2" fmla="*/ 100668 w 746635"/>
              <a:gd name="connsiteY2" fmla="*/ 33556 h 58723"/>
              <a:gd name="connsiteX3" fmla="*/ 251670 w 746635"/>
              <a:gd name="connsiteY3" fmla="*/ 41945 h 58723"/>
              <a:gd name="connsiteX4" fmla="*/ 318782 w 746635"/>
              <a:gd name="connsiteY4" fmla="*/ 50334 h 58723"/>
              <a:gd name="connsiteX5" fmla="*/ 343949 w 746635"/>
              <a:gd name="connsiteY5" fmla="*/ 58723 h 58723"/>
              <a:gd name="connsiteX6" fmla="*/ 528507 w 746635"/>
              <a:gd name="connsiteY6" fmla="*/ 50334 h 58723"/>
              <a:gd name="connsiteX7" fmla="*/ 654342 w 746635"/>
              <a:gd name="connsiteY7" fmla="*/ 33556 h 58723"/>
              <a:gd name="connsiteX8" fmla="*/ 679509 w 746635"/>
              <a:gd name="connsiteY8" fmla="*/ 25167 h 58723"/>
              <a:gd name="connsiteX9" fmla="*/ 746621 w 746635"/>
              <a:gd name="connsiteY9" fmla="*/ 0 h 58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746635" h="58723">
                <a:moveTo>
                  <a:pt x="0" y="0"/>
                </a:moveTo>
                <a:cubicBezTo>
                  <a:pt x="24619" y="4924"/>
                  <a:pt x="44541" y="7105"/>
                  <a:pt x="67112" y="16778"/>
                </a:cubicBezTo>
                <a:cubicBezTo>
                  <a:pt x="78606" y="21704"/>
                  <a:pt x="88277" y="31866"/>
                  <a:pt x="100668" y="33556"/>
                </a:cubicBezTo>
                <a:cubicBezTo>
                  <a:pt x="150617" y="40367"/>
                  <a:pt x="201336" y="39149"/>
                  <a:pt x="251670" y="41945"/>
                </a:cubicBezTo>
                <a:cubicBezTo>
                  <a:pt x="274041" y="44741"/>
                  <a:pt x="296601" y="46301"/>
                  <a:pt x="318782" y="50334"/>
                </a:cubicBezTo>
                <a:cubicBezTo>
                  <a:pt x="327482" y="51916"/>
                  <a:pt x="335106" y="58723"/>
                  <a:pt x="343949" y="58723"/>
                </a:cubicBezTo>
                <a:cubicBezTo>
                  <a:pt x="405532" y="58723"/>
                  <a:pt x="466988" y="53130"/>
                  <a:pt x="528507" y="50334"/>
                </a:cubicBezTo>
                <a:cubicBezTo>
                  <a:pt x="564856" y="46295"/>
                  <a:pt x="616686" y="41924"/>
                  <a:pt x="654342" y="33556"/>
                </a:cubicBezTo>
                <a:cubicBezTo>
                  <a:pt x="662974" y="31638"/>
                  <a:pt x="670978" y="27494"/>
                  <a:pt x="679509" y="25167"/>
                </a:cubicBezTo>
                <a:cubicBezTo>
                  <a:pt x="749334" y="6124"/>
                  <a:pt x="746621" y="31641"/>
                  <a:pt x="746621" y="0"/>
                </a:cubicBezTo>
              </a:path>
            </a:pathLst>
          </a:custGeom>
          <a:solidFill>
            <a:schemeClr val="bg1">
              <a:lumMod val="85000"/>
            </a:schemeClr>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Freeform: Shape 49">
            <a:extLst>
              <a:ext uri="{FF2B5EF4-FFF2-40B4-BE49-F238E27FC236}">
                <a16:creationId xmlns:a16="http://schemas.microsoft.com/office/drawing/2014/main" id="{94A745EB-3268-EF03-ACB7-A1D63EAD8C3C}"/>
              </a:ext>
            </a:extLst>
          </p:cNvPr>
          <p:cNvSpPr/>
          <p:nvPr/>
        </p:nvSpPr>
        <p:spPr>
          <a:xfrm>
            <a:off x="5676900" y="2305064"/>
            <a:ext cx="746635" cy="58723"/>
          </a:xfrm>
          <a:custGeom>
            <a:avLst/>
            <a:gdLst>
              <a:gd name="connsiteX0" fmla="*/ 0 w 746635"/>
              <a:gd name="connsiteY0" fmla="*/ 0 h 58723"/>
              <a:gd name="connsiteX1" fmla="*/ 67112 w 746635"/>
              <a:gd name="connsiteY1" fmla="*/ 16778 h 58723"/>
              <a:gd name="connsiteX2" fmla="*/ 100668 w 746635"/>
              <a:gd name="connsiteY2" fmla="*/ 33556 h 58723"/>
              <a:gd name="connsiteX3" fmla="*/ 251670 w 746635"/>
              <a:gd name="connsiteY3" fmla="*/ 41945 h 58723"/>
              <a:gd name="connsiteX4" fmla="*/ 318782 w 746635"/>
              <a:gd name="connsiteY4" fmla="*/ 50334 h 58723"/>
              <a:gd name="connsiteX5" fmla="*/ 343949 w 746635"/>
              <a:gd name="connsiteY5" fmla="*/ 58723 h 58723"/>
              <a:gd name="connsiteX6" fmla="*/ 528507 w 746635"/>
              <a:gd name="connsiteY6" fmla="*/ 50334 h 58723"/>
              <a:gd name="connsiteX7" fmla="*/ 654342 w 746635"/>
              <a:gd name="connsiteY7" fmla="*/ 33556 h 58723"/>
              <a:gd name="connsiteX8" fmla="*/ 679509 w 746635"/>
              <a:gd name="connsiteY8" fmla="*/ 25167 h 58723"/>
              <a:gd name="connsiteX9" fmla="*/ 746621 w 746635"/>
              <a:gd name="connsiteY9" fmla="*/ 0 h 58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746635" h="58723">
                <a:moveTo>
                  <a:pt x="0" y="0"/>
                </a:moveTo>
                <a:cubicBezTo>
                  <a:pt x="24619" y="4924"/>
                  <a:pt x="44541" y="7105"/>
                  <a:pt x="67112" y="16778"/>
                </a:cubicBezTo>
                <a:cubicBezTo>
                  <a:pt x="78606" y="21704"/>
                  <a:pt x="88277" y="31866"/>
                  <a:pt x="100668" y="33556"/>
                </a:cubicBezTo>
                <a:cubicBezTo>
                  <a:pt x="150617" y="40367"/>
                  <a:pt x="201336" y="39149"/>
                  <a:pt x="251670" y="41945"/>
                </a:cubicBezTo>
                <a:cubicBezTo>
                  <a:pt x="274041" y="44741"/>
                  <a:pt x="296601" y="46301"/>
                  <a:pt x="318782" y="50334"/>
                </a:cubicBezTo>
                <a:cubicBezTo>
                  <a:pt x="327482" y="51916"/>
                  <a:pt x="335106" y="58723"/>
                  <a:pt x="343949" y="58723"/>
                </a:cubicBezTo>
                <a:cubicBezTo>
                  <a:pt x="405532" y="58723"/>
                  <a:pt x="466988" y="53130"/>
                  <a:pt x="528507" y="50334"/>
                </a:cubicBezTo>
                <a:cubicBezTo>
                  <a:pt x="564856" y="46295"/>
                  <a:pt x="616686" y="41924"/>
                  <a:pt x="654342" y="33556"/>
                </a:cubicBezTo>
                <a:cubicBezTo>
                  <a:pt x="662974" y="31638"/>
                  <a:pt x="670978" y="27494"/>
                  <a:pt x="679509" y="25167"/>
                </a:cubicBezTo>
                <a:cubicBezTo>
                  <a:pt x="749334" y="6124"/>
                  <a:pt x="746621" y="31641"/>
                  <a:pt x="746621" y="0"/>
                </a:cubicBezTo>
              </a:path>
            </a:pathLst>
          </a:custGeom>
          <a:solidFill>
            <a:schemeClr val="bg1">
              <a:lumMod val="85000"/>
            </a:schemeClr>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01869668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4758FEA1-4948-4F30-AFA0-4001F7A9AA82}"/>
              </a:ext>
            </a:extLst>
          </p:cNvPr>
          <p:cNvSpPr>
            <a:spLocks noChangeArrowheads="1"/>
          </p:cNvSpPr>
          <p:nvPr/>
        </p:nvSpPr>
        <p:spPr bwMode="auto">
          <a:xfrm>
            <a:off x="1952625" y="874713"/>
            <a:ext cx="4376738" cy="103187"/>
          </a:xfrm>
          <a:prstGeom prst="rect">
            <a:avLst/>
          </a:prstGeom>
          <a:solidFill>
            <a:schemeClr val="bg1"/>
          </a:solidFill>
          <a:ln w="9525">
            <a:solidFill>
              <a:schemeClr val="tx1"/>
            </a:solidFill>
            <a:miter lim="800000"/>
            <a:headEnd/>
            <a:tailEnd/>
          </a:ln>
        </p:spPr>
        <p:txBody>
          <a:bodyPr wrap="none" anchor="ctr"/>
          <a:lstStyle/>
          <a:p>
            <a:endParaRPr lang="en-US"/>
          </a:p>
        </p:txBody>
      </p:sp>
      <p:sp>
        <p:nvSpPr>
          <p:cNvPr id="3" name="AutoShape 5">
            <a:extLst>
              <a:ext uri="{FF2B5EF4-FFF2-40B4-BE49-F238E27FC236}">
                <a16:creationId xmlns:a16="http://schemas.microsoft.com/office/drawing/2014/main" id="{7C6BE69D-3059-4578-92D6-DC0925A44DBB}"/>
              </a:ext>
            </a:extLst>
          </p:cNvPr>
          <p:cNvSpPr>
            <a:spLocks noChangeArrowheads="1"/>
          </p:cNvSpPr>
          <p:nvPr/>
        </p:nvSpPr>
        <p:spPr bwMode="auto">
          <a:xfrm>
            <a:off x="1851025" y="976313"/>
            <a:ext cx="204788" cy="206375"/>
          </a:xfrm>
          <a:prstGeom prst="triangle">
            <a:avLst>
              <a:gd name="adj" fmla="val 50000"/>
            </a:avLst>
          </a:prstGeom>
          <a:solidFill>
            <a:schemeClr val="bg1"/>
          </a:solidFill>
          <a:ln w="9525">
            <a:solidFill>
              <a:schemeClr val="tx1"/>
            </a:solidFill>
            <a:miter lim="800000"/>
            <a:headEnd/>
            <a:tailEnd/>
          </a:ln>
        </p:spPr>
        <p:txBody>
          <a:bodyPr wrap="none" anchor="ctr"/>
          <a:lstStyle/>
          <a:p>
            <a:endParaRPr lang="en-US"/>
          </a:p>
        </p:txBody>
      </p:sp>
      <p:sp>
        <p:nvSpPr>
          <p:cNvPr id="4" name="Oval 6">
            <a:extLst>
              <a:ext uri="{FF2B5EF4-FFF2-40B4-BE49-F238E27FC236}">
                <a16:creationId xmlns:a16="http://schemas.microsoft.com/office/drawing/2014/main" id="{E879CA47-93F6-46AB-B503-7CE62CEA5C2A}"/>
              </a:ext>
            </a:extLst>
          </p:cNvPr>
          <p:cNvSpPr>
            <a:spLocks noChangeArrowheads="1"/>
          </p:cNvSpPr>
          <p:nvPr/>
        </p:nvSpPr>
        <p:spPr bwMode="auto">
          <a:xfrm>
            <a:off x="1901825" y="936625"/>
            <a:ext cx="88900" cy="88900"/>
          </a:xfrm>
          <a:prstGeom prst="ellipse">
            <a:avLst/>
          </a:prstGeom>
          <a:solidFill>
            <a:schemeClr val="tx1"/>
          </a:solidFill>
          <a:ln w="9525">
            <a:solidFill>
              <a:schemeClr val="tx1"/>
            </a:solidFill>
            <a:round/>
            <a:headEnd/>
            <a:tailEnd/>
          </a:ln>
        </p:spPr>
        <p:txBody>
          <a:bodyPr wrap="none" anchor="ctr"/>
          <a:lstStyle/>
          <a:p>
            <a:endParaRPr lang="en-US"/>
          </a:p>
        </p:txBody>
      </p:sp>
      <p:sp>
        <p:nvSpPr>
          <p:cNvPr id="5" name="Oval 7">
            <a:extLst>
              <a:ext uri="{FF2B5EF4-FFF2-40B4-BE49-F238E27FC236}">
                <a16:creationId xmlns:a16="http://schemas.microsoft.com/office/drawing/2014/main" id="{6A003B4F-E405-4A9E-AC3C-7FCD8C55BAAE}"/>
              </a:ext>
            </a:extLst>
          </p:cNvPr>
          <p:cNvSpPr>
            <a:spLocks noChangeArrowheads="1"/>
          </p:cNvSpPr>
          <p:nvPr/>
        </p:nvSpPr>
        <p:spPr bwMode="auto">
          <a:xfrm>
            <a:off x="6164263" y="989013"/>
            <a:ext cx="165100" cy="184150"/>
          </a:xfrm>
          <a:prstGeom prst="ellipse">
            <a:avLst/>
          </a:prstGeom>
          <a:solidFill>
            <a:schemeClr val="bg1"/>
          </a:solidFill>
          <a:ln w="9525">
            <a:solidFill>
              <a:schemeClr val="tx1"/>
            </a:solidFill>
            <a:round/>
            <a:headEnd/>
            <a:tailEnd/>
          </a:ln>
        </p:spPr>
        <p:txBody>
          <a:bodyPr wrap="none" anchor="ctr"/>
          <a:lstStyle/>
          <a:p>
            <a:endParaRPr lang="en-US"/>
          </a:p>
        </p:txBody>
      </p:sp>
      <p:sp>
        <p:nvSpPr>
          <p:cNvPr id="6" name="Line 8">
            <a:extLst>
              <a:ext uri="{FF2B5EF4-FFF2-40B4-BE49-F238E27FC236}">
                <a16:creationId xmlns:a16="http://schemas.microsoft.com/office/drawing/2014/main" id="{D72ED54E-144C-4459-913A-3CF6F171BE56}"/>
              </a:ext>
            </a:extLst>
          </p:cNvPr>
          <p:cNvSpPr>
            <a:spLocks noChangeShapeType="1"/>
          </p:cNvSpPr>
          <p:nvPr/>
        </p:nvSpPr>
        <p:spPr bwMode="auto">
          <a:xfrm>
            <a:off x="1564481" y="1182688"/>
            <a:ext cx="852488"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7" name="Line 9">
            <a:extLst>
              <a:ext uri="{FF2B5EF4-FFF2-40B4-BE49-F238E27FC236}">
                <a16:creationId xmlns:a16="http://schemas.microsoft.com/office/drawing/2014/main" id="{BB0DC042-4FE2-47AA-BB4E-98B9741A36EC}"/>
              </a:ext>
            </a:extLst>
          </p:cNvPr>
          <p:cNvSpPr>
            <a:spLocks noChangeShapeType="1"/>
          </p:cNvSpPr>
          <p:nvPr/>
        </p:nvSpPr>
        <p:spPr bwMode="auto">
          <a:xfrm flipV="1">
            <a:off x="5805488" y="1184275"/>
            <a:ext cx="925512"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8" name="Line 10">
            <a:extLst>
              <a:ext uri="{FF2B5EF4-FFF2-40B4-BE49-F238E27FC236}">
                <a16:creationId xmlns:a16="http://schemas.microsoft.com/office/drawing/2014/main" id="{59D2B323-AB0E-4DFF-99AA-37FD147C6E00}"/>
              </a:ext>
            </a:extLst>
          </p:cNvPr>
          <p:cNvSpPr>
            <a:spLocks noChangeShapeType="1"/>
          </p:cNvSpPr>
          <p:nvPr/>
        </p:nvSpPr>
        <p:spPr bwMode="auto">
          <a:xfrm>
            <a:off x="3976688" y="350838"/>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9" name="Line 11">
            <a:extLst>
              <a:ext uri="{FF2B5EF4-FFF2-40B4-BE49-F238E27FC236}">
                <a16:creationId xmlns:a16="http://schemas.microsoft.com/office/drawing/2014/main" id="{5B05947C-746A-42A7-9D89-A6AB8AE83744}"/>
              </a:ext>
            </a:extLst>
          </p:cNvPr>
          <p:cNvSpPr>
            <a:spLocks noChangeShapeType="1"/>
          </p:cNvSpPr>
          <p:nvPr/>
        </p:nvSpPr>
        <p:spPr bwMode="auto">
          <a:xfrm>
            <a:off x="3967163" y="341313"/>
            <a:ext cx="2352675"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0" name="Line 12">
            <a:extLst>
              <a:ext uri="{FF2B5EF4-FFF2-40B4-BE49-F238E27FC236}">
                <a16:creationId xmlns:a16="http://schemas.microsoft.com/office/drawing/2014/main" id="{9CC97D9E-B928-4BCD-9D8B-8ACBC92D646E}"/>
              </a:ext>
            </a:extLst>
          </p:cNvPr>
          <p:cNvSpPr>
            <a:spLocks noChangeShapeType="1"/>
          </p:cNvSpPr>
          <p:nvPr/>
        </p:nvSpPr>
        <p:spPr bwMode="auto">
          <a:xfrm>
            <a:off x="6319838" y="341313"/>
            <a:ext cx="0" cy="512762"/>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1" name="Line 13">
            <a:extLst>
              <a:ext uri="{FF2B5EF4-FFF2-40B4-BE49-F238E27FC236}">
                <a16:creationId xmlns:a16="http://schemas.microsoft.com/office/drawing/2014/main" id="{51DFB6B5-2981-4EB9-A1B4-DBE77E14B0F2}"/>
              </a:ext>
            </a:extLst>
          </p:cNvPr>
          <p:cNvSpPr>
            <a:spLocks noChangeShapeType="1"/>
          </p:cNvSpPr>
          <p:nvPr/>
        </p:nvSpPr>
        <p:spPr bwMode="auto">
          <a:xfrm>
            <a:off x="4273550" y="341313"/>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2" name="Line 14">
            <a:extLst>
              <a:ext uri="{FF2B5EF4-FFF2-40B4-BE49-F238E27FC236}">
                <a16:creationId xmlns:a16="http://schemas.microsoft.com/office/drawing/2014/main" id="{D2105DBB-834B-40EB-A6BC-BF8D50FB4146}"/>
              </a:ext>
            </a:extLst>
          </p:cNvPr>
          <p:cNvSpPr>
            <a:spLocks noChangeShapeType="1"/>
          </p:cNvSpPr>
          <p:nvPr/>
        </p:nvSpPr>
        <p:spPr bwMode="auto">
          <a:xfrm>
            <a:off x="4581525" y="350838"/>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3" name="Line 15">
            <a:extLst>
              <a:ext uri="{FF2B5EF4-FFF2-40B4-BE49-F238E27FC236}">
                <a16:creationId xmlns:a16="http://schemas.microsoft.com/office/drawing/2014/main" id="{4F7B6DDB-FD03-4FAC-8D6C-850CAA4DE030}"/>
              </a:ext>
            </a:extLst>
          </p:cNvPr>
          <p:cNvSpPr>
            <a:spLocks noChangeShapeType="1"/>
          </p:cNvSpPr>
          <p:nvPr/>
        </p:nvSpPr>
        <p:spPr bwMode="auto">
          <a:xfrm>
            <a:off x="4910138" y="361950"/>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4" name="Line 16">
            <a:extLst>
              <a:ext uri="{FF2B5EF4-FFF2-40B4-BE49-F238E27FC236}">
                <a16:creationId xmlns:a16="http://schemas.microsoft.com/office/drawing/2014/main" id="{933ECE74-CFE7-43E8-99BD-9B65D786D5DD}"/>
              </a:ext>
            </a:extLst>
          </p:cNvPr>
          <p:cNvSpPr>
            <a:spLocks noChangeShapeType="1"/>
          </p:cNvSpPr>
          <p:nvPr/>
        </p:nvSpPr>
        <p:spPr bwMode="auto">
          <a:xfrm>
            <a:off x="5227638" y="350838"/>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5" name="Line 17">
            <a:extLst>
              <a:ext uri="{FF2B5EF4-FFF2-40B4-BE49-F238E27FC236}">
                <a16:creationId xmlns:a16="http://schemas.microsoft.com/office/drawing/2014/main" id="{AF751046-D91D-47DD-8984-283AF1F3ADD9}"/>
              </a:ext>
            </a:extLst>
          </p:cNvPr>
          <p:cNvSpPr>
            <a:spLocks noChangeShapeType="1"/>
          </p:cNvSpPr>
          <p:nvPr/>
        </p:nvSpPr>
        <p:spPr bwMode="auto">
          <a:xfrm>
            <a:off x="4910138" y="350838"/>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6" name="Line 18">
            <a:extLst>
              <a:ext uri="{FF2B5EF4-FFF2-40B4-BE49-F238E27FC236}">
                <a16:creationId xmlns:a16="http://schemas.microsoft.com/office/drawing/2014/main" id="{A77DD80D-DC3E-490E-8189-9E2EBDE57B60}"/>
              </a:ext>
            </a:extLst>
          </p:cNvPr>
          <p:cNvSpPr>
            <a:spLocks noChangeShapeType="1"/>
          </p:cNvSpPr>
          <p:nvPr/>
        </p:nvSpPr>
        <p:spPr bwMode="auto">
          <a:xfrm>
            <a:off x="5545138" y="371475"/>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7" name="Line 19">
            <a:extLst>
              <a:ext uri="{FF2B5EF4-FFF2-40B4-BE49-F238E27FC236}">
                <a16:creationId xmlns:a16="http://schemas.microsoft.com/office/drawing/2014/main" id="{4CAA5B3D-7A6E-408C-A3FD-92F4E5268EB4}"/>
              </a:ext>
            </a:extLst>
          </p:cNvPr>
          <p:cNvSpPr>
            <a:spLocks noChangeShapeType="1"/>
          </p:cNvSpPr>
          <p:nvPr/>
        </p:nvSpPr>
        <p:spPr bwMode="auto">
          <a:xfrm>
            <a:off x="5883275" y="371475"/>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8" name="Line 20">
            <a:extLst>
              <a:ext uri="{FF2B5EF4-FFF2-40B4-BE49-F238E27FC236}">
                <a16:creationId xmlns:a16="http://schemas.microsoft.com/office/drawing/2014/main" id="{39591ED0-F387-44E7-BBDD-3AE4CB0B7425}"/>
              </a:ext>
            </a:extLst>
          </p:cNvPr>
          <p:cNvSpPr>
            <a:spLocks noChangeShapeType="1"/>
          </p:cNvSpPr>
          <p:nvPr/>
        </p:nvSpPr>
        <p:spPr bwMode="auto">
          <a:xfrm>
            <a:off x="1943100" y="1265238"/>
            <a:ext cx="9525" cy="29845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9" name="Line 21">
            <a:extLst>
              <a:ext uri="{FF2B5EF4-FFF2-40B4-BE49-F238E27FC236}">
                <a16:creationId xmlns:a16="http://schemas.microsoft.com/office/drawing/2014/main" id="{BCF05F8D-D068-4F5F-8FD5-246453043E2C}"/>
              </a:ext>
            </a:extLst>
          </p:cNvPr>
          <p:cNvSpPr>
            <a:spLocks noChangeShapeType="1"/>
          </p:cNvSpPr>
          <p:nvPr/>
        </p:nvSpPr>
        <p:spPr bwMode="auto">
          <a:xfrm>
            <a:off x="6238875" y="1265238"/>
            <a:ext cx="9525" cy="29845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0" name="Line 22">
            <a:extLst>
              <a:ext uri="{FF2B5EF4-FFF2-40B4-BE49-F238E27FC236}">
                <a16:creationId xmlns:a16="http://schemas.microsoft.com/office/drawing/2014/main" id="{EBF52817-EEBD-4DA0-8945-0874F57DEB48}"/>
              </a:ext>
            </a:extLst>
          </p:cNvPr>
          <p:cNvSpPr>
            <a:spLocks noChangeShapeType="1"/>
          </p:cNvSpPr>
          <p:nvPr/>
        </p:nvSpPr>
        <p:spPr bwMode="auto">
          <a:xfrm flipV="1">
            <a:off x="1933575" y="1430338"/>
            <a:ext cx="2022475" cy="9525"/>
          </a:xfrm>
          <a:prstGeom prst="line">
            <a:avLst/>
          </a:prstGeom>
          <a:noFill/>
          <a:ln w="9525">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1" name="Text Box 23">
            <a:extLst>
              <a:ext uri="{FF2B5EF4-FFF2-40B4-BE49-F238E27FC236}">
                <a16:creationId xmlns:a16="http://schemas.microsoft.com/office/drawing/2014/main" id="{CB0505F4-09B0-4E7F-8BA5-EC0B3570372F}"/>
              </a:ext>
            </a:extLst>
          </p:cNvPr>
          <p:cNvSpPr txBox="1">
            <a:spLocks noChangeArrowheads="1"/>
          </p:cNvSpPr>
          <p:nvPr/>
        </p:nvSpPr>
        <p:spPr bwMode="auto">
          <a:xfrm>
            <a:off x="2774950" y="1498600"/>
            <a:ext cx="5016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22" name="Line 24">
            <a:extLst>
              <a:ext uri="{FF2B5EF4-FFF2-40B4-BE49-F238E27FC236}">
                <a16:creationId xmlns:a16="http://schemas.microsoft.com/office/drawing/2014/main" id="{B32FF060-5F91-4D8F-BF8B-EE294F3E9FDA}"/>
              </a:ext>
            </a:extLst>
          </p:cNvPr>
          <p:cNvSpPr>
            <a:spLocks noChangeShapeType="1"/>
          </p:cNvSpPr>
          <p:nvPr/>
        </p:nvSpPr>
        <p:spPr bwMode="auto">
          <a:xfrm>
            <a:off x="3956050" y="1152525"/>
            <a:ext cx="0" cy="48260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3" name="Line 25">
            <a:extLst>
              <a:ext uri="{FF2B5EF4-FFF2-40B4-BE49-F238E27FC236}">
                <a16:creationId xmlns:a16="http://schemas.microsoft.com/office/drawing/2014/main" id="{86C2B6B1-6C8E-49A4-A5F9-5E1861F6D603}"/>
              </a:ext>
            </a:extLst>
          </p:cNvPr>
          <p:cNvSpPr>
            <a:spLocks noChangeShapeType="1"/>
          </p:cNvSpPr>
          <p:nvPr/>
        </p:nvSpPr>
        <p:spPr bwMode="auto">
          <a:xfrm>
            <a:off x="3946525" y="1430338"/>
            <a:ext cx="2290763" cy="9525"/>
          </a:xfrm>
          <a:prstGeom prst="line">
            <a:avLst/>
          </a:prstGeom>
          <a:noFill/>
          <a:ln w="9525">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4" name="Text Box 26">
            <a:extLst>
              <a:ext uri="{FF2B5EF4-FFF2-40B4-BE49-F238E27FC236}">
                <a16:creationId xmlns:a16="http://schemas.microsoft.com/office/drawing/2014/main" id="{3B5A1A4B-44AE-41BC-9D5E-BDB2739D4900}"/>
              </a:ext>
            </a:extLst>
          </p:cNvPr>
          <p:cNvSpPr txBox="1">
            <a:spLocks noChangeArrowheads="1"/>
          </p:cNvSpPr>
          <p:nvPr/>
        </p:nvSpPr>
        <p:spPr bwMode="auto">
          <a:xfrm>
            <a:off x="4840288" y="1519238"/>
            <a:ext cx="5016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25" name="Oval 27">
            <a:extLst>
              <a:ext uri="{FF2B5EF4-FFF2-40B4-BE49-F238E27FC236}">
                <a16:creationId xmlns:a16="http://schemas.microsoft.com/office/drawing/2014/main" id="{194E9FFD-822F-466F-9CBD-2F38347B4693}"/>
              </a:ext>
            </a:extLst>
          </p:cNvPr>
          <p:cNvSpPr>
            <a:spLocks noChangeArrowheads="1"/>
          </p:cNvSpPr>
          <p:nvPr/>
        </p:nvSpPr>
        <p:spPr bwMode="auto">
          <a:xfrm>
            <a:off x="3894138" y="979488"/>
            <a:ext cx="165100" cy="184150"/>
          </a:xfrm>
          <a:prstGeom prst="ellipse">
            <a:avLst/>
          </a:prstGeom>
          <a:solidFill>
            <a:schemeClr val="bg1"/>
          </a:solidFill>
          <a:ln w="9525">
            <a:solidFill>
              <a:schemeClr val="tx1"/>
            </a:solidFill>
            <a:round/>
            <a:headEnd/>
            <a:tailEnd/>
          </a:ln>
        </p:spPr>
        <p:txBody>
          <a:bodyPr wrap="none" anchor="ctr"/>
          <a:lstStyle/>
          <a:p>
            <a:endParaRPr lang="en-US"/>
          </a:p>
        </p:txBody>
      </p:sp>
      <p:sp>
        <p:nvSpPr>
          <p:cNvPr id="26" name="Line 28">
            <a:extLst>
              <a:ext uri="{FF2B5EF4-FFF2-40B4-BE49-F238E27FC236}">
                <a16:creationId xmlns:a16="http://schemas.microsoft.com/office/drawing/2014/main" id="{051194E5-107F-4BB1-8191-A3AC9C755703}"/>
              </a:ext>
            </a:extLst>
          </p:cNvPr>
          <p:cNvSpPr>
            <a:spLocks noChangeShapeType="1"/>
          </p:cNvSpPr>
          <p:nvPr/>
        </p:nvSpPr>
        <p:spPr bwMode="auto">
          <a:xfrm flipV="1">
            <a:off x="3575050" y="1163638"/>
            <a:ext cx="925513"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7" name="Rectangle 29">
            <a:extLst>
              <a:ext uri="{FF2B5EF4-FFF2-40B4-BE49-F238E27FC236}">
                <a16:creationId xmlns:a16="http://schemas.microsoft.com/office/drawing/2014/main" id="{25064C08-8A02-43C4-98E1-4C31E3EA2994}"/>
              </a:ext>
            </a:extLst>
          </p:cNvPr>
          <p:cNvSpPr>
            <a:spLocks noChangeArrowheads="1"/>
          </p:cNvSpPr>
          <p:nvPr/>
        </p:nvSpPr>
        <p:spPr bwMode="auto">
          <a:xfrm>
            <a:off x="1808163" y="2762250"/>
            <a:ext cx="4376737" cy="103188"/>
          </a:xfrm>
          <a:prstGeom prst="rect">
            <a:avLst/>
          </a:prstGeom>
          <a:solidFill>
            <a:schemeClr val="bg1"/>
          </a:solidFill>
          <a:ln w="9525">
            <a:solidFill>
              <a:schemeClr val="tx1"/>
            </a:solidFill>
            <a:miter lim="800000"/>
            <a:headEnd/>
            <a:tailEnd/>
          </a:ln>
        </p:spPr>
        <p:txBody>
          <a:bodyPr wrap="none" anchor="ctr"/>
          <a:lstStyle/>
          <a:p>
            <a:endParaRPr lang="en-US"/>
          </a:p>
        </p:txBody>
      </p:sp>
      <p:sp>
        <p:nvSpPr>
          <p:cNvPr id="28" name="Line 30">
            <a:extLst>
              <a:ext uri="{FF2B5EF4-FFF2-40B4-BE49-F238E27FC236}">
                <a16:creationId xmlns:a16="http://schemas.microsoft.com/office/drawing/2014/main" id="{D48F0543-DF64-41CF-8C43-67BF617A72D9}"/>
              </a:ext>
            </a:extLst>
          </p:cNvPr>
          <p:cNvSpPr>
            <a:spLocks noChangeShapeType="1"/>
          </p:cNvSpPr>
          <p:nvPr/>
        </p:nvSpPr>
        <p:spPr bwMode="auto">
          <a:xfrm flipV="1">
            <a:off x="1798638" y="2865438"/>
            <a:ext cx="0" cy="452437"/>
          </a:xfrm>
          <a:prstGeom prst="line">
            <a:avLst/>
          </a:prstGeom>
          <a:noFill/>
          <a:ln w="28575">
            <a:solidFill>
              <a:srgbClr val="FF0000"/>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9" name="Line 31">
            <a:extLst>
              <a:ext uri="{FF2B5EF4-FFF2-40B4-BE49-F238E27FC236}">
                <a16:creationId xmlns:a16="http://schemas.microsoft.com/office/drawing/2014/main" id="{27373059-77BC-44CB-8DA6-8BA4899D3A73}"/>
              </a:ext>
            </a:extLst>
          </p:cNvPr>
          <p:cNvSpPr>
            <a:spLocks noChangeShapeType="1"/>
          </p:cNvSpPr>
          <p:nvPr/>
        </p:nvSpPr>
        <p:spPr bwMode="auto">
          <a:xfrm flipV="1">
            <a:off x="1243013" y="2855913"/>
            <a:ext cx="544512" cy="9525"/>
          </a:xfrm>
          <a:prstGeom prst="line">
            <a:avLst/>
          </a:prstGeom>
          <a:noFill/>
          <a:ln w="28575">
            <a:solidFill>
              <a:srgbClr val="FF0000"/>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0" name="Rectangle 32">
            <a:extLst>
              <a:ext uri="{FF2B5EF4-FFF2-40B4-BE49-F238E27FC236}">
                <a16:creationId xmlns:a16="http://schemas.microsoft.com/office/drawing/2014/main" id="{CCD16DC6-DB0E-4D65-81E4-5E7D06D5F323}"/>
              </a:ext>
            </a:extLst>
          </p:cNvPr>
          <p:cNvSpPr>
            <a:spLocks noChangeArrowheads="1"/>
          </p:cNvSpPr>
          <p:nvPr/>
        </p:nvSpPr>
        <p:spPr bwMode="auto">
          <a:xfrm>
            <a:off x="3781425" y="2362200"/>
            <a:ext cx="2403475" cy="390525"/>
          </a:xfrm>
          <a:prstGeom prst="rect">
            <a:avLst/>
          </a:prstGeom>
          <a:solidFill>
            <a:schemeClr val="bg1"/>
          </a:solidFill>
          <a:ln w="9525">
            <a:solidFill>
              <a:schemeClr val="tx1"/>
            </a:solidFill>
            <a:miter lim="800000"/>
            <a:headEnd/>
            <a:tailEnd/>
          </a:ln>
        </p:spPr>
        <p:txBody>
          <a:bodyPr wrap="none" anchor="ctr"/>
          <a:lstStyle/>
          <a:p>
            <a:endParaRPr lang="en-US"/>
          </a:p>
        </p:txBody>
      </p:sp>
      <p:sp>
        <p:nvSpPr>
          <p:cNvPr id="31" name="Line 33">
            <a:extLst>
              <a:ext uri="{FF2B5EF4-FFF2-40B4-BE49-F238E27FC236}">
                <a16:creationId xmlns:a16="http://schemas.microsoft.com/office/drawing/2014/main" id="{08ECD173-E05C-4FA4-89F5-BB42A8D5C4EB}"/>
              </a:ext>
            </a:extLst>
          </p:cNvPr>
          <p:cNvSpPr>
            <a:spLocks noChangeShapeType="1"/>
          </p:cNvSpPr>
          <p:nvPr/>
        </p:nvSpPr>
        <p:spPr bwMode="auto">
          <a:xfrm>
            <a:off x="4900613" y="2146300"/>
            <a:ext cx="0" cy="554038"/>
          </a:xfrm>
          <a:prstGeom prst="line">
            <a:avLst/>
          </a:prstGeom>
          <a:noFill/>
          <a:ln w="28575">
            <a:solidFill>
              <a:srgbClr val="3366FF"/>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2" name="Text Box 34">
            <a:extLst>
              <a:ext uri="{FF2B5EF4-FFF2-40B4-BE49-F238E27FC236}">
                <a16:creationId xmlns:a16="http://schemas.microsoft.com/office/drawing/2014/main" id="{2AFD88D8-29EF-4559-B9AB-6E25BF431191}"/>
              </a:ext>
            </a:extLst>
          </p:cNvPr>
          <p:cNvSpPr txBox="1">
            <a:spLocks noChangeArrowheads="1"/>
          </p:cNvSpPr>
          <p:nvPr/>
        </p:nvSpPr>
        <p:spPr bwMode="auto">
          <a:xfrm>
            <a:off x="4984750" y="2001838"/>
            <a:ext cx="6667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wL/2</a:t>
            </a:r>
          </a:p>
        </p:txBody>
      </p:sp>
      <p:sp>
        <p:nvSpPr>
          <p:cNvPr id="33" name="Line 35">
            <a:extLst>
              <a:ext uri="{FF2B5EF4-FFF2-40B4-BE49-F238E27FC236}">
                <a16:creationId xmlns:a16="http://schemas.microsoft.com/office/drawing/2014/main" id="{AC3ABBEB-0346-41E0-B3D1-A666BB584EC7}"/>
              </a:ext>
            </a:extLst>
          </p:cNvPr>
          <p:cNvSpPr>
            <a:spLocks noChangeShapeType="1"/>
          </p:cNvSpPr>
          <p:nvPr/>
        </p:nvSpPr>
        <p:spPr bwMode="auto">
          <a:xfrm flipH="1" flipV="1">
            <a:off x="6165850" y="2865438"/>
            <a:ext cx="9525" cy="358775"/>
          </a:xfrm>
          <a:prstGeom prst="line">
            <a:avLst/>
          </a:prstGeom>
          <a:noFill/>
          <a:ln w="28575">
            <a:solidFill>
              <a:srgbClr val="FF0000"/>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4" name="Text Box 36">
            <a:extLst>
              <a:ext uri="{FF2B5EF4-FFF2-40B4-BE49-F238E27FC236}">
                <a16:creationId xmlns:a16="http://schemas.microsoft.com/office/drawing/2014/main" id="{E35FB436-9879-4B61-9C1A-CA171C0E06E1}"/>
              </a:ext>
            </a:extLst>
          </p:cNvPr>
          <p:cNvSpPr txBox="1">
            <a:spLocks noChangeArrowheads="1"/>
          </p:cNvSpPr>
          <p:nvPr/>
        </p:nvSpPr>
        <p:spPr bwMode="auto">
          <a:xfrm>
            <a:off x="1901825" y="3049588"/>
            <a:ext cx="4127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a:t>
            </a:r>
            <a:r>
              <a:rPr lang="en-US" baseline="-25000"/>
              <a:t>y</a:t>
            </a:r>
            <a:endParaRPr lang="en-US"/>
          </a:p>
        </p:txBody>
      </p:sp>
      <p:sp>
        <p:nvSpPr>
          <p:cNvPr id="35" name="Text Box 37">
            <a:extLst>
              <a:ext uri="{FF2B5EF4-FFF2-40B4-BE49-F238E27FC236}">
                <a16:creationId xmlns:a16="http://schemas.microsoft.com/office/drawing/2014/main" id="{36E1F02E-3CF3-46F7-A64D-D30EBD911755}"/>
              </a:ext>
            </a:extLst>
          </p:cNvPr>
          <p:cNvSpPr txBox="1">
            <a:spLocks noChangeArrowheads="1"/>
          </p:cNvSpPr>
          <p:nvPr/>
        </p:nvSpPr>
        <p:spPr bwMode="auto">
          <a:xfrm>
            <a:off x="1162050" y="2247900"/>
            <a:ext cx="4127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a:t>
            </a:r>
            <a:r>
              <a:rPr lang="en-US" baseline="-25000"/>
              <a:t>x</a:t>
            </a:r>
            <a:endParaRPr lang="en-US"/>
          </a:p>
        </p:txBody>
      </p:sp>
      <p:sp>
        <p:nvSpPr>
          <p:cNvPr id="36" name="Text Box 38">
            <a:extLst>
              <a:ext uri="{FF2B5EF4-FFF2-40B4-BE49-F238E27FC236}">
                <a16:creationId xmlns:a16="http://schemas.microsoft.com/office/drawing/2014/main" id="{D62C2D57-5FB3-46DB-88B0-8245C0F14254}"/>
              </a:ext>
            </a:extLst>
          </p:cNvPr>
          <p:cNvSpPr txBox="1">
            <a:spLocks noChangeArrowheads="1"/>
          </p:cNvSpPr>
          <p:nvPr/>
        </p:nvSpPr>
        <p:spPr bwMode="auto">
          <a:xfrm>
            <a:off x="6299200" y="2936875"/>
            <a:ext cx="4127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t>B</a:t>
            </a:r>
          </a:p>
        </p:txBody>
      </p:sp>
      <p:sp>
        <p:nvSpPr>
          <p:cNvPr id="37" name="Line 39">
            <a:extLst>
              <a:ext uri="{FF2B5EF4-FFF2-40B4-BE49-F238E27FC236}">
                <a16:creationId xmlns:a16="http://schemas.microsoft.com/office/drawing/2014/main" id="{60831965-7E4D-4691-9C1A-505BCFA489F1}"/>
              </a:ext>
            </a:extLst>
          </p:cNvPr>
          <p:cNvSpPr>
            <a:spLocks noChangeShapeType="1"/>
          </p:cNvSpPr>
          <p:nvPr/>
        </p:nvSpPr>
        <p:spPr bwMode="auto">
          <a:xfrm flipH="1">
            <a:off x="4881563" y="2968625"/>
            <a:ext cx="9525" cy="246063"/>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8" name="Line 40">
            <a:extLst>
              <a:ext uri="{FF2B5EF4-FFF2-40B4-BE49-F238E27FC236}">
                <a16:creationId xmlns:a16="http://schemas.microsoft.com/office/drawing/2014/main" id="{58407EAE-A565-49BF-B11A-E7F7132EFAC3}"/>
              </a:ext>
            </a:extLst>
          </p:cNvPr>
          <p:cNvSpPr>
            <a:spLocks noChangeShapeType="1"/>
          </p:cNvSpPr>
          <p:nvPr/>
        </p:nvSpPr>
        <p:spPr bwMode="auto">
          <a:xfrm flipH="1" flipV="1">
            <a:off x="1798638" y="3081338"/>
            <a:ext cx="3082925" cy="9525"/>
          </a:xfrm>
          <a:prstGeom prst="line">
            <a:avLst/>
          </a:prstGeom>
          <a:noFill/>
          <a:ln w="9525">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9" name="Text Box 41">
            <a:extLst>
              <a:ext uri="{FF2B5EF4-FFF2-40B4-BE49-F238E27FC236}">
                <a16:creationId xmlns:a16="http://schemas.microsoft.com/office/drawing/2014/main" id="{D2859C88-E1CB-4313-A5DE-E671DAE802E3}"/>
              </a:ext>
            </a:extLst>
          </p:cNvPr>
          <p:cNvSpPr txBox="1">
            <a:spLocks noChangeArrowheads="1"/>
          </p:cNvSpPr>
          <p:nvPr/>
        </p:nvSpPr>
        <p:spPr bwMode="auto">
          <a:xfrm>
            <a:off x="3021013" y="3079750"/>
            <a:ext cx="6286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3L/4</a:t>
            </a:r>
          </a:p>
        </p:txBody>
      </p:sp>
      <p:sp>
        <p:nvSpPr>
          <p:cNvPr id="40" name="Line 42">
            <a:extLst>
              <a:ext uri="{FF2B5EF4-FFF2-40B4-BE49-F238E27FC236}">
                <a16:creationId xmlns:a16="http://schemas.microsoft.com/office/drawing/2014/main" id="{89CDC444-AE6A-4D92-9824-19E0F287276A}"/>
              </a:ext>
            </a:extLst>
          </p:cNvPr>
          <p:cNvSpPr>
            <a:spLocks noChangeShapeType="1"/>
          </p:cNvSpPr>
          <p:nvPr/>
        </p:nvSpPr>
        <p:spPr bwMode="auto">
          <a:xfrm flipH="1" flipV="1">
            <a:off x="3781425" y="2876550"/>
            <a:ext cx="9525" cy="473075"/>
          </a:xfrm>
          <a:prstGeom prst="line">
            <a:avLst/>
          </a:prstGeom>
          <a:noFill/>
          <a:ln w="28575">
            <a:solidFill>
              <a:srgbClr val="FF0000"/>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1" name="Text Box 43">
            <a:extLst>
              <a:ext uri="{FF2B5EF4-FFF2-40B4-BE49-F238E27FC236}">
                <a16:creationId xmlns:a16="http://schemas.microsoft.com/office/drawing/2014/main" id="{C0FCE682-DF41-4ECD-9A5D-7F903802BEF1}"/>
              </a:ext>
            </a:extLst>
          </p:cNvPr>
          <p:cNvSpPr txBox="1">
            <a:spLocks noChangeArrowheads="1"/>
          </p:cNvSpPr>
          <p:nvPr/>
        </p:nvSpPr>
        <p:spPr bwMode="auto">
          <a:xfrm>
            <a:off x="3873500" y="3132138"/>
            <a:ext cx="4254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t>C</a:t>
            </a:r>
          </a:p>
        </p:txBody>
      </p:sp>
      <p:graphicFrame>
        <p:nvGraphicFramePr>
          <p:cNvPr id="42" name="Object 45">
            <a:extLst>
              <a:ext uri="{FF2B5EF4-FFF2-40B4-BE49-F238E27FC236}">
                <a16:creationId xmlns:a16="http://schemas.microsoft.com/office/drawing/2014/main" id="{8B1CB90E-E299-47AA-BA1D-613283188CEA}"/>
              </a:ext>
            </a:extLst>
          </p:cNvPr>
          <p:cNvGraphicFramePr>
            <a:graphicFrameLocks noChangeAspect="1"/>
          </p:cNvGraphicFramePr>
          <p:nvPr>
            <p:extLst>
              <p:ext uri="{D42A27DB-BD31-4B8C-83A1-F6EECF244321}">
                <p14:modId xmlns:p14="http://schemas.microsoft.com/office/powerpoint/2010/main" val="4238594816"/>
              </p:ext>
            </p:extLst>
          </p:nvPr>
        </p:nvGraphicFramePr>
        <p:xfrm>
          <a:off x="1303338" y="4129088"/>
          <a:ext cx="4556125" cy="1206500"/>
        </p:xfrm>
        <a:graphic>
          <a:graphicData uri="http://schemas.openxmlformats.org/presentationml/2006/ole">
            <mc:AlternateContent xmlns:mc="http://schemas.openxmlformats.org/markup-compatibility/2006">
              <mc:Choice xmlns:v="urn:schemas-microsoft-com:vml" Requires="v">
                <p:oleObj name="Equation" r:id="rId3" imgW="2971800" imgH="787320" progId="Equation.DSMT4">
                  <p:embed/>
                </p:oleObj>
              </mc:Choice>
              <mc:Fallback>
                <p:oleObj name="Equation" r:id="rId3" imgW="2971800" imgH="787320" progId="Equation.DSMT4">
                  <p:embed/>
                  <p:pic>
                    <p:nvPicPr>
                      <p:cNvPr id="2050" name="Object 45"/>
                      <p:cNvPicPr>
                        <a:picLocks noChangeAspect="1" noChangeArrowheads="1"/>
                      </p:cNvPicPr>
                      <p:nvPr/>
                    </p:nvPicPr>
                    <p:blipFill>
                      <a:blip r:embed="rId4"/>
                      <a:srcRect/>
                      <a:stretch>
                        <a:fillRect/>
                      </a:stretch>
                    </p:blipFill>
                    <p:spPr bwMode="auto">
                      <a:xfrm>
                        <a:off x="1303338" y="4129088"/>
                        <a:ext cx="4556125" cy="1206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oleObj>
              </mc:Fallback>
            </mc:AlternateContent>
          </a:graphicData>
        </a:graphic>
      </p:graphicFrame>
      <p:sp>
        <p:nvSpPr>
          <p:cNvPr id="43" name="Line 46">
            <a:extLst>
              <a:ext uri="{FF2B5EF4-FFF2-40B4-BE49-F238E27FC236}">
                <a16:creationId xmlns:a16="http://schemas.microsoft.com/office/drawing/2014/main" id="{BF90CE54-8D59-4F64-A6AE-24BB91374168}"/>
              </a:ext>
            </a:extLst>
          </p:cNvPr>
          <p:cNvSpPr>
            <a:spLocks noChangeShapeType="1"/>
          </p:cNvSpPr>
          <p:nvPr/>
        </p:nvSpPr>
        <p:spPr bwMode="auto">
          <a:xfrm flipV="1">
            <a:off x="976313" y="5040313"/>
            <a:ext cx="9525" cy="25082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4" name="Line 47">
            <a:extLst>
              <a:ext uri="{FF2B5EF4-FFF2-40B4-BE49-F238E27FC236}">
                <a16:creationId xmlns:a16="http://schemas.microsoft.com/office/drawing/2014/main" id="{0B84B2C7-62EC-4598-9ABE-D27C77A33342}"/>
              </a:ext>
            </a:extLst>
          </p:cNvPr>
          <p:cNvSpPr>
            <a:spLocks noChangeShapeType="1"/>
          </p:cNvSpPr>
          <p:nvPr/>
        </p:nvSpPr>
        <p:spPr bwMode="auto">
          <a:xfrm>
            <a:off x="741363" y="4294188"/>
            <a:ext cx="266700" cy="0"/>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5" name="Text Box 48">
            <a:extLst>
              <a:ext uri="{FF2B5EF4-FFF2-40B4-BE49-F238E27FC236}">
                <a16:creationId xmlns:a16="http://schemas.microsoft.com/office/drawing/2014/main" id="{6B4AEFC6-9545-4E05-AE4D-B72C4185323A}"/>
              </a:ext>
            </a:extLst>
          </p:cNvPr>
          <p:cNvSpPr txBox="1">
            <a:spLocks noChangeArrowheads="1"/>
          </p:cNvSpPr>
          <p:nvPr/>
        </p:nvSpPr>
        <p:spPr bwMode="auto">
          <a:xfrm>
            <a:off x="711200" y="3995738"/>
            <a:ext cx="31750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t>
            </a:r>
          </a:p>
        </p:txBody>
      </p:sp>
      <p:sp>
        <p:nvSpPr>
          <p:cNvPr id="46" name="Text Box 49">
            <a:extLst>
              <a:ext uri="{FF2B5EF4-FFF2-40B4-BE49-F238E27FC236}">
                <a16:creationId xmlns:a16="http://schemas.microsoft.com/office/drawing/2014/main" id="{8F9431A4-4B44-43B9-A9AE-19F2355D7219}"/>
              </a:ext>
            </a:extLst>
          </p:cNvPr>
          <p:cNvSpPr txBox="1">
            <a:spLocks noChangeArrowheads="1"/>
          </p:cNvSpPr>
          <p:nvPr/>
        </p:nvSpPr>
        <p:spPr bwMode="auto">
          <a:xfrm>
            <a:off x="696913" y="4979988"/>
            <a:ext cx="31750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t>
            </a:r>
          </a:p>
        </p:txBody>
      </p:sp>
      <p:grpSp>
        <p:nvGrpSpPr>
          <p:cNvPr id="47" name="Group 50">
            <a:extLst>
              <a:ext uri="{FF2B5EF4-FFF2-40B4-BE49-F238E27FC236}">
                <a16:creationId xmlns:a16="http://schemas.microsoft.com/office/drawing/2014/main" id="{0AC2FD21-7132-4BDB-B4D9-07750AAA84F8}"/>
              </a:ext>
            </a:extLst>
          </p:cNvPr>
          <p:cNvGrpSpPr>
            <a:grpSpLocks/>
          </p:cNvGrpSpPr>
          <p:nvPr/>
        </p:nvGrpSpPr>
        <p:grpSpPr bwMode="auto">
          <a:xfrm>
            <a:off x="633413" y="4487863"/>
            <a:ext cx="365125" cy="393700"/>
            <a:chOff x="2844" y="3558"/>
            <a:chExt cx="230" cy="248"/>
          </a:xfrm>
        </p:grpSpPr>
        <p:sp>
          <p:nvSpPr>
            <p:cNvPr id="48" name="Arc 51">
              <a:extLst>
                <a:ext uri="{FF2B5EF4-FFF2-40B4-BE49-F238E27FC236}">
                  <a16:creationId xmlns:a16="http://schemas.microsoft.com/office/drawing/2014/main" id="{7A7141FB-73FC-4F9D-A1DA-C21F4841DE12}"/>
                </a:ext>
              </a:extLst>
            </p:cNvPr>
            <p:cNvSpPr>
              <a:spLocks/>
            </p:cNvSpPr>
            <p:nvPr/>
          </p:nvSpPr>
          <p:spPr bwMode="auto">
            <a:xfrm flipV="1">
              <a:off x="2844" y="3566"/>
              <a:ext cx="230" cy="240"/>
            </a:xfrm>
            <a:custGeom>
              <a:avLst/>
              <a:gdLst>
                <a:gd name="T0" fmla="*/ 114 w 42734"/>
                <a:gd name="T1" fmla="*/ 0 h 43200"/>
                <a:gd name="T2" fmla="*/ 0 w 42734"/>
                <a:gd name="T3" fmla="*/ 145 h 43200"/>
                <a:gd name="T4" fmla="*/ 114 w 42734"/>
                <a:gd name="T5" fmla="*/ 120 h 43200"/>
                <a:gd name="T6" fmla="*/ 0 60000 65536"/>
                <a:gd name="T7" fmla="*/ 0 60000 65536"/>
                <a:gd name="T8" fmla="*/ 0 60000 65536"/>
                <a:gd name="T9" fmla="*/ 0 w 42734"/>
                <a:gd name="T10" fmla="*/ 0 h 43200"/>
                <a:gd name="T11" fmla="*/ 42734 w 42734"/>
                <a:gd name="T12" fmla="*/ 43200 h 43200"/>
              </a:gdLst>
              <a:ahLst/>
              <a:cxnLst>
                <a:cxn ang="T6">
                  <a:pos x="T0" y="T1"/>
                </a:cxn>
                <a:cxn ang="T7">
                  <a:pos x="T2" y="T3"/>
                </a:cxn>
                <a:cxn ang="T8">
                  <a:pos x="T4" y="T5"/>
                </a:cxn>
              </a:cxnLst>
              <a:rect l="T9" t="T10" r="T11" b="T12"/>
              <a:pathLst>
                <a:path w="42734" h="43200" fill="none" extrusionOk="0">
                  <a:moveTo>
                    <a:pt x="21133" y="0"/>
                  </a:moveTo>
                  <a:cubicBezTo>
                    <a:pt x="33063" y="0"/>
                    <a:pt x="42734" y="9670"/>
                    <a:pt x="42734" y="21600"/>
                  </a:cubicBezTo>
                  <a:cubicBezTo>
                    <a:pt x="42734" y="33529"/>
                    <a:pt x="33063" y="43200"/>
                    <a:pt x="21134" y="43200"/>
                  </a:cubicBezTo>
                  <a:cubicBezTo>
                    <a:pt x="10923" y="43200"/>
                    <a:pt x="2107" y="36050"/>
                    <a:pt x="-1" y="26060"/>
                  </a:cubicBezTo>
                </a:path>
                <a:path w="42734" h="43200" stroke="0" extrusionOk="0">
                  <a:moveTo>
                    <a:pt x="21133" y="0"/>
                  </a:moveTo>
                  <a:cubicBezTo>
                    <a:pt x="33063" y="0"/>
                    <a:pt x="42734" y="9670"/>
                    <a:pt x="42734" y="21600"/>
                  </a:cubicBezTo>
                  <a:cubicBezTo>
                    <a:pt x="42734" y="33529"/>
                    <a:pt x="33063" y="43200"/>
                    <a:pt x="21134" y="43200"/>
                  </a:cubicBezTo>
                  <a:cubicBezTo>
                    <a:pt x="10923" y="43200"/>
                    <a:pt x="2107" y="36050"/>
                    <a:pt x="-1" y="26060"/>
                  </a:cubicBezTo>
                  <a:lnTo>
                    <a:pt x="21134" y="21600"/>
                  </a:lnTo>
                  <a:close/>
                </a:path>
              </a:pathLst>
            </a:custGeom>
            <a:noFill/>
            <a:ln w="9525">
              <a:solidFill>
                <a:schemeClr val="tx1"/>
              </a:solidFill>
              <a:round/>
              <a:headEnd/>
              <a:tailEnd type="triangle" w="med" len="med"/>
            </a:ln>
            <a:extLst>
              <a:ext uri="{909E8E84-426E-40DD-AFC4-6F175D3DCCD1}">
                <a14:hiddenFill xmlns:a14="http://schemas.microsoft.com/office/drawing/2010/main">
                  <a:solidFill>
                    <a:srgbClr val="FFFFFF"/>
                  </a:solidFill>
                </a14:hiddenFill>
              </a:ext>
            </a:extLst>
          </p:spPr>
          <p:txBody>
            <a:bodyPr wrap="none" anchor="ctr"/>
            <a:lstStyle/>
            <a:p>
              <a:endParaRPr lang="en-US"/>
            </a:p>
          </p:txBody>
        </p:sp>
        <p:sp>
          <p:nvSpPr>
            <p:cNvPr id="49" name="Text Box 52">
              <a:extLst>
                <a:ext uri="{FF2B5EF4-FFF2-40B4-BE49-F238E27FC236}">
                  <a16:creationId xmlns:a16="http://schemas.microsoft.com/office/drawing/2014/main" id="{038948C2-CD56-4B36-96E4-C78F37356A00}"/>
                </a:ext>
              </a:extLst>
            </p:cNvPr>
            <p:cNvSpPr txBox="1">
              <a:spLocks noChangeArrowheads="1"/>
            </p:cNvSpPr>
            <p:nvPr/>
          </p:nvSpPr>
          <p:spPr bwMode="auto">
            <a:xfrm>
              <a:off x="2867" y="3558"/>
              <a:ext cx="200" cy="23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a:t>
              </a:r>
            </a:p>
          </p:txBody>
        </p:sp>
      </p:grpSp>
      <p:sp>
        <p:nvSpPr>
          <p:cNvPr id="50" name="Text Box 53">
            <a:extLst>
              <a:ext uri="{FF2B5EF4-FFF2-40B4-BE49-F238E27FC236}">
                <a16:creationId xmlns:a16="http://schemas.microsoft.com/office/drawing/2014/main" id="{2FAF24E1-4068-480D-AB5B-A1E67FB3C334}"/>
              </a:ext>
            </a:extLst>
          </p:cNvPr>
          <p:cNvSpPr txBox="1">
            <a:spLocks noChangeArrowheads="1"/>
          </p:cNvSpPr>
          <p:nvPr/>
        </p:nvSpPr>
        <p:spPr bwMode="auto">
          <a:xfrm>
            <a:off x="6096000" y="4646613"/>
            <a:ext cx="2916183"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t>2 equations in 3 unknowns</a:t>
            </a:r>
          </a:p>
        </p:txBody>
      </p:sp>
      <p:sp>
        <p:nvSpPr>
          <p:cNvPr id="51" name="TextBox 50">
            <a:extLst>
              <a:ext uri="{FF2B5EF4-FFF2-40B4-BE49-F238E27FC236}">
                <a16:creationId xmlns:a16="http://schemas.microsoft.com/office/drawing/2014/main" id="{AB775B59-53CA-ACAF-031D-737229B62D7F}"/>
              </a:ext>
            </a:extLst>
          </p:cNvPr>
          <p:cNvSpPr txBox="1"/>
          <p:nvPr/>
        </p:nvSpPr>
        <p:spPr>
          <a:xfrm>
            <a:off x="1260919" y="5408096"/>
            <a:ext cx="5040739" cy="369332"/>
          </a:xfrm>
          <a:prstGeom prst="rect">
            <a:avLst/>
          </a:prstGeom>
          <a:noFill/>
        </p:spPr>
        <p:txBody>
          <a:bodyPr wrap="none" rtlCol="0">
            <a:spAutoFit/>
          </a:bodyPr>
          <a:lstStyle/>
          <a:p>
            <a:r>
              <a:rPr lang="en-US" dirty="0"/>
              <a:t>or, equivalently, using just the moment equation</a:t>
            </a:r>
          </a:p>
        </p:txBody>
      </p:sp>
      <p:graphicFrame>
        <p:nvGraphicFramePr>
          <p:cNvPr id="52" name="Object 51">
            <a:extLst>
              <a:ext uri="{FF2B5EF4-FFF2-40B4-BE49-F238E27FC236}">
                <a16:creationId xmlns:a16="http://schemas.microsoft.com/office/drawing/2014/main" id="{F1BBDB49-D1C5-9142-D212-D1D5A0761A8D}"/>
              </a:ext>
            </a:extLst>
          </p:cNvPr>
          <p:cNvGraphicFramePr>
            <a:graphicFrameLocks noChangeAspect="1"/>
          </p:cNvGraphicFramePr>
          <p:nvPr>
            <p:extLst>
              <p:ext uri="{D42A27DB-BD31-4B8C-83A1-F6EECF244321}">
                <p14:modId xmlns:p14="http://schemas.microsoft.com/office/powerpoint/2010/main" val="418312109"/>
              </p:ext>
            </p:extLst>
          </p:nvPr>
        </p:nvGraphicFramePr>
        <p:xfrm>
          <a:off x="1971061" y="6018213"/>
          <a:ext cx="3370878" cy="389697"/>
        </p:xfrm>
        <a:graphic>
          <a:graphicData uri="http://schemas.openxmlformats.org/presentationml/2006/ole">
            <mc:AlternateContent xmlns:mc="http://schemas.openxmlformats.org/markup-compatibility/2006">
              <mc:Choice xmlns:v="urn:schemas-microsoft-com:vml" Requires="v">
                <p:oleObj name="Equation" r:id="rId5" imgW="2197080" imgH="253800" progId="Equation.DSMT4">
                  <p:embed/>
                </p:oleObj>
              </mc:Choice>
              <mc:Fallback>
                <p:oleObj name="Equation" r:id="rId5" imgW="2197080" imgH="253800" progId="Equation.DSMT4">
                  <p:embed/>
                  <p:pic>
                    <p:nvPicPr>
                      <p:cNvPr id="0" name=""/>
                      <p:cNvPicPr/>
                      <p:nvPr/>
                    </p:nvPicPr>
                    <p:blipFill>
                      <a:blip r:embed="rId6"/>
                      <a:stretch>
                        <a:fillRect/>
                      </a:stretch>
                    </p:blipFill>
                    <p:spPr>
                      <a:xfrm>
                        <a:off x="1971061" y="6018213"/>
                        <a:ext cx="3370878" cy="389697"/>
                      </a:xfrm>
                      <a:prstGeom prst="rect">
                        <a:avLst/>
                      </a:prstGeom>
                    </p:spPr>
                  </p:pic>
                </p:oleObj>
              </mc:Fallback>
            </mc:AlternateContent>
          </a:graphicData>
        </a:graphic>
      </p:graphicFrame>
      <p:sp>
        <p:nvSpPr>
          <p:cNvPr id="53" name="TextBox 52">
            <a:extLst>
              <a:ext uri="{FF2B5EF4-FFF2-40B4-BE49-F238E27FC236}">
                <a16:creationId xmlns:a16="http://schemas.microsoft.com/office/drawing/2014/main" id="{8FCC19C4-2E41-81B6-1AC0-BE1454C8B6B2}"/>
              </a:ext>
            </a:extLst>
          </p:cNvPr>
          <p:cNvSpPr txBox="1"/>
          <p:nvPr/>
        </p:nvSpPr>
        <p:spPr>
          <a:xfrm>
            <a:off x="5692561" y="5927054"/>
            <a:ext cx="3288080" cy="369332"/>
          </a:xfrm>
          <a:prstGeom prst="rect">
            <a:avLst/>
          </a:prstGeom>
          <a:noFill/>
        </p:spPr>
        <p:txBody>
          <a:bodyPr wrap="none" rtlCol="0">
            <a:spAutoFit/>
          </a:bodyPr>
          <a:lstStyle/>
          <a:p>
            <a:r>
              <a:rPr lang="en-US" dirty="0"/>
              <a:t>one equation in two unknowns</a:t>
            </a:r>
          </a:p>
        </p:txBody>
      </p:sp>
      <p:sp>
        <p:nvSpPr>
          <p:cNvPr id="54" name="Freeform: Shape 53">
            <a:extLst>
              <a:ext uri="{FF2B5EF4-FFF2-40B4-BE49-F238E27FC236}">
                <a16:creationId xmlns:a16="http://schemas.microsoft.com/office/drawing/2014/main" id="{2DCB20BE-6D61-7FE2-0F41-9138E08EE34A}"/>
              </a:ext>
            </a:extLst>
          </p:cNvPr>
          <p:cNvSpPr/>
          <p:nvPr/>
        </p:nvSpPr>
        <p:spPr>
          <a:xfrm>
            <a:off x="1670334" y="1199623"/>
            <a:ext cx="746635" cy="58723"/>
          </a:xfrm>
          <a:custGeom>
            <a:avLst/>
            <a:gdLst>
              <a:gd name="connsiteX0" fmla="*/ 0 w 746635"/>
              <a:gd name="connsiteY0" fmla="*/ 0 h 58723"/>
              <a:gd name="connsiteX1" fmla="*/ 67112 w 746635"/>
              <a:gd name="connsiteY1" fmla="*/ 16778 h 58723"/>
              <a:gd name="connsiteX2" fmla="*/ 100668 w 746635"/>
              <a:gd name="connsiteY2" fmla="*/ 33556 h 58723"/>
              <a:gd name="connsiteX3" fmla="*/ 251670 w 746635"/>
              <a:gd name="connsiteY3" fmla="*/ 41945 h 58723"/>
              <a:gd name="connsiteX4" fmla="*/ 318782 w 746635"/>
              <a:gd name="connsiteY4" fmla="*/ 50334 h 58723"/>
              <a:gd name="connsiteX5" fmla="*/ 343949 w 746635"/>
              <a:gd name="connsiteY5" fmla="*/ 58723 h 58723"/>
              <a:gd name="connsiteX6" fmla="*/ 528507 w 746635"/>
              <a:gd name="connsiteY6" fmla="*/ 50334 h 58723"/>
              <a:gd name="connsiteX7" fmla="*/ 654342 w 746635"/>
              <a:gd name="connsiteY7" fmla="*/ 33556 h 58723"/>
              <a:gd name="connsiteX8" fmla="*/ 679509 w 746635"/>
              <a:gd name="connsiteY8" fmla="*/ 25167 h 58723"/>
              <a:gd name="connsiteX9" fmla="*/ 746621 w 746635"/>
              <a:gd name="connsiteY9" fmla="*/ 0 h 58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746635" h="58723">
                <a:moveTo>
                  <a:pt x="0" y="0"/>
                </a:moveTo>
                <a:cubicBezTo>
                  <a:pt x="24619" y="4924"/>
                  <a:pt x="44541" y="7105"/>
                  <a:pt x="67112" y="16778"/>
                </a:cubicBezTo>
                <a:cubicBezTo>
                  <a:pt x="78606" y="21704"/>
                  <a:pt x="88277" y="31866"/>
                  <a:pt x="100668" y="33556"/>
                </a:cubicBezTo>
                <a:cubicBezTo>
                  <a:pt x="150617" y="40367"/>
                  <a:pt x="201336" y="39149"/>
                  <a:pt x="251670" y="41945"/>
                </a:cubicBezTo>
                <a:cubicBezTo>
                  <a:pt x="274041" y="44741"/>
                  <a:pt x="296601" y="46301"/>
                  <a:pt x="318782" y="50334"/>
                </a:cubicBezTo>
                <a:cubicBezTo>
                  <a:pt x="327482" y="51916"/>
                  <a:pt x="335106" y="58723"/>
                  <a:pt x="343949" y="58723"/>
                </a:cubicBezTo>
                <a:cubicBezTo>
                  <a:pt x="405532" y="58723"/>
                  <a:pt x="466988" y="53130"/>
                  <a:pt x="528507" y="50334"/>
                </a:cubicBezTo>
                <a:cubicBezTo>
                  <a:pt x="564856" y="46295"/>
                  <a:pt x="616686" y="41924"/>
                  <a:pt x="654342" y="33556"/>
                </a:cubicBezTo>
                <a:cubicBezTo>
                  <a:pt x="662974" y="31638"/>
                  <a:pt x="670978" y="27494"/>
                  <a:pt x="679509" y="25167"/>
                </a:cubicBezTo>
                <a:cubicBezTo>
                  <a:pt x="749334" y="6124"/>
                  <a:pt x="746621" y="31641"/>
                  <a:pt x="746621" y="0"/>
                </a:cubicBezTo>
              </a:path>
            </a:pathLst>
          </a:custGeom>
          <a:solidFill>
            <a:schemeClr val="bg1">
              <a:lumMod val="85000"/>
            </a:schemeClr>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Shape 54">
            <a:extLst>
              <a:ext uri="{FF2B5EF4-FFF2-40B4-BE49-F238E27FC236}">
                <a16:creationId xmlns:a16="http://schemas.microsoft.com/office/drawing/2014/main" id="{81B643AD-2208-803E-76B3-4F747023C5B8}"/>
              </a:ext>
            </a:extLst>
          </p:cNvPr>
          <p:cNvSpPr/>
          <p:nvPr/>
        </p:nvSpPr>
        <p:spPr>
          <a:xfrm>
            <a:off x="3603370" y="1182709"/>
            <a:ext cx="746635" cy="58723"/>
          </a:xfrm>
          <a:custGeom>
            <a:avLst/>
            <a:gdLst>
              <a:gd name="connsiteX0" fmla="*/ 0 w 746635"/>
              <a:gd name="connsiteY0" fmla="*/ 0 h 58723"/>
              <a:gd name="connsiteX1" fmla="*/ 67112 w 746635"/>
              <a:gd name="connsiteY1" fmla="*/ 16778 h 58723"/>
              <a:gd name="connsiteX2" fmla="*/ 100668 w 746635"/>
              <a:gd name="connsiteY2" fmla="*/ 33556 h 58723"/>
              <a:gd name="connsiteX3" fmla="*/ 251670 w 746635"/>
              <a:gd name="connsiteY3" fmla="*/ 41945 h 58723"/>
              <a:gd name="connsiteX4" fmla="*/ 318782 w 746635"/>
              <a:gd name="connsiteY4" fmla="*/ 50334 h 58723"/>
              <a:gd name="connsiteX5" fmla="*/ 343949 w 746635"/>
              <a:gd name="connsiteY5" fmla="*/ 58723 h 58723"/>
              <a:gd name="connsiteX6" fmla="*/ 528507 w 746635"/>
              <a:gd name="connsiteY6" fmla="*/ 50334 h 58723"/>
              <a:gd name="connsiteX7" fmla="*/ 654342 w 746635"/>
              <a:gd name="connsiteY7" fmla="*/ 33556 h 58723"/>
              <a:gd name="connsiteX8" fmla="*/ 679509 w 746635"/>
              <a:gd name="connsiteY8" fmla="*/ 25167 h 58723"/>
              <a:gd name="connsiteX9" fmla="*/ 746621 w 746635"/>
              <a:gd name="connsiteY9" fmla="*/ 0 h 58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746635" h="58723">
                <a:moveTo>
                  <a:pt x="0" y="0"/>
                </a:moveTo>
                <a:cubicBezTo>
                  <a:pt x="24619" y="4924"/>
                  <a:pt x="44541" y="7105"/>
                  <a:pt x="67112" y="16778"/>
                </a:cubicBezTo>
                <a:cubicBezTo>
                  <a:pt x="78606" y="21704"/>
                  <a:pt x="88277" y="31866"/>
                  <a:pt x="100668" y="33556"/>
                </a:cubicBezTo>
                <a:cubicBezTo>
                  <a:pt x="150617" y="40367"/>
                  <a:pt x="201336" y="39149"/>
                  <a:pt x="251670" y="41945"/>
                </a:cubicBezTo>
                <a:cubicBezTo>
                  <a:pt x="274041" y="44741"/>
                  <a:pt x="296601" y="46301"/>
                  <a:pt x="318782" y="50334"/>
                </a:cubicBezTo>
                <a:cubicBezTo>
                  <a:pt x="327482" y="51916"/>
                  <a:pt x="335106" y="58723"/>
                  <a:pt x="343949" y="58723"/>
                </a:cubicBezTo>
                <a:cubicBezTo>
                  <a:pt x="405532" y="58723"/>
                  <a:pt x="466988" y="53130"/>
                  <a:pt x="528507" y="50334"/>
                </a:cubicBezTo>
                <a:cubicBezTo>
                  <a:pt x="564856" y="46295"/>
                  <a:pt x="616686" y="41924"/>
                  <a:pt x="654342" y="33556"/>
                </a:cubicBezTo>
                <a:cubicBezTo>
                  <a:pt x="662974" y="31638"/>
                  <a:pt x="670978" y="27494"/>
                  <a:pt x="679509" y="25167"/>
                </a:cubicBezTo>
                <a:cubicBezTo>
                  <a:pt x="749334" y="6124"/>
                  <a:pt x="746621" y="31641"/>
                  <a:pt x="746621" y="0"/>
                </a:cubicBezTo>
              </a:path>
            </a:pathLst>
          </a:custGeom>
          <a:solidFill>
            <a:schemeClr val="bg1">
              <a:lumMod val="85000"/>
            </a:schemeClr>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Freeform: Shape 55">
            <a:extLst>
              <a:ext uri="{FF2B5EF4-FFF2-40B4-BE49-F238E27FC236}">
                <a16:creationId xmlns:a16="http://schemas.microsoft.com/office/drawing/2014/main" id="{CBD22300-F2FD-413F-7DEF-47686B34087F}"/>
              </a:ext>
            </a:extLst>
          </p:cNvPr>
          <p:cNvSpPr/>
          <p:nvPr/>
        </p:nvSpPr>
        <p:spPr>
          <a:xfrm>
            <a:off x="5811582" y="1201942"/>
            <a:ext cx="746635" cy="58723"/>
          </a:xfrm>
          <a:custGeom>
            <a:avLst/>
            <a:gdLst>
              <a:gd name="connsiteX0" fmla="*/ 0 w 746635"/>
              <a:gd name="connsiteY0" fmla="*/ 0 h 58723"/>
              <a:gd name="connsiteX1" fmla="*/ 67112 w 746635"/>
              <a:gd name="connsiteY1" fmla="*/ 16778 h 58723"/>
              <a:gd name="connsiteX2" fmla="*/ 100668 w 746635"/>
              <a:gd name="connsiteY2" fmla="*/ 33556 h 58723"/>
              <a:gd name="connsiteX3" fmla="*/ 251670 w 746635"/>
              <a:gd name="connsiteY3" fmla="*/ 41945 h 58723"/>
              <a:gd name="connsiteX4" fmla="*/ 318782 w 746635"/>
              <a:gd name="connsiteY4" fmla="*/ 50334 h 58723"/>
              <a:gd name="connsiteX5" fmla="*/ 343949 w 746635"/>
              <a:gd name="connsiteY5" fmla="*/ 58723 h 58723"/>
              <a:gd name="connsiteX6" fmla="*/ 528507 w 746635"/>
              <a:gd name="connsiteY6" fmla="*/ 50334 h 58723"/>
              <a:gd name="connsiteX7" fmla="*/ 654342 w 746635"/>
              <a:gd name="connsiteY7" fmla="*/ 33556 h 58723"/>
              <a:gd name="connsiteX8" fmla="*/ 679509 w 746635"/>
              <a:gd name="connsiteY8" fmla="*/ 25167 h 58723"/>
              <a:gd name="connsiteX9" fmla="*/ 746621 w 746635"/>
              <a:gd name="connsiteY9" fmla="*/ 0 h 58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746635" h="58723">
                <a:moveTo>
                  <a:pt x="0" y="0"/>
                </a:moveTo>
                <a:cubicBezTo>
                  <a:pt x="24619" y="4924"/>
                  <a:pt x="44541" y="7105"/>
                  <a:pt x="67112" y="16778"/>
                </a:cubicBezTo>
                <a:cubicBezTo>
                  <a:pt x="78606" y="21704"/>
                  <a:pt x="88277" y="31866"/>
                  <a:pt x="100668" y="33556"/>
                </a:cubicBezTo>
                <a:cubicBezTo>
                  <a:pt x="150617" y="40367"/>
                  <a:pt x="201336" y="39149"/>
                  <a:pt x="251670" y="41945"/>
                </a:cubicBezTo>
                <a:cubicBezTo>
                  <a:pt x="274041" y="44741"/>
                  <a:pt x="296601" y="46301"/>
                  <a:pt x="318782" y="50334"/>
                </a:cubicBezTo>
                <a:cubicBezTo>
                  <a:pt x="327482" y="51916"/>
                  <a:pt x="335106" y="58723"/>
                  <a:pt x="343949" y="58723"/>
                </a:cubicBezTo>
                <a:cubicBezTo>
                  <a:pt x="405532" y="58723"/>
                  <a:pt x="466988" y="53130"/>
                  <a:pt x="528507" y="50334"/>
                </a:cubicBezTo>
                <a:cubicBezTo>
                  <a:pt x="564856" y="46295"/>
                  <a:pt x="616686" y="41924"/>
                  <a:pt x="654342" y="33556"/>
                </a:cubicBezTo>
                <a:cubicBezTo>
                  <a:pt x="662974" y="31638"/>
                  <a:pt x="670978" y="27494"/>
                  <a:pt x="679509" y="25167"/>
                </a:cubicBezTo>
                <a:cubicBezTo>
                  <a:pt x="749334" y="6124"/>
                  <a:pt x="746621" y="31641"/>
                  <a:pt x="746621" y="0"/>
                </a:cubicBezTo>
              </a:path>
            </a:pathLst>
          </a:custGeom>
          <a:solidFill>
            <a:schemeClr val="bg1">
              <a:lumMod val="85000"/>
            </a:schemeClr>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41177420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Box 4">
            <a:extLst>
              <a:ext uri="{FF2B5EF4-FFF2-40B4-BE49-F238E27FC236}">
                <a16:creationId xmlns:a16="http://schemas.microsoft.com/office/drawing/2014/main" id="{E5574DB2-6E76-41E5-B804-545242520629}"/>
              </a:ext>
            </a:extLst>
          </p:cNvPr>
          <p:cNvSpPr txBox="1">
            <a:spLocks noChangeArrowheads="1"/>
          </p:cNvSpPr>
          <p:nvPr/>
        </p:nvSpPr>
        <p:spPr bwMode="auto">
          <a:xfrm>
            <a:off x="810418" y="180731"/>
            <a:ext cx="7580313" cy="1200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t>To remove the indeterminate nature of this problem we need  to bring in deformations, either of the beam or the supports. Here, let us assume the roller supports are linear springs, the beam is rigid, and the springs are unstretched when the beam is horizontal.</a:t>
            </a:r>
          </a:p>
        </p:txBody>
      </p:sp>
      <p:grpSp>
        <p:nvGrpSpPr>
          <p:cNvPr id="3" name="Group 19">
            <a:extLst>
              <a:ext uri="{FF2B5EF4-FFF2-40B4-BE49-F238E27FC236}">
                <a16:creationId xmlns:a16="http://schemas.microsoft.com/office/drawing/2014/main" id="{AAE01D33-D4C2-4387-AFC9-1CAA7F5DC40E}"/>
              </a:ext>
            </a:extLst>
          </p:cNvPr>
          <p:cNvGrpSpPr>
            <a:grpSpLocks/>
          </p:cNvGrpSpPr>
          <p:nvPr/>
        </p:nvGrpSpPr>
        <p:grpSpPr bwMode="auto">
          <a:xfrm>
            <a:off x="4059238" y="2224088"/>
            <a:ext cx="160337" cy="323850"/>
            <a:chOff x="1773" y="1356"/>
            <a:chExt cx="114" cy="372"/>
          </a:xfrm>
        </p:grpSpPr>
        <p:sp>
          <p:nvSpPr>
            <p:cNvPr id="4" name="Line 5">
              <a:extLst>
                <a:ext uri="{FF2B5EF4-FFF2-40B4-BE49-F238E27FC236}">
                  <a16:creationId xmlns:a16="http://schemas.microsoft.com/office/drawing/2014/main" id="{13FE7959-6299-4142-B2A8-AB552C9B9193}"/>
                </a:ext>
              </a:extLst>
            </p:cNvPr>
            <p:cNvSpPr>
              <a:spLocks noChangeShapeType="1"/>
            </p:cNvSpPr>
            <p:nvPr/>
          </p:nvSpPr>
          <p:spPr bwMode="auto">
            <a:xfrm>
              <a:off x="1780" y="1489"/>
              <a:ext cx="97" cy="58"/>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5" name="Line 6">
              <a:extLst>
                <a:ext uri="{FF2B5EF4-FFF2-40B4-BE49-F238E27FC236}">
                  <a16:creationId xmlns:a16="http://schemas.microsoft.com/office/drawing/2014/main" id="{44AC6F05-3947-473B-B70B-DBCBCEEB2040}"/>
                </a:ext>
              </a:extLst>
            </p:cNvPr>
            <p:cNvSpPr>
              <a:spLocks noChangeShapeType="1"/>
            </p:cNvSpPr>
            <p:nvPr/>
          </p:nvSpPr>
          <p:spPr bwMode="auto">
            <a:xfrm flipH="1">
              <a:off x="1773" y="1553"/>
              <a:ext cx="107" cy="33"/>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6" name="Line 11">
              <a:extLst>
                <a:ext uri="{FF2B5EF4-FFF2-40B4-BE49-F238E27FC236}">
                  <a16:creationId xmlns:a16="http://schemas.microsoft.com/office/drawing/2014/main" id="{EFC837CC-AF54-4C8B-AB83-FB7FFA420704}"/>
                </a:ext>
              </a:extLst>
            </p:cNvPr>
            <p:cNvSpPr>
              <a:spLocks noChangeShapeType="1"/>
            </p:cNvSpPr>
            <p:nvPr/>
          </p:nvSpPr>
          <p:spPr bwMode="auto">
            <a:xfrm>
              <a:off x="1774" y="1587"/>
              <a:ext cx="97" cy="58"/>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7" name="Line 12">
              <a:extLst>
                <a:ext uri="{FF2B5EF4-FFF2-40B4-BE49-F238E27FC236}">
                  <a16:creationId xmlns:a16="http://schemas.microsoft.com/office/drawing/2014/main" id="{ACE99071-8AF6-414D-B194-00BB29FA515D}"/>
                </a:ext>
              </a:extLst>
            </p:cNvPr>
            <p:cNvSpPr>
              <a:spLocks noChangeShapeType="1"/>
            </p:cNvSpPr>
            <p:nvPr/>
          </p:nvSpPr>
          <p:spPr bwMode="auto">
            <a:xfrm flipH="1">
              <a:off x="1787" y="1650"/>
              <a:ext cx="77" cy="3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8" name="Line 14">
              <a:extLst>
                <a:ext uri="{FF2B5EF4-FFF2-40B4-BE49-F238E27FC236}">
                  <a16:creationId xmlns:a16="http://schemas.microsoft.com/office/drawing/2014/main" id="{25E670E9-490F-4DF7-AC72-8F1D223DD67A}"/>
                </a:ext>
              </a:extLst>
            </p:cNvPr>
            <p:cNvSpPr>
              <a:spLocks noChangeShapeType="1"/>
            </p:cNvSpPr>
            <p:nvPr/>
          </p:nvSpPr>
          <p:spPr bwMode="auto">
            <a:xfrm flipH="1">
              <a:off x="1780" y="1448"/>
              <a:ext cx="107" cy="39"/>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9" name="Line 16">
              <a:extLst>
                <a:ext uri="{FF2B5EF4-FFF2-40B4-BE49-F238E27FC236}">
                  <a16:creationId xmlns:a16="http://schemas.microsoft.com/office/drawing/2014/main" id="{463DBB0A-ED0C-4087-9E51-B0F83D1C243C}"/>
                </a:ext>
              </a:extLst>
            </p:cNvPr>
            <p:cNvSpPr>
              <a:spLocks noChangeShapeType="1"/>
            </p:cNvSpPr>
            <p:nvPr/>
          </p:nvSpPr>
          <p:spPr bwMode="auto">
            <a:xfrm flipH="1" flipV="1">
              <a:off x="1791" y="1404"/>
              <a:ext cx="90" cy="4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0" name="Line 17">
              <a:extLst>
                <a:ext uri="{FF2B5EF4-FFF2-40B4-BE49-F238E27FC236}">
                  <a16:creationId xmlns:a16="http://schemas.microsoft.com/office/drawing/2014/main" id="{28B32F83-FFB2-4BB1-921D-C2C3001F993A}"/>
                </a:ext>
              </a:extLst>
            </p:cNvPr>
            <p:cNvSpPr>
              <a:spLocks noChangeShapeType="1"/>
            </p:cNvSpPr>
            <p:nvPr/>
          </p:nvSpPr>
          <p:spPr bwMode="auto">
            <a:xfrm>
              <a:off x="1788" y="1356"/>
              <a:ext cx="0" cy="51"/>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1" name="Line 18">
              <a:extLst>
                <a:ext uri="{FF2B5EF4-FFF2-40B4-BE49-F238E27FC236}">
                  <a16:creationId xmlns:a16="http://schemas.microsoft.com/office/drawing/2014/main" id="{B7F64985-F805-413C-A9D0-123DA91BB583}"/>
                </a:ext>
              </a:extLst>
            </p:cNvPr>
            <p:cNvSpPr>
              <a:spLocks noChangeShapeType="1"/>
            </p:cNvSpPr>
            <p:nvPr/>
          </p:nvSpPr>
          <p:spPr bwMode="auto">
            <a:xfrm>
              <a:off x="1788" y="1683"/>
              <a:ext cx="0" cy="4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grpSp>
      <p:sp>
        <p:nvSpPr>
          <p:cNvPr id="12" name="Rectangle 20">
            <a:extLst>
              <a:ext uri="{FF2B5EF4-FFF2-40B4-BE49-F238E27FC236}">
                <a16:creationId xmlns:a16="http://schemas.microsoft.com/office/drawing/2014/main" id="{EC221136-B7EF-4A51-A93B-ED3FA3254EBB}"/>
              </a:ext>
            </a:extLst>
          </p:cNvPr>
          <p:cNvSpPr>
            <a:spLocks noChangeArrowheads="1"/>
          </p:cNvSpPr>
          <p:nvPr/>
        </p:nvSpPr>
        <p:spPr bwMode="auto">
          <a:xfrm>
            <a:off x="2066925" y="2106613"/>
            <a:ext cx="4376738" cy="103187"/>
          </a:xfrm>
          <a:prstGeom prst="rect">
            <a:avLst/>
          </a:prstGeom>
          <a:solidFill>
            <a:schemeClr val="bg1"/>
          </a:solidFill>
          <a:ln w="9525">
            <a:solidFill>
              <a:schemeClr val="tx1"/>
            </a:solidFill>
            <a:miter lim="800000"/>
            <a:headEnd/>
            <a:tailEnd/>
          </a:ln>
        </p:spPr>
        <p:txBody>
          <a:bodyPr wrap="none" anchor="ctr"/>
          <a:lstStyle/>
          <a:p>
            <a:endParaRPr lang="en-US"/>
          </a:p>
        </p:txBody>
      </p:sp>
      <p:sp>
        <p:nvSpPr>
          <p:cNvPr id="13" name="AutoShape 21">
            <a:extLst>
              <a:ext uri="{FF2B5EF4-FFF2-40B4-BE49-F238E27FC236}">
                <a16:creationId xmlns:a16="http://schemas.microsoft.com/office/drawing/2014/main" id="{F994E423-520B-44AC-90DE-E2B30ADD982C}"/>
              </a:ext>
            </a:extLst>
          </p:cNvPr>
          <p:cNvSpPr>
            <a:spLocks noChangeArrowheads="1"/>
          </p:cNvSpPr>
          <p:nvPr/>
        </p:nvSpPr>
        <p:spPr bwMode="auto">
          <a:xfrm>
            <a:off x="1965325" y="2208213"/>
            <a:ext cx="204788" cy="206375"/>
          </a:xfrm>
          <a:prstGeom prst="triangle">
            <a:avLst>
              <a:gd name="adj" fmla="val 50000"/>
            </a:avLst>
          </a:prstGeom>
          <a:solidFill>
            <a:schemeClr val="bg1"/>
          </a:solidFill>
          <a:ln w="9525">
            <a:solidFill>
              <a:schemeClr val="tx1"/>
            </a:solidFill>
            <a:miter lim="800000"/>
            <a:headEnd/>
            <a:tailEnd/>
          </a:ln>
        </p:spPr>
        <p:txBody>
          <a:bodyPr wrap="none" anchor="ctr"/>
          <a:lstStyle/>
          <a:p>
            <a:endParaRPr lang="en-US"/>
          </a:p>
        </p:txBody>
      </p:sp>
      <p:sp>
        <p:nvSpPr>
          <p:cNvPr id="14" name="Oval 22">
            <a:extLst>
              <a:ext uri="{FF2B5EF4-FFF2-40B4-BE49-F238E27FC236}">
                <a16:creationId xmlns:a16="http://schemas.microsoft.com/office/drawing/2014/main" id="{04B8A354-BC95-45A0-8780-F47AD6B2D6D2}"/>
              </a:ext>
            </a:extLst>
          </p:cNvPr>
          <p:cNvSpPr>
            <a:spLocks noChangeArrowheads="1"/>
          </p:cNvSpPr>
          <p:nvPr/>
        </p:nvSpPr>
        <p:spPr bwMode="auto">
          <a:xfrm>
            <a:off x="2016125" y="2168525"/>
            <a:ext cx="88900" cy="88900"/>
          </a:xfrm>
          <a:prstGeom prst="ellipse">
            <a:avLst/>
          </a:prstGeom>
          <a:solidFill>
            <a:schemeClr val="tx1"/>
          </a:solidFill>
          <a:ln w="9525">
            <a:solidFill>
              <a:schemeClr val="tx1"/>
            </a:solidFill>
            <a:round/>
            <a:headEnd/>
            <a:tailEnd/>
          </a:ln>
        </p:spPr>
        <p:txBody>
          <a:bodyPr wrap="none" anchor="ctr"/>
          <a:lstStyle/>
          <a:p>
            <a:endParaRPr lang="en-US"/>
          </a:p>
        </p:txBody>
      </p:sp>
      <p:sp>
        <p:nvSpPr>
          <p:cNvPr id="15" name="Line 24">
            <a:extLst>
              <a:ext uri="{FF2B5EF4-FFF2-40B4-BE49-F238E27FC236}">
                <a16:creationId xmlns:a16="http://schemas.microsoft.com/office/drawing/2014/main" id="{B1841226-62CE-4A38-96A9-F7D507DCE56E}"/>
              </a:ext>
            </a:extLst>
          </p:cNvPr>
          <p:cNvSpPr>
            <a:spLocks noChangeShapeType="1"/>
          </p:cNvSpPr>
          <p:nvPr/>
        </p:nvSpPr>
        <p:spPr bwMode="auto">
          <a:xfrm>
            <a:off x="1666875" y="2405063"/>
            <a:ext cx="852488" cy="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6" name="Line 25">
            <a:extLst>
              <a:ext uri="{FF2B5EF4-FFF2-40B4-BE49-F238E27FC236}">
                <a16:creationId xmlns:a16="http://schemas.microsoft.com/office/drawing/2014/main" id="{6E0537A6-8425-4B34-B98B-3AAA4B607114}"/>
              </a:ext>
            </a:extLst>
          </p:cNvPr>
          <p:cNvSpPr>
            <a:spLocks noChangeShapeType="1"/>
          </p:cNvSpPr>
          <p:nvPr/>
        </p:nvSpPr>
        <p:spPr bwMode="auto">
          <a:xfrm flipV="1">
            <a:off x="5910263" y="2538413"/>
            <a:ext cx="925512"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7" name="Line 26">
            <a:extLst>
              <a:ext uri="{FF2B5EF4-FFF2-40B4-BE49-F238E27FC236}">
                <a16:creationId xmlns:a16="http://schemas.microsoft.com/office/drawing/2014/main" id="{B11A6653-E1F0-4CE0-B63A-A0E53C11A426}"/>
              </a:ext>
            </a:extLst>
          </p:cNvPr>
          <p:cNvSpPr>
            <a:spLocks noChangeShapeType="1"/>
          </p:cNvSpPr>
          <p:nvPr/>
        </p:nvSpPr>
        <p:spPr bwMode="auto">
          <a:xfrm>
            <a:off x="4090988" y="1582738"/>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18" name="Line 27">
            <a:extLst>
              <a:ext uri="{FF2B5EF4-FFF2-40B4-BE49-F238E27FC236}">
                <a16:creationId xmlns:a16="http://schemas.microsoft.com/office/drawing/2014/main" id="{FA1E0825-7474-4F81-8DD8-DCA91130A6C9}"/>
              </a:ext>
            </a:extLst>
          </p:cNvPr>
          <p:cNvSpPr>
            <a:spLocks noChangeShapeType="1"/>
          </p:cNvSpPr>
          <p:nvPr/>
        </p:nvSpPr>
        <p:spPr bwMode="auto">
          <a:xfrm>
            <a:off x="4081463" y="1573213"/>
            <a:ext cx="2352675"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19" name="Line 28">
            <a:extLst>
              <a:ext uri="{FF2B5EF4-FFF2-40B4-BE49-F238E27FC236}">
                <a16:creationId xmlns:a16="http://schemas.microsoft.com/office/drawing/2014/main" id="{E8324A35-C0CB-4B41-97C2-E90EEACCC6E1}"/>
              </a:ext>
            </a:extLst>
          </p:cNvPr>
          <p:cNvSpPr>
            <a:spLocks noChangeShapeType="1"/>
          </p:cNvSpPr>
          <p:nvPr/>
        </p:nvSpPr>
        <p:spPr bwMode="auto">
          <a:xfrm>
            <a:off x="6434138" y="1573213"/>
            <a:ext cx="0" cy="512762"/>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0" name="Line 29">
            <a:extLst>
              <a:ext uri="{FF2B5EF4-FFF2-40B4-BE49-F238E27FC236}">
                <a16:creationId xmlns:a16="http://schemas.microsoft.com/office/drawing/2014/main" id="{29DF06FA-F3F3-45C8-B7B4-462FCD7758F2}"/>
              </a:ext>
            </a:extLst>
          </p:cNvPr>
          <p:cNvSpPr>
            <a:spLocks noChangeShapeType="1"/>
          </p:cNvSpPr>
          <p:nvPr/>
        </p:nvSpPr>
        <p:spPr bwMode="auto">
          <a:xfrm>
            <a:off x="4387850" y="1573213"/>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1" name="Line 30">
            <a:extLst>
              <a:ext uri="{FF2B5EF4-FFF2-40B4-BE49-F238E27FC236}">
                <a16:creationId xmlns:a16="http://schemas.microsoft.com/office/drawing/2014/main" id="{86C7CBBA-B497-4011-9DED-277FF600B704}"/>
              </a:ext>
            </a:extLst>
          </p:cNvPr>
          <p:cNvSpPr>
            <a:spLocks noChangeShapeType="1"/>
          </p:cNvSpPr>
          <p:nvPr/>
        </p:nvSpPr>
        <p:spPr bwMode="auto">
          <a:xfrm>
            <a:off x="4695825" y="1582738"/>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2" name="Line 31">
            <a:extLst>
              <a:ext uri="{FF2B5EF4-FFF2-40B4-BE49-F238E27FC236}">
                <a16:creationId xmlns:a16="http://schemas.microsoft.com/office/drawing/2014/main" id="{2E9095AE-FE5F-409C-8C12-DFD4D230C95E}"/>
              </a:ext>
            </a:extLst>
          </p:cNvPr>
          <p:cNvSpPr>
            <a:spLocks noChangeShapeType="1"/>
          </p:cNvSpPr>
          <p:nvPr/>
        </p:nvSpPr>
        <p:spPr bwMode="auto">
          <a:xfrm>
            <a:off x="5024438" y="1593850"/>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3" name="Line 32">
            <a:extLst>
              <a:ext uri="{FF2B5EF4-FFF2-40B4-BE49-F238E27FC236}">
                <a16:creationId xmlns:a16="http://schemas.microsoft.com/office/drawing/2014/main" id="{80BDE9EB-6337-4FEF-A16B-3DD3C3784B99}"/>
              </a:ext>
            </a:extLst>
          </p:cNvPr>
          <p:cNvSpPr>
            <a:spLocks noChangeShapeType="1"/>
          </p:cNvSpPr>
          <p:nvPr/>
        </p:nvSpPr>
        <p:spPr bwMode="auto">
          <a:xfrm>
            <a:off x="5341938" y="1582738"/>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4" name="Line 33">
            <a:extLst>
              <a:ext uri="{FF2B5EF4-FFF2-40B4-BE49-F238E27FC236}">
                <a16:creationId xmlns:a16="http://schemas.microsoft.com/office/drawing/2014/main" id="{6009C775-0BDE-407D-85D2-4D4BBFCB964D}"/>
              </a:ext>
            </a:extLst>
          </p:cNvPr>
          <p:cNvSpPr>
            <a:spLocks noChangeShapeType="1"/>
          </p:cNvSpPr>
          <p:nvPr/>
        </p:nvSpPr>
        <p:spPr bwMode="auto">
          <a:xfrm>
            <a:off x="5024438" y="1582738"/>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5" name="Line 34">
            <a:extLst>
              <a:ext uri="{FF2B5EF4-FFF2-40B4-BE49-F238E27FC236}">
                <a16:creationId xmlns:a16="http://schemas.microsoft.com/office/drawing/2014/main" id="{3A02B2D9-3D14-4B1B-A8B2-7AEAFA7C9A13}"/>
              </a:ext>
            </a:extLst>
          </p:cNvPr>
          <p:cNvSpPr>
            <a:spLocks noChangeShapeType="1"/>
          </p:cNvSpPr>
          <p:nvPr/>
        </p:nvSpPr>
        <p:spPr bwMode="auto">
          <a:xfrm>
            <a:off x="5659438" y="1603375"/>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6" name="Line 35">
            <a:extLst>
              <a:ext uri="{FF2B5EF4-FFF2-40B4-BE49-F238E27FC236}">
                <a16:creationId xmlns:a16="http://schemas.microsoft.com/office/drawing/2014/main" id="{8C9BF78C-9366-4F54-B88B-B4500EDE432A}"/>
              </a:ext>
            </a:extLst>
          </p:cNvPr>
          <p:cNvSpPr>
            <a:spLocks noChangeShapeType="1"/>
          </p:cNvSpPr>
          <p:nvPr/>
        </p:nvSpPr>
        <p:spPr bwMode="auto">
          <a:xfrm>
            <a:off x="5997575" y="1603375"/>
            <a:ext cx="0" cy="523875"/>
          </a:xfrm>
          <a:prstGeom prst="line">
            <a:avLst/>
          </a:prstGeom>
          <a:noFill/>
          <a:ln w="9525">
            <a:solidFill>
              <a:schemeClr val="tx1"/>
            </a:solidFill>
            <a:round/>
            <a:headEn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27" name="Line 36">
            <a:extLst>
              <a:ext uri="{FF2B5EF4-FFF2-40B4-BE49-F238E27FC236}">
                <a16:creationId xmlns:a16="http://schemas.microsoft.com/office/drawing/2014/main" id="{9FF16F41-CE9E-4F7B-8898-BF7612844CB0}"/>
              </a:ext>
            </a:extLst>
          </p:cNvPr>
          <p:cNvSpPr>
            <a:spLocks noChangeShapeType="1"/>
          </p:cNvSpPr>
          <p:nvPr/>
        </p:nvSpPr>
        <p:spPr bwMode="auto">
          <a:xfrm>
            <a:off x="2057400" y="2497138"/>
            <a:ext cx="9525" cy="29845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8" name="Line 37">
            <a:extLst>
              <a:ext uri="{FF2B5EF4-FFF2-40B4-BE49-F238E27FC236}">
                <a16:creationId xmlns:a16="http://schemas.microsoft.com/office/drawing/2014/main" id="{3A3BCD4C-1FC3-44C8-A43E-DEC0FC13715F}"/>
              </a:ext>
            </a:extLst>
          </p:cNvPr>
          <p:cNvSpPr>
            <a:spLocks noChangeShapeType="1"/>
          </p:cNvSpPr>
          <p:nvPr/>
        </p:nvSpPr>
        <p:spPr bwMode="auto">
          <a:xfrm>
            <a:off x="6456363" y="2590800"/>
            <a:ext cx="9525" cy="1746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29" name="Line 38">
            <a:extLst>
              <a:ext uri="{FF2B5EF4-FFF2-40B4-BE49-F238E27FC236}">
                <a16:creationId xmlns:a16="http://schemas.microsoft.com/office/drawing/2014/main" id="{36E0E6F4-0F90-4EE9-A1F1-9F11801B7B5A}"/>
              </a:ext>
            </a:extLst>
          </p:cNvPr>
          <p:cNvSpPr>
            <a:spLocks noChangeShapeType="1"/>
          </p:cNvSpPr>
          <p:nvPr/>
        </p:nvSpPr>
        <p:spPr bwMode="auto">
          <a:xfrm flipV="1">
            <a:off x="2047875" y="2662238"/>
            <a:ext cx="2022475" cy="9525"/>
          </a:xfrm>
          <a:prstGeom prst="line">
            <a:avLst/>
          </a:prstGeom>
          <a:noFill/>
          <a:ln w="9525">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0" name="Text Box 39">
            <a:extLst>
              <a:ext uri="{FF2B5EF4-FFF2-40B4-BE49-F238E27FC236}">
                <a16:creationId xmlns:a16="http://schemas.microsoft.com/office/drawing/2014/main" id="{9D193214-7866-4C67-8CB9-87A446B29985}"/>
              </a:ext>
            </a:extLst>
          </p:cNvPr>
          <p:cNvSpPr txBox="1">
            <a:spLocks noChangeArrowheads="1"/>
          </p:cNvSpPr>
          <p:nvPr/>
        </p:nvSpPr>
        <p:spPr bwMode="auto">
          <a:xfrm>
            <a:off x="2744788" y="2689225"/>
            <a:ext cx="5016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31" name="Line 41">
            <a:extLst>
              <a:ext uri="{FF2B5EF4-FFF2-40B4-BE49-F238E27FC236}">
                <a16:creationId xmlns:a16="http://schemas.microsoft.com/office/drawing/2014/main" id="{829F3E5D-F65C-4F1F-8E13-7BFC47D3F213}"/>
              </a:ext>
            </a:extLst>
          </p:cNvPr>
          <p:cNvSpPr>
            <a:spLocks noChangeShapeType="1"/>
          </p:cNvSpPr>
          <p:nvPr/>
        </p:nvSpPr>
        <p:spPr bwMode="auto">
          <a:xfrm flipV="1">
            <a:off x="4060825" y="2651125"/>
            <a:ext cx="2414588" cy="11113"/>
          </a:xfrm>
          <a:prstGeom prst="line">
            <a:avLst/>
          </a:prstGeom>
          <a:noFill/>
          <a:ln w="9525">
            <a:solidFill>
              <a:schemeClr val="tx1"/>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32" name="Text Box 42">
            <a:extLst>
              <a:ext uri="{FF2B5EF4-FFF2-40B4-BE49-F238E27FC236}">
                <a16:creationId xmlns:a16="http://schemas.microsoft.com/office/drawing/2014/main" id="{0E66BA0E-F7D7-41F1-A695-93336995B0D5}"/>
              </a:ext>
            </a:extLst>
          </p:cNvPr>
          <p:cNvSpPr txBox="1">
            <a:spLocks noChangeArrowheads="1"/>
          </p:cNvSpPr>
          <p:nvPr/>
        </p:nvSpPr>
        <p:spPr bwMode="auto">
          <a:xfrm>
            <a:off x="4954588" y="2751138"/>
            <a:ext cx="5016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33" name="Line 44">
            <a:extLst>
              <a:ext uri="{FF2B5EF4-FFF2-40B4-BE49-F238E27FC236}">
                <a16:creationId xmlns:a16="http://schemas.microsoft.com/office/drawing/2014/main" id="{6AD7C0E7-2694-4F08-9F13-9FB87E2974DC}"/>
              </a:ext>
            </a:extLst>
          </p:cNvPr>
          <p:cNvSpPr>
            <a:spLocks noChangeShapeType="1"/>
          </p:cNvSpPr>
          <p:nvPr/>
        </p:nvSpPr>
        <p:spPr bwMode="auto">
          <a:xfrm flipV="1">
            <a:off x="3749675" y="2549525"/>
            <a:ext cx="925513" cy="952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grpSp>
        <p:nvGrpSpPr>
          <p:cNvPr id="34" name="Group 45">
            <a:extLst>
              <a:ext uri="{FF2B5EF4-FFF2-40B4-BE49-F238E27FC236}">
                <a16:creationId xmlns:a16="http://schemas.microsoft.com/office/drawing/2014/main" id="{301A4A6C-B14D-4297-A994-5CB251B48B1C}"/>
              </a:ext>
            </a:extLst>
          </p:cNvPr>
          <p:cNvGrpSpPr>
            <a:grpSpLocks/>
          </p:cNvGrpSpPr>
          <p:nvPr/>
        </p:nvGrpSpPr>
        <p:grpSpPr bwMode="auto">
          <a:xfrm>
            <a:off x="6423025" y="2224088"/>
            <a:ext cx="160338" cy="323850"/>
            <a:chOff x="1773" y="1356"/>
            <a:chExt cx="114" cy="372"/>
          </a:xfrm>
        </p:grpSpPr>
        <p:sp>
          <p:nvSpPr>
            <p:cNvPr id="35" name="Line 46">
              <a:extLst>
                <a:ext uri="{FF2B5EF4-FFF2-40B4-BE49-F238E27FC236}">
                  <a16:creationId xmlns:a16="http://schemas.microsoft.com/office/drawing/2014/main" id="{F548CDAF-134E-481A-81BF-60C739917E20}"/>
                </a:ext>
              </a:extLst>
            </p:cNvPr>
            <p:cNvSpPr>
              <a:spLocks noChangeShapeType="1"/>
            </p:cNvSpPr>
            <p:nvPr/>
          </p:nvSpPr>
          <p:spPr bwMode="auto">
            <a:xfrm>
              <a:off x="1780" y="1489"/>
              <a:ext cx="97" cy="58"/>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6" name="Line 47">
              <a:extLst>
                <a:ext uri="{FF2B5EF4-FFF2-40B4-BE49-F238E27FC236}">
                  <a16:creationId xmlns:a16="http://schemas.microsoft.com/office/drawing/2014/main" id="{FDCEE0B5-0B41-4EFF-B62C-31F91D612112}"/>
                </a:ext>
              </a:extLst>
            </p:cNvPr>
            <p:cNvSpPr>
              <a:spLocks noChangeShapeType="1"/>
            </p:cNvSpPr>
            <p:nvPr/>
          </p:nvSpPr>
          <p:spPr bwMode="auto">
            <a:xfrm flipH="1">
              <a:off x="1773" y="1553"/>
              <a:ext cx="107" cy="33"/>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7" name="Line 48">
              <a:extLst>
                <a:ext uri="{FF2B5EF4-FFF2-40B4-BE49-F238E27FC236}">
                  <a16:creationId xmlns:a16="http://schemas.microsoft.com/office/drawing/2014/main" id="{1D32F9E2-1557-4792-9C83-42C7D83E901E}"/>
                </a:ext>
              </a:extLst>
            </p:cNvPr>
            <p:cNvSpPr>
              <a:spLocks noChangeShapeType="1"/>
            </p:cNvSpPr>
            <p:nvPr/>
          </p:nvSpPr>
          <p:spPr bwMode="auto">
            <a:xfrm>
              <a:off x="1774" y="1587"/>
              <a:ext cx="97" cy="58"/>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8" name="Line 49">
              <a:extLst>
                <a:ext uri="{FF2B5EF4-FFF2-40B4-BE49-F238E27FC236}">
                  <a16:creationId xmlns:a16="http://schemas.microsoft.com/office/drawing/2014/main" id="{EA253167-B7BC-4F42-A990-1428A0FDF1BE}"/>
                </a:ext>
              </a:extLst>
            </p:cNvPr>
            <p:cNvSpPr>
              <a:spLocks noChangeShapeType="1"/>
            </p:cNvSpPr>
            <p:nvPr/>
          </p:nvSpPr>
          <p:spPr bwMode="auto">
            <a:xfrm flipH="1">
              <a:off x="1787" y="1650"/>
              <a:ext cx="77" cy="3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39" name="Line 50">
              <a:extLst>
                <a:ext uri="{FF2B5EF4-FFF2-40B4-BE49-F238E27FC236}">
                  <a16:creationId xmlns:a16="http://schemas.microsoft.com/office/drawing/2014/main" id="{5EE3017F-5238-4B1F-951C-3D8306567F4E}"/>
                </a:ext>
              </a:extLst>
            </p:cNvPr>
            <p:cNvSpPr>
              <a:spLocks noChangeShapeType="1"/>
            </p:cNvSpPr>
            <p:nvPr/>
          </p:nvSpPr>
          <p:spPr bwMode="auto">
            <a:xfrm flipH="1">
              <a:off x="1780" y="1448"/>
              <a:ext cx="107" cy="39"/>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0" name="Line 51">
              <a:extLst>
                <a:ext uri="{FF2B5EF4-FFF2-40B4-BE49-F238E27FC236}">
                  <a16:creationId xmlns:a16="http://schemas.microsoft.com/office/drawing/2014/main" id="{0B1D0F63-AB78-4265-98F9-63055E82E9C8}"/>
                </a:ext>
              </a:extLst>
            </p:cNvPr>
            <p:cNvSpPr>
              <a:spLocks noChangeShapeType="1"/>
            </p:cNvSpPr>
            <p:nvPr/>
          </p:nvSpPr>
          <p:spPr bwMode="auto">
            <a:xfrm flipH="1" flipV="1">
              <a:off x="1791" y="1404"/>
              <a:ext cx="90" cy="4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1" name="Line 52">
              <a:extLst>
                <a:ext uri="{FF2B5EF4-FFF2-40B4-BE49-F238E27FC236}">
                  <a16:creationId xmlns:a16="http://schemas.microsoft.com/office/drawing/2014/main" id="{7022ED09-E377-4F58-885E-E6DF6EADBE30}"/>
                </a:ext>
              </a:extLst>
            </p:cNvPr>
            <p:cNvSpPr>
              <a:spLocks noChangeShapeType="1"/>
            </p:cNvSpPr>
            <p:nvPr/>
          </p:nvSpPr>
          <p:spPr bwMode="auto">
            <a:xfrm>
              <a:off x="1788" y="1356"/>
              <a:ext cx="0" cy="51"/>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2" name="Line 53">
              <a:extLst>
                <a:ext uri="{FF2B5EF4-FFF2-40B4-BE49-F238E27FC236}">
                  <a16:creationId xmlns:a16="http://schemas.microsoft.com/office/drawing/2014/main" id="{27449C4B-49D6-43C1-A987-78BDFFD38FFD}"/>
                </a:ext>
              </a:extLst>
            </p:cNvPr>
            <p:cNvSpPr>
              <a:spLocks noChangeShapeType="1"/>
            </p:cNvSpPr>
            <p:nvPr/>
          </p:nvSpPr>
          <p:spPr bwMode="auto">
            <a:xfrm>
              <a:off x="1788" y="1683"/>
              <a:ext cx="0" cy="45"/>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grpSp>
      <p:sp>
        <p:nvSpPr>
          <p:cNvPr id="43" name="Line 54">
            <a:extLst>
              <a:ext uri="{FF2B5EF4-FFF2-40B4-BE49-F238E27FC236}">
                <a16:creationId xmlns:a16="http://schemas.microsoft.com/office/drawing/2014/main" id="{C98301A9-D230-4A38-B5FA-BF25A24536D3}"/>
              </a:ext>
            </a:extLst>
          </p:cNvPr>
          <p:cNvSpPr>
            <a:spLocks noChangeShapeType="1"/>
          </p:cNvSpPr>
          <p:nvPr/>
        </p:nvSpPr>
        <p:spPr bwMode="auto">
          <a:xfrm>
            <a:off x="4059238" y="2589213"/>
            <a:ext cx="0" cy="287337"/>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endParaRPr lang="en-US"/>
          </a:p>
        </p:txBody>
      </p:sp>
      <p:sp>
        <p:nvSpPr>
          <p:cNvPr id="44" name="Line 55">
            <a:extLst>
              <a:ext uri="{FF2B5EF4-FFF2-40B4-BE49-F238E27FC236}">
                <a16:creationId xmlns:a16="http://schemas.microsoft.com/office/drawing/2014/main" id="{16E7A446-E307-4D6A-99C4-D38B013F65F5}"/>
              </a:ext>
            </a:extLst>
          </p:cNvPr>
          <p:cNvSpPr>
            <a:spLocks noChangeShapeType="1"/>
          </p:cNvSpPr>
          <p:nvPr/>
        </p:nvSpPr>
        <p:spPr bwMode="auto">
          <a:xfrm flipV="1">
            <a:off x="2148261" y="3971177"/>
            <a:ext cx="4376738" cy="0"/>
          </a:xfrm>
          <a:prstGeom prst="line">
            <a:avLst/>
          </a:prstGeom>
          <a:noFill/>
          <a:ln w="9525">
            <a:solidFill>
              <a:schemeClr val="tx1"/>
            </a:solidFill>
            <a:prstDash val="dash"/>
            <a:round/>
            <a:headEnd/>
            <a:tailEnd/>
          </a:ln>
          <a:extLst>
            <a:ext uri="{909E8E84-426E-40DD-AFC4-6F175D3DCCD1}">
              <a14:hiddenFill xmlns:a14="http://schemas.microsoft.com/office/drawing/2010/main">
                <a:noFill/>
              </a14:hiddenFill>
            </a:ext>
          </a:extLst>
        </p:spPr>
        <p:txBody>
          <a:bodyPr/>
          <a:lstStyle/>
          <a:p>
            <a:endParaRPr lang="en-US"/>
          </a:p>
        </p:txBody>
      </p:sp>
      <p:sp>
        <p:nvSpPr>
          <p:cNvPr id="45" name="Text Box 57">
            <a:extLst>
              <a:ext uri="{FF2B5EF4-FFF2-40B4-BE49-F238E27FC236}">
                <a16:creationId xmlns:a16="http://schemas.microsoft.com/office/drawing/2014/main" id="{88E695C5-D127-48D9-BB88-D408D9E369E5}"/>
              </a:ext>
            </a:extLst>
          </p:cNvPr>
          <p:cNvSpPr txBox="1">
            <a:spLocks noChangeArrowheads="1"/>
          </p:cNvSpPr>
          <p:nvPr/>
        </p:nvSpPr>
        <p:spPr bwMode="auto">
          <a:xfrm>
            <a:off x="4284663" y="2135188"/>
            <a:ext cx="2984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k</a:t>
            </a:r>
          </a:p>
        </p:txBody>
      </p:sp>
      <p:sp>
        <p:nvSpPr>
          <p:cNvPr id="46" name="Text Box 58">
            <a:extLst>
              <a:ext uri="{FF2B5EF4-FFF2-40B4-BE49-F238E27FC236}">
                <a16:creationId xmlns:a16="http://schemas.microsoft.com/office/drawing/2014/main" id="{30EEFB4C-1B90-4213-97AF-DA467D04C4B6}"/>
              </a:ext>
            </a:extLst>
          </p:cNvPr>
          <p:cNvSpPr txBox="1">
            <a:spLocks noChangeArrowheads="1"/>
          </p:cNvSpPr>
          <p:nvPr/>
        </p:nvSpPr>
        <p:spPr bwMode="auto">
          <a:xfrm>
            <a:off x="6616700" y="2125663"/>
            <a:ext cx="2984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k</a:t>
            </a:r>
          </a:p>
        </p:txBody>
      </p:sp>
      <p:sp>
        <p:nvSpPr>
          <p:cNvPr id="47" name="Rectangle 59">
            <a:extLst>
              <a:ext uri="{FF2B5EF4-FFF2-40B4-BE49-F238E27FC236}">
                <a16:creationId xmlns:a16="http://schemas.microsoft.com/office/drawing/2014/main" id="{0CC331B1-23EF-411C-8493-15979CDE9341}"/>
              </a:ext>
            </a:extLst>
          </p:cNvPr>
          <p:cNvSpPr>
            <a:spLocks noChangeArrowheads="1"/>
          </p:cNvSpPr>
          <p:nvPr/>
        </p:nvSpPr>
        <p:spPr bwMode="auto">
          <a:xfrm rot="476609">
            <a:off x="2086349" y="4239464"/>
            <a:ext cx="4448175" cy="101600"/>
          </a:xfrm>
          <a:prstGeom prst="rect">
            <a:avLst/>
          </a:prstGeom>
          <a:solidFill>
            <a:schemeClr val="bg1"/>
          </a:solidFill>
          <a:ln w="9525">
            <a:solidFill>
              <a:schemeClr val="tx1"/>
            </a:solidFill>
            <a:miter lim="800000"/>
            <a:headEnd/>
            <a:tailEnd/>
          </a:ln>
        </p:spPr>
        <p:txBody>
          <a:bodyPr wrap="none" anchor="ctr"/>
          <a:lstStyle/>
          <a:p>
            <a:endParaRPr lang="en-US"/>
          </a:p>
        </p:txBody>
      </p:sp>
      <p:sp>
        <p:nvSpPr>
          <p:cNvPr id="48" name="Line 60">
            <a:extLst>
              <a:ext uri="{FF2B5EF4-FFF2-40B4-BE49-F238E27FC236}">
                <a16:creationId xmlns:a16="http://schemas.microsoft.com/office/drawing/2014/main" id="{5B836E84-B84E-44ED-92E1-7686043A528E}"/>
              </a:ext>
            </a:extLst>
          </p:cNvPr>
          <p:cNvSpPr>
            <a:spLocks noChangeShapeType="1"/>
          </p:cNvSpPr>
          <p:nvPr/>
        </p:nvSpPr>
        <p:spPr bwMode="auto">
          <a:xfrm>
            <a:off x="4213599" y="3961652"/>
            <a:ext cx="0" cy="276225"/>
          </a:xfrm>
          <a:prstGeom prst="line">
            <a:avLst/>
          </a:prstGeom>
          <a:noFill/>
          <a:ln w="9525">
            <a:solidFill>
              <a:schemeClr val="tx1"/>
            </a:solidFill>
            <a:round/>
            <a:headEnd type="non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49" name="Line 61">
            <a:extLst>
              <a:ext uri="{FF2B5EF4-FFF2-40B4-BE49-F238E27FC236}">
                <a16:creationId xmlns:a16="http://schemas.microsoft.com/office/drawing/2014/main" id="{92E3A9EE-F031-481E-8F37-E06B5C31004F}"/>
              </a:ext>
            </a:extLst>
          </p:cNvPr>
          <p:cNvSpPr>
            <a:spLocks noChangeShapeType="1"/>
          </p:cNvSpPr>
          <p:nvPr/>
        </p:nvSpPr>
        <p:spPr bwMode="auto">
          <a:xfrm>
            <a:off x="6515474" y="3950539"/>
            <a:ext cx="0" cy="576263"/>
          </a:xfrm>
          <a:prstGeom prst="line">
            <a:avLst/>
          </a:prstGeom>
          <a:noFill/>
          <a:ln w="9525">
            <a:solidFill>
              <a:schemeClr val="tx1"/>
            </a:solidFill>
            <a:round/>
            <a:headEnd type="none" w="med" len="med"/>
            <a:tailEnd type="triangle" w="med" len="med"/>
          </a:ln>
          <a:extLst>
            <a:ext uri="{909E8E84-426E-40DD-AFC4-6F175D3DCCD1}">
              <a14:hiddenFill xmlns:a14="http://schemas.microsoft.com/office/drawing/2010/main">
                <a:noFill/>
              </a14:hiddenFill>
            </a:ext>
          </a:extLst>
        </p:spPr>
        <p:txBody>
          <a:bodyPr/>
          <a:lstStyle/>
          <a:p>
            <a:endParaRPr lang="en-US"/>
          </a:p>
        </p:txBody>
      </p:sp>
      <p:sp>
        <p:nvSpPr>
          <p:cNvPr id="52" name="Text Box 64">
            <a:extLst>
              <a:ext uri="{FF2B5EF4-FFF2-40B4-BE49-F238E27FC236}">
                <a16:creationId xmlns:a16="http://schemas.microsoft.com/office/drawing/2014/main" id="{57837974-F08C-4164-BF26-BA22273A580C}"/>
              </a:ext>
            </a:extLst>
          </p:cNvPr>
          <p:cNvSpPr txBox="1">
            <a:spLocks noChangeArrowheads="1"/>
          </p:cNvSpPr>
          <p:nvPr/>
        </p:nvSpPr>
        <p:spPr bwMode="auto">
          <a:xfrm>
            <a:off x="4501356" y="6357912"/>
            <a:ext cx="1046163"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t>C= k </a:t>
            </a:r>
            <a:r>
              <a:rPr lang="en-US" dirty="0">
                <a:latin typeface="Symbol" panose="05050102010706020507" pitchFamily="18" charset="2"/>
              </a:rPr>
              <a:t>D</a:t>
            </a:r>
            <a:r>
              <a:rPr lang="en-US" baseline="-25000" dirty="0"/>
              <a:t>c</a:t>
            </a:r>
            <a:endParaRPr lang="en-US" dirty="0"/>
          </a:p>
        </p:txBody>
      </p:sp>
      <p:sp>
        <p:nvSpPr>
          <p:cNvPr id="53" name="Text Box 65">
            <a:extLst>
              <a:ext uri="{FF2B5EF4-FFF2-40B4-BE49-F238E27FC236}">
                <a16:creationId xmlns:a16="http://schemas.microsoft.com/office/drawing/2014/main" id="{BA6E92EF-0099-406F-9017-2C5FF174D1CA}"/>
              </a:ext>
            </a:extLst>
          </p:cNvPr>
          <p:cNvSpPr txBox="1">
            <a:spLocks noChangeArrowheads="1"/>
          </p:cNvSpPr>
          <p:nvPr/>
        </p:nvSpPr>
        <p:spPr bwMode="auto">
          <a:xfrm>
            <a:off x="5933655" y="6369124"/>
            <a:ext cx="1182688"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t>B</a:t>
            </a:r>
            <a:r>
              <a:rPr lang="en-US" baseline="-25000" dirty="0"/>
              <a:t> </a:t>
            </a:r>
            <a:r>
              <a:rPr lang="en-US" dirty="0"/>
              <a:t> = </a:t>
            </a:r>
            <a:r>
              <a:rPr lang="en-US" dirty="0" err="1"/>
              <a:t>k</a:t>
            </a:r>
            <a:r>
              <a:rPr lang="en-US" dirty="0" err="1">
                <a:latin typeface="Symbol" panose="05050102010706020507" pitchFamily="18" charset="2"/>
              </a:rPr>
              <a:t>D</a:t>
            </a:r>
            <a:r>
              <a:rPr lang="en-US" baseline="-25000" dirty="0" err="1"/>
              <a:t>b</a:t>
            </a:r>
            <a:endParaRPr lang="en-US" dirty="0"/>
          </a:p>
        </p:txBody>
      </p:sp>
      <p:sp>
        <p:nvSpPr>
          <p:cNvPr id="54" name="Text Box 66">
            <a:extLst>
              <a:ext uri="{FF2B5EF4-FFF2-40B4-BE49-F238E27FC236}">
                <a16:creationId xmlns:a16="http://schemas.microsoft.com/office/drawing/2014/main" id="{78B9F215-FEA8-4AAD-B2B3-B8E4DE53E7FC}"/>
              </a:ext>
            </a:extLst>
          </p:cNvPr>
          <p:cNvSpPr txBox="1">
            <a:spLocks noChangeArrowheads="1"/>
          </p:cNvSpPr>
          <p:nvPr/>
        </p:nvSpPr>
        <p:spPr bwMode="auto">
          <a:xfrm>
            <a:off x="4358060" y="3915683"/>
            <a:ext cx="634255"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latin typeface="Symbol" panose="05050102010706020507" pitchFamily="18" charset="2"/>
              </a:rPr>
              <a:t>D</a:t>
            </a:r>
            <a:r>
              <a:rPr lang="en-US" baseline="-25000" dirty="0"/>
              <a:t>c</a:t>
            </a:r>
            <a:endParaRPr lang="en-US" dirty="0"/>
          </a:p>
        </p:txBody>
      </p:sp>
      <p:sp>
        <p:nvSpPr>
          <p:cNvPr id="55" name="Text Box 67">
            <a:extLst>
              <a:ext uri="{FF2B5EF4-FFF2-40B4-BE49-F238E27FC236}">
                <a16:creationId xmlns:a16="http://schemas.microsoft.com/office/drawing/2014/main" id="{34A1882A-7E39-403C-A0ED-7F30817C37A8}"/>
              </a:ext>
            </a:extLst>
          </p:cNvPr>
          <p:cNvSpPr txBox="1">
            <a:spLocks noChangeArrowheads="1"/>
          </p:cNvSpPr>
          <p:nvPr/>
        </p:nvSpPr>
        <p:spPr bwMode="auto">
          <a:xfrm>
            <a:off x="3075361" y="3566364"/>
            <a:ext cx="5016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56" name="Text Box 68">
            <a:extLst>
              <a:ext uri="{FF2B5EF4-FFF2-40B4-BE49-F238E27FC236}">
                <a16:creationId xmlns:a16="http://schemas.microsoft.com/office/drawing/2014/main" id="{54514A18-8E45-48E7-84C1-AEFD3ACAE6FE}"/>
              </a:ext>
            </a:extLst>
          </p:cNvPr>
          <p:cNvSpPr txBox="1">
            <a:spLocks noChangeArrowheads="1"/>
          </p:cNvSpPr>
          <p:nvPr/>
        </p:nvSpPr>
        <p:spPr bwMode="auto">
          <a:xfrm>
            <a:off x="5097836" y="3577477"/>
            <a:ext cx="501650" cy="3667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a:t>L/2</a:t>
            </a:r>
          </a:p>
        </p:txBody>
      </p:sp>
      <p:sp>
        <p:nvSpPr>
          <p:cNvPr id="57" name="Text Box 69">
            <a:extLst>
              <a:ext uri="{FF2B5EF4-FFF2-40B4-BE49-F238E27FC236}">
                <a16:creationId xmlns:a16="http://schemas.microsoft.com/office/drawing/2014/main" id="{D506D554-6D69-4C53-844A-D013EA2028CD}"/>
              </a:ext>
            </a:extLst>
          </p:cNvPr>
          <p:cNvSpPr txBox="1">
            <a:spLocks noChangeArrowheads="1"/>
          </p:cNvSpPr>
          <p:nvPr/>
        </p:nvSpPr>
        <p:spPr bwMode="auto">
          <a:xfrm>
            <a:off x="6556749" y="4001339"/>
            <a:ext cx="410690"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latin typeface="Symbol" panose="05050102010706020507" pitchFamily="18" charset="2"/>
              </a:rPr>
              <a:t>D</a:t>
            </a:r>
            <a:r>
              <a:rPr lang="en-US" baseline="-25000" dirty="0"/>
              <a:t>b</a:t>
            </a:r>
            <a:endParaRPr lang="en-US" dirty="0"/>
          </a:p>
        </p:txBody>
      </p:sp>
      <p:sp>
        <p:nvSpPr>
          <p:cNvPr id="67" name="TextBox 66">
            <a:extLst>
              <a:ext uri="{FF2B5EF4-FFF2-40B4-BE49-F238E27FC236}">
                <a16:creationId xmlns:a16="http://schemas.microsoft.com/office/drawing/2014/main" id="{31FF8481-D433-46DF-B531-5B13A8F4B896}"/>
              </a:ext>
            </a:extLst>
          </p:cNvPr>
          <p:cNvSpPr txBox="1"/>
          <p:nvPr/>
        </p:nvSpPr>
        <p:spPr>
          <a:xfrm>
            <a:off x="1804877" y="1722478"/>
            <a:ext cx="338554" cy="369332"/>
          </a:xfrm>
          <a:prstGeom prst="rect">
            <a:avLst/>
          </a:prstGeom>
          <a:noFill/>
        </p:spPr>
        <p:txBody>
          <a:bodyPr wrap="none" rtlCol="0">
            <a:spAutoFit/>
          </a:bodyPr>
          <a:lstStyle/>
          <a:p>
            <a:r>
              <a:rPr lang="en-US" dirty="0"/>
              <a:t>A</a:t>
            </a:r>
          </a:p>
        </p:txBody>
      </p:sp>
      <p:sp>
        <p:nvSpPr>
          <p:cNvPr id="68" name="TextBox 67">
            <a:extLst>
              <a:ext uri="{FF2B5EF4-FFF2-40B4-BE49-F238E27FC236}">
                <a16:creationId xmlns:a16="http://schemas.microsoft.com/office/drawing/2014/main" id="{D48AA991-8FB8-4361-8F5B-1681706691AE}"/>
              </a:ext>
            </a:extLst>
          </p:cNvPr>
          <p:cNvSpPr txBox="1"/>
          <p:nvPr/>
        </p:nvSpPr>
        <p:spPr>
          <a:xfrm>
            <a:off x="6547778" y="1725021"/>
            <a:ext cx="338554" cy="369332"/>
          </a:xfrm>
          <a:prstGeom prst="rect">
            <a:avLst/>
          </a:prstGeom>
          <a:noFill/>
        </p:spPr>
        <p:txBody>
          <a:bodyPr wrap="none" rtlCol="0">
            <a:spAutoFit/>
          </a:bodyPr>
          <a:lstStyle/>
          <a:p>
            <a:r>
              <a:rPr lang="en-US" dirty="0"/>
              <a:t>B</a:t>
            </a:r>
          </a:p>
        </p:txBody>
      </p:sp>
      <p:sp>
        <p:nvSpPr>
          <p:cNvPr id="69" name="TextBox 68">
            <a:extLst>
              <a:ext uri="{FF2B5EF4-FFF2-40B4-BE49-F238E27FC236}">
                <a16:creationId xmlns:a16="http://schemas.microsoft.com/office/drawing/2014/main" id="{0367C808-B08A-415D-ADFE-B2B0E84FE652}"/>
              </a:ext>
            </a:extLst>
          </p:cNvPr>
          <p:cNvSpPr txBox="1"/>
          <p:nvPr/>
        </p:nvSpPr>
        <p:spPr>
          <a:xfrm>
            <a:off x="3801070" y="1755713"/>
            <a:ext cx="351378" cy="369332"/>
          </a:xfrm>
          <a:prstGeom prst="rect">
            <a:avLst/>
          </a:prstGeom>
          <a:noFill/>
        </p:spPr>
        <p:txBody>
          <a:bodyPr wrap="none" rtlCol="0">
            <a:spAutoFit/>
          </a:bodyPr>
          <a:lstStyle/>
          <a:p>
            <a:r>
              <a:rPr lang="en-US" dirty="0"/>
              <a:t>C</a:t>
            </a:r>
          </a:p>
        </p:txBody>
      </p:sp>
      <p:sp>
        <p:nvSpPr>
          <p:cNvPr id="71" name="TextBox 70">
            <a:extLst>
              <a:ext uri="{FF2B5EF4-FFF2-40B4-BE49-F238E27FC236}">
                <a16:creationId xmlns:a16="http://schemas.microsoft.com/office/drawing/2014/main" id="{DF22A568-F388-6F75-8D03-D690D8084A46}"/>
              </a:ext>
            </a:extLst>
          </p:cNvPr>
          <p:cNvSpPr txBox="1"/>
          <p:nvPr/>
        </p:nvSpPr>
        <p:spPr>
          <a:xfrm>
            <a:off x="1491868" y="4768045"/>
            <a:ext cx="5134739" cy="369332"/>
          </a:xfrm>
          <a:prstGeom prst="rect">
            <a:avLst/>
          </a:prstGeom>
          <a:noFill/>
        </p:spPr>
        <p:txBody>
          <a:bodyPr wrap="none" rtlCol="0">
            <a:spAutoFit/>
          </a:bodyPr>
          <a:lstStyle/>
          <a:p>
            <a:r>
              <a:rPr lang="en-US" dirty="0">
                <a:latin typeface="Symbol" panose="05050102010706020507" pitchFamily="18" charset="2"/>
              </a:rPr>
              <a:t>D</a:t>
            </a:r>
            <a:r>
              <a:rPr lang="en-US" dirty="0"/>
              <a:t>, deformation (here the shortening) of a spring</a:t>
            </a:r>
          </a:p>
        </p:txBody>
      </p:sp>
      <p:sp>
        <p:nvSpPr>
          <p:cNvPr id="72" name="TextBox 71">
            <a:extLst>
              <a:ext uri="{FF2B5EF4-FFF2-40B4-BE49-F238E27FC236}">
                <a16:creationId xmlns:a16="http://schemas.microsoft.com/office/drawing/2014/main" id="{D95075FE-A284-E179-E350-39836FC5E6BC}"/>
              </a:ext>
            </a:extLst>
          </p:cNvPr>
          <p:cNvSpPr txBox="1"/>
          <p:nvPr/>
        </p:nvSpPr>
        <p:spPr>
          <a:xfrm>
            <a:off x="547842" y="6349017"/>
            <a:ext cx="3403496" cy="369332"/>
          </a:xfrm>
          <a:prstGeom prst="rect">
            <a:avLst/>
          </a:prstGeom>
          <a:noFill/>
        </p:spPr>
        <p:txBody>
          <a:bodyPr wrap="none" rtlCol="0">
            <a:spAutoFit/>
          </a:bodyPr>
          <a:lstStyle/>
          <a:p>
            <a:r>
              <a:rPr lang="en-US" dirty="0"/>
              <a:t>the spring forces (compressive)</a:t>
            </a:r>
          </a:p>
        </p:txBody>
      </p:sp>
      <p:sp>
        <p:nvSpPr>
          <p:cNvPr id="76" name="TextBox 75">
            <a:extLst>
              <a:ext uri="{FF2B5EF4-FFF2-40B4-BE49-F238E27FC236}">
                <a16:creationId xmlns:a16="http://schemas.microsoft.com/office/drawing/2014/main" id="{C6103EA9-C813-3F5D-FD08-BF29DF6B11AF}"/>
              </a:ext>
            </a:extLst>
          </p:cNvPr>
          <p:cNvSpPr txBox="1"/>
          <p:nvPr/>
        </p:nvSpPr>
        <p:spPr>
          <a:xfrm>
            <a:off x="1373723" y="5292221"/>
            <a:ext cx="6028253" cy="369332"/>
          </a:xfrm>
          <a:prstGeom prst="rect">
            <a:avLst/>
          </a:prstGeom>
          <a:noFill/>
        </p:spPr>
        <p:txBody>
          <a:bodyPr wrap="none" rtlCol="0">
            <a:spAutoFit/>
          </a:bodyPr>
          <a:lstStyle/>
          <a:p>
            <a:r>
              <a:rPr lang="en-US" dirty="0"/>
              <a:t>But the deformations are not independent. We must have</a:t>
            </a:r>
          </a:p>
        </p:txBody>
      </p:sp>
      <p:sp>
        <p:nvSpPr>
          <p:cNvPr id="77" name="TextBox 76">
            <a:extLst>
              <a:ext uri="{FF2B5EF4-FFF2-40B4-BE49-F238E27FC236}">
                <a16:creationId xmlns:a16="http://schemas.microsoft.com/office/drawing/2014/main" id="{0E9CCC17-7D2E-B96F-C76C-07994ABD88B8}"/>
              </a:ext>
            </a:extLst>
          </p:cNvPr>
          <p:cNvSpPr txBox="1"/>
          <p:nvPr/>
        </p:nvSpPr>
        <p:spPr>
          <a:xfrm>
            <a:off x="1392503" y="5774297"/>
            <a:ext cx="2582758" cy="369332"/>
          </a:xfrm>
          <a:prstGeom prst="rect">
            <a:avLst/>
          </a:prstGeom>
          <a:noFill/>
        </p:spPr>
        <p:txBody>
          <a:bodyPr wrap="none" rtlCol="0">
            <a:spAutoFit/>
          </a:bodyPr>
          <a:lstStyle/>
          <a:p>
            <a:r>
              <a:rPr lang="en-US" dirty="0"/>
              <a:t>Compatibility equation: </a:t>
            </a:r>
          </a:p>
        </p:txBody>
      </p:sp>
      <p:sp>
        <p:nvSpPr>
          <p:cNvPr id="81" name="TextBox 80">
            <a:extLst>
              <a:ext uri="{FF2B5EF4-FFF2-40B4-BE49-F238E27FC236}">
                <a16:creationId xmlns:a16="http://schemas.microsoft.com/office/drawing/2014/main" id="{D1CB2B01-45DD-6ECF-09B9-0DA33AF02D0C}"/>
              </a:ext>
            </a:extLst>
          </p:cNvPr>
          <p:cNvSpPr txBox="1"/>
          <p:nvPr/>
        </p:nvSpPr>
        <p:spPr>
          <a:xfrm flipH="1">
            <a:off x="4029498" y="5774297"/>
            <a:ext cx="1925633" cy="369332"/>
          </a:xfrm>
          <a:prstGeom prst="rect">
            <a:avLst/>
          </a:prstGeom>
          <a:noFill/>
        </p:spPr>
        <p:txBody>
          <a:bodyPr wrap="square" rtlCol="0">
            <a:spAutoFit/>
          </a:bodyPr>
          <a:lstStyle/>
          <a:p>
            <a:r>
              <a:rPr lang="en-US" dirty="0">
                <a:latin typeface="Symbol" panose="05050102010706020507" pitchFamily="18" charset="2"/>
              </a:rPr>
              <a:t>D</a:t>
            </a:r>
            <a:r>
              <a:rPr lang="en-US" baseline="-25000" dirty="0"/>
              <a:t>b </a:t>
            </a:r>
            <a:r>
              <a:rPr lang="en-US" dirty="0"/>
              <a:t>= 2 </a:t>
            </a:r>
            <a:r>
              <a:rPr lang="en-US" dirty="0">
                <a:latin typeface="Symbol" panose="05050102010706020507" pitchFamily="18" charset="2"/>
              </a:rPr>
              <a:t>D</a:t>
            </a:r>
            <a:r>
              <a:rPr lang="en-US" baseline="-25000" dirty="0"/>
              <a:t>c</a:t>
            </a:r>
          </a:p>
        </p:txBody>
      </p:sp>
      <p:sp>
        <p:nvSpPr>
          <p:cNvPr id="82" name="TextBox 81">
            <a:extLst>
              <a:ext uri="{FF2B5EF4-FFF2-40B4-BE49-F238E27FC236}">
                <a16:creationId xmlns:a16="http://schemas.microsoft.com/office/drawing/2014/main" id="{5A4F6E03-5DA2-BFD2-04FA-294FF430A9AB}"/>
              </a:ext>
            </a:extLst>
          </p:cNvPr>
          <p:cNvSpPr txBox="1"/>
          <p:nvPr/>
        </p:nvSpPr>
        <p:spPr>
          <a:xfrm>
            <a:off x="3724464" y="3873074"/>
            <a:ext cx="312906" cy="369332"/>
          </a:xfrm>
          <a:prstGeom prst="rect">
            <a:avLst/>
          </a:prstGeom>
          <a:noFill/>
        </p:spPr>
        <p:txBody>
          <a:bodyPr wrap="none" rtlCol="0">
            <a:spAutoFit/>
          </a:bodyPr>
          <a:lstStyle/>
          <a:p>
            <a:r>
              <a:rPr lang="en-US" i="1" dirty="0">
                <a:latin typeface="Symbol" panose="05050102010706020507" pitchFamily="18" charset="2"/>
              </a:rPr>
              <a:t>q</a:t>
            </a:r>
          </a:p>
        </p:txBody>
      </p:sp>
      <p:sp>
        <p:nvSpPr>
          <p:cNvPr id="83" name="TextBox 82">
            <a:extLst>
              <a:ext uri="{FF2B5EF4-FFF2-40B4-BE49-F238E27FC236}">
                <a16:creationId xmlns:a16="http://schemas.microsoft.com/office/drawing/2014/main" id="{C5260DF0-B862-A954-4E4F-4DDF8DD73D6A}"/>
              </a:ext>
            </a:extLst>
          </p:cNvPr>
          <p:cNvSpPr txBox="1"/>
          <p:nvPr/>
        </p:nvSpPr>
        <p:spPr>
          <a:xfrm>
            <a:off x="1375253" y="3243398"/>
            <a:ext cx="4942379" cy="369332"/>
          </a:xfrm>
          <a:prstGeom prst="rect">
            <a:avLst/>
          </a:prstGeom>
          <a:noFill/>
        </p:spPr>
        <p:txBody>
          <a:bodyPr wrap="none" rtlCol="0">
            <a:spAutoFit/>
          </a:bodyPr>
          <a:lstStyle/>
          <a:p>
            <a:r>
              <a:rPr lang="en-US" dirty="0"/>
              <a:t>when the beam rotates  through small angle </a:t>
            </a:r>
            <a:r>
              <a:rPr lang="en-US" i="1" dirty="0">
                <a:latin typeface="Symbol" panose="05050102010706020507" pitchFamily="18" charset="2"/>
              </a:rPr>
              <a:t>q </a:t>
            </a:r>
            <a:r>
              <a:rPr lang="en-US" dirty="0">
                <a:latin typeface="Symbol" panose="05050102010706020507" pitchFamily="18" charset="2"/>
              </a:rPr>
              <a:t>:</a:t>
            </a:r>
          </a:p>
        </p:txBody>
      </p:sp>
      <p:sp>
        <p:nvSpPr>
          <p:cNvPr id="50" name="Freeform: Shape 49">
            <a:extLst>
              <a:ext uri="{FF2B5EF4-FFF2-40B4-BE49-F238E27FC236}">
                <a16:creationId xmlns:a16="http://schemas.microsoft.com/office/drawing/2014/main" id="{526DDBA4-AC88-0321-9B18-E94D6F4567A2}"/>
              </a:ext>
            </a:extLst>
          </p:cNvPr>
          <p:cNvSpPr/>
          <p:nvPr/>
        </p:nvSpPr>
        <p:spPr>
          <a:xfrm>
            <a:off x="1693607" y="2422606"/>
            <a:ext cx="746635" cy="58723"/>
          </a:xfrm>
          <a:custGeom>
            <a:avLst/>
            <a:gdLst>
              <a:gd name="connsiteX0" fmla="*/ 0 w 746635"/>
              <a:gd name="connsiteY0" fmla="*/ 0 h 58723"/>
              <a:gd name="connsiteX1" fmla="*/ 67112 w 746635"/>
              <a:gd name="connsiteY1" fmla="*/ 16778 h 58723"/>
              <a:gd name="connsiteX2" fmla="*/ 100668 w 746635"/>
              <a:gd name="connsiteY2" fmla="*/ 33556 h 58723"/>
              <a:gd name="connsiteX3" fmla="*/ 251670 w 746635"/>
              <a:gd name="connsiteY3" fmla="*/ 41945 h 58723"/>
              <a:gd name="connsiteX4" fmla="*/ 318782 w 746635"/>
              <a:gd name="connsiteY4" fmla="*/ 50334 h 58723"/>
              <a:gd name="connsiteX5" fmla="*/ 343949 w 746635"/>
              <a:gd name="connsiteY5" fmla="*/ 58723 h 58723"/>
              <a:gd name="connsiteX6" fmla="*/ 528507 w 746635"/>
              <a:gd name="connsiteY6" fmla="*/ 50334 h 58723"/>
              <a:gd name="connsiteX7" fmla="*/ 654342 w 746635"/>
              <a:gd name="connsiteY7" fmla="*/ 33556 h 58723"/>
              <a:gd name="connsiteX8" fmla="*/ 679509 w 746635"/>
              <a:gd name="connsiteY8" fmla="*/ 25167 h 58723"/>
              <a:gd name="connsiteX9" fmla="*/ 746621 w 746635"/>
              <a:gd name="connsiteY9" fmla="*/ 0 h 58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746635" h="58723">
                <a:moveTo>
                  <a:pt x="0" y="0"/>
                </a:moveTo>
                <a:cubicBezTo>
                  <a:pt x="24619" y="4924"/>
                  <a:pt x="44541" y="7105"/>
                  <a:pt x="67112" y="16778"/>
                </a:cubicBezTo>
                <a:cubicBezTo>
                  <a:pt x="78606" y="21704"/>
                  <a:pt x="88277" y="31866"/>
                  <a:pt x="100668" y="33556"/>
                </a:cubicBezTo>
                <a:cubicBezTo>
                  <a:pt x="150617" y="40367"/>
                  <a:pt x="201336" y="39149"/>
                  <a:pt x="251670" y="41945"/>
                </a:cubicBezTo>
                <a:cubicBezTo>
                  <a:pt x="274041" y="44741"/>
                  <a:pt x="296601" y="46301"/>
                  <a:pt x="318782" y="50334"/>
                </a:cubicBezTo>
                <a:cubicBezTo>
                  <a:pt x="327482" y="51916"/>
                  <a:pt x="335106" y="58723"/>
                  <a:pt x="343949" y="58723"/>
                </a:cubicBezTo>
                <a:cubicBezTo>
                  <a:pt x="405532" y="58723"/>
                  <a:pt x="466988" y="53130"/>
                  <a:pt x="528507" y="50334"/>
                </a:cubicBezTo>
                <a:cubicBezTo>
                  <a:pt x="564856" y="46295"/>
                  <a:pt x="616686" y="41924"/>
                  <a:pt x="654342" y="33556"/>
                </a:cubicBezTo>
                <a:cubicBezTo>
                  <a:pt x="662974" y="31638"/>
                  <a:pt x="670978" y="27494"/>
                  <a:pt x="679509" y="25167"/>
                </a:cubicBezTo>
                <a:cubicBezTo>
                  <a:pt x="749334" y="6124"/>
                  <a:pt x="746621" y="31641"/>
                  <a:pt x="746621" y="0"/>
                </a:cubicBezTo>
              </a:path>
            </a:pathLst>
          </a:custGeom>
          <a:solidFill>
            <a:schemeClr val="bg1">
              <a:lumMod val="85000"/>
            </a:schemeClr>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Freeform: Shape 50">
            <a:extLst>
              <a:ext uri="{FF2B5EF4-FFF2-40B4-BE49-F238E27FC236}">
                <a16:creationId xmlns:a16="http://schemas.microsoft.com/office/drawing/2014/main" id="{4463ADD2-E48C-C4F0-1466-6C82C28A6CFF}"/>
              </a:ext>
            </a:extLst>
          </p:cNvPr>
          <p:cNvSpPr/>
          <p:nvPr/>
        </p:nvSpPr>
        <p:spPr>
          <a:xfrm>
            <a:off x="3801070" y="2565226"/>
            <a:ext cx="746635" cy="58723"/>
          </a:xfrm>
          <a:custGeom>
            <a:avLst/>
            <a:gdLst>
              <a:gd name="connsiteX0" fmla="*/ 0 w 746635"/>
              <a:gd name="connsiteY0" fmla="*/ 0 h 58723"/>
              <a:gd name="connsiteX1" fmla="*/ 67112 w 746635"/>
              <a:gd name="connsiteY1" fmla="*/ 16778 h 58723"/>
              <a:gd name="connsiteX2" fmla="*/ 100668 w 746635"/>
              <a:gd name="connsiteY2" fmla="*/ 33556 h 58723"/>
              <a:gd name="connsiteX3" fmla="*/ 251670 w 746635"/>
              <a:gd name="connsiteY3" fmla="*/ 41945 h 58723"/>
              <a:gd name="connsiteX4" fmla="*/ 318782 w 746635"/>
              <a:gd name="connsiteY4" fmla="*/ 50334 h 58723"/>
              <a:gd name="connsiteX5" fmla="*/ 343949 w 746635"/>
              <a:gd name="connsiteY5" fmla="*/ 58723 h 58723"/>
              <a:gd name="connsiteX6" fmla="*/ 528507 w 746635"/>
              <a:gd name="connsiteY6" fmla="*/ 50334 h 58723"/>
              <a:gd name="connsiteX7" fmla="*/ 654342 w 746635"/>
              <a:gd name="connsiteY7" fmla="*/ 33556 h 58723"/>
              <a:gd name="connsiteX8" fmla="*/ 679509 w 746635"/>
              <a:gd name="connsiteY8" fmla="*/ 25167 h 58723"/>
              <a:gd name="connsiteX9" fmla="*/ 746621 w 746635"/>
              <a:gd name="connsiteY9" fmla="*/ 0 h 58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746635" h="58723">
                <a:moveTo>
                  <a:pt x="0" y="0"/>
                </a:moveTo>
                <a:cubicBezTo>
                  <a:pt x="24619" y="4924"/>
                  <a:pt x="44541" y="7105"/>
                  <a:pt x="67112" y="16778"/>
                </a:cubicBezTo>
                <a:cubicBezTo>
                  <a:pt x="78606" y="21704"/>
                  <a:pt x="88277" y="31866"/>
                  <a:pt x="100668" y="33556"/>
                </a:cubicBezTo>
                <a:cubicBezTo>
                  <a:pt x="150617" y="40367"/>
                  <a:pt x="201336" y="39149"/>
                  <a:pt x="251670" y="41945"/>
                </a:cubicBezTo>
                <a:cubicBezTo>
                  <a:pt x="274041" y="44741"/>
                  <a:pt x="296601" y="46301"/>
                  <a:pt x="318782" y="50334"/>
                </a:cubicBezTo>
                <a:cubicBezTo>
                  <a:pt x="327482" y="51916"/>
                  <a:pt x="335106" y="58723"/>
                  <a:pt x="343949" y="58723"/>
                </a:cubicBezTo>
                <a:cubicBezTo>
                  <a:pt x="405532" y="58723"/>
                  <a:pt x="466988" y="53130"/>
                  <a:pt x="528507" y="50334"/>
                </a:cubicBezTo>
                <a:cubicBezTo>
                  <a:pt x="564856" y="46295"/>
                  <a:pt x="616686" y="41924"/>
                  <a:pt x="654342" y="33556"/>
                </a:cubicBezTo>
                <a:cubicBezTo>
                  <a:pt x="662974" y="31638"/>
                  <a:pt x="670978" y="27494"/>
                  <a:pt x="679509" y="25167"/>
                </a:cubicBezTo>
                <a:cubicBezTo>
                  <a:pt x="749334" y="6124"/>
                  <a:pt x="746621" y="31641"/>
                  <a:pt x="746621" y="0"/>
                </a:cubicBezTo>
              </a:path>
            </a:pathLst>
          </a:custGeom>
          <a:solidFill>
            <a:schemeClr val="bg1">
              <a:lumMod val="85000"/>
            </a:schemeClr>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Shape 57">
            <a:extLst>
              <a:ext uri="{FF2B5EF4-FFF2-40B4-BE49-F238E27FC236}">
                <a16:creationId xmlns:a16="http://schemas.microsoft.com/office/drawing/2014/main" id="{D7FF80E4-FF8A-9C88-CEEE-C0C30B127D54}"/>
              </a:ext>
            </a:extLst>
          </p:cNvPr>
          <p:cNvSpPr/>
          <p:nvPr/>
        </p:nvSpPr>
        <p:spPr>
          <a:xfrm>
            <a:off x="6036015" y="2555934"/>
            <a:ext cx="746635" cy="58723"/>
          </a:xfrm>
          <a:custGeom>
            <a:avLst/>
            <a:gdLst>
              <a:gd name="connsiteX0" fmla="*/ 0 w 746635"/>
              <a:gd name="connsiteY0" fmla="*/ 0 h 58723"/>
              <a:gd name="connsiteX1" fmla="*/ 67112 w 746635"/>
              <a:gd name="connsiteY1" fmla="*/ 16778 h 58723"/>
              <a:gd name="connsiteX2" fmla="*/ 100668 w 746635"/>
              <a:gd name="connsiteY2" fmla="*/ 33556 h 58723"/>
              <a:gd name="connsiteX3" fmla="*/ 251670 w 746635"/>
              <a:gd name="connsiteY3" fmla="*/ 41945 h 58723"/>
              <a:gd name="connsiteX4" fmla="*/ 318782 w 746635"/>
              <a:gd name="connsiteY4" fmla="*/ 50334 h 58723"/>
              <a:gd name="connsiteX5" fmla="*/ 343949 w 746635"/>
              <a:gd name="connsiteY5" fmla="*/ 58723 h 58723"/>
              <a:gd name="connsiteX6" fmla="*/ 528507 w 746635"/>
              <a:gd name="connsiteY6" fmla="*/ 50334 h 58723"/>
              <a:gd name="connsiteX7" fmla="*/ 654342 w 746635"/>
              <a:gd name="connsiteY7" fmla="*/ 33556 h 58723"/>
              <a:gd name="connsiteX8" fmla="*/ 679509 w 746635"/>
              <a:gd name="connsiteY8" fmla="*/ 25167 h 58723"/>
              <a:gd name="connsiteX9" fmla="*/ 746621 w 746635"/>
              <a:gd name="connsiteY9" fmla="*/ 0 h 5872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746635" h="58723">
                <a:moveTo>
                  <a:pt x="0" y="0"/>
                </a:moveTo>
                <a:cubicBezTo>
                  <a:pt x="24619" y="4924"/>
                  <a:pt x="44541" y="7105"/>
                  <a:pt x="67112" y="16778"/>
                </a:cubicBezTo>
                <a:cubicBezTo>
                  <a:pt x="78606" y="21704"/>
                  <a:pt x="88277" y="31866"/>
                  <a:pt x="100668" y="33556"/>
                </a:cubicBezTo>
                <a:cubicBezTo>
                  <a:pt x="150617" y="40367"/>
                  <a:pt x="201336" y="39149"/>
                  <a:pt x="251670" y="41945"/>
                </a:cubicBezTo>
                <a:cubicBezTo>
                  <a:pt x="274041" y="44741"/>
                  <a:pt x="296601" y="46301"/>
                  <a:pt x="318782" y="50334"/>
                </a:cubicBezTo>
                <a:cubicBezTo>
                  <a:pt x="327482" y="51916"/>
                  <a:pt x="335106" y="58723"/>
                  <a:pt x="343949" y="58723"/>
                </a:cubicBezTo>
                <a:cubicBezTo>
                  <a:pt x="405532" y="58723"/>
                  <a:pt x="466988" y="53130"/>
                  <a:pt x="528507" y="50334"/>
                </a:cubicBezTo>
                <a:cubicBezTo>
                  <a:pt x="564856" y="46295"/>
                  <a:pt x="616686" y="41924"/>
                  <a:pt x="654342" y="33556"/>
                </a:cubicBezTo>
                <a:cubicBezTo>
                  <a:pt x="662974" y="31638"/>
                  <a:pt x="670978" y="27494"/>
                  <a:pt x="679509" y="25167"/>
                </a:cubicBezTo>
                <a:cubicBezTo>
                  <a:pt x="749334" y="6124"/>
                  <a:pt x="746621" y="31641"/>
                  <a:pt x="746621" y="0"/>
                </a:cubicBezTo>
              </a:path>
            </a:pathLst>
          </a:custGeom>
          <a:solidFill>
            <a:schemeClr val="bg1">
              <a:lumMod val="85000"/>
            </a:schemeClr>
          </a:solidFill>
          <a:ln w="127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32970567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Text Box 73">
            <a:extLst>
              <a:ext uri="{FF2B5EF4-FFF2-40B4-BE49-F238E27FC236}">
                <a16:creationId xmlns:a16="http://schemas.microsoft.com/office/drawing/2014/main" id="{A28C4857-E8DF-3177-849C-3639801FBF5B}"/>
              </a:ext>
            </a:extLst>
          </p:cNvPr>
          <p:cNvSpPr txBox="1">
            <a:spLocks noChangeArrowheads="1"/>
          </p:cNvSpPr>
          <p:nvPr/>
        </p:nvSpPr>
        <p:spPr bwMode="auto">
          <a:xfrm>
            <a:off x="762000" y="55841"/>
            <a:ext cx="389080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r>
              <a:rPr lang="en-US" dirty="0"/>
              <a:t>from equilibrium (moment equation):</a:t>
            </a:r>
          </a:p>
        </p:txBody>
      </p:sp>
      <p:graphicFrame>
        <p:nvGraphicFramePr>
          <p:cNvPr id="18" name="Object 74">
            <a:extLst>
              <a:ext uri="{FF2B5EF4-FFF2-40B4-BE49-F238E27FC236}">
                <a16:creationId xmlns:a16="http://schemas.microsoft.com/office/drawing/2014/main" id="{7FE1CCE8-E00F-045C-7CF7-80FE36B582A1}"/>
              </a:ext>
            </a:extLst>
          </p:cNvPr>
          <p:cNvGraphicFramePr>
            <a:graphicFrameLocks noChangeAspect="1"/>
          </p:cNvGraphicFramePr>
          <p:nvPr>
            <p:extLst>
              <p:ext uri="{D42A27DB-BD31-4B8C-83A1-F6EECF244321}">
                <p14:modId xmlns:p14="http://schemas.microsoft.com/office/powerpoint/2010/main" val="3398363993"/>
              </p:ext>
            </p:extLst>
          </p:nvPr>
        </p:nvGraphicFramePr>
        <p:xfrm>
          <a:off x="2057400" y="646207"/>
          <a:ext cx="3603625" cy="661987"/>
        </p:xfrm>
        <a:graphic>
          <a:graphicData uri="http://schemas.openxmlformats.org/presentationml/2006/ole">
            <mc:AlternateContent xmlns:mc="http://schemas.openxmlformats.org/markup-compatibility/2006">
              <mc:Choice xmlns:v="urn:schemas-microsoft-com:vml" Requires="v">
                <p:oleObj name="Equation" r:id="rId3" imgW="2349360" imgH="431640" progId="Equation.DSMT4">
                  <p:embed/>
                </p:oleObj>
              </mc:Choice>
              <mc:Fallback>
                <p:oleObj name="Equation" r:id="rId3" imgW="2349360" imgH="431640" progId="Equation.DSMT4">
                  <p:embed/>
                  <p:pic>
                    <p:nvPicPr>
                      <p:cNvPr id="62" name="Object 74">
                        <a:extLst>
                          <a:ext uri="{FF2B5EF4-FFF2-40B4-BE49-F238E27FC236}">
                            <a16:creationId xmlns:a16="http://schemas.microsoft.com/office/drawing/2014/main" id="{3B5950B2-AFB4-463E-821F-20119307B723}"/>
                          </a:ext>
                        </a:extLst>
                      </p:cNvPr>
                      <p:cNvPicPr>
                        <a:picLocks noChangeAspect="1" noChangeArrowheads="1"/>
                      </p:cNvPicPr>
                      <p:nvPr/>
                    </p:nvPicPr>
                    <p:blipFill>
                      <a:blip r:embed="rId4"/>
                      <a:srcRect/>
                      <a:stretch>
                        <a:fillRect/>
                      </a:stretch>
                    </p:blipFill>
                    <p:spPr bwMode="auto">
                      <a:xfrm>
                        <a:off x="2057400" y="646207"/>
                        <a:ext cx="3603625" cy="6619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oleObj>
              </mc:Fallback>
            </mc:AlternateContent>
          </a:graphicData>
        </a:graphic>
      </p:graphicFrame>
      <p:sp>
        <p:nvSpPr>
          <p:cNvPr id="29" name="TextBox 28">
            <a:extLst>
              <a:ext uri="{FF2B5EF4-FFF2-40B4-BE49-F238E27FC236}">
                <a16:creationId xmlns:a16="http://schemas.microsoft.com/office/drawing/2014/main" id="{0D4F8B1F-A424-D09D-857B-87E2629FB5C3}"/>
              </a:ext>
            </a:extLst>
          </p:cNvPr>
          <p:cNvSpPr txBox="1"/>
          <p:nvPr/>
        </p:nvSpPr>
        <p:spPr>
          <a:xfrm>
            <a:off x="1368852" y="1420409"/>
            <a:ext cx="3698448" cy="369332"/>
          </a:xfrm>
          <a:prstGeom prst="rect">
            <a:avLst/>
          </a:prstGeom>
          <a:noFill/>
        </p:spPr>
        <p:txBody>
          <a:bodyPr wrap="none" rtlCol="0">
            <a:spAutoFit/>
          </a:bodyPr>
          <a:lstStyle/>
          <a:p>
            <a:r>
              <a:rPr lang="en-US" dirty="0"/>
              <a:t>from compatibility of deformations:</a:t>
            </a:r>
          </a:p>
        </p:txBody>
      </p:sp>
      <p:sp>
        <p:nvSpPr>
          <p:cNvPr id="30" name="TextBox 29">
            <a:extLst>
              <a:ext uri="{FF2B5EF4-FFF2-40B4-BE49-F238E27FC236}">
                <a16:creationId xmlns:a16="http://schemas.microsoft.com/office/drawing/2014/main" id="{42FDF2D2-1A3C-B9F8-6868-EC5E3E23841F}"/>
              </a:ext>
            </a:extLst>
          </p:cNvPr>
          <p:cNvSpPr txBox="1"/>
          <p:nvPr/>
        </p:nvSpPr>
        <p:spPr>
          <a:xfrm flipH="1">
            <a:off x="5146314" y="1427035"/>
            <a:ext cx="1925633" cy="369332"/>
          </a:xfrm>
          <a:prstGeom prst="rect">
            <a:avLst/>
          </a:prstGeom>
          <a:noFill/>
        </p:spPr>
        <p:txBody>
          <a:bodyPr wrap="square" rtlCol="0">
            <a:spAutoFit/>
          </a:bodyPr>
          <a:lstStyle/>
          <a:p>
            <a:r>
              <a:rPr lang="en-US" dirty="0">
                <a:latin typeface="Symbol" panose="05050102010706020507" pitchFamily="18" charset="2"/>
              </a:rPr>
              <a:t>D</a:t>
            </a:r>
            <a:r>
              <a:rPr lang="en-US" baseline="-25000" dirty="0"/>
              <a:t>b </a:t>
            </a:r>
            <a:r>
              <a:rPr lang="en-US" dirty="0"/>
              <a:t>= 2 </a:t>
            </a:r>
            <a:r>
              <a:rPr lang="en-US" dirty="0">
                <a:latin typeface="Symbol" panose="05050102010706020507" pitchFamily="18" charset="2"/>
              </a:rPr>
              <a:t>D</a:t>
            </a:r>
            <a:r>
              <a:rPr lang="en-US" baseline="-25000" dirty="0"/>
              <a:t>c</a:t>
            </a:r>
          </a:p>
        </p:txBody>
      </p:sp>
      <p:sp>
        <p:nvSpPr>
          <p:cNvPr id="31" name="TextBox 30">
            <a:extLst>
              <a:ext uri="{FF2B5EF4-FFF2-40B4-BE49-F238E27FC236}">
                <a16:creationId xmlns:a16="http://schemas.microsoft.com/office/drawing/2014/main" id="{3307D02E-E334-7781-3C93-20B4ADE0ED74}"/>
              </a:ext>
            </a:extLst>
          </p:cNvPr>
          <p:cNvSpPr txBox="1"/>
          <p:nvPr/>
        </p:nvSpPr>
        <p:spPr>
          <a:xfrm>
            <a:off x="1265197" y="2145824"/>
            <a:ext cx="4031873" cy="369332"/>
          </a:xfrm>
          <a:prstGeom prst="rect">
            <a:avLst/>
          </a:prstGeom>
          <a:noFill/>
        </p:spPr>
        <p:txBody>
          <a:bodyPr wrap="none" rtlCol="0">
            <a:spAutoFit/>
          </a:bodyPr>
          <a:lstStyle/>
          <a:p>
            <a:r>
              <a:rPr lang="en-US" dirty="0"/>
              <a:t>Compatibility in terms of spring forces</a:t>
            </a:r>
          </a:p>
        </p:txBody>
      </p:sp>
      <p:sp>
        <p:nvSpPr>
          <p:cNvPr id="32" name="TextBox 31">
            <a:extLst>
              <a:ext uri="{FF2B5EF4-FFF2-40B4-BE49-F238E27FC236}">
                <a16:creationId xmlns:a16="http://schemas.microsoft.com/office/drawing/2014/main" id="{AFEAEEE1-D4CA-22D1-2363-495A42FDD024}"/>
              </a:ext>
            </a:extLst>
          </p:cNvPr>
          <p:cNvSpPr txBox="1"/>
          <p:nvPr/>
        </p:nvSpPr>
        <p:spPr>
          <a:xfrm>
            <a:off x="5583797" y="2119342"/>
            <a:ext cx="1524776" cy="369332"/>
          </a:xfrm>
          <a:prstGeom prst="rect">
            <a:avLst/>
          </a:prstGeom>
          <a:noFill/>
        </p:spPr>
        <p:txBody>
          <a:bodyPr wrap="none" rtlCol="0">
            <a:spAutoFit/>
          </a:bodyPr>
          <a:lstStyle/>
          <a:p>
            <a:r>
              <a:rPr lang="en-US" dirty="0"/>
              <a:t>B/k - 2C/k =0</a:t>
            </a:r>
          </a:p>
        </p:txBody>
      </p:sp>
      <p:sp>
        <p:nvSpPr>
          <p:cNvPr id="33" name="TextBox 32">
            <a:extLst>
              <a:ext uri="{FF2B5EF4-FFF2-40B4-BE49-F238E27FC236}">
                <a16:creationId xmlns:a16="http://schemas.microsoft.com/office/drawing/2014/main" id="{1D0AC427-93E0-CBA4-36D8-56A301EAF246}"/>
              </a:ext>
            </a:extLst>
          </p:cNvPr>
          <p:cNvSpPr txBox="1"/>
          <p:nvPr/>
        </p:nvSpPr>
        <p:spPr>
          <a:xfrm>
            <a:off x="2837097" y="2689061"/>
            <a:ext cx="2416046" cy="369332"/>
          </a:xfrm>
          <a:prstGeom prst="rect">
            <a:avLst/>
          </a:prstGeom>
          <a:noFill/>
        </p:spPr>
        <p:txBody>
          <a:bodyPr wrap="none" rtlCol="0">
            <a:spAutoFit/>
          </a:bodyPr>
          <a:lstStyle/>
          <a:p>
            <a:r>
              <a:rPr lang="en-US" dirty="0"/>
              <a:t>1/k … spring flexibility</a:t>
            </a:r>
          </a:p>
        </p:txBody>
      </p:sp>
      <p:sp>
        <p:nvSpPr>
          <p:cNvPr id="34" name="TextBox 33">
            <a:extLst>
              <a:ext uri="{FF2B5EF4-FFF2-40B4-BE49-F238E27FC236}">
                <a16:creationId xmlns:a16="http://schemas.microsoft.com/office/drawing/2014/main" id="{4984F837-9F2A-53D5-41DA-4BAE098B2C88}"/>
              </a:ext>
            </a:extLst>
          </p:cNvPr>
          <p:cNvSpPr txBox="1"/>
          <p:nvPr/>
        </p:nvSpPr>
        <p:spPr>
          <a:xfrm>
            <a:off x="1414846" y="3448983"/>
            <a:ext cx="5260548" cy="923330"/>
          </a:xfrm>
          <a:prstGeom prst="rect">
            <a:avLst/>
          </a:prstGeom>
          <a:noFill/>
        </p:spPr>
        <p:txBody>
          <a:bodyPr wrap="square" rtlCol="0">
            <a:spAutoFit/>
          </a:bodyPr>
          <a:lstStyle/>
          <a:p>
            <a:r>
              <a:rPr lang="en-US" dirty="0"/>
              <a:t>By combining equilibrium, compatibility, and  flexibilities we have enough equations to solve for the forces </a:t>
            </a:r>
          </a:p>
        </p:txBody>
      </p:sp>
      <p:graphicFrame>
        <p:nvGraphicFramePr>
          <p:cNvPr id="35" name="Object 74">
            <a:extLst>
              <a:ext uri="{FF2B5EF4-FFF2-40B4-BE49-F238E27FC236}">
                <a16:creationId xmlns:a16="http://schemas.microsoft.com/office/drawing/2014/main" id="{819E5DAB-A55F-9556-BFAC-5086EA4084A1}"/>
              </a:ext>
            </a:extLst>
          </p:cNvPr>
          <p:cNvGraphicFramePr>
            <a:graphicFrameLocks noChangeAspect="1"/>
          </p:cNvGraphicFramePr>
          <p:nvPr>
            <p:extLst>
              <p:ext uri="{D42A27DB-BD31-4B8C-83A1-F6EECF244321}">
                <p14:modId xmlns:p14="http://schemas.microsoft.com/office/powerpoint/2010/main" val="3490750940"/>
              </p:ext>
            </p:extLst>
          </p:nvPr>
        </p:nvGraphicFramePr>
        <p:xfrm>
          <a:off x="2886075" y="4800600"/>
          <a:ext cx="3370263" cy="661988"/>
        </p:xfrm>
        <a:graphic>
          <a:graphicData uri="http://schemas.openxmlformats.org/presentationml/2006/ole">
            <mc:AlternateContent xmlns:mc="http://schemas.openxmlformats.org/markup-compatibility/2006">
              <mc:Choice xmlns:v="urn:schemas-microsoft-com:vml" Requires="v">
                <p:oleObj name="Equation" r:id="rId5" imgW="2197080" imgH="431640" progId="Equation.DSMT4">
                  <p:embed/>
                </p:oleObj>
              </mc:Choice>
              <mc:Fallback>
                <p:oleObj name="Equation" r:id="rId5" imgW="2197080" imgH="431640" progId="Equation.DSMT4">
                  <p:embed/>
                  <p:pic>
                    <p:nvPicPr>
                      <p:cNvPr id="18" name="Object 74">
                        <a:extLst>
                          <a:ext uri="{FF2B5EF4-FFF2-40B4-BE49-F238E27FC236}">
                            <a16:creationId xmlns:a16="http://schemas.microsoft.com/office/drawing/2014/main" id="{7FE1CCE8-E00F-045C-7CF7-80FE36B582A1}"/>
                          </a:ext>
                        </a:extLst>
                      </p:cNvPr>
                      <p:cNvPicPr>
                        <a:picLocks noChangeAspect="1" noChangeArrowheads="1"/>
                      </p:cNvPicPr>
                      <p:nvPr/>
                    </p:nvPicPr>
                    <p:blipFill>
                      <a:blip r:embed="rId6"/>
                      <a:srcRect/>
                      <a:stretch>
                        <a:fillRect/>
                      </a:stretch>
                    </p:blipFill>
                    <p:spPr bwMode="auto">
                      <a:xfrm>
                        <a:off x="2886075" y="4800600"/>
                        <a:ext cx="3370263" cy="6619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oleObj>
              </mc:Fallback>
            </mc:AlternateContent>
          </a:graphicData>
        </a:graphic>
      </p:graphicFrame>
      <p:sp>
        <p:nvSpPr>
          <p:cNvPr id="36" name="TextBox 35">
            <a:extLst>
              <a:ext uri="{FF2B5EF4-FFF2-40B4-BE49-F238E27FC236}">
                <a16:creationId xmlns:a16="http://schemas.microsoft.com/office/drawing/2014/main" id="{5E81C6F2-E079-5876-C8FB-097286555A9B}"/>
              </a:ext>
            </a:extLst>
          </p:cNvPr>
          <p:cNvSpPr txBox="1"/>
          <p:nvPr/>
        </p:nvSpPr>
        <p:spPr>
          <a:xfrm>
            <a:off x="1414846" y="6096000"/>
            <a:ext cx="7208063" cy="369332"/>
          </a:xfrm>
          <a:prstGeom prst="rect">
            <a:avLst/>
          </a:prstGeom>
          <a:noFill/>
        </p:spPr>
        <p:txBody>
          <a:bodyPr wrap="none" rtlCol="0">
            <a:spAutoFit/>
          </a:bodyPr>
          <a:lstStyle/>
          <a:p>
            <a:r>
              <a:rPr lang="en-US" dirty="0"/>
              <a:t>We can eliminate the k in this case so forces will be independent of k</a:t>
            </a:r>
          </a:p>
        </p:txBody>
      </p:sp>
    </p:spTree>
    <p:extLst>
      <p:ext uri="{BB962C8B-B14F-4D97-AF65-F5344CB8AC3E}">
        <p14:creationId xmlns:p14="http://schemas.microsoft.com/office/powerpoint/2010/main" val="223446269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Object 76">
            <a:extLst>
              <a:ext uri="{FF2B5EF4-FFF2-40B4-BE49-F238E27FC236}">
                <a16:creationId xmlns:a16="http://schemas.microsoft.com/office/drawing/2014/main" id="{147F2DEC-131A-C6D5-A34C-B265A5A2B8C4}"/>
              </a:ext>
            </a:extLst>
          </p:cNvPr>
          <p:cNvGraphicFramePr>
            <a:graphicFrameLocks noChangeAspect="1"/>
          </p:cNvGraphicFramePr>
          <p:nvPr>
            <p:extLst>
              <p:ext uri="{D42A27DB-BD31-4B8C-83A1-F6EECF244321}">
                <p14:modId xmlns:p14="http://schemas.microsoft.com/office/powerpoint/2010/main" val="2134159980"/>
              </p:ext>
            </p:extLst>
          </p:nvPr>
        </p:nvGraphicFramePr>
        <p:xfrm>
          <a:off x="1219200" y="5423985"/>
          <a:ext cx="1243013" cy="993775"/>
        </p:xfrm>
        <a:graphic>
          <a:graphicData uri="http://schemas.openxmlformats.org/presentationml/2006/ole">
            <mc:AlternateContent xmlns:mc="http://schemas.openxmlformats.org/markup-compatibility/2006">
              <mc:Choice xmlns:v="urn:schemas-microsoft-com:vml" Requires="v">
                <p:oleObj name="Equation" r:id="rId3" imgW="825480" imgH="660240" progId="Equation.DSMT4">
                  <p:embed/>
                </p:oleObj>
              </mc:Choice>
              <mc:Fallback>
                <p:oleObj name="Equation" r:id="rId3" imgW="825480" imgH="660240" progId="Equation.DSMT4">
                  <p:embed/>
                  <p:pic>
                    <p:nvPicPr>
                      <p:cNvPr id="20" name="Object 76">
                        <a:extLst>
                          <a:ext uri="{FF2B5EF4-FFF2-40B4-BE49-F238E27FC236}">
                            <a16:creationId xmlns:a16="http://schemas.microsoft.com/office/drawing/2014/main" id="{B4DA4187-4A31-AE26-52EE-25E515AEBDCC}"/>
                          </a:ext>
                        </a:extLst>
                      </p:cNvPr>
                      <p:cNvPicPr>
                        <a:picLocks noChangeAspect="1" noChangeArrowheads="1"/>
                      </p:cNvPicPr>
                      <p:nvPr/>
                    </p:nvPicPr>
                    <p:blipFill>
                      <a:blip r:embed="rId4"/>
                      <a:srcRect/>
                      <a:stretch>
                        <a:fillRect/>
                      </a:stretch>
                    </p:blipFill>
                    <p:spPr bwMode="auto">
                      <a:xfrm>
                        <a:off x="1219200" y="5423985"/>
                        <a:ext cx="1243013" cy="9937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oleObj>
              </mc:Fallback>
            </mc:AlternateContent>
          </a:graphicData>
        </a:graphic>
      </p:graphicFrame>
      <p:graphicFrame>
        <p:nvGraphicFramePr>
          <p:cNvPr id="9" name="Object 74">
            <a:extLst>
              <a:ext uri="{FF2B5EF4-FFF2-40B4-BE49-F238E27FC236}">
                <a16:creationId xmlns:a16="http://schemas.microsoft.com/office/drawing/2014/main" id="{45A26365-665E-E9AD-2696-6EFFBAE4EF77}"/>
              </a:ext>
            </a:extLst>
          </p:cNvPr>
          <p:cNvGraphicFramePr>
            <a:graphicFrameLocks noChangeAspect="1"/>
          </p:cNvGraphicFramePr>
          <p:nvPr>
            <p:extLst>
              <p:ext uri="{D42A27DB-BD31-4B8C-83A1-F6EECF244321}">
                <p14:modId xmlns:p14="http://schemas.microsoft.com/office/powerpoint/2010/main" val="3588542696"/>
              </p:ext>
            </p:extLst>
          </p:nvPr>
        </p:nvGraphicFramePr>
        <p:xfrm>
          <a:off x="2514600" y="803275"/>
          <a:ext cx="3370263" cy="661988"/>
        </p:xfrm>
        <a:graphic>
          <a:graphicData uri="http://schemas.openxmlformats.org/presentationml/2006/ole">
            <mc:AlternateContent xmlns:mc="http://schemas.openxmlformats.org/markup-compatibility/2006">
              <mc:Choice xmlns:v="urn:schemas-microsoft-com:vml" Requires="v">
                <p:oleObj name="Equation" r:id="rId5" imgW="2197080" imgH="431640" progId="Equation.DSMT4">
                  <p:embed/>
                </p:oleObj>
              </mc:Choice>
              <mc:Fallback>
                <p:oleObj name="Equation" r:id="rId5" imgW="2197080" imgH="431640" progId="Equation.DSMT4">
                  <p:embed/>
                  <p:pic>
                    <p:nvPicPr>
                      <p:cNvPr id="35" name="Object 74">
                        <a:extLst>
                          <a:ext uri="{FF2B5EF4-FFF2-40B4-BE49-F238E27FC236}">
                            <a16:creationId xmlns:a16="http://schemas.microsoft.com/office/drawing/2014/main" id="{819E5DAB-A55F-9556-BFAC-5086EA4084A1}"/>
                          </a:ext>
                        </a:extLst>
                      </p:cNvPr>
                      <p:cNvPicPr>
                        <a:picLocks noChangeAspect="1" noChangeArrowheads="1"/>
                      </p:cNvPicPr>
                      <p:nvPr/>
                    </p:nvPicPr>
                    <p:blipFill>
                      <a:blip r:embed="rId6"/>
                      <a:srcRect/>
                      <a:stretch>
                        <a:fillRect/>
                      </a:stretch>
                    </p:blipFill>
                    <p:spPr bwMode="auto">
                      <a:xfrm>
                        <a:off x="2514600" y="803275"/>
                        <a:ext cx="3370263" cy="6619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oleObj>
              </mc:Fallback>
            </mc:AlternateContent>
          </a:graphicData>
        </a:graphic>
      </p:graphicFrame>
      <p:sp>
        <p:nvSpPr>
          <p:cNvPr id="10" name="TextBox 9">
            <a:extLst>
              <a:ext uri="{FF2B5EF4-FFF2-40B4-BE49-F238E27FC236}">
                <a16:creationId xmlns:a16="http://schemas.microsoft.com/office/drawing/2014/main" id="{9BA338EA-C91D-7021-C8EE-B4E5FE73BE44}"/>
              </a:ext>
            </a:extLst>
          </p:cNvPr>
          <p:cNvSpPr txBox="1"/>
          <p:nvPr/>
        </p:nvSpPr>
        <p:spPr>
          <a:xfrm>
            <a:off x="1219200" y="1981200"/>
            <a:ext cx="1950086" cy="369332"/>
          </a:xfrm>
          <a:prstGeom prst="rect">
            <a:avLst/>
          </a:prstGeom>
          <a:noFill/>
        </p:spPr>
        <p:txBody>
          <a:bodyPr wrap="none" rtlCol="0">
            <a:spAutoFit/>
          </a:bodyPr>
          <a:lstStyle/>
          <a:p>
            <a:r>
              <a:rPr lang="en-US" dirty="0"/>
              <a:t>MATLAB solution</a:t>
            </a:r>
          </a:p>
        </p:txBody>
      </p:sp>
      <p:sp>
        <p:nvSpPr>
          <p:cNvPr id="14" name="TextBox 13">
            <a:extLst>
              <a:ext uri="{FF2B5EF4-FFF2-40B4-BE49-F238E27FC236}">
                <a16:creationId xmlns:a16="http://schemas.microsoft.com/office/drawing/2014/main" id="{94986687-EB2B-67DD-F3E7-EABC755296AF}"/>
              </a:ext>
            </a:extLst>
          </p:cNvPr>
          <p:cNvSpPr txBox="1"/>
          <p:nvPr/>
        </p:nvSpPr>
        <p:spPr>
          <a:xfrm>
            <a:off x="883286" y="2440708"/>
            <a:ext cx="4572000" cy="2031325"/>
          </a:xfrm>
          <a:prstGeom prst="rect">
            <a:avLst/>
          </a:prstGeom>
          <a:noFill/>
        </p:spPr>
        <p:txBody>
          <a:bodyPr wrap="square">
            <a:spAutoFit/>
          </a:bodyPr>
          <a:lstStyle/>
          <a:p>
            <a:r>
              <a:rPr lang="en-US" sz="1400" dirty="0" err="1"/>
              <a:t>syms</a:t>
            </a:r>
            <a:r>
              <a:rPr lang="en-US" sz="1400" dirty="0"/>
              <a:t> B C w L k</a:t>
            </a:r>
          </a:p>
          <a:p>
            <a:r>
              <a:rPr lang="en-US" sz="1400" dirty="0"/>
              <a:t>Eq(1) = B*L + C*L/2 - (w*L/2)*(3*L/4);</a:t>
            </a:r>
          </a:p>
          <a:p>
            <a:r>
              <a:rPr lang="en-US" sz="1400" dirty="0"/>
              <a:t>Eq(2) = B/k - 2*C/k;</a:t>
            </a:r>
          </a:p>
          <a:p>
            <a:r>
              <a:rPr lang="en-US" sz="1400" dirty="0"/>
              <a:t>S = solve(Eq, B,C);</a:t>
            </a:r>
          </a:p>
          <a:p>
            <a:r>
              <a:rPr lang="en-US" sz="1400" dirty="0"/>
              <a:t> [S.B S.C]</a:t>
            </a:r>
          </a:p>
          <a:p>
            <a:r>
              <a:rPr lang="en-US" sz="1400" dirty="0"/>
              <a:t> </a:t>
            </a:r>
          </a:p>
          <a:p>
            <a:r>
              <a:rPr lang="en-US" sz="1400" dirty="0" err="1"/>
              <a:t>ans</a:t>
            </a:r>
            <a:r>
              <a:rPr lang="en-US" sz="1400" dirty="0"/>
              <a:t> =</a:t>
            </a:r>
          </a:p>
          <a:p>
            <a:r>
              <a:rPr lang="en-US" sz="1400" dirty="0"/>
              <a:t> </a:t>
            </a:r>
          </a:p>
          <a:p>
            <a:r>
              <a:rPr lang="en-US" sz="1400" dirty="0"/>
              <a:t>[(3*L*w)/10, (3*L*w)/20]</a:t>
            </a:r>
          </a:p>
        </p:txBody>
      </p:sp>
      <p:sp>
        <p:nvSpPr>
          <p:cNvPr id="15" name="TextBox 14">
            <a:extLst>
              <a:ext uri="{FF2B5EF4-FFF2-40B4-BE49-F238E27FC236}">
                <a16:creationId xmlns:a16="http://schemas.microsoft.com/office/drawing/2014/main" id="{AA2EBA3C-8108-A810-91AF-CFEFC554EF54}"/>
              </a:ext>
            </a:extLst>
          </p:cNvPr>
          <p:cNvSpPr txBox="1"/>
          <p:nvPr/>
        </p:nvSpPr>
        <p:spPr>
          <a:xfrm>
            <a:off x="990600" y="4953000"/>
            <a:ext cx="6297621" cy="369332"/>
          </a:xfrm>
          <a:prstGeom prst="rect">
            <a:avLst/>
          </a:prstGeom>
          <a:noFill/>
        </p:spPr>
        <p:txBody>
          <a:bodyPr wrap="none" rtlCol="0">
            <a:spAutoFit/>
          </a:bodyPr>
          <a:lstStyle/>
          <a:p>
            <a:r>
              <a:rPr lang="en-US" dirty="0"/>
              <a:t>can use the force equation to find A</a:t>
            </a:r>
            <a:r>
              <a:rPr lang="en-US" baseline="-25000" dirty="0"/>
              <a:t>y</a:t>
            </a:r>
            <a:r>
              <a:rPr lang="en-US" dirty="0"/>
              <a:t> so we have, altogether</a:t>
            </a:r>
          </a:p>
        </p:txBody>
      </p:sp>
      <p:sp>
        <p:nvSpPr>
          <p:cNvPr id="16" name="TextBox 15">
            <a:extLst>
              <a:ext uri="{FF2B5EF4-FFF2-40B4-BE49-F238E27FC236}">
                <a16:creationId xmlns:a16="http://schemas.microsoft.com/office/drawing/2014/main" id="{7DC9A84B-8C87-1903-7071-EAA4DC9B3E9F}"/>
              </a:ext>
            </a:extLst>
          </p:cNvPr>
          <p:cNvSpPr txBox="1"/>
          <p:nvPr/>
        </p:nvSpPr>
        <p:spPr>
          <a:xfrm>
            <a:off x="2345352" y="175975"/>
            <a:ext cx="3082895" cy="369332"/>
          </a:xfrm>
          <a:prstGeom prst="rect">
            <a:avLst/>
          </a:prstGeom>
          <a:noFill/>
        </p:spPr>
        <p:txBody>
          <a:bodyPr wrap="none" rtlCol="0">
            <a:spAutoFit/>
          </a:bodyPr>
          <a:lstStyle/>
          <a:p>
            <a:r>
              <a:rPr lang="en-US" dirty="0"/>
              <a:t>equilibrium and compatibility</a:t>
            </a:r>
          </a:p>
        </p:txBody>
      </p:sp>
    </p:spTree>
    <p:extLst>
      <p:ext uri="{BB962C8B-B14F-4D97-AF65-F5344CB8AC3E}">
        <p14:creationId xmlns:p14="http://schemas.microsoft.com/office/powerpoint/2010/main" val="195810147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89B9A0C1-5654-456E-B9A8-D7D640DF0467}"/>
              </a:ext>
            </a:extLst>
          </p:cNvPr>
          <p:cNvSpPr txBox="1"/>
          <p:nvPr/>
        </p:nvSpPr>
        <p:spPr>
          <a:xfrm>
            <a:off x="1091381" y="300785"/>
            <a:ext cx="5160387" cy="369332"/>
          </a:xfrm>
          <a:prstGeom prst="rect">
            <a:avLst/>
          </a:prstGeom>
          <a:noFill/>
        </p:spPr>
        <p:txBody>
          <a:bodyPr wrap="none" rtlCol="0">
            <a:spAutoFit/>
          </a:bodyPr>
          <a:lstStyle/>
          <a:p>
            <a:r>
              <a:rPr lang="en-US" dirty="0"/>
              <a:t>Let us look at this problem in matrix-vector terms</a:t>
            </a:r>
          </a:p>
        </p:txBody>
      </p:sp>
      <p:sp>
        <p:nvSpPr>
          <p:cNvPr id="3" name="TextBox 2">
            <a:extLst>
              <a:ext uri="{FF2B5EF4-FFF2-40B4-BE49-F238E27FC236}">
                <a16:creationId xmlns:a16="http://schemas.microsoft.com/office/drawing/2014/main" id="{73F1EB5F-48B8-4B50-8FD3-3DA93F354D0D}"/>
              </a:ext>
            </a:extLst>
          </p:cNvPr>
          <p:cNvSpPr txBox="1"/>
          <p:nvPr/>
        </p:nvSpPr>
        <p:spPr>
          <a:xfrm>
            <a:off x="486730" y="997638"/>
            <a:ext cx="2274982" cy="369332"/>
          </a:xfrm>
          <a:prstGeom prst="rect">
            <a:avLst/>
          </a:prstGeom>
          <a:noFill/>
        </p:spPr>
        <p:txBody>
          <a:bodyPr wrap="none" rtlCol="0">
            <a:spAutoFit/>
          </a:bodyPr>
          <a:lstStyle/>
          <a:p>
            <a:r>
              <a:rPr lang="en-US" dirty="0"/>
              <a:t>Equilibrium equation</a:t>
            </a:r>
          </a:p>
        </p:txBody>
      </p:sp>
      <p:sp>
        <p:nvSpPr>
          <p:cNvPr id="5" name="TextBox 4">
            <a:extLst>
              <a:ext uri="{FF2B5EF4-FFF2-40B4-BE49-F238E27FC236}">
                <a16:creationId xmlns:a16="http://schemas.microsoft.com/office/drawing/2014/main" id="{3998BD7D-1F63-4655-A4A8-8C8E4156AC42}"/>
              </a:ext>
            </a:extLst>
          </p:cNvPr>
          <p:cNvSpPr txBox="1"/>
          <p:nvPr/>
        </p:nvSpPr>
        <p:spPr>
          <a:xfrm>
            <a:off x="580950" y="1734864"/>
            <a:ext cx="1928733" cy="369332"/>
          </a:xfrm>
          <a:prstGeom prst="rect">
            <a:avLst/>
          </a:prstGeom>
          <a:noFill/>
        </p:spPr>
        <p:txBody>
          <a:bodyPr wrap="none" rtlCol="0">
            <a:spAutoFit/>
          </a:bodyPr>
          <a:lstStyle/>
          <a:p>
            <a:r>
              <a:rPr lang="en-US" dirty="0"/>
              <a:t>can be written as</a:t>
            </a:r>
          </a:p>
        </p:txBody>
      </p:sp>
      <p:graphicFrame>
        <p:nvGraphicFramePr>
          <p:cNvPr id="6" name="Object 5">
            <a:extLst>
              <a:ext uri="{FF2B5EF4-FFF2-40B4-BE49-F238E27FC236}">
                <a16:creationId xmlns:a16="http://schemas.microsoft.com/office/drawing/2014/main" id="{A4BDFD86-9F87-4AF1-887C-6320762B57B1}"/>
              </a:ext>
            </a:extLst>
          </p:cNvPr>
          <p:cNvGraphicFramePr>
            <a:graphicFrameLocks noChangeAspect="1"/>
          </p:cNvGraphicFramePr>
          <p:nvPr>
            <p:extLst>
              <p:ext uri="{D42A27DB-BD31-4B8C-83A1-F6EECF244321}">
                <p14:modId xmlns:p14="http://schemas.microsoft.com/office/powerpoint/2010/main" val="3140398727"/>
              </p:ext>
            </p:extLst>
          </p:nvPr>
        </p:nvGraphicFramePr>
        <p:xfrm>
          <a:off x="5155406" y="1577161"/>
          <a:ext cx="2614613" cy="712787"/>
        </p:xfrm>
        <a:graphic>
          <a:graphicData uri="http://schemas.openxmlformats.org/presentationml/2006/ole">
            <mc:AlternateContent xmlns:mc="http://schemas.openxmlformats.org/markup-compatibility/2006">
              <mc:Choice xmlns:v="urn:schemas-microsoft-com:vml" Requires="v">
                <p:oleObj name="Equation" r:id="rId3" imgW="1676160" imgH="457200" progId="Equation.DSMT4">
                  <p:embed/>
                </p:oleObj>
              </mc:Choice>
              <mc:Fallback>
                <p:oleObj name="Equation" r:id="rId3" imgW="1676160" imgH="457200" progId="Equation.DSMT4">
                  <p:embed/>
                  <p:pic>
                    <p:nvPicPr>
                      <p:cNvPr id="0" name=""/>
                      <p:cNvPicPr/>
                      <p:nvPr/>
                    </p:nvPicPr>
                    <p:blipFill>
                      <a:blip r:embed="rId4"/>
                      <a:stretch>
                        <a:fillRect/>
                      </a:stretch>
                    </p:blipFill>
                    <p:spPr>
                      <a:xfrm>
                        <a:off x="5155406" y="1577161"/>
                        <a:ext cx="2614613" cy="712787"/>
                      </a:xfrm>
                      <a:prstGeom prst="rect">
                        <a:avLst/>
                      </a:prstGeom>
                    </p:spPr>
                  </p:pic>
                </p:oleObj>
              </mc:Fallback>
            </mc:AlternateContent>
          </a:graphicData>
        </a:graphic>
      </p:graphicFrame>
      <p:sp>
        <p:nvSpPr>
          <p:cNvPr id="7" name="TextBox 6">
            <a:extLst>
              <a:ext uri="{FF2B5EF4-FFF2-40B4-BE49-F238E27FC236}">
                <a16:creationId xmlns:a16="http://schemas.microsoft.com/office/drawing/2014/main" id="{68962718-D008-43D9-808E-3F8B3537DA4A}"/>
              </a:ext>
            </a:extLst>
          </p:cNvPr>
          <p:cNvSpPr txBox="1"/>
          <p:nvPr/>
        </p:nvSpPr>
        <p:spPr>
          <a:xfrm>
            <a:off x="1549804" y="2472090"/>
            <a:ext cx="633507" cy="369332"/>
          </a:xfrm>
          <a:prstGeom prst="rect">
            <a:avLst/>
          </a:prstGeom>
          <a:noFill/>
        </p:spPr>
        <p:txBody>
          <a:bodyPr wrap="none" rtlCol="0">
            <a:spAutoFit/>
          </a:bodyPr>
          <a:lstStyle/>
          <a:p>
            <a:r>
              <a:rPr lang="en-US" dirty="0"/>
              <a:t>and </a:t>
            </a:r>
          </a:p>
        </p:txBody>
      </p:sp>
      <p:graphicFrame>
        <p:nvGraphicFramePr>
          <p:cNvPr id="8" name="Object 7">
            <a:extLst>
              <a:ext uri="{FF2B5EF4-FFF2-40B4-BE49-F238E27FC236}">
                <a16:creationId xmlns:a16="http://schemas.microsoft.com/office/drawing/2014/main" id="{C93ED023-565B-4A59-A2C8-1C318895A72E}"/>
              </a:ext>
            </a:extLst>
          </p:cNvPr>
          <p:cNvGraphicFramePr>
            <a:graphicFrameLocks noChangeAspect="1"/>
          </p:cNvGraphicFramePr>
          <p:nvPr>
            <p:extLst>
              <p:ext uri="{D42A27DB-BD31-4B8C-83A1-F6EECF244321}">
                <p14:modId xmlns:p14="http://schemas.microsoft.com/office/powerpoint/2010/main" val="3447094541"/>
              </p:ext>
            </p:extLst>
          </p:nvPr>
        </p:nvGraphicFramePr>
        <p:xfrm>
          <a:off x="2467254" y="2419567"/>
          <a:ext cx="2636837" cy="646113"/>
        </p:xfrm>
        <a:graphic>
          <a:graphicData uri="http://schemas.openxmlformats.org/presentationml/2006/ole">
            <mc:AlternateContent xmlns:mc="http://schemas.openxmlformats.org/markup-compatibility/2006">
              <mc:Choice xmlns:v="urn:schemas-microsoft-com:vml" Requires="v">
                <p:oleObj name="Equation" r:id="rId5" imgW="1866600" imgH="457200" progId="Equation.DSMT4">
                  <p:embed/>
                </p:oleObj>
              </mc:Choice>
              <mc:Fallback>
                <p:oleObj name="Equation" r:id="rId5" imgW="1866600" imgH="457200" progId="Equation.DSMT4">
                  <p:embed/>
                  <p:pic>
                    <p:nvPicPr>
                      <p:cNvPr id="0" name=""/>
                      <p:cNvPicPr/>
                      <p:nvPr/>
                    </p:nvPicPr>
                    <p:blipFill>
                      <a:blip r:embed="rId6"/>
                      <a:stretch>
                        <a:fillRect/>
                      </a:stretch>
                    </p:blipFill>
                    <p:spPr>
                      <a:xfrm>
                        <a:off x="2467254" y="2419567"/>
                        <a:ext cx="2636837" cy="646113"/>
                      </a:xfrm>
                      <a:prstGeom prst="rect">
                        <a:avLst/>
                      </a:prstGeom>
                    </p:spPr>
                  </p:pic>
                </p:oleObj>
              </mc:Fallback>
            </mc:AlternateContent>
          </a:graphicData>
        </a:graphic>
      </p:graphicFrame>
      <p:sp>
        <p:nvSpPr>
          <p:cNvPr id="9" name="TextBox 8">
            <a:extLst>
              <a:ext uri="{FF2B5EF4-FFF2-40B4-BE49-F238E27FC236}">
                <a16:creationId xmlns:a16="http://schemas.microsoft.com/office/drawing/2014/main" id="{8AB7DDAF-B1B7-44F5-94C1-5D9D0E36E5D5}"/>
              </a:ext>
            </a:extLst>
          </p:cNvPr>
          <p:cNvSpPr txBox="1"/>
          <p:nvPr/>
        </p:nvSpPr>
        <p:spPr>
          <a:xfrm>
            <a:off x="1123440" y="3390394"/>
            <a:ext cx="5096267" cy="369332"/>
          </a:xfrm>
          <a:prstGeom prst="rect">
            <a:avLst/>
          </a:prstGeom>
          <a:noFill/>
        </p:spPr>
        <p:txBody>
          <a:bodyPr wrap="none" rtlCol="0">
            <a:spAutoFit/>
          </a:bodyPr>
          <a:lstStyle/>
          <a:p>
            <a:r>
              <a:rPr lang="en-US" dirty="0"/>
              <a:t>The compatibility equations for the deformations</a:t>
            </a:r>
          </a:p>
        </p:txBody>
      </p:sp>
      <p:graphicFrame>
        <p:nvGraphicFramePr>
          <p:cNvPr id="11" name="Object 10">
            <a:extLst>
              <a:ext uri="{FF2B5EF4-FFF2-40B4-BE49-F238E27FC236}">
                <a16:creationId xmlns:a16="http://schemas.microsoft.com/office/drawing/2014/main" id="{B15EADE1-ACC2-4EE8-B9B0-F84D0A97D559}"/>
              </a:ext>
            </a:extLst>
          </p:cNvPr>
          <p:cNvGraphicFramePr>
            <a:graphicFrameLocks noChangeAspect="1"/>
          </p:cNvGraphicFramePr>
          <p:nvPr>
            <p:extLst>
              <p:ext uri="{D42A27DB-BD31-4B8C-83A1-F6EECF244321}">
                <p14:modId xmlns:p14="http://schemas.microsoft.com/office/powerpoint/2010/main" val="422097223"/>
              </p:ext>
            </p:extLst>
          </p:nvPr>
        </p:nvGraphicFramePr>
        <p:xfrm>
          <a:off x="4662318" y="4862009"/>
          <a:ext cx="1530350" cy="701675"/>
        </p:xfrm>
        <a:graphic>
          <a:graphicData uri="http://schemas.openxmlformats.org/presentationml/2006/ole">
            <mc:AlternateContent xmlns:mc="http://schemas.openxmlformats.org/markup-compatibility/2006">
              <mc:Choice xmlns:v="urn:schemas-microsoft-com:vml" Requires="v">
                <p:oleObj name="Equation" r:id="rId7" imgW="1054080" imgH="482400" progId="Equation.DSMT4">
                  <p:embed/>
                </p:oleObj>
              </mc:Choice>
              <mc:Fallback>
                <p:oleObj name="Equation" r:id="rId7" imgW="1054080" imgH="482400" progId="Equation.DSMT4">
                  <p:embed/>
                  <p:pic>
                    <p:nvPicPr>
                      <p:cNvPr id="0" name=""/>
                      <p:cNvPicPr/>
                      <p:nvPr/>
                    </p:nvPicPr>
                    <p:blipFill>
                      <a:blip r:embed="rId8"/>
                      <a:stretch>
                        <a:fillRect/>
                      </a:stretch>
                    </p:blipFill>
                    <p:spPr>
                      <a:xfrm>
                        <a:off x="4662318" y="4862009"/>
                        <a:ext cx="1530350" cy="701675"/>
                      </a:xfrm>
                      <a:prstGeom prst="rect">
                        <a:avLst/>
                      </a:prstGeom>
                    </p:spPr>
                  </p:pic>
                </p:oleObj>
              </mc:Fallback>
            </mc:AlternateContent>
          </a:graphicData>
        </a:graphic>
      </p:graphicFrame>
      <p:cxnSp>
        <p:nvCxnSpPr>
          <p:cNvPr id="14" name="Straight Arrow Connector 13">
            <a:extLst>
              <a:ext uri="{FF2B5EF4-FFF2-40B4-BE49-F238E27FC236}">
                <a16:creationId xmlns:a16="http://schemas.microsoft.com/office/drawing/2014/main" id="{56A0E129-EE72-A1EE-6CCC-4C5DAEA525A4}"/>
              </a:ext>
            </a:extLst>
          </p:cNvPr>
          <p:cNvCxnSpPr/>
          <p:nvPr/>
        </p:nvCxnSpPr>
        <p:spPr>
          <a:xfrm>
            <a:off x="3615666" y="5181600"/>
            <a:ext cx="557139"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sp>
        <p:nvSpPr>
          <p:cNvPr id="18" name="TextBox 17">
            <a:extLst>
              <a:ext uri="{FF2B5EF4-FFF2-40B4-BE49-F238E27FC236}">
                <a16:creationId xmlns:a16="http://schemas.microsoft.com/office/drawing/2014/main" id="{6ED25084-A715-0534-4292-88444F3B0233}"/>
              </a:ext>
            </a:extLst>
          </p:cNvPr>
          <p:cNvSpPr txBox="1"/>
          <p:nvPr/>
        </p:nvSpPr>
        <p:spPr>
          <a:xfrm>
            <a:off x="1218944" y="4455806"/>
            <a:ext cx="1928733" cy="369332"/>
          </a:xfrm>
          <a:prstGeom prst="rect">
            <a:avLst/>
          </a:prstGeom>
          <a:noFill/>
        </p:spPr>
        <p:txBody>
          <a:bodyPr wrap="none" rtlCol="0">
            <a:spAutoFit/>
          </a:bodyPr>
          <a:lstStyle/>
          <a:p>
            <a:r>
              <a:rPr lang="en-US" dirty="0"/>
              <a:t>can be written as</a:t>
            </a:r>
          </a:p>
        </p:txBody>
      </p:sp>
      <p:graphicFrame>
        <p:nvGraphicFramePr>
          <p:cNvPr id="19" name="Object 18">
            <a:extLst>
              <a:ext uri="{FF2B5EF4-FFF2-40B4-BE49-F238E27FC236}">
                <a16:creationId xmlns:a16="http://schemas.microsoft.com/office/drawing/2014/main" id="{93BAB103-F8D6-704D-FF25-5C16548895E2}"/>
              </a:ext>
            </a:extLst>
          </p:cNvPr>
          <p:cNvGraphicFramePr>
            <a:graphicFrameLocks noChangeAspect="1"/>
          </p:cNvGraphicFramePr>
          <p:nvPr>
            <p:extLst>
              <p:ext uri="{D42A27DB-BD31-4B8C-83A1-F6EECF244321}">
                <p14:modId xmlns:p14="http://schemas.microsoft.com/office/powerpoint/2010/main" val="1566312001"/>
              </p:ext>
            </p:extLst>
          </p:nvPr>
        </p:nvGraphicFramePr>
        <p:xfrm>
          <a:off x="3225241" y="1034551"/>
          <a:ext cx="3442175" cy="372127"/>
        </p:xfrm>
        <a:graphic>
          <a:graphicData uri="http://schemas.openxmlformats.org/presentationml/2006/ole">
            <mc:AlternateContent xmlns:mc="http://schemas.openxmlformats.org/markup-compatibility/2006">
              <mc:Choice xmlns:v="urn:schemas-microsoft-com:vml" Requires="v">
                <p:oleObj name="Equation" r:id="rId9" imgW="2349360" imgH="253800" progId="Equation.DSMT4">
                  <p:embed/>
                </p:oleObj>
              </mc:Choice>
              <mc:Fallback>
                <p:oleObj name="Equation" r:id="rId9" imgW="2349360" imgH="253800" progId="Equation.DSMT4">
                  <p:embed/>
                  <p:pic>
                    <p:nvPicPr>
                      <p:cNvPr id="0" name=""/>
                      <p:cNvPicPr/>
                      <p:nvPr/>
                    </p:nvPicPr>
                    <p:blipFill>
                      <a:blip r:embed="rId10"/>
                      <a:stretch>
                        <a:fillRect/>
                      </a:stretch>
                    </p:blipFill>
                    <p:spPr>
                      <a:xfrm>
                        <a:off x="3225241" y="1034551"/>
                        <a:ext cx="3442175" cy="372127"/>
                      </a:xfrm>
                      <a:prstGeom prst="rect">
                        <a:avLst/>
                      </a:prstGeom>
                    </p:spPr>
                  </p:pic>
                </p:oleObj>
              </mc:Fallback>
            </mc:AlternateContent>
          </a:graphicData>
        </a:graphic>
      </p:graphicFrame>
      <p:sp>
        <p:nvSpPr>
          <p:cNvPr id="20" name="TextBox 19">
            <a:extLst>
              <a:ext uri="{FF2B5EF4-FFF2-40B4-BE49-F238E27FC236}">
                <a16:creationId xmlns:a16="http://schemas.microsoft.com/office/drawing/2014/main" id="{E12B9A4D-C057-9860-48D6-DB8435299FAD}"/>
              </a:ext>
            </a:extLst>
          </p:cNvPr>
          <p:cNvSpPr txBox="1"/>
          <p:nvPr/>
        </p:nvSpPr>
        <p:spPr>
          <a:xfrm flipH="1">
            <a:off x="3240267" y="3848075"/>
            <a:ext cx="1925633" cy="369332"/>
          </a:xfrm>
          <a:prstGeom prst="rect">
            <a:avLst/>
          </a:prstGeom>
          <a:noFill/>
        </p:spPr>
        <p:txBody>
          <a:bodyPr wrap="square" rtlCol="0">
            <a:spAutoFit/>
          </a:bodyPr>
          <a:lstStyle/>
          <a:p>
            <a:r>
              <a:rPr lang="en-US" dirty="0">
                <a:latin typeface="Symbol" panose="05050102010706020507" pitchFamily="18" charset="2"/>
              </a:rPr>
              <a:t>D</a:t>
            </a:r>
            <a:r>
              <a:rPr lang="en-US" baseline="-25000" dirty="0"/>
              <a:t>b </a:t>
            </a:r>
            <a:r>
              <a:rPr lang="en-US" dirty="0"/>
              <a:t>= 2 </a:t>
            </a:r>
            <a:r>
              <a:rPr lang="en-US" dirty="0">
                <a:latin typeface="Symbol" panose="05050102010706020507" pitchFamily="18" charset="2"/>
              </a:rPr>
              <a:t>D</a:t>
            </a:r>
            <a:r>
              <a:rPr lang="en-US" baseline="-25000" dirty="0"/>
              <a:t>c</a:t>
            </a:r>
          </a:p>
        </p:txBody>
      </p:sp>
      <p:cxnSp>
        <p:nvCxnSpPr>
          <p:cNvPr id="22" name="Straight Arrow Connector 21">
            <a:extLst>
              <a:ext uri="{FF2B5EF4-FFF2-40B4-BE49-F238E27FC236}">
                <a16:creationId xmlns:a16="http://schemas.microsoft.com/office/drawing/2014/main" id="{B07CC340-B4CC-1DC4-1FCC-B43406D36689}"/>
              </a:ext>
            </a:extLst>
          </p:cNvPr>
          <p:cNvCxnSpPr/>
          <p:nvPr/>
        </p:nvCxnSpPr>
        <p:spPr>
          <a:xfrm>
            <a:off x="4172805" y="1933554"/>
            <a:ext cx="551595"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737FD1AB-755B-9F2B-823E-9730D8DF2273}"/>
              </a:ext>
            </a:extLst>
          </p:cNvPr>
          <p:cNvSpPr txBox="1"/>
          <p:nvPr/>
        </p:nvSpPr>
        <p:spPr>
          <a:xfrm>
            <a:off x="5074594" y="5870571"/>
            <a:ext cx="2146742" cy="369332"/>
          </a:xfrm>
          <a:prstGeom prst="rect">
            <a:avLst/>
          </a:prstGeom>
          <a:noFill/>
        </p:spPr>
        <p:txBody>
          <a:bodyPr wrap="none" rtlCol="0">
            <a:spAutoFit/>
          </a:bodyPr>
          <a:lstStyle/>
          <a:p>
            <a:r>
              <a:rPr lang="en-US" dirty="0"/>
              <a:t>compatibility matrix</a:t>
            </a:r>
          </a:p>
        </p:txBody>
      </p:sp>
      <p:graphicFrame>
        <p:nvGraphicFramePr>
          <p:cNvPr id="4" name="Object 3">
            <a:extLst>
              <a:ext uri="{FF2B5EF4-FFF2-40B4-BE49-F238E27FC236}">
                <a16:creationId xmlns:a16="http://schemas.microsoft.com/office/drawing/2014/main" id="{36D11F03-84F0-2599-555C-38E87F1B1BA5}"/>
              </a:ext>
            </a:extLst>
          </p:cNvPr>
          <p:cNvGraphicFramePr>
            <a:graphicFrameLocks noChangeAspect="1"/>
          </p:cNvGraphicFramePr>
          <p:nvPr>
            <p:extLst>
              <p:ext uri="{D42A27DB-BD31-4B8C-83A1-F6EECF244321}">
                <p14:modId xmlns:p14="http://schemas.microsoft.com/office/powerpoint/2010/main" val="2097163829"/>
              </p:ext>
            </p:extLst>
          </p:nvPr>
        </p:nvGraphicFramePr>
        <p:xfrm>
          <a:off x="2560326" y="1739100"/>
          <a:ext cx="1361175" cy="388907"/>
        </p:xfrm>
        <a:graphic>
          <a:graphicData uri="http://schemas.openxmlformats.org/presentationml/2006/ole">
            <mc:AlternateContent xmlns:mc="http://schemas.openxmlformats.org/markup-compatibility/2006">
              <mc:Choice xmlns:v="urn:schemas-microsoft-com:vml" Requires="v">
                <p:oleObj name="Equation" r:id="rId11" imgW="888840" imgH="253800" progId="Equation.DSMT4">
                  <p:embed/>
                </p:oleObj>
              </mc:Choice>
              <mc:Fallback>
                <p:oleObj name="Equation" r:id="rId11" imgW="888840" imgH="253800" progId="Equation.DSMT4">
                  <p:embed/>
                  <p:pic>
                    <p:nvPicPr>
                      <p:cNvPr id="0" name=""/>
                      <p:cNvPicPr/>
                      <p:nvPr/>
                    </p:nvPicPr>
                    <p:blipFill>
                      <a:blip r:embed="rId12"/>
                      <a:stretch>
                        <a:fillRect/>
                      </a:stretch>
                    </p:blipFill>
                    <p:spPr>
                      <a:xfrm>
                        <a:off x="2560326" y="1739100"/>
                        <a:ext cx="1361175" cy="388907"/>
                      </a:xfrm>
                      <a:prstGeom prst="rect">
                        <a:avLst/>
                      </a:prstGeom>
                    </p:spPr>
                  </p:pic>
                </p:oleObj>
              </mc:Fallback>
            </mc:AlternateContent>
          </a:graphicData>
        </a:graphic>
      </p:graphicFrame>
      <p:graphicFrame>
        <p:nvGraphicFramePr>
          <p:cNvPr id="10" name="Object 9">
            <a:extLst>
              <a:ext uri="{FF2B5EF4-FFF2-40B4-BE49-F238E27FC236}">
                <a16:creationId xmlns:a16="http://schemas.microsoft.com/office/drawing/2014/main" id="{EAA514E8-FFA6-9674-7AE6-4500727D82B0}"/>
              </a:ext>
            </a:extLst>
          </p:cNvPr>
          <p:cNvGraphicFramePr>
            <a:graphicFrameLocks noChangeAspect="1"/>
          </p:cNvGraphicFramePr>
          <p:nvPr>
            <p:extLst>
              <p:ext uri="{D42A27DB-BD31-4B8C-83A1-F6EECF244321}">
                <p14:modId xmlns:p14="http://schemas.microsoft.com/office/powerpoint/2010/main" val="3578003516"/>
              </p:ext>
            </p:extLst>
          </p:nvPr>
        </p:nvGraphicFramePr>
        <p:xfrm>
          <a:off x="2332136" y="4999921"/>
          <a:ext cx="1128259" cy="410276"/>
        </p:xfrm>
        <a:graphic>
          <a:graphicData uri="http://schemas.openxmlformats.org/presentationml/2006/ole">
            <mc:AlternateContent xmlns:mc="http://schemas.openxmlformats.org/markup-compatibility/2006">
              <mc:Choice xmlns:v="urn:schemas-microsoft-com:vml" Requires="v">
                <p:oleObj name="Equation" r:id="rId13" imgW="698400" imgH="253800" progId="Equation.DSMT4">
                  <p:embed/>
                </p:oleObj>
              </mc:Choice>
              <mc:Fallback>
                <p:oleObj name="Equation" r:id="rId13" imgW="698400" imgH="253800" progId="Equation.DSMT4">
                  <p:embed/>
                  <p:pic>
                    <p:nvPicPr>
                      <p:cNvPr id="0" name=""/>
                      <p:cNvPicPr/>
                      <p:nvPr/>
                    </p:nvPicPr>
                    <p:blipFill>
                      <a:blip r:embed="rId14"/>
                      <a:stretch>
                        <a:fillRect/>
                      </a:stretch>
                    </p:blipFill>
                    <p:spPr>
                      <a:xfrm>
                        <a:off x="2332136" y="4999921"/>
                        <a:ext cx="1128259" cy="410276"/>
                      </a:xfrm>
                      <a:prstGeom prst="rect">
                        <a:avLst/>
                      </a:prstGeom>
                    </p:spPr>
                  </p:pic>
                </p:oleObj>
              </mc:Fallback>
            </mc:AlternateContent>
          </a:graphicData>
        </a:graphic>
      </p:graphicFrame>
      <p:graphicFrame>
        <p:nvGraphicFramePr>
          <p:cNvPr id="12" name="Object 11">
            <a:extLst>
              <a:ext uri="{FF2B5EF4-FFF2-40B4-BE49-F238E27FC236}">
                <a16:creationId xmlns:a16="http://schemas.microsoft.com/office/drawing/2014/main" id="{70F0B7A1-DCF6-42DA-2F32-2084DA0465AB}"/>
              </a:ext>
            </a:extLst>
          </p:cNvPr>
          <p:cNvGraphicFramePr>
            <a:graphicFrameLocks noChangeAspect="1"/>
          </p:cNvGraphicFramePr>
          <p:nvPr>
            <p:extLst>
              <p:ext uri="{D42A27DB-BD31-4B8C-83A1-F6EECF244321}">
                <p14:modId xmlns:p14="http://schemas.microsoft.com/office/powerpoint/2010/main" val="3095390925"/>
              </p:ext>
            </p:extLst>
          </p:nvPr>
        </p:nvGraphicFramePr>
        <p:xfrm>
          <a:off x="3472505" y="5766860"/>
          <a:ext cx="1473823" cy="446613"/>
        </p:xfrm>
        <a:graphic>
          <a:graphicData uri="http://schemas.openxmlformats.org/presentationml/2006/ole">
            <mc:AlternateContent xmlns:mc="http://schemas.openxmlformats.org/markup-compatibility/2006">
              <mc:Choice xmlns:v="urn:schemas-microsoft-com:vml" Requires="v">
                <p:oleObj name="Equation" r:id="rId15" imgW="838080" imgH="253800" progId="Equation.DSMT4">
                  <p:embed/>
                </p:oleObj>
              </mc:Choice>
              <mc:Fallback>
                <p:oleObj name="Equation" r:id="rId15" imgW="838080" imgH="253800" progId="Equation.DSMT4">
                  <p:embed/>
                  <p:pic>
                    <p:nvPicPr>
                      <p:cNvPr id="0" name=""/>
                      <p:cNvPicPr/>
                      <p:nvPr/>
                    </p:nvPicPr>
                    <p:blipFill>
                      <a:blip r:embed="rId16"/>
                      <a:stretch>
                        <a:fillRect/>
                      </a:stretch>
                    </p:blipFill>
                    <p:spPr>
                      <a:xfrm>
                        <a:off x="3472505" y="5766860"/>
                        <a:ext cx="1473823" cy="446613"/>
                      </a:xfrm>
                      <a:prstGeom prst="rect">
                        <a:avLst/>
                      </a:prstGeom>
                    </p:spPr>
                  </p:pic>
                </p:oleObj>
              </mc:Fallback>
            </mc:AlternateContent>
          </a:graphicData>
        </a:graphic>
      </p:graphicFrame>
    </p:spTree>
    <p:extLst>
      <p:ext uri="{BB962C8B-B14F-4D97-AF65-F5344CB8AC3E}">
        <p14:creationId xmlns:p14="http://schemas.microsoft.com/office/powerpoint/2010/main" val="7355642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85C63B6D-0F69-4D26-24DB-515D5ADA5497}"/>
              </a:ext>
            </a:extLst>
          </p:cNvPr>
          <p:cNvSpPr txBox="1"/>
          <p:nvPr/>
        </p:nvSpPr>
        <p:spPr>
          <a:xfrm>
            <a:off x="958810" y="172710"/>
            <a:ext cx="7162800" cy="923330"/>
          </a:xfrm>
          <a:prstGeom prst="rect">
            <a:avLst/>
          </a:prstGeom>
          <a:noFill/>
        </p:spPr>
        <p:txBody>
          <a:bodyPr wrap="square" rtlCol="0">
            <a:spAutoFit/>
          </a:bodyPr>
          <a:lstStyle/>
          <a:p>
            <a:r>
              <a:rPr lang="en-US" dirty="0"/>
              <a:t>Now, we write the deformations in terms of the spring forces through a flexibility matrix, [G], i.e.  {</a:t>
            </a:r>
            <a:r>
              <a:rPr lang="en-US" dirty="0">
                <a:latin typeface="Symbol" panose="05050102010706020507" pitchFamily="18" charset="2"/>
              </a:rPr>
              <a:t>D</a:t>
            </a:r>
            <a:r>
              <a:rPr lang="en-US" dirty="0"/>
              <a:t>} = [G]{F}. If all the spring constants are the same we have</a:t>
            </a:r>
          </a:p>
        </p:txBody>
      </p:sp>
      <p:graphicFrame>
        <p:nvGraphicFramePr>
          <p:cNvPr id="3" name="Object 2">
            <a:extLst>
              <a:ext uri="{FF2B5EF4-FFF2-40B4-BE49-F238E27FC236}">
                <a16:creationId xmlns:a16="http://schemas.microsoft.com/office/drawing/2014/main" id="{FD487616-89F3-7925-4F64-EEE9BF1495AF}"/>
              </a:ext>
            </a:extLst>
          </p:cNvPr>
          <p:cNvGraphicFramePr>
            <a:graphicFrameLocks noChangeAspect="1"/>
          </p:cNvGraphicFramePr>
          <p:nvPr>
            <p:extLst>
              <p:ext uri="{D42A27DB-BD31-4B8C-83A1-F6EECF244321}">
                <p14:modId xmlns:p14="http://schemas.microsoft.com/office/powerpoint/2010/main" val="3988924361"/>
              </p:ext>
            </p:extLst>
          </p:nvPr>
        </p:nvGraphicFramePr>
        <p:xfrm>
          <a:off x="1352550" y="2136775"/>
          <a:ext cx="1630363" cy="652463"/>
        </p:xfrm>
        <a:graphic>
          <a:graphicData uri="http://schemas.openxmlformats.org/presentationml/2006/ole">
            <mc:AlternateContent xmlns:mc="http://schemas.openxmlformats.org/markup-compatibility/2006">
              <mc:Choice xmlns:v="urn:schemas-microsoft-com:vml" Requires="v">
                <p:oleObj name="Equation" r:id="rId3" imgW="1143000" imgH="457200" progId="Equation.DSMT4">
                  <p:embed/>
                </p:oleObj>
              </mc:Choice>
              <mc:Fallback>
                <p:oleObj name="Equation" r:id="rId3" imgW="1143000" imgH="457200" progId="Equation.DSMT4">
                  <p:embed/>
                  <p:pic>
                    <p:nvPicPr>
                      <p:cNvPr id="3" name="Object 2">
                        <a:extLst>
                          <a:ext uri="{FF2B5EF4-FFF2-40B4-BE49-F238E27FC236}">
                            <a16:creationId xmlns:a16="http://schemas.microsoft.com/office/drawing/2014/main" id="{163E0C99-4B59-4085-8C1A-98D07A7A1E2F}"/>
                          </a:ext>
                        </a:extLst>
                      </p:cNvPr>
                      <p:cNvPicPr/>
                      <p:nvPr/>
                    </p:nvPicPr>
                    <p:blipFill>
                      <a:blip r:embed="rId4"/>
                      <a:stretch>
                        <a:fillRect/>
                      </a:stretch>
                    </p:blipFill>
                    <p:spPr>
                      <a:xfrm>
                        <a:off x="1352550" y="2136775"/>
                        <a:ext cx="1630363" cy="652463"/>
                      </a:xfrm>
                      <a:prstGeom prst="rect">
                        <a:avLst/>
                      </a:prstGeom>
                    </p:spPr>
                  </p:pic>
                </p:oleObj>
              </mc:Fallback>
            </mc:AlternateContent>
          </a:graphicData>
        </a:graphic>
      </p:graphicFrame>
      <p:sp>
        <p:nvSpPr>
          <p:cNvPr id="4" name="TextBox 3">
            <a:extLst>
              <a:ext uri="{FF2B5EF4-FFF2-40B4-BE49-F238E27FC236}">
                <a16:creationId xmlns:a16="http://schemas.microsoft.com/office/drawing/2014/main" id="{7227E306-67E8-0D02-92F3-99DDB7D33A6E}"/>
              </a:ext>
            </a:extLst>
          </p:cNvPr>
          <p:cNvSpPr txBox="1"/>
          <p:nvPr/>
        </p:nvSpPr>
        <p:spPr>
          <a:xfrm>
            <a:off x="958810" y="3581400"/>
            <a:ext cx="5827236" cy="369332"/>
          </a:xfrm>
          <a:prstGeom prst="rect">
            <a:avLst/>
          </a:prstGeom>
          <a:noFill/>
        </p:spPr>
        <p:txBody>
          <a:bodyPr wrap="none" rtlCol="0">
            <a:spAutoFit/>
          </a:bodyPr>
          <a:lstStyle/>
          <a:p>
            <a:r>
              <a:rPr lang="en-US" dirty="0"/>
              <a:t>so the compatibility equations in terms of the forces are</a:t>
            </a:r>
          </a:p>
        </p:txBody>
      </p:sp>
      <p:graphicFrame>
        <p:nvGraphicFramePr>
          <p:cNvPr id="5" name="Object 4">
            <a:extLst>
              <a:ext uri="{FF2B5EF4-FFF2-40B4-BE49-F238E27FC236}">
                <a16:creationId xmlns:a16="http://schemas.microsoft.com/office/drawing/2014/main" id="{C45E99DF-DADA-90E6-434A-AB45BFEA308D}"/>
              </a:ext>
            </a:extLst>
          </p:cNvPr>
          <p:cNvGraphicFramePr>
            <a:graphicFrameLocks noChangeAspect="1"/>
          </p:cNvGraphicFramePr>
          <p:nvPr>
            <p:extLst>
              <p:ext uri="{D42A27DB-BD31-4B8C-83A1-F6EECF244321}">
                <p14:modId xmlns:p14="http://schemas.microsoft.com/office/powerpoint/2010/main" val="607213761"/>
              </p:ext>
            </p:extLst>
          </p:nvPr>
        </p:nvGraphicFramePr>
        <p:xfrm>
          <a:off x="723896" y="4513967"/>
          <a:ext cx="1384995" cy="369332"/>
        </p:xfrm>
        <a:graphic>
          <a:graphicData uri="http://schemas.openxmlformats.org/presentationml/2006/ole">
            <mc:AlternateContent xmlns:mc="http://schemas.openxmlformats.org/markup-compatibility/2006">
              <mc:Choice xmlns:v="urn:schemas-microsoft-com:vml" Requires="v">
                <p:oleObj name="Equation" r:id="rId5" imgW="952200" imgH="253800" progId="Equation.DSMT4">
                  <p:embed/>
                </p:oleObj>
              </mc:Choice>
              <mc:Fallback>
                <p:oleObj name="Equation" r:id="rId5" imgW="952200" imgH="253800" progId="Equation.DSMT4">
                  <p:embed/>
                  <p:pic>
                    <p:nvPicPr>
                      <p:cNvPr id="5" name="Object 4">
                        <a:extLst>
                          <a:ext uri="{FF2B5EF4-FFF2-40B4-BE49-F238E27FC236}">
                            <a16:creationId xmlns:a16="http://schemas.microsoft.com/office/drawing/2014/main" id="{0EA3D157-6604-4CD3-AEFE-612614684E70}"/>
                          </a:ext>
                        </a:extLst>
                      </p:cNvPr>
                      <p:cNvPicPr/>
                      <p:nvPr/>
                    </p:nvPicPr>
                    <p:blipFill>
                      <a:blip r:embed="rId6"/>
                      <a:stretch>
                        <a:fillRect/>
                      </a:stretch>
                    </p:blipFill>
                    <p:spPr>
                      <a:xfrm>
                        <a:off x="723896" y="4513967"/>
                        <a:ext cx="1384995" cy="369332"/>
                      </a:xfrm>
                      <a:prstGeom prst="rect">
                        <a:avLst/>
                      </a:prstGeom>
                    </p:spPr>
                  </p:pic>
                </p:oleObj>
              </mc:Fallback>
            </mc:AlternateContent>
          </a:graphicData>
        </a:graphic>
      </p:graphicFrame>
      <p:graphicFrame>
        <p:nvGraphicFramePr>
          <p:cNvPr id="6" name="Object 5">
            <a:extLst>
              <a:ext uri="{FF2B5EF4-FFF2-40B4-BE49-F238E27FC236}">
                <a16:creationId xmlns:a16="http://schemas.microsoft.com/office/drawing/2014/main" id="{E7C1488A-0123-D547-7974-194491411D54}"/>
              </a:ext>
            </a:extLst>
          </p:cNvPr>
          <p:cNvGraphicFramePr>
            <a:graphicFrameLocks noChangeAspect="1"/>
          </p:cNvGraphicFramePr>
          <p:nvPr>
            <p:extLst>
              <p:ext uri="{D42A27DB-BD31-4B8C-83A1-F6EECF244321}">
                <p14:modId xmlns:p14="http://schemas.microsoft.com/office/powerpoint/2010/main" val="2814236709"/>
              </p:ext>
            </p:extLst>
          </p:nvPr>
        </p:nvGraphicFramePr>
        <p:xfrm>
          <a:off x="3159125" y="4460875"/>
          <a:ext cx="2422525" cy="627063"/>
        </p:xfrm>
        <a:graphic>
          <a:graphicData uri="http://schemas.openxmlformats.org/presentationml/2006/ole">
            <mc:AlternateContent xmlns:mc="http://schemas.openxmlformats.org/markup-compatibility/2006">
              <mc:Choice xmlns:v="urn:schemas-microsoft-com:vml" Requires="v">
                <p:oleObj name="Equation" r:id="rId7" imgW="1765080" imgH="457200" progId="Equation.DSMT4">
                  <p:embed/>
                </p:oleObj>
              </mc:Choice>
              <mc:Fallback>
                <p:oleObj name="Equation" r:id="rId7" imgW="1765080" imgH="457200" progId="Equation.DSMT4">
                  <p:embed/>
                  <p:pic>
                    <p:nvPicPr>
                      <p:cNvPr id="11" name="Object 10">
                        <a:extLst>
                          <a:ext uri="{FF2B5EF4-FFF2-40B4-BE49-F238E27FC236}">
                            <a16:creationId xmlns:a16="http://schemas.microsoft.com/office/drawing/2014/main" id="{DBAF6AB8-2DFC-5A68-985C-2206677CAA90}"/>
                          </a:ext>
                        </a:extLst>
                      </p:cNvPr>
                      <p:cNvPicPr/>
                      <p:nvPr/>
                    </p:nvPicPr>
                    <p:blipFill>
                      <a:blip r:embed="rId8"/>
                      <a:stretch>
                        <a:fillRect/>
                      </a:stretch>
                    </p:blipFill>
                    <p:spPr>
                      <a:xfrm>
                        <a:off x="3159125" y="4460875"/>
                        <a:ext cx="2422525" cy="627063"/>
                      </a:xfrm>
                      <a:prstGeom prst="rect">
                        <a:avLst/>
                      </a:prstGeom>
                    </p:spPr>
                  </p:pic>
                </p:oleObj>
              </mc:Fallback>
            </mc:AlternateContent>
          </a:graphicData>
        </a:graphic>
      </p:graphicFrame>
      <p:cxnSp>
        <p:nvCxnSpPr>
          <p:cNvPr id="7" name="Straight Arrow Connector 6">
            <a:extLst>
              <a:ext uri="{FF2B5EF4-FFF2-40B4-BE49-F238E27FC236}">
                <a16:creationId xmlns:a16="http://schemas.microsoft.com/office/drawing/2014/main" id="{A1202531-884C-1222-D205-10D2E87E2998}"/>
              </a:ext>
            </a:extLst>
          </p:cNvPr>
          <p:cNvCxnSpPr>
            <a:cxnSpLocks/>
          </p:cNvCxnSpPr>
          <p:nvPr/>
        </p:nvCxnSpPr>
        <p:spPr>
          <a:xfrm>
            <a:off x="6118799" y="4787541"/>
            <a:ext cx="304800"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sp>
        <p:nvSpPr>
          <p:cNvPr id="8" name="TextBox 7">
            <a:extLst>
              <a:ext uri="{FF2B5EF4-FFF2-40B4-BE49-F238E27FC236}">
                <a16:creationId xmlns:a16="http://schemas.microsoft.com/office/drawing/2014/main" id="{9B60DB4A-71E9-C004-6ED6-A70CF1BE1D53}"/>
              </a:ext>
            </a:extLst>
          </p:cNvPr>
          <p:cNvSpPr txBox="1"/>
          <p:nvPr/>
        </p:nvSpPr>
        <p:spPr>
          <a:xfrm>
            <a:off x="3733800" y="2315766"/>
            <a:ext cx="569387" cy="369332"/>
          </a:xfrm>
          <a:prstGeom prst="rect">
            <a:avLst/>
          </a:prstGeom>
          <a:noFill/>
        </p:spPr>
        <p:txBody>
          <a:bodyPr wrap="none" rtlCol="0">
            <a:spAutoFit/>
          </a:bodyPr>
          <a:lstStyle/>
          <a:p>
            <a:r>
              <a:rPr lang="en-US" dirty="0"/>
              <a:t>and</a:t>
            </a:r>
          </a:p>
        </p:txBody>
      </p:sp>
      <p:graphicFrame>
        <p:nvGraphicFramePr>
          <p:cNvPr id="9" name="Object 8">
            <a:extLst>
              <a:ext uri="{FF2B5EF4-FFF2-40B4-BE49-F238E27FC236}">
                <a16:creationId xmlns:a16="http://schemas.microsoft.com/office/drawing/2014/main" id="{0AA8EA50-ABAB-FF29-8386-AA79B8401B1F}"/>
              </a:ext>
            </a:extLst>
          </p:cNvPr>
          <p:cNvGraphicFramePr>
            <a:graphicFrameLocks noChangeAspect="1"/>
          </p:cNvGraphicFramePr>
          <p:nvPr>
            <p:extLst>
              <p:ext uri="{D42A27DB-BD31-4B8C-83A1-F6EECF244321}">
                <p14:modId xmlns:p14="http://schemas.microsoft.com/office/powerpoint/2010/main" val="423413388"/>
              </p:ext>
            </p:extLst>
          </p:nvPr>
        </p:nvGraphicFramePr>
        <p:xfrm>
          <a:off x="4959350" y="2003425"/>
          <a:ext cx="2193925" cy="690563"/>
        </p:xfrm>
        <a:graphic>
          <a:graphicData uri="http://schemas.openxmlformats.org/presentationml/2006/ole">
            <mc:AlternateContent xmlns:mc="http://schemas.openxmlformats.org/markup-compatibility/2006">
              <mc:Choice xmlns:v="urn:schemas-microsoft-com:vml" Requires="v">
                <p:oleObj name="Equation" r:id="rId9" imgW="1536480" imgH="482400" progId="Equation.DSMT4">
                  <p:embed/>
                </p:oleObj>
              </mc:Choice>
              <mc:Fallback>
                <p:oleObj name="Equation" r:id="rId9" imgW="1536480" imgH="482400" progId="Equation.DSMT4">
                  <p:embed/>
                  <p:pic>
                    <p:nvPicPr>
                      <p:cNvPr id="15" name="Object 14">
                        <a:extLst>
                          <a:ext uri="{FF2B5EF4-FFF2-40B4-BE49-F238E27FC236}">
                            <a16:creationId xmlns:a16="http://schemas.microsoft.com/office/drawing/2014/main" id="{982771AA-42E7-8F5E-8547-DFC70EA5CFDB}"/>
                          </a:ext>
                        </a:extLst>
                      </p:cNvPr>
                      <p:cNvPicPr/>
                      <p:nvPr/>
                    </p:nvPicPr>
                    <p:blipFill>
                      <a:blip r:embed="rId10"/>
                      <a:stretch>
                        <a:fillRect/>
                      </a:stretch>
                    </p:blipFill>
                    <p:spPr>
                      <a:xfrm>
                        <a:off x="4959350" y="2003425"/>
                        <a:ext cx="2193925" cy="690563"/>
                      </a:xfrm>
                      <a:prstGeom prst="rect">
                        <a:avLst/>
                      </a:prstGeom>
                    </p:spPr>
                  </p:pic>
                </p:oleObj>
              </mc:Fallback>
            </mc:AlternateContent>
          </a:graphicData>
        </a:graphic>
      </p:graphicFrame>
      <p:graphicFrame>
        <p:nvGraphicFramePr>
          <p:cNvPr id="10" name="Object 9">
            <a:extLst>
              <a:ext uri="{FF2B5EF4-FFF2-40B4-BE49-F238E27FC236}">
                <a16:creationId xmlns:a16="http://schemas.microsoft.com/office/drawing/2014/main" id="{1F0564C5-139F-84CC-C3E8-36A2A3F93831}"/>
              </a:ext>
            </a:extLst>
          </p:cNvPr>
          <p:cNvGraphicFramePr>
            <a:graphicFrameLocks noChangeAspect="1"/>
          </p:cNvGraphicFramePr>
          <p:nvPr>
            <p:extLst>
              <p:ext uri="{D42A27DB-BD31-4B8C-83A1-F6EECF244321}">
                <p14:modId xmlns:p14="http://schemas.microsoft.com/office/powerpoint/2010/main" val="1749631272"/>
              </p:ext>
            </p:extLst>
          </p:nvPr>
        </p:nvGraphicFramePr>
        <p:xfrm>
          <a:off x="6886575" y="4640263"/>
          <a:ext cx="1751013" cy="295275"/>
        </p:xfrm>
        <a:graphic>
          <a:graphicData uri="http://schemas.openxmlformats.org/presentationml/2006/ole">
            <mc:AlternateContent xmlns:mc="http://schemas.openxmlformats.org/markup-compatibility/2006">
              <mc:Choice xmlns:v="urn:schemas-microsoft-com:vml" Requires="v">
                <p:oleObj name="Equation" r:id="rId11" imgW="1054080" imgH="177480" progId="Equation.DSMT4">
                  <p:embed/>
                </p:oleObj>
              </mc:Choice>
              <mc:Fallback>
                <p:oleObj name="Equation" r:id="rId11" imgW="1054080" imgH="177480" progId="Equation.DSMT4">
                  <p:embed/>
                  <p:pic>
                    <p:nvPicPr>
                      <p:cNvPr id="17" name="Object 16">
                        <a:extLst>
                          <a:ext uri="{FF2B5EF4-FFF2-40B4-BE49-F238E27FC236}">
                            <a16:creationId xmlns:a16="http://schemas.microsoft.com/office/drawing/2014/main" id="{093D6DBC-2F6B-3AF9-B974-A1A9B6E377CB}"/>
                          </a:ext>
                        </a:extLst>
                      </p:cNvPr>
                      <p:cNvPicPr/>
                      <p:nvPr/>
                    </p:nvPicPr>
                    <p:blipFill>
                      <a:blip r:embed="rId12"/>
                      <a:stretch>
                        <a:fillRect/>
                      </a:stretch>
                    </p:blipFill>
                    <p:spPr>
                      <a:xfrm>
                        <a:off x="6886575" y="4640263"/>
                        <a:ext cx="1751013" cy="295275"/>
                      </a:xfrm>
                      <a:prstGeom prst="rect">
                        <a:avLst/>
                      </a:prstGeom>
                    </p:spPr>
                  </p:pic>
                </p:oleObj>
              </mc:Fallback>
            </mc:AlternateContent>
          </a:graphicData>
        </a:graphic>
      </p:graphicFrame>
      <p:cxnSp>
        <p:nvCxnSpPr>
          <p:cNvPr id="11" name="Straight Arrow Connector 10">
            <a:extLst>
              <a:ext uri="{FF2B5EF4-FFF2-40B4-BE49-F238E27FC236}">
                <a16:creationId xmlns:a16="http://schemas.microsoft.com/office/drawing/2014/main" id="{73E0236A-84AF-BCB2-E88C-CAC086A25B93}"/>
              </a:ext>
            </a:extLst>
          </p:cNvPr>
          <p:cNvCxnSpPr>
            <a:cxnSpLocks/>
          </p:cNvCxnSpPr>
          <p:nvPr/>
        </p:nvCxnSpPr>
        <p:spPr>
          <a:xfrm>
            <a:off x="2330410" y="4698633"/>
            <a:ext cx="304800" cy="0"/>
          </a:xfrm>
          <a:prstGeom prst="straightConnector1">
            <a:avLst/>
          </a:prstGeom>
          <a:ln>
            <a:solidFill>
              <a:schemeClr val="tx2"/>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32015417"/>
      </p:ext>
    </p:extLst>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bg1"/>
        </a:solidFill>
        <a:ln w="12700">
          <a:solidFill>
            <a:schemeClr val="tx2"/>
          </a:solid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lnDef>
      <a:spPr>
        <a:ln>
          <a:solidFill>
            <a:schemeClr val="tx2"/>
          </a:solidFill>
        </a:ln>
      </a:spPr>
      <a:bodyPr/>
      <a:lstStyle/>
      <a:style>
        <a:lnRef idx="1">
          <a:schemeClr val="accent1"/>
        </a:lnRef>
        <a:fillRef idx="0">
          <a:schemeClr val="accent1"/>
        </a:fillRef>
        <a:effectRef idx="0">
          <a:schemeClr val="accent1"/>
        </a:effectRef>
        <a:fontRef idx="minor">
          <a:schemeClr val="tx1"/>
        </a:fontRef>
      </a: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7006</TotalTime>
  <Words>2721</Words>
  <Application>Microsoft Office PowerPoint</Application>
  <PresentationFormat>On-screen Show (4:3)</PresentationFormat>
  <Paragraphs>235</Paragraphs>
  <Slides>20</Slides>
  <Notes>20</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20</vt:i4>
      </vt:variant>
    </vt:vector>
  </HeadingPairs>
  <TitlesOfParts>
    <vt:vector size="25" baseType="lpstr">
      <vt:lpstr>Arial</vt:lpstr>
      <vt:lpstr>Calibri</vt:lpstr>
      <vt:lpstr>Symbol</vt:lpstr>
      <vt:lpstr>Default Design</vt:lpstr>
      <vt:lpstr>Equation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ISU Center for NDE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Les Schemerr</dc:creator>
  <cp:lastModifiedBy>Lester Schmerr</cp:lastModifiedBy>
  <cp:revision>76</cp:revision>
  <dcterms:created xsi:type="dcterms:W3CDTF">2008-11-10T17:12:19Z</dcterms:created>
  <dcterms:modified xsi:type="dcterms:W3CDTF">2023-05-14T01:41:00Z</dcterms:modified>
</cp:coreProperties>
</file>

<file path=docProps/thumbnail.jpeg>
</file>