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257" r:id="rId3"/>
    <p:sldId id="258" r:id="rId4"/>
    <p:sldId id="259"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96" r:id="rId27"/>
    <p:sldId id="297" r:id="rId28"/>
    <p:sldId id="298" r:id="rId29"/>
    <p:sldId id="299" r:id="rId30"/>
    <p:sldId id="300" r:id="rId31"/>
    <p:sldId id="301" r:id="rId32"/>
    <p:sldId id="290" r:id="rId33"/>
    <p:sldId id="291" r:id="rId34"/>
    <p:sldId id="292" r:id="rId35"/>
    <p:sldId id="293" r:id="rId36"/>
    <p:sldId id="302" r:id="rId37"/>
    <p:sldId id="295" r:id="rId38"/>
    <p:sldId id="286" r:id="rId39"/>
    <p:sldId id="303" r:id="rId40"/>
    <p:sldId id="304" r:id="rId41"/>
    <p:sldId id="305"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638" autoAdjust="0"/>
    <p:restoredTop sz="79401" autoAdjust="0"/>
  </p:normalViewPr>
  <p:slideViewPr>
    <p:cSldViewPr snapToGrid="0">
      <p:cViewPr varScale="1">
        <p:scale>
          <a:sx n="96" d="100"/>
          <a:sy n="96" d="100"/>
        </p:scale>
        <p:origin x="78" y="2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C90FB8-1B28-4A93-9B56-DC8F576489DD}" type="datetimeFigureOut">
              <a:rPr lang="en-US" smtClean="0"/>
              <a:t>5/13/2023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25536A-FC34-4401-BC38-709BFC2AA466}" type="slidenum">
              <a:rPr lang="en-US" smtClean="0"/>
              <a:t>‹#›</a:t>
            </a:fld>
            <a:endParaRPr lang="en-US"/>
          </a:p>
        </p:txBody>
      </p:sp>
    </p:spTree>
    <p:extLst>
      <p:ext uri="{BB962C8B-B14F-4D97-AF65-F5344CB8AC3E}">
        <p14:creationId xmlns:p14="http://schemas.microsoft.com/office/powerpoint/2010/main" val="1988203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brief introduction to the finite element method</a:t>
            </a:r>
          </a:p>
        </p:txBody>
      </p:sp>
      <p:sp>
        <p:nvSpPr>
          <p:cNvPr id="4" name="Slide Number Placeholder 3"/>
          <p:cNvSpPr>
            <a:spLocks noGrp="1"/>
          </p:cNvSpPr>
          <p:nvPr>
            <p:ph type="sldNum" sz="quarter" idx="5"/>
          </p:nvPr>
        </p:nvSpPr>
        <p:spPr/>
        <p:txBody>
          <a:bodyPr/>
          <a:lstStyle/>
          <a:p>
            <a:fld id="{3725536A-FC34-4401-BC38-709BFC2AA466}" type="slidenum">
              <a:rPr lang="en-US" smtClean="0"/>
              <a:t>1</a:t>
            </a:fld>
            <a:endParaRPr lang="en-US"/>
          </a:p>
        </p:txBody>
      </p:sp>
    </p:spTree>
    <p:extLst>
      <p:ext uri="{BB962C8B-B14F-4D97-AF65-F5344CB8AC3E}">
        <p14:creationId xmlns:p14="http://schemas.microsoft.com/office/powerpoint/2010/main" val="1309429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By replacing all the sums of forces at the inner nodes with either zero or the known forces we have satisfied the force boundary conditions. However, we also need to satisfy the end displacement conditions U</a:t>
            </a:r>
            <a:r>
              <a:rPr lang="en-US" baseline="-25000" dirty="0"/>
              <a:t>1</a:t>
            </a:r>
            <a:r>
              <a:rPr lang="en-US" dirty="0"/>
              <a:t> = U</a:t>
            </a:r>
            <a:r>
              <a:rPr lang="en-US" baseline="-25000" dirty="0"/>
              <a:t>7</a:t>
            </a:r>
            <a:r>
              <a:rPr lang="en-US" dirty="0"/>
              <a:t> = 0. This is where we bring in displacement </a:t>
            </a:r>
            <a:r>
              <a:rPr lang="en-US"/>
              <a:t>information that allows </a:t>
            </a:r>
            <a:r>
              <a:rPr lang="en-US" dirty="0"/>
              <a:t>us to solve the problem. One way to satisfy these conditions is to simply delete all the rows and columns in the global stiffness matrix and the corresponding rows in the force vector on the right-hand side. This leads to a reduced stiffness matrix and vector of nodal forces that we can now solve for the “free” nodal displacements.</a:t>
            </a:r>
          </a:p>
        </p:txBody>
      </p:sp>
      <p:sp>
        <p:nvSpPr>
          <p:cNvPr id="4" name="Slide Number Placeholder 3"/>
          <p:cNvSpPr>
            <a:spLocks noGrp="1"/>
          </p:cNvSpPr>
          <p:nvPr>
            <p:ph type="sldNum" sz="quarter" idx="5"/>
          </p:nvPr>
        </p:nvSpPr>
        <p:spPr/>
        <p:txBody>
          <a:bodyPr/>
          <a:lstStyle/>
          <a:p>
            <a:fld id="{3725536A-FC34-4401-BC38-709BFC2AA466}" type="slidenum">
              <a:rPr lang="en-US" smtClean="0"/>
              <a:t>10</a:t>
            </a:fld>
            <a:endParaRPr lang="en-US"/>
          </a:p>
        </p:txBody>
      </p:sp>
    </p:spTree>
    <p:extLst>
      <p:ext uri="{BB962C8B-B14F-4D97-AF65-F5344CB8AC3E}">
        <p14:creationId xmlns:p14="http://schemas.microsoft.com/office/powerpoint/2010/main" val="36494734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solve this problem in MATLAB we will first assemble the reduced stiffness matrix directly. Later, we will show how this is done element-by-element when we describe a specific finite element program. </a:t>
            </a:r>
          </a:p>
        </p:txBody>
      </p:sp>
      <p:sp>
        <p:nvSpPr>
          <p:cNvPr id="4" name="Slide Number Placeholder 3"/>
          <p:cNvSpPr>
            <a:spLocks noGrp="1"/>
          </p:cNvSpPr>
          <p:nvPr>
            <p:ph type="sldNum" sz="quarter" idx="5"/>
          </p:nvPr>
        </p:nvSpPr>
        <p:spPr/>
        <p:txBody>
          <a:bodyPr/>
          <a:lstStyle/>
          <a:p>
            <a:fld id="{3725536A-FC34-4401-BC38-709BFC2AA466}" type="slidenum">
              <a:rPr lang="en-US" smtClean="0"/>
              <a:t>11</a:t>
            </a:fld>
            <a:endParaRPr lang="en-US"/>
          </a:p>
        </p:txBody>
      </p:sp>
    </p:spTree>
    <p:extLst>
      <p:ext uri="{BB962C8B-B14F-4D97-AF65-F5344CB8AC3E}">
        <p14:creationId xmlns:p14="http://schemas.microsoft.com/office/powerpoint/2010/main" val="18168513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Similarly, we will form up the force vector and then solve this system of linear equations with the MATLAB “backslash operator” , \ , for the free displacements. If we put the zero end displacements back into a global displacement vector we can then plot all the displacements.</a:t>
            </a:r>
          </a:p>
        </p:txBody>
      </p:sp>
      <p:sp>
        <p:nvSpPr>
          <p:cNvPr id="4" name="Slide Number Placeholder 3"/>
          <p:cNvSpPr>
            <a:spLocks noGrp="1"/>
          </p:cNvSpPr>
          <p:nvPr>
            <p:ph type="sldNum" sz="quarter" idx="5"/>
          </p:nvPr>
        </p:nvSpPr>
        <p:spPr/>
        <p:txBody>
          <a:bodyPr/>
          <a:lstStyle/>
          <a:p>
            <a:fld id="{3725536A-FC34-4401-BC38-709BFC2AA466}" type="slidenum">
              <a:rPr lang="en-US" smtClean="0"/>
              <a:t>12</a:t>
            </a:fld>
            <a:endParaRPr lang="en-US"/>
          </a:p>
        </p:txBody>
      </p:sp>
    </p:spTree>
    <p:extLst>
      <p:ext uri="{BB962C8B-B14F-4D97-AF65-F5344CB8AC3E}">
        <p14:creationId xmlns:p14="http://schemas.microsoft.com/office/powerpoint/2010/main" val="34727299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know the the internal forces in the springs are just the spring constant times the difference of displacements at the ends of the spring so if we extract the start and end displacements from the global displacements for each element, multiplying by the spring constants then gives use the internal spring forces for each element, which are then plotted here.</a:t>
            </a:r>
          </a:p>
        </p:txBody>
      </p:sp>
      <p:sp>
        <p:nvSpPr>
          <p:cNvPr id="4" name="Slide Number Placeholder 3"/>
          <p:cNvSpPr>
            <a:spLocks noGrp="1"/>
          </p:cNvSpPr>
          <p:nvPr>
            <p:ph type="sldNum" sz="quarter" idx="5"/>
          </p:nvPr>
        </p:nvSpPr>
        <p:spPr/>
        <p:txBody>
          <a:bodyPr/>
          <a:lstStyle/>
          <a:p>
            <a:fld id="{3725536A-FC34-4401-BC38-709BFC2AA466}" type="slidenum">
              <a:rPr lang="en-US" smtClean="0"/>
              <a:t>13</a:t>
            </a:fld>
            <a:endParaRPr lang="en-US"/>
          </a:p>
        </p:txBody>
      </p:sp>
    </p:spTree>
    <p:extLst>
      <p:ext uri="{BB962C8B-B14F-4D97-AF65-F5344CB8AC3E}">
        <p14:creationId xmlns:p14="http://schemas.microsoft.com/office/powerpoint/2010/main" val="17268035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Later, we will consider a more complex system of springs where we will show how to handle issues that were ignored or simplified in our example. In a more complex system, we will want to be able to give the elements and nodes any order or value that we want. This will be done through a connectivity matrix which contains  the chosen start and end nodes for each element. </a:t>
            </a:r>
          </a:p>
        </p:txBody>
      </p:sp>
      <p:sp>
        <p:nvSpPr>
          <p:cNvPr id="4" name="Slide Number Placeholder 3"/>
          <p:cNvSpPr>
            <a:spLocks noGrp="1"/>
          </p:cNvSpPr>
          <p:nvPr>
            <p:ph type="sldNum" sz="quarter" idx="5"/>
          </p:nvPr>
        </p:nvSpPr>
        <p:spPr/>
        <p:txBody>
          <a:bodyPr/>
          <a:lstStyle/>
          <a:p>
            <a:fld id="{3725536A-FC34-4401-BC38-709BFC2AA466}" type="slidenum">
              <a:rPr lang="en-US" smtClean="0"/>
              <a:t>14</a:t>
            </a:fld>
            <a:endParaRPr lang="en-US"/>
          </a:p>
        </p:txBody>
      </p:sp>
    </p:spTree>
    <p:extLst>
      <p:ext uri="{BB962C8B-B14F-4D97-AF65-F5344CB8AC3E}">
        <p14:creationId xmlns:p14="http://schemas.microsoft.com/office/powerpoint/2010/main" val="19688096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connectivity matrix will also allow us to place the element stiffness matrix elements in their appropriate places in the global stiffness matrix. Another change we want to make is how we satisfy the boundary conditions. Before, we changed the global matrix and force vectors by eliminating rows and columns in their global forms to solve for a different, reduced form. Here, we will instead keep those global forms and simply modify them so that we can then do the solution directly. </a:t>
            </a:r>
          </a:p>
        </p:txBody>
      </p:sp>
      <p:sp>
        <p:nvSpPr>
          <p:cNvPr id="4" name="Slide Number Placeholder 3"/>
          <p:cNvSpPr>
            <a:spLocks noGrp="1"/>
          </p:cNvSpPr>
          <p:nvPr>
            <p:ph type="sldNum" sz="quarter" idx="5"/>
          </p:nvPr>
        </p:nvSpPr>
        <p:spPr/>
        <p:txBody>
          <a:bodyPr/>
          <a:lstStyle/>
          <a:p>
            <a:fld id="{3725536A-FC34-4401-BC38-709BFC2AA466}" type="slidenum">
              <a:rPr lang="en-US" smtClean="0"/>
              <a:t>15</a:t>
            </a:fld>
            <a:endParaRPr lang="en-US"/>
          </a:p>
        </p:txBody>
      </p:sp>
    </p:spTree>
    <p:extLst>
      <p:ext uri="{BB962C8B-B14F-4D97-AF65-F5344CB8AC3E}">
        <p14:creationId xmlns:p14="http://schemas.microsoft.com/office/powerpoint/2010/main" val="32414962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Satisfying the force boundary conditions is easy since we just start with a zero vector and add in the known forces at the nodes where they are applied.</a:t>
            </a:r>
          </a:p>
        </p:txBody>
      </p:sp>
      <p:sp>
        <p:nvSpPr>
          <p:cNvPr id="4" name="Slide Number Placeholder 3"/>
          <p:cNvSpPr>
            <a:spLocks noGrp="1"/>
          </p:cNvSpPr>
          <p:nvPr>
            <p:ph type="sldNum" sz="quarter" idx="5"/>
          </p:nvPr>
        </p:nvSpPr>
        <p:spPr/>
        <p:txBody>
          <a:bodyPr/>
          <a:lstStyle/>
          <a:p>
            <a:fld id="{3725536A-FC34-4401-BC38-709BFC2AA466}" type="slidenum">
              <a:rPr lang="en-US" smtClean="0"/>
              <a:t>16</a:t>
            </a:fld>
            <a:endParaRPr lang="en-US"/>
          </a:p>
        </p:txBody>
      </p:sp>
    </p:spTree>
    <p:extLst>
      <p:ext uri="{BB962C8B-B14F-4D97-AF65-F5344CB8AC3E}">
        <p14:creationId xmlns:p14="http://schemas.microsoft.com/office/powerpoint/2010/main" val="4406247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Satisfying displacement boundary conditions is a little more complex. Here we want the end displacements to be zero. If we multiply the diagonal terms in the stiffness matrix that correspond to these end displacements ( K</a:t>
            </a:r>
            <a:r>
              <a:rPr lang="en-US" baseline="-25000" dirty="0"/>
              <a:t>11 </a:t>
            </a:r>
            <a:r>
              <a:rPr lang="en-US" dirty="0"/>
              <a:t>and K</a:t>
            </a:r>
            <a:r>
              <a:rPr lang="en-US" baseline="-25000" dirty="0"/>
              <a:t>77</a:t>
            </a:r>
            <a:r>
              <a:rPr lang="en-US" dirty="0"/>
              <a:t> here) by a very large number such as the 10</a:t>
            </a:r>
            <a:r>
              <a:rPr lang="en-US" baseline="30000" dirty="0"/>
              <a:t>9 </a:t>
            </a:r>
            <a:r>
              <a:rPr lang="en-US" baseline="0" dirty="0"/>
              <a:t>shown here, then to a good approximation the first and last equations give us U</a:t>
            </a:r>
            <a:r>
              <a:rPr lang="en-US" baseline="-25000" dirty="0"/>
              <a:t>1</a:t>
            </a:r>
            <a:r>
              <a:rPr lang="en-US" baseline="0" dirty="0"/>
              <a:t> = U</a:t>
            </a:r>
            <a:r>
              <a:rPr lang="en-US" baseline="-25000" dirty="0"/>
              <a:t>7</a:t>
            </a:r>
            <a:r>
              <a:rPr lang="en-US" baseline="0" dirty="0"/>
              <a:t> = 0. Thus, we will have satisfied all the force and displacement boundary conditions and we can use this global set of equations to solve for the global displacements.</a:t>
            </a:r>
          </a:p>
        </p:txBody>
      </p:sp>
      <p:sp>
        <p:nvSpPr>
          <p:cNvPr id="4" name="Slide Number Placeholder 3"/>
          <p:cNvSpPr>
            <a:spLocks noGrp="1"/>
          </p:cNvSpPr>
          <p:nvPr>
            <p:ph type="sldNum" sz="quarter" idx="5"/>
          </p:nvPr>
        </p:nvSpPr>
        <p:spPr/>
        <p:txBody>
          <a:bodyPr/>
          <a:lstStyle/>
          <a:p>
            <a:fld id="{3725536A-FC34-4401-BC38-709BFC2AA466}" type="slidenum">
              <a:rPr lang="en-US" smtClean="0"/>
              <a:t>17</a:t>
            </a:fld>
            <a:endParaRPr lang="en-US"/>
          </a:p>
        </p:txBody>
      </p:sp>
    </p:spTree>
    <p:extLst>
      <p:ext uri="{BB962C8B-B14F-4D97-AF65-F5344CB8AC3E}">
        <p14:creationId xmlns:p14="http://schemas.microsoft.com/office/powerpoint/2010/main" val="42253881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an end displacement was not zero, the same procedure can be used to satisfy such a non-homogeneous displacement boundary condition. In this case we must place the specified displacement times the large term appearing in the diagonal of the modified stiffness matrix in the appropriate column location in the force vector. This again satisfies the displacement boundary conditions to a very good approximation and we can use this system of equations to solve for the global displacements.</a:t>
            </a:r>
          </a:p>
        </p:txBody>
      </p:sp>
      <p:sp>
        <p:nvSpPr>
          <p:cNvPr id="4" name="Slide Number Placeholder 3"/>
          <p:cNvSpPr>
            <a:spLocks noGrp="1"/>
          </p:cNvSpPr>
          <p:nvPr>
            <p:ph type="sldNum" sz="quarter" idx="5"/>
          </p:nvPr>
        </p:nvSpPr>
        <p:spPr/>
        <p:txBody>
          <a:bodyPr/>
          <a:lstStyle/>
          <a:p>
            <a:fld id="{3725536A-FC34-4401-BC38-709BFC2AA466}" type="slidenum">
              <a:rPr lang="en-US" smtClean="0"/>
              <a:t>18</a:t>
            </a:fld>
            <a:endParaRPr lang="en-US"/>
          </a:p>
        </p:txBody>
      </p:sp>
    </p:spTree>
    <p:extLst>
      <p:ext uri="{BB962C8B-B14F-4D97-AF65-F5344CB8AC3E}">
        <p14:creationId xmlns:p14="http://schemas.microsoft.com/office/powerpoint/2010/main" val="34901178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solution to our previous spring problem done with such a modified global stiffness matrix. First, we form up the global stiffness matrix  (rather than assemble it from the elements) and form up a force vector which satisfies the force boundary conditions.</a:t>
            </a:r>
          </a:p>
        </p:txBody>
      </p:sp>
      <p:sp>
        <p:nvSpPr>
          <p:cNvPr id="4" name="Slide Number Placeholder 3"/>
          <p:cNvSpPr>
            <a:spLocks noGrp="1"/>
          </p:cNvSpPr>
          <p:nvPr>
            <p:ph type="sldNum" sz="quarter" idx="5"/>
          </p:nvPr>
        </p:nvSpPr>
        <p:spPr/>
        <p:txBody>
          <a:bodyPr/>
          <a:lstStyle/>
          <a:p>
            <a:fld id="{3725536A-FC34-4401-BC38-709BFC2AA466}" type="slidenum">
              <a:rPr lang="en-US" smtClean="0"/>
              <a:t>19</a:t>
            </a:fld>
            <a:endParaRPr lang="en-US"/>
          </a:p>
        </p:txBody>
      </p:sp>
    </p:spTree>
    <p:extLst>
      <p:ext uri="{BB962C8B-B14F-4D97-AF65-F5344CB8AC3E}">
        <p14:creationId xmlns:p14="http://schemas.microsoft.com/office/powerpoint/2010/main" val="2194990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finite element formulation in common use today is the </a:t>
            </a:r>
            <a:r>
              <a:rPr lang="en-US" b="1" dirty="0"/>
              <a:t>stiffness-based finite element method</a:t>
            </a:r>
            <a:r>
              <a:rPr lang="en-US" dirty="0"/>
              <a:t>. We will examine all the elements of this method for simple problems. We will define what we mean by a </a:t>
            </a:r>
            <a:r>
              <a:rPr lang="en-US" b="1" dirty="0"/>
              <a:t>stiffness matrix </a:t>
            </a:r>
            <a:r>
              <a:rPr lang="en-US" dirty="0"/>
              <a:t>and how it is used to solve statically indeterminate deformable body problems. We will show how we apply either force or displacement boundary conditions and solve for the displacements of the deformable body with the stiffness matrix. After that solution we will see how to obtain the internal forces in the deformable body as part of the post-processing phase. We will also discuss an alternative approach where we solve for the internal forces directly from an </a:t>
            </a:r>
            <a:r>
              <a:rPr lang="en-US" b="1" dirty="0"/>
              <a:t>equilibrium matrix </a:t>
            </a:r>
            <a:r>
              <a:rPr lang="en-US" dirty="0"/>
              <a:t>used in conjunction with a </a:t>
            </a:r>
            <a:r>
              <a:rPr lang="en-US" b="1" dirty="0"/>
              <a:t>compatibility matrix </a:t>
            </a:r>
            <a:r>
              <a:rPr lang="en-US" dirty="0"/>
              <a:t>that involves the deformations. This is called a </a:t>
            </a:r>
            <a:r>
              <a:rPr lang="en-US" b="1" dirty="0"/>
              <a:t>force-based finite element method</a:t>
            </a:r>
            <a:r>
              <a:rPr lang="en-US" dirty="0"/>
              <a:t>. After those forces are found we will see how to obtain the displacements of the deformable body in the post processing phase..</a:t>
            </a:r>
          </a:p>
        </p:txBody>
      </p:sp>
      <p:sp>
        <p:nvSpPr>
          <p:cNvPr id="4" name="Slide Number Placeholder 3"/>
          <p:cNvSpPr>
            <a:spLocks noGrp="1"/>
          </p:cNvSpPr>
          <p:nvPr>
            <p:ph type="sldNum" sz="quarter" idx="5"/>
          </p:nvPr>
        </p:nvSpPr>
        <p:spPr/>
        <p:txBody>
          <a:bodyPr/>
          <a:lstStyle/>
          <a:p>
            <a:fld id="{3725536A-FC34-4401-BC38-709BFC2AA466}" type="slidenum">
              <a:rPr lang="en-US" smtClean="0"/>
              <a:t>2</a:t>
            </a:fld>
            <a:endParaRPr lang="en-US"/>
          </a:p>
        </p:txBody>
      </p:sp>
    </p:spTree>
    <p:extLst>
      <p:ext uri="{BB962C8B-B14F-4D97-AF65-F5344CB8AC3E}">
        <p14:creationId xmlns:p14="http://schemas.microsoft.com/office/powerpoint/2010/main" val="26428174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we modify the global stiffness matrix and solve for the global displacements. This gives essentially the same solution as before. We can then obtain the internal spring forces in the same way as before. We can, however, also make use of a connectivity matrix in that calculation as that matrix tell us what the start and end nodes are for each element.</a:t>
            </a:r>
          </a:p>
        </p:txBody>
      </p:sp>
      <p:sp>
        <p:nvSpPr>
          <p:cNvPr id="4" name="Slide Number Placeholder 3"/>
          <p:cNvSpPr>
            <a:spLocks noGrp="1"/>
          </p:cNvSpPr>
          <p:nvPr>
            <p:ph type="sldNum" sz="quarter" idx="5"/>
          </p:nvPr>
        </p:nvSpPr>
        <p:spPr/>
        <p:txBody>
          <a:bodyPr/>
          <a:lstStyle/>
          <a:p>
            <a:fld id="{3725536A-FC34-4401-BC38-709BFC2AA466}" type="slidenum">
              <a:rPr lang="en-US" smtClean="0"/>
              <a:t>20</a:t>
            </a:fld>
            <a:endParaRPr lang="en-US"/>
          </a:p>
        </p:txBody>
      </p:sp>
    </p:spTree>
    <p:extLst>
      <p:ext uri="{BB962C8B-B14F-4D97-AF65-F5344CB8AC3E}">
        <p14:creationId xmlns:p14="http://schemas.microsoft.com/office/powerpoint/2010/main" val="22498709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we have seen the primary unknowns in the stiffness-based finite element method are the displacements. Can we formulate a finite element method where the fundamental unknowns are the internal forces? The answer is yes. Here, we will describe an alternative </a:t>
            </a:r>
            <a:r>
              <a:rPr lang="en-US" b="1" dirty="0"/>
              <a:t>force-based finite element method</a:t>
            </a:r>
            <a:r>
              <a:rPr lang="en-US" dirty="0"/>
              <a:t>.</a:t>
            </a:r>
          </a:p>
        </p:txBody>
      </p:sp>
      <p:sp>
        <p:nvSpPr>
          <p:cNvPr id="4" name="Slide Number Placeholder 3"/>
          <p:cNvSpPr>
            <a:spLocks noGrp="1"/>
          </p:cNvSpPr>
          <p:nvPr>
            <p:ph type="sldNum" sz="quarter" idx="5"/>
          </p:nvPr>
        </p:nvSpPr>
        <p:spPr/>
        <p:txBody>
          <a:bodyPr/>
          <a:lstStyle/>
          <a:p>
            <a:fld id="{3725536A-FC34-4401-BC38-709BFC2AA466}" type="slidenum">
              <a:rPr lang="en-US" smtClean="0"/>
              <a:t>21</a:t>
            </a:fld>
            <a:endParaRPr lang="en-US"/>
          </a:p>
        </p:txBody>
      </p:sp>
    </p:spTree>
    <p:extLst>
      <p:ext uri="{BB962C8B-B14F-4D97-AF65-F5344CB8AC3E}">
        <p14:creationId xmlns:p14="http://schemas.microsoft.com/office/powerpoint/2010/main" val="24929485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Again, we will start by examining a single element. In this case, though, we will write the end forces of the element in terms of the internal force through an element </a:t>
            </a:r>
            <a:r>
              <a:rPr lang="en-US" b="1" dirty="0"/>
              <a:t>equilibrium matrix</a:t>
            </a:r>
            <a:r>
              <a:rPr lang="en-US" dirty="0"/>
              <a:t>.</a:t>
            </a:r>
          </a:p>
        </p:txBody>
      </p:sp>
      <p:sp>
        <p:nvSpPr>
          <p:cNvPr id="4" name="Slide Number Placeholder 3"/>
          <p:cNvSpPr>
            <a:spLocks noGrp="1"/>
          </p:cNvSpPr>
          <p:nvPr>
            <p:ph type="sldNum" sz="quarter" idx="5"/>
          </p:nvPr>
        </p:nvSpPr>
        <p:spPr/>
        <p:txBody>
          <a:bodyPr/>
          <a:lstStyle/>
          <a:p>
            <a:fld id="{3725536A-FC34-4401-BC38-709BFC2AA466}" type="slidenum">
              <a:rPr lang="en-US" smtClean="0"/>
              <a:t>22</a:t>
            </a:fld>
            <a:endParaRPr lang="en-US"/>
          </a:p>
        </p:txBody>
      </p:sp>
    </p:spTree>
    <p:extLst>
      <p:ext uri="{BB962C8B-B14F-4D97-AF65-F5344CB8AC3E}">
        <p14:creationId xmlns:p14="http://schemas.microsoft.com/office/powerpoint/2010/main" val="34437953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then assemble those element equilibrium matrix into a global equilibrium matrix for the entire system. Again, the right-hand side force vector is the same as seen in the stiffness-based approach. These equilibrium equations show us that the system is indeed statically indeterminate (smaller number of equations than unknown forces) so we need to augment  these equilibrium equations with some information on the deformations.</a:t>
            </a:r>
          </a:p>
        </p:txBody>
      </p:sp>
      <p:sp>
        <p:nvSpPr>
          <p:cNvPr id="4" name="Slide Number Placeholder 3"/>
          <p:cNvSpPr>
            <a:spLocks noGrp="1"/>
          </p:cNvSpPr>
          <p:nvPr>
            <p:ph type="sldNum" sz="quarter" idx="5"/>
          </p:nvPr>
        </p:nvSpPr>
        <p:spPr/>
        <p:txBody>
          <a:bodyPr/>
          <a:lstStyle/>
          <a:p>
            <a:fld id="{3725536A-FC34-4401-BC38-709BFC2AA466}" type="slidenum">
              <a:rPr lang="en-US" smtClean="0"/>
              <a:t>23</a:t>
            </a:fld>
            <a:endParaRPr lang="en-US"/>
          </a:p>
        </p:txBody>
      </p:sp>
    </p:spTree>
    <p:extLst>
      <p:ext uri="{BB962C8B-B14F-4D97-AF65-F5344CB8AC3E}">
        <p14:creationId xmlns:p14="http://schemas.microsoft.com/office/powerpoint/2010/main" val="26252133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a single element, the internal force is proportional to the internal deformation (elongation), which is in turn equal to the difference of the end displacements. We can also write this deformation-displacement relation in vector-matrix form and easily assemble all the elongations in terms of the global displacements. The matrix in this deformation-displacement relation is just the transpose of our global equilibrium matrix so actually we do not have to do the assembly here again. </a:t>
            </a:r>
          </a:p>
        </p:txBody>
      </p:sp>
      <p:sp>
        <p:nvSpPr>
          <p:cNvPr id="4" name="Slide Number Placeholder 3"/>
          <p:cNvSpPr>
            <a:spLocks noGrp="1"/>
          </p:cNvSpPr>
          <p:nvPr>
            <p:ph type="sldNum" sz="quarter" idx="5"/>
          </p:nvPr>
        </p:nvSpPr>
        <p:spPr/>
        <p:txBody>
          <a:bodyPr/>
          <a:lstStyle/>
          <a:p>
            <a:fld id="{3725536A-FC34-4401-BC38-709BFC2AA466}" type="slidenum">
              <a:rPr lang="en-US" smtClean="0"/>
              <a:t>24</a:t>
            </a:fld>
            <a:endParaRPr lang="en-US"/>
          </a:p>
        </p:txBody>
      </p:sp>
    </p:spTree>
    <p:extLst>
      <p:ext uri="{BB962C8B-B14F-4D97-AF65-F5344CB8AC3E}">
        <p14:creationId xmlns:p14="http://schemas.microsoft.com/office/powerpoint/2010/main" val="5607575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relate the internal forces and deformations to each other through a flexibility matrix that contains the reciprocal of the spring constants.</a:t>
            </a:r>
          </a:p>
        </p:txBody>
      </p:sp>
      <p:sp>
        <p:nvSpPr>
          <p:cNvPr id="4" name="Slide Number Placeholder 3"/>
          <p:cNvSpPr>
            <a:spLocks noGrp="1"/>
          </p:cNvSpPr>
          <p:nvPr>
            <p:ph type="sldNum" sz="quarter" idx="5"/>
          </p:nvPr>
        </p:nvSpPr>
        <p:spPr/>
        <p:txBody>
          <a:bodyPr/>
          <a:lstStyle/>
          <a:p>
            <a:fld id="{3725536A-FC34-4401-BC38-709BFC2AA466}" type="slidenum">
              <a:rPr lang="en-US" smtClean="0"/>
              <a:t>25</a:t>
            </a:fld>
            <a:endParaRPr lang="en-US"/>
          </a:p>
        </p:txBody>
      </p:sp>
    </p:spTree>
    <p:extLst>
      <p:ext uri="{BB962C8B-B14F-4D97-AF65-F5344CB8AC3E}">
        <p14:creationId xmlns:p14="http://schemas.microsoft.com/office/powerpoint/2010/main" val="34027319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separate out the specified displacements from the free displacements, we see we can write the deformations in terms of the transpose of a reduced equilibrium matrix where that reduced equilibrium matrix is obtained by eliminating the equations involving the unknown reaction forces at the fixed supports.</a:t>
            </a:r>
          </a:p>
        </p:txBody>
      </p:sp>
      <p:sp>
        <p:nvSpPr>
          <p:cNvPr id="4" name="Slide Number Placeholder 3"/>
          <p:cNvSpPr>
            <a:spLocks noGrp="1"/>
          </p:cNvSpPr>
          <p:nvPr>
            <p:ph type="sldNum" sz="quarter" idx="5"/>
          </p:nvPr>
        </p:nvSpPr>
        <p:spPr/>
        <p:txBody>
          <a:bodyPr/>
          <a:lstStyle/>
          <a:p>
            <a:fld id="{3725536A-FC34-4401-BC38-709BFC2AA466}" type="slidenum">
              <a:rPr lang="en-US" smtClean="0"/>
              <a:t>26</a:t>
            </a:fld>
            <a:endParaRPr lang="en-US"/>
          </a:p>
        </p:txBody>
      </p:sp>
    </p:spTree>
    <p:extLst>
      <p:ext uri="{BB962C8B-B14F-4D97-AF65-F5344CB8AC3E}">
        <p14:creationId xmlns:p14="http://schemas.microsoft.com/office/powerpoint/2010/main" val="40651194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reduced equations in the force-based method at this point. The equilibrium equations are 5 equations in terms of 6 force unknowns. The deformation-displacement equations are 6 equations in terms of 5 free displacements and the deformation-internal force equations are 6 deformations in terms of six internal force. Thus, we have seventeen equations total  and seventeen unknowns ( 6  forces, 6 deformations, 5 displacements). These are enough equations to solve our problem, but we want to reduce the problem to one only involving the forces.</a:t>
            </a:r>
          </a:p>
        </p:txBody>
      </p:sp>
      <p:sp>
        <p:nvSpPr>
          <p:cNvPr id="4" name="Slide Number Placeholder 3"/>
          <p:cNvSpPr>
            <a:spLocks noGrp="1"/>
          </p:cNvSpPr>
          <p:nvPr>
            <p:ph type="sldNum" sz="quarter" idx="5"/>
          </p:nvPr>
        </p:nvSpPr>
        <p:spPr/>
        <p:txBody>
          <a:bodyPr/>
          <a:lstStyle/>
          <a:p>
            <a:fld id="{3725536A-FC34-4401-BC38-709BFC2AA466}" type="slidenum">
              <a:rPr lang="en-US" smtClean="0"/>
              <a:t>27</a:t>
            </a:fld>
            <a:endParaRPr lang="en-US"/>
          </a:p>
        </p:txBody>
      </p:sp>
    </p:spTree>
    <p:extLst>
      <p:ext uri="{BB962C8B-B14F-4D97-AF65-F5344CB8AC3E}">
        <p14:creationId xmlns:p14="http://schemas.microsoft.com/office/powerpoint/2010/main" val="23904674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there are six deformations in terms of five displacements, there must be a relationship between the deformations themselves, which we write in matrix-vector form  as       [S}{</a:t>
            </a:r>
            <a:r>
              <a:rPr lang="el-GR" dirty="0">
                <a:latin typeface="Calibri" panose="020F0502020204030204" pitchFamily="34" charset="0"/>
                <a:cs typeface="Calibri" panose="020F0502020204030204" pitchFamily="34" charset="0"/>
              </a:rPr>
              <a:t>δ</a:t>
            </a:r>
            <a:r>
              <a:rPr lang="en-US" dirty="0"/>
              <a:t>} = 0. This is called the </a:t>
            </a:r>
            <a:r>
              <a:rPr lang="en-US" b="1" dirty="0"/>
              <a:t>compatibility equation(s).  </a:t>
            </a:r>
            <a:r>
              <a:rPr lang="en-US" dirty="0"/>
              <a:t>[S] is called the </a:t>
            </a:r>
            <a:r>
              <a:rPr lang="en-US" b="1" dirty="0"/>
              <a:t>compatibility matrix</a:t>
            </a:r>
            <a:r>
              <a:rPr lang="en-US" dirty="0"/>
              <a:t>. Since we can express the deformations in terms of the internal forces, we can write the compatibility equation in terms of the internal forces. This compatibility equation written in terms of the forces can then be combined with the equilibrium equations to give us the six equations we need to solve for the internal forces. We can get the compatibility equation easily in our present problem since we see that the sum of all the deformations (elongations) of the springs must be zero since they are between two fixed supports. </a:t>
            </a:r>
          </a:p>
        </p:txBody>
      </p:sp>
      <p:sp>
        <p:nvSpPr>
          <p:cNvPr id="4" name="Slide Number Placeholder 3"/>
          <p:cNvSpPr>
            <a:spLocks noGrp="1"/>
          </p:cNvSpPr>
          <p:nvPr>
            <p:ph type="sldNum" sz="quarter" idx="5"/>
          </p:nvPr>
        </p:nvSpPr>
        <p:spPr/>
        <p:txBody>
          <a:bodyPr/>
          <a:lstStyle/>
          <a:p>
            <a:fld id="{3725536A-FC34-4401-BC38-709BFC2AA466}" type="slidenum">
              <a:rPr lang="en-US" smtClean="0"/>
              <a:t>28</a:t>
            </a:fld>
            <a:endParaRPr lang="en-US"/>
          </a:p>
        </p:txBody>
      </p:sp>
    </p:spTree>
    <p:extLst>
      <p:ext uri="{BB962C8B-B14F-4D97-AF65-F5344CB8AC3E}">
        <p14:creationId xmlns:p14="http://schemas.microsoft.com/office/powerpoint/2010/main" val="27209887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write out explicitly our equilibrium and compatibility equations</a:t>
            </a:r>
          </a:p>
        </p:txBody>
      </p:sp>
      <p:sp>
        <p:nvSpPr>
          <p:cNvPr id="4" name="Slide Number Placeholder 3"/>
          <p:cNvSpPr>
            <a:spLocks noGrp="1"/>
          </p:cNvSpPr>
          <p:nvPr>
            <p:ph type="sldNum" sz="quarter" idx="5"/>
          </p:nvPr>
        </p:nvSpPr>
        <p:spPr/>
        <p:txBody>
          <a:bodyPr/>
          <a:lstStyle/>
          <a:p>
            <a:fld id="{3725536A-FC34-4401-BC38-709BFC2AA466}" type="slidenum">
              <a:rPr lang="en-US" smtClean="0"/>
              <a:t>29</a:t>
            </a:fld>
            <a:endParaRPr lang="en-US"/>
          </a:p>
        </p:txBody>
      </p:sp>
    </p:spTree>
    <p:extLst>
      <p:ext uri="{BB962C8B-B14F-4D97-AF65-F5344CB8AC3E}">
        <p14:creationId xmlns:p14="http://schemas.microsoft.com/office/powerpoint/2010/main" val="1751276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Statics we solve problems like this frame where we break the system into parts and solve for all the forces at the connections. Once we have all these internal and external forces at the connections, we can solve for the  internal forces and moments (as shown in green) anywhere in the frame.</a:t>
            </a:r>
          </a:p>
        </p:txBody>
      </p:sp>
      <p:sp>
        <p:nvSpPr>
          <p:cNvPr id="4" name="Slide Number Placeholder 3"/>
          <p:cNvSpPr>
            <a:spLocks noGrp="1"/>
          </p:cNvSpPr>
          <p:nvPr>
            <p:ph type="sldNum" sz="quarter" idx="5"/>
          </p:nvPr>
        </p:nvSpPr>
        <p:spPr/>
        <p:txBody>
          <a:bodyPr/>
          <a:lstStyle/>
          <a:p>
            <a:fld id="{3725536A-FC34-4401-BC38-709BFC2AA466}" type="slidenum">
              <a:rPr lang="en-US" smtClean="0"/>
              <a:t>3</a:t>
            </a:fld>
            <a:endParaRPr lang="en-US"/>
          </a:p>
        </p:txBody>
      </p:sp>
    </p:spTree>
    <p:extLst>
      <p:ext uri="{BB962C8B-B14F-4D97-AF65-F5344CB8AC3E}">
        <p14:creationId xmlns:p14="http://schemas.microsoft.com/office/powerpoint/2010/main" val="3369173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now combine the equilibrium and compatibility equations into a set of system equations which we then solve. Shown are the solutions in MATLAB which agrees with our previous results.</a:t>
            </a:r>
          </a:p>
        </p:txBody>
      </p:sp>
      <p:sp>
        <p:nvSpPr>
          <p:cNvPr id="4" name="Slide Number Placeholder 3"/>
          <p:cNvSpPr>
            <a:spLocks noGrp="1"/>
          </p:cNvSpPr>
          <p:nvPr>
            <p:ph type="sldNum" sz="quarter" idx="5"/>
          </p:nvPr>
        </p:nvSpPr>
        <p:spPr/>
        <p:txBody>
          <a:bodyPr/>
          <a:lstStyle/>
          <a:p>
            <a:fld id="{3725536A-FC34-4401-BC38-709BFC2AA466}" type="slidenum">
              <a:rPr lang="en-US" smtClean="0"/>
              <a:t>30</a:t>
            </a:fld>
            <a:endParaRPr lang="en-US"/>
          </a:p>
        </p:txBody>
      </p:sp>
    </p:spTree>
    <p:extLst>
      <p:ext uri="{BB962C8B-B14F-4D97-AF65-F5344CB8AC3E}">
        <p14:creationId xmlns:p14="http://schemas.microsoft.com/office/powerpoint/2010/main" val="27036216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solve for the displacements, we can manipulate the deformation- free displacement equations into a relationship involving the free displacements (and one or more zeros) and the transpose of the system matrix, which we can then solve for the free displacements (and one or more zeros). Again, these agree with our previous results for those free displacements.</a:t>
            </a:r>
          </a:p>
        </p:txBody>
      </p:sp>
      <p:sp>
        <p:nvSpPr>
          <p:cNvPr id="4" name="Slide Number Placeholder 3"/>
          <p:cNvSpPr>
            <a:spLocks noGrp="1"/>
          </p:cNvSpPr>
          <p:nvPr>
            <p:ph type="sldNum" sz="quarter" idx="5"/>
          </p:nvPr>
        </p:nvSpPr>
        <p:spPr/>
        <p:txBody>
          <a:bodyPr/>
          <a:lstStyle/>
          <a:p>
            <a:fld id="{3725536A-FC34-4401-BC38-709BFC2AA466}" type="slidenum">
              <a:rPr lang="en-US" smtClean="0"/>
              <a:t>31</a:t>
            </a:fld>
            <a:endParaRPr lang="en-US"/>
          </a:p>
        </p:txBody>
      </p:sp>
    </p:spTree>
    <p:extLst>
      <p:ext uri="{BB962C8B-B14F-4D97-AF65-F5344CB8AC3E}">
        <p14:creationId xmlns:p14="http://schemas.microsoft.com/office/powerpoint/2010/main" val="31083166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summary of the steps we took in the stiffness-based and force-based finite element methods. A key element in the force-based method was obtaining the compatibility matrix, which we will discuss further next.</a:t>
            </a:r>
          </a:p>
        </p:txBody>
      </p:sp>
      <p:sp>
        <p:nvSpPr>
          <p:cNvPr id="4" name="Slide Number Placeholder 3"/>
          <p:cNvSpPr>
            <a:spLocks noGrp="1"/>
          </p:cNvSpPr>
          <p:nvPr>
            <p:ph type="sldNum" sz="quarter" idx="5"/>
          </p:nvPr>
        </p:nvSpPr>
        <p:spPr/>
        <p:txBody>
          <a:bodyPr/>
          <a:lstStyle/>
          <a:p>
            <a:fld id="{3725536A-FC34-4401-BC38-709BFC2AA466}" type="slidenum">
              <a:rPr lang="en-US" smtClean="0"/>
              <a:t>32</a:t>
            </a:fld>
            <a:endParaRPr lang="en-US"/>
          </a:p>
        </p:txBody>
      </p:sp>
    </p:spTree>
    <p:extLst>
      <p:ext uri="{BB962C8B-B14F-4D97-AF65-F5344CB8AC3E}">
        <p14:creationId xmlns:p14="http://schemas.microsoft.com/office/powerpoint/2010/main" val="23350824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Previously, we obtained the compatibility matrix by a simple physical argument. Here, we want to find a more general way to find this matrix. In the problem considered the transpose of compatibility matrix was just a column vector. That column vector was a solution to the homogeneous equations involving the reduced equilibrium matrix, i.e., a  solution of [E]{F} = 0. This is also true when [S] is a matrix. Then the columns of [S]</a:t>
            </a:r>
            <a:r>
              <a:rPr lang="en-US" baseline="30000" dirty="0"/>
              <a:t>T </a:t>
            </a:r>
            <a:r>
              <a:rPr lang="en-US" baseline="0" dirty="0"/>
              <a:t>will be one or more force vectors that satisfy those homogeneous equations. The MATLAB function null can obtain those homogeneous solutions and thus give us  the transpose of the [S] matrix directly.</a:t>
            </a:r>
          </a:p>
        </p:txBody>
      </p:sp>
      <p:sp>
        <p:nvSpPr>
          <p:cNvPr id="4" name="Slide Number Placeholder 3"/>
          <p:cNvSpPr>
            <a:spLocks noGrp="1"/>
          </p:cNvSpPr>
          <p:nvPr>
            <p:ph type="sldNum" sz="quarter" idx="5"/>
          </p:nvPr>
        </p:nvSpPr>
        <p:spPr/>
        <p:txBody>
          <a:bodyPr/>
          <a:lstStyle/>
          <a:p>
            <a:fld id="{3725536A-FC34-4401-BC38-709BFC2AA466}" type="slidenum">
              <a:rPr lang="en-US" smtClean="0"/>
              <a:t>33</a:t>
            </a:fld>
            <a:endParaRPr lang="en-US"/>
          </a:p>
        </p:txBody>
      </p:sp>
    </p:spTree>
    <p:extLst>
      <p:ext uri="{BB962C8B-B14F-4D97-AF65-F5344CB8AC3E}">
        <p14:creationId xmlns:p14="http://schemas.microsoft.com/office/powerpoint/2010/main" val="39265236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see the use of null to generate the compatibility equation for our spring problem. We can call this function with the “rational” optional argument, which gives us back the same values as we had before. If we call the null function without this argument the answer looks different because it is normalized. There is flexibility in expressing the compatibility matrix since we can combine different homogeneous solutions in many ways and still have a valid homogeneous solution.</a:t>
            </a:r>
          </a:p>
        </p:txBody>
      </p:sp>
      <p:sp>
        <p:nvSpPr>
          <p:cNvPr id="4" name="Slide Number Placeholder 3"/>
          <p:cNvSpPr>
            <a:spLocks noGrp="1"/>
          </p:cNvSpPr>
          <p:nvPr>
            <p:ph type="sldNum" sz="quarter" idx="5"/>
          </p:nvPr>
        </p:nvSpPr>
        <p:spPr/>
        <p:txBody>
          <a:bodyPr/>
          <a:lstStyle/>
          <a:p>
            <a:fld id="{3725536A-FC34-4401-BC38-709BFC2AA466}" type="slidenum">
              <a:rPr lang="en-US" smtClean="0"/>
              <a:t>34</a:t>
            </a:fld>
            <a:endParaRPr lang="en-US"/>
          </a:p>
        </p:txBody>
      </p:sp>
    </p:spTree>
    <p:extLst>
      <p:ext uri="{BB962C8B-B14F-4D97-AF65-F5344CB8AC3E}">
        <p14:creationId xmlns:p14="http://schemas.microsoft.com/office/powerpoint/2010/main" val="370786040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Thus, once we find the reduced equilibrium matrix, we only need to supply that matrix to the MATLAB null function and take the transpose of the output to get the compatibility matrix. That matrix multiplied by the flexibility matrix then gives us the additional equation(s) we need in conjunction with equilibrium to solve the problem.</a:t>
            </a:r>
          </a:p>
        </p:txBody>
      </p:sp>
      <p:sp>
        <p:nvSpPr>
          <p:cNvPr id="4" name="Slide Number Placeholder 3"/>
          <p:cNvSpPr>
            <a:spLocks noGrp="1"/>
          </p:cNvSpPr>
          <p:nvPr>
            <p:ph type="sldNum" sz="quarter" idx="5"/>
          </p:nvPr>
        </p:nvSpPr>
        <p:spPr/>
        <p:txBody>
          <a:bodyPr/>
          <a:lstStyle/>
          <a:p>
            <a:fld id="{3725536A-FC34-4401-BC38-709BFC2AA466}" type="slidenum">
              <a:rPr lang="en-US" smtClean="0"/>
              <a:t>35</a:t>
            </a:fld>
            <a:endParaRPr lang="en-US"/>
          </a:p>
        </p:txBody>
      </p:sp>
    </p:spTree>
    <p:extLst>
      <p:ext uri="{BB962C8B-B14F-4D97-AF65-F5344CB8AC3E}">
        <p14:creationId xmlns:p14="http://schemas.microsoft.com/office/powerpoint/2010/main" val="24666056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stiffness-based method we showed how to find the solution for non-zero specified displacements. Here, we will show how we can handle that case with the force-based method. In this case, however, we will not have to modify the solution process for the forces but instead we will  just modify the post-processing steps after those forces are found. To see this, go back to the deformation-displacement relations we saw we could write that relationship in terms of the specified displacements {U</a:t>
            </a:r>
            <a:r>
              <a:rPr lang="en-US" baseline="-25000" dirty="0"/>
              <a:t>s</a:t>
            </a:r>
            <a:r>
              <a:rPr lang="en-US" dirty="0"/>
              <a:t>} and the free displacements {</a:t>
            </a:r>
            <a:r>
              <a:rPr lang="en-US" dirty="0" err="1"/>
              <a:t>U</a:t>
            </a:r>
            <a:r>
              <a:rPr lang="en-US" baseline="-25000" dirty="0" err="1"/>
              <a:t>f</a:t>
            </a:r>
            <a:r>
              <a:rPr lang="en-US" dirty="0"/>
              <a:t>}, as well as the transpose of the reduced  equilibrium matrix, [E], as well as a matrix [E</a:t>
            </a:r>
            <a:r>
              <a:rPr lang="en-US" baseline="-25000" dirty="0"/>
              <a:t>R</a:t>
            </a:r>
            <a:r>
              <a:rPr lang="en-US" dirty="0"/>
              <a:t>]</a:t>
            </a:r>
            <a:r>
              <a:rPr lang="en-US" baseline="30000" dirty="0"/>
              <a:t>T</a:t>
            </a:r>
            <a:r>
              <a:rPr lang="en-US" baseline="0" dirty="0"/>
              <a:t>.</a:t>
            </a:r>
          </a:p>
        </p:txBody>
      </p:sp>
      <p:sp>
        <p:nvSpPr>
          <p:cNvPr id="4" name="Slide Number Placeholder 3"/>
          <p:cNvSpPr>
            <a:spLocks noGrp="1"/>
          </p:cNvSpPr>
          <p:nvPr>
            <p:ph type="sldNum" sz="quarter" idx="5"/>
          </p:nvPr>
        </p:nvSpPr>
        <p:spPr/>
        <p:txBody>
          <a:bodyPr/>
          <a:lstStyle/>
          <a:p>
            <a:fld id="{3725536A-FC34-4401-BC38-709BFC2AA466}" type="slidenum">
              <a:rPr lang="en-US" smtClean="0"/>
              <a:t>36</a:t>
            </a:fld>
            <a:endParaRPr lang="en-US"/>
          </a:p>
        </p:txBody>
      </p:sp>
    </p:spTree>
    <p:extLst>
      <p:ext uri="{BB962C8B-B14F-4D97-AF65-F5344CB8AC3E}">
        <p14:creationId xmlns:p14="http://schemas.microsoft.com/office/powerpoint/2010/main" val="42635599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rows in the global equilibrium matrix that we remove to obtain the reduced equilibrium matrix are related to the unknown reaction forces. Those  same rows form the columns of the matrix [E</a:t>
            </a:r>
            <a:r>
              <a:rPr lang="en-US" baseline="-25000" dirty="0"/>
              <a:t>R</a:t>
            </a:r>
            <a:r>
              <a:rPr lang="en-US" dirty="0"/>
              <a:t>]</a:t>
            </a:r>
            <a:r>
              <a:rPr lang="en-US" baseline="30000" dirty="0"/>
              <a:t>T </a:t>
            </a:r>
            <a:r>
              <a:rPr lang="en-US" baseline="0" dirty="0"/>
              <a:t>so it is easy to get this matrix from the global equilibrium matrix. Shown are the equations up to this point in terms of well-defined matrices and vectors.</a:t>
            </a:r>
          </a:p>
        </p:txBody>
      </p:sp>
      <p:sp>
        <p:nvSpPr>
          <p:cNvPr id="4" name="Slide Number Placeholder 3"/>
          <p:cNvSpPr>
            <a:spLocks noGrp="1"/>
          </p:cNvSpPr>
          <p:nvPr>
            <p:ph type="sldNum" sz="quarter" idx="5"/>
          </p:nvPr>
        </p:nvSpPr>
        <p:spPr/>
        <p:txBody>
          <a:bodyPr/>
          <a:lstStyle/>
          <a:p>
            <a:fld id="{3725536A-FC34-4401-BC38-709BFC2AA466}" type="slidenum">
              <a:rPr lang="en-US" smtClean="0"/>
              <a:t>37</a:t>
            </a:fld>
            <a:endParaRPr lang="en-US"/>
          </a:p>
        </p:txBody>
      </p:sp>
    </p:spTree>
    <p:extLst>
      <p:ext uri="{BB962C8B-B14F-4D97-AF65-F5344CB8AC3E}">
        <p14:creationId xmlns:p14="http://schemas.microsoft.com/office/powerpoint/2010/main" val="12788890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Again, if we obtain the compatibility matrix from homogeneous solutions for the reduced equilibrium matrix, we can write the compatibility equations in terms of a non-homogeneous set of equations involving the internal forces. </a:t>
            </a:r>
          </a:p>
        </p:txBody>
      </p:sp>
      <p:sp>
        <p:nvSpPr>
          <p:cNvPr id="4" name="Slide Number Placeholder 3"/>
          <p:cNvSpPr>
            <a:spLocks noGrp="1"/>
          </p:cNvSpPr>
          <p:nvPr>
            <p:ph type="sldNum" sz="quarter" idx="5"/>
          </p:nvPr>
        </p:nvSpPr>
        <p:spPr/>
        <p:txBody>
          <a:bodyPr/>
          <a:lstStyle/>
          <a:p>
            <a:fld id="{3725536A-FC34-4401-BC38-709BFC2AA466}" type="slidenum">
              <a:rPr lang="en-US" smtClean="0"/>
              <a:t>38</a:t>
            </a:fld>
            <a:endParaRPr lang="en-US"/>
          </a:p>
        </p:txBody>
      </p:sp>
    </p:spTree>
    <p:extLst>
      <p:ext uri="{BB962C8B-B14F-4D97-AF65-F5344CB8AC3E}">
        <p14:creationId xmlns:p14="http://schemas.microsoft.com/office/powerpoint/2010/main" val="42068232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Combining these compatibility equations with the reduced equilibrium equations then allows us to set up a system of equations we can solve for the internal forces. If we include the non-zero specified displacements in the post-processing to obtain the free displacements, very similar steps to those in the case of zero specified displacements allow us to obtain the free displacements (and one or more zeros).</a:t>
            </a:r>
          </a:p>
        </p:txBody>
      </p:sp>
      <p:sp>
        <p:nvSpPr>
          <p:cNvPr id="4" name="Slide Number Placeholder 3"/>
          <p:cNvSpPr>
            <a:spLocks noGrp="1"/>
          </p:cNvSpPr>
          <p:nvPr>
            <p:ph type="sldNum" sz="quarter" idx="5"/>
          </p:nvPr>
        </p:nvSpPr>
        <p:spPr/>
        <p:txBody>
          <a:bodyPr/>
          <a:lstStyle/>
          <a:p>
            <a:fld id="{3725536A-FC34-4401-BC38-709BFC2AA466}" type="slidenum">
              <a:rPr lang="en-US" smtClean="0"/>
              <a:t>39</a:t>
            </a:fld>
            <a:endParaRPr lang="en-US"/>
          </a:p>
        </p:txBody>
      </p:sp>
    </p:spTree>
    <p:extLst>
      <p:ext uri="{BB962C8B-B14F-4D97-AF65-F5344CB8AC3E}">
        <p14:creationId xmlns:p14="http://schemas.microsoft.com/office/powerpoint/2010/main" val="18393828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change the support conditions this problem is statically indeterminate, and we can solve for some but not all the forces at the connections and we therefore cannot solve for the internal forces and moments anywhere in the frame. However, if we break the entire frame into small elements and relate these internal forces and moments to the deformations of the frame, we can use this information to solve for all these internal forces and moments and for the forces at the connections. The finite element method uses this approach to solve this and much more complex problems.</a:t>
            </a:r>
          </a:p>
        </p:txBody>
      </p:sp>
      <p:sp>
        <p:nvSpPr>
          <p:cNvPr id="4" name="Slide Number Placeholder 3"/>
          <p:cNvSpPr>
            <a:spLocks noGrp="1"/>
          </p:cNvSpPr>
          <p:nvPr>
            <p:ph type="sldNum" sz="quarter" idx="5"/>
          </p:nvPr>
        </p:nvSpPr>
        <p:spPr/>
        <p:txBody>
          <a:bodyPr/>
          <a:lstStyle/>
          <a:p>
            <a:fld id="{3725536A-FC34-4401-BC38-709BFC2AA466}" type="slidenum">
              <a:rPr lang="en-US" smtClean="0"/>
              <a:t>4</a:t>
            </a:fld>
            <a:endParaRPr lang="en-US"/>
          </a:p>
        </p:txBody>
      </p:sp>
    </p:spTree>
    <p:extLst>
      <p:ext uri="{BB962C8B-B14F-4D97-AF65-F5344CB8AC3E}">
        <p14:creationId xmlns:p14="http://schemas.microsoft.com/office/powerpoint/2010/main" val="59769665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displacement-based and force-based approaches are closely related since they both arise from a more general set of equations involving the forces, displacements, and deformations. We can eliminate the forces and obtain a set of equations for the displacements, as shown here.</a:t>
            </a:r>
          </a:p>
        </p:txBody>
      </p:sp>
      <p:sp>
        <p:nvSpPr>
          <p:cNvPr id="4" name="Slide Number Placeholder 3"/>
          <p:cNvSpPr>
            <a:spLocks noGrp="1"/>
          </p:cNvSpPr>
          <p:nvPr>
            <p:ph type="sldNum" sz="quarter" idx="5"/>
          </p:nvPr>
        </p:nvSpPr>
        <p:spPr/>
        <p:txBody>
          <a:bodyPr/>
          <a:lstStyle/>
          <a:p>
            <a:fld id="{3725536A-FC34-4401-BC38-709BFC2AA466}" type="slidenum">
              <a:rPr lang="en-US" smtClean="0"/>
              <a:t>40</a:t>
            </a:fld>
            <a:endParaRPr lang="en-US"/>
          </a:p>
        </p:txBody>
      </p:sp>
    </p:spTree>
    <p:extLst>
      <p:ext uri="{BB962C8B-B14F-4D97-AF65-F5344CB8AC3E}">
        <p14:creationId xmlns:p14="http://schemas.microsoft.com/office/powerpoint/2010/main" val="31370004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Alternatively, we can reduce the problem to one involving only the forces by combining equilibrium and compatibility equations. Thus, displacement-based and force-based methods are just alternate ways of considering the same general set of equations.</a:t>
            </a:r>
          </a:p>
        </p:txBody>
      </p:sp>
      <p:sp>
        <p:nvSpPr>
          <p:cNvPr id="4" name="Slide Number Placeholder 3"/>
          <p:cNvSpPr>
            <a:spLocks noGrp="1"/>
          </p:cNvSpPr>
          <p:nvPr>
            <p:ph type="sldNum" sz="quarter" idx="5"/>
          </p:nvPr>
        </p:nvSpPr>
        <p:spPr/>
        <p:txBody>
          <a:bodyPr/>
          <a:lstStyle/>
          <a:p>
            <a:fld id="{3725536A-FC34-4401-BC38-709BFC2AA466}" type="slidenum">
              <a:rPr lang="en-US" smtClean="0"/>
              <a:t>41</a:t>
            </a:fld>
            <a:endParaRPr lang="en-US"/>
          </a:p>
        </p:txBody>
      </p:sp>
    </p:spTree>
    <p:extLst>
      <p:ext uri="{BB962C8B-B14F-4D97-AF65-F5344CB8AC3E}">
        <p14:creationId xmlns:p14="http://schemas.microsoft.com/office/powerpoint/2010/main" val="32311290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illustrate the finite element method, we are going to use a very simple problem so that we show the steps in the method with as few complications as possible. Specifically, we are going to look at a series of springs that are connected in series where one or more applied forces are applied at the spring connections and the ends of the spring system are fixed. This is a statically indeterminate problem since there are two unknown reaction forces at the fixed supports but only one equation of equilibrium. We will also let all the spring constants be the same. Although finite elements often uses virtual work ideas, here we will rely on only equilibrium and force-deformation ideas to discuss the method. </a:t>
            </a:r>
          </a:p>
        </p:txBody>
      </p:sp>
      <p:sp>
        <p:nvSpPr>
          <p:cNvPr id="4" name="Slide Number Placeholder 3"/>
          <p:cNvSpPr>
            <a:spLocks noGrp="1"/>
          </p:cNvSpPr>
          <p:nvPr>
            <p:ph type="sldNum" sz="quarter" idx="5"/>
          </p:nvPr>
        </p:nvSpPr>
        <p:spPr/>
        <p:txBody>
          <a:bodyPr/>
          <a:lstStyle/>
          <a:p>
            <a:fld id="{3725536A-FC34-4401-BC38-709BFC2AA466}" type="slidenum">
              <a:rPr lang="en-US" smtClean="0"/>
              <a:t>5</a:t>
            </a:fld>
            <a:endParaRPr lang="en-US"/>
          </a:p>
        </p:txBody>
      </p:sp>
    </p:spTree>
    <p:extLst>
      <p:ext uri="{BB962C8B-B14F-4D97-AF65-F5344CB8AC3E}">
        <p14:creationId xmlns:p14="http://schemas.microsoft.com/office/powerpoint/2010/main" val="3374039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example the elements will be the springs themselves. If we look at a single element we can relate the internal force in the spring to the elongation of the spring in terms of the displacements at the ends of the spring, which we will call nodes. We can relate this internal force to the forces at the nodes and hence write a relationship between these end forces and the displacements in terms of a </a:t>
            </a:r>
            <a:r>
              <a:rPr lang="en-US" b="1" dirty="0"/>
              <a:t>stiffness matrix </a:t>
            </a:r>
            <a:r>
              <a:rPr lang="en-US" dirty="0"/>
              <a:t>for the element that contains the spring constant.</a:t>
            </a:r>
          </a:p>
        </p:txBody>
      </p:sp>
      <p:sp>
        <p:nvSpPr>
          <p:cNvPr id="4" name="Slide Number Placeholder 3"/>
          <p:cNvSpPr>
            <a:spLocks noGrp="1"/>
          </p:cNvSpPr>
          <p:nvPr>
            <p:ph type="sldNum" sz="quarter" idx="5"/>
          </p:nvPr>
        </p:nvSpPr>
        <p:spPr/>
        <p:txBody>
          <a:bodyPr/>
          <a:lstStyle/>
          <a:p>
            <a:fld id="{3725536A-FC34-4401-BC38-709BFC2AA466}" type="slidenum">
              <a:rPr lang="en-US" smtClean="0"/>
              <a:t>6</a:t>
            </a:fld>
            <a:endParaRPr lang="en-US"/>
          </a:p>
        </p:txBody>
      </p:sp>
    </p:spTree>
    <p:extLst>
      <p:ext uri="{BB962C8B-B14F-4D97-AF65-F5344CB8AC3E}">
        <p14:creationId xmlns:p14="http://schemas.microsoft.com/office/powerpoint/2010/main" val="37775774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forces at the nodes will automatically be in equilibrium. Now we want to label the elements and the nodes which we will do here simply in a consecutive manner. Later, we will examine how to make these choices arbitrary. In this case we will have an applied force at node 4 and nodes 1 and 7 will have zero displacements. These are called the </a:t>
            </a:r>
            <a:r>
              <a:rPr lang="en-US" b="1" dirty="0"/>
              <a:t>force and displacement boundary conditions</a:t>
            </a:r>
          </a:p>
        </p:txBody>
      </p:sp>
      <p:sp>
        <p:nvSpPr>
          <p:cNvPr id="4" name="Slide Number Placeholder 3"/>
          <p:cNvSpPr>
            <a:spLocks noGrp="1"/>
          </p:cNvSpPr>
          <p:nvPr>
            <p:ph type="sldNum" sz="quarter" idx="5"/>
          </p:nvPr>
        </p:nvSpPr>
        <p:spPr/>
        <p:txBody>
          <a:bodyPr/>
          <a:lstStyle/>
          <a:p>
            <a:fld id="{3725536A-FC34-4401-BC38-709BFC2AA466}" type="slidenum">
              <a:rPr lang="en-US" smtClean="0"/>
              <a:t>7</a:t>
            </a:fld>
            <a:endParaRPr lang="en-US"/>
          </a:p>
        </p:txBody>
      </p:sp>
    </p:spTree>
    <p:extLst>
      <p:ext uri="{BB962C8B-B14F-4D97-AF65-F5344CB8AC3E}">
        <p14:creationId xmlns:p14="http://schemas.microsoft.com/office/powerpoint/2010/main" val="38827220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there are seven nodes and hence seven displacements the  </a:t>
            </a:r>
            <a:r>
              <a:rPr lang="en-US" b="1" dirty="0"/>
              <a:t>global stiffness matrix </a:t>
            </a:r>
            <a:r>
              <a:rPr lang="en-US" dirty="0"/>
              <a:t>for the entire system will be a 7x7 matrix. If we initially place all zeros in this global matrix and start adding in contributions from the element stiffness matrices, we can fill this global matrix. On the right side of this matrix will be a column vector containing one or more forces at the nodes.</a:t>
            </a:r>
          </a:p>
        </p:txBody>
      </p:sp>
      <p:sp>
        <p:nvSpPr>
          <p:cNvPr id="4" name="Slide Number Placeholder 3"/>
          <p:cNvSpPr>
            <a:spLocks noGrp="1"/>
          </p:cNvSpPr>
          <p:nvPr>
            <p:ph type="sldNum" sz="quarter" idx="5"/>
          </p:nvPr>
        </p:nvSpPr>
        <p:spPr/>
        <p:txBody>
          <a:bodyPr/>
          <a:lstStyle/>
          <a:p>
            <a:fld id="{3725536A-FC34-4401-BC38-709BFC2AA466}" type="slidenum">
              <a:rPr lang="en-US" smtClean="0"/>
              <a:t>8</a:t>
            </a:fld>
            <a:endParaRPr lang="en-US"/>
          </a:p>
        </p:txBody>
      </p:sp>
    </p:spTree>
    <p:extLst>
      <p:ext uri="{BB962C8B-B14F-4D97-AF65-F5344CB8AC3E}">
        <p14:creationId xmlns:p14="http://schemas.microsoft.com/office/powerpoint/2010/main" val="42315505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shows the global stiffness matrix when it is all filled in. As we see it is a matrix with most of its non-zero values near the diagonal. Such sparse matrices are typical of the finite element method. At the inner nodes, the sum of the end forces will vanish unless we have an applied force at that node, and at a fixed end the end force will just be the unknown reaction force at that node.</a:t>
            </a:r>
          </a:p>
        </p:txBody>
      </p:sp>
      <p:sp>
        <p:nvSpPr>
          <p:cNvPr id="4" name="Slide Number Placeholder 3"/>
          <p:cNvSpPr>
            <a:spLocks noGrp="1"/>
          </p:cNvSpPr>
          <p:nvPr>
            <p:ph type="sldNum" sz="quarter" idx="5"/>
          </p:nvPr>
        </p:nvSpPr>
        <p:spPr/>
        <p:txBody>
          <a:bodyPr/>
          <a:lstStyle/>
          <a:p>
            <a:fld id="{3725536A-FC34-4401-BC38-709BFC2AA466}" type="slidenum">
              <a:rPr lang="en-US" smtClean="0"/>
              <a:t>9</a:t>
            </a:fld>
            <a:endParaRPr lang="en-US"/>
          </a:p>
        </p:txBody>
      </p:sp>
    </p:spTree>
    <p:extLst>
      <p:ext uri="{BB962C8B-B14F-4D97-AF65-F5344CB8AC3E}">
        <p14:creationId xmlns:p14="http://schemas.microsoft.com/office/powerpoint/2010/main" val="4307710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13791-06AC-45BD-BC19-76229756CF8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D0DDAFF-2043-40ED-B235-5E53C371BCE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F71916D-115A-4192-8778-0BCB8B42A086}"/>
              </a:ext>
            </a:extLst>
          </p:cNvPr>
          <p:cNvSpPr>
            <a:spLocks noGrp="1"/>
          </p:cNvSpPr>
          <p:nvPr>
            <p:ph type="dt" sz="half" idx="10"/>
          </p:nvPr>
        </p:nvSpPr>
        <p:spPr/>
        <p:txBody>
          <a:bodyPr/>
          <a:lstStyle/>
          <a:p>
            <a:fld id="{4CD40BE2-8302-465C-A667-CE60EDC61D24}" type="datetimeFigureOut">
              <a:rPr lang="en-US" smtClean="0"/>
              <a:t>5/13/2023</a:t>
            </a:fld>
            <a:endParaRPr lang="en-US"/>
          </a:p>
        </p:txBody>
      </p:sp>
      <p:sp>
        <p:nvSpPr>
          <p:cNvPr id="5" name="Footer Placeholder 4">
            <a:extLst>
              <a:ext uri="{FF2B5EF4-FFF2-40B4-BE49-F238E27FC236}">
                <a16:creationId xmlns:a16="http://schemas.microsoft.com/office/drawing/2014/main" id="{40AF5750-0BEB-4D49-870D-4B5C62AD4E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5513BB-967B-4C34-B470-A3DCF9F7A2D4}"/>
              </a:ext>
            </a:extLst>
          </p:cNvPr>
          <p:cNvSpPr>
            <a:spLocks noGrp="1"/>
          </p:cNvSpPr>
          <p:nvPr>
            <p:ph type="sldNum" sz="quarter" idx="12"/>
          </p:nvPr>
        </p:nvSpPr>
        <p:spPr/>
        <p:txBody>
          <a:bodyPr/>
          <a:lstStyle/>
          <a:p>
            <a:fld id="{7F6AF2E8-0514-4BB2-B50B-57E0ADA2A660}" type="slidenum">
              <a:rPr lang="en-US" smtClean="0"/>
              <a:t>‹#›</a:t>
            </a:fld>
            <a:endParaRPr lang="en-US"/>
          </a:p>
        </p:txBody>
      </p:sp>
    </p:spTree>
    <p:extLst>
      <p:ext uri="{BB962C8B-B14F-4D97-AF65-F5344CB8AC3E}">
        <p14:creationId xmlns:p14="http://schemas.microsoft.com/office/powerpoint/2010/main" val="2273439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254AC-DB95-4463-8FCE-35551AEFE0F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9CC8BA4-2D4F-4BB1-AF47-7C54218ABBE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467FE5-6EF9-40D1-B69C-C076CEB6C406}"/>
              </a:ext>
            </a:extLst>
          </p:cNvPr>
          <p:cNvSpPr>
            <a:spLocks noGrp="1"/>
          </p:cNvSpPr>
          <p:nvPr>
            <p:ph type="dt" sz="half" idx="10"/>
          </p:nvPr>
        </p:nvSpPr>
        <p:spPr/>
        <p:txBody>
          <a:bodyPr/>
          <a:lstStyle/>
          <a:p>
            <a:fld id="{4CD40BE2-8302-465C-A667-CE60EDC61D24}" type="datetimeFigureOut">
              <a:rPr lang="en-US" smtClean="0"/>
              <a:t>5/13/2023</a:t>
            </a:fld>
            <a:endParaRPr lang="en-US"/>
          </a:p>
        </p:txBody>
      </p:sp>
      <p:sp>
        <p:nvSpPr>
          <p:cNvPr id="5" name="Footer Placeholder 4">
            <a:extLst>
              <a:ext uri="{FF2B5EF4-FFF2-40B4-BE49-F238E27FC236}">
                <a16:creationId xmlns:a16="http://schemas.microsoft.com/office/drawing/2014/main" id="{796D56EE-8BCC-4B3E-B686-08BDE5041D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CC36F2-B394-4228-B6E2-FAF07DCD4EC8}"/>
              </a:ext>
            </a:extLst>
          </p:cNvPr>
          <p:cNvSpPr>
            <a:spLocks noGrp="1"/>
          </p:cNvSpPr>
          <p:nvPr>
            <p:ph type="sldNum" sz="quarter" idx="12"/>
          </p:nvPr>
        </p:nvSpPr>
        <p:spPr/>
        <p:txBody>
          <a:bodyPr/>
          <a:lstStyle/>
          <a:p>
            <a:fld id="{7F6AF2E8-0514-4BB2-B50B-57E0ADA2A660}" type="slidenum">
              <a:rPr lang="en-US" smtClean="0"/>
              <a:t>‹#›</a:t>
            </a:fld>
            <a:endParaRPr lang="en-US"/>
          </a:p>
        </p:txBody>
      </p:sp>
    </p:spTree>
    <p:extLst>
      <p:ext uri="{BB962C8B-B14F-4D97-AF65-F5344CB8AC3E}">
        <p14:creationId xmlns:p14="http://schemas.microsoft.com/office/powerpoint/2010/main" val="1689533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02B8AC-3DA1-4A4F-8292-15AE5C4EDD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D8ECABD-46DA-4A7D-9E74-BCC7C36030F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0D1202-2B75-459D-BCEA-17BB5AB23167}"/>
              </a:ext>
            </a:extLst>
          </p:cNvPr>
          <p:cNvSpPr>
            <a:spLocks noGrp="1"/>
          </p:cNvSpPr>
          <p:nvPr>
            <p:ph type="dt" sz="half" idx="10"/>
          </p:nvPr>
        </p:nvSpPr>
        <p:spPr/>
        <p:txBody>
          <a:bodyPr/>
          <a:lstStyle/>
          <a:p>
            <a:fld id="{4CD40BE2-8302-465C-A667-CE60EDC61D24}" type="datetimeFigureOut">
              <a:rPr lang="en-US" smtClean="0"/>
              <a:t>5/13/2023</a:t>
            </a:fld>
            <a:endParaRPr lang="en-US"/>
          </a:p>
        </p:txBody>
      </p:sp>
      <p:sp>
        <p:nvSpPr>
          <p:cNvPr id="5" name="Footer Placeholder 4">
            <a:extLst>
              <a:ext uri="{FF2B5EF4-FFF2-40B4-BE49-F238E27FC236}">
                <a16:creationId xmlns:a16="http://schemas.microsoft.com/office/drawing/2014/main" id="{09DB7C91-E9CD-47C3-AE43-E77ED77BB5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1E6AD4-B8D3-4756-A8AC-16F6225E78E0}"/>
              </a:ext>
            </a:extLst>
          </p:cNvPr>
          <p:cNvSpPr>
            <a:spLocks noGrp="1"/>
          </p:cNvSpPr>
          <p:nvPr>
            <p:ph type="sldNum" sz="quarter" idx="12"/>
          </p:nvPr>
        </p:nvSpPr>
        <p:spPr/>
        <p:txBody>
          <a:bodyPr/>
          <a:lstStyle/>
          <a:p>
            <a:fld id="{7F6AF2E8-0514-4BB2-B50B-57E0ADA2A660}" type="slidenum">
              <a:rPr lang="en-US" smtClean="0"/>
              <a:t>‹#›</a:t>
            </a:fld>
            <a:endParaRPr lang="en-US"/>
          </a:p>
        </p:txBody>
      </p:sp>
    </p:spTree>
    <p:extLst>
      <p:ext uri="{BB962C8B-B14F-4D97-AF65-F5344CB8AC3E}">
        <p14:creationId xmlns:p14="http://schemas.microsoft.com/office/powerpoint/2010/main" val="3479369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D1BA3-2F78-4E6A-8A6A-216AA2EC2FC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B7D6E11-FB0C-40F3-B4FC-AB1239A7024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53587F-F382-4660-AC25-37D36DBB8B47}"/>
              </a:ext>
            </a:extLst>
          </p:cNvPr>
          <p:cNvSpPr>
            <a:spLocks noGrp="1"/>
          </p:cNvSpPr>
          <p:nvPr>
            <p:ph type="dt" sz="half" idx="10"/>
          </p:nvPr>
        </p:nvSpPr>
        <p:spPr/>
        <p:txBody>
          <a:bodyPr/>
          <a:lstStyle/>
          <a:p>
            <a:fld id="{4CD40BE2-8302-465C-A667-CE60EDC61D24}" type="datetimeFigureOut">
              <a:rPr lang="en-US" smtClean="0"/>
              <a:t>5/13/2023</a:t>
            </a:fld>
            <a:endParaRPr lang="en-US"/>
          </a:p>
        </p:txBody>
      </p:sp>
      <p:sp>
        <p:nvSpPr>
          <p:cNvPr id="5" name="Footer Placeholder 4">
            <a:extLst>
              <a:ext uri="{FF2B5EF4-FFF2-40B4-BE49-F238E27FC236}">
                <a16:creationId xmlns:a16="http://schemas.microsoft.com/office/drawing/2014/main" id="{98D374F0-405C-42EC-BBCC-58DA71042D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8D2B8F-6BCF-418D-A46F-556A56203F66}"/>
              </a:ext>
            </a:extLst>
          </p:cNvPr>
          <p:cNvSpPr>
            <a:spLocks noGrp="1"/>
          </p:cNvSpPr>
          <p:nvPr>
            <p:ph type="sldNum" sz="quarter" idx="12"/>
          </p:nvPr>
        </p:nvSpPr>
        <p:spPr/>
        <p:txBody>
          <a:bodyPr/>
          <a:lstStyle/>
          <a:p>
            <a:fld id="{7F6AF2E8-0514-4BB2-B50B-57E0ADA2A660}" type="slidenum">
              <a:rPr lang="en-US" smtClean="0"/>
              <a:t>‹#›</a:t>
            </a:fld>
            <a:endParaRPr lang="en-US"/>
          </a:p>
        </p:txBody>
      </p:sp>
    </p:spTree>
    <p:extLst>
      <p:ext uri="{BB962C8B-B14F-4D97-AF65-F5344CB8AC3E}">
        <p14:creationId xmlns:p14="http://schemas.microsoft.com/office/powerpoint/2010/main" val="1197705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DB6CB-AC5F-4485-932B-9D27B6ABE72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8A728E0-F9AA-426B-81F6-801BC8E2107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934B026-5495-48DB-A1D4-746A3C88F41D}"/>
              </a:ext>
            </a:extLst>
          </p:cNvPr>
          <p:cNvSpPr>
            <a:spLocks noGrp="1"/>
          </p:cNvSpPr>
          <p:nvPr>
            <p:ph type="dt" sz="half" idx="10"/>
          </p:nvPr>
        </p:nvSpPr>
        <p:spPr/>
        <p:txBody>
          <a:bodyPr/>
          <a:lstStyle/>
          <a:p>
            <a:fld id="{4CD40BE2-8302-465C-A667-CE60EDC61D24}" type="datetimeFigureOut">
              <a:rPr lang="en-US" smtClean="0"/>
              <a:t>5/13/2023</a:t>
            </a:fld>
            <a:endParaRPr lang="en-US"/>
          </a:p>
        </p:txBody>
      </p:sp>
      <p:sp>
        <p:nvSpPr>
          <p:cNvPr id="5" name="Footer Placeholder 4">
            <a:extLst>
              <a:ext uri="{FF2B5EF4-FFF2-40B4-BE49-F238E27FC236}">
                <a16:creationId xmlns:a16="http://schemas.microsoft.com/office/drawing/2014/main" id="{34EA59F5-DE19-4784-8B49-B60CF944BE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FA4AF7-F0FA-47F5-82B7-A49AB054CA8D}"/>
              </a:ext>
            </a:extLst>
          </p:cNvPr>
          <p:cNvSpPr>
            <a:spLocks noGrp="1"/>
          </p:cNvSpPr>
          <p:nvPr>
            <p:ph type="sldNum" sz="quarter" idx="12"/>
          </p:nvPr>
        </p:nvSpPr>
        <p:spPr/>
        <p:txBody>
          <a:bodyPr/>
          <a:lstStyle/>
          <a:p>
            <a:fld id="{7F6AF2E8-0514-4BB2-B50B-57E0ADA2A660}" type="slidenum">
              <a:rPr lang="en-US" smtClean="0"/>
              <a:t>‹#›</a:t>
            </a:fld>
            <a:endParaRPr lang="en-US"/>
          </a:p>
        </p:txBody>
      </p:sp>
    </p:spTree>
    <p:extLst>
      <p:ext uri="{BB962C8B-B14F-4D97-AF65-F5344CB8AC3E}">
        <p14:creationId xmlns:p14="http://schemas.microsoft.com/office/powerpoint/2010/main" val="31926644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4FD86-E7F0-4ABF-A548-31825DBCE51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8C94CA5-F2E7-4893-9190-58F2AC150C5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7F1AB04-C09C-41A2-9EBD-876F953AAA6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DA121F5-6B8B-43CD-909A-DB3AC71120C2}"/>
              </a:ext>
            </a:extLst>
          </p:cNvPr>
          <p:cNvSpPr>
            <a:spLocks noGrp="1"/>
          </p:cNvSpPr>
          <p:nvPr>
            <p:ph type="dt" sz="half" idx="10"/>
          </p:nvPr>
        </p:nvSpPr>
        <p:spPr/>
        <p:txBody>
          <a:bodyPr/>
          <a:lstStyle/>
          <a:p>
            <a:fld id="{4CD40BE2-8302-465C-A667-CE60EDC61D24}" type="datetimeFigureOut">
              <a:rPr lang="en-US" smtClean="0"/>
              <a:t>5/13/2023</a:t>
            </a:fld>
            <a:endParaRPr lang="en-US"/>
          </a:p>
        </p:txBody>
      </p:sp>
      <p:sp>
        <p:nvSpPr>
          <p:cNvPr id="6" name="Footer Placeholder 5">
            <a:extLst>
              <a:ext uri="{FF2B5EF4-FFF2-40B4-BE49-F238E27FC236}">
                <a16:creationId xmlns:a16="http://schemas.microsoft.com/office/drawing/2014/main" id="{2A0AC3D2-4BE7-4F9E-8AA0-927BA6EF52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749581-3F38-4D2A-A611-790EF8860832}"/>
              </a:ext>
            </a:extLst>
          </p:cNvPr>
          <p:cNvSpPr>
            <a:spLocks noGrp="1"/>
          </p:cNvSpPr>
          <p:nvPr>
            <p:ph type="sldNum" sz="quarter" idx="12"/>
          </p:nvPr>
        </p:nvSpPr>
        <p:spPr/>
        <p:txBody>
          <a:bodyPr/>
          <a:lstStyle/>
          <a:p>
            <a:fld id="{7F6AF2E8-0514-4BB2-B50B-57E0ADA2A660}" type="slidenum">
              <a:rPr lang="en-US" smtClean="0"/>
              <a:t>‹#›</a:t>
            </a:fld>
            <a:endParaRPr lang="en-US"/>
          </a:p>
        </p:txBody>
      </p:sp>
    </p:spTree>
    <p:extLst>
      <p:ext uri="{BB962C8B-B14F-4D97-AF65-F5344CB8AC3E}">
        <p14:creationId xmlns:p14="http://schemas.microsoft.com/office/powerpoint/2010/main" val="3490602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AC797-7ADB-43B4-BDB9-FA7AF3A570E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09BA777-2347-4F0B-A61F-A3216F549F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1BD58E5-CA94-4B3C-8F33-9675CE86907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777890E-8E3B-49F4-B62A-E2B7564FBD3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E3AFFD4-F2A9-4F9C-AD80-B60348F2FF3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B3141AE-1C41-403B-B627-438CE6FE163F}"/>
              </a:ext>
            </a:extLst>
          </p:cNvPr>
          <p:cNvSpPr>
            <a:spLocks noGrp="1"/>
          </p:cNvSpPr>
          <p:nvPr>
            <p:ph type="dt" sz="half" idx="10"/>
          </p:nvPr>
        </p:nvSpPr>
        <p:spPr/>
        <p:txBody>
          <a:bodyPr/>
          <a:lstStyle/>
          <a:p>
            <a:fld id="{4CD40BE2-8302-465C-A667-CE60EDC61D24}" type="datetimeFigureOut">
              <a:rPr lang="en-US" smtClean="0"/>
              <a:t>5/13/2023</a:t>
            </a:fld>
            <a:endParaRPr lang="en-US"/>
          </a:p>
        </p:txBody>
      </p:sp>
      <p:sp>
        <p:nvSpPr>
          <p:cNvPr id="8" name="Footer Placeholder 7">
            <a:extLst>
              <a:ext uri="{FF2B5EF4-FFF2-40B4-BE49-F238E27FC236}">
                <a16:creationId xmlns:a16="http://schemas.microsoft.com/office/drawing/2014/main" id="{7BD13567-4A48-469B-9CE8-C052D6A359B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5C376A9-6759-48BA-8D18-2EB239DBC579}"/>
              </a:ext>
            </a:extLst>
          </p:cNvPr>
          <p:cNvSpPr>
            <a:spLocks noGrp="1"/>
          </p:cNvSpPr>
          <p:nvPr>
            <p:ph type="sldNum" sz="quarter" idx="12"/>
          </p:nvPr>
        </p:nvSpPr>
        <p:spPr/>
        <p:txBody>
          <a:bodyPr/>
          <a:lstStyle/>
          <a:p>
            <a:fld id="{7F6AF2E8-0514-4BB2-B50B-57E0ADA2A660}" type="slidenum">
              <a:rPr lang="en-US" smtClean="0"/>
              <a:t>‹#›</a:t>
            </a:fld>
            <a:endParaRPr lang="en-US"/>
          </a:p>
        </p:txBody>
      </p:sp>
    </p:spTree>
    <p:extLst>
      <p:ext uri="{BB962C8B-B14F-4D97-AF65-F5344CB8AC3E}">
        <p14:creationId xmlns:p14="http://schemas.microsoft.com/office/powerpoint/2010/main" val="3835886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C6C32-E22C-436E-AD3E-2F3B2250C79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55433F7-A2B0-449E-8E76-CB237710CA79}"/>
              </a:ext>
            </a:extLst>
          </p:cNvPr>
          <p:cNvSpPr>
            <a:spLocks noGrp="1"/>
          </p:cNvSpPr>
          <p:nvPr>
            <p:ph type="dt" sz="half" idx="10"/>
          </p:nvPr>
        </p:nvSpPr>
        <p:spPr/>
        <p:txBody>
          <a:bodyPr/>
          <a:lstStyle/>
          <a:p>
            <a:fld id="{4CD40BE2-8302-465C-A667-CE60EDC61D24}" type="datetimeFigureOut">
              <a:rPr lang="en-US" smtClean="0"/>
              <a:t>5/13/2023</a:t>
            </a:fld>
            <a:endParaRPr lang="en-US"/>
          </a:p>
        </p:txBody>
      </p:sp>
      <p:sp>
        <p:nvSpPr>
          <p:cNvPr id="4" name="Footer Placeholder 3">
            <a:extLst>
              <a:ext uri="{FF2B5EF4-FFF2-40B4-BE49-F238E27FC236}">
                <a16:creationId xmlns:a16="http://schemas.microsoft.com/office/drawing/2014/main" id="{F4977EE7-E709-46C7-878B-1C83E75B503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3FA64DE-5542-44A6-89F5-5092B483566E}"/>
              </a:ext>
            </a:extLst>
          </p:cNvPr>
          <p:cNvSpPr>
            <a:spLocks noGrp="1"/>
          </p:cNvSpPr>
          <p:nvPr>
            <p:ph type="sldNum" sz="quarter" idx="12"/>
          </p:nvPr>
        </p:nvSpPr>
        <p:spPr/>
        <p:txBody>
          <a:bodyPr/>
          <a:lstStyle/>
          <a:p>
            <a:fld id="{7F6AF2E8-0514-4BB2-B50B-57E0ADA2A660}" type="slidenum">
              <a:rPr lang="en-US" smtClean="0"/>
              <a:t>‹#›</a:t>
            </a:fld>
            <a:endParaRPr lang="en-US"/>
          </a:p>
        </p:txBody>
      </p:sp>
    </p:spTree>
    <p:extLst>
      <p:ext uri="{BB962C8B-B14F-4D97-AF65-F5344CB8AC3E}">
        <p14:creationId xmlns:p14="http://schemas.microsoft.com/office/powerpoint/2010/main" val="3805458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E02162A-A985-4DDE-ABF3-2E71FA449C20}"/>
              </a:ext>
            </a:extLst>
          </p:cNvPr>
          <p:cNvSpPr>
            <a:spLocks noGrp="1"/>
          </p:cNvSpPr>
          <p:nvPr>
            <p:ph type="dt" sz="half" idx="10"/>
          </p:nvPr>
        </p:nvSpPr>
        <p:spPr/>
        <p:txBody>
          <a:bodyPr/>
          <a:lstStyle/>
          <a:p>
            <a:fld id="{4CD40BE2-8302-465C-A667-CE60EDC61D24}" type="datetimeFigureOut">
              <a:rPr lang="en-US" smtClean="0"/>
              <a:t>5/13/2023</a:t>
            </a:fld>
            <a:endParaRPr lang="en-US"/>
          </a:p>
        </p:txBody>
      </p:sp>
      <p:sp>
        <p:nvSpPr>
          <p:cNvPr id="3" name="Footer Placeholder 2">
            <a:extLst>
              <a:ext uri="{FF2B5EF4-FFF2-40B4-BE49-F238E27FC236}">
                <a16:creationId xmlns:a16="http://schemas.microsoft.com/office/drawing/2014/main" id="{3F312939-2853-40CA-970D-757F1F53174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A6B8A33-F002-4AD7-804C-2D62C9E53654}"/>
              </a:ext>
            </a:extLst>
          </p:cNvPr>
          <p:cNvSpPr>
            <a:spLocks noGrp="1"/>
          </p:cNvSpPr>
          <p:nvPr>
            <p:ph type="sldNum" sz="quarter" idx="12"/>
          </p:nvPr>
        </p:nvSpPr>
        <p:spPr/>
        <p:txBody>
          <a:bodyPr/>
          <a:lstStyle/>
          <a:p>
            <a:fld id="{7F6AF2E8-0514-4BB2-B50B-57E0ADA2A660}" type="slidenum">
              <a:rPr lang="en-US" smtClean="0"/>
              <a:t>‹#›</a:t>
            </a:fld>
            <a:endParaRPr lang="en-US"/>
          </a:p>
        </p:txBody>
      </p:sp>
    </p:spTree>
    <p:extLst>
      <p:ext uri="{BB962C8B-B14F-4D97-AF65-F5344CB8AC3E}">
        <p14:creationId xmlns:p14="http://schemas.microsoft.com/office/powerpoint/2010/main" val="1341504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CC7CB-273D-40EC-ABFE-D34231566EA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4A308D6-D977-4FF9-8D90-EF3AE1AA7B2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7F02186-D44A-4CD7-96CD-8D870CA526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F0A41AD-D838-422F-AE1F-9B2121CE0DA6}"/>
              </a:ext>
            </a:extLst>
          </p:cNvPr>
          <p:cNvSpPr>
            <a:spLocks noGrp="1"/>
          </p:cNvSpPr>
          <p:nvPr>
            <p:ph type="dt" sz="half" idx="10"/>
          </p:nvPr>
        </p:nvSpPr>
        <p:spPr/>
        <p:txBody>
          <a:bodyPr/>
          <a:lstStyle/>
          <a:p>
            <a:fld id="{4CD40BE2-8302-465C-A667-CE60EDC61D24}" type="datetimeFigureOut">
              <a:rPr lang="en-US" smtClean="0"/>
              <a:t>5/13/2023</a:t>
            </a:fld>
            <a:endParaRPr lang="en-US"/>
          </a:p>
        </p:txBody>
      </p:sp>
      <p:sp>
        <p:nvSpPr>
          <p:cNvPr id="6" name="Footer Placeholder 5">
            <a:extLst>
              <a:ext uri="{FF2B5EF4-FFF2-40B4-BE49-F238E27FC236}">
                <a16:creationId xmlns:a16="http://schemas.microsoft.com/office/drawing/2014/main" id="{E577CFC9-BE1D-4C71-8021-95BAAF540B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A69924-DD22-4DEA-966D-986B160FAD8E}"/>
              </a:ext>
            </a:extLst>
          </p:cNvPr>
          <p:cNvSpPr>
            <a:spLocks noGrp="1"/>
          </p:cNvSpPr>
          <p:nvPr>
            <p:ph type="sldNum" sz="quarter" idx="12"/>
          </p:nvPr>
        </p:nvSpPr>
        <p:spPr/>
        <p:txBody>
          <a:bodyPr/>
          <a:lstStyle/>
          <a:p>
            <a:fld id="{7F6AF2E8-0514-4BB2-B50B-57E0ADA2A660}" type="slidenum">
              <a:rPr lang="en-US" smtClean="0"/>
              <a:t>‹#›</a:t>
            </a:fld>
            <a:endParaRPr lang="en-US"/>
          </a:p>
        </p:txBody>
      </p:sp>
    </p:spTree>
    <p:extLst>
      <p:ext uri="{BB962C8B-B14F-4D97-AF65-F5344CB8AC3E}">
        <p14:creationId xmlns:p14="http://schemas.microsoft.com/office/powerpoint/2010/main" val="3953582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C906B-5FC4-4120-8410-4C72621EA79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B140514-DE9A-441E-8E2D-D2CD37E79D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6CEED1F-C4BD-42C5-9DE3-74F51E8884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DA4E9F5-11F9-4655-B2F9-F6A2E6840AF3}"/>
              </a:ext>
            </a:extLst>
          </p:cNvPr>
          <p:cNvSpPr>
            <a:spLocks noGrp="1"/>
          </p:cNvSpPr>
          <p:nvPr>
            <p:ph type="dt" sz="half" idx="10"/>
          </p:nvPr>
        </p:nvSpPr>
        <p:spPr/>
        <p:txBody>
          <a:bodyPr/>
          <a:lstStyle/>
          <a:p>
            <a:fld id="{4CD40BE2-8302-465C-A667-CE60EDC61D24}" type="datetimeFigureOut">
              <a:rPr lang="en-US" smtClean="0"/>
              <a:t>5/13/2023</a:t>
            </a:fld>
            <a:endParaRPr lang="en-US"/>
          </a:p>
        </p:txBody>
      </p:sp>
      <p:sp>
        <p:nvSpPr>
          <p:cNvPr id="6" name="Footer Placeholder 5">
            <a:extLst>
              <a:ext uri="{FF2B5EF4-FFF2-40B4-BE49-F238E27FC236}">
                <a16:creationId xmlns:a16="http://schemas.microsoft.com/office/drawing/2014/main" id="{C7BBCEF9-DE67-4E1C-A49A-F4432EC3E0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B497E3-C3D9-4436-9A09-A46CE50B2723}"/>
              </a:ext>
            </a:extLst>
          </p:cNvPr>
          <p:cNvSpPr>
            <a:spLocks noGrp="1"/>
          </p:cNvSpPr>
          <p:nvPr>
            <p:ph type="sldNum" sz="quarter" idx="12"/>
          </p:nvPr>
        </p:nvSpPr>
        <p:spPr/>
        <p:txBody>
          <a:bodyPr/>
          <a:lstStyle/>
          <a:p>
            <a:fld id="{7F6AF2E8-0514-4BB2-B50B-57E0ADA2A660}" type="slidenum">
              <a:rPr lang="en-US" smtClean="0"/>
              <a:t>‹#›</a:t>
            </a:fld>
            <a:endParaRPr lang="en-US"/>
          </a:p>
        </p:txBody>
      </p:sp>
    </p:spTree>
    <p:extLst>
      <p:ext uri="{BB962C8B-B14F-4D97-AF65-F5344CB8AC3E}">
        <p14:creationId xmlns:p14="http://schemas.microsoft.com/office/powerpoint/2010/main" val="3992421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72A29A1-63E3-4F20-BF9A-25B728F1DD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B642CC2-6AB8-45B9-96A1-5E070CA7C5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B3F99C-7964-4C44-AD01-8B16FDDBECF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D40BE2-8302-465C-A667-CE60EDC61D24}" type="datetimeFigureOut">
              <a:rPr lang="en-US" smtClean="0"/>
              <a:t>5/13/2023</a:t>
            </a:fld>
            <a:endParaRPr lang="en-US"/>
          </a:p>
        </p:txBody>
      </p:sp>
      <p:sp>
        <p:nvSpPr>
          <p:cNvPr id="5" name="Footer Placeholder 4">
            <a:extLst>
              <a:ext uri="{FF2B5EF4-FFF2-40B4-BE49-F238E27FC236}">
                <a16:creationId xmlns:a16="http://schemas.microsoft.com/office/drawing/2014/main" id="{C0BA07BB-8B75-42C3-ACC1-A5793B8600D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B0A0486-929E-4E86-BC44-A7D18558141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6AF2E8-0514-4BB2-B50B-57E0ADA2A660}" type="slidenum">
              <a:rPr lang="en-US" smtClean="0"/>
              <a:t>‹#›</a:t>
            </a:fld>
            <a:endParaRPr lang="en-US"/>
          </a:p>
        </p:txBody>
      </p:sp>
    </p:spTree>
    <p:extLst>
      <p:ext uri="{BB962C8B-B14F-4D97-AF65-F5344CB8AC3E}">
        <p14:creationId xmlns:p14="http://schemas.microsoft.com/office/powerpoint/2010/main" val="723630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oleObject" Target="../embeddings/oleObject32.bin"/><Relationship Id="rId7" Type="http://schemas.openxmlformats.org/officeDocument/2006/relationships/oleObject" Target="../embeddings/oleObject34.bin"/><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1.wmf"/><Relationship Id="rId5" Type="http://schemas.openxmlformats.org/officeDocument/2006/relationships/oleObject" Target="../embeddings/oleObject33.bin"/><Relationship Id="rId10" Type="http://schemas.openxmlformats.org/officeDocument/2006/relationships/image" Target="../media/image33.wmf"/><Relationship Id="rId4" Type="http://schemas.openxmlformats.org/officeDocument/2006/relationships/image" Target="../media/image30.wmf"/><Relationship Id="rId9" Type="http://schemas.openxmlformats.org/officeDocument/2006/relationships/oleObject" Target="../embeddings/oleObject35.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1.wmf"/></Relationships>
</file>

<file path=ppt/slides/_rels/slide12.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38.wmf"/><Relationship Id="rId3" Type="http://schemas.openxmlformats.org/officeDocument/2006/relationships/oleObject" Target="../embeddings/oleObject37.bin"/><Relationship Id="rId7" Type="http://schemas.openxmlformats.org/officeDocument/2006/relationships/oleObject" Target="../embeddings/oleObject39.bin"/><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37.wmf"/><Relationship Id="rId5" Type="http://schemas.openxmlformats.org/officeDocument/2006/relationships/oleObject" Target="../embeddings/oleObject38.bin"/><Relationship Id="rId4" Type="http://schemas.openxmlformats.org/officeDocument/2006/relationships/image" Target="../media/image36.e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40.wmf"/><Relationship Id="rId5" Type="http://schemas.openxmlformats.org/officeDocument/2006/relationships/oleObject" Target="../embeddings/oleObject41.bin"/><Relationship Id="rId4" Type="http://schemas.openxmlformats.org/officeDocument/2006/relationships/image" Target="../media/image39.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41.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42.w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10.wmf"/><Relationship Id="rId13" Type="http://schemas.openxmlformats.org/officeDocument/2006/relationships/oleObject" Target="../embeddings/oleObject15.bin"/><Relationship Id="rId18" Type="http://schemas.openxmlformats.org/officeDocument/2006/relationships/image" Target="../media/image43.wmf"/><Relationship Id="rId3" Type="http://schemas.openxmlformats.org/officeDocument/2006/relationships/oleObject" Target="../embeddings/oleObject8.bin"/><Relationship Id="rId21" Type="http://schemas.openxmlformats.org/officeDocument/2006/relationships/oleObject" Target="../embeddings/oleObject46.bin"/><Relationship Id="rId7" Type="http://schemas.openxmlformats.org/officeDocument/2006/relationships/oleObject" Target="../embeddings/oleObject10.bin"/><Relationship Id="rId12" Type="http://schemas.openxmlformats.org/officeDocument/2006/relationships/image" Target="../media/image14.wmf"/><Relationship Id="rId17" Type="http://schemas.openxmlformats.org/officeDocument/2006/relationships/oleObject" Target="../embeddings/oleObject44.bin"/><Relationship Id="rId2" Type="http://schemas.openxmlformats.org/officeDocument/2006/relationships/notesSlide" Target="../notesSlides/notesSlide22.xml"/><Relationship Id="rId16" Type="http://schemas.openxmlformats.org/officeDocument/2006/relationships/image" Target="../media/image16.wmf"/><Relationship Id="rId20" Type="http://schemas.openxmlformats.org/officeDocument/2006/relationships/image" Target="../media/image44.wmf"/><Relationship Id="rId1" Type="http://schemas.openxmlformats.org/officeDocument/2006/relationships/slideLayout" Target="../slideLayouts/slideLayout7.xml"/><Relationship Id="rId6" Type="http://schemas.openxmlformats.org/officeDocument/2006/relationships/image" Target="../media/image9.wmf"/><Relationship Id="rId11" Type="http://schemas.openxmlformats.org/officeDocument/2006/relationships/oleObject" Target="../embeddings/oleObject14.bin"/><Relationship Id="rId24" Type="http://schemas.openxmlformats.org/officeDocument/2006/relationships/image" Target="../media/image46.wmf"/><Relationship Id="rId5" Type="http://schemas.openxmlformats.org/officeDocument/2006/relationships/oleObject" Target="../embeddings/oleObject9.bin"/><Relationship Id="rId15" Type="http://schemas.openxmlformats.org/officeDocument/2006/relationships/oleObject" Target="../embeddings/oleObject16.bin"/><Relationship Id="rId23" Type="http://schemas.openxmlformats.org/officeDocument/2006/relationships/oleObject" Target="../embeddings/oleObject47.bin"/><Relationship Id="rId10" Type="http://schemas.openxmlformats.org/officeDocument/2006/relationships/image" Target="../media/image11.wmf"/><Relationship Id="rId19" Type="http://schemas.openxmlformats.org/officeDocument/2006/relationships/oleObject" Target="../embeddings/oleObject45.bin"/><Relationship Id="rId4" Type="http://schemas.openxmlformats.org/officeDocument/2006/relationships/image" Target="../media/image8.wmf"/><Relationship Id="rId9" Type="http://schemas.openxmlformats.org/officeDocument/2006/relationships/oleObject" Target="../embeddings/oleObject11.bin"/><Relationship Id="rId14" Type="http://schemas.openxmlformats.org/officeDocument/2006/relationships/image" Target="../media/image15.wmf"/><Relationship Id="rId22" Type="http://schemas.openxmlformats.org/officeDocument/2006/relationships/image" Target="../media/image45.wmf"/></Relationships>
</file>

<file path=ppt/slides/_rels/slide23.xml.rels><?xml version="1.0" encoding="UTF-8" standalone="yes"?>
<Relationships xmlns="http://schemas.openxmlformats.org/package/2006/relationships"><Relationship Id="rId8" Type="http://schemas.openxmlformats.org/officeDocument/2006/relationships/image" Target="../media/image49.wmf"/><Relationship Id="rId3" Type="http://schemas.openxmlformats.org/officeDocument/2006/relationships/oleObject" Target="../embeddings/oleObject48.bin"/><Relationship Id="rId7" Type="http://schemas.openxmlformats.org/officeDocument/2006/relationships/oleObject" Target="../embeddings/oleObject50.bin"/><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48.wmf"/><Relationship Id="rId5" Type="http://schemas.openxmlformats.org/officeDocument/2006/relationships/oleObject" Target="../embeddings/oleObject49.bin"/><Relationship Id="rId10" Type="http://schemas.openxmlformats.org/officeDocument/2006/relationships/image" Target="../media/image50.wmf"/><Relationship Id="rId4" Type="http://schemas.openxmlformats.org/officeDocument/2006/relationships/image" Target="../media/image47.wmf"/><Relationship Id="rId9" Type="http://schemas.openxmlformats.org/officeDocument/2006/relationships/oleObject" Target="../embeddings/oleObject51.bin"/></Relationships>
</file>

<file path=ppt/slides/_rels/slide24.xml.rels><?xml version="1.0" encoding="UTF-8" standalone="yes"?>
<Relationships xmlns="http://schemas.openxmlformats.org/package/2006/relationships"><Relationship Id="rId8" Type="http://schemas.openxmlformats.org/officeDocument/2006/relationships/image" Target="../media/image53.wmf"/><Relationship Id="rId13" Type="http://schemas.openxmlformats.org/officeDocument/2006/relationships/oleObject" Target="../embeddings/oleObject57.bin"/><Relationship Id="rId3" Type="http://schemas.openxmlformats.org/officeDocument/2006/relationships/oleObject" Target="../embeddings/oleObject52.bin"/><Relationship Id="rId7" Type="http://schemas.openxmlformats.org/officeDocument/2006/relationships/oleObject" Target="../embeddings/oleObject54.bin"/><Relationship Id="rId12" Type="http://schemas.openxmlformats.org/officeDocument/2006/relationships/image" Target="../media/image55.wmf"/><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52.wmf"/><Relationship Id="rId11" Type="http://schemas.openxmlformats.org/officeDocument/2006/relationships/oleObject" Target="../embeddings/oleObject56.bin"/><Relationship Id="rId5" Type="http://schemas.openxmlformats.org/officeDocument/2006/relationships/oleObject" Target="../embeddings/oleObject53.bin"/><Relationship Id="rId10" Type="http://schemas.openxmlformats.org/officeDocument/2006/relationships/image" Target="../media/image54.wmf"/><Relationship Id="rId4" Type="http://schemas.openxmlformats.org/officeDocument/2006/relationships/image" Target="../media/image51.wmf"/><Relationship Id="rId9" Type="http://schemas.openxmlformats.org/officeDocument/2006/relationships/oleObject" Target="../embeddings/oleObject55.bin"/><Relationship Id="rId14" Type="http://schemas.openxmlformats.org/officeDocument/2006/relationships/image" Target="../media/image56.wmf"/></Relationships>
</file>

<file path=ppt/slides/_rels/slide25.xml.rels><?xml version="1.0" encoding="UTF-8" standalone="yes"?>
<Relationships xmlns="http://schemas.openxmlformats.org/package/2006/relationships"><Relationship Id="rId8" Type="http://schemas.openxmlformats.org/officeDocument/2006/relationships/image" Target="../media/image58.wmf"/><Relationship Id="rId3" Type="http://schemas.openxmlformats.org/officeDocument/2006/relationships/oleObject" Target="../embeddings/oleObject58.bin"/><Relationship Id="rId7" Type="http://schemas.openxmlformats.org/officeDocument/2006/relationships/oleObject" Target="../embeddings/oleObject60.bin"/><Relationship Id="rId12" Type="http://schemas.openxmlformats.org/officeDocument/2006/relationships/image" Target="../media/image60.wmf"/><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57.wmf"/><Relationship Id="rId11" Type="http://schemas.openxmlformats.org/officeDocument/2006/relationships/oleObject" Target="../embeddings/oleObject62.bin"/><Relationship Id="rId5" Type="http://schemas.openxmlformats.org/officeDocument/2006/relationships/oleObject" Target="../embeddings/oleObject59.bin"/><Relationship Id="rId10" Type="http://schemas.openxmlformats.org/officeDocument/2006/relationships/image" Target="../media/image59.wmf"/><Relationship Id="rId4" Type="http://schemas.openxmlformats.org/officeDocument/2006/relationships/image" Target="../media/image50.wmf"/><Relationship Id="rId9" Type="http://schemas.openxmlformats.org/officeDocument/2006/relationships/oleObject" Target="../embeddings/oleObject61.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62.wmf"/><Relationship Id="rId5" Type="http://schemas.openxmlformats.org/officeDocument/2006/relationships/oleObject" Target="../embeddings/oleObject64.bin"/><Relationship Id="rId4" Type="http://schemas.openxmlformats.org/officeDocument/2006/relationships/image" Target="../media/image61.wmf"/></Relationships>
</file>

<file path=ppt/slides/_rels/slide27.xml.rels><?xml version="1.0" encoding="UTF-8" standalone="yes"?>
<Relationships xmlns="http://schemas.openxmlformats.org/package/2006/relationships"><Relationship Id="rId8" Type="http://schemas.openxmlformats.org/officeDocument/2006/relationships/image" Target="../media/image64.wmf"/><Relationship Id="rId13" Type="http://schemas.openxmlformats.org/officeDocument/2006/relationships/oleObject" Target="../embeddings/oleObject69.bin"/><Relationship Id="rId3" Type="http://schemas.openxmlformats.org/officeDocument/2006/relationships/oleObject" Target="../embeddings/oleObject58.bin"/><Relationship Id="rId7" Type="http://schemas.openxmlformats.org/officeDocument/2006/relationships/oleObject" Target="../embeddings/oleObject66.bin"/><Relationship Id="rId12" Type="http://schemas.openxmlformats.org/officeDocument/2006/relationships/image" Target="../media/image66.wmf"/><Relationship Id="rId2" Type="http://schemas.openxmlformats.org/officeDocument/2006/relationships/notesSlide" Target="../notesSlides/notesSlide27.xml"/><Relationship Id="rId16" Type="http://schemas.openxmlformats.org/officeDocument/2006/relationships/image" Target="../media/image68.wmf"/><Relationship Id="rId1" Type="http://schemas.openxmlformats.org/officeDocument/2006/relationships/slideLayout" Target="../slideLayouts/slideLayout7.xml"/><Relationship Id="rId6" Type="http://schemas.openxmlformats.org/officeDocument/2006/relationships/image" Target="../media/image63.wmf"/><Relationship Id="rId11" Type="http://schemas.openxmlformats.org/officeDocument/2006/relationships/oleObject" Target="../embeddings/oleObject68.bin"/><Relationship Id="rId5" Type="http://schemas.openxmlformats.org/officeDocument/2006/relationships/oleObject" Target="../embeddings/oleObject65.bin"/><Relationship Id="rId15" Type="http://schemas.openxmlformats.org/officeDocument/2006/relationships/oleObject" Target="../embeddings/oleObject70.bin"/><Relationship Id="rId10" Type="http://schemas.openxmlformats.org/officeDocument/2006/relationships/image" Target="../media/image65.wmf"/><Relationship Id="rId4" Type="http://schemas.openxmlformats.org/officeDocument/2006/relationships/image" Target="../media/image50.wmf"/><Relationship Id="rId9" Type="http://schemas.openxmlformats.org/officeDocument/2006/relationships/oleObject" Target="../embeddings/oleObject67.bin"/><Relationship Id="rId14" Type="http://schemas.openxmlformats.org/officeDocument/2006/relationships/image" Target="../media/image67.wmf"/></Relationships>
</file>

<file path=ppt/slides/_rels/slide28.xml.rels><?xml version="1.0" encoding="UTF-8" standalone="yes"?>
<Relationships xmlns="http://schemas.openxmlformats.org/package/2006/relationships"><Relationship Id="rId8" Type="http://schemas.openxmlformats.org/officeDocument/2006/relationships/image" Target="../media/image71.wmf"/><Relationship Id="rId13" Type="http://schemas.openxmlformats.org/officeDocument/2006/relationships/oleObject" Target="../embeddings/oleObject76.bin"/><Relationship Id="rId18" Type="http://schemas.openxmlformats.org/officeDocument/2006/relationships/image" Target="../media/image76.wmf"/><Relationship Id="rId3" Type="http://schemas.openxmlformats.org/officeDocument/2006/relationships/oleObject" Target="../embeddings/oleObject71.bin"/><Relationship Id="rId7" Type="http://schemas.openxmlformats.org/officeDocument/2006/relationships/oleObject" Target="../embeddings/oleObject73.bin"/><Relationship Id="rId12" Type="http://schemas.openxmlformats.org/officeDocument/2006/relationships/image" Target="../media/image73.wmf"/><Relationship Id="rId17" Type="http://schemas.openxmlformats.org/officeDocument/2006/relationships/oleObject" Target="../embeddings/oleObject78.bin"/><Relationship Id="rId2" Type="http://schemas.openxmlformats.org/officeDocument/2006/relationships/notesSlide" Target="../notesSlides/notesSlide28.xml"/><Relationship Id="rId16" Type="http://schemas.openxmlformats.org/officeDocument/2006/relationships/image" Target="../media/image75.wmf"/><Relationship Id="rId1" Type="http://schemas.openxmlformats.org/officeDocument/2006/relationships/slideLayout" Target="../slideLayouts/slideLayout7.xml"/><Relationship Id="rId6" Type="http://schemas.openxmlformats.org/officeDocument/2006/relationships/image" Target="../media/image70.wmf"/><Relationship Id="rId11" Type="http://schemas.openxmlformats.org/officeDocument/2006/relationships/oleObject" Target="../embeddings/oleObject75.bin"/><Relationship Id="rId5" Type="http://schemas.openxmlformats.org/officeDocument/2006/relationships/oleObject" Target="../embeddings/oleObject72.bin"/><Relationship Id="rId15" Type="http://schemas.openxmlformats.org/officeDocument/2006/relationships/oleObject" Target="../embeddings/oleObject77.bin"/><Relationship Id="rId10" Type="http://schemas.openxmlformats.org/officeDocument/2006/relationships/image" Target="../media/image72.wmf"/><Relationship Id="rId4" Type="http://schemas.openxmlformats.org/officeDocument/2006/relationships/image" Target="../media/image69.wmf"/><Relationship Id="rId9" Type="http://schemas.openxmlformats.org/officeDocument/2006/relationships/oleObject" Target="../embeddings/oleObject74.bin"/><Relationship Id="rId14" Type="http://schemas.openxmlformats.org/officeDocument/2006/relationships/image" Target="../media/image74.wmf"/></Relationships>
</file>

<file path=ppt/slides/_rels/slide29.xml.rels><?xml version="1.0" encoding="UTF-8" standalone="yes"?>
<Relationships xmlns="http://schemas.openxmlformats.org/package/2006/relationships"><Relationship Id="rId8" Type="http://schemas.openxmlformats.org/officeDocument/2006/relationships/image" Target="../media/image79.emf"/><Relationship Id="rId13" Type="http://schemas.openxmlformats.org/officeDocument/2006/relationships/oleObject" Target="../embeddings/oleObject84.bin"/><Relationship Id="rId3" Type="http://schemas.openxmlformats.org/officeDocument/2006/relationships/oleObject" Target="../embeddings/oleObject79.bin"/><Relationship Id="rId7" Type="http://schemas.openxmlformats.org/officeDocument/2006/relationships/oleObject" Target="../embeddings/oleObject81.bin"/><Relationship Id="rId12" Type="http://schemas.openxmlformats.org/officeDocument/2006/relationships/image" Target="../media/image65.wmf"/><Relationship Id="rId2" Type="http://schemas.openxmlformats.org/officeDocument/2006/relationships/notesSlide" Target="../notesSlides/notesSlide29.xml"/><Relationship Id="rId16" Type="http://schemas.openxmlformats.org/officeDocument/2006/relationships/image" Target="../media/image82.wmf"/><Relationship Id="rId1" Type="http://schemas.openxmlformats.org/officeDocument/2006/relationships/slideLayout" Target="../slideLayouts/slideLayout7.xml"/><Relationship Id="rId6" Type="http://schemas.openxmlformats.org/officeDocument/2006/relationships/image" Target="../media/image78.wmf"/><Relationship Id="rId11" Type="http://schemas.openxmlformats.org/officeDocument/2006/relationships/oleObject" Target="../embeddings/oleObject83.bin"/><Relationship Id="rId5" Type="http://schemas.openxmlformats.org/officeDocument/2006/relationships/oleObject" Target="../embeddings/oleObject80.bin"/><Relationship Id="rId15" Type="http://schemas.openxmlformats.org/officeDocument/2006/relationships/oleObject" Target="../embeddings/oleObject85.bin"/><Relationship Id="rId10" Type="http://schemas.openxmlformats.org/officeDocument/2006/relationships/image" Target="../media/image80.wmf"/><Relationship Id="rId4" Type="http://schemas.openxmlformats.org/officeDocument/2006/relationships/image" Target="../media/image77.wmf"/><Relationship Id="rId9" Type="http://schemas.openxmlformats.org/officeDocument/2006/relationships/oleObject" Target="../embeddings/oleObject82.bin"/><Relationship Id="rId14" Type="http://schemas.openxmlformats.org/officeDocument/2006/relationships/image" Target="../media/image81.w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85.wmf"/><Relationship Id="rId3" Type="http://schemas.openxmlformats.org/officeDocument/2006/relationships/oleObject" Target="../embeddings/oleObject86.bin"/><Relationship Id="rId7" Type="http://schemas.openxmlformats.org/officeDocument/2006/relationships/oleObject" Target="../embeddings/oleObject88.bin"/><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84.wmf"/><Relationship Id="rId5" Type="http://schemas.openxmlformats.org/officeDocument/2006/relationships/oleObject" Target="../embeddings/oleObject87.bin"/><Relationship Id="rId4" Type="http://schemas.openxmlformats.org/officeDocument/2006/relationships/image" Target="../media/image83.wmf"/></Relationships>
</file>

<file path=ppt/slides/_rels/slide31.xml.rels><?xml version="1.0" encoding="UTF-8" standalone="yes"?>
<Relationships xmlns="http://schemas.openxmlformats.org/package/2006/relationships"><Relationship Id="rId8" Type="http://schemas.openxmlformats.org/officeDocument/2006/relationships/image" Target="../media/image88.wmf"/><Relationship Id="rId3" Type="http://schemas.openxmlformats.org/officeDocument/2006/relationships/oleObject" Target="../embeddings/oleObject89.bin"/><Relationship Id="rId7" Type="http://schemas.openxmlformats.org/officeDocument/2006/relationships/oleObject" Target="../embeddings/oleObject91.bin"/><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87.wmf"/><Relationship Id="rId5" Type="http://schemas.openxmlformats.org/officeDocument/2006/relationships/oleObject" Target="../embeddings/oleObject90.bin"/><Relationship Id="rId10" Type="http://schemas.openxmlformats.org/officeDocument/2006/relationships/image" Target="../media/image89.wmf"/><Relationship Id="rId4" Type="http://schemas.openxmlformats.org/officeDocument/2006/relationships/image" Target="../media/image86.wmf"/><Relationship Id="rId9" Type="http://schemas.openxmlformats.org/officeDocument/2006/relationships/oleObject" Target="../embeddings/oleObject92.bin"/></Relationships>
</file>

<file path=ppt/slides/_rels/slide32.xml.rels><?xml version="1.0" encoding="UTF-8" standalone="yes"?>
<Relationships xmlns="http://schemas.openxmlformats.org/package/2006/relationships"><Relationship Id="rId8" Type="http://schemas.openxmlformats.org/officeDocument/2006/relationships/image" Target="../media/image92.wmf"/><Relationship Id="rId13" Type="http://schemas.openxmlformats.org/officeDocument/2006/relationships/oleObject" Target="../embeddings/oleObject98.bin"/><Relationship Id="rId18" Type="http://schemas.openxmlformats.org/officeDocument/2006/relationships/image" Target="../media/image97.wmf"/><Relationship Id="rId3" Type="http://schemas.openxmlformats.org/officeDocument/2006/relationships/oleObject" Target="../embeddings/oleObject93.bin"/><Relationship Id="rId21" Type="http://schemas.openxmlformats.org/officeDocument/2006/relationships/oleObject" Target="../embeddings/oleObject102.bin"/><Relationship Id="rId7" Type="http://schemas.openxmlformats.org/officeDocument/2006/relationships/oleObject" Target="../embeddings/oleObject95.bin"/><Relationship Id="rId12" Type="http://schemas.openxmlformats.org/officeDocument/2006/relationships/image" Target="../media/image94.wmf"/><Relationship Id="rId17" Type="http://schemas.openxmlformats.org/officeDocument/2006/relationships/oleObject" Target="../embeddings/oleObject100.bin"/><Relationship Id="rId2" Type="http://schemas.openxmlformats.org/officeDocument/2006/relationships/notesSlide" Target="../notesSlides/notesSlide32.xml"/><Relationship Id="rId16" Type="http://schemas.openxmlformats.org/officeDocument/2006/relationships/image" Target="../media/image96.wmf"/><Relationship Id="rId20" Type="http://schemas.openxmlformats.org/officeDocument/2006/relationships/image" Target="../media/image98.wmf"/><Relationship Id="rId1" Type="http://schemas.openxmlformats.org/officeDocument/2006/relationships/slideLayout" Target="../slideLayouts/slideLayout7.xml"/><Relationship Id="rId6" Type="http://schemas.openxmlformats.org/officeDocument/2006/relationships/image" Target="../media/image91.wmf"/><Relationship Id="rId11" Type="http://schemas.openxmlformats.org/officeDocument/2006/relationships/oleObject" Target="../embeddings/oleObject97.bin"/><Relationship Id="rId5" Type="http://schemas.openxmlformats.org/officeDocument/2006/relationships/oleObject" Target="../embeddings/oleObject94.bin"/><Relationship Id="rId15" Type="http://schemas.openxmlformats.org/officeDocument/2006/relationships/oleObject" Target="../embeddings/oleObject99.bin"/><Relationship Id="rId10" Type="http://schemas.openxmlformats.org/officeDocument/2006/relationships/image" Target="../media/image93.wmf"/><Relationship Id="rId19" Type="http://schemas.openxmlformats.org/officeDocument/2006/relationships/oleObject" Target="../embeddings/oleObject101.bin"/><Relationship Id="rId4" Type="http://schemas.openxmlformats.org/officeDocument/2006/relationships/image" Target="../media/image90.wmf"/><Relationship Id="rId9" Type="http://schemas.openxmlformats.org/officeDocument/2006/relationships/oleObject" Target="../embeddings/oleObject96.bin"/><Relationship Id="rId14" Type="http://schemas.openxmlformats.org/officeDocument/2006/relationships/image" Target="../media/image95.wmf"/><Relationship Id="rId22" Type="http://schemas.openxmlformats.org/officeDocument/2006/relationships/image" Target="../media/image99.wmf"/></Relationships>
</file>

<file path=ppt/slides/_rels/slide33.xml.rels><?xml version="1.0" encoding="UTF-8" standalone="yes"?>
<Relationships xmlns="http://schemas.openxmlformats.org/package/2006/relationships"><Relationship Id="rId8" Type="http://schemas.openxmlformats.org/officeDocument/2006/relationships/image" Target="../media/image102.wmf"/><Relationship Id="rId3" Type="http://schemas.openxmlformats.org/officeDocument/2006/relationships/oleObject" Target="../embeddings/oleObject103.bin"/><Relationship Id="rId7" Type="http://schemas.openxmlformats.org/officeDocument/2006/relationships/oleObject" Target="../embeddings/oleObject105.bin"/><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101.wmf"/><Relationship Id="rId5" Type="http://schemas.openxmlformats.org/officeDocument/2006/relationships/oleObject" Target="../embeddings/oleObject104.bin"/><Relationship Id="rId10" Type="http://schemas.openxmlformats.org/officeDocument/2006/relationships/image" Target="../media/image103.wmf"/><Relationship Id="rId4" Type="http://schemas.openxmlformats.org/officeDocument/2006/relationships/image" Target="../media/image100.wmf"/><Relationship Id="rId9" Type="http://schemas.openxmlformats.org/officeDocument/2006/relationships/oleObject" Target="../embeddings/oleObject106.bin"/></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07.bin"/><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105.wmf"/><Relationship Id="rId5" Type="http://schemas.openxmlformats.org/officeDocument/2006/relationships/oleObject" Target="../embeddings/oleObject108.bin"/><Relationship Id="rId4" Type="http://schemas.openxmlformats.org/officeDocument/2006/relationships/image" Target="../media/image104.wmf"/></Relationships>
</file>

<file path=ppt/slides/_rels/slide37.xml.rels><?xml version="1.0" encoding="UTF-8" standalone="yes"?>
<Relationships xmlns="http://schemas.openxmlformats.org/package/2006/relationships"><Relationship Id="rId8" Type="http://schemas.openxmlformats.org/officeDocument/2006/relationships/image" Target="../media/image107.wmf"/><Relationship Id="rId3" Type="http://schemas.openxmlformats.org/officeDocument/2006/relationships/oleObject" Target="../embeddings/oleObject58.bin"/><Relationship Id="rId7" Type="http://schemas.openxmlformats.org/officeDocument/2006/relationships/oleObject" Target="../embeddings/oleObject110.bin"/><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106.wmf"/><Relationship Id="rId5" Type="http://schemas.openxmlformats.org/officeDocument/2006/relationships/oleObject" Target="../embeddings/oleObject109.bin"/><Relationship Id="rId10" Type="http://schemas.openxmlformats.org/officeDocument/2006/relationships/image" Target="../media/image65.wmf"/><Relationship Id="rId4" Type="http://schemas.openxmlformats.org/officeDocument/2006/relationships/image" Target="../media/image50.wmf"/><Relationship Id="rId9" Type="http://schemas.openxmlformats.org/officeDocument/2006/relationships/oleObject" Target="../embeddings/oleObject67.bin"/></Relationships>
</file>

<file path=ppt/slides/_rels/slide38.xml.rels><?xml version="1.0" encoding="UTF-8" standalone="yes"?>
<Relationships xmlns="http://schemas.openxmlformats.org/package/2006/relationships"><Relationship Id="rId8" Type="http://schemas.openxmlformats.org/officeDocument/2006/relationships/image" Target="../media/image71.wmf"/><Relationship Id="rId13" Type="http://schemas.openxmlformats.org/officeDocument/2006/relationships/oleObject" Target="../embeddings/oleObject83.bin"/><Relationship Id="rId3" Type="http://schemas.openxmlformats.org/officeDocument/2006/relationships/oleObject" Target="../embeddings/oleObject111.bin"/><Relationship Id="rId7" Type="http://schemas.openxmlformats.org/officeDocument/2006/relationships/oleObject" Target="../embeddings/oleObject73.bin"/><Relationship Id="rId12" Type="http://schemas.openxmlformats.org/officeDocument/2006/relationships/image" Target="../media/image111.wmf"/><Relationship Id="rId2" Type="http://schemas.openxmlformats.org/officeDocument/2006/relationships/notesSlide" Target="../notesSlides/notesSlide38.xml"/><Relationship Id="rId16" Type="http://schemas.openxmlformats.org/officeDocument/2006/relationships/image" Target="../media/image112.wmf"/><Relationship Id="rId1" Type="http://schemas.openxmlformats.org/officeDocument/2006/relationships/slideLayout" Target="../slideLayouts/slideLayout7.xml"/><Relationship Id="rId6" Type="http://schemas.openxmlformats.org/officeDocument/2006/relationships/image" Target="../media/image109.wmf"/><Relationship Id="rId11" Type="http://schemas.openxmlformats.org/officeDocument/2006/relationships/oleObject" Target="../embeddings/oleObject114.bin"/><Relationship Id="rId5" Type="http://schemas.openxmlformats.org/officeDocument/2006/relationships/oleObject" Target="../embeddings/oleObject112.bin"/><Relationship Id="rId15" Type="http://schemas.openxmlformats.org/officeDocument/2006/relationships/oleObject" Target="../embeddings/oleObject115.bin"/><Relationship Id="rId10" Type="http://schemas.openxmlformats.org/officeDocument/2006/relationships/image" Target="../media/image110.wmf"/><Relationship Id="rId4" Type="http://schemas.openxmlformats.org/officeDocument/2006/relationships/image" Target="../media/image108.wmf"/><Relationship Id="rId9" Type="http://schemas.openxmlformats.org/officeDocument/2006/relationships/oleObject" Target="../embeddings/oleObject113.bin"/><Relationship Id="rId14" Type="http://schemas.openxmlformats.org/officeDocument/2006/relationships/image" Target="../media/image65.wmf"/></Relationships>
</file>

<file path=ppt/slides/_rels/slide39.xml.rels><?xml version="1.0" encoding="UTF-8" standalone="yes"?>
<Relationships xmlns="http://schemas.openxmlformats.org/package/2006/relationships"><Relationship Id="rId8" Type="http://schemas.openxmlformats.org/officeDocument/2006/relationships/image" Target="../media/image114.wmf"/><Relationship Id="rId3" Type="http://schemas.openxmlformats.org/officeDocument/2006/relationships/oleObject" Target="../embeddings/oleObject116.bin"/><Relationship Id="rId7" Type="http://schemas.openxmlformats.org/officeDocument/2006/relationships/oleObject" Target="../embeddings/oleObject117.bin"/><Relationship Id="rId12" Type="http://schemas.openxmlformats.org/officeDocument/2006/relationships/image" Target="../media/image116.wmf"/><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85.wmf"/><Relationship Id="rId11" Type="http://schemas.openxmlformats.org/officeDocument/2006/relationships/oleObject" Target="../embeddings/oleObject119.bin"/><Relationship Id="rId5" Type="http://schemas.openxmlformats.org/officeDocument/2006/relationships/oleObject" Target="../embeddings/oleObject88.bin"/><Relationship Id="rId10" Type="http://schemas.openxmlformats.org/officeDocument/2006/relationships/image" Target="../media/image115.wmf"/><Relationship Id="rId4" Type="http://schemas.openxmlformats.org/officeDocument/2006/relationships/image" Target="../media/image113.wmf"/><Relationship Id="rId9" Type="http://schemas.openxmlformats.org/officeDocument/2006/relationships/oleObject" Target="../embeddings/oleObject118.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image" Target="../media/image65.wmf"/><Relationship Id="rId13" Type="http://schemas.openxmlformats.org/officeDocument/2006/relationships/oleObject" Target="../embeddings/oleObject124.bin"/><Relationship Id="rId3" Type="http://schemas.openxmlformats.org/officeDocument/2006/relationships/oleObject" Target="../embeddings/oleObject120.bin"/><Relationship Id="rId7" Type="http://schemas.openxmlformats.org/officeDocument/2006/relationships/oleObject" Target="../embeddings/oleObject67.bin"/><Relationship Id="rId12" Type="http://schemas.openxmlformats.org/officeDocument/2006/relationships/image" Target="../media/image119.wmf"/><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64.wmf"/><Relationship Id="rId11" Type="http://schemas.openxmlformats.org/officeDocument/2006/relationships/oleObject" Target="../embeddings/oleObject123.bin"/><Relationship Id="rId5" Type="http://schemas.openxmlformats.org/officeDocument/2006/relationships/oleObject" Target="../embeddings/oleObject121.bin"/><Relationship Id="rId10" Type="http://schemas.openxmlformats.org/officeDocument/2006/relationships/image" Target="../media/image118.wmf"/><Relationship Id="rId4" Type="http://schemas.openxmlformats.org/officeDocument/2006/relationships/image" Target="../media/image117.wmf"/><Relationship Id="rId9" Type="http://schemas.openxmlformats.org/officeDocument/2006/relationships/oleObject" Target="../embeddings/oleObject122.bin"/><Relationship Id="rId14" Type="http://schemas.openxmlformats.org/officeDocument/2006/relationships/image" Target="../media/image120.wmf"/></Relationships>
</file>

<file path=ppt/slides/_rels/slide41.xml.rels><?xml version="1.0" encoding="UTF-8" standalone="yes"?>
<Relationships xmlns="http://schemas.openxmlformats.org/package/2006/relationships"><Relationship Id="rId8" Type="http://schemas.openxmlformats.org/officeDocument/2006/relationships/image" Target="../media/image65.wmf"/><Relationship Id="rId13" Type="http://schemas.openxmlformats.org/officeDocument/2006/relationships/oleObject" Target="../embeddings/oleObject129.bin"/><Relationship Id="rId3" Type="http://schemas.openxmlformats.org/officeDocument/2006/relationships/oleObject" Target="../embeddings/oleObject125.bin"/><Relationship Id="rId7" Type="http://schemas.openxmlformats.org/officeDocument/2006/relationships/oleObject" Target="../embeddings/oleObject67.bin"/><Relationship Id="rId12" Type="http://schemas.openxmlformats.org/officeDocument/2006/relationships/image" Target="../media/image122.wmf"/><Relationship Id="rId2" Type="http://schemas.openxmlformats.org/officeDocument/2006/relationships/notesSlide" Target="../notesSlides/notesSlide41.xml"/><Relationship Id="rId16" Type="http://schemas.openxmlformats.org/officeDocument/2006/relationships/image" Target="../media/image124.wmf"/><Relationship Id="rId1" Type="http://schemas.openxmlformats.org/officeDocument/2006/relationships/slideLayout" Target="../slideLayouts/slideLayout7.xml"/><Relationship Id="rId6" Type="http://schemas.openxmlformats.org/officeDocument/2006/relationships/image" Target="../media/image64.wmf"/><Relationship Id="rId11" Type="http://schemas.openxmlformats.org/officeDocument/2006/relationships/oleObject" Target="../embeddings/oleObject128.bin"/><Relationship Id="rId5" Type="http://schemas.openxmlformats.org/officeDocument/2006/relationships/oleObject" Target="../embeddings/oleObject126.bin"/><Relationship Id="rId15" Type="http://schemas.openxmlformats.org/officeDocument/2006/relationships/oleObject" Target="../embeddings/oleObject130.bin"/><Relationship Id="rId10" Type="http://schemas.openxmlformats.org/officeDocument/2006/relationships/image" Target="../media/image121.wmf"/><Relationship Id="rId4" Type="http://schemas.openxmlformats.org/officeDocument/2006/relationships/image" Target="../media/image117.wmf"/><Relationship Id="rId9" Type="http://schemas.openxmlformats.org/officeDocument/2006/relationships/oleObject" Target="../embeddings/oleObject127.bin"/><Relationship Id="rId14" Type="http://schemas.openxmlformats.org/officeDocument/2006/relationships/image" Target="../media/image123.wmf"/></Relationships>
</file>

<file path=ppt/slides/_rels/slide5.xml.rels><?xml version="1.0" encoding="UTF-8" standalone="yes"?>
<Relationships xmlns="http://schemas.openxmlformats.org/package/2006/relationships"><Relationship Id="rId8" Type="http://schemas.openxmlformats.org/officeDocument/2006/relationships/image" Target="../media/image3.w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5.wmf"/><Relationship Id="rId2" Type="http://schemas.openxmlformats.org/officeDocument/2006/relationships/notesSlide" Target="../notesSlides/notesSlide5.xml"/><Relationship Id="rId16" Type="http://schemas.openxmlformats.org/officeDocument/2006/relationships/image" Target="../media/image7.wmf"/><Relationship Id="rId1" Type="http://schemas.openxmlformats.org/officeDocument/2006/relationships/slideLayout" Target="../slideLayouts/slideLayout7.xml"/><Relationship Id="rId6" Type="http://schemas.openxmlformats.org/officeDocument/2006/relationships/image" Target="../media/image2.w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oleObject" Target="../embeddings/oleObject7.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 Id="rId14" Type="http://schemas.openxmlformats.org/officeDocument/2006/relationships/image" Target="../media/image6.wmf"/></Relationships>
</file>

<file path=ppt/slides/_rels/slide6.xml.rels><?xml version="1.0" encoding="UTF-8" standalone="yes"?>
<Relationships xmlns="http://schemas.openxmlformats.org/package/2006/relationships"><Relationship Id="rId8" Type="http://schemas.openxmlformats.org/officeDocument/2006/relationships/image" Target="../media/image10.wmf"/><Relationship Id="rId13" Type="http://schemas.openxmlformats.org/officeDocument/2006/relationships/oleObject" Target="../embeddings/oleObject13.bin"/><Relationship Id="rId18" Type="http://schemas.openxmlformats.org/officeDocument/2006/relationships/image" Target="../media/image15.wmf"/><Relationship Id="rId26" Type="http://schemas.openxmlformats.org/officeDocument/2006/relationships/oleObject" Target="../embeddings/oleObject20.bin"/><Relationship Id="rId3" Type="http://schemas.openxmlformats.org/officeDocument/2006/relationships/oleObject" Target="../embeddings/oleObject8.bin"/><Relationship Id="rId21" Type="http://schemas.openxmlformats.org/officeDocument/2006/relationships/oleObject" Target="../embeddings/oleObject17.bin"/><Relationship Id="rId7" Type="http://schemas.openxmlformats.org/officeDocument/2006/relationships/oleObject" Target="../embeddings/oleObject10.bin"/><Relationship Id="rId12" Type="http://schemas.openxmlformats.org/officeDocument/2006/relationships/image" Target="../media/image12.wmf"/><Relationship Id="rId17" Type="http://schemas.openxmlformats.org/officeDocument/2006/relationships/oleObject" Target="../embeddings/oleObject15.bin"/><Relationship Id="rId25" Type="http://schemas.openxmlformats.org/officeDocument/2006/relationships/oleObject" Target="../embeddings/oleObject19.bin"/><Relationship Id="rId2" Type="http://schemas.openxmlformats.org/officeDocument/2006/relationships/notesSlide" Target="../notesSlides/notesSlide6.xml"/><Relationship Id="rId16" Type="http://schemas.openxmlformats.org/officeDocument/2006/relationships/image" Target="../media/image14.wmf"/><Relationship Id="rId20" Type="http://schemas.openxmlformats.org/officeDocument/2006/relationships/image" Target="../media/image16.wmf"/><Relationship Id="rId29" Type="http://schemas.openxmlformats.org/officeDocument/2006/relationships/oleObject" Target="../embeddings/oleObject22.bin"/><Relationship Id="rId1" Type="http://schemas.openxmlformats.org/officeDocument/2006/relationships/slideLayout" Target="../slideLayouts/slideLayout7.xml"/><Relationship Id="rId6" Type="http://schemas.openxmlformats.org/officeDocument/2006/relationships/image" Target="../media/image9.wmf"/><Relationship Id="rId11" Type="http://schemas.openxmlformats.org/officeDocument/2006/relationships/oleObject" Target="../embeddings/oleObject12.bin"/><Relationship Id="rId24" Type="http://schemas.openxmlformats.org/officeDocument/2006/relationships/image" Target="../media/image18.wmf"/><Relationship Id="rId32" Type="http://schemas.openxmlformats.org/officeDocument/2006/relationships/image" Target="../media/image21.wmf"/><Relationship Id="rId5" Type="http://schemas.openxmlformats.org/officeDocument/2006/relationships/oleObject" Target="../embeddings/oleObject9.bin"/><Relationship Id="rId15" Type="http://schemas.openxmlformats.org/officeDocument/2006/relationships/oleObject" Target="../embeddings/oleObject14.bin"/><Relationship Id="rId23" Type="http://schemas.openxmlformats.org/officeDocument/2006/relationships/oleObject" Target="../embeddings/oleObject18.bin"/><Relationship Id="rId28" Type="http://schemas.openxmlformats.org/officeDocument/2006/relationships/image" Target="../media/image19.wmf"/><Relationship Id="rId10" Type="http://schemas.openxmlformats.org/officeDocument/2006/relationships/image" Target="../media/image11.wmf"/><Relationship Id="rId19" Type="http://schemas.openxmlformats.org/officeDocument/2006/relationships/oleObject" Target="../embeddings/oleObject16.bin"/><Relationship Id="rId31" Type="http://schemas.openxmlformats.org/officeDocument/2006/relationships/oleObject" Target="../embeddings/oleObject23.bin"/><Relationship Id="rId4" Type="http://schemas.openxmlformats.org/officeDocument/2006/relationships/image" Target="../media/image8.wmf"/><Relationship Id="rId9" Type="http://schemas.openxmlformats.org/officeDocument/2006/relationships/oleObject" Target="../embeddings/oleObject11.bin"/><Relationship Id="rId14" Type="http://schemas.openxmlformats.org/officeDocument/2006/relationships/image" Target="../media/image13.wmf"/><Relationship Id="rId22" Type="http://schemas.openxmlformats.org/officeDocument/2006/relationships/image" Target="../media/image17.wmf"/><Relationship Id="rId27" Type="http://schemas.openxmlformats.org/officeDocument/2006/relationships/oleObject" Target="../embeddings/oleObject21.bin"/><Relationship Id="rId30" Type="http://schemas.openxmlformats.org/officeDocument/2006/relationships/image" Target="../media/image20.wmf"/></Relationships>
</file>

<file path=ppt/slides/_rels/slide7.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oleObject" Target="../embeddings/oleObject24.bin"/><Relationship Id="rId7" Type="http://schemas.openxmlformats.org/officeDocument/2006/relationships/oleObject" Target="../embeddings/oleObject13.bin"/><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2.wmf"/><Relationship Id="rId5" Type="http://schemas.openxmlformats.org/officeDocument/2006/relationships/oleObject" Target="../embeddings/oleObject12.bin"/><Relationship Id="rId4" Type="http://schemas.openxmlformats.org/officeDocument/2006/relationships/image" Target="../media/image22.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4.wmf"/><Relationship Id="rId5" Type="http://schemas.openxmlformats.org/officeDocument/2006/relationships/oleObject" Target="../embeddings/oleObject26.bin"/><Relationship Id="rId4" Type="http://schemas.openxmlformats.org/officeDocument/2006/relationships/image" Target="../media/image23.wmf"/></Relationships>
</file>

<file path=ppt/slides/_rels/slide9.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oleObject" Target="../embeddings/oleObject27.bin"/><Relationship Id="rId7" Type="http://schemas.openxmlformats.org/officeDocument/2006/relationships/oleObject" Target="../embeddings/oleObject29.bin"/><Relationship Id="rId12" Type="http://schemas.openxmlformats.org/officeDocument/2006/relationships/image" Target="../media/image29.wm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6.wmf"/><Relationship Id="rId11" Type="http://schemas.openxmlformats.org/officeDocument/2006/relationships/oleObject" Target="../embeddings/oleObject31.bin"/><Relationship Id="rId5" Type="http://schemas.openxmlformats.org/officeDocument/2006/relationships/oleObject" Target="../embeddings/oleObject28.bin"/><Relationship Id="rId10"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oleObject" Target="../embeddings/oleObject30.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E194131-5F47-42E7-8366-355B53D22852}"/>
              </a:ext>
            </a:extLst>
          </p:cNvPr>
          <p:cNvSpPr txBox="1"/>
          <p:nvPr/>
        </p:nvSpPr>
        <p:spPr>
          <a:xfrm>
            <a:off x="2922683" y="2717379"/>
            <a:ext cx="5569666" cy="461665"/>
          </a:xfrm>
          <a:prstGeom prst="rect">
            <a:avLst/>
          </a:prstGeom>
          <a:noFill/>
        </p:spPr>
        <p:txBody>
          <a:bodyPr wrap="none" rtlCol="0">
            <a:spAutoFit/>
          </a:bodyPr>
          <a:lstStyle/>
          <a:p>
            <a:r>
              <a:rPr lang="en-US" sz="2400" dirty="0"/>
              <a:t>Introduction to the Finite Element Method</a:t>
            </a:r>
          </a:p>
        </p:txBody>
      </p:sp>
    </p:spTree>
    <p:extLst>
      <p:ext uri="{BB962C8B-B14F-4D97-AF65-F5344CB8AC3E}">
        <p14:creationId xmlns:p14="http://schemas.microsoft.com/office/powerpoint/2010/main" val="40458818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8B51DBC-DC53-4258-BBE2-11644996E0BF}"/>
              </a:ext>
            </a:extLst>
          </p:cNvPr>
          <p:cNvSpPr txBox="1"/>
          <p:nvPr/>
        </p:nvSpPr>
        <p:spPr>
          <a:xfrm>
            <a:off x="615883" y="168905"/>
            <a:ext cx="1226490" cy="369332"/>
          </a:xfrm>
          <a:prstGeom prst="rect">
            <a:avLst/>
          </a:prstGeom>
          <a:noFill/>
        </p:spPr>
        <p:txBody>
          <a:bodyPr wrap="none" rtlCol="0">
            <a:spAutoFit/>
          </a:bodyPr>
          <a:lstStyle/>
          <a:p>
            <a:r>
              <a:rPr lang="en-US" dirty="0"/>
              <a:t>so we have</a:t>
            </a:r>
          </a:p>
        </p:txBody>
      </p:sp>
      <p:graphicFrame>
        <p:nvGraphicFramePr>
          <p:cNvPr id="3" name="Object 2">
            <a:extLst>
              <a:ext uri="{FF2B5EF4-FFF2-40B4-BE49-F238E27FC236}">
                <a16:creationId xmlns:a16="http://schemas.microsoft.com/office/drawing/2014/main" id="{A4ADFCA1-99AF-4740-A8D7-1CDB1DD5FDFE}"/>
              </a:ext>
            </a:extLst>
          </p:cNvPr>
          <p:cNvGraphicFramePr>
            <a:graphicFrameLocks noChangeAspect="1"/>
          </p:cNvGraphicFramePr>
          <p:nvPr>
            <p:extLst>
              <p:ext uri="{D42A27DB-BD31-4B8C-83A1-F6EECF244321}">
                <p14:modId xmlns:p14="http://schemas.microsoft.com/office/powerpoint/2010/main" val="1109860684"/>
              </p:ext>
            </p:extLst>
          </p:nvPr>
        </p:nvGraphicFramePr>
        <p:xfrm>
          <a:off x="1919465" y="244476"/>
          <a:ext cx="3992936" cy="2094655"/>
        </p:xfrm>
        <a:graphic>
          <a:graphicData uri="http://schemas.openxmlformats.org/presentationml/2006/ole">
            <mc:AlternateContent xmlns:mc="http://schemas.openxmlformats.org/markup-compatibility/2006">
              <mc:Choice xmlns:v="urn:schemas-microsoft-com:vml" Requires="v">
                <p:oleObj name="Equation" r:id="rId3" imgW="3098520" imgH="1625400" progId="Equation.DSMT4">
                  <p:embed/>
                </p:oleObj>
              </mc:Choice>
              <mc:Fallback>
                <p:oleObj name="Equation" r:id="rId3" imgW="3098520" imgH="1625400" progId="Equation.DSMT4">
                  <p:embed/>
                  <p:pic>
                    <p:nvPicPr>
                      <p:cNvPr id="0" name=""/>
                      <p:cNvPicPr/>
                      <p:nvPr/>
                    </p:nvPicPr>
                    <p:blipFill>
                      <a:blip r:embed="rId4"/>
                      <a:stretch>
                        <a:fillRect/>
                      </a:stretch>
                    </p:blipFill>
                    <p:spPr>
                      <a:xfrm>
                        <a:off x="1919465" y="244476"/>
                        <a:ext cx="3992936" cy="2094655"/>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78381CB5-83F6-4814-8520-C4C0C836C89C}"/>
              </a:ext>
            </a:extLst>
          </p:cNvPr>
          <p:cNvSpPr txBox="1"/>
          <p:nvPr/>
        </p:nvSpPr>
        <p:spPr>
          <a:xfrm>
            <a:off x="320809" y="2540118"/>
            <a:ext cx="9468256" cy="1200329"/>
          </a:xfrm>
          <a:prstGeom prst="rect">
            <a:avLst/>
          </a:prstGeom>
          <a:noFill/>
        </p:spPr>
        <p:txBody>
          <a:bodyPr wrap="square" rtlCol="0">
            <a:spAutoFit/>
          </a:bodyPr>
          <a:lstStyle/>
          <a:p>
            <a:r>
              <a:rPr lang="en-US" dirty="0"/>
              <a:t>We want to solve for the nodal displacements. Once we know those displacements, we can find the forces in the springs. But to do this we must first apply the known boundary conditions on the displacements U</a:t>
            </a:r>
            <a:r>
              <a:rPr lang="en-US" baseline="-25000" dirty="0"/>
              <a:t>1</a:t>
            </a:r>
            <a:r>
              <a:rPr lang="en-US" dirty="0"/>
              <a:t> = U</a:t>
            </a:r>
            <a:r>
              <a:rPr lang="en-US" baseline="-25000" dirty="0"/>
              <a:t>7 </a:t>
            </a:r>
            <a:r>
              <a:rPr lang="en-US" dirty="0"/>
              <a:t>=0 . We can do this by eliminating the first and seventh rows and columns in the above matrix  and the first and seventh components of {U</a:t>
            </a:r>
            <a:r>
              <a:rPr lang="en-US" baseline="-25000" dirty="0"/>
              <a:t>g</a:t>
            </a:r>
            <a:r>
              <a:rPr lang="en-US" dirty="0"/>
              <a:t>} and {P</a:t>
            </a:r>
            <a:r>
              <a:rPr lang="en-US" baseline="-25000" dirty="0"/>
              <a:t>g</a:t>
            </a:r>
            <a:r>
              <a:rPr lang="en-US" dirty="0"/>
              <a:t>} , giving</a:t>
            </a:r>
          </a:p>
        </p:txBody>
      </p:sp>
      <p:graphicFrame>
        <p:nvGraphicFramePr>
          <p:cNvPr id="5" name="Object 4">
            <a:extLst>
              <a:ext uri="{FF2B5EF4-FFF2-40B4-BE49-F238E27FC236}">
                <a16:creationId xmlns:a16="http://schemas.microsoft.com/office/drawing/2014/main" id="{52896FF5-21B6-423C-92BF-41019BAA3F77}"/>
              </a:ext>
            </a:extLst>
          </p:cNvPr>
          <p:cNvGraphicFramePr>
            <a:graphicFrameLocks noChangeAspect="1"/>
          </p:cNvGraphicFramePr>
          <p:nvPr>
            <p:extLst>
              <p:ext uri="{D42A27DB-BD31-4B8C-83A1-F6EECF244321}">
                <p14:modId xmlns:p14="http://schemas.microsoft.com/office/powerpoint/2010/main" val="4225550327"/>
              </p:ext>
            </p:extLst>
          </p:nvPr>
        </p:nvGraphicFramePr>
        <p:xfrm>
          <a:off x="2678820" y="3814768"/>
          <a:ext cx="3233581" cy="1525587"/>
        </p:xfrm>
        <a:graphic>
          <a:graphicData uri="http://schemas.openxmlformats.org/presentationml/2006/ole">
            <mc:AlternateContent xmlns:mc="http://schemas.openxmlformats.org/markup-compatibility/2006">
              <mc:Choice xmlns:v="urn:schemas-microsoft-com:vml" Requires="v">
                <p:oleObj name="Equation" r:id="rId5" imgW="2476440" imgH="1168200" progId="Equation.DSMT4">
                  <p:embed/>
                </p:oleObj>
              </mc:Choice>
              <mc:Fallback>
                <p:oleObj name="Equation" r:id="rId5" imgW="2476440" imgH="1168200" progId="Equation.DSMT4">
                  <p:embed/>
                  <p:pic>
                    <p:nvPicPr>
                      <p:cNvPr id="0" name=""/>
                      <p:cNvPicPr/>
                      <p:nvPr/>
                    </p:nvPicPr>
                    <p:blipFill>
                      <a:blip r:embed="rId6"/>
                      <a:stretch>
                        <a:fillRect/>
                      </a:stretch>
                    </p:blipFill>
                    <p:spPr>
                      <a:xfrm>
                        <a:off x="2678820" y="3814768"/>
                        <a:ext cx="3233581" cy="1525587"/>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10283DBE-30C1-41BF-B719-DC2CDEA51530}"/>
              </a:ext>
            </a:extLst>
          </p:cNvPr>
          <p:cNvSpPr txBox="1"/>
          <p:nvPr/>
        </p:nvSpPr>
        <p:spPr>
          <a:xfrm>
            <a:off x="320809" y="5645752"/>
            <a:ext cx="4353756" cy="369332"/>
          </a:xfrm>
          <a:prstGeom prst="rect">
            <a:avLst/>
          </a:prstGeom>
          <a:noFill/>
        </p:spPr>
        <p:txBody>
          <a:bodyPr wrap="none" rtlCol="0">
            <a:spAutoFit/>
          </a:bodyPr>
          <a:lstStyle/>
          <a:p>
            <a:r>
              <a:rPr lang="en-US" dirty="0"/>
              <a:t>which we can write in matrix-vector form as </a:t>
            </a:r>
          </a:p>
        </p:txBody>
      </p:sp>
      <p:sp>
        <p:nvSpPr>
          <p:cNvPr id="9" name="TextBox 8">
            <a:extLst>
              <a:ext uri="{FF2B5EF4-FFF2-40B4-BE49-F238E27FC236}">
                <a16:creationId xmlns:a16="http://schemas.microsoft.com/office/drawing/2014/main" id="{29B91BB7-AA6B-45DC-9B4D-6EC48C39B889}"/>
              </a:ext>
            </a:extLst>
          </p:cNvPr>
          <p:cNvSpPr txBox="1"/>
          <p:nvPr/>
        </p:nvSpPr>
        <p:spPr>
          <a:xfrm>
            <a:off x="354178" y="6063376"/>
            <a:ext cx="8504071" cy="646331"/>
          </a:xfrm>
          <a:prstGeom prst="rect">
            <a:avLst/>
          </a:prstGeom>
          <a:noFill/>
        </p:spPr>
        <p:txBody>
          <a:bodyPr wrap="square" rtlCol="0">
            <a:spAutoFit/>
          </a:bodyPr>
          <a:lstStyle/>
          <a:p>
            <a:r>
              <a:rPr lang="en-US" dirty="0"/>
              <a:t>where [K] is a stiffness matrix for the reduced system, {</a:t>
            </a:r>
            <a:r>
              <a:rPr lang="en-US" dirty="0" err="1"/>
              <a:t>U</a:t>
            </a:r>
            <a:r>
              <a:rPr lang="en-US" baseline="-25000" dirty="0" err="1"/>
              <a:t>f</a:t>
            </a:r>
            <a:r>
              <a:rPr lang="en-US" dirty="0"/>
              <a:t>} is a vector of all the unknown “free” nodal displacements,  and {P} is a vector of all the known applied forces.</a:t>
            </a:r>
          </a:p>
        </p:txBody>
      </p:sp>
      <p:sp>
        <p:nvSpPr>
          <p:cNvPr id="10" name="TextBox 9">
            <a:extLst>
              <a:ext uri="{FF2B5EF4-FFF2-40B4-BE49-F238E27FC236}">
                <a16:creationId xmlns:a16="http://schemas.microsoft.com/office/drawing/2014/main" id="{962E6702-1112-4CC0-BBBF-2A30AC1633E9}"/>
              </a:ext>
            </a:extLst>
          </p:cNvPr>
          <p:cNvSpPr txBox="1"/>
          <p:nvPr/>
        </p:nvSpPr>
        <p:spPr>
          <a:xfrm>
            <a:off x="6423295" y="538237"/>
            <a:ext cx="4095345" cy="646331"/>
          </a:xfrm>
          <a:prstGeom prst="rect">
            <a:avLst/>
          </a:prstGeom>
          <a:noFill/>
        </p:spPr>
        <p:txBody>
          <a:bodyPr wrap="square" rtlCol="0">
            <a:spAutoFit/>
          </a:bodyPr>
          <a:lstStyle/>
          <a:p>
            <a:r>
              <a:rPr lang="en-US" dirty="0"/>
              <a:t>which we can write in matrix-vector form</a:t>
            </a:r>
          </a:p>
          <a:p>
            <a:r>
              <a:rPr lang="en-US" dirty="0"/>
              <a:t>as</a:t>
            </a:r>
          </a:p>
        </p:txBody>
      </p:sp>
      <p:graphicFrame>
        <p:nvGraphicFramePr>
          <p:cNvPr id="11" name="Object 10">
            <a:extLst>
              <a:ext uri="{FF2B5EF4-FFF2-40B4-BE49-F238E27FC236}">
                <a16:creationId xmlns:a16="http://schemas.microsoft.com/office/drawing/2014/main" id="{A7EC8530-C41E-4EB6-A880-06E63F55DB35}"/>
              </a:ext>
            </a:extLst>
          </p:cNvPr>
          <p:cNvGraphicFramePr>
            <a:graphicFrameLocks noChangeAspect="1"/>
          </p:cNvGraphicFramePr>
          <p:nvPr>
            <p:extLst>
              <p:ext uri="{D42A27DB-BD31-4B8C-83A1-F6EECF244321}">
                <p14:modId xmlns:p14="http://schemas.microsoft.com/office/powerpoint/2010/main" val="2658008777"/>
              </p:ext>
            </p:extLst>
          </p:nvPr>
        </p:nvGraphicFramePr>
        <p:xfrm>
          <a:off x="6774165" y="1184568"/>
          <a:ext cx="1898492" cy="480078"/>
        </p:xfrm>
        <a:graphic>
          <a:graphicData uri="http://schemas.openxmlformats.org/presentationml/2006/ole">
            <mc:AlternateContent xmlns:mc="http://schemas.openxmlformats.org/markup-compatibility/2006">
              <mc:Choice xmlns:v="urn:schemas-microsoft-com:vml" Requires="v">
                <p:oleObj name="Equation" r:id="rId7" imgW="1104840" imgH="279360" progId="Equation.DSMT4">
                  <p:embed/>
                </p:oleObj>
              </mc:Choice>
              <mc:Fallback>
                <p:oleObj name="Equation" r:id="rId7" imgW="1104840" imgH="279360" progId="Equation.DSMT4">
                  <p:embed/>
                  <p:pic>
                    <p:nvPicPr>
                      <p:cNvPr id="0" name=""/>
                      <p:cNvPicPr/>
                      <p:nvPr/>
                    </p:nvPicPr>
                    <p:blipFill>
                      <a:blip r:embed="rId8"/>
                      <a:stretch>
                        <a:fillRect/>
                      </a:stretch>
                    </p:blipFill>
                    <p:spPr>
                      <a:xfrm>
                        <a:off x="6774165" y="1184568"/>
                        <a:ext cx="1898492" cy="480078"/>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2FEA6C72-CCCC-451A-ABEC-79608534858D}"/>
              </a:ext>
            </a:extLst>
          </p:cNvPr>
          <p:cNvSpPr txBox="1"/>
          <p:nvPr/>
        </p:nvSpPr>
        <p:spPr>
          <a:xfrm>
            <a:off x="6177128" y="1776352"/>
            <a:ext cx="4294493" cy="646331"/>
          </a:xfrm>
          <a:prstGeom prst="rect">
            <a:avLst/>
          </a:prstGeom>
          <a:noFill/>
        </p:spPr>
        <p:txBody>
          <a:bodyPr wrap="square" rtlCol="0">
            <a:spAutoFit/>
          </a:bodyPr>
          <a:lstStyle/>
          <a:p>
            <a:r>
              <a:rPr lang="en-US" dirty="0"/>
              <a:t>in terms of a global stiffness matrix, and global vectors of displacements and loads</a:t>
            </a:r>
          </a:p>
        </p:txBody>
      </p:sp>
      <p:graphicFrame>
        <p:nvGraphicFramePr>
          <p:cNvPr id="7" name="Object 6">
            <a:extLst>
              <a:ext uri="{FF2B5EF4-FFF2-40B4-BE49-F238E27FC236}">
                <a16:creationId xmlns:a16="http://schemas.microsoft.com/office/drawing/2014/main" id="{D791EA41-847B-AB59-B1A0-23B2BDCB9685}"/>
              </a:ext>
            </a:extLst>
          </p:cNvPr>
          <p:cNvGraphicFramePr>
            <a:graphicFrameLocks noChangeAspect="1"/>
          </p:cNvGraphicFramePr>
          <p:nvPr>
            <p:extLst>
              <p:ext uri="{D42A27DB-BD31-4B8C-83A1-F6EECF244321}">
                <p14:modId xmlns:p14="http://schemas.microsoft.com/office/powerpoint/2010/main" val="2104800723"/>
              </p:ext>
            </p:extLst>
          </p:nvPr>
        </p:nvGraphicFramePr>
        <p:xfrm>
          <a:off x="4617348" y="5667540"/>
          <a:ext cx="1303611" cy="377361"/>
        </p:xfrm>
        <a:graphic>
          <a:graphicData uri="http://schemas.openxmlformats.org/presentationml/2006/ole">
            <mc:AlternateContent xmlns:mc="http://schemas.openxmlformats.org/markup-compatibility/2006">
              <mc:Choice xmlns:v="urn:schemas-microsoft-com:vml" Requires="v">
                <p:oleObj name="Equation" r:id="rId9" imgW="965160" imgH="279360" progId="Equation.DSMT4">
                  <p:embed/>
                </p:oleObj>
              </mc:Choice>
              <mc:Fallback>
                <p:oleObj name="Equation" r:id="rId9" imgW="965160" imgH="279360" progId="Equation.DSMT4">
                  <p:embed/>
                  <p:pic>
                    <p:nvPicPr>
                      <p:cNvPr id="0" name=""/>
                      <p:cNvPicPr/>
                      <p:nvPr/>
                    </p:nvPicPr>
                    <p:blipFill>
                      <a:blip r:embed="rId10"/>
                      <a:stretch>
                        <a:fillRect/>
                      </a:stretch>
                    </p:blipFill>
                    <p:spPr>
                      <a:xfrm>
                        <a:off x="4617348" y="5667540"/>
                        <a:ext cx="1303611" cy="377361"/>
                      </a:xfrm>
                      <a:prstGeom prst="rect">
                        <a:avLst/>
                      </a:prstGeom>
                    </p:spPr>
                  </p:pic>
                </p:oleObj>
              </mc:Fallback>
            </mc:AlternateContent>
          </a:graphicData>
        </a:graphic>
      </p:graphicFrame>
    </p:spTree>
    <p:extLst>
      <p:ext uri="{BB962C8B-B14F-4D97-AF65-F5344CB8AC3E}">
        <p14:creationId xmlns:p14="http://schemas.microsoft.com/office/powerpoint/2010/main" val="13424506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35E86DCF-D830-4811-9C28-A577B433D2A0}"/>
              </a:ext>
            </a:extLst>
          </p:cNvPr>
          <p:cNvGraphicFramePr>
            <a:graphicFrameLocks noChangeAspect="1"/>
          </p:cNvGraphicFramePr>
          <p:nvPr>
            <p:extLst>
              <p:ext uri="{D42A27DB-BD31-4B8C-83A1-F6EECF244321}">
                <p14:modId xmlns:p14="http://schemas.microsoft.com/office/powerpoint/2010/main" val="999432773"/>
              </p:ext>
            </p:extLst>
          </p:nvPr>
        </p:nvGraphicFramePr>
        <p:xfrm>
          <a:off x="2602784" y="176154"/>
          <a:ext cx="3233581" cy="1525587"/>
        </p:xfrm>
        <a:graphic>
          <a:graphicData uri="http://schemas.openxmlformats.org/presentationml/2006/ole">
            <mc:AlternateContent xmlns:mc="http://schemas.openxmlformats.org/markup-compatibility/2006">
              <mc:Choice xmlns:v="urn:schemas-microsoft-com:vml" Requires="v">
                <p:oleObj name="Equation" r:id="rId3" imgW="2476440" imgH="1168200" progId="Equation.DSMT4">
                  <p:embed/>
                </p:oleObj>
              </mc:Choice>
              <mc:Fallback>
                <p:oleObj name="Equation" r:id="rId3" imgW="2476440" imgH="1168200" progId="Equation.DSMT4">
                  <p:embed/>
                  <p:pic>
                    <p:nvPicPr>
                      <p:cNvPr id="5" name="Object 4">
                        <a:extLst>
                          <a:ext uri="{FF2B5EF4-FFF2-40B4-BE49-F238E27FC236}">
                            <a16:creationId xmlns:a16="http://schemas.microsoft.com/office/drawing/2014/main" id="{52896FF5-21B6-423C-92BF-41019BAA3F77}"/>
                          </a:ext>
                        </a:extLst>
                      </p:cNvPr>
                      <p:cNvPicPr/>
                      <p:nvPr/>
                    </p:nvPicPr>
                    <p:blipFill>
                      <a:blip r:embed="rId4"/>
                      <a:stretch>
                        <a:fillRect/>
                      </a:stretch>
                    </p:blipFill>
                    <p:spPr>
                      <a:xfrm>
                        <a:off x="2602784" y="176154"/>
                        <a:ext cx="3233581" cy="1525587"/>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33D3EB24-7DB7-4CA1-BBF8-87790CB2D4F3}"/>
              </a:ext>
            </a:extLst>
          </p:cNvPr>
          <p:cNvSpPr txBox="1"/>
          <p:nvPr/>
        </p:nvSpPr>
        <p:spPr>
          <a:xfrm>
            <a:off x="819150" y="1745633"/>
            <a:ext cx="8782050" cy="1477328"/>
          </a:xfrm>
          <a:prstGeom prst="rect">
            <a:avLst/>
          </a:prstGeom>
          <a:noFill/>
        </p:spPr>
        <p:txBody>
          <a:bodyPr wrap="square" rtlCol="0">
            <a:spAutoFit/>
          </a:bodyPr>
          <a:lstStyle/>
          <a:p>
            <a:r>
              <a:rPr lang="en-US" dirty="0"/>
              <a:t>Now, lets solve this system in </a:t>
            </a:r>
            <a:r>
              <a:rPr lang="en-US" dirty="0" err="1"/>
              <a:t>Matlab</a:t>
            </a:r>
            <a:r>
              <a:rPr lang="en-US" dirty="0"/>
              <a:t>. It is easy to generate this K matrix with the MATLAB </a:t>
            </a:r>
            <a:r>
              <a:rPr lang="en-US" dirty="0" err="1"/>
              <a:t>diag</a:t>
            </a:r>
            <a:r>
              <a:rPr lang="en-US" dirty="0"/>
              <a:t> function (later we will show how to assemble this matrix in MATLAB from the element stiffnesses). We place all the elements of the main diagonal in a vector D, and the elements above the main diagonal in the vector U and the elements below the main diagonal in the vector L and then use the </a:t>
            </a:r>
            <a:r>
              <a:rPr lang="en-US" dirty="0" err="1"/>
              <a:t>diag</a:t>
            </a:r>
            <a:r>
              <a:rPr lang="en-US" dirty="0"/>
              <a:t> function:</a:t>
            </a:r>
          </a:p>
        </p:txBody>
      </p:sp>
      <p:sp>
        <p:nvSpPr>
          <p:cNvPr id="7" name="TextBox 6">
            <a:extLst>
              <a:ext uri="{FF2B5EF4-FFF2-40B4-BE49-F238E27FC236}">
                <a16:creationId xmlns:a16="http://schemas.microsoft.com/office/drawing/2014/main" id="{6B728080-E3A2-4FA8-86B4-49D150BAB82B}"/>
              </a:ext>
            </a:extLst>
          </p:cNvPr>
          <p:cNvSpPr txBox="1"/>
          <p:nvPr/>
        </p:nvSpPr>
        <p:spPr>
          <a:xfrm>
            <a:off x="1733550" y="3244995"/>
            <a:ext cx="6096000" cy="3416320"/>
          </a:xfrm>
          <a:prstGeom prst="rect">
            <a:avLst/>
          </a:prstGeom>
          <a:noFill/>
        </p:spPr>
        <p:txBody>
          <a:bodyPr wrap="square">
            <a:spAutoFit/>
          </a:bodyPr>
          <a:lstStyle/>
          <a:p>
            <a:r>
              <a:rPr lang="en-US" dirty="0"/>
              <a:t>k=400;</a:t>
            </a:r>
          </a:p>
          <a:p>
            <a:r>
              <a:rPr lang="nl-NL" dirty="0"/>
              <a:t>U = -k*ones(1,4);</a:t>
            </a:r>
          </a:p>
          <a:p>
            <a:r>
              <a:rPr lang="nl-NL" dirty="0"/>
              <a:t>L = -k*ones(1,4);</a:t>
            </a:r>
          </a:p>
          <a:p>
            <a:r>
              <a:rPr lang="nl-NL" dirty="0"/>
              <a:t>D = 2*k*ones(1,5);</a:t>
            </a:r>
          </a:p>
          <a:p>
            <a:r>
              <a:rPr lang="nl-NL" dirty="0"/>
              <a:t>K = diag(D,0) + diag(U,1) +diag(L,-1)</a:t>
            </a:r>
          </a:p>
          <a:p>
            <a:endParaRPr lang="nl-NL" dirty="0"/>
          </a:p>
          <a:p>
            <a:r>
              <a:rPr lang="nl-NL" dirty="0"/>
              <a:t>K =</a:t>
            </a:r>
          </a:p>
          <a:p>
            <a:r>
              <a:rPr lang="nl-NL" dirty="0"/>
              <a:t>   800  -400     0        0     0</a:t>
            </a:r>
          </a:p>
          <a:p>
            <a:r>
              <a:rPr lang="nl-NL" dirty="0"/>
              <a:t>  -400   800  -400     0     0</a:t>
            </a:r>
          </a:p>
          <a:p>
            <a:r>
              <a:rPr lang="nl-NL" dirty="0"/>
              <a:t>     0  -400   800  -400     0</a:t>
            </a:r>
          </a:p>
          <a:p>
            <a:r>
              <a:rPr lang="nl-NL" dirty="0"/>
              <a:t>     0     0  -400   800  -400</a:t>
            </a:r>
          </a:p>
          <a:p>
            <a:r>
              <a:rPr lang="nl-NL" dirty="0"/>
              <a:t>     0     0     0  -400      800</a:t>
            </a:r>
            <a:endParaRPr lang="en-US" dirty="0"/>
          </a:p>
        </p:txBody>
      </p:sp>
    </p:spTree>
    <p:extLst>
      <p:ext uri="{BB962C8B-B14F-4D97-AF65-F5344CB8AC3E}">
        <p14:creationId xmlns:p14="http://schemas.microsoft.com/office/powerpoint/2010/main" val="8576927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639B88-BF59-49B1-8508-62DD15882F3A}"/>
              </a:ext>
            </a:extLst>
          </p:cNvPr>
          <p:cNvSpPr txBox="1"/>
          <p:nvPr/>
        </p:nvSpPr>
        <p:spPr>
          <a:xfrm>
            <a:off x="771525" y="361950"/>
            <a:ext cx="7330661" cy="369332"/>
          </a:xfrm>
          <a:prstGeom prst="rect">
            <a:avLst/>
          </a:prstGeom>
          <a:noFill/>
        </p:spPr>
        <p:txBody>
          <a:bodyPr wrap="none" rtlCol="0">
            <a:spAutoFit/>
          </a:bodyPr>
          <a:lstStyle/>
          <a:p>
            <a:r>
              <a:rPr lang="en-US" dirty="0"/>
              <a:t>Now, generate the known forces vector and solve for the free displacements.</a:t>
            </a:r>
          </a:p>
        </p:txBody>
      </p:sp>
      <p:sp>
        <p:nvSpPr>
          <p:cNvPr id="4" name="TextBox 3">
            <a:extLst>
              <a:ext uri="{FF2B5EF4-FFF2-40B4-BE49-F238E27FC236}">
                <a16:creationId xmlns:a16="http://schemas.microsoft.com/office/drawing/2014/main" id="{7F521CE7-C31B-4EBA-81EB-059F0DD900DE}"/>
              </a:ext>
            </a:extLst>
          </p:cNvPr>
          <p:cNvSpPr txBox="1"/>
          <p:nvPr/>
        </p:nvSpPr>
        <p:spPr>
          <a:xfrm>
            <a:off x="1000125" y="1139815"/>
            <a:ext cx="6096000" cy="3970318"/>
          </a:xfrm>
          <a:prstGeom prst="rect">
            <a:avLst/>
          </a:prstGeom>
          <a:noFill/>
        </p:spPr>
        <p:txBody>
          <a:bodyPr wrap="square">
            <a:spAutoFit/>
          </a:bodyPr>
          <a:lstStyle/>
          <a:p>
            <a:r>
              <a:rPr lang="en-US" dirty="0"/>
              <a:t>P = [0;0;100;0;0];</a:t>
            </a:r>
          </a:p>
          <a:p>
            <a:r>
              <a:rPr lang="en-US" dirty="0" err="1"/>
              <a:t>Uf</a:t>
            </a:r>
            <a:r>
              <a:rPr lang="en-US" dirty="0"/>
              <a:t> =K\P</a:t>
            </a:r>
          </a:p>
          <a:p>
            <a:r>
              <a:rPr lang="en-US" dirty="0" err="1"/>
              <a:t>Uf</a:t>
            </a:r>
            <a:r>
              <a:rPr lang="en-US" dirty="0"/>
              <a:t> =</a:t>
            </a:r>
          </a:p>
          <a:p>
            <a:r>
              <a:rPr lang="en-US" dirty="0"/>
              <a:t>    0.1250</a:t>
            </a:r>
          </a:p>
          <a:p>
            <a:r>
              <a:rPr lang="en-US" dirty="0"/>
              <a:t>    0.2500</a:t>
            </a:r>
          </a:p>
          <a:p>
            <a:r>
              <a:rPr lang="en-US" dirty="0"/>
              <a:t>    0.3750</a:t>
            </a:r>
          </a:p>
          <a:p>
            <a:r>
              <a:rPr lang="en-US" dirty="0"/>
              <a:t>    0.2500</a:t>
            </a:r>
          </a:p>
          <a:p>
            <a:r>
              <a:rPr lang="en-US" dirty="0"/>
              <a:t>    0.1250</a:t>
            </a:r>
          </a:p>
          <a:p>
            <a:endParaRPr lang="en-US" dirty="0"/>
          </a:p>
          <a:p>
            <a:r>
              <a:rPr lang="en-US" dirty="0"/>
              <a:t>Ug = [0;Uf;0]</a:t>
            </a:r>
          </a:p>
          <a:p>
            <a:r>
              <a:rPr lang="pt-BR" dirty="0"/>
              <a:t>n= 1:7;</a:t>
            </a:r>
          </a:p>
          <a:p>
            <a:r>
              <a:rPr lang="pt-BR" dirty="0"/>
              <a:t>plot(n,Ug)</a:t>
            </a:r>
          </a:p>
          <a:p>
            <a:r>
              <a:rPr lang="nl-NL" dirty="0"/>
              <a:t>xlabel('node')</a:t>
            </a:r>
          </a:p>
          <a:p>
            <a:r>
              <a:rPr lang="nl-NL" dirty="0"/>
              <a:t>ylabel('U, in.')</a:t>
            </a:r>
            <a:endParaRPr lang="en-US" dirty="0"/>
          </a:p>
        </p:txBody>
      </p:sp>
      <p:sp>
        <p:nvSpPr>
          <p:cNvPr id="5" name="TextBox 4">
            <a:extLst>
              <a:ext uri="{FF2B5EF4-FFF2-40B4-BE49-F238E27FC236}">
                <a16:creationId xmlns:a16="http://schemas.microsoft.com/office/drawing/2014/main" id="{46E00765-87DF-4999-9EC5-C0358B9164BB}"/>
              </a:ext>
            </a:extLst>
          </p:cNvPr>
          <p:cNvSpPr txBox="1"/>
          <p:nvPr/>
        </p:nvSpPr>
        <p:spPr>
          <a:xfrm>
            <a:off x="2647950" y="3680430"/>
            <a:ext cx="2800350" cy="646331"/>
          </a:xfrm>
          <a:prstGeom prst="rect">
            <a:avLst/>
          </a:prstGeom>
          <a:noFill/>
        </p:spPr>
        <p:txBody>
          <a:bodyPr wrap="square" rtlCol="0">
            <a:spAutoFit/>
          </a:bodyPr>
          <a:lstStyle/>
          <a:p>
            <a:r>
              <a:rPr lang="en-US" dirty="0"/>
              <a:t>add in the zero end </a:t>
            </a:r>
          </a:p>
          <a:p>
            <a:r>
              <a:rPr lang="en-US" dirty="0"/>
              <a:t>displacements and plot</a:t>
            </a:r>
          </a:p>
        </p:txBody>
      </p:sp>
      <p:pic>
        <p:nvPicPr>
          <p:cNvPr id="9" name="Picture 8">
            <a:extLst>
              <a:ext uri="{FF2B5EF4-FFF2-40B4-BE49-F238E27FC236}">
                <a16:creationId xmlns:a16="http://schemas.microsoft.com/office/drawing/2014/main" id="{2C338A72-D2F1-4DD5-A75B-BA6BD226C292}"/>
              </a:ext>
            </a:extLst>
          </p:cNvPr>
          <p:cNvPicPr>
            <a:picLocks noChangeAspect="1"/>
          </p:cNvPicPr>
          <p:nvPr/>
        </p:nvPicPr>
        <p:blipFill>
          <a:blip r:embed="rId3"/>
          <a:stretch>
            <a:fillRect/>
          </a:stretch>
        </p:blipFill>
        <p:spPr>
          <a:xfrm>
            <a:off x="4848225" y="2400300"/>
            <a:ext cx="5334000" cy="4000500"/>
          </a:xfrm>
          <a:prstGeom prst="rect">
            <a:avLst/>
          </a:prstGeom>
        </p:spPr>
      </p:pic>
      <p:sp>
        <p:nvSpPr>
          <p:cNvPr id="10" name="TextBox 9">
            <a:extLst>
              <a:ext uri="{FF2B5EF4-FFF2-40B4-BE49-F238E27FC236}">
                <a16:creationId xmlns:a16="http://schemas.microsoft.com/office/drawing/2014/main" id="{F291F522-615B-48B2-85B3-C2E63BE8B9EF}"/>
              </a:ext>
            </a:extLst>
          </p:cNvPr>
          <p:cNvSpPr txBox="1"/>
          <p:nvPr/>
        </p:nvSpPr>
        <p:spPr>
          <a:xfrm>
            <a:off x="3467100" y="1139815"/>
            <a:ext cx="447558" cy="369332"/>
          </a:xfrm>
          <a:prstGeom prst="rect">
            <a:avLst/>
          </a:prstGeom>
          <a:noFill/>
        </p:spPr>
        <p:txBody>
          <a:bodyPr wrap="none" rtlCol="0">
            <a:spAutoFit/>
          </a:bodyPr>
          <a:lstStyle/>
          <a:p>
            <a:r>
              <a:rPr lang="en-US" dirty="0"/>
              <a:t>{P}</a:t>
            </a:r>
          </a:p>
        </p:txBody>
      </p:sp>
      <p:sp>
        <p:nvSpPr>
          <p:cNvPr id="11" name="TextBox 10">
            <a:extLst>
              <a:ext uri="{FF2B5EF4-FFF2-40B4-BE49-F238E27FC236}">
                <a16:creationId xmlns:a16="http://schemas.microsoft.com/office/drawing/2014/main" id="{C7B79B9D-95BD-4A4D-A719-168C478DF98C}"/>
              </a:ext>
            </a:extLst>
          </p:cNvPr>
          <p:cNvSpPr txBox="1"/>
          <p:nvPr/>
        </p:nvSpPr>
        <p:spPr>
          <a:xfrm>
            <a:off x="3238554" y="1447591"/>
            <a:ext cx="1680204" cy="369332"/>
          </a:xfrm>
          <a:prstGeom prst="rect">
            <a:avLst/>
          </a:prstGeom>
          <a:noFill/>
        </p:spPr>
        <p:txBody>
          <a:bodyPr wrap="none" rtlCol="0">
            <a:spAutoFit/>
          </a:bodyPr>
          <a:lstStyle/>
          <a:p>
            <a:r>
              <a:rPr lang="en-US" dirty="0"/>
              <a:t>solution for {</a:t>
            </a:r>
            <a:r>
              <a:rPr lang="en-US" dirty="0" err="1"/>
              <a:t>U</a:t>
            </a:r>
            <a:r>
              <a:rPr lang="en-US" baseline="-25000" dirty="0" err="1"/>
              <a:t>f</a:t>
            </a:r>
            <a:r>
              <a:rPr lang="en-US" dirty="0"/>
              <a:t>}</a:t>
            </a:r>
          </a:p>
        </p:txBody>
      </p:sp>
    </p:spTree>
    <p:extLst>
      <p:ext uri="{BB962C8B-B14F-4D97-AF65-F5344CB8AC3E}">
        <p14:creationId xmlns:p14="http://schemas.microsoft.com/office/powerpoint/2010/main" val="331257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C9AD148-FFB7-4D85-BBFE-C6A1EB74245D}"/>
              </a:ext>
            </a:extLst>
          </p:cNvPr>
          <p:cNvSpPr txBox="1"/>
          <p:nvPr/>
        </p:nvSpPr>
        <p:spPr>
          <a:xfrm>
            <a:off x="251781" y="130032"/>
            <a:ext cx="8591550" cy="1754326"/>
          </a:xfrm>
          <a:prstGeom prst="rect">
            <a:avLst/>
          </a:prstGeom>
          <a:noFill/>
        </p:spPr>
        <p:txBody>
          <a:bodyPr wrap="square" rtlCol="0">
            <a:spAutoFit/>
          </a:bodyPr>
          <a:lstStyle/>
          <a:p>
            <a:r>
              <a:rPr lang="en-US" dirty="0"/>
              <a:t>If we want to obtain the internal forces, we need to define the end and beginning nodal displacements for each element. The difference of these displacements is then the deformation (stretch) of the element and the force is just the stiffness times the stretch. As shown in the plots, the first three elements are in tension and the last three are in compression and there is a jump down of 100 </a:t>
            </a:r>
            <a:r>
              <a:rPr lang="en-US" dirty="0" err="1"/>
              <a:t>lb</a:t>
            </a:r>
            <a:r>
              <a:rPr lang="en-US" dirty="0"/>
              <a:t> at the load P. These calculations and plots are what in the finite element literature is called post-processing.</a:t>
            </a:r>
          </a:p>
        </p:txBody>
      </p:sp>
      <p:sp>
        <p:nvSpPr>
          <p:cNvPr id="6" name="TextBox 5">
            <a:extLst>
              <a:ext uri="{FF2B5EF4-FFF2-40B4-BE49-F238E27FC236}">
                <a16:creationId xmlns:a16="http://schemas.microsoft.com/office/drawing/2014/main" id="{9315315D-E0E3-4C4C-B4BD-999A9927FA31}"/>
              </a:ext>
            </a:extLst>
          </p:cNvPr>
          <p:cNvSpPr txBox="1"/>
          <p:nvPr/>
        </p:nvSpPr>
        <p:spPr>
          <a:xfrm>
            <a:off x="705309" y="2080875"/>
            <a:ext cx="3429000" cy="4524315"/>
          </a:xfrm>
          <a:prstGeom prst="rect">
            <a:avLst/>
          </a:prstGeom>
          <a:noFill/>
        </p:spPr>
        <p:txBody>
          <a:bodyPr wrap="square">
            <a:spAutoFit/>
          </a:bodyPr>
          <a:lstStyle/>
          <a:p>
            <a:r>
              <a:rPr lang="en-US" dirty="0" err="1"/>
              <a:t>Ue</a:t>
            </a:r>
            <a:r>
              <a:rPr lang="en-US" dirty="0"/>
              <a:t> = Ug(2:end);</a:t>
            </a:r>
          </a:p>
          <a:p>
            <a:r>
              <a:rPr lang="en-US" dirty="0" err="1"/>
              <a:t>Ub</a:t>
            </a:r>
            <a:r>
              <a:rPr lang="en-US" dirty="0"/>
              <a:t> = Ug(1:end-1);</a:t>
            </a:r>
          </a:p>
          <a:p>
            <a:r>
              <a:rPr lang="en-US" dirty="0"/>
              <a:t>F = k*(</a:t>
            </a:r>
            <a:r>
              <a:rPr lang="en-US" dirty="0" err="1"/>
              <a:t>Ue</a:t>
            </a:r>
            <a:r>
              <a:rPr lang="en-US" dirty="0"/>
              <a:t> - </a:t>
            </a:r>
            <a:r>
              <a:rPr lang="en-US" dirty="0" err="1"/>
              <a:t>Ub</a:t>
            </a:r>
            <a:r>
              <a:rPr lang="en-US" dirty="0"/>
              <a:t>)</a:t>
            </a:r>
          </a:p>
          <a:p>
            <a:endParaRPr lang="en-US" dirty="0"/>
          </a:p>
          <a:p>
            <a:r>
              <a:rPr lang="en-US" dirty="0"/>
              <a:t>F =</a:t>
            </a:r>
          </a:p>
          <a:p>
            <a:r>
              <a:rPr lang="en-US" dirty="0"/>
              <a:t>  50.0000</a:t>
            </a:r>
          </a:p>
          <a:p>
            <a:r>
              <a:rPr lang="en-US" dirty="0"/>
              <a:t>   50.0000</a:t>
            </a:r>
          </a:p>
          <a:p>
            <a:r>
              <a:rPr lang="en-US" dirty="0"/>
              <a:t>   50.0000</a:t>
            </a:r>
          </a:p>
          <a:p>
            <a:r>
              <a:rPr lang="en-US" dirty="0"/>
              <a:t>  -50.0000</a:t>
            </a:r>
          </a:p>
          <a:p>
            <a:r>
              <a:rPr lang="en-US" dirty="0"/>
              <a:t>  -50.0000</a:t>
            </a:r>
          </a:p>
          <a:p>
            <a:r>
              <a:rPr lang="en-US" dirty="0"/>
              <a:t>  -50.0000</a:t>
            </a:r>
          </a:p>
          <a:p>
            <a:endParaRPr lang="en-US" dirty="0"/>
          </a:p>
          <a:p>
            <a:r>
              <a:rPr lang="en-US" dirty="0"/>
              <a:t>m = 1:6;</a:t>
            </a:r>
          </a:p>
          <a:p>
            <a:r>
              <a:rPr lang="en-US" dirty="0"/>
              <a:t>plot(m, F, '</a:t>
            </a:r>
            <a:r>
              <a:rPr lang="en-US" dirty="0" err="1"/>
              <a:t>bo</a:t>
            </a:r>
            <a:r>
              <a:rPr lang="en-US" dirty="0"/>
              <a:t>')</a:t>
            </a:r>
          </a:p>
          <a:p>
            <a:r>
              <a:rPr lang="en-US" dirty="0" err="1"/>
              <a:t>xlabel</a:t>
            </a:r>
            <a:r>
              <a:rPr lang="en-US" dirty="0"/>
              <a:t>(' element number m')</a:t>
            </a:r>
          </a:p>
          <a:p>
            <a:r>
              <a:rPr lang="en-US" dirty="0" err="1"/>
              <a:t>ylabel</a:t>
            </a:r>
            <a:r>
              <a:rPr lang="en-US" dirty="0"/>
              <a:t>(' F, </a:t>
            </a:r>
            <a:r>
              <a:rPr lang="en-US" dirty="0" err="1"/>
              <a:t>lb</a:t>
            </a:r>
            <a:r>
              <a:rPr lang="en-US" dirty="0"/>
              <a:t>')</a:t>
            </a:r>
          </a:p>
        </p:txBody>
      </p:sp>
      <p:pic>
        <p:nvPicPr>
          <p:cNvPr id="8" name="Picture 7">
            <a:extLst>
              <a:ext uri="{FF2B5EF4-FFF2-40B4-BE49-F238E27FC236}">
                <a16:creationId xmlns:a16="http://schemas.microsoft.com/office/drawing/2014/main" id="{501761D6-5F72-493D-830C-D0EC5756CDAA}"/>
              </a:ext>
            </a:extLst>
          </p:cNvPr>
          <p:cNvPicPr>
            <a:picLocks noChangeAspect="1"/>
          </p:cNvPicPr>
          <p:nvPr/>
        </p:nvPicPr>
        <p:blipFill>
          <a:blip r:embed="rId3"/>
          <a:stretch>
            <a:fillRect/>
          </a:stretch>
        </p:blipFill>
        <p:spPr>
          <a:xfrm>
            <a:off x="5423282" y="2080875"/>
            <a:ext cx="5334000" cy="4000500"/>
          </a:xfrm>
          <a:prstGeom prst="rect">
            <a:avLst/>
          </a:prstGeom>
        </p:spPr>
      </p:pic>
      <p:sp>
        <p:nvSpPr>
          <p:cNvPr id="3" name="TextBox 2">
            <a:extLst>
              <a:ext uri="{FF2B5EF4-FFF2-40B4-BE49-F238E27FC236}">
                <a16:creationId xmlns:a16="http://schemas.microsoft.com/office/drawing/2014/main" id="{F599460C-E272-4896-98AA-6374CE860EE4}"/>
              </a:ext>
            </a:extLst>
          </p:cNvPr>
          <p:cNvSpPr txBox="1"/>
          <p:nvPr/>
        </p:nvSpPr>
        <p:spPr>
          <a:xfrm>
            <a:off x="7227065" y="5973950"/>
            <a:ext cx="1391920" cy="276999"/>
          </a:xfrm>
          <a:prstGeom prst="rect">
            <a:avLst/>
          </a:prstGeom>
          <a:noFill/>
        </p:spPr>
        <p:txBody>
          <a:bodyPr wrap="none" rtlCol="0">
            <a:spAutoFit/>
          </a:bodyPr>
          <a:lstStyle/>
          <a:p>
            <a:r>
              <a:rPr lang="en-US" sz="1200" dirty="0"/>
              <a:t>element number m</a:t>
            </a:r>
          </a:p>
        </p:txBody>
      </p:sp>
      <p:sp>
        <p:nvSpPr>
          <p:cNvPr id="4" name="TextBox 3">
            <a:extLst>
              <a:ext uri="{FF2B5EF4-FFF2-40B4-BE49-F238E27FC236}">
                <a16:creationId xmlns:a16="http://schemas.microsoft.com/office/drawing/2014/main" id="{E441610A-3833-484B-840E-3905D5CB168D}"/>
              </a:ext>
            </a:extLst>
          </p:cNvPr>
          <p:cNvSpPr txBox="1"/>
          <p:nvPr/>
        </p:nvSpPr>
        <p:spPr>
          <a:xfrm rot="16200000">
            <a:off x="5393434" y="3769867"/>
            <a:ext cx="429028" cy="276999"/>
          </a:xfrm>
          <a:prstGeom prst="rect">
            <a:avLst/>
          </a:prstGeom>
          <a:noFill/>
        </p:spPr>
        <p:txBody>
          <a:bodyPr wrap="none" rtlCol="0">
            <a:spAutoFit/>
          </a:bodyPr>
          <a:lstStyle/>
          <a:p>
            <a:r>
              <a:rPr lang="en-US" sz="1200" dirty="0"/>
              <a:t>F, </a:t>
            </a:r>
            <a:r>
              <a:rPr lang="en-US" sz="1200" dirty="0" err="1"/>
              <a:t>lb</a:t>
            </a:r>
            <a:endParaRPr lang="en-US" sz="1200" dirty="0"/>
          </a:p>
        </p:txBody>
      </p:sp>
      <p:sp>
        <p:nvSpPr>
          <p:cNvPr id="5" name="TextBox 4">
            <a:extLst>
              <a:ext uri="{FF2B5EF4-FFF2-40B4-BE49-F238E27FC236}">
                <a16:creationId xmlns:a16="http://schemas.microsoft.com/office/drawing/2014/main" id="{8AA0D460-B1ED-4D41-9A45-CB7324B20031}"/>
              </a:ext>
            </a:extLst>
          </p:cNvPr>
          <p:cNvSpPr txBox="1"/>
          <p:nvPr/>
        </p:nvSpPr>
        <p:spPr>
          <a:xfrm>
            <a:off x="3161382" y="2056694"/>
            <a:ext cx="1945854" cy="369332"/>
          </a:xfrm>
          <a:prstGeom prst="rect">
            <a:avLst/>
          </a:prstGeom>
          <a:noFill/>
        </p:spPr>
        <p:txBody>
          <a:bodyPr wrap="none" rtlCol="0">
            <a:spAutoFit/>
          </a:bodyPr>
          <a:lstStyle/>
          <a:p>
            <a:r>
              <a:rPr lang="en-US" dirty="0"/>
              <a:t>end displacements</a:t>
            </a:r>
          </a:p>
        </p:txBody>
      </p:sp>
      <p:sp>
        <p:nvSpPr>
          <p:cNvPr id="7" name="TextBox 6">
            <a:extLst>
              <a:ext uri="{FF2B5EF4-FFF2-40B4-BE49-F238E27FC236}">
                <a16:creationId xmlns:a16="http://schemas.microsoft.com/office/drawing/2014/main" id="{2872952A-8A85-406C-9F2E-34A9AAFA2946}"/>
              </a:ext>
            </a:extLst>
          </p:cNvPr>
          <p:cNvSpPr txBox="1"/>
          <p:nvPr/>
        </p:nvSpPr>
        <p:spPr>
          <a:xfrm>
            <a:off x="3094631" y="2379696"/>
            <a:ext cx="2513317" cy="369332"/>
          </a:xfrm>
          <a:prstGeom prst="rect">
            <a:avLst/>
          </a:prstGeom>
          <a:noFill/>
        </p:spPr>
        <p:txBody>
          <a:bodyPr wrap="none" rtlCol="0">
            <a:spAutoFit/>
          </a:bodyPr>
          <a:lstStyle/>
          <a:p>
            <a:r>
              <a:rPr lang="en-US" dirty="0"/>
              <a:t>beginning displacements</a:t>
            </a:r>
          </a:p>
        </p:txBody>
      </p:sp>
      <p:sp>
        <p:nvSpPr>
          <p:cNvPr id="9" name="TextBox 8">
            <a:extLst>
              <a:ext uri="{FF2B5EF4-FFF2-40B4-BE49-F238E27FC236}">
                <a16:creationId xmlns:a16="http://schemas.microsoft.com/office/drawing/2014/main" id="{5475C1DD-E254-4DB5-A65D-010FACF0BC1D}"/>
              </a:ext>
            </a:extLst>
          </p:cNvPr>
          <p:cNvSpPr txBox="1"/>
          <p:nvPr/>
        </p:nvSpPr>
        <p:spPr>
          <a:xfrm>
            <a:off x="2592764" y="2702698"/>
            <a:ext cx="3153684" cy="369332"/>
          </a:xfrm>
          <a:prstGeom prst="rect">
            <a:avLst/>
          </a:prstGeom>
          <a:noFill/>
        </p:spPr>
        <p:txBody>
          <a:bodyPr wrap="none" rtlCol="0">
            <a:spAutoFit/>
          </a:bodyPr>
          <a:lstStyle/>
          <a:p>
            <a:r>
              <a:rPr lang="en-US" dirty="0"/>
              <a:t>internal forces (all k’s the same)</a:t>
            </a:r>
          </a:p>
        </p:txBody>
      </p:sp>
    </p:spTree>
    <p:extLst>
      <p:ext uri="{BB962C8B-B14F-4D97-AF65-F5344CB8AC3E}">
        <p14:creationId xmlns:p14="http://schemas.microsoft.com/office/powerpoint/2010/main" val="21521327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E00BD41-8554-4C70-9A1B-2A4AFB2E7548}"/>
              </a:ext>
            </a:extLst>
          </p:cNvPr>
          <p:cNvSpPr txBox="1"/>
          <p:nvPr/>
        </p:nvSpPr>
        <p:spPr>
          <a:xfrm>
            <a:off x="648336" y="410625"/>
            <a:ext cx="9334500" cy="646331"/>
          </a:xfrm>
          <a:prstGeom prst="rect">
            <a:avLst/>
          </a:prstGeom>
          <a:noFill/>
        </p:spPr>
        <p:txBody>
          <a:bodyPr wrap="square" rtlCol="0">
            <a:spAutoFit/>
          </a:bodyPr>
          <a:lstStyle/>
          <a:p>
            <a:r>
              <a:rPr lang="en-US" dirty="0"/>
              <a:t>We have obtained a solution for our simple springs problem. We will shortly generate a </a:t>
            </a:r>
            <a:r>
              <a:rPr lang="en-US" dirty="0" err="1"/>
              <a:t>Matlab</a:t>
            </a:r>
            <a:r>
              <a:rPr lang="en-US" dirty="0"/>
              <a:t> finite element program that will allow us to handle a more complex system of springs such as:</a:t>
            </a:r>
          </a:p>
        </p:txBody>
      </p:sp>
      <p:sp>
        <p:nvSpPr>
          <p:cNvPr id="3" name="Line 5">
            <a:extLst>
              <a:ext uri="{FF2B5EF4-FFF2-40B4-BE49-F238E27FC236}">
                <a16:creationId xmlns:a16="http://schemas.microsoft.com/office/drawing/2014/main" id="{EA6311E8-BD56-4F77-8932-6038523F8027}"/>
              </a:ext>
            </a:extLst>
          </p:cNvPr>
          <p:cNvSpPr>
            <a:spLocks noChangeShapeType="1"/>
          </p:cNvSpPr>
          <p:nvPr/>
        </p:nvSpPr>
        <p:spPr bwMode="auto">
          <a:xfrm>
            <a:off x="1657354" y="1796541"/>
            <a:ext cx="0" cy="9144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 name="Freeform 6">
            <a:extLst>
              <a:ext uri="{FF2B5EF4-FFF2-40B4-BE49-F238E27FC236}">
                <a16:creationId xmlns:a16="http://schemas.microsoft.com/office/drawing/2014/main" id="{3CD9B4DE-8AFA-48A0-A43D-2739D6F65A63}"/>
              </a:ext>
            </a:extLst>
          </p:cNvPr>
          <p:cNvSpPr>
            <a:spLocks/>
          </p:cNvSpPr>
          <p:nvPr/>
        </p:nvSpPr>
        <p:spPr bwMode="auto">
          <a:xfrm>
            <a:off x="1657354" y="2101341"/>
            <a:ext cx="1366838" cy="247650"/>
          </a:xfrm>
          <a:custGeom>
            <a:avLst/>
            <a:gdLst>
              <a:gd name="T0" fmla="*/ 0 w 861"/>
              <a:gd name="T1" fmla="*/ 96 h 156"/>
              <a:gd name="T2" fmla="*/ 240 w 861"/>
              <a:gd name="T3" fmla="*/ 96 h 156"/>
              <a:gd name="T4" fmla="*/ 288 w 861"/>
              <a:gd name="T5" fmla="*/ 0 h 156"/>
              <a:gd name="T6" fmla="*/ 336 w 861"/>
              <a:gd name="T7" fmla="*/ 144 h 156"/>
              <a:gd name="T8" fmla="*/ 385 w 861"/>
              <a:gd name="T9" fmla="*/ 8 h 156"/>
              <a:gd name="T10" fmla="*/ 432 w 861"/>
              <a:gd name="T11" fmla="*/ 144 h 156"/>
              <a:gd name="T12" fmla="*/ 486 w 861"/>
              <a:gd name="T13" fmla="*/ 8 h 156"/>
              <a:gd name="T14" fmla="*/ 549 w 861"/>
              <a:gd name="T15" fmla="*/ 156 h 156"/>
              <a:gd name="T16" fmla="*/ 591 w 861"/>
              <a:gd name="T17" fmla="*/ 66 h 156"/>
              <a:gd name="T18" fmla="*/ 861 w 861"/>
              <a:gd name="T19" fmla="*/ 66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56"/>
              <a:gd name="T32" fmla="*/ 861 w 861"/>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56">
                <a:moveTo>
                  <a:pt x="0" y="96"/>
                </a:moveTo>
                <a:lnTo>
                  <a:pt x="240" y="96"/>
                </a:lnTo>
                <a:lnTo>
                  <a:pt x="288" y="0"/>
                </a:lnTo>
                <a:lnTo>
                  <a:pt x="336" y="144"/>
                </a:lnTo>
                <a:lnTo>
                  <a:pt x="385" y="8"/>
                </a:lnTo>
                <a:lnTo>
                  <a:pt x="432" y="144"/>
                </a:lnTo>
                <a:lnTo>
                  <a:pt x="486" y="8"/>
                </a:lnTo>
                <a:lnTo>
                  <a:pt x="549" y="156"/>
                </a:lnTo>
                <a:lnTo>
                  <a:pt x="591" y="66"/>
                </a:lnTo>
                <a:lnTo>
                  <a:pt x="861" y="66"/>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Freeform 8">
            <a:extLst>
              <a:ext uri="{FF2B5EF4-FFF2-40B4-BE49-F238E27FC236}">
                <a16:creationId xmlns:a16="http://schemas.microsoft.com/office/drawing/2014/main" id="{42808592-EC43-4F6F-A16B-5DDF1A5B9A82}"/>
              </a:ext>
            </a:extLst>
          </p:cNvPr>
          <p:cNvSpPr>
            <a:spLocks/>
          </p:cNvSpPr>
          <p:nvPr/>
        </p:nvSpPr>
        <p:spPr bwMode="auto">
          <a:xfrm>
            <a:off x="3019429" y="1974341"/>
            <a:ext cx="1366838" cy="247650"/>
          </a:xfrm>
          <a:custGeom>
            <a:avLst/>
            <a:gdLst>
              <a:gd name="T0" fmla="*/ 0 w 861"/>
              <a:gd name="T1" fmla="*/ 96 h 156"/>
              <a:gd name="T2" fmla="*/ 240 w 861"/>
              <a:gd name="T3" fmla="*/ 96 h 156"/>
              <a:gd name="T4" fmla="*/ 288 w 861"/>
              <a:gd name="T5" fmla="*/ 0 h 156"/>
              <a:gd name="T6" fmla="*/ 336 w 861"/>
              <a:gd name="T7" fmla="*/ 144 h 156"/>
              <a:gd name="T8" fmla="*/ 385 w 861"/>
              <a:gd name="T9" fmla="*/ 8 h 156"/>
              <a:gd name="T10" fmla="*/ 432 w 861"/>
              <a:gd name="T11" fmla="*/ 144 h 156"/>
              <a:gd name="T12" fmla="*/ 486 w 861"/>
              <a:gd name="T13" fmla="*/ 8 h 156"/>
              <a:gd name="T14" fmla="*/ 549 w 861"/>
              <a:gd name="T15" fmla="*/ 156 h 156"/>
              <a:gd name="T16" fmla="*/ 591 w 861"/>
              <a:gd name="T17" fmla="*/ 66 h 156"/>
              <a:gd name="T18" fmla="*/ 861 w 861"/>
              <a:gd name="T19" fmla="*/ 66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56"/>
              <a:gd name="T32" fmla="*/ 861 w 861"/>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56">
                <a:moveTo>
                  <a:pt x="0" y="96"/>
                </a:moveTo>
                <a:lnTo>
                  <a:pt x="240" y="96"/>
                </a:lnTo>
                <a:lnTo>
                  <a:pt x="288" y="0"/>
                </a:lnTo>
                <a:lnTo>
                  <a:pt x="336" y="144"/>
                </a:lnTo>
                <a:lnTo>
                  <a:pt x="385" y="8"/>
                </a:lnTo>
                <a:lnTo>
                  <a:pt x="432" y="144"/>
                </a:lnTo>
                <a:lnTo>
                  <a:pt x="486" y="8"/>
                </a:lnTo>
                <a:lnTo>
                  <a:pt x="549" y="156"/>
                </a:lnTo>
                <a:lnTo>
                  <a:pt x="591" y="66"/>
                </a:lnTo>
                <a:lnTo>
                  <a:pt x="861" y="66"/>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 name="Freeform 9">
            <a:extLst>
              <a:ext uri="{FF2B5EF4-FFF2-40B4-BE49-F238E27FC236}">
                <a16:creationId xmlns:a16="http://schemas.microsoft.com/office/drawing/2014/main" id="{CA5F7205-1217-4887-9890-A1033E1718E5}"/>
              </a:ext>
            </a:extLst>
          </p:cNvPr>
          <p:cNvSpPr>
            <a:spLocks/>
          </p:cNvSpPr>
          <p:nvPr/>
        </p:nvSpPr>
        <p:spPr bwMode="auto">
          <a:xfrm>
            <a:off x="3028954" y="2406141"/>
            <a:ext cx="1366838" cy="247650"/>
          </a:xfrm>
          <a:custGeom>
            <a:avLst/>
            <a:gdLst>
              <a:gd name="T0" fmla="*/ 0 w 861"/>
              <a:gd name="T1" fmla="*/ 96 h 156"/>
              <a:gd name="T2" fmla="*/ 240 w 861"/>
              <a:gd name="T3" fmla="*/ 96 h 156"/>
              <a:gd name="T4" fmla="*/ 288 w 861"/>
              <a:gd name="T5" fmla="*/ 0 h 156"/>
              <a:gd name="T6" fmla="*/ 336 w 861"/>
              <a:gd name="T7" fmla="*/ 144 h 156"/>
              <a:gd name="T8" fmla="*/ 385 w 861"/>
              <a:gd name="T9" fmla="*/ 8 h 156"/>
              <a:gd name="T10" fmla="*/ 432 w 861"/>
              <a:gd name="T11" fmla="*/ 144 h 156"/>
              <a:gd name="T12" fmla="*/ 486 w 861"/>
              <a:gd name="T13" fmla="*/ 8 h 156"/>
              <a:gd name="T14" fmla="*/ 549 w 861"/>
              <a:gd name="T15" fmla="*/ 156 h 156"/>
              <a:gd name="T16" fmla="*/ 591 w 861"/>
              <a:gd name="T17" fmla="*/ 66 h 156"/>
              <a:gd name="T18" fmla="*/ 861 w 861"/>
              <a:gd name="T19" fmla="*/ 66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56"/>
              <a:gd name="T32" fmla="*/ 861 w 861"/>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56">
                <a:moveTo>
                  <a:pt x="0" y="96"/>
                </a:moveTo>
                <a:lnTo>
                  <a:pt x="240" y="96"/>
                </a:lnTo>
                <a:lnTo>
                  <a:pt x="288" y="0"/>
                </a:lnTo>
                <a:lnTo>
                  <a:pt x="336" y="144"/>
                </a:lnTo>
                <a:lnTo>
                  <a:pt x="385" y="8"/>
                </a:lnTo>
                <a:lnTo>
                  <a:pt x="432" y="144"/>
                </a:lnTo>
                <a:lnTo>
                  <a:pt x="486" y="8"/>
                </a:lnTo>
                <a:lnTo>
                  <a:pt x="549" y="156"/>
                </a:lnTo>
                <a:lnTo>
                  <a:pt x="591" y="66"/>
                </a:lnTo>
                <a:lnTo>
                  <a:pt x="861" y="66"/>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 name="Freeform 11">
            <a:extLst>
              <a:ext uri="{FF2B5EF4-FFF2-40B4-BE49-F238E27FC236}">
                <a16:creationId xmlns:a16="http://schemas.microsoft.com/office/drawing/2014/main" id="{C22CF928-19DB-4D74-B81F-B210387B3223}"/>
              </a:ext>
            </a:extLst>
          </p:cNvPr>
          <p:cNvSpPr>
            <a:spLocks/>
          </p:cNvSpPr>
          <p:nvPr/>
        </p:nvSpPr>
        <p:spPr bwMode="auto">
          <a:xfrm>
            <a:off x="3646492" y="1650491"/>
            <a:ext cx="1366837" cy="247650"/>
          </a:xfrm>
          <a:custGeom>
            <a:avLst/>
            <a:gdLst>
              <a:gd name="T0" fmla="*/ 0 w 861"/>
              <a:gd name="T1" fmla="*/ 96 h 156"/>
              <a:gd name="T2" fmla="*/ 240 w 861"/>
              <a:gd name="T3" fmla="*/ 96 h 156"/>
              <a:gd name="T4" fmla="*/ 288 w 861"/>
              <a:gd name="T5" fmla="*/ 0 h 156"/>
              <a:gd name="T6" fmla="*/ 336 w 861"/>
              <a:gd name="T7" fmla="*/ 144 h 156"/>
              <a:gd name="T8" fmla="*/ 385 w 861"/>
              <a:gd name="T9" fmla="*/ 8 h 156"/>
              <a:gd name="T10" fmla="*/ 432 w 861"/>
              <a:gd name="T11" fmla="*/ 144 h 156"/>
              <a:gd name="T12" fmla="*/ 486 w 861"/>
              <a:gd name="T13" fmla="*/ 8 h 156"/>
              <a:gd name="T14" fmla="*/ 549 w 861"/>
              <a:gd name="T15" fmla="*/ 156 h 156"/>
              <a:gd name="T16" fmla="*/ 591 w 861"/>
              <a:gd name="T17" fmla="*/ 66 h 156"/>
              <a:gd name="T18" fmla="*/ 861 w 861"/>
              <a:gd name="T19" fmla="*/ 66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56"/>
              <a:gd name="T32" fmla="*/ 861 w 861"/>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56">
                <a:moveTo>
                  <a:pt x="0" y="96"/>
                </a:moveTo>
                <a:lnTo>
                  <a:pt x="240" y="96"/>
                </a:lnTo>
                <a:lnTo>
                  <a:pt x="288" y="0"/>
                </a:lnTo>
                <a:lnTo>
                  <a:pt x="336" y="144"/>
                </a:lnTo>
                <a:lnTo>
                  <a:pt x="385" y="8"/>
                </a:lnTo>
                <a:lnTo>
                  <a:pt x="432" y="144"/>
                </a:lnTo>
                <a:lnTo>
                  <a:pt x="486" y="8"/>
                </a:lnTo>
                <a:lnTo>
                  <a:pt x="549" y="156"/>
                </a:lnTo>
                <a:lnTo>
                  <a:pt x="591" y="66"/>
                </a:lnTo>
                <a:lnTo>
                  <a:pt x="861" y="66"/>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 name="Freeform 13">
            <a:extLst>
              <a:ext uri="{FF2B5EF4-FFF2-40B4-BE49-F238E27FC236}">
                <a16:creationId xmlns:a16="http://schemas.microsoft.com/office/drawing/2014/main" id="{E0B9182E-8DEB-4C2A-815E-CF0E863614C0}"/>
              </a:ext>
            </a:extLst>
          </p:cNvPr>
          <p:cNvSpPr>
            <a:spLocks/>
          </p:cNvSpPr>
          <p:nvPr/>
        </p:nvSpPr>
        <p:spPr bwMode="auto">
          <a:xfrm>
            <a:off x="4425954" y="2187066"/>
            <a:ext cx="1366838" cy="247650"/>
          </a:xfrm>
          <a:custGeom>
            <a:avLst/>
            <a:gdLst>
              <a:gd name="T0" fmla="*/ 0 w 861"/>
              <a:gd name="T1" fmla="*/ 96 h 156"/>
              <a:gd name="T2" fmla="*/ 240 w 861"/>
              <a:gd name="T3" fmla="*/ 96 h 156"/>
              <a:gd name="T4" fmla="*/ 288 w 861"/>
              <a:gd name="T5" fmla="*/ 0 h 156"/>
              <a:gd name="T6" fmla="*/ 336 w 861"/>
              <a:gd name="T7" fmla="*/ 144 h 156"/>
              <a:gd name="T8" fmla="*/ 385 w 861"/>
              <a:gd name="T9" fmla="*/ 8 h 156"/>
              <a:gd name="T10" fmla="*/ 432 w 861"/>
              <a:gd name="T11" fmla="*/ 144 h 156"/>
              <a:gd name="T12" fmla="*/ 486 w 861"/>
              <a:gd name="T13" fmla="*/ 8 h 156"/>
              <a:gd name="T14" fmla="*/ 549 w 861"/>
              <a:gd name="T15" fmla="*/ 156 h 156"/>
              <a:gd name="T16" fmla="*/ 591 w 861"/>
              <a:gd name="T17" fmla="*/ 66 h 156"/>
              <a:gd name="T18" fmla="*/ 861 w 861"/>
              <a:gd name="T19" fmla="*/ 66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56"/>
              <a:gd name="T32" fmla="*/ 861 w 861"/>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56">
                <a:moveTo>
                  <a:pt x="0" y="96"/>
                </a:moveTo>
                <a:lnTo>
                  <a:pt x="240" y="96"/>
                </a:lnTo>
                <a:lnTo>
                  <a:pt x="288" y="0"/>
                </a:lnTo>
                <a:lnTo>
                  <a:pt x="336" y="144"/>
                </a:lnTo>
                <a:lnTo>
                  <a:pt x="385" y="8"/>
                </a:lnTo>
                <a:lnTo>
                  <a:pt x="432" y="144"/>
                </a:lnTo>
                <a:lnTo>
                  <a:pt x="486" y="8"/>
                </a:lnTo>
                <a:lnTo>
                  <a:pt x="549" y="156"/>
                </a:lnTo>
                <a:lnTo>
                  <a:pt x="591" y="66"/>
                </a:lnTo>
                <a:lnTo>
                  <a:pt x="861" y="66"/>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 name="Line 14">
            <a:extLst>
              <a:ext uri="{FF2B5EF4-FFF2-40B4-BE49-F238E27FC236}">
                <a16:creationId xmlns:a16="http://schemas.microsoft.com/office/drawing/2014/main" id="{22B9A0D3-984F-45A1-80C0-98390D1D4F8F}"/>
              </a:ext>
            </a:extLst>
          </p:cNvPr>
          <p:cNvSpPr>
            <a:spLocks noChangeShapeType="1"/>
          </p:cNvSpPr>
          <p:nvPr/>
        </p:nvSpPr>
        <p:spPr bwMode="auto">
          <a:xfrm flipH="1">
            <a:off x="3021017" y="1804479"/>
            <a:ext cx="609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Line 15">
            <a:extLst>
              <a:ext uri="{FF2B5EF4-FFF2-40B4-BE49-F238E27FC236}">
                <a16:creationId xmlns:a16="http://schemas.microsoft.com/office/drawing/2014/main" id="{21090E55-CBAB-4A08-8C9B-9284D292C45F}"/>
              </a:ext>
            </a:extLst>
          </p:cNvPr>
          <p:cNvSpPr>
            <a:spLocks noChangeShapeType="1"/>
          </p:cNvSpPr>
          <p:nvPr/>
        </p:nvSpPr>
        <p:spPr bwMode="auto">
          <a:xfrm flipV="1">
            <a:off x="5010154" y="1748916"/>
            <a:ext cx="788988" cy="47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Freeform 16">
            <a:extLst>
              <a:ext uri="{FF2B5EF4-FFF2-40B4-BE49-F238E27FC236}">
                <a16:creationId xmlns:a16="http://schemas.microsoft.com/office/drawing/2014/main" id="{703BAD74-EDA0-4EDC-B746-673E8D89696C}"/>
              </a:ext>
            </a:extLst>
          </p:cNvPr>
          <p:cNvSpPr>
            <a:spLocks/>
          </p:cNvSpPr>
          <p:nvPr/>
        </p:nvSpPr>
        <p:spPr bwMode="auto">
          <a:xfrm>
            <a:off x="5772154" y="1872741"/>
            <a:ext cx="1366838" cy="247650"/>
          </a:xfrm>
          <a:custGeom>
            <a:avLst/>
            <a:gdLst>
              <a:gd name="T0" fmla="*/ 0 w 861"/>
              <a:gd name="T1" fmla="*/ 96 h 156"/>
              <a:gd name="T2" fmla="*/ 240 w 861"/>
              <a:gd name="T3" fmla="*/ 96 h 156"/>
              <a:gd name="T4" fmla="*/ 288 w 861"/>
              <a:gd name="T5" fmla="*/ 0 h 156"/>
              <a:gd name="T6" fmla="*/ 336 w 861"/>
              <a:gd name="T7" fmla="*/ 144 h 156"/>
              <a:gd name="T8" fmla="*/ 385 w 861"/>
              <a:gd name="T9" fmla="*/ 8 h 156"/>
              <a:gd name="T10" fmla="*/ 432 w 861"/>
              <a:gd name="T11" fmla="*/ 144 h 156"/>
              <a:gd name="T12" fmla="*/ 486 w 861"/>
              <a:gd name="T13" fmla="*/ 8 h 156"/>
              <a:gd name="T14" fmla="*/ 549 w 861"/>
              <a:gd name="T15" fmla="*/ 156 h 156"/>
              <a:gd name="T16" fmla="*/ 591 w 861"/>
              <a:gd name="T17" fmla="*/ 66 h 156"/>
              <a:gd name="T18" fmla="*/ 861 w 861"/>
              <a:gd name="T19" fmla="*/ 66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56"/>
              <a:gd name="T32" fmla="*/ 861 w 861"/>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56">
                <a:moveTo>
                  <a:pt x="0" y="96"/>
                </a:moveTo>
                <a:lnTo>
                  <a:pt x="240" y="96"/>
                </a:lnTo>
                <a:lnTo>
                  <a:pt x="288" y="0"/>
                </a:lnTo>
                <a:lnTo>
                  <a:pt x="336" y="144"/>
                </a:lnTo>
                <a:lnTo>
                  <a:pt x="385" y="8"/>
                </a:lnTo>
                <a:lnTo>
                  <a:pt x="432" y="144"/>
                </a:lnTo>
                <a:lnTo>
                  <a:pt x="486" y="8"/>
                </a:lnTo>
                <a:lnTo>
                  <a:pt x="549" y="156"/>
                </a:lnTo>
                <a:lnTo>
                  <a:pt x="591" y="66"/>
                </a:lnTo>
                <a:lnTo>
                  <a:pt x="861" y="66"/>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 name="Line 17">
            <a:extLst>
              <a:ext uri="{FF2B5EF4-FFF2-40B4-BE49-F238E27FC236}">
                <a16:creationId xmlns:a16="http://schemas.microsoft.com/office/drawing/2014/main" id="{FB9007D0-AA94-48EB-B841-E4C887B69C63}"/>
              </a:ext>
            </a:extLst>
          </p:cNvPr>
          <p:cNvSpPr>
            <a:spLocks noChangeShapeType="1"/>
          </p:cNvSpPr>
          <p:nvPr/>
        </p:nvSpPr>
        <p:spPr bwMode="auto">
          <a:xfrm>
            <a:off x="7143754" y="1567941"/>
            <a:ext cx="0" cy="8382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 name="Line 18">
            <a:extLst>
              <a:ext uri="{FF2B5EF4-FFF2-40B4-BE49-F238E27FC236}">
                <a16:creationId xmlns:a16="http://schemas.microsoft.com/office/drawing/2014/main" id="{1FA82E85-F766-4FFA-B1FE-36645314D68C}"/>
              </a:ext>
            </a:extLst>
          </p:cNvPr>
          <p:cNvSpPr>
            <a:spLocks noChangeShapeType="1"/>
          </p:cNvSpPr>
          <p:nvPr/>
        </p:nvSpPr>
        <p:spPr bwMode="auto">
          <a:xfrm>
            <a:off x="4019554" y="2329941"/>
            <a:ext cx="3810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 name="Rectangle 19">
            <a:extLst>
              <a:ext uri="{FF2B5EF4-FFF2-40B4-BE49-F238E27FC236}">
                <a16:creationId xmlns:a16="http://schemas.microsoft.com/office/drawing/2014/main" id="{A14300CF-BC4B-40FC-B65C-D5C985B20558}"/>
              </a:ext>
            </a:extLst>
          </p:cNvPr>
          <p:cNvSpPr>
            <a:spLocks noChangeArrowheads="1"/>
          </p:cNvSpPr>
          <p:nvPr/>
        </p:nvSpPr>
        <p:spPr bwMode="auto">
          <a:xfrm>
            <a:off x="2952754" y="1720341"/>
            <a:ext cx="76200" cy="914400"/>
          </a:xfrm>
          <a:prstGeom prst="rect">
            <a:avLst/>
          </a:prstGeom>
          <a:solidFill>
            <a:srgbClr val="FF0000"/>
          </a:solidFill>
          <a:ln w="9525">
            <a:solidFill>
              <a:srgbClr val="FF0000"/>
            </a:solidFill>
            <a:miter lim="800000"/>
            <a:headEnd/>
            <a:tailEnd/>
          </a:ln>
        </p:spPr>
        <p:txBody>
          <a:bodyPr wrap="none" anchor="ctr"/>
          <a:lstStyle/>
          <a:p>
            <a:endParaRPr lang="en-US"/>
          </a:p>
        </p:txBody>
      </p:sp>
      <p:sp>
        <p:nvSpPr>
          <p:cNvPr id="15" name="Rectangle 20">
            <a:extLst>
              <a:ext uri="{FF2B5EF4-FFF2-40B4-BE49-F238E27FC236}">
                <a16:creationId xmlns:a16="http://schemas.microsoft.com/office/drawing/2014/main" id="{B9F7629B-4223-4178-B1A7-45DAD6A19B77}"/>
              </a:ext>
            </a:extLst>
          </p:cNvPr>
          <p:cNvSpPr>
            <a:spLocks noChangeArrowheads="1"/>
          </p:cNvSpPr>
          <p:nvPr/>
        </p:nvSpPr>
        <p:spPr bwMode="auto">
          <a:xfrm>
            <a:off x="4400554" y="2025141"/>
            <a:ext cx="76200" cy="609600"/>
          </a:xfrm>
          <a:prstGeom prst="rect">
            <a:avLst/>
          </a:prstGeom>
          <a:solidFill>
            <a:srgbClr val="FF0000"/>
          </a:solidFill>
          <a:ln w="9525">
            <a:solidFill>
              <a:srgbClr val="FF0000"/>
            </a:solidFill>
            <a:miter lim="800000"/>
            <a:headEnd/>
            <a:tailEnd/>
          </a:ln>
        </p:spPr>
        <p:txBody>
          <a:bodyPr wrap="none" anchor="ctr"/>
          <a:lstStyle/>
          <a:p>
            <a:endParaRPr lang="en-US"/>
          </a:p>
        </p:txBody>
      </p:sp>
      <p:sp>
        <p:nvSpPr>
          <p:cNvPr id="16" name="Rectangle 21">
            <a:extLst>
              <a:ext uri="{FF2B5EF4-FFF2-40B4-BE49-F238E27FC236}">
                <a16:creationId xmlns:a16="http://schemas.microsoft.com/office/drawing/2014/main" id="{8E4A0022-8400-4ADB-ADF4-3EB11CCAEE4B}"/>
              </a:ext>
            </a:extLst>
          </p:cNvPr>
          <p:cNvSpPr>
            <a:spLocks noChangeArrowheads="1"/>
          </p:cNvSpPr>
          <p:nvPr/>
        </p:nvSpPr>
        <p:spPr bwMode="auto">
          <a:xfrm>
            <a:off x="5772154" y="1567941"/>
            <a:ext cx="76200" cy="838200"/>
          </a:xfrm>
          <a:prstGeom prst="rect">
            <a:avLst/>
          </a:prstGeom>
          <a:solidFill>
            <a:srgbClr val="FF0000"/>
          </a:solidFill>
          <a:ln w="9525">
            <a:solidFill>
              <a:srgbClr val="FF0000"/>
            </a:solidFill>
            <a:miter lim="800000"/>
            <a:headEnd/>
            <a:tailEnd/>
          </a:ln>
        </p:spPr>
        <p:txBody>
          <a:bodyPr wrap="none" anchor="ctr"/>
          <a:lstStyle/>
          <a:p>
            <a:endParaRPr lang="en-US"/>
          </a:p>
        </p:txBody>
      </p:sp>
      <p:sp>
        <p:nvSpPr>
          <p:cNvPr id="17" name="Text Box 22">
            <a:extLst>
              <a:ext uri="{FF2B5EF4-FFF2-40B4-BE49-F238E27FC236}">
                <a16:creationId xmlns:a16="http://schemas.microsoft.com/office/drawing/2014/main" id="{3C08796F-725E-40C9-A0E5-E1ABD39D30E0}"/>
              </a:ext>
            </a:extLst>
          </p:cNvPr>
          <p:cNvSpPr txBox="1">
            <a:spLocks noChangeArrowheads="1"/>
          </p:cNvSpPr>
          <p:nvPr/>
        </p:nvSpPr>
        <p:spPr bwMode="auto">
          <a:xfrm>
            <a:off x="3751267" y="2161666"/>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P</a:t>
            </a:r>
          </a:p>
        </p:txBody>
      </p:sp>
      <p:sp>
        <p:nvSpPr>
          <p:cNvPr id="18" name="Freeform 23">
            <a:extLst>
              <a:ext uri="{FF2B5EF4-FFF2-40B4-BE49-F238E27FC236}">
                <a16:creationId xmlns:a16="http://schemas.microsoft.com/office/drawing/2014/main" id="{D660EB4D-7470-4961-B962-98703AB8CE25}"/>
              </a:ext>
            </a:extLst>
          </p:cNvPr>
          <p:cNvSpPr>
            <a:spLocks/>
          </p:cNvSpPr>
          <p:nvPr/>
        </p:nvSpPr>
        <p:spPr bwMode="auto">
          <a:xfrm>
            <a:off x="1462092" y="1807654"/>
            <a:ext cx="184150" cy="896937"/>
          </a:xfrm>
          <a:custGeom>
            <a:avLst/>
            <a:gdLst>
              <a:gd name="T0" fmla="*/ 116 w 116"/>
              <a:gd name="T1" fmla="*/ 0 h 565"/>
              <a:gd name="T2" fmla="*/ 106 w 116"/>
              <a:gd name="T3" fmla="*/ 16 h 565"/>
              <a:gd name="T4" fmla="*/ 90 w 116"/>
              <a:gd name="T5" fmla="*/ 32 h 565"/>
              <a:gd name="T6" fmla="*/ 79 w 116"/>
              <a:gd name="T7" fmla="*/ 74 h 565"/>
              <a:gd name="T8" fmla="*/ 58 w 116"/>
              <a:gd name="T9" fmla="*/ 106 h 565"/>
              <a:gd name="T10" fmla="*/ 53 w 116"/>
              <a:gd name="T11" fmla="*/ 122 h 565"/>
              <a:gd name="T12" fmla="*/ 48 w 116"/>
              <a:gd name="T13" fmla="*/ 206 h 565"/>
              <a:gd name="T14" fmla="*/ 27 w 116"/>
              <a:gd name="T15" fmla="*/ 238 h 565"/>
              <a:gd name="T16" fmla="*/ 0 w 116"/>
              <a:gd name="T17" fmla="*/ 317 h 565"/>
              <a:gd name="T18" fmla="*/ 5 w 116"/>
              <a:gd name="T19" fmla="*/ 370 h 565"/>
              <a:gd name="T20" fmla="*/ 27 w 116"/>
              <a:gd name="T21" fmla="*/ 402 h 565"/>
              <a:gd name="T22" fmla="*/ 53 w 116"/>
              <a:gd name="T23" fmla="*/ 465 h 565"/>
              <a:gd name="T24" fmla="*/ 58 w 116"/>
              <a:gd name="T25" fmla="*/ 544 h 565"/>
              <a:gd name="T26" fmla="*/ 90 w 116"/>
              <a:gd name="T27" fmla="*/ 555 h 565"/>
              <a:gd name="T28" fmla="*/ 106 w 116"/>
              <a:gd name="T29" fmla="*/ 565 h 565"/>
              <a:gd name="T30" fmla="*/ 116 w 116"/>
              <a:gd name="T31" fmla="*/ 555 h 56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6"/>
              <a:gd name="T49" fmla="*/ 0 h 565"/>
              <a:gd name="T50" fmla="*/ 116 w 116"/>
              <a:gd name="T51" fmla="*/ 565 h 56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6" h="565">
                <a:moveTo>
                  <a:pt x="116" y="0"/>
                </a:moveTo>
                <a:cubicBezTo>
                  <a:pt x="113" y="5"/>
                  <a:pt x="110" y="11"/>
                  <a:pt x="106" y="16"/>
                </a:cubicBezTo>
                <a:cubicBezTo>
                  <a:pt x="101" y="22"/>
                  <a:pt x="94" y="26"/>
                  <a:pt x="90" y="32"/>
                </a:cubicBezTo>
                <a:cubicBezTo>
                  <a:pt x="82" y="44"/>
                  <a:pt x="85" y="61"/>
                  <a:pt x="79" y="74"/>
                </a:cubicBezTo>
                <a:cubicBezTo>
                  <a:pt x="74" y="86"/>
                  <a:pt x="58" y="106"/>
                  <a:pt x="58" y="106"/>
                </a:cubicBezTo>
                <a:cubicBezTo>
                  <a:pt x="56" y="111"/>
                  <a:pt x="54" y="116"/>
                  <a:pt x="53" y="122"/>
                </a:cubicBezTo>
                <a:cubicBezTo>
                  <a:pt x="50" y="150"/>
                  <a:pt x="54" y="179"/>
                  <a:pt x="48" y="206"/>
                </a:cubicBezTo>
                <a:cubicBezTo>
                  <a:pt x="45" y="218"/>
                  <a:pt x="31" y="226"/>
                  <a:pt x="27" y="238"/>
                </a:cubicBezTo>
                <a:cubicBezTo>
                  <a:pt x="17" y="264"/>
                  <a:pt x="8" y="291"/>
                  <a:pt x="0" y="317"/>
                </a:cubicBezTo>
                <a:cubicBezTo>
                  <a:pt x="2" y="335"/>
                  <a:pt x="0" y="353"/>
                  <a:pt x="5" y="370"/>
                </a:cubicBezTo>
                <a:cubicBezTo>
                  <a:pt x="9" y="382"/>
                  <a:pt x="27" y="402"/>
                  <a:pt x="27" y="402"/>
                </a:cubicBezTo>
                <a:cubicBezTo>
                  <a:pt x="34" y="424"/>
                  <a:pt x="46" y="443"/>
                  <a:pt x="53" y="465"/>
                </a:cubicBezTo>
                <a:cubicBezTo>
                  <a:pt x="55" y="491"/>
                  <a:pt x="52" y="518"/>
                  <a:pt x="58" y="544"/>
                </a:cubicBezTo>
                <a:cubicBezTo>
                  <a:pt x="58" y="546"/>
                  <a:pt x="89" y="555"/>
                  <a:pt x="90" y="555"/>
                </a:cubicBezTo>
                <a:cubicBezTo>
                  <a:pt x="96" y="558"/>
                  <a:pt x="100" y="565"/>
                  <a:pt x="106" y="565"/>
                </a:cubicBezTo>
                <a:cubicBezTo>
                  <a:pt x="111" y="565"/>
                  <a:pt x="113" y="558"/>
                  <a:pt x="116" y="555"/>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24">
            <a:extLst>
              <a:ext uri="{FF2B5EF4-FFF2-40B4-BE49-F238E27FC236}">
                <a16:creationId xmlns:a16="http://schemas.microsoft.com/office/drawing/2014/main" id="{4FF3117F-2A91-45C0-A5C8-BB28A5C8AD01}"/>
              </a:ext>
            </a:extLst>
          </p:cNvPr>
          <p:cNvSpPr>
            <a:spLocks/>
          </p:cNvSpPr>
          <p:nvPr/>
        </p:nvSpPr>
        <p:spPr bwMode="auto">
          <a:xfrm>
            <a:off x="7150104" y="1572704"/>
            <a:ext cx="238125" cy="836612"/>
          </a:xfrm>
          <a:custGeom>
            <a:avLst/>
            <a:gdLst>
              <a:gd name="T0" fmla="*/ 5 w 150"/>
              <a:gd name="T1" fmla="*/ 0 h 527"/>
              <a:gd name="T2" fmla="*/ 74 w 150"/>
              <a:gd name="T3" fmla="*/ 63 h 527"/>
              <a:gd name="T4" fmla="*/ 90 w 150"/>
              <a:gd name="T5" fmla="*/ 111 h 527"/>
              <a:gd name="T6" fmla="*/ 127 w 150"/>
              <a:gd name="T7" fmla="*/ 196 h 527"/>
              <a:gd name="T8" fmla="*/ 148 w 150"/>
              <a:gd name="T9" fmla="*/ 227 h 527"/>
              <a:gd name="T10" fmla="*/ 111 w 150"/>
              <a:gd name="T11" fmla="*/ 296 h 527"/>
              <a:gd name="T12" fmla="*/ 106 w 150"/>
              <a:gd name="T13" fmla="*/ 312 h 527"/>
              <a:gd name="T14" fmla="*/ 95 w 150"/>
              <a:gd name="T15" fmla="*/ 328 h 527"/>
              <a:gd name="T16" fmla="*/ 85 w 150"/>
              <a:gd name="T17" fmla="*/ 418 h 527"/>
              <a:gd name="T18" fmla="*/ 21 w 150"/>
              <a:gd name="T19" fmla="*/ 507 h 527"/>
              <a:gd name="T20" fmla="*/ 0 w 150"/>
              <a:gd name="T21" fmla="*/ 513 h 5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0"/>
              <a:gd name="T34" fmla="*/ 0 h 527"/>
              <a:gd name="T35" fmla="*/ 150 w 150"/>
              <a:gd name="T36" fmla="*/ 527 h 5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0" h="527">
                <a:moveTo>
                  <a:pt x="5" y="0"/>
                </a:moveTo>
                <a:cubicBezTo>
                  <a:pt x="23" y="28"/>
                  <a:pt x="41" y="53"/>
                  <a:pt x="74" y="63"/>
                </a:cubicBezTo>
                <a:cubicBezTo>
                  <a:pt x="79" y="79"/>
                  <a:pt x="85" y="95"/>
                  <a:pt x="90" y="111"/>
                </a:cubicBezTo>
                <a:cubicBezTo>
                  <a:pt x="94" y="161"/>
                  <a:pt x="82" y="183"/>
                  <a:pt x="127" y="196"/>
                </a:cubicBezTo>
                <a:cubicBezTo>
                  <a:pt x="134" y="206"/>
                  <a:pt x="150" y="215"/>
                  <a:pt x="148" y="227"/>
                </a:cubicBezTo>
                <a:cubicBezTo>
                  <a:pt x="142" y="259"/>
                  <a:pt x="138" y="277"/>
                  <a:pt x="111" y="296"/>
                </a:cubicBezTo>
                <a:cubicBezTo>
                  <a:pt x="109" y="301"/>
                  <a:pt x="108" y="307"/>
                  <a:pt x="106" y="312"/>
                </a:cubicBezTo>
                <a:cubicBezTo>
                  <a:pt x="103" y="318"/>
                  <a:pt x="97" y="322"/>
                  <a:pt x="95" y="328"/>
                </a:cubicBezTo>
                <a:cubicBezTo>
                  <a:pt x="90" y="344"/>
                  <a:pt x="86" y="414"/>
                  <a:pt x="85" y="418"/>
                </a:cubicBezTo>
                <a:cubicBezTo>
                  <a:pt x="81" y="448"/>
                  <a:pt x="46" y="491"/>
                  <a:pt x="21" y="507"/>
                </a:cubicBezTo>
                <a:cubicBezTo>
                  <a:pt x="8" y="527"/>
                  <a:pt x="16" y="527"/>
                  <a:pt x="0" y="513"/>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TextBox 19">
            <a:extLst>
              <a:ext uri="{FF2B5EF4-FFF2-40B4-BE49-F238E27FC236}">
                <a16:creationId xmlns:a16="http://schemas.microsoft.com/office/drawing/2014/main" id="{2E3559C4-F5FF-4819-A4FB-238C5C089417}"/>
              </a:ext>
            </a:extLst>
          </p:cNvPr>
          <p:cNvSpPr txBox="1"/>
          <p:nvPr/>
        </p:nvSpPr>
        <p:spPr>
          <a:xfrm>
            <a:off x="6933176" y="1200512"/>
            <a:ext cx="2430281" cy="369332"/>
          </a:xfrm>
          <a:prstGeom prst="rect">
            <a:avLst/>
          </a:prstGeom>
          <a:noFill/>
        </p:spPr>
        <p:txBody>
          <a:bodyPr wrap="none" rtlCol="0">
            <a:spAutoFit/>
          </a:bodyPr>
          <a:lstStyle/>
          <a:p>
            <a:r>
              <a:rPr lang="en-US" dirty="0"/>
              <a:t>fixed (displacement = 0)</a:t>
            </a:r>
          </a:p>
        </p:txBody>
      </p:sp>
      <p:cxnSp>
        <p:nvCxnSpPr>
          <p:cNvPr id="21" name="Straight Arrow Connector 20">
            <a:extLst>
              <a:ext uri="{FF2B5EF4-FFF2-40B4-BE49-F238E27FC236}">
                <a16:creationId xmlns:a16="http://schemas.microsoft.com/office/drawing/2014/main" id="{FF9AB4C3-7B49-426F-8E10-13D891C48040}"/>
              </a:ext>
            </a:extLst>
          </p:cNvPr>
          <p:cNvCxnSpPr>
            <a:stCxn id="16" idx="1"/>
          </p:cNvCxnSpPr>
          <p:nvPr/>
        </p:nvCxnSpPr>
        <p:spPr>
          <a:xfrm flipH="1">
            <a:off x="5238571" y="1987041"/>
            <a:ext cx="533583"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3AA59CA4-E5E3-41FA-96BC-86DF6BFF27D0}"/>
              </a:ext>
            </a:extLst>
          </p:cNvPr>
          <p:cNvSpPr txBox="1"/>
          <p:nvPr/>
        </p:nvSpPr>
        <p:spPr>
          <a:xfrm flipH="1">
            <a:off x="4984686" y="1796541"/>
            <a:ext cx="312651" cy="369332"/>
          </a:xfrm>
          <a:prstGeom prst="rect">
            <a:avLst/>
          </a:prstGeom>
          <a:noFill/>
        </p:spPr>
        <p:txBody>
          <a:bodyPr wrap="square" rtlCol="0">
            <a:spAutoFit/>
          </a:bodyPr>
          <a:lstStyle/>
          <a:p>
            <a:r>
              <a:rPr lang="en-US" dirty="0"/>
              <a:t>F</a:t>
            </a:r>
          </a:p>
        </p:txBody>
      </p:sp>
      <p:sp>
        <p:nvSpPr>
          <p:cNvPr id="23" name="TextBox 22">
            <a:extLst>
              <a:ext uri="{FF2B5EF4-FFF2-40B4-BE49-F238E27FC236}">
                <a16:creationId xmlns:a16="http://schemas.microsoft.com/office/drawing/2014/main" id="{2150E924-6E22-462E-8914-9D1E965ACBB9}"/>
              </a:ext>
            </a:extLst>
          </p:cNvPr>
          <p:cNvSpPr txBox="1"/>
          <p:nvPr/>
        </p:nvSpPr>
        <p:spPr>
          <a:xfrm>
            <a:off x="693959" y="1242464"/>
            <a:ext cx="2430281" cy="369332"/>
          </a:xfrm>
          <a:prstGeom prst="rect">
            <a:avLst/>
          </a:prstGeom>
          <a:noFill/>
        </p:spPr>
        <p:txBody>
          <a:bodyPr wrap="none" rtlCol="0">
            <a:spAutoFit/>
          </a:bodyPr>
          <a:lstStyle/>
          <a:p>
            <a:r>
              <a:rPr lang="en-US" dirty="0"/>
              <a:t>fixed (displacement = 0)</a:t>
            </a:r>
          </a:p>
        </p:txBody>
      </p:sp>
      <p:sp>
        <p:nvSpPr>
          <p:cNvPr id="24" name="TextBox 23">
            <a:extLst>
              <a:ext uri="{FF2B5EF4-FFF2-40B4-BE49-F238E27FC236}">
                <a16:creationId xmlns:a16="http://schemas.microsoft.com/office/drawing/2014/main" id="{22A79337-FDC5-4C77-B608-590243950C9D}"/>
              </a:ext>
            </a:extLst>
          </p:cNvPr>
          <p:cNvSpPr txBox="1"/>
          <p:nvPr/>
        </p:nvSpPr>
        <p:spPr>
          <a:xfrm>
            <a:off x="2046775" y="2338688"/>
            <a:ext cx="442750" cy="369332"/>
          </a:xfrm>
          <a:prstGeom prst="rect">
            <a:avLst/>
          </a:prstGeom>
          <a:noFill/>
        </p:spPr>
        <p:txBody>
          <a:bodyPr wrap="none" rtlCol="0">
            <a:spAutoFit/>
          </a:bodyPr>
          <a:lstStyle/>
          <a:p>
            <a:r>
              <a:rPr lang="en-US" dirty="0"/>
              <a:t>(1)</a:t>
            </a:r>
          </a:p>
        </p:txBody>
      </p:sp>
      <p:sp>
        <p:nvSpPr>
          <p:cNvPr id="25" name="TextBox 24">
            <a:extLst>
              <a:ext uri="{FF2B5EF4-FFF2-40B4-BE49-F238E27FC236}">
                <a16:creationId xmlns:a16="http://schemas.microsoft.com/office/drawing/2014/main" id="{7084E46A-80EC-4F74-8B8F-F600006C1BEB}"/>
              </a:ext>
            </a:extLst>
          </p:cNvPr>
          <p:cNvSpPr txBox="1"/>
          <p:nvPr/>
        </p:nvSpPr>
        <p:spPr>
          <a:xfrm>
            <a:off x="4847020" y="2475229"/>
            <a:ext cx="442750" cy="369332"/>
          </a:xfrm>
          <a:prstGeom prst="rect">
            <a:avLst/>
          </a:prstGeom>
          <a:noFill/>
        </p:spPr>
        <p:txBody>
          <a:bodyPr wrap="none" rtlCol="0">
            <a:spAutoFit/>
          </a:bodyPr>
          <a:lstStyle/>
          <a:p>
            <a:r>
              <a:rPr lang="en-US" dirty="0"/>
              <a:t>(2)</a:t>
            </a:r>
          </a:p>
        </p:txBody>
      </p:sp>
      <p:sp>
        <p:nvSpPr>
          <p:cNvPr id="26" name="TextBox 25">
            <a:extLst>
              <a:ext uri="{FF2B5EF4-FFF2-40B4-BE49-F238E27FC236}">
                <a16:creationId xmlns:a16="http://schemas.microsoft.com/office/drawing/2014/main" id="{D36BACD4-7564-485C-BA7F-A241468E4EF3}"/>
              </a:ext>
            </a:extLst>
          </p:cNvPr>
          <p:cNvSpPr txBox="1"/>
          <p:nvPr/>
        </p:nvSpPr>
        <p:spPr>
          <a:xfrm>
            <a:off x="6291235" y="2516250"/>
            <a:ext cx="442750" cy="369332"/>
          </a:xfrm>
          <a:prstGeom prst="rect">
            <a:avLst/>
          </a:prstGeom>
          <a:noFill/>
        </p:spPr>
        <p:txBody>
          <a:bodyPr wrap="none" rtlCol="0">
            <a:spAutoFit/>
          </a:bodyPr>
          <a:lstStyle/>
          <a:p>
            <a:r>
              <a:rPr lang="en-US" dirty="0"/>
              <a:t>(3)</a:t>
            </a:r>
          </a:p>
        </p:txBody>
      </p:sp>
      <p:sp>
        <p:nvSpPr>
          <p:cNvPr id="27" name="TextBox 26">
            <a:extLst>
              <a:ext uri="{FF2B5EF4-FFF2-40B4-BE49-F238E27FC236}">
                <a16:creationId xmlns:a16="http://schemas.microsoft.com/office/drawing/2014/main" id="{FEBB8987-C3C3-40A2-8AB0-023D1570C07B}"/>
              </a:ext>
            </a:extLst>
          </p:cNvPr>
          <p:cNvSpPr txBox="1"/>
          <p:nvPr/>
        </p:nvSpPr>
        <p:spPr>
          <a:xfrm>
            <a:off x="3204500" y="1368843"/>
            <a:ext cx="442750" cy="369332"/>
          </a:xfrm>
          <a:prstGeom prst="rect">
            <a:avLst/>
          </a:prstGeom>
          <a:noFill/>
        </p:spPr>
        <p:txBody>
          <a:bodyPr wrap="none" rtlCol="0">
            <a:spAutoFit/>
          </a:bodyPr>
          <a:lstStyle/>
          <a:p>
            <a:r>
              <a:rPr lang="en-US" dirty="0"/>
              <a:t>(4)</a:t>
            </a:r>
          </a:p>
        </p:txBody>
      </p:sp>
      <p:sp>
        <p:nvSpPr>
          <p:cNvPr id="28" name="TextBox 27">
            <a:extLst>
              <a:ext uri="{FF2B5EF4-FFF2-40B4-BE49-F238E27FC236}">
                <a16:creationId xmlns:a16="http://schemas.microsoft.com/office/drawing/2014/main" id="{E24F1B4F-810A-47EC-B19A-156B21C88913}"/>
              </a:ext>
            </a:extLst>
          </p:cNvPr>
          <p:cNvSpPr txBox="1"/>
          <p:nvPr/>
        </p:nvSpPr>
        <p:spPr>
          <a:xfrm>
            <a:off x="3476792" y="2660657"/>
            <a:ext cx="442750" cy="369332"/>
          </a:xfrm>
          <a:prstGeom prst="rect">
            <a:avLst/>
          </a:prstGeom>
          <a:noFill/>
        </p:spPr>
        <p:txBody>
          <a:bodyPr wrap="none" rtlCol="0">
            <a:spAutoFit/>
          </a:bodyPr>
          <a:lstStyle/>
          <a:p>
            <a:r>
              <a:rPr lang="en-US" dirty="0"/>
              <a:t>(5)</a:t>
            </a:r>
          </a:p>
        </p:txBody>
      </p:sp>
      <p:sp>
        <p:nvSpPr>
          <p:cNvPr id="29" name="TextBox 28">
            <a:extLst>
              <a:ext uri="{FF2B5EF4-FFF2-40B4-BE49-F238E27FC236}">
                <a16:creationId xmlns:a16="http://schemas.microsoft.com/office/drawing/2014/main" id="{62EB10B3-17E0-4FEE-920D-A5D0A3E8E7F4}"/>
              </a:ext>
            </a:extLst>
          </p:cNvPr>
          <p:cNvSpPr txBox="1"/>
          <p:nvPr/>
        </p:nvSpPr>
        <p:spPr>
          <a:xfrm>
            <a:off x="3087092" y="2132059"/>
            <a:ext cx="442750" cy="369332"/>
          </a:xfrm>
          <a:prstGeom prst="rect">
            <a:avLst/>
          </a:prstGeom>
          <a:noFill/>
        </p:spPr>
        <p:txBody>
          <a:bodyPr wrap="none" rtlCol="0">
            <a:spAutoFit/>
          </a:bodyPr>
          <a:lstStyle/>
          <a:p>
            <a:r>
              <a:rPr lang="en-US" dirty="0"/>
              <a:t>(6)</a:t>
            </a:r>
          </a:p>
        </p:txBody>
      </p:sp>
      <p:sp>
        <p:nvSpPr>
          <p:cNvPr id="30" name="TextBox 29">
            <a:extLst>
              <a:ext uri="{FF2B5EF4-FFF2-40B4-BE49-F238E27FC236}">
                <a16:creationId xmlns:a16="http://schemas.microsoft.com/office/drawing/2014/main" id="{70AB048B-EEB8-44D5-B372-0B0C1D0B87E8}"/>
              </a:ext>
            </a:extLst>
          </p:cNvPr>
          <p:cNvSpPr txBox="1"/>
          <p:nvPr/>
        </p:nvSpPr>
        <p:spPr>
          <a:xfrm>
            <a:off x="1506030" y="2729991"/>
            <a:ext cx="301686" cy="369332"/>
          </a:xfrm>
          <a:prstGeom prst="rect">
            <a:avLst/>
          </a:prstGeom>
          <a:noFill/>
        </p:spPr>
        <p:txBody>
          <a:bodyPr wrap="none" rtlCol="0">
            <a:spAutoFit/>
          </a:bodyPr>
          <a:lstStyle/>
          <a:p>
            <a:r>
              <a:rPr lang="en-US" dirty="0"/>
              <a:t>1</a:t>
            </a:r>
          </a:p>
        </p:txBody>
      </p:sp>
      <p:sp>
        <p:nvSpPr>
          <p:cNvPr id="31" name="TextBox 30">
            <a:extLst>
              <a:ext uri="{FF2B5EF4-FFF2-40B4-BE49-F238E27FC236}">
                <a16:creationId xmlns:a16="http://schemas.microsoft.com/office/drawing/2014/main" id="{77AC1881-6C3F-4DFB-8706-CD3CF5AE8AA0}"/>
              </a:ext>
            </a:extLst>
          </p:cNvPr>
          <p:cNvSpPr txBox="1"/>
          <p:nvPr/>
        </p:nvSpPr>
        <p:spPr>
          <a:xfrm>
            <a:off x="6999261" y="2489223"/>
            <a:ext cx="301686" cy="369332"/>
          </a:xfrm>
          <a:prstGeom prst="rect">
            <a:avLst/>
          </a:prstGeom>
          <a:noFill/>
        </p:spPr>
        <p:txBody>
          <a:bodyPr wrap="none" rtlCol="0">
            <a:spAutoFit/>
          </a:bodyPr>
          <a:lstStyle/>
          <a:p>
            <a:r>
              <a:rPr lang="en-US" dirty="0"/>
              <a:t>2</a:t>
            </a:r>
          </a:p>
        </p:txBody>
      </p:sp>
      <p:sp>
        <p:nvSpPr>
          <p:cNvPr id="32" name="TextBox 31">
            <a:extLst>
              <a:ext uri="{FF2B5EF4-FFF2-40B4-BE49-F238E27FC236}">
                <a16:creationId xmlns:a16="http://schemas.microsoft.com/office/drawing/2014/main" id="{5DFE92FC-A50B-41BC-B1C1-494D5BFD95C6}"/>
              </a:ext>
            </a:extLst>
          </p:cNvPr>
          <p:cNvSpPr txBox="1"/>
          <p:nvPr/>
        </p:nvSpPr>
        <p:spPr>
          <a:xfrm>
            <a:off x="2868277" y="2691891"/>
            <a:ext cx="414985" cy="369332"/>
          </a:xfrm>
          <a:prstGeom prst="rect">
            <a:avLst/>
          </a:prstGeom>
          <a:noFill/>
        </p:spPr>
        <p:txBody>
          <a:bodyPr wrap="square" rtlCol="0">
            <a:spAutoFit/>
          </a:bodyPr>
          <a:lstStyle/>
          <a:p>
            <a:r>
              <a:rPr lang="en-US" dirty="0"/>
              <a:t>3</a:t>
            </a:r>
          </a:p>
        </p:txBody>
      </p:sp>
      <p:sp>
        <p:nvSpPr>
          <p:cNvPr id="33" name="TextBox 32">
            <a:extLst>
              <a:ext uri="{FF2B5EF4-FFF2-40B4-BE49-F238E27FC236}">
                <a16:creationId xmlns:a16="http://schemas.microsoft.com/office/drawing/2014/main" id="{204BF2DB-5085-4B91-BAC5-E3404670B31C}"/>
              </a:ext>
            </a:extLst>
          </p:cNvPr>
          <p:cNvSpPr txBox="1"/>
          <p:nvPr/>
        </p:nvSpPr>
        <p:spPr>
          <a:xfrm>
            <a:off x="4320564" y="2612000"/>
            <a:ext cx="301686" cy="369332"/>
          </a:xfrm>
          <a:prstGeom prst="rect">
            <a:avLst/>
          </a:prstGeom>
          <a:noFill/>
        </p:spPr>
        <p:txBody>
          <a:bodyPr wrap="none" rtlCol="0">
            <a:spAutoFit/>
          </a:bodyPr>
          <a:lstStyle/>
          <a:p>
            <a:r>
              <a:rPr lang="en-US" dirty="0"/>
              <a:t>4</a:t>
            </a:r>
          </a:p>
        </p:txBody>
      </p:sp>
      <p:sp>
        <p:nvSpPr>
          <p:cNvPr id="34" name="TextBox 33">
            <a:extLst>
              <a:ext uri="{FF2B5EF4-FFF2-40B4-BE49-F238E27FC236}">
                <a16:creationId xmlns:a16="http://schemas.microsoft.com/office/drawing/2014/main" id="{CD1752E7-805E-4A27-972B-202DFE61115D}"/>
              </a:ext>
            </a:extLst>
          </p:cNvPr>
          <p:cNvSpPr txBox="1"/>
          <p:nvPr/>
        </p:nvSpPr>
        <p:spPr>
          <a:xfrm>
            <a:off x="5678707" y="2501391"/>
            <a:ext cx="301686" cy="369332"/>
          </a:xfrm>
          <a:prstGeom prst="rect">
            <a:avLst/>
          </a:prstGeom>
          <a:noFill/>
        </p:spPr>
        <p:txBody>
          <a:bodyPr wrap="none" rtlCol="0">
            <a:spAutoFit/>
          </a:bodyPr>
          <a:lstStyle/>
          <a:p>
            <a:r>
              <a:rPr lang="en-US" dirty="0"/>
              <a:t>5</a:t>
            </a:r>
          </a:p>
        </p:txBody>
      </p:sp>
      <p:sp>
        <p:nvSpPr>
          <p:cNvPr id="35" name="TextBox 34">
            <a:extLst>
              <a:ext uri="{FF2B5EF4-FFF2-40B4-BE49-F238E27FC236}">
                <a16:creationId xmlns:a16="http://schemas.microsoft.com/office/drawing/2014/main" id="{9D766E0E-B024-408E-95C3-CBC4414F69BB}"/>
              </a:ext>
            </a:extLst>
          </p:cNvPr>
          <p:cNvSpPr txBox="1"/>
          <p:nvPr/>
        </p:nvSpPr>
        <p:spPr>
          <a:xfrm>
            <a:off x="704932" y="3230939"/>
            <a:ext cx="8899466" cy="1477328"/>
          </a:xfrm>
          <a:prstGeom prst="rect">
            <a:avLst/>
          </a:prstGeom>
          <a:noFill/>
        </p:spPr>
        <p:txBody>
          <a:bodyPr wrap="square" rtlCol="0">
            <a:spAutoFit/>
          </a:bodyPr>
          <a:lstStyle/>
          <a:p>
            <a:r>
              <a:rPr lang="en-US" dirty="0"/>
              <a:t>Here all the movable supports (shown in red) will be assumed to ride in smooth guides that keep them vertical so that we only need to examine the forces in the horizontal direction </a:t>
            </a:r>
          </a:p>
          <a:p>
            <a:r>
              <a:rPr lang="en-US" dirty="0"/>
              <a:t>We will want to have the flexibility of labeling the elements and node numbers in any way we want. We will do this through a </a:t>
            </a:r>
            <a:r>
              <a:rPr lang="en-US" b="1" dirty="0"/>
              <a:t>connectivity matrix </a:t>
            </a:r>
            <a:r>
              <a:rPr lang="en-US" dirty="0"/>
              <a:t>which contains the appropriate node numbers for each element. For example </a:t>
            </a:r>
          </a:p>
        </p:txBody>
      </p:sp>
      <p:sp>
        <p:nvSpPr>
          <p:cNvPr id="36" name="TextBox 35">
            <a:extLst>
              <a:ext uri="{FF2B5EF4-FFF2-40B4-BE49-F238E27FC236}">
                <a16:creationId xmlns:a16="http://schemas.microsoft.com/office/drawing/2014/main" id="{EEFE75A5-9B47-44AA-90A9-DE3AD8FA4157}"/>
              </a:ext>
            </a:extLst>
          </p:cNvPr>
          <p:cNvSpPr txBox="1"/>
          <p:nvPr/>
        </p:nvSpPr>
        <p:spPr>
          <a:xfrm>
            <a:off x="6159347" y="4900672"/>
            <a:ext cx="647934" cy="2031325"/>
          </a:xfrm>
          <a:prstGeom prst="rect">
            <a:avLst/>
          </a:prstGeom>
          <a:noFill/>
        </p:spPr>
        <p:txBody>
          <a:bodyPr wrap="none" rtlCol="0">
            <a:spAutoFit/>
          </a:bodyPr>
          <a:lstStyle/>
          <a:p>
            <a:pPr marL="342900" indent="-342900">
              <a:buAutoNum type="arabicPlain"/>
            </a:pPr>
            <a:r>
              <a:rPr lang="en-US" dirty="0"/>
              <a:t>3</a:t>
            </a:r>
          </a:p>
          <a:p>
            <a:pPr marL="342900" indent="-342900">
              <a:buAutoNum type="arabicPlain" startAt="4"/>
            </a:pPr>
            <a:r>
              <a:rPr lang="en-US" dirty="0"/>
              <a:t>5</a:t>
            </a:r>
          </a:p>
          <a:p>
            <a:pPr marL="342900" indent="-342900">
              <a:buAutoNum type="arabicPlain" startAt="5"/>
            </a:pPr>
            <a:r>
              <a:rPr lang="en-US" dirty="0"/>
              <a:t>2</a:t>
            </a:r>
          </a:p>
          <a:p>
            <a:pPr marL="342900" indent="-342900">
              <a:buAutoNum type="arabicPlain" startAt="3"/>
            </a:pPr>
            <a:r>
              <a:rPr lang="en-US" dirty="0"/>
              <a:t>5</a:t>
            </a:r>
          </a:p>
          <a:p>
            <a:r>
              <a:rPr lang="en-US" dirty="0"/>
              <a:t>3    4</a:t>
            </a:r>
          </a:p>
          <a:p>
            <a:r>
              <a:rPr lang="en-US" dirty="0"/>
              <a:t>3    4</a:t>
            </a:r>
          </a:p>
          <a:p>
            <a:endParaRPr lang="en-US" dirty="0"/>
          </a:p>
        </p:txBody>
      </p:sp>
      <p:sp>
        <p:nvSpPr>
          <p:cNvPr id="37" name="TextBox 36">
            <a:extLst>
              <a:ext uri="{FF2B5EF4-FFF2-40B4-BE49-F238E27FC236}">
                <a16:creationId xmlns:a16="http://schemas.microsoft.com/office/drawing/2014/main" id="{2B495B5F-A72F-45C1-BE83-5A6B9CCA364A}"/>
              </a:ext>
            </a:extLst>
          </p:cNvPr>
          <p:cNvSpPr txBox="1"/>
          <p:nvPr/>
        </p:nvSpPr>
        <p:spPr>
          <a:xfrm>
            <a:off x="4570078" y="4862164"/>
            <a:ext cx="964816" cy="369332"/>
          </a:xfrm>
          <a:prstGeom prst="rect">
            <a:avLst/>
          </a:prstGeom>
          <a:noFill/>
        </p:spPr>
        <p:txBody>
          <a:bodyPr wrap="none" rtlCol="0">
            <a:spAutoFit/>
          </a:bodyPr>
          <a:lstStyle/>
          <a:p>
            <a:r>
              <a:rPr lang="en-US" dirty="0"/>
              <a:t>element</a:t>
            </a:r>
          </a:p>
        </p:txBody>
      </p:sp>
      <p:sp>
        <p:nvSpPr>
          <p:cNvPr id="38" name="TextBox 37">
            <a:extLst>
              <a:ext uri="{FF2B5EF4-FFF2-40B4-BE49-F238E27FC236}">
                <a16:creationId xmlns:a16="http://schemas.microsoft.com/office/drawing/2014/main" id="{8E5009A6-83B0-4F06-B18D-12195559CE14}"/>
              </a:ext>
            </a:extLst>
          </p:cNvPr>
          <p:cNvSpPr txBox="1"/>
          <p:nvPr/>
        </p:nvSpPr>
        <p:spPr>
          <a:xfrm>
            <a:off x="5467002" y="4876745"/>
            <a:ext cx="495649" cy="1754326"/>
          </a:xfrm>
          <a:prstGeom prst="rect">
            <a:avLst/>
          </a:prstGeom>
          <a:noFill/>
        </p:spPr>
        <p:txBody>
          <a:bodyPr wrap="none" rtlCol="0">
            <a:spAutoFit/>
          </a:bodyPr>
          <a:lstStyle/>
          <a:p>
            <a:r>
              <a:rPr lang="en-US" dirty="0"/>
              <a:t>(1)</a:t>
            </a:r>
          </a:p>
          <a:p>
            <a:r>
              <a:rPr lang="en-US" dirty="0"/>
              <a:t>(2)</a:t>
            </a:r>
          </a:p>
          <a:p>
            <a:r>
              <a:rPr lang="en-US" dirty="0"/>
              <a:t>(3) </a:t>
            </a:r>
          </a:p>
          <a:p>
            <a:r>
              <a:rPr lang="en-US" dirty="0"/>
              <a:t>(4)</a:t>
            </a:r>
          </a:p>
          <a:p>
            <a:r>
              <a:rPr lang="en-US" dirty="0"/>
              <a:t>(5)</a:t>
            </a:r>
          </a:p>
          <a:p>
            <a:r>
              <a:rPr lang="en-US" dirty="0"/>
              <a:t>(6)</a:t>
            </a:r>
          </a:p>
        </p:txBody>
      </p:sp>
      <p:sp>
        <p:nvSpPr>
          <p:cNvPr id="39" name="TextBox 38">
            <a:extLst>
              <a:ext uri="{FF2B5EF4-FFF2-40B4-BE49-F238E27FC236}">
                <a16:creationId xmlns:a16="http://schemas.microsoft.com/office/drawing/2014/main" id="{86C79489-9236-46C0-96B1-BF0F2DBDE56D}"/>
              </a:ext>
            </a:extLst>
          </p:cNvPr>
          <p:cNvSpPr txBox="1"/>
          <p:nvPr/>
        </p:nvSpPr>
        <p:spPr>
          <a:xfrm>
            <a:off x="5962651" y="4605705"/>
            <a:ext cx="1549655" cy="369332"/>
          </a:xfrm>
          <a:prstGeom prst="rect">
            <a:avLst/>
          </a:prstGeom>
          <a:noFill/>
        </p:spPr>
        <p:txBody>
          <a:bodyPr wrap="none" rtlCol="0">
            <a:spAutoFit/>
          </a:bodyPr>
          <a:lstStyle/>
          <a:p>
            <a:r>
              <a:rPr lang="en-US" dirty="0"/>
              <a:t>node numbers</a:t>
            </a:r>
          </a:p>
        </p:txBody>
      </p:sp>
      <p:grpSp>
        <p:nvGrpSpPr>
          <p:cNvPr id="45" name="Group 44">
            <a:extLst>
              <a:ext uri="{FF2B5EF4-FFF2-40B4-BE49-F238E27FC236}">
                <a16:creationId xmlns:a16="http://schemas.microsoft.com/office/drawing/2014/main" id="{3C1F3E15-AE9F-453F-9825-78B56DC8C70A}"/>
              </a:ext>
            </a:extLst>
          </p:cNvPr>
          <p:cNvGrpSpPr/>
          <p:nvPr/>
        </p:nvGrpSpPr>
        <p:grpSpPr>
          <a:xfrm>
            <a:off x="6073622" y="4975037"/>
            <a:ext cx="171450" cy="1656034"/>
            <a:chOff x="8943975" y="5003612"/>
            <a:chExt cx="171450" cy="1656034"/>
          </a:xfrm>
        </p:grpSpPr>
        <p:cxnSp>
          <p:nvCxnSpPr>
            <p:cNvPr id="41" name="Straight Connector 40">
              <a:extLst>
                <a:ext uri="{FF2B5EF4-FFF2-40B4-BE49-F238E27FC236}">
                  <a16:creationId xmlns:a16="http://schemas.microsoft.com/office/drawing/2014/main" id="{56E08827-AE42-479B-B83D-F9E5894973DA}"/>
                </a:ext>
              </a:extLst>
            </p:cNvPr>
            <p:cNvCxnSpPr/>
            <p:nvPr/>
          </p:nvCxnSpPr>
          <p:spPr>
            <a:xfrm>
              <a:off x="8943975" y="5003612"/>
              <a:ext cx="0" cy="1656034"/>
            </a:xfrm>
            <a:prstGeom prst="line">
              <a:avLst/>
            </a:prstGeom>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7FFF1933-8F42-4878-B3EE-D2B09EFA9C31}"/>
                </a:ext>
              </a:extLst>
            </p:cNvPr>
            <p:cNvCxnSpPr/>
            <p:nvPr/>
          </p:nvCxnSpPr>
          <p:spPr>
            <a:xfrm>
              <a:off x="8943975" y="5003612"/>
              <a:ext cx="171450" cy="0"/>
            </a:xfrm>
            <a:prstGeom prst="line">
              <a:avLst/>
            </a:prstGeom>
          </p:spPr>
          <p:style>
            <a:lnRef idx="1">
              <a:schemeClr val="dk1"/>
            </a:lnRef>
            <a:fillRef idx="0">
              <a:schemeClr val="dk1"/>
            </a:fillRef>
            <a:effectRef idx="0">
              <a:schemeClr val="dk1"/>
            </a:effectRef>
            <a:fontRef idx="minor">
              <a:schemeClr val="tx1"/>
            </a:fontRef>
          </p:style>
        </p:cxnSp>
        <p:cxnSp>
          <p:nvCxnSpPr>
            <p:cNvPr id="44" name="Straight Connector 43">
              <a:extLst>
                <a:ext uri="{FF2B5EF4-FFF2-40B4-BE49-F238E27FC236}">
                  <a16:creationId xmlns:a16="http://schemas.microsoft.com/office/drawing/2014/main" id="{F9D0FC22-5DD1-4A47-B829-4F1CFEDAD140}"/>
                </a:ext>
              </a:extLst>
            </p:cNvPr>
            <p:cNvCxnSpPr/>
            <p:nvPr/>
          </p:nvCxnSpPr>
          <p:spPr>
            <a:xfrm>
              <a:off x="8943975" y="6659646"/>
              <a:ext cx="171450" cy="0"/>
            </a:xfrm>
            <a:prstGeom prst="line">
              <a:avLst/>
            </a:prstGeom>
          </p:spPr>
          <p:style>
            <a:lnRef idx="1">
              <a:schemeClr val="dk1"/>
            </a:lnRef>
            <a:fillRef idx="0">
              <a:schemeClr val="dk1"/>
            </a:fillRef>
            <a:effectRef idx="0">
              <a:schemeClr val="dk1"/>
            </a:effectRef>
            <a:fontRef idx="minor">
              <a:schemeClr val="tx1"/>
            </a:fontRef>
          </p:style>
        </p:cxnSp>
      </p:grpSp>
      <p:grpSp>
        <p:nvGrpSpPr>
          <p:cNvPr id="46" name="Group 45">
            <a:extLst>
              <a:ext uri="{FF2B5EF4-FFF2-40B4-BE49-F238E27FC236}">
                <a16:creationId xmlns:a16="http://schemas.microsoft.com/office/drawing/2014/main" id="{CEE71BE0-8F40-49F1-8ABC-CC70F5903FE3}"/>
              </a:ext>
            </a:extLst>
          </p:cNvPr>
          <p:cNvGrpSpPr/>
          <p:nvPr/>
        </p:nvGrpSpPr>
        <p:grpSpPr>
          <a:xfrm flipH="1">
            <a:off x="6761726" y="4975037"/>
            <a:ext cx="171450" cy="1656034"/>
            <a:chOff x="8943975" y="5003612"/>
            <a:chExt cx="171450" cy="1656034"/>
          </a:xfrm>
        </p:grpSpPr>
        <p:cxnSp>
          <p:nvCxnSpPr>
            <p:cNvPr id="47" name="Straight Connector 46">
              <a:extLst>
                <a:ext uri="{FF2B5EF4-FFF2-40B4-BE49-F238E27FC236}">
                  <a16:creationId xmlns:a16="http://schemas.microsoft.com/office/drawing/2014/main" id="{49D024E7-A5E1-4E5B-B1C9-107F62982CDF}"/>
                </a:ext>
              </a:extLst>
            </p:cNvPr>
            <p:cNvCxnSpPr/>
            <p:nvPr/>
          </p:nvCxnSpPr>
          <p:spPr>
            <a:xfrm>
              <a:off x="8943975" y="5003612"/>
              <a:ext cx="0" cy="1656034"/>
            </a:xfrm>
            <a:prstGeom prst="line">
              <a:avLst/>
            </a:prstGeom>
          </p:spPr>
          <p:style>
            <a:lnRef idx="1">
              <a:schemeClr val="dk1"/>
            </a:lnRef>
            <a:fillRef idx="0">
              <a:schemeClr val="dk1"/>
            </a:fillRef>
            <a:effectRef idx="0">
              <a:schemeClr val="dk1"/>
            </a:effectRef>
            <a:fontRef idx="minor">
              <a:schemeClr val="tx1"/>
            </a:fontRef>
          </p:style>
        </p:cxnSp>
        <p:cxnSp>
          <p:nvCxnSpPr>
            <p:cNvPr id="48" name="Straight Connector 47">
              <a:extLst>
                <a:ext uri="{FF2B5EF4-FFF2-40B4-BE49-F238E27FC236}">
                  <a16:creationId xmlns:a16="http://schemas.microsoft.com/office/drawing/2014/main" id="{2766714D-C582-4F94-9512-4F764CA1920D}"/>
                </a:ext>
              </a:extLst>
            </p:cNvPr>
            <p:cNvCxnSpPr/>
            <p:nvPr/>
          </p:nvCxnSpPr>
          <p:spPr>
            <a:xfrm>
              <a:off x="8943975" y="5003612"/>
              <a:ext cx="171450" cy="0"/>
            </a:xfrm>
            <a:prstGeom prst="line">
              <a:avLst/>
            </a:prstGeom>
          </p:spPr>
          <p:style>
            <a:lnRef idx="1">
              <a:schemeClr val="dk1"/>
            </a:lnRef>
            <a:fillRef idx="0">
              <a:schemeClr val="dk1"/>
            </a:fillRef>
            <a:effectRef idx="0">
              <a:schemeClr val="dk1"/>
            </a:effectRef>
            <a:fontRef idx="minor">
              <a:schemeClr val="tx1"/>
            </a:fontRef>
          </p:style>
        </p:cxnSp>
        <p:cxnSp>
          <p:nvCxnSpPr>
            <p:cNvPr id="49" name="Straight Connector 48">
              <a:extLst>
                <a:ext uri="{FF2B5EF4-FFF2-40B4-BE49-F238E27FC236}">
                  <a16:creationId xmlns:a16="http://schemas.microsoft.com/office/drawing/2014/main" id="{40CD9D5C-E805-4B61-A41B-F15C509AF215}"/>
                </a:ext>
              </a:extLst>
            </p:cNvPr>
            <p:cNvCxnSpPr/>
            <p:nvPr/>
          </p:nvCxnSpPr>
          <p:spPr>
            <a:xfrm>
              <a:off x="8943975" y="6659646"/>
              <a:ext cx="171450" cy="0"/>
            </a:xfrm>
            <a:prstGeom prst="line">
              <a:avLst/>
            </a:prstGeom>
          </p:spPr>
          <p:style>
            <a:lnRef idx="1">
              <a:schemeClr val="dk1"/>
            </a:lnRef>
            <a:fillRef idx="0">
              <a:schemeClr val="dk1"/>
            </a:fillRef>
            <a:effectRef idx="0">
              <a:schemeClr val="dk1"/>
            </a:effectRef>
            <a:fontRef idx="minor">
              <a:schemeClr val="tx1"/>
            </a:fontRef>
          </p:style>
        </p:cxnSp>
      </p:grpSp>
      <p:cxnSp>
        <p:nvCxnSpPr>
          <p:cNvPr id="51" name="Straight Arrow Connector 50">
            <a:extLst>
              <a:ext uri="{FF2B5EF4-FFF2-40B4-BE49-F238E27FC236}">
                <a16:creationId xmlns:a16="http://schemas.microsoft.com/office/drawing/2014/main" id="{CCE597DB-9A34-485D-BA88-792A1955E577}"/>
              </a:ext>
            </a:extLst>
          </p:cNvPr>
          <p:cNvCxnSpPr/>
          <p:nvPr/>
        </p:nvCxnSpPr>
        <p:spPr>
          <a:xfrm flipH="1">
            <a:off x="7035379" y="5588292"/>
            <a:ext cx="58661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2" name="TextBox 51">
            <a:extLst>
              <a:ext uri="{FF2B5EF4-FFF2-40B4-BE49-F238E27FC236}">
                <a16:creationId xmlns:a16="http://schemas.microsoft.com/office/drawing/2014/main" id="{2D7C6EB5-8095-4FC4-ACB2-2F3E8B1405A9}"/>
              </a:ext>
            </a:extLst>
          </p:cNvPr>
          <p:cNvSpPr txBox="1"/>
          <p:nvPr/>
        </p:nvSpPr>
        <p:spPr>
          <a:xfrm>
            <a:off x="7621996" y="5403626"/>
            <a:ext cx="1982402" cy="369332"/>
          </a:xfrm>
          <a:prstGeom prst="rect">
            <a:avLst/>
          </a:prstGeom>
          <a:noFill/>
        </p:spPr>
        <p:txBody>
          <a:bodyPr wrap="none" rtlCol="0">
            <a:spAutoFit/>
          </a:bodyPr>
          <a:lstStyle/>
          <a:p>
            <a:r>
              <a:rPr lang="en-US" dirty="0"/>
              <a:t>connectivity matrix</a:t>
            </a:r>
          </a:p>
        </p:txBody>
      </p:sp>
    </p:spTree>
    <p:extLst>
      <p:ext uri="{BB962C8B-B14F-4D97-AF65-F5344CB8AC3E}">
        <p14:creationId xmlns:p14="http://schemas.microsoft.com/office/powerpoint/2010/main" val="41614386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48723CC-F823-4075-8320-1C870D5EAE72}"/>
              </a:ext>
            </a:extLst>
          </p:cNvPr>
          <p:cNvSpPr txBox="1"/>
          <p:nvPr/>
        </p:nvSpPr>
        <p:spPr>
          <a:xfrm>
            <a:off x="267848" y="1164164"/>
            <a:ext cx="9153525" cy="1754326"/>
          </a:xfrm>
          <a:prstGeom prst="rect">
            <a:avLst/>
          </a:prstGeom>
          <a:noFill/>
        </p:spPr>
        <p:txBody>
          <a:bodyPr wrap="square" rtlCol="0">
            <a:spAutoFit/>
          </a:bodyPr>
          <a:lstStyle/>
          <a:p>
            <a:r>
              <a:rPr lang="en-US" dirty="0"/>
              <a:t>We also want to change how we satisfy the boundary conditions, i.e., how we specified either the known displacements or forces at the appropriate nodes. We handled this previously by replacing the global stiffness matrix with a reduced matrix, but we want to instead simply modify the equations involving the global stiffness matrix appropriately, as this is how it is often done in practice for efficiency and so we do not lose the ordering of the displacements. From our previous problem, for example, we had </a:t>
            </a:r>
          </a:p>
        </p:txBody>
      </p:sp>
      <p:graphicFrame>
        <p:nvGraphicFramePr>
          <p:cNvPr id="3" name="Object 2">
            <a:extLst>
              <a:ext uri="{FF2B5EF4-FFF2-40B4-BE49-F238E27FC236}">
                <a16:creationId xmlns:a16="http://schemas.microsoft.com/office/drawing/2014/main" id="{136A204B-8CE4-4083-B2B6-230BA9A00B2C}"/>
              </a:ext>
            </a:extLst>
          </p:cNvPr>
          <p:cNvGraphicFramePr>
            <a:graphicFrameLocks noChangeAspect="1"/>
          </p:cNvGraphicFramePr>
          <p:nvPr>
            <p:extLst>
              <p:ext uri="{D42A27DB-BD31-4B8C-83A1-F6EECF244321}">
                <p14:modId xmlns:p14="http://schemas.microsoft.com/office/powerpoint/2010/main" val="2405148451"/>
              </p:ext>
            </p:extLst>
          </p:nvPr>
        </p:nvGraphicFramePr>
        <p:xfrm>
          <a:off x="1569221" y="3070474"/>
          <a:ext cx="3825875" cy="2024063"/>
        </p:xfrm>
        <a:graphic>
          <a:graphicData uri="http://schemas.openxmlformats.org/presentationml/2006/ole">
            <mc:AlternateContent xmlns:mc="http://schemas.openxmlformats.org/markup-compatibility/2006">
              <mc:Choice xmlns:v="urn:schemas-microsoft-com:vml" Requires="v">
                <p:oleObj name="Equation" r:id="rId3" imgW="3825388" imgH="2023938" progId="Equation.DSMT4">
                  <p:embed/>
                </p:oleObj>
              </mc:Choice>
              <mc:Fallback>
                <p:oleObj name="Equation" r:id="rId3" imgW="3825388" imgH="2023938" progId="Equation.DSMT4">
                  <p:embed/>
                  <p:pic>
                    <p:nvPicPr>
                      <p:cNvPr id="0" name=""/>
                      <p:cNvPicPr/>
                      <p:nvPr/>
                    </p:nvPicPr>
                    <p:blipFill>
                      <a:blip r:embed="rId4"/>
                      <a:stretch>
                        <a:fillRect/>
                      </a:stretch>
                    </p:blipFill>
                    <p:spPr>
                      <a:xfrm>
                        <a:off x="1569221" y="3070474"/>
                        <a:ext cx="3825875" cy="2024063"/>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7CCCD426-AD01-486F-8D8A-B61FE46A74F5}"/>
              </a:ext>
            </a:extLst>
          </p:cNvPr>
          <p:cNvSpPr txBox="1"/>
          <p:nvPr/>
        </p:nvSpPr>
        <p:spPr>
          <a:xfrm>
            <a:off x="267848" y="5317360"/>
            <a:ext cx="9372600" cy="1200329"/>
          </a:xfrm>
          <a:prstGeom prst="rect">
            <a:avLst/>
          </a:prstGeom>
          <a:noFill/>
        </p:spPr>
        <p:txBody>
          <a:bodyPr wrap="square" rtlCol="0">
            <a:spAutoFit/>
          </a:bodyPr>
          <a:lstStyle/>
          <a:p>
            <a:r>
              <a:rPr lang="en-US" dirty="0"/>
              <a:t>and we wanted to satisfy the displacement boundary conditions U</a:t>
            </a:r>
            <a:r>
              <a:rPr lang="en-US" baseline="-25000" dirty="0"/>
              <a:t>1</a:t>
            </a:r>
            <a:r>
              <a:rPr lang="en-US" dirty="0"/>
              <a:t> =U</a:t>
            </a:r>
            <a:r>
              <a:rPr lang="en-US" baseline="-25000" dirty="0"/>
              <a:t>7</a:t>
            </a:r>
            <a:r>
              <a:rPr lang="en-US" dirty="0"/>
              <a:t> =0 and the force boundary condition                                          with all the other sums of forces at the inner nodes = 0. </a:t>
            </a:r>
          </a:p>
          <a:p>
            <a:endParaRPr lang="en-US" dirty="0"/>
          </a:p>
          <a:p>
            <a:r>
              <a:rPr lang="en-US" dirty="0"/>
              <a:t>Let us now define the procedure. We will use our previous problem to illustrate the details.</a:t>
            </a:r>
          </a:p>
        </p:txBody>
      </p:sp>
      <p:graphicFrame>
        <p:nvGraphicFramePr>
          <p:cNvPr id="5" name="Object 4">
            <a:extLst>
              <a:ext uri="{FF2B5EF4-FFF2-40B4-BE49-F238E27FC236}">
                <a16:creationId xmlns:a16="http://schemas.microsoft.com/office/drawing/2014/main" id="{82230C20-7254-4E43-8D77-FA546F12EE10}"/>
              </a:ext>
            </a:extLst>
          </p:cNvPr>
          <p:cNvGraphicFramePr>
            <a:graphicFrameLocks noChangeAspect="1"/>
          </p:cNvGraphicFramePr>
          <p:nvPr>
            <p:extLst>
              <p:ext uri="{D42A27DB-BD31-4B8C-83A1-F6EECF244321}">
                <p14:modId xmlns:p14="http://schemas.microsoft.com/office/powerpoint/2010/main" val="4224984532"/>
              </p:ext>
            </p:extLst>
          </p:nvPr>
        </p:nvGraphicFramePr>
        <p:xfrm>
          <a:off x="1569221" y="5621329"/>
          <a:ext cx="1515229" cy="369568"/>
        </p:xfrm>
        <a:graphic>
          <a:graphicData uri="http://schemas.openxmlformats.org/presentationml/2006/ole">
            <mc:AlternateContent xmlns:mc="http://schemas.openxmlformats.org/markup-compatibility/2006">
              <mc:Choice xmlns:v="urn:schemas-microsoft-com:vml" Requires="v">
                <p:oleObj name="Equation" r:id="rId5" imgW="1041120" imgH="253800" progId="Equation.DSMT4">
                  <p:embed/>
                </p:oleObj>
              </mc:Choice>
              <mc:Fallback>
                <p:oleObj name="Equation" r:id="rId5" imgW="1041120" imgH="253800" progId="Equation.DSMT4">
                  <p:embed/>
                  <p:pic>
                    <p:nvPicPr>
                      <p:cNvPr id="0" name=""/>
                      <p:cNvPicPr/>
                      <p:nvPr/>
                    </p:nvPicPr>
                    <p:blipFill>
                      <a:blip r:embed="rId6"/>
                      <a:stretch>
                        <a:fillRect/>
                      </a:stretch>
                    </p:blipFill>
                    <p:spPr>
                      <a:xfrm>
                        <a:off x="1569221" y="5621329"/>
                        <a:ext cx="1515229" cy="369568"/>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60C89683-1E56-46BB-BD6B-26BFBA02C29B}"/>
              </a:ext>
            </a:extLst>
          </p:cNvPr>
          <p:cNvSpPr txBox="1"/>
          <p:nvPr/>
        </p:nvSpPr>
        <p:spPr>
          <a:xfrm>
            <a:off x="267848" y="426481"/>
            <a:ext cx="10506915" cy="646331"/>
          </a:xfrm>
          <a:prstGeom prst="rect">
            <a:avLst/>
          </a:prstGeom>
          <a:noFill/>
        </p:spPr>
        <p:txBody>
          <a:bodyPr wrap="none" rtlCol="0">
            <a:spAutoFit/>
          </a:bodyPr>
          <a:lstStyle/>
          <a:p>
            <a:r>
              <a:rPr lang="en-US" dirty="0"/>
              <a:t>Note that the numbering we choose for the nodes will also affect how we assemble the</a:t>
            </a:r>
          </a:p>
          <a:p>
            <a:r>
              <a:rPr lang="en-US" dirty="0"/>
              <a:t>element stiffness matrices into the global stiffness matrix. We will describe the assembly process in detail later </a:t>
            </a:r>
          </a:p>
        </p:txBody>
      </p:sp>
      <p:sp>
        <p:nvSpPr>
          <p:cNvPr id="7" name="TextBox 6">
            <a:extLst>
              <a:ext uri="{FF2B5EF4-FFF2-40B4-BE49-F238E27FC236}">
                <a16:creationId xmlns:a16="http://schemas.microsoft.com/office/drawing/2014/main" id="{951276B7-AE92-441A-8F4A-9BA2B83446BF}"/>
              </a:ext>
            </a:extLst>
          </p:cNvPr>
          <p:cNvSpPr txBox="1"/>
          <p:nvPr/>
        </p:nvSpPr>
        <p:spPr>
          <a:xfrm>
            <a:off x="5916173" y="4082505"/>
            <a:ext cx="439544" cy="369332"/>
          </a:xfrm>
          <a:prstGeom prst="rect">
            <a:avLst/>
          </a:prstGeom>
          <a:noFill/>
        </p:spPr>
        <p:txBody>
          <a:bodyPr wrap="none" rtlCol="0">
            <a:spAutoFit/>
          </a:bodyPr>
          <a:lstStyle/>
          <a:p>
            <a:r>
              <a:rPr lang="en-US" dirty="0"/>
              <a:t>or </a:t>
            </a:r>
          </a:p>
        </p:txBody>
      </p:sp>
      <p:graphicFrame>
        <p:nvGraphicFramePr>
          <p:cNvPr id="8" name="Object 7">
            <a:extLst>
              <a:ext uri="{FF2B5EF4-FFF2-40B4-BE49-F238E27FC236}">
                <a16:creationId xmlns:a16="http://schemas.microsoft.com/office/drawing/2014/main" id="{9236A8B1-6592-4E54-A30A-AFA5CC76BAD4}"/>
              </a:ext>
            </a:extLst>
          </p:cNvPr>
          <p:cNvGraphicFramePr>
            <a:graphicFrameLocks noChangeAspect="1"/>
          </p:cNvGraphicFramePr>
          <p:nvPr>
            <p:extLst>
              <p:ext uri="{D42A27DB-BD31-4B8C-83A1-F6EECF244321}">
                <p14:modId xmlns:p14="http://schemas.microsoft.com/office/powerpoint/2010/main" val="507529430"/>
              </p:ext>
            </p:extLst>
          </p:nvPr>
        </p:nvGraphicFramePr>
        <p:xfrm>
          <a:off x="6464300" y="4025900"/>
          <a:ext cx="1985963" cy="503238"/>
        </p:xfrm>
        <a:graphic>
          <a:graphicData uri="http://schemas.openxmlformats.org/presentationml/2006/ole">
            <mc:AlternateContent xmlns:mc="http://schemas.openxmlformats.org/markup-compatibility/2006">
              <mc:Choice xmlns:v="urn:schemas-microsoft-com:vml" Requires="v">
                <p:oleObj name="Equation" r:id="rId7" imgW="1104840" imgH="279360" progId="Equation.DSMT4">
                  <p:embed/>
                </p:oleObj>
              </mc:Choice>
              <mc:Fallback>
                <p:oleObj name="Equation" r:id="rId7" imgW="1104840" imgH="279360" progId="Equation.DSMT4">
                  <p:embed/>
                  <p:pic>
                    <p:nvPicPr>
                      <p:cNvPr id="0" name=""/>
                      <p:cNvPicPr/>
                      <p:nvPr/>
                    </p:nvPicPr>
                    <p:blipFill>
                      <a:blip r:embed="rId8"/>
                      <a:stretch>
                        <a:fillRect/>
                      </a:stretch>
                    </p:blipFill>
                    <p:spPr>
                      <a:xfrm>
                        <a:off x="6464300" y="4025900"/>
                        <a:ext cx="1985963" cy="503238"/>
                      </a:xfrm>
                      <a:prstGeom prst="rect">
                        <a:avLst/>
                      </a:prstGeom>
                    </p:spPr>
                  </p:pic>
                </p:oleObj>
              </mc:Fallback>
            </mc:AlternateContent>
          </a:graphicData>
        </a:graphic>
      </p:graphicFrame>
    </p:spTree>
    <p:extLst>
      <p:ext uri="{BB962C8B-B14F-4D97-AF65-F5344CB8AC3E}">
        <p14:creationId xmlns:p14="http://schemas.microsoft.com/office/powerpoint/2010/main" val="37065397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C84D2014-91B3-45C3-AD34-C0D87F4E2BCD}"/>
              </a:ext>
            </a:extLst>
          </p:cNvPr>
          <p:cNvSpPr txBox="1">
            <a:spLocks noChangeArrowheads="1"/>
          </p:cNvSpPr>
          <p:nvPr/>
        </p:nvSpPr>
        <p:spPr bwMode="auto">
          <a:xfrm>
            <a:off x="965200" y="202296"/>
            <a:ext cx="74834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a:p>
            <a:pPr eaLnBrk="1" hangingPunct="1"/>
            <a:r>
              <a:rPr lang="en-US" dirty="0"/>
              <a:t>1. initialize the right hand side force vector to zero:</a:t>
            </a:r>
          </a:p>
        </p:txBody>
      </p:sp>
      <p:sp>
        <p:nvSpPr>
          <p:cNvPr id="3" name="Text Box 6">
            <a:extLst>
              <a:ext uri="{FF2B5EF4-FFF2-40B4-BE49-F238E27FC236}">
                <a16:creationId xmlns:a16="http://schemas.microsoft.com/office/drawing/2014/main" id="{C9711727-3A07-4B90-9048-DCF605DB2971}"/>
              </a:ext>
            </a:extLst>
          </p:cNvPr>
          <p:cNvSpPr txBox="1">
            <a:spLocks noChangeArrowheads="1"/>
          </p:cNvSpPr>
          <p:nvPr/>
        </p:nvSpPr>
        <p:spPr bwMode="auto">
          <a:xfrm>
            <a:off x="965200" y="2855913"/>
            <a:ext cx="70262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2. If a force is specified at a node, place it in the appropriate nodal force location. In our example</a:t>
            </a:r>
          </a:p>
        </p:txBody>
      </p:sp>
      <p:graphicFrame>
        <p:nvGraphicFramePr>
          <p:cNvPr id="4" name="Object 3">
            <a:extLst>
              <a:ext uri="{FF2B5EF4-FFF2-40B4-BE49-F238E27FC236}">
                <a16:creationId xmlns:a16="http://schemas.microsoft.com/office/drawing/2014/main" id="{DCEB7173-4A6F-478A-93D2-43DD295CC760}"/>
              </a:ext>
            </a:extLst>
          </p:cNvPr>
          <p:cNvGraphicFramePr>
            <a:graphicFrameLocks noChangeAspect="1"/>
          </p:cNvGraphicFramePr>
          <p:nvPr>
            <p:extLst>
              <p:ext uri="{D42A27DB-BD31-4B8C-83A1-F6EECF244321}">
                <p14:modId xmlns:p14="http://schemas.microsoft.com/office/powerpoint/2010/main" val="3781560356"/>
              </p:ext>
            </p:extLst>
          </p:nvPr>
        </p:nvGraphicFramePr>
        <p:xfrm>
          <a:off x="5915025" y="334963"/>
          <a:ext cx="993775" cy="2276475"/>
        </p:xfrm>
        <a:graphic>
          <a:graphicData uri="http://schemas.openxmlformats.org/presentationml/2006/ole">
            <mc:AlternateContent xmlns:mc="http://schemas.openxmlformats.org/markup-compatibility/2006">
              <mc:Choice xmlns:v="urn:schemas-microsoft-com:vml" Requires="v">
                <p:oleObj name="Equation" r:id="rId3" imgW="698400" imgH="1600200" progId="Equation.DSMT4">
                  <p:embed/>
                </p:oleObj>
              </mc:Choice>
              <mc:Fallback>
                <p:oleObj name="Equation" r:id="rId3" imgW="698400" imgH="1600200" progId="Equation.DSMT4">
                  <p:embed/>
                  <p:pic>
                    <p:nvPicPr>
                      <p:cNvPr id="0" name=""/>
                      <p:cNvPicPr/>
                      <p:nvPr/>
                    </p:nvPicPr>
                    <p:blipFill>
                      <a:blip r:embed="rId4"/>
                      <a:stretch>
                        <a:fillRect/>
                      </a:stretch>
                    </p:blipFill>
                    <p:spPr>
                      <a:xfrm>
                        <a:off x="5915025" y="334963"/>
                        <a:ext cx="993775" cy="2276475"/>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6F083AA8-FE13-4970-8388-621676D2148A}"/>
              </a:ext>
            </a:extLst>
          </p:cNvPr>
          <p:cNvGraphicFramePr>
            <a:graphicFrameLocks noChangeAspect="1"/>
          </p:cNvGraphicFramePr>
          <p:nvPr>
            <p:extLst>
              <p:ext uri="{D42A27DB-BD31-4B8C-83A1-F6EECF244321}">
                <p14:modId xmlns:p14="http://schemas.microsoft.com/office/powerpoint/2010/main" val="3531251745"/>
              </p:ext>
            </p:extLst>
          </p:nvPr>
        </p:nvGraphicFramePr>
        <p:xfrm>
          <a:off x="5913438" y="3741738"/>
          <a:ext cx="1241425" cy="2368550"/>
        </p:xfrm>
        <a:graphic>
          <a:graphicData uri="http://schemas.openxmlformats.org/presentationml/2006/ole">
            <mc:AlternateContent xmlns:mc="http://schemas.openxmlformats.org/markup-compatibility/2006">
              <mc:Choice xmlns:v="urn:schemas-microsoft-com:vml" Requires="v">
                <p:oleObj name="Equation" r:id="rId5" imgW="838080" imgH="1600200" progId="Equation.DSMT4">
                  <p:embed/>
                </p:oleObj>
              </mc:Choice>
              <mc:Fallback>
                <p:oleObj name="Equation" r:id="rId5" imgW="838080" imgH="1600200" progId="Equation.DSMT4">
                  <p:embed/>
                  <p:pic>
                    <p:nvPicPr>
                      <p:cNvPr id="0" name=""/>
                      <p:cNvPicPr/>
                      <p:nvPr/>
                    </p:nvPicPr>
                    <p:blipFill>
                      <a:blip r:embed="rId6"/>
                      <a:stretch>
                        <a:fillRect/>
                      </a:stretch>
                    </p:blipFill>
                    <p:spPr>
                      <a:xfrm>
                        <a:off x="5913438" y="3741738"/>
                        <a:ext cx="1241425" cy="2368550"/>
                      </a:xfrm>
                      <a:prstGeom prst="rect">
                        <a:avLst/>
                      </a:prstGeom>
                    </p:spPr>
                  </p:pic>
                </p:oleObj>
              </mc:Fallback>
            </mc:AlternateContent>
          </a:graphicData>
        </a:graphic>
      </p:graphicFrame>
    </p:spTree>
    <p:extLst>
      <p:ext uri="{BB962C8B-B14F-4D97-AF65-F5344CB8AC3E}">
        <p14:creationId xmlns:p14="http://schemas.microsoft.com/office/powerpoint/2010/main" val="39657320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081EF3D2-1153-44BE-B05C-5872E0BE05A7}"/>
              </a:ext>
            </a:extLst>
          </p:cNvPr>
          <p:cNvSpPr txBox="1">
            <a:spLocks noChangeArrowheads="1"/>
          </p:cNvSpPr>
          <p:nvPr/>
        </p:nvSpPr>
        <p:spPr bwMode="auto">
          <a:xfrm>
            <a:off x="869950" y="284163"/>
            <a:ext cx="740727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3. If a displacement is specified as zero at the nth node, leave the right hand side force value as zero and replace the </a:t>
            </a:r>
            <a:r>
              <a:rPr lang="en-US" dirty="0" err="1"/>
              <a:t>K</a:t>
            </a:r>
            <a:r>
              <a:rPr lang="en-US" baseline="-25000" dirty="0" err="1"/>
              <a:t>nn</a:t>
            </a:r>
            <a:r>
              <a:rPr lang="en-US" dirty="0"/>
              <a:t> term in the stiffness matrix by a large value N. For our previous example, choosing N = 10</a:t>
            </a:r>
            <a:r>
              <a:rPr lang="en-US" baseline="30000" dirty="0"/>
              <a:t>9</a:t>
            </a:r>
            <a:r>
              <a:rPr lang="en-US" dirty="0"/>
              <a:t>k we would have</a:t>
            </a:r>
          </a:p>
          <a:p>
            <a:pPr eaLnBrk="1" hangingPunct="1"/>
            <a:endParaRPr lang="en-US" dirty="0"/>
          </a:p>
          <a:p>
            <a:pPr eaLnBrk="1" hangingPunct="1"/>
            <a:endParaRPr lang="en-US" dirty="0"/>
          </a:p>
        </p:txBody>
      </p:sp>
      <p:graphicFrame>
        <p:nvGraphicFramePr>
          <p:cNvPr id="4" name="Object 3">
            <a:extLst>
              <a:ext uri="{FF2B5EF4-FFF2-40B4-BE49-F238E27FC236}">
                <a16:creationId xmlns:a16="http://schemas.microsoft.com/office/drawing/2014/main" id="{F76DCBAB-57E9-404C-BC2D-B808B0E2588F}"/>
              </a:ext>
            </a:extLst>
          </p:cNvPr>
          <p:cNvGraphicFramePr>
            <a:graphicFrameLocks noChangeAspect="1"/>
          </p:cNvGraphicFramePr>
          <p:nvPr>
            <p:extLst>
              <p:ext uri="{D42A27DB-BD31-4B8C-83A1-F6EECF244321}">
                <p14:modId xmlns:p14="http://schemas.microsoft.com/office/powerpoint/2010/main" val="4194590757"/>
              </p:ext>
            </p:extLst>
          </p:nvPr>
        </p:nvGraphicFramePr>
        <p:xfrm>
          <a:off x="2584450" y="1589088"/>
          <a:ext cx="4178981" cy="2049462"/>
        </p:xfrm>
        <a:graphic>
          <a:graphicData uri="http://schemas.openxmlformats.org/presentationml/2006/ole">
            <mc:AlternateContent xmlns:mc="http://schemas.openxmlformats.org/markup-compatibility/2006">
              <mc:Choice xmlns:v="urn:schemas-microsoft-com:vml" Requires="v">
                <p:oleObj name="Equation" r:id="rId3" imgW="3314520" imgH="1625400" progId="Equation.DSMT4">
                  <p:embed/>
                </p:oleObj>
              </mc:Choice>
              <mc:Fallback>
                <p:oleObj name="Equation" r:id="rId3" imgW="3314520" imgH="1625400" progId="Equation.DSMT4">
                  <p:embed/>
                  <p:pic>
                    <p:nvPicPr>
                      <p:cNvPr id="0" name=""/>
                      <p:cNvPicPr/>
                      <p:nvPr/>
                    </p:nvPicPr>
                    <p:blipFill>
                      <a:blip r:embed="rId4"/>
                      <a:stretch>
                        <a:fillRect/>
                      </a:stretch>
                    </p:blipFill>
                    <p:spPr>
                      <a:xfrm>
                        <a:off x="2584450" y="1589088"/>
                        <a:ext cx="4178981" cy="2049462"/>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360E2724-0074-4A8C-BFCD-B9859E9371F1}"/>
              </a:ext>
            </a:extLst>
          </p:cNvPr>
          <p:cNvSpPr txBox="1"/>
          <p:nvPr/>
        </p:nvSpPr>
        <p:spPr>
          <a:xfrm>
            <a:off x="1193800" y="4114800"/>
            <a:ext cx="8197437" cy="369332"/>
          </a:xfrm>
          <a:prstGeom prst="rect">
            <a:avLst/>
          </a:prstGeom>
          <a:noFill/>
        </p:spPr>
        <p:txBody>
          <a:bodyPr wrap="none" rtlCol="0">
            <a:spAutoFit/>
          </a:bodyPr>
          <a:lstStyle/>
          <a:p>
            <a:r>
              <a:rPr lang="en-US" dirty="0"/>
              <a:t>The first and last equations are then simply  U</a:t>
            </a:r>
            <a:r>
              <a:rPr lang="en-US" baseline="-25000" dirty="0"/>
              <a:t>1</a:t>
            </a:r>
            <a:r>
              <a:rPr lang="en-US" dirty="0"/>
              <a:t> = U</a:t>
            </a:r>
            <a:r>
              <a:rPr lang="en-US" baseline="-25000" dirty="0"/>
              <a:t>7 </a:t>
            </a:r>
            <a:r>
              <a:rPr lang="en-US" dirty="0"/>
              <a:t>= 0 to a very good approximation.</a:t>
            </a:r>
          </a:p>
        </p:txBody>
      </p:sp>
      <p:sp>
        <p:nvSpPr>
          <p:cNvPr id="3" name="TextBox 2">
            <a:extLst>
              <a:ext uri="{FF2B5EF4-FFF2-40B4-BE49-F238E27FC236}">
                <a16:creationId xmlns:a16="http://schemas.microsoft.com/office/drawing/2014/main" id="{D91DA05A-BBC7-4FDB-A5BB-97343BE0619C}"/>
              </a:ext>
            </a:extLst>
          </p:cNvPr>
          <p:cNvSpPr txBox="1"/>
          <p:nvPr/>
        </p:nvSpPr>
        <p:spPr>
          <a:xfrm>
            <a:off x="947451" y="4960382"/>
            <a:ext cx="9243152" cy="646331"/>
          </a:xfrm>
          <a:prstGeom prst="rect">
            <a:avLst/>
          </a:prstGeom>
          <a:noFill/>
        </p:spPr>
        <p:txBody>
          <a:bodyPr wrap="square" rtlCol="0">
            <a:spAutoFit/>
          </a:bodyPr>
          <a:lstStyle/>
          <a:p>
            <a:r>
              <a:rPr lang="en-US" dirty="0"/>
              <a:t>Note that the reaction forces are missing at nodes 1 and 7 since we are modifying the first and seventh equations to satisfy the displacement boundary conditions at where those reactions act. </a:t>
            </a:r>
          </a:p>
        </p:txBody>
      </p:sp>
    </p:spTree>
    <p:extLst>
      <p:ext uri="{BB962C8B-B14F-4D97-AF65-F5344CB8AC3E}">
        <p14:creationId xmlns:p14="http://schemas.microsoft.com/office/powerpoint/2010/main" val="37737982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
            <a:extLst>
              <a:ext uri="{FF2B5EF4-FFF2-40B4-BE49-F238E27FC236}">
                <a16:creationId xmlns:a16="http://schemas.microsoft.com/office/drawing/2014/main" id="{ACFFDFBF-39C4-4AB5-A20F-5982B2F5EE4C}"/>
              </a:ext>
            </a:extLst>
          </p:cNvPr>
          <p:cNvSpPr txBox="1">
            <a:spLocks noChangeArrowheads="1"/>
          </p:cNvSpPr>
          <p:nvPr/>
        </p:nvSpPr>
        <p:spPr bwMode="auto">
          <a:xfrm>
            <a:off x="1212850" y="390525"/>
            <a:ext cx="733107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In the more general case where a displacement is specified as a non-zero value, C, at the nth node, then replace the right hand side value in the force vector at that node by </a:t>
            </a:r>
            <a:r>
              <a:rPr lang="en-US" dirty="0" err="1"/>
              <a:t>CxK</a:t>
            </a:r>
            <a:r>
              <a:rPr lang="en-US" baseline="-25000" dirty="0" err="1"/>
              <a:t>nn</a:t>
            </a:r>
            <a:r>
              <a:rPr lang="en-US" dirty="0" err="1"/>
              <a:t>xN</a:t>
            </a:r>
            <a:r>
              <a:rPr lang="en-US" dirty="0"/>
              <a:t>, where N is a large value and replace the </a:t>
            </a:r>
            <a:r>
              <a:rPr lang="en-US" dirty="0" err="1"/>
              <a:t>K</a:t>
            </a:r>
            <a:r>
              <a:rPr lang="en-US" baseline="-25000" dirty="0" err="1"/>
              <a:t>nn</a:t>
            </a:r>
            <a:r>
              <a:rPr lang="en-US" baseline="-25000" dirty="0"/>
              <a:t> </a:t>
            </a:r>
            <a:r>
              <a:rPr lang="en-US" dirty="0"/>
              <a:t>term in the stiffness matrix</a:t>
            </a:r>
            <a:r>
              <a:rPr lang="en-US" baseline="-25000" dirty="0"/>
              <a:t> </a:t>
            </a:r>
            <a:r>
              <a:rPr lang="en-US" dirty="0"/>
              <a:t>by the same large value </a:t>
            </a:r>
            <a:r>
              <a:rPr lang="en-US" dirty="0" err="1"/>
              <a:t>NxK</a:t>
            </a:r>
            <a:r>
              <a:rPr lang="en-US" baseline="-25000" dirty="0" err="1"/>
              <a:t>nn</a:t>
            </a:r>
            <a:r>
              <a:rPr lang="en-US" dirty="0"/>
              <a:t>. Example: in our previous example if  we had U</a:t>
            </a:r>
            <a:r>
              <a:rPr lang="en-US" baseline="-25000" dirty="0"/>
              <a:t>1</a:t>
            </a:r>
            <a:r>
              <a:rPr lang="en-US" dirty="0"/>
              <a:t> =3 instead of U</a:t>
            </a:r>
            <a:r>
              <a:rPr lang="en-US" baseline="-25000" dirty="0"/>
              <a:t>1</a:t>
            </a:r>
            <a:r>
              <a:rPr lang="en-US" dirty="0"/>
              <a:t> =0, we would have</a:t>
            </a:r>
          </a:p>
        </p:txBody>
      </p:sp>
      <p:graphicFrame>
        <p:nvGraphicFramePr>
          <p:cNvPr id="3" name="Object 2">
            <a:extLst>
              <a:ext uri="{FF2B5EF4-FFF2-40B4-BE49-F238E27FC236}">
                <a16:creationId xmlns:a16="http://schemas.microsoft.com/office/drawing/2014/main" id="{46EBFD1C-1399-4F8E-83DF-5F8D3ADA4181}"/>
              </a:ext>
            </a:extLst>
          </p:cNvPr>
          <p:cNvGraphicFramePr>
            <a:graphicFrameLocks noChangeAspect="1"/>
          </p:cNvGraphicFramePr>
          <p:nvPr>
            <p:extLst>
              <p:ext uri="{D42A27DB-BD31-4B8C-83A1-F6EECF244321}">
                <p14:modId xmlns:p14="http://schemas.microsoft.com/office/powerpoint/2010/main" val="926554487"/>
              </p:ext>
            </p:extLst>
          </p:nvPr>
        </p:nvGraphicFramePr>
        <p:xfrm>
          <a:off x="2596384" y="2556515"/>
          <a:ext cx="5005071" cy="2279890"/>
        </p:xfrm>
        <a:graphic>
          <a:graphicData uri="http://schemas.openxmlformats.org/presentationml/2006/ole">
            <mc:AlternateContent xmlns:mc="http://schemas.openxmlformats.org/markup-compatibility/2006">
              <mc:Choice xmlns:v="urn:schemas-microsoft-com:vml" Requires="v">
                <p:oleObj name="Equation" r:id="rId3" imgW="3568680" imgH="1625400" progId="Equation.DSMT4">
                  <p:embed/>
                </p:oleObj>
              </mc:Choice>
              <mc:Fallback>
                <p:oleObj name="Equation" r:id="rId3" imgW="3568680" imgH="1625400" progId="Equation.DSMT4">
                  <p:embed/>
                  <p:pic>
                    <p:nvPicPr>
                      <p:cNvPr id="0" name=""/>
                      <p:cNvPicPr/>
                      <p:nvPr/>
                    </p:nvPicPr>
                    <p:blipFill>
                      <a:blip r:embed="rId4"/>
                      <a:stretch>
                        <a:fillRect/>
                      </a:stretch>
                    </p:blipFill>
                    <p:spPr>
                      <a:xfrm>
                        <a:off x="2596384" y="2556515"/>
                        <a:ext cx="5005071" cy="2279890"/>
                      </a:xfrm>
                      <a:prstGeom prst="rect">
                        <a:avLst/>
                      </a:prstGeom>
                    </p:spPr>
                  </p:pic>
                </p:oleObj>
              </mc:Fallback>
            </mc:AlternateContent>
          </a:graphicData>
        </a:graphic>
      </p:graphicFrame>
    </p:spTree>
    <p:extLst>
      <p:ext uri="{BB962C8B-B14F-4D97-AF65-F5344CB8AC3E}">
        <p14:creationId xmlns:p14="http://schemas.microsoft.com/office/powerpoint/2010/main" val="7445751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F1A77EF-5BA1-4842-B9C5-DE615C250659}"/>
              </a:ext>
            </a:extLst>
          </p:cNvPr>
          <p:cNvSpPr txBox="1"/>
          <p:nvPr/>
        </p:nvSpPr>
        <p:spPr>
          <a:xfrm>
            <a:off x="1076325" y="323850"/>
            <a:ext cx="8524875" cy="646331"/>
          </a:xfrm>
          <a:prstGeom prst="rect">
            <a:avLst/>
          </a:prstGeom>
          <a:noFill/>
        </p:spPr>
        <p:txBody>
          <a:bodyPr wrap="square" rtlCol="0">
            <a:spAutoFit/>
          </a:bodyPr>
          <a:lstStyle/>
          <a:p>
            <a:r>
              <a:rPr lang="en-US" dirty="0"/>
              <a:t>As an example, let’s obtain the solution to our previous problem with this modified global stiffness matrix. Here are the steps in </a:t>
            </a:r>
            <a:r>
              <a:rPr lang="en-US" dirty="0" err="1"/>
              <a:t>Matlab</a:t>
            </a:r>
            <a:r>
              <a:rPr lang="en-US" dirty="0"/>
              <a:t>:</a:t>
            </a:r>
          </a:p>
        </p:txBody>
      </p:sp>
      <p:sp>
        <p:nvSpPr>
          <p:cNvPr id="4" name="TextBox 3">
            <a:extLst>
              <a:ext uri="{FF2B5EF4-FFF2-40B4-BE49-F238E27FC236}">
                <a16:creationId xmlns:a16="http://schemas.microsoft.com/office/drawing/2014/main" id="{713AFF7E-51D8-4198-A31E-B0ECDCD041F3}"/>
              </a:ext>
            </a:extLst>
          </p:cNvPr>
          <p:cNvSpPr txBox="1"/>
          <p:nvPr/>
        </p:nvSpPr>
        <p:spPr>
          <a:xfrm>
            <a:off x="2152650" y="1178838"/>
            <a:ext cx="6096000" cy="5355312"/>
          </a:xfrm>
          <a:prstGeom prst="rect">
            <a:avLst/>
          </a:prstGeom>
          <a:noFill/>
        </p:spPr>
        <p:txBody>
          <a:bodyPr wrap="square">
            <a:spAutoFit/>
          </a:bodyPr>
          <a:lstStyle/>
          <a:p>
            <a:r>
              <a:rPr lang="en-US" dirty="0"/>
              <a:t>Kg = [ 400 -400 0 0 0 0 0;</a:t>
            </a:r>
          </a:p>
          <a:p>
            <a:r>
              <a:rPr lang="en-US" dirty="0"/>
              <a:t>-400 800 -400 0 0 0 0;</a:t>
            </a:r>
          </a:p>
          <a:p>
            <a:r>
              <a:rPr lang="en-US" dirty="0"/>
              <a:t>0 -400 800 -400 0 0 0;</a:t>
            </a:r>
          </a:p>
          <a:p>
            <a:r>
              <a:rPr lang="en-US" dirty="0"/>
              <a:t>0 0 -400 800 -400  0 0;</a:t>
            </a:r>
          </a:p>
          <a:p>
            <a:r>
              <a:rPr lang="en-US" dirty="0"/>
              <a:t>0 0 0 -400 800 -400 0;</a:t>
            </a:r>
          </a:p>
          <a:p>
            <a:r>
              <a:rPr lang="en-US" dirty="0"/>
              <a:t>0 0 0 0 -400 800 -400;</a:t>
            </a:r>
          </a:p>
          <a:p>
            <a:r>
              <a:rPr lang="en-US" dirty="0"/>
              <a:t>0 0 0 0 0 -400 400]</a:t>
            </a:r>
          </a:p>
          <a:p>
            <a:endParaRPr lang="en-US" dirty="0"/>
          </a:p>
          <a:p>
            <a:r>
              <a:rPr lang="en-US" dirty="0"/>
              <a:t>Kg =</a:t>
            </a:r>
          </a:p>
          <a:p>
            <a:endParaRPr lang="en-US" dirty="0"/>
          </a:p>
          <a:p>
            <a:r>
              <a:rPr lang="en-US" dirty="0"/>
              <a:t>   400  -400     0     0     0     0     0</a:t>
            </a:r>
          </a:p>
          <a:p>
            <a:r>
              <a:rPr lang="en-US" dirty="0"/>
              <a:t>  -400   800  -400     0     0     0     0</a:t>
            </a:r>
          </a:p>
          <a:p>
            <a:r>
              <a:rPr lang="en-US" dirty="0"/>
              <a:t>     0  -400   800  -400     0     0     0</a:t>
            </a:r>
          </a:p>
          <a:p>
            <a:r>
              <a:rPr lang="en-US" dirty="0"/>
              <a:t>     0     0  -400   800  -400     0     0</a:t>
            </a:r>
          </a:p>
          <a:p>
            <a:r>
              <a:rPr lang="en-US" dirty="0"/>
              <a:t>     0     0     0  -400   800  -400     0</a:t>
            </a:r>
          </a:p>
          <a:p>
            <a:r>
              <a:rPr lang="en-US" dirty="0"/>
              <a:t>     0     0     0     0  -400   800  -400</a:t>
            </a:r>
          </a:p>
          <a:p>
            <a:r>
              <a:rPr lang="en-US" dirty="0"/>
              <a:t>     0     0     0     0     0  -400   400</a:t>
            </a:r>
          </a:p>
          <a:p>
            <a:endParaRPr lang="en-US" dirty="0"/>
          </a:p>
          <a:p>
            <a:r>
              <a:rPr lang="en-US" dirty="0"/>
              <a:t>P = [0;0;0; 100;0;0;0];</a:t>
            </a:r>
          </a:p>
        </p:txBody>
      </p:sp>
      <p:sp>
        <p:nvSpPr>
          <p:cNvPr id="5" name="TextBox 4">
            <a:extLst>
              <a:ext uri="{FF2B5EF4-FFF2-40B4-BE49-F238E27FC236}">
                <a16:creationId xmlns:a16="http://schemas.microsoft.com/office/drawing/2014/main" id="{9C3D04BA-9E2F-44C6-9942-8C5B119A7744}"/>
              </a:ext>
            </a:extLst>
          </p:cNvPr>
          <p:cNvSpPr txBox="1"/>
          <p:nvPr/>
        </p:nvSpPr>
        <p:spPr>
          <a:xfrm>
            <a:off x="6229350" y="4364595"/>
            <a:ext cx="3078728" cy="369332"/>
          </a:xfrm>
          <a:prstGeom prst="rect">
            <a:avLst/>
          </a:prstGeom>
          <a:noFill/>
        </p:spPr>
        <p:txBody>
          <a:bodyPr wrap="none" rtlCol="0">
            <a:spAutoFit/>
          </a:bodyPr>
          <a:lstStyle/>
          <a:p>
            <a:r>
              <a:rPr lang="en-US" dirty="0"/>
              <a:t>original global stiffness matrix</a:t>
            </a:r>
          </a:p>
        </p:txBody>
      </p:sp>
      <p:sp>
        <p:nvSpPr>
          <p:cNvPr id="6" name="TextBox 5">
            <a:extLst>
              <a:ext uri="{FF2B5EF4-FFF2-40B4-BE49-F238E27FC236}">
                <a16:creationId xmlns:a16="http://schemas.microsoft.com/office/drawing/2014/main" id="{4617DF76-9270-43AB-9DED-6F1A9CDC5831}"/>
              </a:ext>
            </a:extLst>
          </p:cNvPr>
          <p:cNvSpPr txBox="1"/>
          <p:nvPr/>
        </p:nvSpPr>
        <p:spPr>
          <a:xfrm>
            <a:off x="5715000" y="6089094"/>
            <a:ext cx="5511188" cy="646331"/>
          </a:xfrm>
          <a:prstGeom prst="rect">
            <a:avLst/>
          </a:prstGeom>
          <a:noFill/>
        </p:spPr>
        <p:txBody>
          <a:bodyPr wrap="square" rtlCol="0">
            <a:spAutoFit/>
          </a:bodyPr>
          <a:lstStyle/>
          <a:p>
            <a:r>
              <a:rPr lang="en-US" dirty="0"/>
              <a:t>global force vector after we have initialized it to all zeros and then added in the force boundary conditions</a:t>
            </a:r>
          </a:p>
        </p:txBody>
      </p:sp>
      <p:sp>
        <p:nvSpPr>
          <p:cNvPr id="7" name="TextBox 6">
            <a:extLst>
              <a:ext uri="{FF2B5EF4-FFF2-40B4-BE49-F238E27FC236}">
                <a16:creationId xmlns:a16="http://schemas.microsoft.com/office/drawing/2014/main" id="{7E5704E0-946B-4257-B771-75BAF72D86FC}"/>
              </a:ext>
            </a:extLst>
          </p:cNvPr>
          <p:cNvSpPr txBox="1"/>
          <p:nvPr/>
        </p:nvSpPr>
        <p:spPr>
          <a:xfrm>
            <a:off x="5919015" y="1792843"/>
            <a:ext cx="2883162" cy="369332"/>
          </a:xfrm>
          <a:prstGeom prst="rect">
            <a:avLst/>
          </a:prstGeom>
          <a:noFill/>
        </p:spPr>
        <p:txBody>
          <a:bodyPr wrap="none" rtlCol="0">
            <a:spAutoFit/>
          </a:bodyPr>
          <a:lstStyle/>
          <a:p>
            <a:r>
              <a:rPr lang="en-US" dirty="0"/>
              <a:t>define global stiffness matrix</a:t>
            </a:r>
          </a:p>
        </p:txBody>
      </p:sp>
    </p:spTree>
    <p:extLst>
      <p:ext uri="{BB962C8B-B14F-4D97-AF65-F5344CB8AC3E}">
        <p14:creationId xmlns:p14="http://schemas.microsoft.com/office/powerpoint/2010/main" val="1405678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A9891C93-3F24-4728-8BB9-2E2A382D9DBF}"/>
              </a:ext>
            </a:extLst>
          </p:cNvPr>
          <p:cNvSpPr txBox="1">
            <a:spLocks noChangeArrowheads="1"/>
          </p:cNvSpPr>
          <p:nvPr/>
        </p:nvSpPr>
        <p:spPr bwMode="auto">
          <a:xfrm>
            <a:off x="3463913" y="1850157"/>
            <a:ext cx="29081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i="1" dirty="0">
                <a:solidFill>
                  <a:srgbClr val="33CC33"/>
                </a:solidFill>
              </a:rPr>
              <a:t>Learning Objectives</a:t>
            </a:r>
          </a:p>
        </p:txBody>
      </p:sp>
      <p:sp>
        <p:nvSpPr>
          <p:cNvPr id="3" name="Text Box 5">
            <a:extLst>
              <a:ext uri="{FF2B5EF4-FFF2-40B4-BE49-F238E27FC236}">
                <a16:creationId xmlns:a16="http://schemas.microsoft.com/office/drawing/2014/main" id="{68E52F0E-3062-4369-AA0D-CE6A7ED544BA}"/>
              </a:ext>
            </a:extLst>
          </p:cNvPr>
          <p:cNvSpPr txBox="1">
            <a:spLocks noChangeArrowheads="1"/>
          </p:cNvSpPr>
          <p:nvPr/>
        </p:nvSpPr>
        <p:spPr bwMode="auto">
          <a:xfrm>
            <a:off x="3394673" y="2924175"/>
            <a:ext cx="5506956"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i="1" dirty="0">
                <a:solidFill>
                  <a:srgbClr val="33CC33"/>
                </a:solidFill>
              </a:rPr>
              <a:t>Stiffness-Based Finite Elements</a:t>
            </a:r>
          </a:p>
          <a:p>
            <a:pPr eaLnBrk="1" hangingPunct="1"/>
            <a:r>
              <a:rPr lang="en-US" altLang="en-US" i="1" dirty="0">
                <a:solidFill>
                  <a:srgbClr val="33CC33"/>
                </a:solidFill>
              </a:rPr>
              <a:t>The Stiffness Matrix</a:t>
            </a:r>
          </a:p>
          <a:p>
            <a:pPr eaLnBrk="1" hangingPunct="1"/>
            <a:r>
              <a:rPr lang="en-US" altLang="en-US" i="1" dirty="0">
                <a:solidFill>
                  <a:srgbClr val="33CC33"/>
                </a:solidFill>
              </a:rPr>
              <a:t>Applying Boundary Conditions</a:t>
            </a:r>
          </a:p>
          <a:p>
            <a:pPr eaLnBrk="1" hangingPunct="1"/>
            <a:r>
              <a:rPr lang="en-US" altLang="en-US" i="1" dirty="0">
                <a:solidFill>
                  <a:srgbClr val="33CC33"/>
                </a:solidFill>
              </a:rPr>
              <a:t>Solution</a:t>
            </a:r>
          </a:p>
          <a:p>
            <a:pPr eaLnBrk="1" hangingPunct="1"/>
            <a:r>
              <a:rPr lang="en-US" altLang="en-US" i="1" dirty="0">
                <a:solidFill>
                  <a:srgbClr val="33CC33"/>
                </a:solidFill>
              </a:rPr>
              <a:t>Post-Processing </a:t>
            </a:r>
          </a:p>
          <a:p>
            <a:pPr eaLnBrk="1" hangingPunct="1"/>
            <a:r>
              <a:rPr lang="en-US" altLang="en-US" i="1" dirty="0">
                <a:solidFill>
                  <a:srgbClr val="33CC33"/>
                </a:solidFill>
              </a:rPr>
              <a:t>Force-Based Finite Elements</a:t>
            </a:r>
          </a:p>
          <a:p>
            <a:pPr eaLnBrk="1" hangingPunct="1"/>
            <a:endParaRPr lang="en-US" altLang="en-US" i="1" dirty="0">
              <a:solidFill>
                <a:srgbClr val="33CC33"/>
              </a:solidFill>
            </a:endParaRPr>
          </a:p>
        </p:txBody>
      </p:sp>
    </p:spTree>
    <p:extLst>
      <p:ext uri="{BB962C8B-B14F-4D97-AF65-F5344CB8AC3E}">
        <p14:creationId xmlns:p14="http://schemas.microsoft.com/office/powerpoint/2010/main" val="36937241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6739665-966F-4AFE-A4B3-D80BAE7E24CC}"/>
              </a:ext>
            </a:extLst>
          </p:cNvPr>
          <p:cNvSpPr txBox="1"/>
          <p:nvPr/>
        </p:nvSpPr>
        <p:spPr>
          <a:xfrm>
            <a:off x="323850" y="466368"/>
            <a:ext cx="3486150" cy="3139321"/>
          </a:xfrm>
          <a:prstGeom prst="rect">
            <a:avLst/>
          </a:prstGeom>
          <a:noFill/>
        </p:spPr>
        <p:txBody>
          <a:bodyPr wrap="square">
            <a:spAutoFit/>
          </a:bodyPr>
          <a:lstStyle/>
          <a:p>
            <a:r>
              <a:rPr lang="en-US" dirty="0"/>
              <a:t>Kg(1,1) = Kg(1,1)*10^9;</a:t>
            </a:r>
          </a:p>
          <a:p>
            <a:r>
              <a:rPr lang="en-US" dirty="0"/>
              <a:t>Kg(7,7) = Kg(7,7)*10^9;</a:t>
            </a:r>
          </a:p>
          <a:p>
            <a:r>
              <a:rPr lang="en-US" dirty="0"/>
              <a:t>Ug= Kg\P</a:t>
            </a:r>
          </a:p>
          <a:p>
            <a:r>
              <a:rPr lang="en-US" dirty="0"/>
              <a:t>Ug =</a:t>
            </a:r>
          </a:p>
          <a:p>
            <a:r>
              <a:rPr lang="en-US" dirty="0"/>
              <a:t>    0.0000</a:t>
            </a:r>
          </a:p>
          <a:p>
            <a:r>
              <a:rPr lang="en-US" dirty="0"/>
              <a:t>    0.1250</a:t>
            </a:r>
          </a:p>
          <a:p>
            <a:r>
              <a:rPr lang="en-US" dirty="0"/>
              <a:t>    0.2500</a:t>
            </a:r>
          </a:p>
          <a:p>
            <a:r>
              <a:rPr lang="en-US" dirty="0"/>
              <a:t>    0.3750</a:t>
            </a:r>
          </a:p>
          <a:p>
            <a:r>
              <a:rPr lang="en-US" dirty="0"/>
              <a:t>    0.2500</a:t>
            </a:r>
          </a:p>
          <a:p>
            <a:r>
              <a:rPr lang="en-US" dirty="0"/>
              <a:t>    0.1250</a:t>
            </a:r>
          </a:p>
          <a:p>
            <a:r>
              <a:rPr lang="en-US" dirty="0"/>
              <a:t>    0.0000</a:t>
            </a:r>
          </a:p>
        </p:txBody>
      </p:sp>
      <p:sp>
        <p:nvSpPr>
          <p:cNvPr id="4" name="TextBox 3">
            <a:extLst>
              <a:ext uri="{FF2B5EF4-FFF2-40B4-BE49-F238E27FC236}">
                <a16:creationId xmlns:a16="http://schemas.microsoft.com/office/drawing/2014/main" id="{68FB95F9-42FF-4B83-9BA6-F3730D511FC4}"/>
              </a:ext>
            </a:extLst>
          </p:cNvPr>
          <p:cNvSpPr txBox="1"/>
          <p:nvPr/>
        </p:nvSpPr>
        <p:spPr>
          <a:xfrm>
            <a:off x="3344864" y="405514"/>
            <a:ext cx="8057593" cy="646331"/>
          </a:xfrm>
          <a:prstGeom prst="rect">
            <a:avLst/>
          </a:prstGeom>
          <a:noFill/>
        </p:spPr>
        <p:txBody>
          <a:bodyPr wrap="square" rtlCol="0">
            <a:spAutoFit/>
          </a:bodyPr>
          <a:lstStyle/>
          <a:p>
            <a:r>
              <a:rPr lang="en-US" dirty="0"/>
              <a:t>modify the global matrix to satisfy displacement boundary conditions ( we do not have to modify the load vector here since already has zeros at nodes  1 and 7.</a:t>
            </a:r>
          </a:p>
        </p:txBody>
      </p:sp>
      <p:sp>
        <p:nvSpPr>
          <p:cNvPr id="5" name="TextBox 4">
            <a:extLst>
              <a:ext uri="{FF2B5EF4-FFF2-40B4-BE49-F238E27FC236}">
                <a16:creationId xmlns:a16="http://schemas.microsoft.com/office/drawing/2014/main" id="{DDDA2B0B-9731-4B95-81CA-BC53B1E54E74}"/>
              </a:ext>
            </a:extLst>
          </p:cNvPr>
          <p:cNvSpPr txBox="1"/>
          <p:nvPr/>
        </p:nvSpPr>
        <p:spPr>
          <a:xfrm>
            <a:off x="3484019" y="1019339"/>
            <a:ext cx="2756267" cy="369332"/>
          </a:xfrm>
          <a:prstGeom prst="rect">
            <a:avLst/>
          </a:prstGeom>
          <a:noFill/>
        </p:spPr>
        <p:txBody>
          <a:bodyPr wrap="none" rtlCol="0">
            <a:spAutoFit/>
          </a:bodyPr>
          <a:lstStyle/>
          <a:p>
            <a:r>
              <a:rPr lang="en-US" dirty="0"/>
              <a:t>solve for the displacements</a:t>
            </a:r>
          </a:p>
        </p:txBody>
      </p:sp>
      <p:sp>
        <p:nvSpPr>
          <p:cNvPr id="6" name="TextBox 5">
            <a:extLst>
              <a:ext uri="{FF2B5EF4-FFF2-40B4-BE49-F238E27FC236}">
                <a16:creationId xmlns:a16="http://schemas.microsoft.com/office/drawing/2014/main" id="{44571577-DB7C-4F0C-9285-3E21988FF838}"/>
              </a:ext>
            </a:extLst>
          </p:cNvPr>
          <p:cNvSpPr txBox="1"/>
          <p:nvPr/>
        </p:nvSpPr>
        <p:spPr>
          <a:xfrm>
            <a:off x="3105551" y="1943010"/>
            <a:ext cx="7225214" cy="646331"/>
          </a:xfrm>
          <a:prstGeom prst="rect">
            <a:avLst/>
          </a:prstGeom>
          <a:noFill/>
        </p:spPr>
        <p:txBody>
          <a:bodyPr wrap="square" rtlCol="0">
            <a:spAutoFit/>
          </a:bodyPr>
          <a:lstStyle/>
          <a:p>
            <a:r>
              <a:rPr lang="en-US" dirty="0"/>
              <a:t>This looks identical to our original solution but if we display more decimal places, we see the very small differences</a:t>
            </a:r>
          </a:p>
        </p:txBody>
      </p:sp>
      <p:sp>
        <p:nvSpPr>
          <p:cNvPr id="8" name="TextBox 7">
            <a:extLst>
              <a:ext uri="{FF2B5EF4-FFF2-40B4-BE49-F238E27FC236}">
                <a16:creationId xmlns:a16="http://schemas.microsoft.com/office/drawing/2014/main" id="{66E3F54C-CA51-4BF4-8D82-8F071DBB2547}"/>
              </a:ext>
            </a:extLst>
          </p:cNvPr>
          <p:cNvSpPr txBox="1"/>
          <p:nvPr/>
        </p:nvSpPr>
        <p:spPr>
          <a:xfrm>
            <a:off x="436019" y="3651170"/>
            <a:ext cx="6096000" cy="3139321"/>
          </a:xfrm>
          <a:prstGeom prst="rect">
            <a:avLst/>
          </a:prstGeom>
          <a:noFill/>
        </p:spPr>
        <p:txBody>
          <a:bodyPr wrap="square">
            <a:spAutoFit/>
          </a:bodyPr>
          <a:lstStyle/>
          <a:p>
            <a:r>
              <a:rPr lang="en-US" dirty="0"/>
              <a:t>format long</a:t>
            </a:r>
          </a:p>
          <a:p>
            <a:r>
              <a:rPr lang="en-US" dirty="0"/>
              <a:t>Ug= Kg\P</a:t>
            </a:r>
          </a:p>
          <a:p>
            <a:r>
              <a:rPr lang="en-US" dirty="0"/>
              <a:t>Ug =</a:t>
            </a:r>
          </a:p>
          <a:p>
            <a:endParaRPr lang="en-US" dirty="0"/>
          </a:p>
          <a:p>
            <a:r>
              <a:rPr lang="en-US" dirty="0"/>
              <a:t>   0.000000000125000</a:t>
            </a:r>
          </a:p>
          <a:p>
            <a:r>
              <a:rPr lang="en-US" dirty="0"/>
              <a:t>   0.125000000125000</a:t>
            </a:r>
          </a:p>
          <a:p>
            <a:r>
              <a:rPr lang="en-US" dirty="0"/>
              <a:t>   0.250000000125000</a:t>
            </a:r>
          </a:p>
          <a:p>
            <a:r>
              <a:rPr lang="en-US" dirty="0"/>
              <a:t>   0.375000000125000</a:t>
            </a:r>
          </a:p>
          <a:p>
            <a:r>
              <a:rPr lang="en-US" dirty="0"/>
              <a:t>   0.250000000125000</a:t>
            </a:r>
          </a:p>
          <a:p>
            <a:r>
              <a:rPr lang="en-US" dirty="0"/>
              <a:t>   0.125000000125000</a:t>
            </a:r>
          </a:p>
          <a:p>
            <a:r>
              <a:rPr lang="en-US" dirty="0"/>
              <a:t>   0.000000000125000</a:t>
            </a:r>
          </a:p>
        </p:txBody>
      </p:sp>
    </p:spTree>
    <p:extLst>
      <p:ext uri="{BB962C8B-B14F-4D97-AF65-F5344CB8AC3E}">
        <p14:creationId xmlns:p14="http://schemas.microsoft.com/office/powerpoint/2010/main" val="38701057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16BB342-3E77-423B-8159-1CF61910C624}"/>
              </a:ext>
            </a:extLst>
          </p:cNvPr>
          <p:cNvSpPr txBox="1"/>
          <p:nvPr/>
        </p:nvSpPr>
        <p:spPr>
          <a:xfrm>
            <a:off x="3347521" y="414165"/>
            <a:ext cx="3705951" cy="461665"/>
          </a:xfrm>
          <a:prstGeom prst="rect">
            <a:avLst/>
          </a:prstGeom>
          <a:noFill/>
        </p:spPr>
        <p:txBody>
          <a:bodyPr wrap="none" rtlCol="0">
            <a:spAutoFit/>
          </a:bodyPr>
          <a:lstStyle/>
          <a:p>
            <a:r>
              <a:rPr lang="en-US" sz="2400" dirty="0">
                <a:solidFill>
                  <a:srgbClr val="C00000"/>
                </a:solidFill>
              </a:rPr>
              <a:t>Force-Based Finite Elements</a:t>
            </a:r>
          </a:p>
        </p:txBody>
      </p:sp>
      <p:sp>
        <p:nvSpPr>
          <p:cNvPr id="3" name="TextBox 2">
            <a:extLst>
              <a:ext uri="{FF2B5EF4-FFF2-40B4-BE49-F238E27FC236}">
                <a16:creationId xmlns:a16="http://schemas.microsoft.com/office/drawing/2014/main" id="{F7A659D4-3E65-4688-85E0-8EF40462AA73}"/>
              </a:ext>
            </a:extLst>
          </p:cNvPr>
          <p:cNvSpPr txBox="1"/>
          <p:nvPr/>
        </p:nvSpPr>
        <p:spPr>
          <a:xfrm>
            <a:off x="781050" y="1319614"/>
            <a:ext cx="8996764" cy="5078313"/>
          </a:xfrm>
          <a:prstGeom prst="rect">
            <a:avLst/>
          </a:prstGeom>
          <a:noFill/>
        </p:spPr>
        <p:txBody>
          <a:bodyPr wrap="square" rtlCol="0">
            <a:spAutoFit/>
          </a:bodyPr>
          <a:lstStyle/>
          <a:p>
            <a:r>
              <a:rPr lang="en-US" dirty="0"/>
              <a:t>The previous discussion should give you a basic feel of  how finite elements works for simple structural problems. As seen, the method is based on displacements and the key quantity that is needed is the stiffness matrix so this can be called a </a:t>
            </a:r>
            <a:r>
              <a:rPr lang="en-US" b="1" dirty="0"/>
              <a:t>stiffness-based finite element method </a:t>
            </a:r>
            <a:r>
              <a:rPr lang="en-US" dirty="0"/>
              <a:t>where the fundamental unknowns are the </a:t>
            </a:r>
            <a:r>
              <a:rPr lang="en-US" b="1" dirty="0"/>
              <a:t>displacements</a:t>
            </a:r>
            <a:r>
              <a:rPr lang="en-US" dirty="0"/>
              <a:t>. Although we did not use virtual work ideas in developing the stiffness matrix, in practice that is often the route taken as opposed to the approach we used which was based on equilibrium of the elements.   One of the key results, the values of the internal forces, was obtained in the post-processing only after the displacements were found. However, can we turn this around and solve instead for the </a:t>
            </a:r>
            <a:r>
              <a:rPr lang="en-US" b="1" dirty="0"/>
              <a:t>internal forces </a:t>
            </a:r>
            <a:r>
              <a:rPr lang="en-US" dirty="0"/>
              <a:t>in the elements and then obtain the nodal displacements in the post-processing? The answer is yes. That method we will call the </a:t>
            </a:r>
            <a:r>
              <a:rPr lang="en-US" b="1" dirty="0"/>
              <a:t>force-based finite element method</a:t>
            </a:r>
            <a:r>
              <a:rPr lang="en-US" dirty="0"/>
              <a:t>. </a:t>
            </a:r>
          </a:p>
          <a:p>
            <a:endParaRPr lang="en-US" dirty="0"/>
          </a:p>
          <a:p>
            <a:r>
              <a:rPr lang="en-US" dirty="0"/>
              <a:t>Stiffness-based finite elements is the approach found almost universally in the literature and in the research and commercial software found in practice, but force-based finite elements is in many ways closer to the heart of Statics, where equilibrium of the forces and/or moments plays a central role so we will give you a glimpse of this approach. A more detailed and advanced look at this method is in Schmerr, L.W., </a:t>
            </a:r>
            <a:r>
              <a:rPr lang="en-US" b="1" dirty="0"/>
              <a:t>Advanced Mechanics of Solids</a:t>
            </a:r>
            <a:r>
              <a:rPr lang="en-US" dirty="0"/>
              <a:t>, Cambridge University Press, 2021.</a:t>
            </a:r>
          </a:p>
        </p:txBody>
      </p:sp>
    </p:spTree>
    <p:extLst>
      <p:ext uri="{BB962C8B-B14F-4D97-AF65-F5344CB8AC3E}">
        <p14:creationId xmlns:p14="http://schemas.microsoft.com/office/powerpoint/2010/main" val="24824460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16D25F-75F7-418C-9537-7DB1A84EEFAE}"/>
              </a:ext>
            </a:extLst>
          </p:cNvPr>
          <p:cNvSpPr txBox="1"/>
          <p:nvPr/>
        </p:nvSpPr>
        <p:spPr>
          <a:xfrm>
            <a:off x="2059433" y="491119"/>
            <a:ext cx="3260993" cy="923330"/>
          </a:xfrm>
          <a:prstGeom prst="rect">
            <a:avLst/>
          </a:prstGeom>
          <a:noFill/>
        </p:spPr>
        <p:txBody>
          <a:bodyPr wrap="square" rtlCol="0">
            <a:spAutoFit/>
          </a:bodyPr>
          <a:lstStyle/>
          <a:p>
            <a:r>
              <a:rPr lang="en-US" dirty="0"/>
              <a:t>In our spring problem we started out with the forces at the ends of a spring element </a:t>
            </a:r>
          </a:p>
        </p:txBody>
      </p:sp>
      <p:sp>
        <p:nvSpPr>
          <p:cNvPr id="3" name="Freeform 26">
            <a:extLst>
              <a:ext uri="{FF2B5EF4-FFF2-40B4-BE49-F238E27FC236}">
                <a16:creationId xmlns:a16="http://schemas.microsoft.com/office/drawing/2014/main" id="{D65639D8-0503-4BA0-86F1-3F85000F6DB7}"/>
              </a:ext>
            </a:extLst>
          </p:cNvPr>
          <p:cNvSpPr>
            <a:spLocks/>
          </p:cNvSpPr>
          <p:nvPr/>
        </p:nvSpPr>
        <p:spPr bwMode="auto">
          <a:xfrm>
            <a:off x="3381955" y="2687230"/>
            <a:ext cx="1366838" cy="247650"/>
          </a:xfrm>
          <a:custGeom>
            <a:avLst/>
            <a:gdLst>
              <a:gd name="T0" fmla="*/ 0 w 861"/>
              <a:gd name="T1" fmla="*/ 96 h 156"/>
              <a:gd name="T2" fmla="*/ 240 w 861"/>
              <a:gd name="T3" fmla="*/ 96 h 156"/>
              <a:gd name="T4" fmla="*/ 288 w 861"/>
              <a:gd name="T5" fmla="*/ 0 h 156"/>
              <a:gd name="T6" fmla="*/ 336 w 861"/>
              <a:gd name="T7" fmla="*/ 144 h 156"/>
              <a:gd name="T8" fmla="*/ 385 w 861"/>
              <a:gd name="T9" fmla="*/ 8 h 156"/>
              <a:gd name="T10" fmla="*/ 432 w 861"/>
              <a:gd name="T11" fmla="*/ 144 h 156"/>
              <a:gd name="T12" fmla="*/ 486 w 861"/>
              <a:gd name="T13" fmla="*/ 8 h 156"/>
              <a:gd name="T14" fmla="*/ 549 w 861"/>
              <a:gd name="T15" fmla="*/ 156 h 156"/>
              <a:gd name="T16" fmla="*/ 591 w 861"/>
              <a:gd name="T17" fmla="*/ 66 h 156"/>
              <a:gd name="T18" fmla="*/ 861 w 861"/>
              <a:gd name="T19" fmla="*/ 66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56"/>
              <a:gd name="T32" fmla="*/ 861 w 861"/>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56">
                <a:moveTo>
                  <a:pt x="0" y="96"/>
                </a:moveTo>
                <a:lnTo>
                  <a:pt x="240" y="96"/>
                </a:lnTo>
                <a:lnTo>
                  <a:pt x="288" y="0"/>
                </a:lnTo>
                <a:lnTo>
                  <a:pt x="336" y="144"/>
                </a:lnTo>
                <a:lnTo>
                  <a:pt x="385" y="8"/>
                </a:lnTo>
                <a:lnTo>
                  <a:pt x="432" y="144"/>
                </a:lnTo>
                <a:lnTo>
                  <a:pt x="486" y="8"/>
                </a:lnTo>
                <a:lnTo>
                  <a:pt x="549" y="156"/>
                </a:lnTo>
                <a:lnTo>
                  <a:pt x="591" y="66"/>
                </a:lnTo>
                <a:lnTo>
                  <a:pt x="861" y="66"/>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 name="Line 27">
            <a:extLst>
              <a:ext uri="{FF2B5EF4-FFF2-40B4-BE49-F238E27FC236}">
                <a16:creationId xmlns:a16="http://schemas.microsoft.com/office/drawing/2014/main" id="{9AE2767F-78FF-4461-9214-6E57DFF401EB}"/>
              </a:ext>
            </a:extLst>
          </p:cNvPr>
          <p:cNvSpPr>
            <a:spLocks noChangeShapeType="1"/>
          </p:cNvSpPr>
          <p:nvPr/>
        </p:nvSpPr>
        <p:spPr bwMode="auto">
          <a:xfrm>
            <a:off x="2796168" y="2831693"/>
            <a:ext cx="533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 name="Line 28">
            <a:extLst>
              <a:ext uri="{FF2B5EF4-FFF2-40B4-BE49-F238E27FC236}">
                <a16:creationId xmlns:a16="http://schemas.microsoft.com/office/drawing/2014/main" id="{362A8019-D2C4-4CF4-B754-E3CE7EABC734}"/>
              </a:ext>
            </a:extLst>
          </p:cNvPr>
          <p:cNvSpPr>
            <a:spLocks noChangeShapeType="1"/>
          </p:cNvSpPr>
          <p:nvPr/>
        </p:nvSpPr>
        <p:spPr bwMode="auto">
          <a:xfrm>
            <a:off x="4788480" y="2788830"/>
            <a:ext cx="533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 name="Line 29">
            <a:extLst>
              <a:ext uri="{FF2B5EF4-FFF2-40B4-BE49-F238E27FC236}">
                <a16:creationId xmlns:a16="http://schemas.microsoft.com/office/drawing/2014/main" id="{2F266DEF-3CEE-41E7-94F8-EBCAB61E56CA}"/>
              </a:ext>
            </a:extLst>
          </p:cNvPr>
          <p:cNvSpPr>
            <a:spLocks noChangeShapeType="1"/>
          </p:cNvSpPr>
          <p:nvPr/>
        </p:nvSpPr>
        <p:spPr bwMode="auto">
          <a:xfrm>
            <a:off x="3381955" y="238243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 name="Line 30">
            <a:extLst>
              <a:ext uri="{FF2B5EF4-FFF2-40B4-BE49-F238E27FC236}">
                <a16:creationId xmlns:a16="http://schemas.microsoft.com/office/drawing/2014/main" id="{6390F431-C82D-4F2E-9DA7-77AD4A4CA0A5}"/>
              </a:ext>
            </a:extLst>
          </p:cNvPr>
          <p:cNvSpPr>
            <a:spLocks noChangeShapeType="1"/>
          </p:cNvSpPr>
          <p:nvPr/>
        </p:nvSpPr>
        <p:spPr bwMode="auto">
          <a:xfrm>
            <a:off x="4753555" y="2306230"/>
            <a:ext cx="0" cy="838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Line 31">
            <a:extLst>
              <a:ext uri="{FF2B5EF4-FFF2-40B4-BE49-F238E27FC236}">
                <a16:creationId xmlns:a16="http://schemas.microsoft.com/office/drawing/2014/main" id="{9A5CD62F-C13A-4B23-A65D-04D1F4A050C9}"/>
              </a:ext>
            </a:extLst>
          </p:cNvPr>
          <p:cNvSpPr>
            <a:spLocks noChangeShapeType="1"/>
          </p:cNvSpPr>
          <p:nvPr/>
        </p:nvSpPr>
        <p:spPr bwMode="auto">
          <a:xfrm>
            <a:off x="3381955" y="2458630"/>
            <a:ext cx="307975" cy="63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 name="Line 32">
            <a:extLst>
              <a:ext uri="{FF2B5EF4-FFF2-40B4-BE49-F238E27FC236}">
                <a16:creationId xmlns:a16="http://schemas.microsoft.com/office/drawing/2014/main" id="{96F17168-24F5-4A07-AD32-1463F20F110F}"/>
              </a:ext>
            </a:extLst>
          </p:cNvPr>
          <p:cNvSpPr>
            <a:spLocks noChangeShapeType="1"/>
          </p:cNvSpPr>
          <p:nvPr/>
        </p:nvSpPr>
        <p:spPr bwMode="auto">
          <a:xfrm>
            <a:off x="4753555" y="2458630"/>
            <a:ext cx="463550" cy="63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 name="Text Box 33">
            <a:extLst>
              <a:ext uri="{FF2B5EF4-FFF2-40B4-BE49-F238E27FC236}">
                <a16:creationId xmlns:a16="http://schemas.microsoft.com/office/drawing/2014/main" id="{67E28818-3389-4D57-AE97-125DDB389679}"/>
              </a:ext>
            </a:extLst>
          </p:cNvPr>
          <p:cNvSpPr txBox="1">
            <a:spLocks noChangeArrowheads="1"/>
          </p:cNvSpPr>
          <p:nvPr/>
        </p:nvSpPr>
        <p:spPr bwMode="auto">
          <a:xfrm>
            <a:off x="2924755" y="3220630"/>
            <a:ext cx="806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node i</a:t>
            </a:r>
          </a:p>
        </p:txBody>
      </p:sp>
      <p:sp>
        <p:nvSpPr>
          <p:cNvPr id="11" name="Text Box 34">
            <a:extLst>
              <a:ext uri="{FF2B5EF4-FFF2-40B4-BE49-F238E27FC236}">
                <a16:creationId xmlns:a16="http://schemas.microsoft.com/office/drawing/2014/main" id="{2B92F7C6-5B23-4A45-ABC4-39C66D074E35}"/>
              </a:ext>
            </a:extLst>
          </p:cNvPr>
          <p:cNvSpPr txBox="1">
            <a:spLocks noChangeArrowheads="1"/>
          </p:cNvSpPr>
          <p:nvPr/>
        </p:nvSpPr>
        <p:spPr bwMode="auto">
          <a:xfrm>
            <a:off x="4448755" y="3144430"/>
            <a:ext cx="806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node j</a:t>
            </a:r>
          </a:p>
        </p:txBody>
      </p:sp>
      <p:sp>
        <p:nvSpPr>
          <p:cNvPr id="12" name="Text Box 37">
            <a:extLst>
              <a:ext uri="{FF2B5EF4-FFF2-40B4-BE49-F238E27FC236}">
                <a16:creationId xmlns:a16="http://schemas.microsoft.com/office/drawing/2014/main" id="{BB4671D7-96B0-4DF2-A988-A7BC4BFB1E87}"/>
              </a:ext>
            </a:extLst>
          </p:cNvPr>
          <p:cNvSpPr txBox="1">
            <a:spLocks noChangeArrowheads="1"/>
          </p:cNvSpPr>
          <p:nvPr/>
        </p:nvSpPr>
        <p:spPr bwMode="auto">
          <a:xfrm>
            <a:off x="3991555" y="2915830"/>
            <a:ext cx="425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k</a:t>
            </a:r>
            <a:r>
              <a:rPr lang="en-US" baseline="-25000"/>
              <a:t>m</a:t>
            </a:r>
            <a:endParaRPr lang="en-US"/>
          </a:p>
        </p:txBody>
      </p:sp>
      <p:sp>
        <p:nvSpPr>
          <p:cNvPr id="13" name="Text Box 39">
            <a:extLst>
              <a:ext uri="{FF2B5EF4-FFF2-40B4-BE49-F238E27FC236}">
                <a16:creationId xmlns:a16="http://schemas.microsoft.com/office/drawing/2014/main" id="{84A9241A-70B5-4B63-AB30-24E31A9437CB}"/>
              </a:ext>
            </a:extLst>
          </p:cNvPr>
          <p:cNvSpPr txBox="1">
            <a:spLocks noChangeArrowheads="1"/>
          </p:cNvSpPr>
          <p:nvPr/>
        </p:nvSpPr>
        <p:spPr bwMode="auto">
          <a:xfrm>
            <a:off x="3368976" y="1543310"/>
            <a:ext cx="156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 </a:t>
            </a:r>
            <a:r>
              <a:rPr lang="en-US" dirty="0" err="1"/>
              <a:t>mth</a:t>
            </a:r>
            <a:r>
              <a:rPr lang="en-US" dirty="0"/>
              <a:t> element </a:t>
            </a:r>
          </a:p>
        </p:txBody>
      </p:sp>
      <p:graphicFrame>
        <p:nvGraphicFramePr>
          <p:cNvPr id="14" name="Object 40">
            <a:extLst>
              <a:ext uri="{FF2B5EF4-FFF2-40B4-BE49-F238E27FC236}">
                <a16:creationId xmlns:a16="http://schemas.microsoft.com/office/drawing/2014/main" id="{7DD0C35E-812C-45DE-82DA-BBBE1E615EB9}"/>
              </a:ext>
            </a:extLst>
          </p:cNvPr>
          <p:cNvGraphicFramePr>
            <a:graphicFrameLocks noChangeAspect="1"/>
          </p:cNvGraphicFramePr>
          <p:nvPr>
            <p:extLst>
              <p:ext uri="{D42A27DB-BD31-4B8C-83A1-F6EECF244321}">
                <p14:modId xmlns:p14="http://schemas.microsoft.com/office/powerpoint/2010/main" val="609237421"/>
              </p:ext>
            </p:extLst>
          </p:nvPr>
        </p:nvGraphicFramePr>
        <p:xfrm>
          <a:off x="2619955" y="2320518"/>
          <a:ext cx="520700" cy="425450"/>
        </p:xfrm>
        <a:graphic>
          <a:graphicData uri="http://schemas.openxmlformats.org/presentationml/2006/ole">
            <mc:AlternateContent xmlns:mc="http://schemas.openxmlformats.org/markup-compatibility/2006">
              <mc:Choice xmlns:v="urn:schemas-microsoft-com:vml" Requires="v">
                <p:oleObj name="Equation" r:id="rId3" imgW="279360" imgH="228600" progId="Equation.DSMT4">
                  <p:embed/>
                </p:oleObj>
              </mc:Choice>
              <mc:Fallback>
                <p:oleObj name="Equation" r:id="rId3" imgW="279360" imgH="228600" progId="Equation.DSMT4">
                  <p:embed/>
                  <p:pic>
                    <p:nvPicPr>
                      <p:cNvPr id="14" name="Object 40">
                        <a:extLst>
                          <a:ext uri="{FF2B5EF4-FFF2-40B4-BE49-F238E27FC236}">
                            <a16:creationId xmlns:a16="http://schemas.microsoft.com/office/drawing/2014/main" id="{42E8919C-6490-474E-BFE6-7E298726FB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19955" y="2320518"/>
                        <a:ext cx="520700" cy="425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 name="Object 41">
            <a:extLst>
              <a:ext uri="{FF2B5EF4-FFF2-40B4-BE49-F238E27FC236}">
                <a16:creationId xmlns:a16="http://schemas.microsoft.com/office/drawing/2014/main" id="{03FF6886-7BE9-4D80-931D-2E8ADD294910}"/>
              </a:ext>
            </a:extLst>
          </p:cNvPr>
          <p:cNvGraphicFramePr>
            <a:graphicFrameLocks noChangeAspect="1"/>
          </p:cNvGraphicFramePr>
          <p:nvPr>
            <p:extLst>
              <p:ext uri="{D42A27DB-BD31-4B8C-83A1-F6EECF244321}">
                <p14:modId xmlns:p14="http://schemas.microsoft.com/office/powerpoint/2010/main" val="2990231591"/>
              </p:ext>
            </p:extLst>
          </p:nvPr>
        </p:nvGraphicFramePr>
        <p:xfrm>
          <a:off x="5439355" y="2282418"/>
          <a:ext cx="520700" cy="473075"/>
        </p:xfrm>
        <a:graphic>
          <a:graphicData uri="http://schemas.openxmlformats.org/presentationml/2006/ole">
            <mc:AlternateContent xmlns:mc="http://schemas.openxmlformats.org/markup-compatibility/2006">
              <mc:Choice xmlns:v="urn:schemas-microsoft-com:vml" Requires="v">
                <p:oleObj name="Equation" r:id="rId5" imgW="279360" imgH="253800" progId="Equation.DSMT4">
                  <p:embed/>
                </p:oleObj>
              </mc:Choice>
              <mc:Fallback>
                <p:oleObj name="Equation" r:id="rId5" imgW="279360" imgH="253800" progId="Equation.DSMT4">
                  <p:embed/>
                  <p:pic>
                    <p:nvPicPr>
                      <p:cNvPr id="15" name="Object 41">
                        <a:extLst>
                          <a:ext uri="{FF2B5EF4-FFF2-40B4-BE49-F238E27FC236}">
                            <a16:creationId xmlns:a16="http://schemas.microsoft.com/office/drawing/2014/main" id="{A2231BCE-3A2B-4E93-B915-21006894260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39355" y="2282418"/>
                        <a:ext cx="520700"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 name="Object 42">
            <a:extLst>
              <a:ext uri="{FF2B5EF4-FFF2-40B4-BE49-F238E27FC236}">
                <a16:creationId xmlns:a16="http://schemas.microsoft.com/office/drawing/2014/main" id="{548B82D7-6C5D-479B-B7F1-099D3255C165}"/>
              </a:ext>
            </a:extLst>
          </p:cNvPr>
          <p:cNvGraphicFramePr>
            <a:graphicFrameLocks noChangeAspect="1"/>
          </p:cNvGraphicFramePr>
          <p:nvPr>
            <p:extLst>
              <p:ext uri="{D42A27DB-BD31-4B8C-83A1-F6EECF244321}">
                <p14:modId xmlns:p14="http://schemas.microsoft.com/office/powerpoint/2010/main" val="3403724333"/>
              </p:ext>
            </p:extLst>
          </p:nvPr>
        </p:nvGraphicFramePr>
        <p:xfrm>
          <a:off x="3458155" y="2001430"/>
          <a:ext cx="331788" cy="377825"/>
        </p:xfrm>
        <a:graphic>
          <a:graphicData uri="http://schemas.openxmlformats.org/presentationml/2006/ole">
            <mc:AlternateContent xmlns:mc="http://schemas.openxmlformats.org/markup-compatibility/2006">
              <mc:Choice xmlns:v="urn:schemas-microsoft-com:vml" Requires="v">
                <p:oleObj name="Equation" r:id="rId7" imgW="177480" imgH="203040" progId="Equation.DSMT4">
                  <p:embed/>
                </p:oleObj>
              </mc:Choice>
              <mc:Fallback>
                <p:oleObj name="Equation" r:id="rId7" imgW="177480" imgH="203040" progId="Equation.DSMT4">
                  <p:embed/>
                  <p:pic>
                    <p:nvPicPr>
                      <p:cNvPr id="16" name="Object 42">
                        <a:extLst>
                          <a:ext uri="{FF2B5EF4-FFF2-40B4-BE49-F238E27FC236}">
                            <a16:creationId xmlns:a16="http://schemas.microsoft.com/office/drawing/2014/main" id="{19BE650E-4CB0-4552-9636-19B83E7C1EC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58155" y="2001430"/>
                        <a:ext cx="331788"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 name="Object 43">
            <a:extLst>
              <a:ext uri="{FF2B5EF4-FFF2-40B4-BE49-F238E27FC236}">
                <a16:creationId xmlns:a16="http://schemas.microsoft.com/office/drawing/2014/main" id="{AF9AED3E-F8B7-4959-A2C8-B56B27A67CB8}"/>
              </a:ext>
            </a:extLst>
          </p:cNvPr>
          <p:cNvGraphicFramePr>
            <a:graphicFrameLocks noChangeAspect="1"/>
          </p:cNvGraphicFramePr>
          <p:nvPr>
            <p:extLst>
              <p:ext uri="{D42A27DB-BD31-4B8C-83A1-F6EECF244321}">
                <p14:modId xmlns:p14="http://schemas.microsoft.com/office/powerpoint/2010/main" val="1306736564"/>
              </p:ext>
            </p:extLst>
          </p:nvPr>
        </p:nvGraphicFramePr>
        <p:xfrm>
          <a:off x="4894843" y="1977618"/>
          <a:ext cx="355600" cy="425450"/>
        </p:xfrm>
        <a:graphic>
          <a:graphicData uri="http://schemas.openxmlformats.org/presentationml/2006/ole">
            <mc:AlternateContent xmlns:mc="http://schemas.openxmlformats.org/markup-compatibility/2006">
              <mc:Choice xmlns:v="urn:schemas-microsoft-com:vml" Requires="v">
                <p:oleObj name="Equation" r:id="rId9" imgW="190440" imgH="228600" progId="Equation.DSMT4">
                  <p:embed/>
                </p:oleObj>
              </mc:Choice>
              <mc:Fallback>
                <p:oleObj name="Equation" r:id="rId9" imgW="190440" imgH="228600" progId="Equation.DSMT4">
                  <p:embed/>
                  <p:pic>
                    <p:nvPicPr>
                      <p:cNvPr id="17" name="Object 43">
                        <a:extLst>
                          <a:ext uri="{FF2B5EF4-FFF2-40B4-BE49-F238E27FC236}">
                            <a16:creationId xmlns:a16="http://schemas.microsoft.com/office/drawing/2014/main" id="{00EABFA3-BA27-40B4-BD55-E3EA4488130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94843" y="1977618"/>
                        <a:ext cx="355600" cy="425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 name="Line 44">
            <a:extLst>
              <a:ext uri="{FF2B5EF4-FFF2-40B4-BE49-F238E27FC236}">
                <a16:creationId xmlns:a16="http://schemas.microsoft.com/office/drawing/2014/main" id="{C717AC58-CD15-400F-98AE-452D7CBBFB99}"/>
              </a:ext>
            </a:extLst>
          </p:cNvPr>
          <p:cNvSpPr>
            <a:spLocks noChangeShapeType="1"/>
          </p:cNvSpPr>
          <p:nvPr/>
        </p:nvSpPr>
        <p:spPr bwMode="auto">
          <a:xfrm>
            <a:off x="1857955" y="2557055"/>
            <a:ext cx="533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 name="Line 45">
            <a:extLst>
              <a:ext uri="{FF2B5EF4-FFF2-40B4-BE49-F238E27FC236}">
                <a16:creationId xmlns:a16="http://schemas.microsoft.com/office/drawing/2014/main" id="{EC6F6CBA-26AF-4553-B75B-8ECE53E9F0FA}"/>
              </a:ext>
            </a:extLst>
          </p:cNvPr>
          <p:cNvSpPr>
            <a:spLocks noChangeShapeType="1"/>
          </p:cNvSpPr>
          <p:nvPr/>
        </p:nvSpPr>
        <p:spPr bwMode="auto">
          <a:xfrm>
            <a:off x="2734255" y="2188755"/>
            <a:ext cx="533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 name="Text Box 46">
            <a:extLst>
              <a:ext uri="{FF2B5EF4-FFF2-40B4-BE49-F238E27FC236}">
                <a16:creationId xmlns:a16="http://schemas.microsoft.com/office/drawing/2014/main" id="{AAD65127-5DCC-460A-AF3C-13582DBA0E89}"/>
              </a:ext>
            </a:extLst>
          </p:cNvPr>
          <p:cNvSpPr txBox="1">
            <a:spLocks noChangeArrowheads="1"/>
          </p:cNvSpPr>
          <p:nvPr/>
        </p:nvSpPr>
        <p:spPr bwMode="auto">
          <a:xfrm>
            <a:off x="943555" y="2404655"/>
            <a:ext cx="17589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forces</a:t>
            </a:r>
          </a:p>
          <a:p>
            <a:pPr eaLnBrk="1" hangingPunct="1"/>
            <a:r>
              <a:rPr lang="en-US"/>
              <a:t>on mth element</a:t>
            </a:r>
          </a:p>
        </p:txBody>
      </p:sp>
      <p:sp>
        <p:nvSpPr>
          <p:cNvPr id="21" name="Text Box 47">
            <a:extLst>
              <a:ext uri="{FF2B5EF4-FFF2-40B4-BE49-F238E27FC236}">
                <a16:creationId xmlns:a16="http://schemas.microsoft.com/office/drawing/2014/main" id="{BC915E4B-CFA0-4AA6-94AA-243806FB87A4}"/>
              </a:ext>
            </a:extLst>
          </p:cNvPr>
          <p:cNvSpPr txBox="1">
            <a:spLocks noChangeArrowheads="1"/>
          </p:cNvSpPr>
          <p:nvPr/>
        </p:nvSpPr>
        <p:spPr bwMode="auto">
          <a:xfrm>
            <a:off x="1035630" y="1977618"/>
            <a:ext cx="1644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displacements</a:t>
            </a:r>
          </a:p>
        </p:txBody>
      </p:sp>
      <p:sp>
        <p:nvSpPr>
          <p:cNvPr id="22" name="Oval 21">
            <a:extLst>
              <a:ext uri="{FF2B5EF4-FFF2-40B4-BE49-F238E27FC236}">
                <a16:creationId xmlns:a16="http://schemas.microsoft.com/office/drawing/2014/main" id="{13352159-F27A-4312-B37B-49A4A2E95338}"/>
              </a:ext>
            </a:extLst>
          </p:cNvPr>
          <p:cNvSpPr/>
          <p:nvPr/>
        </p:nvSpPr>
        <p:spPr>
          <a:xfrm>
            <a:off x="3320676" y="2775015"/>
            <a:ext cx="117796" cy="11779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A96E0BC8-23BD-4929-83C6-9A5AD95BA70C}"/>
              </a:ext>
            </a:extLst>
          </p:cNvPr>
          <p:cNvSpPr/>
          <p:nvPr/>
        </p:nvSpPr>
        <p:spPr>
          <a:xfrm>
            <a:off x="4701407" y="2735803"/>
            <a:ext cx="117796" cy="11779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6">
            <a:extLst>
              <a:ext uri="{FF2B5EF4-FFF2-40B4-BE49-F238E27FC236}">
                <a16:creationId xmlns:a16="http://schemas.microsoft.com/office/drawing/2014/main" id="{D8BDECD3-BA71-4E24-A114-B117711E86CA}"/>
              </a:ext>
            </a:extLst>
          </p:cNvPr>
          <p:cNvSpPr>
            <a:spLocks/>
          </p:cNvSpPr>
          <p:nvPr/>
        </p:nvSpPr>
        <p:spPr bwMode="auto">
          <a:xfrm>
            <a:off x="7626374" y="2489565"/>
            <a:ext cx="1366838" cy="247650"/>
          </a:xfrm>
          <a:custGeom>
            <a:avLst/>
            <a:gdLst>
              <a:gd name="T0" fmla="*/ 0 w 861"/>
              <a:gd name="T1" fmla="*/ 96 h 156"/>
              <a:gd name="T2" fmla="*/ 240 w 861"/>
              <a:gd name="T3" fmla="*/ 96 h 156"/>
              <a:gd name="T4" fmla="*/ 288 w 861"/>
              <a:gd name="T5" fmla="*/ 0 h 156"/>
              <a:gd name="T6" fmla="*/ 336 w 861"/>
              <a:gd name="T7" fmla="*/ 144 h 156"/>
              <a:gd name="T8" fmla="*/ 385 w 861"/>
              <a:gd name="T9" fmla="*/ 8 h 156"/>
              <a:gd name="T10" fmla="*/ 432 w 861"/>
              <a:gd name="T11" fmla="*/ 144 h 156"/>
              <a:gd name="T12" fmla="*/ 486 w 861"/>
              <a:gd name="T13" fmla="*/ 8 h 156"/>
              <a:gd name="T14" fmla="*/ 549 w 861"/>
              <a:gd name="T15" fmla="*/ 156 h 156"/>
              <a:gd name="T16" fmla="*/ 591 w 861"/>
              <a:gd name="T17" fmla="*/ 66 h 156"/>
              <a:gd name="T18" fmla="*/ 861 w 861"/>
              <a:gd name="T19" fmla="*/ 66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56"/>
              <a:gd name="T32" fmla="*/ 861 w 861"/>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56">
                <a:moveTo>
                  <a:pt x="0" y="96"/>
                </a:moveTo>
                <a:lnTo>
                  <a:pt x="240" y="96"/>
                </a:lnTo>
                <a:lnTo>
                  <a:pt x="288" y="0"/>
                </a:lnTo>
                <a:lnTo>
                  <a:pt x="336" y="144"/>
                </a:lnTo>
                <a:lnTo>
                  <a:pt x="385" y="8"/>
                </a:lnTo>
                <a:lnTo>
                  <a:pt x="432" y="144"/>
                </a:lnTo>
                <a:lnTo>
                  <a:pt x="486" y="8"/>
                </a:lnTo>
                <a:lnTo>
                  <a:pt x="549" y="156"/>
                </a:lnTo>
                <a:lnTo>
                  <a:pt x="591" y="66"/>
                </a:lnTo>
                <a:lnTo>
                  <a:pt x="861" y="66"/>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cxnSp>
        <p:nvCxnSpPr>
          <p:cNvPr id="25" name="Straight Arrow Connector 24">
            <a:extLst>
              <a:ext uri="{FF2B5EF4-FFF2-40B4-BE49-F238E27FC236}">
                <a16:creationId xmlns:a16="http://schemas.microsoft.com/office/drawing/2014/main" id="{4482FEFC-D889-492B-B5C2-A384F55FF04A}"/>
              </a:ext>
            </a:extLst>
          </p:cNvPr>
          <p:cNvCxnSpPr/>
          <p:nvPr/>
        </p:nvCxnSpPr>
        <p:spPr>
          <a:xfrm>
            <a:off x="9101347" y="2589225"/>
            <a:ext cx="35992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6" name="Straight Arrow Connector 25">
            <a:extLst>
              <a:ext uri="{FF2B5EF4-FFF2-40B4-BE49-F238E27FC236}">
                <a16:creationId xmlns:a16="http://schemas.microsoft.com/office/drawing/2014/main" id="{661D7343-0A77-4B8E-BCD9-99912FFC009D}"/>
              </a:ext>
            </a:extLst>
          </p:cNvPr>
          <p:cNvCxnSpPr>
            <a:cxnSpLocks/>
          </p:cNvCxnSpPr>
          <p:nvPr/>
        </p:nvCxnSpPr>
        <p:spPr>
          <a:xfrm flipH="1">
            <a:off x="7189863" y="2623118"/>
            <a:ext cx="35896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27" name="Object 26">
            <a:extLst>
              <a:ext uri="{FF2B5EF4-FFF2-40B4-BE49-F238E27FC236}">
                <a16:creationId xmlns:a16="http://schemas.microsoft.com/office/drawing/2014/main" id="{AE22457F-FB37-4FEE-8C82-8438F2078151}"/>
              </a:ext>
            </a:extLst>
          </p:cNvPr>
          <p:cNvGraphicFramePr>
            <a:graphicFrameLocks noChangeAspect="1"/>
          </p:cNvGraphicFramePr>
          <p:nvPr>
            <p:extLst>
              <p:ext uri="{D42A27DB-BD31-4B8C-83A1-F6EECF244321}">
                <p14:modId xmlns:p14="http://schemas.microsoft.com/office/powerpoint/2010/main" val="1393684285"/>
              </p:ext>
            </p:extLst>
          </p:nvPr>
        </p:nvGraphicFramePr>
        <p:xfrm>
          <a:off x="8133875" y="2102518"/>
          <a:ext cx="262218" cy="314662"/>
        </p:xfrm>
        <a:graphic>
          <a:graphicData uri="http://schemas.openxmlformats.org/presentationml/2006/ole">
            <mc:AlternateContent xmlns:mc="http://schemas.openxmlformats.org/markup-compatibility/2006">
              <mc:Choice xmlns:v="urn:schemas-microsoft-com:vml" Requires="v">
                <p:oleObj name="Equation" r:id="rId11" imgW="190440" imgH="228600" progId="Equation.DSMT4">
                  <p:embed/>
                </p:oleObj>
              </mc:Choice>
              <mc:Fallback>
                <p:oleObj name="Equation" r:id="rId11" imgW="190440" imgH="228600" progId="Equation.DSMT4">
                  <p:embed/>
                  <p:pic>
                    <p:nvPicPr>
                      <p:cNvPr id="51" name="Object 50">
                        <a:extLst>
                          <a:ext uri="{FF2B5EF4-FFF2-40B4-BE49-F238E27FC236}">
                            <a16:creationId xmlns:a16="http://schemas.microsoft.com/office/drawing/2014/main" id="{77DF5CF7-E0A1-4639-A11C-BA199D31C444}"/>
                          </a:ext>
                        </a:extLst>
                      </p:cNvPr>
                      <p:cNvPicPr/>
                      <p:nvPr/>
                    </p:nvPicPr>
                    <p:blipFill>
                      <a:blip r:embed="rId12"/>
                      <a:stretch>
                        <a:fillRect/>
                      </a:stretch>
                    </p:blipFill>
                    <p:spPr>
                      <a:xfrm>
                        <a:off x="8133875" y="2102518"/>
                        <a:ext cx="262218" cy="314662"/>
                      </a:xfrm>
                      <a:prstGeom prst="rect">
                        <a:avLst/>
                      </a:prstGeom>
                    </p:spPr>
                  </p:pic>
                </p:oleObj>
              </mc:Fallback>
            </mc:AlternateContent>
          </a:graphicData>
        </a:graphic>
      </p:graphicFrame>
      <p:graphicFrame>
        <p:nvGraphicFramePr>
          <p:cNvPr id="28" name="Object 27">
            <a:extLst>
              <a:ext uri="{FF2B5EF4-FFF2-40B4-BE49-F238E27FC236}">
                <a16:creationId xmlns:a16="http://schemas.microsoft.com/office/drawing/2014/main" id="{7A959F5C-6F57-437B-B7D3-6BA685FD60AE}"/>
              </a:ext>
            </a:extLst>
          </p:cNvPr>
          <p:cNvGraphicFramePr>
            <a:graphicFrameLocks noChangeAspect="1"/>
          </p:cNvGraphicFramePr>
          <p:nvPr>
            <p:extLst>
              <p:ext uri="{D42A27DB-BD31-4B8C-83A1-F6EECF244321}">
                <p14:modId xmlns:p14="http://schemas.microsoft.com/office/powerpoint/2010/main" val="1189932811"/>
              </p:ext>
            </p:extLst>
          </p:nvPr>
        </p:nvGraphicFramePr>
        <p:xfrm>
          <a:off x="9569405" y="2361689"/>
          <a:ext cx="404508" cy="455072"/>
        </p:xfrm>
        <a:graphic>
          <a:graphicData uri="http://schemas.openxmlformats.org/presentationml/2006/ole">
            <mc:AlternateContent xmlns:mc="http://schemas.openxmlformats.org/markup-compatibility/2006">
              <mc:Choice xmlns:v="urn:schemas-microsoft-com:vml" Requires="v">
                <p:oleObj name="Equation" r:id="rId13" imgW="203040" imgH="228600" progId="Equation.DSMT4">
                  <p:embed/>
                </p:oleObj>
              </mc:Choice>
              <mc:Fallback>
                <p:oleObj name="Equation" r:id="rId13" imgW="203040" imgH="228600" progId="Equation.DSMT4">
                  <p:embed/>
                  <p:pic>
                    <p:nvPicPr>
                      <p:cNvPr id="52" name="Object 51">
                        <a:extLst>
                          <a:ext uri="{FF2B5EF4-FFF2-40B4-BE49-F238E27FC236}">
                            <a16:creationId xmlns:a16="http://schemas.microsoft.com/office/drawing/2014/main" id="{EBDB4A41-526E-4FFC-8163-3450214EB364}"/>
                          </a:ext>
                        </a:extLst>
                      </p:cNvPr>
                      <p:cNvPicPr/>
                      <p:nvPr/>
                    </p:nvPicPr>
                    <p:blipFill>
                      <a:blip r:embed="rId14"/>
                      <a:stretch>
                        <a:fillRect/>
                      </a:stretch>
                    </p:blipFill>
                    <p:spPr>
                      <a:xfrm>
                        <a:off x="9569405" y="2361689"/>
                        <a:ext cx="404508" cy="455072"/>
                      </a:xfrm>
                      <a:prstGeom prst="rect">
                        <a:avLst/>
                      </a:prstGeom>
                    </p:spPr>
                  </p:pic>
                </p:oleObj>
              </mc:Fallback>
            </mc:AlternateContent>
          </a:graphicData>
        </a:graphic>
      </p:graphicFrame>
      <p:graphicFrame>
        <p:nvGraphicFramePr>
          <p:cNvPr id="29" name="Object 28">
            <a:extLst>
              <a:ext uri="{FF2B5EF4-FFF2-40B4-BE49-F238E27FC236}">
                <a16:creationId xmlns:a16="http://schemas.microsoft.com/office/drawing/2014/main" id="{653D63CF-24CA-4FEC-9ED6-7F741D44A6D3}"/>
              </a:ext>
            </a:extLst>
          </p:cNvPr>
          <p:cNvGraphicFramePr>
            <a:graphicFrameLocks noChangeAspect="1"/>
          </p:cNvGraphicFramePr>
          <p:nvPr>
            <p:extLst>
              <p:ext uri="{D42A27DB-BD31-4B8C-83A1-F6EECF244321}">
                <p14:modId xmlns:p14="http://schemas.microsoft.com/office/powerpoint/2010/main" val="966371294"/>
              </p:ext>
            </p:extLst>
          </p:nvPr>
        </p:nvGraphicFramePr>
        <p:xfrm>
          <a:off x="6720731" y="2361689"/>
          <a:ext cx="404508" cy="455072"/>
        </p:xfrm>
        <a:graphic>
          <a:graphicData uri="http://schemas.openxmlformats.org/presentationml/2006/ole">
            <mc:AlternateContent xmlns:mc="http://schemas.openxmlformats.org/markup-compatibility/2006">
              <mc:Choice xmlns:v="urn:schemas-microsoft-com:vml" Requires="v">
                <p:oleObj name="Equation" r:id="rId15" imgW="203040" imgH="228600" progId="Equation.DSMT4">
                  <p:embed/>
                </p:oleObj>
              </mc:Choice>
              <mc:Fallback>
                <p:oleObj name="Equation" r:id="rId15" imgW="203040" imgH="228600" progId="Equation.DSMT4">
                  <p:embed/>
                  <p:pic>
                    <p:nvPicPr>
                      <p:cNvPr id="53" name="Object 52">
                        <a:extLst>
                          <a:ext uri="{FF2B5EF4-FFF2-40B4-BE49-F238E27FC236}">
                            <a16:creationId xmlns:a16="http://schemas.microsoft.com/office/drawing/2014/main" id="{CF46E5FC-57E6-4AA4-86E4-EF0DA2A3BA7A}"/>
                          </a:ext>
                        </a:extLst>
                      </p:cNvPr>
                      <p:cNvPicPr/>
                      <p:nvPr/>
                    </p:nvPicPr>
                    <p:blipFill>
                      <a:blip r:embed="rId16"/>
                      <a:stretch>
                        <a:fillRect/>
                      </a:stretch>
                    </p:blipFill>
                    <p:spPr>
                      <a:xfrm>
                        <a:off x="6720731" y="2361689"/>
                        <a:ext cx="404508" cy="455072"/>
                      </a:xfrm>
                      <a:prstGeom prst="rect">
                        <a:avLst/>
                      </a:prstGeom>
                    </p:spPr>
                  </p:pic>
                </p:oleObj>
              </mc:Fallback>
            </mc:AlternateContent>
          </a:graphicData>
        </a:graphic>
      </p:graphicFrame>
      <p:sp>
        <p:nvSpPr>
          <p:cNvPr id="30" name="TextBox 29">
            <a:extLst>
              <a:ext uri="{FF2B5EF4-FFF2-40B4-BE49-F238E27FC236}">
                <a16:creationId xmlns:a16="http://schemas.microsoft.com/office/drawing/2014/main" id="{BD9FB4E4-ED48-4203-98A1-BBFB33537F23}"/>
              </a:ext>
            </a:extLst>
          </p:cNvPr>
          <p:cNvSpPr txBox="1"/>
          <p:nvPr/>
        </p:nvSpPr>
        <p:spPr>
          <a:xfrm>
            <a:off x="7069665" y="921481"/>
            <a:ext cx="3440301" cy="369332"/>
          </a:xfrm>
          <a:prstGeom prst="rect">
            <a:avLst/>
          </a:prstGeom>
          <a:noFill/>
        </p:spPr>
        <p:txBody>
          <a:bodyPr wrap="none" rtlCol="0">
            <a:spAutoFit/>
          </a:bodyPr>
          <a:lstStyle/>
          <a:p>
            <a:r>
              <a:rPr lang="en-US" dirty="0"/>
              <a:t>and the internal force in the spring</a:t>
            </a:r>
          </a:p>
        </p:txBody>
      </p:sp>
      <p:graphicFrame>
        <p:nvGraphicFramePr>
          <p:cNvPr id="31" name="Object 30">
            <a:extLst>
              <a:ext uri="{FF2B5EF4-FFF2-40B4-BE49-F238E27FC236}">
                <a16:creationId xmlns:a16="http://schemas.microsoft.com/office/drawing/2014/main" id="{28074C5F-2318-4E35-852D-BD818EE9C496}"/>
              </a:ext>
            </a:extLst>
          </p:cNvPr>
          <p:cNvGraphicFramePr>
            <a:graphicFrameLocks noChangeAspect="1"/>
          </p:cNvGraphicFramePr>
          <p:nvPr>
            <p:extLst>
              <p:ext uri="{D42A27DB-BD31-4B8C-83A1-F6EECF244321}">
                <p14:modId xmlns:p14="http://schemas.microsoft.com/office/powerpoint/2010/main" val="3956118993"/>
              </p:ext>
            </p:extLst>
          </p:nvPr>
        </p:nvGraphicFramePr>
        <p:xfrm>
          <a:off x="7131050" y="2809875"/>
          <a:ext cx="2584450" cy="455613"/>
        </p:xfrm>
        <a:graphic>
          <a:graphicData uri="http://schemas.openxmlformats.org/presentationml/2006/ole">
            <mc:AlternateContent xmlns:mc="http://schemas.openxmlformats.org/markup-compatibility/2006">
              <mc:Choice xmlns:v="urn:schemas-microsoft-com:vml" Requires="v">
                <p:oleObj name="Equation" r:id="rId17" imgW="1587240" imgH="279360" progId="Equation.DSMT4">
                  <p:embed/>
                </p:oleObj>
              </mc:Choice>
              <mc:Fallback>
                <p:oleObj name="Equation" r:id="rId17" imgW="1587240" imgH="279360" progId="Equation.DSMT4">
                  <p:embed/>
                  <p:pic>
                    <p:nvPicPr>
                      <p:cNvPr id="55" name="Object 54">
                        <a:extLst>
                          <a:ext uri="{FF2B5EF4-FFF2-40B4-BE49-F238E27FC236}">
                            <a16:creationId xmlns:a16="http://schemas.microsoft.com/office/drawing/2014/main" id="{5A1BA158-5D75-42F2-B2DC-0C02D220FEC2}"/>
                          </a:ext>
                        </a:extLst>
                      </p:cNvPr>
                      <p:cNvPicPr/>
                      <p:nvPr/>
                    </p:nvPicPr>
                    <p:blipFill>
                      <a:blip r:embed="rId18"/>
                      <a:stretch>
                        <a:fillRect/>
                      </a:stretch>
                    </p:blipFill>
                    <p:spPr>
                      <a:xfrm>
                        <a:off x="7131050" y="2809875"/>
                        <a:ext cx="2584450" cy="455613"/>
                      </a:xfrm>
                      <a:prstGeom prst="rect">
                        <a:avLst/>
                      </a:prstGeom>
                    </p:spPr>
                  </p:pic>
                </p:oleObj>
              </mc:Fallback>
            </mc:AlternateContent>
          </a:graphicData>
        </a:graphic>
      </p:graphicFrame>
      <p:graphicFrame>
        <p:nvGraphicFramePr>
          <p:cNvPr id="32" name="Object 31">
            <a:extLst>
              <a:ext uri="{FF2B5EF4-FFF2-40B4-BE49-F238E27FC236}">
                <a16:creationId xmlns:a16="http://schemas.microsoft.com/office/drawing/2014/main" id="{F2859E1A-D65C-49AD-8C2C-E27E553DA026}"/>
              </a:ext>
            </a:extLst>
          </p:cNvPr>
          <p:cNvGraphicFramePr>
            <a:graphicFrameLocks noChangeAspect="1"/>
          </p:cNvGraphicFramePr>
          <p:nvPr>
            <p:extLst>
              <p:ext uri="{D42A27DB-BD31-4B8C-83A1-F6EECF244321}">
                <p14:modId xmlns:p14="http://schemas.microsoft.com/office/powerpoint/2010/main" val="2718740308"/>
              </p:ext>
            </p:extLst>
          </p:nvPr>
        </p:nvGraphicFramePr>
        <p:xfrm>
          <a:off x="7607300" y="3303588"/>
          <a:ext cx="328613" cy="347662"/>
        </p:xfrm>
        <a:graphic>
          <a:graphicData uri="http://schemas.openxmlformats.org/presentationml/2006/ole">
            <mc:AlternateContent xmlns:mc="http://schemas.openxmlformats.org/markup-compatibility/2006">
              <mc:Choice xmlns:v="urn:schemas-microsoft-com:vml" Requires="v">
                <p:oleObj name="Equation" r:id="rId19" imgW="215640" imgH="228600" progId="Equation.DSMT4">
                  <p:embed/>
                </p:oleObj>
              </mc:Choice>
              <mc:Fallback>
                <p:oleObj name="Equation" r:id="rId19" imgW="215640" imgH="228600" progId="Equation.DSMT4">
                  <p:embed/>
                  <p:pic>
                    <p:nvPicPr>
                      <p:cNvPr id="56" name="Object 55">
                        <a:extLst>
                          <a:ext uri="{FF2B5EF4-FFF2-40B4-BE49-F238E27FC236}">
                            <a16:creationId xmlns:a16="http://schemas.microsoft.com/office/drawing/2014/main" id="{457FADFA-D0E8-481F-9409-DC76089BF0C2}"/>
                          </a:ext>
                        </a:extLst>
                      </p:cNvPr>
                      <p:cNvPicPr/>
                      <p:nvPr/>
                    </p:nvPicPr>
                    <p:blipFill>
                      <a:blip r:embed="rId20"/>
                      <a:stretch>
                        <a:fillRect/>
                      </a:stretch>
                    </p:blipFill>
                    <p:spPr>
                      <a:xfrm>
                        <a:off x="7607300" y="3303588"/>
                        <a:ext cx="328613" cy="347662"/>
                      </a:xfrm>
                      <a:prstGeom prst="rect">
                        <a:avLst/>
                      </a:prstGeom>
                    </p:spPr>
                  </p:pic>
                </p:oleObj>
              </mc:Fallback>
            </mc:AlternateContent>
          </a:graphicData>
        </a:graphic>
      </p:graphicFrame>
      <p:sp>
        <p:nvSpPr>
          <p:cNvPr id="33" name="TextBox 32">
            <a:extLst>
              <a:ext uri="{FF2B5EF4-FFF2-40B4-BE49-F238E27FC236}">
                <a16:creationId xmlns:a16="http://schemas.microsoft.com/office/drawing/2014/main" id="{9A18D30F-2A95-4CD1-BEE4-6569EE77057D}"/>
              </a:ext>
            </a:extLst>
          </p:cNvPr>
          <p:cNvSpPr txBox="1"/>
          <p:nvPr/>
        </p:nvSpPr>
        <p:spPr>
          <a:xfrm>
            <a:off x="7858927" y="3312650"/>
            <a:ext cx="2735621" cy="369332"/>
          </a:xfrm>
          <a:prstGeom prst="rect">
            <a:avLst/>
          </a:prstGeom>
          <a:noFill/>
        </p:spPr>
        <p:txBody>
          <a:bodyPr wrap="none" rtlCol="0">
            <a:spAutoFit/>
          </a:bodyPr>
          <a:lstStyle/>
          <a:p>
            <a:r>
              <a:rPr lang="en-US" dirty="0"/>
              <a:t>…deformation in the spring</a:t>
            </a:r>
          </a:p>
        </p:txBody>
      </p:sp>
      <p:sp>
        <p:nvSpPr>
          <p:cNvPr id="34" name="TextBox 33">
            <a:extLst>
              <a:ext uri="{FF2B5EF4-FFF2-40B4-BE49-F238E27FC236}">
                <a16:creationId xmlns:a16="http://schemas.microsoft.com/office/drawing/2014/main" id="{5D928F24-13E3-4456-900A-0345802E1349}"/>
              </a:ext>
            </a:extLst>
          </p:cNvPr>
          <p:cNvSpPr txBox="1"/>
          <p:nvPr/>
        </p:nvSpPr>
        <p:spPr>
          <a:xfrm>
            <a:off x="1147724" y="4149479"/>
            <a:ext cx="9104224" cy="646331"/>
          </a:xfrm>
          <a:prstGeom prst="rect">
            <a:avLst/>
          </a:prstGeom>
          <a:noFill/>
        </p:spPr>
        <p:txBody>
          <a:bodyPr wrap="none" rtlCol="0">
            <a:spAutoFit/>
          </a:bodyPr>
          <a:lstStyle/>
          <a:p>
            <a:r>
              <a:rPr lang="en-US" dirty="0"/>
              <a:t>Now, let’s not relate the end forces to the nodal displacements but instead to the internal force</a:t>
            </a:r>
          </a:p>
          <a:p>
            <a:r>
              <a:rPr lang="en-US" dirty="0"/>
              <a:t> in the element:</a:t>
            </a:r>
          </a:p>
        </p:txBody>
      </p:sp>
      <p:sp>
        <p:nvSpPr>
          <p:cNvPr id="35" name="Line 27">
            <a:extLst>
              <a:ext uri="{FF2B5EF4-FFF2-40B4-BE49-F238E27FC236}">
                <a16:creationId xmlns:a16="http://schemas.microsoft.com/office/drawing/2014/main" id="{41003969-0AB0-4AA4-AF31-849E509EAAAC}"/>
              </a:ext>
            </a:extLst>
          </p:cNvPr>
          <p:cNvSpPr>
            <a:spLocks noChangeShapeType="1"/>
          </p:cNvSpPr>
          <p:nvPr/>
        </p:nvSpPr>
        <p:spPr bwMode="auto">
          <a:xfrm>
            <a:off x="1339557" y="5567581"/>
            <a:ext cx="533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36" name="Object 40">
            <a:extLst>
              <a:ext uri="{FF2B5EF4-FFF2-40B4-BE49-F238E27FC236}">
                <a16:creationId xmlns:a16="http://schemas.microsoft.com/office/drawing/2014/main" id="{49641B3D-A019-4342-8156-992461AF1766}"/>
              </a:ext>
            </a:extLst>
          </p:cNvPr>
          <p:cNvGraphicFramePr>
            <a:graphicFrameLocks noChangeAspect="1"/>
          </p:cNvGraphicFramePr>
          <p:nvPr>
            <p:extLst>
              <p:ext uri="{D42A27DB-BD31-4B8C-83A1-F6EECF244321}">
                <p14:modId xmlns:p14="http://schemas.microsoft.com/office/powerpoint/2010/main" val="1144482714"/>
              </p:ext>
            </p:extLst>
          </p:nvPr>
        </p:nvGraphicFramePr>
        <p:xfrm>
          <a:off x="1163344" y="5056406"/>
          <a:ext cx="520700" cy="425450"/>
        </p:xfrm>
        <a:graphic>
          <a:graphicData uri="http://schemas.openxmlformats.org/presentationml/2006/ole">
            <mc:AlternateContent xmlns:mc="http://schemas.openxmlformats.org/markup-compatibility/2006">
              <mc:Choice xmlns:v="urn:schemas-microsoft-com:vml" Requires="v">
                <p:oleObj name="Equation" r:id="rId3" imgW="279360" imgH="228600" progId="Equation.DSMT4">
                  <p:embed/>
                </p:oleObj>
              </mc:Choice>
              <mc:Fallback>
                <p:oleObj name="Equation" r:id="rId3" imgW="279360" imgH="228600" progId="Equation.DSMT4">
                  <p:embed/>
                  <p:pic>
                    <p:nvPicPr>
                      <p:cNvPr id="14" name="Object 40">
                        <a:extLst>
                          <a:ext uri="{FF2B5EF4-FFF2-40B4-BE49-F238E27FC236}">
                            <a16:creationId xmlns:a16="http://schemas.microsoft.com/office/drawing/2014/main" id="{7DD0C35E-812C-45DE-82DA-BBBE1E615E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3344" y="5056406"/>
                        <a:ext cx="520700" cy="425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7" name="Oval 36">
            <a:extLst>
              <a:ext uri="{FF2B5EF4-FFF2-40B4-BE49-F238E27FC236}">
                <a16:creationId xmlns:a16="http://schemas.microsoft.com/office/drawing/2014/main" id="{92326CDC-9A71-403F-B966-3DD560B22A03}"/>
              </a:ext>
            </a:extLst>
          </p:cNvPr>
          <p:cNvSpPr/>
          <p:nvPr/>
        </p:nvSpPr>
        <p:spPr>
          <a:xfrm>
            <a:off x="1864065" y="5510903"/>
            <a:ext cx="117796" cy="11779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Arrow Connector 38">
            <a:extLst>
              <a:ext uri="{FF2B5EF4-FFF2-40B4-BE49-F238E27FC236}">
                <a16:creationId xmlns:a16="http://schemas.microsoft.com/office/drawing/2014/main" id="{12BE516D-FC94-45ED-A03C-FF6FDB40D7F3}"/>
              </a:ext>
            </a:extLst>
          </p:cNvPr>
          <p:cNvCxnSpPr/>
          <p:nvPr/>
        </p:nvCxnSpPr>
        <p:spPr>
          <a:xfrm>
            <a:off x="2014027" y="5567581"/>
            <a:ext cx="60592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40" name="Object 39">
            <a:extLst>
              <a:ext uri="{FF2B5EF4-FFF2-40B4-BE49-F238E27FC236}">
                <a16:creationId xmlns:a16="http://schemas.microsoft.com/office/drawing/2014/main" id="{F015BF32-FD07-4541-9EF8-3B58B29D93CD}"/>
              </a:ext>
            </a:extLst>
          </p:cNvPr>
          <p:cNvGraphicFramePr>
            <a:graphicFrameLocks noChangeAspect="1"/>
          </p:cNvGraphicFramePr>
          <p:nvPr>
            <p:extLst>
              <p:ext uri="{D42A27DB-BD31-4B8C-83A1-F6EECF244321}">
                <p14:modId xmlns:p14="http://schemas.microsoft.com/office/powerpoint/2010/main" val="595519276"/>
              </p:ext>
            </p:extLst>
          </p:nvPr>
        </p:nvGraphicFramePr>
        <p:xfrm>
          <a:off x="2132824" y="5039386"/>
          <a:ext cx="349152" cy="392797"/>
        </p:xfrm>
        <a:graphic>
          <a:graphicData uri="http://schemas.openxmlformats.org/presentationml/2006/ole">
            <mc:AlternateContent xmlns:mc="http://schemas.openxmlformats.org/markup-compatibility/2006">
              <mc:Choice xmlns:v="urn:schemas-microsoft-com:vml" Requires="v">
                <p:oleObj name="Equation" r:id="rId15" imgW="203040" imgH="228600" progId="Equation.DSMT4">
                  <p:embed/>
                </p:oleObj>
              </mc:Choice>
              <mc:Fallback>
                <p:oleObj name="Equation" r:id="rId15" imgW="203040" imgH="228600" progId="Equation.DSMT4">
                  <p:embed/>
                  <p:pic>
                    <p:nvPicPr>
                      <p:cNvPr id="29" name="Object 28">
                        <a:extLst>
                          <a:ext uri="{FF2B5EF4-FFF2-40B4-BE49-F238E27FC236}">
                            <a16:creationId xmlns:a16="http://schemas.microsoft.com/office/drawing/2014/main" id="{653D63CF-24CA-4FEC-9ED6-7F741D44A6D3}"/>
                          </a:ext>
                        </a:extLst>
                      </p:cNvPr>
                      <p:cNvPicPr/>
                      <p:nvPr/>
                    </p:nvPicPr>
                    <p:blipFill>
                      <a:blip r:embed="rId16"/>
                      <a:stretch>
                        <a:fillRect/>
                      </a:stretch>
                    </p:blipFill>
                    <p:spPr>
                      <a:xfrm>
                        <a:off x="2132824" y="5039386"/>
                        <a:ext cx="349152" cy="392797"/>
                      </a:xfrm>
                      <a:prstGeom prst="rect">
                        <a:avLst/>
                      </a:prstGeom>
                    </p:spPr>
                  </p:pic>
                </p:oleObj>
              </mc:Fallback>
            </mc:AlternateContent>
          </a:graphicData>
        </a:graphic>
      </p:graphicFrame>
      <p:sp>
        <p:nvSpPr>
          <p:cNvPr id="41" name="TextBox 40">
            <a:extLst>
              <a:ext uri="{FF2B5EF4-FFF2-40B4-BE49-F238E27FC236}">
                <a16:creationId xmlns:a16="http://schemas.microsoft.com/office/drawing/2014/main" id="{53C34EE0-EADE-492A-A701-E7E3406B7727}"/>
              </a:ext>
            </a:extLst>
          </p:cNvPr>
          <p:cNvSpPr txBox="1"/>
          <p:nvPr/>
        </p:nvSpPr>
        <p:spPr>
          <a:xfrm>
            <a:off x="1765241" y="5601949"/>
            <a:ext cx="248786" cy="369332"/>
          </a:xfrm>
          <a:prstGeom prst="rect">
            <a:avLst/>
          </a:prstGeom>
          <a:noFill/>
        </p:spPr>
        <p:txBody>
          <a:bodyPr wrap="none" rtlCol="0">
            <a:spAutoFit/>
          </a:bodyPr>
          <a:lstStyle/>
          <a:p>
            <a:r>
              <a:rPr lang="en-US" i="1" dirty="0" err="1">
                <a:latin typeface="Times New Roman" panose="02020603050405020304" pitchFamily="18" charset="0"/>
                <a:cs typeface="Times New Roman" panose="02020603050405020304" pitchFamily="18" charset="0"/>
              </a:rPr>
              <a:t>i</a:t>
            </a:r>
            <a:endParaRPr lang="en-US" i="1" dirty="0">
              <a:latin typeface="Times New Roman" panose="02020603050405020304" pitchFamily="18" charset="0"/>
              <a:cs typeface="Times New Roman" panose="02020603050405020304" pitchFamily="18" charset="0"/>
            </a:endParaRPr>
          </a:p>
        </p:txBody>
      </p:sp>
      <p:sp>
        <p:nvSpPr>
          <p:cNvPr id="42" name="Line 28">
            <a:extLst>
              <a:ext uri="{FF2B5EF4-FFF2-40B4-BE49-F238E27FC236}">
                <a16:creationId xmlns:a16="http://schemas.microsoft.com/office/drawing/2014/main" id="{17BFA2EB-AA1D-4405-8965-59B725C1B593}"/>
              </a:ext>
            </a:extLst>
          </p:cNvPr>
          <p:cNvSpPr>
            <a:spLocks noChangeShapeType="1"/>
          </p:cNvSpPr>
          <p:nvPr/>
        </p:nvSpPr>
        <p:spPr bwMode="auto">
          <a:xfrm>
            <a:off x="3939882" y="5571123"/>
            <a:ext cx="533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3" name="Oval 42">
            <a:extLst>
              <a:ext uri="{FF2B5EF4-FFF2-40B4-BE49-F238E27FC236}">
                <a16:creationId xmlns:a16="http://schemas.microsoft.com/office/drawing/2014/main" id="{A450094D-F753-449A-9987-3A8FD94F93F9}"/>
              </a:ext>
            </a:extLst>
          </p:cNvPr>
          <p:cNvSpPr/>
          <p:nvPr/>
        </p:nvSpPr>
        <p:spPr>
          <a:xfrm>
            <a:off x="3852809" y="5518096"/>
            <a:ext cx="117796" cy="11779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4" name="Object 41">
            <a:extLst>
              <a:ext uri="{FF2B5EF4-FFF2-40B4-BE49-F238E27FC236}">
                <a16:creationId xmlns:a16="http://schemas.microsoft.com/office/drawing/2014/main" id="{FF1BD8FA-96F2-4C89-AF5E-D016C2CFDC96}"/>
              </a:ext>
            </a:extLst>
          </p:cNvPr>
          <p:cNvGraphicFramePr>
            <a:graphicFrameLocks noChangeAspect="1"/>
          </p:cNvGraphicFramePr>
          <p:nvPr>
            <p:extLst>
              <p:ext uri="{D42A27DB-BD31-4B8C-83A1-F6EECF244321}">
                <p14:modId xmlns:p14="http://schemas.microsoft.com/office/powerpoint/2010/main" val="544067561"/>
              </p:ext>
            </p:extLst>
          </p:nvPr>
        </p:nvGraphicFramePr>
        <p:xfrm>
          <a:off x="4142019" y="4951674"/>
          <a:ext cx="520700" cy="473075"/>
        </p:xfrm>
        <a:graphic>
          <a:graphicData uri="http://schemas.openxmlformats.org/presentationml/2006/ole">
            <mc:AlternateContent xmlns:mc="http://schemas.openxmlformats.org/markup-compatibility/2006">
              <mc:Choice xmlns:v="urn:schemas-microsoft-com:vml" Requires="v">
                <p:oleObj name="Equation" r:id="rId5" imgW="279360" imgH="253800" progId="Equation.DSMT4">
                  <p:embed/>
                </p:oleObj>
              </mc:Choice>
              <mc:Fallback>
                <p:oleObj name="Equation" r:id="rId5" imgW="279360" imgH="253800" progId="Equation.DSMT4">
                  <p:embed/>
                  <p:pic>
                    <p:nvPicPr>
                      <p:cNvPr id="15" name="Object 41">
                        <a:extLst>
                          <a:ext uri="{FF2B5EF4-FFF2-40B4-BE49-F238E27FC236}">
                            <a16:creationId xmlns:a16="http://schemas.microsoft.com/office/drawing/2014/main" id="{03FF6886-7BE9-4D80-931D-2E8ADD29491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42019" y="4951674"/>
                        <a:ext cx="520700"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46" name="Straight Arrow Connector 45">
            <a:extLst>
              <a:ext uri="{FF2B5EF4-FFF2-40B4-BE49-F238E27FC236}">
                <a16:creationId xmlns:a16="http://schemas.microsoft.com/office/drawing/2014/main" id="{2F0F192C-7EA8-4E4A-A743-0DD7CE8CD993}"/>
              </a:ext>
            </a:extLst>
          </p:cNvPr>
          <p:cNvCxnSpPr>
            <a:stCxn id="43" idx="2"/>
          </p:cNvCxnSpPr>
          <p:nvPr/>
        </p:nvCxnSpPr>
        <p:spPr>
          <a:xfrm flipH="1">
            <a:off x="3241272" y="5576994"/>
            <a:ext cx="611537" cy="343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47" name="Object 46">
            <a:extLst>
              <a:ext uri="{FF2B5EF4-FFF2-40B4-BE49-F238E27FC236}">
                <a16:creationId xmlns:a16="http://schemas.microsoft.com/office/drawing/2014/main" id="{97EED81E-49A0-4F04-AC28-3F8395E01E7E}"/>
              </a:ext>
            </a:extLst>
          </p:cNvPr>
          <p:cNvGraphicFramePr>
            <a:graphicFrameLocks noChangeAspect="1"/>
          </p:cNvGraphicFramePr>
          <p:nvPr>
            <p:extLst>
              <p:ext uri="{D42A27DB-BD31-4B8C-83A1-F6EECF244321}">
                <p14:modId xmlns:p14="http://schemas.microsoft.com/office/powerpoint/2010/main" val="2173754869"/>
              </p:ext>
            </p:extLst>
          </p:nvPr>
        </p:nvGraphicFramePr>
        <p:xfrm>
          <a:off x="3291217" y="5052498"/>
          <a:ext cx="349152" cy="392797"/>
        </p:xfrm>
        <a:graphic>
          <a:graphicData uri="http://schemas.openxmlformats.org/presentationml/2006/ole">
            <mc:AlternateContent xmlns:mc="http://schemas.openxmlformats.org/markup-compatibility/2006">
              <mc:Choice xmlns:v="urn:schemas-microsoft-com:vml" Requires="v">
                <p:oleObj name="Equation" r:id="rId15" imgW="203040" imgH="228600" progId="Equation.DSMT4">
                  <p:embed/>
                </p:oleObj>
              </mc:Choice>
              <mc:Fallback>
                <p:oleObj name="Equation" r:id="rId15" imgW="203040" imgH="228600" progId="Equation.DSMT4">
                  <p:embed/>
                  <p:pic>
                    <p:nvPicPr>
                      <p:cNvPr id="40" name="Object 39">
                        <a:extLst>
                          <a:ext uri="{FF2B5EF4-FFF2-40B4-BE49-F238E27FC236}">
                            <a16:creationId xmlns:a16="http://schemas.microsoft.com/office/drawing/2014/main" id="{F015BF32-FD07-4541-9EF8-3B58B29D93CD}"/>
                          </a:ext>
                        </a:extLst>
                      </p:cNvPr>
                      <p:cNvPicPr/>
                      <p:nvPr/>
                    </p:nvPicPr>
                    <p:blipFill>
                      <a:blip r:embed="rId16"/>
                      <a:stretch>
                        <a:fillRect/>
                      </a:stretch>
                    </p:blipFill>
                    <p:spPr>
                      <a:xfrm>
                        <a:off x="3291217" y="5052498"/>
                        <a:ext cx="349152" cy="392797"/>
                      </a:xfrm>
                      <a:prstGeom prst="rect">
                        <a:avLst/>
                      </a:prstGeom>
                    </p:spPr>
                  </p:pic>
                </p:oleObj>
              </mc:Fallback>
            </mc:AlternateContent>
          </a:graphicData>
        </a:graphic>
      </p:graphicFrame>
      <p:sp>
        <p:nvSpPr>
          <p:cNvPr id="48" name="TextBox 47">
            <a:extLst>
              <a:ext uri="{FF2B5EF4-FFF2-40B4-BE49-F238E27FC236}">
                <a16:creationId xmlns:a16="http://schemas.microsoft.com/office/drawing/2014/main" id="{D048F15E-9B4B-4C15-8792-C57D5BA0C348}"/>
              </a:ext>
            </a:extLst>
          </p:cNvPr>
          <p:cNvSpPr txBox="1"/>
          <p:nvPr/>
        </p:nvSpPr>
        <p:spPr>
          <a:xfrm>
            <a:off x="3776430" y="5650424"/>
            <a:ext cx="248786" cy="369332"/>
          </a:xfrm>
          <a:prstGeom prst="rect">
            <a:avLst/>
          </a:prstGeom>
          <a:noFill/>
        </p:spPr>
        <p:txBody>
          <a:bodyPr wrap="none" rtlCol="0">
            <a:spAutoFit/>
          </a:bodyPr>
          <a:lstStyle/>
          <a:p>
            <a:r>
              <a:rPr lang="en-US" i="1" dirty="0">
                <a:latin typeface="Times New Roman" panose="02020603050405020304" pitchFamily="18" charset="0"/>
                <a:cs typeface="Times New Roman" panose="02020603050405020304" pitchFamily="18" charset="0"/>
              </a:rPr>
              <a:t>j</a:t>
            </a:r>
          </a:p>
        </p:txBody>
      </p:sp>
      <p:sp>
        <p:nvSpPr>
          <p:cNvPr id="49" name="TextBox 48">
            <a:extLst>
              <a:ext uri="{FF2B5EF4-FFF2-40B4-BE49-F238E27FC236}">
                <a16:creationId xmlns:a16="http://schemas.microsoft.com/office/drawing/2014/main" id="{F12498AB-23F2-4341-BC67-4FF00C8E92F8}"/>
              </a:ext>
            </a:extLst>
          </p:cNvPr>
          <p:cNvSpPr txBox="1"/>
          <p:nvPr/>
        </p:nvSpPr>
        <p:spPr>
          <a:xfrm>
            <a:off x="5333411" y="4972481"/>
            <a:ext cx="1804789" cy="369332"/>
          </a:xfrm>
          <a:prstGeom prst="rect">
            <a:avLst/>
          </a:prstGeom>
          <a:noFill/>
        </p:spPr>
        <p:txBody>
          <a:bodyPr wrap="none" rtlCol="0">
            <a:spAutoFit/>
          </a:bodyPr>
          <a:lstStyle/>
          <a:p>
            <a:r>
              <a:rPr lang="en-US" dirty="0"/>
              <a:t>From equilibrium</a:t>
            </a:r>
          </a:p>
        </p:txBody>
      </p:sp>
      <p:graphicFrame>
        <p:nvGraphicFramePr>
          <p:cNvPr id="50" name="Object 49">
            <a:extLst>
              <a:ext uri="{FF2B5EF4-FFF2-40B4-BE49-F238E27FC236}">
                <a16:creationId xmlns:a16="http://schemas.microsoft.com/office/drawing/2014/main" id="{D02C7304-0F5F-4985-864C-24FFFA6EAFA2}"/>
              </a:ext>
            </a:extLst>
          </p:cNvPr>
          <p:cNvGraphicFramePr>
            <a:graphicFrameLocks noChangeAspect="1"/>
          </p:cNvGraphicFramePr>
          <p:nvPr>
            <p:extLst>
              <p:ext uri="{D42A27DB-BD31-4B8C-83A1-F6EECF244321}">
                <p14:modId xmlns:p14="http://schemas.microsoft.com/office/powerpoint/2010/main" val="3534345389"/>
              </p:ext>
            </p:extLst>
          </p:nvPr>
        </p:nvGraphicFramePr>
        <p:xfrm>
          <a:off x="5620255" y="5506901"/>
          <a:ext cx="1302728" cy="928761"/>
        </p:xfrm>
        <a:graphic>
          <a:graphicData uri="http://schemas.openxmlformats.org/presentationml/2006/ole">
            <mc:AlternateContent xmlns:mc="http://schemas.openxmlformats.org/markup-compatibility/2006">
              <mc:Choice xmlns:v="urn:schemas-microsoft-com:vml" Requires="v">
                <p:oleObj name="Equation" r:id="rId21" imgW="711000" imgH="533160" progId="Equation.DSMT4">
                  <p:embed/>
                </p:oleObj>
              </mc:Choice>
              <mc:Fallback>
                <p:oleObj name="Equation" r:id="rId21" imgW="711000" imgH="533160" progId="Equation.DSMT4">
                  <p:embed/>
                  <p:pic>
                    <p:nvPicPr>
                      <p:cNvPr id="0" name=""/>
                      <p:cNvPicPr/>
                      <p:nvPr/>
                    </p:nvPicPr>
                    <p:blipFill>
                      <a:blip r:embed="rId22"/>
                      <a:stretch>
                        <a:fillRect/>
                      </a:stretch>
                    </p:blipFill>
                    <p:spPr>
                      <a:xfrm>
                        <a:off x="5620255" y="5506901"/>
                        <a:ext cx="1302728" cy="928761"/>
                      </a:xfrm>
                      <a:prstGeom prst="rect">
                        <a:avLst/>
                      </a:prstGeom>
                    </p:spPr>
                  </p:pic>
                </p:oleObj>
              </mc:Fallback>
            </mc:AlternateContent>
          </a:graphicData>
        </a:graphic>
      </p:graphicFrame>
      <p:sp>
        <p:nvSpPr>
          <p:cNvPr id="51" name="TextBox 50">
            <a:extLst>
              <a:ext uri="{FF2B5EF4-FFF2-40B4-BE49-F238E27FC236}">
                <a16:creationId xmlns:a16="http://schemas.microsoft.com/office/drawing/2014/main" id="{2E5F2745-1273-48D7-BBC5-DF571A24125C}"/>
              </a:ext>
            </a:extLst>
          </p:cNvPr>
          <p:cNvSpPr txBox="1"/>
          <p:nvPr/>
        </p:nvSpPr>
        <p:spPr>
          <a:xfrm>
            <a:off x="7626374" y="5771877"/>
            <a:ext cx="439544" cy="369332"/>
          </a:xfrm>
          <a:prstGeom prst="rect">
            <a:avLst/>
          </a:prstGeom>
          <a:noFill/>
        </p:spPr>
        <p:txBody>
          <a:bodyPr wrap="none" rtlCol="0">
            <a:spAutoFit/>
          </a:bodyPr>
          <a:lstStyle/>
          <a:p>
            <a:r>
              <a:rPr lang="en-US" dirty="0"/>
              <a:t>or </a:t>
            </a:r>
          </a:p>
        </p:txBody>
      </p:sp>
      <p:graphicFrame>
        <p:nvGraphicFramePr>
          <p:cNvPr id="52" name="Object 51">
            <a:extLst>
              <a:ext uri="{FF2B5EF4-FFF2-40B4-BE49-F238E27FC236}">
                <a16:creationId xmlns:a16="http://schemas.microsoft.com/office/drawing/2014/main" id="{D708FCB7-B9D2-4C60-8494-40242EED2980}"/>
              </a:ext>
            </a:extLst>
          </p:cNvPr>
          <p:cNvGraphicFramePr>
            <a:graphicFrameLocks noChangeAspect="1"/>
          </p:cNvGraphicFramePr>
          <p:nvPr>
            <p:extLst>
              <p:ext uri="{D42A27DB-BD31-4B8C-83A1-F6EECF244321}">
                <p14:modId xmlns:p14="http://schemas.microsoft.com/office/powerpoint/2010/main" val="382835197"/>
              </p:ext>
            </p:extLst>
          </p:nvPr>
        </p:nvGraphicFramePr>
        <p:xfrm>
          <a:off x="8552458" y="5394361"/>
          <a:ext cx="2026385" cy="928760"/>
        </p:xfrm>
        <a:graphic>
          <a:graphicData uri="http://schemas.openxmlformats.org/presentationml/2006/ole">
            <mc:AlternateContent xmlns:mc="http://schemas.openxmlformats.org/markup-compatibility/2006">
              <mc:Choice xmlns:v="urn:schemas-microsoft-com:vml" Requires="v">
                <p:oleObj name="Equation" r:id="rId23" imgW="1218960" imgH="558720" progId="Equation.DSMT4">
                  <p:embed/>
                </p:oleObj>
              </mc:Choice>
              <mc:Fallback>
                <p:oleObj name="Equation" r:id="rId23" imgW="1218960" imgH="558720" progId="Equation.DSMT4">
                  <p:embed/>
                  <p:pic>
                    <p:nvPicPr>
                      <p:cNvPr id="0" name=""/>
                      <p:cNvPicPr/>
                      <p:nvPr/>
                    </p:nvPicPr>
                    <p:blipFill>
                      <a:blip r:embed="rId24"/>
                      <a:stretch>
                        <a:fillRect/>
                      </a:stretch>
                    </p:blipFill>
                    <p:spPr>
                      <a:xfrm>
                        <a:off x="8552458" y="5394361"/>
                        <a:ext cx="2026385" cy="928760"/>
                      </a:xfrm>
                      <a:prstGeom prst="rect">
                        <a:avLst/>
                      </a:prstGeom>
                    </p:spPr>
                  </p:pic>
                </p:oleObj>
              </mc:Fallback>
            </mc:AlternateContent>
          </a:graphicData>
        </a:graphic>
      </p:graphicFrame>
      <p:sp>
        <p:nvSpPr>
          <p:cNvPr id="53" name="Text Box 39">
            <a:extLst>
              <a:ext uri="{FF2B5EF4-FFF2-40B4-BE49-F238E27FC236}">
                <a16:creationId xmlns:a16="http://schemas.microsoft.com/office/drawing/2014/main" id="{F32F0A00-4DB3-49A3-927A-C363AC15196E}"/>
              </a:ext>
            </a:extLst>
          </p:cNvPr>
          <p:cNvSpPr txBox="1">
            <a:spLocks noChangeArrowheads="1"/>
          </p:cNvSpPr>
          <p:nvPr/>
        </p:nvSpPr>
        <p:spPr bwMode="auto">
          <a:xfrm>
            <a:off x="7611868" y="1665611"/>
            <a:ext cx="156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 </a:t>
            </a:r>
            <a:r>
              <a:rPr lang="en-US" dirty="0" err="1"/>
              <a:t>mth</a:t>
            </a:r>
            <a:r>
              <a:rPr lang="en-US" dirty="0"/>
              <a:t> element </a:t>
            </a:r>
          </a:p>
        </p:txBody>
      </p:sp>
    </p:spTree>
    <p:extLst>
      <p:ext uri="{BB962C8B-B14F-4D97-AF65-F5344CB8AC3E}">
        <p14:creationId xmlns:p14="http://schemas.microsoft.com/office/powerpoint/2010/main" val="27584774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32F43907-CFDB-4AE1-B4AE-4AD864697A5C}"/>
              </a:ext>
            </a:extLst>
          </p:cNvPr>
          <p:cNvGraphicFramePr>
            <a:graphicFrameLocks noChangeAspect="1"/>
          </p:cNvGraphicFramePr>
          <p:nvPr>
            <p:extLst>
              <p:ext uri="{D42A27DB-BD31-4B8C-83A1-F6EECF244321}">
                <p14:modId xmlns:p14="http://schemas.microsoft.com/office/powerpoint/2010/main" val="3176974261"/>
              </p:ext>
            </p:extLst>
          </p:nvPr>
        </p:nvGraphicFramePr>
        <p:xfrm>
          <a:off x="2325862" y="472805"/>
          <a:ext cx="2026385" cy="928760"/>
        </p:xfrm>
        <a:graphic>
          <a:graphicData uri="http://schemas.openxmlformats.org/presentationml/2006/ole">
            <mc:AlternateContent xmlns:mc="http://schemas.openxmlformats.org/markup-compatibility/2006">
              <mc:Choice xmlns:v="urn:schemas-microsoft-com:vml" Requires="v">
                <p:oleObj name="Equation" r:id="rId3" imgW="1218960" imgH="558720" progId="Equation.DSMT4">
                  <p:embed/>
                </p:oleObj>
              </mc:Choice>
              <mc:Fallback>
                <p:oleObj name="Equation" r:id="rId3" imgW="1218960" imgH="558720" progId="Equation.DSMT4">
                  <p:embed/>
                  <p:pic>
                    <p:nvPicPr>
                      <p:cNvPr id="52" name="Object 51">
                        <a:extLst>
                          <a:ext uri="{FF2B5EF4-FFF2-40B4-BE49-F238E27FC236}">
                            <a16:creationId xmlns:a16="http://schemas.microsoft.com/office/drawing/2014/main" id="{D708FCB7-B9D2-4C60-8494-40242EED2980}"/>
                          </a:ext>
                        </a:extLst>
                      </p:cNvPr>
                      <p:cNvPicPr/>
                      <p:nvPr/>
                    </p:nvPicPr>
                    <p:blipFill>
                      <a:blip r:embed="rId4"/>
                      <a:stretch>
                        <a:fillRect/>
                      </a:stretch>
                    </p:blipFill>
                    <p:spPr>
                      <a:xfrm>
                        <a:off x="2325862" y="472805"/>
                        <a:ext cx="2026385" cy="928760"/>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FAE1ED1B-294D-4A2D-A407-BE560C136248}"/>
              </a:ext>
            </a:extLst>
          </p:cNvPr>
          <p:cNvSpPr txBox="1"/>
          <p:nvPr/>
        </p:nvSpPr>
        <p:spPr>
          <a:xfrm flipH="1">
            <a:off x="5124450" y="827597"/>
            <a:ext cx="468401" cy="369332"/>
          </a:xfrm>
          <a:prstGeom prst="rect">
            <a:avLst/>
          </a:prstGeom>
          <a:noFill/>
        </p:spPr>
        <p:txBody>
          <a:bodyPr wrap="square" rtlCol="0">
            <a:spAutoFit/>
          </a:bodyPr>
          <a:lstStyle/>
          <a:p>
            <a:r>
              <a:rPr lang="en-US" dirty="0"/>
              <a:t>or </a:t>
            </a:r>
          </a:p>
        </p:txBody>
      </p:sp>
      <p:graphicFrame>
        <p:nvGraphicFramePr>
          <p:cNvPr id="4" name="Object 3">
            <a:extLst>
              <a:ext uri="{FF2B5EF4-FFF2-40B4-BE49-F238E27FC236}">
                <a16:creationId xmlns:a16="http://schemas.microsoft.com/office/drawing/2014/main" id="{20576820-7792-444F-853F-62EF3B3C258F}"/>
              </a:ext>
            </a:extLst>
          </p:cNvPr>
          <p:cNvGraphicFramePr>
            <a:graphicFrameLocks noChangeAspect="1"/>
          </p:cNvGraphicFramePr>
          <p:nvPr>
            <p:extLst>
              <p:ext uri="{D42A27DB-BD31-4B8C-83A1-F6EECF244321}">
                <p14:modId xmlns:p14="http://schemas.microsoft.com/office/powerpoint/2010/main" val="3781340627"/>
              </p:ext>
            </p:extLst>
          </p:nvPr>
        </p:nvGraphicFramePr>
        <p:xfrm>
          <a:off x="6130580" y="538865"/>
          <a:ext cx="2216357" cy="928759"/>
        </p:xfrm>
        <a:graphic>
          <a:graphicData uri="http://schemas.openxmlformats.org/presentationml/2006/ole">
            <mc:AlternateContent xmlns:mc="http://schemas.openxmlformats.org/markup-compatibility/2006">
              <mc:Choice xmlns:v="urn:schemas-microsoft-com:vml" Requires="v">
                <p:oleObj name="Equation" r:id="rId5" imgW="1333440" imgH="558720" progId="Equation.DSMT4">
                  <p:embed/>
                </p:oleObj>
              </mc:Choice>
              <mc:Fallback>
                <p:oleObj name="Equation" r:id="rId5" imgW="1333440" imgH="558720" progId="Equation.DSMT4">
                  <p:embed/>
                  <p:pic>
                    <p:nvPicPr>
                      <p:cNvPr id="0" name=""/>
                      <p:cNvPicPr/>
                      <p:nvPr/>
                    </p:nvPicPr>
                    <p:blipFill>
                      <a:blip r:embed="rId6"/>
                      <a:stretch>
                        <a:fillRect/>
                      </a:stretch>
                    </p:blipFill>
                    <p:spPr>
                      <a:xfrm>
                        <a:off x="6130580" y="538865"/>
                        <a:ext cx="2216357" cy="928759"/>
                      </a:xfrm>
                      <a:prstGeom prst="rect">
                        <a:avLst/>
                      </a:prstGeom>
                    </p:spPr>
                  </p:pic>
                </p:oleObj>
              </mc:Fallback>
            </mc:AlternateContent>
          </a:graphicData>
        </a:graphic>
      </p:graphicFrame>
      <p:cxnSp>
        <p:nvCxnSpPr>
          <p:cNvPr id="6" name="Straight Arrow Connector 5">
            <a:extLst>
              <a:ext uri="{FF2B5EF4-FFF2-40B4-BE49-F238E27FC236}">
                <a16:creationId xmlns:a16="http://schemas.microsoft.com/office/drawing/2014/main" id="{2B653989-4CB9-4167-9D92-0527615F6ADE}"/>
              </a:ext>
            </a:extLst>
          </p:cNvPr>
          <p:cNvCxnSpPr/>
          <p:nvPr/>
        </p:nvCxnSpPr>
        <p:spPr>
          <a:xfrm flipV="1">
            <a:off x="6515100" y="1169034"/>
            <a:ext cx="0" cy="5143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 name="TextBox 6">
            <a:extLst>
              <a:ext uri="{FF2B5EF4-FFF2-40B4-BE49-F238E27FC236}">
                <a16:creationId xmlns:a16="http://schemas.microsoft.com/office/drawing/2014/main" id="{58F4C019-5E99-48BB-88FA-40CD15D4B883}"/>
              </a:ext>
            </a:extLst>
          </p:cNvPr>
          <p:cNvSpPr txBox="1"/>
          <p:nvPr/>
        </p:nvSpPr>
        <p:spPr>
          <a:xfrm>
            <a:off x="5862932" y="1661793"/>
            <a:ext cx="2751651" cy="369332"/>
          </a:xfrm>
          <a:prstGeom prst="rect">
            <a:avLst/>
          </a:prstGeom>
          <a:noFill/>
        </p:spPr>
        <p:txBody>
          <a:bodyPr wrap="none" rtlCol="0">
            <a:spAutoFit/>
          </a:bodyPr>
          <a:lstStyle/>
          <a:p>
            <a:r>
              <a:rPr lang="en-US" dirty="0"/>
              <a:t>element equilibrium matrix</a:t>
            </a:r>
          </a:p>
        </p:txBody>
      </p:sp>
      <p:sp>
        <p:nvSpPr>
          <p:cNvPr id="8" name="TextBox 7">
            <a:extLst>
              <a:ext uri="{FF2B5EF4-FFF2-40B4-BE49-F238E27FC236}">
                <a16:creationId xmlns:a16="http://schemas.microsoft.com/office/drawing/2014/main" id="{EBE4803F-0025-4DF5-8551-F0C924108D78}"/>
              </a:ext>
            </a:extLst>
          </p:cNvPr>
          <p:cNvSpPr txBox="1"/>
          <p:nvPr/>
        </p:nvSpPr>
        <p:spPr>
          <a:xfrm>
            <a:off x="1159739" y="2211525"/>
            <a:ext cx="8759129" cy="646331"/>
          </a:xfrm>
          <a:prstGeom prst="rect">
            <a:avLst/>
          </a:prstGeom>
          <a:noFill/>
        </p:spPr>
        <p:txBody>
          <a:bodyPr wrap="none" rtlCol="0">
            <a:spAutoFit/>
          </a:bodyPr>
          <a:lstStyle/>
          <a:p>
            <a:r>
              <a:rPr lang="en-US" dirty="0"/>
              <a:t>For our previous spring problem with six elements, we could easily assemble these element</a:t>
            </a:r>
          </a:p>
          <a:p>
            <a:r>
              <a:rPr lang="en-US" dirty="0"/>
              <a:t>equilibrium matrix into a global 7x6 equilibrium matrix:</a:t>
            </a:r>
          </a:p>
        </p:txBody>
      </p:sp>
      <p:graphicFrame>
        <p:nvGraphicFramePr>
          <p:cNvPr id="9" name="Object 8">
            <a:extLst>
              <a:ext uri="{FF2B5EF4-FFF2-40B4-BE49-F238E27FC236}">
                <a16:creationId xmlns:a16="http://schemas.microsoft.com/office/drawing/2014/main" id="{065998BC-877F-48FC-8139-3829D4E121DE}"/>
              </a:ext>
            </a:extLst>
          </p:cNvPr>
          <p:cNvGraphicFramePr>
            <a:graphicFrameLocks noChangeAspect="1"/>
          </p:cNvGraphicFramePr>
          <p:nvPr>
            <p:extLst>
              <p:ext uri="{D42A27DB-BD31-4B8C-83A1-F6EECF244321}">
                <p14:modId xmlns:p14="http://schemas.microsoft.com/office/powerpoint/2010/main" val="2695972415"/>
              </p:ext>
            </p:extLst>
          </p:nvPr>
        </p:nvGraphicFramePr>
        <p:xfrm>
          <a:off x="2325862" y="2983067"/>
          <a:ext cx="4275013" cy="2261420"/>
        </p:xfrm>
        <a:graphic>
          <a:graphicData uri="http://schemas.openxmlformats.org/presentationml/2006/ole">
            <mc:AlternateContent xmlns:mc="http://schemas.openxmlformats.org/markup-compatibility/2006">
              <mc:Choice xmlns:v="urn:schemas-microsoft-com:vml" Requires="v">
                <p:oleObj name="Equation" r:id="rId7" imgW="3504960" imgH="1854000" progId="Equation.DSMT4">
                  <p:embed/>
                </p:oleObj>
              </mc:Choice>
              <mc:Fallback>
                <p:oleObj name="Equation" r:id="rId7" imgW="3504960" imgH="1854000" progId="Equation.DSMT4">
                  <p:embed/>
                  <p:pic>
                    <p:nvPicPr>
                      <p:cNvPr id="0" name=""/>
                      <p:cNvPicPr/>
                      <p:nvPr/>
                    </p:nvPicPr>
                    <p:blipFill>
                      <a:blip r:embed="rId8"/>
                      <a:stretch>
                        <a:fillRect/>
                      </a:stretch>
                    </p:blipFill>
                    <p:spPr>
                      <a:xfrm>
                        <a:off x="2325862" y="2983067"/>
                        <a:ext cx="4275013" cy="2261420"/>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DE7591F2-BD4B-4B16-B3F1-3B87A202CB50}"/>
              </a:ext>
            </a:extLst>
          </p:cNvPr>
          <p:cNvSpPr txBox="1"/>
          <p:nvPr/>
        </p:nvSpPr>
        <p:spPr>
          <a:xfrm>
            <a:off x="6970500" y="3744445"/>
            <a:ext cx="439544" cy="369332"/>
          </a:xfrm>
          <a:prstGeom prst="rect">
            <a:avLst/>
          </a:prstGeom>
          <a:noFill/>
        </p:spPr>
        <p:txBody>
          <a:bodyPr wrap="none" rtlCol="0">
            <a:spAutoFit/>
          </a:bodyPr>
          <a:lstStyle/>
          <a:p>
            <a:r>
              <a:rPr lang="en-US" dirty="0"/>
              <a:t>or </a:t>
            </a:r>
          </a:p>
        </p:txBody>
      </p:sp>
      <p:graphicFrame>
        <p:nvGraphicFramePr>
          <p:cNvPr id="11" name="Object 10">
            <a:extLst>
              <a:ext uri="{FF2B5EF4-FFF2-40B4-BE49-F238E27FC236}">
                <a16:creationId xmlns:a16="http://schemas.microsoft.com/office/drawing/2014/main" id="{5BB42306-73EB-43E6-BFFF-E44A3271ACA3}"/>
              </a:ext>
            </a:extLst>
          </p:cNvPr>
          <p:cNvGraphicFramePr>
            <a:graphicFrameLocks noChangeAspect="1"/>
          </p:cNvGraphicFramePr>
          <p:nvPr>
            <p:extLst>
              <p:ext uri="{D42A27DB-BD31-4B8C-83A1-F6EECF244321}">
                <p14:modId xmlns:p14="http://schemas.microsoft.com/office/powerpoint/2010/main" val="2116002744"/>
              </p:ext>
            </p:extLst>
          </p:nvPr>
        </p:nvGraphicFramePr>
        <p:xfrm>
          <a:off x="7608219" y="3720275"/>
          <a:ext cx="1811723" cy="492073"/>
        </p:xfrm>
        <a:graphic>
          <a:graphicData uri="http://schemas.openxmlformats.org/presentationml/2006/ole">
            <mc:AlternateContent xmlns:mc="http://schemas.openxmlformats.org/markup-compatibility/2006">
              <mc:Choice xmlns:v="urn:schemas-microsoft-com:vml" Requires="v">
                <p:oleObj name="Equation" r:id="rId9" imgW="1028520" imgH="279360" progId="Equation.DSMT4">
                  <p:embed/>
                </p:oleObj>
              </mc:Choice>
              <mc:Fallback>
                <p:oleObj name="Equation" r:id="rId9" imgW="1028520" imgH="279360" progId="Equation.DSMT4">
                  <p:embed/>
                  <p:pic>
                    <p:nvPicPr>
                      <p:cNvPr id="0" name=""/>
                      <p:cNvPicPr/>
                      <p:nvPr/>
                    </p:nvPicPr>
                    <p:blipFill>
                      <a:blip r:embed="rId10"/>
                      <a:stretch>
                        <a:fillRect/>
                      </a:stretch>
                    </p:blipFill>
                    <p:spPr>
                      <a:xfrm>
                        <a:off x="7608219" y="3720275"/>
                        <a:ext cx="1811723" cy="492073"/>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02AC63EC-0C7C-442D-A055-A115A1CAC751}"/>
              </a:ext>
            </a:extLst>
          </p:cNvPr>
          <p:cNvSpPr txBox="1"/>
          <p:nvPr/>
        </p:nvSpPr>
        <p:spPr>
          <a:xfrm>
            <a:off x="801920" y="5484745"/>
            <a:ext cx="8645059" cy="923330"/>
          </a:xfrm>
          <a:prstGeom prst="rect">
            <a:avLst/>
          </a:prstGeom>
          <a:noFill/>
        </p:spPr>
        <p:txBody>
          <a:bodyPr wrap="square" rtlCol="0">
            <a:spAutoFit/>
          </a:bodyPr>
          <a:lstStyle/>
          <a:p>
            <a:r>
              <a:rPr lang="en-US" dirty="0"/>
              <a:t>this is seven equations in eight unknown forces when we include R</a:t>
            </a:r>
            <a:r>
              <a:rPr lang="en-US" baseline="-25000" dirty="0"/>
              <a:t>1</a:t>
            </a:r>
            <a:r>
              <a:rPr lang="en-US" dirty="0"/>
              <a:t> and R</a:t>
            </a:r>
            <a:r>
              <a:rPr lang="en-US" baseline="-25000" dirty="0"/>
              <a:t>2</a:t>
            </a:r>
            <a:r>
              <a:rPr lang="en-US" dirty="0"/>
              <a:t>. Even if we eliminate the first and last equilibrium equations, we have 5 equations in 6 unknown forces. This shows that our spring problem is indeed statically indeterminate. </a:t>
            </a:r>
          </a:p>
        </p:txBody>
      </p:sp>
    </p:spTree>
    <p:extLst>
      <p:ext uri="{BB962C8B-B14F-4D97-AF65-F5344CB8AC3E}">
        <p14:creationId xmlns:p14="http://schemas.microsoft.com/office/powerpoint/2010/main" val="20322288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DE4E3D2-1336-4ADD-A998-DB57875262EE}"/>
              </a:ext>
            </a:extLst>
          </p:cNvPr>
          <p:cNvSpPr txBox="1"/>
          <p:nvPr/>
        </p:nvSpPr>
        <p:spPr>
          <a:xfrm>
            <a:off x="1209675" y="201514"/>
            <a:ext cx="7640183" cy="923330"/>
          </a:xfrm>
          <a:prstGeom prst="rect">
            <a:avLst/>
          </a:prstGeom>
          <a:noFill/>
        </p:spPr>
        <p:txBody>
          <a:bodyPr wrap="square" rtlCol="0">
            <a:spAutoFit/>
          </a:bodyPr>
          <a:lstStyle/>
          <a:p>
            <a:r>
              <a:rPr lang="en-US" dirty="0"/>
              <a:t>To find the other equation(s), we need to remember that the internal force in an element  is related to the internal deformation (elongation) in the element, which in turn is related to the difference of nodal displacements:</a:t>
            </a:r>
          </a:p>
        </p:txBody>
      </p:sp>
      <p:graphicFrame>
        <p:nvGraphicFramePr>
          <p:cNvPr id="3" name="Object 2">
            <a:extLst>
              <a:ext uri="{FF2B5EF4-FFF2-40B4-BE49-F238E27FC236}">
                <a16:creationId xmlns:a16="http://schemas.microsoft.com/office/drawing/2014/main" id="{CFC655CE-CE39-49DF-8361-830E307AE186}"/>
              </a:ext>
            </a:extLst>
          </p:cNvPr>
          <p:cNvGraphicFramePr>
            <a:graphicFrameLocks noChangeAspect="1"/>
          </p:cNvGraphicFramePr>
          <p:nvPr>
            <p:extLst>
              <p:ext uri="{D42A27DB-BD31-4B8C-83A1-F6EECF244321}">
                <p14:modId xmlns:p14="http://schemas.microsoft.com/office/powerpoint/2010/main" val="2457999282"/>
              </p:ext>
            </p:extLst>
          </p:nvPr>
        </p:nvGraphicFramePr>
        <p:xfrm>
          <a:off x="3149600" y="1258888"/>
          <a:ext cx="2586038" cy="455612"/>
        </p:xfrm>
        <a:graphic>
          <a:graphicData uri="http://schemas.openxmlformats.org/presentationml/2006/ole">
            <mc:AlternateContent xmlns:mc="http://schemas.openxmlformats.org/markup-compatibility/2006">
              <mc:Choice xmlns:v="urn:schemas-microsoft-com:vml" Requires="v">
                <p:oleObj name="Equation" r:id="rId3" imgW="1587240" imgH="279360" progId="Equation.DSMT4">
                  <p:embed/>
                </p:oleObj>
              </mc:Choice>
              <mc:Fallback>
                <p:oleObj name="Equation" r:id="rId3" imgW="1587240" imgH="279360" progId="Equation.DSMT4">
                  <p:embed/>
                  <p:pic>
                    <p:nvPicPr>
                      <p:cNvPr id="31" name="Object 30">
                        <a:extLst>
                          <a:ext uri="{FF2B5EF4-FFF2-40B4-BE49-F238E27FC236}">
                            <a16:creationId xmlns:a16="http://schemas.microsoft.com/office/drawing/2014/main" id="{28074C5F-2318-4E35-852D-BD818EE9C496}"/>
                          </a:ext>
                        </a:extLst>
                      </p:cNvPr>
                      <p:cNvPicPr/>
                      <p:nvPr/>
                    </p:nvPicPr>
                    <p:blipFill>
                      <a:blip r:embed="rId4"/>
                      <a:stretch>
                        <a:fillRect/>
                      </a:stretch>
                    </p:blipFill>
                    <p:spPr>
                      <a:xfrm>
                        <a:off x="3149600" y="1258888"/>
                        <a:ext cx="2586038" cy="455612"/>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DB6F4CE6-2EC4-436D-962C-0A12756AA004}"/>
              </a:ext>
            </a:extLst>
          </p:cNvPr>
          <p:cNvGraphicFramePr>
            <a:graphicFrameLocks noChangeAspect="1"/>
          </p:cNvGraphicFramePr>
          <p:nvPr>
            <p:extLst>
              <p:ext uri="{D42A27DB-BD31-4B8C-83A1-F6EECF244321}">
                <p14:modId xmlns:p14="http://schemas.microsoft.com/office/powerpoint/2010/main" val="3073530742"/>
              </p:ext>
            </p:extLst>
          </p:nvPr>
        </p:nvGraphicFramePr>
        <p:xfrm>
          <a:off x="3625850" y="1752600"/>
          <a:ext cx="330200" cy="347663"/>
        </p:xfrm>
        <a:graphic>
          <a:graphicData uri="http://schemas.openxmlformats.org/presentationml/2006/ole">
            <mc:AlternateContent xmlns:mc="http://schemas.openxmlformats.org/markup-compatibility/2006">
              <mc:Choice xmlns:v="urn:schemas-microsoft-com:vml" Requires="v">
                <p:oleObj name="Equation" r:id="rId5" imgW="215640" imgH="228600" progId="Equation.DSMT4">
                  <p:embed/>
                </p:oleObj>
              </mc:Choice>
              <mc:Fallback>
                <p:oleObj name="Equation" r:id="rId5" imgW="215640" imgH="228600" progId="Equation.DSMT4">
                  <p:embed/>
                  <p:pic>
                    <p:nvPicPr>
                      <p:cNvPr id="32" name="Object 31">
                        <a:extLst>
                          <a:ext uri="{FF2B5EF4-FFF2-40B4-BE49-F238E27FC236}">
                            <a16:creationId xmlns:a16="http://schemas.microsoft.com/office/drawing/2014/main" id="{F2859E1A-D65C-49AD-8C2C-E27E553DA026}"/>
                          </a:ext>
                        </a:extLst>
                      </p:cNvPr>
                      <p:cNvPicPr/>
                      <p:nvPr/>
                    </p:nvPicPr>
                    <p:blipFill>
                      <a:blip r:embed="rId6"/>
                      <a:stretch>
                        <a:fillRect/>
                      </a:stretch>
                    </p:blipFill>
                    <p:spPr>
                      <a:xfrm>
                        <a:off x="3625850" y="1752600"/>
                        <a:ext cx="330200" cy="347663"/>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805E1A2E-52FA-4316-879B-D1BA53214441}"/>
              </a:ext>
            </a:extLst>
          </p:cNvPr>
          <p:cNvSpPr txBox="1"/>
          <p:nvPr/>
        </p:nvSpPr>
        <p:spPr>
          <a:xfrm>
            <a:off x="3877477" y="1761564"/>
            <a:ext cx="2788520" cy="369332"/>
          </a:xfrm>
          <a:prstGeom prst="rect">
            <a:avLst/>
          </a:prstGeom>
          <a:noFill/>
        </p:spPr>
        <p:txBody>
          <a:bodyPr wrap="none" rtlCol="0">
            <a:spAutoFit/>
          </a:bodyPr>
          <a:lstStyle/>
          <a:p>
            <a:r>
              <a:rPr lang="en-US" dirty="0"/>
              <a:t>… deformation in the spring</a:t>
            </a:r>
          </a:p>
        </p:txBody>
      </p:sp>
      <p:sp>
        <p:nvSpPr>
          <p:cNvPr id="6" name="TextBox 5">
            <a:extLst>
              <a:ext uri="{FF2B5EF4-FFF2-40B4-BE49-F238E27FC236}">
                <a16:creationId xmlns:a16="http://schemas.microsoft.com/office/drawing/2014/main" id="{AF62CC15-8441-4DD7-B374-3585A2135444}"/>
              </a:ext>
            </a:extLst>
          </p:cNvPr>
          <p:cNvSpPr txBox="1"/>
          <p:nvPr/>
        </p:nvSpPr>
        <p:spPr>
          <a:xfrm>
            <a:off x="935113" y="2572821"/>
            <a:ext cx="2690737" cy="369332"/>
          </a:xfrm>
          <a:prstGeom prst="rect">
            <a:avLst/>
          </a:prstGeom>
          <a:noFill/>
        </p:spPr>
        <p:txBody>
          <a:bodyPr wrap="none" rtlCol="0">
            <a:spAutoFit/>
          </a:bodyPr>
          <a:lstStyle/>
          <a:p>
            <a:r>
              <a:rPr lang="en-US" dirty="0"/>
              <a:t>Consider the deformations</a:t>
            </a:r>
          </a:p>
        </p:txBody>
      </p:sp>
      <p:graphicFrame>
        <p:nvGraphicFramePr>
          <p:cNvPr id="7" name="Object 6">
            <a:extLst>
              <a:ext uri="{FF2B5EF4-FFF2-40B4-BE49-F238E27FC236}">
                <a16:creationId xmlns:a16="http://schemas.microsoft.com/office/drawing/2014/main" id="{FE3AD455-9691-41C2-A23E-30C875F7BFAB}"/>
              </a:ext>
            </a:extLst>
          </p:cNvPr>
          <p:cNvGraphicFramePr>
            <a:graphicFrameLocks noChangeAspect="1"/>
          </p:cNvGraphicFramePr>
          <p:nvPr>
            <p:extLst>
              <p:ext uri="{D42A27DB-BD31-4B8C-83A1-F6EECF244321}">
                <p14:modId xmlns:p14="http://schemas.microsoft.com/office/powerpoint/2010/main" val="1366977321"/>
              </p:ext>
            </p:extLst>
          </p:nvPr>
        </p:nvGraphicFramePr>
        <p:xfrm>
          <a:off x="3751263" y="2517775"/>
          <a:ext cx="1630362" cy="479425"/>
        </p:xfrm>
        <a:graphic>
          <a:graphicData uri="http://schemas.openxmlformats.org/presentationml/2006/ole">
            <mc:AlternateContent xmlns:mc="http://schemas.openxmlformats.org/markup-compatibility/2006">
              <mc:Choice xmlns:v="urn:schemas-microsoft-com:vml" Requires="v">
                <p:oleObj name="Equation" r:id="rId7" imgW="952200" imgH="279360" progId="Equation.DSMT4">
                  <p:embed/>
                </p:oleObj>
              </mc:Choice>
              <mc:Fallback>
                <p:oleObj name="Equation" r:id="rId7" imgW="952200" imgH="279360" progId="Equation.DSMT4">
                  <p:embed/>
                  <p:pic>
                    <p:nvPicPr>
                      <p:cNvPr id="0" name=""/>
                      <p:cNvPicPr/>
                      <p:nvPr/>
                    </p:nvPicPr>
                    <p:blipFill>
                      <a:blip r:embed="rId8"/>
                      <a:stretch>
                        <a:fillRect/>
                      </a:stretch>
                    </p:blipFill>
                    <p:spPr>
                      <a:xfrm>
                        <a:off x="3751263" y="2517775"/>
                        <a:ext cx="1630362" cy="479425"/>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CE33858F-0807-4514-B816-C32EB1237E54}"/>
              </a:ext>
            </a:extLst>
          </p:cNvPr>
          <p:cNvSpPr txBox="1"/>
          <p:nvPr/>
        </p:nvSpPr>
        <p:spPr>
          <a:xfrm>
            <a:off x="5712779" y="2582950"/>
            <a:ext cx="439544" cy="369332"/>
          </a:xfrm>
          <a:prstGeom prst="rect">
            <a:avLst/>
          </a:prstGeom>
          <a:noFill/>
        </p:spPr>
        <p:txBody>
          <a:bodyPr wrap="none" rtlCol="0">
            <a:spAutoFit/>
          </a:bodyPr>
          <a:lstStyle/>
          <a:p>
            <a:r>
              <a:rPr lang="en-US" dirty="0"/>
              <a:t>or </a:t>
            </a:r>
          </a:p>
        </p:txBody>
      </p:sp>
      <p:graphicFrame>
        <p:nvGraphicFramePr>
          <p:cNvPr id="9" name="Object 8">
            <a:extLst>
              <a:ext uri="{FF2B5EF4-FFF2-40B4-BE49-F238E27FC236}">
                <a16:creationId xmlns:a16="http://schemas.microsoft.com/office/drawing/2014/main" id="{E6589AA9-F0A3-4258-A821-AF55B9A22C1A}"/>
              </a:ext>
            </a:extLst>
          </p:cNvPr>
          <p:cNvGraphicFramePr>
            <a:graphicFrameLocks noChangeAspect="1"/>
          </p:cNvGraphicFramePr>
          <p:nvPr>
            <p:extLst>
              <p:ext uri="{D42A27DB-BD31-4B8C-83A1-F6EECF244321}">
                <p14:modId xmlns:p14="http://schemas.microsoft.com/office/powerpoint/2010/main" val="2826154166"/>
              </p:ext>
            </p:extLst>
          </p:nvPr>
        </p:nvGraphicFramePr>
        <p:xfrm>
          <a:off x="6340474" y="2420031"/>
          <a:ext cx="1757508" cy="742059"/>
        </p:xfrm>
        <a:graphic>
          <a:graphicData uri="http://schemas.openxmlformats.org/presentationml/2006/ole">
            <mc:AlternateContent xmlns:mc="http://schemas.openxmlformats.org/markup-compatibility/2006">
              <mc:Choice xmlns:v="urn:schemas-microsoft-com:vml" Requires="v">
                <p:oleObj name="Equation" r:id="rId9" imgW="1143000" imgH="482400" progId="Equation.DSMT4">
                  <p:embed/>
                </p:oleObj>
              </mc:Choice>
              <mc:Fallback>
                <p:oleObj name="Equation" r:id="rId9" imgW="1143000" imgH="482400" progId="Equation.DSMT4">
                  <p:embed/>
                  <p:pic>
                    <p:nvPicPr>
                      <p:cNvPr id="0" name=""/>
                      <p:cNvPicPr/>
                      <p:nvPr/>
                    </p:nvPicPr>
                    <p:blipFill>
                      <a:blip r:embed="rId10"/>
                      <a:stretch>
                        <a:fillRect/>
                      </a:stretch>
                    </p:blipFill>
                    <p:spPr>
                      <a:xfrm>
                        <a:off x="6340474" y="2420031"/>
                        <a:ext cx="1757508" cy="742059"/>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9AA1FB44-1BC2-4A58-83E7-87C9FC3742A0}"/>
              </a:ext>
            </a:extLst>
          </p:cNvPr>
          <p:cNvSpPr txBox="1"/>
          <p:nvPr/>
        </p:nvSpPr>
        <p:spPr>
          <a:xfrm>
            <a:off x="1408170" y="3267396"/>
            <a:ext cx="5851410" cy="369332"/>
          </a:xfrm>
          <a:prstGeom prst="rect">
            <a:avLst/>
          </a:prstGeom>
          <a:noFill/>
        </p:spPr>
        <p:txBody>
          <a:bodyPr wrap="none" rtlCol="0">
            <a:spAutoFit/>
          </a:bodyPr>
          <a:lstStyle/>
          <a:p>
            <a:r>
              <a:rPr lang="en-US" dirty="0"/>
              <a:t>If we assemble these relations for all the elements we have</a:t>
            </a:r>
          </a:p>
        </p:txBody>
      </p:sp>
      <p:graphicFrame>
        <p:nvGraphicFramePr>
          <p:cNvPr id="11" name="Object 10">
            <a:extLst>
              <a:ext uri="{FF2B5EF4-FFF2-40B4-BE49-F238E27FC236}">
                <a16:creationId xmlns:a16="http://schemas.microsoft.com/office/drawing/2014/main" id="{58155AA2-5F10-4449-8A65-624FA3FDF844}"/>
              </a:ext>
            </a:extLst>
          </p:cNvPr>
          <p:cNvGraphicFramePr>
            <a:graphicFrameLocks noChangeAspect="1"/>
          </p:cNvGraphicFramePr>
          <p:nvPr>
            <p:extLst>
              <p:ext uri="{D42A27DB-BD31-4B8C-83A1-F6EECF244321}">
                <p14:modId xmlns:p14="http://schemas.microsoft.com/office/powerpoint/2010/main" val="2960575035"/>
              </p:ext>
            </p:extLst>
          </p:nvPr>
        </p:nvGraphicFramePr>
        <p:xfrm>
          <a:off x="2619375" y="3698875"/>
          <a:ext cx="3440113" cy="1982788"/>
        </p:xfrm>
        <a:graphic>
          <a:graphicData uri="http://schemas.openxmlformats.org/presentationml/2006/ole">
            <mc:AlternateContent xmlns:mc="http://schemas.openxmlformats.org/markup-compatibility/2006">
              <mc:Choice xmlns:v="urn:schemas-microsoft-com:vml" Requires="v">
                <p:oleObj name="Equation" r:id="rId11" imgW="2819160" imgH="1625400" progId="Equation.DSMT4">
                  <p:embed/>
                </p:oleObj>
              </mc:Choice>
              <mc:Fallback>
                <p:oleObj name="Equation" r:id="rId11" imgW="2819160" imgH="1625400" progId="Equation.DSMT4">
                  <p:embed/>
                  <p:pic>
                    <p:nvPicPr>
                      <p:cNvPr id="0" name=""/>
                      <p:cNvPicPr/>
                      <p:nvPr/>
                    </p:nvPicPr>
                    <p:blipFill>
                      <a:blip r:embed="rId12"/>
                      <a:stretch>
                        <a:fillRect/>
                      </a:stretch>
                    </p:blipFill>
                    <p:spPr>
                      <a:xfrm>
                        <a:off x="2619375" y="3698875"/>
                        <a:ext cx="3440113" cy="1982788"/>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73D25025-A37D-4456-A4CF-3C56CCF9AD0C}"/>
              </a:ext>
            </a:extLst>
          </p:cNvPr>
          <p:cNvSpPr txBox="1"/>
          <p:nvPr/>
        </p:nvSpPr>
        <p:spPr>
          <a:xfrm>
            <a:off x="1325505" y="5815946"/>
            <a:ext cx="2056910" cy="369332"/>
          </a:xfrm>
          <a:prstGeom prst="rect">
            <a:avLst/>
          </a:prstGeom>
          <a:noFill/>
        </p:spPr>
        <p:txBody>
          <a:bodyPr wrap="none" rtlCol="0">
            <a:spAutoFit/>
          </a:bodyPr>
          <a:lstStyle/>
          <a:p>
            <a:r>
              <a:rPr lang="en-US" dirty="0"/>
              <a:t>which is of the form</a:t>
            </a:r>
          </a:p>
        </p:txBody>
      </p:sp>
      <p:graphicFrame>
        <p:nvGraphicFramePr>
          <p:cNvPr id="14" name="Object 13">
            <a:extLst>
              <a:ext uri="{FF2B5EF4-FFF2-40B4-BE49-F238E27FC236}">
                <a16:creationId xmlns:a16="http://schemas.microsoft.com/office/drawing/2014/main" id="{90D689D8-12BB-448A-A4E4-D2C4B6613D01}"/>
              </a:ext>
            </a:extLst>
          </p:cNvPr>
          <p:cNvGraphicFramePr>
            <a:graphicFrameLocks noChangeAspect="1"/>
          </p:cNvGraphicFramePr>
          <p:nvPr>
            <p:extLst>
              <p:ext uri="{D42A27DB-BD31-4B8C-83A1-F6EECF244321}">
                <p14:modId xmlns:p14="http://schemas.microsoft.com/office/powerpoint/2010/main" val="2196906701"/>
              </p:ext>
            </p:extLst>
          </p:nvPr>
        </p:nvGraphicFramePr>
        <p:xfrm>
          <a:off x="3568700" y="5778500"/>
          <a:ext cx="1622425" cy="442913"/>
        </p:xfrm>
        <a:graphic>
          <a:graphicData uri="http://schemas.openxmlformats.org/presentationml/2006/ole">
            <mc:AlternateContent xmlns:mc="http://schemas.openxmlformats.org/markup-compatibility/2006">
              <mc:Choice xmlns:v="urn:schemas-microsoft-com:vml" Requires="v">
                <p:oleObj name="Equation" r:id="rId13" imgW="1117440" imgH="304560" progId="Equation.DSMT4">
                  <p:embed/>
                </p:oleObj>
              </mc:Choice>
              <mc:Fallback>
                <p:oleObj name="Equation" r:id="rId13" imgW="1117440" imgH="304560" progId="Equation.DSMT4">
                  <p:embed/>
                  <p:pic>
                    <p:nvPicPr>
                      <p:cNvPr id="0" name=""/>
                      <p:cNvPicPr/>
                      <p:nvPr/>
                    </p:nvPicPr>
                    <p:blipFill>
                      <a:blip r:embed="rId14"/>
                      <a:stretch>
                        <a:fillRect/>
                      </a:stretch>
                    </p:blipFill>
                    <p:spPr>
                      <a:xfrm>
                        <a:off x="3568700" y="5778500"/>
                        <a:ext cx="1622425" cy="442913"/>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D7579222-84D5-478B-9F0A-E3210F8EDBCE}"/>
              </a:ext>
            </a:extLst>
          </p:cNvPr>
          <p:cNvSpPr txBox="1"/>
          <p:nvPr/>
        </p:nvSpPr>
        <p:spPr>
          <a:xfrm>
            <a:off x="5828609" y="5868409"/>
            <a:ext cx="3632726" cy="369332"/>
          </a:xfrm>
          <a:prstGeom prst="rect">
            <a:avLst/>
          </a:prstGeom>
          <a:noFill/>
        </p:spPr>
        <p:txBody>
          <a:bodyPr wrap="none" rtlCol="0">
            <a:spAutoFit/>
          </a:bodyPr>
          <a:lstStyle/>
          <a:p>
            <a:r>
              <a:rPr lang="en-US" dirty="0"/>
              <a:t>were </a:t>
            </a:r>
            <a:r>
              <a:rPr lang="en-US" i="1" dirty="0"/>
              <a:t>T</a:t>
            </a:r>
            <a:r>
              <a:rPr lang="en-US" dirty="0"/>
              <a:t> denotes the matrix transpose</a:t>
            </a:r>
          </a:p>
        </p:txBody>
      </p:sp>
    </p:spTree>
    <p:extLst>
      <p:ext uri="{BB962C8B-B14F-4D97-AF65-F5344CB8AC3E}">
        <p14:creationId xmlns:p14="http://schemas.microsoft.com/office/powerpoint/2010/main" val="4117336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C9EF2D-FB03-43C5-987E-CE6B337CDBC6}"/>
              </a:ext>
            </a:extLst>
          </p:cNvPr>
          <p:cNvSpPr txBox="1"/>
          <p:nvPr/>
        </p:nvSpPr>
        <p:spPr>
          <a:xfrm>
            <a:off x="1273511" y="838200"/>
            <a:ext cx="2168863" cy="369332"/>
          </a:xfrm>
          <a:prstGeom prst="rect">
            <a:avLst/>
          </a:prstGeom>
          <a:noFill/>
        </p:spPr>
        <p:txBody>
          <a:bodyPr wrap="none" rtlCol="0">
            <a:spAutoFit/>
          </a:bodyPr>
          <a:lstStyle/>
          <a:p>
            <a:r>
              <a:rPr lang="en-US" dirty="0"/>
              <a:t>To this point we have</a:t>
            </a:r>
          </a:p>
        </p:txBody>
      </p:sp>
      <p:graphicFrame>
        <p:nvGraphicFramePr>
          <p:cNvPr id="3" name="Object 2">
            <a:extLst>
              <a:ext uri="{FF2B5EF4-FFF2-40B4-BE49-F238E27FC236}">
                <a16:creationId xmlns:a16="http://schemas.microsoft.com/office/drawing/2014/main" id="{7BDC7CEB-0FBD-4CDD-908F-6269276FF4BF}"/>
              </a:ext>
            </a:extLst>
          </p:cNvPr>
          <p:cNvGraphicFramePr>
            <a:graphicFrameLocks noChangeAspect="1"/>
          </p:cNvGraphicFramePr>
          <p:nvPr>
            <p:extLst>
              <p:ext uri="{D42A27DB-BD31-4B8C-83A1-F6EECF244321}">
                <p14:modId xmlns:p14="http://schemas.microsoft.com/office/powerpoint/2010/main" val="2094836540"/>
              </p:ext>
            </p:extLst>
          </p:nvPr>
        </p:nvGraphicFramePr>
        <p:xfrm>
          <a:off x="4284277" y="838200"/>
          <a:ext cx="1811723" cy="492073"/>
        </p:xfrm>
        <a:graphic>
          <a:graphicData uri="http://schemas.openxmlformats.org/presentationml/2006/ole">
            <mc:AlternateContent xmlns:mc="http://schemas.openxmlformats.org/markup-compatibility/2006">
              <mc:Choice xmlns:v="urn:schemas-microsoft-com:vml" Requires="v">
                <p:oleObj name="Equation" r:id="rId3" imgW="1028520" imgH="279360" progId="Equation.DSMT4">
                  <p:embed/>
                </p:oleObj>
              </mc:Choice>
              <mc:Fallback>
                <p:oleObj name="Equation" r:id="rId3" imgW="1028520" imgH="279360" progId="Equation.DSMT4">
                  <p:embed/>
                  <p:pic>
                    <p:nvPicPr>
                      <p:cNvPr id="11" name="Object 10">
                        <a:extLst>
                          <a:ext uri="{FF2B5EF4-FFF2-40B4-BE49-F238E27FC236}">
                            <a16:creationId xmlns:a16="http://schemas.microsoft.com/office/drawing/2014/main" id="{5BB42306-73EB-43E6-BFFF-E44A3271ACA3}"/>
                          </a:ext>
                        </a:extLst>
                      </p:cNvPr>
                      <p:cNvPicPr/>
                      <p:nvPr/>
                    </p:nvPicPr>
                    <p:blipFill>
                      <a:blip r:embed="rId4"/>
                      <a:stretch>
                        <a:fillRect/>
                      </a:stretch>
                    </p:blipFill>
                    <p:spPr>
                      <a:xfrm>
                        <a:off x="4284277" y="838200"/>
                        <a:ext cx="1811723" cy="492073"/>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EAF90416-85AA-442E-9E71-87E97930DE4B}"/>
              </a:ext>
            </a:extLst>
          </p:cNvPr>
          <p:cNvGraphicFramePr>
            <a:graphicFrameLocks noChangeAspect="1"/>
          </p:cNvGraphicFramePr>
          <p:nvPr>
            <p:extLst>
              <p:ext uri="{D42A27DB-BD31-4B8C-83A1-F6EECF244321}">
                <p14:modId xmlns:p14="http://schemas.microsoft.com/office/powerpoint/2010/main" val="4137574932"/>
              </p:ext>
            </p:extLst>
          </p:nvPr>
        </p:nvGraphicFramePr>
        <p:xfrm>
          <a:off x="4233863" y="1533525"/>
          <a:ext cx="1803400" cy="492125"/>
        </p:xfrm>
        <a:graphic>
          <a:graphicData uri="http://schemas.openxmlformats.org/presentationml/2006/ole">
            <mc:AlternateContent xmlns:mc="http://schemas.openxmlformats.org/markup-compatibility/2006">
              <mc:Choice xmlns:v="urn:schemas-microsoft-com:vml" Requires="v">
                <p:oleObj name="Equation" r:id="rId5" imgW="1117440" imgH="304560" progId="Equation.DSMT4">
                  <p:embed/>
                </p:oleObj>
              </mc:Choice>
              <mc:Fallback>
                <p:oleObj name="Equation" r:id="rId5" imgW="1117440" imgH="304560" progId="Equation.DSMT4">
                  <p:embed/>
                  <p:pic>
                    <p:nvPicPr>
                      <p:cNvPr id="14" name="Object 13">
                        <a:extLst>
                          <a:ext uri="{FF2B5EF4-FFF2-40B4-BE49-F238E27FC236}">
                            <a16:creationId xmlns:a16="http://schemas.microsoft.com/office/drawing/2014/main" id="{90D689D8-12BB-448A-A4E4-D2C4B6613D01}"/>
                          </a:ext>
                        </a:extLst>
                      </p:cNvPr>
                      <p:cNvPicPr/>
                      <p:nvPr/>
                    </p:nvPicPr>
                    <p:blipFill>
                      <a:blip r:embed="rId6"/>
                      <a:stretch>
                        <a:fillRect/>
                      </a:stretch>
                    </p:blipFill>
                    <p:spPr>
                      <a:xfrm>
                        <a:off x="4233863" y="1533525"/>
                        <a:ext cx="1803400" cy="492125"/>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8C5B2277-DEE6-4714-92A1-14E5C87255B0}"/>
              </a:ext>
            </a:extLst>
          </p:cNvPr>
          <p:cNvSpPr txBox="1"/>
          <p:nvPr/>
        </p:nvSpPr>
        <p:spPr>
          <a:xfrm>
            <a:off x="6493211" y="960941"/>
            <a:ext cx="2247218" cy="369332"/>
          </a:xfrm>
          <a:prstGeom prst="rect">
            <a:avLst/>
          </a:prstGeom>
          <a:noFill/>
        </p:spPr>
        <p:txBody>
          <a:bodyPr wrap="none" rtlCol="0">
            <a:spAutoFit/>
          </a:bodyPr>
          <a:lstStyle/>
          <a:p>
            <a:r>
              <a:rPr lang="en-US" dirty="0"/>
              <a:t>equilibrium equations</a:t>
            </a:r>
          </a:p>
        </p:txBody>
      </p:sp>
      <p:sp>
        <p:nvSpPr>
          <p:cNvPr id="6" name="TextBox 5">
            <a:extLst>
              <a:ext uri="{FF2B5EF4-FFF2-40B4-BE49-F238E27FC236}">
                <a16:creationId xmlns:a16="http://schemas.microsoft.com/office/drawing/2014/main" id="{14F66418-BAF5-4392-9B91-3C66E9E148CE}"/>
              </a:ext>
            </a:extLst>
          </p:cNvPr>
          <p:cNvSpPr txBox="1"/>
          <p:nvPr/>
        </p:nvSpPr>
        <p:spPr>
          <a:xfrm>
            <a:off x="6493211" y="1655915"/>
            <a:ext cx="3553922" cy="369332"/>
          </a:xfrm>
          <a:prstGeom prst="rect">
            <a:avLst/>
          </a:prstGeom>
          <a:noFill/>
        </p:spPr>
        <p:txBody>
          <a:bodyPr wrap="none" rtlCol="0">
            <a:spAutoFit/>
          </a:bodyPr>
          <a:lstStyle/>
          <a:p>
            <a:r>
              <a:rPr lang="en-US" dirty="0"/>
              <a:t>deformation-displacement relations</a:t>
            </a:r>
          </a:p>
        </p:txBody>
      </p:sp>
      <p:sp>
        <p:nvSpPr>
          <p:cNvPr id="7" name="TextBox 6">
            <a:extLst>
              <a:ext uri="{FF2B5EF4-FFF2-40B4-BE49-F238E27FC236}">
                <a16:creationId xmlns:a16="http://schemas.microsoft.com/office/drawing/2014/main" id="{124A40B3-FB0A-4CAE-B81B-2AFF8723809C}"/>
              </a:ext>
            </a:extLst>
          </p:cNvPr>
          <p:cNvSpPr txBox="1"/>
          <p:nvPr/>
        </p:nvSpPr>
        <p:spPr>
          <a:xfrm>
            <a:off x="1159211" y="2350889"/>
            <a:ext cx="6771662" cy="369332"/>
          </a:xfrm>
          <a:prstGeom prst="rect">
            <a:avLst/>
          </a:prstGeom>
          <a:noFill/>
        </p:spPr>
        <p:txBody>
          <a:bodyPr wrap="none" rtlCol="0">
            <a:spAutoFit/>
          </a:bodyPr>
          <a:lstStyle/>
          <a:p>
            <a:r>
              <a:rPr lang="en-US" dirty="0"/>
              <a:t>but we also have the internal forces and deformations related through</a:t>
            </a:r>
          </a:p>
        </p:txBody>
      </p:sp>
      <p:graphicFrame>
        <p:nvGraphicFramePr>
          <p:cNvPr id="8" name="Object 7">
            <a:extLst>
              <a:ext uri="{FF2B5EF4-FFF2-40B4-BE49-F238E27FC236}">
                <a16:creationId xmlns:a16="http://schemas.microsoft.com/office/drawing/2014/main" id="{87726191-5AA3-4932-BA94-093B18845DFF}"/>
              </a:ext>
            </a:extLst>
          </p:cNvPr>
          <p:cNvGraphicFramePr>
            <a:graphicFrameLocks noChangeAspect="1"/>
          </p:cNvGraphicFramePr>
          <p:nvPr>
            <p:extLst>
              <p:ext uri="{D42A27DB-BD31-4B8C-83A1-F6EECF244321}">
                <p14:modId xmlns:p14="http://schemas.microsoft.com/office/powerpoint/2010/main" val="2537330268"/>
              </p:ext>
            </p:extLst>
          </p:nvPr>
        </p:nvGraphicFramePr>
        <p:xfrm>
          <a:off x="3954463" y="2863850"/>
          <a:ext cx="1255712" cy="363538"/>
        </p:xfrm>
        <a:graphic>
          <a:graphicData uri="http://schemas.openxmlformats.org/presentationml/2006/ole">
            <mc:AlternateContent xmlns:mc="http://schemas.openxmlformats.org/markup-compatibility/2006">
              <mc:Choice xmlns:v="urn:schemas-microsoft-com:vml" Requires="v">
                <p:oleObj name="Equation" r:id="rId7" imgW="787320" imgH="228600" progId="Equation.DSMT4">
                  <p:embed/>
                </p:oleObj>
              </mc:Choice>
              <mc:Fallback>
                <p:oleObj name="Equation" r:id="rId7" imgW="787320" imgH="228600" progId="Equation.DSMT4">
                  <p:embed/>
                  <p:pic>
                    <p:nvPicPr>
                      <p:cNvPr id="0" name=""/>
                      <p:cNvPicPr/>
                      <p:nvPr/>
                    </p:nvPicPr>
                    <p:blipFill>
                      <a:blip r:embed="rId8"/>
                      <a:stretch>
                        <a:fillRect/>
                      </a:stretch>
                    </p:blipFill>
                    <p:spPr>
                      <a:xfrm>
                        <a:off x="3954463" y="2863850"/>
                        <a:ext cx="1255712" cy="363538"/>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9FA77622-D8BD-4A77-B649-519FCC643FF7}"/>
              </a:ext>
            </a:extLst>
          </p:cNvPr>
          <p:cNvSpPr txBox="1"/>
          <p:nvPr/>
        </p:nvSpPr>
        <p:spPr>
          <a:xfrm>
            <a:off x="5574818" y="2871105"/>
            <a:ext cx="1836785" cy="369332"/>
          </a:xfrm>
          <a:prstGeom prst="rect">
            <a:avLst/>
          </a:prstGeom>
          <a:noFill/>
        </p:spPr>
        <p:txBody>
          <a:bodyPr wrap="none" rtlCol="0">
            <a:spAutoFit/>
          </a:bodyPr>
          <a:lstStyle/>
          <a:p>
            <a:r>
              <a:rPr lang="en-US" dirty="0"/>
              <a:t>for each element </a:t>
            </a:r>
          </a:p>
        </p:txBody>
      </p:sp>
      <p:sp>
        <p:nvSpPr>
          <p:cNvPr id="10" name="TextBox 9">
            <a:extLst>
              <a:ext uri="{FF2B5EF4-FFF2-40B4-BE49-F238E27FC236}">
                <a16:creationId xmlns:a16="http://schemas.microsoft.com/office/drawing/2014/main" id="{650EF21F-7ED4-488E-983B-598125A36E4D}"/>
              </a:ext>
            </a:extLst>
          </p:cNvPr>
          <p:cNvSpPr txBox="1"/>
          <p:nvPr/>
        </p:nvSpPr>
        <p:spPr>
          <a:xfrm>
            <a:off x="768686" y="4073899"/>
            <a:ext cx="2396297" cy="369332"/>
          </a:xfrm>
          <a:prstGeom prst="rect">
            <a:avLst/>
          </a:prstGeom>
          <a:noFill/>
        </p:spPr>
        <p:txBody>
          <a:bodyPr wrap="none" rtlCol="0">
            <a:spAutoFit/>
          </a:bodyPr>
          <a:lstStyle/>
          <a:p>
            <a:r>
              <a:rPr lang="en-US" dirty="0"/>
              <a:t>so for the entire system</a:t>
            </a:r>
          </a:p>
        </p:txBody>
      </p:sp>
      <p:graphicFrame>
        <p:nvGraphicFramePr>
          <p:cNvPr id="11" name="Object 10">
            <a:extLst>
              <a:ext uri="{FF2B5EF4-FFF2-40B4-BE49-F238E27FC236}">
                <a16:creationId xmlns:a16="http://schemas.microsoft.com/office/drawing/2014/main" id="{B4B505E8-97B8-4159-894F-934D83F30408}"/>
              </a:ext>
            </a:extLst>
          </p:cNvPr>
          <p:cNvGraphicFramePr>
            <a:graphicFrameLocks noChangeAspect="1"/>
          </p:cNvGraphicFramePr>
          <p:nvPr>
            <p:extLst>
              <p:ext uri="{D42A27DB-BD31-4B8C-83A1-F6EECF244321}">
                <p14:modId xmlns:p14="http://schemas.microsoft.com/office/powerpoint/2010/main" val="2108651340"/>
              </p:ext>
            </p:extLst>
          </p:nvPr>
        </p:nvGraphicFramePr>
        <p:xfrm>
          <a:off x="3146799" y="4097618"/>
          <a:ext cx="1490045" cy="425727"/>
        </p:xfrm>
        <a:graphic>
          <a:graphicData uri="http://schemas.openxmlformats.org/presentationml/2006/ole">
            <mc:AlternateContent xmlns:mc="http://schemas.openxmlformats.org/markup-compatibility/2006">
              <mc:Choice xmlns:v="urn:schemas-microsoft-com:vml" Requires="v">
                <p:oleObj name="Equation" r:id="rId9" imgW="888840" imgH="253800" progId="Equation.DSMT4">
                  <p:embed/>
                </p:oleObj>
              </mc:Choice>
              <mc:Fallback>
                <p:oleObj name="Equation" r:id="rId9" imgW="888840" imgH="253800" progId="Equation.DSMT4">
                  <p:embed/>
                  <p:pic>
                    <p:nvPicPr>
                      <p:cNvPr id="0" name=""/>
                      <p:cNvPicPr/>
                      <p:nvPr/>
                    </p:nvPicPr>
                    <p:blipFill>
                      <a:blip r:embed="rId10"/>
                      <a:stretch>
                        <a:fillRect/>
                      </a:stretch>
                    </p:blipFill>
                    <p:spPr>
                      <a:xfrm>
                        <a:off x="3146799" y="4097618"/>
                        <a:ext cx="1490045" cy="425727"/>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177F1D75-7426-4CE9-84FD-4459B05D6CDE}"/>
              </a:ext>
            </a:extLst>
          </p:cNvPr>
          <p:cNvSpPr txBox="1"/>
          <p:nvPr/>
        </p:nvSpPr>
        <p:spPr>
          <a:xfrm>
            <a:off x="5040642" y="4166010"/>
            <a:ext cx="779572" cy="369332"/>
          </a:xfrm>
          <a:prstGeom prst="rect">
            <a:avLst/>
          </a:prstGeom>
          <a:noFill/>
        </p:spPr>
        <p:txBody>
          <a:bodyPr wrap="none" rtlCol="0">
            <a:spAutoFit/>
          </a:bodyPr>
          <a:lstStyle/>
          <a:p>
            <a:r>
              <a:rPr lang="en-US" dirty="0"/>
              <a:t>where</a:t>
            </a:r>
          </a:p>
        </p:txBody>
      </p:sp>
      <p:graphicFrame>
        <p:nvGraphicFramePr>
          <p:cNvPr id="13" name="Object 12">
            <a:extLst>
              <a:ext uri="{FF2B5EF4-FFF2-40B4-BE49-F238E27FC236}">
                <a16:creationId xmlns:a16="http://schemas.microsoft.com/office/drawing/2014/main" id="{908D875C-CC1C-42BE-91F2-2453C4B77072}"/>
              </a:ext>
            </a:extLst>
          </p:cNvPr>
          <p:cNvGraphicFramePr>
            <a:graphicFrameLocks noChangeAspect="1"/>
          </p:cNvGraphicFramePr>
          <p:nvPr>
            <p:extLst>
              <p:ext uri="{D42A27DB-BD31-4B8C-83A1-F6EECF244321}">
                <p14:modId xmlns:p14="http://schemas.microsoft.com/office/powerpoint/2010/main" val="214372817"/>
              </p:ext>
            </p:extLst>
          </p:nvPr>
        </p:nvGraphicFramePr>
        <p:xfrm>
          <a:off x="6299200" y="3476625"/>
          <a:ext cx="3770313" cy="1811338"/>
        </p:xfrm>
        <a:graphic>
          <a:graphicData uri="http://schemas.openxmlformats.org/presentationml/2006/ole">
            <mc:AlternateContent xmlns:mc="http://schemas.openxmlformats.org/markup-compatibility/2006">
              <mc:Choice xmlns:v="urn:schemas-microsoft-com:vml" Requires="v">
                <p:oleObj name="Equation" r:id="rId11" imgW="2908080" imgH="1396800" progId="Equation.DSMT4">
                  <p:embed/>
                </p:oleObj>
              </mc:Choice>
              <mc:Fallback>
                <p:oleObj name="Equation" r:id="rId11" imgW="2908080" imgH="1396800" progId="Equation.DSMT4">
                  <p:embed/>
                  <p:pic>
                    <p:nvPicPr>
                      <p:cNvPr id="0" name=""/>
                      <p:cNvPicPr/>
                      <p:nvPr/>
                    </p:nvPicPr>
                    <p:blipFill>
                      <a:blip r:embed="rId12"/>
                      <a:stretch>
                        <a:fillRect/>
                      </a:stretch>
                    </p:blipFill>
                    <p:spPr>
                      <a:xfrm>
                        <a:off x="6299200" y="3476625"/>
                        <a:ext cx="3770313" cy="1811338"/>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C34C37BC-10E9-4B86-A574-7CB91FE66C27}"/>
              </a:ext>
            </a:extLst>
          </p:cNvPr>
          <p:cNvSpPr txBox="1"/>
          <p:nvPr/>
        </p:nvSpPr>
        <p:spPr>
          <a:xfrm>
            <a:off x="6607511" y="5525660"/>
            <a:ext cx="3371850" cy="369332"/>
          </a:xfrm>
          <a:prstGeom prst="rect">
            <a:avLst/>
          </a:prstGeom>
          <a:noFill/>
        </p:spPr>
        <p:txBody>
          <a:bodyPr wrap="square" rtlCol="0">
            <a:spAutoFit/>
          </a:bodyPr>
          <a:lstStyle/>
          <a:p>
            <a:r>
              <a:rPr lang="en-US" dirty="0"/>
              <a:t>is called the flexibility matrix</a:t>
            </a:r>
          </a:p>
        </p:txBody>
      </p:sp>
    </p:spTree>
    <p:extLst>
      <p:ext uri="{BB962C8B-B14F-4D97-AF65-F5344CB8AC3E}">
        <p14:creationId xmlns:p14="http://schemas.microsoft.com/office/powerpoint/2010/main" val="981718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E68E080-0667-4CC6-ABC5-B4C205C2A293}"/>
              </a:ext>
            </a:extLst>
          </p:cNvPr>
          <p:cNvSpPr txBox="1"/>
          <p:nvPr/>
        </p:nvSpPr>
        <p:spPr>
          <a:xfrm>
            <a:off x="1795749" y="784908"/>
            <a:ext cx="9716877" cy="646331"/>
          </a:xfrm>
          <a:prstGeom prst="rect">
            <a:avLst/>
          </a:prstGeom>
          <a:noFill/>
        </p:spPr>
        <p:txBody>
          <a:bodyPr wrap="square" rtlCol="0">
            <a:spAutoFit/>
          </a:bodyPr>
          <a:lstStyle/>
          <a:p>
            <a:r>
              <a:rPr lang="en-US" dirty="0"/>
              <a:t>Now. let us separate out the specified displacements, which here are U</a:t>
            </a:r>
            <a:r>
              <a:rPr lang="en-US" baseline="-25000" dirty="0"/>
              <a:t>1</a:t>
            </a:r>
            <a:r>
              <a:rPr lang="en-US" dirty="0"/>
              <a:t> and U</a:t>
            </a:r>
            <a:r>
              <a:rPr lang="en-US" baseline="-25000" dirty="0"/>
              <a:t>7</a:t>
            </a:r>
            <a:r>
              <a:rPr lang="en-US" dirty="0"/>
              <a:t> from the remaining “free displacements”, {</a:t>
            </a:r>
            <a:r>
              <a:rPr lang="en-US" dirty="0" err="1"/>
              <a:t>U</a:t>
            </a:r>
            <a:r>
              <a:rPr lang="en-US" baseline="-25000" dirty="0" err="1"/>
              <a:t>f</a:t>
            </a:r>
            <a:r>
              <a:rPr lang="en-US" dirty="0"/>
              <a:t>}, and write the deformation-displacement relations as</a:t>
            </a:r>
          </a:p>
        </p:txBody>
      </p:sp>
      <p:graphicFrame>
        <p:nvGraphicFramePr>
          <p:cNvPr id="3" name="Object 2">
            <a:extLst>
              <a:ext uri="{FF2B5EF4-FFF2-40B4-BE49-F238E27FC236}">
                <a16:creationId xmlns:a16="http://schemas.microsoft.com/office/drawing/2014/main" id="{75125884-1311-484D-BE7B-579F0DD740B1}"/>
              </a:ext>
            </a:extLst>
          </p:cNvPr>
          <p:cNvGraphicFramePr>
            <a:graphicFrameLocks noChangeAspect="1"/>
          </p:cNvGraphicFramePr>
          <p:nvPr>
            <p:extLst>
              <p:ext uri="{D42A27DB-BD31-4B8C-83A1-F6EECF244321}">
                <p14:modId xmlns:p14="http://schemas.microsoft.com/office/powerpoint/2010/main" val="760098318"/>
              </p:ext>
            </p:extLst>
          </p:nvPr>
        </p:nvGraphicFramePr>
        <p:xfrm>
          <a:off x="2857500" y="1762125"/>
          <a:ext cx="3709988" cy="1570038"/>
        </p:xfrm>
        <a:graphic>
          <a:graphicData uri="http://schemas.openxmlformats.org/presentationml/2006/ole">
            <mc:AlternateContent xmlns:mc="http://schemas.openxmlformats.org/markup-compatibility/2006">
              <mc:Choice xmlns:v="urn:schemas-microsoft-com:vml" Requires="v">
                <p:oleObj name="Equation" r:id="rId3" imgW="3301920" imgH="1396800" progId="Equation.DSMT4">
                  <p:embed/>
                </p:oleObj>
              </mc:Choice>
              <mc:Fallback>
                <p:oleObj name="Equation" r:id="rId3" imgW="3301920" imgH="1396800" progId="Equation.DSMT4">
                  <p:embed/>
                  <p:pic>
                    <p:nvPicPr>
                      <p:cNvPr id="4" name="Object 3">
                        <a:extLst>
                          <a:ext uri="{FF2B5EF4-FFF2-40B4-BE49-F238E27FC236}">
                            <a16:creationId xmlns:a16="http://schemas.microsoft.com/office/drawing/2014/main" id="{7351119F-F8C2-4F90-ACBF-97BBB0B6047C}"/>
                          </a:ext>
                        </a:extLst>
                      </p:cNvPr>
                      <p:cNvPicPr/>
                      <p:nvPr/>
                    </p:nvPicPr>
                    <p:blipFill>
                      <a:blip r:embed="rId4"/>
                      <a:stretch>
                        <a:fillRect/>
                      </a:stretch>
                    </p:blipFill>
                    <p:spPr>
                      <a:xfrm>
                        <a:off x="2857500" y="1762125"/>
                        <a:ext cx="3709988" cy="1570038"/>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76626E86-E84C-4E73-B54D-CD23C84E169F}"/>
              </a:ext>
            </a:extLst>
          </p:cNvPr>
          <p:cNvSpPr txBox="1"/>
          <p:nvPr/>
        </p:nvSpPr>
        <p:spPr>
          <a:xfrm>
            <a:off x="1443209" y="3546204"/>
            <a:ext cx="8912646" cy="923330"/>
          </a:xfrm>
          <a:prstGeom prst="rect">
            <a:avLst/>
          </a:prstGeom>
          <a:noFill/>
        </p:spPr>
        <p:txBody>
          <a:bodyPr wrap="square" rtlCol="0">
            <a:spAutoFit/>
          </a:bodyPr>
          <a:lstStyle/>
          <a:p>
            <a:r>
              <a:rPr lang="en-US" dirty="0"/>
              <a:t>Since for fixed nodes the specified displacements are zero, we can eliminate the first term on the right-hand side. Later, we will examine the more general case when the specified values of displacement are not zero .We will write these equations as</a:t>
            </a:r>
          </a:p>
        </p:txBody>
      </p:sp>
      <p:graphicFrame>
        <p:nvGraphicFramePr>
          <p:cNvPr id="5" name="Object 4">
            <a:extLst>
              <a:ext uri="{FF2B5EF4-FFF2-40B4-BE49-F238E27FC236}">
                <a16:creationId xmlns:a16="http://schemas.microsoft.com/office/drawing/2014/main" id="{96596469-8E6A-4187-94AB-94EC13AB236D}"/>
              </a:ext>
            </a:extLst>
          </p:cNvPr>
          <p:cNvGraphicFramePr>
            <a:graphicFrameLocks noChangeAspect="1"/>
          </p:cNvGraphicFramePr>
          <p:nvPr>
            <p:extLst>
              <p:ext uri="{D42A27DB-BD31-4B8C-83A1-F6EECF244321}">
                <p14:modId xmlns:p14="http://schemas.microsoft.com/office/powerpoint/2010/main" val="4064036176"/>
              </p:ext>
            </p:extLst>
          </p:nvPr>
        </p:nvGraphicFramePr>
        <p:xfrm>
          <a:off x="3617844" y="4952278"/>
          <a:ext cx="1742730" cy="494850"/>
        </p:xfrm>
        <a:graphic>
          <a:graphicData uri="http://schemas.openxmlformats.org/presentationml/2006/ole">
            <mc:AlternateContent xmlns:mc="http://schemas.openxmlformats.org/markup-compatibility/2006">
              <mc:Choice xmlns:v="urn:schemas-microsoft-com:vml" Requires="v">
                <p:oleObj name="Equation" r:id="rId5" imgW="1028520" imgH="291960" progId="Equation.DSMT4">
                  <p:embed/>
                </p:oleObj>
              </mc:Choice>
              <mc:Fallback>
                <p:oleObj name="Equation" r:id="rId5" imgW="1028520" imgH="291960" progId="Equation.DSMT4">
                  <p:embed/>
                  <p:pic>
                    <p:nvPicPr>
                      <p:cNvPr id="7" name="Object 6">
                        <a:extLst>
                          <a:ext uri="{FF2B5EF4-FFF2-40B4-BE49-F238E27FC236}">
                            <a16:creationId xmlns:a16="http://schemas.microsoft.com/office/drawing/2014/main" id="{A69C0C2A-2C34-49E5-A41B-B778E7E69DFB}"/>
                          </a:ext>
                        </a:extLst>
                      </p:cNvPr>
                      <p:cNvPicPr/>
                      <p:nvPr/>
                    </p:nvPicPr>
                    <p:blipFill>
                      <a:blip r:embed="rId6"/>
                      <a:stretch>
                        <a:fillRect/>
                      </a:stretch>
                    </p:blipFill>
                    <p:spPr>
                      <a:xfrm>
                        <a:off x="3617844" y="4952278"/>
                        <a:ext cx="1742730" cy="494850"/>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BD945024-9A67-46E9-BE9E-7D76731F481F}"/>
              </a:ext>
            </a:extLst>
          </p:cNvPr>
          <p:cNvSpPr txBox="1"/>
          <p:nvPr/>
        </p:nvSpPr>
        <p:spPr>
          <a:xfrm>
            <a:off x="1311007" y="5894024"/>
            <a:ext cx="6651436" cy="646331"/>
          </a:xfrm>
          <a:prstGeom prst="rect">
            <a:avLst/>
          </a:prstGeom>
          <a:noFill/>
        </p:spPr>
        <p:txBody>
          <a:bodyPr wrap="none" rtlCol="0">
            <a:spAutoFit/>
          </a:bodyPr>
          <a:lstStyle/>
          <a:p>
            <a:r>
              <a:rPr lang="en-US" dirty="0"/>
              <a:t>where [E]</a:t>
            </a:r>
            <a:r>
              <a:rPr lang="en-US" baseline="30000" dirty="0"/>
              <a:t>T</a:t>
            </a:r>
            <a:r>
              <a:rPr lang="en-US" dirty="0"/>
              <a:t> is a reduced matrix obtained from [</a:t>
            </a:r>
            <a:r>
              <a:rPr lang="en-US" dirty="0" err="1"/>
              <a:t>E</a:t>
            </a:r>
            <a:r>
              <a:rPr lang="en-US" baseline="-25000" dirty="0" err="1"/>
              <a:t>g</a:t>
            </a:r>
            <a:r>
              <a:rPr lang="en-US" dirty="0"/>
              <a:t>]</a:t>
            </a:r>
            <a:r>
              <a:rPr lang="en-US" baseline="30000" dirty="0"/>
              <a:t>T</a:t>
            </a:r>
            <a:r>
              <a:rPr lang="en-US" dirty="0"/>
              <a:t> by eliminating the </a:t>
            </a:r>
          </a:p>
          <a:p>
            <a:r>
              <a:rPr lang="en-US" dirty="0"/>
              <a:t>columns associated with the known displacements</a:t>
            </a:r>
          </a:p>
        </p:txBody>
      </p:sp>
    </p:spTree>
    <p:extLst>
      <p:ext uri="{BB962C8B-B14F-4D97-AF65-F5344CB8AC3E}">
        <p14:creationId xmlns:p14="http://schemas.microsoft.com/office/powerpoint/2010/main" val="20636189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658A7304-FB8D-486D-9A31-100DAA5E133F}"/>
              </a:ext>
            </a:extLst>
          </p:cNvPr>
          <p:cNvGraphicFramePr>
            <a:graphicFrameLocks noChangeAspect="1"/>
          </p:cNvGraphicFramePr>
          <p:nvPr>
            <p:extLst>
              <p:ext uri="{D42A27DB-BD31-4B8C-83A1-F6EECF244321}">
                <p14:modId xmlns:p14="http://schemas.microsoft.com/office/powerpoint/2010/main" val="3635284214"/>
              </p:ext>
            </p:extLst>
          </p:nvPr>
        </p:nvGraphicFramePr>
        <p:xfrm>
          <a:off x="6577070" y="191004"/>
          <a:ext cx="1811723" cy="492073"/>
        </p:xfrm>
        <a:graphic>
          <a:graphicData uri="http://schemas.openxmlformats.org/presentationml/2006/ole">
            <mc:AlternateContent xmlns:mc="http://schemas.openxmlformats.org/markup-compatibility/2006">
              <mc:Choice xmlns:v="urn:schemas-microsoft-com:vml" Requires="v">
                <p:oleObj name="Equation" r:id="rId3" imgW="1028520" imgH="279360" progId="Equation.DSMT4">
                  <p:embed/>
                </p:oleObj>
              </mc:Choice>
              <mc:Fallback>
                <p:oleObj name="Equation" r:id="rId3" imgW="1028520" imgH="279360" progId="Equation.DSMT4">
                  <p:embed/>
                  <p:pic>
                    <p:nvPicPr>
                      <p:cNvPr id="2" name="Object 1">
                        <a:extLst>
                          <a:ext uri="{FF2B5EF4-FFF2-40B4-BE49-F238E27FC236}">
                            <a16:creationId xmlns:a16="http://schemas.microsoft.com/office/drawing/2014/main" id="{95B63FDB-B7C5-404B-A37E-600701CDE5CE}"/>
                          </a:ext>
                        </a:extLst>
                      </p:cNvPr>
                      <p:cNvPicPr/>
                      <p:nvPr/>
                    </p:nvPicPr>
                    <p:blipFill>
                      <a:blip r:embed="rId4"/>
                      <a:stretch>
                        <a:fillRect/>
                      </a:stretch>
                    </p:blipFill>
                    <p:spPr>
                      <a:xfrm>
                        <a:off x="6577070" y="191004"/>
                        <a:ext cx="1811723" cy="492073"/>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9E90CDA6-C6F2-4835-8D72-63D62AB09FB5}"/>
              </a:ext>
            </a:extLst>
          </p:cNvPr>
          <p:cNvGraphicFramePr>
            <a:graphicFrameLocks noChangeAspect="1"/>
          </p:cNvGraphicFramePr>
          <p:nvPr>
            <p:extLst>
              <p:ext uri="{D42A27DB-BD31-4B8C-83A1-F6EECF244321}">
                <p14:modId xmlns:p14="http://schemas.microsoft.com/office/powerpoint/2010/main" val="3635824602"/>
              </p:ext>
            </p:extLst>
          </p:nvPr>
        </p:nvGraphicFramePr>
        <p:xfrm>
          <a:off x="8565875" y="2164256"/>
          <a:ext cx="1490045" cy="425727"/>
        </p:xfrm>
        <a:graphic>
          <a:graphicData uri="http://schemas.openxmlformats.org/presentationml/2006/ole">
            <mc:AlternateContent xmlns:mc="http://schemas.openxmlformats.org/markup-compatibility/2006">
              <mc:Choice xmlns:v="urn:schemas-microsoft-com:vml" Requires="v">
                <p:oleObj name="Equation" r:id="rId5" imgW="888840" imgH="253800" progId="Equation.DSMT4">
                  <p:embed/>
                </p:oleObj>
              </mc:Choice>
              <mc:Fallback>
                <p:oleObj name="Equation" r:id="rId5" imgW="888840" imgH="253800" progId="Equation.DSMT4">
                  <p:embed/>
                  <p:pic>
                    <p:nvPicPr>
                      <p:cNvPr id="3" name="Object 2">
                        <a:extLst>
                          <a:ext uri="{FF2B5EF4-FFF2-40B4-BE49-F238E27FC236}">
                            <a16:creationId xmlns:a16="http://schemas.microsoft.com/office/drawing/2014/main" id="{42C90C09-2D89-4CD9-91BD-C3DDD13961B1}"/>
                          </a:ext>
                        </a:extLst>
                      </p:cNvPr>
                      <p:cNvPicPr/>
                      <p:nvPr/>
                    </p:nvPicPr>
                    <p:blipFill>
                      <a:blip r:embed="rId6"/>
                      <a:stretch>
                        <a:fillRect/>
                      </a:stretch>
                    </p:blipFill>
                    <p:spPr>
                      <a:xfrm>
                        <a:off x="8565875" y="2164256"/>
                        <a:ext cx="1490045" cy="425727"/>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1115C3EA-3452-4FA9-BEDE-CC8616D95B21}"/>
              </a:ext>
            </a:extLst>
          </p:cNvPr>
          <p:cNvGraphicFramePr>
            <a:graphicFrameLocks noChangeAspect="1"/>
          </p:cNvGraphicFramePr>
          <p:nvPr>
            <p:extLst>
              <p:ext uri="{D42A27DB-BD31-4B8C-83A1-F6EECF244321}">
                <p14:modId xmlns:p14="http://schemas.microsoft.com/office/powerpoint/2010/main" val="1878223179"/>
              </p:ext>
            </p:extLst>
          </p:nvPr>
        </p:nvGraphicFramePr>
        <p:xfrm>
          <a:off x="5411788" y="2160587"/>
          <a:ext cx="1498949" cy="425727"/>
        </p:xfrm>
        <a:graphic>
          <a:graphicData uri="http://schemas.openxmlformats.org/presentationml/2006/ole">
            <mc:AlternateContent xmlns:mc="http://schemas.openxmlformats.org/markup-compatibility/2006">
              <mc:Choice xmlns:v="urn:schemas-microsoft-com:vml" Requires="v">
                <p:oleObj name="Equation" r:id="rId7" imgW="1028520" imgH="291960" progId="Equation.DSMT4">
                  <p:embed/>
                </p:oleObj>
              </mc:Choice>
              <mc:Fallback>
                <p:oleObj name="Equation" r:id="rId7" imgW="1028520" imgH="291960" progId="Equation.DSMT4">
                  <p:embed/>
                  <p:pic>
                    <p:nvPicPr>
                      <p:cNvPr id="4" name="Object 3">
                        <a:extLst>
                          <a:ext uri="{FF2B5EF4-FFF2-40B4-BE49-F238E27FC236}">
                            <a16:creationId xmlns:a16="http://schemas.microsoft.com/office/drawing/2014/main" id="{E2927CE4-5504-4D4E-955E-DB2C3437006E}"/>
                          </a:ext>
                        </a:extLst>
                      </p:cNvPr>
                      <p:cNvPicPr/>
                      <p:nvPr/>
                    </p:nvPicPr>
                    <p:blipFill>
                      <a:blip r:embed="rId8"/>
                      <a:stretch>
                        <a:fillRect/>
                      </a:stretch>
                    </p:blipFill>
                    <p:spPr>
                      <a:xfrm>
                        <a:off x="5411788" y="2160587"/>
                        <a:ext cx="1498949" cy="425727"/>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41BD4E7C-6877-4741-A4D0-BC92E2BC8956}"/>
              </a:ext>
            </a:extLst>
          </p:cNvPr>
          <p:cNvSpPr txBox="1"/>
          <p:nvPr/>
        </p:nvSpPr>
        <p:spPr>
          <a:xfrm flipH="1">
            <a:off x="1015203" y="246618"/>
            <a:ext cx="9296585" cy="369332"/>
          </a:xfrm>
          <a:prstGeom prst="rect">
            <a:avLst/>
          </a:prstGeom>
          <a:noFill/>
        </p:spPr>
        <p:txBody>
          <a:bodyPr wrap="square" rtlCol="0">
            <a:spAutoFit/>
          </a:bodyPr>
          <a:lstStyle/>
          <a:p>
            <a:r>
              <a:rPr lang="en-US" dirty="0"/>
              <a:t>if we eliminate the rows in the global equilibrium matrix                                            that</a:t>
            </a:r>
          </a:p>
        </p:txBody>
      </p:sp>
      <p:sp>
        <p:nvSpPr>
          <p:cNvPr id="6" name="TextBox 5">
            <a:extLst>
              <a:ext uri="{FF2B5EF4-FFF2-40B4-BE49-F238E27FC236}">
                <a16:creationId xmlns:a16="http://schemas.microsoft.com/office/drawing/2014/main" id="{299AE40B-1905-4228-9589-608F445D15D7}"/>
              </a:ext>
            </a:extLst>
          </p:cNvPr>
          <p:cNvSpPr txBox="1"/>
          <p:nvPr/>
        </p:nvSpPr>
        <p:spPr>
          <a:xfrm>
            <a:off x="1112704" y="772807"/>
            <a:ext cx="9199085" cy="1200329"/>
          </a:xfrm>
          <a:prstGeom prst="rect">
            <a:avLst/>
          </a:prstGeom>
          <a:noFill/>
        </p:spPr>
        <p:txBody>
          <a:bodyPr wrap="square" rtlCol="0">
            <a:spAutoFit/>
          </a:bodyPr>
          <a:lstStyle/>
          <a:p>
            <a:r>
              <a:rPr lang="en-US" dirty="0"/>
              <a:t>contain the unknown reaction forces , these rows correspond to the columns we eliminated to obtain the reduced equilibrium matrix [E] in the deformation-displacement relations. Similarly, eliminating the reactions from the global load vector, we obtain a reduced load vector {P} that contains only known forces and we have</a:t>
            </a:r>
          </a:p>
        </p:txBody>
      </p:sp>
      <p:graphicFrame>
        <p:nvGraphicFramePr>
          <p:cNvPr id="7" name="Object 6">
            <a:extLst>
              <a:ext uri="{FF2B5EF4-FFF2-40B4-BE49-F238E27FC236}">
                <a16:creationId xmlns:a16="http://schemas.microsoft.com/office/drawing/2014/main" id="{4B118DBC-2C6C-4A2B-9478-19120FA0D8DD}"/>
              </a:ext>
            </a:extLst>
          </p:cNvPr>
          <p:cNvGraphicFramePr>
            <a:graphicFrameLocks noChangeAspect="1"/>
          </p:cNvGraphicFramePr>
          <p:nvPr>
            <p:extLst>
              <p:ext uri="{D42A27DB-BD31-4B8C-83A1-F6EECF244321}">
                <p14:modId xmlns:p14="http://schemas.microsoft.com/office/powerpoint/2010/main" val="3480334898"/>
              </p:ext>
            </p:extLst>
          </p:nvPr>
        </p:nvGraphicFramePr>
        <p:xfrm>
          <a:off x="2757014" y="2162912"/>
          <a:ext cx="1452763" cy="415074"/>
        </p:xfrm>
        <a:graphic>
          <a:graphicData uri="http://schemas.openxmlformats.org/presentationml/2006/ole">
            <mc:AlternateContent xmlns:mc="http://schemas.openxmlformats.org/markup-compatibility/2006">
              <mc:Choice xmlns:v="urn:schemas-microsoft-com:vml" Requires="v">
                <p:oleObj name="Equation" r:id="rId9" imgW="888840" imgH="253800" progId="Equation.DSMT4">
                  <p:embed/>
                </p:oleObj>
              </mc:Choice>
              <mc:Fallback>
                <p:oleObj name="Equation" r:id="rId9" imgW="888840" imgH="253800" progId="Equation.DSMT4">
                  <p:embed/>
                  <p:pic>
                    <p:nvPicPr>
                      <p:cNvPr id="7" name="Object 6">
                        <a:extLst>
                          <a:ext uri="{FF2B5EF4-FFF2-40B4-BE49-F238E27FC236}">
                            <a16:creationId xmlns:a16="http://schemas.microsoft.com/office/drawing/2014/main" id="{F98AFEEE-AFAF-4F9C-85E1-F297F6C4C828}"/>
                          </a:ext>
                        </a:extLst>
                      </p:cNvPr>
                      <p:cNvPicPr/>
                      <p:nvPr/>
                    </p:nvPicPr>
                    <p:blipFill>
                      <a:blip r:embed="rId10"/>
                      <a:stretch>
                        <a:fillRect/>
                      </a:stretch>
                    </p:blipFill>
                    <p:spPr>
                      <a:xfrm>
                        <a:off x="2757014" y="2162912"/>
                        <a:ext cx="1452763" cy="415074"/>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2F5158A4-8757-4A93-AB0E-C22BE97F907E}"/>
              </a:ext>
            </a:extLst>
          </p:cNvPr>
          <p:cNvSpPr txBox="1"/>
          <p:nvPr/>
        </p:nvSpPr>
        <p:spPr>
          <a:xfrm>
            <a:off x="633923" y="2761287"/>
            <a:ext cx="3317896" cy="369332"/>
          </a:xfrm>
          <a:prstGeom prst="rect">
            <a:avLst/>
          </a:prstGeom>
          <a:noFill/>
        </p:spPr>
        <p:txBody>
          <a:bodyPr wrap="none" rtlCol="0">
            <a:spAutoFit/>
          </a:bodyPr>
          <a:lstStyle/>
          <a:p>
            <a:r>
              <a:rPr lang="en-US" dirty="0"/>
              <a:t>which in our present problem are</a:t>
            </a:r>
          </a:p>
        </p:txBody>
      </p:sp>
      <p:graphicFrame>
        <p:nvGraphicFramePr>
          <p:cNvPr id="9" name="Object 8">
            <a:extLst>
              <a:ext uri="{FF2B5EF4-FFF2-40B4-BE49-F238E27FC236}">
                <a16:creationId xmlns:a16="http://schemas.microsoft.com/office/drawing/2014/main" id="{BCCB0F2C-733A-4D7F-9F21-337207393A59}"/>
              </a:ext>
            </a:extLst>
          </p:cNvPr>
          <p:cNvGraphicFramePr>
            <a:graphicFrameLocks noChangeAspect="1"/>
          </p:cNvGraphicFramePr>
          <p:nvPr>
            <p:extLst>
              <p:ext uri="{D42A27DB-BD31-4B8C-83A1-F6EECF244321}">
                <p14:modId xmlns:p14="http://schemas.microsoft.com/office/powerpoint/2010/main" val="3107715069"/>
              </p:ext>
            </p:extLst>
          </p:nvPr>
        </p:nvGraphicFramePr>
        <p:xfrm>
          <a:off x="263526" y="3643136"/>
          <a:ext cx="3000160" cy="1709936"/>
        </p:xfrm>
        <a:graphic>
          <a:graphicData uri="http://schemas.openxmlformats.org/presentationml/2006/ole">
            <mc:AlternateContent xmlns:mc="http://schemas.openxmlformats.org/markup-compatibility/2006">
              <mc:Choice xmlns:v="urn:schemas-microsoft-com:vml" Requires="v">
                <p:oleObj name="Equation" r:id="rId11" imgW="2450880" imgH="1396800" progId="Equation.DSMT4">
                  <p:embed/>
                </p:oleObj>
              </mc:Choice>
              <mc:Fallback>
                <p:oleObj name="Equation" r:id="rId11" imgW="2450880" imgH="1396800" progId="Equation.DSMT4">
                  <p:embed/>
                  <p:pic>
                    <p:nvPicPr>
                      <p:cNvPr id="9" name="Object 8">
                        <a:extLst>
                          <a:ext uri="{FF2B5EF4-FFF2-40B4-BE49-F238E27FC236}">
                            <a16:creationId xmlns:a16="http://schemas.microsoft.com/office/drawing/2014/main" id="{B71C0D66-3166-4B78-9F1F-A96B2110AC3D}"/>
                          </a:ext>
                        </a:extLst>
                      </p:cNvPr>
                      <p:cNvPicPr/>
                      <p:nvPr/>
                    </p:nvPicPr>
                    <p:blipFill>
                      <a:blip r:embed="rId12"/>
                      <a:stretch>
                        <a:fillRect/>
                      </a:stretch>
                    </p:blipFill>
                    <p:spPr>
                      <a:xfrm>
                        <a:off x="263526" y="3643136"/>
                        <a:ext cx="3000160" cy="1709936"/>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8991CE1C-6679-4330-95B2-B7B071ADEDEE}"/>
              </a:ext>
            </a:extLst>
          </p:cNvPr>
          <p:cNvGraphicFramePr>
            <a:graphicFrameLocks noChangeAspect="1"/>
          </p:cNvGraphicFramePr>
          <p:nvPr>
            <p:extLst>
              <p:ext uri="{D42A27DB-BD31-4B8C-83A1-F6EECF244321}">
                <p14:modId xmlns:p14="http://schemas.microsoft.com/office/powerpoint/2010/main" val="1236029643"/>
              </p:ext>
            </p:extLst>
          </p:nvPr>
        </p:nvGraphicFramePr>
        <p:xfrm>
          <a:off x="7597775" y="3648075"/>
          <a:ext cx="4346575" cy="1811338"/>
        </p:xfrm>
        <a:graphic>
          <a:graphicData uri="http://schemas.openxmlformats.org/presentationml/2006/ole">
            <mc:AlternateContent xmlns:mc="http://schemas.openxmlformats.org/markup-compatibility/2006">
              <mc:Choice xmlns:v="urn:schemas-microsoft-com:vml" Requires="v">
                <p:oleObj name="Equation" r:id="rId13" imgW="3352680" imgH="1396800" progId="Equation.DSMT4">
                  <p:embed/>
                </p:oleObj>
              </mc:Choice>
              <mc:Fallback>
                <p:oleObj name="Equation" r:id="rId13" imgW="3352680" imgH="1396800" progId="Equation.DSMT4">
                  <p:embed/>
                  <p:pic>
                    <p:nvPicPr>
                      <p:cNvPr id="11" name="Object 10">
                        <a:extLst>
                          <a:ext uri="{FF2B5EF4-FFF2-40B4-BE49-F238E27FC236}">
                            <a16:creationId xmlns:a16="http://schemas.microsoft.com/office/drawing/2014/main" id="{FE63A5F4-E078-4262-9ECD-FA6F722B80EC}"/>
                          </a:ext>
                        </a:extLst>
                      </p:cNvPr>
                      <p:cNvPicPr/>
                      <p:nvPr/>
                    </p:nvPicPr>
                    <p:blipFill>
                      <a:blip r:embed="rId14"/>
                      <a:stretch>
                        <a:fillRect/>
                      </a:stretch>
                    </p:blipFill>
                    <p:spPr>
                      <a:xfrm>
                        <a:off x="7597775" y="3648075"/>
                        <a:ext cx="4346575" cy="1811338"/>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BFADC649-F7EC-4445-9348-73A9BB847018}"/>
              </a:ext>
            </a:extLst>
          </p:cNvPr>
          <p:cNvGraphicFramePr>
            <a:graphicFrameLocks noChangeAspect="1"/>
          </p:cNvGraphicFramePr>
          <p:nvPr>
            <p:extLst>
              <p:ext uri="{D42A27DB-BD31-4B8C-83A1-F6EECF244321}">
                <p14:modId xmlns:p14="http://schemas.microsoft.com/office/powerpoint/2010/main" val="603007368"/>
              </p:ext>
            </p:extLst>
          </p:nvPr>
        </p:nvGraphicFramePr>
        <p:xfrm>
          <a:off x="4029075" y="3756025"/>
          <a:ext cx="2997200" cy="1811338"/>
        </p:xfrm>
        <a:graphic>
          <a:graphicData uri="http://schemas.openxmlformats.org/presentationml/2006/ole">
            <mc:AlternateContent xmlns:mc="http://schemas.openxmlformats.org/markup-compatibility/2006">
              <mc:Choice xmlns:v="urn:schemas-microsoft-com:vml" Requires="v">
                <p:oleObj name="Equation" r:id="rId15" imgW="2311200" imgH="1396800" progId="Equation.DSMT4">
                  <p:embed/>
                </p:oleObj>
              </mc:Choice>
              <mc:Fallback>
                <p:oleObj name="Equation" r:id="rId15" imgW="2311200" imgH="1396800" progId="Equation.DSMT4">
                  <p:embed/>
                  <p:pic>
                    <p:nvPicPr>
                      <p:cNvPr id="12" name="Object 11">
                        <a:extLst>
                          <a:ext uri="{FF2B5EF4-FFF2-40B4-BE49-F238E27FC236}">
                            <a16:creationId xmlns:a16="http://schemas.microsoft.com/office/drawing/2014/main" id="{11FB0B4E-57F6-48F5-A794-72DC4556494B}"/>
                          </a:ext>
                        </a:extLst>
                      </p:cNvPr>
                      <p:cNvPicPr/>
                      <p:nvPr/>
                    </p:nvPicPr>
                    <p:blipFill>
                      <a:blip r:embed="rId16"/>
                      <a:stretch>
                        <a:fillRect/>
                      </a:stretch>
                    </p:blipFill>
                    <p:spPr>
                      <a:xfrm>
                        <a:off x="4029075" y="3756025"/>
                        <a:ext cx="2997200" cy="1811338"/>
                      </a:xfrm>
                      <a:prstGeom prst="rect">
                        <a:avLst/>
                      </a:prstGeom>
                    </p:spPr>
                  </p:pic>
                </p:oleObj>
              </mc:Fallback>
            </mc:AlternateContent>
          </a:graphicData>
        </a:graphic>
      </p:graphicFrame>
    </p:spTree>
    <p:extLst>
      <p:ext uri="{BB962C8B-B14F-4D97-AF65-F5344CB8AC3E}">
        <p14:creationId xmlns:p14="http://schemas.microsoft.com/office/powerpoint/2010/main" val="13911664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5E46196-CC1D-420F-92AD-278A21E9D6ED}"/>
              </a:ext>
            </a:extLst>
          </p:cNvPr>
          <p:cNvSpPr txBox="1"/>
          <p:nvPr/>
        </p:nvSpPr>
        <p:spPr>
          <a:xfrm>
            <a:off x="406017" y="173602"/>
            <a:ext cx="5595955" cy="369332"/>
          </a:xfrm>
          <a:prstGeom prst="rect">
            <a:avLst/>
          </a:prstGeom>
          <a:noFill/>
        </p:spPr>
        <p:txBody>
          <a:bodyPr wrap="none" rtlCol="0">
            <a:spAutoFit/>
          </a:bodyPr>
          <a:lstStyle/>
          <a:p>
            <a:r>
              <a:rPr lang="en-US" dirty="0"/>
              <a:t>Now, consider the deformation-displacement relationship</a:t>
            </a:r>
          </a:p>
        </p:txBody>
      </p:sp>
      <p:graphicFrame>
        <p:nvGraphicFramePr>
          <p:cNvPr id="3" name="Object 2">
            <a:extLst>
              <a:ext uri="{FF2B5EF4-FFF2-40B4-BE49-F238E27FC236}">
                <a16:creationId xmlns:a16="http://schemas.microsoft.com/office/drawing/2014/main" id="{EB3AB172-8E10-491D-9144-6813284E4A88}"/>
              </a:ext>
            </a:extLst>
          </p:cNvPr>
          <p:cNvGraphicFramePr>
            <a:graphicFrameLocks noChangeAspect="1"/>
          </p:cNvGraphicFramePr>
          <p:nvPr>
            <p:extLst>
              <p:ext uri="{D42A27DB-BD31-4B8C-83A1-F6EECF244321}">
                <p14:modId xmlns:p14="http://schemas.microsoft.com/office/powerpoint/2010/main" val="679799536"/>
              </p:ext>
            </p:extLst>
          </p:nvPr>
        </p:nvGraphicFramePr>
        <p:xfrm>
          <a:off x="6480175" y="130175"/>
          <a:ext cx="1490663" cy="422275"/>
        </p:xfrm>
        <a:graphic>
          <a:graphicData uri="http://schemas.openxmlformats.org/presentationml/2006/ole">
            <mc:AlternateContent xmlns:mc="http://schemas.openxmlformats.org/markup-compatibility/2006">
              <mc:Choice xmlns:v="urn:schemas-microsoft-com:vml" Requires="v">
                <p:oleObj name="Equation" r:id="rId3" imgW="1028520" imgH="291960" progId="Equation.DSMT4">
                  <p:embed/>
                </p:oleObj>
              </mc:Choice>
              <mc:Fallback>
                <p:oleObj name="Equation" r:id="rId3" imgW="1028520" imgH="291960" progId="Equation.DSMT4">
                  <p:embed/>
                  <p:pic>
                    <p:nvPicPr>
                      <p:cNvPr id="3" name="Object 2">
                        <a:extLst>
                          <a:ext uri="{FF2B5EF4-FFF2-40B4-BE49-F238E27FC236}">
                            <a16:creationId xmlns:a16="http://schemas.microsoft.com/office/drawing/2014/main" id="{A08BB43A-39BA-4ADD-B6FC-E08DDED0E7D9}"/>
                          </a:ext>
                        </a:extLst>
                      </p:cNvPr>
                      <p:cNvPicPr/>
                      <p:nvPr/>
                    </p:nvPicPr>
                    <p:blipFill>
                      <a:blip r:embed="rId4"/>
                      <a:stretch>
                        <a:fillRect/>
                      </a:stretch>
                    </p:blipFill>
                    <p:spPr>
                      <a:xfrm>
                        <a:off x="6480175" y="130175"/>
                        <a:ext cx="1490663" cy="422275"/>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43B2CD13-63D4-48D8-9BF6-680A83A14AD4}"/>
              </a:ext>
            </a:extLst>
          </p:cNvPr>
          <p:cNvSpPr txBox="1"/>
          <p:nvPr/>
        </p:nvSpPr>
        <p:spPr>
          <a:xfrm>
            <a:off x="406016" y="798264"/>
            <a:ext cx="11095593" cy="3693319"/>
          </a:xfrm>
          <a:prstGeom prst="rect">
            <a:avLst/>
          </a:prstGeom>
          <a:noFill/>
        </p:spPr>
        <p:txBody>
          <a:bodyPr wrap="square" rtlCol="0">
            <a:spAutoFit/>
          </a:bodyPr>
          <a:lstStyle/>
          <a:p>
            <a:r>
              <a:rPr lang="en-US" dirty="0"/>
              <a:t>There are more deformations than free displacements so there must be some relationship between</a:t>
            </a:r>
          </a:p>
          <a:p>
            <a:endParaRPr lang="en-US" dirty="0"/>
          </a:p>
          <a:p>
            <a:r>
              <a:rPr lang="en-US" dirty="0"/>
              <a:t> the deformations where those displacements are eliminated, i.e., where </a:t>
            </a:r>
          </a:p>
          <a:p>
            <a:endParaRPr lang="en-US" dirty="0"/>
          </a:p>
          <a:p>
            <a:r>
              <a:rPr lang="en-US" dirty="0"/>
              <a:t> The matrix          is called the  </a:t>
            </a:r>
            <a:r>
              <a:rPr lang="en-US" b="1" dirty="0"/>
              <a:t>compatibility matrix</a:t>
            </a:r>
            <a:r>
              <a:rPr lang="en-US" dirty="0"/>
              <a:t> .  If we can find the compatibility matrix, then we must</a:t>
            </a:r>
          </a:p>
          <a:p>
            <a:endParaRPr lang="en-US" dirty="0"/>
          </a:p>
          <a:p>
            <a:r>
              <a:rPr lang="en-US" dirty="0"/>
              <a:t>also  have                                         which is the </a:t>
            </a:r>
            <a:r>
              <a:rPr lang="en-US" b="1" dirty="0"/>
              <a:t>compatibility  equation(s) </a:t>
            </a:r>
            <a:r>
              <a:rPr lang="en-US" dirty="0"/>
              <a:t>for the internal forces that we can combine</a:t>
            </a:r>
          </a:p>
          <a:p>
            <a:endParaRPr lang="en-US" dirty="0"/>
          </a:p>
          <a:p>
            <a:r>
              <a:rPr lang="en-US" dirty="0"/>
              <a:t> with the reduced equilibrium equations to solve for the internal forces. </a:t>
            </a:r>
          </a:p>
          <a:p>
            <a:endParaRPr lang="en-US" dirty="0"/>
          </a:p>
          <a:p>
            <a:r>
              <a:rPr lang="en-US" dirty="0"/>
              <a:t>We want to find the compatibility matrix that satisfies the compatibility equation                    </a:t>
            </a:r>
          </a:p>
          <a:p>
            <a:r>
              <a:rPr lang="en-US" dirty="0"/>
              <a:t>To obtain this compatibility equation for our spring problem is easy since we note that the distance between the fixed supports must not change so that the sum of all the deformations must be zero, i.e. </a:t>
            </a:r>
          </a:p>
        </p:txBody>
      </p:sp>
      <p:graphicFrame>
        <p:nvGraphicFramePr>
          <p:cNvPr id="5" name="Object 4">
            <a:extLst>
              <a:ext uri="{FF2B5EF4-FFF2-40B4-BE49-F238E27FC236}">
                <a16:creationId xmlns:a16="http://schemas.microsoft.com/office/drawing/2014/main" id="{4D862989-3A6F-4A11-9C5E-BA855F6ECCFA}"/>
              </a:ext>
            </a:extLst>
          </p:cNvPr>
          <p:cNvGraphicFramePr>
            <a:graphicFrameLocks noChangeAspect="1"/>
          </p:cNvGraphicFramePr>
          <p:nvPr>
            <p:extLst>
              <p:ext uri="{D42A27DB-BD31-4B8C-83A1-F6EECF244321}">
                <p14:modId xmlns:p14="http://schemas.microsoft.com/office/powerpoint/2010/main" val="1225542236"/>
              </p:ext>
            </p:extLst>
          </p:nvPr>
        </p:nvGraphicFramePr>
        <p:xfrm>
          <a:off x="7298100" y="1306329"/>
          <a:ext cx="2728913" cy="479425"/>
        </p:xfrm>
        <a:graphic>
          <a:graphicData uri="http://schemas.openxmlformats.org/presentationml/2006/ole">
            <mc:AlternateContent xmlns:mc="http://schemas.openxmlformats.org/markup-compatibility/2006">
              <mc:Choice xmlns:v="urn:schemas-microsoft-com:vml" Requires="v">
                <p:oleObj name="Equation" r:id="rId5" imgW="1663560" imgH="291960" progId="Equation.DSMT4">
                  <p:embed/>
                </p:oleObj>
              </mc:Choice>
              <mc:Fallback>
                <p:oleObj name="Equation" r:id="rId5" imgW="1663560" imgH="291960" progId="Equation.DSMT4">
                  <p:embed/>
                  <p:pic>
                    <p:nvPicPr>
                      <p:cNvPr id="5" name="Object 4">
                        <a:extLst>
                          <a:ext uri="{FF2B5EF4-FFF2-40B4-BE49-F238E27FC236}">
                            <a16:creationId xmlns:a16="http://schemas.microsoft.com/office/drawing/2014/main" id="{002F75D4-EDFE-4183-AE41-51B1B3CD6D88}"/>
                          </a:ext>
                        </a:extLst>
                      </p:cNvPr>
                      <p:cNvPicPr/>
                      <p:nvPr/>
                    </p:nvPicPr>
                    <p:blipFill>
                      <a:blip r:embed="rId6"/>
                      <a:stretch>
                        <a:fillRect/>
                      </a:stretch>
                    </p:blipFill>
                    <p:spPr>
                      <a:xfrm>
                        <a:off x="7298100" y="1306329"/>
                        <a:ext cx="2728913" cy="479425"/>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BEF91B4F-3BB5-4036-9D20-8B7BF49C8E68}"/>
              </a:ext>
            </a:extLst>
          </p:cNvPr>
          <p:cNvGraphicFramePr>
            <a:graphicFrameLocks noChangeAspect="1"/>
          </p:cNvGraphicFramePr>
          <p:nvPr>
            <p:extLst>
              <p:ext uri="{D42A27DB-BD31-4B8C-83A1-F6EECF244321}">
                <p14:modId xmlns:p14="http://schemas.microsoft.com/office/powerpoint/2010/main" val="3165241389"/>
              </p:ext>
            </p:extLst>
          </p:nvPr>
        </p:nvGraphicFramePr>
        <p:xfrm>
          <a:off x="1613939" y="1859392"/>
          <a:ext cx="395952" cy="416791"/>
        </p:xfrm>
        <a:graphic>
          <a:graphicData uri="http://schemas.openxmlformats.org/presentationml/2006/ole">
            <mc:AlternateContent xmlns:mc="http://schemas.openxmlformats.org/markup-compatibility/2006">
              <mc:Choice xmlns:v="urn:schemas-microsoft-com:vml" Requires="v">
                <p:oleObj name="Equation" r:id="rId7" imgW="241200" imgH="253800" progId="Equation.DSMT4">
                  <p:embed/>
                </p:oleObj>
              </mc:Choice>
              <mc:Fallback>
                <p:oleObj name="Equation" r:id="rId7" imgW="241200" imgH="253800" progId="Equation.DSMT4">
                  <p:embed/>
                  <p:pic>
                    <p:nvPicPr>
                      <p:cNvPr id="6" name="Object 5">
                        <a:extLst>
                          <a:ext uri="{FF2B5EF4-FFF2-40B4-BE49-F238E27FC236}">
                            <a16:creationId xmlns:a16="http://schemas.microsoft.com/office/drawing/2014/main" id="{DDB4F049-6AA4-4B92-845B-1DE1543B1E5D}"/>
                          </a:ext>
                        </a:extLst>
                      </p:cNvPr>
                      <p:cNvPicPr/>
                      <p:nvPr/>
                    </p:nvPicPr>
                    <p:blipFill>
                      <a:blip r:embed="rId8"/>
                      <a:stretch>
                        <a:fillRect/>
                      </a:stretch>
                    </p:blipFill>
                    <p:spPr>
                      <a:xfrm>
                        <a:off x="1613939" y="1859392"/>
                        <a:ext cx="395952" cy="416791"/>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03AE0260-5AF9-424C-A072-BE824C51531A}"/>
              </a:ext>
            </a:extLst>
          </p:cNvPr>
          <p:cNvGraphicFramePr>
            <a:graphicFrameLocks noChangeAspect="1"/>
          </p:cNvGraphicFramePr>
          <p:nvPr>
            <p:extLst>
              <p:ext uri="{D42A27DB-BD31-4B8C-83A1-F6EECF244321}">
                <p14:modId xmlns:p14="http://schemas.microsoft.com/office/powerpoint/2010/main" val="1407132936"/>
              </p:ext>
            </p:extLst>
          </p:nvPr>
        </p:nvGraphicFramePr>
        <p:xfrm>
          <a:off x="1382713" y="5313363"/>
          <a:ext cx="2922587" cy="350837"/>
        </p:xfrm>
        <a:graphic>
          <a:graphicData uri="http://schemas.openxmlformats.org/presentationml/2006/ole">
            <mc:AlternateContent xmlns:mc="http://schemas.openxmlformats.org/markup-compatibility/2006">
              <mc:Choice xmlns:v="urn:schemas-microsoft-com:vml" Requires="v">
                <p:oleObj name="Equation" r:id="rId9" imgW="1904760" imgH="228600" progId="Equation.DSMT4">
                  <p:embed/>
                </p:oleObj>
              </mc:Choice>
              <mc:Fallback>
                <p:oleObj name="Equation" r:id="rId9" imgW="1904760" imgH="228600" progId="Equation.DSMT4">
                  <p:embed/>
                  <p:pic>
                    <p:nvPicPr>
                      <p:cNvPr id="8" name="Object 7">
                        <a:extLst>
                          <a:ext uri="{FF2B5EF4-FFF2-40B4-BE49-F238E27FC236}">
                            <a16:creationId xmlns:a16="http://schemas.microsoft.com/office/drawing/2014/main" id="{CB75BB63-8097-4E88-85B7-54A5A0EEFC00}"/>
                          </a:ext>
                        </a:extLst>
                      </p:cNvPr>
                      <p:cNvPicPr/>
                      <p:nvPr/>
                    </p:nvPicPr>
                    <p:blipFill>
                      <a:blip r:embed="rId10"/>
                      <a:stretch>
                        <a:fillRect/>
                      </a:stretch>
                    </p:blipFill>
                    <p:spPr>
                      <a:xfrm>
                        <a:off x="1382713" y="5313363"/>
                        <a:ext cx="2922587" cy="350837"/>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0BE91D42-1BF9-473E-ACD0-D0ADA8F5DA18}"/>
              </a:ext>
            </a:extLst>
          </p:cNvPr>
          <p:cNvGraphicFramePr>
            <a:graphicFrameLocks noChangeAspect="1"/>
          </p:cNvGraphicFramePr>
          <p:nvPr>
            <p:extLst>
              <p:ext uri="{D42A27DB-BD31-4B8C-83A1-F6EECF244321}">
                <p14:modId xmlns:p14="http://schemas.microsoft.com/office/powerpoint/2010/main" val="1547990156"/>
              </p:ext>
            </p:extLst>
          </p:nvPr>
        </p:nvGraphicFramePr>
        <p:xfrm>
          <a:off x="7429500" y="4681538"/>
          <a:ext cx="2136775" cy="1743075"/>
        </p:xfrm>
        <a:graphic>
          <a:graphicData uri="http://schemas.openxmlformats.org/presentationml/2006/ole">
            <mc:AlternateContent xmlns:mc="http://schemas.openxmlformats.org/markup-compatibility/2006">
              <mc:Choice xmlns:v="urn:schemas-microsoft-com:vml" Requires="v">
                <p:oleObj name="Equation" r:id="rId11" imgW="1714320" imgH="1396800" progId="Equation.DSMT4">
                  <p:embed/>
                </p:oleObj>
              </mc:Choice>
              <mc:Fallback>
                <p:oleObj name="Equation" r:id="rId11" imgW="1714320" imgH="1396800" progId="Equation.DSMT4">
                  <p:embed/>
                  <p:pic>
                    <p:nvPicPr>
                      <p:cNvPr id="9" name="Object 8">
                        <a:extLst>
                          <a:ext uri="{FF2B5EF4-FFF2-40B4-BE49-F238E27FC236}">
                            <a16:creationId xmlns:a16="http://schemas.microsoft.com/office/drawing/2014/main" id="{D6822708-A52F-40D9-B1E0-A2645F7D9651}"/>
                          </a:ext>
                        </a:extLst>
                      </p:cNvPr>
                      <p:cNvPicPr/>
                      <p:nvPr/>
                    </p:nvPicPr>
                    <p:blipFill>
                      <a:blip r:embed="rId12"/>
                      <a:stretch>
                        <a:fillRect/>
                      </a:stretch>
                    </p:blipFill>
                    <p:spPr>
                      <a:xfrm>
                        <a:off x="7429500" y="4681538"/>
                        <a:ext cx="2136775" cy="1743075"/>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39F46154-0C00-403F-A08B-DA0A9258FEE9}"/>
              </a:ext>
            </a:extLst>
          </p:cNvPr>
          <p:cNvSpPr txBox="1"/>
          <p:nvPr/>
        </p:nvSpPr>
        <p:spPr>
          <a:xfrm>
            <a:off x="5638155" y="5352663"/>
            <a:ext cx="386644" cy="369332"/>
          </a:xfrm>
          <a:prstGeom prst="rect">
            <a:avLst/>
          </a:prstGeom>
          <a:noFill/>
        </p:spPr>
        <p:txBody>
          <a:bodyPr wrap="none" rtlCol="0">
            <a:spAutoFit/>
          </a:bodyPr>
          <a:lstStyle/>
          <a:p>
            <a:r>
              <a:rPr lang="en-US" dirty="0"/>
              <a:t>or</a:t>
            </a:r>
          </a:p>
        </p:txBody>
      </p:sp>
      <p:sp>
        <p:nvSpPr>
          <p:cNvPr id="10" name="TextBox 9">
            <a:extLst>
              <a:ext uri="{FF2B5EF4-FFF2-40B4-BE49-F238E27FC236}">
                <a16:creationId xmlns:a16="http://schemas.microsoft.com/office/drawing/2014/main" id="{7FA23956-8255-4363-91D5-0628FA5C4098}"/>
              </a:ext>
            </a:extLst>
          </p:cNvPr>
          <p:cNvSpPr txBox="1"/>
          <p:nvPr/>
        </p:nvSpPr>
        <p:spPr>
          <a:xfrm>
            <a:off x="560208" y="6239276"/>
            <a:ext cx="5264839" cy="369332"/>
          </a:xfrm>
          <a:prstGeom prst="rect">
            <a:avLst/>
          </a:prstGeom>
          <a:noFill/>
        </p:spPr>
        <p:txBody>
          <a:bodyPr wrap="none" rtlCol="0">
            <a:spAutoFit/>
          </a:bodyPr>
          <a:lstStyle/>
          <a:p>
            <a:r>
              <a:rPr lang="en-US" dirty="0"/>
              <a:t>and the compatibility matrix is in this case the vector </a:t>
            </a:r>
          </a:p>
        </p:txBody>
      </p:sp>
      <p:graphicFrame>
        <p:nvGraphicFramePr>
          <p:cNvPr id="11" name="Object 10">
            <a:extLst>
              <a:ext uri="{FF2B5EF4-FFF2-40B4-BE49-F238E27FC236}">
                <a16:creationId xmlns:a16="http://schemas.microsoft.com/office/drawing/2014/main" id="{BA05F24F-E005-409B-849C-58061DBC1C09}"/>
              </a:ext>
            </a:extLst>
          </p:cNvPr>
          <p:cNvGraphicFramePr>
            <a:graphicFrameLocks noChangeAspect="1"/>
          </p:cNvGraphicFramePr>
          <p:nvPr>
            <p:extLst>
              <p:ext uri="{D42A27DB-BD31-4B8C-83A1-F6EECF244321}">
                <p14:modId xmlns:p14="http://schemas.microsoft.com/office/powerpoint/2010/main" val="3901840502"/>
              </p:ext>
            </p:extLst>
          </p:nvPr>
        </p:nvGraphicFramePr>
        <p:xfrm>
          <a:off x="5963113" y="6201755"/>
          <a:ext cx="2438227" cy="416791"/>
        </p:xfrm>
        <a:graphic>
          <a:graphicData uri="http://schemas.openxmlformats.org/presentationml/2006/ole">
            <mc:AlternateContent xmlns:mc="http://schemas.openxmlformats.org/markup-compatibility/2006">
              <mc:Choice xmlns:v="urn:schemas-microsoft-com:vml" Requires="v">
                <p:oleObj name="Equation" r:id="rId13" imgW="1485720" imgH="253800" progId="Equation.DSMT4">
                  <p:embed/>
                </p:oleObj>
              </mc:Choice>
              <mc:Fallback>
                <p:oleObj name="Equation" r:id="rId13" imgW="1485720" imgH="253800" progId="Equation.DSMT4">
                  <p:embed/>
                  <p:pic>
                    <p:nvPicPr>
                      <p:cNvPr id="12" name="Object 11">
                        <a:extLst>
                          <a:ext uri="{FF2B5EF4-FFF2-40B4-BE49-F238E27FC236}">
                            <a16:creationId xmlns:a16="http://schemas.microsoft.com/office/drawing/2014/main" id="{9C85185B-1DCC-4BDC-A8FF-D5FF5DBF5879}"/>
                          </a:ext>
                        </a:extLst>
                      </p:cNvPr>
                      <p:cNvPicPr/>
                      <p:nvPr/>
                    </p:nvPicPr>
                    <p:blipFill>
                      <a:blip r:embed="rId14"/>
                      <a:stretch>
                        <a:fillRect/>
                      </a:stretch>
                    </p:blipFill>
                    <p:spPr>
                      <a:xfrm>
                        <a:off x="5963113" y="6201755"/>
                        <a:ext cx="2438227" cy="416791"/>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633A448A-3ACD-4883-82E0-C1A51A196F53}"/>
              </a:ext>
            </a:extLst>
          </p:cNvPr>
          <p:cNvGraphicFramePr>
            <a:graphicFrameLocks noChangeAspect="1"/>
          </p:cNvGraphicFramePr>
          <p:nvPr>
            <p:extLst>
              <p:ext uri="{D42A27DB-BD31-4B8C-83A1-F6EECF244321}">
                <p14:modId xmlns:p14="http://schemas.microsoft.com/office/powerpoint/2010/main" val="2258936916"/>
              </p:ext>
            </p:extLst>
          </p:nvPr>
        </p:nvGraphicFramePr>
        <p:xfrm>
          <a:off x="1696347" y="2415639"/>
          <a:ext cx="1422400" cy="377825"/>
        </p:xfrm>
        <a:graphic>
          <a:graphicData uri="http://schemas.openxmlformats.org/presentationml/2006/ole">
            <mc:AlternateContent xmlns:mc="http://schemas.openxmlformats.org/markup-compatibility/2006">
              <mc:Choice xmlns:v="urn:schemas-microsoft-com:vml" Requires="v">
                <p:oleObj name="Equation" r:id="rId15" imgW="952200" imgH="253800" progId="Equation.DSMT4">
                  <p:embed/>
                </p:oleObj>
              </mc:Choice>
              <mc:Fallback>
                <p:oleObj name="Equation" r:id="rId15" imgW="952200" imgH="253800" progId="Equation.DSMT4">
                  <p:embed/>
                  <p:pic>
                    <p:nvPicPr>
                      <p:cNvPr id="13" name="Object 12">
                        <a:extLst>
                          <a:ext uri="{FF2B5EF4-FFF2-40B4-BE49-F238E27FC236}">
                            <a16:creationId xmlns:a16="http://schemas.microsoft.com/office/drawing/2014/main" id="{442A7359-3E43-4D8C-9BAA-FB9C5B9F652C}"/>
                          </a:ext>
                        </a:extLst>
                      </p:cNvPr>
                      <p:cNvPicPr/>
                      <p:nvPr/>
                    </p:nvPicPr>
                    <p:blipFill>
                      <a:blip r:embed="rId16"/>
                      <a:stretch>
                        <a:fillRect/>
                      </a:stretch>
                    </p:blipFill>
                    <p:spPr>
                      <a:xfrm>
                        <a:off x="1696347" y="2415639"/>
                        <a:ext cx="1422400" cy="377825"/>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A0E11804-2CEB-4A68-8591-66B0A99E6AFE}"/>
              </a:ext>
            </a:extLst>
          </p:cNvPr>
          <p:cNvGraphicFramePr>
            <a:graphicFrameLocks noChangeAspect="1"/>
          </p:cNvGraphicFramePr>
          <p:nvPr>
            <p:extLst>
              <p:ext uri="{D42A27DB-BD31-4B8C-83A1-F6EECF244321}">
                <p14:modId xmlns:p14="http://schemas.microsoft.com/office/powerpoint/2010/main" val="1782830327"/>
              </p:ext>
            </p:extLst>
          </p:nvPr>
        </p:nvGraphicFramePr>
        <p:xfrm>
          <a:off x="8128889" y="3533447"/>
          <a:ext cx="1067336" cy="388122"/>
        </p:xfrm>
        <a:graphic>
          <a:graphicData uri="http://schemas.openxmlformats.org/presentationml/2006/ole">
            <mc:AlternateContent xmlns:mc="http://schemas.openxmlformats.org/markup-compatibility/2006">
              <mc:Choice xmlns:v="urn:schemas-microsoft-com:vml" Requires="v">
                <p:oleObj name="Equation" r:id="rId17" imgW="698400" imgH="253800" progId="Equation.DSMT4">
                  <p:embed/>
                </p:oleObj>
              </mc:Choice>
              <mc:Fallback>
                <p:oleObj name="Equation" r:id="rId17" imgW="698400" imgH="253800" progId="Equation.DSMT4">
                  <p:embed/>
                  <p:pic>
                    <p:nvPicPr>
                      <p:cNvPr id="16" name="Object 15">
                        <a:extLst>
                          <a:ext uri="{FF2B5EF4-FFF2-40B4-BE49-F238E27FC236}">
                            <a16:creationId xmlns:a16="http://schemas.microsoft.com/office/drawing/2014/main" id="{F4140D6D-738B-4E69-AF2A-D5DAD4E45388}"/>
                          </a:ext>
                        </a:extLst>
                      </p:cNvPr>
                      <p:cNvPicPr/>
                      <p:nvPr/>
                    </p:nvPicPr>
                    <p:blipFill>
                      <a:blip r:embed="rId18"/>
                      <a:stretch>
                        <a:fillRect/>
                      </a:stretch>
                    </p:blipFill>
                    <p:spPr>
                      <a:xfrm>
                        <a:off x="8128889" y="3533447"/>
                        <a:ext cx="1067336" cy="388122"/>
                      </a:xfrm>
                      <a:prstGeom prst="rect">
                        <a:avLst/>
                      </a:prstGeom>
                    </p:spPr>
                  </p:pic>
                </p:oleObj>
              </mc:Fallback>
            </mc:AlternateContent>
          </a:graphicData>
        </a:graphic>
      </p:graphicFrame>
    </p:spTree>
    <p:extLst>
      <p:ext uri="{BB962C8B-B14F-4D97-AF65-F5344CB8AC3E}">
        <p14:creationId xmlns:p14="http://schemas.microsoft.com/office/powerpoint/2010/main" val="13080480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C3C4817-4F86-4C9E-BF0D-69A68A1A2E1D}"/>
              </a:ext>
            </a:extLst>
          </p:cNvPr>
          <p:cNvSpPr txBox="1"/>
          <p:nvPr/>
        </p:nvSpPr>
        <p:spPr>
          <a:xfrm>
            <a:off x="1538287" y="247650"/>
            <a:ext cx="9115425" cy="369332"/>
          </a:xfrm>
          <a:prstGeom prst="rect">
            <a:avLst/>
          </a:prstGeom>
          <a:noFill/>
        </p:spPr>
        <p:txBody>
          <a:bodyPr wrap="square" rtlCol="0">
            <a:spAutoFit/>
          </a:bodyPr>
          <a:lstStyle/>
          <a:p>
            <a:r>
              <a:rPr lang="en-US" dirty="0"/>
              <a:t>and in terms of the forces the compatibility equation                                 here is</a:t>
            </a:r>
          </a:p>
        </p:txBody>
      </p:sp>
      <p:graphicFrame>
        <p:nvGraphicFramePr>
          <p:cNvPr id="3" name="Object 2">
            <a:extLst>
              <a:ext uri="{FF2B5EF4-FFF2-40B4-BE49-F238E27FC236}">
                <a16:creationId xmlns:a16="http://schemas.microsoft.com/office/drawing/2014/main" id="{6DDEA6DD-5C2A-44AB-9B7A-108B884D0591}"/>
              </a:ext>
            </a:extLst>
          </p:cNvPr>
          <p:cNvGraphicFramePr>
            <a:graphicFrameLocks noChangeAspect="1"/>
          </p:cNvGraphicFramePr>
          <p:nvPr>
            <p:extLst>
              <p:ext uri="{D42A27DB-BD31-4B8C-83A1-F6EECF244321}">
                <p14:modId xmlns:p14="http://schemas.microsoft.com/office/powerpoint/2010/main" val="1139624049"/>
              </p:ext>
            </p:extLst>
          </p:nvPr>
        </p:nvGraphicFramePr>
        <p:xfrm>
          <a:off x="759018" y="1009650"/>
          <a:ext cx="4908550" cy="1743075"/>
        </p:xfrm>
        <a:graphic>
          <a:graphicData uri="http://schemas.openxmlformats.org/presentationml/2006/ole">
            <mc:AlternateContent xmlns:mc="http://schemas.openxmlformats.org/markup-compatibility/2006">
              <mc:Choice xmlns:v="urn:schemas-microsoft-com:vml" Requires="v">
                <p:oleObj name="Equation" r:id="rId3" imgW="3936960" imgH="1396800" progId="Equation.DSMT4">
                  <p:embed/>
                </p:oleObj>
              </mc:Choice>
              <mc:Fallback>
                <p:oleObj name="Equation" r:id="rId3" imgW="3936960" imgH="1396800" progId="Equation.DSMT4">
                  <p:embed/>
                  <p:pic>
                    <p:nvPicPr>
                      <p:cNvPr id="3" name="Object 2">
                        <a:extLst>
                          <a:ext uri="{FF2B5EF4-FFF2-40B4-BE49-F238E27FC236}">
                            <a16:creationId xmlns:a16="http://schemas.microsoft.com/office/drawing/2014/main" id="{64B8E0B6-33E4-4DE6-9DEB-830A819BE10B}"/>
                          </a:ext>
                        </a:extLst>
                      </p:cNvPr>
                      <p:cNvPicPr/>
                      <p:nvPr/>
                    </p:nvPicPr>
                    <p:blipFill>
                      <a:blip r:embed="rId4"/>
                      <a:stretch>
                        <a:fillRect/>
                      </a:stretch>
                    </p:blipFill>
                    <p:spPr>
                      <a:xfrm>
                        <a:off x="759018" y="1009650"/>
                        <a:ext cx="4908550" cy="1743075"/>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756E2266-3238-448F-83D6-45231B8C998C}"/>
              </a:ext>
            </a:extLst>
          </p:cNvPr>
          <p:cNvGraphicFramePr>
            <a:graphicFrameLocks noChangeAspect="1"/>
          </p:cNvGraphicFramePr>
          <p:nvPr>
            <p:extLst>
              <p:ext uri="{D42A27DB-BD31-4B8C-83A1-F6EECF244321}">
                <p14:modId xmlns:p14="http://schemas.microsoft.com/office/powerpoint/2010/main" val="1263251199"/>
              </p:ext>
            </p:extLst>
          </p:nvPr>
        </p:nvGraphicFramePr>
        <p:xfrm>
          <a:off x="6692570" y="258484"/>
          <a:ext cx="1303736" cy="347663"/>
        </p:xfrm>
        <a:graphic>
          <a:graphicData uri="http://schemas.openxmlformats.org/presentationml/2006/ole">
            <mc:AlternateContent xmlns:mc="http://schemas.openxmlformats.org/markup-compatibility/2006">
              <mc:Choice xmlns:v="urn:schemas-microsoft-com:vml" Requires="v">
                <p:oleObj name="Equation" r:id="rId5" imgW="952200" imgH="253800" progId="Equation.DSMT4">
                  <p:embed/>
                </p:oleObj>
              </mc:Choice>
              <mc:Fallback>
                <p:oleObj name="Equation" r:id="rId5" imgW="952200" imgH="253800" progId="Equation.DSMT4">
                  <p:embed/>
                  <p:pic>
                    <p:nvPicPr>
                      <p:cNvPr id="5" name="Object 4">
                        <a:extLst>
                          <a:ext uri="{FF2B5EF4-FFF2-40B4-BE49-F238E27FC236}">
                            <a16:creationId xmlns:a16="http://schemas.microsoft.com/office/drawing/2014/main" id="{5F628FE1-0C02-44CB-8E5A-84E77E46A646}"/>
                          </a:ext>
                        </a:extLst>
                      </p:cNvPr>
                      <p:cNvPicPr/>
                      <p:nvPr/>
                    </p:nvPicPr>
                    <p:blipFill>
                      <a:blip r:embed="rId6"/>
                      <a:stretch>
                        <a:fillRect/>
                      </a:stretch>
                    </p:blipFill>
                    <p:spPr>
                      <a:xfrm>
                        <a:off x="6692570" y="258484"/>
                        <a:ext cx="1303736" cy="347663"/>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59706AD8-9D42-456F-88CD-D907602375D9}"/>
              </a:ext>
            </a:extLst>
          </p:cNvPr>
          <p:cNvSpPr txBox="1"/>
          <p:nvPr/>
        </p:nvSpPr>
        <p:spPr>
          <a:xfrm>
            <a:off x="5919090" y="1747835"/>
            <a:ext cx="439544" cy="369332"/>
          </a:xfrm>
          <a:prstGeom prst="rect">
            <a:avLst/>
          </a:prstGeom>
          <a:noFill/>
        </p:spPr>
        <p:txBody>
          <a:bodyPr wrap="none" rtlCol="0">
            <a:spAutoFit/>
          </a:bodyPr>
          <a:lstStyle/>
          <a:p>
            <a:r>
              <a:rPr lang="en-US" dirty="0"/>
              <a:t>or </a:t>
            </a:r>
          </a:p>
        </p:txBody>
      </p:sp>
      <p:sp>
        <p:nvSpPr>
          <p:cNvPr id="6" name="TextBox 5">
            <a:extLst>
              <a:ext uri="{FF2B5EF4-FFF2-40B4-BE49-F238E27FC236}">
                <a16:creationId xmlns:a16="http://schemas.microsoft.com/office/drawing/2014/main" id="{DD5E1D6C-21E8-4414-B42B-D94F46246850}"/>
              </a:ext>
            </a:extLst>
          </p:cNvPr>
          <p:cNvSpPr txBox="1"/>
          <p:nvPr/>
        </p:nvSpPr>
        <p:spPr>
          <a:xfrm>
            <a:off x="1538287" y="3181350"/>
            <a:ext cx="9009839" cy="369332"/>
          </a:xfrm>
          <a:prstGeom prst="rect">
            <a:avLst/>
          </a:prstGeom>
          <a:noFill/>
        </p:spPr>
        <p:txBody>
          <a:bodyPr wrap="none" rtlCol="0">
            <a:spAutoFit/>
          </a:bodyPr>
          <a:lstStyle/>
          <a:p>
            <a:r>
              <a:rPr lang="en-US" dirty="0"/>
              <a:t>and we could factor out the common 1/k terms if we want to. Here, we will just leave them in.</a:t>
            </a:r>
          </a:p>
        </p:txBody>
      </p:sp>
      <p:graphicFrame>
        <p:nvGraphicFramePr>
          <p:cNvPr id="7" name="Object 6">
            <a:extLst>
              <a:ext uri="{FF2B5EF4-FFF2-40B4-BE49-F238E27FC236}">
                <a16:creationId xmlns:a16="http://schemas.microsoft.com/office/drawing/2014/main" id="{06F994BB-BEDD-4485-8F7C-AFF08E61996C}"/>
              </a:ext>
            </a:extLst>
          </p:cNvPr>
          <p:cNvGraphicFramePr>
            <a:graphicFrameLocks noChangeAspect="1"/>
          </p:cNvGraphicFramePr>
          <p:nvPr>
            <p:extLst>
              <p:ext uri="{D42A27DB-BD31-4B8C-83A1-F6EECF244321}">
                <p14:modId xmlns:p14="http://schemas.microsoft.com/office/powerpoint/2010/main" val="908414521"/>
              </p:ext>
            </p:extLst>
          </p:nvPr>
        </p:nvGraphicFramePr>
        <p:xfrm>
          <a:off x="2085374" y="3979307"/>
          <a:ext cx="2998787" cy="1709737"/>
        </p:xfrm>
        <a:graphic>
          <a:graphicData uri="http://schemas.openxmlformats.org/presentationml/2006/ole">
            <mc:AlternateContent xmlns:mc="http://schemas.openxmlformats.org/markup-compatibility/2006">
              <mc:Choice xmlns:v="urn:schemas-microsoft-com:vml" Requires="v">
                <p:oleObj name="Equation" r:id="rId7" imgW="2999211" imgH="1709928" progId="Equation.DSMT4">
                  <p:embed/>
                </p:oleObj>
              </mc:Choice>
              <mc:Fallback>
                <p:oleObj name="Equation" r:id="rId7" imgW="2999211" imgH="1709928" progId="Equation.DSMT4">
                  <p:embed/>
                  <p:pic>
                    <p:nvPicPr>
                      <p:cNvPr id="9" name="Object 8">
                        <a:extLst>
                          <a:ext uri="{FF2B5EF4-FFF2-40B4-BE49-F238E27FC236}">
                            <a16:creationId xmlns:a16="http://schemas.microsoft.com/office/drawing/2014/main" id="{3450454D-F13A-4B37-8D43-D8820724145D}"/>
                          </a:ext>
                        </a:extLst>
                      </p:cNvPr>
                      <p:cNvPicPr/>
                      <p:nvPr/>
                    </p:nvPicPr>
                    <p:blipFill>
                      <a:blip r:embed="rId8"/>
                      <a:stretch>
                        <a:fillRect/>
                      </a:stretch>
                    </p:blipFill>
                    <p:spPr>
                      <a:xfrm>
                        <a:off x="2085374" y="3979307"/>
                        <a:ext cx="2998787" cy="1709737"/>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8FF15B6D-2230-4D2B-85A7-D547BDE7A9CC}"/>
              </a:ext>
            </a:extLst>
          </p:cNvPr>
          <p:cNvGraphicFramePr>
            <a:graphicFrameLocks noChangeAspect="1"/>
          </p:cNvGraphicFramePr>
          <p:nvPr>
            <p:extLst>
              <p:ext uri="{D42A27DB-BD31-4B8C-83A1-F6EECF244321}">
                <p14:modId xmlns:p14="http://schemas.microsoft.com/office/powerpoint/2010/main" val="1553138064"/>
              </p:ext>
            </p:extLst>
          </p:nvPr>
        </p:nvGraphicFramePr>
        <p:xfrm>
          <a:off x="6725855" y="1045607"/>
          <a:ext cx="3643313" cy="1828800"/>
        </p:xfrm>
        <a:graphic>
          <a:graphicData uri="http://schemas.openxmlformats.org/presentationml/2006/ole">
            <mc:AlternateContent xmlns:mc="http://schemas.openxmlformats.org/markup-compatibility/2006">
              <mc:Choice xmlns:v="urn:schemas-microsoft-com:vml" Requires="v">
                <p:oleObj name="Equation" r:id="rId9" imgW="2781000" imgH="1396800" progId="Equation.DSMT4">
                  <p:embed/>
                </p:oleObj>
              </mc:Choice>
              <mc:Fallback>
                <p:oleObj name="Equation" r:id="rId9" imgW="2781000" imgH="1396800" progId="Equation.DSMT4">
                  <p:embed/>
                  <p:pic>
                    <p:nvPicPr>
                      <p:cNvPr id="10" name="Object 9">
                        <a:extLst>
                          <a:ext uri="{FF2B5EF4-FFF2-40B4-BE49-F238E27FC236}">
                            <a16:creationId xmlns:a16="http://schemas.microsoft.com/office/drawing/2014/main" id="{EB71519B-7940-4B39-B957-550E374B7C17}"/>
                          </a:ext>
                        </a:extLst>
                      </p:cNvPr>
                      <p:cNvPicPr/>
                      <p:nvPr/>
                    </p:nvPicPr>
                    <p:blipFill>
                      <a:blip r:embed="rId10"/>
                      <a:stretch>
                        <a:fillRect/>
                      </a:stretch>
                    </p:blipFill>
                    <p:spPr>
                      <a:xfrm>
                        <a:off x="6725855" y="1045607"/>
                        <a:ext cx="3643313" cy="1828800"/>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36F65A2C-DFC5-447C-AFA9-859EAEBEE1A2}"/>
              </a:ext>
            </a:extLst>
          </p:cNvPr>
          <p:cNvGraphicFramePr>
            <a:graphicFrameLocks noChangeAspect="1"/>
          </p:cNvGraphicFramePr>
          <p:nvPr>
            <p:extLst>
              <p:ext uri="{D42A27DB-BD31-4B8C-83A1-F6EECF244321}">
                <p14:modId xmlns:p14="http://schemas.microsoft.com/office/powerpoint/2010/main" val="4102598556"/>
              </p:ext>
            </p:extLst>
          </p:nvPr>
        </p:nvGraphicFramePr>
        <p:xfrm>
          <a:off x="3009900" y="5898494"/>
          <a:ext cx="1515894" cy="433112"/>
        </p:xfrm>
        <a:graphic>
          <a:graphicData uri="http://schemas.openxmlformats.org/presentationml/2006/ole">
            <mc:AlternateContent xmlns:mc="http://schemas.openxmlformats.org/markup-compatibility/2006">
              <mc:Choice xmlns:v="urn:schemas-microsoft-com:vml" Requires="v">
                <p:oleObj name="Equation" r:id="rId11" imgW="888840" imgH="253800" progId="Equation.DSMT4">
                  <p:embed/>
                </p:oleObj>
              </mc:Choice>
              <mc:Fallback>
                <p:oleObj name="Equation" r:id="rId11" imgW="888840" imgH="253800" progId="Equation.DSMT4">
                  <p:embed/>
                  <p:pic>
                    <p:nvPicPr>
                      <p:cNvPr id="11" name="Object 10">
                        <a:extLst>
                          <a:ext uri="{FF2B5EF4-FFF2-40B4-BE49-F238E27FC236}">
                            <a16:creationId xmlns:a16="http://schemas.microsoft.com/office/drawing/2014/main" id="{145A845F-7996-433F-ACBA-5B1BA93D1790}"/>
                          </a:ext>
                        </a:extLst>
                      </p:cNvPr>
                      <p:cNvPicPr/>
                      <p:nvPr/>
                    </p:nvPicPr>
                    <p:blipFill>
                      <a:blip r:embed="rId12"/>
                      <a:stretch>
                        <a:fillRect/>
                      </a:stretch>
                    </p:blipFill>
                    <p:spPr>
                      <a:xfrm>
                        <a:off x="3009900" y="5898494"/>
                        <a:ext cx="1515894" cy="433112"/>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0B40E073-02C4-4095-AB56-B79ECE8B871C}"/>
              </a:ext>
            </a:extLst>
          </p:cNvPr>
          <p:cNvGraphicFramePr>
            <a:graphicFrameLocks noChangeAspect="1"/>
          </p:cNvGraphicFramePr>
          <p:nvPr>
            <p:extLst>
              <p:ext uri="{D42A27DB-BD31-4B8C-83A1-F6EECF244321}">
                <p14:modId xmlns:p14="http://schemas.microsoft.com/office/powerpoint/2010/main" val="3460791187"/>
              </p:ext>
            </p:extLst>
          </p:nvPr>
        </p:nvGraphicFramePr>
        <p:xfrm>
          <a:off x="6859588" y="5973763"/>
          <a:ext cx="1611312" cy="430212"/>
        </p:xfrm>
        <a:graphic>
          <a:graphicData uri="http://schemas.openxmlformats.org/presentationml/2006/ole">
            <mc:AlternateContent xmlns:mc="http://schemas.openxmlformats.org/markup-compatibility/2006">
              <mc:Choice xmlns:v="urn:schemas-microsoft-com:vml" Requires="v">
                <p:oleObj name="Equation" r:id="rId13" imgW="952200" imgH="253800" progId="Equation.DSMT4">
                  <p:embed/>
                </p:oleObj>
              </mc:Choice>
              <mc:Fallback>
                <p:oleObj name="Equation" r:id="rId13" imgW="952200" imgH="253800" progId="Equation.DSMT4">
                  <p:embed/>
                  <p:pic>
                    <p:nvPicPr>
                      <p:cNvPr id="12" name="Object 11">
                        <a:extLst>
                          <a:ext uri="{FF2B5EF4-FFF2-40B4-BE49-F238E27FC236}">
                            <a16:creationId xmlns:a16="http://schemas.microsoft.com/office/drawing/2014/main" id="{B8759870-0AFF-44AB-8F96-01B0B0419883}"/>
                          </a:ext>
                        </a:extLst>
                      </p:cNvPr>
                      <p:cNvPicPr/>
                      <p:nvPr/>
                    </p:nvPicPr>
                    <p:blipFill>
                      <a:blip r:embed="rId14"/>
                      <a:stretch>
                        <a:fillRect/>
                      </a:stretch>
                    </p:blipFill>
                    <p:spPr>
                      <a:xfrm>
                        <a:off x="6859588" y="5973763"/>
                        <a:ext cx="1611312" cy="430212"/>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E74905B6-BC1B-4859-BDA4-E8484E00C077}"/>
              </a:ext>
            </a:extLst>
          </p:cNvPr>
          <p:cNvGraphicFramePr>
            <a:graphicFrameLocks noChangeAspect="1"/>
          </p:cNvGraphicFramePr>
          <p:nvPr>
            <p:extLst>
              <p:ext uri="{D42A27DB-BD31-4B8C-83A1-F6EECF244321}">
                <p14:modId xmlns:p14="http://schemas.microsoft.com/office/powerpoint/2010/main" val="2471745389"/>
              </p:ext>
            </p:extLst>
          </p:nvPr>
        </p:nvGraphicFramePr>
        <p:xfrm>
          <a:off x="5770563" y="3919538"/>
          <a:ext cx="3643312" cy="1828800"/>
        </p:xfrm>
        <a:graphic>
          <a:graphicData uri="http://schemas.openxmlformats.org/presentationml/2006/ole">
            <mc:AlternateContent xmlns:mc="http://schemas.openxmlformats.org/markup-compatibility/2006">
              <mc:Choice xmlns:v="urn:schemas-microsoft-com:vml" Requires="v">
                <p:oleObj name="Equation" r:id="rId15" imgW="2781000" imgH="1396800" progId="Equation.DSMT4">
                  <p:embed/>
                </p:oleObj>
              </mc:Choice>
              <mc:Fallback>
                <p:oleObj name="Equation" r:id="rId15" imgW="2781000" imgH="1396800" progId="Equation.DSMT4">
                  <p:embed/>
                  <p:pic>
                    <p:nvPicPr>
                      <p:cNvPr id="13" name="Object 12">
                        <a:extLst>
                          <a:ext uri="{FF2B5EF4-FFF2-40B4-BE49-F238E27FC236}">
                            <a16:creationId xmlns:a16="http://schemas.microsoft.com/office/drawing/2014/main" id="{5F10A276-0CBE-48F6-8F6B-5D894945D29A}"/>
                          </a:ext>
                        </a:extLst>
                      </p:cNvPr>
                      <p:cNvPicPr/>
                      <p:nvPr/>
                    </p:nvPicPr>
                    <p:blipFill>
                      <a:blip r:embed="rId16"/>
                      <a:stretch>
                        <a:fillRect/>
                      </a:stretch>
                    </p:blipFill>
                    <p:spPr>
                      <a:xfrm>
                        <a:off x="5770563" y="3919538"/>
                        <a:ext cx="3643312" cy="1828800"/>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42CA7149-278C-4DFA-96CC-10A82BB79D3C}"/>
              </a:ext>
            </a:extLst>
          </p:cNvPr>
          <p:cNvSpPr txBox="1"/>
          <p:nvPr/>
        </p:nvSpPr>
        <p:spPr>
          <a:xfrm>
            <a:off x="2703420" y="6425684"/>
            <a:ext cx="2128853" cy="369332"/>
          </a:xfrm>
          <a:prstGeom prst="rect">
            <a:avLst/>
          </a:prstGeom>
          <a:noFill/>
        </p:spPr>
        <p:txBody>
          <a:bodyPr wrap="none" rtlCol="0">
            <a:spAutoFit/>
          </a:bodyPr>
          <a:lstStyle/>
          <a:p>
            <a:r>
              <a:rPr lang="en-US" dirty="0"/>
              <a:t>equilibrium of forces</a:t>
            </a:r>
          </a:p>
        </p:txBody>
      </p:sp>
      <p:sp>
        <p:nvSpPr>
          <p:cNvPr id="13" name="TextBox 12">
            <a:extLst>
              <a:ext uri="{FF2B5EF4-FFF2-40B4-BE49-F238E27FC236}">
                <a16:creationId xmlns:a16="http://schemas.microsoft.com/office/drawing/2014/main" id="{DB7F32B5-6226-491F-AA12-B51776645967}"/>
              </a:ext>
            </a:extLst>
          </p:cNvPr>
          <p:cNvSpPr txBox="1"/>
          <p:nvPr/>
        </p:nvSpPr>
        <p:spPr>
          <a:xfrm>
            <a:off x="6057429" y="6425684"/>
            <a:ext cx="5900205" cy="369332"/>
          </a:xfrm>
          <a:prstGeom prst="rect">
            <a:avLst/>
          </a:prstGeom>
          <a:noFill/>
        </p:spPr>
        <p:txBody>
          <a:bodyPr wrap="none" rtlCol="0">
            <a:spAutoFit/>
          </a:bodyPr>
          <a:lstStyle/>
          <a:p>
            <a:r>
              <a:rPr lang="en-US" dirty="0"/>
              <a:t>compatibility of deformations (written in terms of the forces)</a:t>
            </a:r>
          </a:p>
        </p:txBody>
      </p:sp>
    </p:spTree>
    <p:extLst>
      <p:ext uri="{BB962C8B-B14F-4D97-AF65-F5344CB8AC3E}">
        <p14:creationId xmlns:p14="http://schemas.microsoft.com/office/powerpoint/2010/main" val="18356108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Rectangle 174">
            <a:extLst>
              <a:ext uri="{FF2B5EF4-FFF2-40B4-BE49-F238E27FC236}">
                <a16:creationId xmlns:a16="http://schemas.microsoft.com/office/drawing/2014/main" id="{8D6F08C7-A89A-4645-ACEF-9D056465F282}"/>
              </a:ext>
            </a:extLst>
          </p:cNvPr>
          <p:cNvSpPr/>
          <p:nvPr/>
        </p:nvSpPr>
        <p:spPr>
          <a:xfrm rot="1810444">
            <a:off x="9399935" y="4117978"/>
            <a:ext cx="96782" cy="175922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8" name="Straight Arrow Connector 177">
            <a:extLst>
              <a:ext uri="{FF2B5EF4-FFF2-40B4-BE49-F238E27FC236}">
                <a16:creationId xmlns:a16="http://schemas.microsoft.com/office/drawing/2014/main" id="{D08A26EF-ACDB-4967-9179-A807E497A447}"/>
              </a:ext>
            </a:extLst>
          </p:cNvPr>
          <p:cNvCxnSpPr>
            <a:cxnSpLocks/>
          </p:cNvCxnSpPr>
          <p:nvPr/>
        </p:nvCxnSpPr>
        <p:spPr>
          <a:xfrm>
            <a:off x="8980059" y="5776610"/>
            <a:ext cx="594032" cy="5734"/>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79" name="Straight Arrow Connector 178">
            <a:extLst>
              <a:ext uri="{FF2B5EF4-FFF2-40B4-BE49-F238E27FC236}">
                <a16:creationId xmlns:a16="http://schemas.microsoft.com/office/drawing/2014/main" id="{19947090-D160-40CD-8F7A-1B8A806AD6C5}"/>
              </a:ext>
            </a:extLst>
          </p:cNvPr>
          <p:cNvCxnSpPr>
            <a:cxnSpLocks/>
          </p:cNvCxnSpPr>
          <p:nvPr/>
        </p:nvCxnSpPr>
        <p:spPr>
          <a:xfrm flipV="1">
            <a:off x="8980059" y="5233522"/>
            <a:ext cx="0" cy="543088"/>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80" name="Straight Arrow Connector 179">
            <a:extLst>
              <a:ext uri="{FF2B5EF4-FFF2-40B4-BE49-F238E27FC236}">
                <a16:creationId xmlns:a16="http://schemas.microsoft.com/office/drawing/2014/main" id="{2B1F03F2-7E8E-4EEA-95AD-F9F46D12040A}"/>
              </a:ext>
            </a:extLst>
          </p:cNvPr>
          <p:cNvCxnSpPr>
            <a:cxnSpLocks/>
          </p:cNvCxnSpPr>
          <p:nvPr/>
        </p:nvCxnSpPr>
        <p:spPr>
          <a:xfrm flipH="1" flipV="1">
            <a:off x="9163540" y="4714533"/>
            <a:ext cx="426278" cy="1"/>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81" name="Straight Arrow Connector 180">
            <a:extLst>
              <a:ext uri="{FF2B5EF4-FFF2-40B4-BE49-F238E27FC236}">
                <a16:creationId xmlns:a16="http://schemas.microsoft.com/office/drawing/2014/main" id="{2DDBD2FD-A040-44A6-9859-58B90CF2405A}"/>
              </a:ext>
            </a:extLst>
          </p:cNvPr>
          <p:cNvCxnSpPr>
            <a:cxnSpLocks/>
          </p:cNvCxnSpPr>
          <p:nvPr/>
        </p:nvCxnSpPr>
        <p:spPr>
          <a:xfrm flipH="1">
            <a:off x="9586688" y="4714533"/>
            <a:ext cx="6260" cy="410311"/>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83" name="Straight Arrow Connector 182">
            <a:extLst>
              <a:ext uri="{FF2B5EF4-FFF2-40B4-BE49-F238E27FC236}">
                <a16:creationId xmlns:a16="http://schemas.microsoft.com/office/drawing/2014/main" id="{84A0B73E-612E-4B8F-A17F-90236990FD03}"/>
              </a:ext>
            </a:extLst>
          </p:cNvPr>
          <p:cNvCxnSpPr/>
          <p:nvPr/>
        </p:nvCxnSpPr>
        <p:spPr>
          <a:xfrm flipV="1">
            <a:off x="9915937" y="3817062"/>
            <a:ext cx="227095" cy="369651"/>
          </a:xfrm>
          <a:prstGeom prst="straightConnector1">
            <a:avLst/>
          </a:prstGeom>
          <a:ln w="28575">
            <a:solidFill>
              <a:srgbClr val="00B050"/>
            </a:solidFill>
            <a:tailEnd type="triangle"/>
          </a:ln>
        </p:spPr>
        <p:style>
          <a:lnRef idx="1">
            <a:schemeClr val="dk1"/>
          </a:lnRef>
          <a:fillRef idx="0">
            <a:schemeClr val="dk1"/>
          </a:fillRef>
          <a:effectRef idx="0">
            <a:schemeClr val="dk1"/>
          </a:effectRef>
          <a:fontRef idx="minor">
            <a:schemeClr val="tx1"/>
          </a:fontRef>
        </p:style>
      </p:cxnSp>
      <p:cxnSp>
        <p:nvCxnSpPr>
          <p:cNvPr id="185" name="Straight Arrow Connector 184">
            <a:extLst>
              <a:ext uri="{FF2B5EF4-FFF2-40B4-BE49-F238E27FC236}">
                <a16:creationId xmlns:a16="http://schemas.microsoft.com/office/drawing/2014/main" id="{E54F4B95-AA12-498D-BCE4-CB4B7BA669BF}"/>
              </a:ext>
            </a:extLst>
          </p:cNvPr>
          <p:cNvCxnSpPr/>
          <p:nvPr/>
        </p:nvCxnSpPr>
        <p:spPr>
          <a:xfrm flipH="1" flipV="1">
            <a:off x="9745553" y="3943522"/>
            <a:ext cx="446118" cy="269318"/>
          </a:xfrm>
          <a:prstGeom prst="straightConnector1">
            <a:avLst/>
          </a:prstGeom>
          <a:ln w="28575">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186" name="Arc 185">
            <a:extLst>
              <a:ext uri="{FF2B5EF4-FFF2-40B4-BE49-F238E27FC236}">
                <a16:creationId xmlns:a16="http://schemas.microsoft.com/office/drawing/2014/main" id="{9F481545-8168-431D-8A0D-97C5F1A4DEAD}"/>
              </a:ext>
            </a:extLst>
          </p:cNvPr>
          <p:cNvSpPr/>
          <p:nvPr/>
        </p:nvSpPr>
        <p:spPr>
          <a:xfrm rot="20625807">
            <a:off x="9855033" y="3561498"/>
            <a:ext cx="576582" cy="576582"/>
          </a:xfrm>
          <a:prstGeom prst="arc">
            <a:avLst>
              <a:gd name="adj1" fmla="val 12763038"/>
              <a:gd name="adj2" fmla="val 3576382"/>
            </a:avLst>
          </a:prstGeom>
          <a:ln w="28575">
            <a:solidFill>
              <a:srgbClr val="00B050"/>
            </a:solidFill>
            <a:headEnd type="triangl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87" name="TextBox 186">
            <a:extLst>
              <a:ext uri="{FF2B5EF4-FFF2-40B4-BE49-F238E27FC236}">
                <a16:creationId xmlns:a16="http://schemas.microsoft.com/office/drawing/2014/main" id="{85AEC0F4-E5B4-4C16-845B-2B4B6D6685FC}"/>
              </a:ext>
            </a:extLst>
          </p:cNvPr>
          <p:cNvSpPr txBox="1"/>
          <p:nvPr/>
        </p:nvSpPr>
        <p:spPr>
          <a:xfrm>
            <a:off x="9515257" y="3814163"/>
            <a:ext cx="316112" cy="369332"/>
          </a:xfrm>
          <a:prstGeom prst="rect">
            <a:avLst/>
          </a:prstGeom>
          <a:noFill/>
        </p:spPr>
        <p:txBody>
          <a:bodyPr wrap="none" rtlCol="0">
            <a:spAutoFit/>
          </a:bodyPr>
          <a:lstStyle/>
          <a:p>
            <a:r>
              <a:rPr lang="en-US" dirty="0"/>
              <a:t>V</a:t>
            </a:r>
          </a:p>
        </p:txBody>
      </p:sp>
      <p:sp>
        <p:nvSpPr>
          <p:cNvPr id="188" name="TextBox 187">
            <a:extLst>
              <a:ext uri="{FF2B5EF4-FFF2-40B4-BE49-F238E27FC236}">
                <a16:creationId xmlns:a16="http://schemas.microsoft.com/office/drawing/2014/main" id="{8BFBA9F4-A20D-4E6E-84B5-9F19204A58FC}"/>
              </a:ext>
            </a:extLst>
          </p:cNvPr>
          <p:cNvSpPr txBox="1"/>
          <p:nvPr/>
        </p:nvSpPr>
        <p:spPr>
          <a:xfrm>
            <a:off x="10079953" y="3883314"/>
            <a:ext cx="333746" cy="369332"/>
          </a:xfrm>
          <a:prstGeom prst="rect">
            <a:avLst/>
          </a:prstGeom>
          <a:noFill/>
        </p:spPr>
        <p:txBody>
          <a:bodyPr wrap="none" rtlCol="0">
            <a:spAutoFit/>
          </a:bodyPr>
          <a:lstStyle/>
          <a:p>
            <a:r>
              <a:rPr lang="en-US" dirty="0"/>
              <a:t>N</a:t>
            </a:r>
          </a:p>
        </p:txBody>
      </p:sp>
      <p:sp>
        <p:nvSpPr>
          <p:cNvPr id="189" name="TextBox 188">
            <a:extLst>
              <a:ext uri="{FF2B5EF4-FFF2-40B4-BE49-F238E27FC236}">
                <a16:creationId xmlns:a16="http://schemas.microsoft.com/office/drawing/2014/main" id="{7C4837A7-69D6-47A5-A090-78F5CDC454DD}"/>
              </a:ext>
            </a:extLst>
          </p:cNvPr>
          <p:cNvSpPr txBox="1"/>
          <p:nvPr/>
        </p:nvSpPr>
        <p:spPr>
          <a:xfrm>
            <a:off x="10488652" y="3443545"/>
            <a:ext cx="381836" cy="369332"/>
          </a:xfrm>
          <a:prstGeom prst="rect">
            <a:avLst/>
          </a:prstGeom>
          <a:noFill/>
        </p:spPr>
        <p:txBody>
          <a:bodyPr wrap="none" rtlCol="0">
            <a:spAutoFit/>
          </a:bodyPr>
          <a:lstStyle/>
          <a:p>
            <a:r>
              <a:rPr lang="en-US" dirty="0"/>
              <a:t>M</a:t>
            </a:r>
          </a:p>
        </p:txBody>
      </p:sp>
      <p:sp>
        <p:nvSpPr>
          <p:cNvPr id="33" name="Rectangle 32">
            <a:extLst>
              <a:ext uri="{FF2B5EF4-FFF2-40B4-BE49-F238E27FC236}">
                <a16:creationId xmlns:a16="http://schemas.microsoft.com/office/drawing/2014/main" id="{CBD52B9C-A40E-49FB-9D62-F6D38D60D93F}"/>
              </a:ext>
            </a:extLst>
          </p:cNvPr>
          <p:cNvSpPr/>
          <p:nvPr/>
        </p:nvSpPr>
        <p:spPr>
          <a:xfrm rot="1909454">
            <a:off x="1740911" y="3091061"/>
            <a:ext cx="85725" cy="25050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EEBACE44-2913-4685-AA71-4A03334F2C48}"/>
              </a:ext>
            </a:extLst>
          </p:cNvPr>
          <p:cNvSpPr/>
          <p:nvPr/>
        </p:nvSpPr>
        <p:spPr>
          <a:xfrm rot="19690546" flipH="1">
            <a:off x="4559742" y="3134317"/>
            <a:ext cx="85725" cy="25050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D50093A2-E40D-40FC-A14D-52E833085EA0}"/>
              </a:ext>
            </a:extLst>
          </p:cNvPr>
          <p:cNvSpPr/>
          <p:nvPr/>
        </p:nvSpPr>
        <p:spPr>
          <a:xfrm>
            <a:off x="2326135" y="5079804"/>
            <a:ext cx="1543050"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Arrow Connector 38">
            <a:extLst>
              <a:ext uri="{FF2B5EF4-FFF2-40B4-BE49-F238E27FC236}">
                <a16:creationId xmlns:a16="http://schemas.microsoft.com/office/drawing/2014/main" id="{F5818016-F556-46B6-A832-AFD84DC59D24}"/>
              </a:ext>
            </a:extLst>
          </p:cNvPr>
          <p:cNvCxnSpPr/>
          <p:nvPr/>
        </p:nvCxnSpPr>
        <p:spPr>
          <a:xfrm>
            <a:off x="3340148" y="4641654"/>
            <a:ext cx="0" cy="438150"/>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A132A730-A728-4BEE-A3F9-D02BBD6EF782}"/>
              </a:ext>
            </a:extLst>
          </p:cNvPr>
          <p:cNvCxnSpPr>
            <a:cxnSpLocks/>
          </p:cNvCxnSpPr>
          <p:nvPr/>
        </p:nvCxnSpPr>
        <p:spPr>
          <a:xfrm>
            <a:off x="4540690" y="3545776"/>
            <a:ext cx="200027" cy="339577"/>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41" name="Straight Arrow Connector 40">
            <a:extLst>
              <a:ext uri="{FF2B5EF4-FFF2-40B4-BE49-F238E27FC236}">
                <a16:creationId xmlns:a16="http://schemas.microsoft.com/office/drawing/2014/main" id="{8790D38E-3BE4-44E9-B97C-E33FFED35E50}"/>
              </a:ext>
            </a:extLst>
          </p:cNvPr>
          <p:cNvCxnSpPr/>
          <p:nvPr/>
        </p:nvCxnSpPr>
        <p:spPr>
          <a:xfrm flipH="1">
            <a:off x="4235891" y="3545776"/>
            <a:ext cx="304799" cy="17145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42" name="Straight Arrow Connector 41">
            <a:extLst>
              <a:ext uri="{FF2B5EF4-FFF2-40B4-BE49-F238E27FC236}">
                <a16:creationId xmlns:a16="http://schemas.microsoft.com/office/drawing/2014/main" id="{5AEAD949-5015-4BEF-AA12-8489E7DAF969}"/>
              </a:ext>
            </a:extLst>
          </p:cNvPr>
          <p:cNvCxnSpPr/>
          <p:nvPr/>
        </p:nvCxnSpPr>
        <p:spPr>
          <a:xfrm flipH="1">
            <a:off x="4327954" y="3713903"/>
            <a:ext cx="304799" cy="17145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9AD889A9-14DA-478B-9F27-177C7CD0D635}"/>
              </a:ext>
            </a:extLst>
          </p:cNvPr>
          <p:cNvCxnSpPr/>
          <p:nvPr/>
        </p:nvCxnSpPr>
        <p:spPr>
          <a:xfrm flipH="1">
            <a:off x="4442256" y="3867742"/>
            <a:ext cx="304799" cy="17145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6B74600E-A042-41D2-B466-2EA18F6B9C78}"/>
              </a:ext>
            </a:extLst>
          </p:cNvPr>
          <p:cNvCxnSpPr>
            <a:cxnSpLocks/>
          </p:cNvCxnSpPr>
          <p:nvPr/>
        </p:nvCxnSpPr>
        <p:spPr>
          <a:xfrm flipV="1">
            <a:off x="3340148" y="3288707"/>
            <a:ext cx="609820" cy="11301"/>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52" name="TextBox 51">
            <a:extLst>
              <a:ext uri="{FF2B5EF4-FFF2-40B4-BE49-F238E27FC236}">
                <a16:creationId xmlns:a16="http://schemas.microsoft.com/office/drawing/2014/main" id="{C4446681-0C1D-41E6-9BAC-78A7D15B7F48}"/>
              </a:ext>
            </a:extLst>
          </p:cNvPr>
          <p:cNvSpPr txBox="1"/>
          <p:nvPr/>
        </p:nvSpPr>
        <p:spPr>
          <a:xfrm>
            <a:off x="3038290" y="2836253"/>
            <a:ext cx="763351" cy="369332"/>
          </a:xfrm>
          <a:prstGeom prst="rect">
            <a:avLst/>
          </a:prstGeom>
          <a:noFill/>
        </p:spPr>
        <p:txBody>
          <a:bodyPr wrap="none" rtlCol="0">
            <a:spAutoFit/>
          </a:bodyPr>
          <a:lstStyle/>
          <a:p>
            <a:r>
              <a:rPr lang="en-US" dirty="0"/>
              <a:t>100 </a:t>
            </a:r>
            <a:r>
              <a:rPr lang="en-US" dirty="0" err="1"/>
              <a:t>lb</a:t>
            </a:r>
            <a:endParaRPr lang="en-US" dirty="0"/>
          </a:p>
        </p:txBody>
      </p:sp>
      <p:sp>
        <p:nvSpPr>
          <p:cNvPr id="53" name="TextBox 52">
            <a:extLst>
              <a:ext uri="{FF2B5EF4-FFF2-40B4-BE49-F238E27FC236}">
                <a16:creationId xmlns:a16="http://schemas.microsoft.com/office/drawing/2014/main" id="{8FC03D52-E32F-4A6D-9E1D-B075BD33B8BF}"/>
              </a:ext>
            </a:extLst>
          </p:cNvPr>
          <p:cNvSpPr txBox="1"/>
          <p:nvPr/>
        </p:nvSpPr>
        <p:spPr>
          <a:xfrm>
            <a:off x="2901890" y="4309636"/>
            <a:ext cx="646331" cy="369332"/>
          </a:xfrm>
          <a:prstGeom prst="rect">
            <a:avLst/>
          </a:prstGeom>
          <a:noFill/>
        </p:spPr>
        <p:txBody>
          <a:bodyPr wrap="none" rtlCol="0">
            <a:spAutoFit/>
          </a:bodyPr>
          <a:lstStyle/>
          <a:p>
            <a:r>
              <a:rPr lang="en-US" dirty="0"/>
              <a:t>25 </a:t>
            </a:r>
            <a:r>
              <a:rPr lang="en-US" dirty="0" err="1"/>
              <a:t>lb</a:t>
            </a:r>
            <a:endParaRPr lang="en-US" dirty="0"/>
          </a:p>
        </p:txBody>
      </p:sp>
      <p:sp>
        <p:nvSpPr>
          <p:cNvPr id="54" name="TextBox 53">
            <a:extLst>
              <a:ext uri="{FF2B5EF4-FFF2-40B4-BE49-F238E27FC236}">
                <a16:creationId xmlns:a16="http://schemas.microsoft.com/office/drawing/2014/main" id="{E52A34F8-9ABA-4848-A250-3E41A3233B89}"/>
              </a:ext>
            </a:extLst>
          </p:cNvPr>
          <p:cNvSpPr txBox="1"/>
          <p:nvPr/>
        </p:nvSpPr>
        <p:spPr>
          <a:xfrm>
            <a:off x="4602604" y="3457318"/>
            <a:ext cx="926315" cy="369332"/>
          </a:xfrm>
          <a:prstGeom prst="rect">
            <a:avLst/>
          </a:prstGeom>
          <a:noFill/>
        </p:spPr>
        <p:txBody>
          <a:bodyPr wrap="square" rtlCol="0">
            <a:spAutoFit/>
          </a:bodyPr>
          <a:lstStyle/>
          <a:p>
            <a:r>
              <a:rPr lang="en-US" dirty="0"/>
              <a:t>15 </a:t>
            </a:r>
            <a:r>
              <a:rPr lang="en-US" dirty="0" err="1"/>
              <a:t>lb</a:t>
            </a:r>
            <a:r>
              <a:rPr lang="en-US" dirty="0"/>
              <a:t>/ft</a:t>
            </a:r>
          </a:p>
        </p:txBody>
      </p:sp>
      <p:cxnSp>
        <p:nvCxnSpPr>
          <p:cNvPr id="56" name="Straight Arrow Connector 55">
            <a:extLst>
              <a:ext uri="{FF2B5EF4-FFF2-40B4-BE49-F238E27FC236}">
                <a16:creationId xmlns:a16="http://schemas.microsoft.com/office/drawing/2014/main" id="{507F4311-EDD8-4881-80C0-238D937B8668}"/>
              </a:ext>
            </a:extLst>
          </p:cNvPr>
          <p:cNvCxnSpPr>
            <a:cxnSpLocks/>
          </p:cNvCxnSpPr>
          <p:nvPr/>
        </p:nvCxnSpPr>
        <p:spPr>
          <a:xfrm>
            <a:off x="1150426" y="5407842"/>
            <a:ext cx="594032" cy="5734"/>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58" name="Straight Arrow Connector 57">
            <a:extLst>
              <a:ext uri="{FF2B5EF4-FFF2-40B4-BE49-F238E27FC236}">
                <a16:creationId xmlns:a16="http://schemas.microsoft.com/office/drawing/2014/main" id="{8A1BDD78-6310-4622-AD40-ACEAB11FEA62}"/>
              </a:ext>
            </a:extLst>
          </p:cNvPr>
          <p:cNvCxnSpPr>
            <a:cxnSpLocks/>
          </p:cNvCxnSpPr>
          <p:nvPr/>
        </p:nvCxnSpPr>
        <p:spPr>
          <a:xfrm flipV="1">
            <a:off x="1150426" y="4864754"/>
            <a:ext cx="0" cy="543088"/>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60" name="Straight Arrow Connector 59">
            <a:extLst>
              <a:ext uri="{FF2B5EF4-FFF2-40B4-BE49-F238E27FC236}">
                <a16:creationId xmlns:a16="http://schemas.microsoft.com/office/drawing/2014/main" id="{838488F8-2AC3-492A-BE20-DA9CC2391D6C}"/>
              </a:ext>
            </a:extLst>
          </p:cNvPr>
          <p:cNvCxnSpPr>
            <a:cxnSpLocks/>
          </p:cNvCxnSpPr>
          <p:nvPr/>
        </p:nvCxnSpPr>
        <p:spPr>
          <a:xfrm>
            <a:off x="2471390" y="3279356"/>
            <a:ext cx="590740" cy="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62" name="Straight Arrow Connector 61">
            <a:extLst>
              <a:ext uri="{FF2B5EF4-FFF2-40B4-BE49-F238E27FC236}">
                <a16:creationId xmlns:a16="http://schemas.microsoft.com/office/drawing/2014/main" id="{4461D719-6323-47F4-842D-EC6BBEF4F87F}"/>
              </a:ext>
            </a:extLst>
          </p:cNvPr>
          <p:cNvCxnSpPr>
            <a:cxnSpLocks/>
          </p:cNvCxnSpPr>
          <p:nvPr/>
        </p:nvCxnSpPr>
        <p:spPr>
          <a:xfrm>
            <a:off x="1774373" y="5101619"/>
            <a:ext cx="536148" cy="9666"/>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64" name="Straight Arrow Connector 63">
            <a:extLst>
              <a:ext uri="{FF2B5EF4-FFF2-40B4-BE49-F238E27FC236}">
                <a16:creationId xmlns:a16="http://schemas.microsoft.com/office/drawing/2014/main" id="{57B973E3-1322-45E2-894E-DC1BB3BB2EA3}"/>
              </a:ext>
            </a:extLst>
          </p:cNvPr>
          <p:cNvCxnSpPr>
            <a:cxnSpLocks/>
          </p:cNvCxnSpPr>
          <p:nvPr/>
        </p:nvCxnSpPr>
        <p:spPr>
          <a:xfrm flipV="1">
            <a:off x="2328780" y="4588003"/>
            <a:ext cx="0" cy="526223"/>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68" name="Straight Arrow Connector 67">
            <a:extLst>
              <a:ext uri="{FF2B5EF4-FFF2-40B4-BE49-F238E27FC236}">
                <a16:creationId xmlns:a16="http://schemas.microsoft.com/office/drawing/2014/main" id="{36D81D73-E07B-478C-AE58-D3879F166A30}"/>
              </a:ext>
            </a:extLst>
          </p:cNvPr>
          <p:cNvCxnSpPr>
            <a:cxnSpLocks/>
          </p:cNvCxnSpPr>
          <p:nvPr/>
        </p:nvCxnSpPr>
        <p:spPr>
          <a:xfrm flipH="1">
            <a:off x="4045529" y="4342277"/>
            <a:ext cx="505519" cy="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70" name="Straight Arrow Connector 69">
            <a:extLst>
              <a:ext uri="{FF2B5EF4-FFF2-40B4-BE49-F238E27FC236}">
                <a16:creationId xmlns:a16="http://schemas.microsoft.com/office/drawing/2014/main" id="{1899B28C-80C1-4367-84CF-E858D39BFEA5}"/>
              </a:ext>
            </a:extLst>
          </p:cNvPr>
          <p:cNvCxnSpPr>
            <a:stCxn id="38" idx="3"/>
          </p:cNvCxnSpPr>
          <p:nvPr/>
        </p:nvCxnSpPr>
        <p:spPr>
          <a:xfrm flipV="1">
            <a:off x="3869185" y="5122666"/>
            <a:ext cx="519105" cy="1"/>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72" name="Straight Arrow Connector 71">
            <a:extLst>
              <a:ext uri="{FF2B5EF4-FFF2-40B4-BE49-F238E27FC236}">
                <a16:creationId xmlns:a16="http://schemas.microsoft.com/office/drawing/2014/main" id="{1D83E02F-B985-42C0-A6D9-83AB45C9600B}"/>
              </a:ext>
            </a:extLst>
          </p:cNvPr>
          <p:cNvCxnSpPr>
            <a:stCxn id="38" idx="3"/>
          </p:cNvCxnSpPr>
          <p:nvPr/>
        </p:nvCxnSpPr>
        <p:spPr>
          <a:xfrm flipV="1">
            <a:off x="3869185" y="4678968"/>
            <a:ext cx="0" cy="443699"/>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75" name="Straight Arrow Connector 74">
            <a:extLst>
              <a:ext uri="{FF2B5EF4-FFF2-40B4-BE49-F238E27FC236}">
                <a16:creationId xmlns:a16="http://schemas.microsoft.com/office/drawing/2014/main" id="{6F8C9205-0F4C-4F08-98C2-9AFB7CC35448}"/>
              </a:ext>
            </a:extLst>
          </p:cNvPr>
          <p:cNvCxnSpPr>
            <a:cxnSpLocks/>
          </p:cNvCxnSpPr>
          <p:nvPr/>
        </p:nvCxnSpPr>
        <p:spPr>
          <a:xfrm flipH="1">
            <a:off x="4533015" y="4337430"/>
            <a:ext cx="15138" cy="451272"/>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77" name="Straight Arrow Connector 76">
            <a:extLst>
              <a:ext uri="{FF2B5EF4-FFF2-40B4-BE49-F238E27FC236}">
                <a16:creationId xmlns:a16="http://schemas.microsoft.com/office/drawing/2014/main" id="{9179F052-D8C7-44A1-B71E-22AD673CD8D3}"/>
              </a:ext>
            </a:extLst>
          </p:cNvPr>
          <p:cNvCxnSpPr>
            <a:cxnSpLocks/>
          </p:cNvCxnSpPr>
          <p:nvPr/>
        </p:nvCxnSpPr>
        <p:spPr>
          <a:xfrm flipH="1" flipV="1">
            <a:off x="1333907" y="4345765"/>
            <a:ext cx="426278" cy="1"/>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79" name="Straight Arrow Connector 78">
            <a:extLst>
              <a:ext uri="{FF2B5EF4-FFF2-40B4-BE49-F238E27FC236}">
                <a16:creationId xmlns:a16="http://schemas.microsoft.com/office/drawing/2014/main" id="{C284AA9A-969C-435E-B3DA-FB9AFE6BDFD8}"/>
              </a:ext>
            </a:extLst>
          </p:cNvPr>
          <p:cNvCxnSpPr>
            <a:cxnSpLocks/>
          </p:cNvCxnSpPr>
          <p:nvPr/>
        </p:nvCxnSpPr>
        <p:spPr>
          <a:xfrm flipH="1">
            <a:off x="1757055" y="4345765"/>
            <a:ext cx="6260" cy="410311"/>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86" name="Straight Arrow Connector 85">
            <a:extLst>
              <a:ext uri="{FF2B5EF4-FFF2-40B4-BE49-F238E27FC236}">
                <a16:creationId xmlns:a16="http://schemas.microsoft.com/office/drawing/2014/main" id="{39D5CB37-7356-47ED-B2BE-2701258425FE}"/>
              </a:ext>
            </a:extLst>
          </p:cNvPr>
          <p:cNvCxnSpPr>
            <a:cxnSpLocks/>
          </p:cNvCxnSpPr>
          <p:nvPr/>
        </p:nvCxnSpPr>
        <p:spPr>
          <a:xfrm flipV="1">
            <a:off x="2471390" y="2783268"/>
            <a:ext cx="0" cy="496088"/>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88" name="Straight Arrow Connector 87">
            <a:extLst>
              <a:ext uri="{FF2B5EF4-FFF2-40B4-BE49-F238E27FC236}">
                <a16:creationId xmlns:a16="http://schemas.microsoft.com/office/drawing/2014/main" id="{7C2E06BD-6FC7-4877-90B6-A15C82E7A918}"/>
              </a:ext>
            </a:extLst>
          </p:cNvPr>
          <p:cNvCxnSpPr>
            <a:cxnSpLocks/>
          </p:cNvCxnSpPr>
          <p:nvPr/>
        </p:nvCxnSpPr>
        <p:spPr>
          <a:xfrm>
            <a:off x="3969256" y="3322612"/>
            <a:ext cx="7846" cy="56274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92" name="Straight Arrow Connector 91">
            <a:extLst>
              <a:ext uri="{FF2B5EF4-FFF2-40B4-BE49-F238E27FC236}">
                <a16:creationId xmlns:a16="http://schemas.microsoft.com/office/drawing/2014/main" id="{9092A8E5-47B6-4E48-82DF-E3FC7445AE95}"/>
              </a:ext>
            </a:extLst>
          </p:cNvPr>
          <p:cNvCxnSpPr/>
          <p:nvPr/>
        </p:nvCxnSpPr>
        <p:spPr>
          <a:xfrm flipH="1">
            <a:off x="4012487" y="3300008"/>
            <a:ext cx="547662" cy="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95" name="Straight Arrow Connector 94">
            <a:extLst>
              <a:ext uri="{FF2B5EF4-FFF2-40B4-BE49-F238E27FC236}">
                <a16:creationId xmlns:a16="http://schemas.microsoft.com/office/drawing/2014/main" id="{00839F84-9115-4048-AF66-88A9A6108041}"/>
              </a:ext>
            </a:extLst>
          </p:cNvPr>
          <p:cNvCxnSpPr>
            <a:endCxn id="34" idx="2"/>
          </p:cNvCxnSpPr>
          <p:nvPr/>
        </p:nvCxnSpPr>
        <p:spPr>
          <a:xfrm flipV="1">
            <a:off x="5299506" y="5491834"/>
            <a:ext cx="0" cy="547607"/>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77" name="Straight Connector 176">
            <a:extLst>
              <a:ext uri="{FF2B5EF4-FFF2-40B4-BE49-F238E27FC236}">
                <a16:creationId xmlns:a16="http://schemas.microsoft.com/office/drawing/2014/main" id="{1DB455C2-0598-49F7-A5D7-38B5D24C7B35}"/>
              </a:ext>
            </a:extLst>
          </p:cNvPr>
          <p:cNvCxnSpPr/>
          <p:nvPr/>
        </p:nvCxnSpPr>
        <p:spPr>
          <a:xfrm>
            <a:off x="1555350" y="3614257"/>
            <a:ext cx="1098766" cy="630819"/>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90" name="TextBox 189">
            <a:extLst>
              <a:ext uri="{FF2B5EF4-FFF2-40B4-BE49-F238E27FC236}">
                <a16:creationId xmlns:a16="http://schemas.microsoft.com/office/drawing/2014/main" id="{4FB523BA-36C8-4AAD-BD8E-AF224FC65F84}"/>
              </a:ext>
            </a:extLst>
          </p:cNvPr>
          <p:cNvSpPr txBox="1"/>
          <p:nvPr/>
        </p:nvSpPr>
        <p:spPr>
          <a:xfrm>
            <a:off x="1258123" y="3429591"/>
            <a:ext cx="317716" cy="369332"/>
          </a:xfrm>
          <a:prstGeom prst="rect">
            <a:avLst/>
          </a:prstGeom>
          <a:noFill/>
        </p:spPr>
        <p:txBody>
          <a:bodyPr wrap="none" rtlCol="0">
            <a:spAutoFit/>
          </a:bodyPr>
          <a:lstStyle/>
          <a:p>
            <a:r>
              <a:rPr lang="en-US" dirty="0"/>
              <a:t>A</a:t>
            </a:r>
          </a:p>
        </p:txBody>
      </p:sp>
      <p:sp>
        <p:nvSpPr>
          <p:cNvPr id="191" name="TextBox 190">
            <a:extLst>
              <a:ext uri="{FF2B5EF4-FFF2-40B4-BE49-F238E27FC236}">
                <a16:creationId xmlns:a16="http://schemas.microsoft.com/office/drawing/2014/main" id="{2EC00DF7-E7B7-4AD4-8D2B-5A38D2AFA820}"/>
              </a:ext>
            </a:extLst>
          </p:cNvPr>
          <p:cNvSpPr txBox="1"/>
          <p:nvPr/>
        </p:nvSpPr>
        <p:spPr>
          <a:xfrm>
            <a:off x="2620501" y="4152764"/>
            <a:ext cx="317716" cy="369332"/>
          </a:xfrm>
          <a:prstGeom prst="rect">
            <a:avLst/>
          </a:prstGeom>
          <a:noFill/>
        </p:spPr>
        <p:txBody>
          <a:bodyPr wrap="none" rtlCol="0">
            <a:spAutoFit/>
          </a:bodyPr>
          <a:lstStyle/>
          <a:p>
            <a:r>
              <a:rPr lang="en-US" dirty="0"/>
              <a:t>A</a:t>
            </a:r>
          </a:p>
        </p:txBody>
      </p:sp>
      <p:cxnSp>
        <p:nvCxnSpPr>
          <p:cNvPr id="78" name="Straight Connector 77">
            <a:extLst>
              <a:ext uri="{FF2B5EF4-FFF2-40B4-BE49-F238E27FC236}">
                <a16:creationId xmlns:a16="http://schemas.microsoft.com/office/drawing/2014/main" id="{F8364949-74BC-4F56-83CC-6DB807E70FA1}"/>
              </a:ext>
            </a:extLst>
          </p:cNvPr>
          <p:cNvCxnSpPr/>
          <p:nvPr/>
        </p:nvCxnSpPr>
        <p:spPr>
          <a:xfrm>
            <a:off x="9425845" y="3967460"/>
            <a:ext cx="1098766" cy="630819"/>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80" name="TextBox 79">
            <a:extLst>
              <a:ext uri="{FF2B5EF4-FFF2-40B4-BE49-F238E27FC236}">
                <a16:creationId xmlns:a16="http://schemas.microsoft.com/office/drawing/2014/main" id="{F53116B9-39FF-416F-86F6-D60D90DF2D06}"/>
              </a:ext>
            </a:extLst>
          </p:cNvPr>
          <p:cNvSpPr txBox="1"/>
          <p:nvPr/>
        </p:nvSpPr>
        <p:spPr>
          <a:xfrm>
            <a:off x="9177356" y="3961447"/>
            <a:ext cx="317716" cy="369332"/>
          </a:xfrm>
          <a:prstGeom prst="rect">
            <a:avLst/>
          </a:prstGeom>
          <a:noFill/>
        </p:spPr>
        <p:txBody>
          <a:bodyPr wrap="none" rtlCol="0">
            <a:spAutoFit/>
          </a:bodyPr>
          <a:lstStyle/>
          <a:p>
            <a:r>
              <a:rPr lang="en-US" dirty="0"/>
              <a:t>A</a:t>
            </a:r>
          </a:p>
        </p:txBody>
      </p:sp>
      <p:sp>
        <p:nvSpPr>
          <p:cNvPr id="81" name="TextBox 80">
            <a:extLst>
              <a:ext uri="{FF2B5EF4-FFF2-40B4-BE49-F238E27FC236}">
                <a16:creationId xmlns:a16="http://schemas.microsoft.com/office/drawing/2014/main" id="{D9688770-8812-4117-B664-AB3219B836B0}"/>
              </a:ext>
            </a:extLst>
          </p:cNvPr>
          <p:cNvSpPr txBox="1"/>
          <p:nvPr/>
        </p:nvSpPr>
        <p:spPr>
          <a:xfrm>
            <a:off x="10329794" y="4598114"/>
            <a:ext cx="317716" cy="369332"/>
          </a:xfrm>
          <a:prstGeom prst="rect">
            <a:avLst/>
          </a:prstGeom>
          <a:noFill/>
        </p:spPr>
        <p:txBody>
          <a:bodyPr wrap="none" rtlCol="0">
            <a:spAutoFit/>
          </a:bodyPr>
          <a:lstStyle/>
          <a:p>
            <a:r>
              <a:rPr lang="en-US" dirty="0"/>
              <a:t>A</a:t>
            </a:r>
          </a:p>
        </p:txBody>
      </p:sp>
      <p:sp>
        <p:nvSpPr>
          <p:cNvPr id="193" name="TextBox 192">
            <a:extLst>
              <a:ext uri="{FF2B5EF4-FFF2-40B4-BE49-F238E27FC236}">
                <a16:creationId xmlns:a16="http://schemas.microsoft.com/office/drawing/2014/main" id="{4EDA936B-36E4-49DD-9B8D-F77C0EFC1749}"/>
              </a:ext>
            </a:extLst>
          </p:cNvPr>
          <p:cNvSpPr txBox="1"/>
          <p:nvPr/>
        </p:nvSpPr>
        <p:spPr>
          <a:xfrm>
            <a:off x="785308" y="818559"/>
            <a:ext cx="5524887" cy="1477328"/>
          </a:xfrm>
          <a:prstGeom prst="rect">
            <a:avLst/>
          </a:prstGeom>
          <a:noFill/>
        </p:spPr>
        <p:txBody>
          <a:bodyPr wrap="square" rtlCol="0">
            <a:spAutoFit/>
          </a:bodyPr>
          <a:lstStyle/>
          <a:p>
            <a:r>
              <a:rPr lang="en-US" dirty="0"/>
              <a:t>We have examined structures such as the frame shown here where we break the structure apart at the pins  and solve for the unknown forces, as shown in red below (assuming, of course, we also knew all the appropriate dimensions).</a:t>
            </a:r>
          </a:p>
        </p:txBody>
      </p:sp>
      <p:sp>
        <p:nvSpPr>
          <p:cNvPr id="194" name="TextBox 193">
            <a:extLst>
              <a:ext uri="{FF2B5EF4-FFF2-40B4-BE49-F238E27FC236}">
                <a16:creationId xmlns:a16="http://schemas.microsoft.com/office/drawing/2014/main" id="{1B994FBC-2597-4C0C-8DCB-452F0895904B}"/>
              </a:ext>
            </a:extLst>
          </p:cNvPr>
          <p:cNvSpPr txBox="1"/>
          <p:nvPr/>
        </p:nvSpPr>
        <p:spPr>
          <a:xfrm>
            <a:off x="5605655" y="3761880"/>
            <a:ext cx="3541675" cy="923330"/>
          </a:xfrm>
          <a:prstGeom prst="rect">
            <a:avLst/>
          </a:prstGeom>
          <a:noFill/>
        </p:spPr>
        <p:txBody>
          <a:bodyPr wrap="none" rtlCol="0">
            <a:spAutoFit/>
          </a:bodyPr>
          <a:lstStyle/>
          <a:p>
            <a:r>
              <a:rPr lang="en-US" dirty="0"/>
              <a:t>However, we also have internal</a:t>
            </a:r>
          </a:p>
          <a:p>
            <a:r>
              <a:rPr lang="en-US" dirty="0"/>
              <a:t>forces/moments acting throughout</a:t>
            </a:r>
          </a:p>
          <a:p>
            <a:r>
              <a:rPr lang="en-US" dirty="0"/>
              <a:t>all the parts  </a:t>
            </a:r>
          </a:p>
        </p:txBody>
      </p:sp>
      <p:sp>
        <p:nvSpPr>
          <p:cNvPr id="2" name="Rectangle 1">
            <a:extLst>
              <a:ext uri="{FF2B5EF4-FFF2-40B4-BE49-F238E27FC236}">
                <a16:creationId xmlns:a16="http://schemas.microsoft.com/office/drawing/2014/main" id="{14C7826D-7B23-4BE1-8D80-307DA8908019}"/>
              </a:ext>
            </a:extLst>
          </p:cNvPr>
          <p:cNvSpPr/>
          <p:nvPr/>
        </p:nvSpPr>
        <p:spPr>
          <a:xfrm rot="1909454">
            <a:off x="7275688" y="552007"/>
            <a:ext cx="85725" cy="25050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D0F243FA-F2EF-4E36-B4DD-3A62E7AD5500}"/>
              </a:ext>
            </a:extLst>
          </p:cNvPr>
          <p:cNvSpPr/>
          <p:nvPr/>
        </p:nvSpPr>
        <p:spPr>
          <a:xfrm rot="19690546" flipH="1">
            <a:off x="8552039" y="552007"/>
            <a:ext cx="85725" cy="25050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Isosceles Triangle 3">
            <a:extLst>
              <a:ext uri="{FF2B5EF4-FFF2-40B4-BE49-F238E27FC236}">
                <a16:creationId xmlns:a16="http://schemas.microsoft.com/office/drawing/2014/main" id="{A9C24FEB-B919-4E3E-B3A0-A4240D7936B1}"/>
              </a:ext>
            </a:extLst>
          </p:cNvPr>
          <p:cNvSpPr/>
          <p:nvPr/>
        </p:nvSpPr>
        <p:spPr>
          <a:xfrm>
            <a:off x="6574024" y="2875218"/>
            <a:ext cx="168264" cy="151391"/>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3A1FEC6-6855-4C28-B7D3-A812CF115779}"/>
              </a:ext>
            </a:extLst>
          </p:cNvPr>
          <p:cNvSpPr/>
          <p:nvPr/>
        </p:nvSpPr>
        <p:spPr>
          <a:xfrm>
            <a:off x="7180438" y="1895032"/>
            <a:ext cx="1543050"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a:extLst>
              <a:ext uri="{FF2B5EF4-FFF2-40B4-BE49-F238E27FC236}">
                <a16:creationId xmlns:a16="http://schemas.microsoft.com/office/drawing/2014/main" id="{5EA43253-7881-496D-B39E-A307E1DD2192}"/>
              </a:ext>
            </a:extLst>
          </p:cNvPr>
          <p:cNvCxnSpPr/>
          <p:nvPr/>
        </p:nvCxnSpPr>
        <p:spPr>
          <a:xfrm>
            <a:off x="8015452" y="1456882"/>
            <a:ext cx="0" cy="43815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CCCBD4EB-611F-4E04-9D44-57B0E67BF685}"/>
              </a:ext>
            </a:extLst>
          </p:cNvPr>
          <p:cNvCxnSpPr>
            <a:cxnSpLocks/>
          </p:cNvCxnSpPr>
          <p:nvPr/>
        </p:nvCxnSpPr>
        <p:spPr>
          <a:xfrm>
            <a:off x="8532987" y="963466"/>
            <a:ext cx="200027" cy="339577"/>
          </a:xfrm>
          <a:prstGeom prst="line">
            <a:avLst/>
          </a:prstGeom>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3E8B91FB-E3AC-4CB6-A477-B2554CEF4FBC}"/>
              </a:ext>
            </a:extLst>
          </p:cNvPr>
          <p:cNvCxnSpPr/>
          <p:nvPr/>
        </p:nvCxnSpPr>
        <p:spPr>
          <a:xfrm flipH="1">
            <a:off x="8228188" y="963466"/>
            <a:ext cx="304799" cy="1714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4E523557-DCE8-4CD5-B743-8C2CA1180483}"/>
              </a:ext>
            </a:extLst>
          </p:cNvPr>
          <p:cNvCxnSpPr/>
          <p:nvPr/>
        </p:nvCxnSpPr>
        <p:spPr>
          <a:xfrm flipH="1">
            <a:off x="8320251" y="1131593"/>
            <a:ext cx="304799" cy="1714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F86D4C4F-4054-452A-8029-B4D2D98ACEC3}"/>
              </a:ext>
            </a:extLst>
          </p:cNvPr>
          <p:cNvCxnSpPr/>
          <p:nvPr/>
        </p:nvCxnSpPr>
        <p:spPr>
          <a:xfrm flipH="1">
            <a:off x="8434553" y="1285432"/>
            <a:ext cx="304799" cy="1714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41DD3900-C3B2-489E-992E-FF225DB6C0D0}"/>
              </a:ext>
            </a:extLst>
          </p:cNvPr>
          <p:cNvCxnSpPr>
            <a:cxnSpLocks/>
          </p:cNvCxnSpPr>
          <p:nvPr/>
        </p:nvCxnSpPr>
        <p:spPr>
          <a:xfrm flipV="1">
            <a:off x="7287528" y="779151"/>
            <a:ext cx="609820" cy="1130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2" name="Oval 21">
            <a:extLst>
              <a:ext uri="{FF2B5EF4-FFF2-40B4-BE49-F238E27FC236}">
                <a16:creationId xmlns:a16="http://schemas.microsoft.com/office/drawing/2014/main" id="{8DA3345A-1B54-4DC1-8E46-A9B6EE3EA1B1}"/>
              </a:ext>
            </a:extLst>
          </p:cNvPr>
          <p:cNvSpPr/>
          <p:nvPr/>
        </p:nvSpPr>
        <p:spPr>
          <a:xfrm>
            <a:off x="6621649" y="2831267"/>
            <a:ext cx="78258" cy="7825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F79FFF1D-B6A2-41A2-B189-894FE588A58F}"/>
              </a:ext>
            </a:extLst>
          </p:cNvPr>
          <p:cNvSpPr/>
          <p:nvPr/>
        </p:nvSpPr>
        <p:spPr>
          <a:xfrm>
            <a:off x="7202757" y="1893266"/>
            <a:ext cx="78258" cy="7825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88BCC061-1A2C-45B7-B6A2-0CC14DC133FD}"/>
              </a:ext>
            </a:extLst>
          </p:cNvPr>
          <p:cNvSpPr/>
          <p:nvPr/>
        </p:nvSpPr>
        <p:spPr>
          <a:xfrm>
            <a:off x="8632437" y="1902499"/>
            <a:ext cx="78258" cy="7825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A68433B0-FE7D-4D5D-A1D2-842C7725043F}"/>
              </a:ext>
            </a:extLst>
          </p:cNvPr>
          <p:cNvSpPr/>
          <p:nvPr/>
        </p:nvSpPr>
        <p:spPr>
          <a:xfrm>
            <a:off x="7928370" y="740301"/>
            <a:ext cx="78258" cy="7825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BF9506E3-78CF-40E0-8543-0C38F1F9669C}"/>
              </a:ext>
            </a:extLst>
          </p:cNvPr>
          <p:cNvSpPr/>
          <p:nvPr/>
        </p:nvSpPr>
        <p:spPr>
          <a:xfrm>
            <a:off x="6310316" y="3034814"/>
            <a:ext cx="947352" cy="82507"/>
          </a:xfrm>
          <a:custGeom>
            <a:avLst/>
            <a:gdLst>
              <a:gd name="connsiteX0" fmla="*/ 0 w 947352"/>
              <a:gd name="connsiteY0" fmla="*/ 4248 h 82507"/>
              <a:gd name="connsiteX1" fmla="*/ 20595 w 947352"/>
              <a:gd name="connsiteY1" fmla="*/ 12486 h 82507"/>
              <a:gd name="connsiteX2" fmla="*/ 57665 w 947352"/>
              <a:gd name="connsiteY2" fmla="*/ 24842 h 82507"/>
              <a:gd name="connsiteX3" fmla="*/ 78260 w 947352"/>
              <a:gd name="connsiteY3" fmla="*/ 33080 h 82507"/>
              <a:gd name="connsiteX4" fmla="*/ 94736 w 947352"/>
              <a:gd name="connsiteY4" fmla="*/ 45437 h 82507"/>
              <a:gd name="connsiteX5" fmla="*/ 111211 w 947352"/>
              <a:gd name="connsiteY5" fmla="*/ 49556 h 82507"/>
              <a:gd name="connsiteX6" fmla="*/ 140044 w 947352"/>
              <a:gd name="connsiteY6" fmla="*/ 57794 h 82507"/>
              <a:gd name="connsiteX7" fmla="*/ 292444 w 947352"/>
              <a:gd name="connsiteY7" fmla="*/ 82507 h 82507"/>
              <a:gd name="connsiteX8" fmla="*/ 383060 w 947352"/>
              <a:gd name="connsiteY8" fmla="*/ 78388 h 82507"/>
              <a:gd name="connsiteX9" fmla="*/ 621957 w 947352"/>
              <a:gd name="connsiteY9" fmla="*/ 74269 h 82507"/>
              <a:gd name="connsiteX10" fmla="*/ 646671 w 947352"/>
              <a:gd name="connsiteY10" fmla="*/ 70150 h 82507"/>
              <a:gd name="connsiteX11" fmla="*/ 819665 w 947352"/>
              <a:gd name="connsiteY11" fmla="*/ 57794 h 82507"/>
              <a:gd name="connsiteX12" fmla="*/ 836141 w 947352"/>
              <a:gd name="connsiteY12" fmla="*/ 49556 h 82507"/>
              <a:gd name="connsiteX13" fmla="*/ 848498 w 947352"/>
              <a:gd name="connsiteY13" fmla="*/ 45437 h 82507"/>
              <a:gd name="connsiteX14" fmla="*/ 860854 w 947352"/>
              <a:gd name="connsiteY14" fmla="*/ 37199 h 82507"/>
              <a:gd name="connsiteX15" fmla="*/ 873211 w 947352"/>
              <a:gd name="connsiteY15" fmla="*/ 33080 h 82507"/>
              <a:gd name="connsiteX16" fmla="*/ 893806 w 947352"/>
              <a:gd name="connsiteY16" fmla="*/ 24842 h 82507"/>
              <a:gd name="connsiteX17" fmla="*/ 930876 w 947352"/>
              <a:gd name="connsiteY17" fmla="*/ 12486 h 82507"/>
              <a:gd name="connsiteX18" fmla="*/ 947352 w 947352"/>
              <a:gd name="connsiteY18" fmla="*/ 129 h 82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47352" h="82507">
                <a:moveTo>
                  <a:pt x="0" y="4248"/>
                </a:moveTo>
                <a:cubicBezTo>
                  <a:pt x="6865" y="6994"/>
                  <a:pt x="13632" y="9999"/>
                  <a:pt x="20595" y="12486"/>
                </a:cubicBezTo>
                <a:cubicBezTo>
                  <a:pt x="32861" y="16867"/>
                  <a:pt x="45572" y="20005"/>
                  <a:pt x="57665" y="24842"/>
                </a:cubicBezTo>
                <a:cubicBezTo>
                  <a:pt x="64530" y="27588"/>
                  <a:pt x="71797" y="29489"/>
                  <a:pt x="78260" y="33080"/>
                </a:cubicBezTo>
                <a:cubicBezTo>
                  <a:pt x="84261" y="36414"/>
                  <a:pt x="88596" y="42367"/>
                  <a:pt x="94736" y="45437"/>
                </a:cubicBezTo>
                <a:cubicBezTo>
                  <a:pt x="99799" y="47969"/>
                  <a:pt x="105750" y="48067"/>
                  <a:pt x="111211" y="49556"/>
                </a:cubicBezTo>
                <a:cubicBezTo>
                  <a:pt x="120854" y="52186"/>
                  <a:pt x="130324" y="55461"/>
                  <a:pt x="140044" y="57794"/>
                </a:cubicBezTo>
                <a:cubicBezTo>
                  <a:pt x="226627" y="78573"/>
                  <a:pt x="202646" y="73054"/>
                  <a:pt x="292444" y="82507"/>
                </a:cubicBezTo>
                <a:cubicBezTo>
                  <a:pt x="322649" y="81134"/>
                  <a:pt x="352833" y="79144"/>
                  <a:pt x="383060" y="78388"/>
                </a:cubicBezTo>
                <a:lnTo>
                  <a:pt x="621957" y="74269"/>
                </a:lnTo>
                <a:cubicBezTo>
                  <a:pt x="630305" y="74008"/>
                  <a:pt x="638348" y="70844"/>
                  <a:pt x="646671" y="70150"/>
                </a:cubicBezTo>
                <a:cubicBezTo>
                  <a:pt x="704283" y="65349"/>
                  <a:pt x="819665" y="57794"/>
                  <a:pt x="819665" y="57794"/>
                </a:cubicBezTo>
                <a:cubicBezTo>
                  <a:pt x="825157" y="55048"/>
                  <a:pt x="830497" y="51975"/>
                  <a:pt x="836141" y="49556"/>
                </a:cubicBezTo>
                <a:cubicBezTo>
                  <a:pt x="840132" y="47846"/>
                  <a:pt x="844615" y="47379"/>
                  <a:pt x="848498" y="45437"/>
                </a:cubicBezTo>
                <a:cubicBezTo>
                  <a:pt x="852926" y="43223"/>
                  <a:pt x="856426" y="39413"/>
                  <a:pt x="860854" y="37199"/>
                </a:cubicBezTo>
                <a:cubicBezTo>
                  <a:pt x="864737" y="35257"/>
                  <a:pt x="869146" y="34605"/>
                  <a:pt x="873211" y="33080"/>
                </a:cubicBezTo>
                <a:cubicBezTo>
                  <a:pt x="880134" y="30484"/>
                  <a:pt x="886792" y="27180"/>
                  <a:pt x="893806" y="24842"/>
                </a:cubicBezTo>
                <a:cubicBezTo>
                  <a:pt x="947037" y="7098"/>
                  <a:pt x="866385" y="38279"/>
                  <a:pt x="930876" y="12486"/>
                </a:cubicBezTo>
                <a:cubicBezTo>
                  <a:pt x="940637" y="-2156"/>
                  <a:pt x="934164" y="129"/>
                  <a:pt x="947352" y="129"/>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929925BB-6EB8-43BF-B566-B8B40E5F380E}"/>
              </a:ext>
            </a:extLst>
          </p:cNvPr>
          <p:cNvCxnSpPr/>
          <p:nvPr/>
        </p:nvCxnSpPr>
        <p:spPr>
          <a:xfrm>
            <a:off x="6275563" y="3036254"/>
            <a:ext cx="1042987" cy="0"/>
          </a:xfrm>
          <a:prstGeom prst="line">
            <a:avLst/>
          </a:prstGeom>
        </p:spPr>
        <p:style>
          <a:lnRef idx="1">
            <a:schemeClr val="dk1"/>
          </a:lnRef>
          <a:fillRef idx="0">
            <a:schemeClr val="dk1"/>
          </a:fillRef>
          <a:effectRef idx="0">
            <a:schemeClr val="dk1"/>
          </a:effectRef>
          <a:fontRef idx="minor">
            <a:schemeClr val="tx1"/>
          </a:fontRef>
        </p:style>
      </p:cxnSp>
      <p:sp>
        <p:nvSpPr>
          <p:cNvPr id="30" name="TextBox 29">
            <a:extLst>
              <a:ext uri="{FF2B5EF4-FFF2-40B4-BE49-F238E27FC236}">
                <a16:creationId xmlns:a16="http://schemas.microsoft.com/office/drawing/2014/main" id="{41D3F45C-BC4C-4E93-B6EB-30035A62FEDE}"/>
              </a:ext>
            </a:extLst>
          </p:cNvPr>
          <p:cNvSpPr txBox="1"/>
          <p:nvPr/>
        </p:nvSpPr>
        <p:spPr>
          <a:xfrm>
            <a:off x="7017631" y="309230"/>
            <a:ext cx="763351" cy="369332"/>
          </a:xfrm>
          <a:prstGeom prst="rect">
            <a:avLst/>
          </a:prstGeom>
          <a:noFill/>
        </p:spPr>
        <p:txBody>
          <a:bodyPr wrap="none" rtlCol="0">
            <a:spAutoFit/>
          </a:bodyPr>
          <a:lstStyle/>
          <a:p>
            <a:r>
              <a:rPr lang="en-US" dirty="0"/>
              <a:t>100 </a:t>
            </a:r>
            <a:r>
              <a:rPr lang="en-US" dirty="0" err="1"/>
              <a:t>lb</a:t>
            </a:r>
            <a:endParaRPr lang="en-US" dirty="0"/>
          </a:p>
        </p:txBody>
      </p:sp>
      <p:sp>
        <p:nvSpPr>
          <p:cNvPr id="31" name="TextBox 30">
            <a:extLst>
              <a:ext uri="{FF2B5EF4-FFF2-40B4-BE49-F238E27FC236}">
                <a16:creationId xmlns:a16="http://schemas.microsoft.com/office/drawing/2014/main" id="{493C4B10-F28C-4CF5-A108-6B07731EFE89}"/>
              </a:ext>
            </a:extLst>
          </p:cNvPr>
          <p:cNvSpPr txBox="1"/>
          <p:nvPr/>
        </p:nvSpPr>
        <p:spPr>
          <a:xfrm>
            <a:off x="7634019" y="1121959"/>
            <a:ext cx="646331" cy="369332"/>
          </a:xfrm>
          <a:prstGeom prst="rect">
            <a:avLst/>
          </a:prstGeom>
          <a:noFill/>
        </p:spPr>
        <p:txBody>
          <a:bodyPr wrap="none" rtlCol="0">
            <a:spAutoFit/>
          </a:bodyPr>
          <a:lstStyle/>
          <a:p>
            <a:r>
              <a:rPr lang="en-US" dirty="0"/>
              <a:t>25 </a:t>
            </a:r>
            <a:r>
              <a:rPr lang="en-US" dirty="0" err="1"/>
              <a:t>lb</a:t>
            </a:r>
            <a:endParaRPr lang="en-US" dirty="0"/>
          </a:p>
        </p:txBody>
      </p:sp>
      <p:sp>
        <p:nvSpPr>
          <p:cNvPr id="32" name="TextBox 31">
            <a:extLst>
              <a:ext uri="{FF2B5EF4-FFF2-40B4-BE49-F238E27FC236}">
                <a16:creationId xmlns:a16="http://schemas.microsoft.com/office/drawing/2014/main" id="{B4DE1218-2F98-4242-ABEA-8A0CA115C0D4}"/>
              </a:ext>
            </a:extLst>
          </p:cNvPr>
          <p:cNvSpPr txBox="1"/>
          <p:nvPr/>
        </p:nvSpPr>
        <p:spPr>
          <a:xfrm>
            <a:off x="8676942" y="847282"/>
            <a:ext cx="926315" cy="369332"/>
          </a:xfrm>
          <a:prstGeom prst="rect">
            <a:avLst/>
          </a:prstGeom>
          <a:noFill/>
        </p:spPr>
        <p:txBody>
          <a:bodyPr wrap="square" rtlCol="0">
            <a:spAutoFit/>
          </a:bodyPr>
          <a:lstStyle/>
          <a:p>
            <a:r>
              <a:rPr lang="en-US" dirty="0"/>
              <a:t>15 </a:t>
            </a:r>
            <a:r>
              <a:rPr lang="en-US" dirty="0" err="1"/>
              <a:t>lb</a:t>
            </a:r>
            <a:r>
              <a:rPr lang="en-US" dirty="0"/>
              <a:t>/ft</a:t>
            </a:r>
          </a:p>
        </p:txBody>
      </p:sp>
      <p:sp>
        <p:nvSpPr>
          <p:cNvPr id="7" name="TextBox 6">
            <a:extLst>
              <a:ext uri="{FF2B5EF4-FFF2-40B4-BE49-F238E27FC236}">
                <a16:creationId xmlns:a16="http://schemas.microsoft.com/office/drawing/2014/main" id="{9A6A60FF-4304-4383-8BC6-884CB60F6B86}"/>
              </a:ext>
            </a:extLst>
          </p:cNvPr>
          <p:cNvSpPr txBox="1"/>
          <p:nvPr/>
        </p:nvSpPr>
        <p:spPr>
          <a:xfrm>
            <a:off x="860813" y="6364995"/>
            <a:ext cx="11220636" cy="369332"/>
          </a:xfrm>
          <a:prstGeom prst="rect">
            <a:avLst/>
          </a:prstGeom>
          <a:noFill/>
        </p:spPr>
        <p:txBody>
          <a:bodyPr wrap="none" rtlCol="0">
            <a:spAutoFit/>
          </a:bodyPr>
          <a:lstStyle/>
          <a:p>
            <a:r>
              <a:rPr lang="en-US" dirty="0"/>
              <a:t>This is a statically determinate structure so we can solve for any of these forces or moments throughout the structure </a:t>
            </a:r>
          </a:p>
        </p:txBody>
      </p:sp>
      <p:grpSp>
        <p:nvGrpSpPr>
          <p:cNvPr id="13" name="Group 12">
            <a:extLst>
              <a:ext uri="{FF2B5EF4-FFF2-40B4-BE49-F238E27FC236}">
                <a16:creationId xmlns:a16="http://schemas.microsoft.com/office/drawing/2014/main" id="{3C99859A-9B16-AC3A-3737-1AE373C2E04C}"/>
              </a:ext>
            </a:extLst>
          </p:cNvPr>
          <p:cNvGrpSpPr/>
          <p:nvPr/>
        </p:nvGrpSpPr>
        <p:grpSpPr>
          <a:xfrm>
            <a:off x="8787845" y="2796291"/>
            <a:ext cx="847108" cy="341989"/>
            <a:chOff x="6303720" y="3434507"/>
            <a:chExt cx="847108" cy="341989"/>
          </a:xfrm>
        </p:grpSpPr>
        <p:cxnSp>
          <p:nvCxnSpPr>
            <p:cNvPr id="15" name="Straight Connector 14">
              <a:extLst>
                <a:ext uri="{FF2B5EF4-FFF2-40B4-BE49-F238E27FC236}">
                  <a16:creationId xmlns:a16="http://schemas.microsoft.com/office/drawing/2014/main" id="{8DFCD515-EDED-E1AD-6BFF-D5C0FAFD843F}"/>
                </a:ext>
              </a:extLst>
            </p:cNvPr>
            <p:cNvCxnSpPr>
              <a:cxnSpLocks/>
            </p:cNvCxnSpPr>
            <p:nvPr/>
          </p:nvCxnSpPr>
          <p:spPr>
            <a:xfrm>
              <a:off x="6303720" y="3710879"/>
              <a:ext cx="847108" cy="0"/>
            </a:xfrm>
            <a:prstGeom prst="line">
              <a:avLst/>
            </a:prstGeom>
          </p:spPr>
          <p:style>
            <a:lnRef idx="1">
              <a:schemeClr val="dk1"/>
            </a:lnRef>
            <a:fillRef idx="0">
              <a:schemeClr val="dk1"/>
            </a:fillRef>
            <a:effectRef idx="0">
              <a:schemeClr val="dk1"/>
            </a:effectRef>
            <a:fontRef idx="minor">
              <a:schemeClr val="tx1"/>
            </a:fontRef>
          </p:style>
        </p:cxnSp>
        <p:grpSp>
          <p:nvGrpSpPr>
            <p:cNvPr id="19" name="Group 18">
              <a:extLst>
                <a:ext uri="{FF2B5EF4-FFF2-40B4-BE49-F238E27FC236}">
                  <a16:creationId xmlns:a16="http://schemas.microsoft.com/office/drawing/2014/main" id="{345A86BD-2DE1-6B1D-D4B4-A2D7A67692F3}"/>
                </a:ext>
              </a:extLst>
            </p:cNvPr>
            <p:cNvGrpSpPr/>
            <p:nvPr/>
          </p:nvGrpSpPr>
          <p:grpSpPr>
            <a:xfrm>
              <a:off x="6673174" y="3434507"/>
              <a:ext cx="171417" cy="276372"/>
              <a:chOff x="3130776" y="4423245"/>
              <a:chExt cx="171417" cy="276372"/>
            </a:xfrm>
          </p:grpSpPr>
          <p:sp>
            <p:nvSpPr>
              <p:cNvPr id="26" name="Isosceles Triangle 25">
                <a:extLst>
                  <a:ext uri="{FF2B5EF4-FFF2-40B4-BE49-F238E27FC236}">
                    <a16:creationId xmlns:a16="http://schemas.microsoft.com/office/drawing/2014/main" id="{58E5B0ED-64B8-C638-2983-6CF20469C94A}"/>
                  </a:ext>
                </a:extLst>
              </p:cNvPr>
              <p:cNvSpPr/>
              <p:nvPr/>
            </p:nvSpPr>
            <p:spPr>
              <a:xfrm>
                <a:off x="3132702" y="4476014"/>
                <a:ext cx="161022" cy="127972"/>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9FEED5DC-E683-E414-7053-97FC7EB27869}"/>
                  </a:ext>
                </a:extLst>
              </p:cNvPr>
              <p:cNvSpPr/>
              <p:nvPr/>
            </p:nvSpPr>
            <p:spPr>
              <a:xfrm>
                <a:off x="3184876" y="4423245"/>
                <a:ext cx="66102" cy="661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A0665852-4C9E-A04E-410B-538E22DA81F3}"/>
                  </a:ext>
                </a:extLst>
              </p:cNvPr>
              <p:cNvSpPr/>
              <p:nvPr/>
            </p:nvSpPr>
            <p:spPr>
              <a:xfrm>
                <a:off x="3216468" y="4613892"/>
                <a:ext cx="85725" cy="8572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414DCA93-C3CF-D48C-13E6-D4D9D52E2461}"/>
                  </a:ext>
                </a:extLst>
              </p:cNvPr>
              <p:cNvSpPr/>
              <p:nvPr/>
            </p:nvSpPr>
            <p:spPr>
              <a:xfrm>
                <a:off x="3130776" y="4613892"/>
                <a:ext cx="85725" cy="8572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Freeform: Shape 20">
              <a:extLst>
                <a:ext uri="{FF2B5EF4-FFF2-40B4-BE49-F238E27FC236}">
                  <a16:creationId xmlns:a16="http://schemas.microsoft.com/office/drawing/2014/main" id="{95E43155-678B-556C-129F-B9D00E3BE673}"/>
                </a:ext>
              </a:extLst>
            </p:cNvPr>
            <p:cNvSpPr/>
            <p:nvPr/>
          </p:nvSpPr>
          <p:spPr>
            <a:xfrm>
              <a:off x="6427558" y="3727858"/>
              <a:ext cx="632942" cy="48638"/>
            </a:xfrm>
            <a:custGeom>
              <a:avLst/>
              <a:gdLst>
                <a:gd name="connsiteX0" fmla="*/ 0 w 632942"/>
                <a:gd name="connsiteY0" fmla="*/ 0 h 48638"/>
                <a:gd name="connsiteX1" fmla="*/ 63230 w 632942"/>
                <a:gd name="connsiteY1" fmla="*/ 34046 h 48638"/>
                <a:gd name="connsiteX2" fmla="*/ 87549 w 632942"/>
                <a:gd name="connsiteY2" fmla="*/ 43774 h 48638"/>
                <a:gd name="connsiteX3" fmla="*/ 170235 w 632942"/>
                <a:gd name="connsiteY3" fmla="*/ 48638 h 48638"/>
                <a:gd name="connsiteX4" fmla="*/ 384243 w 632942"/>
                <a:gd name="connsiteY4" fmla="*/ 43774 h 48638"/>
                <a:gd name="connsiteX5" fmla="*/ 491247 w 632942"/>
                <a:gd name="connsiteY5" fmla="*/ 38910 h 48638"/>
                <a:gd name="connsiteX6" fmla="*/ 520430 w 632942"/>
                <a:gd name="connsiteY6" fmla="*/ 29183 h 48638"/>
                <a:gd name="connsiteX7" fmla="*/ 598252 w 632942"/>
                <a:gd name="connsiteY7" fmla="*/ 19455 h 48638"/>
                <a:gd name="connsiteX8" fmla="*/ 612843 w 632942"/>
                <a:gd name="connsiteY8" fmla="*/ 9727 h 48638"/>
                <a:gd name="connsiteX9" fmla="*/ 632298 w 632942"/>
                <a:gd name="connsiteY9" fmla="*/ 4863 h 48638"/>
                <a:gd name="connsiteX10" fmla="*/ 632298 w 632942"/>
                <a:gd name="connsiteY10" fmla="*/ 0 h 4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2942" h="48638">
                  <a:moveTo>
                    <a:pt x="0" y="0"/>
                  </a:moveTo>
                  <a:cubicBezTo>
                    <a:pt x="28175" y="16904"/>
                    <a:pt x="29024" y="18258"/>
                    <a:pt x="63230" y="34046"/>
                  </a:cubicBezTo>
                  <a:cubicBezTo>
                    <a:pt x="71157" y="37705"/>
                    <a:pt x="78898" y="42594"/>
                    <a:pt x="87549" y="43774"/>
                  </a:cubicBezTo>
                  <a:cubicBezTo>
                    <a:pt x="114905" y="47505"/>
                    <a:pt x="142673" y="47017"/>
                    <a:pt x="170235" y="48638"/>
                  </a:cubicBezTo>
                  <a:lnTo>
                    <a:pt x="384243" y="43774"/>
                  </a:lnTo>
                  <a:cubicBezTo>
                    <a:pt x="419931" y="42692"/>
                    <a:pt x="455745" y="42714"/>
                    <a:pt x="491247" y="38910"/>
                  </a:cubicBezTo>
                  <a:cubicBezTo>
                    <a:pt x="501442" y="37818"/>
                    <a:pt x="510255" y="30455"/>
                    <a:pt x="520430" y="29183"/>
                  </a:cubicBezTo>
                  <a:lnTo>
                    <a:pt x="598252" y="19455"/>
                  </a:lnTo>
                  <a:cubicBezTo>
                    <a:pt x="603116" y="16212"/>
                    <a:pt x="607470" y="12030"/>
                    <a:pt x="612843" y="9727"/>
                  </a:cubicBezTo>
                  <a:cubicBezTo>
                    <a:pt x="618987" y="7094"/>
                    <a:pt x="626319" y="7852"/>
                    <a:pt x="632298" y="4863"/>
                  </a:cubicBezTo>
                  <a:cubicBezTo>
                    <a:pt x="633748" y="4138"/>
                    <a:pt x="632298" y="1621"/>
                    <a:pt x="632298"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078280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E91CF80-CF01-4445-879D-7227E2AEE2AD}"/>
              </a:ext>
            </a:extLst>
          </p:cNvPr>
          <p:cNvSpPr txBox="1"/>
          <p:nvPr/>
        </p:nvSpPr>
        <p:spPr>
          <a:xfrm>
            <a:off x="1343025" y="213201"/>
            <a:ext cx="8839200" cy="646331"/>
          </a:xfrm>
          <a:prstGeom prst="rect">
            <a:avLst/>
          </a:prstGeom>
          <a:noFill/>
        </p:spPr>
        <p:txBody>
          <a:bodyPr wrap="square" rtlCol="0">
            <a:spAutoFit/>
          </a:bodyPr>
          <a:lstStyle/>
          <a:p>
            <a:r>
              <a:rPr lang="en-US" dirty="0"/>
              <a:t>We now are in the position to combine the equilibrium and compatibility equations and solve for the forces</a:t>
            </a:r>
          </a:p>
        </p:txBody>
      </p:sp>
      <p:graphicFrame>
        <p:nvGraphicFramePr>
          <p:cNvPr id="3" name="Object 2">
            <a:extLst>
              <a:ext uri="{FF2B5EF4-FFF2-40B4-BE49-F238E27FC236}">
                <a16:creationId xmlns:a16="http://schemas.microsoft.com/office/drawing/2014/main" id="{1D4A1673-9EF3-439A-A0C4-1502873B2EF9}"/>
              </a:ext>
            </a:extLst>
          </p:cNvPr>
          <p:cNvGraphicFramePr>
            <a:graphicFrameLocks noChangeAspect="1"/>
          </p:cNvGraphicFramePr>
          <p:nvPr>
            <p:extLst>
              <p:ext uri="{D42A27DB-BD31-4B8C-83A1-F6EECF244321}">
                <p14:modId xmlns:p14="http://schemas.microsoft.com/office/powerpoint/2010/main" val="2208331551"/>
              </p:ext>
            </p:extLst>
          </p:nvPr>
        </p:nvGraphicFramePr>
        <p:xfrm>
          <a:off x="2160588" y="914400"/>
          <a:ext cx="1978025" cy="1147763"/>
        </p:xfrm>
        <a:graphic>
          <a:graphicData uri="http://schemas.openxmlformats.org/presentationml/2006/ole">
            <mc:AlternateContent xmlns:mc="http://schemas.openxmlformats.org/markup-compatibility/2006">
              <mc:Choice xmlns:v="urn:schemas-microsoft-com:vml" Requires="v">
                <p:oleObj name="Equation" r:id="rId3" imgW="1269720" imgH="736560" progId="Equation.DSMT4">
                  <p:embed/>
                </p:oleObj>
              </mc:Choice>
              <mc:Fallback>
                <p:oleObj name="Equation" r:id="rId3" imgW="1269720" imgH="736560" progId="Equation.DSMT4">
                  <p:embed/>
                  <p:pic>
                    <p:nvPicPr>
                      <p:cNvPr id="3" name="Object 2">
                        <a:extLst>
                          <a:ext uri="{FF2B5EF4-FFF2-40B4-BE49-F238E27FC236}">
                            <a16:creationId xmlns:a16="http://schemas.microsoft.com/office/drawing/2014/main" id="{850AE109-7E37-4ED4-8DEE-0E5D562DC11A}"/>
                          </a:ext>
                        </a:extLst>
                      </p:cNvPr>
                      <p:cNvPicPr/>
                      <p:nvPr/>
                    </p:nvPicPr>
                    <p:blipFill>
                      <a:blip r:embed="rId4"/>
                      <a:stretch>
                        <a:fillRect/>
                      </a:stretch>
                    </p:blipFill>
                    <p:spPr>
                      <a:xfrm>
                        <a:off x="2160588" y="914400"/>
                        <a:ext cx="1978025" cy="1147763"/>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4BE546A9-8771-41C7-BC5F-5B4EE1DE7023}"/>
              </a:ext>
            </a:extLst>
          </p:cNvPr>
          <p:cNvGraphicFramePr>
            <a:graphicFrameLocks noChangeAspect="1"/>
          </p:cNvGraphicFramePr>
          <p:nvPr>
            <p:extLst>
              <p:ext uri="{D42A27DB-BD31-4B8C-83A1-F6EECF244321}">
                <p14:modId xmlns:p14="http://schemas.microsoft.com/office/powerpoint/2010/main" val="534501603"/>
              </p:ext>
            </p:extLst>
          </p:nvPr>
        </p:nvGraphicFramePr>
        <p:xfrm>
          <a:off x="5572125" y="839788"/>
          <a:ext cx="3835400" cy="1717675"/>
        </p:xfrm>
        <a:graphic>
          <a:graphicData uri="http://schemas.openxmlformats.org/presentationml/2006/ole">
            <mc:AlternateContent xmlns:mc="http://schemas.openxmlformats.org/markup-compatibility/2006">
              <mc:Choice xmlns:v="urn:schemas-microsoft-com:vml" Requires="v">
                <p:oleObj name="Equation" r:id="rId5" imgW="3124080" imgH="1396800" progId="Equation.DSMT4">
                  <p:embed/>
                </p:oleObj>
              </mc:Choice>
              <mc:Fallback>
                <p:oleObj name="Equation" r:id="rId5" imgW="3124080" imgH="1396800" progId="Equation.DSMT4">
                  <p:embed/>
                  <p:pic>
                    <p:nvPicPr>
                      <p:cNvPr id="5" name="Object 4">
                        <a:extLst>
                          <a:ext uri="{FF2B5EF4-FFF2-40B4-BE49-F238E27FC236}">
                            <a16:creationId xmlns:a16="http://schemas.microsoft.com/office/drawing/2014/main" id="{E03C5F0B-A697-4475-A1E7-00E436199133}"/>
                          </a:ext>
                        </a:extLst>
                      </p:cNvPr>
                      <p:cNvPicPr/>
                      <p:nvPr/>
                    </p:nvPicPr>
                    <p:blipFill>
                      <a:blip r:embed="rId6"/>
                      <a:stretch>
                        <a:fillRect/>
                      </a:stretch>
                    </p:blipFill>
                    <p:spPr>
                      <a:xfrm>
                        <a:off x="5572125" y="839788"/>
                        <a:ext cx="3835400" cy="1717675"/>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AF286D33-2CF1-4DDB-A096-553E196B21C0}"/>
              </a:ext>
            </a:extLst>
          </p:cNvPr>
          <p:cNvSpPr txBox="1"/>
          <p:nvPr/>
        </p:nvSpPr>
        <p:spPr>
          <a:xfrm>
            <a:off x="1338178" y="2994597"/>
            <a:ext cx="2492542" cy="369332"/>
          </a:xfrm>
          <a:prstGeom prst="rect">
            <a:avLst/>
          </a:prstGeom>
          <a:noFill/>
        </p:spPr>
        <p:txBody>
          <a:bodyPr wrap="none" rtlCol="0">
            <a:spAutoFit/>
          </a:bodyPr>
          <a:lstStyle/>
          <a:p>
            <a:r>
              <a:rPr lang="en-US" dirty="0"/>
              <a:t>Let’s solve this in </a:t>
            </a:r>
            <a:r>
              <a:rPr lang="en-US" dirty="0" err="1"/>
              <a:t>Matlab</a:t>
            </a:r>
            <a:endParaRPr lang="en-US" dirty="0"/>
          </a:p>
        </p:txBody>
      </p:sp>
      <p:sp>
        <p:nvSpPr>
          <p:cNvPr id="6" name="TextBox 5">
            <a:extLst>
              <a:ext uri="{FF2B5EF4-FFF2-40B4-BE49-F238E27FC236}">
                <a16:creationId xmlns:a16="http://schemas.microsoft.com/office/drawing/2014/main" id="{BED534F0-B677-4139-96FE-885687DC6299}"/>
              </a:ext>
            </a:extLst>
          </p:cNvPr>
          <p:cNvSpPr txBox="1"/>
          <p:nvPr/>
        </p:nvSpPr>
        <p:spPr>
          <a:xfrm>
            <a:off x="1809750" y="3363929"/>
            <a:ext cx="6096000" cy="3416320"/>
          </a:xfrm>
          <a:prstGeom prst="rect">
            <a:avLst/>
          </a:prstGeom>
          <a:noFill/>
        </p:spPr>
        <p:txBody>
          <a:bodyPr wrap="square">
            <a:spAutoFit/>
          </a:bodyPr>
          <a:lstStyle/>
          <a:p>
            <a:r>
              <a:rPr lang="en-US" dirty="0"/>
              <a:t>k = 400;</a:t>
            </a:r>
          </a:p>
          <a:p>
            <a:r>
              <a:rPr lang="en-US" dirty="0"/>
              <a:t>Es = [ 1 -1 0 0 0 0; 0 1 -1 0 0 0; 0 0 1 -1 0 0;</a:t>
            </a:r>
          </a:p>
          <a:p>
            <a:r>
              <a:rPr lang="en-US" dirty="0"/>
              <a:t>0 0 0 1 -1 0; 0 0 0 0 1 -1; 1/k 1/k 1/k 1/k 1/k 1/k];</a:t>
            </a:r>
          </a:p>
          <a:p>
            <a:r>
              <a:rPr lang="fr-FR" dirty="0"/>
              <a:t>Ps = [ 0; 0; 100; 0 ; 0; 0];</a:t>
            </a:r>
          </a:p>
          <a:p>
            <a:r>
              <a:rPr lang="fr-FR" dirty="0"/>
              <a:t>F = Es\Ps</a:t>
            </a:r>
          </a:p>
          <a:p>
            <a:r>
              <a:rPr lang="fr-FR" dirty="0"/>
              <a:t>F =</a:t>
            </a:r>
          </a:p>
          <a:p>
            <a:r>
              <a:rPr lang="fr-FR" dirty="0"/>
              <a:t>   50.0000</a:t>
            </a:r>
          </a:p>
          <a:p>
            <a:r>
              <a:rPr lang="fr-FR" dirty="0"/>
              <a:t>   50.0000</a:t>
            </a:r>
          </a:p>
          <a:p>
            <a:r>
              <a:rPr lang="fr-FR" dirty="0"/>
              <a:t>   50.0000</a:t>
            </a:r>
          </a:p>
          <a:p>
            <a:r>
              <a:rPr lang="fr-FR" dirty="0"/>
              <a:t>  -50.0000</a:t>
            </a:r>
          </a:p>
          <a:p>
            <a:r>
              <a:rPr lang="fr-FR" dirty="0"/>
              <a:t>  -50.0000</a:t>
            </a:r>
          </a:p>
          <a:p>
            <a:r>
              <a:rPr lang="fr-FR" dirty="0"/>
              <a:t>  -50.0000</a:t>
            </a:r>
            <a:endParaRPr lang="en-US" dirty="0"/>
          </a:p>
        </p:txBody>
      </p:sp>
      <p:sp>
        <p:nvSpPr>
          <p:cNvPr id="7" name="TextBox 6">
            <a:extLst>
              <a:ext uri="{FF2B5EF4-FFF2-40B4-BE49-F238E27FC236}">
                <a16:creationId xmlns:a16="http://schemas.microsoft.com/office/drawing/2014/main" id="{9E5D82DE-37BC-4757-822E-929FBE1D7F2D}"/>
              </a:ext>
            </a:extLst>
          </p:cNvPr>
          <p:cNvSpPr txBox="1"/>
          <p:nvPr/>
        </p:nvSpPr>
        <p:spPr>
          <a:xfrm>
            <a:off x="1491334" y="2313893"/>
            <a:ext cx="439544" cy="369332"/>
          </a:xfrm>
          <a:prstGeom prst="rect">
            <a:avLst/>
          </a:prstGeom>
          <a:noFill/>
        </p:spPr>
        <p:txBody>
          <a:bodyPr wrap="none" rtlCol="0">
            <a:spAutoFit/>
          </a:bodyPr>
          <a:lstStyle/>
          <a:p>
            <a:r>
              <a:rPr lang="en-US" dirty="0"/>
              <a:t>or </a:t>
            </a:r>
          </a:p>
        </p:txBody>
      </p:sp>
      <p:graphicFrame>
        <p:nvGraphicFramePr>
          <p:cNvPr id="8" name="Object 7">
            <a:extLst>
              <a:ext uri="{FF2B5EF4-FFF2-40B4-BE49-F238E27FC236}">
                <a16:creationId xmlns:a16="http://schemas.microsoft.com/office/drawing/2014/main" id="{0A963755-90F4-471A-9421-1053598D53E7}"/>
              </a:ext>
            </a:extLst>
          </p:cNvPr>
          <p:cNvGraphicFramePr>
            <a:graphicFrameLocks noChangeAspect="1"/>
          </p:cNvGraphicFramePr>
          <p:nvPr>
            <p:extLst>
              <p:ext uri="{D42A27DB-BD31-4B8C-83A1-F6EECF244321}">
                <p14:modId xmlns:p14="http://schemas.microsoft.com/office/powerpoint/2010/main" val="1105093489"/>
              </p:ext>
            </p:extLst>
          </p:nvPr>
        </p:nvGraphicFramePr>
        <p:xfrm>
          <a:off x="2149953" y="2262327"/>
          <a:ext cx="2078586" cy="508099"/>
        </p:xfrm>
        <a:graphic>
          <a:graphicData uri="http://schemas.openxmlformats.org/presentationml/2006/ole">
            <mc:AlternateContent xmlns:mc="http://schemas.openxmlformats.org/markup-compatibility/2006">
              <mc:Choice xmlns:v="urn:schemas-microsoft-com:vml" Requires="v">
                <p:oleObj name="Equation" r:id="rId7" imgW="1143000" imgH="279360" progId="Equation.DSMT4">
                  <p:embed/>
                </p:oleObj>
              </mc:Choice>
              <mc:Fallback>
                <p:oleObj name="Equation" r:id="rId7" imgW="1143000" imgH="279360" progId="Equation.DSMT4">
                  <p:embed/>
                  <p:pic>
                    <p:nvPicPr>
                      <p:cNvPr id="10" name="Object 9">
                        <a:extLst>
                          <a:ext uri="{FF2B5EF4-FFF2-40B4-BE49-F238E27FC236}">
                            <a16:creationId xmlns:a16="http://schemas.microsoft.com/office/drawing/2014/main" id="{9502D9A7-06CB-4C5F-8D52-1AC2B5B8A49C}"/>
                          </a:ext>
                        </a:extLst>
                      </p:cNvPr>
                      <p:cNvPicPr/>
                      <p:nvPr/>
                    </p:nvPicPr>
                    <p:blipFill>
                      <a:blip r:embed="rId8"/>
                      <a:stretch>
                        <a:fillRect/>
                      </a:stretch>
                    </p:blipFill>
                    <p:spPr>
                      <a:xfrm>
                        <a:off x="2149953" y="2262327"/>
                        <a:ext cx="2078586" cy="508099"/>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09B7D0A2-4C9F-4DC2-9064-C0661AA99B5D}"/>
              </a:ext>
            </a:extLst>
          </p:cNvPr>
          <p:cNvSpPr txBox="1"/>
          <p:nvPr/>
        </p:nvSpPr>
        <p:spPr>
          <a:xfrm>
            <a:off x="7058025" y="3714757"/>
            <a:ext cx="1279646" cy="369332"/>
          </a:xfrm>
          <a:prstGeom prst="rect">
            <a:avLst/>
          </a:prstGeom>
          <a:noFill/>
        </p:spPr>
        <p:txBody>
          <a:bodyPr wrap="none" rtlCol="0">
            <a:spAutoFit/>
          </a:bodyPr>
          <a:lstStyle/>
          <a:p>
            <a:r>
              <a:rPr lang="en-US" dirty="0"/>
              <a:t>[</a:t>
            </a:r>
            <a:r>
              <a:rPr lang="en-US" dirty="0" err="1"/>
              <a:t>E</a:t>
            </a:r>
            <a:r>
              <a:rPr lang="en-US" baseline="-25000" dirty="0" err="1"/>
              <a:t>sys</a:t>
            </a:r>
            <a:r>
              <a:rPr lang="en-US" dirty="0"/>
              <a:t>] matrix</a:t>
            </a:r>
          </a:p>
        </p:txBody>
      </p:sp>
      <p:sp>
        <p:nvSpPr>
          <p:cNvPr id="10" name="TextBox 9">
            <a:extLst>
              <a:ext uri="{FF2B5EF4-FFF2-40B4-BE49-F238E27FC236}">
                <a16:creationId xmlns:a16="http://schemas.microsoft.com/office/drawing/2014/main" id="{F649CF0E-64F9-49E7-994F-6522E540EF2C}"/>
              </a:ext>
            </a:extLst>
          </p:cNvPr>
          <p:cNvSpPr txBox="1"/>
          <p:nvPr/>
        </p:nvSpPr>
        <p:spPr>
          <a:xfrm>
            <a:off x="7058025" y="4181407"/>
            <a:ext cx="4074833" cy="369332"/>
          </a:xfrm>
          <a:prstGeom prst="rect">
            <a:avLst/>
          </a:prstGeom>
          <a:noFill/>
        </p:spPr>
        <p:txBody>
          <a:bodyPr wrap="none" rtlCol="0">
            <a:spAutoFit/>
          </a:bodyPr>
          <a:lstStyle/>
          <a:p>
            <a:r>
              <a:rPr lang="en-US" dirty="0"/>
              <a:t>load vector plus a zero from compatibility</a:t>
            </a:r>
          </a:p>
        </p:txBody>
      </p:sp>
      <p:sp>
        <p:nvSpPr>
          <p:cNvPr id="11" name="TextBox 10">
            <a:extLst>
              <a:ext uri="{FF2B5EF4-FFF2-40B4-BE49-F238E27FC236}">
                <a16:creationId xmlns:a16="http://schemas.microsoft.com/office/drawing/2014/main" id="{959DB897-4916-4D5E-B322-FF3111CB7580}"/>
              </a:ext>
            </a:extLst>
          </p:cNvPr>
          <p:cNvSpPr txBox="1"/>
          <p:nvPr/>
        </p:nvSpPr>
        <p:spPr>
          <a:xfrm>
            <a:off x="4561207" y="4556661"/>
            <a:ext cx="1974258" cy="369332"/>
          </a:xfrm>
          <a:prstGeom prst="rect">
            <a:avLst/>
          </a:prstGeom>
          <a:noFill/>
        </p:spPr>
        <p:txBody>
          <a:bodyPr wrap="none" rtlCol="0">
            <a:spAutoFit/>
          </a:bodyPr>
          <a:lstStyle/>
          <a:p>
            <a:r>
              <a:rPr lang="en-US" dirty="0"/>
              <a:t>solve for the forces</a:t>
            </a:r>
          </a:p>
        </p:txBody>
      </p:sp>
      <p:cxnSp>
        <p:nvCxnSpPr>
          <p:cNvPr id="12" name="Straight Arrow Connector 11">
            <a:extLst>
              <a:ext uri="{FF2B5EF4-FFF2-40B4-BE49-F238E27FC236}">
                <a16:creationId xmlns:a16="http://schemas.microsoft.com/office/drawing/2014/main" id="{38E55922-4CEC-4D3E-B677-45684A1EF736}"/>
              </a:ext>
            </a:extLst>
          </p:cNvPr>
          <p:cNvCxnSpPr/>
          <p:nvPr/>
        </p:nvCxnSpPr>
        <p:spPr>
          <a:xfrm flipV="1">
            <a:off x="9155017" y="2556050"/>
            <a:ext cx="0" cy="2543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EFB0373F-0CE9-42E2-879C-E10672B5F6B6}"/>
              </a:ext>
            </a:extLst>
          </p:cNvPr>
          <p:cNvSpPr txBox="1"/>
          <p:nvPr/>
        </p:nvSpPr>
        <p:spPr>
          <a:xfrm>
            <a:off x="8548313" y="2924058"/>
            <a:ext cx="2715167" cy="369332"/>
          </a:xfrm>
          <a:prstGeom prst="rect">
            <a:avLst/>
          </a:prstGeom>
          <a:noFill/>
        </p:spPr>
        <p:txBody>
          <a:bodyPr wrap="none" rtlCol="0">
            <a:spAutoFit/>
          </a:bodyPr>
          <a:lstStyle/>
          <a:p>
            <a:r>
              <a:rPr lang="en-US" dirty="0"/>
              <a:t>zero from compatibility eq.</a:t>
            </a:r>
          </a:p>
        </p:txBody>
      </p:sp>
      <p:sp>
        <p:nvSpPr>
          <p:cNvPr id="14" name="TextBox 13">
            <a:extLst>
              <a:ext uri="{FF2B5EF4-FFF2-40B4-BE49-F238E27FC236}">
                <a16:creationId xmlns:a16="http://schemas.microsoft.com/office/drawing/2014/main" id="{EF636F70-8DDB-43AA-B26C-8F8E7BE29343}"/>
              </a:ext>
            </a:extLst>
          </p:cNvPr>
          <p:cNvSpPr txBox="1"/>
          <p:nvPr/>
        </p:nvSpPr>
        <p:spPr>
          <a:xfrm>
            <a:off x="3448050" y="5876925"/>
            <a:ext cx="2226315" cy="369332"/>
          </a:xfrm>
          <a:prstGeom prst="rect">
            <a:avLst/>
          </a:prstGeom>
          <a:noFill/>
        </p:spPr>
        <p:txBody>
          <a:bodyPr wrap="none" rtlCol="0">
            <a:spAutoFit/>
          </a:bodyPr>
          <a:lstStyle/>
          <a:p>
            <a:r>
              <a:rPr lang="en-US" dirty="0"/>
              <a:t>same forces as before</a:t>
            </a:r>
          </a:p>
        </p:txBody>
      </p:sp>
    </p:spTree>
    <p:extLst>
      <p:ext uri="{BB962C8B-B14F-4D97-AF65-F5344CB8AC3E}">
        <p14:creationId xmlns:p14="http://schemas.microsoft.com/office/powerpoint/2010/main" val="22390406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0B8149-7809-4F24-913E-A21D74D02F94}"/>
              </a:ext>
            </a:extLst>
          </p:cNvPr>
          <p:cNvSpPr txBox="1"/>
          <p:nvPr/>
        </p:nvSpPr>
        <p:spPr>
          <a:xfrm flipH="1">
            <a:off x="648333" y="179736"/>
            <a:ext cx="6898006" cy="646331"/>
          </a:xfrm>
          <a:prstGeom prst="rect">
            <a:avLst/>
          </a:prstGeom>
          <a:noFill/>
        </p:spPr>
        <p:txBody>
          <a:bodyPr wrap="square" rtlCol="0">
            <a:spAutoFit/>
          </a:bodyPr>
          <a:lstStyle/>
          <a:p>
            <a:r>
              <a:rPr lang="en-US" dirty="0"/>
              <a:t>To solve for the displacements, we start from the deformation-displacement relations written in terms of the forces  </a:t>
            </a:r>
          </a:p>
        </p:txBody>
      </p:sp>
      <p:graphicFrame>
        <p:nvGraphicFramePr>
          <p:cNvPr id="3" name="Object 2">
            <a:extLst>
              <a:ext uri="{FF2B5EF4-FFF2-40B4-BE49-F238E27FC236}">
                <a16:creationId xmlns:a16="http://schemas.microsoft.com/office/drawing/2014/main" id="{F9DC8985-DA93-4F7F-87ED-41D08326DE74}"/>
              </a:ext>
            </a:extLst>
          </p:cNvPr>
          <p:cNvGraphicFramePr>
            <a:graphicFrameLocks noChangeAspect="1"/>
          </p:cNvGraphicFramePr>
          <p:nvPr>
            <p:extLst>
              <p:ext uri="{D42A27DB-BD31-4B8C-83A1-F6EECF244321}">
                <p14:modId xmlns:p14="http://schemas.microsoft.com/office/powerpoint/2010/main" val="4139959072"/>
              </p:ext>
            </p:extLst>
          </p:nvPr>
        </p:nvGraphicFramePr>
        <p:xfrm>
          <a:off x="6486525" y="431800"/>
          <a:ext cx="2035175" cy="468313"/>
        </p:xfrm>
        <a:graphic>
          <a:graphicData uri="http://schemas.openxmlformats.org/presentationml/2006/ole">
            <mc:AlternateContent xmlns:mc="http://schemas.openxmlformats.org/markup-compatibility/2006">
              <mc:Choice xmlns:v="urn:schemas-microsoft-com:vml" Requires="v">
                <p:oleObj name="Equation" r:id="rId3" imgW="1269720" imgH="291960" progId="Equation.DSMT4">
                  <p:embed/>
                </p:oleObj>
              </mc:Choice>
              <mc:Fallback>
                <p:oleObj name="Equation" r:id="rId3" imgW="1269720" imgH="291960" progId="Equation.DSMT4">
                  <p:embed/>
                  <p:pic>
                    <p:nvPicPr>
                      <p:cNvPr id="3" name="Object 2">
                        <a:extLst>
                          <a:ext uri="{FF2B5EF4-FFF2-40B4-BE49-F238E27FC236}">
                            <a16:creationId xmlns:a16="http://schemas.microsoft.com/office/drawing/2014/main" id="{65D9957E-2650-4060-B7FA-2C81AB06B8BF}"/>
                          </a:ext>
                        </a:extLst>
                      </p:cNvPr>
                      <p:cNvPicPr/>
                      <p:nvPr/>
                    </p:nvPicPr>
                    <p:blipFill>
                      <a:blip r:embed="rId4"/>
                      <a:stretch>
                        <a:fillRect/>
                      </a:stretch>
                    </p:blipFill>
                    <p:spPr>
                      <a:xfrm>
                        <a:off x="6486525" y="431800"/>
                        <a:ext cx="2035175" cy="468313"/>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5824E879-3AD5-486A-A5C6-4BF0D15BA405}"/>
              </a:ext>
            </a:extLst>
          </p:cNvPr>
          <p:cNvSpPr txBox="1"/>
          <p:nvPr/>
        </p:nvSpPr>
        <p:spPr>
          <a:xfrm>
            <a:off x="679932" y="1458657"/>
            <a:ext cx="2027222" cy="369332"/>
          </a:xfrm>
          <a:prstGeom prst="rect">
            <a:avLst/>
          </a:prstGeom>
          <a:noFill/>
        </p:spPr>
        <p:txBody>
          <a:bodyPr wrap="none" rtlCol="0">
            <a:spAutoFit/>
          </a:bodyPr>
          <a:lstStyle/>
          <a:p>
            <a:r>
              <a:rPr lang="en-US" dirty="0"/>
              <a:t>which we extend as</a:t>
            </a:r>
          </a:p>
        </p:txBody>
      </p:sp>
      <p:graphicFrame>
        <p:nvGraphicFramePr>
          <p:cNvPr id="5" name="Object 4">
            <a:extLst>
              <a:ext uri="{FF2B5EF4-FFF2-40B4-BE49-F238E27FC236}">
                <a16:creationId xmlns:a16="http://schemas.microsoft.com/office/drawing/2014/main" id="{FD3E92A0-521E-4A99-86F9-15E03B5C8790}"/>
              </a:ext>
            </a:extLst>
          </p:cNvPr>
          <p:cNvGraphicFramePr>
            <a:graphicFrameLocks noChangeAspect="1"/>
          </p:cNvGraphicFramePr>
          <p:nvPr>
            <p:extLst>
              <p:ext uri="{D42A27DB-BD31-4B8C-83A1-F6EECF244321}">
                <p14:modId xmlns:p14="http://schemas.microsoft.com/office/powerpoint/2010/main" val="2174988772"/>
              </p:ext>
            </p:extLst>
          </p:nvPr>
        </p:nvGraphicFramePr>
        <p:xfrm>
          <a:off x="3609975" y="1127125"/>
          <a:ext cx="5964238" cy="1114425"/>
        </p:xfrm>
        <a:graphic>
          <a:graphicData uri="http://schemas.openxmlformats.org/presentationml/2006/ole">
            <mc:AlternateContent xmlns:mc="http://schemas.openxmlformats.org/markup-compatibility/2006">
              <mc:Choice xmlns:v="urn:schemas-microsoft-com:vml" Requires="v">
                <p:oleObj name="Equation" r:id="rId5" imgW="4483080" imgH="838080" progId="Equation.DSMT4">
                  <p:embed/>
                </p:oleObj>
              </mc:Choice>
              <mc:Fallback>
                <p:oleObj name="Equation" r:id="rId5" imgW="4483080" imgH="838080" progId="Equation.DSMT4">
                  <p:embed/>
                  <p:pic>
                    <p:nvPicPr>
                      <p:cNvPr id="5" name="Object 4">
                        <a:extLst>
                          <a:ext uri="{FF2B5EF4-FFF2-40B4-BE49-F238E27FC236}">
                            <a16:creationId xmlns:a16="http://schemas.microsoft.com/office/drawing/2014/main" id="{E2E0F09F-380C-45D5-80B2-D45363636415}"/>
                          </a:ext>
                        </a:extLst>
                      </p:cNvPr>
                      <p:cNvPicPr/>
                      <p:nvPr/>
                    </p:nvPicPr>
                    <p:blipFill>
                      <a:blip r:embed="rId6"/>
                      <a:stretch>
                        <a:fillRect/>
                      </a:stretch>
                    </p:blipFill>
                    <p:spPr>
                      <a:xfrm>
                        <a:off x="3609975" y="1127125"/>
                        <a:ext cx="5964238" cy="1114425"/>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759AE407-716B-4A8C-A4A4-F3BB21ACB367}"/>
              </a:ext>
            </a:extLst>
          </p:cNvPr>
          <p:cNvSpPr txBox="1"/>
          <p:nvPr/>
        </p:nvSpPr>
        <p:spPr>
          <a:xfrm flipH="1">
            <a:off x="828675" y="3230155"/>
            <a:ext cx="7812406" cy="369332"/>
          </a:xfrm>
          <a:prstGeom prst="rect">
            <a:avLst/>
          </a:prstGeom>
          <a:noFill/>
        </p:spPr>
        <p:txBody>
          <a:bodyPr wrap="square" rtlCol="0">
            <a:spAutoFit/>
          </a:bodyPr>
          <a:lstStyle/>
          <a:p>
            <a:r>
              <a:rPr lang="en-US" dirty="0"/>
              <a:t>for the free displacements (and some zeros)</a:t>
            </a:r>
          </a:p>
        </p:txBody>
      </p:sp>
      <p:sp>
        <p:nvSpPr>
          <p:cNvPr id="7" name="TextBox 6">
            <a:extLst>
              <a:ext uri="{FF2B5EF4-FFF2-40B4-BE49-F238E27FC236}">
                <a16:creationId xmlns:a16="http://schemas.microsoft.com/office/drawing/2014/main" id="{88709B9A-C213-40E4-9999-AC69A1BCCE73}"/>
              </a:ext>
            </a:extLst>
          </p:cNvPr>
          <p:cNvSpPr txBox="1"/>
          <p:nvPr/>
        </p:nvSpPr>
        <p:spPr>
          <a:xfrm>
            <a:off x="6730398" y="3280736"/>
            <a:ext cx="2306529" cy="369332"/>
          </a:xfrm>
          <a:prstGeom prst="rect">
            <a:avLst/>
          </a:prstGeom>
          <a:noFill/>
        </p:spPr>
        <p:txBody>
          <a:bodyPr wrap="none" rtlCol="0">
            <a:spAutoFit/>
          </a:bodyPr>
          <a:lstStyle/>
          <a:p>
            <a:r>
              <a:rPr lang="en-US" dirty="0"/>
              <a:t>In our springs problem</a:t>
            </a:r>
          </a:p>
        </p:txBody>
      </p:sp>
      <p:graphicFrame>
        <p:nvGraphicFramePr>
          <p:cNvPr id="8" name="Object 7">
            <a:extLst>
              <a:ext uri="{FF2B5EF4-FFF2-40B4-BE49-F238E27FC236}">
                <a16:creationId xmlns:a16="http://schemas.microsoft.com/office/drawing/2014/main" id="{CFFAC897-2070-4961-966D-A58147B5176F}"/>
              </a:ext>
            </a:extLst>
          </p:cNvPr>
          <p:cNvGraphicFramePr>
            <a:graphicFrameLocks noChangeAspect="1"/>
          </p:cNvGraphicFramePr>
          <p:nvPr>
            <p:extLst>
              <p:ext uri="{D42A27DB-BD31-4B8C-83A1-F6EECF244321}">
                <p14:modId xmlns:p14="http://schemas.microsoft.com/office/powerpoint/2010/main" val="680822951"/>
              </p:ext>
            </p:extLst>
          </p:nvPr>
        </p:nvGraphicFramePr>
        <p:xfrm>
          <a:off x="9293278" y="2505692"/>
          <a:ext cx="1628775" cy="1968849"/>
        </p:xfrm>
        <a:graphic>
          <a:graphicData uri="http://schemas.openxmlformats.org/presentationml/2006/ole">
            <mc:AlternateContent xmlns:mc="http://schemas.openxmlformats.org/markup-compatibility/2006">
              <mc:Choice xmlns:v="urn:schemas-microsoft-com:vml" Requires="v">
                <p:oleObj name="Equation" r:id="rId7" imgW="1155600" imgH="1396800" progId="Equation.DSMT4">
                  <p:embed/>
                </p:oleObj>
              </mc:Choice>
              <mc:Fallback>
                <p:oleObj name="Equation" r:id="rId7" imgW="1155600" imgH="1396800" progId="Equation.DSMT4">
                  <p:embed/>
                  <p:pic>
                    <p:nvPicPr>
                      <p:cNvPr id="10" name="Object 9">
                        <a:extLst>
                          <a:ext uri="{FF2B5EF4-FFF2-40B4-BE49-F238E27FC236}">
                            <a16:creationId xmlns:a16="http://schemas.microsoft.com/office/drawing/2014/main" id="{39553509-C476-4218-95B9-2538AAB2C54C}"/>
                          </a:ext>
                        </a:extLst>
                      </p:cNvPr>
                      <p:cNvPicPr/>
                      <p:nvPr/>
                    </p:nvPicPr>
                    <p:blipFill>
                      <a:blip r:embed="rId8"/>
                      <a:stretch>
                        <a:fillRect/>
                      </a:stretch>
                    </p:blipFill>
                    <p:spPr>
                      <a:xfrm>
                        <a:off x="9293278" y="2505692"/>
                        <a:ext cx="1628775" cy="1968849"/>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60A1AE5E-CC73-4EA7-BA8B-9998CDAB7DF8}"/>
              </a:ext>
            </a:extLst>
          </p:cNvPr>
          <p:cNvSpPr txBox="1"/>
          <p:nvPr/>
        </p:nvSpPr>
        <p:spPr>
          <a:xfrm>
            <a:off x="430227" y="4289875"/>
            <a:ext cx="3465949" cy="369332"/>
          </a:xfrm>
          <a:prstGeom prst="rect">
            <a:avLst/>
          </a:prstGeom>
          <a:noFill/>
        </p:spPr>
        <p:txBody>
          <a:bodyPr wrap="none" rtlCol="0">
            <a:spAutoFit/>
          </a:bodyPr>
          <a:lstStyle/>
          <a:p>
            <a:r>
              <a:rPr lang="en-US" dirty="0"/>
              <a:t>Performing these steps in MATLAB:</a:t>
            </a:r>
          </a:p>
        </p:txBody>
      </p:sp>
      <p:sp>
        <p:nvSpPr>
          <p:cNvPr id="10" name="TextBox 9">
            <a:extLst>
              <a:ext uri="{FF2B5EF4-FFF2-40B4-BE49-F238E27FC236}">
                <a16:creationId xmlns:a16="http://schemas.microsoft.com/office/drawing/2014/main" id="{2C4AF518-20F8-453D-9667-B1FC37AB6135}"/>
              </a:ext>
            </a:extLst>
          </p:cNvPr>
          <p:cNvSpPr txBox="1"/>
          <p:nvPr/>
        </p:nvSpPr>
        <p:spPr>
          <a:xfrm>
            <a:off x="3954685" y="4275833"/>
            <a:ext cx="2352337" cy="2585323"/>
          </a:xfrm>
          <a:prstGeom prst="rect">
            <a:avLst/>
          </a:prstGeom>
          <a:noFill/>
        </p:spPr>
        <p:txBody>
          <a:bodyPr wrap="square">
            <a:spAutoFit/>
          </a:bodyPr>
          <a:lstStyle/>
          <a:p>
            <a:r>
              <a:rPr lang="en-US" dirty="0"/>
              <a:t>GF = (1/k)*F;</a:t>
            </a:r>
          </a:p>
          <a:p>
            <a:r>
              <a:rPr lang="en-US" dirty="0"/>
              <a:t>Us = Es'\GF </a:t>
            </a:r>
          </a:p>
          <a:p>
            <a:r>
              <a:rPr lang="en-US" dirty="0"/>
              <a:t>   Us =</a:t>
            </a:r>
          </a:p>
          <a:p>
            <a:r>
              <a:rPr lang="en-US" dirty="0"/>
              <a:t>    0.1250</a:t>
            </a:r>
          </a:p>
          <a:p>
            <a:r>
              <a:rPr lang="en-US" dirty="0"/>
              <a:t>    0.2500</a:t>
            </a:r>
          </a:p>
          <a:p>
            <a:r>
              <a:rPr lang="en-US" dirty="0"/>
              <a:t>    0.3750</a:t>
            </a:r>
          </a:p>
          <a:p>
            <a:r>
              <a:rPr lang="en-US" dirty="0"/>
              <a:t>    0.2500</a:t>
            </a:r>
          </a:p>
          <a:p>
            <a:r>
              <a:rPr lang="en-US" dirty="0"/>
              <a:t>    0.1250</a:t>
            </a:r>
          </a:p>
          <a:p>
            <a:r>
              <a:rPr lang="en-US" dirty="0"/>
              <a:t>    0.0000</a:t>
            </a:r>
          </a:p>
        </p:txBody>
      </p:sp>
      <p:sp>
        <p:nvSpPr>
          <p:cNvPr id="11" name="TextBox 10">
            <a:extLst>
              <a:ext uri="{FF2B5EF4-FFF2-40B4-BE49-F238E27FC236}">
                <a16:creationId xmlns:a16="http://schemas.microsoft.com/office/drawing/2014/main" id="{308C354F-4AC2-48D7-9714-0D5B9FAA9DE0}"/>
              </a:ext>
            </a:extLst>
          </p:cNvPr>
          <p:cNvSpPr txBox="1"/>
          <p:nvPr/>
        </p:nvSpPr>
        <p:spPr>
          <a:xfrm>
            <a:off x="5515767" y="5810250"/>
            <a:ext cx="4604209" cy="369332"/>
          </a:xfrm>
          <a:prstGeom prst="rect">
            <a:avLst/>
          </a:prstGeom>
          <a:noFill/>
        </p:spPr>
        <p:txBody>
          <a:bodyPr wrap="none" rtlCol="0">
            <a:spAutoFit/>
          </a:bodyPr>
          <a:lstStyle/>
          <a:p>
            <a:r>
              <a:rPr lang="en-US" dirty="0"/>
              <a:t>free displacements (same as before) and a zero</a:t>
            </a:r>
          </a:p>
        </p:txBody>
      </p:sp>
      <p:sp>
        <p:nvSpPr>
          <p:cNvPr id="12" name="TextBox 11">
            <a:extLst>
              <a:ext uri="{FF2B5EF4-FFF2-40B4-BE49-F238E27FC236}">
                <a16:creationId xmlns:a16="http://schemas.microsoft.com/office/drawing/2014/main" id="{7B8BE6D2-C68A-4610-BC09-B9AE6B75D544}"/>
              </a:ext>
            </a:extLst>
          </p:cNvPr>
          <p:cNvSpPr txBox="1"/>
          <p:nvPr/>
        </p:nvSpPr>
        <p:spPr>
          <a:xfrm>
            <a:off x="828675" y="2815586"/>
            <a:ext cx="3252493" cy="369332"/>
          </a:xfrm>
          <a:prstGeom prst="rect">
            <a:avLst/>
          </a:prstGeom>
          <a:noFill/>
        </p:spPr>
        <p:txBody>
          <a:bodyPr wrap="none" rtlCol="0">
            <a:spAutoFit/>
          </a:bodyPr>
          <a:lstStyle/>
          <a:p>
            <a:r>
              <a:rPr lang="en-US" dirty="0"/>
              <a:t>We can then solve the equations</a:t>
            </a:r>
          </a:p>
        </p:txBody>
      </p:sp>
      <p:graphicFrame>
        <p:nvGraphicFramePr>
          <p:cNvPr id="13" name="Object 12">
            <a:extLst>
              <a:ext uri="{FF2B5EF4-FFF2-40B4-BE49-F238E27FC236}">
                <a16:creationId xmlns:a16="http://schemas.microsoft.com/office/drawing/2014/main" id="{67A28AAF-CF76-4F83-9401-582F96ABCBFE}"/>
              </a:ext>
            </a:extLst>
          </p:cNvPr>
          <p:cNvGraphicFramePr>
            <a:graphicFrameLocks noChangeAspect="1"/>
          </p:cNvGraphicFramePr>
          <p:nvPr>
            <p:extLst>
              <p:ext uri="{D42A27DB-BD31-4B8C-83A1-F6EECF244321}">
                <p14:modId xmlns:p14="http://schemas.microsoft.com/office/powerpoint/2010/main" val="3113294342"/>
              </p:ext>
            </p:extLst>
          </p:nvPr>
        </p:nvGraphicFramePr>
        <p:xfrm>
          <a:off x="4811713" y="2744788"/>
          <a:ext cx="2149475" cy="444500"/>
        </p:xfrm>
        <a:graphic>
          <a:graphicData uri="http://schemas.openxmlformats.org/presentationml/2006/ole">
            <mc:AlternateContent xmlns:mc="http://schemas.openxmlformats.org/markup-compatibility/2006">
              <mc:Choice xmlns:v="urn:schemas-microsoft-com:vml" Requires="v">
                <p:oleObj name="Equation" r:id="rId9" imgW="1473120" imgH="304560" progId="Equation.DSMT4">
                  <p:embed/>
                </p:oleObj>
              </mc:Choice>
              <mc:Fallback>
                <p:oleObj name="Equation" r:id="rId9" imgW="1473120" imgH="304560" progId="Equation.DSMT4">
                  <p:embed/>
                  <p:pic>
                    <p:nvPicPr>
                      <p:cNvPr id="19" name="Object 18">
                        <a:extLst>
                          <a:ext uri="{FF2B5EF4-FFF2-40B4-BE49-F238E27FC236}">
                            <a16:creationId xmlns:a16="http://schemas.microsoft.com/office/drawing/2014/main" id="{7D327547-F7A9-4A40-9BF4-0009E11BC7E6}"/>
                          </a:ext>
                        </a:extLst>
                      </p:cNvPr>
                      <p:cNvPicPr/>
                      <p:nvPr/>
                    </p:nvPicPr>
                    <p:blipFill>
                      <a:blip r:embed="rId10"/>
                      <a:stretch>
                        <a:fillRect/>
                      </a:stretch>
                    </p:blipFill>
                    <p:spPr>
                      <a:xfrm>
                        <a:off x="4811713" y="2744788"/>
                        <a:ext cx="2149475" cy="444500"/>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6FA053D3-AA86-4209-9325-C9B584AC4070}"/>
              </a:ext>
            </a:extLst>
          </p:cNvPr>
          <p:cNvSpPr txBox="1"/>
          <p:nvPr/>
        </p:nvSpPr>
        <p:spPr>
          <a:xfrm flipH="1">
            <a:off x="5846153" y="4217066"/>
            <a:ext cx="1768491" cy="369332"/>
          </a:xfrm>
          <a:prstGeom prst="rect">
            <a:avLst/>
          </a:prstGeom>
          <a:noFill/>
        </p:spPr>
        <p:txBody>
          <a:bodyPr wrap="square" rtlCol="0">
            <a:spAutoFit/>
          </a:bodyPr>
          <a:lstStyle/>
          <a:p>
            <a:r>
              <a:rPr lang="en-US" dirty="0"/>
              <a:t>obtain [G]{F}</a:t>
            </a:r>
          </a:p>
        </p:txBody>
      </p:sp>
      <p:sp>
        <p:nvSpPr>
          <p:cNvPr id="15" name="TextBox 14">
            <a:extLst>
              <a:ext uri="{FF2B5EF4-FFF2-40B4-BE49-F238E27FC236}">
                <a16:creationId xmlns:a16="http://schemas.microsoft.com/office/drawing/2014/main" id="{5F2034D4-C1C7-4F04-9288-EC068DE8A1D9}"/>
              </a:ext>
            </a:extLst>
          </p:cNvPr>
          <p:cNvSpPr txBox="1"/>
          <p:nvPr/>
        </p:nvSpPr>
        <p:spPr>
          <a:xfrm>
            <a:off x="5809525" y="4563733"/>
            <a:ext cx="1374030" cy="369332"/>
          </a:xfrm>
          <a:prstGeom prst="rect">
            <a:avLst/>
          </a:prstGeom>
          <a:noFill/>
        </p:spPr>
        <p:txBody>
          <a:bodyPr wrap="none" rtlCol="0">
            <a:spAutoFit/>
          </a:bodyPr>
          <a:lstStyle/>
          <a:p>
            <a:r>
              <a:rPr lang="en-US" dirty="0"/>
              <a:t>solve for </a:t>
            </a:r>
            <a:r>
              <a:rPr lang="en-US" dirty="0" err="1"/>
              <a:t>U</a:t>
            </a:r>
            <a:r>
              <a:rPr lang="en-US" baseline="-25000" dirty="0" err="1"/>
              <a:t>sys</a:t>
            </a:r>
            <a:endParaRPr lang="en-US" baseline="-25000" dirty="0"/>
          </a:p>
        </p:txBody>
      </p:sp>
    </p:spTree>
    <p:extLst>
      <p:ext uri="{BB962C8B-B14F-4D97-AF65-F5344CB8AC3E}">
        <p14:creationId xmlns:p14="http://schemas.microsoft.com/office/powerpoint/2010/main" val="12110129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28565AB-98F9-4AF7-8005-3D2BE0BA5189}"/>
              </a:ext>
            </a:extLst>
          </p:cNvPr>
          <p:cNvSpPr txBox="1"/>
          <p:nvPr/>
        </p:nvSpPr>
        <p:spPr>
          <a:xfrm>
            <a:off x="533663" y="708580"/>
            <a:ext cx="3964419" cy="369332"/>
          </a:xfrm>
          <a:prstGeom prst="rect">
            <a:avLst/>
          </a:prstGeom>
          <a:noFill/>
        </p:spPr>
        <p:txBody>
          <a:bodyPr wrap="none" rtlCol="0">
            <a:spAutoFit/>
          </a:bodyPr>
          <a:lstStyle/>
          <a:p>
            <a:r>
              <a:rPr lang="en-US" dirty="0"/>
              <a:t>1. Obtain stiffness matrix for an element</a:t>
            </a:r>
          </a:p>
        </p:txBody>
      </p:sp>
      <p:graphicFrame>
        <p:nvGraphicFramePr>
          <p:cNvPr id="3" name="Object 2">
            <a:extLst>
              <a:ext uri="{FF2B5EF4-FFF2-40B4-BE49-F238E27FC236}">
                <a16:creationId xmlns:a16="http://schemas.microsoft.com/office/drawing/2014/main" id="{2969CEA3-86B9-4989-A654-F97FED33E769}"/>
              </a:ext>
            </a:extLst>
          </p:cNvPr>
          <p:cNvGraphicFramePr>
            <a:graphicFrameLocks noChangeAspect="1"/>
          </p:cNvGraphicFramePr>
          <p:nvPr>
            <p:extLst>
              <p:ext uri="{D42A27DB-BD31-4B8C-83A1-F6EECF244321}">
                <p14:modId xmlns:p14="http://schemas.microsoft.com/office/powerpoint/2010/main" val="4068410768"/>
              </p:ext>
            </p:extLst>
          </p:nvPr>
        </p:nvGraphicFramePr>
        <p:xfrm>
          <a:off x="2261957" y="1106232"/>
          <a:ext cx="507830" cy="369331"/>
        </p:xfrm>
        <a:graphic>
          <a:graphicData uri="http://schemas.openxmlformats.org/presentationml/2006/ole">
            <mc:AlternateContent xmlns:mc="http://schemas.openxmlformats.org/markup-compatibility/2006">
              <mc:Choice xmlns:v="urn:schemas-microsoft-com:vml" Requires="v">
                <p:oleObj name="Equation" r:id="rId3" imgW="419040" imgH="304560" progId="Equation.DSMT4">
                  <p:embed/>
                </p:oleObj>
              </mc:Choice>
              <mc:Fallback>
                <p:oleObj name="Equation" r:id="rId3" imgW="419040" imgH="304560" progId="Equation.DSMT4">
                  <p:embed/>
                  <p:pic>
                    <p:nvPicPr>
                      <p:cNvPr id="0" name=""/>
                      <p:cNvPicPr/>
                      <p:nvPr/>
                    </p:nvPicPr>
                    <p:blipFill>
                      <a:blip r:embed="rId4"/>
                      <a:stretch>
                        <a:fillRect/>
                      </a:stretch>
                    </p:blipFill>
                    <p:spPr>
                      <a:xfrm>
                        <a:off x="2261957" y="1106232"/>
                        <a:ext cx="507830" cy="369331"/>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EB356520-4BF8-4DF9-ABD3-2C474B515B91}"/>
              </a:ext>
            </a:extLst>
          </p:cNvPr>
          <p:cNvGraphicFramePr>
            <a:graphicFrameLocks noChangeAspect="1"/>
          </p:cNvGraphicFramePr>
          <p:nvPr>
            <p:extLst>
              <p:ext uri="{D42A27DB-BD31-4B8C-83A1-F6EECF244321}">
                <p14:modId xmlns:p14="http://schemas.microsoft.com/office/powerpoint/2010/main" val="3289901257"/>
              </p:ext>
            </p:extLst>
          </p:nvPr>
        </p:nvGraphicFramePr>
        <p:xfrm>
          <a:off x="1834230" y="2416349"/>
          <a:ext cx="1519237" cy="384175"/>
        </p:xfrm>
        <a:graphic>
          <a:graphicData uri="http://schemas.openxmlformats.org/presentationml/2006/ole">
            <mc:AlternateContent xmlns:mc="http://schemas.openxmlformats.org/markup-compatibility/2006">
              <mc:Choice xmlns:v="urn:schemas-microsoft-com:vml" Requires="v">
                <p:oleObj name="Equation" r:id="rId5" imgW="1104840" imgH="279360" progId="Equation.DSMT4">
                  <p:embed/>
                </p:oleObj>
              </mc:Choice>
              <mc:Fallback>
                <p:oleObj name="Equation" r:id="rId5" imgW="1104840" imgH="279360" progId="Equation.DSMT4">
                  <p:embed/>
                  <p:pic>
                    <p:nvPicPr>
                      <p:cNvPr id="0" name=""/>
                      <p:cNvPicPr/>
                      <p:nvPr/>
                    </p:nvPicPr>
                    <p:blipFill>
                      <a:blip r:embed="rId6"/>
                      <a:stretch>
                        <a:fillRect/>
                      </a:stretch>
                    </p:blipFill>
                    <p:spPr>
                      <a:xfrm>
                        <a:off x="1834230" y="2416349"/>
                        <a:ext cx="1519237" cy="384175"/>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BF37D39B-FCAF-4482-9A6B-E88494196A12}"/>
              </a:ext>
            </a:extLst>
          </p:cNvPr>
          <p:cNvSpPr txBox="1"/>
          <p:nvPr/>
        </p:nvSpPr>
        <p:spPr>
          <a:xfrm>
            <a:off x="606603" y="1624696"/>
            <a:ext cx="4591050" cy="646331"/>
          </a:xfrm>
          <a:prstGeom prst="rect">
            <a:avLst/>
          </a:prstGeom>
          <a:noFill/>
        </p:spPr>
        <p:txBody>
          <a:bodyPr wrap="square" rtlCol="0">
            <a:spAutoFit/>
          </a:bodyPr>
          <a:lstStyle/>
          <a:p>
            <a:r>
              <a:rPr lang="en-US" dirty="0"/>
              <a:t>2. Assemble element  matrices into global stiffness matrix and  load vector</a:t>
            </a:r>
          </a:p>
        </p:txBody>
      </p:sp>
      <p:sp>
        <p:nvSpPr>
          <p:cNvPr id="6" name="TextBox 5">
            <a:extLst>
              <a:ext uri="{FF2B5EF4-FFF2-40B4-BE49-F238E27FC236}">
                <a16:creationId xmlns:a16="http://schemas.microsoft.com/office/drawing/2014/main" id="{13E7524E-9CF2-4977-9643-C948F666B586}"/>
              </a:ext>
            </a:extLst>
          </p:cNvPr>
          <p:cNvSpPr txBox="1"/>
          <p:nvPr/>
        </p:nvSpPr>
        <p:spPr>
          <a:xfrm>
            <a:off x="620068" y="2961374"/>
            <a:ext cx="4086225" cy="923330"/>
          </a:xfrm>
          <a:prstGeom prst="rect">
            <a:avLst/>
          </a:prstGeom>
          <a:noFill/>
        </p:spPr>
        <p:txBody>
          <a:bodyPr wrap="square" rtlCol="0">
            <a:spAutoFit/>
          </a:bodyPr>
          <a:lstStyle/>
          <a:p>
            <a:r>
              <a:rPr lang="en-US" dirty="0"/>
              <a:t>3. Apply boundary conditions to obtain </a:t>
            </a:r>
          </a:p>
          <a:p>
            <a:r>
              <a:rPr lang="en-US" dirty="0"/>
              <a:t>a modified global stiffness matrix and load vector</a:t>
            </a:r>
          </a:p>
        </p:txBody>
      </p:sp>
      <p:graphicFrame>
        <p:nvGraphicFramePr>
          <p:cNvPr id="7" name="Object 6">
            <a:extLst>
              <a:ext uri="{FF2B5EF4-FFF2-40B4-BE49-F238E27FC236}">
                <a16:creationId xmlns:a16="http://schemas.microsoft.com/office/drawing/2014/main" id="{746A68E9-9307-427E-99C5-CD63B680757C}"/>
              </a:ext>
            </a:extLst>
          </p:cNvPr>
          <p:cNvGraphicFramePr>
            <a:graphicFrameLocks noChangeAspect="1"/>
          </p:cNvGraphicFramePr>
          <p:nvPr>
            <p:extLst>
              <p:ext uri="{D42A27DB-BD31-4B8C-83A1-F6EECF244321}">
                <p14:modId xmlns:p14="http://schemas.microsoft.com/office/powerpoint/2010/main" val="4272230776"/>
              </p:ext>
            </p:extLst>
          </p:nvPr>
        </p:nvGraphicFramePr>
        <p:xfrm>
          <a:off x="1563688" y="3971925"/>
          <a:ext cx="1690687" cy="400050"/>
        </p:xfrm>
        <a:graphic>
          <a:graphicData uri="http://schemas.openxmlformats.org/presentationml/2006/ole">
            <mc:AlternateContent xmlns:mc="http://schemas.openxmlformats.org/markup-compatibility/2006">
              <mc:Choice xmlns:v="urn:schemas-microsoft-com:vml" Requires="v">
                <p:oleObj name="Equation" r:id="rId7" imgW="1180800" imgH="279360" progId="Equation.DSMT4">
                  <p:embed/>
                </p:oleObj>
              </mc:Choice>
              <mc:Fallback>
                <p:oleObj name="Equation" r:id="rId7" imgW="1180800" imgH="279360" progId="Equation.DSMT4">
                  <p:embed/>
                  <p:pic>
                    <p:nvPicPr>
                      <p:cNvPr id="0" name=""/>
                      <p:cNvPicPr/>
                      <p:nvPr/>
                    </p:nvPicPr>
                    <p:blipFill>
                      <a:blip r:embed="rId8"/>
                      <a:stretch>
                        <a:fillRect/>
                      </a:stretch>
                    </p:blipFill>
                    <p:spPr>
                      <a:xfrm>
                        <a:off x="1563688" y="3971925"/>
                        <a:ext cx="1690687" cy="400050"/>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DFD136ED-D58B-4EFB-BD44-9A92BDF01813}"/>
              </a:ext>
            </a:extLst>
          </p:cNvPr>
          <p:cNvSpPr txBox="1"/>
          <p:nvPr/>
        </p:nvSpPr>
        <p:spPr>
          <a:xfrm>
            <a:off x="588562" y="5121412"/>
            <a:ext cx="4362450" cy="646331"/>
          </a:xfrm>
          <a:prstGeom prst="rect">
            <a:avLst/>
          </a:prstGeom>
          <a:noFill/>
        </p:spPr>
        <p:txBody>
          <a:bodyPr wrap="square" rtlCol="0">
            <a:spAutoFit/>
          </a:bodyPr>
          <a:lstStyle/>
          <a:p>
            <a:r>
              <a:rPr lang="en-US" dirty="0"/>
              <a:t>5. Solve for forces in the elements from difference of displacements in an element</a:t>
            </a:r>
          </a:p>
        </p:txBody>
      </p:sp>
      <p:graphicFrame>
        <p:nvGraphicFramePr>
          <p:cNvPr id="9" name="Object 8">
            <a:extLst>
              <a:ext uri="{FF2B5EF4-FFF2-40B4-BE49-F238E27FC236}">
                <a16:creationId xmlns:a16="http://schemas.microsoft.com/office/drawing/2014/main" id="{9F178562-9694-462C-9D4D-6EFE9BB50ECE}"/>
              </a:ext>
            </a:extLst>
          </p:cNvPr>
          <p:cNvGraphicFramePr>
            <a:graphicFrameLocks noChangeAspect="1"/>
          </p:cNvGraphicFramePr>
          <p:nvPr>
            <p:extLst>
              <p:ext uri="{D42A27DB-BD31-4B8C-83A1-F6EECF244321}">
                <p14:modId xmlns:p14="http://schemas.microsoft.com/office/powerpoint/2010/main" val="2148179540"/>
              </p:ext>
            </p:extLst>
          </p:nvPr>
        </p:nvGraphicFramePr>
        <p:xfrm>
          <a:off x="1566863" y="5789613"/>
          <a:ext cx="1682750" cy="423862"/>
        </p:xfrm>
        <a:graphic>
          <a:graphicData uri="http://schemas.openxmlformats.org/presentationml/2006/ole">
            <mc:AlternateContent xmlns:mc="http://schemas.openxmlformats.org/markup-compatibility/2006">
              <mc:Choice xmlns:v="urn:schemas-microsoft-com:vml" Requires="v">
                <p:oleObj name="Equation" r:id="rId9" imgW="1104840" imgH="279360" progId="Equation.DSMT4">
                  <p:embed/>
                </p:oleObj>
              </mc:Choice>
              <mc:Fallback>
                <p:oleObj name="Equation" r:id="rId9" imgW="1104840" imgH="279360" progId="Equation.DSMT4">
                  <p:embed/>
                  <p:pic>
                    <p:nvPicPr>
                      <p:cNvPr id="0" name=""/>
                      <p:cNvPicPr/>
                      <p:nvPr/>
                    </p:nvPicPr>
                    <p:blipFill>
                      <a:blip r:embed="rId10"/>
                      <a:stretch>
                        <a:fillRect/>
                      </a:stretch>
                    </p:blipFill>
                    <p:spPr>
                      <a:xfrm>
                        <a:off x="1566863" y="5789613"/>
                        <a:ext cx="1682750" cy="423862"/>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9F5D7D4A-D758-4EB7-953A-A0B25706FC3A}"/>
              </a:ext>
            </a:extLst>
          </p:cNvPr>
          <p:cNvSpPr txBox="1"/>
          <p:nvPr/>
        </p:nvSpPr>
        <p:spPr>
          <a:xfrm>
            <a:off x="906500" y="126262"/>
            <a:ext cx="3818609" cy="369332"/>
          </a:xfrm>
          <a:prstGeom prst="rect">
            <a:avLst/>
          </a:prstGeom>
          <a:noFill/>
        </p:spPr>
        <p:txBody>
          <a:bodyPr wrap="none" rtlCol="0">
            <a:spAutoFit/>
          </a:bodyPr>
          <a:lstStyle/>
          <a:p>
            <a:r>
              <a:rPr lang="en-US" dirty="0">
                <a:solidFill>
                  <a:srgbClr val="C00000"/>
                </a:solidFill>
              </a:rPr>
              <a:t>Stiffness-based Finite Element Method</a:t>
            </a:r>
          </a:p>
        </p:txBody>
      </p:sp>
      <p:sp>
        <p:nvSpPr>
          <p:cNvPr id="11" name="TextBox 10">
            <a:extLst>
              <a:ext uri="{FF2B5EF4-FFF2-40B4-BE49-F238E27FC236}">
                <a16:creationId xmlns:a16="http://schemas.microsoft.com/office/drawing/2014/main" id="{E85F5895-97F3-410C-89A6-12570C9A72CA}"/>
              </a:ext>
            </a:extLst>
          </p:cNvPr>
          <p:cNvSpPr txBox="1"/>
          <p:nvPr/>
        </p:nvSpPr>
        <p:spPr>
          <a:xfrm>
            <a:off x="5838419" y="106548"/>
            <a:ext cx="3540906" cy="369332"/>
          </a:xfrm>
          <a:prstGeom prst="rect">
            <a:avLst/>
          </a:prstGeom>
          <a:noFill/>
        </p:spPr>
        <p:txBody>
          <a:bodyPr wrap="none" rtlCol="0">
            <a:spAutoFit/>
          </a:bodyPr>
          <a:lstStyle/>
          <a:p>
            <a:r>
              <a:rPr lang="en-US" dirty="0">
                <a:solidFill>
                  <a:srgbClr val="C00000"/>
                </a:solidFill>
              </a:rPr>
              <a:t>Force-based Finite Element Method</a:t>
            </a:r>
          </a:p>
        </p:txBody>
      </p:sp>
      <p:sp>
        <p:nvSpPr>
          <p:cNvPr id="12" name="TextBox 11">
            <a:extLst>
              <a:ext uri="{FF2B5EF4-FFF2-40B4-BE49-F238E27FC236}">
                <a16:creationId xmlns:a16="http://schemas.microsoft.com/office/drawing/2014/main" id="{F7D37B92-ACC4-43BE-A408-9315B2228F82}"/>
              </a:ext>
            </a:extLst>
          </p:cNvPr>
          <p:cNvSpPr txBox="1"/>
          <p:nvPr/>
        </p:nvSpPr>
        <p:spPr>
          <a:xfrm>
            <a:off x="5375432" y="604535"/>
            <a:ext cx="4270593" cy="369332"/>
          </a:xfrm>
          <a:prstGeom prst="rect">
            <a:avLst/>
          </a:prstGeom>
          <a:noFill/>
        </p:spPr>
        <p:txBody>
          <a:bodyPr wrap="none" rtlCol="0">
            <a:spAutoFit/>
          </a:bodyPr>
          <a:lstStyle/>
          <a:p>
            <a:r>
              <a:rPr lang="en-US" dirty="0"/>
              <a:t>1. Obtain equilibrium matrix for an element</a:t>
            </a:r>
          </a:p>
        </p:txBody>
      </p:sp>
      <p:graphicFrame>
        <p:nvGraphicFramePr>
          <p:cNvPr id="13" name="Object 12">
            <a:extLst>
              <a:ext uri="{FF2B5EF4-FFF2-40B4-BE49-F238E27FC236}">
                <a16:creationId xmlns:a16="http://schemas.microsoft.com/office/drawing/2014/main" id="{0E69431C-EEA2-4261-BDDA-4EBF8BCF0CDA}"/>
              </a:ext>
            </a:extLst>
          </p:cNvPr>
          <p:cNvGraphicFramePr>
            <a:graphicFrameLocks noChangeAspect="1"/>
          </p:cNvGraphicFramePr>
          <p:nvPr>
            <p:extLst>
              <p:ext uri="{D42A27DB-BD31-4B8C-83A1-F6EECF244321}">
                <p14:modId xmlns:p14="http://schemas.microsoft.com/office/powerpoint/2010/main" val="630503661"/>
              </p:ext>
            </p:extLst>
          </p:nvPr>
        </p:nvGraphicFramePr>
        <p:xfrm>
          <a:off x="7096671" y="973223"/>
          <a:ext cx="538606" cy="369330"/>
        </p:xfrm>
        <a:graphic>
          <a:graphicData uri="http://schemas.openxmlformats.org/presentationml/2006/ole">
            <mc:AlternateContent xmlns:mc="http://schemas.openxmlformats.org/markup-compatibility/2006">
              <mc:Choice xmlns:v="urn:schemas-microsoft-com:vml" Requires="v">
                <p:oleObj name="Equation" r:id="rId11" imgW="444240" imgH="304560" progId="Equation.DSMT4">
                  <p:embed/>
                </p:oleObj>
              </mc:Choice>
              <mc:Fallback>
                <p:oleObj name="Equation" r:id="rId11" imgW="444240" imgH="304560" progId="Equation.DSMT4">
                  <p:embed/>
                  <p:pic>
                    <p:nvPicPr>
                      <p:cNvPr id="0" name=""/>
                      <p:cNvPicPr/>
                      <p:nvPr/>
                    </p:nvPicPr>
                    <p:blipFill>
                      <a:blip r:embed="rId12"/>
                      <a:stretch>
                        <a:fillRect/>
                      </a:stretch>
                    </p:blipFill>
                    <p:spPr>
                      <a:xfrm>
                        <a:off x="7096671" y="973223"/>
                        <a:ext cx="538606" cy="369330"/>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329A49B3-240F-4953-80F4-C2CD55ED4250}"/>
              </a:ext>
            </a:extLst>
          </p:cNvPr>
          <p:cNvSpPr txBox="1"/>
          <p:nvPr/>
        </p:nvSpPr>
        <p:spPr>
          <a:xfrm flipH="1">
            <a:off x="5355841" y="1471208"/>
            <a:ext cx="4883533" cy="646331"/>
          </a:xfrm>
          <a:prstGeom prst="rect">
            <a:avLst/>
          </a:prstGeom>
          <a:noFill/>
        </p:spPr>
        <p:txBody>
          <a:bodyPr wrap="square" rtlCol="0">
            <a:spAutoFit/>
          </a:bodyPr>
          <a:lstStyle/>
          <a:p>
            <a:r>
              <a:rPr lang="en-US" dirty="0"/>
              <a:t>2. Assemble element matrices into global equilibrium matrix and load vector</a:t>
            </a:r>
          </a:p>
        </p:txBody>
      </p:sp>
      <p:graphicFrame>
        <p:nvGraphicFramePr>
          <p:cNvPr id="15" name="Object 14">
            <a:extLst>
              <a:ext uri="{FF2B5EF4-FFF2-40B4-BE49-F238E27FC236}">
                <a16:creationId xmlns:a16="http://schemas.microsoft.com/office/drawing/2014/main" id="{5D080F4C-1D16-4C9F-BD84-A261D690FF21}"/>
              </a:ext>
            </a:extLst>
          </p:cNvPr>
          <p:cNvGraphicFramePr>
            <a:graphicFrameLocks noChangeAspect="1"/>
          </p:cNvGraphicFramePr>
          <p:nvPr>
            <p:extLst>
              <p:ext uri="{D42A27DB-BD31-4B8C-83A1-F6EECF244321}">
                <p14:modId xmlns:p14="http://schemas.microsoft.com/office/powerpoint/2010/main" val="2606124788"/>
              </p:ext>
            </p:extLst>
          </p:nvPr>
        </p:nvGraphicFramePr>
        <p:xfrm>
          <a:off x="6664362" y="2241938"/>
          <a:ext cx="1338473" cy="363536"/>
        </p:xfrm>
        <a:graphic>
          <a:graphicData uri="http://schemas.openxmlformats.org/presentationml/2006/ole">
            <mc:AlternateContent xmlns:mc="http://schemas.openxmlformats.org/markup-compatibility/2006">
              <mc:Choice xmlns:v="urn:schemas-microsoft-com:vml" Requires="v">
                <p:oleObj name="Equation" r:id="rId13" imgW="1028520" imgH="279360" progId="Equation.DSMT4">
                  <p:embed/>
                </p:oleObj>
              </mc:Choice>
              <mc:Fallback>
                <p:oleObj name="Equation" r:id="rId13" imgW="1028520" imgH="279360" progId="Equation.DSMT4">
                  <p:embed/>
                  <p:pic>
                    <p:nvPicPr>
                      <p:cNvPr id="0" name=""/>
                      <p:cNvPicPr/>
                      <p:nvPr/>
                    </p:nvPicPr>
                    <p:blipFill>
                      <a:blip r:embed="rId14"/>
                      <a:stretch>
                        <a:fillRect/>
                      </a:stretch>
                    </p:blipFill>
                    <p:spPr>
                      <a:xfrm>
                        <a:off x="6664362" y="2241938"/>
                        <a:ext cx="1338473" cy="363536"/>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0BE93A47-70B2-4C8E-91B6-59E6C5442E41}"/>
              </a:ext>
            </a:extLst>
          </p:cNvPr>
          <p:cNvSpPr txBox="1"/>
          <p:nvPr/>
        </p:nvSpPr>
        <p:spPr>
          <a:xfrm>
            <a:off x="5271071" y="2695473"/>
            <a:ext cx="4716099" cy="646331"/>
          </a:xfrm>
          <a:prstGeom prst="rect">
            <a:avLst/>
          </a:prstGeom>
          <a:noFill/>
        </p:spPr>
        <p:txBody>
          <a:bodyPr wrap="none" rtlCol="0">
            <a:spAutoFit/>
          </a:bodyPr>
          <a:lstStyle/>
          <a:p>
            <a:r>
              <a:rPr lang="en-US" dirty="0"/>
              <a:t>3. Apply boundary conditions to obtain reduced </a:t>
            </a:r>
          </a:p>
          <a:p>
            <a:r>
              <a:rPr lang="en-US" dirty="0"/>
              <a:t>equilibrium matrix and load vector </a:t>
            </a:r>
          </a:p>
        </p:txBody>
      </p:sp>
      <p:graphicFrame>
        <p:nvGraphicFramePr>
          <p:cNvPr id="17" name="Object 16">
            <a:extLst>
              <a:ext uri="{FF2B5EF4-FFF2-40B4-BE49-F238E27FC236}">
                <a16:creationId xmlns:a16="http://schemas.microsoft.com/office/drawing/2014/main" id="{AB8E6F72-42FD-4E50-AC2C-E2BD79F38490}"/>
              </a:ext>
            </a:extLst>
          </p:cNvPr>
          <p:cNvGraphicFramePr>
            <a:graphicFrameLocks noChangeAspect="1"/>
          </p:cNvGraphicFramePr>
          <p:nvPr>
            <p:extLst>
              <p:ext uri="{D42A27DB-BD31-4B8C-83A1-F6EECF244321}">
                <p14:modId xmlns:p14="http://schemas.microsoft.com/office/powerpoint/2010/main" val="3454037841"/>
              </p:ext>
            </p:extLst>
          </p:nvPr>
        </p:nvGraphicFramePr>
        <p:xfrm>
          <a:off x="6625726" y="3358589"/>
          <a:ext cx="1272376" cy="363536"/>
        </p:xfrm>
        <a:graphic>
          <a:graphicData uri="http://schemas.openxmlformats.org/presentationml/2006/ole">
            <mc:AlternateContent xmlns:mc="http://schemas.openxmlformats.org/markup-compatibility/2006">
              <mc:Choice xmlns:v="urn:schemas-microsoft-com:vml" Requires="v">
                <p:oleObj name="Equation" r:id="rId15" imgW="888840" imgH="253800" progId="Equation.DSMT4">
                  <p:embed/>
                </p:oleObj>
              </mc:Choice>
              <mc:Fallback>
                <p:oleObj name="Equation" r:id="rId15" imgW="888840" imgH="253800" progId="Equation.DSMT4">
                  <p:embed/>
                  <p:pic>
                    <p:nvPicPr>
                      <p:cNvPr id="0" name=""/>
                      <p:cNvPicPr/>
                      <p:nvPr/>
                    </p:nvPicPr>
                    <p:blipFill>
                      <a:blip r:embed="rId16"/>
                      <a:stretch>
                        <a:fillRect/>
                      </a:stretch>
                    </p:blipFill>
                    <p:spPr>
                      <a:xfrm>
                        <a:off x="6625726" y="3358589"/>
                        <a:ext cx="1272376" cy="363536"/>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C68D44CB-4C86-429B-AE86-D23F9E657DB2}"/>
              </a:ext>
            </a:extLst>
          </p:cNvPr>
          <p:cNvSpPr txBox="1"/>
          <p:nvPr/>
        </p:nvSpPr>
        <p:spPr>
          <a:xfrm>
            <a:off x="5271071" y="3715836"/>
            <a:ext cx="6097847" cy="923330"/>
          </a:xfrm>
          <a:prstGeom prst="rect">
            <a:avLst/>
          </a:prstGeom>
          <a:noFill/>
        </p:spPr>
        <p:txBody>
          <a:bodyPr wrap="square" rtlCol="0">
            <a:spAutoFit/>
          </a:bodyPr>
          <a:lstStyle/>
          <a:p>
            <a:r>
              <a:rPr lang="en-US" dirty="0"/>
              <a:t>4. Obtain compatibility matrix, [</a:t>
            </a:r>
            <a:r>
              <a:rPr lang="en-US" i="1" dirty="0"/>
              <a:t>S</a:t>
            </a:r>
            <a:r>
              <a:rPr lang="en-US" dirty="0"/>
              <a:t>], which for fixed supports satisfies                                                        and append to </a:t>
            </a:r>
          </a:p>
          <a:p>
            <a:r>
              <a:rPr lang="en-US" dirty="0"/>
              <a:t>equilibrium equations  to form up a solvable system </a:t>
            </a:r>
          </a:p>
        </p:txBody>
      </p:sp>
      <p:sp>
        <p:nvSpPr>
          <p:cNvPr id="19" name="TextBox 18">
            <a:extLst>
              <a:ext uri="{FF2B5EF4-FFF2-40B4-BE49-F238E27FC236}">
                <a16:creationId xmlns:a16="http://schemas.microsoft.com/office/drawing/2014/main" id="{3844ECC9-1CFE-43AF-8AA9-4F9547A2A36C}"/>
              </a:ext>
            </a:extLst>
          </p:cNvPr>
          <p:cNvSpPr txBox="1"/>
          <p:nvPr/>
        </p:nvSpPr>
        <p:spPr>
          <a:xfrm>
            <a:off x="620068" y="4542136"/>
            <a:ext cx="3996992" cy="369332"/>
          </a:xfrm>
          <a:prstGeom prst="rect">
            <a:avLst/>
          </a:prstGeom>
          <a:noFill/>
        </p:spPr>
        <p:txBody>
          <a:bodyPr wrap="none" rtlCol="0">
            <a:spAutoFit/>
          </a:bodyPr>
          <a:lstStyle/>
          <a:p>
            <a:r>
              <a:rPr lang="en-US" dirty="0"/>
              <a:t>4. solve for the global displacements {U</a:t>
            </a:r>
            <a:r>
              <a:rPr lang="en-US" baseline="-25000" dirty="0"/>
              <a:t>g</a:t>
            </a:r>
            <a:r>
              <a:rPr lang="en-US" dirty="0"/>
              <a:t>}</a:t>
            </a:r>
          </a:p>
        </p:txBody>
      </p:sp>
      <p:graphicFrame>
        <p:nvGraphicFramePr>
          <p:cNvPr id="20" name="Object 19">
            <a:extLst>
              <a:ext uri="{FF2B5EF4-FFF2-40B4-BE49-F238E27FC236}">
                <a16:creationId xmlns:a16="http://schemas.microsoft.com/office/drawing/2014/main" id="{83967755-197A-4211-9D8A-AB5714F9F650}"/>
              </a:ext>
            </a:extLst>
          </p:cNvPr>
          <p:cNvGraphicFramePr>
            <a:graphicFrameLocks noChangeAspect="1"/>
          </p:cNvGraphicFramePr>
          <p:nvPr>
            <p:extLst>
              <p:ext uri="{D42A27DB-BD31-4B8C-83A1-F6EECF244321}">
                <p14:modId xmlns:p14="http://schemas.microsoft.com/office/powerpoint/2010/main" val="1948142952"/>
              </p:ext>
            </p:extLst>
          </p:nvPr>
        </p:nvGraphicFramePr>
        <p:xfrm>
          <a:off x="7144882" y="4022002"/>
          <a:ext cx="1360488" cy="363538"/>
        </p:xfrm>
        <a:graphic>
          <a:graphicData uri="http://schemas.openxmlformats.org/presentationml/2006/ole">
            <mc:AlternateContent xmlns:mc="http://schemas.openxmlformats.org/markup-compatibility/2006">
              <mc:Choice xmlns:v="urn:schemas-microsoft-com:vml" Requires="v">
                <p:oleObj name="Equation" r:id="rId17" imgW="952200" imgH="253800" progId="Equation.DSMT4">
                  <p:embed/>
                </p:oleObj>
              </mc:Choice>
              <mc:Fallback>
                <p:oleObj name="Equation" r:id="rId17" imgW="952200" imgH="253800" progId="Equation.DSMT4">
                  <p:embed/>
                  <p:pic>
                    <p:nvPicPr>
                      <p:cNvPr id="0" name=""/>
                      <p:cNvPicPr/>
                      <p:nvPr/>
                    </p:nvPicPr>
                    <p:blipFill>
                      <a:blip r:embed="rId18"/>
                      <a:stretch>
                        <a:fillRect/>
                      </a:stretch>
                    </p:blipFill>
                    <p:spPr>
                      <a:xfrm>
                        <a:off x="7144882" y="4022002"/>
                        <a:ext cx="1360488" cy="363538"/>
                      </a:xfrm>
                      <a:prstGeom prst="rect">
                        <a:avLst/>
                      </a:prstGeom>
                    </p:spPr>
                  </p:pic>
                </p:oleObj>
              </mc:Fallback>
            </mc:AlternateContent>
          </a:graphicData>
        </a:graphic>
      </p:graphicFrame>
      <p:graphicFrame>
        <p:nvGraphicFramePr>
          <p:cNvPr id="21" name="Object 20">
            <a:extLst>
              <a:ext uri="{FF2B5EF4-FFF2-40B4-BE49-F238E27FC236}">
                <a16:creationId xmlns:a16="http://schemas.microsoft.com/office/drawing/2014/main" id="{8263DF0E-BFBF-43E9-89C8-3DBC441028BD}"/>
              </a:ext>
            </a:extLst>
          </p:cNvPr>
          <p:cNvGraphicFramePr>
            <a:graphicFrameLocks noChangeAspect="1"/>
          </p:cNvGraphicFramePr>
          <p:nvPr>
            <p:extLst>
              <p:ext uri="{D42A27DB-BD31-4B8C-83A1-F6EECF244321}">
                <p14:modId xmlns:p14="http://schemas.microsoft.com/office/powerpoint/2010/main" val="345989627"/>
              </p:ext>
            </p:extLst>
          </p:nvPr>
        </p:nvGraphicFramePr>
        <p:xfrm>
          <a:off x="6391662" y="4755435"/>
          <a:ext cx="1506440" cy="369332"/>
        </p:xfrm>
        <a:graphic>
          <a:graphicData uri="http://schemas.openxmlformats.org/presentationml/2006/ole">
            <mc:AlternateContent xmlns:mc="http://schemas.openxmlformats.org/markup-compatibility/2006">
              <mc:Choice xmlns:v="urn:schemas-microsoft-com:vml" Requires="v">
                <p:oleObj name="Equation" r:id="rId19" imgW="1143000" imgH="279360" progId="Equation.DSMT4">
                  <p:embed/>
                </p:oleObj>
              </mc:Choice>
              <mc:Fallback>
                <p:oleObj name="Equation" r:id="rId19" imgW="1143000" imgH="279360" progId="Equation.DSMT4">
                  <p:embed/>
                  <p:pic>
                    <p:nvPicPr>
                      <p:cNvPr id="3" name="Object 2">
                        <a:extLst>
                          <a:ext uri="{FF2B5EF4-FFF2-40B4-BE49-F238E27FC236}">
                            <a16:creationId xmlns:a16="http://schemas.microsoft.com/office/drawing/2014/main" id="{850AE109-7E37-4ED4-8DEE-0E5D562DC11A}"/>
                          </a:ext>
                        </a:extLst>
                      </p:cNvPr>
                      <p:cNvPicPr/>
                      <p:nvPr/>
                    </p:nvPicPr>
                    <p:blipFill>
                      <a:blip r:embed="rId20"/>
                      <a:stretch>
                        <a:fillRect/>
                      </a:stretch>
                    </p:blipFill>
                    <p:spPr>
                      <a:xfrm>
                        <a:off x="6391662" y="4755435"/>
                        <a:ext cx="1506440" cy="369332"/>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CCA304BB-62DD-41A1-AE03-AB9F486D7985}"/>
              </a:ext>
            </a:extLst>
          </p:cNvPr>
          <p:cNvSpPr txBox="1"/>
          <p:nvPr/>
        </p:nvSpPr>
        <p:spPr>
          <a:xfrm>
            <a:off x="5355841" y="5348138"/>
            <a:ext cx="2504853" cy="369332"/>
          </a:xfrm>
          <a:prstGeom prst="rect">
            <a:avLst/>
          </a:prstGeom>
          <a:noFill/>
        </p:spPr>
        <p:txBody>
          <a:bodyPr wrap="none" rtlCol="0">
            <a:spAutoFit/>
          </a:bodyPr>
          <a:lstStyle/>
          <a:p>
            <a:r>
              <a:rPr lang="en-US" dirty="0"/>
              <a:t>5. solve for the forces {F}</a:t>
            </a:r>
          </a:p>
        </p:txBody>
      </p:sp>
      <p:sp>
        <p:nvSpPr>
          <p:cNvPr id="23" name="TextBox 22">
            <a:extLst>
              <a:ext uri="{FF2B5EF4-FFF2-40B4-BE49-F238E27FC236}">
                <a16:creationId xmlns:a16="http://schemas.microsoft.com/office/drawing/2014/main" id="{63524D83-98A0-4584-B7EF-2605C93F7593}"/>
              </a:ext>
            </a:extLst>
          </p:cNvPr>
          <p:cNvSpPr txBox="1"/>
          <p:nvPr/>
        </p:nvSpPr>
        <p:spPr>
          <a:xfrm>
            <a:off x="5289677" y="5808336"/>
            <a:ext cx="3484224" cy="646331"/>
          </a:xfrm>
          <a:prstGeom prst="rect">
            <a:avLst/>
          </a:prstGeom>
          <a:noFill/>
        </p:spPr>
        <p:txBody>
          <a:bodyPr wrap="none" rtlCol="0">
            <a:spAutoFit/>
          </a:bodyPr>
          <a:lstStyle/>
          <a:p>
            <a:r>
              <a:rPr lang="en-US" dirty="0"/>
              <a:t>6. Solve for the free displacements </a:t>
            </a:r>
          </a:p>
          <a:p>
            <a:r>
              <a:rPr lang="en-US" dirty="0"/>
              <a:t>(and some zeros), {</a:t>
            </a:r>
            <a:r>
              <a:rPr lang="en-US" dirty="0" err="1"/>
              <a:t>U</a:t>
            </a:r>
            <a:r>
              <a:rPr lang="en-US" baseline="-25000" dirty="0" err="1"/>
              <a:t>sys</a:t>
            </a:r>
            <a:r>
              <a:rPr lang="en-US" dirty="0"/>
              <a:t>}, from</a:t>
            </a:r>
          </a:p>
        </p:txBody>
      </p:sp>
      <p:graphicFrame>
        <p:nvGraphicFramePr>
          <p:cNvPr id="24" name="Object 23">
            <a:extLst>
              <a:ext uri="{FF2B5EF4-FFF2-40B4-BE49-F238E27FC236}">
                <a16:creationId xmlns:a16="http://schemas.microsoft.com/office/drawing/2014/main" id="{1AEEA11C-B0B0-43AD-9DB0-59669F0BDCAE}"/>
              </a:ext>
            </a:extLst>
          </p:cNvPr>
          <p:cNvGraphicFramePr>
            <a:graphicFrameLocks noChangeAspect="1"/>
          </p:cNvGraphicFramePr>
          <p:nvPr>
            <p:extLst>
              <p:ext uri="{D42A27DB-BD31-4B8C-83A1-F6EECF244321}">
                <p14:modId xmlns:p14="http://schemas.microsoft.com/office/powerpoint/2010/main" val="2999467161"/>
              </p:ext>
            </p:extLst>
          </p:nvPr>
        </p:nvGraphicFramePr>
        <p:xfrm>
          <a:off x="8807450" y="6035675"/>
          <a:ext cx="1943100" cy="403225"/>
        </p:xfrm>
        <a:graphic>
          <a:graphicData uri="http://schemas.openxmlformats.org/presentationml/2006/ole">
            <mc:AlternateContent xmlns:mc="http://schemas.openxmlformats.org/markup-compatibility/2006">
              <mc:Choice xmlns:v="urn:schemas-microsoft-com:vml" Requires="v">
                <p:oleObj name="Equation" r:id="rId21" imgW="1473120" imgH="304560" progId="Equation.DSMT4">
                  <p:embed/>
                </p:oleObj>
              </mc:Choice>
              <mc:Fallback>
                <p:oleObj name="Equation" r:id="rId21" imgW="1473120" imgH="304560" progId="Equation.DSMT4">
                  <p:embed/>
                  <p:pic>
                    <p:nvPicPr>
                      <p:cNvPr id="0" name=""/>
                      <p:cNvPicPr/>
                      <p:nvPr/>
                    </p:nvPicPr>
                    <p:blipFill>
                      <a:blip r:embed="rId22"/>
                      <a:stretch>
                        <a:fillRect/>
                      </a:stretch>
                    </p:blipFill>
                    <p:spPr>
                      <a:xfrm>
                        <a:off x="8807450" y="6035675"/>
                        <a:ext cx="1943100" cy="403225"/>
                      </a:xfrm>
                      <a:prstGeom prst="rect">
                        <a:avLst/>
                      </a:prstGeom>
                    </p:spPr>
                  </p:pic>
                </p:oleObj>
              </mc:Fallback>
            </mc:AlternateContent>
          </a:graphicData>
        </a:graphic>
      </p:graphicFrame>
    </p:spTree>
    <p:extLst>
      <p:ext uri="{BB962C8B-B14F-4D97-AF65-F5344CB8AC3E}">
        <p14:creationId xmlns:p14="http://schemas.microsoft.com/office/powerpoint/2010/main" val="40168792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B873856-2091-4A5F-BD83-FC4F26990683}"/>
              </a:ext>
            </a:extLst>
          </p:cNvPr>
          <p:cNvSpPr txBox="1"/>
          <p:nvPr/>
        </p:nvSpPr>
        <p:spPr>
          <a:xfrm>
            <a:off x="868362" y="752945"/>
            <a:ext cx="9134475" cy="1477328"/>
          </a:xfrm>
          <a:prstGeom prst="rect">
            <a:avLst/>
          </a:prstGeom>
          <a:noFill/>
        </p:spPr>
        <p:txBody>
          <a:bodyPr wrap="square" rtlCol="0">
            <a:spAutoFit/>
          </a:bodyPr>
          <a:lstStyle/>
          <a:p>
            <a:r>
              <a:rPr lang="en-US" dirty="0"/>
              <a:t>A crucial step in the force-based method is the determination of the compatibility matrix. For our problem we obtained that matrix from a physical argument (that the sum of all the deformations must be zero) but we would like a more direct way to obtain it in all cases. The [S] matrix defines a relationship between the deformations that must be independent of the free displacements. Thus, we must have</a:t>
            </a:r>
          </a:p>
        </p:txBody>
      </p:sp>
      <p:graphicFrame>
        <p:nvGraphicFramePr>
          <p:cNvPr id="4" name="Object 3">
            <a:extLst>
              <a:ext uri="{FF2B5EF4-FFF2-40B4-BE49-F238E27FC236}">
                <a16:creationId xmlns:a16="http://schemas.microsoft.com/office/drawing/2014/main" id="{B085C63A-CE64-4B6A-B130-A0F3ED3FC032}"/>
              </a:ext>
            </a:extLst>
          </p:cNvPr>
          <p:cNvGraphicFramePr>
            <a:graphicFrameLocks noChangeAspect="1"/>
          </p:cNvGraphicFramePr>
          <p:nvPr>
            <p:extLst>
              <p:ext uri="{D42A27DB-BD31-4B8C-83A1-F6EECF244321}">
                <p14:modId xmlns:p14="http://schemas.microsoft.com/office/powerpoint/2010/main" val="2839062460"/>
              </p:ext>
            </p:extLst>
          </p:nvPr>
        </p:nvGraphicFramePr>
        <p:xfrm>
          <a:off x="4427156" y="2119158"/>
          <a:ext cx="1484312" cy="401637"/>
        </p:xfrm>
        <a:graphic>
          <a:graphicData uri="http://schemas.openxmlformats.org/presentationml/2006/ole">
            <mc:AlternateContent xmlns:mc="http://schemas.openxmlformats.org/markup-compatibility/2006">
              <mc:Choice xmlns:v="urn:schemas-microsoft-com:vml" Requires="v">
                <p:oleObj name="Equation" r:id="rId3" imgW="1079280" imgH="291960" progId="Equation.DSMT4">
                  <p:embed/>
                </p:oleObj>
              </mc:Choice>
              <mc:Fallback>
                <p:oleObj name="Equation" r:id="rId3" imgW="1079280" imgH="291960" progId="Equation.DSMT4">
                  <p:embed/>
                  <p:pic>
                    <p:nvPicPr>
                      <p:cNvPr id="0" name=""/>
                      <p:cNvPicPr/>
                      <p:nvPr/>
                    </p:nvPicPr>
                    <p:blipFill>
                      <a:blip r:embed="rId4"/>
                      <a:stretch>
                        <a:fillRect/>
                      </a:stretch>
                    </p:blipFill>
                    <p:spPr>
                      <a:xfrm>
                        <a:off x="4427156" y="2119158"/>
                        <a:ext cx="1484312" cy="401637"/>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2ED23D25-5806-46EF-B65F-5BA72884EFDD}"/>
              </a:ext>
            </a:extLst>
          </p:cNvPr>
          <p:cNvSpPr txBox="1"/>
          <p:nvPr/>
        </p:nvSpPr>
        <p:spPr>
          <a:xfrm>
            <a:off x="1123949" y="2571750"/>
            <a:ext cx="6413102" cy="369332"/>
          </a:xfrm>
          <a:prstGeom prst="rect">
            <a:avLst/>
          </a:prstGeom>
          <a:noFill/>
        </p:spPr>
        <p:txBody>
          <a:bodyPr wrap="none" rtlCol="0">
            <a:spAutoFit/>
          </a:bodyPr>
          <a:lstStyle/>
          <a:p>
            <a:r>
              <a:rPr lang="en-US" dirty="0"/>
              <a:t>which must be true for all the free displacements so we must have </a:t>
            </a:r>
          </a:p>
        </p:txBody>
      </p:sp>
      <p:graphicFrame>
        <p:nvGraphicFramePr>
          <p:cNvPr id="7" name="Object 6">
            <a:extLst>
              <a:ext uri="{FF2B5EF4-FFF2-40B4-BE49-F238E27FC236}">
                <a16:creationId xmlns:a16="http://schemas.microsoft.com/office/drawing/2014/main" id="{5278C845-0DFF-4EEF-916D-A946D00A190D}"/>
              </a:ext>
            </a:extLst>
          </p:cNvPr>
          <p:cNvGraphicFramePr>
            <a:graphicFrameLocks noChangeAspect="1"/>
          </p:cNvGraphicFramePr>
          <p:nvPr>
            <p:extLst>
              <p:ext uri="{D42A27DB-BD31-4B8C-83A1-F6EECF244321}">
                <p14:modId xmlns:p14="http://schemas.microsoft.com/office/powerpoint/2010/main" val="3464250931"/>
              </p:ext>
            </p:extLst>
          </p:nvPr>
        </p:nvGraphicFramePr>
        <p:xfrm>
          <a:off x="2983709" y="3143070"/>
          <a:ext cx="1007266" cy="369331"/>
        </p:xfrm>
        <a:graphic>
          <a:graphicData uri="http://schemas.openxmlformats.org/presentationml/2006/ole">
            <mc:AlternateContent xmlns:mc="http://schemas.openxmlformats.org/markup-compatibility/2006">
              <mc:Choice xmlns:v="urn:schemas-microsoft-com:vml" Requires="v">
                <p:oleObj name="Equation" r:id="rId5" imgW="761760" imgH="279360" progId="Equation.DSMT4">
                  <p:embed/>
                </p:oleObj>
              </mc:Choice>
              <mc:Fallback>
                <p:oleObj name="Equation" r:id="rId5" imgW="761760" imgH="279360" progId="Equation.DSMT4">
                  <p:embed/>
                  <p:pic>
                    <p:nvPicPr>
                      <p:cNvPr id="0" name=""/>
                      <p:cNvPicPr/>
                      <p:nvPr/>
                    </p:nvPicPr>
                    <p:blipFill>
                      <a:blip r:embed="rId6"/>
                      <a:stretch>
                        <a:fillRect/>
                      </a:stretch>
                    </p:blipFill>
                    <p:spPr>
                      <a:xfrm>
                        <a:off x="2983709" y="3143070"/>
                        <a:ext cx="1007266" cy="369331"/>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0F7492F5-6424-49AD-8C7D-E89090D5F78B}"/>
              </a:ext>
            </a:extLst>
          </p:cNvPr>
          <p:cNvSpPr txBox="1"/>
          <p:nvPr/>
        </p:nvSpPr>
        <p:spPr>
          <a:xfrm flipH="1">
            <a:off x="4084319" y="3120329"/>
            <a:ext cx="2794637" cy="369332"/>
          </a:xfrm>
          <a:prstGeom prst="rect">
            <a:avLst/>
          </a:prstGeom>
          <a:noFill/>
        </p:spPr>
        <p:txBody>
          <a:bodyPr wrap="square" rtlCol="0">
            <a:spAutoFit/>
          </a:bodyPr>
          <a:lstStyle/>
          <a:p>
            <a:r>
              <a:rPr lang="en-US" dirty="0"/>
              <a:t>or, taking the transpose</a:t>
            </a:r>
          </a:p>
        </p:txBody>
      </p:sp>
      <p:graphicFrame>
        <p:nvGraphicFramePr>
          <p:cNvPr id="10" name="Object 9">
            <a:extLst>
              <a:ext uri="{FF2B5EF4-FFF2-40B4-BE49-F238E27FC236}">
                <a16:creationId xmlns:a16="http://schemas.microsoft.com/office/drawing/2014/main" id="{E2ACECCD-87E6-43AD-976F-993DD3DA5AE8}"/>
              </a:ext>
            </a:extLst>
          </p:cNvPr>
          <p:cNvGraphicFramePr>
            <a:graphicFrameLocks noChangeAspect="1"/>
          </p:cNvGraphicFramePr>
          <p:nvPr>
            <p:extLst>
              <p:ext uri="{D42A27DB-BD31-4B8C-83A1-F6EECF244321}">
                <p14:modId xmlns:p14="http://schemas.microsoft.com/office/powerpoint/2010/main" val="2446426551"/>
              </p:ext>
            </p:extLst>
          </p:nvPr>
        </p:nvGraphicFramePr>
        <p:xfrm>
          <a:off x="6597650" y="3120329"/>
          <a:ext cx="1007266" cy="369331"/>
        </p:xfrm>
        <a:graphic>
          <a:graphicData uri="http://schemas.openxmlformats.org/presentationml/2006/ole">
            <mc:AlternateContent xmlns:mc="http://schemas.openxmlformats.org/markup-compatibility/2006">
              <mc:Choice xmlns:v="urn:schemas-microsoft-com:vml" Requires="v">
                <p:oleObj name="Equation" r:id="rId7" imgW="761760" imgH="279360" progId="Equation.DSMT4">
                  <p:embed/>
                </p:oleObj>
              </mc:Choice>
              <mc:Fallback>
                <p:oleObj name="Equation" r:id="rId7" imgW="761760" imgH="279360" progId="Equation.DSMT4">
                  <p:embed/>
                  <p:pic>
                    <p:nvPicPr>
                      <p:cNvPr id="0" name=""/>
                      <p:cNvPicPr/>
                      <p:nvPr/>
                    </p:nvPicPr>
                    <p:blipFill>
                      <a:blip r:embed="rId8"/>
                      <a:stretch>
                        <a:fillRect/>
                      </a:stretch>
                    </p:blipFill>
                    <p:spPr>
                      <a:xfrm>
                        <a:off x="6597650" y="3120329"/>
                        <a:ext cx="1007266" cy="369331"/>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BC2E805E-1B14-4506-BC96-3F815ED65723}"/>
              </a:ext>
            </a:extLst>
          </p:cNvPr>
          <p:cNvSpPr txBox="1"/>
          <p:nvPr/>
        </p:nvSpPr>
        <p:spPr>
          <a:xfrm>
            <a:off x="1314450" y="4152900"/>
            <a:ext cx="3993273" cy="369332"/>
          </a:xfrm>
          <a:prstGeom prst="rect">
            <a:avLst/>
          </a:prstGeom>
          <a:noFill/>
        </p:spPr>
        <p:txBody>
          <a:bodyPr wrap="none" rtlCol="0">
            <a:spAutoFit/>
          </a:bodyPr>
          <a:lstStyle/>
          <a:p>
            <a:r>
              <a:rPr lang="en-US" dirty="0"/>
              <a:t>In our springs problem this was explicitly</a:t>
            </a:r>
          </a:p>
        </p:txBody>
      </p:sp>
      <p:graphicFrame>
        <p:nvGraphicFramePr>
          <p:cNvPr id="13" name="Object 12">
            <a:extLst>
              <a:ext uri="{FF2B5EF4-FFF2-40B4-BE49-F238E27FC236}">
                <a16:creationId xmlns:a16="http://schemas.microsoft.com/office/drawing/2014/main" id="{1343C4C0-2BC8-43FC-9B05-EDAC223BCD62}"/>
              </a:ext>
            </a:extLst>
          </p:cNvPr>
          <p:cNvGraphicFramePr>
            <a:graphicFrameLocks noChangeAspect="1"/>
          </p:cNvGraphicFramePr>
          <p:nvPr>
            <p:extLst>
              <p:ext uri="{D42A27DB-BD31-4B8C-83A1-F6EECF244321}">
                <p14:modId xmlns:p14="http://schemas.microsoft.com/office/powerpoint/2010/main" val="2856912566"/>
              </p:ext>
            </p:extLst>
          </p:nvPr>
        </p:nvGraphicFramePr>
        <p:xfrm>
          <a:off x="5435600" y="3750528"/>
          <a:ext cx="2324100" cy="1371600"/>
        </p:xfrm>
        <a:graphic>
          <a:graphicData uri="http://schemas.openxmlformats.org/presentationml/2006/ole">
            <mc:AlternateContent xmlns:mc="http://schemas.openxmlformats.org/markup-compatibility/2006">
              <mc:Choice xmlns:v="urn:schemas-microsoft-com:vml" Requires="v">
                <p:oleObj name="Equation" r:id="rId9" imgW="2323800" imgH="1371600" progId="Equation.DSMT4">
                  <p:embed/>
                </p:oleObj>
              </mc:Choice>
              <mc:Fallback>
                <p:oleObj name="Equation" r:id="rId9" imgW="2323800" imgH="1371600" progId="Equation.DSMT4">
                  <p:embed/>
                  <p:pic>
                    <p:nvPicPr>
                      <p:cNvPr id="0" name=""/>
                      <p:cNvPicPr/>
                      <p:nvPr/>
                    </p:nvPicPr>
                    <p:blipFill>
                      <a:blip r:embed="rId10"/>
                      <a:stretch>
                        <a:fillRect/>
                      </a:stretch>
                    </p:blipFill>
                    <p:spPr>
                      <a:xfrm>
                        <a:off x="5435600" y="3750528"/>
                        <a:ext cx="2324100" cy="1371600"/>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0012C377-D859-4C0D-A78A-AE21C2A1D513}"/>
              </a:ext>
            </a:extLst>
          </p:cNvPr>
          <p:cNvSpPr txBox="1"/>
          <p:nvPr/>
        </p:nvSpPr>
        <p:spPr>
          <a:xfrm>
            <a:off x="1123949" y="5366088"/>
            <a:ext cx="9334500" cy="1200329"/>
          </a:xfrm>
          <a:prstGeom prst="rect">
            <a:avLst/>
          </a:prstGeom>
          <a:noFill/>
        </p:spPr>
        <p:txBody>
          <a:bodyPr wrap="square" rtlCol="0">
            <a:spAutoFit/>
          </a:bodyPr>
          <a:lstStyle/>
          <a:p>
            <a:r>
              <a:rPr lang="en-US" dirty="0"/>
              <a:t>so we see that the columns of  [S]</a:t>
            </a:r>
            <a:r>
              <a:rPr lang="en-US" baseline="30000" dirty="0"/>
              <a:t>T</a:t>
            </a:r>
            <a:r>
              <a:rPr lang="en-US" dirty="0"/>
              <a:t> (Here we have only one column but in the general case there can be more than one column) are just solutions to the homogeneous equilibrium equations. There is a MATLAB function, null, that can obtain these solutions, so we have a direct way to obtain the compatibility matrix (or, more accurately, its transpose).</a:t>
            </a:r>
          </a:p>
        </p:txBody>
      </p:sp>
      <p:sp>
        <p:nvSpPr>
          <p:cNvPr id="2" name="TextBox 1">
            <a:extLst>
              <a:ext uri="{FF2B5EF4-FFF2-40B4-BE49-F238E27FC236}">
                <a16:creationId xmlns:a16="http://schemas.microsoft.com/office/drawing/2014/main" id="{4426B45F-9F71-49AB-BB8E-747FB68C8FC7}"/>
              </a:ext>
            </a:extLst>
          </p:cNvPr>
          <p:cNvSpPr txBox="1"/>
          <p:nvPr/>
        </p:nvSpPr>
        <p:spPr>
          <a:xfrm>
            <a:off x="3311086" y="212875"/>
            <a:ext cx="3995068" cy="369332"/>
          </a:xfrm>
          <a:prstGeom prst="rect">
            <a:avLst/>
          </a:prstGeom>
          <a:noFill/>
        </p:spPr>
        <p:txBody>
          <a:bodyPr wrap="none" rtlCol="0">
            <a:spAutoFit/>
          </a:bodyPr>
          <a:lstStyle/>
          <a:p>
            <a:r>
              <a:rPr lang="en-US" dirty="0">
                <a:solidFill>
                  <a:srgbClr val="C00000"/>
                </a:solidFill>
              </a:rPr>
              <a:t>Determining the Compatibility Matrix [S]</a:t>
            </a:r>
          </a:p>
        </p:txBody>
      </p:sp>
    </p:spTree>
    <p:extLst>
      <p:ext uri="{BB962C8B-B14F-4D97-AF65-F5344CB8AC3E}">
        <p14:creationId xmlns:p14="http://schemas.microsoft.com/office/powerpoint/2010/main" val="14797953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713C779-09A5-44B7-BC33-12D0B66BD81D}"/>
              </a:ext>
            </a:extLst>
          </p:cNvPr>
          <p:cNvSpPr txBox="1"/>
          <p:nvPr/>
        </p:nvSpPr>
        <p:spPr>
          <a:xfrm>
            <a:off x="628649" y="601906"/>
            <a:ext cx="6096000" cy="6186309"/>
          </a:xfrm>
          <a:prstGeom prst="rect">
            <a:avLst/>
          </a:prstGeom>
          <a:noFill/>
        </p:spPr>
        <p:txBody>
          <a:bodyPr wrap="square">
            <a:spAutoFit/>
          </a:bodyPr>
          <a:lstStyle/>
          <a:p>
            <a:endParaRPr lang="en-US" dirty="0"/>
          </a:p>
          <a:p>
            <a:r>
              <a:rPr lang="en-US" dirty="0"/>
              <a:t>E = [ 1 -1 0 0 0 0;0 1 -1 0 0 0; 0 0 1 -1 0 0;</a:t>
            </a:r>
          </a:p>
          <a:p>
            <a:r>
              <a:rPr lang="en-US" dirty="0"/>
              <a:t>0 0 0 1 -1 0; 0 0 0 0 1 -1]</a:t>
            </a:r>
          </a:p>
          <a:p>
            <a:r>
              <a:rPr lang="it-IT" dirty="0"/>
              <a:t>null(E, 'r')</a:t>
            </a:r>
          </a:p>
          <a:p>
            <a:r>
              <a:rPr lang="it-IT" dirty="0"/>
              <a:t>ans =</a:t>
            </a:r>
          </a:p>
          <a:p>
            <a:r>
              <a:rPr lang="it-IT" dirty="0"/>
              <a:t>     1</a:t>
            </a:r>
          </a:p>
          <a:p>
            <a:r>
              <a:rPr lang="it-IT" dirty="0"/>
              <a:t>     1</a:t>
            </a:r>
          </a:p>
          <a:p>
            <a:r>
              <a:rPr lang="it-IT" dirty="0"/>
              <a:t>     1</a:t>
            </a:r>
          </a:p>
          <a:p>
            <a:r>
              <a:rPr lang="it-IT" dirty="0"/>
              <a:t>     1</a:t>
            </a:r>
          </a:p>
          <a:p>
            <a:r>
              <a:rPr lang="it-IT" dirty="0"/>
              <a:t>     1</a:t>
            </a:r>
          </a:p>
          <a:p>
            <a:r>
              <a:rPr lang="it-IT" dirty="0"/>
              <a:t>     1</a:t>
            </a:r>
            <a:endParaRPr lang="en-US" dirty="0"/>
          </a:p>
          <a:p>
            <a:r>
              <a:rPr lang="it-IT" dirty="0"/>
              <a:t>null(E)</a:t>
            </a:r>
          </a:p>
          <a:p>
            <a:r>
              <a:rPr lang="it-IT" dirty="0"/>
              <a:t>ans =</a:t>
            </a:r>
          </a:p>
          <a:p>
            <a:r>
              <a:rPr lang="it-IT" dirty="0"/>
              <a:t>    0.4082</a:t>
            </a:r>
          </a:p>
          <a:p>
            <a:r>
              <a:rPr lang="it-IT" dirty="0"/>
              <a:t>    0.4082</a:t>
            </a:r>
          </a:p>
          <a:p>
            <a:r>
              <a:rPr lang="it-IT" dirty="0"/>
              <a:t>    0.4082</a:t>
            </a:r>
          </a:p>
          <a:p>
            <a:r>
              <a:rPr lang="it-IT" dirty="0"/>
              <a:t>    0.4082</a:t>
            </a:r>
          </a:p>
          <a:p>
            <a:r>
              <a:rPr lang="it-IT" dirty="0"/>
              <a:t>    0.4082</a:t>
            </a:r>
          </a:p>
          <a:p>
            <a:r>
              <a:rPr lang="it-IT" dirty="0"/>
              <a:t>    0.4082</a:t>
            </a:r>
          </a:p>
          <a:p>
            <a:r>
              <a:rPr lang="en-US" dirty="0"/>
              <a:t>norm(</a:t>
            </a:r>
            <a:r>
              <a:rPr lang="en-US" dirty="0" err="1"/>
              <a:t>ans</a:t>
            </a:r>
            <a:r>
              <a:rPr lang="en-US" dirty="0"/>
              <a:t>)</a:t>
            </a:r>
          </a:p>
          <a:p>
            <a:r>
              <a:rPr lang="en-US" dirty="0" err="1"/>
              <a:t>ans</a:t>
            </a:r>
            <a:r>
              <a:rPr lang="en-US" dirty="0"/>
              <a:t> = 1.0000</a:t>
            </a:r>
          </a:p>
          <a:p>
            <a:endParaRPr lang="en-US" dirty="0"/>
          </a:p>
        </p:txBody>
      </p:sp>
      <p:sp>
        <p:nvSpPr>
          <p:cNvPr id="4" name="TextBox 3">
            <a:extLst>
              <a:ext uri="{FF2B5EF4-FFF2-40B4-BE49-F238E27FC236}">
                <a16:creationId xmlns:a16="http://schemas.microsoft.com/office/drawing/2014/main" id="{BA36B264-B557-4541-A1D8-685D7329E42B}"/>
              </a:ext>
            </a:extLst>
          </p:cNvPr>
          <p:cNvSpPr txBox="1"/>
          <p:nvPr/>
        </p:nvSpPr>
        <p:spPr>
          <a:xfrm>
            <a:off x="828675" y="264996"/>
            <a:ext cx="11013464" cy="369332"/>
          </a:xfrm>
          <a:prstGeom prst="rect">
            <a:avLst/>
          </a:prstGeom>
          <a:noFill/>
        </p:spPr>
        <p:txBody>
          <a:bodyPr wrap="none" rtlCol="0">
            <a:spAutoFit/>
          </a:bodyPr>
          <a:lstStyle/>
          <a:p>
            <a:r>
              <a:rPr lang="en-US" dirty="0"/>
              <a:t>Here is the transpose of the compatibility matrix obtained in MATLAB with the null function for our springs problem</a:t>
            </a:r>
          </a:p>
        </p:txBody>
      </p:sp>
      <p:sp>
        <p:nvSpPr>
          <p:cNvPr id="5" name="TextBox 4">
            <a:extLst>
              <a:ext uri="{FF2B5EF4-FFF2-40B4-BE49-F238E27FC236}">
                <a16:creationId xmlns:a16="http://schemas.microsoft.com/office/drawing/2014/main" id="{F6EE19D3-C1E4-4D2E-BE55-F0FB2646EA6F}"/>
              </a:ext>
            </a:extLst>
          </p:cNvPr>
          <p:cNvSpPr txBox="1"/>
          <p:nvPr/>
        </p:nvSpPr>
        <p:spPr>
          <a:xfrm>
            <a:off x="5353279" y="971238"/>
            <a:ext cx="2742739" cy="369332"/>
          </a:xfrm>
          <a:prstGeom prst="rect">
            <a:avLst/>
          </a:prstGeom>
          <a:noFill/>
        </p:spPr>
        <p:txBody>
          <a:bodyPr wrap="none" rtlCol="0">
            <a:spAutoFit/>
          </a:bodyPr>
          <a:lstStyle/>
          <a:p>
            <a:r>
              <a:rPr lang="en-US" dirty="0"/>
              <a:t>reduced equilibrium matrix</a:t>
            </a:r>
          </a:p>
        </p:txBody>
      </p:sp>
      <p:sp>
        <p:nvSpPr>
          <p:cNvPr id="6" name="TextBox 5">
            <a:extLst>
              <a:ext uri="{FF2B5EF4-FFF2-40B4-BE49-F238E27FC236}">
                <a16:creationId xmlns:a16="http://schemas.microsoft.com/office/drawing/2014/main" id="{712E1B51-2D84-446C-8157-7B99C984AD25}"/>
              </a:ext>
            </a:extLst>
          </p:cNvPr>
          <p:cNvSpPr txBox="1"/>
          <p:nvPr/>
        </p:nvSpPr>
        <p:spPr>
          <a:xfrm>
            <a:off x="3810000" y="1583501"/>
            <a:ext cx="4860433" cy="369332"/>
          </a:xfrm>
          <a:prstGeom prst="rect">
            <a:avLst/>
          </a:prstGeom>
          <a:noFill/>
        </p:spPr>
        <p:txBody>
          <a:bodyPr wrap="none" rtlCol="0">
            <a:spAutoFit/>
          </a:bodyPr>
          <a:lstStyle/>
          <a:p>
            <a:r>
              <a:rPr lang="en-US" dirty="0"/>
              <a:t>calling the null function with the “rational” option</a:t>
            </a:r>
          </a:p>
        </p:txBody>
      </p:sp>
      <p:sp>
        <p:nvSpPr>
          <p:cNvPr id="7" name="TextBox 6">
            <a:extLst>
              <a:ext uri="{FF2B5EF4-FFF2-40B4-BE49-F238E27FC236}">
                <a16:creationId xmlns:a16="http://schemas.microsoft.com/office/drawing/2014/main" id="{1DA3AB55-3754-49E3-A812-62C26D36CA37}"/>
              </a:ext>
            </a:extLst>
          </p:cNvPr>
          <p:cNvSpPr txBox="1"/>
          <p:nvPr/>
        </p:nvSpPr>
        <p:spPr>
          <a:xfrm>
            <a:off x="3810000" y="3687255"/>
            <a:ext cx="4988673" cy="369332"/>
          </a:xfrm>
          <a:prstGeom prst="rect">
            <a:avLst/>
          </a:prstGeom>
          <a:noFill/>
        </p:spPr>
        <p:txBody>
          <a:bodyPr wrap="none" rtlCol="0">
            <a:spAutoFit/>
          </a:bodyPr>
          <a:lstStyle/>
          <a:p>
            <a:r>
              <a:rPr lang="en-US" dirty="0"/>
              <a:t>calling the null function without the rational option</a:t>
            </a:r>
          </a:p>
        </p:txBody>
      </p:sp>
      <p:sp>
        <p:nvSpPr>
          <p:cNvPr id="8" name="TextBox 7">
            <a:extLst>
              <a:ext uri="{FF2B5EF4-FFF2-40B4-BE49-F238E27FC236}">
                <a16:creationId xmlns:a16="http://schemas.microsoft.com/office/drawing/2014/main" id="{747D1550-0712-4035-8754-131527B504FC}"/>
              </a:ext>
            </a:extLst>
          </p:cNvPr>
          <p:cNvSpPr txBox="1"/>
          <p:nvPr/>
        </p:nvSpPr>
        <p:spPr>
          <a:xfrm>
            <a:off x="3883790" y="5894456"/>
            <a:ext cx="3468706" cy="369332"/>
          </a:xfrm>
          <a:prstGeom prst="rect">
            <a:avLst/>
          </a:prstGeom>
          <a:noFill/>
        </p:spPr>
        <p:txBody>
          <a:bodyPr wrap="none" rtlCol="0">
            <a:spAutoFit/>
          </a:bodyPr>
          <a:lstStyle/>
          <a:p>
            <a:r>
              <a:rPr lang="en-US" dirty="0"/>
              <a:t>in this case the result is normalized</a:t>
            </a:r>
          </a:p>
        </p:txBody>
      </p:sp>
    </p:spTree>
    <p:extLst>
      <p:ext uri="{BB962C8B-B14F-4D97-AF65-F5344CB8AC3E}">
        <p14:creationId xmlns:p14="http://schemas.microsoft.com/office/powerpoint/2010/main" val="4366133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7C6E313-16C1-4799-A419-A56693C8B3B6}"/>
              </a:ext>
            </a:extLst>
          </p:cNvPr>
          <p:cNvSpPr txBox="1"/>
          <p:nvPr/>
        </p:nvSpPr>
        <p:spPr>
          <a:xfrm>
            <a:off x="781050" y="619125"/>
            <a:ext cx="9010650" cy="1477328"/>
          </a:xfrm>
          <a:prstGeom prst="rect">
            <a:avLst/>
          </a:prstGeom>
          <a:noFill/>
        </p:spPr>
        <p:txBody>
          <a:bodyPr wrap="square" rtlCol="0">
            <a:spAutoFit/>
          </a:bodyPr>
          <a:lstStyle/>
          <a:p>
            <a:r>
              <a:rPr lang="en-US" dirty="0"/>
              <a:t>Both of these solutions with MATLAB are fine. The rational option solution is most appropriate when the [E] matrix contains elements that are whole numbers or ratios of whole numbers (such as what we have here). When that rational option is not chosen the null function produces a normalized result, which is also acceptable since any constant times a solution to a set of homogeneous equations is also a solution.</a:t>
            </a:r>
          </a:p>
        </p:txBody>
      </p:sp>
      <p:sp>
        <p:nvSpPr>
          <p:cNvPr id="3" name="TextBox 2">
            <a:extLst>
              <a:ext uri="{FF2B5EF4-FFF2-40B4-BE49-F238E27FC236}">
                <a16:creationId xmlns:a16="http://schemas.microsoft.com/office/drawing/2014/main" id="{4A2217B5-2C1E-4271-B4C8-986E970E2918}"/>
              </a:ext>
            </a:extLst>
          </p:cNvPr>
          <p:cNvSpPr txBox="1"/>
          <p:nvPr/>
        </p:nvSpPr>
        <p:spPr>
          <a:xfrm>
            <a:off x="781049" y="2721166"/>
            <a:ext cx="9339263" cy="923330"/>
          </a:xfrm>
          <a:prstGeom prst="rect">
            <a:avLst/>
          </a:prstGeom>
          <a:noFill/>
        </p:spPr>
        <p:txBody>
          <a:bodyPr wrap="square" rtlCol="0">
            <a:spAutoFit/>
          </a:bodyPr>
          <a:lstStyle/>
          <a:p>
            <a:r>
              <a:rPr lang="en-US" dirty="0"/>
              <a:t>Thus, we have a direct way to obtain the compatibility equations in the force-based method, and this step (which is not present in the stiffness-based method) does not add any significant burden to obtaining the solution. </a:t>
            </a:r>
          </a:p>
        </p:txBody>
      </p:sp>
    </p:spTree>
    <p:extLst>
      <p:ext uri="{BB962C8B-B14F-4D97-AF65-F5344CB8AC3E}">
        <p14:creationId xmlns:p14="http://schemas.microsoft.com/office/powerpoint/2010/main" val="15212636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57BEEA3-EFCA-4DE9-A6DC-D40666C3A6CC}"/>
              </a:ext>
            </a:extLst>
          </p:cNvPr>
          <p:cNvSpPr txBox="1"/>
          <p:nvPr/>
        </p:nvSpPr>
        <p:spPr>
          <a:xfrm>
            <a:off x="791377" y="699505"/>
            <a:ext cx="9836626" cy="646331"/>
          </a:xfrm>
          <a:prstGeom prst="rect">
            <a:avLst/>
          </a:prstGeom>
          <a:noFill/>
        </p:spPr>
        <p:txBody>
          <a:bodyPr wrap="square" rtlCol="0">
            <a:spAutoFit/>
          </a:bodyPr>
          <a:lstStyle/>
          <a:p>
            <a:r>
              <a:rPr lang="en-US" dirty="0"/>
              <a:t>Before we leave the force-based finite element method we want to show how to include non-zero specified displacements at supports.</a:t>
            </a:r>
          </a:p>
        </p:txBody>
      </p:sp>
      <p:sp>
        <p:nvSpPr>
          <p:cNvPr id="3" name="TextBox 2">
            <a:extLst>
              <a:ext uri="{FF2B5EF4-FFF2-40B4-BE49-F238E27FC236}">
                <a16:creationId xmlns:a16="http://schemas.microsoft.com/office/drawing/2014/main" id="{10B45537-67B7-46AB-B958-D5281A4C83D4}"/>
              </a:ext>
            </a:extLst>
          </p:cNvPr>
          <p:cNvSpPr txBox="1"/>
          <p:nvPr/>
        </p:nvSpPr>
        <p:spPr>
          <a:xfrm>
            <a:off x="791377" y="1345836"/>
            <a:ext cx="9716877" cy="646331"/>
          </a:xfrm>
          <a:prstGeom prst="rect">
            <a:avLst/>
          </a:prstGeom>
          <a:noFill/>
        </p:spPr>
        <p:txBody>
          <a:bodyPr wrap="square" rtlCol="0">
            <a:spAutoFit/>
          </a:bodyPr>
          <a:lstStyle/>
          <a:p>
            <a:r>
              <a:rPr lang="en-US" dirty="0"/>
              <a:t>Let us begin by separating out the specified displacements, from the remaining “free displacements”, {</a:t>
            </a:r>
            <a:r>
              <a:rPr lang="en-US" dirty="0" err="1"/>
              <a:t>U</a:t>
            </a:r>
            <a:r>
              <a:rPr lang="en-US" baseline="-25000" dirty="0" err="1"/>
              <a:t>f</a:t>
            </a:r>
            <a:r>
              <a:rPr lang="en-US" dirty="0"/>
              <a:t>}, and write the deformation-displacement relations as</a:t>
            </a:r>
          </a:p>
        </p:txBody>
      </p:sp>
      <p:graphicFrame>
        <p:nvGraphicFramePr>
          <p:cNvPr id="4" name="Object 3">
            <a:extLst>
              <a:ext uri="{FF2B5EF4-FFF2-40B4-BE49-F238E27FC236}">
                <a16:creationId xmlns:a16="http://schemas.microsoft.com/office/drawing/2014/main" id="{35D2B0D4-D27C-4961-88A2-B0564910099D}"/>
              </a:ext>
            </a:extLst>
          </p:cNvPr>
          <p:cNvGraphicFramePr>
            <a:graphicFrameLocks noChangeAspect="1"/>
          </p:cNvGraphicFramePr>
          <p:nvPr>
            <p:extLst>
              <p:ext uri="{D42A27DB-BD31-4B8C-83A1-F6EECF244321}">
                <p14:modId xmlns:p14="http://schemas.microsoft.com/office/powerpoint/2010/main" val="1461503254"/>
              </p:ext>
            </p:extLst>
          </p:nvPr>
        </p:nvGraphicFramePr>
        <p:xfrm>
          <a:off x="3659188" y="3768725"/>
          <a:ext cx="3709987" cy="1570038"/>
        </p:xfrm>
        <a:graphic>
          <a:graphicData uri="http://schemas.openxmlformats.org/presentationml/2006/ole">
            <mc:AlternateContent xmlns:mc="http://schemas.openxmlformats.org/markup-compatibility/2006">
              <mc:Choice xmlns:v="urn:schemas-microsoft-com:vml" Requires="v">
                <p:oleObj name="Equation" r:id="rId3" imgW="3301920" imgH="1396800" progId="Equation.DSMT4">
                  <p:embed/>
                </p:oleObj>
              </mc:Choice>
              <mc:Fallback>
                <p:oleObj name="Equation" r:id="rId3" imgW="3301920" imgH="1396800" progId="Equation.DSMT4">
                  <p:embed/>
                  <p:pic>
                    <p:nvPicPr>
                      <p:cNvPr id="4" name="Object 3">
                        <a:extLst>
                          <a:ext uri="{FF2B5EF4-FFF2-40B4-BE49-F238E27FC236}">
                            <a16:creationId xmlns:a16="http://schemas.microsoft.com/office/drawing/2014/main" id="{7351119F-F8C2-4F90-ACBF-97BBB0B6047C}"/>
                          </a:ext>
                        </a:extLst>
                      </p:cNvPr>
                      <p:cNvPicPr/>
                      <p:nvPr/>
                    </p:nvPicPr>
                    <p:blipFill>
                      <a:blip r:embed="rId4"/>
                      <a:stretch>
                        <a:fillRect/>
                      </a:stretch>
                    </p:blipFill>
                    <p:spPr>
                      <a:xfrm>
                        <a:off x="3659188" y="3768725"/>
                        <a:ext cx="3709987" cy="1570038"/>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9A92B9FB-76A1-4BD5-94B1-4782171098FA}"/>
              </a:ext>
            </a:extLst>
          </p:cNvPr>
          <p:cNvSpPr txBox="1"/>
          <p:nvPr/>
        </p:nvSpPr>
        <p:spPr>
          <a:xfrm>
            <a:off x="1253367" y="5851840"/>
            <a:ext cx="8912646" cy="369332"/>
          </a:xfrm>
          <a:prstGeom prst="rect">
            <a:avLst/>
          </a:prstGeom>
          <a:noFill/>
        </p:spPr>
        <p:txBody>
          <a:bodyPr wrap="square" rtlCol="0">
            <a:spAutoFit/>
          </a:bodyPr>
          <a:lstStyle/>
          <a:p>
            <a:r>
              <a:rPr lang="en-US" dirty="0"/>
              <a:t>if the end displacements were non-zero.</a:t>
            </a:r>
          </a:p>
        </p:txBody>
      </p:sp>
      <p:graphicFrame>
        <p:nvGraphicFramePr>
          <p:cNvPr id="6" name="Object 5">
            <a:extLst>
              <a:ext uri="{FF2B5EF4-FFF2-40B4-BE49-F238E27FC236}">
                <a16:creationId xmlns:a16="http://schemas.microsoft.com/office/drawing/2014/main" id="{3825BD8D-9FA1-4074-B06A-846A430FA8A1}"/>
              </a:ext>
            </a:extLst>
          </p:cNvPr>
          <p:cNvGraphicFramePr>
            <a:graphicFrameLocks noChangeAspect="1"/>
          </p:cNvGraphicFramePr>
          <p:nvPr>
            <p:extLst>
              <p:ext uri="{D42A27DB-BD31-4B8C-83A1-F6EECF244321}">
                <p14:modId xmlns:p14="http://schemas.microsoft.com/office/powerpoint/2010/main" val="3791518172"/>
              </p:ext>
            </p:extLst>
          </p:nvPr>
        </p:nvGraphicFramePr>
        <p:xfrm>
          <a:off x="3568700" y="2093913"/>
          <a:ext cx="3227388" cy="519112"/>
        </p:xfrm>
        <a:graphic>
          <a:graphicData uri="http://schemas.openxmlformats.org/presentationml/2006/ole">
            <mc:AlternateContent xmlns:mc="http://schemas.openxmlformats.org/markup-compatibility/2006">
              <mc:Choice xmlns:v="urn:schemas-microsoft-com:vml" Requires="v">
                <p:oleObj name="Equation" r:id="rId5" imgW="1815840" imgH="291960" progId="Equation.DSMT4">
                  <p:embed/>
                </p:oleObj>
              </mc:Choice>
              <mc:Fallback>
                <p:oleObj name="Equation" r:id="rId5" imgW="1815840" imgH="291960" progId="Equation.DSMT4">
                  <p:embed/>
                  <p:pic>
                    <p:nvPicPr>
                      <p:cNvPr id="7" name="Object 6">
                        <a:extLst>
                          <a:ext uri="{FF2B5EF4-FFF2-40B4-BE49-F238E27FC236}">
                            <a16:creationId xmlns:a16="http://schemas.microsoft.com/office/drawing/2014/main" id="{A69C0C2A-2C34-49E5-A41B-B778E7E69DFB}"/>
                          </a:ext>
                        </a:extLst>
                      </p:cNvPr>
                      <p:cNvPicPr/>
                      <p:nvPr/>
                    </p:nvPicPr>
                    <p:blipFill>
                      <a:blip r:embed="rId6"/>
                      <a:stretch>
                        <a:fillRect/>
                      </a:stretch>
                    </p:blipFill>
                    <p:spPr>
                      <a:xfrm>
                        <a:off x="3568700" y="2093913"/>
                        <a:ext cx="3227388" cy="519112"/>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23C242D7-17A6-42A7-94E3-FF9CC54B1498}"/>
              </a:ext>
            </a:extLst>
          </p:cNvPr>
          <p:cNvSpPr txBox="1"/>
          <p:nvPr/>
        </p:nvSpPr>
        <p:spPr>
          <a:xfrm>
            <a:off x="857258" y="2782669"/>
            <a:ext cx="10477484" cy="646331"/>
          </a:xfrm>
          <a:prstGeom prst="rect">
            <a:avLst/>
          </a:prstGeom>
          <a:noFill/>
        </p:spPr>
        <p:txBody>
          <a:bodyPr wrap="none" rtlCol="0">
            <a:spAutoFit/>
          </a:bodyPr>
          <a:lstStyle/>
          <a:p>
            <a:r>
              <a:rPr lang="en-US" dirty="0"/>
              <a:t>where U</a:t>
            </a:r>
            <a:r>
              <a:rPr lang="en-US" baseline="-25000" dirty="0"/>
              <a:t>s</a:t>
            </a:r>
            <a:r>
              <a:rPr lang="en-US" dirty="0"/>
              <a:t> are the specified displacements and [E]</a:t>
            </a:r>
            <a:r>
              <a:rPr lang="en-US" baseline="30000" dirty="0"/>
              <a:t>T</a:t>
            </a:r>
            <a:r>
              <a:rPr lang="en-US" dirty="0"/>
              <a:t> is a reduced matrix obtained from [</a:t>
            </a:r>
            <a:r>
              <a:rPr lang="en-US" dirty="0" err="1"/>
              <a:t>E</a:t>
            </a:r>
            <a:r>
              <a:rPr lang="en-US" baseline="-25000" dirty="0" err="1"/>
              <a:t>g</a:t>
            </a:r>
            <a:r>
              <a:rPr lang="en-US" dirty="0"/>
              <a:t>]</a:t>
            </a:r>
            <a:r>
              <a:rPr lang="en-US" baseline="30000" dirty="0"/>
              <a:t>T</a:t>
            </a:r>
            <a:r>
              <a:rPr lang="en-US" dirty="0"/>
              <a:t> by eliminating the </a:t>
            </a:r>
          </a:p>
          <a:p>
            <a:r>
              <a:rPr lang="en-US" dirty="0"/>
              <a:t>columns associated with the known displacements. For example, for our springs problem we would have</a:t>
            </a:r>
          </a:p>
        </p:txBody>
      </p:sp>
      <p:sp>
        <p:nvSpPr>
          <p:cNvPr id="8" name="TextBox 7">
            <a:extLst>
              <a:ext uri="{FF2B5EF4-FFF2-40B4-BE49-F238E27FC236}">
                <a16:creationId xmlns:a16="http://schemas.microsoft.com/office/drawing/2014/main" id="{B75383C3-91AC-467C-B4C1-7E0B27130D24}"/>
              </a:ext>
            </a:extLst>
          </p:cNvPr>
          <p:cNvSpPr txBox="1"/>
          <p:nvPr/>
        </p:nvSpPr>
        <p:spPr>
          <a:xfrm>
            <a:off x="3778786" y="191674"/>
            <a:ext cx="3470314" cy="369332"/>
          </a:xfrm>
          <a:prstGeom prst="rect">
            <a:avLst/>
          </a:prstGeom>
          <a:noFill/>
        </p:spPr>
        <p:txBody>
          <a:bodyPr wrap="square" rtlCol="0">
            <a:spAutoFit/>
          </a:bodyPr>
          <a:lstStyle/>
          <a:p>
            <a:r>
              <a:rPr lang="en-US" dirty="0">
                <a:solidFill>
                  <a:srgbClr val="C00000"/>
                </a:solidFill>
              </a:rPr>
              <a:t>Non-Zero Specified Displacements</a:t>
            </a:r>
          </a:p>
        </p:txBody>
      </p:sp>
    </p:spTree>
    <p:extLst>
      <p:ext uri="{BB962C8B-B14F-4D97-AF65-F5344CB8AC3E}">
        <p14:creationId xmlns:p14="http://schemas.microsoft.com/office/powerpoint/2010/main" val="11068004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95B63FDB-B7C5-404B-A37E-600701CDE5CE}"/>
              </a:ext>
            </a:extLst>
          </p:cNvPr>
          <p:cNvGraphicFramePr>
            <a:graphicFrameLocks noChangeAspect="1"/>
          </p:cNvGraphicFramePr>
          <p:nvPr>
            <p:extLst>
              <p:ext uri="{D42A27DB-BD31-4B8C-83A1-F6EECF244321}">
                <p14:modId xmlns:p14="http://schemas.microsoft.com/office/powerpoint/2010/main" val="2923396182"/>
              </p:ext>
            </p:extLst>
          </p:nvPr>
        </p:nvGraphicFramePr>
        <p:xfrm>
          <a:off x="6477918" y="793859"/>
          <a:ext cx="1811723" cy="492073"/>
        </p:xfrm>
        <a:graphic>
          <a:graphicData uri="http://schemas.openxmlformats.org/presentationml/2006/ole">
            <mc:AlternateContent xmlns:mc="http://schemas.openxmlformats.org/markup-compatibility/2006">
              <mc:Choice xmlns:v="urn:schemas-microsoft-com:vml" Requires="v">
                <p:oleObj name="Equation" r:id="rId3" imgW="1028520" imgH="279360" progId="Equation.DSMT4">
                  <p:embed/>
                </p:oleObj>
              </mc:Choice>
              <mc:Fallback>
                <p:oleObj name="Equation" r:id="rId3" imgW="1028520" imgH="279360" progId="Equation.DSMT4">
                  <p:embed/>
                  <p:pic>
                    <p:nvPicPr>
                      <p:cNvPr id="3" name="Object 2">
                        <a:extLst>
                          <a:ext uri="{FF2B5EF4-FFF2-40B4-BE49-F238E27FC236}">
                            <a16:creationId xmlns:a16="http://schemas.microsoft.com/office/drawing/2014/main" id="{7BDC7CEB-0FBD-4CDD-908F-6269276FF4BF}"/>
                          </a:ext>
                        </a:extLst>
                      </p:cNvPr>
                      <p:cNvPicPr/>
                      <p:nvPr/>
                    </p:nvPicPr>
                    <p:blipFill>
                      <a:blip r:embed="rId4"/>
                      <a:stretch>
                        <a:fillRect/>
                      </a:stretch>
                    </p:blipFill>
                    <p:spPr>
                      <a:xfrm>
                        <a:off x="6477918" y="793859"/>
                        <a:ext cx="1811723" cy="492073"/>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42C90C09-2D89-4CD9-91BD-C3DDD13961B1}"/>
              </a:ext>
            </a:extLst>
          </p:cNvPr>
          <p:cNvGraphicFramePr>
            <a:graphicFrameLocks noChangeAspect="1"/>
          </p:cNvGraphicFramePr>
          <p:nvPr>
            <p:extLst>
              <p:ext uri="{D42A27DB-BD31-4B8C-83A1-F6EECF244321}">
                <p14:modId xmlns:p14="http://schemas.microsoft.com/office/powerpoint/2010/main" val="1262565691"/>
              </p:ext>
            </p:extLst>
          </p:nvPr>
        </p:nvGraphicFramePr>
        <p:xfrm>
          <a:off x="8698072" y="3486839"/>
          <a:ext cx="1805399" cy="515828"/>
        </p:xfrm>
        <a:graphic>
          <a:graphicData uri="http://schemas.openxmlformats.org/presentationml/2006/ole">
            <mc:AlternateContent xmlns:mc="http://schemas.openxmlformats.org/markup-compatibility/2006">
              <mc:Choice xmlns:v="urn:schemas-microsoft-com:vml" Requires="v">
                <p:oleObj name="Equation" r:id="rId5" imgW="888840" imgH="253800" progId="Equation.DSMT4">
                  <p:embed/>
                </p:oleObj>
              </mc:Choice>
              <mc:Fallback>
                <p:oleObj name="Equation" r:id="rId5" imgW="888840" imgH="253800" progId="Equation.DSMT4">
                  <p:embed/>
                  <p:pic>
                    <p:nvPicPr>
                      <p:cNvPr id="11" name="Object 10">
                        <a:extLst>
                          <a:ext uri="{FF2B5EF4-FFF2-40B4-BE49-F238E27FC236}">
                            <a16:creationId xmlns:a16="http://schemas.microsoft.com/office/drawing/2014/main" id="{B4B505E8-97B8-4159-894F-934D83F30408}"/>
                          </a:ext>
                        </a:extLst>
                      </p:cNvPr>
                      <p:cNvPicPr/>
                      <p:nvPr/>
                    </p:nvPicPr>
                    <p:blipFill>
                      <a:blip r:embed="rId6"/>
                      <a:stretch>
                        <a:fillRect/>
                      </a:stretch>
                    </p:blipFill>
                    <p:spPr>
                      <a:xfrm>
                        <a:off x="8698072" y="3486839"/>
                        <a:ext cx="1805399" cy="515828"/>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E2927CE4-5504-4D4E-955E-DB2C3437006E}"/>
              </a:ext>
            </a:extLst>
          </p:cNvPr>
          <p:cNvGraphicFramePr>
            <a:graphicFrameLocks noChangeAspect="1"/>
          </p:cNvGraphicFramePr>
          <p:nvPr>
            <p:extLst>
              <p:ext uri="{D42A27DB-BD31-4B8C-83A1-F6EECF244321}">
                <p14:modId xmlns:p14="http://schemas.microsoft.com/office/powerpoint/2010/main" val="2241196912"/>
              </p:ext>
            </p:extLst>
          </p:nvPr>
        </p:nvGraphicFramePr>
        <p:xfrm>
          <a:off x="4650127" y="3496629"/>
          <a:ext cx="3207105" cy="515828"/>
        </p:xfrm>
        <a:graphic>
          <a:graphicData uri="http://schemas.openxmlformats.org/presentationml/2006/ole">
            <mc:AlternateContent xmlns:mc="http://schemas.openxmlformats.org/markup-compatibility/2006">
              <mc:Choice xmlns:v="urn:schemas-microsoft-com:vml" Requires="v">
                <p:oleObj name="Equation" r:id="rId7" imgW="1815840" imgH="291960" progId="Equation.DSMT4">
                  <p:embed/>
                </p:oleObj>
              </mc:Choice>
              <mc:Fallback>
                <p:oleObj name="Equation" r:id="rId7" imgW="1815840" imgH="291960" progId="Equation.DSMT4">
                  <p:embed/>
                  <p:pic>
                    <p:nvPicPr>
                      <p:cNvPr id="0" name=""/>
                      <p:cNvPicPr/>
                      <p:nvPr/>
                    </p:nvPicPr>
                    <p:blipFill>
                      <a:blip r:embed="rId8"/>
                      <a:stretch>
                        <a:fillRect/>
                      </a:stretch>
                    </p:blipFill>
                    <p:spPr>
                      <a:xfrm>
                        <a:off x="4650127" y="3496629"/>
                        <a:ext cx="3207105" cy="515828"/>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B917D08F-2636-4859-BA05-FE4B0EB09001}"/>
              </a:ext>
            </a:extLst>
          </p:cNvPr>
          <p:cNvSpPr txBox="1"/>
          <p:nvPr/>
        </p:nvSpPr>
        <p:spPr>
          <a:xfrm flipH="1">
            <a:off x="891537" y="872164"/>
            <a:ext cx="9296585" cy="369332"/>
          </a:xfrm>
          <a:prstGeom prst="rect">
            <a:avLst/>
          </a:prstGeom>
          <a:noFill/>
        </p:spPr>
        <p:txBody>
          <a:bodyPr wrap="square" rtlCol="0">
            <a:spAutoFit/>
          </a:bodyPr>
          <a:lstStyle/>
          <a:p>
            <a:r>
              <a:rPr lang="en-US" dirty="0"/>
              <a:t>if we eliminate the rows in the global equilibrium matrix                                            that</a:t>
            </a:r>
          </a:p>
        </p:txBody>
      </p:sp>
      <p:sp>
        <p:nvSpPr>
          <p:cNvPr id="6" name="TextBox 5">
            <a:extLst>
              <a:ext uri="{FF2B5EF4-FFF2-40B4-BE49-F238E27FC236}">
                <a16:creationId xmlns:a16="http://schemas.microsoft.com/office/drawing/2014/main" id="{39CDACC7-4AD5-412C-A720-2E9F90B483AF}"/>
              </a:ext>
            </a:extLst>
          </p:cNvPr>
          <p:cNvSpPr txBox="1"/>
          <p:nvPr/>
        </p:nvSpPr>
        <p:spPr>
          <a:xfrm>
            <a:off x="867852" y="1330369"/>
            <a:ext cx="9199085" cy="1200329"/>
          </a:xfrm>
          <a:prstGeom prst="rect">
            <a:avLst/>
          </a:prstGeom>
          <a:noFill/>
        </p:spPr>
        <p:txBody>
          <a:bodyPr wrap="square" rtlCol="0">
            <a:spAutoFit/>
          </a:bodyPr>
          <a:lstStyle/>
          <a:p>
            <a:r>
              <a:rPr lang="en-US" dirty="0"/>
              <a:t>contain the unknown reaction forces , these rows in [</a:t>
            </a:r>
            <a:r>
              <a:rPr lang="en-US" dirty="0" err="1"/>
              <a:t>E</a:t>
            </a:r>
            <a:r>
              <a:rPr lang="en-US" baseline="-25000" dirty="0" err="1"/>
              <a:t>g</a:t>
            </a:r>
            <a:r>
              <a:rPr lang="en-US" dirty="0"/>
              <a:t>] correspond to the columns in the [E</a:t>
            </a:r>
            <a:r>
              <a:rPr lang="en-US" baseline="-25000" dirty="0"/>
              <a:t>R</a:t>
            </a:r>
            <a:r>
              <a:rPr lang="en-US" dirty="0"/>
              <a:t>]</a:t>
            </a:r>
            <a:r>
              <a:rPr lang="en-US" baseline="30000" dirty="0"/>
              <a:t>T</a:t>
            </a:r>
            <a:r>
              <a:rPr lang="en-US" dirty="0"/>
              <a:t> matrix  that we removed from the transpose of the global equilibrium matrix.</a:t>
            </a:r>
          </a:p>
          <a:p>
            <a:r>
              <a:rPr lang="en-US" dirty="0"/>
              <a:t>Similarly, eliminating the reactions from the global load vector, we obtain a reduced load vector {P} that contains only known forces and we have</a:t>
            </a:r>
          </a:p>
        </p:txBody>
      </p:sp>
      <p:graphicFrame>
        <p:nvGraphicFramePr>
          <p:cNvPr id="7" name="Object 6">
            <a:extLst>
              <a:ext uri="{FF2B5EF4-FFF2-40B4-BE49-F238E27FC236}">
                <a16:creationId xmlns:a16="http://schemas.microsoft.com/office/drawing/2014/main" id="{F98AFEEE-AFAF-4F9C-85E1-F297F6C4C828}"/>
              </a:ext>
            </a:extLst>
          </p:cNvPr>
          <p:cNvGraphicFramePr>
            <a:graphicFrameLocks noChangeAspect="1"/>
          </p:cNvGraphicFramePr>
          <p:nvPr>
            <p:extLst>
              <p:ext uri="{D42A27DB-BD31-4B8C-83A1-F6EECF244321}">
                <p14:modId xmlns:p14="http://schemas.microsoft.com/office/powerpoint/2010/main" val="2057726455"/>
              </p:ext>
            </p:extLst>
          </p:nvPr>
        </p:nvGraphicFramePr>
        <p:xfrm>
          <a:off x="2003878" y="3496629"/>
          <a:ext cx="1805404" cy="515829"/>
        </p:xfrm>
        <a:graphic>
          <a:graphicData uri="http://schemas.openxmlformats.org/presentationml/2006/ole">
            <mc:AlternateContent xmlns:mc="http://schemas.openxmlformats.org/markup-compatibility/2006">
              <mc:Choice xmlns:v="urn:schemas-microsoft-com:vml" Requires="v">
                <p:oleObj name="Equation" r:id="rId9" imgW="888840" imgH="253800" progId="Equation.DSMT4">
                  <p:embed/>
                </p:oleObj>
              </mc:Choice>
              <mc:Fallback>
                <p:oleObj name="Equation" r:id="rId9" imgW="888840" imgH="253800" progId="Equation.DSMT4">
                  <p:embed/>
                  <p:pic>
                    <p:nvPicPr>
                      <p:cNvPr id="8" name="Object 7">
                        <a:extLst>
                          <a:ext uri="{FF2B5EF4-FFF2-40B4-BE49-F238E27FC236}">
                            <a16:creationId xmlns:a16="http://schemas.microsoft.com/office/drawing/2014/main" id="{3C0E7449-5213-4C46-8897-114897C7401D}"/>
                          </a:ext>
                        </a:extLst>
                      </p:cNvPr>
                      <p:cNvPicPr/>
                      <p:nvPr/>
                    </p:nvPicPr>
                    <p:blipFill>
                      <a:blip r:embed="rId10"/>
                      <a:stretch>
                        <a:fillRect/>
                      </a:stretch>
                    </p:blipFill>
                    <p:spPr>
                      <a:xfrm>
                        <a:off x="2003878" y="3496629"/>
                        <a:ext cx="1805404" cy="515829"/>
                      </a:xfrm>
                      <a:prstGeom prst="rect">
                        <a:avLst/>
                      </a:prstGeom>
                    </p:spPr>
                  </p:pic>
                </p:oleObj>
              </mc:Fallback>
            </mc:AlternateContent>
          </a:graphicData>
        </a:graphic>
      </p:graphicFrame>
    </p:spTree>
    <p:extLst>
      <p:ext uri="{BB962C8B-B14F-4D97-AF65-F5344CB8AC3E}">
        <p14:creationId xmlns:p14="http://schemas.microsoft.com/office/powerpoint/2010/main" val="36945216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0F503BD-ACFF-43FB-BBFF-840BD89C7DFF}"/>
              </a:ext>
            </a:extLst>
          </p:cNvPr>
          <p:cNvSpPr txBox="1"/>
          <p:nvPr/>
        </p:nvSpPr>
        <p:spPr>
          <a:xfrm>
            <a:off x="406017" y="173602"/>
            <a:ext cx="5595955" cy="369332"/>
          </a:xfrm>
          <a:prstGeom prst="rect">
            <a:avLst/>
          </a:prstGeom>
          <a:noFill/>
        </p:spPr>
        <p:txBody>
          <a:bodyPr wrap="none" rtlCol="0">
            <a:spAutoFit/>
          </a:bodyPr>
          <a:lstStyle/>
          <a:p>
            <a:r>
              <a:rPr lang="en-US" dirty="0"/>
              <a:t>Now, consider the deformation-displacement relationship</a:t>
            </a:r>
          </a:p>
        </p:txBody>
      </p:sp>
      <p:graphicFrame>
        <p:nvGraphicFramePr>
          <p:cNvPr id="3" name="Object 2">
            <a:extLst>
              <a:ext uri="{FF2B5EF4-FFF2-40B4-BE49-F238E27FC236}">
                <a16:creationId xmlns:a16="http://schemas.microsoft.com/office/drawing/2014/main" id="{A08BB43A-39BA-4ADD-B6FC-E08DDED0E7D9}"/>
              </a:ext>
            </a:extLst>
          </p:cNvPr>
          <p:cNvGraphicFramePr>
            <a:graphicFrameLocks noChangeAspect="1"/>
          </p:cNvGraphicFramePr>
          <p:nvPr>
            <p:extLst>
              <p:ext uri="{D42A27DB-BD31-4B8C-83A1-F6EECF244321}">
                <p14:modId xmlns:p14="http://schemas.microsoft.com/office/powerpoint/2010/main" val="356985854"/>
              </p:ext>
            </p:extLst>
          </p:nvPr>
        </p:nvGraphicFramePr>
        <p:xfrm>
          <a:off x="5911850" y="130175"/>
          <a:ext cx="2628900" cy="422275"/>
        </p:xfrm>
        <a:graphic>
          <a:graphicData uri="http://schemas.openxmlformats.org/presentationml/2006/ole">
            <mc:AlternateContent xmlns:mc="http://schemas.openxmlformats.org/markup-compatibility/2006">
              <mc:Choice xmlns:v="urn:schemas-microsoft-com:vml" Requires="v">
                <p:oleObj name="Equation" r:id="rId3" imgW="1815840" imgH="291960" progId="Equation.DSMT4">
                  <p:embed/>
                </p:oleObj>
              </mc:Choice>
              <mc:Fallback>
                <p:oleObj name="Equation" r:id="rId3" imgW="1815840" imgH="291960" progId="Equation.DSMT4">
                  <p:embed/>
                  <p:pic>
                    <p:nvPicPr>
                      <p:cNvPr id="0" name=""/>
                      <p:cNvPicPr/>
                      <p:nvPr/>
                    </p:nvPicPr>
                    <p:blipFill>
                      <a:blip r:embed="rId4"/>
                      <a:stretch>
                        <a:fillRect/>
                      </a:stretch>
                    </p:blipFill>
                    <p:spPr>
                      <a:xfrm>
                        <a:off x="5911850" y="130175"/>
                        <a:ext cx="2628900" cy="422275"/>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C5C5DA38-B380-4A08-B351-D87C91B3933B}"/>
              </a:ext>
            </a:extLst>
          </p:cNvPr>
          <p:cNvSpPr txBox="1"/>
          <p:nvPr/>
        </p:nvSpPr>
        <p:spPr>
          <a:xfrm>
            <a:off x="406017" y="798264"/>
            <a:ext cx="10478648" cy="2031325"/>
          </a:xfrm>
          <a:prstGeom prst="rect">
            <a:avLst/>
          </a:prstGeom>
          <a:noFill/>
        </p:spPr>
        <p:txBody>
          <a:bodyPr wrap="square" rtlCol="0">
            <a:spAutoFit/>
          </a:bodyPr>
          <a:lstStyle/>
          <a:p>
            <a:r>
              <a:rPr lang="en-US" dirty="0"/>
              <a:t>and try to find a compatibility matrix            where                                                          which we</a:t>
            </a:r>
          </a:p>
          <a:p>
            <a:endParaRPr lang="en-US" dirty="0"/>
          </a:p>
          <a:p>
            <a:r>
              <a:rPr lang="en-US" dirty="0"/>
              <a:t>see implies                                                           Again, the null function can be used to find [S]. </a:t>
            </a:r>
          </a:p>
          <a:p>
            <a:endParaRPr lang="en-US" dirty="0"/>
          </a:p>
          <a:p>
            <a:r>
              <a:rPr lang="en-US" dirty="0"/>
              <a:t>It then follows that we can write the deformation-displacement equations as equations for the internal forces</a:t>
            </a:r>
          </a:p>
          <a:p>
            <a:endParaRPr lang="en-US" dirty="0"/>
          </a:p>
          <a:p>
            <a:endParaRPr lang="en-US" dirty="0"/>
          </a:p>
        </p:txBody>
      </p:sp>
      <p:graphicFrame>
        <p:nvGraphicFramePr>
          <p:cNvPr id="5" name="Object 4">
            <a:extLst>
              <a:ext uri="{FF2B5EF4-FFF2-40B4-BE49-F238E27FC236}">
                <a16:creationId xmlns:a16="http://schemas.microsoft.com/office/drawing/2014/main" id="{002F75D4-EDFE-4183-AE41-51B1B3CD6D88}"/>
              </a:ext>
            </a:extLst>
          </p:cNvPr>
          <p:cNvGraphicFramePr>
            <a:graphicFrameLocks noChangeAspect="1"/>
          </p:cNvGraphicFramePr>
          <p:nvPr>
            <p:extLst>
              <p:ext uri="{D42A27DB-BD31-4B8C-83A1-F6EECF244321}">
                <p14:modId xmlns:p14="http://schemas.microsoft.com/office/powerpoint/2010/main" val="1485581774"/>
              </p:ext>
            </p:extLst>
          </p:nvPr>
        </p:nvGraphicFramePr>
        <p:xfrm>
          <a:off x="1899547" y="1279689"/>
          <a:ext cx="2438400" cy="458787"/>
        </p:xfrm>
        <a:graphic>
          <a:graphicData uri="http://schemas.openxmlformats.org/presentationml/2006/ole">
            <mc:AlternateContent xmlns:mc="http://schemas.openxmlformats.org/markup-compatibility/2006">
              <mc:Choice xmlns:v="urn:schemas-microsoft-com:vml" Requires="v">
                <p:oleObj name="Equation" r:id="rId5" imgW="1485720" imgH="279360" progId="Equation.DSMT4">
                  <p:embed/>
                </p:oleObj>
              </mc:Choice>
              <mc:Fallback>
                <p:oleObj name="Equation" r:id="rId5" imgW="1485720" imgH="279360" progId="Equation.DSMT4">
                  <p:embed/>
                  <p:pic>
                    <p:nvPicPr>
                      <p:cNvPr id="0" name=""/>
                      <p:cNvPicPr/>
                      <p:nvPr/>
                    </p:nvPicPr>
                    <p:blipFill>
                      <a:blip r:embed="rId6"/>
                      <a:stretch>
                        <a:fillRect/>
                      </a:stretch>
                    </p:blipFill>
                    <p:spPr>
                      <a:xfrm>
                        <a:off x="1899547" y="1279689"/>
                        <a:ext cx="2438400" cy="458787"/>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DDB4F049-6AA4-4B92-845B-1DE1543B1E5D}"/>
              </a:ext>
            </a:extLst>
          </p:cNvPr>
          <p:cNvGraphicFramePr>
            <a:graphicFrameLocks noChangeAspect="1"/>
          </p:cNvGraphicFramePr>
          <p:nvPr>
            <p:extLst>
              <p:ext uri="{D42A27DB-BD31-4B8C-83A1-F6EECF244321}">
                <p14:modId xmlns:p14="http://schemas.microsoft.com/office/powerpoint/2010/main" val="229227905"/>
              </p:ext>
            </p:extLst>
          </p:nvPr>
        </p:nvGraphicFramePr>
        <p:xfrm>
          <a:off x="4004020" y="798264"/>
          <a:ext cx="395952" cy="416791"/>
        </p:xfrm>
        <a:graphic>
          <a:graphicData uri="http://schemas.openxmlformats.org/presentationml/2006/ole">
            <mc:AlternateContent xmlns:mc="http://schemas.openxmlformats.org/markup-compatibility/2006">
              <mc:Choice xmlns:v="urn:schemas-microsoft-com:vml" Requires="v">
                <p:oleObj name="Equation" r:id="rId7" imgW="241200" imgH="253800" progId="Equation.DSMT4">
                  <p:embed/>
                </p:oleObj>
              </mc:Choice>
              <mc:Fallback>
                <p:oleObj name="Equation" r:id="rId7" imgW="241200" imgH="253800" progId="Equation.DSMT4">
                  <p:embed/>
                  <p:pic>
                    <p:nvPicPr>
                      <p:cNvPr id="0" name=""/>
                      <p:cNvPicPr/>
                      <p:nvPr/>
                    </p:nvPicPr>
                    <p:blipFill>
                      <a:blip r:embed="rId8"/>
                      <a:stretch>
                        <a:fillRect/>
                      </a:stretch>
                    </p:blipFill>
                    <p:spPr>
                      <a:xfrm>
                        <a:off x="4004020" y="798264"/>
                        <a:ext cx="395952" cy="416791"/>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442A7359-3E43-4D8C-9BAA-FB9C5B9F652C}"/>
              </a:ext>
            </a:extLst>
          </p:cNvPr>
          <p:cNvGraphicFramePr>
            <a:graphicFrameLocks noChangeAspect="1"/>
          </p:cNvGraphicFramePr>
          <p:nvPr>
            <p:extLst>
              <p:ext uri="{D42A27DB-BD31-4B8C-83A1-F6EECF244321}">
                <p14:modId xmlns:p14="http://schemas.microsoft.com/office/powerpoint/2010/main" val="995943284"/>
              </p:ext>
            </p:extLst>
          </p:nvPr>
        </p:nvGraphicFramePr>
        <p:xfrm>
          <a:off x="3995715" y="2417019"/>
          <a:ext cx="3448050" cy="415925"/>
        </p:xfrm>
        <a:graphic>
          <a:graphicData uri="http://schemas.openxmlformats.org/presentationml/2006/ole">
            <mc:AlternateContent xmlns:mc="http://schemas.openxmlformats.org/markup-compatibility/2006">
              <mc:Choice xmlns:v="urn:schemas-microsoft-com:vml" Requires="v">
                <p:oleObj name="Equation" r:id="rId9" imgW="2311200" imgH="279360" progId="Equation.DSMT4">
                  <p:embed/>
                </p:oleObj>
              </mc:Choice>
              <mc:Fallback>
                <p:oleObj name="Equation" r:id="rId9" imgW="2311200" imgH="279360" progId="Equation.DSMT4">
                  <p:embed/>
                  <p:pic>
                    <p:nvPicPr>
                      <p:cNvPr id="0" name=""/>
                      <p:cNvPicPr/>
                      <p:nvPr/>
                    </p:nvPicPr>
                    <p:blipFill>
                      <a:blip r:embed="rId10"/>
                      <a:stretch>
                        <a:fillRect/>
                      </a:stretch>
                    </p:blipFill>
                    <p:spPr>
                      <a:xfrm>
                        <a:off x="3995715" y="2417019"/>
                        <a:ext cx="3448050" cy="415925"/>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936910C6-FCE3-41A5-8A70-0FF38E9E3478}"/>
              </a:ext>
            </a:extLst>
          </p:cNvPr>
          <p:cNvGraphicFramePr>
            <a:graphicFrameLocks noChangeAspect="1"/>
          </p:cNvGraphicFramePr>
          <p:nvPr>
            <p:extLst>
              <p:ext uri="{D42A27DB-BD31-4B8C-83A1-F6EECF244321}">
                <p14:modId xmlns:p14="http://schemas.microsoft.com/office/powerpoint/2010/main" val="1190619187"/>
              </p:ext>
            </p:extLst>
          </p:nvPr>
        </p:nvGraphicFramePr>
        <p:xfrm>
          <a:off x="5645341" y="775947"/>
          <a:ext cx="2102900" cy="416791"/>
        </p:xfrm>
        <a:graphic>
          <a:graphicData uri="http://schemas.openxmlformats.org/presentationml/2006/ole">
            <mc:AlternateContent xmlns:mc="http://schemas.openxmlformats.org/markup-compatibility/2006">
              <mc:Choice xmlns:v="urn:schemas-microsoft-com:vml" Requires="v">
                <p:oleObj name="Equation" r:id="rId11" imgW="1409400" imgH="279360" progId="Equation.DSMT4">
                  <p:embed/>
                </p:oleObj>
              </mc:Choice>
              <mc:Fallback>
                <p:oleObj name="Equation" r:id="rId11" imgW="1409400" imgH="279360" progId="Equation.DSMT4">
                  <p:embed/>
                  <p:pic>
                    <p:nvPicPr>
                      <p:cNvPr id="0" name=""/>
                      <p:cNvPicPr/>
                      <p:nvPr/>
                    </p:nvPicPr>
                    <p:blipFill>
                      <a:blip r:embed="rId12"/>
                      <a:stretch>
                        <a:fillRect/>
                      </a:stretch>
                    </p:blipFill>
                    <p:spPr>
                      <a:xfrm>
                        <a:off x="5645341" y="775947"/>
                        <a:ext cx="2102900" cy="416791"/>
                      </a:xfrm>
                      <a:prstGeom prst="rect">
                        <a:avLst/>
                      </a:prstGeom>
                    </p:spPr>
                  </p:pic>
                </p:oleObj>
              </mc:Fallback>
            </mc:AlternateContent>
          </a:graphicData>
        </a:graphic>
      </p:graphicFrame>
      <p:graphicFrame>
        <p:nvGraphicFramePr>
          <p:cNvPr id="18" name="Object 17">
            <a:extLst>
              <a:ext uri="{FF2B5EF4-FFF2-40B4-BE49-F238E27FC236}">
                <a16:creationId xmlns:a16="http://schemas.microsoft.com/office/drawing/2014/main" id="{04A31DD3-AB6A-459E-9225-EEB3B9EB7CAE}"/>
              </a:ext>
            </a:extLst>
          </p:cNvPr>
          <p:cNvGraphicFramePr>
            <a:graphicFrameLocks noChangeAspect="1"/>
          </p:cNvGraphicFramePr>
          <p:nvPr>
            <p:extLst>
              <p:ext uri="{D42A27DB-BD31-4B8C-83A1-F6EECF244321}">
                <p14:modId xmlns:p14="http://schemas.microsoft.com/office/powerpoint/2010/main" val="710379588"/>
              </p:ext>
            </p:extLst>
          </p:nvPr>
        </p:nvGraphicFramePr>
        <p:xfrm>
          <a:off x="2577599" y="4774773"/>
          <a:ext cx="1515894" cy="433112"/>
        </p:xfrm>
        <a:graphic>
          <a:graphicData uri="http://schemas.openxmlformats.org/presentationml/2006/ole">
            <mc:AlternateContent xmlns:mc="http://schemas.openxmlformats.org/markup-compatibility/2006">
              <mc:Choice xmlns:v="urn:schemas-microsoft-com:vml" Requires="v">
                <p:oleObj name="Equation" r:id="rId13" imgW="888840" imgH="253800" progId="Equation.DSMT4">
                  <p:embed/>
                </p:oleObj>
              </mc:Choice>
              <mc:Fallback>
                <p:oleObj name="Equation" r:id="rId13" imgW="888840" imgH="253800" progId="Equation.DSMT4">
                  <p:embed/>
                  <p:pic>
                    <p:nvPicPr>
                      <p:cNvPr id="11" name="Object 10">
                        <a:extLst>
                          <a:ext uri="{FF2B5EF4-FFF2-40B4-BE49-F238E27FC236}">
                            <a16:creationId xmlns:a16="http://schemas.microsoft.com/office/drawing/2014/main" id="{145A845F-7996-433F-ACBA-5B1BA93D1790}"/>
                          </a:ext>
                        </a:extLst>
                      </p:cNvPr>
                      <p:cNvPicPr/>
                      <p:nvPr/>
                    </p:nvPicPr>
                    <p:blipFill>
                      <a:blip r:embed="rId14"/>
                      <a:stretch>
                        <a:fillRect/>
                      </a:stretch>
                    </p:blipFill>
                    <p:spPr>
                      <a:xfrm>
                        <a:off x="2577599" y="4774773"/>
                        <a:ext cx="1515894" cy="433112"/>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92419A5C-BD26-4CD4-80C1-412F58E65DAF}"/>
              </a:ext>
            </a:extLst>
          </p:cNvPr>
          <p:cNvGraphicFramePr>
            <a:graphicFrameLocks noChangeAspect="1"/>
          </p:cNvGraphicFramePr>
          <p:nvPr>
            <p:extLst>
              <p:ext uri="{D42A27DB-BD31-4B8C-83A1-F6EECF244321}">
                <p14:modId xmlns:p14="http://schemas.microsoft.com/office/powerpoint/2010/main" val="267468297"/>
              </p:ext>
            </p:extLst>
          </p:nvPr>
        </p:nvGraphicFramePr>
        <p:xfrm>
          <a:off x="5773738" y="4829175"/>
          <a:ext cx="2921000" cy="473075"/>
        </p:xfrm>
        <a:graphic>
          <a:graphicData uri="http://schemas.openxmlformats.org/presentationml/2006/ole">
            <mc:AlternateContent xmlns:mc="http://schemas.openxmlformats.org/markup-compatibility/2006">
              <mc:Choice xmlns:v="urn:schemas-microsoft-com:vml" Requires="v">
                <p:oleObj name="Equation" r:id="rId15" imgW="1726920" imgH="279360" progId="Equation.DSMT4">
                  <p:embed/>
                </p:oleObj>
              </mc:Choice>
              <mc:Fallback>
                <p:oleObj name="Equation" r:id="rId15" imgW="1726920" imgH="279360" progId="Equation.DSMT4">
                  <p:embed/>
                  <p:pic>
                    <p:nvPicPr>
                      <p:cNvPr id="12" name="Object 11">
                        <a:extLst>
                          <a:ext uri="{FF2B5EF4-FFF2-40B4-BE49-F238E27FC236}">
                            <a16:creationId xmlns:a16="http://schemas.microsoft.com/office/drawing/2014/main" id="{B8759870-0AFF-44AB-8F96-01B0B0419883}"/>
                          </a:ext>
                        </a:extLst>
                      </p:cNvPr>
                      <p:cNvPicPr/>
                      <p:nvPr/>
                    </p:nvPicPr>
                    <p:blipFill>
                      <a:blip r:embed="rId16"/>
                      <a:stretch>
                        <a:fillRect/>
                      </a:stretch>
                    </p:blipFill>
                    <p:spPr>
                      <a:xfrm>
                        <a:off x="5773738" y="4829175"/>
                        <a:ext cx="2921000" cy="473075"/>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53E4FC91-1441-4903-B7AA-AF2543714A26}"/>
              </a:ext>
            </a:extLst>
          </p:cNvPr>
          <p:cNvSpPr txBox="1"/>
          <p:nvPr/>
        </p:nvSpPr>
        <p:spPr>
          <a:xfrm>
            <a:off x="2271119" y="5301963"/>
            <a:ext cx="2128853" cy="369332"/>
          </a:xfrm>
          <a:prstGeom prst="rect">
            <a:avLst/>
          </a:prstGeom>
          <a:noFill/>
        </p:spPr>
        <p:txBody>
          <a:bodyPr wrap="none" rtlCol="0">
            <a:spAutoFit/>
          </a:bodyPr>
          <a:lstStyle/>
          <a:p>
            <a:r>
              <a:rPr lang="en-US" dirty="0"/>
              <a:t>equilibrium of forces</a:t>
            </a:r>
          </a:p>
        </p:txBody>
      </p:sp>
      <p:sp>
        <p:nvSpPr>
          <p:cNvPr id="21" name="TextBox 20">
            <a:extLst>
              <a:ext uri="{FF2B5EF4-FFF2-40B4-BE49-F238E27FC236}">
                <a16:creationId xmlns:a16="http://schemas.microsoft.com/office/drawing/2014/main" id="{BF6F1A9A-7083-4C34-8720-66B15014B119}"/>
              </a:ext>
            </a:extLst>
          </p:cNvPr>
          <p:cNvSpPr txBox="1"/>
          <p:nvPr/>
        </p:nvSpPr>
        <p:spPr>
          <a:xfrm>
            <a:off x="5625128" y="5301963"/>
            <a:ext cx="2965620" cy="369332"/>
          </a:xfrm>
          <a:prstGeom prst="rect">
            <a:avLst/>
          </a:prstGeom>
          <a:noFill/>
        </p:spPr>
        <p:txBody>
          <a:bodyPr wrap="none" rtlCol="0">
            <a:spAutoFit/>
          </a:bodyPr>
          <a:lstStyle/>
          <a:p>
            <a:r>
              <a:rPr lang="en-US" dirty="0"/>
              <a:t>compatibility of deformations</a:t>
            </a:r>
          </a:p>
        </p:txBody>
      </p:sp>
      <p:sp>
        <p:nvSpPr>
          <p:cNvPr id="22" name="TextBox 21">
            <a:extLst>
              <a:ext uri="{FF2B5EF4-FFF2-40B4-BE49-F238E27FC236}">
                <a16:creationId xmlns:a16="http://schemas.microsoft.com/office/drawing/2014/main" id="{92D8D4DC-F4A2-46A1-AE81-489AC43AA687}"/>
              </a:ext>
            </a:extLst>
          </p:cNvPr>
          <p:cNvSpPr txBox="1"/>
          <p:nvPr/>
        </p:nvSpPr>
        <p:spPr>
          <a:xfrm>
            <a:off x="661249" y="3388526"/>
            <a:ext cx="10869501" cy="646331"/>
          </a:xfrm>
          <a:prstGeom prst="rect">
            <a:avLst/>
          </a:prstGeom>
          <a:noFill/>
        </p:spPr>
        <p:txBody>
          <a:bodyPr wrap="square" rtlCol="0">
            <a:spAutoFit/>
          </a:bodyPr>
          <a:lstStyle/>
          <a:p>
            <a:r>
              <a:rPr lang="en-US" dirty="0"/>
              <a:t>which are additional equations for the internal forces that we can use in conjunction with the reduced equilibrium equations:</a:t>
            </a:r>
          </a:p>
        </p:txBody>
      </p:sp>
      <p:sp>
        <p:nvSpPr>
          <p:cNvPr id="23" name="TextBox 22">
            <a:extLst>
              <a:ext uri="{FF2B5EF4-FFF2-40B4-BE49-F238E27FC236}">
                <a16:creationId xmlns:a16="http://schemas.microsoft.com/office/drawing/2014/main" id="{C3677E1B-B5BB-4E0C-AFC6-FB99A64D8FF8}"/>
              </a:ext>
            </a:extLst>
          </p:cNvPr>
          <p:cNvSpPr txBox="1"/>
          <p:nvPr/>
        </p:nvSpPr>
        <p:spPr>
          <a:xfrm flipH="1">
            <a:off x="960116" y="6112710"/>
            <a:ext cx="9924548" cy="646331"/>
          </a:xfrm>
          <a:prstGeom prst="rect">
            <a:avLst/>
          </a:prstGeom>
          <a:noFill/>
        </p:spPr>
        <p:txBody>
          <a:bodyPr wrap="square" rtlCol="0">
            <a:spAutoFit/>
          </a:bodyPr>
          <a:lstStyle/>
          <a:p>
            <a:r>
              <a:rPr lang="en-US" dirty="0"/>
              <a:t>The only difference from the zero support displacements case considered previously is that we have a known non-zero right hand side to the compatibility equations</a:t>
            </a:r>
          </a:p>
        </p:txBody>
      </p:sp>
    </p:spTree>
    <p:extLst>
      <p:ext uri="{BB962C8B-B14F-4D97-AF65-F5344CB8AC3E}">
        <p14:creationId xmlns:p14="http://schemas.microsoft.com/office/powerpoint/2010/main" val="41704452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DCF1393A-52AE-47E2-AE14-0F3B3E3952F6}"/>
              </a:ext>
            </a:extLst>
          </p:cNvPr>
          <p:cNvGraphicFramePr>
            <a:graphicFrameLocks noChangeAspect="1"/>
          </p:cNvGraphicFramePr>
          <p:nvPr>
            <p:extLst>
              <p:ext uri="{D42A27DB-BD31-4B8C-83A1-F6EECF244321}">
                <p14:modId xmlns:p14="http://schemas.microsoft.com/office/powerpoint/2010/main" val="2707945882"/>
              </p:ext>
            </p:extLst>
          </p:nvPr>
        </p:nvGraphicFramePr>
        <p:xfrm>
          <a:off x="1721826" y="1165061"/>
          <a:ext cx="3165475" cy="1266825"/>
        </p:xfrm>
        <a:graphic>
          <a:graphicData uri="http://schemas.openxmlformats.org/presentationml/2006/ole">
            <mc:AlternateContent xmlns:mc="http://schemas.openxmlformats.org/markup-compatibility/2006">
              <mc:Choice xmlns:v="urn:schemas-microsoft-com:vml" Requires="v">
                <p:oleObj name="Equation" r:id="rId3" imgW="2031840" imgH="812520" progId="Equation.DSMT4">
                  <p:embed/>
                </p:oleObj>
              </mc:Choice>
              <mc:Fallback>
                <p:oleObj name="Equation" r:id="rId3" imgW="2031840" imgH="812520" progId="Equation.DSMT4">
                  <p:embed/>
                  <p:pic>
                    <p:nvPicPr>
                      <p:cNvPr id="3" name="Object 2">
                        <a:extLst>
                          <a:ext uri="{FF2B5EF4-FFF2-40B4-BE49-F238E27FC236}">
                            <a16:creationId xmlns:a16="http://schemas.microsoft.com/office/drawing/2014/main" id="{850AE109-7E37-4ED4-8DEE-0E5D562DC11A}"/>
                          </a:ext>
                        </a:extLst>
                      </p:cNvPr>
                      <p:cNvPicPr/>
                      <p:nvPr/>
                    </p:nvPicPr>
                    <p:blipFill>
                      <a:blip r:embed="rId4"/>
                      <a:stretch>
                        <a:fillRect/>
                      </a:stretch>
                    </p:blipFill>
                    <p:spPr>
                      <a:xfrm>
                        <a:off x="1721826" y="1165061"/>
                        <a:ext cx="3165475" cy="1266825"/>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52D273A0-C0A3-4018-A234-FD48CBE8630A}"/>
              </a:ext>
            </a:extLst>
          </p:cNvPr>
          <p:cNvGraphicFramePr>
            <a:graphicFrameLocks noChangeAspect="1"/>
          </p:cNvGraphicFramePr>
          <p:nvPr>
            <p:extLst>
              <p:ext uri="{D42A27DB-BD31-4B8C-83A1-F6EECF244321}">
                <p14:modId xmlns:p14="http://schemas.microsoft.com/office/powerpoint/2010/main" val="2066534275"/>
              </p:ext>
            </p:extLst>
          </p:nvPr>
        </p:nvGraphicFramePr>
        <p:xfrm>
          <a:off x="6095999" y="1544423"/>
          <a:ext cx="2078586" cy="508099"/>
        </p:xfrm>
        <a:graphic>
          <a:graphicData uri="http://schemas.openxmlformats.org/presentationml/2006/ole">
            <mc:AlternateContent xmlns:mc="http://schemas.openxmlformats.org/markup-compatibility/2006">
              <mc:Choice xmlns:v="urn:schemas-microsoft-com:vml" Requires="v">
                <p:oleObj name="Equation" r:id="rId5" imgW="1143000" imgH="279360" progId="Equation.DSMT4">
                  <p:embed/>
                </p:oleObj>
              </mc:Choice>
              <mc:Fallback>
                <p:oleObj name="Equation" r:id="rId5" imgW="1143000" imgH="279360" progId="Equation.DSMT4">
                  <p:embed/>
                  <p:pic>
                    <p:nvPicPr>
                      <p:cNvPr id="10" name="Object 9">
                        <a:extLst>
                          <a:ext uri="{FF2B5EF4-FFF2-40B4-BE49-F238E27FC236}">
                            <a16:creationId xmlns:a16="http://schemas.microsoft.com/office/drawing/2014/main" id="{9502D9A7-06CB-4C5F-8D52-1AC2B5B8A49C}"/>
                          </a:ext>
                        </a:extLst>
                      </p:cNvPr>
                      <p:cNvPicPr/>
                      <p:nvPr/>
                    </p:nvPicPr>
                    <p:blipFill>
                      <a:blip r:embed="rId6"/>
                      <a:stretch>
                        <a:fillRect/>
                      </a:stretch>
                    </p:blipFill>
                    <p:spPr>
                      <a:xfrm>
                        <a:off x="6095999" y="1544423"/>
                        <a:ext cx="2078586" cy="508099"/>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5FA4B5D3-C5AF-47C0-AD63-2AC57BB58221}"/>
              </a:ext>
            </a:extLst>
          </p:cNvPr>
          <p:cNvSpPr txBox="1"/>
          <p:nvPr/>
        </p:nvSpPr>
        <p:spPr>
          <a:xfrm>
            <a:off x="1033749" y="308473"/>
            <a:ext cx="10124501" cy="646331"/>
          </a:xfrm>
          <a:prstGeom prst="rect">
            <a:avLst/>
          </a:prstGeom>
          <a:noFill/>
        </p:spPr>
        <p:txBody>
          <a:bodyPr wrap="square" rtlCol="0">
            <a:spAutoFit/>
          </a:bodyPr>
          <a:lstStyle/>
          <a:p>
            <a:r>
              <a:rPr lang="en-US" dirty="0"/>
              <a:t>If we combine the equilibrium and compatibility equations, we have a set of system equations we can solve for the forces.</a:t>
            </a:r>
          </a:p>
        </p:txBody>
      </p:sp>
      <p:sp>
        <p:nvSpPr>
          <p:cNvPr id="5" name="TextBox 4">
            <a:extLst>
              <a:ext uri="{FF2B5EF4-FFF2-40B4-BE49-F238E27FC236}">
                <a16:creationId xmlns:a16="http://schemas.microsoft.com/office/drawing/2014/main" id="{7912B7CB-2A8E-4DAB-BC59-5AE0DCBB2FED}"/>
              </a:ext>
            </a:extLst>
          </p:cNvPr>
          <p:cNvSpPr txBox="1"/>
          <p:nvPr/>
        </p:nvSpPr>
        <p:spPr>
          <a:xfrm flipH="1">
            <a:off x="780535" y="2782669"/>
            <a:ext cx="10820225" cy="646331"/>
          </a:xfrm>
          <a:prstGeom prst="rect">
            <a:avLst/>
          </a:prstGeom>
          <a:noFill/>
        </p:spPr>
        <p:txBody>
          <a:bodyPr wrap="square" rtlCol="0">
            <a:spAutoFit/>
          </a:bodyPr>
          <a:lstStyle/>
          <a:p>
            <a:r>
              <a:rPr lang="en-US" dirty="0"/>
              <a:t>To solve for the displacements, we start from the deformation-displacement relations written in terms of the forces  </a:t>
            </a:r>
          </a:p>
        </p:txBody>
      </p:sp>
      <p:sp>
        <p:nvSpPr>
          <p:cNvPr id="6" name="TextBox 5">
            <a:extLst>
              <a:ext uri="{FF2B5EF4-FFF2-40B4-BE49-F238E27FC236}">
                <a16:creationId xmlns:a16="http://schemas.microsoft.com/office/drawing/2014/main" id="{4B4D23AC-D332-45BC-BAFE-1C7CA9933EC2}"/>
              </a:ext>
            </a:extLst>
          </p:cNvPr>
          <p:cNvSpPr txBox="1"/>
          <p:nvPr/>
        </p:nvSpPr>
        <p:spPr>
          <a:xfrm>
            <a:off x="812135" y="4237954"/>
            <a:ext cx="3179904" cy="369332"/>
          </a:xfrm>
          <a:prstGeom prst="rect">
            <a:avLst/>
          </a:prstGeom>
          <a:noFill/>
        </p:spPr>
        <p:txBody>
          <a:bodyPr wrap="square" rtlCol="0">
            <a:spAutoFit/>
          </a:bodyPr>
          <a:lstStyle/>
          <a:p>
            <a:r>
              <a:rPr lang="en-US" dirty="0"/>
              <a:t>which we extend as</a:t>
            </a:r>
          </a:p>
        </p:txBody>
      </p:sp>
      <p:sp>
        <p:nvSpPr>
          <p:cNvPr id="8" name="TextBox 7">
            <a:extLst>
              <a:ext uri="{FF2B5EF4-FFF2-40B4-BE49-F238E27FC236}">
                <a16:creationId xmlns:a16="http://schemas.microsoft.com/office/drawing/2014/main" id="{DD55980E-A1EB-4983-A874-B666CB8C8AEF}"/>
              </a:ext>
            </a:extLst>
          </p:cNvPr>
          <p:cNvSpPr txBox="1"/>
          <p:nvPr/>
        </p:nvSpPr>
        <p:spPr>
          <a:xfrm flipH="1">
            <a:off x="960877" y="5833088"/>
            <a:ext cx="10820224" cy="646331"/>
          </a:xfrm>
          <a:prstGeom prst="rect">
            <a:avLst/>
          </a:prstGeom>
          <a:noFill/>
        </p:spPr>
        <p:txBody>
          <a:bodyPr wrap="square" rtlCol="0">
            <a:spAutoFit/>
          </a:bodyPr>
          <a:lstStyle/>
          <a:p>
            <a:r>
              <a:rPr lang="en-US" dirty="0"/>
              <a:t>for the free displacements (and some zeros). Thus, we now have a complete solution for the forces and displacements in the more general case where we have non-zero specified displacements</a:t>
            </a:r>
          </a:p>
        </p:txBody>
      </p:sp>
      <p:sp>
        <p:nvSpPr>
          <p:cNvPr id="9" name="TextBox 8">
            <a:extLst>
              <a:ext uri="{FF2B5EF4-FFF2-40B4-BE49-F238E27FC236}">
                <a16:creationId xmlns:a16="http://schemas.microsoft.com/office/drawing/2014/main" id="{869FAADC-3C27-4788-8BBB-67877007581B}"/>
              </a:ext>
            </a:extLst>
          </p:cNvPr>
          <p:cNvSpPr txBox="1"/>
          <p:nvPr/>
        </p:nvSpPr>
        <p:spPr>
          <a:xfrm>
            <a:off x="960878" y="5418519"/>
            <a:ext cx="5101867" cy="369332"/>
          </a:xfrm>
          <a:prstGeom prst="rect">
            <a:avLst/>
          </a:prstGeom>
          <a:noFill/>
        </p:spPr>
        <p:txBody>
          <a:bodyPr wrap="square" rtlCol="0">
            <a:spAutoFit/>
          </a:bodyPr>
          <a:lstStyle/>
          <a:p>
            <a:r>
              <a:rPr lang="en-US" dirty="0"/>
              <a:t>We can then solve the equations</a:t>
            </a:r>
          </a:p>
        </p:txBody>
      </p:sp>
      <p:graphicFrame>
        <p:nvGraphicFramePr>
          <p:cNvPr id="11" name="Object 10">
            <a:extLst>
              <a:ext uri="{FF2B5EF4-FFF2-40B4-BE49-F238E27FC236}">
                <a16:creationId xmlns:a16="http://schemas.microsoft.com/office/drawing/2014/main" id="{7F1E7AD8-1176-40AC-8866-CBFE77E31ED8}"/>
              </a:ext>
            </a:extLst>
          </p:cNvPr>
          <p:cNvGraphicFramePr>
            <a:graphicFrameLocks noChangeAspect="1"/>
          </p:cNvGraphicFramePr>
          <p:nvPr>
            <p:extLst>
              <p:ext uri="{D42A27DB-BD31-4B8C-83A1-F6EECF244321}">
                <p14:modId xmlns:p14="http://schemas.microsoft.com/office/powerpoint/2010/main" val="2977477325"/>
              </p:ext>
            </p:extLst>
          </p:nvPr>
        </p:nvGraphicFramePr>
        <p:xfrm>
          <a:off x="3992039" y="3330988"/>
          <a:ext cx="3298825" cy="468313"/>
        </p:xfrm>
        <a:graphic>
          <a:graphicData uri="http://schemas.openxmlformats.org/presentationml/2006/ole">
            <mc:AlternateContent xmlns:mc="http://schemas.openxmlformats.org/markup-compatibility/2006">
              <mc:Choice xmlns:v="urn:schemas-microsoft-com:vml" Requires="v">
                <p:oleObj name="Equation" r:id="rId7" imgW="2057400" imgH="291960" progId="Equation.DSMT4">
                  <p:embed/>
                </p:oleObj>
              </mc:Choice>
              <mc:Fallback>
                <p:oleObj name="Equation" r:id="rId7" imgW="2057400" imgH="291960" progId="Equation.DSMT4">
                  <p:embed/>
                  <p:pic>
                    <p:nvPicPr>
                      <p:cNvPr id="3" name="Object 2">
                        <a:extLst>
                          <a:ext uri="{FF2B5EF4-FFF2-40B4-BE49-F238E27FC236}">
                            <a16:creationId xmlns:a16="http://schemas.microsoft.com/office/drawing/2014/main" id="{65D9957E-2650-4060-B7FA-2C81AB06B8BF}"/>
                          </a:ext>
                        </a:extLst>
                      </p:cNvPr>
                      <p:cNvPicPr/>
                      <p:nvPr/>
                    </p:nvPicPr>
                    <p:blipFill>
                      <a:blip r:embed="rId8"/>
                      <a:stretch>
                        <a:fillRect/>
                      </a:stretch>
                    </p:blipFill>
                    <p:spPr>
                      <a:xfrm>
                        <a:off x="3992039" y="3330988"/>
                        <a:ext cx="3298825" cy="468313"/>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966F6A3C-B811-4980-87C4-7043DF13152C}"/>
              </a:ext>
            </a:extLst>
          </p:cNvPr>
          <p:cNvGraphicFramePr>
            <a:graphicFrameLocks noChangeAspect="1"/>
          </p:cNvGraphicFramePr>
          <p:nvPr>
            <p:extLst>
              <p:ext uri="{D42A27DB-BD31-4B8C-83A1-F6EECF244321}">
                <p14:modId xmlns:p14="http://schemas.microsoft.com/office/powerpoint/2010/main" val="3309547526"/>
              </p:ext>
            </p:extLst>
          </p:nvPr>
        </p:nvGraphicFramePr>
        <p:xfrm>
          <a:off x="3321050" y="3865563"/>
          <a:ext cx="6994525" cy="1114425"/>
        </p:xfrm>
        <a:graphic>
          <a:graphicData uri="http://schemas.openxmlformats.org/presentationml/2006/ole">
            <mc:AlternateContent xmlns:mc="http://schemas.openxmlformats.org/markup-compatibility/2006">
              <mc:Choice xmlns:v="urn:schemas-microsoft-com:vml" Requires="v">
                <p:oleObj name="Equation" r:id="rId9" imgW="5257800" imgH="838080" progId="Equation.DSMT4">
                  <p:embed/>
                </p:oleObj>
              </mc:Choice>
              <mc:Fallback>
                <p:oleObj name="Equation" r:id="rId9" imgW="5257800" imgH="838080" progId="Equation.DSMT4">
                  <p:embed/>
                  <p:pic>
                    <p:nvPicPr>
                      <p:cNvPr id="5" name="Object 4">
                        <a:extLst>
                          <a:ext uri="{FF2B5EF4-FFF2-40B4-BE49-F238E27FC236}">
                            <a16:creationId xmlns:a16="http://schemas.microsoft.com/office/drawing/2014/main" id="{E2E0F09F-380C-45D5-80B2-D45363636415}"/>
                          </a:ext>
                        </a:extLst>
                      </p:cNvPr>
                      <p:cNvPicPr/>
                      <p:nvPr/>
                    </p:nvPicPr>
                    <p:blipFill>
                      <a:blip r:embed="rId10"/>
                      <a:stretch>
                        <a:fillRect/>
                      </a:stretch>
                    </p:blipFill>
                    <p:spPr>
                      <a:xfrm>
                        <a:off x="3321050" y="3865563"/>
                        <a:ext cx="6994525" cy="1114425"/>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A57CA624-69E4-442A-9B66-0412F218F933}"/>
              </a:ext>
            </a:extLst>
          </p:cNvPr>
          <p:cNvGraphicFramePr>
            <a:graphicFrameLocks noChangeAspect="1"/>
          </p:cNvGraphicFramePr>
          <p:nvPr>
            <p:extLst>
              <p:ext uri="{D42A27DB-BD31-4B8C-83A1-F6EECF244321}">
                <p14:modId xmlns:p14="http://schemas.microsoft.com/office/powerpoint/2010/main" val="860729366"/>
              </p:ext>
            </p:extLst>
          </p:nvPr>
        </p:nvGraphicFramePr>
        <p:xfrm>
          <a:off x="4540250" y="5276850"/>
          <a:ext cx="3300413" cy="444500"/>
        </p:xfrm>
        <a:graphic>
          <a:graphicData uri="http://schemas.openxmlformats.org/presentationml/2006/ole">
            <mc:AlternateContent xmlns:mc="http://schemas.openxmlformats.org/markup-compatibility/2006">
              <mc:Choice xmlns:v="urn:schemas-microsoft-com:vml" Requires="v">
                <p:oleObj name="Equation" r:id="rId11" imgW="2260440" imgH="304560" progId="Equation.DSMT4">
                  <p:embed/>
                </p:oleObj>
              </mc:Choice>
              <mc:Fallback>
                <p:oleObj name="Equation" r:id="rId11" imgW="2260440" imgH="304560" progId="Equation.DSMT4">
                  <p:embed/>
                  <p:pic>
                    <p:nvPicPr>
                      <p:cNvPr id="19" name="Object 18">
                        <a:extLst>
                          <a:ext uri="{FF2B5EF4-FFF2-40B4-BE49-F238E27FC236}">
                            <a16:creationId xmlns:a16="http://schemas.microsoft.com/office/drawing/2014/main" id="{7D327547-F7A9-4A40-9BF4-0009E11BC7E6}"/>
                          </a:ext>
                        </a:extLst>
                      </p:cNvPr>
                      <p:cNvPicPr/>
                      <p:nvPr/>
                    </p:nvPicPr>
                    <p:blipFill>
                      <a:blip r:embed="rId12"/>
                      <a:stretch>
                        <a:fillRect/>
                      </a:stretch>
                    </p:blipFill>
                    <p:spPr>
                      <a:xfrm>
                        <a:off x="4540250" y="5276850"/>
                        <a:ext cx="3300413" cy="444500"/>
                      </a:xfrm>
                      <a:prstGeom prst="rect">
                        <a:avLst/>
                      </a:prstGeom>
                    </p:spPr>
                  </p:pic>
                </p:oleObj>
              </mc:Fallback>
            </mc:AlternateContent>
          </a:graphicData>
        </a:graphic>
      </p:graphicFrame>
      <p:cxnSp>
        <p:nvCxnSpPr>
          <p:cNvPr id="10" name="Straight Arrow Connector 9">
            <a:extLst>
              <a:ext uri="{FF2B5EF4-FFF2-40B4-BE49-F238E27FC236}">
                <a16:creationId xmlns:a16="http://schemas.microsoft.com/office/drawing/2014/main" id="{FE513B6E-B11F-0C77-A9FC-CE25D8A4C6A4}"/>
              </a:ext>
            </a:extLst>
          </p:cNvPr>
          <p:cNvCxnSpPr/>
          <p:nvPr/>
        </p:nvCxnSpPr>
        <p:spPr>
          <a:xfrm>
            <a:off x="5295900" y="1790700"/>
            <a:ext cx="485775"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901364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39C6246-1A61-4981-AA90-F41DEC56C543}"/>
              </a:ext>
            </a:extLst>
          </p:cNvPr>
          <p:cNvGrpSpPr/>
          <p:nvPr/>
        </p:nvGrpSpPr>
        <p:grpSpPr>
          <a:xfrm>
            <a:off x="6275563" y="5340610"/>
            <a:ext cx="1937545" cy="88345"/>
            <a:chOff x="3177766" y="3899424"/>
            <a:chExt cx="1937545" cy="88345"/>
          </a:xfrm>
        </p:grpSpPr>
        <p:sp>
          <p:nvSpPr>
            <p:cNvPr id="5" name="Rectangle 4">
              <a:extLst>
                <a:ext uri="{FF2B5EF4-FFF2-40B4-BE49-F238E27FC236}">
                  <a16:creationId xmlns:a16="http://schemas.microsoft.com/office/drawing/2014/main" id="{44B3B512-3F7C-44E0-AEDD-F5AB8682D871}"/>
                </a:ext>
              </a:extLst>
            </p:cNvPr>
            <p:cNvSpPr/>
            <p:nvPr/>
          </p:nvSpPr>
          <p:spPr>
            <a:xfrm>
              <a:off x="3177766" y="390204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BF45D9F1-C5F6-45F9-B0CD-26395A4995DC}"/>
                </a:ext>
              </a:extLst>
            </p:cNvPr>
            <p:cNvSpPr/>
            <p:nvPr/>
          </p:nvSpPr>
          <p:spPr>
            <a:xfrm>
              <a:off x="3340729" y="390204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3D5D309-5145-446B-A5C9-5DE0756C1E40}"/>
                </a:ext>
              </a:extLst>
            </p:cNvPr>
            <p:cNvSpPr/>
            <p:nvPr/>
          </p:nvSpPr>
          <p:spPr>
            <a:xfrm>
              <a:off x="3494639" y="390204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C166478C-F11E-44EE-9A57-DA02BC341D9C}"/>
                </a:ext>
              </a:extLst>
            </p:cNvPr>
            <p:cNvSpPr/>
            <p:nvPr/>
          </p:nvSpPr>
          <p:spPr>
            <a:xfrm>
              <a:off x="3657602" y="390204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7AF8126-546C-4E93-88CA-E4CA08ECBA4D}"/>
                </a:ext>
              </a:extLst>
            </p:cNvPr>
            <p:cNvSpPr/>
            <p:nvPr/>
          </p:nvSpPr>
          <p:spPr>
            <a:xfrm>
              <a:off x="3820565" y="390204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212BFFB-EF65-4E77-975D-464EE54C7B20}"/>
                </a:ext>
              </a:extLst>
            </p:cNvPr>
            <p:cNvSpPr/>
            <p:nvPr/>
          </p:nvSpPr>
          <p:spPr>
            <a:xfrm>
              <a:off x="3979504" y="390204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F50DE9E-04D2-4977-A61D-9C8C1891BEC6}"/>
                </a:ext>
              </a:extLst>
            </p:cNvPr>
            <p:cNvSpPr/>
            <p:nvPr/>
          </p:nvSpPr>
          <p:spPr>
            <a:xfrm>
              <a:off x="4142467" y="3902043"/>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156E1D6-4ACA-4516-8E94-C66F7E75881D}"/>
                </a:ext>
              </a:extLst>
            </p:cNvPr>
            <p:cNvSpPr/>
            <p:nvPr/>
          </p:nvSpPr>
          <p:spPr>
            <a:xfrm>
              <a:off x="4305430" y="3902042"/>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98816A3-A9F4-4A9E-A78A-A846F864AA52}"/>
                </a:ext>
              </a:extLst>
            </p:cNvPr>
            <p:cNvSpPr/>
            <p:nvPr/>
          </p:nvSpPr>
          <p:spPr>
            <a:xfrm>
              <a:off x="4468393" y="3902042"/>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024773A-529A-42C5-8564-A9F1FF3B7E96}"/>
                </a:ext>
              </a:extLst>
            </p:cNvPr>
            <p:cNvSpPr/>
            <p:nvPr/>
          </p:nvSpPr>
          <p:spPr>
            <a:xfrm>
              <a:off x="4635475" y="3901578"/>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CE077B3-4AF3-4744-BF82-3323D490489E}"/>
                </a:ext>
              </a:extLst>
            </p:cNvPr>
            <p:cNvSpPr/>
            <p:nvPr/>
          </p:nvSpPr>
          <p:spPr>
            <a:xfrm>
              <a:off x="4790297" y="389942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199D424-1617-401F-831B-DCD11D6BFABA}"/>
                </a:ext>
              </a:extLst>
            </p:cNvPr>
            <p:cNvSpPr/>
            <p:nvPr/>
          </p:nvSpPr>
          <p:spPr>
            <a:xfrm>
              <a:off x="4952348" y="389942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7BE015C8-EFAD-4C7A-8C3D-417F1C8D5D3F}"/>
              </a:ext>
            </a:extLst>
          </p:cNvPr>
          <p:cNvGrpSpPr/>
          <p:nvPr/>
        </p:nvGrpSpPr>
        <p:grpSpPr>
          <a:xfrm rot="18018052">
            <a:off x="4136687" y="4963698"/>
            <a:ext cx="2574590" cy="81280"/>
            <a:chOff x="3177766" y="3899424"/>
            <a:chExt cx="1937545" cy="88345"/>
          </a:xfrm>
        </p:grpSpPr>
        <p:sp>
          <p:nvSpPr>
            <p:cNvPr id="18" name="Rectangle 17">
              <a:extLst>
                <a:ext uri="{FF2B5EF4-FFF2-40B4-BE49-F238E27FC236}">
                  <a16:creationId xmlns:a16="http://schemas.microsoft.com/office/drawing/2014/main" id="{8BD6BD3B-9384-4E9D-8DB4-87A5F819223F}"/>
                </a:ext>
              </a:extLst>
            </p:cNvPr>
            <p:cNvSpPr/>
            <p:nvPr/>
          </p:nvSpPr>
          <p:spPr>
            <a:xfrm>
              <a:off x="3177766" y="390204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FFEB7B37-4518-4B33-943A-E7E4EDF0A1D1}"/>
                </a:ext>
              </a:extLst>
            </p:cNvPr>
            <p:cNvSpPr/>
            <p:nvPr/>
          </p:nvSpPr>
          <p:spPr>
            <a:xfrm>
              <a:off x="3340729" y="390204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F3C7F8A-64D4-4592-A7E3-E2D847A0F5E8}"/>
                </a:ext>
              </a:extLst>
            </p:cNvPr>
            <p:cNvSpPr/>
            <p:nvPr/>
          </p:nvSpPr>
          <p:spPr>
            <a:xfrm>
              <a:off x="3494639" y="390204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7AFD9A6-DFB2-4739-B61C-0777E626B187}"/>
                </a:ext>
              </a:extLst>
            </p:cNvPr>
            <p:cNvSpPr/>
            <p:nvPr/>
          </p:nvSpPr>
          <p:spPr>
            <a:xfrm>
              <a:off x="3657602" y="390204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D4A6445-EB05-44A8-B06B-E5B5D056C65F}"/>
                </a:ext>
              </a:extLst>
            </p:cNvPr>
            <p:cNvSpPr/>
            <p:nvPr/>
          </p:nvSpPr>
          <p:spPr>
            <a:xfrm>
              <a:off x="3820565" y="390204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E13AB30-AA7E-4277-84C1-2CE2B5030FB0}"/>
                </a:ext>
              </a:extLst>
            </p:cNvPr>
            <p:cNvSpPr/>
            <p:nvPr/>
          </p:nvSpPr>
          <p:spPr>
            <a:xfrm>
              <a:off x="3979504" y="390204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F943542-E259-452A-BEA9-8A8378A9C570}"/>
                </a:ext>
              </a:extLst>
            </p:cNvPr>
            <p:cNvSpPr/>
            <p:nvPr/>
          </p:nvSpPr>
          <p:spPr>
            <a:xfrm>
              <a:off x="4142467" y="3902043"/>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E3A1CB9-7EFD-44C0-A5A5-65355585F2D5}"/>
                </a:ext>
              </a:extLst>
            </p:cNvPr>
            <p:cNvSpPr/>
            <p:nvPr/>
          </p:nvSpPr>
          <p:spPr>
            <a:xfrm>
              <a:off x="4305430" y="3902042"/>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08D75EA-E0AD-467B-BBFA-D22F8FC2FED0}"/>
                </a:ext>
              </a:extLst>
            </p:cNvPr>
            <p:cNvSpPr/>
            <p:nvPr/>
          </p:nvSpPr>
          <p:spPr>
            <a:xfrm>
              <a:off x="4468393" y="3902042"/>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E647D36-3334-4253-9373-9441EE692679}"/>
                </a:ext>
              </a:extLst>
            </p:cNvPr>
            <p:cNvSpPr/>
            <p:nvPr/>
          </p:nvSpPr>
          <p:spPr>
            <a:xfrm>
              <a:off x="4635475" y="3901578"/>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943CEB8D-3BBB-4ED5-84E0-716E3FABDC94}"/>
                </a:ext>
              </a:extLst>
            </p:cNvPr>
            <p:cNvSpPr/>
            <p:nvPr/>
          </p:nvSpPr>
          <p:spPr>
            <a:xfrm>
              <a:off x="4790297" y="389942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F91FF7AA-1A34-4EBD-B784-BBB5BF604D6D}"/>
                </a:ext>
              </a:extLst>
            </p:cNvPr>
            <p:cNvSpPr/>
            <p:nvPr/>
          </p:nvSpPr>
          <p:spPr>
            <a:xfrm>
              <a:off x="4952348" y="389942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a:extLst>
              <a:ext uri="{FF2B5EF4-FFF2-40B4-BE49-F238E27FC236}">
                <a16:creationId xmlns:a16="http://schemas.microsoft.com/office/drawing/2014/main" id="{881FBDC8-1A3D-40E0-9C11-29CB9BDE7849}"/>
              </a:ext>
            </a:extLst>
          </p:cNvPr>
          <p:cNvGrpSpPr/>
          <p:nvPr/>
        </p:nvGrpSpPr>
        <p:grpSpPr>
          <a:xfrm rot="3581948" flipH="1">
            <a:off x="7884225" y="4988874"/>
            <a:ext cx="2574590" cy="81280"/>
            <a:chOff x="3177766" y="3899424"/>
            <a:chExt cx="1937545" cy="88345"/>
          </a:xfrm>
        </p:grpSpPr>
        <p:sp>
          <p:nvSpPr>
            <p:cNvPr id="31" name="Rectangle 30">
              <a:extLst>
                <a:ext uri="{FF2B5EF4-FFF2-40B4-BE49-F238E27FC236}">
                  <a16:creationId xmlns:a16="http://schemas.microsoft.com/office/drawing/2014/main" id="{79A4053A-C424-44CA-AF02-F2D3FE74C776}"/>
                </a:ext>
              </a:extLst>
            </p:cNvPr>
            <p:cNvSpPr/>
            <p:nvPr/>
          </p:nvSpPr>
          <p:spPr>
            <a:xfrm>
              <a:off x="3177766" y="390204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C982984D-FC6B-4006-8CB9-0652EF01F184}"/>
                </a:ext>
              </a:extLst>
            </p:cNvPr>
            <p:cNvSpPr/>
            <p:nvPr/>
          </p:nvSpPr>
          <p:spPr>
            <a:xfrm>
              <a:off x="3340729" y="390204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39C36980-A44C-47A4-B92B-67A95D5C2BA7}"/>
                </a:ext>
              </a:extLst>
            </p:cNvPr>
            <p:cNvSpPr/>
            <p:nvPr/>
          </p:nvSpPr>
          <p:spPr>
            <a:xfrm>
              <a:off x="3494639" y="390204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D11A78BA-0B10-4DA9-A8C5-827C161336F9}"/>
                </a:ext>
              </a:extLst>
            </p:cNvPr>
            <p:cNvSpPr/>
            <p:nvPr/>
          </p:nvSpPr>
          <p:spPr>
            <a:xfrm>
              <a:off x="3657602" y="390204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EE1D126D-175F-4DEB-9C21-13C7E00AA1E9}"/>
                </a:ext>
              </a:extLst>
            </p:cNvPr>
            <p:cNvSpPr/>
            <p:nvPr/>
          </p:nvSpPr>
          <p:spPr>
            <a:xfrm>
              <a:off x="3820565" y="390204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7C3DDDCB-ECFC-4CF0-B989-C43FF2E95D9E}"/>
                </a:ext>
              </a:extLst>
            </p:cNvPr>
            <p:cNvSpPr/>
            <p:nvPr/>
          </p:nvSpPr>
          <p:spPr>
            <a:xfrm>
              <a:off x="3979504" y="390204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95A787A2-8AE8-44E6-BE20-B807DF9D9519}"/>
                </a:ext>
              </a:extLst>
            </p:cNvPr>
            <p:cNvSpPr/>
            <p:nvPr/>
          </p:nvSpPr>
          <p:spPr>
            <a:xfrm>
              <a:off x="4142467" y="3902043"/>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5506AC96-B58B-4FDC-83CF-80209F9F9C8E}"/>
                </a:ext>
              </a:extLst>
            </p:cNvPr>
            <p:cNvSpPr/>
            <p:nvPr/>
          </p:nvSpPr>
          <p:spPr>
            <a:xfrm>
              <a:off x="4305430" y="3902042"/>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855EE7BF-790F-4683-AE3D-366B31E6E147}"/>
                </a:ext>
              </a:extLst>
            </p:cNvPr>
            <p:cNvSpPr/>
            <p:nvPr/>
          </p:nvSpPr>
          <p:spPr>
            <a:xfrm>
              <a:off x="4468393" y="3902042"/>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3D14F057-F29F-4CCF-8DFE-4D30C54B21BC}"/>
                </a:ext>
              </a:extLst>
            </p:cNvPr>
            <p:cNvSpPr/>
            <p:nvPr/>
          </p:nvSpPr>
          <p:spPr>
            <a:xfrm>
              <a:off x="4635475" y="3901578"/>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89D75904-B325-4200-BE79-C4385ED3E5F3}"/>
                </a:ext>
              </a:extLst>
            </p:cNvPr>
            <p:cNvSpPr/>
            <p:nvPr/>
          </p:nvSpPr>
          <p:spPr>
            <a:xfrm>
              <a:off x="4790297" y="389942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790DA300-B3B0-4423-B3AF-6504793FC514}"/>
                </a:ext>
              </a:extLst>
            </p:cNvPr>
            <p:cNvSpPr/>
            <p:nvPr/>
          </p:nvSpPr>
          <p:spPr>
            <a:xfrm>
              <a:off x="4952348" y="3899424"/>
              <a:ext cx="162963"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43" name="Straight Arrow Connector 42">
            <a:extLst>
              <a:ext uri="{FF2B5EF4-FFF2-40B4-BE49-F238E27FC236}">
                <a16:creationId xmlns:a16="http://schemas.microsoft.com/office/drawing/2014/main" id="{DFA2DFF2-8D1E-4104-85F5-F5BDC1F8954B}"/>
              </a:ext>
            </a:extLst>
          </p:cNvPr>
          <p:cNvCxnSpPr>
            <a:cxnSpLocks/>
          </p:cNvCxnSpPr>
          <p:nvPr/>
        </p:nvCxnSpPr>
        <p:spPr>
          <a:xfrm>
            <a:off x="4780200" y="6131846"/>
            <a:ext cx="594032" cy="5734"/>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16E8D9B3-EDB1-4B65-8D0C-0BA35F9962ED}"/>
              </a:ext>
            </a:extLst>
          </p:cNvPr>
          <p:cNvCxnSpPr>
            <a:cxnSpLocks/>
          </p:cNvCxnSpPr>
          <p:nvPr/>
        </p:nvCxnSpPr>
        <p:spPr>
          <a:xfrm flipV="1">
            <a:off x="4780200" y="5588758"/>
            <a:ext cx="0" cy="543088"/>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B3064FDA-3F0B-41CC-AB8C-8C985CCA6E2B}"/>
              </a:ext>
            </a:extLst>
          </p:cNvPr>
          <p:cNvCxnSpPr>
            <a:cxnSpLocks/>
          </p:cNvCxnSpPr>
          <p:nvPr/>
        </p:nvCxnSpPr>
        <p:spPr>
          <a:xfrm flipH="1" flipV="1">
            <a:off x="4997275" y="4984944"/>
            <a:ext cx="426278" cy="1"/>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46" name="Straight Arrow Connector 45">
            <a:extLst>
              <a:ext uri="{FF2B5EF4-FFF2-40B4-BE49-F238E27FC236}">
                <a16:creationId xmlns:a16="http://schemas.microsoft.com/office/drawing/2014/main" id="{91B4B5DD-3BFB-4C02-9E1D-3BB8F1C31E8D}"/>
              </a:ext>
            </a:extLst>
          </p:cNvPr>
          <p:cNvCxnSpPr>
            <a:cxnSpLocks/>
          </p:cNvCxnSpPr>
          <p:nvPr/>
        </p:nvCxnSpPr>
        <p:spPr>
          <a:xfrm flipH="1">
            <a:off x="5420423" y="4984944"/>
            <a:ext cx="6260" cy="410311"/>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47" name="Straight Arrow Connector 46">
            <a:extLst>
              <a:ext uri="{FF2B5EF4-FFF2-40B4-BE49-F238E27FC236}">
                <a16:creationId xmlns:a16="http://schemas.microsoft.com/office/drawing/2014/main" id="{8E4586F0-4B12-4C04-88BE-17500BCD9913}"/>
              </a:ext>
            </a:extLst>
          </p:cNvPr>
          <p:cNvCxnSpPr>
            <a:cxnSpLocks/>
          </p:cNvCxnSpPr>
          <p:nvPr/>
        </p:nvCxnSpPr>
        <p:spPr>
          <a:xfrm flipH="1" flipV="1">
            <a:off x="8730159" y="5014895"/>
            <a:ext cx="426278" cy="1"/>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48" name="Straight Arrow Connector 47">
            <a:extLst>
              <a:ext uri="{FF2B5EF4-FFF2-40B4-BE49-F238E27FC236}">
                <a16:creationId xmlns:a16="http://schemas.microsoft.com/office/drawing/2014/main" id="{63078FD9-0C78-4908-B0E8-BF88D3409D5F}"/>
              </a:ext>
            </a:extLst>
          </p:cNvPr>
          <p:cNvCxnSpPr>
            <a:cxnSpLocks/>
          </p:cNvCxnSpPr>
          <p:nvPr/>
        </p:nvCxnSpPr>
        <p:spPr>
          <a:xfrm flipH="1">
            <a:off x="9153307" y="5014895"/>
            <a:ext cx="6260" cy="410311"/>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49" name="Straight Arrow Connector 48">
            <a:extLst>
              <a:ext uri="{FF2B5EF4-FFF2-40B4-BE49-F238E27FC236}">
                <a16:creationId xmlns:a16="http://schemas.microsoft.com/office/drawing/2014/main" id="{E5BB9EDD-E9C7-4584-9499-2AB2A3F562B2}"/>
              </a:ext>
            </a:extLst>
          </p:cNvPr>
          <p:cNvCxnSpPr>
            <a:cxnSpLocks/>
          </p:cNvCxnSpPr>
          <p:nvPr/>
        </p:nvCxnSpPr>
        <p:spPr>
          <a:xfrm>
            <a:off x="5720426" y="5395255"/>
            <a:ext cx="536148" cy="9666"/>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50" name="Straight Arrow Connector 49">
            <a:extLst>
              <a:ext uri="{FF2B5EF4-FFF2-40B4-BE49-F238E27FC236}">
                <a16:creationId xmlns:a16="http://schemas.microsoft.com/office/drawing/2014/main" id="{EB9F1905-778A-49F6-A1D5-0E2628FB57D0}"/>
              </a:ext>
            </a:extLst>
          </p:cNvPr>
          <p:cNvCxnSpPr>
            <a:cxnSpLocks/>
          </p:cNvCxnSpPr>
          <p:nvPr/>
        </p:nvCxnSpPr>
        <p:spPr>
          <a:xfrm flipV="1">
            <a:off x="6274833" y="4881639"/>
            <a:ext cx="0" cy="526223"/>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51" name="Straight Arrow Connector 50">
            <a:extLst>
              <a:ext uri="{FF2B5EF4-FFF2-40B4-BE49-F238E27FC236}">
                <a16:creationId xmlns:a16="http://schemas.microsoft.com/office/drawing/2014/main" id="{12BFBA07-45DE-4EE6-9A18-C2193FA3C7F5}"/>
              </a:ext>
            </a:extLst>
          </p:cNvPr>
          <p:cNvCxnSpPr/>
          <p:nvPr/>
        </p:nvCxnSpPr>
        <p:spPr>
          <a:xfrm flipV="1">
            <a:off x="8213108" y="5349307"/>
            <a:ext cx="519105" cy="1"/>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52" name="Straight Arrow Connector 51">
            <a:extLst>
              <a:ext uri="{FF2B5EF4-FFF2-40B4-BE49-F238E27FC236}">
                <a16:creationId xmlns:a16="http://schemas.microsoft.com/office/drawing/2014/main" id="{59BD0B69-B369-4109-82C0-D474B2842E69}"/>
              </a:ext>
            </a:extLst>
          </p:cNvPr>
          <p:cNvCxnSpPr/>
          <p:nvPr/>
        </p:nvCxnSpPr>
        <p:spPr>
          <a:xfrm flipV="1">
            <a:off x="8213108" y="4905609"/>
            <a:ext cx="0" cy="443699"/>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53" name="Straight Arrow Connector 52">
            <a:extLst>
              <a:ext uri="{FF2B5EF4-FFF2-40B4-BE49-F238E27FC236}">
                <a16:creationId xmlns:a16="http://schemas.microsoft.com/office/drawing/2014/main" id="{8D00C077-D1DD-4766-8E36-B73DF5CCD563}"/>
              </a:ext>
            </a:extLst>
          </p:cNvPr>
          <p:cNvCxnSpPr/>
          <p:nvPr/>
        </p:nvCxnSpPr>
        <p:spPr>
          <a:xfrm>
            <a:off x="7558687" y="4908111"/>
            <a:ext cx="0" cy="438150"/>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54" name="TextBox 53">
            <a:extLst>
              <a:ext uri="{FF2B5EF4-FFF2-40B4-BE49-F238E27FC236}">
                <a16:creationId xmlns:a16="http://schemas.microsoft.com/office/drawing/2014/main" id="{F0EFDBC9-8E23-4578-850F-6F35E64AB58A}"/>
              </a:ext>
            </a:extLst>
          </p:cNvPr>
          <p:cNvSpPr txBox="1"/>
          <p:nvPr/>
        </p:nvSpPr>
        <p:spPr>
          <a:xfrm>
            <a:off x="7120429" y="4576093"/>
            <a:ext cx="646331" cy="369332"/>
          </a:xfrm>
          <a:prstGeom prst="rect">
            <a:avLst/>
          </a:prstGeom>
          <a:noFill/>
        </p:spPr>
        <p:txBody>
          <a:bodyPr wrap="none" rtlCol="0">
            <a:spAutoFit/>
          </a:bodyPr>
          <a:lstStyle/>
          <a:p>
            <a:r>
              <a:rPr lang="en-US" dirty="0"/>
              <a:t>25 </a:t>
            </a:r>
            <a:r>
              <a:rPr lang="en-US" dirty="0" err="1"/>
              <a:t>lb</a:t>
            </a:r>
            <a:endParaRPr lang="en-US" dirty="0"/>
          </a:p>
        </p:txBody>
      </p:sp>
      <p:cxnSp>
        <p:nvCxnSpPr>
          <p:cNvPr id="55" name="Straight Arrow Connector 54">
            <a:extLst>
              <a:ext uri="{FF2B5EF4-FFF2-40B4-BE49-F238E27FC236}">
                <a16:creationId xmlns:a16="http://schemas.microsoft.com/office/drawing/2014/main" id="{F9A59879-4398-4F9D-A5D2-89D2AA7C70F9}"/>
              </a:ext>
            </a:extLst>
          </p:cNvPr>
          <p:cNvCxnSpPr>
            <a:cxnSpLocks/>
          </p:cNvCxnSpPr>
          <p:nvPr/>
        </p:nvCxnSpPr>
        <p:spPr>
          <a:xfrm>
            <a:off x="6054091" y="3897574"/>
            <a:ext cx="590740" cy="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56" name="Straight Arrow Connector 55">
            <a:extLst>
              <a:ext uri="{FF2B5EF4-FFF2-40B4-BE49-F238E27FC236}">
                <a16:creationId xmlns:a16="http://schemas.microsoft.com/office/drawing/2014/main" id="{A06D9E93-4B70-4BF5-A90A-16A45BE5A84D}"/>
              </a:ext>
            </a:extLst>
          </p:cNvPr>
          <p:cNvCxnSpPr>
            <a:cxnSpLocks/>
          </p:cNvCxnSpPr>
          <p:nvPr/>
        </p:nvCxnSpPr>
        <p:spPr>
          <a:xfrm flipV="1">
            <a:off x="6054091" y="3401486"/>
            <a:ext cx="0" cy="496088"/>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57" name="Straight Arrow Connector 56">
            <a:extLst>
              <a:ext uri="{FF2B5EF4-FFF2-40B4-BE49-F238E27FC236}">
                <a16:creationId xmlns:a16="http://schemas.microsoft.com/office/drawing/2014/main" id="{2337E341-6373-411B-9285-DC38DA97B0F5}"/>
              </a:ext>
            </a:extLst>
          </p:cNvPr>
          <p:cNvCxnSpPr>
            <a:cxnSpLocks/>
          </p:cNvCxnSpPr>
          <p:nvPr/>
        </p:nvCxnSpPr>
        <p:spPr>
          <a:xfrm flipV="1">
            <a:off x="7888094" y="3935833"/>
            <a:ext cx="609820" cy="11301"/>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58" name="TextBox 57">
            <a:extLst>
              <a:ext uri="{FF2B5EF4-FFF2-40B4-BE49-F238E27FC236}">
                <a16:creationId xmlns:a16="http://schemas.microsoft.com/office/drawing/2014/main" id="{F345CEB9-F1E3-4ED6-BADE-062C9FFA9E17}"/>
              </a:ext>
            </a:extLst>
          </p:cNvPr>
          <p:cNvSpPr txBox="1"/>
          <p:nvPr/>
        </p:nvSpPr>
        <p:spPr>
          <a:xfrm>
            <a:off x="7586236" y="3483379"/>
            <a:ext cx="763351" cy="369332"/>
          </a:xfrm>
          <a:prstGeom prst="rect">
            <a:avLst/>
          </a:prstGeom>
          <a:noFill/>
        </p:spPr>
        <p:txBody>
          <a:bodyPr wrap="none" rtlCol="0">
            <a:spAutoFit/>
          </a:bodyPr>
          <a:lstStyle/>
          <a:p>
            <a:r>
              <a:rPr lang="en-US" dirty="0"/>
              <a:t>100 </a:t>
            </a:r>
            <a:r>
              <a:rPr lang="en-US" dirty="0" err="1"/>
              <a:t>lb</a:t>
            </a:r>
            <a:endParaRPr lang="en-US" dirty="0"/>
          </a:p>
        </p:txBody>
      </p:sp>
      <p:cxnSp>
        <p:nvCxnSpPr>
          <p:cNvPr id="59" name="Straight Arrow Connector 58">
            <a:extLst>
              <a:ext uri="{FF2B5EF4-FFF2-40B4-BE49-F238E27FC236}">
                <a16:creationId xmlns:a16="http://schemas.microsoft.com/office/drawing/2014/main" id="{19A022B5-A4BB-4A44-AD96-420858710993}"/>
              </a:ext>
            </a:extLst>
          </p:cNvPr>
          <p:cNvCxnSpPr>
            <a:cxnSpLocks/>
          </p:cNvCxnSpPr>
          <p:nvPr/>
        </p:nvCxnSpPr>
        <p:spPr>
          <a:xfrm>
            <a:off x="8517202" y="3969738"/>
            <a:ext cx="7846" cy="56274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60" name="Straight Arrow Connector 59">
            <a:extLst>
              <a:ext uri="{FF2B5EF4-FFF2-40B4-BE49-F238E27FC236}">
                <a16:creationId xmlns:a16="http://schemas.microsoft.com/office/drawing/2014/main" id="{58B95AB7-13F8-4D98-AB65-5E7535AE6684}"/>
              </a:ext>
            </a:extLst>
          </p:cNvPr>
          <p:cNvCxnSpPr/>
          <p:nvPr/>
        </p:nvCxnSpPr>
        <p:spPr>
          <a:xfrm flipH="1">
            <a:off x="8560433" y="3947134"/>
            <a:ext cx="547662" cy="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61" name="Straight Arrow Connector 60">
            <a:extLst>
              <a:ext uri="{FF2B5EF4-FFF2-40B4-BE49-F238E27FC236}">
                <a16:creationId xmlns:a16="http://schemas.microsoft.com/office/drawing/2014/main" id="{3680C724-6D76-48F1-95C2-98EFF9AA951D}"/>
              </a:ext>
            </a:extLst>
          </p:cNvPr>
          <p:cNvCxnSpPr/>
          <p:nvPr/>
        </p:nvCxnSpPr>
        <p:spPr>
          <a:xfrm flipV="1">
            <a:off x="9799041" y="5585782"/>
            <a:ext cx="0" cy="547607"/>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62" name="Straight Connector 61">
            <a:extLst>
              <a:ext uri="{FF2B5EF4-FFF2-40B4-BE49-F238E27FC236}">
                <a16:creationId xmlns:a16="http://schemas.microsoft.com/office/drawing/2014/main" id="{C30DB2AF-3F35-4E64-9337-BCC466599EC7}"/>
              </a:ext>
            </a:extLst>
          </p:cNvPr>
          <p:cNvCxnSpPr>
            <a:cxnSpLocks/>
          </p:cNvCxnSpPr>
          <p:nvPr/>
        </p:nvCxnSpPr>
        <p:spPr>
          <a:xfrm>
            <a:off x="9133388" y="4223353"/>
            <a:ext cx="200027" cy="339577"/>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63" name="Straight Arrow Connector 62">
            <a:extLst>
              <a:ext uri="{FF2B5EF4-FFF2-40B4-BE49-F238E27FC236}">
                <a16:creationId xmlns:a16="http://schemas.microsoft.com/office/drawing/2014/main" id="{E13714CB-C4F1-4034-9FBB-6C330DC10B73}"/>
              </a:ext>
            </a:extLst>
          </p:cNvPr>
          <p:cNvCxnSpPr/>
          <p:nvPr/>
        </p:nvCxnSpPr>
        <p:spPr>
          <a:xfrm flipH="1">
            <a:off x="8828589" y="4223353"/>
            <a:ext cx="304799" cy="17145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64" name="Straight Arrow Connector 63">
            <a:extLst>
              <a:ext uri="{FF2B5EF4-FFF2-40B4-BE49-F238E27FC236}">
                <a16:creationId xmlns:a16="http://schemas.microsoft.com/office/drawing/2014/main" id="{DF60B5DD-F7D8-459E-95EA-F1BDAA4BD7C7}"/>
              </a:ext>
            </a:extLst>
          </p:cNvPr>
          <p:cNvCxnSpPr/>
          <p:nvPr/>
        </p:nvCxnSpPr>
        <p:spPr>
          <a:xfrm flipH="1">
            <a:off x="8920652" y="4391480"/>
            <a:ext cx="304799" cy="17145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65" name="Straight Arrow Connector 64">
            <a:extLst>
              <a:ext uri="{FF2B5EF4-FFF2-40B4-BE49-F238E27FC236}">
                <a16:creationId xmlns:a16="http://schemas.microsoft.com/office/drawing/2014/main" id="{B54658C3-87DC-4B9E-A183-2E953625B0D8}"/>
              </a:ext>
            </a:extLst>
          </p:cNvPr>
          <p:cNvCxnSpPr/>
          <p:nvPr/>
        </p:nvCxnSpPr>
        <p:spPr>
          <a:xfrm flipH="1">
            <a:off x="9034954" y="4545319"/>
            <a:ext cx="304799" cy="17145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66" name="TextBox 65">
            <a:extLst>
              <a:ext uri="{FF2B5EF4-FFF2-40B4-BE49-F238E27FC236}">
                <a16:creationId xmlns:a16="http://schemas.microsoft.com/office/drawing/2014/main" id="{59023070-FA9B-45C6-B6B2-9D6D8EB39E8B}"/>
              </a:ext>
            </a:extLst>
          </p:cNvPr>
          <p:cNvSpPr txBox="1"/>
          <p:nvPr/>
        </p:nvSpPr>
        <p:spPr>
          <a:xfrm>
            <a:off x="9423070" y="4038637"/>
            <a:ext cx="926315" cy="369332"/>
          </a:xfrm>
          <a:prstGeom prst="rect">
            <a:avLst/>
          </a:prstGeom>
          <a:noFill/>
          <a:ln>
            <a:solidFill>
              <a:schemeClr val="tx1"/>
            </a:solidFill>
          </a:ln>
        </p:spPr>
        <p:txBody>
          <a:bodyPr wrap="square" rtlCol="0">
            <a:spAutoFit/>
          </a:bodyPr>
          <a:lstStyle/>
          <a:p>
            <a:r>
              <a:rPr lang="en-US" dirty="0"/>
              <a:t>15 </a:t>
            </a:r>
            <a:r>
              <a:rPr lang="en-US" dirty="0" err="1"/>
              <a:t>lb</a:t>
            </a:r>
            <a:r>
              <a:rPr lang="en-US" dirty="0"/>
              <a:t>/ft</a:t>
            </a:r>
          </a:p>
        </p:txBody>
      </p:sp>
      <p:sp>
        <p:nvSpPr>
          <p:cNvPr id="67" name="TextBox 66">
            <a:extLst>
              <a:ext uri="{FF2B5EF4-FFF2-40B4-BE49-F238E27FC236}">
                <a16:creationId xmlns:a16="http://schemas.microsoft.com/office/drawing/2014/main" id="{43812B5F-AE3A-40C0-A7F4-802224B45CF5}"/>
              </a:ext>
            </a:extLst>
          </p:cNvPr>
          <p:cNvSpPr txBox="1"/>
          <p:nvPr/>
        </p:nvSpPr>
        <p:spPr>
          <a:xfrm>
            <a:off x="638941" y="2576909"/>
            <a:ext cx="3884268" cy="3693319"/>
          </a:xfrm>
          <a:prstGeom prst="rect">
            <a:avLst/>
          </a:prstGeom>
          <a:noFill/>
        </p:spPr>
        <p:txBody>
          <a:bodyPr wrap="square" rtlCol="0">
            <a:spAutoFit/>
          </a:bodyPr>
          <a:lstStyle/>
          <a:p>
            <a:r>
              <a:rPr lang="en-US" dirty="0"/>
              <a:t>However, what if we assume this structure is deformable and break this structure up into very small elements and use information on both </a:t>
            </a:r>
            <a:r>
              <a:rPr lang="en-US" b="1" dirty="0"/>
              <a:t>equilibrium and the deformations </a:t>
            </a:r>
            <a:r>
              <a:rPr lang="en-US" dirty="0"/>
              <a:t>of these elements? In that case we can solve  for all of the internal forces and reactions (and the deformations).</a:t>
            </a:r>
          </a:p>
          <a:p>
            <a:r>
              <a:rPr lang="en-US" dirty="0"/>
              <a:t>This is the basic approach of the finite element method.</a:t>
            </a:r>
          </a:p>
          <a:p>
            <a:r>
              <a:rPr lang="en-US" dirty="0"/>
              <a:t>There is no reason, however, that the structures we consider need to be this simple.</a:t>
            </a:r>
          </a:p>
        </p:txBody>
      </p:sp>
      <p:sp>
        <p:nvSpPr>
          <p:cNvPr id="69" name="Rectangle 68">
            <a:extLst>
              <a:ext uri="{FF2B5EF4-FFF2-40B4-BE49-F238E27FC236}">
                <a16:creationId xmlns:a16="http://schemas.microsoft.com/office/drawing/2014/main" id="{FCE54B53-23BD-4380-807E-CC08D57079F7}"/>
              </a:ext>
            </a:extLst>
          </p:cNvPr>
          <p:cNvSpPr/>
          <p:nvPr/>
        </p:nvSpPr>
        <p:spPr>
          <a:xfrm rot="1909454">
            <a:off x="7275688" y="552007"/>
            <a:ext cx="85725" cy="25050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id="{9247FCB5-296B-47AF-B98A-F9FDE8DBC3B0}"/>
              </a:ext>
            </a:extLst>
          </p:cNvPr>
          <p:cNvSpPr/>
          <p:nvPr/>
        </p:nvSpPr>
        <p:spPr>
          <a:xfrm rot="19690546" flipH="1">
            <a:off x="8552039" y="552007"/>
            <a:ext cx="85725" cy="25050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2B6475B1-EDF2-4E42-8A4D-3A09DAB4E628}"/>
              </a:ext>
            </a:extLst>
          </p:cNvPr>
          <p:cNvSpPr/>
          <p:nvPr/>
        </p:nvSpPr>
        <p:spPr>
          <a:xfrm>
            <a:off x="7180438" y="1895032"/>
            <a:ext cx="1543050"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4" name="Straight Arrow Connector 73">
            <a:extLst>
              <a:ext uri="{FF2B5EF4-FFF2-40B4-BE49-F238E27FC236}">
                <a16:creationId xmlns:a16="http://schemas.microsoft.com/office/drawing/2014/main" id="{D0C1184A-B2BA-4F4E-925C-3462970F39C8}"/>
              </a:ext>
            </a:extLst>
          </p:cNvPr>
          <p:cNvCxnSpPr/>
          <p:nvPr/>
        </p:nvCxnSpPr>
        <p:spPr>
          <a:xfrm>
            <a:off x="8015452" y="1456882"/>
            <a:ext cx="0" cy="43815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C768629B-6194-4DF9-887C-7249FEF7F046}"/>
              </a:ext>
            </a:extLst>
          </p:cNvPr>
          <p:cNvCxnSpPr>
            <a:cxnSpLocks/>
          </p:cNvCxnSpPr>
          <p:nvPr/>
        </p:nvCxnSpPr>
        <p:spPr>
          <a:xfrm>
            <a:off x="8532987" y="963466"/>
            <a:ext cx="200027" cy="339577"/>
          </a:xfrm>
          <a:prstGeom prst="line">
            <a:avLst/>
          </a:prstGeom>
        </p:spPr>
        <p:style>
          <a:lnRef idx="1">
            <a:schemeClr val="dk1"/>
          </a:lnRef>
          <a:fillRef idx="0">
            <a:schemeClr val="dk1"/>
          </a:fillRef>
          <a:effectRef idx="0">
            <a:schemeClr val="dk1"/>
          </a:effectRef>
          <a:fontRef idx="minor">
            <a:schemeClr val="tx1"/>
          </a:fontRef>
        </p:style>
      </p:cxnSp>
      <p:cxnSp>
        <p:nvCxnSpPr>
          <p:cNvPr id="76" name="Straight Arrow Connector 75">
            <a:extLst>
              <a:ext uri="{FF2B5EF4-FFF2-40B4-BE49-F238E27FC236}">
                <a16:creationId xmlns:a16="http://schemas.microsoft.com/office/drawing/2014/main" id="{3E3DDC64-C225-4993-B6A8-D2C8097EEC6F}"/>
              </a:ext>
            </a:extLst>
          </p:cNvPr>
          <p:cNvCxnSpPr/>
          <p:nvPr/>
        </p:nvCxnSpPr>
        <p:spPr>
          <a:xfrm flipH="1">
            <a:off x="8228188" y="963466"/>
            <a:ext cx="304799" cy="1714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7" name="Straight Arrow Connector 76">
            <a:extLst>
              <a:ext uri="{FF2B5EF4-FFF2-40B4-BE49-F238E27FC236}">
                <a16:creationId xmlns:a16="http://schemas.microsoft.com/office/drawing/2014/main" id="{231C16FA-D472-45CC-93DA-05BF74D956DE}"/>
              </a:ext>
            </a:extLst>
          </p:cNvPr>
          <p:cNvCxnSpPr/>
          <p:nvPr/>
        </p:nvCxnSpPr>
        <p:spPr>
          <a:xfrm flipH="1">
            <a:off x="8320251" y="1131593"/>
            <a:ext cx="304799" cy="1714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8" name="Straight Arrow Connector 77">
            <a:extLst>
              <a:ext uri="{FF2B5EF4-FFF2-40B4-BE49-F238E27FC236}">
                <a16:creationId xmlns:a16="http://schemas.microsoft.com/office/drawing/2014/main" id="{DF154C69-A666-46B8-9259-60EB9FEF979A}"/>
              </a:ext>
            </a:extLst>
          </p:cNvPr>
          <p:cNvCxnSpPr/>
          <p:nvPr/>
        </p:nvCxnSpPr>
        <p:spPr>
          <a:xfrm flipH="1">
            <a:off x="8434553" y="1285432"/>
            <a:ext cx="304799" cy="1714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9" name="Straight Arrow Connector 78">
            <a:extLst>
              <a:ext uri="{FF2B5EF4-FFF2-40B4-BE49-F238E27FC236}">
                <a16:creationId xmlns:a16="http://schemas.microsoft.com/office/drawing/2014/main" id="{BDEA7861-D09E-46C5-89AE-94B1EA22BE76}"/>
              </a:ext>
            </a:extLst>
          </p:cNvPr>
          <p:cNvCxnSpPr>
            <a:cxnSpLocks/>
          </p:cNvCxnSpPr>
          <p:nvPr/>
        </p:nvCxnSpPr>
        <p:spPr>
          <a:xfrm flipV="1">
            <a:off x="7287528" y="779151"/>
            <a:ext cx="609820" cy="1130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grpSp>
        <p:nvGrpSpPr>
          <p:cNvPr id="2" name="Group 1">
            <a:extLst>
              <a:ext uri="{FF2B5EF4-FFF2-40B4-BE49-F238E27FC236}">
                <a16:creationId xmlns:a16="http://schemas.microsoft.com/office/drawing/2014/main" id="{FCA9EFE8-3D49-4A41-A77C-759DDF8F345E}"/>
              </a:ext>
            </a:extLst>
          </p:cNvPr>
          <p:cNvGrpSpPr/>
          <p:nvPr/>
        </p:nvGrpSpPr>
        <p:grpSpPr>
          <a:xfrm>
            <a:off x="6574024" y="2831267"/>
            <a:ext cx="168264" cy="195342"/>
            <a:chOff x="6574024" y="2831267"/>
            <a:chExt cx="168264" cy="195342"/>
          </a:xfrm>
        </p:grpSpPr>
        <p:sp>
          <p:nvSpPr>
            <p:cNvPr id="71" name="Isosceles Triangle 70">
              <a:extLst>
                <a:ext uri="{FF2B5EF4-FFF2-40B4-BE49-F238E27FC236}">
                  <a16:creationId xmlns:a16="http://schemas.microsoft.com/office/drawing/2014/main" id="{32DE5471-A4F2-4FB5-A2C8-4A1272059EF9}"/>
                </a:ext>
              </a:extLst>
            </p:cNvPr>
            <p:cNvSpPr/>
            <p:nvPr/>
          </p:nvSpPr>
          <p:spPr>
            <a:xfrm>
              <a:off x="6574024" y="2875218"/>
              <a:ext cx="168264" cy="151391"/>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a:extLst>
                <a:ext uri="{FF2B5EF4-FFF2-40B4-BE49-F238E27FC236}">
                  <a16:creationId xmlns:a16="http://schemas.microsoft.com/office/drawing/2014/main" id="{1D029EFB-2948-433D-92AA-116B54D320D9}"/>
                </a:ext>
              </a:extLst>
            </p:cNvPr>
            <p:cNvSpPr/>
            <p:nvPr/>
          </p:nvSpPr>
          <p:spPr>
            <a:xfrm>
              <a:off x="6621649" y="2831267"/>
              <a:ext cx="78258" cy="7825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1" name="Oval 80">
            <a:extLst>
              <a:ext uri="{FF2B5EF4-FFF2-40B4-BE49-F238E27FC236}">
                <a16:creationId xmlns:a16="http://schemas.microsoft.com/office/drawing/2014/main" id="{D6303E56-9D3E-423A-A726-B6A60392FD4B}"/>
              </a:ext>
            </a:extLst>
          </p:cNvPr>
          <p:cNvSpPr/>
          <p:nvPr/>
        </p:nvSpPr>
        <p:spPr>
          <a:xfrm>
            <a:off x="7202757" y="1893266"/>
            <a:ext cx="78258" cy="7825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a:extLst>
              <a:ext uri="{FF2B5EF4-FFF2-40B4-BE49-F238E27FC236}">
                <a16:creationId xmlns:a16="http://schemas.microsoft.com/office/drawing/2014/main" id="{9040E25A-40F9-4437-B919-231FCF56A1D7}"/>
              </a:ext>
            </a:extLst>
          </p:cNvPr>
          <p:cNvSpPr/>
          <p:nvPr/>
        </p:nvSpPr>
        <p:spPr>
          <a:xfrm>
            <a:off x="8632437" y="1902499"/>
            <a:ext cx="78258" cy="7825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a:extLst>
              <a:ext uri="{FF2B5EF4-FFF2-40B4-BE49-F238E27FC236}">
                <a16:creationId xmlns:a16="http://schemas.microsoft.com/office/drawing/2014/main" id="{56E98B48-4E26-4225-A6CA-19CF5B891754}"/>
              </a:ext>
            </a:extLst>
          </p:cNvPr>
          <p:cNvSpPr/>
          <p:nvPr/>
        </p:nvSpPr>
        <p:spPr>
          <a:xfrm>
            <a:off x="7928370" y="740301"/>
            <a:ext cx="78258" cy="7825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Freeform: Shape 83">
            <a:extLst>
              <a:ext uri="{FF2B5EF4-FFF2-40B4-BE49-F238E27FC236}">
                <a16:creationId xmlns:a16="http://schemas.microsoft.com/office/drawing/2014/main" id="{F0B15648-C00F-47E8-804D-EC10F1910D88}"/>
              </a:ext>
            </a:extLst>
          </p:cNvPr>
          <p:cNvSpPr/>
          <p:nvPr/>
        </p:nvSpPr>
        <p:spPr>
          <a:xfrm>
            <a:off x="6310316" y="3034814"/>
            <a:ext cx="947352" cy="82507"/>
          </a:xfrm>
          <a:custGeom>
            <a:avLst/>
            <a:gdLst>
              <a:gd name="connsiteX0" fmla="*/ 0 w 947352"/>
              <a:gd name="connsiteY0" fmla="*/ 4248 h 82507"/>
              <a:gd name="connsiteX1" fmla="*/ 20595 w 947352"/>
              <a:gd name="connsiteY1" fmla="*/ 12486 h 82507"/>
              <a:gd name="connsiteX2" fmla="*/ 57665 w 947352"/>
              <a:gd name="connsiteY2" fmla="*/ 24842 h 82507"/>
              <a:gd name="connsiteX3" fmla="*/ 78260 w 947352"/>
              <a:gd name="connsiteY3" fmla="*/ 33080 h 82507"/>
              <a:gd name="connsiteX4" fmla="*/ 94736 w 947352"/>
              <a:gd name="connsiteY4" fmla="*/ 45437 h 82507"/>
              <a:gd name="connsiteX5" fmla="*/ 111211 w 947352"/>
              <a:gd name="connsiteY5" fmla="*/ 49556 h 82507"/>
              <a:gd name="connsiteX6" fmla="*/ 140044 w 947352"/>
              <a:gd name="connsiteY6" fmla="*/ 57794 h 82507"/>
              <a:gd name="connsiteX7" fmla="*/ 292444 w 947352"/>
              <a:gd name="connsiteY7" fmla="*/ 82507 h 82507"/>
              <a:gd name="connsiteX8" fmla="*/ 383060 w 947352"/>
              <a:gd name="connsiteY8" fmla="*/ 78388 h 82507"/>
              <a:gd name="connsiteX9" fmla="*/ 621957 w 947352"/>
              <a:gd name="connsiteY9" fmla="*/ 74269 h 82507"/>
              <a:gd name="connsiteX10" fmla="*/ 646671 w 947352"/>
              <a:gd name="connsiteY10" fmla="*/ 70150 h 82507"/>
              <a:gd name="connsiteX11" fmla="*/ 819665 w 947352"/>
              <a:gd name="connsiteY11" fmla="*/ 57794 h 82507"/>
              <a:gd name="connsiteX12" fmla="*/ 836141 w 947352"/>
              <a:gd name="connsiteY12" fmla="*/ 49556 h 82507"/>
              <a:gd name="connsiteX13" fmla="*/ 848498 w 947352"/>
              <a:gd name="connsiteY13" fmla="*/ 45437 h 82507"/>
              <a:gd name="connsiteX14" fmla="*/ 860854 w 947352"/>
              <a:gd name="connsiteY14" fmla="*/ 37199 h 82507"/>
              <a:gd name="connsiteX15" fmla="*/ 873211 w 947352"/>
              <a:gd name="connsiteY15" fmla="*/ 33080 h 82507"/>
              <a:gd name="connsiteX16" fmla="*/ 893806 w 947352"/>
              <a:gd name="connsiteY16" fmla="*/ 24842 h 82507"/>
              <a:gd name="connsiteX17" fmla="*/ 930876 w 947352"/>
              <a:gd name="connsiteY17" fmla="*/ 12486 h 82507"/>
              <a:gd name="connsiteX18" fmla="*/ 947352 w 947352"/>
              <a:gd name="connsiteY18" fmla="*/ 129 h 82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47352" h="82507">
                <a:moveTo>
                  <a:pt x="0" y="4248"/>
                </a:moveTo>
                <a:cubicBezTo>
                  <a:pt x="6865" y="6994"/>
                  <a:pt x="13632" y="9999"/>
                  <a:pt x="20595" y="12486"/>
                </a:cubicBezTo>
                <a:cubicBezTo>
                  <a:pt x="32861" y="16867"/>
                  <a:pt x="45572" y="20005"/>
                  <a:pt x="57665" y="24842"/>
                </a:cubicBezTo>
                <a:cubicBezTo>
                  <a:pt x="64530" y="27588"/>
                  <a:pt x="71797" y="29489"/>
                  <a:pt x="78260" y="33080"/>
                </a:cubicBezTo>
                <a:cubicBezTo>
                  <a:pt x="84261" y="36414"/>
                  <a:pt x="88596" y="42367"/>
                  <a:pt x="94736" y="45437"/>
                </a:cubicBezTo>
                <a:cubicBezTo>
                  <a:pt x="99799" y="47969"/>
                  <a:pt x="105750" y="48067"/>
                  <a:pt x="111211" y="49556"/>
                </a:cubicBezTo>
                <a:cubicBezTo>
                  <a:pt x="120854" y="52186"/>
                  <a:pt x="130324" y="55461"/>
                  <a:pt x="140044" y="57794"/>
                </a:cubicBezTo>
                <a:cubicBezTo>
                  <a:pt x="226627" y="78573"/>
                  <a:pt x="202646" y="73054"/>
                  <a:pt x="292444" y="82507"/>
                </a:cubicBezTo>
                <a:cubicBezTo>
                  <a:pt x="322649" y="81134"/>
                  <a:pt x="352833" y="79144"/>
                  <a:pt x="383060" y="78388"/>
                </a:cubicBezTo>
                <a:lnTo>
                  <a:pt x="621957" y="74269"/>
                </a:lnTo>
                <a:cubicBezTo>
                  <a:pt x="630305" y="74008"/>
                  <a:pt x="638348" y="70844"/>
                  <a:pt x="646671" y="70150"/>
                </a:cubicBezTo>
                <a:cubicBezTo>
                  <a:pt x="704283" y="65349"/>
                  <a:pt x="819665" y="57794"/>
                  <a:pt x="819665" y="57794"/>
                </a:cubicBezTo>
                <a:cubicBezTo>
                  <a:pt x="825157" y="55048"/>
                  <a:pt x="830497" y="51975"/>
                  <a:pt x="836141" y="49556"/>
                </a:cubicBezTo>
                <a:cubicBezTo>
                  <a:pt x="840132" y="47846"/>
                  <a:pt x="844615" y="47379"/>
                  <a:pt x="848498" y="45437"/>
                </a:cubicBezTo>
                <a:cubicBezTo>
                  <a:pt x="852926" y="43223"/>
                  <a:pt x="856426" y="39413"/>
                  <a:pt x="860854" y="37199"/>
                </a:cubicBezTo>
                <a:cubicBezTo>
                  <a:pt x="864737" y="35257"/>
                  <a:pt x="869146" y="34605"/>
                  <a:pt x="873211" y="33080"/>
                </a:cubicBezTo>
                <a:cubicBezTo>
                  <a:pt x="880134" y="30484"/>
                  <a:pt x="886792" y="27180"/>
                  <a:pt x="893806" y="24842"/>
                </a:cubicBezTo>
                <a:cubicBezTo>
                  <a:pt x="947037" y="7098"/>
                  <a:pt x="866385" y="38279"/>
                  <a:pt x="930876" y="12486"/>
                </a:cubicBezTo>
                <a:cubicBezTo>
                  <a:pt x="940637" y="-2156"/>
                  <a:pt x="934164" y="129"/>
                  <a:pt x="947352" y="129"/>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5" name="Straight Connector 84">
            <a:extLst>
              <a:ext uri="{FF2B5EF4-FFF2-40B4-BE49-F238E27FC236}">
                <a16:creationId xmlns:a16="http://schemas.microsoft.com/office/drawing/2014/main" id="{086B943D-FDD1-4590-A0EF-3DFB26E98EF1}"/>
              </a:ext>
            </a:extLst>
          </p:cNvPr>
          <p:cNvCxnSpPr/>
          <p:nvPr/>
        </p:nvCxnSpPr>
        <p:spPr>
          <a:xfrm>
            <a:off x="6275563" y="3036254"/>
            <a:ext cx="1042987" cy="0"/>
          </a:xfrm>
          <a:prstGeom prst="line">
            <a:avLst/>
          </a:prstGeom>
        </p:spPr>
        <p:style>
          <a:lnRef idx="1">
            <a:schemeClr val="dk1"/>
          </a:lnRef>
          <a:fillRef idx="0">
            <a:schemeClr val="dk1"/>
          </a:fillRef>
          <a:effectRef idx="0">
            <a:schemeClr val="dk1"/>
          </a:effectRef>
          <a:fontRef idx="minor">
            <a:schemeClr val="tx1"/>
          </a:fontRef>
        </p:style>
      </p:cxnSp>
      <p:sp>
        <p:nvSpPr>
          <p:cNvPr id="86" name="Freeform: Shape 85">
            <a:extLst>
              <a:ext uri="{FF2B5EF4-FFF2-40B4-BE49-F238E27FC236}">
                <a16:creationId xmlns:a16="http://schemas.microsoft.com/office/drawing/2014/main" id="{D8B57D08-E660-4E5D-B8CF-C5FA593C8F09}"/>
              </a:ext>
            </a:extLst>
          </p:cNvPr>
          <p:cNvSpPr/>
          <p:nvPr/>
        </p:nvSpPr>
        <p:spPr>
          <a:xfrm>
            <a:off x="8851689" y="3043181"/>
            <a:ext cx="947352" cy="78259"/>
          </a:xfrm>
          <a:custGeom>
            <a:avLst/>
            <a:gdLst>
              <a:gd name="connsiteX0" fmla="*/ 0 w 947352"/>
              <a:gd name="connsiteY0" fmla="*/ 4119 h 78259"/>
              <a:gd name="connsiteX1" fmla="*/ 20595 w 947352"/>
              <a:gd name="connsiteY1" fmla="*/ 16475 h 78259"/>
              <a:gd name="connsiteX2" fmla="*/ 37071 w 947352"/>
              <a:gd name="connsiteY2" fmla="*/ 28832 h 78259"/>
              <a:gd name="connsiteX3" fmla="*/ 61784 w 947352"/>
              <a:gd name="connsiteY3" fmla="*/ 37070 h 78259"/>
              <a:gd name="connsiteX4" fmla="*/ 82379 w 947352"/>
              <a:gd name="connsiteY4" fmla="*/ 45308 h 78259"/>
              <a:gd name="connsiteX5" fmla="*/ 111211 w 947352"/>
              <a:gd name="connsiteY5" fmla="*/ 49427 h 78259"/>
              <a:gd name="connsiteX6" fmla="*/ 127687 w 947352"/>
              <a:gd name="connsiteY6" fmla="*/ 53546 h 78259"/>
              <a:gd name="connsiteX7" fmla="*/ 292444 w 947352"/>
              <a:gd name="connsiteY7" fmla="*/ 61783 h 78259"/>
              <a:gd name="connsiteX8" fmla="*/ 337752 w 947352"/>
              <a:gd name="connsiteY8" fmla="*/ 70021 h 78259"/>
              <a:gd name="connsiteX9" fmla="*/ 354227 w 947352"/>
              <a:gd name="connsiteY9" fmla="*/ 74140 h 78259"/>
              <a:gd name="connsiteX10" fmla="*/ 420130 w 947352"/>
              <a:gd name="connsiteY10" fmla="*/ 78259 h 78259"/>
              <a:gd name="connsiteX11" fmla="*/ 527222 w 947352"/>
              <a:gd name="connsiteY11" fmla="*/ 74140 h 78259"/>
              <a:gd name="connsiteX12" fmla="*/ 580768 w 947352"/>
              <a:gd name="connsiteY12" fmla="*/ 70021 h 78259"/>
              <a:gd name="connsiteX13" fmla="*/ 687860 w 947352"/>
              <a:gd name="connsiteY13" fmla="*/ 65902 h 78259"/>
              <a:gd name="connsiteX14" fmla="*/ 749644 w 947352"/>
              <a:gd name="connsiteY14" fmla="*/ 57665 h 78259"/>
              <a:gd name="connsiteX15" fmla="*/ 762000 w 947352"/>
              <a:gd name="connsiteY15" fmla="*/ 53546 h 78259"/>
              <a:gd name="connsiteX16" fmla="*/ 848498 w 947352"/>
              <a:gd name="connsiteY16" fmla="*/ 45308 h 78259"/>
              <a:gd name="connsiteX17" fmla="*/ 869092 w 947352"/>
              <a:gd name="connsiteY17" fmla="*/ 37070 h 78259"/>
              <a:gd name="connsiteX18" fmla="*/ 910281 w 947352"/>
              <a:gd name="connsiteY18" fmla="*/ 24713 h 78259"/>
              <a:gd name="connsiteX19" fmla="*/ 939114 w 947352"/>
              <a:gd name="connsiteY19" fmla="*/ 12356 h 78259"/>
              <a:gd name="connsiteX20" fmla="*/ 947352 w 947352"/>
              <a:gd name="connsiteY20" fmla="*/ 0 h 78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47352" h="78259">
                <a:moveTo>
                  <a:pt x="0" y="4119"/>
                </a:moveTo>
                <a:cubicBezTo>
                  <a:pt x="6865" y="8238"/>
                  <a:pt x="13934" y="12034"/>
                  <a:pt x="20595" y="16475"/>
                </a:cubicBezTo>
                <a:cubicBezTo>
                  <a:pt x="26307" y="20283"/>
                  <a:pt x="30931" y="25762"/>
                  <a:pt x="37071" y="28832"/>
                </a:cubicBezTo>
                <a:cubicBezTo>
                  <a:pt x="44838" y="32715"/>
                  <a:pt x="53722" y="33845"/>
                  <a:pt x="61784" y="37070"/>
                </a:cubicBezTo>
                <a:cubicBezTo>
                  <a:pt x="68649" y="39816"/>
                  <a:pt x="75206" y="43515"/>
                  <a:pt x="82379" y="45308"/>
                </a:cubicBezTo>
                <a:cubicBezTo>
                  <a:pt x="91797" y="47663"/>
                  <a:pt x="101659" y="47690"/>
                  <a:pt x="111211" y="49427"/>
                </a:cubicBezTo>
                <a:cubicBezTo>
                  <a:pt x="116781" y="50440"/>
                  <a:pt x="122065" y="52885"/>
                  <a:pt x="127687" y="53546"/>
                </a:cubicBezTo>
                <a:cubicBezTo>
                  <a:pt x="172488" y="58817"/>
                  <a:pt x="258110" y="60512"/>
                  <a:pt x="292444" y="61783"/>
                </a:cubicBezTo>
                <a:cubicBezTo>
                  <a:pt x="310324" y="64763"/>
                  <a:pt x="320485" y="66184"/>
                  <a:pt x="337752" y="70021"/>
                </a:cubicBezTo>
                <a:cubicBezTo>
                  <a:pt x="343278" y="71249"/>
                  <a:pt x="348594" y="73577"/>
                  <a:pt x="354227" y="74140"/>
                </a:cubicBezTo>
                <a:cubicBezTo>
                  <a:pt x="376128" y="76330"/>
                  <a:pt x="398162" y="76886"/>
                  <a:pt x="420130" y="78259"/>
                </a:cubicBezTo>
                <a:lnTo>
                  <a:pt x="527222" y="74140"/>
                </a:lnTo>
                <a:cubicBezTo>
                  <a:pt x="545100" y="73223"/>
                  <a:pt x="562890" y="70938"/>
                  <a:pt x="580768" y="70021"/>
                </a:cubicBezTo>
                <a:cubicBezTo>
                  <a:pt x="616445" y="68191"/>
                  <a:pt x="652163" y="67275"/>
                  <a:pt x="687860" y="65902"/>
                </a:cubicBezTo>
                <a:cubicBezTo>
                  <a:pt x="705691" y="63921"/>
                  <a:pt x="731166" y="61771"/>
                  <a:pt x="749644" y="57665"/>
                </a:cubicBezTo>
                <a:cubicBezTo>
                  <a:pt x="753882" y="56723"/>
                  <a:pt x="757692" y="54085"/>
                  <a:pt x="762000" y="53546"/>
                </a:cubicBezTo>
                <a:cubicBezTo>
                  <a:pt x="790739" y="49953"/>
                  <a:pt x="819665" y="48054"/>
                  <a:pt x="848498" y="45308"/>
                </a:cubicBezTo>
                <a:cubicBezTo>
                  <a:pt x="855363" y="42562"/>
                  <a:pt x="862078" y="39408"/>
                  <a:pt x="869092" y="37070"/>
                </a:cubicBezTo>
                <a:cubicBezTo>
                  <a:pt x="886832" y="31157"/>
                  <a:pt x="891180" y="34263"/>
                  <a:pt x="910281" y="24713"/>
                </a:cubicBezTo>
                <a:cubicBezTo>
                  <a:pt x="930640" y="14533"/>
                  <a:pt x="920932" y="18417"/>
                  <a:pt x="939114" y="12356"/>
                </a:cubicBezTo>
                <a:lnTo>
                  <a:pt x="947352" y="0"/>
                </a:ln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a:extLst>
              <a:ext uri="{FF2B5EF4-FFF2-40B4-BE49-F238E27FC236}">
                <a16:creationId xmlns:a16="http://schemas.microsoft.com/office/drawing/2014/main" id="{CBDF525C-AFF8-440C-BA95-387C304F209C}"/>
              </a:ext>
            </a:extLst>
          </p:cNvPr>
          <p:cNvSpPr txBox="1"/>
          <p:nvPr/>
        </p:nvSpPr>
        <p:spPr>
          <a:xfrm>
            <a:off x="7017631" y="309230"/>
            <a:ext cx="763351" cy="369332"/>
          </a:xfrm>
          <a:prstGeom prst="rect">
            <a:avLst/>
          </a:prstGeom>
          <a:noFill/>
        </p:spPr>
        <p:txBody>
          <a:bodyPr wrap="none" rtlCol="0">
            <a:spAutoFit/>
          </a:bodyPr>
          <a:lstStyle/>
          <a:p>
            <a:r>
              <a:rPr lang="en-US" dirty="0"/>
              <a:t>100 </a:t>
            </a:r>
            <a:r>
              <a:rPr lang="en-US" dirty="0" err="1"/>
              <a:t>lb</a:t>
            </a:r>
            <a:endParaRPr lang="en-US" dirty="0"/>
          </a:p>
        </p:txBody>
      </p:sp>
      <p:sp>
        <p:nvSpPr>
          <p:cNvPr id="88" name="TextBox 87">
            <a:extLst>
              <a:ext uri="{FF2B5EF4-FFF2-40B4-BE49-F238E27FC236}">
                <a16:creationId xmlns:a16="http://schemas.microsoft.com/office/drawing/2014/main" id="{4638CBCA-70AF-4787-B24A-E5CAA6E20251}"/>
              </a:ext>
            </a:extLst>
          </p:cNvPr>
          <p:cNvSpPr txBox="1"/>
          <p:nvPr/>
        </p:nvSpPr>
        <p:spPr>
          <a:xfrm>
            <a:off x="7634019" y="1121959"/>
            <a:ext cx="646331" cy="369332"/>
          </a:xfrm>
          <a:prstGeom prst="rect">
            <a:avLst/>
          </a:prstGeom>
          <a:noFill/>
        </p:spPr>
        <p:txBody>
          <a:bodyPr wrap="none" rtlCol="0">
            <a:spAutoFit/>
          </a:bodyPr>
          <a:lstStyle/>
          <a:p>
            <a:r>
              <a:rPr lang="en-US" dirty="0"/>
              <a:t>25 </a:t>
            </a:r>
            <a:r>
              <a:rPr lang="en-US" dirty="0" err="1"/>
              <a:t>lb</a:t>
            </a:r>
            <a:endParaRPr lang="en-US" dirty="0"/>
          </a:p>
        </p:txBody>
      </p:sp>
      <p:sp>
        <p:nvSpPr>
          <p:cNvPr id="89" name="TextBox 88">
            <a:extLst>
              <a:ext uri="{FF2B5EF4-FFF2-40B4-BE49-F238E27FC236}">
                <a16:creationId xmlns:a16="http://schemas.microsoft.com/office/drawing/2014/main" id="{9B592131-8534-49DD-BA42-629A25075E13}"/>
              </a:ext>
            </a:extLst>
          </p:cNvPr>
          <p:cNvSpPr txBox="1"/>
          <p:nvPr/>
        </p:nvSpPr>
        <p:spPr>
          <a:xfrm>
            <a:off x="8676942" y="847282"/>
            <a:ext cx="926315" cy="369332"/>
          </a:xfrm>
          <a:prstGeom prst="rect">
            <a:avLst/>
          </a:prstGeom>
          <a:noFill/>
        </p:spPr>
        <p:txBody>
          <a:bodyPr wrap="square" rtlCol="0">
            <a:spAutoFit/>
          </a:bodyPr>
          <a:lstStyle/>
          <a:p>
            <a:r>
              <a:rPr lang="en-US" dirty="0"/>
              <a:t>15 </a:t>
            </a:r>
            <a:r>
              <a:rPr lang="en-US" dirty="0" err="1"/>
              <a:t>lb</a:t>
            </a:r>
            <a:r>
              <a:rPr lang="en-US" dirty="0"/>
              <a:t>/ft</a:t>
            </a:r>
          </a:p>
        </p:txBody>
      </p:sp>
      <p:cxnSp>
        <p:nvCxnSpPr>
          <p:cNvPr id="90" name="Straight Connector 89">
            <a:extLst>
              <a:ext uri="{FF2B5EF4-FFF2-40B4-BE49-F238E27FC236}">
                <a16:creationId xmlns:a16="http://schemas.microsoft.com/office/drawing/2014/main" id="{19151628-0BE8-4E36-948F-1B1485992B00}"/>
              </a:ext>
            </a:extLst>
          </p:cNvPr>
          <p:cNvCxnSpPr/>
          <p:nvPr/>
        </p:nvCxnSpPr>
        <p:spPr>
          <a:xfrm>
            <a:off x="8819898" y="3043837"/>
            <a:ext cx="1042987" cy="0"/>
          </a:xfrm>
          <a:prstGeom prst="line">
            <a:avLst/>
          </a:prstGeom>
        </p:spPr>
        <p:style>
          <a:lnRef idx="1">
            <a:schemeClr val="dk1"/>
          </a:lnRef>
          <a:fillRef idx="0">
            <a:schemeClr val="dk1"/>
          </a:fillRef>
          <a:effectRef idx="0">
            <a:schemeClr val="dk1"/>
          </a:effectRef>
          <a:fontRef idx="minor">
            <a:schemeClr val="tx1"/>
          </a:fontRef>
        </p:style>
      </p:cxnSp>
      <p:grpSp>
        <p:nvGrpSpPr>
          <p:cNvPr id="91" name="Group 90">
            <a:extLst>
              <a:ext uri="{FF2B5EF4-FFF2-40B4-BE49-F238E27FC236}">
                <a16:creationId xmlns:a16="http://schemas.microsoft.com/office/drawing/2014/main" id="{760EF6EB-6F76-4C74-9628-DB8DC22CE225}"/>
              </a:ext>
            </a:extLst>
          </p:cNvPr>
          <p:cNvGrpSpPr/>
          <p:nvPr/>
        </p:nvGrpSpPr>
        <p:grpSpPr>
          <a:xfrm>
            <a:off x="9155330" y="2849302"/>
            <a:ext cx="168264" cy="195342"/>
            <a:chOff x="6574024" y="2831267"/>
            <a:chExt cx="168264" cy="195342"/>
          </a:xfrm>
        </p:grpSpPr>
        <p:sp>
          <p:nvSpPr>
            <p:cNvPr id="92" name="Isosceles Triangle 91">
              <a:extLst>
                <a:ext uri="{FF2B5EF4-FFF2-40B4-BE49-F238E27FC236}">
                  <a16:creationId xmlns:a16="http://schemas.microsoft.com/office/drawing/2014/main" id="{91FCC7D9-3E62-443D-8072-644289A6B10A}"/>
                </a:ext>
              </a:extLst>
            </p:cNvPr>
            <p:cNvSpPr/>
            <p:nvPr/>
          </p:nvSpPr>
          <p:spPr>
            <a:xfrm>
              <a:off x="6574024" y="2875218"/>
              <a:ext cx="168264" cy="151391"/>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48C3499B-DC18-4E7A-8DD4-50012F3DDFD2}"/>
                </a:ext>
              </a:extLst>
            </p:cNvPr>
            <p:cNvSpPr/>
            <p:nvPr/>
          </p:nvSpPr>
          <p:spPr>
            <a:xfrm>
              <a:off x="6621649" y="2831267"/>
              <a:ext cx="78258" cy="7825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4" name="Straight Arrow Connector 93">
            <a:extLst>
              <a:ext uri="{FF2B5EF4-FFF2-40B4-BE49-F238E27FC236}">
                <a16:creationId xmlns:a16="http://schemas.microsoft.com/office/drawing/2014/main" id="{D9A171F4-8FC4-4DBF-A1C0-FA953C88B08F}"/>
              </a:ext>
            </a:extLst>
          </p:cNvPr>
          <p:cNvCxnSpPr>
            <a:stCxn id="31" idx="1"/>
          </p:cNvCxnSpPr>
          <p:nvPr/>
        </p:nvCxnSpPr>
        <p:spPr>
          <a:xfrm>
            <a:off x="9819973" y="6141558"/>
            <a:ext cx="686102" cy="19897"/>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95" name="TextBox 94">
            <a:extLst>
              <a:ext uri="{FF2B5EF4-FFF2-40B4-BE49-F238E27FC236}">
                <a16:creationId xmlns:a16="http://schemas.microsoft.com/office/drawing/2014/main" id="{74DCB401-1A45-4073-823E-528FAF34357C}"/>
              </a:ext>
            </a:extLst>
          </p:cNvPr>
          <p:cNvSpPr txBox="1"/>
          <p:nvPr/>
        </p:nvSpPr>
        <p:spPr>
          <a:xfrm>
            <a:off x="647700" y="678562"/>
            <a:ext cx="5829993" cy="1200329"/>
          </a:xfrm>
          <a:prstGeom prst="rect">
            <a:avLst/>
          </a:prstGeom>
          <a:noFill/>
        </p:spPr>
        <p:txBody>
          <a:bodyPr wrap="square" rtlCol="0">
            <a:spAutoFit/>
          </a:bodyPr>
          <a:lstStyle/>
          <a:p>
            <a:r>
              <a:rPr lang="en-US" dirty="0"/>
              <a:t>By changing the supports this problem is statically indeterminate so if we treat all the elements as rigid bodies we cannot solve this problem for all the forces, either external or internal </a:t>
            </a:r>
            <a:r>
              <a:rPr lang="en-US" b="1" dirty="0"/>
              <a:t>by equilibrium alone</a:t>
            </a:r>
            <a:r>
              <a:rPr lang="en-US" dirty="0"/>
              <a:t>. </a:t>
            </a:r>
          </a:p>
        </p:txBody>
      </p:sp>
      <p:cxnSp>
        <p:nvCxnSpPr>
          <p:cNvPr id="97" name="Straight Connector 96">
            <a:extLst>
              <a:ext uri="{FF2B5EF4-FFF2-40B4-BE49-F238E27FC236}">
                <a16:creationId xmlns:a16="http://schemas.microsoft.com/office/drawing/2014/main" id="{59540A17-7349-464C-9567-4B6439F62532}"/>
              </a:ext>
            </a:extLst>
          </p:cNvPr>
          <p:cNvCxnSpPr>
            <a:cxnSpLocks/>
          </p:cNvCxnSpPr>
          <p:nvPr/>
        </p:nvCxnSpPr>
        <p:spPr>
          <a:xfrm flipH="1">
            <a:off x="6689388" y="5371141"/>
            <a:ext cx="162311" cy="563225"/>
          </a:xfrm>
          <a:prstGeom prst="line">
            <a:avLst/>
          </a:prstGeom>
        </p:spPr>
        <p:style>
          <a:lnRef idx="1">
            <a:schemeClr val="dk1"/>
          </a:lnRef>
          <a:fillRef idx="0">
            <a:schemeClr val="dk1"/>
          </a:fillRef>
          <a:effectRef idx="0">
            <a:schemeClr val="dk1"/>
          </a:effectRef>
          <a:fontRef idx="minor">
            <a:schemeClr val="tx1"/>
          </a:fontRef>
        </p:style>
      </p:cxnSp>
      <p:sp>
        <p:nvSpPr>
          <p:cNvPr id="98" name="Rectangle 97">
            <a:extLst>
              <a:ext uri="{FF2B5EF4-FFF2-40B4-BE49-F238E27FC236}">
                <a16:creationId xmlns:a16="http://schemas.microsoft.com/office/drawing/2014/main" id="{6256AEDD-B76D-4121-9F46-47AD54C911B8}"/>
              </a:ext>
            </a:extLst>
          </p:cNvPr>
          <p:cNvSpPr/>
          <p:nvPr/>
        </p:nvSpPr>
        <p:spPr>
          <a:xfrm>
            <a:off x="6574024" y="5934366"/>
            <a:ext cx="177352" cy="857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9" name="Straight Arrow Connector 98">
            <a:extLst>
              <a:ext uri="{FF2B5EF4-FFF2-40B4-BE49-F238E27FC236}">
                <a16:creationId xmlns:a16="http://schemas.microsoft.com/office/drawing/2014/main" id="{5E5BE66D-C124-476B-A0D3-22B76596E583}"/>
              </a:ext>
            </a:extLst>
          </p:cNvPr>
          <p:cNvCxnSpPr>
            <a:cxnSpLocks/>
          </p:cNvCxnSpPr>
          <p:nvPr/>
        </p:nvCxnSpPr>
        <p:spPr>
          <a:xfrm flipV="1">
            <a:off x="6854923" y="5783804"/>
            <a:ext cx="0" cy="331028"/>
          </a:xfrm>
          <a:prstGeom prst="straightConnector1">
            <a:avLst/>
          </a:prstGeom>
          <a:ln w="28575">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100" name="Arc 99">
            <a:extLst>
              <a:ext uri="{FF2B5EF4-FFF2-40B4-BE49-F238E27FC236}">
                <a16:creationId xmlns:a16="http://schemas.microsoft.com/office/drawing/2014/main" id="{12848179-3D1A-4A9F-A55D-04DE68D4A87C}"/>
              </a:ext>
            </a:extLst>
          </p:cNvPr>
          <p:cNvSpPr/>
          <p:nvPr/>
        </p:nvSpPr>
        <p:spPr>
          <a:xfrm rot="2108006">
            <a:off x="6963890" y="5879297"/>
            <a:ext cx="359697" cy="359697"/>
          </a:xfrm>
          <a:prstGeom prst="arc">
            <a:avLst>
              <a:gd name="adj1" fmla="val 12763038"/>
              <a:gd name="adj2" fmla="val 3576382"/>
            </a:avLst>
          </a:prstGeom>
          <a:ln w="28575">
            <a:solidFill>
              <a:srgbClr val="00B050"/>
            </a:solidFill>
            <a:headEnd type="triangl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01" name="TextBox 100">
            <a:extLst>
              <a:ext uri="{FF2B5EF4-FFF2-40B4-BE49-F238E27FC236}">
                <a16:creationId xmlns:a16="http://schemas.microsoft.com/office/drawing/2014/main" id="{1245A373-CF48-46C7-9D98-58F4EE2F77D6}"/>
              </a:ext>
            </a:extLst>
          </p:cNvPr>
          <p:cNvSpPr txBox="1"/>
          <p:nvPr/>
        </p:nvSpPr>
        <p:spPr>
          <a:xfrm>
            <a:off x="6804908" y="5537896"/>
            <a:ext cx="394660" cy="369332"/>
          </a:xfrm>
          <a:prstGeom prst="rect">
            <a:avLst/>
          </a:prstGeom>
          <a:noFill/>
        </p:spPr>
        <p:txBody>
          <a:bodyPr wrap="none" rtlCol="0">
            <a:spAutoFit/>
          </a:bodyPr>
          <a:lstStyle/>
          <a:p>
            <a:r>
              <a:rPr lang="en-US" dirty="0"/>
              <a:t>V</a:t>
            </a:r>
            <a:r>
              <a:rPr lang="en-US" baseline="-25000" dirty="0"/>
              <a:t>2</a:t>
            </a:r>
          </a:p>
        </p:txBody>
      </p:sp>
      <p:sp>
        <p:nvSpPr>
          <p:cNvPr id="102" name="TextBox 101">
            <a:extLst>
              <a:ext uri="{FF2B5EF4-FFF2-40B4-BE49-F238E27FC236}">
                <a16:creationId xmlns:a16="http://schemas.microsoft.com/office/drawing/2014/main" id="{0CC2E3E0-5884-45DA-BD83-4AE5A1736070}"/>
              </a:ext>
            </a:extLst>
          </p:cNvPr>
          <p:cNvSpPr txBox="1"/>
          <p:nvPr/>
        </p:nvSpPr>
        <p:spPr>
          <a:xfrm>
            <a:off x="7329426" y="5764652"/>
            <a:ext cx="460382" cy="369332"/>
          </a:xfrm>
          <a:prstGeom prst="rect">
            <a:avLst/>
          </a:prstGeom>
          <a:noFill/>
        </p:spPr>
        <p:txBody>
          <a:bodyPr wrap="none" rtlCol="0">
            <a:spAutoFit/>
          </a:bodyPr>
          <a:lstStyle/>
          <a:p>
            <a:r>
              <a:rPr lang="en-US" dirty="0"/>
              <a:t>M</a:t>
            </a:r>
            <a:r>
              <a:rPr lang="en-US" baseline="-25000" dirty="0"/>
              <a:t>2</a:t>
            </a:r>
          </a:p>
        </p:txBody>
      </p:sp>
      <p:cxnSp>
        <p:nvCxnSpPr>
          <p:cNvPr id="104" name="Straight Arrow Connector 103">
            <a:extLst>
              <a:ext uri="{FF2B5EF4-FFF2-40B4-BE49-F238E27FC236}">
                <a16:creationId xmlns:a16="http://schemas.microsoft.com/office/drawing/2014/main" id="{6A248954-1B91-421F-953C-B18A3F5ED8BD}"/>
              </a:ext>
            </a:extLst>
          </p:cNvPr>
          <p:cNvCxnSpPr>
            <a:cxnSpLocks/>
          </p:cNvCxnSpPr>
          <p:nvPr/>
        </p:nvCxnSpPr>
        <p:spPr>
          <a:xfrm>
            <a:off x="6742288" y="5972274"/>
            <a:ext cx="363895" cy="7495"/>
          </a:xfrm>
          <a:prstGeom prst="straightConnector1">
            <a:avLst/>
          </a:prstGeom>
          <a:ln w="28575">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105" name="TextBox 104">
            <a:extLst>
              <a:ext uri="{FF2B5EF4-FFF2-40B4-BE49-F238E27FC236}">
                <a16:creationId xmlns:a16="http://schemas.microsoft.com/office/drawing/2014/main" id="{03F24281-2C10-4C8A-BB52-FF58A87B57E8}"/>
              </a:ext>
            </a:extLst>
          </p:cNvPr>
          <p:cNvSpPr txBox="1"/>
          <p:nvPr/>
        </p:nvSpPr>
        <p:spPr>
          <a:xfrm>
            <a:off x="6816253" y="6030044"/>
            <a:ext cx="522096" cy="369332"/>
          </a:xfrm>
          <a:prstGeom prst="rect">
            <a:avLst/>
          </a:prstGeom>
          <a:noFill/>
        </p:spPr>
        <p:txBody>
          <a:bodyPr wrap="square" rtlCol="0">
            <a:spAutoFit/>
          </a:bodyPr>
          <a:lstStyle/>
          <a:p>
            <a:r>
              <a:rPr lang="en-US" dirty="0"/>
              <a:t>N</a:t>
            </a:r>
            <a:r>
              <a:rPr lang="en-US" baseline="-25000" dirty="0"/>
              <a:t>2</a:t>
            </a:r>
          </a:p>
        </p:txBody>
      </p:sp>
      <p:cxnSp>
        <p:nvCxnSpPr>
          <p:cNvPr id="107" name="Straight Arrow Connector 106">
            <a:extLst>
              <a:ext uri="{FF2B5EF4-FFF2-40B4-BE49-F238E27FC236}">
                <a16:creationId xmlns:a16="http://schemas.microsoft.com/office/drawing/2014/main" id="{28BAF5D2-8A4F-4172-B7BC-982AE126EAAA}"/>
              </a:ext>
            </a:extLst>
          </p:cNvPr>
          <p:cNvCxnSpPr>
            <a:cxnSpLocks/>
          </p:cNvCxnSpPr>
          <p:nvPr/>
        </p:nvCxnSpPr>
        <p:spPr>
          <a:xfrm flipV="1">
            <a:off x="6457353" y="5843118"/>
            <a:ext cx="0" cy="331028"/>
          </a:xfrm>
          <a:prstGeom prst="straightConnector1">
            <a:avLst/>
          </a:prstGeom>
          <a:ln w="28575">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108" name="Arc 107">
            <a:extLst>
              <a:ext uri="{FF2B5EF4-FFF2-40B4-BE49-F238E27FC236}">
                <a16:creationId xmlns:a16="http://schemas.microsoft.com/office/drawing/2014/main" id="{55E9DC9F-ED4B-41DB-A52A-931F34CB5889}"/>
              </a:ext>
            </a:extLst>
          </p:cNvPr>
          <p:cNvSpPr/>
          <p:nvPr/>
        </p:nvSpPr>
        <p:spPr>
          <a:xfrm rot="2108006">
            <a:off x="5973097" y="5840242"/>
            <a:ext cx="359697" cy="359697"/>
          </a:xfrm>
          <a:prstGeom prst="arc">
            <a:avLst>
              <a:gd name="adj1" fmla="val 12763038"/>
              <a:gd name="adj2" fmla="val 3576382"/>
            </a:avLst>
          </a:prstGeom>
          <a:ln w="28575">
            <a:solidFill>
              <a:srgbClr val="00B050"/>
            </a:solidFill>
            <a:headEnd type="triangl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09" name="TextBox 108">
            <a:extLst>
              <a:ext uri="{FF2B5EF4-FFF2-40B4-BE49-F238E27FC236}">
                <a16:creationId xmlns:a16="http://schemas.microsoft.com/office/drawing/2014/main" id="{84967567-0987-4C02-84F3-9AC33EE39FA6}"/>
              </a:ext>
            </a:extLst>
          </p:cNvPr>
          <p:cNvSpPr txBox="1"/>
          <p:nvPr/>
        </p:nvSpPr>
        <p:spPr>
          <a:xfrm>
            <a:off x="5796066" y="5780523"/>
            <a:ext cx="460382" cy="369332"/>
          </a:xfrm>
          <a:prstGeom prst="rect">
            <a:avLst/>
          </a:prstGeom>
          <a:noFill/>
        </p:spPr>
        <p:txBody>
          <a:bodyPr wrap="none" rtlCol="0">
            <a:spAutoFit/>
          </a:bodyPr>
          <a:lstStyle/>
          <a:p>
            <a:r>
              <a:rPr lang="en-US" dirty="0"/>
              <a:t>M</a:t>
            </a:r>
            <a:r>
              <a:rPr lang="en-US" baseline="-25000" dirty="0"/>
              <a:t>1</a:t>
            </a:r>
          </a:p>
        </p:txBody>
      </p:sp>
      <p:cxnSp>
        <p:nvCxnSpPr>
          <p:cNvPr id="110" name="Straight Arrow Connector 109">
            <a:extLst>
              <a:ext uri="{FF2B5EF4-FFF2-40B4-BE49-F238E27FC236}">
                <a16:creationId xmlns:a16="http://schemas.microsoft.com/office/drawing/2014/main" id="{A1CE2013-389B-4916-8EBE-9997FB33D738}"/>
              </a:ext>
            </a:extLst>
          </p:cNvPr>
          <p:cNvCxnSpPr>
            <a:cxnSpLocks/>
          </p:cNvCxnSpPr>
          <p:nvPr/>
        </p:nvCxnSpPr>
        <p:spPr>
          <a:xfrm>
            <a:off x="6226262" y="5981166"/>
            <a:ext cx="363895" cy="7495"/>
          </a:xfrm>
          <a:prstGeom prst="straightConnector1">
            <a:avLst/>
          </a:prstGeom>
          <a:ln w="28575">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111" name="TextBox 110">
            <a:extLst>
              <a:ext uri="{FF2B5EF4-FFF2-40B4-BE49-F238E27FC236}">
                <a16:creationId xmlns:a16="http://schemas.microsoft.com/office/drawing/2014/main" id="{D8CF9CE0-9554-4B21-B543-82E822C18487}"/>
              </a:ext>
            </a:extLst>
          </p:cNvPr>
          <p:cNvSpPr txBox="1"/>
          <p:nvPr/>
        </p:nvSpPr>
        <p:spPr>
          <a:xfrm>
            <a:off x="6226329" y="5509681"/>
            <a:ext cx="516030" cy="369332"/>
          </a:xfrm>
          <a:prstGeom prst="rect">
            <a:avLst/>
          </a:prstGeom>
          <a:noFill/>
        </p:spPr>
        <p:txBody>
          <a:bodyPr wrap="square" rtlCol="0">
            <a:spAutoFit/>
          </a:bodyPr>
          <a:lstStyle/>
          <a:p>
            <a:r>
              <a:rPr lang="en-US" dirty="0"/>
              <a:t>V</a:t>
            </a:r>
            <a:r>
              <a:rPr lang="en-US" baseline="-25000" dirty="0"/>
              <a:t>1</a:t>
            </a:r>
          </a:p>
        </p:txBody>
      </p:sp>
      <p:sp>
        <p:nvSpPr>
          <p:cNvPr id="112" name="TextBox 111">
            <a:extLst>
              <a:ext uri="{FF2B5EF4-FFF2-40B4-BE49-F238E27FC236}">
                <a16:creationId xmlns:a16="http://schemas.microsoft.com/office/drawing/2014/main" id="{47726932-EB0F-4644-BEE1-5B701F60D21B}"/>
              </a:ext>
            </a:extLst>
          </p:cNvPr>
          <p:cNvSpPr txBox="1"/>
          <p:nvPr/>
        </p:nvSpPr>
        <p:spPr>
          <a:xfrm>
            <a:off x="6415557" y="6015092"/>
            <a:ext cx="412292" cy="369332"/>
          </a:xfrm>
          <a:prstGeom prst="rect">
            <a:avLst/>
          </a:prstGeom>
          <a:noFill/>
        </p:spPr>
        <p:txBody>
          <a:bodyPr wrap="none" rtlCol="0">
            <a:spAutoFit/>
          </a:bodyPr>
          <a:lstStyle/>
          <a:p>
            <a:r>
              <a:rPr lang="en-US" dirty="0"/>
              <a:t>N</a:t>
            </a:r>
            <a:r>
              <a:rPr lang="en-US" baseline="-25000" dirty="0"/>
              <a:t>1</a:t>
            </a:r>
          </a:p>
        </p:txBody>
      </p:sp>
      <p:sp>
        <p:nvSpPr>
          <p:cNvPr id="3" name="TextBox 2">
            <a:extLst>
              <a:ext uri="{FF2B5EF4-FFF2-40B4-BE49-F238E27FC236}">
                <a16:creationId xmlns:a16="http://schemas.microsoft.com/office/drawing/2014/main" id="{0824398C-EC4D-4C30-BAAE-BCF6932C0E45}"/>
              </a:ext>
            </a:extLst>
          </p:cNvPr>
          <p:cNvSpPr txBox="1"/>
          <p:nvPr/>
        </p:nvSpPr>
        <p:spPr>
          <a:xfrm>
            <a:off x="5962436" y="6355722"/>
            <a:ext cx="1669240" cy="369332"/>
          </a:xfrm>
          <a:prstGeom prst="rect">
            <a:avLst/>
          </a:prstGeom>
          <a:noFill/>
        </p:spPr>
        <p:txBody>
          <a:bodyPr wrap="none" rtlCol="0">
            <a:spAutoFit/>
          </a:bodyPr>
          <a:lstStyle/>
          <a:p>
            <a:r>
              <a:rPr lang="en-US" dirty="0"/>
              <a:t>a finite element</a:t>
            </a:r>
          </a:p>
        </p:txBody>
      </p:sp>
    </p:spTree>
    <p:extLst>
      <p:ext uri="{BB962C8B-B14F-4D97-AF65-F5344CB8AC3E}">
        <p14:creationId xmlns:p14="http://schemas.microsoft.com/office/powerpoint/2010/main" val="12485964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3B6044A-852D-94D6-EA60-9E57B5CF848C}"/>
              </a:ext>
            </a:extLst>
          </p:cNvPr>
          <p:cNvSpPr txBox="1"/>
          <p:nvPr/>
        </p:nvSpPr>
        <p:spPr>
          <a:xfrm>
            <a:off x="1098392" y="141121"/>
            <a:ext cx="9359037" cy="369332"/>
          </a:xfrm>
          <a:prstGeom prst="rect">
            <a:avLst/>
          </a:prstGeom>
          <a:noFill/>
        </p:spPr>
        <p:txBody>
          <a:bodyPr wrap="none" rtlCol="0">
            <a:spAutoFit/>
          </a:bodyPr>
          <a:lstStyle/>
          <a:p>
            <a:r>
              <a:rPr lang="en-US" dirty="0">
                <a:solidFill>
                  <a:srgbClr val="C00000"/>
                </a:solidFill>
              </a:rPr>
              <a:t>Connection between the displacement-based (stiffness) approach and the force-based approach</a:t>
            </a:r>
          </a:p>
        </p:txBody>
      </p:sp>
      <p:sp>
        <p:nvSpPr>
          <p:cNvPr id="3" name="TextBox 2">
            <a:extLst>
              <a:ext uri="{FF2B5EF4-FFF2-40B4-BE49-F238E27FC236}">
                <a16:creationId xmlns:a16="http://schemas.microsoft.com/office/drawing/2014/main" id="{04A1832C-A483-4678-B1F9-775DDC491E86}"/>
              </a:ext>
            </a:extLst>
          </p:cNvPr>
          <p:cNvSpPr txBox="1"/>
          <p:nvPr/>
        </p:nvSpPr>
        <p:spPr>
          <a:xfrm>
            <a:off x="1078864" y="560586"/>
            <a:ext cx="10391887" cy="646331"/>
          </a:xfrm>
          <a:prstGeom prst="rect">
            <a:avLst/>
          </a:prstGeom>
          <a:noFill/>
        </p:spPr>
        <p:txBody>
          <a:bodyPr wrap="square" rtlCol="0">
            <a:spAutoFit/>
          </a:bodyPr>
          <a:lstStyle/>
          <a:p>
            <a:r>
              <a:rPr lang="en-US" dirty="0"/>
              <a:t>Recall, we previously had a complete set of equations involving both the displacements ,the forces, and the deformations. These are sufficient to solve, in principle, for all these unknowns.</a:t>
            </a:r>
          </a:p>
        </p:txBody>
      </p:sp>
      <p:graphicFrame>
        <p:nvGraphicFramePr>
          <p:cNvPr id="4" name="Object 3">
            <a:extLst>
              <a:ext uri="{FF2B5EF4-FFF2-40B4-BE49-F238E27FC236}">
                <a16:creationId xmlns:a16="http://schemas.microsoft.com/office/drawing/2014/main" id="{F8B30697-1BDE-EED4-AA73-FB164FE8C430}"/>
              </a:ext>
            </a:extLst>
          </p:cNvPr>
          <p:cNvGraphicFramePr>
            <a:graphicFrameLocks noChangeAspect="1"/>
          </p:cNvGraphicFramePr>
          <p:nvPr>
            <p:extLst>
              <p:ext uri="{D42A27DB-BD31-4B8C-83A1-F6EECF244321}">
                <p14:modId xmlns:p14="http://schemas.microsoft.com/office/powerpoint/2010/main" val="2748472830"/>
              </p:ext>
            </p:extLst>
          </p:nvPr>
        </p:nvGraphicFramePr>
        <p:xfrm>
          <a:off x="8525945" y="1221232"/>
          <a:ext cx="1490045" cy="425727"/>
        </p:xfrm>
        <a:graphic>
          <a:graphicData uri="http://schemas.openxmlformats.org/presentationml/2006/ole">
            <mc:AlternateContent xmlns:mc="http://schemas.openxmlformats.org/markup-compatibility/2006">
              <mc:Choice xmlns:v="urn:schemas-microsoft-com:vml" Requires="v">
                <p:oleObj name="Equation" r:id="rId3" imgW="888840" imgH="253800" progId="Equation.DSMT4">
                  <p:embed/>
                </p:oleObj>
              </mc:Choice>
              <mc:Fallback>
                <p:oleObj name="Equation" r:id="rId3" imgW="888840" imgH="253800" progId="Equation.DSMT4">
                  <p:embed/>
                  <p:pic>
                    <p:nvPicPr>
                      <p:cNvPr id="3" name="Object 2">
                        <a:extLst>
                          <a:ext uri="{FF2B5EF4-FFF2-40B4-BE49-F238E27FC236}">
                            <a16:creationId xmlns:a16="http://schemas.microsoft.com/office/drawing/2014/main" id="{9E90CDA6-C6F2-4835-8D72-63D62AB09FB5}"/>
                          </a:ext>
                        </a:extLst>
                      </p:cNvPr>
                      <p:cNvPicPr/>
                      <p:nvPr/>
                    </p:nvPicPr>
                    <p:blipFill>
                      <a:blip r:embed="rId4"/>
                      <a:stretch>
                        <a:fillRect/>
                      </a:stretch>
                    </p:blipFill>
                    <p:spPr>
                      <a:xfrm>
                        <a:off x="8525945" y="1221232"/>
                        <a:ext cx="1490045" cy="425727"/>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37A0465B-00EF-8E78-9577-A91DC65D1CDC}"/>
              </a:ext>
            </a:extLst>
          </p:cNvPr>
          <p:cNvGraphicFramePr>
            <a:graphicFrameLocks noChangeAspect="1"/>
          </p:cNvGraphicFramePr>
          <p:nvPr>
            <p:extLst>
              <p:ext uri="{D42A27DB-BD31-4B8C-83A1-F6EECF244321}">
                <p14:modId xmlns:p14="http://schemas.microsoft.com/office/powerpoint/2010/main" val="2792351192"/>
              </p:ext>
            </p:extLst>
          </p:nvPr>
        </p:nvGraphicFramePr>
        <p:xfrm>
          <a:off x="5253523" y="1351746"/>
          <a:ext cx="1498949" cy="425727"/>
        </p:xfrm>
        <a:graphic>
          <a:graphicData uri="http://schemas.openxmlformats.org/presentationml/2006/ole">
            <mc:AlternateContent xmlns:mc="http://schemas.openxmlformats.org/markup-compatibility/2006">
              <mc:Choice xmlns:v="urn:schemas-microsoft-com:vml" Requires="v">
                <p:oleObj name="Equation" r:id="rId5" imgW="1028520" imgH="291960" progId="Equation.DSMT4">
                  <p:embed/>
                </p:oleObj>
              </mc:Choice>
              <mc:Fallback>
                <p:oleObj name="Equation" r:id="rId5" imgW="1028520" imgH="291960" progId="Equation.DSMT4">
                  <p:embed/>
                  <p:pic>
                    <p:nvPicPr>
                      <p:cNvPr id="4" name="Object 3">
                        <a:extLst>
                          <a:ext uri="{FF2B5EF4-FFF2-40B4-BE49-F238E27FC236}">
                            <a16:creationId xmlns:a16="http://schemas.microsoft.com/office/drawing/2014/main" id="{1115C3EA-3452-4FA9-BEDE-CC8616D95B21}"/>
                          </a:ext>
                        </a:extLst>
                      </p:cNvPr>
                      <p:cNvPicPr/>
                      <p:nvPr/>
                    </p:nvPicPr>
                    <p:blipFill>
                      <a:blip r:embed="rId6"/>
                      <a:stretch>
                        <a:fillRect/>
                      </a:stretch>
                    </p:blipFill>
                    <p:spPr>
                      <a:xfrm>
                        <a:off x="5253523" y="1351746"/>
                        <a:ext cx="1498949" cy="425727"/>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AD566F9D-2614-9E9C-6C90-CFAA3D48206F}"/>
              </a:ext>
            </a:extLst>
          </p:cNvPr>
          <p:cNvGraphicFramePr>
            <a:graphicFrameLocks noChangeAspect="1"/>
          </p:cNvGraphicFramePr>
          <p:nvPr>
            <p:extLst>
              <p:ext uri="{D42A27DB-BD31-4B8C-83A1-F6EECF244321}">
                <p14:modId xmlns:p14="http://schemas.microsoft.com/office/powerpoint/2010/main" val="1667664408"/>
              </p:ext>
            </p:extLst>
          </p:nvPr>
        </p:nvGraphicFramePr>
        <p:xfrm>
          <a:off x="2675679" y="1303505"/>
          <a:ext cx="1452763" cy="415074"/>
        </p:xfrm>
        <a:graphic>
          <a:graphicData uri="http://schemas.openxmlformats.org/presentationml/2006/ole">
            <mc:AlternateContent xmlns:mc="http://schemas.openxmlformats.org/markup-compatibility/2006">
              <mc:Choice xmlns:v="urn:schemas-microsoft-com:vml" Requires="v">
                <p:oleObj name="Equation" r:id="rId7" imgW="888840" imgH="253800" progId="Equation.DSMT4">
                  <p:embed/>
                </p:oleObj>
              </mc:Choice>
              <mc:Fallback>
                <p:oleObj name="Equation" r:id="rId7" imgW="888840" imgH="253800" progId="Equation.DSMT4">
                  <p:embed/>
                  <p:pic>
                    <p:nvPicPr>
                      <p:cNvPr id="7" name="Object 6">
                        <a:extLst>
                          <a:ext uri="{FF2B5EF4-FFF2-40B4-BE49-F238E27FC236}">
                            <a16:creationId xmlns:a16="http://schemas.microsoft.com/office/drawing/2014/main" id="{4B118DBC-2C6C-4A2B-9478-19120FA0D8DD}"/>
                          </a:ext>
                        </a:extLst>
                      </p:cNvPr>
                      <p:cNvPicPr/>
                      <p:nvPr/>
                    </p:nvPicPr>
                    <p:blipFill>
                      <a:blip r:embed="rId8"/>
                      <a:stretch>
                        <a:fillRect/>
                      </a:stretch>
                    </p:blipFill>
                    <p:spPr>
                      <a:xfrm>
                        <a:off x="2675679" y="1303505"/>
                        <a:ext cx="1452763" cy="415074"/>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BCDFE795-2F8E-602B-3040-84B0B6F97FE0}"/>
              </a:ext>
            </a:extLst>
          </p:cNvPr>
          <p:cNvSpPr txBox="1"/>
          <p:nvPr/>
        </p:nvSpPr>
        <p:spPr>
          <a:xfrm>
            <a:off x="1088746" y="3141540"/>
            <a:ext cx="9515463" cy="923330"/>
          </a:xfrm>
          <a:prstGeom prst="rect">
            <a:avLst/>
          </a:prstGeom>
          <a:noFill/>
        </p:spPr>
        <p:txBody>
          <a:bodyPr wrap="square" rtlCol="0">
            <a:spAutoFit/>
          </a:bodyPr>
          <a:lstStyle/>
          <a:p>
            <a:r>
              <a:rPr lang="en-US" dirty="0"/>
              <a:t>If we place the inverse of the deformation-force (flexibility) relation into the deformation-displacement relation and then place that result in turn into the equilibrium equations, we eliminate the forces and find an equation for the displacements we can solve:</a:t>
            </a:r>
          </a:p>
        </p:txBody>
      </p:sp>
      <p:graphicFrame>
        <p:nvGraphicFramePr>
          <p:cNvPr id="8" name="Object 7">
            <a:extLst>
              <a:ext uri="{FF2B5EF4-FFF2-40B4-BE49-F238E27FC236}">
                <a16:creationId xmlns:a16="http://schemas.microsoft.com/office/drawing/2014/main" id="{268AF115-00A4-A034-D99C-D56398D73432}"/>
              </a:ext>
            </a:extLst>
          </p:cNvPr>
          <p:cNvGraphicFramePr>
            <a:graphicFrameLocks noChangeAspect="1"/>
          </p:cNvGraphicFramePr>
          <p:nvPr>
            <p:extLst>
              <p:ext uri="{D42A27DB-BD31-4B8C-83A1-F6EECF244321}">
                <p14:modId xmlns:p14="http://schemas.microsoft.com/office/powerpoint/2010/main" val="129849927"/>
              </p:ext>
            </p:extLst>
          </p:nvPr>
        </p:nvGraphicFramePr>
        <p:xfrm>
          <a:off x="4243524" y="4223048"/>
          <a:ext cx="2359141" cy="434082"/>
        </p:xfrm>
        <a:graphic>
          <a:graphicData uri="http://schemas.openxmlformats.org/presentationml/2006/ole">
            <mc:AlternateContent xmlns:mc="http://schemas.openxmlformats.org/markup-compatibility/2006">
              <mc:Choice xmlns:v="urn:schemas-microsoft-com:vml" Requires="v">
                <p:oleObj name="Equation" r:id="rId9" imgW="1587240" imgH="291960" progId="Equation.DSMT4">
                  <p:embed/>
                </p:oleObj>
              </mc:Choice>
              <mc:Fallback>
                <p:oleObj name="Equation" r:id="rId9" imgW="1587240" imgH="291960" progId="Equation.DSMT4">
                  <p:embed/>
                  <p:pic>
                    <p:nvPicPr>
                      <p:cNvPr id="0" name=""/>
                      <p:cNvPicPr/>
                      <p:nvPr/>
                    </p:nvPicPr>
                    <p:blipFill>
                      <a:blip r:embed="rId10"/>
                      <a:stretch>
                        <a:fillRect/>
                      </a:stretch>
                    </p:blipFill>
                    <p:spPr>
                      <a:xfrm>
                        <a:off x="4243524" y="4223048"/>
                        <a:ext cx="2359141" cy="434082"/>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887A953A-E3E8-8F4E-0DD0-AA98A6269A31}"/>
              </a:ext>
            </a:extLst>
          </p:cNvPr>
          <p:cNvSpPr txBox="1"/>
          <p:nvPr/>
        </p:nvSpPr>
        <p:spPr>
          <a:xfrm>
            <a:off x="1069218" y="4815309"/>
            <a:ext cx="6025239" cy="369332"/>
          </a:xfrm>
          <a:prstGeom prst="rect">
            <a:avLst/>
          </a:prstGeom>
          <a:noFill/>
        </p:spPr>
        <p:txBody>
          <a:bodyPr wrap="none" rtlCol="0">
            <a:spAutoFit/>
          </a:bodyPr>
          <a:lstStyle/>
          <a:p>
            <a:r>
              <a:rPr lang="en-US" dirty="0"/>
              <a:t>where [G]</a:t>
            </a:r>
            <a:r>
              <a:rPr lang="en-US" baseline="30000" dirty="0"/>
              <a:t>-1 </a:t>
            </a:r>
            <a:r>
              <a:rPr lang="en-US" dirty="0"/>
              <a:t> is the inverse of the flexibility matrix. Equivalently,</a:t>
            </a:r>
          </a:p>
        </p:txBody>
      </p:sp>
      <p:graphicFrame>
        <p:nvGraphicFramePr>
          <p:cNvPr id="10" name="Object 9">
            <a:extLst>
              <a:ext uri="{FF2B5EF4-FFF2-40B4-BE49-F238E27FC236}">
                <a16:creationId xmlns:a16="http://schemas.microsoft.com/office/drawing/2014/main" id="{636B79E1-AFB2-45A0-F097-3CF381FEAEEB}"/>
              </a:ext>
            </a:extLst>
          </p:cNvPr>
          <p:cNvGraphicFramePr>
            <a:graphicFrameLocks noChangeAspect="1"/>
          </p:cNvGraphicFramePr>
          <p:nvPr>
            <p:extLst>
              <p:ext uri="{D42A27DB-BD31-4B8C-83A1-F6EECF244321}">
                <p14:modId xmlns:p14="http://schemas.microsoft.com/office/powerpoint/2010/main" val="3406639169"/>
              </p:ext>
            </p:extLst>
          </p:nvPr>
        </p:nvGraphicFramePr>
        <p:xfrm>
          <a:off x="4581619" y="5295510"/>
          <a:ext cx="1656658" cy="479559"/>
        </p:xfrm>
        <a:graphic>
          <a:graphicData uri="http://schemas.openxmlformats.org/presentationml/2006/ole">
            <mc:AlternateContent xmlns:mc="http://schemas.openxmlformats.org/markup-compatibility/2006">
              <mc:Choice xmlns:v="urn:schemas-microsoft-com:vml" Requires="v">
                <p:oleObj name="Equation" r:id="rId11" imgW="965160" imgH="279360" progId="Equation.DSMT4">
                  <p:embed/>
                </p:oleObj>
              </mc:Choice>
              <mc:Fallback>
                <p:oleObj name="Equation" r:id="rId11" imgW="965160" imgH="279360" progId="Equation.DSMT4">
                  <p:embed/>
                  <p:pic>
                    <p:nvPicPr>
                      <p:cNvPr id="0" name=""/>
                      <p:cNvPicPr/>
                      <p:nvPr/>
                    </p:nvPicPr>
                    <p:blipFill>
                      <a:blip r:embed="rId12"/>
                      <a:stretch>
                        <a:fillRect/>
                      </a:stretch>
                    </p:blipFill>
                    <p:spPr>
                      <a:xfrm>
                        <a:off x="4581619" y="5295510"/>
                        <a:ext cx="1656658" cy="479559"/>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D76549E7-B083-1DE5-3DCE-81206581BCF7}"/>
              </a:ext>
            </a:extLst>
          </p:cNvPr>
          <p:cNvSpPr txBox="1"/>
          <p:nvPr/>
        </p:nvSpPr>
        <p:spPr>
          <a:xfrm>
            <a:off x="1088746" y="5814567"/>
            <a:ext cx="832472" cy="369332"/>
          </a:xfrm>
          <a:prstGeom prst="rect">
            <a:avLst/>
          </a:prstGeom>
          <a:noFill/>
        </p:spPr>
        <p:txBody>
          <a:bodyPr wrap="none" rtlCol="0">
            <a:spAutoFit/>
          </a:bodyPr>
          <a:lstStyle/>
          <a:p>
            <a:r>
              <a:rPr lang="en-US" dirty="0"/>
              <a:t>where </a:t>
            </a:r>
          </a:p>
        </p:txBody>
      </p:sp>
      <p:graphicFrame>
        <p:nvGraphicFramePr>
          <p:cNvPr id="12" name="Object 11">
            <a:extLst>
              <a:ext uri="{FF2B5EF4-FFF2-40B4-BE49-F238E27FC236}">
                <a16:creationId xmlns:a16="http://schemas.microsoft.com/office/drawing/2014/main" id="{E9C01863-E1A3-1352-1500-3B730BE99727}"/>
              </a:ext>
            </a:extLst>
          </p:cNvPr>
          <p:cNvGraphicFramePr>
            <a:graphicFrameLocks noChangeAspect="1"/>
          </p:cNvGraphicFramePr>
          <p:nvPr>
            <p:extLst>
              <p:ext uri="{D42A27DB-BD31-4B8C-83A1-F6EECF244321}">
                <p14:modId xmlns:p14="http://schemas.microsoft.com/office/powerpoint/2010/main" val="3208727319"/>
              </p:ext>
            </p:extLst>
          </p:nvPr>
        </p:nvGraphicFramePr>
        <p:xfrm>
          <a:off x="2137159" y="5832894"/>
          <a:ext cx="1747764" cy="394104"/>
        </p:xfrm>
        <a:graphic>
          <a:graphicData uri="http://schemas.openxmlformats.org/presentationml/2006/ole">
            <mc:AlternateContent xmlns:mc="http://schemas.openxmlformats.org/markup-compatibility/2006">
              <mc:Choice xmlns:v="urn:schemas-microsoft-com:vml" Requires="v">
                <p:oleObj name="Equation" r:id="rId13" imgW="1295280" imgH="291960" progId="Equation.DSMT4">
                  <p:embed/>
                </p:oleObj>
              </mc:Choice>
              <mc:Fallback>
                <p:oleObj name="Equation" r:id="rId13" imgW="1295280" imgH="291960" progId="Equation.DSMT4">
                  <p:embed/>
                  <p:pic>
                    <p:nvPicPr>
                      <p:cNvPr id="0" name=""/>
                      <p:cNvPicPr/>
                      <p:nvPr/>
                    </p:nvPicPr>
                    <p:blipFill>
                      <a:blip r:embed="rId14"/>
                      <a:stretch>
                        <a:fillRect/>
                      </a:stretch>
                    </p:blipFill>
                    <p:spPr>
                      <a:xfrm>
                        <a:off x="2137159" y="5832894"/>
                        <a:ext cx="1747764" cy="394104"/>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95DEA532-768E-BE02-7498-DBC0685DC516}"/>
              </a:ext>
            </a:extLst>
          </p:cNvPr>
          <p:cNvSpPr txBox="1"/>
          <p:nvPr/>
        </p:nvSpPr>
        <p:spPr>
          <a:xfrm>
            <a:off x="4248643" y="5885938"/>
            <a:ext cx="7342472" cy="923330"/>
          </a:xfrm>
          <a:prstGeom prst="rect">
            <a:avLst/>
          </a:prstGeom>
          <a:noFill/>
        </p:spPr>
        <p:txBody>
          <a:bodyPr wrap="square" rtlCol="0">
            <a:spAutoFit/>
          </a:bodyPr>
          <a:lstStyle/>
          <a:p>
            <a:r>
              <a:rPr lang="en-US" dirty="0"/>
              <a:t>is a stiffness matrix  (sometimes called a pseudo stiffness matrix since in the stiffness-based finite element method the stiffness matrix is generated from work energy principles and may be different from this [K])</a:t>
            </a:r>
          </a:p>
        </p:txBody>
      </p:sp>
      <p:sp>
        <p:nvSpPr>
          <p:cNvPr id="14" name="TextBox 13">
            <a:extLst>
              <a:ext uri="{FF2B5EF4-FFF2-40B4-BE49-F238E27FC236}">
                <a16:creationId xmlns:a16="http://schemas.microsoft.com/office/drawing/2014/main" id="{FB4D7E92-54C1-6D9F-A2F0-8B314BD8C7E3}"/>
              </a:ext>
            </a:extLst>
          </p:cNvPr>
          <p:cNvSpPr txBox="1"/>
          <p:nvPr/>
        </p:nvSpPr>
        <p:spPr>
          <a:xfrm>
            <a:off x="4081837" y="2785497"/>
            <a:ext cx="2944524" cy="369332"/>
          </a:xfrm>
          <a:prstGeom prst="rect">
            <a:avLst/>
          </a:prstGeom>
          <a:noFill/>
        </p:spPr>
        <p:txBody>
          <a:bodyPr wrap="none" rtlCol="0">
            <a:spAutoFit/>
          </a:bodyPr>
          <a:lstStyle/>
          <a:p>
            <a:r>
              <a:rPr lang="en-US" dirty="0">
                <a:solidFill>
                  <a:srgbClr val="C00000"/>
                </a:solidFill>
              </a:rPr>
              <a:t>Displacement-based Method</a:t>
            </a:r>
          </a:p>
        </p:txBody>
      </p:sp>
      <p:sp>
        <p:nvSpPr>
          <p:cNvPr id="15" name="TextBox 14">
            <a:extLst>
              <a:ext uri="{FF2B5EF4-FFF2-40B4-BE49-F238E27FC236}">
                <a16:creationId xmlns:a16="http://schemas.microsoft.com/office/drawing/2014/main" id="{4C16ED15-543F-E64C-10DB-A52B08D9EA86}"/>
              </a:ext>
            </a:extLst>
          </p:cNvPr>
          <p:cNvSpPr txBox="1"/>
          <p:nvPr/>
        </p:nvSpPr>
        <p:spPr>
          <a:xfrm flipH="1">
            <a:off x="1958412" y="1697971"/>
            <a:ext cx="2887296" cy="369332"/>
          </a:xfrm>
          <a:prstGeom prst="rect">
            <a:avLst/>
          </a:prstGeom>
          <a:noFill/>
        </p:spPr>
        <p:txBody>
          <a:bodyPr wrap="square" rtlCol="0">
            <a:spAutoFit/>
          </a:bodyPr>
          <a:lstStyle/>
          <a:p>
            <a:r>
              <a:rPr lang="en-US" dirty="0"/>
              <a:t>N equations for M forces</a:t>
            </a:r>
          </a:p>
        </p:txBody>
      </p:sp>
      <p:sp>
        <p:nvSpPr>
          <p:cNvPr id="16" name="TextBox 15">
            <a:extLst>
              <a:ext uri="{FF2B5EF4-FFF2-40B4-BE49-F238E27FC236}">
                <a16:creationId xmlns:a16="http://schemas.microsoft.com/office/drawing/2014/main" id="{A3956E89-4981-3637-D490-08B2ABDF3DD5}"/>
              </a:ext>
            </a:extLst>
          </p:cNvPr>
          <p:cNvSpPr txBox="1"/>
          <p:nvPr/>
        </p:nvSpPr>
        <p:spPr>
          <a:xfrm>
            <a:off x="4727251" y="1829527"/>
            <a:ext cx="3547190" cy="646331"/>
          </a:xfrm>
          <a:prstGeom prst="rect">
            <a:avLst/>
          </a:prstGeom>
          <a:noFill/>
        </p:spPr>
        <p:txBody>
          <a:bodyPr wrap="none" rtlCol="0">
            <a:spAutoFit/>
          </a:bodyPr>
          <a:lstStyle/>
          <a:p>
            <a:r>
              <a:rPr lang="en-US" dirty="0"/>
              <a:t>M equations relating</a:t>
            </a:r>
          </a:p>
          <a:p>
            <a:r>
              <a:rPr lang="en-US" dirty="0"/>
              <a:t>M deformations to N displacements</a:t>
            </a:r>
          </a:p>
        </p:txBody>
      </p:sp>
      <p:sp>
        <p:nvSpPr>
          <p:cNvPr id="17" name="TextBox 16">
            <a:extLst>
              <a:ext uri="{FF2B5EF4-FFF2-40B4-BE49-F238E27FC236}">
                <a16:creationId xmlns:a16="http://schemas.microsoft.com/office/drawing/2014/main" id="{FA24D1A0-A659-A5E2-4D20-0B18C29E68A7}"/>
              </a:ext>
            </a:extLst>
          </p:cNvPr>
          <p:cNvSpPr txBox="1"/>
          <p:nvPr/>
        </p:nvSpPr>
        <p:spPr>
          <a:xfrm>
            <a:off x="8433576" y="1794285"/>
            <a:ext cx="3655168" cy="646331"/>
          </a:xfrm>
          <a:prstGeom prst="rect">
            <a:avLst/>
          </a:prstGeom>
          <a:noFill/>
        </p:spPr>
        <p:txBody>
          <a:bodyPr wrap="none" rtlCol="0">
            <a:spAutoFit/>
          </a:bodyPr>
          <a:lstStyle/>
          <a:p>
            <a:r>
              <a:rPr lang="en-US" dirty="0"/>
              <a:t>M equations for M deformations and</a:t>
            </a:r>
          </a:p>
          <a:p>
            <a:r>
              <a:rPr lang="en-US" dirty="0"/>
              <a:t>M forces</a:t>
            </a:r>
          </a:p>
        </p:txBody>
      </p:sp>
      <p:sp>
        <p:nvSpPr>
          <p:cNvPr id="18" name="TextBox 17">
            <a:extLst>
              <a:ext uri="{FF2B5EF4-FFF2-40B4-BE49-F238E27FC236}">
                <a16:creationId xmlns:a16="http://schemas.microsoft.com/office/drawing/2014/main" id="{92D84EAE-5407-0D2C-656A-3DCD47C48619}"/>
              </a:ext>
            </a:extLst>
          </p:cNvPr>
          <p:cNvSpPr txBox="1"/>
          <p:nvPr/>
        </p:nvSpPr>
        <p:spPr>
          <a:xfrm>
            <a:off x="1265319" y="2421489"/>
            <a:ext cx="9246762" cy="369332"/>
          </a:xfrm>
          <a:prstGeom prst="rect">
            <a:avLst/>
          </a:prstGeom>
          <a:noFill/>
        </p:spPr>
        <p:txBody>
          <a:bodyPr wrap="none" rtlCol="0">
            <a:spAutoFit/>
          </a:bodyPr>
          <a:lstStyle/>
          <a:p>
            <a:r>
              <a:rPr lang="en-US" dirty="0"/>
              <a:t>so there are 2M+N equations for 2M +N unknowns (the forces, deformations, and displacements)</a:t>
            </a:r>
          </a:p>
        </p:txBody>
      </p:sp>
    </p:spTree>
    <p:extLst>
      <p:ext uri="{BB962C8B-B14F-4D97-AF65-F5344CB8AC3E}">
        <p14:creationId xmlns:p14="http://schemas.microsoft.com/office/powerpoint/2010/main" val="3316117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766A6168-E45C-90E8-D116-8086C6F77A34}"/>
              </a:ext>
            </a:extLst>
          </p:cNvPr>
          <p:cNvGraphicFramePr>
            <a:graphicFrameLocks noChangeAspect="1"/>
          </p:cNvGraphicFramePr>
          <p:nvPr>
            <p:extLst>
              <p:ext uri="{D42A27DB-BD31-4B8C-83A1-F6EECF244321}">
                <p14:modId xmlns:p14="http://schemas.microsoft.com/office/powerpoint/2010/main" val="168081024"/>
              </p:ext>
            </p:extLst>
          </p:nvPr>
        </p:nvGraphicFramePr>
        <p:xfrm>
          <a:off x="8203215" y="958990"/>
          <a:ext cx="1490045" cy="425727"/>
        </p:xfrm>
        <a:graphic>
          <a:graphicData uri="http://schemas.openxmlformats.org/presentationml/2006/ole">
            <mc:AlternateContent xmlns:mc="http://schemas.openxmlformats.org/markup-compatibility/2006">
              <mc:Choice xmlns:v="urn:schemas-microsoft-com:vml" Requires="v">
                <p:oleObj name="Equation" r:id="rId3" imgW="888840" imgH="253800" progId="Equation.DSMT4">
                  <p:embed/>
                </p:oleObj>
              </mc:Choice>
              <mc:Fallback>
                <p:oleObj name="Equation" r:id="rId3" imgW="888840" imgH="253800" progId="Equation.DSMT4">
                  <p:embed/>
                  <p:pic>
                    <p:nvPicPr>
                      <p:cNvPr id="4" name="Object 3">
                        <a:extLst>
                          <a:ext uri="{FF2B5EF4-FFF2-40B4-BE49-F238E27FC236}">
                            <a16:creationId xmlns:a16="http://schemas.microsoft.com/office/drawing/2014/main" id="{F8B30697-1BDE-EED4-AA73-FB164FE8C430}"/>
                          </a:ext>
                        </a:extLst>
                      </p:cNvPr>
                      <p:cNvPicPr/>
                      <p:nvPr/>
                    </p:nvPicPr>
                    <p:blipFill>
                      <a:blip r:embed="rId4"/>
                      <a:stretch>
                        <a:fillRect/>
                      </a:stretch>
                    </p:blipFill>
                    <p:spPr>
                      <a:xfrm>
                        <a:off x="8203215" y="958990"/>
                        <a:ext cx="1490045" cy="425727"/>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9096FF48-6A4C-F3E1-459E-F49BDB1A95EE}"/>
              </a:ext>
            </a:extLst>
          </p:cNvPr>
          <p:cNvGraphicFramePr>
            <a:graphicFrameLocks noChangeAspect="1"/>
          </p:cNvGraphicFramePr>
          <p:nvPr>
            <p:extLst>
              <p:ext uri="{D42A27DB-BD31-4B8C-83A1-F6EECF244321}">
                <p14:modId xmlns:p14="http://schemas.microsoft.com/office/powerpoint/2010/main" val="1036768527"/>
              </p:ext>
            </p:extLst>
          </p:nvPr>
        </p:nvGraphicFramePr>
        <p:xfrm>
          <a:off x="5049128" y="955321"/>
          <a:ext cx="1498949" cy="425727"/>
        </p:xfrm>
        <a:graphic>
          <a:graphicData uri="http://schemas.openxmlformats.org/presentationml/2006/ole">
            <mc:AlternateContent xmlns:mc="http://schemas.openxmlformats.org/markup-compatibility/2006">
              <mc:Choice xmlns:v="urn:schemas-microsoft-com:vml" Requires="v">
                <p:oleObj name="Equation" r:id="rId5" imgW="1028520" imgH="291960" progId="Equation.DSMT4">
                  <p:embed/>
                </p:oleObj>
              </mc:Choice>
              <mc:Fallback>
                <p:oleObj name="Equation" r:id="rId5" imgW="1028520" imgH="291960" progId="Equation.DSMT4">
                  <p:embed/>
                  <p:pic>
                    <p:nvPicPr>
                      <p:cNvPr id="5" name="Object 4">
                        <a:extLst>
                          <a:ext uri="{FF2B5EF4-FFF2-40B4-BE49-F238E27FC236}">
                            <a16:creationId xmlns:a16="http://schemas.microsoft.com/office/drawing/2014/main" id="{37A0465B-00EF-8E78-9577-A91DC65D1CDC}"/>
                          </a:ext>
                        </a:extLst>
                      </p:cNvPr>
                      <p:cNvPicPr/>
                      <p:nvPr/>
                    </p:nvPicPr>
                    <p:blipFill>
                      <a:blip r:embed="rId6"/>
                      <a:stretch>
                        <a:fillRect/>
                      </a:stretch>
                    </p:blipFill>
                    <p:spPr>
                      <a:xfrm>
                        <a:off x="5049128" y="955321"/>
                        <a:ext cx="1498949" cy="425727"/>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73D07E6A-4837-ADA1-B23B-EE32C4ED0470}"/>
              </a:ext>
            </a:extLst>
          </p:cNvPr>
          <p:cNvGraphicFramePr>
            <a:graphicFrameLocks noChangeAspect="1"/>
          </p:cNvGraphicFramePr>
          <p:nvPr>
            <p:extLst>
              <p:ext uri="{D42A27DB-BD31-4B8C-83A1-F6EECF244321}">
                <p14:modId xmlns:p14="http://schemas.microsoft.com/office/powerpoint/2010/main" val="4142498127"/>
              </p:ext>
            </p:extLst>
          </p:nvPr>
        </p:nvGraphicFramePr>
        <p:xfrm>
          <a:off x="2394354" y="957646"/>
          <a:ext cx="1452763" cy="415074"/>
        </p:xfrm>
        <a:graphic>
          <a:graphicData uri="http://schemas.openxmlformats.org/presentationml/2006/ole">
            <mc:AlternateContent xmlns:mc="http://schemas.openxmlformats.org/markup-compatibility/2006">
              <mc:Choice xmlns:v="urn:schemas-microsoft-com:vml" Requires="v">
                <p:oleObj name="Equation" r:id="rId7" imgW="888840" imgH="253800" progId="Equation.DSMT4">
                  <p:embed/>
                </p:oleObj>
              </mc:Choice>
              <mc:Fallback>
                <p:oleObj name="Equation" r:id="rId7" imgW="888840" imgH="253800" progId="Equation.DSMT4">
                  <p:embed/>
                  <p:pic>
                    <p:nvPicPr>
                      <p:cNvPr id="6" name="Object 5">
                        <a:extLst>
                          <a:ext uri="{FF2B5EF4-FFF2-40B4-BE49-F238E27FC236}">
                            <a16:creationId xmlns:a16="http://schemas.microsoft.com/office/drawing/2014/main" id="{AD566F9D-2614-9E9C-6C90-CFAA3D48206F}"/>
                          </a:ext>
                        </a:extLst>
                      </p:cNvPr>
                      <p:cNvPicPr/>
                      <p:nvPr/>
                    </p:nvPicPr>
                    <p:blipFill>
                      <a:blip r:embed="rId8"/>
                      <a:stretch>
                        <a:fillRect/>
                      </a:stretch>
                    </p:blipFill>
                    <p:spPr>
                      <a:xfrm>
                        <a:off x="2394354" y="957646"/>
                        <a:ext cx="1452763" cy="415074"/>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D6896385-DAFD-C36A-09D4-514316075FB3}"/>
              </a:ext>
            </a:extLst>
          </p:cNvPr>
          <p:cNvSpPr txBox="1"/>
          <p:nvPr/>
        </p:nvSpPr>
        <p:spPr>
          <a:xfrm>
            <a:off x="4173967" y="2065468"/>
            <a:ext cx="2158283" cy="369332"/>
          </a:xfrm>
          <a:prstGeom prst="rect">
            <a:avLst/>
          </a:prstGeom>
          <a:noFill/>
        </p:spPr>
        <p:txBody>
          <a:bodyPr wrap="none" rtlCol="0">
            <a:spAutoFit/>
          </a:bodyPr>
          <a:lstStyle/>
          <a:p>
            <a:r>
              <a:rPr lang="en-US" dirty="0">
                <a:solidFill>
                  <a:srgbClr val="C00000"/>
                </a:solidFill>
              </a:rPr>
              <a:t>Force-based Method</a:t>
            </a:r>
          </a:p>
        </p:txBody>
      </p:sp>
      <p:sp>
        <p:nvSpPr>
          <p:cNvPr id="6" name="TextBox 5">
            <a:extLst>
              <a:ext uri="{FF2B5EF4-FFF2-40B4-BE49-F238E27FC236}">
                <a16:creationId xmlns:a16="http://schemas.microsoft.com/office/drawing/2014/main" id="{33CD480B-70BE-19DA-4163-505B17234131}"/>
              </a:ext>
            </a:extLst>
          </p:cNvPr>
          <p:cNvSpPr txBox="1"/>
          <p:nvPr/>
        </p:nvSpPr>
        <p:spPr>
          <a:xfrm>
            <a:off x="1474028" y="2641052"/>
            <a:ext cx="8649148" cy="369332"/>
          </a:xfrm>
          <a:prstGeom prst="rect">
            <a:avLst/>
          </a:prstGeom>
          <a:noFill/>
        </p:spPr>
        <p:txBody>
          <a:bodyPr wrap="square" rtlCol="0">
            <a:spAutoFit/>
          </a:bodyPr>
          <a:lstStyle/>
          <a:p>
            <a:r>
              <a:rPr lang="en-US" dirty="0"/>
              <a:t>We can find the compatibility equations   </a:t>
            </a:r>
          </a:p>
        </p:txBody>
      </p:sp>
      <p:graphicFrame>
        <p:nvGraphicFramePr>
          <p:cNvPr id="7" name="Object 6">
            <a:extLst>
              <a:ext uri="{FF2B5EF4-FFF2-40B4-BE49-F238E27FC236}">
                <a16:creationId xmlns:a16="http://schemas.microsoft.com/office/drawing/2014/main" id="{58617F19-2D7E-C40C-6072-EAF7C454A1A1}"/>
              </a:ext>
            </a:extLst>
          </p:cNvPr>
          <p:cNvGraphicFramePr>
            <a:graphicFrameLocks noChangeAspect="1"/>
          </p:cNvGraphicFramePr>
          <p:nvPr>
            <p:extLst>
              <p:ext uri="{D42A27DB-BD31-4B8C-83A1-F6EECF244321}">
                <p14:modId xmlns:p14="http://schemas.microsoft.com/office/powerpoint/2010/main" val="3312934363"/>
              </p:ext>
            </p:extLst>
          </p:nvPr>
        </p:nvGraphicFramePr>
        <p:xfrm>
          <a:off x="8310563" y="2655888"/>
          <a:ext cx="1270000" cy="377825"/>
        </p:xfrm>
        <a:graphic>
          <a:graphicData uri="http://schemas.openxmlformats.org/presentationml/2006/ole">
            <mc:AlternateContent xmlns:mc="http://schemas.openxmlformats.org/markup-compatibility/2006">
              <mc:Choice xmlns:v="urn:schemas-microsoft-com:vml" Requires="v">
                <p:oleObj name="Equation" r:id="rId9" imgW="850680" imgH="253800" progId="Equation.DSMT4">
                  <p:embed/>
                </p:oleObj>
              </mc:Choice>
              <mc:Fallback>
                <p:oleObj name="Equation" r:id="rId9" imgW="850680" imgH="253800" progId="Equation.DSMT4">
                  <p:embed/>
                  <p:pic>
                    <p:nvPicPr>
                      <p:cNvPr id="0" name=""/>
                      <p:cNvPicPr/>
                      <p:nvPr/>
                    </p:nvPicPr>
                    <p:blipFill>
                      <a:blip r:embed="rId10"/>
                      <a:stretch>
                        <a:fillRect/>
                      </a:stretch>
                    </p:blipFill>
                    <p:spPr>
                      <a:xfrm>
                        <a:off x="8310563" y="2655888"/>
                        <a:ext cx="1270000" cy="377825"/>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E06E5224-79E0-6CB5-1DB9-A45609606AB1}"/>
              </a:ext>
            </a:extLst>
          </p:cNvPr>
          <p:cNvGraphicFramePr>
            <a:graphicFrameLocks noChangeAspect="1"/>
          </p:cNvGraphicFramePr>
          <p:nvPr>
            <p:extLst>
              <p:ext uri="{D42A27DB-BD31-4B8C-83A1-F6EECF244321}">
                <p14:modId xmlns:p14="http://schemas.microsoft.com/office/powerpoint/2010/main" val="2134971654"/>
              </p:ext>
            </p:extLst>
          </p:nvPr>
        </p:nvGraphicFramePr>
        <p:xfrm>
          <a:off x="5354638" y="2665413"/>
          <a:ext cx="1276350" cy="392112"/>
        </p:xfrm>
        <a:graphic>
          <a:graphicData uri="http://schemas.openxmlformats.org/presentationml/2006/ole">
            <mc:AlternateContent xmlns:mc="http://schemas.openxmlformats.org/markup-compatibility/2006">
              <mc:Choice xmlns:v="urn:schemas-microsoft-com:vml" Requires="v">
                <p:oleObj name="Equation" r:id="rId11" imgW="825480" imgH="253800" progId="Equation.DSMT4">
                  <p:embed/>
                </p:oleObj>
              </mc:Choice>
              <mc:Fallback>
                <p:oleObj name="Equation" r:id="rId11" imgW="825480" imgH="253800" progId="Equation.DSMT4">
                  <p:embed/>
                  <p:pic>
                    <p:nvPicPr>
                      <p:cNvPr id="0" name=""/>
                      <p:cNvPicPr/>
                      <p:nvPr/>
                    </p:nvPicPr>
                    <p:blipFill>
                      <a:blip r:embed="rId12"/>
                      <a:stretch>
                        <a:fillRect/>
                      </a:stretch>
                    </p:blipFill>
                    <p:spPr>
                      <a:xfrm>
                        <a:off x="5354638" y="2665413"/>
                        <a:ext cx="1276350" cy="392112"/>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8A30670A-4BDB-1850-E6B3-D155BDBF6858}"/>
              </a:ext>
            </a:extLst>
          </p:cNvPr>
          <p:cNvSpPr txBox="1"/>
          <p:nvPr/>
        </p:nvSpPr>
        <p:spPr>
          <a:xfrm>
            <a:off x="6869079" y="2676487"/>
            <a:ext cx="2334410" cy="369332"/>
          </a:xfrm>
          <a:prstGeom prst="rect">
            <a:avLst/>
          </a:prstGeom>
          <a:noFill/>
        </p:spPr>
        <p:txBody>
          <a:bodyPr wrap="square" rtlCol="0">
            <a:spAutoFit/>
          </a:bodyPr>
          <a:lstStyle/>
          <a:p>
            <a:r>
              <a:rPr lang="en-US" dirty="0"/>
              <a:t>by solving </a:t>
            </a:r>
          </a:p>
        </p:txBody>
      </p:sp>
      <p:sp>
        <p:nvSpPr>
          <p:cNvPr id="11" name="TextBox 10">
            <a:extLst>
              <a:ext uri="{FF2B5EF4-FFF2-40B4-BE49-F238E27FC236}">
                <a16:creationId xmlns:a16="http://schemas.microsoft.com/office/drawing/2014/main" id="{C09902EB-BC8A-5138-89B8-93803702F03C}"/>
              </a:ext>
            </a:extLst>
          </p:cNvPr>
          <p:cNvSpPr txBox="1"/>
          <p:nvPr/>
        </p:nvSpPr>
        <p:spPr>
          <a:xfrm>
            <a:off x="1474028" y="3216636"/>
            <a:ext cx="7561109" cy="369332"/>
          </a:xfrm>
          <a:prstGeom prst="rect">
            <a:avLst/>
          </a:prstGeom>
          <a:noFill/>
        </p:spPr>
        <p:txBody>
          <a:bodyPr wrap="none" rtlCol="0">
            <a:spAutoFit/>
          </a:bodyPr>
          <a:lstStyle/>
          <a:p>
            <a:r>
              <a:rPr lang="en-US" dirty="0"/>
              <a:t>The compatibility equations can then be written in terms of the forces only as  </a:t>
            </a:r>
          </a:p>
        </p:txBody>
      </p:sp>
      <p:graphicFrame>
        <p:nvGraphicFramePr>
          <p:cNvPr id="12" name="Object 11">
            <a:extLst>
              <a:ext uri="{FF2B5EF4-FFF2-40B4-BE49-F238E27FC236}">
                <a16:creationId xmlns:a16="http://schemas.microsoft.com/office/drawing/2014/main" id="{516C2C09-1474-FC38-C03B-703EC7DCBAE4}"/>
              </a:ext>
            </a:extLst>
          </p:cNvPr>
          <p:cNvGraphicFramePr>
            <a:graphicFrameLocks noChangeAspect="1"/>
          </p:cNvGraphicFramePr>
          <p:nvPr>
            <p:extLst>
              <p:ext uri="{D42A27DB-BD31-4B8C-83A1-F6EECF244321}">
                <p14:modId xmlns:p14="http://schemas.microsoft.com/office/powerpoint/2010/main" val="2186076524"/>
              </p:ext>
            </p:extLst>
          </p:nvPr>
        </p:nvGraphicFramePr>
        <p:xfrm>
          <a:off x="8875713" y="3240088"/>
          <a:ext cx="1585912" cy="377825"/>
        </p:xfrm>
        <a:graphic>
          <a:graphicData uri="http://schemas.openxmlformats.org/presentationml/2006/ole">
            <mc:AlternateContent xmlns:mc="http://schemas.openxmlformats.org/markup-compatibility/2006">
              <mc:Choice xmlns:v="urn:schemas-microsoft-com:vml" Requires="v">
                <p:oleObj name="Equation" r:id="rId13" imgW="1066680" imgH="253800" progId="Equation.DSMT4">
                  <p:embed/>
                </p:oleObj>
              </mc:Choice>
              <mc:Fallback>
                <p:oleObj name="Equation" r:id="rId13" imgW="1066680" imgH="253800" progId="Equation.DSMT4">
                  <p:embed/>
                  <p:pic>
                    <p:nvPicPr>
                      <p:cNvPr id="0" name=""/>
                      <p:cNvPicPr/>
                      <p:nvPr/>
                    </p:nvPicPr>
                    <p:blipFill>
                      <a:blip r:embed="rId14"/>
                      <a:stretch>
                        <a:fillRect/>
                      </a:stretch>
                    </p:blipFill>
                    <p:spPr>
                      <a:xfrm>
                        <a:off x="8875713" y="3240088"/>
                        <a:ext cx="1585912" cy="377825"/>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5C66E36A-65AF-7B62-41DB-D406D0735A91}"/>
              </a:ext>
            </a:extLst>
          </p:cNvPr>
          <p:cNvSpPr txBox="1"/>
          <p:nvPr/>
        </p:nvSpPr>
        <p:spPr>
          <a:xfrm>
            <a:off x="1474028" y="3694804"/>
            <a:ext cx="9654310" cy="369332"/>
          </a:xfrm>
          <a:prstGeom prst="rect">
            <a:avLst/>
          </a:prstGeom>
          <a:noFill/>
        </p:spPr>
        <p:txBody>
          <a:bodyPr wrap="none" rtlCol="0">
            <a:spAutoFit/>
          </a:bodyPr>
          <a:lstStyle/>
          <a:p>
            <a:r>
              <a:rPr lang="en-US" dirty="0"/>
              <a:t>Combining the equilibrium and compatibility equations then allows us to solve for the forces directly </a:t>
            </a:r>
          </a:p>
        </p:txBody>
      </p:sp>
      <p:graphicFrame>
        <p:nvGraphicFramePr>
          <p:cNvPr id="14" name="Object 13">
            <a:extLst>
              <a:ext uri="{FF2B5EF4-FFF2-40B4-BE49-F238E27FC236}">
                <a16:creationId xmlns:a16="http://schemas.microsoft.com/office/drawing/2014/main" id="{6FC1C9D3-0711-204B-70A5-47337FBC8B9F}"/>
              </a:ext>
            </a:extLst>
          </p:cNvPr>
          <p:cNvGraphicFramePr>
            <a:graphicFrameLocks noChangeAspect="1"/>
          </p:cNvGraphicFramePr>
          <p:nvPr>
            <p:extLst>
              <p:ext uri="{D42A27DB-BD31-4B8C-83A1-F6EECF244321}">
                <p14:modId xmlns:p14="http://schemas.microsoft.com/office/powerpoint/2010/main" val="1498011324"/>
              </p:ext>
            </p:extLst>
          </p:nvPr>
        </p:nvGraphicFramePr>
        <p:xfrm>
          <a:off x="4840288" y="4173538"/>
          <a:ext cx="1917700" cy="1011237"/>
        </p:xfrm>
        <a:graphic>
          <a:graphicData uri="http://schemas.openxmlformats.org/presentationml/2006/ole">
            <mc:AlternateContent xmlns:mc="http://schemas.openxmlformats.org/markup-compatibility/2006">
              <mc:Choice xmlns:v="urn:schemas-microsoft-com:vml" Requires="v">
                <p:oleObj name="Equation" r:id="rId15" imgW="1396800" imgH="736560" progId="Equation.DSMT4">
                  <p:embed/>
                </p:oleObj>
              </mc:Choice>
              <mc:Fallback>
                <p:oleObj name="Equation" r:id="rId15" imgW="1396800" imgH="736560" progId="Equation.DSMT4">
                  <p:embed/>
                  <p:pic>
                    <p:nvPicPr>
                      <p:cNvPr id="0" name=""/>
                      <p:cNvPicPr/>
                      <p:nvPr/>
                    </p:nvPicPr>
                    <p:blipFill>
                      <a:blip r:embed="rId16"/>
                      <a:stretch>
                        <a:fillRect/>
                      </a:stretch>
                    </p:blipFill>
                    <p:spPr>
                      <a:xfrm>
                        <a:off x="4840288" y="4173538"/>
                        <a:ext cx="1917700" cy="1011237"/>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0C887A5A-B6F1-E5C0-2EAF-F1CA98455DA5}"/>
              </a:ext>
            </a:extLst>
          </p:cNvPr>
          <p:cNvSpPr txBox="1"/>
          <p:nvPr/>
        </p:nvSpPr>
        <p:spPr>
          <a:xfrm>
            <a:off x="1474028" y="5787614"/>
            <a:ext cx="9455741" cy="923330"/>
          </a:xfrm>
          <a:prstGeom prst="rect">
            <a:avLst/>
          </a:prstGeom>
          <a:noFill/>
        </p:spPr>
        <p:txBody>
          <a:bodyPr wrap="square" rtlCol="0">
            <a:spAutoFit/>
          </a:bodyPr>
          <a:lstStyle/>
          <a:p>
            <a:r>
              <a:rPr lang="en-US" dirty="0"/>
              <a:t>Thus, both the displacement-based (stiffness) approach and the force-based approach are simply different ways to reduce our original set of </a:t>
            </a:r>
            <a:r>
              <a:rPr lang="en-US"/>
              <a:t>equations to </a:t>
            </a:r>
            <a:r>
              <a:rPr lang="en-US" dirty="0"/>
              <a:t>a solvable set for either the displacements or the forces.</a:t>
            </a:r>
          </a:p>
        </p:txBody>
      </p:sp>
      <p:sp>
        <p:nvSpPr>
          <p:cNvPr id="8" name="TextBox 7">
            <a:extLst>
              <a:ext uri="{FF2B5EF4-FFF2-40B4-BE49-F238E27FC236}">
                <a16:creationId xmlns:a16="http://schemas.microsoft.com/office/drawing/2014/main" id="{620A826C-6E8D-B165-EBE8-ECA5DB63B835}"/>
              </a:ext>
            </a:extLst>
          </p:cNvPr>
          <p:cNvSpPr txBox="1"/>
          <p:nvPr/>
        </p:nvSpPr>
        <p:spPr>
          <a:xfrm>
            <a:off x="1796527" y="291819"/>
            <a:ext cx="8841010" cy="369332"/>
          </a:xfrm>
          <a:prstGeom prst="rect">
            <a:avLst/>
          </a:prstGeom>
          <a:noFill/>
        </p:spPr>
        <p:txBody>
          <a:bodyPr wrap="none" rtlCol="0">
            <a:spAutoFit/>
          </a:bodyPr>
          <a:lstStyle/>
          <a:p>
            <a:r>
              <a:rPr lang="en-US" dirty="0">
                <a:cs typeface="Arial" panose="020B0604020202020204" pitchFamily="34" charset="0"/>
              </a:rPr>
              <a:t>Again, this same complete set of equations is the starting point for the force-based method: </a:t>
            </a:r>
          </a:p>
        </p:txBody>
      </p:sp>
    </p:spTree>
    <p:extLst>
      <p:ext uri="{BB962C8B-B14F-4D97-AF65-F5344CB8AC3E}">
        <p14:creationId xmlns:p14="http://schemas.microsoft.com/office/powerpoint/2010/main" val="1396995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E29865B9-BFE6-4D66-A904-CAEBE7A5ECDF}"/>
              </a:ext>
            </a:extLst>
          </p:cNvPr>
          <p:cNvSpPr txBox="1">
            <a:spLocks noChangeArrowheads="1"/>
          </p:cNvSpPr>
          <p:nvPr/>
        </p:nvSpPr>
        <p:spPr bwMode="auto">
          <a:xfrm>
            <a:off x="700087" y="414011"/>
            <a:ext cx="8520113"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Here we want to provide a gentle introduction to the basic elements of the finite element method (pun intended).</a:t>
            </a:r>
          </a:p>
          <a:p>
            <a:pPr eaLnBrk="1" hangingPunct="1"/>
            <a:endParaRPr lang="en-US" dirty="0"/>
          </a:p>
          <a:p>
            <a:pPr eaLnBrk="1" hangingPunct="1"/>
            <a:r>
              <a:rPr lang="en-US" dirty="0"/>
              <a:t>We are going to ultimately develop a finite element program for the forces and deformations of a general system of interconnected linear springs , where we want to solve for the displacements at the ends of each spring and the forces that produce these displacements. To begin, let’s consider a very simple case where all the springs are identical, attached in series and fixed at the ends, and where a load P acts at one of the nodes between springs:</a:t>
            </a:r>
          </a:p>
        </p:txBody>
      </p:sp>
      <p:cxnSp>
        <p:nvCxnSpPr>
          <p:cNvPr id="29" name="Straight Connector 28">
            <a:extLst>
              <a:ext uri="{FF2B5EF4-FFF2-40B4-BE49-F238E27FC236}">
                <a16:creationId xmlns:a16="http://schemas.microsoft.com/office/drawing/2014/main" id="{C66BF631-7ABA-4CC2-8365-A26598FA04DD}"/>
              </a:ext>
            </a:extLst>
          </p:cNvPr>
          <p:cNvCxnSpPr/>
          <p:nvPr/>
        </p:nvCxnSpPr>
        <p:spPr>
          <a:xfrm>
            <a:off x="9164363" y="4040801"/>
            <a:ext cx="0" cy="1196502"/>
          </a:xfrm>
          <a:prstGeom prst="line">
            <a:avLst/>
          </a:prstGeom>
        </p:spPr>
        <p:style>
          <a:lnRef idx="1">
            <a:schemeClr val="dk1"/>
          </a:lnRef>
          <a:fillRef idx="0">
            <a:schemeClr val="dk1"/>
          </a:fillRef>
          <a:effectRef idx="0">
            <a:schemeClr val="dk1"/>
          </a:effectRef>
          <a:fontRef idx="minor">
            <a:schemeClr val="tx1"/>
          </a:fontRef>
        </p:style>
      </p:cxnSp>
      <p:sp>
        <p:nvSpPr>
          <p:cNvPr id="30" name="Oval 29">
            <a:extLst>
              <a:ext uri="{FF2B5EF4-FFF2-40B4-BE49-F238E27FC236}">
                <a16:creationId xmlns:a16="http://schemas.microsoft.com/office/drawing/2014/main" id="{3B4F149D-68D2-4AD0-8EA4-34111742ACCB}"/>
              </a:ext>
            </a:extLst>
          </p:cNvPr>
          <p:cNvSpPr/>
          <p:nvPr/>
        </p:nvSpPr>
        <p:spPr>
          <a:xfrm>
            <a:off x="3661881" y="4647042"/>
            <a:ext cx="114685" cy="1146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3822C287-8575-4FC4-853E-D81FB862B375}"/>
              </a:ext>
            </a:extLst>
          </p:cNvPr>
          <p:cNvSpPr/>
          <p:nvPr/>
        </p:nvSpPr>
        <p:spPr>
          <a:xfrm>
            <a:off x="2245634" y="4639834"/>
            <a:ext cx="114685" cy="1146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EFF09131-2922-41C5-A814-57406010D068}"/>
              </a:ext>
            </a:extLst>
          </p:cNvPr>
          <p:cNvSpPr/>
          <p:nvPr/>
        </p:nvSpPr>
        <p:spPr>
          <a:xfrm>
            <a:off x="5061575" y="4652025"/>
            <a:ext cx="114685" cy="1146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Arrow Connector 39">
            <a:extLst>
              <a:ext uri="{FF2B5EF4-FFF2-40B4-BE49-F238E27FC236}">
                <a16:creationId xmlns:a16="http://schemas.microsoft.com/office/drawing/2014/main" id="{EBB15ECF-C62B-4772-BE0E-D7E26EBE52E2}"/>
              </a:ext>
            </a:extLst>
          </p:cNvPr>
          <p:cNvCxnSpPr/>
          <p:nvPr/>
        </p:nvCxnSpPr>
        <p:spPr>
          <a:xfrm>
            <a:off x="5135082" y="4688608"/>
            <a:ext cx="496453" cy="0"/>
          </a:xfrm>
          <a:prstGeom prst="straightConnector1">
            <a:avLst/>
          </a:prstGeom>
          <a:ln w="38100">
            <a:solidFill>
              <a:srgbClr val="3366FF"/>
            </a:solidFill>
            <a:tailEnd type="triangle"/>
          </a:ln>
        </p:spPr>
        <p:style>
          <a:lnRef idx="1">
            <a:schemeClr val="dk1"/>
          </a:lnRef>
          <a:fillRef idx="0">
            <a:schemeClr val="dk1"/>
          </a:fillRef>
          <a:effectRef idx="0">
            <a:schemeClr val="dk1"/>
          </a:effectRef>
          <a:fontRef idx="minor">
            <a:schemeClr val="tx1"/>
          </a:fontRef>
        </p:style>
      </p:cxnSp>
      <p:sp>
        <p:nvSpPr>
          <p:cNvPr id="41" name="TextBox 40">
            <a:extLst>
              <a:ext uri="{FF2B5EF4-FFF2-40B4-BE49-F238E27FC236}">
                <a16:creationId xmlns:a16="http://schemas.microsoft.com/office/drawing/2014/main" id="{D88238A2-345D-42E3-99AC-8775D1509658}"/>
              </a:ext>
            </a:extLst>
          </p:cNvPr>
          <p:cNvSpPr txBox="1"/>
          <p:nvPr/>
        </p:nvSpPr>
        <p:spPr>
          <a:xfrm>
            <a:off x="5135082" y="4107047"/>
            <a:ext cx="303288" cy="369332"/>
          </a:xfrm>
          <a:prstGeom prst="rect">
            <a:avLst/>
          </a:prstGeom>
          <a:noFill/>
        </p:spPr>
        <p:txBody>
          <a:bodyPr wrap="none" rtlCol="0">
            <a:spAutoFit/>
          </a:bodyPr>
          <a:lstStyle/>
          <a:p>
            <a:r>
              <a:rPr lang="en-US" dirty="0"/>
              <a:t>P</a:t>
            </a:r>
          </a:p>
        </p:txBody>
      </p:sp>
      <p:grpSp>
        <p:nvGrpSpPr>
          <p:cNvPr id="48" name="Group 47">
            <a:extLst>
              <a:ext uri="{FF2B5EF4-FFF2-40B4-BE49-F238E27FC236}">
                <a16:creationId xmlns:a16="http://schemas.microsoft.com/office/drawing/2014/main" id="{EC3ECCDD-D83C-4644-A5FA-0B247949C185}"/>
              </a:ext>
            </a:extLst>
          </p:cNvPr>
          <p:cNvGrpSpPr/>
          <p:nvPr/>
        </p:nvGrpSpPr>
        <p:grpSpPr>
          <a:xfrm>
            <a:off x="931664" y="4552750"/>
            <a:ext cx="1306338" cy="302310"/>
            <a:chOff x="4994680" y="4680055"/>
            <a:chExt cx="1306338" cy="302310"/>
          </a:xfrm>
        </p:grpSpPr>
        <p:cxnSp>
          <p:nvCxnSpPr>
            <p:cNvPr id="108" name="Straight Connector 107">
              <a:extLst>
                <a:ext uri="{FF2B5EF4-FFF2-40B4-BE49-F238E27FC236}">
                  <a16:creationId xmlns:a16="http://schemas.microsoft.com/office/drawing/2014/main" id="{6F465409-E8D2-495B-8B20-393570676339}"/>
                </a:ext>
              </a:extLst>
            </p:cNvPr>
            <p:cNvCxnSpPr>
              <a:cxnSpLocks/>
            </p:cNvCxnSpPr>
            <p:nvPr/>
          </p:nvCxnSpPr>
          <p:spPr>
            <a:xfrm>
              <a:off x="5493496" y="468424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09" name="Straight Connector 108">
              <a:extLst>
                <a:ext uri="{FF2B5EF4-FFF2-40B4-BE49-F238E27FC236}">
                  <a16:creationId xmlns:a16="http://schemas.microsoft.com/office/drawing/2014/main" id="{891CF800-EECF-4D39-AF1B-A3FCC6F9A167}"/>
                </a:ext>
              </a:extLst>
            </p:cNvPr>
            <p:cNvCxnSpPr>
              <a:cxnSpLocks/>
            </p:cNvCxnSpPr>
            <p:nvPr/>
          </p:nvCxnSpPr>
          <p:spPr>
            <a:xfrm>
              <a:off x="5641595" y="468651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10" name="Straight Connector 109">
              <a:extLst>
                <a:ext uri="{FF2B5EF4-FFF2-40B4-BE49-F238E27FC236}">
                  <a16:creationId xmlns:a16="http://schemas.microsoft.com/office/drawing/2014/main" id="{5D0A80B6-492A-4A71-B637-21FB0D819951}"/>
                </a:ext>
              </a:extLst>
            </p:cNvPr>
            <p:cNvCxnSpPr>
              <a:cxnSpLocks/>
            </p:cNvCxnSpPr>
            <p:nvPr/>
          </p:nvCxnSpPr>
          <p:spPr>
            <a:xfrm flipH="1">
              <a:off x="5417426"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11" name="Straight Connector 110">
              <a:extLst>
                <a:ext uri="{FF2B5EF4-FFF2-40B4-BE49-F238E27FC236}">
                  <a16:creationId xmlns:a16="http://schemas.microsoft.com/office/drawing/2014/main" id="{31094B82-4640-46A6-9A91-EB3099B944F1}"/>
                </a:ext>
              </a:extLst>
            </p:cNvPr>
            <p:cNvCxnSpPr>
              <a:cxnSpLocks/>
            </p:cNvCxnSpPr>
            <p:nvPr/>
          </p:nvCxnSpPr>
          <p:spPr>
            <a:xfrm flipH="1">
              <a:off x="5565525"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12" name="Straight Connector 111">
              <a:extLst>
                <a:ext uri="{FF2B5EF4-FFF2-40B4-BE49-F238E27FC236}">
                  <a16:creationId xmlns:a16="http://schemas.microsoft.com/office/drawing/2014/main" id="{60A0A07A-7911-4375-AECB-8A65F95A319D}"/>
                </a:ext>
              </a:extLst>
            </p:cNvPr>
            <p:cNvCxnSpPr>
              <a:cxnSpLocks/>
            </p:cNvCxnSpPr>
            <p:nvPr/>
          </p:nvCxnSpPr>
          <p:spPr>
            <a:xfrm>
              <a:off x="5379333" y="4831690"/>
              <a:ext cx="40160" cy="150675"/>
            </a:xfrm>
            <a:prstGeom prst="line">
              <a:avLst/>
            </a:prstGeom>
          </p:spPr>
          <p:style>
            <a:lnRef idx="1">
              <a:schemeClr val="dk1"/>
            </a:lnRef>
            <a:fillRef idx="0">
              <a:schemeClr val="dk1"/>
            </a:fillRef>
            <a:effectRef idx="0">
              <a:schemeClr val="dk1"/>
            </a:effectRef>
            <a:fontRef idx="minor">
              <a:schemeClr val="tx1"/>
            </a:fontRef>
          </p:style>
        </p:cxnSp>
        <p:cxnSp>
          <p:nvCxnSpPr>
            <p:cNvPr id="113" name="Straight Connector 112">
              <a:extLst>
                <a:ext uri="{FF2B5EF4-FFF2-40B4-BE49-F238E27FC236}">
                  <a16:creationId xmlns:a16="http://schemas.microsoft.com/office/drawing/2014/main" id="{0560C97A-A2D9-43C5-9871-99609FC991A4}"/>
                </a:ext>
              </a:extLst>
            </p:cNvPr>
            <p:cNvCxnSpPr>
              <a:cxnSpLocks/>
            </p:cNvCxnSpPr>
            <p:nvPr/>
          </p:nvCxnSpPr>
          <p:spPr>
            <a:xfrm flipH="1">
              <a:off x="5719341" y="4680055"/>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14" name="Straight Connector 113">
              <a:extLst>
                <a:ext uri="{FF2B5EF4-FFF2-40B4-BE49-F238E27FC236}">
                  <a16:creationId xmlns:a16="http://schemas.microsoft.com/office/drawing/2014/main" id="{251D51F5-8FC2-471B-B7A6-5869D74C30CE}"/>
                </a:ext>
              </a:extLst>
            </p:cNvPr>
            <p:cNvCxnSpPr>
              <a:cxnSpLocks/>
            </p:cNvCxnSpPr>
            <p:nvPr/>
          </p:nvCxnSpPr>
          <p:spPr>
            <a:xfrm>
              <a:off x="5798697" y="468455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15" name="Straight Connector 114">
              <a:extLst>
                <a:ext uri="{FF2B5EF4-FFF2-40B4-BE49-F238E27FC236}">
                  <a16:creationId xmlns:a16="http://schemas.microsoft.com/office/drawing/2014/main" id="{DE3431C9-43D8-4163-94EF-6E56BE80B401}"/>
                </a:ext>
              </a:extLst>
            </p:cNvPr>
            <p:cNvCxnSpPr>
              <a:cxnSpLocks/>
            </p:cNvCxnSpPr>
            <p:nvPr/>
          </p:nvCxnSpPr>
          <p:spPr>
            <a:xfrm flipH="1">
              <a:off x="5872474" y="4825227"/>
              <a:ext cx="36888" cy="145173"/>
            </a:xfrm>
            <a:prstGeom prst="line">
              <a:avLst/>
            </a:prstGeom>
          </p:spPr>
          <p:style>
            <a:lnRef idx="1">
              <a:schemeClr val="dk1"/>
            </a:lnRef>
            <a:fillRef idx="0">
              <a:schemeClr val="dk1"/>
            </a:fillRef>
            <a:effectRef idx="0">
              <a:schemeClr val="dk1"/>
            </a:effectRef>
            <a:fontRef idx="minor">
              <a:schemeClr val="tx1"/>
            </a:fontRef>
          </p:style>
        </p:cxnSp>
        <p:cxnSp>
          <p:nvCxnSpPr>
            <p:cNvPr id="116" name="Straight Connector 115">
              <a:extLst>
                <a:ext uri="{FF2B5EF4-FFF2-40B4-BE49-F238E27FC236}">
                  <a16:creationId xmlns:a16="http://schemas.microsoft.com/office/drawing/2014/main" id="{5742F1A5-693A-4B44-950F-E48FE55405EA}"/>
                </a:ext>
              </a:extLst>
            </p:cNvPr>
            <p:cNvCxnSpPr>
              <a:cxnSpLocks/>
            </p:cNvCxnSpPr>
            <p:nvPr/>
          </p:nvCxnSpPr>
          <p:spPr>
            <a:xfrm>
              <a:off x="5909362" y="4831690"/>
              <a:ext cx="391656" cy="0"/>
            </a:xfrm>
            <a:prstGeom prst="line">
              <a:avLst/>
            </a:prstGeom>
          </p:spPr>
          <p:style>
            <a:lnRef idx="1">
              <a:schemeClr val="dk1"/>
            </a:lnRef>
            <a:fillRef idx="0">
              <a:schemeClr val="dk1"/>
            </a:fillRef>
            <a:effectRef idx="0">
              <a:schemeClr val="dk1"/>
            </a:effectRef>
            <a:fontRef idx="minor">
              <a:schemeClr val="tx1"/>
            </a:fontRef>
          </p:style>
        </p:cxnSp>
        <p:cxnSp>
          <p:nvCxnSpPr>
            <p:cNvPr id="117" name="Straight Connector 116">
              <a:extLst>
                <a:ext uri="{FF2B5EF4-FFF2-40B4-BE49-F238E27FC236}">
                  <a16:creationId xmlns:a16="http://schemas.microsoft.com/office/drawing/2014/main" id="{EE7825CF-D782-4E87-B108-D318E5D3012B}"/>
                </a:ext>
              </a:extLst>
            </p:cNvPr>
            <p:cNvCxnSpPr>
              <a:cxnSpLocks/>
            </p:cNvCxnSpPr>
            <p:nvPr/>
          </p:nvCxnSpPr>
          <p:spPr>
            <a:xfrm>
              <a:off x="4994680" y="4831690"/>
              <a:ext cx="391656" cy="0"/>
            </a:xfrm>
            <a:prstGeom prst="line">
              <a:avLst/>
            </a:prstGeom>
          </p:spPr>
          <p:style>
            <a:lnRef idx="1">
              <a:schemeClr val="dk1"/>
            </a:lnRef>
            <a:fillRef idx="0">
              <a:schemeClr val="dk1"/>
            </a:fillRef>
            <a:effectRef idx="0">
              <a:schemeClr val="dk1"/>
            </a:effectRef>
            <a:fontRef idx="minor">
              <a:schemeClr val="tx1"/>
            </a:fontRef>
          </p:style>
        </p:cxnSp>
      </p:grpSp>
      <p:grpSp>
        <p:nvGrpSpPr>
          <p:cNvPr id="50" name="Group 49">
            <a:extLst>
              <a:ext uri="{FF2B5EF4-FFF2-40B4-BE49-F238E27FC236}">
                <a16:creationId xmlns:a16="http://schemas.microsoft.com/office/drawing/2014/main" id="{BDA2B0C9-D5E5-4DAB-8050-2CE5A9510D38}"/>
              </a:ext>
            </a:extLst>
          </p:cNvPr>
          <p:cNvGrpSpPr/>
          <p:nvPr/>
        </p:nvGrpSpPr>
        <p:grpSpPr>
          <a:xfrm>
            <a:off x="2355543" y="4553230"/>
            <a:ext cx="1306338" cy="302310"/>
            <a:chOff x="4994680" y="4680055"/>
            <a:chExt cx="1306338" cy="302310"/>
          </a:xfrm>
        </p:grpSpPr>
        <p:cxnSp>
          <p:nvCxnSpPr>
            <p:cNvPr id="98" name="Straight Connector 97">
              <a:extLst>
                <a:ext uri="{FF2B5EF4-FFF2-40B4-BE49-F238E27FC236}">
                  <a16:creationId xmlns:a16="http://schemas.microsoft.com/office/drawing/2014/main" id="{FBDDFDF4-B986-4935-B58A-A0076B0D298B}"/>
                </a:ext>
              </a:extLst>
            </p:cNvPr>
            <p:cNvCxnSpPr>
              <a:cxnSpLocks/>
            </p:cNvCxnSpPr>
            <p:nvPr/>
          </p:nvCxnSpPr>
          <p:spPr>
            <a:xfrm>
              <a:off x="5493496" y="468424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99" name="Straight Connector 98">
              <a:extLst>
                <a:ext uri="{FF2B5EF4-FFF2-40B4-BE49-F238E27FC236}">
                  <a16:creationId xmlns:a16="http://schemas.microsoft.com/office/drawing/2014/main" id="{5C7AB6BD-896C-4113-A5C1-9A1280F00AB8}"/>
                </a:ext>
              </a:extLst>
            </p:cNvPr>
            <p:cNvCxnSpPr>
              <a:cxnSpLocks/>
            </p:cNvCxnSpPr>
            <p:nvPr/>
          </p:nvCxnSpPr>
          <p:spPr>
            <a:xfrm>
              <a:off x="5641595" y="468651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00" name="Straight Connector 99">
              <a:extLst>
                <a:ext uri="{FF2B5EF4-FFF2-40B4-BE49-F238E27FC236}">
                  <a16:creationId xmlns:a16="http://schemas.microsoft.com/office/drawing/2014/main" id="{CCF1F1E6-636E-4DA3-87BB-595F295178A7}"/>
                </a:ext>
              </a:extLst>
            </p:cNvPr>
            <p:cNvCxnSpPr>
              <a:cxnSpLocks/>
            </p:cNvCxnSpPr>
            <p:nvPr/>
          </p:nvCxnSpPr>
          <p:spPr>
            <a:xfrm flipH="1">
              <a:off x="5417426"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01" name="Straight Connector 100">
              <a:extLst>
                <a:ext uri="{FF2B5EF4-FFF2-40B4-BE49-F238E27FC236}">
                  <a16:creationId xmlns:a16="http://schemas.microsoft.com/office/drawing/2014/main" id="{B7893CA0-E1E2-4EC0-A18D-4BB81EB8ACAE}"/>
                </a:ext>
              </a:extLst>
            </p:cNvPr>
            <p:cNvCxnSpPr>
              <a:cxnSpLocks/>
            </p:cNvCxnSpPr>
            <p:nvPr/>
          </p:nvCxnSpPr>
          <p:spPr>
            <a:xfrm flipH="1">
              <a:off x="5565525"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02" name="Straight Connector 101">
              <a:extLst>
                <a:ext uri="{FF2B5EF4-FFF2-40B4-BE49-F238E27FC236}">
                  <a16:creationId xmlns:a16="http://schemas.microsoft.com/office/drawing/2014/main" id="{1AFA4B12-2B28-4DD5-980A-5A17B1DD8079}"/>
                </a:ext>
              </a:extLst>
            </p:cNvPr>
            <p:cNvCxnSpPr>
              <a:cxnSpLocks/>
            </p:cNvCxnSpPr>
            <p:nvPr/>
          </p:nvCxnSpPr>
          <p:spPr>
            <a:xfrm>
              <a:off x="5379333" y="4831690"/>
              <a:ext cx="40160" cy="150675"/>
            </a:xfrm>
            <a:prstGeom prst="line">
              <a:avLst/>
            </a:prstGeom>
          </p:spPr>
          <p:style>
            <a:lnRef idx="1">
              <a:schemeClr val="dk1"/>
            </a:lnRef>
            <a:fillRef idx="0">
              <a:schemeClr val="dk1"/>
            </a:fillRef>
            <a:effectRef idx="0">
              <a:schemeClr val="dk1"/>
            </a:effectRef>
            <a:fontRef idx="minor">
              <a:schemeClr val="tx1"/>
            </a:fontRef>
          </p:style>
        </p:cxnSp>
        <p:cxnSp>
          <p:nvCxnSpPr>
            <p:cNvPr id="103" name="Straight Connector 102">
              <a:extLst>
                <a:ext uri="{FF2B5EF4-FFF2-40B4-BE49-F238E27FC236}">
                  <a16:creationId xmlns:a16="http://schemas.microsoft.com/office/drawing/2014/main" id="{A04C35ED-E7E4-477B-B5EB-6D98E058D657}"/>
                </a:ext>
              </a:extLst>
            </p:cNvPr>
            <p:cNvCxnSpPr>
              <a:cxnSpLocks/>
            </p:cNvCxnSpPr>
            <p:nvPr/>
          </p:nvCxnSpPr>
          <p:spPr>
            <a:xfrm flipH="1">
              <a:off x="5719341" y="4680055"/>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04" name="Straight Connector 103">
              <a:extLst>
                <a:ext uri="{FF2B5EF4-FFF2-40B4-BE49-F238E27FC236}">
                  <a16:creationId xmlns:a16="http://schemas.microsoft.com/office/drawing/2014/main" id="{650B2EA5-EF59-40A3-902E-84E49C88E65E}"/>
                </a:ext>
              </a:extLst>
            </p:cNvPr>
            <p:cNvCxnSpPr>
              <a:cxnSpLocks/>
            </p:cNvCxnSpPr>
            <p:nvPr/>
          </p:nvCxnSpPr>
          <p:spPr>
            <a:xfrm>
              <a:off x="5798697" y="468455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05" name="Straight Connector 104">
              <a:extLst>
                <a:ext uri="{FF2B5EF4-FFF2-40B4-BE49-F238E27FC236}">
                  <a16:creationId xmlns:a16="http://schemas.microsoft.com/office/drawing/2014/main" id="{83697865-B02B-4541-8EC3-12F8CA5605C0}"/>
                </a:ext>
              </a:extLst>
            </p:cNvPr>
            <p:cNvCxnSpPr>
              <a:cxnSpLocks/>
            </p:cNvCxnSpPr>
            <p:nvPr/>
          </p:nvCxnSpPr>
          <p:spPr>
            <a:xfrm flipH="1">
              <a:off x="5872474" y="4825227"/>
              <a:ext cx="36888" cy="145173"/>
            </a:xfrm>
            <a:prstGeom prst="line">
              <a:avLst/>
            </a:prstGeom>
          </p:spPr>
          <p:style>
            <a:lnRef idx="1">
              <a:schemeClr val="dk1"/>
            </a:lnRef>
            <a:fillRef idx="0">
              <a:schemeClr val="dk1"/>
            </a:fillRef>
            <a:effectRef idx="0">
              <a:schemeClr val="dk1"/>
            </a:effectRef>
            <a:fontRef idx="minor">
              <a:schemeClr val="tx1"/>
            </a:fontRef>
          </p:style>
        </p:cxnSp>
        <p:cxnSp>
          <p:nvCxnSpPr>
            <p:cNvPr id="106" name="Straight Connector 105">
              <a:extLst>
                <a:ext uri="{FF2B5EF4-FFF2-40B4-BE49-F238E27FC236}">
                  <a16:creationId xmlns:a16="http://schemas.microsoft.com/office/drawing/2014/main" id="{AF83AEBC-AD92-4099-BE87-3100CBB29427}"/>
                </a:ext>
              </a:extLst>
            </p:cNvPr>
            <p:cNvCxnSpPr>
              <a:cxnSpLocks/>
            </p:cNvCxnSpPr>
            <p:nvPr/>
          </p:nvCxnSpPr>
          <p:spPr>
            <a:xfrm>
              <a:off x="5909362" y="4831690"/>
              <a:ext cx="391656" cy="0"/>
            </a:xfrm>
            <a:prstGeom prst="line">
              <a:avLst/>
            </a:prstGeom>
          </p:spPr>
          <p:style>
            <a:lnRef idx="1">
              <a:schemeClr val="dk1"/>
            </a:lnRef>
            <a:fillRef idx="0">
              <a:schemeClr val="dk1"/>
            </a:fillRef>
            <a:effectRef idx="0">
              <a:schemeClr val="dk1"/>
            </a:effectRef>
            <a:fontRef idx="minor">
              <a:schemeClr val="tx1"/>
            </a:fontRef>
          </p:style>
        </p:cxnSp>
        <p:cxnSp>
          <p:nvCxnSpPr>
            <p:cNvPr id="107" name="Straight Connector 106">
              <a:extLst>
                <a:ext uri="{FF2B5EF4-FFF2-40B4-BE49-F238E27FC236}">
                  <a16:creationId xmlns:a16="http://schemas.microsoft.com/office/drawing/2014/main" id="{56A3E29A-B76C-404D-9EC6-966B202D3367}"/>
                </a:ext>
              </a:extLst>
            </p:cNvPr>
            <p:cNvCxnSpPr>
              <a:cxnSpLocks/>
            </p:cNvCxnSpPr>
            <p:nvPr/>
          </p:nvCxnSpPr>
          <p:spPr>
            <a:xfrm>
              <a:off x="4994680" y="4831690"/>
              <a:ext cx="391656" cy="0"/>
            </a:xfrm>
            <a:prstGeom prst="line">
              <a:avLst/>
            </a:prstGeom>
          </p:spPr>
          <p:style>
            <a:lnRef idx="1">
              <a:schemeClr val="dk1"/>
            </a:lnRef>
            <a:fillRef idx="0">
              <a:schemeClr val="dk1"/>
            </a:fillRef>
            <a:effectRef idx="0">
              <a:schemeClr val="dk1"/>
            </a:effectRef>
            <a:fontRef idx="minor">
              <a:schemeClr val="tx1"/>
            </a:fontRef>
          </p:style>
        </p:cxnSp>
      </p:grpSp>
      <p:grpSp>
        <p:nvGrpSpPr>
          <p:cNvPr id="51" name="Group 50">
            <a:extLst>
              <a:ext uri="{FF2B5EF4-FFF2-40B4-BE49-F238E27FC236}">
                <a16:creationId xmlns:a16="http://schemas.microsoft.com/office/drawing/2014/main" id="{777287F1-B40D-42FF-BBE2-C1749AE365B5}"/>
              </a:ext>
            </a:extLst>
          </p:cNvPr>
          <p:cNvGrpSpPr/>
          <p:nvPr/>
        </p:nvGrpSpPr>
        <p:grpSpPr>
          <a:xfrm>
            <a:off x="3779174" y="4561627"/>
            <a:ext cx="1306338" cy="302310"/>
            <a:chOff x="4994680" y="4680055"/>
            <a:chExt cx="1306338" cy="302310"/>
          </a:xfrm>
        </p:grpSpPr>
        <p:cxnSp>
          <p:nvCxnSpPr>
            <p:cNvPr id="88" name="Straight Connector 87">
              <a:extLst>
                <a:ext uri="{FF2B5EF4-FFF2-40B4-BE49-F238E27FC236}">
                  <a16:creationId xmlns:a16="http://schemas.microsoft.com/office/drawing/2014/main" id="{36E5898C-B94B-4CB4-9CBD-C6D72BE22ADC}"/>
                </a:ext>
              </a:extLst>
            </p:cNvPr>
            <p:cNvCxnSpPr>
              <a:cxnSpLocks/>
            </p:cNvCxnSpPr>
            <p:nvPr/>
          </p:nvCxnSpPr>
          <p:spPr>
            <a:xfrm>
              <a:off x="5493496" y="468424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89" name="Straight Connector 88">
              <a:extLst>
                <a:ext uri="{FF2B5EF4-FFF2-40B4-BE49-F238E27FC236}">
                  <a16:creationId xmlns:a16="http://schemas.microsoft.com/office/drawing/2014/main" id="{BF804D48-E0EE-4B98-99C7-449398A4755A}"/>
                </a:ext>
              </a:extLst>
            </p:cNvPr>
            <p:cNvCxnSpPr>
              <a:cxnSpLocks/>
            </p:cNvCxnSpPr>
            <p:nvPr/>
          </p:nvCxnSpPr>
          <p:spPr>
            <a:xfrm>
              <a:off x="5641595" y="468651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90" name="Straight Connector 89">
              <a:extLst>
                <a:ext uri="{FF2B5EF4-FFF2-40B4-BE49-F238E27FC236}">
                  <a16:creationId xmlns:a16="http://schemas.microsoft.com/office/drawing/2014/main" id="{DF3C8A4F-AF76-4238-BB17-5290FADB592A}"/>
                </a:ext>
              </a:extLst>
            </p:cNvPr>
            <p:cNvCxnSpPr>
              <a:cxnSpLocks/>
            </p:cNvCxnSpPr>
            <p:nvPr/>
          </p:nvCxnSpPr>
          <p:spPr>
            <a:xfrm flipH="1">
              <a:off x="5417426"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91" name="Straight Connector 90">
              <a:extLst>
                <a:ext uri="{FF2B5EF4-FFF2-40B4-BE49-F238E27FC236}">
                  <a16:creationId xmlns:a16="http://schemas.microsoft.com/office/drawing/2014/main" id="{D36C0A7E-0C0D-4007-8138-983AF0DF58E4}"/>
                </a:ext>
              </a:extLst>
            </p:cNvPr>
            <p:cNvCxnSpPr>
              <a:cxnSpLocks/>
            </p:cNvCxnSpPr>
            <p:nvPr/>
          </p:nvCxnSpPr>
          <p:spPr>
            <a:xfrm flipH="1">
              <a:off x="5565525"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92" name="Straight Connector 91">
              <a:extLst>
                <a:ext uri="{FF2B5EF4-FFF2-40B4-BE49-F238E27FC236}">
                  <a16:creationId xmlns:a16="http://schemas.microsoft.com/office/drawing/2014/main" id="{8C0F1681-1C3F-4ECC-9017-D7281FDE7D7A}"/>
                </a:ext>
              </a:extLst>
            </p:cNvPr>
            <p:cNvCxnSpPr>
              <a:cxnSpLocks/>
            </p:cNvCxnSpPr>
            <p:nvPr/>
          </p:nvCxnSpPr>
          <p:spPr>
            <a:xfrm>
              <a:off x="5379333" y="4831690"/>
              <a:ext cx="40160" cy="150675"/>
            </a:xfrm>
            <a:prstGeom prst="line">
              <a:avLst/>
            </a:prstGeom>
          </p:spPr>
          <p:style>
            <a:lnRef idx="1">
              <a:schemeClr val="dk1"/>
            </a:lnRef>
            <a:fillRef idx="0">
              <a:schemeClr val="dk1"/>
            </a:fillRef>
            <a:effectRef idx="0">
              <a:schemeClr val="dk1"/>
            </a:effectRef>
            <a:fontRef idx="minor">
              <a:schemeClr val="tx1"/>
            </a:fontRef>
          </p:style>
        </p:cxnSp>
        <p:cxnSp>
          <p:nvCxnSpPr>
            <p:cNvPr id="93" name="Straight Connector 92">
              <a:extLst>
                <a:ext uri="{FF2B5EF4-FFF2-40B4-BE49-F238E27FC236}">
                  <a16:creationId xmlns:a16="http://schemas.microsoft.com/office/drawing/2014/main" id="{F69802B3-68BF-497C-88AB-4B9EEFB35130}"/>
                </a:ext>
              </a:extLst>
            </p:cNvPr>
            <p:cNvCxnSpPr>
              <a:cxnSpLocks/>
            </p:cNvCxnSpPr>
            <p:nvPr/>
          </p:nvCxnSpPr>
          <p:spPr>
            <a:xfrm flipH="1">
              <a:off x="5719341" y="4680055"/>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94" name="Straight Connector 93">
              <a:extLst>
                <a:ext uri="{FF2B5EF4-FFF2-40B4-BE49-F238E27FC236}">
                  <a16:creationId xmlns:a16="http://schemas.microsoft.com/office/drawing/2014/main" id="{448A46DA-D0C5-40EB-8FED-7BC13EA57CAD}"/>
                </a:ext>
              </a:extLst>
            </p:cNvPr>
            <p:cNvCxnSpPr>
              <a:cxnSpLocks/>
            </p:cNvCxnSpPr>
            <p:nvPr/>
          </p:nvCxnSpPr>
          <p:spPr>
            <a:xfrm>
              <a:off x="5798697" y="468455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95" name="Straight Connector 94">
              <a:extLst>
                <a:ext uri="{FF2B5EF4-FFF2-40B4-BE49-F238E27FC236}">
                  <a16:creationId xmlns:a16="http://schemas.microsoft.com/office/drawing/2014/main" id="{EF32C069-DD8B-442A-95B3-0795726A9A69}"/>
                </a:ext>
              </a:extLst>
            </p:cNvPr>
            <p:cNvCxnSpPr>
              <a:cxnSpLocks/>
            </p:cNvCxnSpPr>
            <p:nvPr/>
          </p:nvCxnSpPr>
          <p:spPr>
            <a:xfrm flipH="1">
              <a:off x="5872474" y="4825227"/>
              <a:ext cx="36888" cy="145173"/>
            </a:xfrm>
            <a:prstGeom prst="line">
              <a:avLst/>
            </a:prstGeom>
          </p:spPr>
          <p:style>
            <a:lnRef idx="1">
              <a:schemeClr val="dk1"/>
            </a:lnRef>
            <a:fillRef idx="0">
              <a:schemeClr val="dk1"/>
            </a:fillRef>
            <a:effectRef idx="0">
              <a:schemeClr val="dk1"/>
            </a:effectRef>
            <a:fontRef idx="minor">
              <a:schemeClr val="tx1"/>
            </a:fontRef>
          </p:style>
        </p:cxnSp>
        <p:cxnSp>
          <p:nvCxnSpPr>
            <p:cNvPr id="96" name="Straight Connector 95">
              <a:extLst>
                <a:ext uri="{FF2B5EF4-FFF2-40B4-BE49-F238E27FC236}">
                  <a16:creationId xmlns:a16="http://schemas.microsoft.com/office/drawing/2014/main" id="{F35CD9B2-BDBF-4A87-9B52-10D31818B859}"/>
                </a:ext>
              </a:extLst>
            </p:cNvPr>
            <p:cNvCxnSpPr>
              <a:cxnSpLocks/>
            </p:cNvCxnSpPr>
            <p:nvPr/>
          </p:nvCxnSpPr>
          <p:spPr>
            <a:xfrm>
              <a:off x="5909362" y="4831690"/>
              <a:ext cx="391656" cy="0"/>
            </a:xfrm>
            <a:prstGeom prst="line">
              <a:avLst/>
            </a:prstGeom>
          </p:spPr>
          <p:style>
            <a:lnRef idx="1">
              <a:schemeClr val="dk1"/>
            </a:lnRef>
            <a:fillRef idx="0">
              <a:schemeClr val="dk1"/>
            </a:fillRef>
            <a:effectRef idx="0">
              <a:schemeClr val="dk1"/>
            </a:effectRef>
            <a:fontRef idx="minor">
              <a:schemeClr val="tx1"/>
            </a:fontRef>
          </p:style>
        </p:cxnSp>
        <p:cxnSp>
          <p:nvCxnSpPr>
            <p:cNvPr id="97" name="Straight Connector 96">
              <a:extLst>
                <a:ext uri="{FF2B5EF4-FFF2-40B4-BE49-F238E27FC236}">
                  <a16:creationId xmlns:a16="http://schemas.microsoft.com/office/drawing/2014/main" id="{5439A1A8-86E8-46FE-B2F0-BAB8198A0E1F}"/>
                </a:ext>
              </a:extLst>
            </p:cNvPr>
            <p:cNvCxnSpPr>
              <a:cxnSpLocks/>
            </p:cNvCxnSpPr>
            <p:nvPr/>
          </p:nvCxnSpPr>
          <p:spPr>
            <a:xfrm>
              <a:off x="4994680" y="4831690"/>
              <a:ext cx="391656" cy="0"/>
            </a:xfrm>
            <a:prstGeom prst="line">
              <a:avLst/>
            </a:prstGeom>
          </p:spPr>
          <p:style>
            <a:lnRef idx="1">
              <a:schemeClr val="dk1"/>
            </a:lnRef>
            <a:fillRef idx="0">
              <a:schemeClr val="dk1"/>
            </a:fillRef>
            <a:effectRef idx="0">
              <a:schemeClr val="dk1"/>
            </a:effectRef>
            <a:fontRef idx="minor">
              <a:schemeClr val="tx1"/>
            </a:fontRef>
          </p:style>
        </p:cxnSp>
      </p:grpSp>
      <p:grpSp>
        <p:nvGrpSpPr>
          <p:cNvPr id="52" name="Group 51">
            <a:extLst>
              <a:ext uri="{FF2B5EF4-FFF2-40B4-BE49-F238E27FC236}">
                <a16:creationId xmlns:a16="http://schemas.microsoft.com/office/drawing/2014/main" id="{A1E10486-9564-461F-9F24-1FA64BF1353B}"/>
              </a:ext>
            </a:extLst>
          </p:cNvPr>
          <p:cNvGrpSpPr/>
          <p:nvPr/>
        </p:nvGrpSpPr>
        <p:grpSpPr>
          <a:xfrm>
            <a:off x="5146548" y="4544978"/>
            <a:ext cx="1306338" cy="302310"/>
            <a:chOff x="4994680" y="4680055"/>
            <a:chExt cx="1306338" cy="302310"/>
          </a:xfrm>
        </p:grpSpPr>
        <p:cxnSp>
          <p:nvCxnSpPr>
            <p:cNvPr id="78" name="Straight Connector 77">
              <a:extLst>
                <a:ext uri="{FF2B5EF4-FFF2-40B4-BE49-F238E27FC236}">
                  <a16:creationId xmlns:a16="http://schemas.microsoft.com/office/drawing/2014/main" id="{C816BC05-6D8B-47E9-A95C-C93436EE9C6A}"/>
                </a:ext>
              </a:extLst>
            </p:cNvPr>
            <p:cNvCxnSpPr>
              <a:cxnSpLocks/>
            </p:cNvCxnSpPr>
            <p:nvPr/>
          </p:nvCxnSpPr>
          <p:spPr>
            <a:xfrm>
              <a:off x="5493496" y="468424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79" name="Straight Connector 78">
              <a:extLst>
                <a:ext uri="{FF2B5EF4-FFF2-40B4-BE49-F238E27FC236}">
                  <a16:creationId xmlns:a16="http://schemas.microsoft.com/office/drawing/2014/main" id="{9F0D9CD1-F07F-452C-8987-6A8D7813DDC2}"/>
                </a:ext>
              </a:extLst>
            </p:cNvPr>
            <p:cNvCxnSpPr>
              <a:cxnSpLocks/>
            </p:cNvCxnSpPr>
            <p:nvPr/>
          </p:nvCxnSpPr>
          <p:spPr>
            <a:xfrm>
              <a:off x="5641595" y="468651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80" name="Straight Connector 79">
              <a:extLst>
                <a:ext uri="{FF2B5EF4-FFF2-40B4-BE49-F238E27FC236}">
                  <a16:creationId xmlns:a16="http://schemas.microsoft.com/office/drawing/2014/main" id="{19AB7BB3-8560-4F20-A8CA-15208EAD92C7}"/>
                </a:ext>
              </a:extLst>
            </p:cNvPr>
            <p:cNvCxnSpPr>
              <a:cxnSpLocks/>
            </p:cNvCxnSpPr>
            <p:nvPr/>
          </p:nvCxnSpPr>
          <p:spPr>
            <a:xfrm flipH="1">
              <a:off x="5417426"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81" name="Straight Connector 80">
              <a:extLst>
                <a:ext uri="{FF2B5EF4-FFF2-40B4-BE49-F238E27FC236}">
                  <a16:creationId xmlns:a16="http://schemas.microsoft.com/office/drawing/2014/main" id="{DACF79DF-3801-4ED6-B422-D2C88F672CF5}"/>
                </a:ext>
              </a:extLst>
            </p:cNvPr>
            <p:cNvCxnSpPr>
              <a:cxnSpLocks/>
            </p:cNvCxnSpPr>
            <p:nvPr/>
          </p:nvCxnSpPr>
          <p:spPr>
            <a:xfrm flipH="1">
              <a:off x="5565525"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82" name="Straight Connector 81">
              <a:extLst>
                <a:ext uri="{FF2B5EF4-FFF2-40B4-BE49-F238E27FC236}">
                  <a16:creationId xmlns:a16="http://schemas.microsoft.com/office/drawing/2014/main" id="{EB6F1B43-D278-485D-9F27-B6143B64C2D1}"/>
                </a:ext>
              </a:extLst>
            </p:cNvPr>
            <p:cNvCxnSpPr>
              <a:cxnSpLocks/>
            </p:cNvCxnSpPr>
            <p:nvPr/>
          </p:nvCxnSpPr>
          <p:spPr>
            <a:xfrm>
              <a:off x="5379333" y="4831690"/>
              <a:ext cx="40160" cy="150675"/>
            </a:xfrm>
            <a:prstGeom prst="line">
              <a:avLst/>
            </a:prstGeom>
          </p:spPr>
          <p:style>
            <a:lnRef idx="1">
              <a:schemeClr val="dk1"/>
            </a:lnRef>
            <a:fillRef idx="0">
              <a:schemeClr val="dk1"/>
            </a:fillRef>
            <a:effectRef idx="0">
              <a:schemeClr val="dk1"/>
            </a:effectRef>
            <a:fontRef idx="minor">
              <a:schemeClr val="tx1"/>
            </a:fontRef>
          </p:style>
        </p:cxnSp>
        <p:cxnSp>
          <p:nvCxnSpPr>
            <p:cNvPr id="83" name="Straight Connector 82">
              <a:extLst>
                <a:ext uri="{FF2B5EF4-FFF2-40B4-BE49-F238E27FC236}">
                  <a16:creationId xmlns:a16="http://schemas.microsoft.com/office/drawing/2014/main" id="{D0384D8D-169C-4DF5-853F-AD1C742DFBC9}"/>
                </a:ext>
              </a:extLst>
            </p:cNvPr>
            <p:cNvCxnSpPr>
              <a:cxnSpLocks/>
            </p:cNvCxnSpPr>
            <p:nvPr/>
          </p:nvCxnSpPr>
          <p:spPr>
            <a:xfrm flipH="1">
              <a:off x="5719341" y="4680055"/>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84" name="Straight Connector 83">
              <a:extLst>
                <a:ext uri="{FF2B5EF4-FFF2-40B4-BE49-F238E27FC236}">
                  <a16:creationId xmlns:a16="http://schemas.microsoft.com/office/drawing/2014/main" id="{432D0D77-4F0F-4CFC-A3E1-CBE21B8D2978}"/>
                </a:ext>
              </a:extLst>
            </p:cNvPr>
            <p:cNvCxnSpPr>
              <a:cxnSpLocks/>
            </p:cNvCxnSpPr>
            <p:nvPr/>
          </p:nvCxnSpPr>
          <p:spPr>
            <a:xfrm>
              <a:off x="5798697" y="468455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85" name="Straight Connector 84">
              <a:extLst>
                <a:ext uri="{FF2B5EF4-FFF2-40B4-BE49-F238E27FC236}">
                  <a16:creationId xmlns:a16="http://schemas.microsoft.com/office/drawing/2014/main" id="{BE65A03D-BA12-49E1-863F-C567869FD99D}"/>
                </a:ext>
              </a:extLst>
            </p:cNvPr>
            <p:cNvCxnSpPr>
              <a:cxnSpLocks/>
            </p:cNvCxnSpPr>
            <p:nvPr/>
          </p:nvCxnSpPr>
          <p:spPr>
            <a:xfrm flipH="1">
              <a:off x="5872474" y="4825227"/>
              <a:ext cx="36888" cy="145173"/>
            </a:xfrm>
            <a:prstGeom prst="line">
              <a:avLst/>
            </a:prstGeom>
          </p:spPr>
          <p:style>
            <a:lnRef idx="1">
              <a:schemeClr val="dk1"/>
            </a:lnRef>
            <a:fillRef idx="0">
              <a:schemeClr val="dk1"/>
            </a:fillRef>
            <a:effectRef idx="0">
              <a:schemeClr val="dk1"/>
            </a:effectRef>
            <a:fontRef idx="minor">
              <a:schemeClr val="tx1"/>
            </a:fontRef>
          </p:style>
        </p:cxnSp>
        <p:cxnSp>
          <p:nvCxnSpPr>
            <p:cNvPr id="86" name="Straight Connector 85">
              <a:extLst>
                <a:ext uri="{FF2B5EF4-FFF2-40B4-BE49-F238E27FC236}">
                  <a16:creationId xmlns:a16="http://schemas.microsoft.com/office/drawing/2014/main" id="{A5A3D6F9-92BE-4EB7-8E36-8AC2EF4E6EF0}"/>
                </a:ext>
              </a:extLst>
            </p:cNvPr>
            <p:cNvCxnSpPr>
              <a:cxnSpLocks/>
            </p:cNvCxnSpPr>
            <p:nvPr/>
          </p:nvCxnSpPr>
          <p:spPr>
            <a:xfrm>
              <a:off x="5909362" y="4831690"/>
              <a:ext cx="391656" cy="0"/>
            </a:xfrm>
            <a:prstGeom prst="line">
              <a:avLst/>
            </a:prstGeom>
          </p:spPr>
          <p:style>
            <a:lnRef idx="1">
              <a:schemeClr val="dk1"/>
            </a:lnRef>
            <a:fillRef idx="0">
              <a:schemeClr val="dk1"/>
            </a:fillRef>
            <a:effectRef idx="0">
              <a:schemeClr val="dk1"/>
            </a:effectRef>
            <a:fontRef idx="minor">
              <a:schemeClr val="tx1"/>
            </a:fontRef>
          </p:style>
        </p:cxnSp>
        <p:cxnSp>
          <p:nvCxnSpPr>
            <p:cNvPr id="87" name="Straight Connector 86">
              <a:extLst>
                <a:ext uri="{FF2B5EF4-FFF2-40B4-BE49-F238E27FC236}">
                  <a16:creationId xmlns:a16="http://schemas.microsoft.com/office/drawing/2014/main" id="{39A0C7F4-BA31-4A7E-BB3D-6E930A4A56BE}"/>
                </a:ext>
              </a:extLst>
            </p:cNvPr>
            <p:cNvCxnSpPr>
              <a:cxnSpLocks/>
            </p:cNvCxnSpPr>
            <p:nvPr/>
          </p:nvCxnSpPr>
          <p:spPr>
            <a:xfrm>
              <a:off x="4994680" y="4831690"/>
              <a:ext cx="391656" cy="0"/>
            </a:xfrm>
            <a:prstGeom prst="line">
              <a:avLst/>
            </a:prstGeom>
            <a:ln w="28575">
              <a:solidFill>
                <a:srgbClr val="3366FF"/>
              </a:solidFill>
            </a:ln>
          </p:spPr>
          <p:style>
            <a:lnRef idx="1">
              <a:schemeClr val="dk1"/>
            </a:lnRef>
            <a:fillRef idx="0">
              <a:schemeClr val="dk1"/>
            </a:fillRef>
            <a:effectRef idx="0">
              <a:schemeClr val="dk1"/>
            </a:effectRef>
            <a:fontRef idx="minor">
              <a:schemeClr val="tx1"/>
            </a:fontRef>
          </p:style>
        </p:cxnSp>
      </p:grpSp>
      <p:sp>
        <p:nvSpPr>
          <p:cNvPr id="53" name="Oval 52">
            <a:extLst>
              <a:ext uri="{FF2B5EF4-FFF2-40B4-BE49-F238E27FC236}">
                <a16:creationId xmlns:a16="http://schemas.microsoft.com/office/drawing/2014/main" id="{24EF1CE5-B354-4E0A-B39E-3E3C9CFE358E}"/>
              </a:ext>
            </a:extLst>
          </p:cNvPr>
          <p:cNvSpPr/>
          <p:nvPr/>
        </p:nvSpPr>
        <p:spPr>
          <a:xfrm>
            <a:off x="6381616" y="4630257"/>
            <a:ext cx="114685" cy="1146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4" name="Group 53">
            <a:extLst>
              <a:ext uri="{FF2B5EF4-FFF2-40B4-BE49-F238E27FC236}">
                <a16:creationId xmlns:a16="http://schemas.microsoft.com/office/drawing/2014/main" id="{137D9566-C366-4F80-A04A-8317D40991D8}"/>
              </a:ext>
            </a:extLst>
          </p:cNvPr>
          <p:cNvGrpSpPr/>
          <p:nvPr/>
        </p:nvGrpSpPr>
        <p:grpSpPr>
          <a:xfrm>
            <a:off x="6498274" y="4528240"/>
            <a:ext cx="1306338" cy="302310"/>
            <a:chOff x="4994680" y="4680055"/>
            <a:chExt cx="1306338" cy="302310"/>
          </a:xfrm>
        </p:grpSpPr>
        <p:cxnSp>
          <p:nvCxnSpPr>
            <p:cNvPr id="68" name="Straight Connector 67">
              <a:extLst>
                <a:ext uri="{FF2B5EF4-FFF2-40B4-BE49-F238E27FC236}">
                  <a16:creationId xmlns:a16="http://schemas.microsoft.com/office/drawing/2014/main" id="{31C8B474-3F8C-4F9B-8A61-8EA29D660909}"/>
                </a:ext>
              </a:extLst>
            </p:cNvPr>
            <p:cNvCxnSpPr>
              <a:cxnSpLocks/>
            </p:cNvCxnSpPr>
            <p:nvPr/>
          </p:nvCxnSpPr>
          <p:spPr>
            <a:xfrm>
              <a:off x="5493496" y="468424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69" name="Straight Connector 68">
              <a:extLst>
                <a:ext uri="{FF2B5EF4-FFF2-40B4-BE49-F238E27FC236}">
                  <a16:creationId xmlns:a16="http://schemas.microsoft.com/office/drawing/2014/main" id="{75594D2C-937F-49C1-93F3-5E3C0A77EDEE}"/>
                </a:ext>
              </a:extLst>
            </p:cNvPr>
            <p:cNvCxnSpPr>
              <a:cxnSpLocks/>
            </p:cNvCxnSpPr>
            <p:nvPr/>
          </p:nvCxnSpPr>
          <p:spPr>
            <a:xfrm>
              <a:off x="5641595" y="468651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70" name="Straight Connector 69">
              <a:extLst>
                <a:ext uri="{FF2B5EF4-FFF2-40B4-BE49-F238E27FC236}">
                  <a16:creationId xmlns:a16="http://schemas.microsoft.com/office/drawing/2014/main" id="{B6936BE9-FA69-473A-99AA-246642A4ABD4}"/>
                </a:ext>
              </a:extLst>
            </p:cNvPr>
            <p:cNvCxnSpPr>
              <a:cxnSpLocks/>
            </p:cNvCxnSpPr>
            <p:nvPr/>
          </p:nvCxnSpPr>
          <p:spPr>
            <a:xfrm flipH="1">
              <a:off x="5417426"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71" name="Straight Connector 70">
              <a:extLst>
                <a:ext uri="{FF2B5EF4-FFF2-40B4-BE49-F238E27FC236}">
                  <a16:creationId xmlns:a16="http://schemas.microsoft.com/office/drawing/2014/main" id="{D1616294-F418-4C69-A7C2-BCA9E370D6B1}"/>
                </a:ext>
              </a:extLst>
            </p:cNvPr>
            <p:cNvCxnSpPr>
              <a:cxnSpLocks/>
            </p:cNvCxnSpPr>
            <p:nvPr/>
          </p:nvCxnSpPr>
          <p:spPr>
            <a:xfrm flipH="1">
              <a:off x="5565525"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72" name="Straight Connector 71">
              <a:extLst>
                <a:ext uri="{FF2B5EF4-FFF2-40B4-BE49-F238E27FC236}">
                  <a16:creationId xmlns:a16="http://schemas.microsoft.com/office/drawing/2014/main" id="{5CDA18D1-6580-4D25-A06D-CAE4EF27CC52}"/>
                </a:ext>
              </a:extLst>
            </p:cNvPr>
            <p:cNvCxnSpPr>
              <a:cxnSpLocks/>
            </p:cNvCxnSpPr>
            <p:nvPr/>
          </p:nvCxnSpPr>
          <p:spPr>
            <a:xfrm>
              <a:off x="5379333" y="4831690"/>
              <a:ext cx="40160" cy="150675"/>
            </a:xfrm>
            <a:prstGeom prst="line">
              <a:avLst/>
            </a:prstGeom>
          </p:spPr>
          <p:style>
            <a:lnRef idx="1">
              <a:schemeClr val="dk1"/>
            </a:lnRef>
            <a:fillRef idx="0">
              <a:schemeClr val="dk1"/>
            </a:fillRef>
            <a:effectRef idx="0">
              <a:schemeClr val="dk1"/>
            </a:effectRef>
            <a:fontRef idx="minor">
              <a:schemeClr val="tx1"/>
            </a:fontRef>
          </p:style>
        </p:cxnSp>
        <p:cxnSp>
          <p:nvCxnSpPr>
            <p:cNvPr id="73" name="Straight Connector 72">
              <a:extLst>
                <a:ext uri="{FF2B5EF4-FFF2-40B4-BE49-F238E27FC236}">
                  <a16:creationId xmlns:a16="http://schemas.microsoft.com/office/drawing/2014/main" id="{2FC7F2A1-1986-4249-A7B1-51B5800FCD24}"/>
                </a:ext>
              </a:extLst>
            </p:cNvPr>
            <p:cNvCxnSpPr>
              <a:cxnSpLocks/>
            </p:cNvCxnSpPr>
            <p:nvPr/>
          </p:nvCxnSpPr>
          <p:spPr>
            <a:xfrm flipH="1">
              <a:off x="5719341" y="4680055"/>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74" name="Straight Connector 73">
              <a:extLst>
                <a:ext uri="{FF2B5EF4-FFF2-40B4-BE49-F238E27FC236}">
                  <a16:creationId xmlns:a16="http://schemas.microsoft.com/office/drawing/2014/main" id="{D79A2421-4F31-47E5-9331-966570D4E29D}"/>
                </a:ext>
              </a:extLst>
            </p:cNvPr>
            <p:cNvCxnSpPr>
              <a:cxnSpLocks/>
            </p:cNvCxnSpPr>
            <p:nvPr/>
          </p:nvCxnSpPr>
          <p:spPr>
            <a:xfrm>
              <a:off x="5798697" y="468455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52F01E43-9E61-4615-BF69-EF6213DC6DEA}"/>
                </a:ext>
              </a:extLst>
            </p:cNvPr>
            <p:cNvCxnSpPr>
              <a:cxnSpLocks/>
            </p:cNvCxnSpPr>
            <p:nvPr/>
          </p:nvCxnSpPr>
          <p:spPr>
            <a:xfrm flipH="1">
              <a:off x="5872474" y="4825227"/>
              <a:ext cx="36888" cy="145173"/>
            </a:xfrm>
            <a:prstGeom prst="line">
              <a:avLst/>
            </a:prstGeom>
          </p:spPr>
          <p:style>
            <a:lnRef idx="1">
              <a:schemeClr val="dk1"/>
            </a:lnRef>
            <a:fillRef idx="0">
              <a:schemeClr val="dk1"/>
            </a:fillRef>
            <a:effectRef idx="0">
              <a:schemeClr val="dk1"/>
            </a:effectRef>
            <a:fontRef idx="minor">
              <a:schemeClr val="tx1"/>
            </a:fontRef>
          </p:style>
        </p:cxnSp>
        <p:cxnSp>
          <p:nvCxnSpPr>
            <p:cNvPr id="76" name="Straight Connector 75">
              <a:extLst>
                <a:ext uri="{FF2B5EF4-FFF2-40B4-BE49-F238E27FC236}">
                  <a16:creationId xmlns:a16="http://schemas.microsoft.com/office/drawing/2014/main" id="{A27D46A0-6647-446F-84AD-9061960F1FF6}"/>
                </a:ext>
              </a:extLst>
            </p:cNvPr>
            <p:cNvCxnSpPr>
              <a:cxnSpLocks/>
            </p:cNvCxnSpPr>
            <p:nvPr/>
          </p:nvCxnSpPr>
          <p:spPr>
            <a:xfrm>
              <a:off x="5909362" y="4831690"/>
              <a:ext cx="391656" cy="0"/>
            </a:xfrm>
            <a:prstGeom prst="line">
              <a:avLst/>
            </a:prstGeom>
          </p:spPr>
          <p:style>
            <a:lnRef idx="1">
              <a:schemeClr val="dk1"/>
            </a:lnRef>
            <a:fillRef idx="0">
              <a:schemeClr val="dk1"/>
            </a:fillRef>
            <a:effectRef idx="0">
              <a:schemeClr val="dk1"/>
            </a:effectRef>
            <a:fontRef idx="minor">
              <a:schemeClr val="tx1"/>
            </a:fontRef>
          </p:style>
        </p:cxnSp>
        <p:cxnSp>
          <p:nvCxnSpPr>
            <p:cNvPr id="77" name="Straight Connector 76">
              <a:extLst>
                <a:ext uri="{FF2B5EF4-FFF2-40B4-BE49-F238E27FC236}">
                  <a16:creationId xmlns:a16="http://schemas.microsoft.com/office/drawing/2014/main" id="{186EC546-4D44-4865-BB43-C7C36C610B14}"/>
                </a:ext>
              </a:extLst>
            </p:cNvPr>
            <p:cNvCxnSpPr>
              <a:cxnSpLocks/>
            </p:cNvCxnSpPr>
            <p:nvPr/>
          </p:nvCxnSpPr>
          <p:spPr>
            <a:xfrm>
              <a:off x="4994680" y="4831690"/>
              <a:ext cx="391656" cy="0"/>
            </a:xfrm>
            <a:prstGeom prst="line">
              <a:avLst/>
            </a:prstGeom>
          </p:spPr>
          <p:style>
            <a:lnRef idx="1">
              <a:schemeClr val="dk1"/>
            </a:lnRef>
            <a:fillRef idx="0">
              <a:schemeClr val="dk1"/>
            </a:fillRef>
            <a:effectRef idx="0">
              <a:schemeClr val="dk1"/>
            </a:effectRef>
            <a:fontRef idx="minor">
              <a:schemeClr val="tx1"/>
            </a:fontRef>
          </p:style>
        </p:cxnSp>
      </p:grpSp>
      <p:grpSp>
        <p:nvGrpSpPr>
          <p:cNvPr id="55" name="Group 54">
            <a:extLst>
              <a:ext uri="{FF2B5EF4-FFF2-40B4-BE49-F238E27FC236}">
                <a16:creationId xmlns:a16="http://schemas.microsoft.com/office/drawing/2014/main" id="{02AB5F84-7001-4C32-8568-CBC0E3E28CCA}"/>
              </a:ext>
            </a:extLst>
          </p:cNvPr>
          <p:cNvGrpSpPr/>
          <p:nvPr/>
        </p:nvGrpSpPr>
        <p:grpSpPr>
          <a:xfrm>
            <a:off x="7858025" y="4519711"/>
            <a:ext cx="1306338" cy="302310"/>
            <a:chOff x="4994680" y="4680055"/>
            <a:chExt cx="1306338" cy="302310"/>
          </a:xfrm>
        </p:grpSpPr>
        <p:cxnSp>
          <p:nvCxnSpPr>
            <p:cNvPr id="58" name="Straight Connector 57">
              <a:extLst>
                <a:ext uri="{FF2B5EF4-FFF2-40B4-BE49-F238E27FC236}">
                  <a16:creationId xmlns:a16="http://schemas.microsoft.com/office/drawing/2014/main" id="{C3B0D247-0FF1-4BA1-B59E-64A14DDBA9F2}"/>
                </a:ext>
              </a:extLst>
            </p:cNvPr>
            <p:cNvCxnSpPr>
              <a:cxnSpLocks/>
            </p:cNvCxnSpPr>
            <p:nvPr/>
          </p:nvCxnSpPr>
          <p:spPr>
            <a:xfrm>
              <a:off x="5493496" y="468424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59" name="Straight Connector 58">
              <a:extLst>
                <a:ext uri="{FF2B5EF4-FFF2-40B4-BE49-F238E27FC236}">
                  <a16:creationId xmlns:a16="http://schemas.microsoft.com/office/drawing/2014/main" id="{CC2AC1E6-A26C-442F-B4AE-A65F2669A859}"/>
                </a:ext>
              </a:extLst>
            </p:cNvPr>
            <p:cNvCxnSpPr>
              <a:cxnSpLocks/>
            </p:cNvCxnSpPr>
            <p:nvPr/>
          </p:nvCxnSpPr>
          <p:spPr>
            <a:xfrm>
              <a:off x="5641595" y="468651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60" name="Straight Connector 59">
              <a:extLst>
                <a:ext uri="{FF2B5EF4-FFF2-40B4-BE49-F238E27FC236}">
                  <a16:creationId xmlns:a16="http://schemas.microsoft.com/office/drawing/2014/main" id="{733053FD-E31F-4FC0-9FE1-AF6D42C55EE5}"/>
                </a:ext>
              </a:extLst>
            </p:cNvPr>
            <p:cNvCxnSpPr>
              <a:cxnSpLocks/>
            </p:cNvCxnSpPr>
            <p:nvPr/>
          </p:nvCxnSpPr>
          <p:spPr>
            <a:xfrm flipH="1">
              <a:off x="5417426"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61" name="Straight Connector 60">
              <a:extLst>
                <a:ext uri="{FF2B5EF4-FFF2-40B4-BE49-F238E27FC236}">
                  <a16:creationId xmlns:a16="http://schemas.microsoft.com/office/drawing/2014/main" id="{23C95ECF-E8B6-4D40-993C-71887EADAF0B}"/>
                </a:ext>
              </a:extLst>
            </p:cNvPr>
            <p:cNvCxnSpPr>
              <a:cxnSpLocks/>
            </p:cNvCxnSpPr>
            <p:nvPr/>
          </p:nvCxnSpPr>
          <p:spPr>
            <a:xfrm flipH="1">
              <a:off x="5565525"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62" name="Straight Connector 61">
              <a:extLst>
                <a:ext uri="{FF2B5EF4-FFF2-40B4-BE49-F238E27FC236}">
                  <a16:creationId xmlns:a16="http://schemas.microsoft.com/office/drawing/2014/main" id="{D752B356-FB92-44A7-82DE-A3D803E6CD26}"/>
                </a:ext>
              </a:extLst>
            </p:cNvPr>
            <p:cNvCxnSpPr>
              <a:cxnSpLocks/>
            </p:cNvCxnSpPr>
            <p:nvPr/>
          </p:nvCxnSpPr>
          <p:spPr>
            <a:xfrm>
              <a:off x="5379333" y="4831690"/>
              <a:ext cx="40160" cy="150675"/>
            </a:xfrm>
            <a:prstGeom prst="line">
              <a:avLst/>
            </a:prstGeom>
          </p:spPr>
          <p:style>
            <a:lnRef idx="1">
              <a:schemeClr val="dk1"/>
            </a:lnRef>
            <a:fillRef idx="0">
              <a:schemeClr val="dk1"/>
            </a:fillRef>
            <a:effectRef idx="0">
              <a:schemeClr val="dk1"/>
            </a:effectRef>
            <a:fontRef idx="minor">
              <a:schemeClr val="tx1"/>
            </a:fontRef>
          </p:style>
        </p:cxnSp>
        <p:cxnSp>
          <p:nvCxnSpPr>
            <p:cNvPr id="63" name="Straight Connector 62">
              <a:extLst>
                <a:ext uri="{FF2B5EF4-FFF2-40B4-BE49-F238E27FC236}">
                  <a16:creationId xmlns:a16="http://schemas.microsoft.com/office/drawing/2014/main" id="{3DF36F93-89A8-49A1-BE46-870509422585}"/>
                </a:ext>
              </a:extLst>
            </p:cNvPr>
            <p:cNvCxnSpPr>
              <a:cxnSpLocks/>
            </p:cNvCxnSpPr>
            <p:nvPr/>
          </p:nvCxnSpPr>
          <p:spPr>
            <a:xfrm flipH="1">
              <a:off x="5719341" y="4680055"/>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64" name="Straight Connector 63">
              <a:extLst>
                <a:ext uri="{FF2B5EF4-FFF2-40B4-BE49-F238E27FC236}">
                  <a16:creationId xmlns:a16="http://schemas.microsoft.com/office/drawing/2014/main" id="{A6E5416A-118D-43ED-9C43-9F7D274311AC}"/>
                </a:ext>
              </a:extLst>
            </p:cNvPr>
            <p:cNvCxnSpPr>
              <a:cxnSpLocks/>
            </p:cNvCxnSpPr>
            <p:nvPr/>
          </p:nvCxnSpPr>
          <p:spPr>
            <a:xfrm>
              <a:off x="5798697" y="468455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65" name="Straight Connector 64">
              <a:extLst>
                <a:ext uri="{FF2B5EF4-FFF2-40B4-BE49-F238E27FC236}">
                  <a16:creationId xmlns:a16="http://schemas.microsoft.com/office/drawing/2014/main" id="{AA7F10FC-AF32-49B8-B601-4E79782313A4}"/>
                </a:ext>
              </a:extLst>
            </p:cNvPr>
            <p:cNvCxnSpPr>
              <a:cxnSpLocks/>
            </p:cNvCxnSpPr>
            <p:nvPr/>
          </p:nvCxnSpPr>
          <p:spPr>
            <a:xfrm flipH="1">
              <a:off x="5872474" y="4825227"/>
              <a:ext cx="36888" cy="145173"/>
            </a:xfrm>
            <a:prstGeom prst="line">
              <a:avLst/>
            </a:prstGeom>
          </p:spPr>
          <p:style>
            <a:lnRef idx="1">
              <a:schemeClr val="dk1"/>
            </a:lnRef>
            <a:fillRef idx="0">
              <a:schemeClr val="dk1"/>
            </a:fillRef>
            <a:effectRef idx="0">
              <a:schemeClr val="dk1"/>
            </a:effectRef>
            <a:fontRef idx="minor">
              <a:schemeClr val="tx1"/>
            </a:fontRef>
          </p:style>
        </p:cxnSp>
        <p:cxnSp>
          <p:nvCxnSpPr>
            <p:cNvPr id="66" name="Straight Connector 65">
              <a:extLst>
                <a:ext uri="{FF2B5EF4-FFF2-40B4-BE49-F238E27FC236}">
                  <a16:creationId xmlns:a16="http://schemas.microsoft.com/office/drawing/2014/main" id="{681A36C8-38EA-43DD-9C40-C5E94234B1ED}"/>
                </a:ext>
              </a:extLst>
            </p:cNvPr>
            <p:cNvCxnSpPr>
              <a:cxnSpLocks/>
            </p:cNvCxnSpPr>
            <p:nvPr/>
          </p:nvCxnSpPr>
          <p:spPr>
            <a:xfrm>
              <a:off x="5909362" y="4831690"/>
              <a:ext cx="391656" cy="0"/>
            </a:xfrm>
            <a:prstGeom prst="line">
              <a:avLst/>
            </a:prstGeom>
          </p:spPr>
          <p:style>
            <a:lnRef idx="1">
              <a:schemeClr val="dk1"/>
            </a:lnRef>
            <a:fillRef idx="0">
              <a:schemeClr val="dk1"/>
            </a:fillRef>
            <a:effectRef idx="0">
              <a:schemeClr val="dk1"/>
            </a:effectRef>
            <a:fontRef idx="minor">
              <a:schemeClr val="tx1"/>
            </a:fontRef>
          </p:style>
        </p:cxnSp>
        <p:cxnSp>
          <p:nvCxnSpPr>
            <p:cNvPr id="67" name="Straight Connector 66">
              <a:extLst>
                <a:ext uri="{FF2B5EF4-FFF2-40B4-BE49-F238E27FC236}">
                  <a16:creationId xmlns:a16="http://schemas.microsoft.com/office/drawing/2014/main" id="{A08241A8-FD3F-4EEC-BD57-656857F3A23C}"/>
                </a:ext>
              </a:extLst>
            </p:cNvPr>
            <p:cNvCxnSpPr>
              <a:cxnSpLocks/>
            </p:cNvCxnSpPr>
            <p:nvPr/>
          </p:nvCxnSpPr>
          <p:spPr>
            <a:xfrm>
              <a:off x="4994680" y="4831690"/>
              <a:ext cx="391656" cy="0"/>
            </a:xfrm>
            <a:prstGeom prst="line">
              <a:avLst/>
            </a:prstGeom>
          </p:spPr>
          <p:style>
            <a:lnRef idx="1">
              <a:schemeClr val="dk1"/>
            </a:lnRef>
            <a:fillRef idx="0">
              <a:schemeClr val="dk1"/>
            </a:fillRef>
            <a:effectRef idx="0">
              <a:schemeClr val="dk1"/>
            </a:effectRef>
            <a:fontRef idx="minor">
              <a:schemeClr val="tx1"/>
            </a:fontRef>
          </p:style>
        </p:cxnSp>
      </p:grpSp>
      <p:sp>
        <p:nvSpPr>
          <p:cNvPr id="57" name="Oval 56">
            <a:extLst>
              <a:ext uri="{FF2B5EF4-FFF2-40B4-BE49-F238E27FC236}">
                <a16:creationId xmlns:a16="http://schemas.microsoft.com/office/drawing/2014/main" id="{9DEFE675-35FA-47D6-82A4-9914AA0D20AA}"/>
              </a:ext>
            </a:extLst>
          </p:cNvPr>
          <p:cNvSpPr/>
          <p:nvPr/>
        </p:nvSpPr>
        <p:spPr>
          <a:xfrm>
            <a:off x="7743340" y="4610886"/>
            <a:ext cx="114685" cy="1146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1DF9E727-B959-4619-8DBD-9E07543AB677}"/>
              </a:ext>
            </a:extLst>
          </p:cNvPr>
          <p:cNvSpPr/>
          <p:nvPr/>
        </p:nvSpPr>
        <p:spPr>
          <a:xfrm>
            <a:off x="838170" y="4124325"/>
            <a:ext cx="123855" cy="1095375"/>
          </a:xfrm>
          <a:custGeom>
            <a:avLst/>
            <a:gdLst>
              <a:gd name="connsiteX0" fmla="*/ 104805 w 123855"/>
              <a:gd name="connsiteY0" fmla="*/ 0 h 1095375"/>
              <a:gd name="connsiteX1" fmla="*/ 38130 w 123855"/>
              <a:gd name="connsiteY1" fmla="*/ 85725 h 1095375"/>
              <a:gd name="connsiteX2" fmla="*/ 28605 w 123855"/>
              <a:gd name="connsiteY2" fmla="*/ 123825 h 1095375"/>
              <a:gd name="connsiteX3" fmla="*/ 9555 w 123855"/>
              <a:gd name="connsiteY3" fmla="*/ 161925 h 1095375"/>
              <a:gd name="connsiteX4" fmla="*/ 9555 w 123855"/>
              <a:gd name="connsiteY4" fmla="*/ 295275 h 1095375"/>
              <a:gd name="connsiteX5" fmla="*/ 19080 w 123855"/>
              <a:gd name="connsiteY5" fmla="*/ 561975 h 1095375"/>
              <a:gd name="connsiteX6" fmla="*/ 28605 w 123855"/>
              <a:gd name="connsiteY6" fmla="*/ 590550 h 1095375"/>
              <a:gd name="connsiteX7" fmla="*/ 38130 w 123855"/>
              <a:gd name="connsiteY7" fmla="*/ 638175 h 1095375"/>
              <a:gd name="connsiteX8" fmla="*/ 57180 w 123855"/>
              <a:gd name="connsiteY8" fmla="*/ 695325 h 1095375"/>
              <a:gd name="connsiteX9" fmla="*/ 66705 w 123855"/>
              <a:gd name="connsiteY9" fmla="*/ 733425 h 1095375"/>
              <a:gd name="connsiteX10" fmla="*/ 66705 w 123855"/>
              <a:gd name="connsiteY10" fmla="*/ 990600 h 1095375"/>
              <a:gd name="connsiteX11" fmla="*/ 85755 w 123855"/>
              <a:gd name="connsiteY11" fmla="*/ 1047750 h 1095375"/>
              <a:gd name="connsiteX12" fmla="*/ 123855 w 123855"/>
              <a:gd name="connsiteY12" fmla="*/ 1095375 h 1095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3855" h="1095375">
                <a:moveTo>
                  <a:pt x="104805" y="0"/>
                </a:moveTo>
                <a:cubicBezTo>
                  <a:pt x="102103" y="3243"/>
                  <a:pt x="46814" y="65463"/>
                  <a:pt x="38130" y="85725"/>
                </a:cubicBezTo>
                <a:cubicBezTo>
                  <a:pt x="32973" y="97757"/>
                  <a:pt x="33202" y="111568"/>
                  <a:pt x="28605" y="123825"/>
                </a:cubicBezTo>
                <a:cubicBezTo>
                  <a:pt x="23619" y="137120"/>
                  <a:pt x="15905" y="149225"/>
                  <a:pt x="9555" y="161925"/>
                </a:cubicBezTo>
                <a:cubicBezTo>
                  <a:pt x="-7926" y="266809"/>
                  <a:pt x="2601" y="170110"/>
                  <a:pt x="9555" y="295275"/>
                </a:cubicBezTo>
                <a:cubicBezTo>
                  <a:pt x="14489" y="384095"/>
                  <a:pt x="13353" y="473203"/>
                  <a:pt x="19080" y="561975"/>
                </a:cubicBezTo>
                <a:cubicBezTo>
                  <a:pt x="19726" y="571994"/>
                  <a:pt x="26170" y="580810"/>
                  <a:pt x="28605" y="590550"/>
                </a:cubicBezTo>
                <a:cubicBezTo>
                  <a:pt x="32532" y="606256"/>
                  <a:pt x="33870" y="622556"/>
                  <a:pt x="38130" y="638175"/>
                </a:cubicBezTo>
                <a:cubicBezTo>
                  <a:pt x="43414" y="657548"/>
                  <a:pt x="52310" y="675844"/>
                  <a:pt x="57180" y="695325"/>
                </a:cubicBezTo>
                <a:lnTo>
                  <a:pt x="66705" y="733425"/>
                </a:lnTo>
                <a:cubicBezTo>
                  <a:pt x="58799" y="844113"/>
                  <a:pt x="49519" y="881753"/>
                  <a:pt x="66705" y="990600"/>
                </a:cubicBezTo>
                <a:cubicBezTo>
                  <a:pt x="69837" y="1010435"/>
                  <a:pt x="74616" y="1031042"/>
                  <a:pt x="85755" y="1047750"/>
                </a:cubicBezTo>
                <a:cubicBezTo>
                  <a:pt x="109786" y="1083797"/>
                  <a:pt x="96710" y="1068230"/>
                  <a:pt x="123855" y="1095375"/>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a:extLst>
              <a:ext uri="{FF2B5EF4-FFF2-40B4-BE49-F238E27FC236}">
                <a16:creationId xmlns:a16="http://schemas.microsoft.com/office/drawing/2014/main" id="{5A860B64-640C-4516-A931-52AC8DBEFA39}"/>
              </a:ext>
            </a:extLst>
          </p:cNvPr>
          <p:cNvCxnSpPr/>
          <p:nvPr/>
        </p:nvCxnSpPr>
        <p:spPr>
          <a:xfrm>
            <a:off x="954361" y="4077530"/>
            <a:ext cx="0" cy="1196502"/>
          </a:xfrm>
          <a:prstGeom prst="line">
            <a:avLst/>
          </a:prstGeom>
        </p:spPr>
        <p:style>
          <a:lnRef idx="1">
            <a:schemeClr val="dk1"/>
          </a:lnRef>
          <a:fillRef idx="0">
            <a:schemeClr val="dk1"/>
          </a:fillRef>
          <a:effectRef idx="0">
            <a:schemeClr val="dk1"/>
          </a:effectRef>
          <a:fontRef idx="minor">
            <a:schemeClr val="tx1"/>
          </a:fontRef>
        </p:style>
      </p:cxnSp>
      <p:sp>
        <p:nvSpPr>
          <p:cNvPr id="118" name="Freeform: Shape 117">
            <a:extLst>
              <a:ext uri="{FF2B5EF4-FFF2-40B4-BE49-F238E27FC236}">
                <a16:creationId xmlns:a16="http://schemas.microsoft.com/office/drawing/2014/main" id="{3DB5158B-88D2-4B92-B452-22645E796343}"/>
              </a:ext>
            </a:extLst>
          </p:cNvPr>
          <p:cNvSpPr/>
          <p:nvPr/>
        </p:nvSpPr>
        <p:spPr>
          <a:xfrm>
            <a:off x="9172575" y="4086225"/>
            <a:ext cx="123825" cy="1095375"/>
          </a:xfrm>
          <a:custGeom>
            <a:avLst/>
            <a:gdLst>
              <a:gd name="connsiteX0" fmla="*/ 0 w 123825"/>
              <a:gd name="connsiteY0" fmla="*/ 0 h 1095375"/>
              <a:gd name="connsiteX1" fmla="*/ 19050 w 123825"/>
              <a:gd name="connsiteY1" fmla="*/ 123825 h 1095375"/>
              <a:gd name="connsiteX2" fmla="*/ 38100 w 123825"/>
              <a:gd name="connsiteY2" fmla="*/ 161925 h 1095375"/>
              <a:gd name="connsiteX3" fmla="*/ 76200 w 123825"/>
              <a:gd name="connsiteY3" fmla="*/ 228600 h 1095375"/>
              <a:gd name="connsiteX4" fmla="*/ 114300 w 123825"/>
              <a:gd name="connsiteY4" fmla="*/ 304800 h 1095375"/>
              <a:gd name="connsiteX5" fmla="*/ 123825 w 123825"/>
              <a:gd name="connsiteY5" fmla="*/ 371475 h 1095375"/>
              <a:gd name="connsiteX6" fmla="*/ 114300 w 123825"/>
              <a:gd name="connsiteY6" fmla="*/ 676275 h 1095375"/>
              <a:gd name="connsiteX7" fmla="*/ 104775 w 123825"/>
              <a:gd name="connsiteY7" fmla="*/ 714375 h 1095375"/>
              <a:gd name="connsiteX8" fmla="*/ 95250 w 123825"/>
              <a:gd name="connsiteY8" fmla="*/ 771525 h 1095375"/>
              <a:gd name="connsiteX9" fmla="*/ 85725 w 123825"/>
              <a:gd name="connsiteY9" fmla="*/ 885825 h 1095375"/>
              <a:gd name="connsiteX10" fmla="*/ 66675 w 123825"/>
              <a:gd name="connsiteY10" fmla="*/ 942975 h 1095375"/>
              <a:gd name="connsiteX11" fmla="*/ 57150 w 123825"/>
              <a:gd name="connsiteY11" fmla="*/ 990600 h 1095375"/>
              <a:gd name="connsiteX12" fmla="*/ 28575 w 123825"/>
              <a:gd name="connsiteY12" fmla="*/ 1019175 h 1095375"/>
              <a:gd name="connsiteX13" fmla="*/ 0 w 123825"/>
              <a:gd name="connsiteY13" fmla="*/ 1095375 h 1095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095375">
                <a:moveTo>
                  <a:pt x="0" y="0"/>
                </a:moveTo>
                <a:cubicBezTo>
                  <a:pt x="3342" y="30082"/>
                  <a:pt x="6025" y="89092"/>
                  <a:pt x="19050" y="123825"/>
                </a:cubicBezTo>
                <a:cubicBezTo>
                  <a:pt x="24036" y="137120"/>
                  <a:pt x="31055" y="149597"/>
                  <a:pt x="38100" y="161925"/>
                </a:cubicBezTo>
                <a:cubicBezTo>
                  <a:pt x="58198" y="197097"/>
                  <a:pt x="60500" y="186733"/>
                  <a:pt x="76200" y="228600"/>
                </a:cubicBezTo>
                <a:cubicBezTo>
                  <a:pt x="102951" y="299935"/>
                  <a:pt x="61651" y="234601"/>
                  <a:pt x="114300" y="304800"/>
                </a:cubicBezTo>
                <a:cubicBezTo>
                  <a:pt x="117475" y="327025"/>
                  <a:pt x="123825" y="349024"/>
                  <a:pt x="123825" y="371475"/>
                </a:cubicBezTo>
                <a:cubicBezTo>
                  <a:pt x="123825" y="473125"/>
                  <a:pt x="119939" y="574782"/>
                  <a:pt x="114300" y="676275"/>
                </a:cubicBezTo>
                <a:cubicBezTo>
                  <a:pt x="113574" y="689346"/>
                  <a:pt x="107342" y="701538"/>
                  <a:pt x="104775" y="714375"/>
                </a:cubicBezTo>
                <a:cubicBezTo>
                  <a:pt x="100987" y="733313"/>
                  <a:pt x="97383" y="752330"/>
                  <a:pt x="95250" y="771525"/>
                </a:cubicBezTo>
                <a:cubicBezTo>
                  <a:pt x="91028" y="809523"/>
                  <a:pt x="92010" y="848113"/>
                  <a:pt x="85725" y="885825"/>
                </a:cubicBezTo>
                <a:cubicBezTo>
                  <a:pt x="82424" y="905632"/>
                  <a:pt x="71959" y="923602"/>
                  <a:pt x="66675" y="942975"/>
                </a:cubicBezTo>
                <a:cubicBezTo>
                  <a:pt x="62415" y="958594"/>
                  <a:pt x="64390" y="976120"/>
                  <a:pt x="57150" y="990600"/>
                </a:cubicBezTo>
                <a:cubicBezTo>
                  <a:pt x="51126" y="1002648"/>
                  <a:pt x="38100" y="1009650"/>
                  <a:pt x="28575" y="1019175"/>
                </a:cubicBezTo>
                <a:cubicBezTo>
                  <a:pt x="7280" y="1083060"/>
                  <a:pt x="18505" y="1058364"/>
                  <a:pt x="0" y="1095375"/>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TextBox 118">
            <a:extLst>
              <a:ext uri="{FF2B5EF4-FFF2-40B4-BE49-F238E27FC236}">
                <a16:creationId xmlns:a16="http://schemas.microsoft.com/office/drawing/2014/main" id="{611F991C-05FA-4A58-B1DF-6CB11C4CE59F}"/>
              </a:ext>
            </a:extLst>
          </p:cNvPr>
          <p:cNvSpPr txBox="1"/>
          <p:nvPr/>
        </p:nvSpPr>
        <p:spPr>
          <a:xfrm>
            <a:off x="715774" y="3675799"/>
            <a:ext cx="638636" cy="369332"/>
          </a:xfrm>
          <a:prstGeom prst="rect">
            <a:avLst/>
          </a:prstGeom>
          <a:noFill/>
        </p:spPr>
        <p:txBody>
          <a:bodyPr wrap="none" rtlCol="0">
            <a:spAutoFit/>
          </a:bodyPr>
          <a:lstStyle/>
          <a:p>
            <a:r>
              <a:rPr lang="en-US" dirty="0"/>
              <a:t>fixed</a:t>
            </a:r>
          </a:p>
        </p:txBody>
      </p:sp>
      <p:sp>
        <p:nvSpPr>
          <p:cNvPr id="120" name="TextBox 119">
            <a:extLst>
              <a:ext uri="{FF2B5EF4-FFF2-40B4-BE49-F238E27FC236}">
                <a16:creationId xmlns:a16="http://schemas.microsoft.com/office/drawing/2014/main" id="{BF5F61EA-48AA-4704-9102-92A689F68CC2}"/>
              </a:ext>
            </a:extLst>
          </p:cNvPr>
          <p:cNvSpPr txBox="1"/>
          <p:nvPr/>
        </p:nvSpPr>
        <p:spPr>
          <a:xfrm>
            <a:off x="8845045" y="3620444"/>
            <a:ext cx="638636" cy="369332"/>
          </a:xfrm>
          <a:prstGeom prst="rect">
            <a:avLst/>
          </a:prstGeom>
          <a:noFill/>
        </p:spPr>
        <p:txBody>
          <a:bodyPr wrap="none" rtlCol="0">
            <a:spAutoFit/>
          </a:bodyPr>
          <a:lstStyle/>
          <a:p>
            <a:r>
              <a:rPr lang="en-US" dirty="0"/>
              <a:t>fixed</a:t>
            </a:r>
          </a:p>
        </p:txBody>
      </p:sp>
      <p:sp>
        <p:nvSpPr>
          <p:cNvPr id="121" name="TextBox 120">
            <a:extLst>
              <a:ext uri="{FF2B5EF4-FFF2-40B4-BE49-F238E27FC236}">
                <a16:creationId xmlns:a16="http://schemas.microsoft.com/office/drawing/2014/main" id="{53C80579-5E15-4AC4-B414-CC28F97A33D3}"/>
              </a:ext>
            </a:extLst>
          </p:cNvPr>
          <p:cNvSpPr txBox="1"/>
          <p:nvPr/>
        </p:nvSpPr>
        <p:spPr>
          <a:xfrm flipH="1">
            <a:off x="977382" y="5850256"/>
            <a:ext cx="8319015" cy="923330"/>
          </a:xfrm>
          <a:prstGeom prst="rect">
            <a:avLst/>
          </a:prstGeom>
          <a:noFill/>
        </p:spPr>
        <p:txBody>
          <a:bodyPr wrap="square" rtlCol="0">
            <a:spAutoFit/>
          </a:bodyPr>
          <a:lstStyle/>
          <a:p>
            <a:r>
              <a:rPr lang="en-US" dirty="0"/>
              <a:t>The elements here will be the individual springs. Note that this system is statically indeterminate (why?) so we cannot find the forces in the springs by equilibrium alone even though it is very simple. </a:t>
            </a:r>
          </a:p>
        </p:txBody>
      </p:sp>
      <p:graphicFrame>
        <p:nvGraphicFramePr>
          <p:cNvPr id="122" name="Object 121">
            <a:extLst>
              <a:ext uri="{FF2B5EF4-FFF2-40B4-BE49-F238E27FC236}">
                <a16:creationId xmlns:a16="http://schemas.microsoft.com/office/drawing/2014/main" id="{BA2D99EE-F9D9-4A18-AFC6-4181269CB3BE}"/>
              </a:ext>
            </a:extLst>
          </p:cNvPr>
          <p:cNvGraphicFramePr>
            <a:graphicFrameLocks noChangeAspect="1"/>
          </p:cNvGraphicFramePr>
          <p:nvPr>
            <p:extLst>
              <p:ext uri="{D42A27DB-BD31-4B8C-83A1-F6EECF244321}">
                <p14:modId xmlns:p14="http://schemas.microsoft.com/office/powerpoint/2010/main" val="3198292143"/>
              </p:ext>
            </p:extLst>
          </p:nvPr>
        </p:nvGraphicFramePr>
        <p:xfrm>
          <a:off x="1519733" y="4982496"/>
          <a:ext cx="231773" cy="347660"/>
        </p:xfrm>
        <a:graphic>
          <a:graphicData uri="http://schemas.openxmlformats.org/presentationml/2006/ole">
            <mc:AlternateContent xmlns:mc="http://schemas.openxmlformats.org/markup-compatibility/2006">
              <mc:Choice xmlns:v="urn:schemas-microsoft-com:vml" Requires="v">
                <p:oleObj name="Equation" r:id="rId3" imgW="152280" imgH="228600" progId="Equation.DSMT4">
                  <p:embed/>
                </p:oleObj>
              </mc:Choice>
              <mc:Fallback>
                <p:oleObj name="Equation" r:id="rId3" imgW="152280" imgH="228600" progId="Equation.DSMT4">
                  <p:embed/>
                  <p:pic>
                    <p:nvPicPr>
                      <p:cNvPr id="0" name=""/>
                      <p:cNvPicPr/>
                      <p:nvPr/>
                    </p:nvPicPr>
                    <p:blipFill>
                      <a:blip r:embed="rId4"/>
                      <a:stretch>
                        <a:fillRect/>
                      </a:stretch>
                    </p:blipFill>
                    <p:spPr>
                      <a:xfrm>
                        <a:off x="1519733" y="4982496"/>
                        <a:ext cx="231773" cy="347660"/>
                      </a:xfrm>
                      <a:prstGeom prst="rect">
                        <a:avLst/>
                      </a:prstGeom>
                    </p:spPr>
                  </p:pic>
                </p:oleObj>
              </mc:Fallback>
            </mc:AlternateContent>
          </a:graphicData>
        </a:graphic>
      </p:graphicFrame>
      <p:graphicFrame>
        <p:nvGraphicFramePr>
          <p:cNvPr id="123" name="Object 122">
            <a:extLst>
              <a:ext uri="{FF2B5EF4-FFF2-40B4-BE49-F238E27FC236}">
                <a16:creationId xmlns:a16="http://schemas.microsoft.com/office/drawing/2014/main" id="{557C918E-6862-4C43-A9FA-17C48A387FD6}"/>
              </a:ext>
            </a:extLst>
          </p:cNvPr>
          <p:cNvGraphicFramePr>
            <a:graphicFrameLocks noChangeAspect="1"/>
          </p:cNvGraphicFramePr>
          <p:nvPr>
            <p:extLst>
              <p:ext uri="{D42A27DB-BD31-4B8C-83A1-F6EECF244321}">
                <p14:modId xmlns:p14="http://schemas.microsoft.com/office/powerpoint/2010/main" val="468939243"/>
              </p:ext>
            </p:extLst>
          </p:nvPr>
        </p:nvGraphicFramePr>
        <p:xfrm>
          <a:off x="2938463" y="5019675"/>
          <a:ext cx="257175" cy="355600"/>
        </p:xfrm>
        <a:graphic>
          <a:graphicData uri="http://schemas.openxmlformats.org/presentationml/2006/ole">
            <mc:AlternateContent xmlns:mc="http://schemas.openxmlformats.org/markup-compatibility/2006">
              <mc:Choice xmlns:v="urn:schemas-microsoft-com:vml" Requires="v">
                <p:oleObj name="Equation" r:id="rId5" imgW="164880" imgH="228600" progId="Equation.DSMT4">
                  <p:embed/>
                </p:oleObj>
              </mc:Choice>
              <mc:Fallback>
                <p:oleObj name="Equation" r:id="rId5" imgW="164880" imgH="228600" progId="Equation.DSMT4">
                  <p:embed/>
                  <p:pic>
                    <p:nvPicPr>
                      <p:cNvPr id="0" name=""/>
                      <p:cNvPicPr/>
                      <p:nvPr/>
                    </p:nvPicPr>
                    <p:blipFill>
                      <a:blip r:embed="rId6"/>
                      <a:stretch>
                        <a:fillRect/>
                      </a:stretch>
                    </p:blipFill>
                    <p:spPr>
                      <a:xfrm>
                        <a:off x="2938463" y="5019675"/>
                        <a:ext cx="257175" cy="355600"/>
                      </a:xfrm>
                      <a:prstGeom prst="rect">
                        <a:avLst/>
                      </a:prstGeom>
                    </p:spPr>
                  </p:pic>
                </p:oleObj>
              </mc:Fallback>
            </mc:AlternateContent>
          </a:graphicData>
        </a:graphic>
      </p:graphicFrame>
      <p:graphicFrame>
        <p:nvGraphicFramePr>
          <p:cNvPr id="124" name="Object 123">
            <a:extLst>
              <a:ext uri="{FF2B5EF4-FFF2-40B4-BE49-F238E27FC236}">
                <a16:creationId xmlns:a16="http://schemas.microsoft.com/office/drawing/2014/main" id="{36D394E2-DC80-48DC-8F5E-EE22415A52C4}"/>
              </a:ext>
            </a:extLst>
          </p:cNvPr>
          <p:cNvGraphicFramePr>
            <a:graphicFrameLocks noChangeAspect="1"/>
          </p:cNvGraphicFramePr>
          <p:nvPr>
            <p:extLst>
              <p:ext uri="{D42A27DB-BD31-4B8C-83A1-F6EECF244321}">
                <p14:modId xmlns:p14="http://schemas.microsoft.com/office/powerpoint/2010/main" val="1159957345"/>
              </p:ext>
            </p:extLst>
          </p:nvPr>
        </p:nvGraphicFramePr>
        <p:xfrm>
          <a:off x="4402750" y="5035034"/>
          <a:ext cx="266739" cy="369331"/>
        </p:xfrm>
        <a:graphic>
          <a:graphicData uri="http://schemas.openxmlformats.org/presentationml/2006/ole">
            <mc:AlternateContent xmlns:mc="http://schemas.openxmlformats.org/markup-compatibility/2006">
              <mc:Choice xmlns:v="urn:schemas-microsoft-com:vml" Requires="v">
                <p:oleObj name="Equation" r:id="rId7" imgW="164880" imgH="228600" progId="Equation.DSMT4">
                  <p:embed/>
                </p:oleObj>
              </mc:Choice>
              <mc:Fallback>
                <p:oleObj name="Equation" r:id="rId7" imgW="164880" imgH="228600" progId="Equation.DSMT4">
                  <p:embed/>
                  <p:pic>
                    <p:nvPicPr>
                      <p:cNvPr id="0" name=""/>
                      <p:cNvPicPr/>
                      <p:nvPr/>
                    </p:nvPicPr>
                    <p:blipFill>
                      <a:blip r:embed="rId8"/>
                      <a:stretch>
                        <a:fillRect/>
                      </a:stretch>
                    </p:blipFill>
                    <p:spPr>
                      <a:xfrm>
                        <a:off x="4402750" y="5035034"/>
                        <a:ext cx="266739" cy="369331"/>
                      </a:xfrm>
                      <a:prstGeom prst="rect">
                        <a:avLst/>
                      </a:prstGeom>
                    </p:spPr>
                  </p:pic>
                </p:oleObj>
              </mc:Fallback>
            </mc:AlternateContent>
          </a:graphicData>
        </a:graphic>
      </p:graphicFrame>
      <p:graphicFrame>
        <p:nvGraphicFramePr>
          <p:cNvPr id="125" name="Object 124">
            <a:extLst>
              <a:ext uri="{FF2B5EF4-FFF2-40B4-BE49-F238E27FC236}">
                <a16:creationId xmlns:a16="http://schemas.microsoft.com/office/drawing/2014/main" id="{11B8D997-9A1F-4D22-A6C8-C3F0DE6009DA}"/>
              </a:ext>
            </a:extLst>
          </p:cNvPr>
          <p:cNvGraphicFramePr>
            <a:graphicFrameLocks noChangeAspect="1"/>
          </p:cNvGraphicFramePr>
          <p:nvPr>
            <p:extLst>
              <p:ext uri="{D42A27DB-BD31-4B8C-83A1-F6EECF244321}">
                <p14:modId xmlns:p14="http://schemas.microsoft.com/office/powerpoint/2010/main" val="2002013267"/>
              </p:ext>
            </p:extLst>
          </p:nvPr>
        </p:nvGraphicFramePr>
        <p:xfrm>
          <a:off x="5757603" y="5019007"/>
          <a:ext cx="266739" cy="369331"/>
        </p:xfrm>
        <a:graphic>
          <a:graphicData uri="http://schemas.openxmlformats.org/presentationml/2006/ole">
            <mc:AlternateContent xmlns:mc="http://schemas.openxmlformats.org/markup-compatibility/2006">
              <mc:Choice xmlns:v="urn:schemas-microsoft-com:vml" Requires="v">
                <p:oleObj name="Equation" r:id="rId9" imgW="164880" imgH="228600" progId="Equation.DSMT4">
                  <p:embed/>
                </p:oleObj>
              </mc:Choice>
              <mc:Fallback>
                <p:oleObj name="Equation" r:id="rId9" imgW="164880" imgH="228600" progId="Equation.DSMT4">
                  <p:embed/>
                  <p:pic>
                    <p:nvPicPr>
                      <p:cNvPr id="0" name=""/>
                      <p:cNvPicPr/>
                      <p:nvPr/>
                    </p:nvPicPr>
                    <p:blipFill>
                      <a:blip r:embed="rId10"/>
                      <a:stretch>
                        <a:fillRect/>
                      </a:stretch>
                    </p:blipFill>
                    <p:spPr>
                      <a:xfrm>
                        <a:off x="5757603" y="5019007"/>
                        <a:ext cx="266739" cy="369331"/>
                      </a:xfrm>
                      <a:prstGeom prst="rect">
                        <a:avLst/>
                      </a:prstGeom>
                    </p:spPr>
                  </p:pic>
                </p:oleObj>
              </mc:Fallback>
            </mc:AlternateContent>
          </a:graphicData>
        </a:graphic>
      </p:graphicFrame>
      <p:graphicFrame>
        <p:nvGraphicFramePr>
          <p:cNvPr id="126" name="Object 125">
            <a:extLst>
              <a:ext uri="{FF2B5EF4-FFF2-40B4-BE49-F238E27FC236}">
                <a16:creationId xmlns:a16="http://schemas.microsoft.com/office/drawing/2014/main" id="{03654779-DFB2-4308-A213-45014DBD7771}"/>
              </a:ext>
            </a:extLst>
          </p:cNvPr>
          <p:cNvGraphicFramePr>
            <a:graphicFrameLocks noChangeAspect="1"/>
          </p:cNvGraphicFramePr>
          <p:nvPr>
            <p:extLst>
              <p:ext uri="{D42A27DB-BD31-4B8C-83A1-F6EECF244321}">
                <p14:modId xmlns:p14="http://schemas.microsoft.com/office/powerpoint/2010/main" val="625135771"/>
              </p:ext>
            </p:extLst>
          </p:nvPr>
        </p:nvGraphicFramePr>
        <p:xfrm>
          <a:off x="6994797" y="4989783"/>
          <a:ext cx="266739" cy="369331"/>
        </p:xfrm>
        <a:graphic>
          <a:graphicData uri="http://schemas.openxmlformats.org/presentationml/2006/ole">
            <mc:AlternateContent xmlns:mc="http://schemas.openxmlformats.org/markup-compatibility/2006">
              <mc:Choice xmlns:v="urn:schemas-microsoft-com:vml" Requires="v">
                <p:oleObj name="Equation" r:id="rId11" imgW="164880" imgH="228600" progId="Equation.DSMT4">
                  <p:embed/>
                </p:oleObj>
              </mc:Choice>
              <mc:Fallback>
                <p:oleObj name="Equation" r:id="rId11" imgW="164880" imgH="228600" progId="Equation.DSMT4">
                  <p:embed/>
                  <p:pic>
                    <p:nvPicPr>
                      <p:cNvPr id="0" name=""/>
                      <p:cNvPicPr/>
                      <p:nvPr/>
                    </p:nvPicPr>
                    <p:blipFill>
                      <a:blip r:embed="rId12"/>
                      <a:stretch>
                        <a:fillRect/>
                      </a:stretch>
                    </p:blipFill>
                    <p:spPr>
                      <a:xfrm>
                        <a:off x="6994797" y="4989783"/>
                        <a:ext cx="266739" cy="369331"/>
                      </a:xfrm>
                      <a:prstGeom prst="rect">
                        <a:avLst/>
                      </a:prstGeom>
                    </p:spPr>
                  </p:pic>
                </p:oleObj>
              </mc:Fallback>
            </mc:AlternateContent>
          </a:graphicData>
        </a:graphic>
      </p:graphicFrame>
      <p:graphicFrame>
        <p:nvGraphicFramePr>
          <p:cNvPr id="127" name="Object 126">
            <a:extLst>
              <a:ext uri="{FF2B5EF4-FFF2-40B4-BE49-F238E27FC236}">
                <a16:creationId xmlns:a16="http://schemas.microsoft.com/office/drawing/2014/main" id="{B1E9D663-FDD0-4115-9024-46A8A75616A6}"/>
              </a:ext>
            </a:extLst>
          </p:cNvPr>
          <p:cNvGraphicFramePr>
            <a:graphicFrameLocks noChangeAspect="1"/>
          </p:cNvGraphicFramePr>
          <p:nvPr>
            <p:extLst>
              <p:ext uri="{D42A27DB-BD31-4B8C-83A1-F6EECF244321}">
                <p14:modId xmlns:p14="http://schemas.microsoft.com/office/powerpoint/2010/main" val="2087053970"/>
              </p:ext>
            </p:extLst>
          </p:nvPr>
        </p:nvGraphicFramePr>
        <p:xfrm>
          <a:off x="8394836" y="5037093"/>
          <a:ext cx="266738" cy="369329"/>
        </p:xfrm>
        <a:graphic>
          <a:graphicData uri="http://schemas.openxmlformats.org/presentationml/2006/ole">
            <mc:AlternateContent xmlns:mc="http://schemas.openxmlformats.org/markup-compatibility/2006">
              <mc:Choice xmlns:v="urn:schemas-microsoft-com:vml" Requires="v">
                <p:oleObj name="Equation" r:id="rId13" imgW="164880" imgH="228600" progId="Equation.DSMT4">
                  <p:embed/>
                </p:oleObj>
              </mc:Choice>
              <mc:Fallback>
                <p:oleObj name="Equation" r:id="rId13" imgW="164880" imgH="228600" progId="Equation.DSMT4">
                  <p:embed/>
                  <p:pic>
                    <p:nvPicPr>
                      <p:cNvPr id="0" name=""/>
                      <p:cNvPicPr/>
                      <p:nvPr/>
                    </p:nvPicPr>
                    <p:blipFill>
                      <a:blip r:embed="rId14"/>
                      <a:stretch>
                        <a:fillRect/>
                      </a:stretch>
                    </p:blipFill>
                    <p:spPr>
                      <a:xfrm>
                        <a:off x="8394836" y="5037093"/>
                        <a:ext cx="266738" cy="369329"/>
                      </a:xfrm>
                      <a:prstGeom prst="rect">
                        <a:avLst/>
                      </a:prstGeom>
                    </p:spPr>
                  </p:pic>
                </p:oleObj>
              </mc:Fallback>
            </mc:AlternateContent>
          </a:graphicData>
        </a:graphic>
      </p:graphicFrame>
      <p:graphicFrame>
        <p:nvGraphicFramePr>
          <p:cNvPr id="134" name="Object 133">
            <a:extLst>
              <a:ext uri="{FF2B5EF4-FFF2-40B4-BE49-F238E27FC236}">
                <a16:creationId xmlns:a16="http://schemas.microsoft.com/office/drawing/2014/main" id="{2459A502-8896-4738-B960-7DEABC97B363}"/>
              </a:ext>
            </a:extLst>
          </p:cNvPr>
          <p:cNvGraphicFramePr>
            <a:graphicFrameLocks noChangeAspect="1"/>
          </p:cNvGraphicFramePr>
          <p:nvPr>
            <p:extLst>
              <p:ext uri="{D42A27DB-BD31-4B8C-83A1-F6EECF244321}">
                <p14:modId xmlns:p14="http://schemas.microsoft.com/office/powerpoint/2010/main" val="1273487246"/>
              </p:ext>
            </p:extLst>
          </p:nvPr>
        </p:nvGraphicFramePr>
        <p:xfrm>
          <a:off x="3661881" y="5414338"/>
          <a:ext cx="1874108" cy="382471"/>
        </p:xfrm>
        <a:graphic>
          <a:graphicData uri="http://schemas.openxmlformats.org/presentationml/2006/ole">
            <mc:AlternateContent xmlns:mc="http://schemas.openxmlformats.org/markup-compatibility/2006">
              <mc:Choice xmlns:v="urn:schemas-microsoft-com:vml" Requires="v">
                <p:oleObj name="Equation" r:id="rId15" imgW="1244520" imgH="253800" progId="Equation.DSMT4">
                  <p:embed/>
                </p:oleObj>
              </mc:Choice>
              <mc:Fallback>
                <p:oleObj name="Equation" r:id="rId15" imgW="1244520" imgH="253800" progId="Equation.DSMT4">
                  <p:embed/>
                  <p:pic>
                    <p:nvPicPr>
                      <p:cNvPr id="0" name=""/>
                      <p:cNvPicPr/>
                      <p:nvPr/>
                    </p:nvPicPr>
                    <p:blipFill>
                      <a:blip r:embed="rId16"/>
                      <a:stretch>
                        <a:fillRect/>
                      </a:stretch>
                    </p:blipFill>
                    <p:spPr>
                      <a:xfrm>
                        <a:off x="3661881" y="5414338"/>
                        <a:ext cx="1874108" cy="382471"/>
                      </a:xfrm>
                      <a:prstGeom prst="rect">
                        <a:avLst/>
                      </a:prstGeom>
                    </p:spPr>
                  </p:pic>
                </p:oleObj>
              </mc:Fallback>
            </mc:AlternateContent>
          </a:graphicData>
        </a:graphic>
      </p:graphicFrame>
    </p:spTree>
    <p:extLst>
      <p:ext uri="{BB962C8B-B14F-4D97-AF65-F5344CB8AC3E}">
        <p14:creationId xmlns:p14="http://schemas.microsoft.com/office/powerpoint/2010/main" val="249623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5">
            <a:extLst>
              <a:ext uri="{FF2B5EF4-FFF2-40B4-BE49-F238E27FC236}">
                <a16:creationId xmlns:a16="http://schemas.microsoft.com/office/drawing/2014/main" id="{A0CB238A-8239-47D0-B26D-853BEA7C81E4}"/>
              </a:ext>
            </a:extLst>
          </p:cNvPr>
          <p:cNvSpPr txBox="1">
            <a:spLocks noChangeArrowheads="1"/>
          </p:cNvSpPr>
          <p:nvPr/>
        </p:nvSpPr>
        <p:spPr bwMode="auto">
          <a:xfrm>
            <a:off x="773196" y="249053"/>
            <a:ext cx="3130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Consider first a single spring:</a:t>
            </a:r>
          </a:p>
        </p:txBody>
      </p:sp>
      <p:sp>
        <p:nvSpPr>
          <p:cNvPr id="3" name="Freeform 26">
            <a:extLst>
              <a:ext uri="{FF2B5EF4-FFF2-40B4-BE49-F238E27FC236}">
                <a16:creationId xmlns:a16="http://schemas.microsoft.com/office/drawing/2014/main" id="{43B54B26-F148-481A-858E-7F64EF78CB95}"/>
              </a:ext>
            </a:extLst>
          </p:cNvPr>
          <p:cNvSpPr>
            <a:spLocks/>
          </p:cNvSpPr>
          <p:nvPr/>
        </p:nvSpPr>
        <p:spPr bwMode="auto">
          <a:xfrm>
            <a:off x="4405396" y="1599880"/>
            <a:ext cx="1366838" cy="247650"/>
          </a:xfrm>
          <a:custGeom>
            <a:avLst/>
            <a:gdLst>
              <a:gd name="T0" fmla="*/ 0 w 861"/>
              <a:gd name="T1" fmla="*/ 96 h 156"/>
              <a:gd name="T2" fmla="*/ 240 w 861"/>
              <a:gd name="T3" fmla="*/ 96 h 156"/>
              <a:gd name="T4" fmla="*/ 288 w 861"/>
              <a:gd name="T5" fmla="*/ 0 h 156"/>
              <a:gd name="T6" fmla="*/ 336 w 861"/>
              <a:gd name="T7" fmla="*/ 144 h 156"/>
              <a:gd name="T8" fmla="*/ 385 w 861"/>
              <a:gd name="T9" fmla="*/ 8 h 156"/>
              <a:gd name="T10" fmla="*/ 432 w 861"/>
              <a:gd name="T11" fmla="*/ 144 h 156"/>
              <a:gd name="T12" fmla="*/ 486 w 861"/>
              <a:gd name="T13" fmla="*/ 8 h 156"/>
              <a:gd name="T14" fmla="*/ 549 w 861"/>
              <a:gd name="T15" fmla="*/ 156 h 156"/>
              <a:gd name="T16" fmla="*/ 591 w 861"/>
              <a:gd name="T17" fmla="*/ 66 h 156"/>
              <a:gd name="T18" fmla="*/ 861 w 861"/>
              <a:gd name="T19" fmla="*/ 66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56"/>
              <a:gd name="T32" fmla="*/ 861 w 861"/>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56">
                <a:moveTo>
                  <a:pt x="0" y="96"/>
                </a:moveTo>
                <a:lnTo>
                  <a:pt x="240" y="96"/>
                </a:lnTo>
                <a:lnTo>
                  <a:pt x="288" y="0"/>
                </a:lnTo>
                <a:lnTo>
                  <a:pt x="336" y="144"/>
                </a:lnTo>
                <a:lnTo>
                  <a:pt x="385" y="8"/>
                </a:lnTo>
                <a:lnTo>
                  <a:pt x="432" y="144"/>
                </a:lnTo>
                <a:lnTo>
                  <a:pt x="486" y="8"/>
                </a:lnTo>
                <a:lnTo>
                  <a:pt x="549" y="156"/>
                </a:lnTo>
                <a:lnTo>
                  <a:pt x="591" y="66"/>
                </a:lnTo>
                <a:lnTo>
                  <a:pt x="861" y="66"/>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 name="Line 27">
            <a:extLst>
              <a:ext uri="{FF2B5EF4-FFF2-40B4-BE49-F238E27FC236}">
                <a16:creationId xmlns:a16="http://schemas.microsoft.com/office/drawing/2014/main" id="{96A77022-6F5A-4C4B-B48A-8C751798EA3F}"/>
              </a:ext>
            </a:extLst>
          </p:cNvPr>
          <p:cNvSpPr>
            <a:spLocks noChangeShapeType="1"/>
          </p:cNvSpPr>
          <p:nvPr/>
        </p:nvSpPr>
        <p:spPr bwMode="auto">
          <a:xfrm>
            <a:off x="3819609" y="1744343"/>
            <a:ext cx="533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 name="Line 28">
            <a:extLst>
              <a:ext uri="{FF2B5EF4-FFF2-40B4-BE49-F238E27FC236}">
                <a16:creationId xmlns:a16="http://schemas.microsoft.com/office/drawing/2014/main" id="{E5F545CD-92B4-4F38-B1C4-921E6D02E631}"/>
              </a:ext>
            </a:extLst>
          </p:cNvPr>
          <p:cNvSpPr>
            <a:spLocks noChangeShapeType="1"/>
          </p:cNvSpPr>
          <p:nvPr/>
        </p:nvSpPr>
        <p:spPr bwMode="auto">
          <a:xfrm>
            <a:off x="5811921" y="1701480"/>
            <a:ext cx="533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 name="Line 29">
            <a:extLst>
              <a:ext uri="{FF2B5EF4-FFF2-40B4-BE49-F238E27FC236}">
                <a16:creationId xmlns:a16="http://schemas.microsoft.com/office/drawing/2014/main" id="{C013E291-896D-41C1-8287-E637048FE501}"/>
              </a:ext>
            </a:extLst>
          </p:cNvPr>
          <p:cNvSpPr>
            <a:spLocks noChangeShapeType="1"/>
          </p:cNvSpPr>
          <p:nvPr/>
        </p:nvSpPr>
        <p:spPr bwMode="auto">
          <a:xfrm>
            <a:off x="4405396" y="129508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 name="Line 30">
            <a:extLst>
              <a:ext uri="{FF2B5EF4-FFF2-40B4-BE49-F238E27FC236}">
                <a16:creationId xmlns:a16="http://schemas.microsoft.com/office/drawing/2014/main" id="{A9C4814E-484D-45E9-9844-E28FFF50EA74}"/>
              </a:ext>
            </a:extLst>
          </p:cNvPr>
          <p:cNvSpPr>
            <a:spLocks noChangeShapeType="1"/>
          </p:cNvSpPr>
          <p:nvPr/>
        </p:nvSpPr>
        <p:spPr bwMode="auto">
          <a:xfrm>
            <a:off x="5776996" y="1218880"/>
            <a:ext cx="0" cy="838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Line 31">
            <a:extLst>
              <a:ext uri="{FF2B5EF4-FFF2-40B4-BE49-F238E27FC236}">
                <a16:creationId xmlns:a16="http://schemas.microsoft.com/office/drawing/2014/main" id="{AB02B179-0FFB-49DB-8F73-B3F35E62CC9F}"/>
              </a:ext>
            </a:extLst>
          </p:cNvPr>
          <p:cNvSpPr>
            <a:spLocks noChangeShapeType="1"/>
          </p:cNvSpPr>
          <p:nvPr/>
        </p:nvSpPr>
        <p:spPr bwMode="auto">
          <a:xfrm>
            <a:off x="4405396" y="1371280"/>
            <a:ext cx="307975" cy="63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 name="Line 32">
            <a:extLst>
              <a:ext uri="{FF2B5EF4-FFF2-40B4-BE49-F238E27FC236}">
                <a16:creationId xmlns:a16="http://schemas.microsoft.com/office/drawing/2014/main" id="{EAD898C5-B7C5-4F4E-B807-061D35D952C0}"/>
              </a:ext>
            </a:extLst>
          </p:cNvPr>
          <p:cNvSpPr>
            <a:spLocks noChangeShapeType="1"/>
          </p:cNvSpPr>
          <p:nvPr/>
        </p:nvSpPr>
        <p:spPr bwMode="auto">
          <a:xfrm>
            <a:off x="5776996" y="1371280"/>
            <a:ext cx="463550" cy="63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 name="Text Box 33">
            <a:extLst>
              <a:ext uri="{FF2B5EF4-FFF2-40B4-BE49-F238E27FC236}">
                <a16:creationId xmlns:a16="http://schemas.microsoft.com/office/drawing/2014/main" id="{C8050107-432F-4967-AB53-6E7965A05A63}"/>
              </a:ext>
            </a:extLst>
          </p:cNvPr>
          <p:cNvSpPr txBox="1">
            <a:spLocks noChangeArrowheads="1"/>
          </p:cNvSpPr>
          <p:nvPr/>
        </p:nvSpPr>
        <p:spPr bwMode="auto">
          <a:xfrm>
            <a:off x="3948196" y="2133280"/>
            <a:ext cx="806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node i</a:t>
            </a:r>
          </a:p>
        </p:txBody>
      </p:sp>
      <p:sp>
        <p:nvSpPr>
          <p:cNvPr id="11" name="Text Box 34">
            <a:extLst>
              <a:ext uri="{FF2B5EF4-FFF2-40B4-BE49-F238E27FC236}">
                <a16:creationId xmlns:a16="http://schemas.microsoft.com/office/drawing/2014/main" id="{B6DAA01A-2795-4F46-B242-3508253FD489}"/>
              </a:ext>
            </a:extLst>
          </p:cNvPr>
          <p:cNvSpPr txBox="1">
            <a:spLocks noChangeArrowheads="1"/>
          </p:cNvSpPr>
          <p:nvPr/>
        </p:nvSpPr>
        <p:spPr bwMode="auto">
          <a:xfrm>
            <a:off x="5472196" y="2057080"/>
            <a:ext cx="806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node j</a:t>
            </a:r>
          </a:p>
        </p:txBody>
      </p:sp>
      <p:sp>
        <p:nvSpPr>
          <p:cNvPr id="12" name="Text Box 37">
            <a:extLst>
              <a:ext uri="{FF2B5EF4-FFF2-40B4-BE49-F238E27FC236}">
                <a16:creationId xmlns:a16="http://schemas.microsoft.com/office/drawing/2014/main" id="{1C1DD9C2-8DEB-478D-BFA9-B83D17BEE552}"/>
              </a:ext>
            </a:extLst>
          </p:cNvPr>
          <p:cNvSpPr txBox="1">
            <a:spLocks noChangeArrowheads="1"/>
          </p:cNvSpPr>
          <p:nvPr/>
        </p:nvSpPr>
        <p:spPr bwMode="auto">
          <a:xfrm>
            <a:off x="5014996" y="1828480"/>
            <a:ext cx="425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k</a:t>
            </a:r>
            <a:r>
              <a:rPr lang="en-US" baseline="-25000"/>
              <a:t>m</a:t>
            </a:r>
            <a:endParaRPr lang="en-US"/>
          </a:p>
        </p:txBody>
      </p:sp>
      <p:sp>
        <p:nvSpPr>
          <p:cNvPr id="13" name="Text Box 39">
            <a:extLst>
              <a:ext uri="{FF2B5EF4-FFF2-40B4-BE49-F238E27FC236}">
                <a16:creationId xmlns:a16="http://schemas.microsoft.com/office/drawing/2014/main" id="{C3AF4595-2036-4484-A5CD-9F20A47ABEDC}"/>
              </a:ext>
            </a:extLst>
          </p:cNvPr>
          <p:cNvSpPr txBox="1">
            <a:spLocks noChangeArrowheads="1"/>
          </p:cNvSpPr>
          <p:nvPr/>
        </p:nvSpPr>
        <p:spPr bwMode="auto">
          <a:xfrm>
            <a:off x="4392417" y="455960"/>
            <a:ext cx="156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 </a:t>
            </a:r>
            <a:r>
              <a:rPr lang="en-US" dirty="0" err="1"/>
              <a:t>mth</a:t>
            </a:r>
            <a:r>
              <a:rPr lang="en-US" dirty="0"/>
              <a:t> element </a:t>
            </a:r>
          </a:p>
        </p:txBody>
      </p:sp>
      <p:graphicFrame>
        <p:nvGraphicFramePr>
          <p:cNvPr id="14" name="Object 40">
            <a:extLst>
              <a:ext uri="{FF2B5EF4-FFF2-40B4-BE49-F238E27FC236}">
                <a16:creationId xmlns:a16="http://schemas.microsoft.com/office/drawing/2014/main" id="{42E8919C-6490-474E-BFE6-7E298726FB9B}"/>
              </a:ext>
            </a:extLst>
          </p:cNvPr>
          <p:cNvGraphicFramePr>
            <a:graphicFrameLocks noChangeAspect="1"/>
          </p:cNvGraphicFramePr>
          <p:nvPr>
            <p:extLst>
              <p:ext uri="{D42A27DB-BD31-4B8C-83A1-F6EECF244321}">
                <p14:modId xmlns:p14="http://schemas.microsoft.com/office/powerpoint/2010/main" val="2757970868"/>
              </p:ext>
            </p:extLst>
          </p:nvPr>
        </p:nvGraphicFramePr>
        <p:xfrm>
          <a:off x="3643396" y="1233168"/>
          <a:ext cx="520700" cy="425450"/>
        </p:xfrm>
        <a:graphic>
          <a:graphicData uri="http://schemas.openxmlformats.org/presentationml/2006/ole">
            <mc:AlternateContent xmlns:mc="http://schemas.openxmlformats.org/markup-compatibility/2006">
              <mc:Choice xmlns:v="urn:schemas-microsoft-com:vml" Requires="v">
                <p:oleObj name="Equation" r:id="rId3" imgW="279360" imgH="228600" progId="Equation.DSMT4">
                  <p:embed/>
                </p:oleObj>
              </mc:Choice>
              <mc:Fallback>
                <p:oleObj name="Equation" r:id="rId3" imgW="279360" imgH="228600" progId="Equation.DSMT4">
                  <p:embed/>
                  <p:pic>
                    <p:nvPicPr>
                      <p:cNvPr id="2050"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43396" y="1233168"/>
                        <a:ext cx="520700" cy="425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 name="Object 41">
            <a:extLst>
              <a:ext uri="{FF2B5EF4-FFF2-40B4-BE49-F238E27FC236}">
                <a16:creationId xmlns:a16="http://schemas.microsoft.com/office/drawing/2014/main" id="{A2231BCE-3A2B-4E93-B915-210068942607}"/>
              </a:ext>
            </a:extLst>
          </p:cNvPr>
          <p:cNvGraphicFramePr>
            <a:graphicFrameLocks noChangeAspect="1"/>
          </p:cNvGraphicFramePr>
          <p:nvPr>
            <p:extLst>
              <p:ext uri="{D42A27DB-BD31-4B8C-83A1-F6EECF244321}">
                <p14:modId xmlns:p14="http://schemas.microsoft.com/office/powerpoint/2010/main" val="4233287585"/>
              </p:ext>
            </p:extLst>
          </p:nvPr>
        </p:nvGraphicFramePr>
        <p:xfrm>
          <a:off x="6462796" y="1195068"/>
          <a:ext cx="520700" cy="473075"/>
        </p:xfrm>
        <a:graphic>
          <a:graphicData uri="http://schemas.openxmlformats.org/presentationml/2006/ole">
            <mc:AlternateContent xmlns:mc="http://schemas.openxmlformats.org/markup-compatibility/2006">
              <mc:Choice xmlns:v="urn:schemas-microsoft-com:vml" Requires="v">
                <p:oleObj name="Equation" r:id="rId5" imgW="279360" imgH="253800" progId="Equation.DSMT4">
                  <p:embed/>
                </p:oleObj>
              </mc:Choice>
              <mc:Fallback>
                <p:oleObj name="Equation" r:id="rId5" imgW="279360" imgH="253800" progId="Equation.DSMT4">
                  <p:embed/>
                  <p:pic>
                    <p:nvPicPr>
                      <p:cNvPr id="2051" name="Object 4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62796" y="1195068"/>
                        <a:ext cx="520700"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 name="Object 42">
            <a:extLst>
              <a:ext uri="{FF2B5EF4-FFF2-40B4-BE49-F238E27FC236}">
                <a16:creationId xmlns:a16="http://schemas.microsoft.com/office/drawing/2014/main" id="{19BE650E-4CB0-4552-9636-19B83E7C1EC1}"/>
              </a:ext>
            </a:extLst>
          </p:cNvPr>
          <p:cNvGraphicFramePr>
            <a:graphicFrameLocks noChangeAspect="1"/>
          </p:cNvGraphicFramePr>
          <p:nvPr>
            <p:extLst>
              <p:ext uri="{D42A27DB-BD31-4B8C-83A1-F6EECF244321}">
                <p14:modId xmlns:p14="http://schemas.microsoft.com/office/powerpoint/2010/main" val="1824070696"/>
              </p:ext>
            </p:extLst>
          </p:nvPr>
        </p:nvGraphicFramePr>
        <p:xfrm>
          <a:off x="4481596" y="914080"/>
          <a:ext cx="331788" cy="377825"/>
        </p:xfrm>
        <a:graphic>
          <a:graphicData uri="http://schemas.openxmlformats.org/presentationml/2006/ole">
            <mc:AlternateContent xmlns:mc="http://schemas.openxmlformats.org/markup-compatibility/2006">
              <mc:Choice xmlns:v="urn:schemas-microsoft-com:vml" Requires="v">
                <p:oleObj name="Equation" r:id="rId7" imgW="177480" imgH="203040" progId="Equation.DSMT4">
                  <p:embed/>
                </p:oleObj>
              </mc:Choice>
              <mc:Fallback>
                <p:oleObj name="Equation" r:id="rId7" imgW="177480" imgH="203040" progId="Equation.DSMT4">
                  <p:embed/>
                  <p:pic>
                    <p:nvPicPr>
                      <p:cNvPr id="2052" name="Object 4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81596" y="914080"/>
                        <a:ext cx="331788"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 name="Object 43">
            <a:extLst>
              <a:ext uri="{FF2B5EF4-FFF2-40B4-BE49-F238E27FC236}">
                <a16:creationId xmlns:a16="http://schemas.microsoft.com/office/drawing/2014/main" id="{00EABFA3-BA27-40B4-BD55-E3EA4488130F}"/>
              </a:ext>
            </a:extLst>
          </p:cNvPr>
          <p:cNvGraphicFramePr>
            <a:graphicFrameLocks noChangeAspect="1"/>
          </p:cNvGraphicFramePr>
          <p:nvPr>
            <p:extLst>
              <p:ext uri="{D42A27DB-BD31-4B8C-83A1-F6EECF244321}">
                <p14:modId xmlns:p14="http://schemas.microsoft.com/office/powerpoint/2010/main" val="578020841"/>
              </p:ext>
            </p:extLst>
          </p:nvPr>
        </p:nvGraphicFramePr>
        <p:xfrm>
          <a:off x="5918284" y="890268"/>
          <a:ext cx="355600" cy="425450"/>
        </p:xfrm>
        <a:graphic>
          <a:graphicData uri="http://schemas.openxmlformats.org/presentationml/2006/ole">
            <mc:AlternateContent xmlns:mc="http://schemas.openxmlformats.org/markup-compatibility/2006">
              <mc:Choice xmlns:v="urn:schemas-microsoft-com:vml" Requires="v">
                <p:oleObj name="Equation" r:id="rId9" imgW="190440" imgH="228600" progId="Equation.DSMT4">
                  <p:embed/>
                </p:oleObj>
              </mc:Choice>
              <mc:Fallback>
                <p:oleObj name="Equation" r:id="rId9" imgW="190440" imgH="228600" progId="Equation.DSMT4">
                  <p:embed/>
                  <p:pic>
                    <p:nvPicPr>
                      <p:cNvPr id="2053" name="Object 4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18284" y="890268"/>
                        <a:ext cx="355600" cy="425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 name="Line 44">
            <a:extLst>
              <a:ext uri="{FF2B5EF4-FFF2-40B4-BE49-F238E27FC236}">
                <a16:creationId xmlns:a16="http://schemas.microsoft.com/office/drawing/2014/main" id="{FE4219FF-2C1C-4BB1-B194-D111F3D86392}"/>
              </a:ext>
            </a:extLst>
          </p:cNvPr>
          <p:cNvSpPr>
            <a:spLocks noChangeShapeType="1"/>
          </p:cNvSpPr>
          <p:nvPr/>
        </p:nvSpPr>
        <p:spPr bwMode="auto">
          <a:xfrm>
            <a:off x="2881396" y="1469705"/>
            <a:ext cx="533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 name="Line 45">
            <a:extLst>
              <a:ext uri="{FF2B5EF4-FFF2-40B4-BE49-F238E27FC236}">
                <a16:creationId xmlns:a16="http://schemas.microsoft.com/office/drawing/2014/main" id="{7815F827-13CD-4991-9400-5B6817C7681A}"/>
              </a:ext>
            </a:extLst>
          </p:cNvPr>
          <p:cNvSpPr>
            <a:spLocks noChangeShapeType="1"/>
          </p:cNvSpPr>
          <p:nvPr/>
        </p:nvSpPr>
        <p:spPr bwMode="auto">
          <a:xfrm>
            <a:off x="3757696" y="1101405"/>
            <a:ext cx="533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 name="Text Box 46">
            <a:extLst>
              <a:ext uri="{FF2B5EF4-FFF2-40B4-BE49-F238E27FC236}">
                <a16:creationId xmlns:a16="http://schemas.microsoft.com/office/drawing/2014/main" id="{028D3498-FFCF-45DD-A286-68D49238AA46}"/>
              </a:ext>
            </a:extLst>
          </p:cNvPr>
          <p:cNvSpPr txBox="1">
            <a:spLocks noChangeArrowheads="1"/>
          </p:cNvSpPr>
          <p:nvPr/>
        </p:nvSpPr>
        <p:spPr bwMode="auto">
          <a:xfrm>
            <a:off x="1966996" y="1317305"/>
            <a:ext cx="17589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forces</a:t>
            </a:r>
          </a:p>
          <a:p>
            <a:pPr eaLnBrk="1" hangingPunct="1"/>
            <a:r>
              <a:rPr lang="en-US"/>
              <a:t>on mth element</a:t>
            </a:r>
          </a:p>
        </p:txBody>
      </p:sp>
      <p:sp>
        <p:nvSpPr>
          <p:cNvPr id="21" name="Text Box 47">
            <a:extLst>
              <a:ext uri="{FF2B5EF4-FFF2-40B4-BE49-F238E27FC236}">
                <a16:creationId xmlns:a16="http://schemas.microsoft.com/office/drawing/2014/main" id="{A3192B72-49F0-4A62-9A52-40CEF2DE083D}"/>
              </a:ext>
            </a:extLst>
          </p:cNvPr>
          <p:cNvSpPr txBox="1">
            <a:spLocks noChangeArrowheads="1"/>
          </p:cNvSpPr>
          <p:nvPr/>
        </p:nvSpPr>
        <p:spPr bwMode="auto">
          <a:xfrm>
            <a:off x="2059071" y="890268"/>
            <a:ext cx="1644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displacements</a:t>
            </a:r>
          </a:p>
        </p:txBody>
      </p:sp>
      <p:graphicFrame>
        <p:nvGraphicFramePr>
          <p:cNvPr id="37" name="Object 7">
            <a:extLst>
              <a:ext uri="{FF2B5EF4-FFF2-40B4-BE49-F238E27FC236}">
                <a16:creationId xmlns:a16="http://schemas.microsoft.com/office/drawing/2014/main" id="{9D2EBA54-36E0-4C87-96F6-0E7155731000}"/>
              </a:ext>
            </a:extLst>
          </p:cNvPr>
          <p:cNvGraphicFramePr>
            <a:graphicFrameLocks noChangeAspect="1"/>
          </p:cNvGraphicFramePr>
          <p:nvPr>
            <p:extLst>
              <p:ext uri="{D42A27DB-BD31-4B8C-83A1-F6EECF244321}">
                <p14:modId xmlns:p14="http://schemas.microsoft.com/office/powerpoint/2010/main" val="4287325277"/>
              </p:ext>
            </p:extLst>
          </p:nvPr>
        </p:nvGraphicFramePr>
        <p:xfrm>
          <a:off x="766965" y="3435209"/>
          <a:ext cx="2057400" cy="919163"/>
        </p:xfrm>
        <a:graphic>
          <a:graphicData uri="http://schemas.openxmlformats.org/presentationml/2006/ole">
            <mc:AlternateContent xmlns:mc="http://schemas.openxmlformats.org/markup-compatibility/2006">
              <mc:Choice xmlns:v="urn:schemas-microsoft-com:vml" Requires="v">
                <p:oleObj name="Equation" r:id="rId11" imgW="1193760" imgH="533160" progId="Equation.DSMT4">
                  <p:embed/>
                </p:oleObj>
              </mc:Choice>
              <mc:Fallback>
                <p:oleObj name="Equation" r:id="rId11" imgW="1193760" imgH="533160" progId="Equation.DSMT4">
                  <p:embed/>
                  <p:pic>
                    <p:nvPicPr>
                      <p:cNvPr id="4099" name="Object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66965" y="3435209"/>
                        <a:ext cx="2057400" cy="919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 name="Text Box 8">
            <a:extLst>
              <a:ext uri="{FF2B5EF4-FFF2-40B4-BE49-F238E27FC236}">
                <a16:creationId xmlns:a16="http://schemas.microsoft.com/office/drawing/2014/main" id="{958B5390-DB46-49EF-BFC4-8DCB553CCAB8}"/>
              </a:ext>
            </a:extLst>
          </p:cNvPr>
          <p:cNvSpPr txBox="1">
            <a:spLocks noChangeArrowheads="1"/>
          </p:cNvSpPr>
          <p:nvPr/>
        </p:nvSpPr>
        <p:spPr bwMode="auto">
          <a:xfrm>
            <a:off x="766965" y="4618696"/>
            <a:ext cx="1898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or, in matrix form</a:t>
            </a:r>
          </a:p>
        </p:txBody>
      </p:sp>
      <p:graphicFrame>
        <p:nvGraphicFramePr>
          <p:cNvPr id="39" name="Object 9">
            <a:extLst>
              <a:ext uri="{FF2B5EF4-FFF2-40B4-BE49-F238E27FC236}">
                <a16:creationId xmlns:a16="http://schemas.microsoft.com/office/drawing/2014/main" id="{4BD428E6-650C-44D8-AAA3-AB1F6E6E2FDB}"/>
              </a:ext>
            </a:extLst>
          </p:cNvPr>
          <p:cNvGraphicFramePr>
            <a:graphicFrameLocks noChangeAspect="1"/>
          </p:cNvGraphicFramePr>
          <p:nvPr>
            <p:extLst>
              <p:ext uri="{D42A27DB-BD31-4B8C-83A1-F6EECF244321}">
                <p14:modId xmlns:p14="http://schemas.microsoft.com/office/powerpoint/2010/main" val="3992596674"/>
              </p:ext>
            </p:extLst>
          </p:nvPr>
        </p:nvGraphicFramePr>
        <p:xfrm>
          <a:off x="891941" y="5117541"/>
          <a:ext cx="2514600" cy="817563"/>
        </p:xfrm>
        <a:graphic>
          <a:graphicData uri="http://schemas.openxmlformats.org/presentationml/2006/ole">
            <mc:AlternateContent xmlns:mc="http://schemas.openxmlformats.org/markup-compatibility/2006">
              <mc:Choice xmlns:v="urn:schemas-microsoft-com:vml" Requires="v">
                <p:oleObj name="Equation" r:id="rId13" imgW="1600200" imgH="520560" progId="Equation.DSMT4">
                  <p:embed/>
                </p:oleObj>
              </mc:Choice>
              <mc:Fallback>
                <p:oleObj name="Equation" r:id="rId13" imgW="1600200" imgH="520560" progId="Equation.DSMT4">
                  <p:embed/>
                  <p:pic>
                    <p:nvPicPr>
                      <p:cNvPr id="4100" name="Object 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91941" y="5117541"/>
                        <a:ext cx="2514600" cy="817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0" name="Line 10">
            <a:extLst>
              <a:ext uri="{FF2B5EF4-FFF2-40B4-BE49-F238E27FC236}">
                <a16:creationId xmlns:a16="http://schemas.microsoft.com/office/drawing/2014/main" id="{6DFCFCB4-F7D0-404D-8589-486F6995C10E}"/>
              </a:ext>
            </a:extLst>
          </p:cNvPr>
          <p:cNvSpPr>
            <a:spLocks noChangeShapeType="1"/>
          </p:cNvSpPr>
          <p:nvPr/>
        </p:nvSpPr>
        <p:spPr bwMode="auto">
          <a:xfrm flipH="1" flipV="1">
            <a:off x="2322158" y="5871424"/>
            <a:ext cx="4476" cy="36671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 name="Text Box 11">
            <a:extLst>
              <a:ext uri="{FF2B5EF4-FFF2-40B4-BE49-F238E27FC236}">
                <a16:creationId xmlns:a16="http://schemas.microsoft.com/office/drawing/2014/main" id="{F1C6776F-90FC-4186-A6F3-5C9CF9763B2C}"/>
              </a:ext>
            </a:extLst>
          </p:cNvPr>
          <p:cNvSpPr txBox="1">
            <a:spLocks noChangeArrowheads="1"/>
          </p:cNvSpPr>
          <p:nvPr/>
        </p:nvSpPr>
        <p:spPr bwMode="auto">
          <a:xfrm>
            <a:off x="1300246" y="6331561"/>
            <a:ext cx="2990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element stiffness matrix, K</a:t>
            </a:r>
            <a:r>
              <a:rPr lang="en-US" baseline="-25000" dirty="0"/>
              <a:t>m</a:t>
            </a:r>
            <a:endParaRPr lang="en-US" dirty="0"/>
          </a:p>
        </p:txBody>
      </p:sp>
      <p:sp>
        <p:nvSpPr>
          <p:cNvPr id="42" name="TextBox 41">
            <a:extLst>
              <a:ext uri="{FF2B5EF4-FFF2-40B4-BE49-F238E27FC236}">
                <a16:creationId xmlns:a16="http://schemas.microsoft.com/office/drawing/2014/main" id="{A49772A0-BC84-467D-B2C9-2D3AA149BC4A}"/>
              </a:ext>
            </a:extLst>
          </p:cNvPr>
          <p:cNvSpPr txBox="1"/>
          <p:nvPr/>
        </p:nvSpPr>
        <p:spPr>
          <a:xfrm>
            <a:off x="340900" y="2423793"/>
            <a:ext cx="3113032" cy="923330"/>
          </a:xfrm>
          <a:prstGeom prst="rect">
            <a:avLst/>
          </a:prstGeom>
          <a:noFill/>
        </p:spPr>
        <p:txBody>
          <a:bodyPr wrap="none" rtlCol="0">
            <a:spAutoFit/>
          </a:bodyPr>
          <a:lstStyle/>
          <a:p>
            <a:r>
              <a:rPr lang="en-US" dirty="0"/>
              <a:t>these end forces are related  to</a:t>
            </a:r>
          </a:p>
          <a:p>
            <a:r>
              <a:rPr lang="en-US" dirty="0"/>
              <a:t>the displacements through</a:t>
            </a:r>
          </a:p>
          <a:p>
            <a:r>
              <a:rPr lang="en-US" dirty="0"/>
              <a:t>the spring stiffness, k</a:t>
            </a:r>
            <a:r>
              <a:rPr lang="en-US" baseline="-25000" dirty="0"/>
              <a:t>m</a:t>
            </a:r>
          </a:p>
        </p:txBody>
      </p:sp>
      <p:sp>
        <p:nvSpPr>
          <p:cNvPr id="45" name="Freeform 26">
            <a:extLst>
              <a:ext uri="{FF2B5EF4-FFF2-40B4-BE49-F238E27FC236}">
                <a16:creationId xmlns:a16="http://schemas.microsoft.com/office/drawing/2014/main" id="{F2076B54-276F-4EAC-BE74-E65BC38C7C7F}"/>
              </a:ext>
            </a:extLst>
          </p:cNvPr>
          <p:cNvSpPr>
            <a:spLocks/>
          </p:cNvSpPr>
          <p:nvPr/>
        </p:nvSpPr>
        <p:spPr bwMode="auto">
          <a:xfrm>
            <a:off x="8455633" y="2664849"/>
            <a:ext cx="1366838" cy="247650"/>
          </a:xfrm>
          <a:custGeom>
            <a:avLst/>
            <a:gdLst>
              <a:gd name="T0" fmla="*/ 0 w 861"/>
              <a:gd name="T1" fmla="*/ 96 h 156"/>
              <a:gd name="T2" fmla="*/ 240 w 861"/>
              <a:gd name="T3" fmla="*/ 96 h 156"/>
              <a:gd name="T4" fmla="*/ 288 w 861"/>
              <a:gd name="T5" fmla="*/ 0 h 156"/>
              <a:gd name="T6" fmla="*/ 336 w 861"/>
              <a:gd name="T7" fmla="*/ 144 h 156"/>
              <a:gd name="T8" fmla="*/ 385 w 861"/>
              <a:gd name="T9" fmla="*/ 8 h 156"/>
              <a:gd name="T10" fmla="*/ 432 w 861"/>
              <a:gd name="T11" fmla="*/ 144 h 156"/>
              <a:gd name="T12" fmla="*/ 486 w 861"/>
              <a:gd name="T13" fmla="*/ 8 h 156"/>
              <a:gd name="T14" fmla="*/ 549 w 861"/>
              <a:gd name="T15" fmla="*/ 156 h 156"/>
              <a:gd name="T16" fmla="*/ 591 w 861"/>
              <a:gd name="T17" fmla="*/ 66 h 156"/>
              <a:gd name="T18" fmla="*/ 861 w 861"/>
              <a:gd name="T19" fmla="*/ 66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56"/>
              <a:gd name="T32" fmla="*/ 861 w 861"/>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56">
                <a:moveTo>
                  <a:pt x="0" y="96"/>
                </a:moveTo>
                <a:lnTo>
                  <a:pt x="240" y="96"/>
                </a:lnTo>
                <a:lnTo>
                  <a:pt x="288" y="0"/>
                </a:lnTo>
                <a:lnTo>
                  <a:pt x="336" y="144"/>
                </a:lnTo>
                <a:lnTo>
                  <a:pt x="385" y="8"/>
                </a:lnTo>
                <a:lnTo>
                  <a:pt x="432" y="144"/>
                </a:lnTo>
                <a:lnTo>
                  <a:pt x="486" y="8"/>
                </a:lnTo>
                <a:lnTo>
                  <a:pt x="549" y="156"/>
                </a:lnTo>
                <a:lnTo>
                  <a:pt x="591" y="66"/>
                </a:lnTo>
                <a:lnTo>
                  <a:pt x="861" y="66"/>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cxnSp>
        <p:nvCxnSpPr>
          <p:cNvPr id="47" name="Straight Arrow Connector 46">
            <a:extLst>
              <a:ext uri="{FF2B5EF4-FFF2-40B4-BE49-F238E27FC236}">
                <a16:creationId xmlns:a16="http://schemas.microsoft.com/office/drawing/2014/main" id="{F43D9F7A-1DBD-42F7-B521-F6963736260E}"/>
              </a:ext>
            </a:extLst>
          </p:cNvPr>
          <p:cNvCxnSpPr/>
          <p:nvPr/>
        </p:nvCxnSpPr>
        <p:spPr>
          <a:xfrm>
            <a:off x="9930606" y="2764509"/>
            <a:ext cx="35992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9" name="Straight Arrow Connector 48">
            <a:extLst>
              <a:ext uri="{FF2B5EF4-FFF2-40B4-BE49-F238E27FC236}">
                <a16:creationId xmlns:a16="http://schemas.microsoft.com/office/drawing/2014/main" id="{1B99C270-2652-4B7D-BA84-4C46A2D053B9}"/>
              </a:ext>
            </a:extLst>
          </p:cNvPr>
          <p:cNvCxnSpPr>
            <a:cxnSpLocks/>
          </p:cNvCxnSpPr>
          <p:nvPr/>
        </p:nvCxnSpPr>
        <p:spPr>
          <a:xfrm flipH="1">
            <a:off x="8019122" y="2798402"/>
            <a:ext cx="35896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51" name="Object 50">
            <a:extLst>
              <a:ext uri="{FF2B5EF4-FFF2-40B4-BE49-F238E27FC236}">
                <a16:creationId xmlns:a16="http://schemas.microsoft.com/office/drawing/2014/main" id="{77DF5CF7-E0A1-4639-A11C-BA199D31C444}"/>
              </a:ext>
            </a:extLst>
          </p:cNvPr>
          <p:cNvGraphicFramePr>
            <a:graphicFrameLocks noChangeAspect="1"/>
          </p:cNvGraphicFramePr>
          <p:nvPr>
            <p:extLst>
              <p:ext uri="{D42A27DB-BD31-4B8C-83A1-F6EECF244321}">
                <p14:modId xmlns:p14="http://schemas.microsoft.com/office/powerpoint/2010/main" val="79067875"/>
              </p:ext>
            </p:extLst>
          </p:nvPr>
        </p:nvGraphicFramePr>
        <p:xfrm>
          <a:off x="8963134" y="2277802"/>
          <a:ext cx="262218" cy="314662"/>
        </p:xfrm>
        <a:graphic>
          <a:graphicData uri="http://schemas.openxmlformats.org/presentationml/2006/ole">
            <mc:AlternateContent xmlns:mc="http://schemas.openxmlformats.org/markup-compatibility/2006">
              <mc:Choice xmlns:v="urn:schemas-microsoft-com:vml" Requires="v">
                <p:oleObj name="Equation" r:id="rId15" imgW="190440" imgH="228600" progId="Equation.DSMT4">
                  <p:embed/>
                </p:oleObj>
              </mc:Choice>
              <mc:Fallback>
                <p:oleObj name="Equation" r:id="rId15" imgW="190440" imgH="228600" progId="Equation.DSMT4">
                  <p:embed/>
                  <p:pic>
                    <p:nvPicPr>
                      <p:cNvPr id="0" name=""/>
                      <p:cNvPicPr/>
                      <p:nvPr/>
                    </p:nvPicPr>
                    <p:blipFill>
                      <a:blip r:embed="rId16"/>
                      <a:stretch>
                        <a:fillRect/>
                      </a:stretch>
                    </p:blipFill>
                    <p:spPr>
                      <a:xfrm>
                        <a:off x="8963134" y="2277802"/>
                        <a:ext cx="262218" cy="314662"/>
                      </a:xfrm>
                      <a:prstGeom prst="rect">
                        <a:avLst/>
                      </a:prstGeom>
                    </p:spPr>
                  </p:pic>
                </p:oleObj>
              </mc:Fallback>
            </mc:AlternateContent>
          </a:graphicData>
        </a:graphic>
      </p:graphicFrame>
      <p:graphicFrame>
        <p:nvGraphicFramePr>
          <p:cNvPr id="52" name="Object 51">
            <a:extLst>
              <a:ext uri="{FF2B5EF4-FFF2-40B4-BE49-F238E27FC236}">
                <a16:creationId xmlns:a16="http://schemas.microsoft.com/office/drawing/2014/main" id="{EBDB4A41-526E-4FFC-8163-3450214EB364}"/>
              </a:ext>
            </a:extLst>
          </p:cNvPr>
          <p:cNvGraphicFramePr>
            <a:graphicFrameLocks noChangeAspect="1"/>
          </p:cNvGraphicFramePr>
          <p:nvPr>
            <p:extLst>
              <p:ext uri="{D42A27DB-BD31-4B8C-83A1-F6EECF244321}">
                <p14:modId xmlns:p14="http://schemas.microsoft.com/office/powerpoint/2010/main" val="646052223"/>
              </p:ext>
            </p:extLst>
          </p:nvPr>
        </p:nvGraphicFramePr>
        <p:xfrm>
          <a:off x="10398664" y="2536973"/>
          <a:ext cx="404508" cy="455072"/>
        </p:xfrm>
        <a:graphic>
          <a:graphicData uri="http://schemas.openxmlformats.org/presentationml/2006/ole">
            <mc:AlternateContent xmlns:mc="http://schemas.openxmlformats.org/markup-compatibility/2006">
              <mc:Choice xmlns:v="urn:schemas-microsoft-com:vml" Requires="v">
                <p:oleObj name="Equation" r:id="rId17" imgW="203040" imgH="228600" progId="Equation.DSMT4">
                  <p:embed/>
                </p:oleObj>
              </mc:Choice>
              <mc:Fallback>
                <p:oleObj name="Equation" r:id="rId17" imgW="203040" imgH="228600" progId="Equation.DSMT4">
                  <p:embed/>
                  <p:pic>
                    <p:nvPicPr>
                      <p:cNvPr id="0" name=""/>
                      <p:cNvPicPr/>
                      <p:nvPr/>
                    </p:nvPicPr>
                    <p:blipFill>
                      <a:blip r:embed="rId18"/>
                      <a:stretch>
                        <a:fillRect/>
                      </a:stretch>
                    </p:blipFill>
                    <p:spPr>
                      <a:xfrm>
                        <a:off x="10398664" y="2536973"/>
                        <a:ext cx="404508" cy="455072"/>
                      </a:xfrm>
                      <a:prstGeom prst="rect">
                        <a:avLst/>
                      </a:prstGeom>
                    </p:spPr>
                  </p:pic>
                </p:oleObj>
              </mc:Fallback>
            </mc:AlternateContent>
          </a:graphicData>
        </a:graphic>
      </p:graphicFrame>
      <p:graphicFrame>
        <p:nvGraphicFramePr>
          <p:cNvPr id="53" name="Object 52">
            <a:extLst>
              <a:ext uri="{FF2B5EF4-FFF2-40B4-BE49-F238E27FC236}">
                <a16:creationId xmlns:a16="http://schemas.microsoft.com/office/drawing/2014/main" id="{CF46E5FC-57E6-4AA4-86E4-EF0DA2A3BA7A}"/>
              </a:ext>
            </a:extLst>
          </p:cNvPr>
          <p:cNvGraphicFramePr>
            <a:graphicFrameLocks noChangeAspect="1"/>
          </p:cNvGraphicFramePr>
          <p:nvPr>
            <p:extLst>
              <p:ext uri="{D42A27DB-BD31-4B8C-83A1-F6EECF244321}">
                <p14:modId xmlns:p14="http://schemas.microsoft.com/office/powerpoint/2010/main" val="1712484319"/>
              </p:ext>
            </p:extLst>
          </p:nvPr>
        </p:nvGraphicFramePr>
        <p:xfrm>
          <a:off x="7528772" y="2529487"/>
          <a:ext cx="404508" cy="455072"/>
        </p:xfrm>
        <a:graphic>
          <a:graphicData uri="http://schemas.openxmlformats.org/presentationml/2006/ole">
            <mc:AlternateContent xmlns:mc="http://schemas.openxmlformats.org/markup-compatibility/2006">
              <mc:Choice xmlns:v="urn:schemas-microsoft-com:vml" Requires="v">
                <p:oleObj name="Equation" r:id="rId19" imgW="203040" imgH="228600" progId="Equation.DSMT4">
                  <p:embed/>
                </p:oleObj>
              </mc:Choice>
              <mc:Fallback>
                <p:oleObj name="Equation" r:id="rId19" imgW="203040" imgH="228600" progId="Equation.DSMT4">
                  <p:embed/>
                  <p:pic>
                    <p:nvPicPr>
                      <p:cNvPr id="52" name="Object 51">
                        <a:extLst>
                          <a:ext uri="{FF2B5EF4-FFF2-40B4-BE49-F238E27FC236}">
                            <a16:creationId xmlns:a16="http://schemas.microsoft.com/office/drawing/2014/main" id="{EBDB4A41-526E-4FFC-8163-3450214EB364}"/>
                          </a:ext>
                        </a:extLst>
                      </p:cNvPr>
                      <p:cNvPicPr/>
                      <p:nvPr/>
                    </p:nvPicPr>
                    <p:blipFill>
                      <a:blip r:embed="rId20"/>
                      <a:stretch>
                        <a:fillRect/>
                      </a:stretch>
                    </p:blipFill>
                    <p:spPr>
                      <a:xfrm>
                        <a:off x="7528772" y="2529487"/>
                        <a:ext cx="404508" cy="455072"/>
                      </a:xfrm>
                      <a:prstGeom prst="rect">
                        <a:avLst/>
                      </a:prstGeom>
                    </p:spPr>
                  </p:pic>
                </p:oleObj>
              </mc:Fallback>
            </mc:AlternateContent>
          </a:graphicData>
        </a:graphic>
      </p:graphicFrame>
      <p:sp>
        <p:nvSpPr>
          <p:cNvPr id="54" name="TextBox 53">
            <a:extLst>
              <a:ext uri="{FF2B5EF4-FFF2-40B4-BE49-F238E27FC236}">
                <a16:creationId xmlns:a16="http://schemas.microsoft.com/office/drawing/2014/main" id="{E30A857C-C9D8-40B2-BEF6-C5573B786F1B}"/>
              </a:ext>
            </a:extLst>
          </p:cNvPr>
          <p:cNvSpPr txBox="1"/>
          <p:nvPr/>
        </p:nvSpPr>
        <p:spPr>
          <a:xfrm>
            <a:off x="8294265" y="1964727"/>
            <a:ext cx="2666051" cy="369332"/>
          </a:xfrm>
          <a:prstGeom prst="rect">
            <a:avLst/>
          </a:prstGeom>
          <a:noFill/>
        </p:spPr>
        <p:txBody>
          <a:bodyPr wrap="none" rtlCol="0">
            <a:spAutoFit/>
          </a:bodyPr>
          <a:lstStyle/>
          <a:p>
            <a:r>
              <a:rPr lang="en-US" dirty="0"/>
              <a:t>internal force in the spring</a:t>
            </a:r>
          </a:p>
        </p:txBody>
      </p:sp>
      <p:graphicFrame>
        <p:nvGraphicFramePr>
          <p:cNvPr id="55" name="Object 54">
            <a:extLst>
              <a:ext uri="{FF2B5EF4-FFF2-40B4-BE49-F238E27FC236}">
                <a16:creationId xmlns:a16="http://schemas.microsoft.com/office/drawing/2014/main" id="{5A1BA158-5D75-42F2-B2DC-0C02D220FEC2}"/>
              </a:ext>
            </a:extLst>
          </p:cNvPr>
          <p:cNvGraphicFramePr>
            <a:graphicFrameLocks noChangeAspect="1"/>
          </p:cNvGraphicFramePr>
          <p:nvPr>
            <p:extLst>
              <p:ext uri="{D42A27DB-BD31-4B8C-83A1-F6EECF244321}">
                <p14:modId xmlns:p14="http://schemas.microsoft.com/office/powerpoint/2010/main" val="1273579518"/>
              </p:ext>
            </p:extLst>
          </p:nvPr>
        </p:nvGraphicFramePr>
        <p:xfrm>
          <a:off x="7959512" y="2984415"/>
          <a:ext cx="2584450" cy="455613"/>
        </p:xfrm>
        <a:graphic>
          <a:graphicData uri="http://schemas.openxmlformats.org/presentationml/2006/ole">
            <mc:AlternateContent xmlns:mc="http://schemas.openxmlformats.org/markup-compatibility/2006">
              <mc:Choice xmlns:v="urn:schemas-microsoft-com:vml" Requires="v">
                <p:oleObj name="Equation" r:id="rId21" imgW="1587240" imgH="279360" progId="Equation.DSMT4">
                  <p:embed/>
                </p:oleObj>
              </mc:Choice>
              <mc:Fallback>
                <p:oleObj name="Equation" r:id="rId21" imgW="1587240" imgH="279360" progId="Equation.DSMT4">
                  <p:embed/>
                  <p:pic>
                    <p:nvPicPr>
                      <p:cNvPr id="0" name=""/>
                      <p:cNvPicPr/>
                      <p:nvPr/>
                    </p:nvPicPr>
                    <p:blipFill>
                      <a:blip r:embed="rId22"/>
                      <a:stretch>
                        <a:fillRect/>
                      </a:stretch>
                    </p:blipFill>
                    <p:spPr>
                      <a:xfrm>
                        <a:off x="7959512" y="2984415"/>
                        <a:ext cx="2584450" cy="455613"/>
                      </a:xfrm>
                      <a:prstGeom prst="rect">
                        <a:avLst/>
                      </a:prstGeom>
                    </p:spPr>
                  </p:pic>
                </p:oleObj>
              </mc:Fallback>
            </mc:AlternateContent>
          </a:graphicData>
        </a:graphic>
      </p:graphicFrame>
      <p:graphicFrame>
        <p:nvGraphicFramePr>
          <p:cNvPr id="56" name="Object 55">
            <a:extLst>
              <a:ext uri="{FF2B5EF4-FFF2-40B4-BE49-F238E27FC236}">
                <a16:creationId xmlns:a16="http://schemas.microsoft.com/office/drawing/2014/main" id="{457FADFA-D0E8-481F-9409-DC76089BF0C2}"/>
              </a:ext>
            </a:extLst>
          </p:cNvPr>
          <p:cNvGraphicFramePr>
            <a:graphicFrameLocks noChangeAspect="1"/>
          </p:cNvGraphicFramePr>
          <p:nvPr>
            <p:extLst>
              <p:ext uri="{D42A27DB-BD31-4B8C-83A1-F6EECF244321}">
                <p14:modId xmlns:p14="http://schemas.microsoft.com/office/powerpoint/2010/main" val="280564142"/>
              </p:ext>
            </p:extLst>
          </p:nvPr>
        </p:nvGraphicFramePr>
        <p:xfrm>
          <a:off x="8347251" y="3595811"/>
          <a:ext cx="330200" cy="347663"/>
        </p:xfrm>
        <a:graphic>
          <a:graphicData uri="http://schemas.openxmlformats.org/presentationml/2006/ole">
            <mc:AlternateContent xmlns:mc="http://schemas.openxmlformats.org/markup-compatibility/2006">
              <mc:Choice xmlns:v="urn:schemas-microsoft-com:vml" Requires="v">
                <p:oleObj name="Equation" r:id="rId23" imgW="215640" imgH="228600" progId="Equation.DSMT4">
                  <p:embed/>
                </p:oleObj>
              </mc:Choice>
              <mc:Fallback>
                <p:oleObj name="Equation" r:id="rId23" imgW="215640" imgH="228600" progId="Equation.DSMT4">
                  <p:embed/>
                  <p:pic>
                    <p:nvPicPr>
                      <p:cNvPr id="0" name=""/>
                      <p:cNvPicPr/>
                      <p:nvPr/>
                    </p:nvPicPr>
                    <p:blipFill>
                      <a:blip r:embed="rId24"/>
                      <a:stretch>
                        <a:fillRect/>
                      </a:stretch>
                    </p:blipFill>
                    <p:spPr>
                      <a:xfrm>
                        <a:off x="8347251" y="3595811"/>
                        <a:ext cx="330200" cy="347663"/>
                      </a:xfrm>
                      <a:prstGeom prst="rect">
                        <a:avLst/>
                      </a:prstGeom>
                    </p:spPr>
                  </p:pic>
                </p:oleObj>
              </mc:Fallback>
            </mc:AlternateContent>
          </a:graphicData>
        </a:graphic>
      </p:graphicFrame>
      <p:sp>
        <p:nvSpPr>
          <p:cNvPr id="57" name="TextBox 56">
            <a:extLst>
              <a:ext uri="{FF2B5EF4-FFF2-40B4-BE49-F238E27FC236}">
                <a16:creationId xmlns:a16="http://schemas.microsoft.com/office/drawing/2014/main" id="{DDB623F3-2610-4E21-BF86-8D6B890E323F}"/>
              </a:ext>
            </a:extLst>
          </p:cNvPr>
          <p:cNvSpPr txBox="1"/>
          <p:nvPr/>
        </p:nvSpPr>
        <p:spPr>
          <a:xfrm>
            <a:off x="8655254" y="3560176"/>
            <a:ext cx="2758063" cy="646331"/>
          </a:xfrm>
          <a:prstGeom prst="rect">
            <a:avLst/>
          </a:prstGeom>
          <a:noFill/>
        </p:spPr>
        <p:txBody>
          <a:bodyPr wrap="none" rtlCol="0">
            <a:spAutoFit/>
          </a:bodyPr>
          <a:lstStyle/>
          <a:p>
            <a:r>
              <a:rPr lang="en-US" dirty="0"/>
              <a:t>… deformation (elongation)</a:t>
            </a:r>
          </a:p>
          <a:p>
            <a:r>
              <a:rPr lang="en-US" dirty="0"/>
              <a:t> in the spring</a:t>
            </a:r>
          </a:p>
        </p:txBody>
      </p:sp>
      <p:sp>
        <p:nvSpPr>
          <p:cNvPr id="58" name="Oval 57">
            <a:extLst>
              <a:ext uri="{FF2B5EF4-FFF2-40B4-BE49-F238E27FC236}">
                <a16:creationId xmlns:a16="http://schemas.microsoft.com/office/drawing/2014/main" id="{549E78EA-49F1-4E8D-A06A-9E7AD8A93C16}"/>
              </a:ext>
            </a:extLst>
          </p:cNvPr>
          <p:cNvSpPr/>
          <p:nvPr/>
        </p:nvSpPr>
        <p:spPr>
          <a:xfrm>
            <a:off x="9067370" y="4599469"/>
            <a:ext cx="117796" cy="11779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55F2E4CB-7701-41B8-A110-F0BA1F52D907}"/>
              </a:ext>
            </a:extLst>
          </p:cNvPr>
          <p:cNvSpPr/>
          <p:nvPr/>
        </p:nvSpPr>
        <p:spPr>
          <a:xfrm>
            <a:off x="9055803" y="5091730"/>
            <a:ext cx="117796" cy="11779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Line 27">
            <a:extLst>
              <a:ext uri="{FF2B5EF4-FFF2-40B4-BE49-F238E27FC236}">
                <a16:creationId xmlns:a16="http://schemas.microsoft.com/office/drawing/2014/main" id="{FBF29B84-E42F-469B-BB7A-8E78686654B6}"/>
              </a:ext>
            </a:extLst>
          </p:cNvPr>
          <p:cNvSpPr>
            <a:spLocks noChangeShapeType="1"/>
          </p:cNvSpPr>
          <p:nvPr/>
        </p:nvSpPr>
        <p:spPr bwMode="auto">
          <a:xfrm>
            <a:off x="8641387" y="4657770"/>
            <a:ext cx="414416"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61" name="Object 40">
            <a:extLst>
              <a:ext uri="{FF2B5EF4-FFF2-40B4-BE49-F238E27FC236}">
                <a16:creationId xmlns:a16="http://schemas.microsoft.com/office/drawing/2014/main" id="{2AB48D81-1309-47C9-85D0-04EDC8CF7427}"/>
              </a:ext>
            </a:extLst>
          </p:cNvPr>
          <p:cNvGraphicFramePr>
            <a:graphicFrameLocks noChangeAspect="1"/>
          </p:cNvGraphicFramePr>
          <p:nvPr>
            <p:extLst>
              <p:ext uri="{D42A27DB-BD31-4B8C-83A1-F6EECF244321}">
                <p14:modId xmlns:p14="http://schemas.microsoft.com/office/powerpoint/2010/main" val="113408169"/>
              </p:ext>
            </p:extLst>
          </p:nvPr>
        </p:nvGraphicFramePr>
        <p:xfrm>
          <a:off x="8093231" y="4412496"/>
          <a:ext cx="520700" cy="425450"/>
        </p:xfrm>
        <a:graphic>
          <a:graphicData uri="http://schemas.openxmlformats.org/presentationml/2006/ole">
            <mc:AlternateContent xmlns:mc="http://schemas.openxmlformats.org/markup-compatibility/2006">
              <mc:Choice xmlns:v="urn:schemas-microsoft-com:vml" Requires="v">
                <p:oleObj name="Equation" r:id="rId3" imgW="279360" imgH="228600" progId="Equation.DSMT4">
                  <p:embed/>
                </p:oleObj>
              </mc:Choice>
              <mc:Fallback>
                <p:oleObj name="Equation" r:id="rId3" imgW="279360" imgH="228600" progId="Equation.DSMT4">
                  <p:embed/>
                  <p:pic>
                    <p:nvPicPr>
                      <p:cNvPr id="14" name="Object 40">
                        <a:extLst>
                          <a:ext uri="{FF2B5EF4-FFF2-40B4-BE49-F238E27FC236}">
                            <a16:creationId xmlns:a16="http://schemas.microsoft.com/office/drawing/2014/main" id="{42E8919C-6490-474E-BFE6-7E298726FB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93231" y="4412496"/>
                        <a:ext cx="520700" cy="425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62" name="Straight Arrow Connector 61">
            <a:extLst>
              <a:ext uri="{FF2B5EF4-FFF2-40B4-BE49-F238E27FC236}">
                <a16:creationId xmlns:a16="http://schemas.microsoft.com/office/drawing/2014/main" id="{4CEC2D64-7E13-47BA-9329-AC1A8348CCD6}"/>
              </a:ext>
            </a:extLst>
          </p:cNvPr>
          <p:cNvCxnSpPr/>
          <p:nvPr/>
        </p:nvCxnSpPr>
        <p:spPr>
          <a:xfrm>
            <a:off x="9234683" y="4643914"/>
            <a:ext cx="35992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63" name="Object 62">
            <a:extLst>
              <a:ext uri="{FF2B5EF4-FFF2-40B4-BE49-F238E27FC236}">
                <a16:creationId xmlns:a16="http://schemas.microsoft.com/office/drawing/2014/main" id="{19B5CA31-1ECF-4922-9F8D-666FE9F7E2EF}"/>
              </a:ext>
            </a:extLst>
          </p:cNvPr>
          <p:cNvGraphicFramePr>
            <a:graphicFrameLocks noChangeAspect="1"/>
          </p:cNvGraphicFramePr>
          <p:nvPr>
            <p:extLst>
              <p:ext uri="{D42A27DB-BD31-4B8C-83A1-F6EECF244321}">
                <p14:modId xmlns:p14="http://schemas.microsoft.com/office/powerpoint/2010/main" val="88887144"/>
              </p:ext>
            </p:extLst>
          </p:nvPr>
        </p:nvGraphicFramePr>
        <p:xfrm>
          <a:off x="9702741" y="4416378"/>
          <a:ext cx="404508" cy="455072"/>
        </p:xfrm>
        <a:graphic>
          <a:graphicData uri="http://schemas.openxmlformats.org/presentationml/2006/ole">
            <mc:AlternateContent xmlns:mc="http://schemas.openxmlformats.org/markup-compatibility/2006">
              <mc:Choice xmlns:v="urn:schemas-microsoft-com:vml" Requires="v">
                <p:oleObj name="Equation" r:id="rId25" imgW="203040" imgH="228600" progId="Equation.DSMT4">
                  <p:embed/>
                </p:oleObj>
              </mc:Choice>
              <mc:Fallback>
                <p:oleObj name="Equation" r:id="rId25" imgW="203040" imgH="228600" progId="Equation.DSMT4">
                  <p:embed/>
                  <p:pic>
                    <p:nvPicPr>
                      <p:cNvPr id="52" name="Object 51">
                        <a:extLst>
                          <a:ext uri="{FF2B5EF4-FFF2-40B4-BE49-F238E27FC236}">
                            <a16:creationId xmlns:a16="http://schemas.microsoft.com/office/drawing/2014/main" id="{EBDB4A41-526E-4FFC-8163-3450214EB364}"/>
                          </a:ext>
                        </a:extLst>
                      </p:cNvPr>
                      <p:cNvPicPr/>
                      <p:nvPr/>
                    </p:nvPicPr>
                    <p:blipFill>
                      <a:blip r:embed="rId20"/>
                      <a:stretch>
                        <a:fillRect/>
                      </a:stretch>
                    </p:blipFill>
                    <p:spPr>
                      <a:xfrm>
                        <a:off x="9702741" y="4416378"/>
                        <a:ext cx="404508" cy="455072"/>
                      </a:xfrm>
                      <a:prstGeom prst="rect">
                        <a:avLst/>
                      </a:prstGeom>
                    </p:spPr>
                  </p:pic>
                </p:oleObj>
              </mc:Fallback>
            </mc:AlternateContent>
          </a:graphicData>
        </a:graphic>
      </p:graphicFrame>
      <p:cxnSp>
        <p:nvCxnSpPr>
          <p:cNvPr id="64" name="Straight Arrow Connector 63">
            <a:extLst>
              <a:ext uri="{FF2B5EF4-FFF2-40B4-BE49-F238E27FC236}">
                <a16:creationId xmlns:a16="http://schemas.microsoft.com/office/drawing/2014/main" id="{90BCF030-A6C1-4ACD-8C57-C31518F7C357}"/>
              </a:ext>
            </a:extLst>
          </p:cNvPr>
          <p:cNvCxnSpPr>
            <a:cxnSpLocks/>
          </p:cNvCxnSpPr>
          <p:nvPr/>
        </p:nvCxnSpPr>
        <p:spPr>
          <a:xfrm flipH="1">
            <a:off x="8606540" y="5145144"/>
            <a:ext cx="40741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65" name="Object 64">
            <a:extLst>
              <a:ext uri="{FF2B5EF4-FFF2-40B4-BE49-F238E27FC236}">
                <a16:creationId xmlns:a16="http://schemas.microsoft.com/office/drawing/2014/main" id="{74FEF0B4-DE13-4AE8-B163-81A81FD72769}"/>
              </a:ext>
            </a:extLst>
          </p:cNvPr>
          <p:cNvGraphicFramePr>
            <a:graphicFrameLocks noChangeAspect="1"/>
          </p:cNvGraphicFramePr>
          <p:nvPr>
            <p:extLst>
              <p:ext uri="{D42A27DB-BD31-4B8C-83A1-F6EECF244321}">
                <p14:modId xmlns:p14="http://schemas.microsoft.com/office/powerpoint/2010/main" val="3052559151"/>
              </p:ext>
            </p:extLst>
          </p:nvPr>
        </p:nvGraphicFramePr>
        <p:xfrm>
          <a:off x="8185788" y="4902244"/>
          <a:ext cx="404508" cy="455072"/>
        </p:xfrm>
        <a:graphic>
          <a:graphicData uri="http://schemas.openxmlformats.org/presentationml/2006/ole">
            <mc:AlternateContent xmlns:mc="http://schemas.openxmlformats.org/markup-compatibility/2006">
              <mc:Choice xmlns:v="urn:schemas-microsoft-com:vml" Requires="v">
                <p:oleObj name="Equation" r:id="rId26" imgW="203040" imgH="228600" progId="Equation.DSMT4">
                  <p:embed/>
                </p:oleObj>
              </mc:Choice>
              <mc:Fallback>
                <p:oleObj name="Equation" r:id="rId26" imgW="203040" imgH="228600" progId="Equation.DSMT4">
                  <p:embed/>
                  <p:pic>
                    <p:nvPicPr>
                      <p:cNvPr id="53" name="Object 52">
                        <a:extLst>
                          <a:ext uri="{FF2B5EF4-FFF2-40B4-BE49-F238E27FC236}">
                            <a16:creationId xmlns:a16="http://schemas.microsoft.com/office/drawing/2014/main" id="{CF46E5FC-57E6-4AA4-86E4-EF0DA2A3BA7A}"/>
                          </a:ext>
                        </a:extLst>
                      </p:cNvPr>
                      <p:cNvPicPr/>
                      <p:nvPr/>
                    </p:nvPicPr>
                    <p:blipFill>
                      <a:blip r:embed="rId20"/>
                      <a:stretch>
                        <a:fillRect/>
                      </a:stretch>
                    </p:blipFill>
                    <p:spPr>
                      <a:xfrm>
                        <a:off x="8185788" y="4902244"/>
                        <a:ext cx="404508" cy="455072"/>
                      </a:xfrm>
                      <a:prstGeom prst="rect">
                        <a:avLst/>
                      </a:prstGeom>
                    </p:spPr>
                  </p:pic>
                </p:oleObj>
              </mc:Fallback>
            </mc:AlternateContent>
          </a:graphicData>
        </a:graphic>
      </p:graphicFrame>
      <p:sp>
        <p:nvSpPr>
          <p:cNvPr id="66" name="Line 28">
            <a:extLst>
              <a:ext uri="{FF2B5EF4-FFF2-40B4-BE49-F238E27FC236}">
                <a16:creationId xmlns:a16="http://schemas.microsoft.com/office/drawing/2014/main" id="{263670CB-739F-44DF-8628-1E6F85DB50E9}"/>
              </a:ext>
            </a:extLst>
          </p:cNvPr>
          <p:cNvSpPr>
            <a:spLocks noChangeShapeType="1"/>
          </p:cNvSpPr>
          <p:nvPr/>
        </p:nvSpPr>
        <p:spPr bwMode="auto">
          <a:xfrm>
            <a:off x="9234683" y="5140802"/>
            <a:ext cx="445404"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67" name="Object 41">
            <a:extLst>
              <a:ext uri="{FF2B5EF4-FFF2-40B4-BE49-F238E27FC236}">
                <a16:creationId xmlns:a16="http://schemas.microsoft.com/office/drawing/2014/main" id="{FA6D7B40-7E7C-46BF-864C-6A7A1A111E0E}"/>
              </a:ext>
            </a:extLst>
          </p:cNvPr>
          <p:cNvGraphicFramePr>
            <a:graphicFrameLocks noChangeAspect="1"/>
          </p:cNvGraphicFramePr>
          <p:nvPr>
            <p:extLst>
              <p:ext uri="{D42A27DB-BD31-4B8C-83A1-F6EECF244321}">
                <p14:modId xmlns:p14="http://schemas.microsoft.com/office/powerpoint/2010/main" val="2738951829"/>
              </p:ext>
            </p:extLst>
          </p:nvPr>
        </p:nvGraphicFramePr>
        <p:xfrm>
          <a:off x="9741551" y="4972988"/>
          <a:ext cx="520700" cy="473075"/>
        </p:xfrm>
        <a:graphic>
          <a:graphicData uri="http://schemas.openxmlformats.org/presentationml/2006/ole">
            <mc:AlternateContent xmlns:mc="http://schemas.openxmlformats.org/markup-compatibility/2006">
              <mc:Choice xmlns:v="urn:schemas-microsoft-com:vml" Requires="v">
                <p:oleObj name="Equation" r:id="rId5" imgW="279360" imgH="253800" progId="Equation.DSMT4">
                  <p:embed/>
                </p:oleObj>
              </mc:Choice>
              <mc:Fallback>
                <p:oleObj name="Equation" r:id="rId5" imgW="279360" imgH="253800" progId="Equation.DSMT4">
                  <p:embed/>
                  <p:pic>
                    <p:nvPicPr>
                      <p:cNvPr id="15" name="Object 41">
                        <a:extLst>
                          <a:ext uri="{FF2B5EF4-FFF2-40B4-BE49-F238E27FC236}">
                            <a16:creationId xmlns:a16="http://schemas.microsoft.com/office/drawing/2014/main" id="{A2231BCE-3A2B-4E93-B915-21006894260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41551" y="4972988"/>
                        <a:ext cx="520700"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 name="Oval 70">
            <a:extLst>
              <a:ext uri="{FF2B5EF4-FFF2-40B4-BE49-F238E27FC236}">
                <a16:creationId xmlns:a16="http://schemas.microsoft.com/office/drawing/2014/main" id="{4A05FDF5-3B39-41D2-8AC7-56831C8BBCAE}"/>
              </a:ext>
            </a:extLst>
          </p:cNvPr>
          <p:cNvSpPr/>
          <p:nvPr/>
        </p:nvSpPr>
        <p:spPr>
          <a:xfrm>
            <a:off x="4344117" y="1687665"/>
            <a:ext cx="117796" cy="11779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a:extLst>
              <a:ext uri="{FF2B5EF4-FFF2-40B4-BE49-F238E27FC236}">
                <a16:creationId xmlns:a16="http://schemas.microsoft.com/office/drawing/2014/main" id="{C5A419F3-9FEC-4C6E-9BAC-107D5CCCDB88}"/>
              </a:ext>
            </a:extLst>
          </p:cNvPr>
          <p:cNvSpPr/>
          <p:nvPr/>
        </p:nvSpPr>
        <p:spPr>
          <a:xfrm>
            <a:off x="5724848" y="1648453"/>
            <a:ext cx="117796" cy="11779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2" name="Object 21">
            <a:extLst>
              <a:ext uri="{FF2B5EF4-FFF2-40B4-BE49-F238E27FC236}">
                <a16:creationId xmlns:a16="http://schemas.microsoft.com/office/drawing/2014/main" id="{3C2FB42D-1AEC-4586-862D-F8BAF4981837}"/>
              </a:ext>
            </a:extLst>
          </p:cNvPr>
          <p:cNvGraphicFramePr>
            <a:graphicFrameLocks noChangeAspect="1"/>
          </p:cNvGraphicFramePr>
          <p:nvPr>
            <p:extLst>
              <p:ext uri="{D42A27DB-BD31-4B8C-83A1-F6EECF244321}">
                <p14:modId xmlns:p14="http://schemas.microsoft.com/office/powerpoint/2010/main" val="265445294"/>
              </p:ext>
            </p:extLst>
          </p:nvPr>
        </p:nvGraphicFramePr>
        <p:xfrm>
          <a:off x="8591051" y="5446063"/>
          <a:ext cx="1056099" cy="792074"/>
        </p:xfrm>
        <a:graphic>
          <a:graphicData uri="http://schemas.openxmlformats.org/presentationml/2006/ole">
            <mc:AlternateContent xmlns:mc="http://schemas.openxmlformats.org/markup-compatibility/2006">
              <mc:Choice xmlns:v="urn:schemas-microsoft-com:vml" Requires="v">
                <p:oleObj name="Equation" r:id="rId27" imgW="711000" imgH="533160" progId="Equation.DSMT4">
                  <p:embed/>
                </p:oleObj>
              </mc:Choice>
              <mc:Fallback>
                <p:oleObj name="Equation" r:id="rId27" imgW="711000" imgH="533160" progId="Equation.DSMT4">
                  <p:embed/>
                  <p:pic>
                    <p:nvPicPr>
                      <p:cNvPr id="0" name=""/>
                      <p:cNvPicPr/>
                      <p:nvPr/>
                    </p:nvPicPr>
                    <p:blipFill>
                      <a:blip r:embed="rId28"/>
                      <a:stretch>
                        <a:fillRect/>
                      </a:stretch>
                    </p:blipFill>
                    <p:spPr>
                      <a:xfrm>
                        <a:off x="8591051" y="5446063"/>
                        <a:ext cx="1056099" cy="792074"/>
                      </a:xfrm>
                      <a:prstGeom prst="rect">
                        <a:avLst/>
                      </a:prstGeom>
                    </p:spPr>
                  </p:pic>
                </p:oleObj>
              </mc:Fallback>
            </mc:AlternateContent>
          </a:graphicData>
        </a:graphic>
      </p:graphicFrame>
      <p:sp>
        <p:nvSpPr>
          <p:cNvPr id="23" name="TextBox 22">
            <a:extLst>
              <a:ext uri="{FF2B5EF4-FFF2-40B4-BE49-F238E27FC236}">
                <a16:creationId xmlns:a16="http://schemas.microsoft.com/office/drawing/2014/main" id="{20F9B99F-DA18-498A-BD0C-281001B2A7C8}"/>
              </a:ext>
            </a:extLst>
          </p:cNvPr>
          <p:cNvSpPr txBox="1"/>
          <p:nvPr/>
        </p:nvSpPr>
        <p:spPr>
          <a:xfrm>
            <a:off x="5672914" y="4541620"/>
            <a:ext cx="1793696" cy="369332"/>
          </a:xfrm>
          <a:prstGeom prst="rect">
            <a:avLst/>
          </a:prstGeom>
          <a:noFill/>
        </p:spPr>
        <p:txBody>
          <a:bodyPr wrap="none" rtlCol="0">
            <a:spAutoFit/>
          </a:bodyPr>
          <a:lstStyle/>
          <a:p>
            <a:r>
              <a:rPr lang="en-US" dirty="0"/>
              <a:t>relation between</a:t>
            </a:r>
          </a:p>
        </p:txBody>
      </p:sp>
      <p:graphicFrame>
        <p:nvGraphicFramePr>
          <p:cNvPr id="24" name="Object 23">
            <a:extLst>
              <a:ext uri="{FF2B5EF4-FFF2-40B4-BE49-F238E27FC236}">
                <a16:creationId xmlns:a16="http://schemas.microsoft.com/office/drawing/2014/main" id="{07FD5797-C5CE-46D5-AE56-D73D04D32715}"/>
              </a:ext>
            </a:extLst>
          </p:cNvPr>
          <p:cNvGraphicFramePr>
            <a:graphicFrameLocks noChangeAspect="1"/>
          </p:cNvGraphicFramePr>
          <p:nvPr>
            <p:extLst>
              <p:ext uri="{D42A27DB-BD31-4B8C-83A1-F6EECF244321}">
                <p14:modId xmlns:p14="http://schemas.microsoft.com/office/powerpoint/2010/main" val="844267708"/>
              </p:ext>
            </p:extLst>
          </p:nvPr>
        </p:nvGraphicFramePr>
        <p:xfrm>
          <a:off x="5734458" y="4967271"/>
          <a:ext cx="855664" cy="366713"/>
        </p:xfrm>
        <a:graphic>
          <a:graphicData uri="http://schemas.openxmlformats.org/presentationml/2006/ole">
            <mc:AlternateContent xmlns:mc="http://schemas.openxmlformats.org/markup-compatibility/2006">
              <mc:Choice xmlns:v="urn:schemas-microsoft-com:vml" Requires="v">
                <p:oleObj name="Equation" r:id="rId29" imgW="622080" imgH="266400" progId="Equation.DSMT4">
                  <p:embed/>
                </p:oleObj>
              </mc:Choice>
              <mc:Fallback>
                <p:oleObj name="Equation" r:id="rId29" imgW="622080" imgH="266400" progId="Equation.DSMT4">
                  <p:embed/>
                  <p:pic>
                    <p:nvPicPr>
                      <p:cNvPr id="0" name=""/>
                      <p:cNvPicPr/>
                      <p:nvPr/>
                    </p:nvPicPr>
                    <p:blipFill>
                      <a:blip r:embed="rId30"/>
                      <a:stretch>
                        <a:fillRect/>
                      </a:stretch>
                    </p:blipFill>
                    <p:spPr>
                      <a:xfrm>
                        <a:off x="5734458" y="4967271"/>
                        <a:ext cx="855664" cy="366713"/>
                      </a:xfrm>
                      <a:prstGeom prst="rect">
                        <a:avLst/>
                      </a:prstGeom>
                    </p:spPr>
                  </p:pic>
                </p:oleObj>
              </mc:Fallback>
            </mc:AlternateContent>
          </a:graphicData>
        </a:graphic>
      </p:graphicFrame>
      <p:sp>
        <p:nvSpPr>
          <p:cNvPr id="25" name="TextBox 24">
            <a:extLst>
              <a:ext uri="{FF2B5EF4-FFF2-40B4-BE49-F238E27FC236}">
                <a16:creationId xmlns:a16="http://schemas.microsoft.com/office/drawing/2014/main" id="{ACDF2187-261C-40C2-BDA0-93281A21D6B0}"/>
              </a:ext>
            </a:extLst>
          </p:cNvPr>
          <p:cNvSpPr txBox="1"/>
          <p:nvPr/>
        </p:nvSpPr>
        <p:spPr>
          <a:xfrm>
            <a:off x="6625633" y="4994672"/>
            <a:ext cx="591829" cy="369332"/>
          </a:xfrm>
          <a:prstGeom prst="rect">
            <a:avLst/>
          </a:prstGeom>
          <a:noFill/>
        </p:spPr>
        <p:txBody>
          <a:bodyPr wrap="none" rtlCol="0">
            <a:spAutoFit/>
          </a:bodyPr>
          <a:lstStyle/>
          <a:p>
            <a:r>
              <a:rPr lang="en-US" dirty="0"/>
              <a:t>and </a:t>
            </a:r>
          </a:p>
        </p:txBody>
      </p:sp>
      <p:graphicFrame>
        <p:nvGraphicFramePr>
          <p:cNvPr id="26" name="Object 25">
            <a:extLst>
              <a:ext uri="{FF2B5EF4-FFF2-40B4-BE49-F238E27FC236}">
                <a16:creationId xmlns:a16="http://schemas.microsoft.com/office/drawing/2014/main" id="{ED852F38-BC19-471E-B315-B27D1D6AE898}"/>
              </a:ext>
            </a:extLst>
          </p:cNvPr>
          <p:cNvGraphicFramePr>
            <a:graphicFrameLocks noChangeAspect="1"/>
          </p:cNvGraphicFramePr>
          <p:nvPr>
            <p:extLst>
              <p:ext uri="{D42A27DB-BD31-4B8C-83A1-F6EECF244321}">
                <p14:modId xmlns:p14="http://schemas.microsoft.com/office/powerpoint/2010/main" val="3817027433"/>
              </p:ext>
            </p:extLst>
          </p:nvPr>
        </p:nvGraphicFramePr>
        <p:xfrm>
          <a:off x="7198848" y="4994672"/>
          <a:ext cx="302590" cy="340414"/>
        </p:xfrm>
        <a:graphic>
          <a:graphicData uri="http://schemas.openxmlformats.org/presentationml/2006/ole">
            <mc:AlternateContent xmlns:mc="http://schemas.openxmlformats.org/markup-compatibility/2006">
              <mc:Choice xmlns:v="urn:schemas-microsoft-com:vml" Requires="v">
                <p:oleObj name="Equation" r:id="rId31" imgW="203040" imgH="228600" progId="Equation.DSMT4">
                  <p:embed/>
                </p:oleObj>
              </mc:Choice>
              <mc:Fallback>
                <p:oleObj name="Equation" r:id="rId31" imgW="203040" imgH="228600" progId="Equation.DSMT4">
                  <p:embed/>
                  <p:pic>
                    <p:nvPicPr>
                      <p:cNvPr id="0" name=""/>
                      <p:cNvPicPr/>
                      <p:nvPr/>
                    </p:nvPicPr>
                    <p:blipFill>
                      <a:blip r:embed="rId32"/>
                      <a:stretch>
                        <a:fillRect/>
                      </a:stretch>
                    </p:blipFill>
                    <p:spPr>
                      <a:xfrm>
                        <a:off x="7198848" y="4994672"/>
                        <a:ext cx="302590" cy="340414"/>
                      </a:xfrm>
                      <a:prstGeom prst="rect">
                        <a:avLst/>
                      </a:prstGeom>
                    </p:spPr>
                  </p:pic>
                </p:oleObj>
              </mc:Fallback>
            </mc:AlternateContent>
          </a:graphicData>
        </a:graphic>
      </p:graphicFrame>
      <p:sp>
        <p:nvSpPr>
          <p:cNvPr id="27" name="TextBox 26">
            <a:extLst>
              <a:ext uri="{FF2B5EF4-FFF2-40B4-BE49-F238E27FC236}">
                <a16:creationId xmlns:a16="http://schemas.microsoft.com/office/drawing/2014/main" id="{1F5290D4-7495-7850-80DE-5A340859C882}"/>
              </a:ext>
            </a:extLst>
          </p:cNvPr>
          <p:cNvSpPr txBox="1"/>
          <p:nvPr/>
        </p:nvSpPr>
        <p:spPr>
          <a:xfrm>
            <a:off x="9033943" y="4240544"/>
            <a:ext cx="248786" cy="369332"/>
          </a:xfrm>
          <a:prstGeom prst="rect">
            <a:avLst/>
          </a:prstGeom>
          <a:noFill/>
        </p:spPr>
        <p:txBody>
          <a:bodyPr wrap="none" rtlCol="0">
            <a:spAutoFit/>
          </a:bodyPr>
          <a:lstStyle/>
          <a:p>
            <a:r>
              <a:rPr lang="en-US" i="1" dirty="0" err="1">
                <a:latin typeface="Times New Roman" panose="02020603050405020304" pitchFamily="18" charset="0"/>
                <a:cs typeface="Times New Roman" panose="02020603050405020304" pitchFamily="18" charset="0"/>
              </a:rPr>
              <a:t>i</a:t>
            </a:r>
            <a:endParaRPr lang="en-US" i="1" dirty="0">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EE2C7D49-4D66-C7B9-2BB3-9F377CA3C6B8}"/>
              </a:ext>
            </a:extLst>
          </p:cNvPr>
          <p:cNvSpPr txBox="1"/>
          <p:nvPr/>
        </p:nvSpPr>
        <p:spPr>
          <a:xfrm>
            <a:off x="9065904" y="4720533"/>
            <a:ext cx="257685"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j</a:t>
            </a:r>
          </a:p>
        </p:txBody>
      </p:sp>
    </p:spTree>
    <p:extLst>
      <p:ext uri="{BB962C8B-B14F-4D97-AF65-F5344CB8AC3E}">
        <p14:creationId xmlns:p14="http://schemas.microsoft.com/office/powerpoint/2010/main" val="376544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6AF123CE-1E10-5D2B-502F-72804FB19A9F}"/>
              </a:ext>
            </a:extLst>
          </p:cNvPr>
          <p:cNvSpPr/>
          <p:nvPr/>
        </p:nvSpPr>
        <p:spPr>
          <a:xfrm flipH="1">
            <a:off x="10472855" y="4929796"/>
            <a:ext cx="129539" cy="1182757"/>
          </a:xfrm>
          <a:custGeom>
            <a:avLst/>
            <a:gdLst>
              <a:gd name="connsiteX0" fmla="*/ 119269 w 129539"/>
              <a:gd name="connsiteY0" fmla="*/ 0 h 1182757"/>
              <a:gd name="connsiteX1" fmla="*/ 109330 w 129539"/>
              <a:gd name="connsiteY1" fmla="*/ 49696 h 1182757"/>
              <a:gd name="connsiteX2" fmla="*/ 89452 w 129539"/>
              <a:gd name="connsiteY2" fmla="*/ 149087 h 1182757"/>
              <a:gd name="connsiteX3" fmla="*/ 59635 w 129539"/>
              <a:gd name="connsiteY3" fmla="*/ 188844 h 1182757"/>
              <a:gd name="connsiteX4" fmla="*/ 29817 w 129539"/>
              <a:gd name="connsiteY4" fmla="*/ 288235 h 1182757"/>
              <a:gd name="connsiteX5" fmla="*/ 19878 w 129539"/>
              <a:gd name="connsiteY5" fmla="*/ 327991 h 1182757"/>
              <a:gd name="connsiteX6" fmla="*/ 0 w 129539"/>
              <a:gd name="connsiteY6" fmla="*/ 417444 h 1182757"/>
              <a:gd name="connsiteX7" fmla="*/ 29817 w 129539"/>
              <a:gd name="connsiteY7" fmla="*/ 824948 h 1182757"/>
              <a:gd name="connsiteX8" fmla="*/ 59635 w 129539"/>
              <a:gd name="connsiteY8" fmla="*/ 874644 h 1182757"/>
              <a:gd name="connsiteX9" fmla="*/ 79513 w 129539"/>
              <a:gd name="connsiteY9" fmla="*/ 964096 h 1182757"/>
              <a:gd name="connsiteX10" fmla="*/ 89452 w 129539"/>
              <a:gd name="connsiteY10" fmla="*/ 1013791 h 1182757"/>
              <a:gd name="connsiteX11" fmla="*/ 109330 w 129539"/>
              <a:gd name="connsiteY11" fmla="*/ 1073426 h 1182757"/>
              <a:gd name="connsiteX12" fmla="*/ 119269 w 129539"/>
              <a:gd name="connsiteY12" fmla="*/ 1123122 h 1182757"/>
              <a:gd name="connsiteX13" fmla="*/ 129208 w 129539"/>
              <a:gd name="connsiteY13" fmla="*/ 1182757 h 1182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539" h="1182757">
                <a:moveTo>
                  <a:pt x="119269" y="0"/>
                </a:moveTo>
                <a:cubicBezTo>
                  <a:pt x="115956" y="16565"/>
                  <a:pt x="112107" y="33032"/>
                  <a:pt x="109330" y="49696"/>
                </a:cubicBezTo>
                <a:cubicBezTo>
                  <a:pt x="106631" y="65892"/>
                  <a:pt x="102899" y="125554"/>
                  <a:pt x="89452" y="149087"/>
                </a:cubicBezTo>
                <a:cubicBezTo>
                  <a:pt x="81233" y="163470"/>
                  <a:pt x="69574" y="175592"/>
                  <a:pt x="59635" y="188844"/>
                </a:cubicBezTo>
                <a:cubicBezTo>
                  <a:pt x="44537" y="234134"/>
                  <a:pt x="46888" y="225642"/>
                  <a:pt x="29817" y="288235"/>
                </a:cubicBezTo>
                <a:cubicBezTo>
                  <a:pt x="26223" y="301414"/>
                  <a:pt x="22841" y="314656"/>
                  <a:pt x="19878" y="327991"/>
                </a:cubicBezTo>
                <a:cubicBezTo>
                  <a:pt x="-5360" y="441565"/>
                  <a:pt x="24241" y="320477"/>
                  <a:pt x="0" y="417444"/>
                </a:cubicBezTo>
                <a:cubicBezTo>
                  <a:pt x="8655" y="703065"/>
                  <a:pt x="-16062" y="656723"/>
                  <a:pt x="29817" y="824948"/>
                </a:cubicBezTo>
                <a:cubicBezTo>
                  <a:pt x="39494" y="860429"/>
                  <a:pt x="35233" y="850242"/>
                  <a:pt x="59635" y="874644"/>
                </a:cubicBezTo>
                <a:cubicBezTo>
                  <a:pt x="89611" y="1024523"/>
                  <a:pt x="51441" y="837770"/>
                  <a:pt x="79513" y="964096"/>
                </a:cubicBezTo>
                <a:cubicBezTo>
                  <a:pt x="83178" y="980587"/>
                  <a:pt x="85007" y="997493"/>
                  <a:pt x="89452" y="1013791"/>
                </a:cubicBezTo>
                <a:cubicBezTo>
                  <a:pt x="94965" y="1034006"/>
                  <a:pt x="105221" y="1052879"/>
                  <a:pt x="109330" y="1073426"/>
                </a:cubicBezTo>
                <a:cubicBezTo>
                  <a:pt x="112643" y="1089991"/>
                  <a:pt x="115172" y="1106733"/>
                  <a:pt x="119269" y="1123122"/>
                </a:cubicBezTo>
                <a:cubicBezTo>
                  <a:pt x="132351" y="1175451"/>
                  <a:pt x="129208" y="1130051"/>
                  <a:pt x="129208" y="1182757"/>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65810FCD-1E7C-D4FD-95F0-D5C1C9BEC66B}"/>
              </a:ext>
            </a:extLst>
          </p:cNvPr>
          <p:cNvSpPr/>
          <p:nvPr/>
        </p:nvSpPr>
        <p:spPr>
          <a:xfrm>
            <a:off x="2126975" y="5088834"/>
            <a:ext cx="129539" cy="1182757"/>
          </a:xfrm>
          <a:custGeom>
            <a:avLst/>
            <a:gdLst>
              <a:gd name="connsiteX0" fmla="*/ 119269 w 129539"/>
              <a:gd name="connsiteY0" fmla="*/ 0 h 1182757"/>
              <a:gd name="connsiteX1" fmla="*/ 109330 w 129539"/>
              <a:gd name="connsiteY1" fmla="*/ 49696 h 1182757"/>
              <a:gd name="connsiteX2" fmla="*/ 89452 w 129539"/>
              <a:gd name="connsiteY2" fmla="*/ 149087 h 1182757"/>
              <a:gd name="connsiteX3" fmla="*/ 59635 w 129539"/>
              <a:gd name="connsiteY3" fmla="*/ 188844 h 1182757"/>
              <a:gd name="connsiteX4" fmla="*/ 29817 w 129539"/>
              <a:gd name="connsiteY4" fmla="*/ 288235 h 1182757"/>
              <a:gd name="connsiteX5" fmla="*/ 19878 w 129539"/>
              <a:gd name="connsiteY5" fmla="*/ 327991 h 1182757"/>
              <a:gd name="connsiteX6" fmla="*/ 0 w 129539"/>
              <a:gd name="connsiteY6" fmla="*/ 417444 h 1182757"/>
              <a:gd name="connsiteX7" fmla="*/ 29817 w 129539"/>
              <a:gd name="connsiteY7" fmla="*/ 824948 h 1182757"/>
              <a:gd name="connsiteX8" fmla="*/ 59635 w 129539"/>
              <a:gd name="connsiteY8" fmla="*/ 874644 h 1182757"/>
              <a:gd name="connsiteX9" fmla="*/ 79513 w 129539"/>
              <a:gd name="connsiteY9" fmla="*/ 964096 h 1182757"/>
              <a:gd name="connsiteX10" fmla="*/ 89452 w 129539"/>
              <a:gd name="connsiteY10" fmla="*/ 1013791 h 1182757"/>
              <a:gd name="connsiteX11" fmla="*/ 109330 w 129539"/>
              <a:gd name="connsiteY11" fmla="*/ 1073426 h 1182757"/>
              <a:gd name="connsiteX12" fmla="*/ 119269 w 129539"/>
              <a:gd name="connsiteY12" fmla="*/ 1123122 h 1182757"/>
              <a:gd name="connsiteX13" fmla="*/ 129208 w 129539"/>
              <a:gd name="connsiteY13" fmla="*/ 1182757 h 1182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539" h="1182757">
                <a:moveTo>
                  <a:pt x="119269" y="0"/>
                </a:moveTo>
                <a:cubicBezTo>
                  <a:pt x="115956" y="16565"/>
                  <a:pt x="112107" y="33032"/>
                  <a:pt x="109330" y="49696"/>
                </a:cubicBezTo>
                <a:cubicBezTo>
                  <a:pt x="106631" y="65892"/>
                  <a:pt x="102899" y="125554"/>
                  <a:pt x="89452" y="149087"/>
                </a:cubicBezTo>
                <a:cubicBezTo>
                  <a:pt x="81233" y="163470"/>
                  <a:pt x="69574" y="175592"/>
                  <a:pt x="59635" y="188844"/>
                </a:cubicBezTo>
                <a:cubicBezTo>
                  <a:pt x="44537" y="234134"/>
                  <a:pt x="46888" y="225642"/>
                  <a:pt x="29817" y="288235"/>
                </a:cubicBezTo>
                <a:cubicBezTo>
                  <a:pt x="26223" y="301414"/>
                  <a:pt x="22841" y="314656"/>
                  <a:pt x="19878" y="327991"/>
                </a:cubicBezTo>
                <a:cubicBezTo>
                  <a:pt x="-5360" y="441565"/>
                  <a:pt x="24241" y="320477"/>
                  <a:pt x="0" y="417444"/>
                </a:cubicBezTo>
                <a:cubicBezTo>
                  <a:pt x="8655" y="703065"/>
                  <a:pt x="-16062" y="656723"/>
                  <a:pt x="29817" y="824948"/>
                </a:cubicBezTo>
                <a:cubicBezTo>
                  <a:pt x="39494" y="860429"/>
                  <a:pt x="35233" y="850242"/>
                  <a:pt x="59635" y="874644"/>
                </a:cubicBezTo>
                <a:cubicBezTo>
                  <a:pt x="89611" y="1024523"/>
                  <a:pt x="51441" y="837770"/>
                  <a:pt x="79513" y="964096"/>
                </a:cubicBezTo>
                <a:cubicBezTo>
                  <a:pt x="83178" y="980587"/>
                  <a:pt x="85007" y="997493"/>
                  <a:pt x="89452" y="1013791"/>
                </a:cubicBezTo>
                <a:cubicBezTo>
                  <a:pt x="94965" y="1034006"/>
                  <a:pt x="105221" y="1052879"/>
                  <a:pt x="109330" y="1073426"/>
                </a:cubicBezTo>
                <a:cubicBezTo>
                  <a:pt x="112643" y="1089991"/>
                  <a:pt x="115172" y="1106733"/>
                  <a:pt x="119269" y="1123122"/>
                </a:cubicBezTo>
                <a:cubicBezTo>
                  <a:pt x="132351" y="1175451"/>
                  <a:pt x="129208" y="1130051"/>
                  <a:pt x="129208" y="1182757"/>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Box 8">
            <a:extLst>
              <a:ext uri="{FF2B5EF4-FFF2-40B4-BE49-F238E27FC236}">
                <a16:creationId xmlns:a16="http://schemas.microsoft.com/office/drawing/2014/main" id="{ED4FA805-7BB5-4DA1-831F-3B9F935C9BDE}"/>
              </a:ext>
            </a:extLst>
          </p:cNvPr>
          <p:cNvSpPr txBox="1">
            <a:spLocks noChangeArrowheads="1"/>
          </p:cNvSpPr>
          <p:nvPr/>
        </p:nvSpPr>
        <p:spPr bwMode="auto">
          <a:xfrm>
            <a:off x="2153393" y="1834508"/>
            <a:ext cx="5289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note that equilibrium of the spring is satisfied since</a:t>
            </a:r>
          </a:p>
        </p:txBody>
      </p:sp>
      <p:graphicFrame>
        <p:nvGraphicFramePr>
          <p:cNvPr id="3" name="Object 9">
            <a:extLst>
              <a:ext uri="{FF2B5EF4-FFF2-40B4-BE49-F238E27FC236}">
                <a16:creationId xmlns:a16="http://schemas.microsoft.com/office/drawing/2014/main" id="{CFB941E5-1F1E-4B37-A2A8-F9A170B84782}"/>
              </a:ext>
            </a:extLst>
          </p:cNvPr>
          <p:cNvGraphicFramePr>
            <a:graphicFrameLocks noChangeAspect="1"/>
          </p:cNvGraphicFramePr>
          <p:nvPr>
            <p:extLst>
              <p:ext uri="{D42A27DB-BD31-4B8C-83A1-F6EECF244321}">
                <p14:modId xmlns:p14="http://schemas.microsoft.com/office/powerpoint/2010/main" val="1946717455"/>
              </p:ext>
            </p:extLst>
          </p:nvPr>
        </p:nvGraphicFramePr>
        <p:xfrm>
          <a:off x="4379068" y="2331395"/>
          <a:ext cx="1447800" cy="419100"/>
        </p:xfrm>
        <a:graphic>
          <a:graphicData uri="http://schemas.openxmlformats.org/presentationml/2006/ole">
            <mc:AlternateContent xmlns:mc="http://schemas.openxmlformats.org/markup-compatibility/2006">
              <mc:Choice xmlns:v="urn:schemas-microsoft-com:vml" Requires="v">
                <p:oleObj name="Equation" r:id="rId3" imgW="876240" imgH="253800" progId="Equation.DSMT4">
                  <p:embed/>
                </p:oleObj>
              </mc:Choice>
              <mc:Fallback>
                <p:oleObj name="Equation" r:id="rId3" imgW="876240" imgH="253800" progId="Equation.DSMT4">
                  <p:embed/>
                  <p:pic>
                    <p:nvPicPr>
                      <p:cNvPr id="5124"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79068" y="2331395"/>
                        <a:ext cx="1447800" cy="41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 name="Object 7">
            <a:extLst>
              <a:ext uri="{FF2B5EF4-FFF2-40B4-BE49-F238E27FC236}">
                <a16:creationId xmlns:a16="http://schemas.microsoft.com/office/drawing/2014/main" id="{8E1679C0-225F-4EA6-934D-0DAFD942AAB7}"/>
              </a:ext>
            </a:extLst>
          </p:cNvPr>
          <p:cNvGraphicFramePr>
            <a:graphicFrameLocks noChangeAspect="1"/>
          </p:cNvGraphicFramePr>
          <p:nvPr>
            <p:extLst>
              <p:ext uri="{D42A27DB-BD31-4B8C-83A1-F6EECF244321}">
                <p14:modId xmlns:p14="http://schemas.microsoft.com/office/powerpoint/2010/main" val="3028350097"/>
              </p:ext>
            </p:extLst>
          </p:nvPr>
        </p:nvGraphicFramePr>
        <p:xfrm>
          <a:off x="1821891" y="514669"/>
          <a:ext cx="2057400" cy="919163"/>
        </p:xfrm>
        <a:graphic>
          <a:graphicData uri="http://schemas.openxmlformats.org/presentationml/2006/ole">
            <mc:AlternateContent xmlns:mc="http://schemas.openxmlformats.org/markup-compatibility/2006">
              <mc:Choice xmlns:v="urn:schemas-microsoft-com:vml" Requires="v">
                <p:oleObj name="Equation" r:id="rId5" imgW="1193760" imgH="533160" progId="Equation.DSMT4">
                  <p:embed/>
                </p:oleObj>
              </mc:Choice>
              <mc:Fallback>
                <p:oleObj name="Equation" r:id="rId5" imgW="1193760" imgH="533160" progId="Equation.DSMT4">
                  <p:embed/>
                  <p:pic>
                    <p:nvPicPr>
                      <p:cNvPr id="37" name="Object 7">
                        <a:extLst>
                          <a:ext uri="{FF2B5EF4-FFF2-40B4-BE49-F238E27FC236}">
                            <a16:creationId xmlns:a16="http://schemas.microsoft.com/office/drawing/2014/main" id="{9D2EBA54-36E0-4C87-96F6-0E715573100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1891" y="514669"/>
                        <a:ext cx="2057400" cy="919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 name="Object 9">
            <a:extLst>
              <a:ext uri="{FF2B5EF4-FFF2-40B4-BE49-F238E27FC236}">
                <a16:creationId xmlns:a16="http://schemas.microsoft.com/office/drawing/2014/main" id="{8FA6189A-A40E-4571-9650-C591C829F89D}"/>
              </a:ext>
            </a:extLst>
          </p:cNvPr>
          <p:cNvGraphicFramePr>
            <a:graphicFrameLocks noChangeAspect="1"/>
          </p:cNvGraphicFramePr>
          <p:nvPr>
            <p:extLst>
              <p:ext uri="{D42A27DB-BD31-4B8C-83A1-F6EECF244321}">
                <p14:modId xmlns:p14="http://schemas.microsoft.com/office/powerpoint/2010/main" val="3634724717"/>
              </p:ext>
            </p:extLst>
          </p:nvPr>
        </p:nvGraphicFramePr>
        <p:xfrm>
          <a:off x="6628166" y="727741"/>
          <a:ext cx="2514600" cy="817563"/>
        </p:xfrm>
        <a:graphic>
          <a:graphicData uri="http://schemas.openxmlformats.org/presentationml/2006/ole">
            <mc:AlternateContent xmlns:mc="http://schemas.openxmlformats.org/markup-compatibility/2006">
              <mc:Choice xmlns:v="urn:schemas-microsoft-com:vml" Requires="v">
                <p:oleObj name="Equation" r:id="rId7" imgW="1600200" imgH="520560" progId="Equation.DSMT4">
                  <p:embed/>
                </p:oleObj>
              </mc:Choice>
              <mc:Fallback>
                <p:oleObj name="Equation" r:id="rId7" imgW="1600200" imgH="520560" progId="Equation.DSMT4">
                  <p:embed/>
                  <p:pic>
                    <p:nvPicPr>
                      <p:cNvPr id="39" name="Object 9">
                        <a:extLst>
                          <a:ext uri="{FF2B5EF4-FFF2-40B4-BE49-F238E27FC236}">
                            <a16:creationId xmlns:a16="http://schemas.microsoft.com/office/drawing/2014/main" id="{4BD428E6-650C-44D8-AAA3-AB1F6E6E2FD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28166" y="727741"/>
                        <a:ext cx="2514600" cy="817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 name="TextBox 5">
            <a:extLst>
              <a:ext uri="{FF2B5EF4-FFF2-40B4-BE49-F238E27FC236}">
                <a16:creationId xmlns:a16="http://schemas.microsoft.com/office/drawing/2014/main" id="{43FBC1D4-8CAC-48F2-A1EC-762C34EAB829}"/>
              </a:ext>
            </a:extLst>
          </p:cNvPr>
          <p:cNvSpPr txBox="1"/>
          <p:nvPr/>
        </p:nvSpPr>
        <p:spPr>
          <a:xfrm>
            <a:off x="4379068" y="951857"/>
            <a:ext cx="1622880" cy="369332"/>
          </a:xfrm>
          <a:prstGeom prst="rect">
            <a:avLst/>
          </a:prstGeom>
          <a:noFill/>
        </p:spPr>
        <p:txBody>
          <a:bodyPr wrap="none" rtlCol="0">
            <a:spAutoFit/>
          </a:bodyPr>
          <a:lstStyle/>
          <a:p>
            <a:r>
              <a:rPr lang="en-US" dirty="0"/>
              <a:t>or, equivalently</a:t>
            </a:r>
          </a:p>
        </p:txBody>
      </p:sp>
      <p:sp>
        <p:nvSpPr>
          <p:cNvPr id="7" name="TextBox 6">
            <a:extLst>
              <a:ext uri="{FF2B5EF4-FFF2-40B4-BE49-F238E27FC236}">
                <a16:creationId xmlns:a16="http://schemas.microsoft.com/office/drawing/2014/main" id="{EB1ECF33-1962-4AE4-8520-F8A90B0804E7}"/>
              </a:ext>
            </a:extLst>
          </p:cNvPr>
          <p:cNvSpPr txBox="1"/>
          <p:nvPr/>
        </p:nvSpPr>
        <p:spPr>
          <a:xfrm>
            <a:off x="276539" y="3035769"/>
            <a:ext cx="10399716" cy="1200329"/>
          </a:xfrm>
          <a:prstGeom prst="rect">
            <a:avLst/>
          </a:prstGeom>
          <a:noFill/>
        </p:spPr>
        <p:txBody>
          <a:bodyPr wrap="square" rtlCol="0">
            <a:spAutoFit/>
          </a:bodyPr>
          <a:lstStyle/>
          <a:p>
            <a:r>
              <a:rPr lang="en-US" dirty="0"/>
              <a:t>We now want to place the elements (springs) into a large stiffness matrix for all the springs.</a:t>
            </a:r>
          </a:p>
          <a:p>
            <a:r>
              <a:rPr lang="en-US" dirty="0"/>
              <a:t>To do this, let’s consider having six springs (and hence seven nodes) where the nodes are all numbered consecutively from 1 to 7 and P =100 </a:t>
            </a:r>
            <a:r>
              <a:rPr lang="en-US" dirty="0" err="1"/>
              <a:t>lb</a:t>
            </a:r>
            <a:r>
              <a:rPr lang="en-US" dirty="0"/>
              <a:t>  is applied to the fourth node. The spring constant k = 400 </a:t>
            </a:r>
            <a:r>
              <a:rPr lang="en-US" dirty="0" err="1"/>
              <a:t>lb</a:t>
            </a:r>
            <a:r>
              <a:rPr lang="en-US" dirty="0"/>
              <a:t>/in for all the springs. </a:t>
            </a:r>
          </a:p>
        </p:txBody>
      </p:sp>
      <p:grpSp>
        <p:nvGrpSpPr>
          <p:cNvPr id="127" name="Group 126">
            <a:extLst>
              <a:ext uri="{FF2B5EF4-FFF2-40B4-BE49-F238E27FC236}">
                <a16:creationId xmlns:a16="http://schemas.microsoft.com/office/drawing/2014/main" id="{17250416-F5AF-437C-A7A6-FDFEF5C1F5C1}"/>
              </a:ext>
            </a:extLst>
          </p:cNvPr>
          <p:cNvGrpSpPr/>
          <p:nvPr/>
        </p:nvGrpSpPr>
        <p:grpSpPr>
          <a:xfrm>
            <a:off x="2220372" y="4903287"/>
            <a:ext cx="8312398" cy="1600031"/>
            <a:chOff x="2220372" y="4903287"/>
            <a:chExt cx="8312398" cy="1600031"/>
          </a:xfrm>
        </p:grpSpPr>
        <p:cxnSp>
          <p:nvCxnSpPr>
            <p:cNvPr id="17" name="Straight Connector 16">
              <a:extLst>
                <a:ext uri="{FF2B5EF4-FFF2-40B4-BE49-F238E27FC236}">
                  <a16:creationId xmlns:a16="http://schemas.microsoft.com/office/drawing/2014/main" id="{304072C3-83FB-4322-8442-E720E8F465E3}"/>
                </a:ext>
              </a:extLst>
            </p:cNvPr>
            <p:cNvCxnSpPr/>
            <p:nvPr/>
          </p:nvCxnSpPr>
          <p:spPr>
            <a:xfrm>
              <a:off x="2266931" y="5122150"/>
              <a:ext cx="0" cy="1196502"/>
            </a:xfrm>
            <a:prstGeom prst="line">
              <a:avLst/>
            </a:prstGeom>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a16="http://schemas.microsoft.com/office/drawing/2014/main" id="{9D583C7C-B189-4400-98F8-F41E20D3731B}"/>
                </a:ext>
              </a:extLst>
            </p:cNvPr>
            <p:cNvCxnSpPr/>
            <p:nvPr/>
          </p:nvCxnSpPr>
          <p:spPr>
            <a:xfrm>
              <a:off x="10455729" y="4903287"/>
              <a:ext cx="0" cy="1196502"/>
            </a:xfrm>
            <a:prstGeom prst="line">
              <a:avLst/>
            </a:prstGeom>
          </p:spPr>
          <p:style>
            <a:lnRef idx="1">
              <a:schemeClr val="dk1"/>
            </a:lnRef>
            <a:fillRef idx="0">
              <a:schemeClr val="dk1"/>
            </a:fillRef>
            <a:effectRef idx="0">
              <a:schemeClr val="dk1"/>
            </a:effectRef>
            <a:fontRef idx="minor">
              <a:schemeClr val="tx1"/>
            </a:fontRef>
          </p:style>
        </p:cxnSp>
        <p:sp>
          <p:nvSpPr>
            <p:cNvPr id="21" name="Oval 20">
              <a:extLst>
                <a:ext uri="{FF2B5EF4-FFF2-40B4-BE49-F238E27FC236}">
                  <a16:creationId xmlns:a16="http://schemas.microsoft.com/office/drawing/2014/main" id="{581B1136-F8C4-4AAC-9086-74B5440B552F}"/>
                </a:ext>
              </a:extLst>
            </p:cNvPr>
            <p:cNvSpPr/>
            <p:nvPr/>
          </p:nvSpPr>
          <p:spPr>
            <a:xfrm>
              <a:off x="4974451" y="5691662"/>
              <a:ext cx="114685" cy="1146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5F4D86C7-6D85-4CFF-9038-1113145E1EB8}"/>
                </a:ext>
              </a:extLst>
            </p:cNvPr>
            <p:cNvSpPr/>
            <p:nvPr/>
          </p:nvSpPr>
          <p:spPr>
            <a:xfrm>
              <a:off x="3558204" y="5684454"/>
              <a:ext cx="114685" cy="1146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DD9BD3A6-F4C1-4E4F-93FA-EED820337046}"/>
                </a:ext>
              </a:extLst>
            </p:cNvPr>
            <p:cNvSpPr/>
            <p:nvPr/>
          </p:nvSpPr>
          <p:spPr>
            <a:xfrm>
              <a:off x="6374145" y="5696645"/>
              <a:ext cx="114685" cy="1146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2638EDE0-1D8C-4AEB-A829-3F3F63472260}"/>
                </a:ext>
              </a:extLst>
            </p:cNvPr>
            <p:cNvSpPr txBox="1"/>
            <p:nvPr/>
          </p:nvSpPr>
          <p:spPr>
            <a:xfrm>
              <a:off x="2276996" y="5248647"/>
              <a:ext cx="301686" cy="369332"/>
            </a:xfrm>
            <a:prstGeom prst="rect">
              <a:avLst/>
            </a:prstGeom>
            <a:noFill/>
          </p:spPr>
          <p:txBody>
            <a:bodyPr wrap="none" rtlCol="0">
              <a:spAutoFit/>
            </a:bodyPr>
            <a:lstStyle/>
            <a:p>
              <a:r>
                <a:rPr lang="en-US" dirty="0"/>
                <a:t>1</a:t>
              </a:r>
            </a:p>
          </p:txBody>
        </p:sp>
        <p:sp>
          <p:nvSpPr>
            <p:cNvPr id="28" name="TextBox 27">
              <a:extLst>
                <a:ext uri="{FF2B5EF4-FFF2-40B4-BE49-F238E27FC236}">
                  <a16:creationId xmlns:a16="http://schemas.microsoft.com/office/drawing/2014/main" id="{5CFCBBEF-6251-4C00-B6ED-03A18443F8F8}"/>
                </a:ext>
              </a:extLst>
            </p:cNvPr>
            <p:cNvSpPr txBox="1"/>
            <p:nvPr/>
          </p:nvSpPr>
          <p:spPr>
            <a:xfrm>
              <a:off x="3509654" y="5240523"/>
              <a:ext cx="265182" cy="369332"/>
            </a:xfrm>
            <a:prstGeom prst="rect">
              <a:avLst/>
            </a:prstGeom>
            <a:noFill/>
          </p:spPr>
          <p:txBody>
            <a:bodyPr wrap="square" rtlCol="0">
              <a:spAutoFit/>
            </a:bodyPr>
            <a:lstStyle/>
            <a:p>
              <a:r>
                <a:rPr lang="en-US" dirty="0"/>
                <a:t>2</a:t>
              </a:r>
            </a:p>
          </p:txBody>
        </p:sp>
        <p:sp>
          <p:nvSpPr>
            <p:cNvPr id="30" name="TextBox 29">
              <a:extLst>
                <a:ext uri="{FF2B5EF4-FFF2-40B4-BE49-F238E27FC236}">
                  <a16:creationId xmlns:a16="http://schemas.microsoft.com/office/drawing/2014/main" id="{12FB5916-005E-4D66-9659-D9EE6DBB87EA}"/>
                </a:ext>
              </a:extLst>
            </p:cNvPr>
            <p:cNvSpPr txBox="1"/>
            <p:nvPr/>
          </p:nvSpPr>
          <p:spPr>
            <a:xfrm>
              <a:off x="4870838" y="5243910"/>
              <a:ext cx="301686" cy="369332"/>
            </a:xfrm>
            <a:prstGeom prst="rect">
              <a:avLst/>
            </a:prstGeom>
            <a:noFill/>
          </p:spPr>
          <p:txBody>
            <a:bodyPr wrap="none" rtlCol="0">
              <a:spAutoFit/>
            </a:bodyPr>
            <a:lstStyle/>
            <a:p>
              <a:r>
                <a:rPr lang="en-US" dirty="0"/>
                <a:t>3</a:t>
              </a:r>
            </a:p>
          </p:txBody>
        </p:sp>
        <p:sp>
          <p:nvSpPr>
            <p:cNvPr id="31" name="TextBox 30">
              <a:extLst>
                <a:ext uri="{FF2B5EF4-FFF2-40B4-BE49-F238E27FC236}">
                  <a16:creationId xmlns:a16="http://schemas.microsoft.com/office/drawing/2014/main" id="{38F33D68-47EE-499F-A67B-D73F7593BECD}"/>
                </a:ext>
              </a:extLst>
            </p:cNvPr>
            <p:cNvSpPr txBox="1"/>
            <p:nvPr/>
          </p:nvSpPr>
          <p:spPr>
            <a:xfrm>
              <a:off x="6242461" y="5199556"/>
              <a:ext cx="301686" cy="369332"/>
            </a:xfrm>
            <a:prstGeom prst="rect">
              <a:avLst/>
            </a:prstGeom>
            <a:noFill/>
          </p:spPr>
          <p:txBody>
            <a:bodyPr wrap="none" rtlCol="0">
              <a:spAutoFit/>
            </a:bodyPr>
            <a:lstStyle/>
            <a:p>
              <a:r>
                <a:rPr lang="en-US" dirty="0"/>
                <a:t>4</a:t>
              </a:r>
            </a:p>
          </p:txBody>
        </p:sp>
        <p:sp>
          <p:nvSpPr>
            <p:cNvPr id="32" name="TextBox 31">
              <a:extLst>
                <a:ext uri="{FF2B5EF4-FFF2-40B4-BE49-F238E27FC236}">
                  <a16:creationId xmlns:a16="http://schemas.microsoft.com/office/drawing/2014/main" id="{D0E52D10-AD65-40A1-B454-530FD639CC08}"/>
                </a:ext>
              </a:extLst>
            </p:cNvPr>
            <p:cNvSpPr txBox="1"/>
            <p:nvPr/>
          </p:nvSpPr>
          <p:spPr>
            <a:xfrm>
              <a:off x="7612931" y="5256591"/>
              <a:ext cx="352033" cy="369332"/>
            </a:xfrm>
            <a:prstGeom prst="rect">
              <a:avLst/>
            </a:prstGeom>
            <a:noFill/>
          </p:spPr>
          <p:txBody>
            <a:bodyPr wrap="square" rtlCol="0">
              <a:spAutoFit/>
            </a:bodyPr>
            <a:lstStyle/>
            <a:p>
              <a:r>
                <a:rPr lang="en-US" dirty="0"/>
                <a:t>5</a:t>
              </a:r>
            </a:p>
          </p:txBody>
        </p:sp>
        <p:sp>
          <p:nvSpPr>
            <p:cNvPr id="33" name="TextBox 32">
              <a:extLst>
                <a:ext uri="{FF2B5EF4-FFF2-40B4-BE49-F238E27FC236}">
                  <a16:creationId xmlns:a16="http://schemas.microsoft.com/office/drawing/2014/main" id="{0E14986B-DCDB-4680-98EA-0A68158C8BCB}"/>
                </a:ext>
              </a:extLst>
            </p:cNvPr>
            <p:cNvSpPr txBox="1"/>
            <p:nvPr/>
          </p:nvSpPr>
          <p:spPr>
            <a:xfrm>
              <a:off x="8967777" y="5234168"/>
              <a:ext cx="301686" cy="369332"/>
            </a:xfrm>
            <a:prstGeom prst="rect">
              <a:avLst/>
            </a:prstGeom>
            <a:noFill/>
          </p:spPr>
          <p:txBody>
            <a:bodyPr wrap="none" rtlCol="0">
              <a:spAutoFit/>
            </a:bodyPr>
            <a:lstStyle/>
            <a:p>
              <a:r>
                <a:rPr lang="en-US" dirty="0"/>
                <a:t>6</a:t>
              </a:r>
            </a:p>
          </p:txBody>
        </p:sp>
        <p:sp>
          <p:nvSpPr>
            <p:cNvPr id="34" name="TextBox 33">
              <a:extLst>
                <a:ext uri="{FF2B5EF4-FFF2-40B4-BE49-F238E27FC236}">
                  <a16:creationId xmlns:a16="http://schemas.microsoft.com/office/drawing/2014/main" id="{CE2405B9-6CB9-44C1-99C4-728C9283353D}"/>
                </a:ext>
              </a:extLst>
            </p:cNvPr>
            <p:cNvSpPr txBox="1"/>
            <p:nvPr/>
          </p:nvSpPr>
          <p:spPr>
            <a:xfrm>
              <a:off x="10225189" y="5257928"/>
              <a:ext cx="301686" cy="369332"/>
            </a:xfrm>
            <a:prstGeom prst="rect">
              <a:avLst/>
            </a:prstGeom>
            <a:noFill/>
          </p:spPr>
          <p:txBody>
            <a:bodyPr wrap="none" rtlCol="0">
              <a:spAutoFit/>
            </a:bodyPr>
            <a:lstStyle/>
            <a:p>
              <a:r>
                <a:rPr lang="en-US" dirty="0"/>
                <a:t>7</a:t>
              </a:r>
            </a:p>
          </p:txBody>
        </p:sp>
        <p:cxnSp>
          <p:nvCxnSpPr>
            <p:cNvPr id="36" name="Straight Arrow Connector 35">
              <a:extLst>
                <a:ext uri="{FF2B5EF4-FFF2-40B4-BE49-F238E27FC236}">
                  <a16:creationId xmlns:a16="http://schemas.microsoft.com/office/drawing/2014/main" id="{9BB09218-6DB8-45B4-A102-23B55FBDC740}"/>
                </a:ext>
              </a:extLst>
            </p:cNvPr>
            <p:cNvCxnSpPr/>
            <p:nvPr/>
          </p:nvCxnSpPr>
          <p:spPr>
            <a:xfrm>
              <a:off x="6447652" y="5733228"/>
              <a:ext cx="496453" cy="0"/>
            </a:xfrm>
            <a:prstGeom prst="straightConnector1">
              <a:avLst/>
            </a:prstGeom>
            <a:ln w="38100">
              <a:solidFill>
                <a:srgbClr val="3366FF"/>
              </a:solidFill>
              <a:tailEnd type="triangle"/>
            </a:ln>
          </p:spPr>
          <p:style>
            <a:lnRef idx="1">
              <a:schemeClr val="dk1"/>
            </a:lnRef>
            <a:fillRef idx="0">
              <a:schemeClr val="dk1"/>
            </a:fillRef>
            <a:effectRef idx="0">
              <a:schemeClr val="dk1"/>
            </a:effectRef>
            <a:fontRef idx="minor">
              <a:schemeClr val="tx1"/>
            </a:fontRef>
          </p:style>
        </p:cxnSp>
        <p:sp>
          <p:nvSpPr>
            <p:cNvPr id="37" name="TextBox 36">
              <a:extLst>
                <a:ext uri="{FF2B5EF4-FFF2-40B4-BE49-F238E27FC236}">
                  <a16:creationId xmlns:a16="http://schemas.microsoft.com/office/drawing/2014/main" id="{D94A44F3-6752-4871-AA09-8C4A97697E72}"/>
                </a:ext>
              </a:extLst>
            </p:cNvPr>
            <p:cNvSpPr txBox="1"/>
            <p:nvPr/>
          </p:nvSpPr>
          <p:spPr>
            <a:xfrm>
              <a:off x="6447652" y="5151667"/>
              <a:ext cx="763351" cy="369332"/>
            </a:xfrm>
            <a:prstGeom prst="rect">
              <a:avLst/>
            </a:prstGeom>
            <a:noFill/>
          </p:spPr>
          <p:txBody>
            <a:bodyPr wrap="none" rtlCol="0">
              <a:spAutoFit/>
            </a:bodyPr>
            <a:lstStyle/>
            <a:p>
              <a:r>
                <a:rPr lang="en-US" dirty="0"/>
                <a:t>100 </a:t>
              </a:r>
              <a:r>
                <a:rPr lang="en-US" dirty="0" err="1"/>
                <a:t>lb</a:t>
              </a:r>
              <a:endParaRPr lang="en-US" dirty="0"/>
            </a:p>
          </p:txBody>
        </p:sp>
        <p:sp>
          <p:nvSpPr>
            <p:cNvPr id="38" name="TextBox 37">
              <a:extLst>
                <a:ext uri="{FF2B5EF4-FFF2-40B4-BE49-F238E27FC236}">
                  <a16:creationId xmlns:a16="http://schemas.microsoft.com/office/drawing/2014/main" id="{5D3F151E-C8B2-4A38-BAFE-59DCE0FBE425}"/>
                </a:ext>
              </a:extLst>
            </p:cNvPr>
            <p:cNvSpPr txBox="1"/>
            <p:nvPr/>
          </p:nvSpPr>
          <p:spPr>
            <a:xfrm>
              <a:off x="2685934" y="6099789"/>
              <a:ext cx="683419" cy="369332"/>
            </a:xfrm>
            <a:prstGeom prst="rect">
              <a:avLst/>
            </a:prstGeom>
            <a:noFill/>
          </p:spPr>
          <p:txBody>
            <a:bodyPr wrap="square" rtlCol="0">
              <a:spAutoFit/>
            </a:bodyPr>
            <a:lstStyle/>
            <a:p>
              <a:r>
                <a:rPr lang="en-US" dirty="0"/>
                <a:t>(1)</a:t>
              </a:r>
            </a:p>
          </p:txBody>
        </p:sp>
        <p:sp>
          <p:nvSpPr>
            <p:cNvPr id="39" name="TextBox 38">
              <a:extLst>
                <a:ext uri="{FF2B5EF4-FFF2-40B4-BE49-F238E27FC236}">
                  <a16:creationId xmlns:a16="http://schemas.microsoft.com/office/drawing/2014/main" id="{7AB9A6CA-EA5E-41B8-B390-52F1F3E7C13D}"/>
                </a:ext>
              </a:extLst>
            </p:cNvPr>
            <p:cNvSpPr txBox="1"/>
            <p:nvPr/>
          </p:nvSpPr>
          <p:spPr>
            <a:xfrm flipH="1">
              <a:off x="4121102" y="6133986"/>
              <a:ext cx="583859" cy="369332"/>
            </a:xfrm>
            <a:prstGeom prst="rect">
              <a:avLst/>
            </a:prstGeom>
            <a:noFill/>
          </p:spPr>
          <p:txBody>
            <a:bodyPr wrap="square" rtlCol="0">
              <a:spAutoFit/>
            </a:bodyPr>
            <a:lstStyle/>
            <a:p>
              <a:r>
                <a:rPr lang="en-US" dirty="0"/>
                <a:t>(2)</a:t>
              </a:r>
            </a:p>
          </p:txBody>
        </p:sp>
        <p:sp>
          <p:nvSpPr>
            <p:cNvPr id="40" name="TextBox 39">
              <a:extLst>
                <a:ext uri="{FF2B5EF4-FFF2-40B4-BE49-F238E27FC236}">
                  <a16:creationId xmlns:a16="http://schemas.microsoft.com/office/drawing/2014/main" id="{7425707E-C4F1-4147-A098-DBAFD0EB0384}"/>
                </a:ext>
              </a:extLst>
            </p:cNvPr>
            <p:cNvSpPr txBox="1"/>
            <p:nvPr/>
          </p:nvSpPr>
          <p:spPr>
            <a:xfrm>
              <a:off x="5605493" y="6119932"/>
              <a:ext cx="442750" cy="369332"/>
            </a:xfrm>
            <a:prstGeom prst="rect">
              <a:avLst/>
            </a:prstGeom>
            <a:noFill/>
          </p:spPr>
          <p:txBody>
            <a:bodyPr wrap="none" rtlCol="0">
              <a:spAutoFit/>
            </a:bodyPr>
            <a:lstStyle/>
            <a:p>
              <a:r>
                <a:rPr lang="en-US" dirty="0"/>
                <a:t>(3)</a:t>
              </a:r>
            </a:p>
          </p:txBody>
        </p:sp>
        <p:sp>
          <p:nvSpPr>
            <p:cNvPr id="41" name="TextBox 40">
              <a:extLst>
                <a:ext uri="{FF2B5EF4-FFF2-40B4-BE49-F238E27FC236}">
                  <a16:creationId xmlns:a16="http://schemas.microsoft.com/office/drawing/2014/main" id="{3820E966-B0C8-4096-AEE1-E7AD743051AC}"/>
                </a:ext>
              </a:extLst>
            </p:cNvPr>
            <p:cNvSpPr txBox="1"/>
            <p:nvPr/>
          </p:nvSpPr>
          <p:spPr>
            <a:xfrm>
              <a:off x="6906620" y="6105190"/>
              <a:ext cx="442750" cy="369332"/>
            </a:xfrm>
            <a:prstGeom prst="rect">
              <a:avLst/>
            </a:prstGeom>
            <a:noFill/>
          </p:spPr>
          <p:txBody>
            <a:bodyPr wrap="none" rtlCol="0">
              <a:spAutoFit/>
            </a:bodyPr>
            <a:lstStyle/>
            <a:p>
              <a:r>
                <a:rPr lang="en-US" dirty="0"/>
                <a:t>(4)</a:t>
              </a:r>
            </a:p>
          </p:txBody>
        </p:sp>
        <p:sp>
          <p:nvSpPr>
            <p:cNvPr id="42" name="TextBox 41">
              <a:extLst>
                <a:ext uri="{FF2B5EF4-FFF2-40B4-BE49-F238E27FC236}">
                  <a16:creationId xmlns:a16="http://schemas.microsoft.com/office/drawing/2014/main" id="{036A0A30-70B6-473E-8DF6-953A3B7DA6DA}"/>
                </a:ext>
              </a:extLst>
            </p:cNvPr>
            <p:cNvSpPr txBox="1"/>
            <p:nvPr/>
          </p:nvSpPr>
          <p:spPr>
            <a:xfrm>
              <a:off x="8338101" y="6095462"/>
              <a:ext cx="442750" cy="369332"/>
            </a:xfrm>
            <a:prstGeom prst="rect">
              <a:avLst/>
            </a:prstGeom>
            <a:noFill/>
          </p:spPr>
          <p:txBody>
            <a:bodyPr wrap="none" rtlCol="0">
              <a:spAutoFit/>
            </a:bodyPr>
            <a:lstStyle/>
            <a:p>
              <a:r>
                <a:rPr lang="en-US" dirty="0"/>
                <a:t>(5)</a:t>
              </a:r>
            </a:p>
          </p:txBody>
        </p:sp>
        <p:sp>
          <p:nvSpPr>
            <p:cNvPr id="43" name="TextBox 42">
              <a:extLst>
                <a:ext uri="{FF2B5EF4-FFF2-40B4-BE49-F238E27FC236}">
                  <a16:creationId xmlns:a16="http://schemas.microsoft.com/office/drawing/2014/main" id="{7415515C-082E-4C53-ADD0-625481F2ABE8}"/>
                </a:ext>
              </a:extLst>
            </p:cNvPr>
            <p:cNvSpPr txBox="1"/>
            <p:nvPr/>
          </p:nvSpPr>
          <p:spPr>
            <a:xfrm>
              <a:off x="9566157" y="6110978"/>
              <a:ext cx="442750" cy="369332"/>
            </a:xfrm>
            <a:prstGeom prst="rect">
              <a:avLst/>
            </a:prstGeom>
            <a:noFill/>
          </p:spPr>
          <p:txBody>
            <a:bodyPr wrap="none" rtlCol="0">
              <a:spAutoFit/>
            </a:bodyPr>
            <a:lstStyle/>
            <a:p>
              <a:r>
                <a:rPr lang="en-US" dirty="0"/>
                <a:t>(6)</a:t>
              </a:r>
            </a:p>
          </p:txBody>
        </p:sp>
        <p:grpSp>
          <p:nvGrpSpPr>
            <p:cNvPr id="70" name="Group 69">
              <a:extLst>
                <a:ext uri="{FF2B5EF4-FFF2-40B4-BE49-F238E27FC236}">
                  <a16:creationId xmlns:a16="http://schemas.microsoft.com/office/drawing/2014/main" id="{83032489-F2DF-4E20-AD97-85F3E8003BE6}"/>
                </a:ext>
              </a:extLst>
            </p:cNvPr>
            <p:cNvGrpSpPr/>
            <p:nvPr/>
          </p:nvGrpSpPr>
          <p:grpSpPr>
            <a:xfrm>
              <a:off x="2244234" y="5597370"/>
              <a:ext cx="1306338" cy="302310"/>
              <a:chOff x="4994680" y="4680055"/>
              <a:chExt cx="1306338" cy="302310"/>
            </a:xfrm>
          </p:grpSpPr>
          <p:cxnSp>
            <p:nvCxnSpPr>
              <p:cNvPr id="53" name="Straight Connector 52">
                <a:extLst>
                  <a:ext uri="{FF2B5EF4-FFF2-40B4-BE49-F238E27FC236}">
                    <a16:creationId xmlns:a16="http://schemas.microsoft.com/office/drawing/2014/main" id="{10028A89-CE11-4754-BFC1-6225673CF31B}"/>
                  </a:ext>
                </a:extLst>
              </p:cNvPr>
              <p:cNvCxnSpPr>
                <a:cxnSpLocks/>
              </p:cNvCxnSpPr>
              <p:nvPr/>
            </p:nvCxnSpPr>
            <p:spPr>
              <a:xfrm>
                <a:off x="5493496" y="468424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54" name="Straight Connector 53">
                <a:extLst>
                  <a:ext uri="{FF2B5EF4-FFF2-40B4-BE49-F238E27FC236}">
                    <a16:creationId xmlns:a16="http://schemas.microsoft.com/office/drawing/2014/main" id="{EEA044A8-0A2D-4577-8B10-98F7DD6EAA89}"/>
                  </a:ext>
                </a:extLst>
              </p:cNvPr>
              <p:cNvCxnSpPr>
                <a:cxnSpLocks/>
              </p:cNvCxnSpPr>
              <p:nvPr/>
            </p:nvCxnSpPr>
            <p:spPr>
              <a:xfrm>
                <a:off x="5641595" y="468651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56" name="Straight Connector 55">
                <a:extLst>
                  <a:ext uri="{FF2B5EF4-FFF2-40B4-BE49-F238E27FC236}">
                    <a16:creationId xmlns:a16="http://schemas.microsoft.com/office/drawing/2014/main" id="{074FEA19-C4A5-4E68-B5C5-BDE831AB31E6}"/>
                  </a:ext>
                </a:extLst>
              </p:cNvPr>
              <p:cNvCxnSpPr>
                <a:cxnSpLocks/>
              </p:cNvCxnSpPr>
              <p:nvPr/>
            </p:nvCxnSpPr>
            <p:spPr>
              <a:xfrm flipH="1">
                <a:off x="5417426"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57" name="Straight Connector 56">
                <a:extLst>
                  <a:ext uri="{FF2B5EF4-FFF2-40B4-BE49-F238E27FC236}">
                    <a16:creationId xmlns:a16="http://schemas.microsoft.com/office/drawing/2014/main" id="{65A17D81-74E8-4C2E-BD4B-9A4C34A8FD7D}"/>
                  </a:ext>
                </a:extLst>
              </p:cNvPr>
              <p:cNvCxnSpPr>
                <a:cxnSpLocks/>
              </p:cNvCxnSpPr>
              <p:nvPr/>
            </p:nvCxnSpPr>
            <p:spPr>
              <a:xfrm flipH="1">
                <a:off x="5565525"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58" name="Straight Connector 57">
                <a:extLst>
                  <a:ext uri="{FF2B5EF4-FFF2-40B4-BE49-F238E27FC236}">
                    <a16:creationId xmlns:a16="http://schemas.microsoft.com/office/drawing/2014/main" id="{702AD918-6134-4EE1-8D24-5096F6C105A2}"/>
                  </a:ext>
                </a:extLst>
              </p:cNvPr>
              <p:cNvCxnSpPr>
                <a:cxnSpLocks/>
              </p:cNvCxnSpPr>
              <p:nvPr/>
            </p:nvCxnSpPr>
            <p:spPr>
              <a:xfrm>
                <a:off x="5379333" y="4831690"/>
                <a:ext cx="40160" cy="150675"/>
              </a:xfrm>
              <a:prstGeom prst="line">
                <a:avLst/>
              </a:prstGeom>
            </p:spPr>
            <p:style>
              <a:lnRef idx="1">
                <a:schemeClr val="dk1"/>
              </a:lnRef>
              <a:fillRef idx="0">
                <a:schemeClr val="dk1"/>
              </a:fillRef>
              <a:effectRef idx="0">
                <a:schemeClr val="dk1"/>
              </a:effectRef>
              <a:fontRef idx="minor">
                <a:schemeClr val="tx1"/>
              </a:fontRef>
            </p:style>
          </p:cxnSp>
          <p:cxnSp>
            <p:nvCxnSpPr>
              <p:cNvPr id="59" name="Straight Connector 58">
                <a:extLst>
                  <a:ext uri="{FF2B5EF4-FFF2-40B4-BE49-F238E27FC236}">
                    <a16:creationId xmlns:a16="http://schemas.microsoft.com/office/drawing/2014/main" id="{6DBB5DB3-B5F7-4DD1-B729-A364FB05E0CE}"/>
                  </a:ext>
                </a:extLst>
              </p:cNvPr>
              <p:cNvCxnSpPr>
                <a:cxnSpLocks/>
              </p:cNvCxnSpPr>
              <p:nvPr/>
            </p:nvCxnSpPr>
            <p:spPr>
              <a:xfrm flipH="1">
                <a:off x="5719341" y="4680055"/>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60" name="Straight Connector 59">
                <a:extLst>
                  <a:ext uri="{FF2B5EF4-FFF2-40B4-BE49-F238E27FC236}">
                    <a16:creationId xmlns:a16="http://schemas.microsoft.com/office/drawing/2014/main" id="{6D4084FD-143E-4B51-B7EE-F706B698D02D}"/>
                  </a:ext>
                </a:extLst>
              </p:cNvPr>
              <p:cNvCxnSpPr>
                <a:cxnSpLocks/>
              </p:cNvCxnSpPr>
              <p:nvPr/>
            </p:nvCxnSpPr>
            <p:spPr>
              <a:xfrm>
                <a:off x="5798697" y="468455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61" name="Straight Connector 60">
                <a:extLst>
                  <a:ext uri="{FF2B5EF4-FFF2-40B4-BE49-F238E27FC236}">
                    <a16:creationId xmlns:a16="http://schemas.microsoft.com/office/drawing/2014/main" id="{C5C00F49-7768-4F04-80BA-402E3F3B3FC4}"/>
                  </a:ext>
                </a:extLst>
              </p:cNvPr>
              <p:cNvCxnSpPr>
                <a:cxnSpLocks/>
              </p:cNvCxnSpPr>
              <p:nvPr/>
            </p:nvCxnSpPr>
            <p:spPr>
              <a:xfrm flipH="1">
                <a:off x="5872474" y="4825227"/>
                <a:ext cx="36888" cy="145173"/>
              </a:xfrm>
              <a:prstGeom prst="line">
                <a:avLst/>
              </a:prstGeom>
            </p:spPr>
            <p:style>
              <a:lnRef idx="1">
                <a:schemeClr val="dk1"/>
              </a:lnRef>
              <a:fillRef idx="0">
                <a:schemeClr val="dk1"/>
              </a:fillRef>
              <a:effectRef idx="0">
                <a:schemeClr val="dk1"/>
              </a:effectRef>
              <a:fontRef idx="minor">
                <a:schemeClr val="tx1"/>
              </a:fontRef>
            </p:style>
          </p:cxnSp>
          <p:cxnSp>
            <p:nvCxnSpPr>
              <p:cNvPr id="67" name="Straight Connector 66">
                <a:extLst>
                  <a:ext uri="{FF2B5EF4-FFF2-40B4-BE49-F238E27FC236}">
                    <a16:creationId xmlns:a16="http://schemas.microsoft.com/office/drawing/2014/main" id="{461DA14D-C739-4DC4-9395-D394EA36D61B}"/>
                  </a:ext>
                </a:extLst>
              </p:cNvPr>
              <p:cNvCxnSpPr>
                <a:cxnSpLocks/>
              </p:cNvCxnSpPr>
              <p:nvPr/>
            </p:nvCxnSpPr>
            <p:spPr>
              <a:xfrm>
                <a:off x="5909362" y="4831690"/>
                <a:ext cx="391656" cy="0"/>
              </a:xfrm>
              <a:prstGeom prst="line">
                <a:avLst/>
              </a:prstGeom>
            </p:spPr>
            <p:style>
              <a:lnRef idx="1">
                <a:schemeClr val="dk1"/>
              </a:lnRef>
              <a:fillRef idx="0">
                <a:schemeClr val="dk1"/>
              </a:fillRef>
              <a:effectRef idx="0">
                <a:schemeClr val="dk1"/>
              </a:effectRef>
              <a:fontRef idx="minor">
                <a:schemeClr val="tx1"/>
              </a:fontRef>
            </p:style>
          </p:cxnSp>
          <p:cxnSp>
            <p:nvCxnSpPr>
              <p:cNvPr id="69" name="Straight Connector 68">
                <a:extLst>
                  <a:ext uri="{FF2B5EF4-FFF2-40B4-BE49-F238E27FC236}">
                    <a16:creationId xmlns:a16="http://schemas.microsoft.com/office/drawing/2014/main" id="{4F13A645-A2C4-4DCD-818F-26935F2A7050}"/>
                  </a:ext>
                </a:extLst>
              </p:cNvPr>
              <p:cNvCxnSpPr>
                <a:cxnSpLocks/>
              </p:cNvCxnSpPr>
              <p:nvPr/>
            </p:nvCxnSpPr>
            <p:spPr>
              <a:xfrm>
                <a:off x="4994680" y="4831690"/>
                <a:ext cx="391656" cy="0"/>
              </a:xfrm>
              <a:prstGeom prst="line">
                <a:avLst/>
              </a:prstGeom>
            </p:spPr>
            <p:style>
              <a:lnRef idx="1">
                <a:schemeClr val="dk1"/>
              </a:lnRef>
              <a:fillRef idx="0">
                <a:schemeClr val="dk1"/>
              </a:fillRef>
              <a:effectRef idx="0">
                <a:schemeClr val="dk1"/>
              </a:effectRef>
              <a:fontRef idx="minor">
                <a:schemeClr val="tx1"/>
              </a:fontRef>
            </p:style>
          </p:cxnSp>
        </p:grpSp>
        <p:sp>
          <p:nvSpPr>
            <p:cNvPr id="20" name="Oval 19">
              <a:extLst>
                <a:ext uri="{FF2B5EF4-FFF2-40B4-BE49-F238E27FC236}">
                  <a16:creationId xmlns:a16="http://schemas.microsoft.com/office/drawing/2014/main" id="{4378BBF6-B389-47B7-B49E-A76207B5D80B}"/>
                </a:ext>
              </a:extLst>
            </p:cNvPr>
            <p:cNvSpPr/>
            <p:nvPr/>
          </p:nvSpPr>
          <p:spPr>
            <a:xfrm>
              <a:off x="2220372" y="5701862"/>
              <a:ext cx="114685" cy="1146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1" name="Group 70">
              <a:extLst>
                <a:ext uri="{FF2B5EF4-FFF2-40B4-BE49-F238E27FC236}">
                  <a16:creationId xmlns:a16="http://schemas.microsoft.com/office/drawing/2014/main" id="{67CEB113-AC20-4B40-98E6-99E85A5F9582}"/>
                </a:ext>
              </a:extLst>
            </p:cNvPr>
            <p:cNvGrpSpPr/>
            <p:nvPr/>
          </p:nvGrpSpPr>
          <p:grpSpPr>
            <a:xfrm>
              <a:off x="3668113" y="5597850"/>
              <a:ext cx="1306338" cy="302310"/>
              <a:chOff x="4994680" y="4680055"/>
              <a:chExt cx="1306338" cy="302310"/>
            </a:xfrm>
          </p:grpSpPr>
          <p:cxnSp>
            <p:nvCxnSpPr>
              <p:cNvPr id="72" name="Straight Connector 71">
                <a:extLst>
                  <a:ext uri="{FF2B5EF4-FFF2-40B4-BE49-F238E27FC236}">
                    <a16:creationId xmlns:a16="http://schemas.microsoft.com/office/drawing/2014/main" id="{384BC9A9-0A03-4BD4-B6BA-0C328424CF9E}"/>
                  </a:ext>
                </a:extLst>
              </p:cNvPr>
              <p:cNvCxnSpPr>
                <a:cxnSpLocks/>
              </p:cNvCxnSpPr>
              <p:nvPr/>
            </p:nvCxnSpPr>
            <p:spPr>
              <a:xfrm>
                <a:off x="5493496" y="468424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73" name="Straight Connector 72">
                <a:extLst>
                  <a:ext uri="{FF2B5EF4-FFF2-40B4-BE49-F238E27FC236}">
                    <a16:creationId xmlns:a16="http://schemas.microsoft.com/office/drawing/2014/main" id="{14C5A8CF-6A09-448B-9F4E-3933FAA95DD9}"/>
                  </a:ext>
                </a:extLst>
              </p:cNvPr>
              <p:cNvCxnSpPr>
                <a:cxnSpLocks/>
              </p:cNvCxnSpPr>
              <p:nvPr/>
            </p:nvCxnSpPr>
            <p:spPr>
              <a:xfrm>
                <a:off x="5641595" y="468651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74" name="Straight Connector 73">
                <a:extLst>
                  <a:ext uri="{FF2B5EF4-FFF2-40B4-BE49-F238E27FC236}">
                    <a16:creationId xmlns:a16="http://schemas.microsoft.com/office/drawing/2014/main" id="{891A9E94-D1F2-4C3A-8EFF-33584EDE2010}"/>
                  </a:ext>
                </a:extLst>
              </p:cNvPr>
              <p:cNvCxnSpPr>
                <a:cxnSpLocks/>
              </p:cNvCxnSpPr>
              <p:nvPr/>
            </p:nvCxnSpPr>
            <p:spPr>
              <a:xfrm flipH="1">
                <a:off x="5417426"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75" name="Straight Connector 74">
                <a:extLst>
                  <a:ext uri="{FF2B5EF4-FFF2-40B4-BE49-F238E27FC236}">
                    <a16:creationId xmlns:a16="http://schemas.microsoft.com/office/drawing/2014/main" id="{4FA24BE5-6F47-4EAD-939D-95FAADEC1F72}"/>
                  </a:ext>
                </a:extLst>
              </p:cNvPr>
              <p:cNvCxnSpPr>
                <a:cxnSpLocks/>
              </p:cNvCxnSpPr>
              <p:nvPr/>
            </p:nvCxnSpPr>
            <p:spPr>
              <a:xfrm flipH="1">
                <a:off x="5565525"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76" name="Straight Connector 75">
                <a:extLst>
                  <a:ext uri="{FF2B5EF4-FFF2-40B4-BE49-F238E27FC236}">
                    <a16:creationId xmlns:a16="http://schemas.microsoft.com/office/drawing/2014/main" id="{D7E83966-D460-475B-9E0B-30CA6F191182}"/>
                  </a:ext>
                </a:extLst>
              </p:cNvPr>
              <p:cNvCxnSpPr>
                <a:cxnSpLocks/>
              </p:cNvCxnSpPr>
              <p:nvPr/>
            </p:nvCxnSpPr>
            <p:spPr>
              <a:xfrm>
                <a:off x="5379333" y="4831690"/>
                <a:ext cx="40160" cy="150675"/>
              </a:xfrm>
              <a:prstGeom prst="line">
                <a:avLst/>
              </a:prstGeom>
            </p:spPr>
            <p:style>
              <a:lnRef idx="1">
                <a:schemeClr val="dk1"/>
              </a:lnRef>
              <a:fillRef idx="0">
                <a:schemeClr val="dk1"/>
              </a:fillRef>
              <a:effectRef idx="0">
                <a:schemeClr val="dk1"/>
              </a:effectRef>
              <a:fontRef idx="minor">
                <a:schemeClr val="tx1"/>
              </a:fontRef>
            </p:style>
          </p:cxnSp>
          <p:cxnSp>
            <p:nvCxnSpPr>
              <p:cNvPr id="77" name="Straight Connector 76">
                <a:extLst>
                  <a:ext uri="{FF2B5EF4-FFF2-40B4-BE49-F238E27FC236}">
                    <a16:creationId xmlns:a16="http://schemas.microsoft.com/office/drawing/2014/main" id="{64797905-141B-4451-B714-D0E733F90C7D}"/>
                  </a:ext>
                </a:extLst>
              </p:cNvPr>
              <p:cNvCxnSpPr>
                <a:cxnSpLocks/>
              </p:cNvCxnSpPr>
              <p:nvPr/>
            </p:nvCxnSpPr>
            <p:spPr>
              <a:xfrm flipH="1">
                <a:off x="5719341" y="4680055"/>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78" name="Straight Connector 77">
                <a:extLst>
                  <a:ext uri="{FF2B5EF4-FFF2-40B4-BE49-F238E27FC236}">
                    <a16:creationId xmlns:a16="http://schemas.microsoft.com/office/drawing/2014/main" id="{E0E26EB7-2F93-449F-AEF5-8DE6357523DF}"/>
                  </a:ext>
                </a:extLst>
              </p:cNvPr>
              <p:cNvCxnSpPr>
                <a:cxnSpLocks/>
              </p:cNvCxnSpPr>
              <p:nvPr/>
            </p:nvCxnSpPr>
            <p:spPr>
              <a:xfrm>
                <a:off x="5798697" y="468455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79" name="Straight Connector 78">
                <a:extLst>
                  <a:ext uri="{FF2B5EF4-FFF2-40B4-BE49-F238E27FC236}">
                    <a16:creationId xmlns:a16="http://schemas.microsoft.com/office/drawing/2014/main" id="{D05D27A1-7F34-4D49-A38E-5D2143ACC09C}"/>
                  </a:ext>
                </a:extLst>
              </p:cNvPr>
              <p:cNvCxnSpPr>
                <a:cxnSpLocks/>
              </p:cNvCxnSpPr>
              <p:nvPr/>
            </p:nvCxnSpPr>
            <p:spPr>
              <a:xfrm flipH="1">
                <a:off x="5872474" y="4825227"/>
                <a:ext cx="36888" cy="145173"/>
              </a:xfrm>
              <a:prstGeom prst="line">
                <a:avLst/>
              </a:prstGeom>
            </p:spPr>
            <p:style>
              <a:lnRef idx="1">
                <a:schemeClr val="dk1"/>
              </a:lnRef>
              <a:fillRef idx="0">
                <a:schemeClr val="dk1"/>
              </a:fillRef>
              <a:effectRef idx="0">
                <a:schemeClr val="dk1"/>
              </a:effectRef>
              <a:fontRef idx="minor">
                <a:schemeClr val="tx1"/>
              </a:fontRef>
            </p:style>
          </p:cxnSp>
          <p:cxnSp>
            <p:nvCxnSpPr>
              <p:cNvPr id="80" name="Straight Connector 79">
                <a:extLst>
                  <a:ext uri="{FF2B5EF4-FFF2-40B4-BE49-F238E27FC236}">
                    <a16:creationId xmlns:a16="http://schemas.microsoft.com/office/drawing/2014/main" id="{B7E972A1-680C-41B0-9702-E50A3EFC079E}"/>
                  </a:ext>
                </a:extLst>
              </p:cNvPr>
              <p:cNvCxnSpPr>
                <a:cxnSpLocks/>
              </p:cNvCxnSpPr>
              <p:nvPr/>
            </p:nvCxnSpPr>
            <p:spPr>
              <a:xfrm>
                <a:off x="5909362" y="4831690"/>
                <a:ext cx="391656" cy="0"/>
              </a:xfrm>
              <a:prstGeom prst="line">
                <a:avLst/>
              </a:prstGeom>
            </p:spPr>
            <p:style>
              <a:lnRef idx="1">
                <a:schemeClr val="dk1"/>
              </a:lnRef>
              <a:fillRef idx="0">
                <a:schemeClr val="dk1"/>
              </a:fillRef>
              <a:effectRef idx="0">
                <a:schemeClr val="dk1"/>
              </a:effectRef>
              <a:fontRef idx="minor">
                <a:schemeClr val="tx1"/>
              </a:fontRef>
            </p:style>
          </p:cxnSp>
          <p:cxnSp>
            <p:nvCxnSpPr>
              <p:cNvPr id="81" name="Straight Connector 80">
                <a:extLst>
                  <a:ext uri="{FF2B5EF4-FFF2-40B4-BE49-F238E27FC236}">
                    <a16:creationId xmlns:a16="http://schemas.microsoft.com/office/drawing/2014/main" id="{F8D03CFB-EEC5-4821-BB99-65FAFEC3100C}"/>
                  </a:ext>
                </a:extLst>
              </p:cNvPr>
              <p:cNvCxnSpPr>
                <a:cxnSpLocks/>
              </p:cNvCxnSpPr>
              <p:nvPr/>
            </p:nvCxnSpPr>
            <p:spPr>
              <a:xfrm>
                <a:off x="4994680" y="4831690"/>
                <a:ext cx="391656" cy="0"/>
              </a:xfrm>
              <a:prstGeom prst="line">
                <a:avLst/>
              </a:prstGeom>
            </p:spPr>
            <p:style>
              <a:lnRef idx="1">
                <a:schemeClr val="dk1"/>
              </a:lnRef>
              <a:fillRef idx="0">
                <a:schemeClr val="dk1"/>
              </a:fillRef>
              <a:effectRef idx="0">
                <a:schemeClr val="dk1"/>
              </a:effectRef>
              <a:fontRef idx="minor">
                <a:schemeClr val="tx1"/>
              </a:fontRef>
            </p:style>
          </p:cxnSp>
        </p:grpSp>
        <p:grpSp>
          <p:nvGrpSpPr>
            <p:cNvPr id="82" name="Group 81">
              <a:extLst>
                <a:ext uri="{FF2B5EF4-FFF2-40B4-BE49-F238E27FC236}">
                  <a16:creationId xmlns:a16="http://schemas.microsoft.com/office/drawing/2014/main" id="{B28CD9E0-0934-44EE-9029-EAC2F5787841}"/>
                </a:ext>
              </a:extLst>
            </p:cNvPr>
            <p:cNvGrpSpPr/>
            <p:nvPr/>
          </p:nvGrpSpPr>
          <p:grpSpPr>
            <a:xfrm>
              <a:off x="5091744" y="5606247"/>
              <a:ext cx="1306338" cy="302310"/>
              <a:chOff x="4994680" y="4680055"/>
              <a:chExt cx="1306338" cy="302310"/>
            </a:xfrm>
          </p:grpSpPr>
          <p:cxnSp>
            <p:nvCxnSpPr>
              <p:cNvPr id="83" name="Straight Connector 82">
                <a:extLst>
                  <a:ext uri="{FF2B5EF4-FFF2-40B4-BE49-F238E27FC236}">
                    <a16:creationId xmlns:a16="http://schemas.microsoft.com/office/drawing/2014/main" id="{56E258BD-1D0D-4C83-B770-3416AE68DAB2}"/>
                  </a:ext>
                </a:extLst>
              </p:cNvPr>
              <p:cNvCxnSpPr>
                <a:cxnSpLocks/>
              </p:cNvCxnSpPr>
              <p:nvPr/>
            </p:nvCxnSpPr>
            <p:spPr>
              <a:xfrm>
                <a:off x="5493496" y="468424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84" name="Straight Connector 83">
                <a:extLst>
                  <a:ext uri="{FF2B5EF4-FFF2-40B4-BE49-F238E27FC236}">
                    <a16:creationId xmlns:a16="http://schemas.microsoft.com/office/drawing/2014/main" id="{9C87050B-4D04-47A2-ADCF-DCB8240CDE24}"/>
                  </a:ext>
                </a:extLst>
              </p:cNvPr>
              <p:cNvCxnSpPr>
                <a:cxnSpLocks/>
              </p:cNvCxnSpPr>
              <p:nvPr/>
            </p:nvCxnSpPr>
            <p:spPr>
              <a:xfrm>
                <a:off x="5641595" y="468651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85" name="Straight Connector 84">
                <a:extLst>
                  <a:ext uri="{FF2B5EF4-FFF2-40B4-BE49-F238E27FC236}">
                    <a16:creationId xmlns:a16="http://schemas.microsoft.com/office/drawing/2014/main" id="{1516C4AB-23B8-4FDC-81FC-91C9BA099272}"/>
                  </a:ext>
                </a:extLst>
              </p:cNvPr>
              <p:cNvCxnSpPr>
                <a:cxnSpLocks/>
              </p:cNvCxnSpPr>
              <p:nvPr/>
            </p:nvCxnSpPr>
            <p:spPr>
              <a:xfrm flipH="1">
                <a:off x="5417426"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86" name="Straight Connector 85">
                <a:extLst>
                  <a:ext uri="{FF2B5EF4-FFF2-40B4-BE49-F238E27FC236}">
                    <a16:creationId xmlns:a16="http://schemas.microsoft.com/office/drawing/2014/main" id="{986A6D16-4128-44DD-9203-37E94AE3F2A0}"/>
                  </a:ext>
                </a:extLst>
              </p:cNvPr>
              <p:cNvCxnSpPr>
                <a:cxnSpLocks/>
              </p:cNvCxnSpPr>
              <p:nvPr/>
            </p:nvCxnSpPr>
            <p:spPr>
              <a:xfrm flipH="1">
                <a:off x="5565525"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87" name="Straight Connector 86">
                <a:extLst>
                  <a:ext uri="{FF2B5EF4-FFF2-40B4-BE49-F238E27FC236}">
                    <a16:creationId xmlns:a16="http://schemas.microsoft.com/office/drawing/2014/main" id="{5B2714B5-6D16-491D-BC83-1F885D33E7C6}"/>
                  </a:ext>
                </a:extLst>
              </p:cNvPr>
              <p:cNvCxnSpPr>
                <a:cxnSpLocks/>
              </p:cNvCxnSpPr>
              <p:nvPr/>
            </p:nvCxnSpPr>
            <p:spPr>
              <a:xfrm>
                <a:off x="5379333" y="4831690"/>
                <a:ext cx="40160" cy="150675"/>
              </a:xfrm>
              <a:prstGeom prst="line">
                <a:avLst/>
              </a:prstGeom>
            </p:spPr>
            <p:style>
              <a:lnRef idx="1">
                <a:schemeClr val="dk1"/>
              </a:lnRef>
              <a:fillRef idx="0">
                <a:schemeClr val="dk1"/>
              </a:fillRef>
              <a:effectRef idx="0">
                <a:schemeClr val="dk1"/>
              </a:effectRef>
              <a:fontRef idx="minor">
                <a:schemeClr val="tx1"/>
              </a:fontRef>
            </p:style>
          </p:cxnSp>
          <p:cxnSp>
            <p:nvCxnSpPr>
              <p:cNvPr id="88" name="Straight Connector 87">
                <a:extLst>
                  <a:ext uri="{FF2B5EF4-FFF2-40B4-BE49-F238E27FC236}">
                    <a16:creationId xmlns:a16="http://schemas.microsoft.com/office/drawing/2014/main" id="{F8BB0A36-B073-43D7-BBE0-63FAC46CD61B}"/>
                  </a:ext>
                </a:extLst>
              </p:cNvPr>
              <p:cNvCxnSpPr>
                <a:cxnSpLocks/>
              </p:cNvCxnSpPr>
              <p:nvPr/>
            </p:nvCxnSpPr>
            <p:spPr>
              <a:xfrm flipH="1">
                <a:off x="5719341" y="4680055"/>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89" name="Straight Connector 88">
                <a:extLst>
                  <a:ext uri="{FF2B5EF4-FFF2-40B4-BE49-F238E27FC236}">
                    <a16:creationId xmlns:a16="http://schemas.microsoft.com/office/drawing/2014/main" id="{F1EAE942-0C34-4DBC-8B67-E4AFBDD455D1}"/>
                  </a:ext>
                </a:extLst>
              </p:cNvPr>
              <p:cNvCxnSpPr>
                <a:cxnSpLocks/>
              </p:cNvCxnSpPr>
              <p:nvPr/>
            </p:nvCxnSpPr>
            <p:spPr>
              <a:xfrm>
                <a:off x="5798697" y="468455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90" name="Straight Connector 89">
                <a:extLst>
                  <a:ext uri="{FF2B5EF4-FFF2-40B4-BE49-F238E27FC236}">
                    <a16:creationId xmlns:a16="http://schemas.microsoft.com/office/drawing/2014/main" id="{C0E1A488-4823-43E6-90D5-8B90AE345273}"/>
                  </a:ext>
                </a:extLst>
              </p:cNvPr>
              <p:cNvCxnSpPr>
                <a:cxnSpLocks/>
              </p:cNvCxnSpPr>
              <p:nvPr/>
            </p:nvCxnSpPr>
            <p:spPr>
              <a:xfrm flipH="1">
                <a:off x="5872474" y="4825227"/>
                <a:ext cx="36888" cy="145173"/>
              </a:xfrm>
              <a:prstGeom prst="line">
                <a:avLst/>
              </a:prstGeom>
            </p:spPr>
            <p:style>
              <a:lnRef idx="1">
                <a:schemeClr val="dk1"/>
              </a:lnRef>
              <a:fillRef idx="0">
                <a:schemeClr val="dk1"/>
              </a:fillRef>
              <a:effectRef idx="0">
                <a:schemeClr val="dk1"/>
              </a:effectRef>
              <a:fontRef idx="minor">
                <a:schemeClr val="tx1"/>
              </a:fontRef>
            </p:style>
          </p:cxnSp>
          <p:cxnSp>
            <p:nvCxnSpPr>
              <p:cNvPr id="91" name="Straight Connector 90">
                <a:extLst>
                  <a:ext uri="{FF2B5EF4-FFF2-40B4-BE49-F238E27FC236}">
                    <a16:creationId xmlns:a16="http://schemas.microsoft.com/office/drawing/2014/main" id="{32009E93-AF9C-477A-AF8A-8DBDC0F8B089}"/>
                  </a:ext>
                </a:extLst>
              </p:cNvPr>
              <p:cNvCxnSpPr>
                <a:cxnSpLocks/>
              </p:cNvCxnSpPr>
              <p:nvPr/>
            </p:nvCxnSpPr>
            <p:spPr>
              <a:xfrm>
                <a:off x="5909362" y="4831690"/>
                <a:ext cx="391656" cy="0"/>
              </a:xfrm>
              <a:prstGeom prst="line">
                <a:avLst/>
              </a:prstGeom>
            </p:spPr>
            <p:style>
              <a:lnRef idx="1">
                <a:schemeClr val="dk1"/>
              </a:lnRef>
              <a:fillRef idx="0">
                <a:schemeClr val="dk1"/>
              </a:fillRef>
              <a:effectRef idx="0">
                <a:schemeClr val="dk1"/>
              </a:effectRef>
              <a:fontRef idx="minor">
                <a:schemeClr val="tx1"/>
              </a:fontRef>
            </p:style>
          </p:cxnSp>
          <p:cxnSp>
            <p:nvCxnSpPr>
              <p:cNvPr id="92" name="Straight Connector 91">
                <a:extLst>
                  <a:ext uri="{FF2B5EF4-FFF2-40B4-BE49-F238E27FC236}">
                    <a16:creationId xmlns:a16="http://schemas.microsoft.com/office/drawing/2014/main" id="{AEF351F0-3D29-4461-8DD4-F4BE6790E93C}"/>
                  </a:ext>
                </a:extLst>
              </p:cNvPr>
              <p:cNvCxnSpPr>
                <a:cxnSpLocks/>
              </p:cNvCxnSpPr>
              <p:nvPr/>
            </p:nvCxnSpPr>
            <p:spPr>
              <a:xfrm>
                <a:off x="4994680" y="4831690"/>
                <a:ext cx="391656" cy="0"/>
              </a:xfrm>
              <a:prstGeom prst="line">
                <a:avLst/>
              </a:prstGeom>
            </p:spPr>
            <p:style>
              <a:lnRef idx="1">
                <a:schemeClr val="dk1"/>
              </a:lnRef>
              <a:fillRef idx="0">
                <a:schemeClr val="dk1"/>
              </a:fillRef>
              <a:effectRef idx="0">
                <a:schemeClr val="dk1"/>
              </a:effectRef>
              <a:fontRef idx="minor">
                <a:schemeClr val="tx1"/>
              </a:fontRef>
            </p:style>
          </p:cxnSp>
        </p:grpSp>
        <p:grpSp>
          <p:nvGrpSpPr>
            <p:cNvPr id="93" name="Group 92">
              <a:extLst>
                <a:ext uri="{FF2B5EF4-FFF2-40B4-BE49-F238E27FC236}">
                  <a16:creationId xmlns:a16="http://schemas.microsoft.com/office/drawing/2014/main" id="{16BC4F70-5638-4AD1-B194-98AAFAC35641}"/>
                </a:ext>
              </a:extLst>
            </p:cNvPr>
            <p:cNvGrpSpPr/>
            <p:nvPr/>
          </p:nvGrpSpPr>
          <p:grpSpPr>
            <a:xfrm>
              <a:off x="6459118" y="5589598"/>
              <a:ext cx="1306338" cy="302310"/>
              <a:chOff x="4994680" y="4680055"/>
              <a:chExt cx="1306338" cy="302310"/>
            </a:xfrm>
          </p:grpSpPr>
          <p:cxnSp>
            <p:nvCxnSpPr>
              <p:cNvPr id="94" name="Straight Connector 93">
                <a:extLst>
                  <a:ext uri="{FF2B5EF4-FFF2-40B4-BE49-F238E27FC236}">
                    <a16:creationId xmlns:a16="http://schemas.microsoft.com/office/drawing/2014/main" id="{62D52EC0-4794-4F26-A17E-49254CEF8AF9}"/>
                  </a:ext>
                </a:extLst>
              </p:cNvPr>
              <p:cNvCxnSpPr>
                <a:cxnSpLocks/>
              </p:cNvCxnSpPr>
              <p:nvPr/>
            </p:nvCxnSpPr>
            <p:spPr>
              <a:xfrm>
                <a:off x="5493496" y="468424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95" name="Straight Connector 94">
                <a:extLst>
                  <a:ext uri="{FF2B5EF4-FFF2-40B4-BE49-F238E27FC236}">
                    <a16:creationId xmlns:a16="http://schemas.microsoft.com/office/drawing/2014/main" id="{8DDE26F8-ADBA-4AF6-BA74-C66160D6BF2E}"/>
                  </a:ext>
                </a:extLst>
              </p:cNvPr>
              <p:cNvCxnSpPr>
                <a:cxnSpLocks/>
              </p:cNvCxnSpPr>
              <p:nvPr/>
            </p:nvCxnSpPr>
            <p:spPr>
              <a:xfrm>
                <a:off x="5641595" y="468651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96" name="Straight Connector 95">
                <a:extLst>
                  <a:ext uri="{FF2B5EF4-FFF2-40B4-BE49-F238E27FC236}">
                    <a16:creationId xmlns:a16="http://schemas.microsoft.com/office/drawing/2014/main" id="{6377B639-1D71-45BF-B4FC-7F73D220256E}"/>
                  </a:ext>
                </a:extLst>
              </p:cNvPr>
              <p:cNvCxnSpPr>
                <a:cxnSpLocks/>
              </p:cNvCxnSpPr>
              <p:nvPr/>
            </p:nvCxnSpPr>
            <p:spPr>
              <a:xfrm flipH="1">
                <a:off x="5417426"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97" name="Straight Connector 96">
                <a:extLst>
                  <a:ext uri="{FF2B5EF4-FFF2-40B4-BE49-F238E27FC236}">
                    <a16:creationId xmlns:a16="http://schemas.microsoft.com/office/drawing/2014/main" id="{9C210D52-14D6-43C8-8A55-0C6810E58C60}"/>
                  </a:ext>
                </a:extLst>
              </p:cNvPr>
              <p:cNvCxnSpPr>
                <a:cxnSpLocks/>
              </p:cNvCxnSpPr>
              <p:nvPr/>
            </p:nvCxnSpPr>
            <p:spPr>
              <a:xfrm flipH="1">
                <a:off x="5565525"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98" name="Straight Connector 97">
                <a:extLst>
                  <a:ext uri="{FF2B5EF4-FFF2-40B4-BE49-F238E27FC236}">
                    <a16:creationId xmlns:a16="http://schemas.microsoft.com/office/drawing/2014/main" id="{D6AE63B8-5773-44D1-B112-3E5965CAA70E}"/>
                  </a:ext>
                </a:extLst>
              </p:cNvPr>
              <p:cNvCxnSpPr>
                <a:cxnSpLocks/>
              </p:cNvCxnSpPr>
              <p:nvPr/>
            </p:nvCxnSpPr>
            <p:spPr>
              <a:xfrm>
                <a:off x="5379333" y="4831690"/>
                <a:ext cx="40160" cy="150675"/>
              </a:xfrm>
              <a:prstGeom prst="line">
                <a:avLst/>
              </a:prstGeom>
            </p:spPr>
            <p:style>
              <a:lnRef idx="1">
                <a:schemeClr val="dk1"/>
              </a:lnRef>
              <a:fillRef idx="0">
                <a:schemeClr val="dk1"/>
              </a:fillRef>
              <a:effectRef idx="0">
                <a:schemeClr val="dk1"/>
              </a:effectRef>
              <a:fontRef idx="minor">
                <a:schemeClr val="tx1"/>
              </a:fontRef>
            </p:style>
          </p:cxnSp>
          <p:cxnSp>
            <p:nvCxnSpPr>
              <p:cNvPr id="99" name="Straight Connector 98">
                <a:extLst>
                  <a:ext uri="{FF2B5EF4-FFF2-40B4-BE49-F238E27FC236}">
                    <a16:creationId xmlns:a16="http://schemas.microsoft.com/office/drawing/2014/main" id="{275EC93D-CFF2-4F53-AD97-8F4CA7104653}"/>
                  </a:ext>
                </a:extLst>
              </p:cNvPr>
              <p:cNvCxnSpPr>
                <a:cxnSpLocks/>
              </p:cNvCxnSpPr>
              <p:nvPr/>
            </p:nvCxnSpPr>
            <p:spPr>
              <a:xfrm flipH="1">
                <a:off x="5719341" y="4680055"/>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00" name="Straight Connector 99">
                <a:extLst>
                  <a:ext uri="{FF2B5EF4-FFF2-40B4-BE49-F238E27FC236}">
                    <a16:creationId xmlns:a16="http://schemas.microsoft.com/office/drawing/2014/main" id="{85F3729F-1D8F-4BAF-ABB3-6982F9F763CA}"/>
                  </a:ext>
                </a:extLst>
              </p:cNvPr>
              <p:cNvCxnSpPr>
                <a:cxnSpLocks/>
              </p:cNvCxnSpPr>
              <p:nvPr/>
            </p:nvCxnSpPr>
            <p:spPr>
              <a:xfrm>
                <a:off x="5798697" y="468455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01" name="Straight Connector 100">
                <a:extLst>
                  <a:ext uri="{FF2B5EF4-FFF2-40B4-BE49-F238E27FC236}">
                    <a16:creationId xmlns:a16="http://schemas.microsoft.com/office/drawing/2014/main" id="{E69A1EE9-972D-4534-8C70-85914BDB68C7}"/>
                  </a:ext>
                </a:extLst>
              </p:cNvPr>
              <p:cNvCxnSpPr>
                <a:cxnSpLocks/>
              </p:cNvCxnSpPr>
              <p:nvPr/>
            </p:nvCxnSpPr>
            <p:spPr>
              <a:xfrm flipH="1">
                <a:off x="5872474" y="4825227"/>
                <a:ext cx="36888" cy="145173"/>
              </a:xfrm>
              <a:prstGeom prst="line">
                <a:avLst/>
              </a:prstGeom>
            </p:spPr>
            <p:style>
              <a:lnRef idx="1">
                <a:schemeClr val="dk1"/>
              </a:lnRef>
              <a:fillRef idx="0">
                <a:schemeClr val="dk1"/>
              </a:fillRef>
              <a:effectRef idx="0">
                <a:schemeClr val="dk1"/>
              </a:effectRef>
              <a:fontRef idx="minor">
                <a:schemeClr val="tx1"/>
              </a:fontRef>
            </p:style>
          </p:cxnSp>
          <p:cxnSp>
            <p:nvCxnSpPr>
              <p:cNvPr id="102" name="Straight Connector 101">
                <a:extLst>
                  <a:ext uri="{FF2B5EF4-FFF2-40B4-BE49-F238E27FC236}">
                    <a16:creationId xmlns:a16="http://schemas.microsoft.com/office/drawing/2014/main" id="{7E47FBD4-A126-4B62-9978-51C505BC7446}"/>
                  </a:ext>
                </a:extLst>
              </p:cNvPr>
              <p:cNvCxnSpPr>
                <a:cxnSpLocks/>
              </p:cNvCxnSpPr>
              <p:nvPr/>
            </p:nvCxnSpPr>
            <p:spPr>
              <a:xfrm>
                <a:off x="5909362" y="4831690"/>
                <a:ext cx="391656" cy="0"/>
              </a:xfrm>
              <a:prstGeom prst="line">
                <a:avLst/>
              </a:prstGeom>
            </p:spPr>
            <p:style>
              <a:lnRef idx="1">
                <a:schemeClr val="dk1"/>
              </a:lnRef>
              <a:fillRef idx="0">
                <a:schemeClr val="dk1"/>
              </a:fillRef>
              <a:effectRef idx="0">
                <a:schemeClr val="dk1"/>
              </a:effectRef>
              <a:fontRef idx="minor">
                <a:schemeClr val="tx1"/>
              </a:fontRef>
            </p:style>
          </p:cxnSp>
          <p:cxnSp>
            <p:nvCxnSpPr>
              <p:cNvPr id="103" name="Straight Connector 102">
                <a:extLst>
                  <a:ext uri="{FF2B5EF4-FFF2-40B4-BE49-F238E27FC236}">
                    <a16:creationId xmlns:a16="http://schemas.microsoft.com/office/drawing/2014/main" id="{3B55AD9B-F720-4133-8280-A1985F231100}"/>
                  </a:ext>
                </a:extLst>
              </p:cNvPr>
              <p:cNvCxnSpPr>
                <a:cxnSpLocks/>
              </p:cNvCxnSpPr>
              <p:nvPr/>
            </p:nvCxnSpPr>
            <p:spPr>
              <a:xfrm>
                <a:off x="4994680" y="4831690"/>
                <a:ext cx="391656" cy="0"/>
              </a:xfrm>
              <a:prstGeom prst="line">
                <a:avLst/>
              </a:prstGeom>
            </p:spPr>
            <p:style>
              <a:lnRef idx="1">
                <a:schemeClr val="dk1"/>
              </a:lnRef>
              <a:fillRef idx="0">
                <a:schemeClr val="dk1"/>
              </a:fillRef>
              <a:effectRef idx="0">
                <a:schemeClr val="dk1"/>
              </a:effectRef>
              <a:fontRef idx="minor">
                <a:schemeClr val="tx1"/>
              </a:fontRef>
            </p:style>
          </p:cxnSp>
        </p:grpSp>
        <p:sp>
          <p:nvSpPr>
            <p:cNvPr id="104" name="Oval 103">
              <a:extLst>
                <a:ext uri="{FF2B5EF4-FFF2-40B4-BE49-F238E27FC236}">
                  <a16:creationId xmlns:a16="http://schemas.microsoft.com/office/drawing/2014/main" id="{2D304B81-0279-460F-85E5-B5E6D40CE12D}"/>
                </a:ext>
              </a:extLst>
            </p:cNvPr>
            <p:cNvSpPr/>
            <p:nvPr/>
          </p:nvSpPr>
          <p:spPr>
            <a:xfrm>
              <a:off x="7694186" y="5674877"/>
              <a:ext cx="114685" cy="1146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5" name="Group 104">
              <a:extLst>
                <a:ext uri="{FF2B5EF4-FFF2-40B4-BE49-F238E27FC236}">
                  <a16:creationId xmlns:a16="http://schemas.microsoft.com/office/drawing/2014/main" id="{B4523F5E-BD02-4C00-8237-A27638C86B43}"/>
                </a:ext>
              </a:extLst>
            </p:cNvPr>
            <p:cNvGrpSpPr/>
            <p:nvPr/>
          </p:nvGrpSpPr>
          <p:grpSpPr>
            <a:xfrm>
              <a:off x="7810844" y="5572860"/>
              <a:ext cx="1306338" cy="302310"/>
              <a:chOff x="4994680" y="4680055"/>
              <a:chExt cx="1306338" cy="302310"/>
            </a:xfrm>
          </p:grpSpPr>
          <p:cxnSp>
            <p:nvCxnSpPr>
              <p:cNvPr id="106" name="Straight Connector 105">
                <a:extLst>
                  <a:ext uri="{FF2B5EF4-FFF2-40B4-BE49-F238E27FC236}">
                    <a16:creationId xmlns:a16="http://schemas.microsoft.com/office/drawing/2014/main" id="{E96ED4EE-4938-4575-9955-43EFF92E29F0}"/>
                  </a:ext>
                </a:extLst>
              </p:cNvPr>
              <p:cNvCxnSpPr>
                <a:cxnSpLocks/>
              </p:cNvCxnSpPr>
              <p:nvPr/>
            </p:nvCxnSpPr>
            <p:spPr>
              <a:xfrm>
                <a:off x="5493496" y="468424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07" name="Straight Connector 106">
                <a:extLst>
                  <a:ext uri="{FF2B5EF4-FFF2-40B4-BE49-F238E27FC236}">
                    <a16:creationId xmlns:a16="http://schemas.microsoft.com/office/drawing/2014/main" id="{A7CB52D8-12AC-40C7-B395-34FA045F08A3}"/>
                  </a:ext>
                </a:extLst>
              </p:cNvPr>
              <p:cNvCxnSpPr>
                <a:cxnSpLocks/>
              </p:cNvCxnSpPr>
              <p:nvPr/>
            </p:nvCxnSpPr>
            <p:spPr>
              <a:xfrm>
                <a:off x="5641595" y="468651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08" name="Straight Connector 107">
                <a:extLst>
                  <a:ext uri="{FF2B5EF4-FFF2-40B4-BE49-F238E27FC236}">
                    <a16:creationId xmlns:a16="http://schemas.microsoft.com/office/drawing/2014/main" id="{1F70FC65-CB28-4026-B44A-133CDDBDB66E}"/>
                  </a:ext>
                </a:extLst>
              </p:cNvPr>
              <p:cNvCxnSpPr>
                <a:cxnSpLocks/>
              </p:cNvCxnSpPr>
              <p:nvPr/>
            </p:nvCxnSpPr>
            <p:spPr>
              <a:xfrm flipH="1">
                <a:off x="5417426"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09" name="Straight Connector 108">
                <a:extLst>
                  <a:ext uri="{FF2B5EF4-FFF2-40B4-BE49-F238E27FC236}">
                    <a16:creationId xmlns:a16="http://schemas.microsoft.com/office/drawing/2014/main" id="{FD323143-1EF3-4A6F-99F1-8A16FCACCE17}"/>
                  </a:ext>
                </a:extLst>
              </p:cNvPr>
              <p:cNvCxnSpPr>
                <a:cxnSpLocks/>
              </p:cNvCxnSpPr>
              <p:nvPr/>
            </p:nvCxnSpPr>
            <p:spPr>
              <a:xfrm flipH="1">
                <a:off x="5565525"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10" name="Straight Connector 109">
                <a:extLst>
                  <a:ext uri="{FF2B5EF4-FFF2-40B4-BE49-F238E27FC236}">
                    <a16:creationId xmlns:a16="http://schemas.microsoft.com/office/drawing/2014/main" id="{50CF7676-301C-4E82-BA9D-624576B647A5}"/>
                  </a:ext>
                </a:extLst>
              </p:cNvPr>
              <p:cNvCxnSpPr>
                <a:cxnSpLocks/>
              </p:cNvCxnSpPr>
              <p:nvPr/>
            </p:nvCxnSpPr>
            <p:spPr>
              <a:xfrm>
                <a:off x="5379333" y="4831690"/>
                <a:ext cx="40160" cy="150675"/>
              </a:xfrm>
              <a:prstGeom prst="line">
                <a:avLst/>
              </a:prstGeom>
            </p:spPr>
            <p:style>
              <a:lnRef idx="1">
                <a:schemeClr val="dk1"/>
              </a:lnRef>
              <a:fillRef idx="0">
                <a:schemeClr val="dk1"/>
              </a:fillRef>
              <a:effectRef idx="0">
                <a:schemeClr val="dk1"/>
              </a:effectRef>
              <a:fontRef idx="minor">
                <a:schemeClr val="tx1"/>
              </a:fontRef>
            </p:style>
          </p:cxnSp>
          <p:cxnSp>
            <p:nvCxnSpPr>
              <p:cNvPr id="111" name="Straight Connector 110">
                <a:extLst>
                  <a:ext uri="{FF2B5EF4-FFF2-40B4-BE49-F238E27FC236}">
                    <a16:creationId xmlns:a16="http://schemas.microsoft.com/office/drawing/2014/main" id="{61E6239C-86F3-4898-908F-9F4594998807}"/>
                  </a:ext>
                </a:extLst>
              </p:cNvPr>
              <p:cNvCxnSpPr>
                <a:cxnSpLocks/>
              </p:cNvCxnSpPr>
              <p:nvPr/>
            </p:nvCxnSpPr>
            <p:spPr>
              <a:xfrm flipH="1">
                <a:off x="5719341" y="4680055"/>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12" name="Straight Connector 111">
                <a:extLst>
                  <a:ext uri="{FF2B5EF4-FFF2-40B4-BE49-F238E27FC236}">
                    <a16:creationId xmlns:a16="http://schemas.microsoft.com/office/drawing/2014/main" id="{9E1662AD-B94E-4815-9BE3-9649BDA78E72}"/>
                  </a:ext>
                </a:extLst>
              </p:cNvPr>
              <p:cNvCxnSpPr>
                <a:cxnSpLocks/>
              </p:cNvCxnSpPr>
              <p:nvPr/>
            </p:nvCxnSpPr>
            <p:spPr>
              <a:xfrm>
                <a:off x="5798697" y="468455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13" name="Straight Connector 112">
                <a:extLst>
                  <a:ext uri="{FF2B5EF4-FFF2-40B4-BE49-F238E27FC236}">
                    <a16:creationId xmlns:a16="http://schemas.microsoft.com/office/drawing/2014/main" id="{C0EC0C93-79FA-4897-A718-CE4D1670EB82}"/>
                  </a:ext>
                </a:extLst>
              </p:cNvPr>
              <p:cNvCxnSpPr>
                <a:cxnSpLocks/>
              </p:cNvCxnSpPr>
              <p:nvPr/>
            </p:nvCxnSpPr>
            <p:spPr>
              <a:xfrm flipH="1">
                <a:off x="5872474" y="4825227"/>
                <a:ext cx="36888" cy="145173"/>
              </a:xfrm>
              <a:prstGeom prst="line">
                <a:avLst/>
              </a:prstGeom>
            </p:spPr>
            <p:style>
              <a:lnRef idx="1">
                <a:schemeClr val="dk1"/>
              </a:lnRef>
              <a:fillRef idx="0">
                <a:schemeClr val="dk1"/>
              </a:fillRef>
              <a:effectRef idx="0">
                <a:schemeClr val="dk1"/>
              </a:effectRef>
              <a:fontRef idx="minor">
                <a:schemeClr val="tx1"/>
              </a:fontRef>
            </p:style>
          </p:cxnSp>
          <p:cxnSp>
            <p:nvCxnSpPr>
              <p:cNvPr id="114" name="Straight Connector 113">
                <a:extLst>
                  <a:ext uri="{FF2B5EF4-FFF2-40B4-BE49-F238E27FC236}">
                    <a16:creationId xmlns:a16="http://schemas.microsoft.com/office/drawing/2014/main" id="{67528437-2243-4E40-97DF-05A48B8C173C}"/>
                  </a:ext>
                </a:extLst>
              </p:cNvPr>
              <p:cNvCxnSpPr>
                <a:cxnSpLocks/>
              </p:cNvCxnSpPr>
              <p:nvPr/>
            </p:nvCxnSpPr>
            <p:spPr>
              <a:xfrm>
                <a:off x="5909362" y="4831690"/>
                <a:ext cx="391656" cy="0"/>
              </a:xfrm>
              <a:prstGeom prst="line">
                <a:avLst/>
              </a:prstGeom>
            </p:spPr>
            <p:style>
              <a:lnRef idx="1">
                <a:schemeClr val="dk1"/>
              </a:lnRef>
              <a:fillRef idx="0">
                <a:schemeClr val="dk1"/>
              </a:fillRef>
              <a:effectRef idx="0">
                <a:schemeClr val="dk1"/>
              </a:effectRef>
              <a:fontRef idx="minor">
                <a:schemeClr val="tx1"/>
              </a:fontRef>
            </p:style>
          </p:cxnSp>
          <p:cxnSp>
            <p:nvCxnSpPr>
              <p:cNvPr id="115" name="Straight Connector 114">
                <a:extLst>
                  <a:ext uri="{FF2B5EF4-FFF2-40B4-BE49-F238E27FC236}">
                    <a16:creationId xmlns:a16="http://schemas.microsoft.com/office/drawing/2014/main" id="{1ED9AE12-5D60-4B90-8CEE-E3978B64C38E}"/>
                  </a:ext>
                </a:extLst>
              </p:cNvPr>
              <p:cNvCxnSpPr>
                <a:cxnSpLocks/>
              </p:cNvCxnSpPr>
              <p:nvPr/>
            </p:nvCxnSpPr>
            <p:spPr>
              <a:xfrm>
                <a:off x="4994680" y="4831690"/>
                <a:ext cx="391656" cy="0"/>
              </a:xfrm>
              <a:prstGeom prst="line">
                <a:avLst/>
              </a:prstGeom>
            </p:spPr>
            <p:style>
              <a:lnRef idx="1">
                <a:schemeClr val="dk1"/>
              </a:lnRef>
              <a:fillRef idx="0">
                <a:schemeClr val="dk1"/>
              </a:fillRef>
              <a:effectRef idx="0">
                <a:schemeClr val="dk1"/>
              </a:effectRef>
              <a:fontRef idx="minor">
                <a:schemeClr val="tx1"/>
              </a:fontRef>
            </p:style>
          </p:cxnSp>
        </p:grpSp>
        <p:grpSp>
          <p:nvGrpSpPr>
            <p:cNvPr id="116" name="Group 115">
              <a:extLst>
                <a:ext uri="{FF2B5EF4-FFF2-40B4-BE49-F238E27FC236}">
                  <a16:creationId xmlns:a16="http://schemas.microsoft.com/office/drawing/2014/main" id="{38C3E020-1FE5-4FA8-90F2-A574BE1AFE59}"/>
                </a:ext>
              </a:extLst>
            </p:cNvPr>
            <p:cNvGrpSpPr/>
            <p:nvPr/>
          </p:nvGrpSpPr>
          <p:grpSpPr>
            <a:xfrm>
              <a:off x="9170595" y="5564331"/>
              <a:ext cx="1306338" cy="302310"/>
              <a:chOff x="4994680" y="4680055"/>
              <a:chExt cx="1306338" cy="302310"/>
            </a:xfrm>
          </p:grpSpPr>
          <p:cxnSp>
            <p:nvCxnSpPr>
              <p:cNvPr id="117" name="Straight Connector 116">
                <a:extLst>
                  <a:ext uri="{FF2B5EF4-FFF2-40B4-BE49-F238E27FC236}">
                    <a16:creationId xmlns:a16="http://schemas.microsoft.com/office/drawing/2014/main" id="{8F58CBF6-6CD6-4BBB-A514-80186290233B}"/>
                  </a:ext>
                </a:extLst>
              </p:cNvPr>
              <p:cNvCxnSpPr>
                <a:cxnSpLocks/>
              </p:cNvCxnSpPr>
              <p:nvPr/>
            </p:nvCxnSpPr>
            <p:spPr>
              <a:xfrm>
                <a:off x="5493496" y="468424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18" name="Straight Connector 117">
                <a:extLst>
                  <a:ext uri="{FF2B5EF4-FFF2-40B4-BE49-F238E27FC236}">
                    <a16:creationId xmlns:a16="http://schemas.microsoft.com/office/drawing/2014/main" id="{43CB2533-BFD1-4B34-B86A-7DFA8F576B34}"/>
                  </a:ext>
                </a:extLst>
              </p:cNvPr>
              <p:cNvCxnSpPr>
                <a:cxnSpLocks/>
              </p:cNvCxnSpPr>
              <p:nvPr/>
            </p:nvCxnSpPr>
            <p:spPr>
              <a:xfrm>
                <a:off x="5641595" y="468651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19" name="Straight Connector 118">
                <a:extLst>
                  <a:ext uri="{FF2B5EF4-FFF2-40B4-BE49-F238E27FC236}">
                    <a16:creationId xmlns:a16="http://schemas.microsoft.com/office/drawing/2014/main" id="{A9956C8A-0548-40AD-93B8-B5D18A68A18A}"/>
                  </a:ext>
                </a:extLst>
              </p:cNvPr>
              <p:cNvCxnSpPr>
                <a:cxnSpLocks/>
              </p:cNvCxnSpPr>
              <p:nvPr/>
            </p:nvCxnSpPr>
            <p:spPr>
              <a:xfrm flipH="1">
                <a:off x="5417426"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20" name="Straight Connector 119">
                <a:extLst>
                  <a:ext uri="{FF2B5EF4-FFF2-40B4-BE49-F238E27FC236}">
                    <a16:creationId xmlns:a16="http://schemas.microsoft.com/office/drawing/2014/main" id="{67BDF715-B5A7-485B-94E1-FF2C6575BAFD}"/>
                  </a:ext>
                </a:extLst>
              </p:cNvPr>
              <p:cNvCxnSpPr>
                <a:cxnSpLocks/>
              </p:cNvCxnSpPr>
              <p:nvPr/>
            </p:nvCxnSpPr>
            <p:spPr>
              <a:xfrm flipH="1">
                <a:off x="5565525"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21" name="Straight Connector 120">
                <a:extLst>
                  <a:ext uri="{FF2B5EF4-FFF2-40B4-BE49-F238E27FC236}">
                    <a16:creationId xmlns:a16="http://schemas.microsoft.com/office/drawing/2014/main" id="{C98CC672-5F14-4338-A958-571133E3EA70}"/>
                  </a:ext>
                </a:extLst>
              </p:cNvPr>
              <p:cNvCxnSpPr>
                <a:cxnSpLocks/>
              </p:cNvCxnSpPr>
              <p:nvPr/>
            </p:nvCxnSpPr>
            <p:spPr>
              <a:xfrm>
                <a:off x="5379333" y="4831690"/>
                <a:ext cx="40160" cy="150675"/>
              </a:xfrm>
              <a:prstGeom prst="line">
                <a:avLst/>
              </a:prstGeom>
            </p:spPr>
            <p:style>
              <a:lnRef idx="1">
                <a:schemeClr val="dk1"/>
              </a:lnRef>
              <a:fillRef idx="0">
                <a:schemeClr val="dk1"/>
              </a:fillRef>
              <a:effectRef idx="0">
                <a:schemeClr val="dk1"/>
              </a:effectRef>
              <a:fontRef idx="minor">
                <a:schemeClr val="tx1"/>
              </a:fontRef>
            </p:style>
          </p:cxnSp>
          <p:cxnSp>
            <p:nvCxnSpPr>
              <p:cNvPr id="122" name="Straight Connector 121">
                <a:extLst>
                  <a:ext uri="{FF2B5EF4-FFF2-40B4-BE49-F238E27FC236}">
                    <a16:creationId xmlns:a16="http://schemas.microsoft.com/office/drawing/2014/main" id="{621AE34D-7A31-4373-9D56-CFAD172F199E}"/>
                  </a:ext>
                </a:extLst>
              </p:cNvPr>
              <p:cNvCxnSpPr>
                <a:cxnSpLocks/>
              </p:cNvCxnSpPr>
              <p:nvPr/>
            </p:nvCxnSpPr>
            <p:spPr>
              <a:xfrm flipH="1">
                <a:off x="5719341" y="4680055"/>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23" name="Straight Connector 122">
                <a:extLst>
                  <a:ext uri="{FF2B5EF4-FFF2-40B4-BE49-F238E27FC236}">
                    <a16:creationId xmlns:a16="http://schemas.microsoft.com/office/drawing/2014/main" id="{72B215CE-8477-400A-8B67-DC84DC29D198}"/>
                  </a:ext>
                </a:extLst>
              </p:cNvPr>
              <p:cNvCxnSpPr>
                <a:cxnSpLocks/>
              </p:cNvCxnSpPr>
              <p:nvPr/>
            </p:nvCxnSpPr>
            <p:spPr>
              <a:xfrm>
                <a:off x="5798697" y="468455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24" name="Straight Connector 123">
                <a:extLst>
                  <a:ext uri="{FF2B5EF4-FFF2-40B4-BE49-F238E27FC236}">
                    <a16:creationId xmlns:a16="http://schemas.microsoft.com/office/drawing/2014/main" id="{E0744A44-170E-4430-9480-BAA47A0375BB}"/>
                  </a:ext>
                </a:extLst>
              </p:cNvPr>
              <p:cNvCxnSpPr>
                <a:cxnSpLocks/>
              </p:cNvCxnSpPr>
              <p:nvPr/>
            </p:nvCxnSpPr>
            <p:spPr>
              <a:xfrm flipH="1">
                <a:off x="5872474" y="4825227"/>
                <a:ext cx="36888" cy="145173"/>
              </a:xfrm>
              <a:prstGeom prst="line">
                <a:avLst/>
              </a:prstGeom>
            </p:spPr>
            <p:style>
              <a:lnRef idx="1">
                <a:schemeClr val="dk1"/>
              </a:lnRef>
              <a:fillRef idx="0">
                <a:schemeClr val="dk1"/>
              </a:fillRef>
              <a:effectRef idx="0">
                <a:schemeClr val="dk1"/>
              </a:effectRef>
              <a:fontRef idx="minor">
                <a:schemeClr val="tx1"/>
              </a:fontRef>
            </p:style>
          </p:cxnSp>
          <p:cxnSp>
            <p:nvCxnSpPr>
              <p:cNvPr id="125" name="Straight Connector 124">
                <a:extLst>
                  <a:ext uri="{FF2B5EF4-FFF2-40B4-BE49-F238E27FC236}">
                    <a16:creationId xmlns:a16="http://schemas.microsoft.com/office/drawing/2014/main" id="{2A651171-0BB6-4491-A607-6A33BEAB2667}"/>
                  </a:ext>
                </a:extLst>
              </p:cNvPr>
              <p:cNvCxnSpPr>
                <a:cxnSpLocks/>
              </p:cNvCxnSpPr>
              <p:nvPr/>
            </p:nvCxnSpPr>
            <p:spPr>
              <a:xfrm>
                <a:off x="5909362" y="4831690"/>
                <a:ext cx="391656" cy="0"/>
              </a:xfrm>
              <a:prstGeom prst="line">
                <a:avLst/>
              </a:prstGeom>
            </p:spPr>
            <p:style>
              <a:lnRef idx="1">
                <a:schemeClr val="dk1"/>
              </a:lnRef>
              <a:fillRef idx="0">
                <a:schemeClr val="dk1"/>
              </a:fillRef>
              <a:effectRef idx="0">
                <a:schemeClr val="dk1"/>
              </a:effectRef>
              <a:fontRef idx="minor">
                <a:schemeClr val="tx1"/>
              </a:fontRef>
            </p:style>
          </p:cxnSp>
          <p:cxnSp>
            <p:nvCxnSpPr>
              <p:cNvPr id="126" name="Straight Connector 125">
                <a:extLst>
                  <a:ext uri="{FF2B5EF4-FFF2-40B4-BE49-F238E27FC236}">
                    <a16:creationId xmlns:a16="http://schemas.microsoft.com/office/drawing/2014/main" id="{D8DF606A-2C94-4B67-A6AA-7B36D5924220}"/>
                  </a:ext>
                </a:extLst>
              </p:cNvPr>
              <p:cNvCxnSpPr>
                <a:cxnSpLocks/>
              </p:cNvCxnSpPr>
              <p:nvPr/>
            </p:nvCxnSpPr>
            <p:spPr>
              <a:xfrm>
                <a:off x="4994680" y="4831690"/>
                <a:ext cx="391656" cy="0"/>
              </a:xfrm>
              <a:prstGeom prst="line">
                <a:avLst/>
              </a:prstGeom>
            </p:spPr>
            <p:style>
              <a:lnRef idx="1">
                <a:schemeClr val="dk1"/>
              </a:lnRef>
              <a:fillRef idx="0">
                <a:schemeClr val="dk1"/>
              </a:fillRef>
              <a:effectRef idx="0">
                <a:schemeClr val="dk1"/>
              </a:effectRef>
              <a:fontRef idx="minor">
                <a:schemeClr val="tx1"/>
              </a:fontRef>
            </p:style>
          </p:cxnSp>
        </p:grpSp>
        <p:sp>
          <p:nvSpPr>
            <p:cNvPr id="26" name="Oval 25">
              <a:extLst>
                <a:ext uri="{FF2B5EF4-FFF2-40B4-BE49-F238E27FC236}">
                  <a16:creationId xmlns:a16="http://schemas.microsoft.com/office/drawing/2014/main" id="{A276C6C7-693A-44CE-BB74-AE68CFAB2228}"/>
                </a:ext>
              </a:extLst>
            </p:cNvPr>
            <p:cNvSpPr/>
            <p:nvPr/>
          </p:nvSpPr>
          <p:spPr>
            <a:xfrm>
              <a:off x="10418085" y="5652160"/>
              <a:ext cx="114685" cy="1146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C758E3DD-B2E9-4A6D-B3FE-2D524E6532CD}"/>
                </a:ext>
              </a:extLst>
            </p:cNvPr>
            <p:cNvSpPr/>
            <p:nvPr/>
          </p:nvSpPr>
          <p:spPr>
            <a:xfrm>
              <a:off x="9055910" y="5655506"/>
              <a:ext cx="114685" cy="1146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Box 7">
            <a:extLst>
              <a:ext uri="{FF2B5EF4-FFF2-40B4-BE49-F238E27FC236}">
                <a16:creationId xmlns:a16="http://schemas.microsoft.com/office/drawing/2014/main" id="{1379C7D7-F5AD-4C70-B64B-9274304B3F17}"/>
              </a:ext>
            </a:extLst>
          </p:cNvPr>
          <p:cNvSpPr txBox="1"/>
          <p:nvPr/>
        </p:nvSpPr>
        <p:spPr>
          <a:xfrm>
            <a:off x="2568579" y="4913307"/>
            <a:ext cx="1549655" cy="369332"/>
          </a:xfrm>
          <a:prstGeom prst="rect">
            <a:avLst/>
          </a:prstGeom>
          <a:noFill/>
        </p:spPr>
        <p:txBody>
          <a:bodyPr wrap="none" rtlCol="0">
            <a:spAutoFit/>
          </a:bodyPr>
          <a:lstStyle/>
          <a:p>
            <a:r>
              <a:rPr lang="en-US" dirty="0"/>
              <a:t>node numbers</a:t>
            </a:r>
          </a:p>
        </p:txBody>
      </p:sp>
      <p:sp>
        <p:nvSpPr>
          <p:cNvPr id="9" name="TextBox 8">
            <a:extLst>
              <a:ext uri="{FF2B5EF4-FFF2-40B4-BE49-F238E27FC236}">
                <a16:creationId xmlns:a16="http://schemas.microsoft.com/office/drawing/2014/main" id="{D8D6E352-359A-431F-9CD4-7D9D4CC6BC73}"/>
              </a:ext>
            </a:extLst>
          </p:cNvPr>
          <p:cNvSpPr txBox="1"/>
          <p:nvPr/>
        </p:nvSpPr>
        <p:spPr>
          <a:xfrm>
            <a:off x="2445524" y="6399955"/>
            <a:ext cx="1848904" cy="369332"/>
          </a:xfrm>
          <a:prstGeom prst="rect">
            <a:avLst/>
          </a:prstGeom>
          <a:noFill/>
        </p:spPr>
        <p:txBody>
          <a:bodyPr wrap="none" rtlCol="0">
            <a:spAutoFit/>
          </a:bodyPr>
          <a:lstStyle/>
          <a:p>
            <a:r>
              <a:rPr lang="en-US" dirty="0"/>
              <a:t>element numbers</a:t>
            </a:r>
          </a:p>
        </p:txBody>
      </p:sp>
    </p:spTree>
    <p:extLst>
      <p:ext uri="{BB962C8B-B14F-4D97-AF65-F5344CB8AC3E}">
        <p14:creationId xmlns:p14="http://schemas.microsoft.com/office/powerpoint/2010/main" val="3327489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073ED80-8815-4101-95F7-76CBC29BD88C}"/>
              </a:ext>
            </a:extLst>
          </p:cNvPr>
          <p:cNvSpPr txBox="1"/>
          <p:nvPr/>
        </p:nvSpPr>
        <p:spPr>
          <a:xfrm>
            <a:off x="579456" y="205664"/>
            <a:ext cx="9424884" cy="646331"/>
          </a:xfrm>
          <a:prstGeom prst="rect">
            <a:avLst/>
          </a:prstGeom>
          <a:noFill/>
        </p:spPr>
        <p:txBody>
          <a:bodyPr wrap="square" rtlCol="0">
            <a:spAutoFit/>
          </a:bodyPr>
          <a:lstStyle/>
          <a:p>
            <a:r>
              <a:rPr lang="en-US" dirty="0"/>
              <a:t>Since there are seven nodes the “global” stiffness matrix for all the springs will be a 7x7 matrix. If we place the first element stiffness matrix into that initially empty global matrix we will have</a:t>
            </a:r>
          </a:p>
        </p:txBody>
      </p:sp>
      <p:graphicFrame>
        <p:nvGraphicFramePr>
          <p:cNvPr id="5" name="Object 4">
            <a:extLst>
              <a:ext uri="{FF2B5EF4-FFF2-40B4-BE49-F238E27FC236}">
                <a16:creationId xmlns:a16="http://schemas.microsoft.com/office/drawing/2014/main" id="{C60BE97B-95BD-4DA3-A5CD-A6B3D009E6F6}"/>
              </a:ext>
            </a:extLst>
          </p:cNvPr>
          <p:cNvGraphicFramePr>
            <a:graphicFrameLocks noChangeAspect="1"/>
          </p:cNvGraphicFramePr>
          <p:nvPr>
            <p:extLst>
              <p:ext uri="{D42A27DB-BD31-4B8C-83A1-F6EECF244321}">
                <p14:modId xmlns:p14="http://schemas.microsoft.com/office/powerpoint/2010/main" val="2950049978"/>
              </p:ext>
            </p:extLst>
          </p:nvPr>
        </p:nvGraphicFramePr>
        <p:xfrm>
          <a:off x="2709356" y="1362418"/>
          <a:ext cx="3404608" cy="2160616"/>
        </p:xfrm>
        <a:graphic>
          <a:graphicData uri="http://schemas.openxmlformats.org/presentationml/2006/ole">
            <mc:AlternateContent xmlns:mc="http://schemas.openxmlformats.org/markup-compatibility/2006">
              <mc:Choice xmlns:v="urn:schemas-microsoft-com:vml" Requires="v">
                <p:oleObj name="Equation" r:id="rId3" imgW="2641320" imgH="1676160" progId="Equation.DSMT4">
                  <p:embed/>
                </p:oleObj>
              </mc:Choice>
              <mc:Fallback>
                <p:oleObj name="Equation" r:id="rId3" imgW="2641320" imgH="1676160" progId="Equation.DSMT4">
                  <p:embed/>
                  <p:pic>
                    <p:nvPicPr>
                      <p:cNvPr id="0" name=""/>
                      <p:cNvPicPr/>
                      <p:nvPr/>
                    </p:nvPicPr>
                    <p:blipFill>
                      <a:blip r:embed="rId4"/>
                      <a:stretch>
                        <a:fillRect/>
                      </a:stretch>
                    </p:blipFill>
                    <p:spPr>
                      <a:xfrm>
                        <a:off x="2709356" y="1362418"/>
                        <a:ext cx="3404608" cy="2160616"/>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844B8251-F37D-4219-9D6C-200E2203970C}"/>
              </a:ext>
            </a:extLst>
          </p:cNvPr>
          <p:cNvSpPr txBox="1"/>
          <p:nvPr/>
        </p:nvSpPr>
        <p:spPr>
          <a:xfrm>
            <a:off x="787332" y="3678557"/>
            <a:ext cx="5313634" cy="369332"/>
          </a:xfrm>
          <a:prstGeom prst="rect">
            <a:avLst/>
          </a:prstGeom>
          <a:noFill/>
        </p:spPr>
        <p:txBody>
          <a:bodyPr wrap="none" rtlCol="0">
            <a:spAutoFit/>
          </a:bodyPr>
          <a:lstStyle/>
          <a:p>
            <a:r>
              <a:rPr lang="en-US" dirty="0"/>
              <a:t>If we add the second element stiffness matrix, we find </a:t>
            </a:r>
          </a:p>
        </p:txBody>
      </p:sp>
      <p:graphicFrame>
        <p:nvGraphicFramePr>
          <p:cNvPr id="7" name="Object 6">
            <a:extLst>
              <a:ext uri="{FF2B5EF4-FFF2-40B4-BE49-F238E27FC236}">
                <a16:creationId xmlns:a16="http://schemas.microsoft.com/office/drawing/2014/main" id="{B8FBA551-4B6D-48F2-8805-F1F4E9359611}"/>
              </a:ext>
            </a:extLst>
          </p:cNvPr>
          <p:cNvGraphicFramePr>
            <a:graphicFrameLocks noChangeAspect="1"/>
          </p:cNvGraphicFramePr>
          <p:nvPr>
            <p:extLst>
              <p:ext uri="{D42A27DB-BD31-4B8C-83A1-F6EECF244321}">
                <p14:modId xmlns:p14="http://schemas.microsoft.com/office/powerpoint/2010/main" val="2859016015"/>
              </p:ext>
            </p:extLst>
          </p:nvPr>
        </p:nvGraphicFramePr>
        <p:xfrm>
          <a:off x="2721786" y="4477562"/>
          <a:ext cx="3697624" cy="2022374"/>
        </p:xfrm>
        <a:graphic>
          <a:graphicData uri="http://schemas.openxmlformats.org/presentationml/2006/ole">
            <mc:AlternateContent xmlns:mc="http://schemas.openxmlformats.org/markup-compatibility/2006">
              <mc:Choice xmlns:v="urn:schemas-microsoft-com:vml" Requires="v">
                <p:oleObj name="Equation" r:id="rId5" imgW="3111480" imgH="1701720" progId="Equation.DSMT4">
                  <p:embed/>
                </p:oleObj>
              </mc:Choice>
              <mc:Fallback>
                <p:oleObj name="Equation" r:id="rId5" imgW="3111480" imgH="1701720" progId="Equation.DSMT4">
                  <p:embed/>
                  <p:pic>
                    <p:nvPicPr>
                      <p:cNvPr id="0" name=""/>
                      <p:cNvPicPr/>
                      <p:nvPr/>
                    </p:nvPicPr>
                    <p:blipFill>
                      <a:blip r:embed="rId6"/>
                      <a:stretch>
                        <a:fillRect/>
                      </a:stretch>
                    </p:blipFill>
                    <p:spPr>
                      <a:xfrm>
                        <a:off x="2721786" y="4477562"/>
                        <a:ext cx="3697624" cy="2022374"/>
                      </a:xfrm>
                      <a:prstGeom prst="rect">
                        <a:avLst/>
                      </a:prstGeom>
                    </p:spPr>
                  </p:pic>
                </p:oleObj>
              </mc:Fallback>
            </mc:AlternateContent>
          </a:graphicData>
        </a:graphic>
      </p:graphicFrame>
    </p:spTree>
    <p:extLst>
      <p:ext uri="{BB962C8B-B14F-4D97-AF65-F5344CB8AC3E}">
        <p14:creationId xmlns:p14="http://schemas.microsoft.com/office/powerpoint/2010/main" val="915473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0DEFC6A4-6588-1DF9-1326-B96F7E776AA2}"/>
              </a:ext>
            </a:extLst>
          </p:cNvPr>
          <p:cNvSpPr/>
          <p:nvPr/>
        </p:nvSpPr>
        <p:spPr>
          <a:xfrm flipH="1">
            <a:off x="9181597" y="4979804"/>
            <a:ext cx="129539" cy="1182757"/>
          </a:xfrm>
          <a:custGeom>
            <a:avLst/>
            <a:gdLst>
              <a:gd name="connsiteX0" fmla="*/ 119269 w 129539"/>
              <a:gd name="connsiteY0" fmla="*/ 0 h 1182757"/>
              <a:gd name="connsiteX1" fmla="*/ 109330 w 129539"/>
              <a:gd name="connsiteY1" fmla="*/ 49696 h 1182757"/>
              <a:gd name="connsiteX2" fmla="*/ 89452 w 129539"/>
              <a:gd name="connsiteY2" fmla="*/ 149087 h 1182757"/>
              <a:gd name="connsiteX3" fmla="*/ 59635 w 129539"/>
              <a:gd name="connsiteY3" fmla="*/ 188844 h 1182757"/>
              <a:gd name="connsiteX4" fmla="*/ 29817 w 129539"/>
              <a:gd name="connsiteY4" fmla="*/ 288235 h 1182757"/>
              <a:gd name="connsiteX5" fmla="*/ 19878 w 129539"/>
              <a:gd name="connsiteY5" fmla="*/ 327991 h 1182757"/>
              <a:gd name="connsiteX6" fmla="*/ 0 w 129539"/>
              <a:gd name="connsiteY6" fmla="*/ 417444 h 1182757"/>
              <a:gd name="connsiteX7" fmla="*/ 29817 w 129539"/>
              <a:gd name="connsiteY7" fmla="*/ 824948 h 1182757"/>
              <a:gd name="connsiteX8" fmla="*/ 59635 w 129539"/>
              <a:gd name="connsiteY8" fmla="*/ 874644 h 1182757"/>
              <a:gd name="connsiteX9" fmla="*/ 79513 w 129539"/>
              <a:gd name="connsiteY9" fmla="*/ 964096 h 1182757"/>
              <a:gd name="connsiteX10" fmla="*/ 89452 w 129539"/>
              <a:gd name="connsiteY10" fmla="*/ 1013791 h 1182757"/>
              <a:gd name="connsiteX11" fmla="*/ 109330 w 129539"/>
              <a:gd name="connsiteY11" fmla="*/ 1073426 h 1182757"/>
              <a:gd name="connsiteX12" fmla="*/ 119269 w 129539"/>
              <a:gd name="connsiteY12" fmla="*/ 1123122 h 1182757"/>
              <a:gd name="connsiteX13" fmla="*/ 129208 w 129539"/>
              <a:gd name="connsiteY13" fmla="*/ 1182757 h 1182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539" h="1182757">
                <a:moveTo>
                  <a:pt x="119269" y="0"/>
                </a:moveTo>
                <a:cubicBezTo>
                  <a:pt x="115956" y="16565"/>
                  <a:pt x="112107" y="33032"/>
                  <a:pt x="109330" y="49696"/>
                </a:cubicBezTo>
                <a:cubicBezTo>
                  <a:pt x="106631" y="65892"/>
                  <a:pt x="102899" y="125554"/>
                  <a:pt x="89452" y="149087"/>
                </a:cubicBezTo>
                <a:cubicBezTo>
                  <a:pt x="81233" y="163470"/>
                  <a:pt x="69574" y="175592"/>
                  <a:pt x="59635" y="188844"/>
                </a:cubicBezTo>
                <a:cubicBezTo>
                  <a:pt x="44537" y="234134"/>
                  <a:pt x="46888" y="225642"/>
                  <a:pt x="29817" y="288235"/>
                </a:cubicBezTo>
                <a:cubicBezTo>
                  <a:pt x="26223" y="301414"/>
                  <a:pt x="22841" y="314656"/>
                  <a:pt x="19878" y="327991"/>
                </a:cubicBezTo>
                <a:cubicBezTo>
                  <a:pt x="-5360" y="441565"/>
                  <a:pt x="24241" y="320477"/>
                  <a:pt x="0" y="417444"/>
                </a:cubicBezTo>
                <a:cubicBezTo>
                  <a:pt x="8655" y="703065"/>
                  <a:pt x="-16062" y="656723"/>
                  <a:pt x="29817" y="824948"/>
                </a:cubicBezTo>
                <a:cubicBezTo>
                  <a:pt x="39494" y="860429"/>
                  <a:pt x="35233" y="850242"/>
                  <a:pt x="59635" y="874644"/>
                </a:cubicBezTo>
                <a:cubicBezTo>
                  <a:pt x="89611" y="1024523"/>
                  <a:pt x="51441" y="837770"/>
                  <a:pt x="79513" y="964096"/>
                </a:cubicBezTo>
                <a:cubicBezTo>
                  <a:pt x="83178" y="980587"/>
                  <a:pt x="85007" y="997493"/>
                  <a:pt x="89452" y="1013791"/>
                </a:cubicBezTo>
                <a:cubicBezTo>
                  <a:pt x="94965" y="1034006"/>
                  <a:pt x="105221" y="1052879"/>
                  <a:pt x="109330" y="1073426"/>
                </a:cubicBezTo>
                <a:cubicBezTo>
                  <a:pt x="112643" y="1089991"/>
                  <a:pt x="115172" y="1106733"/>
                  <a:pt x="119269" y="1123122"/>
                </a:cubicBezTo>
                <a:cubicBezTo>
                  <a:pt x="132351" y="1175451"/>
                  <a:pt x="129208" y="1130051"/>
                  <a:pt x="129208" y="1182757"/>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1B7C80CB-9F62-0440-F4C4-AD22F098CC3F}"/>
              </a:ext>
            </a:extLst>
          </p:cNvPr>
          <p:cNvSpPr/>
          <p:nvPr/>
        </p:nvSpPr>
        <p:spPr>
          <a:xfrm>
            <a:off x="825592" y="5169415"/>
            <a:ext cx="129539" cy="1182757"/>
          </a:xfrm>
          <a:custGeom>
            <a:avLst/>
            <a:gdLst>
              <a:gd name="connsiteX0" fmla="*/ 119269 w 129539"/>
              <a:gd name="connsiteY0" fmla="*/ 0 h 1182757"/>
              <a:gd name="connsiteX1" fmla="*/ 109330 w 129539"/>
              <a:gd name="connsiteY1" fmla="*/ 49696 h 1182757"/>
              <a:gd name="connsiteX2" fmla="*/ 89452 w 129539"/>
              <a:gd name="connsiteY2" fmla="*/ 149087 h 1182757"/>
              <a:gd name="connsiteX3" fmla="*/ 59635 w 129539"/>
              <a:gd name="connsiteY3" fmla="*/ 188844 h 1182757"/>
              <a:gd name="connsiteX4" fmla="*/ 29817 w 129539"/>
              <a:gd name="connsiteY4" fmla="*/ 288235 h 1182757"/>
              <a:gd name="connsiteX5" fmla="*/ 19878 w 129539"/>
              <a:gd name="connsiteY5" fmla="*/ 327991 h 1182757"/>
              <a:gd name="connsiteX6" fmla="*/ 0 w 129539"/>
              <a:gd name="connsiteY6" fmla="*/ 417444 h 1182757"/>
              <a:gd name="connsiteX7" fmla="*/ 29817 w 129539"/>
              <a:gd name="connsiteY7" fmla="*/ 824948 h 1182757"/>
              <a:gd name="connsiteX8" fmla="*/ 59635 w 129539"/>
              <a:gd name="connsiteY8" fmla="*/ 874644 h 1182757"/>
              <a:gd name="connsiteX9" fmla="*/ 79513 w 129539"/>
              <a:gd name="connsiteY9" fmla="*/ 964096 h 1182757"/>
              <a:gd name="connsiteX10" fmla="*/ 89452 w 129539"/>
              <a:gd name="connsiteY10" fmla="*/ 1013791 h 1182757"/>
              <a:gd name="connsiteX11" fmla="*/ 109330 w 129539"/>
              <a:gd name="connsiteY11" fmla="*/ 1073426 h 1182757"/>
              <a:gd name="connsiteX12" fmla="*/ 119269 w 129539"/>
              <a:gd name="connsiteY12" fmla="*/ 1123122 h 1182757"/>
              <a:gd name="connsiteX13" fmla="*/ 129208 w 129539"/>
              <a:gd name="connsiteY13" fmla="*/ 1182757 h 1182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9539" h="1182757">
                <a:moveTo>
                  <a:pt x="119269" y="0"/>
                </a:moveTo>
                <a:cubicBezTo>
                  <a:pt x="115956" y="16565"/>
                  <a:pt x="112107" y="33032"/>
                  <a:pt x="109330" y="49696"/>
                </a:cubicBezTo>
                <a:cubicBezTo>
                  <a:pt x="106631" y="65892"/>
                  <a:pt x="102899" y="125554"/>
                  <a:pt x="89452" y="149087"/>
                </a:cubicBezTo>
                <a:cubicBezTo>
                  <a:pt x="81233" y="163470"/>
                  <a:pt x="69574" y="175592"/>
                  <a:pt x="59635" y="188844"/>
                </a:cubicBezTo>
                <a:cubicBezTo>
                  <a:pt x="44537" y="234134"/>
                  <a:pt x="46888" y="225642"/>
                  <a:pt x="29817" y="288235"/>
                </a:cubicBezTo>
                <a:cubicBezTo>
                  <a:pt x="26223" y="301414"/>
                  <a:pt x="22841" y="314656"/>
                  <a:pt x="19878" y="327991"/>
                </a:cubicBezTo>
                <a:cubicBezTo>
                  <a:pt x="-5360" y="441565"/>
                  <a:pt x="24241" y="320477"/>
                  <a:pt x="0" y="417444"/>
                </a:cubicBezTo>
                <a:cubicBezTo>
                  <a:pt x="8655" y="703065"/>
                  <a:pt x="-16062" y="656723"/>
                  <a:pt x="29817" y="824948"/>
                </a:cubicBezTo>
                <a:cubicBezTo>
                  <a:pt x="39494" y="860429"/>
                  <a:pt x="35233" y="850242"/>
                  <a:pt x="59635" y="874644"/>
                </a:cubicBezTo>
                <a:cubicBezTo>
                  <a:pt x="89611" y="1024523"/>
                  <a:pt x="51441" y="837770"/>
                  <a:pt x="79513" y="964096"/>
                </a:cubicBezTo>
                <a:cubicBezTo>
                  <a:pt x="83178" y="980587"/>
                  <a:pt x="85007" y="997493"/>
                  <a:pt x="89452" y="1013791"/>
                </a:cubicBezTo>
                <a:cubicBezTo>
                  <a:pt x="94965" y="1034006"/>
                  <a:pt x="105221" y="1052879"/>
                  <a:pt x="109330" y="1073426"/>
                </a:cubicBezTo>
                <a:cubicBezTo>
                  <a:pt x="112643" y="1089991"/>
                  <a:pt x="115172" y="1106733"/>
                  <a:pt x="119269" y="1123122"/>
                </a:cubicBezTo>
                <a:cubicBezTo>
                  <a:pt x="132351" y="1175451"/>
                  <a:pt x="129208" y="1130051"/>
                  <a:pt x="129208" y="1182757"/>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1268AA38-477F-43ED-B04D-8D51B9AC67F4}"/>
              </a:ext>
            </a:extLst>
          </p:cNvPr>
          <p:cNvSpPr txBox="1"/>
          <p:nvPr/>
        </p:nvSpPr>
        <p:spPr>
          <a:xfrm>
            <a:off x="787616" y="182434"/>
            <a:ext cx="6149953" cy="369332"/>
          </a:xfrm>
          <a:prstGeom prst="rect">
            <a:avLst/>
          </a:prstGeom>
          <a:noFill/>
        </p:spPr>
        <p:txBody>
          <a:bodyPr wrap="none" rtlCol="0">
            <a:spAutoFit/>
          </a:bodyPr>
          <a:lstStyle/>
          <a:p>
            <a:r>
              <a:rPr lang="en-US" dirty="0"/>
              <a:t>and if we add in similarly all the other elements we have, finally</a:t>
            </a:r>
          </a:p>
        </p:txBody>
      </p:sp>
      <p:graphicFrame>
        <p:nvGraphicFramePr>
          <p:cNvPr id="3" name="Object 2">
            <a:extLst>
              <a:ext uri="{FF2B5EF4-FFF2-40B4-BE49-F238E27FC236}">
                <a16:creationId xmlns:a16="http://schemas.microsoft.com/office/drawing/2014/main" id="{9BC70B4D-C8D4-4786-BFF6-021F8C414968}"/>
              </a:ext>
            </a:extLst>
          </p:cNvPr>
          <p:cNvGraphicFramePr>
            <a:graphicFrameLocks noChangeAspect="1"/>
          </p:cNvGraphicFramePr>
          <p:nvPr>
            <p:extLst>
              <p:ext uri="{D42A27DB-BD31-4B8C-83A1-F6EECF244321}">
                <p14:modId xmlns:p14="http://schemas.microsoft.com/office/powerpoint/2010/main" val="1654804512"/>
              </p:ext>
            </p:extLst>
          </p:nvPr>
        </p:nvGraphicFramePr>
        <p:xfrm>
          <a:off x="2360234" y="613769"/>
          <a:ext cx="3826436" cy="2024129"/>
        </p:xfrm>
        <a:graphic>
          <a:graphicData uri="http://schemas.openxmlformats.org/presentationml/2006/ole">
            <mc:AlternateContent xmlns:mc="http://schemas.openxmlformats.org/markup-compatibility/2006">
              <mc:Choice xmlns:v="urn:schemas-microsoft-com:vml" Requires="v">
                <p:oleObj name="Equation" r:id="rId3" imgW="3504960" imgH="1854000" progId="Equation.DSMT4">
                  <p:embed/>
                </p:oleObj>
              </mc:Choice>
              <mc:Fallback>
                <p:oleObj name="Equation" r:id="rId3" imgW="3504960" imgH="1854000" progId="Equation.DSMT4">
                  <p:embed/>
                  <p:pic>
                    <p:nvPicPr>
                      <p:cNvPr id="0" name=""/>
                      <p:cNvPicPr/>
                      <p:nvPr/>
                    </p:nvPicPr>
                    <p:blipFill>
                      <a:blip r:embed="rId4"/>
                      <a:stretch>
                        <a:fillRect/>
                      </a:stretch>
                    </p:blipFill>
                    <p:spPr>
                      <a:xfrm>
                        <a:off x="2360234" y="613769"/>
                        <a:ext cx="3826436" cy="2024129"/>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8616663C-DBAE-4FBC-B7B5-2F67D8142819}"/>
              </a:ext>
            </a:extLst>
          </p:cNvPr>
          <p:cNvSpPr txBox="1"/>
          <p:nvPr/>
        </p:nvSpPr>
        <p:spPr>
          <a:xfrm>
            <a:off x="709490" y="2714909"/>
            <a:ext cx="9589485" cy="369332"/>
          </a:xfrm>
          <a:prstGeom prst="rect">
            <a:avLst/>
          </a:prstGeom>
          <a:noFill/>
        </p:spPr>
        <p:txBody>
          <a:bodyPr wrap="none" rtlCol="0">
            <a:spAutoFit/>
          </a:bodyPr>
          <a:lstStyle/>
          <a:p>
            <a:r>
              <a:rPr lang="en-US" dirty="0"/>
              <a:t>Note that at any node j that shares a pair of forces, if there is an applied force F at that node we have</a:t>
            </a:r>
          </a:p>
        </p:txBody>
      </p:sp>
      <p:sp>
        <p:nvSpPr>
          <p:cNvPr id="5" name="Oval 4">
            <a:extLst>
              <a:ext uri="{FF2B5EF4-FFF2-40B4-BE49-F238E27FC236}">
                <a16:creationId xmlns:a16="http://schemas.microsoft.com/office/drawing/2014/main" id="{0785278C-5570-4C0D-81E3-335659EF2832}"/>
              </a:ext>
            </a:extLst>
          </p:cNvPr>
          <p:cNvSpPr/>
          <p:nvPr/>
        </p:nvSpPr>
        <p:spPr>
          <a:xfrm>
            <a:off x="3321613" y="3472324"/>
            <a:ext cx="145915" cy="155643"/>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82D6CC6B-8825-441F-99F0-A0BD1B42D531}"/>
              </a:ext>
            </a:extLst>
          </p:cNvPr>
          <p:cNvCxnSpPr/>
          <p:nvPr/>
        </p:nvCxnSpPr>
        <p:spPr>
          <a:xfrm flipH="1">
            <a:off x="3564804" y="3540418"/>
            <a:ext cx="544749"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523AB7BB-0633-41AD-BA9B-3F51F25B16F2}"/>
              </a:ext>
            </a:extLst>
          </p:cNvPr>
          <p:cNvCxnSpPr/>
          <p:nvPr/>
        </p:nvCxnSpPr>
        <p:spPr>
          <a:xfrm flipH="1">
            <a:off x="2767136" y="3540418"/>
            <a:ext cx="41829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06E03A1B-C6AE-43D5-B183-CAC1877ADA12}"/>
              </a:ext>
            </a:extLst>
          </p:cNvPr>
          <p:cNvCxnSpPr/>
          <p:nvPr/>
        </p:nvCxnSpPr>
        <p:spPr>
          <a:xfrm>
            <a:off x="3389707" y="3744699"/>
            <a:ext cx="4474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15" name="Object 14">
            <a:extLst>
              <a:ext uri="{FF2B5EF4-FFF2-40B4-BE49-F238E27FC236}">
                <a16:creationId xmlns:a16="http://schemas.microsoft.com/office/drawing/2014/main" id="{F55B2B71-5289-42B5-9EAC-93257DC130EF}"/>
              </a:ext>
            </a:extLst>
          </p:cNvPr>
          <p:cNvGraphicFramePr>
            <a:graphicFrameLocks noChangeAspect="1"/>
          </p:cNvGraphicFramePr>
          <p:nvPr>
            <p:extLst>
              <p:ext uri="{D42A27DB-BD31-4B8C-83A1-F6EECF244321}">
                <p14:modId xmlns:p14="http://schemas.microsoft.com/office/powerpoint/2010/main" val="366553882"/>
              </p:ext>
            </p:extLst>
          </p:nvPr>
        </p:nvGraphicFramePr>
        <p:xfrm>
          <a:off x="2238871" y="3228816"/>
          <a:ext cx="528265" cy="462232"/>
        </p:xfrm>
        <a:graphic>
          <a:graphicData uri="http://schemas.openxmlformats.org/presentationml/2006/ole">
            <mc:AlternateContent xmlns:mc="http://schemas.openxmlformats.org/markup-compatibility/2006">
              <mc:Choice xmlns:v="urn:schemas-microsoft-com:vml" Requires="v">
                <p:oleObj name="Equation" r:id="rId5" imgW="304560" imgH="266400" progId="Equation.DSMT4">
                  <p:embed/>
                </p:oleObj>
              </mc:Choice>
              <mc:Fallback>
                <p:oleObj name="Equation" r:id="rId5" imgW="304560" imgH="266400" progId="Equation.DSMT4">
                  <p:embed/>
                  <p:pic>
                    <p:nvPicPr>
                      <p:cNvPr id="0" name=""/>
                      <p:cNvPicPr/>
                      <p:nvPr/>
                    </p:nvPicPr>
                    <p:blipFill>
                      <a:blip r:embed="rId6"/>
                      <a:stretch>
                        <a:fillRect/>
                      </a:stretch>
                    </p:blipFill>
                    <p:spPr>
                      <a:xfrm>
                        <a:off x="2238871" y="3228816"/>
                        <a:ext cx="528265" cy="462232"/>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98613E13-248B-4F2B-BD6F-F132468463ED}"/>
              </a:ext>
            </a:extLst>
          </p:cNvPr>
          <p:cNvGraphicFramePr>
            <a:graphicFrameLocks noChangeAspect="1"/>
          </p:cNvGraphicFramePr>
          <p:nvPr>
            <p:extLst>
              <p:ext uri="{D42A27DB-BD31-4B8C-83A1-F6EECF244321}">
                <p14:modId xmlns:p14="http://schemas.microsoft.com/office/powerpoint/2010/main" val="932243807"/>
              </p:ext>
            </p:extLst>
          </p:nvPr>
        </p:nvGraphicFramePr>
        <p:xfrm>
          <a:off x="4273452" y="3311978"/>
          <a:ext cx="672680" cy="470876"/>
        </p:xfrm>
        <a:graphic>
          <a:graphicData uri="http://schemas.openxmlformats.org/presentationml/2006/ole">
            <mc:AlternateContent xmlns:mc="http://schemas.openxmlformats.org/markup-compatibility/2006">
              <mc:Choice xmlns:v="urn:schemas-microsoft-com:vml" Requires="v">
                <p:oleObj name="Equation" r:id="rId7" imgW="380880" imgH="266400" progId="Equation.DSMT4">
                  <p:embed/>
                </p:oleObj>
              </mc:Choice>
              <mc:Fallback>
                <p:oleObj name="Equation" r:id="rId7" imgW="380880" imgH="266400" progId="Equation.DSMT4">
                  <p:embed/>
                  <p:pic>
                    <p:nvPicPr>
                      <p:cNvPr id="0" name=""/>
                      <p:cNvPicPr/>
                      <p:nvPr/>
                    </p:nvPicPr>
                    <p:blipFill>
                      <a:blip r:embed="rId8"/>
                      <a:stretch>
                        <a:fillRect/>
                      </a:stretch>
                    </p:blipFill>
                    <p:spPr>
                      <a:xfrm>
                        <a:off x="4273452" y="3311978"/>
                        <a:ext cx="672680" cy="470876"/>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4C486241-584D-4FBA-9928-663AAA2E2147}"/>
              </a:ext>
            </a:extLst>
          </p:cNvPr>
          <p:cNvGraphicFramePr>
            <a:graphicFrameLocks noChangeAspect="1"/>
          </p:cNvGraphicFramePr>
          <p:nvPr>
            <p:extLst>
              <p:ext uri="{D42A27DB-BD31-4B8C-83A1-F6EECF244321}">
                <p14:modId xmlns:p14="http://schemas.microsoft.com/office/powerpoint/2010/main" val="714227723"/>
              </p:ext>
            </p:extLst>
          </p:nvPr>
        </p:nvGraphicFramePr>
        <p:xfrm>
          <a:off x="3550037" y="3856729"/>
          <a:ext cx="290951" cy="290951"/>
        </p:xfrm>
        <a:graphic>
          <a:graphicData uri="http://schemas.openxmlformats.org/presentationml/2006/ole">
            <mc:AlternateContent xmlns:mc="http://schemas.openxmlformats.org/markup-compatibility/2006">
              <mc:Choice xmlns:v="urn:schemas-microsoft-com:vml" Requires="v">
                <p:oleObj name="Equation" r:id="rId9" imgW="164880" imgH="164880" progId="Equation.DSMT4">
                  <p:embed/>
                </p:oleObj>
              </mc:Choice>
              <mc:Fallback>
                <p:oleObj name="Equation" r:id="rId9" imgW="164880" imgH="164880" progId="Equation.DSMT4">
                  <p:embed/>
                  <p:pic>
                    <p:nvPicPr>
                      <p:cNvPr id="0" name=""/>
                      <p:cNvPicPr/>
                      <p:nvPr/>
                    </p:nvPicPr>
                    <p:blipFill>
                      <a:blip r:embed="rId10"/>
                      <a:stretch>
                        <a:fillRect/>
                      </a:stretch>
                    </p:blipFill>
                    <p:spPr>
                      <a:xfrm>
                        <a:off x="3550037" y="3856729"/>
                        <a:ext cx="290951" cy="290951"/>
                      </a:xfrm>
                      <a:prstGeom prst="rect">
                        <a:avLst/>
                      </a:prstGeom>
                    </p:spPr>
                  </p:pic>
                </p:oleObj>
              </mc:Fallback>
            </mc:AlternateContent>
          </a:graphicData>
        </a:graphic>
      </p:graphicFrame>
      <p:graphicFrame>
        <p:nvGraphicFramePr>
          <p:cNvPr id="18" name="Object 17">
            <a:extLst>
              <a:ext uri="{FF2B5EF4-FFF2-40B4-BE49-F238E27FC236}">
                <a16:creationId xmlns:a16="http://schemas.microsoft.com/office/drawing/2014/main" id="{75302E3A-F25D-4BD3-A230-A620A6BBDEAE}"/>
              </a:ext>
            </a:extLst>
          </p:cNvPr>
          <p:cNvGraphicFramePr>
            <a:graphicFrameLocks noChangeAspect="1"/>
          </p:cNvGraphicFramePr>
          <p:nvPr>
            <p:extLst>
              <p:ext uri="{D42A27DB-BD31-4B8C-83A1-F6EECF244321}">
                <p14:modId xmlns:p14="http://schemas.microsoft.com/office/powerpoint/2010/main" val="132214478"/>
              </p:ext>
            </p:extLst>
          </p:nvPr>
        </p:nvGraphicFramePr>
        <p:xfrm>
          <a:off x="5615869" y="3311978"/>
          <a:ext cx="1883504" cy="470876"/>
        </p:xfrm>
        <a:graphic>
          <a:graphicData uri="http://schemas.openxmlformats.org/presentationml/2006/ole">
            <mc:AlternateContent xmlns:mc="http://schemas.openxmlformats.org/markup-compatibility/2006">
              <mc:Choice xmlns:v="urn:schemas-microsoft-com:vml" Requires="v">
                <p:oleObj name="Equation" r:id="rId11" imgW="1066680" imgH="266400" progId="Equation.DSMT4">
                  <p:embed/>
                </p:oleObj>
              </mc:Choice>
              <mc:Fallback>
                <p:oleObj name="Equation" r:id="rId11" imgW="1066680" imgH="266400" progId="Equation.DSMT4">
                  <p:embed/>
                  <p:pic>
                    <p:nvPicPr>
                      <p:cNvPr id="0" name=""/>
                      <p:cNvPicPr/>
                      <p:nvPr/>
                    </p:nvPicPr>
                    <p:blipFill>
                      <a:blip r:embed="rId12"/>
                      <a:stretch>
                        <a:fillRect/>
                      </a:stretch>
                    </p:blipFill>
                    <p:spPr>
                      <a:xfrm>
                        <a:off x="5615869" y="3311978"/>
                        <a:ext cx="1883504" cy="470876"/>
                      </a:xfrm>
                      <a:prstGeom prst="rect">
                        <a:avLst/>
                      </a:prstGeom>
                    </p:spPr>
                  </p:pic>
                </p:oleObj>
              </mc:Fallback>
            </mc:AlternateContent>
          </a:graphicData>
        </a:graphic>
      </p:graphicFrame>
      <p:sp>
        <p:nvSpPr>
          <p:cNvPr id="19" name="TextBox 18">
            <a:extLst>
              <a:ext uri="{FF2B5EF4-FFF2-40B4-BE49-F238E27FC236}">
                <a16:creationId xmlns:a16="http://schemas.microsoft.com/office/drawing/2014/main" id="{A085363D-1613-4E52-939D-448CBD466D3C}"/>
              </a:ext>
            </a:extLst>
          </p:cNvPr>
          <p:cNvSpPr txBox="1"/>
          <p:nvPr/>
        </p:nvSpPr>
        <p:spPr>
          <a:xfrm>
            <a:off x="709490" y="4047055"/>
            <a:ext cx="9940676" cy="923330"/>
          </a:xfrm>
          <a:prstGeom prst="rect">
            <a:avLst/>
          </a:prstGeom>
          <a:noFill/>
        </p:spPr>
        <p:txBody>
          <a:bodyPr wrap="square" rtlCol="0">
            <a:spAutoFit/>
          </a:bodyPr>
          <a:lstStyle/>
          <a:p>
            <a:r>
              <a:rPr lang="en-US" dirty="0"/>
              <a:t>so that the sum of the end forces is zero at each node unless a force is applied there, in which case the sum is just that applied force. At the start and end nodes, the end forces there are just unknown reaction forces R</a:t>
            </a:r>
            <a:r>
              <a:rPr lang="en-US" baseline="-25000" dirty="0"/>
              <a:t>1</a:t>
            </a:r>
            <a:r>
              <a:rPr lang="en-US" dirty="0"/>
              <a:t> and R</a:t>
            </a:r>
            <a:r>
              <a:rPr lang="en-US" baseline="-25000" dirty="0"/>
              <a:t>2</a:t>
            </a:r>
            <a:r>
              <a:rPr lang="en-US" dirty="0"/>
              <a:t> at those fixed supports where the displacements are assumed to be zero:</a:t>
            </a:r>
          </a:p>
        </p:txBody>
      </p:sp>
      <p:sp>
        <p:nvSpPr>
          <p:cNvPr id="20" name="TextBox 19">
            <a:extLst>
              <a:ext uri="{FF2B5EF4-FFF2-40B4-BE49-F238E27FC236}">
                <a16:creationId xmlns:a16="http://schemas.microsoft.com/office/drawing/2014/main" id="{7A760BD1-DEB8-48B9-935F-3B85D0A3C931}"/>
              </a:ext>
            </a:extLst>
          </p:cNvPr>
          <p:cNvSpPr txBox="1"/>
          <p:nvPr/>
        </p:nvSpPr>
        <p:spPr>
          <a:xfrm flipH="1">
            <a:off x="3354923" y="3044150"/>
            <a:ext cx="163899" cy="369332"/>
          </a:xfrm>
          <a:prstGeom prst="rect">
            <a:avLst/>
          </a:prstGeom>
          <a:noFill/>
        </p:spPr>
        <p:txBody>
          <a:bodyPr wrap="square" rtlCol="0">
            <a:spAutoFit/>
          </a:bodyPr>
          <a:lstStyle/>
          <a:p>
            <a:r>
              <a:rPr lang="en-US" i="1" dirty="0"/>
              <a:t>j</a:t>
            </a:r>
          </a:p>
        </p:txBody>
      </p:sp>
      <p:cxnSp>
        <p:nvCxnSpPr>
          <p:cNvPr id="53" name="Straight Arrow Connector 52">
            <a:extLst>
              <a:ext uri="{FF2B5EF4-FFF2-40B4-BE49-F238E27FC236}">
                <a16:creationId xmlns:a16="http://schemas.microsoft.com/office/drawing/2014/main" id="{8DAE917E-DBD0-426F-8D78-7351AEBE6211}"/>
              </a:ext>
            </a:extLst>
          </p:cNvPr>
          <p:cNvCxnSpPr>
            <a:cxnSpLocks/>
          </p:cNvCxnSpPr>
          <p:nvPr/>
        </p:nvCxnSpPr>
        <p:spPr>
          <a:xfrm>
            <a:off x="476250" y="5789072"/>
            <a:ext cx="448722" cy="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55" name="Straight Arrow Connector 54">
            <a:extLst>
              <a:ext uri="{FF2B5EF4-FFF2-40B4-BE49-F238E27FC236}">
                <a16:creationId xmlns:a16="http://schemas.microsoft.com/office/drawing/2014/main" id="{71C0AAC8-2827-4BB0-82D2-4355556F9388}"/>
              </a:ext>
            </a:extLst>
          </p:cNvPr>
          <p:cNvCxnSpPr/>
          <p:nvPr/>
        </p:nvCxnSpPr>
        <p:spPr>
          <a:xfrm>
            <a:off x="9256357" y="5731347"/>
            <a:ext cx="515566" cy="673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56" name="TextBox 55">
            <a:extLst>
              <a:ext uri="{FF2B5EF4-FFF2-40B4-BE49-F238E27FC236}">
                <a16:creationId xmlns:a16="http://schemas.microsoft.com/office/drawing/2014/main" id="{7695F2C8-452F-4EA0-987A-F052AE52472E}"/>
              </a:ext>
            </a:extLst>
          </p:cNvPr>
          <p:cNvSpPr txBox="1"/>
          <p:nvPr/>
        </p:nvSpPr>
        <p:spPr>
          <a:xfrm>
            <a:off x="348574" y="5269098"/>
            <a:ext cx="388248" cy="369332"/>
          </a:xfrm>
          <a:prstGeom prst="rect">
            <a:avLst/>
          </a:prstGeom>
          <a:noFill/>
        </p:spPr>
        <p:txBody>
          <a:bodyPr wrap="none" rtlCol="0">
            <a:spAutoFit/>
          </a:bodyPr>
          <a:lstStyle/>
          <a:p>
            <a:r>
              <a:rPr lang="en-US" dirty="0"/>
              <a:t>R</a:t>
            </a:r>
            <a:r>
              <a:rPr lang="en-US" baseline="-25000" dirty="0"/>
              <a:t>1</a:t>
            </a:r>
          </a:p>
        </p:txBody>
      </p:sp>
      <p:sp>
        <p:nvSpPr>
          <p:cNvPr id="57" name="TextBox 56">
            <a:extLst>
              <a:ext uri="{FF2B5EF4-FFF2-40B4-BE49-F238E27FC236}">
                <a16:creationId xmlns:a16="http://schemas.microsoft.com/office/drawing/2014/main" id="{D23661DE-AEB5-4F72-9C57-DE25BEF3C3C1}"/>
              </a:ext>
            </a:extLst>
          </p:cNvPr>
          <p:cNvSpPr txBox="1"/>
          <p:nvPr/>
        </p:nvSpPr>
        <p:spPr>
          <a:xfrm>
            <a:off x="9330823" y="5262743"/>
            <a:ext cx="388248" cy="369332"/>
          </a:xfrm>
          <a:prstGeom prst="rect">
            <a:avLst/>
          </a:prstGeom>
          <a:noFill/>
        </p:spPr>
        <p:txBody>
          <a:bodyPr wrap="none" rtlCol="0">
            <a:spAutoFit/>
          </a:bodyPr>
          <a:lstStyle/>
          <a:p>
            <a:r>
              <a:rPr lang="en-US" dirty="0"/>
              <a:t>R</a:t>
            </a:r>
            <a:r>
              <a:rPr lang="en-US" baseline="-25000" dirty="0"/>
              <a:t>2</a:t>
            </a:r>
          </a:p>
        </p:txBody>
      </p:sp>
      <p:grpSp>
        <p:nvGrpSpPr>
          <p:cNvPr id="59" name="Group 58">
            <a:extLst>
              <a:ext uri="{FF2B5EF4-FFF2-40B4-BE49-F238E27FC236}">
                <a16:creationId xmlns:a16="http://schemas.microsoft.com/office/drawing/2014/main" id="{B34EFC53-9E21-477C-BB1E-3C56D9EAFB2F}"/>
              </a:ext>
            </a:extLst>
          </p:cNvPr>
          <p:cNvGrpSpPr/>
          <p:nvPr/>
        </p:nvGrpSpPr>
        <p:grpSpPr>
          <a:xfrm>
            <a:off x="924972" y="4931862"/>
            <a:ext cx="8312398" cy="1600031"/>
            <a:chOff x="2220372" y="4903287"/>
            <a:chExt cx="8312398" cy="1600031"/>
          </a:xfrm>
        </p:grpSpPr>
        <p:cxnSp>
          <p:nvCxnSpPr>
            <p:cNvPr id="60" name="Straight Connector 59">
              <a:extLst>
                <a:ext uri="{FF2B5EF4-FFF2-40B4-BE49-F238E27FC236}">
                  <a16:creationId xmlns:a16="http://schemas.microsoft.com/office/drawing/2014/main" id="{2AF7BC76-BF1C-4E23-BD84-FADF6FCFABD8}"/>
                </a:ext>
              </a:extLst>
            </p:cNvPr>
            <p:cNvCxnSpPr/>
            <p:nvPr/>
          </p:nvCxnSpPr>
          <p:spPr>
            <a:xfrm>
              <a:off x="2266931" y="5122150"/>
              <a:ext cx="0" cy="1196502"/>
            </a:xfrm>
            <a:prstGeom prst="line">
              <a:avLst/>
            </a:prstGeom>
          </p:spPr>
          <p:style>
            <a:lnRef idx="1">
              <a:schemeClr val="dk1"/>
            </a:lnRef>
            <a:fillRef idx="0">
              <a:schemeClr val="dk1"/>
            </a:fillRef>
            <a:effectRef idx="0">
              <a:schemeClr val="dk1"/>
            </a:effectRef>
            <a:fontRef idx="minor">
              <a:schemeClr val="tx1"/>
            </a:fontRef>
          </p:style>
        </p:cxnSp>
        <p:cxnSp>
          <p:nvCxnSpPr>
            <p:cNvPr id="61" name="Straight Connector 60">
              <a:extLst>
                <a:ext uri="{FF2B5EF4-FFF2-40B4-BE49-F238E27FC236}">
                  <a16:creationId xmlns:a16="http://schemas.microsoft.com/office/drawing/2014/main" id="{7610239C-3198-447A-9536-EB144194E43B}"/>
                </a:ext>
              </a:extLst>
            </p:cNvPr>
            <p:cNvCxnSpPr/>
            <p:nvPr/>
          </p:nvCxnSpPr>
          <p:spPr>
            <a:xfrm>
              <a:off x="10455729" y="4903287"/>
              <a:ext cx="0" cy="1196502"/>
            </a:xfrm>
            <a:prstGeom prst="line">
              <a:avLst/>
            </a:prstGeom>
          </p:spPr>
          <p:style>
            <a:lnRef idx="1">
              <a:schemeClr val="dk1"/>
            </a:lnRef>
            <a:fillRef idx="0">
              <a:schemeClr val="dk1"/>
            </a:fillRef>
            <a:effectRef idx="0">
              <a:schemeClr val="dk1"/>
            </a:effectRef>
            <a:fontRef idx="minor">
              <a:schemeClr val="tx1"/>
            </a:fontRef>
          </p:style>
        </p:cxnSp>
        <p:sp>
          <p:nvSpPr>
            <p:cNvPr id="62" name="Oval 61">
              <a:extLst>
                <a:ext uri="{FF2B5EF4-FFF2-40B4-BE49-F238E27FC236}">
                  <a16:creationId xmlns:a16="http://schemas.microsoft.com/office/drawing/2014/main" id="{FB07DE7A-49AB-44CC-947F-FA7B40C6B512}"/>
                </a:ext>
              </a:extLst>
            </p:cNvPr>
            <p:cNvSpPr/>
            <p:nvPr/>
          </p:nvSpPr>
          <p:spPr>
            <a:xfrm>
              <a:off x="4974451" y="5691662"/>
              <a:ext cx="114685" cy="1146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714A2CCD-6747-42CF-B9BC-192695B8A925}"/>
                </a:ext>
              </a:extLst>
            </p:cNvPr>
            <p:cNvSpPr/>
            <p:nvPr/>
          </p:nvSpPr>
          <p:spPr>
            <a:xfrm>
              <a:off x="3558204" y="5684454"/>
              <a:ext cx="114685" cy="1146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CB20596B-8783-4C9E-BEC0-9CDB9CAC1175}"/>
                </a:ext>
              </a:extLst>
            </p:cNvPr>
            <p:cNvSpPr/>
            <p:nvPr/>
          </p:nvSpPr>
          <p:spPr>
            <a:xfrm>
              <a:off x="6374145" y="5696645"/>
              <a:ext cx="114685" cy="1146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99DCA53F-DC5F-41BD-A16D-47B23FE3EA92}"/>
                </a:ext>
              </a:extLst>
            </p:cNvPr>
            <p:cNvSpPr txBox="1"/>
            <p:nvPr/>
          </p:nvSpPr>
          <p:spPr>
            <a:xfrm>
              <a:off x="2276996" y="5248647"/>
              <a:ext cx="301686" cy="369332"/>
            </a:xfrm>
            <a:prstGeom prst="rect">
              <a:avLst/>
            </a:prstGeom>
            <a:noFill/>
          </p:spPr>
          <p:txBody>
            <a:bodyPr wrap="none" rtlCol="0">
              <a:spAutoFit/>
            </a:bodyPr>
            <a:lstStyle/>
            <a:p>
              <a:r>
                <a:rPr lang="en-US" dirty="0"/>
                <a:t>1</a:t>
              </a:r>
            </a:p>
          </p:txBody>
        </p:sp>
        <p:sp>
          <p:nvSpPr>
            <p:cNvPr id="66" name="TextBox 65">
              <a:extLst>
                <a:ext uri="{FF2B5EF4-FFF2-40B4-BE49-F238E27FC236}">
                  <a16:creationId xmlns:a16="http://schemas.microsoft.com/office/drawing/2014/main" id="{5A7BE1BD-C9EE-4183-8B6C-9F01F7C0B0A9}"/>
                </a:ext>
              </a:extLst>
            </p:cNvPr>
            <p:cNvSpPr txBox="1"/>
            <p:nvPr/>
          </p:nvSpPr>
          <p:spPr>
            <a:xfrm>
              <a:off x="3509654" y="5240523"/>
              <a:ext cx="265182" cy="369332"/>
            </a:xfrm>
            <a:prstGeom prst="rect">
              <a:avLst/>
            </a:prstGeom>
            <a:noFill/>
          </p:spPr>
          <p:txBody>
            <a:bodyPr wrap="square" rtlCol="0">
              <a:spAutoFit/>
            </a:bodyPr>
            <a:lstStyle/>
            <a:p>
              <a:r>
                <a:rPr lang="en-US" dirty="0"/>
                <a:t>2</a:t>
              </a:r>
            </a:p>
          </p:txBody>
        </p:sp>
        <p:sp>
          <p:nvSpPr>
            <p:cNvPr id="67" name="TextBox 66">
              <a:extLst>
                <a:ext uri="{FF2B5EF4-FFF2-40B4-BE49-F238E27FC236}">
                  <a16:creationId xmlns:a16="http://schemas.microsoft.com/office/drawing/2014/main" id="{45EC15D3-A7B7-48B7-9B70-BB13E6CC109D}"/>
                </a:ext>
              </a:extLst>
            </p:cNvPr>
            <p:cNvSpPr txBox="1"/>
            <p:nvPr/>
          </p:nvSpPr>
          <p:spPr>
            <a:xfrm>
              <a:off x="4870838" y="5243910"/>
              <a:ext cx="301686" cy="369332"/>
            </a:xfrm>
            <a:prstGeom prst="rect">
              <a:avLst/>
            </a:prstGeom>
            <a:noFill/>
          </p:spPr>
          <p:txBody>
            <a:bodyPr wrap="none" rtlCol="0">
              <a:spAutoFit/>
            </a:bodyPr>
            <a:lstStyle/>
            <a:p>
              <a:r>
                <a:rPr lang="en-US" dirty="0"/>
                <a:t>3</a:t>
              </a:r>
            </a:p>
          </p:txBody>
        </p:sp>
        <p:sp>
          <p:nvSpPr>
            <p:cNvPr id="68" name="TextBox 67">
              <a:extLst>
                <a:ext uri="{FF2B5EF4-FFF2-40B4-BE49-F238E27FC236}">
                  <a16:creationId xmlns:a16="http://schemas.microsoft.com/office/drawing/2014/main" id="{06341635-5A34-498C-AC55-2ABFB0E2A3DD}"/>
                </a:ext>
              </a:extLst>
            </p:cNvPr>
            <p:cNvSpPr txBox="1"/>
            <p:nvPr/>
          </p:nvSpPr>
          <p:spPr>
            <a:xfrm>
              <a:off x="6242461" y="5199556"/>
              <a:ext cx="301686" cy="369332"/>
            </a:xfrm>
            <a:prstGeom prst="rect">
              <a:avLst/>
            </a:prstGeom>
            <a:noFill/>
          </p:spPr>
          <p:txBody>
            <a:bodyPr wrap="none" rtlCol="0">
              <a:spAutoFit/>
            </a:bodyPr>
            <a:lstStyle/>
            <a:p>
              <a:r>
                <a:rPr lang="en-US" dirty="0"/>
                <a:t>4</a:t>
              </a:r>
            </a:p>
          </p:txBody>
        </p:sp>
        <p:sp>
          <p:nvSpPr>
            <p:cNvPr id="69" name="TextBox 68">
              <a:extLst>
                <a:ext uri="{FF2B5EF4-FFF2-40B4-BE49-F238E27FC236}">
                  <a16:creationId xmlns:a16="http://schemas.microsoft.com/office/drawing/2014/main" id="{48515841-1323-435D-852A-516D9B5B219A}"/>
                </a:ext>
              </a:extLst>
            </p:cNvPr>
            <p:cNvSpPr txBox="1"/>
            <p:nvPr/>
          </p:nvSpPr>
          <p:spPr>
            <a:xfrm>
              <a:off x="7612931" y="5256591"/>
              <a:ext cx="352033" cy="369332"/>
            </a:xfrm>
            <a:prstGeom prst="rect">
              <a:avLst/>
            </a:prstGeom>
            <a:noFill/>
          </p:spPr>
          <p:txBody>
            <a:bodyPr wrap="square" rtlCol="0">
              <a:spAutoFit/>
            </a:bodyPr>
            <a:lstStyle/>
            <a:p>
              <a:r>
                <a:rPr lang="en-US" dirty="0"/>
                <a:t>5</a:t>
              </a:r>
            </a:p>
          </p:txBody>
        </p:sp>
        <p:sp>
          <p:nvSpPr>
            <p:cNvPr id="70" name="TextBox 69">
              <a:extLst>
                <a:ext uri="{FF2B5EF4-FFF2-40B4-BE49-F238E27FC236}">
                  <a16:creationId xmlns:a16="http://schemas.microsoft.com/office/drawing/2014/main" id="{65A0C479-3584-48F2-8C66-BF2CEABF78B8}"/>
                </a:ext>
              </a:extLst>
            </p:cNvPr>
            <p:cNvSpPr txBox="1"/>
            <p:nvPr/>
          </p:nvSpPr>
          <p:spPr>
            <a:xfrm>
              <a:off x="8967777" y="5234168"/>
              <a:ext cx="301686" cy="369332"/>
            </a:xfrm>
            <a:prstGeom prst="rect">
              <a:avLst/>
            </a:prstGeom>
            <a:noFill/>
          </p:spPr>
          <p:txBody>
            <a:bodyPr wrap="none" rtlCol="0">
              <a:spAutoFit/>
            </a:bodyPr>
            <a:lstStyle/>
            <a:p>
              <a:r>
                <a:rPr lang="en-US" dirty="0"/>
                <a:t>6</a:t>
              </a:r>
            </a:p>
          </p:txBody>
        </p:sp>
        <p:sp>
          <p:nvSpPr>
            <p:cNvPr id="71" name="TextBox 70">
              <a:extLst>
                <a:ext uri="{FF2B5EF4-FFF2-40B4-BE49-F238E27FC236}">
                  <a16:creationId xmlns:a16="http://schemas.microsoft.com/office/drawing/2014/main" id="{0F9AB6A3-F4BD-44F8-B741-5D9D653EF926}"/>
                </a:ext>
              </a:extLst>
            </p:cNvPr>
            <p:cNvSpPr txBox="1"/>
            <p:nvPr/>
          </p:nvSpPr>
          <p:spPr>
            <a:xfrm>
              <a:off x="10225189" y="5257928"/>
              <a:ext cx="301686" cy="369332"/>
            </a:xfrm>
            <a:prstGeom prst="rect">
              <a:avLst/>
            </a:prstGeom>
            <a:noFill/>
          </p:spPr>
          <p:txBody>
            <a:bodyPr wrap="none" rtlCol="0">
              <a:spAutoFit/>
            </a:bodyPr>
            <a:lstStyle/>
            <a:p>
              <a:r>
                <a:rPr lang="en-US" dirty="0"/>
                <a:t>7</a:t>
              </a:r>
            </a:p>
          </p:txBody>
        </p:sp>
        <p:cxnSp>
          <p:nvCxnSpPr>
            <p:cNvPr id="72" name="Straight Arrow Connector 71">
              <a:extLst>
                <a:ext uri="{FF2B5EF4-FFF2-40B4-BE49-F238E27FC236}">
                  <a16:creationId xmlns:a16="http://schemas.microsoft.com/office/drawing/2014/main" id="{2A0881AB-5BD5-4C2A-9A12-3CEDC2E5A6CA}"/>
                </a:ext>
              </a:extLst>
            </p:cNvPr>
            <p:cNvCxnSpPr/>
            <p:nvPr/>
          </p:nvCxnSpPr>
          <p:spPr>
            <a:xfrm>
              <a:off x="6447652" y="5733228"/>
              <a:ext cx="496453" cy="0"/>
            </a:xfrm>
            <a:prstGeom prst="straightConnector1">
              <a:avLst/>
            </a:prstGeom>
            <a:ln w="38100">
              <a:solidFill>
                <a:srgbClr val="3366FF"/>
              </a:solidFill>
              <a:tailEnd type="triangle"/>
            </a:ln>
          </p:spPr>
          <p:style>
            <a:lnRef idx="1">
              <a:schemeClr val="dk1"/>
            </a:lnRef>
            <a:fillRef idx="0">
              <a:schemeClr val="dk1"/>
            </a:fillRef>
            <a:effectRef idx="0">
              <a:schemeClr val="dk1"/>
            </a:effectRef>
            <a:fontRef idx="minor">
              <a:schemeClr val="tx1"/>
            </a:fontRef>
          </p:style>
        </p:cxnSp>
        <p:sp>
          <p:nvSpPr>
            <p:cNvPr id="73" name="TextBox 72">
              <a:extLst>
                <a:ext uri="{FF2B5EF4-FFF2-40B4-BE49-F238E27FC236}">
                  <a16:creationId xmlns:a16="http://schemas.microsoft.com/office/drawing/2014/main" id="{D939CA9D-8389-4898-A447-88317F0368AF}"/>
                </a:ext>
              </a:extLst>
            </p:cNvPr>
            <p:cNvSpPr txBox="1"/>
            <p:nvPr/>
          </p:nvSpPr>
          <p:spPr>
            <a:xfrm>
              <a:off x="6447652" y="5151667"/>
              <a:ext cx="763351" cy="369332"/>
            </a:xfrm>
            <a:prstGeom prst="rect">
              <a:avLst/>
            </a:prstGeom>
            <a:noFill/>
          </p:spPr>
          <p:txBody>
            <a:bodyPr wrap="none" rtlCol="0">
              <a:spAutoFit/>
            </a:bodyPr>
            <a:lstStyle/>
            <a:p>
              <a:r>
                <a:rPr lang="en-US" dirty="0"/>
                <a:t>100 </a:t>
              </a:r>
              <a:r>
                <a:rPr lang="en-US" dirty="0" err="1"/>
                <a:t>lb</a:t>
              </a:r>
              <a:endParaRPr lang="en-US" dirty="0"/>
            </a:p>
          </p:txBody>
        </p:sp>
        <p:sp>
          <p:nvSpPr>
            <p:cNvPr id="74" name="TextBox 73">
              <a:extLst>
                <a:ext uri="{FF2B5EF4-FFF2-40B4-BE49-F238E27FC236}">
                  <a16:creationId xmlns:a16="http://schemas.microsoft.com/office/drawing/2014/main" id="{2457F798-A2F0-430C-90C7-7BCF08F55A11}"/>
                </a:ext>
              </a:extLst>
            </p:cNvPr>
            <p:cNvSpPr txBox="1"/>
            <p:nvPr/>
          </p:nvSpPr>
          <p:spPr>
            <a:xfrm>
              <a:off x="2685934" y="6099789"/>
              <a:ext cx="683419" cy="369332"/>
            </a:xfrm>
            <a:prstGeom prst="rect">
              <a:avLst/>
            </a:prstGeom>
            <a:noFill/>
          </p:spPr>
          <p:txBody>
            <a:bodyPr wrap="square" rtlCol="0">
              <a:spAutoFit/>
            </a:bodyPr>
            <a:lstStyle/>
            <a:p>
              <a:r>
                <a:rPr lang="en-US" dirty="0"/>
                <a:t>(1)</a:t>
              </a:r>
            </a:p>
          </p:txBody>
        </p:sp>
        <p:sp>
          <p:nvSpPr>
            <p:cNvPr id="75" name="TextBox 74">
              <a:extLst>
                <a:ext uri="{FF2B5EF4-FFF2-40B4-BE49-F238E27FC236}">
                  <a16:creationId xmlns:a16="http://schemas.microsoft.com/office/drawing/2014/main" id="{FA07FD30-C87D-4A3D-AC98-82799AEF6C7B}"/>
                </a:ext>
              </a:extLst>
            </p:cNvPr>
            <p:cNvSpPr txBox="1"/>
            <p:nvPr/>
          </p:nvSpPr>
          <p:spPr>
            <a:xfrm flipH="1">
              <a:off x="4121102" y="6133986"/>
              <a:ext cx="583859" cy="369332"/>
            </a:xfrm>
            <a:prstGeom prst="rect">
              <a:avLst/>
            </a:prstGeom>
            <a:noFill/>
          </p:spPr>
          <p:txBody>
            <a:bodyPr wrap="square" rtlCol="0">
              <a:spAutoFit/>
            </a:bodyPr>
            <a:lstStyle/>
            <a:p>
              <a:r>
                <a:rPr lang="en-US" dirty="0"/>
                <a:t>(2)</a:t>
              </a:r>
            </a:p>
          </p:txBody>
        </p:sp>
        <p:sp>
          <p:nvSpPr>
            <p:cNvPr id="76" name="TextBox 75">
              <a:extLst>
                <a:ext uri="{FF2B5EF4-FFF2-40B4-BE49-F238E27FC236}">
                  <a16:creationId xmlns:a16="http://schemas.microsoft.com/office/drawing/2014/main" id="{05940313-D8AA-43B1-B51B-0CC3BAAEADF8}"/>
                </a:ext>
              </a:extLst>
            </p:cNvPr>
            <p:cNvSpPr txBox="1"/>
            <p:nvPr/>
          </p:nvSpPr>
          <p:spPr>
            <a:xfrm>
              <a:off x="5605493" y="6119932"/>
              <a:ext cx="442750" cy="369332"/>
            </a:xfrm>
            <a:prstGeom prst="rect">
              <a:avLst/>
            </a:prstGeom>
            <a:noFill/>
          </p:spPr>
          <p:txBody>
            <a:bodyPr wrap="none" rtlCol="0">
              <a:spAutoFit/>
            </a:bodyPr>
            <a:lstStyle/>
            <a:p>
              <a:r>
                <a:rPr lang="en-US" dirty="0"/>
                <a:t>(3)</a:t>
              </a:r>
            </a:p>
          </p:txBody>
        </p:sp>
        <p:sp>
          <p:nvSpPr>
            <p:cNvPr id="77" name="TextBox 76">
              <a:extLst>
                <a:ext uri="{FF2B5EF4-FFF2-40B4-BE49-F238E27FC236}">
                  <a16:creationId xmlns:a16="http://schemas.microsoft.com/office/drawing/2014/main" id="{CB7F5587-17D6-4656-AC4E-1E08FB6680E7}"/>
                </a:ext>
              </a:extLst>
            </p:cNvPr>
            <p:cNvSpPr txBox="1"/>
            <p:nvPr/>
          </p:nvSpPr>
          <p:spPr>
            <a:xfrm>
              <a:off x="6906620" y="6105190"/>
              <a:ext cx="442750" cy="369332"/>
            </a:xfrm>
            <a:prstGeom prst="rect">
              <a:avLst/>
            </a:prstGeom>
            <a:noFill/>
          </p:spPr>
          <p:txBody>
            <a:bodyPr wrap="none" rtlCol="0">
              <a:spAutoFit/>
            </a:bodyPr>
            <a:lstStyle/>
            <a:p>
              <a:r>
                <a:rPr lang="en-US" dirty="0"/>
                <a:t>(4)</a:t>
              </a:r>
            </a:p>
          </p:txBody>
        </p:sp>
        <p:sp>
          <p:nvSpPr>
            <p:cNvPr id="78" name="TextBox 77">
              <a:extLst>
                <a:ext uri="{FF2B5EF4-FFF2-40B4-BE49-F238E27FC236}">
                  <a16:creationId xmlns:a16="http://schemas.microsoft.com/office/drawing/2014/main" id="{99A3C708-401A-4741-8AE7-624507C65717}"/>
                </a:ext>
              </a:extLst>
            </p:cNvPr>
            <p:cNvSpPr txBox="1"/>
            <p:nvPr/>
          </p:nvSpPr>
          <p:spPr>
            <a:xfrm>
              <a:off x="8338101" y="6095462"/>
              <a:ext cx="442750" cy="369332"/>
            </a:xfrm>
            <a:prstGeom prst="rect">
              <a:avLst/>
            </a:prstGeom>
            <a:noFill/>
          </p:spPr>
          <p:txBody>
            <a:bodyPr wrap="none" rtlCol="0">
              <a:spAutoFit/>
            </a:bodyPr>
            <a:lstStyle/>
            <a:p>
              <a:r>
                <a:rPr lang="en-US" dirty="0"/>
                <a:t>(5)</a:t>
              </a:r>
            </a:p>
          </p:txBody>
        </p:sp>
        <p:sp>
          <p:nvSpPr>
            <p:cNvPr id="79" name="TextBox 78">
              <a:extLst>
                <a:ext uri="{FF2B5EF4-FFF2-40B4-BE49-F238E27FC236}">
                  <a16:creationId xmlns:a16="http://schemas.microsoft.com/office/drawing/2014/main" id="{F24B3207-FAD2-48E1-A91F-139DD01C5681}"/>
                </a:ext>
              </a:extLst>
            </p:cNvPr>
            <p:cNvSpPr txBox="1"/>
            <p:nvPr/>
          </p:nvSpPr>
          <p:spPr>
            <a:xfrm>
              <a:off x="9566157" y="6110978"/>
              <a:ext cx="442750" cy="369332"/>
            </a:xfrm>
            <a:prstGeom prst="rect">
              <a:avLst/>
            </a:prstGeom>
            <a:noFill/>
          </p:spPr>
          <p:txBody>
            <a:bodyPr wrap="none" rtlCol="0">
              <a:spAutoFit/>
            </a:bodyPr>
            <a:lstStyle/>
            <a:p>
              <a:r>
                <a:rPr lang="en-US" dirty="0"/>
                <a:t>(6)</a:t>
              </a:r>
            </a:p>
          </p:txBody>
        </p:sp>
        <p:grpSp>
          <p:nvGrpSpPr>
            <p:cNvPr id="80" name="Group 79">
              <a:extLst>
                <a:ext uri="{FF2B5EF4-FFF2-40B4-BE49-F238E27FC236}">
                  <a16:creationId xmlns:a16="http://schemas.microsoft.com/office/drawing/2014/main" id="{28203D5D-8DBB-4334-BA4F-076F76FD599D}"/>
                </a:ext>
              </a:extLst>
            </p:cNvPr>
            <p:cNvGrpSpPr/>
            <p:nvPr/>
          </p:nvGrpSpPr>
          <p:grpSpPr>
            <a:xfrm>
              <a:off x="2244234" y="5597370"/>
              <a:ext cx="1306338" cy="302310"/>
              <a:chOff x="4994680" y="4680055"/>
              <a:chExt cx="1306338" cy="302310"/>
            </a:xfrm>
          </p:grpSpPr>
          <p:cxnSp>
            <p:nvCxnSpPr>
              <p:cNvPr id="140" name="Straight Connector 139">
                <a:extLst>
                  <a:ext uri="{FF2B5EF4-FFF2-40B4-BE49-F238E27FC236}">
                    <a16:creationId xmlns:a16="http://schemas.microsoft.com/office/drawing/2014/main" id="{3D9ECA06-C39D-4F51-AA80-EED5E676435A}"/>
                  </a:ext>
                </a:extLst>
              </p:cNvPr>
              <p:cNvCxnSpPr>
                <a:cxnSpLocks/>
              </p:cNvCxnSpPr>
              <p:nvPr/>
            </p:nvCxnSpPr>
            <p:spPr>
              <a:xfrm>
                <a:off x="5493496" y="468424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41" name="Straight Connector 140">
                <a:extLst>
                  <a:ext uri="{FF2B5EF4-FFF2-40B4-BE49-F238E27FC236}">
                    <a16:creationId xmlns:a16="http://schemas.microsoft.com/office/drawing/2014/main" id="{4A0CF52D-4B0A-427C-9396-FF2D1095E4E4}"/>
                  </a:ext>
                </a:extLst>
              </p:cNvPr>
              <p:cNvCxnSpPr>
                <a:cxnSpLocks/>
              </p:cNvCxnSpPr>
              <p:nvPr/>
            </p:nvCxnSpPr>
            <p:spPr>
              <a:xfrm>
                <a:off x="5641595" y="468651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42" name="Straight Connector 141">
                <a:extLst>
                  <a:ext uri="{FF2B5EF4-FFF2-40B4-BE49-F238E27FC236}">
                    <a16:creationId xmlns:a16="http://schemas.microsoft.com/office/drawing/2014/main" id="{7ACE3ACB-72B7-461A-B4AA-88408281EE88}"/>
                  </a:ext>
                </a:extLst>
              </p:cNvPr>
              <p:cNvCxnSpPr>
                <a:cxnSpLocks/>
              </p:cNvCxnSpPr>
              <p:nvPr/>
            </p:nvCxnSpPr>
            <p:spPr>
              <a:xfrm flipH="1">
                <a:off x="5417426"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43" name="Straight Connector 142">
                <a:extLst>
                  <a:ext uri="{FF2B5EF4-FFF2-40B4-BE49-F238E27FC236}">
                    <a16:creationId xmlns:a16="http://schemas.microsoft.com/office/drawing/2014/main" id="{F7C3D1E7-3B07-4CFF-AD97-D404B8C9D53E}"/>
                  </a:ext>
                </a:extLst>
              </p:cNvPr>
              <p:cNvCxnSpPr>
                <a:cxnSpLocks/>
              </p:cNvCxnSpPr>
              <p:nvPr/>
            </p:nvCxnSpPr>
            <p:spPr>
              <a:xfrm flipH="1">
                <a:off x="5565525"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44" name="Straight Connector 143">
                <a:extLst>
                  <a:ext uri="{FF2B5EF4-FFF2-40B4-BE49-F238E27FC236}">
                    <a16:creationId xmlns:a16="http://schemas.microsoft.com/office/drawing/2014/main" id="{3797BDB7-99BD-4A4C-99BB-A2E67D71CF8F}"/>
                  </a:ext>
                </a:extLst>
              </p:cNvPr>
              <p:cNvCxnSpPr>
                <a:cxnSpLocks/>
              </p:cNvCxnSpPr>
              <p:nvPr/>
            </p:nvCxnSpPr>
            <p:spPr>
              <a:xfrm>
                <a:off x="5379333" y="4831690"/>
                <a:ext cx="40160" cy="150675"/>
              </a:xfrm>
              <a:prstGeom prst="line">
                <a:avLst/>
              </a:prstGeom>
            </p:spPr>
            <p:style>
              <a:lnRef idx="1">
                <a:schemeClr val="dk1"/>
              </a:lnRef>
              <a:fillRef idx="0">
                <a:schemeClr val="dk1"/>
              </a:fillRef>
              <a:effectRef idx="0">
                <a:schemeClr val="dk1"/>
              </a:effectRef>
              <a:fontRef idx="minor">
                <a:schemeClr val="tx1"/>
              </a:fontRef>
            </p:style>
          </p:cxnSp>
          <p:cxnSp>
            <p:nvCxnSpPr>
              <p:cNvPr id="145" name="Straight Connector 144">
                <a:extLst>
                  <a:ext uri="{FF2B5EF4-FFF2-40B4-BE49-F238E27FC236}">
                    <a16:creationId xmlns:a16="http://schemas.microsoft.com/office/drawing/2014/main" id="{75752335-A141-4EA0-898F-425718B51505}"/>
                  </a:ext>
                </a:extLst>
              </p:cNvPr>
              <p:cNvCxnSpPr>
                <a:cxnSpLocks/>
              </p:cNvCxnSpPr>
              <p:nvPr/>
            </p:nvCxnSpPr>
            <p:spPr>
              <a:xfrm flipH="1">
                <a:off x="5719341" y="4680055"/>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46" name="Straight Connector 145">
                <a:extLst>
                  <a:ext uri="{FF2B5EF4-FFF2-40B4-BE49-F238E27FC236}">
                    <a16:creationId xmlns:a16="http://schemas.microsoft.com/office/drawing/2014/main" id="{300CB816-CCE6-4426-81D8-C7DF8F5622F2}"/>
                  </a:ext>
                </a:extLst>
              </p:cNvPr>
              <p:cNvCxnSpPr>
                <a:cxnSpLocks/>
              </p:cNvCxnSpPr>
              <p:nvPr/>
            </p:nvCxnSpPr>
            <p:spPr>
              <a:xfrm>
                <a:off x="5798697" y="468455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47" name="Straight Connector 146">
                <a:extLst>
                  <a:ext uri="{FF2B5EF4-FFF2-40B4-BE49-F238E27FC236}">
                    <a16:creationId xmlns:a16="http://schemas.microsoft.com/office/drawing/2014/main" id="{022C8CE4-D30D-49D1-BFF9-25F56B2338FF}"/>
                  </a:ext>
                </a:extLst>
              </p:cNvPr>
              <p:cNvCxnSpPr>
                <a:cxnSpLocks/>
              </p:cNvCxnSpPr>
              <p:nvPr/>
            </p:nvCxnSpPr>
            <p:spPr>
              <a:xfrm flipH="1">
                <a:off x="5872474" y="4825227"/>
                <a:ext cx="36888" cy="145173"/>
              </a:xfrm>
              <a:prstGeom prst="line">
                <a:avLst/>
              </a:prstGeom>
            </p:spPr>
            <p:style>
              <a:lnRef idx="1">
                <a:schemeClr val="dk1"/>
              </a:lnRef>
              <a:fillRef idx="0">
                <a:schemeClr val="dk1"/>
              </a:fillRef>
              <a:effectRef idx="0">
                <a:schemeClr val="dk1"/>
              </a:effectRef>
              <a:fontRef idx="minor">
                <a:schemeClr val="tx1"/>
              </a:fontRef>
            </p:style>
          </p:cxnSp>
          <p:cxnSp>
            <p:nvCxnSpPr>
              <p:cNvPr id="148" name="Straight Connector 147">
                <a:extLst>
                  <a:ext uri="{FF2B5EF4-FFF2-40B4-BE49-F238E27FC236}">
                    <a16:creationId xmlns:a16="http://schemas.microsoft.com/office/drawing/2014/main" id="{CC6C8067-C4C6-47C4-8DC9-E5AFB91AC1D7}"/>
                  </a:ext>
                </a:extLst>
              </p:cNvPr>
              <p:cNvCxnSpPr>
                <a:cxnSpLocks/>
              </p:cNvCxnSpPr>
              <p:nvPr/>
            </p:nvCxnSpPr>
            <p:spPr>
              <a:xfrm>
                <a:off x="5909362" y="4831690"/>
                <a:ext cx="391656" cy="0"/>
              </a:xfrm>
              <a:prstGeom prst="line">
                <a:avLst/>
              </a:prstGeom>
            </p:spPr>
            <p:style>
              <a:lnRef idx="1">
                <a:schemeClr val="dk1"/>
              </a:lnRef>
              <a:fillRef idx="0">
                <a:schemeClr val="dk1"/>
              </a:fillRef>
              <a:effectRef idx="0">
                <a:schemeClr val="dk1"/>
              </a:effectRef>
              <a:fontRef idx="minor">
                <a:schemeClr val="tx1"/>
              </a:fontRef>
            </p:style>
          </p:cxnSp>
          <p:cxnSp>
            <p:nvCxnSpPr>
              <p:cNvPr id="149" name="Straight Connector 148">
                <a:extLst>
                  <a:ext uri="{FF2B5EF4-FFF2-40B4-BE49-F238E27FC236}">
                    <a16:creationId xmlns:a16="http://schemas.microsoft.com/office/drawing/2014/main" id="{C7F3C04A-E066-45F9-8D0A-96EFB278E18F}"/>
                  </a:ext>
                </a:extLst>
              </p:cNvPr>
              <p:cNvCxnSpPr>
                <a:cxnSpLocks/>
              </p:cNvCxnSpPr>
              <p:nvPr/>
            </p:nvCxnSpPr>
            <p:spPr>
              <a:xfrm>
                <a:off x="4994680" y="4831690"/>
                <a:ext cx="391656" cy="0"/>
              </a:xfrm>
              <a:prstGeom prst="line">
                <a:avLst/>
              </a:prstGeom>
            </p:spPr>
            <p:style>
              <a:lnRef idx="1">
                <a:schemeClr val="dk1"/>
              </a:lnRef>
              <a:fillRef idx="0">
                <a:schemeClr val="dk1"/>
              </a:fillRef>
              <a:effectRef idx="0">
                <a:schemeClr val="dk1"/>
              </a:effectRef>
              <a:fontRef idx="minor">
                <a:schemeClr val="tx1"/>
              </a:fontRef>
            </p:style>
          </p:cxnSp>
        </p:grpSp>
        <p:sp>
          <p:nvSpPr>
            <p:cNvPr id="81" name="Oval 80">
              <a:extLst>
                <a:ext uri="{FF2B5EF4-FFF2-40B4-BE49-F238E27FC236}">
                  <a16:creationId xmlns:a16="http://schemas.microsoft.com/office/drawing/2014/main" id="{1DF3CA89-F31F-44B3-83E8-D78E4D941A29}"/>
                </a:ext>
              </a:extLst>
            </p:cNvPr>
            <p:cNvSpPr/>
            <p:nvPr/>
          </p:nvSpPr>
          <p:spPr>
            <a:xfrm>
              <a:off x="2220372" y="5701862"/>
              <a:ext cx="114685" cy="1146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2" name="Group 81">
              <a:extLst>
                <a:ext uri="{FF2B5EF4-FFF2-40B4-BE49-F238E27FC236}">
                  <a16:creationId xmlns:a16="http://schemas.microsoft.com/office/drawing/2014/main" id="{A7E05C2F-BA25-4144-ADC7-D8EA030EF4A9}"/>
                </a:ext>
              </a:extLst>
            </p:cNvPr>
            <p:cNvGrpSpPr/>
            <p:nvPr/>
          </p:nvGrpSpPr>
          <p:grpSpPr>
            <a:xfrm>
              <a:off x="3668113" y="5597850"/>
              <a:ext cx="1306338" cy="302310"/>
              <a:chOff x="4994680" y="4680055"/>
              <a:chExt cx="1306338" cy="302310"/>
            </a:xfrm>
          </p:grpSpPr>
          <p:cxnSp>
            <p:nvCxnSpPr>
              <p:cNvPr id="130" name="Straight Connector 129">
                <a:extLst>
                  <a:ext uri="{FF2B5EF4-FFF2-40B4-BE49-F238E27FC236}">
                    <a16:creationId xmlns:a16="http://schemas.microsoft.com/office/drawing/2014/main" id="{9E72C2E4-0CB0-48C5-B805-07B47656DA29}"/>
                  </a:ext>
                </a:extLst>
              </p:cNvPr>
              <p:cNvCxnSpPr>
                <a:cxnSpLocks/>
              </p:cNvCxnSpPr>
              <p:nvPr/>
            </p:nvCxnSpPr>
            <p:spPr>
              <a:xfrm>
                <a:off x="5493496" y="468424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31" name="Straight Connector 130">
                <a:extLst>
                  <a:ext uri="{FF2B5EF4-FFF2-40B4-BE49-F238E27FC236}">
                    <a16:creationId xmlns:a16="http://schemas.microsoft.com/office/drawing/2014/main" id="{248AFC48-D3AD-41CB-B3B3-704A3E082D37}"/>
                  </a:ext>
                </a:extLst>
              </p:cNvPr>
              <p:cNvCxnSpPr>
                <a:cxnSpLocks/>
              </p:cNvCxnSpPr>
              <p:nvPr/>
            </p:nvCxnSpPr>
            <p:spPr>
              <a:xfrm>
                <a:off x="5641595" y="468651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32" name="Straight Connector 131">
                <a:extLst>
                  <a:ext uri="{FF2B5EF4-FFF2-40B4-BE49-F238E27FC236}">
                    <a16:creationId xmlns:a16="http://schemas.microsoft.com/office/drawing/2014/main" id="{558AD19A-19B8-48B6-95A7-1CA01197A6B4}"/>
                  </a:ext>
                </a:extLst>
              </p:cNvPr>
              <p:cNvCxnSpPr>
                <a:cxnSpLocks/>
              </p:cNvCxnSpPr>
              <p:nvPr/>
            </p:nvCxnSpPr>
            <p:spPr>
              <a:xfrm flipH="1">
                <a:off x="5417426"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33" name="Straight Connector 132">
                <a:extLst>
                  <a:ext uri="{FF2B5EF4-FFF2-40B4-BE49-F238E27FC236}">
                    <a16:creationId xmlns:a16="http://schemas.microsoft.com/office/drawing/2014/main" id="{34E363BC-26F2-4F47-B4F6-DA78B9D2B827}"/>
                  </a:ext>
                </a:extLst>
              </p:cNvPr>
              <p:cNvCxnSpPr>
                <a:cxnSpLocks/>
              </p:cNvCxnSpPr>
              <p:nvPr/>
            </p:nvCxnSpPr>
            <p:spPr>
              <a:xfrm flipH="1">
                <a:off x="5565525"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34" name="Straight Connector 133">
                <a:extLst>
                  <a:ext uri="{FF2B5EF4-FFF2-40B4-BE49-F238E27FC236}">
                    <a16:creationId xmlns:a16="http://schemas.microsoft.com/office/drawing/2014/main" id="{4CE36CF0-F495-4931-B2AD-0DF05CE563F9}"/>
                  </a:ext>
                </a:extLst>
              </p:cNvPr>
              <p:cNvCxnSpPr>
                <a:cxnSpLocks/>
              </p:cNvCxnSpPr>
              <p:nvPr/>
            </p:nvCxnSpPr>
            <p:spPr>
              <a:xfrm>
                <a:off x="5379333" y="4831690"/>
                <a:ext cx="40160" cy="150675"/>
              </a:xfrm>
              <a:prstGeom prst="line">
                <a:avLst/>
              </a:prstGeom>
            </p:spPr>
            <p:style>
              <a:lnRef idx="1">
                <a:schemeClr val="dk1"/>
              </a:lnRef>
              <a:fillRef idx="0">
                <a:schemeClr val="dk1"/>
              </a:fillRef>
              <a:effectRef idx="0">
                <a:schemeClr val="dk1"/>
              </a:effectRef>
              <a:fontRef idx="minor">
                <a:schemeClr val="tx1"/>
              </a:fontRef>
            </p:style>
          </p:cxnSp>
          <p:cxnSp>
            <p:nvCxnSpPr>
              <p:cNvPr id="135" name="Straight Connector 134">
                <a:extLst>
                  <a:ext uri="{FF2B5EF4-FFF2-40B4-BE49-F238E27FC236}">
                    <a16:creationId xmlns:a16="http://schemas.microsoft.com/office/drawing/2014/main" id="{0C35D0F6-86C4-4A96-B3C2-68BFA161747B}"/>
                  </a:ext>
                </a:extLst>
              </p:cNvPr>
              <p:cNvCxnSpPr>
                <a:cxnSpLocks/>
              </p:cNvCxnSpPr>
              <p:nvPr/>
            </p:nvCxnSpPr>
            <p:spPr>
              <a:xfrm flipH="1">
                <a:off x="5719341" y="4680055"/>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36" name="Straight Connector 135">
                <a:extLst>
                  <a:ext uri="{FF2B5EF4-FFF2-40B4-BE49-F238E27FC236}">
                    <a16:creationId xmlns:a16="http://schemas.microsoft.com/office/drawing/2014/main" id="{27A83D19-687B-4476-8AAC-64B766252D36}"/>
                  </a:ext>
                </a:extLst>
              </p:cNvPr>
              <p:cNvCxnSpPr>
                <a:cxnSpLocks/>
              </p:cNvCxnSpPr>
              <p:nvPr/>
            </p:nvCxnSpPr>
            <p:spPr>
              <a:xfrm>
                <a:off x="5798697" y="468455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37" name="Straight Connector 136">
                <a:extLst>
                  <a:ext uri="{FF2B5EF4-FFF2-40B4-BE49-F238E27FC236}">
                    <a16:creationId xmlns:a16="http://schemas.microsoft.com/office/drawing/2014/main" id="{C56B0099-919F-4995-B5E2-32D44AF355C2}"/>
                  </a:ext>
                </a:extLst>
              </p:cNvPr>
              <p:cNvCxnSpPr>
                <a:cxnSpLocks/>
              </p:cNvCxnSpPr>
              <p:nvPr/>
            </p:nvCxnSpPr>
            <p:spPr>
              <a:xfrm flipH="1">
                <a:off x="5872474" y="4825227"/>
                <a:ext cx="36888" cy="145173"/>
              </a:xfrm>
              <a:prstGeom prst="line">
                <a:avLst/>
              </a:prstGeom>
            </p:spPr>
            <p:style>
              <a:lnRef idx="1">
                <a:schemeClr val="dk1"/>
              </a:lnRef>
              <a:fillRef idx="0">
                <a:schemeClr val="dk1"/>
              </a:fillRef>
              <a:effectRef idx="0">
                <a:schemeClr val="dk1"/>
              </a:effectRef>
              <a:fontRef idx="minor">
                <a:schemeClr val="tx1"/>
              </a:fontRef>
            </p:style>
          </p:cxnSp>
          <p:cxnSp>
            <p:nvCxnSpPr>
              <p:cNvPr id="138" name="Straight Connector 137">
                <a:extLst>
                  <a:ext uri="{FF2B5EF4-FFF2-40B4-BE49-F238E27FC236}">
                    <a16:creationId xmlns:a16="http://schemas.microsoft.com/office/drawing/2014/main" id="{1813E118-4467-496A-9DD9-355B67043F2C}"/>
                  </a:ext>
                </a:extLst>
              </p:cNvPr>
              <p:cNvCxnSpPr>
                <a:cxnSpLocks/>
              </p:cNvCxnSpPr>
              <p:nvPr/>
            </p:nvCxnSpPr>
            <p:spPr>
              <a:xfrm>
                <a:off x="5909362" y="4831690"/>
                <a:ext cx="391656" cy="0"/>
              </a:xfrm>
              <a:prstGeom prst="line">
                <a:avLst/>
              </a:prstGeom>
            </p:spPr>
            <p:style>
              <a:lnRef idx="1">
                <a:schemeClr val="dk1"/>
              </a:lnRef>
              <a:fillRef idx="0">
                <a:schemeClr val="dk1"/>
              </a:fillRef>
              <a:effectRef idx="0">
                <a:schemeClr val="dk1"/>
              </a:effectRef>
              <a:fontRef idx="minor">
                <a:schemeClr val="tx1"/>
              </a:fontRef>
            </p:style>
          </p:cxnSp>
          <p:cxnSp>
            <p:nvCxnSpPr>
              <p:cNvPr id="139" name="Straight Connector 138">
                <a:extLst>
                  <a:ext uri="{FF2B5EF4-FFF2-40B4-BE49-F238E27FC236}">
                    <a16:creationId xmlns:a16="http://schemas.microsoft.com/office/drawing/2014/main" id="{AC248A7B-95F1-4CDA-A070-308EA90D6208}"/>
                  </a:ext>
                </a:extLst>
              </p:cNvPr>
              <p:cNvCxnSpPr>
                <a:cxnSpLocks/>
              </p:cNvCxnSpPr>
              <p:nvPr/>
            </p:nvCxnSpPr>
            <p:spPr>
              <a:xfrm>
                <a:off x="4994680" y="4831690"/>
                <a:ext cx="391656" cy="0"/>
              </a:xfrm>
              <a:prstGeom prst="line">
                <a:avLst/>
              </a:prstGeom>
            </p:spPr>
            <p:style>
              <a:lnRef idx="1">
                <a:schemeClr val="dk1"/>
              </a:lnRef>
              <a:fillRef idx="0">
                <a:schemeClr val="dk1"/>
              </a:fillRef>
              <a:effectRef idx="0">
                <a:schemeClr val="dk1"/>
              </a:effectRef>
              <a:fontRef idx="minor">
                <a:schemeClr val="tx1"/>
              </a:fontRef>
            </p:style>
          </p:cxnSp>
        </p:grpSp>
        <p:grpSp>
          <p:nvGrpSpPr>
            <p:cNvPr id="83" name="Group 82">
              <a:extLst>
                <a:ext uri="{FF2B5EF4-FFF2-40B4-BE49-F238E27FC236}">
                  <a16:creationId xmlns:a16="http://schemas.microsoft.com/office/drawing/2014/main" id="{173C0444-93C3-4D79-8D69-60171BBAA2AA}"/>
                </a:ext>
              </a:extLst>
            </p:cNvPr>
            <p:cNvGrpSpPr/>
            <p:nvPr/>
          </p:nvGrpSpPr>
          <p:grpSpPr>
            <a:xfrm>
              <a:off x="5091744" y="5606247"/>
              <a:ext cx="1306338" cy="302310"/>
              <a:chOff x="4994680" y="4680055"/>
              <a:chExt cx="1306338" cy="302310"/>
            </a:xfrm>
          </p:grpSpPr>
          <p:cxnSp>
            <p:nvCxnSpPr>
              <p:cNvPr id="120" name="Straight Connector 119">
                <a:extLst>
                  <a:ext uri="{FF2B5EF4-FFF2-40B4-BE49-F238E27FC236}">
                    <a16:creationId xmlns:a16="http://schemas.microsoft.com/office/drawing/2014/main" id="{1F60A012-2E4D-4338-8EF0-90B9B8AED634}"/>
                  </a:ext>
                </a:extLst>
              </p:cNvPr>
              <p:cNvCxnSpPr>
                <a:cxnSpLocks/>
              </p:cNvCxnSpPr>
              <p:nvPr/>
            </p:nvCxnSpPr>
            <p:spPr>
              <a:xfrm>
                <a:off x="5493496" y="468424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21" name="Straight Connector 120">
                <a:extLst>
                  <a:ext uri="{FF2B5EF4-FFF2-40B4-BE49-F238E27FC236}">
                    <a16:creationId xmlns:a16="http://schemas.microsoft.com/office/drawing/2014/main" id="{3BE95CA7-CDCD-49E2-8EF7-DC478C86FECC}"/>
                  </a:ext>
                </a:extLst>
              </p:cNvPr>
              <p:cNvCxnSpPr>
                <a:cxnSpLocks/>
              </p:cNvCxnSpPr>
              <p:nvPr/>
            </p:nvCxnSpPr>
            <p:spPr>
              <a:xfrm>
                <a:off x="5641595" y="468651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22" name="Straight Connector 121">
                <a:extLst>
                  <a:ext uri="{FF2B5EF4-FFF2-40B4-BE49-F238E27FC236}">
                    <a16:creationId xmlns:a16="http://schemas.microsoft.com/office/drawing/2014/main" id="{97138800-87CF-47F8-81A1-9FFE72D6E764}"/>
                  </a:ext>
                </a:extLst>
              </p:cNvPr>
              <p:cNvCxnSpPr>
                <a:cxnSpLocks/>
              </p:cNvCxnSpPr>
              <p:nvPr/>
            </p:nvCxnSpPr>
            <p:spPr>
              <a:xfrm flipH="1">
                <a:off x="5417426"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23" name="Straight Connector 122">
                <a:extLst>
                  <a:ext uri="{FF2B5EF4-FFF2-40B4-BE49-F238E27FC236}">
                    <a16:creationId xmlns:a16="http://schemas.microsoft.com/office/drawing/2014/main" id="{02FB36D1-A588-4276-AF5B-A79C4D6491AD}"/>
                  </a:ext>
                </a:extLst>
              </p:cNvPr>
              <p:cNvCxnSpPr>
                <a:cxnSpLocks/>
              </p:cNvCxnSpPr>
              <p:nvPr/>
            </p:nvCxnSpPr>
            <p:spPr>
              <a:xfrm flipH="1">
                <a:off x="5565525"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24" name="Straight Connector 123">
                <a:extLst>
                  <a:ext uri="{FF2B5EF4-FFF2-40B4-BE49-F238E27FC236}">
                    <a16:creationId xmlns:a16="http://schemas.microsoft.com/office/drawing/2014/main" id="{A4318317-F775-48D2-A27A-9D701DA1367B}"/>
                  </a:ext>
                </a:extLst>
              </p:cNvPr>
              <p:cNvCxnSpPr>
                <a:cxnSpLocks/>
              </p:cNvCxnSpPr>
              <p:nvPr/>
            </p:nvCxnSpPr>
            <p:spPr>
              <a:xfrm>
                <a:off x="5379333" y="4831690"/>
                <a:ext cx="40160" cy="150675"/>
              </a:xfrm>
              <a:prstGeom prst="line">
                <a:avLst/>
              </a:prstGeom>
            </p:spPr>
            <p:style>
              <a:lnRef idx="1">
                <a:schemeClr val="dk1"/>
              </a:lnRef>
              <a:fillRef idx="0">
                <a:schemeClr val="dk1"/>
              </a:fillRef>
              <a:effectRef idx="0">
                <a:schemeClr val="dk1"/>
              </a:effectRef>
              <a:fontRef idx="minor">
                <a:schemeClr val="tx1"/>
              </a:fontRef>
            </p:style>
          </p:cxnSp>
          <p:cxnSp>
            <p:nvCxnSpPr>
              <p:cNvPr id="125" name="Straight Connector 124">
                <a:extLst>
                  <a:ext uri="{FF2B5EF4-FFF2-40B4-BE49-F238E27FC236}">
                    <a16:creationId xmlns:a16="http://schemas.microsoft.com/office/drawing/2014/main" id="{12E8D1DA-2720-42DA-9EBB-ACA20AA43220}"/>
                  </a:ext>
                </a:extLst>
              </p:cNvPr>
              <p:cNvCxnSpPr>
                <a:cxnSpLocks/>
              </p:cNvCxnSpPr>
              <p:nvPr/>
            </p:nvCxnSpPr>
            <p:spPr>
              <a:xfrm flipH="1">
                <a:off x="5719341" y="4680055"/>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26" name="Straight Connector 125">
                <a:extLst>
                  <a:ext uri="{FF2B5EF4-FFF2-40B4-BE49-F238E27FC236}">
                    <a16:creationId xmlns:a16="http://schemas.microsoft.com/office/drawing/2014/main" id="{D5E0F382-0B4A-47B1-BE7F-C21F8D29B287}"/>
                  </a:ext>
                </a:extLst>
              </p:cNvPr>
              <p:cNvCxnSpPr>
                <a:cxnSpLocks/>
              </p:cNvCxnSpPr>
              <p:nvPr/>
            </p:nvCxnSpPr>
            <p:spPr>
              <a:xfrm>
                <a:off x="5798697" y="468455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27" name="Straight Connector 126">
                <a:extLst>
                  <a:ext uri="{FF2B5EF4-FFF2-40B4-BE49-F238E27FC236}">
                    <a16:creationId xmlns:a16="http://schemas.microsoft.com/office/drawing/2014/main" id="{9F7DF982-81FD-4767-B91A-869F7525BF56}"/>
                  </a:ext>
                </a:extLst>
              </p:cNvPr>
              <p:cNvCxnSpPr>
                <a:cxnSpLocks/>
              </p:cNvCxnSpPr>
              <p:nvPr/>
            </p:nvCxnSpPr>
            <p:spPr>
              <a:xfrm flipH="1">
                <a:off x="5872474" y="4825227"/>
                <a:ext cx="36888" cy="145173"/>
              </a:xfrm>
              <a:prstGeom prst="line">
                <a:avLst/>
              </a:prstGeom>
            </p:spPr>
            <p:style>
              <a:lnRef idx="1">
                <a:schemeClr val="dk1"/>
              </a:lnRef>
              <a:fillRef idx="0">
                <a:schemeClr val="dk1"/>
              </a:fillRef>
              <a:effectRef idx="0">
                <a:schemeClr val="dk1"/>
              </a:effectRef>
              <a:fontRef idx="minor">
                <a:schemeClr val="tx1"/>
              </a:fontRef>
            </p:style>
          </p:cxnSp>
          <p:cxnSp>
            <p:nvCxnSpPr>
              <p:cNvPr id="128" name="Straight Connector 127">
                <a:extLst>
                  <a:ext uri="{FF2B5EF4-FFF2-40B4-BE49-F238E27FC236}">
                    <a16:creationId xmlns:a16="http://schemas.microsoft.com/office/drawing/2014/main" id="{A5DF5930-5700-4508-B34B-23000A5760D4}"/>
                  </a:ext>
                </a:extLst>
              </p:cNvPr>
              <p:cNvCxnSpPr>
                <a:cxnSpLocks/>
              </p:cNvCxnSpPr>
              <p:nvPr/>
            </p:nvCxnSpPr>
            <p:spPr>
              <a:xfrm>
                <a:off x="5909362" y="4831690"/>
                <a:ext cx="391656" cy="0"/>
              </a:xfrm>
              <a:prstGeom prst="line">
                <a:avLst/>
              </a:prstGeom>
            </p:spPr>
            <p:style>
              <a:lnRef idx="1">
                <a:schemeClr val="dk1"/>
              </a:lnRef>
              <a:fillRef idx="0">
                <a:schemeClr val="dk1"/>
              </a:fillRef>
              <a:effectRef idx="0">
                <a:schemeClr val="dk1"/>
              </a:effectRef>
              <a:fontRef idx="minor">
                <a:schemeClr val="tx1"/>
              </a:fontRef>
            </p:style>
          </p:cxnSp>
          <p:cxnSp>
            <p:nvCxnSpPr>
              <p:cNvPr id="129" name="Straight Connector 128">
                <a:extLst>
                  <a:ext uri="{FF2B5EF4-FFF2-40B4-BE49-F238E27FC236}">
                    <a16:creationId xmlns:a16="http://schemas.microsoft.com/office/drawing/2014/main" id="{39A30A76-801C-4799-8265-86E0A1997E72}"/>
                  </a:ext>
                </a:extLst>
              </p:cNvPr>
              <p:cNvCxnSpPr>
                <a:cxnSpLocks/>
              </p:cNvCxnSpPr>
              <p:nvPr/>
            </p:nvCxnSpPr>
            <p:spPr>
              <a:xfrm>
                <a:off x="4994680" y="4831690"/>
                <a:ext cx="391656" cy="0"/>
              </a:xfrm>
              <a:prstGeom prst="line">
                <a:avLst/>
              </a:prstGeom>
            </p:spPr>
            <p:style>
              <a:lnRef idx="1">
                <a:schemeClr val="dk1"/>
              </a:lnRef>
              <a:fillRef idx="0">
                <a:schemeClr val="dk1"/>
              </a:fillRef>
              <a:effectRef idx="0">
                <a:schemeClr val="dk1"/>
              </a:effectRef>
              <a:fontRef idx="minor">
                <a:schemeClr val="tx1"/>
              </a:fontRef>
            </p:style>
          </p:cxnSp>
        </p:grpSp>
        <p:grpSp>
          <p:nvGrpSpPr>
            <p:cNvPr id="84" name="Group 83">
              <a:extLst>
                <a:ext uri="{FF2B5EF4-FFF2-40B4-BE49-F238E27FC236}">
                  <a16:creationId xmlns:a16="http://schemas.microsoft.com/office/drawing/2014/main" id="{D10F2B5C-6A52-4DE9-BDA1-534CFF740C7B}"/>
                </a:ext>
              </a:extLst>
            </p:cNvPr>
            <p:cNvGrpSpPr/>
            <p:nvPr/>
          </p:nvGrpSpPr>
          <p:grpSpPr>
            <a:xfrm>
              <a:off x="6459118" y="5589598"/>
              <a:ext cx="1306338" cy="302310"/>
              <a:chOff x="4994680" y="4680055"/>
              <a:chExt cx="1306338" cy="302310"/>
            </a:xfrm>
          </p:grpSpPr>
          <p:cxnSp>
            <p:nvCxnSpPr>
              <p:cNvPr id="110" name="Straight Connector 109">
                <a:extLst>
                  <a:ext uri="{FF2B5EF4-FFF2-40B4-BE49-F238E27FC236}">
                    <a16:creationId xmlns:a16="http://schemas.microsoft.com/office/drawing/2014/main" id="{F50DD8F0-08A2-4F48-90FD-6B46A6F4D446}"/>
                  </a:ext>
                </a:extLst>
              </p:cNvPr>
              <p:cNvCxnSpPr>
                <a:cxnSpLocks/>
              </p:cNvCxnSpPr>
              <p:nvPr/>
            </p:nvCxnSpPr>
            <p:spPr>
              <a:xfrm>
                <a:off x="5493496" y="468424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11" name="Straight Connector 110">
                <a:extLst>
                  <a:ext uri="{FF2B5EF4-FFF2-40B4-BE49-F238E27FC236}">
                    <a16:creationId xmlns:a16="http://schemas.microsoft.com/office/drawing/2014/main" id="{07A9BF7D-AB01-49C9-B270-DEC998074764}"/>
                  </a:ext>
                </a:extLst>
              </p:cNvPr>
              <p:cNvCxnSpPr>
                <a:cxnSpLocks/>
              </p:cNvCxnSpPr>
              <p:nvPr/>
            </p:nvCxnSpPr>
            <p:spPr>
              <a:xfrm>
                <a:off x="5641595" y="468651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12" name="Straight Connector 111">
                <a:extLst>
                  <a:ext uri="{FF2B5EF4-FFF2-40B4-BE49-F238E27FC236}">
                    <a16:creationId xmlns:a16="http://schemas.microsoft.com/office/drawing/2014/main" id="{060B7805-BFC5-4D47-BB85-C010AFC6D5B3}"/>
                  </a:ext>
                </a:extLst>
              </p:cNvPr>
              <p:cNvCxnSpPr>
                <a:cxnSpLocks/>
              </p:cNvCxnSpPr>
              <p:nvPr/>
            </p:nvCxnSpPr>
            <p:spPr>
              <a:xfrm flipH="1">
                <a:off x="5417426"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13" name="Straight Connector 112">
                <a:extLst>
                  <a:ext uri="{FF2B5EF4-FFF2-40B4-BE49-F238E27FC236}">
                    <a16:creationId xmlns:a16="http://schemas.microsoft.com/office/drawing/2014/main" id="{1AA8E6FB-E6A4-432D-9228-1684B62DB7C9}"/>
                  </a:ext>
                </a:extLst>
              </p:cNvPr>
              <p:cNvCxnSpPr>
                <a:cxnSpLocks/>
              </p:cNvCxnSpPr>
              <p:nvPr/>
            </p:nvCxnSpPr>
            <p:spPr>
              <a:xfrm flipH="1">
                <a:off x="5565525"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14" name="Straight Connector 113">
                <a:extLst>
                  <a:ext uri="{FF2B5EF4-FFF2-40B4-BE49-F238E27FC236}">
                    <a16:creationId xmlns:a16="http://schemas.microsoft.com/office/drawing/2014/main" id="{4675A32C-F804-438F-AF10-AC900C7C7B94}"/>
                  </a:ext>
                </a:extLst>
              </p:cNvPr>
              <p:cNvCxnSpPr>
                <a:cxnSpLocks/>
              </p:cNvCxnSpPr>
              <p:nvPr/>
            </p:nvCxnSpPr>
            <p:spPr>
              <a:xfrm>
                <a:off x="5379333" y="4831690"/>
                <a:ext cx="40160" cy="150675"/>
              </a:xfrm>
              <a:prstGeom prst="line">
                <a:avLst/>
              </a:prstGeom>
            </p:spPr>
            <p:style>
              <a:lnRef idx="1">
                <a:schemeClr val="dk1"/>
              </a:lnRef>
              <a:fillRef idx="0">
                <a:schemeClr val="dk1"/>
              </a:fillRef>
              <a:effectRef idx="0">
                <a:schemeClr val="dk1"/>
              </a:effectRef>
              <a:fontRef idx="minor">
                <a:schemeClr val="tx1"/>
              </a:fontRef>
            </p:style>
          </p:cxnSp>
          <p:cxnSp>
            <p:nvCxnSpPr>
              <p:cNvPr id="115" name="Straight Connector 114">
                <a:extLst>
                  <a:ext uri="{FF2B5EF4-FFF2-40B4-BE49-F238E27FC236}">
                    <a16:creationId xmlns:a16="http://schemas.microsoft.com/office/drawing/2014/main" id="{1A33F341-4535-4F57-8EDA-E0EBCFFEFD12}"/>
                  </a:ext>
                </a:extLst>
              </p:cNvPr>
              <p:cNvCxnSpPr>
                <a:cxnSpLocks/>
              </p:cNvCxnSpPr>
              <p:nvPr/>
            </p:nvCxnSpPr>
            <p:spPr>
              <a:xfrm flipH="1">
                <a:off x="5719341" y="4680055"/>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16" name="Straight Connector 115">
                <a:extLst>
                  <a:ext uri="{FF2B5EF4-FFF2-40B4-BE49-F238E27FC236}">
                    <a16:creationId xmlns:a16="http://schemas.microsoft.com/office/drawing/2014/main" id="{FEB646E9-81ED-4995-B828-47DEF057B45C}"/>
                  </a:ext>
                </a:extLst>
              </p:cNvPr>
              <p:cNvCxnSpPr>
                <a:cxnSpLocks/>
              </p:cNvCxnSpPr>
              <p:nvPr/>
            </p:nvCxnSpPr>
            <p:spPr>
              <a:xfrm>
                <a:off x="5798697" y="468455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17" name="Straight Connector 116">
                <a:extLst>
                  <a:ext uri="{FF2B5EF4-FFF2-40B4-BE49-F238E27FC236}">
                    <a16:creationId xmlns:a16="http://schemas.microsoft.com/office/drawing/2014/main" id="{11EC65D6-4089-4437-9139-893CB10296F3}"/>
                  </a:ext>
                </a:extLst>
              </p:cNvPr>
              <p:cNvCxnSpPr>
                <a:cxnSpLocks/>
              </p:cNvCxnSpPr>
              <p:nvPr/>
            </p:nvCxnSpPr>
            <p:spPr>
              <a:xfrm flipH="1">
                <a:off x="5872474" y="4825227"/>
                <a:ext cx="36888" cy="145173"/>
              </a:xfrm>
              <a:prstGeom prst="line">
                <a:avLst/>
              </a:prstGeom>
            </p:spPr>
            <p:style>
              <a:lnRef idx="1">
                <a:schemeClr val="dk1"/>
              </a:lnRef>
              <a:fillRef idx="0">
                <a:schemeClr val="dk1"/>
              </a:fillRef>
              <a:effectRef idx="0">
                <a:schemeClr val="dk1"/>
              </a:effectRef>
              <a:fontRef idx="minor">
                <a:schemeClr val="tx1"/>
              </a:fontRef>
            </p:style>
          </p:cxnSp>
          <p:cxnSp>
            <p:nvCxnSpPr>
              <p:cNvPr id="118" name="Straight Connector 117">
                <a:extLst>
                  <a:ext uri="{FF2B5EF4-FFF2-40B4-BE49-F238E27FC236}">
                    <a16:creationId xmlns:a16="http://schemas.microsoft.com/office/drawing/2014/main" id="{899BFAD1-3C9C-42E6-A7EC-B638BC4721AF}"/>
                  </a:ext>
                </a:extLst>
              </p:cNvPr>
              <p:cNvCxnSpPr>
                <a:cxnSpLocks/>
              </p:cNvCxnSpPr>
              <p:nvPr/>
            </p:nvCxnSpPr>
            <p:spPr>
              <a:xfrm>
                <a:off x="5909362" y="4831690"/>
                <a:ext cx="391656" cy="0"/>
              </a:xfrm>
              <a:prstGeom prst="line">
                <a:avLst/>
              </a:prstGeom>
            </p:spPr>
            <p:style>
              <a:lnRef idx="1">
                <a:schemeClr val="dk1"/>
              </a:lnRef>
              <a:fillRef idx="0">
                <a:schemeClr val="dk1"/>
              </a:fillRef>
              <a:effectRef idx="0">
                <a:schemeClr val="dk1"/>
              </a:effectRef>
              <a:fontRef idx="minor">
                <a:schemeClr val="tx1"/>
              </a:fontRef>
            </p:style>
          </p:cxnSp>
          <p:cxnSp>
            <p:nvCxnSpPr>
              <p:cNvPr id="119" name="Straight Connector 118">
                <a:extLst>
                  <a:ext uri="{FF2B5EF4-FFF2-40B4-BE49-F238E27FC236}">
                    <a16:creationId xmlns:a16="http://schemas.microsoft.com/office/drawing/2014/main" id="{670B9688-8575-4EF5-8A8D-2D2450B19699}"/>
                  </a:ext>
                </a:extLst>
              </p:cNvPr>
              <p:cNvCxnSpPr>
                <a:cxnSpLocks/>
              </p:cNvCxnSpPr>
              <p:nvPr/>
            </p:nvCxnSpPr>
            <p:spPr>
              <a:xfrm>
                <a:off x="4994680" y="4831690"/>
                <a:ext cx="391656" cy="0"/>
              </a:xfrm>
              <a:prstGeom prst="line">
                <a:avLst/>
              </a:prstGeom>
            </p:spPr>
            <p:style>
              <a:lnRef idx="1">
                <a:schemeClr val="dk1"/>
              </a:lnRef>
              <a:fillRef idx="0">
                <a:schemeClr val="dk1"/>
              </a:fillRef>
              <a:effectRef idx="0">
                <a:schemeClr val="dk1"/>
              </a:effectRef>
              <a:fontRef idx="minor">
                <a:schemeClr val="tx1"/>
              </a:fontRef>
            </p:style>
          </p:cxnSp>
        </p:grpSp>
        <p:sp>
          <p:nvSpPr>
            <p:cNvPr id="85" name="Oval 84">
              <a:extLst>
                <a:ext uri="{FF2B5EF4-FFF2-40B4-BE49-F238E27FC236}">
                  <a16:creationId xmlns:a16="http://schemas.microsoft.com/office/drawing/2014/main" id="{44AF6946-959A-4A0C-B03B-BE799DEBB754}"/>
                </a:ext>
              </a:extLst>
            </p:cNvPr>
            <p:cNvSpPr/>
            <p:nvPr/>
          </p:nvSpPr>
          <p:spPr>
            <a:xfrm>
              <a:off x="7694186" y="5674877"/>
              <a:ext cx="114685" cy="1146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6" name="Group 85">
              <a:extLst>
                <a:ext uri="{FF2B5EF4-FFF2-40B4-BE49-F238E27FC236}">
                  <a16:creationId xmlns:a16="http://schemas.microsoft.com/office/drawing/2014/main" id="{46E5AF94-8A91-40D4-95FE-DA78F5068556}"/>
                </a:ext>
              </a:extLst>
            </p:cNvPr>
            <p:cNvGrpSpPr/>
            <p:nvPr/>
          </p:nvGrpSpPr>
          <p:grpSpPr>
            <a:xfrm>
              <a:off x="7810844" y="5572860"/>
              <a:ext cx="1306338" cy="302310"/>
              <a:chOff x="4994680" y="4680055"/>
              <a:chExt cx="1306338" cy="302310"/>
            </a:xfrm>
          </p:grpSpPr>
          <p:cxnSp>
            <p:nvCxnSpPr>
              <p:cNvPr id="100" name="Straight Connector 99">
                <a:extLst>
                  <a:ext uri="{FF2B5EF4-FFF2-40B4-BE49-F238E27FC236}">
                    <a16:creationId xmlns:a16="http://schemas.microsoft.com/office/drawing/2014/main" id="{840F3494-480B-4FE7-BB00-C159135692D5}"/>
                  </a:ext>
                </a:extLst>
              </p:cNvPr>
              <p:cNvCxnSpPr>
                <a:cxnSpLocks/>
              </p:cNvCxnSpPr>
              <p:nvPr/>
            </p:nvCxnSpPr>
            <p:spPr>
              <a:xfrm>
                <a:off x="5493496" y="468424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01" name="Straight Connector 100">
                <a:extLst>
                  <a:ext uri="{FF2B5EF4-FFF2-40B4-BE49-F238E27FC236}">
                    <a16:creationId xmlns:a16="http://schemas.microsoft.com/office/drawing/2014/main" id="{9A766AB5-AA34-4A05-9ABC-148B48C752DC}"/>
                  </a:ext>
                </a:extLst>
              </p:cNvPr>
              <p:cNvCxnSpPr>
                <a:cxnSpLocks/>
              </p:cNvCxnSpPr>
              <p:nvPr/>
            </p:nvCxnSpPr>
            <p:spPr>
              <a:xfrm>
                <a:off x="5641595" y="468651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02" name="Straight Connector 101">
                <a:extLst>
                  <a:ext uri="{FF2B5EF4-FFF2-40B4-BE49-F238E27FC236}">
                    <a16:creationId xmlns:a16="http://schemas.microsoft.com/office/drawing/2014/main" id="{D7C53E67-EE65-4CDA-9D90-EB23028FE77F}"/>
                  </a:ext>
                </a:extLst>
              </p:cNvPr>
              <p:cNvCxnSpPr>
                <a:cxnSpLocks/>
              </p:cNvCxnSpPr>
              <p:nvPr/>
            </p:nvCxnSpPr>
            <p:spPr>
              <a:xfrm flipH="1">
                <a:off x="5417426"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03" name="Straight Connector 102">
                <a:extLst>
                  <a:ext uri="{FF2B5EF4-FFF2-40B4-BE49-F238E27FC236}">
                    <a16:creationId xmlns:a16="http://schemas.microsoft.com/office/drawing/2014/main" id="{ECABCBA3-5FF7-49FF-9805-2B2BC43EF380}"/>
                  </a:ext>
                </a:extLst>
              </p:cNvPr>
              <p:cNvCxnSpPr>
                <a:cxnSpLocks/>
              </p:cNvCxnSpPr>
              <p:nvPr/>
            </p:nvCxnSpPr>
            <p:spPr>
              <a:xfrm flipH="1">
                <a:off x="5565525"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04" name="Straight Connector 103">
                <a:extLst>
                  <a:ext uri="{FF2B5EF4-FFF2-40B4-BE49-F238E27FC236}">
                    <a16:creationId xmlns:a16="http://schemas.microsoft.com/office/drawing/2014/main" id="{6D901153-EF6B-4258-9E35-24C610EA4528}"/>
                  </a:ext>
                </a:extLst>
              </p:cNvPr>
              <p:cNvCxnSpPr>
                <a:cxnSpLocks/>
              </p:cNvCxnSpPr>
              <p:nvPr/>
            </p:nvCxnSpPr>
            <p:spPr>
              <a:xfrm>
                <a:off x="5379333" y="4831690"/>
                <a:ext cx="40160" cy="150675"/>
              </a:xfrm>
              <a:prstGeom prst="line">
                <a:avLst/>
              </a:prstGeom>
            </p:spPr>
            <p:style>
              <a:lnRef idx="1">
                <a:schemeClr val="dk1"/>
              </a:lnRef>
              <a:fillRef idx="0">
                <a:schemeClr val="dk1"/>
              </a:fillRef>
              <a:effectRef idx="0">
                <a:schemeClr val="dk1"/>
              </a:effectRef>
              <a:fontRef idx="minor">
                <a:schemeClr val="tx1"/>
              </a:fontRef>
            </p:style>
          </p:cxnSp>
          <p:cxnSp>
            <p:nvCxnSpPr>
              <p:cNvPr id="105" name="Straight Connector 104">
                <a:extLst>
                  <a:ext uri="{FF2B5EF4-FFF2-40B4-BE49-F238E27FC236}">
                    <a16:creationId xmlns:a16="http://schemas.microsoft.com/office/drawing/2014/main" id="{B317A60D-6B33-424C-9B07-7657574AF645}"/>
                  </a:ext>
                </a:extLst>
              </p:cNvPr>
              <p:cNvCxnSpPr>
                <a:cxnSpLocks/>
              </p:cNvCxnSpPr>
              <p:nvPr/>
            </p:nvCxnSpPr>
            <p:spPr>
              <a:xfrm flipH="1">
                <a:off x="5719341" y="4680055"/>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06" name="Straight Connector 105">
                <a:extLst>
                  <a:ext uri="{FF2B5EF4-FFF2-40B4-BE49-F238E27FC236}">
                    <a16:creationId xmlns:a16="http://schemas.microsoft.com/office/drawing/2014/main" id="{3E9F3108-B9F2-4E8F-BA07-432FD6F89DC7}"/>
                  </a:ext>
                </a:extLst>
              </p:cNvPr>
              <p:cNvCxnSpPr>
                <a:cxnSpLocks/>
              </p:cNvCxnSpPr>
              <p:nvPr/>
            </p:nvCxnSpPr>
            <p:spPr>
              <a:xfrm>
                <a:off x="5798697" y="468455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107" name="Straight Connector 106">
                <a:extLst>
                  <a:ext uri="{FF2B5EF4-FFF2-40B4-BE49-F238E27FC236}">
                    <a16:creationId xmlns:a16="http://schemas.microsoft.com/office/drawing/2014/main" id="{8BDB496A-1F11-4277-B1B3-633AFF47C3B2}"/>
                  </a:ext>
                </a:extLst>
              </p:cNvPr>
              <p:cNvCxnSpPr>
                <a:cxnSpLocks/>
              </p:cNvCxnSpPr>
              <p:nvPr/>
            </p:nvCxnSpPr>
            <p:spPr>
              <a:xfrm flipH="1">
                <a:off x="5872474" y="4825227"/>
                <a:ext cx="36888" cy="145173"/>
              </a:xfrm>
              <a:prstGeom prst="line">
                <a:avLst/>
              </a:prstGeom>
            </p:spPr>
            <p:style>
              <a:lnRef idx="1">
                <a:schemeClr val="dk1"/>
              </a:lnRef>
              <a:fillRef idx="0">
                <a:schemeClr val="dk1"/>
              </a:fillRef>
              <a:effectRef idx="0">
                <a:schemeClr val="dk1"/>
              </a:effectRef>
              <a:fontRef idx="minor">
                <a:schemeClr val="tx1"/>
              </a:fontRef>
            </p:style>
          </p:cxnSp>
          <p:cxnSp>
            <p:nvCxnSpPr>
              <p:cNvPr id="108" name="Straight Connector 107">
                <a:extLst>
                  <a:ext uri="{FF2B5EF4-FFF2-40B4-BE49-F238E27FC236}">
                    <a16:creationId xmlns:a16="http://schemas.microsoft.com/office/drawing/2014/main" id="{E6260919-7224-43CD-B4BB-6B00E86306D2}"/>
                  </a:ext>
                </a:extLst>
              </p:cNvPr>
              <p:cNvCxnSpPr>
                <a:cxnSpLocks/>
              </p:cNvCxnSpPr>
              <p:nvPr/>
            </p:nvCxnSpPr>
            <p:spPr>
              <a:xfrm>
                <a:off x="5909362" y="4831690"/>
                <a:ext cx="391656" cy="0"/>
              </a:xfrm>
              <a:prstGeom prst="line">
                <a:avLst/>
              </a:prstGeom>
            </p:spPr>
            <p:style>
              <a:lnRef idx="1">
                <a:schemeClr val="dk1"/>
              </a:lnRef>
              <a:fillRef idx="0">
                <a:schemeClr val="dk1"/>
              </a:fillRef>
              <a:effectRef idx="0">
                <a:schemeClr val="dk1"/>
              </a:effectRef>
              <a:fontRef idx="minor">
                <a:schemeClr val="tx1"/>
              </a:fontRef>
            </p:style>
          </p:cxnSp>
          <p:cxnSp>
            <p:nvCxnSpPr>
              <p:cNvPr id="109" name="Straight Connector 108">
                <a:extLst>
                  <a:ext uri="{FF2B5EF4-FFF2-40B4-BE49-F238E27FC236}">
                    <a16:creationId xmlns:a16="http://schemas.microsoft.com/office/drawing/2014/main" id="{7C34347E-AF3A-4F3C-988E-90CC0E4E0E6A}"/>
                  </a:ext>
                </a:extLst>
              </p:cNvPr>
              <p:cNvCxnSpPr>
                <a:cxnSpLocks/>
              </p:cNvCxnSpPr>
              <p:nvPr/>
            </p:nvCxnSpPr>
            <p:spPr>
              <a:xfrm>
                <a:off x="4994680" y="4831690"/>
                <a:ext cx="391656" cy="0"/>
              </a:xfrm>
              <a:prstGeom prst="line">
                <a:avLst/>
              </a:prstGeom>
            </p:spPr>
            <p:style>
              <a:lnRef idx="1">
                <a:schemeClr val="dk1"/>
              </a:lnRef>
              <a:fillRef idx="0">
                <a:schemeClr val="dk1"/>
              </a:fillRef>
              <a:effectRef idx="0">
                <a:schemeClr val="dk1"/>
              </a:effectRef>
              <a:fontRef idx="minor">
                <a:schemeClr val="tx1"/>
              </a:fontRef>
            </p:style>
          </p:cxnSp>
        </p:grpSp>
        <p:grpSp>
          <p:nvGrpSpPr>
            <p:cNvPr id="87" name="Group 86">
              <a:extLst>
                <a:ext uri="{FF2B5EF4-FFF2-40B4-BE49-F238E27FC236}">
                  <a16:creationId xmlns:a16="http://schemas.microsoft.com/office/drawing/2014/main" id="{2C2D006A-B9F4-4659-92A6-387BA5E3049E}"/>
                </a:ext>
              </a:extLst>
            </p:cNvPr>
            <p:cNvGrpSpPr/>
            <p:nvPr/>
          </p:nvGrpSpPr>
          <p:grpSpPr>
            <a:xfrm>
              <a:off x="9170595" y="5564331"/>
              <a:ext cx="1306338" cy="302310"/>
              <a:chOff x="4994680" y="4680055"/>
              <a:chExt cx="1306338" cy="302310"/>
            </a:xfrm>
          </p:grpSpPr>
          <p:cxnSp>
            <p:nvCxnSpPr>
              <p:cNvPr id="90" name="Straight Connector 89">
                <a:extLst>
                  <a:ext uri="{FF2B5EF4-FFF2-40B4-BE49-F238E27FC236}">
                    <a16:creationId xmlns:a16="http://schemas.microsoft.com/office/drawing/2014/main" id="{68DD8E32-2A18-409E-BA5B-DA90EB422C24}"/>
                  </a:ext>
                </a:extLst>
              </p:cNvPr>
              <p:cNvCxnSpPr>
                <a:cxnSpLocks/>
              </p:cNvCxnSpPr>
              <p:nvPr/>
            </p:nvCxnSpPr>
            <p:spPr>
              <a:xfrm>
                <a:off x="5493496" y="468424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91" name="Straight Connector 90">
                <a:extLst>
                  <a:ext uri="{FF2B5EF4-FFF2-40B4-BE49-F238E27FC236}">
                    <a16:creationId xmlns:a16="http://schemas.microsoft.com/office/drawing/2014/main" id="{116BF89D-A755-4B01-B452-E3099BACB7A1}"/>
                  </a:ext>
                </a:extLst>
              </p:cNvPr>
              <p:cNvCxnSpPr>
                <a:cxnSpLocks/>
              </p:cNvCxnSpPr>
              <p:nvPr/>
            </p:nvCxnSpPr>
            <p:spPr>
              <a:xfrm>
                <a:off x="5641595" y="4686518"/>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92" name="Straight Connector 91">
                <a:extLst>
                  <a:ext uri="{FF2B5EF4-FFF2-40B4-BE49-F238E27FC236}">
                    <a16:creationId xmlns:a16="http://schemas.microsoft.com/office/drawing/2014/main" id="{D0B7605F-F186-431E-B297-8757879D5874}"/>
                  </a:ext>
                </a:extLst>
              </p:cNvPr>
              <p:cNvCxnSpPr>
                <a:cxnSpLocks/>
              </p:cNvCxnSpPr>
              <p:nvPr/>
            </p:nvCxnSpPr>
            <p:spPr>
              <a:xfrm flipH="1">
                <a:off x="5417426"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93" name="Straight Connector 92">
                <a:extLst>
                  <a:ext uri="{FF2B5EF4-FFF2-40B4-BE49-F238E27FC236}">
                    <a16:creationId xmlns:a16="http://schemas.microsoft.com/office/drawing/2014/main" id="{95E08A21-892E-48D6-AE51-B819C6134853}"/>
                  </a:ext>
                </a:extLst>
              </p:cNvPr>
              <p:cNvCxnSpPr>
                <a:cxnSpLocks/>
              </p:cNvCxnSpPr>
              <p:nvPr/>
            </p:nvCxnSpPr>
            <p:spPr>
              <a:xfrm flipH="1">
                <a:off x="5565525" y="468913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94" name="Straight Connector 93">
                <a:extLst>
                  <a:ext uri="{FF2B5EF4-FFF2-40B4-BE49-F238E27FC236}">
                    <a16:creationId xmlns:a16="http://schemas.microsoft.com/office/drawing/2014/main" id="{1E11F570-2D73-452F-88DF-9B89DB51168D}"/>
                  </a:ext>
                </a:extLst>
              </p:cNvPr>
              <p:cNvCxnSpPr>
                <a:cxnSpLocks/>
              </p:cNvCxnSpPr>
              <p:nvPr/>
            </p:nvCxnSpPr>
            <p:spPr>
              <a:xfrm>
                <a:off x="5379333" y="4831690"/>
                <a:ext cx="40160" cy="150675"/>
              </a:xfrm>
              <a:prstGeom prst="line">
                <a:avLst/>
              </a:prstGeom>
            </p:spPr>
            <p:style>
              <a:lnRef idx="1">
                <a:schemeClr val="dk1"/>
              </a:lnRef>
              <a:fillRef idx="0">
                <a:schemeClr val="dk1"/>
              </a:fillRef>
              <a:effectRef idx="0">
                <a:schemeClr val="dk1"/>
              </a:effectRef>
              <a:fontRef idx="minor">
                <a:schemeClr val="tx1"/>
              </a:fontRef>
            </p:style>
          </p:cxnSp>
          <p:cxnSp>
            <p:nvCxnSpPr>
              <p:cNvPr id="95" name="Straight Connector 94">
                <a:extLst>
                  <a:ext uri="{FF2B5EF4-FFF2-40B4-BE49-F238E27FC236}">
                    <a16:creationId xmlns:a16="http://schemas.microsoft.com/office/drawing/2014/main" id="{CE5F37F9-2005-43DC-9996-B7A046E023A4}"/>
                  </a:ext>
                </a:extLst>
              </p:cNvPr>
              <p:cNvCxnSpPr>
                <a:cxnSpLocks/>
              </p:cNvCxnSpPr>
              <p:nvPr/>
            </p:nvCxnSpPr>
            <p:spPr>
              <a:xfrm flipH="1">
                <a:off x="5719341" y="4680055"/>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96" name="Straight Connector 95">
                <a:extLst>
                  <a:ext uri="{FF2B5EF4-FFF2-40B4-BE49-F238E27FC236}">
                    <a16:creationId xmlns:a16="http://schemas.microsoft.com/office/drawing/2014/main" id="{45B44347-8996-4168-874D-C554B083299A}"/>
                  </a:ext>
                </a:extLst>
              </p:cNvPr>
              <p:cNvCxnSpPr>
                <a:cxnSpLocks/>
              </p:cNvCxnSpPr>
              <p:nvPr/>
            </p:nvCxnSpPr>
            <p:spPr>
              <a:xfrm>
                <a:off x="5798697" y="4684553"/>
                <a:ext cx="73777" cy="290345"/>
              </a:xfrm>
              <a:prstGeom prst="line">
                <a:avLst/>
              </a:prstGeom>
            </p:spPr>
            <p:style>
              <a:lnRef idx="1">
                <a:schemeClr val="dk1"/>
              </a:lnRef>
              <a:fillRef idx="0">
                <a:schemeClr val="dk1"/>
              </a:fillRef>
              <a:effectRef idx="0">
                <a:schemeClr val="dk1"/>
              </a:effectRef>
              <a:fontRef idx="minor">
                <a:schemeClr val="tx1"/>
              </a:fontRef>
            </p:style>
          </p:cxnSp>
          <p:cxnSp>
            <p:nvCxnSpPr>
              <p:cNvPr id="97" name="Straight Connector 96">
                <a:extLst>
                  <a:ext uri="{FF2B5EF4-FFF2-40B4-BE49-F238E27FC236}">
                    <a16:creationId xmlns:a16="http://schemas.microsoft.com/office/drawing/2014/main" id="{52AE3C0F-93C8-459A-9112-44C4A63A1489}"/>
                  </a:ext>
                </a:extLst>
              </p:cNvPr>
              <p:cNvCxnSpPr>
                <a:cxnSpLocks/>
              </p:cNvCxnSpPr>
              <p:nvPr/>
            </p:nvCxnSpPr>
            <p:spPr>
              <a:xfrm flipH="1">
                <a:off x="5872474" y="4825227"/>
                <a:ext cx="36888" cy="145173"/>
              </a:xfrm>
              <a:prstGeom prst="line">
                <a:avLst/>
              </a:prstGeom>
            </p:spPr>
            <p:style>
              <a:lnRef idx="1">
                <a:schemeClr val="dk1"/>
              </a:lnRef>
              <a:fillRef idx="0">
                <a:schemeClr val="dk1"/>
              </a:fillRef>
              <a:effectRef idx="0">
                <a:schemeClr val="dk1"/>
              </a:effectRef>
              <a:fontRef idx="minor">
                <a:schemeClr val="tx1"/>
              </a:fontRef>
            </p:style>
          </p:cxnSp>
          <p:cxnSp>
            <p:nvCxnSpPr>
              <p:cNvPr id="98" name="Straight Connector 97">
                <a:extLst>
                  <a:ext uri="{FF2B5EF4-FFF2-40B4-BE49-F238E27FC236}">
                    <a16:creationId xmlns:a16="http://schemas.microsoft.com/office/drawing/2014/main" id="{4CE77AD7-0521-4FCC-97D3-7E03A15B767F}"/>
                  </a:ext>
                </a:extLst>
              </p:cNvPr>
              <p:cNvCxnSpPr>
                <a:cxnSpLocks/>
              </p:cNvCxnSpPr>
              <p:nvPr/>
            </p:nvCxnSpPr>
            <p:spPr>
              <a:xfrm>
                <a:off x="5909362" y="4831690"/>
                <a:ext cx="391656" cy="0"/>
              </a:xfrm>
              <a:prstGeom prst="line">
                <a:avLst/>
              </a:prstGeom>
            </p:spPr>
            <p:style>
              <a:lnRef idx="1">
                <a:schemeClr val="dk1"/>
              </a:lnRef>
              <a:fillRef idx="0">
                <a:schemeClr val="dk1"/>
              </a:fillRef>
              <a:effectRef idx="0">
                <a:schemeClr val="dk1"/>
              </a:effectRef>
              <a:fontRef idx="minor">
                <a:schemeClr val="tx1"/>
              </a:fontRef>
            </p:style>
          </p:cxnSp>
          <p:cxnSp>
            <p:nvCxnSpPr>
              <p:cNvPr id="99" name="Straight Connector 98">
                <a:extLst>
                  <a:ext uri="{FF2B5EF4-FFF2-40B4-BE49-F238E27FC236}">
                    <a16:creationId xmlns:a16="http://schemas.microsoft.com/office/drawing/2014/main" id="{6A12A3BB-45FD-4380-A7B3-0096A57674B2}"/>
                  </a:ext>
                </a:extLst>
              </p:cNvPr>
              <p:cNvCxnSpPr>
                <a:cxnSpLocks/>
              </p:cNvCxnSpPr>
              <p:nvPr/>
            </p:nvCxnSpPr>
            <p:spPr>
              <a:xfrm>
                <a:off x="4994680" y="4831690"/>
                <a:ext cx="391656" cy="0"/>
              </a:xfrm>
              <a:prstGeom prst="line">
                <a:avLst/>
              </a:prstGeom>
            </p:spPr>
            <p:style>
              <a:lnRef idx="1">
                <a:schemeClr val="dk1"/>
              </a:lnRef>
              <a:fillRef idx="0">
                <a:schemeClr val="dk1"/>
              </a:fillRef>
              <a:effectRef idx="0">
                <a:schemeClr val="dk1"/>
              </a:effectRef>
              <a:fontRef idx="minor">
                <a:schemeClr val="tx1"/>
              </a:fontRef>
            </p:style>
          </p:cxnSp>
        </p:grpSp>
        <p:sp>
          <p:nvSpPr>
            <p:cNvPr id="88" name="Oval 87">
              <a:extLst>
                <a:ext uri="{FF2B5EF4-FFF2-40B4-BE49-F238E27FC236}">
                  <a16:creationId xmlns:a16="http://schemas.microsoft.com/office/drawing/2014/main" id="{EFD07028-4FEA-42EF-BC9F-C1941F084966}"/>
                </a:ext>
              </a:extLst>
            </p:cNvPr>
            <p:cNvSpPr/>
            <p:nvPr/>
          </p:nvSpPr>
          <p:spPr>
            <a:xfrm>
              <a:off x="10418085" y="5652160"/>
              <a:ext cx="114685" cy="1146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2EA9BB5A-2769-4A85-A3F6-5EB76EBA8442}"/>
                </a:ext>
              </a:extLst>
            </p:cNvPr>
            <p:cNvSpPr/>
            <p:nvPr/>
          </p:nvSpPr>
          <p:spPr>
            <a:xfrm>
              <a:off x="9055910" y="5655506"/>
              <a:ext cx="114685" cy="1146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032120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dk1"/>
        </a:lnRef>
        <a:fillRef idx="0">
          <a:schemeClr val="dk1"/>
        </a:fillRef>
        <a:effectRef idx="0">
          <a:schemeClr val="dk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8984</TotalTime>
  <Words>7569</Words>
  <Application>Microsoft Office PowerPoint</Application>
  <PresentationFormat>Widescreen</PresentationFormat>
  <Paragraphs>552</Paragraphs>
  <Slides>41</Slides>
  <Notes>41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47" baseType="lpstr">
      <vt:lpstr>Arial</vt:lpstr>
      <vt:lpstr>Calibri</vt:lpstr>
      <vt:lpstr>Calibri Light</vt:lpstr>
      <vt:lpstr>Times New Roman</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Lester Schmerr</dc:creator>
  <cp:lastModifiedBy>Lester Schmerr</cp:lastModifiedBy>
  <cp:revision>126</cp:revision>
  <dcterms:created xsi:type="dcterms:W3CDTF">2022-02-15T00:31:02Z</dcterms:created>
  <dcterms:modified xsi:type="dcterms:W3CDTF">2023-05-14T02:13:42Z</dcterms:modified>
</cp:coreProperties>
</file>