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84" r:id="rId3"/>
    <p:sldId id="257" r:id="rId4"/>
    <p:sldId id="258" r:id="rId5"/>
    <p:sldId id="259" r:id="rId6"/>
    <p:sldId id="277" r:id="rId7"/>
    <p:sldId id="278" r:id="rId8"/>
    <p:sldId id="279" r:id="rId9"/>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99CCFF"/>
    <a:srgbClr val="B2B2B2"/>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951" autoAdjust="0"/>
  </p:normalViewPr>
  <p:slideViewPr>
    <p:cSldViewPr>
      <p:cViewPr varScale="1">
        <p:scale>
          <a:sx n="118" d="100"/>
          <a:sy n="118" d="100"/>
        </p:scale>
        <p:origin x="51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eaLnBrk="0" hangingPunct="0">
              <a:defRPr sz="1200"/>
            </a:lvl1pPr>
          </a:lstStyle>
          <a:p>
            <a:endParaRPr lang="en-US"/>
          </a:p>
        </p:txBody>
      </p:sp>
      <p:sp>
        <p:nvSpPr>
          <p:cNvPr id="41987" name="Rectangle 3"/>
          <p:cNvSpPr>
            <a:spLocks noGrp="1" noChangeArrowheads="1"/>
          </p:cNvSpPr>
          <p:nvPr>
            <p:ph type="dt" idx="1"/>
          </p:nvPr>
        </p:nvSpPr>
        <p:spPr bwMode="auto">
          <a:xfrm>
            <a:off x="3970938" y="0"/>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lgn="r" eaLnBrk="0" hangingPunct="0">
              <a:defRPr sz="1200"/>
            </a:lvl1pPr>
          </a:lstStyle>
          <a:p>
            <a:fld id="{4B43672A-F981-4CD3-99A4-E41BDCA5BEF3}" type="datetimeFigureOut">
              <a:rPr lang="en-US"/>
              <a:pPr/>
              <a:t>5/13/2023</a:t>
            </a:fld>
            <a:endParaRPr lang="en-US"/>
          </a:p>
        </p:txBody>
      </p:sp>
      <p:sp>
        <p:nvSpPr>
          <p:cNvPr id="41988"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989" name="Rectangle 5"/>
          <p:cNvSpPr>
            <a:spLocks noGrp="1" noChangeArrowheads="1"/>
          </p:cNvSpPr>
          <p:nvPr>
            <p:ph type="body" sz="quarter" idx="3"/>
          </p:nvPr>
        </p:nvSpPr>
        <p:spPr bwMode="auto">
          <a:xfrm>
            <a:off x="701040" y="4387136"/>
            <a:ext cx="5608320" cy="4156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990" name="Rectangle 6"/>
          <p:cNvSpPr>
            <a:spLocks noGrp="1" noChangeArrowheads="1"/>
          </p:cNvSpPr>
          <p:nvPr>
            <p:ph type="ftr" sz="quarter" idx="4"/>
          </p:nvPr>
        </p:nvSpPr>
        <p:spPr bwMode="auto">
          <a:xfrm>
            <a:off x="0" y="8772668"/>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eaLnBrk="0" hangingPunct="0">
              <a:defRPr sz="1200"/>
            </a:lvl1pPr>
          </a:lstStyle>
          <a:p>
            <a:endParaRPr lang="en-US"/>
          </a:p>
        </p:txBody>
      </p:sp>
      <p:sp>
        <p:nvSpPr>
          <p:cNvPr id="41991" name="Rectangle 7"/>
          <p:cNvSpPr>
            <a:spLocks noGrp="1" noChangeArrowheads="1"/>
          </p:cNvSpPr>
          <p:nvPr>
            <p:ph type="sldNum" sz="quarter" idx="5"/>
          </p:nvPr>
        </p:nvSpPr>
        <p:spPr bwMode="auto">
          <a:xfrm>
            <a:off x="3970938" y="8772668"/>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lgn="r" eaLnBrk="0" hangingPunct="0">
              <a:defRPr sz="1200"/>
            </a:lvl1pPr>
          </a:lstStyle>
          <a:p>
            <a:fld id="{BFC58D4B-D7AA-4874-9E38-7E94EC5798BA}" type="slidenum">
              <a:rPr lang="en-US"/>
              <a:pPr/>
              <a:t>‹#›</a:t>
            </a:fld>
            <a:endParaRPr lang="en-US"/>
          </a:p>
        </p:txBody>
      </p:sp>
    </p:spTree>
    <p:extLst>
      <p:ext uri="{BB962C8B-B14F-4D97-AF65-F5344CB8AC3E}">
        <p14:creationId xmlns:p14="http://schemas.microsoft.com/office/powerpoint/2010/main" val="382138444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dirty="0"/>
              <a:t>We have applied virtual work ideas to rigid bodies. Now we want to apply them to deformable bodies.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we will see that the principle of virtual work for deformable bodies can be used as a replacement for equilibrium.</a:t>
            </a:r>
          </a:p>
        </p:txBody>
      </p:sp>
      <p:sp>
        <p:nvSpPr>
          <p:cNvPr id="4" name="Slide Number Placeholder 3"/>
          <p:cNvSpPr>
            <a:spLocks noGrp="1"/>
          </p:cNvSpPr>
          <p:nvPr>
            <p:ph type="sldNum" sz="quarter" idx="5"/>
          </p:nvPr>
        </p:nvSpPr>
        <p:spPr/>
        <p:txBody>
          <a:bodyPr/>
          <a:lstStyle/>
          <a:p>
            <a:fld id="{BFC58D4B-D7AA-4874-9E38-7E94EC5798BA}" type="slidenum">
              <a:rPr lang="en-US" smtClean="0"/>
              <a:pPr/>
              <a:t>2</a:t>
            </a:fld>
            <a:endParaRPr lang="en-US"/>
          </a:p>
        </p:txBody>
      </p:sp>
    </p:spTree>
    <p:extLst>
      <p:ext uri="{BB962C8B-B14F-4D97-AF65-F5344CB8AC3E}">
        <p14:creationId xmlns:p14="http://schemas.microsoft.com/office/powerpoint/2010/main" val="3229230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dirty="0"/>
              <a:t>Deformable bodies such as spring can do work when we give them real or virtual displacements.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dirty="0"/>
              <a:t>The work done by external force on the spring is not zero because it is equal to the potential energy V stored in the spring.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dirty="0"/>
              <a:t>For deformable bodies, the virtual work done is equal to the small virtual change of the potential energy of the system. This principle can again be used to replace equilibrium, but it is even more powerful since it also can be used to solve statically indeterminate systems that cannot be solved by equilibrium alone.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dirty="0"/>
              <a:t>Let's consider the rod and spring problem we examined previously using the principle of virtual work for a rigid body. Now examine the entire system, where we include the spring. We know the potential energy of the spring in terms of its elongation so we can write it in terms of the angle </a:t>
            </a:r>
            <a:r>
              <a:rPr lang="el-GR" dirty="0">
                <a:latin typeface="Calibri" panose="020F0502020204030204" pitchFamily="34" charset="0"/>
                <a:cs typeface="Calibri" panose="020F0502020204030204" pitchFamily="34" charset="0"/>
              </a:rPr>
              <a:t>θ</a:t>
            </a:r>
            <a:r>
              <a:rPr lang="en-US" dirty="0"/>
              <a:t> and compute its virtual change with a small change of that angle.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dirty="0"/>
              <a:t>We can then set the virtual work done by all the forces on the free body diagram to be equal to this change in potential energy. We end up with the same equation as before for the angle </a:t>
            </a:r>
            <a:r>
              <a:rPr lang="el-GR" dirty="0">
                <a:latin typeface="Calibri" panose="020F0502020204030204" pitchFamily="34" charset="0"/>
                <a:cs typeface="Calibri" panose="020F0502020204030204" pitchFamily="34" charset="0"/>
              </a:rPr>
              <a:t>θ</a:t>
            </a:r>
            <a:r>
              <a:rPr lang="en-US" dirty="0"/>
              <a:t> where if we compare it to our previous equation, we can identify the term that was the spring force. However, here the spring does no work on the entire system since the only place the spring force appears acting on that system is at the upper support C which can only move horizontally.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dirty="0"/>
              <a:t>Here is the problem of a bar held by a spring which we also treated previously with the principle of virtual work for a rigid body. In this case we look at a free body diagram of the entire system and use the principle of virtual work for the deformable system to obtain the spring constant k.</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093D99D-40CF-40E1-959E-773A88F8E42E}" type="slidenum">
              <a:rPr lang="en-US"/>
              <a:pPr>
                <a:defRPr/>
              </a:pPr>
              <a:t>‹#›</a:t>
            </a:fld>
            <a:endParaRPr lang="en-US"/>
          </a:p>
        </p:txBody>
      </p:sp>
    </p:spTree>
    <p:extLst>
      <p:ext uri="{BB962C8B-B14F-4D97-AF65-F5344CB8AC3E}">
        <p14:creationId xmlns:p14="http://schemas.microsoft.com/office/powerpoint/2010/main" val="3211268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F66B92-FF9C-49EE-8A77-9E48C82E7F64}" type="slidenum">
              <a:rPr lang="en-US"/>
              <a:pPr>
                <a:defRPr/>
              </a:pPr>
              <a:t>‹#›</a:t>
            </a:fld>
            <a:endParaRPr lang="en-US"/>
          </a:p>
        </p:txBody>
      </p:sp>
    </p:spTree>
    <p:extLst>
      <p:ext uri="{BB962C8B-B14F-4D97-AF65-F5344CB8AC3E}">
        <p14:creationId xmlns:p14="http://schemas.microsoft.com/office/powerpoint/2010/main" val="1044499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494EF1E-F6B8-484D-A291-306CCFE0ABAE}" type="slidenum">
              <a:rPr lang="en-US"/>
              <a:pPr>
                <a:defRPr/>
              </a:pPr>
              <a:t>‹#›</a:t>
            </a:fld>
            <a:endParaRPr lang="en-US"/>
          </a:p>
        </p:txBody>
      </p:sp>
    </p:spTree>
    <p:extLst>
      <p:ext uri="{BB962C8B-B14F-4D97-AF65-F5344CB8AC3E}">
        <p14:creationId xmlns:p14="http://schemas.microsoft.com/office/powerpoint/2010/main" val="669137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3864E3F-76D8-47B3-89ED-FEC7D5070BEF}" type="slidenum">
              <a:rPr lang="en-US"/>
              <a:pPr>
                <a:defRPr/>
              </a:pPr>
              <a:t>‹#›</a:t>
            </a:fld>
            <a:endParaRPr lang="en-US"/>
          </a:p>
        </p:txBody>
      </p:sp>
    </p:spTree>
    <p:extLst>
      <p:ext uri="{BB962C8B-B14F-4D97-AF65-F5344CB8AC3E}">
        <p14:creationId xmlns:p14="http://schemas.microsoft.com/office/powerpoint/2010/main" val="4252676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634BB9-CF0B-4B0C-94AF-98B73B4DAC47}" type="slidenum">
              <a:rPr lang="en-US"/>
              <a:pPr>
                <a:defRPr/>
              </a:pPr>
              <a:t>‹#›</a:t>
            </a:fld>
            <a:endParaRPr lang="en-US"/>
          </a:p>
        </p:txBody>
      </p:sp>
    </p:spTree>
    <p:extLst>
      <p:ext uri="{BB962C8B-B14F-4D97-AF65-F5344CB8AC3E}">
        <p14:creationId xmlns:p14="http://schemas.microsoft.com/office/powerpoint/2010/main" val="1901165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542CF76-D97A-4E5E-AA13-BE15B6FF8920}" type="slidenum">
              <a:rPr lang="en-US"/>
              <a:pPr>
                <a:defRPr/>
              </a:pPr>
              <a:t>‹#›</a:t>
            </a:fld>
            <a:endParaRPr lang="en-US"/>
          </a:p>
        </p:txBody>
      </p:sp>
    </p:spTree>
    <p:extLst>
      <p:ext uri="{BB962C8B-B14F-4D97-AF65-F5344CB8AC3E}">
        <p14:creationId xmlns:p14="http://schemas.microsoft.com/office/powerpoint/2010/main" val="2606430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941C4B-FFB1-4ABD-965D-14BEF34FD6B2}" type="slidenum">
              <a:rPr lang="en-US"/>
              <a:pPr>
                <a:defRPr/>
              </a:pPr>
              <a:t>‹#›</a:t>
            </a:fld>
            <a:endParaRPr lang="en-US"/>
          </a:p>
        </p:txBody>
      </p:sp>
    </p:spTree>
    <p:extLst>
      <p:ext uri="{BB962C8B-B14F-4D97-AF65-F5344CB8AC3E}">
        <p14:creationId xmlns:p14="http://schemas.microsoft.com/office/powerpoint/2010/main" val="318679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6B4FF9A-874B-4798-99E6-09ED5959D15A}" type="slidenum">
              <a:rPr lang="en-US"/>
              <a:pPr>
                <a:defRPr/>
              </a:pPr>
              <a:t>‹#›</a:t>
            </a:fld>
            <a:endParaRPr lang="en-US"/>
          </a:p>
        </p:txBody>
      </p:sp>
    </p:spTree>
    <p:extLst>
      <p:ext uri="{BB962C8B-B14F-4D97-AF65-F5344CB8AC3E}">
        <p14:creationId xmlns:p14="http://schemas.microsoft.com/office/powerpoint/2010/main" val="1134076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7D583C4-74C8-444F-94D8-7218004B6187}" type="slidenum">
              <a:rPr lang="en-US"/>
              <a:pPr>
                <a:defRPr/>
              </a:pPr>
              <a:t>‹#›</a:t>
            </a:fld>
            <a:endParaRPr lang="en-US"/>
          </a:p>
        </p:txBody>
      </p:sp>
    </p:spTree>
    <p:extLst>
      <p:ext uri="{BB962C8B-B14F-4D97-AF65-F5344CB8AC3E}">
        <p14:creationId xmlns:p14="http://schemas.microsoft.com/office/powerpoint/2010/main" val="3207251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FBA6877-E7F1-46BD-A0DC-53A2172DDC55}" type="slidenum">
              <a:rPr lang="en-US"/>
              <a:pPr>
                <a:defRPr/>
              </a:pPr>
              <a:t>‹#›</a:t>
            </a:fld>
            <a:endParaRPr lang="en-US"/>
          </a:p>
        </p:txBody>
      </p:sp>
    </p:spTree>
    <p:extLst>
      <p:ext uri="{BB962C8B-B14F-4D97-AF65-F5344CB8AC3E}">
        <p14:creationId xmlns:p14="http://schemas.microsoft.com/office/powerpoint/2010/main" val="1428257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48016C6-F9BD-473E-AFC1-05613E909EC0}" type="slidenum">
              <a:rPr lang="en-US"/>
              <a:pPr>
                <a:defRPr/>
              </a:pPr>
              <a:t>‹#›</a:t>
            </a:fld>
            <a:endParaRPr lang="en-US"/>
          </a:p>
        </p:txBody>
      </p:sp>
    </p:spTree>
    <p:extLst>
      <p:ext uri="{BB962C8B-B14F-4D97-AF65-F5344CB8AC3E}">
        <p14:creationId xmlns:p14="http://schemas.microsoft.com/office/powerpoint/2010/main" val="1013336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638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charset="0"/>
              </a:defRPr>
            </a:lvl1pPr>
          </a:lstStyle>
          <a:p>
            <a:pPr>
              <a:defRPr/>
            </a:pPr>
            <a:fld id="{F14439AB-B64D-4BC5-9333-65D5CCDB3B5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oleObject" Target="../embeddings/oleObject7.bin"/><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0.wmf"/><Relationship Id="rId5" Type="http://schemas.openxmlformats.org/officeDocument/2006/relationships/oleObject" Target="../embeddings/oleObject10.bin"/><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1752600" y="2362200"/>
            <a:ext cx="66255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dirty="0"/>
              <a:t>Principle of Virtual Work for a Deformable Body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D9E6248-AF79-49E7-8FC7-B85EADB060DF}"/>
              </a:ext>
            </a:extLst>
          </p:cNvPr>
          <p:cNvSpPr txBox="1">
            <a:spLocks noChangeArrowheads="1"/>
          </p:cNvSpPr>
          <p:nvPr/>
        </p:nvSpPr>
        <p:spPr bwMode="auto">
          <a:xfrm>
            <a:off x="2539988" y="1916832"/>
            <a:ext cx="29081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4407467E-D1E2-4868-A685-6E250F6ED31B}"/>
              </a:ext>
            </a:extLst>
          </p:cNvPr>
          <p:cNvSpPr txBox="1">
            <a:spLocks noChangeArrowheads="1"/>
          </p:cNvSpPr>
          <p:nvPr/>
        </p:nvSpPr>
        <p:spPr bwMode="auto">
          <a:xfrm>
            <a:off x="2385023" y="3048000"/>
            <a:ext cx="496385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i="1" dirty="0">
                <a:solidFill>
                  <a:srgbClr val="33CC33"/>
                </a:solidFill>
              </a:rPr>
              <a:t>Virtual Work as a Replacement for Equilibrium </a:t>
            </a:r>
          </a:p>
          <a:p>
            <a:pPr eaLnBrk="1" hangingPunct="1"/>
            <a:r>
              <a:rPr lang="en-US" altLang="en-US" i="1" dirty="0">
                <a:solidFill>
                  <a:srgbClr val="33CC33"/>
                </a:solidFill>
              </a:rPr>
              <a:t>Examples</a:t>
            </a:r>
          </a:p>
          <a:p>
            <a:pPr eaLnBrk="1" hangingPunct="1"/>
            <a:endParaRPr lang="en-US" altLang="en-US" i="1" dirty="0">
              <a:solidFill>
                <a:srgbClr val="33CC33"/>
              </a:solidFill>
            </a:endParaRPr>
          </a:p>
        </p:txBody>
      </p:sp>
    </p:spTree>
    <p:extLst>
      <p:ext uri="{BB962C8B-B14F-4D97-AF65-F5344CB8AC3E}">
        <p14:creationId xmlns:p14="http://schemas.microsoft.com/office/powerpoint/2010/main" val="1289641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685800" y="609600"/>
            <a:ext cx="7696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For a rigid body, that body can only translate and rotate. For a deformable body, however, the shape and  dimensions of the body can change. If we choose virtual displacements that are not just rigid body displacements, then the virtual work done will not be zero.</a:t>
            </a:r>
          </a:p>
        </p:txBody>
      </p:sp>
      <p:sp>
        <p:nvSpPr>
          <p:cNvPr id="18435" name="Text Box 5"/>
          <p:cNvSpPr txBox="1">
            <a:spLocks noChangeArrowheads="1"/>
          </p:cNvSpPr>
          <p:nvPr/>
        </p:nvSpPr>
        <p:spPr bwMode="auto">
          <a:xfrm>
            <a:off x="822325" y="2017713"/>
            <a:ext cx="44259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Example:</a:t>
            </a:r>
          </a:p>
          <a:p>
            <a:pPr eaLnBrk="1" hangingPunct="1"/>
            <a:endParaRPr lang="en-US"/>
          </a:p>
          <a:p>
            <a:pPr eaLnBrk="1" hangingPunct="1"/>
            <a:r>
              <a:rPr lang="en-US"/>
              <a:t>Consider a spring of unstretched length L:</a:t>
            </a:r>
          </a:p>
        </p:txBody>
      </p:sp>
      <p:sp>
        <p:nvSpPr>
          <p:cNvPr id="18436" name="Freeform 6"/>
          <p:cNvSpPr>
            <a:spLocks/>
          </p:cNvSpPr>
          <p:nvPr/>
        </p:nvSpPr>
        <p:spPr bwMode="auto">
          <a:xfrm>
            <a:off x="2819400" y="3505200"/>
            <a:ext cx="1366838" cy="24765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437" name="Line 7"/>
          <p:cNvSpPr>
            <a:spLocks noChangeShapeType="1"/>
          </p:cNvSpPr>
          <p:nvPr/>
        </p:nvSpPr>
        <p:spPr bwMode="auto">
          <a:xfrm>
            <a:off x="2836863" y="3327400"/>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38" name="Line 8"/>
          <p:cNvSpPr>
            <a:spLocks noChangeShapeType="1"/>
          </p:cNvSpPr>
          <p:nvPr/>
        </p:nvSpPr>
        <p:spPr bwMode="auto">
          <a:xfrm>
            <a:off x="4241800" y="3616569"/>
            <a:ext cx="7620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9" name="Line 9"/>
          <p:cNvSpPr>
            <a:spLocks noChangeShapeType="1"/>
          </p:cNvSpPr>
          <p:nvPr/>
        </p:nvSpPr>
        <p:spPr bwMode="auto">
          <a:xfrm>
            <a:off x="4191000" y="36576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0" name="Line 10"/>
          <p:cNvSpPr>
            <a:spLocks noChangeShapeType="1"/>
          </p:cNvSpPr>
          <p:nvPr/>
        </p:nvSpPr>
        <p:spPr bwMode="auto">
          <a:xfrm flipH="1">
            <a:off x="2895600" y="38862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1" name="Line 11"/>
          <p:cNvSpPr>
            <a:spLocks noChangeShapeType="1"/>
          </p:cNvSpPr>
          <p:nvPr/>
        </p:nvSpPr>
        <p:spPr bwMode="auto">
          <a:xfrm>
            <a:off x="3657600" y="3886200"/>
            <a:ext cx="457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2" name="Text Box 12"/>
          <p:cNvSpPr txBox="1">
            <a:spLocks noChangeArrowheads="1"/>
          </p:cNvSpPr>
          <p:nvPr/>
        </p:nvSpPr>
        <p:spPr bwMode="auto">
          <a:xfrm>
            <a:off x="3260725" y="36941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L</a:t>
            </a:r>
          </a:p>
        </p:txBody>
      </p:sp>
      <p:sp>
        <p:nvSpPr>
          <p:cNvPr id="18443" name="Text Box 13"/>
          <p:cNvSpPr txBox="1">
            <a:spLocks noChangeArrowheads="1"/>
          </p:cNvSpPr>
          <p:nvPr/>
        </p:nvSpPr>
        <p:spPr bwMode="auto">
          <a:xfrm>
            <a:off x="5318125" y="33131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F</a:t>
            </a:r>
          </a:p>
        </p:txBody>
      </p:sp>
      <p:sp>
        <p:nvSpPr>
          <p:cNvPr id="18444" name="Line 14"/>
          <p:cNvSpPr>
            <a:spLocks noChangeShapeType="1"/>
          </p:cNvSpPr>
          <p:nvPr/>
        </p:nvSpPr>
        <p:spPr bwMode="auto">
          <a:xfrm flipV="1">
            <a:off x="4191000" y="32766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5" name="Line 15"/>
          <p:cNvSpPr>
            <a:spLocks noChangeShapeType="1"/>
          </p:cNvSpPr>
          <p:nvPr/>
        </p:nvSpPr>
        <p:spPr bwMode="auto">
          <a:xfrm flipV="1">
            <a:off x="4419600" y="32766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6" name="Line 16"/>
          <p:cNvSpPr>
            <a:spLocks noChangeShapeType="1"/>
          </p:cNvSpPr>
          <p:nvPr/>
        </p:nvSpPr>
        <p:spPr bwMode="auto">
          <a:xfrm>
            <a:off x="4191000" y="3429000"/>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7" name="Text Box 17"/>
          <p:cNvSpPr txBox="1">
            <a:spLocks noChangeArrowheads="1"/>
          </p:cNvSpPr>
          <p:nvPr/>
        </p:nvSpPr>
        <p:spPr bwMode="auto">
          <a:xfrm>
            <a:off x="1127125" y="4227513"/>
            <a:ext cx="7461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If we apply a small elongation, dx, to the spring, the force F will do work </a:t>
            </a:r>
          </a:p>
        </p:txBody>
      </p:sp>
      <p:sp>
        <p:nvSpPr>
          <p:cNvPr id="18448" name="Text Box 18"/>
          <p:cNvSpPr txBox="1">
            <a:spLocks noChangeArrowheads="1"/>
          </p:cNvSpPr>
          <p:nvPr/>
        </p:nvSpPr>
        <p:spPr bwMode="auto">
          <a:xfrm>
            <a:off x="4175125" y="2932113"/>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dx</a:t>
            </a:r>
          </a:p>
        </p:txBody>
      </p:sp>
      <p:sp>
        <p:nvSpPr>
          <p:cNvPr id="18449" name="Text Box 19"/>
          <p:cNvSpPr txBox="1">
            <a:spLocks noChangeArrowheads="1"/>
          </p:cNvSpPr>
          <p:nvPr/>
        </p:nvSpPr>
        <p:spPr bwMode="auto">
          <a:xfrm>
            <a:off x="1203325" y="4760913"/>
            <a:ext cx="11785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err="1"/>
              <a:t>dW</a:t>
            </a:r>
            <a:r>
              <a:rPr lang="en-US" dirty="0"/>
              <a:t> = </a:t>
            </a:r>
            <a:r>
              <a:rPr lang="en-US" dirty="0" err="1"/>
              <a:t>Fdx</a:t>
            </a:r>
            <a:endParaRPr lang="en-US" dirty="0"/>
          </a:p>
        </p:txBody>
      </p:sp>
      <p:sp>
        <p:nvSpPr>
          <p:cNvPr id="18450" name="Text Box 20"/>
          <p:cNvSpPr txBox="1">
            <a:spLocks noChangeArrowheads="1"/>
          </p:cNvSpPr>
          <p:nvPr/>
        </p:nvSpPr>
        <p:spPr bwMode="auto">
          <a:xfrm>
            <a:off x="1127125" y="5141913"/>
            <a:ext cx="7788275"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This work is not zero since by stretching the spring we increase its internal energy, V, (also called the strain energy or the potential energy of the spring). </a:t>
            </a:r>
          </a:p>
        </p:txBody>
      </p:sp>
      <p:sp>
        <p:nvSpPr>
          <p:cNvPr id="18451" name="Text Box 21"/>
          <p:cNvSpPr txBox="1">
            <a:spLocks noChangeArrowheads="1"/>
          </p:cNvSpPr>
          <p:nvPr/>
        </p:nvSpPr>
        <p:spPr bwMode="auto">
          <a:xfrm>
            <a:off x="1127125" y="6056313"/>
            <a:ext cx="7788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For a linear spring, we have F= </a:t>
            </a:r>
            <a:r>
              <a:rPr lang="en-US" dirty="0" err="1"/>
              <a:t>kx</a:t>
            </a:r>
            <a:r>
              <a:rPr lang="en-US" dirty="0"/>
              <a:t>, where k is the spring constant and x is the total stretch of the spring</a:t>
            </a:r>
          </a:p>
        </p:txBody>
      </p:sp>
      <p:sp>
        <p:nvSpPr>
          <p:cNvPr id="2" name="Freeform: Shape 1">
            <a:extLst>
              <a:ext uri="{FF2B5EF4-FFF2-40B4-BE49-F238E27FC236}">
                <a16:creationId xmlns:a16="http://schemas.microsoft.com/office/drawing/2014/main" id="{4053EDC7-385E-4398-AB5F-0590A814F5AE}"/>
              </a:ext>
            </a:extLst>
          </p:cNvPr>
          <p:cNvSpPr/>
          <p:nvPr/>
        </p:nvSpPr>
        <p:spPr>
          <a:xfrm>
            <a:off x="2783866" y="3368049"/>
            <a:ext cx="56207" cy="649705"/>
          </a:xfrm>
          <a:custGeom>
            <a:avLst/>
            <a:gdLst>
              <a:gd name="connsiteX0" fmla="*/ 52137 w 56207"/>
              <a:gd name="connsiteY0" fmla="*/ 0 h 649705"/>
              <a:gd name="connsiteX1" fmla="*/ 44116 w 56207"/>
              <a:gd name="connsiteY1" fmla="*/ 40105 h 649705"/>
              <a:gd name="connsiteX2" fmla="*/ 40105 w 56207"/>
              <a:gd name="connsiteY2" fmla="*/ 52137 h 649705"/>
              <a:gd name="connsiteX3" fmla="*/ 32084 w 56207"/>
              <a:gd name="connsiteY3" fmla="*/ 84221 h 649705"/>
              <a:gd name="connsiteX4" fmla="*/ 28074 w 56207"/>
              <a:gd name="connsiteY4" fmla="*/ 112295 h 649705"/>
              <a:gd name="connsiteX5" fmla="*/ 24063 w 56207"/>
              <a:gd name="connsiteY5" fmla="*/ 128337 h 649705"/>
              <a:gd name="connsiteX6" fmla="*/ 20053 w 56207"/>
              <a:gd name="connsiteY6" fmla="*/ 148389 h 649705"/>
              <a:gd name="connsiteX7" fmla="*/ 12032 w 56207"/>
              <a:gd name="connsiteY7" fmla="*/ 256674 h 649705"/>
              <a:gd name="connsiteX8" fmla="*/ 8021 w 56207"/>
              <a:gd name="connsiteY8" fmla="*/ 268705 h 649705"/>
              <a:gd name="connsiteX9" fmla="*/ 0 w 56207"/>
              <a:gd name="connsiteY9" fmla="*/ 332874 h 649705"/>
              <a:gd name="connsiteX10" fmla="*/ 4011 w 56207"/>
              <a:gd name="connsiteY10" fmla="*/ 497305 h 649705"/>
              <a:gd name="connsiteX11" fmla="*/ 8021 w 56207"/>
              <a:gd name="connsiteY11" fmla="*/ 549442 h 649705"/>
              <a:gd name="connsiteX12" fmla="*/ 16042 w 56207"/>
              <a:gd name="connsiteY12" fmla="*/ 577516 h 649705"/>
              <a:gd name="connsiteX13" fmla="*/ 28074 w 56207"/>
              <a:gd name="connsiteY13" fmla="*/ 613610 h 649705"/>
              <a:gd name="connsiteX14" fmla="*/ 36095 w 56207"/>
              <a:gd name="connsiteY14" fmla="*/ 621632 h 649705"/>
              <a:gd name="connsiteX15" fmla="*/ 44116 w 56207"/>
              <a:gd name="connsiteY15" fmla="*/ 633663 h 649705"/>
              <a:gd name="connsiteX16" fmla="*/ 56148 w 56207"/>
              <a:gd name="connsiteY16" fmla="*/ 645695 h 649705"/>
              <a:gd name="connsiteX17" fmla="*/ 48127 w 56207"/>
              <a:gd name="connsiteY17" fmla="*/ 649705 h 649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6207" h="649705">
                <a:moveTo>
                  <a:pt x="52137" y="0"/>
                </a:moveTo>
                <a:cubicBezTo>
                  <a:pt x="49463" y="13368"/>
                  <a:pt x="48427" y="27172"/>
                  <a:pt x="44116" y="40105"/>
                </a:cubicBezTo>
                <a:cubicBezTo>
                  <a:pt x="42779" y="44116"/>
                  <a:pt x="41130" y="48036"/>
                  <a:pt x="40105" y="52137"/>
                </a:cubicBezTo>
                <a:cubicBezTo>
                  <a:pt x="30426" y="90854"/>
                  <a:pt x="41253" y="56717"/>
                  <a:pt x="32084" y="84221"/>
                </a:cubicBezTo>
                <a:cubicBezTo>
                  <a:pt x="30747" y="93579"/>
                  <a:pt x="29765" y="102994"/>
                  <a:pt x="28074" y="112295"/>
                </a:cubicBezTo>
                <a:cubicBezTo>
                  <a:pt x="27088" y="117718"/>
                  <a:pt x="25259" y="122956"/>
                  <a:pt x="24063" y="128337"/>
                </a:cubicBezTo>
                <a:cubicBezTo>
                  <a:pt x="22584" y="134991"/>
                  <a:pt x="21390" y="141705"/>
                  <a:pt x="20053" y="148389"/>
                </a:cubicBezTo>
                <a:cubicBezTo>
                  <a:pt x="18082" y="191749"/>
                  <a:pt x="21271" y="219718"/>
                  <a:pt x="12032" y="256674"/>
                </a:cubicBezTo>
                <a:cubicBezTo>
                  <a:pt x="11007" y="260775"/>
                  <a:pt x="9358" y="264695"/>
                  <a:pt x="8021" y="268705"/>
                </a:cubicBezTo>
                <a:cubicBezTo>
                  <a:pt x="4720" y="288514"/>
                  <a:pt x="0" y="313602"/>
                  <a:pt x="0" y="332874"/>
                </a:cubicBezTo>
                <a:cubicBezTo>
                  <a:pt x="0" y="387701"/>
                  <a:pt x="1982" y="442516"/>
                  <a:pt x="4011" y="497305"/>
                </a:cubicBezTo>
                <a:cubicBezTo>
                  <a:pt x="4656" y="514723"/>
                  <a:pt x="5984" y="532131"/>
                  <a:pt x="8021" y="549442"/>
                </a:cubicBezTo>
                <a:cubicBezTo>
                  <a:pt x="10203" y="567986"/>
                  <a:pt x="12479" y="561481"/>
                  <a:pt x="16042" y="577516"/>
                </a:cubicBezTo>
                <a:cubicBezTo>
                  <a:pt x="21436" y="601787"/>
                  <a:pt x="15192" y="597508"/>
                  <a:pt x="28074" y="613610"/>
                </a:cubicBezTo>
                <a:cubicBezTo>
                  <a:pt x="30436" y="616563"/>
                  <a:pt x="33733" y="618679"/>
                  <a:pt x="36095" y="621632"/>
                </a:cubicBezTo>
                <a:cubicBezTo>
                  <a:pt x="39106" y="625396"/>
                  <a:pt x="41030" y="629960"/>
                  <a:pt x="44116" y="633663"/>
                </a:cubicBezTo>
                <a:cubicBezTo>
                  <a:pt x="47747" y="638020"/>
                  <a:pt x="54772" y="640192"/>
                  <a:pt x="56148" y="645695"/>
                </a:cubicBezTo>
                <a:cubicBezTo>
                  <a:pt x="56873" y="648595"/>
                  <a:pt x="50801" y="648368"/>
                  <a:pt x="48127" y="649705"/>
                </a:cubicBezTo>
              </a:path>
            </a:pathLst>
          </a:custGeom>
          <a:solidFill>
            <a:schemeClr val="bg2">
              <a:lumMod val="40000"/>
              <a:lumOff val="60000"/>
            </a:schemeClr>
          </a:solidFill>
          <a:ln w="9525">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4"/>
          <p:cNvSpPr txBox="1">
            <a:spLocks noChangeArrowheads="1"/>
          </p:cNvSpPr>
          <p:nvPr/>
        </p:nvSpPr>
        <p:spPr bwMode="auto">
          <a:xfrm>
            <a:off x="1965325" y="417513"/>
            <a:ext cx="6721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Thus, the total work , W, in going from the unstretched length to a final length </a:t>
            </a:r>
            <a:r>
              <a:rPr lang="en-US" dirty="0" err="1"/>
              <a:t>x</a:t>
            </a:r>
            <a:r>
              <a:rPr lang="en-US" baseline="-25000" dirty="0" err="1"/>
              <a:t>f</a:t>
            </a:r>
            <a:r>
              <a:rPr lang="en-US" dirty="0"/>
              <a:t>  is</a:t>
            </a:r>
          </a:p>
        </p:txBody>
      </p:sp>
      <p:graphicFrame>
        <p:nvGraphicFramePr>
          <p:cNvPr id="1026" name="Object 5"/>
          <p:cNvGraphicFramePr>
            <a:graphicFrameLocks noChangeAspect="1"/>
          </p:cNvGraphicFramePr>
          <p:nvPr/>
        </p:nvGraphicFramePr>
        <p:xfrm>
          <a:off x="3124200" y="1295400"/>
          <a:ext cx="1268413" cy="1371600"/>
        </p:xfrm>
        <a:graphic>
          <a:graphicData uri="http://schemas.openxmlformats.org/presentationml/2006/ole">
            <mc:AlternateContent xmlns:mc="http://schemas.openxmlformats.org/markup-compatibility/2006">
              <mc:Choice xmlns:v="urn:schemas-microsoft-com:vml" Requires="v">
                <p:oleObj name="Equation" r:id="rId3" imgW="774360" imgH="838080" progId="Equation.DSMT4">
                  <p:embed/>
                </p:oleObj>
              </mc:Choice>
              <mc:Fallback>
                <p:oleObj name="Equation" r:id="rId3" imgW="774360" imgH="83808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295400"/>
                        <a:ext cx="1268413"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8" name="Text Box 6"/>
          <p:cNvSpPr txBox="1">
            <a:spLocks noChangeArrowheads="1"/>
          </p:cNvSpPr>
          <p:nvPr/>
        </p:nvSpPr>
        <p:spPr bwMode="auto">
          <a:xfrm>
            <a:off x="1584325" y="2779713"/>
            <a:ext cx="6721475" cy="338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The quantity on the right side of this equation is just the total strain energy or potential, V, of the spring, so we have</a:t>
            </a:r>
          </a:p>
          <a:p>
            <a:pPr eaLnBrk="1" hangingPunct="1"/>
            <a:endParaRPr lang="en-US" dirty="0"/>
          </a:p>
          <a:p>
            <a:pPr eaLnBrk="1" hangingPunct="1"/>
            <a:r>
              <a:rPr lang="en-US" dirty="0"/>
              <a:t>		W = V</a:t>
            </a:r>
          </a:p>
          <a:p>
            <a:pPr eaLnBrk="1" hangingPunct="1"/>
            <a:endParaRPr lang="en-US" dirty="0"/>
          </a:p>
          <a:p>
            <a:pPr eaLnBrk="1" hangingPunct="1"/>
            <a:r>
              <a:rPr lang="en-US" dirty="0"/>
              <a:t>(total work done by the force on the spring is equal to the strain energy of the spring)</a:t>
            </a:r>
          </a:p>
          <a:p>
            <a:pPr eaLnBrk="1" hangingPunct="1"/>
            <a:endParaRPr lang="en-US" dirty="0"/>
          </a:p>
          <a:p>
            <a:pPr eaLnBrk="1" hangingPunct="1"/>
            <a:r>
              <a:rPr lang="en-US" dirty="0"/>
              <a:t>By differentiating this relationship, we also have</a:t>
            </a:r>
          </a:p>
          <a:p>
            <a:pPr eaLnBrk="1" hangingPunct="1"/>
            <a:endParaRPr lang="en-US" dirty="0"/>
          </a:p>
          <a:p>
            <a:pPr eaLnBrk="1" hangingPunct="1"/>
            <a:r>
              <a:rPr lang="en-US" dirty="0"/>
              <a:t>		</a:t>
            </a:r>
            <a:r>
              <a:rPr lang="en-US" dirty="0" err="1"/>
              <a:t>dW</a:t>
            </a:r>
            <a:r>
              <a:rPr lang="en-US" dirty="0"/>
              <a:t> = </a:t>
            </a:r>
            <a:r>
              <a:rPr lang="en-US" dirty="0" err="1"/>
              <a:t>dV</a:t>
            </a:r>
            <a:endParaRPr lang="en-US" dirty="0"/>
          </a:p>
          <a:p>
            <a:pPr eaLnBrk="1" hangingPunct="1"/>
            <a:r>
              <a:rPr lang="en-US" dirty="0"/>
              <a:t>                          ( </a:t>
            </a:r>
            <a:r>
              <a:rPr lang="en-US" dirty="0" err="1"/>
              <a:t>Fdx</a:t>
            </a:r>
            <a:r>
              <a:rPr lang="en-US" dirty="0"/>
              <a:t> = </a:t>
            </a:r>
            <a:r>
              <a:rPr lang="en-US" dirty="0" err="1"/>
              <a:t>kx</a:t>
            </a:r>
            <a:r>
              <a:rPr lang="en-US" dirty="0"/>
              <a:t> dx)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304800" y="609600"/>
            <a:ext cx="86868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If we choose small virtual displacements that allow deformations of the body to </a:t>
            </a:r>
          </a:p>
          <a:p>
            <a:pPr eaLnBrk="1" hangingPunct="1"/>
            <a:r>
              <a:rPr lang="en-US"/>
              <a:t>occur, then the virtual work done by the forces and couples acting on the body will not be zero but will be equal to the virtual change in the strain energy of the body, i.e. </a:t>
            </a:r>
          </a:p>
        </p:txBody>
      </p:sp>
      <p:sp>
        <p:nvSpPr>
          <p:cNvPr id="19459" name="Text Box 5"/>
          <p:cNvSpPr txBox="1">
            <a:spLocks noChangeArrowheads="1"/>
          </p:cNvSpPr>
          <p:nvPr/>
        </p:nvSpPr>
        <p:spPr bwMode="auto">
          <a:xfrm>
            <a:off x="3108325" y="1865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19460" name="Text Box 6"/>
          <p:cNvSpPr txBox="1">
            <a:spLocks noChangeArrowheads="1"/>
          </p:cNvSpPr>
          <p:nvPr/>
        </p:nvSpPr>
        <p:spPr bwMode="auto">
          <a:xfrm>
            <a:off x="3410618" y="1761969"/>
            <a:ext cx="1047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err="1">
                <a:latin typeface="Symbol" pitchFamily="18" charset="2"/>
              </a:rPr>
              <a:t>d</a:t>
            </a:r>
            <a:r>
              <a:rPr lang="en-US" dirty="0" err="1"/>
              <a:t>W</a:t>
            </a:r>
            <a:r>
              <a:rPr lang="en-US" dirty="0"/>
              <a:t> = </a:t>
            </a:r>
            <a:r>
              <a:rPr lang="en-US" dirty="0" err="1">
                <a:latin typeface="Symbol" pitchFamily="18" charset="2"/>
              </a:rPr>
              <a:t>d</a:t>
            </a:r>
            <a:r>
              <a:rPr lang="en-US" dirty="0" err="1"/>
              <a:t>V</a:t>
            </a:r>
            <a:endParaRPr lang="en-US" dirty="0"/>
          </a:p>
        </p:txBody>
      </p:sp>
      <p:sp>
        <p:nvSpPr>
          <p:cNvPr id="19461" name="Text Box 7"/>
          <p:cNvSpPr txBox="1">
            <a:spLocks noChangeArrowheads="1"/>
          </p:cNvSpPr>
          <p:nvPr/>
        </p:nvSpPr>
        <p:spPr bwMode="auto">
          <a:xfrm>
            <a:off x="593725" y="2322513"/>
            <a:ext cx="8169275"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As in the case of rigid bodies, for deformable bodies we can show that if we satisfy the above relationship for "all" possible small virtual displacements, then equilibrium of the deformable  body will be satisfied, or in other words:</a:t>
            </a:r>
          </a:p>
          <a:p>
            <a:pPr eaLnBrk="1" hangingPunct="1"/>
            <a:endParaRPr lang="en-US" dirty="0"/>
          </a:p>
          <a:p>
            <a:pPr eaLnBrk="1" hangingPunct="1"/>
            <a:r>
              <a:rPr lang="en-US" dirty="0"/>
              <a:t>			</a:t>
            </a:r>
            <a:r>
              <a:rPr lang="en-US" dirty="0" err="1">
                <a:latin typeface="Symbol" pitchFamily="18" charset="2"/>
              </a:rPr>
              <a:t>d</a:t>
            </a:r>
            <a:r>
              <a:rPr lang="en-US" dirty="0" err="1"/>
              <a:t>W</a:t>
            </a:r>
            <a:r>
              <a:rPr lang="en-US" dirty="0"/>
              <a:t> = </a:t>
            </a:r>
            <a:r>
              <a:rPr lang="en-US" dirty="0" err="1">
                <a:latin typeface="Symbol" pitchFamily="18" charset="2"/>
              </a:rPr>
              <a:t>d</a:t>
            </a:r>
            <a:r>
              <a:rPr lang="en-US" dirty="0" err="1"/>
              <a:t>V</a:t>
            </a:r>
            <a:r>
              <a:rPr lang="en-US" dirty="0"/>
              <a:t>                         equilibrium</a:t>
            </a:r>
          </a:p>
        </p:txBody>
      </p:sp>
      <p:sp>
        <p:nvSpPr>
          <p:cNvPr id="19462" name="AutoShape 8"/>
          <p:cNvSpPr>
            <a:spLocks noChangeArrowheads="1"/>
          </p:cNvSpPr>
          <p:nvPr/>
        </p:nvSpPr>
        <p:spPr bwMode="auto">
          <a:xfrm>
            <a:off x="4724400" y="3505200"/>
            <a:ext cx="457200" cy="228600"/>
          </a:xfrm>
          <a:prstGeom prst="rightArrow">
            <a:avLst>
              <a:gd name="adj1" fmla="val 50000"/>
              <a:gd name="adj2" fmla="val 50000"/>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9463" name="Rectangle 9"/>
          <p:cNvSpPr>
            <a:spLocks noChangeArrowheads="1"/>
          </p:cNvSpPr>
          <p:nvPr/>
        </p:nvSpPr>
        <p:spPr bwMode="auto">
          <a:xfrm>
            <a:off x="685800" y="3276600"/>
            <a:ext cx="7543800" cy="711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64" name="Text Box 10"/>
          <p:cNvSpPr txBox="1">
            <a:spLocks noChangeArrowheads="1"/>
          </p:cNvSpPr>
          <p:nvPr/>
        </p:nvSpPr>
        <p:spPr bwMode="auto">
          <a:xfrm>
            <a:off x="1981200" y="4081461"/>
            <a:ext cx="495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Principle of Virtual Work for Deformable Bodies</a:t>
            </a:r>
          </a:p>
        </p:txBody>
      </p:sp>
      <p:sp>
        <p:nvSpPr>
          <p:cNvPr id="19465" name="Text Box 11"/>
          <p:cNvSpPr txBox="1">
            <a:spLocks noChangeArrowheads="1"/>
          </p:cNvSpPr>
          <p:nvPr/>
        </p:nvSpPr>
        <p:spPr bwMode="auto">
          <a:xfrm>
            <a:off x="862012" y="4549772"/>
            <a:ext cx="74199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The reason this is important is that we can use this principle to solve both statically determinate and indeterminate problems. Note that if equilibrium is satisfied, we also have the principle of virtual work satisfied here, as found for rigid bodies: </a:t>
            </a:r>
          </a:p>
        </p:txBody>
      </p:sp>
      <p:graphicFrame>
        <p:nvGraphicFramePr>
          <p:cNvPr id="3" name="Object 2">
            <a:extLst>
              <a:ext uri="{FF2B5EF4-FFF2-40B4-BE49-F238E27FC236}">
                <a16:creationId xmlns:a16="http://schemas.microsoft.com/office/drawing/2014/main" id="{B1B540CB-FDCA-4C9D-BAFA-BD377C4A0361}"/>
              </a:ext>
            </a:extLst>
          </p:cNvPr>
          <p:cNvGraphicFramePr>
            <a:graphicFrameLocks noChangeAspect="1"/>
          </p:cNvGraphicFramePr>
          <p:nvPr>
            <p:extLst>
              <p:ext uri="{D42A27DB-BD31-4B8C-83A1-F6EECF244321}">
                <p14:modId xmlns:p14="http://schemas.microsoft.com/office/powerpoint/2010/main" val="3091226658"/>
              </p:ext>
            </p:extLst>
          </p:nvPr>
        </p:nvGraphicFramePr>
        <p:xfrm>
          <a:off x="4711700" y="3987800"/>
          <a:ext cx="914400" cy="198438"/>
        </p:xfrm>
        <a:graphic>
          <a:graphicData uri="http://schemas.openxmlformats.org/presentationml/2006/ole">
            <mc:AlternateContent xmlns:mc="http://schemas.openxmlformats.org/markup-compatibility/2006">
              <mc:Choice xmlns:v="urn:schemas-microsoft-com:vml" Requires="v">
                <p:oleObj name="Equation" r:id="rId3" imgW="914400" imgH="198720" progId="Equation.DSMT4">
                  <p:embed/>
                </p:oleObj>
              </mc:Choice>
              <mc:Fallback>
                <p:oleObj name="Equation" r:id="rId3" imgW="914400" imgH="198720" progId="Equation.DSMT4">
                  <p:embed/>
                  <p:pic>
                    <p:nvPicPr>
                      <p:cNvPr id="0" name=""/>
                      <p:cNvPicPr/>
                      <p:nvPr/>
                    </p:nvPicPr>
                    <p:blipFill>
                      <a:blip r:embed="rId4"/>
                      <a:stretch>
                        <a:fillRect/>
                      </a:stretch>
                    </p:blipFill>
                    <p:spPr>
                      <a:xfrm>
                        <a:off x="4711700" y="3987800"/>
                        <a:ext cx="914400" cy="198438"/>
                      </a:xfrm>
                      <a:prstGeom prst="rect">
                        <a:avLst/>
                      </a:prstGeom>
                    </p:spPr>
                  </p:pic>
                </p:oleObj>
              </mc:Fallback>
            </mc:AlternateContent>
          </a:graphicData>
        </a:graphic>
      </p:graphicFrame>
      <p:sp>
        <p:nvSpPr>
          <p:cNvPr id="2" name="Rectangle 1">
            <a:extLst>
              <a:ext uri="{FF2B5EF4-FFF2-40B4-BE49-F238E27FC236}">
                <a16:creationId xmlns:a16="http://schemas.microsoft.com/office/drawing/2014/main" id="{46F7D2FC-FC45-3DC1-420B-577A0D00DFAE}"/>
              </a:ext>
            </a:extLst>
          </p:cNvPr>
          <p:cNvSpPr/>
          <p:nvPr/>
        </p:nvSpPr>
        <p:spPr>
          <a:xfrm>
            <a:off x="666750" y="5926051"/>
            <a:ext cx="7519988" cy="64469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0B0791B-CD95-1D26-305C-627D88F18F8E}"/>
              </a:ext>
            </a:extLst>
          </p:cNvPr>
          <p:cNvSpPr txBox="1"/>
          <p:nvPr/>
        </p:nvSpPr>
        <p:spPr>
          <a:xfrm>
            <a:off x="2286000" y="6063734"/>
            <a:ext cx="1300356" cy="369332"/>
          </a:xfrm>
          <a:prstGeom prst="rect">
            <a:avLst/>
          </a:prstGeom>
          <a:noFill/>
        </p:spPr>
        <p:txBody>
          <a:bodyPr wrap="none" rtlCol="0">
            <a:spAutoFit/>
          </a:bodyPr>
          <a:lstStyle/>
          <a:p>
            <a:r>
              <a:rPr lang="en-US" dirty="0"/>
              <a:t>equilibrium</a:t>
            </a:r>
          </a:p>
        </p:txBody>
      </p:sp>
      <p:sp>
        <p:nvSpPr>
          <p:cNvPr id="5" name="AutoShape 8">
            <a:extLst>
              <a:ext uri="{FF2B5EF4-FFF2-40B4-BE49-F238E27FC236}">
                <a16:creationId xmlns:a16="http://schemas.microsoft.com/office/drawing/2014/main" id="{8BEEE4F8-3561-687C-3ECA-4A298866D09D}"/>
              </a:ext>
            </a:extLst>
          </p:cNvPr>
          <p:cNvSpPr>
            <a:spLocks noChangeArrowheads="1"/>
          </p:cNvSpPr>
          <p:nvPr/>
        </p:nvSpPr>
        <p:spPr bwMode="auto">
          <a:xfrm>
            <a:off x="4343399" y="6124489"/>
            <a:ext cx="457200" cy="228600"/>
          </a:xfrm>
          <a:prstGeom prst="rightArrow">
            <a:avLst>
              <a:gd name="adj1" fmla="val 50000"/>
              <a:gd name="adj2" fmla="val 50000"/>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a:extLst>
              <a:ext uri="{FF2B5EF4-FFF2-40B4-BE49-F238E27FC236}">
                <a16:creationId xmlns:a16="http://schemas.microsoft.com/office/drawing/2014/main" id="{8684E6DA-3A24-6286-783F-3587A76F4CA2}"/>
              </a:ext>
            </a:extLst>
          </p:cNvPr>
          <p:cNvSpPr txBox="1"/>
          <p:nvPr/>
        </p:nvSpPr>
        <p:spPr>
          <a:xfrm>
            <a:off x="5721350" y="6054123"/>
            <a:ext cx="1219200" cy="369332"/>
          </a:xfrm>
          <a:prstGeom prst="rect">
            <a:avLst/>
          </a:prstGeom>
          <a:noFill/>
        </p:spPr>
        <p:txBody>
          <a:bodyPr wrap="square" rtlCol="0">
            <a:spAutoFit/>
          </a:bodyPr>
          <a:lstStyle/>
          <a:p>
            <a:r>
              <a:rPr lang="en-US" dirty="0" err="1">
                <a:latin typeface="Symbol" panose="05050102010706020507" pitchFamily="18" charset="2"/>
              </a:rPr>
              <a:t>d</a:t>
            </a:r>
            <a:r>
              <a:rPr lang="en-US" dirty="0" err="1"/>
              <a:t>W</a:t>
            </a:r>
            <a:r>
              <a:rPr lang="en-US" dirty="0"/>
              <a:t> = </a:t>
            </a:r>
            <a:r>
              <a:rPr lang="en-US" dirty="0" err="1">
                <a:latin typeface="Symbol" panose="05050102010706020507" pitchFamily="18" charset="2"/>
              </a:rPr>
              <a:t>d</a:t>
            </a:r>
            <a:r>
              <a:rPr lang="en-US" dirty="0" err="1"/>
              <a:t>V</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Freeform 4"/>
          <p:cNvSpPr>
            <a:spLocks/>
          </p:cNvSpPr>
          <p:nvPr/>
        </p:nvSpPr>
        <p:spPr bwMode="auto">
          <a:xfrm>
            <a:off x="1009650" y="619125"/>
            <a:ext cx="2162175" cy="84138"/>
          </a:xfrm>
          <a:custGeom>
            <a:avLst/>
            <a:gdLst>
              <a:gd name="T0" fmla="*/ 0 w 1362"/>
              <a:gd name="T1" fmla="*/ 0 h 53"/>
              <a:gd name="T2" fmla="*/ 298 w 1362"/>
              <a:gd name="T3" fmla="*/ 27 h 53"/>
              <a:gd name="T4" fmla="*/ 718 w 1362"/>
              <a:gd name="T5" fmla="*/ 47 h 53"/>
              <a:gd name="T6" fmla="*/ 1335 w 1362"/>
              <a:gd name="T7" fmla="*/ 20 h 53"/>
              <a:gd name="T8" fmla="*/ 1362 w 1362"/>
              <a:gd name="T9" fmla="*/ 0 h 53"/>
            </a:gdLst>
            <a:ahLst/>
            <a:cxnLst>
              <a:cxn ang="0">
                <a:pos x="T0" y="T1"/>
              </a:cxn>
              <a:cxn ang="0">
                <a:pos x="T2" y="T3"/>
              </a:cxn>
              <a:cxn ang="0">
                <a:pos x="T4" y="T5"/>
              </a:cxn>
              <a:cxn ang="0">
                <a:pos x="T6" y="T7"/>
              </a:cxn>
              <a:cxn ang="0">
                <a:pos x="T8" y="T9"/>
              </a:cxn>
            </a:cxnLst>
            <a:rect l="0" t="0" r="r" b="b"/>
            <a:pathLst>
              <a:path w="1362" h="53">
                <a:moveTo>
                  <a:pt x="0" y="0"/>
                </a:moveTo>
                <a:cubicBezTo>
                  <a:pt x="104" y="15"/>
                  <a:pt x="183" y="23"/>
                  <a:pt x="298" y="27"/>
                </a:cubicBezTo>
                <a:cubicBezTo>
                  <a:pt x="426" y="53"/>
                  <a:pt x="597" y="44"/>
                  <a:pt x="718" y="47"/>
                </a:cubicBezTo>
                <a:cubicBezTo>
                  <a:pt x="952" y="43"/>
                  <a:pt x="1114" y="28"/>
                  <a:pt x="1335" y="20"/>
                </a:cubicBezTo>
                <a:cubicBezTo>
                  <a:pt x="1358" y="4"/>
                  <a:pt x="1349" y="11"/>
                  <a:pt x="1362" y="0"/>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1" name="Line 5"/>
          <p:cNvSpPr>
            <a:spLocks noChangeShapeType="1"/>
          </p:cNvSpPr>
          <p:nvPr/>
        </p:nvSpPr>
        <p:spPr bwMode="auto">
          <a:xfrm>
            <a:off x="990600" y="4572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2" name="Line 6"/>
          <p:cNvSpPr>
            <a:spLocks noChangeShapeType="1"/>
          </p:cNvSpPr>
          <p:nvPr/>
        </p:nvSpPr>
        <p:spPr bwMode="auto">
          <a:xfrm>
            <a:off x="990600" y="6096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3" name="Oval 7"/>
          <p:cNvSpPr>
            <a:spLocks noChangeArrowheads="1"/>
          </p:cNvSpPr>
          <p:nvPr/>
        </p:nvSpPr>
        <p:spPr bwMode="auto">
          <a:xfrm>
            <a:off x="1752600" y="45720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4" name="Rectangle 8"/>
          <p:cNvSpPr>
            <a:spLocks noChangeArrowheads="1"/>
          </p:cNvSpPr>
          <p:nvPr/>
        </p:nvSpPr>
        <p:spPr bwMode="auto">
          <a:xfrm rot="-1845764">
            <a:off x="468313" y="1717675"/>
            <a:ext cx="3027362" cy="777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5" name="AutoShape 9"/>
          <p:cNvSpPr>
            <a:spLocks noChangeArrowheads="1"/>
          </p:cNvSpPr>
          <p:nvPr/>
        </p:nvSpPr>
        <p:spPr bwMode="auto">
          <a:xfrm>
            <a:off x="566738" y="2525713"/>
            <a:ext cx="228600" cy="228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6" name="Oval 10"/>
          <p:cNvSpPr>
            <a:spLocks noChangeArrowheads="1"/>
          </p:cNvSpPr>
          <p:nvPr/>
        </p:nvSpPr>
        <p:spPr bwMode="auto">
          <a:xfrm>
            <a:off x="642938" y="252571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7" name="Line 11"/>
          <p:cNvSpPr>
            <a:spLocks noChangeShapeType="1"/>
          </p:cNvSpPr>
          <p:nvPr/>
        </p:nvSpPr>
        <p:spPr bwMode="auto">
          <a:xfrm>
            <a:off x="381000" y="276383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9" name="Text Box 13"/>
          <p:cNvSpPr txBox="1">
            <a:spLocks noChangeArrowheads="1"/>
          </p:cNvSpPr>
          <p:nvPr/>
        </p:nvSpPr>
        <p:spPr bwMode="auto">
          <a:xfrm>
            <a:off x="1088018" y="2217023"/>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latin typeface="Symbol" pitchFamily="18" charset="2"/>
              </a:rPr>
              <a:t>q</a:t>
            </a:r>
          </a:p>
        </p:txBody>
      </p:sp>
      <p:sp>
        <p:nvSpPr>
          <p:cNvPr id="34830" name="Freeform 7"/>
          <p:cNvSpPr>
            <a:spLocks/>
          </p:cNvSpPr>
          <p:nvPr/>
        </p:nvSpPr>
        <p:spPr bwMode="auto">
          <a:xfrm rot="5400000">
            <a:off x="1237456" y="1124744"/>
            <a:ext cx="1204913" cy="174625"/>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en-US"/>
          </a:p>
        </p:txBody>
      </p:sp>
      <p:sp>
        <p:nvSpPr>
          <p:cNvPr id="34831" name="Text Box 15"/>
          <p:cNvSpPr txBox="1">
            <a:spLocks noChangeArrowheads="1"/>
          </p:cNvSpPr>
          <p:nvPr/>
        </p:nvSpPr>
        <p:spPr bwMode="auto">
          <a:xfrm>
            <a:off x="288925" y="950913"/>
            <a:ext cx="1244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k=100 lb/ft</a:t>
            </a:r>
          </a:p>
        </p:txBody>
      </p:sp>
      <p:sp>
        <p:nvSpPr>
          <p:cNvPr id="34832" name="Line 16"/>
          <p:cNvSpPr>
            <a:spLocks noChangeShapeType="1"/>
          </p:cNvSpPr>
          <p:nvPr/>
        </p:nvSpPr>
        <p:spPr bwMode="auto">
          <a:xfrm>
            <a:off x="3276600" y="9906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3" name="Rectangle 17"/>
          <p:cNvSpPr>
            <a:spLocks noChangeArrowheads="1"/>
          </p:cNvSpPr>
          <p:nvPr/>
        </p:nvSpPr>
        <p:spPr bwMode="auto">
          <a:xfrm>
            <a:off x="2971800" y="1524000"/>
            <a:ext cx="6858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4" name="Text Box 18"/>
          <p:cNvSpPr txBox="1">
            <a:spLocks noChangeArrowheads="1"/>
          </p:cNvSpPr>
          <p:nvPr/>
        </p:nvSpPr>
        <p:spPr bwMode="auto">
          <a:xfrm>
            <a:off x="2955925" y="201771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34835" name="Oval 19"/>
          <p:cNvSpPr>
            <a:spLocks noChangeArrowheads="1"/>
          </p:cNvSpPr>
          <p:nvPr/>
        </p:nvSpPr>
        <p:spPr bwMode="auto">
          <a:xfrm>
            <a:off x="1816100" y="17907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6" name="Line 20"/>
          <p:cNvSpPr>
            <a:spLocks noChangeShapeType="1"/>
          </p:cNvSpPr>
          <p:nvPr/>
        </p:nvSpPr>
        <p:spPr bwMode="auto">
          <a:xfrm flipH="1" flipV="1">
            <a:off x="514350" y="2298700"/>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7" name="Line 21"/>
          <p:cNvSpPr>
            <a:spLocks noChangeShapeType="1"/>
          </p:cNvSpPr>
          <p:nvPr/>
        </p:nvSpPr>
        <p:spPr bwMode="auto">
          <a:xfrm flipH="1" flipV="1">
            <a:off x="1676400" y="1600200"/>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8" name="Line 22"/>
          <p:cNvSpPr>
            <a:spLocks noChangeShapeType="1"/>
          </p:cNvSpPr>
          <p:nvPr/>
        </p:nvSpPr>
        <p:spPr bwMode="auto">
          <a:xfrm flipH="1" flipV="1">
            <a:off x="3124200" y="762000"/>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9" name="Text Box 23"/>
          <p:cNvSpPr txBox="1">
            <a:spLocks noChangeArrowheads="1"/>
          </p:cNvSpPr>
          <p:nvPr/>
        </p:nvSpPr>
        <p:spPr bwMode="auto">
          <a:xfrm>
            <a:off x="998538" y="1702758"/>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4 ft</a:t>
            </a:r>
          </a:p>
        </p:txBody>
      </p:sp>
      <p:sp>
        <p:nvSpPr>
          <p:cNvPr id="34840" name="Text Box 24"/>
          <p:cNvSpPr txBox="1">
            <a:spLocks noChangeArrowheads="1"/>
          </p:cNvSpPr>
          <p:nvPr/>
        </p:nvSpPr>
        <p:spPr bwMode="auto">
          <a:xfrm>
            <a:off x="2297894" y="950913"/>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4 ft</a:t>
            </a:r>
          </a:p>
        </p:txBody>
      </p:sp>
      <p:sp>
        <p:nvSpPr>
          <p:cNvPr id="34841" name="Text Box 25"/>
          <p:cNvSpPr txBox="1">
            <a:spLocks noChangeArrowheads="1"/>
          </p:cNvSpPr>
          <p:nvPr/>
        </p:nvSpPr>
        <p:spPr bwMode="auto">
          <a:xfrm>
            <a:off x="228600" y="23622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34842" name="Text Box 26"/>
          <p:cNvSpPr txBox="1">
            <a:spLocks noChangeArrowheads="1"/>
          </p:cNvSpPr>
          <p:nvPr/>
        </p:nvSpPr>
        <p:spPr bwMode="auto">
          <a:xfrm>
            <a:off x="3260725" y="6461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34843" name="Freeform 27"/>
          <p:cNvSpPr>
            <a:spLocks/>
          </p:cNvSpPr>
          <p:nvPr/>
        </p:nvSpPr>
        <p:spPr bwMode="auto">
          <a:xfrm>
            <a:off x="998538" y="317500"/>
            <a:ext cx="2227262" cy="139700"/>
          </a:xfrm>
          <a:custGeom>
            <a:avLst/>
            <a:gdLst>
              <a:gd name="T0" fmla="*/ 0 w 1403"/>
              <a:gd name="T1" fmla="*/ 88 h 88"/>
              <a:gd name="T2" fmla="*/ 129 w 1403"/>
              <a:gd name="T3" fmla="*/ 27 h 88"/>
              <a:gd name="T4" fmla="*/ 881 w 1403"/>
              <a:gd name="T5" fmla="*/ 0 h 88"/>
              <a:gd name="T6" fmla="*/ 1145 w 1403"/>
              <a:gd name="T7" fmla="*/ 20 h 88"/>
              <a:gd name="T8" fmla="*/ 1369 w 1403"/>
              <a:gd name="T9" fmla="*/ 41 h 88"/>
              <a:gd name="T10" fmla="*/ 1376 w 1403"/>
              <a:gd name="T11" fmla="*/ 61 h 88"/>
              <a:gd name="T12" fmla="*/ 1389 w 1403"/>
              <a:gd name="T13" fmla="*/ 81 h 88"/>
            </a:gdLst>
            <a:ahLst/>
            <a:cxnLst>
              <a:cxn ang="0">
                <a:pos x="T0" y="T1"/>
              </a:cxn>
              <a:cxn ang="0">
                <a:pos x="T2" y="T3"/>
              </a:cxn>
              <a:cxn ang="0">
                <a:pos x="T4" y="T5"/>
              </a:cxn>
              <a:cxn ang="0">
                <a:pos x="T6" y="T7"/>
              </a:cxn>
              <a:cxn ang="0">
                <a:pos x="T8" y="T9"/>
              </a:cxn>
              <a:cxn ang="0">
                <a:pos x="T10" y="T11"/>
              </a:cxn>
              <a:cxn ang="0">
                <a:pos x="T12" y="T13"/>
              </a:cxn>
            </a:cxnLst>
            <a:rect l="0" t="0" r="r" b="b"/>
            <a:pathLst>
              <a:path w="1403" h="88">
                <a:moveTo>
                  <a:pt x="0" y="88"/>
                </a:moveTo>
                <a:cubicBezTo>
                  <a:pt x="47" y="72"/>
                  <a:pt x="88" y="56"/>
                  <a:pt x="129" y="27"/>
                </a:cubicBezTo>
                <a:cubicBezTo>
                  <a:pt x="340" y="30"/>
                  <a:pt x="663" y="76"/>
                  <a:pt x="881" y="0"/>
                </a:cubicBezTo>
                <a:cubicBezTo>
                  <a:pt x="970" y="5"/>
                  <a:pt x="1056" y="14"/>
                  <a:pt x="1145" y="20"/>
                </a:cubicBezTo>
                <a:cubicBezTo>
                  <a:pt x="1219" y="35"/>
                  <a:pt x="1297" y="16"/>
                  <a:pt x="1369" y="41"/>
                </a:cubicBezTo>
                <a:cubicBezTo>
                  <a:pt x="1371" y="48"/>
                  <a:pt x="1371" y="56"/>
                  <a:pt x="1376" y="61"/>
                </a:cubicBezTo>
                <a:cubicBezTo>
                  <a:pt x="1395" y="80"/>
                  <a:pt x="1403" y="55"/>
                  <a:pt x="1389" y="81"/>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4" name="Freeform 28"/>
          <p:cNvSpPr>
            <a:spLocks/>
          </p:cNvSpPr>
          <p:nvPr/>
        </p:nvSpPr>
        <p:spPr bwMode="auto">
          <a:xfrm>
            <a:off x="404813" y="2779713"/>
            <a:ext cx="623887" cy="128587"/>
          </a:xfrm>
          <a:custGeom>
            <a:avLst/>
            <a:gdLst>
              <a:gd name="T0" fmla="*/ 0 w 393"/>
              <a:gd name="T1" fmla="*/ 0 h 61"/>
              <a:gd name="T2" fmla="*/ 142 w 393"/>
              <a:gd name="T3" fmla="*/ 41 h 61"/>
              <a:gd name="T4" fmla="*/ 319 w 393"/>
              <a:gd name="T5" fmla="*/ 48 h 61"/>
              <a:gd name="T6" fmla="*/ 393 w 393"/>
              <a:gd name="T7" fmla="*/ 0 h 61"/>
            </a:gdLst>
            <a:ahLst/>
            <a:cxnLst>
              <a:cxn ang="0">
                <a:pos x="T0" y="T1"/>
              </a:cxn>
              <a:cxn ang="0">
                <a:pos x="T2" y="T3"/>
              </a:cxn>
              <a:cxn ang="0">
                <a:pos x="T4" y="T5"/>
              </a:cxn>
              <a:cxn ang="0">
                <a:pos x="T6" y="T7"/>
              </a:cxn>
            </a:cxnLst>
            <a:rect l="0" t="0" r="r" b="b"/>
            <a:pathLst>
              <a:path w="393" h="61">
                <a:moveTo>
                  <a:pt x="0" y="0"/>
                </a:moveTo>
                <a:cubicBezTo>
                  <a:pt x="48" y="17"/>
                  <a:pt x="92" y="34"/>
                  <a:pt x="142" y="41"/>
                </a:cubicBezTo>
                <a:cubicBezTo>
                  <a:pt x="201" y="61"/>
                  <a:pt x="258" y="52"/>
                  <a:pt x="319" y="48"/>
                </a:cubicBezTo>
                <a:cubicBezTo>
                  <a:pt x="350" y="40"/>
                  <a:pt x="378" y="30"/>
                  <a:pt x="393" y="0"/>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5" name="Text Box 29"/>
          <p:cNvSpPr txBox="1">
            <a:spLocks noChangeArrowheads="1"/>
          </p:cNvSpPr>
          <p:nvPr/>
        </p:nvSpPr>
        <p:spPr bwMode="auto">
          <a:xfrm>
            <a:off x="191727" y="2878403"/>
            <a:ext cx="5335587"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Consider now this problem by including the spring in the system directly. Then </a:t>
            </a:r>
            <a:r>
              <a:rPr lang="en-US" dirty="0" err="1">
                <a:latin typeface="Symbol" pitchFamily="18" charset="2"/>
              </a:rPr>
              <a:t>d</a:t>
            </a:r>
            <a:r>
              <a:rPr lang="en-US" dirty="0" err="1"/>
              <a:t>W</a:t>
            </a:r>
            <a:r>
              <a:rPr lang="en-US" dirty="0"/>
              <a:t> = </a:t>
            </a:r>
            <a:r>
              <a:rPr lang="en-US" dirty="0" err="1">
                <a:latin typeface="Symbol" pitchFamily="18" charset="2"/>
              </a:rPr>
              <a:t>d</a:t>
            </a:r>
            <a:r>
              <a:rPr lang="en-US" dirty="0" err="1"/>
              <a:t>V</a:t>
            </a:r>
            <a:r>
              <a:rPr lang="en-US" dirty="0"/>
              <a:t> is valid for the entire system. (compare to the rigid body solution)</a:t>
            </a:r>
          </a:p>
        </p:txBody>
      </p:sp>
      <p:sp>
        <p:nvSpPr>
          <p:cNvPr id="34846" name="Rectangle 30"/>
          <p:cNvSpPr>
            <a:spLocks noChangeArrowheads="1"/>
          </p:cNvSpPr>
          <p:nvPr/>
        </p:nvSpPr>
        <p:spPr bwMode="auto">
          <a:xfrm rot="19754236">
            <a:off x="1157124" y="5849937"/>
            <a:ext cx="3027362" cy="777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47" name="Line 31"/>
          <p:cNvSpPr>
            <a:spLocks noChangeShapeType="1"/>
          </p:cNvSpPr>
          <p:nvPr/>
        </p:nvSpPr>
        <p:spPr bwMode="auto">
          <a:xfrm>
            <a:off x="1908011" y="6646862"/>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8" name="Text Box 32"/>
          <p:cNvSpPr txBox="1">
            <a:spLocks noChangeArrowheads="1"/>
          </p:cNvSpPr>
          <p:nvPr/>
        </p:nvSpPr>
        <p:spPr bwMode="auto">
          <a:xfrm>
            <a:off x="1908011" y="6254749"/>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q</a:t>
            </a:r>
          </a:p>
        </p:txBody>
      </p:sp>
      <p:sp>
        <p:nvSpPr>
          <p:cNvPr id="34849" name="Oval 33"/>
          <p:cNvSpPr>
            <a:spLocks noChangeArrowheads="1"/>
          </p:cNvSpPr>
          <p:nvPr/>
        </p:nvSpPr>
        <p:spPr bwMode="auto">
          <a:xfrm>
            <a:off x="2504911" y="5922962"/>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50" name="Line 34"/>
          <p:cNvSpPr>
            <a:spLocks noChangeShapeType="1"/>
          </p:cNvSpPr>
          <p:nvPr/>
        </p:nvSpPr>
        <p:spPr bwMode="auto">
          <a:xfrm flipH="1" flipV="1">
            <a:off x="1203161" y="6430962"/>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1" name="Line 35"/>
          <p:cNvSpPr>
            <a:spLocks noChangeShapeType="1"/>
          </p:cNvSpPr>
          <p:nvPr/>
        </p:nvSpPr>
        <p:spPr bwMode="auto">
          <a:xfrm flipH="1" flipV="1">
            <a:off x="2365211" y="5732462"/>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2" name="Line 36"/>
          <p:cNvSpPr>
            <a:spLocks noChangeShapeType="1"/>
          </p:cNvSpPr>
          <p:nvPr/>
        </p:nvSpPr>
        <p:spPr bwMode="auto">
          <a:xfrm flipH="1" flipV="1">
            <a:off x="3813011" y="4894262"/>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3" name="Text Box 37"/>
          <p:cNvSpPr txBox="1">
            <a:spLocks noChangeArrowheads="1"/>
          </p:cNvSpPr>
          <p:nvPr/>
        </p:nvSpPr>
        <p:spPr bwMode="auto">
          <a:xfrm>
            <a:off x="1684576" y="5774321"/>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4 ft</a:t>
            </a:r>
          </a:p>
        </p:txBody>
      </p:sp>
      <p:sp>
        <p:nvSpPr>
          <p:cNvPr id="34854" name="Text Box 38"/>
          <p:cNvSpPr txBox="1">
            <a:spLocks noChangeArrowheads="1"/>
          </p:cNvSpPr>
          <p:nvPr/>
        </p:nvSpPr>
        <p:spPr bwMode="auto">
          <a:xfrm>
            <a:off x="3033596" y="5009357"/>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4 ft</a:t>
            </a:r>
          </a:p>
        </p:txBody>
      </p:sp>
      <p:sp>
        <p:nvSpPr>
          <p:cNvPr id="34855" name="Text Box 39"/>
          <p:cNvSpPr txBox="1">
            <a:spLocks noChangeArrowheads="1"/>
          </p:cNvSpPr>
          <p:nvPr/>
        </p:nvSpPr>
        <p:spPr bwMode="auto">
          <a:xfrm>
            <a:off x="1391280" y="6210680"/>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x</a:t>
            </a:r>
            <a:endParaRPr lang="en-US"/>
          </a:p>
        </p:txBody>
      </p:sp>
      <p:sp>
        <p:nvSpPr>
          <p:cNvPr id="34856" name="Text Box 40"/>
          <p:cNvSpPr txBox="1">
            <a:spLocks noChangeArrowheads="1"/>
          </p:cNvSpPr>
          <p:nvPr/>
        </p:nvSpPr>
        <p:spPr bwMode="auto">
          <a:xfrm>
            <a:off x="3949536" y="4778374"/>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34857" name="Line 41"/>
          <p:cNvSpPr>
            <a:spLocks noChangeShapeType="1"/>
          </p:cNvSpPr>
          <p:nvPr/>
        </p:nvSpPr>
        <p:spPr bwMode="auto">
          <a:xfrm flipV="1">
            <a:off x="2501736" y="4092574"/>
            <a:ext cx="4763" cy="517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8" name="Line 42"/>
          <p:cNvSpPr>
            <a:spLocks noChangeShapeType="1"/>
          </p:cNvSpPr>
          <p:nvPr/>
        </p:nvSpPr>
        <p:spPr bwMode="auto">
          <a:xfrm>
            <a:off x="2539836" y="6048374"/>
            <a:ext cx="0" cy="381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9" name="Text Box 43"/>
          <p:cNvSpPr txBox="1">
            <a:spLocks noChangeArrowheads="1"/>
          </p:cNvSpPr>
          <p:nvPr/>
        </p:nvSpPr>
        <p:spPr bwMode="auto">
          <a:xfrm>
            <a:off x="2577936" y="5997574"/>
            <a:ext cx="679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 lb</a:t>
            </a:r>
          </a:p>
        </p:txBody>
      </p:sp>
      <p:sp>
        <p:nvSpPr>
          <p:cNvPr id="34860" name="Line 44"/>
          <p:cNvSpPr>
            <a:spLocks noChangeShapeType="1"/>
          </p:cNvSpPr>
          <p:nvPr/>
        </p:nvSpPr>
        <p:spPr bwMode="auto">
          <a:xfrm>
            <a:off x="3965411" y="5122862"/>
            <a:ext cx="0" cy="609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1" name="Text Box 45"/>
          <p:cNvSpPr txBox="1">
            <a:spLocks noChangeArrowheads="1"/>
          </p:cNvSpPr>
          <p:nvPr/>
        </p:nvSpPr>
        <p:spPr bwMode="auto">
          <a:xfrm>
            <a:off x="3579706" y="5847757"/>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100 </a:t>
            </a:r>
            <a:r>
              <a:rPr lang="en-US" dirty="0" err="1"/>
              <a:t>lb</a:t>
            </a:r>
            <a:endParaRPr lang="en-US" dirty="0"/>
          </a:p>
        </p:txBody>
      </p:sp>
      <p:sp>
        <p:nvSpPr>
          <p:cNvPr id="34862" name="Text Box 46"/>
          <p:cNvSpPr txBox="1">
            <a:spLocks noChangeArrowheads="1"/>
          </p:cNvSpPr>
          <p:nvPr/>
        </p:nvSpPr>
        <p:spPr bwMode="auto">
          <a:xfrm>
            <a:off x="2044536" y="4168774"/>
            <a:ext cx="400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F</a:t>
            </a:r>
            <a:r>
              <a:rPr lang="en-US" baseline="-25000"/>
              <a:t>s</a:t>
            </a:r>
            <a:endParaRPr lang="en-US"/>
          </a:p>
        </p:txBody>
      </p:sp>
      <p:sp>
        <p:nvSpPr>
          <p:cNvPr id="34863" name="Line 47"/>
          <p:cNvSpPr>
            <a:spLocks noChangeShapeType="1"/>
          </p:cNvSpPr>
          <p:nvPr/>
        </p:nvSpPr>
        <p:spPr bwMode="auto">
          <a:xfrm>
            <a:off x="1374611" y="6646862"/>
            <a:ext cx="4572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4" name="Line 48"/>
          <p:cNvSpPr>
            <a:spLocks noChangeShapeType="1"/>
          </p:cNvSpPr>
          <p:nvPr/>
        </p:nvSpPr>
        <p:spPr bwMode="auto">
          <a:xfrm flipV="1">
            <a:off x="1374611" y="6037262"/>
            <a:ext cx="0" cy="6096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5" name="Text Box 49"/>
          <p:cNvSpPr txBox="1">
            <a:spLocks noChangeArrowheads="1"/>
          </p:cNvSpPr>
          <p:nvPr/>
        </p:nvSpPr>
        <p:spPr bwMode="auto">
          <a:xfrm>
            <a:off x="1069811" y="5580062"/>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y</a:t>
            </a:r>
            <a:endParaRPr lang="en-US"/>
          </a:p>
        </p:txBody>
      </p:sp>
      <p:sp>
        <p:nvSpPr>
          <p:cNvPr id="34867" name="Line 51"/>
          <p:cNvSpPr>
            <a:spLocks noChangeShapeType="1"/>
          </p:cNvSpPr>
          <p:nvPr/>
        </p:nvSpPr>
        <p:spPr bwMode="auto">
          <a:xfrm flipV="1">
            <a:off x="5649732" y="3884468"/>
            <a:ext cx="12192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8" name="Line 52"/>
          <p:cNvSpPr>
            <a:spLocks noChangeShapeType="1"/>
          </p:cNvSpPr>
          <p:nvPr/>
        </p:nvSpPr>
        <p:spPr bwMode="auto">
          <a:xfrm flipV="1">
            <a:off x="5649732" y="4189268"/>
            <a:ext cx="1219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9" name="Line 53"/>
          <p:cNvSpPr>
            <a:spLocks noChangeShapeType="1"/>
          </p:cNvSpPr>
          <p:nvPr/>
        </p:nvSpPr>
        <p:spPr bwMode="auto">
          <a:xfrm>
            <a:off x="5725932" y="4494068"/>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70" name="Text Box 54"/>
          <p:cNvSpPr txBox="1">
            <a:spLocks noChangeArrowheads="1"/>
          </p:cNvSpPr>
          <p:nvPr/>
        </p:nvSpPr>
        <p:spPr bwMode="auto">
          <a:xfrm>
            <a:off x="5938657" y="3768581"/>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34871" name="Line 55"/>
          <p:cNvSpPr>
            <a:spLocks noChangeShapeType="1"/>
          </p:cNvSpPr>
          <p:nvPr/>
        </p:nvSpPr>
        <p:spPr bwMode="auto">
          <a:xfrm>
            <a:off x="6868932" y="3884468"/>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72" name="Text Box 56"/>
          <p:cNvSpPr txBox="1">
            <a:spLocks noChangeArrowheads="1"/>
          </p:cNvSpPr>
          <p:nvPr/>
        </p:nvSpPr>
        <p:spPr bwMode="auto">
          <a:xfrm>
            <a:off x="6851469" y="3808268"/>
            <a:ext cx="1617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D = </a:t>
            </a:r>
            <a:r>
              <a:rPr lang="en-US"/>
              <a:t>elongation</a:t>
            </a:r>
          </a:p>
        </p:txBody>
      </p:sp>
      <p:sp>
        <p:nvSpPr>
          <p:cNvPr id="34873" name="Text Box 57"/>
          <p:cNvSpPr txBox="1">
            <a:spLocks noChangeArrowheads="1"/>
          </p:cNvSpPr>
          <p:nvPr/>
        </p:nvSpPr>
        <p:spPr bwMode="auto">
          <a:xfrm>
            <a:off x="6487932" y="4189268"/>
            <a:ext cx="3032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q</a:t>
            </a:r>
          </a:p>
        </p:txBody>
      </p:sp>
      <p:sp>
        <p:nvSpPr>
          <p:cNvPr id="34874" name="Arc 58"/>
          <p:cNvSpPr>
            <a:spLocks/>
          </p:cNvSpPr>
          <p:nvPr/>
        </p:nvSpPr>
        <p:spPr bwMode="auto">
          <a:xfrm>
            <a:off x="5878332" y="4265468"/>
            <a:ext cx="304800" cy="223838"/>
          </a:xfrm>
          <a:custGeom>
            <a:avLst/>
            <a:gdLst>
              <a:gd name="G0" fmla="+- 0 0 0"/>
              <a:gd name="G1" fmla="+- 15703 0 0"/>
              <a:gd name="G2" fmla="+- 21600 0 0"/>
              <a:gd name="T0" fmla="*/ 14831 w 21600"/>
              <a:gd name="T1" fmla="*/ 0 h 15814"/>
              <a:gd name="T2" fmla="*/ 21600 w 21600"/>
              <a:gd name="T3" fmla="*/ 15814 h 15814"/>
              <a:gd name="T4" fmla="*/ 0 w 21600"/>
              <a:gd name="T5" fmla="*/ 15703 h 15814"/>
            </a:gdLst>
            <a:ahLst/>
            <a:cxnLst>
              <a:cxn ang="0">
                <a:pos x="T0" y="T1"/>
              </a:cxn>
              <a:cxn ang="0">
                <a:pos x="T2" y="T3"/>
              </a:cxn>
              <a:cxn ang="0">
                <a:pos x="T4" y="T5"/>
              </a:cxn>
            </a:cxnLst>
            <a:rect l="0" t="0" r="r" b="b"/>
            <a:pathLst>
              <a:path w="21600" h="15814" fill="none" extrusionOk="0">
                <a:moveTo>
                  <a:pt x="14831" y="-1"/>
                </a:moveTo>
                <a:cubicBezTo>
                  <a:pt x="19151" y="4080"/>
                  <a:pt x="21600" y="9760"/>
                  <a:pt x="21600" y="15703"/>
                </a:cubicBezTo>
                <a:cubicBezTo>
                  <a:pt x="21600" y="15739"/>
                  <a:pt x="21599" y="15776"/>
                  <a:pt x="21599" y="15813"/>
                </a:cubicBezTo>
              </a:path>
              <a:path w="21600" h="15814" stroke="0" extrusionOk="0">
                <a:moveTo>
                  <a:pt x="14831" y="-1"/>
                </a:moveTo>
                <a:cubicBezTo>
                  <a:pt x="19151" y="4080"/>
                  <a:pt x="21600" y="9760"/>
                  <a:pt x="21600" y="15703"/>
                </a:cubicBezTo>
                <a:cubicBezTo>
                  <a:pt x="21600" y="15739"/>
                  <a:pt x="21599" y="15776"/>
                  <a:pt x="21599" y="15813"/>
                </a:cubicBezTo>
                <a:lnTo>
                  <a:pt x="0" y="15703"/>
                </a:lnTo>
                <a:close/>
              </a:path>
            </a:pathLst>
          </a:custGeom>
          <a:noFill/>
          <a:ln w="952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75" name="Arc 59"/>
          <p:cNvSpPr>
            <a:spLocks/>
          </p:cNvSpPr>
          <p:nvPr/>
        </p:nvSpPr>
        <p:spPr bwMode="auto">
          <a:xfrm rot="837086">
            <a:off x="6183132" y="4309918"/>
            <a:ext cx="298450" cy="222250"/>
          </a:xfrm>
          <a:custGeom>
            <a:avLst/>
            <a:gdLst>
              <a:gd name="G0" fmla="+- 0 0 0"/>
              <a:gd name="G1" fmla="+- 15703 0 0"/>
              <a:gd name="G2" fmla="+- 21600 0 0"/>
              <a:gd name="T0" fmla="*/ 14831 w 21120"/>
              <a:gd name="T1" fmla="*/ 0 h 15703"/>
              <a:gd name="T2" fmla="*/ 21120 w 21120"/>
              <a:gd name="T3" fmla="*/ 11174 h 15703"/>
              <a:gd name="T4" fmla="*/ 0 w 21120"/>
              <a:gd name="T5" fmla="*/ 15703 h 15703"/>
            </a:gdLst>
            <a:ahLst/>
            <a:cxnLst>
              <a:cxn ang="0">
                <a:pos x="T0" y="T1"/>
              </a:cxn>
              <a:cxn ang="0">
                <a:pos x="T2" y="T3"/>
              </a:cxn>
              <a:cxn ang="0">
                <a:pos x="T4" y="T5"/>
              </a:cxn>
            </a:cxnLst>
            <a:rect l="0" t="0" r="r" b="b"/>
            <a:pathLst>
              <a:path w="21120" h="15703" fill="none" extrusionOk="0">
                <a:moveTo>
                  <a:pt x="14831" y="-1"/>
                </a:moveTo>
                <a:cubicBezTo>
                  <a:pt x="18010" y="3002"/>
                  <a:pt x="20203" y="6898"/>
                  <a:pt x="21119" y="11174"/>
                </a:cubicBezTo>
              </a:path>
              <a:path w="21120" h="15703" stroke="0" extrusionOk="0">
                <a:moveTo>
                  <a:pt x="14831" y="-1"/>
                </a:moveTo>
                <a:cubicBezTo>
                  <a:pt x="18010" y="3002"/>
                  <a:pt x="20203" y="6898"/>
                  <a:pt x="21119" y="11174"/>
                </a:cubicBezTo>
                <a:lnTo>
                  <a:pt x="0" y="15703"/>
                </a:lnTo>
                <a:close/>
              </a:path>
            </a:pathLst>
          </a:custGeom>
          <a:noFill/>
          <a:ln w="952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76" name="Text Box 60"/>
          <p:cNvSpPr txBox="1">
            <a:spLocks noChangeArrowheads="1"/>
          </p:cNvSpPr>
          <p:nvPr/>
        </p:nvSpPr>
        <p:spPr bwMode="auto">
          <a:xfrm>
            <a:off x="5573532" y="4036868"/>
            <a:ext cx="3524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60</a:t>
            </a:r>
          </a:p>
        </p:txBody>
      </p:sp>
      <p:sp>
        <p:nvSpPr>
          <p:cNvPr id="34877" name="Line 61"/>
          <p:cNvSpPr>
            <a:spLocks noChangeShapeType="1"/>
          </p:cNvSpPr>
          <p:nvPr/>
        </p:nvSpPr>
        <p:spPr bwMode="auto">
          <a:xfrm>
            <a:off x="5878332" y="4189268"/>
            <a:ext cx="2286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78" name="Line 62"/>
          <p:cNvSpPr>
            <a:spLocks noChangeShapeType="1"/>
          </p:cNvSpPr>
          <p:nvPr/>
        </p:nvSpPr>
        <p:spPr bwMode="auto">
          <a:xfrm flipV="1">
            <a:off x="1374611" y="4818062"/>
            <a:ext cx="2438400" cy="1828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4879" name="Object 63"/>
          <p:cNvGraphicFramePr>
            <a:graphicFrameLocks noChangeAspect="1"/>
          </p:cNvGraphicFramePr>
          <p:nvPr>
            <p:extLst>
              <p:ext uri="{D42A27DB-BD31-4B8C-83A1-F6EECF244321}">
                <p14:modId xmlns:p14="http://schemas.microsoft.com/office/powerpoint/2010/main" val="3837405824"/>
              </p:ext>
            </p:extLst>
          </p:nvPr>
        </p:nvGraphicFramePr>
        <p:xfrm>
          <a:off x="2898611" y="5427662"/>
          <a:ext cx="330200" cy="268287"/>
        </p:xfrm>
        <a:graphic>
          <a:graphicData uri="http://schemas.openxmlformats.org/presentationml/2006/ole">
            <mc:AlternateContent xmlns:mc="http://schemas.openxmlformats.org/markup-compatibility/2006">
              <mc:Choice xmlns:v="urn:schemas-microsoft-com:vml" Requires="v">
                <p:oleObj name="Equation" r:id="rId3" imgW="203040" imgH="164880" progId="Equation.DSMT4">
                  <p:embed/>
                </p:oleObj>
              </mc:Choice>
              <mc:Fallback>
                <p:oleObj name="Equation" r:id="rId3" imgW="203040" imgH="164880" progId="Equation.DSMT4">
                  <p:embed/>
                  <p:pic>
                    <p:nvPicPr>
                      <p:cNvPr id="0" name="Object 6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8611" y="5427662"/>
                        <a:ext cx="330200"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80" name="Arc 64"/>
          <p:cNvSpPr>
            <a:spLocks/>
          </p:cNvSpPr>
          <p:nvPr/>
        </p:nvSpPr>
        <p:spPr bwMode="auto">
          <a:xfrm>
            <a:off x="2604924" y="5534024"/>
            <a:ext cx="298450" cy="222250"/>
          </a:xfrm>
          <a:custGeom>
            <a:avLst/>
            <a:gdLst>
              <a:gd name="G0" fmla="+- 0 0 0"/>
              <a:gd name="G1" fmla="+- 15703 0 0"/>
              <a:gd name="G2" fmla="+- 21600 0 0"/>
              <a:gd name="T0" fmla="*/ 14831 w 21126"/>
              <a:gd name="T1" fmla="*/ 0 h 15703"/>
              <a:gd name="T2" fmla="*/ 21126 w 21126"/>
              <a:gd name="T3" fmla="*/ 11205 h 15703"/>
              <a:gd name="T4" fmla="*/ 0 w 21126"/>
              <a:gd name="T5" fmla="*/ 15703 h 15703"/>
            </a:gdLst>
            <a:ahLst/>
            <a:cxnLst>
              <a:cxn ang="0">
                <a:pos x="T0" y="T1"/>
              </a:cxn>
              <a:cxn ang="0">
                <a:pos x="T2" y="T3"/>
              </a:cxn>
              <a:cxn ang="0">
                <a:pos x="T4" y="T5"/>
              </a:cxn>
            </a:cxnLst>
            <a:rect l="0" t="0" r="r" b="b"/>
            <a:pathLst>
              <a:path w="21126" h="15703" fill="none" extrusionOk="0">
                <a:moveTo>
                  <a:pt x="14831" y="-1"/>
                </a:moveTo>
                <a:cubicBezTo>
                  <a:pt x="18018" y="3009"/>
                  <a:pt x="20213" y="6917"/>
                  <a:pt x="21126" y="11204"/>
                </a:cubicBezTo>
              </a:path>
              <a:path w="21126" h="15703" stroke="0" extrusionOk="0">
                <a:moveTo>
                  <a:pt x="14831" y="-1"/>
                </a:moveTo>
                <a:cubicBezTo>
                  <a:pt x="18018" y="3009"/>
                  <a:pt x="20213" y="6917"/>
                  <a:pt x="21126" y="11204"/>
                </a:cubicBezTo>
                <a:lnTo>
                  <a:pt x="0" y="15703"/>
                </a:lnTo>
                <a:close/>
              </a:path>
            </a:pathLst>
          </a:custGeom>
          <a:noFill/>
          <a:ln w="952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90" name="Oval 74"/>
          <p:cNvSpPr>
            <a:spLocks noChangeArrowheads="1"/>
          </p:cNvSpPr>
          <p:nvPr/>
        </p:nvSpPr>
        <p:spPr bwMode="auto">
          <a:xfrm>
            <a:off x="2425536" y="4549774"/>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91" name="Freeform 7"/>
          <p:cNvSpPr>
            <a:spLocks/>
          </p:cNvSpPr>
          <p:nvPr/>
        </p:nvSpPr>
        <p:spPr bwMode="auto">
          <a:xfrm rot="5400000">
            <a:off x="1910392" y="5217318"/>
            <a:ext cx="1204913" cy="174625"/>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en-US"/>
          </a:p>
        </p:txBody>
      </p:sp>
      <p:graphicFrame>
        <p:nvGraphicFramePr>
          <p:cNvPr id="34892" name="Object 76"/>
          <p:cNvGraphicFramePr>
            <a:graphicFrameLocks noChangeAspect="1"/>
          </p:cNvGraphicFramePr>
          <p:nvPr>
            <p:extLst>
              <p:ext uri="{D42A27DB-BD31-4B8C-83A1-F6EECF244321}">
                <p14:modId xmlns:p14="http://schemas.microsoft.com/office/powerpoint/2010/main" val="2306782650"/>
              </p:ext>
            </p:extLst>
          </p:nvPr>
        </p:nvGraphicFramePr>
        <p:xfrm>
          <a:off x="5037668" y="5019675"/>
          <a:ext cx="3713162" cy="1457325"/>
        </p:xfrm>
        <a:graphic>
          <a:graphicData uri="http://schemas.openxmlformats.org/presentationml/2006/ole">
            <mc:AlternateContent xmlns:mc="http://schemas.openxmlformats.org/markup-compatibility/2006">
              <mc:Choice xmlns:v="urn:schemas-microsoft-com:vml" Requires="v">
                <p:oleObj name="Equation" r:id="rId5" imgW="2489040" imgH="977760" progId="Equation.DSMT4">
                  <p:embed/>
                </p:oleObj>
              </mc:Choice>
              <mc:Fallback>
                <p:oleObj name="Equation" r:id="rId5" imgW="2489040" imgH="977760" progId="Equation.DSMT4">
                  <p:embed/>
                  <p:pic>
                    <p:nvPicPr>
                      <p:cNvPr id="0" name="Object 76"/>
                      <p:cNvPicPr>
                        <a:picLocks noChangeAspect="1" noChangeArrowheads="1"/>
                      </p:cNvPicPr>
                      <p:nvPr/>
                    </p:nvPicPr>
                    <p:blipFill>
                      <a:blip r:embed="rId6"/>
                      <a:srcRect/>
                      <a:stretch>
                        <a:fillRect/>
                      </a:stretch>
                    </p:blipFill>
                    <p:spPr bwMode="auto">
                      <a:xfrm>
                        <a:off x="5037668" y="5019675"/>
                        <a:ext cx="3713162" cy="1457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93" name="Object 77"/>
          <p:cNvGraphicFramePr>
            <a:graphicFrameLocks noChangeAspect="1"/>
          </p:cNvGraphicFramePr>
          <p:nvPr>
            <p:extLst>
              <p:ext uri="{D42A27DB-BD31-4B8C-83A1-F6EECF244321}">
                <p14:modId xmlns:p14="http://schemas.microsoft.com/office/powerpoint/2010/main" val="4035360984"/>
              </p:ext>
            </p:extLst>
          </p:nvPr>
        </p:nvGraphicFramePr>
        <p:xfrm>
          <a:off x="6183132" y="2956119"/>
          <a:ext cx="2057400" cy="673100"/>
        </p:xfrm>
        <a:graphic>
          <a:graphicData uri="http://schemas.openxmlformats.org/presentationml/2006/ole">
            <mc:AlternateContent xmlns:mc="http://schemas.openxmlformats.org/markup-compatibility/2006">
              <mc:Choice xmlns:v="urn:schemas-microsoft-com:vml" Requires="v">
                <p:oleObj name="Equation" r:id="rId7" imgW="1320480" imgH="431640" progId="Equation.DSMT4">
                  <p:embed/>
                </p:oleObj>
              </mc:Choice>
              <mc:Fallback>
                <p:oleObj name="Equation" r:id="rId7" imgW="1320480" imgH="431640" progId="Equation.DSMT4">
                  <p:embed/>
                  <p:pic>
                    <p:nvPicPr>
                      <p:cNvPr id="0" name="Object 7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83132" y="2956119"/>
                        <a:ext cx="2057400" cy="673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3" name="Text Box 32">
            <a:extLst>
              <a:ext uri="{FF2B5EF4-FFF2-40B4-BE49-F238E27FC236}">
                <a16:creationId xmlns:a16="http://schemas.microsoft.com/office/drawing/2014/main" id="{B1130A99-D345-408E-AC78-DCF6D88B2AB4}"/>
              </a:ext>
            </a:extLst>
          </p:cNvPr>
          <p:cNvSpPr txBox="1">
            <a:spLocks noChangeArrowheads="1"/>
          </p:cNvSpPr>
          <p:nvPr/>
        </p:nvSpPr>
        <p:spPr bwMode="auto">
          <a:xfrm>
            <a:off x="3675227" y="129368"/>
            <a:ext cx="5427663"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solidFill>
                  <a:srgbClr val="C00000"/>
                </a:solidFill>
              </a:rPr>
              <a:t>Example 14.2</a:t>
            </a:r>
          </a:p>
          <a:p>
            <a:endParaRPr lang="en-US" dirty="0">
              <a:solidFill>
                <a:srgbClr val="C00000"/>
              </a:solidFill>
            </a:endParaRPr>
          </a:p>
          <a:p>
            <a:r>
              <a:rPr lang="en-US" dirty="0"/>
              <a:t>The uniform rod AB weighs 10-lb and has a 100-lb weight attached to its end. The linear spring rides in a smooth slot so it always remains vertical and is unstretched when </a:t>
            </a:r>
            <a:r>
              <a:rPr lang="en-US" dirty="0">
                <a:latin typeface="Symbol" pitchFamily="18" charset="2"/>
              </a:rPr>
              <a:t>q </a:t>
            </a:r>
            <a:r>
              <a:rPr lang="en-US" dirty="0"/>
              <a:t>= 60 degrees. Determine the angle </a:t>
            </a:r>
            <a:r>
              <a:rPr lang="en-US" dirty="0">
                <a:latin typeface="Symbol" pitchFamily="18" charset="2"/>
              </a:rPr>
              <a:t>q</a:t>
            </a:r>
            <a:r>
              <a:rPr lang="en-US" dirty="0"/>
              <a:t> for equilibrium using virtual work. </a:t>
            </a:r>
          </a:p>
        </p:txBody>
      </p:sp>
      <p:cxnSp>
        <p:nvCxnSpPr>
          <p:cNvPr id="3" name="Straight Connector 2">
            <a:extLst>
              <a:ext uri="{FF2B5EF4-FFF2-40B4-BE49-F238E27FC236}">
                <a16:creationId xmlns:a16="http://schemas.microsoft.com/office/drawing/2014/main" id="{1E595C5C-C03F-4B73-8DC3-A0CC88914BF3}"/>
              </a:ext>
            </a:extLst>
          </p:cNvPr>
          <p:cNvCxnSpPr/>
          <p:nvPr/>
        </p:nvCxnSpPr>
        <p:spPr>
          <a:xfrm>
            <a:off x="804069" y="2563813"/>
            <a:ext cx="1088231" cy="0"/>
          </a:xfrm>
          <a:prstGeom prst="line">
            <a:avLst/>
          </a:prstGeom>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71434593-3732-454A-91E5-5EAF6A0291E9}"/>
              </a:ext>
            </a:extLst>
          </p:cNvPr>
          <p:cNvSpPr txBox="1"/>
          <p:nvPr/>
        </p:nvSpPr>
        <p:spPr>
          <a:xfrm>
            <a:off x="6183132" y="2438400"/>
            <a:ext cx="2198038" cy="369332"/>
          </a:xfrm>
          <a:prstGeom prst="rect">
            <a:avLst/>
          </a:prstGeom>
          <a:noFill/>
        </p:spPr>
        <p:txBody>
          <a:bodyPr wrap="none" rtlCol="0">
            <a:spAutoFit/>
          </a:bodyPr>
          <a:lstStyle/>
          <a:p>
            <a:r>
              <a:rPr lang="en-US" dirty="0"/>
              <a:t>elongation of spring</a:t>
            </a:r>
          </a:p>
        </p:txBody>
      </p:sp>
      <p:sp>
        <p:nvSpPr>
          <p:cNvPr id="5" name="TextBox 4">
            <a:extLst>
              <a:ext uri="{FF2B5EF4-FFF2-40B4-BE49-F238E27FC236}">
                <a16:creationId xmlns:a16="http://schemas.microsoft.com/office/drawing/2014/main" id="{0A185E9F-4F71-4937-B325-55871D608E83}"/>
              </a:ext>
            </a:extLst>
          </p:cNvPr>
          <p:cNvSpPr txBox="1"/>
          <p:nvPr/>
        </p:nvSpPr>
        <p:spPr>
          <a:xfrm>
            <a:off x="1716611" y="122078"/>
            <a:ext cx="351378" cy="369332"/>
          </a:xfrm>
          <a:prstGeom prst="rect">
            <a:avLst/>
          </a:prstGeom>
          <a:noFill/>
        </p:spPr>
        <p:txBody>
          <a:bodyPr wrap="none" rtlCol="0">
            <a:spAutoFit/>
          </a:bodyPr>
          <a:lstStyle/>
          <a:p>
            <a:r>
              <a:rPr lang="en-US" dirty="0"/>
              <a:t>C</a:t>
            </a:r>
          </a:p>
        </p:txBody>
      </p:sp>
      <p:sp>
        <p:nvSpPr>
          <p:cNvPr id="6" name="TextBox 5">
            <a:extLst>
              <a:ext uri="{FF2B5EF4-FFF2-40B4-BE49-F238E27FC236}">
                <a16:creationId xmlns:a16="http://schemas.microsoft.com/office/drawing/2014/main" id="{9B77F8E3-63FD-4262-82DA-7C9374E1FDFD}"/>
              </a:ext>
            </a:extLst>
          </p:cNvPr>
          <p:cNvSpPr txBox="1"/>
          <p:nvPr/>
        </p:nvSpPr>
        <p:spPr>
          <a:xfrm>
            <a:off x="2611158" y="4321691"/>
            <a:ext cx="351378" cy="369332"/>
          </a:xfrm>
          <a:prstGeom prst="rect">
            <a:avLst/>
          </a:prstGeom>
          <a:noFill/>
        </p:spPr>
        <p:txBody>
          <a:bodyPr wrap="none" rtlCol="0">
            <a:spAutoFit/>
          </a:bodyPr>
          <a:lstStyle/>
          <a:p>
            <a:r>
              <a:rPr lang="en-US" dirty="0"/>
              <a:t>C</a:t>
            </a:r>
          </a:p>
        </p:txBody>
      </p:sp>
      <p:cxnSp>
        <p:nvCxnSpPr>
          <p:cNvPr id="2" name="Straight Connector 1">
            <a:extLst>
              <a:ext uri="{FF2B5EF4-FFF2-40B4-BE49-F238E27FC236}">
                <a16:creationId xmlns:a16="http://schemas.microsoft.com/office/drawing/2014/main" id="{A01150B5-2AC0-AE2B-CE2C-EFA8BDCC9CCE}"/>
              </a:ext>
            </a:extLst>
          </p:cNvPr>
          <p:cNvCxnSpPr>
            <a:cxnSpLocks/>
          </p:cNvCxnSpPr>
          <p:nvPr/>
        </p:nvCxnSpPr>
        <p:spPr>
          <a:xfrm>
            <a:off x="3813011" y="606829"/>
            <a:ext cx="4568159"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4" name="Object 4"/>
          <p:cNvGraphicFramePr>
            <a:graphicFrameLocks noChangeAspect="1"/>
          </p:cNvGraphicFramePr>
          <p:nvPr>
            <p:extLst>
              <p:ext uri="{D42A27DB-BD31-4B8C-83A1-F6EECF244321}">
                <p14:modId xmlns:p14="http://schemas.microsoft.com/office/powerpoint/2010/main" val="2132064028"/>
              </p:ext>
            </p:extLst>
          </p:nvPr>
        </p:nvGraphicFramePr>
        <p:xfrm>
          <a:off x="2035949" y="2716212"/>
          <a:ext cx="4297363" cy="712788"/>
        </p:xfrm>
        <a:graphic>
          <a:graphicData uri="http://schemas.openxmlformats.org/presentationml/2006/ole">
            <mc:AlternateContent xmlns:mc="http://schemas.openxmlformats.org/markup-compatibility/2006">
              <mc:Choice xmlns:v="urn:schemas-microsoft-com:vml" Requires="v">
                <p:oleObj name="Equation" r:id="rId3" imgW="2755800" imgH="457200" progId="Equation.DSMT4">
                  <p:embed/>
                </p:oleObj>
              </mc:Choice>
              <mc:Fallback>
                <p:oleObj name="Equation" r:id="rId3" imgW="2755800" imgH="457200" progId="Equation.DSMT4">
                  <p:embed/>
                  <p:pic>
                    <p:nvPicPr>
                      <p:cNvPr id="0" name="Object 4"/>
                      <p:cNvPicPr>
                        <a:picLocks noChangeAspect="1" noChangeArrowheads="1"/>
                      </p:cNvPicPr>
                      <p:nvPr/>
                    </p:nvPicPr>
                    <p:blipFill>
                      <a:blip r:embed="rId4"/>
                      <a:srcRect/>
                      <a:stretch>
                        <a:fillRect/>
                      </a:stretch>
                    </p:blipFill>
                    <p:spPr bwMode="auto">
                      <a:xfrm>
                        <a:off x="2035949" y="2716212"/>
                        <a:ext cx="4297363" cy="71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45" name="Object 5"/>
          <p:cNvGraphicFramePr>
            <a:graphicFrameLocks noChangeAspect="1"/>
          </p:cNvGraphicFramePr>
          <p:nvPr>
            <p:extLst>
              <p:ext uri="{D42A27DB-BD31-4B8C-83A1-F6EECF244321}">
                <p14:modId xmlns:p14="http://schemas.microsoft.com/office/powerpoint/2010/main" val="1853812174"/>
              </p:ext>
            </p:extLst>
          </p:nvPr>
        </p:nvGraphicFramePr>
        <p:xfrm>
          <a:off x="1836737" y="4556273"/>
          <a:ext cx="4343400" cy="473075"/>
        </p:xfrm>
        <a:graphic>
          <a:graphicData uri="http://schemas.openxmlformats.org/presentationml/2006/ole">
            <mc:AlternateContent xmlns:mc="http://schemas.openxmlformats.org/markup-compatibility/2006">
              <mc:Choice xmlns:v="urn:schemas-microsoft-com:vml" Requires="v">
                <p:oleObj name="Equation" r:id="rId5" imgW="2565360" imgH="279360" progId="Equation.DSMT4">
                  <p:embed/>
                </p:oleObj>
              </mc:Choice>
              <mc:Fallback>
                <p:oleObj name="Equation" r:id="rId5" imgW="2565360" imgH="27936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6737" y="4556273"/>
                        <a:ext cx="4343400"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46" name="Line 6"/>
          <p:cNvSpPr>
            <a:spLocks noChangeShapeType="1"/>
          </p:cNvSpPr>
          <p:nvPr/>
        </p:nvSpPr>
        <p:spPr bwMode="auto">
          <a:xfrm>
            <a:off x="2084387" y="5006330"/>
            <a:ext cx="182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47" name="Text Box 7"/>
          <p:cNvSpPr txBox="1">
            <a:spLocks noChangeArrowheads="1"/>
          </p:cNvSpPr>
          <p:nvPr/>
        </p:nvSpPr>
        <p:spPr bwMode="auto">
          <a:xfrm>
            <a:off x="2735262" y="4973786"/>
            <a:ext cx="527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4F</a:t>
            </a:r>
            <a:r>
              <a:rPr lang="en-US" baseline="-25000" dirty="0"/>
              <a:t>s</a:t>
            </a:r>
            <a:endParaRPr lang="en-US" dirty="0"/>
          </a:p>
        </p:txBody>
      </p:sp>
      <p:sp>
        <p:nvSpPr>
          <p:cNvPr id="35849" name="Text Box 9"/>
          <p:cNvSpPr txBox="1">
            <a:spLocks noChangeArrowheads="1"/>
          </p:cNvSpPr>
          <p:nvPr/>
        </p:nvSpPr>
        <p:spPr bwMode="auto">
          <a:xfrm>
            <a:off x="653511" y="5417851"/>
            <a:ext cx="77428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but here we assumed the  F</a:t>
            </a:r>
            <a:r>
              <a:rPr lang="en-US" baseline="-25000" dirty="0"/>
              <a:t>s </a:t>
            </a:r>
            <a:r>
              <a:rPr lang="en-US" dirty="0"/>
              <a:t>in the free body diagram does no work. Why?</a:t>
            </a:r>
          </a:p>
        </p:txBody>
      </p:sp>
      <p:sp>
        <p:nvSpPr>
          <p:cNvPr id="2" name="TextBox 1">
            <a:extLst>
              <a:ext uri="{FF2B5EF4-FFF2-40B4-BE49-F238E27FC236}">
                <a16:creationId xmlns:a16="http://schemas.microsoft.com/office/drawing/2014/main" id="{7F126AFD-482A-453F-A91B-700FDB9EABB6}"/>
              </a:ext>
            </a:extLst>
          </p:cNvPr>
          <p:cNvSpPr txBox="1"/>
          <p:nvPr/>
        </p:nvSpPr>
        <p:spPr>
          <a:xfrm>
            <a:off x="381000" y="3696017"/>
            <a:ext cx="8610049" cy="646331"/>
          </a:xfrm>
          <a:prstGeom prst="rect">
            <a:avLst/>
          </a:prstGeom>
          <a:noFill/>
        </p:spPr>
        <p:txBody>
          <a:bodyPr wrap="none" rtlCol="0">
            <a:spAutoFit/>
          </a:bodyPr>
          <a:lstStyle/>
          <a:p>
            <a:r>
              <a:rPr lang="en-US" dirty="0"/>
              <a:t>Putting all the terms on the left, we have the same result as before, where we have</a:t>
            </a:r>
          </a:p>
          <a:p>
            <a:r>
              <a:rPr lang="en-US" dirty="0"/>
              <a:t>identified the F</a:t>
            </a:r>
            <a:r>
              <a:rPr lang="en-US" baseline="-25000" dirty="0"/>
              <a:t>s</a:t>
            </a:r>
            <a:r>
              <a:rPr lang="en-US" dirty="0"/>
              <a:t> term from before</a:t>
            </a:r>
          </a:p>
        </p:txBody>
      </p:sp>
      <p:sp>
        <p:nvSpPr>
          <p:cNvPr id="8" name="Text Box 65">
            <a:extLst>
              <a:ext uri="{FF2B5EF4-FFF2-40B4-BE49-F238E27FC236}">
                <a16:creationId xmlns:a16="http://schemas.microsoft.com/office/drawing/2014/main" id="{3594A87F-AE60-4714-919B-32A37A324DF7}"/>
              </a:ext>
            </a:extLst>
          </p:cNvPr>
          <p:cNvSpPr txBox="1">
            <a:spLocks noChangeArrowheads="1"/>
          </p:cNvSpPr>
          <p:nvPr/>
        </p:nvSpPr>
        <p:spPr bwMode="auto">
          <a:xfrm>
            <a:off x="304800" y="277811"/>
            <a:ext cx="53110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If we give the rod a small virtual rotation </a:t>
            </a:r>
            <a:r>
              <a:rPr lang="en-US" dirty="0" err="1">
                <a:latin typeface="Symbol" pitchFamily="18" charset="2"/>
              </a:rPr>
              <a:t>dq</a:t>
            </a:r>
            <a:r>
              <a:rPr lang="en-US" dirty="0">
                <a:latin typeface="Symbol" pitchFamily="18" charset="2"/>
              </a:rPr>
              <a:t> </a:t>
            </a:r>
            <a:r>
              <a:rPr lang="en-US" dirty="0"/>
              <a:t>then </a:t>
            </a:r>
          </a:p>
        </p:txBody>
      </p:sp>
      <p:graphicFrame>
        <p:nvGraphicFramePr>
          <p:cNvPr id="9" name="Object 66">
            <a:extLst>
              <a:ext uri="{FF2B5EF4-FFF2-40B4-BE49-F238E27FC236}">
                <a16:creationId xmlns:a16="http://schemas.microsoft.com/office/drawing/2014/main" id="{8B9AC00F-EA7C-487E-A0B2-CB45F46F3E24}"/>
              </a:ext>
            </a:extLst>
          </p:cNvPr>
          <p:cNvGraphicFramePr>
            <a:graphicFrameLocks noChangeAspect="1"/>
          </p:cNvGraphicFramePr>
          <p:nvPr>
            <p:extLst>
              <p:ext uri="{D42A27DB-BD31-4B8C-83A1-F6EECF244321}">
                <p14:modId xmlns:p14="http://schemas.microsoft.com/office/powerpoint/2010/main" val="1659800333"/>
              </p:ext>
            </p:extLst>
          </p:nvPr>
        </p:nvGraphicFramePr>
        <p:xfrm>
          <a:off x="1019724" y="1173717"/>
          <a:ext cx="4297363" cy="712788"/>
        </p:xfrm>
        <a:graphic>
          <a:graphicData uri="http://schemas.openxmlformats.org/presentationml/2006/ole">
            <mc:AlternateContent xmlns:mc="http://schemas.openxmlformats.org/markup-compatibility/2006">
              <mc:Choice xmlns:v="urn:schemas-microsoft-com:vml" Requires="v">
                <p:oleObj name="Equation" r:id="rId7" imgW="2755800" imgH="457200" progId="Equation.DSMT4">
                  <p:embed/>
                </p:oleObj>
              </mc:Choice>
              <mc:Fallback>
                <p:oleObj name="Equation" r:id="rId7" imgW="2755800" imgH="457200" progId="Equation.DSMT4">
                  <p:embed/>
                  <p:pic>
                    <p:nvPicPr>
                      <p:cNvPr id="34882" name="Object 66"/>
                      <p:cNvPicPr>
                        <a:picLocks noChangeAspect="1" noChangeArrowheads="1"/>
                      </p:cNvPicPr>
                      <p:nvPr/>
                    </p:nvPicPr>
                    <p:blipFill>
                      <a:blip r:embed="rId8"/>
                      <a:srcRect/>
                      <a:stretch>
                        <a:fillRect/>
                      </a:stretch>
                    </p:blipFill>
                    <p:spPr bwMode="auto">
                      <a:xfrm>
                        <a:off x="1019724" y="1173717"/>
                        <a:ext cx="4297363" cy="71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Line 68">
            <a:extLst>
              <a:ext uri="{FF2B5EF4-FFF2-40B4-BE49-F238E27FC236}">
                <a16:creationId xmlns:a16="http://schemas.microsoft.com/office/drawing/2014/main" id="{83D56C44-81E3-49C9-83B8-F65B1C78DE66}"/>
              </a:ext>
            </a:extLst>
          </p:cNvPr>
          <p:cNvSpPr>
            <a:spLocks noChangeShapeType="1"/>
          </p:cNvSpPr>
          <p:nvPr/>
        </p:nvSpPr>
        <p:spPr bwMode="auto">
          <a:xfrm>
            <a:off x="1705524" y="1097517"/>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Line 69">
            <a:extLst>
              <a:ext uri="{FF2B5EF4-FFF2-40B4-BE49-F238E27FC236}">
                <a16:creationId xmlns:a16="http://schemas.microsoft.com/office/drawing/2014/main" id="{34893CE3-D4A0-44C4-A72D-F0AA608DBC52}"/>
              </a:ext>
            </a:extLst>
          </p:cNvPr>
          <p:cNvSpPr>
            <a:spLocks noChangeShapeType="1"/>
          </p:cNvSpPr>
          <p:nvPr/>
        </p:nvSpPr>
        <p:spPr bwMode="auto">
          <a:xfrm>
            <a:off x="3305724" y="1097517"/>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Text Box 71">
            <a:extLst>
              <a:ext uri="{FF2B5EF4-FFF2-40B4-BE49-F238E27FC236}">
                <a16:creationId xmlns:a16="http://schemas.microsoft.com/office/drawing/2014/main" id="{D4B3D12A-1CE7-43C6-8A9E-F6D19C78ABFB}"/>
              </a:ext>
            </a:extLst>
          </p:cNvPr>
          <p:cNvSpPr txBox="1">
            <a:spLocks noChangeArrowheads="1"/>
          </p:cNvSpPr>
          <p:nvPr/>
        </p:nvSpPr>
        <p:spPr bwMode="auto">
          <a:xfrm>
            <a:off x="2010324" y="792717"/>
            <a:ext cx="8239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moment</a:t>
            </a:r>
          </a:p>
        </p:txBody>
      </p:sp>
      <p:sp>
        <p:nvSpPr>
          <p:cNvPr id="13" name="Text Box 72">
            <a:extLst>
              <a:ext uri="{FF2B5EF4-FFF2-40B4-BE49-F238E27FC236}">
                <a16:creationId xmlns:a16="http://schemas.microsoft.com/office/drawing/2014/main" id="{B570228B-DCDE-4FD4-A0BA-C18D0C6F352A}"/>
              </a:ext>
            </a:extLst>
          </p:cNvPr>
          <p:cNvSpPr txBox="1">
            <a:spLocks noChangeArrowheads="1"/>
          </p:cNvSpPr>
          <p:nvPr/>
        </p:nvSpPr>
        <p:spPr bwMode="auto">
          <a:xfrm>
            <a:off x="3628780" y="778430"/>
            <a:ext cx="8239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moment</a:t>
            </a:r>
          </a:p>
        </p:txBody>
      </p:sp>
      <p:sp>
        <p:nvSpPr>
          <p:cNvPr id="3" name="TextBox 2">
            <a:extLst>
              <a:ext uri="{FF2B5EF4-FFF2-40B4-BE49-F238E27FC236}">
                <a16:creationId xmlns:a16="http://schemas.microsoft.com/office/drawing/2014/main" id="{2C3CF24E-3621-443F-AFDF-CD9DCC34F6B2}"/>
              </a:ext>
            </a:extLst>
          </p:cNvPr>
          <p:cNvSpPr txBox="1"/>
          <p:nvPr/>
        </p:nvSpPr>
        <p:spPr>
          <a:xfrm>
            <a:off x="1071747" y="2212220"/>
            <a:ext cx="3236848" cy="369332"/>
          </a:xfrm>
          <a:prstGeom prst="rect">
            <a:avLst/>
          </a:prstGeom>
          <a:noFill/>
        </p:spPr>
        <p:txBody>
          <a:bodyPr wrap="none" rtlCol="0">
            <a:spAutoFit/>
          </a:bodyPr>
          <a:lstStyle/>
          <a:p>
            <a:r>
              <a:rPr lang="en-US" dirty="0"/>
              <a:t>Now, consider this expression</a:t>
            </a:r>
          </a:p>
        </p:txBody>
      </p:sp>
      <p:sp>
        <p:nvSpPr>
          <p:cNvPr id="4" name="TextBox 3">
            <a:extLst>
              <a:ext uri="{FF2B5EF4-FFF2-40B4-BE49-F238E27FC236}">
                <a16:creationId xmlns:a16="http://schemas.microsoft.com/office/drawing/2014/main" id="{9EF6579A-07CB-86F6-8F8A-52DAA3A5AC09}"/>
              </a:ext>
            </a:extLst>
          </p:cNvPr>
          <p:cNvSpPr txBox="1"/>
          <p:nvPr/>
        </p:nvSpPr>
        <p:spPr>
          <a:xfrm>
            <a:off x="6826216" y="4636998"/>
            <a:ext cx="466794" cy="369332"/>
          </a:xfrm>
          <a:prstGeom prst="rect">
            <a:avLst/>
          </a:prstGeom>
          <a:noFill/>
        </p:spPr>
        <p:txBody>
          <a:bodyPr wrap="none" rtlCol="0">
            <a:spAutoFit/>
          </a:bodyPr>
          <a:lstStyle/>
          <a:p>
            <a:r>
              <a:rPr lang="en-US" dirty="0"/>
              <a:t>(1)</a:t>
            </a:r>
          </a:p>
        </p:txBody>
      </p:sp>
      <p:sp>
        <p:nvSpPr>
          <p:cNvPr id="5" name="TextBox 4">
            <a:extLst>
              <a:ext uri="{FF2B5EF4-FFF2-40B4-BE49-F238E27FC236}">
                <a16:creationId xmlns:a16="http://schemas.microsoft.com/office/drawing/2014/main" id="{9D0DFDC1-A9FC-705E-57F7-77EFCAE3CD6D}"/>
              </a:ext>
            </a:extLst>
          </p:cNvPr>
          <p:cNvSpPr txBox="1"/>
          <p:nvPr/>
        </p:nvSpPr>
        <p:spPr>
          <a:xfrm>
            <a:off x="673243" y="5933858"/>
            <a:ext cx="6324600" cy="646331"/>
          </a:xfrm>
          <a:prstGeom prst="rect">
            <a:avLst/>
          </a:prstGeom>
          <a:noFill/>
        </p:spPr>
        <p:txBody>
          <a:bodyPr wrap="square" rtlCol="0">
            <a:spAutoFit/>
          </a:bodyPr>
          <a:lstStyle/>
          <a:p>
            <a:r>
              <a:rPr lang="en-US" dirty="0"/>
              <a:t>As before, the solution of (1) is either </a:t>
            </a:r>
            <a:r>
              <a:rPr lang="en-US" i="1" dirty="0">
                <a:latin typeface="Symbol" panose="05050102010706020507" pitchFamily="18" charset="2"/>
              </a:rPr>
              <a:t>q </a:t>
            </a:r>
            <a:r>
              <a:rPr lang="en-US" dirty="0"/>
              <a:t>= 90</a:t>
            </a:r>
            <a:r>
              <a:rPr lang="en-US" baseline="30000" dirty="0"/>
              <a:t>o</a:t>
            </a:r>
            <a:r>
              <a:rPr lang="en-US" dirty="0"/>
              <a:t>, which is an unstable solution or </a:t>
            </a:r>
            <a:r>
              <a:rPr lang="en-US" i="1" dirty="0">
                <a:latin typeface="Symbol" panose="05050102010706020507" pitchFamily="18" charset="2"/>
              </a:rPr>
              <a:t>q</a:t>
            </a:r>
            <a:r>
              <a:rPr lang="en-US" dirty="0"/>
              <a:t> = 19.9</a:t>
            </a:r>
            <a:r>
              <a:rPr lang="en-US" baseline="30000" dirty="0"/>
              <a:t>o</a:t>
            </a:r>
          </a:p>
        </p:txBody>
      </p:sp>
      <p:cxnSp>
        <p:nvCxnSpPr>
          <p:cNvPr id="7" name="Straight Connector 6">
            <a:extLst>
              <a:ext uri="{FF2B5EF4-FFF2-40B4-BE49-F238E27FC236}">
                <a16:creationId xmlns:a16="http://schemas.microsoft.com/office/drawing/2014/main" id="{C8FC5424-F8C3-B0F7-F85E-15FAF02AE7B4}"/>
              </a:ext>
            </a:extLst>
          </p:cNvPr>
          <p:cNvCxnSpPr>
            <a:endCxn id="5" idx="2"/>
          </p:cNvCxnSpPr>
          <p:nvPr/>
        </p:nvCxnSpPr>
        <p:spPr>
          <a:xfrm>
            <a:off x="2735262" y="6580189"/>
            <a:ext cx="1100281"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A01150B5-2AC0-AE2B-CE2C-EFA8BDCC9CCE}"/>
              </a:ext>
            </a:extLst>
          </p:cNvPr>
          <p:cNvCxnSpPr/>
          <p:nvPr/>
        </p:nvCxnSpPr>
        <p:spPr>
          <a:xfrm>
            <a:off x="381000" y="67056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3" name="Text Box 9"/>
          <p:cNvSpPr txBox="1">
            <a:spLocks noChangeArrowheads="1"/>
          </p:cNvSpPr>
          <p:nvPr/>
        </p:nvSpPr>
        <p:spPr bwMode="auto">
          <a:xfrm>
            <a:off x="441255" y="95722"/>
            <a:ext cx="580707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solidFill>
                  <a:srgbClr val="C00000"/>
                </a:solidFill>
              </a:rPr>
              <a:t>Example 14.3</a:t>
            </a:r>
          </a:p>
          <a:p>
            <a:endParaRPr lang="en-US" dirty="0">
              <a:solidFill>
                <a:srgbClr val="C00000"/>
              </a:solidFill>
            </a:endParaRPr>
          </a:p>
          <a:p>
            <a:r>
              <a:rPr lang="en-US" dirty="0"/>
              <a:t>A uniform 100 </a:t>
            </a:r>
            <a:r>
              <a:rPr lang="en-US" dirty="0" err="1"/>
              <a:t>lb</a:t>
            </a:r>
            <a:r>
              <a:rPr lang="en-US" dirty="0"/>
              <a:t> bar is held by a spring in the position  shown. The unstretched length of the spring is 5 ft. Find the spring constant k.</a:t>
            </a:r>
          </a:p>
        </p:txBody>
      </p:sp>
      <p:sp>
        <p:nvSpPr>
          <p:cNvPr id="36883" name="AutoShape 19"/>
          <p:cNvSpPr>
            <a:spLocks noChangeArrowheads="1"/>
          </p:cNvSpPr>
          <p:nvPr/>
        </p:nvSpPr>
        <p:spPr bwMode="auto">
          <a:xfrm rot="3872199">
            <a:off x="3899694" y="2653506"/>
            <a:ext cx="1876425" cy="74613"/>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884" name="Line 20"/>
          <p:cNvSpPr>
            <a:spLocks noChangeShapeType="1"/>
          </p:cNvSpPr>
          <p:nvPr/>
        </p:nvSpPr>
        <p:spPr bwMode="auto">
          <a:xfrm>
            <a:off x="4038600" y="1828800"/>
            <a:ext cx="3810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5" name="Text Box 21"/>
          <p:cNvSpPr txBox="1">
            <a:spLocks noChangeArrowheads="1"/>
          </p:cNvSpPr>
          <p:nvPr/>
        </p:nvSpPr>
        <p:spPr bwMode="auto">
          <a:xfrm>
            <a:off x="3641725" y="15605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36886" name="Line 22"/>
          <p:cNvSpPr>
            <a:spLocks noChangeShapeType="1"/>
          </p:cNvSpPr>
          <p:nvPr/>
        </p:nvSpPr>
        <p:spPr bwMode="auto">
          <a:xfrm flipV="1">
            <a:off x="5257800" y="3505200"/>
            <a:ext cx="0" cy="4572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7" name="Text Box 23"/>
          <p:cNvSpPr txBox="1">
            <a:spLocks noChangeArrowheads="1"/>
          </p:cNvSpPr>
          <p:nvPr/>
        </p:nvSpPr>
        <p:spPr bwMode="auto">
          <a:xfrm>
            <a:off x="5257800" y="38862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36888" name="Line 24"/>
          <p:cNvSpPr>
            <a:spLocks noChangeShapeType="1"/>
          </p:cNvSpPr>
          <p:nvPr/>
        </p:nvSpPr>
        <p:spPr bwMode="auto">
          <a:xfrm>
            <a:off x="4398963" y="1925638"/>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9" name="Line 25"/>
          <p:cNvSpPr>
            <a:spLocks noChangeShapeType="1"/>
          </p:cNvSpPr>
          <p:nvPr/>
        </p:nvSpPr>
        <p:spPr bwMode="auto">
          <a:xfrm>
            <a:off x="4866741" y="2690812"/>
            <a:ext cx="0" cy="457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0" name="Text Box 26"/>
          <p:cNvSpPr txBox="1">
            <a:spLocks noChangeArrowheads="1"/>
          </p:cNvSpPr>
          <p:nvPr/>
        </p:nvSpPr>
        <p:spPr bwMode="auto">
          <a:xfrm>
            <a:off x="3980168" y="2681834"/>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100 </a:t>
            </a:r>
            <a:r>
              <a:rPr lang="en-US" dirty="0" err="1"/>
              <a:t>lb</a:t>
            </a:r>
            <a:endParaRPr lang="en-US" dirty="0"/>
          </a:p>
        </p:txBody>
      </p:sp>
      <p:sp>
        <p:nvSpPr>
          <p:cNvPr id="36891" name="Line 27"/>
          <p:cNvSpPr>
            <a:spLocks noChangeShapeType="1"/>
          </p:cNvSpPr>
          <p:nvPr/>
        </p:nvSpPr>
        <p:spPr bwMode="auto">
          <a:xfrm>
            <a:off x="4343400" y="35814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2" name="Line 28"/>
          <p:cNvSpPr>
            <a:spLocks noChangeShapeType="1"/>
          </p:cNvSpPr>
          <p:nvPr/>
        </p:nvSpPr>
        <p:spPr bwMode="auto">
          <a:xfrm>
            <a:off x="4343400" y="373380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3" name="Line 29"/>
          <p:cNvSpPr>
            <a:spLocks noChangeShapeType="1"/>
          </p:cNvSpPr>
          <p:nvPr/>
        </p:nvSpPr>
        <p:spPr bwMode="auto">
          <a:xfrm flipH="1">
            <a:off x="3922713" y="3570288"/>
            <a:ext cx="3810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4" name="Text Box 30"/>
          <p:cNvSpPr txBox="1">
            <a:spLocks noChangeArrowheads="1"/>
          </p:cNvSpPr>
          <p:nvPr/>
        </p:nvSpPr>
        <p:spPr bwMode="auto">
          <a:xfrm>
            <a:off x="3860069" y="3132343"/>
            <a:ext cx="400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F</a:t>
            </a:r>
            <a:r>
              <a:rPr lang="en-US" baseline="-25000"/>
              <a:t>s</a:t>
            </a:r>
            <a:endParaRPr lang="en-US"/>
          </a:p>
        </p:txBody>
      </p:sp>
      <p:sp>
        <p:nvSpPr>
          <p:cNvPr id="36895" name="Text Box 31"/>
          <p:cNvSpPr txBox="1">
            <a:spLocks noChangeArrowheads="1"/>
          </p:cNvSpPr>
          <p:nvPr/>
        </p:nvSpPr>
        <p:spPr bwMode="auto">
          <a:xfrm>
            <a:off x="4632325" y="3694113"/>
            <a:ext cx="400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x</a:t>
            </a:r>
            <a:r>
              <a:rPr lang="en-US" baseline="-25000"/>
              <a:t>s</a:t>
            </a:r>
            <a:endParaRPr lang="en-US"/>
          </a:p>
        </p:txBody>
      </p:sp>
      <p:sp>
        <p:nvSpPr>
          <p:cNvPr id="36896" name="Line 32"/>
          <p:cNvSpPr>
            <a:spLocks noChangeShapeType="1"/>
          </p:cNvSpPr>
          <p:nvPr/>
        </p:nvSpPr>
        <p:spPr bwMode="auto">
          <a:xfrm>
            <a:off x="4934612" y="2690812"/>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7" name="Line 33"/>
          <p:cNvSpPr>
            <a:spLocks noChangeShapeType="1"/>
          </p:cNvSpPr>
          <p:nvPr/>
        </p:nvSpPr>
        <p:spPr bwMode="auto">
          <a:xfrm>
            <a:off x="5334000" y="3581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8" name="Line 34"/>
          <p:cNvSpPr>
            <a:spLocks noChangeShapeType="1"/>
          </p:cNvSpPr>
          <p:nvPr/>
        </p:nvSpPr>
        <p:spPr bwMode="auto">
          <a:xfrm flipV="1">
            <a:off x="5410200" y="2690812"/>
            <a:ext cx="0" cy="890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99" name="Text Box 35"/>
          <p:cNvSpPr txBox="1">
            <a:spLocks noChangeArrowheads="1"/>
          </p:cNvSpPr>
          <p:nvPr/>
        </p:nvSpPr>
        <p:spPr bwMode="auto">
          <a:xfrm>
            <a:off x="5060951" y="2749633"/>
            <a:ext cx="4429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err="1"/>
              <a:t>y</a:t>
            </a:r>
            <a:r>
              <a:rPr lang="en-US" baseline="-25000" dirty="0" err="1"/>
              <a:t>W</a:t>
            </a:r>
            <a:endParaRPr lang="en-US" dirty="0"/>
          </a:p>
        </p:txBody>
      </p:sp>
      <p:sp>
        <p:nvSpPr>
          <p:cNvPr id="36900" name="Text Box 36"/>
          <p:cNvSpPr txBox="1">
            <a:spLocks noChangeArrowheads="1"/>
          </p:cNvSpPr>
          <p:nvPr/>
        </p:nvSpPr>
        <p:spPr bwMode="auto">
          <a:xfrm>
            <a:off x="4368800" y="2209800"/>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q</a:t>
            </a:r>
          </a:p>
        </p:txBody>
      </p:sp>
      <p:graphicFrame>
        <p:nvGraphicFramePr>
          <p:cNvPr id="36901" name="Object 37"/>
          <p:cNvGraphicFramePr>
            <a:graphicFrameLocks noChangeAspect="1"/>
          </p:cNvGraphicFramePr>
          <p:nvPr/>
        </p:nvGraphicFramePr>
        <p:xfrm>
          <a:off x="6265863" y="2362200"/>
          <a:ext cx="2174875" cy="954088"/>
        </p:xfrm>
        <a:graphic>
          <a:graphicData uri="http://schemas.openxmlformats.org/presentationml/2006/ole">
            <mc:AlternateContent xmlns:mc="http://schemas.openxmlformats.org/markup-compatibility/2006">
              <mc:Choice xmlns:v="urn:schemas-microsoft-com:vml" Requires="v">
                <p:oleObj name="Equation" r:id="rId3" imgW="1562040" imgH="685800" progId="Equation.DSMT4">
                  <p:embed/>
                </p:oleObj>
              </mc:Choice>
              <mc:Fallback>
                <p:oleObj name="Equation" r:id="rId3" imgW="1562040" imgH="685800" progId="Equation.DSMT4">
                  <p:embed/>
                  <p:pic>
                    <p:nvPicPr>
                      <p:cNvPr id="0" name="Object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65863" y="2362200"/>
                        <a:ext cx="2174875" cy="954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902" name="Text Box 38"/>
          <p:cNvSpPr txBox="1">
            <a:spLocks noChangeArrowheads="1"/>
          </p:cNvSpPr>
          <p:nvPr/>
        </p:nvSpPr>
        <p:spPr bwMode="auto">
          <a:xfrm>
            <a:off x="5230479" y="1708236"/>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5 ft</a:t>
            </a:r>
          </a:p>
        </p:txBody>
      </p:sp>
      <p:sp>
        <p:nvSpPr>
          <p:cNvPr id="36904" name="Line 40"/>
          <p:cNvSpPr>
            <a:spLocks noChangeShapeType="1"/>
          </p:cNvSpPr>
          <p:nvPr/>
        </p:nvSpPr>
        <p:spPr bwMode="auto">
          <a:xfrm>
            <a:off x="4572000" y="5562600"/>
            <a:ext cx="10668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905" name="Freeform 7"/>
          <p:cNvSpPr>
            <a:spLocks/>
          </p:cNvSpPr>
          <p:nvPr/>
        </p:nvSpPr>
        <p:spPr bwMode="auto">
          <a:xfrm>
            <a:off x="4348163" y="3476625"/>
            <a:ext cx="838200" cy="15240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aphicFrame>
        <p:nvGraphicFramePr>
          <p:cNvPr id="36906" name="Object 42"/>
          <p:cNvGraphicFramePr>
            <a:graphicFrameLocks noChangeAspect="1"/>
          </p:cNvGraphicFramePr>
          <p:nvPr>
            <p:extLst>
              <p:ext uri="{D42A27DB-BD31-4B8C-83A1-F6EECF244321}">
                <p14:modId xmlns:p14="http://schemas.microsoft.com/office/powerpoint/2010/main" val="4086549774"/>
              </p:ext>
            </p:extLst>
          </p:nvPr>
        </p:nvGraphicFramePr>
        <p:xfrm>
          <a:off x="1797050" y="4338638"/>
          <a:ext cx="3644900" cy="1262062"/>
        </p:xfrm>
        <a:graphic>
          <a:graphicData uri="http://schemas.openxmlformats.org/presentationml/2006/ole">
            <mc:AlternateContent xmlns:mc="http://schemas.openxmlformats.org/markup-compatibility/2006">
              <mc:Choice xmlns:v="urn:schemas-microsoft-com:vml" Requires="v">
                <p:oleObj name="Equation" r:id="rId5" imgW="2755800" imgH="952200" progId="Equation.DSMT4">
                  <p:embed/>
                </p:oleObj>
              </mc:Choice>
              <mc:Fallback>
                <p:oleObj name="Equation" r:id="rId5" imgW="2755800" imgH="952200" progId="Equation.DSMT4">
                  <p:embed/>
                  <p:pic>
                    <p:nvPicPr>
                      <p:cNvPr id="0" name="Object 42"/>
                      <p:cNvPicPr>
                        <a:picLocks noChangeAspect="1" noChangeArrowheads="1"/>
                      </p:cNvPicPr>
                      <p:nvPr/>
                    </p:nvPicPr>
                    <p:blipFill>
                      <a:blip r:embed="rId6"/>
                      <a:srcRect/>
                      <a:stretch>
                        <a:fillRect/>
                      </a:stretch>
                    </p:blipFill>
                    <p:spPr bwMode="auto">
                      <a:xfrm>
                        <a:off x="1797050" y="4338638"/>
                        <a:ext cx="3644900" cy="1262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6907" name="Object 43"/>
          <p:cNvGraphicFramePr>
            <a:graphicFrameLocks noChangeAspect="1"/>
          </p:cNvGraphicFramePr>
          <p:nvPr>
            <p:extLst>
              <p:ext uri="{D42A27DB-BD31-4B8C-83A1-F6EECF244321}">
                <p14:modId xmlns:p14="http://schemas.microsoft.com/office/powerpoint/2010/main" val="2069643234"/>
              </p:ext>
            </p:extLst>
          </p:nvPr>
        </p:nvGraphicFramePr>
        <p:xfrm>
          <a:off x="5724525" y="3648075"/>
          <a:ext cx="3409950" cy="963613"/>
        </p:xfrm>
        <a:graphic>
          <a:graphicData uri="http://schemas.openxmlformats.org/presentationml/2006/ole">
            <mc:AlternateContent xmlns:mc="http://schemas.openxmlformats.org/markup-compatibility/2006">
              <mc:Choice xmlns:v="urn:schemas-microsoft-com:vml" Requires="v">
                <p:oleObj name="Equation" r:id="rId7" imgW="2336760" imgH="660240" progId="Equation.DSMT4">
                  <p:embed/>
                </p:oleObj>
              </mc:Choice>
              <mc:Fallback>
                <p:oleObj name="Equation" r:id="rId7" imgW="2336760" imgH="660240" progId="Equation.DSMT4">
                  <p:embed/>
                  <p:pic>
                    <p:nvPicPr>
                      <p:cNvPr id="0" name="Object 43"/>
                      <p:cNvPicPr>
                        <a:picLocks noChangeAspect="1" noChangeArrowheads="1"/>
                      </p:cNvPicPr>
                      <p:nvPr/>
                    </p:nvPicPr>
                    <p:blipFill>
                      <a:blip r:embed="rId8"/>
                      <a:srcRect/>
                      <a:stretch>
                        <a:fillRect/>
                      </a:stretch>
                    </p:blipFill>
                    <p:spPr bwMode="auto">
                      <a:xfrm>
                        <a:off x="5724525" y="3648075"/>
                        <a:ext cx="3409950" cy="963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908" name="Text Box 44"/>
          <p:cNvSpPr txBox="1">
            <a:spLocks noChangeArrowheads="1"/>
          </p:cNvSpPr>
          <p:nvPr/>
        </p:nvSpPr>
        <p:spPr bwMode="auto">
          <a:xfrm>
            <a:off x="304803" y="5805873"/>
            <a:ext cx="8381998"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The spring force at the wall does not move so the reaction there, F</a:t>
            </a:r>
            <a:r>
              <a:rPr lang="en-US" baseline="-25000" dirty="0"/>
              <a:t>s</a:t>
            </a:r>
            <a:r>
              <a:rPr lang="en-US" dirty="0"/>
              <a:t> ,does no work. But now there is an increase in V of the spring for the entire system so either a rigid body or a deformable body approach gives the same answer</a:t>
            </a:r>
          </a:p>
        </p:txBody>
      </p:sp>
      <p:sp>
        <p:nvSpPr>
          <p:cNvPr id="36869" name="Line 5"/>
          <p:cNvSpPr>
            <a:spLocks noChangeShapeType="1"/>
          </p:cNvSpPr>
          <p:nvPr/>
        </p:nvSpPr>
        <p:spPr bwMode="auto">
          <a:xfrm>
            <a:off x="1507199" y="1562501"/>
            <a:ext cx="0" cy="1828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0" name="Line 6"/>
          <p:cNvSpPr>
            <a:spLocks noChangeShapeType="1"/>
          </p:cNvSpPr>
          <p:nvPr/>
        </p:nvSpPr>
        <p:spPr bwMode="auto">
          <a:xfrm>
            <a:off x="2192999" y="3391301"/>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1" name="AutoShape 7"/>
          <p:cNvSpPr>
            <a:spLocks noChangeArrowheads="1"/>
          </p:cNvSpPr>
          <p:nvPr/>
        </p:nvSpPr>
        <p:spPr bwMode="auto">
          <a:xfrm rot="3872199">
            <a:off x="1003168" y="2491982"/>
            <a:ext cx="1876425" cy="74613"/>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872" name="Freeform 7"/>
          <p:cNvSpPr>
            <a:spLocks/>
          </p:cNvSpPr>
          <p:nvPr/>
        </p:nvSpPr>
        <p:spPr bwMode="auto">
          <a:xfrm>
            <a:off x="1518312" y="3284939"/>
            <a:ext cx="838200" cy="15240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874" name="Text Box 10"/>
          <p:cNvSpPr txBox="1">
            <a:spLocks noChangeArrowheads="1"/>
          </p:cNvSpPr>
          <p:nvPr/>
        </p:nvSpPr>
        <p:spPr bwMode="auto">
          <a:xfrm>
            <a:off x="1126199" y="1410101"/>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36875" name="Text Box 11"/>
          <p:cNvSpPr txBox="1">
            <a:spLocks noChangeArrowheads="1"/>
          </p:cNvSpPr>
          <p:nvPr/>
        </p:nvSpPr>
        <p:spPr bwMode="auto">
          <a:xfrm>
            <a:off x="2405724" y="3427814"/>
            <a:ext cx="336550" cy="366712"/>
          </a:xfrm>
          <a:prstGeom prst="rect">
            <a:avLst/>
          </a:prstGeom>
          <a:solidFill>
            <a:schemeClr val="bg1"/>
          </a:solidFill>
          <a:ln>
            <a:solidFill>
              <a:schemeClr val="bg1"/>
            </a:solidFill>
          </a:ln>
          <a:effectLst/>
        </p:spPr>
        <p:txBody>
          <a:bodyPr wrap="none">
            <a:spAutoFit/>
          </a:bodyPr>
          <a:lstStyle/>
          <a:p>
            <a:r>
              <a:rPr lang="en-US" dirty="0"/>
              <a:t>B</a:t>
            </a:r>
          </a:p>
        </p:txBody>
      </p:sp>
      <p:sp>
        <p:nvSpPr>
          <p:cNvPr id="36876" name="Line 12"/>
          <p:cNvSpPr>
            <a:spLocks noChangeShapeType="1"/>
          </p:cNvSpPr>
          <p:nvPr/>
        </p:nvSpPr>
        <p:spPr bwMode="auto">
          <a:xfrm>
            <a:off x="1507199" y="3467501"/>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7" name="Line 13"/>
          <p:cNvSpPr>
            <a:spLocks noChangeShapeType="1"/>
          </p:cNvSpPr>
          <p:nvPr/>
        </p:nvSpPr>
        <p:spPr bwMode="auto">
          <a:xfrm>
            <a:off x="2345399" y="3467501"/>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8" name="Text Box 14"/>
          <p:cNvSpPr txBox="1">
            <a:spLocks noChangeArrowheads="1"/>
          </p:cNvSpPr>
          <p:nvPr/>
        </p:nvSpPr>
        <p:spPr bwMode="auto">
          <a:xfrm>
            <a:off x="1670177" y="3599951"/>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6 ft</a:t>
            </a:r>
          </a:p>
        </p:txBody>
      </p:sp>
      <p:sp>
        <p:nvSpPr>
          <p:cNvPr id="36879" name="Line 15"/>
          <p:cNvSpPr>
            <a:spLocks noChangeShapeType="1"/>
          </p:cNvSpPr>
          <p:nvPr/>
        </p:nvSpPr>
        <p:spPr bwMode="auto">
          <a:xfrm flipH="1">
            <a:off x="1202399" y="3391301"/>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0" name="Line 16"/>
          <p:cNvSpPr>
            <a:spLocks noChangeShapeType="1"/>
          </p:cNvSpPr>
          <p:nvPr/>
        </p:nvSpPr>
        <p:spPr bwMode="auto">
          <a:xfrm flipH="1">
            <a:off x="1278599" y="1714901"/>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1" name="Text Box 17"/>
          <p:cNvSpPr txBox="1">
            <a:spLocks noChangeArrowheads="1"/>
          </p:cNvSpPr>
          <p:nvPr/>
        </p:nvSpPr>
        <p:spPr bwMode="auto">
          <a:xfrm>
            <a:off x="812390" y="2208613"/>
            <a:ext cx="65194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600" dirty="0"/>
              <a:t>8 ft</a:t>
            </a:r>
          </a:p>
        </p:txBody>
      </p:sp>
      <p:sp>
        <p:nvSpPr>
          <p:cNvPr id="36882" name="Text Box 18"/>
          <p:cNvSpPr txBox="1">
            <a:spLocks noChangeArrowheads="1"/>
          </p:cNvSpPr>
          <p:nvPr/>
        </p:nvSpPr>
        <p:spPr bwMode="auto">
          <a:xfrm>
            <a:off x="1948524" y="2132414"/>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6" name="Freeform: Shape 5">
            <a:extLst>
              <a:ext uri="{FF2B5EF4-FFF2-40B4-BE49-F238E27FC236}">
                <a16:creationId xmlns:a16="http://schemas.microsoft.com/office/drawing/2014/main" id="{14F565B7-71FD-4308-A835-E677D9C43C35}"/>
              </a:ext>
            </a:extLst>
          </p:cNvPr>
          <p:cNvSpPr/>
          <p:nvPr/>
        </p:nvSpPr>
        <p:spPr>
          <a:xfrm>
            <a:off x="2222429" y="3401071"/>
            <a:ext cx="410308" cy="39077"/>
          </a:xfrm>
          <a:custGeom>
            <a:avLst/>
            <a:gdLst>
              <a:gd name="connsiteX0" fmla="*/ 0 w 410308"/>
              <a:gd name="connsiteY0" fmla="*/ 0 h 39077"/>
              <a:gd name="connsiteX1" fmla="*/ 27354 w 410308"/>
              <a:gd name="connsiteY1" fmla="*/ 15631 h 39077"/>
              <a:gd name="connsiteX2" fmla="*/ 54708 w 410308"/>
              <a:gd name="connsiteY2" fmla="*/ 27354 h 39077"/>
              <a:gd name="connsiteX3" fmla="*/ 97692 w 410308"/>
              <a:gd name="connsiteY3" fmla="*/ 39077 h 39077"/>
              <a:gd name="connsiteX4" fmla="*/ 203200 w 410308"/>
              <a:gd name="connsiteY4" fmla="*/ 35169 h 39077"/>
              <a:gd name="connsiteX5" fmla="*/ 218831 w 410308"/>
              <a:gd name="connsiteY5" fmla="*/ 31262 h 39077"/>
              <a:gd name="connsiteX6" fmla="*/ 261815 w 410308"/>
              <a:gd name="connsiteY6" fmla="*/ 27354 h 39077"/>
              <a:gd name="connsiteX7" fmla="*/ 316523 w 410308"/>
              <a:gd name="connsiteY7" fmla="*/ 15631 h 39077"/>
              <a:gd name="connsiteX8" fmla="*/ 371231 w 410308"/>
              <a:gd name="connsiteY8" fmla="*/ 11723 h 39077"/>
              <a:gd name="connsiteX9" fmla="*/ 410308 w 410308"/>
              <a:gd name="connsiteY9" fmla="*/ 3908 h 39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0308" h="39077">
                <a:moveTo>
                  <a:pt x="0" y="0"/>
                </a:moveTo>
                <a:cubicBezTo>
                  <a:pt x="41266" y="8254"/>
                  <a:pt x="3748" y="-4040"/>
                  <a:pt x="27354" y="15631"/>
                </a:cubicBezTo>
                <a:cubicBezTo>
                  <a:pt x="36499" y="23252"/>
                  <a:pt x="44650" y="23043"/>
                  <a:pt x="54708" y="27354"/>
                </a:cubicBezTo>
                <a:cubicBezTo>
                  <a:pt x="84542" y="40140"/>
                  <a:pt x="55140" y="32998"/>
                  <a:pt x="97692" y="39077"/>
                </a:cubicBezTo>
                <a:cubicBezTo>
                  <a:pt x="132861" y="37774"/>
                  <a:pt x="168080" y="37435"/>
                  <a:pt x="203200" y="35169"/>
                </a:cubicBezTo>
                <a:cubicBezTo>
                  <a:pt x="208559" y="34823"/>
                  <a:pt x="213507" y="31972"/>
                  <a:pt x="218831" y="31262"/>
                </a:cubicBezTo>
                <a:cubicBezTo>
                  <a:pt x="233092" y="29361"/>
                  <a:pt x="247487" y="28657"/>
                  <a:pt x="261815" y="27354"/>
                </a:cubicBezTo>
                <a:cubicBezTo>
                  <a:pt x="306158" y="18486"/>
                  <a:pt x="288005" y="22761"/>
                  <a:pt x="316523" y="15631"/>
                </a:cubicBezTo>
                <a:cubicBezTo>
                  <a:pt x="352617" y="21647"/>
                  <a:pt x="329499" y="20997"/>
                  <a:pt x="371231" y="11723"/>
                </a:cubicBezTo>
                <a:cubicBezTo>
                  <a:pt x="384198" y="8841"/>
                  <a:pt x="410308" y="3908"/>
                  <a:pt x="410308" y="3908"/>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tx1"/>
              </a:solidFill>
            </a:endParaRPr>
          </a:p>
        </p:txBody>
      </p:sp>
      <p:sp>
        <p:nvSpPr>
          <p:cNvPr id="7" name="Freeform: Shape 6">
            <a:extLst>
              <a:ext uri="{FF2B5EF4-FFF2-40B4-BE49-F238E27FC236}">
                <a16:creationId xmlns:a16="http://schemas.microsoft.com/office/drawing/2014/main" id="{0D86A434-47DE-47B3-96CB-579F08259324}"/>
              </a:ext>
            </a:extLst>
          </p:cNvPr>
          <p:cNvSpPr/>
          <p:nvPr/>
        </p:nvSpPr>
        <p:spPr>
          <a:xfrm>
            <a:off x="1415336" y="1603532"/>
            <a:ext cx="86001" cy="1758461"/>
          </a:xfrm>
          <a:custGeom>
            <a:avLst/>
            <a:gdLst>
              <a:gd name="connsiteX0" fmla="*/ 86001 w 86001"/>
              <a:gd name="connsiteY0" fmla="*/ 0 h 1758461"/>
              <a:gd name="connsiteX1" fmla="*/ 82094 w 86001"/>
              <a:gd name="connsiteY1" fmla="*/ 19538 h 1758461"/>
              <a:gd name="connsiteX2" fmla="*/ 70371 w 86001"/>
              <a:gd name="connsiteY2" fmla="*/ 35169 h 1758461"/>
              <a:gd name="connsiteX3" fmla="*/ 62555 w 86001"/>
              <a:gd name="connsiteY3" fmla="*/ 50800 h 1758461"/>
              <a:gd name="connsiteX4" fmla="*/ 54740 w 86001"/>
              <a:gd name="connsiteY4" fmla="*/ 62523 h 1758461"/>
              <a:gd name="connsiteX5" fmla="*/ 43017 w 86001"/>
              <a:gd name="connsiteY5" fmla="*/ 97692 h 1758461"/>
              <a:gd name="connsiteX6" fmla="*/ 39109 w 86001"/>
              <a:gd name="connsiteY6" fmla="*/ 109415 h 1758461"/>
              <a:gd name="connsiteX7" fmla="*/ 35201 w 86001"/>
              <a:gd name="connsiteY7" fmla="*/ 121138 h 1758461"/>
              <a:gd name="connsiteX8" fmla="*/ 23478 w 86001"/>
              <a:gd name="connsiteY8" fmla="*/ 168031 h 1758461"/>
              <a:gd name="connsiteX9" fmla="*/ 27386 w 86001"/>
              <a:gd name="connsiteY9" fmla="*/ 257907 h 1758461"/>
              <a:gd name="connsiteX10" fmla="*/ 31294 w 86001"/>
              <a:gd name="connsiteY10" fmla="*/ 289169 h 1758461"/>
              <a:gd name="connsiteX11" fmla="*/ 19571 w 86001"/>
              <a:gd name="connsiteY11" fmla="*/ 351692 h 1758461"/>
              <a:gd name="connsiteX12" fmla="*/ 11755 w 86001"/>
              <a:gd name="connsiteY12" fmla="*/ 375138 h 1758461"/>
              <a:gd name="connsiteX13" fmla="*/ 7848 w 86001"/>
              <a:gd name="connsiteY13" fmla="*/ 394677 h 1758461"/>
              <a:gd name="connsiteX14" fmla="*/ 3940 w 86001"/>
              <a:gd name="connsiteY14" fmla="*/ 410307 h 1758461"/>
              <a:gd name="connsiteX15" fmla="*/ 32 w 86001"/>
              <a:gd name="connsiteY15" fmla="*/ 484554 h 1758461"/>
              <a:gd name="connsiteX16" fmla="*/ 11755 w 86001"/>
              <a:gd name="connsiteY16" fmla="*/ 703384 h 1758461"/>
              <a:gd name="connsiteX17" fmla="*/ 19571 w 86001"/>
              <a:gd name="connsiteY17" fmla="*/ 750277 h 1758461"/>
              <a:gd name="connsiteX18" fmla="*/ 15663 w 86001"/>
              <a:gd name="connsiteY18" fmla="*/ 1039446 h 1758461"/>
              <a:gd name="connsiteX19" fmla="*/ 27386 w 86001"/>
              <a:gd name="connsiteY19" fmla="*/ 1387231 h 1758461"/>
              <a:gd name="connsiteX20" fmla="*/ 35201 w 86001"/>
              <a:gd name="connsiteY20" fmla="*/ 1484923 h 1758461"/>
              <a:gd name="connsiteX21" fmla="*/ 43017 w 86001"/>
              <a:gd name="connsiteY21" fmla="*/ 1524000 h 1758461"/>
              <a:gd name="connsiteX22" fmla="*/ 54740 w 86001"/>
              <a:gd name="connsiteY22" fmla="*/ 1547446 h 1758461"/>
              <a:gd name="connsiteX23" fmla="*/ 58648 w 86001"/>
              <a:gd name="connsiteY23" fmla="*/ 1684215 h 1758461"/>
              <a:gd name="connsiteX24" fmla="*/ 66463 w 86001"/>
              <a:gd name="connsiteY24" fmla="*/ 1695938 h 1758461"/>
              <a:gd name="connsiteX25" fmla="*/ 70371 w 86001"/>
              <a:gd name="connsiteY25" fmla="*/ 1707661 h 1758461"/>
              <a:gd name="connsiteX26" fmla="*/ 78186 w 86001"/>
              <a:gd name="connsiteY26" fmla="*/ 1723292 h 1758461"/>
              <a:gd name="connsiteX27" fmla="*/ 82094 w 86001"/>
              <a:gd name="connsiteY27" fmla="*/ 1758461 h 1758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6001" h="1758461">
                <a:moveTo>
                  <a:pt x="86001" y="0"/>
                </a:moveTo>
                <a:cubicBezTo>
                  <a:pt x="84699" y="6513"/>
                  <a:pt x="84791" y="13469"/>
                  <a:pt x="82094" y="19538"/>
                </a:cubicBezTo>
                <a:cubicBezTo>
                  <a:pt x="79449" y="25490"/>
                  <a:pt x="73823" y="29646"/>
                  <a:pt x="70371" y="35169"/>
                </a:cubicBezTo>
                <a:cubicBezTo>
                  <a:pt x="67284" y="40109"/>
                  <a:pt x="65445" y="45742"/>
                  <a:pt x="62555" y="50800"/>
                </a:cubicBezTo>
                <a:cubicBezTo>
                  <a:pt x="60225" y="54878"/>
                  <a:pt x="56546" y="58188"/>
                  <a:pt x="54740" y="62523"/>
                </a:cubicBezTo>
                <a:cubicBezTo>
                  <a:pt x="49987" y="73930"/>
                  <a:pt x="46925" y="85969"/>
                  <a:pt x="43017" y="97692"/>
                </a:cubicBezTo>
                <a:lnTo>
                  <a:pt x="39109" y="109415"/>
                </a:lnTo>
                <a:cubicBezTo>
                  <a:pt x="37806" y="113323"/>
                  <a:pt x="36200" y="117142"/>
                  <a:pt x="35201" y="121138"/>
                </a:cubicBezTo>
                <a:lnTo>
                  <a:pt x="23478" y="168031"/>
                </a:lnTo>
                <a:cubicBezTo>
                  <a:pt x="24781" y="197990"/>
                  <a:pt x="25455" y="227982"/>
                  <a:pt x="27386" y="257907"/>
                </a:cubicBezTo>
                <a:cubicBezTo>
                  <a:pt x="28062" y="268387"/>
                  <a:pt x="31294" y="278667"/>
                  <a:pt x="31294" y="289169"/>
                </a:cubicBezTo>
                <a:cubicBezTo>
                  <a:pt x="31294" y="305234"/>
                  <a:pt x="24573" y="336687"/>
                  <a:pt x="19571" y="351692"/>
                </a:cubicBezTo>
                <a:cubicBezTo>
                  <a:pt x="16966" y="359507"/>
                  <a:pt x="13923" y="367190"/>
                  <a:pt x="11755" y="375138"/>
                </a:cubicBezTo>
                <a:cubicBezTo>
                  <a:pt x="10007" y="381546"/>
                  <a:pt x="9289" y="388193"/>
                  <a:pt x="7848" y="394677"/>
                </a:cubicBezTo>
                <a:cubicBezTo>
                  <a:pt x="6683" y="399920"/>
                  <a:pt x="5243" y="405097"/>
                  <a:pt x="3940" y="410307"/>
                </a:cubicBezTo>
                <a:cubicBezTo>
                  <a:pt x="2637" y="435056"/>
                  <a:pt x="-343" y="459774"/>
                  <a:pt x="32" y="484554"/>
                </a:cubicBezTo>
                <a:cubicBezTo>
                  <a:pt x="477" y="513922"/>
                  <a:pt x="2598" y="639283"/>
                  <a:pt x="11755" y="703384"/>
                </a:cubicBezTo>
                <a:cubicBezTo>
                  <a:pt x="13996" y="719071"/>
                  <a:pt x="16966" y="734646"/>
                  <a:pt x="19571" y="750277"/>
                </a:cubicBezTo>
                <a:cubicBezTo>
                  <a:pt x="18268" y="846667"/>
                  <a:pt x="15663" y="943048"/>
                  <a:pt x="15663" y="1039446"/>
                </a:cubicBezTo>
                <a:cubicBezTo>
                  <a:pt x="15663" y="1336286"/>
                  <a:pt x="1983" y="1247504"/>
                  <a:pt x="27386" y="1387231"/>
                </a:cubicBezTo>
                <a:cubicBezTo>
                  <a:pt x="33743" y="1520707"/>
                  <a:pt x="24223" y="1433693"/>
                  <a:pt x="35201" y="1484923"/>
                </a:cubicBezTo>
                <a:cubicBezTo>
                  <a:pt x="37984" y="1497912"/>
                  <a:pt x="39055" y="1511321"/>
                  <a:pt x="43017" y="1524000"/>
                </a:cubicBezTo>
                <a:cubicBezTo>
                  <a:pt x="45623" y="1532340"/>
                  <a:pt x="50832" y="1539631"/>
                  <a:pt x="54740" y="1547446"/>
                </a:cubicBezTo>
                <a:cubicBezTo>
                  <a:pt x="56043" y="1593036"/>
                  <a:pt x="55059" y="1638748"/>
                  <a:pt x="58648" y="1684215"/>
                </a:cubicBezTo>
                <a:cubicBezTo>
                  <a:pt x="59018" y="1688897"/>
                  <a:pt x="64363" y="1691737"/>
                  <a:pt x="66463" y="1695938"/>
                </a:cubicBezTo>
                <a:cubicBezTo>
                  <a:pt x="68305" y="1699622"/>
                  <a:pt x="68748" y="1703875"/>
                  <a:pt x="70371" y="1707661"/>
                </a:cubicBezTo>
                <a:cubicBezTo>
                  <a:pt x="72666" y="1713015"/>
                  <a:pt x="75581" y="1718082"/>
                  <a:pt x="78186" y="1723292"/>
                </a:cubicBezTo>
                <a:cubicBezTo>
                  <a:pt x="83116" y="1747940"/>
                  <a:pt x="82094" y="1736189"/>
                  <a:pt x="82094" y="1758461"/>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7C9F381B-A27E-4610-B8C5-7B56C9B4C319}"/>
              </a:ext>
            </a:extLst>
          </p:cNvPr>
          <p:cNvSpPr txBox="1"/>
          <p:nvPr/>
        </p:nvSpPr>
        <p:spPr>
          <a:xfrm>
            <a:off x="5859462" y="5149289"/>
            <a:ext cx="1774845" cy="369332"/>
          </a:xfrm>
          <a:prstGeom prst="rect">
            <a:avLst/>
          </a:prstGeom>
          <a:noFill/>
        </p:spPr>
        <p:txBody>
          <a:bodyPr wrap="none" rtlCol="0">
            <a:spAutoFit/>
          </a:bodyPr>
          <a:lstStyle/>
          <a:p>
            <a:r>
              <a:rPr lang="en-US" dirty="0"/>
              <a:t>same as before</a:t>
            </a:r>
          </a:p>
        </p:txBody>
      </p:sp>
      <p:sp>
        <p:nvSpPr>
          <p:cNvPr id="4" name="TextBox 3">
            <a:extLst>
              <a:ext uri="{FF2B5EF4-FFF2-40B4-BE49-F238E27FC236}">
                <a16:creationId xmlns:a16="http://schemas.microsoft.com/office/drawing/2014/main" id="{0A099841-4BF6-3FD3-E36A-249BB753D076}"/>
              </a:ext>
            </a:extLst>
          </p:cNvPr>
          <p:cNvSpPr txBox="1"/>
          <p:nvPr/>
        </p:nvSpPr>
        <p:spPr>
          <a:xfrm>
            <a:off x="5771366" y="1213267"/>
            <a:ext cx="3067833" cy="923330"/>
          </a:xfrm>
          <a:prstGeom prst="rect">
            <a:avLst/>
          </a:prstGeom>
          <a:noFill/>
        </p:spPr>
        <p:txBody>
          <a:bodyPr wrap="square" rtlCol="0">
            <a:spAutoFit/>
          </a:bodyPr>
          <a:lstStyle/>
          <a:p>
            <a:r>
              <a:rPr lang="en-US" dirty="0"/>
              <a:t>consider the entire system (compare with the rigid body solution)</a:t>
            </a:r>
          </a:p>
        </p:txBody>
      </p:sp>
      <p:cxnSp>
        <p:nvCxnSpPr>
          <p:cNvPr id="5" name="Straight Connector 4">
            <a:extLst>
              <a:ext uri="{FF2B5EF4-FFF2-40B4-BE49-F238E27FC236}">
                <a16:creationId xmlns:a16="http://schemas.microsoft.com/office/drawing/2014/main" id="{A01150B5-2AC0-AE2B-CE2C-EFA8BDCC9CCE}"/>
              </a:ext>
            </a:extLst>
          </p:cNvPr>
          <p:cNvCxnSpPr>
            <a:cxnSpLocks/>
          </p:cNvCxnSpPr>
          <p:nvPr/>
        </p:nvCxnSpPr>
        <p:spPr>
          <a:xfrm>
            <a:off x="489614" y="533400"/>
            <a:ext cx="1855785"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3597B5A4-BB8B-64CE-6A86-05C6ABEF3A6E}"/>
              </a:ext>
            </a:extLst>
          </p:cNvPr>
          <p:cNvCxnSpPr/>
          <p:nvPr/>
        </p:nvCxnSpPr>
        <p:spPr>
          <a:xfrm>
            <a:off x="1300852" y="1727442"/>
            <a:ext cx="0" cy="161876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1D964143-2CE8-78D6-2CE0-ECCB5D7DD033}"/>
              </a:ext>
            </a:extLst>
          </p:cNvPr>
          <p:cNvCxnSpPr>
            <a:cxnSpLocks/>
          </p:cNvCxnSpPr>
          <p:nvPr/>
        </p:nvCxnSpPr>
        <p:spPr>
          <a:xfrm>
            <a:off x="1518312" y="3552825"/>
            <a:ext cx="792899"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60DD07C4-E1A9-FD2F-24CF-6CC9B15B4832}"/>
              </a:ext>
            </a:extLst>
          </p:cNvPr>
          <p:cNvCxnSpPr>
            <a:cxnSpLocks/>
          </p:cNvCxnSpPr>
          <p:nvPr/>
        </p:nvCxnSpPr>
        <p:spPr>
          <a:xfrm flipV="1">
            <a:off x="4520406" y="1513211"/>
            <a:ext cx="545208" cy="279492"/>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1A176F6B-6614-951F-7BD8-F253A728E30B}"/>
              </a:ext>
            </a:extLst>
          </p:cNvPr>
          <p:cNvCxnSpPr>
            <a:cxnSpLocks/>
          </p:cNvCxnSpPr>
          <p:nvPr/>
        </p:nvCxnSpPr>
        <p:spPr>
          <a:xfrm flipV="1">
            <a:off x="4900736" y="2370427"/>
            <a:ext cx="601662" cy="278839"/>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2DA5C1CF-9EEF-D11D-CC9C-DBDD2C6BF87F}"/>
              </a:ext>
            </a:extLst>
          </p:cNvPr>
          <p:cNvCxnSpPr>
            <a:cxnSpLocks/>
          </p:cNvCxnSpPr>
          <p:nvPr/>
        </p:nvCxnSpPr>
        <p:spPr>
          <a:xfrm flipV="1">
            <a:off x="5346396" y="3253513"/>
            <a:ext cx="601662" cy="278839"/>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4F9ECC3F-C339-7E3E-8AE9-AA6F4C8C5C0B}"/>
              </a:ext>
            </a:extLst>
          </p:cNvPr>
          <p:cNvCxnSpPr>
            <a:cxnSpLocks/>
          </p:cNvCxnSpPr>
          <p:nvPr/>
        </p:nvCxnSpPr>
        <p:spPr>
          <a:xfrm>
            <a:off x="5018211" y="1568516"/>
            <a:ext cx="427729" cy="818634"/>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995D291A-38DB-D9D5-DA3D-5D508592DCE8}"/>
              </a:ext>
            </a:extLst>
          </p:cNvPr>
          <p:cNvCxnSpPr>
            <a:cxnSpLocks/>
          </p:cNvCxnSpPr>
          <p:nvPr/>
        </p:nvCxnSpPr>
        <p:spPr>
          <a:xfrm>
            <a:off x="5445940" y="2427611"/>
            <a:ext cx="456081" cy="793504"/>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7" name="Text Box 38">
            <a:extLst>
              <a:ext uri="{FF2B5EF4-FFF2-40B4-BE49-F238E27FC236}">
                <a16:creationId xmlns:a16="http://schemas.microsoft.com/office/drawing/2014/main" id="{38556B3C-3CD7-3BDB-100F-0497BC1C6AF7}"/>
              </a:ext>
            </a:extLst>
          </p:cNvPr>
          <p:cNvSpPr txBox="1">
            <a:spLocks noChangeArrowheads="1"/>
          </p:cNvSpPr>
          <p:nvPr/>
        </p:nvSpPr>
        <p:spPr bwMode="auto">
          <a:xfrm>
            <a:off x="5620412" y="2414004"/>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5 ft</a:t>
            </a:r>
          </a:p>
        </p:txBody>
      </p:sp>
      <p:cxnSp>
        <p:nvCxnSpPr>
          <p:cNvPr id="28" name="Straight Connector 27">
            <a:extLst>
              <a:ext uri="{FF2B5EF4-FFF2-40B4-BE49-F238E27FC236}">
                <a16:creationId xmlns:a16="http://schemas.microsoft.com/office/drawing/2014/main" id="{A01150B5-2AC0-AE2B-CE2C-EFA8BDCC9CCE}"/>
              </a:ext>
            </a:extLst>
          </p:cNvPr>
          <p:cNvCxnSpPr/>
          <p:nvPr/>
        </p:nvCxnSpPr>
        <p:spPr>
          <a:xfrm>
            <a:off x="372238" y="67056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952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3331</TotalTime>
  <Words>1117</Words>
  <Application>Microsoft Office PowerPoint</Application>
  <PresentationFormat>On-screen Show (4:3)</PresentationFormat>
  <Paragraphs>102</Paragraphs>
  <Slides>8</Slides>
  <Notes>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3" baseType="lpstr">
      <vt:lpstr>Arial</vt:lpstr>
      <vt:lpstr>Calibri</vt:lpstr>
      <vt:lpstr>Symbol</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 Schemerr</dc:creator>
  <cp:lastModifiedBy>Lester Schmerr</cp:lastModifiedBy>
  <cp:revision>49</cp:revision>
  <cp:lastPrinted>2023-04-02T00:22:09Z</cp:lastPrinted>
  <dcterms:created xsi:type="dcterms:W3CDTF">2008-10-08T18:59:55Z</dcterms:created>
  <dcterms:modified xsi:type="dcterms:W3CDTF">2023-05-14T02:01:49Z</dcterms:modified>
</cp:coreProperties>
</file>