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69" autoAdjust="0"/>
    <p:restoredTop sz="94660"/>
  </p:normalViewPr>
  <p:slideViewPr>
    <p:cSldViewPr snapToGrid="0">
      <p:cViewPr varScale="1">
        <p:scale>
          <a:sx n="95" d="100"/>
          <a:sy n="95" d="100"/>
        </p:scale>
        <p:origin x="66" y="7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370527-2ADC-4C00-BB9F-F690D57C35A1}" type="datetimeFigureOut">
              <a:rPr lang="en-US" smtClean="0"/>
              <a:t>5/13/2023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42DB97-3E46-416A-BD30-B3E39FEBB41A}" type="slidenum">
              <a:rPr lang="en-US" smtClean="0"/>
              <a:t>‹#›</a:t>
            </a:fld>
            <a:endParaRPr lang="en-US"/>
          </a:p>
        </p:txBody>
      </p:sp>
    </p:spTree>
    <p:extLst>
      <p:ext uri="{BB962C8B-B14F-4D97-AF65-F5344CB8AC3E}">
        <p14:creationId xmlns:p14="http://schemas.microsoft.com/office/powerpoint/2010/main" val="2664499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briefly examine the equilibrium of cables</a:t>
            </a:r>
          </a:p>
        </p:txBody>
      </p:sp>
      <p:sp>
        <p:nvSpPr>
          <p:cNvPr id="4" name="Slide Number Placeholder 3"/>
          <p:cNvSpPr>
            <a:spLocks noGrp="1"/>
          </p:cNvSpPr>
          <p:nvPr>
            <p:ph type="sldNum" sz="quarter" idx="5"/>
          </p:nvPr>
        </p:nvSpPr>
        <p:spPr/>
        <p:txBody>
          <a:bodyPr/>
          <a:lstStyle/>
          <a:p>
            <a:fld id="{EE42DB97-3E46-416A-BD30-B3E39FEBB41A}" type="slidenum">
              <a:rPr lang="en-US" smtClean="0"/>
              <a:t>1</a:t>
            </a:fld>
            <a:endParaRPr lang="en-US"/>
          </a:p>
        </p:txBody>
      </p:sp>
    </p:spTree>
    <p:extLst>
      <p:ext uri="{BB962C8B-B14F-4D97-AF65-F5344CB8AC3E}">
        <p14:creationId xmlns:p14="http://schemas.microsoft.com/office/powerpoint/2010/main" val="3051457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only examine cables that carry discrete forces. The case where the loads are distributed are also discussed in the addendum.</a:t>
            </a:r>
          </a:p>
        </p:txBody>
      </p:sp>
      <p:sp>
        <p:nvSpPr>
          <p:cNvPr id="4" name="Slide Number Placeholder 3"/>
          <p:cNvSpPr>
            <a:spLocks noGrp="1"/>
          </p:cNvSpPr>
          <p:nvPr>
            <p:ph type="sldNum" sz="quarter" idx="5"/>
          </p:nvPr>
        </p:nvSpPr>
        <p:spPr/>
        <p:txBody>
          <a:bodyPr/>
          <a:lstStyle/>
          <a:p>
            <a:fld id="{EE42DB97-3E46-416A-BD30-B3E39FEBB41A}" type="slidenum">
              <a:rPr lang="en-US" smtClean="0"/>
              <a:t>2</a:t>
            </a:fld>
            <a:endParaRPr lang="en-US"/>
          </a:p>
        </p:txBody>
      </p:sp>
    </p:spTree>
    <p:extLst>
      <p:ext uri="{BB962C8B-B14F-4D97-AF65-F5344CB8AC3E}">
        <p14:creationId xmlns:p14="http://schemas.microsoft.com/office/powerpoint/2010/main" val="763813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cable problems with discrete loads we will assume the loads and horizontal distances (L's) are known. To obtain a solution we will need one more known quantity. We will assume either one of the sags (y's) is known or that the maximum tension in the cables (which must occur at one of the ends) is known. </a:t>
            </a:r>
          </a:p>
        </p:txBody>
      </p:sp>
      <p:sp>
        <p:nvSpPr>
          <p:cNvPr id="4" name="Slide Number Placeholder 3"/>
          <p:cNvSpPr>
            <a:spLocks noGrp="1"/>
          </p:cNvSpPr>
          <p:nvPr>
            <p:ph type="sldNum" sz="quarter" idx="5"/>
          </p:nvPr>
        </p:nvSpPr>
        <p:spPr/>
        <p:txBody>
          <a:bodyPr/>
          <a:lstStyle/>
          <a:p>
            <a:fld id="{EE42DB97-3E46-416A-BD30-B3E39FEBB41A}" type="slidenum">
              <a:rPr lang="en-US" smtClean="0"/>
              <a:t>3</a:t>
            </a:fld>
            <a:endParaRPr lang="en-US"/>
          </a:p>
        </p:txBody>
      </p:sp>
    </p:spTree>
    <p:extLst>
      <p:ext uri="{BB962C8B-B14F-4D97-AF65-F5344CB8AC3E}">
        <p14:creationId xmlns:p14="http://schemas.microsoft.com/office/powerpoint/2010/main" val="4191803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steps in the solution procedure. The basic idea is to first find the end reactions and then work through the cable system, one connection at a time, just like the method of pins for a truss. </a:t>
            </a:r>
          </a:p>
        </p:txBody>
      </p:sp>
      <p:sp>
        <p:nvSpPr>
          <p:cNvPr id="4" name="Slide Number Placeholder 3"/>
          <p:cNvSpPr>
            <a:spLocks noGrp="1"/>
          </p:cNvSpPr>
          <p:nvPr>
            <p:ph type="sldNum" sz="quarter" idx="5"/>
          </p:nvPr>
        </p:nvSpPr>
        <p:spPr/>
        <p:txBody>
          <a:bodyPr/>
          <a:lstStyle/>
          <a:p>
            <a:fld id="{EE42DB97-3E46-416A-BD30-B3E39FEBB41A}" type="slidenum">
              <a:rPr lang="en-US" smtClean="0"/>
              <a:t>4</a:t>
            </a:fld>
            <a:endParaRPr lang="en-US"/>
          </a:p>
        </p:txBody>
      </p:sp>
    </p:spTree>
    <p:extLst>
      <p:ext uri="{BB962C8B-B14F-4D97-AF65-F5344CB8AC3E}">
        <p14:creationId xmlns:p14="http://schemas.microsoft.com/office/powerpoint/2010/main" val="10602939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solution procedure is  very similar if either a sag or a maximum tension is specified.</a:t>
            </a:r>
          </a:p>
        </p:txBody>
      </p:sp>
      <p:sp>
        <p:nvSpPr>
          <p:cNvPr id="4" name="Slide Number Placeholder 3"/>
          <p:cNvSpPr>
            <a:spLocks noGrp="1"/>
          </p:cNvSpPr>
          <p:nvPr>
            <p:ph type="sldNum" sz="quarter" idx="5"/>
          </p:nvPr>
        </p:nvSpPr>
        <p:spPr/>
        <p:txBody>
          <a:bodyPr/>
          <a:lstStyle/>
          <a:p>
            <a:fld id="{EE42DB97-3E46-416A-BD30-B3E39FEBB41A}" type="slidenum">
              <a:rPr lang="en-US" smtClean="0"/>
              <a:t>5</a:t>
            </a:fld>
            <a:endParaRPr lang="en-US"/>
          </a:p>
        </p:txBody>
      </p:sp>
    </p:spTree>
    <p:extLst>
      <p:ext uri="{BB962C8B-B14F-4D97-AF65-F5344CB8AC3E}">
        <p14:creationId xmlns:p14="http://schemas.microsoft.com/office/powerpoint/2010/main" val="132023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cable system where the ends are at different levels. Note that the sag at B is known since the vertical distance from A is known.</a:t>
            </a:r>
          </a:p>
        </p:txBody>
      </p:sp>
      <p:sp>
        <p:nvSpPr>
          <p:cNvPr id="4" name="Slide Number Placeholder 3"/>
          <p:cNvSpPr>
            <a:spLocks noGrp="1"/>
          </p:cNvSpPr>
          <p:nvPr>
            <p:ph type="sldNum" sz="quarter" idx="5"/>
          </p:nvPr>
        </p:nvSpPr>
        <p:spPr/>
        <p:txBody>
          <a:bodyPr/>
          <a:lstStyle/>
          <a:p>
            <a:fld id="{EE42DB97-3E46-416A-BD30-B3E39FEBB41A}" type="slidenum">
              <a:rPr lang="en-US" smtClean="0"/>
              <a:t>6</a:t>
            </a:fld>
            <a:endParaRPr lang="en-US"/>
          </a:p>
        </p:txBody>
      </p:sp>
    </p:spTree>
    <p:extLst>
      <p:ext uri="{BB962C8B-B14F-4D97-AF65-F5344CB8AC3E}">
        <p14:creationId xmlns:p14="http://schemas.microsoft.com/office/powerpoint/2010/main" val="3094103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Taking moments about B where the sag is known in conjunction with equilibrium for the entire system gives us four equations for the four unknown reactions so we can determine those reactions</a:t>
            </a:r>
          </a:p>
        </p:txBody>
      </p:sp>
      <p:sp>
        <p:nvSpPr>
          <p:cNvPr id="4" name="Slide Number Placeholder 3"/>
          <p:cNvSpPr>
            <a:spLocks noGrp="1"/>
          </p:cNvSpPr>
          <p:nvPr>
            <p:ph type="sldNum" sz="quarter" idx="5"/>
          </p:nvPr>
        </p:nvSpPr>
        <p:spPr/>
        <p:txBody>
          <a:bodyPr/>
          <a:lstStyle/>
          <a:p>
            <a:fld id="{EE42DB97-3E46-416A-BD30-B3E39FEBB41A}" type="slidenum">
              <a:rPr lang="en-US" smtClean="0"/>
              <a:t>7</a:t>
            </a:fld>
            <a:endParaRPr lang="en-US"/>
          </a:p>
        </p:txBody>
      </p:sp>
    </p:spTree>
    <p:extLst>
      <p:ext uri="{BB962C8B-B14F-4D97-AF65-F5344CB8AC3E}">
        <p14:creationId xmlns:p14="http://schemas.microsoft.com/office/powerpoint/2010/main" val="2845669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reactions known we then can work through the entire system one connection at a time. We have concurrent coplanar forces at each connection, so this looks much like the method of pins for a truss except here we are solving for unknown angles as well as the internal cable tensions.</a:t>
            </a:r>
          </a:p>
        </p:txBody>
      </p:sp>
      <p:sp>
        <p:nvSpPr>
          <p:cNvPr id="4" name="Slide Number Placeholder 3"/>
          <p:cNvSpPr>
            <a:spLocks noGrp="1"/>
          </p:cNvSpPr>
          <p:nvPr>
            <p:ph type="sldNum" sz="quarter" idx="5"/>
          </p:nvPr>
        </p:nvSpPr>
        <p:spPr/>
        <p:txBody>
          <a:bodyPr/>
          <a:lstStyle/>
          <a:p>
            <a:fld id="{EE42DB97-3E46-416A-BD30-B3E39FEBB41A}" type="slidenum">
              <a:rPr lang="en-US" smtClean="0"/>
              <a:t>8</a:t>
            </a:fld>
            <a:endParaRPr lang="en-US"/>
          </a:p>
        </p:txBody>
      </p:sp>
    </p:spTree>
    <p:extLst>
      <p:ext uri="{BB962C8B-B14F-4D97-AF65-F5344CB8AC3E}">
        <p14:creationId xmlns:p14="http://schemas.microsoft.com/office/powerpoint/2010/main" val="795947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 we do not have to consider equilibrium at D since we have found all the unknowns using only A , B, and C but we could use </a:t>
            </a:r>
            <a:r>
              <a:rPr lang="en-US"/>
              <a:t>equilibrium at D </a:t>
            </a:r>
            <a:r>
              <a:rPr lang="en-US" dirty="0"/>
              <a:t>as a validation check.</a:t>
            </a:r>
          </a:p>
        </p:txBody>
      </p:sp>
      <p:sp>
        <p:nvSpPr>
          <p:cNvPr id="4" name="Slide Number Placeholder 3"/>
          <p:cNvSpPr>
            <a:spLocks noGrp="1"/>
          </p:cNvSpPr>
          <p:nvPr>
            <p:ph type="sldNum" sz="quarter" idx="5"/>
          </p:nvPr>
        </p:nvSpPr>
        <p:spPr/>
        <p:txBody>
          <a:bodyPr/>
          <a:lstStyle/>
          <a:p>
            <a:fld id="{EE42DB97-3E46-416A-BD30-B3E39FEBB41A}" type="slidenum">
              <a:rPr lang="en-US" smtClean="0"/>
              <a:t>9</a:t>
            </a:fld>
            <a:endParaRPr lang="en-US"/>
          </a:p>
        </p:txBody>
      </p:sp>
    </p:spTree>
    <p:extLst>
      <p:ext uri="{BB962C8B-B14F-4D97-AF65-F5344CB8AC3E}">
        <p14:creationId xmlns:p14="http://schemas.microsoft.com/office/powerpoint/2010/main" val="3740205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3D77D-9203-AE57-0B4A-AFAB12FAAA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939710B-1211-F20B-3EFF-934468F780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6AEA2EE-6761-F0F8-BDD8-87F5FC9A16DC}"/>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339AE48E-1348-65D6-9A64-2096723726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533DAE-5DCB-0E8A-E1FF-0291209FC709}"/>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049754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30790-BB42-6E19-1B99-76A4DFE8D7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FFF911-4C7D-B9EE-8911-D743BE445C2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3BA735-041C-B0D1-F178-324074203009}"/>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41AC598E-846F-D8B5-28F4-6A0B14BE77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1D30ED-6F24-E252-E2EC-523F5AC1151D}"/>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6652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379CAB-ECFE-32F0-A0CD-675819E06C1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81F8CA-82F8-1BFB-8D34-5FA5C964D6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5C314E-3577-BA69-43C0-1E7302E4494C}"/>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FBD381A9-622F-01D6-A7FC-90D567EC6D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47BD84-F5C6-BFBC-7982-31431AD62A16}"/>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258158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BD53E-5DC8-FB27-59BB-7FA45DD1C0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1F76D05-03D6-1E14-A734-4FFB39299C1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408D89-3CA1-DF8F-394D-6312E10350FB}"/>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8B40D991-82C3-062F-00FC-5C972FF50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963DF2C-9D7B-C5A2-D3F9-24FC00D0279B}"/>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2432562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6578A-3846-8FAA-B258-59BB19997C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110D5B8-0ADF-D33D-7EC5-52089B98F5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E53F75-1C90-B07F-1FD1-56CC8BCCB53F}"/>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1C21ED2C-050A-CC7E-355A-6C0D116BBA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E60174-2CBE-FBDD-0297-498AF4DF5659}"/>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2248820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BC679-3E8B-2931-7B4D-ED69EFBA58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247F69-87CE-B7D3-389E-F785C8DEA8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ED4437-09FB-0FE3-1D78-D619B2E9A3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8F6C9F-8CF7-B0E0-35D1-969EB7D82DF4}"/>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6" name="Footer Placeholder 5">
            <a:extLst>
              <a:ext uri="{FF2B5EF4-FFF2-40B4-BE49-F238E27FC236}">
                <a16:creationId xmlns:a16="http://schemas.microsoft.com/office/drawing/2014/main" id="{14ABDACD-1DA8-8C4D-26C0-E3AB0E25AD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590A74A-515C-6305-B7EC-4E652D02F19D}"/>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4062136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DD892-43AE-8D81-5605-16DA60CE27B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9B768D1-E1BA-6177-A9C2-B3428D1175B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F74283-CE12-2762-9143-9938D04C0D2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BBF7039-10F6-34D9-574F-67D3EEA042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541AAF1-0B5A-9242-769A-B53A8DA1AC7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156D622-29EC-02E9-6190-4E939719F251}"/>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8" name="Footer Placeholder 7">
            <a:extLst>
              <a:ext uri="{FF2B5EF4-FFF2-40B4-BE49-F238E27FC236}">
                <a16:creationId xmlns:a16="http://schemas.microsoft.com/office/drawing/2014/main" id="{BD8E3A81-4754-37B2-8776-29A882BDFE4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3C5E4F5-493C-C87C-8935-C16146647488}"/>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8004817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D304A-A983-C606-CC3F-614246E880D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FECA6E-0682-52B9-0F7E-7225392672A0}"/>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4" name="Footer Placeholder 3">
            <a:extLst>
              <a:ext uri="{FF2B5EF4-FFF2-40B4-BE49-F238E27FC236}">
                <a16:creationId xmlns:a16="http://schemas.microsoft.com/office/drawing/2014/main" id="{3184743B-0BB4-F272-DA14-EE3F919213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94CA0EF-37BA-EF67-ECF9-925B08439592}"/>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949128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69C93B-ECAD-F9CA-A36D-2567C5F4ED3E}"/>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3" name="Footer Placeholder 2">
            <a:extLst>
              <a:ext uri="{FF2B5EF4-FFF2-40B4-BE49-F238E27FC236}">
                <a16:creationId xmlns:a16="http://schemas.microsoft.com/office/drawing/2014/main" id="{E2AF5DCB-2741-FCC0-B262-F0434126C6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2B08E2E-9D16-1A0F-4C1D-0AB71E471D13}"/>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315632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AA2-1853-979F-8E83-3E5EDA6282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F97D36-D733-13AB-169E-80EFC49CB04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3995DA-C832-6A2C-A4F8-B3578B5A45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1FA929-BE04-3B94-560B-373F3AD476CD}"/>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6" name="Footer Placeholder 5">
            <a:extLst>
              <a:ext uri="{FF2B5EF4-FFF2-40B4-BE49-F238E27FC236}">
                <a16:creationId xmlns:a16="http://schemas.microsoft.com/office/drawing/2014/main" id="{1BA0943F-F019-51DB-192E-6F8655E91D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D85194-E561-10C6-23DD-C8DC752501E5}"/>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3884786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0940E-04A9-FFF2-7AC8-617494BD3E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8549C3C-C94D-CECD-BCC6-9D35D47192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B4CEE20-0079-940F-34E6-867C80910B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6AC593-6B32-50C3-CB21-ACAC9B055C0B}"/>
              </a:ext>
            </a:extLst>
          </p:cNvPr>
          <p:cNvSpPr>
            <a:spLocks noGrp="1"/>
          </p:cNvSpPr>
          <p:nvPr>
            <p:ph type="dt" sz="half" idx="10"/>
          </p:nvPr>
        </p:nvSpPr>
        <p:spPr/>
        <p:txBody>
          <a:bodyPr/>
          <a:lstStyle/>
          <a:p>
            <a:fld id="{F292BF3B-5410-4AC6-A922-18199B4306A0}" type="datetimeFigureOut">
              <a:rPr lang="en-US" smtClean="0"/>
              <a:t>5/13/2023</a:t>
            </a:fld>
            <a:endParaRPr lang="en-US"/>
          </a:p>
        </p:txBody>
      </p:sp>
      <p:sp>
        <p:nvSpPr>
          <p:cNvPr id="6" name="Footer Placeholder 5">
            <a:extLst>
              <a:ext uri="{FF2B5EF4-FFF2-40B4-BE49-F238E27FC236}">
                <a16:creationId xmlns:a16="http://schemas.microsoft.com/office/drawing/2014/main" id="{1E8C5D2B-E4B7-10BE-5C9E-F39F7BB490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7BA59A-8E86-2402-21BF-78769B3F92CD}"/>
              </a:ext>
            </a:extLst>
          </p:cNvPr>
          <p:cNvSpPr>
            <a:spLocks noGrp="1"/>
          </p:cNvSpPr>
          <p:nvPr>
            <p:ph type="sldNum" sz="quarter" idx="12"/>
          </p:nvPr>
        </p:nvSpPr>
        <p:spPr/>
        <p:txBody>
          <a:bodyPr/>
          <a:lstStyle/>
          <a:p>
            <a:fld id="{F5FB5F9C-A6C1-4A93-8837-1195AFDABD19}" type="slidenum">
              <a:rPr lang="en-US" smtClean="0"/>
              <a:t>‹#›</a:t>
            </a:fld>
            <a:endParaRPr lang="en-US"/>
          </a:p>
        </p:txBody>
      </p:sp>
    </p:spTree>
    <p:extLst>
      <p:ext uri="{BB962C8B-B14F-4D97-AF65-F5344CB8AC3E}">
        <p14:creationId xmlns:p14="http://schemas.microsoft.com/office/powerpoint/2010/main" val="1325436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5C70A3-BD56-371E-06F8-BA52A058FA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D63285-29F7-003E-E729-2BE44DEDC7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761B17-817A-4B6B-8D90-21974E8EC8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92BF3B-5410-4AC6-A922-18199B4306A0}" type="datetimeFigureOut">
              <a:rPr lang="en-US" smtClean="0"/>
              <a:t>5/13/2023</a:t>
            </a:fld>
            <a:endParaRPr lang="en-US"/>
          </a:p>
        </p:txBody>
      </p:sp>
      <p:sp>
        <p:nvSpPr>
          <p:cNvPr id="5" name="Footer Placeholder 4">
            <a:extLst>
              <a:ext uri="{FF2B5EF4-FFF2-40B4-BE49-F238E27FC236}">
                <a16:creationId xmlns:a16="http://schemas.microsoft.com/office/drawing/2014/main" id="{384297B4-7B21-5089-188C-72D279AA94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BB6A24-C118-5FE3-06FA-FCA7A03DD2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B5F9C-A6C1-4A93-8837-1195AFDABD19}" type="slidenum">
              <a:rPr lang="en-US" smtClean="0"/>
              <a:t>‹#›</a:t>
            </a:fld>
            <a:endParaRPr lang="en-US"/>
          </a:p>
        </p:txBody>
      </p:sp>
    </p:spTree>
    <p:extLst>
      <p:ext uri="{BB962C8B-B14F-4D97-AF65-F5344CB8AC3E}">
        <p14:creationId xmlns:p14="http://schemas.microsoft.com/office/powerpoint/2010/main" val="2616718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18" Type="http://schemas.openxmlformats.org/officeDocument/2006/relationships/image" Target="../media/image8.wmf"/><Relationship Id="rId26" Type="http://schemas.openxmlformats.org/officeDocument/2006/relationships/image" Target="../media/image12.w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5.wmf"/><Relationship Id="rId17" Type="http://schemas.openxmlformats.org/officeDocument/2006/relationships/oleObject" Target="../embeddings/oleObject8.bin"/><Relationship Id="rId25" Type="http://schemas.openxmlformats.org/officeDocument/2006/relationships/oleObject" Target="../embeddings/oleObject12.bin"/><Relationship Id="rId2" Type="http://schemas.openxmlformats.org/officeDocument/2006/relationships/notesSlide" Target="../notesSlides/notesSlide3.xml"/><Relationship Id="rId16" Type="http://schemas.openxmlformats.org/officeDocument/2006/relationships/image" Target="../media/image7.wmf"/><Relationship Id="rId20" Type="http://schemas.openxmlformats.org/officeDocument/2006/relationships/image" Target="../media/image9.wmf"/><Relationship Id="rId29"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24" Type="http://schemas.openxmlformats.org/officeDocument/2006/relationships/image" Target="../media/image11.wmf"/><Relationship Id="rId5" Type="http://schemas.openxmlformats.org/officeDocument/2006/relationships/oleObject" Target="../embeddings/oleObject2.bin"/><Relationship Id="rId15" Type="http://schemas.openxmlformats.org/officeDocument/2006/relationships/oleObject" Target="../embeddings/oleObject7.bin"/><Relationship Id="rId23" Type="http://schemas.openxmlformats.org/officeDocument/2006/relationships/oleObject" Target="../embeddings/oleObject11.bin"/><Relationship Id="rId28" Type="http://schemas.openxmlformats.org/officeDocument/2006/relationships/image" Target="../media/image13.wmf"/><Relationship Id="rId10" Type="http://schemas.openxmlformats.org/officeDocument/2006/relationships/image" Target="../media/image4.wmf"/><Relationship Id="rId19" Type="http://schemas.openxmlformats.org/officeDocument/2006/relationships/oleObject" Target="../embeddings/oleObject9.bin"/><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 Id="rId22" Type="http://schemas.openxmlformats.org/officeDocument/2006/relationships/image" Target="../media/image10.wmf"/><Relationship Id="rId27" Type="http://schemas.openxmlformats.org/officeDocument/2006/relationships/oleObject" Target="../embeddings/oleObject13.bin"/><Relationship Id="rId30" Type="http://schemas.openxmlformats.org/officeDocument/2006/relationships/image" Target="../media/image14.wmf"/></Relationships>
</file>

<file path=ppt/slides/_rels/slide4.xml.rels><?xml version="1.0" encoding="UTF-8" standalone="yes"?>
<Relationships xmlns="http://schemas.openxmlformats.org/package/2006/relationships"><Relationship Id="rId13" Type="http://schemas.openxmlformats.org/officeDocument/2006/relationships/oleObject" Target="../embeddings/oleObject20.bin"/><Relationship Id="rId18" Type="http://schemas.openxmlformats.org/officeDocument/2006/relationships/oleObject" Target="../embeddings/oleObject23.bin"/><Relationship Id="rId26" Type="http://schemas.openxmlformats.org/officeDocument/2006/relationships/oleObject" Target="../embeddings/oleObject28.bin"/><Relationship Id="rId3" Type="http://schemas.openxmlformats.org/officeDocument/2006/relationships/oleObject" Target="../embeddings/oleObject15.bin"/><Relationship Id="rId21" Type="http://schemas.openxmlformats.org/officeDocument/2006/relationships/oleObject" Target="../embeddings/oleObject25.bin"/><Relationship Id="rId7" Type="http://schemas.openxmlformats.org/officeDocument/2006/relationships/oleObject" Target="../embeddings/oleObject17.bin"/><Relationship Id="rId12" Type="http://schemas.openxmlformats.org/officeDocument/2006/relationships/image" Target="../media/image15.wmf"/><Relationship Id="rId17" Type="http://schemas.openxmlformats.org/officeDocument/2006/relationships/oleObject" Target="../embeddings/oleObject22.bin"/><Relationship Id="rId25" Type="http://schemas.openxmlformats.org/officeDocument/2006/relationships/image" Target="../media/image9.wmf"/><Relationship Id="rId33" Type="http://schemas.openxmlformats.org/officeDocument/2006/relationships/image" Target="../media/image19.wmf"/><Relationship Id="rId2" Type="http://schemas.openxmlformats.org/officeDocument/2006/relationships/notesSlide" Target="../notesSlides/notesSlide4.xml"/><Relationship Id="rId16" Type="http://schemas.openxmlformats.org/officeDocument/2006/relationships/image" Target="../media/image17.wmf"/><Relationship Id="rId20" Type="http://schemas.openxmlformats.org/officeDocument/2006/relationships/image" Target="../media/image6.wmf"/><Relationship Id="rId29" Type="http://schemas.openxmlformats.org/officeDocument/2006/relationships/oleObject" Target="../embeddings/oleObject30.bin"/><Relationship Id="rId1" Type="http://schemas.openxmlformats.org/officeDocument/2006/relationships/slideLayout" Target="../slideLayouts/slideLayout7.xml"/><Relationship Id="rId6" Type="http://schemas.openxmlformats.org/officeDocument/2006/relationships/image" Target="../media/image4.wmf"/><Relationship Id="rId11" Type="http://schemas.openxmlformats.org/officeDocument/2006/relationships/oleObject" Target="../embeddings/oleObject19.bin"/><Relationship Id="rId24" Type="http://schemas.openxmlformats.org/officeDocument/2006/relationships/oleObject" Target="../embeddings/oleObject27.bin"/><Relationship Id="rId32" Type="http://schemas.openxmlformats.org/officeDocument/2006/relationships/oleObject" Target="../embeddings/oleObject32.bin"/><Relationship Id="rId5" Type="http://schemas.openxmlformats.org/officeDocument/2006/relationships/oleObject" Target="../embeddings/oleObject16.bin"/><Relationship Id="rId15" Type="http://schemas.openxmlformats.org/officeDocument/2006/relationships/oleObject" Target="../embeddings/oleObject21.bin"/><Relationship Id="rId23" Type="http://schemas.openxmlformats.org/officeDocument/2006/relationships/oleObject" Target="../embeddings/oleObject26.bin"/><Relationship Id="rId28" Type="http://schemas.openxmlformats.org/officeDocument/2006/relationships/oleObject" Target="../embeddings/oleObject29.bin"/><Relationship Id="rId10" Type="http://schemas.openxmlformats.org/officeDocument/2006/relationships/image" Target="../media/image8.wmf"/><Relationship Id="rId19" Type="http://schemas.openxmlformats.org/officeDocument/2006/relationships/oleObject" Target="../embeddings/oleObject24.bin"/><Relationship Id="rId31" Type="http://schemas.openxmlformats.org/officeDocument/2006/relationships/image" Target="../media/image18.wmf"/><Relationship Id="rId4" Type="http://schemas.openxmlformats.org/officeDocument/2006/relationships/image" Target="../media/image2.wmf"/><Relationship Id="rId9" Type="http://schemas.openxmlformats.org/officeDocument/2006/relationships/oleObject" Target="../embeddings/oleObject18.bin"/><Relationship Id="rId14" Type="http://schemas.openxmlformats.org/officeDocument/2006/relationships/image" Target="../media/image16.wmf"/><Relationship Id="rId22" Type="http://schemas.openxmlformats.org/officeDocument/2006/relationships/image" Target="../media/image7.wmf"/><Relationship Id="rId27" Type="http://schemas.openxmlformats.org/officeDocument/2006/relationships/image" Target="../media/image10.wmf"/><Relationship Id="rId30" Type="http://schemas.openxmlformats.org/officeDocument/2006/relationships/oleObject" Target="../embeddings/oleObject31.bin"/><Relationship Id="rId8" Type="http://schemas.openxmlformats.org/officeDocument/2006/relationships/image" Target="../media/image5.wmf"/></Relationships>
</file>

<file path=ppt/slides/_rels/slide5.xml.rels><?xml version="1.0" encoding="UTF-8" standalone="yes"?>
<Relationships xmlns="http://schemas.openxmlformats.org/package/2006/relationships"><Relationship Id="rId13" Type="http://schemas.openxmlformats.org/officeDocument/2006/relationships/oleObject" Target="../embeddings/oleObject38.bin"/><Relationship Id="rId18" Type="http://schemas.openxmlformats.org/officeDocument/2006/relationships/image" Target="../media/image20.wmf"/><Relationship Id="rId26" Type="http://schemas.openxmlformats.org/officeDocument/2006/relationships/oleObject" Target="../embeddings/oleObject46.bin"/><Relationship Id="rId21" Type="http://schemas.openxmlformats.org/officeDocument/2006/relationships/image" Target="../media/image21.wmf"/><Relationship Id="rId34" Type="http://schemas.openxmlformats.org/officeDocument/2006/relationships/image" Target="../media/image26.wmf"/><Relationship Id="rId7" Type="http://schemas.openxmlformats.org/officeDocument/2006/relationships/oleObject" Target="../embeddings/oleObject35.bin"/><Relationship Id="rId12" Type="http://schemas.openxmlformats.org/officeDocument/2006/relationships/image" Target="../media/image12.wmf"/><Relationship Id="rId17" Type="http://schemas.openxmlformats.org/officeDocument/2006/relationships/oleObject" Target="../embeddings/oleObject40.bin"/><Relationship Id="rId25" Type="http://schemas.openxmlformats.org/officeDocument/2006/relationships/oleObject" Target="../embeddings/oleObject45.bin"/><Relationship Id="rId33" Type="http://schemas.openxmlformats.org/officeDocument/2006/relationships/oleObject" Target="../embeddings/oleObject50.bin"/><Relationship Id="rId38" Type="http://schemas.openxmlformats.org/officeDocument/2006/relationships/image" Target="../media/image28.wmf"/><Relationship Id="rId2" Type="http://schemas.openxmlformats.org/officeDocument/2006/relationships/notesSlide" Target="../notesSlides/notesSlide5.xml"/><Relationship Id="rId16" Type="http://schemas.openxmlformats.org/officeDocument/2006/relationships/image" Target="../media/image14.wmf"/><Relationship Id="rId20" Type="http://schemas.openxmlformats.org/officeDocument/2006/relationships/oleObject" Target="../embeddings/oleObject42.bin"/><Relationship Id="rId29" Type="http://schemas.openxmlformats.org/officeDocument/2006/relationships/oleObject" Target="../embeddings/oleObject48.bin"/><Relationship Id="rId1" Type="http://schemas.openxmlformats.org/officeDocument/2006/relationships/slideLayout" Target="../slideLayouts/slideLayout7.xml"/><Relationship Id="rId6" Type="http://schemas.openxmlformats.org/officeDocument/2006/relationships/image" Target="../media/image9.wmf"/><Relationship Id="rId11" Type="http://schemas.openxmlformats.org/officeDocument/2006/relationships/oleObject" Target="../embeddings/oleObject37.bin"/><Relationship Id="rId24" Type="http://schemas.openxmlformats.org/officeDocument/2006/relationships/image" Target="../media/image22.wmf"/><Relationship Id="rId32" Type="http://schemas.openxmlformats.org/officeDocument/2006/relationships/image" Target="../media/image25.wmf"/><Relationship Id="rId37" Type="http://schemas.openxmlformats.org/officeDocument/2006/relationships/oleObject" Target="../embeddings/oleObject52.bin"/><Relationship Id="rId5" Type="http://schemas.openxmlformats.org/officeDocument/2006/relationships/oleObject" Target="../embeddings/oleObject34.bin"/><Relationship Id="rId15" Type="http://schemas.openxmlformats.org/officeDocument/2006/relationships/oleObject" Target="../embeddings/oleObject39.bin"/><Relationship Id="rId23" Type="http://schemas.openxmlformats.org/officeDocument/2006/relationships/oleObject" Target="../embeddings/oleObject44.bin"/><Relationship Id="rId28" Type="http://schemas.openxmlformats.org/officeDocument/2006/relationships/oleObject" Target="../embeddings/oleObject47.bin"/><Relationship Id="rId36" Type="http://schemas.openxmlformats.org/officeDocument/2006/relationships/image" Target="../media/image27.wmf"/><Relationship Id="rId10" Type="http://schemas.openxmlformats.org/officeDocument/2006/relationships/image" Target="../media/image11.wmf"/><Relationship Id="rId19" Type="http://schemas.openxmlformats.org/officeDocument/2006/relationships/oleObject" Target="../embeddings/oleObject41.bin"/><Relationship Id="rId31" Type="http://schemas.openxmlformats.org/officeDocument/2006/relationships/oleObject" Target="../embeddings/oleObject49.bin"/><Relationship Id="rId4" Type="http://schemas.openxmlformats.org/officeDocument/2006/relationships/image" Target="../media/image8.wmf"/><Relationship Id="rId9" Type="http://schemas.openxmlformats.org/officeDocument/2006/relationships/oleObject" Target="../embeddings/oleObject36.bin"/><Relationship Id="rId14" Type="http://schemas.openxmlformats.org/officeDocument/2006/relationships/image" Target="../media/image13.wmf"/><Relationship Id="rId22" Type="http://schemas.openxmlformats.org/officeDocument/2006/relationships/oleObject" Target="../embeddings/oleObject43.bin"/><Relationship Id="rId27" Type="http://schemas.openxmlformats.org/officeDocument/2006/relationships/image" Target="../media/image23.wmf"/><Relationship Id="rId30" Type="http://schemas.openxmlformats.org/officeDocument/2006/relationships/image" Target="../media/image24.wmf"/><Relationship Id="rId35" Type="http://schemas.openxmlformats.org/officeDocument/2006/relationships/oleObject" Target="../embeddings/oleObject51.bin"/><Relationship Id="rId8" Type="http://schemas.openxmlformats.org/officeDocument/2006/relationships/image" Target="../media/image10.wmf"/><Relationship Id="rId3" Type="http://schemas.openxmlformats.org/officeDocument/2006/relationships/oleObject" Target="../embeddings/oleObject33.bin"/></Relationships>
</file>

<file path=ppt/slides/_rels/slide6.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53.bin"/><Relationship Id="rId7" Type="http://schemas.openxmlformats.org/officeDocument/2006/relationships/oleObject" Target="../embeddings/oleObject55.bin"/><Relationship Id="rId12" Type="http://schemas.openxmlformats.org/officeDocument/2006/relationships/image" Target="../media/image33.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0.wmf"/><Relationship Id="rId11" Type="http://schemas.openxmlformats.org/officeDocument/2006/relationships/oleObject" Target="../embeddings/oleObject57.bin"/><Relationship Id="rId5" Type="http://schemas.openxmlformats.org/officeDocument/2006/relationships/oleObject" Target="../embeddings/oleObject54.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56.bin"/></Relationships>
</file>

<file path=ppt/slides/_rels/slide7.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58.bin"/><Relationship Id="rId7" Type="http://schemas.openxmlformats.org/officeDocument/2006/relationships/oleObject" Target="../embeddings/oleObject60.bin"/><Relationship Id="rId12" Type="http://schemas.openxmlformats.org/officeDocument/2006/relationships/image" Target="../media/image36.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0.wmf"/><Relationship Id="rId11" Type="http://schemas.openxmlformats.org/officeDocument/2006/relationships/oleObject" Target="../embeddings/oleObject62.bin"/><Relationship Id="rId5" Type="http://schemas.openxmlformats.org/officeDocument/2006/relationships/oleObject" Target="../embeddings/oleObject59.bin"/><Relationship Id="rId10" Type="http://schemas.openxmlformats.org/officeDocument/2006/relationships/image" Target="../media/image35.wmf"/><Relationship Id="rId4" Type="http://schemas.openxmlformats.org/officeDocument/2006/relationships/image" Target="../media/image29.wmf"/><Relationship Id="rId9" Type="http://schemas.openxmlformats.org/officeDocument/2006/relationships/oleObject" Target="../embeddings/oleObject61.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66.bin"/><Relationship Id="rId13" Type="http://schemas.openxmlformats.org/officeDocument/2006/relationships/oleObject" Target="../embeddings/oleObject69.bin"/><Relationship Id="rId18" Type="http://schemas.openxmlformats.org/officeDocument/2006/relationships/image" Target="../media/image43.wmf"/><Relationship Id="rId26" Type="http://schemas.openxmlformats.org/officeDocument/2006/relationships/image" Target="../media/image47.emf"/><Relationship Id="rId3" Type="http://schemas.openxmlformats.org/officeDocument/2006/relationships/oleObject" Target="../embeddings/oleObject63.bin"/><Relationship Id="rId21" Type="http://schemas.openxmlformats.org/officeDocument/2006/relationships/oleObject" Target="../embeddings/oleObject73.bin"/><Relationship Id="rId7" Type="http://schemas.openxmlformats.org/officeDocument/2006/relationships/image" Target="../media/image38.wmf"/><Relationship Id="rId12" Type="http://schemas.openxmlformats.org/officeDocument/2006/relationships/image" Target="../media/image40.wmf"/><Relationship Id="rId17" Type="http://schemas.openxmlformats.org/officeDocument/2006/relationships/oleObject" Target="../embeddings/oleObject71.bin"/><Relationship Id="rId25" Type="http://schemas.openxmlformats.org/officeDocument/2006/relationships/oleObject" Target="../embeddings/oleObject75.bin"/><Relationship Id="rId2" Type="http://schemas.openxmlformats.org/officeDocument/2006/relationships/notesSlide" Target="../notesSlides/notesSlide8.xml"/><Relationship Id="rId16" Type="http://schemas.openxmlformats.org/officeDocument/2006/relationships/image" Target="../media/image42.wmf"/><Relationship Id="rId20" Type="http://schemas.openxmlformats.org/officeDocument/2006/relationships/image" Target="../media/image44.wmf"/><Relationship Id="rId1" Type="http://schemas.openxmlformats.org/officeDocument/2006/relationships/slideLayout" Target="../slideLayouts/slideLayout7.xml"/><Relationship Id="rId6" Type="http://schemas.openxmlformats.org/officeDocument/2006/relationships/oleObject" Target="../embeddings/oleObject65.bin"/><Relationship Id="rId11" Type="http://schemas.openxmlformats.org/officeDocument/2006/relationships/oleObject" Target="../embeddings/oleObject68.bin"/><Relationship Id="rId24" Type="http://schemas.openxmlformats.org/officeDocument/2006/relationships/image" Target="../media/image46.emf"/><Relationship Id="rId5" Type="http://schemas.openxmlformats.org/officeDocument/2006/relationships/oleObject" Target="../embeddings/oleObject64.bin"/><Relationship Id="rId15" Type="http://schemas.openxmlformats.org/officeDocument/2006/relationships/oleObject" Target="../embeddings/oleObject70.bin"/><Relationship Id="rId23" Type="http://schemas.openxmlformats.org/officeDocument/2006/relationships/oleObject" Target="../embeddings/oleObject74.bin"/><Relationship Id="rId10" Type="http://schemas.openxmlformats.org/officeDocument/2006/relationships/image" Target="../media/image39.wmf"/><Relationship Id="rId19" Type="http://schemas.openxmlformats.org/officeDocument/2006/relationships/oleObject" Target="../embeddings/oleObject72.bin"/><Relationship Id="rId4" Type="http://schemas.openxmlformats.org/officeDocument/2006/relationships/image" Target="../media/image37.wmf"/><Relationship Id="rId9" Type="http://schemas.openxmlformats.org/officeDocument/2006/relationships/oleObject" Target="../embeddings/oleObject67.bin"/><Relationship Id="rId14" Type="http://schemas.openxmlformats.org/officeDocument/2006/relationships/image" Target="../media/image41.wmf"/><Relationship Id="rId22" Type="http://schemas.openxmlformats.org/officeDocument/2006/relationships/image" Target="../media/image45.emf"/></Relationships>
</file>

<file path=ppt/slides/_rels/slide9.xml.rels><?xml version="1.0" encoding="UTF-8" standalone="yes"?>
<Relationships xmlns="http://schemas.openxmlformats.org/package/2006/relationships"><Relationship Id="rId8" Type="http://schemas.openxmlformats.org/officeDocument/2006/relationships/image" Target="../media/image50.emf"/><Relationship Id="rId13" Type="http://schemas.openxmlformats.org/officeDocument/2006/relationships/oleObject" Target="../embeddings/oleObject64.bin"/><Relationship Id="rId18" Type="http://schemas.openxmlformats.org/officeDocument/2006/relationships/image" Target="../media/image39.wmf"/><Relationship Id="rId26" Type="http://schemas.openxmlformats.org/officeDocument/2006/relationships/image" Target="../media/image43.wmf"/><Relationship Id="rId3" Type="http://schemas.openxmlformats.org/officeDocument/2006/relationships/oleObject" Target="../embeddings/oleObject76.bin"/><Relationship Id="rId21" Type="http://schemas.openxmlformats.org/officeDocument/2006/relationships/oleObject" Target="../embeddings/oleObject69.bin"/><Relationship Id="rId7" Type="http://schemas.openxmlformats.org/officeDocument/2006/relationships/oleObject" Target="../embeddings/oleObject78.bin"/><Relationship Id="rId12" Type="http://schemas.openxmlformats.org/officeDocument/2006/relationships/image" Target="../media/image37.wmf"/><Relationship Id="rId17" Type="http://schemas.openxmlformats.org/officeDocument/2006/relationships/oleObject" Target="../embeddings/oleObject67.bin"/><Relationship Id="rId25" Type="http://schemas.openxmlformats.org/officeDocument/2006/relationships/oleObject" Target="../embeddings/oleObject71.bin"/><Relationship Id="rId2" Type="http://schemas.openxmlformats.org/officeDocument/2006/relationships/notesSlide" Target="../notesSlides/notesSlide9.xml"/><Relationship Id="rId16" Type="http://schemas.openxmlformats.org/officeDocument/2006/relationships/oleObject" Target="../embeddings/oleObject66.bin"/><Relationship Id="rId20" Type="http://schemas.openxmlformats.org/officeDocument/2006/relationships/image" Target="../media/image40.wmf"/><Relationship Id="rId1" Type="http://schemas.openxmlformats.org/officeDocument/2006/relationships/slideLayout" Target="../slideLayouts/slideLayout7.xml"/><Relationship Id="rId6" Type="http://schemas.openxmlformats.org/officeDocument/2006/relationships/image" Target="../media/image49.emf"/><Relationship Id="rId11" Type="http://schemas.openxmlformats.org/officeDocument/2006/relationships/oleObject" Target="../embeddings/oleObject63.bin"/><Relationship Id="rId24" Type="http://schemas.openxmlformats.org/officeDocument/2006/relationships/image" Target="../media/image42.wmf"/><Relationship Id="rId5" Type="http://schemas.openxmlformats.org/officeDocument/2006/relationships/oleObject" Target="../embeddings/oleObject77.bin"/><Relationship Id="rId15" Type="http://schemas.openxmlformats.org/officeDocument/2006/relationships/image" Target="../media/image38.wmf"/><Relationship Id="rId23" Type="http://schemas.openxmlformats.org/officeDocument/2006/relationships/oleObject" Target="../embeddings/oleObject70.bin"/><Relationship Id="rId28" Type="http://schemas.openxmlformats.org/officeDocument/2006/relationships/image" Target="../media/image44.wmf"/><Relationship Id="rId10" Type="http://schemas.openxmlformats.org/officeDocument/2006/relationships/image" Target="../media/image51.emf"/><Relationship Id="rId19" Type="http://schemas.openxmlformats.org/officeDocument/2006/relationships/oleObject" Target="../embeddings/oleObject68.bin"/><Relationship Id="rId4" Type="http://schemas.openxmlformats.org/officeDocument/2006/relationships/image" Target="../media/image48.wmf"/><Relationship Id="rId9" Type="http://schemas.openxmlformats.org/officeDocument/2006/relationships/oleObject" Target="../embeddings/oleObject79.bin"/><Relationship Id="rId14" Type="http://schemas.openxmlformats.org/officeDocument/2006/relationships/oleObject" Target="../embeddings/oleObject65.bin"/><Relationship Id="rId22" Type="http://schemas.openxmlformats.org/officeDocument/2006/relationships/image" Target="../media/image41.wmf"/><Relationship Id="rId27" Type="http://schemas.openxmlformats.org/officeDocument/2006/relationships/oleObject" Target="../embeddings/oleObject7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B793688-19D5-0FA1-4F6F-BC7B04EB60EF}"/>
              </a:ext>
            </a:extLst>
          </p:cNvPr>
          <p:cNvSpPr txBox="1"/>
          <p:nvPr/>
        </p:nvSpPr>
        <p:spPr>
          <a:xfrm>
            <a:off x="3803073" y="2649682"/>
            <a:ext cx="3584636" cy="523220"/>
          </a:xfrm>
          <a:prstGeom prst="rect">
            <a:avLst/>
          </a:prstGeom>
          <a:noFill/>
        </p:spPr>
        <p:txBody>
          <a:bodyPr wrap="none" rtlCol="0">
            <a:spAutoFit/>
          </a:bodyPr>
          <a:lstStyle/>
          <a:p>
            <a:pPr algn="l"/>
            <a:r>
              <a:rPr lang="en-US" sz="2800" dirty="0">
                <a:latin typeface="Arial" panose="020B0604020202020204" pitchFamily="34" charset="0"/>
                <a:cs typeface="Arial" panose="020B0604020202020204" pitchFamily="34" charset="0"/>
              </a:rPr>
              <a:t>Equilibrium of Cables</a:t>
            </a:r>
          </a:p>
        </p:txBody>
      </p:sp>
    </p:spTree>
    <p:extLst>
      <p:ext uri="{BB962C8B-B14F-4D97-AF65-F5344CB8AC3E}">
        <p14:creationId xmlns:p14="http://schemas.microsoft.com/office/powerpoint/2010/main" val="1149854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B0D2F37-4903-91FC-3770-E764A950C9FA}"/>
              </a:ext>
            </a:extLst>
          </p:cNvPr>
          <p:cNvSpPr txBox="1">
            <a:spLocks noChangeArrowheads="1"/>
          </p:cNvSpPr>
          <p:nvPr/>
        </p:nvSpPr>
        <p:spPr bwMode="auto">
          <a:xfrm>
            <a:off x="4315586" y="1498282"/>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latin typeface="Arial" panose="020B0604020202020204" pitchFamily="34" charset="0"/>
                <a:cs typeface="Arial" panose="020B0604020202020204" pitchFamily="34" charset="0"/>
              </a:rPr>
              <a:t>Learning Objectives</a:t>
            </a:r>
          </a:p>
        </p:txBody>
      </p:sp>
      <p:sp>
        <p:nvSpPr>
          <p:cNvPr id="3" name="Text Box 5">
            <a:extLst>
              <a:ext uri="{FF2B5EF4-FFF2-40B4-BE49-F238E27FC236}">
                <a16:creationId xmlns:a16="http://schemas.microsoft.com/office/drawing/2014/main" id="{8D9F8CBC-EA0E-8F05-78CF-0192537780A8}"/>
              </a:ext>
            </a:extLst>
          </p:cNvPr>
          <p:cNvSpPr txBox="1">
            <a:spLocks noChangeArrowheads="1"/>
          </p:cNvSpPr>
          <p:nvPr/>
        </p:nvSpPr>
        <p:spPr bwMode="auto">
          <a:xfrm>
            <a:off x="2471450" y="2921168"/>
            <a:ext cx="652133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000" i="1" dirty="0">
                <a:solidFill>
                  <a:srgbClr val="33CC33"/>
                </a:solidFill>
                <a:latin typeface="Arial" panose="020B0604020202020204" pitchFamily="34" charset="0"/>
                <a:cs typeface="Arial" panose="020B0604020202020204" pitchFamily="34" charset="0"/>
              </a:rPr>
              <a:t>Solve for the tensions in cables that carry discrete loads</a:t>
            </a:r>
          </a:p>
          <a:p>
            <a:r>
              <a:rPr lang="en-US" altLang="en-US" sz="2000" i="1" dirty="0">
                <a:solidFill>
                  <a:srgbClr val="33CC33"/>
                </a:solidFill>
                <a:latin typeface="Arial" panose="020B0604020202020204" pitchFamily="34" charset="0"/>
                <a:cs typeface="Arial" panose="020B0604020202020204" pitchFamily="34" charset="0"/>
              </a:rPr>
              <a:t>		</a:t>
            </a:r>
          </a:p>
          <a:p>
            <a:r>
              <a:rPr lang="en-US" altLang="en-US" sz="2000" i="1" dirty="0">
                <a:solidFill>
                  <a:srgbClr val="33CC33"/>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326909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51B6F96-2685-CC45-7BE6-8006362744F4}"/>
              </a:ext>
            </a:extLst>
          </p:cNvPr>
          <p:cNvGrpSpPr/>
          <p:nvPr/>
        </p:nvGrpSpPr>
        <p:grpSpPr>
          <a:xfrm>
            <a:off x="4044271" y="537217"/>
            <a:ext cx="2773916" cy="2605806"/>
            <a:chOff x="1332243" y="921681"/>
            <a:chExt cx="2773916" cy="2605806"/>
          </a:xfrm>
        </p:grpSpPr>
        <p:grpSp>
          <p:nvGrpSpPr>
            <p:cNvPr id="3" name="Group 2">
              <a:extLst>
                <a:ext uri="{FF2B5EF4-FFF2-40B4-BE49-F238E27FC236}">
                  <a16:creationId xmlns:a16="http://schemas.microsoft.com/office/drawing/2014/main" id="{D90FFF68-28A3-150F-3553-6052842B2869}"/>
                </a:ext>
              </a:extLst>
            </p:cNvPr>
            <p:cNvGrpSpPr/>
            <p:nvPr/>
          </p:nvGrpSpPr>
          <p:grpSpPr>
            <a:xfrm rot="5400000">
              <a:off x="1064949" y="1693915"/>
              <a:ext cx="774623" cy="240036"/>
              <a:chOff x="3214845" y="4023522"/>
              <a:chExt cx="774623" cy="240036"/>
            </a:xfrm>
          </p:grpSpPr>
          <p:sp>
            <p:nvSpPr>
              <p:cNvPr id="57" name="Isosceles Triangle 56">
                <a:extLst>
                  <a:ext uri="{FF2B5EF4-FFF2-40B4-BE49-F238E27FC236}">
                    <a16:creationId xmlns:a16="http://schemas.microsoft.com/office/drawing/2014/main" id="{A054A547-472F-1764-B9DE-13EB5CBF61B0}"/>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a:extLst>
                  <a:ext uri="{FF2B5EF4-FFF2-40B4-BE49-F238E27FC236}">
                    <a16:creationId xmlns:a16="http://schemas.microsoft.com/office/drawing/2014/main" id="{9B73DBF6-B8D7-BB66-AF6F-74B00154068C}"/>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59" name="Oval 58">
                <a:extLst>
                  <a:ext uri="{FF2B5EF4-FFF2-40B4-BE49-F238E27FC236}">
                    <a16:creationId xmlns:a16="http://schemas.microsoft.com/office/drawing/2014/main" id="{1CFA61A5-508A-37D1-D20B-E17849707148}"/>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Shape 59">
                <a:extLst>
                  <a:ext uri="{FF2B5EF4-FFF2-40B4-BE49-F238E27FC236}">
                    <a16:creationId xmlns:a16="http://schemas.microsoft.com/office/drawing/2014/main" id="{61729F1A-D3C9-4443-D3BA-D2D978243CDF}"/>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9D46A015-61ED-CA3A-61FD-8D53FF5C1DE9}"/>
                </a:ext>
              </a:extLst>
            </p:cNvPr>
            <p:cNvGrpSpPr/>
            <p:nvPr/>
          </p:nvGrpSpPr>
          <p:grpSpPr>
            <a:xfrm rot="16200000">
              <a:off x="3598829" y="1739925"/>
              <a:ext cx="774623" cy="240036"/>
              <a:chOff x="3214845" y="4023522"/>
              <a:chExt cx="774623" cy="240036"/>
            </a:xfrm>
          </p:grpSpPr>
          <p:sp>
            <p:nvSpPr>
              <p:cNvPr id="53" name="Isosceles Triangle 52">
                <a:extLst>
                  <a:ext uri="{FF2B5EF4-FFF2-40B4-BE49-F238E27FC236}">
                    <a16:creationId xmlns:a16="http://schemas.microsoft.com/office/drawing/2014/main" id="{2A0AC650-FDD9-A2E4-D076-48C22C94F8BE}"/>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Connector 53">
                <a:extLst>
                  <a:ext uri="{FF2B5EF4-FFF2-40B4-BE49-F238E27FC236}">
                    <a16:creationId xmlns:a16="http://schemas.microsoft.com/office/drawing/2014/main" id="{8FFC6B09-17BF-BAAB-966B-C529723BDF62}"/>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55" name="Oval 54">
                <a:extLst>
                  <a:ext uri="{FF2B5EF4-FFF2-40B4-BE49-F238E27FC236}">
                    <a16:creationId xmlns:a16="http://schemas.microsoft.com/office/drawing/2014/main" id="{27622AE8-315C-258D-BD72-9C3FBBA84457}"/>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55">
                <a:extLst>
                  <a:ext uri="{FF2B5EF4-FFF2-40B4-BE49-F238E27FC236}">
                    <a16:creationId xmlns:a16="http://schemas.microsoft.com/office/drawing/2014/main" id="{054160A2-D13C-21F5-A0A1-0DA34758BDF0}"/>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Oval 4">
              <a:extLst>
                <a:ext uri="{FF2B5EF4-FFF2-40B4-BE49-F238E27FC236}">
                  <a16:creationId xmlns:a16="http://schemas.microsoft.com/office/drawing/2014/main" id="{1717E0F7-120B-34F4-94C4-D747F840A501}"/>
                </a:ext>
              </a:extLst>
            </p:cNvPr>
            <p:cNvSpPr/>
            <p:nvPr/>
          </p:nvSpPr>
          <p:spPr>
            <a:xfrm>
              <a:off x="1871159" y="2234295"/>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F25B24F3-37A7-9827-FCBE-19F51F9B71E6}"/>
                </a:ext>
              </a:extLst>
            </p:cNvPr>
            <p:cNvCxnSpPr>
              <a:cxnSpLocks/>
            </p:cNvCxnSpPr>
            <p:nvPr/>
          </p:nvCxnSpPr>
          <p:spPr>
            <a:xfrm>
              <a:off x="1546320" y="1836172"/>
              <a:ext cx="335958" cy="411083"/>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76FA0946-3DC1-603B-0687-894593981EB6}"/>
                </a:ext>
              </a:extLst>
            </p:cNvPr>
            <p:cNvCxnSpPr>
              <a:cxnSpLocks/>
            </p:cNvCxnSpPr>
            <p:nvPr/>
          </p:nvCxnSpPr>
          <p:spPr>
            <a:xfrm>
              <a:off x="1967880" y="2322533"/>
              <a:ext cx="605570" cy="470600"/>
            </a:xfrm>
            <a:prstGeom prst="line">
              <a:avLst/>
            </a:prstGeom>
            <a:ln w="19050"/>
          </p:spPr>
          <p:style>
            <a:lnRef idx="1">
              <a:schemeClr val="dk1"/>
            </a:lnRef>
            <a:fillRef idx="0">
              <a:schemeClr val="dk1"/>
            </a:fillRef>
            <a:effectRef idx="0">
              <a:schemeClr val="dk1"/>
            </a:effectRef>
            <a:fontRef idx="minor">
              <a:schemeClr val="tx1"/>
            </a:fontRef>
          </p:style>
        </p:cxnSp>
        <p:sp>
          <p:nvSpPr>
            <p:cNvPr id="8" name="Oval 7">
              <a:extLst>
                <a:ext uri="{FF2B5EF4-FFF2-40B4-BE49-F238E27FC236}">
                  <a16:creationId xmlns:a16="http://schemas.microsoft.com/office/drawing/2014/main" id="{94E43C90-8198-6663-2433-2246AC25600F}"/>
                </a:ext>
              </a:extLst>
            </p:cNvPr>
            <p:cNvSpPr/>
            <p:nvPr/>
          </p:nvSpPr>
          <p:spPr>
            <a:xfrm>
              <a:off x="2570420" y="2760082"/>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5C025956-4881-241E-82FB-F162513D919F}"/>
                </a:ext>
              </a:extLst>
            </p:cNvPr>
            <p:cNvCxnSpPr>
              <a:cxnSpLocks/>
            </p:cNvCxnSpPr>
            <p:nvPr/>
          </p:nvCxnSpPr>
          <p:spPr>
            <a:xfrm flipH="1">
              <a:off x="3336504" y="1866900"/>
              <a:ext cx="549696" cy="477769"/>
            </a:xfrm>
            <a:prstGeom prst="line">
              <a:avLst/>
            </a:prstGeom>
            <a:ln w="19050"/>
          </p:spPr>
          <p:style>
            <a:lnRef idx="1">
              <a:schemeClr val="dk1"/>
            </a:lnRef>
            <a:fillRef idx="0">
              <a:schemeClr val="dk1"/>
            </a:fillRef>
            <a:effectRef idx="0">
              <a:schemeClr val="dk1"/>
            </a:effectRef>
            <a:fontRef idx="minor">
              <a:schemeClr val="tx1"/>
            </a:fontRef>
          </p:style>
        </p:cxnSp>
        <p:sp>
          <p:nvSpPr>
            <p:cNvPr id="10" name="Oval 9">
              <a:extLst>
                <a:ext uri="{FF2B5EF4-FFF2-40B4-BE49-F238E27FC236}">
                  <a16:creationId xmlns:a16="http://schemas.microsoft.com/office/drawing/2014/main" id="{595F6DCB-B390-73BC-C3EB-6294C9FDA9EB}"/>
                </a:ext>
              </a:extLst>
            </p:cNvPr>
            <p:cNvSpPr/>
            <p:nvPr/>
          </p:nvSpPr>
          <p:spPr>
            <a:xfrm>
              <a:off x="3237146" y="2322533"/>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D876A05D-98B8-6D3A-BB5B-82A120827A53}"/>
                </a:ext>
              </a:extLst>
            </p:cNvPr>
            <p:cNvCxnSpPr>
              <a:stCxn id="10" idx="3"/>
              <a:endCxn id="8" idx="6"/>
            </p:cNvCxnSpPr>
            <p:nvPr/>
          </p:nvCxnSpPr>
          <p:spPr>
            <a:xfrm flipH="1">
              <a:off x="2680794" y="2416743"/>
              <a:ext cx="572516" cy="398526"/>
            </a:xfrm>
            <a:prstGeom prst="line">
              <a:avLst/>
            </a:prstGeom>
            <a:ln w="19050"/>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60ACA09B-3597-3820-F3A7-B3B56FA247E0}"/>
                </a:ext>
              </a:extLst>
            </p:cNvPr>
            <p:cNvCxnSpPr/>
            <p:nvPr/>
          </p:nvCxnSpPr>
          <p:spPr>
            <a:xfrm>
              <a:off x="2625607" y="2870456"/>
              <a:ext cx="0" cy="3635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C21D4E4E-C4B9-4F3F-2CFA-8E22A27CA32F}"/>
                </a:ext>
              </a:extLst>
            </p:cNvPr>
            <p:cNvCxnSpPr/>
            <p:nvPr/>
          </p:nvCxnSpPr>
          <p:spPr>
            <a:xfrm>
              <a:off x="3292333" y="2451713"/>
              <a:ext cx="0" cy="3635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C6D95277-296B-8D08-33F5-AFB92B092FA7}"/>
                </a:ext>
              </a:extLst>
            </p:cNvPr>
            <p:cNvCxnSpPr/>
            <p:nvPr/>
          </p:nvCxnSpPr>
          <p:spPr>
            <a:xfrm>
              <a:off x="1926346" y="2348461"/>
              <a:ext cx="0" cy="4187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54417470-216C-F21E-18C7-9FA2BBB04384}"/>
                </a:ext>
              </a:extLst>
            </p:cNvPr>
            <p:cNvCxnSpPr>
              <a:cxnSpLocks/>
            </p:cNvCxnSpPr>
            <p:nvPr/>
          </p:nvCxnSpPr>
          <p:spPr>
            <a:xfrm>
              <a:off x="1390091" y="2432907"/>
              <a:ext cx="0" cy="1094580"/>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3D09F1AC-DC02-6747-E65C-D8899A8C1139}"/>
                </a:ext>
              </a:extLst>
            </p:cNvPr>
            <p:cNvCxnSpPr>
              <a:cxnSpLocks/>
            </p:cNvCxnSpPr>
            <p:nvPr/>
          </p:nvCxnSpPr>
          <p:spPr>
            <a:xfrm>
              <a:off x="1636553" y="1835535"/>
              <a:ext cx="2114033"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15CA7036-1C14-C791-7B1F-02015A36D125}"/>
                </a:ext>
              </a:extLst>
            </p:cNvPr>
            <p:cNvCxnSpPr>
              <a:cxnSpLocks/>
            </p:cNvCxnSpPr>
            <p:nvPr/>
          </p:nvCxnSpPr>
          <p:spPr>
            <a:xfrm>
              <a:off x="1937364" y="1835535"/>
              <a:ext cx="13550" cy="38244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ACDAF82A-B004-584B-490F-88C1FBFAD478}"/>
                </a:ext>
              </a:extLst>
            </p:cNvPr>
            <p:cNvCxnSpPr/>
            <p:nvPr/>
          </p:nvCxnSpPr>
          <p:spPr>
            <a:xfrm>
              <a:off x="2641461" y="1857776"/>
              <a:ext cx="0" cy="87442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E63CF5B8-EB3F-90E6-2CC6-8DE8BFAB3B7A}"/>
                </a:ext>
              </a:extLst>
            </p:cNvPr>
            <p:cNvCxnSpPr>
              <a:cxnSpLocks/>
            </p:cNvCxnSpPr>
            <p:nvPr/>
          </p:nvCxnSpPr>
          <p:spPr>
            <a:xfrm>
              <a:off x="3281316" y="1835535"/>
              <a:ext cx="0" cy="45394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2C632EE8-3ED1-7FFE-F70F-9E376E36650C}"/>
                </a:ext>
              </a:extLst>
            </p:cNvPr>
            <p:cNvSpPr txBox="1"/>
            <p:nvPr/>
          </p:nvSpPr>
          <p:spPr>
            <a:xfrm>
              <a:off x="1408962" y="1516525"/>
              <a:ext cx="32832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21" name="TextBox 20">
              <a:extLst>
                <a:ext uri="{FF2B5EF4-FFF2-40B4-BE49-F238E27FC236}">
                  <a16:creationId xmlns:a16="http://schemas.microsoft.com/office/drawing/2014/main" id="{FD1FFE3B-B3FE-9F98-F110-477F0537462E}"/>
                </a:ext>
              </a:extLst>
            </p:cNvPr>
            <p:cNvSpPr txBox="1"/>
            <p:nvPr/>
          </p:nvSpPr>
          <p:spPr>
            <a:xfrm>
              <a:off x="1636553" y="2217983"/>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22" name="TextBox 21">
              <a:extLst>
                <a:ext uri="{FF2B5EF4-FFF2-40B4-BE49-F238E27FC236}">
                  <a16:creationId xmlns:a16="http://schemas.microsoft.com/office/drawing/2014/main" id="{1893261E-7FBA-F918-A990-283D0BE1CC2A}"/>
                </a:ext>
              </a:extLst>
            </p:cNvPr>
            <p:cNvSpPr txBox="1"/>
            <p:nvPr/>
          </p:nvSpPr>
          <p:spPr>
            <a:xfrm>
              <a:off x="2326861" y="2759837"/>
              <a:ext cx="353933"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23" name="TextBox 22">
              <a:extLst>
                <a:ext uri="{FF2B5EF4-FFF2-40B4-BE49-F238E27FC236}">
                  <a16:creationId xmlns:a16="http://schemas.microsoft.com/office/drawing/2014/main" id="{DF2A7954-8896-07A2-E67E-E9FBED234E1B}"/>
                </a:ext>
              </a:extLst>
            </p:cNvPr>
            <p:cNvSpPr txBox="1"/>
            <p:nvPr/>
          </p:nvSpPr>
          <p:spPr>
            <a:xfrm flipH="1">
              <a:off x="3319234" y="2282672"/>
              <a:ext cx="146687"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24" name="TextBox 23">
              <a:extLst>
                <a:ext uri="{FF2B5EF4-FFF2-40B4-BE49-F238E27FC236}">
                  <a16:creationId xmlns:a16="http://schemas.microsoft.com/office/drawing/2014/main" id="{D49D3C7C-806C-52FA-3D9F-F0A156B3EFF5}"/>
                </a:ext>
              </a:extLst>
            </p:cNvPr>
            <p:cNvSpPr txBox="1"/>
            <p:nvPr/>
          </p:nvSpPr>
          <p:spPr>
            <a:xfrm>
              <a:off x="3740803" y="1522957"/>
              <a:ext cx="234987"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E</a:t>
              </a:r>
            </a:p>
          </p:txBody>
        </p:sp>
        <p:graphicFrame>
          <p:nvGraphicFramePr>
            <p:cNvPr id="25" name="Object 24">
              <a:extLst>
                <a:ext uri="{FF2B5EF4-FFF2-40B4-BE49-F238E27FC236}">
                  <a16:creationId xmlns:a16="http://schemas.microsoft.com/office/drawing/2014/main" id="{EA9F98F9-442F-A6C7-BCE0-A08269582C21}"/>
                </a:ext>
              </a:extLst>
            </p:cNvPr>
            <p:cNvGraphicFramePr>
              <a:graphicFrameLocks noChangeAspect="1"/>
            </p:cNvGraphicFramePr>
            <p:nvPr>
              <p:extLst>
                <p:ext uri="{D42A27DB-BD31-4B8C-83A1-F6EECF244321}">
                  <p14:modId xmlns:p14="http://schemas.microsoft.com/office/powerpoint/2010/main" val="1651974692"/>
                </p:ext>
              </p:extLst>
            </p:nvPr>
          </p:nvGraphicFramePr>
          <p:xfrm>
            <a:off x="2015982" y="1914845"/>
            <a:ext cx="165100" cy="228600"/>
          </p:xfrm>
          <a:graphic>
            <a:graphicData uri="http://schemas.openxmlformats.org/presentationml/2006/ole">
              <mc:AlternateContent xmlns:mc="http://schemas.openxmlformats.org/markup-compatibility/2006">
                <mc:Choice xmlns:v="urn:schemas-microsoft-com:vml" Requires="v">
                  <p:oleObj name="Equation" r:id="rId3" imgW="164880" imgH="228600" progId="Equation.DSMT4">
                    <p:embed/>
                  </p:oleObj>
                </mc:Choice>
                <mc:Fallback>
                  <p:oleObj name="Equation" r:id="rId3" imgW="164880" imgH="228600" progId="Equation.DSMT4">
                    <p:embed/>
                    <p:pic>
                      <p:nvPicPr>
                        <p:cNvPr id="53" name="Object 52">
                          <a:extLst>
                            <a:ext uri="{FF2B5EF4-FFF2-40B4-BE49-F238E27FC236}">
                              <a16:creationId xmlns:a16="http://schemas.microsoft.com/office/drawing/2014/main" id="{1F4DFA73-E526-77FA-8C83-9F33E13CA47D}"/>
                            </a:ext>
                          </a:extLst>
                        </p:cNvPr>
                        <p:cNvPicPr/>
                        <p:nvPr/>
                      </p:nvPicPr>
                      <p:blipFill>
                        <a:blip r:embed="rId4"/>
                        <a:stretch>
                          <a:fillRect/>
                        </a:stretch>
                      </p:blipFill>
                      <p:spPr>
                        <a:xfrm>
                          <a:off x="2015982" y="1914845"/>
                          <a:ext cx="165100" cy="228600"/>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F64C7947-CC02-822B-1C1B-7FB40011F48D}"/>
                </a:ext>
              </a:extLst>
            </p:cNvPr>
            <p:cNvGraphicFramePr>
              <a:graphicFrameLocks noChangeAspect="1"/>
            </p:cNvGraphicFramePr>
            <p:nvPr>
              <p:extLst>
                <p:ext uri="{D42A27DB-BD31-4B8C-83A1-F6EECF244321}">
                  <p14:modId xmlns:p14="http://schemas.microsoft.com/office/powerpoint/2010/main" val="268742404"/>
                </p:ext>
              </p:extLst>
            </p:nvPr>
          </p:nvGraphicFramePr>
          <p:xfrm>
            <a:off x="2663210" y="1920735"/>
            <a:ext cx="177800" cy="228600"/>
          </p:xfrm>
          <a:graphic>
            <a:graphicData uri="http://schemas.openxmlformats.org/presentationml/2006/ole">
              <mc:AlternateContent xmlns:mc="http://schemas.openxmlformats.org/markup-compatibility/2006">
                <mc:Choice xmlns:v="urn:schemas-microsoft-com:vml" Requires="v">
                  <p:oleObj name="Equation" r:id="rId5" imgW="177480" imgH="228600" progId="Equation.DSMT4">
                    <p:embed/>
                  </p:oleObj>
                </mc:Choice>
                <mc:Fallback>
                  <p:oleObj name="Equation" r:id="rId5" imgW="177480" imgH="228600" progId="Equation.DSMT4">
                    <p:embed/>
                    <p:pic>
                      <p:nvPicPr>
                        <p:cNvPr id="54" name="Object 53">
                          <a:extLst>
                            <a:ext uri="{FF2B5EF4-FFF2-40B4-BE49-F238E27FC236}">
                              <a16:creationId xmlns:a16="http://schemas.microsoft.com/office/drawing/2014/main" id="{F484E7F1-6020-C6D8-0CF0-D042CBF4C81F}"/>
                            </a:ext>
                          </a:extLst>
                        </p:cNvPr>
                        <p:cNvPicPr/>
                        <p:nvPr/>
                      </p:nvPicPr>
                      <p:blipFill>
                        <a:blip r:embed="rId6"/>
                        <a:stretch>
                          <a:fillRect/>
                        </a:stretch>
                      </p:blipFill>
                      <p:spPr>
                        <a:xfrm>
                          <a:off x="2663210" y="1920735"/>
                          <a:ext cx="177800" cy="2286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E30B0DC1-29DB-C915-6D99-210591F18E03}"/>
                </a:ext>
              </a:extLst>
            </p:cNvPr>
            <p:cNvGraphicFramePr>
              <a:graphicFrameLocks noChangeAspect="1"/>
            </p:cNvGraphicFramePr>
            <p:nvPr>
              <p:extLst>
                <p:ext uri="{D42A27DB-BD31-4B8C-83A1-F6EECF244321}">
                  <p14:modId xmlns:p14="http://schemas.microsoft.com/office/powerpoint/2010/main" val="2102314415"/>
                </p:ext>
              </p:extLst>
            </p:nvPr>
          </p:nvGraphicFramePr>
          <p:xfrm>
            <a:off x="3364764" y="1914845"/>
            <a:ext cx="177800" cy="228600"/>
          </p:xfrm>
          <a:graphic>
            <a:graphicData uri="http://schemas.openxmlformats.org/presentationml/2006/ole">
              <mc:AlternateContent xmlns:mc="http://schemas.openxmlformats.org/markup-compatibility/2006">
                <mc:Choice xmlns:v="urn:schemas-microsoft-com:vml" Requires="v">
                  <p:oleObj name="Equation" r:id="rId7" imgW="177480" imgH="228600" progId="Equation.DSMT4">
                    <p:embed/>
                  </p:oleObj>
                </mc:Choice>
                <mc:Fallback>
                  <p:oleObj name="Equation" r:id="rId7" imgW="177480" imgH="228600" progId="Equation.DSMT4">
                    <p:embed/>
                    <p:pic>
                      <p:nvPicPr>
                        <p:cNvPr id="55" name="Object 54">
                          <a:extLst>
                            <a:ext uri="{FF2B5EF4-FFF2-40B4-BE49-F238E27FC236}">
                              <a16:creationId xmlns:a16="http://schemas.microsoft.com/office/drawing/2014/main" id="{C968833A-F039-1784-252F-AF066D40E942}"/>
                            </a:ext>
                          </a:extLst>
                        </p:cNvPr>
                        <p:cNvPicPr/>
                        <p:nvPr/>
                      </p:nvPicPr>
                      <p:blipFill>
                        <a:blip r:embed="rId8"/>
                        <a:stretch>
                          <a:fillRect/>
                        </a:stretch>
                      </p:blipFill>
                      <p:spPr>
                        <a:xfrm>
                          <a:off x="3364764" y="1914845"/>
                          <a:ext cx="177800" cy="228600"/>
                        </a:xfrm>
                        <a:prstGeom prst="rect">
                          <a:avLst/>
                        </a:prstGeom>
                      </p:spPr>
                    </p:pic>
                  </p:oleObj>
                </mc:Fallback>
              </mc:AlternateContent>
            </a:graphicData>
          </a:graphic>
        </p:graphicFrame>
        <p:cxnSp>
          <p:nvCxnSpPr>
            <p:cNvPr id="28" name="Straight Connector 27">
              <a:extLst>
                <a:ext uri="{FF2B5EF4-FFF2-40B4-BE49-F238E27FC236}">
                  <a16:creationId xmlns:a16="http://schemas.microsoft.com/office/drawing/2014/main" id="{24E14EA6-A5A4-D9B1-2F4B-B072EA692894}"/>
                </a:ext>
              </a:extLst>
            </p:cNvPr>
            <p:cNvCxnSpPr>
              <a:cxnSpLocks/>
            </p:cNvCxnSpPr>
            <p:nvPr/>
          </p:nvCxnSpPr>
          <p:spPr>
            <a:xfrm>
              <a:off x="4031038" y="2416743"/>
              <a:ext cx="0" cy="1110744"/>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EA983ADD-9664-B59A-D52C-DBF0C4AE9FEE}"/>
                </a:ext>
              </a:extLst>
            </p:cNvPr>
            <p:cNvCxnSpPr>
              <a:cxnSpLocks/>
            </p:cNvCxnSpPr>
            <p:nvPr/>
          </p:nvCxnSpPr>
          <p:spPr>
            <a:xfrm>
              <a:off x="3292333" y="2870456"/>
              <a:ext cx="0" cy="657031"/>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81303567-40A1-639F-5544-3B8E1B3E783C}"/>
                </a:ext>
              </a:extLst>
            </p:cNvPr>
            <p:cNvCxnSpPr/>
            <p:nvPr/>
          </p:nvCxnSpPr>
          <p:spPr>
            <a:xfrm>
              <a:off x="2625607" y="3289362"/>
              <a:ext cx="0" cy="238125"/>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0098B979-3CE4-B12C-6DD5-641B07BDE03D}"/>
                </a:ext>
              </a:extLst>
            </p:cNvPr>
            <p:cNvCxnSpPr/>
            <p:nvPr/>
          </p:nvCxnSpPr>
          <p:spPr>
            <a:xfrm>
              <a:off x="1923811" y="2870456"/>
              <a:ext cx="0" cy="657031"/>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2AA97C4C-D944-B7B1-D156-D8651739AE67}"/>
                </a:ext>
              </a:extLst>
            </p:cNvPr>
            <p:cNvCxnSpPr/>
            <p:nvPr/>
          </p:nvCxnSpPr>
          <p:spPr>
            <a:xfrm>
              <a:off x="1390091" y="3408424"/>
              <a:ext cx="54727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CB4C6C82-C2AD-9EBB-67F2-163408A916B7}"/>
                </a:ext>
              </a:extLst>
            </p:cNvPr>
            <p:cNvCxnSpPr/>
            <p:nvPr/>
          </p:nvCxnSpPr>
          <p:spPr>
            <a:xfrm>
              <a:off x="1950914" y="3408424"/>
              <a:ext cx="67469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ED5CAE00-79C2-CEDE-268B-AFDCF722DD31}"/>
                </a:ext>
              </a:extLst>
            </p:cNvPr>
            <p:cNvCxnSpPr/>
            <p:nvPr/>
          </p:nvCxnSpPr>
          <p:spPr>
            <a:xfrm>
              <a:off x="2641461" y="3408424"/>
              <a:ext cx="63985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10EBB63B-C93D-DA29-383B-6D0E7B5BE4A7}"/>
                </a:ext>
              </a:extLst>
            </p:cNvPr>
            <p:cNvCxnSpPr/>
            <p:nvPr/>
          </p:nvCxnSpPr>
          <p:spPr>
            <a:xfrm>
              <a:off x="3327293" y="3408424"/>
              <a:ext cx="721016"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aphicFrame>
          <p:nvGraphicFramePr>
            <p:cNvPr id="36" name="Object 35">
              <a:extLst>
                <a:ext uri="{FF2B5EF4-FFF2-40B4-BE49-F238E27FC236}">
                  <a16:creationId xmlns:a16="http://schemas.microsoft.com/office/drawing/2014/main" id="{DABE8848-B106-796E-4787-EB09CCC0929E}"/>
                </a:ext>
              </a:extLst>
            </p:cNvPr>
            <p:cNvGraphicFramePr>
              <a:graphicFrameLocks noChangeAspect="1"/>
            </p:cNvGraphicFramePr>
            <p:nvPr>
              <p:extLst>
                <p:ext uri="{D42A27DB-BD31-4B8C-83A1-F6EECF244321}">
                  <p14:modId xmlns:p14="http://schemas.microsoft.com/office/powerpoint/2010/main" val="2248343963"/>
                </p:ext>
              </p:extLst>
            </p:nvPr>
          </p:nvGraphicFramePr>
          <p:xfrm>
            <a:off x="1606288" y="3160697"/>
            <a:ext cx="165100" cy="228600"/>
          </p:xfrm>
          <a:graphic>
            <a:graphicData uri="http://schemas.openxmlformats.org/presentationml/2006/ole">
              <mc:AlternateContent xmlns:mc="http://schemas.openxmlformats.org/markup-compatibility/2006">
                <mc:Choice xmlns:v="urn:schemas-microsoft-com:vml" Requires="v">
                  <p:oleObj name="Equation" r:id="rId9" imgW="164880" imgH="228600" progId="Equation.DSMT4">
                    <p:embed/>
                  </p:oleObj>
                </mc:Choice>
                <mc:Fallback>
                  <p:oleObj name="Equation" r:id="rId9" imgW="164880" imgH="228600" progId="Equation.DSMT4">
                    <p:embed/>
                    <p:pic>
                      <p:nvPicPr>
                        <p:cNvPr id="75" name="Object 74">
                          <a:extLst>
                            <a:ext uri="{FF2B5EF4-FFF2-40B4-BE49-F238E27FC236}">
                              <a16:creationId xmlns:a16="http://schemas.microsoft.com/office/drawing/2014/main" id="{07BC2072-0A08-0265-5B60-FE2DC05ED819}"/>
                            </a:ext>
                          </a:extLst>
                        </p:cNvPr>
                        <p:cNvPicPr/>
                        <p:nvPr/>
                      </p:nvPicPr>
                      <p:blipFill>
                        <a:blip r:embed="rId10"/>
                        <a:stretch>
                          <a:fillRect/>
                        </a:stretch>
                      </p:blipFill>
                      <p:spPr>
                        <a:xfrm>
                          <a:off x="1606288" y="3160697"/>
                          <a:ext cx="165100" cy="2286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50E8604A-0066-6696-17E5-9328BDAAE459}"/>
                </a:ext>
              </a:extLst>
            </p:cNvPr>
            <p:cNvGraphicFramePr>
              <a:graphicFrameLocks noChangeAspect="1"/>
            </p:cNvGraphicFramePr>
            <p:nvPr>
              <p:extLst>
                <p:ext uri="{D42A27DB-BD31-4B8C-83A1-F6EECF244321}">
                  <p14:modId xmlns:p14="http://schemas.microsoft.com/office/powerpoint/2010/main" val="1657976430"/>
                </p:ext>
              </p:extLst>
            </p:nvPr>
          </p:nvGraphicFramePr>
          <p:xfrm>
            <a:off x="2167355" y="3155898"/>
            <a:ext cx="177800" cy="228600"/>
          </p:xfrm>
          <a:graphic>
            <a:graphicData uri="http://schemas.openxmlformats.org/presentationml/2006/ole">
              <mc:AlternateContent xmlns:mc="http://schemas.openxmlformats.org/markup-compatibility/2006">
                <mc:Choice xmlns:v="urn:schemas-microsoft-com:vml" Requires="v">
                  <p:oleObj name="Equation" r:id="rId11" imgW="177480" imgH="228600" progId="Equation.DSMT4">
                    <p:embed/>
                  </p:oleObj>
                </mc:Choice>
                <mc:Fallback>
                  <p:oleObj name="Equation" r:id="rId11" imgW="177480" imgH="228600" progId="Equation.DSMT4">
                    <p:embed/>
                    <p:pic>
                      <p:nvPicPr>
                        <p:cNvPr id="76" name="Object 75">
                          <a:extLst>
                            <a:ext uri="{FF2B5EF4-FFF2-40B4-BE49-F238E27FC236}">
                              <a16:creationId xmlns:a16="http://schemas.microsoft.com/office/drawing/2014/main" id="{270238BF-531C-0B4E-A7FD-A44FA0A5802A}"/>
                            </a:ext>
                          </a:extLst>
                        </p:cNvPr>
                        <p:cNvPicPr/>
                        <p:nvPr/>
                      </p:nvPicPr>
                      <p:blipFill>
                        <a:blip r:embed="rId12"/>
                        <a:stretch>
                          <a:fillRect/>
                        </a:stretch>
                      </p:blipFill>
                      <p:spPr>
                        <a:xfrm>
                          <a:off x="2167355" y="3155898"/>
                          <a:ext cx="177800" cy="228600"/>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03702A27-436C-CA02-4C2E-98AD859783F3}"/>
                </a:ext>
              </a:extLst>
            </p:cNvPr>
            <p:cNvGraphicFramePr>
              <a:graphicFrameLocks noChangeAspect="1"/>
            </p:cNvGraphicFramePr>
            <p:nvPr>
              <p:extLst>
                <p:ext uri="{D42A27DB-BD31-4B8C-83A1-F6EECF244321}">
                  <p14:modId xmlns:p14="http://schemas.microsoft.com/office/powerpoint/2010/main" val="2202741709"/>
                </p:ext>
              </p:extLst>
            </p:nvPr>
          </p:nvGraphicFramePr>
          <p:xfrm>
            <a:off x="2872488" y="3155898"/>
            <a:ext cx="177800" cy="228600"/>
          </p:xfrm>
          <a:graphic>
            <a:graphicData uri="http://schemas.openxmlformats.org/presentationml/2006/ole">
              <mc:AlternateContent xmlns:mc="http://schemas.openxmlformats.org/markup-compatibility/2006">
                <mc:Choice xmlns:v="urn:schemas-microsoft-com:vml" Requires="v">
                  <p:oleObj name="Equation" r:id="rId13" imgW="177480" imgH="228600" progId="Equation.DSMT4">
                    <p:embed/>
                  </p:oleObj>
                </mc:Choice>
                <mc:Fallback>
                  <p:oleObj name="Equation" r:id="rId13" imgW="177480" imgH="228600" progId="Equation.DSMT4">
                    <p:embed/>
                    <p:pic>
                      <p:nvPicPr>
                        <p:cNvPr id="77" name="Object 76">
                          <a:extLst>
                            <a:ext uri="{FF2B5EF4-FFF2-40B4-BE49-F238E27FC236}">
                              <a16:creationId xmlns:a16="http://schemas.microsoft.com/office/drawing/2014/main" id="{4890CB78-6220-AC71-892F-69AB69E84115}"/>
                            </a:ext>
                          </a:extLst>
                        </p:cNvPr>
                        <p:cNvPicPr/>
                        <p:nvPr/>
                      </p:nvPicPr>
                      <p:blipFill>
                        <a:blip r:embed="rId14"/>
                        <a:stretch>
                          <a:fillRect/>
                        </a:stretch>
                      </p:blipFill>
                      <p:spPr>
                        <a:xfrm>
                          <a:off x="2872488" y="3155898"/>
                          <a:ext cx="177800" cy="22860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C3E5935E-5F87-9CD4-0581-DD0AA39E9AFC}"/>
                </a:ext>
              </a:extLst>
            </p:cNvPr>
            <p:cNvGraphicFramePr>
              <a:graphicFrameLocks noChangeAspect="1"/>
            </p:cNvGraphicFramePr>
            <p:nvPr>
              <p:extLst>
                <p:ext uri="{D42A27DB-BD31-4B8C-83A1-F6EECF244321}">
                  <p14:modId xmlns:p14="http://schemas.microsoft.com/office/powerpoint/2010/main" val="3072682460"/>
                </p:ext>
              </p:extLst>
            </p:nvPr>
          </p:nvGraphicFramePr>
          <p:xfrm>
            <a:off x="3572786" y="3175062"/>
            <a:ext cx="177800" cy="228600"/>
          </p:xfrm>
          <a:graphic>
            <a:graphicData uri="http://schemas.openxmlformats.org/presentationml/2006/ole">
              <mc:AlternateContent xmlns:mc="http://schemas.openxmlformats.org/markup-compatibility/2006">
                <mc:Choice xmlns:v="urn:schemas-microsoft-com:vml" Requires="v">
                  <p:oleObj name="Equation" r:id="rId15" imgW="177480" imgH="228600" progId="Equation.DSMT4">
                    <p:embed/>
                  </p:oleObj>
                </mc:Choice>
                <mc:Fallback>
                  <p:oleObj name="Equation" r:id="rId15" imgW="177480" imgH="228600" progId="Equation.DSMT4">
                    <p:embed/>
                    <p:pic>
                      <p:nvPicPr>
                        <p:cNvPr id="78" name="Object 77">
                          <a:extLst>
                            <a:ext uri="{FF2B5EF4-FFF2-40B4-BE49-F238E27FC236}">
                              <a16:creationId xmlns:a16="http://schemas.microsoft.com/office/drawing/2014/main" id="{01EE064E-6FD1-346F-F3E1-2FA8604B0112}"/>
                            </a:ext>
                          </a:extLst>
                        </p:cNvPr>
                        <p:cNvPicPr/>
                        <p:nvPr/>
                      </p:nvPicPr>
                      <p:blipFill>
                        <a:blip r:embed="rId16"/>
                        <a:stretch>
                          <a:fillRect/>
                        </a:stretch>
                      </p:blipFill>
                      <p:spPr>
                        <a:xfrm>
                          <a:off x="3572786" y="3175062"/>
                          <a:ext cx="177800" cy="2286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4BC8AC40-BE1D-B8F4-D288-7A3C692BE4BF}"/>
                </a:ext>
              </a:extLst>
            </p:cNvPr>
            <p:cNvGraphicFramePr>
              <a:graphicFrameLocks noChangeAspect="1"/>
            </p:cNvGraphicFramePr>
            <p:nvPr>
              <p:extLst>
                <p:ext uri="{D42A27DB-BD31-4B8C-83A1-F6EECF244321}">
                  <p14:modId xmlns:p14="http://schemas.microsoft.com/office/powerpoint/2010/main" val="194768770"/>
                </p:ext>
              </p:extLst>
            </p:nvPr>
          </p:nvGraphicFramePr>
          <p:xfrm>
            <a:off x="1965370" y="2461032"/>
            <a:ext cx="152400" cy="228600"/>
          </p:xfrm>
          <a:graphic>
            <a:graphicData uri="http://schemas.openxmlformats.org/presentationml/2006/ole">
              <mc:AlternateContent xmlns:mc="http://schemas.openxmlformats.org/markup-compatibility/2006">
                <mc:Choice xmlns:v="urn:schemas-microsoft-com:vml" Requires="v">
                  <p:oleObj name="Equation" r:id="rId17" imgW="152280" imgH="228600" progId="Equation.DSMT4">
                    <p:embed/>
                  </p:oleObj>
                </mc:Choice>
                <mc:Fallback>
                  <p:oleObj name="Equation" r:id="rId17" imgW="152280" imgH="228600" progId="Equation.DSMT4">
                    <p:embed/>
                    <p:pic>
                      <p:nvPicPr>
                        <p:cNvPr id="80" name="Object 79">
                          <a:extLst>
                            <a:ext uri="{FF2B5EF4-FFF2-40B4-BE49-F238E27FC236}">
                              <a16:creationId xmlns:a16="http://schemas.microsoft.com/office/drawing/2014/main" id="{D4CDE791-3E5C-31D8-A42F-AF0053979BD2}"/>
                            </a:ext>
                          </a:extLst>
                        </p:cNvPr>
                        <p:cNvPicPr/>
                        <p:nvPr/>
                      </p:nvPicPr>
                      <p:blipFill>
                        <a:blip r:embed="rId18"/>
                        <a:stretch>
                          <a:fillRect/>
                        </a:stretch>
                      </p:blipFill>
                      <p:spPr>
                        <a:xfrm>
                          <a:off x="1965370" y="2461032"/>
                          <a:ext cx="152400" cy="228600"/>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5E2FCFBE-2378-00BB-B5D4-40A738B40A58}"/>
                </a:ext>
              </a:extLst>
            </p:cNvPr>
            <p:cNvGraphicFramePr>
              <a:graphicFrameLocks noChangeAspect="1"/>
            </p:cNvGraphicFramePr>
            <p:nvPr>
              <p:extLst>
                <p:ext uri="{D42A27DB-BD31-4B8C-83A1-F6EECF244321}">
                  <p14:modId xmlns:p14="http://schemas.microsoft.com/office/powerpoint/2010/main" val="3690166532"/>
                </p:ext>
              </p:extLst>
            </p:nvPr>
          </p:nvGraphicFramePr>
          <p:xfrm>
            <a:off x="2653431" y="2857815"/>
            <a:ext cx="165100" cy="228600"/>
          </p:xfrm>
          <a:graphic>
            <a:graphicData uri="http://schemas.openxmlformats.org/presentationml/2006/ole">
              <mc:AlternateContent xmlns:mc="http://schemas.openxmlformats.org/markup-compatibility/2006">
                <mc:Choice xmlns:v="urn:schemas-microsoft-com:vml" Requires="v">
                  <p:oleObj name="Equation" r:id="rId19" imgW="164880" imgH="228600" progId="Equation.DSMT4">
                    <p:embed/>
                  </p:oleObj>
                </mc:Choice>
                <mc:Fallback>
                  <p:oleObj name="Equation" r:id="rId19" imgW="164880" imgH="228600" progId="Equation.DSMT4">
                    <p:embed/>
                    <p:pic>
                      <p:nvPicPr>
                        <p:cNvPr id="81" name="Object 80">
                          <a:extLst>
                            <a:ext uri="{FF2B5EF4-FFF2-40B4-BE49-F238E27FC236}">
                              <a16:creationId xmlns:a16="http://schemas.microsoft.com/office/drawing/2014/main" id="{29967931-EB59-F744-0AE4-658431E46538}"/>
                            </a:ext>
                          </a:extLst>
                        </p:cNvPr>
                        <p:cNvPicPr/>
                        <p:nvPr/>
                      </p:nvPicPr>
                      <p:blipFill>
                        <a:blip r:embed="rId20"/>
                        <a:stretch>
                          <a:fillRect/>
                        </a:stretch>
                      </p:blipFill>
                      <p:spPr>
                        <a:xfrm>
                          <a:off x="2653431" y="2857815"/>
                          <a:ext cx="165100" cy="228600"/>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FCA5F9F9-2BC2-FC8C-2180-137C15DEC21E}"/>
                </a:ext>
              </a:extLst>
            </p:cNvPr>
            <p:cNvGraphicFramePr>
              <a:graphicFrameLocks noChangeAspect="1"/>
            </p:cNvGraphicFramePr>
            <p:nvPr>
              <p:extLst>
                <p:ext uri="{D42A27DB-BD31-4B8C-83A1-F6EECF244321}">
                  <p14:modId xmlns:p14="http://schemas.microsoft.com/office/powerpoint/2010/main" val="1838246856"/>
                </p:ext>
              </p:extLst>
            </p:nvPr>
          </p:nvGraphicFramePr>
          <p:xfrm>
            <a:off x="3327293" y="2504902"/>
            <a:ext cx="165100" cy="228600"/>
          </p:xfrm>
          <a:graphic>
            <a:graphicData uri="http://schemas.openxmlformats.org/presentationml/2006/ole">
              <mc:AlternateContent xmlns:mc="http://schemas.openxmlformats.org/markup-compatibility/2006">
                <mc:Choice xmlns:v="urn:schemas-microsoft-com:vml" Requires="v">
                  <p:oleObj name="Equation" r:id="rId21" imgW="164880" imgH="228600" progId="Equation.DSMT4">
                    <p:embed/>
                  </p:oleObj>
                </mc:Choice>
                <mc:Fallback>
                  <p:oleObj name="Equation" r:id="rId21" imgW="164880" imgH="228600" progId="Equation.DSMT4">
                    <p:embed/>
                    <p:pic>
                      <p:nvPicPr>
                        <p:cNvPr id="82" name="Object 81">
                          <a:extLst>
                            <a:ext uri="{FF2B5EF4-FFF2-40B4-BE49-F238E27FC236}">
                              <a16:creationId xmlns:a16="http://schemas.microsoft.com/office/drawing/2014/main" id="{E5166D27-A5CE-A720-23FE-E8D0270E1A15}"/>
                            </a:ext>
                          </a:extLst>
                        </p:cNvPr>
                        <p:cNvPicPr/>
                        <p:nvPr/>
                      </p:nvPicPr>
                      <p:blipFill>
                        <a:blip r:embed="rId22"/>
                        <a:stretch>
                          <a:fillRect/>
                        </a:stretch>
                      </p:blipFill>
                      <p:spPr>
                        <a:xfrm>
                          <a:off x="3327293" y="2504902"/>
                          <a:ext cx="165100" cy="228600"/>
                        </a:xfrm>
                        <a:prstGeom prst="rect">
                          <a:avLst/>
                        </a:prstGeom>
                      </p:spPr>
                    </p:pic>
                  </p:oleObj>
                </mc:Fallback>
              </mc:AlternateContent>
            </a:graphicData>
          </a:graphic>
        </p:graphicFrame>
        <p:cxnSp>
          <p:nvCxnSpPr>
            <p:cNvPr id="43" name="Straight Connector 42">
              <a:extLst>
                <a:ext uri="{FF2B5EF4-FFF2-40B4-BE49-F238E27FC236}">
                  <a16:creationId xmlns:a16="http://schemas.microsoft.com/office/drawing/2014/main" id="{F4B6F409-6B8B-C851-1AD6-73D3FE97A935}"/>
                </a:ext>
              </a:extLst>
            </p:cNvPr>
            <p:cNvCxnSpPr/>
            <p:nvPr/>
          </p:nvCxnSpPr>
          <p:spPr>
            <a:xfrm>
              <a:off x="2924432" y="2357676"/>
              <a:ext cx="251712" cy="0"/>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F55B19CB-93F6-1313-902C-EEEDD3B9FFAC}"/>
                </a:ext>
              </a:extLst>
            </p:cNvPr>
            <p:cNvCxnSpPr/>
            <p:nvPr/>
          </p:nvCxnSpPr>
          <p:spPr>
            <a:xfrm>
              <a:off x="2055226" y="2282672"/>
              <a:ext cx="251712"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45" name="Object 44">
              <a:extLst>
                <a:ext uri="{FF2B5EF4-FFF2-40B4-BE49-F238E27FC236}">
                  <a16:creationId xmlns:a16="http://schemas.microsoft.com/office/drawing/2014/main" id="{77135F8C-BDB3-D248-1758-D93117439AE3}"/>
                </a:ext>
              </a:extLst>
            </p:cNvPr>
            <p:cNvGraphicFramePr>
              <a:graphicFrameLocks noChangeAspect="1"/>
            </p:cNvGraphicFramePr>
            <p:nvPr>
              <p:extLst>
                <p:ext uri="{D42A27DB-BD31-4B8C-83A1-F6EECF244321}">
                  <p14:modId xmlns:p14="http://schemas.microsoft.com/office/powerpoint/2010/main" val="3955913365"/>
                </p:ext>
              </p:extLst>
            </p:nvPr>
          </p:nvGraphicFramePr>
          <p:xfrm>
            <a:off x="1669688" y="1812651"/>
            <a:ext cx="152400" cy="228600"/>
          </p:xfrm>
          <a:graphic>
            <a:graphicData uri="http://schemas.openxmlformats.org/presentationml/2006/ole">
              <mc:AlternateContent xmlns:mc="http://schemas.openxmlformats.org/markup-compatibility/2006">
                <mc:Choice xmlns:v="urn:schemas-microsoft-com:vml" Requires="v">
                  <p:oleObj name="Equation" r:id="rId23" imgW="152280" imgH="228600" progId="Equation.DSMT4">
                    <p:embed/>
                  </p:oleObj>
                </mc:Choice>
                <mc:Fallback>
                  <p:oleObj name="Equation" r:id="rId23" imgW="152280" imgH="228600" progId="Equation.DSMT4">
                    <p:embed/>
                    <p:pic>
                      <p:nvPicPr>
                        <p:cNvPr id="125" name="Object 124">
                          <a:extLst>
                            <a:ext uri="{FF2B5EF4-FFF2-40B4-BE49-F238E27FC236}">
                              <a16:creationId xmlns:a16="http://schemas.microsoft.com/office/drawing/2014/main" id="{B02914C0-5637-B059-6E0F-7B72CDA5E430}"/>
                            </a:ext>
                          </a:extLst>
                        </p:cNvPr>
                        <p:cNvPicPr/>
                        <p:nvPr/>
                      </p:nvPicPr>
                      <p:blipFill>
                        <a:blip r:embed="rId24"/>
                        <a:stretch>
                          <a:fillRect/>
                        </a:stretch>
                      </p:blipFill>
                      <p:spPr>
                        <a:xfrm>
                          <a:off x="1669688" y="1812651"/>
                          <a:ext cx="152400" cy="228600"/>
                        </a:xfrm>
                        <a:prstGeom prst="rect">
                          <a:avLst/>
                        </a:prstGeom>
                      </p:spPr>
                    </p:pic>
                  </p:oleObj>
                </mc:Fallback>
              </mc:AlternateContent>
            </a:graphicData>
          </a:graphic>
        </p:graphicFrame>
        <p:graphicFrame>
          <p:nvGraphicFramePr>
            <p:cNvPr id="46" name="Object 45">
              <a:extLst>
                <a:ext uri="{FF2B5EF4-FFF2-40B4-BE49-F238E27FC236}">
                  <a16:creationId xmlns:a16="http://schemas.microsoft.com/office/drawing/2014/main" id="{C63B1252-FF93-3626-84D9-E8E37930F022}"/>
                </a:ext>
              </a:extLst>
            </p:cNvPr>
            <p:cNvGraphicFramePr>
              <a:graphicFrameLocks noChangeAspect="1"/>
            </p:cNvGraphicFramePr>
            <p:nvPr>
              <p:extLst>
                <p:ext uri="{D42A27DB-BD31-4B8C-83A1-F6EECF244321}">
                  <p14:modId xmlns:p14="http://schemas.microsoft.com/office/powerpoint/2010/main" val="1594890431"/>
                </p:ext>
              </p:extLst>
            </p:nvPr>
          </p:nvGraphicFramePr>
          <p:xfrm>
            <a:off x="2150586" y="2296720"/>
            <a:ext cx="165100" cy="228600"/>
          </p:xfrm>
          <a:graphic>
            <a:graphicData uri="http://schemas.openxmlformats.org/presentationml/2006/ole">
              <mc:AlternateContent xmlns:mc="http://schemas.openxmlformats.org/markup-compatibility/2006">
                <mc:Choice xmlns:v="urn:schemas-microsoft-com:vml" Requires="v">
                  <p:oleObj name="Equation" r:id="rId25" imgW="164880" imgH="228600" progId="Equation.DSMT4">
                    <p:embed/>
                  </p:oleObj>
                </mc:Choice>
                <mc:Fallback>
                  <p:oleObj name="Equation" r:id="rId25" imgW="164880" imgH="228600" progId="Equation.DSMT4">
                    <p:embed/>
                    <p:pic>
                      <p:nvPicPr>
                        <p:cNvPr id="126" name="Object 125">
                          <a:extLst>
                            <a:ext uri="{FF2B5EF4-FFF2-40B4-BE49-F238E27FC236}">
                              <a16:creationId xmlns:a16="http://schemas.microsoft.com/office/drawing/2014/main" id="{76F26AA6-01CF-C07A-EFE9-EB483FA796E8}"/>
                            </a:ext>
                          </a:extLst>
                        </p:cNvPr>
                        <p:cNvPicPr/>
                        <p:nvPr/>
                      </p:nvPicPr>
                      <p:blipFill>
                        <a:blip r:embed="rId26"/>
                        <a:stretch>
                          <a:fillRect/>
                        </a:stretch>
                      </p:blipFill>
                      <p:spPr>
                        <a:xfrm>
                          <a:off x="2150586" y="2296720"/>
                          <a:ext cx="165100" cy="228600"/>
                        </a:xfrm>
                        <a:prstGeom prst="rect">
                          <a:avLst/>
                        </a:prstGeom>
                      </p:spPr>
                    </p:pic>
                  </p:oleObj>
                </mc:Fallback>
              </mc:AlternateContent>
            </a:graphicData>
          </a:graphic>
        </p:graphicFrame>
        <p:graphicFrame>
          <p:nvGraphicFramePr>
            <p:cNvPr id="47" name="Object 46">
              <a:extLst>
                <a:ext uri="{FF2B5EF4-FFF2-40B4-BE49-F238E27FC236}">
                  <a16:creationId xmlns:a16="http://schemas.microsoft.com/office/drawing/2014/main" id="{6B2288D6-49F4-EDD3-6B7B-DC4B8926D634}"/>
                </a:ext>
              </a:extLst>
            </p:cNvPr>
            <p:cNvGraphicFramePr>
              <a:graphicFrameLocks noChangeAspect="1"/>
            </p:cNvGraphicFramePr>
            <p:nvPr>
              <p:extLst>
                <p:ext uri="{D42A27DB-BD31-4B8C-83A1-F6EECF244321}">
                  <p14:modId xmlns:p14="http://schemas.microsoft.com/office/powerpoint/2010/main" val="108993065"/>
                </p:ext>
              </p:extLst>
            </p:nvPr>
          </p:nvGraphicFramePr>
          <p:xfrm>
            <a:off x="2915835" y="2364488"/>
            <a:ext cx="165100" cy="228600"/>
          </p:xfrm>
          <a:graphic>
            <a:graphicData uri="http://schemas.openxmlformats.org/presentationml/2006/ole">
              <mc:AlternateContent xmlns:mc="http://schemas.openxmlformats.org/markup-compatibility/2006">
                <mc:Choice xmlns:v="urn:schemas-microsoft-com:vml" Requires="v">
                  <p:oleObj name="Equation" r:id="rId27" imgW="164880" imgH="228600" progId="Equation.DSMT4">
                    <p:embed/>
                  </p:oleObj>
                </mc:Choice>
                <mc:Fallback>
                  <p:oleObj name="Equation" r:id="rId27" imgW="164880" imgH="228600" progId="Equation.DSMT4">
                    <p:embed/>
                    <p:pic>
                      <p:nvPicPr>
                        <p:cNvPr id="127" name="Object 126">
                          <a:extLst>
                            <a:ext uri="{FF2B5EF4-FFF2-40B4-BE49-F238E27FC236}">
                              <a16:creationId xmlns:a16="http://schemas.microsoft.com/office/drawing/2014/main" id="{DDF21ECF-8826-D8CC-6DD6-B36AF6CC001B}"/>
                            </a:ext>
                          </a:extLst>
                        </p:cNvPr>
                        <p:cNvPicPr/>
                        <p:nvPr/>
                      </p:nvPicPr>
                      <p:blipFill>
                        <a:blip r:embed="rId28"/>
                        <a:stretch>
                          <a:fillRect/>
                        </a:stretch>
                      </p:blipFill>
                      <p:spPr>
                        <a:xfrm>
                          <a:off x="2915835" y="2364488"/>
                          <a:ext cx="165100" cy="228600"/>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A24B5CDD-CB0B-36AC-BC3A-9B1BA040AA43}"/>
                </a:ext>
              </a:extLst>
            </p:cNvPr>
            <p:cNvGraphicFramePr>
              <a:graphicFrameLocks noChangeAspect="1"/>
            </p:cNvGraphicFramePr>
            <p:nvPr>
              <p:extLst>
                <p:ext uri="{D42A27DB-BD31-4B8C-83A1-F6EECF244321}">
                  <p14:modId xmlns:p14="http://schemas.microsoft.com/office/powerpoint/2010/main" val="2729508546"/>
                </p:ext>
              </p:extLst>
            </p:nvPr>
          </p:nvGraphicFramePr>
          <p:xfrm>
            <a:off x="3556124" y="1812651"/>
            <a:ext cx="165100" cy="228600"/>
          </p:xfrm>
          <a:graphic>
            <a:graphicData uri="http://schemas.openxmlformats.org/presentationml/2006/ole">
              <mc:AlternateContent xmlns:mc="http://schemas.openxmlformats.org/markup-compatibility/2006">
                <mc:Choice xmlns:v="urn:schemas-microsoft-com:vml" Requires="v">
                  <p:oleObj name="Equation" r:id="rId29" imgW="164880" imgH="228600" progId="Equation.DSMT4">
                    <p:embed/>
                  </p:oleObj>
                </mc:Choice>
                <mc:Fallback>
                  <p:oleObj name="Equation" r:id="rId29" imgW="164880" imgH="228600" progId="Equation.DSMT4">
                    <p:embed/>
                    <p:pic>
                      <p:nvPicPr>
                        <p:cNvPr id="128" name="Object 127">
                          <a:extLst>
                            <a:ext uri="{FF2B5EF4-FFF2-40B4-BE49-F238E27FC236}">
                              <a16:creationId xmlns:a16="http://schemas.microsoft.com/office/drawing/2014/main" id="{78DE33B6-46C7-DF9E-6127-CE91DAFF0F74}"/>
                            </a:ext>
                          </a:extLst>
                        </p:cNvPr>
                        <p:cNvPicPr/>
                        <p:nvPr/>
                      </p:nvPicPr>
                      <p:blipFill>
                        <a:blip r:embed="rId30"/>
                        <a:stretch>
                          <a:fillRect/>
                        </a:stretch>
                      </p:blipFill>
                      <p:spPr>
                        <a:xfrm>
                          <a:off x="3556124" y="1812651"/>
                          <a:ext cx="165100" cy="228600"/>
                        </a:xfrm>
                        <a:prstGeom prst="rect">
                          <a:avLst/>
                        </a:prstGeom>
                      </p:spPr>
                    </p:pic>
                  </p:oleObj>
                </mc:Fallback>
              </mc:AlternateContent>
            </a:graphicData>
          </a:graphic>
        </p:graphicFrame>
        <p:cxnSp>
          <p:nvCxnSpPr>
            <p:cNvPr id="49" name="Straight Arrow Connector 48">
              <a:extLst>
                <a:ext uri="{FF2B5EF4-FFF2-40B4-BE49-F238E27FC236}">
                  <a16:creationId xmlns:a16="http://schemas.microsoft.com/office/drawing/2014/main" id="{E972CCD2-B922-46A6-E96B-38382FFDD40C}"/>
                </a:ext>
              </a:extLst>
            </p:cNvPr>
            <p:cNvCxnSpPr/>
            <p:nvPr/>
          </p:nvCxnSpPr>
          <p:spPr>
            <a:xfrm>
              <a:off x="2579400" y="1514134"/>
              <a:ext cx="40676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B10E0750-02A9-6294-9C8A-9FD55F1FBC88}"/>
                </a:ext>
              </a:extLst>
            </p:cNvPr>
            <p:cNvCxnSpPr/>
            <p:nvPr/>
          </p:nvCxnSpPr>
          <p:spPr>
            <a:xfrm flipV="1">
              <a:off x="2579400" y="1115367"/>
              <a:ext cx="9939" cy="39876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TextBox 50">
              <a:extLst>
                <a:ext uri="{FF2B5EF4-FFF2-40B4-BE49-F238E27FC236}">
                  <a16:creationId xmlns:a16="http://schemas.microsoft.com/office/drawing/2014/main" id="{F93F460B-71BD-E502-7F56-912DF4375FD8}"/>
                </a:ext>
              </a:extLst>
            </p:cNvPr>
            <p:cNvSpPr txBox="1"/>
            <p:nvPr/>
          </p:nvSpPr>
          <p:spPr>
            <a:xfrm>
              <a:off x="2900911" y="1453117"/>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52" name="TextBox 51">
              <a:extLst>
                <a:ext uri="{FF2B5EF4-FFF2-40B4-BE49-F238E27FC236}">
                  <a16:creationId xmlns:a16="http://schemas.microsoft.com/office/drawing/2014/main" id="{4D85D913-D049-E12B-819B-D0E19CD5B450}"/>
                </a:ext>
              </a:extLst>
            </p:cNvPr>
            <p:cNvSpPr txBox="1"/>
            <p:nvPr/>
          </p:nvSpPr>
          <p:spPr>
            <a:xfrm>
              <a:off x="2579400" y="921681"/>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grpSp>
      <p:sp>
        <p:nvSpPr>
          <p:cNvPr id="61" name="TextBox 60">
            <a:extLst>
              <a:ext uri="{FF2B5EF4-FFF2-40B4-BE49-F238E27FC236}">
                <a16:creationId xmlns:a16="http://schemas.microsoft.com/office/drawing/2014/main" id="{FE5DB068-492A-366A-3332-2A3D3903677B}"/>
              </a:ext>
            </a:extLst>
          </p:cNvPr>
          <p:cNvSpPr txBox="1"/>
          <p:nvPr/>
        </p:nvSpPr>
        <p:spPr>
          <a:xfrm>
            <a:off x="1218416" y="3823168"/>
            <a:ext cx="10264572" cy="2862322"/>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We will examine cable problems such as this one where the cables are acted upon by known discrete loads and we specify the horizontal lengths (L's) .</a:t>
            </a:r>
          </a:p>
          <a:p>
            <a:pPr algn="l"/>
            <a:endParaRPr lang="en-US" dirty="0">
              <a:latin typeface="Arial" panose="020B0604020202020204" pitchFamily="34" charset="0"/>
              <a:cs typeface="Arial" panose="020B0604020202020204" pitchFamily="34" charset="0"/>
            </a:endParaRPr>
          </a:p>
          <a:p>
            <a:pPr algn="l"/>
            <a:r>
              <a:rPr lang="en-US" dirty="0">
                <a:latin typeface="Arial" panose="020B0604020202020204" pitchFamily="34" charset="0"/>
                <a:cs typeface="Arial" panose="020B0604020202020204" pitchFamily="34" charset="0"/>
              </a:rPr>
              <a:t>This looks much like a truss problem since the cables only carry axial tensions (no compressive forces here).</a:t>
            </a:r>
          </a:p>
          <a:p>
            <a:pPr algn="l"/>
            <a:endParaRPr lang="en-US" dirty="0">
              <a:latin typeface="Arial" panose="020B0604020202020204" pitchFamily="34" charset="0"/>
              <a:cs typeface="Arial" panose="020B0604020202020204" pitchFamily="34" charset="0"/>
            </a:endParaRPr>
          </a:p>
          <a:p>
            <a:pPr algn="l"/>
            <a:r>
              <a:rPr lang="en-US" dirty="0">
                <a:latin typeface="Arial" panose="020B0604020202020204" pitchFamily="34" charset="0"/>
                <a:cs typeface="Arial" panose="020B0604020202020204" pitchFamily="34" charset="0"/>
              </a:rPr>
              <a:t>However, unlike a truss the angles here are also unknown so unless we specify more information, we cannot solve the problem. The additional inform we will assume is that either one of the sags (y's) is specified or that we specify the maximum tension, which will always occur at one of the ends (A or E here)</a:t>
            </a:r>
          </a:p>
        </p:txBody>
      </p:sp>
    </p:spTree>
    <p:extLst>
      <p:ext uri="{BB962C8B-B14F-4D97-AF65-F5344CB8AC3E}">
        <p14:creationId xmlns:p14="http://schemas.microsoft.com/office/powerpoint/2010/main" val="2761006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4582906-F8AC-EDDA-E172-CC6CD79D5BE6}"/>
              </a:ext>
            </a:extLst>
          </p:cNvPr>
          <p:cNvGrpSpPr/>
          <p:nvPr/>
        </p:nvGrpSpPr>
        <p:grpSpPr>
          <a:xfrm>
            <a:off x="3060291" y="924905"/>
            <a:ext cx="4646046" cy="3133824"/>
            <a:chOff x="1802991" y="832100"/>
            <a:chExt cx="4646046" cy="3133824"/>
          </a:xfrm>
        </p:grpSpPr>
        <p:sp>
          <p:nvSpPr>
            <p:cNvPr id="3" name="Oval 2">
              <a:extLst>
                <a:ext uri="{FF2B5EF4-FFF2-40B4-BE49-F238E27FC236}">
                  <a16:creationId xmlns:a16="http://schemas.microsoft.com/office/drawing/2014/main" id="{47A2E468-8E25-95F2-85A9-EDA3AE12882E}"/>
                </a:ext>
              </a:extLst>
            </p:cNvPr>
            <p:cNvSpPr/>
            <p:nvPr/>
          </p:nvSpPr>
          <p:spPr>
            <a:xfrm>
              <a:off x="5509709" y="2186670"/>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6CE10A80-44B7-527F-EB55-D4F3139D6F38}"/>
                </a:ext>
              </a:extLst>
            </p:cNvPr>
            <p:cNvCxnSpPr>
              <a:cxnSpLocks/>
            </p:cNvCxnSpPr>
            <p:nvPr/>
          </p:nvCxnSpPr>
          <p:spPr>
            <a:xfrm>
              <a:off x="5184870" y="1788547"/>
              <a:ext cx="335958" cy="411083"/>
            </a:xfrm>
            <a:prstGeom prst="line">
              <a:avLst/>
            </a:prstGeom>
            <a:ln w="19050"/>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F8E00375-0758-0E03-1CEA-82343D49657C}"/>
                </a:ext>
              </a:extLst>
            </p:cNvPr>
            <p:cNvCxnSpPr/>
            <p:nvPr/>
          </p:nvCxnSpPr>
          <p:spPr>
            <a:xfrm>
              <a:off x="5564896" y="2300836"/>
              <a:ext cx="0" cy="4187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4238FEE4-02DE-ADDD-125F-7957C8B5DB60}"/>
                </a:ext>
              </a:extLst>
            </p:cNvPr>
            <p:cNvCxnSpPr>
              <a:cxnSpLocks/>
            </p:cNvCxnSpPr>
            <p:nvPr/>
          </p:nvCxnSpPr>
          <p:spPr>
            <a:xfrm>
              <a:off x="5177506" y="1963575"/>
              <a:ext cx="0" cy="141780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5F4A0FC9-42CC-B898-8256-3FD362496C5F}"/>
                </a:ext>
              </a:extLst>
            </p:cNvPr>
            <p:cNvCxnSpPr>
              <a:cxnSpLocks/>
            </p:cNvCxnSpPr>
            <p:nvPr/>
          </p:nvCxnSpPr>
          <p:spPr>
            <a:xfrm>
              <a:off x="5275103" y="1787910"/>
              <a:ext cx="1146228"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9E5E0BEB-0D27-5BAC-0EE6-87FDC0AC4FD4}"/>
                </a:ext>
              </a:extLst>
            </p:cNvPr>
            <p:cNvCxnSpPr/>
            <p:nvPr/>
          </p:nvCxnSpPr>
          <p:spPr>
            <a:xfrm>
              <a:off x="6280011" y="1810151"/>
              <a:ext cx="0" cy="87442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A594C846-DB2B-43D1-EBCE-4CE069B0A9E3}"/>
                </a:ext>
              </a:extLst>
            </p:cNvPr>
            <p:cNvSpPr txBox="1"/>
            <p:nvPr/>
          </p:nvSpPr>
          <p:spPr>
            <a:xfrm>
              <a:off x="4946778" y="1766553"/>
              <a:ext cx="32832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10" name="TextBox 9">
              <a:extLst>
                <a:ext uri="{FF2B5EF4-FFF2-40B4-BE49-F238E27FC236}">
                  <a16:creationId xmlns:a16="http://schemas.microsoft.com/office/drawing/2014/main" id="{7FFF860F-3075-F627-9079-25E25B6B8E99}"/>
                </a:ext>
              </a:extLst>
            </p:cNvPr>
            <p:cNvSpPr txBox="1"/>
            <p:nvPr/>
          </p:nvSpPr>
          <p:spPr>
            <a:xfrm>
              <a:off x="5275103" y="2170358"/>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11" name="TextBox 10">
              <a:extLst>
                <a:ext uri="{FF2B5EF4-FFF2-40B4-BE49-F238E27FC236}">
                  <a16:creationId xmlns:a16="http://schemas.microsoft.com/office/drawing/2014/main" id="{F59CDD0E-9A1B-8796-588D-A323B116A255}"/>
                </a:ext>
              </a:extLst>
            </p:cNvPr>
            <p:cNvSpPr txBox="1"/>
            <p:nvPr/>
          </p:nvSpPr>
          <p:spPr>
            <a:xfrm>
              <a:off x="6032523" y="2738529"/>
              <a:ext cx="353933"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graphicFrame>
          <p:nvGraphicFramePr>
            <p:cNvPr id="12" name="Object 11">
              <a:extLst>
                <a:ext uri="{FF2B5EF4-FFF2-40B4-BE49-F238E27FC236}">
                  <a16:creationId xmlns:a16="http://schemas.microsoft.com/office/drawing/2014/main" id="{EEF38EEC-A14D-5C82-705C-BED045616111}"/>
                </a:ext>
              </a:extLst>
            </p:cNvPr>
            <p:cNvGraphicFramePr>
              <a:graphicFrameLocks noChangeAspect="1"/>
            </p:cNvGraphicFramePr>
            <p:nvPr>
              <p:extLst>
                <p:ext uri="{D42A27DB-BD31-4B8C-83A1-F6EECF244321}">
                  <p14:modId xmlns:p14="http://schemas.microsoft.com/office/powerpoint/2010/main" val="1395700565"/>
                </p:ext>
              </p:extLst>
            </p:nvPr>
          </p:nvGraphicFramePr>
          <p:xfrm>
            <a:off x="6271237" y="2080257"/>
            <a:ext cx="177800" cy="228600"/>
          </p:xfrm>
          <a:graphic>
            <a:graphicData uri="http://schemas.openxmlformats.org/presentationml/2006/ole">
              <mc:AlternateContent xmlns:mc="http://schemas.openxmlformats.org/markup-compatibility/2006">
                <mc:Choice xmlns:v="urn:schemas-microsoft-com:vml" Requires="v">
                  <p:oleObj name="Equation" r:id="rId3" imgW="177480" imgH="228600" progId="Equation.DSMT4">
                    <p:embed/>
                  </p:oleObj>
                </mc:Choice>
                <mc:Fallback>
                  <p:oleObj name="Equation" r:id="rId3" imgW="177480" imgH="228600" progId="Equation.DSMT4">
                    <p:embed/>
                    <p:pic>
                      <p:nvPicPr>
                        <p:cNvPr id="26" name="Object 25">
                          <a:extLst>
                            <a:ext uri="{FF2B5EF4-FFF2-40B4-BE49-F238E27FC236}">
                              <a16:creationId xmlns:a16="http://schemas.microsoft.com/office/drawing/2014/main" id="{AF97DEC3-0735-271B-57FE-73B92FB3EE57}"/>
                            </a:ext>
                          </a:extLst>
                        </p:cNvPr>
                        <p:cNvPicPr/>
                        <p:nvPr/>
                      </p:nvPicPr>
                      <p:blipFill>
                        <a:blip r:embed="rId4"/>
                        <a:stretch>
                          <a:fillRect/>
                        </a:stretch>
                      </p:blipFill>
                      <p:spPr>
                        <a:xfrm>
                          <a:off x="6271237" y="2080257"/>
                          <a:ext cx="177800" cy="228600"/>
                        </a:xfrm>
                        <a:prstGeom prst="rect">
                          <a:avLst/>
                        </a:prstGeom>
                      </p:spPr>
                    </p:pic>
                  </p:oleObj>
                </mc:Fallback>
              </mc:AlternateContent>
            </a:graphicData>
          </a:graphic>
        </p:graphicFrame>
        <p:cxnSp>
          <p:nvCxnSpPr>
            <p:cNvPr id="13" name="Straight Connector 12">
              <a:extLst>
                <a:ext uri="{FF2B5EF4-FFF2-40B4-BE49-F238E27FC236}">
                  <a16:creationId xmlns:a16="http://schemas.microsoft.com/office/drawing/2014/main" id="{ED4550E6-E650-D432-0001-8468DD9B0CA3}"/>
                </a:ext>
              </a:extLst>
            </p:cNvPr>
            <p:cNvCxnSpPr>
              <a:cxnSpLocks/>
            </p:cNvCxnSpPr>
            <p:nvPr/>
          </p:nvCxnSpPr>
          <p:spPr>
            <a:xfrm>
              <a:off x="6264157" y="2947255"/>
              <a:ext cx="0" cy="532607"/>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EC4B45D0-1C10-AC64-C25E-178A8BA0D6BF}"/>
                </a:ext>
              </a:extLst>
            </p:cNvPr>
            <p:cNvCxnSpPr/>
            <p:nvPr/>
          </p:nvCxnSpPr>
          <p:spPr>
            <a:xfrm>
              <a:off x="5562361" y="2822831"/>
              <a:ext cx="0" cy="657031"/>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DE3D46AE-6423-D294-02E9-46A786923098}"/>
                </a:ext>
              </a:extLst>
            </p:cNvPr>
            <p:cNvCxnSpPr>
              <a:cxnSpLocks/>
            </p:cNvCxnSpPr>
            <p:nvPr/>
          </p:nvCxnSpPr>
          <p:spPr>
            <a:xfrm>
              <a:off x="5184870" y="3360799"/>
              <a:ext cx="391044"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31EBF722-3A00-0950-0335-0E0D07386993}"/>
                </a:ext>
              </a:extLst>
            </p:cNvPr>
            <p:cNvCxnSpPr/>
            <p:nvPr/>
          </p:nvCxnSpPr>
          <p:spPr>
            <a:xfrm>
              <a:off x="5589464" y="3360799"/>
              <a:ext cx="67469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aphicFrame>
          <p:nvGraphicFramePr>
            <p:cNvPr id="17" name="Object 16">
              <a:extLst>
                <a:ext uri="{FF2B5EF4-FFF2-40B4-BE49-F238E27FC236}">
                  <a16:creationId xmlns:a16="http://schemas.microsoft.com/office/drawing/2014/main" id="{CF8237B7-4FAA-7B83-E050-200E84DEE6E1}"/>
                </a:ext>
              </a:extLst>
            </p:cNvPr>
            <p:cNvGraphicFramePr>
              <a:graphicFrameLocks noChangeAspect="1"/>
            </p:cNvGraphicFramePr>
            <p:nvPr>
              <p:extLst>
                <p:ext uri="{D42A27DB-BD31-4B8C-83A1-F6EECF244321}">
                  <p14:modId xmlns:p14="http://schemas.microsoft.com/office/powerpoint/2010/main" val="3765806110"/>
                </p:ext>
              </p:extLst>
            </p:nvPr>
          </p:nvGraphicFramePr>
          <p:xfrm>
            <a:off x="5244838" y="3113072"/>
            <a:ext cx="165100" cy="228600"/>
          </p:xfrm>
          <a:graphic>
            <a:graphicData uri="http://schemas.openxmlformats.org/presentationml/2006/ole">
              <mc:AlternateContent xmlns:mc="http://schemas.openxmlformats.org/markup-compatibility/2006">
                <mc:Choice xmlns:v="urn:schemas-microsoft-com:vml" Requires="v">
                  <p:oleObj name="Equation" r:id="rId5" imgW="164880" imgH="228600" progId="Equation.DSMT4">
                    <p:embed/>
                  </p:oleObj>
                </mc:Choice>
                <mc:Fallback>
                  <p:oleObj name="Equation" r:id="rId5" imgW="164880" imgH="228600" progId="Equation.DSMT4">
                    <p:embed/>
                    <p:pic>
                      <p:nvPicPr>
                        <p:cNvPr id="36" name="Object 35">
                          <a:extLst>
                            <a:ext uri="{FF2B5EF4-FFF2-40B4-BE49-F238E27FC236}">
                              <a16:creationId xmlns:a16="http://schemas.microsoft.com/office/drawing/2014/main" id="{B45C9198-C604-6B4D-09DA-DF6754049D9E}"/>
                            </a:ext>
                          </a:extLst>
                        </p:cNvPr>
                        <p:cNvPicPr/>
                        <p:nvPr/>
                      </p:nvPicPr>
                      <p:blipFill>
                        <a:blip r:embed="rId6"/>
                        <a:stretch>
                          <a:fillRect/>
                        </a:stretch>
                      </p:blipFill>
                      <p:spPr>
                        <a:xfrm>
                          <a:off x="5244838" y="3113072"/>
                          <a:ext cx="165100" cy="228600"/>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38B5D2E4-3FB0-ACB3-CCA6-9575D11CAB9F}"/>
                </a:ext>
              </a:extLst>
            </p:cNvPr>
            <p:cNvGraphicFramePr>
              <a:graphicFrameLocks noChangeAspect="1"/>
            </p:cNvGraphicFramePr>
            <p:nvPr>
              <p:extLst>
                <p:ext uri="{D42A27DB-BD31-4B8C-83A1-F6EECF244321}">
                  <p14:modId xmlns:p14="http://schemas.microsoft.com/office/powerpoint/2010/main" val="2108282831"/>
                </p:ext>
              </p:extLst>
            </p:nvPr>
          </p:nvGraphicFramePr>
          <p:xfrm>
            <a:off x="5805905" y="3108273"/>
            <a:ext cx="177800" cy="228600"/>
          </p:xfrm>
          <a:graphic>
            <a:graphicData uri="http://schemas.openxmlformats.org/presentationml/2006/ole">
              <mc:AlternateContent xmlns:mc="http://schemas.openxmlformats.org/markup-compatibility/2006">
                <mc:Choice xmlns:v="urn:schemas-microsoft-com:vml" Requires="v">
                  <p:oleObj name="Equation" r:id="rId7" imgW="177480" imgH="228600" progId="Equation.DSMT4">
                    <p:embed/>
                  </p:oleObj>
                </mc:Choice>
                <mc:Fallback>
                  <p:oleObj name="Equation" r:id="rId7" imgW="177480" imgH="228600" progId="Equation.DSMT4">
                    <p:embed/>
                    <p:pic>
                      <p:nvPicPr>
                        <p:cNvPr id="37" name="Object 36">
                          <a:extLst>
                            <a:ext uri="{FF2B5EF4-FFF2-40B4-BE49-F238E27FC236}">
                              <a16:creationId xmlns:a16="http://schemas.microsoft.com/office/drawing/2014/main" id="{5262D1EE-FE58-9082-4115-0A3075960CDB}"/>
                            </a:ext>
                          </a:extLst>
                        </p:cNvPr>
                        <p:cNvPicPr/>
                        <p:nvPr/>
                      </p:nvPicPr>
                      <p:blipFill>
                        <a:blip r:embed="rId8"/>
                        <a:stretch>
                          <a:fillRect/>
                        </a:stretch>
                      </p:blipFill>
                      <p:spPr>
                        <a:xfrm>
                          <a:off x="5805905" y="3108273"/>
                          <a:ext cx="177800" cy="22860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FD9D6F67-02D6-0D4A-3C2F-1B7AB1FD3F36}"/>
                </a:ext>
              </a:extLst>
            </p:cNvPr>
            <p:cNvGraphicFramePr>
              <a:graphicFrameLocks noChangeAspect="1"/>
            </p:cNvGraphicFramePr>
            <p:nvPr>
              <p:extLst>
                <p:ext uri="{D42A27DB-BD31-4B8C-83A1-F6EECF244321}">
                  <p14:modId xmlns:p14="http://schemas.microsoft.com/office/powerpoint/2010/main" val="2539422046"/>
                </p:ext>
              </p:extLst>
            </p:nvPr>
          </p:nvGraphicFramePr>
          <p:xfrm>
            <a:off x="5603920" y="2413407"/>
            <a:ext cx="152400" cy="228600"/>
          </p:xfrm>
          <a:graphic>
            <a:graphicData uri="http://schemas.openxmlformats.org/presentationml/2006/ole">
              <mc:AlternateContent xmlns:mc="http://schemas.openxmlformats.org/markup-compatibility/2006">
                <mc:Choice xmlns:v="urn:schemas-microsoft-com:vml" Requires="v">
                  <p:oleObj name="Equation" r:id="rId9" imgW="152280" imgH="228600" progId="Equation.DSMT4">
                    <p:embed/>
                  </p:oleObj>
                </mc:Choice>
                <mc:Fallback>
                  <p:oleObj name="Equation" r:id="rId9" imgW="152280" imgH="228600" progId="Equation.DSMT4">
                    <p:embed/>
                    <p:pic>
                      <p:nvPicPr>
                        <p:cNvPr id="40" name="Object 39">
                          <a:extLst>
                            <a:ext uri="{FF2B5EF4-FFF2-40B4-BE49-F238E27FC236}">
                              <a16:creationId xmlns:a16="http://schemas.microsoft.com/office/drawing/2014/main" id="{FF2436A2-7283-09A7-C56B-27404479F45B}"/>
                            </a:ext>
                          </a:extLst>
                        </p:cNvPr>
                        <p:cNvPicPr/>
                        <p:nvPr/>
                      </p:nvPicPr>
                      <p:blipFill>
                        <a:blip r:embed="rId10"/>
                        <a:stretch>
                          <a:fillRect/>
                        </a:stretch>
                      </p:blipFill>
                      <p:spPr>
                        <a:xfrm>
                          <a:off x="5603920" y="2413407"/>
                          <a:ext cx="152400" cy="228600"/>
                        </a:xfrm>
                        <a:prstGeom prst="rect">
                          <a:avLst/>
                        </a:prstGeom>
                      </p:spPr>
                    </p:pic>
                  </p:oleObj>
                </mc:Fallback>
              </mc:AlternateContent>
            </a:graphicData>
          </a:graphic>
        </p:graphicFrame>
        <p:cxnSp>
          <p:nvCxnSpPr>
            <p:cNvPr id="20" name="Straight Arrow Connector 19">
              <a:extLst>
                <a:ext uri="{FF2B5EF4-FFF2-40B4-BE49-F238E27FC236}">
                  <a16:creationId xmlns:a16="http://schemas.microsoft.com/office/drawing/2014/main" id="{5871D9F4-504D-C5DA-7F25-1395F193F996}"/>
                </a:ext>
              </a:extLst>
            </p:cNvPr>
            <p:cNvCxnSpPr>
              <a:cxnSpLocks/>
            </p:cNvCxnSpPr>
            <p:nvPr/>
          </p:nvCxnSpPr>
          <p:spPr>
            <a:xfrm>
              <a:off x="5177506" y="1781209"/>
              <a:ext cx="35068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4CEC688D-7C25-36D8-6F83-D2603CBF7350}"/>
                </a:ext>
              </a:extLst>
            </p:cNvPr>
            <p:cNvCxnSpPr/>
            <p:nvPr/>
          </p:nvCxnSpPr>
          <p:spPr>
            <a:xfrm flipV="1">
              <a:off x="5184870" y="1419559"/>
              <a:ext cx="0" cy="36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22" name="Object 21">
              <a:extLst>
                <a:ext uri="{FF2B5EF4-FFF2-40B4-BE49-F238E27FC236}">
                  <a16:creationId xmlns:a16="http://schemas.microsoft.com/office/drawing/2014/main" id="{E3687871-3E3C-6C73-8857-73AE1A43CFDB}"/>
                </a:ext>
              </a:extLst>
            </p:cNvPr>
            <p:cNvGraphicFramePr>
              <a:graphicFrameLocks noChangeAspect="1"/>
            </p:cNvGraphicFramePr>
            <p:nvPr>
              <p:extLst>
                <p:ext uri="{D42A27DB-BD31-4B8C-83A1-F6EECF244321}">
                  <p14:modId xmlns:p14="http://schemas.microsoft.com/office/powerpoint/2010/main" val="1794882616"/>
                </p:ext>
              </p:extLst>
            </p:nvPr>
          </p:nvGraphicFramePr>
          <p:xfrm>
            <a:off x="5459807" y="1555067"/>
            <a:ext cx="190500" cy="228600"/>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67" name="Object 66">
                          <a:extLst>
                            <a:ext uri="{FF2B5EF4-FFF2-40B4-BE49-F238E27FC236}">
                              <a16:creationId xmlns:a16="http://schemas.microsoft.com/office/drawing/2014/main" id="{F0B14E48-1857-72C1-F675-4A486164468E}"/>
                            </a:ext>
                          </a:extLst>
                        </p:cNvPr>
                        <p:cNvPicPr/>
                        <p:nvPr/>
                      </p:nvPicPr>
                      <p:blipFill>
                        <a:blip r:embed="rId12"/>
                        <a:stretch>
                          <a:fillRect/>
                        </a:stretch>
                      </p:blipFill>
                      <p:spPr>
                        <a:xfrm>
                          <a:off x="5459807" y="1555067"/>
                          <a:ext cx="190500" cy="22860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6DC1041F-539C-36C8-9927-92EA5FC0BC77}"/>
                </a:ext>
              </a:extLst>
            </p:cNvPr>
            <p:cNvGraphicFramePr>
              <a:graphicFrameLocks noChangeAspect="1"/>
            </p:cNvGraphicFramePr>
            <p:nvPr>
              <p:extLst>
                <p:ext uri="{D42A27DB-BD31-4B8C-83A1-F6EECF244321}">
                  <p14:modId xmlns:p14="http://schemas.microsoft.com/office/powerpoint/2010/main" val="2091297025"/>
                </p:ext>
              </p:extLst>
            </p:nvPr>
          </p:nvGraphicFramePr>
          <p:xfrm>
            <a:off x="5257599" y="1262911"/>
            <a:ext cx="190500" cy="241300"/>
          </p:xfrm>
          <a:graphic>
            <a:graphicData uri="http://schemas.openxmlformats.org/presentationml/2006/ole">
              <mc:AlternateContent xmlns:mc="http://schemas.openxmlformats.org/markup-compatibility/2006">
                <mc:Choice xmlns:v="urn:schemas-microsoft-com:vml" Requires="v">
                  <p:oleObj name="Equation" r:id="rId13" imgW="190440" imgH="241200" progId="Equation.DSMT4">
                    <p:embed/>
                  </p:oleObj>
                </mc:Choice>
                <mc:Fallback>
                  <p:oleObj name="Equation" r:id="rId13" imgW="190440" imgH="241200" progId="Equation.DSMT4">
                    <p:embed/>
                    <p:pic>
                      <p:nvPicPr>
                        <p:cNvPr id="68" name="Object 67">
                          <a:extLst>
                            <a:ext uri="{FF2B5EF4-FFF2-40B4-BE49-F238E27FC236}">
                              <a16:creationId xmlns:a16="http://schemas.microsoft.com/office/drawing/2014/main" id="{A68F3F43-EFF6-78A2-4754-559158A1B166}"/>
                            </a:ext>
                          </a:extLst>
                        </p:cNvPr>
                        <p:cNvPicPr/>
                        <p:nvPr/>
                      </p:nvPicPr>
                      <p:blipFill>
                        <a:blip r:embed="rId14"/>
                        <a:stretch>
                          <a:fillRect/>
                        </a:stretch>
                      </p:blipFill>
                      <p:spPr>
                        <a:xfrm>
                          <a:off x="5257599" y="1262911"/>
                          <a:ext cx="190500" cy="241300"/>
                        </a:xfrm>
                        <a:prstGeom prst="rect">
                          <a:avLst/>
                        </a:prstGeom>
                      </p:spPr>
                    </p:pic>
                  </p:oleObj>
                </mc:Fallback>
              </mc:AlternateContent>
            </a:graphicData>
          </a:graphic>
        </p:graphicFrame>
        <p:grpSp>
          <p:nvGrpSpPr>
            <p:cNvPr id="24" name="Group 23">
              <a:extLst>
                <a:ext uri="{FF2B5EF4-FFF2-40B4-BE49-F238E27FC236}">
                  <a16:creationId xmlns:a16="http://schemas.microsoft.com/office/drawing/2014/main" id="{3133C37E-566E-7F38-95E6-7C49292BB68F}"/>
                </a:ext>
              </a:extLst>
            </p:cNvPr>
            <p:cNvGrpSpPr/>
            <p:nvPr/>
          </p:nvGrpSpPr>
          <p:grpSpPr>
            <a:xfrm>
              <a:off x="5603920" y="2274907"/>
              <a:ext cx="605570" cy="470600"/>
              <a:chOff x="3987180" y="2615815"/>
              <a:chExt cx="605570" cy="470600"/>
            </a:xfrm>
          </p:grpSpPr>
          <p:cxnSp>
            <p:nvCxnSpPr>
              <p:cNvPr id="73" name="Straight Connector 72">
                <a:extLst>
                  <a:ext uri="{FF2B5EF4-FFF2-40B4-BE49-F238E27FC236}">
                    <a16:creationId xmlns:a16="http://schemas.microsoft.com/office/drawing/2014/main" id="{D1BD3E17-AA3A-31C3-D948-931C9513D5DE}"/>
                  </a:ext>
                </a:extLst>
              </p:cNvPr>
              <p:cNvCxnSpPr>
                <a:cxnSpLocks/>
              </p:cNvCxnSpPr>
              <p:nvPr/>
            </p:nvCxnSpPr>
            <p:spPr>
              <a:xfrm>
                <a:off x="3987180" y="2615815"/>
                <a:ext cx="605570" cy="470600"/>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74" name="Straight Arrow Connector 73">
                <a:extLst>
                  <a:ext uri="{FF2B5EF4-FFF2-40B4-BE49-F238E27FC236}">
                    <a16:creationId xmlns:a16="http://schemas.microsoft.com/office/drawing/2014/main" id="{9FEB1C46-DF6C-A63B-F876-D4640D3713C3}"/>
                  </a:ext>
                </a:extLst>
              </p:cNvPr>
              <p:cNvCxnSpPr>
                <a:cxnSpLocks/>
              </p:cNvCxnSpPr>
              <p:nvPr/>
            </p:nvCxnSpPr>
            <p:spPr>
              <a:xfrm>
                <a:off x="3987180" y="2615815"/>
                <a:ext cx="238125" cy="17739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pSp>
        <p:graphicFrame>
          <p:nvGraphicFramePr>
            <p:cNvPr id="25" name="Object 24">
              <a:extLst>
                <a:ext uri="{FF2B5EF4-FFF2-40B4-BE49-F238E27FC236}">
                  <a16:creationId xmlns:a16="http://schemas.microsoft.com/office/drawing/2014/main" id="{424B21FB-B343-548C-C871-8AA0E07256DC}"/>
                </a:ext>
              </a:extLst>
            </p:cNvPr>
            <p:cNvGraphicFramePr>
              <a:graphicFrameLocks noChangeAspect="1"/>
            </p:cNvGraphicFramePr>
            <p:nvPr>
              <p:extLst>
                <p:ext uri="{D42A27DB-BD31-4B8C-83A1-F6EECF244321}">
                  <p14:modId xmlns:p14="http://schemas.microsoft.com/office/powerpoint/2010/main" val="3158468161"/>
                </p:ext>
              </p:extLst>
            </p:nvPr>
          </p:nvGraphicFramePr>
          <p:xfrm>
            <a:off x="5730932" y="2135003"/>
            <a:ext cx="165100" cy="228600"/>
          </p:xfrm>
          <a:graphic>
            <a:graphicData uri="http://schemas.openxmlformats.org/presentationml/2006/ole">
              <mc:AlternateContent xmlns:mc="http://schemas.openxmlformats.org/markup-compatibility/2006">
                <mc:Choice xmlns:v="urn:schemas-microsoft-com:vml" Requires="v">
                  <p:oleObj name="Equation" r:id="rId15" imgW="164880" imgH="228600" progId="Equation.DSMT4">
                    <p:embed/>
                  </p:oleObj>
                </mc:Choice>
                <mc:Fallback>
                  <p:oleObj name="Equation" r:id="rId15" imgW="164880" imgH="228600" progId="Equation.DSMT4">
                    <p:embed/>
                    <p:pic>
                      <p:nvPicPr>
                        <p:cNvPr id="74" name="Object 73">
                          <a:extLst>
                            <a:ext uri="{FF2B5EF4-FFF2-40B4-BE49-F238E27FC236}">
                              <a16:creationId xmlns:a16="http://schemas.microsoft.com/office/drawing/2014/main" id="{9D46A884-BBFA-BE96-AED9-AED1A48ABA91}"/>
                            </a:ext>
                          </a:extLst>
                        </p:cNvPr>
                        <p:cNvPicPr/>
                        <p:nvPr/>
                      </p:nvPicPr>
                      <p:blipFill>
                        <a:blip r:embed="rId16"/>
                        <a:stretch>
                          <a:fillRect/>
                        </a:stretch>
                      </p:blipFill>
                      <p:spPr>
                        <a:xfrm>
                          <a:off x="5730932" y="2135003"/>
                          <a:ext cx="165100" cy="228600"/>
                        </a:xfrm>
                        <a:prstGeom prst="rect">
                          <a:avLst/>
                        </a:prstGeom>
                      </p:spPr>
                    </p:pic>
                  </p:oleObj>
                </mc:Fallback>
              </mc:AlternateContent>
            </a:graphicData>
          </a:graphic>
        </p:graphicFrame>
        <p:sp>
          <p:nvSpPr>
            <p:cNvPr id="26" name="Oval 25">
              <a:extLst>
                <a:ext uri="{FF2B5EF4-FFF2-40B4-BE49-F238E27FC236}">
                  <a16:creationId xmlns:a16="http://schemas.microsoft.com/office/drawing/2014/main" id="{9C4806FA-336B-5808-F88E-3FC92AE0FC1F}"/>
                </a:ext>
              </a:extLst>
            </p:cNvPr>
            <p:cNvSpPr/>
            <p:nvPr/>
          </p:nvSpPr>
          <p:spPr>
            <a:xfrm>
              <a:off x="2414108" y="2144714"/>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638D203A-F964-82C0-64F6-DE1C6AFD76CF}"/>
                </a:ext>
              </a:extLst>
            </p:cNvPr>
            <p:cNvCxnSpPr>
              <a:cxnSpLocks/>
            </p:cNvCxnSpPr>
            <p:nvPr/>
          </p:nvCxnSpPr>
          <p:spPr>
            <a:xfrm>
              <a:off x="2089269" y="1746591"/>
              <a:ext cx="335958" cy="411083"/>
            </a:xfrm>
            <a:prstGeom prst="line">
              <a:avLst/>
            </a:prstGeom>
            <a:ln w="19050"/>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59897B36-2B9F-04D4-3C2E-5F141097C6F9}"/>
                </a:ext>
              </a:extLst>
            </p:cNvPr>
            <p:cNvCxnSpPr>
              <a:cxnSpLocks/>
            </p:cNvCxnSpPr>
            <p:nvPr/>
          </p:nvCxnSpPr>
          <p:spPr>
            <a:xfrm>
              <a:off x="2510829" y="2232952"/>
              <a:ext cx="605570" cy="470600"/>
            </a:xfrm>
            <a:prstGeom prst="line">
              <a:avLst/>
            </a:prstGeom>
            <a:ln w="19050"/>
          </p:spPr>
          <p:style>
            <a:lnRef idx="1">
              <a:schemeClr val="dk1"/>
            </a:lnRef>
            <a:fillRef idx="0">
              <a:schemeClr val="dk1"/>
            </a:fillRef>
            <a:effectRef idx="0">
              <a:schemeClr val="dk1"/>
            </a:effectRef>
            <a:fontRef idx="minor">
              <a:schemeClr val="tx1"/>
            </a:fontRef>
          </p:style>
        </p:cxnSp>
        <p:sp>
          <p:nvSpPr>
            <p:cNvPr id="29" name="Oval 28">
              <a:extLst>
                <a:ext uri="{FF2B5EF4-FFF2-40B4-BE49-F238E27FC236}">
                  <a16:creationId xmlns:a16="http://schemas.microsoft.com/office/drawing/2014/main" id="{C063FBC1-B48C-D9F9-6CF5-F88268B935DB}"/>
                </a:ext>
              </a:extLst>
            </p:cNvPr>
            <p:cNvSpPr/>
            <p:nvPr/>
          </p:nvSpPr>
          <p:spPr>
            <a:xfrm>
              <a:off x="3113369" y="2670501"/>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5990C8CE-5B7F-4CE7-7091-B396E890C361}"/>
                </a:ext>
              </a:extLst>
            </p:cNvPr>
            <p:cNvCxnSpPr>
              <a:cxnSpLocks/>
            </p:cNvCxnSpPr>
            <p:nvPr/>
          </p:nvCxnSpPr>
          <p:spPr>
            <a:xfrm flipH="1">
              <a:off x="3879453" y="1777319"/>
              <a:ext cx="549696" cy="477769"/>
            </a:xfrm>
            <a:prstGeom prst="line">
              <a:avLst/>
            </a:prstGeom>
            <a:ln w="19050"/>
          </p:spPr>
          <p:style>
            <a:lnRef idx="1">
              <a:schemeClr val="dk1"/>
            </a:lnRef>
            <a:fillRef idx="0">
              <a:schemeClr val="dk1"/>
            </a:fillRef>
            <a:effectRef idx="0">
              <a:schemeClr val="dk1"/>
            </a:effectRef>
            <a:fontRef idx="minor">
              <a:schemeClr val="tx1"/>
            </a:fontRef>
          </p:style>
        </p:cxnSp>
        <p:sp>
          <p:nvSpPr>
            <p:cNvPr id="31" name="Oval 30">
              <a:extLst>
                <a:ext uri="{FF2B5EF4-FFF2-40B4-BE49-F238E27FC236}">
                  <a16:creationId xmlns:a16="http://schemas.microsoft.com/office/drawing/2014/main" id="{AA0A705B-6B69-2FB7-8020-BE07C9BD36EE}"/>
                </a:ext>
              </a:extLst>
            </p:cNvPr>
            <p:cNvSpPr/>
            <p:nvPr/>
          </p:nvSpPr>
          <p:spPr>
            <a:xfrm>
              <a:off x="3780095" y="2232952"/>
              <a:ext cx="110374" cy="110374"/>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A282150C-64D7-0E95-0A85-AB27268EB1C1}"/>
                </a:ext>
              </a:extLst>
            </p:cNvPr>
            <p:cNvCxnSpPr>
              <a:stCxn id="31" idx="3"/>
              <a:endCxn id="29" idx="6"/>
            </p:cNvCxnSpPr>
            <p:nvPr/>
          </p:nvCxnSpPr>
          <p:spPr>
            <a:xfrm flipH="1">
              <a:off x="3223743" y="2327162"/>
              <a:ext cx="572516" cy="398526"/>
            </a:xfrm>
            <a:prstGeom prst="line">
              <a:avLst/>
            </a:prstGeom>
            <a:ln w="19050"/>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86601712-9CD7-5AE6-23F8-0D08EDC8B226}"/>
                </a:ext>
              </a:extLst>
            </p:cNvPr>
            <p:cNvCxnSpPr/>
            <p:nvPr/>
          </p:nvCxnSpPr>
          <p:spPr>
            <a:xfrm>
              <a:off x="3168556" y="2780875"/>
              <a:ext cx="0" cy="3635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E51D6853-3747-6785-DB2E-6F27A1D63B6B}"/>
                </a:ext>
              </a:extLst>
            </p:cNvPr>
            <p:cNvCxnSpPr/>
            <p:nvPr/>
          </p:nvCxnSpPr>
          <p:spPr>
            <a:xfrm>
              <a:off x="3835282" y="2362132"/>
              <a:ext cx="0" cy="3635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BF82CA51-9F59-D865-FB76-925FFB0F95CE}"/>
                </a:ext>
              </a:extLst>
            </p:cNvPr>
            <p:cNvCxnSpPr/>
            <p:nvPr/>
          </p:nvCxnSpPr>
          <p:spPr>
            <a:xfrm>
              <a:off x="2469295" y="2258880"/>
              <a:ext cx="0" cy="4187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6518DB0F-3A65-7434-E200-100A95233AB2}"/>
                </a:ext>
              </a:extLst>
            </p:cNvPr>
            <p:cNvCxnSpPr>
              <a:cxnSpLocks/>
            </p:cNvCxnSpPr>
            <p:nvPr/>
          </p:nvCxnSpPr>
          <p:spPr>
            <a:xfrm>
              <a:off x="2066390" y="1819451"/>
              <a:ext cx="0" cy="1609549"/>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B794F47A-B14C-411A-B447-098B59C1CD42}"/>
                </a:ext>
              </a:extLst>
            </p:cNvPr>
            <p:cNvCxnSpPr>
              <a:cxnSpLocks/>
            </p:cNvCxnSpPr>
            <p:nvPr/>
          </p:nvCxnSpPr>
          <p:spPr>
            <a:xfrm>
              <a:off x="2179502" y="1745954"/>
              <a:ext cx="2114033"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8" name="TextBox 37">
              <a:extLst>
                <a:ext uri="{FF2B5EF4-FFF2-40B4-BE49-F238E27FC236}">
                  <a16:creationId xmlns:a16="http://schemas.microsoft.com/office/drawing/2014/main" id="{F68F942B-F5D2-EABE-DE5C-92C09F10DF33}"/>
                </a:ext>
              </a:extLst>
            </p:cNvPr>
            <p:cNvSpPr txBox="1"/>
            <p:nvPr/>
          </p:nvSpPr>
          <p:spPr>
            <a:xfrm>
              <a:off x="1802991" y="1657798"/>
              <a:ext cx="32832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39" name="TextBox 38">
              <a:extLst>
                <a:ext uri="{FF2B5EF4-FFF2-40B4-BE49-F238E27FC236}">
                  <a16:creationId xmlns:a16="http://schemas.microsoft.com/office/drawing/2014/main" id="{732E6160-AD97-730A-38CB-461E1B9A01DC}"/>
                </a:ext>
              </a:extLst>
            </p:cNvPr>
            <p:cNvSpPr txBox="1"/>
            <p:nvPr/>
          </p:nvSpPr>
          <p:spPr>
            <a:xfrm>
              <a:off x="2179502" y="2128402"/>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40" name="TextBox 39">
              <a:extLst>
                <a:ext uri="{FF2B5EF4-FFF2-40B4-BE49-F238E27FC236}">
                  <a16:creationId xmlns:a16="http://schemas.microsoft.com/office/drawing/2014/main" id="{C8FC2D2D-0E63-CEF8-79D8-97469772179B}"/>
                </a:ext>
              </a:extLst>
            </p:cNvPr>
            <p:cNvSpPr txBox="1"/>
            <p:nvPr/>
          </p:nvSpPr>
          <p:spPr>
            <a:xfrm>
              <a:off x="2869810" y="2670256"/>
              <a:ext cx="353933"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41" name="TextBox 40">
              <a:extLst>
                <a:ext uri="{FF2B5EF4-FFF2-40B4-BE49-F238E27FC236}">
                  <a16:creationId xmlns:a16="http://schemas.microsoft.com/office/drawing/2014/main" id="{9ABD9058-816C-6469-5DF2-3822DD1A7064}"/>
                </a:ext>
              </a:extLst>
            </p:cNvPr>
            <p:cNvSpPr txBox="1"/>
            <p:nvPr/>
          </p:nvSpPr>
          <p:spPr>
            <a:xfrm flipH="1">
              <a:off x="3862183" y="2193091"/>
              <a:ext cx="146687"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42" name="TextBox 41">
              <a:extLst>
                <a:ext uri="{FF2B5EF4-FFF2-40B4-BE49-F238E27FC236}">
                  <a16:creationId xmlns:a16="http://schemas.microsoft.com/office/drawing/2014/main" id="{52605E28-C62E-B089-9E10-FA306444604F}"/>
                </a:ext>
              </a:extLst>
            </p:cNvPr>
            <p:cNvSpPr txBox="1"/>
            <p:nvPr/>
          </p:nvSpPr>
          <p:spPr>
            <a:xfrm>
              <a:off x="4363437" y="1860897"/>
              <a:ext cx="234987"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E</a:t>
              </a:r>
            </a:p>
          </p:txBody>
        </p:sp>
        <p:cxnSp>
          <p:nvCxnSpPr>
            <p:cNvPr id="43" name="Straight Connector 42">
              <a:extLst>
                <a:ext uri="{FF2B5EF4-FFF2-40B4-BE49-F238E27FC236}">
                  <a16:creationId xmlns:a16="http://schemas.microsoft.com/office/drawing/2014/main" id="{9004FAD7-AD30-6879-C1F4-E72A37E8EAD0}"/>
                </a:ext>
              </a:extLst>
            </p:cNvPr>
            <p:cNvCxnSpPr>
              <a:cxnSpLocks/>
            </p:cNvCxnSpPr>
            <p:nvPr/>
          </p:nvCxnSpPr>
          <p:spPr>
            <a:xfrm>
              <a:off x="4429149" y="1936569"/>
              <a:ext cx="0" cy="1444806"/>
            </a:xfrm>
            <a:prstGeom prst="line">
              <a:avLst/>
            </a:prstGeom>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2291C05F-8401-684A-3EE9-56AF00C249BD}"/>
                </a:ext>
              </a:extLst>
            </p:cNvPr>
            <p:cNvCxnSpPr>
              <a:cxnSpLocks/>
            </p:cNvCxnSpPr>
            <p:nvPr/>
          </p:nvCxnSpPr>
          <p:spPr>
            <a:xfrm>
              <a:off x="3835282" y="2780875"/>
              <a:ext cx="0" cy="657031"/>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C90EDCEC-22CF-1A6B-8331-687380E42C6A}"/>
                </a:ext>
              </a:extLst>
            </p:cNvPr>
            <p:cNvCxnSpPr/>
            <p:nvPr/>
          </p:nvCxnSpPr>
          <p:spPr>
            <a:xfrm>
              <a:off x="3168556" y="3199781"/>
              <a:ext cx="0" cy="238125"/>
            </a:xfrm>
            <a:prstGeom prst="line">
              <a:avLst/>
            </a:prstGeom>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9D100072-619D-8514-FB78-AFE9E0F07CCD}"/>
                </a:ext>
              </a:extLst>
            </p:cNvPr>
            <p:cNvCxnSpPr/>
            <p:nvPr/>
          </p:nvCxnSpPr>
          <p:spPr>
            <a:xfrm>
              <a:off x="2466760" y="2780875"/>
              <a:ext cx="0" cy="657031"/>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2D88B924-A3CF-01CD-7601-DE91AC3EBA7B}"/>
                </a:ext>
              </a:extLst>
            </p:cNvPr>
            <p:cNvCxnSpPr>
              <a:cxnSpLocks/>
            </p:cNvCxnSpPr>
            <p:nvPr/>
          </p:nvCxnSpPr>
          <p:spPr>
            <a:xfrm>
              <a:off x="2066390" y="3314081"/>
              <a:ext cx="399876"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6D7F3B18-6CE7-C418-043C-619E1E79C6E9}"/>
                </a:ext>
              </a:extLst>
            </p:cNvPr>
            <p:cNvCxnSpPr/>
            <p:nvPr/>
          </p:nvCxnSpPr>
          <p:spPr>
            <a:xfrm>
              <a:off x="2493863" y="3318843"/>
              <a:ext cx="674693"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a:extLst>
                <a:ext uri="{FF2B5EF4-FFF2-40B4-BE49-F238E27FC236}">
                  <a16:creationId xmlns:a16="http://schemas.microsoft.com/office/drawing/2014/main" id="{046D2E03-348D-1539-067B-8179F2985B8D}"/>
                </a:ext>
              </a:extLst>
            </p:cNvPr>
            <p:cNvCxnSpPr/>
            <p:nvPr/>
          </p:nvCxnSpPr>
          <p:spPr>
            <a:xfrm>
              <a:off x="3184410" y="3318843"/>
              <a:ext cx="63985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a:extLst>
                <a:ext uri="{FF2B5EF4-FFF2-40B4-BE49-F238E27FC236}">
                  <a16:creationId xmlns:a16="http://schemas.microsoft.com/office/drawing/2014/main" id="{BA5FE15D-6B96-36C3-0E4A-116731E606D0}"/>
                </a:ext>
              </a:extLst>
            </p:cNvPr>
            <p:cNvCxnSpPr>
              <a:cxnSpLocks/>
            </p:cNvCxnSpPr>
            <p:nvPr/>
          </p:nvCxnSpPr>
          <p:spPr>
            <a:xfrm>
              <a:off x="3870242" y="3318843"/>
              <a:ext cx="55890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aphicFrame>
          <p:nvGraphicFramePr>
            <p:cNvPr id="51" name="Object 50">
              <a:extLst>
                <a:ext uri="{FF2B5EF4-FFF2-40B4-BE49-F238E27FC236}">
                  <a16:creationId xmlns:a16="http://schemas.microsoft.com/office/drawing/2014/main" id="{55DB07BA-D6BC-9568-4447-F7FE513D31AF}"/>
                </a:ext>
              </a:extLst>
            </p:cNvPr>
            <p:cNvGraphicFramePr>
              <a:graphicFrameLocks noChangeAspect="1"/>
            </p:cNvGraphicFramePr>
            <p:nvPr>
              <p:extLst>
                <p:ext uri="{D42A27DB-BD31-4B8C-83A1-F6EECF244321}">
                  <p14:modId xmlns:p14="http://schemas.microsoft.com/office/powerpoint/2010/main" val="3254031096"/>
                </p:ext>
              </p:extLst>
            </p:nvPr>
          </p:nvGraphicFramePr>
          <p:xfrm>
            <a:off x="2149237" y="3071116"/>
            <a:ext cx="165100" cy="228600"/>
          </p:xfrm>
          <a:graphic>
            <a:graphicData uri="http://schemas.openxmlformats.org/presentationml/2006/ole">
              <mc:AlternateContent xmlns:mc="http://schemas.openxmlformats.org/markup-compatibility/2006">
                <mc:Choice xmlns:v="urn:schemas-microsoft-com:vml" Requires="v">
                  <p:oleObj name="Equation" r:id="rId17" imgW="164880" imgH="228600" progId="Equation.DSMT4">
                    <p:embed/>
                  </p:oleObj>
                </mc:Choice>
                <mc:Fallback>
                  <p:oleObj name="Equation" r:id="rId17" imgW="164880" imgH="228600" progId="Equation.DSMT4">
                    <p:embed/>
                    <p:pic>
                      <p:nvPicPr>
                        <p:cNvPr id="110" name="Object 109">
                          <a:extLst>
                            <a:ext uri="{FF2B5EF4-FFF2-40B4-BE49-F238E27FC236}">
                              <a16:creationId xmlns:a16="http://schemas.microsoft.com/office/drawing/2014/main" id="{38F8E473-7C09-2118-211E-AFB79EE5EC3A}"/>
                            </a:ext>
                          </a:extLst>
                        </p:cNvPr>
                        <p:cNvPicPr/>
                        <p:nvPr/>
                      </p:nvPicPr>
                      <p:blipFill>
                        <a:blip r:embed="rId6"/>
                        <a:stretch>
                          <a:fillRect/>
                        </a:stretch>
                      </p:blipFill>
                      <p:spPr>
                        <a:xfrm>
                          <a:off x="2149237" y="3071116"/>
                          <a:ext cx="165100" cy="228600"/>
                        </a:xfrm>
                        <a:prstGeom prst="rect">
                          <a:avLst/>
                        </a:prstGeom>
                      </p:spPr>
                    </p:pic>
                  </p:oleObj>
                </mc:Fallback>
              </mc:AlternateContent>
            </a:graphicData>
          </a:graphic>
        </p:graphicFrame>
        <p:graphicFrame>
          <p:nvGraphicFramePr>
            <p:cNvPr id="52" name="Object 51">
              <a:extLst>
                <a:ext uri="{FF2B5EF4-FFF2-40B4-BE49-F238E27FC236}">
                  <a16:creationId xmlns:a16="http://schemas.microsoft.com/office/drawing/2014/main" id="{FC7B2EE5-39AB-CCCF-E103-5082946F81F0}"/>
                </a:ext>
              </a:extLst>
            </p:cNvPr>
            <p:cNvGraphicFramePr>
              <a:graphicFrameLocks noChangeAspect="1"/>
            </p:cNvGraphicFramePr>
            <p:nvPr>
              <p:extLst>
                <p:ext uri="{D42A27DB-BD31-4B8C-83A1-F6EECF244321}">
                  <p14:modId xmlns:p14="http://schemas.microsoft.com/office/powerpoint/2010/main" val="3569134418"/>
                </p:ext>
              </p:extLst>
            </p:nvPr>
          </p:nvGraphicFramePr>
          <p:xfrm>
            <a:off x="2710304" y="3066317"/>
            <a:ext cx="177800" cy="228600"/>
          </p:xfrm>
          <a:graphic>
            <a:graphicData uri="http://schemas.openxmlformats.org/presentationml/2006/ole">
              <mc:AlternateContent xmlns:mc="http://schemas.openxmlformats.org/markup-compatibility/2006">
                <mc:Choice xmlns:v="urn:schemas-microsoft-com:vml" Requires="v">
                  <p:oleObj name="Equation" r:id="rId18" imgW="177480" imgH="228600" progId="Equation.DSMT4">
                    <p:embed/>
                  </p:oleObj>
                </mc:Choice>
                <mc:Fallback>
                  <p:oleObj name="Equation" r:id="rId18" imgW="177480" imgH="228600" progId="Equation.DSMT4">
                    <p:embed/>
                    <p:pic>
                      <p:nvPicPr>
                        <p:cNvPr id="111" name="Object 110">
                          <a:extLst>
                            <a:ext uri="{FF2B5EF4-FFF2-40B4-BE49-F238E27FC236}">
                              <a16:creationId xmlns:a16="http://schemas.microsoft.com/office/drawing/2014/main" id="{7B7B66D0-DAF3-00F3-57EC-9B0F4DBD336A}"/>
                            </a:ext>
                          </a:extLst>
                        </p:cNvPr>
                        <p:cNvPicPr/>
                        <p:nvPr/>
                      </p:nvPicPr>
                      <p:blipFill>
                        <a:blip r:embed="rId8"/>
                        <a:stretch>
                          <a:fillRect/>
                        </a:stretch>
                      </p:blipFill>
                      <p:spPr>
                        <a:xfrm>
                          <a:off x="2710304" y="3066317"/>
                          <a:ext cx="177800" cy="228600"/>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CB53F7BB-332E-1D60-D253-8726BA247526}"/>
                </a:ext>
              </a:extLst>
            </p:cNvPr>
            <p:cNvGraphicFramePr>
              <a:graphicFrameLocks noChangeAspect="1"/>
            </p:cNvGraphicFramePr>
            <p:nvPr>
              <p:extLst>
                <p:ext uri="{D42A27DB-BD31-4B8C-83A1-F6EECF244321}">
                  <p14:modId xmlns:p14="http://schemas.microsoft.com/office/powerpoint/2010/main" val="2965345324"/>
                </p:ext>
              </p:extLst>
            </p:nvPr>
          </p:nvGraphicFramePr>
          <p:xfrm>
            <a:off x="3415437" y="3066317"/>
            <a:ext cx="177800" cy="228600"/>
          </p:xfrm>
          <a:graphic>
            <a:graphicData uri="http://schemas.openxmlformats.org/presentationml/2006/ole">
              <mc:AlternateContent xmlns:mc="http://schemas.openxmlformats.org/markup-compatibility/2006">
                <mc:Choice xmlns:v="urn:schemas-microsoft-com:vml" Requires="v">
                  <p:oleObj name="Equation" r:id="rId19" imgW="177480" imgH="228600" progId="Equation.DSMT4">
                    <p:embed/>
                  </p:oleObj>
                </mc:Choice>
                <mc:Fallback>
                  <p:oleObj name="Equation" r:id="rId19" imgW="177480" imgH="228600" progId="Equation.DSMT4">
                    <p:embed/>
                    <p:pic>
                      <p:nvPicPr>
                        <p:cNvPr id="112" name="Object 111">
                          <a:extLst>
                            <a:ext uri="{FF2B5EF4-FFF2-40B4-BE49-F238E27FC236}">
                              <a16:creationId xmlns:a16="http://schemas.microsoft.com/office/drawing/2014/main" id="{CA29E496-4823-6BBB-A88F-B090C8FD58F8}"/>
                            </a:ext>
                          </a:extLst>
                        </p:cNvPr>
                        <p:cNvPicPr/>
                        <p:nvPr/>
                      </p:nvPicPr>
                      <p:blipFill>
                        <a:blip r:embed="rId20"/>
                        <a:stretch>
                          <a:fillRect/>
                        </a:stretch>
                      </p:blipFill>
                      <p:spPr>
                        <a:xfrm>
                          <a:off x="3415437" y="3066317"/>
                          <a:ext cx="177800" cy="228600"/>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F6EB31CF-7CA7-1C7D-398D-08993D73FD1C}"/>
                </a:ext>
              </a:extLst>
            </p:cNvPr>
            <p:cNvGraphicFramePr>
              <a:graphicFrameLocks noChangeAspect="1"/>
            </p:cNvGraphicFramePr>
            <p:nvPr>
              <p:extLst>
                <p:ext uri="{D42A27DB-BD31-4B8C-83A1-F6EECF244321}">
                  <p14:modId xmlns:p14="http://schemas.microsoft.com/office/powerpoint/2010/main" val="1096666983"/>
                </p:ext>
              </p:extLst>
            </p:nvPr>
          </p:nvGraphicFramePr>
          <p:xfrm>
            <a:off x="4115735" y="3085481"/>
            <a:ext cx="177800" cy="228600"/>
          </p:xfrm>
          <a:graphic>
            <a:graphicData uri="http://schemas.openxmlformats.org/presentationml/2006/ole">
              <mc:AlternateContent xmlns:mc="http://schemas.openxmlformats.org/markup-compatibility/2006">
                <mc:Choice xmlns:v="urn:schemas-microsoft-com:vml" Requires="v">
                  <p:oleObj name="Equation" r:id="rId21" imgW="177480" imgH="228600" progId="Equation.DSMT4">
                    <p:embed/>
                  </p:oleObj>
                </mc:Choice>
                <mc:Fallback>
                  <p:oleObj name="Equation" r:id="rId21" imgW="177480" imgH="228600" progId="Equation.DSMT4">
                    <p:embed/>
                    <p:pic>
                      <p:nvPicPr>
                        <p:cNvPr id="113" name="Object 112">
                          <a:extLst>
                            <a:ext uri="{FF2B5EF4-FFF2-40B4-BE49-F238E27FC236}">
                              <a16:creationId xmlns:a16="http://schemas.microsoft.com/office/drawing/2014/main" id="{A24B87DD-A080-6C0E-4DB5-3125F62DB6EC}"/>
                            </a:ext>
                          </a:extLst>
                        </p:cNvPr>
                        <p:cNvPicPr/>
                        <p:nvPr/>
                      </p:nvPicPr>
                      <p:blipFill>
                        <a:blip r:embed="rId22"/>
                        <a:stretch>
                          <a:fillRect/>
                        </a:stretch>
                      </p:blipFill>
                      <p:spPr>
                        <a:xfrm>
                          <a:off x="4115735" y="3085481"/>
                          <a:ext cx="177800" cy="228600"/>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AC466983-696A-AB1D-143A-84307B1F5732}"/>
                </a:ext>
              </a:extLst>
            </p:cNvPr>
            <p:cNvGraphicFramePr>
              <a:graphicFrameLocks noChangeAspect="1"/>
            </p:cNvGraphicFramePr>
            <p:nvPr>
              <p:extLst>
                <p:ext uri="{D42A27DB-BD31-4B8C-83A1-F6EECF244321}">
                  <p14:modId xmlns:p14="http://schemas.microsoft.com/office/powerpoint/2010/main" val="1365006017"/>
                </p:ext>
              </p:extLst>
            </p:nvPr>
          </p:nvGraphicFramePr>
          <p:xfrm>
            <a:off x="2508319" y="2371451"/>
            <a:ext cx="152400" cy="228600"/>
          </p:xfrm>
          <a:graphic>
            <a:graphicData uri="http://schemas.openxmlformats.org/presentationml/2006/ole">
              <mc:AlternateContent xmlns:mc="http://schemas.openxmlformats.org/markup-compatibility/2006">
                <mc:Choice xmlns:v="urn:schemas-microsoft-com:vml" Requires="v">
                  <p:oleObj name="Equation" r:id="rId23" imgW="152280" imgH="228600" progId="Equation.DSMT4">
                    <p:embed/>
                  </p:oleObj>
                </mc:Choice>
                <mc:Fallback>
                  <p:oleObj name="Equation" r:id="rId23" imgW="152280" imgH="228600" progId="Equation.DSMT4">
                    <p:embed/>
                    <p:pic>
                      <p:nvPicPr>
                        <p:cNvPr id="114" name="Object 113">
                          <a:extLst>
                            <a:ext uri="{FF2B5EF4-FFF2-40B4-BE49-F238E27FC236}">
                              <a16:creationId xmlns:a16="http://schemas.microsoft.com/office/drawing/2014/main" id="{1D19FD2E-BEB9-AB82-3154-0F26CBF8957B}"/>
                            </a:ext>
                          </a:extLst>
                        </p:cNvPr>
                        <p:cNvPicPr/>
                        <p:nvPr/>
                      </p:nvPicPr>
                      <p:blipFill>
                        <a:blip r:embed="rId10"/>
                        <a:stretch>
                          <a:fillRect/>
                        </a:stretch>
                      </p:blipFill>
                      <p:spPr>
                        <a:xfrm>
                          <a:off x="2508319" y="2371451"/>
                          <a:ext cx="152400" cy="228600"/>
                        </a:xfrm>
                        <a:prstGeom prst="rect">
                          <a:avLst/>
                        </a:prstGeom>
                      </p:spPr>
                    </p:pic>
                  </p:oleObj>
                </mc:Fallback>
              </mc:AlternateContent>
            </a:graphicData>
          </a:graphic>
        </p:graphicFrame>
        <p:graphicFrame>
          <p:nvGraphicFramePr>
            <p:cNvPr id="56" name="Object 55">
              <a:extLst>
                <a:ext uri="{FF2B5EF4-FFF2-40B4-BE49-F238E27FC236}">
                  <a16:creationId xmlns:a16="http://schemas.microsoft.com/office/drawing/2014/main" id="{356D85DB-257C-FDBA-1637-C02BF64A06A7}"/>
                </a:ext>
              </a:extLst>
            </p:cNvPr>
            <p:cNvGraphicFramePr>
              <a:graphicFrameLocks noChangeAspect="1"/>
            </p:cNvGraphicFramePr>
            <p:nvPr>
              <p:extLst>
                <p:ext uri="{D42A27DB-BD31-4B8C-83A1-F6EECF244321}">
                  <p14:modId xmlns:p14="http://schemas.microsoft.com/office/powerpoint/2010/main" val="1501181566"/>
                </p:ext>
              </p:extLst>
            </p:nvPr>
          </p:nvGraphicFramePr>
          <p:xfrm>
            <a:off x="3196380" y="2768234"/>
            <a:ext cx="165100" cy="228600"/>
          </p:xfrm>
          <a:graphic>
            <a:graphicData uri="http://schemas.openxmlformats.org/presentationml/2006/ole">
              <mc:AlternateContent xmlns:mc="http://schemas.openxmlformats.org/markup-compatibility/2006">
                <mc:Choice xmlns:v="urn:schemas-microsoft-com:vml" Requires="v">
                  <p:oleObj name="Equation" r:id="rId24" imgW="164880" imgH="228600" progId="Equation.DSMT4">
                    <p:embed/>
                  </p:oleObj>
                </mc:Choice>
                <mc:Fallback>
                  <p:oleObj name="Equation" r:id="rId24" imgW="164880" imgH="228600" progId="Equation.DSMT4">
                    <p:embed/>
                    <p:pic>
                      <p:nvPicPr>
                        <p:cNvPr id="115" name="Object 114">
                          <a:extLst>
                            <a:ext uri="{FF2B5EF4-FFF2-40B4-BE49-F238E27FC236}">
                              <a16:creationId xmlns:a16="http://schemas.microsoft.com/office/drawing/2014/main" id="{519C0707-48F4-ED26-EC73-2FAEA4405A4A}"/>
                            </a:ext>
                          </a:extLst>
                        </p:cNvPr>
                        <p:cNvPicPr/>
                        <p:nvPr/>
                      </p:nvPicPr>
                      <p:blipFill>
                        <a:blip r:embed="rId25"/>
                        <a:stretch>
                          <a:fillRect/>
                        </a:stretch>
                      </p:blipFill>
                      <p:spPr>
                        <a:xfrm>
                          <a:off x="3196380" y="2768234"/>
                          <a:ext cx="165100" cy="228600"/>
                        </a:xfrm>
                        <a:prstGeom prst="rect">
                          <a:avLst/>
                        </a:prstGeom>
                      </p:spPr>
                    </p:pic>
                  </p:oleObj>
                </mc:Fallback>
              </mc:AlternateContent>
            </a:graphicData>
          </a:graphic>
        </p:graphicFrame>
        <p:graphicFrame>
          <p:nvGraphicFramePr>
            <p:cNvPr id="57" name="Object 56">
              <a:extLst>
                <a:ext uri="{FF2B5EF4-FFF2-40B4-BE49-F238E27FC236}">
                  <a16:creationId xmlns:a16="http://schemas.microsoft.com/office/drawing/2014/main" id="{F1676363-A48F-7907-3500-0F73CFB07805}"/>
                </a:ext>
              </a:extLst>
            </p:cNvPr>
            <p:cNvGraphicFramePr>
              <a:graphicFrameLocks noChangeAspect="1"/>
            </p:cNvGraphicFramePr>
            <p:nvPr>
              <p:extLst>
                <p:ext uri="{D42A27DB-BD31-4B8C-83A1-F6EECF244321}">
                  <p14:modId xmlns:p14="http://schemas.microsoft.com/office/powerpoint/2010/main" val="2721730907"/>
                </p:ext>
              </p:extLst>
            </p:nvPr>
          </p:nvGraphicFramePr>
          <p:xfrm>
            <a:off x="3870242" y="2415321"/>
            <a:ext cx="165100" cy="228600"/>
          </p:xfrm>
          <a:graphic>
            <a:graphicData uri="http://schemas.openxmlformats.org/presentationml/2006/ole">
              <mc:AlternateContent xmlns:mc="http://schemas.openxmlformats.org/markup-compatibility/2006">
                <mc:Choice xmlns:v="urn:schemas-microsoft-com:vml" Requires="v">
                  <p:oleObj name="Equation" r:id="rId26" imgW="164880" imgH="228600" progId="Equation.DSMT4">
                    <p:embed/>
                  </p:oleObj>
                </mc:Choice>
                <mc:Fallback>
                  <p:oleObj name="Equation" r:id="rId26" imgW="164880" imgH="228600" progId="Equation.DSMT4">
                    <p:embed/>
                    <p:pic>
                      <p:nvPicPr>
                        <p:cNvPr id="116" name="Object 115">
                          <a:extLst>
                            <a:ext uri="{FF2B5EF4-FFF2-40B4-BE49-F238E27FC236}">
                              <a16:creationId xmlns:a16="http://schemas.microsoft.com/office/drawing/2014/main" id="{FB7CF8A5-03D8-9B86-78F1-219E414C9106}"/>
                            </a:ext>
                          </a:extLst>
                        </p:cNvPr>
                        <p:cNvPicPr/>
                        <p:nvPr/>
                      </p:nvPicPr>
                      <p:blipFill>
                        <a:blip r:embed="rId27"/>
                        <a:stretch>
                          <a:fillRect/>
                        </a:stretch>
                      </p:blipFill>
                      <p:spPr>
                        <a:xfrm>
                          <a:off x="3870242" y="2415321"/>
                          <a:ext cx="165100" cy="228600"/>
                        </a:xfrm>
                        <a:prstGeom prst="rect">
                          <a:avLst/>
                        </a:prstGeom>
                      </p:spPr>
                    </p:pic>
                  </p:oleObj>
                </mc:Fallback>
              </mc:AlternateContent>
            </a:graphicData>
          </a:graphic>
        </p:graphicFrame>
        <p:cxnSp>
          <p:nvCxnSpPr>
            <p:cNvPr id="58" name="Straight Arrow Connector 57">
              <a:extLst>
                <a:ext uri="{FF2B5EF4-FFF2-40B4-BE49-F238E27FC236}">
                  <a16:creationId xmlns:a16="http://schemas.microsoft.com/office/drawing/2014/main" id="{2F078899-4C0E-9A10-A8BE-231387149692}"/>
                </a:ext>
              </a:extLst>
            </p:cNvPr>
            <p:cNvCxnSpPr/>
            <p:nvPr/>
          </p:nvCxnSpPr>
          <p:spPr>
            <a:xfrm>
              <a:off x="3122349" y="1424553"/>
              <a:ext cx="40676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9" name="Straight Arrow Connector 58">
              <a:extLst>
                <a:ext uri="{FF2B5EF4-FFF2-40B4-BE49-F238E27FC236}">
                  <a16:creationId xmlns:a16="http://schemas.microsoft.com/office/drawing/2014/main" id="{871D9875-D657-164C-3F71-4D07799BA4E0}"/>
                </a:ext>
              </a:extLst>
            </p:cNvPr>
            <p:cNvCxnSpPr/>
            <p:nvPr/>
          </p:nvCxnSpPr>
          <p:spPr>
            <a:xfrm flipV="1">
              <a:off x="3122349" y="1025786"/>
              <a:ext cx="9939" cy="39876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B77401AB-A8A0-2E9A-E2F8-2E3AECF21C70}"/>
                </a:ext>
              </a:extLst>
            </p:cNvPr>
            <p:cNvSpPr txBox="1"/>
            <p:nvPr/>
          </p:nvSpPr>
          <p:spPr>
            <a:xfrm>
              <a:off x="3443860" y="1363536"/>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61" name="TextBox 60">
              <a:extLst>
                <a:ext uri="{FF2B5EF4-FFF2-40B4-BE49-F238E27FC236}">
                  <a16:creationId xmlns:a16="http://schemas.microsoft.com/office/drawing/2014/main" id="{608AC452-4F3C-45A8-6F47-9DD7658E073B}"/>
                </a:ext>
              </a:extLst>
            </p:cNvPr>
            <p:cNvSpPr txBox="1"/>
            <p:nvPr/>
          </p:nvSpPr>
          <p:spPr>
            <a:xfrm>
              <a:off x="3122349" y="832100"/>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cxnSp>
          <p:nvCxnSpPr>
            <p:cNvPr id="62" name="Straight Arrow Connector 61">
              <a:extLst>
                <a:ext uri="{FF2B5EF4-FFF2-40B4-BE49-F238E27FC236}">
                  <a16:creationId xmlns:a16="http://schemas.microsoft.com/office/drawing/2014/main" id="{27878074-9225-FB03-DD4D-88FFB1C85810}"/>
                </a:ext>
              </a:extLst>
            </p:cNvPr>
            <p:cNvCxnSpPr>
              <a:cxnSpLocks/>
            </p:cNvCxnSpPr>
            <p:nvPr/>
          </p:nvCxnSpPr>
          <p:spPr>
            <a:xfrm>
              <a:off x="2081905" y="1733412"/>
              <a:ext cx="35068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3" name="Straight Arrow Connector 62">
              <a:extLst>
                <a:ext uri="{FF2B5EF4-FFF2-40B4-BE49-F238E27FC236}">
                  <a16:creationId xmlns:a16="http://schemas.microsoft.com/office/drawing/2014/main" id="{FC53F95E-C33B-DA15-1660-45FDB5BA1F3B}"/>
                </a:ext>
              </a:extLst>
            </p:cNvPr>
            <p:cNvCxnSpPr/>
            <p:nvPr/>
          </p:nvCxnSpPr>
          <p:spPr>
            <a:xfrm flipV="1">
              <a:off x="2089269" y="1371762"/>
              <a:ext cx="0" cy="36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64" name="Object 63">
              <a:extLst>
                <a:ext uri="{FF2B5EF4-FFF2-40B4-BE49-F238E27FC236}">
                  <a16:creationId xmlns:a16="http://schemas.microsoft.com/office/drawing/2014/main" id="{74FF5D03-2A08-B737-5272-9DB8F5E3B2B0}"/>
                </a:ext>
              </a:extLst>
            </p:cNvPr>
            <p:cNvGraphicFramePr>
              <a:graphicFrameLocks noChangeAspect="1"/>
            </p:cNvGraphicFramePr>
            <p:nvPr>
              <p:extLst>
                <p:ext uri="{D42A27DB-BD31-4B8C-83A1-F6EECF244321}">
                  <p14:modId xmlns:p14="http://schemas.microsoft.com/office/powerpoint/2010/main" val="3591639940"/>
                </p:ext>
              </p:extLst>
            </p:nvPr>
          </p:nvGraphicFramePr>
          <p:xfrm>
            <a:off x="2364206" y="1507270"/>
            <a:ext cx="190500" cy="228600"/>
          </p:xfrm>
          <a:graphic>
            <a:graphicData uri="http://schemas.openxmlformats.org/presentationml/2006/ole">
              <mc:AlternateContent xmlns:mc="http://schemas.openxmlformats.org/markup-compatibility/2006">
                <mc:Choice xmlns:v="urn:schemas-microsoft-com:vml" Requires="v">
                  <p:oleObj name="Equation" r:id="rId28" imgW="190440" imgH="228600" progId="Equation.DSMT4">
                    <p:embed/>
                  </p:oleObj>
                </mc:Choice>
                <mc:Fallback>
                  <p:oleObj name="Equation" r:id="rId28" imgW="190440" imgH="228600" progId="Equation.DSMT4">
                    <p:embed/>
                    <p:pic>
                      <p:nvPicPr>
                        <p:cNvPr id="141" name="Object 140">
                          <a:extLst>
                            <a:ext uri="{FF2B5EF4-FFF2-40B4-BE49-F238E27FC236}">
                              <a16:creationId xmlns:a16="http://schemas.microsoft.com/office/drawing/2014/main" id="{6F4E46B2-85EC-7AF5-633F-7D3310BE844D}"/>
                            </a:ext>
                          </a:extLst>
                        </p:cNvPr>
                        <p:cNvPicPr/>
                        <p:nvPr/>
                      </p:nvPicPr>
                      <p:blipFill>
                        <a:blip r:embed="rId12"/>
                        <a:stretch>
                          <a:fillRect/>
                        </a:stretch>
                      </p:blipFill>
                      <p:spPr>
                        <a:xfrm>
                          <a:off x="2364206" y="1507270"/>
                          <a:ext cx="190500" cy="228600"/>
                        </a:xfrm>
                        <a:prstGeom prst="rect">
                          <a:avLst/>
                        </a:prstGeom>
                      </p:spPr>
                    </p:pic>
                  </p:oleObj>
                </mc:Fallback>
              </mc:AlternateContent>
            </a:graphicData>
          </a:graphic>
        </p:graphicFrame>
        <p:graphicFrame>
          <p:nvGraphicFramePr>
            <p:cNvPr id="65" name="Object 64">
              <a:extLst>
                <a:ext uri="{FF2B5EF4-FFF2-40B4-BE49-F238E27FC236}">
                  <a16:creationId xmlns:a16="http://schemas.microsoft.com/office/drawing/2014/main" id="{1C970B66-5188-91B0-00A2-CFDD4BAB6C03}"/>
                </a:ext>
              </a:extLst>
            </p:cNvPr>
            <p:cNvGraphicFramePr>
              <a:graphicFrameLocks noChangeAspect="1"/>
            </p:cNvGraphicFramePr>
            <p:nvPr>
              <p:extLst>
                <p:ext uri="{D42A27DB-BD31-4B8C-83A1-F6EECF244321}">
                  <p14:modId xmlns:p14="http://schemas.microsoft.com/office/powerpoint/2010/main" val="1998424439"/>
                </p:ext>
              </p:extLst>
            </p:nvPr>
          </p:nvGraphicFramePr>
          <p:xfrm>
            <a:off x="2161998" y="1215114"/>
            <a:ext cx="190500" cy="241300"/>
          </p:xfrm>
          <a:graphic>
            <a:graphicData uri="http://schemas.openxmlformats.org/presentationml/2006/ole">
              <mc:AlternateContent xmlns:mc="http://schemas.openxmlformats.org/markup-compatibility/2006">
                <mc:Choice xmlns:v="urn:schemas-microsoft-com:vml" Requires="v">
                  <p:oleObj name="Equation" r:id="rId29" imgW="190440" imgH="241200" progId="Equation.DSMT4">
                    <p:embed/>
                  </p:oleObj>
                </mc:Choice>
                <mc:Fallback>
                  <p:oleObj name="Equation" r:id="rId29" imgW="190440" imgH="241200" progId="Equation.DSMT4">
                    <p:embed/>
                    <p:pic>
                      <p:nvPicPr>
                        <p:cNvPr id="142" name="Object 141">
                          <a:extLst>
                            <a:ext uri="{FF2B5EF4-FFF2-40B4-BE49-F238E27FC236}">
                              <a16:creationId xmlns:a16="http://schemas.microsoft.com/office/drawing/2014/main" id="{9A6B1C5A-2532-25B0-C2C7-9C37ACD2E2B6}"/>
                            </a:ext>
                          </a:extLst>
                        </p:cNvPr>
                        <p:cNvPicPr/>
                        <p:nvPr/>
                      </p:nvPicPr>
                      <p:blipFill>
                        <a:blip r:embed="rId14"/>
                        <a:stretch>
                          <a:fillRect/>
                        </a:stretch>
                      </p:blipFill>
                      <p:spPr>
                        <a:xfrm>
                          <a:off x="2161998" y="1215114"/>
                          <a:ext cx="190500" cy="241300"/>
                        </a:xfrm>
                        <a:prstGeom prst="rect">
                          <a:avLst/>
                        </a:prstGeom>
                      </p:spPr>
                    </p:pic>
                  </p:oleObj>
                </mc:Fallback>
              </mc:AlternateContent>
            </a:graphicData>
          </a:graphic>
        </p:graphicFrame>
        <p:cxnSp>
          <p:nvCxnSpPr>
            <p:cNvPr id="66" name="Straight Arrow Connector 65">
              <a:extLst>
                <a:ext uri="{FF2B5EF4-FFF2-40B4-BE49-F238E27FC236}">
                  <a16:creationId xmlns:a16="http://schemas.microsoft.com/office/drawing/2014/main" id="{4692F550-540E-81D3-29EC-1306438F1F98}"/>
                </a:ext>
              </a:extLst>
            </p:cNvPr>
            <p:cNvCxnSpPr>
              <a:cxnSpLocks/>
            </p:cNvCxnSpPr>
            <p:nvPr/>
          </p:nvCxnSpPr>
          <p:spPr>
            <a:xfrm>
              <a:off x="4393696" y="1759636"/>
              <a:ext cx="35068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7" name="Straight Arrow Connector 66">
              <a:extLst>
                <a:ext uri="{FF2B5EF4-FFF2-40B4-BE49-F238E27FC236}">
                  <a16:creationId xmlns:a16="http://schemas.microsoft.com/office/drawing/2014/main" id="{308B5018-6F69-ABA4-1EDB-AAE576EF0664}"/>
                </a:ext>
              </a:extLst>
            </p:cNvPr>
            <p:cNvCxnSpPr/>
            <p:nvPr/>
          </p:nvCxnSpPr>
          <p:spPr>
            <a:xfrm flipV="1">
              <a:off x="4401060" y="1397986"/>
              <a:ext cx="0" cy="3616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68" name="Object 67">
              <a:extLst>
                <a:ext uri="{FF2B5EF4-FFF2-40B4-BE49-F238E27FC236}">
                  <a16:creationId xmlns:a16="http://schemas.microsoft.com/office/drawing/2014/main" id="{D83A4AE7-A30E-1EF3-D44F-EF261BC6D519}"/>
                </a:ext>
              </a:extLst>
            </p:cNvPr>
            <p:cNvGraphicFramePr>
              <a:graphicFrameLocks noChangeAspect="1"/>
            </p:cNvGraphicFramePr>
            <p:nvPr>
              <p:extLst>
                <p:ext uri="{D42A27DB-BD31-4B8C-83A1-F6EECF244321}">
                  <p14:modId xmlns:p14="http://schemas.microsoft.com/office/powerpoint/2010/main" val="1850391971"/>
                </p:ext>
              </p:extLst>
            </p:nvPr>
          </p:nvGraphicFramePr>
          <p:xfrm>
            <a:off x="4675997" y="1533494"/>
            <a:ext cx="190500" cy="228600"/>
          </p:xfrm>
          <a:graphic>
            <a:graphicData uri="http://schemas.openxmlformats.org/presentationml/2006/ole">
              <mc:AlternateContent xmlns:mc="http://schemas.openxmlformats.org/markup-compatibility/2006">
                <mc:Choice xmlns:v="urn:schemas-microsoft-com:vml" Requires="v">
                  <p:oleObj name="Equation" r:id="rId30" imgW="190440" imgH="228600" progId="Equation.DSMT4">
                    <p:embed/>
                  </p:oleObj>
                </mc:Choice>
                <mc:Fallback>
                  <p:oleObj name="Equation" r:id="rId30" imgW="190440" imgH="228600" progId="Equation.DSMT4">
                    <p:embed/>
                    <p:pic>
                      <p:nvPicPr>
                        <p:cNvPr id="145" name="Object 144">
                          <a:extLst>
                            <a:ext uri="{FF2B5EF4-FFF2-40B4-BE49-F238E27FC236}">
                              <a16:creationId xmlns:a16="http://schemas.microsoft.com/office/drawing/2014/main" id="{1D1021FE-5A3A-1AE6-D392-0643415C1376}"/>
                            </a:ext>
                          </a:extLst>
                        </p:cNvPr>
                        <p:cNvPicPr/>
                        <p:nvPr/>
                      </p:nvPicPr>
                      <p:blipFill>
                        <a:blip r:embed="rId31"/>
                        <a:stretch>
                          <a:fillRect/>
                        </a:stretch>
                      </p:blipFill>
                      <p:spPr>
                        <a:xfrm>
                          <a:off x="4675997" y="1533494"/>
                          <a:ext cx="190500" cy="228600"/>
                        </a:xfrm>
                        <a:prstGeom prst="rect">
                          <a:avLst/>
                        </a:prstGeom>
                      </p:spPr>
                    </p:pic>
                  </p:oleObj>
                </mc:Fallback>
              </mc:AlternateContent>
            </a:graphicData>
          </a:graphic>
        </p:graphicFrame>
        <p:graphicFrame>
          <p:nvGraphicFramePr>
            <p:cNvPr id="69" name="Object 68">
              <a:extLst>
                <a:ext uri="{FF2B5EF4-FFF2-40B4-BE49-F238E27FC236}">
                  <a16:creationId xmlns:a16="http://schemas.microsoft.com/office/drawing/2014/main" id="{DCF56514-5AC3-AC2F-F76D-6227E1FD7D53}"/>
                </a:ext>
              </a:extLst>
            </p:cNvPr>
            <p:cNvGraphicFramePr>
              <a:graphicFrameLocks noChangeAspect="1"/>
            </p:cNvGraphicFramePr>
            <p:nvPr>
              <p:extLst>
                <p:ext uri="{D42A27DB-BD31-4B8C-83A1-F6EECF244321}">
                  <p14:modId xmlns:p14="http://schemas.microsoft.com/office/powerpoint/2010/main" val="2580798903"/>
                </p:ext>
              </p:extLst>
            </p:nvPr>
          </p:nvGraphicFramePr>
          <p:xfrm>
            <a:off x="4467225" y="1241425"/>
            <a:ext cx="203200" cy="241300"/>
          </p:xfrm>
          <a:graphic>
            <a:graphicData uri="http://schemas.openxmlformats.org/presentationml/2006/ole">
              <mc:AlternateContent xmlns:mc="http://schemas.openxmlformats.org/markup-compatibility/2006">
                <mc:Choice xmlns:v="urn:schemas-microsoft-com:vml" Requires="v">
                  <p:oleObj name="Equation" r:id="rId32" imgW="203040" imgH="241200" progId="Equation.DSMT4">
                    <p:embed/>
                  </p:oleObj>
                </mc:Choice>
                <mc:Fallback>
                  <p:oleObj name="Equation" r:id="rId32" imgW="203040" imgH="241200" progId="Equation.DSMT4">
                    <p:embed/>
                    <p:pic>
                      <p:nvPicPr>
                        <p:cNvPr id="146" name="Object 145">
                          <a:extLst>
                            <a:ext uri="{FF2B5EF4-FFF2-40B4-BE49-F238E27FC236}">
                              <a16:creationId xmlns:a16="http://schemas.microsoft.com/office/drawing/2014/main" id="{3ABF9FF2-D3BD-E23E-DD62-ABBB76784F9D}"/>
                            </a:ext>
                          </a:extLst>
                        </p:cNvPr>
                        <p:cNvPicPr/>
                        <p:nvPr/>
                      </p:nvPicPr>
                      <p:blipFill>
                        <a:blip r:embed="rId33"/>
                        <a:stretch>
                          <a:fillRect/>
                        </a:stretch>
                      </p:blipFill>
                      <p:spPr>
                        <a:xfrm>
                          <a:off x="4467225" y="1241425"/>
                          <a:ext cx="203200" cy="241300"/>
                        </a:xfrm>
                        <a:prstGeom prst="rect">
                          <a:avLst/>
                        </a:prstGeom>
                      </p:spPr>
                    </p:pic>
                  </p:oleObj>
                </mc:Fallback>
              </mc:AlternateContent>
            </a:graphicData>
          </a:graphic>
        </p:graphicFrame>
        <p:sp>
          <p:nvSpPr>
            <p:cNvPr id="70" name="TextBox 69">
              <a:extLst>
                <a:ext uri="{FF2B5EF4-FFF2-40B4-BE49-F238E27FC236}">
                  <a16:creationId xmlns:a16="http://schemas.microsoft.com/office/drawing/2014/main" id="{E9100055-C39D-1707-4E56-99254016257D}"/>
                </a:ext>
              </a:extLst>
            </p:cNvPr>
            <p:cNvSpPr txBox="1"/>
            <p:nvPr/>
          </p:nvSpPr>
          <p:spPr>
            <a:xfrm>
              <a:off x="2944255" y="3688925"/>
              <a:ext cx="35618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71" name="TextBox 70">
              <a:extLst>
                <a:ext uri="{FF2B5EF4-FFF2-40B4-BE49-F238E27FC236}">
                  <a16:creationId xmlns:a16="http://schemas.microsoft.com/office/drawing/2014/main" id="{EAD6B61C-4A6A-E1D2-54BE-D0A74F868A85}"/>
                </a:ext>
              </a:extLst>
            </p:cNvPr>
            <p:cNvSpPr txBox="1"/>
            <p:nvPr/>
          </p:nvSpPr>
          <p:spPr>
            <a:xfrm flipH="1">
              <a:off x="5188629" y="3687864"/>
              <a:ext cx="390505"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72" name="Oval 71">
              <a:extLst>
                <a:ext uri="{FF2B5EF4-FFF2-40B4-BE49-F238E27FC236}">
                  <a16:creationId xmlns:a16="http://schemas.microsoft.com/office/drawing/2014/main" id="{8CAD749D-9DFA-4150-D6E0-293DFF3775F5}"/>
                </a:ext>
              </a:extLst>
            </p:cNvPr>
            <p:cNvSpPr/>
            <p:nvPr/>
          </p:nvSpPr>
          <p:spPr>
            <a:xfrm>
              <a:off x="6248513" y="2742899"/>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5" name="TextBox 74">
            <a:extLst>
              <a:ext uri="{FF2B5EF4-FFF2-40B4-BE49-F238E27FC236}">
                <a16:creationId xmlns:a16="http://schemas.microsoft.com/office/drawing/2014/main" id="{5F00E31E-608C-AAAE-AA0A-DDB3F6351C9D}"/>
              </a:ext>
            </a:extLst>
          </p:cNvPr>
          <p:cNvSpPr txBox="1"/>
          <p:nvPr/>
        </p:nvSpPr>
        <p:spPr>
          <a:xfrm>
            <a:off x="1291525" y="4151540"/>
            <a:ext cx="10192949" cy="2308324"/>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Example: suppose the sag (y</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at C is known. Then the procedure is as follows.</a:t>
            </a:r>
          </a:p>
          <a:p>
            <a:pPr algn="l"/>
            <a:endParaRPr lang="en-US" dirty="0">
              <a:latin typeface="Arial" panose="020B0604020202020204" pitchFamily="34" charset="0"/>
              <a:cs typeface="Arial" panose="020B0604020202020204" pitchFamily="34" charset="0"/>
            </a:endParaRPr>
          </a:p>
          <a:p>
            <a:pPr marL="342900" indent="-342900" algn="l">
              <a:buAutoNum type="arabicPeriod"/>
            </a:pPr>
            <a:r>
              <a:rPr lang="en-US" dirty="0">
                <a:latin typeface="Arial" panose="020B0604020202020204" pitchFamily="34" charset="0"/>
                <a:cs typeface="Arial" panose="020B0604020202020204" pitchFamily="34" charset="0"/>
              </a:rPr>
              <a:t>Examine the free body diagram of the entire system (a)). There are 3 equations in 4 unknowns.</a:t>
            </a:r>
          </a:p>
          <a:p>
            <a:pPr marL="342900" indent="-342900" algn="l">
              <a:buAutoNum type="arabicPeriod"/>
            </a:pPr>
            <a:r>
              <a:rPr lang="en-US" dirty="0">
                <a:latin typeface="Arial" panose="020B0604020202020204" pitchFamily="34" charset="0"/>
                <a:cs typeface="Arial" panose="020B0604020202020204" pitchFamily="34" charset="0"/>
              </a:rPr>
              <a:t>From equilibrium in the y-direction and moment equilibrium about A or E we can find Ay and </a:t>
            </a:r>
            <a:r>
              <a:rPr lang="en-US" dirty="0" err="1">
                <a:latin typeface="Arial" panose="020B0604020202020204" pitchFamily="34" charset="0"/>
                <a:cs typeface="Arial" panose="020B0604020202020204" pitchFamily="34" charset="0"/>
              </a:rPr>
              <a:t>Ey</a:t>
            </a:r>
            <a:r>
              <a:rPr lang="en-US" dirty="0">
                <a:latin typeface="Arial" panose="020B0604020202020204" pitchFamily="34" charset="0"/>
                <a:cs typeface="Arial" panose="020B0604020202020204" pitchFamily="34" charset="0"/>
              </a:rPr>
              <a:t> and we also find A</a:t>
            </a:r>
            <a:r>
              <a:rPr lang="en-US" baseline="-25000" dirty="0">
                <a:latin typeface="Arial" panose="020B0604020202020204" pitchFamily="34" charset="0"/>
                <a:cs typeface="Arial" panose="020B0604020202020204" pitchFamily="34" charset="0"/>
              </a:rPr>
              <a:t>x</a:t>
            </a:r>
            <a:r>
              <a:rPr lang="en-US" dirty="0">
                <a:latin typeface="Arial" panose="020B0604020202020204" pitchFamily="34" charset="0"/>
                <a:cs typeface="Arial" panose="020B0604020202020204" pitchFamily="34" charset="0"/>
              </a:rPr>
              <a:t> = - E</a:t>
            </a:r>
            <a:r>
              <a:rPr lang="en-US" baseline="-25000" dirty="0">
                <a:latin typeface="Arial" panose="020B0604020202020204" pitchFamily="34" charset="0"/>
                <a:cs typeface="Arial" panose="020B0604020202020204" pitchFamily="34" charset="0"/>
              </a:rPr>
              <a:t>x</a:t>
            </a:r>
            <a:r>
              <a:rPr lang="en-US" dirty="0">
                <a:latin typeface="Arial" panose="020B0604020202020204" pitchFamily="34" charset="0"/>
                <a:cs typeface="Arial" panose="020B0604020202020204" pitchFamily="34" charset="0"/>
              </a:rPr>
              <a:t>. </a:t>
            </a:r>
          </a:p>
          <a:p>
            <a:pPr marL="342900" indent="-342900" algn="l">
              <a:buAutoNum type="arabicPeriod"/>
            </a:pPr>
            <a:r>
              <a:rPr lang="en-US" dirty="0">
                <a:latin typeface="Arial" panose="020B0604020202020204" pitchFamily="34" charset="0"/>
                <a:cs typeface="Arial" panose="020B0604020202020204" pitchFamily="34" charset="0"/>
              </a:rPr>
              <a:t>Since y</a:t>
            </a:r>
            <a:r>
              <a:rPr lang="en-US" baseline="-25000" dirty="0">
                <a:latin typeface="Arial" panose="020B0604020202020204" pitchFamily="34" charset="0"/>
                <a:cs typeface="Arial" panose="020B0604020202020204" pitchFamily="34" charset="0"/>
              </a:rPr>
              <a:t>2</a:t>
            </a:r>
            <a:r>
              <a:rPr lang="en-US" dirty="0">
                <a:latin typeface="Arial" panose="020B0604020202020204" pitchFamily="34" charset="0"/>
                <a:cs typeface="Arial" panose="020B0604020202020204" pitchFamily="34" charset="0"/>
              </a:rPr>
              <a:t> is known the free body diagram in (b) shows that since all the necessary distances in the moment equation are known, we can sum moments about C to find A</a:t>
            </a:r>
            <a:r>
              <a:rPr lang="en-US" baseline="-25000" dirty="0">
                <a:latin typeface="Arial" panose="020B0604020202020204" pitchFamily="34" charset="0"/>
                <a:cs typeface="Arial" panose="020B0604020202020204" pitchFamily="34" charset="0"/>
              </a:rPr>
              <a:t>x</a:t>
            </a:r>
            <a:r>
              <a:rPr lang="en-US" dirty="0">
                <a:latin typeface="Arial" panose="020B0604020202020204" pitchFamily="34" charset="0"/>
                <a:cs typeface="Arial" panose="020B0604020202020204" pitchFamily="34" charset="0"/>
              </a:rPr>
              <a:t> (and hence E</a:t>
            </a:r>
            <a:r>
              <a:rPr lang="en-US" baseline="-25000" dirty="0">
                <a:latin typeface="Arial" panose="020B0604020202020204" pitchFamily="34" charset="0"/>
                <a:cs typeface="Arial" panose="020B0604020202020204" pitchFamily="34" charset="0"/>
              </a:rPr>
              <a:t>x</a:t>
            </a:r>
            <a:r>
              <a:rPr lang="en-US" dirty="0">
                <a:latin typeface="Arial" panose="020B0604020202020204" pitchFamily="34" charset="0"/>
                <a:cs typeface="Arial" panose="020B0604020202020204" pitchFamily="34" charset="0"/>
              </a:rPr>
              <a:t>). Thus, we have now found all the reactions.</a:t>
            </a:r>
          </a:p>
        </p:txBody>
      </p:sp>
    </p:spTree>
    <p:extLst>
      <p:ext uri="{BB962C8B-B14F-4D97-AF65-F5344CB8AC3E}">
        <p14:creationId xmlns:p14="http://schemas.microsoft.com/office/powerpoint/2010/main" val="3223745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26CB199-9724-A444-D4DD-E93845A3BE61}"/>
              </a:ext>
            </a:extLst>
          </p:cNvPr>
          <p:cNvGrpSpPr/>
          <p:nvPr/>
        </p:nvGrpSpPr>
        <p:grpSpPr>
          <a:xfrm>
            <a:off x="1736313" y="193375"/>
            <a:ext cx="2982831" cy="2390374"/>
            <a:chOff x="1819441" y="349239"/>
            <a:chExt cx="2982831" cy="2390374"/>
          </a:xfrm>
        </p:grpSpPr>
        <p:sp>
          <p:nvSpPr>
            <p:cNvPr id="3" name="Oval 2">
              <a:extLst>
                <a:ext uri="{FF2B5EF4-FFF2-40B4-BE49-F238E27FC236}">
                  <a16:creationId xmlns:a16="http://schemas.microsoft.com/office/drawing/2014/main" id="{979B743D-305F-1790-26EC-17EF53A4C165}"/>
                </a:ext>
              </a:extLst>
            </p:cNvPr>
            <p:cNvSpPr/>
            <p:nvPr/>
          </p:nvSpPr>
          <p:spPr>
            <a:xfrm>
              <a:off x="2423609" y="1634220"/>
              <a:ext cx="110374" cy="11037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71C2922E-8470-F455-8A9E-B5B6112417BB}"/>
                </a:ext>
              </a:extLst>
            </p:cNvPr>
            <p:cNvSpPr/>
            <p:nvPr/>
          </p:nvSpPr>
          <p:spPr>
            <a:xfrm>
              <a:off x="3122870" y="2160007"/>
              <a:ext cx="110374" cy="11037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253BBB1-9719-F746-C76A-17381EE96C71}"/>
                </a:ext>
              </a:extLst>
            </p:cNvPr>
            <p:cNvSpPr/>
            <p:nvPr/>
          </p:nvSpPr>
          <p:spPr>
            <a:xfrm>
              <a:off x="3789596" y="1722458"/>
              <a:ext cx="110374" cy="110374"/>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8CD8714F-824D-C089-9CC1-E2BB0DF6ACED}"/>
                </a:ext>
              </a:extLst>
            </p:cNvPr>
            <p:cNvCxnSpPr/>
            <p:nvPr/>
          </p:nvCxnSpPr>
          <p:spPr>
            <a:xfrm>
              <a:off x="3178057" y="2270381"/>
              <a:ext cx="0" cy="3635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76CC7AF9-F7E3-23B6-DA90-41ACB6660E06}"/>
                </a:ext>
              </a:extLst>
            </p:cNvPr>
            <p:cNvCxnSpPr/>
            <p:nvPr/>
          </p:nvCxnSpPr>
          <p:spPr>
            <a:xfrm>
              <a:off x="3844783" y="1851638"/>
              <a:ext cx="0" cy="36355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DA20D8A8-2E68-2F9A-78B2-5361AA2F7195}"/>
                </a:ext>
              </a:extLst>
            </p:cNvPr>
            <p:cNvCxnSpPr/>
            <p:nvPr/>
          </p:nvCxnSpPr>
          <p:spPr>
            <a:xfrm>
              <a:off x="2478796" y="1748386"/>
              <a:ext cx="0" cy="4187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9" name="Object 8">
              <a:extLst>
                <a:ext uri="{FF2B5EF4-FFF2-40B4-BE49-F238E27FC236}">
                  <a16:creationId xmlns:a16="http://schemas.microsoft.com/office/drawing/2014/main" id="{8DE85492-0BCC-DD91-429A-C1BF60B4764F}"/>
                </a:ext>
              </a:extLst>
            </p:cNvPr>
            <p:cNvGraphicFramePr>
              <a:graphicFrameLocks noChangeAspect="1"/>
            </p:cNvGraphicFramePr>
            <p:nvPr>
              <p:extLst>
                <p:ext uri="{D42A27DB-BD31-4B8C-83A1-F6EECF244321}">
                  <p14:modId xmlns:p14="http://schemas.microsoft.com/office/powerpoint/2010/main" val="258576138"/>
                </p:ext>
              </p:extLst>
            </p:nvPr>
          </p:nvGraphicFramePr>
          <p:xfrm>
            <a:off x="2239620" y="2057400"/>
            <a:ext cx="152400" cy="228600"/>
          </p:xfrm>
          <a:graphic>
            <a:graphicData uri="http://schemas.openxmlformats.org/presentationml/2006/ole">
              <mc:AlternateContent xmlns:mc="http://schemas.openxmlformats.org/markup-compatibility/2006">
                <mc:Choice xmlns:v="urn:schemas-microsoft-com:vml" Requires="v">
                  <p:oleObj name="Equation" r:id="rId3" imgW="152280" imgH="228600" progId="Equation.DSMT4">
                    <p:embed/>
                  </p:oleObj>
                </mc:Choice>
                <mc:Fallback>
                  <p:oleObj name="Equation" r:id="rId3" imgW="152280" imgH="228600" progId="Equation.DSMT4">
                    <p:embed/>
                    <p:pic>
                      <p:nvPicPr>
                        <p:cNvPr id="40" name="Object 39">
                          <a:extLst>
                            <a:ext uri="{FF2B5EF4-FFF2-40B4-BE49-F238E27FC236}">
                              <a16:creationId xmlns:a16="http://schemas.microsoft.com/office/drawing/2014/main" id="{9B3C4CF2-4A8F-2F2D-5449-12E49CC1AE72}"/>
                            </a:ext>
                          </a:extLst>
                        </p:cNvPr>
                        <p:cNvPicPr/>
                        <p:nvPr/>
                      </p:nvPicPr>
                      <p:blipFill>
                        <a:blip r:embed="rId4"/>
                        <a:stretch>
                          <a:fillRect/>
                        </a:stretch>
                      </p:blipFill>
                      <p:spPr>
                        <a:xfrm>
                          <a:off x="2239620" y="2057400"/>
                          <a:ext cx="152400" cy="2286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A618DCFC-27E8-C714-BC53-B467E52E482B}"/>
                </a:ext>
              </a:extLst>
            </p:cNvPr>
            <p:cNvGraphicFramePr>
              <a:graphicFrameLocks noChangeAspect="1"/>
            </p:cNvGraphicFramePr>
            <p:nvPr>
              <p:extLst>
                <p:ext uri="{D42A27DB-BD31-4B8C-83A1-F6EECF244321}">
                  <p14:modId xmlns:p14="http://schemas.microsoft.com/office/powerpoint/2010/main" val="876778007"/>
                </p:ext>
              </p:extLst>
            </p:nvPr>
          </p:nvGraphicFramePr>
          <p:xfrm>
            <a:off x="2957770" y="2511013"/>
            <a:ext cx="165100" cy="228600"/>
          </p:xfrm>
          <a:graphic>
            <a:graphicData uri="http://schemas.openxmlformats.org/presentationml/2006/ole">
              <mc:AlternateContent xmlns:mc="http://schemas.openxmlformats.org/markup-compatibility/2006">
                <mc:Choice xmlns:v="urn:schemas-microsoft-com:vml" Requires="v">
                  <p:oleObj name="Equation" r:id="rId5" imgW="164880" imgH="228600" progId="Equation.DSMT4">
                    <p:embed/>
                  </p:oleObj>
                </mc:Choice>
                <mc:Fallback>
                  <p:oleObj name="Equation" r:id="rId5" imgW="164880" imgH="228600" progId="Equation.DSMT4">
                    <p:embed/>
                    <p:pic>
                      <p:nvPicPr>
                        <p:cNvPr id="41" name="Object 40">
                          <a:extLst>
                            <a:ext uri="{FF2B5EF4-FFF2-40B4-BE49-F238E27FC236}">
                              <a16:creationId xmlns:a16="http://schemas.microsoft.com/office/drawing/2014/main" id="{3CC5ED50-74BF-4DF7-BF08-7F791E5C2F6F}"/>
                            </a:ext>
                          </a:extLst>
                        </p:cNvPr>
                        <p:cNvPicPr/>
                        <p:nvPr/>
                      </p:nvPicPr>
                      <p:blipFill>
                        <a:blip r:embed="rId6"/>
                        <a:stretch>
                          <a:fillRect/>
                        </a:stretch>
                      </p:blipFill>
                      <p:spPr>
                        <a:xfrm>
                          <a:off x="2957770" y="2511013"/>
                          <a:ext cx="165100" cy="2286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CA198E5-3259-ED0A-9367-27419EFA9C06}"/>
                </a:ext>
              </a:extLst>
            </p:cNvPr>
            <p:cNvGraphicFramePr>
              <a:graphicFrameLocks noChangeAspect="1"/>
            </p:cNvGraphicFramePr>
            <p:nvPr>
              <p:extLst>
                <p:ext uri="{D42A27DB-BD31-4B8C-83A1-F6EECF244321}">
                  <p14:modId xmlns:p14="http://schemas.microsoft.com/office/powerpoint/2010/main" val="4087135708"/>
                </p:ext>
              </p:extLst>
            </p:nvPr>
          </p:nvGraphicFramePr>
          <p:xfrm>
            <a:off x="3918846" y="2100894"/>
            <a:ext cx="165100" cy="228600"/>
          </p:xfrm>
          <a:graphic>
            <a:graphicData uri="http://schemas.openxmlformats.org/presentationml/2006/ole">
              <mc:AlternateContent xmlns:mc="http://schemas.openxmlformats.org/markup-compatibility/2006">
                <mc:Choice xmlns:v="urn:schemas-microsoft-com:vml" Requires="v">
                  <p:oleObj name="Equation" r:id="rId7" imgW="164880" imgH="228600" progId="Equation.DSMT4">
                    <p:embed/>
                  </p:oleObj>
                </mc:Choice>
                <mc:Fallback>
                  <p:oleObj name="Equation" r:id="rId7" imgW="164880" imgH="228600" progId="Equation.DSMT4">
                    <p:embed/>
                    <p:pic>
                      <p:nvPicPr>
                        <p:cNvPr id="42" name="Object 41">
                          <a:extLst>
                            <a:ext uri="{FF2B5EF4-FFF2-40B4-BE49-F238E27FC236}">
                              <a16:creationId xmlns:a16="http://schemas.microsoft.com/office/drawing/2014/main" id="{91821932-6376-A039-03C8-2E59501F313F}"/>
                            </a:ext>
                          </a:extLst>
                        </p:cNvPr>
                        <p:cNvPicPr/>
                        <p:nvPr/>
                      </p:nvPicPr>
                      <p:blipFill>
                        <a:blip r:embed="rId8"/>
                        <a:stretch>
                          <a:fillRect/>
                        </a:stretch>
                      </p:blipFill>
                      <p:spPr>
                        <a:xfrm>
                          <a:off x="3918846" y="2100894"/>
                          <a:ext cx="165100" cy="228600"/>
                        </a:xfrm>
                        <a:prstGeom prst="rect">
                          <a:avLst/>
                        </a:prstGeom>
                      </p:spPr>
                    </p:pic>
                  </p:oleObj>
                </mc:Fallback>
              </mc:AlternateContent>
            </a:graphicData>
          </a:graphic>
        </p:graphicFrame>
        <p:cxnSp>
          <p:nvCxnSpPr>
            <p:cNvPr id="12" name="Straight Connector 11">
              <a:extLst>
                <a:ext uri="{FF2B5EF4-FFF2-40B4-BE49-F238E27FC236}">
                  <a16:creationId xmlns:a16="http://schemas.microsoft.com/office/drawing/2014/main" id="{60AAE5C4-EBB6-91B4-9EBD-97345374BBE0}"/>
                </a:ext>
              </a:extLst>
            </p:cNvPr>
            <p:cNvCxnSpPr/>
            <p:nvPr/>
          </p:nvCxnSpPr>
          <p:spPr>
            <a:xfrm>
              <a:off x="3476882" y="1757601"/>
              <a:ext cx="251712"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553402BD-1E29-92F3-94D1-8147EF7E3DC7}"/>
                </a:ext>
              </a:extLst>
            </p:cNvPr>
            <p:cNvCxnSpPr/>
            <p:nvPr/>
          </p:nvCxnSpPr>
          <p:spPr>
            <a:xfrm>
              <a:off x="2607676" y="1682597"/>
              <a:ext cx="251712"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14" name="Object 13">
              <a:extLst>
                <a:ext uri="{FF2B5EF4-FFF2-40B4-BE49-F238E27FC236}">
                  <a16:creationId xmlns:a16="http://schemas.microsoft.com/office/drawing/2014/main" id="{8A80553E-2FF0-65F4-F73A-C3A98D8516E6}"/>
                </a:ext>
              </a:extLst>
            </p:cNvPr>
            <p:cNvGraphicFramePr>
              <a:graphicFrameLocks noChangeAspect="1"/>
            </p:cNvGraphicFramePr>
            <p:nvPr>
              <p:extLst>
                <p:ext uri="{D42A27DB-BD31-4B8C-83A1-F6EECF244321}">
                  <p14:modId xmlns:p14="http://schemas.microsoft.com/office/powerpoint/2010/main" val="496875932"/>
                </p:ext>
              </p:extLst>
            </p:nvPr>
          </p:nvGraphicFramePr>
          <p:xfrm>
            <a:off x="2269227" y="1259171"/>
            <a:ext cx="152400" cy="228600"/>
          </p:xfrm>
          <a:graphic>
            <a:graphicData uri="http://schemas.openxmlformats.org/presentationml/2006/ole">
              <mc:AlternateContent xmlns:mc="http://schemas.openxmlformats.org/markup-compatibility/2006">
                <mc:Choice xmlns:v="urn:schemas-microsoft-com:vml" Requires="v">
                  <p:oleObj name="Equation" r:id="rId9" imgW="152280" imgH="228600" progId="Equation.DSMT4">
                    <p:embed/>
                  </p:oleObj>
                </mc:Choice>
                <mc:Fallback>
                  <p:oleObj name="Equation" r:id="rId9" imgW="152280" imgH="228600" progId="Equation.DSMT4">
                    <p:embed/>
                    <p:pic>
                      <p:nvPicPr>
                        <p:cNvPr id="45" name="Object 44">
                          <a:extLst>
                            <a:ext uri="{FF2B5EF4-FFF2-40B4-BE49-F238E27FC236}">
                              <a16:creationId xmlns:a16="http://schemas.microsoft.com/office/drawing/2014/main" id="{A05D25F7-B0E0-D333-CD1B-B6CFD24EFBE3}"/>
                            </a:ext>
                          </a:extLst>
                        </p:cNvPr>
                        <p:cNvPicPr/>
                        <p:nvPr/>
                      </p:nvPicPr>
                      <p:blipFill>
                        <a:blip r:embed="rId10"/>
                        <a:stretch>
                          <a:fillRect/>
                        </a:stretch>
                      </p:blipFill>
                      <p:spPr>
                        <a:xfrm>
                          <a:off x="2269227" y="1259171"/>
                          <a:ext cx="152400" cy="228600"/>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02F27B62-3DC3-6884-CBA5-317E5BC090F7}"/>
                </a:ext>
              </a:extLst>
            </p:cNvPr>
            <p:cNvGraphicFramePr>
              <a:graphicFrameLocks noChangeAspect="1"/>
            </p:cNvGraphicFramePr>
            <p:nvPr>
              <p:extLst>
                <p:ext uri="{D42A27DB-BD31-4B8C-83A1-F6EECF244321}">
                  <p14:modId xmlns:p14="http://schemas.microsoft.com/office/powerpoint/2010/main" val="3899419122"/>
                </p:ext>
              </p:extLst>
            </p:nvPr>
          </p:nvGraphicFramePr>
          <p:xfrm>
            <a:off x="2703036" y="1696645"/>
            <a:ext cx="165100" cy="228600"/>
          </p:xfrm>
          <a:graphic>
            <a:graphicData uri="http://schemas.openxmlformats.org/presentationml/2006/ole">
              <mc:AlternateContent xmlns:mc="http://schemas.openxmlformats.org/markup-compatibility/2006">
                <mc:Choice xmlns:v="urn:schemas-microsoft-com:vml" Requires="v">
                  <p:oleObj name="Equation" r:id="rId11" imgW="164880" imgH="228600" progId="Equation.DSMT4">
                    <p:embed/>
                  </p:oleObj>
                </mc:Choice>
                <mc:Fallback>
                  <p:oleObj name="Equation" r:id="rId11" imgW="164880" imgH="228600" progId="Equation.DSMT4">
                    <p:embed/>
                    <p:pic>
                      <p:nvPicPr>
                        <p:cNvPr id="46" name="Object 45">
                          <a:extLst>
                            <a:ext uri="{FF2B5EF4-FFF2-40B4-BE49-F238E27FC236}">
                              <a16:creationId xmlns:a16="http://schemas.microsoft.com/office/drawing/2014/main" id="{0676513E-641F-2718-C04E-E8EFA7C8916C}"/>
                            </a:ext>
                          </a:extLst>
                        </p:cNvPr>
                        <p:cNvPicPr/>
                        <p:nvPr/>
                      </p:nvPicPr>
                      <p:blipFill>
                        <a:blip r:embed="rId12"/>
                        <a:stretch>
                          <a:fillRect/>
                        </a:stretch>
                      </p:blipFill>
                      <p:spPr>
                        <a:xfrm>
                          <a:off x="2703036" y="1696645"/>
                          <a:ext cx="165100" cy="22860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DA1B2365-7AC9-151F-C765-F918CD913F45}"/>
                </a:ext>
              </a:extLst>
            </p:cNvPr>
            <p:cNvGraphicFramePr>
              <a:graphicFrameLocks noChangeAspect="1"/>
            </p:cNvGraphicFramePr>
            <p:nvPr>
              <p:extLst>
                <p:ext uri="{D42A27DB-BD31-4B8C-83A1-F6EECF244321}">
                  <p14:modId xmlns:p14="http://schemas.microsoft.com/office/powerpoint/2010/main" val="2718222174"/>
                </p:ext>
              </p:extLst>
            </p:nvPr>
          </p:nvGraphicFramePr>
          <p:xfrm>
            <a:off x="3447082" y="1752228"/>
            <a:ext cx="165100" cy="228600"/>
          </p:xfrm>
          <a:graphic>
            <a:graphicData uri="http://schemas.openxmlformats.org/presentationml/2006/ole">
              <mc:AlternateContent xmlns:mc="http://schemas.openxmlformats.org/markup-compatibility/2006">
                <mc:Choice xmlns:v="urn:schemas-microsoft-com:vml" Requires="v">
                  <p:oleObj name="Equation" r:id="rId13" imgW="164880" imgH="228600" progId="Equation.DSMT4">
                    <p:embed/>
                  </p:oleObj>
                </mc:Choice>
                <mc:Fallback>
                  <p:oleObj name="Equation" r:id="rId13" imgW="164880" imgH="228600" progId="Equation.DSMT4">
                    <p:embed/>
                    <p:pic>
                      <p:nvPicPr>
                        <p:cNvPr id="47" name="Object 46">
                          <a:extLst>
                            <a:ext uri="{FF2B5EF4-FFF2-40B4-BE49-F238E27FC236}">
                              <a16:creationId xmlns:a16="http://schemas.microsoft.com/office/drawing/2014/main" id="{DFD3F2C4-9821-A8FD-196A-66FECEBC4002}"/>
                            </a:ext>
                          </a:extLst>
                        </p:cNvPr>
                        <p:cNvPicPr/>
                        <p:nvPr/>
                      </p:nvPicPr>
                      <p:blipFill>
                        <a:blip r:embed="rId14"/>
                        <a:stretch>
                          <a:fillRect/>
                        </a:stretch>
                      </p:blipFill>
                      <p:spPr>
                        <a:xfrm>
                          <a:off x="3447082" y="1752228"/>
                          <a:ext cx="165100" cy="22860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24459952-A4A0-2622-6436-FA32598329D5}"/>
                </a:ext>
              </a:extLst>
            </p:cNvPr>
            <p:cNvGraphicFramePr>
              <a:graphicFrameLocks noChangeAspect="1"/>
            </p:cNvGraphicFramePr>
            <p:nvPr>
              <p:extLst>
                <p:ext uri="{D42A27DB-BD31-4B8C-83A1-F6EECF244321}">
                  <p14:modId xmlns:p14="http://schemas.microsoft.com/office/powerpoint/2010/main" val="221696137"/>
                </p:ext>
              </p:extLst>
            </p:nvPr>
          </p:nvGraphicFramePr>
          <p:xfrm>
            <a:off x="4051486" y="1250436"/>
            <a:ext cx="165100" cy="228600"/>
          </p:xfrm>
          <a:graphic>
            <a:graphicData uri="http://schemas.openxmlformats.org/presentationml/2006/ole">
              <mc:AlternateContent xmlns:mc="http://schemas.openxmlformats.org/markup-compatibility/2006">
                <mc:Choice xmlns:v="urn:schemas-microsoft-com:vml" Requires="v">
                  <p:oleObj name="Equation" r:id="rId15" imgW="164880" imgH="228600" progId="Equation.DSMT4">
                    <p:embed/>
                  </p:oleObj>
                </mc:Choice>
                <mc:Fallback>
                  <p:oleObj name="Equation" r:id="rId15" imgW="164880" imgH="228600" progId="Equation.DSMT4">
                    <p:embed/>
                    <p:pic>
                      <p:nvPicPr>
                        <p:cNvPr id="48" name="Object 47">
                          <a:extLst>
                            <a:ext uri="{FF2B5EF4-FFF2-40B4-BE49-F238E27FC236}">
                              <a16:creationId xmlns:a16="http://schemas.microsoft.com/office/drawing/2014/main" id="{90AE97B9-34F8-ECAF-CE87-B47BBEAD5DBE}"/>
                            </a:ext>
                          </a:extLst>
                        </p:cNvPr>
                        <p:cNvPicPr/>
                        <p:nvPr/>
                      </p:nvPicPr>
                      <p:blipFill>
                        <a:blip r:embed="rId16"/>
                        <a:stretch>
                          <a:fillRect/>
                        </a:stretch>
                      </p:blipFill>
                      <p:spPr>
                        <a:xfrm>
                          <a:off x="4051486" y="1250436"/>
                          <a:ext cx="165100" cy="228600"/>
                        </a:xfrm>
                        <a:prstGeom prst="rect">
                          <a:avLst/>
                        </a:prstGeom>
                      </p:spPr>
                    </p:pic>
                  </p:oleObj>
                </mc:Fallback>
              </mc:AlternateContent>
            </a:graphicData>
          </a:graphic>
        </p:graphicFrame>
        <p:cxnSp>
          <p:nvCxnSpPr>
            <p:cNvPr id="18" name="Straight Arrow Connector 17">
              <a:extLst>
                <a:ext uri="{FF2B5EF4-FFF2-40B4-BE49-F238E27FC236}">
                  <a16:creationId xmlns:a16="http://schemas.microsoft.com/office/drawing/2014/main" id="{E4DB837A-6B1C-5289-9134-A9E9C26AEFB5}"/>
                </a:ext>
              </a:extLst>
            </p:cNvPr>
            <p:cNvCxnSpPr/>
            <p:nvPr/>
          </p:nvCxnSpPr>
          <p:spPr>
            <a:xfrm>
              <a:off x="2074463" y="1231386"/>
              <a:ext cx="30750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3EAFDC9F-5F02-52C4-62C5-0924E71B7CE7}"/>
                </a:ext>
              </a:extLst>
            </p:cNvPr>
            <p:cNvCxnSpPr>
              <a:cxnSpLocks/>
            </p:cNvCxnSpPr>
            <p:nvPr/>
          </p:nvCxnSpPr>
          <p:spPr>
            <a:xfrm flipV="1">
              <a:off x="2086580" y="941692"/>
              <a:ext cx="0" cy="28969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EAF87A1B-5E2B-9088-91FF-9C1E0BD960F4}"/>
                </a:ext>
              </a:extLst>
            </p:cNvPr>
            <p:cNvCxnSpPr/>
            <p:nvPr/>
          </p:nvCxnSpPr>
          <p:spPr>
            <a:xfrm>
              <a:off x="2086580" y="1240911"/>
              <a:ext cx="161925" cy="2095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C135388E-E29C-5B07-F076-4D6551E6F552}"/>
                </a:ext>
              </a:extLst>
            </p:cNvPr>
            <p:cNvCxnSpPr>
              <a:cxnSpLocks/>
            </p:cNvCxnSpPr>
            <p:nvPr/>
          </p:nvCxnSpPr>
          <p:spPr>
            <a:xfrm flipH="1" flipV="1">
              <a:off x="2280489" y="1484481"/>
              <a:ext cx="161450" cy="17221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4B03E3A9-1451-D095-16A2-F7CF088D558E}"/>
                </a:ext>
              </a:extLst>
            </p:cNvPr>
            <p:cNvCxnSpPr/>
            <p:nvPr/>
          </p:nvCxnSpPr>
          <p:spPr>
            <a:xfrm>
              <a:off x="4438650" y="1266825"/>
              <a:ext cx="308135"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60EEF7E5-16F5-277A-115A-24FF20E6C906}"/>
                </a:ext>
              </a:extLst>
            </p:cNvPr>
            <p:cNvCxnSpPr/>
            <p:nvPr/>
          </p:nvCxnSpPr>
          <p:spPr>
            <a:xfrm flipV="1">
              <a:off x="4438650" y="941692"/>
              <a:ext cx="0" cy="33431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E06E1967-5E88-80D5-F76E-663F80755208}"/>
                </a:ext>
              </a:extLst>
            </p:cNvPr>
            <p:cNvCxnSpPr>
              <a:cxnSpLocks/>
            </p:cNvCxnSpPr>
            <p:nvPr/>
          </p:nvCxnSpPr>
          <p:spPr>
            <a:xfrm>
              <a:off x="2513943" y="1711165"/>
              <a:ext cx="257337" cy="22163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CF861083-DDF6-94F5-CD18-A3BD0B3492B1}"/>
                </a:ext>
              </a:extLst>
            </p:cNvPr>
            <p:cNvCxnSpPr>
              <a:cxnSpLocks/>
            </p:cNvCxnSpPr>
            <p:nvPr/>
          </p:nvCxnSpPr>
          <p:spPr>
            <a:xfrm flipH="1" flipV="1">
              <a:off x="2905125" y="2057400"/>
              <a:ext cx="227684" cy="15137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0C34899F-251D-8607-CD1A-9FD4494C6E24}"/>
                </a:ext>
              </a:extLst>
            </p:cNvPr>
            <p:cNvCxnSpPr/>
            <p:nvPr/>
          </p:nvCxnSpPr>
          <p:spPr>
            <a:xfrm flipV="1">
              <a:off x="3222302" y="2057400"/>
              <a:ext cx="238125" cy="15240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0A71DC26-9769-A42A-1E76-79F1278CD23C}"/>
                </a:ext>
              </a:extLst>
            </p:cNvPr>
            <p:cNvCxnSpPr/>
            <p:nvPr/>
          </p:nvCxnSpPr>
          <p:spPr>
            <a:xfrm flipH="1">
              <a:off x="3550835" y="1832832"/>
              <a:ext cx="230267" cy="18626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E8F43766-1EF8-C286-51BB-CCB771927E4F}"/>
                </a:ext>
              </a:extLst>
            </p:cNvPr>
            <p:cNvCxnSpPr/>
            <p:nvPr/>
          </p:nvCxnSpPr>
          <p:spPr>
            <a:xfrm flipV="1">
              <a:off x="3866787" y="1534493"/>
              <a:ext cx="259304" cy="2095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3A0F18D-1CC8-817C-A95C-FABAECEEB56C}"/>
                </a:ext>
              </a:extLst>
            </p:cNvPr>
            <p:cNvCxnSpPr>
              <a:cxnSpLocks/>
            </p:cNvCxnSpPr>
            <p:nvPr/>
          </p:nvCxnSpPr>
          <p:spPr>
            <a:xfrm flipH="1">
              <a:off x="4162425" y="1257641"/>
              <a:ext cx="279039" cy="24730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E30FBE00-BF0B-F48E-28B0-79CC599339CA}"/>
                </a:ext>
              </a:extLst>
            </p:cNvPr>
            <p:cNvCxnSpPr/>
            <p:nvPr/>
          </p:nvCxnSpPr>
          <p:spPr>
            <a:xfrm>
              <a:off x="4149849" y="1257300"/>
              <a:ext cx="199984"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31" name="Object 30">
              <a:extLst>
                <a:ext uri="{FF2B5EF4-FFF2-40B4-BE49-F238E27FC236}">
                  <a16:creationId xmlns:a16="http://schemas.microsoft.com/office/drawing/2014/main" id="{36EA5B82-8725-46B8-A2C0-294BA0F358EB}"/>
                </a:ext>
              </a:extLst>
            </p:cNvPr>
            <p:cNvGraphicFramePr>
              <a:graphicFrameLocks noChangeAspect="1"/>
            </p:cNvGraphicFramePr>
            <p:nvPr>
              <p:extLst>
                <p:ext uri="{D42A27DB-BD31-4B8C-83A1-F6EECF244321}">
                  <p14:modId xmlns:p14="http://schemas.microsoft.com/office/powerpoint/2010/main" val="3022733271"/>
                </p:ext>
              </p:extLst>
            </p:nvPr>
          </p:nvGraphicFramePr>
          <p:xfrm>
            <a:off x="2003611" y="1301492"/>
            <a:ext cx="139700" cy="228600"/>
          </p:xfrm>
          <a:graphic>
            <a:graphicData uri="http://schemas.openxmlformats.org/presentationml/2006/ole">
              <mc:AlternateContent xmlns:mc="http://schemas.openxmlformats.org/markup-compatibility/2006">
                <mc:Choice xmlns:v="urn:schemas-microsoft-com:vml" Requires="v">
                  <p:oleObj name="Equation" r:id="rId17" imgW="139680" imgH="228600" progId="Equation.DSMT4">
                    <p:embed/>
                  </p:oleObj>
                </mc:Choice>
                <mc:Fallback>
                  <p:oleObj name="Equation" r:id="rId17" imgW="139680" imgH="228600" progId="Equation.DSMT4">
                    <p:embed/>
                    <p:pic>
                      <p:nvPicPr>
                        <p:cNvPr id="90" name="Object 89">
                          <a:extLst>
                            <a:ext uri="{FF2B5EF4-FFF2-40B4-BE49-F238E27FC236}">
                              <a16:creationId xmlns:a16="http://schemas.microsoft.com/office/drawing/2014/main" id="{F2862610-9AEC-BDBC-848C-EDC0EB79B5E8}"/>
                            </a:ext>
                          </a:extLst>
                        </p:cNvPr>
                        <p:cNvPicPr/>
                        <p:nvPr/>
                      </p:nvPicPr>
                      <p:blipFill>
                        <a:blip r:embed="rId18"/>
                        <a:stretch>
                          <a:fillRect/>
                        </a:stretch>
                      </p:blipFill>
                      <p:spPr>
                        <a:xfrm>
                          <a:off x="2003611" y="1301492"/>
                          <a:ext cx="139700" cy="22860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B99E0C39-FE0C-ACF0-8EB6-4D6E95DF66AD}"/>
                </a:ext>
              </a:extLst>
            </p:cNvPr>
            <p:cNvGraphicFramePr>
              <a:graphicFrameLocks noChangeAspect="1"/>
            </p:cNvGraphicFramePr>
            <p:nvPr>
              <p:extLst>
                <p:ext uri="{D42A27DB-BD31-4B8C-83A1-F6EECF244321}">
                  <p14:modId xmlns:p14="http://schemas.microsoft.com/office/powerpoint/2010/main" val="3479335879"/>
                </p:ext>
              </p:extLst>
            </p:nvPr>
          </p:nvGraphicFramePr>
          <p:xfrm>
            <a:off x="2242391" y="1616418"/>
            <a:ext cx="139700" cy="228600"/>
          </p:xfrm>
          <a:graphic>
            <a:graphicData uri="http://schemas.openxmlformats.org/presentationml/2006/ole">
              <mc:AlternateContent xmlns:mc="http://schemas.openxmlformats.org/markup-compatibility/2006">
                <mc:Choice xmlns:v="urn:schemas-microsoft-com:vml" Requires="v">
                  <p:oleObj name="Equation" r:id="rId19" imgW="139680" imgH="228600" progId="Equation.DSMT4">
                    <p:embed/>
                  </p:oleObj>
                </mc:Choice>
                <mc:Fallback>
                  <p:oleObj name="Equation" r:id="rId19" imgW="139680" imgH="228600" progId="Equation.DSMT4">
                    <p:embed/>
                    <p:pic>
                      <p:nvPicPr>
                        <p:cNvPr id="91" name="Object 90">
                          <a:extLst>
                            <a:ext uri="{FF2B5EF4-FFF2-40B4-BE49-F238E27FC236}">
                              <a16:creationId xmlns:a16="http://schemas.microsoft.com/office/drawing/2014/main" id="{913E177F-47A7-FE54-4A72-5043AC5A06AA}"/>
                            </a:ext>
                          </a:extLst>
                        </p:cNvPr>
                        <p:cNvPicPr/>
                        <p:nvPr/>
                      </p:nvPicPr>
                      <p:blipFill>
                        <a:blip r:embed="rId18"/>
                        <a:stretch>
                          <a:fillRect/>
                        </a:stretch>
                      </p:blipFill>
                      <p:spPr>
                        <a:xfrm>
                          <a:off x="2242391" y="1616418"/>
                          <a:ext cx="139700" cy="2286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11BC4FB5-C5FC-5B9C-FD08-64B355788358}"/>
                </a:ext>
              </a:extLst>
            </p:cNvPr>
            <p:cNvGraphicFramePr>
              <a:graphicFrameLocks noChangeAspect="1"/>
            </p:cNvGraphicFramePr>
            <p:nvPr>
              <p:extLst>
                <p:ext uri="{D42A27DB-BD31-4B8C-83A1-F6EECF244321}">
                  <p14:modId xmlns:p14="http://schemas.microsoft.com/office/powerpoint/2010/main" val="4001603077"/>
                </p:ext>
              </p:extLst>
            </p:nvPr>
          </p:nvGraphicFramePr>
          <p:xfrm>
            <a:off x="2598672" y="1913552"/>
            <a:ext cx="165100" cy="228600"/>
          </p:xfrm>
          <a:graphic>
            <a:graphicData uri="http://schemas.openxmlformats.org/presentationml/2006/ole">
              <mc:AlternateContent xmlns:mc="http://schemas.openxmlformats.org/markup-compatibility/2006">
                <mc:Choice xmlns:v="urn:schemas-microsoft-com:vml" Requires="v">
                  <p:oleObj name="Equation" r:id="rId20" imgW="164880" imgH="228600" progId="Equation.DSMT4">
                    <p:embed/>
                  </p:oleObj>
                </mc:Choice>
                <mc:Fallback>
                  <p:oleObj name="Equation" r:id="rId20" imgW="164880" imgH="228600" progId="Equation.DSMT4">
                    <p:embed/>
                    <p:pic>
                      <p:nvPicPr>
                        <p:cNvPr id="92" name="Object 91">
                          <a:extLst>
                            <a:ext uri="{FF2B5EF4-FFF2-40B4-BE49-F238E27FC236}">
                              <a16:creationId xmlns:a16="http://schemas.microsoft.com/office/drawing/2014/main" id="{E415408E-FA8B-21AD-E594-46FE3ACADF43}"/>
                            </a:ext>
                          </a:extLst>
                        </p:cNvPr>
                        <p:cNvPicPr/>
                        <p:nvPr/>
                      </p:nvPicPr>
                      <p:blipFill>
                        <a:blip r:embed="rId21"/>
                        <a:stretch>
                          <a:fillRect/>
                        </a:stretch>
                      </p:blipFill>
                      <p:spPr>
                        <a:xfrm>
                          <a:off x="2598672" y="1913552"/>
                          <a:ext cx="165100" cy="228600"/>
                        </a:xfrm>
                        <a:prstGeom prst="rect">
                          <a:avLst/>
                        </a:prstGeom>
                      </p:spPr>
                    </p:pic>
                  </p:oleObj>
                </mc:Fallback>
              </mc:AlternateContent>
            </a:graphicData>
          </a:graphic>
        </p:graphicFrame>
        <p:graphicFrame>
          <p:nvGraphicFramePr>
            <p:cNvPr id="34" name="Object 33">
              <a:extLst>
                <a:ext uri="{FF2B5EF4-FFF2-40B4-BE49-F238E27FC236}">
                  <a16:creationId xmlns:a16="http://schemas.microsoft.com/office/drawing/2014/main" id="{B77F9761-709A-4BFD-B316-77EDA27DD1AC}"/>
                </a:ext>
              </a:extLst>
            </p:cNvPr>
            <p:cNvGraphicFramePr>
              <a:graphicFrameLocks noChangeAspect="1"/>
            </p:cNvGraphicFramePr>
            <p:nvPr>
              <p:extLst>
                <p:ext uri="{D42A27DB-BD31-4B8C-83A1-F6EECF244321}">
                  <p14:modId xmlns:p14="http://schemas.microsoft.com/office/powerpoint/2010/main" val="2873001603"/>
                </p:ext>
              </p:extLst>
            </p:nvPr>
          </p:nvGraphicFramePr>
          <p:xfrm>
            <a:off x="2865024" y="2171700"/>
            <a:ext cx="165100" cy="228600"/>
          </p:xfrm>
          <a:graphic>
            <a:graphicData uri="http://schemas.openxmlformats.org/presentationml/2006/ole">
              <mc:AlternateContent xmlns:mc="http://schemas.openxmlformats.org/markup-compatibility/2006">
                <mc:Choice xmlns:v="urn:schemas-microsoft-com:vml" Requires="v">
                  <p:oleObj name="Equation" r:id="rId22" imgW="164880" imgH="228600" progId="Equation.DSMT4">
                    <p:embed/>
                  </p:oleObj>
                </mc:Choice>
                <mc:Fallback>
                  <p:oleObj name="Equation" r:id="rId22" imgW="164880" imgH="228600" progId="Equation.DSMT4">
                    <p:embed/>
                    <p:pic>
                      <p:nvPicPr>
                        <p:cNvPr id="93" name="Object 92">
                          <a:extLst>
                            <a:ext uri="{FF2B5EF4-FFF2-40B4-BE49-F238E27FC236}">
                              <a16:creationId xmlns:a16="http://schemas.microsoft.com/office/drawing/2014/main" id="{8A0FF219-E763-EEF3-B604-C7111BD4187F}"/>
                            </a:ext>
                          </a:extLst>
                        </p:cNvPr>
                        <p:cNvPicPr/>
                        <p:nvPr/>
                      </p:nvPicPr>
                      <p:blipFill>
                        <a:blip r:embed="rId21"/>
                        <a:stretch>
                          <a:fillRect/>
                        </a:stretch>
                      </p:blipFill>
                      <p:spPr>
                        <a:xfrm>
                          <a:off x="2865024" y="2171700"/>
                          <a:ext cx="165100" cy="228600"/>
                        </a:xfrm>
                        <a:prstGeom prst="rect">
                          <a:avLst/>
                        </a:prstGeom>
                      </p:spPr>
                    </p:pic>
                  </p:oleObj>
                </mc:Fallback>
              </mc:AlternateContent>
            </a:graphicData>
          </a:graphic>
        </p:graphicFrame>
        <p:graphicFrame>
          <p:nvGraphicFramePr>
            <p:cNvPr id="35" name="Object 34">
              <a:extLst>
                <a:ext uri="{FF2B5EF4-FFF2-40B4-BE49-F238E27FC236}">
                  <a16:creationId xmlns:a16="http://schemas.microsoft.com/office/drawing/2014/main" id="{F56D6953-A631-F4B1-0E07-485B898B7344}"/>
                </a:ext>
              </a:extLst>
            </p:cNvPr>
            <p:cNvGraphicFramePr>
              <a:graphicFrameLocks noChangeAspect="1"/>
            </p:cNvGraphicFramePr>
            <p:nvPr>
              <p:extLst>
                <p:ext uri="{D42A27DB-BD31-4B8C-83A1-F6EECF244321}">
                  <p14:modId xmlns:p14="http://schemas.microsoft.com/office/powerpoint/2010/main" val="1466833975"/>
                </p:ext>
              </p:extLst>
            </p:nvPr>
          </p:nvGraphicFramePr>
          <p:xfrm>
            <a:off x="3347445" y="2133088"/>
            <a:ext cx="152400" cy="228600"/>
          </p:xfrm>
          <a:graphic>
            <a:graphicData uri="http://schemas.openxmlformats.org/presentationml/2006/ole">
              <mc:AlternateContent xmlns:mc="http://schemas.openxmlformats.org/markup-compatibility/2006">
                <mc:Choice xmlns:v="urn:schemas-microsoft-com:vml" Requires="v">
                  <p:oleObj name="Equation" r:id="rId23" imgW="152280" imgH="228600" progId="Equation.DSMT4">
                    <p:embed/>
                  </p:oleObj>
                </mc:Choice>
                <mc:Fallback>
                  <p:oleObj name="Equation" r:id="rId23" imgW="152280" imgH="228600" progId="Equation.DSMT4">
                    <p:embed/>
                    <p:pic>
                      <p:nvPicPr>
                        <p:cNvPr id="94" name="Object 93">
                          <a:extLst>
                            <a:ext uri="{FF2B5EF4-FFF2-40B4-BE49-F238E27FC236}">
                              <a16:creationId xmlns:a16="http://schemas.microsoft.com/office/drawing/2014/main" id="{3FFCFCC4-32C6-3265-6A12-E5F6DA7F924E}"/>
                            </a:ext>
                          </a:extLst>
                        </p:cNvPr>
                        <p:cNvPicPr/>
                        <p:nvPr/>
                      </p:nvPicPr>
                      <p:blipFill>
                        <a:blip r:embed="rId24"/>
                        <a:stretch>
                          <a:fillRect/>
                        </a:stretch>
                      </p:blipFill>
                      <p:spPr>
                        <a:xfrm>
                          <a:off x="3347445" y="2133088"/>
                          <a:ext cx="152400" cy="228600"/>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68897267-754D-A65F-9C8E-7F0C3E1A969B}"/>
                </a:ext>
              </a:extLst>
            </p:cNvPr>
            <p:cNvGraphicFramePr>
              <a:graphicFrameLocks noChangeAspect="1"/>
            </p:cNvGraphicFramePr>
            <p:nvPr>
              <p:extLst>
                <p:ext uri="{D42A27DB-BD31-4B8C-83A1-F6EECF244321}">
                  <p14:modId xmlns:p14="http://schemas.microsoft.com/office/powerpoint/2010/main" val="3257394344"/>
                </p:ext>
              </p:extLst>
            </p:nvPr>
          </p:nvGraphicFramePr>
          <p:xfrm>
            <a:off x="3625610" y="1980828"/>
            <a:ext cx="152400" cy="228600"/>
          </p:xfrm>
          <a:graphic>
            <a:graphicData uri="http://schemas.openxmlformats.org/presentationml/2006/ole">
              <mc:AlternateContent xmlns:mc="http://schemas.openxmlformats.org/markup-compatibility/2006">
                <mc:Choice xmlns:v="urn:schemas-microsoft-com:vml" Requires="v">
                  <p:oleObj name="Equation" r:id="rId25" imgW="152280" imgH="228600" progId="Equation.DSMT4">
                    <p:embed/>
                  </p:oleObj>
                </mc:Choice>
                <mc:Fallback>
                  <p:oleObj name="Equation" r:id="rId25" imgW="152280" imgH="228600" progId="Equation.DSMT4">
                    <p:embed/>
                    <p:pic>
                      <p:nvPicPr>
                        <p:cNvPr id="95" name="Object 94">
                          <a:extLst>
                            <a:ext uri="{FF2B5EF4-FFF2-40B4-BE49-F238E27FC236}">
                              <a16:creationId xmlns:a16="http://schemas.microsoft.com/office/drawing/2014/main" id="{9697039F-1BC0-37CA-69DB-D13919CCB8FC}"/>
                            </a:ext>
                          </a:extLst>
                        </p:cNvPr>
                        <p:cNvPicPr/>
                        <p:nvPr/>
                      </p:nvPicPr>
                      <p:blipFill>
                        <a:blip r:embed="rId24"/>
                        <a:stretch>
                          <a:fillRect/>
                        </a:stretch>
                      </p:blipFill>
                      <p:spPr>
                        <a:xfrm>
                          <a:off x="3625610" y="1980828"/>
                          <a:ext cx="152400" cy="2286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AB3D0B2D-ED22-746C-93E9-8535D0426D94}"/>
                </a:ext>
              </a:extLst>
            </p:cNvPr>
            <p:cNvGraphicFramePr>
              <a:graphicFrameLocks noChangeAspect="1"/>
            </p:cNvGraphicFramePr>
            <p:nvPr>
              <p:extLst>
                <p:ext uri="{D42A27DB-BD31-4B8C-83A1-F6EECF244321}">
                  <p14:modId xmlns:p14="http://schemas.microsoft.com/office/powerpoint/2010/main" val="4176604561"/>
                </p:ext>
              </p:extLst>
            </p:nvPr>
          </p:nvGraphicFramePr>
          <p:xfrm>
            <a:off x="3960940" y="1655343"/>
            <a:ext cx="165100" cy="228600"/>
          </p:xfrm>
          <a:graphic>
            <a:graphicData uri="http://schemas.openxmlformats.org/presentationml/2006/ole">
              <mc:AlternateContent xmlns:mc="http://schemas.openxmlformats.org/markup-compatibility/2006">
                <mc:Choice xmlns:v="urn:schemas-microsoft-com:vml" Requires="v">
                  <p:oleObj name="Equation" r:id="rId26" imgW="164880" imgH="228600" progId="Equation.DSMT4">
                    <p:embed/>
                  </p:oleObj>
                </mc:Choice>
                <mc:Fallback>
                  <p:oleObj name="Equation" r:id="rId26" imgW="164880" imgH="228600" progId="Equation.DSMT4">
                    <p:embed/>
                    <p:pic>
                      <p:nvPicPr>
                        <p:cNvPr id="96" name="Object 95">
                          <a:extLst>
                            <a:ext uri="{FF2B5EF4-FFF2-40B4-BE49-F238E27FC236}">
                              <a16:creationId xmlns:a16="http://schemas.microsoft.com/office/drawing/2014/main" id="{6E948CA5-D659-E22A-62B0-859C178AF9F5}"/>
                            </a:ext>
                          </a:extLst>
                        </p:cNvPr>
                        <p:cNvPicPr/>
                        <p:nvPr/>
                      </p:nvPicPr>
                      <p:blipFill>
                        <a:blip r:embed="rId27"/>
                        <a:stretch>
                          <a:fillRect/>
                        </a:stretch>
                      </p:blipFill>
                      <p:spPr>
                        <a:xfrm>
                          <a:off x="3960940" y="1655343"/>
                          <a:ext cx="165100" cy="228600"/>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B5C60421-3639-958C-C474-DB75C3D32D32}"/>
                </a:ext>
              </a:extLst>
            </p:cNvPr>
            <p:cNvGraphicFramePr>
              <a:graphicFrameLocks noChangeAspect="1"/>
            </p:cNvGraphicFramePr>
            <p:nvPr>
              <p:extLst>
                <p:ext uri="{D42A27DB-BD31-4B8C-83A1-F6EECF244321}">
                  <p14:modId xmlns:p14="http://schemas.microsoft.com/office/powerpoint/2010/main" val="2978084290"/>
                </p:ext>
              </p:extLst>
            </p:nvPr>
          </p:nvGraphicFramePr>
          <p:xfrm>
            <a:off x="4351926" y="1372171"/>
            <a:ext cx="165100" cy="228600"/>
          </p:xfrm>
          <a:graphic>
            <a:graphicData uri="http://schemas.openxmlformats.org/presentationml/2006/ole">
              <mc:AlternateContent xmlns:mc="http://schemas.openxmlformats.org/markup-compatibility/2006">
                <mc:Choice xmlns:v="urn:schemas-microsoft-com:vml" Requires="v">
                  <p:oleObj name="Equation" r:id="rId28" imgW="164880" imgH="228600" progId="Equation.DSMT4">
                    <p:embed/>
                  </p:oleObj>
                </mc:Choice>
                <mc:Fallback>
                  <p:oleObj name="Equation" r:id="rId28" imgW="164880" imgH="228600" progId="Equation.DSMT4">
                    <p:embed/>
                    <p:pic>
                      <p:nvPicPr>
                        <p:cNvPr id="97" name="Object 96">
                          <a:extLst>
                            <a:ext uri="{FF2B5EF4-FFF2-40B4-BE49-F238E27FC236}">
                              <a16:creationId xmlns:a16="http://schemas.microsoft.com/office/drawing/2014/main" id="{1CA251E1-9FC8-C58C-E33A-9FFB789C962C}"/>
                            </a:ext>
                          </a:extLst>
                        </p:cNvPr>
                        <p:cNvPicPr/>
                        <p:nvPr/>
                      </p:nvPicPr>
                      <p:blipFill>
                        <a:blip r:embed="rId27"/>
                        <a:stretch>
                          <a:fillRect/>
                        </a:stretch>
                      </p:blipFill>
                      <p:spPr>
                        <a:xfrm>
                          <a:off x="4351926" y="1372171"/>
                          <a:ext cx="165100" cy="22860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B893D312-A963-B326-E511-B6CC56B8D5AB}"/>
                </a:ext>
              </a:extLst>
            </p:cNvPr>
            <p:cNvGraphicFramePr>
              <a:graphicFrameLocks noChangeAspect="1"/>
            </p:cNvGraphicFramePr>
            <p:nvPr>
              <p:extLst>
                <p:ext uri="{D42A27DB-BD31-4B8C-83A1-F6EECF244321}">
                  <p14:modId xmlns:p14="http://schemas.microsoft.com/office/powerpoint/2010/main" val="15888940"/>
                </p:ext>
              </p:extLst>
            </p:nvPr>
          </p:nvGraphicFramePr>
          <p:xfrm>
            <a:off x="2306760" y="990342"/>
            <a:ext cx="190500" cy="228600"/>
          </p:xfrm>
          <a:graphic>
            <a:graphicData uri="http://schemas.openxmlformats.org/presentationml/2006/ole">
              <mc:AlternateContent xmlns:mc="http://schemas.openxmlformats.org/markup-compatibility/2006">
                <mc:Choice xmlns:v="urn:schemas-microsoft-com:vml" Requires="v">
                  <p:oleObj name="Equation" r:id="rId29" imgW="190440" imgH="228600" progId="Equation.DSMT4">
                    <p:embed/>
                  </p:oleObj>
                </mc:Choice>
                <mc:Fallback>
                  <p:oleObj name="Equation" r:id="rId29" imgW="190440" imgH="228600" progId="Equation.DSMT4">
                    <p:embed/>
                    <p:pic>
                      <p:nvPicPr>
                        <p:cNvPr id="98" name="Object 97">
                          <a:extLst>
                            <a:ext uri="{FF2B5EF4-FFF2-40B4-BE49-F238E27FC236}">
                              <a16:creationId xmlns:a16="http://schemas.microsoft.com/office/drawing/2014/main" id="{386E5DB7-1882-35C9-EEAD-6938F4769A82}"/>
                            </a:ext>
                          </a:extLst>
                        </p:cNvPr>
                        <p:cNvPicPr/>
                        <p:nvPr/>
                      </p:nvPicPr>
                      <p:blipFill>
                        <a:blip r:embed="rId30"/>
                        <a:stretch>
                          <a:fillRect/>
                        </a:stretch>
                      </p:blipFill>
                      <p:spPr>
                        <a:xfrm>
                          <a:off x="2306760" y="990342"/>
                          <a:ext cx="190500" cy="2286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083E894D-4CBE-137A-1E31-486A2A42E718}"/>
                </a:ext>
              </a:extLst>
            </p:cNvPr>
            <p:cNvGraphicFramePr>
              <a:graphicFrameLocks noChangeAspect="1"/>
            </p:cNvGraphicFramePr>
            <p:nvPr>
              <p:extLst>
                <p:ext uri="{D42A27DB-BD31-4B8C-83A1-F6EECF244321}">
                  <p14:modId xmlns:p14="http://schemas.microsoft.com/office/powerpoint/2010/main" val="2968306010"/>
                </p:ext>
              </p:extLst>
            </p:nvPr>
          </p:nvGraphicFramePr>
          <p:xfrm>
            <a:off x="2058005" y="757711"/>
            <a:ext cx="190500" cy="241300"/>
          </p:xfrm>
          <a:graphic>
            <a:graphicData uri="http://schemas.openxmlformats.org/presentationml/2006/ole">
              <mc:AlternateContent xmlns:mc="http://schemas.openxmlformats.org/markup-compatibility/2006">
                <mc:Choice xmlns:v="urn:schemas-microsoft-com:vml" Requires="v">
                  <p:oleObj name="Equation" r:id="rId31" imgW="190440" imgH="241200" progId="Equation.DSMT4">
                    <p:embed/>
                  </p:oleObj>
                </mc:Choice>
                <mc:Fallback>
                  <p:oleObj name="Equation" r:id="rId31" imgW="190440" imgH="241200" progId="Equation.DSMT4">
                    <p:embed/>
                    <p:pic>
                      <p:nvPicPr>
                        <p:cNvPr id="99" name="Object 98">
                          <a:extLst>
                            <a:ext uri="{FF2B5EF4-FFF2-40B4-BE49-F238E27FC236}">
                              <a16:creationId xmlns:a16="http://schemas.microsoft.com/office/drawing/2014/main" id="{F7168DC8-7FAC-953F-56E3-778FD3C5018E}"/>
                            </a:ext>
                          </a:extLst>
                        </p:cNvPr>
                        <p:cNvPicPr/>
                        <p:nvPr/>
                      </p:nvPicPr>
                      <p:blipFill>
                        <a:blip r:embed="rId32"/>
                        <a:stretch>
                          <a:fillRect/>
                        </a:stretch>
                      </p:blipFill>
                      <p:spPr>
                        <a:xfrm>
                          <a:off x="2058005" y="757711"/>
                          <a:ext cx="190500" cy="241300"/>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B8013179-7785-FE2C-DE13-88D3D5C2827A}"/>
                </a:ext>
              </a:extLst>
            </p:cNvPr>
            <p:cNvGraphicFramePr>
              <a:graphicFrameLocks noChangeAspect="1"/>
            </p:cNvGraphicFramePr>
            <p:nvPr>
              <p:extLst>
                <p:ext uri="{D42A27DB-BD31-4B8C-83A1-F6EECF244321}">
                  <p14:modId xmlns:p14="http://schemas.microsoft.com/office/powerpoint/2010/main" val="1781517020"/>
                </p:ext>
              </p:extLst>
            </p:nvPr>
          </p:nvGraphicFramePr>
          <p:xfrm>
            <a:off x="4611772" y="1028700"/>
            <a:ext cx="190500" cy="228600"/>
          </p:xfrm>
          <a:graphic>
            <a:graphicData uri="http://schemas.openxmlformats.org/presentationml/2006/ole">
              <mc:AlternateContent xmlns:mc="http://schemas.openxmlformats.org/markup-compatibility/2006">
                <mc:Choice xmlns:v="urn:schemas-microsoft-com:vml" Requires="v">
                  <p:oleObj name="Equation" r:id="rId33" imgW="190440" imgH="228600" progId="Equation.DSMT4">
                    <p:embed/>
                  </p:oleObj>
                </mc:Choice>
                <mc:Fallback>
                  <p:oleObj name="Equation" r:id="rId33" imgW="190440" imgH="228600" progId="Equation.DSMT4">
                    <p:embed/>
                    <p:pic>
                      <p:nvPicPr>
                        <p:cNvPr id="100" name="Object 99">
                          <a:extLst>
                            <a:ext uri="{FF2B5EF4-FFF2-40B4-BE49-F238E27FC236}">
                              <a16:creationId xmlns:a16="http://schemas.microsoft.com/office/drawing/2014/main" id="{48216147-28D5-1A60-0396-7441702FE606}"/>
                            </a:ext>
                          </a:extLst>
                        </p:cNvPr>
                        <p:cNvPicPr/>
                        <p:nvPr/>
                      </p:nvPicPr>
                      <p:blipFill>
                        <a:blip r:embed="rId34"/>
                        <a:stretch>
                          <a:fillRect/>
                        </a:stretch>
                      </p:blipFill>
                      <p:spPr>
                        <a:xfrm>
                          <a:off x="4611772" y="1028700"/>
                          <a:ext cx="190500" cy="228600"/>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76ACCCF4-0A97-2E9B-19C3-D381910860B2}"/>
                </a:ext>
              </a:extLst>
            </p:cNvPr>
            <p:cNvGraphicFramePr>
              <a:graphicFrameLocks noChangeAspect="1"/>
            </p:cNvGraphicFramePr>
            <p:nvPr>
              <p:extLst>
                <p:ext uri="{D42A27DB-BD31-4B8C-83A1-F6EECF244321}">
                  <p14:modId xmlns:p14="http://schemas.microsoft.com/office/powerpoint/2010/main" val="2321235592"/>
                </p:ext>
              </p:extLst>
            </p:nvPr>
          </p:nvGraphicFramePr>
          <p:xfrm>
            <a:off x="4484205" y="777875"/>
            <a:ext cx="203200" cy="241300"/>
          </p:xfrm>
          <a:graphic>
            <a:graphicData uri="http://schemas.openxmlformats.org/presentationml/2006/ole">
              <mc:AlternateContent xmlns:mc="http://schemas.openxmlformats.org/markup-compatibility/2006">
                <mc:Choice xmlns:v="urn:schemas-microsoft-com:vml" Requires="v">
                  <p:oleObj name="Equation" r:id="rId35" imgW="203040" imgH="241200" progId="Equation.DSMT4">
                    <p:embed/>
                  </p:oleObj>
                </mc:Choice>
                <mc:Fallback>
                  <p:oleObj name="Equation" r:id="rId35" imgW="203040" imgH="241200" progId="Equation.DSMT4">
                    <p:embed/>
                    <p:pic>
                      <p:nvPicPr>
                        <p:cNvPr id="101" name="Object 100">
                          <a:extLst>
                            <a:ext uri="{FF2B5EF4-FFF2-40B4-BE49-F238E27FC236}">
                              <a16:creationId xmlns:a16="http://schemas.microsoft.com/office/drawing/2014/main" id="{BFE9B701-37CA-A770-D4E4-87B98C2BD4A0}"/>
                            </a:ext>
                          </a:extLst>
                        </p:cNvPr>
                        <p:cNvPicPr/>
                        <p:nvPr/>
                      </p:nvPicPr>
                      <p:blipFill>
                        <a:blip r:embed="rId36"/>
                        <a:stretch>
                          <a:fillRect/>
                        </a:stretch>
                      </p:blipFill>
                      <p:spPr>
                        <a:xfrm>
                          <a:off x="4484205" y="777875"/>
                          <a:ext cx="203200" cy="241300"/>
                        </a:xfrm>
                        <a:prstGeom prst="rect">
                          <a:avLst/>
                        </a:prstGeom>
                      </p:spPr>
                    </p:pic>
                  </p:oleObj>
                </mc:Fallback>
              </mc:AlternateContent>
            </a:graphicData>
          </a:graphic>
        </p:graphicFrame>
        <p:cxnSp>
          <p:nvCxnSpPr>
            <p:cNvPr id="43" name="Straight Arrow Connector 42">
              <a:extLst>
                <a:ext uri="{FF2B5EF4-FFF2-40B4-BE49-F238E27FC236}">
                  <a16:creationId xmlns:a16="http://schemas.microsoft.com/office/drawing/2014/main" id="{1058EF04-6250-6504-18C5-AED9DC205F99}"/>
                </a:ext>
              </a:extLst>
            </p:cNvPr>
            <p:cNvCxnSpPr/>
            <p:nvPr/>
          </p:nvCxnSpPr>
          <p:spPr>
            <a:xfrm>
              <a:off x="3122870" y="941692"/>
              <a:ext cx="40676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D2611CB-642A-9F01-A207-BCF14998850B}"/>
                </a:ext>
              </a:extLst>
            </p:cNvPr>
            <p:cNvCxnSpPr/>
            <p:nvPr/>
          </p:nvCxnSpPr>
          <p:spPr>
            <a:xfrm flipV="1">
              <a:off x="3122870" y="542925"/>
              <a:ext cx="9939" cy="39876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81FB0B73-7040-E0F3-8E56-9715CA3CF5E2}"/>
                </a:ext>
              </a:extLst>
            </p:cNvPr>
            <p:cNvSpPr txBox="1"/>
            <p:nvPr/>
          </p:nvSpPr>
          <p:spPr>
            <a:xfrm>
              <a:off x="3444381" y="880675"/>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46" name="TextBox 45">
              <a:extLst>
                <a:ext uri="{FF2B5EF4-FFF2-40B4-BE49-F238E27FC236}">
                  <a16:creationId xmlns:a16="http://schemas.microsoft.com/office/drawing/2014/main" id="{76A5B220-777B-D8E8-9A7B-A5EEE9B5A415}"/>
                </a:ext>
              </a:extLst>
            </p:cNvPr>
            <p:cNvSpPr txBox="1"/>
            <p:nvPr/>
          </p:nvSpPr>
          <p:spPr>
            <a:xfrm>
              <a:off x="3122870" y="349239"/>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47" name="TextBox 46">
              <a:extLst>
                <a:ext uri="{FF2B5EF4-FFF2-40B4-BE49-F238E27FC236}">
                  <a16:creationId xmlns:a16="http://schemas.microsoft.com/office/drawing/2014/main" id="{A6A1447E-13D2-6FBF-56B0-12A5BF4E40C1}"/>
                </a:ext>
              </a:extLst>
            </p:cNvPr>
            <p:cNvSpPr txBox="1"/>
            <p:nvPr/>
          </p:nvSpPr>
          <p:spPr>
            <a:xfrm>
              <a:off x="1819441" y="1092886"/>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48" name="TextBox 47">
              <a:extLst>
                <a:ext uri="{FF2B5EF4-FFF2-40B4-BE49-F238E27FC236}">
                  <a16:creationId xmlns:a16="http://schemas.microsoft.com/office/drawing/2014/main" id="{54DE77BB-3A7D-5A95-6811-5828EDBBE93A}"/>
                </a:ext>
              </a:extLst>
            </p:cNvPr>
            <p:cNvSpPr txBox="1"/>
            <p:nvPr/>
          </p:nvSpPr>
          <p:spPr>
            <a:xfrm>
              <a:off x="2468086" y="1399907"/>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49" name="TextBox 48">
              <a:extLst>
                <a:ext uri="{FF2B5EF4-FFF2-40B4-BE49-F238E27FC236}">
                  <a16:creationId xmlns:a16="http://schemas.microsoft.com/office/drawing/2014/main" id="{F55B71EA-BF2C-C23E-C3F6-561D7905D142}"/>
                </a:ext>
              </a:extLst>
            </p:cNvPr>
            <p:cNvSpPr txBox="1"/>
            <p:nvPr/>
          </p:nvSpPr>
          <p:spPr>
            <a:xfrm>
              <a:off x="3028957" y="1880615"/>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50" name="TextBox 49">
              <a:extLst>
                <a:ext uri="{FF2B5EF4-FFF2-40B4-BE49-F238E27FC236}">
                  <a16:creationId xmlns:a16="http://schemas.microsoft.com/office/drawing/2014/main" id="{AB85A3DE-1103-5331-E021-DA4158B33D0B}"/>
                </a:ext>
              </a:extLst>
            </p:cNvPr>
            <p:cNvSpPr txBox="1"/>
            <p:nvPr/>
          </p:nvSpPr>
          <p:spPr>
            <a:xfrm>
              <a:off x="3612182" y="1471199"/>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grpSp>
      <p:sp>
        <p:nvSpPr>
          <p:cNvPr id="51" name="TextBox 50">
            <a:extLst>
              <a:ext uri="{FF2B5EF4-FFF2-40B4-BE49-F238E27FC236}">
                <a16:creationId xmlns:a16="http://schemas.microsoft.com/office/drawing/2014/main" id="{724AAFE2-D926-6F81-1186-752CA09E9454}"/>
              </a:ext>
            </a:extLst>
          </p:cNvPr>
          <p:cNvSpPr txBox="1"/>
          <p:nvPr/>
        </p:nvSpPr>
        <p:spPr>
          <a:xfrm>
            <a:off x="697510" y="2583749"/>
            <a:ext cx="9050480" cy="1200329"/>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4. Starting at A (or E) we can then work through the entire cable a connection at a time to find an unknown tension in a cable segment and the angle of that cable segment. This is like the method of pins for a truss except we are now finding the internal forces (which must be tensions) and the angle of the cable at each connection.</a:t>
            </a:r>
          </a:p>
        </p:txBody>
      </p:sp>
      <p:sp>
        <p:nvSpPr>
          <p:cNvPr id="52" name="TextBox 51">
            <a:extLst>
              <a:ext uri="{FF2B5EF4-FFF2-40B4-BE49-F238E27FC236}">
                <a16:creationId xmlns:a16="http://schemas.microsoft.com/office/drawing/2014/main" id="{BAA1991E-47EF-AEEC-8480-00423A7A9EA8}"/>
              </a:ext>
            </a:extLst>
          </p:cNvPr>
          <p:cNvSpPr txBox="1"/>
          <p:nvPr/>
        </p:nvSpPr>
        <p:spPr>
          <a:xfrm>
            <a:off x="697510" y="4010090"/>
            <a:ext cx="10162309" cy="2031325"/>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If the maximum tension in the cable was specified instead of specifying a sag, then we would repeat steps 1 and 2 again for the entire system and find A</a:t>
            </a:r>
            <a:r>
              <a:rPr lang="en-US" baseline="-25000" dirty="0">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a:t>
            </a:r>
            <a:r>
              <a:rPr lang="en-US" baseline="-25000" dirty="0" err="1">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and A</a:t>
            </a:r>
            <a:r>
              <a:rPr lang="en-US" baseline="-25000" dirty="0">
                <a:latin typeface="Arial" panose="020B0604020202020204" pitchFamily="34" charset="0"/>
                <a:cs typeface="Arial" panose="020B0604020202020204" pitchFamily="34" charset="0"/>
              </a:rPr>
              <a:t>x</a:t>
            </a:r>
            <a:r>
              <a:rPr lang="en-US" dirty="0">
                <a:latin typeface="Arial" panose="020B0604020202020204" pitchFamily="34" charset="0"/>
                <a:cs typeface="Arial" panose="020B0604020202020204" pitchFamily="34" charset="0"/>
              </a:rPr>
              <a:t> = - E</a:t>
            </a:r>
            <a:r>
              <a:rPr lang="en-US" baseline="-25000" dirty="0">
                <a:latin typeface="Arial" panose="020B0604020202020204" pitchFamily="34" charset="0"/>
                <a:cs typeface="Arial" panose="020B0604020202020204" pitchFamily="34" charset="0"/>
              </a:rPr>
              <a:t>x</a:t>
            </a:r>
            <a:r>
              <a:rPr lang="en-US" dirty="0">
                <a:latin typeface="Arial" panose="020B0604020202020204" pitchFamily="34" charset="0"/>
                <a:cs typeface="Arial" panose="020B0604020202020204" pitchFamily="34" charset="0"/>
              </a:rPr>
              <a:t>. If we find, say, A</a:t>
            </a:r>
            <a:r>
              <a:rPr lang="en-US" baseline="-25000" dirty="0">
                <a:latin typeface="Arial" panose="020B0604020202020204" pitchFamily="34" charset="0"/>
                <a:cs typeface="Arial" panose="020B0604020202020204" pitchFamily="34" charset="0"/>
              </a:rPr>
              <a:t>y </a:t>
            </a:r>
            <a:r>
              <a:rPr lang="en-US" dirty="0">
                <a:latin typeface="Arial" panose="020B0604020202020204" pitchFamily="34" charset="0"/>
                <a:cs typeface="Arial" panose="020B0604020202020204" pitchFamily="34" charset="0"/>
              </a:rPr>
              <a:t> is bigger than </a:t>
            </a:r>
            <a:r>
              <a:rPr lang="en-US" dirty="0" err="1">
                <a:latin typeface="Arial" panose="020B0604020202020204" pitchFamily="34" charset="0"/>
                <a:cs typeface="Arial" panose="020B0604020202020204" pitchFamily="34" charset="0"/>
              </a:rPr>
              <a:t>E</a:t>
            </a:r>
            <a:r>
              <a:rPr lang="en-US" baseline="-25000" dirty="0" err="1">
                <a:latin typeface="Arial" panose="020B0604020202020204" pitchFamily="34" charset="0"/>
                <a:cs typeface="Arial" panose="020B0604020202020204" pitchFamily="34" charset="0"/>
              </a:rPr>
              <a:t>y</a:t>
            </a:r>
            <a:r>
              <a:rPr lang="en-US" dirty="0">
                <a:latin typeface="Arial" panose="020B0604020202020204" pitchFamily="34" charset="0"/>
                <a:cs typeface="Arial" panose="020B0604020202020204" pitchFamily="34" charset="0"/>
              </a:rPr>
              <a:t>, then the maximum total reaction force must be at A. From a free body diagram of the pin at A we must also have the maximum known tension  </a:t>
            </a:r>
            <a:r>
              <a:rPr lang="en-US" dirty="0" err="1">
                <a:latin typeface="Arial" panose="020B0604020202020204" pitchFamily="34" charset="0"/>
                <a:cs typeface="Arial" panose="020B0604020202020204" pitchFamily="34" charset="0"/>
              </a:rPr>
              <a:t>T</a:t>
            </a:r>
            <a:r>
              <a:rPr lang="en-US" baseline="-25000" dirty="0" err="1">
                <a:latin typeface="Arial" panose="020B0604020202020204" pitchFamily="34" charset="0"/>
                <a:cs typeface="Arial" panose="020B0604020202020204" pitchFamily="34" charset="0"/>
              </a:rPr>
              <a:t>max</a:t>
            </a:r>
            <a:r>
              <a:rPr lang="en-US" dirty="0">
                <a:latin typeface="Arial" panose="020B0604020202020204" pitchFamily="34" charset="0"/>
                <a:cs typeface="Arial" panose="020B0604020202020204" pitchFamily="34" charset="0"/>
              </a:rPr>
              <a:t> at A and we can use this free body and the known value of </a:t>
            </a:r>
            <a:r>
              <a:rPr lang="en-US" dirty="0" err="1">
                <a:latin typeface="Arial" panose="020B0604020202020204" pitchFamily="34" charset="0"/>
                <a:cs typeface="Arial" panose="020B0604020202020204" pitchFamily="34" charset="0"/>
              </a:rPr>
              <a:t>T</a:t>
            </a:r>
            <a:r>
              <a:rPr lang="en-US" baseline="-25000" dirty="0" err="1">
                <a:latin typeface="Arial" panose="020B0604020202020204" pitchFamily="34" charset="0"/>
                <a:cs typeface="Arial" panose="020B0604020202020204" pitchFamily="34" charset="0"/>
              </a:rPr>
              <a:t>max</a:t>
            </a:r>
            <a:r>
              <a:rPr lang="en-US" baseline="-25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to determine A</a:t>
            </a:r>
            <a:r>
              <a:rPr lang="en-US" baseline="-25000" dirty="0">
                <a:latin typeface="Arial" panose="020B0604020202020204" pitchFamily="34" charset="0"/>
                <a:cs typeface="Arial" panose="020B0604020202020204" pitchFamily="34" charset="0"/>
              </a:rPr>
              <a:t>x  </a:t>
            </a:r>
            <a:r>
              <a:rPr lang="en-US" dirty="0">
                <a:latin typeface="Arial" panose="020B0604020202020204" pitchFamily="34" charset="0"/>
                <a:cs typeface="Arial" panose="020B0604020202020204" pitchFamily="34" charset="0"/>
              </a:rPr>
              <a:t>and</a:t>
            </a:r>
            <a:r>
              <a:rPr lang="en-US" i="1" dirty="0">
                <a:latin typeface="Arial" panose="020B0604020202020204" pitchFamily="34" charset="0"/>
                <a:cs typeface="Arial" panose="020B0604020202020204" pitchFamily="34" charset="0"/>
              </a:rPr>
              <a:t> </a:t>
            </a:r>
            <a:r>
              <a:rPr lang="en-US" i="1" dirty="0">
                <a:latin typeface="Symbol" panose="05050102010706020507" pitchFamily="18" charset="2"/>
                <a:cs typeface="Times New Roman" panose="02020603050405020304" pitchFamily="18" charset="0"/>
              </a:rPr>
              <a:t>q</a:t>
            </a:r>
            <a:r>
              <a:rPr lang="en-US" baseline="-25000" dirty="0">
                <a:latin typeface="Symbol" panose="05050102010706020507" pitchFamily="18" charset="2"/>
                <a:cs typeface="Times New Roman" panose="02020603050405020304" pitchFamily="18" charset="0"/>
              </a:rPr>
              <a:t>1</a:t>
            </a:r>
            <a:r>
              <a:rPr lang="en-US" i="1" dirty="0">
                <a:latin typeface="Symbol" panose="05050102010706020507" pitchFamily="18" charset="2"/>
                <a:cs typeface="Times New Roman" panose="02020603050405020304" pitchFamily="18" charset="0"/>
              </a:rPr>
              <a:t> </a:t>
            </a:r>
            <a:r>
              <a:rPr lang="en-US" dirty="0">
                <a:latin typeface="Arial" panose="020B0604020202020204" pitchFamily="34" charset="0"/>
                <a:cs typeface="Arial" panose="020B0604020202020204" pitchFamily="34" charset="0"/>
              </a:rPr>
              <a:t>(and hence E</a:t>
            </a:r>
            <a:r>
              <a:rPr lang="en-US" baseline="-25000" dirty="0">
                <a:latin typeface="Arial" panose="020B0604020202020204" pitchFamily="34" charset="0"/>
                <a:cs typeface="Arial" panose="020B0604020202020204" pitchFamily="34" charset="0"/>
              </a:rPr>
              <a:t>x </a:t>
            </a:r>
            <a:r>
              <a:rPr lang="en-US" dirty="0">
                <a:latin typeface="Arial" panose="020B0604020202020204" pitchFamily="34" charset="0"/>
                <a:cs typeface="Arial" panose="020B0604020202020204" pitchFamily="34" charset="0"/>
              </a:rPr>
              <a:t>also). Once the reactions are known we can again work through the system a connection at a time to find the remaining unknown tensions and angles.</a:t>
            </a:r>
          </a:p>
        </p:txBody>
      </p:sp>
      <p:grpSp>
        <p:nvGrpSpPr>
          <p:cNvPr id="103" name="Group 102">
            <a:extLst>
              <a:ext uri="{FF2B5EF4-FFF2-40B4-BE49-F238E27FC236}">
                <a16:creationId xmlns:a16="http://schemas.microsoft.com/office/drawing/2014/main" id="{7268C111-5B06-01F5-B561-147594541391}"/>
              </a:ext>
            </a:extLst>
          </p:cNvPr>
          <p:cNvGrpSpPr/>
          <p:nvPr/>
        </p:nvGrpSpPr>
        <p:grpSpPr>
          <a:xfrm>
            <a:off x="5587900" y="5634391"/>
            <a:ext cx="838986" cy="1094720"/>
            <a:chOff x="4715064" y="5551263"/>
            <a:chExt cx="838986" cy="1094720"/>
          </a:xfrm>
        </p:grpSpPr>
        <p:graphicFrame>
          <p:nvGraphicFramePr>
            <p:cNvPr id="65" name="Object 64">
              <a:extLst>
                <a:ext uri="{FF2B5EF4-FFF2-40B4-BE49-F238E27FC236}">
                  <a16:creationId xmlns:a16="http://schemas.microsoft.com/office/drawing/2014/main" id="{0BD26590-5409-A8D5-3AF7-24B7BF9AF17F}"/>
                </a:ext>
              </a:extLst>
            </p:cNvPr>
            <p:cNvGraphicFramePr>
              <a:graphicFrameLocks noChangeAspect="1"/>
            </p:cNvGraphicFramePr>
            <p:nvPr>
              <p:extLst>
                <p:ext uri="{D42A27DB-BD31-4B8C-83A1-F6EECF244321}">
                  <p14:modId xmlns:p14="http://schemas.microsoft.com/office/powerpoint/2010/main" val="1872723231"/>
                </p:ext>
              </p:extLst>
            </p:nvPr>
          </p:nvGraphicFramePr>
          <p:xfrm>
            <a:off x="5271797" y="6261588"/>
            <a:ext cx="188637" cy="323815"/>
          </p:xfrm>
          <a:graphic>
            <a:graphicData uri="http://schemas.openxmlformats.org/presentationml/2006/ole">
              <mc:AlternateContent xmlns:mc="http://schemas.openxmlformats.org/markup-compatibility/2006">
                <mc:Choice xmlns:v="urn:schemas-microsoft-com:vml" Requires="v">
                  <p:oleObj name="Equation" r:id="rId9" imgW="152280" imgH="228600" progId="Equation.DSMT4">
                    <p:embed/>
                  </p:oleObj>
                </mc:Choice>
                <mc:Fallback>
                  <p:oleObj name="Equation" r:id="rId9" imgW="152280" imgH="228600" progId="Equation.DSMT4">
                    <p:embed/>
                    <p:pic>
                      <p:nvPicPr>
                        <p:cNvPr id="14" name="Object 13">
                          <a:extLst>
                            <a:ext uri="{FF2B5EF4-FFF2-40B4-BE49-F238E27FC236}">
                              <a16:creationId xmlns:a16="http://schemas.microsoft.com/office/drawing/2014/main" id="{8A80553E-2FF0-65F4-F73A-C3A98D8516E6}"/>
                            </a:ext>
                          </a:extLst>
                        </p:cNvPr>
                        <p:cNvPicPr/>
                        <p:nvPr/>
                      </p:nvPicPr>
                      <p:blipFill>
                        <a:blip r:embed="rId10"/>
                        <a:stretch>
                          <a:fillRect/>
                        </a:stretch>
                      </p:blipFill>
                      <p:spPr>
                        <a:xfrm>
                          <a:off x="5271797" y="6261588"/>
                          <a:ext cx="188637" cy="323815"/>
                        </a:xfrm>
                        <a:prstGeom prst="rect">
                          <a:avLst/>
                        </a:prstGeom>
                      </p:spPr>
                    </p:pic>
                  </p:oleObj>
                </mc:Fallback>
              </mc:AlternateContent>
            </a:graphicData>
          </a:graphic>
        </p:graphicFrame>
        <p:cxnSp>
          <p:nvCxnSpPr>
            <p:cNvPr id="69" name="Straight Arrow Connector 68">
              <a:extLst>
                <a:ext uri="{FF2B5EF4-FFF2-40B4-BE49-F238E27FC236}">
                  <a16:creationId xmlns:a16="http://schemas.microsoft.com/office/drawing/2014/main" id="{C6A490B5-7886-BD99-7CD1-728E7A593D10}"/>
                </a:ext>
              </a:extLst>
            </p:cNvPr>
            <p:cNvCxnSpPr/>
            <p:nvPr/>
          </p:nvCxnSpPr>
          <p:spPr>
            <a:xfrm>
              <a:off x="5030723" y="6222230"/>
              <a:ext cx="38062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135DBC68-69EB-C02F-3DF2-75A3F4DF4ECD}"/>
                </a:ext>
              </a:extLst>
            </p:cNvPr>
            <p:cNvCxnSpPr>
              <a:cxnSpLocks/>
            </p:cNvCxnSpPr>
            <p:nvPr/>
          </p:nvCxnSpPr>
          <p:spPr>
            <a:xfrm flipV="1">
              <a:off x="5045721" y="5811875"/>
              <a:ext cx="0" cy="41035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1" name="Straight Arrow Connector 70">
              <a:extLst>
                <a:ext uri="{FF2B5EF4-FFF2-40B4-BE49-F238E27FC236}">
                  <a16:creationId xmlns:a16="http://schemas.microsoft.com/office/drawing/2014/main" id="{2203C2BC-CE93-CFE0-F759-1DB59741B85E}"/>
                </a:ext>
              </a:extLst>
            </p:cNvPr>
            <p:cNvCxnSpPr/>
            <p:nvPr/>
          </p:nvCxnSpPr>
          <p:spPr>
            <a:xfrm>
              <a:off x="5045721" y="6235722"/>
              <a:ext cx="200426" cy="29683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82" name="Object 81">
              <a:extLst>
                <a:ext uri="{FF2B5EF4-FFF2-40B4-BE49-F238E27FC236}">
                  <a16:creationId xmlns:a16="http://schemas.microsoft.com/office/drawing/2014/main" id="{FBB96C42-8D35-29F4-9ABC-5B1BDE4865C5}"/>
                </a:ext>
              </a:extLst>
            </p:cNvPr>
            <p:cNvGraphicFramePr>
              <a:graphicFrameLocks noChangeAspect="1"/>
            </p:cNvGraphicFramePr>
            <p:nvPr>
              <p:extLst>
                <p:ext uri="{D42A27DB-BD31-4B8C-83A1-F6EECF244321}">
                  <p14:modId xmlns:p14="http://schemas.microsoft.com/office/powerpoint/2010/main" val="2195179502"/>
                </p:ext>
              </p:extLst>
            </p:nvPr>
          </p:nvGraphicFramePr>
          <p:xfrm>
            <a:off x="4864940" y="6322168"/>
            <a:ext cx="330114" cy="323815"/>
          </p:xfrm>
          <a:graphic>
            <a:graphicData uri="http://schemas.openxmlformats.org/presentationml/2006/ole">
              <mc:AlternateContent xmlns:mc="http://schemas.openxmlformats.org/markup-compatibility/2006">
                <mc:Choice xmlns:v="urn:schemas-microsoft-com:vml" Requires="v">
                  <p:oleObj name="Equation" r:id="rId37" imgW="266400" imgH="228600" progId="Equation.DSMT4">
                    <p:embed/>
                  </p:oleObj>
                </mc:Choice>
                <mc:Fallback>
                  <p:oleObj name="Equation" r:id="rId37" imgW="266400" imgH="228600" progId="Equation.DSMT4">
                    <p:embed/>
                    <p:pic>
                      <p:nvPicPr>
                        <p:cNvPr id="31" name="Object 30">
                          <a:extLst>
                            <a:ext uri="{FF2B5EF4-FFF2-40B4-BE49-F238E27FC236}">
                              <a16:creationId xmlns:a16="http://schemas.microsoft.com/office/drawing/2014/main" id="{36EA5B82-8725-46B8-A2C0-294BA0F358EB}"/>
                            </a:ext>
                          </a:extLst>
                        </p:cNvPr>
                        <p:cNvPicPr/>
                        <p:nvPr/>
                      </p:nvPicPr>
                      <p:blipFill>
                        <a:blip r:embed="rId38"/>
                        <a:stretch>
                          <a:fillRect/>
                        </a:stretch>
                      </p:blipFill>
                      <p:spPr>
                        <a:xfrm>
                          <a:off x="4864940" y="6322168"/>
                          <a:ext cx="330114" cy="323815"/>
                        </a:xfrm>
                        <a:prstGeom prst="rect">
                          <a:avLst/>
                        </a:prstGeom>
                      </p:spPr>
                    </p:pic>
                  </p:oleObj>
                </mc:Fallback>
              </mc:AlternateContent>
            </a:graphicData>
          </a:graphic>
        </p:graphicFrame>
        <p:graphicFrame>
          <p:nvGraphicFramePr>
            <p:cNvPr id="90" name="Object 89">
              <a:extLst>
                <a:ext uri="{FF2B5EF4-FFF2-40B4-BE49-F238E27FC236}">
                  <a16:creationId xmlns:a16="http://schemas.microsoft.com/office/drawing/2014/main" id="{6DB9CC3A-FA91-D8D9-8C5B-EAA4AEC3AEA4}"/>
                </a:ext>
              </a:extLst>
            </p:cNvPr>
            <p:cNvGraphicFramePr>
              <a:graphicFrameLocks noChangeAspect="1"/>
            </p:cNvGraphicFramePr>
            <p:nvPr>
              <p:extLst>
                <p:ext uri="{D42A27DB-BD31-4B8C-83A1-F6EECF244321}">
                  <p14:modId xmlns:p14="http://schemas.microsoft.com/office/powerpoint/2010/main" val="2845331406"/>
                </p:ext>
              </p:extLst>
            </p:nvPr>
          </p:nvGraphicFramePr>
          <p:xfrm>
            <a:off x="5318254" y="5880788"/>
            <a:ext cx="235796" cy="323815"/>
          </p:xfrm>
          <a:graphic>
            <a:graphicData uri="http://schemas.openxmlformats.org/presentationml/2006/ole">
              <mc:AlternateContent xmlns:mc="http://schemas.openxmlformats.org/markup-compatibility/2006">
                <mc:Choice xmlns:v="urn:schemas-microsoft-com:vml" Requires="v">
                  <p:oleObj name="Equation" r:id="rId29" imgW="190440" imgH="228600" progId="Equation.DSMT4">
                    <p:embed/>
                  </p:oleObj>
                </mc:Choice>
                <mc:Fallback>
                  <p:oleObj name="Equation" r:id="rId29" imgW="190440" imgH="228600" progId="Equation.DSMT4">
                    <p:embed/>
                    <p:pic>
                      <p:nvPicPr>
                        <p:cNvPr id="39" name="Object 38">
                          <a:extLst>
                            <a:ext uri="{FF2B5EF4-FFF2-40B4-BE49-F238E27FC236}">
                              <a16:creationId xmlns:a16="http://schemas.microsoft.com/office/drawing/2014/main" id="{B893D312-A963-B326-E511-B6CC56B8D5AB}"/>
                            </a:ext>
                          </a:extLst>
                        </p:cNvPr>
                        <p:cNvPicPr/>
                        <p:nvPr/>
                      </p:nvPicPr>
                      <p:blipFill>
                        <a:blip r:embed="rId30"/>
                        <a:stretch>
                          <a:fillRect/>
                        </a:stretch>
                      </p:blipFill>
                      <p:spPr>
                        <a:xfrm>
                          <a:off x="5318254" y="5880788"/>
                          <a:ext cx="235796" cy="323815"/>
                        </a:xfrm>
                        <a:prstGeom prst="rect">
                          <a:avLst/>
                        </a:prstGeom>
                      </p:spPr>
                    </p:pic>
                  </p:oleObj>
                </mc:Fallback>
              </mc:AlternateContent>
            </a:graphicData>
          </a:graphic>
        </p:graphicFrame>
        <p:graphicFrame>
          <p:nvGraphicFramePr>
            <p:cNvPr id="91" name="Object 90">
              <a:extLst>
                <a:ext uri="{FF2B5EF4-FFF2-40B4-BE49-F238E27FC236}">
                  <a16:creationId xmlns:a16="http://schemas.microsoft.com/office/drawing/2014/main" id="{C240DD67-B83D-34C1-4E80-5E97CAAC9FAF}"/>
                </a:ext>
              </a:extLst>
            </p:cNvPr>
            <p:cNvGraphicFramePr>
              <a:graphicFrameLocks noChangeAspect="1"/>
            </p:cNvGraphicFramePr>
            <p:nvPr>
              <p:extLst>
                <p:ext uri="{D42A27DB-BD31-4B8C-83A1-F6EECF244321}">
                  <p14:modId xmlns:p14="http://schemas.microsoft.com/office/powerpoint/2010/main" val="2065517858"/>
                </p:ext>
              </p:extLst>
            </p:nvPr>
          </p:nvGraphicFramePr>
          <p:xfrm>
            <a:off x="5010352" y="5551263"/>
            <a:ext cx="235796" cy="341805"/>
          </p:xfrm>
          <a:graphic>
            <a:graphicData uri="http://schemas.openxmlformats.org/presentationml/2006/ole">
              <mc:AlternateContent xmlns:mc="http://schemas.openxmlformats.org/markup-compatibility/2006">
                <mc:Choice xmlns:v="urn:schemas-microsoft-com:vml" Requires="v">
                  <p:oleObj name="Equation" r:id="rId31" imgW="190440" imgH="241200" progId="Equation.DSMT4">
                    <p:embed/>
                  </p:oleObj>
                </mc:Choice>
                <mc:Fallback>
                  <p:oleObj name="Equation" r:id="rId31" imgW="190440" imgH="241200" progId="Equation.DSMT4">
                    <p:embed/>
                    <p:pic>
                      <p:nvPicPr>
                        <p:cNvPr id="40" name="Object 39">
                          <a:extLst>
                            <a:ext uri="{FF2B5EF4-FFF2-40B4-BE49-F238E27FC236}">
                              <a16:creationId xmlns:a16="http://schemas.microsoft.com/office/drawing/2014/main" id="{083E894D-4CBE-137A-1E31-486A2A42E718}"/>
                            </a:ext>
                          </a:extLst>
                        </p:cNvPr>
                        <p:cNvPicPr/>
                        <p:nvPr/>
                      </p:nvPicPr>
                      <p:blipFill>
                        <a:blip r:embed="rId32"/>
                        <a:stretch>
                          <a:fillRect/>
                        </a:stretch>
                      </p:blipFill>
                      <p:spPr>
                        <a:xfrm>
                          <a:off x="5010352" y="5551263"/>
                          <a:ext cx="235796" cy="341805"/>
                        </a:xfrm>
                        <a:prstGeom prst="rect">
                          <a:avLst/>
                        </a:prstGeom>
                      </p:spPr>
                    </p:pic>
                  </p:oleObj>
                </mc:Fallback>
              </mc:AlternateContent>
            </a:graphicData>
          </a:graphic>
        </p:graphicFrame>
        <p:sp>
          <p:nvSpPr>
            <p:cNvPr id="98" name="TextBox 97">
              <a:extLst>
                <a:ext uri="{FF2B5EF4-FFF2-40B4-BE49-F238E27FC236}">
                  <a16:creationId xmlns:a16="http://schemas.microsoft.com/office/drawing/2014/main" id="{D80E23BB-F290-6DC8-AA8E-9216249DE17B}"/>
                </a:ext>
              </a:extLst>
            </p:cNvPr>
            <p:cNvSpPr txBox="1"/>
            <p:nvPr/>
          </p:nvSpPr>
          <p:spPr>
            <a:xfrm>
              <a:off x="4715064" y="6026043"/>
              <a:ext cx="365482" cy="392373"/>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grpSp>
    </p:spTree>
    <p:extLst>
      <p:ext uri="{BB962C8B-B14F-4D97-AF65-F5344CB8AC3E}">
        <p14:creationId xmlns:p14="http://schemas.microsoft.com/office/powerpoint/2010/main" val="3693870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491EF8A-A4E3-6898-78F5-4AAA660B4EC1}"/>
              </a:ext>
            </a:extLst>
          </p:cNvPr>
          <p:cNvGrpSpPr/>
          <p:nvPr/>
        </p:nvGrpSpPr>
        <p:grpSpPr>
          <a:xfrm>
            <a:off x="6769185" y="574071"/>
            <a:ext cx="2833410" cy="2423596"/>
            <a:chOff x="1365913" y="407816"/>
            <a:chExt cx="2833410" cy="2423596"/>
          </a:xfrm>
        </p:grpSpPr>
        <p:grpSp>
          <p:nvGrpSpPr>
            <p:cNvPr id="3" name="Group 2">
              <a:extLst>
                <a:ext uri="{FF2B5EF4-FFF2-40B4-BE49-F238E27FC236}">
                  <a16:creationId xmlns:a16="http://schemas.microsoft.com/office/drawing/2014/main" id="{10AFF1D9-B26B-0484-D9B2-3450FFDCB883}"/>
                </a:ext>
              </a:extLst>
            </p:cNvPr>
            <p:cNvGrpSpPr/>
            <p:nvPr/>
          </p:nvGrpSpPr>
          <p:grpSpPr>
            <a:xfrm rot="5400000">
              <a:off x="1736241" y="1689712"/>
              <a:ext cx="774623" cy="240036"/>
              <a:chOff x="3214845" y="4023522"/>
              <a:chExt cx="774623" cy="240036"/>
            </a:xfrm>
          </p:grpSpPr>
          <p:sp>
            <p:nvSpPr>
              <p:cNvPr id="42" name="Isosceles Triangle 41">
                <a:extLst>
                  <a:ext uri="{FF2B5EF4-FFF2-40B4-BE49-F238E27FC236}">
                    <a16:creationId xmlns:a16="http://schemas.microsoft.com/office/drawing/2014/main" id="{2ACF9E72-B9E0-75E5-4225-507E58CE6DF7}"/>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0234CC8A-FED6-0FA0-3417-484F7115D5B5}"/>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44" name="Oval 43">
                <a:extLst>
                  <a:ext uri="{FF2B5EF4-FFF2-40B4-BE49-F238E27FC236}">
                    <a16:creationId xmlns:a16="http://schemas.microsoft.com/office/drawing/2014/main" id="{5076888E-25FC-3F51-CCAB-4ACD7BE16098}"/>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741D8C58-A2C3-44D3-3DFC-6F5C3C7B95C0}"/>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C8AD1E2C-4FB1-2DB0-B0AB-0067626E68E6}"/>
                </a:ext>
              </a:extLst>
            </p:cNvPr>
            <p:cNvGrpSpPr/>
            <p:nvPr/>
          </p:nvGrpSpPr>
          <p:grpSpPr>
            <a:xfrm rot="16200000">
              <a:off x="3691993" y="1143007"/>
              <a:ext cx="774623" cy="240036"/>
              <a:chOff x="3214845" y="4023522"/>
              <a:chExt cx="774623" cy="240036"/>
            </a:xfrm>
          </p:grpSpPr>
          <p:sp>
            <p:nvSpPr>
              <p:cNvPr id="38" name="Isosceles Triangle 37">
                <a:extLst>
                  <a:ext uri="{FF2B5EF4-FFF2-40B4-BE49-F238E27FC236}">
                    <a16:creationId xmlns:a16="http://schemas.microsoft.com/office/drawing/2014/main" id="{F05DCDC8-21DE-BB0C-5BBA-7C4CB943436E}"/>
                  </a:ext>
                </a:extLst>
              </p:cNvPr>
              <p:cNvSpPr/>
              <p:nvPr/>
            </p:nvSpPr>
            <p:spPr>
              <a:xfrm>
                <a:off x="3534686" y="4070549"/>
                <a:ext cx="161022" cy="127972"/>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7F3DEF54-37BC-C82B-A86E-A84933D05944}"/>
                  </a:ext>
                </a:extLst>
              </p:cNvPr>
              <p:cNvCxnSpPr>
                <a:cxnSpLocks/>
              </p:cNvCxnSpPr>
              <p:nvPr/>
            </p:nvCxnSpPr>
            <p:spPr>
              <a:xfrm>
                <a:off x="3214845" y="4205709"/>
                <a:ext cx="774623" cy="0"/>
              </a:xfrm>
              <a:prstGeom prst="line">
                <a:avLst/>
              </a:prstGeom>
            </p:spPr>
            <p:style>
              <a:lnRef idx="1">
                <a:schemeClr val="dk1"/>
              </a:lnRef>
              <a:fillRef idx="0">
                <a:schemeClr val="dk1"/>
              </a:fillRef>
              <a:effectRef idx="0">
                <a:schemeClr val="dk1"/>
              </a:effectRef>
              <a:fontRef idx="minor">
                <a:schemeClr val="tx1"/>
              </a:fontRef>
            </p:style>
          </p:cxnSp>
          <p:sp>
            <p:nvSpPr>
              <p:cNvPr id="40" name="Oval 39">
                <a:extLst>
                  <a:ext uri="{FF2B5EF4-FFF2-40B4-BE49-F238E27FC236}">
                    <a16:creationId xmlns:a16="http://schemas.microsoft.com/office/drawing/2014/main" id="{8CA4ED7F-C75D-E826-C72B-34C4EE19DE32}"/>
                  </a:ext>
                </a:extLst>
              </p:cNvPr>
              <p:cNvSpPr/>
              <p:nvPr/>
            </p:nvSpPr>
            <p:spPr>
              <a:xfrm>
                <a:off x="3582065" y="4023522"/>
                <a:ext cx="66102" cy="6610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375F24D4-C3CD-6A2B-50D0-3D4AB710A79D}"/>
                  </a:ext>
                </a:extLst>
              </p:cNvPr>
              <p:cNvSpPr/>
              <p:nvPr/>
            </p:nvSpPr>
            <p:spPr>
              <a:xfrm>
                <a:off x="3298726" y="4214920"/>
                <a:ext cx="632942" cy="48638"/>
              </a:xfrm>
              <a:custGeom>
                <a:avLst/>
                <a:gdLst>
                  <a:gd name="connsiteX0" fmla="*/ 0 w 632942"/>
                  <a:gd name="connsiteY0" fmla="*/ 0 h 48638"/>
                  <a:gd name="connsiteX1" fmla="*/ 63230 w 632942"/>
                  <a:gd name="connsiteY1" fmla="*/ 34046 h 48638"/>
                  <a:gd name="connsiteX2" fmla="*/ 87549 w 632942"/>
                  <a:gd name="connsiteY2" fmla="*/ 43774 h 48638"/>
                  <a:gd name="connsiteX3" fmla="*/ 170235 w 632942"/>
                  <a:gd name="connsiteY3" fmla="*/ 48638 h 48638"/>
                  <a:gd name="connsiteX4" fmla="*/ 384243 w 632942"/>
                  <a:gd name="connsiteY4" fmla="*/ 43774 h 48638"/>
                  <a:gd name="connsiteX5" fmla="*/ 491247 w 632942"/>
                  <a:gd name="connsiteY5" fmla="*/ 38910 h 48638"/>
                  <a:gd name="connsiteX6" fmla="*/ 520430 w 632942"/>
                  <a:gd name="connsiteY6" fmla="*/ 29183 h 48638"/>
                  <a:gd name="connsiteX7" fmla="*/ 598252 w 632942"/>
                  <a:gd name="connsiteY7" fmla="*/ 19455 h 48638"/>
                  <a:gd name="connsiteX8" fmla="*/ 612843 w 632942"/>
                  <a:gd name="connsiteY8" fmla="*/ 9727 h 48638"/>
                  <a:gd name="connsiteX9" fmla="*/ 632298 w 632942"/>
                  <a:gd name="connsiteY9" fmla="*/ 4863 h 48638"/>
                  <a:gd name="connsiteX10" fmla="*/ 632298 w 632942"/>
                  <a:gd name="connsiteY10" fmla="*/ 0 h 48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2942" h="48638">
                    <a:moveTo>
                      <a:pt x="0" y="0"/>
                    </a:moveTo>
                    <a:cubicBezTo>
                      <a:pt x="28175" y="16904"/>
                      <a:pt x="29024" y="18258"/>
                      <a:pt x="63230" y="34046"/>
                    </a:cubicBezTo>
                    <a:cubicBezTo>
                      <a:pt x="71157" y="37705"/>
                      <a:pt x="78898" y="42594"/>
                      <a:pt x="87549" y="43774"/>
                    </a:cubicBezTo>
                    <a:cubicBezTo>
                      <a:pt x="114905" y="47505"/>
                      <a:pt x="142673" y="47017"/>
                      <a:pt x="170235" y="48638"/>
                    </a:cubicBezTo>
                    <a:lnTo>
                      <a:pt x="384243" y="43774"/>
                    </a:lnTo>
                    <a:cubicBezTo>
                      <a:pt x="419931" y="42692"/>
                      <a:pt x="455745" y="42714"/>
                      <a:pt x="491247" y="38910"/>
                    </a:cubicBezTo>
                    <a:cubicBezTo>
                      <a:pt x="501442" y="37818"/>
                      <a:pt x="510255" y="30455"/>
                      <a:pt x="520430" y="29183"/>
                    </a:cubicBezTo>
                    <a:lnTo>
                      <a:pt x="598252" y="19455"/>
                    </a:lnTo>
                    <a:cubicBezTo>
                      <a:pt x="603116" y="16212"/>
                      <a:pt x="607470" y="12030"/>
                      <a:pt x="612843" y="9727"/>
                    </a:cubicBezTo>
                    <a:cubicBezTo>
                      <a:pt x="618987" y="7094"/>
                      <a:pt x="626319" y="7852"/>
                      <a:pt x="632298" y="4863"/>
                    </a:cubicBezTo>
                    <a:cubicBezTo>
                      <a:pt x="633748" y="4138"/>
                      <a:pt x="632298" y="1621"/>
                      <a:pt x="632298"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 name="Straight Connector 4">
              <a:extLst>
                <a:ext uri="{FF2B5EF4-FFF2-40B4-BE49-F238E27FC236}">
                  <a16:creationId xmlns:a16="http://schemas.microsoft.com/office/drawing/2014/main" id="{5F26ECA9-7EA3-F7F4-3405-A20681799CBA}"/>
                </a:ext>
              </a:extLst>
            </p:cNvPr>
            <p:cNvCxnSpPr>
              <a:cxnSpLocks/>
              <a:stCxn id="40" idx="1"/>
            </p:cNvCxnSpPr>
            <p:nvPr/>
          </p:nvCxnSpPr>
          <p:spPr>
            <a:xfrm flipH="1">
              <a:off x="3356043" y="1273437"/>
              <a:ext cx="612924" cy="516452"/>
            </a:xfrm>
            <a:prstGeom prst="line">
              <a:avLst/>
            </a:prstGeom>
            <a:ln w="19050"/>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B7754AB4-F576-89F5-3502-BB3B9F3CB58C}"/>
                </a:ext>
              </a:extLst>
            </p:cNvPr>
            <p:cNvCxnSpPr>
              <a:cxnSpLocks/>
              <a:stCxn id="44" idx="7"/>
            </p:cNvCxnSpPr>
            <p:nvPr/>
          </p:nvCxnSpPr>
          <p:spPr>
            <a:xfrm>
              <a:off x="2233891" y="1846061"/>
              <a:ext cx="509309" cy="226579"/>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9767BF0B-AB70-D420-FD8D-28AB7204DB32}"/>
                </a:ext>
              </a:extLst>
            </p:cNvPr>
            <p:cNvCxnSpPr>
              <a:cxnSpLocks/>
            </p:cNvCxnSpPr>
            <p:nvPr/>
          </p:nvCxnSpPr>
          <p:spPr>
            <a:xfrm flipV="1">
              <a:off x="2775887" y="1798521"/>
              <a:ext cx="568211" cy="293179"/>
            </a:xfrm>
            <a:prstGeom prst="line">
              <a:avLst/>
            </a:prstGeom>
            <a:ln w="19050"/>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3B66CB29-DC50-257A-862A-9AF9636C281C}"/>
                </a:ext>
              </a:extLst>
            </p:cNvPr>
            <p:cNvCxnSpPr/>
            <p:nvPr/>
          </p:nvCxnSpPr>
          <p:spPr>
            <a:xfrm>
              <a:off x="3359693" y="1846061"/>
              <a:ext cx="0" cy="45720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46461503-B71D-F168-F1B7-16CA1DA87841}"/>
                </a:ext>
              </a:extLst>
            </p:cNvPr>
            <p:cNvCxnSpPr>
              <a:cxnSpLocks/>
            </p:cNvCxnSpPr>
            <p:nvPr/>
          </p:nvCxnSpPr>
          <p:spPr>
            <a:xfrm>
              <a:off x="2196544" y="1916979"/>
              <a:ext cx="0" cy="39877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EB9DB74D-B2D5-63AA-7479-E64DDCC176D9}"/>
                </a:ext>
              </a:extLst>
            </p:cNvPr>
            <p:cNvCxnSpPr/>
            <p:nvPr/>
          </p:nvCxnSpPr>
          <p:spPr>
            <a:xfrm flipH="1">
              <a:off x="1818709" y="1789639"/>
              <a:ext cx="184826"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31FF71C3-C4E0-7D51-26C0-AD5401458D1D}"/>
                </a:ext>
              </a:extLst>
            </p:cNvPr>
            <p:cNvCxnSpPr>
              <a:cxnSpLocks/>
            </p:cNvCxnSpPr>
            <p:nvPr/>
          </p:nvCxnSpPr>
          <p:spPr>
            <a:xfrm>
              <a:off x="1818709" y="1217014"/>
              <a:ext cx="2030098"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7D79AE16-5F17-922A-4706-AAAF762BFDB4}"/>
                </a:ext>
              </a:extLst>
            </p:cNvPr>
            <p:cNvCxnSpPr/>
            <p:nvPr/>
          </p:nvCxnSpPr>
          <p:spPr>
            <a:xfrm>
              <a:off x="3976750" y="1429904"/>
              <a:ext cx="0" cy="893331"/>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3B64A196-74CD-3642-C0B6-E867FA43F7C2}"/>
                </a:ext>
              </a:extLst>
            </p:cNvPr>
            <p:cNvCxnSpPr>
              <a:cxnSpLocks/>
            </p:cNvCxnSpPr>
            <p:nvPr/>
          </p:nvCxnSpPr>
          <p:spPr>
            <a:xfrm>
              <a:off x="2196544" y="2227495"/>
              <a:ext cx="56536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FB006F7-5D89-667A-6810-B2326C4BFA19}"/>
                </a:ext>
              </a:extLst>
            </p:cNvPr>
            <p:cNvCxnSpPr>
              <a:cxnSpLocks/>
            </p:cNvCxnSpPr>
            <p:nvPr/>
          </p:nvCxnSpPr>
          <p:spPr>
            <a:xfrm>
              <a:off x="2794326" y="2227495"/>
              <a:ext cx="56536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BFCDDBA0-80CB-B6A8-7A7B-5FFD899BA78A}"/>
                </a:ext>
              </a:extLst>
            </p:cNvPr>
            <p:cNvCxnSpPr>
              <a:cxnSpLocks/>
            </p:cNvCxnSpPr>
            <p:nvPr/>
          </p:nvCxnSpPr>
          <p:spPr>
            <a:xfrm>
              <a:off x="3359693" y="2227495"/>
              <a:ext cx="63264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6E4276F1-3AD5-7D89-0291-8ADC94ED70AF}"/>
                </a:ext>
              </a:extLst>
            </p:cNvPr>
            <p:cNvCxnSpPr>
              <a:cxnSpLocks/>
            </p:cNvCxnSpPr>
            <p:nvPr/>
          </p:nvCxnSpPr>
          <p:spPr>
            <a:xfrm>
              <a:off x="1911122" y="1217014"/>
              <a:ext cx="0" cy="56179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7" name="Oval 16">
              <a:extLst>
                <a:ext uri="{FF2B5EF4-FFF2-40B4-BE49-F238E27FC236}">
                  <a16:creationId xmlns:a16="http://schemas.microsoft.com/office/drawing/2014/main" id="{A3145018-962D-DCC0-FF39-C787ED631E61}"/>
                </a:ext>
              </a:extLst>
            </p:cNvPr>
            <p:cNvSpPr/>
            <p:nvPr/>
          </p:nvSpPr>
          <p:spPr>
            <a:xfrm>
              <a:off x="2742637" y="2023474"/>
              <a:ext cx="95740" cy="957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645F6A0-D2E0-F52C-AA39-D4A4426ED424}"/>
                </a:ext>
              </a:extLst>
            </p:cNvPr>
            <p:cNvSpPr/>
            <p:nvPr/>
          </p:nvSpPr>
          <p:spPr>
            <a:xfrm>
              <a:off x="3318696" y="1741373"/>
              <a:ext cx="95740" cy="957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0FFEB7F7-FD87-F4B3-E7A1-758B73494E44}"/>
                </a:ext>
              </a:extLst>
            </p:cNvPr>
            <p:cNvCxnSpPr>
              <a:cxnSpLocks/>
            </p:cNvCxnSpPr>
            <p:nvPr/>
          </p:nvCxnSpPr>
          <p:spPr>
            <a:xfrm>
              <a:off x="2790507" y="2139242"/>
              <a:ext cx="0" cy="33158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9A9A470B-A764-6282-9C64-F5ED07F26C9C}"/>
                </a:ext>
              </a:extLst>
            </p:cNvPr>
            <p:cNvCxnSpPr>
              <a:cxnSpLocks/>
            </p:cNvCxnSpPr>
            <p:nvPr/>
          </p:nvCxnSpPr>
          <p:spPr>
            <a:xfrm>
              <a:off x="3356043" y="1855741"/>
              <a:ext cx="0" cy="72124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1" name="TextBox 20">
              <a:extLst>
                <a:ext uri="{FF2B5EF4-FFF2-40B4-BE49-F238E27FC236}">
                  <a16:creationId xmlns:a16="http://schemas.microsoft.com/office/drawing/2014/main" id="{290EA7E2-A4B3-389D-F556-652544305CB1}"/>
                </a:ext>
              </a:extLst>
            </p:cNvPr>
            <p:cNvSpPr txBox="1"/>
            <p:nvPr/>
          </p:nvSpPr>
          <p:spPr>
            <a:xfrm>
              <a:off x="1513283" y="1330496"/>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 m</a:t>
              </a:r>
            </a:p>
          </p:txBody>
        </p:sp>
        <p:sp>
          <p:nvSpPr>
            <p:cNvPr id="22" name="TextBox 21">
              <a:extLst>
                <a:ext uri="{FF2B5EF4-FFF2-40B4-BE49-F238E27FC236}">
                  <a16:creationId xmlns:a16="http://schemas.microsoft.com/office/drawing/2014/main" id="{C1AB1B5D-5E42-3375-B048-DD49191C70FD}"/>
                </a:ext>
              </a:extLst>
            </p:cNvPr>
            <p:cNvSpPr txBox="1"/>
            <p:nvPr/>
          </p:nvSpPr>
          <p:spPr>
            <a:xfrm>
              <a:off x="2284046" y="2277414"/>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 m</a:t>
              </a:r>
            </a:p>
          </p:txBody>
        </p:sp>
        <p:sp>
          <p:nvSpPr>
            <p:cNvPr id="23" name="TextBox 22">
              <a:extLst>
                <a:ext uri="{FF2B5EF4-FFF2-40B4-BE49-F238E27FC236}">
                  <a16:creationId xmlns:a16="http://schemas.microsoft.com/office/drawing/2014/main" id="{533B7F40-9990-57C0-164F-398796713477}"/>
                </a:ext>
              </a:extLst>
            </p:cNvPr>
            <p:cNvSpPr txBox="1"/>
            <p:nvPr/>
          </p:nvSpPr>
          <p:spPr>
            <a:xfrm>
              <a:off x="2866855" y="2263742"/>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 m</a:t>
              </a:r>
            </a:p>
          </p:txBody>
        </p:sp>
        <p:sp>
          <p:nvSpPr>
            <p:cNvPr id="24" name="TextBox 23">
              <a:extLst>
                <a:ext uri="{FF2B5EF4-FFF2-40B4-BE49-F238E27FC236}">
                  <a16:creationId xmlns:a16="http://schemas.microsoft.com/office/drawing/2014/main" id="{30D7A447-E5CD-52CD-D320-761774A79D6D}"/>
                </a:ext>
              </a:extLst>
            </p:cNvPr>
            <p:cNvSpPr txBox="1"/>
            <p:nvPr/>
          </p:nvSpPr>
          <p:spPr>
            <a:xfrm>
              <a:off x="3465861" y="2263742"/>
              <a:ext cx="42030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 m</a:t>
              </a:r>
            </a:p>
          </p:txBody>
        </p:sp>
        <p:cxnSp>
          <p:nvCxnSpPr>
            <p:cNvPr id="25" name="Straight Connector 24">
              <a:extLst>
                <a:ext uri="{FF2B5EF4-FFF2-40B4-BE49-F238E27FC236}">
                  <a16:creationId xmlns:a16="http://schemas.microsoft.com/office/drawing/2014/main" id="{DB8EFEA8-8B7C-A6AF-BCDD-1FC43798E499}"/>
                </a:ext>
              </a:extLst>
            </p:cNvPr>
            <p:cNvCxnSpPr>
              <a:cxnSpLocks/>
            </p:cNvCxnSpPr>
            <p:nvPr/>
          </p:nvCxnSpPr>
          <p:spPr>
            <a:xfrm>
              <a:off x="1723437" y="2091700"/>
              <a:ext cx="916615" cy="0"/>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1A49C9D7-2424-4551-2BCD-012D2314EF89}"/>
                </a:ext>
              </a:extLst>
            </p:cNvPr>
            <p:cNvCxnSpPr>
              <a:cxnSpLocks/>
            </p:cNvCxnSpPr>
            <p:nvPr/>
          </p:nvCxnSpPr>
          <p:spPr>
            <a:xfrm flipH="1">
              <a:off x="1907475" y="1798521"/>
              <a:ext cx="269" cy="31238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02C96619-18F2-E2EA-8CE6-BCD8D40CA957}"/>
                </a:ext>
              </a:extLst>
            </p:cNvPr>
            <p:cNvSpPr txBox="1"/>
            <p:nvPr/>
          </p:nvSpPr>
          <p:spPr>
            <a:xfrm>
              <a:off x="1365913" y="1788227"/>
              <a:ext cx="53572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 m</a:t>
              </a:r>
            </a:p>
          </p:txBody>
        </p:sp>
        <p:sp>
          <p:nvSpPr>
            <p:cNvPr id="28" name="TextBox 27">
              <a:extLst>
                <a:ext uri="{FF2B5EF4-FFF2-40B4-BE49-F238E27FC236}">
                  <a16:creationId xmlns:a16="http://schemas.microsoft.com/office/drawing/2014/main" id="{553BCAFF-52E2-D55A-4827-55256123F9B3}"/>
                </a:ext>
              </a:extLst>
            </p:cNvPr>
            <p:cNvSpPr txBox="1"/>
            <p:nvPr/>
          </p:nvSpPr>
          <p:spPr>
            <a:xfrm>
              <a:off x="2448670" y="2554413"/>
              <a:ext cx="64152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1600 N</a:t>
              </a:r>
            </a:p>
          </p:txBody>
        </p:sp>
        <p:sp>
          <p:nvSpPr>
            <p:cNvPr id="29" name="TextBox 28">
              <a:extLst>
                <a:ext uri="{FF2B5EF4-FFF2-40B4-BE49-F238E27FC236}">
                  <a16:creationId xmlns:a16="http://schemas.microsoft.com/office/drawing/2014/main" id="{9ED6BB54-CD3D-7F7D-3095-E9261B66D6C7}"/>
                </a:ext>
              </a:extLst>
            </p:cNvPr>
            <p:cNvSpPr txBox="1"/>
            <p:nvPr/>
          </p:nvSpPr>
          <p:spPr>
            <a:xfrm>
              <a:off x="3090192" y="2554412"/>
              <a:ext cx="64152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3000 N</a:t>
              </a:r>
            </a:p>
          </p:txBody>
        </p:sp>
        <p:sp>
          <p:nvSpPr>
            <p:cNvPr id="30" name="TextBox 29">
              <a:extLst>
                <a:ext uri="{FF2B5EF4-FFF2-40B4-BE49-F238E27FC236}">
                  <a16:creationId xmlns:a16="http://schemas.microsoft.com/office/drawing/2014/main" id="{3624906C-5351-6841-17B4-A745206619A9}"/>
                </a:ext>
              </a:extLst>
            </p:cNvPr>
            <p:cNvSpPr txBox="1"/>
            <p:nvPr/>
          </p:nvSpPr>
          <p:spPr>
            <a:xfrm>
              <a:off x="2202643" y="1613583"/>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31" name="TextBox 30">
              <a:extLst>
                <a:ext uri="{FF2B5EF4-FFF2-40B4-BE49-F238E27FC236}">
                  <a16:creationId xmlns:a16="http://schemas.microsoft.com/office/drawing/2014/main" id="{DE7638D5-BCC4-852C-A24D-041D78E61C40}"/>
                </a:ext>
              </a:extLst>
            </p:cNvPr>
            <p:cNvSpPr txBox="1"/>
            <p:nvPr/>
          </p:nvSpPr>
          <p:spPr>
            <a:xfrm>
              <a:off x="2653528" y="1778656"/>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32" name="TextBox 31">
              <a:extLst>
                <a:ext uri="{FF2B5EF4-FFF2-40B4-BE49-F238E27FC236}">
                  <a16:creationId xmlns:a16="http://schemas.microsoft.com/office/drawing/2014/main" id="{08FB0DA5-A942-4F58-7B1E-5682107B0026}"/>
                </a:ext>
              </a:extLst>
            </p:cNvPr>
            <p:cNvSpPr txBox="1"/>
            <p:nvPr/>
          </p:nvSpPr>
          <p:spPr>
            <a:xfrm>
              <a:off x="3209102" y="1499966"/>
              <a:ext cx="282101"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33" name="TextBox 32">
              <a:extLst>
                <a:ext uri="{FF2B5EF4-FFF2-40B4-BE49-F238E27FC236}">
                  <a16:creationId xmlns:a16="http://schemas.microsoft.com/office/drawing/2014/main" id="{5ABC9EDB-479B-5FF2-D602-5B31E0F42905}"/>
                </a:ext>
              </a:extLst>
            </p:cNvPr>
            <p:cNvSpPr txBox="1"/>
            <p:nvPr/>
          </p:nvSpPr>
          <p:spPr>
            <a:xfrm>
              <a:off x="3858677" y="954398"/>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34" name="Straight Arrow Connector 33">
              <a:extLst>
                <a:ext uri="{FF2B5EF4-FFF2-40B4-BE49-F238E27FC236}">
                  <a16:creationId xmlns:a16="http://schemas.microsoft.com/office/drawing/2014/main" id="{D8397DB7-E689-6673-8FC5-6F2D19E31B08}"/>
                </a:ext>
              </a:extLst>
            </p:cNvPr>
            <p:cNvCxnSpPr/>
            <p:nvPr/>
          </p:nvCxnSpPr>
          <p:spPr>
            <a:xfrm>
              <a:off x="2551680" y="954622"/>
              <a:ext cx="38910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FFB589A5-8916-DD4A-A089-A2B7CF1C6A24}"/>
                </a:ext>
              </a:extLst>
            </p:cNvPr>
            <p:cNvCxnSpPr>
              <a:cxnSpLocks/>
            </p:cNvCxnSpPr>
            <p:nvPr/>
          </p:nvCxnSpPr>
          <p:spPr>
            <a:xfrm flipV="1">
              <a:off x="2554713" y="546178"/>
              <a:ext cx="0" cy="4082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6" name="TextBox 35">
              <a:extLst>
                <a:ext uri="{FF2B5EF4-FFF2-40B4-BE49-F238E27FC236}">
                  <a16:creationId xmlns:a16="http://schemas.microsoft.com/office/drawing/2014/main" id="{8240D1B2-BA63-3A64-BBCF-E8A7B06E2B8F}"/>
                </a:ext>
              </a:extLst>
            </p:cNvPr>
            <p:cNvSpPr txBox="1"/>
            <p:nvPr/>
          </p:nvSpPr>
          <p:spPr>
            <a:xfrm>
              <a:off x="2819851" y="885874"/>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37" name="TextBox 36">
              <a:extLst>
                <a:ext uri="{FF2B5EF4-FFF2-40B4-BE49-F238E27FC236}">
                  <a16:creationId xmlns:a16="http://schemas.microsoft.com/office/drawing/2014/main" id="{DF1678CE-EC80-0F74-E7AD-004C24DE53F8}"/>
                </a:ext>
              </a:extLst>
            </p:cNvPr>
            <p:cNvSpPr txBox="1"/>
            <p:nvPr/>
          </p:nvSpPr>
          <p:spPr>
            <a:xfrm>
              <a:off x="2569777" y="407816"/>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grpSp>
      <p:sp>
        <p:nvSpPr>
          <p:cNvPr id="46" name="TextBox 45">
            <a:extLst>
              <a:ext uri="{FF2B5EF4-FFF2-40B4-BE49-F238E27FC236}">
                <a16:creationId xmlns:a16="http://schemas.microsoft.com/office/drawing/2014/main" id="{75B31F3F-1214-F6A0-3E3E-C1CEF361A1CF}"/>
              </a:ext>
            </a:extLst>
          </p:cNvPr>
          <p:cNvSpPr txBox="1"/>
          <p:nvPr/>
        </p:nvSpPr>
        <p:spPr>
          <a:xfrm>
            <a:off x="484680" y="229701"/>
            <a:ext cx="5081155" cy="1200329"/>
          </a:xfrm>
          <a:prstGeom prst="rect">
            <a:avLst/>
          </a:prstGeom>
          <a:noFill/>
        </p:spPr>
        <p:txBody>
          <a:bodyPr wrap="square" rtlCol="0">
            <a:spAutoFit/>
          </a:bodyPr>
          <a:lstStyle/>
          <a:p>
            <a:pPr algn="l"/>
            <a:r>
              <a:rPr lang="en-US" dirty="0">
                <a:solidFill>
                  <a:srgbClr val="C00000"/>
                </a:solidFill>
                <a:latin typeface="Times New Roman" panose="02020603050405020304" pitchFamily="18" charset="0"/>
                <a:cs typeface="Times New Roman" panose="02020603050405020304" pitchFamily="18" charset="0"/>
              </a:rPr>
              <a:t>Example 12.3</a:t>
            </a:r>
          </a:p>
          <a:p>
            <a:pPr algn="l"/>
            <a:endParaRPr lang="en-US" dirty="0">
              <a:solidFill>
                <a:srgbClr val="C00000"/>
              </a:solidFill>
              <a:latin typeface="Times New Roman" panose="02020603050405020304" pitchFamily="18" charset="0"/>
              <a:cs typeface="Times New Roman" panose="02020603050405020304" pitchFamily="18" charset="0"/>
            </a:endParaRPr>
          </a:p>
          <a:p>
            <a:pPr algn="l"/>
            <a:r>
              <a:rPr lang="en-US" dirty="0">
                <a:latin typeface="Arial" panose="020B0604020202020204" pitchFamily="34" charset="0"/>
                <a:cs typeface="Arial" panose="020B0604020202020204" pitchFamily="34" charset="0"/>
              </a:rPr>
              <a:t>Consider the cable system shown. Note that the sag at B is known.</a:t>
            </a:r>
          </a:p>
        </p:txBody>
      </p:sp>
      <p:grpSp>
        <p:nvGrpSpPr>
          <p:cNvPr id="110" name="Group 109">
            <a:extLst>
              <a:ext uri="{FF2B5EF4-FFF2-40B4-BE49-F238E27FC236}">
                <a16:creationId xmlns:a16="http://schemas.microsoft.com/office/drawing/2014/main" id="{F58DF960-900B-D284-168A-02CE012830BA}"/>
              </a:ext>
            </a:extLst>
          </p:cNvPr>
          <p:cNvGrpSpPr/>
          <p:nvPr/>
        </p:nvGrpSpPr>
        <p:grpSpPr>
          <a:xfrm>
            <a:off x="2041922" y="1192294"/>
            <a:ext cx="2825674" cy="2285646"/>
            <a:chOff x="1815012" y="2245754"/>
            <a:chExt cx="2825674" cy="2285646"/>
          </a:xfrm>
        </p:grpSpPr>
        <p:cxnSp>
          <p:nvCxnSpPr>
            <p:cNvPr id="48" name="Straight Connector 47">
              <a:extLst>
                <a:ext uri="{FF2B5EF4-FFF2-40B4-BE49-F238E27FC236}">
                  <a16:creationId xmlns:a16="http://schemas.microsoft.com/office/drawing/2014/main" id="{9555E900-B64D-A26D-2CA1-B79C983FC416}"/>
                </a:ext>
              </a:extLst>
            </p:cNvPr>
            <p:cNvCxnSpPr>
              <a:cxnSpLocks/>
            </p:cNvCxnSpPr>
            <p:nvPr/>
          </p:nvCxnSpPr>
          <p:spPr>
            <a:xfrm flipH="1">
              <a:off x="3649502" y="2802895"/>
              <a:ext cx="612924" cy="516452"/>
            </a:xfrm>
            <a:prstGeom prst="line">
              <a:avLst/>
            </a:prstGeom>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9BA6D93B-D7BE-B7FF-F6A8-9593AABF03DE}"/>
                </a:ext>
              </a:extLst>
            </p:cNvPr>
            <p:cNvCxnSpPr>
              <a:cxnSpLocks/>
            </p:cNvCxnSpPr>
            <p:nvPr/>
          </p:nvCxnSpPr>
          <p:spPr>
            <a:xfrm>
              <a:off x="2527350" y="3375519"/>
              <a:ext cx="541996" cy="245640"/>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117A063C-7007-073D-E47F-1B880FCB17D6}"/>
                </a:ext>
              </a:extLst>
            </p:cNvPr>
            <p:cNvCxnSpPr>
              <a:cxnSpLocks/>
            </p:cNvCxnSpPr>
            <p:nvPr/>
          </p:nvCxnSpPr>
          <p:spPr>
            <a:xfrm flipV="1">
              <a:off x="3069346" y="3327979"/>
              <a:ext cx="568211" cy="293179"/>
            </a:xfrm>
            <a:prstGeom prst="line">
              <a:avLst/>
            </a:prstGeom>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21B93CDF-515C-93CD-20D1-6830192A8C7B}"/>
                </a:ext>
              </a:extLst>
            </p:cNvPr>
            <p:cNvCxnSpPr>
              <a:cxnSpLocks/>
            </p:cNvCxnSpPr>
            <p:nvPr/>
          </p:nvCxnSpPr>
          <p:spPr>
            <a:xfrm>
              <a:off x="2088447" y="3360046"/>
              <a:ext cx="394415" cy="396"/>
            </a:xfrm>
            <a:prstGeom prst="line">
              <a:avLst/>
            </a:prstGeom>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6248BC25-630B-5405-C6DD-ED939B6303DD}"/>
                </a:ext>
              </a:extLst>
            </p:cNvPr>
            <p:cNvCxnSpPr>
              <a:cxnSpLocks/>
            </p:cNvCxnSpPr>
            <p:nvPr/>
          </p:nvCxnSpPr>
          <p:spPr>
            <a:xfrm>
              <a:off x="2140515" y="2798406"/>
              <a:ext cx="2030098" cy="0"/>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D3E554A7-64DF-7067-2CDD-B3F85B186856}"/>
                </a:ext>
              </a:extLst>
            </p:cNvPr>
            <p:cNvCxnSpPr>
              <a:cxnSpLocks/>
            </p:cNvCxnSpPr>
            <p:nvPr/>
          </p:nvCxnSpPr>
          <p:spPr>
            <a:xfrm>
              <a:off x="2490003" y="3756953"/>
              <a:ext cx="56536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B2FB74E8-23D1-3A7C-4279-F25D6E004213}"/>
                </a:ext>
              </a:extLst>
            </p:cNvPr>
            <p:cNvCxnSpPr>
              <a:cxnSpLocks/>
            </p:cNvCxnSpPr>
            <p:nvPr/>
          </p:nvCxnSpPr>
          <p:spPr>
            <a:xfrm>
              <a:off x="3087785" y="3756953"/>
              <a:ext cx="56536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3F143530-5DC3-BBEB-2DE3-1D3E2572219E}"/>
                </a:ext>
              </a:extLst>
            </p:cNvPr>
            <p:cNvCxnSpPr>
              <a:cxnSpLocks/>
            </p:cNvCxnSpPr>
            <p:nvPr/>
          </p:nvCxnSpPr>
          <p:spPr>
            <a:xfrm>
              <a:off x="3653152" y="3756953"/>
              <a:ext cx="63264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6" name="Straight Arrow Connector 55">
              <a:extLst>
                <a:ext uri="{FF2B5EF4-FFF2-40B4-BE49-F238E27FC236}">
                  <a16:creationId xmlns:a16="http://schemas.microsoft.com/office/drawing/2014/main" id="{8247F583-9FC8-1116-FA96-ECA64993B1CE}"/>
                </a:ext>
              </a:extLst>
            </p:cNvPr>
            <p:cNvCxnSpPr>
              <a:cxnSpLocks/>
            </p:cNvCxnSpPr>
            <p:nvPr/>
          </p:nvCxnSpPr>
          <p:spPr>
            <a:xfrm>
              <a:off x="2204581" y="2798406"/>
              <a:ext cx="0" cy="52884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7" name="Oval 56">
              <a:extLst>
                <a:ext uri="{FF2B5EF4-FFF2-40B4-BE49-F238E27FC236}">
                  <a16:creationId xmlns:a16="http://schemas.microsoft.com/office/drawing/2014/main" id="{D064C241-58A4-5907-D570-0DAD5B01BFFB}"/>
                </a:ext>
              </a:extLst>
            </p:cNvPr>
            <p:cNvSpPr/>
            <p:nvPr/>
          </p:nvSpPr>
          <p:spPr>
            <a:xfrm>
              <a:off x="3036096" y="3552932"/>
              <a:ext cx="95740" cy="957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A0396B7E-2E6E-7124-1C6C-9C0ADF117890}"/>
                </a:ext>
              </a:extLst>
            </p:cNvPr>
            <p:cNvSpPr/>
            <p:nvPr/>
          </p:nvSpPr>
          <p:spPr>
            <a:xfrm>
              <a:off x="3612155" y="3270831"/>
              <a:ext cx="95740" cy="9574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Straight Arrow Connector 58">
              <a:extLst>
                <a:ext uri="{FF2B5EF4-FFF2-40B4-BE49-F238E27FC236}">
                  <a16:creationId xmlns:a16="http://schemas.microsoft.com/office/drawing/2014/main" id="{9C4CBF1F-2E2C-C175-86D0-2351A9D55BFE}"/>
                </a:ext>
              </a:extLst>
            </p:cNvPr>
            <p:cNvCxnSpPr>
              <a:cxnSpLocks/>
            </p:cNvCxnSpPr>
            <p:nvPr/>
          </p:nvCxnSpPr>
          <p:spPr>
            <a:xfrm>
              <a:off x="2200934" y="3354095"/>
              <a:ext cx="0" cy="28626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726B758F-60DD-78B9-46CE-FFC7DFA5F501}"/>
                </a:ext>
              </a:extLst>
            </p:cNvPr>
            <p:cNvSpPr txBox="1"/>
            <p:nvPr/>
          </p:nvSpPr>
          <p:spPr>
            <a:xfrm>
              <a:off x="2253217" y="3308114"/>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61" name="TextBox 60">
              <a:extLst>
                <a:ext uri="{FF2B5EF4-FFF2-40B4-BE49-F238E27FC236}">
                  <a16:creationId xmlns:a16="http://schemas.microsoft.com/office/drawing/2014/main" id="{F47FC786-6B93-A247-6023-B1A9F929CD44}"/>
                </a:ext>
              </a:extLst>
            </p:cNvPr>
            <p:cNvSpPr txBox="1"/>
            <p:nvPr/>
          </p:nvSpPr>
          <p:spPr>
            <a:xfrm>
              <a:off x="2946987" y="3308114"/>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62" name="TextBox 61">
              <a:extLst>
                <a:ext uri="{FF2B5EF4-FFF2-40B4-BE49-F238E27FC236}">
                  <a16:creationId xmlns:a16="http://schemas.microsoft.com/office/drawing/2014/main" id="{62087447-FA6B-4D0F-EAF0-5DF3BDB704F1}"/>
                </a:ext>
              </a:extLst>
            </p:cNvPr>
            <p:cNvSpPr txBox="1"/>
            <p:nvPr/>
          </p:nvSpPr>
          <p:spPr>
            <a:xfrm>
              <a:off x="3502561" y="3029424"/>
              <a:ext cx="282101"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63" name="TextBox 62">
              <a:extLst>
                <a:ext uri="{FF2B5EF4-FFF2-40B4-BE49-F238E27FC236}">
                  <a16:creationId xmlns:a16="http://schemas.microsoft.com/office/drawing/2014/main" id="{9BB86D3F-AE9F-D6FC-D88F-1B98DA17491E}"/>
                </a:ext>
              </a:extLst>
            </p:cNvPr>
            <p:cNvSpPr txBox="1"/>
            <p:nvPr/>
          </p:nvSpPr>
          <p:spPr>
            <a:xfrm>
              <a:off x="4243812" y="2788273"/>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cxnSp>
          <p:nvCxnSpPr>
            <p:cNvPr id="64" name="Straight Arrow Connector 63">
              <a:extLst>
                <a:ext uri="{FF2B5EF4-FFF2-40B4-BE49-F238E27FC236}">
                  <a16:creationId xmlns:a16="http://schemas.microsoft.com/office/drawing/2014/main" id="{19121E79-0517-D7D8-7681-FAD6B670BB93}"/>
                </a:ext>
              </a:extLst>
            </p:cNvPr>
            <p:cNvCxnSpPr>
              <a:cxnSpLocks/>
            </p:cNvCxnSpPr>
            <p:nvPr/>
          </p:nvCxnSpPr>
          <p:spPr>
            <a:xfrm>
              <a:off x="3083966" y="3637596"/>
              <a:ext cx="0" cy="33158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5" name="Straight Arrow Connector 64">
              <a:extLst>
                <a:ext uri="{FF2B5EF4-FFF2-40B4-BE49-F238E27FC236}">
                  <a16:creationId xmlns:a16="http://schemas.microsoft.com/office/drawing/2014/main" id="{3A414D47-AF06-3AF2-CA6A-FE5CCFAAF93C}"/>
                </a:ext>
              </a:extLst>
            </p:cNvPr>
            <p:cNvCxnSpPr>
              <a:cxnSpLocks/>
            </p:cNvCxnSpPr>
            <p:nvPr/>
          </p:nvCxnSpPr>
          <p:spPr>
            <a:xfrm>
              <a:off x="3649502" y="3354095"/>
              <a:ext cx="0" cy="72124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66" name="TextBox 65">
              <a:extLst>
                <a:ext uri="{FF2B5EF4-FFF2-40B4-BE49-F238E27FC236}">
                  <a16:creationId xmlns:a16="http://schemas.microsoft.com/office/drawing/2014/main" id="{BC660B1C-3204-0E25-BF46-99CB5D0636C8}"/>
                </a:ext>
              </a:extLst>
            </p:cNvPr>
            <p:cNvSpPr txBox="1"/>
            <p:nvPr/>
          </p:nvSpPr>
          <p:spPr>
            <a:xfrm>
              <a:off x="2742129" y="4052767"/>
              <a:ext cx="64152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1600 N</a:t>
              </a:r>
            </a:p>
          </p:txBody>
        </p:sp>
        <p:sp>
          <p:nvSpPr>
            <p:cNvPr id="67" name="TextBox 66">
              <a:extLst>
                <a:ext uri="{FF2B5EF4-FFF2-40B4-BE49-F238E27FC236}">
                  <a16:creationId xmlns:a16="http://schemas.microsoft.com/office/drawing/2014/main" id="{799A993B-0F4D-0F3B-8BD0-0D65B7B1C668}"/>
                </a:ext>
              </a:extLst>
            </p:cNvPr>
            <p:cNvSpPr txBox="1"/>
            <p:nvPr/>
          </p:nvSpPr>
          <p:spPr>
            <a:xfrm>
              <a:off x="3383651" y="4052766"/>
              <a:ext cx="64152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3000 N</a:t>
              </a:r>
            </a:p>
          </p:txBody>
        </p:sp>
        <p:cxnSp>
          <p:nvCxnSpPr>
            <p:cNvPr id="68" name="Straight Connector 67">
              <a:extLst>
                <a:ext uri="{FF2B5EF4-FFF2-40B4-BE49-F238E27FC236}">
                  <a16:creationId xmlns:a16="http://schemas.microsoft.com/office/drawing/2014/main" id="{30A8065B-9AC7-E376-6DE3-3313C0EB7963}"/>
                </a:ext>
              </a:extLst>
            </p:cNvPr>
            <p:cNvCxnSpPr>
              <a:cxnSpLocks/>
            </p:cNvCxnSpPr>
            <p:nvPr/>
          </p:nvCxnSpPr>
          <p:spPr>
            <a:xfrm>
              <a:off x="2490003" y="3456026"/>
              <a:ext cx="0" cy="398770"/>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9F7DCC3E-A073-7AF4-B84D-3F63ADA37F74}"/>
                </a:ext>
              </a:extLst>
            </p:cNvPr>
            <p:cNvCxnSpPr>
              <a:cxnSpLocks/>
            </p:cNvCxnSpPr>
            <p:nvPr/>
          </p:nvCxnSpPr>
          <p:spPr>
            <a:xfrm>
              <a:off x="2031695" y="3639198"/>
              <a:ext cx="916615" cy="0"/>
            </a:xfrm>
            <a:prstGeom prst="line">
              <a:avLst/>
            </a:prstGeom>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DDBE88A6-E736-7A42-291A-A2ECD7EED228}"/>
                </a:ext>
              </a:extLst>
            </p:cNvPr>
            <p:cNvCxnSpPr>
              <a:cxnSpLocks/>
            </p:cNvCxnSpPr>
            <p:nvPr/>
          </p:nvCxnSpPr>
          <p:spPr>
            <a:xfrm>
              <a:off x="4262426" y="2799530"/>
              <a:ext cx="29527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1" name="Straight Arrow Connector 70">
              <a:extLst>
                <a:ext uri="{FF2B5EF4-FFF2-40B4-BE49-F238E27FC236}">
                  <a16:creationId xmlns:a16="http://schemas.microsoft.com/office/drawing/2014/main" id="{F7BE85D2-C573-8802-DF80-47446B52DFDE}"/>
                </a:ext>
              </a:extLst>
            </p:cNvPr>
            <p:cNvCxnSpPr/>
            <p:nvPr/>
          </p:nvCxnSpPr>
          <p:spPr>
            <a:xfrm flipV="1">
              <a:off x="4266629" y="2461594"/>
              <a:ext cx="0" cy="3404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2" name="Straight Arrow Connector 71">
              <a:extLst>
                <a:ext uri="{FF2B5EF4-FFF2-40B4-BE49-F238E27FC236}">
                  <a16:creationId xmlns:a16="http://schemas.microsoft.com/office/drawing/2014/main" id="{DCD70061-36BD-C472-D683-483A997ACF19}"/>
                </a:ext>
              </a:extLst>
            </p:cNvPr>
            <p:cNvCxnSpPr/>
            <p:nvPr/>
          </p:nvCxnSpPr>
          <p:spPr>
            <a:xfrm flipV="1">
              <a:off x="2527350" y="3354095"/>
              <a:ext cx="386562" cy="68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3" name="Straight Arrow Connector 72">
              <a:extLst>
                <a:ext uri="{FF2B5EF4-FFF2-40B4-BE49-F238E27FC236}">
                  <a16:creationId xmlns:a16="http://schemas.microsoft.com/office/drawing/2014/main" id="{45B1C3EC-6425-0B87-3F7F-F9C991C9BC29}"/>
                </a:ext>
              </a:extLst>
            </p:cNvPr>
            <p:cNvCxnSpPr/>
            <p:nvPr/>
          </p:nvCxnSpPr>
          <p:spPr>
            <a:xfrm flipV="1">
              <a:off x="2527350" y="3006934"/>
              <a:ext cx="0" cy="36965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4" name="Straight Connector 73">
              <a:extLst>
                <a:ext uri="{FF2B5EF4-FFF2-40B4-BE49-F238E27FC236}">
                  <a16:creationId xmlns:a16="http://schemas.microsoft.com/office/drawing/2014/main" id="{83F254EB-C12E-0B6D-153B-0AB7CD707265}"/>
                </a:ext>
              </a:extLst>
            </p:cNvPr>
            <p:cNvCxnSpPr/>
            <p:nvPr/>
          </p:nvCxnSpPr>
          <p:spPr>
            <a:xfrm>
              <a:off x="4289746" y="2956292"/>
              <a:ext cx="0" cy="893331"/>
            </a:xfrm>
            <a:prstGeom prst="line">
              <a:avLst/>
            </a:prstGeom>
          </p:spPr>
          <p:style>
            <a:lnRef idx="1">
              <a:schemeClr val="dk1"/>
            </a:lnRef>
            <a:fillRef idx="0">
              <a:schemeClr val="dk1"/>
            </a:fillRef>
            <a:effectRef idx="0">
              <a:schemeClr val="dk1"/>
            </a:effectRef>
            <a:fontRef idx="minor">
              <a:schemeClr val="tx1"/>
            </a:fontRef>
          </p:style>
        </p:cxnSp>
        <p:sp>
          <p:nvSpPr>
            <p:cNvPr id="75" name="TextBox 74">
              <a:extLst>
                <a:ext uri="{FF2B5EF4-FFF2-40B4-BE49-F238E27FC236}">
                  <a16:creationId xmlns:a16="http://schemas.microsoft.com/office/drawing/2014/main" id="{9B1B2BC7-0CCE-008B-BF65-D75A7B3DDAD6}"/>
                </a:ext>
              </a:extLst>
            </p:cNvPr>
            <p:cNvSpPr txBox="1"/>
            <p:nvPr/>
          </p:nvSpPr>
          <p:spPr>
            <a:xfrm>
              <a:off x="2652302" y="3724795"/>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a:t>
              </a:r>
            </a:p>
          </p:txBody>
        </p:sp>
        <p:sp>
          <p:nvSpPr>
            <p:cNvPr id="76" name="TextBox 75">
              <a:extLst>
                <a:ext uri="{FF2B5EF4-FFF2-40B4-BE49-F238E27FC236}">
                  <a16:creationId xmlns:a16="http://schemas.microsoft.com/office/drawing/2014/main" id="{F96506EE-1BEF-DBBC-AA86-C17D3CCC365D}"/>
                </a:ext>
              </a:extLst>
            </p:cNvPr>
            <p:cNvSpPr txBox="1"/>
            <p:nvPr/>
          </p:nvSpPr>
          <p:spPr>
            <a:xfrm>
              <a:off x="3254924" y="3744707"/>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a:t>
              </a:r>
            </a:p>
          </p:txBody>
        </p:sp>
        <p:sp>
          <p:nvSpPr>
            <p:cNvPr id="77" name="TextBox 76">
              <a:extLst>
                <a:ext uri="{FF2B5EF4-FFF2-40B4-BE49-F238E27FC236}">
                  <a16:creationId xmlns:a16="http://schemas.microsoft.com/office/drawing/2014/main" id="{FC9594C2-78CF-BB06-67B3-C21D9E601374}"/>
                </a:ext>
              </a:extLst>
            </p:cNvPr>
            <p:cNvSpPr txBox="1"/>
            <p:nvPr/>
          </p:nvSpPr>
          <p:spPr>
            <a:xfrm>
              <a:off x="3838669" y="3752761"/>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a:t>
              </a:r>
            </a:p>
          </p:txBody>
        </p:sp>
        <p:sp>
          <p:nvSpPr>
            <p:cNvPr id="78" name="TextBox 77">
              <a:extLst>
                <a:ext uri="{FF2B5EF4-FFF2-40B4-BE49-F238E27FC236}">
                  <a16:creationId xmlns:a16="http://schemas.microsoft.com/office/drawing/2014/main" id="{12D44B0C-6029-83C5-9F2C-A015109BC993}"/>
                </a:ext>
              </a:extLst>
            </p:cNvPr>
            <p:cNvSpPr txBox="1"/>
            <p:nvPr/>
          </p:nvSpPr>
          <p:spPr>
            <a:xfrm>
              <a:off x="1947443" y="2926773"/>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a:t>
              </a:r>
            </a:p>
          </p:txBody>
        </p:sp>
        <p:graphicFrame>
          <p:nvGraphicFramePr>
            <p:cNvPr id="79" name="Object 78">
              <a:extLst>
                <a:ext uri="{FF2B5EF4-FFF2-40B4-BE49-F238E27FC236}">
                  <a16:creationId xmlns:a16="http://schemas.microsoft.com/office/drawing/2014/main" id="{26F5E5FA-3A22-2B0B-3422-77B6C7551CDC}"/>
                </a:ext>
              </a:extLst>
            </p:cNvPr>
            <p:cNvGraphicFramePr>
              <a:graphicFrameLocks noChangeAspect="1"/>
            </p:cNvGraphicFramePr>
            <p:nvPr>
              <p:extLst>
                <p:ext uri="{D42A27DB-BD31-4B8C-83A1-F6EECF244321}">
                  <p14:modId xmlns:p14="http://schemas.microsoft.com/office/powerpoint/2010/main" val="493099924"/>
                </p:ext>
              </p:extLst>
            </p:nvPr>
          </p:nvGraphicFramePr>
          <p:xfrm>
            <a:off x="2752284" y="3098453"/>
            <a:ext cx="190500" cy="228600"/>
          </p:xfrm>
          <a:graphic>
            <a:graphicData uri="http://schemas.openxmlformats.org/presentationml/2006/ole">
              <mc:AlternateContent xmlns:mc="http://schemas.openxmlformats.org/markup-compatibility/2006">
                <mc:Choice xmlns:v="urn:schemas-microsoft-com:vml" Requires="v">
                  <p:oleObj name="Equation" r:id="rId3" imgW="190440" imgH="228600" progId="Equation.DSMT4">
                    <p:embed/>
                  </p:oleObj>
                </mc:Choice>
                <mc:Fallback>
                  <p:oleObj name="Equation" r:id="rId3" imgW="190440" imgH="228600" progId="Equation.DSMT4">
                    <p:embed/>
                    <p:pic>
                      <p:nvPicPr>
                        <p:cNvPr id="34" name="Object 33">
                          <a:extLst>
                            <a:ext uri="{FF2B5EF4-FFF2-40B4-BE49-F238E27FC236}">
                              <a16:creationId xmlns:a16="http://schemas.microsoft.com/office/drawing/2014/main" id="{D7774DE0-2A63-56C9-1277-61BAF269B781}"/>
                            </a:ext>
                          </a:extLst>
                        </p:cNvPr>
                        <p:cNvPicPr/>
                        <p:nvPr/>
                      </p:nvPicPr>
                      <p:blipFill>
                        <a:blip r:embed="rId4"/>
                        <a:stretch>
                          <a:fillRect/>
                        </a:stretch>
                      </p:blipFill>
                      <p:spPr>
                        <a:xfrm>
                          <a:off x="2752284" y="3098453"/>
                          <a:ext cx="190500" cy="228600"/>
                        </a:xfrm>
                        <a:prstGeom prst="rect">
                          <a:avLst/>
                        </a:prstGeom>
                      </p:spPr>
                    </p:pic>
                  </p:oleObj>
                </mc:Fallback>
              </mc:AlternateContent>
            </a:graphicData>
          </a:graphic>
        </p:graphicFrame>
        <p:graphicFrame>
          <p:nvGraphicFramePr>
            <p:cNvPr id="80" name="Object 79">
              <a:extLst>
                <a:ext uri="{FF2B5EF4-FFF2-40B4-BE49-F238E27FC236}">
                  <a16:creationId xmlns:a16="http://schemas.microsoft.com/office/drawing/2014/main" id="{50FEAA9C-0FE5-68C3-F763-BDEA2170AB46}"/>
                </a:ext>
              </a:extLst>
            </p:cNvPr>
            <p:cNvGraphicFramePr>
              <a:graphicFrameLocks noChangeAspect="1"/>
            </p:cNvGraphicFramePr>
            <p:nvPr>
              <p:extLst>
                <p:ext uri="{D42A27DB-BD31-4B8C-83A1-F6EECF244321}">
                  <p14:modId xmlns:p14="http://schemas.microsoft.com/office/powerpoint/2010/main" val="3195113985"/>
                </p:ext>
              </p:extLst>
            </p:nvPr>
          </p:nvGraphicFramePr>
          <p:xfrm>
            <a:off x="2531300" y="2798406"/>
            <a:ext cx="190500" cy="241300"/>
          </p:xfrm>
          <a:graphic>
            <a:graphicData uri="http://schemas.openxmlformats.org/presentationml/2006/ole">
              <mc:AlternateContent xmlns:mc="http://schemas.openxmlformats.org/markup-compatibility/2006">
                <mc:Choice xmlns:v="urn:schemas-microsoft-com:vml" Requires="v">
                  <p:oleObj name="Equation" r:id="rId5" imgW="190440" imgH="241200" progId="Equation.DSMT4">
                    <p:embed/>
                  </p:oleObj>
                </mc:Choice>
                <mc:Fallback>
                  <p:oleObj name="Equation" r:id="rId5" imgW="190440" imgH="241200" progId="Equation.DSMT4">
                    <p:embed/>
                    <p:pic>
                      <p:nvPicPr>
                        <p:cNvPr id="35" name="Object 34">
                          <a:extLst>
                            <a:ext uri="{FF2B5EF4-FFF2-40B4-BE49-F238E27FC236}">
                              <a16:creationId xmlns:a16="http://schemas.microsoft.com/office/drawing/2014/main" id="{0F09D7F0-E3B8-F785-1EA6-CAEE64BE3FCB}"/>
                            </a:ext>
                          </a:extLst>
                        </p:cNvPr>
                        <p:cNvPicPr/>
                        <p:nvPr/>
                      </p:nvPicPr>
                      <p:blipFill>
                        <a:blip r:embed="rId6"/>
                        <a:stretch>
                          <a:fillRect/>
                        </a:stretch>
                      </p:blipFill>
                      <p:spPr>
                        <a:xfrm>
                          <a:off x="2531300" y="2798406"/>
                          <a:ext cx="190500" cy="241300"/>
                        </a:xfrm>
                        <a:prstGeom prst="rect">
                          <a:avLst/>
                        </a:prstGeom>
                      </p:spPr>
                    </p:pic>
                  </p:oleObj>
                </mc:Fallback>
              </mc:AlternateContent>
            </a:graphicData>
          </a:graphic>
        </p:graphicFrame>
        <p:graphicFrame>
          <p:nvGraphicFramePr>
            <p:cNvPr id="81" name="Object 80">
              <a:extLst>
                <a:ext uri="{FF2B5EF4-FFF2-40B4-BE49-F238E27FC236}">
                  <a16:creationId xmlns:a16="http://schemas.microsoft.com/office/drawing/2014/main" id="{8711076F-6D87-DB53-79FA-634AADA19D17}"/>
                </a:ext>
              </a:extLst>
            </p:cNvPr>
            <p:cNvGraphicFramePr>
              <a:graphicFrameLocks noChangeAspect="1"/>
            </p:cNvGraphicFramePr>
            <p:nvPr>
              <p:extLst>
                <p:ext uri="{D42A27DB-BD31-4B8C-83A1-F6EECF244321}">
                  <p14:modId xmlns:p14="http://schemas.microsoft.com/office/powerpoint/2010/main" val="3663970027"/>
                </p:ext>
              </p:extLst>
            </p:nvPr>
          </p:nvGraphicFramePr>
          <p:xfrm>
            <a:off x="4437486" y="2572197"/>
            <a:ext cx="203200" cy="228600"/>
          </p:xfrm>
          <a:graphic>
            <a:graphicData uri="http://schemas.openxmlformats.org/presentationml/2006/ole">
              <mc:AlternateContent xmlns:mc="http://schemas.openxmlformats.org/markup-compatibility/2006">
                <mc:Choice xmlns:v="urn:schemas-microsoft-com:vml" Requires="v">
                  <p:oleObj name="Equation" r:id="rId7" imgW="203040" imgH="228600" progId="Equation.DSMT4">
                    <p:embed/>
                  </p:oleObj>
                </mc:Choice>
                <mc:Fallback>
                  <p:oleObj name="Equation" r:id="rId7" imgW="203040" imgH="228600" progId="Equation.DSMT4">
                    <p:embed/>
                    <p:pic>
                      <p:nvPicPr>
                        <p:cNvPr id="36" name="Object 35">
                          <a:extLst>
                            <a:ext uri="{FF2B5EF4-FFF2-40B4-BE49-F238E27FC236}">
                              <a16:creationId xmlns:a16="http://schemas.microsoft.com/office/drawing/2014/main" id="{8BF88CE2-ECCB-1C34-C631-68B51DE0F33E}"/>
                            </a:ext>
                          </a:extLst>
                        </p:cNvPr>
                        <p:cNvPicPr/>
                        <p:nvPr/>
                      </p:nvPicPr>
                      <p:blipFill>
                        <a:blip r:embed="rId8"/>
                        <a:stretch>
                          <a:fillRect/>
                        </a:stretch>
                      </p:blipFill>
                      <p:spPr>
                        <a:xfrm>
                          <a:off x="4437486" y="2572197"/>
                          <a:ext cx="203200" cy="228600"/>
                        </a:xfrm>
                        <a:prstGeom prst="rect">
                          <a:avLst/>
                        </a:prstGeom>
                      </p:spPr>
                    </p:pic>
                  </p:oleObj>
                </mc:Fallback>
              </mc:AlternateContent>
            </a:graphicData>
          </a:graphic>
        </p:graphicFrame>
        <p:graphicFrame>
          <p:nvGraphicFramePr>
            <p:cNvPr id="82" name="Object 81">
              <a:extLst>
                <a:ext uri="{FF2B5EF4-FFF2-40B4-BE49-F238E27FC236}">
                  <a16:creationId xmlns:a16="http://schemas.microsoft.com/office/drawing/2014/main" id="{F94AD079-1147-7EAC-3B01-04F4361C7014}"/>
                </a:ext>
              </a:extLst>
            </p:cNvPr>
            <p:cNvGraphicFramePr>
              <a:graphicFrameLocks noChangeAspect="1"/>
            </p:cNvGraphicFramePr>
            <p:nvPr>
              <p:extLst>
                <p:ext uri="{D42A27DB-BD31-4B8C-83A1-F6EECF244321}">
                  <p14:modId xmlns:p14="http://schemas.microsoft.com/office/powerpoint/2010/main" val="3912505395"/>
                </p:ext>
              </p:extLst>
            </p:nvPr>
          </p:nvGraphicFramePr>
          <p:xfrm>
            <a:off x="4262426" y="2245754"/>
            <a:ext cx="215900" cy="241300"/>
          </p:xfrm>
          <a:graphic>
            <a:graphicData uri="http://schemas.openxmlformats.org/presentationml/2006/ole">
              <mc:AlternateContent xmlns:mc="http://schemas.openxmlformats.org/markup-compatibility/2006">
                <mc:Choice xmlns:v="urn:schemas-microsoft-com:vml" Requires="v">
                  <p:oleObj name="Equation" r:id="rId9" imgW="215640" imgH="241200" progId="Equation.DSMT4">
                    <p:embed/>
                  </p:oleObj>
                </mc:Choice>
                <mc:Fallback>
                  <p:oleObj name="Equation" r:id="rId9" imgW="215640" imgH="241200" progId="Equation.DSMT4">
                    <p:embed/>
                    <p:pic>
                      <p:nvPicPr>
                        <p:cNvPr id="37" name="Object 36">
                          <a:extLst>
                            <a:ext uri="{FF2B5EF4-FFF2-40B4-BE49-F238E27FC236}">
                              <a16:creationId xmlns:a16="http://schemas.microsoft.com/office/drawing/2014/main" id="{12B641B6-FC4E-2A73-3A2C-DCF79F35D1EA}"/>
                            </a:ext>
                          </a:extLst>
                        </p:cNvPr>
                        <p:cNvPicPr/>
                        <p:nvPr/>
                      </p:nvPicPr>
                      <p:blipFill>
                        <a:blip r:embed="rId10"/>
                        <a:stretch>
                          <a:fillRect/>
                        </a:stretch>
                      </p:blipFill>
                      <p:spPr>
                        <a:xfrm>
                          <a:off x="4262426" y="2245754"/>
                          <a:ext cx="215900" cy="241300"/>
                        </a:xfrm>
                        <a:prstGeom prst="rect">
                          <a:avLst/>
                        </a:prstGeom>
                      </p:spPr>
                    </p:pic>
                  </p:oleObj>
                </mc:Fallback>
              </mc:AlternateContent>
            </a:graphicData>
          </a:graphic>
        </p:graphicFrame>
        <p:sp>
          <p:nvSpPr>
            <p:cNvPr id="83" name="TextBox 82">
              <a:extLst>
                <a:ext uri="{FF2B5EF4-FFF2-40B4-BE49-F238E27FC236}">
                  <a16:creationId xmlns:a16="http://schemas.microsoft.com/office/drawing/2014/main" id="{2F83AFC2-B1CA-91B8-A431-2708DB030C43}"/>
                </a:ext>
              </a:extLst>
            </p:cNvPr>
            <p:cNvSpPr txBox="1"/>
            <p:nvPr/>
          </p:nvSpPr>
          <p:spPr>
            <a:xfrm>
              <a:off x="1815012" y="3374108"/>
              <a:ext cx="377026"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a:t>
              </a:r>
            </a:p>
          </p:txBody>
        </p:sp>
        <p:sp>
          <p:nvSpPr>
            <p:cNvPr id="103" name="TextBox 102">
              <a:extLst>
                <a:ext uri="{FF2B5EF4-FFF2-40B4-BE49-F238E27FC236}">
                  <a16:creationId xmlns:a16="http://schemas.microsoft.com/office/drawing/2014/main" id="{3BCCF21D-9C2F-74D8-576A-6C9BD0F02776}"/>
                </a:ext>
              </a:extLst>
            </p:cNvPr>
            <p:cNvSpPr txBox="1"/>
            <p:nvPr/>
          </p:nvSpPr>
          <p:spPr>
            <a:xfrm>
              <a:off x="3027463" y="4254401"/>
              <a:ext cx="35618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grpSp>
      <p:sp>
        <p:nvSpPr>
          <p:cNvPr id="111" name="TextBox 110">
            <a:extLst>
              <a:ext uri="{FF2B5EF4-FFF2-40B4-BE49-F238E27FC236}">
                <a16:creationId xmlns:a16="http://schemas.microsoft.com/office/drawing/2014/main" id="{13FDC99D-5D06-0541-4974-F1DF31245062}"/>
              </a:ext>
            </a:extLst>
          </p:cNvPr>
          <p:cNvSpPr txBox="1"/>
          <p:nvPr/>
        </p:nvSpPr>
        <p:spPr>
          <a:xfrm>
            <a:off x="890911" y="3713562"/>
            <a:ext cx="4057521"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From equilibrium for the entire system</a:t>
            </a:r>
          </a:p>
        </p:txBody>
      </p:sp>
      <p:graphicFrame>
        <p:nvGraphicFramePr>
          <p:cNvPr id="112" name="Object 111">
            <a:extLst>
              <a:ext uri="{FF2B5EF4-FFF2-40B4-BE49-F238E27FC236}">
                <a16:creationId xmlns:a16="http://schemas.microsoft.com/office/drawing/2014/main" id="{D96CC697-E281-D0E4-707A-0E717899C24D}"/>
              </a:ext>
            </a:extLst>
          </p:cNvPr>
          <p:cNvGraphicFramePr>
            <a:graphicFrameLocks noChangeAspect="1"/>
          </p:cNvGraphicFramePr>
          <p:nvPr>
            <p:extLst>
              <p:ext uri="{D42A27DB-BD31-4B8C-83A1-F6EECF244321}">
                <p14:modId xmlns:p14="http://schemas.microsoft.com/office/powerpoint/2010/main" val="484666707"/>
              </p:ext>
            </p:extLst>
          </p:nvPr>
        </p:nvGraphicFramePr>
        <p:xfrm>
          <a:off x="1815891" y="4330168"/>
          <a:ext cx="4632301" cy="1968882"/>
        </p:xfrm>
        <a:graphic>
          <a:graphicData uri="http://schemas.openxmlformats.org/presentationml/2006/ole">
            <mc:AlternateContent xmlns:mc="http://schemas.openxmlformats.org/markup-compatibility/2006">
              <mc:Choice xmlns:v="urn:schemas-microsoft-com:vml" Requires="v">
                <p:oleObj name="Equation" r:id="rId11" imgW="3589338" imgH="1526065" progId="Equation.DSMT4">
                  <p:embed/>
                </p:oleObj>
              </mc:Choice>
              <mc:Fallback>
                <p:oleObj name="Equation" r:id="rId11" imgW="3589338" imgH="1526065" progId="Equation.DSMT4">
                  <p:embed/>
                  <p:pic>
                    <p:nvPicPr>
                      <p:cNvPr id="0" name=""/>
                      <p:cNvPicPr/>
                      <p:nvPr/>
                    </p:nvPicPr>
                    <p:blipFill>
                      <a:blip r:embed="rId12"/>
                      <a:stretch>
                        <a:fillRect/>
                      </a:stretch>
                    </p:blipFill>
                    <p:spPr>
                      <a:xfrm>
                        <a:off x="1815891" y="4330168"/>
                        <a:ext cx="4632301" cy="1968882"/>
                      </a:xfrm>
                      <a:prstGeom prst="rect">
                        <a:avLst/>
                      </a:prstGeom>
                    </p:spPr>
                  </p:pic>
                </p:oleObj>
              </mc:Fallback>
            </mc:AlternateContent>
          </a:graphicData>
        </a:graphic>
      </p:graphicFrame>
      <p:sp>
        <p:nvSpPr>
          <p:cNvPr id="113" name="TextBox 112">
            <a:extLst>
              <a:ext uri="{FF2B5EF4-FFF2-40B4-BE49-F238E27FC236}">
                <a16:creationId xmlns:a16="http://schemas.microsoft.com/office/drawing/2014/main" id="{14E4A2C8-4B78-071F-1B06-F89C96C9B7F0}"/>
              </a:ext>
            </a:extLst>
          </p:cNvPr>
          <p:cNvSpPr txBox="1"/>
          <p:nvPr/>
        </p:nvSpPr>
        <p:spPr>
          <a:xfrm>
            <a:off x="6916555" y="4810991"/>
            <a:ext cx="3583032"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three equations in four unknowns</a:t>
            </a:r>
          </a:p>
        </p:txBody>
      </p:sp>
      <p:cxnSp>
        <p:nvCxnSpPr>
          <p:cNvPr id="47" name="Straight Connector 46">
            <a:extLst>
              <a:ext uri="{FF2B5EF4-FFF2-40B4-BE49-F238E27FC236}">
                <a16:creationId xmlns:a16="http://schemas.microsoft.com/office/drawing/2014/main" id="{769DD9EA-4149-5465-5A68-5D1E39E890D1}"/>
              </a:ext>
            </a:extLst>
          </p:cNvPr>
          <p:cNvCxnSpPr/>
          <p:nvPr/>
        </p:nvCxnSpPr>
        <p:spPr>
          <a:xfrm>
            <a:off x="529736" y="734501"/>
            <a:ext cx="5705475"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2848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896E50C-A14D-8B81-48AA-21DE7B283287}"/>
              </a:ext>
            </a:extLst>
          </p:cNvPr>
          <p:cNvGrpSpPr/>
          <p:nvPr/>
        </p:nvGrpSpPr>
        <p:grpSpPr>
          <a:xfrm>
            <a:off x="1558165" y="214515"/>
            <a:ext cx="1393177" cy="1512545"/>
            <a:chOff x="2746681" y="4494385"/>
            <a:chExt cx="1393177" cy="1512545"/>
          </a:xfrm>
        </p:grpSpPr>
        <p:cxnSp>
          <p:nvCxnSpPr>
            <p:cNvPr id="3" name="Straight Connector 2">
              <a:extLst>
                <a:ext uri="{FF2B5EF4-FFF2-40B4-BE49-F238E27FC236}">
                  <a16:creationId xmlns:a16="http://schemas.microsoft.com/office/drawing/2014/main" id="{212CCD0D-ECA7-EA49-42E1-FA25E0BAC7AB}"/>
                </a:ext>
              </a:extLst>
            </p:cNvPr>
            <p:cNvCxnSpPr>
              <a:cxnSpLocks/>
            </p:cNvCxnSpPr>
            <p:nvPr/>
          </p:nvCxnSpPr>
          <p:spPr>
            <a:xfrm>
              <a:off x="2998298" y="5071498"/>
              <a:ext cx="541996" cy="24564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09972BBC-52A1-D451-9D33-77175A1B0504}"/>
                </a:ext>
              </a:extLst>
            </p:cNvPr>
            <p:cNvCxnSpPr>
              <a:cxnSpLocks/>
            </p:cNvCxnSpPr>
            <p:nvPr/>
          </p:nvCxnSpPr>
          <p:spPr>
            <a:xfrm>
              <a:off x="3423528" y="5043696"/>
              <a:ext cx="394415" cy="396"/>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3F6FB452-579C-907E-46AE-57EF535CB3B9}"/>
                </a:ext>
              </a:extLst>
            </p:cNvPr>
            <p:cNvCxnSpPr>
              <a:cxnSpLocks/>
            </p:cNvCxnSpPr>
            <p:nvPr/>
          </p:nvCxnSpPr>
          <p:spPr>
            <a:xfrm>
              <a:off x="2960951" y="5452932"/>
              <a:ext cx="56536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7CFAEF90-CF2A-F978-5276-0015292D6B91}"/>
                </a:ext>
              </a:extLst>
            </p:cNvPr>
            <p:cNvCxnSpPr>
              <a:cxnSpLocks/>
            </p:cNvCxnSpPr>
            <p:nvPr/>
          </p:nvCxnSpPr>
          <p:spPr>
            <a:xfrm>
              <a:off x="3742540" y="5060628"/>
              <a:ext cx="0" cy="28626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3748A86B-6C6F-3A37-D4B0-AC8A071F3CCE}"/>
                </a:ext>
              </a:extLst>
            </p:cNvPr>
            <p:cNvSpPr txBox="1"/>
            <p:nvPr/>
          </p:nvSpPr>
          <p:spPr>
            <a:xfrm>
              <a:off x="2746681" y="4935608"/>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8" name="TextBox 7">
              <a:extLst>
                <a:ext uri="{FF2B5EF4-FFF2-40B4-BE49-F238E27FC236}">
                  <a16:creationId xmlns:a16="http://schemas.microsoft.com/office/drawing/2014/main" id="{03C869AB-C5B4-3053-930F-1192EBCCB15F}"/>
                </a:ext>
              </a:extLst>
            </p:cNvPr>
            <p:cNvSpPr txBox="1"/>
            <p:nvPr/>
          </p:nvSpPr>
          <p:spPr>
            <a:xfrm>
              <a:off x="3592261" y="5351390"/>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cxnSp>
          <p:nvCxnSpPr>
            <p:cNvPr id="9" name="Straight Connector 8">
              <a:extLst>
                <a:ext uri="{FF2B5EF4-FFF2-40B4-BE49-F238E27FC236}">
                  <a16:creationId xmlns:a16="http://schemas.microsoft.com/office/drawing/2014/main" id="{4EAD0B3F-348C-B985-26CC-E0486B036A5E}"/>
                </a:ext>
              </a:extLst>
            </p:cNvPr>
            <p:cNvCxnSpPr>
              <a:cxnSpLocks/>
            </p:cNvCxnSpPr>
            <p:nvPr/>
          </p:nvCxnSpPr>
          <p:spPr>
            <a:xfrm>
              <a:off x="2960951" y="5152005"/>
              <a:ext cx="0" cy="39877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C6F0727A-B390-D6A9-6DA3-64DD25F3343F}"/>
                </a:ext>
              </a:extLst>
            </p:cNvPr>
            <p:cNvCxnSpPr/>
            <p:nvPr/>
          </p:nvCxnSpPr>
          <p:spPr>
            <a:xfrm flipV="1">
              <a:off x="2998298" y="5050074"/>
              <a:ext cx="386562" cy="68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7BF31A8F-6250-374F-81D2-BE9D1100696F}"/>
                </a:ext>
              </a:extLst>
            </p:cNvPr>
            <p:cNvCxnSpPr/>
            <p:nvPr/>
          </p:nvCxnSpPr>
          <p:spPr>
            <a:xfrm flipV="1">
              <a:off x="2998298" y="4702913"/>
              <a:ext cx="0" cy="36965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25DDF91B-0F56-D58F-7AFB-9650C16B43A0}"/>
                </a:ext>
              </a:extLst>
            </p:cNvPr>
            <p:cNvSpPr txBox="1"/>
            <p:nvPr/>
          </p:nvSpPr>
          <p:spPr>
            <a:xfrm>
              <a:off x="3123250" y="5420774"/>
              <a:ext cx="261610"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5</a:t>
              </a:r>
            </a:p>
          </p:txBody>
        </p:sp>
        <p:graphicFrame>
          <p:nvGraphicFramePr>
            <p:cNvPr id="13" name="Object 12">
              <a:extLst>
                <a:ext uri="{FF2B5EF4-FFF2-40B4-BE49-F238E27FC236}">
                  <a16:creationId xmlns:a16="http://schemas.microsoft.com/office/drawing/2014/main" id="{B7874545-C66A-E6DF-3409-A1F7E808A7AB}"/>
                </a:ext>
              </a:extLst>
            </p:cNvPr>
            <p:cNvGraphicFramePr>
              <a:graphicFrameLocks noChangeAspect="1"/>
            </p:cNvGraphicFramePr>
            <p:nvPr>
              <p:extLst>
                <p:ext uri="{D42A27DB-BD31-4B8C-83A1-F6EECF244321}">
                  <p14:modId xmlns:p14="http://schemas.microsoft.com/office/powerpoint/2010/main" val="1727242385"/>
                </p:ext>
              </p:extLst>
            </p:nvPr>
          </p:nvGraphicFramePr>
          <p:xfrm>
            <a:off x="3223232" y="4794432"/>
            <a:ext cx="190500" cy="228600"/>
          </p:xfrm>
          <a:graphic>
            <a:graphicData uri="http://schemas.openxmlformats.org/presentationml/2006/ole">
              <mc:AlternateContent xmlns:mc="http://schemas.openxmlformats.org/markup-compatibility/2006">
                <mc:Choice xmlns:v="urn:schemas-microsoft-com:vml" Requires="v">
                  <p:oleObj name="Equation" r:id="rId3" imgW="190440" imgH="228600" progId="Equation.DSMT4">
                    <p:embed/>
                  </p:oleObj>
                </mc:Choice>
                <mc:Fallback>
                  <p:oleObj name="Equation" r:id="rId3" imgW="190440" imgH="228600" progId="Equation.DSMT4">
                    <p:embed/>
                    <p:pic>
                      <p:nvPicPr>
                        <p:cNvPr id="94" name="Object 93">
                          <a:extLst>
                            <a:ext uri="{FF2B5EF4-FFF2-40B4-BE49-F238E27FC236}">
                              <a16:creationId xmlns:a16="http://schemas.microsoft.com/office/drawing/2014/main" id="{D8A6D07C-7C76-7303-600A-CA4FC0295273}"/>
                            </a:ext>
                          </a:extLst>
                        </p:cNvPr>
                        <p:cNvPicPr/>
                        <p:nvPr/>
                      </p:nvPicPr>
                      <p:blipFill>
                        <a:blip r:embed="rId4"/>
                        <a:stretch>
                          <a:fillRect/>
                        </a:stretch>
                      </p:blipFill>
                      <p:spPr>
                        <a:xfrm>
                          <a:off x="3223232" y="4794432"/>
                          <a:ext cx="190500" cy="228600"/>
                        </a:xfrm>
                        <a:prstGeom prst="rect">
                          <a:avLst/>
                        </a:prstGeom>
                      </p:spPr>
                    </p:pic>
                  </p:oleObj>
                </mc:Fallback>
              </mc:AlternateContent>
            </a:graphicData>
          </a:graphic>
        </p:graphicFrame>
        <p:graphicFrame>
          <p:nvGraphicFramePr>
            <p:cNvPr id="14" name="Object 13">
              <a:extLst>
                <a:ext uri="{FF2B5EF4-FFF2-40B4-BE49-F238E27FC236}">
                  <a16:creationId xmlns:a16="http://schemas.microsoft.com/office/drawing/2014/main" id="{444661A3-D880-2C20-7405-C331D7EC811D}"/>
                </a:ext>
              </a:extLst>
            </p:cNvPr>
            <p:cNvGraphicFramePr>
              <a:graphicFrameLocks noChangeAspect="1"/>
            </p:cNvGraphicFramePr>
            <p:nvPr>
              <p:extLst>
                <p:ext uri="{D42A27DB-BD31-4B8C-83A1-F6EECF244321}">
                  <p14:modId xmlns:p14="http://schemas.microsoft.com/office/powerpoint/2010/main" val="4001061993"/>
                </p:ext>
              </p:extLst>
            </p:nvPr>
          </p:nvGraphicFramePr>
          <p:xfrm>
            <a:off x="3002248" y="4494385"/>
            <a:ext cx="190500" cy="241300"/>
          </p:xfrm>
          <a:graphic>
            <a:graphicData uri="http://schemas.openxmlformats.org/presentationml/2006/ole">
              <mc:AlternateContent xmlns:mc="http://schemas.openxmlformats.org/markup-compatibility/2006">
                <mc:Choice xmlns:v="urn:schemas-microsoft-com:vml" Requires="v">
                  <p:oleObj name="Equation" r:id="rId5" imgW="190440" imgH="241200" progId="Equation.DSMT4">
                    <p:embed/>
                  </p:oleObj>
                </mc:Choice>
                <mc:Fallback>
                  <p:oleObj name="Equation" r:id="rId5" imgW="190440" imgH="241200" progId="Equation.DSMT4">
                    <p:embed/>
                    <p:pic>
                      <p:nvPicPr>
                        <p:cNvPr id="95" name="Object 94">
                          <a:extLst>
                            <a:ext uri="{FF2B5EF4-FFF2-40B4-BE49-F238E27FC236}">
                              <a16:creationId xmlns:a16="http://schemas.microsoft.com/office/drawing/2014/main" id="{D0671544-9915-DBB4-B94C-B9B9D9AF6BF9}"/>
                            </a:ext>
                          </a:extLst>
                        </p:cNvPr>
                        <p:cNvPicPr/>
                        <p:nvPr/>
                      </p:nvPicPr>
                      <p:blipFill>
                        <a:blip r:embed="rId6"/>
                        <a:stretch>
                          <a:fillRect/>
                        </a:stretch>
                      </p:blipFill>
                      <p:spPr>
                        <a:xfrm>
                          <a:off x="3002248" y="4494385"/>
                          <a:ext cx="190500" cy="24130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1C8FB63B-F6A4-BE2A-C880-995E3231E6CC}"/>
                </a:ext>
              </a:extLst>
            </p:cNvPr>
            <p:cNvSpPr txBox="1"/>
            <p:nvPr/>
          </p:nvSpPr>
          <p:spPr>
            <a:xfrm>
              <a:off x="3762832" y="5071498"/>
              <a:ext cx="377026"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1.5</a:t>
              </a:r>
            </a:p>
          </p:txBody>
        </p:sp>
        <p:sp>
          <p:nvSpPr>
            <p:cNvPr id="16" name="Oval 15">
              <a:extLst>
                <a:ext uri="{FF2B5EF4-FFF2-40B4-BE49-F238E27FC236}">
                  <a16:creationId xmlns:a16="http://schemas.microsoft.com/office/drawing/2014/main" id="{F73DA941-9CCF-B3A2-E5B1-377B44C992EE}"/>
                </a:ext>
              </a:extLst>
            </p:cNvPr>
            <p:cNvSpPr/>
            <p:nvPr/>
          </p:nvSpPr>
          <p:spPr>
            <a:xfrm>
              <a:off x="3509651" y="5298549"/>
              <a:ext cx="50777" cy="45995"/>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7" name="Straight Arrow Connector 16">
              <a:extLst>
                <a:ext uri="{FF2B5EF4-FFF2-40B4-BE49-F238E27FC236}">
                  <a16:creationId xmlns:a16="http://schemas.microsoft.com/office/drawing/2014/main" id="{56267444-91E7-A458-2A8D-AE3B77FC8B8C}"/>
                </a:ext>
              </a:extLst>
            </p:cNvPr>
            <p:cNvCxnSpPr>
              <a:cxnSpLocks/>
            </p:cNvCxnSpPr>
            <p:nvPr/>
          </p:nvCxnSpPr>
          <p:spPr>
            <a:xfrm>
              <a:off x="3004231" y="5074970"/>
              <a:ext cx="282132" cy="12879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3DC734B8-F4F0-ECCA-BD88-E25CE48519A2}"/>
                </a:ext>
              </a:extLst>
            </p:cNvPr>
            <p:cNvCxnSpPr/>
            <p:nvPr/>
          </p:nvCxnSpPr>
          <p:spPr>
            <a:xfrm>
              <a:off x="3615634" y="5344544"/>
              <a:ext cx="240511" cy="0"/>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7134AA79-7452-6C60-8556-0FEFAD67874E}"/>
                </a:ext>
              </a:extLst>
            </p:cNvPr>
            <p:cNvCxnSpPr/>
            <p:nvPr/>
          </p:nvCxnSpPr>
          <p:spPr>
            <a:xfrm>
              <a:off x="3526318" y="5375110"/>
              <a:ext cx="0" cy="155643"/>
            </a:xfrm>
            <a:prstGeom prst="line">
              <a:avLst/>
            </a:prstGeom>
          </p:spPr>
          <p:style>
            <a:lnRef idx="1">
              <a:schemeClr val="dk1"/>
            </a:lnRef>
            <a:fillRef idx="0">
              <a:schemeClr val="dk1"/>
            </a:fillRef>
            <a:effectRef idx="0">
              <a:schemeClr val="dk1"/>
            </a:effectRef>
            <a:fontRef idx="minor">
              <a:schemeClr val="tx1"/>
            </a:fontRef>
          </p:style>
        </p:cxnSp>
        <p:graphicFrame>
          <p:nvGraphicFramePr>
            <p:cNvPr id="20" name="Object 19">
              <a:extLst>
                <a:ext uri="{FF2B5EF4-FFF2-40B4-BE49-F238E27FC236}">
                  <a16:creationId xmlns:a16="http://schemas.microsoft.com/office/drawing/2014/main" id="{AE666129-E8E7-05A7-FFBB-A61C3429991D}"/>
                </a:ext>
              </a:extLst>
            </p:cNvPr>
            <p:cNvGraphicFramePr>
              <a:graphicFrameLocks noChangeAspect="1"/>
            </p:cNvGraphicFramePr>
            <p:nvPr>
              <p:extLst>
                <p:ext uri="{D42A27DB-BD31-4B8C-83A1-F6EECF244321}">
                  <p14:modId xmlns:p14="http://schemas.microsoft.com/office/powerpoint/2010/main" val="3120304033"/>
                </p:ext>
              </p:extLst>
            </p:nvPr>
          </p:nvGraphicFramePr>
          <p:xfrm>
            <a:off x="3046297" y="5208092"/>
            <a:ext cx="228600" cy="228600"/>
          </p:xfrm>
          <a:graphic>
            <a:graphicData uri="http://schemas.openxmlformats.org/presentationml/2006/ole">
              <mc:AlternateContent xmlns:mc="http://schemas.openxmlformats.org/markup-compatibility/2006">
                <mc:Choice xmlns:v="urn:schemas-microsoft-com:vml" Requires="v">
                  <p:oleObj name="Equation" r:id="rId7" imgW="228600" imgH="228600" progId="Equation.DSMT4">
                    <p:embed/>
                  </p:oleObj>
                </mc:Choice>
                <mc:Fallback>
                  <p:oleObj name="Equation" r:id="rId7" imgW="228600" imgH="228600" progId="Equation.DSMT4">
                    <p:embed/>
                    <p:pic>
                      <p:nvPicPr>
                        <p:cNvPr id="101" name="Object 100">
                          <a:extLst>
                            <a:ext uri="{FF2B5EF4-FFF2-40B4-BE49-F238E27FC236}">
                              <a16:creationId xmlns:a16="http://schemas.microsoft.com/office/drawing/2014/main" id="{DACD09D1-4BA5-C073-1E8E-72CFFB3A7EDA}"/>
                            </a:ext>
                          </a:extLst>
                        </p:cNvPr>
                        <p:cNvPicPr/>
                        <p:nvPr/>
                      </p:nvPicPr>
                      <p:blipFill>
                        <a:blip r:embed="rId8"/>
                        <a:stretch>
                          <a:fillRect/>
                        </a:stretch>
                      </p:blipFill>
                      <p:spPr>
                        <a:xfrm>
                          <a:off x="3046297" y="5208092"/>
                          <a:ext cx="228600" cy="2286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DC9435ED-82D4-C7CE-6EFE-0B31F858DD82}"/>
                </a:ext>
              </a:extLst>
            </p:cNvPr>
            <p:cNvGraphicFramePr>
              <a:graphicFrameLocks noChangeAspect="1"/>
            </p:cNvGraphicFramePr>
            <p:nvPr>
              <p:extLst>
                <p:ext uri="{D42A27DB-BD31-4B8C-83A1-F6EECF244321}">
                  <p14:modId xmlns:p14="http://schemas.microsoft.com/office/powerpoint/2010/main" val="3693991718"/>
                </p:ext>
              </p:extLst>
            </p:nvPr>
          </p:nvGraphicFramePr>
          <p:xfrm>
            <a:off x="3365584" y="5062381"/>
            <a:ext cx="241300" cy="228600"/>
          </p:xfrm>
          <a:graphic>
            <a:graphicData uri="http://schemas.openxmlformats.org/presentationml/2006/ole">
              <mc:AlternateContent xmlns:mc="http://schemas.openxmlformats.org/markup-compatibility/2006">
                <mc:Choice xmlns:v="urn:schemas-microsoft-com:vml" Requires="v">
                  <p:oleObj name="Equation" r:id="rId9" imgW="241200" imgH="228600" progId="Equation.DSMT4">
                    <p:embed/>
                  </p:oleObj>
                </mc:Choice>
                <mc:Fallback>
                  <p:oleObj name="Equation" r:id="rId9" imgW="241200" imgH="228600" progId="Equation.DSMT4">
                    <p:embed/>
                    <p:pic>
                      <p:nvPicPr>
                        <p:cNvPr id="102" name="Object 101">
                          <a:extLst>
                            <a:ext uri="{FF2B5EF4-FFF2-40B4-BE49-F238E27FC236}">
                              <a16:creationId xmlns:a16="http://schemas.microsoft.com/office/drawing/2014/main" id="{8671EFAB-9C90-2676-AF93-5728A97331B3}"/>
                            </a:ext>
                          </a:extLst>
                        </p:cNvPr>
                        <p:cNvPicPr/>
                        <p:nvPr/>
                      </p:nvPicPr>
                      <p:blipFill>
                        <a:blip r:embed="rId10"/>
                        <a:stretch>
                          <a:fillRect/>
                        </a:stretch>
                      </p:blipFill>
                      <p:spPr>
                        <a:xfrm>
                          <a:off x="3365584" y="5062381"/>
                          <a:ext cx="241300" cy="228600"/>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1ACA714B-F7FC-B5DD-CF7D-2EDAF7C6CB00}"/>
                </a:ext>
              </a:extLst>
            </p:cNvPr>
            <p:cNvSpPr txBox="1"/>
            <p:nvPr/>
          </p:nvSpPr>
          <p:spPr>
            <a:xfrm>
              <a:off x="2880789" y="5729931"/>
              <a:ext cx="36420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grpSp>
      <p:sp>
        <p:nvSpPr>
          <p:cNvPr id="23" name="TextBox 22">
            <a:extLst>
              <a:ext uri="{FF2B5EF4-FFF2-40B4-BE49-F238E27FC236}">
                <a16:creationId xmlns:a16="http://schemas.microsoft.com/office/drawing/2014/main" id="{F0F5307F-4747-A415-D381-45D161ABA30D}"/>
              </a:ext>
            </a:extLst>
          </p:cNvPr>
          <p:cNvSpPr txBox="1"/>
          <p:nvPr/>
        </p:nvSpPr>
        <p:spPr>
          <a:xfrm>
            <a:off x="557304" y="1731810"/>
            <a:ext cx="6109365"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moment equilibrium about B gives one additional equation</a:t>
            </a:r>
          </a:p>
        </p:txBody>
      </p:sp>
      <p:graphicFrame>
        <p:nvGraphicFramePr>
          <p:cNvPr id="24" name="Object 23">
            <a:extLst>
              <a:ext uri="{FF2B5EF4-FFF2-40B4-BE49-F238E27FC236}">
                <a16:creationId xmlns:a16="http://schemas.microsoft.com/office/drawing/2014/main" id="{BBADA083-8188-225F-967F-9FA3A60440D7}"/>
              </a:ext>
            </a:extLst>
          </p:cNvPr>
          <p:cNvGraphicFramePr>
            <a:graphicFrameLocks noChangeAspect="1"/>
          </p:cNvGraphicFramePr>
          <p:nvPr>
            <p:extLst>
              <p:ext uri="{D42A27DB-BD31-4B8C-83A1-F6EECF244321}">
                <p14:modId xmlns:p14="http://schemas.microsoft.com/office/powerpoint/2010/main" val="3456332270"/>
              </p:ext>
            </p:extLst>
          </p:nvPr>
        </p:nvGraphicFramePr>
        <p:xfrm>
          <a:off x="1449240" y="2248613"/>
          <a:ext cx="3306953" cy="752764"/>
        </p:xfrm>
        <a:graphic>
          <a:graphicData uri="http://schemas.openxmlformats.org/presentationml/2006/ole">
            <mc:AlternateContent xmlns:mc="http://schemas.openxmlformats.org/markup-compatibility/2006">
              <mc:Choice xmlns:v="urn:schemas-microsoft-com:vml" Requires="v">
                <p:oleObj name="Equation" r:id="rId11" imgW="2218372" imgH="505444" progId="Equation.DSMT4">
                  <p:embed/>
                </p:oleObj>
              </mc:Choice>
              <mc:Fallback>
                <p:oleObj name="Equation" r:id="rId11" imgW="2218372" imgH="505444" progId="Equation.DSMT4">
                  <p:embed/>
                  <p:pic>
                    <p:nvPicPr>
                      <p:cNvPr id="0" name=""/>
                      <p:cNvPicPr/>
                      <p:nvPr/>
                    </p:nvPicPr>
                    <p:blipFill>
                      <a:blip r:embed="rId12"/>
                      <a:stretch>
                        <a:fillRect/>
                      </a:stretch>
                    </p:blipFill>
                    <p:spPr>
                      <a:xfrm>
                        <a:off x="1449240" y="2248613"/>
                        <a:ext cx="3306953" cy="752764"/>
                      </a:xfrm>
                      <a:prstGeom prst="rect">
                        <a:avLst/>
                      </a:prstGeom>
                    </p:spPr>
                  </p:pic>
                </p:oleObj>
              </mc:Fallback>
            </mc:AlternateContent>
          </a:graphicData>
        </a:graphic>
      </p:graphicFrame>
      <p:sp>
        <p:nvSpPr>
          <p:cNvPr id="25" name="TextBox 24">
            <a:extLst>
              <a:ext uri="{FF2B5EF4-FFF2-40B4-BE49-F238E27FC236}">
                <a16:creationId xmlns:a16="http://schemas.microsoft.com/office/drawing/2014/main" id="{72B6D677-B41F-B84C-ABCD-16A6F11A8D1D}"/>
              </a:ext>
            </a:extLst>
          </p:cNvPr>
          <p:cNvSpPr txBox="1"/>
          <p:nvPr/>
        </p:nvSpPr>
        <p:spPr>
          <a:xfrm>
            <a:off x="557304" y="3051764"/>
            <a:ext cx="10569467" cy="646331"/>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We can solve these four equations for the four reactions. Let's do it symbolically in MATLAB but it is also easy to solve by hand as shown in the text.</a:t>
            </a:r>
          </a:p>
        </p:txBody>
      </p:sp>
      <p:sp>
        <p:nvSpPr>
          <p:cNvPr id="27" name="TextBox 26">
            <a:extLst>
              <a:ext uri="{FF2B5EF4-FFF2-40B4-BE49-F238E27FC236}">
                <a16:creationId xmlns:a16="http://schemas.microsoft.com/office/drawing/2014/main" id="{A2AD7106-E543-9585-5D3D-A92467F286FE}"/>
              </a:ext>
            </a:extLst>
          </p:cNvPr>
          <p:cNvSpPr txBox="1"/>
          <p:nvPr/>
        </p:nvSpPr>
        <p:spPr>
          <a:xfrm>
            <a:off x="1558165" y="3863987"/>
            <a:ext cx="4537835" cy="2862322"/>
          </a:xfrm>
          <a:prstGeom prst="rect">
            <a:avLst/>
          </a:prstGeom>
          <a:noFill/>
        </p:spPr>
        <p:txBody>
          <a:bodyPr wrap="square">
            <a:spAutoFit/>
          </a:bodyPr>
          <a:lstStyle/>
          <a:p>
            <a:r>
              <a:rPr lang="en-US" dirty="0" err="1"/>
              <a:t>syms</a:t>
            </a:r>
            <a:r>
              <a:rPr lang="en-US" dirty="0"/>
              <a:t> Ax Ay Dx Dy</a:t>
            </a:r>
          </a:p>
          <a:p>
            <a:r>
              <a:rPr lang="en-US" dirty="0"/>
              <a:t>Eq(1) = Ax + Dx;</a:t>
            </a:r>
          </a:p>
          <a:p>
            <a:r>
              <a:rPr lang="en-US" dirty="0"/>
              <a:t>Eq(2) = Ay + Dy -4600;</a:t>
            </a:r>
          </a:p>
          <a:p>
            <a:r>
              <a:rPr lang="en-US" dirty="0"/>
              <a:t>Eq(3) = 5*Ax - 15*Ay +31000;</a:t>
            </a:r>
          </a:p>
          <a:p>
            <a:r>
              <a:rPr lang="en-US" dirty="0"/>
              <a:t>Eq(4) = -5*Ay -1.5*Ax;</a:t>
            </a:r>
          </a:p>
          <a:p>
            <a:r>
              <a:rPr lang="en-US" dirty="0"/>
              <a:t>S = solve(Eq);</a:t>
            </a:r>
          </a:p>
          <a:p>
            <a:r>
              <a:rPr lang="en-US" dirty="0"/>
              <a:t>double([ </a:t>
            </a:r>
            <a:r>
              <a:rPr lang="en-US" dirty="0" err="1"/>
              <a:t>S.Ax</a:t>
            </a:r>
            <a:r>
              <a:rPr lang="en-US" dirty="0"/>
              <a:t> </a:t>
            </a:r>
            <a:r>
              <a:rPr lang="en-US" dirty="0" err="1"/>
              <a:t>S.Ay</a:t>
            </a:r>
            <a:r>
              <a:rPr lang="en-US" dirty="0"/>
              <a:t> </a:t>
            </a:r>
            <a:r>
              <a:rPr lang="en-US" dirty="0" err="1"/>
              <a:t>S.Dx</a:t>
            </a:r>
            <a:r>
              <a:rPr lang="en-US" dirty="0"/>
              <a:t> </a:t>
            </a:r>
            <a:r>
              <a:rPr lang="en-US" dirty="0" err="1"/>
              <a:t>S.Dy</a:t>
            </a:r>
            <a:r>
              <a:rPr lang="en-US" dirty="0"/>
              <a:t>])</a:t>
            </a:r>
          </a:p>
          <a:p>
            <a:r>
              <a:rPr lang="en-US" dirty="0" err="1"/>
              <a:t>ans</a:t>
            </a:r>
            <a:r>
              <a:rPr lang="en-US" dirty="0"/>
              <a:t> =</a:t>
            </a:r>
          </a:p>
          <a:p>
            <a:r>
              <a:rPr lang="en-US" dirty="0"/>
              <a:t> 1.0e+03 *</a:t>
            </a:r>
          </a:p>
          <a:p>
            <a:r>
              <a:rPr lang="en-US" dirty="0"/>
              <a:t> -3.2632    0.9789    3.2632    3.6211</a:t>
            </a:r>
          </a:p>
        </p:txBody>
      </p:sp>
    </p:spTree>
    <p:extLst>
      <p:ext uri="{BB962C8B-B14F-4D97-AF65-F5344CB8AC3E}">
        <p14:creationId xmlns:p14="http://schemas.microsoft.com/office/powerpoint/2010/main" val="3058052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038A831-32B8-1ECC-73C2-E2697AA8152D}"/>
              </a:ext>
            </a:extLst>
          </p:cNvPr>
          <p:cNvGrpSpPr/>
          <p:nvPr/>
        </p:nvGrpSpPr>
        <p:grpSpPr>
          <a:xfrm>
            <a:off x="488271" y="207801"/>
            <a:ext cx="2986804" cy="2333992"/>
            <a:chOff x="2097094" y="107651"/>
            <a:chExt cx="2986804" cy="2333992"/>
          </a:xfrm>
        </p:grpSpPr>
        <p:cxnSp>
          <p:nvCxnSpPr>
            <p:cNvPr id="3" name="Straight Arrow Connector 2">
              <a:extLst>
                <a:ext uri="{FF2B5EF4-FFF2-40B4-BE49-F238E27FC236}">
                  <a16:creationId xmlns:a16="http://schemas.microsoft.com/office/drawing/2014/main" id="{493DDF72-814E-DBBB-D121-C72109E22258}"/>
                </a:ext>
              </a:extLst>
            </p:cNvPr>
            <p:cNvCxnSpPr>
              <a:cxnSpLocks/>
            </p:cNvCxnSpPr>
            <p:nvPr/>
          </p:nvCxnSpPr>
          <p:spPr>
            <a:xfrm>
              <a:off x="2328154" y="1138136"/>
              <a:ext cx="48638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a:extLst>
                <a:ext uri="{FF2B5EF4-FFF2-40B4-BE49-F238E27FC236}">
                  <a16:creationId xmlns:a16="http://schemas.microsoft.com/office/drawing/2014/main" id="{86E57D50-0D56-2EA5-246E-2A4AB8D53C3F}"/>
                </a:ext>
              </a:extLst>
            </p:cNvPr>
            <p:cNvCxnSpPr/>
            <p:nvPr/>
          </p:nvCxnSpPr>
          <p:spPr>
            <a:xfrm flipV="1">
              <a:off x="2305455" y="661481"/>
              <a:ext cx="0" cy="47665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C8D6C1D1-2869-E0D3-BC0D-9FA87B00AF62}"/>
                </a:ext>
              </a:extLst>
            </p:cNvPr>
            <p:cNvCxnSpPr>
              <a:cxnSpLocks/>
            </p:cNvCxnSpPr>
            <p:nvPr/>
          </p:nvCxnSpPr>
          <p:spPr>
            <a:xfrm>
              <a:off x="2305455" y="1138136"/>
              <a:ext cx="378298" cy="3404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ADC5A51F-E560-20B4-C21B-19CCB73F871F}"/>
                </a:ext>
              </a:extLst>
            </p:cNvPr>
            <p:cNvCxnSpPr/>
            <p:nvPr/>
          </p:nvCxnSpPr>
          <p:spPr>
            <a:xfrm flipH="1" flipV="1">
              <a:off x="2947481" y="1750979"/>
              <a:ext cx="321013" cy="28210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11BE3819-594E-75F8-7673-438BBCEBD2EC}"/>
                </a:ext>
              </a:extLst>
            </p:cNvPr>
            <p:cNvCxnSpPr/>
            <p:nvPr/>
          </p:nvCxnSpPr>
          <p:spPr>
            <a:xfrm>
              <a:off x="3268494" y="2033081"/>
              <a:ext cx="0" cy="4085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5C674944-62E5-4AE4-C5E8-FC22165A20E6}"/>
                </a:ext>
              </a:extLst>
            </p:cNvPr>
            <p:cNvCxnSpPr>
              <a:cxnSpLocks/>
            </p:cNvCxnSpPr>
            <p:nvPr/>
          </p:nvCxnSpPr>
          <p:spPr>
            <a:xfrm flipV="1">
              <a:off x="3268494" y="1877438"/>
              <a:ext cx="408561" cy="1556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06B0DB6C-AB81-F074-E0B4-E55D7570303F}"/>
                </a:ext>
              </a:extLst>
            </p:cNvPr>
            <p:cNvCxnSpPr>
              <a:cxnSpLocks/>
            </p:cNvCxnSpPr>
            <p:nvPr/>
          </p:nvCxnSpPr>
          <p:spPr>
            <a:xfrm flipH="1">
              <a:off x="4143983" y="1478604"/>
              <a:ext cx="457200" cy="23346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1CD361B6-2EC5-6931-4FDB-B82A1209D766}"/>
                </a:ext>
              </a:extLst>
            </p:cNvPr>
            <p:cNvCxnSpPr/>
            <p:nvPr/>
          </p:nvCxnSpPr>
          <p:spPr>
            <a:xfrm>
              <a:off x="4591455" y="1478604"/>
              <a:ext cx="0" cy="55447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F9F0D1D9-0425-0F53-AFE8-B47C76F218E4}"/>
                </a:ext>
              </a:extLst>
            </p:cNvPr>
            <p:cNvCxnSpPr/>
            <p:nvPr/>
          </p:nvCxnSpPr>
          <p:spPr>
            <a:xfrm flipV="1">
              <a:off x="4601183" y="1138136"/>
              <a:ext cx="340468" cy="3404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A11514BC-A39A-FD11-7E78-057D619847F6}"/>
                </a:ext>
              </a:extLst>
            </p:cNvPr>
            <p:cNvSpPr txBox="1"/>
            <p:nvPr/>
          </p:nvSpPr>
          <p:spPr>
            <a:xfrm>
              <a:off x="2097094" y="1150774"/>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13" name="TextBox 12">
              <a:extLst>
                <a:ext uri="{FF2B5EF4-FFF2-40B4-BE49-F238E27FC236}">
                  <a16:creationId xmlns:a16="http://schemas.microsoft.com/office/drawing/2014/main" id="{740CBB2B-955F-4420-7285-F28D99F911F9}"/>
                </a:ext>
              </a:extLst>
            </p:cNvPr>
            <p:cNvSpPr txBox="1"/>
            <p:nvPr/>
          </p:nvSpPr>
          <p:spPr>
            <a:xfrm>
              <a:off x="3039747" y="1996960"/>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cxnSp>
          <p:nvCxnSpPr>
            <p:cNvPr id="14" name="Straight Connector 13">
              <a:extLst>
                <a:ext uri="{FF2B5EF4-FFF2-40B4-BE49-F238E27FC236}">
                  <a16:creationId xmlns:a16="http://schemas.microsoft.com/office/drawing/2014/main" id="{EE010153-79B7-954A-B014-7B6C22D81E26}"/>
                </a:ext>
              </a:extLst>
            </p:cNvPr>
            <p:cNvCxnSpPr/>
            <p:nvPr/>
          </p:nvCxnSpPr>
          <p:spPr>
            <a:xfrm>
              <a:off x="3005992" y="2033081"/>
              <a:ext cx="203989" cy="0"/>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3466636A-56C9-A4F3-B198-19A62050BBEF}"/>
                </a:ext>
              </a:extLst>
            </p:cNvPr>
            <p:cNvCxnSpPr/>
            <p:nvPr/>
          </p:nvCxnSpPr>
          <p:spPr>
            <a:xfrm>
              <a:off x="3341597" y="2062264"/>
              <a:ext cx="203989" cy="0"/>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489D17F7-07E4-564F-F450-A8554EAF59A0}"/>
                </a:ext>
              </a:extLst>
            </p:cNvPr>
            <p:cNvCxnSpPr/>
            <p:nvPr/>
          </p:nvCxnSpPr>
          <p:spPr>
            <a:xfrm flipH="1">
              <a:off x="4143983" y="1478604"/>
              <a:ext cx="403698" cy="0"/>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26197FE-23BD-456A-704E-8A5C71219A0A}"/>
                </a:ext>
              </a:extLst>
            </p:cNvPr>
            <p:cNvCxnSpPr/>
            <p:nvPr/>
          </p:nvCxnSpPr>
          <p:spPr>
            <a:xfrm>
              <a:off x="4640094" y="1498060"/>
              <a:ext cx="311285"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18" name="Object 17">
              <a:extLst>
                <a:ext uri="{FF2B5EF4-FFF2-40B4-BE49-F238E27FC236}">
                  <a16:creationId xmlns:a16="http://schemas.microsoft.com/office/drawing/2014/main" id="{5F42585F-9381-E552-0307-4013F7286937}"/>
                </a:ext>
              </a:extLst>
            </p:cNvPr>
            <p:cNvGraphicFramePr>
              <a:graphicFrameLocks noChangeAspect="1"/>
            </p:cNvGraphicFramePr>
            <p:nvPr>
              <p:extLst>
                <p:ext uri="{D42A27DB-BD31-4B8C-83A1-F6EECF244321}">
                  <p14:modId xmlns:p14="http://schemas.microsoft.com/office/powerpoint/2010/main" val="3824793283"/>
                </p:ext>
              </p:extLst>
            </p:nvPr>
          </p:nvGraphicFramePr>
          <p:xfrm>
            <a:off x="2505953" y="1155160"/>
            <a:ext cx="241300" cy="228600"/>
          </p:xfrm>
          <a:graphic>
            <a:graphicData uri="http://schemas.openxmlformats.org/presentationml/2006/ole">
              <mc:AlternateContent xmlns:mc="http://schemas.openxmlformats.org/markup-compatibility/2006">
                <mc:Choice xmlns:v="urn:schemas-microsoft-com:vml" Requires="v">
                  <p:oleObj name="Equation" r:id="rId3" imgW="241200" imgH="228600" progId="Equation.DSMT4">
                    <p:embed/>
                  </p:oleObj>
                </mc:Choice>
                <mc:Fallback>
                  <p:oleObj name="Equation" r:id="rId3" imgW="241200" imgH="228600" progId="Equation.DSMT4">
                    <p:embed/>
                    <p:pic>
                      <p:nvPicPr>
                        <p:cNvPr id="34" name="Object 33">
                          <a:extLst>
                            <a:ext uri="{FF2B5EF4-FFF2-40B4-BE49-F238E27FC236}">
                              <a16:creationId xmlns:a16="http://schemas.microsoft.com/office/drawing/2014/main" id="{797201DE-D0F0-ED0F-AA63-ACC1456A606D}"/>
                            </a:ext>
                          </a:extLst>
                        </p:cNvPr>
                        <p:cNvPicPr/>
                        <p:nvPr/>
                      </p:nvPicPr>
                      <p:blipFill>
                        <a:blip r:embed="rId4"/>
                        <a:stretch>
                          <a:fillRect/>
                        </a:stretch>
                      </p:blipFill>
                      <p:spPr>
                        <a:xfrm>
                          <a:off x="2505953" y="1155160"/>
                          <a:ext cx="241300" cy="22860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9A60E16E-8654-8095-EF04-41203CAA3652}"/>
                </a:ext>
              </a:extLst>
            </p:cNvPr>
            <p:cNvGraphicFramePr>
              <a:graphicFrameLocks noChangeAspect="1"/>
            </p:cNvGraphicFramePr>
            <p:nvPr>
              <p:extLst>
                <p:ext uri="{D42A27DB-BD31-4B8C-83A1-F6EECF244321}">
                  <p14:modId xmlns:p14="http://schemas.microsoft.com/office/powerpoint/2010/main" val="1711255714"/>
                </p:ext>
              </p:extLst>
            </p:nvPr>
          </p:nvGraphicFramePr>
          <p:xfrm>
            <a:off x="2768319" y="1777730"/>
            <a:ext cx="241300" cy="228600"/>
          </p:xfrm>
          <a:graphic>
            <a:graphicData uri="http://schemas.openxmlformats.org/presentationml/2006/ole">
              <mc:AlternateContent xmlns:mc="http://schemas.openxmlformats.org/markup-compatibility/2006">
                <mc:Choice xmlns:v="urn:schemas-microsoft-com:vml" Requires="v">
                  <p:oleObj name="Equation" r:id="rId5" imgW="241200" imgH="228600" progId="Equation.DSMT4">
                    <p:embed/>
                  </p:oleObj>
                </mc:Choice>
                <mc:Fallback>
                  <p:oleObj name="Equation" r:id="rId5" imgW="241200" imgH="228600" progId="Equation.DSMT4">
                    <p:embed/>
                    <p:pic>
                      <p:nvPicPr>
                        <p:cNvPr id="35" name="Object 34">
                          <a:extLst>
                            <a:ext uri="{FF2B5EF4-FFF2-40B4-BE49-F238E27FC236}">
                              <a16:creationId xmlns:a16="http://schemas.microsoft.com/office/drawing/2014/main" id="{1F58CAE8-4B1B-0E1A-6EEE-6F890B95A4ED}"/>
                            </a:ext>
                          </a:extLst>
                        </p:cNvPr>
                        <p:cNvPicPr/>
                        <p:nvPr/>
                      </p:nvPicPr>
                      <p:blipFill>
                        <a:blip r:embed="rId4"/>
                        <a:stretch>
                          <a:fillRect/>
                        </a:stretch>
                      </p:blipFill>
                      <p:spPr>
                        <a:xfrm>
                          <a:off x="2768319" y="1777730"/>
                          <a:ext cx="241300" cy="228600"/>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8A28EE5F-E057-07BA-7567-E3D0AF65B408}"/>
                </a:ext>
              </a:extLst>
            </p:cNvPr>
            <p:cNvGraphicFramePr>
              <a:graphicFrameLocks noChangeAspect="1"/>
            </p:cNvGraphicFramePr>
            <p:nvPr>
              <p:extLst>
                <p:ext uri="{D42A27DB-BD31-4B8C-83A1-F6EECF244321}">
                  <p14:modId xmlns:p14="http://schemas.microsoft.com/office/powerpoint/2010/main" val="2805735501"/>
                </p:ext>
              </p:extLst>
            </p:nvPr>
          </p:nvGraphicFramePr>
          <p:xfrm>
            <a:off x="3589360" y="1894462"/>
            <a:ext cx="241300" cy="228600"/>
          </p:xfrm>
          <a:graphic>
            <a:graphicData uri="http://schemas.openxmlformats.org/presentationml/2006/ole">
              <mc:AlternateContent xmlns:mc="http://schemas.openxmlformats.org/markup-compatibility/2006">
                <mc:Choice xmlns:v="urn:schemas-microsoft-com:vml" Requires="v">
                  <p:oleObj name="Equation" r:id="rId6" imgW="241200" imgH="228600" progId="Equation.DSMT4">
                    <p:embed/>
                  </p:oleObj>
                </mc:Choice>
                <mc:Fallback>
                  <p:oleObj name="Equation" r:id="rId6" imgW="241200" imgH="228600" progId="Equation.DSMT4">
                    <p:embed/>
                    <p:pic>
                      <p:nvPicPr>
                        <p:cNvPr id="36" name="Object 35">
                          <a:extLst>
                            <a:ext uri="{FF2B5EF4-FFF2-40B4-BE49-F238E27FC236}">
                              <a16:creationId xmlns:a16="http://schemas.microsoft.com/office/drawing/2014/main" id="{CFCFB71A-9178-70C6-9C57-FB495F066BF9}"/>
                            </a:ext>
                          </a:extLst>
                        </p:cNvPr>
                        <p:cNvPicPr/>
                        <p:nvPr/>
                      </p:nvPicPr>
                      <p:blipFill>
                        <a:blip r:embed="rId7"/>
                        <a:stretch>
                          <a:fillRect/>
                        </a:stretch>
                      </p:blipFill>
                      <p:spPr>
                        <a:xfrm>
                          <a:off x="3589360" y="1894462"/>
                          <a:ext cx="241300" cy="2286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F9E3DBCD-E289-B431-D4EA-608D3F518BC1}"/>
                </a:ext>
              </a:extLst>
            </p:cNvPr>
            <p:cNvGraphicFramePr>
              <a:graphicFrameLocks noChangeAspect="1"/>
            </p:cNvGraphicFramePr>
            <p:nvPr>
              <p:extLst>
                <p:ext uri="{D42A27DB-BD31-4B8C-83A1-F6EECF244321}">
                  <p14:modId xmlns:p14="http://schemas.microsoft.com/office/powerpoint/2010/main" val="3988642043"/>
                </p:ext>
              </p:extLst>
            </p:nvPr>
          </p:nvGraphicFramePr>
          <p:xfrm>
            <a:off x="3958223" y="1449660"/>
            <a:ext cx="241300" cy="228600"/>
          </p:xfrm>
          <a:graphic>
            <a:graphicData uri="http://schemas.openxmlformats.org/presentationml/2006/ole">
              <mc:AlternateContent xmlns:mc="http://schemas.openxmlformats.org/markup-compatibility/2006">
                <mc:Choice xmlns:v="urn:schemas-microsoft-com:vml" Requires="v">
                  <p:oleObj name="Equation" r:id="rId8" imgW="241200" imgH="228600" progId="Equation.DSMT4">
                    <p:embed/>
                  </p:oleObj>
                </mc:Choice>
                <mc:Fallback>
                  <p:oleObj name="Equation" r:id="rId8" imgW="241200" imgH="228600" progId="Equation.DSMT4">
                    <p:embed/>
                    <p:pic>
                      <p:nvPicPr>
                        <p:cNvPr id="37" name="Object 36">
                          <a:extLst>
                            <a:ext uri="{FF2B5EF4-FFF2-40B4-BE49-F238E27FC236}">
                              <a16:creationId xmlns:a16="http://schemas.microsoft.com/office/drawing/2014/main" id="{762DDA8C-94F1-5644-3EF6-CB8DF33B1474}"/>
                            </a:ext>
                          </a:extLst>
                        </p:cNvPr>
                        <p:cNvPicPr/>
                        <p:nvPr/>
                      </p:nvPicPr>
                      <p:blipFill>
                        <a:blip r:embed="rId7"/>
                        <a:stretch>
                          <a:fillRect/>
                        </a:stretch>
                      </p:blipFill>
                      <p:spPr>
                        <a:xfrm>
                          <a:off x="3958223" y="1449660"/>
                          <a:ext cx="241300" cy="228600"/>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2AEF0DC9-94FE-1855-9AB6-E4E06BCDA49F}"/>
                </a:ext>
              </a:extLst>
            </p:cNvPr>
            <p:cNvGraphicFramePr>
              <a:graphicFrameLocks noChangeAspect="1"/>
            </p:cNvGraphicFramePr>
            <p:nvPr>
              <p:extLst>
                <p:ext uri="{D42A27DB-BD31-4B8C-83A1-F6EECF244321}">
                  <p14:modId xmlns:p14="http://schemas.microsoft.com/office/powerpoint/2010/main" val="2963727175"/>
                </p:ext>
              </p:extLst>
            </p:nvPr>
          </p:nvGraphicFramePr>
          <p:xfrm>
            <a:off x="4761543" y="1269460"/>
            <a:ext cx="241300" cy="228600"/>
          </p:xfrm>
          <a:graphic>
            <a:graphicData uri="http://schemas.openxmlformats.org/presentationml/2006/ole">
              <mc:AlternateContent xmlns:mc="http://schemas.openxmlformats.org/markup-compatibility/2006">
                <mc:Choice xmlns:v="urn:schemas-microsoft-com:vml" Requires="v">
                  <p:oleObj name="Equation" r:id="rId9" imgW="241200" imgH="228600" progId="Equation.DSMT4">
                    <p:embed/>
                  </p:oleObj>
                </mc:Choice>
                <mc:Fallback>
                  <p:oleObj name="Equation" r:id="rId9" imgW="241200" imgH="228600" progId="Equation.DSMT4">
                    <p:embed/>
                    <p:pic>
                      <p:nvPicPr>
                        <p:cNvPr id="38" name="Object 37">
                          <a:extLst>
                            <a:ext uri="{FF2B5EF4-FFF2-40B4-BE49-F238E27FC236}">
                              <a16:creationId xmlns:a16="http://schemas.microsoft.com/office/drawing/2014/main" id="{09D01EE0-0D97-0382-D702-117517BFD392}"/>
                            </a:ext>
                          </a:extLst>
                        </p:cNvPr>
                        <p:cNvPicPr/>
                        <p:nvPr/>
                      </p:nvPicPr>
                      <p:blipFill>
                        <a:blip r:embed="rId10"/>
                        <a:stretch>
                          <a:fillRect/>
                        </a:stretch>
                      </p:blipFill>
                      <p:spPr>
                        <a:xfrm>
                          <a:off x="4761543" y="1269460"/>
                          <a:ext cx="241300" cy="228600"/>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5EFDAABD-CCA3-42F0-C9DF-66F90509C137}"/>
                </a:ext>
              </a:extLst>
            </p:cNvPr>
            <p:cNvSpPr txBox="1"/>
            <p:nvPr/>
          </p:nvSpPr>
          <p:spPr>
            <a:xfrm>
              <a:off x="3266135" y="2164644"/>
              <a:ext cx="492443"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1600</a:t>
              </a:r>
            </a:p>
          </p:txBody>
        </p:sp>
        <p:sp>
          <p:nvSpPr>
            <p:cNvPr id="24" name="TextBox 23">
              <a:extLst>
                <a:ext uri="{FF2B5EF4-FFF2-40B4-BE49-F238E27FC236}">
                  <a16:creationId xmlns:a16="http://schemas.microsoft.com/office/drawing/2014/main" id="{B88EDE18-6977-E0C2-3437-DE266036F8FD}"/>
                </a:ext>
              </a:extLst>
            </p:cNvPr>
            <p:cNvSpPr txBox="1"/>
            <p:nvPr/>
          </p:nvSpPr>
          <p:spPr>
            <a:xfrm>
              <a:off x="4591455" y="1760468"/>
              <a:ext cx="492443"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3000</a:t>
              </a:r>
            </a:p>
          </p:txBody>
        </p:sp>
        <p:sp>
          <p:nvSpPr>
            <p:cNvPr id="25" name="TextBox 24">
              <a:extLst>
                <a:ext uri="{FF2B5EF4-FFF2-40B4-BE49-F238E27FC236}">
                  <a16:creationId xmlns:a16="http://schemas.microsoft.com/office/drawing/2014/main" id="{0AA94384-AA90-85A5-EF92-F22C2820E206}"/>
                </a:ext>
              </a:extLst>
            </p:cNvPr>
            <p:cNvSpPr txBox="1"/>
            <p:nvPr/>
          </p:nvSpPr>
          <p:spPr>
            <a:xfrm flipH="1">
              <a:off x="4399818" y="1242448"/>
              <a:ext cx="207200"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graphicFrame>
          <p:nvGraphicFramePr>
            <p:cNvPr id="26" name="Object 25">
              <a:extLst>
                <a:ext uri="{FF2B5EF4-FFF2-40B4-BE49-F238E27FC236}">
                  <a16:creationId xmlns:a16="http://schemas.microsoft.com/office/drawing/2014/main" id="{5EB6A94E-012B-608C-4AA4-7440EFF12F2D}"/>
                </a:ext>
              </a:extLst>
            </p:cNvPr>
            <p:cNvGraphicFramePr>
              <a:graphicFrameLocks noChangeAspect="1"/>
            </p:cNvGraphicFramePr>
            <p:nvPr>
              <p:extLst>
                <p:ext uri="{D42A27DB-BD31-4B8C-83A1-F6EECF244321}">
                  <p14:modId xmlns:p14="http://schemas.microsoft.com/office/powerpoint/2010/main" val="1124292725"/>
                </p:ext>
              </p:extLst>
            </p:nvPr>
          </p:nvGraphicFramePr>
          <p:xfrm>
            <a:off x="2328154" y="1317001"/>
            <a:ext cx="228600" cy="228600"/>
          </p:xfrm>
          <a:graphic>
            <a:graphicData uri="http://schemas.openxmlformats.org/presentationml/2006/ole">
              <mc:AlternateContent xmlns:mc="http://schemas.openxmlformats.org/markup-compatibility/2006">
                <mc:Choice xmlns:v="urn:schemas-microsoft-com:vml" Requires="v">
                  <p:oleObj name="Equation" r:id="rId11" imgW="228600" imgH="228600" progId="Equation.DSMT4">
                    <p:embed/>
                  </p:oleObj>
                </mc:Choice>
                <mc:Fallback>
                  <p:oleObj name="Equation" r:id="rId11" imgW="228600" imgH="228600" progId="Equation.DSMT4">
                    <p:embed/>
                    <p:pic>
                      <p:nvPicPr>
                        <p:cNvPr id="42" name="Object 41">
                          <a:extLst>
                            <a:ext uri="{FF2B5EF4-FFF2-40B4-BE49-F238E27FC236}">
                              <a16:creationId xmlns:a16="http://schemas.microsoft.com/office/drawing/2014/main" id="{45262A9D-0E43-43CC-AC6E-F8BAA2992758}"/>
                            </a:ext>
                          </a:extLst>
                        </p:cNvPr>
                        <p:cNvPicPr/>
                        <p:nvPr/>
                      </p:nvPicPr>
                      <p:blipFill>
                        <a:blip r:embed="rId12"/>
                        <a:stretch>
                          <a:fillRect/>
                        </a:stretch>
                      </p:blipFill>
                      <p:spPr>
                        <a:xfrm>
                          <a:off x="2328154" y="1317001"/>
                          <a:ext cx="228600" cy="2286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8F7C3F1D-27A1-0214-60CF-728F7CBCBCAC}"/>
                </a:ext>
              </a:extLst>
            </p:cNvPr>
            <p:cNvGraphicFramePr>
              <a:graphicFrameLocks noChangeAspect="1"/>
            </p:cNvGraphicFramePr>
            <p:nvPr>
              <p:extLst>
                <p:ext uri="{D42A27DB-BD31-4B8C-83A1-F6EECF244321}">
                  <p14:modId xmlns:p14="http://schemas.microsoft.com/office/powerpoint/2010/main" val="1094758742"/>
                </p:ext>
              </p:extLst>
            </p:nvPr>
          </p:nvGraphicFramePr>
          <p:xfrm>
            <a:off x="3086027" y="1594000"/>
            <a:ext cx="228600" cy="228600"/>
          </p:xfrm>
          <a:graphic>
            <a:graphicData uri="http://schemas.openxmlformats.org/presentationml/2006/ole">
              <mc:AlternateContent xmlns:mc="http://schemas.openxmlformats.org/markup-compatibility/2006">
                <mc:Choice xmlns:v="urn:schemas-microsoft-com:vml" Requires="v">
                  <p:oleObj name="Equation" r:id="rId13" imgW="228600" imgH="228600" progId="Equation.DSMT4">
                    <p:embed/>
                  </p:oleObj>
                </mc:Choice>
                <mc:Fallback>
                  <p:oleObj name="Equation" r:id="rId13" imgW="228600" imgH="228600" progId="Equation.DSMT4">
                    <p:embed/>
                    <p:pic>
                      <p:nvPicPr>
                        <p:cNvPr id="43" name="Object 42">
                          <a:extLst>
                            <a:ext uri="{FF2B5EF4-FFF2-40B4-BE49-F238E27FC236}">
                              <a16:creationId xmlns:a16="http://schemas.microsoft.com/office/drawing/2014/main" id="{B50D0961-A5FC-4530-7238-B2188BF5C70F}"/>
                            </a:ext>
                          </a:extLst>
                        </p:cNvPr>
                        <p:cNvPicPr/>
                        <p:nvPr/>
                      </p:nvPicPr>
                      <p:blipFill>
                        <a:blip r:embed="rId14"/>
                        <a:stretch>
                          <a:fillRect/>
                        </a:stretch>
                      </p:blipFill>
                      <p:spPr>
                        <a:xfrm>
                          <a:off x="3086027" y="1594000"/>
                          <a:ext cx="228600" cy="2286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32CF0611-A17E-8275-700C-0772F2D8F49D}"/>
                </a:ext>
              </a:extLst>
            </p:cNvPr>
            <p:cNvGraphicFramePr>
              <a:graphicFrameLocks noChangeAspect="1"/>
            </p:cNvGraphicFramePr>
            <p:nvPr>
              <p:extLst>
                <p:ext uri="{D42A27DB-BD31-4B8C-83A1-F6EECF244321}">
                  <p14:modId xmlns:p14="http://schemas.microsoft.com/office/powerpoint/2010/main" val="2802208678"/>
                </p:ext>
              </p:extLst>
            </p:nvPr>
          </p:nvGraphicFramePr>
          <p:xfrm>
            <a:off x="3440198" y="1607256"/>
            <a:ext cx="241300" cy="228600"/>
          </p:xfrm>
          <a:graphic>
            <a:graphicData uri="http://schemas.openxmlformats.org/presentationml/2006/ole">
              <mc:AlternateContent xmlns:mc="http://schemas.openxmlformats.org/markup-compatibility/2006">
                <mc:Choice xmlns:v="urn:schemas-microsoft-com:vml" Requires="v">
                  <p:oleObj name="Equation" r:id="rId15" imgW="241200" imgH="228600" progId="Equation.DSMT4">
                    <p:embed/>
                  </p:oleObj>
                </mc:Choice>
                <mc:Fallback>
                  <p:oleObj name="Equation" r:id="rId15" imgW="241200" imgH="228600" progId="Equation.DSMT4">
                    <p:embed/>
                    <p:pic>
                      <p:nvPicPr>
                        <p:cNvPr id="44" name="Object 43">
                          <a:extLst>
                            <a:ext uri="{FF2B5EF4-FFF2-40B4-BE49-F238E27FC236}">
                              <a16:creationId xmlns:a16="http://schemas.microsoft.com/office/drawing/2014/main" id="{DBE4F3A4-05D0-3A83-456D-B1FE6FF164C5}"/>
                            </a:ext>
                          </a:extLst>
                        </p:cNvPr>
                        <p:cNvPicPr/>
                        <p:nvPr/>
                      </p:nvPicPr>
                      <p:blipFill>
                        <a:blip r:embed="rId16"/>
                        <a:stretch>
                          <a:fillRect/>
                        </a:stretch>
                      </p:blipFill>
                      <p:spPr>
                        <a:xfrm>
                          <a:off x="3440198" y="1607256"/>
                          <a:ext cx="241300" cy="2286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C65147C7-04E6-62D7-A2F1-2B682EA37041}"/>
                </a:ext>
              </a:extLst>
            </p:cNvPr>
            <p:cNvGraphicFramePr>
              <a:graphicFrameLocks noChangeAspect="1"/>
            </p:cNvGraphicFramePr>
            <p:nvPr>
              <p:extLst>
                <p:ext uri="{D42A27DB-BD31-4B8C-83A1-F6EECF244321}">
                  <p14:modId xmlns:p14="http://schemas.microsoft.com/office/powerpoint/2010/main" val="4246078725"/>
                </p:ext>
              </p:extLst>
            </p:nvPr>
          </p:nvGraphicFramePr>
          <p:xfrm>
            <a:off x="4264659" y="1678260"/>
            <a:ext cx="241300" cy="228600"/>
          </p:xfrm>
          <a:graphic>
            <a:graphicData uri="http://schemas.openxmlformats.org/presentationml/2006/ole">
              <mc:AlternateContent xmlns:mc="http://schemas.openxmlformats.org/markup-compatibility/2006">
                <mc:Choice xmlns:v="urn:schemas-microsoft-com:vml" Requires="v">
                  <p:oleObj name="Equation" r:id="rId17" imgW="241200" imgH="228600" progId="Equation.DSMT4">
                    <p:embed/>
                  </p:oleObj>
                </mc:Choice>
                <mc:Fallback>
                  <p:oleObj name="Equation" r:id="rId17" imgW="241200" imgH="228600" progId="Equation.DSMT4">
                    <p:embed/>
                    <p:pic>
                      <p:nvPicPr>
                        <p:cNvPr id="45" name="Object 44">
                          <a:extLst>
                            <a:ext uri="{FF2B5EF4-FFF2-40B4-BE49-F238E27FC236}">
                              <a16:creationId xmlns:a16="http://schemas.microsoft.com/office/drawing/2014/main" id="{D40743F5-D9D2-7C25-8DA7-0BD8CF642280}"/>
                            </a:ext>
                          </a:extLst>
                        </p:cNvPr>
                        <p:cNvPicPr/>
                        <p:nvPr/>
                      </p:nvPicPr>
                      <p:blipFill>
                        <a:blip r:embed="rId18"/>
                        <a:stretch>
                          <a:fillRect/>
                        </a:stretch>
                      </p:blipFill>
                      <p:spPr>
                        <a:xfrm>
                          <a:off x="4264659" y="1678260"/>
                          <a:ext cx="241300" cy="22860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099B2E19-D89C-4EEF-C9DF-4E106ACA6528}"/>
                </a:ext>
              </a:extLst>
            </p:cNvPr>
            <p:cNvGraphicFramePr>
              <a:graphicFrameLocks noChangeAspect="1"/>
            </p:cNvGraphicFramePr>
            <p:nvPr>
              <p:extLst>
                <p:ext uri="{D42A27DB-BD31-4B8C-83A1-F6EECF244321}">
                  <p14:modId xmlns:p14="http://schemas.microsoft.com/office/powerpoint/2010/main" val="848404628"/>
                </p:ext>
              </p:extLst>
            </p:nvPr>
          </p:nvGraphicFramePr>
          <p:xfrm>
            <a:off x="4591455" y="997205"/>
            <a:ext cx="241300" cy="228600"/>
          </p:xfrm>
          <a:graphic>
            <a:graphicData uri="http://schemas.openxmlformats.org/presentationml/2006/ole">
              <mc:AlternateContent xmlns:mc="http://schemas.openxmlformats.org/markup-compatibility/2006">
                <mc:Choice xmlns:v="urn:schemas-microsoft-com:vml" Requires="v">
                  <p:oleObj name="Equation" r:id="rId19" imgW="241200" imgH="228600" progId="Equation.DSMT4">
                    <p:embed/>
                  </p:oleObj>
                </mc:Choice>
                <mc:Fallback>
                  <p:oleObj name="Equation" r:id="rId19" imgW="241200" imgH="228600" progId="Equation.DSMT4">
                    <p:embed/>
                    <p:pic>
                      <p:nvPicPr>
                        <p:cNvPr id="46" name="Object 45">
                          <a:extLst>
                            <a:ext uri="{FF2B5EF4-FFF2-40B4-BE49-F238E27FC236}">
                              <a16:creationId xmlns:a16="http://schemas.microsoft.com/office/drawing/2014/main" id="{6A9C2D05-F19D-7743-B9CC-40F025A0F5A4}"/>
                            </a:ext>
                          </a:extLst>
                        </p:cNvPr>
                        <p:cNvPicPr/>
                        <p:nvPr/>
                      </p:nvPicPr>
                      <p:blipFill>
                        <a:blip r:embed="rId20"/>
                        <a:stretch>
                          <a:fillRect/>
                        </a:stretch>
                      </p:blipFill>
                      <p:spPr>
                        <a:xfrm>
                          <a:off x="4591455" y="997205"/>
                          <a:ext cx="241300" cy="228600"/>
                        </a:xfrm>
                        <a:prstGeom prst="rect">
                          <a:avLst/>
                        </a:prstGeom>
                      </p:spPr>
                    </p:pic>
                  </p:oleObj>
                </mc:Fallback>
              </mc:AlternateContent>
            </a:graphicData>
          </a:graphic>
        </p:graphicFrame>
        <p:sp>
          <p:nvSpPr>
            <p:cNvPr id="31" name="TextBox 30">
              <a:extLst>
                <a:ext uri="{FF2B5EF4-FFF2-40B4-BE49-F238E27FC236}">
                  <a16:creationId xmlns:a16="http://schemas.microsoft.com/office/drawing/2014/main" id="{4DEB2EEF-F0E4-61E3-952E-180C04F70934}"/>
                </a:ext>
              </a:extLst>
            </p:cNvPr>
            <p:cNvSpPr txBox="1"/>
            <p:nvPr/>
          </p:nvSpPr>
          <p:spPr>
            <a:xfrm>
              <a:off x="2352886" y="642933"/>
              <a:ext cx="974498"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A</a:t>
              </a:r>
              <a:r>
                <a:rPr lang="en-US" sz="1200" i="1" baseline="-25000" dirty="0">
                  <a:latin typeface="Times New Roman" panose="02020603050405020304" pitchFamily="18" charset="0"/>
                  <a:cs typeface="Times New Roman" panose="02020603050405020304" pitchFamily="18" charset="0"/>
                </a:rPr>
                <a:t>y</a:t>
              </a:r>
              <a:r>
                <a:rPr lang="en-US" sz="1200" dirty="0">
                  <a:latin typeface="Times New Roman" panose="02020603050405020304" pitchFamily="18" charset="0"/>
                  <a:cs typeface="Times New Roman" panose="02020603050405020304" pitchFamily="18" charset="0"/>
                </a:rPr>
                <a:t> = 978.9 N</a:t>
              </a:r>
            </a:p>
          </p:txBody>
        </p:sp>
        <p:sp>
          <p:nvSpPr>
            <p:cNvPr id="32" name="TextBox 31">
              <a:extLst>
                <a:ext uri="{FF2B5EF4-FFF2-40B4-BE49-F238E27FC236}">
                  <a16:creationId xmlns:a16="http://schemas.microsoft.com/office/drawing/2014/main" id="{A6487393-8137-6ED1-0620-FB75660142A0}"/>
                </a:ext>
              </a:extLst>
            </p:cNvPr>
            <p:cNvSpPr txBox="1"/>
            <p:nvPr/>
          </p:nvSpPr>
          <p:spPr>
            <a:xfrm>
              <a:off x="2814537" y="965449"/>
              <a:ext cx="1035940"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A</a:t>
              </a:r>
              <a:r>
                <a:rPr lang="en-US" sz="1200" i="1" baseline="-25000" dirty="0">
                  <a:latin typeface="Times New Roman" panose="02020603050405020304" pitchFamily="18" charset="0"/>
                  <a:cs typeface="Times New Roman" panose="02020603050405020304" pitchFamily="18" charset="0"/>
                </a:rPr>
                <a:t>x</a:t>
              </a:r>
              <a:r>
                <a:rPr lang="en-US" sz="1200" dirty="0">
                  <a:latin typeface="Times New Roman" panose="02020603050405020304" pitchFamily="18" charset="0"/>
                  <a:cs typeface="Times New Roman" panose="02020603050405020304" pitchFamily="18" charset="0"/>
                </a:rPr>
                <a:t> = - 3263 N</a:t>
              </a:r>
            </a:p>
          </p:txBody>
        </p:sp>
        <p:cxnSp>
          <p:nvCxnSpPr>
            <p:cNvPr id="33" name="Straight Arrow Connector 32">
              <a:extLst>
                <a:ext uri="{FF2B5EF4-FFF2-40B4-BE49-F238E27FC236}">
                  <a16:creationId xmlns:a16="http://schemas.microsoft.com/office/drawing/2014/main" id="{D739D484-F35E-B028-7B54-1C015EF08785}"/>
                </a:ext>
              </a:extLst>
            </p:cNvPr>
            <p:cNvCxnSpPr/>
            <p:nvPr/>
          </p:nvCxnSpPr>
          <p:spPr>
            <a:xfrm>
              <a:off x="3758578" y="642933"/>
              <a:ext cx="44094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9968AB8D-CF1F-D778-D32B-F3535C40344D}"/>
                </a:ext>
              </a:extLst>
            </p:cNvPr>
            <p:cNvCxnSpPr>
              <a:cxnSpLocks/>
            </p:cNvCxnSpPr>
            <p:nvPr/>
          </p:nvCxnSpPr>
          <p:spPr>
            <a:xfrm flipV="1">
              <a:off x="3758578" y="233464"/>
              <a:ext cx="0" cy="4094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C73BBC85-B59C-0B58-3586-59D1687D3128}"/>
                </a:ext>
              </a:extLst>
            </p:cNvPr>
            <p:cNvSpPr txBox="1"/>
            <p:nvPr/>
          </p:nvSpPr>
          <p:spPr>
            <a:xfrm>
              <a:off x="4110973" y="603354"/>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36" name="TextBox 35">
              <a:extLst>
                <a:ext uri="{FF2B5EF4-FFF2-40B4-BE49-F238E27FC236}">
                  <a16:creationId xmlns:a16="http://schemas.microsoft.com/office/drawing/2014/main" id="{62936C60-79A9-1924-32E0-1E6F717F734F}"/>
                </a:ext>
              </a:extLst>
            </p:cNvPr>
            <p:cNvSpPr txBox="1"/>
            <p:nvPr/>
          </p:nvSpPr>
          <p:spPr>
            <a:xfrm>
              <a:off x="3758578" y="107651"/>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grpSp>
      <p:sp>
        <p:nvSpPr>
          <p:cNvPr id="37" name="TextBox 36">
            <a:extLst>
              <a:ext uri="{FF2B5EF4-FFF2-40B4-BE49-F238E27FC236}">
                <a16:creationId xmlns:a16="http://schemas.microsoft.com/office/drawing/2014/main" id="{D58BC636-2696-1863-9255-977A9A3D4254}"/>
              </a:ext>
            </a:extLst>
          </p:cNvPr>
          <p:cNvSpPr txBox="1"/>
          <p:nvPr/>
        </p:nvSpPr>
        <p:spPr>
          <a:xfrm>
            <a:off x="3686564" y="2159581"/>
            <a:ext cx="5257799" cy="646331"/>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we can now go through the system one connection  at a time, starting at A </a:t>
            </a:r>
          </a:p>
        </p:txBody>
      </p:sp>
      <p:graphicFrame>
        <p:nvGraphicFramePr>
          <p:cNvPr id="38" name="Object 37">
            <a:extLst>
              <a:ext uri="{FF2B5EF4-FFF2-40B4-BE49-F238E27FC236}">
                <a16:creationId xmlns:a16="http://schemas.microsoft.com/office/drawing/2014/main" id="{50FE80B7-FF65-AB54-15B3-B7042DFC4C35}"/>
              </a:ext>
            </a:extLst>
          </p:cNvPr>
          <p:cNvGraphicFramePr>
            <a:graphicFrameLocks noChangeAspect="1"/>
          </p:cNvGraphicFramePr>
          <p:nvPr>
            <p:extLst>
              <p:ext uri="{D42A27DB-BD31-4B8C-83A1-F6EECF244321}">
                <p14:modId xmlns:p14="http://schemas.microsoft.com/office/powerpoint/2010/main" val="4092010453"/>
              </p:ext>
            </p:extLst>
          </p:nvPr>
        </p:nvGraphicFramePr>
        <p:xfrm>
          <a:off x="3971547" y="2970380"/>
          <a:ext cx="3175360" cy="1408516"/>
        </p:xfrm>
        <a:graphic>
          <a:graphicData uri="http://schemas.openxmlformats.org/presentationml/2006/ole">
            <mc:AlternateContent xmlns:mc="http://schemas.openxmlformats.org/markup-compatibility/2006">
              <mc:Choice xmlns:v="urn:schemas-microsoft-com:vml" Requires="v">
                <p:oleObj name="Equation" r:id="rId21" imgW="2237444" imgH="992140" progId="Equation.DSMT4">
                  <p:embed/>
                </p:oleObj>
              </mc:Choice>
              <mc:Fallback>
                <p:oleObj name="Equation" r:id="rId21" imgW="2237444" imgH="992140" progId="Equation.DSMT4">
                  <p:embed/>
                  <p:pic>
                    <p:nvPicPr>
                      <p:cNvPr id="0" name=""/>
                      <p:cNvPicPr/>
                      <p:nvPr/>
                    </p:nvPicPr>
                    <p:blipFill>
                      <a:blip r:embed="rId22"/>
                      <a:stretch>
                        <a:fillRect/>
                      </a:stretch>
                    </p:blipFill>
                    <p:spPr>
                      <a:xfrm>
                        <a:off x="3971547" y="2970380"/>
                        <a:ext cx="3175360" cy="1408516"/>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715510CE-BC58-9D8D-B11F-BEC39EBC4607}"/>
              </a:ext>
            </a:extLst>
          </p:cNvPr>
          <p:cNvGraphicFramePr>
            <a:graphicFrameLocks noChangeAspect="1"/>
          </p:cNvGraphicFramePr>
          <p:nvPr>
            <p:extLst>
              <p:ext uri="{D42A27DB-BD31-4B8C-83A1-F6EECF244321}">
                <p14:modId xmlns:p14="http://schemas.microsoft.com/office/powerpoint/2010/main" val="1469092141"/>
              </p:ext>
            </p:extLst>
          </p:nvPr>
        </p:nvGraphicFramePr>
        <p:xfrm>
          <a:off x="4327129" y="4565130"/>
          <a:ext cx="2433282" cy="1090782"/>
        </p:xfrm>
        <a:graphic>
          <a:graphicData uri="http://schemas.openxmlformats.org/presentationml/2006/ole">
            <mc:AlternateContent xmlns:mc="http://schemas.openxmlformats.org/markup-compatibility/2006">
              <mc:Choice xmlns:v="urn:schemas-microsoft-com:vml" Requires="v">
                <p:oleObj name="Equation" r:id="rId23" imgW="1980163" imgH="887230" progId="Equation.DSMT4">
                  <p:embed/>
                </p:oleObj>
              </mc:Choice>
              <mc:Fallback>
                <p:oleObj name="Equation" r:id="rId23" imgW="1980163" imgH="887230" progId="Equation.DSMT4">
                  <p:embed/>
                  <p:pic>
                    <p:nvPicPr>
                      <p:cNvPr id="0" name=""/>
                      <p:cNvPicPr/>
                      <p:nvPr/>
                    </p:nvPicPr>
                    <p:blipFill>
                      <a:blip r:embed="rId24"/>
                      <a:stretch>
                        <a:fillRect/>
                      </a:stretch>
                    </p:blipFill>
                    <p:spPr>
                      <a:xfrm>
                        <a:off x="4327129" y="4565130"/>
                        <a:ext cx="2433282" cy="1090782"/>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244A0FFA-F898-3848-BAEF-203B03E3F4EE}"/>
              </a:ext>
            </a:extLst>
          </p:cNvPr>
          <p:cNvGraphicFramePr>
            <a:graphicFrameLocks noChangeAspect="1"/>
          </p:cNvGraphicFramePr>
          <p:nvPr>
            <p:extLst>
              <p:ext uri="{D42A27DB-BD31-4B8C-83A1-F6EECF244321}">
                <p14:modId xmlns:p14="http://schemas.microsoft.com/office/powerpoint/2010/main" val="2816684616"/>
              </p:ext>
            </p:extLst>
          </p:nvPr>
        </p:nvGraphicFramePr>
        <p:xfrm>
          <a:off x="4327129" y="5984848"/>
          <a:ext cx="3175360" cy="386092"/>
        </p:xfrm>
        <a:graphic>
          <a:graphicData uri="http://schemas.openxmlformats.org/presentationml/2006/ole">
            <mc:AlternateContent xmlns:mc="http://schemas.openxmlformats.org/markup-compatibility/2006">
              <mc:Choice xmlns:v="urn:schemas-microsoft-com:vml" Requires="v">
                <p:oleObj name="Equation" r:id="rId25" imgW="2037376" imgH="248035" progId="Equation.DSMT4">
                  <p:embed/>
                </p:oleObj>
              </mc:Choice>
              <mc:Fallback>
                <p:oleObj name="Equation" r:id="rId25" imgW="2037376" imgH="248035" progId="Equation.DSMT4">
                  <p:embed/>
                  <p:pic>
                    <p:nvPicPr>
                      <p:cNvPr id="0" name=""/>
                      <p:cNvPicPr/>
                      <p:nvPr/>
                    </p:nvPicPr>
                    <p:blipFill>
                      <a:blip r:embed="rId26"/>
                      <a:stretch>
                        <a:fillRect/>
                      </a:stretch>
                    </p:blipFill>
                    <p:spPr>
                      <a:xfrm>
                        <a:off x="4327129" y="5984848"/>
                        <a:ext cx="3175360" cy="386092"/>
                      </a:xfrm>
                      <a:prstGeom prst="rect">
                        <a:avLst/>
                      </a:prstGeom>
                    </p:spPr>
                  </p:pic>
                </p:oleObj>
              </mc:Fallback>
            </mc:AlternateContent>
          </a:graphicData>
        </a:graphic>
      </p:graphicFrame>
    </p:spTree>
    <p:extLst>
      <p:ext uri="{BB962C8B-B14F-4D97-AF65-F5344CB8AC3E}">
        <p14:creationId xmlns:p14="http://schemas.microsoft.com/office/powerpoint/2010/main" val="17482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9F23E9AE-E3DE-9CF2-71D2-EC4FC1895D8E}"/>
              </a:ext>
            </a:extLst>
          </p:cNvPr>
          <p:cNvSpPr>
            <a:spLocks noChangeArrowheads="1"/>
          </p:cNvSpPr>
          <p:nvPr/>
        </p:nvSpPr>
        <p:spPr bwMode="auto">
          <a:xfrm>
            <a:off x="592282" y="1537853"/>
            <a:ext cx="1415191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7C369BD3-4FF7-7079-CB8E-7C6D19F4ABB0}"/>
              </a:ext>
            </a:extLst>
          </p:cNvPr>
          <p:cNvGraphicFramePr>
            <a:graphicFrameLocks noChangeAspect="1"/>
          </p:cNvGraphicFramePr>
          <p:nvPr>
            <p:extLst>
              <p:ext uri="{D42A27DB-BD31-4B8C-83A1-F6EECF244321}">
                <p14:modId xmlns:p14="http://schemas.microsoft.com/office/powerpoint/2010/main" val="1275020379"/>
              </p:ext>
            </p:extLst>
          </p:nvPr>
        </p:nvGraphicFramePr>
        <p:xfrm>
          <a:off x="592282" y="895694"/>
          <a:ext cx="4194729" cy="1330036"/>
        </p:xfrm>
        <a:graphic>
          <a:graphicData uri="http://schemas.openxmlformats.org/presentationml/2006/ole">
            <mc:AlternateContent xmlns:mc="http://schemas.openxmlformats.org/markup-compatibility/2006">
              <mc:Choice xmlns:v="urn:schemas-microsoft-com:vml" Requires="v">
                <p:oleObj name="Equation" r:id="rId3" imgW="3124200" imgH="990600" progId="Equation.DSMT4">
                  <p:embed/>
                </p:oleObj>
              </mc:Choice>
              <mc:Fallback>
                <p:oleObj name="Equation" r:id="rId3" imgW="3124200" imgH="9906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282" y="895694"/>
                        <a:ext cx="4194729" cy="1330036"/>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E169DDA7-BF95-2E44-DF2E-DFECE8124A3E}"/>
              </a:ext>
            </a:extLst>
          </p:cNvPr>
          <p:cNvGraphicFramePr>
            <a:graphicFrameLocks noChangeAspect="1"/>
          </p:cNvGraphicFramePr>
          <p:nvPr>
            <p:extLst>
              <p:ext uri="{D42A27DB-BD31-4B8C-83A1-F6EECF244321}">
                <p14:modId xmlns:p14="http://schemas.microsoft.com/office/powerpoint/2010/main" val="2886413233"/>
              </p:ext>
            </p:extLst>
          </p:nvPr>
        </p:nvGraphicFramePr>
        <p:xfrm>
          <a:off x="1921536" y="2463229"/>
          <a:ext cx="1224492" cy="701675"/>
        </p:xfrm>
        <a:graphic>
          <a:graphicData uri="http://schemas.openxmlformats.org/presentationml/2006/ole">
            <mc:AlternateContent xmlns:mc="http://schemas.openxmlformats.org/markup-compatibility/2006">
              <mc:Choice xmlns:v="urn:schemas-microsoft-com:vml" Requires="v">
                <p:oleObj name="Equation" r:id="rId5" imgW="847407" imgH="486336" progId="Equation.DSMT4">
                  <p:embed/>
                </p:oleObj>
              </mc:Choice>
              <mc:Fallback>
                <p:oleObj name="Equation" r:id="rId5" imgW="847407" imgH="486336" progId="Equation.DSMT4">
                  <p:embed/>
                  <p:pic>
                    <p:nvPicPr>
                      <p:cNvPr id="0" name=""/>
                      <p:cNvPicPr/>
                      <p:nvPr/>
                    </p:nvPicPr>
                    <p:blipFill>
                      <a:blip r:embed="rId6"/>
                      <a:stretch>
                        <a:fillRect/>
                      </a:stretch>
                    </p:blipFill>
                    <p:spPr>
                      <a:xfrm>
                        <a:off x="1921536" y="2463229"/>
                        <a:ext cx="1224492" cy="7016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AB40D6E7-595E-D043-0E93-4A9700B972B5}"/>
              </a:ext>
            </a:extLst>
          </p:cNvPr>
          <p:cNvGraphicFramePr>
            <a:graphicFrameLocks noChangeAspect="1"/>
          </p:cNvGraphicFramePr>
          <p:nvPr>
            <p:extLst>
              <p:ext uri="{D42A27DB-BD31-4B8C-83A1-F6EECF244321}">
                <p14:modId xmlns:p14="http://schemas.microsoft.com/office/powerpoint/2010/main" val="4287996108"/>
              </p:ext>
            </p:extLst>
          </p:nvPr>
        </p:nvGraphicFramePr>
        <p:xfrm>
          <a:off x="929073" y="4035731"/>
          <a:ext cx="4300802" cy="1330035"/>
        </p:xfrm>
        <a:graphic>
          <a:graphicData uri="http://schemas.openxmlformats.org/presentationml/2006/ole">
            <mc:AlternateContent xmlns:mc="http://schemas.openxmlformats.org/markup-compatibility/2006">
              <mc:Choice xmlns:v="urn:schemas-microsoft-com:vml" Requires="v">
                <p:oleObj name="Equation" r:id="rId7" imgW="3208274" imgH="992140" progId="Equation.DSMT4">
                  <p:embed/>
                </p:oleObj>
              </mc:Choice>
              <mc:Fallback>
                <p:oleObj name="Equation" r:id="rId7" imgW="3208274" imgH="992140" progId="Equation.DSMT4">
                  <p:embed/>
                  <p:pic>
                    <p:nvPicPr>
                      <p:cNvPr id="0" name=""/>
                      <p:cNvPicPr/>
                      <p:nvPr/>
                    </p:nvPicPr>
                    <p:blipFill>
                      <a:blip r:embed="rId8"/>
                      <a:stretch>
                        <a:fillRect/>
                      </a:stretch>
                    </p:blipFill>
                    <p:spPr>
                      <a:xfrm>
                        <a:off x="929073" y="4035731"/>
                        <a:ext cx="4300802" cy="133003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CC25786E-4997-5D26-D21D-D3455892EF77}"/>
              </a:ext>
            </a:extLst>
          </p:cNvPr>
          <p:cNvSpPr txBox="1"/>
          <p:nvPr/>
        </p:nvSpPr>
        <p:spPr>
          <a:xfrm>
            <a:off x="945572" y="288863"/>
            <a:ext cx="1518364"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connection B</a:t>
            </a:r>
          </a:p>
        </p:txBody>
      </p:sp>
      <p:sp>
        <p:nvSpPr>
          <p:cNvPr id="7" name="TextBox 6">
            <a:extLst>
              <a:ext uri="{FF2B5EF4-FFF2-40B4-BE49-F238E27FC236}">
                <a16:creationId xmlns:a16="http://schemas.microsoft.com/office/drawing/2014/main" id="{E4A64AE6-DD36-1D1E-3DAE-40DD1322193B}"/>
              </a:ext>
            </a:extLst>
          </p:cNvPr>
          <p:cNvSpPr txBox="1"/>
          <p:nvPr/>
        </p:nvSpPr>
        <p:spPr>
          <a:xfrm>
            <a:off x="945572" y="3543300"/>
            <a:ext cx="1531188"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connection C</a:t>
            </a:r>
          </a:p>
        </p:txBody>
      </p:sp>
      <p:graphicFrame>
        <p:nvGraphicFramePr>
          <p:cNvPr id="8" name="Object 7">
            <a:extLst>
              <a:ext uri="{FF2B5EF4-FFF2-40B4-BE49-F238E27FC236}">
                <a16:creationId xmlns:a16="http://schemas.microsoft.com/office/drawing/2014/main" id="{94676C70-18D2-4848-E3DB-D817C863ED83}"/>
              </a:ext>
            </a:extLst>
          </p:cNvPr>
          <p:cNvGraphicFramePr>
            <a:graphicFrameLocks noChangeAspect="1"/>
          </p:cNvGraphicFramePr>
          <p:nvPr>
            <p:extLst>
              <p:ext uri="{D42A27DB-BD31-4B8C-83A1-F6EECF244321}">
                <p14:modId xmlns:p14="http://schemas.microsoft.com/office/powerpoint/2010/main" val="880984400"/>
              </p:ext>
            </p:extLst>
          </p:nvPr>
        </p:nvGraphicFramePr>
        <p:xfrm>
          <a:off x="2449876" y="5642264"/>
          <a:ext cx="1336422" cy="748984"/>
        </p:xfrm>
        <a:graphic>
          <a:graphicData uri="http://schemas.openxmlformats.org/presentationml/2006/ole">
            <mc:AlternateContent xmlns:mc="http://schemas.openxmlformats.org/markup-compatibility/2006">
              <mc:Choice xmlns:v="urn:schemas-microsoft-com:vml" Requires="v">
                <p:oleObj name="Equation" r:id="rId9" imgW="866479" imgH="486336" progId="Equation.DSMT4">
                  <p:embed/>
                </p:oleObj>
              </mc:Choice>
              <mc:Fallback>
                <p:oleObj name="Equation" r:id="rId9" imgW="866479" imgH="486336" progId="Equation.DSMT4">
                  <p:embed/>
                  <p:pic>
                    <p:nvPicPr>
                      <p:cNvPr id="0" name=""/>
                      <p:cNvPicPr/>
                      <p:nvPr/>
                    </p:nvPicPr>
                    <p:blipFill>
                      <a:blip r:embed="rId10"/>
                      <a:stretch>
                        <a:fillRect/>
                      </a:stretch>
                    </p:blipFill>
                    <p:spPr>
                      <a:xfrm>
                        <a:off x="2449876" y="5642264"/>
                        <a:ext cx="1336422" cy="748984"/>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EE14002F-BD85-AC8A-6D74-038E0A3CE104}"/>
              </a:ext>
            </a:extLst>
          </p:cNvPr>
          <p:cNvSpPr txBox="1"/>
          <p:nvPr/>
        </p:nvSpPr>
        <p:spPr>
          <a:xfrm>
            <a:off x="457200" y="2594750"/>
            <a:ext cx="137730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which gives</a:t>
            </a:r>
          </a:p>
        </p:txBody>
      </p:sp>
      <p:sp>
        <p:nvSpPr>
          <p:cNvPr id="10" name="TextBox 9">
            <a:extLst>
              <a:ext uri="{FF2B5EF4-FFF2-40B4-BE49-F238E27FC236}">
                <a16:creationId xmlns:a16="http://schemas.microsoft.com/office/drawing/2014/main" id="{46696227-0661-09F9-32AB-931C007FDBCE}"/>
              </a:ext>
            </a:extLst>
          </p:cNvPr>
          <p:cNvSpPr txBox="1"/>
          <p:nvPr/>
        </p:nvSpPr>
        <p:spPr>
          <a:xfrm>
            <a:off x="621483" y="5818593"/>
            <a:ext cx="1377300" cy="369332"/>
          </a:xfrm>
          <a:prstGeom prst="rect">
            <a:avLst/>
          </a:prstGeom>
          <a:noFill/>
        </p:spPr>
        <p:txBody>
          <a:bodyPr wrap="none" rtlCol="0">
            <a:spAutoFit/>
          </a:bodyPr>
          <a:lstStyle/>
          <a:p>
            <a:pPr algn="l"/>
            <a:r>
              <a:rPr lang="en-US" dirty="0">
                <a:latin typeface="Arial" panose="020B0604020202020204" pitchFamily="34" charset="0"/>
                <a:cs typeface="Arial" panose="020B0604020202020204" pitchFamily="34" charset="0"/>
              </a:rPr>
              <a:t>which gives</a:t>
            </a:r>
          </a:p>
        </p:txBody>
      </p:sp>
      <p:grpSp>
        <p:nvGrpSpPr>
          <p:cNvPr id="12" name="Group 11">
            <a:extLst>
              <a:ext uri="{FF2B5EF4-FFF2-40B4-BE49-F238E27FC236}">
                <a16:creationId xmlns:a16="http://schemas.microsoft.com/office/drawing/2014/main" id="{7CBC665A-5C6C-966B-D943-D346D3DF6018}"/>
              </a:ext>
            </a:extLst>
          </p:cNvPr>
          <p:cNvGrpSpPr/>
          <p:nvPr/>
        </p:nvGrpSpPr>
        <p:grpSpPr>
          <a:xfrm>
            <a:off x="6059170" y="416576"/>
            <a:ext cx="2986804" cy="2333992"/>
            <a:chOff x="2097094" y="107651"/>
            <a:chExt cx="2986804" cy="2333992"/>
          </a:xfrm>
        </p:grpSpPr>
        <p:cxnSp>
          <p:nvCxnSpPr>
            <p:cNvPr id="13" name="Straight Arrow Connector 12">
              <a:extLst>
                <a:ext uri="{FF2B5EF4-FFF2-40B4-BE49-F238E27FC236}">
                  <a16:creationId xmlns:a16="http://schemas.microsoft.com/office/drawing/2014/main" id="{DB5E66C3-DE7E-2262-1E11-BC19ACA6B33C}"/>
                </a:ext>
              </a:extLst>
            </p:cNvPr>
            <p:cNvCxnSpPr>
              <a:cxnSpLocks/>
            </p:cNvCxnSpPr>
            <p:nvPr/>
          </p:nvCxnSpPr>
          <p:spPr>
            <a:xfrm>
              <a:off x="2328154" y="1138136"/>
              <a:ext cx="48638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7B22087C-2674-10F9-9DB8-1DAA4D56B6CB}"/>
                </a:ext>
              </a:extLst>
            </p:cNvPr>
            <p:cNvCxnSpPr/>
            <p:nvPr/>
          </p:nvCxnSpPr>
          <p:spPr>
            <a:xfrm flipV="1">
              <a:off x="2305455" y="661481"/>
              <a:ext cx="0" cy="47665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FAC152F3-4ED0-90C1-4E4A-7B6DF8E99FBF}"/>
                </a:ext>
              </a:extLst>
            </p:cNvPr>
            <p:cNvCxnSpPr>
              <a:cxnSpLocks/>
            </p:cNvCxnSpPr>
            <p:nvPr/>
          </p:nvCxnSpPr>
          <p:spPr>
            <a:xfrm>
              <a:off x="2305455" y="1138136"/>
              <a:ext cx="378298" cy="3404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019A08F6-F815-FF3D-DF3C-1546F0BE83DF}"/>
                </a:ext>
              </a:extLst>
            </p:cNvPr>
            <p:cNvCxnSpPr/>
            <p:nvPr/>
          </p:nvCxnSpPr>
          <p:spPr>
            <a:xfrm flipH="1" flipV="1">
              <a:off x="2947481" y="1750979"/>
              <a:ext cx="321013" cy="28210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2B5A64FC-D678-1989-CDF7-176E6E5D5A4A}"/>
                </a:ext>
              </a:extLst>
            </p:cNvPr>
            <p:cNvCxnSpPr/>
            <p:nvPr/>
          </p:nvCxnSpPr>
          <p:spPr>
            <a:xfrm>
              <a:off x="3268494" y="2033081"/>
              <a:ext cx="0" cy="408562"/>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E89DBE47-11BA-D398-85C3-FA9E65F256C6}"/>
                </a:ext>
              </a:extLst>
            </p:cNvPr>
            <p:cNvCxnSpPr>
              <a:cxnSpLocks/>
            </p:cNvCxnSpPr>
            <p:nvPr/>
          </p:nvCxnSpPr>
          <p:spPr>
            <a:xfrm flipV="1">
              <a:off x="3268494" y="1877438"/>
              <a:ext cx="408561" cy="1556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3898192D-37EE-EC5A-05C3-121FCAD56EEF}"/>
                </a:ext>
              </a:extLst>
            </p:cNvPr>
            <p:cNvCxnSpPr>
              <a:cxnSpLocks/>
            </p:cNvCxnSpPr>
            <p:nvPr/>
          </p:nvCxnSpPr>
          <p:spPr>
            <a:xfrm flipH="1">
              <a:off x="4143983" y="1478604"/>
              <a:ext cx="457200" cy="23346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7FF43BC6-944D-BC19-397B-72ED124ADA87}"/>
                </a:ext>
              </a:extLst>
            </p:cNvPr>
            <p:cNvCxnSpPr/>
            <p:nvPr/>
          </p:nvCxnSpPr>
          <p:spPr>
            <a:xfrm>
              <a:off x="4591455" y="1478604"/>
              <a:ext cx="0" cy="55447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A62C42EF-3AE6-A1D3-7CD2-D8097BABE367}"/>
                </a:ext>
              </a:extLst>
            </p:cNvPr>
            <p:cNvCxnSpPr/>
            <p:nvPr/>
          </p:nvCxnSpPr>
          <p:spPr>
            <a:xfrm flipV="1">
              <a:off x="4601183" y="1138136"/>
              <a:ext cx="340468" cy="3404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193BAB04-BA45-2216-2D41-F803F866909D}"/>
                </a:ext>
              </a:extLst>
            </p:cNvPr>
            <p:cNvSpPr txBox="1"/>
            <p:nvPr/>
          </p:nvSpPr>
          <p:spPr>
            <a:xfrm>
              <a:off x="2097094" y="1150774"/>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23" name="TextBox 22">
              <a:extLst>
                <a:ext uri="{FF2B5EF4-FFF2-40B4-BE49-F238E27FC236}">
                  <a16:creationId xmlns:a16="http://schemas.microsoft.com/office/drawing/2014/main" id="{16BAE4AA-A284-F988-5212-B75B2AE9E0E5}"/>
                </a:ext>
              </a:extLst>
            </p:cNvPr>
            <p:cNvSpPr txBox="1"/>
            <p:nvPr/>
          </p:nvSpPr>
          <p:spPr>
            <a:xfrm>
              <a:off x="3039747" y="1996960"/>
              <a:ext cx="28725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cxnSp>
          <p:nvCxnSpPr>
            <p:cNvPr id="24" name="Straight Connector 23">
              <a:extLst>
                <a:ext uri="{FF2B5EF4-FFF2-40B4-BE49-F238E27FC236}">
                  <a16:creationId xmlns:a16="http://schemas.microsoft.com/office/drawing/2014/main" id="{16FFDCD5-0F96-2917-BE88-83409F6D175C}"/>
                </a:ext>
              </a:extLst>
            </p:cNvPr>
            <p:cNvCxnSpPr/>
            <p:nvPr/>
          </p:nvCxnSpPr>
          <p:spPr>
            <a:xfrm>
              <a:off x="3005992" y="2033081"/>
              <a:ext cx="203989" cy="0"/>
            </a:xfrm>
            <a:prstGeom prst="line">
              <a:avLst/>
            </a:prstGeom>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4D6B78EA-727E-E607-816E-F20D9A087C92}"/>
                </a:ext>
              </a:extLst>
            </p:cNvPr>
            <p:cNvCxnSpPr/>
            <p:nvPr/>
          </p:nvCxnSpPr>
          <p:spPr>
            <a:xfrm>
              <a:off x="3341597" y="2062264"/>
              <a:ext cx="203989" cy="0"/>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C75BBC8D-9237-5ED0-B91C-94405E592387}"/>
                </a:ext>
              </a:extLst>
            </p:cNvPr>
            <p:cNvCxnSpPr/>
            <p:nvPr/>
          </p:nvCxnSpPr>
          <p:spPr>
            <a:xfrm flipH="1">
              <a:off x="4143983" y="1478604"/>
              <a:ext cx="403698" cy="0"/>
            </a:xfrm>
            <a:prstGeom prst="line">
              <a:avLst/>
            </a:prstGeom>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30D2EF1A-9C56-B751-4AF7-3754D628D8CE}"/>
                </a:ext>
              </a:extLst>
            </p:cNvPr>
            <p:cNvCxnSpPr/>
            <p:nvPr/>
          </p:nvCxnSpPr>
          <p:spPr>
            <a:xfrm>
              <a:off x="4640094" y="1498060"/>
              <a:ext cx="311285"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28" name="Object 27">
              <a:extLst>
                <a:ext uri="{FF2B5EF4-FFF2-40B4-BE49-F238E27FC236}">
                  <a16:creationId xmlns:a16="http://schemas.microsoft.com/office/drawing/2014/main" id="{73311CA9-9233-87BF-7DE5-C5B335D04878}"/>
                </a:ext>
              </a:extLst>
            </p:cNvPr>
            <p:cNvGraphicFramePr>
              <a:graphicFrameLocks noChangeAspect="1"/>
            </p:cNvGraphicFramePr>
            <p:nvPr>
              <p:extLst>
                <p:ext uri="{D42A27DB-BD31-4B8C-83A1-F6EECF244321}">
                  <p14:modId xmlns:p14="http://schemas.microsoft.com/office/powerpoint/2010/main" val="3605567677"/>
                </p:ext>
              </p:extLst>
            </p:nvPr>
          </p:nvGraphicFramePr>
          <p:xfrm>
            <a:off x="2505953" y="1155160"/>
            <a:ext cx="241300" cy="228600"/>
          </p:xfrm>
          <a:graphic>
            <a:graphicData uri="http://schemas.openxmlformats.org/presentationml/2006/ole">
              <mc:AlternateContent xmlns:mc="http://schemas.openxmlformats.org/markup-compatibility/2006">
                <mc:Choice xmlns:v="urn:schemas-microsoft-com:vml" Requires="v">
                  <p:oleObj name="Equation" r:id="rId11" imgW="241200" imgH="228600" progId="Equation.DSMT4">
                    <p:embed/>
                  </p:oleObj>
                </mc:Choice>
                <mc:Fallback>
                  <p:oleObj name="Equation" r:id="rId11" imgW="241200" imgH="228600" progId="Equation.DSMT4">
                    <p:embed/>
                    <p:pic>
                      <p:nvPicPr>
                        <p:cNvPr id="18" name="Object 17">
                          <a:extLst>
                            <a:ext uri="{FF2B5EF4-FFF2-40B4-BE49-F238E27FC236}">
                              <a16:creationId xmlns:a16="http://schemas.microsoft.com/office/drawing/2014/main" id="{5F42585F-9381-E552-0307-4013F7286937}"/>
                            </a:ext>
                          </a:extLst>
                        </p:cNvPr>
                        <p:cNvPicPr/>
                        <p:nvPr/>
                      </p:nvPicPr>
                      <p:blipFill>
                        <a:blip r:embed="rId12"/>
                        <a:stretch>
                          <a:fillRect/>
                        </a:stretch>
                      </p:blipFill>
                      <p:spPr>
                        <a:xfrm>
                          <a:off x="2505953" y="1155160"/>
                          <a:ext cx="241300" cy="2286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A6769B7E-A27A-B7FD-7D07-CE2CCCA618D9}"/>
                </a:ext>
              </a:extLst>
            </p:cNvPr>
            <p:cNvGraphicFramePr>
              <a:graphicFrameLocks noChangeAspect="1"/>
            </p:cNvGraphicFramePr>
            <p:nvPr>
              <p:extLst>
                <p:ext uri="{D42A27DB-BD31-4B8C-83A1-F6EECF244321}">
                  <p14:modId xmlns:p14="http://schemas.microsoft.com/office/powerpoint/2010/main" val="4155284327"/>
                </p:ext>
              </p:extLst>
            </p:nvPr>
          </p:nvGraphicFramePr>
          <p:xfrm>
            <a:off x="2768319" y="1777730"/>
            <a:ext cx="241300" cy="228600"/>
          </p:xfrm>
          <a:graphic>
            <a:graphicData uri="http://schemas.openxmlformats.org/presentationml/2006/ole">
              <mc:AlternateContent xmlns:mc="http://schemas.openxmlformats.org/markup-compatibility/2006">
                <mc:Choice xmlns:v="urn:schemas-microsoft-com:vml" Requires="v">
                  <p:oleObj name="Equation" r:id="rId13" imgW="241200" imgH="228600" progId="Equation.DSMT4">
                    <p:embed/>
                  </p:oleObj>
                </mc:Choice>
                <mc:Fallback>
                  <p:oleObj name="Equation" r:id="rId13" imgW="241200" imgH="228600" progId="Equation.DSMT4">
                    <p:embed/>
                    <p:pic>
                      <p:nvPicPr>
                        <p:cNvPr id="19" name="Object 18">
                          <a:extLst>
                            <a:ext uri="{FF2B5EF4-FFF2-40B4-BE49-F238E27FC236}">
                              <a16:creationId xmlns:a16="http://schemas.microsoft.com/office/drawing/2014/main" id="{9A60E16E-8654-8095-EF04-41203CAA3652}"/>
                            </a:ext>
                          </a:extLst>
                        </p:cNvPr>
                        <p:cNvPicPr/>
                        <p:nvPr/>
                      </p:nvPicPr>
                      <p:blipFill>
                        <a:blip r:embed="rId12"/>
                        <a:stretch>
                          <a:fillRect/>
                        </a:stretch>
                      </p:blipFill>
                      <p:spPr>
                        <a:xfrm>
                          <a:off x="2768319" y="1777730"/>
                          <a:ext cx="241300" cy="22860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4ACA53C0-CE81-0964-2FE8-424891453A57}"/>
                </a:ext>
              </a:extLst>
            </p:cNvPr>
            <p:cNvGraphicFramePr>
              <a:graphicFrameLocks noChangeAspect="1"/>
            </p:cNvGraphicFramePr>
            <p:nvPr>
              <p:extLst>
                <p:ext uri="{D42A27DB-BD31-4B8C-83A1-F6EECF244321}">
                  <p14:modId xmlns:p14="http://schemas.microsoft.com/office/powerpoint/2010/main" val="1681741647"/>
                </p:ext>
              </p:extLst>
            </p:nvPr>
          </p:nvGraphicFramePr>
          <p:xfrm>
            <a:off x="3589360" y="1894462"/>
            <a:ext cx="241300" cy="228600"/>
          </p:xfrm>
          <a:graphic>
            <a:graphicData uri="http://schemas.openxmlformats.org/presentationml/2006/ole">
              <mc:AlternateContent xmlns:mc="http://schemas.openxmlformats.org/markup-compatibility/2006">
                <mc:Choice xmlns:v="urn:schemas-microsoft-com:vml" Requires="v">
                  <p:oleObj name="Equation" r:id="rId14" imgW="241200" imgH="228600" progId="Equation.DSMT4">
                    <p:embed/>
                  </p:oleObj>
                </mc:Choice>
                <mc:Fallback>
                  <p:oleObj name="Equation" r:id="rId14" imgW="241200" imgH="228600" progId="Equation.DSMT4">
                    <p:embed/>
                    <p:pic>
                      <p:nvPicPr>
                        <p:cNvPr id="20" name="Object 19">
                          <a:extLst>
                            <a:ext uri="{FF2B5EF4-FFF2-40B4-BE49-F238E27FC236}">
                              <a16:creationId xmlns:a16="http://schemas.microsoft.com/office/drawing/2014/main" id="{8A28EE5F-E057-07BA-7567-E3D0AF65B408}"/>
                            </a:ext>
                          </a:extLst>
                        </p:cNvPr>
                        <p:cNvPicPr/>
                        <p:nvPr/>
                      </p:nvPicPr>
                      <p:blipFill>
                        <a:blip r:embed="rId15"/>
                        <a:stretch>
                          <a:fillRect/>
                        </a:stretch>
                      </p:blipFill>
                      <p:spPr>
                        <a:xfrm>
                          <a:off x="3589360" y="1894462"/>
                          <a:ext cx="241300" cy="228600"/>
                        </a:xfrm>
                        <a:prstGeom prst="rect">
                          <a:avLst/>
                        </a:prstGeom>
                      </p:spPr>
                    </p:pic>
                  </p:oleObj>
                </mc:Fallback>
              </mc:AlternateContent>
            </a:graphicData>
          </a:graphic>
        </p:graphicFrame>
        <p:graphicFrame>
          <p:nvGraphicFramePr>
            <p:cNvPr id="31" name="Object 30">
              <a:extLst>
                <a:ext uri="{FF2B5EF4-FFF2-40B4-BE49-F238E27FC236}">
                  <a16:creationId xmlns:a16="http://schemas.microsoft.com/office/drawing/2014/main" id="{3EBFE80A-2494-2D3D-4423-014ABEA8074C}"/>
                </a:ext>
              </a:extLst>
            </p:cNvPr>
            <p:cNvGraphicFramePr>
              <a:graphicFrameLocks noChangeAspect="1"/>
            </p:cNvGraphicFramePr>
            <p:nvPr>
              <p:extLst>
                <p:ext uri="{D42A27DB-BD31-4B8C-83A1-F6EECF244321}">
                  <p14:modId xmlns:p14="http://schemas.microsoft.com/office/powerpoint/2010/main" val="2584336325"/>
                </p:ext>
              </p:extLst>
            </p:nvPr>
          </p:nvGraphicFramePr>
          <p:xfrm>
            <a:off x="3958223" y="1449660"/>
            <a:ext cx="241300" cy="228600"/>
          </p:xfrm>
          <a:graphic>
            <a:graphicData uri="http://schemas.openxmlformats.org/presentationml/2006/ole">
              <mc:AlternateContent xmlns:mc="http://schemas.openxmlformats.org/markup-compatibility/2006">
                <mc:Choice xmlns:v="urn:schemas-microsoft-com:vml" Requires="v">
                  <p:oleObj name="Equation" r:id="rId16" imgW="241200" imgH="228600" progId="Equation.DSMT4">
                    <p:embed/>
                  </p:oleObj>
                </mc:Choice>
                <mc:Fallback>
                  <p:oleObj name="Equation" r:id="rId16" imgW="241200" imgH="228600" progId="Equation.DSMT4">
                    <p:embed/>
                    <p:pic>
                      <p:nvPicPr>
                        <p:cNvPr id="21" name="Object 20">
                          <a:extLst>
                            <a:ext uri="{FF2B5EF4-FFF2-40B4-BE49-F238E27FC236}">
                              <a16:creationId xmlns:a16="http://schemas.microsoft.com/office/drawing/2014/main" id="{F9E3DBCD-E289-B431-D4EA-608D3F518BC1}"/>
                            </a:ext>
                          </a:extLst>
                        </p:cNvPr>
                        <p:cNvPicPr/>
                        <p:nvPr/>
                      </p:nvPicPr>
                      <p:blipFill>
                        <a:blip r:embed="rId15"/>
                        <a:stretch>
                          <a:fillRect/>
                        </a:stretch>
                      </p:blipFill>
                      <p:spPr>
                        <a:xfrm>
                          <a:off x="3958223" y="1449660"/>
                          <a:ext cx="241300" cy="22860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D035B894-3A8F-A39C-388C-5C22B78B020B}"/>
                </a:ext>
              </a:extLst>
            </p:cNvPr>
            <p:cNvGraphicFramePr>
              <a:graphicFrameLocks noChangeAspect="1"/>
            </p:cNvGraphicFramePr>
            <p:nvPr>
              <p:extLst>
                <p:ext uri="{D42A27DB-BD31-4B8C-83A1-F6EECF244321}">
                  <p14:modId xmlns:p14="http://schemas.microsoft.com/office/powerpoint/2010/main" val="317643510"/>
                </p:ext>
              </p:extLst>
            </p:nvPr>
          </p:nvGraphicFramePr>
          <p:xfrm>
            <a:off x="4761543" y="1269460"/>
            <a:ext cx="241300" cy="228600"/>
          </p:xfrm>
          <a:graphic>
            <a:graphicData uri="http://schemas.openxmlformats.org/presentationml/2006/ole">
              <mc:AlternateContent xmlns:mc="http://schemas.openxmlformats.org/markup-compatibility/2006">
                <mc:Choice xmlns:v="urn:schemas-microsoft-com:vml" Requires="v">
                  <p:oleObj name="Equation" r:id="rId17" imgW="241200" imgH="228600" progId="Equation.DSMT4">
                    <p:embed/>
                  </p:oleObj>
                </mc:Choice>
                <mc:Fallback>
                  <p:oleObj name="Equation" r:id="rId17" imgW="241200" imgH="228600" progId="Equation.DSMT4">
                    <p:embed/>
                    <p:pic>
                      <p:nvPicPr>
                        <p:cNvPr id="22" name="Object 21">
                          <a:extLst>
                            <a:ext uri="{FF2B5EF4-FFF2-40B4-BE49-F238E27FC236}">
                              <a16:creationId xmlns:a16="http://schemas.microsoft.com/office/drawing/2014/main" id="{2AEF0DC9-94FE-1855-9AB6-E4E06BCDA49F}"/>
                            </a:ext>
                          </a:extLst>
                        </p:cNvPr>
                        <p:cNvPicPr/>
                        <p:nvPr/>
                      </p:nvPicPr>
                      <p:blipFill>
                        <a:blip r:embed="rId18"/>
                        <a:stretch>
                          <a:fillRect/>
                        </a:stretch>
                      </p:blipFill>
                      <p:spPr>
                        <a:xfrm>
                          <a:off x="4761543" y="1269460"/>
                          <a:ext cx="241300" cy="228600"/>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FABDD78F-2183-FB98-E383-55D937F318DE}"/>
                </a:ext>
              </a:extLst>
            </p:cNvPr>
            <p:cNvSpPr txBox="1"/>
            <p:nvPr/>
          </p:nvSpPr>
          <p:spPr>
            <a:xfrm>
              <a:off x="3266135" y="2164644"/>
              <a:ext cx="492443"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1600</a:t>
              </a:r>
            </a:p>
          </p:txBody>
        </p:sp>
        <p:sp>
          <p:nvSpPr>
            <p:cNvPr id="34" name="TextBox 33">
              <a:extLst>
                <a:ext uri="{FF2B5EF4-FFF2-40B4-BE49-F238E27FC236}">
                  <a16:creationId xmlns:a16="http://schemas.microsoft.com/office/drawing/2014/main" id="{0476BAA7-3E30-A9F8-0416-349C5ADB9C47}"/>
                </a:ext>
              </a:extLst>
            </p:cNvPr>
            <p:cNvSpPr txBox="1"/>
            <p:nvPr/>
          </p:nvSpPr>
          <p:spPr>
            <a:xfrm>
              <a:off x="4591455" y="1760468"/>
              <a:ext cx="492443"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3000</a:t>
              </a:r>
            </a:p>
          </p:txBody>
        </p:sp>
        <p:sp>
          <p:nvSpPr>
            <p:cNvPr id="35" name="TextBox 34">
              <a:extLst>
                <a:ext uri="{FF2B5EF4-FFF2-40B4-BE49-F238E27FC236}">
                  <a16:creationId xmlns:a16="http://schemas.microsoft.com/office/drawing/2014/main" id="{96A2213A-294B-E8A3-793E-357A1B6BE42C}"/>
                </a:ext>
              </a:extLst>
            </p:cNvPr>
            <p:cNvSpPr txBox="1"/>
            <p:nvPr/>
          </p:nvSpPr>
          <p:spPr>
            <a:xfrm flipH="1">
              <a:off x="4399818" y="1242448"/>
              <a:ext cx="207200" cy="276999"/>
            </a:xfrm>
            <a:prstGeom prst="rect">
              <a:avLst/>
            </a:prstGeom>
            <a:noFill/>
          </p:spPr>
          <p:txBody>
            <a:bodyPr wrap="square" rtlCol="0">
              <a:spAutoFit/>
            </a:bodyPr>
            <a:lstStyle/>
            <a:p>
              <a:pPr algn="l"/>
              <a:r>
                <a:rPr lang="en-US" sz="1200" dirty="0">
                  <a:latin typeface="Times New Roman" panose="02020603050405020304" pitchFamily="18" charset="0"/>
                  <a:cs typeface="Times New Roman" panose="02020603050405020304" pitchFamily="18" charset="0"/>
                </a:rPr>
                <a:t>C</a:t>
              </a:r>
            </a:p>
          </p:txBody>
        </p:sp>
        <p:graphicFrame>
          <p:nvGraphicFramePr>
            <p:cNvPr id="36" name="Object 35">
              <a:extLst>
                <a:ext uri="{FF2B5EF4-FFF2-40B4-BE49-F238E27FC236}">
                  <a16:creationId xmlns:a16="http://schemas.microsoft.com/office/drawing/2014/main" id="{3456159A-300A-C773-B734-E0270F523BD1}"/>
                </a:ext>
              </a:extLst>
            </p:cNvPr>
            <p:cNvGraphicFramePr>
              <a:graphicFrameLocks noChangeAspect="1"/>
            </p:cNvGraphicFramePr>
            <p:nvPr>
              <p:extLst>
                <p:ext uri="{D42A27DB-BD31-4B8C-83A1-F6EECF244321}">
                  <p14:modId xmlns:p14="http://schemas.microsoft.com/office/powerpoint/2010/main" val="2451934202"/>
                </p:ext>
              </p:extLst>
            </p:nvPr>
          </p:nvGraphicFramePr>
          <p:xfrm>
            <a:off x="2328154" y="1317001"/>
            <a:ext cx="228600" cy="228600"/>
          </p:xfrm>
          <a:graphic>
            <a:graphicData uri="http://schemas.openxmlformats.org/presentationml/2006/ole">
              <mc:AlternateContent xmlns:mc="http://schemas.openxmlformats.org/markup-compatibility/2006">
                <mc:Choice xmlns:v="urn:schemas-microsoft-com:vml" Requires="v">
                  <p:oleObj name="Equation" r:id="rId19" imgW="228600" imgH="228600" progId="Equation.DSMT4">
                    <p:embed/>
                  </p:oleObj>
                </mc:Choice>
                <mc:Fallback>
                  <p:oleObj name="Equation" r:id="rId19" imgW="228600" imgH="228600" progId="Equation.DSMT4">
                    <p:embed/>
                    <p:pic>
                      <p:nvPicPr>
                        <p:cNvPr id="26" name="Object 25">
                          <a:extLst>
                            <a:ext uri="{FF2B5EF4-FFF2-40B4-BE49-F238E27FC236}">
                              <a16:creationId xmlns:a16="http://schemas.microsoft.com/office/drawing/2014/main" id="{5EB6A94E-012B-608C-4AA4-7440EFF12F2D}"/>
                            </a:ext>
                          </a:extLst>
                        </p:cNvPr>
                        <p:cNvPicPr/>
                        <p:nvPr/>
                      </p:nvPicPr>
                      <p:blipFill>
                        <a:blip r:embed="rId20"/>
                        <a:stretch>
                          <a:fillRect/>
                        </a:stretch>
                      </p:blipFill>
                      <p:spPr>
                        <a:xfrm>
                          <a:off x="2328154" y="1317001"/>
                          <a:ext cx="228600" cy="228600"/>
                        </a:xfrm>
                        <a:prstGeom prst="rect">
                          <a:avLst/>
                        </a:prstGeom>
                      </p:spPr>
                    </p:pic>
                  </p:oleObj>
                </mc:Fallback>
              </mc:AlternateContent>
            </a:graphicData>
          </a:graphic>
        </p:graphicFrame>
        <p:graphicFrame>
          <p:nvGraphicFramePr>
            <p:cNvPr id="37" name="Object 36">
              <a:extLst>
                <a:ext uri="{FF2B5EF4-FFF2-40B4-BE49-F238E27FC236}">
                  <a16:creationId xmlns:a16="http://schemas.microsoft.com/office/drawing/2014/main" id="{4536E231-827F-D143-6277-532B858EF735}"/>
                </a:ext>
              </a:extLst>
            </p:cNvPr>
            <p:cNvGraphicFramePr>
              <a:graphicFrameLocks noChangeAspect="1"/>
            </p:cNvGraphicFramePr>
            <p:nvPr>
              <p:extLst>
                <p:ext uri="{D42A27DB-BD31-4B8C-83A1-F6EECF244321}">
                  <p14:modId xmlns:p14="http://schemas.microsoft.com/office/powerpoint/2010/main" val="528092032"/>
                </p:ext>
              </p:extLst>
            </p:nvPr>
          </p:nvGraphicFramePr>
          <p:xfrm>
            <a:off x="3086027" y="1594000"/>
            <a:ext cx="228600" cy="228600"/>
          </p:xfrm>
          <a:graphic>
            <a:graphicData uri="http://schemas.openxmlformats.org/presentationml/2006/ole">
              <mc:AlternateContent xmlns:mc="http://schemas.openxmlformats.org/markup-compatibility/2006">
                <mc:Choice xmlns:v="urn:schemas-microsoft-com:vml" Requires="v">
                  <p:oleObj name="Equation" r:id="rId21" imgW="228600" imgH="228600" progId="Equation.DSMT4">
                    <p:embed/>
                  </p:oleObj>
                </mc:Choice>
                <mc:Fallback>
                  <p:oleObj name="Equation" r:id="rId21" imgW="228600" imgH="228600" progId="Equation.DSMT4">
                    <p:embed/>
                    <p:pic>
                      <p:nvPicPr>
                        <p:cNvPr id="27" name="Object 26">
                          <a:extLst>
                            <a:ext uri="{FF2B5EF4-FFF2-40B4-BE49-F238E27FC236}">
                              <a16:creationId xmlns:a16="http://schemas.microsoft.com/office/drawing/2014/main" id="{8F7C3F1D-27A1-0214-60CF-728F7CBCBCAC}"/>
                            </a:ext>
                          </a:extLst>
                        </p:cNvPr>
                        <p:cNvPicPr/>
                        <p:nvPr/>
                      </p:nvPicPr>
                      <p:blipFill>
                        <a:blip r:embed="rId22"/>
                        <a:stretch>
                          <a:fillRect/>
                        </a:stretch>
                      </p:blipFill>
                      <p:spPr>
                        <a:xfrm>
                          <a:off x="3086027" y="1594000"/>
                          <a:ext cx="228600" cy="228600"/>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0FFD98DB-7DA1-3FB6-FE66-F20D66BE2113}"/>
                </a:ext>
              </a:extLst>
            </p:cNvPr>
            <p:cNvGraphicFramePr>
              <a:graphicFrameLocks noChangeAspect="1"/>
            </p:cNvGraphicFramePr>
            <p:nvPr>
              <p:extLst>
                <p:ext uri="{D42A27DB-BD31-4B8C-83A1-F6EECF244321}">
                  <p14:modId xmlns:p14="http://schemas.microsoft.com/office/powerpoint/2010/main" val="283726623"/>
                </p:ext>
              </p:extLst>
            </p:nvPr>
          </p:nvGraphicFramePr>
          <p:xfrm>
            <a:off x="3440198" y="1607256"/>
            <a:ext cx="241300" cy="228600"/>
          </p:xfrm>
          <a:graphic>
            <a:graphicData uri="http://schemas.openxmlformats.org/presentationml/2006/ole">
              <mc:AlternateContent xmlns:mc="http://schemas.openxmlformats.org/markup-compatibility/2006">
                <mc:Choice xmlns:v="urn:schemas-microsoft-com:vml" Requires="v">
                  <p:oleObj name="Equation" r:id="rId23" imgW="241200" imgH="228600" progId="Equation.DSMT4">
                    <p:embed/>
                  </p:oleObj>
                </mc:Choice>
                <mc:Fallback>
                  <p:oleObj name="Equation" r:id="rId23" imgW="241200" imgH="228600" progId="Equation.DSMT4">
                    <p:embed/>
                    <p:pic>
                      <p:nvPicPr>
                        <p:cNvPr id="28" name="Object 27">
                          <a:extLst>
                            <a:ext uri="{FF2B5EF4-FFF2-40B4-BE49-F238E27FC236}">
                              <a16:creationId xmlns:a16="http://schemas.microsoft.com/office/drawing/2014/main" id="{32CF0611-A17E-8275-700C-0772F2D8F49D}"/>
                            </a:ext>
                          </a:extLst>
                        </p:cNvPr>
                        <p:cNvPicPr/>
                        <p:nvPr/>
                      </p:nvPicPr>
                      <p:blipFill>
                        <a:blip r:embed="rId24"/>
                        <a:stretch>
                          <a:fillRect/>
                        </a:stretch>
                      </p:blipFill>
                      <p:spPr>
                        <a:xfrm>
                          <a:off x="3440198" y="1607256"/>
                          <a:ext cx="241300" cy="228600"/>
                        </a:xfrm>
                        <a:prstGeom prst="rect">
                          <a:avLst/>
                        </a:prstGeom>
                      </p:spPr>
                    </p:pic>
                  </p:oleObj>
                </mc:Fallback>
              </mc:AlternateContent>
            </a:graphicData>
          </a:graphic>
        </p:graphicFrame>
        <p:graphicFrame>
          <p:nvGraphicFramePr>
            <p:cNvPr id="39" name="Object 38">
              <a:extLst>
                <a:ext uri="{FF2B5EF4-FFF2-40B4-BE49-F238E27FC236}">
                  <a16:creationId xmlns:a16="http://schemas.microsoft.com/office/drawing/2014/main" id="{273CF091-546F-8A71-D7C2-E279DBFC7E5C}"/>
                </a:ext>
              </a:extLst>
            </p:cNvPr>
            <p:cNvGraphicFramePr>
              <a:graphicFrameLocks noChangeAspect="1"/>
            </p:cNvGraphicFramePr>
            <p:nvPr>
              <p:extLst>
                <p:ext uri="{D42A27DB-BD31-4B8C-83A1-F6EECF244321}">
                  <p14:modId xmlns:p14="http://schemas.microsoft.com/office/powerpoint/2010/main" val="385858968"/>
                </p:ext>
              </p:extLst>
            </p:nvPr>
          </p:nvGraphicFramePr>
          <p:xfrm>
            <a:off x="4264659" y="1678260"/>
            <a:ext cx="241300" cy="228600"/>
          </p:xfrm>
          <a:graphic>
            <a:graphicData uri="http://schemas.openxmlformats.org/presentationml/2006/ole">
              <mc:AlternateContent xmlns:mc="http://schemas.openxmlformats.org/markup-compatibility/2006">
                <mc:Choice xmlns:v="urn:schemas-microsoft-com:vml" Requires="v">
                  <p:oleObj name="Equation" r:id="rId25" imgW="241200" imgH="228600" progId="Equation.DSMT4">
                    <p:embed/>
                  </p:oleObj>
                </mc:Choice>
                <mc:Fallback>
                  <p:oleObj name="Equation" r:id="rId25" imgW="241200" imgH="228600" progId="Equation.DSMT4">
                    <p:embed/>
                    <p:pic>
                      <p:nvPicPr>
                        <p:cNvPr id="29" name="Object 28">
                          <a:extLst>
                            <a:ext uri="{FF2B5EF4-FFF2-40B4-BE49-F238E27FC236}">
                              <a16:creationId xmlns:a16="http://schemas.microsoft.com/office/drawing/2014/main" id="{C65147C7-04E6-62D7-A2F1-2B682EA37041}"/>
                            </a:ext>
                          </a:extLst>
                        </p:cNvPr>
                        <p:cNvPicPr/>
                        <p:nvPr/>
                      </p:nvPicPr>
                      <p:blipFill>
                        <a:blip r:embed="rId26"/>
                        <a:stretch>
                          <a:fillRect/>
                        </a:stretch>
                      </p:blipFill>
                      <p:spPr>
                        <a:xfrm>
                          <a:off x="4264659" y="1678260"/>
                          <a:ext cx="241300" cy="228600"/>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33D7F51E-A302-61A7-24CB-7EB260D2F985}"/>
                </a:ext>
              </a:extLst>
            </p:cNvPr>
            <p:cNvGraphicFramePr>
              <a:graphicFrameLocks noChangeAspect="1"/>
            </p:cNvGraphicFramePr>
            <p:nvPr>
              <p:extLst>
                <p:ext uri="{D42A27DB-BD31-4B8C-83A1-F6EECF244321}">
                  <p14:modId xmlns:p14="http://schemas.microsoft.com/office/powerpoint/2010/main" val="970398302"/>
                </p:ext>
              </p:extLst>
            </p:nvPr>
          </p:nvGraphicFramePr>
          <p:xfrm>
            <a:off x="4591455" y="997205"/>
            <a:ext cx="241300" cy="228600"/>
          </p:xfrm>
          <a:graphic>
            <a:graphicData uri="http://schemas.openxmlformats.org/presentationml/2006/ole">
              <mc:AlternateContent xmlns:mc="http://schemas.openxmlformats.org/markup-compatibility/2006">
                <mc:Choice xmlns:v="urn:schemas-microsoft-com:vml" Requires="v">
                  <p:oleObj name="Equation" r:id="rId27" imgW="241200" imgH="228600" progId="Equation.DSMT4">
                    <p:embed/>
                  </p:oleObj>
                </mc:Choice>
                <mc:Fallback>
                  <p:oleObj name="Equation" r:id="rId27" imgW="241200" imgH="228600" progId="Equation.DSMT4">
                    <p:embed/>
                    <p:pic>
                      <p:nvPicPr>
                        <p:cNvPr id="30" name="Object 29">
                          <a:extLst>
                            <a:ext uri="{FF2B5EF4-FFF2-40B4-BE49-F238E27FC236}">
                              <a16:creationId xmlns:a16="http://schemas.microsoft.com/office/drawing/2014/main" id="{099B2E19-D89C-4EEF-C9DF-4E106ACA6528}"/>
                            </a:ext>
                          </a:extLst>
                        </p:cNvPr>
                        <p:cNvPicPr/>
                        <p:nvPr/>
                      </p:nvPicPr>
                      <p:blipFill>
                        <a:blip r:embed="rId28"/>
                        <a:stretch>
                          <a:fillRect/>
                        </a:stretch>
                      </p:blipFill>
                      <p:spPr>
                        <a:xfrm>
                          <a:off x="4591455" y="997205"/>
                          <a:ext cx="241300" cy="228600"/>
                        </a:xfrm>
                        <a:prstGeom prst="rect">
                          <a:avLst/>
                        </a:prstGeom>
                      </p:spPr>
                    </p:pic>
                  </p:oleObj>
                </mc:Fallback>
              </mc:AlternateContent>
            </a:graphicData>
          </a:graphic>
        </p:graphicFrame>
        <p:sp>
          <p:nvSpPr>
            <p:cNvPr id="41" name="TextBox 40">
              <a:extLst>
                <a:ext uri="{FF2B5EF4-FFF2-40B4-BE49-F238E27FC236}">
                  <a16:creationId xmlns:a16="http://schemas.microsoft.com/office/drawing/2014/main" id="{75AF582F-41EB-4D40-977B-F16E0AFF7744}"/>
                </a:ext>
              </a:extLst>
            </p:cNvPr>
            <p:cNvSpPr txBox="1"/>
            <p:nvPr/>
          </p:nvSpPr>
          <p:spPr>
            <a:xfrm>
              <a:off x="2352886" y="642933"/>
              <a:ext cx="974498"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A</a:t>
              </a:r>
              <a:r>
                <a:rPr lang="en-US" sz="1200" i="1" baseline="-25000" dirty="0">
                  <a:latin typeface="Times New Roman" panose="02020603050405020304" pitchFamily="18" charset="0"/>
                  <a:cs typeface="Times New Roman" panose="02020603050405020304" pitchFamily="18" charset="0"/>
                </a:rPr>
                <a:t>y</a:t>
              </a:r>
              <a:r>
                <a:rPr lang="en-US" sz="1200" dirty="0">
                  <a:latin typeface="Times New Roman" panose="02020603050405020304" pitchFamily="18" charset="0"/>
                  <a:cs typeface="Times New Roman" panose="02020603050405020304" pitchFamily="18" charset="0"/>
                </a:rPr>
                <a:t> = 978.9 N</a:t>
              </a:r>
            </a:p>
          </p:txBody>
        </p:sp>
        <p:sp>
          <p:nvSpPr>
            <p:cNvPr id="42" name="TextBox 41">
              <a:extLst>
                <a:ext uri="{FF2B5EF4-FFF2-40B4-BE49-F238E27FC236}">
                  <a16:creationId xmlns:a16="http://schemas.microsoft.com/office/drawing/2014/main" id="{6831C0B9-CC63-1F96-33E0-849DF219E690}"/>
                </a:ext>
              </a:extLst>
            </p:cNvPr>
            <p:cNvSpPr txBox="1"/>
            <p:nvPr/>
          </p:nvSpPr>
          <p:spPr>
            <a:xfrm>
              <a:off x="2814537" y="965449"/>
              <a:ext cx="1035940"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A</a:t>
              </a:r>
              <a:r>
                <a:rPr lang="en-US" sz="1200" i="1" baseline="-25000" dirty="0">
                  <a:latin typeface="Times New Roman" panose="02020603050405020304" pitchFamily="18" charset="0"/>
                  <a:cs typeface="Times New Roman" panose="02020603050405020304" pitchFamily="18" charset="0"/>
                </a:rPr>
                <a:t>x</a:t>
              </a:r>
              <a:r>
                <a:rPr lang="en-US" sz="1200" dirty="0">
                  <a:latin typeface="Times New Roman" panose="02020603050405020304" pitchFamily="18" charset="0"/>
                  <a:cs typeface="Times New Roman" panose="02020603050405020304" pitchFamily="18" charset="0"/>
                </a:rPr>
                <a:t> = - 3263 N</a:t>
              </a:r>
            </a:p>
          </p:txBody>
        </p:sp>
        <p:cxnSp>
          <p:nvCxnSpPr>
            <p:cNvPr id="43" name="Straight Arrow Connector 42">
              <a:extLst>
                <a:ext uri="{FF2B5EF4-FFF2-40B4-BE49-F238E27FC236}">
                  <a16:creationId xmlns:a16="http://schemas.microsoft.com/office/drawing/2014/main" id="{8E84E205-76B9-38CA-21B5-FCA36D4B2476}"/>
                </a:ext>
              </a:extLst>
            </p:cNvPr>
            <p:cNvCxnSpPr/>
            <p:nvPr/>
          </p:nvCxnSpPr>
          <p:spPr>
            <a:xfrm>
              <a:off x="3758578" y="642933"/>
              <a:ext cx="44094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ECF6C56D-F0BE-69A9-68E5-C668231BA270}"/>
                </a:ext>
              </a:extLst>
            </p:cNvPr>
            <p:cNvCxnSpPr>
              <a:cxnSpLocks/>
            </p:cNvCxnSpPr>
            <p:nvPr/>
          </p:nvCxnSpPr>
          <p:spPr>
            <a:xfrm flipV="1">
              <a:off x="3758578" y="233464"/>
              <a:ext cx="0" cy="4094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5" name="TextBox 44">
              <a:extLst>
                <a:ext uri="{FF2B5EF4-FFF2-40B4-BE49-F238E27FC236}">
                  <a16:creationId xmlns:a16="http://schemas.microsoft.com/office/drawing/2014/main" id="{2081342B-DD73-8252-F375-D4C598DAC816}"/>
                </a:ext>
              </a:extLst>
            </p:cNvPr>
            <p:cNvSpPr txBox="1"/>
            <p:nvPr/>
          </p:nvSpPr>
          <p:spPr>
            <a:xfrm>
              <a:off x="4110973" y="603354"/>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46" name="TextBox 45">
              <a:extLst>
                <a:ext uri="{FF2B5EF4-FFF2-40B4-BE49-F238E27FC236}">
                  <a16:creationId xmlns:a16="http://schemas.microsoft.com/office/drawing/2014/main" id="{855D130B-D1BB-3B7E-67C2-19B14A824081}"/>
                </a:ext>
              </a:extLst>
            </p:cNvPr>
            <p:cNvSpPr txBox="1"/>
            <p:nvPr/>
          </p:nvSpPr>
          <p:spPr>
            <a:xfrm>
              <a:off x="3758578" y="107651"/>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grpSp>
      <p:sp>
        <p:nvSpPr>
          <p:cNvPr id="47" name="TextBox 46">
            <a:extLst>
              <a:ext uri="{FF2B5EF4-FFF2-40B4-BE49-F238E27FC236}">
                <a16:creationId xmlns:a16="http://schemas.microsoft.com/office/drawing/2014/main" id="{2C3AD348-2A5D-1A32-DA27-54CFB1BD6D55}"/>
              </a:ext>
            </a:extLst>
          </p:cNvPr>
          <p:cNvSpPr txBox="1"/>
          <p:nvPr/>
        </p:nvSpPr>
        <p:spPr>
          <a:xfrm>
            <a:off x="5479964" y="5582976"/>
            <a:ext cx="5493542" cy="923330"/>
          </a:xfrm>
          <a:prstGeom prst="rect">
            <a:avLst/>
          </a:prstGeom>
          <a:noFill/>
        </p:spPr>
        <p:txBody>
          <a:bodyPr wrap="square" rtlCol="0">
            <a:spAutoFit/>
          </a:bodyPr>
          <a:lstStyle/>
          <a:p>
            <a:pPr algn="l"/>
            <a:r>
              <a:rPr lang="en-US" dirty="0">
                <a:latin typeface="Arial" panose="020B0604020202020204" pitchFamily="34" charset="0"/>
                <a:cs typeface="Arial" panose="020B0604020202020204" pitchFamily="34" charset="0"/>
              </a:rPr>
              <a:t>This completes the solution. We do not have to consider the pin at D, but we could use it as a check on our results</a:t>
            </a:r>
          </a:p>
        </p:txBody>
      </p:sp>
    </p:spTree>
    <p:extLst>
      <p:ext uri="{BB962C8B-B14F-4D97-AF65-F5344CB8AC3E}">
        <p14:creationId xmlns:p14="http://schemas.microsoft.com/office/powerpoint/2010/main" val="15223424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lgn="l">
          <a:defRPr dirty="0" err="1" smtClean="0">
            <a:latin typeface="Times New Roman" panose="02020603050405020304" pitchFamily="18" charset="0"/>
            <a:cs typeface="Times New Roman" panose="02020603050405020304" pitchFamily="18" charset="0"/>
          </a:defRPr>
        </a:defPPr>
      </a:lstStyle>
    </a:txDef>
  </a:objectDefaults>
  <a:extraClrSchemeLst/>
  <a:extLst>
    <a:ext uri="{05A4C25C-085E-4340-85A3-A5531E510DB2}">
      <thm15:themeFamily xmlns:thm15="http://schemas.microsoft.com/office/thememl/2012/main" name="Presentation4" id="{43D1CE0B-115A-4C46-8F2A-B927A70F4C7D}" vid="{3566DD55-962E-4124-8F3C-52B203DDAB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HW blank</Template>
  <TotalTime>117</TotalTime>
  <Words>1095</Words>
  <Application>Microsoft Office PowerPoint</Application>
  <PresentationFormat>Widescreen</PresentationFormat>
  <Paragraphs>132</Paragraphs>
  <Slides>9</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6" baseType="lpstr">
      <vt:lpstr>Arial</vt:lpstr>
      <vt:lpstr>Calibri</vt:lpstr>
      <vt:lpstr>Calibri Light</vt:lpstr>
      <vt:lpstr>Symbol</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9</cp:revision>
  <dcterms:created xsi:type="dcterms:W3CDTF">2022-12-12T20:04:56Z</dcterms:created>
  <dcterms:modified xsi:type="dcterms:W3CDTF">2023-05-14T01:48:44Z</dcterms:modified>
</cp:coreProperties>
</file>