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4" r:id="rId2"/>
    <p:sldId id="293" r:id="rId3"/>
    <p:sldId id="267" r:id="rId4"/>
    <p:sldId id="269" r:id="rId5"/>
    <p:sldId id="278" r:id="rId6"/>
    <p:sldId id="292" r:id="rId7"/>
    <p:sldId id="270" r:id="rId8"/>
    <p:sldId id="271" r:id="rId9"/>
    <p:sldId id="272" r:id="rId10"/>
    <p:sldId id="279" r:id="rId11"/>
    <p:sldId id="280" r:id="rId12"/>
    <p:sldId id="29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  <a:srgbClr val="33CC33"/>
    <a:srgbClr val="009900"/>
    <a:srgbClr val="0066FF"/>
    <a:srgbClr val="EAEAEA"/>
    <a:srgbClr val="FF505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56" autoAdjust="0"/>
  </p:normalViewPr>
  <p:slideViewPr>
    <p:cSldViewPr>
      <p:cViewPr varScale="1">
        <p:scale>
          <a:sx n="120" d="100"/>
          <a:sy n="120" d="100"/>
        </p:scale>
        <p:origin x="4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4631208-AC02-47A4-AAD6-FDF10BC1E1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9938DEF-DF50-469C-8410-D452C51C7A8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9D27F569-F319-41DF-AFD3-A7A08D7F693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D4DE5121-CAEA-4B42-9F34-94B762208C1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4BD5B530-269B-4C94-8153-3736B3130C2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97953038-4848-4738-9BE0-987B4571D7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8D7818-1592-4055-B001-947AC24271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addition to calculating  moments of a force about a point we can compute moments of a force about a 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D7818-1592-4055-B001-947AC24271BC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8527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B5296986-7B16-4809-9266-B2004CE503B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2E7508B-FFC0-4F2E-BC65-785AF613564B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5A62EFD8-52BE-4433-BEA2-6B0A6CE21B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807A235F-35CF-42E6-B2D6-79F6CD4FC7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Here is a problem where we ask for both moments about points and lines. First, we get the vector expression for the force.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38F87CAA-C750-4D72-AE1E-C827DDE55F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891284F-8BE1-4675-8618-A4815BD31B71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48113B6E-1278-4350-8F77-0BF8377BC7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749B647E-F342-463E-9865-3B11D17030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(a) We can get the moment about line CB by using its definition in terms of the force in a plane perpendicular to a line and the perpendicular distance in that plane to the force. (b) We can consider the moment about point B to be the sum of the moments about the x-, y- , and z- axes through that point.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are the equivalent calculations in MATLAB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D7818-1592-4055-B001-947AC24271BC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576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define the moment about a line and give some of its properties and uses.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8D7818-1592-4055-B001-947AC24271B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4296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5B9E4034-8F04-4465-B8C1-756EE4CEB9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59E7F6-BD00-4D07-A6F3-08B6254EC925}" type="slidenum">
              <a:rPr lang="en-US" altLang="en-US"/>
              <a:pPr eaLnBrk="1" hangingPunct="1"/>
              <a:t>3</a:t>
            </a:fld>
            <a:endParaRPr lang="en-US" altLang="en-US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5973E735-2103-4B87-A7EC-5B610CF6C7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E3832489-00C7-4DE8-ADF7-D853BE2074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If we take moments of a force about a point on a given line and then compute the Cartesian component of that moment in the direction of the line, we get the </a:t>
            </a:r>
            <a:r>
              <a:rPr lang="en-US" altLang="en-US" b="1" dirty="0"/>
              <a:t>moment about the line</a:t>
            </a:r>
            <a:r>
              <a:rPr lang="en-US" altLang="en-US" dirty="0"/>
              <a:t>. As shown, we can define either a scalar component or a vector component. Physically, the moment about a line gives us that part of the total moment that causes a turning about that line.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0A7B786D-BD85-46C2-A59B-F28D1F71673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763E32E-5EEB-407F-B5C4-7D4090E6143E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5C42AD46-74AB-42C1-9A81-FF446362FF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08053FA4-FB90-4B7C-91F6-7A55228062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To compute the moment about a line we can do this as a vector cross product followed by a dot product. This gives many terms so one easy way to get the scalar moment is to define it as a 3x3 determinant and then just expand that determinant.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0AA1EBA-F2D5-4602-9D74-6E1F12D08E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186668B-82DA-4FA9-B1BD-740D7300DEBA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77857A73-316B-4835-B027-D6C8D78AE1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772C1190-F8F6-4EC7-8010-80EA76D2F7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Here is a problem about computing moments about lines in three dimensions. First, we use the determinant expression and a unit vector along the line to get the vector moment about line OP.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1D2083EF-7534-41C6-A40C-8A8C6B636F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A5FD54E-8D13-41F9-810F-C01C91525E65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D83FF54C-907F-44A3-BC70-BC908DA975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07E57FEF-108A-445C-B988-7093800A70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Here is the same problem in MATLAB.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C6DE0D6-2535-4223-871A-9B97834772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68D11BA-8ABF-4901-A944-B04AB566C3EB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45CD8EF4-D4B3-457A-9D80-E72F2D6C70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75CD4E3C-825F-40DC-B210-4CC14B8D01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As shown on this slide, another way to define the moment about a line is to take the component of the force in a plane perpendicular to the line times the perpendicular distance from the line to the force component in that same plane. We get the direction by the right-hand rule.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2DC9958C-DE2C-443A-9DC6-E5AA689978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326575-8AC3-42C7-B5FD-0CCC13CAA69D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045404DD-8BA6-42C6-9207-FBAFC3422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CFACE893-FCA0-45C9-924C-23EA21C635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There is an explicit relationship between moments about points and lines. As shown here the moment of a force about a point can be thought to be the sum of the moments about three orthogonal lines (in the x-, y-, and z-directions) taken through that point.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367918C-A88A-47E0-A5BD-731B066D24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0F4FEB-CB7E-420B-BFC2-274E629D46EB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0DA6BEC2-1B9B-4DEB-8CE6-FEFC96EF77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A5BCB6C7-FA60-4413-BC44-BD51E3FB5F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/>
              <a:t>We can use the relationship between moments about points and lines and the expression for a moment about a line in terms of a component in a plane perpendicular to a line and the perpendicular distance in that plane to derive the expression obtained earlier for the moment about a point components. For example, the moment about point P in the x-direction is the sum of the moments of the forces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y</a:t>
            </a:r>
            <a:r>
              <a:rPr lang="en-US" altLang="en-US" dirty="0"/>
              <a:t> and </a:t>
            </a:r>
            <a:r>
              <a:rPr lang="en-US" altLang="en-US" dirty="0" err="1"/>
              <a:t>F</a:t>
            </a:r>
            <a:r>
              <a:rPr lang="en-US" altLang="en-US" baseline="-25000" dirty="0" err="1"/>
              <a:t>z</a:t>
            </a:r>
            <a:r>
              <a:rPr lang="en-US" altLang="en-US" dirty="0"/>
              <a:t> in the y-z plane times their perpendicular distances </a:t>
            </a:r>
            <a:r>
              <a:rPr lang="en-US" altLang="en-US" dirty="0" err="1"/>
              <a:t>r</a:t>
            </a:r>
            <a:r>
              <a:rPr lang="en-US" altLang="en-US" baseline="-25000" dirty="0" err="1"/>
              <a:t>z</a:t>
            </a:r>
            <a:r>
              <a:rPr lang="en-US" altLang="en-US" baseline="-25000" dirty="0"/>
              <a:t> </a:t>
            </a:r>
            <a:r>
              <a:rPr lang="en-US" altLang="en-US" dirty="0"/>
              <a:t>and </a:t>
            </a:r>
            <a:r>
              <a:rPr lang="en-US" altLang="en-US" dirty="0" err="1"/>
              <a:t>r</a:t>
            </a:r>
            <a:r>
              <a:rPr lang="en-US" altLang="en-US" baseline="-25000" dirty="0" err="1"/>
              <a:t>y</a:t>
            </a:r>
            <a:r>
              <a:rPr lang="en-US" altLang="en-US" dirty="0"/>
              <a:t> from the x-axis, respectively, using the right-hand rule to get the correct signs.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651FA4-A256-4430-B2BF-8B61677F5F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75E305-3416-477A-B4EB-815AA501CE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12AA17-3743-49A7-B8BF-37B0A80BCF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69323-6B61-4861-9FF6-F37BF786BE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29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8FCCB8F-146C-451F-BCAC-7B8A06BB4D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20106F-0E45-4A0C-930D-950246F86F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449453D-0D60-4554-A95A-09CFB6378B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387F6-37B6-481F-81B7-C0CEBFB33F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790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223CBCC-BDF0-4380-A6A9-918AA860CA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B0206B-D185-41A4-98B3-76506DFB64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12BDC7-806C-48C5-BE7D-7006549CDB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E07D03-CAA5-4A71-896D-2FBE97E38D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281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33C19A-1FF8-4FC1-BD4E-B2E4FB946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596AC44-58F9-4E4D-81D8-E0F8975660C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F9DB38B-FE4D-4879-999D-CEF67D6D3D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DED60-350F-4170-BD40-E948E33900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531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770951B-2784-4D26-BEC5-7BC18D74E1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BB6B533-0FBD-4CE8-8288-1C048E02B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A0C734-C922-400B-8B0D-4CC261CDFD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33EBCE-95FA-4814-A726-4287DF01E1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755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9EE1A6-949F-4E62-94AF-82AA34A7B5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038E5D-0BF0-4FB7-AF6E-6DB8DA26A0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E80DFD-BBB0-4049-ABD2-3F1ED54ABC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AE62EA-2F9C-49C5-8D78-89F7898B7F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85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D259BEF-35CD-410D-8A91-2C1D0B8577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4495EB8-4F3E-4494-B4BB-C4144D76F2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77AE88E-A603-4959-8256-2E9F6A9478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C2EFE0-45AA-4896-B490-51DCE88186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498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2A8822C-11C7-445F-BA64-F86E3F5BD1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FDEE2CC-E5B1-459E-BE0C-532A789560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EE91B68-1EF6-437F-A807-F419833E07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FEDFA-0764-4003-820A-7B156B72E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06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3FAE455-2B83-459B-B19B-DF98938493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8D59B07-B8BB-42D3-B7E5-821BE7B4A0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3838023-5041-42C7-A750-9C3DCACF73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96FF9E-C974-4365-AF0E-F7B91735FD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3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A77B36-EC63-4A1E-A0F5-4BE7527B82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A93BA9-74E4-430B-A66D-64C75A1744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AEE147-2686-4F7D-99E5-3EAEEBD744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3C6B7E-1882-4E2E-9A18-D25FD15283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33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7099CEB-7EE2-4D51-9C18-5091489000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0A3860-9013-49AA-8993-06A6008BA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B7DA48-94E5-4165-89A6-4990AD1ABF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4EA841-A612-4531-85E1-A803C71039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50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6E9CAE4-BDC0-4119-BC63-56F93A110F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31D7A31A-C326-4558-AF61-413857D426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F656810-4ED4-47AF-861F-2F0F35AC4B5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2F17610-0DB9-4BDE-B73E-E9E5DA6188B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EE791DF-8F30-4B9F-A057-B6F6D48A4E0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1933A0-7CCD-4DE6-A8B0-1FBD63B76D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CF0446A-76FE-47F8-B9CC-FE73B39F1566}"/>
              </a:ext>
            </a:extLst>
          </p:cNvPr>
          <p:cNvSpPr txBox="1"/>
          <p:nvPr/>
        </p:nvSpPr>
        <p:spPr>
          <a:xfrm>
            <a:off x="2843808" y="275131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Moments about a Line</a:t>
            </a:r>
          </a:p>
        </p:txBody>
      </p:sp>
    </p:spTree>
    <p:extLst>
      <p:ext uri="{BB962C8B-B14F-4D97-AF65-F5344CB8AC3E}">
        <p14:creationId xmlns:p14="http://schemas.microsoft.com/office/powerpoint/2010/main" val="2116671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6" name="Text Box 21">
            <a:extLst>
              <a:ext uri="{FF2B5EF4-FFF2-40B4-BE49-F238E27FC236}">
                <a16:creationId xmlns:a16="http://schemas.microsoft.com/office/drawing/2014/main" id="{48C1CCDD-1243-45FE-843C-0D05D5EBB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21" y="864047"/>
            <a:ext cx="31892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Determine the moment of the 510 </a:t>
            </a:r>
            <a:r>
              <a:rPr lang="en-US" altLang="en-US" dirty="0" err="1"/>
              <a:t>lb</a:t>
            </a:r>
            <a:r>
              <a:rPr lang="en-US" altLang="en-US" dirty="0"/>
              <a:t> force (the direction of the force is  along line AD) with respect to: (a) line CB, (b) point B. All distances are in inches.</a:t>
            </a:r>
          </a:p>
        </p:txBody>
      </p:sp>
      <p:graphicFrame>
        <p:nvGraphicFramePr>
          <p:cNvPr id="7170" name="Object 23">
            <a:extLst>
              <a:ext uri="{FF2B5EF4-FFF2-40B4-BE49-F238E27FC236}">
                <a16:creationId xmlns:a16="http://schemas.microsoft.com/office/drawing/2014/main" id="{97EDACF4-4967-4539-98E8-01E45C52B4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6717669"/>
              </p:ext>
            </p:extLst>
          </p:nvPr>
        </p:nvGraphicFramePr>
        <p:xfrm>
          <a:off x="659950" y="4559893"/>
          <a:ext cx="379095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73040" imgH="990360" progId="Equation.DSMT4">
                  <p:embed/>
                </p:oleObj>
              </mc:Choice>
              <mc:Fallback>
                <p:oleObj name="Equation" r:id="rId3" imgW="2273040" imgH="99036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50" y="4559893"/>
                        <a:ext cx="3790950" cy="165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AutoShape 4">
            <a:extLst>
              <a:ext uri="{FF2B5EF4-FFF2-40B4-BE49-F238E27FC236}">
                <a16:creationId xmlns:a16="http://schemas.microsoft.com/office/drawing/2014/main" id="{9D0FA846-D38E-49F7-9732-D72436B44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317" y="1464221"/>
            <a:ext cx="4032250" cy="1871663"/>
          </a:xfrm>
          <a:prstGeom prst="cube">
            <a:avLst>
              <a:gd name="adj" fmla="val 4342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2" name="Line 5">
            <a:extLst>
              <a:ext uri="{FF2B5EF4-FFF2-40B4-BE49-F238E27FC236}">
                <a16:creationId xmlns:a16="http://schemas.microsoft.com/office/drawing/2014/main" id="{FEDF935D-3CDE-498D-B22C-5FBD26B7976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09642" y="2504034"/>
            <a:ext cx="360045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6">
            <a:extLst>
              <a:ext uri="{FF2B5EF4-FFF2-40B4-BE49-F238E27FC236}">
                <a16:creationId xmlns:a16="http://schemas.microsoft.com/office/drawing/2014/main" id="{65D3C6A5-F691-45D9-82D2-101E9AAF47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09642" y="849859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7">
            <a:extLst>
              <a:ext uri="{FF2B5EF4-FFF2-40B4-BE49-F238E27FC236}">
                <a16:creationId xmlns:a16="http://schemas.microsoft.com/office/drawing/2014/main" id="{93BA1202-0D04-4A28-97B9-A7F65E4A1A0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07917" y="2524671"/>
            <a:ext cx="1098550" cy="1119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">
            <a:extLst>
              <a:ext uri="{FF2B5EF4-FFF2-40B4-BE49-F238E27FC236}">
                <a16:creationId xmlns:a16="http://schemas.microsoft.com/office/drawing/2014/main" id="{19C6ACC0-E0C3-46B8-AF70-4DFD766AA28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04842" y="1738859"/>
            <a:ext cx="2722562" cy="159861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Text Box 11">
            <a:extLst>
              <a:ext uri="{FF2B5EF4-FFF2-40B4-BE49-F238E27FC236}">
                <a16:creationId xmlns:a16="http://schemas.microsoft.com/office/drawing/2014/main" id="{900BBBCA-74AC-4BBB-83A9-586BDC70E9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7012" y="1367126"/>
            <a:ext cx="514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5 in</a:t>
            </a:r>
          </a:p>
        </p:txBody>
      </p:sp>
      <p:sp>
        <p:nvSpPr>
          <p:cNvPr id="7177" name="Text Box 12">
            <a:extLst>
              <a:ext uri="{FF2B5EF4-FFF2-40B4-BE49-F238E27FC236}">
                <a16:creationId xmlns:a16="http://schemas.microsoft.com/office/drawing/2014/main" id="{76F6E087-8D26-4051-AB4A-271A4A38E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5566" y="1755013"/>
            <a:ext cx="64611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dirty="0"/>
              <a:t>9 in</a:t>
            </a:r>
          </a:p>
        </p:txBody>
      </p:sp>
      <p:sp>
        <p:nvSpPr>
          <p:cNvPr id="7178" name="Text Box 13">
            <a:extLst>
              <a:ext uri="{FF2B5EF4-FFF2-40B4-BE49-F238E27FC236}">
                <a16:creationId xmlns:a16="http://schemas.microsoft.com/office/drawing/2014/main" id="{7A37C6BA-D7FA-4370-BBB4-8AA40B4A6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1955" y="3580638"/>
            <a:ext cx="6286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12 in</a:t>
            </a:r>
          </a:p>
        </p:txBody>
      </p:sp>
      <p:sp>
        <p:nvSpPr>
          <p:cNvPr id="7179" name="Text Box 14">
            <a:extLst>
              <a:ext uri="{FF2B5EF4-FFF2-40B4-BE49-F238E27FC236}">
                <a16:creationId xmlns:a16="http://schemas.microsoft.com/office/drawing/2014/main" id="{3264E655-025F-4ED9-BD55-C16BB428F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720" y="2708282"/>
            <a:ext cx="514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8 in</a:t>
            </a:r>
          </a:p>
        </p:txBody>
      </p:sp>
      <p:sp>
        <p:nvSpPr>
          <p:cNvPr id="7180" name="Line 15">
            <a:extLst>
              <a:ext uri="{FF2B5EF4-FFF2-40B4-BE49-F238E27FC236}">
                <a16:creationId xmlns:a16="http://schemas.microsoft.com/office/drawing/2014/main" id="{B529032B-DD71-4192-A333-FB6D77C99FC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47917" y="2761209"/>
            <a:ext cx="896937" cy="522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Text Box 16">
            <a:extLst>
              <a:ext uri="{FF2B5EF4-FFF2-40B4-BE49-F238E27FC236}">
                <a16:creationId xmlns:a16="http://schemas.microsoft.com/office/drawing/2014/main" id="{6BF6B1BE-C831-475C-AFD5-3E7ADCE1F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104" y="2832646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510 lb</a:t>
            </a:r>
          </a:p>
        </p:txBody>
      </p:sp>
      <p:sp>
        <p:nvSpPr>
          <p:cNvPr id="7182" name="Text Box 17">
            <a:extLst>
              <a:ext uri="{FF2B5EF4-FFF2-40B4-BE49-F238E27FC236}">
                <a16:creationId xmlns:a16="http://schemas.microsoft.com/office/drawing/2014/main" id="{85406C90-64C8-489D-B4B8-9FF04A6F3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4067" y="324460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</a:t>
            </a:r>
          </a:p>
        </p:txBody>
      </p:sp>
      <p:sp>
        <p:nvSpPr>
          <p:cNvPr id="7183" name="Text Box 18">
            <a:extLst>
              <a:ext uri="{FF2B5EF4-FFF2-40B4-BE49-F238E27FC236}">
                <a16:creationId xmlns:a16="http://schemas.microsoft.com/office/drawing/2014/main" id="{818AB7FD-39B6-4922-BA56-7BB71078FF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7492" y="2492921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</a:t>
            </a:r>
          </a:p>
        </p:txBody>
      </p:sp>
      <p:sp>
        <p:nvSpPr>
          <p:cNvPr id="7184" name="Text Box 19">
            <a:extLst>
              <a:ext uri="{FF2B5EF4-FFF2-40B4-BE49-F238E27FC236}">
                <a16:creationId xmlns:a16="http://schemas.microsoft.com/office/drawing/2014/main" id="{1B5D4176-A704-4EEC-B4F8-4F00D6972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873" y="1209134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</a:t>
            </a:r>
          </a:p>
        </p:txBody>
      </p:sp>
      <p:sp>
        <p:nvSpPr>
          <p:cNvPr id="7185" name="Text Box 20">
            <a:extLst>
              <a:ext uri="{FF2B5EF4-FFF2-40B4-BE49-F238E27FC236}">
                <a16:creationId xmlns:a16="http://schemas.microsoft.com/office/drawing/2014/main" id="{0EDF2BEA-6315-41F4-9526-E9958C762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255" y="1735962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D</a:t>
            </a:r>
          </a:p>
        </p:txBody>
      </p:sp>
      <p:sp>
        <p:nvSpPr>
          <p:cNvPr id="7187" name="Text Box 24">
            <a:extLst>
              <a:ext uri="{FF2B5EF4-FFF2-40B4-BE49-F238E27FC236}">
                <a16:creationId xmlns:a16="http://schemas.microsoft.com/office/drawing/2014/main" id="{9EC76DB9-723F-4B98-84D7-EC77F1D6B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0879" y="2492921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7188" name="Text Box 25">
            <a:extLst>
              <a:ext uri="{FF2B5EF4-FFF2-40B4-BE49-F238E27FC236}">
                <a16:creationId xmlns:a16="http://schemas.microsoft.com/office/drawing/2014/main" id="{815B0128-5150-44C9-A1D0-8FD540AB0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329" y="692696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7189" name="Text Box 26">
            <a:extLst>
              <a:ext uri="{FF2B5EF4-FFF2-40B4-BE49-F238E27FC236}">
                <a16:creationId xmlns:a16="http://schemas.microsoft.com/office/drawing/2014/main" id="{F1F52299-A0AD-489B-8866-A81E6DDA6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3716884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11E851-CE28-4D51-B8C6-0DBD25E69E82}"/>
              </a:ext>
            </a:extLst>
          </p:cNvPr>
          <p:cNvSpPr txBox="1"/>
          <p:nvPr/>
        </p:nvSpPr>
        <p:spPr>
          <a:xfrm>
            <a:off x="558760" y="16661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Example 2.6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0AE987C-C8C2-444B-9FBA-D3CDAEEE58CF}"/>
              </a:ext>
            </a:extLst>
          </p:cNvPr>
          <p:cNvCxnSpPr/>
          <p:nvPr/>
        </p:nvCxnSpPr>
        <p:spPr>
          <a:xfrm>
            <a:off x="467544" y="658772"/>
            <a:ext cx="7649693" cy="0"/>
          </a:xfrm>
          <a:prstGeom prst="line">
            <a:avLst/>
          </a:prstGeom>
          <a:ln w="19050">
            <a:solidFill>
              <a:srgbClr val="CC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80D6AC1-5122-C112-9C09-D1CA1012B4A6}"/>
              </a:ext>
            </a:extLst>
          </p:cNvPr>
          <p:cNvCxnSpPr/>
          <p:nvPr/>
        </p:nvCxnSpPr>
        <p:spPr>
          <a:xfrm>
            <a:off x="4110825" y="3381466"/>
            <a:ext cx="0" cy="2891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6FAB073-46E7-4E29-0CF9-5B8DF9653183}"/>
              </a:ext>
            </a:extLst>
          </p:cNvPr>
          <p:cNvCxnSpPr/>
          <p:nvPr/>
        </p:nvCxnSpPr>
        <p:spPr>
          <a:xfrm>
            <a:off x="7327404" y="3381465"/>
            <a:ext cx="0" cy="2891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C9DD669-A6A6-71A9-156A-14C9F8047495}"/>
              </a:ext>
            </a:extLst>
          </p:cNvPr>
          <p:cNvCxnSpPr>
            <a:cxnSpLocks/>
          </p:cNvCxnSpPr>
          <p:nvPr/>
        </p:nvCxnSpPr>
        <p:spPr>
          <a:xfrm>
            <a:off x="4120654" y="3526063"/>
            <a:ext cx="317341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AB1044-9F93-F8C3-A5D5-895BFC7D3E97}"/>
              </a:ext>
            </a:extLst>
          </p:cNvPr>
          <p:cNvCxnSpPr/>
          <p:nvPr/>
        </p:nvCxnSpPr>
        <p:spPr>
          <a:xfrm>
            <a:off x="3465593" y="2276872"/>
            <a:ext cx="5760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6C1C2AF-7508-AFFF-B558-A30DAA1F9455}"/>
              </a:ext>
            </a:extLst>
          </p:cNvPr>
          <p:cNvCxnSpPr/>
          <p:nvPr/>
        </p:nvCxnSpPr>
        <p:spPr>
          <a:xfrm>
            <a:off x="3465593" y="3360410"/>
            <a:ext cx="5760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BAE819C-A45B-8CE2-3DEE-FE21A7BB243D}"/>
              </a:ext>
            </a:extLst>
          </p:cNvPr>
          <p:cNvCxnSpPr/>
          <p:nvPr/>
        </p:nvCxnSpPr>
        <p:spPr>
          <a:xfrm>
            <a:off x="4277663" y="1464221"/>
            <a:ext cx="5760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31A382D-057D-FC8C-937F-D617341C977C}"/>
              </a:ext>
            </a:extLst>
          </p:cNvPr>
          <p:cNvCxnSpPr/>
          <p:nvPr/>
        </p:nvCxnSpPr>
        <p:spPr>
          <a:xfrm>
            <a:off x="3966386" y="1735962"/>
            <a:ext cx="5760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6C820F-DB50-DA3A-630A-29672EA00EC0}"/>
              </a:ext>
            </a:extLst>
          </p:cNvPr>
          <p:cNvCxnSpPr/>
          <p:nvPr/>
        </p:nvCxnSpPr>
        <p:spPr>
          <a:xfrm>
            <a:off x="3707904" y="2280290"/>
            <a:ext cx="0" cy="10801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5B65F5D-2F5F-3A4B-F45E-DE42D2E79A17}"/>
              </a:ext>
            </a:extLst>
          </p:cNvPr>
          <p:cNvCxnSpPr>
            <a:cxnSpLocks/>
          </p:cNvCxnSpPr>
          <p:nvPr/>
        </p:nvCxnSpPr>
        <p:spPr>
          <a:xfrm flipH="1">
            <a:off x="4222143" y="1454784"/>
            <a:ext cx="280984" cy="2945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712587F-4FA2-D20D-FA7E-0331ECE49D3E}"/>
              </a:ext>
            </a:extLst>
          </p:cNvPr>
          <p:cNvCxnSpPr>
            <a:cxnSpLocks/>
          </p:cNvCxnSpPr>
          <p:nvPr/>
        </p:nvCxnSpPr>
        <p:spPr>
          <a:xfrm flipH="1">
            <a:off x="3713259" y="1741210"/>
            <a:ext cx="526455" cy="5408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B0158F8-3DC2-444A-2683-CEFD63973C02}"/>
              </a:ext>
            </a:extLst>
          </p:cNvPr>
          <p:cNvSpPr txBox="1"/>
          <p:nvPr/>
        </p:nvSpPr>
        <p:spPr>
          <a:xfrm>
            <a:off x="558760" y="3975398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First, get the force vector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AutoShape 4">
            <a:extLst>
              <a:ext uri="{FF2B5EF4-FFF2-40B4-BE49-F238E27FC236}">
                <a16:creationId xmlns:a16="http://schemas.microsoft.com/office/drawing/2014/main" id="{B6130739-6279-4FDC-906B-7AE6C285F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908050"/>
            <a:ext cx="4032250" cy="1871663"/>
          </a:xfrm>
          <a:prstGeom prst="cube">
            <a:avLst>
              <a:gd name="adj" fmla="val 4342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8" name="Line 5">
            <a:extLst>
              <a:ext uri="{FF2B5EF4-FFF2-40B4-BE49-F238E27FC236}">
                <a16:creationId xmlns:a16="http://schemas.microsoft.com/office/drawing/2014/main" id="{B73EA793-2242-42F8-B56B-DE51FA096A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49413" y="1947863"/>
            <a:ext cx="3600450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6">
            <a:extLst>
              <a:ext uri="{FF2B5EF4-FFF2-40B4-BE49-F238E27FC236}">
                <a16:creationId xmlns:a16="http://schemas.microsoft.com/office/drawing/2014/main" id="{4EF3520C-3981-403F-A31D-F21F4E4020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49413" y="293688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0" name="Line 7">
            <a:extLst>
              <a:ext uri="{FF2B5EF4-FFF2-40B4-BE49-F238E27FC236}">
                <a16:creationId xmlns:a16="http://schemas.microsoft.com/office/drawing/2014/main" id="{469429F5-7C45-4E39-853C-CF7CD9CE4D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7688" y="1968500"/>
            <a:ext cx="1098550" cy="1119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1" name="Line 8">
            <a:extLst>
              <a:ext uri="{FF2B5EF4-FFF2-40B4-BE49-F238E27FC236}">
                <a16:creationId xmlns:a16="http://schemas.microsoft.com/office/drawing/2014/main" id="{DF0CDEDC-BE7C-4499-9CC0-7E5517518B3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56063" y="2420938"/>
            <a:ext cx="341312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2" name="Line 9">
            <a:extLst>
              <a:ext uri="{FF2B5EF4-FFF2-40B4-BE49-F238E27FC236}">
                <a16:creationId xmlns:a16="http://schemas.microsoft.com/office/drawing/2014/main" id="{575FBC58-82BB-4A90-B88F-E105B0957BC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044950" y="2281238"/>
            <a:ext cx="22225" cy="500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3" name="Line 10">
            <a:extLst>
              <a:ext uri="{FF2B5EF4-FFF2-40B4-BE49-F238E27FC236}">
                <a16:creationId xmlns:a16="http://schemas.microsoft.com/office/drawing/2014/main" id="{EAFBD7E7-EA76-4432-A797-C1CF378354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86150" y="2781300"/>
            <a:ext cx="581025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4" name="Text Box 11">
            <a:extLst>
              <a:ext uri="{FF2B5EF4-FFF2-40B4-BE49-F238E27FC236}">
                <a16:creationId xmlns:a16="http://schemas.microsoft.com/office/drawing/2014/main" id="{FE1C18D3-86F3-4D15-9B75-CF7BBD966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025" y="2513013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270 </a:t>
            </a:r>
            <a:r>
              <a:rPr lang="en-US" altLang="en-US" dirty="0" err="1"/>
              <a:t>lb</a:t>
            </a:r>
            <a:endParaRPr lang="en-US" altLang="en-US" dirty="0"/>
          </a:p>
        </p:txBody>
      </p:sp>
      <p:sp>
        <p:nvSpPr>
          <p:cNvPr id="8205" name="Text Box 12">
            <a:extLst>
              <a:ext uri="{FF2B5EF4-FFF2-40B4-BE49-F238E27FC236}">
                <a16:creationId xmlns:a16="http://schemas.microsoft.com/office/drawing/2014/main" id="{956BE6B0-E039-4F13-A347-B5CB4157B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667" y="2120106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240 </a:t>
            </a:r>
            <a:r>
              <a:rPr lang="en-US" altLang="en-US" dirty="0" err="1"/>
              <a:t>lb</a:t>
            </a:r>
            <a:endParaRPr lang="en-US" altLang="en-US" dirty="0"/>
          </a:p>
        </p:txBody>
      </p:sp>
      <p:sp>
        <p:nvSpPr>
          <p:cNvPr id="8206" name="Text Box 13">
            <a:extLst>
              <a:ext uri="{FF2B5EF4-FFF2-40B4-BE49-F238E27FC236}">
                <a16:creationId xmlns:a16="http://schemas.microsoft.com/office/drawing/2014/main" id="{898C9028-C9EB-49C3-9933-61F780FE35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2800350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360 </a:t>
            </a:r>
            <a:r>
              <a:rPr lang="en-US" altLang="en-US" dirty="0" err="1"/>
              <a:t>lb</a:t>
            </a:r>
            <a:endParaRPr lang="en-US" altLang="en-US" dirty="0"/>
          </a:p>
        </p:txBody>
      </p:sp>
      <p:sp>
        <p:nvSpPr>
          <p:cNvPr id="8207" name="Text Box 14">
            <a:extLst>
              <a:ext uri="{FF2B5EF4-FFF2-40B4-BE49-F238E27FC236}">
                <a16:creationId xmlns:a16="http://schemas.microsoft.com/office/drawing/2014/main" id="{AA156664-5D3B-4CBD-ADDF-AAA8662AB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9796" y="1883621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B</a:t>
            </a:r>
          </a:p>
        </p:txBody>
      </p:sp>
      <p:sp>
        <p:nvSpPr>
          <p:cNvPr id="8208" name="Text Box 15">
            <a:extLst>
              <a:ext uri="{FF2B5EF4-FFF2-40B4-BE49-F238E27FC236}">
                <a16:creationId xmlns:a16="http://schemas.microsoft.com/office/drawing/2014/main" id="{969E601B-01A3-4D15-AC9D-5F33E1D09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3446" y="655086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C</a:t>
            </a:r>
          </a:p>
        </p:txBody>
      </p:sp>
      <p:sp>
        <p:nvSpPr>
          <p:cNvPr id="8209" name="Text Box 16">
            <a:extLst>
              <a:ext uri="{FF2B5EF4-FFF2-40B4-BE49-F238E27FC236}">
                <a16:creationId xmlns:a16="http://schemas.microsoft.com/office/drawing/2014/main" id="{B53CCB97-F713-4E1F-8D97-1373ED838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2313" y="1025317"/>
            <a:ext cx="6286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/>
              <a:t>14 in</a:t>
            </a:r>
          </a:p>
        </p:txBody>
      </p:sp>
      <p:sp>
        <p:nvSpPr>
          <p:cNvPr id="8210" name="Text Box 17">
            <a:extLst>
              <a:ext uri="{FF2B5EF4-FFF2-40B4-BE49-F238E27FC236}">
                <a16:creationId xmlns:a16="http://schemas.microsoft.com/office/drawing/2014/main" id="{FF197C41-89FD-407D-9F60-ACBCC0264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38" y="3232150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(a)</a:t>
            </a:r>
          </a:p>
        </p:txBody>
      </p:sp>
      <p:graphicFrame>
        <p:nvGraphicFramePr>
          <p:cNvPr id="8194" name="Object 18">
            <a:extLst>
              <a:ext uri="{FF2B5EF4-FFF2-40B4-BE49-F238E27FC236}">
                <a16:creationId xmlns:a16="http://schemas.microsoft.com/office/drawing/2014/main" id="{AFB7F13B-26B1-4D40-AE0C-47B12294F3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656146"/>
              </p:ext>
            </p:extLst>
          </p:nvPr>
        </p:nvGraphicFramePr>
        <p:xfrm>
          <a:off x="1476375" y="3573463"/>
          <a:ext cx="2087563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71600" imgH="482400" progId="Equation.DSMT4">
                  <p:embed/>
                </p:oleObj>
              </mc:Choice>
              <mc:Fallback>
                <p:oleObj name="Equation" r:id="rId3" imgW="1371600" imgH="4824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573463"/>
                        <a:ext cx="2087563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1" name="Text Box 19">
            <a:extLst>
              <a:ext uri="{FF2B5EF4-FFF2-40B4-BE49-F238E27FC236}">
                <a16:creationId xmlns:a16="http://schemas.microsoft.com/office/drawing/2014/main" id="{0786C4EF-7CFA-4028-8EF7-F22EC937F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6550" y="179228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8212" name="Text Box 20">
            <a:extLst>
              <a:ext uri="{FF2B5EF4-FFF2-40B4-BE49-F238E27FC236}">
                <a16:creationId xmlns:a16="http://schemas.microsoft.com/office/drawing/2014/main" id="{34CC610E-801F-4E56-9A24-ED5E74878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1638" y="1365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8213" name="Text Box 21">
            <a:extLst>
              <a:ext uri="{FF2B5EF4-FFF2-40B4-BE49-F238E27FC236}">
                <a16:creationId xmlns:a16="http://schemas.microsoft.com/office/drawing/2014/main" id="{7369F2E3-2B53-4197-8E19-E809470F1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213" y="301625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8214" name="Text Box 22">
            <a:extLst>
              <a:ext uri="{FF2B5EF4-FFF2-40B4-BE49-F238E27FC236}">
                <a16:creationId xmlns:a16="http://schemas.microsoft.com/office/drawing/2014/main" id="{9C987151-E9B6-4BA8-882F-2FD8A96329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25" y="4466432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(b)</a:t>
            </a:r>
          </a:p>
        </p:txBody>
      </p:sp>
      <p:graphicFrame>
        <p:nvGraphicFramePr>
          <p:cNvPr id="8195" name="Object 23">
            <a:extLst>
              <a:ext uri="{FF2B5EF4-FFF2-40B4-BE49-F238E27FC236}">
                <a16:creationId xmlns:a16="http://schemas.microsoft.com/office/drawing/2014/main" id="{26A8C0D0-E192-49AB-B7FD-281AB6B58A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5150" y="4652963"/>
          <a:ext cx="2736850" cy="116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726920" imgH="736560" progId="Equation.DSMT4">
                  <p:embed/>
                </p:oleObj>
              </mc:Choice>
              <mc:Fallback>
                <p:oleObj name="Equation" r:id="rId5" imgW="1726920" imgH="736560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652963"/>
                        <a:ext cx="2736850" cy="1166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24">
            <a:extLst>
              <a:ext uri="{FF2B5EF4-FFF2-40B4-BE49-F238E27FC236}">
                <a16:creationId xmlns:a16="http://schemas.microsoft.com/office/drawing/2014/main" id="{073B333C-FA65-4A07-965A-3CAFA6E293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057381"/>
              </p:ext>
            </p:extLst>
          </p:nvPr>
        </p:nvGraphicFramePr>
        <p:xfrm>
          <a:off x="1709738" y="6092825"/>
          <a:ext cx="3348037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68480" imgH="228600" progId="Equation.DSMT4">
                  <p:embed/>
                </p:oleObj>
              </mc:Choice>
              <mc:Fallback>
                <p:oleObj name="Equation" r:id="rId7" imgW="1968480" imgH="2286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9738" y="6092825"/>
                        <a:ext cx="3348037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34F08E-C5DC-4374-8A59-ADDFF4FB793E}"/>
              </a:ext>
            </a:extLst>
          </p:cNvPr>
          <p:cNvCxnSpPr/>
          <p:nvPr/>
        </p:nvCxnSpPr>
        <p:spPr>
          <a:xfrm>
            <a:off x="1646238" y="4365104"/>
            <a:ext cx="16097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E8A478E-AA8C-40C1-B07B-3A23F89584C6}"/>
              </a:ext>
            </a:extLst>
          </p:cNvPr>
          <p:cNvCxnSpPr/>
          <p:nvPr/>
        </p:nvCxnSpPr>
        <p:spPr>
          <a:xfrm>
            <a:off x="1835150" y="6597352"/>
            <a:ext cx="341471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7D362CC-234A-4B05-B8A0-CA1AE57AFA08}"/>
              </a:ext>
            </a:extLst>
          </p:cNvPr>
          <p:cNvSpPr txBox="1"/>
          <p:nvPr/>
        </p:nvSpPr>
        <p:spPr>
          <a:xfrm>
            <a:off x="4546600" y="3515934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only the 360 </a:t>
            </a:r>
            <a:r>
              <a:rPr lang="en-US" dirty="0" err="1"/>
              <a:t>lb</a:t>
            </a:r>
            <a:r>
              <a:rPr lang="en-US" dirty="0"/>
              <a:t> component gives</a:t>
            </a:r>
          </a:p>
          <a:p>
            <a:r>
              <a:rPr lang="en-US" dirty="0"/>
              <a:t>a moment about CB. Why?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C96E81-65BE-4408-BB15-CFAE3630895F}"/>
              </a:ext>
            </a:extLst>
          </p:cNvPr>
          <p:cNvSpPr txBox="1"/>
          <p:nvPr/>
        </p:nvSpPr>
        <p:spPr>
          <a:xfrm>
            <a:off x="5061089" y="4442587"/>
            <a:ext cx="38353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moments about the x-, y-, z- axes</a:t>
            </a:r>
          </a:p>
          <a:p>
            <a:r>
              <a:rPr lang="en-US" dirty="0"/>
              <a:t>through point B are moments about</a:t>
            </a:r>
          </a:p>
          <a:p>
            <a:r>
              <a:rPr lang="en-US" dirty="0"/>
              <a:t>those lines. They are also the x-, y-,</a:t>
            </a:r>
          </a:p>
          <a:p>
            <a:r>
              <a:rPr lang="en-US" dirty="0"/>
              <a:t> and z-components of the moment </a:t>
            </a:r>
          </a:p>
          <a:p>
            <a:r>
              <a:rPr lang="en-US" dirty="0"/>
              <a:t>about point B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BA7844-7D32-F941-22D9-9A2C2D9F252F}"/>
              </a:ext>
            </a:extLst>
          </p:cNvPr>
          <p:cNvCxnSpPr>
            <a:cxnSpLocks/>
          </p:cNvCxnSpPr>
          <p:nvPr/>
        </p:nvCxnSpPr>
        <p:spPr>
          <a:xfrm flipH="1">
            <a:off x="3784821" y="909616"/>
            <a:ext cx="758307" cy="7999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BF7ABA-7AB7-ACDD-4F3C-F32F65CA60F4}"/>
              </a:ext>
            </a:extLst>
          </p:cNvPr>
          <p:cNvSpPr txBox="1"/>
          <p:nvPr/>
        </p:nvSpPr>
        <p:spPr>
          <a:xfrm>
            <a:off x="352062" y="227706"/>
            <a:ext cx="4219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Here are all the same steps in MATLAB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AA1C45-2BEA-D36C-A841-8EB03E2372B2}"/>
              </a:ext>
            </a:extLst>
          </p:cNvPr>
          <p:cNvSpPr txBox="1"/>
          <p:nvPr/>
        </p:nvSpPr>
        <p:spPr>
          <a:xfrm>
            <a:off x="683568" y="764704"/>
            <a:ext cx="846043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AD = [ -12 8 9];		% vector AD		</a:t>
            </a:r>
          </a:p>
          <a:p>
            <a:r>
              <a:rPr lang="en-US" dirty="0" err="1"/>
              <a:t>eAD</a:t>
            </a:r>
            <a:r>
              <a:rPr lang="en-US" dirty="0"/>
              <a:t> = AD/norm(AD);	% unit vector along AD</a:t>
            </a:r>
          </a:p>
          <a:p>
            <a:r>
              <a:rPr lang="en-US" dirty="0"/>
              <a:t>F = 510*</a:t>
            </a:r>
            <a:r>
              <a:rPr lang="en-US" dirty="0" err="1"/>
              <a:t>eAD</a:t>
            </a:r>
            <a:r>
              <a:rPr lang="en-US" dirty="0"/>
              <a:t>			% the force vector</a:t>
            </a:r>
          </a:p>
          <a:p>
            <a:r>
              <a:rPr lang="en-US" dirty="0"/>
              <a:t>F = -360   240   270</a:t>
            </a:r>
          </a:p>
          <a:p>
            <a:r>
              <a:rPr lang="en-US" dirty="0" err="1"/>
              <a:t>rBA</a:t>
            </a:r>
            <a:r>
              <a:rPr lang="en-US" dirty="0"/>
              <a:t> = [ 0 0 14];		% position vector from B to the force at A</a:t>
            </a:r>
          </a:p>
          <a:p>
            <a:r>
              <a:rPr lang="en-US" dirty="0" err="1"/>
              <a:t>eBC</a:t>
            </a:r>
            <a:r>
              <a:rPr lang="en-US" dirty="0"/>
              <a:t> = [ 0 1 0];		% unit vector along BC</a:t>
            </a:r>
          </a:p>
          <a:p>
            <a:r>
              <a:rPr lang="en-US" dirty="0"/>
              <a:t>MBC = cross(</a:t>
            </a:r>
            <a:r>
              <a:rPr lang="en-US" dirty="0" err="1"/>
              <a:t>rBA</a:t>
            </a:r>
            <a:r>
              <a:rPr lang="en-US" dirty="0"/>
              <a:t>, F)*</a:t>
            </a:r>
            <a:r>
              <a:rPr lang="en-US" dirty="0" err="1"/>
              <a:t>eBC</a:t>
            </a:r>
            <a:r>
              <a:rPr lang="en-US" dirty="0"/>
              <a:t>.'	% scalar moment of the force about line BC </a:t>
            </a:r>
          </a:p>
          <a:p>
            <a:r>
              <a:rPr lang="en-US" dirty="0"/>
              <a:t>MBC = -5040</a:t>
            </a:r>
          </a:p>
          <a:p>
            <a:r>
              <a:rPr lang="en-US" dirty="0"/>
              <a:t>MVBC = MBC*</a:t>
            </a:r>
            <a:r>
              <a:rPr lang="en-US" dirty="0" err="1"/>
              <a:t>eBC</a:t>
            </a:r>
            <a:r>
              <a:rPr lang="en-US" dirty="0"/>
              <a:t>		% vector moment of the force about line BC</a:t>
            </a:r>
          </a:p>
          <a:p>
            <a:r>
              <a:rPr lang="en-US" dirty="0"/>
              <a:t>MVBC = 0       -5040           0</a:t>
            </a:r>
          </a:p>
          <a:p>
            <a:r>
              <a:rPr lang="en-US" dirty="0"/>
              <a:t>MB = cross(</a:t>
            </a:r>
            <a:r>
              <a:rPr lang="en-US" dirty="0" err="1"/>
              <a:t>rBA</a:t>
            </a:r>
            <a:r>
              <a:rPr lang="en-US" dirty="0"/>
              <a:t>, F)		% moment about point B</a:t>
            </a:r>
          </a:p>
          <a:p>
            <a:r>
              <a:rPr lang="en-US" dirty="0"/>
              <a:t>MB = -3360       -5040           0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006503-0B4E-EEA2-8D73-39985A6D2E5F}"/>
              </a:ext>
            </a:extLst>
          </p:cNvPr>
          <p:cNvCxnSpPr/>
          <p:nvPr/>
        </p:nvCxnSpPr>
        <p:spPr>
          <a:xfrm>
            <a:off x="683568" y="4181024"/>
            <a:ext cx="32403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AC5581-6F06-0432-AA43-3D13D7AE64C5}"/>
              </a:ext>
            </a:extLst>
          </p:cNvPr>
          <p:cNvCxnSpPr/>
          <p:nvPr/>
        </p:nvCxnSpPr>
        <p:spPr>
          <a:xfrm>
            <a:off x="683568" y="3573016"/>
            <a:ext cx="33123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302D05-7880-7988-2077-F6A2BDC101E5}"/>
              </a:ext>
            </a:extLst>
          </p:cNvPr>
          <p:cNvCxnSpPr/>
          <p:nvPr/>
        </p:nvCxnSpPr>
        <p:spPr>
          <a:xfrm>
            <a:off x="539552" y="5085184"/>
            <a:ext cx="7649693" cy="0"/>
          </a:xfrm>
          <a:prstGeom prst="line">
            <a:avLst/>
          </a:prstGeom>
          <a:ln w="19050">
            <a:solidFill>
              <a:srgbClr val="CC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527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>
            <a:extLst>
              <a:ext uri="{FF2B5EF4-FFF2-40B4-BE49-F238E27FC236}">
                <a16:creationId xmlns:a16="http://schemas.microsoft.com/office/drawing/2014/main" id="{87BAA311-4150-46CB-B6C1-926438680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717" y="1556792"/>
            <a:ext cx="29081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i="1" dirty="0">
                <a:solidFill>
                  <a:srgbClr val="33CC33"/>
                </a:solidFill>
              </a:rPr>
              <a:t>Learning Objectives</a:t>
            </a:r>
          </a:p>
        </p:txBody>
      </p:sp>
      <p:sp>
        <p:nvSpPr>
          <p:cNvPr id="32773" name="Text Box 5">
            <a:extLst>
              <a:ext uri="{FF2B5EF4-FFF2-40B4-BE49-F238E27FC236}">
                <a16:creationId xmlns:a16="http://schemas.microsoft.com/office/drawing/2014/main" id="{D90E3D1D-7E65-4E5B-8F5E-DDD1F5C18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776" y="2996952"/>
            <a:ext cx="3448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dirty="0">
                <a:solidFill>
                  <a:srgbClr val="33CC33"/>
                </a:solidFill>
              </a:rPr>
              <a:t>Moment of a Force About a Line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4">
            <a:extLst>
              <a:ext uri="{FF2B5EF4-FFF2-40B4-BE49-F238E27FC236}">
                <a16:creationId xmlns:a16="http://schemas.microsoft.com/office/drawing/2014/main" id="{0D32D695-3638-4E4B-9E4D-9F9B5FE81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188913"/>
            <a:ext cx="344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CC3300"/>
                </a:solidFill>
              </a:rPr>
              <a:t>Moment of a Force About a Line</a:t>
            </a:r>
          </a:p>
        </p:txBody>
      </p:sp>
      <p:sp>
        <p:nvSpPr>
          <p:cNvPr id="1031" name="AutoShape 5">
            <a:extLst>
              <a:ext uri="{FF2B5EF4-FFF2-40B4-BE49-F238E27FC236}">
                <a16:creationId xmlns:a16="http://schemas.microsoft.com/office/drawing/2014/main" id="{73F8C56C-8C4B-48AE-8F48-C20D76A8E937}"/>
              </a:ext>
            </a:extLst>
          </p:cNvPr>
          <p:cNvSpPr>
            <a:spLocks noChangeArrowheads="1"/>
          </p:cNvSpPr>
          <p:nvPr/>
        </p:nvSpPr>
        <p:spPr bwMode="auto">
          <a:xfrm rot="-1672961">
            <a:off x="179388" y="2420938"/>
            <a:ext cx="3600450" cy="1295400"/>
          </a:xfrm>
          <a:prstGeom prst="parallelogram">
            <a:avLst>
              <a:gd name="adj" fmla="val 694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2" name="Line 6">
            <a:extLst>
              <a:ext uri="{FF2B5EF4-FFF2-40B4-BE49-F238E27FC236}">
                <a16:creationId xmlns:a16="http://schemas.microsoft.com/office/drawing/2014/main" id="{BA3E1423-F08D-4E91-AF2D-C67BFE9921E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6375" y="3068638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Line 7">
            <a:extLst>
              <a:ext uri="{FF2B5EF4-FFF2-40B4-BE49-F238E27FC236}">
                <a16:creationId xmlns:a16="http://schemas.microsoft.com/office/drawing/2014/main" id="{567553C8-EECC-4D49-80E1-7477C5DBB2F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68538" y="2636838"/>
            <a:ext cx="287337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Text Box 8">
            <a:extLst>
              <a:ext uri="{FF2B5EF4-FFF2-40B4-BE49-F238E27FC236}">
                <a16:creationId xmlns:a16="http://schemas.microsoft.com/office/drawing/2014/main" id="{16DF9571-8789-4AC2-9DEB-C487280FD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49237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F</a:t>
            </a:r>
          </a:p>
        </p:txBody>
      </p:sp>
      <p:sp>
        <p:nvSpPr>
          <p:cNvPr id="1035" name="Text Box 9">
            <a:extLst>
              <a:ext uri="{FF2B5EF4-FFF2-40B4-BE49-F238E27FC236}">
                <a16:creationId xmlns:a16="http://schemas.microsoft.com/office/drawing/2014/main" id="{1EAE5408-316C-4CC7-BFA6-D5E098FD1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779713"/>
            <a:ext cx="273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sp>
        <p:nvSpPr>
          <p:cNvPr id="1036" name="Oval 10">
            <a:extLst>
              <a:ext uri="{FF2B5EF4-FFF2-40B4-BE49-F238E27FC236}">
                <a16:creationId xmlns:a16="http://schemas.microsoft.com/office/drawing/2014/main" id="{C3C5875E-3141-4B05-A368-079A69F79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3273425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37" name="Line 11">
            <a:extLst>
              <a:ext uri="{FF2B5EF4-FFF2-40B4-BE49-F238E27FC236}">
                <a16:creationId xmlns:a16="http://schemas.microsoft.com/office/drawing/2014/main" id="{A09BEF1F-8DFE-49B7-8E2D-A413F2FBFE4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5650" y="2276475"/>
            <a:ext cx="576263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Line 12">
            <a:extLst>
              <a:ext uri="{FF2B5EF4-FFF2-40B4-BE49-F238E27FC236}">
                <a16:creationId xmlns:a16="http://schemas.microsoft.com/office/drawing/2014/main" id="{309DCC7E-BEBA-4A5B-B205-8AE3023B6F6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27113" y="2714625"/>
            <a:ext cx="304800" cy="4984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Text Box 15">
            <a:extLst>
              <a:ext uri="{FF2B5EF4-FFF2-40B4-BE49-F238E27FC236}">
                <a16:creationId xmlns:a16="http://schemas.microsoft.com/office/drawing/2014/main" id="{9C958ECE-9648-4648-96E6-B26D93BD9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2764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e</a:t>
            </a:r>
          </a:p>
        </p:txBody>
      </p:sp>
      <p:sp>
        <p:nvSpPr>
          <p:cNvPr id="1040" name="Text Box 16">
            <a:extLst>
              <a:ext uri="{FF2B5EF4-FFF2-40B4-BE49-F238E27FC236}">
                <a16:creationId xmlns:a16="http://schemas.microsoft.com/office/drawing/2014/main" id="{724FD769-D957-4F65-979D-8349F8DC0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6788" y="317658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</a:t>
            </a:r>
          </a:p>
        </p:txBody>
      </p:sp>
      <p:sp>
        <p:nvSpPr>
          <p:cNvPr id="1041" name="Line 19">
            <a:extLst>
              <a:ext uri="{FF2B5EF4-FFF2-40B4-BE49-F238E27FC236}">
                <a16:creationId xmlns:a16="http://schemas.microsoft.com/office/drawing/2014/main" id="{A336B6E8-E738-4E8E-86FD-39C021F5C5C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4800" y="2852738"/>
            <a:ext cx="8636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Text Box 20">
            <a:extLst>
              <a:ext uri="{FF2B5EF4-FFF2-40B4-BE49-F238E27FC236}">
                <a16:creationId xmlns:a16="http://schemas.microsoft.com/office/drawing/2014/main" id="{5B5B34CD-E6D1-4AF1-B4D4-390B94C42D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2492375"/>
            <a:ext cx="2266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plane containing </a:t>
            </a:r>
            <a:r>
              <a:rPr lang="en-US" altLang="en-US" b="1"/>
              <a:t>r</a:t>
            </a:r>
            <a:r>
              <a:rPr lang="en-US" altLang="en-US"/>
              <a:t>, </a:t>
            </a:r>
            <a:r>
              <a:rPr lang="en-US" altLang="en-US" b="1"/>
              <a:t>F</a:t>
            </a:r>
          </a:p>
        </p:txBody>
      </p:sp>
      <p:sp>
        <p:nvSpPr>
          <p:cNvPr id="1043" name="Text Box 21">
            <a:extLst>
              <a:ext uri="{FF2B5EF4-FFF2-40B4-BE49-F238E27FC236}">
                <a16:creationId xmlns:a16="http://schemas.microsoft.com/office/drawing/2014/main" id="{641BEC73-F300-4B8D-B09E-E02DF1E7A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3716338"/>
            <a:ext cx="2216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moment of the force</a:t>
            </a:r>
          </a:p>
          <a:p>
            <a:pPr eaLnBrk="1" hangingPunct="1"/>
            <a:r>
              <a:rPr lang="en-US" altLang="en-US"/>
              <a:t> about point P</a:t>
            </a:r>
          </a:p>
        </p:txBody>
      </p:sp>
      <p:graphicFrame>
        <p:nvGraphicFramePr>
          <p:cNvPr id="1026" name="Object 26">
            <a:extLst>
              <a:ext uri="{FF2B5EF4-FFF2-40B4-BE49-F238E27FC236}">
                <a16:creationId xmlns:a16="http://schemas.microsoft.com/office/drawing/2014/main" id="{855A6891-DDBA-4B01-B66C-A8682166BC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7825" y="4365625"/>
          <a:ext cx="217328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130040" imgH="228600" progId="Equation.DSMT4">
                  <p:embed/>
                </p:oleObj>
              </mc:Choice>
              <mc:Fallback>
                <p:oleObj name="Equation" r:id="rId3" imgW="1130040" imgH="2286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4365625"/>
                        <a:ext cx="217328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" name="Line 27">
            <a:extLst>
              <a:ext uri="{FF2B5EF4-FFF2-40B4-BE49-F238E27FC236}">
                <a16:creationId xmlns:a16="http://schemas.microsoft.com/office/drawing/2014/main" id="{BACA9E18-903D-4B6B-838D-4CCEE4E2F3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58888" y="1700213"/>
            <a:ext cx="1524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" name="Line 28">
            <a:extLst>
              <a:ext uri="{FF2B5EF4-FFF2-40B4-BE49-F238E27FC236}">
                <a16:creationId xmlns:a16="http://schemas.microsoft.com/office/drawing/2014/main" id="{EC80FC19-8EFF-4266-9A1D-F5DAF22C6F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27163" y="3367088"/>
            <a:ext cx="58737" cy="6937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" name="Line 29">
            <a:extLst>
              <a:ext uri="{FF2B5EF4-FFF2-40B4-BE49-F238E27FC236}">
                <a16:creationId xmlns:a16="http://schemas.microsoft.com/office/drawing/2014/main" id="{8E36B062-741E-473B-A0AD-5BEB0C3177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6375" y="4076700"/>
            <a:ext cx="44450" cy="525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" name="Text Box 30">
            <a:extLst>
              <a:ext uri="{FF2B5EF4-FFF2-40B4-BE49-F238E27FC236}">
                <a16:creationId xmlns:a16="http://schemas.microsoft.com/office/drawing/2014/main" id="{1AE6B724-5263-4589-BEC1-0DDB1AB3EB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45085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</a:t>
            </a:r>
          </a:p>
        </p:txBody>
      </p:sp>
      <p:sp>
        <p:nvSpPr>
          <p:cNvPr id="1048" name="Text Box 31">
            <a:extLst>
              <a:ext uri="{FF2B5EF4-FFF2-40B4-BE49-F238E27FC236}">
                <a16:creationId xmlns:a16="http://schemas.microsoft.com/office/drawing/2014/main" id="{FF96BC93-3C81-4CB6-8851-42DB6A53C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4843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</a:t>
            </a:r>
          </a:p>
        </p:txBody>
      </p:sp>
      <p:sp>
        <p:nvSpPr>
          <p:cNvPr id="1049" name="Text Box 32">
            <a:extLst>
              <a:ext uri="{FF2B5EF4-FFF2-40B4-BE49-F238E27FC236}">
                <a16:creationId xmlns:a16="http://schemas.microsoft.com/office/drawing/2014/main" id="{20C408CE-F39D-4F10-8419-A0752F329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639763"/>
            <a:ext cx="80851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Suppose we have a force F and a line AB and we take the moment of the force about a </a:t>
            </a:r>
            <a:r>
              <a:rPr lang="en-US" altLang="en-US" u="sng"/>
              <a:t>point P that lies on that line</a:t>
            </a:r>
          </a:p>
        </p:txBody>
      </p:sp>
      <p:sp>
        <p:nvSpPr>
          <p:cNvPr id="1050" name="Text Box 33">
            <a:extLst>
              <a:ext uri="{FF2B5EF4-FFF2-40B4-BE49-F238E27FC236}">
                <a16:creationId xmlns:a16="http://schemas.microsoft.com/office/drawing/2014/main" id="{84F747B5-2F02-438C-82D8-A6702A4FE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84763"/>
            <a:ext cx="7292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Then the moment of F about the line AB, </a:t>
            </a:r>
            <a:r>
              <a:rPr lang="en-US" altLang="en-US" b="1" dirty="0"/>
              <a:t>M</a:t>
            </a:r>
            <a:r>
              <a:rPr lang="en-US" altLang="en-US" baseline="-25000" dirty="0"/>
              <a:t>AB</a:t>
            </a:r>
            <a:r>
              <a:rPr lang="en-US" altLang="en-US" dirty="0"/>
              <a:t> , is defined to be the rectangular component of  the moment about point P along that line AB, i.e.</a:t>
            </a:r>
          </a:p>
        </p:txBody>
      </p:sp>
      <p:sp>
        <p:nvSpPr>
          <p:cNvPr id="1051" name="AutoShape 34">
            <a:extLst>
              <a:ext uri="{FF2B5EF4-FFF2-40B4-BE49-F238E27FC236}">
                <a16:creationId xmlns:a16="http://schemas.microsoft.com/office/drawing/2014/main" id="{1FFA9E34-1E95-4E53-8B2B-055E1C3B5A62}"/>
              </a:ext>
            </a:extLst>
          </p:cNvPr>
          <p:cNvSpPr>
            <a:spLocks noChangeArrowheads="1"/>
          </p:cNvSpPr>
          <p:nvPr/>
        </p:nvSpPr>
        <p:spPr bwMode="auto">
          <a:xfrm rot="-1672961">
            <a:off x="5292725" y="2565400"/>
            <a:ext cx="3600450" cy="1295400"/>
          </a:xfrm>
          <a:prstGeom prst="parallelogram">
            <a:avLst>
              <a:gd name="adj" fmla="val 694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2" name="Oval 39">
            <a:extLst>
              <a:ext uri="{FF2B5EF4-FFF2-40B4-BE49-F238E27FC236}">
                <a16:creationId xmlns:a16="http://schemas.microsoft.com/office/drawing/2014/main" id="{16CA714D-11F5-46A6-BE74-766F99BF8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938" y="3417888"/>
            <a:ext cx="73025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3" name="Line 40">
            <a:extLst>
              <a:ext uri="{FF2B5EF4-FFF2-40B4-BE49-F238E27FC236}">
                <a16:creationId xmlns:a16="http://schemas.microsoft.com/office/drawing/2014/main" id="{1C272222-209E-4B18-8313-B0DD9953DA1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68988" y="2420938"/>
            <a:ext cx="5762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" name="Line 41">
            <a:extLst>
              <a:ext uri="{FF2B5EF4-FFF2-40B4-BE49-F238E27FC236}">
                <a16:creationId xmlns:a16="http://schemas.microsoft.com/office/drawing/2014/main" id="{2925D8D1-072C-46BB-B0B4-37EF92167C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95950" y="2157413"/>
            <a:ext cx="749300" cy="1200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" name="Text Box 45">
            <a:extLst>
              <a:ext uri="{FF2B5EF4-FFF2-40B4-BE49-F238E27FC236}">
                <a16:creationId xmlns:a16="http://schemas.microsoft.com/office/drawing/2014/main" id="{EFB15FEC-4131-4086-940A-71165E298C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25" y="332105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</a:t>
            </a:r>
          </a:p>
        </p:txBody>
      </p:sp>
      <p:sp>
        <p:nvSpPr>
          <p:cNvPr id="1056" name="Line 49">
            <a:extLst>
              <a:ext uri="{FF2B5EF4-FFF2-40B4-BE49-F238E27FC236}">
                <a16:creationId xmlns:a16="http://schemas.microsoft.com/office/drawing/2014/main" id="{FEA3B5FA-348C-4B96-A4EA-0E1821E6A17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372225" y="1700213"/>
            <a:ext cx="152400" cy="1668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" name="Line 50">
            <a:extLst>
              <a:ext uri="{FF2B5EF4-FFF2-40B4-BE49-F238E27FC236}">
                <a16:creationId xmlns:a16="http://schemas.microsoft.com/office/drawing/2014/main" id="{876BDED4-189D-4422-9A86-5A244E3D3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6688" y="3429000"/>
            <a:ext cx="52387" cy="7604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" name="Line 51">
            <a:extLst>
              <a:ext uri="{FF2B5EF4-FFF2-40B4-BE49-F238E27FC236}">
                <a16:creationId xmlns:a16="http://schemas.microsoft.com/office/drawing/2014/main" id="{78DA20F2-E900-498F-BB63-DCE919C61DA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7488" y="4222750"/>
            <a:ext cx="31750" cy="48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" name="Text Box 52">
            <a:extLst>
              <a:ext uri="{FF2B5EF4-FFF2-40B4-BE49-F238E27FC236}">
                <a16:creationId xmlns:a16="http://schemas.microsoft.com/office/drawing/2014/main" id="{7A52ABF4-19CA-4C9A-90DC-ECD61CD9F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465296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</a:t>
            </a:r>
          </a:p>
        </p:txBody>
      </p:sp>
      <p:sp>
        <p:nvSpPr>
          <p:cNvPr id="1060" name="Text Box 53">
            <a:extLst>
              <a:ext uri="{FF2B5EF4-FFF2-40B4-BE49-F238E27FC236}">
                <a16:creationId xmlns:a16="http://schemas.microsoft.com/office/drawing/2014/main" id="{CE1AF67D-F51F-4FDC-8814-FA553C4E1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14128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</a:t>
            </a:r>
          </a:p>
        </p:txBody>
      </p:sp>
      <p:graphicFrame>
        <p:nvGraphicFramePr>
          <p:cNvPr id="1027" name="Object 54">
            <a:extLst>
              <a:ext uri="{FF2B5EF4-FFF2-40B4-BE49-F238E27FC236}">
                <a16:creationId xmlns:a16="http://schemas.microsoft.com/office/drawing/2014/main" id="{031F9C92-9BFE-4EA7-BB82-6816A188D1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92725" y="1700213"/>
          <a:ext cx="43180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53800" imgH="228600" progId="Equation.DSMT4">
                  <p:embed/>
                </p:oleObj>
              </mc:Choice>
              <mc:Fallback>
                <p:oleObj name="Equation" r:id="rId5" imgW="253800" imgH="228600" progId="Equation.DSMT4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700213"/>
                        <a:ext cx="43180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1" name="Line 55">
            <a:extLst>
              <a:ext uri="{FF2B5EF4-FFF2-40B4-BE49-F238E27FC236}">
                <a16:creationId xmlns:a16="http://schemas.microsoft.com/office/drawing/2014/main" id="{288388E4-909A-435F-93C9-6EB38BA90739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4525" y="2133600"/>
            <a:ext cx="708025" cy="730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" name="Line 56">
            <a:extLst>
              <a:ext uri="{FF2B5EF4-FFF2-40B4-BE49-F238E27FC236}">
                <a16:creationId xmlns:a16="http://schemas.microsoft.com/office/drawing/2014/main" id="{1E029A43-E42A-4683-8EF0-3D1B5B0EC9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26213" y="3613150"/>
            <a:ext cx="34925" cy="423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" name="Text Box 58">
            <a:extLst>
              <a:ext uri="{FF2B5EF4-FFF2-40B4-BE49-F238E27FC236}">
                <a16:creationId xmlns:a16="http://schemas.microsoft.com/office/drawing/2014/main" id="{3D9024E9-5875-4F5C-9B8B-6F76AD161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500438"/>
            <a:ext cx="514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e</a:t>
            </a:r>
            <a:r>
              <a:rPr lang="en-US" altLang="en-US" baseline="-25000"/>
              <a:t>AB</a:t>
            </a:r>
            <a:endParaRPr lang="en-US" altLang="en-US"/>
          </a:p>
        </p:txBody>
      </p:sp>
      <p:sp>
        <p:nvSpPr>
          <p:cNvPr id="1064" name="Line 59">
            <a:extLst>
              <a:ext uri="{FF2B5EF4-FFF2-40B4-BE49-F238E27FC236}">
                <a16:creationId xmlns:a16="http://schemas.microsoft.com/office/drawing/2014/main" id="{E699DF62-E089-4B60-B4AE-CE209209E6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3933825"/>
            <a:ext cx="5762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" name="Text Box 60">
            <a:extLst>
              <a:ext uri="{FF2B5EF4-FFF2-40B4-BE49-F238E27FC236}">
                <a16:creationId xmlns:a16="http://schemas.microsoft.com/office/drawing/2014/main" id="{BEDF79E6-E0E5-4F36-8051-05D85AB68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4221163"/>
            <a:ext cx="2228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unit vector along AB</a:t>
            </a:r>
          </a:p>
        </p:txBody>
      </p:sp>
      <p:sp>
        <p:nvSpPr>
          <p:cNvPr id="1066" name="Line 61">
            <a:extLst>
              <a:ext uri="{FF2B5EF4-FFF2-40B4-BE49-F238E27FC236}">
                <a16:creationId xmlns:a16="http://schemas.microsoft.com/office/drawing/2014/main" id="{C2CB3EAC-BBC2-43F2-BF4A-3C8B179D174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34138" y="2190750"/>
            <a:ext cx="82550" cy="11668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028" name="Object 62">
            <a:extLst>
              <a:ext uri="{FF2B5EF4-FFF2-40B4-BE49-F238E27FC236}">
                <a16:creationId xmlns:a16="http://schemas.microsoft.com/office/drawing/2014/main" id="{21C8846B-BCD6-4C53-A365-0BCA7B9699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59563" y="2708275"/>
          <a:ext cx="503237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17160" imgH="228600" progId="Equation.DSMT4">
                  <p:embed/>
                </p:oleObj>
              </mc:Choice>
              <mc:Fallback>
                <p:oleObj name="Equation" r:id="rId7" imgW="317160" imgH="228600" progId="Equation.DSMT4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2708275"/>
                        <a:ext cx="503237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63">
            <a:extLst>
              <a:ext uri="{FF2B5EF4-FFF2-40B4-BE49-F238E27FC236}">
                <a16:creationId xmlns:a16="http://schemas.microsoft.com/office/drawing/2014/main" id="{D09E0923-C37B-4B5E-BD75-5E7FBDF1DD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3713" y="5876925"/>
          <a:ext cx="1728787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65160" imgH="457200" progId="Equation.DSMT4">
                  <p:embed/>
                </p:oleObj>
              </mc:Choice>
              <mc:Fallback>
                <p:oleObj name="Equation" r:id="rId9" imgW="965160" imgH="457200" progId="Equation.DSMT4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5876925"/>
                        <a:ext cx="1728787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7" name="Text Box 64">
            <a:extLst>
              <a:ext uri="{FF2B5EF4-FFF2-40B4-BE49-F238E27FC236}">
                <a16:creationId xmlns:a16="http://schemas.microsoft.com/office/drawing/2014/main" id="{FB8E90D3-97EF-4B04-8B56-6DA2F0C2B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663" y="5824538"/>
            <a:ext cx="1987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scalar component</a:t>
            </a:r>
          </a:p>
        </p:txBody>
      </p:sp>
      <p:sp>
        <p:nvSpPr>
          <p:cNvPr id="1068" name="Text Box 65">
            <a:extLst>
              <a:ext uri="{FF2B5EF4-FFF2-40B4-BE49-F238E27FC236}">
                <a16:creationId xmlns:a16="http://schemas.microsoft.com/office/drawing/2014/main" id="{86E43E74-E759-4123-B4A8-A44E62E33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663" y="6329363"/>
            <a:ext cx="2000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vector component</a:t>
            </a:r>
          </a:p>
        </p:txBody>
      </p:sp>
      <p:sp>
        <p:nvSpPr>
          <p:cNvPr id="1069" name="Line 66">
            <a:extLst>
              <a:ext uri="{FF2B5EF4-FFF2-40B4-BE49-F238E27FC236}">
                <a16:creationId xmlns:a16="http://schemas.microsoft.com/office/drawing/2014/main" id="{271987C7-A28B-4830-88A9-4107F6A12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7763" y="22050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" name="Line 67">
            <a:extLst>
              <a:ext uri="{FF2B5EF4-FFF2-40B4-BE49-F238E27FC236}">
                <a16:creationId xmlns:a16="http://schemas.microsoft.com/office/drawing/2014/main" id="{99B3532D-B051-42A2-9D9C-5166E84BA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7763" y="2349500"/>
            <a:ext cx="184150" cy="1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>
            <a:extLst>
              <a:ext uri="{FF2B5EF4-FFF2-40B4-BE49-F238E27FC236}">
                <a16:creationId xmlns:a16="http://schemas.microsoft.com/office/drawing/2014/main" id="{65CF78DD-AB1E-4F77-BEED-60A96028F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838" y="568325"/>
            <a:ext cx="700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One efficient way to calculate the scalar moment about a line is to write it as a 3x3 determinant.</a:t>
            </a:r>
          </a:p>
        </p:txBody>
      </p:sp>
      <p:graphicFrame>
        <p:nvGraphicFramePr>
          <p:cNvPr id="2050" name="Object 5">
            <a:extLst>
              <a:ext uri="{FF2B5EF4-FFF2-40B4-BE49-F238E27FC236}">
                <a16:creationId xmlns:a16="http://schemas.microsoft.com/office/drawing/2014/main" id="{9D9DC389-A5D6-4414-A8BC-C66020EF85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1913" y="1628775"/>
          <a:ext cx="1878012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06360" imgH="736560" progId="Equation.DSMT4">
                  <p:embed/>
                </p:oleObj>
              </mc:Choice>
              <mc:Fallback>
                <p:oleObj name="Equation" r:id="rId3" imgW="1206360" imgH="7365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1628775"/>
                        <a:ext cx="1878012" cy="1146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6">
            <a:extLst>
              <a:ext uri="{FF2B5EF4-FFF2-40B4-BE49-F238E27FC236}">
                <a16:creationId xmlns:a16="http://schemas.microsoft.com/office/drawing/2014/main" id="{15A2D82F-9386-4DB8-8F45-9B75489F5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838" y="121602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Let</a:t>
            </a:r>
          </a:p>
        </p:txBody>
      </p:sp>
      <p:sp>
        <p:nvSpPr>
          <p:cNvPr id="2054" name="Text Box 7">
            <a:extLst>
              <a:ext uri="{FF2B5EF4-FFF2-40B4-BE49-F238E27FC236}">
                <a16:creationId xmlns:a16="http://schemas.microsoft.com/office/drawing/2014/main" id="{550B939E-1349-46AE-AA7D-650599569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9838" y="2944813"/>
            <a:ext cx="704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Then</a:t>
            </a:r>
          </a:p>
        </p:txBody>
      </p:sp>
      <p:graphicFrame>
        <p:nvGraphicFramePr>
          <p:cNvPr id="2051" name="Object 8">
            <a:extLst>
              <a:ext uri="{FF2B5EF4-FFF2-40B4-BE49-F238E27FC236}">
                <a16:creationId xmlns:a16="http://schemas.microsoft.com/office/drawing/2014/main" id="{1D74CEE5-2BC7-41F0-9128-11CC036D49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6013" y="3357563"/>
          <a:ext cx="4527550" cy="223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085920" imgH="1523880" progId="Equation.DSMT4">
                  <p:embed/>
                </p:oleObj>
              </mc:Choice>
              <mc:Fallback>
                <p:oleObj name="Equation" r:id="rId5" imgW="3085920" imgH="15238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3357563"/>
                        <a:ext cx="4527550" cy="223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9">
            <a:extLst>
              <a:ext uri="{FF2B5EF4-FFF2-40B4-BE49-F238E27FC236}">
                <a16:creationId xmlns:a16="http://schemas.microsoft.com/office/drawing/2014/main" id="{0766E399-2B4D-4969-8C42-DBFF110B4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576388"/>
            <a:ext cx="2228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unit vector along AB</a:t>
            </a:r>
          </a:p>
        </p:txBody>
      </p:sp>
      <p:sp>
        <p:nvSpPr>
          <p:cNvPr id="2056" name="Text Box 10">
            <a:extLst>
              <a:ext uri="{FF2B5EF4-FFF2-40B4-BE49-F238E27FC236}">
                <a16:creationId xmlns:a16="http://schemas.microsoft.com/office/drawing/2014/main" id="{9158196D-AD80-4D1B-A400-74897AB78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1936750"/>
            <a:ext cx="5022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position vector from a point on AB to the force </a:t>
            </a:r>
            <a:r>
              <a:rPr lang="en-US" altLang="en-US" b="1"/>
              <a:t>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" name="Text Box 19">
            <a:extLst>
              <a:ext uri="{FF2B5EF4-FFF2-40B4-BE49-F238E27FC236}">
                <a16:creationId xmlns:a16="http://schemas.microsoft.com/office/drawing/2014/main" id="{A5A6820F-E706-4312-B310-B5C2AC132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955" y="841335"/>
            <a:ext cx="39084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A force </a:t>
            </a:r>
            <a:r>
              <a:rPr lang="en-US" altLang="en-US" b="1" dirty="0"/>
              <a:t>F</a:t>
            </a:r>
            <a:r>
              <a:rPr lang="en-US" altLang="en-US" dirty="0"/>
              <a:t> = 4 </a:t>
            </a:r>
            <a:r>
              <a:rPr lang="en-US" altLang="en-US" b="1" dirty="0"/>
              <a:t>k</a:t>
            </a:r>
            <a:r>
              <a:rPr lang="en-US" altLang="en-US" dirty="0"/>
              <a:t> </a:t>
            </a:r>
            <a:r>
              <a:rPr lang="en-US" altLang="en-US" dirty="0" err="1"/>
              <a:t>lbs</a:t>
            </a:r>
            <a:r>
              <a:rPr lang="en-US" altLang="en-US" dirty="0"/>
              <a:t> acts at a point Q. Determine the moment of this force about line OP. All distances are in ft.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9EF727-31D4-944E-08DF-ADF212F2208C}"/>
              </a:ext>
            </a:extLst>
          </p:cNvPr>
          <p:cNvGrpSpPr/>
          <p:nvPr/>
        </p:nvGrpSpPr>
        <p:grpSpPr>
          <a:xfrm>
            <a:off x="4781979" y="1065967"/>
            <a:ext cx="3956629" cy="3030538"/>
            <a:chOff x="4767263" y="61079"/>
            <a:chExt cx="3956629" cy="3030538"/>
          </a:xfrm>
        </p:grpSpPr>
        <p:sp>
          <p:nvSpPr>
            <p:cNvPr id="6149" name="Line 4">
              <a:extLst>
                <a:ext uri="{FF2B5EF4-FFF2-40B4-BE49-F238E27FC236}">
                  <a16:creationId xmlns:a16="http://schemas.microsoft.com/office/drawing/2014/main" id="{2B396DE7-3441-4765-ACF8-6DA72E910B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8804" y="1913692"/>
              <a:ext cx="15843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0" name="Line 5">
              <a:extLst>
                <a:ext uri="{FF2B5EF4-FFF2-40B4-BE49-F238E27FC236}">
                  <a16:creationId xmlns:a16="http://schemas.microsoft.com/office/drawing/2014/main" id="{6920790E-CAF5-466E-85EE-F311068889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8804" y="184904"/>
              <a:ext cx="0" cy="17287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1" name="Line 6">
              <a:extLst>
                <a:ext uri="{FF2B5EF4-FFF2-40B4-BE49-F238E27FC236}">
                  <a16:creationId xmlns:a16="http://schemas.microsoft.com/office/drawing/2014/main" id="{9DA98A67-DC66-4DDB-A0A6-D369C06F2B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10742" y="1913692"/>
              <a:ext cx="1008062" cy="86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2" name="Text Box 7">
              <a:extLst>
                <a:ext uri="{FF2B5EF4-FFF2-40B4-BE49-F238E27FC236}">
                  <a16:creationId xmlns:a16="http://schemas.microsoft.com/office/drawing/2014/main" id="{D5417DAA-B395-4346-B646-EAA1C75C41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3567" y="2005767"/>
              <a:ext cx="2984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x</a:t>
              </a:r>
            </a:p>
          </p:txBody>
        </p:sp>
        <p:sp>
          <p:nvSpPr>
            <p:cNvPr id="6153" name="Text Box 8">
              <a:extLst>
                <a:ext uri="{FF2B5EF4-FFF2-40B4-BE49-F238E27FC236}">
                  <a16:creationId xmlns:a16="http://schemas.microsoft.com/office/drawing/2014/main" id="{FC098217-9868-4136-A987-C35D50C737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7804" y="61079"/>
              <a:ext cx="29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y</a:t>
              </a:r>
            </a:p>
          </p:txBody>
        </p:sp>
        <p:sp>
          <p:nvSpPr>
            <p:cNvPr id="6154" name="Text Box 9">
              <a:extLst>
                <a:ext uri="{FF2B5EF4-FFF2-40B4-BE49-F238E27FC236}">
                  <a16:creationId xmlns:a16="http://schemas.microsoft.com/office/drawing/2014/main" id="{9F65B2E4-BB85-4942-A18F-DA9D4AEEF0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2767" y="2724904"/>
              <a:ext cx="29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z</a:t>
              </a:r>
            </a:p>
          </p:txBody>
        </p:sp>
        <p:sp>
          <p:nvSpPr>
            <p:cNvPr id="6155" name="Oval 10">
              <a:extLst>
                <a:ext uri="{FF2B5EF4-FFF2-40B4-BE49-F238E27FC236}">
                  <a16:creationId xmlns:a16="http://schemas.microsoft.com/office/drawing/2014/main" id="{000DD24F-9B2F-40B4-A49C-BB3B682F9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5629" y="1226304"/>
              <a:ext cx="73025" cy="730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56" name="Line 11">
              <a:extLst>
                <a:ext uri="{FF2B5EF4-FFF2-40B4-BE49-F238E27FC236}">
                  <a16:creationId xmlns:a16="http://schemas.microsoft.com/office/drawing/2014/main" id="{29E75E69-785B-4888-9362-31B5EFF588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45842" y="891342"/>
              <a:ext cx="379412" cy="3127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12">
              <a:extLst>
                <a:ext uri="{FF2B5EF4-FFF2-40B4-BE49-F238E27FC236}">
                  <a16:creationId xmlns:a16="http://schemas.microsoft.com/office/drawing/2014/main" id="{DE5C643C-17A7-4E5C-9357-BD18D2409F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8804" y="977067"/>
              <a:ext cx="1871663" cy="936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Text Box 13">
              <a:extLst>
                <a:ext uri="{FF2B5EF4-FFF2-40B4-BE49-F238E27FC236}">
                  <a16:creationId xmlns:a16="http://schemas.microsoft.com/office/drawing/2014/main" id="{C1E64862-306C-494A-B3A1-51A1B2E58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2754" y="1856542"/>
              <a:ext cx="3619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O</a:t>
              </a:r>
            </a:p>
          </p:txBody>
        </p:sp>
        <p:sp>
          <p:nvSpPr>
            <p:cNvPr id="6159" name="Text Box 14">
              <a:extLst>
                <a:ext uri="{FF2B5EF4-FFF2-40B4-BE49-F238E27FC236}">
                  <a16:creationId xmlns:a16="http://schemas.microsoft.com/office/drawing/2014/main" id="{FB9F2B1B-FE8A-48EE-90F3-C20F53E26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3404" y="642104"/>
              <a:ext cx="8382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b="1"/>
                <a:t>F </a:t>
              </a:r>
              <a:r>
                <a:rPr lang="en-US" altLang="en-US"/>
                <a:t>= 4</a:t>
              </a:r>
              <a:r>
                <a:rPr lang="en-US" altLang="en-US" b="1"/>
                <a:t>k</a:t>
              </a:r>
            </a:p>
          </p:txBody>
        </p:sp>
        <p:sp>
          <p:nvSpPr>
            <p:cNvPr id="6160" name="Oval 15">
              <a:extLst>
                <a:ext uri="{FF2B5EF4-FFF2-40B4-BE49-F238E27FC236}">
                  <a16:creationId xmlns:a16="http://schemas.microsoft.com/office/drawing/2014/main" id="{04B04862-EE2B-4124-A036-DB3C3D030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0967" y="832604"/>
              <a:ext cx="73025" cy="7302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61" name="Text Box 16">
              <a:extLst>
                <a:ext uri="{FF2B5EF4-FFF2-40B4-BE49-F238E27FC236}">
                  <a16:creationId xmlns:a16="http://schemas.microsoft.com/office/drawing/2014/main" id="{2A1C1750-52C7-4DF5-AB46-F638616942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66592" y="1213604"/>
              <a:ext cx="12573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P = (3,3,3)</a:t>
              </a:r>
            </a:p>
          </p:txBody>
        </p:sp>
        <p:sp>
          <p:nvSpPr>
            <p:cNvPr id="6162" name="Text Box 17">
              <a:extLst>
                <a:ext uri="{FF2B5EF4-FFF2-40B4-BE49-F238E27FC236}">
                  <a16:creationId xmlns:a16="http://schemas.microsoft.com/office/drawing/2014/main" id="{7104DE7C-CD34-4FF6-B123-ABAD003B1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0004" y="527804"/>
              <a:ext cx="655638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Q=</a:t>
              </a:r>
            </a:p>
          </p:txBody>
        </p:sp>
        <p:sp>
          <p:nvSpPr>
            <p:cNvPr id="6163" name="Text Box 18">
              <a:extLst>
                <a:ext uri="{FF2B5EF4-FFF2-40B4-BE49-F238E27FC236}">
                  <a16:creationId xmlns:a16="http://schemas.microsoft.com/office/drawing/2014/main" id="{D1B64F23-7E9A-4B81-ABCA-4ECA479E1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69742" y="545267"/>
              <a:ext cx="8445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(2,3,0)</a:t>
              </a:r>
            </a:p>
          </p:txBody>
        </p:sp>
        <p:sp>
          <p:nvSpPr>
            <p:cNvPr id="6165" name="Text Box 20">
              <a:extLst>
                <a:ext uri="{FF2B5EF4-FFF2-40B4-BE49-F238E27FC236}">
                  <a16:creationId xmlns:a16="http://schemas.microsoft.com/office/drawing/2014/main" id="{5436F201-316E-4F96-A65D-0E80578A1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7263" y="280988"/>
              <a:ext cx="35496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6166" name="Text Box 21">
            <a:extLst>
              <a:ext uri="{FF2B5EF4-FFF2-40B4-BE49-F238E27FC236}">
                <a16:creationId xmlns:a16="http://schemas.microsoft.com/office/drawing/2014/main" id="{F0E65893-233B-4253-8D47-4C6A273278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92" y="1939886"/>
            <a:ext cx="376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since O is on the line can take moments about O</a:t>
            </a:r>
          </a:p>
        </p:txBody>
      </p:sp>
      <p:sp>
        <p:nvSpPr>
          <p:cNvPr id="6167" name="Text Box 22">
            <a:extLst>
              <a:ext uri="{FF2B5EF4-FFF2-40B4-BE49-F238E27FC236}">
                <a16:creationId xmlns:a16="http://schemas.microsoft.com/office/drawing/2014/main" id="{CFD674A3-7B6E-40F0-9323-264396B6F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229" y="2604254"/>
            <a:ext cx="1689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  <a:r>
              <a:rPr lang="en-US" altLang="en-US"/>
              <a:t> = 2</a:t>
            </a:r>
            <a:r>
              <a:rPr lang="en-US" altLang="en-US" b="1"/>
              <a:t>i</a:t>
            </a:r>
            <a:r>
              <a:rPr lang="en-US" altLang="en-US"/>
              <a:t> + 3</a:t>
            </a:r>
            <a:r>
              <a:rPr lang="en-US" altLang="en-US" b="1"/>
              <a:t>j</a:t>
            </a:r>
            <a:r>
              <a:rPr lang="en-US" altLang="en-US"/>
              <a:t> + 0</a:t>
            </a:r>
            <a:r>
              <a:rPr lang="en-US" altLang="en-US" b="1"/>
              <a:t>k</a:t>
            </a:r>
          </a:p>
        </p:txBody>
      </p:sp>
      <p:sp>
        <p:nvSpPr>
          <p:cNvPr id="6168" name="Text Box 23">
            <a:extLst>
              <a:ext uri="{FF2B5EF4-FFF2-40B4-BE49-F238E27FC236}">
                <a16:creationId xmlns:a16="http://schemas.microsoft.com/office/drawing/2014/main" id="{044EF1E7-A2C5-4D8F-93C7-3DAF9CCBB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41" y="3017004"/>
            <a:ext cx="3308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Need the unit vector along OP:</a:t>
            </a:r>
          </a:p>
        </p:txBody>
      </p:sp>
      <p:graphicFrame>
        <p:nvGraphicFramePr>
          <p:cNvPr id="6146" name="Object 24">
            <a:extLst>
              <a:ext uri="{FF2B5EF4-FFF2-40B4-BE49-F238E27FC236}">
                <a16:creationId xmlns:a16="http://schemas.microsoft.com/office/drawing/2014/main" id="{21340466-5777-4B4C-997C-F48D7AD814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354158"/>
              </p:ext>
            </p:extLst>
          </p:nvPr>
        </p:nvGraphicFramePr>
        <p:xfrm>
          <a:off x="853066" y="3448804"/>
          <a:ext cx="2376488" cy="138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50960" imgH="965160" progId="Equation.DSMT4">
                  <p:embed/>
                </p:oleObj>
              </mc:Choice>
              <mc:Fallback>
                <p:oleObj name="Equation" r:id="rId3" imgW="1650960" imgH="96516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066" y="3448804"/>
                        <a:ext cx="2376488" cy="138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25">
            <a:extLst>
              <a:ext uri="{FF2B5EF4-FFF2-40B4-BE49-F238E27FC236}">
                <a16:creationId xmlns:a16="http://schemas.microsoft.com/office/drawing/2014/main" id="{54942631-59A2-474B-A9BA-AF43BECACC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284298"/>
              </p:ext>
            </p:extLst>
          </p:nvPr>
        </p:nvGraphicFramePr>
        <p:xfrm>
          <a:off x="1295400" y="4868863"/>
          <a:ext cx="367188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23800" imgH="711000" progId="Equation.DSMT4">
                  <p:embed/>
                </p:oleObj>
              </mc:Choice>
              <mc:Fallback>
                <p:oleObj name="Equation" r:id="rId5" imgW="2323800" imgH="71100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868863"/>
                        <a:ext cx="3671888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26">
            <a:extLst>
              <a:ext uri="{FF2B5EF4-FFF2-40B4-BE49-F238E27FC236}">
                <a16:creationId xmlns:a16="http://schemas.microsoft.com/office/drawing/2014/main" id="{30637FF2-13BC-4DD4-B2D4-93263591F1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286281"/>
              </p:ext>
            </p:extLst>
          </p:nvPr>
        </p:nvGraphicFramePr>
        <p:xfrm>
          <a:off x="1117600" y="6102350"/>
          <a:ext cx="390048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247840" imgH="253800" progId="Equation.DSMT4">
                  <p:embed/>
                </p:oleObj>
              </mc:Choice>
              <mc:Fallback>
                <p:oleObj name="Equation" r:id="rId7" imgW="2247840" imgH="2538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6102350"/>
                        <a:ext cx="390048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0B01612-AB6F-4418-A294-9642E6A92E4E}"/>
              </a:ext>
            </a:extLst>
          </p:cNvPr>
          <p:cNvSpPr txBox="1"/>
          <p:nvPr/>
        </p:nvSpPr>
        <p:spPr>
          <a:xfrm>
            <a:off x="467544" y="289440"/>
            <a:ext cx="1995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Example 2.5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62CAF85-B37B-411E-8C7A-1B460008303C}"/>
              </a:ext>
            </a:extLst>
          </p:cNvPr>
          <p:cNvCxnSpPr/>
          <p:nvPr/>
        </p:nvCxnSpPr>
        <p:spPr>
          <a:xfrm>
            <a:off x="2751514" y="6543863"/>
            <a:ext cx="267797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EC4E9F-0A4D-3966-5181-292A8F8351A5}"/>
              </a:ext>
            </a:extLst>
          </p:cNvPr>
          <p:cNvCxnSpPr/>
          <p:nvPr/>
        </p:nvCxnSpPr>
        <p:spPr>
          <a:xfrm>
            <a:off x="467544" y="658772"/>
            <a:ext cx="7649693" cy="0"/>
          </a:xfrm>
          <a:prstGeom prst="line">
            <a:avLst/>
          </a:prstGeom>
          <a:ln w="19050">
            <a:solidFill>
              <a:srgbClr val="CC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>
            <a:extLst>
              <a:ext uri="{FF2B5EF4-FFF2-40B4-BE49-F238E27FC236}">
                <a16:creationId xmlns:a16="http://schemas.microsoft.com/office/drawing/2014/main" id="{E0015EC8-E77F-4256-9CCA-D81C0D7FF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692150"/>
            <a:ext cx="4572000" cy="410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dirty="0"/>
              <a:t>r = [2 3 0];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F = [ 0  0 4];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OP = [ 3 3 3];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/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e = OP/norm(OP);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/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MOP = cross(r, F)*e'</a:t>
            </a:r>
          </a:p>
          <a:p>
            <a:pPr eaLnBrk="1" hangingPunct="1">
              <a:spcBef>
                <a:spcPct val="50000"/>
              </a:spcBef>
            </a:pPr>
            <a:endParaRPr lang="en-US" altLang="en-US" dirty="0"/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MOP =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dirty="0"/>
              <a:t>    2.3094</a:t>
            </a:r>
          </a:p>
        </p:txBody>
      </p:sp>
      <p:sp>
        <p:nvSpPr>
          <p:cNvPr id="10243" name="Text Box 5">
            <a:extLst>
              <a:ext uri="{FF2B5EF4-FFF2-40B4-BE49-F238E27FC236}">
                <a16:creationId xmlns:a16="http://schemas.microsoft.com/office/drawing/2014/main" id="{7A684BA2-433D-4D4E-BD39-7983E5661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388" y="2297113"/>
            <a:ext cx="382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divide vector by its magnitude to get</a:t>
            </a:r>
          </a:p>
          <a:p>
            <a:pPr eaLnBrk="1" hangingPunct="1"/>
            <a:r>
              <a:rPr lang="en-US" altLang="en-US"/>
              <a:t>a unit vector along the line</a:t>
            </a:r>
          </a:p>
        </p:txBody>
      </p:sp>
      <p:sp>
        <p:nvSpPr>
          <p:cNvPr id="10244" name="Text Box 6">
            <a:extLst>
              <a:ext uri="{FF2B5EF4-FFF2-40B4-BE49-F238E27FC236}">
                <a16:creationId xmlns:a16="http://schemas.microsoft.com/office/drawing/2014/main" id="{F81E0FAF-EF3B-4141-9408-C10C6DE95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3160713"/>
            <a:ext cx="3841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note the use of the transpose of e  !!</a:t>
            </a:r>
          </a:p>
          <a:p>
            <a:pPr eaLnBrk="1" hangingPunct="1"/>
            <a:r>
              <a:rPr lang="en-US" altLang="en-US"/>
              <a:t>(we could also use the dot function)</a:t>
            </a:r>
          </a:p>
        </p:txBody>
      </p:sp>
      <p:sp>
        <p:nvSpPr>
          <p:cNvPr id="10245" name="Text Box 7">
            <a:extLst>
              <a:ext uri="{FF2B5EF4-FFF2-40B4-BE49-F238E27FC236}">
                <a16:creationId xmlns:a16="http://schemas.microsoft.com/office/drawing/2014/main" id="{76BAF54F-88BD-432D-8A99-BFF070D19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6100" y="136525"/>
            <a:ext cx="1339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in MATLAB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CD8F65-566F-4BA1-94CC-AD476C039DC6}"/>
              </a:ext>
            </a:extLst>
          </p:cNvPr>
          <p:cNvSpPr txBox="1"/>
          <p:nvPr/>
        </p:nvSpPr>
        <p:spPr>
          <a:xfrm>
            <a:off x="1619672" y="4725144"/>
            <a:ext cx="457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MV = MOP*e</a:t>
            </a:r>
          </a:p>
          <a:p>
            <a:endParaRPr lang="en-US" dirty="0"/>
          </a:p>
          <a:p>
            <a:r>
              <a:rPr lang="en-US" dirty="0"/>
              <a:t>MV =</a:t>
            </a:r>
          </a:p>
          <a:p>
            <a:endParaRPr lang="en-US" dirty="0"/>
          </a:p>
          <a:p>
            <a:r>
              <a:rPr lang="en-US" dirty="0"/>
              <a:t>    1.3333    1.3333    1.3333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CABF38-E2EF-4D9E-9D07-FD2CFC887E64}"/>
              </a:ext>
            </a:extLst>
          </p:cNvPr>
          <p:cNvSpPr txBox="1"/>
          <p:nvPr/>
        </p:nvSpPr>
        <p:spPr>
          <a:xfrm>
            <a:off x="4767263" y="450912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scalar component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F29E07-8323-4132-873B-08EF322219E5}"/>
              </a:ext>
            </a:extLst>
          </p:cNvPr>
          <p:cNvSpPr txBox="1"/>
          <p:nvPr/>
        </p:nvSpPr>
        <p:spPr>
          <a:xfrm>
            <a:off x="5364088" y="6029418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vector component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198318-4752-4EAC-B49A-6742B39AE130}"/>
              </a:ext>
            </a:extLst>
          </p:cNvPr>
          <p:cNvCxnSpPr/>
          <p:nvPr/>
        </p:nvCxnSpPr>
        <p:spPr>
          <a:xfrm>
            <a:off x="1816100" y="6479470"/>
            <a:ext cx="28999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C51E78C-C0E2-4428-6F50-B5D721CA3F07}"/>
              </a:ext>
            </a:extLst>
          </p:cNvPr>
          <p:cNvCxnSpPr/>
          <p:nvPr/>
        </p:nvCxnSpPr>
        <p:spPr>
          <a:xfrm>
            <a:off x="179512" y="6669360"/>
            <a:ext cx="7649693" cy="0"/>
          </a:xfrm>
          <a:prstGeom prst="line">
            <a:avLst/>
          </a:prstGeom>
          <a:ln w="19050">
            <a:solidFill>
              <a:srgbClr val="CC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Text Box 4">
            <a:extLst>
              <a:ext uri="{FF2B5EF4-FFF2-40B4-BE49-F238E27FC236}">
                <a16:creationId xmlns:a16="http://schemas.microsoft.com/office/drawing/2014/main" id="{68F11FA5-73E2-48F0-9CCC-9A37A51F4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60350"/>
            <a:ext cx="6173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Another Way to Define the Moment of a Force about a Line</a:t>
            </a:r>
          </a:p>
        </p:txBody>
      </p:sp>
      <p:sp>
        <p:nvSpPr>
          <p:cNvPr id="3081" name="AutoShape 5">
            <a:extLst>
              <a:ext uri="{FF2B5EF4-FFF2-40B4-BE49-F238E27FC236}">
                <a16:creationId xmlns:a16="http://schemas.microsoft.com/office/drawing/2014/main" id="{A13B5732-F810-41B8-8610-757F8465E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2133600"/>
            <a:ext cx="3743325" cy="1366838"/>
          </a:xfrm>
          <a:prstGeom prst="parallelogram">
            <a:avLst>
              <a:gd name="adj" fmla="val 684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2" name="Line 6">
            <a:extLst>
              <a:ext uri="{FF2B5EF4-FFF2-40B4-BE49-F238E27FC236}">
                <a16:creationId xmlns:a16="http://schemas.microsoft.com/office/drawing/2014/main" id="{8FD60EE9-071D-49EA-A3F3-CD966AEE1D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4300" y="981075"/>
            <a:ext cx="0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3" name="Line 7">
            <a:extLst>
              <a:ext uri="{FF2B5EF4-FFF2-40B4-BE49-F238E27FC236}">
                <a16:creationId xmlns:a16="http://schemas.microsoft.com/office/drawing/2014/main" id="{5B5348F5-93EE-4FFD-90E1-4FA1989183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51388" y="1370013"/>
            <a:ext cx="720725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4" name="Line 8">
            <a:extLst>
              <a:ext uri="{FF2B5EF4-FFF2-40B4-BE49-F238E27FC236}">
                <a16:creationId xmlns:a16="http://schemas.microsoft.com/office/drawing/2014/main" id="{6045C41C-69FD-4A76-9E65-3EB2B3EF32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2708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5" name="Line 9">
            <a:extLst>
              <a:ext uri="{FF2B5EF4-FFF2-40B4-BE49-F238E27FC236}">
                <a16:creationId xmlns:a16="http://schemas.microsoft.com/office/drawing/2014/main" id="{A4A80351-2276-484E-9642-CC7E834D72C0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3500438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6" name="Line 10">
            <a:extLst>
              <a:ext uri="{FF2B5EF4-FFF2-40B4-BE49-F238E27FC236}">
                <a16:creationId xmlns:a16="http://schemas.microsoft.com/office/drawing/2014/main" id="{4EC06017-D877-4067-B97A-BA453A1C6B5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4438" y="2349500"/>
            <a:ext cx="79057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7" name="Text Box 11">
            <a:extLst>
              <a:ext uri="{FF2B5EF4-FFF2-40B4-BE49-F238E27FC236}">
                <a16:creationId xmlns:a16="http://schemas.microsoft.com/office/drawing/2014/main" id="{28F115DF-09E8-4FCB-8E3F-7CD94F401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325" y="43132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</a:t>
            </a:r>
          </a:p>
        </p:txBody>
      </p:sp>
      <p:sp>
        <p:nvSpPr>
          <p:cNvPr id="3088" name="Text Box 12">
            <a:extLst>
              <a:ext uri="{FF2B5EF4-FFF2-40B4-BE49-F238E27FC236}">
                <a16:creationId xmlns:a16="http://schemas.microsoft.com/office/drawing/2014/main" id="{8272EF00-5E87-462E-AB20-0ADFC1D50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325" y="71278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B</a:t>
            </a:r>
          </a:p>
        </p:txBody>
      </p:sp>
      <p:sp>
        <p:nvSpPr>
          <p:cNvPr id="3089" name="Text Box 13">
            <a:extLst>
              <a:ext uri="{FF2B5EF4-FFF2-40B4-BE49-F238E27FC236}">
                <a16:creationId xmlns:a16="http://schemas.microsoft.com/office/drawing/2014/main" id="{83D7E002-0464-4979-9EAF-4D6DC263A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700213"/>
            <a:ext cx="2828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Plane </a:t>
            </a:r>
            <a:r>
              <a:rPr lang="en-US" altLang="en-US" u="sng"/>
              <a:t>perpendicular to</a:t>
            </a:r>
            <a:r>
              <a:rPr lang="en-US" altLang="en-US"/>
              <a:t> </a:t>
            </a:r>
            <a:r>
              <a:rPr lang="en-US" altLang="en-US" u="sng"/>
              <a:t>AB</a:t>
            </a:r>
            <a:r>
              <a:rPr lang="en-US" altLang="en-US"/>
              <a:t> and containing </a:t>
            </a:r>
            <a:r>
              <a:rPr lang="en-US" altLang="en-US" b="1"/>
              <a:t>r, F</a:t>
            </a:r>
            <a:r>
              <a:rPr lang="en-US" altLang="en-US" baseline="-25000"/>
              <a:t>pl</a:t>
            </a:r>
            <a:r>
              <a:rPr lang="en-US" altLang="en-US"/>
              <a:t> </a:t>
            </a:r>
          </a:p>
        </p:txBody>
      </p:sp>
      <p:sp>
        <p:nvSpPr>
          <p:cNvPr id="3090" name="Oval 14">
            <a:extLst>
              <a:ext uri="{FF2B5EF4-FFF2-40B4-BE49-F238E27FC236}">
                <a16:creationId xmlns:a16="http://schemas.microsoft.com/office/drawing/2014/main" id="{A696745B-9CDB-4DCC-B5C9-90F47B99D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2550" y="2659063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91" name="Text Box 15">
            <a:extLst>
              <a:ext uri="{FF2B5EF4-FFF2-40B4-BE49-F238E27FC236}">
                <a16:creationId xmlns:a16="http://schemas.microsoft.com/office/drawing/2014/main" id="{B9868EA6-DE3B-4826-9BD5-667D979DF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8713" y="12573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F</a:t>
            </a:r>
          </a:p>
        </p:txBody>
      </p:sp>
      <p:sp>
        <p:nvSpPr>
          <p:cNvPr id="3092" name="Line 17">
            <a:extLst>
              <a:ext uri="{FF2B5EF4-FFF2-40B4-BE49-F238E27FC236}">
                <a16:creationId xmlns:a16="http://schemas.microsoft.com/office/drawing/2014/main" id="{6A40E18F-8185-4E3A-95AB-6723AC78A5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45038" y="2317750"/>
            <a:ext cx="703262" cy="603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3" name="Line 18">
            <a:extLst>
              <a:ext uri="{FF2B5EF4-FFF2-40B4-BE49-F238E27FC236}">
                <a16:creationId xmlns:a16="http://schemas.microsoft.com/office/drawing/2014/main" id="{85EED59F-7030-4455-8F1C-47A203E0547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73513" y="2306638"/>
            <a:ext cx="792162" cy="35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" name="Line 19">
            <a:extLst>
              <a:ext uri="{FF2B5EF4-FFF2-40B4-BE49-F238E27FC236}">
                <a16:creationId xmlns:a16="http://schemas.microsoft.com/office/drawing/2014/main" id="{38E0B4B6-0974-4CDE-9E4D-9937D5A4D6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83225" y="1431925"/>
            <a:ext cx="11113" cy="9509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5" name="Rectangle 20">
            <a:extLst>
              <a:ext uri="{FF2B5EF4-FFF2-40B4-BE49-F238E27FC236}">
                <a16:creationId xmlns:a16="http://schemas.microsoft.com/office/drawing/2014/main" id="{A4A28C1E-0261-42FE-B202-65423D5E7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4800" y="2276475"/>
            <a:ext cx="111125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96" name="Text Box 21">
            <a:extLst>
              <a:ext uri="{FF2B5EF4-FFF2-40B4-BE49-F238E27FC236}">
                <a16:creationId xmlns:a16="http://schemas.microsoft.com/office/drawing/2014/main" id="{2E0F9108-F621-40BE-B143-6879683CD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450" y="1647825"/>
            <a:ext cx="52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F</a:t>
            </a:r>
            <a:r>
              <a:rPr lang="en-US" altLang="en-US" baseline="-25000"/>
              <a:t>AB</a:t>
            </a:r>
            <a:endParaRPr lang="en-US" altLang="en-US"/>
          </a:p>
        </p:txBody>
      </p:sp>
      <p:sp>
        <p:nvSpPr>
          <p:cNvPr id="3097" name="Text Box 22">
            <a:extLst>
              <a:ext uri="{FF2B5EF4-FFF2-40B4-BE49-F238E27FC236}">
                <a16:creationId xmlns:a16="http://schemas.microsoft.com/office/drawing/2014/main" id="{FF595FB9-44B6-43EF-9271-082680389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2349500"/>
            <a:ext cx="441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F</a:t>
            </a:r>
            <a:r>
              <a:rPr lang="en-US" altLang="en-US" baseline="-25000"/>
              <a:t>pl</a:t>
            </a:r>
            <a:endParaRPr lang="en-US" altLang="en-US"/>
          </a:p>
        </p:txBody>
      </p:sp>
      <p:sp>
        <p:nvSpPr>
          <p:cNvPr id="3098" name="Text Box 23">
            <a:extLst>
              <a:ext uri="{FF2B5EF4-FFF2-40B4-BE49-F238E27FC236}">
                <a16:creationId xmlns:a16="http://schemas.microsoft.com/office/drawing/2014/main" id="{E26D3E01-10FD-4F18-A8C1-838E79B63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8125" y="2152650"/>
            <a:ext cx="273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sp>
        <p:nvSpPr>
          <p:cNvPr id="3099" name="Line 24">
            <a:extLst>
              <a:ext uri="{FF2B5EF4-FFF2-40B4-BE49-F238E27FC236}">
                <a16:creationId xmlns:a16="http://schemas.microsoft.com/office/drawing/2014/main" id="{72731FD7-D007-4CAD-BEB1-EF0F676421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75163" y="2349500"/>
            <a:ext cx="241300" cy="36195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0" name="Line 25">
            <a:extLst>
              <a:ext uri="{FF2B5EF4-FFF2-40B4-BE49-F238E27FC236}">
                <a16:creationId xmlns:a16="http://schemas.microsoft.com/office/drawing/2014/main" id="{3EB704F1-9B2C-4E8B-AFD2-9D9143D42E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4300" y="2708275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1" name="Text Box 26">
            <a:extLst>
              <a:ext uri="{FF2B5EF4-FFF2-40B4-BE49-F238E27FC236}">
                <a16:creationId xmlns:a16="http://schemas.microsoft.com/office/drawing/2014/main" id="{D207686A-479A-41EE-967F-8F0F285E5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6325" y="25130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</a:t>
            </a:r>
          </a:p>
        </p:txBody>
      </p:sp>
      <p:sp>
        <p:nvSpPr>
          <p:cNvPr id="3102" name="Text Box 27">
            <a:extLst>
              <a:ext uri="{FF2B5EF4-FFF2-40B4-BE49-F238E27FC236}">
                <a16:creationId xmlns:a16="http://schemas.microsoft.com/office/drawing/2014/main" id="{ACD37863-CD73-44DC-8657-AF13F9829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8713" y="1576388"/>
            <a:ext cx="2762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component of F along AB</a:t>
            </a:r>
          </a:p>
        </p:txBody>
      </p:sp>
      <p:sp>
        <p:nvSpPr>
          <p:cNvPr id="3103" name="Text Box 28">
            <a:extLst>
              <a:ext uri="{FF2B5EF4-FFF2-40B4-BE49-F238E27FC236}">
                <a16:creationId xmlns:a16="http://schemas.microsoft.com/office/drawing/2014/main" id="{9625286A-E531-4013-AB86-C704928F9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450" y="2368550"/>
            <a:ext cx="3016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component of F in the plane</a:t>
            </a:r>
          </a:p>
        </p:txBody>
      </p:sp>
      <p:sp>
        <p:nvSpPr>
          <p:cNvPr id="3104" name="Line 29">
            <a:extLst>
              <a:ext uri="{FF2B5EF4-FFF2-40B4-BE49-F238E27FC236}">
                <a16:creationId xmlns:a16="http://schemas.microsoft.com/office/drawing/2014/main" id="{F70964E3-9035-4E22-B18C-31D120FBAD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4300" y="191611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5" name="Text Box 30">
            <a:extLst>
              <a:ext uri="{FF2B5EF4-FFF2-40B4-BE49-F238E27FC236}">
                <a16:creationId xmlns:a16="http://schemas.microsoft.com/office/drawing/2014/main" id="{5B5746F7-B148-4802-A3EC-E73CCB2BA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100" y="1647825"/>
            <a:ext cx="514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e</a:t>
            </a:r>
            <a:r>
              <a:rPr lang="en-US" altLang="en-US" baseline="-25000"/>
              <a:t>AB</a:t>
            </a:r>
            <a:endParaRPr lang="en-US" altLang="en-US"/>
          </a:p>
        </p:txBody>
      </p:sp>
      <p:graphicFrame>
        <p:nvGraphicFramePr>
          <p:cNvPr id="3074" name="Object 36">
            <a:extLst>
              <a:ext uri="{FF2B5EF4-FFF2-40B4-BE49-F238E27FC236}">
                <a16:creationId xmlns:a16="http://schemas.microsoft.com/office/drawing/2014/main" id="{A6089212-E326-4E7B-BA33-34DEE96E9C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3716338"/>
          <a:ext cx="3311525" cy="171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09680" imgH="1143000" progId="Equation.DSMT4">
                  <p:embed/>
                </p:oleObj>
              </mc:Choice>
              <mc:Fallback>
                <p:oleObj name="Equation" r:id="rId3" imgW="2209680" imgH="114300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716338"/>
                        <a:ext cx="3311525" cy="1712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6" name="Text Box 37">
            <a:extLst>
              <a:ext uri="{FF2B5EF4-FFF2-40B4-BE49-F238E27FC236}">
                <a16:creationId xmlns:a16="http://schemas.microsoft.com/office/drawing/2014/main" id="{23610A8C-FE26-4BD7-991C-1497B42DC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2439988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d</a:t>
            </a:r>
            <a:r>
              <a:rPr lang="en-US" altLang="en-US" baseline="-25000"/>
              <a:t>pl</a:t>
            </a:r>
            <a:endParaRPr lang="en-US" altLang="en-US"/>
          </a:p>
        </p:txBody>
      </p:sp>
      <p:sp>
        <p:nvSpPr>
          <p:cNvPr id="3107" name="Line 38">
            <a:extLst>
              <a:ext uri="{FF2B5EF4-FFF2-40B4-BE49-F238E27FC236}">
                <a16:creationId xmlns:a16="http://schemas.microsoft.com/office/drawing/2014/main" id="{95725E68-7763-4834-9440-284DB8FA6F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00113" y="4581525"/>
            <a:ext cx="5762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8" name="Text Box 39">
            <a:extLst>
              <a:ext uri="{FF2B5EF4-FFF2-40B4-BE49-F238E27FC236}">
                <a16:creationId xmlns:a16="http://schemas.microsoft.com/office/drawing/2014/main" id="{B2C8C3ED-6420-4550-95A4-31798E95B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1416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distance from P to F</a:t>
            </a:r>
            <a:r>
              <a:rPr lang="en-US" altLang="en-US" baseline="-25000"/>
              <a:t>pl</a:t>
            </a:r>
            <a:r>
              <a:rPr lang="en-US" altLang="en-US"/>
              <a:t> along a direction</a:t>
            </a:r>
          </a:p>
          <a:p>
            <a:pPr eaLnBrk="1" hangingPunct="1"/>
            <a:r>
              <a:rPr lang="en-US" altLang="en-US"/>
              <a:t>perpendicular to F</a:t>
            </a:r>
            <a:r>
              <a:rPr lang="en-US" altLang="en-US" baseline="-25000"/>
              <a:t>pl</a:t>
            </a:r>
            <a:r>
              <a:rPr lang="en-US" altLang="en-US"/>
              <a:t> in the plane</a:t>
            </a:r>
          </a:p>
        </p:txBody>
      </p:sp>
      <p:sp>
        <p:nvSpPr>
          <p:cNvPr id="3109" name="Line 40">
            <a:extLst>
              <a:ext uri="{FF2B5EF4-FFF2-40B4-BE49-F238E27FC236}">
                <a16:creationId xmlns:a16="http://schemas.microsoft.com/office/drawing/2014/main" id="{FFE46FDE-F31E-48DD-8D3C-CC807587834F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59338" y="2781300"/>
            <a:ext cx="10080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75" name="Object 41">
            <a:extLst>
              <a:ext uri="{FF2B5EF4-FFF2-40B4-BE49-F238E27FC236}">
                <a16:creationId xmlns:a16="http://schemas.microsoft.com/office/drawing/2014/main" id="{6589D198-FEAC-440F-A614-D329BB5947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40200" y="4868863"/>
          <a:ext cx="158432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990360" imgH="241200" progId="Equation.DSMT4">
                  <p:embed/>
                </p:oleObj>
              </mc:Choice>
              <mc:Fallback>
                <p:oleObj name="Equation" r:id="rId5" imgW="990360" imgH="24120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4868863"/>
                        <a:ext cx="158432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0" name="Line 42">
            <a:extLst>
              <a:ext uri="{FF2B5EF4-FFF2-40B4-BE49-F238E27FC236}">
                <a16:creationId xmlns:a16="http://schemas.microsoft.com/office/drawing/2014/main" id="{2399EECA-CA39-4F89-9079-DAC791C59C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51500" y="51577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1" name="Text Box 43">
            <a:extLst>
              <a:ext uri="{FF2B5EF4-FFF2-40B4-BE49-F238E27FC236}">
                <a16:creationId xmlns:a16="http://schemas.microsoft.com/office/drawing/2014/main" id="{B8470594-FED3-4D88-8053-CD4D5103E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350" y="5248275"/>
            <a:ext cx="28273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unit vector perpendicular to both </a:t>
            </a:r>
            <a:r>
              <a:rPr lang="en-US" altLang="en-US" b="1"/>
              <a:t>r</a:t>
            </a:r>
            <a:r>
              <a:rPr lang="en-US" altLang="en-US"/>
              <a:t>, </a:t>
            </a:r>
            <a:r>
              <a:rPr lang="en-US" altLang="en-US" b="1"/>
              <a:t>F</a:t>
            </a:r>
            <a:r>
              <a:rPr lang="en-US" altLang="en-US" baseline="-25000"/>
              <a:t>pl</a:t>
            </a:r>
            <a:r>
              <a:rPr lang="en-US" altLang="en-US"/>
              <a:t>, direction determined by right hand rule</a:t>
            </a:r>
          </a:p>
        </p:txBody>
      </p:sp>
      <p:graphicFrame>
        <p:nvGraphicFramePr>
          <p:cNvPr id="3076" name="Object 44">
            <a:extLst>
              <a:ext uri="{FF2B5EF4-FFF2-40B4-BE49-F238E27FC236}">
                <a16:creationId xmlns:a16="http://schemas.microsoft.com/office/drawing/2014/main" id="{875273FB-436B-471F-9682-B8030A4E72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734559"/>
              </p:ext>
            </p:extLst>
          </p:nvPr>
        </p:nvGraphicFramePr>
        <p:xfrm>
          <a:off x="1234006" y="5550819"/>
          <a:ext cx="8636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545760" imgH="228600" progId="Equation.DSMT4">
                  <p:embed/>
                </p:oleObj>
              </mc:Choice>
              <mc:Fallback>
                <p:oleObj name="Equation" r:id="rId7" imgW="545760" imgH="228600" progId="Equation.DSMT4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4006" y="5550819"/>
                        <a:ext cx="863600" cy="36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2" name="Text Box 45">
            <a:extLst>
              <a:ext uri="{FF2B5EF4-FFF2-40B4-BE49-F238E27FC236}">
                <a16:creationId xmlns:a16="http://schemas.microsoft.com/office/drawing/2014/main" id="{6EA50727-6BFE-461B-B8B8-D41A132C7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5683" y="5525235"/>
            <a:ext cx="1987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but in either case </a:t>
            </a:r>
          </a:p>
        </p:txBody>
      </p:sp>
      <p:graphicFrame>
        <p:nvGraphicFramePr>
          <p:cNvPr id="3077" name="Object 46">
            <a:extLst>
              <a:ext uri="{FF2B5EF4-FFF2-40B4-BE49-F238E27FC236}">
                <a16:creationId xmlns:a16="http://schemas.microsoft.com/office/drawing/2014/main" id="{145C39D4-5700-4D58-9121-29CBE72F6A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57793"/>
              </p:ext>
            </p:extLst>
          </p:nvPr>
        </p:nvGraphicFramePr>
        <p:xfrm>
          <a:off x="3986701" y="5527676"/>
          <a:ext cx="1368425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39600" imgH="253800" progId="Equation.DSMT4">
                  <p:embed/>
                </p:oleObj>
              </mc:Choice>
              <mc:Fallback>
                <p:oleObj name="Equation" r:id="rId9" imgW="939600" imgH="253800" progId="Equation.DSMT4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701" y="5527676"/>
                        <a:ext cx="1368425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3" name="Text Box 47">
            <a:extLst>
              <a:ext uri="{FF2B5EF4-FFF2-40B4-BE49-F238E27FC236}">
                <a16:creationId xmlns:a16="http://schemas.microsoft.com/office/drawing/2014/main" id="{22CEFF97-675A-474D-861E-901FA90E1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5897563"/>
            <a:ext cx="42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so</a:t>
            </a:r>
          </a:p>
        </p:txBody>
      </p:sp>
      <p:graphicFrame>
        <p:nvGraphicFramePr>
          <p:cNvPr id="3078" name="Object 48">
            <a:extLst>
              <a:ext uri="{FF2B5EF4-FFF2-40B4-BE49-F238E27FC236}">
                <a16:creationId xmlns:a16="http://schemas.microsoft.com/office/drawing/2014/main" id="{973F4484-BB10-473E-B987-0F898A25BA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8888" y="6092825"/>
          <a:ext cx="18002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01440" imgH="241200" progId="Equation.DSMT4">
                  <p:embed/>
                </p:oleObj>
              </mc:Choice>
              <mc:Fallback>
                <p:oleObj name="Equation" r:id="rId11" imgW="901440" imgH="241200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6092825"/>
                        <a:ext cx="1800225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4" name="Line 50">
            <a:extLst>
              <a:ext uri="{FF2B5EF4-FFF2-40B4-BE49-F238E27FC236}">
                <a16:creationId xmlns:a16="http://schemas.microsoft.com/office/drawing/2014/main" id="{EE9C3340-B8A4-49AC-8D92-D4A0C55A63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87888" y="2411413"/>
            <a:ext cx="84137" cy="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5" name="Line 51">
            <a:extLst>
              <a:ext uri="{FF2B5EF4-FFF2-40B4-BE49-F238E27FC236}">
                <a16:creationId xmlns:a16="http://schemas.microsoft.com/office/drawing/2014/main" id="{B4FE6F96-167C-450B-B1B9-6D3AED10EF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67263" y="2324100"/>
            <a:ext cx="66675" cy="95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EC11A-56A4-43D7-9AAC-A5F4DD443170}"/>
              </a:ext>
            </a:extLst>
          </p:cNvPr>
          <p:cNvSpPr txBox="1"/>
          <p:nvPr/>
        </p:nvSpPr>
        <p:spPr>
          <a:xfrm>
            <a:off x="46191" y="552392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can let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9417E0-5F11-B559-B05A-B6A3D7D4FCF5}"/>
              </a:ext>
            </a:extLst>
          </p:cNvPr>
          <p:cNvCxnSpPr/>
          <p:nvPr/>
        </p:nvCxnSpPr>
        <p:spPr>
          <a:xfrm>
            <a:off x="1269603" y="6573838"/>
            <a:ext cx="1789510" cy="0"/>
          </a:xfrm>
          <a:prstGeom prst="line">
            <a:avLst/>
          </a:prstGeom>
          <a:ln w="19050">
            <a:solidFill>
              <a:srgbClr val="CC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>
            <a:extLst>
              <a:ext uri="{FF2B5EF4-FFF2-40B4-BE49-F238E27FC236}">
                <a16:creationId xmlns:a16="http://schemas.microsoft.com/office/drawing/2014/main" id="{23FE08F5-D7D5-4A5F-860A-4CF251AFE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60350"/>
            <a:ext cx="757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Relationship Between Moments about a Point and Moments about a Line</a:t>
            </a:r>
          </a:p>
        </p:txBody>
      </p:sp>
      <p:graphicFrame>
        <p:nvGraphicFramePr>
          <p:cNvPr id="4098" name="Object 13">
            <a:extLst>
              <a:ext uri="{FF2B5EF4-FFF2-40B4-BE49-F238E27FC236}">
                <a16:creationId xmlns:a16="http://schemas.microsoft.com/office/drawing/2014/main" id="{A034D3FC-63AD-46CC-B636-971880FA39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550" y="908050"/>
          <a:ext cx="2520950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38000" imgH="1015920" progId="Equation.DSMT4">
                  <p:embed/>
                </p:oleObj>
              </mc:Choice>
              <mc:Fallback>
                <p:oleObj name="Equation" r:id="rId3" imgW="1638000" imgH="10159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908050"/>
                        <a:ext cx="2520950" cy="156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14">
            <a:extLst>
              <a:ext uri="{FF2B5EF4-FFF2-40B4-BE49-F238E27FC236}">
                <a16:creationId xmlns:a16="http://schemas.microsoft.com/office/drawing/2014/main" id="{18B2FAFC-D76D-4AB5-8116-E072785D9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2655888"/>
            <a:ext cx="1339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so we have</a:t>
            </a:r>
          </a:p>
        </p:txBody>
      </p:sp>
      <p:graphicFrame>
        <p:nvGraphicFramePr>
          <p:cNvPr id="4099" name="Object 15">
            <a:extLst>
              <a:ext uri="{FF2B5EF4-FFF2-40B4-BE49-F238E27FC236}">
                <a16:creationId xmlns:a16="http://schemas.microsoft.com/office/drawing/2014/main" id="{9AE67AEA-98F6-4103-8418-22E8801356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550" y="3429000"/>
          <a:ext cx="367506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87520" imgH="253800" progId="Equation.DSMT4">
                  <p:embed/>
                </p:oleObj>
              </mc:Choice>
              <mc:Fallback>
                <p:oleObj name="Equation" r:id="rId5" imgW="2387520" imgH="2538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3429000"/>
                        <a:ext cx="3675063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16">
            <a:extLst>
              <a:ext uri="{FF2B5EF4-FFF2-40B4-BE49-F238E27FC236}">
                <a16:creationId xmlns:a16="http://schemas.microsoft.com/office/drawing/2014/main" id="{F59F8D14-F4A5-46EB-83C0-EAC5AB17F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4097338"/>
            <a:ext cx="7653338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/>
              <a:t>or in other words the moment of a force about a point P is just the sum of the moments of the force about three orthogonal lines (i.e., the x, y, and z-axes) taken through P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EA89B3-7DBA-A3D5-FB4F-6BE751DC666D}"/>
              </a:ext>
            </a:extLst>
          </p:cNvPr>
          <p:cNvSpPr txBox="1"/>
          <p:nvPr/>
        </p:nvSpPr>
        <p:spPr>
          <a:xfrm>
            <a:off x="4211960" y="90567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a point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89107F-5FFF-28D6-ED97-4CB91E9B6812}"/>
              </a:ext>
            </a:extLst>
          </p:cNvPr>
          <p:cNvSpPr txBox="1"/>
          <p:nvPr/>
        </p:nvSpPr>
        <p:spPr>
          <a:xfrm>
            <a:off x="3563888" y="131207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the x-axis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8FDDDB-65BF-2920-9257-8DD3FFCE46F4}"/>
              </a:ext>
            </a:extLst>
          </p:cNvPr>
          <p:cNvSpPr txBox="1"/>
          <p:nvPr/>
        </p:nvSpPr>
        <p:spPr>
          <a:xfrm>
            <a:off x="3563887" y="1725614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the y-axis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CBD08D-7097-D819-06E3-4BC830EE6921}"/>
              </a:ext>
            </a:extLst>
          </p:cNvPr>
          <p:cNvSpPr txBox="1"/>
          <p:nvPr/>
        </p:nvSpPr>
        <p:spPr>
          <a:xfrm>
            <a:off x="3524393" y="2163763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the z-axis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4">
            <a:extLst>
              <a:ext uri="{FF2B5EF4-FFF2-40B4-BE49-F238E27FC236}">
                <a16:creationId xmlns:a16="http://schemas.microsoft.com/office/drawing/2014/main" id="{4ECF4F1D-99E1-4D61-AEDB-257F5C4E4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924175"/>
            <a:ext cx="3095625" cy="1944688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46B3F619-EFF3-4C07-94C8-76B2F29DA1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4013" y="4375150"/>
            <a:ext cx="3384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F5909B6-D619-48EE-9816-6A1ACA3D27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03538" y="2278063"/>
            <a:ext cx="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F3B3B2A6-A42D-4587-B376-062A1B2DFF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65325" y="4364038"/>
            <a:ext cx="949325" cy="949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>
            <a:extLst>
              <a:ext uri="{FF2B5EF4-FFF2-40B4-BE49-F238E27FC236}">
                <a16:creationId xmlns:a16="http://schemas.microsoft.com/office/drawing/2014/main" id="{2E768EB7-2854-4AE9-9D5A-08BA519FF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42211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x</a:t>
            </a:r>
          </a:p>
        </p:txBody>
      </p:sp>
      <p:sp>
        <p:nvSpPr>
          <p:cNvPr id="5129" name="Text Box 9">
            <a:extLst>
              <a:ext uri="{FF2B5EF4-FFF2-40B4-BE49-F238E27FC236}">
                <a16:creationId xmlns:a16="http://schemas.microsoft.com/office/drawing/2014/main" id="{F69E61C1-6953-449E-9A2C-3000B2B77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613" y="51768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z</a:t>
            </a:r>
          </a:p>
        </p:txBody>
      </p:sp>
      <p:sp>
        <p:nvSpPr>
          <p:cNvPr id="5130" name="Text Box 10">
            <a:extLst>
              <a:ext uri="{FF2B5EF4-FFF2-40B4-BE49-F238E27FC236}">
                <a16:creationId xmlns:a16="http://schemas.microsoft.com/office/drawing/2014/main" id="{F8B9E688-EDD1-477E-97DD-B548E6BCC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20605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y</a:t>
            </a:r>
          </a:p>
        </p:txBody>
      </p:sp>
      <p:sp>
        <p:nvSpPr>
          <p:cNvPr id="5131" name="Text Box 11">
            <a:extLst>
              <a:ext uri="{FF2B5EF4-FFF2-40B4-BE49-F238E27FC236}">
                <a16:creationId xmlns:a16="http://schemas.microsoft.com/office/drawing/2014/main" id="{64339A23-4B41-4218-9722-ECD8E0D39E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938" y="280988"/>
            <a:ext cx="75803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We can use this relationship and the expression of the moment of a force about a line in the form  </a:t>
            </a:r>
          </a:p>
        </p:txBody>
      </p:sp>
      <p:graphicFrame>
        <p:nvGraphicFramePr>
          <p:cNvPr id="5122" name="Object 12">
            <a:extLst>
              <a:ext uri="{FF2B5EF4-FFF2-40B4-BE49-F238E27FC236}">
                <a16:creationId xmlns:a16="http://schemas.microsoft.com/office/drawing/2014/main" id="{66FAAB52-3684-4B99-93C6-3EE4E5E487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2138" y="908050"/>
          <a:ext cx="1728787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01440" imgH="241200" progId="Equation.DSMT4">
                  <p:embed/>
                </p:oleObj>
              </mc:Choice>
              <mc:Fallback>
                <p:oleObj name="Equation" r:id="rId3" imgW="901440" imgH="24120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908050"/>
                        <a:ext cx="1728787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Text Box 13">
            <a:extLst>
              <a:ext uri="{FF2B5EF4-FFF2-40B4-BE49-F238E27FC236}">
                <a16:creationId xmlns:a16="http://schemas.microsoft.com/office/drawing/2014/main" id="{BE91AFF6-CD2D-4EEB-9DF2-E15A8746C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6813" y="1360488"/>
            <a:ext cx="7143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to easily calculate the moment of a force about a point in terms of its </a:t>
            </a:r>
          </a:p>
          <a:p>
            <a:pPr eaLnBrk="1" hangingPunct="1"/>
            <a:r>
              <a:rPr lang="en-US" altLang="en-US"/>
              <a:t>rectangular components </a:t>
            </a:r>
          </a:p>
        </p:txBody>
      </p:sp>
      <p:sp>
        <p:nvSpPr>
          <p:cNvPr id="5133" name="Line 14">
            <a:extLst>
              <a:ext uri="{FF2B5EF4-FFF2-40B4-BE49-F238E27FC236}">
                <a16:creationId xmlns:a16="http://schemas.microsoft.com/office/drawing/2014/main" id="{B0DFFE69-8D60-45F8-8885-CD1A5D6F9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800" y="3406775"/>
            <a:ext cx="9366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5">
            <a:extLst>
              <a:ext uri="{FF2B5EF4-FFF2-40B4-BE49-F238E27FC236}">
                <a16:creationId xmlns:a16="http://schemas.microsoft.com/office/drawing/2014/main" id="{FEA68B72-1EF0-457E-A318-88EE8A6162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03800" y="2349500"/>
            <a:ext cx="0" cy="10795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Line 16">
            <a:extLst>
              <a:ext uri="{FF2B5EF4-FFF2-40B4-BE49-F238E27FC236}">
                <a16:creationId xmlns:a16="http://schemas.microsoft.com/office/drawing/2014/main" id="{E863C024-93D0-498B-B9A9-590CD4CB22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11675" y="3411538"/>
            <a:ext cx="501650" cy="4810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6" name="Text Box 17">
            <a:extLst>
              <a:ext uri="{FF2B5EF4-FFF2-40B4-BE49-F238E27FC236}">
                <a16:creationId xmlns:a16="http://schemas.microsoft.com/office/drawing/2014/main" id="{CEF9D038-F296-4811-8800-9D81714BC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9788" y="3089275"/>
            <a:ext cx="40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F</a:t>
            </a:r>
            <a:r>
              <a:rPr lang="en-US" altLang="en-US" baseline="-25000"/>
              <a:t>x</a:t>
            </a:r>
            <a:endParaRPr lang="en-US" altLang="en-US"/>
          </a:p>
        </p:txBody>
      </p:sp>
      <p:sp>
        <p:nvSpPr>
          <p:cNvPr id="5137" name="Text Box 18">
            <a:extLst>
              <a:ext uri="{FF2B5EF4-FFF2-40B4-BE49-F238E27FC236}">
                <a16:creationId xmlns:a16="http://schemas.microsoft.com/office/drawing/2014/main" id="{76E3412A-B38B-435A-AE81-40C8560DD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625" y="2152650"/>
            <a:ext cx="40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F</a:t>
            </a:r>
            <a:r>
              <a:rPr lang="en-US" altLang="en-US" baseline="-25000"/>
              <a:t>y</a:t>
            </a:r>
            <a:endParaRPr lang="en-US" altLang="en-US"/>
          </a:p>
        </p:txBody>
      </p:sp>
      <p:sp>
        <p:nvSpPr>
          <p:cNvPr id="5138" name="Text Box 19">
            <a:extLst>
              <a:ext uri="{FF2B5EF4-FFF2-40B4-BE49-F238E27FC236}">
                <a16:creationId xmlns:a16="http://schemas.microsoft.com/office/drawing/2014/main" id="{27CDB92B-141D-4430-9502-33D12592F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3860800"/>
            <a:ext cx="400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F</a:t>
            </a:r>
            <a:r>
              <a:rPr lang="en-US" altLang="en-US" baseline="-25000"/>
              <a:t>z</a:t>
            </a:r>
            <a:endParaRPr lang="en-US" altLang="en-US"/>
          </a:p>
        </p:txBody>
      </p:sp>
      <p:sp>
        <p:nvSpPr>
          <p:cNvPr id="5139" name="Text Box 20">
            <a:extLst>
              <a:ext uri="{FF2B5EF4-FFF2-40B4-BE49-F238E27FC236}">
                <a16:creationId xmlns:a16="http://schemas.microsoft.com/office/drawing/2014/main" id="{BB29C60B-0DCB-4E92-A7D5-F33CF7938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4163" y="43132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P</a:t>
            </a:r>
          </a:p>
        </p:txBody>
      </p:sp>
      <p:sp>
        <p:nvSpPr>
          <p:cNvPr id="5140" name="Text Box 21">
            <a:extLst>
              <a:ext uri="{FF2B5EF4-FFF2-40B4-BE49-F238E27FC236}">
                <a16:creationId xmlns:a16="http://schemas.microsoft.com/office/drawing/2014/main" id="{B14D454D-C5EF-4C02-96FF-F84F30F21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7400" y="48164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</a:t>
            </a:r>
            <a:r>
              <a:rPr lang="en-US" altLang="en-US" baseline="-25000"/>
              <a:t>x</a:t>
            </a:r>
            <a:endParaRPr lang="en-US" altLang="en-US"/>
          </a:p>
        </p:txBody>
      </p:sp>
      <p:sp>
        <p:nvSpPr>
          <p:cNvPr id="5141" name="Text Box 22">
            <a:extLst>
              <a:ext uri="{FF2B5EF4-FFF2-40B4-BE49-F238E27FC236}">
                <a16:creationId xmlns:a16="http://schemas.microsoft.com/office/drawing/2014/main" id="{24BCD3F9-194C-4092-8048-E4D3D4AF6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9425" y="35925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</a:t>
            </a:r>
            <a:r>
              <a:rPr lang="en-US" altLang="en-US" baseline="-25000"/>
              <a:t>y</a:t>
            </a:r>
            <a:endParaRPr lang="en-US" altLang="en-US"/>
          </a:p>
        </p:txBody>
      </p:sp>
      <p:sp>
        <p:nvSpPr>
          <p:cNvPr id="5142" name="Text Box 23">
            <a:extLst>
              <a:ext uri="{FF2B5EF4-FFF2-40B4-BE49-F238E27FC236}">
                <a16:creationId xmlns:a16="http://schemas.microsoft.com/office/drawing/2014/main" id="{457702BD-7B42-47C2-A7FC-33EC47E1E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088" y="44561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r</a:t>
            </a:r>
            <a:r>
              <a:rPr lang="en-US" altLang="en-US" baseline="-25000"/>
              <a:t>z</a:t>
            </a:r>
            <a:endParaRPr lang="en-US" altLang="en-US"/>
          </a:p>
        </p:txBody>
      </p:sp>
      <p:graphicFrame>
        <p:nvGraphicFramePr>
          <p:cNvPr id="5123" name="Object 24">
            <a:extLst>
              <a:ext uri="{FF2B5EF4-FFF2-40B4-BE49-F238E27FC236}">
                <a16:creationId xmlns:a16="http://schemas.microsoft.com/office/drawing/2014/main" id="{ABB3E024-81EF-4389-AA4D-9C469D34DF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133654"/>
              </p:ext>
            </p:extLst>
          </p:nvPr>
        </p:nvGraphicFramePr>
        <p:xfrm>
          <a:off x="6300788" y="5054600"/>
          <a:ext cx="2232025" cy="152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79280" imgH="736560" progId="Equation.DSMT4">
                  <p:embed/>
                </p:oleObj>
              </mc:Choice>
              <mc:Fallback>
                <p:oleObj name="Equation" r:id="rId5" imgW="1079280" imgH="73656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5054600"/>
                        <a:ext cx="2232025" cy="1522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3" name="Line 25">
            <a:extLst>
              <a:ext uri="{FF2B5EF4-FFF2-40B4-BE49-F238E27FC236}">
                <a16:creationId xmlns:a16="http://schemas.microsoft.com/office/drawing/2014/main" id="{7CEED2F5-5AC6-4973-8B2C-DD7115B1BD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16238" y="3409950"/>
            <a:ext cx="2085975" cy="955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4" name="Text Box 26">
            <a:extLst>
              <a:ext uri="{FF2B5EF4-FFF2-40B4-BE49-F238E27FC236}">
                <a16:creationId xmlns:a16="http://schemas.microsoft.com/office/drawing/2014/main" id="{F0158A7A-6678-48E9-8E82-8FB863AA9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0425" y="3665538"/>
            <a:ext cx="273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DAD504-0BE4-51FB-BDE2-F95D99A5C6CD}"/>
              </a:ext>
            </a:extLst>
          </p:cNvPr>
          <p:cNvSpPr txBox="1"/>
          <p:nvPr/>
        </p:nvSpPr>
        <p:spPr>
          <a:xfrm>
            <a:off x="3753751" y="5074206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x-axis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417E38-FBAC-E520-4EC3-01C8507221FB}"/>
              </a:ext>
            </a:extLst>
          </p:cNvPr>
          <p:cNvSpPr txBox="1"/>
          <p:nvPr/>
        </p:nvSpPr>
        <p:spPr>
          <a:xfrm>
            <a:off x="3793535" y="5603359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y-axis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865429-FAE4-DCED-AD1C-AC2201BEBF4D}"/>
              </a:ext>
            </a:extLst>
          </p:cNvPr>
          <p:cNvSpPr txBox="1"/>
          <p:nvPr/>
        </p:nvSpPr>
        <p:spPr>
          <a:xfrm>
            <a:off x="3764988" y="6103057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moment about z-axis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1343</Words>
  <Application>Microsoft Office PowerPoint</Application>
  <PresentationFormat>On-screen Show (4:3)</PresentationFormat>
  <Paragraphs>176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ISU Center for NDE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lschmerr</dc:creator>
  <cp:lastModifiedBy>Lester Schmerr</cp:lastModifiedBy>
  <cp:revision>47</cp:revision>
  <cp:lastPrinted>2023-03-31T18:58:51Z</cp:lastPrinted>
  <dcterms:created xsi:type="dcterms:W3CDTF">2009-06-18T20:02:56Z</dcterms:created>
  <dcterms:modified xsi:type="dcterms:W3CDTF">2023-05-13T17:45:36Z</dcterms:modified>
</cp:coreProperties>
</file>