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5" d="100"/>
          <a:sy n="125" d="100"/>
        </p:scale>
        <p:origin x="30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FF414-2B75-408A-877A-9B5F59614805}" type="datetimeFigureOut">
              <a:rPr lang="en-US" smtClean="0"/>
              <a:t>3/29/2023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A82251-4658-47A9-974A-271CC766F7E7}" type="slidenum">
              <a:rPr lang="en-US" smtClean="0"/>
              <a:t>‹#›</a:t>
            </a:fld>
            <a:endParaRPr lang="en-US"/>
          </a:p>
        </p:txBody>
      </p:sp>
    </p:spTree>
    <p:extLst>
      <p:ext uri="{BB962C8B-B14F-4D97-AF65-F5344CB8AC3E}">
        <p14:creationId xmlns:p14="http://schemas.microsoft.com/office/powerpoint/2010/main" val="201445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Statics is a very, very old discipline. Who is generally considered the originator of some of the basic concepts in Statics? If  you guessed Isaac Newton you would be off by a lot.</a:t>
            </a:r>
          </a:p>
        </p:txBody>
      </p:sp>
      <p:sp>
        <p:nvSpPr>
          <p:cNvPr id="4" name="Slide Number Placeholder 3"/>
          <p:cNvSpPr>
            <a:spLocks noGrp="1"/>
          </p:cNvSpPr>
          <p:nvPr>
            <p:ph type="sldNum" sz="quarter" idx="5"/>
          </p:nvPr>
        </p:nvSpPr>
        <p:spPr/>
        <p:txBody>
          <a:bodyPr/>
          <a:lstStyle/>
          <a:p>
            <a:fld id="{71A82251-4658-47A9-974A-271CC766F7E7}" type="slidenum">
              <a:rPr lang="en-US" smtClean="0"/>
              <a:t>1</a:t>
            </a:fld>
            <a:endParaRPr lang="en-US"/>
          </a:p>
        </p:txBody>
      </p:sp>
    </p:spTree>
    <p:extLst>
      <p:ext uri="{BB962C8B-B14F-4D97-AF65-F5344CB8AC3E}">
        <p14:creationId xmlns:p14="http://schemas.microsoft.com/office/powerpoint/2010/main" val="2277314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Archimedes is generally considered to be the founder of Statics. He is credited with the law of the lever, the concept of center of gravity, and the principle of buoyancy, all of which are basic concepts in Statics that we will cover in this course. Archimedes , however, also was prolific in many other fields, </a:t>
            </a:r>
            <a:r>
              <a:rPr lang="en-US"/>
              <a:t>as indicated </a:t>
            </a:r>
            <a:r>
              <a:rPr lang="en-US" dirty="0"/>
              <a:t>above.</a:t>
            </a:r>
          </a:p>
        </p:txBody>
      </p:sp>
      <p:sp>
        <p:nvSpPr>
          <p:cNvPr id="4" name="Slide Number Placeholder 3"/>
          <p:cNvSpPr>
            <a:spLocks noGrp="1"/>
          </p:cNvSpPr>
          <p:nvPr>
            <p:ph type="sldNum" sz="quarter" idx="5"/>
          </p:nvPr>
        </p:nvSpPr>
        <p:spPr/>
        <p:txBody>
          <a:bodyPr/>
          <a:lstStyle/>
          <a:p>
            <a:fld id="{71A82251-4658-47A9-974A-271CC766F7E7}" type="slidenum">
              <a:rPr lang="en-US" smtClean="0"/>
              <a:t>2</a:t>
            </a:fld>
            <a:endParaRPr lang="en-US"/>
          </a:p>
        </p:txBody>
      </p:sp>
    </p:spTree>
    <p:extLst>
      <p:ext uri="{BB962C8B-B14F-4D97-AF65-F5344CB8AC3E}">
        <p14:creationId xmlns:p14="http://schemas.microsoft.com/office/powerpoint/2010/main" val="3729427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430392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581013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01834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3893150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1652147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3974510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3909851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3753573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067224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241393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FA13F4B-4969-4F65-BFC5-7AC9B73AEFBC}" type="datetimeFigureOut">
              <a:rPr lang="en-US" smtClean="0"/>
              <a:pPr/>
              <a:t>3/29/2023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059067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A13F4B-4969-4F65-BFC5-7AC9B73AEFBC}" type="datetimeFigureOut">
              <a:rPr lang="en-US" smtClean="0"/>
              <a:pPr/>
              <a:t>3/29/2023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AEFB8D-A141-433B-9D22-FF4E3D2F76FF}" type="slidenum">
              <a:rPr lang="en-US" smtClean="0"/>
              <a:pPr/>
              <a:t>‹#›</a:t>
            </a:fld>
            <a:endParaRPr lang="en-US" dirty="0"/>
          </a:p>
        </p:txBody>
      </p:sp>
    </p:spTree>
    <p:extLst>
      <p:ext uri="{BB962C8B-B14F-4D97-AF65-F5344CB8AC3E}">
        <p14:creationId xmlns:p14="http://schemas.microsoft.com/office/powerpoint/2010/main" val="294182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B9BF804-6BED-4051-A179-84B12B3AB5A6}"/>
              </a:ext>
            </a:extLst>
          </p:cNvPr>
          <p:cNvSpPr txBox="1"/>
          <p:nvPr/>
        </p:nvSpPr>
        <p:spPr>
          <a:xfrm>
            <a:off x="685800" y="1447800"/>
            <a:ext cx="7943713" cy="1323439"/>
          </a:xfrm>
          <a:prstGeom prst="rect">
            <a:avLst/>
          </a:prstGeom>
          <a:noFill/>
        </p:spPr>
        <p:txBody>
          <a:bodyPr wrap="none" rtlCol="0">
            <a:spAutoFit/>
          </a:bodyPr>
          <a:lstStyle/>
          <a:p>
            <a:r>
              <a:rPr lang="en-US" sz="4000" dirty="0"/>
              <a:t>Who is Considered to be the Founder</a:t>
            </a:r>
          </a:p>
          <a:p>
            <a:r>
              <a:rPr lang="en-US" sz="4000" dirty="0"/>
              <a:t>                  of Statics?</a:t>
            </a:r>
          </a:p>
        </p:txBody>
      </p:sp>
    </p:spTree>
    <p:extLst>
      <p:ext uri="{BB962C8B-B14F-4D97-AF65-F5344CB8AC3E}">
        <p14:creationId xmlns:p14="http://schemas.microsoft.com/office/powerpoint/2010/main" val="1771289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C7D039D-CFC9-9BE2-1680-6AD9D5AE1267}"/>
              </a:ext>
            </a:extLst>
          </p:cNvPr>
          <p:cNvSpPr/>
          <p:nvPr/>
        </p:nvSpPr>
        <p:spPr>
          <a:xfrm>
            <a:off x="2138167" y="6113381"/>
            <a:ext cx="2002904" cy="614900"/>
          </a:xfrm>
          <a:prstGeom prst="rect">
            <a:avLst/>
          </a:prstGeom>
          <a:solidFill>
            <a:srgbClr val="00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iles.engineering.iastate.edu\home\lschmerr\My Documents\My Pictures\archimedes180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1134" y="1865178"/>
            <a:ext cx="3048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32233" y="304800"/>
            <a:ext cx="4222631" cy="523220"/>
          </a:xfrm>
          <a:prstGeom prst="rect">
            <a:avLst/>
          </a:prstGeom>
          <a:noFill/>
        </p:spPr>
        <p:txBody>
          <a:bodyPr wrap="none" rtlCol="0">
            <a:spAutoFit/>
          </a:bodyPr>
          <a:lstStyle/>
          <a:p>
            <a:r>
              <a:rPr lang="en-US" sz="2800" b="1" dirty="0"/>
              <a:t>Archimedes     287-212 B.C.</a:t>
            </a:r>
          </a:p>
        </p:txBody>
      </p:sp>
      <p:sp>
        <p:nvSpPr>
          <p:cNvPr id="3" name="TextBox 2"/>
          <p:cNvSpPr txBox="1"/>
          <p:nvPr/>
        </p:nvSpPr>
        <p:spPr>
          <a:xfrm rot="19785364">
            <a:off x="116987" y="1996170"/>
            <a:ext cx="2882392" cy="369332"/>
          </a:xfrm>
          <a:prstGeom prst="rect">
            <a:avLst/>
          </a:prstGeom>
          <a:noFill/>
        </p:spPr>
        <p:txBody>
          <a:bodyPr wrap="none" rtlCol="0">
            <a:spAutoFit/>
          </a:bodyPr>
          <a:lstStyle/>
          <a:p>
            <a:r>
              <a:rPr lang="en-US" dirty="0"/>
              <a:t>area and volume of a sphere</a:t>
            </a:r>
          </a:p>
        </p:txBody>
      </p:sp>
      <p:sp>
        <p:nvSpPr>
          <p:cNvPr id="4" name="TextBox 3"/>
          <p:cNvSpPr txBox="1"/>
          <p:nvPr/>
        </p:nvSpPr>
        <p:spPr>
          <a:xfrm rot="1288334">
            <a:off x="6858000" y="1905000"/>
            <a:ext cx="1686487" cy="369332"/>
          </a:xfrm>
          <a:prstGeom prst="rect">
            <a:avLst/>
          </a:prstGeom>
          <a:noFill/>
        </p:spPr>
        <p:txBody>
          <a:bodyPr wrap="none" rtlCol="0">
            <a:spAutoFit/>
          </a:bodyPr>
          <a:lstStyle/>
          <a:p>
            <a:r>
              <a:rPr lang="en-US" dirty="0"/>
              <a:t>law of the lever</a:t>
            </a:r>
          </a:p>
        </p:txBody>
      </p:sp>
      <p:sp>
        <p:nvSpPr>
          <p:cNvPr id="5" name="TextBox 4"/>
          <p:cNvSpPr txBox="1"/>
          <p:nvPr/>
        </p:nvSpPr>
        <p:spPr>
          <a:xfrm rot="21280882">
            <a:off x="6553199" y="3508885"/>
            <a:ext cx="1740798" cy="369332"/>
          </a:xfrm>
          <a:prstGeom prst="rect">
            <a:avLst/>
          </a:prstGeom>
          <a:noFill/>
        </p:spPr>
        <p:txBody>
          <a:bodyPr wrap="none" rtlCol="0">
            <a:spAutoFit/>
          </a:bodyPr>
          <a:lstStyle/>
          <a:p>
            <a:r>
              <a:rPr lang="en-US" dirty="0"/>
              <a:t>center of gravity</a:t>
            </a:r>
          </a:p>
        </p:txBody>
      </p:sp>
      <p:sp>
        <p:nvSpPr>
          <p:cNvPr id="6" name="TextBox 5"/>
          <p:cNvSpPr txBox="1"/>
          <p:nvPr/>
        </p:nvSpPr>
        <p:spPr>
          <a:xfrm rot="822345">
            <a:off x="201322" y="4500689"/>
            <a:ext cx="2890663" cy="369332"/>
          </a:xfrm>
          <a:prstGeom prst="rect">
            <a:avLst/>
          </a:prstGeom>
          <a:noFill/>
        </p:spPr>
        <p:txBody>
          <a:bodyPr wrap="none" rtlCol="0">
            <a:spAutoFit/>
          </a:bodyPr>
          <a:lstStyle/>
          <a:p>
            <a:r>
              <a:rPr lang="en-US" dirty="0"/>
              <a:t>elements leading to  calculus</a:t>
            </a:r>
          </a:p>
        </p:txBody>
      </p:sp>
      <p:sp>
        <p:nvSpPr>
          <p:cNvPr id="7" name="TextBox 6"/>
          <p:cNvSpPr txBox="1"/>
          <p:nvPr/>
        </p:nvSpPr>
        <p:spPr>
          <a:xfrm rot="1060289">
            <a:off x="6324600" y="5181600"/>
            <a:ext cx="2318199" cy="1200329"/>
          </a:xfrm>
          <a:prstGeom prst="rect">
            <a:avLst/>
          </a:prstGeom>
          <a:noFill/>
        </p:spPr>
        <p:txBody>
          <a:bodyPr wrap="none" rtlCol="0">
            <a:spAutoFit/>
          </a:bodyPr>
          <a:lstStyle/>
          <a:p>
            <a:r>
              <a:rPr lang="en-US" dirty="0"/>
              <a:t>catapults</a:t>
            </a:r>
          </a:p>
          <a:p>
            <a:r>
              <a:rPr lang="en-US" dirty="0"/>
              <a:t>cranes</a:t>
            </a:r>
          </a:p>
          <a:p>
            <a:r>
              <a:rPr lang="en-US" dirty="0"/>
              <a:t>Archimedes screw</a:t>
            </a:r>
          </a:p>
          <a:p>
            <a:r>
              <a:rPr lang="en-US" dirty="0"/>
              <a:t>ray gun (focused light)</a:t>
            </a:r>
          </a:p>
        </p:txBody>
      </p:sp>
      <p:sp>
        <p:nvSpPr>
          <p:cNvPr id="8" name="Rectangle 7"/>
          <p:cNvSpPr/>
          <p:nvPr/>
        </p:nvSpPr>
        <p:spPr>
          <a:xfrm>
            <a:off x="7620000" y="1609147"/>
            <a:ext cx="1066800" cy="67253"/>
          </a:xfrm>
          <a:prstGeom prst="rect">
            <a:avLst/>
          </a:prstGeom>
          <a:solidFill>
            <a:srgbClr val="FF000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Isosceles Triangle 8"/>
          <p:cNvSpPr/>
          <p:nvPr/>
        </p:nvSpPr>
        <p:spPr>
          <a:xfrm>
            <a:off x="8321852" y="1676400"/>
            <a:ext cx="76200" cy="7620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5"/>
          <p:cNvSpPr/>
          <p:nvPr/>
        </p:nvSpPr>
        <p:spPr>
          <a:xfrm>
            <a:off x="7473898" y="4027894"/>
            <a:ext cx="869057" cy="657461"/>
          </a:xfrm>
          <a:custGeom>
            <a:avLst/>
            <a:gdLst>
              <a:gd name="connsiteX0" fmla="*/ 0 w 869057"/>
              <a:gd name="connsiteY0" fmla="*/ 0 h 657461"/>
              <a:gd name="connsiteX1" fmla="*/ 0 w 869057"/>
              <a:gd name="connsiteY1" fmla="*/ 0 h 657461"/>
              <a:gd name="connsiteX2" fmla="*/ 0 w 869057"/>
              <a:gd name="connsiteY2" fmla="*/ 136027 h 657461"/>
              <a:gd name="connsiteX3" fmla="*/ 7557 w 869057"/>
              <a:gd name="connsiteY3" fmla="*/ 619676 h 657461"/>
              <a:gd name="connsiteX4" fmla="*/ 695246 w 869057"/>
              <a:gd name="connsiteY4" fmla="*/ 657461 h 657461"/>
              <a:gd name="connsiteX5" fmla="*/ 869057 w 869057"/>
              <a:gd name="connsiteY5" fmla="*/ 453422 h 657461"/>
              <a:gd name="connsiteX6" fmla="*/ 589447 w 869057"/>
              <a:gd name="connsiteY6" fmla="*/ 22671 h 657461"/>
              <a:gd name="connsiteX7" fmla="*/ 0 w 869057"/>
              <a:gd name="connsiteY7" fmla="*/ 0 h 65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9057" h="657461">
                <a:moveTo>
                  <a:pt x="0" y="0"/>
                </a:moveTo>
                <a:lnTo>
                  <a:pt x="0" y="0"/>
                </a:lnTo>
                <a:lnTo>
                  <a:pt x="0" y="136027"/>
                </a:lnTo>
                <a:lnTo>
                  <a:pt x="7557" y="619676"/>
                </a:lnTo>
                <a:lnTo>
                  <a:pt x="695246" y="657461"/>
                </a:lnTo>
                <a:lnTo>
                  <a:pt x="869057" y="453422"/>
                </a:lnTo>
                <a:lnTo>
                  <a:pt x="589447" y="22671"/>
                </a:lnTo>
                <a:lnTo>
                  <a:pt x="0" y="0"/>
                </a:lnTo>
                <a:close/>
              </a:path>
            </a:pathLst>
          </a:custGeom>
          <a:solidFill>
            <a:schemeClr val="bg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3063514" y="5183796"/>
            <a:ext cx="2209800" cy="369332"/>
          </a:xfrm>
          <a:prstGeom prst="rect">
            <a:avLst/>
          </a:prstGeom>
          <a:noFill/>
        </p:spPr>
        <p:txBody>
          <a:bodyPr wrap="square" rtlCol="0">
            <a:spAutoFit/>
          </a:bodyPr>
          <a:lstStyle/>
          <a:p>
            <a:r>
              <a:rPr lang="en-US" dirty="0"/>
              <a:t>principle of buoyancy</a:t>
            </a:r>
          </a:p>
        </p:txBody>
      </p:sp>
      <p:cxnSp>
        <p:nvCxnSpPr>
          <p:cNvPr id="27" name="Straight Connector 26"/>
          <p:cNvCxnSpPr/>
          <p:nvPr/>
        </p:nvCxnSpPr>
        <p:spPr>
          <a:xfrm>
            <a:off x="2138167" y="6113381"/>
            <a:ext cx="49987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534150" y="6120938"/>
            <a:ext cx="53308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29" name="Group 1028"/>
          <p:cNvGrpSpPr/>
          <p:nvPr/>
        </p:nvGrpSpPr>
        <p:grpSpPr>
          <a:xfrm>
            <a:off x="4557216" y="5552712"/>
            <a:ext cx="915030" cy="915030"/>
            <a:chOff x="4141598" y="5638800"/>
            <a:chExt cx="915030" cy="915030"/>
          </a:xfrm>
          <a:solidFill>
            <a:srgbClr val="00CCFF"/>
          </a:solidFill>
        </p:grpSpPr>
        <p:sp>
          <p:nvSpPr>
            <p:cNvPr id="34" name="Arc 33"/>
            <p:cNvSpPr/>
            <p:nvPr/>
          </p:nvSpPr>
          <p:spPr>
            <a:xfrm rot="5400000">
              <a:off x="4141598" y="5638800"/>
              <a:ext cx="915030" cy="915030"/>
            </a:xfrm>
            <a:prstGeom prst="arc">
              <a:avLst>
                <a:gd name="adj1" fmla="val 16963841"/>
                <a:gd name="adj2" fmla="val 4518941"/>
              </a:avLst>
            </a:prstGeom>
            <a:grpFill/>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27" name="Straight Connector 1026"/>
            <p:cNvCxnSpPr>
              <a:stCxn id="34" idx="2"/>
              <a:endCxn id="34" idx="0"/>
            </p:cNvCxnSpPr>
            <p:nvPr/>
          </p:nvCxnSpPr>
          <p:spPr>
            <a:xfrm flipV="1">
              <a:off x="4156542" y="6197137"/>
              <a:ext cx="888839" cy="15155"/>
            </a:xfrm>
            <a:prstGeom prst="line">
              <a:avLst/>
            </a:prstGeom>
            <a:grpFill/>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28" name="Oval 1027"/>
          <p:cNvSpPr/>
          <p:nvPr/>
        </p:nvSpPr>
        <p:spPr>
          <a:xfrm>
            <a:off x="2646531" y="5634521"/>
            <a:ext cx="896105" cy="896105"/>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3" name="Straight Connector 1032"/>
          <p:cNvCxnSpPr/>
          <p:nvPr/>
        </p:nvCxnSpPr>
        <p:spPr>
          <a:xfrm>
            <a:off x="2646531" y="6118155"/>
            <a:ext cx="89610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4" name="TextBox 1033"/>
          <p:cNvSpPr txBox="1"/>
          <p:nvPr/>
        </p:nvSpPr>
        <p:spPr>
          <a:xfrm>
            <a:off x="2704733" y="6082573"/>
            <a:ext cx="389850" cy="369332"/>
          </a:xfrm>
          <a:prstGeom prst="rect">
            <a:avLst/>
          </a:prstGeom>
          <a:noFill/>
        </p:spPr>
        <p:txBody>
          <a:bodyPr wrap="none" rtlCol="0">
            <a:spAutoFit/>
          </a:bodyPr>
          <a:lstStyle/>
          <a:p>
            <a:r>
              <a:rPr lang="en-US" dirty="0"/>
              <a:t>W</a:t>
            </a:r>
          </a:p>
        </p:txBody>
      </p:sp>
      <p:sp>
        <p:nvSpPr>
          <p:cNvPr id="1035" name="TextBox 1034"/>
          <p:cNvSpPr txBox="1"/>
          <p:nvPr/>
        </p:nvSpPr>
        <p:spPr>
          <a:xfrm>
            <a:off x="4835218" y="6085482"/>
            <a:ext cx="389850" cy="369332"/>
          </a:xfrm>
          <a:prstGeom prst="rect">
            <a:avLst/>
          </a:prstGeom>
          <a:noFill/>
        </p:spPr>
        <p:txBody>
          <a:bodyPr wrap="none" rtlCol="0">
            <a:spAutoFit/>
          </a:bodyPr>
          <a:lstStyle/>
          <a:p>
            <a:r>
              <a:rPr lang="en-US" dirty="0"/>
              <a:t>W</a:t>
            </a:r>
          </a:p>
        </p:txBody>
      </p:sp>
      <p:sp>
        <p:nvSpPr>
          <p:cNvPr id="12" name="Rectangle 11">
            <a:extLst>
              <a:ext uri="{FF2B5EF4-FFF2-40B4-BE49-F238E27FC236}">
                <a16:creationId xmlns:a16="http://schemas.microsoft.com/office/drawing/2014/main" id="{B650A6F1-6D30-C67A-D9A0-D75D24A36E14}"/>
              </a:ext>
            </a:extLst>
          </p:cNvPr>
          <p:cNvSpPr/>
          <p:nvPr/>
        </p:nvSpPr>
        <p:spPr>
          <a:xfrm>
            <a:off x="4506802" y="5859675"/>
            <a:ext cx="1066800" cy="261263"/>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B90C6E7D-0551-B8ED-9FBD-E2781354AB23}"/>
              </a:ext>
            </a:extLst>
          </p:cNvPr>
          <p:cNvCxnSpPr/>
          <p:nvPr/>
        </p:nvCxnSpPr>
        <p:spPr>
          <a:xfrm>
            <a:off x="3094583" y="5960907"/>
            <a:ext cx="0" cy="4038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EAD28F8-10DB-1041-134B-A9937ABCB19A}"/>
              </a:ext>
            </a:extLst>
          </p:cNvPr>
          <p:cNvCxnSpPr/>
          <p:nvPr/>
        </p:nvCxnSpPr>
        <p:spPr>
          <a:xfrm>
            <a:off x="7848600" y="4382916"/>
            <a:ext cx="0" cy="4038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DC7B59A-F54A-6EF5-E78D-7B691FE8758A}"/>
              </a:ext>
            </a:extLst>
          </p:cNvPr>
          <p:cNvCxnSpPr>
            <a:cxnSpLocks/>
          </p:cNvCxnSpPr>
          <p:nvPr/>
        </p:nvCxnSpPr>
        <p:spPr>
          <a:xfrm>
            <a:off x="8686800" y="1066800"/>
            <a:ext cx="0" cy="5423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A61291E-98C1-87E8-0251-D6F873D2A8FD}"/>
              </a:ext>
            </a:extLst>
          </p:cNvPr>
          <p:cNvCxnSpPr/>
          <p:nvPr/>
        </p:nvCxnSpPr>
        <p:spPr>
          <a:xfrm>
            <a:off x="7632663" y="1379220"/>
            <a:ext cx="0" cy="2285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02A1C85-4E91-3F56-1240-60EBB68A1F70}"/>
              </a:ext>
            </a:extLst>
          </p:cNvPr>
          <p:cNvCxnSpPr/>
          <p:nvPr/>
        </p:nvCxnSpPr>
        <p:spPr>
          <a:xfrm>
            <a:off x="7908426" y="1752600"/>
            <a:ext cx="77837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Freeform: Shape 29">
            <a:extLst>
              <a:ext uri="{FF2B5EF4-FFF2-40B4-BE49-F238E27FC236}">
                <a16:creationId xmlns:a16="http://schemas.microsoft.com/office/drawing/2014/main" id="{2CD402BC-3A59-0088-27DE-80C7DCD879C6}"/>
              </a:ext>
            </a:extLst>
          </p:cNvPr>
          <p:cNvSpPr/>
          <p:nvPr/>
        </p:nvSpPr>
        <p:spPr>
          <a:xfrm>
            <a:off x="7918101" y="1763486"/>
            <a:ext cx="713433" cy="75362"/>
          </a:xfrm>
          <a:custGeom>
            <a:avLst/>
            <a:gdLst>
              <a:gd name="connsiteX0" fmla="*/ 0 w 713433"/>
              <a:gd name="connsiteY0" fmla="*/ 5024 h 75362"/>
              <a:gd name="connsiteX1" fmla="*/ 55266 w 713433"/>
              <a:gd name="connsiteY1" fmla="*/ 15072 h 75362"/>
              <a:gd name="connsiteX2" fmla="*/ 100484 w 713433"/>
              <a:gd name="connsiteY2" fmla="*/ 40193 h 75362"/>
              <a:gd name="connsiteX3" fmla="*/ 150725 w 713433"/>
              <a:gd name="connsiteY3" fmla="*/ 50241 h 75362"/>
              <a:gd name="connsiteX4" fmla="*/ 236136 w 713433"/>
              <a:gd name="connsiteY4" fmla="*/ 75362 h 75362"/>
              <a:gd name="connsiteX5" fmla="*/ 492369 w 713433"/>
              <a:gd name="connsiteY5" fmla="*/ 70338 h 75362"/>
              <a:gd name="connsiteX6" fmla="*/ 547635 w 713433"/>
              <a:gd name="connsiteY6" fmla="*/ 55266 h 75362"/>
              <a:gd name="connsiteX7" fmla="*/ 587829 w 713433"/>
              <a:gd name="connsiteY7" fmla="*/ 50241 h 75362"/>
              <a:gd name="connsiteX8" fmla="*/ 668215 w 713433"/>
              <a:gd name="connsiteY8" fmla="*/ 35169 h 75362"/>
              <a:gd name="connsiteX9" fmla="*/ 693336 w 713433"/>
              <a:gd name="connsiteY9" fmla="*/ 20096 h 75362"/>
              <a:gd name="connsiteX10" fmla="*/ 713433 w 713433"/>
              <a:gd name="connsiteY10" fmla="*/ 15072 h 75362"/>
              <a:gd name="connsiteX11" fmla="*/ 713433 w 713433"/>
              <a:gd name="connsiteY11" fmla="*/ 0 h 75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13433" h="75362">
                <a:moveTo>
                  <a:pt x="0" y="5024"/>
                </a:moveTo>
                <a:cubicBezTo>
                  <a:pt x="8148" y="6188"/>
                  <a:pt x="43423" y="9996"/>
                  <a:pt x="55266" y="15072"/>
                </a:cubicBezTo>
                <a:cubicBezTo>
                  <a:pt x="98919" y="33780"/>
                  <a:pt x="29158" y="17904"/>
                  <a:pt x="100484" y="40193"/>
                </a:cubicBezTo>
                <a:cubicBezTo>
                  <a:pt x="116785" y="45287"/>
                  <a:pt x="134523" y="44840"/>
                  <a:pt x="150725" y="50241"/>
                </a:cubicBezTo>
                <a:cubicBezTo>
                  <a:pt x="209044" y="69681"/>
                  <a:pt x="180529" y="61461"/>
                  <a:pt x="236136" y="75362"/>
                </a:cubicBezTo>
                <a:cubicBezTo>
                  <a:pt x="321547" y="73687"/>
                  <a:pt x="407052" y="74676"/>
                  <a:pt x="492369" y="70338"/>
                </a:cubicBezTo>
                <a:cubicBezTo>
                  <a:pt x="553762" y="67216"/>
                  <a:pt x="513303" y="61509"/>
                  <a:pt x="547635" y="55266"/>
                </a:cubicBezTo>
                <a:cubicBezTo>
                  <a:pt x="560919" y="52850"/>
                  <a:pt x="574476" y="52244"/>
                  <a:pt x="587829" y="50241"/>
                </a:cubicBezTo>
                <a:cubicBezTo>
                  <a:pt x="643752" y="41852"/>
                  <a:pt x="632142" y="44187"/>
                  <a:pt x="668215" y="35169"/>
                </a:cubicBezTo>
                <a:cubicBezTo>
                  <a:pt x="680841" y="22544"/>
                  <a:pt x="675076" y="25313"/>
                  <a:pt x="693336" y="20096"/>
                </a:cubicBezTo>
                <a:cubicBezTo>
                  <a:pt x="699975" y="18199"/>
                  <a:pt x="708550" y="19955"/>
                  <a:pt x="713433" y="15072"/>
                </a:cubicBezTo>
                <a:lnTo>
                  <a:pt x="713433" y="0"/>
                </a:lnTo>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 name="Object 30">
            <a:extLst>
              <a:ext uri="{FF2B5EF4-FFF2-40B4-BE49-F238E27FC236}">
                <a16:creationId xmlns:a16="http://schemas.microsoft.com/office/drawing/2014/main" id="{2DE3D5DB-D9FB-703B-F7C0-6892C814F4F0}"/>
              </a:ext>
            </a:extLst>
          </p:cNvPr>
          <p:cNvGraphicFramePr>
            <a:graphicFrameLocks noChangeAspect="1"/>
          </p:cNvGraphicFramePr>
          <p:nvPr>
            <p:extLst>
              <p:ext uri="{D42A27DB-BD31-4B8C-83A1-F6EECF244321}">
                <p14:modId xmlns:p14="http://schemas.microsoft.com/office/powerpoint/2010/main" val="3067166541"/>
              </p:ext>
            </p:extLst>
          </p:nvPr>
        </p:nvGraphicFramePr>
        <p:xfrm>
          <a:off x="855682" y="2972955"/>
          <a:ext cx="1113638" cy="690456"/>
        </p:xfrm>
        <a:graphic>
          <a:graphicData uri="http://schemas.openxmlformats.org/presentationml/2006/ole">
            <mc:AlternateContent xmlns:mc="http://schemas.openxmlformats.org/markup-compatibility/2006">
              <mc:Choice xmlns:v="urn:schemas-microsoft-com:vml" Requires="v">
                <p:oleObj name="Equation" r:id="rId4" imgW="634680" imgH="393480" progId="Equation.DSMT4">
                  <p:embed/>
                </p:oleObj>
              </mc:Choice>
              <mc:Fallback>
                <p:oleObj name="Equation" r:id="rId4" imgW="634680" imgH="393480" progId="Equation.DSMT4">
                  <p:embed/>
                  <p:pic>
                    <p:nvPicPr>
                      <p:cNvPr id="0" name=""/>
                      <p:cNvPicPr/>
                      <p:nvPr/>
                    </p:nvPicPr>
                    <p:blipFill>
                      <a:blip r:embed="rId5"/>
                      <a:stretch>
                        <a:fillRect/>
                      </a:stretch>
                    </p:blipFill>
                    <p:spPr>
                      <a:xfrm>
                        <a:off x="855682" y="2972955"/>
                        <a:ext cx="1113638" cy="690456"/>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6C90597A-6C4B-7460-A964-97EC0C03EBDA}"/>
              </a:ext>
            </a:extLst>
          </p:cNvPr>
          <p:cNvGraphicFramePr>
            <a:graphicFrameLocks noChangeAspect="1"/>
          </p:cNvGraphicFramePr>
          <p:nvPr>
            <p:extLst>
              <p:ext uri="{D42A27DB-BD31-4B8C-83A1-F6EECF244321}">
                <p14:modId xmlns:p14="http://schemas.microsoft.com/office/powerpoint/2010/main" val="123032511"/>
              </p:ext>
            </p:extLst>
          </p:nvPr>
        </p:nvGraphicFramePr>
        <p:xfrm>
          <a:off x="1451424" y="2328994"/>
          <a:ext cx="1230924" cy="419038"/>
        </p:xfrm>
        <a:graphic>
          <a:graphicData uri="http://schemas.openxmlformats.org/presentationml/2006/ole">
            <mc:AlternateContent xmlns:mc="http://schemas.openxmlformats.org/markup-compatibility/2006">
              <mc:Choice xmlns:v="urn:schemas-microsoft-com:vml" Requires="v">
                <p:oleObj name="Equation" r:id="rId6" imgW="596880" imgH="203040" progId="Equation.DSMT4">
                  <p:embed/>
                </p:oleObj>
              </mc:Choice>
              <mc:Fallback>
                <p:oleObj name="Equation" r:id="rId6" imgW="596880" imgH="203040" progId="Equation.DSMT4">
                  <p:embed/>
                  <p:pic>
                    <p:nvPicPr>
                      <p:cNvPr id="0" name=""/>
                      <p:cNvPicPr/>
                      <p:nvPr/>
                    </p:nvPicPr>
                    <p:blipFill>
                      <a:blip r:embed="rId7"/>
                      <a:stretch>
                        <a:fillRect/>
                      </a:stretch>
                    </p:blipFill>
                    <p:spPr>
                      <a:xfrm>
                        <a:off x="1451424" y="2328994"/>
                        <a:ext cx="1230924" cy="419038"/>
                      </a:xfrm>
                      <a:prstGeom prst="rect">
                        <a:avLst/>
                      </a:prstGeom>
                    </p:spPr>
                  </p:pic>
                </p:oleObj>
              </mc:Fallback>
            </mc:AlternateContent>
          </a:graphicData>
        </a:graphic>
      </p:graphicFrame>
    </p:spTree>
    <p:extLst>
      <p:ext uri="{BB962C8B-B14F-4D97-AF65-F5344CB8AC3E}">
        <p14:creationId xmlns:p14="http://schemas.microsoft.com/office/powerpoint/2010/main" val="160852317"/>
      </p:ext>
    </p:extLst>
  </p:cSld>
  <p:clrMapOvr>
    <a:masterClrMapping/>
  </p:clrMapOvr>
</p:sld>
</file>

<file path=ppt/theme/theme1.xml><?xml version="1.0" encoding="utf-8"?>
<a:theme xmlns:a="http://schemas.openxmlformats.org/drawingml/2006/main" name="Blank Whi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 White</Template>
  <TotalTime>67</TotalTime>
  <Words>154</Words>
  <Application>Microsoft Office PowerPoint</Application>
  <PresentationFormat>On-screen Show (4:3)</PresentationFormat>
  <Paragraphs>18</Paragraphs>
  <Slides>2</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6" baseType="lpstr">
      <vt:lpstr>Arial</vt:lpstr>
      <vt:lpstr>Calibri</vt:lpstr>
      <vt:lpstr>Blank White</vt:lpstr>
      <vt:lpstr>Equation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Schmerr, Lester W [AER E]</dc:creator>
  <cp:lastModifiedBy>Lester Schmerr</cp:lastModifiedBy>
  <cp:revision>11</cp:revision>
  <cp:lastPrinted>2023-03-30T03:35:01Z</cp:lastPrinted>
  <dcterms:created xsi:type="dcterms:W3CDTF">2010-12-15T19:46:49Z</dcterms:created>
  <dcterms:modified xsi:type="dcterms:W3CDTF">2023-03-30T03:44:12Z</dcterms:modified>
</cp:coreProperties>
</file>