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3" autoAdjust="0"/>
    <p:restoredTop sz="94660"/>
  </p:normalViewPr>
  <p:slideViewPr>
    <p:cSldViewPr snapToGrid="0">
      <p:cViewPr varScale="1">
        <p:scale>
          <a:sx n="99" d="100"/>
          <a:sy n="99" d="100"/>
        </p:scale>
        <p:origin x="72" y="618"/>
      </p:cViewPr>
      <p:guideLst/>
    </p:cSldViewPr>
  </p:slideViewPr>
  <p:notesTextViewPr>
    <p:cViewPr>
      <p:scale>
        <a:sx n="1" d="1"/>
        <a:sy n="1" d="1"/>
      </p:scale>
      <p:origin x="0" y="0"/>
    </p:cViewPr>
  </p:notesTextViewPr>
  <p:notesViewPr>
    <p:cSldViewPr snapToGrid="0">
      <p:cViewPr varScale="1">
        <p:scale>
          <a:sx n="101" d="100"/>
          <a:sy n="101" d="100"/>
        </p:scale>
        <p:origin x="2490"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38323-ECE9-46DA-8661-EAB5302E3D1C}" type="datetimeFigureOut">
              <a:rPr lang="en-US" smtClean="0"/>
              <a:t>3/31/2023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497405-FF63-4943-B270-32D7EDDF4F3E}" type="slidenum">
              <a:rPr lang="en-US" smtClean="0"/>
              <a:t>‹#›</a:t>
            </a:fld>
            <a:endParaRPr lang="en-US"/>
          </a:p>
        </p:txBody>
      </p:sp>
    </p:spTree>
    <p:extLst>
      <p:ext uri="{BB962C8B-B14F-4D97-AF65-F5344CB8AC3E}">
        <p14:creationId xmlns:p14="http://schemas.microsoft.com/office/powerpoint/2010/main" val="201296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685800"/>
          </a:xfrm>
        </p:spPr>
        <p:txBody>
          <a:bodyPr/>
          <a:lstStyle/>
          <a:p>
            <a:r>
              <a:rPr lang="en-US" dirty="0"/>
              <a:t>These are a set of lecture slides to accompany the text Engineering Statics with MATLAB and its Addendum</a:t>
            </a:r>
          </a:p>
        </p:txBody>
      </p:sp>
      <p:sp>
        <p:nvSpPr>
          <p:cNvPr id="4" name="Slide Number Placeholder 3"/>
          <p:cNvSpPr>
            <a:spLocks noGrp="1"/>
          </p:cNvSpPr>
          <p:nvPr>
            <p:ph type="sldNum" sz="quarter" idx="5"/>
          </p:nvPr>
        </p:nvSpPr>
        <p:spPr/>
        <p:txBody>
          <a:bodyPr/>
          <a:lstStyle/>
          <a:p>
            <a:fld id="{75497405-FF63-4943-B270-32D7EDDF4F3E}" type="slidenum">
              <a:rPr lang="en-US" smtClean="0"/>
              <a:t>1</a:t>
            </a:fld>
            <a:endParaRPr lang="en-US"/>
          </a:p>
        </p:txBody>
      </p:sp>
    </p:spTree>
    <p:extLst>
      <p:ext uri="{BB962C8B-B14F-4D97-AF65-F5344CB8AC3E}">
        <p14:creationId xmlns:p14="http://schemas.microsoft.com/office/powerpoint/2010/main" val="2525009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8787"/>
          </a:xfrm>
        </p:spPr>
        <p:txBody>
          <a:bodyPr/>
          <a:lstStyle/>
          <a:p>
            <a:r>
              <a:rPr lang="en-US" dirty="0"/>
              <a:t>The table of contents</a:t>
            </a:r>
          </a:p>
        </p:txBody>
      </p:sp>
      <p:sp>
        <p:nvSpPr>
          <p:cNvPr id="4" name="Slide Number Placeholder 3"/>
          <p:cNvSpPr>
            <a:spLocks noGrp="1"/>
          </p:cNvSpPr>
          <p:nvPr>
            <p:ph type="sldNum" sz="quarter" idx="5"/>
          </p:nvPr>
        </p:nvSpPr>
        <p:spPr/>
        <p:txBody>
          <a:bodyPr/>
          <a:lstStyle/>
          <a:p>
            <a:fld id="{75497405-FF63-4943-B270-32D7EDDF4F3E}" type="slidenum">
              <a:rPr lang="en-US" smtClean="0"/>
              <a:t>2</a:t>
            </a:fld>
            <a:endParaRPr lang="en-US"/>
          </a:p>
        </p:txBody>
      </p:sp>
    </p:spTree>
    <p:extLst>
      <p:ext uri="{BB962C8B-B14F-4D97-AF65-F5344CB8AC3E}">
        <p14:creationId xmlns:p14="http://schemas.microsoft.com/office/powerpoint/2010/main" val="180180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2475" y="973138"/>
            <a:ext cx="5486400" cy="3086100"/>
          </a:xfrm>
        </p:spPr>
      </p:sp>
      <p:sp>
        <p:nvSpPr>
          <p:cNvPr id="3" name="Notes Placeholder 2"/>
          <p:cNvSpPr>
            <a:spLocks noGrp="1"/>
          </p:cNvSpPr>
          <p:nvPr>
            <p:ph type="body" idx="1"/>
          </p:nvPr>
        </p:nvSpPr>
        <p:spPr>
          <a:xfrm>
            <a:off x="685800" y="4400550"/>
            <a:ext cx="5486400" cy="514351"/>
          </a:xfrm>
        </p:spPr>
        <p:txBody>
          <a:bodyPr/>
          <a:lstStyle/>
          <a:p>
            <a:r>
              <a:rPr lang="en-US" dirty="0"/>
              <a:t>Lectures are included that cover topics in the Addendum to the text</a:t>
            </a:r>
          </a:p>
        </p:txBody>
      </p:sp>
      <p:sp>
        <p:nvSpPr>
          <p:cNvPr id="4" name="Slide Number Placeholder 3"/>
          <p:cNvSpPr>
            <a:spLocks noGrp="1"/>
          </p:cNvSpPr>
          <p:nvPr>
            <p:ph type="sldNum" sz="quarter" idx="5"/>
          </p:nvPr>
        </p:nvSpPr>
        <p:spPr/>
        <p:txBody>
          <a:bodyPr/>
          <a:lstStyle/>
          <a:p>
            <a:fld id="{75497405-FF63-4943-B270-32D7EDDF4F3E}" type="slidenum">
              <a:rPr lang="en-US" smtClean="0"/>
              <a:t>3</a:t>
            </a:fld>
            <a:endParaRPr lang="en-US"/>
          </a:p>
        </p:txBody>
      </p:sp>
    </p:spTree>
    <p:extLst>
      <p:ext uri="{BB962C8B-B14F-4D97-AF65-F5344CB8AC3E}">
        <p14:creationId xmlns:p14="http://schemas.microsoft.com/office/powerpoint/2010/main" val="2290222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A2314-3059-4FAA-80EF-0939CBC7DE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F732B16-A213-43E9-AAC5-26131633E8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54E5E8-3FF6-44C5-850B-9B9DB79F0DF1}"/>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093CDC0C-EF88-4AD1-B2B3-E165B60B52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A97AA0-4796-4D4E-9D65-B7D2FF6338CF}"/>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270473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3E92C-9B5E-4924-98F1-7E54B224D3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F9107EB-3E20-4CEF-8468-C6B222F531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5AE3AB-6F1C-4EFC-9680-72D0083A079F}"/>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DD0A6A7A-F659-451D-8121-C7D3DE162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730076-681C-497E-A0C7-F39C54197161}"/>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459943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E78C6-6675-42AD-BE1F-01E0D38E222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A2AB81-E9CC-4290-A4D2-2A2794C093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D109C0-E549-44ED-94F3-71CA3610E8EC}"/>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AB337C5B-88B0-409E-B288-DA772ECEDA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EC482C-3F19-43A7-954A-38F63844F655}"/>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1638103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A8D40-C235-4AC0-B537-F988922597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91FB00-BB82-4791-9FFC-2C97C9C1B1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47A206-9215-4286-ACB3-B6AD38AE2719}"/>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ACF46052-B26E-4EFD-B9ED-4D247AAAF7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5104A3-3052-494A-B88A-F19B3903180B}"/>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2453390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D2B14-CB0C-4DC7-A20E-66BEA39AA3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129327-0ADC-4D81-967D-938F67D409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446AD4-8712-488A-9DAA-0B02F4511954}"/>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6A5C5A44-EDE9-42D7-BA6F-98324B70CB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254474-AAB8-46D0-B083-B9D059D49E76}"/>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420256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638B0-D965-4B9D-AE6D-777A526708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2FD27CD-CA0F-4400-9CDE-01789754637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D840D5-4D16-48A1-976C-DA86C9BDBF7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0C5739-B0BB-45D2-837F-783F05E2EAB3}"/>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6" name="Footer Placeholder 5">
            <a:extLst>
              <a:ext uri="{FF2B5EF4-FFF2-40B4-BE49-F238E27FC236}">
                <a16:creationId xmlns:a16="http://schemas.microsoft.com/office/drawing/2014/main" id="{B7D9C56E-CE6B-453B-B15F-84D1961C9B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541286-DB5B-42A3-897C-228D9B9F8BF6}"/>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547345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389FB-8F55-4949-B1C5-54DB0954CEB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3F3F36-239C-4115-B393-797400FD29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E16790-BB34-4291-B850-B593771DD93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FA13836-9053-405F-B1A7-AD4343EE89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C2F8F9-7EE8-4AF9-9280-1592527684F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5500C1-B730-4F75-9F87-28FBBFBCADFF}"/>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8" name="Footer Placeholder 7">
            <a:extLst>
              <a:ext uri="{FF2B5EF4-FFF2-40B4-BE49-F238E27FC236}">
                <a16:creationId xmlns:a16="http://schemas.microsoft.com/office/drawing/2014/main" id="{0C2353C7-A5CA-4DE7-9268-5DC53584DA3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2A6D71-34D9-4C87-896E-F3210E6A7A46}"/>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99601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2E335-A286-4286-85DE-51DB946BF8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3A3D97-1CF5-4C8C-BF53-E864C1AC26F2}"/>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4" name="Footer Placeholder 3">
            <a:extLst>
              <a:ext uri="{FF2B5EF4-FFF2-40B4-BE49-F238E27FC236}">
                <a16:creationId xmlns:a16="http://schemas.microsoft.com/office/drawing/2014/main" id="{880D3DD4-3D16-4568-BD69-95240DCCED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B9A78C-4CC5-423B-AC22-64146AD84AF9}"/>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1692621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09C0C8-FE99-4D9F-89FB-FA8227D2EA74}"/>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3" name="Footer Placeholder 2">
            <a:extLst>
              <a:ext uri="{FF2B5EF4-FFF2-40B4-BE49-F238E27FC236}">
                <a16:creationId xmlns:a16="http://schemas.microsoft.com/office/drawing/2014/main" id="{BA1FFF10-7C61-41C5-87AD-F0643D2C61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4F2A1A-F417-494D-9378-B9BF47533838}"/>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2014669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9DAF5-CD5D-4D9B-A152-8E9B6C66EC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6A73A0-5A22-43E3-BB3F-BC79FBA8BD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7D32E4C-1327-4EFD-9772-2245B470E2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7FAAD5-1CFD-4285-B07E-B4CD2C1967B8}"/>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6" name="Footer Placeholder 5">
            <a:extLst>
              <a:ext uri="{FF2B5EF4-FFF2-40B4-BE49-F238E27FC236}">
                <a16:creationId xmlns:a16="http://schemas.microsoft.com/office/drawing/2014/main" id="{610DD3A3-7B6A-4E12-9D7B-0ECC972323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F0EB8D-1D7B-412F-BD42-FE2EF57265AA}"/>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3469653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16AD9-7087-43A2-8815-E9C6FEA9F7D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2DBCC6-F29E-4354-9C39-2219B92A22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7B3F04-3B78-4B6D-81D6-A88A8EC70B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4F6496-3B9B-40FE-9533-8044A15F2C14}"/>
              </a:ext>
            </a:extLst>
          </p:cNvPr>
          <p:cNvSpPr>
            <a:spLocks noGrp="1"/>
          </p:cNvSpPr>
          <p:nvPr>
            <p:ph type="dt" sz="half" idx="10"/>
          </p:nvPr>
        </p:nvSpPr>
        <p:spPr/>
        <p:txBody>
          <a:bodyPr/>
          <a:lstStyle/>
          <a:p>
            <a:fld id="{367D532F-D4B9-40A9-8481-D4B6D514DFE0}" type="datetimeFigureOut">
              <a:rPr lang="en-US" smtClean="0"/>
              <a:t>3/31/2023</a:t>
            </a:fld>
            <a:endParaRPr lang="en-US"/>
          </a:p>
        </p:txBody>
      </p:sp>
      <p:sp>
        <p:nvSpPr>
          <p:cNvPr id="6" name="Footer Placeholder 5">
            <a:extLst>
              <a:ext uri="{FF2B5EF4-FFF2-40B4-BE49-F238E27FC236}">
                <a16:creationId xmlns:a16="http://schemas.microsoft.com/office/drawing/2014/main" id="{018F1C69-FFB0-4815-A7F5-9D047436CB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8BA331-69D4-4AC4-9F7B-E2FBDCEF4EC0}"/>
              </a:ext>
            </a:extLst>
          </p:cNvPr>
          <p:cNvSpPr>
            <a:spLocks noGrp="1"/>
          </p:cNvSpPr>
          <p:nvPr>
            <p:ph type="sldNum" sz="quarter" idx="12"/>
          </p:nvPr>
        </p:nvSpPr>
        <p:spPr/>
        <p:txBody>
          <a:bodyPr/>
          <a:lstStyle/>
          <a:p>
            <a:fld id="{38A659CB-D6D9-40A4-9172-6717E1D7E06E}" type="slidenum">
              <a:rPr lang="en-US" smtClean="0"/>
              <a:t>‹#›</a:t>
            </a:fld>
            <a:endParaRPr lang="en-US"/>
          </a:p>
        </p:txBody>
      </p:sp>
    </p:spTree>
    <p:extLst>
      <p:ext uri="{BB962C8B-B14F-4D97-AF65-F5344CB8AC3E}">
        <p14:creationId xmlns:p14="http://schemas.microsoft.com/office/powerpoint/2010/main" val="121302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BBC67C-4436-44DB-B655-6F71DBE10F8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DBD10B-E559-49C6-9007-6DC6071AD9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5CAD98-7753-4832-85CB-7779FE48ED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7D532F-D4B9-40A9-8481-D4B6D514DFE0}" type="datetimeFigureOut">
              <a:rPr lang="en-US" smtClean="0"/>
              <a:t>3/31/2023</a:t>
            </a:fld>
            <a:endParaRPr lang="en-US"/>
          </a:p>
        </p:txBody>
      </p:sp>
      <p:sp>
        <p:nvSpPr>
          <p:cNvPr id="5" name="Footer Placeholder 4">
            <a:extLst>
              <a:ext uri="{FF2B5EF4-FFF2-40B4-BE49-F238E27FC236}">
                <a16:creationId xmlns:a16="http://schemas.microsoft.com/office/drawing/2014/main" id="{96357DDC-F832-4542-9A20-CF26F83A57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6659BD0-5C54-45D5-9510-9D102204FC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A659CB-D6D9-40A4-9172-6717E1D7E06E}" type="slidenum">
              <a:rPr lang="en-US" smtClean="0"/>
              <a:t>‹#›</a:t>
            </a:fld>
            <a:endParaRPr lang="en-US"/>
          </a:p>
        </p:txBody>
      </p:sp>
    </p:spTree>
    <p:extLst>
      <p:ext uri="{BB962C8B-B14F-4D97-AF65-F5344CB8AC3E}">
        <p14:creationId xmlns:p14="http://schemas.microsoft.com/office/powerpoint/2010/main" val="17325424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F97BB5-469E-4F85-94FD-BE7D07AAF07F}"/>
              </a:ext>
            </a:extLst>
          </p:cNvPr>
          <p:cNvSpPr txBox="1"/>
          <p:nvPr/>
        </p:nvSpPr>
        <p:spPr>
          <a:xfrm>
            <a:off x="2860235" y="146490"/>
            <a:ext cx="5807231" cy="861774"/>
          </a:xfrm>
          <a:prstGeom prst="rect">
            <a:avLst/>
          </a:prstGeom>
          <a:noFill/>
        </p:spPr>
        <p:txBody>
          <a:bodyPr wrap="none" rtlCol="0">
            <a:spAutoFit/>
          </a:bodyPr>
          <a:lstStyle/>
          <a:p>
            <a:r>
              <a:rPr lang="en-US" sz="3200" dirty="0"/>
              <a:t>     </a:t>
            </a:r>
            <a:r>
              <a:rPr lang="en-US" sz="3200" dirty="0">
                <a:solidFill>
                  <a:srgbClr val="C00000"/>
                </a:solidFill>
              </a:rPr>
              <a:t>Engineering Statics </a:t>
            </a:r>
            <a:r>
              <a:rPr lang="en-US" sz="2400" dirty="0">
                <a:solidFill>
                  <a:srgbClr val="C00000"/>
                </a:solidFill>
              </a:rPr>
              <a:t>with MATLAB®</a:t>
            </a:r>
          </a:p>
          <a:p>
            <a:r>
              <a:rPr lang="en-US" dirty="0"/>
              <a:t>     </a:t>
            </a:r>
            <a:endParaRPr lang="en-US" b="1" dirty="0"/>
          </a:p>
        </p:txBody>
      </p:sp>
      <p:sp>
        <p:nvSpPr>
          <p:cNvPr id="5" name="TextBox 4">
            <a:extLst>
              <a:ext uri="{FF2B5EF4-FFF2-40B4-BE49-F238E27FC236}">
                <a16:creationId xmlns:a16="http://schemas.microsoft.com/office/drawing/2014/main" id="{A0033132-C02D-4044-8481-0601CDFE378A}"/>
              </a:ext>
            </a:extLst>
          </p:cNvPr>
          <p:cNvSpPr txBox="1"/>
          <p:nvPr/>
        </p:nvSpPr>
        <p:spPr>
          <a:xfrm>
            <a:off x="1782690" y="1910196"/>
            <a:ext cx="8373991" cy="4801314"/>
          </a:xfrm>
          <a:prstGeom prst="rect">
            <a:avLst/>
          </a:prstGeom>
          <a:noFill/>
        </p:spPr>
        <p:txBody>
          <a:bodyPr wrap="square" rtlCol="0">
            <a:spAutoFit/>
          </a:bodyPr>
          <a:lstStyle/>
          <a:p>
            <a:r>
              <a:rPr lang="en-US" dirty="0"/>
              <a:t>These lecture slides are based on a course in engineering statics I have  taught and developed over many years at Iowa State University. They generally follow the organization and topics that are contained in the textbook </a:t>
            </a:r>
            <a:r>
              <a:rPr lang="en-US" i="1" dirty="0"/>
              <a:t>Engineering Statics </a:t>
            </a:r>
            <a:r>
              <a:rPr lang="en-US" sz="1600" i="1" dirty="0"/>
              <a:t>with MATLAB® </a:t>
            </a:r>
            <a:r>
              <a:rPr lang="en-US" dirty="0"/>
              <a:t>but they sometimes present materials in a different  manner from those found in the text and include different examples. </a:t>
            </a:r>
          </a:p>
          <a:p>
            <a:endParaRPr lang="en-US" dirty="0"/>
          </a:p>
          <a:p>
            <a:r>
              <a:rPr lang="en-US" dirty="0"/>
              <a:t>The purpose of the course is to cover statics with both traditional solutions and solutions found with MATLAB, so you will often see both types of solutions presented. These slides, like the textbook, cover statically indeterminate problems as well as statically determinate problems, a unique aspect not found in other statics courses. They include materials contained in the text as well as those found in an addendum to the text. The slides all include explanatory notes so that they can be used both as lecture notes and for self-study. </a:t>
            </a:r>
          </a:p>
          <a:p>
            <a:endParaRPr lang="en-US" dirty="0"/>
          </a:p>
          <a:p>
            <a:r>
              <a:rPr lang="en-US" dirty="0"/>
              <a:t>The final lecture is a brief introduction to the finite element method, which you will not find in other statics texts. The lecture on stability is also notable as it discusses in detail three of the common types of unstable behavior.</a:t>
            </a:r>
          </a:p>
        </p:txBody>
      </p:sp>
      <p:sp>
        <p:nvSpPr>
          <p:cNvPr id="6" name="TextBox 5">
            <a:extLst>
              <a:ext uri="{FF2B5EF4-FFF2-40B4-BE49-F238E27FC236}">
                <a16:creationId xmlns:a16="http://schemas.microsoft.com/office/drawing/2014/main" id="{2EEAF9AB-794D-401A-B708-59F1092D4D8B}"/>
              </a:ext>
            </a:extLst>
          </p:cNvPr>
          <p:cNvSpPr txBox="1"/>
          <p:nvPr/>
        </p:nvSpPr>
        <p:spPr>
          <a:xfrm>
            <a:off x="2481970" y="1110625"/>
            <a:ext cx="6563763" cy="646331"/>
          </a:xfrm>
          <a:prstGeom prst="rect">
            <a:avLst/>
          </a:prstGeom>
          <a:noFill/>
        </p:spPr>
        <p:txBody>
          <a:bodyPr wrap="square" rtlCol="0">
            <a:spAutoFit/>
          </a:bodyPr>
          <a:lstStyle/>
          <a:p>
            <a:r>
              <a:rPr lang="en-US" dirty="0"/>
              <a:t>Lester W. Schmerr  Jr., Emeritus Professor of Aerospace Engineering, Iowa State University</a:t>
            </a:r>
          </a:p>
        </p:txBody>
      </p:sp>
    </p:spTree>
    <p:extLst>
      <p:ext uri="{BB962C8B-B14F-4D97-AF65-F5344CB8AC3E}">
        <p14:creationId xmlns:p14="http://schemas.microsoft.com/office/powerpoint/2010/main" val="352956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7AB5D81-26C1-12F0-5F26-DD03090B5986}"/>
              </a:ext>
            </a:extLst>
          </p:cNvPr>
          <p:cNvSpPr txBox="1"/>
          <p:nvPr/>
        </p:nvSpPr>
        <p:spPr>
          <a:xfrm>
            <a:off x="1461051" y="1202635"/>
            <a:ext cx="10031513" cy="5632311"/>
          </a:xfrm>
          <a:prstGeom prst="rect">
            <a:avLst/>
          </a:prstGeom>
          <a:noFill/>
        </p:spPr>
        <p:txBody>
          <a:bodyPr wrap="square" rtlCol="0">
            <a:spAutoFit/>
          </a:bodyPr>
          <a:lstStyle/>
          <a:p>
            <a:r>
              <a:rPr lang="en-US" dirty="0"/>
              <a:t>0     Founder						    4</a:t>
            </a:r>
          </a:p>
          <a:p>
            <a:r>
              <a:rPr lang="en-US" dirty="0"/>
              <a:t>1     MATLAB Introduction					    6</a:t>
            </a:r>
          </a:p>
          <a:p>
            <a:r>
              <a:rPr lang="en-US" dirty="0"/>
              <a:t>2     Forces						  37</a:t>
            </a:r>
          </a:p>
          <a:p>
            <a:pPr marL="342900" indent="-342900">
              <a:buAutoNum type="arabicPlain" startAt="3"/>
            </a:pPr>
            <a:r>
              <a:rPr lang="en-US" dirty="0"/>
              <a:t>Dot Product and Direction Cosines				  57</a:t>
            </a:r>
          </a:p>
          <a:p>
            <a:pPr marL="342900" indent="-342900">
              <a:buAutoNum type="arabicPlain" startAt="3"/>
            </a:pPr>
            <a:r>
              <a:rPr lang="en-US" dirty="0"/>
              <a:t>Moments and Couples					  68</a:t>
            </a:r>
          </a:p>
          <a:p>
            <a:pPr marL="342900" indent="-342900">
              <a:buAutoNum type="arabicPlain" startAt="3"/>
            </a:pPr>
            <a:r>
              <a:rPr lang="en-US" dirty="0"/>
              <a:t>Moment about a Line					  98</a:t>
            </a:r>
          </a:p>
          <a:p>
            <a:pPr marL="342900" indent="-342900">
              <a:buAutoNum type="arabicPlain" startAt="3"/>
            </a:pPr>
            <a:r>
              <a:rPr lang="en-US" dirty="0"/>
              <a:t>Equivalent Systems – Two-dimensional Systems		110</a:t>
            </a:r>
          </a:p>
          <a:p>
            <a:pPr marL="342900" indent="-342900">
              <a:buAutoNum type="arabicPlain" startAt="3"/>
            </a:pPr>
            <a:r>
              <a:rPr lang="en-US" dirty="0"/>
              <a:t>Equivalent Systems – Three-dimensional Systems		123</a:t>
            </a:r>
          </a:p>
          <a:p>
            <a:pPr marL="342900" indent="-342900">
              <a:buAutoNum type="arabicPlain" startAt="3"/>
            </a:pPr>
            <a:r>
              <a:rPr lang="en-US" dirty="0"/>
              <a:t>r x R = M Solutions					137			</a:t>
            </a:r>
          </a:p>
          <a:p>
            <a:pPr marL="342900" indent="-342900">
              <a:buAutoNum type="arabicPlain" startAt="3"/>
            </a:pPr>
            <a:r>
              <a:rPr lang="en-US" dirty="0"/>
              <a:t>Equilibrium Solutions – I					150</a:t>
            </a:r>
          </a:p>
          <a:p>
            <a:pPr marL="342900" indent="-342900">
              <a:buAutoNum type="arabicPlain" startAt="3"/>
            </a:pPr>
            <a:r>
              <a:rPr lang="en-US" dirty="0"/>
              <a:t>Equilibrium Solutions – II					168			</a:t>
            </a:r>
          </a:p>
          <a:p>
            <a:pPr marL="342900" indent="-342900">
              <a:buAutoNum type="arabicPlain" startAt="3"/>
            </a:pPr>
            <a:r>
              <a:rPr lang="en-US" dirty="0"/>
              <a:t>Equilibrium Solutions – III					184			</a:t>
            </a:r>
          </a:p>
          <a:p>
            <a:pPr marL="342900" indent="-342900">
              <a:buAutoNum type="arabicPlain" startAt="3"/>
            </a:pPr>
            <a:r>
              <a:rPr lang="en-US" dirty="0"/>
              <a:t>Trusses – Method of Pins					205</a:t>
            </a:r>
          </a:p>
          <a:p>
            <a:pPr marL="342900" indent="-342900">
              <a:buAutoNum type="arabicPlain" startAt="3"/>
            </a:pPr>
            <a:r>
              <a:rPr lang="en-US" dirty="0"/>
              <a:t>Truss Examples						222</a:t>
            </a:r>
          </a:p>
          <a:p>
            <a:pPr marL="342900" indent="-342900">
              <a:buAutoNum type="arabicPlain" startAt="3"/>
            </a:pPr>
            <a:r>
              <a:rPr lang="en-US" dirty="0"/>
              <a:t>Trusses – Overdetermined				225</a:t>
            </a:r>
          </a:p>
          <a:p>
            <a:pPr marL="342900" indent="-342900">
              <a:buAutoNum type="arabicPlain" startAt="3"/>
            </a:pPr>
            <a:r>
              <a:rPr lang="en-US" dirty="0"/>
              <a:t>Trusses – Method of Sections and Spatial Trusses		235</a:t>
            </a:r>
          </a:p>
          <a:p>
            <a:pPr marL="342900" indent="-342900">
              <a:buAutoNum type="arabicPlain" startAt="3"/>
            </a:pPr>
            <a:r>
              <a:rPr lang="en-US" dirty="0"/>
              <a:t>Equilibrium of Frames and Machines			244</a:t>
            </a:r>
          </a:p>
          <a:p>
            <a:pPr marL="342900" indent="-342900">
              <a:buAutoNum type="arabicPlain" startAt="3"/>
            </a:pPr>
            <a:r>
              <a:rPr lang="en-US" dirty="0"/>
              <a:t>Centroids						269</a:t>
            </a:r>
          </a:p>
          <a:p>
            <a:pPr marL="342900" indent="-342900">
              <a:buAutoNum type="arabicPlain" startAt="3"/>
            </a:pPr>
            <a:r>
              <a:rPr lang="en-US" dirty="0"/>
              <a:t>Equilibrium of Structures with Distributed Loads		297</a:t>
            </a:r>
          </a:p>
          <a:p>
            <a:pPr marL="342900" indent="-342900">
              <a:buAutoNum type="arabicPlain" startAt="3"/>
            </a:pPr>
            <a:r>
              <a:rPr lang="en-US" dirty="0"/>
              <a:t>Beams						315</a:t>
            </a:r>
          </a:p>
        </p:txBody>
      </p:sp>
      <p:sp>
        <p:nvSpPr>
          <p:cNvPr id="3" name="TextBox 2">
            <a:extLst>
              <a:ext uri="{FF2B5EF4-FFF2-40B4-BE49-F238E27FC236}">
                <a16:creationId xmlns:a16="http://schemas.microsoft.com/office/drawing/2014/main" id="{455E9B76-1D9B-F0AC-92F4-8260C972E4A9}"/>
              </a:ext>
            </a:extLst>
          </p:cNvPr>
          <p:cNvSpPr txBox="1"/>
          <p:nvPr/>
        </p:nvSpPr>
        <p:spPr>
          <a:xfrm>
            <a:off x="4276976" y="149087"/>
            <a:ext cx="1819024" cy="369332"/>
          </a:xfrm>
          <a:prstGeom prst="rect">
            <a:avLst/>
          </a:prstGeom>
          <a:noFill/>
        </p:spPr>
        <p:txBody>
          <a:bodyPr wrap="none" rtlCol="0">
            <a:spAutoFit/>
          </a:bodyPr>
          <a:lstStyle/>
          <a:p>
            <a:r>
              <a:rPr lang="en-US" dirty="0"/>
              <a:t>Table of Contents</a:t>
            </a:r>
          </a:p>
        </p:txBody>
      </p:sp>
      <p:sp>
        <p:nvSpPr>
          <p:cNvPr id="4" name="TextBox 3">
            <a:extLst>
              <a:ext uri="{FF2B5EF4-FFF2-40B4-BE49-F238E27FC236}">
                <a16:creationId xmlns:a16="http://schemas.microsoft.com/office/drawing/2014/main" id="{188E5318-1D38-8D3C-433B-4041ACFBF8F1}"/>
              </a:ext>
            </a:extLst>
          </p:cNvPr>
          <p:cNvSpPr txBox="1"/>
          <p:nvPr/>
        </p:nvSpPr>
        <p:spPr>
          <a:xfrm>
            <a:off x="1590261" y="675861"/>
            <a:ext cx="1791965" cy="369332"/>
          </a:xfrm>
          <a:prstGeom prst="rect">
            <a:avLst/>
          </a:prstGeom>
          <a:noFill/>
        </p:spPr>
        <p:txBody>
          <a:bodyPr wrap="none" rtlCol="0">
            <a:spAutoFit/>
          </a:bodyPr>
          <a:lstStyle/>
          <a:p>
            <a:r>
              <a:rPr lang="en-US" dirty="0"/>
              <a:t>Main Text Topics:</a:t>
            </a:r>
          </a:p>
        </p:txBody>
      </p:sp>
      <p:sp>
        <p:nvSpPr>
          <p:cNvPr id="5" name="TextBox 4">
            <a:extLst>
              <a:ext uri="{FF2B5EF4-FFF2-40B4-BE49-F238E27FC236}">
                <a16:creationId xmlns:a16="http://schemas.microsoft.com/office/drawing/2014/main" id="{60546274-8D7D-9CE8-1559-A222762E68D4}"/>
              </a:ext>
            </a:extLst>
          </p:cNvPr>
          <p:cNvSpPr txBox="1"/>
          <p:nvPr/>
        </p:nvSpPr>
        <p:spPr>
          <a:xfrm>
            <a:off x="7767588" y="689365"/>
            <a:ext cx="631455" cy="369332"/>
          </a:xfrm>
          <a:prstGeom prst="rect">
            <a:avLst/>
          </a:prstGeom>
          <a:noFill/>
        </p:spPr>
        <p:txBody>
          <a:bodyPr wrap="none" rtlCol="0">
            <a:spAutoFit/>
          </a:bodyPr>
          <a:lstStyle/>
          <a:p>
            <a:r>
              <a:rPr lang="en-US" dirty="0"/>
              <a:t>Page</a:t>
            </a:r>
          </a:p>
        </p:txBody>
      </p:sp>
    </p:spTree>
    <p:extLst>
      <p:ext uri="{BB962C8B-B14F-4D97-AF65-F5344CB8AC3E}">
        <p14:creationId xmlns:p14="http://schemas.microsoft.com/office/powerpoint/2010/main" val="3260394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762CDE-13CC-6E00-815C-04970F8F1A78}"/>
              </a:ext>
            </a:extLst>
          </p:cNvPr>
          <p:cNvSpPr txBox="1"/>
          <p:nvPr/>
        </p:nvSpPr>
        <p:spPr>
          <a:xfrm>
            <a:off x="4045226" y="357809"/>
            <a:ext cx="2988703" cy="369332"/>
          </a:xfrm>
          <a:prstGeom prst="rect">
            <a:avLst/>
          </a:prstGeom>
          <a:noFill/>
        </p:spPr>
        <p:txBody>
          <a:bodyPr wrap="none" rtlCol="0">
            <a:spAutoFit/>
          </a:bodyPr>
          <a:lstStyle/>
          <a:p>
            <a:r>
              <a:rPr lang="en-US" dirty="0"/>
              <a:t>Table of Contents (Continued)</a:t>
            </a:r>
          </a:p>
        </p:txBody>
      </p:sp>
      <p:sp>
        <p:nvSpPr>
          <p:cNvPr id="5" name="TextBox 4">
            <a:extLst>
              <a:ext uri="{FF2B5EF4-FFF2-40B4-BE49-F238E27FC236}">
                <a16:creationId xmlns:a16="http://schemas.microsoft.com/office/drawing/2014/main" id="{CF651CCD-6D78-C851-0C66-944A9B654EB5}"/>
              </a:ext>
            </a:extLst>
          </p:cNvPr>
          <p:cNvSpPr txBox="1"/>
          <p:nvPr/>
        </p:nvSpPr>
        <p:spPr>
          <a:xfrm>
            <a:off x="1292087" y="1381539"/>
            <a:ext cx="9322904" cy="1200329"/>
          </a:xfrm>
          <a:prstGeom prst="rect">
            <a:avLst/>
          </a:prstGeom>
          <a:noFill/>
        </p:spPr>
        <p:txBody>
          <a:bodyPr wrap="square" rtlCol="0">
            <a:spAutoFit/>
          </a:bodyPr>
          <a:lstStyle/>
          <a:p>
            <a:pPr marL="342900" indent="-342900">
              <a:buAutoNum type="arabicPlain" startAt="20"/>
            </a:pPr>
            <a:r>
              <a:rPr lang="en-US" dirty="0"/>
              <a:t>Beam Singularity Functions				334	</a:t>
            </a:r>
          </a:p>
          <a:p>
            <a:pPr marL="342900" indent="-342900">
              <a:buAutoNum type="arabicPlain" startAt="20"/>
            </a:pPr>
            <a:r>
              <a:rPr lang="en-US" dirty="0"/>
              <a:t>Friction						349</a:t>
            </a:r>
          </a:p>
          <a:p>
            <a:pPr marL="342900" indent="-342900">
              <a:buAutoNum type="arabicPlain" startAt="20"/>
            </a:pPr>
            <a:r>
              <a:rPr lang="en-US" dirty="0"/>
              <a:t>Statically Indeterminate Problems				386</a:t>
            </a:r>
          </a:p>
          <a:p>
            <a:pPr marL="342900" indent="-342900">
              <a:buAutoNum type="arabicPlain" startAt="20"/>
            </a:pPr>
            <a:r>
              <a:rPr lang="en-US" dirty="0"/>
              <a:t>Area Moments						406</a:t>
            </a:r>
          </a:p>
        </p:txBody>
      </p:sp>
      <p:sp>
        <p:nvSpPr>
          <p:cNvPr id="6" name="TextBox 5">
            <a:extLst>
              <a:ext uri="{FF2B5EF4-FFF2-40B4-BE49-F238E27FC236}">
                <a16:creationId xmlns:a16="http://schemas.microsoft.com/office/drawing/2014/main" id="{F4E908E2-A04D-4D54-AEED-8E4BF97BA107}"/>
              </a:ext>
            </a:extLst>
          </p:cNvPr>
          <p:cNvSpPr txBox="1"/>
          <p:nvPr/>
        </p:nvSpPr>
        <p:spPr>
          <a:xfrm>
            <a:off x="1222513" y="3429000"/>
            <a:ext cx="13111282" cy="2308324"/>
          </a:xfrm>
          <a:prstGeom prst="rect">
            <a:avLst/>
          </a:prstGeom>
          <a:noFill/>
        </p:spPr>
        <p:txBody>
          <a:bodyPr wrap="none" rtlCol="0">
            <a:spAutoFit/>
          </a:bodyPr>
          <a:lstStyle/>
          <a:p>
            <a:r>
              <a:rPr lang="en-US" dirty="0"/>
              <a:t>Additional Addendum Topics:</a:t>
            </a:r>
          </a:p>
          <a:p>
            <a:endParaRPr lang="en-US" dirty="0"/>
          </a:p>
          <a:p>
            <a:pPr marL="342900" indent="-342900">
              <a:buAutoNum type="arabicPlain" startAt="24"/>
            </a:pPr>
            <a:r>
              <a:rPr lang="en-US" dirty="0"/>
              <a:t>Forces due to Fluid Pressure				447							</a:t>
            </a:r>
          </a:p>
          <a:p>
            <a:pPr marL="342900" indent="-342900">
              <a:buAutoNum type="arabicPlain" startAt="24"/>
            </a:pPr>
            <a:r>
              <a:rPr lang="en-US" dirty="0"/>
              <a:t>Equilibrium of Cables					454</a:t>
            </a:r>
          </a:p>
          <a:p>
            <a:r>
              <a:rPr lang="en-US" dirty="0"/>
              <a:t>26  Virtual Work for Rigid Bodies				463</a:t>
            </a:r>
          </a:p>
          <a:p>
            <a:r>
              <a:rPr lang="en-US" dirty="0"/>
              <a:t>27  Virtual Work for Deformable Bodies				489</a:t>
            </a:r>
          </a:p>
          <a:p>
            <a:r>
              <a:rPr lang="en-US" dirty="0"/>
              <a:t>28  Stability						497</a:t>
            </a:r>
          </a:p>
          <a:p>
            <a:r>
              <a:rPr lang="en-US" dirty="0"/>
              <a:t>29  Introduction to the Finite Element Method			508</a:t>
            </a:r>
          </a:p>
        </p:txBody>
      </p:sp>
      <p:sp>
        <p:nvSpPr>
          <p:cNvPr id="3" name="TextBox 2">
            <a:extLst>
              <a:ext uri="{FF2B5EF4-FFF2-40B4-BE49-F238E27FC236}">
                <a16:creationId xmlns:a16="http://schemas.microsoft.com/office/drawing/2014/main" id="{BCE0F95C-8C14-565D-E113-69547A043122}"/>
              </a:ext>
            </a:extLst>
          </p:cNvPr>
          <p:cNvSpPr txBox="1"/>
          <p:nvPr/>
        </p:nvSpPr>
        <p:spPr>
          <a:xfrm>
            <a:off x="7603958" y="977851"/>
            <a:ext cx="631455" cy="369332"/>
          </a:xfrm>
          <a:prstGeom prst="rect">
            <a:avLst/>
          </a:prstGeom>
          <a:noFill/>
        </p:spPr>
        <p:txBody>
          <a:bodyPr wrap="none" rtlCol="0">
            <a:spAutoFit/>
          </a:bodyPr>
          <a:lstStyle/>
          <a:p>
            <a:r>
              <a:rPr lang="en-US" dirty="0"/>
              <a:t>Page</a:t>
            </a:r>
          </a:p>
        </p:txBody>
      </p:sp>
    </p:spTree>
    <p:extLst>
      <p:ext uri="{BB962C8B-B14F-4D97-AF65-F5344CB8AC3E}">
        <p14:creationId xmlns:p14="http://schemas.microsoft.com/office/powerpoint/2010/main" val="1223426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4029</TotalTime>
  <Words>585</Words>
  <Application>Microsoft Office PowerPoint</Application>
  <PresentationFormat>Widescreen</PresentationFormat>
  <Paragraphs>51</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36</cp:revision>
  <dcterms:created xsi:type="dcterms:W3CDTF">2022-01-26T04:49:11Z</dcterms:created>
  <dcterms:modified xsi:type="dcterms:W3CDTF">2023-03-31T18:22:22Z</dcterms:modified>
</cp:coreProperties>
</file>