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72" r:id="rId2"/>
    <p:sldId id="271" r:id="rId3"/>
    <p:sldId id="256" r:id="rId4"/>
    <p:sldId id="257" r:id="rId5"/>
    <p:sldId id="258" r:id="rId6"/>
    <p:sldId id="259" r:id="rId7"/>
    <p:sldId id="266" r:id="rId8"/>
    <p:sldId id="273" r:id="rId9"/>
    <p:sldId id="262" r:id="rId10"/>
    <p:sldId id="267" r:id="rId11"/>
    <p:sldId id="268" r:id="rId12"/>
    <p:sldId id="269" r:id="rId13"/>
    <p:sldId id="270" r:id="rId14"/>
    <p:sldId id="275" r:id="rId1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33"/>
    <a:srgbClr val="009900"/>
    <a:srgbClr val="CC3300"/>
    <a:srgbClr val="0066FF"/>
    <a:srgbClr val="FF3300"/>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206" autoAdjust="0"/>
  </p:normalViewPr>
  <p:slideViewPr>
    <p:cSldViewPr>
      <p:cViewPr varScale="1">
        <p:scale>
          <a:sx n="113" d="100"/>
          <a:sy n="113" d="100"/>
        </p:scale>
        <p:origin x="66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8C8D8334-B668-483A-ACA6-E417392E4A71}"/>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075" name="Rectangle 3">
            <a:extLst>
              <a:ext uri="{FF2B5EF4-FFF2-40B4-BE49-F238E27FC236}">
                <a16:creationId xmlns:a16="http://schemas.microsoft.com/office/drawing/2014/main" id="{0CCBD46C-CE04-4017-B958-EDE5402FD117}"/>
              </a:ext>
            </a:extLst>
          </p:cNvPr>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2292" name="Rectangle 4">
            <a:extLst>
              <a:ext uri="{FF2B5EF4-FFF2-40B4-BE49-F238E27FC236}">
                <a16:creationId xmlns:a16="http://schemas.microsoft.com/office/drawing/2014/main" id="{0EDC26D0-CC18-40BB-A0AE-A7012C74A395}"/>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a:extLst>
              <a:ext uri="{FF2B5EF4-FFF2-40B4-BE49-F238E27FC236}">
                <a16:creationId xmlns:a16="http://schemas.microsoft.com/office/drawing/2014/main" id="{98BA7133-482D-4270-A693-FF3CF1A9145B}"/>
              </a:ext>
            </a:extLst>
          </p:cNvPr>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8" name="Rectangle 6">
            <a:extLst>
              <a:ext uri="{FF2B5EF4-FFF2-40B4-BE49-F238E27FC236}">
                <a16:creationId xmlns:a16="http://schemas.microsoft.com/office/drawing/2014/main" id="{50C2ABBE-B041-45CF-87D5-3E55D25B86EB}"/>
              </a:ext>
            </a:extLst>
          </p:cNvPr>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3079" name="Rectangle 7">
            <a:extLst>
              <a:ext uri="{FF2B5EF4-FFF2-40B4-BE49-F238E27FC236}">
                <a16:creationId xmlns:a16="http://schemas.microsoft.com/office/drawing/2014/main" id="{C39DE323-73BF-47E5-850C-51707AC42526}"/>
              </a:ext>
            </a:extLst>
          </p:cNvPr>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AFFF360E-81FF-4C10-BCAC-E739D8056411}"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section will deal with the concept of equivalent force systems and the concept of a resultant for 3-D cases.</a:t>
            </a:r>
          </a:p>
        </p:txBody>
      </p:sp>
      <p:sp>
        <p:nvSpPr>
          <p:cNvPr id="4" name="Slide Number Placeholder 3"/>
          <p:cNvSpPr>
            <a:spLocks noGrp="1"/>
          </p:cNvSpPr>
          <p:nvPr>
            <p:ph type="sldNum" sz="quarter" idx="5"/>
          </p:nvPr>
        </p:nvSpPr>
        <p:spPr/>
        <p:txBody>
          <a:bodyPr/>
          <a:lstStyle/>
          <a:p>
            <a:fld id="{AFFF360E-81FF-4C10-BCAC-E739D8056411}" type="slidenum">
              <a:rPr lang="en-US" altLang="en-US" smtClean="0"/>
              <a:pPr/>
              <a:t>1</a:t>
            </a:fld>
            <a:endParaRPr lang="en-US" altLang="en-US"/>
          </a:p>
        </p:txBody>
      </p:sp>
    </p:spTree>
    <p:extLst>
      <p:ext uri="{BB962C8B-B14F-4D97-AF65-F5344CB8AC3E}">
        <p14:creationId xmlns:p14="http://schemas.microsoft.com/office/powerpoint/2010/main" val="37310208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saw that for special force systems where the resultant force and moment are perpendicular, we can always replace the system by a single resultant force. If the net force and moment are not perpendicular, we can still replace the resultant force and that component of the moment that is perpendicular to the resultant force by just the resultant force, but we will still be left with the component of the moment that is parallel to the resultant force.  The combination of the resultant force and parallel moment is called a </a:t>
            </a:r>
            <a:r>
              <a:rPr lang="en-US" b="1" dirty="0"/>
              <a:t>wrench</a:t>
            </a:r>
            <a:r>
              <a:rPr lang="en-US" dirty="0"/>
              <a:t>. Thus, every force-couple system can be reduced to a wrench.</a:t>
            </a:r>
          </a:p>
        </p:txBody>
      </p:sp>
      <p:sp>
        <p:nvSpPr>
          <p:cNvPr id="4" name="Slide Number Placeholder 3"/>
          <p:cNvSpPr>
            <a:spLocks noGrp="1"/>
          </p:cNvSpPr>
          <p:nvPr>
            <p:ph type="sldNum" sz="quarter" idx="5"/>
          </p:nvPr>
        </p:nvSpPr>
        <p:spPr/>
        <p:txBody>
          <a:bodyPr/>
          <a:lstStyle/>
          <a:p>
            <a:fld id="{AFFF360E-81FF-4C10-BCAC-E739D8056411}" type="slidenum">
              <a:rPr lang="en-US" altLang="en-US" smtClean="0"/>
              <a:pPr/>
              <a:t>10</a:t>
            </a:fld>
            <a:endParaRPr lang="en-US" altLang="en-US"/>
          </a:p>
        </p:txBody>
      </p:sp>
    </p:spTree>
    <p:extLst>
      <p:ext uri="{BB962C8B-B14F-4D97-AF65-F5344CB8AC3E}">
        <p14:creationId xmlns:p14="http://schemas.microsoft.com/office/powerpoint/2010/main" val="2351407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of reducing a force system to a wrench. The steps outlined in the process are given.</a:t>
            </a:r>
          </a:p>
        </p:txBody>
      </p:sp>
      <p:sp>
        <p:nvSpPr>
          <p:cNvPr id="4" name="Slide Number Placeholder 3"/>
          <p:cNvSpPr>
            <a:spLocks noGrp="1"/>
          </p:cNvSpPr>
          <p:nvPr>
            <p:ph type="sldNum" sz="quarter" idx="5"/>
          </p:nvPr>
        </p:nvSpPr>
        <p:spPr/>
        <p:txBody>
          <a:bodyPr/>
          <a:lstStyle/>
          <a:p>
            <a:fld id="{AFFF360E-81FF-4C10-BCAC-E739D8056411}" type="slidenum">
              <a:rPr lang="en-US" altLang="en-US" smtClean="0"/>
              <a:pPr/>
              <a:t>11</a:t>
            </a:fld>
            <a:endParaRPr lang="en-US" altLang="en-US"/>
          </a:p>
        </p:txBody>
      </p:sp>
    </p:spTree>
    <p:extLst>
      <p:ext uri="{BB962C8B-B14F-4D97-AF65-F5344CB8AC3E}">
        <p14:creationId xmlns:p14="http://schemas.microsoft.com/office/powerpoint/2010/main" val="30412070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steps can be easily carried out in MATLAB. First, we add up the forces to get the resultant force and compute the moments about O and place these results in MATLAB vectors. Then we compute a unit vector along the resultant force and use it to determine the components of M that are parallel and perpendicular to the resultant force.</a:t>
            </a:r>
          </a:p>
        </p:txBody>
      </p:sp>
      <p:sp>
        <p:nvSpPr>
          <p:cNvPr id="4" name="Slide Number Placeholder 3"/>
          <p:cNvSpPr>
            <a:spLocks noGrp="1"/>
          </p:cNvSpPr>
          <p:nvPr>
            <p:ph type="sldNum" sz="quarter" idx="5"/>
          </p:nvPr>
        </p:nvSpPr>
        <p:spPr/>
        <p:txBody>
          <a:bodyPr/>
          <a:lstStyle/>
          <a:p>
            <a:fld id="{AFFF360E-81FF-4C10-BCAC-E739D8056411}" type="slidenum">
              <a:rPr lang="en-US" altLang="en-US" smtClean="0"/>
              <a:pPr/>
              <a:t>12</a:t>
            </a:fld>
            <a:endParaRPr lang="en-US" altLang="en-US"/>
          </a:p>
        </p:txBody>
      </p:sp>
    </p:spTree>
    <p:extLst>
      <p:ext uri="{BB962C8B-B14F-4D97-AF65-F5344CB8AC3E}">
        <p14:creationId xmlns:p14="http://schemas.microsoft.com/office/powerpoint/2010/main" val="6738002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Then we locate the wrench in </a:t>
            </a:r>
            <a:r>
              <a:rPr lang="en-US"/>
              <a:t>the x-z plane. </a:t>
            </a:r>
            <a:endParaRPr lang="en-US" dirty="0"/>
          </a:p>
        </p:txBody>
      </p:sp>
      <p:sp>
        <p:nvSpPr>
          <p:cNvPr id="4" name="Slide Number Placeholder 3"/>
          <p:cNvSpPr>
            <a:spLocks noGrp="1"/>
          </p:cNvSpPr>
          <p:nvPr>
            <p:ph type="sldNum" sz="quarter" idx="5"/>
          </p:nvPr>
        </p:nvSpPr>
        <p:spPr/>
        <p:txBody>
          <a:bodyPr/>
          <a:lstStyle/>
          <a:p>
            <a:fld id="{AFFF360E-81FF-4C10-BCAC-E739D8056411}" type="slidenum">
              <a:rPr lang="en-US" altLang="en-US" smtClean="0"/>
              <a:pPr/>
              <a:t>13</a:t>
            </a:fld>
            <a:endParaRPr lang="en-US" altLang="en-US"/>
          </a:p>
        </p:txBody>
      </p:sp>
    </p:spTree>
    <p:extLst>
      <p:ext uri="{BB962C8B-B14F-4D97-AF65-F5344CB8AC3E}">
        <p14:creationId xmlns:p14="http://schemas.microsoft.com/office/powerpoint/2010/main" val="42398291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resultant located in the x-y plane.</a:t>
            </a:r>
          </a:p>
        </p:txBody>
      </p:sp>
      <p:sp>
        <p:nvSpPr>
          <p:cNvPr id="4" name="Slide Number Placeholder 3"/>
          <p:cNvSpPr>
            <a:spLocks noGrp="1"/>
          </p:cNvSpPr>
          <p:nvPr>
            <p:ph type="sldNum" sz="quarter" idx="5"/>
          </p:nvPr>
        </p:nvSpPr>
        <p:spPr/>
        <p:txBody>
          <a:bodyPr/>
          <a:lstStyle/>
          <a:p>
            <a:fld id="{AFFF360E-81FF-4C10-BCAC-E739D8056411}" type="slidenum">
              <a:rPr lang="en-US" altLang="en-US" smtClean="0"/>
              <a:pPr/>
              <a:t>14</a:t>
            </a:fld>
            <a:endParaRPr lang="en-US" altLang="en-US"/>
          </a:p>
        </p:txBody>
      </p:sp>
    </p:spTree>
    <p:extLst>
      <p:ext uri="{BB962C8B-B14F-4D97-AF65-F5344CB8AC3E}">
        <p14:creationId xmlns:p14="http://schemas.microsoft.com/office/powerpoint/2010/main" val="3890320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define equivalent force-couple  systems and resultants. In some important special cases the resultant will be a single force, but in general we will show the resultant is what is called a </a:t>
            </a:r>
            <a:r>
              <a:rPr lang="en-US" b="1" dirty="0"/>
              <a:t>wrench</a:t>
            </a:r>
            <a:r>
              <a:rPr lang="en-US" dirty="0"/>
              <a:t>.</a:t>
            </a:r>
          </a:p>
        </p:txBody>
      </p:sp>
      <p:sp>
        <p:nvSpPr>
          <p:cNvPr id="4" name="Slide Number Placeholder 3"/>
          <p:cNvSpPr>
            <a:spLocks noGrp="1"/>
          </p:cNvSpPr>
          <p:nvPr>
            <p:ph type="sldNum" sz="quarter" idx="5"/>
          </p:nvPr>
        </p:nvSpPr>
        <p:spPr/>
        <p:txBody>
          <a:bodyPr/>
          <a:lstStyle/>
          <a:p>
            <a:fld id="{AFFF360E-81FF-4C10-BCAC-E739D8056411}" type="slidenum">
              <a:rPr lang="en-US" altLang="en-US" smtClean="0"/>
              <a:pPr/>
              <a:t>2</a:t>
            </a:fld>
            <a:endParaRPr lang="en-US" altLang="en-US"/>
          </a:p>
        </p:txBody>
      </p:sp>
    </p:spTree>
    <p:extLst>
      <p:ext uri="{BB962C8B-B14F-4D97-AF65-F5344CB8AC3E}">
        <p14:creationId xmlns:p14="http://schemas.microsoft.com/office/powerpoint/2010/main" val="16971859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a:extLst>
              <a:ext uri="{FF2B5EF4-FFF2-40B4-BE49-F238E27FC236}">
                <a16:creationId xmlns:a16="http://schemas.microsoft.com/office/drawing/2014/main" id="{925E4B9C-D5AC-49DB-B9F0-7B0D9A43AD8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5C64BE6C-CB1C-41CB-A6F5-A23409AA0239}" type="slidenum">
              <a:rPr lang="en-US" altLang="en-US"/>
              <a:pPr eaLnBrk="1" hangingPunct="1"/>
              <a:t>3</a:t>
            </a:fld>
            <a:endParaRPr lang="en-US" altLang="en-US"/>
          </a:p>
        </p:txBody>
      </p:sp>
      <p:sp>
        <p:nvSpPr>
          <p:cNvPr id="13315" name="Rectangle 2">
            <a:extLst>
              <a:ext uri="{FF2B5EF4-FFF2-40B4-BE49-F238E27FC236}">
                <a16:creationId xmlns:a16="http://schemas.microsoft.com/office/drawing/2014/main" id="{F31095D3-A9CB-48CD-8C30-9C14CB4D5E22}"/>
              </a:ext>
            </a:extLst>
          </p:cNvPr>
          <p:cNvSpPr>
            <a:spLocks noGrp="1" noRot="1" noChangeAspect="1" noChangeArrowheads="1" noTextEdit="1"/>
          </p:cNvSpPr>
          <p:nvPr>
            <p:ph type="sldImg"/>
          </p:nvPr>
        </p:nvSpPr>
        <p:spPr>
          <a:ln/>
        </p:spPr>
      </p:sp>
      <p:sp>
        <p:nvSpPr>
          <p:cNvPr id="13316" name="Rectangle 3">
            <a:extLst>
              <a:ext uri="{FF2B5EF4-FFF2-40B4-BE49-F238E27FC236}">
                <a16:creationId xmlns:a16="http://schemas.microsoft.com/office/drawing/2014/main" id="{D24A3D3E-6E61-47AE-8496-ADAB8B576A1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Recall, a pair of systems of forces and couples are said to be equivalent if they produce the same net force and moment. Obviously, any system can always be reduced to a single force </a:t>
            </a:r>
            <a:r>
              <a:rPr lang="en-US" altLang="en-US" b="1" dirty="0"/>
              <a:t>R</a:t>
            </a:r>
            <a:r>
              <a:rPr lang="en-US" altLang="en-US" dirty="0"/>
              <a:t> and a single couple </a:t>
            </a:r>
            <a:r>
              <a:rPr lang="en-US" altLang="en-US" b="1" dirty="0"/>
              <a:t>M</a:t>
            </a:r>
            <a:r>
              <a:rPr lang="en-US" altLang="en-US" dirty="0"/>
              <a:t> at any point.  We will repeat some of the slides shown previously in discussing the coplanar force system case.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a:extLst>
              <a:ext uri="{FF2B5EF4-FFF2-40B4-BE49-F238E27FC236}">
                <a16:creationId xmlns:a16="http://schemas.microsoft.com/office/drawing/2014/main" id="{3D62104B-0844-4EFF-8285-5C954E0468B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079F9D01-D3E0-4BAA-BBE3-0A05EF4B8205}" type="slidenum">
              <a:rPr lang="en-US" altLang="en-US"/>
              <a:pPr eaLnBrk="1" hangingPunct="1"/>
              <a:t>4</a:t>
            </a:fld>
            <a:endParaRPr lang="en-US" altLang="en-US"/>
          </a:p>
        </p:txBody>
      </p:sp>
      <p:sp>
        <p:nvSpPr>
          <p:cNvPr id="14339" name="Rectangle 2">
            <a:extLst>
              <a:ext uri="{FF2B5EF4-FFF2-40B4-BE49-F238E27FC236}">
                <a16:creationId xmlns:a16="http://schemas.microsoft.com/office/drawing/2014/main" id="{50919B91-2504-40AA-A794-976F1F2195B8}"/>
              </a:ext>
            </a:extLst>
          </p:cNvPr>
          <p:cNvSpPr>
            <a:spLocks noGrp="1" noRot="1" noChangeAspect="1" noChangeArrowheads="1" noTextEdit="1"/>
          </p:cNvSpPr>
          <p:nvPr>
            <p:ph type="sldImg"/>
          </p:nvPr>
        </p:nvSpPr>
        <p:spPr>
          <a:ln/>
        </p:spPr>
      </p:sp>
      <p:sp>
        <p:nvSpPr>
          <p:cNvPr id="14340" name="Rectangle 3">
            <a:extLst>
              <a:ext uri="{FF2B5EF4-FFF2-40B4-BE49-F238E27FC236}">
                <a16:creationId xmlns:a16="http://schemas.microsoft.com/office/drawing/2014/main" id="{2020E7D9-0596-4A69-9663-04DD29574D6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Here, we want to examine when we can further replace the force </a:t>
            </a:r>
            <a:r>
              <a:rPr lang="en-US" altLang="en-US" b="1" dirty="0"/>
              <a:t>R </a:t>
            </a:r>
            <a:r>
              <a:rPr lang="en-US" altLang="en-US" dirty="0"/>
              <a:t>and couple </a:t>
            </a:r>
            <a:r>
              <a:rPr lang="en-US" altLang="en-US" b="1" dirty="0"/>
              <a:t>M</a:t>
            </a:r>
            <a:r>
              <a:rPr lang="en-US" altLang="en-US" dirty="0"/>
              <a:t> by a single resultant force </a:t>
            </a:r>
            <a:r>
              <a:rPr lang="en-US" altLang="en-US" b="1" dirty="0"/>
              <a:t>R</a:t>
            </a:r>
            <a:r>
              <a:rPr lang="en-US" altLang="en-US" dirty="0"/>
              <a:t>, acting at some location.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a:extLst>
              <a:ext uri="{FF2B5EF4-FFF2-40B4-BE49-F238E27FC236}">
                <a16:creationId xmlns:a16="http://schemas.microsoft.com/office/drawing/2014/main" id="{84F39D53-AE43-4F52-AA48-1AA62C2472D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218E56C4-CB1C-4F50-B63F-E5BC3803589E}" type="slidenum">
              <a:rPr lang="en-US" altLang="en-US"/>
              <a:pPr eaLnBrk="1" hangingPunct="1"/>
              <a:t>5</a:t>
            </a:fld>
            <a:endParaRPr lang="en-US" altLang="en-US"/>
          </a:p>
        </p:txBody>
      </p:sp>
      <p:sp>
        <p:nvSpPr>
          <p:cNvPr id="15363" name="Rectangle 2">
            <a:extLst>
              <a:ext uri="{FF2B5EF4-FFF2-40B4-BE49-F238E27FC236}">
                <a16:creationId xmlns:a16="http://schemas.microsoft.com/office/drawing/2014/main" id="{E12EC9FA-2B2B-45DE-A7DF-C909E150F30E}"/>
              </a:ext>
            </a:extLst>
          </p:cNvPr>
          <p:cNvSpPr>
            <a:spLocks noGrp="1" noRot="1" noChangeAspect="1" noChangeArrowheads="1" noTextEdit="1"/>
          </p:cNvSpPr>
          <p:nvPr>
            <p:ph type="sldImg"/>
          </p:nvPr>
        </p:nvSpPr>
        <p:spPr>
          <a:ln/>
        </p:spPr>
      </p:sp>
      <p:sp>
        <p:nvSpPr>
          <p:cNvPr id="15364" name="Rectangle 3">
            <a:extLst>
              <a:ext uri="{FF2B5EF4-FFF2-40B4-BE49-F238E27FC236}">
                <a16:creationId xmlns:a16="http://schemas.microsoft.com/office/drawing/2014/main" id="{122F35AE-4B6A-44D4-8F31-F9543D4EEFE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We can find such a single force resultant only if </a:t>
            </a:r>
            <a:r>
              <a:rPr lang="en-US" altLang="en-US" b="1" dirty="0"/>
              <a:t>R</a:t>
            </a:r>
            <a:r>
              <a:rPr lang="en-US" altLang="en-US" dirty="0"/>
              <a:t> and </a:t>
            </a:r>
            <a:r>
              <a:rPr lang="en-US" altLang="en-US" b="1" dirty="0"/>
              <a:t>M</a:t>
            </a:r>
            <a:r>
              <a:rPr lang="en-US" altLang="en-US" dirty="0"/>
              <a:t> are perpendicular to each other. In coplanar (2-D) force-couple systems, this is always the case. Note that the resultant single force can be located anywhere along its line of action. We have covered this case already so we will look at other cases.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a:extLst>
              <a:ext uri="{FF2B5EF4-FFF2-40B4-BE49-F238E27FC236}">
                <a16:creationId xmlns:a16="http://schemas.microsoft.com/office/drawing/2014/main" id="{8D7DD0A6-5DD8-4097-AE89-34C993E3808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2FA8BFF2-B1AA-4E2C-8E33-CFF1179D7FB7}" type="slidenum">
              <a:rPr lang="en-US" altLang="en-US"/>
              <a:pPr eaLnBrk="1" hangingPunct="1"/>
              <a:t>6</a:t>
            </a:fld>
            <a:endParaRPr lang="en-US" altLang="en-US"/>
          </a:p>
        </p:txBody>
      </p:sp>
      <p:sp>
        <p:nvSpPr>
          <p:cNvPr id="16387" name="Rectangle 2">
            <a:extLst>
              <a:ext uri="{FF2B5EF4-FFF2-40B4-BE49-F238E27FC236}">
                <a16:creationId xmlns:a16="http://schemas.microsoft.com/office/drawing/2014/main" id="{B8AE967A-F59F-4241-BDB7-326BA0F8B024}"/>
              </a:ext>
            </a:extLst>
          </p:cNvPr>
          <p:cNvSpPr>
            <a:spLocks noGrp="1" noRot="1" noChangeAspect="1" noChangeArrowheads="1" noTextEdit="1"/>
          </p:cNvSpPr>
          <p:nvPr>
            <p:ph type="sldImg"/>
          </p:nvPr>
        </p:nvSpPr>
        <p:spPr>
          <a:ln/>
        </p:spPr>
      </p:sp>
      <p:sp>
        <p:nvSpPr>
          <p:cNvPr id="16388" name="Rectangle 3">
            <a:extLst>
              <a:ext uri="{FF2B5EF4-FFF2-40B4-BE49-F238E27FC236}">
                <a16:creationId xmlns:a16="http://schemas.microsoft.com/office/drawing/2014/main" id="{FDCEE25E-477D-4311-A491-05FACF9EE11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Another important case where </a:t>
            </a:r>
            <a:r>
              <a:rPr lang="en-US" altLang="en-US" b="1" dirty="0"/>
              <a:t>R</a:t>
            </a:r>
            <a:r>
              <a:rPr lang="en-US" altLang="en-US" dirty="0"/>
              <a:t> and </a:t>
            </a:r>
            <a:r>
              <a:rPr lang="en-US" altLang="en-US" b="1" dirty="0"/>
              <a:t>M</a:t>
            </a:r>
            <a:r>
              <a:rPr lang="en-US" altLang="en-US" dirty="0"/>
              <a:t> are perpendicular is the case of a parallel system of forces. Thus, again, we can replace this parallel system by a single force resultant. Concurrent systems of forces obviously are a special case where, by simply adding up the forces and placing the sum at the point of concurrency, we obtain a single resultant force.</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782F6EF5-D6AB-4C4E-AC19-2A9797826A8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D455DEC7-D0C3-4C09-B290-AE3E13A85C86}" type="slidenum">
              <a:rPr lang="en-US" altLang="en-US"/>
              <a:pPr eaLnBrk="1" hangingPunct="1"/>
              <a:t>7</a:t>
            </a:fld>
            <a:endParaRPr lang="en-US" altLang="en-US"/>
          </a:p>
        </p:txBody>
      </p:sp>
      <p:sp>
        <p:nvSpPr>
          <p:cNvPr id="17411" name="Rectangle 2">
            <a:extLst>
              <a:ext uri="{FF2B5EF4-FFF2-40B4-BE49-F238E27FC236}">
                <a16:creationId xmlns:a16="http://schemas.microsoft.com/office/drawing/2014/main" id="{FBAADCD1-9945-4166-A790-C5DF5680EE04}"/>
              </a:ext>
            </a:extLst>
          </p:cNvPr>
          <p:cNvSpPr>
            <a:spLocks noGrp="1" noRot="1" noChangeAspect="1" noChangeArrowheads="1" noTextEdit="1"/>
          </p:cNvSpPr>
          <p:nvPr>
            <p:ph type="sldImg"/>
          </p:nvPr>
        </p:nvSpPr>
        <p:spPr>
          <a:ln/>
        </p:spPr>
      </p:sp>
      <p:sp>
        <p:nvSpPr>
          <p:cNvPr id="17412" name="Rectangle 3">
            <a:extLst>
              <a:ext uri="{FF2B5EF4-FFF2-40B4-BE49-F238E27FC236}">
                <a16:creationId xmlns:a16="http://schemas.microsoft.com/office/drawing/2014/main" id="{463E80DD-A3DE-4C48-AEED-0C0E763D186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Here is an example of a parallel system. By locating the resultant in the x-z plane (i.e., choosing y = 0) we can find a definite point for locating the resultant along its line of action.</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MATLAB solution. First, we calculate the resultant force and moment and then use the solve function to locate the resultant in the x-z plane.</a:t>
            </a:r>
          </a:p>
        </p:txBody>
      </p:sp>
      <p:sp>
        <p:nvSpPr>
          <p:cNvPr id="4" name="Slide Number Placeholder 3"/>
          <p:cNvSpPr>
            <a:spLocks noGrp="1"/>
          </p:cNvSpPr>
          <p:nvPr>
            <p:ph type="sldNum" sz="quarter" idx="5"/>
          </p:nvPr>
        </p:nvSpPr>
        <p:spPr/>
        <p:txBody>
          <a:bodyPr/>
          <a:lstStyle/>
          <a:p>
            <a:fld id="{AFFF360E-81FF-4C10-BCAC-E739D8056411}" type="slidenum">
              <a:rPr lang="en-US" altLang="en-US" smtClean="0"/>
              <a:pPr/>
              <a:t>8</a:t>
            </a:fld>
            <a:endParaRPr lang="en-US" altLang="en-US"/>
          </a:p>
        </p:txBody>
      </p:sp>
    </p:spTree>
    <p:extLst>
      <p:ext uri="{BB962C8B-B14F-4D97-AF65-F5344CB8AC3E}">
        <p14:creationId xmlns:p14="http://schemas.microsoft.com/office/powerpoint/2010/main" val="18019134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0F257032-6665-477D-B1DC-92B87ADAA94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E887048D-9F79-4D74-BF41-A96F937DA7A0}" type="slidenum">
              <a:rPr lang="en-US" altLang="en-US"/>
              <a:pPr eaLnBrk="1" hangingPunct="1"/>
              <a:t>9</a:t>
            </a:fld>
            <a:endParaRPr lang="en-US" altLang="en-US"/>
          </a:p>
        </p:txBody>
      </p:sp>
      <p:sp>
        <p:nvSpPr>
          <p:cNvPr id="18435" name="Rectangle 2">
            <a:extLst>
              <a:ext uri="{FF2B5EF4-FFF2-40B4-BE49-F238E27FC236}">
                <a16:creationId xmlns:a16="http://schemas.microsoft.com/office/drawing/2014/main" id="{E6E2FFB6-6C82-4620-B97C-3166AE91A459}"/>
              </a:ext>
            </a:extLst>
          </p:cNvPr>
          <p:cNvSpPr>
            <a:spLocks noGrp="1" noRot="1" noChangeAspect="1" noChangeArrowheads="1" noTextEdit="1"/>
          </p:cNvSpPr>
          <p:nvPr>
            <p:ph type="sldImg"/>
          </p:nvPr>
        </p:nvSpPr>
        <p:spPr>
          <a:ln/>
        </p:spPr>
      </p:sp>
      <p:sp>
        <p:nvSpPr>
          <p:cNvPr id="18436" name="Rectangle 3">
            <a:extLst>
              <a:ext uri="{FF2B5EF4-FFF2-40B4-BE49-F238E27FC236}">
                <a16:creationId xmlns:a16="http://schemas.microsoft.com/office/drawing/2014/main" id="{ED03D6B6-DBEE-41A5-934B-CDE1B38807C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In this case we want to simply replace the force by an equivalent force and couple at a particular point. Here are all the calculations done by hand. Try this in MATLAB.</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74BD4C97-D6C6-41F6-89D5-9974E131EEEB}"/>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A0AC075F-3875-4CBA-9329-FE7AE876C4D0}"/>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D9EA063F-DC53-4C27-B3F2-F3798E624B2B}"/>
              </a:ext>
            </a:extLst>
          </p:cNvPr>
          <p:cNvSpPr>
            <a:spLocks noGrp="1" noChangeArrowheads="1"/>
          </p:cNvSpPr>
          <p:nvPr>
            <p:ph type="sldNum" sz="quarter" idx="12"/>
          </p:nvPr>
        </p:nvSpPr>
        <p:spPr>
          <a:ln/>
        </p:spPr>
        <p:txBody>
          <a:bodyPr/>
          <a:lstStyle>
            <a:lvl1pPr>
              <a:defRPr/>
            </a:lvl1pPr>
          </a:lstStyle>
          <a:p>
            <a:fld id="{F57FABFC-2DB6-4CEA-A26E-AA9B6A48D0D3}" type="slidenum">
              <a:rPr lang="en-US" altLang="en-US"/>
              <a:pPr/>
              <a:t>‹#›</a:t>
            </a:fld>
            <a:endParaRPr lang="en-US" altLang="en-US"/>
          </a:p>
        </p:txBody>
      </p:sp>
    </p:spTree>
    <p:extLst>
      <p:ext uri="{BB962C8B-B14F-4D97-AF65-F5344CB8AC3E}">
        <p14:creationId xmlns:p14="http://schemas.microsoft.com/office/powerpoint/2010/main" val="39589752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74BE36A2-3FD5-4B09-AE58-7A428A3FE666}"/>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CB85BADA-BA85-4AEF-9B97-0AE2C896A20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7E2106BC-E9F0-4B08-8B86-FBFCB1D15D9B}"/>
              </a:ext>
            </a:extLst>
          </p:cNvPr>
          <p:cNvSpPr>
            <a:spLocks noGrp="1" noChangeArrowheads="1"/>
          </p:cNvSpPr>
          <p:nvPr>
            <p:ph type="sldNum" sz="quarter" idx="12"/>
          </p:nvPr>
        </p:nvSpPr>
        <p:spPr>
          <a:ln/>
        </p:spPr>
        <p:txBody>
          <a:bodyPr/>
          <a:lstStyle>
            <a:lvl1pPr>
              <a:defRPr/>
            </a:lvl1pPr>
          </a:lstStyle>
          <a:p>
            <a:fld id="{9ABF5F6B-1DE6-4290-B5D2-D9C069037947}" type="slidenum">
              <a:rPr lang="en-US" altLang="en-US"/>
              <a:pPr/>
              <a:t>‹#›</a:t>
            </a:fld>
            <a:endParaRPr lang="en-US" altLang="en-US"/>
          </a:p>
        </p:txBody>
      </p:sp>
    </p:spTree>
    <p:extLst>
      <p:ext uri="{BB962C8B-B14F-4D97-AF65-F5344CB8AC3E}">
        <p14:creationId xmlns:p14="http://schemas.microsoft.com/office/powerpoint/2010/main" val="29517952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DD7D72CF-423E-49A5-A149-AA0D976A6B31}"/>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E0A2ED65-0584-4C00-B4BA-6144FB51F7B0}"/>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3AED9BB3-2306-45E4-815A-5DB313084CEB}"/>
              </a:ext>
            </a:extLst>
          </p:cNvPr>
          <p:cNvSpPr>
            <a:spLocks noGrp="1" noChangeArrowheads="1"/>
          </p:cNvSpPr>
          <p:nvPr>
            <p:ph type="sldNum" sz="quarter" idx="12"/>
          </p:nvPr>
        </p:nvSpPr>
        <p:spPr>
          <a:ln/>
        </p:spPr>
        <p:txBody>
          <a:bodyPr/>
          <a:lstStyle>
            <a:lvl1pPr>
              <a:defRPr/>
            </a:lvl1pPr>
          </a:lstStyle>
          <a:p>
            <a:fld id="{E25C8377-3356-426C-92C5-9DF064168F14}" type="slidenum">
              <a:rPr lang="en-US" altLang="en-US"/>
              <a:pPr/>
              <a:t>‹#›</a:t>
            </a:fld>
            <a:endParaRPr lang="en-US" altLang="en-US"/>
          </a:p>
        </p:txBody>
      </p:sp>
    </p:spTree>
    <p:extLst>
      <p:ext uri="{BB962C8B-B14F-4D97-AF65-F5344CB8AC3E}">
        <p14:creationId xmlns:p14="http://schemas.microsoft.com/office/powerpoint/2010/main" val="25606502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50CDB951-9DBD-478B-B794-6D7C7FD71435}"/>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45B479A4-0A84-445B-8274-07A34FFC483F}"/>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B672DC77-B21E-4217-898E-074BC429A594}"/>
              </a:ext>
            </a:extLst>
          </p:cNvPr>
          <p:cNvSpPr>
            <a:spLocks noGrp="1" noChangeArrowheads="1"/>
          </p:cNvSpPr>
          <p:nvPr>
            <p:ph type="sldNum" sz="quarter" idx="12"/>
          </p:nvPr>
        </p:nvSpPr>
        <p:spPr>
          <a:ln/>
        </p:spPr>
        <p:txBody>
          <a:bodyPr/>
          <a:lstStyle>
            <a:lvl1pPr>
              <a:defRPr/>
            </a:lvl1pPr>
          </a:lstStyle>
          <a:p>
            <a:fld id="{8DA3C08A-A8F5-4498-AFF0-AEB7079FAC3F}" type="slidenum">
              <a:rPr lang="en-US" altLang="en-US"/>
              <a:pPr/>
              <a:t>‹#›</a:t>
            </a:fld>
            <a:endParaRPr lang="en-US" altLang="en-US"/>
          </a:p>
        </p:txBody>
      </p:sp>
    </p:spTree>
    <p:extLst>
      <p:ext uri="{BB962C8B-B14F-4D97-AF65-F5344CB8AC3E}">
        <p14:creationId xmlns:p14="http://schemas.microsoft.com/office/powerpoint/2010/main" val="1798372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B15F04E3-C8DA-42F0-B7E6-1E91169B1983}"/>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BCA1FEFE-EB6B-4E6B-80F2-E50508BB63A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506E994F-D497-4228-8984-C31B094E262F}"/>
              </a:ext>
            </a:extLst>
          </p:cNvPr>
          <p:cNvSpPr>
            <a:spLocks noGrp="1" noChangeArrowheads="1"/>
          </p:cNvSpPr>
          <p:nvPr>
            <p:ph type="sldNum" sz="quarter" idx="12"/>
          </p:nvPr>
        </p:nvSpPr>
        <p:spPr>
          <a:ln/>
        </p:spPr>
        <p:txBody>
          <a:bodyPr/>
          <a:lstStyle>
            <a:lvl1pPr>
              <a:defRPr/>
            </a:lvl1pPr>
          </a:lstStyle>
          <a:p>
            <a:fld id="{0EB2821E-E057-4B4C-AF9F-4E075F5BD9B6}" type="slidenum">
              <a:rPr lang="en-US" altLang="en-US"/>
              <a:pPr/>
              <a:t>‹#›</a:t>
            </a:fld>
            <a:endParaRPr lang="en-US" altLang="en-US"/>
          </a:p>
        </p:txBody>
      </p:sp>
    </p:spTree>
    <p:extLst>
      <p:ext uri="{BB962C8B-B14F-4D97-AF65-F5344CB8AC3E}">
        <p14:creationId xmlns:p14="http://schemas.microsoft.com/office/powerpoint/2010/main" val="32664711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0295FE91-C9AB-4608-8434-A5FEDA957556}"/>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274C9E8E-5EF7-4E41-8116-4EC2199A28E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1728989A-5D42-44B6-A351-0D3B36C21A5A}"/>
              </a:ext>
            </a:extLst>
          </p:cNvPr>
          <p:cNvSpPr>
            <a:spLocks noGrp="1" noChangeArrowheads="1"/>
          </p:cNvSpPr>
          <p:nvPr>
            <p:ph type="sldNum" sz="quarter" idx="12"/>
          </p:nvPr>
        </p:nvSpPr>
        <p:spPr>
          <a:ln/>
        </p:spPr>
        <p:txBody>
          <a:bodyPr/>
          <a:lstStyle>
            <a:lvl1pPr>
              <a:defRPr/>
            </a:lvl1pPr>
          </a:lstStyle>
          <a:p>
            <a:fld id="{28FF73AB-B19E-44C2-893E-0A3E8505A024}" type="slidenum">
              <a:rPr lang="en-US" altLang="en-US"/>
              <a:pPr/>
              <a:t>‹#›</a:t>
            </a:fld>
            <a:endParaRPr lang="en-US" altLang="en-US"/>
          </a:p>
        </p:txBody>
      </p:sp>
    </p:spTree>
    <p:extLst>
      <p:ext uri="{BB962C8B-B14F-4D97-AF65-F5344CB8AC3E}">
        <p14:creationId xmlns:p14="http://schemas.microsoft.com/office/powerpoint/2010/main" val="9685724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13EBD2FF-A5CB-4EF9-94C0-77EDCA5033D1}"/>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5">
            <a:extLst>
              <a:ext uri="{FF2B5EF4-FFF2-40B4-BE49-F238E27FC236}">
                <a16:creationId xmlns:a16="http://schemas.microsoft.com/office/drawing/2014/main" id="{F611E096-EAEB-4472-9F69-2E4AB4F7DAA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id="{C43FF1D8-E730-4F8F-9650-2F1059A2A889}"/>
              </a:ext>
            </a:extLst>
          </p:cNvPr>
          <p:cNvSpPr>
            <a:spLocks noGrp="1" noChangeArrowheads="1"/>
          </p:cNvSpPr>
          <p:nvPr>
            <p:ph type="sldNum" sz="quarter" idx="12"/>
          </p:nvPr>
        </p:nvSpPr>
        <p:spPr>
          <a:ln/>
        </p:spPr>
        <p:txBody>
          <a:bodyPr/>
          <a:lstStyle>
            <a:lvl1pPr>
              <a:defRPr/>
            </a:lvl1pPr>
          </a:lstStyle>
          <a:p>
            <a:fld id="{710DB873-DAF9-4929-9CEF-3EBA5A685F75}" type="slidenum">
              <a:rPr lang="en-US" altLang="en-US"/>
              <a:pPr/>
              <a:t>‹#›</a:t>
            </a:fld>
            <a:endParaRPr lang="en-US" altLang="en-US"/>
          </a:p>
        </p:txBody>
      </p:sp>
    </p:spTree>
    <p:extLst>
      <p:ext uri="{BB962C8B-B14F-4D97-AF65-F5344CB8AC3E}">
        <p14:creationId xmlns:p14="http://schemas.microsoft.com/office/powerpoint/2010/main" val="1214611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72134380-FCE9-442C-BACA-35293D26A599}"/>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5E14ADF6-16D2-47E6-8C11-414B094DB71F}"/>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EC2AFC00-D82D-4784-A067-42931DC577E0}"/>
              </a:ext>
            </a:extLst>
          </p:cNvPr>
          <p:cNvSpPr>
            <a:spLocks noGrp="1" noChangeArrowheads="1"/>
          </p:cNvSpPr>
          <p:nvPr>
            <p:ph type="sldNum" sz="quarter" idx="12"/>
          </p:nvPr>
        </p:nvSpPr>
        <p:spPr>
          <a:ln/>
        </p:spPr>
        <p:txBody>
          <a:bodyPr/>
          <a:lstStyle>
            <a:lvl1pPr>
              <a:defRPr/>
            </a:lvl1pPr>
          </a:lstStyle>
          <a:p>
            <a:fld id="{AE993AD0-2442-45C3-A91C-29A91C6FE067}" type="slidenum">
              <a:rPr lang="en-US" altLang="en-US"/>
              <a:pPr/>
              <a:t>‹#›</a:t>
            </a:fld>
            <a:endParaRPr lang="en-US" altLang="en-US"/>
          </a:p>
        </p:txBody>
      </p:sp>
    </p:spTree>
    <p:extLst>
      <p:ext uri="{BB962C8B-B14F-4D97-AF65-F5344CB8AC3E}">
        <p14:creationId xmlns:p14="http://schemas.microsoft.com/office/powerpoint/2010/main" val="10337462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C5CBE68B-AE25-48BA-9221-6772E44343C1}"/>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5">
            <a:extLst>
              <a:ext uri="{FF2B5EF4-FFF2-40B4-BE49-F238E27FC236}">
                <a16:creationId xmlns:a16="http://schemas.microsoft.com/office/drawing/2014/main" id="{9DB2BD8F-4A70-413C-AB58-A3317EBC0C4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8E0FB4AC-3D14-4D77-B3C0-876734EB24F0}"/>
              </a:ext>
            </a:extLst>
          </p:cNvPr>
          <p:cNvSpPr>
            <a:spLocks noGrp="1" noChangeArrowheads="1"/>
          </p:cNvSpPr>
          <p:nvPr>
            <p:ph type="sldNum" sz="quarter" idx="12"/>
          </p:nvPr>
        </p:nvSpPr>
        <p:spPr>
          <a:ln/>
        </p:spPr>
        <p:txBody>
          <a:bodyPr/>
          <a:lstStyle>
            <a:lvl1pPr>
              <a:defRPr/>
            </a:lvl1pPr>
          </a:lstStyle>
          <a:p>
            <a:fld id="{0939E412-576D-48CC-9E8F-1CF579E053BA}" type="slidenum">
              <a:rPr lang="en-US" altLang="en-US"/>
              <a:pPr/>
              <a:t>‹#›</a:t>
            </a:fld>
            <a:endParaRPr lang="en-US" altLang="en-US"/>
          </a:p>
        </p:txBody>
      </p:sp>
    </p:spTree>
    <p:extLst>
      <p:ext uri="{BB962C8B-B14F-4D97-AF65-F5344CB8AC3E}">
        <p14:creationId xmlns:p14="http://schemas.microsoft.com/office/powerpoint/2010/main" val="11877299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0A7A07A8-560E-40C7-8D2D-07E25B1C50F3}"/>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1EAC4FF5-706D-4E8D-A53F-DC3BF2EBFFD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D23F62AC-77E9-4474-8862-B604764DB0A8}"/>
              </a:ext>
            </a:extLst>
          </p:cNvPr>
          <p:cNvSpPr>
            <a:spLocks noGrp="1" noChangeArrowheads="1"/>
          </p:cNvSpPr>
          <p:nvPr>
            <p:ph type="sldNum" sz="quarter" idx="12"/>
          </p:nvPr>
        </p:nvSpPr>
        <p:spPr>
          <a:ln/>
        </p:spPr>
        <p:txBody>
          <a:bodyPr/>
          <a:lstStyle>
            <a:lvl1pPr>
              <a:defRPr/>
            </a:lvl1pPr>
          </a:lstStyle>
          <a:p>
            <a:fld id="{C760578B-80BD-4B75-9486-1005BA06DF89}" type="slidenum">
              <a:rPr lang="en-US" altLang="en-US"/>
              <a:pPr/>
              <a:t>‹#›</a:t>
            </a:fld>
            <a:endParaRPr lang="en-US" altLang="en-US"/>
          </a:p>
        </p:txBody>
      </p:sp>
    </p:spTree>
    <p:extLst>
      <p:ext uri="{BB962C8B-B14F-4D97-AF65-F5344CB8AC3E}">
        <p14:creationId xmlns:p14="http://schemas.microsoft.com/office/powerpoint/2010/main" val="2764864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40090E35-F98E-4D36-82CD-8788CCD6AC02}"/>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3C320AD0-63A9-4A21-9F35-8DDEB4A1EA33}"/>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B00DEB3D-AAD0-428F-BE40-38515E02590B}"/>
              </a:ext>
            </a:extLst>
          </p:cNvPr>
          <p:cNvSpPr>
            <a:spLocks noGrp="1" noChangeArrowheads="1"/>
          </p:cNvSpPr>
          <p:nvPr>
            <p:ph type="sldNum" sz="quarter" idx="12"/>
          </p:nvPr>
        </p:nvSpPr>
        <p:spPr>
          <a:ln/>
        </p:spPr>
        <p:txBody>
          <a:bodyPr/>
          <a:lstStyle>
            <a:lvl1pPr>
              <a:defRPr/>
            </a:lvl1pPr>
          </a:lstStyle>
          <a:p>
            <a:fld id="{9D01065D-DE8D-4AFF-AA1C-25F7A0E91C1E}" type="slidenum">
              <a:rPr lang="en-US" altLang="en-US"/>
              <a:pPr/>
              <a:t>‹#›</a:t>
            </a:fld>
            <a:endParaRPr lang="en-US" altLang="en-US"/>
          </a:p>
        </p:txBody>
      </p:sp>
    </p:spTree>
    <p:extLst>
      <p:ext uri="{BB962C8B-B14F-4D97-AF65-F5344CB8AC3E}">
        <p14:creationId xmlns:p14="http://schemas.microsoft.com/office/powerpoint/2010/main" val="24981583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D654F9B7-50E7-416C-8EE6-7E2100989247}"/>
              </a:ext>
            </a:extLst>
          </p:cNvPr>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1267" name="Rectangle 3">
            <a:extLst>
              <a:ext uri="{FF2B5EF4-FFF2-40B4-BE49-F238E27FC236}">
                <a16:creationId xmlns:a16="http://schemas.microsoft.com/office/drawing/2014/main" id="{6003356F-1454-49EC-A1AC-B6A3AB552E38}"/>
              </a:ext>
            </a:extLst>
          </p:cNvPr>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83865BE1-3DB3-4E2F-8302-D1A4C7783D5A}"/>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a:extLst>
              <a:ext uri="{FF2B5EF4-FFF2-40B4-BE49-F238E27FC236}">
                <a16:creationId xmlns:a16="http://schemas.microsoft.com/office/drawing/2014/main" id="{2327CA63-3B25-4176-B80C-D9CC74699B7F}"/>
              </a:ext>
            </a:extLst>
          </p:cNvPr>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a:extLst>
              <a:ext uri="{FF2B5EF4-FFF2-40B4-BE49-F238E27FC236}">
                <a16:creationId xmlns:a16="http://schemas.microsoft.com/office/drawing/2014/main" id="{1A38E122-AB1D-45CD-80DA-D7F7DBBA1D9B}"/>
              </a:ext>
            </a:extLst>
          </p:cNvPr>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69AEBA90-DBDD-4DC0-8F5E-5EBBE015BD90}"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oleObject" Target="../embeddings/oleObject17.bin"/><Relationship Id="rId7" Type="http://schemas.openxmlformats.org/officeDocument/2006/relationships/oleObject" Target="../embeddings/oleObject19.bin"/><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5.wmf"/><Relationship Id="rId5" Type="http://schemas.openxmlformats.org/officeDocument/2006/relationships/oleObject" Target="../embeddings/oleObject18.bin"/><Relationship Id="rId10" Type="http://schemas.openxmlformats.org/officeDocument/2006/relationships/image" Target="../media/image17.wmf"/><Relationship Id="rId4" Type="http://schemas.openxmlformats.org/officeDocument/2006/relationships/image" Target="../media/image14.wmf"/><Relationship Id="rId9" Type="http://schemas.openxmlformats.org/officeDocument/2006/relationships/oleObject" Target="../embeddings/oleObject20.bin"/></Relationships>
</file>

<file path=ppt/slides/_rels/slide11.xml.rels><?xml version="1.0" encoding="UTF-8" standalone="yes"?>
<Relationships xmlns="http://schemas.openxmlformats.org/package/2006/relationships"><Relationship Id="rId8" Type="http://schemas.openxmlformats.org/officeDocument/2006/relationships/image" Target="../media/image20.wmf"/><Relationship Id="rId3" Type="http://schemas.openxmlformats.org/officeDocument/2006/relationships/oleObject" Target="../embeddings/oleObject21.bin"/><Relationship Id="rId7" Type="http://schemas.openxmlformats.org/officeDocument/2006/relationships/oleObject" Target="../embeddings/oleObject23.bin"/><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9.wmf"/><Relationship Id="rId5" Type="http://schemas.openxmlformats.org/officeDocument/2006/relationships/oleObject" Target="../embeddings/oleObject22.bin"/><Relationship Id="rId10" Type="http://schemas.openxmlformats.org/officeDocument/2006/relationships/image" Target="../media/image14.wmf"/><Relationship Id="rId4" Type="http://schemas.openxmlformats.org/officeDocument/2006/relationships/image" Target="../media/image18.wmf"/><Relationship Id="rId9" Type="http://schemas.openxmlformats.org/officeDocument/2006/relationships/oleObject" Target="../embeddings/oleObject24.bin"/></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22.wmf"/><Relationship Id="rId5" Type="http://schemas.openxmlformats.org/officeDocument/2006/relationships/oleObject" Target="../embeddings/oleObject26.bin"/><Relationship Id="rId4" Type="http://schemas.openxmlformats.org/officeDocument/2006/relationships/image" Target="../media/image21.wmf"/></Relationships>
</file>

<file path=ppt/slides/_rels/slide13.xml.rels><?xml version="1.0" encoding="UTF-8" standalone="yes"?>
<Relationships xmlns="http://schemas.openxmlformats.org/package/2006/relationships"><Relationship Id="rId8" Type="http://schemas.openxmlformats.org/officeDocument/2006/relationships/image" Target="../media/image14.wmf"/><Relationship Id="rId13" Type="http://schemas.openxmlformats.org/officeDocument/2006/relationships/oleObject" Target="../embeddings/oleObject26.bin"/><Relationship Id="rId3" Type="http://schemas.openxmlformats.org/officeDocument/2006/relationships/oleObject" Target="../embeddings/oleObject27.bin"/><Relationship Id="rId7" Type="http://schemas.openxmlformats.org/officeDocument/2006/relationships/oleObject" Target="../embeddings/oleObject29.bin"/><Relationship Id="rId12" Type="http://schemas.openxmlformats.org/officeDocument/2006/relationships/image" Target="../media/image26.wmf"/><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24.wmf"/><Relationship Id="rId11" Type="http://schemas.openxmlformats.org/officeDocument/2006/relationships/oleObject" Target="../embeddings/oleObject31.bin"/><Relationship Id="rId5" Type="http://schemas.openxmlformats.org/officeDocument/2006/relationships/oleObject" Target="../embeddings/oleObject28.bin"/><Relationship Id="rId10" Type="http://schemas.openxmlformats.org/officeDocument/2006/relationships/image" Target="../media/image25.wmf"/><Relationship Id="rId4" Type="http://schemas.openxmlformats.org/officeDocument/2006/relationships/image" Target="../media/image23.wmf"/><Relationship Id="rId9" Type="http://schemas.openxmlformats.org/officeDocument/2006/relationships/oleObject" Target="../embeddings/oleObject30.bin"/><Relationship Id="rId14" Type="http://schemas.openxmlformats.org/officeDocument/2006/relationships/image" Target="../media/image22.wmf"/></Relationships>
</file>

<file path=ppt/slides/_rels/slide14.xml.rels><?xml version="1.0" encoding="UTF-8" standalone="yes"?>
<Relationships xmlns="http://schemas.openxmlformats.org/package/2006/relationships"><Relationship Id="rId8" Type="http://schemas.openxmlformats.org/officeDocument/2006/relationships/image" Target="../media/image28.wmf"/><Relationship Id="rId3" Type="http://schemas.openxmlformats.org/officeDocument/2006/relationships/oleObject" Target="../embeddings/oleObject32.bin"/><Relationship Id="rId7" Type="http://schemas.openxmlformats.org/officeDocument/2006/relationships/oleObject" Target="../embeddings/oleObject33.bin"/><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26.wmf"/><Relationship Id="rId5" Type="http://schemas.openxmlformats.org/officeDocument/2006/relationships/oleObject" Target="../embeddings/oleObject31.bin"/><Relationship Id="rId10" Type="http://schemas.openxmlformats.org/officeDocument/2006/relationships/image" Target="../media/image29.wmf"/><Relationship Id="rId4" Type="http://schemas.openxmlformats.org/officeDocument/2006/relationships/image" Target="../media/image27.wmf"/><Relationship Id="rId9" Type="http://schemas.openxmlformats.org/officeDocument/2006/relationships/oleObject" Target="../embeddings/oleObject34.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wmf"/></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wmf"/><Relationship Id="rId5" Type="http://schemas.openxmlformats.org/officeDocument/2006/relationships/oleObject" Target="../embeddings/oleObject3.bin"/><Relationship Id="rId4" Type="http://schemas.openxmlformats.org/officeDocument/2006/relationships/image" Target="../media/image1.wmf"/></Relationships>
</file>

<file path=ppt/slides/_rels/slide5.xml.rels><?xml version="1.0" encoding="UTF-8" standalone="yes"?>
<Relationships xmlns="http://schemas.openxmlformats.org/package/2006/relationships"><Relationship Id="rId8" Type="http://schemas.openxmlformats.org/officeDocument/2006/relationships/image" Target="../media/image4.wmf"/><Relationship Id="rId3" Type="http://schemas.openxmlformats.org/officeDocument/2006/relationships/oleObject" Target="../embeddings/oleObject4.bin"/><Relationship Id="rId7" Type="http://schemas.openxmlformats.org/officeDocument/2006/relationships/oleObject" Target="../embeddings/oleObject6.bin"/><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3.wmf"/><Relationship Id="rId5" Type="http://schemas.openxmlformats.org/officeDocument/2006/relationships/oleObject" Target="../embeddings/oleObject5.bin"/><Relationship Id="rId10" Type="http://schemas.openxmlformats.org/officeDocument/2006/relationships/image" Target="../media/image5.wmf"/><Relationship Id="rId4" Type="http://schemas.openxmlformats.org/officeDocument/2006/relationships/image" Target="../media/image2.wmf"/><Relationship Id="rId9" Type="http://schemas.openxmlformats.org/officeDocument/2006/relationships/oleObject" Target="../embeddings/oleObject7.bin"/></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5.wmf"/></Relationships>
</file>

<file path=ppt/slides/_rels/slide7.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oleObject" Target="../embeddings/oleObject9.bin"/><Relationship Id="rId7" Type="http://schemas.openxmlformats.org/officeDocument/2006/relationships/oleObject" Target="../embeddings/oleObject11.bin"/><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7.wmf"/><Relationship Id="rId5" Type="http://schemas.openxmlformats.org/officeDocument/2006/relationships/oleObject" Target="../embeddings/oleObject10.bin"/><Relationship Id="rId4" Type="http://schemas.openxmlformats.org/officeDocument/2006/relationships/image" Target="../media/image6.w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11.wmf"/><Relationship Id="rId3" Type="http://schemas.openxmlformats.org/officeDocument/2006/relationships/oleObject" Target="../embeddings/oleObject12.bin"/><Relationship Id="rId7" Type="http://schemas.openxmlformats.org/officeDocument/2006/relationships/oleObject" Target="../embeddings/oleObject14.bin"/><Relationship Id="rId12" Type="http://schemas.openxmlformats.org/officeDocument/2006/relationships/image" Target="../media/image13.wmf"/><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0.wmf"/><Relationship Id="rId11" Type="http://schemas.openxmlformats.org/officeDocument/2006/relationships/oleObject" Target="../embeddings/oleObject16.bin"/><Relationship Id="rId5" Type="http://schemas.openxmlformats.org/officeDocument/2006/relationships/oleObject" Target="../embeddings/oleObject13.bin"/><Relationship Id="rId10" Type="http://schemas.openxmlformats.org/officeDocument/2006/relationships/image" Target="../media/image12.wmf"/><Relationship Id="rId4" Type="http://schemas.openxmlformats.org/officeDocument/2006/relationships/image" Target="../media/image9.wmf"/><Relationship Id="rId9" Type="http://schemas.openxmlformats.org/officeDocument/2006/relationships/oleObject" Target="../embeddings/oleObject15.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D8FEB07-156A-40A3-9106-CB2E14BAF054}"/>
              </a:ext>
            </a:extLst>
          </p:cNvPr>
          <p:cNvSpPr txBox="1"/>
          <p:nvPr/>
        </p:nvSpPr>
        <p:spPr>
          <a:xfrm>
            <a:off x="2051720" y="2348880"/>
            <a:ext cx="5616624" cy="461665"/>
          </a:xfrm>
          <a:prstGeom prst="rect">
            <a:avLst/>
          </a:prstGeom>
          <a:noFill/>
        </p:spPr>
        <p:txBody>
          <a:bodyPr wrap="square" rtlCol="0">
            <a:spAutoFit/>
          </a:bodyPr>
          <a:lstStyle/>
          <a:p>
            <a:r>
              <a:rPr lang="en-US" sz="2400" dirty="0"/>
              <a:t>Equivalent Force-Couple Systems (3-D)</a:t>
            </a:r>
          </a:p>
        </p:txBody>
      </p:sp>
    </p:spTree>
    <p:extLst>
      <p:ext uri="{BB962C8B-B14F-4D97-AF65-F5344CB8AC3E}">
        <p14:creationId xmlns:p14="http://schemas.microsoft.com/office/powerpoint/2010/main" val="25443434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4" name="AutoShape 13">
            <a:extLst>
              <a:ext uri="{FF2B5EF4-FFF2-40B4-BE49-F238E27FC236}">
                <a16:creationId xmlns:a16="http://schemas.microsoft.com/office/drawing/2014/main" id="{20D77973-B516-46A6-9411-7830E20F8888}"/>
              </a:ext>
            </a:extLst>
          </p:cNvPr>
          <p:cNvSpPr>
            <a:spLocks noChangeArrowheads="1"/>
          </p:cNvSpPr>
          <p:nvPr/>
        </p:nvSpPr>
        <p:spPr bwMode="auto">
          <a:xfrm rot="1445809">
            <a:off x="877190" y="2969509"/>
            <a:ext cx="1944687" cy="1079500"/>
          </a:xfrm>
          <a:prstGeom prst="parallelogram">
            <a:avLst>
              <a:gd name="adj" fmla="val 45037"/>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7175" name="Text Box 4">
            <a:extLst>
              <a:ext uri="{FF2B5EF4-FFF2-40B4-BE49-F238E27FC236}">
                <a16:creationId xmlns:a16="http://schemas.microsoft.com/office/drawing/2014/main" id="{1B6F20D9-3540-45A4-8D0D-1D88E17FD614}"/>
              </a:ext>
            </a:extLst>
          </p:cNvPr>
          <p:cNvSpPr txBox="1">
            <a:spLocks noChangeArrowheads="1"/>
          </p:cNvSpPr>
          <p:nvPr/>
        </p:nvSpPr>
        <p:spPr bwMode="auto">
          <a:xfrm>
            <a:off x="1042988" y="588168"/>
            <a:ext cx="6716713"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If the resultant force and moment are not perpendicular to one another then we cannot reduce the system to a single force, but we can always eliminate that part of the moment that is perpendicular to the resultant force R. The resultant force and couple (which is parallel to R) is called a wrench</a:t>
            </a:r>
          </a:p>
        </p:txBody>
      </p:sp>
      <p:graphicFrame>
        <p:nvGraphicFramePr>
          <p:cNvPr id="7170" name="Object 5">
            <a:extLst>
              <a:ext uri="{FF2B5EF4-FFF2-40B4-BE49-F238E27FC236}">
                <a16:creationId xmlns:a16="http://schemas.microsoft.com/office/drawing/2014/main" id="{F79A9E60-2E1A-40AE-B1E7-1C550B8979AD}"/>
              </a:ext>
            </a:extLst>
          </p:cNvPr>
          <p:cNvGraphicFramePr>
            <a:graphicFrameLocks noChangeAspect="1"/>
          </p:cNvGraphicFramePr>
          <p:nvPr>
            <p:extLst>
              <p:ext uri="{D42A27DB-BD31-4B8C-83A1-F6EECF244321}">
                <p14:modId xmlns:p14="http://schemas.microsoft.com/office/powerpoint/2010/main" val="1923076586"/>
              </p:ext>
            </p:extLst>
          </p:nvPr>
        </p:nvGraphicFramePr>
        <p:xfrm>
          <a:off x="6423410" y="3306059"/>
          <a:ext cx="1287462" cy="406400"/>
        </p:xfrm>
        <a:graphic>
          <a:graphicData uri="http://schemas.openxmlformats.org/presentationml/2006/ole">
            <mc:AlternateContent xmlns:mc="http://schemas.openxmlformats.org/markup-compatibility/2006">
              <mc:Choice xmlns:v="urn:schemas-microsoft-com:vml" Requires="v">
                <p:oleObj name="Equation" r:id="rId3" imgW="723600" imgH="228600" progId="Equation.DSMT4">
                  <p:embed/>
                </p:oleObj>
              </mc:Choice>
              <mc:Fallback>
                <p:oleObj name="Equation" r:id="rId3" imgW="723600" imgH="22860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23410" y="3306059"/>
                        <a:ext cx="1287462" cy="40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176" name="Line 6">
            <a:extLst>
              <a:ext uri="{FF2B5EF4-FFF2-40B4-BE49-F238E27FC236}">
                <a16:creationId xmlns:a16="http://schemas.microsoft.com/office/drawing/2014/main" id="{E50958E3-4B70-4AF6-86E8-312C266F4772}"/>
              </a:ext>
            </a:extLst>
          </p:cNvPr>
          <p:cNvSpPr>
            <a:spLocks noChangeShapeType="1"/>
          </p:cNvSpPr>
          <p:nvPr/>
        </p:nvSpPr>
        <p:spPr bwMode="auto">
          <a:xfrm flipV="1">
            <a:off x="1308990" y="2969509"/>
            <a:ext cx="503237" cy="71913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77" name="Line 7">
            <a:extLst>
              <a:ext uri="{FF2B5EF4-FFF2-40B4-BE49-F238E27FC236}">
                <a16:creationId xmlns:a16="http://schemas.microsoft.com/office/drawing/2014/main" id="{6D7BEC00-FE52-40F3-8AB4-47F00EAFFA47}"/>
              </a:ext>
            </a:extLst>
          </p:cNvPr>
          <p:cNvSpPr>
            <a:spLocks noChangeShapeType="1"/>
          </p:cNvSpPr>
          <p:nvPr/>
        </p:nvSpPr>
        <p:spPr bwMode="auto">
          <a:xfrm flipV="1">
            <a:off x="1308990" y="2248784"/>
            <a:ext cx="0" cy="136683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78" name="Arc 8">
            <a:extLst>
              <a:ext uri="{FF2B5EF4-FFF2-40B4-BE49-F238E27FC236}">
                <a16:creationId xmlns:a16="http://schemas.microsoft.com/office/drawing/2014/main" id="{E7B78684-9031-42F5-AB1F-9F3475704AB6}"/>
              </a:ext>
            </a:extLst>
          </p:cNvPr>
          <p:cNvSpPr>
            <a:spLocks/>
          </p:cNvSpPr>
          <p:nvPr/>
        </p:nvSpPr>
        <p:spPr bwMode="auto">
          <a:xfrm>
            <a:off x="1093090" y="2825047"/>
            <a:ext cx="431800" cy="211137"/>
          </a:xfrm>
          <a:custGeom>
            <a:avLst/>
            <a:gdLst>
              <a:gd name="T0" fmla="*/ 2758043 w 43200"/>
              <a:gd name="T1" fmla="*/ 0 h 42348"/>
              <a:gd name="T2" fmla="*/ 274543 w 43200"/>
              <a:gd name="T3" fmla="*/ 253651 h 42348"/>
              <a:gd name="T4" fmla="*/ 2158000 w 43200"/>
              <a:gd name="T5" fmla="*/ 515752 h 42348"/>
              <a:gd name="T6" fmla="*/ 0 60000 65536"/>
              <a:gd name="T7" fmla="*/ 0 60000 65536"/>
              <a:gd name="T8" fmla="*/ 0 60000 65536"/>
              <a:gd name="T9" fmla="*/ 0 w 43200"/>
              <a:gd name="T10" fmla="*/ 0 h 42348"/>
              <a:gd name="T11" fmla="*/ 43200 w 43200"/>
              <a:gd name="T12" fmla="*/ 42348 h 42348"/>
            </a:gdLst>
            <a:ahLst/>
            <a:cxnLst>
              <a:cxn ang="T6">
                <a:pos x="T0" y="T1"/>
              </a:cxn>
              <a:cxn ang="T7">
                <a:pos x="T2" y="T3"/>
              </a:cxn>
              <a:cxn ang="T8">
                <a:pos x="T4" y="T5"/>
              </a:cxn>
            </a:cxnLst>
            <a:rect l="T9" t="T10" r="T11" b="T12"/>
            <a:pathLst>
              <a:path w="43200" h="42348" fill="none" extrusionOk="0">
                <a:moveTo>
                  <a:pt x="27606" y="-1"/>
                </a:moveTo>
                <a:cubicBezTo>
                  <a:pt x="36843" y="2673"/>
                  <a:pt x="43200" y="11131"/>
                  <a:pt x="43200" y="20748"/>
                </a:cubicBezTo>
                <a:cubicBezTo>
                  <a:pt x="43200" y="32677"/>
                  <a:pt x="33529" y="42348"/>
                  <a:pt x="21600" y="42348"/>
                </a:cubicBezTo>
                <a:cubicBezTo>
                  <a:pt x="9670" y="42348"/>
                  <a:pt x="0" y="32677"/>
                  <a:pt x="0" y="20748"/>
                </a:cubicBezTo>
                <a:cubicBezTo>
                  <a:pt x="-1" y="17056"/>
                  <a:pt x="946" y="13426"/>
                  <a:pt x="2748" y="10204"/>
                </a:cubicBezTo>
              </a:path>
              <a:path w="43200" h="42348" stroke="0" extrusionOk="0">
                <a:moveTo>
                  <a:pt x="27606" y="-1"/>
                </a:moveTo>
                <a:cubicBezTo>
                  <a:pt x="36843" y="2673"/>
                  <a:pt x="43200" y="11131"/>
                  <a:pt x="43200" y="20748"/>
                </a:cubicBezTo>
                <a:cubicBezTo>
                  <a:pt x="43200" y="32677"/>
                  <a:pt x="33529" y="42348"/>
                  <a:pt x="21600" y="42348"/>
                </a:cubicBezTo>
                <a:cubicBezTo>
                  <a:pt x="9670" y="42348"/>
                  <a:pt x="0" y="32677"/>
                  <a:pt x="0" y="20748"/>
                </a:cubicBezTo>
                <a:cubicBezTo>
                  <a:pt x="-1" y="17056"/>
                  <a:pt x="946" y="13426"/>
                  <a:pt x="2748" y="10204"/>
                </a:cubicBezTo>
                <a:lnTo>
                  <a:pt x="21600" y="20748"/>
                </a:lnTo>
                <a:close/>
              </a:path>
            </a:pathLst>
          </a:custGeom>
          <a:noFill/>
          <a:ln w="9525">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7179" name="Text Box 9">
            <a:extLst>
              <a:ext uri="{FF2B5EF4-FFF2-40B4-BE49-F238E27FC236}">
                <a16:creationId xmlns:a16="http://schemas.microsoft.com/office/drawing/2014/main" id="{ABE83967-516D-4636-9886-BD5BE7ADA443}"/>
              </a:ext>
            </a:extLst>
          </p:cNvPr>
          <p:cNvSpPr txBox="1">
            <a:spLocks noChangeArrowheads="1"/>
          </p:cNvSpPr>
          <p:nvPr/>
        </p:nvSpPr>
        <p:spPr bwMode="auto">
          <a:xfrm>
            <a:off x="1669352" y="3185409"/>
            <a:ext cx="349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R</a:t>
            </a:r>
          </a:p>
        </p:txBody>
      </p:sp>
      <p:sp>
        <p:nvSpPr>
          <p:cNvPr id="7180" name="Text Box 10">
            <a:extLst>
              <a:ext uri="{FF2B5EF4-FFF2-40B4-BE49-F238E27FC236}">
                <a16:creationId xmlns:a16="http://schemas.microsoft.com/office/drawing/2014/main" id="{A223992D-60FD-458C-9EF2-CC97AE2E5AEB}"/>
              </a:ext>
            </a:extLst>
          </p:cNvPr>
          <p:cNvSpPr txBox="1">
            <a:spLocks noChangeArrowheads="1"/>
          </p:cNvSpPr>
          <p:nvPr/>
        </p:nvSpPr>
        <p:spPr bwMode="auto">
          <a:xfrm>
            <a:off x="1524890" y="2393247"/>
            <a:ext cx="374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M</a:t>
            </a:r>
          </a:p>
        </p:txBody>
      </p:sp>
      <p:sp>
        <p:nvSpPr>
          <p:cNvPr id="7181" name="Line 11">
            <a:extLst>
              <a:ext uri="{FF2B5EF4-FFF2-40B4-BE49-F238E27FC236}">
                <a16:creationId xmlns:a16="http://schemas.microsoft.com/office/drawing/2014/main" id="{63786D1B-9DFF-46FB-847E-7A0355A01778}"/>
              </a:ext>
            </a:extLst>
          </p:cNvPr>
          <p:cNvSpPr>
            <a:spLocks noChangeShapeType="1"/>
          </p:cNvSpPr>
          <p:nvPr/>
        </p:nvSpPr>
        <p:spPr bwMode="auto">
          <a:xfrm flipH="1" flipV="1">
            <a:off x="964205" y="2759959"/>
            <a:ext cx="344784" cy="928688"/>
          </a:xfrm>
          <a:prstGeom prst="line">
            <a:avLst/>
          </a:prstGeom>
          <a:noFill/>
          <a:ln w="28575">
            <a:solidFill>
              <a:schemeClr val="tx1"/>
            </a:solidFill>
            <a:prstDash val="solid"/>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7171" name="Object 12">
            <a:extLst>
              <a:ext uri="{FF2B5EF4-FFF2-40B4-BE49-F238E27FC236}">
                <a16:creationId xmlns:a16="http://schemas.microsoft.com/office/drawing/2014/main" id="{D8B1F123-7271-4F86-899F-2407498D8FBF}"/>
              </a:ext>
            </a:extLst>
          </p:cNvPr>
          <p:cNvGraphicFramePr>
            <a:graphicFrameLocks noChangeAspect="1"/>
          </p:cNvGraphicFramePr>
          <p:nvPr>
            <p:extLst>
              <p:ext uri="{D42A27DB-BD31-4B8C-83A1-F6EECF244321}">
                <p14:modId xmlns:p14="http://schemas.microsoft.com/office/powerpoint/2010/main" val="2101759916"/>
              </p:ext>
            </p:extLst>
          </p:nvPr>
        </p:nvGraphicFramePr>
        <p:xfrm>
          <a:off x="372365" y="3040947"/>
          <a:ext cx="490537" cy="412750"/>
        </p:xfrm>
        <a:graphic>
          <a:graphicData uri="http://schemas.openxmlformats.org/presentationml/2006/ole">
            <mc:AlternateContent xmlns:mc="http://schemas.openxmlformats.org/markup-compatibility/2006">
              <mc:Choice xmlns:v="urn:schemas-microsoft-com:vml" Requires="v">
                <p:oleObj name="Equation" r:id="rId5" imgW="241200" imgH="203040" progId="Equation.DSMT4">
                  <p:embed/>
                </p:oleObj>
              </mc:Choice>
              <mc:Fallback>
                <p:oleObj name="Equation" r:id="rId5" imgW="241200" imgH="203040" progId="Equation.DSMT4">
                  <p:embed/>
                  <p:pic>
                    <p:nvPicPr>
                      <p:cNvPr id="0" name="Object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2365" y="3040947"/>
                        <a:ext cx="490537" cy="412750"/>
                      </a:xfrm>
                      <a:prstGeom prst="rect">
                        <a:avLst/>
                      </a:prstGeom>
                      <a:noFill/>
                      <a:ln>
                        <a:noFill/>
                      </a:ln>
                      <a:effectLst/>
                    </p:spPr>
                  </p:pic>
                </p:oleObj>
              </mc:Fallback>
            </mc:AlternateContent>
          </a:graphicData>
        </a:graphic>
      </p:graphicFrame>
      <p:sp>
        <p:nvSpPr>
          <p:cNvPr id="7182" name="Line 14">
            <a:extLst>
              <a:ext uri="{FF2B5EF4-FFF2-40B4-BE49-F238E27FC236}">
                <a16:creationId xmlns:a16="http://schemas.microsoft.com/office/drawing/2014/main" id="{A8E93834-3C1A-4383-9393-5E3DB6F83CBB}"/>
              </a:ext>
            </a:extLst>
          </p:cNvPr>
          <p:cNvSpPr>
            <a:spLocks noChangeShapeType="1"/>
          </p:cNvSpPr>
          <p:nvPr/>
        </p:nvSpPr>
        <p:spPr bwMode="auto">
          <a:xfrm flipV="1">
            <a:off x="922474" y="2239345"/>
            <a:ext cx="360362" cy="504825"/>
          </a:xfrm>
          <a:prstGeom prst="line">
            <a:avLst/>
          </a:prstGeom>
          <a:noFill/>
          <a:ln w="28575">
            <a:solidFill>
              <a:schemeClr val="tx1"/>
            </a:solidFill>
            <a:prstDash val="solid"/>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7172" name="Object 15">
            <a:extLst>
              <a:ext uri="{FF2B5EF4-FFF2-40B4-BE49-F238E27FC236}">
                <a16:creationId xmlns:a16="http://schemas.microsoft.com/office/drawing/2014/main" id="{6940DA63-DCB6-407F-9A15-6C9506484F7C}"/>
              </a:ext>
            </a:extLst>
          </p:cNvPr>
          <p:cNvGraphicFramePr>
            <a:graphicFrameLocks noChangeAspect="1"/>
          </p:cNvGraphicFramePr>
          <p:nvPr>
            <p:extLst>
              <p:ext uri="{D42A27DB-BD31-4B8C-83A1-F6EECF244321}">
                <p14:modId xmlns:p14="http://schemas.microsoft.com/office/powerpoint/2010/main" val="4281923772"/>
              </p:ext>
            </p:extLst>
          </p:nvPr>
        </p:nvGraphicFramePr>
        <p:xfrm>
          <a:off x="661290" y="2105909"/>
          <a:ext cx="358775" cy="358775"/>
        </p:xfrm>
        <a:graphic>
          <a:graphicData uri="http://schemas.openxmlformats.org/presentationml/2006/ole">
            <mc:AlternateContent xmlns:mc="http://schemas.openxmlformats.org/markup-compatibility/2006">
              <mc:Choice xmlns:v="urn:schemas-microsoft-com:vml" Requires="v">
                <p:oleObj name="Equation" r:id="rId7" imgW="215640" imgH="215640" progId="Equation.DSMT4">
                  <p:embed/>
                </p:oleObj>
              </mc:Choice>
              <mc:Fallback>
                <p:oleObj name="Equation" r:id="rId7" imgW="215640" imgH="215640" progId="Equation.DSMT4">
                  <p:embed/>
                  <p:pic>
                    <p:nvPicPr>
                      <p:cNvPr id="0" name="Object 1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61290" y="2105909"/>
                        <a:ext cx="358775" cy="358775"/>
                      </a:xfrm>
                      <a:prstGeom prst="rect">
                        <a:avLst/>
                      </a:prstGeom>
                      <a:noFill/>
                      <a:ln>
                        <a:noFill/>
                      </a:ln>
                      <a:effectLst/>
                    </p:spPr>
                  </p:pic>
                </p:oleObj>
              </mc:Fallback>
            </mc:AlternateContent>
          </a:graphicData>
        </a:graphic>
      </p:graphicFrame>
      <p:sp>
        <p:nvSpPr>
          <p:cNvPr id="7187" name="AutoShape 21">
            <a:extLst>
              <a:ext uri="{FF2B5EF4-FFF2-40B4-BE49-F238E27FC236}">
                <a16:creationId xmlns:a16="http://schemas.microsoft.com/office/drawing/2014/main" id="{53D5BE87-8045-42FD-9B13-280F52DC0B5E}"/>
              </a:ext>
            </a:extLst>
          </p:cNvPr>
          <p:cNvSpPr>
            <a:spLocks noChangeArrowheads="1"/>
          </p:cNvSpPr>
          <p:nvPr/>
        </p:nvSpPr>
        <p:spPr bwMode="auto">
          <a:xfrm rot="1445809">
            <a:off x="3539237" y="2814637"/>
            <a:ext cx="1944687" cy="1079500"/>
          </a:xfrm>
          <a:prstGeom prst="parallelogram">
            <a:avLst>
              <a:gd name="adj" fmla="val 45037"/>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7188" name="Line 22">
            <a:extLst>
              <a:ext uri="{FF2B5EF4-FFF2-40B4-BE49-F238E27FC236}">
                <a16:creationId xmlns:a16="http://schemas.microsoft.com/office/drawing/2014/main" id="{4F8298BE-DA5C-45C1-BBBD-9464643BDA10}"/>
              </a:ext>
            </a:extLst>
          </p:cNvPr>
          <p:cNvSpPr>
            <a:spLocks noChangeShapeType="1"/>
          </p:cNvSpPr>
          <p:nvPr/>
        </p:nvSpPr>
        <p:spPr bwMode="auto">
          <a:xfrm flipV="1">
            <a:off x="4620324" y="3173412"/>
            <a:ext cx="503238" cy="71913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89" name="Line 23">
            <a:extLst>
              <a:ext uri="{FF2B5EF4-FFF2-40B4-BE49-F238E27FC236}">
                <a16:creationId xmlns:a16="http://schemas.microsoft.com/office/drawing/2014/main" id="{911D32BE-1CED-47E6-9025-73D16DBBA7ED}"/>
              </a:ext>
            </a:extLst>
          </p:cNvPr>
          <p:cNvSpPr>
            <a:spLocks noChangeShapeType="1"/>
          </p:cNvSpPr>
          <p:nvPr/>
        </p:nvSpPr>
        <p:spPr bwMode="auto">
          <a:xfrm flipV="1">
            <a:off x="5148962" y="2652712"/>
            <a:ext cx="360362" cy="5048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90" name="Text Box 24">
            <a:extLst>
              <a:ext uri="{FF2B5EF4-FFF2-40B4-BE49-F238E27FC236}">
                <a16:creationId xmlns:a16="http://schemas.microsoft.com/office/drawing/2014/main" id="{9A0D0C9F-8092-4380-8A24-4DB703D0852E}"/>
              </a:ext>
            </a:extLst>
          </p:cNvPr>
          <p:cNvSpPr txBox="1">
            <a:spLocks noChangeArrowheads="1"/>
          </p:cNvSpPr>
          <p:nvPr/>
        </p:nvSpPr>
        <p:spPr bwMode="auto">
          <a:xfrm>
            <a:off x="4603412" y="3086985"/>
            <a:ext cx="349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R</a:t>
            </a:r>
          </a:p>
        </p:txBody>
      </p:sp>
      <p:graphicFrame>
        <p:nvGraphicFramePr>
          <p:cNvPr id="7173" name="Object 25">
            <a:extLst>
              <a:ext uri="{FF2B5EF4-FFF2-40B4-BE49-F238E27FC236}">
                <a16:creationId xmlns:a16="http://schemas.microsoft.com/office/drawing/2014/main" id="{487323F5-B2BD-46B9-BF2E-1D8DC581C18C}"/>
              </a:ext>
            </a:extLst>
          </p:cNvPr>
          <p:cNvGraphicFramePr>
            <a:graphicFrameLocks noChangeAspect="1"/>
          </p:cNvGraphicFramePr>
          <p:nvPr>
            <p:extLst>
              <p:ext uri="{D42A27DB-BD31-4B8C-83A1-F6EECF244321}">
                <p14:modId xmlns:p14="http://schemas.microsoft.com/office/powerpoint/2010/main" val="560307003"/>
              </p:ext>
            </p:extLst>
          </p:nvPr>
        </p:nvGraphicFramePr>
        <p:xfrm>
          <a:off x="5555362" y="2525712"/>
          <a:ext cx="358775" cy="358775"/>
        </p:xfrm>
        <a:graphic>
          <a:graphicData uri="http://schemas.openxmlformats.org/presentationml/2006/ole">
            <mc:AlternateContent xmlns:mc="http://schemas.openxmlformats.org/markup-compatibility/2006">
              <mc:Choice xmlns:v="urn:schemas-microsoft-com:vml" Requires="v">
                <p:oleObj name="Equation" r:id="rId9" imgW="215640" imgH="215640" progId="Equation.DSMT4">
                  <p:embed/>
                </p:oleObj>
              </mc:Choice>
              <mc:Fallback>
                <p:oleObj name="Equation" r:id="rId9" imgW="215640" imgH="215640" progId="Equation.DSMT4">
                  <p:embed/>
                  <p:pic>
                    <p:nvPicPr>
                      <p:cNvPr id="0" name="Object 2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555362" y="2525712"/>
                        <a:ext cx="358775" cy="358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191" name="Line 26">
            <a:extLst>
              <a:ext uri="{FF2B5EF4-FFF2-40B4-BE49-F238E27FC236}">
                <a16:creationId xmlns:a16="http://schemas.microsoft.com/office/drawing/2014/main" id="{D9299F38-74CA-4B9E-9817-D5AE4E31575F}"/>
              </a:ext>
            </a:extLst>
          </p:cNvPr>
          <p:cNvSpPr>
            <a:spLocks noChangeShapeType="1"/>
          </p:cNvSpPr>
          <p:nvPr/>
        </p:nvSpPr>
        <p:spPr bwMode="auto">
          <a:xfrm flipV="1">
            <a:off x="6739467" y="3684677"/>
            <a:ext cx="4428" cy="56559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92" name="Text Box 27">
            <a:extLst>
              <a:ext uri="{FF2B5EF4-FFF2-40B4-BE49-F238E27FC236}">
                <a16:creationId xmlns:a16="http://schemas.microsoft.com/office/drawing/2014/main" id="{FB7A9880-0A8E-4E4D-8860-C4ED9772A79F}"/>
              </a:ext>
            </a:extLst>
          </p:cNvPr>
          <p:cNvSpPr txBox="1">
            <a:spLocks noChangeArrowheads="1"/>
          </p:cNvSpPr>
          <p:nvPr/>
        </p:nvSpPr>
        <p:spPr bwMode="auto">
          <a:xfrm>
            <a:off x="6928548" y="3921033"/>
            <a:ext cx="781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solve </a:t>
            </a:r>
          </a:p>
        </p:txBody>
      </p:sp>
      <p:sp>
        <p:nvSpPr>
          <p:cNvPr id="7193" name="Text Box 28">
            <a:extLst>
              <a:ext uri="{FF2B5EF4-FFF2-40B4-BE49-F238E27FC236}">
                <a16:creationId xmlns:a16="http://schemas.microsoft.com/office/drawing/2014/main" id="{67D4E7E1-22E9-494B-BDDC-B2F241084E72}"/>
              </a:ext>
            </a:extLst>
          </p:cNvPr>
          <p:cNvSpPr txBox="1">
            <a:spLocks noChangeArrowheads="1"/>
          </p:cNvSpPr>
          <p:nvPr/>
        </p:nvSpPr>
        <p:spPr bwMode="auto">
          <a:xfrm>
            <a:off x="4620324" y="4585583"/>
            <a:ext cx="3979863"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we can solve this equation since we can always move R over in a plane that will eliminate the perpendicular component of M, leaving just the parallel component of M </a:t>
            </a:r>
          </a:p>
        </p:txBody>
      </p:sp>
      <p:sp>
        <p:nvSpPr>
          <p:cNvPr id="7195" name="Text Box 27">
            <a:extLst>
              <a:ext uri="{FF2B5EF4-FFF2-40B4-BE49-F238E27FC236}">
                <a16:creationId xmlns:a16="http://schemas.microsoft.com/office/drawing/2014/main" id="{B3339DAD-CBBC-4F30-80C5-3FA266E47BA5}"/>
              </a:ext>
            </a:extLst>
          </p:cNvPr>
          <p:cNvSpPr txBox="1">
            <a:spLocks noChangeArrowheads="1"/>
          </p:cNvSpPr>
          <p:nvPr/>
        </p:nvSpPr>
        <p:spPr bwMode="auto">
          <a:xfrm>
            <a:off x="2957513" y="180132"/>
            <a:ext cx="2508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solidFill>
                  <a:srgbClr val="CC3300"/>
                </a:solidFill>
              </a:rPr>
              <a:t>Reduction to a Wrench</a:t>
            </a:r>
          </a:p>
        </p:txBody>
      </p:sp>
      <p:sp>
        <p:nvSpPr>
          <p:cNvPr id="2" name="TextBox 1">
            <a:extLst>
              <a:ext uri="{FF2B5EF4-FFF2-40B4-BE49-F238E27FC236}">
                <a16:creationId xmlns:a16="http://schemas.microsoft.com/office/drawing/2014/main" id="{7D87B878-D92A-D9E6-5AC3-4B66E806F216}"/>
              </a:ext>
            </a:extLst>
          </p:cNvPr>
          <p:cNvSpPr txBox="1"/>
          <p:nvPr/>
        </p:nvSpPr>
        <p:spPr>
          <a:xfrm>
            <a:off x="3203848" y="2884487"/>
            <a:ext cx="319318" cy="369332"/>
          </a:xfrm>
          <a:prstGeom prst="rect">
            <a:avLst/>
          </a:prstGeom>
          <a:noFill/>
        </p:spPr>
        <p:txBody>
          <a:bodyPr wrap="none" rtlCol="0">
            <a:spAutoFit/>
          </a:bodyPr>
          <a:lstStyle/>
          <a:p>
            <a:r>
              <a:rPr lang="en-US" dirty="0"/>
              <a:t>=</a:t>
            </a:r>
          </a:p>
        </p:txBody>
      </p:sp>
      <p:sp>
        <p:nvSpPr>
          <p:cNvPr id="3" name="TextBox 2">
            <a:extLst>
              <a:ext uri="{FF2B5EF4-FFF2-40B4-BE49-F238E27FC236}">
                <a16:creationId xmlns:a16="http://schemas.microsoft.com/office/drawing/2014/main" id="{FC950132-474F-273D-5557-2C0F600B1BC1}"/>
              </a:ext>
            </a:extLst>
          </p:cNvPr>
          <p:cNvSpPr txBox="1"/>
          <p:nvPr/>
        </p:nvSpPr>
        <p:spPr>
          <a:xfrm>
            <a:off x="6012160" y="3329078"/>
            <a:ext cx="300082" cy="369332"/>
          </a:xfrm>
          <a:prstGeom prst="rect">
            <a:avLst/>
          </a:prstGeom>
          <a:noFill/>
        </p:spPr>
        <p:txBody>
          <a:bodyPr wrap="none" rtlCol="0">
            <a:spAutoFit/>
          </a:bodyPr>
          <a:lstStyle/>
          <a:p>
            <a:r>
              <a:rPr lang="en-US" dirty="0"/>
              <a:t>if</a:t>
            </a:r>
          </a:p>
        </p:txBody>
      </p:sp>
      <p:sp>
        <p:nvSpPr>
          <p:cNvPr id="4" name="TextBox 3">
            <a:extLst>
              <a:ext uri="{FF2B5EF4-FFF2-40B4-BE49-F238E27FC236}">
                <a16:creationId xmlns:a16="http://schemas.microsoft.com/office/drawing/2014/main" id="{26CB7445-4B1F-B87A-974D-BC17B2B35A29}"/>
              </a:ext>
            </a:extLst>
          </p:cNvPr>
          <p:cNvSpPr txBox="1"/>
          <p:nvPr/>
        </p:nvSpPr>
        <p:spPr>
          <a:xfrm>
            <a:off x="1356806" y="3513744"/>
            <a:ext cx="251619" cy="369332"/>
          </a:xfrm>
          <a:prstGeom prst="rect">
            <a:avLst/>
          </a:prstGeom>
          <a:noFill/>
        </p:spPr>
        <p:txBody>
          <a:bodyPr wrap="square" rtlCol="0">
            <a:spAutoFit/>
          </a:bodyPr>
          <a:lstStyle/>
          <a:p>
            <a:r>
              <a:rPr lang="en-US" dirty="0"/>
              <a:t>P</a:t>
            </a:r>
          </a:p>
        </p:txBody>
      </p:sp>
      <p:cxnSp>
        <p:nvCxnSpPr>
          <p:cNvPr id="6" name="Straight Arrow Connector 5">
            <a:extLst>
              <a:ext uri="{FF2B5EF4-FFF2-40B4-BE49-F238E27FC236}">
                <a16:creationId xmlns:a16="http://schemas.microsoft.com/office/drawing/2014/main" id="{850120AA-94B4-9731-9814-FE3EE382C8CB}"/>
              </a:ext>
            </a:extLst>
          </p:cNvPr>
          <p:cNvCxnSpPr>
            <a:cxnSpLocks/>
          </p:cNvCxnSpPr>
          <p:nvPr/>
        </p:nvCxnSpPr>
        <p:spPr>
          <a:xfrm>
            <a:off x="3991608" y="3447147"/>
            <a:ext cx="611804" cy="435929"/>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8" name="TextBox 7">
            <a:extLst>
              <a:ext uri="{FF2B5EF4-FFF2-40B4-BE49-F238E27FC236}">
                <a16:creationId xmlns:a16="http://schemas.microsoft.com/office/drawing/2014/main" id="{EAAAA49D-BBD3-C3FC-626E-E66BE4006704}"/>
              </a:ext>
            </a:extLst>
          </p:cNvPr>
          <p:cNvSpPr txBox="1"/>
          <p:nvPr/>
        </p:nvSpPr>
        <p:spPr>
          <a:xfrm>
            <a:off x="3743431" y="3196495"/>
            <a:ext cx="251619" cy="369332"/>
          </a:xfrm>
          <a:prstGeom prst="rect">
            <a:avLst/>
          </a:prstGeom>
          <a:noFill/>
        </p:spPr>
        <p:txBody>
          <a:bodyPr wrap="square" rtlCol="0">
            <a:spAutoFit/>
          </a:bodyPr>
          <a:lstStyle/>
          <a:p>
            <a:r>
              <a:rPr lang="en-US" dirty="0"/>
              <a:t>P</a:t>
            </a:r>
          </a:p>
        </p:txBody>
      </p:sp>
      <p:sp>
        <p:nvSpPr>
          <p:cNvPr id="11" name="TextBox 10">
            <a:extLst>
              <a:ext uri="{FF2B5EF4-FFF2-40B4-BE49-F238E27FC236}">
                <a16:creationId xmlns:a16="http://schemas.microsoft.com/office/drawing/2014/main" id="{EB7D7C28-86D1-6A76-3BAC-71F1BE5B1085}"/>
              </a:ext>
            </a:extLst>
          </p:cNvPr>
          <p:cNvSpPr txBox="1"/>
          <p:nvPr/>
        </p:nvSpPr>
        <p:spPr>
          <a:xfrm>
            <a:off x="4204266" y="3194488"/>
            <a:ext cx="274434" cy="369332"/>
          </a:xfrm>
          <a:prstGeom prst="rect">
            <a:avLst/>
          </a:prstGeom>
          <a:noFill/>
        </p:spPr>
        <p:txBody>
          <a:bodyPr wrap="none" rtlCol="0">
            <a:spAutoFit/>
          </a:bodyPr>
          <a:lstStyle/>
          <a:p>
            <a:r>
              <a:rPr lang="en-US" b="1" dirty="0"/>
              <a:t>r</a:t>
            </a:r>
          </a:p>
        </p:txBody>
      </p:sp>
      <p:sp>
        <p:nvSpPr>
          <p:cNvPr id="7" name="Arc 8">
            <a:extLst>
              <a:ext uri="{FF2B5EF4-FFF2-40B4-BE49-F238E27FC236}">
                <a16:creationId xmlns:a16="http://schemas.microsoft.com/office/drawing/2014/main" id="{ADFE60E4-98B9-18AB-A0F1-2117D90F993E}"/>
              </a:ext>
            </a:extLst>
          </p:cNvPr>
          <p:cNvSpPr>
            <a:spLocks/>
          </p:cNvSpPr>
          <p:nvPr/>
        </p:nvSpPr>
        <p:spPr bwMode="auto">
          <a:xfrm rot="1750937">
            <a:off x="5147633" y="2819058"/>
            <a:ext cx="431800" cy="211137"/>
          </a:xfrm>
          <a:custGeom>
            <a:avLst/>
            <a:gdLst>
              <a:gd name="T0" fmla="*/ 2758043 w 43200"/>
              <a:gd name="T1" fmla="*/ 0 h 42348"/>
              <a:gd name="T2" fmla="*/ 274543 w 43200"/>
              <a:gd name="T3" fmla="*/ 253651 h 42348"/>
              <a:gd name="T4" fmla="*/ 2158000 w 43200"/>
              <a:gd name="T5" fmla="*/ 515752 h 42348"/>
              <a:gd name="T6" fmla="*/ 0 60000 65536"/>
              <a:gd name="T7" fmla="*/ 0 60000 65536"/>
              <a:gd name="T8" fmla="*/ 0 60000 65536"/>
              <a:gd name="T9" fmla="*/ 0 w 43200"/>
              <a:gd name="T10" fmla="*/ 0 h 42348"/>
              <a:gd name="T11" fmla="*/ 43200 w 43200"/>
              <a:gd name="T12" fmla="*/ 42348 h 42348"/>
            </a:gdLst>
            <a:ahLst/>
            <a:cxnLst>
              <a:cxn ang="T6">
                <a:pos x="T0" y="T1"/>
              </a:cxn>
              <a:cxn ang="T7">
                <a:pos x="T2" y="T3"/>
              </a:cxn>
              <a:cxn ang="T8">
                <a:pos x="T4" y="T5"/>
              </a:cxn>
            </a:cxnLst>
            <a:rect l="T9" t="T10" r="T11" b="T12"/>
            <a:pathLst>
              <a:path w="43200" h="42348" fill="none" extrusionOk="0">
                <a:moveTo>
                  <a:pt x="27606" y="-1"/>
                </a:moveTo>
                <a:cubicBezTo>
                  <a:pt x="36843" y="2673"/>
                  <a:pt x="43200" y="11131"/>
                  <a:pt x="43200" y="20748"/>
                </a:cubicBezTo>
                <a:cubicBezTo>
                  <a:pt x="43200" y="32677"/>
                  <a:pt x="33529" y="42348"/>
                  <a:pt x="21600" y="42348"/>
                </a:cubicBezTo>
                <a:cubicBezTo>
                  <a:pt x="9670" y="42348"/>
                  <a:pt x="0" y="32677"/>
                  <a:pt x="0" y="20748"/>
                </a:cubicBezTo>
                <a:cubicBezTo>
                  <a:pt x="-1" y="17056"/>
                  <a:pt x="946" y="13426"/>
                  <a:pt x="2748" y="10204"/>
                </a:cubicBezTo>
              </a:path>
              <a:path w="43200" h="42348" stroke="0" extrusionOk="0">
                <a:moveTo>
                  <a:pt x="27606" y="-1"/>
                </a:moveTo>
                <a:cubicBezTo>
                  <a:pt x="36843" y="2673"/>
                  <a:pt x="43200" y="11131"/>
                  <a:pt x="43200" y="20748"/>
                </a:cubicBezTo>
                <a:cubicBezTo>
                  <a:pt x="43200" y="32677"/>
                  <a:pt x="33529" y="42348"/>
                  <a:pt x="21600" y="42348"/>
                </a:cubicBezTo>
                <a:cubicBezTo>
                  <a:pt x="9670" y="42348"/>
                  <a:pt x="0" y="32677"/>
                  <a:pt x="0" y="20748"/>
                </a:cubicBezTo>
                <a:cubicBezTo>
                  <a:pt x="-1" y="17056"/>
                  <a:pt x="946" y="13426"/>
                  <a:pt x="2748" y="10204"/>
                </a:cubicBezTo>
                <a:lnTo>
                  <a:pt x="21600" y="20748"/>
                </a:lnTo>
                <a:close/>
              </a:path>
            </a:pathLst>
          </a:custGeom>
          <a:noFill/>
          <a:ln w="9525">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194" name="Object 35">
            <a:extLst>
              <a:ext uri="{FF2B5EF4-FFF2-40B4-BE49-F238E27FC236}">
                <a16:creationId xmlns:a16="http://schemas.microsoft.com/office/drawing/2014/main" id="{9B3085DA-2065-4B91-86A1-24D0217C8A01}"/>
              </a:ext>
            </a:extLst>
          </p:cNvPr>
          <p:cNvGraphicFramePr>
            <a:graphicFrameLocks noChangeAspect="1"/>
          </p:cNvGraphicFramePr>
          <p:nvPr>
            <p:extLst>
              <p:ext uri="{D42A27DB-BD31-4B8C-83A1-F6EECF244321}">
                <p14:modId xmlns:p14="http://schemas.microsoft.com/office/powerpoint/2010/main" val="1026647645"/>
              </p:ext>
            </p:extLst>
          </p:nvPr>
        </p:nvGraphicFramePr>
        <p:xfrm>
          <a:off x="3781426" y="3236122"/>
          <a:ext cx="833438" cy="706437"/>
        </p:xfrm>
        <a:graphic>
          <a:graphicData uri="http://schemas.openxmlformats.org/presentationml/2006/ole">
            <mc:AlternateContent xmlns:mc="http://schemas.openxmlformats.org/markup-compatibility/2006">
              <mc:Choice xmlns:v="urn:schemas-microsoft-com:vml" Requires="v">
                <p:oleObj name="Equation" r:id="rId3" imgW="495000" imgH="419040" progId="Equation.DSMT4">
                  <p:embed/>
                </p:oleObj>
              </mc:Choice>
              <mc:Fallback>
                <p:oleObj name="Equation" r:id="rId3" imgW="495000" imgH="419040" progId="Equation.DSMT4">
                  <p:embed/>
                  <p:pic>
                    <p:nvPicPr>
                      <p:cNvPr id="0" name="Object 3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81426" y="3236122"/>
                        <a:ext cx="833438" cy="706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195" name="Object 36">
            <a:extLst>
              <a:ext uri="{FF2B5EF4-FFF2-40B4-BE49-F238E27FC236}">
                <a16:creationId xmlns:a16="http://schemas.microsoft.com/office/drawing/2014/main" id="{A7165077-5BA5-4C32-838B-CF403404C600}"/>
              </a:ext>
            </a:extLst>
          </p:cNvPr>
          <p:cNvGraphicFramePr>
            <a:graphicFrameLocks noChangeAspect="1"/>
          </p:cNvGraphicFramePr>
          <p:nvPr>
            <p:extLst>
              <p:ext uri="{D42A27DB-BD31-4B8C-83A1-F6EECF244321}">
                <p14:modId xmlns:p14="http://schemas.microsoft.com/office/powerpoint/2010/main" val="3411251060"/>
              </p:ext>
            </p:extLst>
          </p:nvPr>
        </p:nvGraphicFramePr>
        <p:xfrm>
          <a:off x="4472885" y="5227365"/>
          <a:ext cx="2747963" cy="449263"/>
        </p:xfrm>
        <a:graphic>
          <a:graphicData uri="http://schemas.openxmlformats.org/presentationml/2006/ole">
            <mc:AlternateContent xmlns:mc="http://schemas.openxmlformats.org/markup-compatibility/2006">
              <mc:Choice xmlns:v="urn:schemas-microsoft-com:vml" Requires="v">
                <p:oleObj name="Equation" r:id="rId5" imgW="1396800" imgH="228600" progId="Equation.DSMT4">
                  <p:embed/>
                </p:oleObj>
              </mc:Choice>
              <mc:Fallback>
                <p:oleObj name="Equation" r:id="rId5" imgW="1396800" imgH="228600" progId="Equation.DSMT4">
                  <p:embed/>
                  <p:pic>
                    <p:nvPicPr>
                      <p:cNvPr id="0" name="Object 3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72885" y="5227365"/>
                        <a:ext cx="2747963" cy="449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196" name="Object 37">
            <a:extLst>
              <a:ext uri="{FF2B5EF4-FFF2-40B4-BE49-F238E27FC236}">
                <a16:creationId xmlns:a16="http://schemas.microsoft.com/office/drawing/2014/main" id="{90DAC5EC-3AFF-4E41-B945-6188DA62481C}"/>
              </a:ext>
            </a:extLst>
          </p:cNvPr>
          <p:cNvGraphicFramePr>
            <a:graphicFrameLocks noChangeAspect="1"/>
          </p:cNvGraphicFramePr>
          <p:nvPr>
            <p:extLst>
              <p:ext uri="{D42A27DB-BD31-4B8C-83A1-F6EECF244321}">
                <p14:modId xmlns:p14="http://schemas.microsoft.com/office/powerpoint/2010/main" val="2357541768"/>
              </p:ext>
            </p:extLst>
          </p:nvPr>
        </p:nvGraphicFramePr>
        <p:xfrm>
          <a:off x="4215641" y="4488379"/>
          <a:ext cx="2019300" cy="450850"/>
        </p:xfrm>
        <a:graphic>
          <a:graphicData uri="http://schemas.openxmlformats.org/presentationml/2006/ole">
            <mc:AlternateContent xmlns:mc="http://schemas.openxmlformats.org/markup-compatibility/2006">
              <mc:Choice xmlns:v="urn:schemas-microsoft-com:vml" Requires="v">
                <p:oleObj name="Equation" r:id="rId7" imgW="1028520" imgH="228600" progId="Equation.DSMT4">
                  <p:embed/>
                </p:oleObj>
              </mc:Choice>
              <mc:Fallback>
                <p:oleObj name="Equation" r:id="rId7" imgW="1028520" imgH="228600" progId="Equation.DSMT4">
                  <p:embed/>
                  <p:pic>
                    <p:nvPicPr>
                      <p:cNvPr id="0" name="Object 3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15641" y="4488379"/>
                        <a:ext cx="2019300" cy="450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204" name="Text Box 38">
            <a:extLst>
              <a:ext uri="{FF2B5EF4-FFF2-40B4-BE49-F238E27FC236}">
                <a16:creationId xmlns:a16="http://schemas.microsoft.com/office/drawing/2014/main" id="{1D41CA36-89FF-478C-AF17-116A64459EE2}"/>
              </a:ext>
            </a:extLst>
          </p:cNvPr>
          <p:cNvSpPr txBox="1">
            <a:spLocks noChangeArrowheads="1"/>
          </p:cNvSpPr>
          <p:nvPr/>
        </p:nvSpPr>
        <p:spPr bwMode="auto">
          <a:xfrm>
            <a:off x="735013" y="5969272"/>
            <a:ext cx="106952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(4) solve</a:t>
            </a:r>
          </a:p>
        </p:txBody>
      </p:sp>
      <p:graphicFrame>
        <p:nvGraphicFramePr>
          <p:cNvPr id="8197" name="Object 39">
            <a:extLst>
              <a:ext uri="{FF2B5EF4-FFF2-40B4-BE49-F238E27FC236}">
                <a16:creationId xmlns:a16="http://schemas.microsoft.com/office/drawing/2014/main" id="{F131C6AC-CF61-42BC-A97B-57B17696FF6B}"/>
              </a:ext>
            </a:extLst>
          </p:cNvPr>
          <p:cNvGraphicFramePr>
            <a:graphicFrameLocks noChangeAspect="1"/>
          </p:cNvGraphicFramePr>
          <p:nvPr>
            <p:extLst>
              <p:ext uri="{D42A27DB-BD31-4B8C-83A1-F6EECF244321}">
                <p14:modId xmlns:p14="http://schemas.microsoft.com/office/powerpoint/2010/main" val="4170945979"/>
              </p:ext>
            </p:extLst>
          </p:nvPr>
        </p:nvGraphicFramePr>
        <p:xfrm>
          <a:off x="1888435" y="5948361"/>
          <a:ext cx="1287462" cy="406400"/>
        </p:xfrm>
        <a:graphic>
          <a:graphicData uri="http://schemas.openxmlformats.org/presentationml/2006/ole">
            <mc:AlternateContent xmlns:mc="http://schemas.openxmlformats.org/markup-compatibility/2006">
              <mc:Choice xmlns:v="urn:schemas-microsoft-com:vml" Requires="v">
                <p:oleObj name="Equation" r:id="rId9" imgW="723600" imgH="228600" progId="Equation.DSMT4">
                  <p:embed/>
                </p:oleObj>
              </mc:Choice>
              <mc:Fallback>
                <p:oleObj name="Equation" r:id="rId9" imgW="723600" imgH="228600" progId="Equation.DSMT4">
                  <p:embed/>
                  <p:pic>
                    <p:nvPicPr>
                      <p:cNvPr id="0" name="Object 3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888435" y="5948361"/>
                        <a:ext cx="1287462" cy="40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199" name="Line 6">
            <a:extLst>
              <a:ext uri="{FF2B5EF4-FFF2-40B4-BE49-F238E27FC236}">
                <a16:creationId xmlns:a16="http://schemas.microsoft.com/office/drawing/2014/main" id="{65CC7184-BF4C-4225-9A5A-AB782EED5BF2}"/>
              </a:ext>
            </a:extLst>
          </p:cNvPr>
          <p:cNvSpPr>
            <a:spLocks noChangeShapeType="1"/>
          </p:cNvSpPr>
          <p:nvPr/>
        </p:nvSpPr>
        <p:spPr bwMode="auto">
          <a:xfrm>
            <a:off x="6392664" y="2386015"/>
            <a:ext cx="2232025" cy="7207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00" name="Line 7">
            <a:extLst>
              <a:ext uri="{FF2B5EF4-FFF2-40B4-BE49-F238E27FC236}">
                <a16:creationId xmlns:a16="http://schemas.microsoft.com/office/drawing/2014/main" id="{0A42A6B7-E4DB-4961-A834-A454F57B1DBE}"/>
              </a:ext>
            </a:extLst>
          </p:cNvPr>
          <p:cNvSpPr>
            <a:spLocks noChangeShapeType="1"/>
          </p:cNvSpPr>
          <p:nvPr/>
        </p:nvSpPr>
        <p:spPr bwMode="auto">
          <a:xfrm flipV="1">
            <a:off x="6392664" y="946153"/>
            <a:ext cx="0" cy="14398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01" name="Line 8">
            <a:extLst>
              <a:ext uri="{FF2B5EF4-FFF2-40B4-BE49-F238E27FC236}">
                <a16:creationId xmlns:a16="http://schemas.microsoft.com/office/drawing/2014/main" id="{C76C097C-ECC2-4756-9138-6EBCA6711A11}"/>
              </a:ext>
            </a:extLst>
          </p:cNvPr>
          <p:cNvSpPr>
            <a:spLocks noChangeShapeType="1"/>
          </p:cNvSpPr>
          <p:nvPr/>
        </p:nvSpPr>
        <p:spPr bwMode="auto">
          <a:xfrm flipH="1">
            <a:off x="5240139" y="2386015"/>
            <a:ext cx="1152525" cy="5762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02" name="Text Box 24">
            <a:extLst>
              <a:ext uri="{FF2B5EF4-FFF2-40B4-BE49-F238E27FC236}">
                <a16:creationId xmlns:a16="http://schemas.microsoft.com/office/drawing/2014/main" id="{C7310377-274E-48C7-8A5F-A86BBC174FBB}"/>
              </a:ext>
            </a:extLst>
          </p:cNvPr>
          <p:cNvSpPr txBox="1">
            <a:spLocks noChangeArrowheads="1"/>
          </p:cNvSpPr>
          <p:nvPr/>
        </p:nvSpPr>
        <p:spPr bwMode="auto">
          <a:xfrm>
            <a:off x="5148064" y="2909890"/>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x</a:t>
            </a:r>
          </a:p>
        </p:txBody>
      </p:sp>
      <p:sp>
        <p:nvSpPr>
          <p:cNvPr id="8203" name="Text Box 25">
            <a:extLst>
              <a:ext uri="{FF2B5EF4-FFF2-40B4-BE49-F238E27FC236}">
                <a16:creationId xmlns:a16="http://schemas.microsoft.com/office/drawing/2014/main" id="{EE326744-F52E-4753-B54D-3FABA4297470}"/>
              </a:ext>
            </a:extLst>
          </p:cNvPr>
          <p:cNvSpPr txBox="1">
            <a:spLocks noChangeArrowheads="1"/>
          </p:cNvSpPr>
          <p:nvPr/>
        </p:nvSpPr>
        <p:spPr bwMode="auto">
          <a:xfrm>
            <a:off x="8315730" y="3106213"/>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y</a:t>
            </a:r>
          </a:p>
        </p:txBody>
      </p:sp>
      <p:sp>
        <p:nvSpPr>
          <p:cNvPr id="8205" name="Text Box 40">
            <a:extLst>
              <a:ext uri="{FF2B5EF4-FFF2-40B4-BE49-F238E27FC236}">
                <a16:creationId xmlns:a16="http://schemas.microsoft.com/office/drawing/2014/main" id="{61557A69-C667-4341-91CB-CA91C5E5DFA5}"/>
              </a:ext>
            </a:extLst>
          </p:cNvPr>
          <p:cNvSpPr txBox="1">
            <a:spLocks noChangeArrowheads="1"/>
          </p:cNvSpPr>
          <p:nvPr/>
        </p:nvSpPr>
        <p:spPr bwMode="auto">
          <a:xfrm>
            <a:off x="6516489" y="822328"/>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z</a:t>
            </a:r>
          </a:p>
        </p:txBody>
      </p:sp>
      <p:sp>
        <p:nvSpPr>
          <p:cNvPr id="8206" name="Line 41">
            <a:extLst>
              <a:ext uri="{FF2B5EF4-FFF2-40B4-BE49-F238E27FC236}">
                <a16:creationId xmlns:a16="http://schemas.microsoft.com/office/drawing/2014/main" id="{AEFC556F-3D90-4DD3-9A89-99165DA29725}"/>
              </a:ext>
            </a:extLst>
          </p:cNvPr>
          <p:cNvSpPr>
            <a:spLocks noChangeShapeType="1"/>
          </p:cNvSpPr>
          <p:nvPr/>
        </p:nvSpPr>
        <p:spPr bwMode="auto">
          <a:xfrm flipV="1">
            <a:off x="7195939" y="1882778"/>
            <a:ext cx="0" cy="792162"/>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07" name="Line 42">
            <a:extLst>
              <a:ext uri="{FF2B5EF4-FFF2-40B4-BE49-F238E27FC236}">
                <a16:creationId xmlns:a16="http://schemas.microsoft.com/office/drawing/2014/main" id="{CA6D5BC5-47A4-4D70-8349-3F3A0ACD6041}"/>
              </a:ext>
            </a:extLst>
          </p:cNvPr>
          <p:cNvSpPr>
            <a:spLocks noChangeShapeType="1"/>
          </p:cNvSpPr>
          <p:nvPr/>
        </p:nvSpPr>
        <p:spPr bwMode="auto">
          <a:xfrm flipV="1">
            <a:off x="6392664" y="1450978"/>
            <a:ext cx="0" cy="9366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08" name="Line 43">
            <a:extLst>
              <a:ext uri="{FF2B5EF4-FFF2-40B4-BE49-F238E27FC236}">
                <a16:creationId xmlns:a16="http://schemas.microsoft.com/office/drawing/2014/main" id="{2D817116-3AEA-4345-98C9-919D2229D46B}"/>
              </a:ext>
            </a:extLst>
          </p:cNvPr>
          <p:cNvSpPr>
            <a:spLocks noChangeShapeType="1"/>
          </p:cNvSpPr>
          <p:nvPr/>
        </p:nvSpPr>
        <p:spPr bwMode="auto">
          <a:xfrm>
            <a:off x="5816402" y="2674940"/>
            <a:ext cx="647700" cy="28733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09" name="Text Box 44">
            <a:extLst>
              <a:ext uri="{FF2B5EF4-FFF2-40B4-BE49-F238E27FC236}">
                <a16:creationId xmlns:a16="http://schemas.microsoft.com/office/drawing/2014/main" id="{C397B19E-A515-43C7-B5F3-759E3E90621A}"/>
              </a:ext>
            </a:extLst>
          </p:cNvPr>
          <p:cNvSpPr txBox="1">
            <a:spLocks noChangeArrowheads="1"/>
          </p:cNvSpPr>
          <p:nvPr/>
        </p:nvSpPr>
        <p:spPr bwMode="auto">
          <a:xfrm>
            <a:off x="7380089" y="1543053"/>
            <a:ext cx="679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75 lb</a:t>
            </a:r>
          </a:p>
        </p:txBody>
      </p:sp>
      <p:sp>
        <p:nvSpPr>
          <p:cNvPr id="8210" name="Text Box 45">
            <a:extLst>
              <a:ext uri="{FF2B5EF4-FFF2-40B4-BE49-F238E27FC236}">
                <a16:creationId xmlns:a16="http://schemas.microsoft.com/office/drawing/2014/main" id="{DA492232-C0AB-4FA6-9D6E-B5DBADEF2B3A}"/>
              </a:ext>
            </a:extLst>
          </p:cNvPr>
          <p:cNvSpPr txBox="1">
            <a:spLocks noChangeArrowheads="1"/>
          </p:cNvSpPr>
          <p:nvPr/>
        </p:nvSpPr>
        <p:spPr bwMode="auto">
          <a:xfrm>
            <a:off x="6516489" y="1327153"/>
            <a:ext cx="679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80 lb</a:t>
            </a:r>
          </a:p>
        </p:txBody>
      </p:sp>
      <p:sp>
        <p:nvSpPr>
          <p:cNvPr id="8211" name="Text Box 46">
            <a:extLst>
              <a:ext uri="{FF2B5EF4-FFF2-40B4-BE49-F238E27FC236}">
                <a16:creationId xmlns:a16="http://schemas.microsoft.com/office/drawing/2014/main" id="{BAC37AAB-D6F9-43F0-92D8-7B5F49D80E20}"/>
              </a:ext>
            </a:extLst>
          </p:cNvPr>
          <p:cNvSpPr txBox="1">
            <a:spLocks noChangeArrowheads="1"/>
          </p:cNvSpPr>
          <p:nvPr/>
        </p:nvSpPr>
        <p:spPr bwMode="auto">
          <a:xfrm>
            <a:off x="6445052" y="2909890"/>
            <a:ext cx="679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50 lb</a:t>
            </a:r>
          </a:p>
        </p:txBody>
      </p:sp>
      <p:sp>
        <p:nvSpPr>
          <p:cNvPr id="8212" name="Text Box 47">
            <a:extLst>
              <a:ext uri="{FF2B5EF4-FFF2-40B4-BE49-F238E27FC236}">
                <a16:creationId xmlns:a16="http://schemas.microsoft.com/office/drawing/2014/main" id="{40BC55FC-5A2E-4C7E-AFB4-60C4567343EB}"/>
              </a:ext>
            </a:extLst>
          </p:cNvPr>
          <p:cNvSpPr txBox="1">
            <a:spLocks noChangeArrowheads="1"/>
          </p:cNvSpPr>
          <p:nvPr/>
        </p:nvSpPr>
        <p:spPr bwMode="auto">
          <a:xfrm>
            <a:off x="6579989" y="2001938"/>
            <a:ext cx="57259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12 in</a:t>
            </a:r>
          </a:p>
        </p:txBody>
      </p:sp>
      <p:sp>
        <p:nvSpPr>
          <p:cNvPr id="8213" name="Text Box 48">
            <a:extLst>
              <a:ext uri="{FF2B5EF4-FFF2-40B4-BE49-F238E27FC236}">
                <a16:creationId xmlns:a16="http://schemas.microsoft.com/office/drawing/2014/main" id="{16736EA2-6E6D-4A2F-AF3A-4922C0D52F7F}"/>
              </a:ext>
            </a:extLst>
          </p:cNvPr>
          <p:cNvSpPr txBox="1">
            <a:spLocks noChangeArrowheads="1"/>
          </p:cNvSpPr>
          <p:nvPr/>
        </p:nvSpPr>
        <p:spPr bwMode="auto">
          <a:xfrm>
            <a:off x="5867930" y="1911993"/>
            <a:ext cx="47320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9 in</a:t>
            </a:r>
          </a:p>
        </p:txBody>
      </p:sp>
      <p:sp>
        <p:nvSpPr>
          <p:cNvPr id="8214" name="Text Box 49">
            <a:extLst>
              <a:ext uri="{FF2B5EF4-FFF2-40B4-BE49-F238E27FC236}">
                <a16:creationId xmlns:a16="http://schemas.microsoft.com/office/drawing/2014/main" id="{69192738-134F-4DC0-9937-BE40B8AE39B6}"/>
              </a:ext>
            </a:extLst>
          </p:cNvPr>
          <p:cNvSpPr txBox="1">
            <a:spLocks noChangeArrowheads="1"/>
          </p:cNvSpPr>
          <p:nvPr/>
        </p:nvSpPr>
        <p:spPr bwMode="auto">
          <a:xfrm>
            <a:off x="6218039" y="2325690"/>
            <a:ext cx="361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O</a:t>
            </a:r>
          </a:p>
        </p:txBody>
      </p:sp>
      <p:sp>
        <p:nvSpPr>
          <p:cNvPr id="8215" name="Text Box 50">
            <a:extLst>
              <a:ext uri="{FF2B5EF4-FFF2-40B4-BE49-F238E27FC236}">
                <a16:creationId xmlns:a16="http://schemas.microsoft.com/office/drawing/2014/main" id="{8E4BDB7F-8252-4F10-B2F3-208C14CADB88}"/>
              </a:ext>
            </a:extLst>
          </p:cNvPr>
          <p:cNvSpPr txBox="1">
            <a:spLocks noChangeArrowheads="1"/>
          </p:cNvSpPr>
          <p:nvPr/>
        </p:nvSpPr>
        <p:spPr bwMode="auto">
          <a:xfrm>
            <a:off x="708590" y="2064241"/>
            <a:ext cx="36471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the general procedure to follow is:</a:t>
            </a:r>
          </a:p>
        </p:txBody>
      </p:sp>
      <p:sp>
        <p:nvSpPr>
          <p:cNvPr id="8216" name="Text Box 51">
            <a:extLst>
              <a:ext uri="{FF2B5EF4-FFF2-40B4-BE49-F238E27FC236}">
                <a16:creationId xmlns:a16="http://schemas.microsoft.com/office/drawing/2014/main" id="{4574C0C2-8E71-4C90-8284-54ED9FA5E156}"/>
              </a:ext>
            </a:extLst>
          </p:cNvPr>
          <p:cNvSpPr txBox="1">
            <a:spLocks noChangeArrowheads="1"/>
          </p:cNvSpPr>
          <p:nvPr/>
        </p:nvSpPr>
        <p:spPr bwMode="auto">
          <a:xfrm>
            <a:off x="895350" y="2703515"/>
            <a:ext cx="25161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(1) calculate </a:t>
            </a:r>
            <a:r>
              <a:rPr lang="en-US" altLang="en-US" b="1" dirty="0">
                <a:latin typeface="Times New Roman" panose="02020603050405020304" pitchFamily="18" charset="0"/>
              </a:rPr>
              <a:t>R</a:t>
            </a:r>
            <a:r>
              <a:rPr lang="en-US" altLang="en-US" dirty="0"/>
              <a:t>, </a:t>
            </a:r>
            <a:r>
              <a:rPr lang="en-US" altLang="en-US" b="1" dirty="0">
                <a:latin typeface="Times New Roman" panose="02020603050405020304" pitchFamily="18" charset="0"/>
              </a:rPr>
              <a:t>M</a:t>
            </a:r>
            <a:r>
              <a:rPr lang="en-US" altLang="en-US" i="1" baseline="-25000" dirty="0"/>
              <a:t>O</a:t>
            </a:r>
            <a:endParaRPr lang="en-US" altLang="en-US" i="1" dirty="0"/>
          </a:p>
        </p:txBody>
      </p:sp>
      <p:sp>
        <p:nvSpPr>
          <p:cNvPr id="8217" name="Text Box 52">
            <a:extLst>
              <a:ext uri="{FF2B5EF4-FFF2-40B4-BE49-F238E27FC236}">
                <a16:creationId xmlns:a16="http://schemas.microsoft.com/office/drawing/2014/main" id="{F6E7AFBB-B1AD-45B9-A9E8-A8625B589600}"/>
              </a:ext>
            </a:extLst>
          </p:cNvPr>
          <p:cNvSpPr txBox="1">
            <a:spLocks noChangeArrowheads="1"/>
          </p:cNvSpPr>
          <p:nvPr/>
        </p:nvSpPr>
        <p:spPr bwMode="auto">
          <a:xfrm>
            <a:off x="895350" y="3405983"/>
            <a:ext cx="289053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(2) find unit vector along R</a:t>
            </a:r>
          </a:p>
        </p:txBody>
      </p:sp>
      <p:sp>
        <p:nvSpPr>
          <p:cNvPr id="8218" name="Text Box 53">
            <a:extLst>
              <a:ext uri="{FF2B5EF4-FFF2-40B4-BE49-F238E27FC236}">
                <a16:creationId xmlns:a16="http://schemas.microsoft.com/office/drawing/2014/main" id="{04B3FD2E-56EC-4202-ADDC-30C881141FFC}"/>
              </a:ext>
            </a:extLst>
          </p:cNvPr>
          <p:cNvSpPr txBox="1">
            <a:spLocks noChangeArrowheads="1"/>
          </p:cNvSpPr>
          <p:nvPr/>
        </p:nvSpPr>
        <p:spPr bwMode="auto">
          <a:xfrm>
            <a:off x="403226" y="822328"/>
            <a:ext cx="444817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Reduce the force system to a wrench and locate the wrench in the </a:t>
            </a:r>
            <a:r>
              <a:rPr lang="en-US" altLang="en-US" dirty="0" err="1"/>
              <a:t>xz</a:t>
            </a:r>
            <a:r>
              <a:rPr lang="en-US" altLang="en-US" dirty="0"/>
              <a:t>-plane and </a:t>
            </a:r>
            <a:r>
              <a:rPr lang="en-US" altLang="en-US" dirty="0" err="1"/>
              <a:t>xy</a:t>
            </a:r>
            <a:r>
              <a:rPr lang="en-US" altLang="en-US" dirty="0"/>
              <a:t> plane.</a:t>
            </a:r>
          </a:p>
        </p:txBody>
      </p:sp>
      <p:sp>
        <p:nvSpPr>
          <p:cNvPr id="8219" name="Text Box 54">
            <a:extLst>
              <a:ext uri="{FF2B5EF4-FFF2-40B4-BE49-F238E27FC236}">
                <a16:creationId xmlns:a16="http://schemas.microsoft.com/office/drawing/2014/main" id="{A33E01FA-0CAB-4FFC-8A9E-E16CAC4B7DC9}"/>
              </a:ext>
            </a:extLst>
          </p:cNvPr>
          <p:cNvSpPr txBox="1">
            <a:spLocks noChangeArrowheads="1"/>
          </p:cNvSpPr>
          <p:nvPr/>
        </p:nvSpPr>
        <p:spPr bwMode="auto">
          <a:xfrm>
            <a:off x="735013" y="4529138"/>
            <a:ext cx="331372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(3) determine moment along R</a:t>
            </a:r>
          </a:p>
        </p:txBody>
      </p:sp>
      <p:sp>
        <p:nvSpPr>
          <p:cNvPr id="8220" name="Text Box 55">
            <a:extLst>
              <a:ext uri="{FF2B5EF4-FFF2-40B4-BE49-F238E27FC236}">
                <a16:creationId xmlns:a16="http://schemas.microsoft.com/office/drawing/2014/main" id="{0A8ACD74-6BB2-4934-A4AE-8E439254689A}"/>
              </a:ext>
            </a:extLst>
          </p:cNvPr>
          <p:cNvSpPr txBox="1">
            <a:spLocks noChangeArrowheads="1"/>
          </p:cNvSpPr>
          <p:nvPr/>
        </p:nvSpPr>
        <p:spPr bwMode="auto">
          <a:xfrm>
            <a:off x="1365769" y="5035312"/>
            <a:ext cx="298997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remainder is then part of M that is perpendicular to R</a:t>
            </a:r>
          </a:p>
        </p:txBody>
      </p:sp>
      <p:sp>
        <p:nvSpPr>
          <p:cNvPr id="2" name="TextBox 1">
            <a:extLst>
              <a:ext uri="{FF2B5EF4-FFF2-40B4-BE49-F238E27FC236}">
                <a16:creationId xmlns:a16="http://schemas.microsoft.com/office/drawing/2014/main" id="{5C15C0B2-7BB7-43F6-B561-20EA857A0AFC}"/>
              </a:ext>
            </a:extLst>
          </p:cNvPr>
          <p:cNvSpPr txBox="1"/>
          <p:nvPr/>
        </p:nvSpPr>
        <p:spPr>
          <a:xfrm>
            <a:off x="445076" y="109039"/>
            <a:ext cx="1467068" cy="369332"/>
          </a:xfrm>
          <a:prstGeom prst="rect">
            <a:avLst/>
          </a:prstGeom>
          <a:noFill/>
        </p:spPr>
        <p:txBody>
          <a:bodyPr wrap="none" rtlCol="0">
            <a:spAutoFit/>
          </a:bodyPr>
          <a:lstStyle/>
          <a:p>
            <a:r>
              <a:rPr lang="en-US" dirty="0">
                <a:solidFill>
                  <a:srgbClr val="C00000"/>
                </a:solidFill>
              </a:rPr>
              <a:t>Example 3.4</a:t>
            </a:r>
          </a:p>
        </p:txBody>
      </p:sp>
      <p:cxnSp>
        <p:nvCxnSpPr>
          <p:cNvPr id="29" name="Straight Connector 28">
            <a:extLst>
              <a:ext uri="{FF2B5EF4-FFF2-40B4-BE49-F238E27FC236}">
                <a16:creationId xmlns:a16="http://schemas.microsoft.com/office/drawing/2014/main" id="{DBF0F4F7-6311-1F9D-102A-636B737D6363}"/>
              </a:ext>
            </a:extLst>
          </p:cNvPr>
          <p:cNvCxnSpPr/>
          <p:nvPr/>
        </p:nvCxnSpPr>
        <p:spPr>
          <a:xfrm>
            <a:off x="589299" y="478371"/>
            <a:ext cx="7128792"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cxnSp>
        <p:nvCxnSpPr>
          <p:cNvPr id="5" name="Straight Arrow Connector 4">
            <a:extLst>
              <a:ext uri="{FF2B5EF4-FFF2-40B4-BE49-F238E27FC236}">
                <a16:creationId xmlns:a16="http://schemas.microsoft.com/office/drawing/2014/main" id="{E88FE765-2B5F-99CB-81D1-D90BEF884A84}"/>
              </a:ext>
            </a:extLst>
          </p:cNvPr>
          <p:cNvCxnSpPr>
            <a:cxnSpLocks/>
          </p:cNvCxnSpPr>
          <p:nvPr/>
        </p:nvCxnSpPr>
        <p:spPr>
          <a:xfrm>
            <a:off x="6375333" y="2156890"/>
            <a:ext cx="812867" cy="25611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6E2B546C-7CE8-8F59-C4B1-2FAEA334D704}"/>
              </a:ext>
            </a:extLst>
          </p:cNvPr>
          <p:cNvCxnSpPr/>
          <p:nvPr/>
        </p:nvCxnSpPr>
        <p:spPr>
          <a:xfrm flipV="1">
            <a:off x="5816401" y="2121804"/>
            <a:ext cx="0" cy="528422"/>
          </a:xfrm>
          <a:prstGeom prst="line">
            <a:avLst/>
          </a:prstGeom>
        </p:spPr>
        <p:style>
          <a:lnRef idx="1">
            <a:schemeClr val="dk1"/>
          </a:lnRef>
          <a:fillRef idx="0">
            <a:schemeClr val="dk1"/>
          </a:fillRef>
          <a:effectRef idx="0">
            <a:schemeClr val="dk1"/>
          </a:effectRef>
          <a:fontRef idx="minor">
            <a:schemeClr val="tx1"/>
          </a:fontRef>
        </p:style>
      </p:cxnSp>
      <p:cxnSp>
        <p:nvCxnSpPr>
          <p:cNvPr id="10" name="Straight Arrow Connector 9">
            <a:extLst>
              <a:ext uri="{FF2B5EF4-FFF2-40B4-BE49-F238E27FC236}">
                <a16:creationId xmlns:a16="http://schemas.microsoft.com/office/drawing/2014/main" id="{603C32E9-46CA-EA48-F68B-185BEC3B2204}"/>
              </a:ext>
            </a:extLst>
          </p:cNvPr>
          <p:cNvCxnSpPr>
            <a:cxnSpLocks/>
          </p:cNvCxnSpPr>
          <p:nvPr/>
        </p:nvCxnSpPr>
        <p:spPr>
          <a:xfrm flipH="1">
            <a:off x="5799667" y="2162155"/>
            <a:ext cx="558733" cy="276245"/>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Text Box 4">
            <a:extLst>
              <a:ext uri="{FF2B5EF4-FFF2-40B4-BE49-F238E27FC236}">
                <a16:creationId xmlns:a16="http://schemas.microsoft.com/office/drawing/2014/main" id="{8663F7E9-6912-4591-87E7-7C3CE2DC5A4C}"/>
              </a:ext>
            </a:extLst>
          </p:cNvPr>
          <p:cNvSpPr txBox="1">
            <a:spLocks noChangeArrowheads="1"/>
          </p:cNvSpPr>
          <p:nvPr/>
        </p:nvSpPr>
        <p:spPr bwMode="auto">
          <a:xfrm>
            <a:off x="663575" y="207963"/>
            <a:ext cx="133453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in MATLAB</a:t>
            </a:r>
          </a:p>
        </p:txBody>
      </p:sp>
      <p:sp>
        <p:nvSpPr>
          <p:cNvPr id="9221" name="Rectangle 5">
            <a:extLst>
              <a:ext uri="{FF2B5EF4-FFF2-40B4-BE49-F238E27FC236}">
                <a16:creationId xmlns:a16="http://schemas.microsoft.com/office/drawing/2014/main" id="{7165C5F4-2A3A-4AF0-93ED-92D64F47C440}"/>
              </a:ext>
            </a:extLst>
          </p:cNvPr>
          <p:cNvSpPr>
            <a:spLocks noChangeArrowheads="1"/>
          </p:cNvSpPr>
          <p:nvPr/>
        </p:nvSpPr>
        <p:spPr bwMode="auto">
          <a:xfrm>
            <a:off x="323850" y="654050"/>
            <a:ext cx="4572000" cy="498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600" dirty="0"/>
              <a:t>R = [0 50 (75+80)]</a:t>
            </a:r>
          </a:p>
          <a:p>
            <a:pPr eaLnBrk="1" hangingPunct="1"/>
            <a:endParaRPr lang="en-US" altLang="en-US" sz="1600" dirty="0"/>
          </a:p>
          <a:p>
            <a:pPr eaLnBrk="1" hangingPunct="1"/>
            <a:r>
              <a:rPr lang="en-US" altLang="en-US" sz="1600" dirty="0"/>
              <a:t>R = 0    50   155</a:t>
            </a:r>
          </a:p>
          <a:p>
            <a:pPr eaLnBrk="1" hangingPunct="1"/>
            <a:endParaRPr lang="en-US" altLang="en-US" sz="1600" dirty="0"/>
          </a:p>
          <a:p>
            <a:pPr eaLnBrk="1" hangingPunct="1"/>
            <a:r>
              <a:rPr lang="en-US" altLang="en-US" sz="1600" dirty="0"/>
              <a:t>M =[75*12  0   50*9]</a:t>
            </a:r>
          </a:p>
          <a:p>
            <a:pPr eaLnBrk="1" hangingPunct="1"/>
            <a:endParaRPr lang="en-US" altLang="en-US" sz="1600" dirty="0"/>
          </a:p>
          <a:p>
            <a:pPr eaLnBrk="1" hangingPunct="1"/>
            <a:r>
              <a:rPr lang="en-US" altLang="en-US" sz="1600" dirty="0"/>
              <a:t>M = 900     0   450</a:t>
            </a:r>
          </a:p>
          <a:p>
            <a:pPr eaLnBrk="1" hangingPunct="1"/>
            <a:endParaRPr lang="en-US" altLang="en-US" sz="1600" dirty="0"/>
          </a:p>
          <a:p>
            <a:pPr eaLnBrk="1" hangingPunct="1"/>
            <a:r>
              <a:rPr lang="en-US" altLang="en-US" sz="1600" dirty="0" err="1"/>
              <a:t>eR</a:t>
            </a:r>
            <a:r>
              <a:rPr lang="en-US" altLang="en-US" sz="1600" dirty="0"/>
              <a:t> =R/norm(R)</a:t>
            </a:r>
          </a:p>
          <a:p>
            <a:pPr eaLnBrk="1" hangingPunct="1"/>
            <a:endParaRPr lang="en-US" altLang="en-US" sz="1600" dirty="0"/>
          </a:p>
          <a:p>
            <a:pPr eaLnBrk="1" hangingPunct="1"/>
            <a:r>
              <a:rPr lang="en-US" altLang="en-US" sz="1600" dirty="0" err="1"/>
              <a:t>eR</a:t>
            </a:r>
            <a:r>
              <a:rPr lang="en-US" altLang="en-US" sz="1600" dirty="0"/>
              <a:t> = 0    0.3070    0.9517</a:t>
            </a:r>
          </a:p>
          <a:p>
            <a:pPr eaLnBrk="1" hangingPunct="1"/>
            <a:endParaRPr lang="en-US" altLang="en-US" sz="1600" dirty="0"/>
          </a:p>
          <a:p>
            <a:pPr eaLnBrk="1" hangingPunct="1"/>
            <a:r>
              <a:rPr lang="en-US" altLang="en-US" sz="1600" dirty="0" err="1"/>
              <a:t>Mpar</a:t>
            </a:r>
            <a:r>
              <a:rPr lang="en-US" altLang="en-US" sz="1600" dirty="0"/>
              <a:t> = dot(M , </a:t>
            </a:r>
            <a:r>
              <a:rPr lang="en-US" altLang="en-US" sz="1600" dirty="0" err="1"/>
              <a:t>eR</a:t>
            </a:r>
            <a:r>
              <a:rPr lang="en-US" altLang="en-US" sz="1600" dirty="0"/>
              <a:t>)*</a:t>
            </a:r>
            <a:r>
              <a:rPr lang="en-US" altLang="en-US" sz="1600" dirty="0" err="1"/>
              <a:t>eR</a:t>
            </a:r>
            <a:endParaRPr lang="en-US" altLang="en-US" sz="1600" dirty="0"/>
          </a:p>
          <a:p>
            <a:pPr eaLnBrk="1" hangingPunct="1"/>
            <a:endParaRPr lang="en-US" altLang="en-US" sz="1600" dirty="0"/>
          </a:p>
          <a:p>
            <a:pPr eaLnBrk="1" hangingPunct="1"/>
            <a:r>
              <a:rPr lang="en-US" altLang="en-US" sz="1600" dirty="0" err="1"/>
              <a:t>Mpar</a:t>
            </a:r>
            <a:r>
              <a:rPr lang="en-US" altLang="en-US" sz="1600" dirty="0"/>
              <a:t> = 0  131.4797  407.5872</a:t>
            </a:r>
          </a:p>
          <a:p>
            <a:pPr eaLnBrk="1" hangingPunct="1"/>
            <a:endParaRPr lang="en-US" altLang="en-US" sz="1600" dirty="0"/>
          </a:p>
          <a:p>
            <a:pPr eaLnBrk="1" hangingPunct="1"/>
            <a:r>
              <a:rPr lang="en-US" altLang="en-US" sz="1600" dirty="0" err="1"/>
              <a:t>Mperp</a:t>
            </a:r>
            <a:r>
              <a:rPr lang="en-US" altLang="en-US" sz="1600" dirty="0"/>
              <a:t> = M-</a:t>
            </a:r>
            <a:r>
              <a:rPr lang="en-US" altLang="en-US" sz="1600" dirty="0" err="1"/>
              <a:t>Mpar</a:t>
            </a:r>
            <a:endParaRPr lang="en-US" altLang="en-US" sz="1600" dirty="0"/>
          </a:p>
          <a:p>
            <a:pPr eaLnBrk="1" hangingPunct="1"/>
            <a:endParaRPr lang="en-US" altLang="en-US" sz="1600" dirty="0"/>
          </a:p>
          <a:p>
            <a:pPr eaLnBrk="1" hangingPunct="1"/>
            <a:r>
              <a:rPr lang="en-US" altLang="en-US" sz="1600" dirty="0" err="1"/>
              <a:t>Mperp</a:t>
            </a:r>
            <a:r>
              <a:rPr lang="en-US" altLang="en-US" sz="1600" dirty="0"/>
              <a:t> = 900.0000 -131.4797   42.4128</a:t>
            </a:r>
          </a:p>
          <a:p>
            <a:pPr eaLnBrk="1" hangingPunct="1"/>
            <a:endParaRPr lang="en-US" altLang="en-US" sz="1600" dirty="0"/>
          </a:p>
        </p:txBody>
      </p:sp>
      <p:sp>
        <p:nvSpPr>
          <p:cNvPr id="9222" name="Text Box 6">
            <a:extLst>
              <a:ext uri="{FF2B5EF4-FFF2-40B4-BE49-F238E27FC236}">
                <a16:creationId xmlns:a16="http://schemas.microsoft.com/office/drawing/2014/main" id="{571A5417-C021-45BB-A793-F5417CC58D47}"/>
              </a:ext>
            </a:extLst>
          </p:cNvPr>
          <p:cNvSpPr txBox="1">
            <a:spLocks noChangeArrowheads="1"/>
          </p:cNvSpPr>
          <p:nvPr/>
        </p:nvSpPr>
        <p:spPr bwMode="auto">
          <a:xfrm>
            <a:off x="3132138" y="1125538"/>
            <a:ext cx="1631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resultant force</a:t>
            </a:r>
          </a:p>
        </p:txBody>
      </p:sp>
      <p:sp>
        <p:nvSpPr>
          <p:cNvPr id="9223" name="Text Box 7">
            <a:extLst>
              <a:ext uri="{FF2B5EF4-FFF2-40B4-BE49-F238E27FC236}">
                <a16:creationId xmlns:a16="http://schemas.microsoft.com/office/drawing/2014/main" id="{BE0EF711-7A70-46CB-80B6-BBAA825FCCF0}"/>
              </a:ext>
            </a:extLst>
          </p:cNvPr>
          <p:cNvSpPr txBox="1">
            <a:spLocks noChangeArrowheads="1"/>
          </p:cNvSpPr>
          <p:nvPr/>
        </p:nvSpPr>
        <p:spPr bwMode="auto">
          <a:xfrm>
            <a:off x="2627313" y="2060575"/>
            <a:ext cx="2825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resultant moment about O</a:t>
            </a:r>
          </a:p>
        </p:txBody>
      </p:sp>
      <p:sp>
        <p:nvSpPr>
          <p:cNvPr id="9224" name="Text Box 8">
            <a:extLst>
              <a:ext uri="{FF2B5EF4-FFF2-40B4-BE49-F238E27FC236}">
                <a16:creationId xmlns:a16="http://schemas.microsoft.com/office/drawing/2014/main" id="{5187A6FB-3B5F-4B74-AB50-105E4792045D}"/>
              </a:ext>
            </a:extLst>
          </p:cNvPr>
          <p:cNvSpPr txBox="1">
            <a:spLocks noChangeArrowheads="1"/>
          </p:cNvSpPr>
          <p:nvPr/>
        </p:nvSpPr>
        <p:spPr bwMode="auto">
          <a:xfrm>
            <a:off x="3203575" y="3141663"/>
            <a:ext cx="2089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unit vector along R</a:t>
            </a:r>
          </a:p>
        </p:txBody>
      </p:sp>
      <p:graphicFrame>
        <p:nvGraphicFramePr>
          <p:cNvPr id="9218" name="Object 9">
            <a:extLst>
              <a:ext uri="{FF2B5EF4-FFF2-40B4-BE49-F238E27FC236}">
                <a16:creationId xmlns:a16="http://schemas.microsoft.com/office/drawing/2014/main" id="{6E0E5C8E-F0F4-49BB-BEFF-941DB352567A}"/>
              </a:ext>
            </a:extLst>
          </p:cNvPr>
          <p:cNvGraphicFramePr>
            <a:graphicFrameLocks noChangeAspect="1"/>
          </p:cNvGraphicFramePr>
          <p:nvPr>
            <p:extLst>
              <p:ext uri="{D42A27DB-BD31-4B8C-83A1-F6EECF244321}">
                <p14:modId xmlns:p14="http://schemas.microsoft.com/office/powerpoint/2010/main" val="2100190502"/>
              </p:ext>
            </p:extLst>
          </p:nvPr>
        </p:nvGraphicFramePr>
        <p:xfrm>
          <a:off x="3778250" y="4080669"/>
          <a:ext cx="339725" cy="360362"/>
        </p:xfrm>
        <a:graphic>
          <a:graphicData uri="http://schemas.openxmlformats.org/presentationml/2006/ole">
            <mc:AlternateContent xmlns:mc="http://schemas.openxmlformats.org/markup-compatibility/2006">
              <mc:Choice xmlns:v="urn:schemas-microsoft-com:vml" Requires="v">
                <p:oleObj name="Equation" r:id="rId3" imgW="228600" imgH="241200" progId="Equation.DSMT4">
                  <p:embed/>
                </p:oleObj>
              </mc:Choice>
              <mc:Fallback>
                <p:oleObj name="Equation" r:id="rId3" imgW="228600" imgH="241200" progId="Equation.DSMT4">
                  <p:embed/>
                  <p:pic>
                    <p:nvPicPr>
                      <p:cNvPr id="0"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8250" y="4080669"/>
                        <a:ext cx="339725" cy="360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219" name="Object 11">
            <a:extLst>
              <a:ext uri="{FF2B5EF4-FFF2-40B4-BE49-F238E27FC236}">
                <a16:creationId xmlns:a16="http://schemas.microsoft.com/office/drawing/2014/main" id="{93F85D9B-CD7B-4458-8752-3A9154DAB449}"/>
              </a:ext>
            </a:extLst>
          </p:cNvPr>
          <p:cNvGraphicFramePr>
            <a:graphicFrameLocks noChangeAspect="1"/>
          </p:cNvGraphicFramePr>
          <p:nvPr/>
        </p:nvGraphicFramePr>
        <p:xfrm>
          <a:off x="4356100" y="5013325"/>
          <a:ext cx="431800" cy="369888"/>
        </p:xfrm>
        <a:graphic>
          <a:graphicData uri="http://schemas.openxmlformats.org/presentationml/2006/ole">
            <mc:AlternateContent xmlns:mc="http://schemas.openxmlformats.org/markup-compatibility/2006">
              <mc:Choice xmlns:v="urn:schemas-microsoft-com:vml" Requires="v">
                <p:oleObj name="Equation" r:id="rId5" imgW="266400" imgH="228600" progId="Equation.DSMT4">
                  <p:embed/>
                </p:oleObj>
              </mc:Choice>
              <mc:Fallback>
                <p:oleObj name="Equation" r:id="rId5" imgW="266400" imgH="228600" progId="Equation.DSMT4">
                  <p:embed/>
                  <p:pic>
                    <p:nvPicPr>
                      <p:cNvPr id="0" name="Object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56100" y="5013325"/>
                        <a:ext cx="431800" cy="36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226" name="Line 14">
            <a:extLst>
              <a:ext uri="{FF2B5EF4-FFF2-40B4-BE49-F238E27FC236}">
                <a16:creationId xmlns:a16="http://schemas.microsoft.com/office/drawing/2014/main" id="{BA4BFBB8-96EB-4E77-8E85-0142F1BF5570}"/>
              </a:ext>
            </a:extLst>
          </p:cNvPr>
          <p:cNvSpPr>
            <a:spLocks noChangeShapeType="1"/>
          </p:cNvSpPr>
          <p:nvPr/>
        </p:nvSpPr>
        <p:spPr bwMode="auto">
          <a:xfrm>
            <a:off x="6588125" y="1916113"/>
            <a:ext cx="2232025" cy="7207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27" name="Line 15">
            <a:extLst>
              <a:ext uri="{FF2B5EF4-FFF2-40B4-BE49-F238E27FC236}">
                <a16:creationId xmlns:a16="http://schemas.microsoft.com/office/drawing/2014/main" id="{0F9BCBAE-420E-4DCD-B9DF-B6474E8A8A36}"/>
              </a:ext>
            </a:extLst>
          </p:cNvPr>
          <p:cNvSpPr>
            <a:spLocks noChangeShapeType="1"/>
          </p:cNvSpPr>
          <p:nvPr/>
        </p:nvSpPr>
        <p:spPr bwMode="auto">
          <a:xfrm flipV="1">
            <a:off x="6588125" y="476250"/>
            <a:ext cx="0" cy="14398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28" name="Line 16">
            <a:extLst>
              <a:ext uri="{FF2B5EF4-FFF2-40B4-BE49-F238E27FC236}">
                <a16:creationId xmlns:a16="http://schemas.microsoft.com/office/drawing/2014/main" id="{CF2B7AA0-2739-4725-939A-DFA731BCA187}"/>
              </a:ext>
            </a:extLst>
          </p:cNvPr>
          <p:cNvSpPr>
            <a:spLocks noChangeShapeType="1"/>
          </p:cNvSpPr>
          <p:nvPr/>
        </p:nvSpPr>
        <p:spPr bwMode="auto">
          <a:xfrm flipH="1">
            <a:off x="5435600" y="1916113"/>
            <a:ext cx="1152525" cy="5762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29" name="Text Box 17">
            <a:extLst>
              <a:ext uri="{FF2B5EF4-FFF2-40B4-BE49-F238E27FC236}">
                <a16:creationId xmlns:a16="http://schemas.microsoft.com/office/drawing/2014/main" id="{F36E0E2B-BD00-4BF0-A38C-674D87BA5E75}"/>
              </a:ext>
            </a:extLst>
          </p:cNvPr>
          <p:cNvSpPr txBox="1">
            <a:spLocks noChangeArrowheads="1"/>
          </p:cNvSpPr>
          <p:nvPr/>
        </p:nvSpPr>
        <p:spPr bwMode="auto">
          <a:xfrm>
            <a:off x="5343525" y="2439988"/>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x</a:t>
            </a:r>
          </a:p>
        </p:txBody>
      </p:sp>
      <p:sp>
        <p:nvSpPr>
          <p:cNvPr id="9230" name="Text Box 18">
            <a:extLst>
              <a:ext uri="{FF2B5EF4-FFF2-40B4-BE49-F238E27FC236}">
                <a16:creationId xmlns:a16="http://schemas.microsoft.com/office/drawing/2014/main" id="{E29F27F4-DAC2-45C7-A6D5-371F9AB3F36B}"/>
              </a:ext>
            </a:extLst>
          </p:cNvPr>
          <p:cNvSpPr txBox="1">
            <a:spLocks noChangeArrowheads="1"/>
          </p:cNvSpPr>
          <p:nvPr/>
        </p:nvSpPr>
        <p:spPr bwMode="auto">
          <a:xfrm>
            <a:off x="8521700" y="2619905"/>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y</a:t>
            </a:r>
          </a:p>
        </p:txBody>
      </p:sp>
      <p:sp>
        <p:nvSpPr>
          <p:cNvPr id="9231" name="Line 19">
            <a:extLst>
              <a:ext uri="{FF2B5EF4-FFF2-40B4-BE49-F238E27FC236}">
                <a16:creationId xmlns:a16="http://schemas.microsoft.com/office/drawing/2014/main" id="{B8D8F961-6FC8-42B0-8923-F90F2F34686F}"/>
              </a:ext>
            </a:extLst>
          </p:cNvPr>
          <p:cNvSpPr>
            <a:spLocks noChangeShapeType="1"/>
          </p:cNvSpPr>
          <p:nvPr/>
        </p:nvSpPr>
        <p:spPr bwMode="auto">
          <a:xfrm flipV="1">
            <a:off x="7391400" y="1412875"/>
            <a:ext cx="0" cy="792163"/>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2" name="Line 20">
            <a:extLst>
              <a:ext uri="{FF2B5EF4-FFF2-40B4-BE49-F238E27FC236}">
                <a16:creationId xmlns:a16="http://schemas.microsoft.com/office/drawing/2014/main" id="{43F2F51C-D64D-4CA4-9546-F4E3DF0D888B}"/>
              </a:ext>
            </a:extLst>
          </p:cNvPr>
          <p:cNvSpPr>
            <a:spLocks noChangeShapeType="1"/>
          </p:cNvSpPr>
          <p:nvPr/>
        </p:nvSpPr>
        <p:spPr bwMode="auto">
          <a:xfrm flipV="1">
            <a:off x="6588125" y="981075"/>
            <a:ext cx="0" cy="9366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3" name="Line 21">
            <a:extLst>
              <a:ext uri="{FF2B5EF4-FFF2-40B4-BE49-F238E27FC236}">
                <a16:creationId xmlns:a16="http://schemas.microsoft.com/office/drawing/2014/main" id="{67C1982F-0AA6-48CB-A85C-1F074E7BD1B9}"/>
              </a:ext>
            </a:extLst>
          </p:cNvPr>
          <p:cNvSpPr>
            <a:spLocks noChangeShapeType="1"/>
          </p:cNvSpPr>
          <p:nvPr/>
        </p:nvSpPr>
        <p:spPr bwMode="auto">
          <a:xfrm>
            <a:off x="6011863" y="2205038"/>
            <a:ext cx="647700" cy="28733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4" name="Text Box 22">
            <a:extLst>
              <a:ext uri="{FF2B5EF4-FFF2-40B4-BE49-F238E27FC236}">
                <a16:creationId xmlns:a16="http://schemas.microsoft.com/office/drawing/2014/main" id="{4ABEB2F6-F9CB-463C-A4E4-483EFC8BBFD6}"/>
              </a:ext>
            </a:extLst>
          </p:cNvPr>
          <p:cNvSpPr txBox="1">
            <a:spLocks noChangeArrowheads="1"/>
          </p:cNvSpPr>
          <p:nvPr/>
        </p:nvSpPr>
        <p:spPr bwMode="auto">
          <a:xfrm>
            <a:off x="7575550" y="1073150"/>
            <a:ext cx="679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75 lb</a:t>
            </a:r>
          </a:p>
        </p:txBody>
      </p:sp>
      <p:sp>
        <p:nvSpPr>
          <p:cNvPr id="9235" name="Text Box 23">
            <a:extLst>
              <a:ext uri="{FF2B5EF4-FFF2-40B4-BE49-F238E27FC236}">
                <a16:creationId xmlns:a16="http://schemas.microsoft.com/office/drawing/2014/main" id="{D78FA14B-E2E5-4BF5-B4E9-29F0C0E3A61C}"/>
              </a:ext>
            </a:extLst>
          </p:cNvPr>
          <p:cNvSpPr txBox="1">
            <a:spLocks noChangeArrowheads="1"/>
          </p:cNvSpPr>
          <p:nvPr/>
        </p:nvSpPr>
        <p:spPr bwMode="auto">
          <a:xfrm>
            <a:off x="6711950" y="857250"/>
            <a:ext cx="679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80 lb</a:t>
            </a:r>
          </a:p>
        </p:txBody>
      </p:sp>
      <p:sp>
        <p:nvSpPr>
          <p:cNvPr id="9236" name="Text Box 24">
            <a:extLst>
              <a:ext uri="{FF2B5EF4-FFF2-40B4-BE49-F238E27FC236}">
                <a16:creationId xmlns:a16="http://schemas.microsoft.com/office/drawing/2014/main" id="{E01A90E1-8E2E-4235-A954-60EA3A4F8581}"/>
              </a:ext>
            </a:extLst>
          </p:cNvPr>
          <p:cNvSpPr txBox="1">
            <a:spLocks noChangeArrowheads="1"/>
          </p:cNvSpPr>
          <p:nvPr/>
        </p:nvSpPr>
        <p:spPr bwMode="auto">
          <a:xfrm>
            <a:off x="6640513" y="2439988"/>
            <a:ext cx="679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50 lb</a:t>
            </a:r>
          </a:p>
        </p:txBody>
      </p:sp>
      <p:sp>
        <p:nvSpPr>
          <p:cNvPr id="9237" name="Text Box 25">
            <a:extLst>
              <a:ext uri="{FF2B5EF4-FFF2-40B4-BE49-F238E27FC236}">
                <a16:creationId xmlns:a16="http://schemas.microsoft.com/office/drawing/2014/main" id="{15B995E1-FF7C-4939-ADCB-A4A804C49DD4}"/>
              </a:ext>
            </a:extLst>
          </p:cNvPr>
          <p:cNvSpPr txBox="1">
            <a:spLocks noChangeArrowheads="1"/>
          </p:cNvSpPr>
          <p:nvPr/>
        </p:nvSpPr>
        <p:spPr bwMode="auto">
          <a:xfrm>
            <a:off x="6747370" y="1392436"/>
            <a:ext cx="57259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12 in</a:t>
            </a:r>
          </a:p>
        </p:txBody>
      </p:sp>
      <p:sp>
        <p:nvSpPr>
          <p:cNvPr id="9238" name="Text Box 26">
            <a:extLst>
              <a:ext uri="{FF2B5EF4-FFF2-40B4-BE49-F238E27FC236}">
                <a16:creationId xmlns:a16="http://schemas.microsoft.com/office/drawing/2014/main" id="{EC7BF18B-88AB-4C57-BC09-FF0D643FB2F7}"/>
              </a:ext>
            </a:extLst>
          </p:cNvPr>
          <p:cNvSpPr txBox="1">
            <a:spLocks noChangeArrowheads="1"/>
          </p:cNvSpPr>
          <p:nvPr/>
        </p:nvSpPr>
        <p:spPr bwMode="auto">
          <a:xfrm>
            <a:off x="6094577" y="1414925"/>
            <a:ext cx="47320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9 in</a:t>
            </a:r>
          </a:p>
        </p:txBody>
      </p:sp>
      <p:sp>
        <p:nvSpPr>
          <p:cNvPr id="9239" name="Text Box 27">
            <a:extLst>
              <a:ext uri="{FF2B5EF4-FFF2-40B4-BE49-F238E27FC236}">
                <a16:creationId xmlns:a16="http://schemas.microsoft.com/office/drawing/2014/main" id="{F33550F8-8757-45A1-BA74-4D5C7768DB0D}"/>
              </a:ext>
            </a:extLst>
          </p:cNvPr>
          <p:cNvSpPr txBox="1">
            <a:spLocks noChangeArrowheads="1"/>
          </p:cNvSpPr>
          <p:nvPr/>
        </p:nvSpPr>
        <p:spPr bwMode="auto">
          <a:xfrm>
            <a:off x="6413500" y="1855788"/>
            <a:ext cx="361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O</a:t>
            </a:r>
          </a:p>
        </p:txBody>
      </p:sp>
      <p:sp>
        <p:nvSpPr>
          <p:cNvPr id="9240" name="Text Box 28">
            <a:extLst>
              <a:ext uri="{FF2B5EF4-FFF2-40B4-BE49-F238E27FC236}">
                <a16:creationId xmlns:a16="http://schemas.microsoft.com/office/drawing/2014/main" id="{BB9A5D1D-F04B-4479-BE0B-3AB63463B998}"/>
              </a:ext>
            </a:extLst>
          </p:cNvPr>
          <p:cNvSpPr txBox="1">
            <a:spLocks noChangeArrowheads="1"/>
          </p:cNvSpPr>
          <p:nvPr/>
        </p:nvSpPr>
        <p:spPr bwMode="auto">
          <a:xfrm>
            <a:off x="6567488" y="65088"/>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z</a:t>
            </a:r>
          </a:p>
        </p:txBody>
      </p:sp>
      <p:cxnSp>
        <p:nvCxnSpPr>
          <p:cNvPr id="3" name="Straight Connector 2">
            <a:extLst>
              <a:ext uri="{FF2B5EF4-FFF2-40B4-BE49-F238E27FC236}">
                <a16:creationId xmlns:a16="http://schemas.microsoft.com/office/drawing/2014/main" id="{CC5A3823-0311-0FA3-5A6D-D7F81571BBB1}"/>
              </a:ext>
            </a:extLst>
          </p:cNvPr>
          <p:cNvCxnSpPr>
            <a:cxnSpLocks/>
          </p:cNvCxnSpPr>
          <p:nvPr/>
        </p:nvCxnSpPr>
        <p:spPr>
          <a:xfrm>
            <a:off x="395536" y="1471129"/>
            <a:ext cx="1584176"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4" name="Straight Arrow Connector 3">
            <a:extLst>
              <a:ext uri="{FF2B5EF4-FFF2-40B4-BE49-F238E27FC236}">
                <a16:creationId xmlns:a16="http://schemas.microsoft.com/office/drawing/2014/main" id="{9E023888-0A8D-3008-8A40-1AD0FCEB2A86}"/>
              </a:ext>
            </a:extLst>
          </p:cNvPr>
          <p:cNvCxnSpPr>
            <a:cxnSpLocks/>
          </p:cNvCxnSpPr>
          <p:nvPr/>
        </p:nvCxnSpPr>
        <p:spPr>
          <a:xfrm>
            <a:off x="6572250" y="1653632"/>
            <a:ext cx="827617" cy="234435"/>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7" name="Straight Connector 6">
            <a:extLst>
              <a:ext uri="{FF2B5EF4-FFF2-40B4-BE49-F238E27FC236}">
                <a16:creationId xmlns:a16="http://schemas.microsoft.com/office/drawing/2014/main" id="{7EDC587D-C67B-6120-C4C7-AE2319EAFA2E}"/>
              </a:ext>
            </a:extLst>
          </p:cNvPr>
          <p:cNvCxnSpPr/>
          <p:nvPr/>
        </p:nvCxnSpPr>
        <p:spPr>
          <a:xfrm flipV="1">
            <a:off x="6032500" y="1526381"/>
            <a:ext cx="0" cy="607219"/>
          </a:xfrm>
          <a:prstGeom prst="line">
            <a:avLst/>
          </a:prstGeom>
        </p:spPr>
        <p:style>
          <a:lnRef idx="1">
            <a:schemeClr val="dk1"/>
          </a:lnRef>
          <a:fillRef idx="0">
            <a:schemeClr val="dk1"/>
          </a:fillRef>
          <a:effectRef idx="0">
            <a:schemeClr val="dk1"/>
          </a:effectRef>
          <a:fontRef idx="minor">
            <a:schemeClr val="tx1"/>
          </a:fontRef>
        </p:style>
      </p:cxnSp>
      <p:cxnSp>
        <p:nvCxnSpPr>
          <p:cNvPr id="9" name="Straight Arrow Connector 8">
            <a:extLst>
              <a:ext uri="{FF2B5EF4-FFF2-40B4-BE49-F238E27FC236}">
                <a16:creationId xmlns:a16="http://schemas.microsoft.com/office/drawing/2014/main" id="{66C81DA5-81BB-CDC7-B9FD-56EE70C808A0}"/>
              </a:ext>
            </a:extLst>
          </p:cNvPr>
          <p:cNvCxnSpPr>
            <a:cxnSpLocks/>
          </p:cNvCxnSpPr>
          <p:nvPr/>
        </p:nvCxnSpPr>
        <p:spPr>
          <a:xfrm flipH="1">
            <a:off x="6045200" y="1659746"/>
            <a:ext cx="537915" cy="270654"/>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7" name="Rectangle 4">
            <a:extLst>
              <a:ext uri="{FF2B5EF4-FFF2-40B4-BE49-F238E27FC236}">
                <a16:creationId xmlns:a16="http://schemas.microsoft.com/office/drawing/2014/main" id="{B370C9D6-1169-466F-BE5C-B40A97987301}"/>
              </a:ext>
            </a:extLst>
          </p:cNvPr>
          <p:cNvSpPr>
            <a:spLocks noChangeArrowheads="1"/>
          </p:cNvSpPr>
          <p:nvPr/>
        </p:nvSpPr>
        <p:spPr bwMode="auto">
          <a:xfrm>
            <a:off x="842740" y="600611"/>
            <a:ext cx="18161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dirty="0"/>
              <a:t>R</a:t>
            </a:r>
            <a:r>
              <a:rPr lang="en-US" altLang="en-US" dirty="0"/>
              <a:t> = 0    50   155</a:t>
            </a:r>
          </a:p>
        </p:txBody>
      </p:sp>
      <p:sp>
        <p:nvSpPr>
          <p:cNvPr id="10248" name="Rectangle 5">
            <a:extLst>
              <a:ext uri="{FF2B5EF4-FFF2-40B4-BE49-F238E27FC236}">
                <a16:creationId xmlns:a16="http://schemas.microsoft.com/office/drawing/2014/main" id="{9E6FB3CE-BEC3-41FA-8A4F-1A777A906717}"/>
              </a:ext>
            </a:extLst>
          </p:cNvPr>
          <p:cNvSpPr>
            <a:spLocks noChangeArrowheads="1"/>
          </p:cNvSpPr>
          <p:nvPr/>
        </p:nvSpPr>
        <p:spPr bwMode="auto">
          <a:xfrm>
            <a:off x="842740" y="1248311"/>
            <a:ext cx="41529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Mperp = 900.0000 -131.4797   42.4128</a:t>
            </a:r>
          </a:p>
        </p:txBody>
      </p:sp>
      <p:graphicFrame>
        <p:nvGraphicFramePr>
          <p:cNvPr id="10242" name="Object 6">
            <a:extLst>
              <a:ext uri="{FF2B5EF4-FFF2-40B4-BE49-F238E27FC236}">
                <a16:creationId xmlns:a16="http://schemas.microsoft.com/office/drawing/2014/main" id="{464361BF-10FD-4E35-AEDD-53EC5F6C2373}"/>
              </a:ext>
            </a:extLst>
          </p:cNvPr>
          <p:cNvGraphicFramePr>
            <a:graphicFrameLocks noChangeAspect="1"/>
          </p:cNvGraphicFramePr>
          <p:nvPr>
            <p:extLst>
              <p:ext uri="{D42A27DB-BD31-4B8C-83A1-F6EECF244321}">
                <p14:modId xmlns:p14="http://schemas.microsoft.com/office/powerpoint/2010/main" val="2520694218"/>
              </p:ext>
            </p:extLst>
          </p:nvPr>
        </p:nvGraphicFramePr>
        <p:xfrm>
          <a:off x="428675" y="3134002"/>
          <a:ext cx="5903912" cy="747713"/>
        </p:xfrm>
        <a:graphic>
          <a:graphicData uri="http://schemas.openxmlformats.org/presentationml/2006/ole">
            <mc:AlternateContent xmlns:mc="http://schemas.openxmlformats.org/markup-compatibility/2006">
              <mc:Choice xmlns:v="urn:schemas-microsoft-com:vml" Requires="v">
                <p:oleObj name="Equation" r:id="rId3" imgW="3606480" imgH="457200" progId="Equation.DSMT4">
                  <p:embed/>
                </p:oleObj>
              </mc:Choice>
              <mc:Fallback>
                <p:oleObj name="Equation" r:id="rId3" imgW="3606480" imgH="457200" progId="Equation.DSMT4">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8675" y="3134002"/>
                        <a:ext cx="5903912" cy="747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49" name="Line 7">
            <a:extLst>
              <a:ext uri="{FF2B5EF4-FFF2-40B4-BE49-F238E27FC236}">
                <a16:creationId xmlns:a16="http://schemas.microsoft.com/office/drawing/2014/main" id="{071E64D7-5E17-4DDD-AA39-4A84B0DA57CB}"/>
              </a:ext>
            </a:extLst>
          </p:cNvPr>
          <p:cNvSpPr>
            <a:spLocks noChangeShapeType="1"/>
          </p:cNvSpPr>
          <p:nvPr/>
        </p:nvSpPr>
        <p:spPr bwMode="auto">
          <a:xfrm>
            <a:off x="4919364" y="2504281"/>
            <a:ext cx="288925" cy="730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50" name="Line 8">
            <a:extLst>
              <a:ext uri="{FF2B5EF4-FFF2-40B4-BE49-F238E27FC236}">
                <a16:creationId xmlns:a16="http://schemas.microsoft.com/office/drawing/2014/main" id="{5325D01F-38FF-459D-8077-E990DBD667AC}"/>
              </a:ext>
            </a:extLst>
          </p:cNvPr>
          <p:cNvSpPr>
            <a:spLocks noChangeShapeType="1"/>
          </p:cNvSpPr>
          <p:nvPr/>
        </p:nvSpPr>
        <p:spPr bwMode="auto">
          <a:xfrm flipV="1">
            <a:off x="4919364" y="2145506"/>
            <a:ext cx="0" cy="3587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51" name="Line 9">
            <a:extLst>
              <a:ext uri="{FF2B5EF4-FFF2-40B4-BE49-F238E27FC236}">
                <a16:creationId xmlns:a16="http://schemas.microsoft.com/office/drawing/2014/main" id="{F61F6F20-D69F-44DB-AD71-4AD96685841E}"/>
              </a:ext>
            </a:extLst>
          </p:cNvPr>
          <p:cNvSpPr>
            <a:spLocks noChangeShapeType="1"/>
          </p:cNvSpPr>
          <p:nvPr/>
        </p:nvSpPr>
        <p:spPr bwMode="auto">
          <a:xfrm flipH="1">
            <a:off x="4703464" y="2504281"/>
            <a:ext cx="215900" cy="1444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52" name="Text Box 10">
            <a:extLst>
              <a:ext uri="{FF2B5EF4-FFF2-40B4-BE49-F238E27FC236}">
                <a16:creationId xmlns:a16="http://schemas.microsoft.com/office/drawing/2014/main" id="{DFF5DFB3-0211-4B83-BE24-A5AD4690D3B3}"/>
              </a:ext>
            </a:extLst>
          </p:cNvPr>
          <p:cNvSpPr txBox="1">
            <a:spLocks noChangeArrowheads="1"/>
          </p:cNvSpPr>
          <p:nvPr/>
        </p:nvSpPr>
        <p:spPr bwMode="auto">
          <a:xfrm>
            <a:off x="4539952" y="2596356"/>
            <a:ext cx="234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i</a:t>
            </a:r>
          </a:p>
        </p:txBody>
      </p:sp>
      <p:sp>
        <p:nvSpPr>
          <p:cNvPr id="10253" name="Text Box 11">
            <a:extLst>
              <a:ext uri="{FF2B5EF4-FFF2-40B4-BE49-F238E27FC236}">
                <a16:creationId xmlns:a16="http://schemas.microsoft.com/office/drawing/2014/main" id="{6DF885E7-E007-44FE-B76F-4B1B194695C4}"/>
              </a:ext>
            </a:extLst>
          </p:cNvPr>
          <p:cNvSpPr txBox="1">
            <a:spLocks noChangeArrowheads="1"/>
          </p:cNvSpPr>
          <p:nvPr/>
        </p:nvSpPr>
        <p:spPr bwMode="auto">
          <a:xfrm>
            <a:off x="5187652" y="2451894"/>
            <a:ext cx="234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j</a:t>
            </a:r>
          </a:p>
        </p:txBody>
      </p:sp>
      <p:sp>
        <p:nvSpPr>
          <p:cNvPr id="10254" name="Text Box 12">
            <a:extLst>
              <a:ext uri="{FF2B5EF4-FFF2-40B4-BE49-F238E27FC236}">
                <a16:creationId xmlns:a16="http://schemas.microsoft.com/office/drawing/2014/main" id="{1E1DA7A0-6AA0-41CE-946D-367B3D9841CC}"/>
              </a:ext>
            </a:extLst>
          </p:cNvPr>
          <p:cNvSpPr txBox="1">
            <a:spLocks noChangeArrowheads="1"/>
          </p:cNvSpPr>
          <p:nvPr/>
        </p:nvSpPr>
        <p:spPr bwMode="auto">
          <a:xfrm>
            <a:off x="4827289" y="1732756"/>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k</a:t>
            </a:r>
          </a:p>
        </p:txBody>
      </p:sp>
      <p:graphicFrame>
        <p:nvGraphicFramePr>
          <p:cNvPr id="10243" name="Object 13">
            <a:extLst>
              <a:ext uri="{FF2B5EF4-FFF2-40B4-BE49-F238E27FC236}">
                <a16:creationId xmlns:a16="http://schemas.microsoft.com/office/drawing/2014/main" id="{50291A95-1B4D-4207-870D-B537513CE976}"/>
              </a:ext>
            </a:extLst>
          </p:cNvPr>
          <p:cNvGraphicFramePr>
            <a:graphicFrameLocks noChangeAspect="1"/>
          </p:cNvGraphicFramePr>
          <p:nvPr>
            <p:extLst>
              <p:ext uri="{D42A27DB-BD31-4B8C-83A1-F6EECF244321}">
                <p14:modId xmlns:p14="http://schemas.microsoft.com/office/powerpoint/2010/main" val="3510476614"/>
              </p:ext>
            </p:extLst>
          </p:nvPr>
        </p:nvGraphicFramePr>
        <p:xfrm>
          <a:off x="883660" y="4167188"/>
          <a:ext cx="1943100" cy="990600"/>
        </p:xfrm>
        <a:graphic>
          <a:graphicData uri="http://schemas.openxmlformats.org/presentationml/2006/ole">
            <mc:AlternateContent xmlns:mc="http://schemas.openxmlformats.org/markup-compatibility/2006">
              <mc:Choice xmlns:v="urn:schemas-microsoft-com:vml" Requires="v">
                <p:oleObj name="Equation" r:id="rId5" imgW="1244520" imgH="634680" progId="Equation.DSMT4">
                  <p:embed/>
                </p:oleObj>
              </mc:Choice>
              <mc:Fallback>
                <p:oleObj name="Equation" r:id="rId5" imgW="1244520" imgH="634680" progId="Equation.DSMT4">
                  <p:embed/>
                  <p:pic>
                    <p:nvPicPr>
                      <p:cNvPr id="0" name="Object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83660" y="4167188"/>
                        <a:ext cx="1943100" cy="990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55" name="Text Box 14">
            <a:extLst>
              <a:ext uri="{FF2B5EF4-FFF2-40B4-BE49-F238E27FC236}">
                <a16:creationId xmlns:a16="http://schemas.microsoft.com/office/drawing/2014/main" id="{D42E8B07-2F64-4694-9553-F6A83872E98B}"/>
              </a:ext>
            </a:extLst>
          </p:cNvPr>
          <p:cNvSpPr txBox="1">
            <a:spLocks noChangeArrowheads="1"/>
          </p:cNvSpPr>
          <p:nvPr/>
        </p:nvSpPr>
        <p:spPr bwMode="auto">
          <a:xfrm>
            <a:off x="250825" y="5300663"/>
            <a:ext cx="33718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the second and third equations </a:t>
            </a:r>
          </a:p>
          <a:p>
            <a:pPr eaLnBrk="1" hangingPunct="1"/>
            <a:r>
              <a:rPr lang="en-US" altLang="en-US" dirty="0"/>
              <a:t>both give x = 0.8483 in.</a:t>
            </a:r>
          </a:p>
        </p:txBody>
      </p:sp>
      <p:sp>
        <p:nvSpPr>
          <p:cNvPr id="10256" name="Text Box 15">
            <a:extLst>
              <a:ext uri="{FF2B5EF4-FFF2-40B4-BE49-F238E27FC236}">
                <a16:creationId xmlns:a16="http://schemas.microsoft.com/office/drawing/2014/main" id="{6E3C104C-D23C-414C-A989-DB13637CFB23}"/>
              </a:ext>
            </a:extLst>
          </p:cNvPr>
          <p:cNvSpPr txBox="1">
            <a:spLocks noChangeArrowheads="1"/>
          </p:cNvSpPr>
          <p:nvPr/>
        </p:nvSpPr>
        <p:spPr bwMode="auto">
          <a:xfrm>
            <a:off x="179388" y="6092825"/>
            <a:ext cx="2971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with y = 0 the first equation </a:t>
            </a:r>
          </a:p>
          <a:p>
            <a:pPr eaLnBrk="1" hangingPunct="1"/>
            <a:r>
              <a:rPr lang="en-US" altLang="en-US" dirty="0"/>
              <a:t>gives z = -18 in.</a:t>
            </a:r>
          </a:p>
        </p:txBody>
      </p:sp>
      <p:graphicFrame>
        <p:nvGraphicFramePr>
          <p:cNvPr id="10244" name="Object 16">
            <a:extLst>
              <a:ext uri="{FF2B5EF4-FFF2-40B4-BE49-F238E27FC236}">
                <a16:creationId xmlns:a16="http://schemas.microsoft.com/office/drawing/2014/main" id="{112E68EA-740B-4540-B784-0C40336175B9}"/>
              </a:ext>
            </a:extLst>
          </p:cNvPr>
          <p:cNvGraphicFramePr>
            <a:graphicFrameLocks noChangeAspect="1"/>
          </p:cNvGraphicFramePr>
          <p:nvPr>
            <p:extLst>
              <p:ext uri="{D42A27DB-BD31-4B8C-83A1-F6EECF244321}">
                <p14:modId xmlns:p14="http://schemas.microsoft.com/office/powerpoint/2010/main" val="198908882"/>
              </p:ext>
            </p:extLst>
          </p:nvPr>
        </p:nvGraphicFramePr>
        <p:xfrm>
          <a:off x="1832107" y="1872793"/>
          <a:ext cx="1287462" cy="406400"/>
        </p:xfrm>
        <a:graphic>
          <a:graphicData uri="http://schemas.openxmlformats.org/presentationml/2006/ole">
            <mc:AlternateContent xmlns:mc="http://schemas.openxmlformats.org/markup-compatibility/2006">
              <mc:Choice xmlns:v="urn:schemas-microsoft-com:vml" Requires="v">
                <p:oleObj name="Equation" r:id="rId7" imgW="723600" imgH="228600" progId="Equation.DSMT4">
                  <p:embed/>
                </p:oleObj>
              </mc:Choice>
              <mc:Fallback>
                <p:oleObj name="Equation" r:id="rId7" imgW="723600" imgH="228600" progId="Equation.DSMT4">
                  <p:embed/>
                  <p:pic>
                    <p:nvPicPr>
                      <p:cNvPr id="0" name="Object 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32107" y="1872793"/>
                        <a:ext cx="1287462" cy="40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57" name="Line 17">
            <a:extLst>
              <a:ext uri="{FF2B5EF4-FFF2-40B4-BE49-F238E27FC236}">
                <a16:creationId xmlns:a16="http://schemas.microsoft.com/office/drawing/2014/main" id="{9E2C1884-C7A1-4C7D-A15F-ED9FF2D0555F}"/>
              </a:ext>
            </a:extLst>
          </p:cNvPr>
          <p:cNvSpPr>
            <a:spLocks noChangeShapeType="1"/>
          </p:cNvSpPr>
          <p:nvPr/>
        </p:nvSpPr>
        <p:spPr bwMode="auto">
          <a:xfrm>
            <a:off x="6680200" y="4487863"/>
            <a:ext cx="2232025" cy="7207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58" name="Line 18">
            <a:extLst>
              <a:ext uri="{FF2B5EF4-FFF2-40B4-BE49-F238E27FC236}">
                <a16:creationId xmlns:a16="http://schemas.microsoft.com/office/drawing/2014/main" id="{82C950D0-108D-45EC-88B0-7E37B7B0CC2E}"/>
              </a:ext>
            </a:extLst>
          </p:cNvPr>
          <p:cNvSpPr>
            <a:spLocks noChangeShapeType="1"/>
          </p:cNvSpPr>
          <p:nvPr/>
        </p:nvSpPr>
        <p:spPr bwMode="auto">
          <a:xfrm flipV="1">
            <a:off x="6680200" y="3048000"/>
            <a:ext cx="0" cy="14398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59" name="Line 19">
            <a:extLst>
              <a:ext uri="{FF2B5EF4-FFF2-40B4-BE49-F238E27FC236}">
                <a16:creationId xmlns:a16="http://schemas.microsoft.com/office/drawing/2014/main" id="{B9D904E8-F783-4D4F-BCB7-04D2D765E23E}"/>
              </a:ext>
            </a:extLst>
          </p:cNvPr>
          <p:cNvSpPr>
            <a:spLocks noChangeShapeType="1"/>
          </p:cNvSpPr>
          <p:nvPr/>
        </p:nvSpPr>
        <p:spPr bwMode="auto">
          <a:xfrm flipH="1">
            <a:off x="5527675" y="4487863"/>
            <a:ext cx="1152525" cy="5762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60" name="Text Box 20">
            <a:extLst>
              <a:ext uri="{FF2B5EF4-FFF2-40B4-BE49-F238E27FC236}">
                <a16:creationId xmlns:a16="http://schemas.microsoft.com/office/drawing/2014/main" id="{AB6EAB9A-67B8-4867-8630-5A83C83DE1C7}"/>
              </a:ext>
            </a:extLst>
          </p:cNvPr>
          <p:cNvSpPr txBox="1">
            <a:spLocks noChangeArrowheads="1"/>
          </p:cNvSpPr>
          <p:nvPr/>
        </p:nvSpPr>
        <p:spPr bwMode="auto">
          <a:xfrm>
            <a:off x="5435600" y="5011738"/>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x</a:t>
            </a:r>
          </a:p>
        </p:txBody>
      </p:sp>
      <p:sp>
        <p:nvSpPr>
          <p:cNvPr id="10261" name="Text Box 21">
            <a:extLst>
              <a:ext uri="{FF2B5EF4-FFF2-40B4-BE49-F238E27FC236}">
                <a16:creationId xmlns:a16="http://schemas.microsoft.com/office/drawing/2014/main" id="{BA96FD66-AC92-4734-953A-962021F65757}"/>
              </a:ext>
            </a:extLst>
          </p:cNvPr>
          <p:cNvSpPr txBox="1">
            <a:spLocks noChangeArrowheads="1"/>
          </p:cNvSpPr>
          <p:nvPr/>
        </p:nvSpPr>
        <p:spPr bwMode="auto">
          <a:xfrm>
            <a:off x="8624888" y="4705350"/>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y</a:t>
            </a:r>
          </a:p>
        </p:txBody>
      </p:sp>
      <p:sp>
        <p:nvSpPr>
          <p:cNvPr id="10262" name="Text Box 28">
            <a:extLst>
              <a:ext uri="{FF2B5EF4-FFF2-40B4-BE49-F238E27FC236}">
                <a16:creationId xmlns:a16="http://schemas.microsoft.com/office/drawing/2014/main" id="{AB7AB316-B625-4922-9909-7B319A57EA41}"/>
              </a:ext>
            </a:extLst>
          </p:cNvPr>
          <p:cNvSpPr txBox="1">
            <a:spLocks noChangeArrowheads="1"/>
          </p:cNvSpPr>
          <p:nvPr/>
        </p:nvSpPr>
        <p:spPr bwMode="auto">
          <a:xfrm>
            <a:off x="5922057" y="4033901"/>
            <a:ext cx="8210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0.848 in</a:t>
            </a:r>
          </a:p>
        </p:txBody>
      </p:sp>
      <p:sp>
        <p:nvSpPr>
          <p:cNvPr id="10263" name="Text Box 29">
            <a:extLst>
              <a:ext uri="{FF2B5EF4-FFF2-40B4-BE49-F238E27FC236}">
                <a16:creationId xmlns:a16="http://schemas.microsoft.com/office/drawing/2014/main" id="{9FF5C5DE-42FA-41E6-AE66-43D827E6AC36}"/>
              </a:ext>
            </a:extLst>
          </p:cNvPr>
          <p:cNvSpPr txBox="1">
            <a:spLocks noChangeArrowheads="1"/>
          </p:cNvSpPr>
          <p:nvPr/>
        </p:nvSpPr>
        <p:spPr bwMode="auto">
          <a:xfrm>
            <a:off x="5762355" y="5157885"/>
            <a:ext cx="63190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-18 in</a:t>
            </a:r>
          </a:p>
        </p:txBody>
      </p:sp>
      <p:sp>
        <p:nvSpPr>
          <p:cNvPr id="10264" name="Text Box 30">
            <a:extLst>
              <a:ext uri="{FF2B5EF4-FFF2-40B4-BE49-F238E27FC236}">
                <a16:creationId xmlns:a16="http://schemas.microsoft.com/office/drawing/2014/main" id="{99623ECA-8677-4F72-95B8-3A0A2059FF98}"/>
              </a:ext>
            </a:extLst>
          </p:cNvPr>
          <p:cNvSpPr txBox="1">
            <a:spLocks noChangeArrowheads="1"/>
          </p:cNvSpPr>
          <p:nvPr/>
        </p:nvSpPr>
        <p:spPr bwMode="auto">
          <a:xfrm>
            <a:off x="6505575" y="4427538"/>
            <a:ext cx="361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O</a:t>
            </a:r>
          </a:p>
        </p:txBody>
      </p:sp>
      <p:sp>
        <p:nvSpPr>
          <p:cNvPr id="10265" name="Text Box 31">
            <a:extLst>
              <a:ext uri="{FF2B5EF4-FFF2-40B4-BE49-F238E27FC236}">
                <a16:creationId xmlns:a16="http://schemas.microsoft.com/office/drawing/2014/main" id="{F46B9C7C-5B35-40E2-9C86-CCB81F689AFB}"/>
              </a:ext>
            </a:extLst>
          </p:cNvPr>
          <p:cNvSpPr txBox="1">
            <a:spLocks noChangeArrowheads="1"/>
          </p:cNvSpPr>
          <p:nvPr/>
        </p:nvSpPr>
        <p:spPr bwMode="auto">
          <a:xfrm>
            <a:off x="6711950" y="2873375"/>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z</a:t>
            </a:r>
          </a:p>
        </p:txBody>
      </p:sp>
      <p:sp>
        <p:nvSpPr>
          <p:cNvPr id="10266" name="Line 32">
            <a:extLst>
              <a:ext uri="{FF2B5EF4-FFF2-40B4-BE49-F238E27FC236}">
                <a16:creationId xmlns:a16="http://schemas.microsoft.com/office/drawing/2014/main" id="{7D93F23C-CE0E-4BD6-8F8A-EF9FFFC2FB3E}"/>
              </a:ext>
            </a:extLst>
          </p:cNvPr>
          <p:cNvSpPr>
            <a:spLocks noChangeShapeType="1"/>
          </p:cNvSpPr>
          <p:nvPr/>
        </p:nvSpPr>
        <p:spPr bwMode="auto">
          <a:xfrm flipV="1">
            <a:off x="6372225" y="5445125"/>
            <a:ext cx="503238" cy="360363"/>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67" name="Line 33">
            <a:extLst>
              <a:ext uri="{FF2B5EF4-FFF2-40B4-BE49-F238E27FC236}">
                <a16:creationId xmlns:a16="http://schemas.microsoft.com/office/drawing/2014/main" id="{577C2162-E4AF-4B54-A3B2-5A0E4D7F2AA6}"/>
              </a:ext>
            </a:extLst>
          </p:cNvPr>
          <p:cNvSpPr>
            <a:spLocks noChangeShapeType="1"/>
          </p:cNvSpPr>
          <p:nvPr/>
        </p:nvSpPr>
        <p:spPr bwMode="auto">
          <a:xfrm>
            <a:off x="6372225" y="4652963"/>
            <a:ext cx="0" cy="115252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0268" name="Line 34">
            <a:extLst>
              <a:ext uri="{FF2B5EF4-FFF2-40B4-BE49-F238E27FC236}">
                <a16:creationId xmlns:a16="http://schemas.microsoft.com/office/drawing/2014/main" id="{C435E61E-54EF-4FDF-9969-6311D98EAE38}"/>
              </a:ext>
            </a:extLst>
          </p:cNvPr>
          <p:cNvSpPr>
            <a:spLocks noChangeShapeType="1"/>
          </p:cNvSpPr>
          <p:nvPr/>
        </p:nvSpPr>
        <p:spPr bwMode="auto">
          <a:xfrm flipV="1">
            <a:off x="6372225" y="4437063"/>
            <a:ext cx="0" cy="1444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69" name="Line 35">
            <a:extLst>
              <a:ext uri="{FF2B5EF4-FFF2-40B4-BE49-F238E27FC236}">
                <a16:creationId xmlns:a16="http://schemas.microsoft.com/office/drawing/2014/main" id="{C295CB24-CEEF-4A98-8CC8-FA704E562DD1}"/>
              </a:ext>
            </a:extLst>
          </p:cNvPr>
          <p:cNvSpPr>
            <a:spLocks noChangeShapeType="1"/>
          </p:cNvSpPr>
          <p:nvPr/>
        </p:nvSpPr>
        <p:spPr bwMode="auto">
          <a:xfrm flipV="1">
            <a:off x="6372225" y="4365625"/>
            <a:ext cx="287338" cy="144463"/>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70" name="AutoShape 36">
            <a:extLst>
              <a:ext uri="{FF2B5EF4-FFF2-40B4-BE49-F238E27FC236}">
                <a16:creationId xmlns:a16="http://schemas.microsoft.com/office/drawing/2014/main" id="{EA154EA9-3FE0-4B1A-93C4-BD03D623D7EA}"/>
              </a:ext>
            </a:extLst>
          </p:cNvPr>
          <p:cNvSpPr>
            <a:spLocks noChangeArrowheads="1"/>
          </p:cNvSpPr>
          <p:nvPr/>
        </p:nvSpPr>
        <p:spPr bwMode="auto">
          <a:xfrm rot="5400000">
            <a:off x="6292056" y="5164932"/>
            <a:ext cx="923925" cy="763588"/>
          </a:xfrm>
          <a:prstGeom prst="parallelogram">
            <a:avLst>
              <a:gd name="adj" fmla="val 30249"/>
            </a:avLst>
          </a:prstGeom>
          <a:noFill/>
          <a:ln w="9525">
            <a:solidFill>
              <a:schemeClr val="tx1"/>
            </a:solidFill>
            <a:prstDash val="dash"/>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271" name="Line 37">
            <a:extLst>
              <a:ext uri="{FF2B5EF4-FFF2-40B4-BE49-F238E27FC236}">
                <a16:creationId xmlns:a16="http://schemas.microsoft.com/office/drawing/2014/main" id="{319DE23C-DF07-4CE1-9641-508F3311A932}"/>
              </a:ext>
            </a:extLst>
          </p:cNvPr>
          <p:cNvSpPr>
            <a:spLocks noChangeShapeType="1"/>
          </p:cNvSpPr>
          <p:nvPr/>
        </p:nvSpPr>
        <p:spPr bwMode="auto">
          <a:xfrm flipV="1">
            <a:off x="6804025" y="5805488"/>
            <a:ext cx="288925" cy="5032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72" name="Text Box 38">
            <a:extLst>
              <a:ext uri="{FF2B5EF4-FFF2-40B4-BE49-F238E27FC236}">
                <a16:creationId xmlns:a16="http://schemas.microsoft.com/office/drawing/2014/main" id="{36BCF7EE-B5D7-4518-8639-EC0458F7D35B}"/>
              </a:ext>
            </a:extLst>
          </p:cNvPr>
          <p:cNvSpPr txBox="1">
            <a:spLocks noChangeArrowheads="1"/>
          </p:cNvSpPr>
          <p:nvPr/>
        </p:nvSpPr>
        <p:spPr bwMode="auto">
          <a:xfrm>
            <a:off x="6351588" y="6256338"/>
            <a:ext cx="272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plane parallel to yz-plane</a:t>
            </a:r>
          </a:p>
        </p:txBody>
      </p:sp>
      <p:graphicFrame>
        <p:nvGraphicFramePr>
          <p:cNvPr id="10245" name="Object 40">
            <a:extLst>
              <a:ext uri="{FF2B5EF4-FFF2-40B4-BE49-F238E27FC236}">
                <a16:creationId xmlns:a16="http://schemas.microsoft.com/office/drawing/2014/main" id="{7D22BCB4-2255-4D11-B2AE-85361F13C81C}"/>
              </a:ext>
            </a:extLst>
          </p:cNvPr>
          <p:cNvGraphicFramePr>
            <a:graphicFrameLocks noChangeAspect="1"/>
          </p:cNvGraphicFramePr>
          <p:nvPr>
            <p:extLst>
              <p:ext uri="{D42A27DB-BD31-4B8C-83A1-F6EECF244321}">
                <p14:modId xmlns:p14="http://schemas.microsoft.com/office/powerpoint/2010/main" val="3355641553"/>
              </p:ext>
            </p:extLst>
          </p:nvPr>
        </p:nvGraphicFramePr>
        <p:xfrm>
          <a:off x="4927600" y="6022975"/>
          <a:ext cx="1784350" cy="328613"/>
        </p:xfrm>
        <a:graphic>
          <a:graphicData uri="http://schemas.openxmlformats.org/presentationml/2006/ole">
            <mc:AlternateContent xmlns:mc="http://schemas.openxmlformats.org/markup-compatibility/2006">
              <mc:Choice xmlns:v="urn:schemas-microsoft-com:vml" Requires="v">
                <p:oleObj name="Equation" r:id="rId9" imgW="1104840" imgH="203040" progId="Equation.DSMT4">
                  <p:embed/>
                </p:oleObj>
              </mc:Choice>
              <mc:Fallback>
                <p:oleObj name="Equation" r:id="rId9" imgW="1104840" imgH="203040" progId="Equation.DSMT4">
                  <p:embed/>
                  <p:pic>
                    <p:nvPicPr>
                      <p:cNvPr id="0" name="Object 40"/>
                      <p:cNvPicPr>
                        <a:picLocks noChangeAspect="1" noChangeArrowheads="1"/>
                      </p:cNvPicPr>
                      <p:nvPr/>
                    </p:nvPicPr>
                    <p:blipFill>
                      <a:blip r:embed="rId10"/>
                      <a:srcRect/>
                      <a:stretch>
                        <a:fillRect/>
                      </a:stretch>
                    </p:blipFill>
                    <p:spPr bwMode="auto">
                      <a:xfrm>
                        <a:off x="4927600" y="6022975"/>
                        <a:ext cx="1784350" cy="328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46" name="Object 41">
            <a:extLst>
              <a:ext uri="{FF2B5EF4-FFF2-40B4-BE49-F238E27FC236}">
                <a16:creationId xmlns:a16="http://schemas.microsoft.com/office/drawing/2014/main" id="{C5795176-6960-42F1-9F1D-9A0840A4694C}"/>
              </a:ext>
            </a:extLst>
          </p:cNvPr>
          <p:cNvGraphicFramePr>
            <a:graphicFrameLocks noChangeAspect="1"/>
          </p:cNvGraphicFramePr>
          <p:nvPr>
            <p:extLst>
              <p:ext uri="{D42A27DB-BD31-4B8C-83A1-F6EECF244321}">
                <p14:modId xmlns:p14="http://schemas.microsoft.com/office/powerpoint/2010/main" val="4061114455"/>
              </p:ext>
            </p:extLst>
          </p:nvPr>
        </p:nvGraphicFramePr>
        <p:xfrm>
          <a:off x="6960063" y="5389564"/>
          <a:ext cx="2087562" cy="336550"/>
        </p:xfrm>
        <a:graphic>
          <a:graphicData uri="http://schemas.openxmlformats.org/presentationml/2006/ole">
            <mc:AlternateContent xmlns:mc="http://schemas.openxmlformats.org/markup-compatibility/2006">
              <mc:Choice xmlns:v="urn:schemas-microsoft-com:vml" Requires="v">
                <p:oleObj name="Equation" r:id="rId11" imgW="1498320" imgH="241200" progId="Equation.DSMT4">
                  <p:embed/>
                </p:oleObj>
              </mc:Choice>
              <mc:Fallback>
                <p:oleObj name="Equation" r:id="rId11" imgW="1498320" imgH="241200" progId="Equation.DSMT4">
                  <p:embed/>
                  <p:pic>
                    <p:nvPicPr>
                      <p:cNvPr id="0" name="Object 4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960063" y="5389564"/>
                        <a:ext cx="2087562"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73" name="Line 42">
            <a:extLst>
              <a:ext uri="{FF2B5EF4-FFF2-40B4-BE49-F238E27FC236}">
                <a16:creationId xmlns:a16="http://schemas.microsoft.com/office/drawing/2014/main" id="{6E33B033-C501-432D-8410-DB2D0263E51C}"/>
              </a:ext>
            </a:extLst>
          </p:cNvPr>
          <p:cNvSpPr>
            <a:spLocks noChangeShapeType="1"/>
          </p:cNvSpPr>
          <p:nvPr/>
        </p:nvSpPr>
        <p:spPr bwMode="auto">
          <a:xfrm flipV="1">
            <a:off x="6948488" y="4941888"/>
            <a:ext cx="574675" cy="4318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74" name="Arc 43">
            <a:extLst>
              <a:ext uri="{FF2B5EF4-FFF2-40B4-BE49-F238E27FC236}">
                <a16:creationId xmlns:a16="http://schemas.microsoft.com/office/drawing/2014/main" id="{A9B8BFCC-2C0E-477E-930D-1F1CBABFB20F}"/>
              </a:ext>
            </a:extLst>
          </p:cNvPr>
          <p:cNvSpPr>
            <a:spLocks/>
          </p:cNvSpPr>
          <p:nvPr/>
        </p:nvSpPr>
        <p:spPr bwMode="auto">
          <a:xfrm rot="-350530">
            <a:off x="7100888" y="5013325"/>
            <a:ext cx="279400" cy="330200"/>
          </a:xfrm>
          <a:custGeom>
            <a:avLst/>
            <a:gdLst>
              <a:gd name="T0" fmla="*/ 0 w 41983"/>
              <a:gd name="T1" fmla="*/ 933655 h 41083"/>
              <a:gd name="T2" fmla="*/ 1315768 w 41983"/>
              <a:gd name="T3" fmla="*/ 2653945 h 41083"/>
              <a:gd name="T4" fmla="*/ 902761 w 41983"/>
              <a:gd name="T5" fmla="*/ 1395355 h 41083"/>
              <a:gd name="T6" fmla="*/ 0 60000 65536"/>
              <a:gd name="T7" fmla="*/ 0 60000 65536"/>
              <a:gd name="T8" fmla="*/ 0 60000 65536"/>
              <a:gd name="T9" fmla="*/ 0 w 41983"/>
              <a:gd name="T10" fmla="*/ 0 h 41083"/>
              <a:gd name="T11" fmla="*/ 41983 w 41983"/>
              <a:gd name="T12" fmla="*/ 41083 h 41083"/>
            </a:gdLst>
            <a:ahLst/>
            <a:cxnLst>
              <a:cxn ang="T6">
                <a:pos x="T0" y="T1"/>
              </a:cxn>
              <a:cxn ang="T7">
                <a:pos x="T2" y="T3"/>
              </a:cxn>
              <a:cxn ang="T8">
                <a:pos x="T4" y="T5"/>
              </a:cxn>
            </a:cxnLst>
            <a:rect l="T9" t="T10" r="T11" b="T12"/>
            <a:pathLst>
              <a:path w="41983" h="41083" fill="none" extrusionOk="0">
                <a:moveTo>
                  <a:pt x="-1" y="14452"/>
                </a:moveTo>
                <a:cubicBezTo>
                  <a:pt x="3035" y="5795"/>
                  <a:pt x="11208" y="-1"/>
                  <a:pt x="20383" y="0"/>
                </a:cubicBezTo>
                <a:cubicBezTo>
                  <a:pt x="32312" y="0"/>
                  <a:pt x="41983" y="9670"/>
                  <a:pt x="41983" y="21600"/>
                </a:cubicBezTo>
                <a:cubicBezTo>
                  <a:pt x="41983" y="29915"/>
                  <a:pt x="37209" y="37493"/>
                  <a:pt x="29708" y="41083"/>
                </a:cubicBezTo>
              </a:path>
              <a:path w="41983" h="41083" stroke="0" extrusionOk="0">
                <a:moveTo>
                  <a:pt x="-1" y="14452"/>
                </a:moveTo>
                <a:cubicBezTo>
                  <a:pt x="3035" y="5795"/>
                  <a:pt x="11208" y="-1"/>
                  <a:pt x="20383" y="0"/>
                </a:cubicBezTo>
                <a:cubicBezTo>
                  <a:pt x="32312" y="0"/>
                  <a:pt x="41983" y="9670"/>
                  <a:pt x="41983" y="21600"/>
                </a:cubicBezTo>
                <a:cubicBezTo>
                  <a:pt x="41983" y="29915"/>
                  <a:pt x="37209" y="37493"/>
                  <a:pt x="29708" y="41083"/>
                </a:cubicBezTo>
                <a:lnTo>
                  <a:pt x="20383" y="21600"/>
                </a:lnTo>
                <a:close/>
              </a:path>
            </a:pathLst>
          </a:custGeom>
          <a:noFill/>
          <a:ln w="952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aphicFrame>
        <p:nvGraphicFramePr>
          <p:cNvPr id="35" name="Object 11">
            <a:extLst>
              <a:ext uri="{FF2B5EF4-FFF2-40B4-BE49-F238E27FC236}">
                <a16:creationId xmlns:a16="http://schemas.microsoft.com/office/drawing/2014/main" id="{B773C11C-394F-4A04-931B-19B631BD8AB0}"/>
              </a:ext>
            </a:extLst>
          </p:cNvPr>
          <p:cNvGraphicFramePr>
            <a:graphicFrameLocks noChangeAspect="1"/>
          </p:cNvGraphicFramePr>
          <p:nvPr>
            <p:extLst>
              <p:ext uri="{D42A27DB-BD31-4B8C-83A1-F6EECF244321}">
                <p14:modId xmlns:p14="http://schemas.microsoft.com/office/powerpoint/2010/main" val="568623606"/>
              </p:ext>
            </p:extLst>
          </p:nvPr>
        </p:nvGraphicFramePr>
        <p:xfrm>
          <a:off x="5421536" y="1248311"/>
          <a:ext cx="431800" cy="369888"/>
        </p:xfrm>
        <a:graphic>
          <a:graphicData uri="http://schemas.openxmlformats.org/presentationml/2006/ole">
            <mc:AlternateContent xmlns:mc="http://schemas.openxmlformats.org/markup-compatibility/2006">
              <mc:Choice xmlns:v="urn:schemas-microsoft-com:vml" Requires="v">
                <p:oleObj name="Equation" r:id="rId13" imgW="266400" imgH="228600" progId="Equation.DSMT4">
                  <p:embed/>
                </p:oleObj>
              </mc:Choice>
              <mc:Fallback>
                <p:oleObj name="Equation" r:id="rId13" imgW="266400" imgH="228600" progId="Equation.DSMT4">
                  <p:embed/>
                  <p:pic>
                    <p:nvPicPr>
                      <p:cNvPr id="9219" name="Object 11">
                        <a:extLst>
                          <a:ext uri="{FF2B5EF4-FFF2-40B4-BE49-F238E27FC236}">
                            <a16:creationId xmlns:a16="http://schemas.microsoft.com/office/drawing/2014/main" id="{93F85D9B-CD7B-4458-8752-3A9154DAB449}"/>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421536" y="1248311"/>
                        <a:ext cx="431800" cy="36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TextBox 1">
            <a:extLst>
              <a:ext uri="{FF2B5EF4-FFF2-40B4-BE49-F238E27FC236}">
                <a16:creationId xmlns:a16="http://schemas.microsoft.com/office/drawing/2014/main" id="{94E64A3D-668E-45A9-A761-3140E5EBFB16}"/>
              </a:ext>
            </a:extLst>
          </p:cNvPr>
          <p:cNvSpPr txBox="1"/>
          <p:nvPr/>
        </p:nvSpPr>
        <p:spPr>
          <a:xfrm>
            <a:off x="3083278" y="585808"/>
            <a:ext cx="1877437" cy="369332"/>
          </a:xfrm>
          <a:prstGeom prst="rect">
            <a:avLst/>
          </a:prstGeom>
          <a:noFill/>
        </p:spPr>
        <p:txBody>
          <a:bodyPr wrap="none" rtlCol="0">
            <a:spAutoFit/>
          </a:bodyPr>
          <a:lstStyle/>
          <a:p>
            <a:r>
              <a:rPr lang="en-US" dirty="0"/>
              <a:t>resultant force </a:t>
            </a:r>
            <a:r>
              <a:rPr lang="en-US" b="1" dirty="0"/>
              <a:t>R</a:t>
            </a:r>
          </a:p>
        </p:txBody>
      </p:sp>
      <p:sp>
        <p:nvSpPr>
          <p:cNvPr id="3" name="TextBox 2">
            <a:extLst>
              <a:ext uri="{FF2B5EF4-FFF2-40B4-BE49-F238E27FC236}">
                <a16:creationId xmlns:a16="http://schemas.microsoft.com/office/drawing/2014/main" id="{B88C0F66-E660-47B1-8E84-940A03B559BA}"/>
              </a:ext>
            </a:extLst>
          </p:cNvPr>
          <p:cNvSpPr txBox="1"/>
          <p:nvPr/>
        </p:nvSpPr>
        <p:spPr>
          <a:xfrm>
            <a:off x="1069446" y="2678668"/>
            <a:ext cx="1856598"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let </a:t>
            </a:r>
            <a:r>
              <a:rPr lang="en-US" b="1" dirty="0">
                <a:latin typeface="Times New Roman" panose="02020603050405020304" pitchFamily="18" charset="0"/>
                <a:cs typeface="Times New Roman" panose="02020603050405020304" pitchFamily="18" charset="0"/>
              </a:rPr>
              <a:t>r</a:t>
            </a:r>
            <a:r>
              <a:rPr lang="en-US" dirty="0">
                <a:latin typeface="Times New Roman" panose="02020603050405020304" pitchFamily="18" charset="0"/>
                <a:cs typeface="Times New Roman" panose="02020603050405020304" pitchFamily="18" charset="0"/>
              </a:rPr>
              <a:t> = </a:t>
            </a:r>
            <a:r>
              <a:rPr lang="en-US" i="1" dirty="0">
                <a:latin typeface="Times New Roman" panose="02020603050405020304" pitchFamily="18" charset="0"/>
                <a:cs typeface="Times New Roman" panose="02020603050405020304" pitchFamily="18" charset="0"/>
              </a:rPr>
              <a:t>x</a:t>
            </a:r>
            <a:r>
              <a:rPr lang="en-US" b="1" dirty="0">
                <a:latin typeface="Times New Roman" panose="02020603050405020304" pitchFamily="18" charset="0"/>
                <a:cs typeface="Times New Roman" panose="02020603050405020304" pitchFamily="18" charset="0"/>
              </a:rPr>
              <a:t>i</a:t>
            </a:r>
            <a:r>
              <a:rPr lang="en-US" dirty="0">
                <a:latin typeface="Times New Roman" panose="02020603050405020304" pitchFamily="18" charset="0"/>
                <a:cs typeface="Times New Roman" panose="02020603050405020304" pitchFamily="18" charset="0"/>
              </a:rPr>
              <a:t> + </a:t>
            </a:r>
            <a:r>
              <a:rPr lang="en-US" i="1" dirty="0" err="1">
                <a:latin typeface="Times New Roman" panose="02020603050405020304" pitchFamily="18" charset="0"/>
                <a:cs typeface="Times New Roman" panose="02020603050405020304" pitchFamily="18" charset="0"/>
              </a:rPr>
              <a:t>y</a:t>
            </a:r>
            <a:r>
              <a:rPr lang="en-US" b="1" dirty="0" err="1">
                <a:latin typeface="Times New Roman" panose="02020603050405020304" pitchFamily="18" charset="0"/>
                <a:cs typeface="Times New Roman" panose="02020603050405020304" pitchFamily="18" charset="0"/>
              </a:rPr>
              <a:t>j</a:t>
            </a:r>
            <a:r>
              <a:rPr lang="en-US"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z</a:t>
            </a:r>
            <a:r>
              <a:rPr lang="en-US" b="1" dirty="0" err="1">
                <a:latin typeface="Times New Roman" panose="02020603050405020304" pitchFamily="18" charset="0"/>
                <a:cs typeface="Times New Roman" panose="02020603050405020304" pitchFamily="18" charset="0"/>
              </a:rPr>
              <a:t>k</a:t>
            </a:r>
            <a:endParaRPr lang="en-US" b="1" dirty="0">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08A41533-96DD-414B-BDA9-C717FB87CEC3}"/>
              </a:ext>
            </a:extLst>
          </p:cNvPr>
          <p:cNvSpPr txBox="1"/>
          <p:nvPr/>
        </p:nvSpPr>
        <p:spPr>
          <a:xfrm>
            <a:off x="862217" y="159841"/>
            <a:ext cx="2056973" cy="369332"/>
          </a:xfrm>
          <a:prstGeom prst="rect">
            <a:avLst/>
          </a:prstGeom>
          <a:noFill/>
        </p:spPr>
        <p:txBody>
          <a:bodyPr wrap="none" rtlCol="0">
            <a:spAutoFit/>
          </a:bodyPr>
          <a:lstStyle/>
          <a:p>
            <a:r>
              <a:rPr lang="en-US" dirty="0"/>
              <a:t>from the last slide;</a:t>
            </a:r>
          </a:p>
        </p:txBody>
      </p:sp>
      <p:sp>
        <p:nvSpPr>
          <p:cNvPr id="5" name="TextBox 4">
            <a:extLst>
              <a:ext uri="{FF2B5EF4-FFF2-40B4-BE49-F238E27FC236}">
                <a16:creationId xmlns:a16="http://schemas.microsoft.com/office/drawing/2014/main" id="{6074FDCD-F9AE-4F2A-9416-D3D8D01DA2BE}"/>
              </a:ext>
            </a:extLst>
          </p:cNvPr>
          <p:cNvSpPr txBox="1"/>
          <p:nvPr/>
        </p:nvSpPr>
        <p:spPr>
          <a:xfrm>
            <a:off x="510957" y="1875412"/>
            <a:ext cx="1300421" cy="369332"/>
          </a:xfrm>
          <a:prstGeom prst="rect">
            <a:avLst/>
          </a:prstGeom>
          <a:noFill/>
        </p:spPr>
        <p:txBody>
          <a:bodyPr wrap="none" rtlCol="0">
            <a:spAutoFit/>
          </a:bodyPr>
          <a:lstStyle/>
          <a:p>
            <a:r>
              <a:rPr lang="en-US" dirty="0"/>
              <a:t>Now, solve</a:t>
            </a:r>
          </a:p>
        </p:txBody>
      </p:sp>
      <p:cxnSp>
        <p:nvCxnSpPr>
          <p:cNvPr id="7" name="Straight Connector 6">
            <a:extLst>
              <a:ext uri="{FF2B5EF4-FFF2-40B4-BE49-F238E27FC236}">
                <a16:creationId xmlns:a16="http://schemas.microsoft.com/office/drawing/2014/main" id="{1C57454B-E288-46A3-A869-757A7835CB31}"/>
              </a:ext>
            </a:extLst>
          </p:cNvPr>
          <p:cNvCxnSpPr/>
          <p:nvPr/>
        </p:nvCxnSpPr>
        <p:spPr>
          <a:xfrm>
            <a:off x="1403648" y="5876925"/>
            <a:ext cx="1296144"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6B15A7C4-3083-4473-9879-91196680268D}"/>
              </a:ext>
            </a:extLst>
          </p:cNvPr>
          <p:cNvCxnSpPr/>
          <p:nvPr/>
        </p:nvCxnSpPr>
        <p:spPr>
          <a:xfrm>
            <a:off x="883660" y="6734175"/>
            <a:ext cx="948447"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sp>
        <p:nvSpPr>
          <p:cNvPr id="10" name="TextBox 9">
            <a:extLst>
              <a:ext uri="{FF2B5EF4-FFF2-40B4-BE49-F238E27FC236}">
                <a16:creationId xmlns:a16="http://schemas.microsoft.com/office/drawing/2014/main" id="{270B5519-9E57-4686-9ABB-68C1EFC9DF1E}"/>
              </a:ext>
            </a:extLst>
          </p:cNvPr>
          <p:cNvSpPr txBox="1"/>
          <p:nvPr/>
        </p:nvSpPr>
        <p:spPr>
          <a:xfrm>
            <a:off x="428675" y="2363152"/>
            <a:ext cx="3018775" cy="369332"/>
          </a:xfrm>
          <a:prstGeom prst="rect">
            <a:avLst/>
          </a:prstGeom>
          <a:noFill/>
        </p:spPr>
        <p:txBody>
          <a:bodyPr wrap="none" rtlCol="0">
            <a:spAutoFit/>
          </a:bodyPr>
          <a:lstStyle/>
          <a:p>
            <a:r>
              <a:rPr lang="en-US" dirty="0"/>
              <a:t>this part we will do by hand:</a:t>
            </a:r>
          </a:p>
        </p:txBody>
      </p:sp>
      <p:cxnSp>
        <p:nvCxnSpPr>
          <p:cNvPr id="8" name="Straight Connector 7">
            <a:extLst>
              <a:ext uri="{FF2B5EF4-FFF2-40B4-BE49-F238E27FC236}">
                <a16:creationId xmlns:a16="http://schemas.microsoft.com/office/drawing/2014/main" id="{FD25431D-1D7C-4B57-A55A-079B68E3A86A}"/>
              </a:ext>
            </a:extLst>
          </p:cNvPr>
          <p:cNvCxnSpPr/>
          <p:nvPr/>
        </p:nvCxnSpPr>
        <p:spPr>
          <a:xfrm flipH="1">
            <a:off x="6081723" y="5839942"/>
            <a:ext cx="182766" cy="109537"/>
          </a:xfrm>
          <a:prstGeom prst="line">
            <a:avLst/>
          </a:prstGeom>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553C788E-CCF2-4EFF-9207-051BE32A53E5}"/>
              </a:ext>
            </a:extLst>
          </p:cNvPr>
          <p:cNvCxnSpPr>
            <a:cxnSpLocks/>
          </p:cNvCxnSpPr>
          <p:nvPr/>
        </p:nvCxnSpPr>
        <p:spPr>
          <a:xfrm flipV="1">
            <a:off x="6173106" y="4746296"/>
            <a:ext cx="0" cy="28482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4" name="Straight Arrow Connector 13">
            <a:extLst>
              <a:ext uri="{FF2B5EF4-FFF2-40B4-BE49-F238E27FC236}">
                <a16:creationId xmlns:a16="http://schemas.microsoft.com/office/drawing/2014/main" id="{28C363CC-0F62-4852-A028-E0248BD1A0EF}"/>
              </a:ext>
            </a:extLst>
          </p:cNvPr>
          <p:cNvCxnSpPr/>
          <p:nvPr/>
        </p:nvCxnSpPr>
        <p:spPr>
          <a:xfrm>
            <a:off x="6173106" y="5567169"/>
            <a:ext cx="0" cy="32754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5" name="TextBox 14">
            <a:extLst>
              <a:ext uri="{FF2B5EF4-FFF2-40B4-BE49-F238E27FC236}">
                <a16:creationId xmlns:a16="http://schemas.microsoft.com/office/drawing/2014/main" id="{DA440094-97C1-42EB-BB1F-558DF3259A15}"/>
              </a:ext>
            </a:extLst>
          </p:cNvPr>
          <p:cNvSpPr txBox="1"/>
          <p:nvPr/>
        </p:nvSpPr>
        <p:spPr>
          <a:xfrm>
            <a:off x="7652417" y="5674283"/>
            <a:ext cx="620683"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in-</a:t>
            </a:r>
            <a:r>
              <a:rPr lang="en-US" dirty="0" err="1">
                <a:latin typeface="Times New Roman" panose="02020603050405020304" pitchFamily="18" charset="0"/>
                <a:cs typeface="Times New Roman" panose="02020603050405020304" pitchFamily="18" charset="0"/>
              </a:rPr>
              <a:t>lb</a:t>
            </a:r>
            <a:endParaRPr lang="en-US"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8D1EC44-6D85-3A83-1174-8874E919CF88}"/>
              </a:ext>
            </a:extLst>
          </p:cNvPr>
          <p:cNvSpPr txBox="1"/>
          <p:nvPr/>
        </p:nvSpPr>
        <p:spPr>
          <a:xfrm>
            <a:off x="755576" y="836712"/>
            <a:ext cx="6333785" cy="646331"/>
          </a:xfrm>
          <a:prstGeom prst="rect">
            <a:avLst/>
          </a:prstGeom>
          <a:noFill/>
        </p:spPr>
        <p:txBody>
          <a:bodyPr wrap="none" rtlCol="0">
            <a:spAutoFit/>
          </a:bodyPr>
          <a:lstStyle/>
          <a:p>
            <a:r>
              <a:rPr lang="en-US" dirty="0"/>
              <a:t>If we set z = 0 instead we obtain </a:t>
            </a:r>
            <a:r>
              <a:rPr lang="en-US" altLang="en-US" dirty="0"/>
              <a:t>x = 0.8483 in.</a:t>
            </a:r>
            <a:r>
              <a:rPr lang="en-US" dirty="0"/>
              <a:t> ,  y = 5.807</a:t>
            </a:r>
          </a:p>
          <a:p>
            <a:endParaRPr lang="en-US" dirty="0"/>
          </a:p>
        </p:txBody>
      </p:sp>
      <p:graphicFrame>
        <p:nvGraphicFramePr>
          <p:cNvPr id="3" name="Object 40">
            <a:extLst>
              <a:ext uri="{FF2B5EF4-FFF2-40B4-BE49-F238E27FC236}">
                <a16:creationId xmlns:a16="http://schemas.microsoft.com/office/drawing/2014/main" id="{E479CF54-6EFB-6E08-296C-A3878C6CD33E}"/>
              </a:ext>
            </a:extLst>
          </p:cNvPr>
          <p:cNvGraphicFramePr>
            <a:graphicFrameLocks noChangeAspect="1"/>
          </p:cNvGraphicFramePr>
          <p:nvPr>
            <p:extLst>
              <p:ext uri="{D42A27DB-BD31-4B8C-83A1-F6EECF244321}">
                <p14:modId xmlns:p14="http://schemas.microsoft.com/office/powerpoint/2010/main" val="2860883376"/>
              </p:ext>
            </p:extLst>
          </p:nvPr>
        </p:nvGraphicFramePr>
        <p:xfrm>
          <a:off x="6263026" y="3321224"/>
          <a:ext cx="1784350" cy="328613"/>
        </p:xfrm>
        <a:graphic>
          <a:graphicData uri="http://schemas.openxmlformats.org/presentationml/2006/ole">
            <mc:AlternateContent xmlns:mc="http://schemas.openxmlformats.org/markup-compatibility/2006">
              <mc:Choice xmlns:v="urn:schemas-microsoft-com:vml" Requires="v">
                <p:oleObj name="Equation" r:id="rId3" imgW="1104840" imgH="203040" progId="Equation.DSMT4">
                  <p:embed/>
                </p:oleObj>
              </mc:Choice>
              <mc:Fallback>
                <p:oleObj name="Equation" r:id="rId3" imgW="1104840" imgH="203040" progId="Equation.DSMT4">
                  <p:embed/>
                  <p:pic>
                    <p:nvPicPr>
                      <p:cNvPr id="10245" name="Object 40">
                        <a:extLst>
                          <a:ext uri="{FF2B5EF4-FFF2-40B4-BE49-F238E27FC236}">
                            <a16:creationId xmlns:a16="http://schemas.microsoft.com/office/drawing/2014/main" id="{7D22BCB4-2255-4D11-B2AE-85361F13C81C}"/>
                          </a:ext>
                        </a:extLst>
                      </p:cNvPr>
                      <p:cNvPicPr>
                        <a:picLocks noChangeAspect="1" noChangeArrowheads="1"/>
                      </p:cNvPicPr>
                      <p:nvPr/>
                    </p:nvPicPr>
                    <p:blipFill>
                      <a:blip r:embed="rId4"/>
                      <a:srcRect/>
                      <a:stretch>
                        <a:fillRect/>
                      </a:stretch>
                    </p:blipFill>
                    <p:spPr bwMode="auto">
                      <a:xfrm>
                        <a:off x="6263026" y="3321224"/>
                        <a:ext cx="1784350" cy="328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 name="Object 41">
            <a:extLst>
              <a:ext uri="{FF2B5EF4-FFF2-40B4-BE49-F238E27FC236}">
                <a16:creationId xmlns:a16="http://schemas.microsoft.com/office/drawing/2014/main" id="{5A246182-A815-393B-BC1D-E64B7A88CFF8}"/>
              </a:ext>
            </a:extLst>
          </p:cNvPr>
          <p:cNvGraphicFramePr>
            <a:graphicFrameLocks noChangeAspect="1"/>
          </p:cNvGraphicFramePr>
          <p:nvPr>
            <p:extLst>
              <p:ext uri="{D42A27DB-BD31-4B8C-83A1-F6EECF244321}">
                <p14:modId xmlns:p14="http://schemas.microsoft.com/office/powerpoint/2010/main" val="4230645406"/>
              </p:ext>
            </p:extLst>
          </p:nvPr>
        </p:nvGraphicFramePr>
        <p:xfrm>
          <a:off x="6344294" y="1589512"/>
          <a:ext cx="2087562" cy="336550"/>
        </p:xfrm>
        <a:graphic>
          <a:graphicData uri="http://schemas.openxmlformats.org/presentationml/2006/ole">
            <mc:AlternateContent xmlns:mc="http://schemas.openxmlformats.org/markup-compatibility/2006">
              <mc:Choice xmlns:v="urn:schemas-microsoft-com:vml" Requires="v">
                <p:oleObj name="Equation" r:id="rId5" imgW="1498320" imgH="241200" progId="Equation.DSMT4">
                  <p:embed/>
                </p:oleObj>
              </mc:Choice>
              <mc:Fallback>
                <p:oleObj name="Equation" r:id="rId5" imgW="1498320" imgH="241200" progId="Equation.DSMT4">
                  <p:embed/>
                  <p:pic>
                    <p:nvPicPr>
                      <p:cNvPr id="10246" name="Object 41">
                        <a:extLst>
                          <a:ext uri="{FF2B5EF4-FFF2-40B4-BE49-F238E27FC236}">
                            <a16:creationId xmlns:a16="http://schemas.microsoft.com/office/drawing/2014/main" id="{C5795176-6960-42F1-9F1D-9A0840A4694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44294" y="1589512"/>
                        <a:ext cx="2087562"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 name="Line 12">
            <a:extLst>
              <a:ext uri="{FF2B5EF4-FFF2-40B4-BE49-F238E27FC236}">
                <a16:creationId xmlns:a16="http://schemas.microsoft.com/office/drawing/2014/main" id="{87069445-FBB9-2B57-D5C6-EA21C5B1C0A4}"/>
              </a:ext>
            </a:extLst>
          </p:cNvPr>
          <p:cNvSpPr>
            <a:spLocks noChangeShapeType="1"/>
          </p:cNvSpPr>
          <p:nvPr/>
        </p:nvSpPr>
        <p:spPr bwMode="auto">
          <a:xfrm>
            <a:off x="5133081" y="2527270"/>
            <a:ext cx="1211213" cy="482004"/>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 name="Line 13">
            <a:extLst>
              <a:ext uri="{FF2B5EF4-FFF2-40B4-BE49-F238E27FC236}">
                <a16:creationId xmlns:a16="http://schemas.microsoft.com/office/drawing/2014/main" id="{42108ADF-CA37-5B93-A42E-6CD60079E27B}"/>
              </a:ext>
            </a:extLst>
          </p:cNvPr>
          <p:cNvSpPr>
            <a:spLocks noChangeShapeType="1"/>
          </p:cNvSpPr>
          <p:nvPr/>
        </p:nvSpPr>
        <p:spPr bwMode="auto">
          <a:xfrm flipV="1">
            <a:off x="5133080" y="1611239"/>
            <a:ext cx="0" cy="916029"/>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 name="Line 14">
            <a:extLst>
              <a:ext uri="{FF2B5EF4-FFF2-40B4-BE49-F238E27FC236}">
                <a16:creationId xmlns:a16="http://schemas.microsoft.com/office/drawing/2014/main" id="{FB653173-93A5-0383-0A09-8BA5944D9974}"/>
              </a:ext>
            </a:extLst>
          </p:cNvPr>
          <p:cNvSpPr>
            <a:spLocks noChangeShapeType="1"/>
          </p:cNvSpPr>
          <p:nvPr/>
        </p:nvSpPr>
        <p:spPr bwMode="auto">
          <a:xfrm flipH="1">
            <a:off x="4402124" y="2527269"/>
            <a:ext cx="730955" cy="36547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 name="Text Box 15">
            <a:extLst>
              <a:ext uri="{FF2B5EF4-FFF2-40B4-BE49-F238E27FC236}">
                <a16:creationId xmlns:a16="http://schemas.microsoft.com/office/drawing/2014/main" id="{9A93383E-EE69-1B4E-CF1D-2FE3833B75F0}"/>
              </a:ext>
            </a:extLst>
          </p:cNvPr>
          <p:cNvSpPr txBox="1">
            <a:spLocks noChangeArrowheads="1"/>
          </p:cNvSpPr>
          <p:nvPr/>
        </p:nvSpPr>
        <p:spPr bwMode="auto">
          <a:xfrm>
            <a:off x="4289471" y="2888694"/>
            <a:ext cx="24749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i="1" dirty="0">
                <a:latin typeface="Times New Roman" panose="02020603050405020304" pitchFamily="18" charset="0"/>
                <a:cs typeface="Times New Roman" panose="02020603050405020304" pitchFamily="18" charset="0"/>
              </a:rPr>
              <a:t>x</a:t>
            </a:r>
          </a:p>
        </p:txBody>
      </p:sp>
      <p:sp>
        <p:nvSpPr>
          <p:cNvPr id="10" name="Text Box 16">
            <a:extLst>
              <a:ext uri="{FF2B5EF4-FFF2-40B4-BE49-F238E27FC236}">
                <a16:creationId xmlns:a16="http://schemas.microsoft.com/office/drawing/2014/main" id="{B2546830-010A-7605-41EC-1E19E6095EF5}"/>
              </a:ext>
            </a:extLst>
          </p:cNvPr>
          <p:cNvSpPr txBox="1">
            <a:spLocks noChangeArrowheads="1"/>
          </p:cNvSpPr>
          <p:nvPr/>
        </p:nvSpPr>
        <p:spPr bwMode="auto">
          <a:xfrm>
            <a:off x="6145023" y="2953837"/>
            <a:ext cx="26161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i="1" dirty="0">
                <a:latin typeface="Times New Roman" panose="02020603050405020304" pitchFamily="18" charset="0"/>
                <a:cs typeface="Times New Roman" panose="02020603050405020304" pitchFamily="18" charset="0"/>
              </a:rPr>
              <a:t>y</a:t>
            </a:r>
          </a:p>
        </p:txBody>
      </p:sp>
      <p:sp>
        <p:nvSpPr>
          <p:cNvPr id="11" name="Text Box 18">
            <a:extLst>
              <a:ext uri="{FF2B5EF4-FFF2-40B4-BE49-F238E27FC236}">
                <a16:creationId xmlns:a16="http://schemas.microsoft.com/office/drawing/2014/main" id="{E7D8165F-BB22-CA2B-A675-90D3593E1AAE}"/>
              </a:ext>
            </a:extLst>
          </p:cNvPr>
          <p:cNvSpPr txBox="1">
            <a:spLocks noChangeArrowheads="1"/>
          </p:cNvSpPr>
          <p:nvPr/>
        </p:nvSpPr>
        <p:spPr bwMode="auto">
          <a:xfrm>
            <a:off x="4390262" y="2063489"/>
            <a:ext cx="77296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latin typeface="Times New Roman" panose="02020603050405020304" pitchFamily="18" charset="0"/>
                <a:cs typeface="Times New Roman" panose="02020603050405020304" pitchFamily="18" charset="0"/>
              </a:rPr>
              <a:t>0.848 in</a:t>
            </a:r>
          </a:p>
        </p:txBody>
      </p:sp>
      <p:sp>
        <p:nvSpPr>
          <p:cNvPr id="12" name="Text Box 19">
            <a:extLst>
              <a:ext uri="{FF2B5EF4-FFF2-40B4-BE49-F238E27FC236}">
                <a16:creationId xmlns:a16="http://schemas.microsoft.com/office/drawing/2014/main" id="{C585CDDD-FA98-9EC3-2D6C-8841A1DCC371}"/>
              </a:ext>
            </a:extLst>
          </p:cNvPr>
          <p:cNvSpPr txBox="1">
            <a:spLocks noChangeArrowheads="1"/>
          </p:cNvSpPr>
          <p:nvPr/>
        </p:nvSpPr>
        <p:spPr bwMode="auto">
          <a:xfrm>
            <a:off x="4098194" y="3183945"/>
            <a:ext cx="6078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latin typeface="Times New Roman" panose="02020603050405020304" pitchFamily="18" charset="0"/>
                <a:cs typeface="Times New Roman" panose="02020603050405020304" pitchFamily="18" charset="0"/>
              </a:rPr>
              <a:t>-18 in</a:t>
            </a:r>
          </a:p>
        </p:txBody>
      </p:sp>
      <p:sp>
        <p:nvSpPr>
          <p:cNvPr id="13" name="Text Box 20">
            <a:extLst>
              <a:ext uri="{FF2B5EF4-FFF2-40B4-BE49-F238E27FC236}">
                <a16:creationId xmlns:a16="http://schemas.microsoft.com/office/drawing/2014/main" id="{7001D6C7-72E9-7641-36DA-8A6A378E1FCA}"/>
              </a:ext>
            </a:extLst>
          </p:cNvPr>
          <p:cNvSpPr txBox="1">
            <a:spLocks noChangeArrowheads="1"/>
          </p:cNvSpPr>
          <p:nvPr/>
        </p:nvSpPr>
        <p:spPr bwMode="auto">
          <a:xfrm>
            <a:off x="5004208" y="2476469"/>
            <a:ext cx="30489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dirty="0">
                <a:latin typeface="Times New Roman" panose="02020603050405020304" pitchFamily="18" charset="0"/>
                <a:cs typeface="Times New Roman" panose="02020603050405020304" pitchFamily="18" charset="0"/>
              </a:rPr>
              <a:t>O</a:t>
            </a:r>
          </a:p>
        </p:txBody>
      </p:sp>
      <p:sp>
        <p:nvSpPr>
          <p:cNvPr id="14" name="Text Box 21">
            <a:extLst>
              <a:ext uri="{FF2B5EF4-FFF2-40B4-BE49-F238E27FC236}">
                <a16:creationId xmlns:a16="http://schemas.microsoft.com/office/drawing/2014/main" id="{4ED6636B-F3DB-C638-D1AA-09ED6502D396}"/>
              </a:ext>
            </a:extLst>
          </p:cNvPr>
          <p:cNvSpPr txBox="1">
            <a:spLocks noChangeArrowheads="1"/>
          </p:cNvSpPr>
          <p:nvPr/>
        </p:nvSpPr>
        <p:spPr bwMode="auto">
          <a:xfrm>
            <a:off x="5188376" y="1517720"/>
            <a:ext cx="24397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i="1" dirty="0">
                <a:latin typeface="Times New Roman" panose="02020603050405020304" pitchFamily="18" charset="0"/>
                <a:cs typeface="Times New Roman" panose="02020603050405020304" pitchFamily="18" charset="0"/>
              </a:rPr>
              <a:t>z</a:t>
            </a:r>
          </a:p>
        </p:txBody>
      </p:sp>
      <p:sp>
        <p:nvSpPr>
          <p:cNvPr id="15" name="Line 22">
            <a:extLst>
              <a:ext uri="{FF2B5EF4-FFF2-40B4-BE49-F238E27FC236}">
                <a16:creationId xmlns:a16="http://schemas.microsoft.com/office/drawing/2014/main" id="{D822E436-8B21-F96E-87D4-2B06F1674014}"/>
              </a:ext>
            </a:extLst>
          </p:cNvPr>
          <p:cNvSpPr>
            <a:spLocks noChangeShapeType="1"/>
          </p:cNvSpPr>
          <p:nvPr/>
        </p:nvSpPr>
        <p:spPr bwMode="auto">
          <a:xfrm flipV="1">
            <a:off x="5581890" y="2563644"/>
            <a:ext cx="503237" cy="46355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6" name="Line 23">
            <a:extLst>
              <a:ext uri="{FF2B5EF4-FFF2-40B4-BE49-F238E27FC236}">
                <a16:creationId xmlns:a16="http://schemas.microsoft.com/office/drawing/2014/main" id="{961D7818-E184-9E17-4EC8-D6B987DC45DD}"/>
              </a:ext>
            </a:extLst>
          </p:cNvPr>
          <p:cNvSpPr>
            <a:spLocks noChangeShapeType="1"/>
          </p:cNvSpPr>
          <p:nvPr/>
        </p:nvSpPr>
        <p:spPr bwMode="auto">
          <a:xfrm>
            <a:off x="4825105" y="2692369"/>
            <a:ext cx="9525" cy="1030287"/>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7" name="Line 24">
            <a:extLst>
              <a:ext uri="{FF2B5EF4-FFF2-40B4-BE49-F238E27FC236}">
                <a16:creationId xmlns:a16="http://schemas.microsoft.com/office/drawing/2014/main" id="{78385AC5-60E9-B5FE-504D-CA72BBDA23C0}"/>
              </a:ext>
            </a:extLst>
          </p:cNvPr>
          <p:cNvSpPr>
            <a:spLocks noChangeShapeType="1"/>
          </p:cNvSpPr>
          <p:nvPr/>
        </p:nvSpPr>
        <p:spPr bwMode="auto">
          <a:xfrm flipV="1">
            <a:off x="4825105" y="2476469"/>
            <a:ext cx="0" cy="1444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 name="Line 25">
            <a:extLst>
              <a:ext uri="{FF2B5EF4-FFF2-40B4-BE49-F238E27FC236}">
                <a16:creationId xmlns:a16="http://schemas.microsoft.com/office/drawing/2014/main" id="{E1EC8418-95CF-EE9C-4A48-B209453C7569}"/>
              </a:ext>
            </a:extLst>
          </p:cNvPr>
          <p:cNvSpPr>
            <a:spLocks noChangeShapeType="1"/>
          </p:cNvSpPr>
          <p:nvPr/>
        </p:nvSpPr>
        <p:spPr bwMode="auto">
          <a:xfrm flipV="1">
            <a:off x="4825105" y="2421466"/>
            <a:ext cx="288762" cy="128027"/>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9" name="AutoShape 26">
            <a:extLst>
              <a:ext uri="{FF2B5EF4-FFF2-40B4-BE49-F238E27FC236}">
                <a16:creationId xmlns:a16="http://schemas.microsoft.com/office/drawing/2014/main" id="{B3D86935-5C36-32E2-F170-8182DA7DEAE6}"/>
              </a:ext>
            </a:extLst>
          </p:cNvPr>
          <p:cNvSpPr>
            <a:spLocks noChangeArrowheads="1"/>
          </p:cNvSpPr>
          <p:nvPr/>
        </p:nvSpPr>
        <p:spPr bwMode="auto">
          <a:xfrm rot="5400000">
            <a:off x="4534592" y="2993994"/>
            <a:ext cx="1344613" cy="763588"/>
          </a:xfrm>
          <a:prstGeom prst="parallelogram">
            <a:avLst>
              <a:gd name="adj" fmla="val 44023"/>
            </a:avLst>
          </a:prstGeom>
          <a:noFill/>
          <a:ln w="9525">
            <a:solidFill>
              <a:schemeClr val="tx1"/>
            </a:solidFill>
            <a:prstDash val="dash"/>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nvGrpSpPr>
          <p:cNvPr id="20" name="Group 19">
            <a:extLst>
              <a:ext uri="{FF2B5EF4-FFF2-40B4-BE49-F238E27FC236}">
                <a16:creationId xmlns:a16="http://schemas.microsoft.com/office/drawing/2014/main" id="{05D832FA-04A2-2CC1-3B35-628240B91B20}"/>
              </a:ext>
            </a:extLst>
          </p:cNvPr>
          <p:cNvGrpSpPr/>
          <p:nvPr/>
        </p:nvGrpSpPr>
        <p:grpSpPr>
          <a:xfrm>
            <a:off x="6111773" y="2046257"/>
            <a:ext cx="554038" cy="482600"/>
            <a:chOff x="6651625" y="3203575"/>
            <a:chExt cx="554038" cy="482600"/>
          </a:xfrm>
        </p:grpSpPr>
        <p:sp>
          <p:nvSpPr>
            <p:cNvPr id="31" name="Line 31">
              <a:extLst>
                <a:ext uri="{FF2B5EF4-FFF2-40B4-BE49-F238E27FC236}">
                  <a16:creationId xmlns:a16="http://schemas.microsoft.com/office/drawing/2014/main" id="{C5D6BAE7-E74E-EA85-91D7-829A2E453C81}"/>
                </a:ext>
              </a:extLst>
            </p:cNvPr>
            <p:cNvSpPr>
              <a:spLocks noChangeShapeType="1"/>
            </p:cNvSpPr>
            <p:nvPr/>
          </p:nvSpPr>
          <p:spPr bwMode="auto">
            <a:xfrm flipV="1">
              <a:off x="6651625" y="3203575"/>
              <a:ext cx="554038" cy="4826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2" name="Arc 32">
              <a:extLst>
                <a:ext uri="{FF2B5EF4-FFF2-40B4-BE49-F238E27FC236}">
                  <a16:creationId xmlns:a16="http://schemas.microsoft.com/office/drawing/2014/main" id="{F6E3FE8C-538B-EF02-C8A8-3BA6629F5874}"/>
                </a:ext>
              </a:extLst>
            </p:cNvPr>
            <p:cNvSpPr>
              <a:spLocks/>
            </p:cNvSpPr>
            <p:nvPr/>
          </p:nvSpPr>
          <p:spPr bwMode="auto">
            <a:xfrm rot="21249470">
              <a:off x="6719888" y="3348038"/>
              <a:ext cx="279400" cy="330200"/>
            </a:xfrm>
            <a:custGeom>
              <a:avLst/>
              <a:gdLst>
                <a:gd name="T0" fmla="*/ 0 w 41983"/>
                <a:gd name="T1" fmla="*/ 116164 h 41083"/>
                <a:gd name="T2" fmla="*/ 197709 w 41983"/>
                <a:gd name="T3" fmla="*/ 330200 h 41083"/>
                <a:gd name="T4" fmla="*/ 135650 w 41983"/>
                <a:gd name="T5" fmla="*/ 173608 h 41083"/>
                <a:gd name="T6" fmla="*/ 0 60000 65536"/>
                <a:gd name="T7" fmla="*/ 0 60000 65536"/>
                <a:gd name="T8" fmla="*/ 0 60000 65536"/>
                <a:gd name="T9" fmla="*/ 0 w 41983"/>
                <a:gd name="T10" fmla="*/ 0 h 41083"/>
                <a:gd name="T11" fmla="*/ 41983 w 41983"/>
                <a:gd name="T12" fmla="*/ 41083 h 41083"/>
              </a:gdLst>
              <a:ahLst/>
              <a:cxnLst>
                <a:cxn ang="T6">
                  <a:pos x="T0" y="T1"/>
                </a:cxn>
                <a:cxn ang="T7">
                  <a:pos x="T2" y="T3"/>
                </a:cxn>
                <a:cxn ang="T8">
                  <a:pos x="T4" y="T5"/>
                </a:cxn>
              </a:cxnLst>
              <a:rect l="T9" t="T10" r="T11" b="T12"/>
              <a:pathLst>
                <a:path w="41983" h="41083" fill="none" extrusionOk="0">
                  <a:moveTo>
                    <a:pt x="-1" y="14452"/>
                  </a:moveTo>
                  <a:cubicBezTo>
                    <a:pt x="3035" y="5795"/>
                    <a:pt x="11208" y="-1"/>
                    <a:pt x="20383" y="0"/>
                  </a:cubicBezTo>
                  <a:cubicBezTo>
                    <a:pt x="32312" y="0"/>
                    <a:pt x="41983" y="9670"/>
                    <a:pt x="41983" y="21600"/>
                  </a:cubicBezTo>
                  <a:cubicBezTo>
                    <a:pt x="41983" y="29915"/>
                    <a:pt x="37209" y="37493"/>
                    <a:pt x="29708" y="41083"/>
                  </a:cubicBezTo>
                </a:path>
                <a:path w="41983" h="41083" stroke="0" extrusionOk="0">
                  <a:moveTo>
                    <a:pt x="-1" y="14452"/>
                  </a:moveTo>
                  <a:cubicBezTo>
                    <a:pt x="3035" y="5795"/>
                    <a:pt x="11208" y="-1"/>
                    <a:pt x="20383" y="0"/>
                  </a:cubicBezTo>
                  <a:cubicBezTo>
                    <a:pt x="32312" y="0"/>
                    <a:pt x="41983" y="9670"/>
                    <a:pt x="41983" y="21600"/>
                  </a:cubicBezTo>
                  <a:cubicBezTo>
                    <a:pt x="41983" y="29915"/>
                    <a:pt x="37209" y="37493"/>
                    <a:pt x="29708" y="41083"/>
                  </a:cubicBezTo>
                  <a:lnTo>
                    <a:pt x="20383" y="21600"/>
                  </a:lnTo>
                  <a:close/>
                </a:path>
              </a:pathLst>
            </a:custGeom>
            <a:noFill/>
            <a:ln w="2857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sp>
        <p:nvSpPr>
          <p:cNvPr id="21" name="Line 34">
            <a:extLst>
              <a:ext uri="{FF2B5EF4-FFF2-40B4-BE49-F238E27FC236}">
                <a16:creationId xmlns:a16="http://schemas.microsoft.com/office/drawing/2014/main" id="{9A738658-73B2-C5BA-109A-3A4A7B15179A}"/>
              </a:ext>
            </a:extLst>
          </p:cNvPr>
          <p:cNvSpPr>
            <a:spLocks noChangeShapeType="1"/>
          </p:cNvSpPr>
          <p:nvPr/>
        </p:nvSpPr>
        <p:spPr bwMode="auto">
          <a:xfrm flipH="1">
            <a:off x="4851228" y="3054319"/>
            <a:ext cx="721590" cy="672644"/>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22" name="Line 35">
            <a:extLst>
              <a:ext uri="{FF2B5EF4-FFF2-40B4-BE49-F238E27FC236}">
                <a16:creationId xmlns:a16="http://schemas.microsoft.com/office/drawing/2014/main" id="{EE2A8F1C-F534-29BA-5E60-ED5F2E849C48}"/>
              </a:ext>
            </a:extLst>
          </p:cNvPr>
          <p:cNvSpPr>
            <a:spLocks noChangeShapeType="1"/>
          </p:cNvSpPr>
          <p:nvPr/>
        </p:nvSpPr>
        <p:spPr bwMode="auto">
          <a:xfrm flipV="1">
            <a:off x="5582343" y="2847944"/>
            <a:ext cx="298450" cy="185737"/>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23" name="Text Box 36">
            <a:extLst>
              <a:ext uri="{FF2B5EF4-FFF2-40B4-BE49-F238E27FC236}">
                <a16:creationId xmlns:a16="http://schemas.microsoft.com/office/drawing/2014/main" id="{5C90DEA4-4003-1D16-D2AF-3E4DC4DC6590}"/>
              </a:ext>
            </a:extLst>
          </p:cNvPr>
          <p:cNvSpPr txBox="1">
            <a:spLocks noChangeArrowheads="1"/>
          </p:cNvSpPr>
          <p:nvPr/>
        </p:nvSpPr>
        <p:spPr bwMode="auto">
          <a:xfrm>
            <a:off x="5224715" y="2175080"/>
            <a:ext cx="77296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latin typeface="Times New Roman" panose="02020603050405020304" pitchFamily="18" charset="0"/>
                <a:cs typeface="Times New Roman" panose="02020603050405020304" pitchFamily="18" charset="0"/>
              </a:rPr>
              <a:t>5.807 in</a:t>
            </a:r>
          </a:p>
        </p:txBody>
      </p:sp>
      <p:graphicFrame>
        <p:nvGraphicFramePr>
          <p:cNvPr id="24" name="Object 23">
            <a:extLst>
              <a:ext uri="{FF2B5EF4-FFF2-40B4-BE49-F238E27FC236}">
                <a16:creationId xmlns:a16="http://schemas.microsoft.com/office/drawing/2014/main" id="{732CA2EC-B075-3ECE-F3C6-1F7D226AEA85}"/>
              </a:ext>
            </a:extLst>
          </p:cNvPr>
          <p:cNvGraphicFramePr>
            <a:graphicFrameLocks noChangeAspect="1"/>
          </p:cNvGraphicFramePr>
          <p:nvPr>
            <p:extLst>
              <p:ext uri="{D42A27DB-BD31-4B8C-83A1-F6EECF244321}">
                <p14:modId xmlns:p14="http://schemas.microsoft.com/office/powerpoint/2010/main" val="4121810263"/>
              </p:ext>
            </p:extLst>
          </p:nvPr>
        </p:nvGraphicFramePr>
        <p:xfrm>
          <a:off x="6049610" y="2680787"/>
          <a:ext cx="165100" cy="165100"/>
        </p:xfrm>
        <a:graphic>
          <a:graphicData uri="http://schemas.openxmlformats.org/presentationml/2006/ole">
            <mc:AlternateContent xmlns:mc="http://schemas.openxmlformats.org/markup-compatibility/2006">
              <mc:Choice xmlns:v="urn:schemas-microsoft-com:vml" Requires="v">
                <p:oleObj name="Equation" r:id="rId7" imgW="164880" imgH="164880" progId="Equation.DSMT4">
                  <p:embed/>
                </p:oleObj>
              </mc:Choice>
              <mc:Fallback>
                <p:oleObj name="Equation" r:id="rId7" imgW="164880" imgH="164880" progId="Equation.DSMT4">
                  <p:embed/>
                  <p:pic>
                    <p:nvPicPr>
                      <p:cNvPr id="26" name="Object 25">
                        <a:extLst>
                          <a:ext uri="{FF2B5EF4-FFF2-40B4-BE49-F238E27FC236}">
                            <a16:creationId xmlns:a16="http://schemas.microsoft.com/office/drawing/2014/main" id="{5D2B320D-ACE7-48A8-9265-06597EA66C48}"/>
                          </a:ext>
                        </a:extLst>
                      </p:cNvPr>
                      <p:cNvPicPr/>
                      <p:nvPr/>
                    </p:nvPicPr>
                    <p:blipFill>
                      <a:blip r:embed="rId8"/>
                      <a:stretch>
                        <a:fillRect/>
                      </a:stretch>
                    </p:blipFill>
                    <p:spPr>
                      <a:xfrm>
                        <a:off x="6049610" y="2680787"/>
                        <a:ext cx="165100" cy="165100"/>
                      </a:xfrm>
                      <a:prstGeom prst="rect">
                        <a:avLst/>
                      </a:prstGeom>
                    </p:spPr>
                  </p:pic>
                </p:oleObj>
              </mc:Fallback>
            </mc:AlternateContent>
          </a:graphicData>
        </a:graphic>
      </p:graphicFrame>
      <p:graphicFrame>
        <p:nvGraphicFramePr>
          <p:cNvPr id="25" name="Object 24">
            <a:extLst>
              <a:ext uri="{FF2B5EF4-FFF2-40B4-BE49-F238E27FC236}">
                <a16:creationId xmlns:a16="http://schemas.microsoft.com/office/drawing/2014/main" id="{08928452-ED55-E66C-C67A-12DCAA878A14}"/>
              </a:ext>
            </a:extLst>
          </p:cNvPr>
          <p:cNvGraphicFramePr>
            <a:graphicFrameLocks noChangeAspect="1"/>
          </p:cNvGraphicFramePr>
          <p:nvPr>
            <p:extLst>
              <p:ext uri="{D42A27DB-BD31-4B8C-83A1-F6EECF244321}">
                <p14:modId xmlns:p14="http://schemas.microsoft.com/office/powerpoint/2010/main" val="626389280"/>
              </p:ext>
            </p:extLst>
          </p:nvPr>
        </p:nvGraphicFramePr>
        <p:xfrm>
          <a:off x="6581928" y="2177357"/>
          <a:ext cx="228600" cy="241300"/>
        </p:xfrm>
        <a:graphic>
          <a:graphicData uri="http://schemas.openxmlformats.org/presentationml/2006/ole">
            <mc:AlternateContent xmlns:mc="http://schemas.openxmlformats.org/markup-compatibility/2006">
              <mc:Choice xmlns:v="urn:schemas-microsoft-com:vml" Requires="v">
                <p:oleObj name="Equation" r:id="rId9" imgW="228600" imgH="241200" progId="Equation.DSMT4">
                  <p:embed/>
                </p:oleObj>
              </mc:Choice>
              <mc:Fallback>
                <p:oleObj name="Equation" r:id="rId9" imgW="228600" imgH="241200" progId="Equation.DSMT4">
                  <p:embed/>
                  <p:pic>
                    <p:nvPicPr>
                      <p:cNvPr id="27" name="Object 26">
                        <a:extLst>
                          <a:ext uri="{FF2B5EF4-FFF2-40B4-BE49-F238E27FC236}">
                            <a16:creationId xmlns:a16="http://schemas.microsoft.com/office/drawing/2014/main" id="{85E6B754-7B82-4283-8EF3-C2110F9146C1}"/>
                          </a:ext>
                        </a:extLst>
                      </p:cNvPr>
                      <p:cNvPicPr/>
                      <p:nvPr/>
                    </p:nvPicPr>
                    <p:blipFill>
                      <a:blip r:embed="rId10"/>
                      <a:stretch>
                        <a:fillRect/>
                      </a:stretch>
                    </p:blipFill>
                    <p:spPr>
                      <a:xfrm>
                        <a:off x="6581928" y="2177357"/>
                        <a:ext cx="228600" cy="241300"/>
                      </a:xfrm>
                      <a:prstGeom prst="rect">
                        <a:avLst/>
                      </a:prstGeom>
                    </p:spPr>
                  </p:pic>
                </p:oleObj>
              </mc:Fallback>
            </mc:AlternateContent>
          </a:graphicData>
        </a:graphic>
      </p:graphicFrame>
      <p:cxnSp>
        <p:nvCxnSpPr>
          <p:cNvPr id="26" name="Straight Connector 25">
            <a:extLst>
              <a:ext uri="{FF2B5EF4-FFF2-40B4-BE49-F238E27FC236}">
                <a16:creationId xmlns:a16="http://schemas.microsoft.com/office/drawing/2014/main" id="{872716E1-5470-F3DE-33ED-B22A1C476B83}"/>
              </a:ext>
            </a:extLst>
          </p:cNvPr>
          <p:cNvCxnSpPr/>
          <p:nvPr/>
        </p:nvCxnSpPr>
        <p:spPr>
          <a:xfrm flipV="1">
            <a:off x="5880793" y="2614968"/>
            <a:ext cx="0" cy="180451"/>
          </a:xfrm>
          <a:prstGeom prst="line">
            <a:avLst/>
          </a:prstGeom>
        </p:spPr>
        <p:style>
          <a:lnRef idx="1">
            <a:schemeClr val="dk1"/>
          </a:lnRef>
          <a:fillRef idx="0">
            <a:schemeClr val="dk1"/>
          </a:fillRef>
          <a:effectRef idx="0">
            <a:schemeClr val="dk1"/>
          </a:effectRef>
          <a:fontRef idx="minor">
            <a:schemeClr val="tx1"/>
          </a:fontRef>
        </p:style>
      </p:cxnSp>
      <p:cxnSp>
        <p:nvCxnSpPr>
          <p:cNvPr id="29" name="Straight Arrow Connector 28">
            <a:extLst>
              <a:ext uri="{FF2B5EF4-FFF2-40B4-BE49-F238E27FC236}">
                <a16:creationId xmlns:a16="http://schemas.microsoft.com/office/drawing/2014/main" id="{3B9CCAC3-9270-A7F4-3390-A6E482D5008C}"/>
              </a:ext>
            </a:extLst>
          </p:cNvPr>
          <p:cNvCxnSpPr>
            <a:cxnSpLocks/>
          </p:cNvCxnSpPr>
          <p:nvPr/>
        </p:nvCxnSpPr>
        <p:spPr>
          <a:xfrm flipH="1" flipV="1">
            <a:off x="4825104" y="3722656"/>
            <a:ext cx="26124" cy="40372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0" name="TextBox 29">
            <a:extLst>
              <a:ext uri="{FF2B5EF4-FFF2-40B4-BE49-F238E27FC236}">
                <a16:creationId xmlns:a16="http://schemas.microsoft.com/office/drawing/2014/main" id="{9A507DE1-7A76-A028-3B4A-D8DC6F8125D3}"/>
              </a:ext>
            </a:extLst>
          </p:cNvPr>
          <p:cNvSpPr txBox="1"/>
          <p:nvPr/>
        </p:nvSpPr>
        <p:spPr>
          <a:xfrm>
            <a:off x="4403021" y="4130330"/>
            <a:ext cx="1608133" cy="584775"/>
          </a:xfrm>
          <a:prstGeom prst="rect">
            <a:avLst/>
          </a:prstGeom>
          <a:noFill/>
        </p:spPr>
        <p:txBody>
          <a:bodyPr wrap="none" rtlCol="0">
            <a:spAutoFit/>
          </a:bodyPr>
          <a:lstStyle/>
          <a:p>
            <a:pPr algn="l"/>
            <a:r>
              <a:rPr lang="en-US" sz="1600" dirty="0">
                <a:latin typeface="Times New Roman" panose="02020603050405020304" pitchFamily="18" charset="0"/>
                <a:cs typeface="Times New Roman" panose="02020603050405020304" pitchFamily="18" charset="0"/>
              </a:rPr>
              <a:t>location of</a:t>
            </a:r>
          </a:p>
          <a:p>
            <a:pPr algn="l"/>
            <a:r>
              <a:rPr lang="en-US" sz="1600" dirty="0">
                <a:latin typeface="Times New Roman" panose="02020603050405020304" pitchFamily="18" charset="0"/>
                <a:cs typeface="Times New Roman" panose="02020603050405020304" pitchFamily="18" charset="0"/>
              </a:rPr>
              <a:t>previous solution</a:t>
            </a:r>
          </a:p>
        </p:txBody>
      </p:sp>
      <p:cxnSp>
        <p:nvCxnSpPr>
          <p:cNvPr id="33" name="Straight Connector 32">
            <a:extLst>
              <a:ext uri="{FF2B5EF4-FFF2-40B4-BE49-F238E27FC236}">
                <a16:creationId xmlns:a16="http://schemas.microsoft.com/office/drawing/2014/main" id="{648DA06F-C7AE-831B-4B71-1784E3B7D43D}"/>
              </a:ext>
            </a:extLst>
          </p:cNvPr>
          <p:cNvCxnSpPr/>
          <p:nvPr/>
        </p:nvCxnSpPr>
        <p:spPr>
          <a:xfrm>
            <a:off x="755576" y="4797152"/>
            <a:ext cx="7128792"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cxnSp>
        <p:nvCxnSpPr>
          <p:cNvPr id="35" name="Straight Connector 34">
            <a:extLst>
              <a:ext uri="{FF2B5EF4-FFF2-40B4-BE49-F238E27FC236}">
                <a16:creationId xmlns:a16="http://schemas.microsoft.com/office/drawing/2014/main" id="{4D61ED79-DCC1-1A1A-F19E-A6651EECCBE6}"/>
              </a:ext>
            </a:extLst>
          </p:cNvPr>
          <p:cNvCxnSpPr>
            <a:cxnSpLocks/>
          </p:cNvCxnSpPr>
          <p:nvPr/>
        </p:nvCxnSpPr>
        <p:spPr>
          <a:xfrm>
            <a:off x="4232979" y="1268760"/>
            <a:ext cx="2577549"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sp>
        <p:nvSpPr>
          <p:cNvPr id="34" name="TextBox 33">
            <a:extLst>
              <a:ext uri="{FF2B5EF4-FFF2-40B4-BE49-F238E27FC236}">
                <a16:creationId xmlns:a16="http://schemas.microsoft.com/office/drawing/2014/main" id="{B52B4751-5DD6-906E-A270-98ABBB285FD4}"/>
              </a:ext>
            </a:extLst>
          </p:cNvPr>
          <p:cNvSpPr txBox="1"/>
          <p:nvPr/>
        </p:nvSpPr>
        <p:spPr>
          <a:xfrm>
            <a:off x="7749769" y="1839663"/>
            <a:ext cx="620683"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in-</a:t>
            </a:r>
            <a:r>
              <a:rPr lang="en-US" dirty="0" err="1">
                <a:latin typeface="Times New Roman" panose="02020603050405020304" pitchFamily="18" charset="0"/>
                <a:cs typeface="Times New Roman" panose="02020603050405020304" pitchFamily="18" charset="0"/>
              </a:rPr>
              <a:t>lb</a:t>
            </a:r>
            <a:endParaRPr lang="en-US" dirty="0">
              <a:latin typeface="Times New Roman" panose="02020603050405020304" pitchFamily="18" charset="0"/>
              <a:cs typeface="Times New Roman" panose="02020603050405020304" pitchFamily="18" charset="0"/>
            </a:endParaRPr>
          </a:p>
        </p:txBody>
      </p:sp>
      <p:cxnSp>
        <p:nvCxnSpPr>
          <p:cNvPr id="37" name="Straight Arrow Connector 36">
            <a:extLst>
              <a:ext uri="{FF2B5EF4-FFF2-40B4-BE49-F238E27FC236}">
                <a16:creationId xmlns:a16="http://schemas.microsoft.com/office/drawing/2014/main" id="{1F6E84BE-35EF-81CA-6DE4-50D9AF32E1D8}"/>
              </a:ext>
            </a:extLst>
          </p:cNvPr>
          <p:cNvCxnSpPr>
            <a:cxnSpLocks/>
          </p:cNvCxnSpPr>
          <p:nvPr/>
        </p:nvCxnSpPr>
        <p:spPr>
          <a:xfrm>
            <a:off x="5139267" y="2421467"/>
            <a:ext cx="744854" cy="270339"/>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43" name="Straight Arrow Connector 42">
            <a:extLst>
              <a:ext uri="{FF2B5EF4-FFF2-40B4-BE49-F238E27FC236}">
                <a16:creationId xmlns:a16="http://schemas.microsoft.com/office/drawing/2014/main" id="{CBA4F25D-A99D-5F39-15CA-4B4859B69028}"/>
              </a:ext>
            </a:extLst>
          </p:cNvPr>
          <p:cNvCxnSpPr/>
          <p:nvPr/>
        </p:nvCxnSpPr>
        <p:spPr>
          <a:xfrm>
            <a:off x="4657621" y="2736199"/>
            <a:ext cx="0" cy="1087169"/>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46" name="Straight Connector 45">
            <a:extLst>
              <a:ext uri="{FF2B5EF4-FFF2-40B4-BE49-F238E27FC236}">
                <a16:creationId xmlns:a16="http://schemas.microsoft.com/office/drawing/2014/main" id="{C048DC76-7546-E6AB-376D-A97BFE6F66F0}"/>
              </a:ext>
            </a:extLst>
          </p:cNvPr>
          <p:cNvCxnSpPr/>
          <p:nvPr/>
        </p:nvCxnSpPr>
        <p:spPr>
          <a:xfrm flipH="1">
            <a:off x="4533004" y="3758654"/>
            <a:ext cx="249234" cy="153519"/>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9705159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Text Box 4">
            <a:extLst>
              <a:ext uri="{FF2B5EF4-FFF2-40B4-BE49-F238E27FC236}">
                <a16:creationId xmlns:a16="http://schemas.microsoft.com/office/drawing/2014/main" id="{005EDD1D-BA04-4222-A69B-57E25E56432C}"/>
              </a:ext>
            </a:extLst>
          </p:cNvPr>
          <p:cNvSpPr txBox="1">
            <a:spLocks noChangeArrowheads="1"/>
          </p:cNvSpPr>
          <p:nvPr/>
        </p:nvSpPr>
        <p:spPr bwMode="auto">
          <a:xfrm>
            <a:off x="2635551" y="1484784"/>
            <a:ext cx="290816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i="1" dirty="0">
                <a:solidFill>
                  <a:srgbClr val="33CC33"/>
                </a:solidFill>
              </a:rPr>
              <a:t>Learning Objectives</a:t>
            </a:r>
          </a:p>
        </p:txBody>
      </p:sp>
      <p:sp>
        <p:nvSpPr>
          <p:cNvPr id="30725" name="Text Box 5">
            <a:extLst>
              <a:ext uri="{FF2B5EF4-FFF2-40B4-BE49-F238E27FC236}">
                <a16:creationId xmlns:a16="http://schemas.microsoft.com/office/drawing/2014/main" id="{233433AE-A9E0-44D2-BB7C-FFC19080014A}"/>
              </a:ext>
            </a:extLst>
          </p:cNvPr>
          <p:cNvSpPr txBox="1">
            <a:spLocks noChangeArrowheads="1"/>
          </p:cNvSpPr>
          <p:nvPr/>
        </p:nvSpPr>
        <p:spPr bwMode="auto">
          <a:xfrm>
            <a:off x="2699792" y="2996952"/>
            <a:ext cx="367280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dirty="0">
                <a:solidFill>
                  <a:srgbClr val="33CC33"/>
                </a:solidFill>
              </a:rPr>
              <a:t>Equivalent Force-Couple Systems</a:t>
            </a:r>
          </a:p>
          <a:p>
            <a:r>
              <a:rPr lang="en-US" altLang="en-US" i="1" dirty="0">
                <a:solidFill>
                  <a:srgbClr val="33CC33"/>
                </a:solidFill>
              </a:rPr>
              <a:t>Resultants</a:t>
            </a:r>
          </a:p>
          <a:p>
            <a:r>
              <a:rPr lang="en-US" altLang="en-US" i="1" dirty="0">
                <a:solidFill>
                  <a:srgbClr val="33CC33"/>
                </a:solidFill>
              </a:rPr>
              <a:t>Wrenches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ext Box 4">
            <a:extLst>
              <a:ext uri="{FF2B5EF4-FFF2-40B4-BE49-F238E27FC236}">
                <a16:creationId xmlns:a16="http://schemas.microsoft.com/office/drawing/2014/main" id="{94A6C6C5-161C-47BE-B24F-9E0A2089CDCB}"/>
              </a:ext>
            </a:extLst>
          </p:cNvPr>
          <p:cNvSpPr txBox="1">
            <a:spLocks noChangeArrowheads="1"/>
          </p:cNvSpPr>
          <p:nvPr/>
        </p:nvSpPr>
        <p:spPr bwMode="auto">
          <a:xfrm>
            <a:off x="1979613" y="333375"/>
            <a:ext cx="5226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solidFill>
                  <a:srgbClr val="CC3300"/>
                </a:solidFill>
              </a:rPr>
              <a:t>Equivalent Force-Couple Systems and Resultants</a:t>
            </a:r>
          </a:p>
        </p:txBody>
      </p:sp>
      <p:sp>
        <p:nvSpPr>
          <p:cNvPr id="1028" name="Text Box 5">
            <a:extLst>
              <a:ext uri="{FF2B5EF4-FFF2-40B4-BE49-F238E27FC236}">
                <a16:creationId xmlns:a16="http://schemas.microsoft.com/office/drawing/2014/main" id="{A575E089-65A3-4263-BE49-2B6DFED6D9A8}"/>
              </a:ext>
            </a:extLst>
          </p:cNvPr>
          <p:cNvSpPr txBox="1">
            <a:spLocks noChangeArrowheads="1"/>
          </p:cNvSpPr>
          <p:nvPr/>
        </p:nvSpPr>
        <p:spPr bwMode="auto">
          <a:xfrm>
            <a:off x="649288" y="1473076"/>
            <a:ext cx="7796213"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Definition: Two sets of forces and couples are said to be statically equivalent if they produce the same total force and moment with respect to any point.</a:t>
            </a:r>
          </a:p>
          <a:p>
            <a:pPr eaLnBrk="1" hangingPunct="1"/>
            <a:endParaRPr lang="en-US" altLang="en-US" dirty="0"/>
          </a:p>
          <a:p>
            <a:pPr eaLnBrk="1" hangingPunct="1"/>
            <a:r>
              <a:rPr lang="en-US" altLang="en-US" dirty="0"/>
              <a:t>The </a:t>
            </a:r>
            <a:r>
              <a:rPr lang="en-US" altLang="en-US" u="sng" dirty="0"/>
              <a:t>resultant </a:t>
            </a:r>
            <a:r>
              <a:rPr lang="en-US" altLang="en-US" dirty="0"/>
              <a:t>of a set of forces and couples is said to be the simplest system that is statically equivalent to the original set.</a:t>
            </a:r>
          </a:p>
        </p:txBody>
      </p:sp>
      <p:sp>
        <p:nvSpPr>
          <p:cNvPr id="1029" name="Text Box 6">
            <a:extLst>
              <a:ext uri="{FF2B5EF4-FFF2-40B4-BE49-F238E27FC236}">
                <a16:creationId xmlns:a16="http://schemas.microsoft.com/office/drawing/2014/main" id="{292EE7F7-F2EC-497B-80E1-FB7F5DBB28A9}"/>
              </a:ext>
            </a:extLst>
          </p:cNvPr>
          <p:cNvSpPr txBox="1">
            <a:spLocks noChangeArrowheads="1"/>
          </p:cNvSpPr>
          <p:nvPr/>
        </p:nvSpPr>
        <p:spPr bwMode="auto">
          <a:xfrm>
            <a:off x="755650" y="3429000"/>
            <a:ext cx="770413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Given any set of forces and couples, we can always reduce the system to a single force, </a:t>
            </a:r>
            <a:r>
              <a:rPr lang="en-US" altLang="en-US" b="1"/>
              <a:t>R</a:t>
            </a:r>
            <a:r>
              <a:rPr lang="en-US" altLang="en-US"/>
              <a:t>,  and single couple, </a:t>
            </a:r>
            <a:r>
              <a:rPr lang="en-US" altLang="en-US" b="1"/>
              <a:t>M</a:t>
            </a:r>
            <a:r>
              <a:rPr lang="en-US" altLang="en-US"/>
              <a:t>,  if we set</a:t>
            </a:r>
          </a:p>
        </p:txBody>
      </p:sp>
      <p:sp>
        <p:nvSpPr>
          <p:cNvPr id="1030" name="Line 7">
            <a:extLst>
              <a:ext uri="{FF2B5EF4-FFF2-40B4-BE49-F238E27FC236}">
                <a16:creationId xmlns:a16="http://schemas.microsoft.com/office/drawing/2014/main" id="{2A740B39-C0B7-40C0-8D1A-AFEEB22AD44D}"/>
              </a:ext>
            </a:extLst>
          </p:cNvPr>
          <p:cNvSpPr>
            <a:spLocks noChangeShapeType="1"/>
          </p:cNvSpPr>
          <p:nvPr/>
        </p:nvSpPr>
        <p:spPr bwMode="auto">
          <a:xfrm>
            <a:off x="827088" y="6092825"/>
            <a:ext cx="180022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31" name="Line 8">
            <a:extLst>
              <a:ext uri="{FF2B5EF4-FFF2-40B4-BE49-F238E27FC236}">
                <a16:creationId xmlns:a16="http://schemas.microsoft.com/office/drawing/2014/main" id="{35F5ED91-9324-434F-82B5-2B3038EE0F8D}"/>
              </a:ext>
            </a:extLst>
          </p:cNvPr>
          <p:cNvSpPr>
            <a:spLocks noChangeShapeType="1"/>
          </p:cNvSpPr>
          <p:nvPr/>
        </p:nvSpPr>
        <p:spPr bwMode="auto">
          <a:xfrm flipV="1">
            <a:off x="827088" y="4581525"/>
            <a:ext cx="0" cy="15113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32" name="Line 9">
            <a:extLst>
              <a:ext uri="{FF2B5EF4-FFF2-40B4-BE49-F238E27FC236}">
                <a16:creationId xmlns:a16="http://schemas.microsoft.com/office/drawing/2014/main" id="{BC417A8D-A53D-499F-908B-FC19FB40AC6F}"/>
              </a:ext>
            </a:extLst>
          </p:cNvPr>
          <p:cNvSpPr>
            <a:spLocks noChangeShapeType="1"/>
          </p:cNvSpPr>
          <p:nvPr/>
        </p:nvSpPr>
        <p:spPr bwMode="auto">
          <a:xfrm flipH="1">
            <a:off x="179388" y="6092825"/>
            <a:ext cx="647700" cy="5762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33" name="Line 10">
            <a:extLst>
              <a:ext uri="{FF2B5EF4-FFF2-40B4-BE49-F238E27FC236}">
                <a16:creationId xmlns:a16="http://schemas.microsoft.com/office/drawing/2014/main" id="{5A5A563A-D826-4749-B296-2F086E57CE01}"/>
              </a:ext>
            </a:extLst>
          </p:cNvPr>
          <p:cNvSpPr>
            <a:spLocks noChangeShapeType="1"/>
          </p:cNvSpPr>
          <p:nvPr/>
        </p:nvSpPr>
        <p:spPr bwMode="auto">
          <a:xfrm flipH="1" flipV="1">
            <a:off x="1044575" y="4652963"/>
            <a:ext cx="288925" cy="2889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34" name="Line 11">
            <a:extLst>
              <a:ext uri="{FF2B5EF4-FFF2-40B4-BE49-F238E27FC236}">
                <a16:creationId xmlns:a16="http://schemas.microsoft.com/office/drawing/2014/main" id="{46E47E2A-5063-4B52-A9F8-74AF1FF51591}"/>
              </a:ext>
            </a:extLst>
          </p:cNvPr>
          <p:cNvSpPr>
            <a:spLocks noChangeShapeType="1"/>
          </p:cNvSpPr>
          <p:nvPr/>
        </p:nvSpPr>
        <p:spPr bwMode="auto">
          <a:xfrm flipV="1">
            <a:off x="1836738" y="4652963"/>
            <a:ext cx="0" cy="4318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35" name="Line 12">
            <a:extLst>
              <a:ext uri="{FF2B5EF4-FFF2-40B4-BE49-F238E27FC236}">
                <a16:creationId xmlns:a16="http://schemas.microsoft.com/office/drawing/2014/main" id="{C16B28B5-7208-430B-B073-BEA12F5E5A6D}"/>
              </a:ext>
            </a:extLst>
          </p:cNvPr>
          <p:cNvSpPr>
            <a:spLocks noChangeShapeType="1"/>
          </p:cNvSpPr>
          <p:nvPr/>
        </p:nvSpPr>
        <p:spPr bwMode="auto">
          <a:xfrm flipV="1">
            <a:off x="1908175" y="5373688"/>
            <a:ext cx="144463" cy="4318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36" name="Line 13">
            <a:extLst>
              <a:ext uri="{FF2B5EF4-FFF2-40B4-BE49-F238E27FC236}">
                <a16:creationId xmlns:a16="http://schemas.microsoft.com/office/drawing/2014/main" id="{F8322152-FDC1-49D4-98A8-599415EA4DF0}"/>
              </a:ext>
            </a:extLst>
          </p:cNvPr>
          <p:cNvSpPr>
            <a:spLocks noChangeShapeType="1"/>
          </p:cNvSpPr>
          <p:nvPr/>
        </p:nvSpPr>
        <p:spPr bwMode="auto">
          <a:xfrm flipV="1">
            <a:off x="827088" y="4940300"/>
            <a:ext cx="504825" cy="11525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37" name="Line 14">
            <a:extLst>
              <a:ext uri="{FF2B5EF4-FFF2-40B4-BE49-F238E27FC236}">
                <a16:creationId xmlns:a16="http://schemas.microsoft.com/office/drawing/2014/main" id="{E973062C-E103-4066-91CE-D0BB204C375E}"/>
              </a:ext>
            </a:extLst>
          </p:cNvPr>
          <p:cNvSpPr>
            <a:spLocks noChangeShapeType="1"/>
          </p:cNvSpPr>
          <p:nvPr/>
        </p:nvSpPr>
        <p:spPr bwMode="auto">
          <a:xfrm flipV="1">
            <a:off x="827088" y="5084763"/>
            <a:ext cx="1009650" cy="1008062"/>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38" name="Line 15">
            <a:extLst>
              <a:ext uri="{FF2B5EF4-FFF2-40B4-BE49-F238E27FC236}">
                <a16:creationId xmlns:a16="http://schemas.microsoft.com/office/drawing/2014/main" id="{190C3F87-9536-486A-83FD-2DC127D3DC9D}"/>
              </a:ext>
            </a:extLst>
          </p:cNvPr>
          <p:cNvSpPr>
            <a:spLocks noChangeShapeType="1"/>
          </p:cNvSpPr>
          <p:nvPr/>
        </p:nvSpPr>
        <p:spPr bwMode="auto">
          <a:xfrm flipV="1">
            <a:off x="827088" y="5805488"/>
            <a:ext cx="1081087" cy="28733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39" name="Text Box 16">
            <a:extLst>
              <a:ext uri="{FF2B5EF4-FFF2-40B4-BE49-F238E27FC236}">
                <a16:creationId xmlns:a16="http://schemas.microsoft.com/office/drawing/2014/main" id="{7FB639F2-96BC-4EAB-BAE1-0ADEE3925443}"/>
              </a:ext>
            </a:extLst>
          </p:cNvPr>
          <p:cNvSpPr txBox="1">
            <a:spLocks noChangeArrowheads="1"/>
          </p:cNvSpPr>
          <p:nvPr/>
        </p:nvSpPr>
        <p:spPr bwMode="auto">
          <a:xfrm>
            <a:off x="1187450" y="4365625"/>
            <a:ext cx="4079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r>
              <a:rPr lang="en-US" altLang="en-US" baseline="-25000"/>
              <a:t>1</a:t>
            </a:r>
            <a:endParaRPr lang="en-US" altLang="en-US"/>
          </a:p>
        </p:txBody>
      </p:sp>
      <p:sp>
        <p:nvSpPr>
          <p:cNvPr id="1040" name="Text Box 17">
            <a:extLst>
              <a:ext uri="{FF2B5EF4-FFF2-40B4-BE49-F238E27FC236}">
                <a16:creationId xmlns:a16="http://schemas.microsoft.com/office/drawing/2014/main" id="{9A869018-4265-4AFC-843C-A3878B30EDA2}"/>
              </a:ext>
            </a:extLst>
          </p:cNvPr>
          <p:cNvSpPr txBox="1">
            <a:spLocks noChangeArrowheads="1"/>
          </p:cNvSpPr>
          <p:nvPr/>
        </p:nvSpPr>
        <p:spPr bwMode="auto">
          <a:xfrm>
            <a:off x="1908175" y="4508500"/>
            <a:ext cx="4079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r>
              <a:rPr lang="en-US" altLang="en-US" baseline="-25000"/>
              <a:t>2</a:t>
            </a:r>
            <a:endParaRPr lang="en-US" altLang="en-US"/>
          </a:p>
        </p:txBody>
      </p:sp>
      <p:sp>
        <p:nvSpPr>
          <p:cNvPr id="1041" name="Text Box 18">
            <a:extLst>
              <a:ext uri="{FF2B5EF4-FFF2-40B4-BE49-F238E27FC236}">
                <a16:creationId xmlns:a16="http://schemas.microsoft.com/office/drawing/2014/main" id="{D6499583-AD66-42B4-91F3-148C3661F5B0}"/>
              </a:ext>
            </a:extLst>
          </p:cNvPr>
          <p:cNvSpPr txBox="1">
            <a:spLocks noChangeArrowheads="1"/>
          </p:cNvSpPr>
          <p:nvPr/>
        </p:nvSpPr>
        <p:spPr bwMode="auto">
          <a:xfrm>
            <a:off x="2176463" y="5176838"/>
            <a:ext cx="43338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r>
              <a:rPr lang="en-US" altLang="en-US" baseline="-25000"/>
              <a:t>N</a:t>
            </a:r>
            <a:endParaRPr lang="en-US" altLang="en-US"/>
          </a:p>
        </p:txBody>
      </p:sp>
      <p:sp>
        <p:nvSpPr>
          <p:cNvPr id="1042" name="Text Box 19">
            <a:extLst>
              <a:ext uri="{FF2B5EF4-FFF2-40B4-BE49-F238E27FC236}">
                <a16:creationId xmlns:a16="http://schemas.microsoft.com/office/drawing/2014/main" id="{54AF3C26-9475-448D-AAEB-2F4D321FDCC5}"/>
              </a:ext>
            </a:extLst>
          </p:cNvPr>
          <p:cNvSpPr txBox="1">
            <a:spLocks noChangeArrowheads="1"/>
          </p:cNvSpPr>
          <p:nvPr/>
        </p:nvSpPr>
        <p:spPr bwMode="auto">
          <a:xfrm>
            <a:off x="900113" y="5013325"/>
            <a:ext cx="3444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r</a:t>
            </a:r>
            <a:r>
              <a:rPr lang="en-US" altLang="en-US" baseline="-25000"/>
              <a:t>1</a:t>
            </a:r>
            <a:endParaRPr lang="en-US" altLang="en-US"/>
          </a:p>
        </p:txBody>
      </p:sp>
      <p:sp>
        <p:nvSpPr>
          <p:cNvPr id="1043" name="Text Box 20">
            <a:extLst>
              <a:ext uri="{FF2B5EF4-FFF2-40B4-BE49-F238E27FC236}">
                <a16:creationId xmlns:a16="http://schemas.microsoft.com/office/drawing/2014/main" id="{B7590843-2895-43F4-BF93-C59839C70011}"/>
              </a:ext>
            </a:extLst>
          </p:cNvPr>
          <p:cNvSpPr txBox="1">
            <a:spLocks noChangeArrowheads="1"/>
          </p:cNvSpPr>
          <p:nvPr/>
        </p:nvSpPr>
        <p:spPr bwMode="auto">
          <a:xfrm>
            <a:off x="1331913" y="4940300"/>
            <a:ext cx="3444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r</a:t>
            </a:r>
            <a:r>
              <a:rPr lang="en-US" altLang="en-US" baseline="-25000"/>
              <a:t>2</a:t>
            </a:r>
            <a:endParaRPr lang="en-US" altLang="en-US"/>
          </a:p>
        </p:txBody>
      </p:sp>
      <p:sp>
        <p:nvSpPr>
          <p:cNvPr id="1044" name="Text Box 21">
            <a:extLst>
              <a:ext uri="{FF2B5EF4-FFF2-40B4-BE49-F238E27FC236}">
                <a16:creationId xmlns:a16="http://schemas.microsoft.com/office/drawing/2014/main" id="{67588872-3D3E-4A91-B5F6-F7619631CEBC}"/>
              </a:ext>
            </a:extLst>
          </p:cNvPr>
          <p:cNvSpPr txBox="1">
            <a:spLocks noChangeArrowheads="1"/>
          </p:cNvSpPr>
          <p:nvPr/>
        </p:nvSpPr>
        <p:spPr bwMode="auto">
          <a:xfrm>
            <a:off x="1403350" y="5516563"/>
            <a:ext cx="3698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r</a:t>
            </a:r>
            <a:r>
              <a:rPr lang="en-US" altLang="en-US" baseline="-25000"/>
              <a:t>N</a:t>
            </a:r>
            <a:endParaRPr lang="en-US" altLang="en-US"/>
          </a:p>
        </p:txBody>
      </p:sp>
      <p:grpSp>
        <p:nvGrpSpPr>
          <p:cNvPr id="1045" name="Group 22">
            <a:extLst>
              <a:ext uri="{FF2B5EF4-FFF2-40B4-BE49-F238E27FC236}">
                <a16:creationId xmlns:a16="http://schemas.microsoft.com/office/drawing/2014/main" id="{CB24A880-21A1-472C-8558-0846E429D703}"/>
              </a:ext>
            </a:extLst>
          </p:cNvPr>
          <p:cNvGrpSpPr>
            <a:grpSpLocks/>
          </p:cNvGrpSpPr>
          <p:nvPr/>
        </p:nvGrpSpPr>
        <p:grpSpPr bwMode="auto">
          <a:xfrm>
            <a:off x="2555875" y="4508500"/>
            <a:ext cx="288925" cy="865188"/>
            <a:chOff x="1882" y="2704"/>
            <a:chExt cx="182" cy="545"/>
          </a:xfrm>
        </p:grpSpPr>
        <p:sp>
          <p:nvSpPr>
            <p:cNvPr id="1062" name="Line 23">
              <a:extLst>
                <a:ext uri="{FF2B5EF4-FFF2-40B4-BE49-F238E27FC236}">
                  <a16:creationId xmlns:a16="http://schemas.microsoft.com/office/drawing/2014/main" id="{18F725AE-4BF9-4FB7-96D6-13E386381B30}"/>
                </a:ext>
              </a:extLst>
            </p:cNvPr>
            <p:cNvSpPr>
              <a:spLocks noChangeShapeType="1"/>
            </p:cNvSpPr>
            <p:nvPr/>
          </p:nvSpPr>
          <p:spPr bwMode="auto">
            <a:xfrm flipH="1" flipV="1">
              <a:off x="1973" y="2704"/>
              <a:ext cx="0" cy="54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63" name="Arc 24">
              <a:extLst>
                <a:ext uri="{FF2B5EF4-FFF2-40B4-BE49-F238E27FC236}">
                  <a16:creationId xmlns:a16="http://schemas.microsoft.com/office/drawing/2014/main" id="{367792A9-A9D8-478A-9C32-6280E1689B44}"/>
                </a:ext>
              </a:extLst>
            </p:cNvPr>
            <p:cNvSpPr>
              <a:spLocks/>
            </p:cNvSpPr>
            <p:nvPr/>
          </p:nvSpPr>
          <p:spPr bwMode="auto">
            <a:xfrm>
              <a:off x="1882" y="2931"/>
              <a:ext cx="182" cy="136"/>
            </a:xfrm>
            <a:custGeom>
              <a:avLst/>
              <a:gdLst>
                <a:gd name="T0" fmla="*/ 0 w 40228"/>
                <a:gd name="T1" fmla="*/ 0 h 43200"/>
                <a:gd name="T2" fmla="*/ 0 w 40228"/>
                <a:gd name="T3" fmla="*/ 0 h 43200"/>
                <a:gd name="T4" fmla="*/ 0 w 40228"/>
                <a:gd name="T5" fmla="*/ 0 h 43200"/>
                <a:gd name="T6" fmla="*/ 0 60000 65536"/>
                <a:gd name="T7" fmla="*/ 0 60000 65536"/>
                <a:gd name="T8" fmla="*/ 0 60000 65536"/>
                <a:gd name="T9" fmla="*/ 0 w 40228"/>
                <a:gd name="T10" fmla="*/ 0 h 43200"/>
                <a:gd name="T11" fmla="*/ 40228 w 40228"/>
                <a:gd name="T12" fmla="*/ 43200 h 43200"/>
              </a:gdLst>
              <a:ahLst/>
              <a:cxnLst>
                <a:cxn ang="T6">
                  <a:pos x="T0" y="T1"/>
                </a:cxn>
                <a:cxn ang="T7">
                  <a:pos x="T2" y="T3"/>
                </a:cxn>
                <a:cxn ang="T8">
                  <a:pos x="T4" y="T5"/>
                </a:cxn>
              </a:cxnLst>
              <a:rect l="T9" t="T10" r="T11" b="T12"/>
              <a:pathLst>
                <a:path w="40228" h="43200" fill="none" extrusionOk="0">
                  <a:moveTo>
                    <a:pt x="2732" y="6974"/>
                  </a:moveTo>
                  <a:cubicBezTo>
                    <a:pt x="6822" y="2529"/>
                    <a:pt x="12587" y="-1"/>
                    <a:pt x="18628" y="0"/>
                  </a:cubicBezTo>
                  <a:cubicBezTo>
                    <a:pt x="30557" y="0"/>
                    <a:pt x="40228" y="9670"/>
                    <a:pt x="40228" y="21600"/>
                  </a:cubicBezTo>
                  <a:cubicBezTo>
                    <a:pt x="40228" y="33529"/>
                    <a:pt x="30557" y="43200"/>
                    <a:pt x="18628" y="43200"/>
                  </a:cubicBezTo>
                  <a:cubicBezTo>
                    <a:pt x="10966" y="43200"/>
                    <a:pt x="3878" y="39141"/>
                    <a:pt x="-1" y="32534"/>
                  </a:cubicBezTo>
                </a:path>
                <a:path w="40228" h="43200" stroke="0" extrusionOk="0">
                  <a:moveTo>
                    <a:pt x="2732" y="6974"/>
                  </a:moveTo>
                  <a:cubicBezTo>
                    <a:pt x="6822" y="2529"/>
                    <a:pt x="12587" y="-1"/>
                    <a:pt x="18628" y="0"/>
                  </a:cubicBezTo>
                  <a:cubicBezTo>
                    <a:pt x="30557" y="0"/>
                    <a:pt x="40228" y="9670"/>
                    <a:pt x="40228" y="21600"/>
                  </a:cubicBezTo>
                  <a:cubicBezTo>
                    <a:pt x="40228" y="33529"/>
                    <a:pt x="30557" y="43200"/>
                    <a:pt x="18628" y="43200"/>
                  </a:cubicBezTo>
                  <a:cubicBezTo>
                    <a:pt x="10966" y="43200"/>
                    <a:pt x="3878" y="39141"/>
                    <a:pt x="-1" y="32534"/>
                  </a:cubicBezTo>
                  <a:lnTo>
                    <a:pt x="18628" y="21600"/>
                  </a:lnTo>
                  <a:close/>
                </a:path>
              </a:pathLst>
            </a:custGeom>
            <a:noFill/>
            <a:ln w="28575">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sp>
        <p:nvSpPr>
          <p:cNvPr id="1046" name="Arc 25">
            <a:extLst>
              <a:ext uri="{FF2B5EF4-FFF2-40B4-BE49-F238E27FC236}">
                <a16:creationId xmlns:a16="http://schemas.microsoft.com/office/drawing/2014/main" id="{1FE9B158-9887-44B9-9506-C80890967369}"/>
              </a:ext>
            </a:extLst>
          </p:cNvPr>
          <p:cNvSpPr>
            <a:spLocks/>
          </p:cNvSpPr>
          <p:nvPr/>
        </p:nvSpPr>
        <p:spPr bwMode="auto">
          <a:xfrm rot="-1293558">
            <a:off x="4152900" y="5000625"/>
            <a:ext cx="288925" cy="215900"/>
          </a:xfrm>
          <a:custGeom>
            <a:avLst/>
            <a:gdLst>
              <a:gd name="T0" fmla="*/ 140979 w 40228"/>
              <a:gd name="T1" fmla="*/ 174214 h 43200"/>
              <a:gd name="T2" fmla="*/ 0 w 40228"/>
              <a:gd name="T3" fmla="*/ 812599 h 43200"/>
              <a:gd name="T4" fmla="*/ 960905 w 40228"/>
              <a:gd name="T5" fmla="*/ 539500 h 43200"/>
              <a:gd name="T6" fmla="*/ 0 60000 65536"/>
              <a:gd name="T7" fmla="*/ 0 60000 65536"/>
              <a:gd name="T8" fmla="*/ 0 60000 65536"/>
              <a:gd name="T9" fmla="*/ 0 w 40228"/>
              <a:gd name="T10" fmla="*/ 0 h 43200"/>
              <a:gd name="T11" fmla="*/ 40228 w 40228"/>
              <a:gd name="T12" fmla="*/ 43200 h 43200"/>
            </a:gdLst>
            <a:ahLst/>
            <a:cxnLst>
              <a:cxn ang="T6">
                <a:pos x="T0" y="T1"/>
              </a:cxn>
              <a:cxn ang="T7">
                <a:pos x="T2" y="T3"/>
              </a:cxn>
              <a:cxn ang="T8">
                <a:pos x="T4" y="T5"/>
              </a:cxn>
            </a:cxnLst>
            <a:rect l="T9" t="T10" r="T11" b="T12"/>
            <a:pathLst>
              <a:path w="40228" h="43200" fill="none" extrusionOk="0">
                <a:moveTo>
                  <a:pt x="2732" y="6974"/>
                </a:moveTo>
                <a:cubicBezTo>
                  <a:pt x="6822" y="2529"/>
                  <a:pt x="12587" y="-1"/>
                  <a:pt x="18628" y="0"/>
                </a:cubicBezTo>
                <a:cubicBezTo>
                  <a:pt x="30557" y="0"/>
                  <a:pt x="40228" y="9670"/>
                  <a:pt x="40228" y="21600"/>
                </a:cubicBezTo>
                <a:cubicBezTo>
                  <a:pt x="40228" y="33529"/>
                  <a:pt x="30557" y="43200"/>
                  <a:pt x="18628" y="43200"/>
                </a:cubicBezTo>
                <a:cubicBezTo>
                  <a:pt x="10966" y="43200"/>
                  <a:pt x="3878" y="39141"/>
                  <a:pt x="-1" y="32534"/>
                </a:cubicBezTo>
              </a:path>
              <a:path w="40228" h="43200" stroke="0" extrusionOk="0">
                <a:moveTo>
                  <a:pt x="2732" y="6974"/>
                </a:moveTo>
                <a:cubicBezTo>
                  <a:pt x="6822" y="2529"/>
                  <a:pt x="12587" y="-1"/>
                  <a:pt x="18628" y="0"/>
                </a:cubicBezTo>
                <a:cubicBezTo>
                  <a:pt x="30557" y="0"/>
                  <a:pt x="40228" y="9670"/>
                  <a:pt x="40228" y="21600"/>
                </a:cubicBezTo>
                <a:cubicBezTo>
                  <a:pt x="40228" y="33529"/>
                  <a:pt x="30557" y="43200"/>
                  <a:pt x="18628" y="43200"/>
                </a:cubicBezTo>
                <a:cubicBezTo>
                  <a:pt x="10966" y="43200"/>
                  <a:pt x="3878" y="39141"/>
                  <a:pt x="-1" y="32534"/>
                </a:cubicBezTo>
                <a:lnTo>
                  <a:pt x="18628" y="21600"/>
                </a:lnTo>
                <a:close/>
              </a:path>
            </a:pathLst>
          </a:custGeom>
          <a:noFill/>
          <a:ln w="28575">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47" name="Text Box 26">
            <a:extLst>
              <a:ext uri="{FF2B5EF4-FFF2-40B4-BE49-F238E27FC236}">
                <a16:creationId xmlns:a16="http://schemas.microsoft.com/office/drawing/2014/main" id="{94932E14-BD9D-4D1E-83AE-6240AA6ADC8F}"/>
              </a:ext>
            </a:extLst>
          </p:cNvPr>
          <p:cNvSpPr txBox="1">
            <a:spLocks noChangeArrowheads="1"/>
          </p:cNvSpPr>
          <p:nvPr/>
        </p:nvSpPr>
        <p:spPr bwMode="auto">
          <a:xfrm>
            <a:off x="2824163" y="4313238"/>
            <a:ext cx="43338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C</a:t>
            </a:r>
            <a:r>
              <a:rPr lang="en-US" altLang="en-US" baseline="-25000"/>
              <a:t>1</a:t>
            </a:r>
            <a:endParaRPr lang="en-US" altLang="en-US"/>
          </a:p>
        </p:txBody>
      </p:sp>
      <p:sp>
        <p:nvSpPr>
          <p:cNvPr id="1048" name="Text Box 27">
            <a:extLst>
              <a:ext uri="{FF2B5EF4-FFF2-40B4-BE49-F238E27FC236}">
                <a16:creationId xmlns:a16="http://schemas.microsoft.com/office/drawing/2014/main" id="{0B67392B-39DE-4D87-89BD-A901829CD0C7}"/>
              </a:ext>
            </a:extLst>
          </p:cNvPr>
          <p:cNvSpPr txBox="1">
            <a:spLocks noChangeArrowheads="1"/>
          </p:cNvSpPr>
          <p:nvPr/>
        </p:nvSpPr>
        <p:spPr bwMode="auto">
          <a:xfrm>
            <a:off x="3184525" y="5464175"/>
            <a:ext cx="476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C</a:t>
            </a:r>
            <a:r>
              <a:rPr lang="en-US" altLang="en-US" baseline="-25000"/>
              <a:t>M</a:t>
            </a:r>
            <a:endParaRPr lang="en-US" altLang="en-US"/>
          </a:p>
        </p:txBody>
      </p:sp>
      <p:graphicFrame>
        <p:nvGraphicFramePr>
          <p:cNvPr id="1026" name="Object 28">
            <a:extLst>
              <a:ext uri="{FF2B5EF4-FFF2-40B4-BE49-F238E27FC236}">
                <a16:creationId xmlns:a16="http://schemas.microsoft.com/office/drawing/2014/main" id="{3EF9DA9E-DC32-4FF6-A723-FFDFA8249718}"/>
              </a:ext>
            </a:extLst>
          </p:cNvPr>
          <p:cNvGraphicFramePr>
            <a:graphicFrameLocks noChangeAspect="1"/>
          </p:cNvGraphicFramePr>
          <p:nvPr/>
        </p:nvGraphicFramePr>
        <p:xfrm>
          <a:off x="6084888" y="3860800"/>
          <a:ext cx="2303462" cy="1411288"/>
        </p:xfrm>
        <a:graphic>
          <a:graphicData uri="http://schemas.openxmlformats.org/presentationml/2006/ole">
            <mc:AlternateContent xmlns:mc="http://schemas.openxmlformats.org/markup-compatibility/2006">
              <mc:Choice xmlns:v="urn:schemas-microsoft-com:vml" Requires="v">
                <p:oleObj name="Equation" r:id="rId3" imgW="1409400" imgH="863280" progId="Equation.DSMT4">
                  <p:embed/>
                </p:oleObj>
              </mc:Choice>
              <mc:Fallback>
                <p:oleObj name="Equation" r:id="rId3" imgW="1409400" imgH="863280" progId="Equation.DSMT4">
                  <p:embed/>
                  <p:pic>
                    <p:nvPicPr>
                      <p:cNvPr id="0" name="Object 2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84888" y="3860800"/>
                        <a:ext cx="2303462" cy="1411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49" name="Text Box 29">
            <a:extLst>
              <a:ext uri="{FF2B5EF4-FFF2-40B4-BE49-F238E27FC236}">
                <a16:creationId xmlns:a16="http://schemas.microsoft.com/office/drawing/2014/main" id="{A42E04E1-84A4-401A-9C4C-846F16ACAAA9}"/>
              </a:ext>
            </a:extLst>
          </p:cNvPr>
          <p:cNvSpPr txBox="1">
            <a:spLocks noChangeArrowheads="1"/>
          </p:cNvSpPr>
          <p:nvPr/>
        </p:nvSpPr>
        <p:spPr bwMode="auto">
          <a:xfrm>
            <a:off x="3616325" y="5105400"/>
            <a:ext cx="317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t>
            </a:r>
          </a:p>
        </p:txBody>
      </p:sp>
      <p:sp>
        <p:nvSpPr>
          <p:cNvPr id="1050" name="Line 30">
            <a:extLst>
              <a:ext uri="{FF2B5EF4-FFF2-40B4-BE49-F238E27FC236}">
                <a16:creationId xmlns:a16="http://schemas.microsoft.com/office/drawing/2014/main" id="{A6D5A026-4E10-42C6-91D7-3E8461891332}"/>
              </a:ext>
            </a:extLst>
          </p:cNvPr>
          <p:cNvSpPr>
            <a:spLocks noChangeShapeType="1"/>
          </p:cNvSpPr>
          <p:nvPr/>
        </p:nvSpPr>
        <p:spPr bwMode="auto">
          <a:xfrm>
            <a:off x="4500563" y="5876925"/>
            <a:ext cx="180022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51" name="Line 31">
            <a:extLst>
              <a:ext uri="{FF2B5EF4-FFF2-40B4-BE49-F238E27FC236}">
                <a16:creationId xmlns:a16="http://schemas.microsoft.com/office/drawing/2014/main" id="{BCAA55A9-C36A-4316-8A49-23A43FA526F8}"/>
              </a:ext>
            </a:extLst>
          </p:cNvPr>
          <p:cNvSpPr>
            <a:spLocks noChangeShapeType="1"/>
          </p:cNvSpPr>
          <p:nvPr/>
        </p:nvSpPr>
        <p:spPr bwMode="auto">
          <a:xfrm flipV="1">
            <a:off x="4500563" y="4365625"/>
            <a:ext cx="0" cy="15113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52" name="Line 32">
            <a:extLst>
              <a:ext uri="{FF2B5EF4-FFF2-40B4-BE49-F238E27FC236}">
                <a16:creationId xmlns:a16="http://schemas.microsoft.com/office/drawing/2014/main" id="{734CF303-1131-4C6C-B186-0D43834A06AF}"/>
              </a:ext>
            </a:extLst>
          </p:cNvPr>
          <p:cNvSpPr>
            <a:spLocks noChangeShapeType="1"/>
          </p:cNvSpPr>
          <p:nvPr/>
        </p:nvSpPr>
        <p:spPr bwMode="auto">
          <a:xfrm flipH="1">
            <a:off x="3852863" y="5876925"/>
            <a:ext cx="647700" cy="5762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53" name="Line 33">
            <a:extLst>
              <a:ext uri="{FF2B5EF4-FFF2-40B4-BE49-F238E27FC236}">
                <a16:creationId xmlns:a16="http://schemas.microsoft.com/office/drawing/2014/main" id="{72726081-43CA-4600-B499-A6AE7E6CEDE3}"/>
              </a:ext>
            </a:extLst>
          </p:cNvPr>
          <p:cNvSpPr>
            <a:spLocks noChangeShapeType="1"/>
          </p:cNvSpPr>
          <p:nvPr/>
        </p:nvSpPr>
        <p:spPr bwMode="auto">
          <a:xfrm flipV="1">
            <a:off x="4500563" y="5157788"/>
            <a:ext cx="576262" cy="71913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54" name="Text Box 34">
            <a:extLst>
              <a:ext uri="{FF2B5EF4-FFF2-40B4-BE49-F238E27FC236}">
                <a16:creationId xmlns:a16="http://schemas.microsoft.com/office/drawing/2014/main" id="{49F0D58D-2E8E-47DD-A7DD-441E6B976F69}"/>
              </a:ext>
            </a:extLst>
          </p:cNvPr>
          <p:cNvSpPr txBox="1">
            <a:spLocks noChangeArrowheads="1"/>
          </p:cNvSpPr>
          <p:nvPr/>
        </p:nvSpPr>
        <p:spPr bwMode="auto">
          <a:xfrm>
            <a:off x="5127625" y="5176838"/>
            <a:ext cx="349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R</a:t>
            </a:r>
          </a:p>
        </p:txBody>
      </p:sp>
      <p:sp>
        <p:nvSpPr>
          <p:cNvPr id="1055" name="Line 35">
            <a:extLst>
              <a:ext uri="{FF2B5EF4-FFF2-40B4-BE49-F238E27FC236}">
                <a16:creationId xmlns:a16="http://schemas.microsoft.com/office/drawing/2014/main" id="{566232C1-4504-4ABC-B256-56FB2A989895}"/>
              </a:ext>
            </a:extLst>
          </p:cNvPr>
          <p:cNvSpPr>
            <a:spLocks noChangeShapeType="1"/>
          </p:cNvSpPr>
          <p:nvPr/>
        </p:nvSpPr>
        <p:spPr bwMode="auto">
          <a:xfrm flipH="1" flipV="1">
            <a:off x="4211638" y="4724400"/>
            <a:ext cx="288925" cy="11525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56" name="Text Box 36">
            <a:extLst>
              <a:ext uri="{FF2B5EF4-FFF2-40B4-BE49-F238E27FC236}">
                <a16:creationId xmlns:a16="http://schemas.microsoft.com/office/drawing/2014/main" id="{860565D8-337F-4D8B-8D00-C6F2391DEC4B}"/>
              </a:ext>
            </a:extLst>
          </p:cNvPr>
          <p:cNvSpPr txBox="1">
            <a:spLocks noChangeArrowheads="1"/>
          </p:cNvSpPr>
          <p:nvPr/>
        </p:nvSpPr>
        <p:spPr bwMode="auto">
          <a:xfrm>
            <a:off x="3975100" y="4313238"/>
            <a:ext cx="374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M</a:t>
            </a:r>
          </a:p>
        </p:txBody>
      </p:sp>
      <p:sp>
        <p:nvSpPr>
          <p:cNvPr id="1057" name="Text Box 37">
            <a:extLst>
              <a:ext uri="{FF2B5EF4-FFF2-40B4-BE49-F238E27FC236}">
                <a16:creationId xmlns:a16="http://schemas.microsoft.com/office/drawing/2014/main" id="{F1C4D5E7-9EC5-4E5C-AD44-610EE6ABE5A5}"/>
              </a:ext>
            </a:extLst>
          </p:cNvPr>
          <p:cNvSpPr txBox="1">
            <a:spLocks noChangeArrowheads="1"/>
          </p:cNvSpPr>
          <p:nvPr/>
        </p:nvSpPr>
        <p:spPr bwMode="auto">
          <a:xfrm>
            <a:off x="4408488" y="5824538"/>
            <a:ext cx="361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O</a:t>
            </a:r>
          </a:p>
        </p:txBody>
      </p:sp>
      <p:sp>
        <p:nvSpPr>
          <p:cNvPr id="1058" name="Text Box 38">
            <a:extLst>
              <a:ext uri="{FF2B5EF4-FFF2-40B4-BE49-F238E27FC236}">
                <a16:creationId xmlns:a16="http://schemas.microsoft.com/office/drawing/2014/main" id="{87A65072-CBE1-4F5C-9C80-39D7B5A37B54}"/>
              </a:ext>
            </a:extLst>
          </p:cNvPr>
          <p:cNvSpPr txBox="1">
            <a:spLocks noChangeArrowheads="1"/>
          </p:cNvSpPr>
          <p:nvPr/>
        </p:nvSpPr>
        <p:spPr bwMode="auto">
          <a:xfrm>
            <a:off x="690563" y="6061075"/>
            <a:ext cx="361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O</a:t>
            </a:r>
          </a:p>
        </p:txBody>
      </p:sp>
      <p:grpSp>
        <p:nvGrpSpPr>
          <p:cNvPr id="1059" name="Group 39">
            <a:extLst>
              <a:ext uri="{FF2B5EF4-FFF2-40B4-BE49-F238E27FC236}">
                <a16:creationId xmlns:a16="http://schemas.microsoft.com/office/drawing/2014/main" id="{F4F0DDA7-AC78-45D1-9F70-1188450C8290}"/>
              </a:ext>
            </a:extLst>
          </p:cNvPr>
          <p:cNvGrpSpPr>
            <a:grpSpLocks/>
          </p:cNvGrpSpPr>
          <p:nvPr/>
        </p:nvGrpSpPr>
        <p:grpSpPr bwMode="auto">
          <a:xfrm rot="2628762">
            <a:off x="2843213" y="5084763"/>
            <a:ext cx="288925" cy="865187"/>
            <a:chOff x="1882" y="2704"/>
            <a:chExt cx="182" cy="545"/>
          </a:xfrm>
        </p:grpSpPr>
        <p:sp>
          <p:nvSpPr>
            <p:cNvPr id="1060" name="Line 40">
              <a:extLst>
                <a:ext uri="{FF2B5EF4-FFF2-40B4-BE49-F238E27FC236}">
                  <a16:creationId xmlns:a16="http://schemas.microsoft.com/office/drawing/2014/main" id="{BF2A40FB-85A4-41AF-A34D-2E37922A1457}"/>
                </a:ext>
              </a:extLst>
            </p:cNvPr>
            <p:cNvSpPr>
              <a:spLocks noChangeShapeType="1"/>
            </p:cNvSpPr>
            <p:nvPr/>
          </p:nvSpPr>
          <p:spPr bwMode="auto">
            <a:xfrm flipH="1" flipV="1">
              <a:off x="1973" y="2704"/>
              <a:ext cx="0" cy="54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61" name="Arc 41">
              <a:extLst>
                <a:ext uri="{FF2B5EF4-FFF2-40B4-BE49-F238E27FC236}">
                  <a16:creationId xmlns:a16="http://schemas.microsoft.com/office/drawing/2014/main" id="{DAF58733-9962-4E81-A715-D34C24E745E5}"/>
                </a:ext>
              </a:extLst>
            </p:cNvPr>
            <p:cNvSpPr>
              <a:spLocks/>
            </p:cNvSpPr>
            <p:nvPr/>
          </p:nvSpPr>
          <p:spPr bwMode="auto">
            <a:xfrm>
              <a:off x="1882" y="2931"/>
              <a:ext cx="182" cy="136"/>
            </a:xfrm>
            <a:custGeom>
              <a:avLst/>
              <a:gdLst>
                <a:gd name="T0" fmla="*/ 0 w 40228"/>
                <a:gd name="T1" fmla="*/ 0 h 43200"/>
                <a:gd name="T2" fmla="*/ 0 w 40228"/>
                <a:gd name="T3" fmla="*/ 0 h 43200"/>
                <a:gd name="T4" fmla="*/ 0 w 40228"/>
                <a:gd name="T5" fmla="*/ 0 h 43200"/>
                <a:gd name="T6" fmla="*/ 0 60000 65536"/>
                <a:gd name="T7" fmla="*/ 0 60000 65536"/>
                <a:gd name="T8" fmla="*/ 0 60000 65536"/>
                <a:gd name="T9" fmla="*/ 0 w 40228"/>
                <a:gd name="T10" fmla="*/ 0 h 43200"/>
                <a:gd name="T11" fmla="*/ 40228 w 40228"/>
                <a:gd name="T12" fmla="*/ 43200 h 43200"/>
              </a:gdLst>
              <a:ahLst/>
              <a:cxnLst>
                <a:cxn ang="T6">
                  <a:pos x="T0" y="T1"/>
                </a:cxn>
                <a:cxn ang="T7">
                  <a:pos x="T2" y="T3"/>
                </a:cxn>
                <a:cxn ang="T8">
                  <a:pos x="T4" y="T5"/>
                </a:cxn>
              </a:cxnLst>
              <a:rect l="T9" t="T10" r="T11" b="T12"/>
              <a:pathLst>
                <a:path w="40228" h="43200" fill="none" extrusionOk="0">
                  <a:moveTo>
                    <a:pt x="2732" y="6974"/>
                  </a:moveTo>
                  <a:cubicBezTo>
                    <a:pt x="6822" y="2529"/>
                    <a:pt x="12587" y="-1"/>
                    <a:pt x="18628" y="0"/>
                  </a:cubicBezTo>
                  <a:cubicBezTo>
                    <a:pt x="30557" y="0"/>
                    <a:pt x="40228" y="9670"/>
                    <a:pt x="40228" y="21600"/>
                  </a:cubicBezTo>
                  <a:cubicBezTo>
                    <a:pt x="40228" y="33529"/>
                    <a:pt x="30557" y="43200"/>
                    <a:pt x="18628" y="43200"/>
                  </a:cubicBezTo>
                  <a:cubicBezTo>
                    <a:pt x="10966" y="43200"/>
                    <a:pt x="3878" y="39141"/>
                    <a:pt x="-1" y="32534"/>
                  </a:cubicBezTo>
                </a:path>
                <a:path w="40228" h="43200" stroke="0" extrusionOk="0">
                  <a:moveTo>
                    <a:pt x="2732" y="6974"/>
                  </a:moveTo>
                  <a:cubicBezTo>
                    <a:pt x="6822" y="2529"/>
                    <a:pt x="12587" y="-1"/>
                    <a:pt x="18628" y="0"/>
                  </a:cubicBezTo>
                  <a:cubicBezTo>
                    <a:pt x="30557" y="0"/>
                    <a:pt x="40228" y="9670"/>
                    <a:pt x="40228" y="21600"/>
                  </a:cubicBezTo>
                  <a:cubicBezTo>
                    <a:pt x="40228" y="33529"/>
                    <a:pt x="30557" y="43200"/>
                    <a:pt x="18628" y="43200"/>
                  </a:cubicBezTo>
                  <a:cubicBezTo>
                    <a:pt x="10966" y="43200"/>
                    <a:pt x="3878" y="39141"/>
                    <a:pt x="-1" y="32534"/>
                  </a:cubicBezTo>
                  <a:lnTo>
                    <a:pt x="18628" y="21600"/>
                  </a:lnTo>
                  <a:close/>
                </a:path>
              </a:pathLst>
            </a:custGeom>
            <a:noFill/>
            <a:ln w="28575">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sp>
        <p:nvSpPr>
          <p:cNvPr id="2" name="TextBox 1">
            <a:extLst>
              <a:ext uri="{FF2B5EF4-FFF2-40B4-BE49-F238E27FC236}">
                <a16:creationId xmlns:a16="http://schemas.microsoft.com/office/drawing/2014/main" id="{0E528984-BB96-44E2-AF72-060AA6B16E22}"/>
              </a:ext>
            </a:extLst>
          </p:cNvPr>
          <p:cNvSpPr txBox="1"/>
          <p:nvPr/>
        </p:nvSpPr>
        <p:spPr>
          <a:xfrm>
            <a:off x="674221" y="942976"/>
            <a:ext cx="2313454" cy="369332"/>
          </a:xfrm>
          <a:prstGeom prst="rect">
            <a:avLst/>
          </a:prstGeom>
          <a:noFill/>
        </p:spPr>
        <p:txBody>
          <a:bodyPr wrap="none" rtlCol="0">
            <a:spAutoFit/>
          </a:bodyPr>
          <a:lstStyle/>
          <a:p>
            <a:r>
              <a:rPr lang="en-US" dirty="0"/>
              <a:t>As stated previously: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4">
            <a:extLst>
              <a:ext uri="{FF2B5EF4-FFF2-40B4-BE49-F238E27FC236}">
                <a16:creationId xmlns:a16="http://schemas.microsoft.com/office/drawing/2014/main" id="{34D47FBE-FED0-4EAF-81D8-FB057E6F4A56}"/>
              </a:ext>
            </a:extLst>
          </p:cNvPr>
          <p:cNvGraphicFramePr>
            <a:graphicFrameLocks noChangeAspect="1"/>
          </p:cNvGraphicFramePr>
          <p:nvPr/>
        </p:nvGraphicFramePr>
        <p:xfrm>
          <a:off x="3708400" y="187325"/>
          <a:ext cx="2303463" cy="1411288"/>
        </p:xfrm>
        <a:graphic>
          <a:graphicData uri="http://schemas.openxmlformats.org/presentationml/2006/ole">
            <mc:AlternateContent xmlns:mc="http://schemas.openxmlformats.org/markup-compatibility/2006">
              <mc:Choice xmlns:v="urn:schemas-microsoft-com:vml" Requires="v">
                <p:oleObj name="Equation" r:id="rId3" imgW="1409400" imgH="863280" progId="Equation.DSMT4">
                  <p:embed/>
                </p:oleObj>
              </mc:Choice>
              <mc:Fallback>
                <p:oleObj name="Equation" r:id="rId3" imgW="1409400" imgH="86328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08400" y="187325"/>
                        <a:ext cx="2303463" cy="1411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52" name="Line 5">
            <a:extLst>
              <a:ext uri="{FF2B5EF4-FFF2-40B4-BE49-F238E27FC236}">
                <a16:creationId xmlns:a16="http://schemas.microsoft.com/office/drawing/2014/main" id="{71AA8C5C-42E4-42D8-A31F-B25A4331F85E}"/>
              </a:ext>
            </a:extLst>
          </p:cNvPr>
          <p:cNvSpPr>
            <a:spLocks noChangeShapeType="1"/>
          </p:cNvSpPr>
          <p:nvPr/>
        </p:nvSpPr>
        <p:spPr bwMode="auto">
          <a:xfrm>
            <a:off x="1779588" y="5861050"/>
            <a:ext cx="180022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53" name="Line 6">
            <a:extLst>
              <a:ext uri="{FF2B5EF4-FFF2-40B4-BE49-F238E27FC236}">
                <a16:creationId xmlns:a16="http://schemas.microsoft.com/office/drawing/2014/main" id="{90E6E7F2-5A12-4F7F-80FC-CF111037AF9A}"/>
              </a:ext>
            </a:extLst>
          </p:cNvPr>
          <p:cNvSpPr>
            <a:spLocks noChangeShapeType="1"/>
          </p:cNvSpPr>
          <p:nvPr/>
        </p:nvSpPr>
        <p:spPr bwMode="auto">
          <a:xfrm flipV="1">
            <a:off x="1779588" y="4349750"/>
            <a:ext cx="0" cy="15113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54" name="Line 7">
            <a:extLst>
              <a:ext uri="{FF2B5EF4-FFF2-40B4-BE49-F238E27FC236}">
                <a16:creationId xmlns:a16="http://schemas.microsoft.com/office/drawing/2014/main" id="{20F7D4DB-4238-4A88-B91D-79A2DA9069DC}"/>
              </a:ext>
            </a:extLst>
          </p:cNvPr>
          <p:cNvSpPr>
            <a:spLocks noChangeShapeType="1"/>
          </p:cNvSpPr>
          <p:nvPr/>
        </p:nvSpPr>
        <p:spPr bwMode="auto">
          <a:xfrm flipH="1">
            <a:off x="1131888" y="5861050"/>
            <a:ext cx="647700" cy="5762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55" name="Line 8">
            <a:extLst>
              <a:ext uri="{FF2B5EF4-FFF2-40B4-BE49-F238E27FC236}">
                <a16:creationId xmlns:a16="http://schemas.microsoft.com/office/drawing/2014/main" id="{9A81432E-197D-4D01-859E-5078ED177120}"/>
              </a:ext>
            </a:extLst>
          </p:cNvPr>
          <p:cNvSpPr>
            <a:spLocks noChangeShapeType="1"/>
          </p:cNvSpPr>
          <p:nvPr/>
        </p:nvSpPr>
        <p:spPr bwMode="auto">
          <a:xfrm flipV="1">
            <a:off x="1779588" y="5141913"/>
            <a:ext cx="576262" cy="71913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56" name="Text Box 9">
            <a:extLst>
              <a:ext uri="{FF2B5EF4-FFF2-40B4-BE49-F238E27FC236}">
                <a16:creationId xmlns:a16="http://schemas.microsoft.com/office/drawing/2014/main" id="{9DFC862F-9AEB-42CD-A0BB-18E6DB5AC2BA}"/>
              </a:ext>
            </a:extLst>
          </p:cNvPr>
          <p:cNvSpPr txBox="1">
            <a:spLocks noChangeArrowheads="1"/>
          </p:cNvSpPr>
          <p:nvPr/>
        </p:nvSpPr>
        <p:spPr bwMode="auto">
          <a:xfrm>
            <a:off x="2406650" y="5160963"/>
            <a:ext cx="349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R</a:t>
            </a:r>
          </a:p>
        </p:txBody>
      </p:sp>
      <p:sp>
        <p:nvSpPr>
          <p:cNvPr id="2057" name="Line 10">
            <a:extLst>
              <a:ext uri="{FF2B5EF4-FFF2-40B4-BE49-F238E27FC236}">
                <a16:creationId xmlns:a16="http://schemas.microsoft.com/office/drawing/2014/main" id="{6F0D169E-6A73-4D87-95DF-00C8E4A3F0BD}"/>
              </a:ext>
            </a:extLst>
          </p:cNvPr>
          <p:cNvSpPr>
            <a:spLocks noChangeShapeType="1"/>
          </p:cNvSpPr>
          <p:nvPr/>
        </p:nvSpPr>
        <p:spPr bwMode="auto">
          <a:xfrm flipH="1" flipV="1">
            <a:off x="1490663" y="4708525"/>
            <a:ext cx="288925" cy="11525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58" name="Text Box 11">
            <a:extLst>
              <a:ext uri="{FF2B5EF4-FFF2-40B4-BE49-F238E27FC236}">
                <a16:creationId xmlns:a16="http://schemas.microsoft.com/office/drawing/2014/main" id="{330CA240-93EC-4384-8C0E-0966A89576B8}"/>
              </a:ext>
            </a:extLst>
          </p:cNvPr>
          <p:cNvSpPr txBox="1">
            <a:spLocks noChangeArrowheads="1"/>
          </p:cNvSpPr>
          <p:nvPr/>
        </p:nvSpPr>
        <p:spPr bwMode="auto">
          <a:xfrm>
            <a:off x="1254125" y="4297363"/>
            <a:ext cx="374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M</a:t>
            </a:r>
          </a:p>
        </p:txBody>
      </p:sp>
      <p:sp>
        <p:nvSpPr>
          <p:cNvPr id="2059" name="Text Box 12">
            <a:extLst>
              <a:ext uri="{FF2B5EF4-FFF2-40B4-BE49-F238E27FC236}">
                <a16:creationId xmlns:a16="http://schemas.microsoft.com/office/drawing/2014/main" id="{EEB8539B-B870-4CD8-9BC1-DF115787BA73}"/>
              </a:ext>
            </a:extLst>
          </p:cNvPr>
          <p:cNvSpPr txBox="1">
            <a:spLocks noChangeArrowheads="1"/>
          </p:cNvSpPr>
          <p:nvPr/>
        </p:nvSpPr>
        <p:spPr bwMode="auto">
          <a:xfrm>
            <a:off x="900113" y="1989138"/>
            <a:ext cx="7724775"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For general force and couple systems a single force and couple in the form of a </a:t>
            </a:r>
            <a:r>
              <a:rPr lang="en-US" altLang="en-US" b="1" dirty="0"/>
              <a:t>wrench (</a:t>
            </a:r>
            <a:r>
              <a:rPr lang="en-US" altLang="en-US" dirty="0"/>
              <a:t>which we will discuss later) is the simplest equivalent system. However, in some special cases we can reduce the system to a single resultant force.</a:t>
            </a:r>
          </a:p>
          <a:p>
            <a:pPr eaLnBrk="1" hangingPunct="1"/>
            <a:r>
              <a:rPr lang="en-US" altLang="en-US" dirty="0"/>
              <a:t>We can do this if we can place </a:t>
            </a:r>
            <a:r>
              <a:rPr lang="en-US" altLang="en-US" b="1" dirty="0"/>
              <a:t>R</a:t>
            </a:r>
            <a:r>
              <a:rPr lang="en-US" altLang="en-US" dirty="0"/>
              <a:t> at some location, </a:t>
            </a:r>
            <a:r>
              <a:rPr lang="en-US" altLang="en-US" b="1" dirty="0"/>
              <a:t>r</a:t>
            </a:r>
            <a:r>
              <a:rPr lang="en-US" altLang="en-US" dirty="0"/>
              <a:t>, where </a:t>
            </a:r>
          </a:p>
        </p:txBody>
      </p:sp>
      <p:sp>
        <p:nvSpPr>
          <p:cNvPr id="2060" name="Line 13">
            <a:extLst>
              <a:ext uri="{FF2B5EF4-FFF2-40B4-BE49-F238E27FC236}">
                <a16:creationId xmlns:a16="http://schemas.microsoft.com/office/drawing/2014/main" id="{3A4B9DB3-FFD0-432B-A7B1-4B9BBB964EF4}"/>
              </a:ext>
            </a:extLst>
          </p:cNvPr>
          <p:cNvSpPr>
            <a:spLocks noChangeShapeType="1"/>
          </p:cNvSpPr>
          <p:nvPr/>
        </p:nvSpPr>
        <p:spPr bwMode="auto">
          <a:xfrm>
            <a:off x="5003800" y="5803900"/>
            <a:ext cx="180022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61" name="Line 14">
            <a:extLst>
              <a:ext uri="{FF2B5EF4-FFF2-40B4-BE49-F238E27FC236}">
                <a16:creationId xmlns:a16="http://schemas.microsoft.com/office/drawing/2014/main" id="{60AEDA4E-9F24-410F-9185-B39636E6A7C2}"/>
              </a:ext>
            </a:extLst>
          </p:cNvPr>
          <p:cNvSpPr>
            <a:spLocks noChangeShapeType="1"/>
          </p:cNvSpPr>
          <p:nvPr/>
        </p:nvSpPr>
        <p:spPr bwMode="auto">
          <a:xfrm flipV="1">
            <a:off x="5003800" y="4292600"/>
            <a:ext cx="0" cy="15113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62" name="Line 15">
            <a:extLst>
              <a:ext uri="{FF2B5EF4-FFF2-40B4-BE49-F238E27FC236}">
                <a16:creationId xmlns:a16="http://schemas.microsoft.com/office/drawing/2014/main" id="{689F31C0-7E0F-456D-8D04-05DB5F6F9306}"/>
              </a:ext>
            </a:extLst>
          </p:cNvPr>
          <p:cNvSpPr>
            <a:spLocks noChangeShapeType="1"/>
          </p:cNvSpPr>
          <p:nvPr/>
        </p:nvSpPr>
        <p:spPr bwMode="auto">
          <a:xfrm flipH="1">
            <a:off x="4356100" y="5803900"/>
            <a:ext cx="647700" cy="5762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63" name="Line 16">
            <a:extLst>
              <a:ext uri="{FF2B5EF4-FFF2-40B4-BE49-F238E27FC236}">
                <a16:creationId xmlns:a16="http://schemas.microsoft.com/office/drawing/2014/main" id="{EC12626C-F7F4-4E9F-A246-24C954291E96}"/>
              </a:ext>
            </a:extLst>
          </p:cNvPr>
          <p:cNvSpPr>
            <a:spLocks noChangeShapeType="1"/>
          </p:cNvSpPr>
          <p:nvPr/>
        </p:nvSpPr>
        <p:spPr bwMode="auto">
          <a:xfrm flipV="1">
            <a:off x="4716463" y="4581525"/>
            <a:ext cx="576262" cy="71913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64" name="Text Box 17">
            <a:extLst>
              <a:ext uri="{FF2B5EF4-FFF2-40B4-BE49-F238E27FC236}">
                <a16:creationId xmlns:a16="http://schemas.microsoft.com/office/drawing/2014/main" id="{5D37AE40-F61C-4CE9-8D77-4FDC7DD3C7C2}"/>
              </a:ext>
            </a:extLst>
          </p:cNvPr>
          <p:cNvSpPr txBox="1">
            <a:spLocks noChangeArrowheads="1"/>
          </p:cNvSpPr>
          <p:nvPr/>
        </p:nvSpPr>
        <p:spPr bwMode="auto">
          <a:xfrm>
            <a:off x="5364163" y="4365625"/>
            <a:ext cx="349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R</a:t>
            </a:r>
          </a:p>
        </p:txBody>
      </p:sp>
      <p:sp>
        <p:nvSpPr>
          <p:cNvPr id="2065" name="Text Box 18">
            <a:extLst>
              <a:ext uri="{FF2B5EF4-FFF2-40B4-BE49-F238E27FC236}">
                <a16:creationId xmlns:a16="http://schemas.microsoft.com/office/drawing/2014/main" id="{6BA6A566-177D-41FD-97F9-A9EE16AEFD57}"/>
              </a:ext>
            </a:extLst>
          </p:cNvPr>
          <p:cNvSpPr txBox="1">
            <a:spLocks noChangeArrowheads="1"/>
          </p:cNvSpPr>
          <p:nvPr/>
        </p:nvSpPr>
        <p:spPr bwMode="auto">
          <a:xfrm>
            <a:off x="1692275" y="5805488"/>
            <a:ext cx="361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O</a:t>
            </a:r>
          </a:p>
        </p:txBody>
      </p:sp>
      <p:sp>
        <p:nvSpPr>
          <p:cNvPr id="2066" name="Line 19">
            <a:extLst>
              <a:ext uri="{FF2B5EF4-FFF2-40B4-BE49-F238E27FC236}">
                <a16:creationId xmlns:a16="http://schemas.microsoft.com/office/drawing/2014/main" id="{32ECA91F-686E-4E77-B701-718198DEE349}"/>
              </a:ext>
            </a:extLst>
          </p:cNvPr>
          <p:cNvSpPr>
            <a:spLocks noChangeShapeType="1"/>
          </p:cNvSpPr>
          <p:nvPr/>
        </p:nvSpPr>
        <p:spPr bwMode="auto">
          <a:xfrm flipH="1" flipV="1">
            <a:off x="4716463" y="5300663"/>
            <a:ext cx="287337" cy="5048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67" name="Text Box 20">
            <a:extLst>
              <a:ext uri="{FF2B5EF4-FFF2-40B4-BE49-F238E27FC236}">
                <a16:creationId xmlns:a16="http://schemas.microsoft.com/office/drawing/2014/main" id="{454E95C2-7680-4632-963D-5C7141FCBEF8}"/>
              </a:ext>
            </a:extLst>
          </p:cNvPr>
          <p:cNvSpPr txBox="1">
            <a:spLocks noChangeArrowheads="1"/>
          </p:cNvSpPr>
          <p:nvPr/>
        </p:nvSpPr>
        <p:spPr bwMode="auto">
          <a:xfrm>
            <a:off x="4551363" y="5392738"/>
            <a:ext cx="2730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r</a:t>
            </a:r>
          </a:p>
        </p:txBody>
      </p:sp>
      <p:sp>
        <p:nvSpPr>
          <p:cNvPr id="2068" name="Text Box 21">
            <a:extLst>
              <a:ext uri="{FF2B5EF4-FFF2-40B4-BE49-F238E27FC236}">
                <a16:creationId xmlns:a16="http://schemas.microsoft.com/office/drawing/2014/main" id="{5D3DB886-3DD7-4FC6-AEDA-8F513AA35B1D}"/>
              </a:ext>
            </a:extLst>
          </p:cNvPr>
          <p:cNvSpPr txBox="1">
            <a:spLocks noChangeArrowheads="1"/>
          </p:cNvSpPr>
          <p:nvPr/>
        </p:nvSpPr>
        <p:spPr bwMode="auto">
          <a:xfrm>
            <a:off x="3759200" y="4960938"/>
            <a:ext cx="3175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t>
            </a:r>
          </a:p>
        </p:txBody>
      </p:sp>
      <p:graphicFrame>
        <p:nvGraphicFramePr>
          <p:cNvPr id="2051" name="Object 22">
            <a:extLst>
              <a:ext uri="{FF2B5EF4-FFF2-40B4-BE49-F238E27FC236}">
                <a16:creationId xmlns:a16="http://schemas.microsoft.com/office/drawing/2014/main" id="{60EF2E4D-7FC5-4F4A-AD4B-FDFFAA940211}"/>
              </a:ext>
            </a:extLst>
          </p:cNvPr>
          <p:cNvGraphicFramePr>
            <a:graphicFrameLocks noChangeAspect="1"/>
          </p:cNvGraphicFramePr>
          <p:nvPr>
            <p:extLst>
              <p:ext uri="{D42A27DB-BD31-4B8C-83A1-F6EECF244321}">
                <p14:modId xmlns:p14="http://schemas.microsoft.com/office/powerpoint/2010/main" val="2072444806"/>
              </p:ext>
            </p:extLst>
          </p:nvPr>
        </p:nvGraphicFramePr>
        <p:xfrm>
          <a:off x="7164288" y="3135312"/>
          <a:ext cx="1152525" cy="293688"/>
        </p:xfrm>
        <a:graphic>
          <a:graphicData uri="http://schemas.openxmlformats.org/presentationml/2006/ole">
            <mc:AlternateContent xmlns:mc="http://schemas.openxmlformats.org/markup-compatibility/2006">
              <mc:Choice xmlns:v="urn:schemas-microsoft-com:vml" Requires="v">
                <p:oleObj name="Equation" r:id="rId5" imgW="647640" imgH="164880" progId="Equation.DSMT4">
                  <p:embed/>
                </p:oleObj>
              </mc:Choice>
              <mc:Fallback>
                <p:oleObj name="Equation" r:id="rId5" imgW="647640" imgH="164880" progId="Equation.DSMT4">
                  <p:embed/>
                  <p:pic>
                    <p:nvPicPr>
                      <p:cNvPr id="0" name="Object 2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64288" y="3135312"/>
                        <a:ext cx="1152525" cy="293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69" name="Text Box 23">
            <a:extLst>
              <a:ext uri="{FF2B5EF4-FFF2-40B4-BE49-F238E27FC236}">
                <a16:creationId xmlns:a16="http://schemas.microsoft.com/office/drawing/2014/main" id="{51D09E79-694D-4DA9-A538-1C65D1F68B80}"/>
              </a:ext>
            </a:extLst>
          </p:cNvPr>
          <p:cNvSpPr txBox="1">
            <a:spLocks noChangeArrowheads="1"/>
          </p:cNvSpPr>
          <p:nvPr/>
        </p:nvSpPr>
        <p:spPr bwMode="auto">
          <a:xfrm>
            <a:off x="4932363" y="5805488"/>
            <a:ext cx="361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O</a:t>
            </a:r>
          </a:p>
        </p:txBody>
      </p:sp>
      <p:sp>
        <p:nvSpPr>
          <p:cNvPr id="2070" name="Arc 24">
            <a:extLst>
              <a:ext uri="{FF2B5EF4-FFF2-40B4-BE49-F238E27FC236}">
                <a16:creationId xmlns:a16="http://schemas.microsoft.com/office/drawing/2014/main" id="{C5E04A4D-190B-4D29-BEC3-AE7E8D06A99C}"/>
              </a:ext>
            </a:extLst>
          </p:cNvPr>
          <p:cNvSpPr>
            <a:spLocks/>
          </p:cNvSpPr>
          <p:nvPr/>
        </p:nvSpPr>
        <p:spPr bwMode="auto">
          <a:xfrm rot="-1293558">
            <a:off x="1433513" y="5013325"/>
            <a:ext cx="288925" cy="215900"/>
          </a:xfrm>
          <a:custGeom>
            <a:avLst/>
            <a:gdLst>
              <a:gd name="T0" fmla="*/ 140979 w 40228"/>
              <a:gd name="T1" fmla="*/ 174214 h 43200"/>
              <a:gd name="T2" fmla="*/ 0 w 40228"/>
              <a:gd name="T3" fmla="*/ 812599 h 43200"/>
              <a:gd name="T4" fmla="*/ 960905 w 40228"/>
              <a:gd name="T5" fmla="*/ 539500 h 43200"/>
              <a:gd name="T6" fmla="*/ 0 60000 65536"/>
              <a:gd name="T7" fmla="*/ 0 60000 65536"/>
              <a:gd name="T8" fmla="*/ 0 60000 65536"/>
              <a:gd name="T9" fmla="*/ 0 w 40228"/>
              <a:gd name="T10" fmla="*/ 0 h 43200"/>
              <a:gd name="T11" fmla="*/ 40228 w 40228"/>
              <a:gd name="T12" fmla="*/ 43200 h 43200"/>
            </a:gdLst>
            <a:ahLst/>
            <a:cxnLst>
              <a:cxn ang="T6">
                <a:pos x="T0" y="T1"/>
              </a:cxn>
              <a:cxn ang="T7">
                <a:pos x="T2" y="T3"/>
              </a:cxn>
              <a:cxn ang="T8">
                <a:pos x="T4" y="T5"/>
              </a:cxn>
            </a:cxnLst>
            <a:rect l="T9" t="T10" r="T11" b="T12"/>
            <a:pathLst>
              <a:path w="40228" h="43200" fill="none" extrusionOk="0">
                <a:moveTo>
                  <a:pt x="2732" y="6974"/>
                </a:moveTo>
                <a:cubicBezTo>
                  <a:pt x="6822" y="2529"/>
                  <a:pt x="12587" y="-1"/>
                  <a:pt x="18628" y="0"/>
                </a:cubicBezTo>
                <a:cubicBezTo>
                  <a:pt x="30557" y="0"/>
                  <a:pt x="40228" y="9670"/>
                  <a:pt x="40228" y="21600"/>
                </a:cubicBezTo>
                <a:cubicBezTo>
                  <a:pt x="40228" y="33529"/>
                  <a:pt x="30557" y="43200"/>
                  <a:pt x="18628" y="43200"/>
                </a:cubicBezTo>
                <a:cubicBezTo>
                  <a:pt x="10966" y="43200"/>
                  <a:pt x="3878" y="39141"/>
                  <a:pt x="-1" y="32534"/>
                </a:cubicBezTo>
              </a:path>
              <a:path w="40228" h="43200" stroke="0" extrusionOk="0">
                <a:moveTo>
                  <a:pt x="2732" y="6974"/>
                </a:moveTo>
                <a:cubicBezTo>
                  <a:pt x="6822" y="2529"/>
                  <a:pt x="12587" y="-1"/>
                  <a:pt x="18628" y="0"/>
                </a:cubicBezTo>
                <a:cubicBezTo>
                  <a:pt x="30557" y="0"/>
                  <a:pt x="40228" y="9670"/>
                  <a:pt x="40228" y="21600"/>
                </a:cubicBezTo>
                <a:cubicBezTo>
                  <a:pt x="40228" y="33529"/>
                  <a:pt x="30557" y="43200"/>
                  <a:pt x="18628" y="43200"/>
                </a:cubicBezTo>
                <a:cubicBezTo>
                  <a:pt x="10966" y="43200"/>
                  <a:pt x="3878" y="39141"/>
                  <a:pt x="-1" y="32534"/>
                </a:cubicBezTo>
                <a:lnTo>
                  <a:pt x="18628" y="21600"/>
                </a:lnTo>
                <a:close/>
              </a:path>
            </a:pathLst>
          </a:custGeom>
          <a:noFill/>
          <a:ln w="9525">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4">
            <a:extLst>
              <a:ext uri="{FF2B5EF4-FFF2-40B4-BE49-F238E27FC236}">
                <a16:creationId xmlns:a16="http://schemas.microsoft.com/office/drawing/2014/main" id="{9BC29D82-4487-4B51-ACEA-27E8659DA45B}"/>
              </a:ext>
            </a:extLst>
          </p:cNvPr>
          <p:cNvGraphicFramePr>
            <a:graphicFrameLocks noChangeAspect="1"/>
          </p:cNvGraphicFramePr>
          <p:nvPr/>
        </p:nvGraphicFramePr>
        <p:xfrm>
          <a:off x="2700338" y="765175"/>
          <a:ext cx="1152525" cy="293688"/>
        </p:xfrm>
        <a:graphic>
          <a:graphicData uri="http://schemas.openxmlformats.org/presentationml/2006/ole">
            <mc:AlternateContent xmlns:mc="http://schemas.openxmlformats.org/markup-compatibility/2006">
              <mc:Choice xmlns:v="urn:schemas-microsoft-com:vml" Requires="v">
                <p:oleObj name="Equation" r:id="rId3" imgW="647640" imgH="164880" progId="Equation.DSMT4">
                  <p:embed/>
                </p:oleObj>
              </mc:Choice>
              <mc:Fallback>
                <p:oleObj name="Equation" r:id="rId3" imgW="647640" imgH="16488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00338" y="765175"/>
                        <a:ext cx="1152525" cy="293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78" name="Text Box 5">
            <a:extLst>
              <a:ext uri="{FF2B5EF4-FFF2-40B4-BE49-F238E27FC236}">
                <a16:creationId xmlns:a16="http://schemas.microsoft.com/office/drawing/2014/main" id="{B0319E92-1A2F-4AA4-9AF9-1E0A5A0C293F}"/>
              </a:ext>
            </a:extLst>
          </p:cNvPr>
          <p:cNvSpPr txBox="1">
            <a:spLocks noChangeArrowheads="1"/>
          </p:cNvSpPr>
          <p:nvPr/>
        </p:nvSpPr>
        <p:spPr bwMode="auto">
          <a:xfrm>
            <a:off x="1076325" y="777875"/>
            <a:ext cx="1517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The equation</a:t>
            </a:r>
          </a:p>
        </p:txBody>
      </p:sp>
      <p:sp>
        <p:nvSpPr>
          <p:cNvPr id="3079" name="Text Box 6">
            <a:extLst>
              <a:ext uri="{FF2B5EF4-FFF2-40B4-BE49-F238E27FC236}">
                <a16:creationId xmlns:a16="http://schemas.microsoft.com/office/drawing/2014/main" id="{64A3AF63-D04E-415A-982D-541C69C92CEB}"/>
              </a:ext>
            </a:extLst>
          </p:cNvPr>
          <p:cNvSpPr txBox="1">
            <a:spLocks noChangeArrowheads="1"/>
          </p:cNvSpPr>
          <p:nvPr/>
        </p:nvSpPr>
        <p:spPr bwMode="auto">
          <a:xfrm>
            <a:off x="4192588" y="712788"/>
            <a:ext cx="39798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has a solution only if </a:t>
            </a:r>
            <a:r>
              <a:rPr lang="en-US" altLang="en-US" b="1"/>
              <a:t>R</a:t>
            </a:r>
            <a:r>
              <a:rPr lang="en-US" altLang="en-US"/>
              <a:t> and </a:t>
            </a:r>
            <a:r>
              <a:rPr lang="en-US" altLang="en-US" b="1"/>
              <a:t>M</a:t>
            </a:r>
            <a:r>
              <a:rPr lang="en-US" altLang="en-US"/>
              <a:t> are</a:t>
            </a:r>
          </a:p>
        </p:txBody>
      </p:sp>
      <p:sp>
        <p:nvSpPr>
          <p:cNvPr id="3080" name="Text Box 7">
            <a:extLst>
              <a:ext uri="{FF2B5EF4-FFF2-40B4-BE49-F238E27FC236}">
                <a16:creationId xmlns:a16="http://schemas.microsoft.com/office/drawing/2014/main" id="{938206E7-A7ED-49DE-AB84-9130D0C0CB09}"/>
              </a:ext>
            </a:extLst>
          </p:cNvPr>
          <p:cNvSpPr txBox="1">
            <a:spLocks noChangeArrowheads="1"/>
          </p:cNvSpPr>
          <p:nvPr/>
        </p:nvSpPr>
        <p:spPr bwMode="auto">
          <a:xfrm>
            <a:off x="1095375" y="1360488"/>
            <a:ext cx="3562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perpendicular to each other since</a:t>
            </a:r>
          </a:p>
        </p:txBody>
      </p:sp>
      <p:graphicFrame>
        <p:nvGraphicFramePr>
          <p:cNvPr id="3075" name="Object 8">
            <a:extLst>
              <a:ext uri="{FF2B5EF4-FFF2-40B4-BE49-F238E27FC236}">
                <a16:creationId xmlns:a16="http://schemas.microsoft.com/office/drawing/2014/main" id="{7D0CF40E-3AB7-4E5C-B530-AB7EB881C71D}"/>
              </a:ext>
            </a:extLst>
          </p:cNvPr>
          <p:cNvGraphicFramePr>
            <a:graphicFrameLocks noChangeAspect="1"/>
          </p:cNvGraphicFramePr>
          <p:nvPr/>
        </p:nvGraphicFramePr>
        <p:xfrm>
          <a:off x="3024188" y="1773238"/>
          <a:ext cx="1725612" cy="493712"/>
        </p:xfrm>
        <a:graphic>
          <a:graphicData uri="http://schemas.openxmlformats.org/presentationml/2006/ole">
            <mc:AlternateContent xmlns:mc="http://schemas.openxmlformats.org/markup-compatibility/2006">
              <mc:Choice xmlns:v="urn:schemas-microsoft-com:vml" Requires="v">
                <p:oleObj name="Equation" r:id="rId5" imgW="888840" imgH="253800" progId="Equation.DSMT4">
                  <p:embed/>
                </p:oleObj>
              </mc:Choice>
              <mc:Fallback>
                <p:oleObj name="Equation" r:id="rId5" imgW="888840" imgH="253800" progId="Equation.DSMT4">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24188" y="1773238"/>
                        <a:ext cx="1725612" cy="493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81" name="Text Box 9">
            <a:extLst>
              <a:ext uri="{FF2B5EF4-FFF2-40B4-BE49-F238E27FC236}">
                <a16:creationId xmlns:a16="http://schemas.microsoft.com/office/drawing/2014/main" id="{50DF041F-DAB3-4963-BADB-95E46937161D}"/>
              </a:ext>
            </a:extLst>
          </p:cNvPr>
          <p:cNvSpPr txBox="1">
            <a:spLocks noChangeArrowheads="1"/>
          </p:cNvSpPr>
          <p:nvPr/>
        </p:nvSpPr>
        <p:spPr bwMode="auto">
          <a:xfrm>
            <a:off x="1042988" y="2205038"/>
            <a:ext cx="518603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so that if this equation is satisfied we must have  </a:t>
            </a:r>
          </a:p>
        </p:txBody>
      </p:sp>
      <p:graphicFrame>
        <p:nvGraphicFramePr>
          <p:cNvPr id="3076" name="Object 10">
            <a:extLst>
              <a:ext uri="{FF2B5EF4-FFF2-40B4-BE49-F238E27FC236}">
                <a16:creationId xmlns:a16="http://schemas.microsoft.com/office/drawing/2014/main" id="{D09C99F8-75A4-42EB-8AD7-385F9F2B8EF3}"/>
              </a:ext>
            </a:extLst>
          </p:cNvPr>
          <p:cNvGraphicFramePr>
            <a:graphicFrameLocks noChangeAspect="1"/>
          </p:cNvGraphicFramePr>
          <p:nvPr/>
        </p:nvGraphicFramePr>
        <p:xfrm>
          <a:off x="6011863" y="2205038"/>
          <a:ext cx="1081087" cy="315912"/>
        </p:xfrm>
        <a:graphic>
          <a:graphicData uri="http://schemas.openxmlformats.org/presentationml/2006/ole">
            <mc:AlternateContent xmlns:mc="http://schemas.openxmlformats.org/markup-compatibility/2006">
              <mc:Choice xmlns:v="urn:schemas-microsoft-com:vml" Requires="v">
                <p:oleObj name="Equation" r:id="rId7" imgW="609480" imgH="177480" progId="Equation.DSMT4">
                  <p:embed/>
                </p:oleObj>
              </mc:Choice>
              <mc:Fallback>
                <p:oleObj name="Equation" r:id="rId7" imgW="609480" imgH="177480" progId="Equation.DSMT4">
                  <p:embed/>
                  <p:pic>
                    <p:nvPicPr>
                      <p:cNvPr id="0" name="Object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11863" y="2205038"/>
                        <a:ext cx="1081087" cy="3159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82" name="Text Box 11">
            <a:extLst>
              <a:ext uri="{FF2B5EF4-FFF2-40B4-BE49-F238E27FC236}">
                <a16:creationId xmlns:a16="http://schemas.microsoft.com/office/drawing/2014/main" id="{AF127119-ADC7-4BBF-8B64-ABB5284758EF}"/>
              </a:ext>
            </a:extLst>
          </p:cNvPr>
          <p:cNvSpPr txBox="1">
            <a:spLocks noChangeArrowheads="1"/>
          </p:cNvSpPr>
          <p:nvPr/>
        </p:nvSpPr>
        <p:spPr bwMode="auto">
          <a:xfrm>
            <a:off x="7216775" y="2152650"/>
            <a:ext cx="603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also</a:t>
            </a:r>
          </a:p>
        </p:txBody>
      </p:sp>
      <p:sp>
        <p:nvSpPr>
          <p:cNvPr id="3083" name="Text Box 12">
            <a:extLst>
              <a:ext uri="{FF2B5EF4-FFF2-40B4-BE49-F238E27FC236}">
                <a16:creationId xmlns:a16="http://schemas.microsoft.com/office/drawing/2014/main" id="{CCA50044-25B1-4D9F-BB5D-989E5DF13BDC}"/>
              </a:ext>
            </a:extLst>
          </p:cNvPr>
          <p:cNvSpPr txBox="1">
            <a:spLocks noChangeArrowheads="1"/>
          </p:cNvSpPr>
          <p:nvPr/>
        </p:nvSpPr>
        <p:spPr bwMode="auto">
          <a:xfrm>
            <a:off x="1023938" y="2873375"/>
            <a:ext cx="7283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Important force-couple systems where </a:t>
            </a:r>
            <a:r>
              <a:rPr lang="en-US" altLang="en-US" b="1"/>
              <a:t>R</a:t>
            </a:r>
            <a:r>
              <a:rPr lang="en-US" altLang="en-US"/>
              <a:t> and </a:t>
            </a:r>
            <a:r>
              <a:rPr lang="en-US" altLang="en-US" b="1"/>
              <a:t>M </a:t>
            </a:r>
            <a:r>
              <a:rPr lang="en-US" altLang="en-US"/>
              <a:t>are perpendicular are:</a:t>
            </a:r>
          </a:p>
        </p:txBody>
      </p:sp>
      <p:sp>
        <p:nvSpPr>
          <p:cNvPr id="3084" name="Text Box 13">
            <a:extLst>
              <a:ext uri="{FF2B5EF4-FFF2-40B4-BE49-F238E27FC236}">
                <a16:creationId xmlns:a16="http://schemas.microsoft.com/office/drawing/2014/main" id="{6B8C5970-2A76-4686-BAE2-F009272A81E7}"/>
              </a:ext>
            </a:extLst>
          </p:cNvPr>
          <p:cNvSpPr txBox="1">
            <a:spLocks noChangeArrowheads="1"/>
          </p:cNvSpPr>
          <p:nvPr/>
        </p:nvSpPr>
        <p:spPr bwMode="auto">
          <a:xfrm>
            <a:off x="1166813" y="3521075"/>
            <a:ext cx="3651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solidFill>
                  <a:srgbClr val="CC3300"/>
                </a:solidFill>
              </a:rPr>
              <a:t>Planar (2-D) force-couple systems</a:t>
            </a:r>
          </a:p>
        </p:txBody>
      </p:sp>
      <p:sp>
        <p:nvSpPr>
          <p:cNvPr id="3085" name="Line 14">
            <a:extLst>
              <a:ext uri="{FF2B5EF4-FFF2-40B4-BE49-F238E27FC236}">
                <a16:creationId xmlns:a16="http://schemas.microsoft.com/office/drawing/2014/main" id="{D927301F-B3D1-440B-99B3-0A4390FF7A01}"/>
              </a:ext>
            </a:extLst>
          </p:cNvPr>
          <p:cNvSpPr>
            <a:spLocks noChangeShapeType="1"/>
          </p:cNvSpPr>
          <p:nvPr/>
        </p:nvSpPr>
        <p:spPr bwMode="auto">
          <a:xfrm>
            <a:off x="1116013" y="5734050"/>
            <a:ext cx="2087562"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86" name="Line 15">
            <a:extLst>
              <a:ext uri="{FF2B5EF4-FFF2-40B4-BE49-F238E27FC236}">
                <a16:creationId xmlns:a16="http://schemas.microsoft.com/office/drawing/2014/main" id="{0B1877A6-0009-42B2-850C-DA6C42368671}"/>
              </a:ext>
            </a:extLst>
          </p:cNvPr>
          <p:cNvSpPr>
            <a:spLocks noChangeShapeType="1"/>
          </p:cNvSpPr>
          <p:nvPr/>
        </p:nvSpPr>
        <p:spPr bwMode="auto">
          <a:xfrm flipV="1">
            <a:off x="1116013" y="4076700"/>
            <a:ext cx="0" cy="16573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87" name="Text Box 16">
            <a:extLst>
              <a:ext uri="{FF2B5EF4-FFF2-40B4-BE49-F238E27FC236}">
                <a16:creationId xmlns:a16="http://schemas.microsoft.com/office/drawing/2014/main" id="{561D6D4E-9E41-4EF8-83D2-4B5C68F1A702}"/>
              </a:ext>
            </a:extLst>
          </p:cNvPr>
          <p:cNvSpPr txBox="1">
            <a:spLocks noChangeArrowheads="1"/>
          </p:cNvSpPr>
          <p:nvPr/>
        </p:nvSpPr>
        <p:spPr bwMode="auto">
          <a:xfrm>
            <a:off x="3040063" y="5897563"/>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x</a:t>
            </a:r>
          </a:p>
        </p:txBody>
      </p:sp>
      <p:sp>
        <p:nvSpPr>
          <p:cNvPr id="3088" name="Text Box 17">
            <a:extLst>
              <a:ext uri="{FF2B5EF4-FFF2-40B4-BE49-F238E27FC236}">
                <a16:creationId xmlns:a16="http://schemas.microsoft.com/office/drawing/2014/main" id="{9C0869F0-8DCC-4214-82FD-D23125E6BDB2}"/>
              </a:ext>
            </a:extLst>
          </p:cNvPr>
          <p:cNvSpPr txBox="1">
            <a:spLocks noChangeArrowheads="1"/>
          </p:cNvSpPr>
          <p:nvPr/>
        </p:nvSpPr>
        <p:spPr bwMode="auto">
          <a:xfrm>
            <a:off x="592138" y="3736975"/>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y</a:t>
            </a:r>
          </a:p>
        </p:txBody>
      </p:sp>
      <p:sp>
        <p:nvSpPr>
          <p:cNvPr id="3089" name="Line 18">
            <a:extLst>
              <a:ext uri="{FF2B5EF4-FFF2-40B4-BE49-F238E27FC236}">
                <a16:creationId xmlns:a16="http://schemas.microsoft.com/office/drawing/2014/main" id="{C6EB22AD-668A-460D-BEDA-658091B18B7A}"/>
              </a:ext>
            </a:extLst>
          </p:cNvPr>
          <p:cNvSpPr>
            <a:spLocks noChangeShapeType="1"/>
          </p:cNvSpPr>
          <p:nvPr/>
        </p:nvSpPr>
        <p:spPr bwMode="auto">
          <a:xfrm flipV="1">
            <a:off x="1258888" y="4508500"/>
            <a:ext cx="720725" cy="2889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90" name="Line 19">
            <a:extLst>
              <a:ext uri="{FF2B5EF4-FFF2-40B4-BE49-F238E27FC236}">
                <a16:creationId xmlns:a16="http://schemas.microsoft.com/office/drawing/2014/main" id="{C036658E-27A8-452D-8C01-86D0C3A6F80C}"/>
              </a:ext>
            </a:extLst>
          </p:cNvPr>
          <p:cNvSpPr>
            <a:spLocks noChangeShapeType="1"/>
          </p:cNvSpPr>
          <p:nvPr/>
        </p:nvSpPr>
        <p:spPr bwMode="auto">
          <a:xfrm flipH="1" flipV="1">
            <a:off x="1835150" y="4868863"/>
            <a:ext cx="144463" cy="576262"/>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91" name="Line 20">
            <a:extLst>
              <a:ext uri="{FF2B5EF4-FFF2-40B4-BE49-F238E27FC236}">
                <a16:creationId xmlns:a16="http://schemas.microsoft.com/office/drawing/2014/main" id="{E3788570-7B8A-4F6A-BEFD-65D453C72E45}"/>
              </a:ext>
            </a:extLst>
          </p:cNvPr>
          <p:cNvSpPr>
            <a:spLocks noChangeShapeType="1"/>
          </p:cNvSpPr>
          <p:nvPr/>
        </p:nvSpPr>
        <p:spPr bwMode="auto">
          <a:xfrm flipV="1">
            <a:off x="2339975" y="4652963"/>
            <a:ext cx="360363" cy="5048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92" name="Arc 21">
            <a:extLst>
              <a:ext uri="{FF2B5EF4-FFF2-40B4-BE49-F238E27FC236}">
                <a16:creationId xmlns:a16="http://schemas.microsoft.com/office/drawing/2014/main" id="{91A9ACE1-16B1-4916-8978-024F4E1FE0D5}"/>
              </a:ext>
            </a:extLst>
          </p:cNvPr>
          <p:cNvSpPr>
            <a:spLocks/>
          </p:cNvSpPr>
          <p:nvPr/>
        </p:nvSpPr>
        <p:spPr bwMode="auto">
          <a:xfrm>
            <a:off x="3059113" y="4221163"/>
            <a:ext cx="246062" cy="431800"/>
          </a:xfrm>
          <a:custGeom>
            <a:avLst/>
            <a:gdLst>
              <a:gd name="T0" fmla="*/ 242941 w 23890"/>
              <a:gd name="T1" fmla="*/ 0 h 43200"/>
              <a:gd name="T2" fmla="*/ 0 w 23890"/>
              <a:gd name="T3" fmla="*/ 4303816 h 43200"/>
              <a:gd name="T4" fmla="*/ 242941 w 23890"/>
              <a:gd name="T5" fmla="*/ 2158000 h 43200"/>
              <a:gd name="T6" fmla="*/ 0 60000 65536"/>
              <a:gd name="T7" fmla="*/ 0 60000 65536"/>
              <a:gd name="T8" fmla="*/ 0 60000 65536"/>
              <a:gd name="T9" fmla="*/ 0 w 23890"/>
              <a:gd name="T10" fmla="*/ 0 h 43200"/>
              <a:gd name="T11" fmla="*/ 23890 w 23890"/>
              <a:gd name="T12" fmla="*/ 43200 h 43200"/>
            </a:gdLst>
            <a:ahLst/>
            <a:cxnLst>
              <a:cxn ang="T6">
                <a:pos x="T0" y="T1"/>
              </a:cxn>
              <a:cxn ang="T7">
                <a:pos x="T2" y="T3"/>
              </a:cxn>
              <a:cxn ang="T8">
                <a:pos x="T4" y="T5"/>
              </a:cxn>
            </a:cxnLst>
            <a:rect l="T9" t="T10" r="T11" b="T12"/>
            <a:pathLst>
              <a:path w="23890" h="43200" fill="none" extrusionOk="0">
                <a:moveTo>
                  <a:pt x="2289" y="0"/>
                </a:moveTo>
                <a:cubicBezTo>
                  <a:pt x="14219" y="0"/>
                  <a:pt x="23890" y="9670"/>
                  <a:pt x="23890" y="21600"/>
                </a:cubicBezTo>
                <a:cubicBezTo>
                  <a:pt x="23890" y="33529"/>
                  <a:pt x="14219" y="43200"/>
                  <a:pt x="2290" y="43200"/>
                </a:cubicBezTo>
                <a:cubicBezTo>
                  <a:pt x="1525" y="43200"/>
                  <a:pt x="760" y="43159"/>
                  <a:pt x="-1" y="43078"/>
                </a:cubicBezTo>
              </a:path>
              <a:path w="23890" h="43200" stroke="0" extrusionOk="0">
                <a:moveTo>
                  <a:pt x="2289" y="0"/>
                </a:moveTo>
                <a:cubicBezTo>
                  <a:pt x="14219" y="0"/>
                  <a:pt x="23890" y="9670"/>
                  <a:pt x="23890" y="21600"/>
                </a:cubicBezTo>
                <a:cubicBezTo>
                  <a:pt x="23890" y="33529"/>
                  <a:pt x="14219" y="43200"/>
                  <a:pt x="2290" y="43200"/>
                </a:cubicBezTo>
                <a:cubicBezTo>
                  <a:pt x="1525" y="43200"/>
                  <a:pt x="760" y="43159"/>
                  <a:pt x="-1" y="43078"/>
                </a:cubicBezTo>
                <a:lnTo>
                  <a:pt x="2290" y="21600"/>
                </a:lnTo>
                <a:close/>
              </a:path>
            </a:pathLst>
          </a:custGeom>
          <a:noFill/>
          <a:ln w="2857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093" name="Arc 22">
            <a:extLst>
              <a:ext uri="{FF2B5EF4-FFF2-40B4-BE49-F238E27FC236}">
                <a16:creationId xmlns:a16="http://schemas.microsoft.com/office/drawing/2014/main" id="{1C5450F3-AB37-4EBA-8E73-B8B9D479E581}"/>
              </a:ext>
            </a:extLst>
          </p:cNvPr>
          <p:cNvSpPr>
            <a:spLocks/>
          </p:cNvSpPr>
          <p:nvPr/>
        </p:nvSpPr>
        <p:spPr bwMode="auto">
          <a:xfrm rot="-9556217">
            <a:off x="3203575" y="4941888"/>
            <a:ext cx="246063" cy="431800"/>
          </a:xfrm>
          <a:custGeom>
            <a:avLst/>
            <a:gdLst>
              <a:gd name="T0" fmla="*/ 242942 w 23890"/>
              <a:gd name="T1" fmla="*/ 0 h 43200"/>
              <a:gd name="T2" fmla="*/ 0 w 23890"/>
              <a:gd name="T3" fmla="*/ 4303816 h 43200"/>
              <a:gd name="T4" fmla="*/ 242942 w 23890"/>
              <a:gd name="T5" fmla="*/ 2158000 h 43200"/>
              <a:gd name="T6" fmla="*/ 0 60000 65536"/>
              <a:gd name="T7" fmla="*/ 0 60000 65536"/>
              <a:gd name="T8" fmla="*/ 0 60000 65536"/>
              <a:gd name="T9" fmla="*/ 0 w 23890"/>
              <a:gd name="T10" fmla="*/ 0 h 43200"/>
              <a:gd name="T11" fmla="*/ 23890 w 23890"/>
              <a:gd name="T12" fmla="*/ 43200 h 43200"/>
            </a:gdLst>
            <a:ahLst/>
            <a:cxnLst>
              <a:cxn ang="T6">
                <a:pos x="T0" y="T1"/>
              </a:cxn>
              <a:cxn ang="T7">
                <a:pos x="T2" y="T3"/>
              </a:cxn>
              <a:cxn ang="T8">
                <a:pos x="T4" y="T5"/>
              </a:cxn>
            </a:cxnLst>
            <a:rect l="T9" t="T10" r="T11" b="T12"/>
            <a:pathLst>
              <a:path w="23890" h="43200" fill="none" extrusionOk="0">
                <a:moveTo>
                  <a:pt x="2289" y="0"/>
                </a:moveTo>
                <a:cubicBezTo>
                  <a:pt x="14219" y="0"/>
                  <a:pt x="23890" y="9670"/>
                  <a:pt x="23890" y="21600"/>
                </a:cubicBezTo>
                <a:cubicBezTo>
                  <a:pt x="23890" y="33529"/>
                  <a:pt x="14219" y="43200"/>
                  <a:pt x="2290" y="43200"/>
                </a:cubicBezTo>
                <a:cubicBezTo>
                  <a:pt x="1525" y="43200"/>
                  <a:pt x="760" y="43159"/>
                  <a:pt x="-1" y="43078"/>
                </a:cubicBezTo>
              </a:path>
              <a:path w="23890" h="43200" stroke="0" extrusionOk="0">
                <a:moveTo>
                  <a:pt x="2289" y="0"/>
                </a:moveTo>
                <a:cubicBezTo>
                  <a:pt x="14219" y="0"/>
                  <a:pt x="23890" y="9670"/>
                  <a:pt x="23890" y="21600"/>
                </a:cubicBezTo>
                <a:cubicBezTo>
                  <a:pt x="23890" y="33529"/>
                  <a:pt x="14219" y="43200"/>
                  <a:pt x="2290" y="43200"/>
                </a:cubicBezTo>
                <a:cubicBezTo>
                  <a:pt x="1525" y="43200"/>
                  <a:pt x="760" y="43159"/>
                  <a:pt x="-1" y="43078"/>
                </a:cubicBezTo>
                <a:lnTo>
                  <a:pt x="2290" y="21600"/>
                </a:lnTo>
                <a:close/>
              </a:path>
            </a:pathLst>
          </a:custGeom>
          <a:noFill/>
          <a:ln w="2857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094" name="Text Box 23">
            <a:extLst>
              <a:ext uri="{FF2B5EF4-FFF2-40B4-BE49-F238E27FC236}">
                <a16:creationId xmlns:a16="http://schemas.microsoft.com/office/drawing/2014/main" id="{F2D999F0-01C5-42D8-BC61-6434515D7708}"/>
              </a:ext>
            </a:extLst>
          </p:cNvPr>
          <p:cNvSpPr txBox="1">
            <a:spLocks noChangeArrowheads="1"/>
          </p:cNvSpPr>
          <p:nvPr/>
        </p:nvSpPr>
        <p:spPr bwMode="auto">
          <a:xfrm>
            <a:off x="3832225" y="4673600"/>
            <a:ext cx="317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t>
            </a:r>
          </a:p>
        </p:txBody>
      </p:sp>
      <p:sp>
        <p:nvSpPr>
          <p:cNvPr id="3095" name="Line 24">
            <a:extLst>
              <a:ext uri="{FF2B5EF4-FFF2-40B4-BE49-F238E27FC236}">
                <a16:creationId xmlns:a16="http://schemas.microsoft.com/office/drawing/2014/main" id="{0E555619-C267-49B2-BF4E-6DF3557CBC2C}"/>
              </a:ext>
            </a:extLst>
          </p:cNvPr>
          <p:cNvSpPr>
            <a:spLocks noChangeShapeType="1"/>
          </p:cNvSpPr>
          <p:nvPr/>
        </p:nvSpPr>
        <p:spPr bwMode="auto">
          <a:xfrm>
            <a:off x="4572000" y="5734050"/>
            <a:ext cx="1728788"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96" name="Line 25">
            <a:extLst>
              <a:ext uri="{FF2B5EF4-FFF2-40B4-BE49-F238E27FC236}">
                <a16:creationId xmlns:a16="http://schemas.microsoft.com/office/drawing/2014/main" id="{4856121B-0C2D-4BEB-A77E-B993E5EFF14D}"/>
              </a:ext>
            </a:extLst>
          </p:cNvPr>
          <p:cNvSpPr>
            <a:spLocks noChangeShapeType="1"/>
          </p:cNvSpPr>
          <p:nvPr/>
        </p:nvSpPr>
        <p:spPr bwMode="auto">
          <a:xfrm flipV="1">
            <a:off x="4572000" y="4076700"/>
            <a:ext cx="0" cy="16573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97" name="Line 26">
            <a:extLst>
              <a:ext uri="{FF2B5EF4-FFF2-40B4-BE49-F238E27FC236}">
                <a16:creationId xmlns:a16="http://schemas.microsoft.com/office/drawing/2014/main" id="{B653E9B8-0A51-45FA-ADF6-020514A3EB2D}"/>
              </a:ext>
            </a:extLst>
          </p:cNvPr>
          <p:cNvSpPr>
            <a:spLocks noChangeShapeType="1"/>
          </p:cNvSpPr>
          <p:nvPr/>
        </p:nvSpPr>
        <p:spPr bwMode="auto">
          <a:xfrm flipV="1">
            <a:off x="4572000" y="5300663"/>
            <a:ext cx="720725" cy="43338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98" name="Arc 27">
            <a:extLst>
              <a:ext uri="{FF2B5EF4-FFF2-40B4-BE49-F238E27FC236}">
                <a16:creationId xmlns:a16="http://schemas.microsoft.com/office/drawing/2014/main" id="{E19D9E39-4B41-46BE-966C-F7EB35A06DDA}"/>
              </a:ext>
            </a:extLst>
          </p:cNvPr>
          <p:cNvSpPr>
            <a:spLocks/>
          </p:cNvSpPr>
          <p:nvPr/>
        </p:nvSpPr>
        <p:spPr bwMode="auto">
          <a:xfrm rot="-2603852">
            <a:off x="4572000" y="5445125"/>
            <a:ext cx="246063" cy="431800"/>
          </a:xfrm>
          <a:custGeom>
            <a:avLst/>
            <a:gdLst>
              <a:gd name="T0" fmla="*/ 242942 w 23890"/>
              <a:gd name="T1" fmla="*/ 0 h 43200"/>
              <a:gd name="T2" fmla="*/ 0 w 23890"/>
              <a:gd name="T3" fmla="*/ 4303816 h 43200"/>
              <a:gd name="T4" fmla="*/ 242942 w 23890"/>
              <a:gd name="T5" fmla="*/ 2158000 h 43200"/>
              <a:gd name="T6" fmla="*/ 0 60000 65536"/>
              <a:gd name="T7" fmla="*/ 0 60000 65536"/>
              <a:gd name="T8" fmla="*/ 0 60000 65536"/>
              <a:gd name="T9" fmla="*/ 0 w 23890"/>
              <a:gd name="T10" fmla="*/ 0 h 43200"/>
              <a:gd name="T11" fmla="*/ 23890 w 23890"/>
              <a:gd name="T12" fmla="*/ 43200 h 43200"/>
            </a:gdLst>
            <a:ahLst/>
            <a:cxnLst>
              <a:cxn ang="T6">
                <a:pos x="T0" y="T1"/>
              </a:cxn>
              <a:cxn ang="T7">
                <a:pos x="T2" y="T3"/>
              </a:cxn>
              <a:cxn ang="T8">
                <a:pos x="T4" y="T5"/>
              </a:cxn>
            </a:cxnLst>
            <a:rect l="T9" t="T10" r="T11" b="T12"/>
            <a:pathLst>
              <a:path w="23890" h="43200" fill="none" extrusionOk="0">
                <a:moveTo>
                  <a:pt x="2289" y="0"/>
                </a:moveTo>
                <a:cubicBezTo>
                  <a:pt x="14219" y="0"/>
                  <a:pt x="23890" y="9670"/>
                  <a:pt x="23890" y="21600"/>
                </a:cubicBezTo>
                <a:cubicBezTo>
                  <a:pt x="23890" y="33529"/>
                  <a:pt x="14219" y="43200"/>
                  <a:pt x="2290" y="43200"/>
                </a:cubicBezTo>
                <a:cubicBezTo>
                  <a:pt x="1525" y="43200"/>
                  <a:pt x="760" y="43159"/>
                  <a:pt x="-1" y="43078"/>
                </a:cubicBezTo>
              </a:path>
              <a:path w="23890" h="43200" stroke="0" extrusionOk="0">
                <a:moveTo>
                  <a:pt x="2289" y="0"/>
                </a:moveTo>
                <a:cubicBezTo>
                  <a:pt x="14219" y="0"/>
                  <a:pt x="23890" y="9670"/>
                  <a:pt x="23890" y="21600"/>
                </a:cubicBezTo>
                <a:cubicBezTo>
                  <a:pt x="23890" y="33529"/>
                  <a:pt x="14219" y="43200"/>
                  <a:pt x="2290" y="43200"/>
                </a:cubicBezTo>
                <a:cubicBezTo>
                  <a:pt x="1525" y="43200"/>
                  <a:pt x="760" y="43159"/>
                  <a:pt x="-1" y="43078"/>
                </a:cubicBezTo>
                <a:lnTo>
                  <a:pt x="2290" y="21600"/>
                </a:lnTo>
                <a:close/>
              </a:path>
            </a:pathLst>
          </a:custGeom>
          <a:noFill/>
          <a:ln w="2857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099" name="Text Box 28">
            <a:extLst>
              <a:ext uri="{FF2B5EF4-FFF2-40B4-BE49-F238E27FC236}">
                <a16:creationId xmlns:a16="http://schemas.microsoft.com/office/drawing/2014/main" id="{FF915B80-A35D-4D1E-B086-1BD092B2B547}"/>
              </a:ext>
            </a:extLst>
          </p:cNvPr>
          <p:cNvSpPr txBox="1">
            <a:spLocks noChangeArrowheads="1"/>
          </p:cNvSpPr>
          <p:nvPr/>
        </p:nvSpPr>
        <p:spPr bwMode="auto">
          <a:xfrm>
            <a:off x="5056188" y="4889500"/>
            <a:ext cx="349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R</a:t>
            </a:r>
          </a:p>
        </p:txBody>
      </p:sp>
      <p:sp>
        <p:nvSpPr>
          <p:cNvPr id="3100" name="Text Box 29">
            <a:extLst>
              <a:ext uri="{FF2B5EF4-FFF2-40B4-BE49-F238E27FC236}">
                <a16:creationId xmlns:a16="http://schemas.microsoft.com/office/drawing/2014/main" id="{2DC0D56E-2140-479C-AA5E-65508AA3EFB6}"/>
              </a:ext>
            </a:extLst>
          </p:cNvPr>
          <p:cNvSpPr txBox="1">
            <a:spLocks noChangeArrowheads="1"/>
          </p:cNvSpPr>
          <p:nvPr/>
        </p:nvSpPr>
        <p:spPr bwMode="auto">
          <a:xfrm>
            <a:off x="4479925" y="5824538"/>
            <a:ext cx="374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M</a:t>
            </a:r>
          </a:p>
        </p:txBody>
      </p:sp>
      <p:sp>
        <p:nvSpPr>
          <p:cNvPr id="3101" name="Text Box 30">
            <a:extLst>
              <a:ext uri="{FF2B5EF4-FFF2-40B4-BE49-F238E27FC236}">
                <a16:creationId xmlns:a16="http://schemas.microsoft.com/office/drawing/2014/main" id="{76B599B1-5887-4524-A2D5-A064F14BAC95}"/>
              </a:ext>
            </a:extLst>
          </p:cNvPr>
          <p:cNvSpPr txBox="1">
            <a:spLocks noChangeArrowheads="1"/>
          </p:cNvSpPr>
          <p:nvPr/>
        </p:nvSpPr>
        <p:spPr bwMode="auto">
          <a:xfrm>
            <a:off x="6208713" y="4600575"/>
            <a:ext cx="317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t>
            </a:r>
          </a:p>
        </p:txBody>
      </p:sp>
      <p:sp>
        <p:nvSpPr>
          <p:cNvPr id="3102" name="Line 31">
            <a:extLst>
              <a:ext uri="{FF2B5EF4-FFF2-40B4-BE49-F238E27FC236}">
                <a16:creationId xmlns:a16="http://schemas.microsoft.com/office/drawing/2014/main" id="{F8B5422C-E757-4C95-B3EB-F8945E864E18}"/>
              </a:ext>
            </a:extLst>
          </p:cNvPr>
          <p:cNvSpPr>
            <a:spLocks noChangeShapeType="1"/>
          </p:cNvSpPr>
          <p:nvPr/>
        </p:nvSpPr>
        <p:spPr bwMode="auto">
          <a:xfrm>
            <a:off x="7308850" y="5734050"/>
            <a:ext cx="16557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03" name="Line 32">
            <a:extLst>
              <a:ext uri="{FF2B5EF4-FFF2-40B4-BE49-F238E27FC236}">
                <a16:creationId xmlns:a16="http://schemas.microsoft.com/office/drawing/2014/main" id="{F887DCEF-7494-4C96-A60A-B9C9B6437829}"/>
              </a:ext>
            </a:extLst>
          </p:cNvPr>
          <p:cNvSpPr>
            <a:spLocks noChangeShapeType="1"/>
          </p:cNvSpPr>
          <p:nvPr/>
        </p:nvSpPr>
        <p:spPr bwMode="auto">
          <a:xfrm flipV="1">
            <a:off x="7308850" y="4076700"/>
            <a:ext cx="0" cy="16573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04" name="Line 33">
            <a:extLst>
              <a:ext uri="{FF2B5EF4-FFF2-40B4-BE49-F238E27FC236}">
                <a16:creationId xmlns:a16="http://schemas.microsoft.com/office/drawing/2014/main" id="{064C8E83-5943-4A3E-9AE2-61E765183C87}"/>
              </a:ext>
            </a:extLst>
          </p:cNvPr>
          <p:cNvSpPr>
            <a:spLocks noChangeShapeType="1"/>
          </p:cNvSpPr>
          <p:nvPr/>
        </p:nvSpPr>
        <p:spPr bwMode="auto">
          <a:xfrm flipV="1">
            <a:off x="7019925" y="4868863"/>
            <a:ext cx="720725" cy="43338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05" name="Text Box 34">
            <a:extLst>
              <a:ext uri="{FF2B5EF4-FFF2-40B4-BE49-F238E27FC236}">
                <a16:creationId xmlns:a16="http://schemas.microsoft.com/office/drawing/2014/main" id="{ADB00A68-2CD0-4D25-AEE0-EC9C1C54AB58}"/>
              </a:ext>
            </a:extLst>
          </p:cNvPr>
          <p:cNvSpPr txBox="1">
            <a:spLocks noChangeArrowheads="1"/>
          </p:cNvSpPr>
          <p:nvPr/>
        </p:nvSpPr>
        <p:spPr bwMode="auto">
          <a:xfrm>
            <a:off x="7667625" y="4508500"/>
            <a:ext cx="349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R</a:t>
            </a:r>
          </a:p>
        </p:txBody>
      </p:sp>
      <p:sp>
        <p:nvSpPr>
          <p:cNvPr id="3106" name="Line 35">
            <a:extLst>
              <a:ext uri="{FF2B5EF4-FFF2-40B4-BE49-F238E27FC236}">
                <a16:creationId xmlns:a16="http://schemas.microsoft.com/office/drawing/2014/main" id="{72C5543C-00BE-41E3-AE8A-759E56861BF7}"/>
              </a:ext>
            </a:extLst>
          </p:cNvPr>
          <p:cNvSpPr>
            <a:spLocks noChangeShapeType="1"/>
          </p:cNvSpPr>
          <p:nvPr/>
        </p:nvSpPr>
        <p:spPr bwMode="auto">
          <a:xfrm flipV="1">
            <a:off x="7781925" y="4519613"/>
            <a:ext cx="514350" cy="312737"/>
          </a:xfrm>
          <a:prstGeom prst="line">
            <a:avLst/>
          </a:prstGeom>
          <a:noFill/>
          <a:ln w="9525">
            <a:solidFill>
              <a:srgbClr val="FF00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107" name="Line 36">
            <a:extLst>
              <a:ext uri="{FF2B5EF4-FFF2-40B4-BE49-F238E27FC236}">
                <a16:creationId xmlns:a16="http://schemas.microsoft.com/office/drawing/2014/main" id="{58B25424-AC66-453C-85E9-E1B4133D35A9}"/>
              </a:ext>
            </a:extLst>
          </p:cNvPr>
          <p:cNvSpPr>
            <a:spLocks noChangeShapeType="1"/>
          </p:cNvSpPr>
          <p:nvPr/>
        </p:nvSpPr>
        <p:spPr bwMode="auto">
          <a:xfrm flipV="1">
            <a:off x="6516688" y="5300663"/>
            <a:ext cx="514350" cy="312737"/>
          </a:xfrm>
          <a:prstGeom prst="line">
            <a:avLst/>
          </a:prstGeom>
          <a:noFill/>
          <a:ln w="9525">
            <a:solidFill>
              <a:srgbClr val="FF00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graphicFrame>
        <p:nvGraphicFramePr>
          <p:cNvPr id="3077" name="Object 37">
            <a:extLst>
              <a:ext uri="{FF2B5EF4-FFF2-40B4-BE49-F238E27FC236}">
                <a16:creationId xmlns:a16="http://schemas.microsoft.com/office/drawing/2014/main" id="{EFD45F84-1A4C-460A-922B-9B7F01D84F45}"/>
              </a:ext>
            </a:extLst>
          </p:cNvPr>
          <p:cNvGraphicFramePr>
            <a:graphicFrameLocks noChangeAspect="1"/>
          </p:cNvGraphicFramePr>
          <p:nvPr/>
        </p:nvGraphicFramePr>
        <p:xfrm>
          <a:off x="4859338" y="6092825"/>
          <a:ext cx="935037" cy="273050"/>
        </p:xfrm>
        <a:graphic>
          <a:graphicData uri="http://schemas.openxmlformats.org/presentationml/2006/ole">
            <mc:AlternateContent xmlns:mc="http://schemas.openxmlformats.org/markup-compatibility/2006">
              <mc:Choice xmlns:v="urn:schemas-microsoft-com:vml" Requires="v">
                <p:oleObj name="Equation" r:id="rId9" imgW="609480" imgH="177480" progId="Equation.DSMT4">
                  <p:embed/>
                </p:oleObj>
              </mc:Choice>
              <mc:Fallback>
                <p:oleObj name="Equation" r:id="rId9" imgW="609480" imgH="177480" progId="Equation.DSMT4">
                  <p:embed/>
                  <p:pic>
                    <p:nvPicPr>
                      <p:cNvPr id="0" name="Object 3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859338" y="6092825"/>
                        <a:ext cx="935037" cy="273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108" name="Text Box 38">
            <a:extLst>
              <a:ext uri="{FF2B5EF4-FFF2-40B4-BE49-F238E27FC236}">
                <a16:creationId xmlns:a16="http://schemas.microsoft.com/office/drawing/2014/main" id="{152C1041-BE22-4FB7-8A06-25EABAEA1805}"/>
              </a:ext>
            </a:extLst>
          </p:cNvPr>
          <p:cNvSpPr txBox="1">
            <a:spLocks noChangeArrowheads="1"/>
          </p:cNvSpPr>
          <p:nvPr/>
        </p:nvSpPr>
        <p:spPr bwMode="auto">
          <a:xfrm>
            <a:off x="7486650" y="6258995"/>
            <a:ext cx="1060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resultant</a:t>
            </a:r>
          </a:p>
        </p:txBody>
      </p:sp>
      <p:cxnSp>
        <p:nvCxnSpPr>
          <p:cNvPr id="3" name="Straight Arrow Connector 2">
            <a:extLst>
              <a:ext uri="{FF2B5EF4-FFF2-40B4-BE49-F238E27FC236}">
                <a16:creationId xmlns:a16="http://schemas.microsoft.com/office/drawing/2014/main" id="{5FC00E95-84FC-A92B-1EDE-113240064EAE}"/>
              </a:ext>
            </a:extLst>
          </p:cNvPr>
          <p:cNvCxnSpPr/>
          <p:nvPr/>
        </p:nvCxnSpPr>
        <p:spPr>
          <a:xfrm flipH="1" flipV="1">
            <a:off x="6732240" y="5517232"/>
            <a:ext cx="287685" cy="30730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 name="TextBox 3">
            <a:extLst>
              <a:ext uri="{FF2B5EF4-FFF2-40B4-BE49-F238E27FC236}">
                <a16:creationId xmlns:a16="http://schemas.microsoft.com/office/drawing/2014/main" id="{2371147D-48EA-C3AA-D8D1-C53C76195236}"/>
              </a:ext>
            </a:extLst>
          </p:cNvPr>
          <p:cNvSpPr txBox="1"/>
          <p:nvPr/>
        </p:nvSpPr>
        <p:spPr>
          <a:xfrm>
            <a:off x="6483008" y="5834615"/>
            <a:ext cx="1479892" cy="369332"/>
          </a:xfrm>
          <a:prstGeom prst="rect">
            <a:avLst/>
          </a:prstGeom>
          <a:noFill/>
        </p:spPr>
        <p:txBody>
          <a:bodyPr wrap="none" rtlCol="0">
            <a:spAutoFit/>
          </a:bodyPr>
          <a:lstStyle/>
          <a:p>
            <a:r>
              <a:rPr lang="en-US" dirty="0"/>
              <a:t>line of action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4">
            <a:extLst>
              <a:ext uri="{FF2B5EF4-FFF2-40B4-BE49-F238E27FC236}">
                <a16:creationId xmlns:a16="http://schemas.microsoft.com/office/drawing/2014/main" id="{84009492-F570-4BEF-9643-E014B12CD38D}"/>
              </a:ext>
            </a:extLst>
          </p:cNvPr>
          <p:cNvSpPr txBox="1">
            <a:spLocks noChangeArrowheads="1"/>
          </p:cNvSpPr>
          <p:nvPr/>
        </p:nvSpPr>
        <p:spPr bwMode="auto">
          <a:xfrm>
            <a:off x="1023938" y="207963"/>
            <a:ext cx="2393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solidFill>
                  <a:srgbClr val="CC3300"/>
                </a:solidFill>
              </a:rPr>
              <a:t>parallel force systems</a:t>
            </a:r>
          </a:p>
        </p:txBody>
      </p:sp>
      <p:sp>
        <p:nvSpPr>
          <p:cNvPr id="4100" name="Line 5">
            <a:extLst>
              <a:ext uri="{FF2B5EF4-FFF2-40B4-BE49-F238E27FC236}">
                <a16:creationId xmlns:a16="http://schemas.microsoft.com/office/drawing/2014/main" id="{7CCEA3AC-B349-42DC-B0F3-8E85880585A7}"/>
              </a:ext>
            </a:extLst>
          </p:cNvPr>
          <p:cNvSpPr>
            <a:spLocks noChangeShapeType="1"/>
          </p:cNvSpPr>
          <p:nvPr/>
        </p:nvSpPr>
        <p:spPr bwMode="auto">
          <a:xfrm>
            <a:off x="1331913" y="2133600"/>
            <a:ext cx="1655762"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01" name="Line 6">
            <a:extLst>
              <a:ext uri="{FF2B5EF4-FFF2-40B4-BE49-F238E27FC236}">
                <a16:creationId xmlns:a16="http://schemas.microsoft.com/office/drawing/2014/main" id="{625E12D9-B9D5-48DE-BBDA-114FFC7DC8F4}"/>
              </a:ext>
            </a:extLst>
          </p:cNvPr>
          <p:cNvSpPr>
            <a:spLocks noChangeShapeType="1"/>
          </p:cNvSpPr>
          <p:nvPr/>
        </p:nvSpPr>
        <p:spPr bwMode="auto">
          <a:xfrm flipV="1">
            <a:off x="1331913" y="692150"/>
            <a:ext cx="0" cy="14414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02" name="Line 7">
            <a:extLst>
              <a:ext uri="{FF2B5EF4-FFF2-40B4-BE49-F238E27FC236}">
                <a16:creationId xmlns:a16="http://schemas.microsoft.com/office/drawing/2014/main" id="{A333C957-43B6-4C92-8A57-C5B16F2431E2}"/>
              </a:ext>
            </a:extLst>
          </p:cNvPr>
          <p:cNvSpPr>
            <a:spLocks noChangeShapeType="1"/>
          </p:cNvSpPr>
          <p:nvPr/>
        </p:nvSpPr>
        <p:spPr bwMode="auto">
          <a:xfrm flipH="1">
            <a:off x="611188" y="2133600"/>
            <a:ext cx="720725" cy="7905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03" name="Line 8">
            <a:extLst>
              <a:ext uri="{FF2B5EF4-FFF2-40B4-BE49-F238E27FC236}">
                <a16:creationId xmlns:a16="http://schemas.microsoft.com/office/drawing/2014/main" id="{942F4E89-E6D9-4430-A912-B337EAD31FFC}"/>
              </a:ext>
            </a:extLst>
          </p:cNvPr>
          <p:cNvSpPr>
            <a:spLocks noChangeShapeType="1"/>
          </p:cNvSpPr>
          <p:nvPr/>
        </p:nvSpPr>
        <p:spPr bwMode="auto">
          <a:xfrm flipV="1">
            <a:off x="1692275" y="1052513"/>
            <a:ext cx="0" cy="6477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04" name="Line 9">
            <a:extLst>
              <a:ext uri="{FF2B5EF4-FFF2-40B4-BE49-F238E27FC236}">
                <a16:creationId xmlns:a16="http://schemas.microsoft.com/office/drawing/2014/main" id="{F6831AF6-8FD0-4138-9564-CEB36149AB94}"/>
              </a:ext>
            </a:extLst>
          </p:cNvPr>
          <p:cNvSpPr>
            <a:spLocks noChangeShapeType="1"/>
          </p:cNvSpPr>
          <p:nvPr/>
        </p:nvSpPr>
        <p:spPr bwMode="auto">
          <a:xfrm>
            <a:off x="1979613" y="1341438"/>
            <a:ext cx="0" cy="6477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05" name="Line 10">
            <a:extLst>
              <a:ext uri="{FF2B5EF4-FFF2-40B4-BE49-F238E27FC236}">
                <a16:creationId xmlns:a16="http://schemas.microsoft.com/office/drawing/2014/main" id="{D69D5A1F-F73E-4F0F-BB92-5B2C7280FC38}"/>
              </a:ext>
            </a:extLst>
          </p:cNvPr>
          <p:cNvSpPr>
            <a:spLocks noChangeShapeType="1"/>
          </p:cNvSpPr>
          <p:nvPr/>
        </p:nvSpPr>
        <p:spPr bwMode="auto">
          <a:xfrm flipV="1">
            <a:off x="2484438" y="908050"/>
            <a:ext cx="0" cy="9366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06" name="Text Box 11">
            <a:extLst>
              <a:ext uri="{FF2B5EF4-FFF2-40B4-BE49-F238E27FC236}">
                <a16:creationId xmlns:a16="http://schemas.microsoft.com/office/drawing/2014/main" id="{EB98A76C-F54A-4689-B81B-D8289F91BEE7}"/>
              </a:ext>
            </a:extLst>
          </p:cNvPr>
          <p:cNvSpPr txBox="1">
            <a:spLocks noChangeArrowheads="1"/>
          </p:cNvSpPr>
          <p:nvPr/>
        </p:nvSpPr>
        <p:spPr bwMode="auto">
          <a:xfrm>
            <a:off x="3616325" y="1431925"/>
            <a:ext cx="317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t>
            </a:r>
          </a:p>
        </p:txBody>
      </p:sp>
      <p:sp>
        <p:nvSpPr>
          <p:cNvPr id="4107" name="Line 12">
            <a:extLst>
              <a:ext uri="{FF2B5EF4-FFF2-40B4-BE49-F238E27FC236}">
                <a16:creationId xmlns:a16="http://schemas.microsoft.com/office/drawing/2014/main" id="{5E36C0EC-A55D-450A-BAAE-0464E3E51016}"/>
              </a:ext>
            </a:extLst>
          </p:cNvPr>
          <p:cNvSpPr>
            <a:spLocks noChangeShapeType="1"/>
          </p:cNvSpPr>
          <p:nvPr/>
        </p:nvSpPr>
        <p:spPr bwMode="auto">
          <a:xfrm>
            <a:off x="4356100" y="2205038"/>
            <a:ext cx="16557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08" name="Line 13">
            <a:extLst>
              <a:ext uri="{FF2B5EF4-FFF2-40B4-BE49-F238E27FC236}">
                <a16:creationId xmlns:a16="http://schemas.microsoft.com/office/drawing/2014/main" id="{9A6480AD-58AC-49D1-842D-9A90E7FD190D}"/>
              </a:ext>
            </a:extLst>
          </p:cNvPr>
          <p:cNvSpPr>
            <a:spLocks noChangeShapeType="1"/>
          </p:cNvSpPr>
          <p:nvPr/>
        </p:nvSpPr>
        <p:spPr bwMode="auto">
          <a:xfrm flipV="1">
            <a:off x="4356100" y="692150"/>
            <a:ext cx="0" cy="15128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09" name="Line 14">
            <a:extLst>
              <a:ext uri="{FF2B5EF4-FFF2-40B4-BE49-F238E27FC236}">
                <a16:creationId xmlns:a16="http://schemas.microsoft.com/office/drawing/2014/main" id="{DE96FFD7-7FDE-40FF-A609-077AC65DE92C}"/>
              </a:ext>
            </a:extLst>
          </p:cNvPr>
          <p:cNvSpPr>
            <a:spLocks noChangeShapeType="1"/>
          </p:cNvSpPr>
          <p:nvPr/>
        </p:nvSpPr>
        <p:spPr bwMode="auto">
          <a:xfrm flipH="1">
            <a:off x="3492500" y="2205038"/>
            <a:ext cx="863600" cy="10795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10" name="Line 15">
            <a:extLst>
              <a:ext uri="{FF2B5EF4-FFF2-40B4-BE49-F238E27FC236}">
                <a16:creationId xmlns:a16="http://schemas.microsoft.com/office/drawing/2014/main" id="{87DEBD7D-E3A1-4A2F-AC30-0ED75276D150}"/>
              </a:ext>
            </a:extLst>
          </p:cNvPr>
          <p:cNvSpPr>
            <a:spLocks noChangeShapeType="1"/>
          </p:cNvSpPr>
          <p:nvPr/>
        </p:nvSpPr>
        <p:spPr bwMode="auto">
          <a:xfrm>
            <a:off x="4356100" y="2205038"/>
            <a:ext cx="0" cy="576262"/>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11" name="Line 16">
            <a:extLst>
              <a:ext uri="{FF2B5EF4-FFF2-40B4-BE49-F238E27FC236}">
                <a16:creationId xmlns:a16="http://schemas.microsoft.com/office/drawing/2014/main" id="{4C27DA39-8512-4629-9785-6204D1D24A66}"/>
              </a:ext>
            </a:extLst>
          </p:cNvPr>
          <p:cNvSpPr>
            <a:spLocks noChangeShapeType="1"/>
          </p:cNvSpPr>
          <p:nvPr/>
        </p:nvSpPr>
        <p:spPr bwMode="auto">
          <a:xfrm>
            <a:off x="4356100" y="2205038"/>
            <a:ext cx="1008063" cy="28733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12" name="Arc 17">
            <a:extLst>
              <a:ext uri="{FF2B5EF4-FFF2-40B4-BE49-F238E27FC236}">
                <a16:creationId xmlns:a16="http://schemas.microsoft.com/office/drawing/2014/main" id="{BF864960-310C-422C-B4B6-649962B99718}"/>
              </a:ext>
            </a:extLst>
          </p:cNvPr>
          <p:cNvSpPr>
            <a:spLocks/>
          </p:cNvSpPr>
          <p:nvPr/>
        </p:nvSpPr>
        <p:spPr bwMode="auto">
          <a:xfrm rot="-3712576">
            <a:off x="4758531" y="2234407"/>
            <a:ext cx="415925" cy="357188"/>
          </a:xfrm>
          <a:custGeom>
            <a:avLst/>
            <a:gdLst>
              <a:gd name="T0" fmla="*/ 1264470 w 43200"/>
              <a:gd name="T1" fmla="*/ 3061019 h 41680"/>
              <a:gd name="T2" fmla="*/ 4004481 w 43200"/>
              <a:gd name="T3" fmla="*/ 1586324 h 41680"/>
              <a:gd name="T4" fmla="*/ 2002245 w 43200"/>
              <a:gd name="T5" fmla="*/ 1586324 h 41680"/>
              <a:gd name="T6" fmla="*/ 0 60000 65536"/>
              <a:gd name="T7" fmla="*/ 0 60000 65536"/>
              <a:gd name="T8" fmla="*/ 0 60000 65536"/>
              <a:gd name="T9" fmla="*/ 0 w 43200"/>
              <a:gd name="T10" fmla="*/ 0 h 41680"/>
              <a:gd name="T11" fmla="*/ 43200 w 43200"/>
              <a:gd name="T12" fmla="*/ 41680 h 41680"/>
            </a:gdLst>
            <a:ahLst/>
            <a:cxnLst>
              <a:cxn ang="T6">
                <a:pos x="T0" y="T1"/>
              </a:cxn>
              <a:cxn ang="T7">
                <a:pos x="T2" y="T3"/>
              </a:cxn>
              <a:cxn ang="T8">
                <a:pos x="T4" y="T5"/>
              </a:cxn>
            </a:cxnLst>
            <a:rect l="T9" t="T10" r="T11" b="T12"/>
            <a:pathLst>
              <a:path w="43200" h="41680" fill="none" extrusionOk="0">
                <a:moveTo>
                  <a:pt x="13640" y="41680"/>
                </a:moveTo>
                <a:cubicBezTo>
                  <a:pt x="5407" y="38416"/>
                  <a:pt x="0" y="30457"/>
                  <a:pt x="0" y="21600"/>
                </a:cubicBezTo>
                <a:cubicBezTo>
                  <a:pt x="0" y="9670"/>
                  <a:pt x="9670" y="0"/>
                  <a:pt x="21600" y="0"/>
                </a:cubicBezTo>
                <a:cubicBezTo>
                  <a:pt x="33529" y="-1"/>
                  <a:pt x="43199" y="9670"/>
                  <a:pt x="43200" y="21599"/>
                </a:cubicBezTo>
              </a:path>
              <a:path w="43200" h="41680" stroke="0" extrusionOk="0">
                <a:moveTo>
                  <a:pt x="13640" y="41680"/>
                </a:moveTo>
                <a:cubicBezTo>
                  <a:pt x="5407" y="38416"/>
                  <a:pt x="0" y="30457"/>
                  <a:pt x="0" y="21600"/>
                </a:cubicBezTo>
                <a:cubicBezTo>
                  <a:pt x="0" y="9670"/>
                  <a:pt x="9670" y="0"/>
                  <a:pt x="21600" y="0"/>
                </a:cubicBezTo>
                <a:cubicBezTo>
                  <a:pt x="33529" y="-1"/>
                  <a:pt x="43199" y="9670"/>
                  <a:pt x="43200" y="21599"/>
                </a:cubicBezTo>
                <a:lnTo>
                  <a:pt x="21600" y="21600"/>
                </a:lnTo>
                <a:close/>
              </a:path>
            </a:pathLst>
          </a:custGeom>
          <a:noFill/>
          <a:ln w="28575">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113" name="Text Box 18">
            <a:extLst>
              <a:ext uri="{FF2B5EF4-FFF2-40B4-BE49-F238E27FC236}">
                <a16:creationId xmlns:a16="http://schemas.microsoft.com/office/drawing/2014/main" id="{21711C14-AB6F-46F2-A2B8-61D98E10C193}"/>
              </a:ext>
            </a:extLst>
          </p:cNvPr>
          <p:cNvSpPr txBox="1">
            <a:spLocks noChangeArrowheads="1"/>
          </p:cNvSpPr>
          <p:nvPr/>
        </p:nvSpPr>
        <p:spPr bwMode="auto">
          <a:xfrm>
            <a:off x="4356100" y="2708275"/>
            <a:ext cx="349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R</a:t>
            </a:r>
          </a:p>
        </p:txBody>
      </p:sp>
      <p:sp>
        <p:nvSpPr>
          <p:cNvPr id="4114" name="Text Box 19">
            <a:extLst>
              <a:ext uri="{FF2B5EF4-FFF2-40B4-BE49-F238E27FC236}">
                <a16:creationId xmlns:a16="http://schemas.microsoft.com/office/drawing/2014/main" id="{47982B08-CFAD-4DD0-8571-B8B7721D135D}"/>
              </a:ext>
            </a:extLst>
          </p:cNvPr>
          <p:cNvSpPr txBox="1">
            <a:spLocks noChangeArrowheads="1"/>
          </p:cNvSpPr>
          <p:nvPr/>
        </p:nvSpPr>
        <p:spPr bwMode="auto">
          <a:xfrm>
            <a:off x="5416550" y="2368550"/>
            <a:ext cx="374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M</a:t>
            </a:r>
          </a:p>
        </p:txBody>
      </p:sp>
      <p:sp>
        <p:nvSpPr>
          <p:cNvPr id="4115" name="Text Box 20">
            <a:extLst>
              <a:ext uri="{FF2B5EF4-FFF2-40B4-BE49-F238E27FC236}">
                <a16:creationId xmlns:a16="http://schemas.microsoft.com/office/drawing/2014/main" id="{CC3B94FD-B2E4-4F55-84F0-38E88ABF9818}"/>
              </a:ext>
            </a:extLst>
          </p:cNvPr>
          <p:cNvSpPr txBox="1">
            <a:spLocks noChangeArrowheads="1"/>
          </p:cNvSpPr>
          <p:nvPr/>
        </p:nvSpPr>
        <p:spPr bwMode="auto">
          <a:xfrm>
            <a:off x="6351588" y="1360488"/>
            <a:ext cx="3175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t>
            </a:r>
          </a:p>
        </p:txBody>
      </p:sp>
      <p:sp>
        <p:nvSpPr>
          <p:cNvPr id="4116" name="Line 21">
            <a:extLst>
              <a:ext uri="{FF2B5EF4-FFF2-40B4-BE49-F238E27FC236}">
                <a16:creationId xmlns:a16="http://schemas.microsoft.com/office/drawing/2014/main" id="{BE7EB9F5-61C5-4FD2-946B-ACAF7C1E2C58}"/>
              </a:ext>
            </a:extLst>
          </p:cNvPr>
          <p:cNvSpPr>
            <a:spLocks noChangeShapeType="1"/>
          </p:cNvSpPr>
          <p:nvPr/>
        </p:nvSpPr>
        <p:spPr bwMode="auto">
          <a:xfrm>
            <a:off x="7235825" y="2205038"/>
            <a:ext cx="158432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17" name="Line 22">
            <a:extLst>
              <a:ext uri="{FF2B5EF4-FFF2-40B4-BE49-F238E27FC236}">
                <a16:creationId xmlns:a16="http://schemas.microsoft.com/office/drawing/2014/main" id="{5F220ED7-0CFC-41E4-A742-6EC2B2AC021A}"/>
              </a:ext>
            </a:extLst>
          </p:cNvPr>
          <p:cNvSpPr>
            <a:spLocks noChangeShapeType="1"/>
          </p:cNvSpPr>
          <p:nvPr/>
        </p:nvSpPr>
        <p:spPr bwMode="auto">
          <a:xfrm flipV="1">
            <a:off x="7235825" y="765175"/>
            <a:ext cx="0" cy="14398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18" name="Line 23">
            <a:extLst>
              <a:ext uri="{FF2B5EF4-FFF2-40B4-BE49-F238E27FC236}">
                <a16:creationId xmlns:a16="http://schemas.microsoft.com/office/drawing/2014/main" id="{3D1D1600-EA0B-4F26-9772-6E5F0129562B}"/>
              </a:ext>
            </a:extLst>
          </p:cNvPr>
          <p:cNvSpPr>
            <a:spLocks noChangeShapeType="1"/>
          </p:cNvSpPr>
          <p:nvPr/>
        </p:nvSpPr>
        <p:spPr bwMode="auto">
          <a:xfrm flipH="1">
            <a:off x="6443663" y="2205038"/>
            <a:ext cx="792162" cy="11525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19" name="Line 24">
            <a:extLst>
              <a:ext uri="{FF2B5EF4-FFF2-40B4-BE49-F238E27FC236}">
                <a16:creationId xmlns:a16="http://schemas.microsoft.com/office/drawing/2014/main" id="{1855410F-3162-4BF1-B1C3-57887A4AAD21}"/>
              </a:ext>
            </a:extLst>
          </p:cNvPr>
          <p:cNvSpPr>
            <a:spLocks noChangeShapeType="1"/>
          </p:cNvSpPr>
          <p:nvPr/>
        </p:nvSpPr>
        <p:spPr bwMode="auto">
          <a:xfrm>
            <a:off x="7092950" y="2276475"/>
            <a:ext cx="0" cy="576263"/>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20" name="Text Box 25">
            <a:extLst>
              <a:ext uri="{FF2B5EF4-FFF2-40B4-BE49-F238E27FC236}">
                <a16:creationId xmlns:a16="http://schemas.microsoft.com/office/drawing/2014/main" id="{1B03192E-55E6-4F7E-BCEC-0CD45ED9D69B}"/>
              </a:ext>
            </a:extLst>
          </p:cNvPr>
          <p:cNvSpPr txBox="1">
            <a:spLocks noChangeArrowheads="1"/>
          </p:cNvSpPr>
          <p:nvPr/>
        </p:nvSpPr>
        <p:spPr bwMode="auto">
          <a:xfrm>
            <a:off x="7235825" y="2708275"/>
            <a:ext cx="349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R</a:t>
            </a:r>
          </a:p>
        </p:txBody>
      </p:sp>
      <p:sp>
        <p:nvSpPr>
          <p:cNvPr id="4121" name="Text Box 26">
            <a:extLst>
              <a:ext uri="{FF2B5EF4-FFF2-40B4-BE49-F238E27FC236}">
                <a16:creationId xmlns:a16="http://schemas.microsoft.com/office/drawing/2014/main" id="{C478668D-BFEC-46D5-B7FB-4D97DC8FD6A7}"/>
              </a:ext>
            </a:extLst>
          </p:cNvPr>
          <p:cNvSpPr txBox="1">
            <a:spLocks noChangeArrowheads="1"/>
          </p:cNvSpPr>
          <p:nvPr/>
        </p:nvSpPr>
        <p:spPr bwMode="auto">
          <a:xfrm>
            <a:off x="1095375" y="3736975"/>
            <a:ext cx="5632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 trivial special case is also a </a:t>
            </a:r>
            <a:r>
              <a:rPr lang="en-US" altLang="en-US">
                <a:solidFill>
                  <a:srgbClr val="CC3300"/>
                </a:solidFill>
              </a:rPr>
              <a:t>concurrent force system</a:t>
            </a:r>
          </a:p>
        </p:txBody>
      </p:sp>
      <p:sp>
        <p:nvSpPr>
          <p:cNvPr id="4122" name="Line 27">
            <a:extLst>
              <a:ext uri="{FF2B5EF4-FFF2-40B4-BE49-F238E27FC236}">
                <a16:creationId xmlns:a16="http://schemas.microsoft.com/office/drawing/2014/main" id="{F1C064A0-6B45-4E84-ADDB-1F7AF46DFA8D}"/>
              </a:ext>
            </a:extLst>
          </p:cNvPr>
          <p:cNvSpPr>
            <a:spLocks noChangeShapeType="1"/>
          </p:cNvSpPr>
          <p:nvPr/>
        </p:nvSpPr>
        <p:spPr bwMode="auto">
          <a:xfrm>
            <a:off x="1331913" y="5876925"/>
            <a:ext cx="1944687"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23" name="Line 28">
            <a:extLst>
              <a:ext uri="{FF2B5EF4-FFF2-40B4-BE49-F238E27FC236}">
                <a16:creationId xmlns:a16="http://schemas.microsoft.com/office/drawing/2014/main" id="{E11E39A6-5F93-4D3D-97DB-73706C0CD25B}"/>
              </a:ext>
            </a:extLst>
          </p:cNvPr>
          <p:cNvSpPr>
            <a:spLocks noChangeShapeType="1"/>
          </p:cNvSpPr>
          <p:nvPr/>
        </p:nvSpPr>
        <p:spPr bwMode="auto">
          <a:xfrm flipV="1">
            <a:off x="1331913" y="4365625"/>
            <a:ext cx="0" cy="15113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24" name="Line 29">
            <a:extLst>
              <a:ext uri="{FF2B5EF4-FFF2-40B4-BE49-F238E27FC236}">
                <a16:creationId xmlns:a16="http://schemas.microsoft.com/office/drawing/2014/main" id="{BAEEC7E7-D912-43D6-8507-5DF6745EC504}"/>
              </a:ext>
            </a:extLst>
          </p:cNvPr>
          <p:cNvSpPr>
            <a:spLocks noChangeShapeType="1"/>
          </p:cNvSpPr>
          <p:nvPr/>
        </p:nvSpPr>
        <p:spPr bwMode="auto">
          <a:xfrm flipH="1">
            <a:off x="684213" y="5876925"/>
            <a:ext cx="647700" cy="5762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25" name="Line 30">
            <a:extLst>
              <a:ext uri="{FF2B5EF4-FFF2-40B4-BE49-F238E27FC236}">
                <a16:creationId xmlns:a16="http://schemas.microsoft.com/office/drawing/2014/main" id="{10EFB655-AB73-4BDB-A19B-4D4859B59BD8}"/>
              </a:ext>
            </a:extLst>
          </p:cNvPr>
          <p:cNvSpPr>
            <a:spLocks noChangeShapeType="1"/>
          </p:cNvSpPr>
          <p:nvPr/>
        </p:nvSpPr>
        <p:spPr bwMode="auto">
          <a:xfrm flipV="1">
            <a:off x="2124075" y="5013325"/>
            <a:ext cx="431800" cy="287338"/>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4126" name="Line 31">
            <a:extLst>
              <a:ext uri="{FF2B5EF4-FFF2-40B4-BE49-F238E27FC236}">
                <a16:creationId xmlns:a16="http://schemas.microsoft.com/office/drawing/2014/main" id="{9F32574E-DD0F-4236-A0C7-C7935C389D82}"/>
              </a:ext>
            </a:extLst>
          </p:cNvPr>
          <p:cNvSpPr>
            <a:spLocks noChangeShapeType="1"/>
          </p:cNvSpPr>
          <p:nvPr/>
        </p:nvSpPr>
        <p:spPr bwMode="auto">
          <a:xfrm flipV="1">
            <a:off x="2584450" y="4578350"/>
            <a:ext cx="576263" cy="40957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27" name="Line 32">
            <a:extLst>
              <a:ext uri="{FF2B5EF4-FFF2-40B4-BE49-F238E27FC236}">
                <a16:creationId xmlns:a16="http://schemas.microsoft.com/office/drawing/2014/main" id="{665FBD78-7B1E-461F-8784-58894B5AFB80}"/>
              </a:ext>
            </a:extLst>
          </p:cNvPr>
          <p:cNvSpPr>
            <a:spLocks noChangeShapeType="1"/>
          </p:cNvSpPr>
          <p:nvPr/>
        </p:nvSpPr>
        <p:spPr bwMode="auto">
          <a:xfrm flipH="1" flipV="1">
            <a:off x="2051050" y="4797425"/>
            <a:ext cx="73025" cy="503238"/>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4128" name="Line 33">
            <a:extLst>
              <a:ext uri="{FF2B5EF4-FFF2-40B4-BE49-F238E27FC236}">
                <a16:creationId xmlns:a16="http://schemas.microsoft.com/office/drawing/2014/main" id="{01F5ABC8-5291-4BE6-A499-8C94B87E28B3}"/>
              </a:ext>
            </a:extLst>
          </p:cNvPr>
          <p:cNvSpPr>
            <a:spLocks noChangeShapeType="1"/>
          </p:cNvSpPr>
          <p:nvPr/>
        </p:nvSpPr>
        <p:spPr bwMode="auto">
          <a:xfrm flipH="1" flipV="1">
            <a:off x="1978025" y="4249738"/>
            <a:ext cx="69850" cy="531812"/>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29" name="Line 34">
            <a:extLst>
              <a:ext uri="{FF2B5EF4-FFF2-40B4-BE49-F238E27FC236}">
                <a16:creationId xmlns:a16="http://schemas.microsoft.com/office/drawing/2014/main" id="{7FCD7F4E-C99D-4EEB-889A-1DB03A7D6D95}"/>
              </a:ext>
            </a:extLst>
          </p:cNvPr>
          <p:cNvSpPr>
            <a:spLocks noChangeShapeType="1"/>
          </p:cNvSpPr>
          <p:nvPr/>
        </p:nvSpPr>
        <p:spPr bwMode="auto">
          <a:xfrm>
            <a:off x="2124075" y="5300663"/>
            <a:ext cx="360363" cy="433387"/>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4130" name="Line 35">
            <a:extLst>
              <a:ext uri="{FF2B5EF4-FFF2-40B4-BE49-F238E27FC236}">
                <a16:creationId xmlns:a16="http://schemas.microsoft.com/office/drawing/2014/main" id="{151EEDEB-8057-4BAC-B83C-435C41EFECEC}"/>
              </a:ext>
            </a:extLst>
          </p:cNvPr>
          <p:cNvSpPr>
            <a:spLocks noChangeShapeType="1"/>
          </p:cNvSpPr>
          <p:nvPr/>
        </p:nvSpPr>
        <p:spPr bwMode="auto">
          <a:xfrm>
            <a:off x="2513013" y="5761038"/>
            <a:ext cx="338137" cy="41275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31" name="Text Box 36">
            <a:extLst>
              <a:ext uri="{FF2B5EF4-FFF2-40B4-BE49-F238E27FC236}">
                <a16:creationId xmlns:a16="http://schemas.microsoft.com/office/drawing/2014/main" id="{12908DE0-C2A7-4E42-AC49-C8E8B0C17FFE}"/>
              </a:ext>
            </a:extLst>
          </p:cNvPr>
          <p:cNvSpPr txBox="1">
            <a:spLocks noChangeArrowheads="1"/>
          </p:cNvSpPr>
          <p:nvPr/>
        </p:nvSpPr>
        <p:spPr bwMode="auto">
          <a:xfrm>
            <a:off x="1743075" y="5176838"/>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a:t>
            </a:r>
          </a:p>
        </p:txBody>
      </p:sp>
      <p:sp>
        <p:nvSpPr>
          <p:cNvPr id="4132" name="Text Box 37">
            <a:extLst>
              <a:ext uri="{FF2B5EF4-FFF2-40B4-BE49-F238E27FC236}">
                <a16:creationId xmlns:a16="http://schemas.microsoft.com/office/drawing/2014/main" id="{1775FFED-FF22-4995-829E-17D31C1D1A68}"/>
              </a:ext>
            </a:extLst>
          </p:cNvPr>
          <p:cNvSpPr txBox="1">
            <a:spLocks noChangeArrowheads="1"/>
          </p:cNvSpPr>
          <p:nvPr/>
        </p:nvSpPr>
        <p:spPr bwMode="auto">
          <a:xfrm>
            <a:off x="3903663" y="5032375"/>
            <a:ext cx="317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t>
            </a:r>
          </a:p>
        </p:txBody>
      </p:sp>
      <p:sp>
        <p:nvSpPr>
          <p:cNvPr id="4133" name="Line 38">
            <a:extLst>
              <a:ext uri="{FF2B5EF4-FFF2-40B4-BE49-F238E27FC236}">
                <a16:creationId xmlns:a16="http://schemas.microsoft.com/office/drawing/2014/main" id="{D2886958-DC83-426D-AA6D-60808DEC6BFF}"/>
              </a:ext>
            </a:extLst>
          </p:cNvPr>
          <p:cNvSpPr>
            <a:spLocks noChangeShapeType="1"/>
          </p:cNvSpPr>
          <p:nvPr/>
        </p:nvSpPr>
        <p:spPr bwMode="auto">
          <a:xfrm>
            <a:off x="5003800" y="5876925"/>
            <a:ext cx="1728788"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34" name="Line 39">
            <a:extLst>
              <a:ext uri="{FF2B5EF4-FFF2-40B4-BE49-F238E27FC236}">
                <a16:creationId xmlns:a16="http://schemas.microsoft.com/office/drawing/2014/main" id="{D4781928-D0BE-4186-A488-2452D9B7C64E}"/>
              </a:ext>
            </a:extLst>
          </p:cNvPr>
          <p:cNvSpPr>
            <a:spLocks noChangeShapeType="1"/>
          </p:cNvSpPr>
          <p:nvPr/>
        </p:nvSpPr>
        <p:spPr bwMode="auto">
          <a:xfrm flipV="1">
            <a:off x="5003800" y="4508500"/>
            <a:ext cx="0" cy="13684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35" name="Line 40">
            <a:extLst>
              <a:ext uri="{FF2B5EF4-FFF2-40B4-BE49-F238E27FC236}">
                <a16:creationId xmlns:a16="http://schemas.microsoft.com/office/drawing/2014/main" id="{67B1F5ED-D180-4D3B-8387-E4C1C7B276E9}"/>
              </a:ext>
            </a:extLst>
          </p:cNvPr>
          <p:cNvSpPr>
            <a:spLocks noChangeShapeType="1"/>
          </p:cNvSpPr>
          <p:nvPr/>
        </p:nvSpPr>
        <p:spPr bwMode="auto">
          <a:xfrm flipH="1">
            <a:off x="4427538" y="5876925"/>
            <a:ext cx="576262" cy="5048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36" name="Oval 41">
            <a:extLst>
              <a:ext uri="{FF2B5EF4-FFF2-40B4-BE49-F238E27FC236}">
                <a16:creationId xmlns:a16="http://schemas.microsoft.com/office/drawing/2014/main" id="{411D94C4-D0A7-44D9-AA33-FADA5C0DB16C}"/>
              </a:ext>
            </a:extLst>
          </p:cNvPr>
          <p:cNvSpPr>
            <a:spLocks noChangeArrowheads="1"/>
          </p:cNvSpPr>
          <p:nvPr/>
        </p:nvSpPr>
        <p:spPr bwMode="auto">
          <a:xfrm>
            <a:off x="2103438" y="5264150"/>
            <a:ext cx="73025" cy="73025"/>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137" name="Text Box 42">
            <a:extLst>
              <a:ext uri="{FF2B5EF4-FFF2-40B4-BE49-F238E27FC236}">
                <a16:creationId xmlns:a16="http://schemas.microsoft.com/office/drawing/2014/main" id="{CDF12630-800C-46D9-A5D8-CCC62EBC66DF}"/>
              </a:ext>
            </a:extLst>
          </p:cNvPr>
          <p:cNvSpPr txBox="1">
            <a:spLocks noChangeArrowheads="1"/>
          </p:cNvSpPr>
          <p:nvPr/>
        </p:nvSpPr>
        <p:spPr bwMode="auto">
          <a:xfrm>
            <a:off x="5580063" y="5084763"/>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a:t>
            </a:r>
          </a:p>
        </p:txBody>
      </p:sp>
      <p:sp>
        <p:nvSpPr>
          <p:cNvPr id="4138" name="Oval 43">
            <a:extLst>
              <a:ext uri="{FF2B5EF4-FFF2-40B4-BE49-F238E27FC236}">
                <a16:creationId xmlns:a16="http://schemas.microsoft.com/office/drawing/2014/main" id="{B8710080-A23F-4751-8B3C-6E805A216627}"/>
              </a:ext>
            </a:extLst>
          </p:cNvPr>
          <p:cNvSpPr>
            <a:spLocks noChangeArrowheads="1"/>
          </p:cNvSpPr>
          <p:nvPr/>
        </p:nvSpPr>
        <p:spPr bwMode="auto">
          <a:xfrm>
            <a:off x="5940425" y="5172075"/>
            <a:ext cx="73025" cy="73025"/>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139" name="Line 44">
            <a:extLst>
              <a:ext uri="{FF2B5EF4-FFF2-40B4-BE49-F238E27FC236}">
                <a16:creationId xmlns:a16="http://schemas.microsoft.com/office/drawing/2014/main" id="{10C29C09-2039-41BF-AE4D-FC385EB9D1D2}"/>
              </a:ext>
            </a:extLst>
          </p:cNvPr>
          <p:cNvSpPr>
            <a:spLocks noChangeShapeType="1"/>
          </p:cNvSpPr>
          <p:nvPr/>
        </p:nvSpPr>
        <p:spPr bwMode="auto">
          <a:xfrm flipV="1">
            <a:off x="5989638" y="5013325"/>
            <a:ext cx="814387" cy="18415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40" name="Text Box 45">
            <a:extLst>
              <a:ext uri="{FF2B5EF4-FFF2-40B4-BE49-F238E27FC236}">
                <a16:creationId xmlns:a16="http://schemas.microsoft.com/office/drawing/2014/main" id="{5478442D-37E3-4CF6-B5A1-239ACE14F88A}"/>
              </a:ext>
            </a:extLst>
          </p:cNvPr>
          <p:cNvSpPr txBox="1">
            <a:spLocks noChangeArrowheads="1"/>
          </p:cNvSpPr>
          <p:nvPr/>
        </p:nvSpPr>
        <p:spPr bwMode="auto">
          <a:xfrm>
            <a:off x="6064250" y="4600575"/>
            <a:ext cx="349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R</a:t>
            </a:r>
          </a:p>
        </p:txBody>
      </p:sp>
      <p:sp>
        <p:nvSpPr>
          <p:cNvPr id="4141" name="Line 46">
            <a:extLst>
              <a:ext uri="{FF2B5EF4-FFF2-40B4-BE49-F238E27FC236}">
                <a16:creationId xmlns:a16="http://schemas.microsoft.com/office/drawing/2014/main" id="{B9228BEB-366E-47F2-B176-C3BA9E196C70}"/>
              </a:ext>
            </a:extLst>
          </p:cNvPr>
          <p:cNvSpPr>
            <a:spLocks noChangeShapeType="1"/>
          </p:cNvSpPr>
          <p:nvPr/>
        </p:nvSpPr>
        <p:spPr bwMode="auto">
          <a:xfrm flipV="1">
            <a:off x="7092950" y="1557338"/>
            <a:ext cx="0" cy="647700"/>
          </a:xfrm>
          <a:prstGeom prst="line">
            <a:avLst/>
          </a:prstGeom>
          <a:noFill/>
          <a:ln w="9525">
            <a:solidFill>
              <a:srgbClr val="FF00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4142" name="Line 47">
            <a:extLst>
              <a:ext uri="{FF2B5EF4-FFF2-40B4-BE49-F238E27FC236}">
                <a16:creationId xmlns:a16="http://schemas.microsoft.com/office/drawing/2014/main" id="{AE1DE35C-9D31-4125-A6ED-F635CE621BEE}"/>
              </a:ext>
            </a:extLst>
          </p:cNvPr>
          <p:cNvSpPr>
            <a:spLocks noChangeShapeType="1"/>
          </p:cNvSpPr>
          <p:nvPr/>
        </p:nvSpPr>
        <p:spPr bwMode="auto">
          <a:xfrm>
            <a:off x="7092950" y="2852738"/>
            <a:ext cx="0" cy="649287"/>
          </a:xfrm>
          <a:prstGeom prst="line">
            <a:avLst/>
          </a:prstGeom>
          <a:noFill/>
          <a:ln w="9525">
            <a:solidFill>
              <a:srgbClr val="FF00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graphicFrame>
        <p:nvGraphicFramePr>
          <p:cNvPr id="4098" name="Object 48">
            <a:extLst>
              <a:ext uri="{FF2B5EF4-FFF2-40B4-BE49-F238E27FC236}">
                <a16:creationId xmlns:a16="http://schemas.microsoft.com/office/drawing/2014/main" id="{CCD78E6D-D922-46CC-8961-601EDF552ADA}"/>
              </a:ext>
            </a:extLst>
          </p:cNvPr>
          <p:cNvGraphicFramePr>
            <a:graphicFrameLocks noChangeAspect="1"/>
          </p:cNvGraphicFramePr>
          <p:nvPr/>
        </p:nvGraphicFramePr>
        <p:xfrm>
          <a:off x="5219700" y="2781300"/>
          <a:ext cx="935038" cy="273050"/>
        </p:xfrm>
        <a:graphic>
          <a:graphicData uri="http://schemas.openxmlformats.org/presentationml/2006/ole">
            <mc:AlternateContent xmlns:mc="http://schemas.openxmlformats.org/markup-compatibility/2006">
              <mc:Choice xmlns:v="urn:schemas-microsoft-com:vml" Requires="v">
                <p:oleObj name="Equation" r:id="rId3" imgW="609480" imgH="177480" progId="Equation.DSMT4">
                  <p:embed/>
                </p:oleObj>
              </mc:Choice>
              <mc:Fallback>
                <p:oleObj name="Equation" r:id="rId3" imgW="609480" imgH="177480" progId="Equation.DSMT4">
                  <p:embed/>
                  <p:pic>
                    <p:nvPicPr>
                      <p:cNvPr id="0" name="Object 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19700" y="2781300"/>
                        <a:ext cx="935038" cy="273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143" name="Text Box 49">
            <a:extLst>
              <a:ext uri="{FF2B5EF4-FFF2-40B4-BE49-F238E27FC236}">
                <a16:creationId xmlns:a16="http://schemas.microsoft.com/office/drawing/2014/main" id="{CA2CA705-E6CA-46C0-97AA-188F72C71846}"/>
              </a:ext>
            </a:extLst>
          </p:cNvPr>
          <p:cNvSpPr txBox="1">
            <a:spLocks noChangeArrowheads="1"/>
          </p:cNvSpPr>
          <p:nvPr/>
        </p:nvSpPr>
        <p:spPr bwMode="auto">
          <a:xfrm>
            <a:off x="7504113" y="3016250"/>
            <a:ext cx="1060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resultant</a:t>
            </a:r>
          </a:p>
        </p:txBody>
      </p:sp>
      <p:sp>
        <p:nvSpPr>
          <p:cNvPr id="4144" name="Text Box 50">
            <a:extLst>
              <a:ext uri="{FF2B5EF4-FFF2-40B4-BE49-F238E27FC236}">
                <a16:creationId xmlns:a16="http://schemas.microsoft.com/office/drawing/2014/main" id="{D856015C-BE8E-483B-9EF3-2F1AFCB23DAC}"/>
              </a:ext>
            </a:extLst>
          </p:cNvPr>
          <p:cNvSpPr txBox="1">
            <a:spLocks noChangeArrowheads="1"/>
          </p:cNvSpPr>
          <p:nvPr/>
        </p:nvSpPr>
        <p:spPr bwMode="auto">
          <a:xfrm>
            <a:off x="7072313" y="5032375"/>
            <a:ext cx="1060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resultant</a:t>
            </a:r>
          </a:p>
        </p:txBody>
      </p:sp>
      <p:sp>
        <p:nvSpPr>
          <p:cNvPr id="4145" name="Text Box 51">
            <a:extLst>
              <a:ext uri="{FF2B5EF4-FFF2-40B4-BE49-F238E27FC236}">
                <a16:creationId xmlns:a16="http://schemas.microsoft.com/office/drawing/2014/main" id="{CA599077-80A9-4FB8-BBF7-293FF08AE3F0}"/>
              </a:ext>
            </a:extLst>
          </p:cNvPr>
          <p:cNvSpPr txBox="1">
            <a:spLocks noChangeArrowheads="1"/>
          </p:cNvSpPr>
          <p:nvPr/>
        </p:nvSpPr>
        <p:spPr bwMode="auto">
          <a:xfrm>
            <a:off x="663575" y="2800350"/>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x</a:t>
            </a:r>
          </a:p>
        </p:txBody>
      </p:sp>
      <p:sp>
        <p:nvSpPr>
          <p:cNvPr id="4146" name="Text Box 52">
            <a:extLst>
              <a:ext uri="{FF2B5EF4-FFF2-40B4-BE49-F238E27FC236}">
                <a16:creationId xmlns:a16="http://schemas.microsoft.com/office/drawing/2014/main" id="{F779F492-E8D4-4D1A-BBD8-39EB860FA1ED}"/>
              </a:ext>
            </a:extLst>
          </p:cNvPr>
          <p:cNvSpPr txBox="1">
            <a:spLocks noChangeArrowheads="1"/>
          </p:cNvSpPr>
          <p:nvPr/>
        </p:nvSpPr>
        <p:spPr bwMode="auto">
          <a:xfrm>
            <a:off x="2895600" y="2224088"/>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y</a:t>
            </a:r>
          </a:p>
        </p:txBody>
      </p:sp>
      <p:sp>
        <p:nvSpPr>
          <p:cNvPr id="4147" name="Text Box 53">
            <a:extLst>
              <a:ext uri="{FF2B5EF4-FFF2-40B4-BE49-F238E27FC236}">
                <a16:creationId xmlns:a16="http://schemas.microsoft.com/office/drawing/2014/main" id="{4F042EBA-636C-4293-A5B9-4AF511DD9AF3}"/>
              </a:ext>
            </a:extLst>
          </p:cNvPr>
          <p:cNvSpPr txBox="1">
            <a:spLocks noChangeArrowheads="1"/>
          </p:cNvSpPr>
          <p:nvPr/>
        </p:nvSpPr>
        <p:spPr bwMode="auto">
          <a:xfrm>
            <a:off x="950913" y="568325"/>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z</a:t>
            </a:r>
          </a:p>
        </p:txBody>
      </p:sp>
      <p:sp>
        <p:nvSpPr>
          <p:cNvPr id="4148" name="Text Box 54">
            <a:extLst>
              <a:ext uri="{FF2B5EF4-FFF2-40B4-BE49-F238E27FC236}">
                <a16:creationId xmlns:a16="http://schemas.microsoft.com/office/drawing/2014/main" id="{B6C96805-F789-415F-B332-C143C4E5985A}"/>
              </a:ext>
            </a:extLst>
          </p:cNvPr>
          <p:cNvSpPr txBox="1">
            <a:spLocks noChangeArrowheads="1"/>
          </p:cNvSpPr>
          <p:nvPr/>
        </p:nvSpPr>
        <p:spPr bwMode="auto">
          <a:xfrm>
            <a:off x="808038" y="6329363"/>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x</a:t>
            </a:r>
          </a:p>
        </p:txBody>
      </p:sp>
      <p:sp>
        <p:nvSpPr>
          <p:cNvPr id="4149" name="Text Box 55">
            <a:extLst>
              <a:ext uri="{FF2B5EF4-FFF2-40B4-BE49-F238E27FC236}">
                <a16:creationId xmlns:a16="http://schemas.microsoft.com/office/drawing/2014/main" id="{837C9A28-5BED-47F2-8E1F-CD1528AF26E7}"/>
              </a:ext>
            </a:extLst>
          </p:cNvPr>
          <p:cNvSpPr txBox="1">
            <a:spLocks noChangeArrowheads="1"/>
          </p:cNvSpPr>
          <p:nvPr/>
        </p:nvSpPr>
        <p:spPr bwMode="auto">
          <a:xfrm>
            <a:off x="3327400" y="5681663"/>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y</a:t>
            </a:r>
          </a:p>
        </p:txBody>
      </p:sp>
      <p:sp>
        <p:nvSpPr>
          <p:cNvPr id="4150" name="Text Box 56">
            <a:extLst>
              <a:ext uri="{FF2B5EF4-FFF2-40B4-BE49-F238E27FC236}">
                <a16:creationId xmlns:a16="http://schemas.microsoft.com/office/drawing/2014/main" id="{F4285D85-9137-4F28-A922-3B8BF5D22611}"/>
              </a:ext>
            </a:extLst>
          </p:cNvPr>
          <p:cNvSpPr txBox="1">
            <a:spLocks noChangeArrowheads="1"/>
          </p:cNvSpPr>
          <p:nvPr/>
        </p:nvSpPr>
        <p:spPr bwMode="auto">
          <a:xfrm>
            <a:off x="950913" y="4097338"/>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z</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50" name="Text Box 29">
            <a:extLst>
              <a:ext uri="{FF2B5EF4-FFF2-40B4-BE49-F238E27FC236}">
                <a16:creationId xmlns:a16="http://schemas.microsoft.com/office/drawing/2014/main" id="{A58B47F7-EC4F-449B-9511-DD7C964B1E2C}"/>
              </a:ext>
            </a:extLst>
          </p:cNvPr>
          <p:cNvSpPr txBox="1">
            <a:spLocks noChangeArrowheads="1"/>
          </p:cNvSpPr>
          <p:nvPr/>
        </p:nvSpPr>
        <p:spPr bwMode="auto">
          <a:xfrm>
            <a:off x="267195" y="563563"/>
            <a:ext cx="570865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Determine the resultant of this parallel force system and the intersection of the line of action of the resultant with the x-z plane.</a:t>
            </a:r>
          </a:p>
        </p:txBody>
      </p:sp>
      <p:sp>
        <p:nvSpPr>
          <p:cNvPr id="5126" name="Line 5">
            <a:extLst>
              <a:ext uri="{FF2B5EF4-FFF2-40B4-BE49-F238E27FC236}">
                <a16:creationId xmlns:a16="http://schemas.microsoft.com/office/drawing/2014/main" id="{A87432AB-5A7A-4ABE-BFF7-0120F7E1904D}"/>
              </a:ext>
            </a:extLst>
          </p:cNvPr>
          <p:cNvSpPr>
            <a:spLocks noChangeShapeType="1"/>
          </p:cNvSpPr>
          <p:nvPr/>
        </p:nvSpPr>
        <p:spPr bwMode="auto">
          <a:xfrm>
            <a:off x="6810134" y="2676526"/>
            <a:ext cx="158432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27" name="Line 6">
            <a:extLst>
              <a:ext uri="{FF2B5EF4-FFF2-40B4-BE49-F238E27FC236}">
                <a16:creationId xmlns:a16="http://schemas.microsoft.com/office/drawing/2014/main" id="{00AA2C07-672E-4F76-9813-44D3D056A588}"/>
              </a:ext>
            </a:extLst>
          </p:cNvPr>
          <p:cNvSpPr>
            <a:spLocks noChangeShapeType="1"/>
          </p:cNvSpPr>
          <p:nvPr/>
        </p:nvSpPr>
        <p:spPr bwMode="auto">
          <a:xfrm flipV="1">
            <a:off x="6810134" y="876301"/>
            <a:ext cx="0" cy="18002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28" name="Line 7">
            <a:extLst>
              <a:ext uri="{FF2B5EF4-FFF2-40B4-BE49-F238E27FC236}">
                <a16:creationId xmlns:a16="http://schemas.microsoft.com/office/drawing/2014/main" id="{61F1EFE0-73D3-43E4-9D55-4590C6938667}"/>
              </a:ext>
            </a:extLst>
          </p:cNvPr>
          <p:cNvSpPr>
            <a:spLocks noChangeShapeType="1"/>
          </p:cNvSpPr>
          <p:nvPr/>
        </p:nvSpPr>
        <p:spPr bwMode="auto">
          <a:xfrm flipH="1">
            <a:off x="6162434" y="2676526"/>
            <a:ext cx="647700" cy="6477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29" name="Line 8">
            <a:extLst>
              <a:ext uri="{FF2B5EF4-FFF2-40B4-BE49-F238E27FC236}">
                <a16:creationId xmlns:a16="http://schemas.microsoft.com/office/drawing/2014/main" id="{370B3A41-1A00-48A6-9420-9DFA260E86DF}"/>
              </a:ext>
            </a:extLst>
          </p:cNvPr>
          <p:cNvSpPr>
            <a:spLocks noChangeShapeType="1"/>
          </p:cNvSpPr>
          <p:nvPr/>
        </p:nvSpPr>
        <p:spPr bwMode="auto">
          <a:xfrm flipH="1">
            <a:off x="6305309" y="1884364"/>
            <a:ext cx="504825" cy="503237"/>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5130" name="Line 9">
            <a:extLst>
              <a:ext uri="{FF2B5EF4-FFF2-40B4-BE49-F238E27FC236}">
                <a16:creationId xmlns:a16="http://schemas.microsoft.com/office/drawing/2014/main" id="{81A8294E-11CA-4875-BAE9-D4DF6B298D5C}"/>
              </a:ext>
            </a:extLst>
          </p:cNvPr>
          <p:cNvSpPr>
            <a:spLocks noChangeShapeType="1"/>
          </p:cNvSpPr>
          <p:nvPr/>
        </p:nvSpPr>
        <p:spPr bwMode="auto">
          <a:xfrm>
            <a:off x="6305309" y="1739901"/>
            <a:ext cx="0" cy="14398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1" name="Line 10">
            <a:extLst>
              <a:ext uri="{FF2B5EF4-FFF2-40B4-BE49-F238E27FC236}">
                <a16:creationId xmlns:a16="http://schemas.microsoft.com/office/drawing/2014/main" id="{A7CB14C1-6CAF-43B3-958F-986412F772B3}"/>
              </a:ext>
            </a:extLst>
          </p:cNvPr>
          <p:cNvSpPr>
            <a:spLocks noChangeShapeType="1"/>
          </p:cNvSpPr>
          <p:nvPr/>
        </p:nvSpPr>
        <p:spPr bwMode="auto">
          <a:xfrm flipH="1">
            <a:off x="5873509" y="1739901"/>
            <a:ext cx="4318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32" name="Line 11">
            <a:extLst>
              <a:ext uri="{FF2B5EF4-FFF2-40B4-BE49-F238E27FC236}">
                <a16:creationId xmlns:a16="http://schemas.microsoft.com/office/drawing/2014/main" id="{BFA62483-E9E8-4476-A144-2DE3317F7EA0}"/>
              </a:ext>
            </a:extLst>
          </p:cNvPr>
          <p:cNvSpPr>
            <a:spLocks noChangeShapeType="1"/>
          </p:cNvSpPr>
          <p:nvPr/>
        </p:nvSpPr>
        <p:spPr bwMode="auto">
          <a:xfrm>
            <a:off x="6810134" y="1235076"/>
            <a:ext cx="360362"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33" name="Line 12">
            <a:extLst>
              <a:ext uri="{FF2B5EF4-FFF2-40B4-BE49-F238E27FC236}">
                <a16:creationId xmlns:a16="http://schemas.microsoft.com/office/drawing/2014/main" id="{E151DD1E-F5AB-4085-A55E-EC7A876B0006}"/>
              </a:ext>
            </a:extLst>
          </p:cNvPr>
          <p:cNvSpPr>
            <a:spLocks noChangeShapeType="1"/>
          </p:cNvSpPr>
          <p:nvPr/>
        </p:nvSpPr>
        <p:spPr bwMode="auto">
          <a:xfrm flipH="1">
            <a:off x="5802071" y="2387602"/>
            <a:ext cx="503238"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34" name="Line 13">
            <a:extLst>
              <a:ext uri="{FF2B5EF4-FFF2-40B4-BE49-F238E27FC236}">
                <a16:creationId xmlns:a16="http://schemas.microsoft.com/office/drawing/2014/main" id="{AD3486D7-E1A1-4D8B-BC29-A3F69BA048CC}"/>
              </a:ext>
            </a:extLst>
          </p:cNvPr>
          <p:cNvSpPr>
            <a:spLocks noChangeShapeType="1"/>
          </p:cNvSpPr>
          <p:nvPr/>
        </p:nvSpPr>
        <p:spPr bwMode="auto">
          <a:xfrm>
            <a:off x="6594234" y="2171701"/>
            <a:ext cx="792162"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35" name="Text Box 14">
            <a:extLst>
              <a:ext uri="{FF2B5EF4-FFF2-40B4-BE49-F238E27FC236}">
                <a16:creationId xmlns:a16="http://schemas.microsoft.com/office/drawing/2014/main" id="{E48EB230-9361-488D-A1C8-30F834840FF6}"/>
              </a:ext>
            </a:extLst>
          </p:cNvPr>
          <p:cNvSpPr txBox="1">
            <a:spLocks noChangeArrowheads="1"/>
          </p:cNvSpPr>
          <p:nvPr/>
        </p:nvSpPr>
        <p:spPr bwMode="auto">
          <a:xfrm>
            <a:off x="7221296" y="874714"/>
            <a:ext cx="558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50 N</a:t>
            </a:r>
          </a:p>
        </p:txBody>
      </p:sp>
      <p:sp>
        <p:nvSpPr>
          <p:cNvPr id="5136" name="Text Box 15">
            <a:extLst>
              <a:ext uri="{FF2B5EF4-FFF2-40B4-BE49-F238E27FC236}">
                <a16:creationId xmlns:a16="http://schemas.microsoft.com/office/drawing/2014/main" id="{737E4942-7932-49F6-B322-B76BDDE6E7EA}"/>
              </a:ext>
            </a:extLst>
          </p:cNvPr>
          <p:cNvSpPr txBox="1">
            <a:spLocks noChangeArrowheads="1"/>
          </p:cNvSpPr>
          <p:nvPr/>
        </p:nvSpPr>
        <p:spPr bwMode="auto">
          <a:xfrm>
            <a:off x="7078421" y="1809751"/>
            <a:ext cx="657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250 N</a:t>
            </a:r>
          </a:p>
        </p:txBody>
      </p:sp>
      <p:sp>
        <p:nvSpPr>
          <p:cNvPr id="5137" name="Text Box 16">
            <a:extLst>
              <a:ext uri="{FF2B5EF4-FFF2-40B4-BE49-F238E27FC236}">
                <a16:creationId xmlns:a16="http://schemas.microsoft.com/office/drawing/2014/main" id="{A9FB1288-B730-4BC4-9A2B-D6D8239A18AD}"/>
              </a:ext>
            </a:extLst>
          </p:cNvPr>
          <p:cNvSpPr txBox="1">
            <a:spLocks noChangeArrowheads="1"/>
          </p:cNvSpPr>
          <p:nvPr/>
        </p:nvSpPr>
        <p:spPr bwMode="auto">
          <a:xfrm>
            <a:off x="5253052" y="1477436"/>
            <a:ext cx="657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150 N</a:t>
            </a:r>
          </a:p>
        </p:txBody>
      </p:sp>
      <p:sp>
        <p:nvSpPr>
          <p:cNvPr id="5138" name="Text Box 17">
            <a:extLst>
              <a:ext uri="{FF2B5EF4-FFF2-40B4-BE49-F238E27FC236}">
                <a16:creationId xmlns:a16="http://schemas.microsoft.com/office/drawing/2014/main" id="{E4EA54A0-196C-48F4-9819-8A6B790E2A36}"/>
              </a:ext>
            </a:extLst>
          </p:cNvPr>
          <p:cNvSpPr txBox="1">
            <a:spLocks noChangeArrowheads="1"/>
          </p:cNvSpPr>
          <p:nvPr/>
        </p:nvSpPr>
        <p:spPr bwMode="auto">
          <a:xfrm>
            <a:off x="5197312" y="2179904"/>
            <a:ext cx="657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200 N</a:t>
            </a:r>
          </a:p>
        </p:txBody>
      </p:sp>
      <p:sp>
        <p:nvSpPr>
          <p:cNvPr id="5139" name="Line 18">
            <a:extLst>
              <a:ext uri="{FF2B5EF4-FFF2-40B4-BE49-F238E27FC236}">
                <a16:creationId xmlns:a16="http://schemas.microsoft.com/office/drawing/2014/main" id="{BFC22C0F-1FFA-4195-AFFD-53C0B8A69ACF}"/>
              </a:ext>
            </a:extLst>
          </p:cNvPr>
          <p:cNvSpPr>
            <a:spLocks noChangeShapeType="1"/>
          </p:cNvSpPr>
          <p:nvPr/>
        </p:nvSpPr>
        <p:spPr bwMode="auto">
          <a:xfrm>
            <a:off x="6562484" y="2171701"/>
            <a:ext cx="0" cy="769938"/>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5140" name="Line 19">
            <a:extLst>
              <a:ext uri="{FF2B5EF4-FFF2-40B4-BE49-F238E27FC236}">
                <a16:creationId xmlns:a16="http://schemas.microsoft.com/office/drawing/2014/main" id="{9159491C-71E3-418C-A5B9-3D30F3DBE428}"/>
              </a:ext>
            </a:extLst>
          </p:cNvPr>
          <p:cNvSpPr>
            <a:spLocks noChangeShapeType="1"/>
          </p:cNvSpPr>
          <p:nvPr/>
        </p:nvSpPr>
        <p:spPr bwMode="auto">
          <a:xfrm flipH="1">
            <a:off x="6305309" y="1235076"/>
            <a:ext cx="504825" cy="5032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1" name="Text Box 20">
            <a:extLst>
              <a:ext uri="{FF2B5EF4-FFF2-40B4-BE49-F238E27FC236}">
                <a16:creationId xmlns:a16="http://schemas.microsoft.com/office/drawing/2014/main" id="{CC194EE1-8DBC-41D0-A134-BC83BD420717}"/>
              </a:ext>
            </a:extLst>
          </p:cNvPr>
          <p:cNvSpPr txBox="1">
            <a:spLocks noChangeArrowheads="1"/>
          </p:cNvSpPr>
          <p:nvPr/>
        </p:nvSpPr>
        <p:spPr bwMode="auto">
          <a:xfrm>
            <a:off x="6929288" y="2701398"/>
            <a:ext cx="6270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1.5 m</a:t>
            </a:r>
          </a:p>
        </p:txBody>
      </p:sp>
      <p:sp>
        <p:nvSpPr>
          <p:cNvPr id="5142" name="Text Box 21">
            <a:extLst>
              <a:ext uri="{FF2B5EF4-FFF2-40B4-BE49-F238E27FC236}">
                <a16:creationId xmlns:a16="http://schemas.microsoft.com/office/drawing/2014/main" id="{9DC3872B-EFD4-4C9B-97C6-FA5C83608F2E}"/>
              </a:ext>
            </a:extLst>
          </p:cNvPr>
          <p:cNvSpPr txBox="1">
            <a:spLocks noChangeArrowheads="1"/>
          </p:cNvSpPr>
          <p:nvPr/>
        </p:nvSpPr>
        <p:spPr bwMode="auto">
          <a:xfrm>
            <a:off x="6779970" y="3004080"/>
            <a:ext cx="6270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1.5 m</a:t>
            </a:r>
          </a:p>
        </p:txBody>
      </p:sp>
      <p:sp>
        <p:nvSpPr>
          <p:cNvPr id="5143" name="Text Box 22">
            <a:extLst>
              <a:ext uri="{FF2B5EF4-FFF2-40B4-BE49-F238E27FC236}">
                <a16:creationId xmlns:a16="http://schemas.microsoft.com/office/drawing/2014/main" id="{B926F02D-7E25-4278-AAA2-37506D253B71}"/>
              </a:ext>
            </a:extLst>
          </p:cNvPr>
          <p:cNvSpPr txBox="1">
            <a:spLocks noChangeArrowheads="1"/>
          </p:cNvSpPr>
          <p:nvPr/>
        </p:nvSpPr>
        <p:spPr bwMode="auto">
          <a:xfrm>
            <a:off x="5647229" y="2595563"/>
            <a:ext cx="4794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2 m</a:t>
            </a:r>
          </a:p>
        </p:txBody>
      </p:sp>
      <p:sp>
        <p:nvSpPr>
          <p:cNvPr id="5144" name="Text Box 23">
            <a:extLst>
              <a:ext uri="{FF2B5EF4-FFF2-40B4-BE49-F238E27FC236}">
                <a16:creationId xmlns:a16="http://schemas.microsoft.com/office/drawing/2014/main" id="{57B14C1D-C7B0-4A90-96F1-1E7F684205D8}"/>
              </a:ext>
            </a:extLst>
          </p:cNvPr>
          <p:cNvSpPr txBox="1">
            <a:spLocks noChangeArrowheads="1"/>
          </p:cNvSpPr>
          <p:nvPr/>
        </p:nvSpPr>
        <p:spPr bwMode="auto">
          <a:xfrm>
            <a:off x="5674116" y="1871664"/>
            <a:ext cx="4794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2 m</a:t>
            </a:r>
          </a:p>
        </p:txBody>
      </p:sp>
      <p:sp>
        <p:nvSpPr>
          <p:cNvPr id="5145" name="Line 24">
            <a:extLst>
              <a:ext uri="{FF2B5EF4-FFF2-40B4-BE49-F238E27FC236}">
                <a16:creationId xmlns:a16="http://schemas.microsoft.com/office/drawing/2014/main" id="{B2069254-D1B3-40D0-828B-A090C7DFDBB4}"/>
              </a:ext>
            </a:extLst>
          </p:cNvPr>
          <p:cNvSpPr>
            <a:spLocks noChangeShapeType="1"/>
          </p:cNvSpPr>
          <p:nvPr/>
        </p:nvSpPr>
        <p:spPr bwMode="auto">
          <a:xfrm>
            <a:off x="6521209" y="2963864"/>
            <a:ext cx="504824"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6" name="Line 25">
            <a:extLst>
              <a:ext uri="{FF2B5EF4-FFF2-40B4-BE49-F238E27FC236}">
                <a16:creationId xmlns:a16="http://schemas.microsoft.com/office/drawing/2014/main" id="{CA3EBE19-48D2-47A4-A26E-980B27CF6698}"/>
              </a:ext>
            </a:extLst>
          </p:cNvPr>
          <p:cNvSpPr>
            <a:spLocks noChangeShapeType="1"/>
          </p:cNvSpPr>
          <p:nvPr/>
        </p:nvSpPr>
        <p:spPr bwMode="auto">
          <a:xfrm>
            <a:off x="6305308" y="3179763"/>
            <a:ext cx="501891" cy="1216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47" name="Text Box 26">
            <a:extLst>
              <a:ext uri="{FF2B5EF4-FFF2-40B4-BE49-F238E27FC236}">
                <a16:creationId xmlns:a16="http://schemas.microsoft.com/office/drawing/2014/main" id="{0385922E-FFE4-4A1D-AA4F-7680BD08E647}"/>
              </a:ext>
            </a:extLst>
          </p:cNvPr>
          <p:cNvSpPr txBox="1">
            <a:spLocks noChangeArrowheads="1"/>
          </p:cNvSpPr>
          <p:nvPr/>
        </p:nvSpPr>
        <p:spPr bwMode="auto">
          <a:xfrm>
            <a:off x="5925896" y="3271839"/>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x</a:t>
            </a:r>
          </a:p>
        </p:txBody>
      </p:sp>
      <p:sp>
        <p:nvSpPr>
          <p:cNvPr id="5148" name="Text Box 27">
            <a:extLst>
              <a:ext uri="{FF2B5EF4-FFF2-40B4-BE49-F238E27FC236}">
                <a16:creationId xmlns:a16="http://schemas.microsoft.com/office/drawing/2014/main" id="{C016E1B3-1422-4CAF-A703-52971A19AC34}"/>
              </a:ext>
            </a:extLst>
          </p:cNvPr>
          <p:cNvSpPr txBox="1">
            <a:spLocks noChangeArrowheads="1"/>
          </p:cNvSpPr>
          <p:nvPr/>
        </p:nvSpPr>
        <p:spPr bwMode="auto">
          <a:xfrm>
            <a:off x="8302384" y="2551114"/>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y</a:t>
            </a:r>
          </a:p>
        </p:txBody>
      </p:sp>
      <p:sp>
        <p:nvSpPr>
          <p:cNvPr id="5149" name="Text Box 28">
            <a:extLst>
              <a:ext uri="{FF2B5EF4-FFF2-40B4-BE49-F238E27FC236}">
                <a16:creationId xmlns:a16="http://schemas.microsoft.com/office/drawing/2014/main" id="{0244D083-4743-4EF1-8921-321594DC985E}"/>
              </a:ext>
            </a:extLst>
          </p:cNvPr>
          <p:cNvSpPr txBox="1">
            <a:spLocks noChangeArrowheads="1"/>
          </p:cNvSpPr>
          <p:nvPr/>
        </p:nvSpPr>
        <p:spPr bwMode="auto">
          <a:xfrm>
            <a:off x="6573596" y="750889"/>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z</a:t>
            </a:r>
          </a:p>
        </p:txBody>
      </p:sp>
      <p:sp>
        <p:nvSpPr>
          <p:cNvPr id="5151" name="Text Box 30">
            <a:extLst>
              <a:ext uri="{FF2B5EF4-FFF2-40B4-BE49-F238E27FC236}">
                <a16:creationId xmlns:a16="http://schemas.microsoft.com/office/drawing/2014/main" id="{31437FE6-25C6-4AA7-BC52-5B8E5AA8FDF9}"/>
              </a:ext>
            </a:extLst>
          </p:cNvPr>
          <p:cNvSpPr txBox="1">
            <a:spLocks noChangeArrowheads="1"/>
          </p:cNvSpPr>
          <p:nvPr/>
        </p:nvSpPr>
        <p:spPr bwMode="auto">
          <a:xfrm>
            <a:off x="6789496" y="2335214"/>
            <a:ext cx="361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O</a:t>
            </a:r>
          </a:p>
        </p:txBody>
      </p:sp>
      <p:sp>
        <p:nvSpPr>
          <p:cNvPr id="5152" name="AutoShape 33">
            <a:extLst>
              <a:ext uri="{FF2B5EF4-FFF2-40B4-BE49-F238E27FC236}">
                <a16:creationId xmlns:a16="http://schemas.microsoft.com/office/drawing/2014/main" id="{F784ABDC-3887-4A2F-8BF7-5E9B62193228}"/>
              </a:ext>
            </a:extLst>
          </p:cNvPr>
          <p:cNvSpPr>
            <a:spLocks noChangeArrowheads="1"/>
          </p:cNvSpPr>
          <p:nvPr/>
        </p:nvSpPr>
        <p:spPr bwMode="auto">
          <a:xfrm rot="5400000" flipH="1">
            <a:off x="1179185" y="4960648"/>
            <a:ext cx="2051050" cy="684212"/>
          </a:xfrm>
          <a:prstGeom prst="parallelogram">
            <a:avLst>
              <a:gd name="adj" fmla="val 74942"/>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5153" name="Line 34">
            <a:extLst>
              <a:ext uri="{FF2B5EF4-FFF2-40B4-BE49-F238E27FC236}">
                <a16:creationId xmlns:a16="http://schemas.microsoft.com/office/drawing/2014/main" id="{48E2E539-48C5-46AA-8253-C2033F3CA1AC}"/>
              </a:ext>
            </a:extLst>
          </p:cNvPr>
          <p:cNvSpPr>
            <a:spLocks noChangeShapeType="1"/>
          </p:cNvSpPr>
          <p:nvPr/>
        </p:nvSpPr>
        <p:spPr bwMode="auto">
          <a:xfrm flipH="1">
            <a:off x="2581741" y="5790117"/>
            <a:ext cx="433388"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54" name="Line 35">
            <a:extLst>
              <a:ext uri="{FF2B5EF4-FFF2-40B4-BE49-F238E27FC236}">
                <a16:creationId xmlns:a16="http://schemas.microsoft.com/office/drawing/2014/main" id="{0698E00D-0AC7-440E-A197-CCD23D719CB9}"/>
              </a:ext>
            </a:extLst>
          </p:cNvPr>
          <p:cNvSpPr>
            <a:spLocks noChangeShapeType="1"/>
          </p:cNvSpPr>
          <p:nvPr/>
        </p:nvSpPr>
        <p:spPr bwMode="auto">
          <a:xfrm>
            <a:off x="2564279" y="5882192"/>
            <a:ext cx="0" cy="5048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55" name="Line 36">
            <a:extLst>
              <a:ext uri="{FF2B5EF4-FFF2-40B4-BE49-F238E27FC236}">
                <a16:creationId xmlns:a16="http://schemas.microsoft.com/office/drawing/2014/main" id="{DA4134E4-73DF-4840-B677-A549E2111E0E}"/>
              </a:ext>
            </a:extLst>
          </p:cNvPr>
          <p:cNvSpPr>
            <a:spLocks noChangeShapeType="1"/>
          </p:cNvSpPr>
          <p:nvPr/>
        </p:nvSpPr>
        <p:spPr bwMode="auto">
          <a:xfrm flipH="1">
            <a:off x="1934041" y="5821867"/>
            <a:ext cx="587375" cy="47148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56" name="Text Box 37">
            <a:extLst>
              <a:ext uri="{FF2B5EF4-FFF2-40B4-BE49-F238E27FC236}">
                <a16:creationId xmlns:a16="http://schemas.microsoft.com/office/drawing/2014/main" id="{B2C67E72-DCF5-4F75-BFBE-F49C285366BF}"/>
              </a:ext>
            </a:extLst>
          </p:cNvPr>
          <p:cNvSpPr txBox="1">
            <a:spLocks noChangeArrowheads="1"/>
          </p:cNvSpPr>
          <p:nvPr/>
        </p:nvSpPr>
        <p:spPr bwMode="auto">
          <a:xfrm>
            <a:off x="2778591" y="5377367"/>
            <a:ext cx="666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50 N</a:t>
            </a:r>
          </a:p>
        </p:txBody>
      </p:sp>
      <p:sp>
        <p:nvSpPr>
          <p:cNvPr id="5157" name="Arc 38">
            <a:extLst>
              <a:ext uri="{FF2B5EF4-FFF2-40B4-BE49-F238E27FC236}">
                <a16:creationId xmlns:a16="http://schemas.microsoft.com/office/drawing/2014/main" id="{D9201CFC-7BA3-40B7-9EED-0F91D7AB9FE6}"/>
              </a:ext>
            </a:extLst>
          </p:cNvPr>
          <p:cNvSpPr>
            <a:spLocks/>
          </p:cNvSpPr>
          <p:nvPr/>
        </p:nvSpPr>
        <p:spPr bwMode="auto">
          <a:xfrm>
            <a:off x="2365841" y="6006017"/>
            <a:ext cx="431800" cy="209550"/>
          </a:xfrm>
          <a:custGeom>
            <a:avLst/>
            <a:gdLst>
              <a:gd name="T0" fmla="*/ 2876238 w 43200"/>
              <a:gd name="T1" fmla="*/ 0 h 41968"/>
              <a:gd name="T2" fmla="*/ 186024 w 43200"/>
              <a:gd name="T3" fmla="*/ 289075 h 41968"/>
              <a:gd name="T4" fmla="*/ 2158000 w 43200"/>
              <a:gd name="T5" fmla="*/ 507792 h 41968"/>
              <a:gd name="T6" fmla="*/ 0 60000 65536"/>
              <a:gd name="T7" fmla="*/ 0 60000 65536"/>
              <a:gd name="T8" fmla="*/ 0 60000 65536"/>
              <a:gd name="T9" fmla="*/ 0 w 43200"/>
              <a:gd name="T10" fmla="*/ 0 h 41968"/>
              <a:gd name="T11" fmla="*/ 43200 w 43200"/>
              <a:gd name="T12" fmla="*/ 41968 h 41968"/>
            </a:gdLst>
            <a:ahLst/>
            <a:cxnLst>
              <a:cxn ang="T6">
                <a:pos x="T0" y="T1"/>
              </a:cxn>
              <a:cxn ang="T7">
                <a:pos x="T2" y="T3"/>
              </a:cxn>
              <a:cxn ang="T8">
                <a:pos x="T4" y="T5"/>
              </a:cxn>
            </a:cxnLst>
            <a:rect l="T9" t="T10" r="T11" b="T12"/>
            <a:pathLst>
              <a:path w="43200" h="41968" fill="none" extrusionOk="0">
                <a:moveTo>
                  <a:pt x="28789" y="-1"/>
                </a:moveTo>
                <a:cubicBezTo>
                  <a:pt x="37424" y="3047"/>
                  <a:pt x="43200" y="11210"/>
                  <a:pt x="43200" y="20368"/>
                </a:cubicBezTo>
                <a:cubicBezTo>
                  <a:pt x="43200" y="32297"/>
                  <a:pt x="33529" y="41968"/>
                  <a:pt x="21600" y="41968"/>
                </a:cubicBezTo>
                <a:cubicBezTo>
                  <a:pt x="9670" y="41968"/>
                  <a:pt x="0" y="32297"/>
                  <a:pt x="0" y="20368"/>
                </a:cubicBezTo>
                <a:cubicBezTo>
                  <a:pt x="-1" y="17345"/>
                  <a:pt x="634" y="14356"/>
                  <a:pt x="1861" y="11594"/>
                </a:cubicBezTo>
              </a:path>
              <a:path w="43200" h="41968" stroke="0" extrusionOk="0">
                <a:moveTo>
                  <a:pt x="28789" y="-1"/>
                </a:moveTo>
                <a:cubicBezTo>
                  <a:pt x="37424" y="3047"/>
                  <a:pt x="43200" y="11210"/>
                  <a:pt x="43200" y="20368"/>
                </a:cubicBezTo>
                <a:cubicBezTo>
                  <a:pt x="43200" y="32297"/>
                  <a:pt x="33529" y="41968"/>
                  <a:pt x="21600" y="41968"/>
                </a:cubicBezTo>
                <a:cubicBezTo>
                  <a:pt x="9670" y="41968"/>
                  <a:pt x="0" y="32297"/>
                  <a:pt x="0" y="20368"/>
                </a:cubicBezTo>
                <a:cubicBezTo>
                  <a:pt x="-1" y="17345"/>
                  <a:pt x="634" y="14356"/>
                  <a:pt x="1861" y="11594"/>
                </a:cubicBezTo>
                <a:lnTo>
                  <a:pt x="21600" y="20368"/>
                </a:lnTo>
                <a:close/>
              </a:path>
            </a:pathLst>
          </a:custGeom>
          <a:noFill/>
          <a:ln w="952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158" name="Arc 39">
            <a:extLst>
              <a:ext uri="{FF2B5EF4-FFF2-40B4-BE49-F238E27FC236}">
                <a16:creationId xmlns:a16="http://schemas.microsoft.com/office/drawing/2014/main" id="{291FBCF4-47E1-49FC-9A98-52CD445401EB}"/>
              </a:ext>
            </a:extLst>
          </p:cNvPr>
          <p:cNvSpPr>
            <a:spLocks/>
          </p:cNvSpPr>
          <p:nvPr/>
        </p:nvSpPr>
        <p:spPr bwMode="auto">
          <a:xfrm flipV="1">
            <a:off x="2018179" y="5934579"/>
            <a:ext cx="276225" cy="358775"/>
          </a:xfrm>
          <a:custGeom>
            <a:avLst/>
            <a:gdLst>
              <a:gd name="T0" fmla="*/ 236294 w 34104"/>
              <a:gd name="T1" fmla="*/ 132431 h 43200"/>
              <a:gd name="T2" fmla="*/ 0 w 34104"/>
              <a:gd name="T3" fmla="*/ 2704624 h 43200"/>
              <a:gd name="T4" fmla="*/ 820284 w 34104"/>
              <a:gd name="T5" fmla="*/ 1489813 h 43200"/>
              <a:gd name="T6" fmla="*/ 0 60000 65536"/>
              <a:gd name="T7" fmla="*/ 0 60000 65536"/>
              <a:gd name="T8" fmla="*/ 0 60000 65536"/>
              <a:gd name="T9" fmla="*/ 0 w 34104"/>
              <a:gd name="T10" fmla="*/ 0 h 43200"/>
              <a:gd name="T11" fmla="*/ 34104 w 34104"/>
              <a:gd name="T12" fmla="*/ 43200 h 43200"/>
            </a:gdLst>
            <a:ahLst/>
            <a:cxnLst>
              <a:cxn ang="T6">
                <a:pos x="T0" y="T1"/>
              </a:cxn>
              <a:cxn ang="T7">
                <a:pos x="T2" y="T3"/>
              </a:cxn>
              <a:cxn ang="T8">
                <a:pos x="T4" y="T5"/>
              </a:cxn>
            </a:cxnLst>
            <a:rect l="T9" t="T10" r="T11" b="T12"/>
            <a:pathLst>
              <a:path w="34104" h="43200" fill="none" extrusionOk="0">
                <a:moveTo>
                  <a:pt x="3601" y="1919"/>
                </a:moveTo>
                <a:cubicBezTo>
                  <a:pt x="6399" y="654"/>
                  <a:pt x="9433" y="-1"/>
                  <a:pt x="12504" y="0"/>
                </a:cubicBezTo>
                <a:cubicBezTo>
                  <a:pt x="24433" y="0"/>
                  <a:pt x="34104" y="9670"/>
                  <a:pt x="34104" y="21600"/>
                </a:cubicBezTo>
                <a:cubicBezTo>
                  <a:pt x="34104" y="33529"/>
                  <a:pt x="24433" y="43200"/>
                  <a:pt x="12504" y="43200"/>
                </a:cubicBezTo>
                <a:cubicBezTo>
                  <a:pt x="8023" y="43200"/>
                  <a:pt x="3653" y="41806"/>
                  <a:pt x="0" y="39212"/>
                </a:cubicBezTo>
              </a:path>
              <a:path w="34104" h="43200" stroke="0" extrusionOk="0">
                <a:moveTo>
                  <a:pt x="3601" y="1919"/>
                </a:moveTo>
                <a:cubicBezTo>
                  <a:pt x="6399" y="654"/>
                  <a:pt x="9433" y="-1"/>
                  <a:pt x="12504" y="0"/>
                </a:cubicBezTo>
                <a:cubicBezTo>
                  <a:pt x="24433" y="0"/>
                  <a:pt x="34104" y="9670"/>
                  <a:pt x="34104" y="21600"/>
                </a:cubicBezTo>
                <a:cubicBezTo>
                  <a:pt x="34104" y="33529"/>
                  <a:pt x="24433" y="43200"/>
                  <a:pt x="12504" y="43200"/>
                </a:cubicBezTo>
                <a:cubicBezTo>
                  <a:pt x="8023" y="43200"/>
                  <a:pt x="3653" y="41806"/>
                  <a:pt x="0" y="39212"/>
                </a:cubicBezTo>
                <a:lnTo>
                  <a:pt x="12504" y="21600"/>
                </a:lnTo>
                <a:close/>
              </a:path>
            </a:pathLst>
          </a:custGeom>
          <a:noFill/>
          <a:ln w="952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159" name="Text Box 40">
            <a:extLst>
              <a:ext uri="{FF2B5EF4-FFF2-40B4-BE49-F238E27FC236}">
                <a16:creationId xmlns:a16="http://schemas.microsoft.com/office/drawing/2014/main" id="{507D3261-E658-49CF-840A-84623C09FC6A}"/>
              </a:ext>
            </a:extLst>
          </p:cNvPr>
          <p:cNvSpPr txBox="1">
            <a:spLocks noChangeArrowheads="1"/>
          </p:cNvSpPr>
          <p:nvPr/>
        </p:nvSpPr>
        <p:spPr bwMode="auto">
          <a:xfrm>
            <a:off x="2850029" y="6098092"/>
            <a:ext cx="1060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675 N-m</a:t>
            </a:r>
          </a:p>
        </p:txBody>
      </p:sp>
      <p:sp>
        <p:nvSpPr>
          <p:cNvPr id="5160" name="Text Box 41">
            <a:extLst>
              <a:ext uri="{FF2B5EF4-FFF2-40B4-BE49-F238E27FC236}">
                <a16:creationId xmlns:a16="http://schemas.microsoft.com/office/drawing/2014/main" id="{6F6F3427-2F89-44C2-A7B0-1A9F8C973359}"/>
              </a:ext>
            </a:extLst>
          </p:cNvPr>
          <p:cNvSpPr txBox="1">
            <a:spLocks noChangeArrowheads="1"/>
          </p:cNvSpPr>
          <p:nvPr/>
        </p:nvSpPr>
        <p:spPr bwMode="auto">
          <a:xfrm>
            <a:off x="1265704" y="5593267"/>
            <a:ext cx="1060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300 N-m</a:t>
            </a:r>
          </a:p>
        </p:txBody>
      </p:sp>
      <p:sp>
        <p:nvSpPr>
          <p:cNvPr id="5161" name="Text Box 42">
            <a:extLst>
              <a:ext uri="{FF2B5EF4-FFF2-40B4-BE49-F238E27FC236}">
                <a16:creationId xmlns:a16="http://schemas.microsoft.com/office/drawing/2014/main" id="{1A3305B8-2D3B-49A8-BBC7-B1458FB66EE1}"/>
              </a:ext>
            </a:extLst>
          </p:cNvPr>
          <p:cNvSpPr txBox="1">
            <a:spLocks noChangeArrowheads="1"/>
          </p:cNvSpPr>
          <p:nvPr/>
        </p:nvSpPr>
        <p:spPr bwMode="auto">
          <a:xfrm>
            <a:off x="2510304" y="5429754"/>
            <a:ext cx="361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O</a:t>
            </a:r>
          </a:p>
        </p:txBody>
      </p:sp>
      <p:sp>
        <p:nvSpPr>
          <p:cNvPr id="5162" name="Line 44">
            <a:extLst>
              <a:ext uri="{FF2B5EF4-FFF2-40B4-BE49-F238E27FC236}">
                <a16:creationId xmlns:a16="http://schemas.microsoft.com/office/drawing/2014/main" id="{8FF4A274-E7A7-48E9-864E-6D972AB974B7}"/>
              </a:ext>
            </a:extLst>
          </p:cNvPr>
          <p:cNvSpPr>
            <a:spLocks noChangeShapeType="1"/>
          </p:cNvSpPr>
          <p:nvPr/>
        </p:nvSpPr>
        <p:spPr bwMode="auto">
          <a:xfrm>
            <a:off x="1274285" y="4656642"/>
            <a:ext cx="3603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63" name="Line 45">
            <a:extLst>
              <a:ext uri="{FF2B5EF4-FFF2-40B4-BE49-F238E27FC236}">
                <a16:creationId xmlns:a16="http://schemas.microsoft.com/office/drawing/2014/main" id="{3E91D4DB-563B-439F-87AB-7CC7C87409CB}"/>
              </a:ext>
            </a:extLst>
          </p:cNvPr>
          <p:cNvSpPr>
            <a:spLocks noChangeShapeType="1"/>
          </p:cNvSpPr>
          <p:nvPr/>
        </p:nvSpPr>
        <p:spPr bwMode="auto">
          <a:xfrm flipV="1">
            <a:off x="1274285" y="4296280"/>
            <a:ext cx="0" cy="3603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64" name="Line 46">
            <a:extLst>
              <a:ext uri="{FF2B5EF4-FFF2-40B4-BE49-F238E27FC236}">
                <a16:creationId xmlns:a16="http://schemas.microsoft.com/office/drawing/2014/main" id="{DB2D11EC-47F6-408E-A3FB-A84317448D6D}"/>
              </a:ext>
            </a:extLst>
          </p:cNvPr>
          <p:cNvSpPr>
            <a:spLocks noChangeShapeType="1"/>
          </p:cNvSpPr>
          <p:nvPr/>
        </p:nvSpPr>
        <p:spPr bwMode="auto">
          <a:xfrm flipH="1">
            <a:off x="1058385" y="4656642"/>
            <a:ext cx="215900" cy="28733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65" name="Text Box 47">
            <a:extLst>
              <a:ext uri="{FF2B5EF4-FFF2-40B4-BE49-F238E27FC236}">
                <a16:creationId xmlns:a16="http://schemas.microsoft.com/office/drawing/2014/main" id="{6EA81AF6-D467-423B-A839-8F9497AECF7F}"/>
              </a:ext>
            </a:extLst>
          </p:cNvPr>
          <p:cNvSpPr txBox="1">
            <a:spLocks noChangeArrowheads="1"/>
          </p:cNvSpPr>
          <p:nvPr/>
        </p:nvSpPr>
        <p:spPr bwMode="auto">
          <a:xfrm>
            <a:off x="750410" y="4747130"/>
            <a:ext cx="234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i</a:t>
            </a:r>
          </a:p>
        </p:txBody>
      </p:sp>
      <p:sp>
        <p:nvSpPr>
          <p:cNvPr id="5166" name="Text Box 48">
            <a:extLst>
              <a:ext uri="{FF2B5EF4-FFF2-40B4-BE49-F238E27FC236}">
                <a16:creationId xmlns:a16="http://schemas.microsoft.com/office/drawing/2014/main" id="{C14CEAC1-6BB4-4CE1-8F88-D657168704B0}"/>
              </a:ext>
            </a:extLst>
          </p:cNvPr>
          <p:cNvSpPr txBox="1">
            <a:spLocks noChangeArrowheads="1"/>
          </p:cNvSpPr>
          <p:nvPr/>
        </p:nvSpPr>
        <p:spPr bwMode="auto">
          <a:xfrm>
            <a:off x="1687035" y="4388355"/>
            <a:ext cx="234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j</a:t>
            </a:r>
          </a:p>
        </p:txBody>
      </p:sp>
      <p:sp>
        <p:nvSpPr>
          <p:cNvPr id="5167" name="Text Box 49">
            <a:extLst>
              <a:ext uri="{FF2B5EF4-FFF2-40B4-BE49-F238E27FC236}">
                <a16:creationId xmlns:a16="http://schemas.microsoft.com/office/drawing/2014/main" id="{32B17496-63F2-472A-B524-F2B5E657BF55}"/>
              </a:ext>
            </a:extLst>
          </p:cNvPr>
          <p:cNvSpPr txBox="1">
            <a:spLocks noChangeArrowheads="1"/>
          </p:cNvSpPr>
          <p:nvPr/>
        </p:nvSpPr>
        <p:spPr bwMode="auto">
          <a:xfrm>
            <a:off x="1300630" y="4054186"/>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k</a:t>
            </a:r>
          </a:p>
        </p:txBody>
      </p:sp>
      <p:graphicFrame>
        <p:nvGraphicFramePr>
          <p:cNvPr id="48" name="Object 31">
            <a:extLst>
              <a:ext uri="{FF2B5EF4-FFF2-40B4-BE49-F238E27FC236}">
                <a16:creationId xmlns:a16="http://schemas.microsoft.com/office/drawing/2014/main" id="{3F79CE22-3789-43E7-93B1-626C281B931F}"/>
              </a:ext>
            </a:extLst>
          </p:cNvPr>
          <p:cNvGraphicFramePr>
            <a:graphicFrameLocks noChangeAspect="1"/>
          </p:cNvGraphicFramePr>
          <p:nvPr>
            <p:extLst>
              <p:ext uri="{D42A27DB-BD31-4B8C-83A1-F6EECF244321}">
                <p14:modId xmlns:p14="http://schemas.microsoft.com/office/powerpoint/2010/main" val="636350810"/>
              </p:ext>
            </p:extLst>
          </p:nvPr>
        </p:nvGraphicFramePr>
        <p:xfrm>
          <a:off x="290500" y="1624409"/>
          <a:ext cx="3600450" cy="836613"/>
        </p:xfrm>
        <a:graphic>
          <a:graphicData uri="http://schemas.openxmlformats.org/presentationml/2006/ole">
            <mc:AlternateContent xmlns:mc="http://schemas.openxmlformats.org/markup-compatibility/2006">
              <mc:Choice xmlns:v="urn:schemas-microsoft-com:vml" Requires="v">
                <p:oleObj name="Equation" r:id="rId3" imgW="1917360" imgH="444240" progId="Equation.DSMT4">
                  <p:embed/>
                </p:oleObj>
              </mc:Choice>
              <mc:Fallback>
                <p:oleObj name="Equation" r:id="rId3" imgW="1917360" imgH="444240" progId="Equation.DSMT4">
                  <p:embed/>
                  <p:pic>
                    <p:nvPicPr>
                      <p:cNvPr id="5122" name="Object 31">
                        <a:extLst>
                          <a:ext uri="{FF2B5EF4-FFF2-40B4-BE49-F238E27FC236}">
                            <a16:creationId xmlns:a16="http://schemas.microsoft.com/office/drawing/2014/main" id="{9E85E3E6-4DB1-42D3-A356-5FA4267AE576}"/>
                          </a:ext>
                        </a:extLst>
                      </p:cNvPr>
                      <p:cNvPicPr>
                        <a:picLocks noChangeAspect="1" noChangeArrowheads="1"/>
                      </p:cNvPicPr>
                      <p:nvPr/>
                    </p:nvPicPr>
                    <p:blipFill>
                      <a:blip r:embed="rId4"/>
                      <a:srcRect/>
                      <a:stretch>
                        <a:fillRect/>
                      </a:stretch>
                    </p:blipFill>
                    <p:spPr bwMode="auto">
                      <a:xfrm>
                        <a:off x="290500" y="1624409"/>
                        <a:ext cx="3600450" cy="836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9" name="Object 32">
            <a:extLst>
              <a:ext uri="{FF2B5EF4-FFF2-40B4-BE49-F238E27FC236}">
                <a16:creationId xmlns:a16="http://schemas.microsoft.com/office/drawing/2014/main" id="{8925F9D9-2234-46A3-A741-4B5DC7F5DE38}"/>
              </a:ext>
            </a:extLst>
          </p:cNvPr>
          <p:cNvGraphicFramePr>
            <a:graphicFrameLocks noChangeAspect="1"/>
          </p:cNvGraphicFramePr>
          <p:nvPr>
            <p:extLst>
              <p:ext uri="{D42A27DB-BD31-4B8C-83A1-F6EECF244321}">
                <p14:modId xmlns:p14="http://schemas.microsoft.com/office/powerpoint/2010/main" val="4149067577"/>
              </p:ext>
            </p:extLst>
          </p:nvPr>
        </p:nvGraphicFramePr>
        <p:xfrm>
          <a:off x="293525" y="2482850"/>
          <a:ext cx="4775200" cy="1474788"/>
        </p:xfrm>
        <a:graphic>
          <a:graphicData uri="http://schemas.openxmlformats.org/presentationml/2006/ole">
            <mc:AlternateContent xmlns:mc="http://schemas.openxmlformats.org/markup-compatibility/2006">
              <mc:Choice xmlns:v="urn:schemas-microsoft-com:vml" Requires="v">
                <p:oleObj name="Equation" r:id="rId5" imgW="2920680" imgH="901440" progId="Equation.DSMT4">
                  <p:embed/>
                </p:oleObj>
              </mc:Choice>
              <mc:Fallback>
                <p:oleObj name="Equation" r:id="rId5" imgW="2920680" imgH="901440" progId="Equation.DSMT4">
                  <p:embed/>
                  <p:pic>
                    <p:nvPicPr>
                      <p:cNvPr id="5123" name="Object 32">
                        <a:extLst>
                          <a:ext uri="{FF2B5EF4-FFF2-40B4-BE49-F238E27FC236}">
                            <a16:creationId xmlns:a16="http://schemas.microsoft.com/office/drawing/2014/main" id="{1D5CA57D-FF75-4D7B-A897-E921F1A9811C}"/>
                          </a:ext>
                        </a:extLst>
                      </p:cNvPr>
                      <p:cNvPicPr>
                        <a:picLocks noChangeAspect="1" noChangeArrowheads="1"/>
                      </p:cNvPicPr>
                      <p:nvPr/>
                    </p:nvPicPr>
                    <p:blipFill>
                      <a:blip r:embed="rId6"/>
                      <a:srcRect/>
                      <a:stretch>
                        <a:fillRect/>
                      </a:stretch>
                    </p:blipFill>
                    <p:spPr bwMode="auto">
                      <a:xfrm>
                        <a:off x="293525" y="2482850"/>
                        <a:ext cx="4775200" cy="1474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TextBox 1">
            <a:extLst>
              <a:ext uri="{FF2B5EF4-FFF2-40B4-BE49-F238E27FC236}">
                <a16:creationId xmlns:a16="http://schemas.microsoft.com/office/drawing/2014/main" id="{0A1C808F-BEAF-4D81-AE10-4FA4566BF380}"/>
              </a:ext>
            </a:extLst>
          </p:cNvPr>
          <p:cNvSpPr txBox="1"/>
          <p:nvPr/>
        </p:nvSpPr>
        <p:spPr>
          <a:xfrm>
            <a:off x="395536" y="121802"/>
            <a:ext cx="1467068" cy="369332"/>
          </a:xfrm>
          <a:prstGeom prst="rect">
            <a:avLst/>
          </a:prstGeom>
          <a:noFill/>
        </p:spPr>
        <p:txBody>
          <a:bodyPr wrap="none" rtlCol="0">
            <a:spAutoFit/>
          </a:bodyPr>
          <a:lstStyle/>
          <a:p>
            <a:r>
              <a:rPr lang="en-US" dirty="0">
                <a:solidFill>
                  <a:srgbClr val="C00000"/>
                </a:solidFill>
              </a:rPr>
              <a:t>Example 3.2</a:t>
            </a:r>
          </a:p>
        </p:txBody>
      </p:sp>
      <p:cxnSp>
        <p:nvCxnSpPr>
          <p:cNvPr id="57" name="Straight Connector 56">
            <a:extLst>
              <a:ext uri="{FF2B5EF4-FFF2-40B4-BE49-F238E27FC236}">
                <a16:creationId xmlns:a16="http://schemas.microsoft.com/office/drawing/2014/main" id="{51EC4E9F-0A4D-3966-5181-292A8F8351A5}"/>
              </a:ext>
            </a:extLst>
          </p:cNvPr>
          <p:cNvCxnSpPr/>
          <p:nvPr/>
        </p:nvCxnSpPr>
        <p:spPr>
          <a:xfrm>
            <a:off x="290764" y="529721"/>
            <a:ext cx="7649693" cy="0"/>
          </a:xfrm>
          <a:prstGeom prst="line">
            <a:avLst/>
          </a:prstGeom>
          <a:ln w="19050">
            <a:solidFill>
              <a:srgbClr val="CC3300"/>
            </a:solidFill>
          </a:ln>
        </p:spPr>
        <p:style>
          <a:lnRef idx="1">
            <a:schemeClr val="dk1"/>
          </a:lnRef>
          <a:fillRef idx="0">
            <a:schemeClr val="dk1"/>
          </a:fillRef>
          <a:effectRef idx="0">
            <a:schemeClr val="dk1"/>
          </a:effectRef>
          <a:fontRef idx="minor">
            <a:schemeClr val="tx1"/>
          </a:fontRef>
        </p:style>
      </p:cxnSp>
      <p:cxnSp>
        <p:nvCxnSpPr>
          <p:cNvPr id="7" name="Straight Arrow Connector 6">
            <a:extLst>
              <a:ext uri="{FF2B5EF4-FFF2-40B4-BE49-F238E27FC236}">
                <a16:creationId xmlns:a16="http://schemas.microsoft.com/office/drawing/2014/main" id="{9A5F4B58-7945-CE28-E703-6309A78F5564}"/>
              </a:ext>
            </a:extLst>
          </p:cNvPr>
          <p:cNvCxnSpPr>
            <a:cxnSpLocks/>
          </p:cNvCxnSpPr>
          <p:nvPr/>
        </p:nvCxnSpPr>
        <p:spPr>
          <a:xfrm>
            <a:off x="6089409" y="1751272"/>
            <a:ext cx="0" cy="636329"/>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16" name="Straight Connector 15">
            <a:extLst>
              <a:ext uri="{FF2B5EF4-FFF2-40B4-BE49-F238E27FC236}">
                <a16:creationId xmlns:a16="http://schemas.microsoft.com/office/drawing/2014/main" id="{6D985D9A-7B7E-22AA-735C-EDD85B2543AB}"/>
              </a:ext>
            </a:extLst>
          </p:cNvPr>
          <p:cNvCxnSpPr/>
          <p:nvPr/>
        </p:nvCxnSpPr>
        <p:spPr>
          <a:xfrm>
            <a:off x="5813983" y="3179764"/>
            <a:ext cx="446080" cy="0"/>
          </a:xfrm>
          <a:prstGeom prst="line">
            <a:avLst/>
          </a:prstGeom>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1F3F0F8A-577D-582D-DF86-9900E707C0E0}"/>
              </a:ext>
            </a:extLst>
          </p:cNvPr>
          <p:cNvCxnSpPr>
            <a:cxnSpLocks/>
          </p:cNvCxnSpPr>
          <p:nvPr/>
        </p:nvCxnSpPr>
        <p:spPr>
          <a:xfrm>
            <a:off x="6075121" y="2435468"/>
            <a:ext cx="0" cy="728663"/>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26" name="Straight Arrow Connector 25">
            <a:extLst>
              <a:ext uri="{FF2B5EF4-FFF2-40B4-BE49-F238E27FC236}">
                <a16:creationId xmlns:a16="http://schemas.microsoft.com/office/drawing/2014/main" id="{EE10932C-59FA-77A9-8E58-427D070B0013}"/>
              </a:ext>
            </a:extLst>
          </p:cNvPr>
          <p:cNvCxnSpPr>
            <a:cxnSpLocks/>
          </p:cNvCxnSpPr>
          <p:nvPr/>
        </p:nvCxnSpPr>
        <p:spPr>
          <a:xfrm flipH="1">
            <a:off x="6773333" y="2662974"/>
            <a:ext cx="271050" cy="300359"/>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29" name="Straight Arrow Connector 28">
            <a:extLst>
              <a:ext uri="{FF2B5EF4-FFF2-40B4-BE49-F238E27FC236}">
                <a16:creationId xmlns:a16="http://schemas.microsoft.com/office/drawing/2014/main" id="{077D1BD6-E6F6-23C1-C537-31724D831AB6}"/>
              </a:ext>
            </a:extLst>
          </p:cNvPr>
          <p:cNvCxnSpPr>
            <a:cxnSpLocks/>
          </p:cNvCxnSpPr>
          <p:nvPr/>
        </p:nvCxnSpPr>
        <p:spPr>
          <a:xfrm flipH="1">
            <a:off x="6561667" y="2950842"/>
            <a:ext cx="220892" cy="241091"/>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graphicFrame>
        <p:nvGraphicFramePr>
          <p:cNvPr id="31" name="Object 43">
            <a:extLst>
              <a:ext uri="{FF2B5EF4-FFF2-40B4-BE49-F238E27FC236}">
                <a16:creationId xmlns:a16="http://schemas.microsoft.com/office/drawing/2014/main" id="{5ADDD21C-F782-2C87-EC46-379E77977AF9}"/>
              </a:ext>
            </a:extLst>
          </p:cNvPr>
          <p:cNvGraphicFramePr>
            <a:graphicFrameLocks noChangeAspect="1"/>
          </p:cNvGraphicFramePr>
          <p:nvPr>
            <p:extLst>
              <p:ext uri="{D42A27DB-BD31-4B8C-83A1-F6EECF244321}">
                <p14:modId xmlns:p14="http://schemas.microsoft.com/office/powerpoint/2010/main" val="4264556384"/>
              </p:ext>
            </p:extLst>
          </p:nvPr>
        </p:nvGraphicFramePr>
        <p:xfrm>
          <a:off x="4162262" y="4067059"/>
          <a:ext cx="3384550" cy="2544762"/>
        </p:xfrm>
        <a:graphic>
          <a:graphicData uri="http://schemas.openxmlformats.org/presentationml/2006/ole">
            <mc:AlternateContent xmlns:mc="http://schemas.openxmlformats.org/markup-compatibility/2006">
              <mc:Choice xmlns:v="urn:schemas-microsoft-com:vml" Requires="v">
                <p:oleObj name="Equation" r:id="rId7" imgW="1841400" imgH="1384200" progId="Equation.DSMT4">
                  <p:embed/>
                </p:oleObj>
              </mc:Choice>
              <mc:Fallback>
                <p:oleObj name="Equation" r:id="rId7" imgW="1841400" imgH="1384200" progId="Equation.DSMT4">
                  <p:embed/>
                  <p:pic>
                    <p:nvPicPr>
                      <p:cNvPr id="5124" name="Object 43">
                        <a:extLst>
                          <a:ext uri="{FF2B5EF4-FFF2-40B4-BE49-F238E27FC236}">
                            <a16:creationId xmlns:a16="http://schemas.microsoft.com/office/drawing/2014/main" id="{F44E3552-27F3-46B1-B254-B92BACDDFF65}"/>
                          </a:ext>
                        </a:extLst>
                      </p:cNvPr>
                      <p:cNvPicPr>
                        <a:picLocks noChangeAspect="1" noChangeArrowheads="1"/>
                      </p:cNvPicPr>
                      <p:nvPr/>
                    </p:nvPicPr>
                    <p:blipFill>
                      <a:blip r:embed="rId8"/>
                      <a:srcRect/>
                      <a:stretch>
                        <a:fillRect/>
                      </a:stretch>
                    </p:blipFill>
                    <p:spPr bwMode="auto">
                      <a:xfrm>
                        <a:off x="4162262" y="4067059"/>
                        <a:ext cx="3384550" cy="2544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2" name="TextBox 31">
            <a:extLst>
              <a:ext uri="{FF2B5EF4-FFF2-40B4-BE49-F238E27FC236}">
                <a16:creationId xmlns:a16="http://schemas.microsoft.com/office/drawing/2014/main" id="{751307DC-3FB2-9142-030A-AC2347F17CDF}"/>
              </a:ext>
            </a:extLst>
          </p:cNvPr>
          <p:cNvSpPr txBox="1"/>
          <p:nvPr/>
        </p:nvSpPr>
        <p:spPr>
          <a:xfrm>
            <a:off x="7962655" y="6233128"/>
            <a:ext cx="731290" cy="307777"/>
          </a:xfrm>
          <a:prstGeom prst="rect">
            <a:avLst/>
          </a:prstGeom>
          <a:noFill/>
        </p:spPr>
        <p:txBody>
          <a:bodyPr wrap="none" rtlCol="0">
            <a:spAutoFit/>
          </a:bodyPr>
          <a:lstStyle/>
          <a:p>
            <a:r>
              <a:rPr lang="en-US" sz="1400" dirty="0"/>
              <a:t>13.5 m</a:t>
            </a:r>
          </a:p>
        </p:txBody>
      </p:sp>
      <p:sp>
        <p:nvSpPr>
          <p:cNvPr id="33" name="AutoShape 33">
            <a:extLst>
              <a:ext uri="{FF2B5EF4-FFF2-40B4-BE49-F238E27FC236}">
                <a16:creationId xmlns:a16="http://schemas.microsoft.com/office/drawing/2014/main" id="{B2B37A86-5EC5-32F2-9197-50FBAA2C4159}"/>
              </a:ext>
            </a:extLst>
          </p:cNvPr>
          <p:cNvSpPr>
            <a:spLocks noChangeArrowheads="1"/>
          </p:cNvSpPr>
          <p:nvPr/>
        </p:nvSpPr>
        <p:spPr bwMode="auto">
          <a:xfrm rot="5400000" flipH="1">
            <a:off x="7051778" y="4886633"/>
            <a:ext cx="2051050" cy="1156313"/>
          </a:xfrm>
          <a:prstGeom prst="parallelogram">
            <a:avLst>
              <a:gd name="adj" fmla="val 74942"/>
            </a:avLst>
          </a:prstGeom>
          <a:solidFill>
            <a:schemeClr val="bg1"/>
          </a:solidFill>
          <a:ln w="9525">
            <a:solidFill>
              <a:schemeClr val="tx1"/>
            </a:solidFill>
            <a:prstDash val="dash"/>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cxnSp>
        <p:nvCxnSpPr>
          <p:cNvPr id="34" name="Straight Arrow Connector 33">
            <a:extLst>
              <a:ext uri="{FF2B5EF4-FFF2-40B4-BE49-F238E27FC236}">
                <a16:creationId xmlns:a16="http://schemas.microsoft.com/office/drawing/2014/main" id="{94ED37BC-85A6-5D54-CE00-D1768AF9BDEA}"/>
              </a:ext>
            </a:extLst>
          </p:cNvPr>
          <p:cNvCxnSpPr/>
          <p:nvPr/>
        </p:nvCxnSpPr>
        <p:spPr>
          <a:xfrm flipH="1">
            <a:off x="7499146" y="5325496"/>
            <a:ext cx="432048"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5" name="TextBox 34">
            <a:extLst>
              <a:ext uri="{FF2B5EF4-FFF2-40B4-BE49-F238E27FC236}">
                <a16:creationId xmlns:a16="http://schemas.microsoft.com/office/drawing/2014/main" id="{B5AFBB0E-AFD7-C0E8-912C-C02B7CE80A1F}"/>
              </a:ext>
            </a:extLst>
          </p:cNvPr>
          <p:cNvSpPr txBox="1"/>
          <p:nvPr/>
        </p:nvSpPr>
        <p:spPr>
          <a:xfrm flipH="1">
            <a:off x="6807199" y="5666513"/>
            <a:ext cx="597600" cy="307777"/>
          </a:xfrm>
          <a:prstGeom prst="rect">
            <a:avLst/>
          </a:prstGeom>
          <a:noFill/>
        </p:spPr>
        <p:txBody>
          <a:bodyPr wrap="square" rtlCol="0">
            <a:spAutoFit/>
          </a:bodyPr>
          <a:lstStyle/>
          <a:p>
            <a:r>
              <a:rPr lang="en-US" sz="1400" dirty="0"/>
              <a:t>6 m</a:t>
            </a:r>
          </a:p>
        </p:txBody>
      </p:sp>
      <p:sp>
        <p:nvSpPr>
          <p:cNvPr id="36" name="TextBox 35">
            <a:extLst>
              <a:ext uri="{FF2B5EF4-FFF2-40B4-BE49-F238E27FC236}">
                <a16:creationId xmlns:a16="http://schemas.microsoft.com/office/drawing/2014/main" id="{23A39B17-CCEE-6D4A-54AC-ED4440ECD0EB}"/>
              </a:ext>
            </a:extLst>
          </p:cNvPr>
          <p:cNvSpPr txBox="1"/>
          <p:nvPr/>
        </p:nvSpPr>
        <p:spPr>
          <a:xfrm>
            <a:off x="7902488" y="5140830"/>
            <a:ext cx="671979" cy="369332"/>
          </a:xfrm>
          <a:prstGeom prst="rect">
            <a:avLst/>
          </a:prstGeom>
          <a:noFill/>
        </p:spPr>
        <p:txBody>
          <a:bodyPr wrap="none" rtlCol="0">
            <a:spAutoFit/>
          </a:bodyPr>
          <a:lstStyle/>
          <a:p>
            <a:r>
              <a:rPr lang="en-US" dirty="0"/>
              <a:t>50 N</a:t>
            </a:r>
          </a:p>
        </p:txBody>
      </p:sp>
      <p:sp>
        <p:nvSpPr>
          <p:cNvPr id="37" name="TextBox 36">
            <a:extLst>
              <a:ext uri="{FF2B5EF4-FFF2-40B4-BE49-F238E27FC236}">
                <a16:creationId xmlns:a16="http://schemas.microsoft.com/office/drawing/2014/main" id="{A47C5170-C25E-F7A6-A153-255F194F8C81}"/>
              </a:ext>
            </a:extLst>
          </p:cNvPr>
          <p:cNvSpPr txBox="1"/>
          <p:nvPr/>
        </p:nvSpPr>
        <p:spPr>
          <a:xfrm>
            <a:off x="8632252" y="5422782"/>
            <a:ext cx="364202" cy="369332"/>
          </a:xfrm>
          <a:prstGeom prst="rect">
            <a:avLst/>
          </a:prstGeom>
          <a:noFill/>
        </p:spPr>
        <p:txBody>
          <a:bodyPr wrap="none" rtlCol="0">
            <a:spAutoFit/>
          </a:bodyPr>
          <a:lstStyle/>
          <a:p>
            <a:r>
              <a:rPr lang="en-US" dirty="0"/>
              <a:t>O</a:t>
            </a:r>
          </a:p>
        </p:txBody>
      </p:sp>
      <p:cxnSp>
        <p:nvCxnSpPr>
          <p:cNvPr id="38" name="Straight Connector 37">
            <a:extLst>
              <a:ext uri="{FF2B5EF4-FFF2-40B4-BE49-F238E27FC236}">
                <a16:creationId xmlns:a16="http://schemas.microsoft.com/office/drawing/2014/main" id="{AFF0E118-599F-F430-ED80-C1577FE6D272}"/>
              </a:ext>
            </a:extLst>
          </p:cNvPr>
          <p:cNvCxnSpPr/>
          <p:nvPr/>
        </p:nvCxnSpPr>
        <p:spPr>
          <a:xfrm>
            <a:off x="4042761" y="6645159"/>
            <a:ext cx="2232248"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41" name="Straight Connector 40">
            <a:extLst>
              <a:ext uri="{FF2B5EF4-FFF2-40B4-BE49-F238E27FC236}">
                <a16:creationId xmlns:a16="http://schemas.microsoft.com/office/drawing/2014/main" id="{2EA3F964-DB2F-CFDD-9FD8-549B1A5CF4B2}"/>
              </a:ext>
            </a:extLst>
          </p:cNvPr>
          <p:cNvCxnSpPr/>
          <p:nvPr/>
        </p:nvCxnSpPr>
        <p:spPr>
          <a:xfrm>
            <a:off x="7007377" y="5319760"/>
            <a:ext cx="427838" cy="0"/>
          </a:xfrm>
          <a:prstGeom prst="line">
            <a:avLst/>
          </a:prstGeom>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530800E4-7E11-794A-0D5E-66D2A37630C7}"/>
              </a:ext>
            </a:extLst>
          </p:cNvPr>
          <p:cNvCxnSpPr/>
          <p:nvPr/>
        </p:nvCxnSpPr>
        <p:spPr>
          <a:xfrm>
            <a:off x="7071308" y="6490315"/>
            <a:ext cx="427838" cy="0"/>
          </a:xfrm>
          <a:prstGeom prst="line">
            <a:avLst/>
          </a:prstGeom>
        </p:spPr>
        <p:style>
          <a:lnRef idx="1">
            <a:schemeClr val="dk1"/>
          </a:lnRef>
          <a:fillRef idx="0">
            <a:schemeClr val="dk1"/>
          </a:fillRef>
          <a:effectRef idx="0">
            <a:schemeClr val="dk1"/>
          </a:effectRef>
          <a:fontRef idx="minor">
            <a:schemeClr val="tx1"/>
          </a:fontRef>
        </p:style>
      </p:cxnSp>
      <p:cxnSp>
        <p:nvCxnSpPr>
          <p:cNvPr id="47" name="Straight Arrow Connector 46">
            <a:extLst>
              <a:ext uri="{FF2B5EF4-FFF2-40B4-BE49-F238E27FC236}">
                <a16:creationId xmlns:a16="http://schemas.microsoft.com/office/drawing/2014/main" id="{E1F575A7-AAF9-F074-AC6F-6EB7AECA988D}"/>
              </a:ext>
            </a:extLst>
          </p:cNvPr>
          <p:cNvCxnSpPr>
            <a:cxnSpLocks/>
          </p:cNvCxnSpPr>
          <p:nvPr/>
        </p:nvCxnSpPr>
        <p:spPr>
          <a:xfrm>
            <a:off x="7281132" y="5339440"/>
            <a:ext cx="0" cy="109631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52" name="Straight Connector 51">
            <a:extLst>
              <a:ext uri="{FF2B5EF4-FFF2-40B4-BE49-F238E27FC236}">
                <a16:creationId xmlns:a16="http://schemas.microsoft.com/office/drawing/2014/main" id="{0DA607FD-1CE2-FF94-952C-B86A9DD721FC}"/>
              </a:ext>
            </a:extLst>
          </p:cNvPr>
          <p:cNvCxnSpPr/>
          <p:nvPr/>
        </p:nvCxnSpPr>
        <p:spPr>
          <a:xfrm>
            <a:off x="8653904" y="5655565"/>
            <a:ext cx="0" cy="329671"/>
          </a:xfrm>
          <a:prstGeom prst="line">
            <a:avLst/>
          </a:prstGeom>
        </p:spPr>
        <p:style>
          <a:lnRef idx="1">
            <a:schemeClr val="dk1"/>
          </a:lnRef>
          <a:fillRef idx="0">
            <a:schemeClr val="dk1"/>
          </a:fillRef>
          <a:effectRef idx="0">
            <a:schemeClr val="dk1"/>
          </a:effectRef>
          <a:fontRef idx="minor">
            <a:schemeClr val="tx1"/>
          </a:fontRef>
        </p:style>
      </p:cxnSp>
      <p:cxnSp>
        <p:nvCxnSpPr>
          <p:cNvPr id="53" name="Straight Connector 52">
            <a:extLst>
              <a:ext uri="{FF2B5EF4-FFF2-40B4-BE49-F238E27FC236}">
                <a16:creationId xmlns:a16="http://schemas.microsoft.com/office/drawing/2014/main" id="{08B81791-73E4-A3AC-49E0-BF7DDF6B966F}"/>
              </a:ext>
            </a:extLst>
          </p:cNvPr>
          <p:cNvCxnSpPr/>
          <p:nvPr/>
        </p:nvCxnSpPr>
        <p:spPr>
          <a:xfrm>
            <a:off x="7501598" y="6496080"/>
            <a:ext cx="0" cy="329671"/>
          </a:xfrm>
          <a:prstGeom prst="line">
            <a:avLst/>
          </a:prstGeom>
        </p:spPr>
        <p:style>
          <a:lnRef idx="1">
            <a:schemeClr val="dk1"/>
          </a:lnRef>
          <a:fillRef idx="0">
            <a:schemeClr val="dk1"/>
          </a:fillRef>
          <a:effectRef idx="0">
            <a:schemeClr val="dk1"/>
          </a:effectRef>
          <a:fontRef idx="minor">
            <a:schemeClr val="tx1"/>
          </a:fontRef>
        </p:style>
      </p:cxnSp>
      <p:cxnSp>
        <p:nvCxnSpPr>
          <p:cNvPr id="55" name="Straight Arrow Connector 54">
            <a:extLst>
              <a:ext uri="{FF2B5EF4-FFF2-40B4-BE49-F238E27FC236}">
                <a16:creationId xmlns:a16="http://schemas.microsoft.com/office/drawing/2014/main" id="{21AC0354-955D-CE84-D44B-65D70E60BB64}"/>
              </a:ext>
            </a:extLst>
          </p:cNvPr>
          <p:cNvCxnSpPr>
            <a:cxnSpLocks/>
          </p:cNvCxnSpPr>
          <p:nvPr/>
        </p:nvCxnSpPr>
        <p:spPr>
          <a:xfrm flipH="1">
            <a:off x="7501467" y="5838496"/>
            <a:ext cx="1123172" cy="850171"/>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59" name="Straight Connector 58">
            <a:extLst>
              <a:ext uri="{FF2B5EF4-FFF2-40B4-BE49-F238E27FC236}">
                <a16:creationId xmlns:a16="http://schemas.microsoft.com/office/drawing/2014/main" id="{0573E05E-7B31-300F-76A7-368B3C826CE1}"/>
              </a:ext>
            </a:extLst>
          </p:cNvPr>
          <p:cNvCxnSpPr/>
          <p:nvPr/>
        </p:nvCxnSpPr>
        <p:spPr>
          <a:xfrm>
            <a:off x="4101257" y="5913849"/>
            <a:ext cx="2232248"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60" name="Straight Connector 59">
            <a:extLst>
              <a:ext uri="{FF2B5EF4-FFF2-40B4-BE49-F238E27FC236}">
                <a16:creationId xmlns:a16="http://schemas.microsoft.com/office/drawing/2014/main" id="{698BD75A-5152-AA64-D03C-E77C63D39022}"/>
              </a:ext>
            </a:extLst>
          </p:cNvPr>
          <p:cNvCxnSpPr>
            <a:cxnSpLocks/>
          </p:cNvCxnSpPr>
          <p:nvPr/>
        </p:nvCxnSpPr>
        <p:spPr>
          <a:xfrm>
            <a:off x="7780096" y="5464789"/>
            <a:ext cx="712215"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2AD4A19-2A49-C977-0922-D35456E698E8}"/>
              </a:ext>
            </a:extLst>
          </p:cNvPr>
          <p:cNvSpPr txBox="1"/>
          <p:nvPr/>
        </p:nvSpPr>
        <p:spPr>
          <a:xfrm>
            <a:off x="467544" y="19307"/>
            <a:ext cx="7200800" cy="923330"/>
          </a:xfrm>
          <a:prstGeom prst="rect">
            <a:avLst/>
          </a:prstGeom>
          <a:noFill/>
        </p:spPr>
        <p:txBody>
          <a:bodyPr wrap="square" rtlCol="0">
            <a:spAutoFit/>
          </a:bodyPr>
          <a:lstStyle/>
          <a:p>
            <a:r>
              <a:rPr lang="en-US" dirty="0"/>
              <a:t>Here we use MATLAB to set up the equation for the location of the resultant and then use the MATLAB solve function to locate it in the x-z plane</a:t>
            </a:r>
          </a:p>
        </p:txBody>
      </p:sp>
      <p:sp>
        <p:nvSpPr>
          <p:cNvPr id="5" name="TextBox 4">
            <a:extLst>
              <a:ext uri="{FF2B5EF4-FFF2-40B4-BE49-F238E27FC236}">
                <a16:creationId xmlns:a16="http://schemas.microsoft.com/office/drawing/2014/main" id="{55057794-E7D1-54C5-D32F-975191E7F688}"/>
              </a:ext>
            </a:extLst>
          </p:cNvPr>
          <p:cNvSpPr txBox="1"/>
          <p:nvPr/>
        </p:nvSpPr>
        <p:spPr>
          <a:xfrm>
            <a:off x="1475656" y="942637"/>
            <a:ext cx="4572000" cy="5355312"/>
          </a:xfrm>
          <a:prstGeom prst="rect">
            <a:avLst/>
          </a:prstGeom>
          <a:noFill/>
        </p:spPr>
        <p:txBody>
          <a:bodyPr wrap="square">
            <a:spAutoFit/>
          </a:bodyPr>
          <a:lstStyle/>
          <a:p>
            <a:r>
              <a:rPr lang="en-US" sz="1800" b="0" i="0" dirty="0" err="1">
                <a:effectLst/>
                <a:latin typeface="Menlo"/>
              </a:rPr>
              <a:t>ey</a:t>
            </a:r>
            <a:r>
              <a:rPr lang="en-US" sz="1800" b="0" i="0" dirty="0">
                <a:effectLst/>
                <a:latin typeface="Menlo"/>
              </a:rPr>
              <a:t> = [0 1 0]; % unit vector in y-direction</a:t>
            </a:r>
          </a:p>
          <a:p>
            <a:r>
              <a:rPr lang="en-US" sz="1800" b="0" i="0" dirty="0">
                <a:effectLst/>
                <a:latin typeface="Menlo"/>
              </a:rPr>
              <a:t>F1 = 250*</a:t>
            </a:r>
            <a:r>
              <a:rPr lang="en-US" sz="1800" b="0" i="0" dirty="0" err="1">
                <a:effectLst/>
                <a:latin typeface="Menlo"/>
              </a:rPr>
              <a:t>ey</a:t>
            </a:r>
            <a:r>
              <a:rPr lang="en-US" sz="1800" b="0" i="0" dirty="0">
                <a:effectLst/>
                <a:latin typeface="Menlo"/>
              </a:rPr>
              <a:t>; % the forces</a:t>
            </a:r>
          </a:p>
          <a:p>
            <a:r>
              <a:rPr lang="en-US" sz="1800" b="0" i="0" dirty="0">
                <a:effectLst/>
                <a:latin typeface="Menlo"/>
              </a:rPr>
              <a:t>F2 = 50*</a:t>
            </a:r>
            <a:r>
              <a:rPr lang="en-US" sz="1800" b="0" i="0" dirty="0" err="1">
                <a:effectLst/>
                <a:latin typeface="Menlo"/>
              </a:rPr>
              <a:t>ey</a:t>
            </a:r>
            <a:r>
              <a:rPr lang="en-US" sz="1800" b="0" i="0" dirty="0">
                <a:effectLst/>
                <a:latin typeface="Menlo"/>
              </a:rPr>
              <a:t>;</a:t>
            </a:r>
          </a:p>
          <a:p>
            <a:r>
              <a:rPr lang="en-US" sz="1800" b="0" i="0" dirty="0">
                <a:effectLst/>
                <a:latin typeface="Menlo"/>
              </a:rPr>
              <a:t>F3 = -150*</a:t>
            </a:r>
            <a:r>
              <a:rPr lang="en-US" sz="1800" b="0" i="0" dirty="0" err="1">
                <a:effectLst/>
                <a:latin typeface="Menlo"/>
              </a:rPr>
              <a:t>ey</a:t>
            </a:r>
            <a:r>
              <a:rPr lang="en-US" sz="1800" b="0" i="0" dirty="0">
                <a:effectLst/>
                <a:latin typeface="Menlo"/>
              </a:rPr>
              <a:t>;</a:t>
            </a:r>
          </a:p>
          <a:p>
            <a:r>
              <a:rPr lang="en-US" sz="1800" b="0" i="0" dirty="0">
                <a:effectLst/>
                <a:latin typeface="Menlo"/>
              </a:rPr>
              <a:t>F4 = -200*</a:t>
            </a:r>
            <a:r>
              <a:rPr lang="en-US" sz="1800" b="0" i="0" dirty="0" err="1">
                <a:effectLst/>
                <a:latin typeface="Menlo"/>
              </a:rPr>
              <a:t>ey</a:t>
            </a:r>
            <a:r>
              <a:rPr lang="en-US" sz="1800" b="0" i="0" dirty="0">
                <a:effectLst/>
                <a:latin typeface="Menlo"/>
              </a:rPr>
              <a:t>;</a:t>
            </a:r>
          </a:p>
          <a:p>
            <a:r>
              <a:rPr lang="en-US" sz="1800" b="0" i="0" dirty="0">
                <a:effectLst/>
                <a:latin typeface="Menlo"/>
              </a:rPr>
              <a:t>R = F1 + F2 + F3 + F4; % total force</a:t>
            </a:r>
          </a:p>
          <a:p>
            <a:r>
              <a:rPr lang="en-US" sz="1800" b="0" i="0" dirty="0">
                <a:effectLst/>
                <a:latin typeface="Menlo"/>
              </a:rPr>
              <a:t>r1 = [ 1.5 0 2]; % the position vectors</a:t>
            </a:r>
          </a:p>
          <a:p>
            <a:r>
              <a:rPr lang="en-US" sz="1800" b="0" i="0" dirty="0">
                <a:effectLst/>
                <a:latin typeface="Menlo"/>
              </a:rPr>
              <a:t>r2 = [ 0 0 4];</a:t>
            </a:r>
          </a:p>
          <a:p>
            <a:r>
              <a:rPr lang="en-US" sz="1800" b="0" i="0" dirty="0">
                <a:effectLst/>
                <a:latin typeface="Menlo"/>
              </a:rPr>
              <a:t>r3 = [ 3 0 4];</a:t>
            </a:r>
          </a:p>
          <a:p>
            <a:r>
              <a:rPr lang="en-US" sz="1800" b="0" i="0" dirty="0">
                <a:effectLst/>
                <a:latin typeface="Menlo"/>
              </a:rPr>
              <a:t>r4 = [ 3 0 2];</a:t>
            </a:r>
          </a:p>
          <a:p>
            <a:r>
              <a:rPr lang="en-US" sz="1800" b="0" i="0" dirty="0">
                <a:effectLst/>
                <a:latin typeface="Menlo"/>
              </a:rPr>
              <a:t>M = cross(r1, F1) + cross(r2, F2) + cross(r3, F3) + cross(r4, F4);</a:t>
            </a:r>
          </a:p>
          <a:p>
            <a:r>
              <a:rPr lang="en-US" sz="1800" b="0" i="0" dirty="0" err="1">
                <a:effectLst/>
                <a:latin typeface="Menlo"/>
              </a:rPr>
              <a:t>syms</a:t>
            </a:r>
            <a:r>
              <a:rPr lang="en-US" sz="1800" b="0" i="0" dirty="0">
                <a:effectLst/>
                <a:latin typeface="Menlo"/>
              </a:rPr>
              <a:t> x z</a:t>
            </a:r>
          </a:p>
          <a:p>
            <a:r>
              <a:rPr lang="en-US" sz="1800" b="0" i="0" dirty="0">
                <a:effectLst/>
                <a:latin typeface="Menlo"/>
              </a:rPr>
              <a:t>r = [x 0 z];</a:t>
            </a:r>
          </a:p>
          <a:p>
            <a:r>
              <a:rPr lang="en-US" sz="1800" b="0" i="0" dirty="0">
                <a:effectLst/>
                <a:latin typeface="Menlo"/>
              </a:rPr>
              <a:t>S = solve(cross(</a:t>
            </a:r>
            <a:r>
              <a:rPr lang="en-US" sz="1800" b="0" i="0" dirty="0" err="1">
                <a:effectLst/>
                <a:latin typeface="Menlo"/>
              </a:rPr>
              <a:t>r,R</a:t>
            </a:r>
            <a:r>
              <a:rPr lang="en-US" sz="1800" b="0" i="0" dirty="0">
                <a:effectLst/>
                <a:latin typeface="Menlo"/>
              </a:rPr>
              <a:t>) - M);</a:t>
            </a:r>
          </a:p>
          <a:p>
            <a:r>
              <a:rPr lang="en-US" sz="1800" b="0" i="0" dirty="0" err="1">
                <a:effectLst/>
                <a:latin typeface="Menlo"/>
              </a:rPr>
              <a:t>xn</a:t>
            </a:r>
            <a:r>
              <a:rPr lang="en-US" sz="1800" b="0" i="0" dirty="0">
                <a:effectLst/>
                <a:latin typeface="Menlo"/>
              </a:rPr>
              <a:t> = double(</a:t>
            </a:r>
            <a:r>
              <a:rPr lang="en-US" sz="1800" b="0" i="0" dirty="0" err="1">
                <a:effectLst/>
                <a:latin typeface="Menlo"/>
              </a:rPr>
              <a:t>S.x</a:t>
            </a:r>
            <a:r>
              <a:rPr lang="en-US" sz="1800" b="0" i="0" dirty="0">
                <a:effectLst/>
                <a:latin typeface="Menlo"/>
              </a:rPr>
              <a:t>)</a:t>
            </a:r>
          </a:p>
          <a:p>
            <a:r>
              <a:rPr lang="en-US" sz="1800" b="0" i="0" dirty="0" err="1">
                <a:effectLst/>
                <a:latin typeface="Menlo"/>
              </a:rPr>
              <a:t>xn</a:t>
            </a:r>
            <a:r>
              <a:rPr lang="en-US" sz="1800" b="0" i="0" dirty="0">
                <a:effectLst/>
                <a:latin typeface="Menlo"/>
              </a:rPr>
              <a:t> = 13.5000</a:t>
            </a:r>
          </a:p>
          <a:p>
            <a:r>
              <a:rPr lang="en-US" sz="1800" b="0" i="0" dirty="0" err="1">
                <a:effectLst/>
                <a:latin typeface="Menlo"/>
              </a:rPr>
              <a:t>zn</a:t>
            </a:r>
            <a:r>
              <a:rPr lang="en-US" sz="1800" b="0" i="0" dirty="0">
                <a:effectLst/>
                <a:latin typeface="Menlo"/>
              </a:rPr>
              <a:t> = double(</a:t>
            </a:r>
            <a:r>
              <a:rPr lang="en-US" sz="1800" b="0" i="0" dirty="0" err="1">
                <a:effectLst/>
                <a:latin typeface="Menlo"/>
              </a:rPr>
              <a:t>S.z</a:t>
            </a:r>
            <a:r>
              <a:rPr lang="en-US" sz="1800" b="0" i="0" dirty="0">
                <a:effectLst/>
                <a:latin typeface="Menlo"/>
              </a:rPr>
              <a:t>)</a:t>
            </a:r>
          </a:p>
          <a:p>
            <a:r>
              <a:rPr lang="en-US" sz="1800" b="0" i="0" dirty="0" err="1">
                <a:effectLst/>
                <a:latin typeface="Menlo"/>
              </a:rPr>
              <a:t>zn</a:t>
            </a:r>
            <a:r>
              <a:rPr lang="en-US" sz="1800" b="0" i="0" dirty="0">
                <a:effectLst/>
                <a:latin typeface="Menlo"/>
              </a:rPr>
              <a:t> = 6</a:t>
            </a:r>
          </a:p>
        </p:txBody>
      </p:sp>
      <p:cxnSp>
        <p:nvCxnSpPr>
          <p:cNvPr id="8" name="Straight Connector 7">
            <a:extLst>
              <a:ext uri="{FF2B5EF4-FFF2-40B4-BE49-F238E27FC236}">
                <a16:creationId xmlns:a16="http://schemas.microsoft.com/office/drawing/2014/main" id="{6D11E4FF-9720-DDA9-D9C9-D0BD21E0EA03}"/>
              </a:ext>
            </a:extLst>
          </p:cNvPr>
          <p:cNvCxnSpPr/>
          <p:nvPr/>
        </p:nvCxnSpPr>
        <p:spPr>
          <a:xfrm>
            <a:off x="683568" y="6741368"/>
            <a:ext cx="7128792"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a16="http://schemas.microsoft.com/office/drawing/2014/main" id="{CDD74218-EE8F-F04B-C029-D7D6B4668561}"/>
              </a:ext>
            </a:extLst>
          </p:cNvPr>
          <p:cNvCxnSpPr/>
          <p:nvPr/>
        </p:nvCxnSpPr>
        <p:spPr>
          <a:xfrm>
            <a:off x="1835696" y="5661248"/>
            <a:ext cx="1080120"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59B328FA-37B2-1E52-ADD8-275F621CCD7E}"/>
              </a:ext>
            </a:extLst>
          </p:cNvPr>
          <p:cNvCxnSpPr/>
          <p:nvPr/>
        </p:nvCxnSpPr>
        <p:spPr>
          <a:xfrm>
            <a:off x="1475656" y="6294832"/>
            <a:ext cx="1080120"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1346350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2" name="Text Box 26">
            <a:extLst>
              <a:ext uri="{FF2B5EF4-FFF2-40B4-BE49-F238E27FC236}">
                <a16:creationId xmlns:a16="http://schemas.microsoft.com/office/drawing/2014/main" id="{6F645320-80D8-4FAA-85ED-4CD9159614E4}"/>
              </a:ext>
            </a:extLst>
          </p:cNvPr>
          <p:cNvSpPr txBox="1">
            <a:spLocks noChangeArrowheads="1"/>
          </p:cNvSpPr>
          <p:nvPr/>
        </p:nvSpPr>
        <p:spPr bwMode="auto">
          <a:xfrm>
            <a:off x="267493" y="141882"/>
            <a:ext cx="430450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Replace the force by a force and couple at C. all distances are in mm.</a:t>
            </a:r>
          </a:p>
        </p:txBody>
      </p:sp>
      <p:graphicFrame>
        <p:nvGraphicFramePr>
          <p:cNvPr id="6146" name="Object 29">
            <a:extLst>
              <a:ext uri="{FF2B5EF4-FFF2-40B4-BE49-F238E27FC236}">
                <a16:creationId xmlns:a16="http://schemas.microsoft.com/office/drawing/2014/main" id="{E2D3979E-58F9-4896-9A18-700E3510E821}"/>
              </a:ext>
            </a:extLst>
          </p:cNvPr>
          <p:cNvGraphicFramePr>
            <a:graphicFrameLocks noChangeAspect="1"/>
          </p:cNvGraphicFramePr>
          <p:nvPr>
            <p:extLst>
              <p:ext uri="{D42A27DB-BD31-4B8C-83A1-F6EECF244321}">
                <p14:modId xmlns:p14="http://schemas.microsoft.com/office/powerpoint/2010/main" val="1941348655"/>
              </p:ext>
            </p:extLst>
          </p:nvPr>
        </p:nvGraphicFramePr>
        <p:xfrm>
          <a:off x="453138" y="1127816"/>
          <a:ext cx="3311525" cy="1411287"/>
        </p:xfrm>
        <a:graphic>
          <a:graphicData uri="http://schemas.openxmlformats.org/presentationml/2006/ole">
            <mc:AlternateContent xmlns:mc="http://schemas.openxmlformats.org/markup-compatibility/2006">
              <mc:Choice xmlns:v="urn:schemas-microsoft-com:vml" Requires="v">
                <p:oleObj name="Equation" r:id="rId3" imgW="2145960" imgH="914400" progId="Equation.DSMT4">
                  <p:embed/>
                </p:oleObj>
              </mc:Choice>
              <mc:Fallback>
                <p:oleObj name="Equation" r:id="rId3" imgW="2145960" imgH="914400" progId="Equation.DSMT4">
                  <p:embed/>
                  <p:pic>
                    <p:nvPicPr>
                      <p:cNvPr id="0" name="Object 29"/>
                      <p:cNvPicPr>
                        <a:picLocks noChangeAspect="1" noChangeArrowheads="1"/>
                      </p:cNvPicPr>
                      <p:nvPr/>
                    </p:nvPicPr>
                    <p:blipFill>
                      <a:blip r:embed="rId4"/>
                      <a:srcRect/>
                      <a:stretch>
                        <a:fillRect/>
                      </a:stretch>
                    </p:blipFill>
                    <p:spPr bwMode="auto">
                      <a:xfrm>
                        <a:off x="453138" y="1127816"/>
                        <a:ext cx="3311525" cy="1411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147" name="Object 30">
            <a:extLst>
              <a:ext uri="{FF2B5EF4-FFF2-40B4-BE49-F238E27FC236}">
                <a16:creationId xmlns:a16="http://schemas.microsoft.com/office/drawing/2014/main" id="{A8042C16-999C-4D80-BC17-AE4EA85DBEF5}"/>
              </a:ext>
            </a:extLst>
          </p:cNvPr>
          <p:cNvGraphicFramePr>
            <a:graphicFrameLocks noChangeAspect="1"/>
          </p:cNvGraphicFramePr>
          <p:nvPr>
            <p:extLst>
              <p:ext uri="{D42A27DB-BD31-4B8C-83A1-F6EECF244321}">
                <p14:modId xmlns:p14="http://schemas.microsoft.com/office/powerpoint/2010/main" val="2558806741"/>
              </p:ext>
            </p:extLst>
          </p:nvPr>
        </p:nvGraphicFramePr>
        <p:xfrm>
          <a:off x="1029401" y="2457843"/>
          <a:ext cx="2881313" cy="1397000"/>
        </p:xfrm>
        <a:graphic>
          <a:graphicData uri="http://schemas.openxmlformats.org/presentationml/2006/ole">
            <mc:AlternateContent xmlns:mc="http://schemas.openxmlformats.org/markup-compatibility/2006">
              <mc:Choice xmlns:v="urn:schemas-microsoft-com:vml" Requires="v">
                <p:oleObj name="Equation" r:id="rId5" imgW="1726920" imgH="838080" progId="Equation.DSMT4">
                  <p:embed/>
                </p:oleObj>
              </mc:Choice>
              <mc:Fallback>
                <p:oleObj name="Equation" r:id="rId5" imgW="1726920" imgH="838080" progId="Equation.DSMT4">
                  <p:embed/>
                  <p:pic>
                    <p:nvPicPr>
                      <p:cNvPr id="0" name="Object 30"/>
                      <p:cNvPicPr>
                        <a:picLocks noChangeAspect="1" noChangeArrowheads="1"/>
                      </p:cNvPicPr>
                      <p:nvPr/>
                    </p:nvPicPr>
                    <p:blipFill>
                      <a:blip r:embed="rId6"/>
                      <a:srcRect/>
                      <a:stretch>
                        <a:fillRect/>
                      </a:stretch>
                    </p:blipFill>
                    <p:spPr bwMode="auto">
                      <a:xfrm>
                        <a:off x="1029401" y="2457843"/>
                        <a:ext cx="2881313" cy="1397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54" name="Line 31">
            <a:extLst>
              <a:ext uri="{FF2B5EF4-FFF2-40B4-BE49-F238E27FC236}">
                <a16:creationId xmlns:a16="http://schemas.microsoft.com/office/drawing/2014/main" id="{589846F8-3B3C-469A-819E-F3F5F8AF795B}"/>
              </a:ext>
            </a:extLst>
          </p:cNvPr>
          <p:cNvSpPr>
            <a:spLocks noChangeShapeType="1"/>
          </p:cNvSpPr>
          <p:nvPr/>
        </p:nvSpPr>
        <p:spPr bwMode="auto">
          <a:xfrm>
            <a:off x="659514" y="4861915"/>
            <a:ext cx="215900" cy="1428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55" name="Line 32">
            <a:extLst>
              <a:ext uri="{FF2B5EF4-FFF2-40B4-BE49-F238E27FC236}">
                <a16:creationId xmlns:a16="http://schemas.microsoft.com/office/drawing/2014/main" id="{7E253C32-8866-4333-8318-82A7A5CD562B}"/>
              </a:ext>
            </a:extLst>
          </p:cNvPr>
          <p:cNvSpPr>
            <a:spLocks noChangeShapeType="1"/>
          </p:cNvSpPr>
          <p:nvPr/>
        </p:nvSpPr>
        <p:spPr bwMode="auto">
          <a:xfrm flipV="1">
            <a:off x="659514" y="4572990"/>
            <a:ext cx="0" cy="2889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56" name="Line 33">
            <a:extLst>
              <a:ext uri="{FF2B5EF4-FFF2-40B4-BE49-F238E27FC236}">
                <a16:creationId xmlns:a16="http://schemas.microsoft.com/office/drawing/2014/main" id="{57C3433B-1C59-4D2B-9B7C-CBA10F164DF7}"/>
              </a:ext>
            </a:extLst>
          </p:cNvPr>
          <p:cNvSpPr>
            <a:spLocks noChangeShapeType="1"/>
          </p:cNvSpPr>
          <p:nvPr/>
        </p:nvSpPr>
        <p:spPr bwMode="auto">
          <a:xfrm flipH="1">
            <a:off x="443614" y="4861915"/>
            <a:ext cx="215900" cy="1428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57" name="Text Box 34">
            <a:extLst>
              <a:ext uri="{FF2B5EF4-FFF2-40B4-BE49-F238E27FC236}">
                <a16:creationId xmlns:a16="http://schemas.microsoft.com/office/drawing/2014/main" id="{92AB2308-F662-481F-B43A-E64D24275C2E}"/>
              </a:ext>
            </a:extLst>
          </p:cNvPr>
          <p:cNvSpPr txBox="1">
            <a:spLocks noChangeArrowheads="1"/>
          </p:cNvSpPr>
          <p:nvPr/>
        </p:nvSpPr>
        <p:spPr bwMode="auto">
          <a:xfrm>
            <a:off x="207077" y="4953990"/>
            <a:ext cx="234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i</a:t>
            </a:r>
          </a:p>
        </p:txBody>
      </p:sp>
      <p:sp>
        <p:nvSpPr>
          <p:cNvPr id="6158" name="Text Box 35">
            <a:extLst>
              <a:ext uri="{FF2B5EF4-FFF2-40B4-BE49-F238E27FC236}">
                <a16:creationId xmlns:a16="http://schemas.microsoft.com/office/drawing/2014/main" id="{741289E5-CF51-4823-9B7D-4BD05CD12E42}"/>
              </a:ext>
            </a:extLst>
          </p:cNvPr>
          <p:cNvSpPr txBox="1">
            <a:spLocks noChangeArrowheads="1"/>
          </p:cNvSpPr>
          <p:nvPr/>
        </p:nvSpPr>
        <p:spPr bwMode="auto">
          <a:xfrm>
            <a:off x="783339" y="5025427"/>
            <a:ext cx="234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j</a:t>
            </a:r>
          </a:p>
        </p:txBody>
      </p:sp>
      <p:sp>
        <p:nvSpPr>
          <p:cNvPr id="6159" name="Text Box 36">
            <a:extLst>
              <a:ext uri="{FF2B5EF4-FFF2-40B4-BE49-F238E27FC236}">
                <a16:creationId xmlns:a16="http://schemas.microsoft.com/office/drawing/2014/main" id="{3198F9EF-86A2-4273-AF9B-10238DF7D789}"/>
              </a:ext>
            </a:extLst>
          </p:cNvPr>
          <p:cNvSpPr txBox="1">
            <a:spLocks noChangeArrowheads="1"/>
          </p:cNvSpPr>
          <p:nvPr/>
        </p:nvSpPr>
        <p:spPr bwMode="auto">
          <a:xfrm>
            <a:off x="567439" y="4161827"/>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k</a:t>
            </a:r>
          </a:p>
        </p:txBody>
      </p:sp>
      <p:graphicFrame>
        <p:nvGraphicFramePr>
          <p:cNvPr id="6148" name="Object 37">
            <a:extLst>
              <a:ext uri="{FF2B5EF4-FFF2-40B4-BE49-F238E27FC236}">
                <a16:creationId xmlns:a16="http://schemas.microsoft.com/office/drawing/2014/main" id="{B87D5CD4-C727-48B0-A8FE-B2E89E7A2C90}"/>
              </a:ext>
            </a:extLst>
          </p:cNvPr>
          <p:cNvGraphicFramePr>
            <a:graphicFrameLocks noChangeAspect="1"/>
          </p:cNvGraphicFramePr>
          <p:nvPr>
            <p:extLst>
              <p:ext uri="{D42A27DB-BD31-4B8C-83A1-F6EECF244321}">
                <p14:modId xmlns:p14="http://schemas.microsoft.com/office/powerpoint/2010/main" val="3000673858"/>
              </p:ext>
            </p:extLst>
          </p:nvPr>
        </p:nvGraphicFramePr>
        <p:xfrm>
          <a:off x="1462790" y="4240212"/>
          <a:ext cx="3889375" cy="2032000"/>
        </p:xfrm>
        <a:graphic>
          <a:graphicData uri="http://schemas.openxmlformats.org/presentationml/2006/ole">
            <mc:AlternateContent xmlns:mc="http://schemas.openxmlformats.org/markup-compatibility/2006">
              <mc:Choice xmlns:v="urn:schemas-microsoft-com:vml" Requires="v">
                <p:oleObj name="Equation" r:id="rId7" imgW="2552400" imgH="1333440" progId="Equation.DSMT4">
                  <p:embed/>
                </p:oleObj>
              </mc:Choice>
              <mc:Fallback>
                <p:oleObj name="Equation" r:id="rId7" imgW="2552400" imgH="1333440" progId="Equation.DSMT4">
                  <p:embed/>
                  <p:pic>
                    <p:nvPicPr>
                      <p:cNvPr id="0" name="Object 37"/>
                      <p:cNvPicPr>
                        <a:picLocks noChangeAspect="1" noChangeArrowheads="1"/>
                      </p:cNvPicPr>
                      <p:nvPr/>
                    </p:nvPicPr>
                    <p:blipFill>
                      <a:blip r:embed="rId8"/>
                      <a:srcRect/>
                      <a:stretch>
                        <a:fillRect/>
                      </a:stretch>
                    </p:blipFill>
                    <p:spPr bwMode="auto">
                      <a:xfrm>
                        <a:off x="1462790" y="4240212"/>
                        <a:ext cx="3889375" cy="203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60" name="Line 41">
            <a:extLst>
              <a:ext uri="{FF2B5EF4-FFF2-40B4-BE49-F238E27FC236}">
                <a16:creationId xmlns:a16="http://schemas.microsoft.com/office/drawing/2014/main" id="{67B864A5-A454-4427-8F6B-1D7DE8CBF779}"/>
              </a:ext>
            </a:extLst>
          </p:cNvPr>
          <p:cNvSpPr>
            <a:spLocks noChangeShapeType="1"/>
          </p:cNvSpPr>
          <p:nvPr/>
        </p:nvSpPr>
        <p:spPr bwMode="auto">
          <a:xfrm>
            <a:off x="6700839" y="5256212"/>
            <a:ext cx="2232025" cy="7207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61" name="Line 42">
            <a:extLst>
              <a:ext uri="{FF2B5EF4-FFF2-40B4-BE49-F238E27FC236}">
                <a16:creationId xmlns:a16="http://schemas.microsoft.com/office/drawing/2014/main" id="{F3F6050D-DDB0-49EB-81FD-6BAD34BD2800}"/>
              </a:ext>
            </a:extLst>
          </p:cNvPr>
          <p:cNvSpPr>
            <a:spLocks noChangeShapeType="1"/>
          </p:cNvSpPr>
          <p:nvPr/>
        </p:nvSpPr>
        <p:spPr bwMode="auto">
          <a:xfrm flipH="1">
            <a:off x="5548314" y="5256212"/>
            <a:ext cx="1152525" cy="5762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62" name="Text Box 58">
            <a:extLst>
              <a:ext uri="{FF2B5EF4-FFF2-40B4-BE49-F238E27FC236}">
                <a16:creationId xmlns:a16="http://schemas.microsoft.com/office/drawing/2014/main" id="{0C605F4C-3EAA-4DE5-8766-26C1DA530E41}"/>
              </a:ext>
            </a:extLst>
          </p:cNvPr>
          <p:cNvSpPr txBox="1">
            <a:spLocks noChangeArrowheads="1"/>
          </p:cNvSpPr>
          <p:nvPr/>
        </p:nvSpPr>
        <p:spPr bwMode="auto">
          <a:xfrm>
            <a:off x="5456239" y="5780087"/>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x</a:t>
            </a:r>
          </a:p>
        </p:txBody>
      </p:sp>
      <p:sp>
        <p:nvSpPr>
          <p:cNvPr id="6163" name="Text Box 59">
            <a:extLst>
              <a:ext uri="{FF2B5EF4-FFF2-40B4-BE49-F238E27FC236}">
                <a16:creationId xmlns:a16="http://schemas.microsoft.com/office/drawing/2014/main" id="{38E4856E-8784-4A07-90EE-00F6E6ACFEE2}"/>
              </a:ext>
            </a:extLst>
          </p:cNvPr>
          <p:cNvSpPr txBox="1">
            <a:spLocks noChangeArrowheads="1"/>
          </p:cNvSpPr>
          <p:nvPr/>
        </p:nvSpPr>
        <p:spPr bwMode="auto">
          <a:xfrm>
            <a:off x="8553451" y="5924550"/>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y</a:t>
            </a:r>
          </a:p>
        </p:txBody>
      </p:sp>
      <p:sp>
        <p:nvSpPr>
          <p:cNvPr id="6164" name="Text Box 60">
            <a:extLst>
              <a:ext uri="{FF2B5EF4-FFF2-40B4-BE49-F238E27FC236}">
                <a16:creationId xmlns:a16="http://schemas.microsoft.com/office/drawing/2014/main" id="{B91211BD-8163-4B0A-9710-658A93D789B2}"/>
              </a:ext>
            </a:extLst>
          </p:cNvPr>
          <p:cNvSpPr txBox="1">
            <a:spLocks noChangeArrowheads="1"/>
          </p:cNvSpPr>
          <p:nvPr/>
        </p:nvSpPr>
        <p:spPr bwMode="auto">
          <a:xfrm>
            <a:off x="6916739" y="5329237"/>
            <a:ext cx="349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C</a:t>
            </a:r>
          </a:p>
        </p:txBody>
      </p:sp>
      <p:sp>
        <p:nvSpPr>
          <p:cNvPr id="6165" name="Oval 61">
            <a:extLst>
              <a:ext uri="{FF2B5EF4-FFF2-40B4-BE49-F238E27FC236}">
                <a16:creationId xmlns:a16="http://schemas.microsoft.com/office/drawing/2014/main" id="{04482440-5409-499E-AD2E-BA6D7BAFD163}"/>
              </a:ext>
            </a:extLst>
          </p:cNvPr>
          <p:cNvSpPr>
            <a:spLocks noChangeArrowheads="1"/>
          </p:cNvSpPr>
          <p:nvPr/>
        </p:nvSpPr>
        <p:spPr bwMode="auto">
          <a:xfrm>
            <a:off x="7288214" y="5432425"/>
            <a:ext cx="71437" cy="71437"/>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6166" name="Line 62">
            <a:extLst>
              <a:ext uri="{FF2B5EF4-FFF2-40B4-BE49-F238E27FC236}">
                <a16:creationId xmlns:a16="http://schemas.microsoft.com/office/drawing/2014/main" id="{998DA957-9EAF-45ED-9EE8-F476D704379C}"/>
              </a:ext>
            </a:extLst>
          </p:cNvPr>
          <p:cNvSpPr>
            <a:spLocks noChangeShapeType="1"/>
          </p:cNvSpPr>
          <p:nvPr/>
        </p:nvSpPr>
        <p:spPr bwMode="auto">
          <a:xfrm flipV="1">
            <a:off x="6700839" y="3960812"/>
            <a:ext cx="0" cy="1295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68" name="Line 64">
            <a:extLst>
              <a:ext uri="{FF2B5EF4-FFF2-40B4-BE49-F238E27FC236}">
                <a16:creationId xmlns:a16="http://schemas.microsoft.com/office/drawing/2014/main" id="{5A15A7A6-7D3A-4255-8D16-9D3820F458F2}"/>
              </a:ext>
            </a:extLst>
          </p:cNvPr>
          <p:cNvSpPr>
            <a:spLocks noChangeShapeType="1"/>
          </p:cNvSpPr>
          <p:nvPr/>
        </p:nvSpPr>
        <p:spPr bwMode="auto">
          <a:xfrm flipH="1" flipV="1">
            <a:off x="7132639" y="4321175"/>
            <a:ext cx="185737" cy="11398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69" name="Line 65">
            <a:extLst>
              <a:ext uri="{FF2B5EF4-FFF2-40B4-BE49-F238E27FC236}">
                <a16:creationId xmlns:a16="http://schemas.microsoft.com/office/drawing/2014/main" id="{F8B4407D-FE88-4AB4-8153-F5A4D20A93C1}"/>
              </a:ext>
            </a:extLst>
          </p:cNvPr>
          <p:cNvSpPr>
            <a:spLocks noChangeShapeType="1"/>
          </p:cNvSpPr>
          <p:nvPr/>
        </p:nvSpPr>
        <p:spPr bwMode="auto">
          <a:xfrm flipH="1">
            <a:off x="6875464" y="5472112"/>
            <a:ext cx="431800" cy="86518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6149" name="Object 66">
            <a:extLst>
              <a:ext uri="{FF2B5EF4-FFF2-40B4-BE49-F238E27FC236}">
                <a16:creationId xmlns:a16="http://schemas.microsoft.com/office/drawing/2014/main" id="{40CE34EF-BD95-4B55-9CD5-97FED7AEC754}"/>
              </a:ext>
            </a:extLst>
          </p:cNvPr>
          <p:cNvGraphicFramePr>
            <a:graphicFrameLocks noChangeAspect="1"/>
          </p:cNvGraphicFramePr>
          <p:nvPr>
            <p:extLst>
              <p:ext uri="{D42A27DB-BD31-4B8C-83A1-F6EECF244321}">
                <p14:modId xmlns:p14="http://schemas.microsoft.com/office/powerpoint/2010/main" val="1300957273"/>
              </p:ext>
            </p:extLst>
          </p:nvPr>
        </p:nvGraphicFramePr>
        <p:xfrm>
          <a:off x="7348539" y="4608512"/>
          <a:ext cx="252412" cy="252413"/>
        </p:xfrm>
        <a:graphic>
          <a:graphicData uri="http://schemas.openxmlformats.org/presentationml/2006/ole">
            <mc:AlternateContent xmlns:mc="http://schemas.openxmlformats.org/markup-compatibility/2006">
              <mc:Choice xmlns:v="urn:schemas-microsoft-com:vml" Requires="v">
                <p:oleObj name="Equation" r:id="rId9" imgW="164880" imgH="164880" progId="Equation.DSMT4">
                  <p:embed/>
                </p:oleObj>
              </mc:Choice>
              <mc:Fallback>
                <p:oleObj name="Equation" r:id="rId9" imgW="164880" imgH="164880" progId="Equation.DSMT4">
                  <p:embed/>
                  <p:pic>
                    <p:nvPicPr>
                      <p:cNvPr id="0" name="Object 6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348539" y="4608512"/>
                        <a:ext cx="252412" cy="252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150" name="Object 67">
            <a:extLst>
              <a:ext uri="{FF2B5EF4-FFF2-40B4-BE49-F238E27FC236}">
                <a16:creationId xmlns:a16="http://schemas.microsoft.com/office/drawing/2014/main" id="{4456ECE3-729D-4936-B8E0-E4A31001F424}"/>
              </a:ext>
            </a:extLst>
          </p:cNvPr>
          <p:cNvGraphicFramePr>
            <a:graphicFrameLocks noChangeAspect="1"/>
          </p:cNvGraphicFramePr>
          <p:nvPr>
            <p:extLst>
              <p:ext uri="{D42A27DB-BD31-4B8C-83A1-F6EECF244321}">
                <p14:modId xmlns:p14="http://schemas.microsoft.com/office/powerpoint/2010/main" val="3240807729"/>
              </p:ext>
            </p:extLst>
          </p:nvPr>
        </p:nvGraphicFramePr>
        <p:xfrm>
          <a:off x="7132639" y="5903912"/>
          <a:ext cx="336550" cy="290513"/>
        </p:xfrm>
        <a:graphic>
          <a:graphicData uri="http://schemas.openxmlformats.org/presentationml/2006/ole">
            <mc:AlternateContent xmlns:mc="http://schemas.openxmlformats.org/markup-compatibility/2006">
              <mc:Choice xmlns:v="urn:schemas-microsoft-com:vml" Requires="v">
                <p:oleObj name="Equation" r:id="rId11" imgW="190440" imgH="164880" progId="Equation.DSMT4">
                  <p:embed/>
                </p:oleObj>
              </mc:Choice>
              <mc:Fallback>
                <p:oleObj name="Equation" r:id="rId11" imgW="190440" imgH="164880" progId="Equation.DSMT4">
                  <p:embed/>
                  <p:pic>
                    <p:nvPicPr>
                      <p:cNvPr id="0" name="Object 6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132639" y="5903912"/>
                        <a:ext cx="336550" cy="290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70" name="Arc 68">
            <a:extLst>
              <a:ext uri="{FF2B5EF4-FFF2-40B4-BE49-F238E27FC236}">
                <a16:creationId xmlns:a16="http://schemas.microsoft.com/office/drawing/2014/main" id="{A4A66DCE-09F5-4D83-98DE-A7E14DE3EE36}"/>
              </a:ext>
            </a:extLst>
          </p:cNvPr>
          <p:cNvSpPr>
            <a:spLocks/>
          </p:cNvSpPr>
          <p:nvPr/>
        </p:nvSpPr>
        <p:spPr bwMode="auto">
          <a:xfrm rot="20348732" flipV="1">
            <a:off x="6913564" y="5891212"/>
            <a:ext cx="215900" cy="288925"/>
          </a:xfrm>
          <a:custGeom>
            <a:avLst/>
            <a:gdLst>
              <a:gd name="T0" fmla="*/ 539500 w 43200"/>
              <a:gd name="T1" fmla="*/ 0 h 43200"/>
              <a:gd name="T2" fmla="*/ 6342 w 43200"/>
              <a:gd name="T3" fmla="*/ 818387 h 43200"/>
              <a:gd name="T4" fmla="*/ 539500 w 43200"/>
              <a:gd name="T5" fmla="*/ 966180 h 43200"/>
              <a:gd name="T6" fmla="*/ 0 60000 65536"/>
              <a:gd name="T7" fmla="*/ 0 60000 65536"/>
              <a:gd name="T8" fmla="*/ 0 60000 65536"/>
              <a:gd name="T9" fmla="*/ 0 w 43200"/>
              <a:gd name="T10" fmla="*/ 0 h 43200"/>
              <a:gd name="T11" fmla="*/ 43200 w 43200"/>
              <a:gd name="T12" fmla="*/ 43200 h 43200"/>
            </a:gdLst>
            <a:ahLst/>
            <a:cxnLst>
              <a:cxn ang="T6">
                <a:pos x="T0" y="T1"/>
              </a:cxn>
              <a:cxn ang="T7">
                <a:pos x="T2" y="T3"/>
              </a:cxn>
              <a:cxn ang="T8">
                <a:pos x="T4" y="T5"/>
              </a:cxn>
            </a:cxnLst>
            <a:rect l="T9" t="T10" r="T11" b="T12"/>
            <a:pathLst>
              <a:path w="43200" h="43200" fill="none" extrusionOk="0">
                <a:moveTo>
                  <a:pt x="21599" y="0"/>
                </a:moveTo>
                <a:cubicBezTo>
                  <a:pt x="33529" y="0"/>
                  <a:pt x="43200" y="9670"/>
                  <a:pt x="43200" y="21600"/>
                </a:cubicBezTo>
                <a:cubicBezTo>
                  <a:pt x="43200" y="33529"/>
                  <a:pt x="33529" y="43200"/>
                  <a:pt x="21600" y="43200"/>
                </a:cubicBezTo>
                <a:cubicBezTo>
                  <a:pt x="9670" y="43200"/>
                  <a:pt x="0" y="33529"/>
                  <a:pt x="0" y="21600"/>
                </a:cubicBezTo>
                <a:cubicBezTo>
                  <a:pt x="-1" y="20493"/>
                  <a:pt x="84" y="19389"/>
                  <a:pt x="254" y="18296"/>
                </a:cubicBezTo>
              </a:path>
              <a:path w="43200" h="43200" stroke="0" extrusionOk="0">
                <a:moveTo>
                  <a:pt x="21599" y="0"/>
                </a:moveTo>
                <a:cubicBezTo>
                  <a:pt x="33529" y="0"/>
                  <a:pt x="43200" y="9670"/>
                  <a:pt x="43200" y="21600"/>
                </a:cubicBezTo>
                <a:cubicBezTo>
                  <a:pt x="43200" y="33529"/>
                  <a:pt x="33529" y="43200"/>
                  <a:pt x="21600" y="43200"/>
                </a:cubicBezTo>
                <a:cubicBezTo>
                  <a:pt x="9670" y="43200"/>
                  <a:pt x="0" y="33529"/>
                  <a:pt x="0" y="21600"/>
                </a:cubicBezTo>
                <a:cubicBezTo>
                  <a:pt x="-1" y="20493"/>
                  <a:pt x="84" y="19389"/>
                  <a:pt x="254" y="18296"/>
                </a:cubicBezTo>
                <a:lnTo>
                  <a:pt x="21600" y="21600"/>
                </a:lnTo>
                <a:close/>
              </a:path>
            </a:pathLst>
          </a:custGeom>
          <a:noFill/>
          <a:ln w="952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6151" name="Text Box 25">
            <a:extLst>
              <a:ext uri="{FF2B5EF4-FFF2-40B4-BE49-F238E27FC236}">
                <a16:creationId xmlns:a16="http://schemas.microsoft.com/office/drawing/2014/main" id="{28961C95-FD5E-47E2-84E7-DB4B1D5F2BB0}"/>
              </a:ext>
            </a:extLst>
          </p:cNvPr>
          <p:cNvSpPr txBox="1">
            <a:spLocks noChangeArrowheads="1"/>
          </p:cNvSpPr>
          <p:nvPr/>
        </p:nvSpPr>
        <p:spPr bwMode="auto">
          <a:xfrm>
            <a:off x="5952986" y="803110"/>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z</a:t>
            </a:r>
          </a:p>
        </p:txBody>
      </p:sp>
      <p:sp>
        <p:nvSpPr>
          <p:cNvPr id="6172" name="Line 5">
            <a:extLst>
              <a:ext uri="{FF2B5EF4-FFF2-40B4-BE49-F238E27FC236}">
                <a16:creationId xmlns:a16="http://schemas.microsoft.com/office/drawing/2014/main" id="{0B47000E-34DF-472A-B3B0-BB4C8AC072D2}"/>
              </a:ext>
            </a:extLst>
          </p:cNvPr>
          <p:cNvSpPr>
            <a:spLocks noChangeShapeType="1"/>
          </p:cNvSpPr>
          <p:nvPr/>
        </p:nvSpPr>
        <p:spPr bwMode="auto">
          <a:xfrm>
            <a:off x="5829161" y="2366797"/>
            <a:ext cx="2232025" cy="7207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73" name="Line 6">
            <a:extLst>
              <a:ext uri="{FF2B5EF4-FFF2-40B4-BE49-F238E27FC236}">
                <a16:creationId xmlns:a16="http://schemas.microsoft.com/office/drawing/2014/main" id="{4F32048F-C378-43B2-93B6-3BEC1FCC1B43}"/>
              </a:ext>
            </a:extLst>
          </p:cNvPr>
          <p:cNvSpPr>
            <a:spLocks noChangeShapeType="1"/>
          </p:cNvSpPr>
          <p:nvPr/>
        </p:nvSpPr>
        <p:spPr bwMode="auto">
          <a:xfrm flipV="1">
            <a:off x="5829161" y="926935"/>
            <a:ext cx="0" cy="14398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74" name="Line 7">
            <a:extLst>
              <a:ext uri="{FF2B5EF4-FFF2-40B4-BE49-F238E27FC236}">
                <a16:creationId xmlns:a16="http://schemas.microsoft.com/office/drawing/2014/main" id="{4F69EBC1-44C2-419C-98CD-EEE3B7B0B540}"/>
              </a:ext>
            </a:extLst>
          </p:cNvPr>
          <p:cNvSpPr>
            <a:spLocks noChangeShapeType="1"/>
          </p:cNvSpPr>
          <p:nvPr/>
        </p:nvSpPr>
        <p:spPr bwMode="auto">
          <a:xfrm flipH="1">
            <a:off x="4676636" y="2366797"/>
            <a:ext cx="1152525" cy="5762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75" name="Line 8">
            <a:extLst>
              <a:ext uri="{FF2B5EF4-FFF2-40B4-BE49-F238E27FC236}">
                <a16:creationId xmlns:a16="http://schemas.microsoft.com/office/drawing/2014/main" id="{DA42C13C-F49C-48EE-9A1A-4A0BA39E5E10}"/>
              </a:ext>
            </a:extLst>
          </p:cNvPr>
          <p:cNvSpPr>
            <a:spLocks noChangeShapeType="1"/>
          </p:cNvSpPr>
          <p:nvPr/>
        </p:nvSpPr>
        <p:spPr bwMode="auto">
          <a:xfrm flipH="1">
            <a:off x="5181461" y="1646072"/>
            <a:ext cx="647700" cy="287338"/>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176" name="Line 9">
            <a:extLst>
              <a:ext uri="{FF2B5EF4-FFF2-40B4-BE49-F238E27FC236}">
                <a16:creationId xmlns:a16="http://schemas.microsoft.com/office/drawing/2014/main" id="{3BB9A50A-3556-4291-BBEB-EC298781AF97}"/>
              </a:ext>
            </a:extLst>
          </p:cNvPr>
          <p:cNvSpPr>
            <a:spLocks noChangeShapeType="1"/>
          </p:cNvSpPr>
          <p:nvPr/>
        </p:nvSpPr>
        <p:spPr bwMode="auto">
          <a:xfrm>
            <a:off x="5181461" y="1934997"/>
            <a:ext cx="0" cy="719138"/>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177" name="Text Box 10">
            <a:extLst>
              <a:ext uri="{FF2B5EF4-FFF2-40B4-BE49-F238E27FC236}">
                <a16:creationId xmlns:a16="http://schemas.microsoft.com/office/drawing/2014/main" id="{C040B273-28C9-4F02-9594-A13283218AE3}"/>
              </a:ext>
            </a:extLst>
          </p:cNvPr>
          <p:cNvSpPr txBox="1">
            <a:spLocks noChangeArrowheads="1"/>
          </p:cNvSpPr>
          <p:nvPr/>
        </p:nvSpPr>
        <p:spPr bwMode="auto">
          <a:xfrm>
            <a:off x="4137585" y="2242377"/>
            <a:ext cx="83067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300 mm</a:t>
            </a:r>
          </a:p>
        </p:txBody>
      </p:sp>
      <p:sp>
        <p:nvSpPr>
          <p:cNvPr id="6178" name="Text Box 11">
            <a:extLst>
              <a:ext uri="{FF2B5EF4-FFF2-40B4-BE49-F238E27FC236}">
                <a16:creationId xmlns:a16="http://schemas.microsoft.com/office/drawing/2014/main" id="{B4276CDF-79B3-45CF-9EF3-73BA0080AA18}"/>
              </a:ext>
            </a:extLst>
          </p:cNvPr>
          <p:cNvSpPr txBox="1">
            <a:spLocks noChangeArrowheads="1"/>
          </p:cNvSpPr>
          <p:nvPr/>
        </p:nvSpPr>
        <p:spPr bwMode="auto">
          <a:xfrm>
            <a:off x="5040900" y="1110505"/>
            <a:ext cx="83067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400 mm</a:t>
            </a:r>
          </a:p>
        </p:txBody>
      </p:sp>
      <p:sp>
        <p:nvSpPr>
          <p:cNvPr id="6179" name="Line 12">
            <a:extLst>
              <a:ext uri="{FF2B5EF4-FFF2-40B4-BE49-F238E27FC236}">
                <a16:creationId xmlns:a16="http://schemas.microsoft.com/office/drawing/2014/main" id="{4C08F499-D43F-4275-9733-0A6FE64C34F4}"/>
              </a:ext>
            </a:extLst>
          </p:cNvPr>
          <p:cNvSpPr>
            <a:spLocks noChangeShapeType="1"/>
          </p:cNvSpPr>
          <p:nvPr/>
        </p:nvSpPr>
        <p:spPr bwMode="auto">
          <a:xfrm flipV="1">
            <a:off x="5900598" y="2150897"/>
            <a:ext cx="339725" cy="1619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80" name="Line 13">
            <a:extLst>
              <a:ext uri="{FF2B5EF4-FFF2-40B4-BE49-F238E27FC236}">
                <a16:creationId xmlns:a16="http://schemas.microsoft.com/office/drawing/2014/main" id="{A6D23D84-16AC-4D40-983F-BD735F5E988D}"/>
              </a:ext>
            </a:extLst>
          </p:cNvPr>
          <p:cNvSpPr>
            <a:spLocks noChangeShapeType="1"/>
          </p:cNvSpPr>
          <p:nvPr/>
        </p:nvSpPr>
        <p:spPr bwMode="auto">
          <a:xfrm flipV="1">
            <a:off x="6549886" y="2366797"/>
            <a:ext cx="339725" cy="1619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81" name="Line 14">
            <a:extLst>
              <a:ext uri="{FF2B5EF4-FFF2-40B4-BE49-F238E27FC236}">
                <a16:creationId xmlns:a16="http://schemas.microsoft.com/office/drawing/2014/main" id="{7013D971-BB57-4C5F-8FA2-093F2696A031}"/>
              </a:ext>
            </a:extLst>
          </p:cNvPr>
          <p:cNvSpPr>
            <a:spLocks noChangeShapeType="1"/>
          </p:cNvSpPr>
          <p:nvPr/>
        </p:nvSpPr>
        <p:spPr bwMode="auto">
          <a:xfrm flipV="1">
            <a:off x="7197586" y="2582697"/>
            <a:ext cx="339725" cy="1619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82" name="Line 15">
            <a:extLst>
              <a:ext uri="{FF2B5EF4-FFF2-40B4-BE49-F238E27FC236}">
                <a16:creationId xmlns:a16="http://schemas.microsoft.com/office/drawing/2014/main" id="{9CD5D3F5-26B1-4236-8590-2EB9BCE51271}"/>
              </a:ext>
            </a:extLst>
          </p:cNvPr>
          <p:cNvSpPr>
            <a:spLocks noChangeShapeType="1"/>
          </p:cNvSpPr>
          <p:nvPr/>
        </p:nvSpPr>
        <p:spPr bwMode="auto">
          <a:xfrm flipH="1">
            <a:off x="6260961" y="2798597"/>
            <a:ext cx="863600" cy="4318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183" name="Line 16">
            <a:extLst>
              <a:ext uri="{FF2B5EF4-FFF2-40B4-BE49-F238E27FC236}">
                <a16:creationId xmlns:a16="http://schemas.microsoft.com/office/drawing/2014/main" id="{97A4161B-6939-4A65-A88F-73BC058D4F06}"/>
              </a:ext>
            </a:extLst>
          </p:cNvPr>
          <p:cNvSpPr>
            <a:spLocks noChangeShapeType="1"/>
          </p:cNvSpPr>
          <p:nvPr/>
        </p:nvSpPr>
        <p:spPr bwMode="auto">
          <a:xfrm flipH="1" flipV="1">
            <a:off x="5181461" y="1934997"/>
            <a:ext cx="1079500" cy="1295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84" name="Line 17">
            <a:extLst>
              <a:ext uri="{FF2B5EF4-FFF2-40B4-BE49-F238E27FC236}">
                <a16:creationId xmlns:a16="http://schemas.microsoft.com/office/drawing/2014/main" id="{A06A365C-AA63-4190-8D6F-8667A23D3AF8}"/>
              </a:ext>
            </a:extLst>
          </p:cNvPr>
          <p:cNvSpPr>
            <a:spLocks noChangeShapeType="1"/>
          </p:cNvSpPr>
          <p:nvPr/>
        </p:nvSpPr>
        <p:spPr bwMode="auto">
          <a:xfrm flipH="1" flipV="1">
            <a:off x="5900598" y="2798597"/>
            <a:ext cx="360363" cy="4318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85" name="Text Box 18">
            <a:extLst>
              <a:ext uri="{FF2B5EF4-FFF2-40B4-BE49-F238E27FC236}">
                <a16:creationId xmlns:a16="http://schemas.microsoft.com/office/drawing/2014/main" id="{14C99B3F-FC2A-4F0D-BB46-6A712AF81F4C}"/>
              </a:ext>
            </a:extLst>
          </p:cNvPr>
          <p:cNvSpPr txBox="1">
            <a:spLocks noChangeArrowheads="1"/>
          </p:cNvSpPr>
          <p:nvPr/>
        </p:nvSpPr>
        <p:spPr bwMode="auto">
          <a:xfrm>
            <a:off x="5420379" y="3033637"/>
            <a:ext cx="657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500 N</a:t>
            </a:r>
          </a:p>
        </p:txBody>
      </p:sp>
      <p:sp>
        <p:nvSpPr>
          <p:cNvPr id="6186" name="Text Box 19">
            <a:extLst>
              <a:ext uri="{FF2B5EF4-FFF2-40B4-BE49-F238E27FC236}">
                <a16:creationId xmlns:a16="http://schemas.microsoft.com/office/drawing/2014/main" id="{450C840B-B018-4DCF-930B-99098B88F3C5}"/>
              </a:ext>
            </a:extLst>
          </p:cNvPr>
          <p:cNvSpPr txBox="1">
            <a:spLocks noChangeArrowheads="1"/>
          </p:cNvSpPr>
          <p:nvPr/>
        </p:nvSpPr>
        <p:spPr bwMode="auto">
          <a:xfrm>
            <a:off x="6223309" y="1961557"/>
            <a:ext cx="83067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500 mm</a:t>
            </a:r>
          </a:p>
        </p:txBody>
      </p:sp>
      <p:sp>
        <p:nvSpPr>
          <p:cNvPr id="6187" name="Text Box 20">
            <a:extLst>
              <a:ext uri="{FF2B5EF4-FFF2-40B4-BE49-F238E27FC236}">
                <a16:creationId xmlns:a16="http://schemas.microsoft.com/office/drawing/2014/main" id="{9C32D2DA-8C4E-4524-8CD3-8F4C92D3B695}"/>
              </a:ext>
            </a:extLst>
          </p:cNvPr>
          <p:cNvSpPr txBox="1">
            <a:spLocks noChangeArrowheads="1"/>
          </p:cNvSpPr>
          <p:nvPr/>
        </p:nvSpPr>
        <p:spPr bwMode="auto">
          <a:xfrm>
            <a:off x="6992928" y="2256242"/>
            <a:ext cx="83067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600 mm</a:t>
            </a:r>
          </a:p>
        </p:txBody>
      </p:sp>
      <p:sp>
        <p:nvSpPr>
          <p:cNvPr id="6188" name="Text Box 21">
            <a:extLst>
              <a:ext uri="{FF2B5EF4-FFF2-40B4-BE49-F238E27FC236}">
                <a16:creationId xmlns:a16="http://schemas.microsoft.com/office/drawing/2014/main" id="{1F078606-AE99-4B27-9DDB-7722934CBDB8}"/>
              </a:ext>
            </a:extLst>
          </p:cNvPr>
          <p:cNvSpPr txBox="1">
            <a:spLocks noChangeArrowheads="1"/>
          </p:cNvSpPr>
          <p:nvPr/>
        </p:nvSpPr>
        <p:spPr bwMode="auto">
          <a:xfrm>
            <a:off x="6056967" y="3196844"/>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A</a:t>
            </a:r>
          </a:p>
        </p:txBody>
      </p:sp>
      <p:sp>
        <p:nvSpPr>
          <p:cNvPr id="6189" name="Text Box 22">
            <a:extLst>
              <a:ext uri="{FF2B5EF4-FFF2-40B4-BE49-F238E27FC236}">
                <a16:creationId xmlns:a16="http://schemas.microsoft.com/office/drawing/2014/main" id="{A2BC25BA-D314-4351-BADA-C81605BEE18F}"/>
              </a:ext>
            </a:extLst>
          </p:cNvPr>
          <p:cNvSpPr txBox="1">
            <a:spLocks noChangeArrowheads="1"/>
          </p:cNvSpPr>
          <p:nvPr/>
        </p:nvSpPr>
        <p:spPr bwMode="auto">
          <a:xfrm>
            <a:off x="4836974" y="1663535"/>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B</a:t>
            </a:r>
          </a:p>
        </p:txBody>
      </p:sp>
      <p:sp>
        <p:nvSpPr>
          <p:cNvPr id="6190" name="Text Box 23">
            <a:extLst>
              <a:ext uri="{FF2B5EF4-FFF2-40B4-BE49-F238E27FC236}">
                <a16:creationId xmlns:a16="http://schemas.microsoft.com/office/drawing/2014/main" id="{7A519158-A041-4EB7-A233-366441044C5F}"/>
              </a:ext>
            </a:extLst>
          </p:cNvPr>
          <p:cNvSpPr txBox="1">
            <a:spLocks noChangeArrowheads="1"/>
          </p:cNvSpPr>
          <p:nvPr/>
        </p:nvSpPr>
        <p:spPr bwMode="auto">
          <a:xfrm>
            <a:off x="4584561" y="2890672"/>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x</a:t>
            </a:r>
          </a:p>
        </p:txBody>
      </p:sp>
      <p:sp>
        <p:nvSpPr>
          <p:cNvPr id="6191" name="Text Box 24">
            <a:extLst>
              <a:ext uri="{FF2B5EF4-FFF2-40B4-BE49-F238E27FC236}">
                <a16:creationId xmlns:a16="http://schemas.microsoft.com/office/drawing/2014/main" id="{EA33670B-9859-4BE5-92BB-516821274953}"/>
              </a:ext>
            </a:extLst>
          </p:cNvPr>
          <p:cNvSpPr txBox="1">
            <a:spLocks noChangeArrowheads="1"/>
          </p:cNvSpPr>
          <p:nvPr/>
        </p:nvSpPr>
        <p:spPr bwMode="auto">
          <a:xfrm>
            <a:off x="7681773" y="3035135"/>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y</a:t>
            </a:r>
          </a:p>
        </p:txBody>
      </p:sp>
      <p:sp>
        <p:nvSpPr>
          <p:cNvPr id="6192" name="Text Box 27">
            <a:extLst>
              <a:ext uri="{FF2B5EF4-FFF2-40B4-BE49-F238E27FC236}">
                <a16:creationId xmlns:a16="http://schemas.microsoft.com/office/drawing/2014/main" id="{FDC2D98A-1E76-40B4-9400-E6307C80401F}"/>
              </a:ext>
            </a:extLst>
          </p:cNvPr>
          <p:cNvSpPr txBox="1">
            <a:spLocks noChangeArrowheads="1"/>
          </p:cNvSpPr>
          <p:nvPr/>
        </p:nvSpPr>
        <p:spPr bwMode="auto">
          <a:xfrm>
            <a:off x="6189523" y="2511260"/>
            <a:ext cx="349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C</a:t>
            </a:r>
          </a:p>
        </p:txBody>
      </p:sp>
      <p:sp>
        <p:nvSpPr>
          <p:cNvPr id="6193" name="Oval 28">
            <a:extLst>
              <a:ext uri="{FF2B5EF4-FFF2-40B4-BE49-F238E27FC236}">
                <a16:creationId xmlns:a16="http://schemas.microsoft.com/office/drawing/2014/main" id="{3851E87B-B0C5-4F6D-89AF-56F6DA065FF6}"/>
              </a:ext>
            </a:extLst>
          </p:cNvPr>
          <p:cNvSpPr>
            <a:spLocks noChangeArrowheads="1"/>
          </p:cNvSpPr>
          <p:nvPr/>
        </p:nvSpPr>
        <p:spPr bwMode="auto">
          <a:xfrm>
            <a:off x="6416536" y="2543010"/>
            <a:ext cx="71437" cy="71437"/>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6195" name="Line 51">
            <a:extLst>
              <a:ext uri="{FF2B5EF4-FFF2-40B4-BE49-F238E27FC236}">
                <a16:creationId xmlns:a16="http://schemas.microsoft.com/office/drawing/2014/main" id="{132D4008-27C4-4715-A64C-9DAEEBBE8E22}"/>
              </a:ext>
            </a:extLst>
          </p:cNvPr>
          <p:cNvSpPr>
            <a:spLocks noChangeShapeType="1"/>
          </p:cNvSpPr>
          <p:nvPr/>
        </p:nvSpPr>
        <p:spPr bwMode="auto">
          <a:xfrm>
            <a:off x="6332398" y="3303422"/>
            <a:ext cx="433388" cy="1428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96" name="Text Box 52">
            <a:extLst>
              <a:ext uri="{FF2B5EF4-FFF2-40B4-BE49-F238E27FC236}">
                <a16:creationId xmlns:a16="http://schemas.microsoft.com/office/drawing/2014/main" id="{BD0C66AD-EC1A-460E-B9F4-7568009507F6}"/>
              </a:ext>
            </a:extLst>
          </p:cNvPr>
          <p:cNvSpPr txBox="1">
            <a:spLocks noChangeArrowheads="1"/>
          </p:cNvSpPr>
          <p:nvPr/>
        </p:nvSpPr>
        <p:spPr bwMode="auto">
          <a:xfrm>
            <a:off x="6780660" y="3174200"/>
            <a:ext cx="830677"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dirty="0"/>
              <a:t>650 mm</a:t>
            </a:r>
          </a:p>
        </p:txBody>
      </p:sp>
      <p:cxnSp>
        <p:nvCxnSpPr>
          <p:cNvPr id="4" name="Straight Connector 3">
            <a:extLst>
              <a:ext uri="{FF2B5EF4-FFF2-40B4-BE49-F238E27FC236}">
                <a16:creationId xmlns:a16="http://schemas.microsoft.com/office/drawing/2014/main" id="{1850C5A3-65D0-4478-BADE-13E455DF535D}"/>
              </a:ext>
            </a:extLst>
          </p:cNvPr>
          <p:cNvCxnSpPr/>
          <p:nvPr/>
        </p:nvCxnSpPr>
        <p:spPr>
          <a:xfrm>
            <a:off x="1307512" y="3449039"/>
            <a:ext cx="2603202"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6" name="Straight Connector 5">
            <a:extLst>
              <a:ext uri="{FF2B5EF4-FFF2-40B4-BE49-F238E27FC236}">
                <a16:creationId xmlns:a16="http://schemas.microsoft.com/office/drawing/2014/main" id="{1D1CA86A-431F-42F4-B112-F437F86BF5D0}"/>
              </a:ext>
            </a:extLst>
          </p:cNvPr>
          <p:cNvCxnSpPr/>
          <p:nvPr/>
        </p:nvCxnSpPr>
        <p:spPr>
          <a:xfrm>
            <a:off x="1307512" y="6272212"/>
            <a:ext cx="3246140"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53" name="Straight Connector 52">
            <a:extLst>
              <a:ext uri="{FF2B5EF4-FFF2-40B4-BE49-F238E27FC236}">
                <a16:creationId xmlns:a16="http://schemas.microsoft.com/office/drawing/2014/main" id="{EFD7DBA3-F5AA-28A7-641F-17887F476261}"/>
              </a:ext>
            </a:extLst>
          </p:cNvPr>
          <p:cNvCxnSpPr/>
          <p:nvPr/>
        </p:nvCxnSpPr>
        <p:spPr>
          <a:xfrm>
            <a:off x="408519" y="803110"/>
            <a:ext cx="7128792"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cxnSp>
        <p:nvCxnSpPr>
          <p:cNvPr id="54" name="Straight Connector 53">
            <a:extLst>
              <a:ext uri="{FF2B5EF4-FFF2-40B4-BE49-F238E27FC236}">
                <a16:creationId xmlns:a16="http://schemas.microsoft.com/office/drawing/2014/main" id="{1BADECAB-E022-6B3D-E20B-447872C52757}"/>
              </a:ext>
            </a:extLst>
          </p:cNvPr>
          <p:cNvCxnSpPr/>
          <p:nvPr/>
        </p:nvCxnSpPr>
        <p:spPr>
          <a:xfrm>
            <a:off x="659514" y="6741368"/>
            <a:ext cx="7128792"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sp>
        <p:nvSpPr>
          <p:cNvPr id="3" name="TextBox 2">
            <a:extLst>
              <a:ext uri="{FF2B5EF4-FFF2-40B4-BE49-F238E27FC236}">
                <a16:creationId xmlns:a16="http://schemas.microsoft.com/office/drawing/2014/main" id="{9FA61857-C01A-C5CB-02F8-3327940F2D67}"/>
              </a:ext>
            </a:extLst>
          </p:cNvPr>
          <p:cNvSpPr txBox="1"/>
          <p:nvPr/>
        </p:nvSpPr>
        <p:spPr>
          <a:xfrm>
            <a:off x="6692761" y="3843893"/>
            <a:ext cx="914400" cy="369332"/>
          </a:xfrm>
          <a:prstGeom prst="rect">
            <a:avLst/>
          </a:prstGeom>
          <a:noFill/>
        </p:spPr>
        <p:txBody>
          <a:bodyPr wrap="square" rtlCol="0">
            <a:spAutoFit/>
          </a:bodyPr>
          <a:lstStyle/>
          <a:p>
            <a:r>
              <a:rPr lang="en-US" dirty="0"/>
              <a:t>z</a:t>
            </a:r>
          </a:p>
        </p:txBody>
      </p:sp>
      <p:cxnSp>
        <p:nvCxnSpPr>
          <p:cNvPr id="7" name="Straight Connector 6">
            <a:extLst>
              <a:ext uri="{FF2B5EF4-FFF2-40B4-BE49-F238E27FC236}">
                <a16:creationId xmlns:a16="http://schemas.microsoft.com/office/drawing/2014/main" id="{A0D9A090-2970-413B-0662-8DDBA4C4493A}"/>
              </a:ext>
            </a:extLst>
          </p:cNvPr>
          <p:cNvCxnSpPr/>
          <p:nvPr/>
        </p:nvCxnSpPr>
        <p:spPr>
          <a:xfrm>
            <a:off x="5173524" y="1488926"/>
            <a:ext cx="0" cy="357965"/>
          </a:xfrm>
          <a:prstGeom prst="line">
            <a:avLst/>
          </a:prstGeom>
        </p:spPr>
        <p:style>
          <a:lnRef idx="1">
            <a:schemeClr val="dk1"/>
          </a:lnRef>
          <a:fillRef idx="0">
            <a:schemeClr val="dk1"/>
          </a:fillRef>
          <a:effectRef idx="0">
            <a:schemeClr val="dk1"/>
          </a:effectRef>
          <a:fontRef idx="minor">
            <a:schemeClr val="tx1"/>
          </a:fontRef>
        </p:style>
      </p:cxnSp>
      <p:cxnSp>
        <p:nvCxnSpPr>
          <p:cNvPr id="9" name="Straight Arrow Connector 8">
            <a:extLst>
              <a:ext uri="{FF2B5EF4-FFF2-40B4-BE49-F238E27FC236}">
                <a16:creationId xmlns:a16="http://schemas.microsoft.com/office/drawing/2014/main" id="{93D5CDB2-7128-06ED-39BA-ECA63F6DA258}"/>
              </a:ext>
            </a:extLst>
          </p:cNvPr>
          <p:cNvCxnSpPr>
            <a:cxnSpLocks/>
          </p:cNvCxnSpPr>
          <p:nvPr/>
        </p:nvCxnSpPr>
        <p:spPr>
          <a:xfrm flipV="1">
            <a:off x="5173524" y="1357147"/>
            <a:ext cx="655637" cy="253745"/>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334327F4-2E3A-311C-A8AB-6475ACE9D36F}"/>
              </a:ext>
            </a:extLst>
          </p:cNvPr>
          <p:cNvCxnSpPr>
            <a:cxnSpLocks/>
          </p:cNvCxnSpPr>
          <p:nvPr/>
        </p:nvCxnSpPr>
        <p:spPr>
          <a:xfrm flipV="1">
            <a:off x="4743312" y="1938188"/>
            <a:ext cx="379412" cy="153733"/>
          </a:xfrm>
          <a:prstGeom prst="line">
            <a:avLst/>
          </a:prstGeom>
        </p:spPr>
        <p:style>
          <a:lnRef idx="1">
            <a:schemeClr val="dk1"/>
          </a:lnRef>
          <a:fillRef idx="0">
            <a:schemeClr val="dk1"/>
          </a:fillRef>
          <a:effectRef idx="0">
            <a:schemeClr val="dk1"/>
          </a:effectRef>
          <a:fontRef idx="minor">
            <a:schemeClr val="tx1"/>
          </a:fontRef>
        </p:style>
      </p:cxnSp>
      <p:cxnSp>
        <p:nvCxnSpPr>
          <p:cNvPr id="15" name="Straight Arrow Connector 14">
            <a:extLst>
              <a:ext uri="{FF2B5EF4-FFF2-40B4-BE49-F238E27FC236}">
                <a16:creationId xmlns:a16="http://schemas.microsoft.com/office/drawing/2014/main" id="{9FB164C9-5268-4504-94E2-D22B321A7690}"/>
              </a:ext>
            </a:extLst>
          </p:cNvPr>
          <p:cNvCxnSpPr>
            <a:cxnSpLocks/>
          </p:cNvCxnSpPr>
          <p:nvPr/>
        </p:nvCxnSpPr>
        <p:spPr>
          <a:xfrm>
            <a:off x="4933018" y="2035438"/>
            <a:ext cx="0" cy="763159"/>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3B19473A-EE7A-0FAC-F013-8CBDAC2FA3DA}"/>
              </a:ext>
            </a:extLst>
          </p:cNvPr>
          <p:cNvCxnSpPr>
            <a:cxnSpLocks/>
          </p:cNvCxnSpPr>
          <p:nvPr/>
        </p:nvCxnSpPr>
        <p:spPr>
          <a:xfrm>
            <a:off x="6101374" y="2239297"/>
            <a:ext cx="612693" cy="216036"/>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7E174963-42FB-F632-724C-916CAF251897}"/>
              </a:ext>
            </a:extLst>
          </p:cNvPr>
          <p:cNvCxnSpPr>
            <a:cxnSpLocks/>
          </p:cNvCxnSpPr>
          <p:nvPr/>
        </p:nvCxnSpPr>
        <p:spPr>
          <a:xfrm>
            <a:off x="6711239" y="2468987"/>
            <a:ext cx="612693" cy="216036"/>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22" name="Straight Arrow Connector 21">
            <a:extLst>
              <a:ext uri="{FF2B5EF4-FFF2-40B4-BE49-F238E27FC236}">
                <a16:creationId xmlns:a16="http://schemas.microsoft.com/office/drawing/2014/main" id="{5A70E17E-60CD-1E2E-25D9-CBD093F34641}"/>
              </a:ext>
            </a:extLst>
          </p:cNvPr>
          <p:cNvCxnSpPr>
            <a:cxnSpLocks/>
          </p:cNvCxnSpPr>
          <p:nvPr/>
        </p:nvCxnSpPr>
        <p:spPr>
          <a:xfrm flipH="1">
            <a:off x="6485467" y="2897890"/>
            <a:ext cx="872456" cy="471843"/>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w="12700">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bodyPr/>
      <a:lstStyle/>
      <a:style>
        <a:lnRef idx="1">
          <a:schemeClr val="dk1"/>
        </a:lnRef>
        <a:fillRef idx="0">
          <a:schemeClr val="dk1"/>
        </a:fillRef>
        <a:effectRef idx="0">
          <a:schemeClr val="dk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1965</TotalTime>
  <Words>1571</Words>
  <Application>Microsoft Office PowerPoint</Application>
  <PresentationFormat>On-screen Show (4:3)</PresentationFormat>
  <Paragraphs>254</Paragraphs>
  <Slides>14</Slides>
  <Notes>14</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19" baseType="lpstr">
      <vt:lpstr>Arial</vt:lpstr>
      <vt:lpstr>Menlo</vt:lpstr>
      <vt:lpstr>Times New Roman</vt:lpstr>
      <vt:lpstr>Default Design</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ISU Center for NDE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lschmerr</dc:creator>
  <cp:lastModifiedBy>Lester Schmerr</cp:lastModifiedBy>
  <cp:revision>44</cp:revision>
  <cp:lastPrinted>2023-03-31T19:16:19Z</cp:lastPrinted>
  <dcterms:created xsi:type="dcterms:W3CDTF">2009-07-08T17:36:43Z</dcterms:created>
  <dcterms:modified xsi:type="dcterms:W3CDTF">2023-05-13T18:02:19Z</dcterms:modified>
</cp:coreProperties>
</file>