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3"/>
  </p:notesMasterIdLst>
  <p:sldIdLst>
    <p:sldId id="276" r:id="rId2"/>
    <p:sldId id="275" r:id="rId3"/>
    <p:sldId id="256" r:id="rId4"/>
    <p:sldId id="257" r:id="rId5"/>
    <p:sldId id="286" r:id="rId6"/>
    <p:sldId id="258" r:id="rId7"/>
    <p:sldId id="259" r:id="rId8"/>
    <p:sldId id="277" r:id="rId9"/>
    <p:sldId id="278" r:id="rId10"/>
    <p:sldId id="279" r:id="rId11"/>
    <p:sldId id="280" r:id="rId12"/>
    <p:sldId id="288" r:id="rId13"/>
    <p:sldId id="262" r:id="rId14"/>
    <p:sldId id="263" r:id="rId15"/>
    <p:sldId id="282" r:id="rId16"/>
    <p:sldId id="283" r:id="rId17"/>
    <p:sldId id="265" r:id="rId18"/>
    <p:sldId id="266" r:id="rId19"/>
    <p:sldId id="281" r:id="rId20"/>
    <p:sldId id="284" r:id="rId21"/>
    <p:sldId id="287" r:id="rId22"/>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66FF"/>
    <a:srgbClr val="FF3300"/>
    <a:srgbClr val="0066FF"/>
    <a:srgbClr val="33CC33"/>
    <a:srgbClr val="EAEAE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1105" autoAdjust="0"/>
  </p:normalViewPr>
  <p:slideViewPr>
    <p:cSldViewPr>
      <p:cViewPr varScale="1">
        <p:scale>
          <a:sx n="120" d="100"/>
          <a:sy n="120" d="100"/>
        </p:scale>
        <p:origin x="450" y="11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defRPr>
            </a:lvl1pPr>
          </a:lstStyle>
          <a:p>
            <a:pPr>
              <a:defRPr/>
            </a:pPr>
            <a:endParaRPr lang="en-US"/>
          </a:p>
        </p:txBody>
      </p:sp>
      <p:sp>
        <p:nvSpPr>
          <p:cNvPr id="3075"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defRPr>
            </a:lvl1pPr>
          </a:lstStyle>
          <a:p>
            <a:pPr>
              <a:defRPr/>
            </a:pPr>
            <a:endParaRPr lang="en-US"/>
          </a:p>
        </p:txBody>
      </p:sp>
      <p:sp>
        <p:nvSpPr>
          <p:cNvPr id="1946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7"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3078"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defRPr>
            </a:lvl1pPr>
          </a:lstStyle>
          <a:p>
            <a:pPr>
              <a:defRPr/>
            </a:pPr>
            <a:endParaRPr lang="en-US"/>
          </a:p>
        </p:txBody>
      </p:sp>
      <p:sp>
        <p:nvSpPr>
          <p:cNvPr id="3079"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Arial" charset="0"/>
              </a:defRPr>
            </a:lvl1pPr>
          </a:lstStyle>
          <a:p>
            <a:pPr>
              <a:defRPr/>
            </a:pPr>
            <a:fld id="{5FC1DCAD-61F7-4D07-B4FD-2AC95CA77EB2}" type="slidenum">
              <a:rPr lang="en-US"/>
              <a:pPr>
                <a:defRPr/>
              </a:pPr>
              <a:t>‹#›</a:t>
            </a:fld>
            <a:endParaRPr lang="en-US"/>
          </a:p>
        </p:txBody>
      </p:sp>
    </p:spTree>
    <p:extLst>
      <p:ext uri="{BB962C8B-B14F-4D97-AF65-F5344CB8AC3E}">
        <p14:creationId xmlns:p14="http://schemas.microsoft.com/office/powerpoint/2010/main" val="26063746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These slides will cover a variety of equilibrium problems.</a:t>
            </a:r>
          </a:p>
        </p:txBody>
      </p:sp>
      <p:sp>
        <p:nvSpPr>
          <p:cNvPr id="4" name="Slide Number Placeholder 3"/>
          <p:cNvSpPr>
            <a:spLocks noGrp="1"/>
          </p:cNvSpPr>
          <p:nvPr>
            <p:ph type="sldNum" sz="quarter" idx="5"/>
          </p:nvPr>
        </p:nvSpPr>
        <p:spPr/>
        <p:txBody>
          <a:bodyPr/>
          <a:lstStyle/>
          <a:p>
            <a:pPr>
              <a:defRPr/>
            </a:pPr>
            <a:fld id="{5FC1DCAD-61F7-4D07-B4FD-2AC95CA77EB2}" type="slidenum">
              <a:rPr lang="en-US" smtClean="0"/>
              <a:pPr>
                <a:defRPr/>
              </a:pPr>
              <a:t>1</a:t>
            </a:fld>
            <a:endParaRPr lang="en-US"/>
          </a:p>
        </p:txBody>
      </p:sp>
    </p:spTree>
    <p:extLst>
      <p:ext uri="{BB962C8B-B14F-4D97-AF65-F5344CB8AC3E}">
        <p14:creationId xmlns:p14="http://schemas.microsoft.com/office/powerpoint/2010/main" val="127369803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If we dot the equation of equilibrium with </a:t>
            </a:r>
            <a:r>
              <a:rPr lang="en-US" b="1" dirty="0"/>
              <a:t>r</a:t>
            </a:r>
            <a:r>
              <a:rPr lang="en-US" dirty="0"/>
              <a:t> we can solve directly for the tension in cable A. Similar dot products with </a:t>
            </a:r>
            <a:r>
              <a:rPr lang="en-US" b="1" dirty="0"/>
              <a:t>s</a:t>
            </a:r>
            <a:r>
              <a:rPr lang="en-US" dirty="0"/>
              <a:t> and </a:t>
            </a:r>
            <a:r>
              <a:rPr lang="en-US" b="1" dirty="0"/>
              <a:t>t</a:t>
            </a:r>
            <a:r>
              <a:rPr lang="en-US" dirty="0"/>
              <a:t> give us the tensions in the other two cables.</a:t>
            </a:r>
          </a:p>
        </p:txBody>
      </p:sp>
      <p:sp>
        <p:nvSpPr>
          <p:cNvPr id="4" name="Slide Number Placeholder 3"/>
          <p:cNvSpPr>
            <a:spLocks noGrp="1"/>
          </p:cNvSpPr>
          <p:nvPr>
            <p:ph type="sldNum" sz="quarter" idx="5"/>
          </p:nvPr>
        </p:nvSpPr>
        <p:spPr/>
        <p:txBody>
          <a:bodyPr/>
          <a:lstStyle/>
          <a:p>
            <a:pPr>
              <a:defRPr/>
            </a:pPr>
            <a:fld id="{5FC1DCAD-61F7-4D07-B4FD-2AC95CA77EB2}" type="slidenum">
              <a:rPr lang="en-US" smtClean="0"/>
              <a:pPr>
                <a:defRPr/>
              </a:pPr>
              <a:t>10</a:t>
            </a:fld>
            <a:endParaRPr lang="en-US"/>
          </a:p>
        </p:txBody>
      </p:sp>
    </p:spTree>
    <p:extLst>
      <p:ext uri="{BB962C8B-B14F-4D97-AF65-F5344CB8AC3E}">
        <p14:creationId xmlns:p14="http://schemas.microsoft.com/office/powerpoint/2010/main" val="315483245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can easily implement this solution in MATLAB. We first define three unit vectors along the cables as well as the vector expression involving the weight (note that it is not the weight vector, which acts in the negative z-direction). We then define the vectors </a:t>
            </a:r>
            <a:r>
              <a:rPr lang="en-US" b="1" dirty="0"/>
              <a:t>r,</a:t>
            </a:r>
            <a:r>
              <a:rPr lang="en-US" dirty="0"/>
              <a:t> </a:t>
            </a:r>
            <a:r>
              <a:rPr lang="en-US" b="1" dirty="0"/>
              <a:t>s</a:t>
            </a:r>
            <a:r>
              <a:rPr lang="en-US" dirty="0"/>
              <a:t>, </a:t>
            </a:r>
            <a:r>
              <a:rPr lang="en-US" b="1" dirty="0"/>
              <a:t>t</a:t>
            </a:r>
            <a:r>
              <a:rPr lang="en-US" dirty="0"/>
              <a:t> and implement the three explicit expressions we have for the three tensions.</a:t>
            </a:r>
          </a:p>
        </p:txBody>
      </p:sp>
      <p:sp>
        <p:nvSpPr>
          <p:cNvPr id="4" name="Slide Number Placeholder 3"/>
          <p:cNvSpPr>
            <a:spLocks noGrp="1"/>
          </p:cNvSpPr>
          <p:nvPr>
            <p:ph type="sldNum" sz="quarter" idx="5"/>
          </p:nvPr>
        </p:nvSpPr>
        <p:spPr/>
        <p:txBody>
          <a:bodyPr/>
          <a:lstStyle/>
          <a:p>
            <a:pPr>
              <a:defRPr/>
            </a:pPr>
            <a:fld id="{5FC1DCAD-61F7-4D07-B4FD-2AC95CA77EB2}" type="slidenum">
              <a:rPr lang="en-US" smtClean="0"/>
              <a:pPr>
                <a:defRPr/>
              </a:pPr>
              <a:t>11</a:t>
            </a:fld>
            <a:endParaRPr lang="en-US"/>
          </a:p>
        </p:txBody>
      </p:sp>
    </p:spTree>
    <p:extLst>
      <p:ext uri="{BB962C8B-B14F-4D97-AF65-F5344CB8AC3E}">
        <p14:creationId xmlns:p14="http://schemas.microsoft.com/office/powerpoint/2010/main" val="213595612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Although we can solve this problem directly, as just shown, using a MATLAB symbolic solution instead is the most effective approach for this and many other problems. For this concurrent force system problem, we form up the individual forces and place their resultant in a vector R. The solve function solves for the unknowns when the resultant is zero, which is placed here in a MATLAB structure S. The symbolic values for the unknown forces are in the fields </a:t>
            </a:r>
            <a:r>
              <a:rPr lang="en-US" dirty="0" err="1"/>
              <a:t>S.Ta</a:t>
            </a:r>
            <a:r>
              <a:rPr lang="en-US" dirty="0"/>
              <a:t>, </a:t>
            </a:r>
            <a:r>
              <a:rPr lang="en-US" dirty="0" err="1"/>
              <a:t>S.Tb</a:t>
            </a:r>
            <a:r>
              <a:rPr lang="en-US" dirty="0"/>
              <a:t>, and </a:t>
            </a:r>
            <a:r>
              <a:rPr lang="en-US" dirty="0" err="1"/>
              <a:t>S.Tc</a:t>
            </a:r>
            <a:r>
              <a:rPr lang="en-US" dirty="0"/>
              <a:t>. We use the double function to convert the contents of these fields to double precision numerical values.</a:t>
            </a:r>
          </a:p>
        </p:txBody>
      </p:sp>
      <p:sp>
        <p:nvSpPr>
          <p:cNvPr id="4" name="Slide Number Placeholder 3"/>
          <p:cNvSpPr>
            <a:spLocks noGrp="1"/>
          </p:cNvSpPr>
          <p:nvPr>
            <p:ph type="sldNum" sz="quarter" idx="5"/>
          </p:nvPr>
        </p:nvSpPr>
        <p:spPr/>
        <p:txBody>
          <a:bodyPr/>
          <a:lstStyle/>
          <a:p>
            <a:pPr>
              <a:defRPr/>
            </a:pPr>
            <a:fld id="{5FC1DCAD-61F7-4D07-B4FD-2AC95CA77EB2}" type="slidenum">
              <a:rPr lang="en-US" smtClean="0"/>
              <a:pPr>
                <a:defRPr/>
              </a:pPr>
              <a:t>12</a:t>
            </a:fld>
            <a:endParaRPr lang="en-US"/>
          </a:p>
        </p:txBody>
      </p:sp>
    </p:spTree>
    <p:extLst>
      <p:ext uri="{BB962C8B-B14F-4D97-AF65-F5344CB8AC3E}">
        <p14:creationId xmlns:p14="http://schemas.microsoft.com/office/powerpoint/2010/main" val="143320809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Now consider a three-leg table of weight W where we press down on the table-top. Here we want to find symbolic expressions for the forces in the three legs and to examine when the applied force P will cause the table to tip.</a:t>
            </a:r>
          </a:p>
        </p:txBody>
      </p:sp>
      <p:sp>
        <p:nvSpPr>
          <p:cNvPr id="4" name="Slide Number Placeholder 3"/>
          <p:cNvSpPr>
            <a:spLocks noGrp="1"/>
          </p:cNvSpPr>
          <p:nvPr>
            <p:ph type="sldNum" sz="quarter" idx="5"/>
          </p:nvPr>
        </p:nvSpPr>
        <p:spPr/>
        <p:txBody>
          <a:bodyPr/>
          <a:lstStyle/>
          <a:p>
            <a:pPr>
              <a:defRPr/>
            </a:pPr>
            <a:fld id="{5FC1DCAD-61F7-4D07-B4FD-2AC95CA77EB2}" type="slidenum">
              <a:rPr lang="en-US" smtClean="0"/>
              <a:pPr>
                <a:defRPr/>
              </a:pPr>
              <a:t>13</a:t>
            </a:fld>
            <a:endParaRPr lang="en-US"/>
          </a:p>
        </p:txBody>
      </p:sp>
    </p:spTree>
    <p:extLst>
      <p:ext uri="{BB962C8B-B14F-4D97-AF65-F5344CB8AC3E}">
        <p14:creationId xmlns:p14="http://schemas.microsoft.com/office/powerpoint/2010/main" val="148547086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see that there are three equilibrium equations for this parallel force system.</a:t>
            </a:r>
          </a:p>
        </p:txBody>
      </p:sp>
      <p:sp>
        <p:nvSpPr>
          <p:cNvPr id="4" name="Slide Number Placeholder 3"/>
          <p:cNvSpPr>
            <a:spLocks noGrp="1"/>
          </p:cNvSpPr>
          <p:nvPr>
            <p:ph type="sldNum" sz="quarter" idx="5"/>
          </p:nvPr>
        </p:nvSpPr>
        <p:spPr/>
        <p:txBody>
          <a:bodyPr/>
          <a:lstStyle/>
          <a:p>
            <a:pPr>
              <a:defRPr/>
            </a:pPr>
            <a:fld id="{5FC1DCAD-61F7-4D07-B4FD-2AC95CA77EB2}" type="slidenum">
              <a:rPr lang="en-US" smtClean="0"/>
              <a:pPr>
                <a:defRPr/>
              </a:pPr>
              <a:t>14</a:t>
            </a:fld>
            <a:endParaRPr lang="en-US"/>
          </a:p>
        </p:txBody>
      </p:sp>
    </p:spTree>
    <p:extLst>
      <p:ext uri="{BB962C8B-B14F-4D97-AF65-F5344CB8AC3E}">
        <p14:creationId xmlns:p14="http://schemas.microsoft.com/office/powerpoint/2010/main" val="34342045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can solve this problem in MATLAB in a totally symbolic form without placing numerical values for the known terms.</a:t>
            </a:r>
          </a:p>
        </p:txBody>
      </p:sp>
      <p:sp>
        <p:nvSpPr>
          <p:cNvPr id="4" name="Slide Number Placeholder 3"/>
          <p:cNvSpPr>
            <a:spLocks noGrp="1"/>
          </p:cNvSpPr>
          <p:nvPr>
            <p:ph type="sldNum" sz="quarter" idx="5"/>
          </p:nvPr>
        </p:nvSpPr>
        <p:spPr/>
        <p:txBody>
          <a:bodyPr/>
          <a:lstStyle/>
          <a:p>
            <a:pPr>
              <a:defRPr/>
            </a:pPr>
            <a:fld id="{5FC1DCAD-61F7-4D07-B4FD-2AC95CA77EB2}" type="slidenum">
              <a:rPr lang="en-US" smtClean="0"/>
              <a:pPr>
                <a:defRPr/>
              </a:pPr>
              <a:t>15</a:t>
            </a:fld>
            <a:endParaRPr lang="en-US"/>
          </a:p>
        </p:txBody>
      </p:sp>
    </p:spTree>
    <p:extLst>
      <p:ext uri="{BB962C8B-B14F-4D97-AF65-F5344CB8AC3E}">
        <p14:creationId xmlns:p14="http://schemas.microsoft.com/office/powerpoint/2010/main" val="207570091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is the case if we neglect the weight of the table. We can do the substitution in MATLAB directly.</a:t>
            </a:r>
          </a:p>
        </p:txBody>
      </p:sp>
      <p:sp>
        <p:nvSpPr>
          <p:cNvPr id="4" name="Slide Number Placeholder 3"/>
          <p:cNvSpPr>
            <a:spLocks noGrp="1"/>
          </p:cNvSpPr>
          <p:nvPr>
            <p:ph type="sldNum" sz="quarter" idx="5"/>
          </p:nvPr>
        </p:nvSpPr>
        <p:spPr/>
        <p:txBody>
          <a:bodyPr/>
          <a:lstStyle/>
          <a:p>
            <a:pPr>
              <a:defRPr/>
            </a:pPr>
            <a:fld id="{5FC1DCAD-61F7-4D07-B4FD-2AC95CA77EB2}" type="slidenum">
              <a:rPr lang="en-US" smtClean="0"/>
              <a:pPr>
                <a:defRPr/>
              </a:pPr>
              <a:t>16</a:t>
            </a:fld>
            <a:endParaRPr lang="en-US"/>
          </a:p>
        </p:txBody>
      </p:sp>
    </p:spTree>
    <p:extLst>
      <p:ext uri="{BB962C8B-B14F-4D97-AF65-F5344CB8AC3E}">
        <p14:creationId xmlns:p14="http://schemas.microsoft.com/office/powerpoint/2010/main" val="121502518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If we push down hard enough, we can make the reaction at A go to zero. Under that condition the table will be about to tip since the reaction force can never be negative. This will allow us to determine the regions of the table where when we apply a force the table will tip (assuming, of course, the weight of the table is zero).</a:t>
            </a:r>
          </a:p>
        </p:txBody>
      </p:sp>
      <p:sp>
        <p:nvSpPr>
          <p:cNvPr id="4" name="Slide Number Placeholder 3"/>
          <p:cNvSpPr>
            <a:spLocks noGrp="1"/>
          </p:cNvSpPr>
          <p:nvPr>
            <p:ph type="sldNum" sz="quarter" idx="5"/>
          </p:nvPr>
        </p:nvSpPr>
        <p:spPr/>
        <p:txBody>
          <a:bodyPr/>
          <a:lstStyle/>
          <a:p>
            <a:pPr>
              <a:defRPr/>
            </a:pPr>
            <a:fld id="{5FC1DCAD-61F7-4D07-B4FD-2AC95CA77EB2}" type="slidenum">
              <a:rPr lang="en-US" smtClean="0"/>
              <a:pPr>
                <a:defRPr/>
              </a:pPr>
              <a:t>17</a:t>
            </a:fld>
            <a:endParaRPr lang="en-US"/>
          </a:p>
        </p:txBody>
      </p:sp>
    </p:spTree>
    <p:extLst>
      <p:ext uri="{BB962C8B-B14F-4D97-AF65-F5344CB8AC3E}">
        <p14:creationId xmlns:p14="http://schemas.microsoft.com/office/powerpoint/2010/main" val="12182123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If we include the weight of the table, we also can determine when tipping occurs.</a:t>
            </a:r>
          </a:p>
        </p:txBody>
      </p:sp>
      <p:sp>
        <p:nvSpPr>
          <p:cNvPr id="4" name="Slide Number Placeholder 3"/>
          <p:cNvSpPr>
            <a:spLocks noGrp="1"/>
          </p:cNvSpPr>
          <p:nvPr>
            <p:ph type="sldNum" sz="quarter" idx="5"/>
          </p:nvPr>
        </p:nvSpPr>
        <p:spPr/>
        <p:txBody>
          <a:bodyPr/>
          <a:lstStyle/>
          <a:p>
            <a:pPr>
              <a:defRPr/>
            </a:pPr>
            <a:fld id="{5FC1DCAD-61F7-4D07-B4FD-2AC95CA77EB2}" type="slidenum">
              <a:rPr lang="en-US" smtClean="0"/>
              <a:pPr>
                <a:defRPr/>
              </a:pPr>
              <a:t>18</a:t>
            </a:fld>
            <a:endParaRPr lang="en-US"/>
          </a:p>
        </p:txBody>
      </p:sp>
    </p:spTree>
    <p:extLst>
      <p:ext uri="{BB962C8B-B14F-4D97-AF65-F5344CB8AC3E}">
        <p14:creationId xmlns:p14="http://schemas.microsoft.com/office/powerpoint/2010/main" val="295880599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this problem a block is held on a smooth inclined plane surface in three dimensions by a force </a:t>
            </a:r>
            <a:r>
              <a:rPr lang="en-US" b="1" dirty="0"/>
              <a:t>P</a:t>
            </a:r>
            <a:r>
              <a:rPr lang="en-US" dirty="0"/>
              <a:t> that lies in a plane parallel to the surface and we want to find that force </a:t>
            </a:r>
            <a:r>
              <a:rPr lang="en-US" b="1" dirty="0"/>
              <a:t>P</a:t>
            </a:r>
            <a:r>
              <a:rPr lang="en-US" dirty="0"/>
              <a:t>. There is, of course, a reaction force as well as the weight of the block acting. The reaction force must be normal to the surface, so our first task is to find  a unit vector </a:t>
            </a:r>
            <a:r>
              <a:rPr lang="en-US" b="1" dirty="0"/>
              <a:t>n</a:t>
            </a:r>
            <a:r>
              <a:rPr lang="en-US" dirty="0"/>
              <a:t> in that normal direction. We can do that by use of the cross product of unit vectors </a:t>
            </a:r>
            <a:r>
              <a:rPr lang="en-US" dirty="0" err="1"/>
              <a:t>e</a:t>
            </a:r>
            <a:r>
              <a:rPr lang="en-US" baseline="-25000" dirty="0" err="1"/>
              <a:t>AB</a:t>
            </a:r>
            <a:r>
              <a:rPr lang="en-US" baseline="-25000" dirty="0"/>
              <a:t> </a:t>
            </a:r>
            <a:r>
              <a:rPr lang="en-US" dirty="0"/>
              <a:t>and </a:t>
            </a:r>
            <a:r>
              <a:rPr lang="en-US" dirty="0" err="1"/>
              <a:t>e</a:t>
            </a:r>
            <a:r>
              <a:rPr lang="en-US" baseline="-25000" dirty="0" err="1"/>
              <a:t>AC</a:t>
            </a:r>
            <a:r>
              <a:rPr lang="en-US" dirty="0"/>
              <a:t>  and then divide by the magnitude of that cross product to get </a:t>
            </a:r>
            <a:r>
              <a:rPr lang="en-US" b="1" dirty="0"/>
              <a:t>n</a:t>
            </a:r>
            <a:r>
              <a:rPr lang="en-US" dirty="0"/>
              <a:t> (why?). All of this is easily done in MATLAB, as shown.</a:t>
            </a:r>
          </a:p>
        </p:txBody>
      </p:sp>
      <p:sp>
        <p:nvSpPr>
          <p:cNvPr id="4" name="Slide Number Placeholder 3"/>
          <p:cNvSpPr>
            <a:spLocks noGrp="1"/>
          </p:cNvSpPr>
          <p:nvPr>
            <p:ph type="sldNum" sz="quarter" idx="5"/>
          </p:nvPr>
        </p:nvSpPr>
        <p:spPr/>
        <p:txBody>
          <a:bodyPr/>
          <a:lstStyle/>
          <a:p>
            <a:pPr>
              <a:defRPr/>
            </a:pPr>
            <a:fld id="{5FC1DCAD-61F7-4D07-B4FD-2AC95CA77EB2}" type="slidenum">
              <a:rPr lang="en-US" smtClean="0"/>
              <a:pPr>
                <a:defRPr/>
              </a:pPr>
              <a:t>19</a:t>
            </a:fld>
            <a:endParaRPr lang="en-US"/>
          </a:p>
        </p:txBody>
      </p:sp>
    </p:spTree>
    <p:extLst>
      <p:ext uri="{BB962C8B-B14F-4D97-AF65-F5344CB8AC3E}">
        <p14:creationId xmlns:p14="http://schemas.microsoft.com/office/powerpoint/2010/main" val="307142903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To get experience with solving equilibrium equations we will examine the types of problems listed here.</a:t>
            </a:r>
          </a:p>
        </p:txBody>
      </p:sp>
      <p:sp>
        <p:nvSpPr>
          <p:cNvPr id="4" name="Slide Number Placeholder 3"/>
          <p:cNvSpPr>
            <a:spLocks noGrp="1"/>
          </p:cNvSpPr>
          <p:nvPr>
            <p:ph type="sldNum" sz="quarter" idx="5"/>
          </p:nvPr>
        </p:nvSpPr>
        <p:spPr/>
        <p:txBody>
          <a:bodyPr/>
          <a:lstStyle/>
          <a:p>
            <a:pPr>
              <a:defRPr/>
            </a:pPr>
            <a:fld id="{5FC1DCAD-61F7-4D07-B4FD-2AC95CA77EB2}" type="slidenum">
              <a:rPr lang="en-US" smtClean="0"/>
              <a:pPr>
                <a:defRPr/>
              </a:pPr>
              <a:t>2</a:t>
            </a:fld>
            <a:endParaRPr lang="en-US"/>
          </a:p>
        </p:txBody>
      </p:sp>
    </p:spTree>
    <p:extLst>
      <p:ext uri="{BB962C8B-B14F-4D97-AF65-F5344CB8AC3E}">
        <p14:creationId xmlns:p14="http://schemas.microsoft.com/office/powerpoint/2010/main" val="344297611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Having the unit normal we then can write the equilibrium equation(s) for the vector forces, Eq. (1). If we take the dot product of that equation with the unit normal </a:t>
            </a:r>
            <a:r>
              <a:rPr lang="en-US" b="1" dirty="0"/>
              <a:t>n</a:t>
            </a:r>
            <a:r>
              <a:rPr lang="en-US" dirty="0"/>
              <a:t>, then since </a:t>
            </a:r>
            <a:r>
              <a:rPr lang="en-US" b="1" dirty="0"/>
              <a:t>P</a:t>
            </a:r>
            <a:r>
              <a:rPr lang="en-US" dirty="0"/>
              <a:t> lies in the plane we  can solve for the magnitude of the normal force and place that result back into Eq. (1) to find </a:t>
            </a:r>
            <a:r>
              <a:rPr lang="en-US" b="1" dirty="0"/>
              <a:t>P</a:t>
            </a:r>
            <a:r>
              <a:rPr lang="en-US" dirty="0"/>
              <a:t>. The final answer is given to one decimal place.</a:t>
            </a:r>
          </a:p>
        </p:txBody>
      </p:sp>
      <p:sp>
        <p:nvSpPr>
          <p:cNvPr id="4" name="Slide Number Placeholder 3"/>
          <p:cNvSpPr>
            <a:spLocks noGrp="1"/>
          </p:cNvSpPr>
          <p:nvPr>
            <p:ph type="sldNum" sz="quarter" idx="5"/>
          </p:nvPr>
        </p:nvSpPr>
        <p:spPr/>
        <p:txBody>
          <a:bodyPr/>
          <a:lstStyle/>
          <a:p>
            <a:pPr>
              <a:defRPr/>
            </a:pPr>
            <a:fld id="{5FC1DCAD-61F7-4D07-B4FD-2AC95CA77EB2}" type="slidenum">
              <a:rPr lang="en-US" smtClean="0"/>
              <a:pPr>
                <a:defRPr/>
              </a:pPr>
              <a:t>20</a:t>
            </a:fld>
            <a:endParaRPr lang="en-US"/>
          </a:p>
        </p:txBody>
      </p:sp>
    </p:spTree>
    <p:extLst>
      <p:ext uri="{BB962C8B-B14F-4D97-AF65-F5344CB8AC3E}">
        <p14:creationId xmlns:p14="http://schemas.microsoft.com/office/powerpoint/2010/main" val="304433083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may want to replace some force equations with moment equations to make a problem easier to solve. This cannot always be done if the replacement equations we use are not all independent. If we look at the determinant of the matrix of coefficients for the system of equilibrium equations we are using, if that determinant is zero then we do not have a set of independent equations and we must make a different choice.</a:t>
            </a:r>
          </a:p>
        </p:txBody>
      </p:sp>
      <p:sp>
        <p:nvSpPr>
          <p:cNvPr id="4" name="Slide Number Placeholder 3"/>
          <p:cNvSpPr>
            <a:spLocks noGrp="1"/>
          </p:cNvSpPr>
          <p:nvPr>
            <p:ph type="sldNum" sz="quarter" idx="5"/>
          </p:nvPr>
        </p:nvSpPr>
        <p:spPr/>
        <p:txBody>
          <a:bodyPr/>
          <a:lstStyle/>
          <a:p>
            <a:pPr>
              <a:defRPr/>
            </a:pPr>
            <a:fld id="{5FC1DCAD-61F7-4D07-B4FD-2AC95CA77EB2}" type="slidenum">
              <a:rPr lang="en-US" smtClean="0"/>
              <a:pPr>
                <a:defRPr/>
              </a:pPr>
              <a:t>21</a:t>
            </a:fld>
            <a:endParaRPr lang="en-US"/>
          </a:p>
        </p:txBody>
      </p:sp>
    </p:spTree>
    <p:extLst>
      <p:ext uri="{BB962C8B-B14F-4D97-AF65-F5344CB8AC3E}">
        <p14:creationId xmlns:p14="http://schemas.microsoft.com/office/powerpoint/2010/main" val="262742616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62F4238F-4114-48C3-B8DA-749A2B952A48}" type="slidenum">
              <a:rPr lang="en-US" smtClean="0"/>
              <a:pPr eaLnBrk="1" hangingPunct="1"/>
              <a:t>3</a:t>
            </a:fld>
            <a:endParaRPr lang="en-US"/>
          </a:p>
        </p:txBody>
      </p:sp>
      <p:sp>
        <p:nvSpPr>
          <p:cNvPr id="20483"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dirty="0"/>
              <a:t>Here we want to solve this three-pulley problem for the tension needed to hold the weight. The radii of the two fixed pulleys 1 and 2 are given.</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AAB6B287-92A1-48DF-93F5-2C9C834C55A0}" type="slidenum">
              <a:rPr lang="en-US" smtClean="0"/>
              <a:pPr eaLnBrk="1" hangingPunct="1"/>
              <a:t>4</a:t>
            </a:fld>
            <a:endParaRPr lang="en-US"/>
          </a:p>
        </p:txBody>
      </p:sp>
      <p:sp>
        <p:nvSpPr>
          <p:cNvPr id="21507" name="Rectangle 2"/>
          <p:cNvSpPr>
            <a:spLocks noGrp="1" noRot="1" noChangeAspect="1" noChangeArrowheads="1" noTextEdit="1"/>
          </p:cNvSpPr>
          <p:nvPr>
            <p:ph type="sldImg"/>
          </p:nvPr>
        </p:nvSpPr>
        <p:spPr>
          <a:ln/>
        </p:spPr>
      </p:sp>
      <p:sp>
        <p:nvSpPr>
          <p:cNvPr id="2150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dirty="0"/>
              <a:t>Consider FBDs of all three pulleys. Note that we have used the fact that the tension T is unchanged as it goes over pulleys A and B. Although there are four unknown forces, we do not need to solve for the force F. If we solve (1) for the tension T in terms of T</a:t>
            </a:r>
            <a:r>
              <a:rPr lang="en-US" baseline="-25000" dirty="0"/>
              <a:t>A</a:t>
            </a:r>
            <a:r>
              <a:rPr lang="en-US" dirty="0"/>
              <a:t> for pulley A and then (2) use the moment equation for the fixed pulley we can find T</a:t>
            </a:r>
            <a:r>
              <a:rPr lang="en-US" baseline="-25000" dirty="0"/>
              <a:t>B</a:t>
            </a:r>
            <a:r>
              <a:rPr lang="en-US" dirty="0"/>
              <a:t> in terms of T</a:t>
            </a:r>
            <a:r>
              <a:rPr lang="en-US" baseline="-25000" dirty="0"/>
              <a:t>A</a:t>
            </a:r>
            <a:r>
              <a:rPr lang="en-US" dirty="0"/>
              <a:t> (and, hence, T) and then (3) sum forces for pulley B, we obtain the tension T from T</a:t>
            </a:r>
            <a:r>
              <a:rPr lang="en-US" baseline="-25000" dirty="0"/>
              <a:t>B</a:t>
            </a:r>
            <a:r>
              <a:rPr lang="en-US" dirty="0"/>
              <a:t> and the known weight.</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is the MATLAB symbolic solution. We also get the tensions Ta and Tb.</a:t>
            </a:r>
          </a:p>
        </p:txBody>
      </p:sp>
      <p:sp>
        <p:nvSpPr>
          <p:cNvPr id="4" name="Slide Number Placeholder 3"/>
          <p:cNvSpPr>
            <a:spLocks noGrp="1"/>
          </p:cNvSpPr>
          <p:nvPr>
            <p:ph type="sldNum" sz="quarter" idx="5"/>
          </p:nvPr>
        </p:nvSpPr>
        <p:spPr/>
        <p:txBody>
          <a:bodyPr/>
          <a:lstStyle/>
          <a:p>
            <a:pPr>
              <a:defRPr/>
            </a:pPr>
            <a:fld id="{5FC1DCAD-61F7-4D07-B4FD-2AC95CA77EB2}" type="slidenum">
              <a:rPr lang="en-US" smtClean="0"/>
              <a:pPr>
                <a:defRPr/>
              </a:pPr>
              <a:t>5</a:t>
            </a:fld>
            <a:endParaRPr lang="en-US"/>
          </a:p>
        </p:txBody>
      </p:sp>
    </p:spTree>
    <p:extLst>
      <p:ext uri="{BB962C8B-B14F-4D97-AF65-F5344CB8AC3E}">
        <p14:creationId xmlns:p14="http://schemas.microsoft.com/office/powerpoint/2010/main" val="344215792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92A46198-E195-478C-9C55-35341B75E4B1}" type="slidenum">
              <a:rPr lang="en-US" smtClean="0"/>
              <a:pPr eaLnBrk="1" hangingPunct="1"/>
              <a:t>6</a:t>
            </a:fld>
            <a:endParaRPr lang="en-US"/>
          </a:p>
        </p:txBody>
      </p:sp>
      <p:sp>
        <p:nvSpPr>
          <p:cNvPr id="22531" name="Rectangle 2"/>
          <p:cNvSpPr>
            <a:spLocks noGrp="1" noRot="1" noChangeAspect="1" noChangeArrowheads="1" noTextEdit="1"/>
          </p:cNvSpPr>
          <p:nvPr>
            <p:ph type="sldImg"/>
          </p:nvPr>
        </p:nvSpPr>
        <p:spPr>
          <a:ln/>
        </p:spPr>
      </p:sp>
      <p:sp>
        <p:nvSpPr>
          <p:cNvPr id="2253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dirty="0"/>
              <a:t>This is a two dimensional (co-planar problem) but where all the forces except the weight are at angles to the horizontal and vertical axes. Thus, in such cases we should consider using a set of inclined axes instead of horizontal and vertical axes.</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2AD9A9F4-CC1D-4A06-8C17-9FDA0CE39114}" type="slidenum">
              <a:rPr lang="en-US" smtClean="0"/>
              <a:pPr eaLnBrk="1" hangingPunct="1"/>
              <a:t>7</a:t>
            </a:fld>
            <a:endParaRPr lang="en-US"/>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dirty="0"/>
              <a:t>If we simply sum forces in the inclined x and y directions and use the moment equation about point A, we can obtain all the unknown forces directly.</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is a concurrent force system where we want to find the tensions in the three cables. There are three equations of equilibrium so we can always find the three tensions by solving three simultaneous equations, but we can solve this problem explicitly with a vector solution.</a:t>
            </a:r>
          </a:p>
        </p:txBody>
      </p:sp>
      <p:sp>
        <p:nvSpPr>
          <p:cNvPr id="4" name="Slide Number Placeholder 3"/>
          <p:cNvSpPr>
            <a:spLocks noGrp="1"/>
          </p:cNvSpPr>
          <p:nvPr>
            <p:ph type="sldNum" sz="quarter" idx="5"/>
          </p:nvPr>
        </p:nvSpPr>
        <p:spPr/>
        <p:txBody>
          <a:bodyPr/>
          <a:lstStyle/>
          <a:p>
            <a:pPr>
              <a:defRPr/>
            </a:pPr>
            <a:fld id="{5FC1DCAD-61F7-4D07-B4FD-2AC95CA77EB2}" type="slidenum">
              <a:rPr lang="en-US" smtClean="0"/>
              <a:pPr>
                <a:defRPr/>
              </a:pPr>
              <a:t>8</a:t>
            </a:fld>
            <a:endParaRPr lang="en-US"/>
          </a:p>
        </p:txBody>
      </p:sp>
    </p:spTree>
    <p:extLst>
      <p:ext uri="{BB962C8B-B14F-4D97-AF65-F5344CB8AC3E}">
        <p14:creationId xmlns:p14="http://schemas.microsoft.com/office/powerpoint/2010/main" val="228364542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If we take cross products of the various unit vectors along the cables we can define three vectors </a:t>
            </a:r>
            <a:r>
              <a:rPr lang="en-US" b="1" dirty="0"/>
              <a:t>r</a:t>
            </a:r>
            <a:r>
              <a:rPr lang="en-US" dirty="0"/>
              <a:t>, </a:t>
            </a:r>
            <a:r>
              <a:rPr lang="en-US" b="1" dirty="0"/>
              <a:t>s</a:t>
            </a:r>
            <a:r>
              <a:rPr lang="en-US" dirty="0"/>
              <a:t>, </a:t>
            </a:r>
            <a:r>
              <a:rPr lang="en-US" b="1" dirty="0"/>
              <a:t>t</a:t>
            </a:r>
            <a:r>
              <a:rPr lang="en-US" dirty="0"/>
              <a:t> .</a:t>
            </a:r>
          </a:p>
        </p:txBody>
      </p:sp>
      <p:sp>
        <p:nvSpPr>
          <p:cNvPr id="4" name="Slide Number Placeholder 3"/>
          <p:cNvSpPr>
            <a:spLocks noGrp="1"/>
          </p:cNvSpPr>
          <p:nvPr>
            <p:ph type="sldNum" sz="quarter" idx="5"/>
          </p:nvPr>
        </p:nvSpPr>
        <p:spPr/>
        <p:txBody>
          <a:bodyPr/>
          <a:lstStyle/>
          <a:p>
            <a:pPr>
              <a:defRPr/>
            </a:pPr>
            <a:fld id="{5FC1DCAD-61F7-4D07-B4FD-2AC95CA77EB2}" type="slidenum">
              <a:rPr lang="en-US" smtClean="0"/>
              <a:pPr>
                <a:defRPr/>
              </a:pPr>
              <a:t>9</a:t>
            </a:fld>
            <a:endParaRPr lang="en-US"/>
          </a:p>
        </p:txBody>
      </p:sp>
    </p:spTree>
    <p:extLst>
      <p:ext uri="{BB962C8B-B14F-4D97-AF65-F5344CB8AC3E}">
        <p14:creationId xmlns:p14="http://schemas.microsoft.com/office/powerpoint/2010/main" val="410430406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3FA41D15-A6B4-467B-B504-3A78CFF2F7EB}" type="slidenum">
              <a:rPr lang="en-US"/>
              <a:pPr>
                <a:defRPr/>
              </a:pPr>
              <a:t>‹#›</a:t>
            </a:fld>
            <a:endParaRPr lang="en-US"/>
          </a:p>
        </p:txBody>
      </p:sp>
    </p:spTree>
    <p:extLst>
      <p:ext uri="{BB962C8B-B14F-4D97-AF65-F5344CB8AC3E}">
        <p14:creationId xmlns:p14="http://schemas.microsoft.com/office/powerpoint/2010/main" val="6047967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7C4F4450-C194-4059-9D57-ABD1E6DE3E4B}" type="slidenum">
              <a:rPr lang="en-US"/>
              <a:pPr>
                <a:defRPr/>
              </a:pPr>
              <a:t>‹#›</a:t>
            </a:fld>
            <a:endParaRPr lang="en-US"/>
          </a:p>
        </p:txBody>
      </p:sp>
    </p:spTree>
    <p:extLst>
      <p:ext uri="{BB962C8B-B14F-4D97-AF65-F5344CB8AC3E}">
        <p14:creationId xmlns:p14="http://schemas.microsoft.com/office/powerpoint/2010/main" val="9877883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CB8260D8-D61A-4F29-87BF-828C51A8DA62}" type="slidenum">
              <a:rPr lang="en-US"/>
              <a:pPr>
                <a:defRPr/>
              </a:pPr>
              <a:t>‹#›</a:t>
            </a:fld>
            <a:endParaRPr lang="en-US"/>
          </a:p>
        </p:txBody>
      </p:sp>
    </p:spTree>
    <p:extLst>
      <p:ext uri="{BB962C8B-B14F-4D97-AF65-F5344CB8AC3E}">
        <p14:creationId xmlns:p14="http://schemas.microsoft.com/office/powerpoint/2010/main" val="2187982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CBE57EB5-854F-4980-8836-91DF513BA6F9}" type="slidenum">
              <a:rPr lang="en-US"/>
              <a:pPr>
                <a:defRPr/>
              </a:pPr>
              <a:t>‹#›</a:t>
            </a:fld>
            <a:endParaRPr lang="en-US"/>
          </a:p>
        </p:txBody>
      </p:sp>
    </p:spTree>
    <p:extLst>
      <p:ext uri="{BB962C8B-B14F-4D97-AF65-F5344CB8AC3E}">
        <p14:creationId xmlns:p14="http://schemas.microsoft.com/office/powerpoint/2010/main" val="13878993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8E2C68EA-956B-48CC-91A7-91F63F53D9AA}" type="slidenum">
              <a:rPr lang="en-US"/>
              <a:pPr>
                <a:defRPr/>
              </a:pPr>
              <a:t>‹#›</a:t>
            </a:fld>
            <a:endParaRPr lang="en-US"/>
          </a:p>
        </p:txBody>
      </p:sp>
    </p:spTree>
    <p:extLst>
      <p:ext uri="{BB962C8B-B14F-4D97-AF65-F5344CB8AC3E}">
        <p14:creationId xmlns:p14="http://schemas.microsoft.com/office/powerpoint/2010/main" val="2454165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5F56E6F0-F744-4299-8E7D-E805D8F3672B}" type="slidenum">
              <a:rPr lang="en-US"/>
              <a:pPr>
                <a:defRPr/>
              </a:pPr>
              <a:t>‹#›</a:t>
            </a:fld>
            <a:endParaRPr lang="en-US"/>
          </a:p>
        </p:txBody>
      </p:sp>
    </p:spTree>
    <p:extLst>
      <p:ext uri="{BB962C8B-B14F-4D97-AF65-F5344CB8AC3E}">
        <p14:creationId xmlns:p14="http://schemas.microsoft.com/office/powerpoint/2010/main" val="22918693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F5F4104B-C23E-4858-A1A2-62103E1B3558}" type="slidenum">
              <a:rPr lang="en-US"/>
              <a:pPr>
                <a:defRPr/>
              </a:pPr>
              <a:t>‹#›</a:t>
            </a:fld>
            <a:endParaRPr lang="en-US"/>
          </a:p>
        </p:txBody>
      </p:sp>
    </p:spTree>
    <p:extLst>
      <p:ext uri="{BB962C8B-B14F-4D97-AF65-F5344CB8AC3E}">
        <p14:creationId xmlns:p14="http://schemas.microsoft.com/office/powerpoint/2010/main" val="1307585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82612EA3-F2B8-449E-8E7A-2BEFE1F70F23}" type="slidenum">
              <a:rPr lang="en-US"/>
              <a:pPr>
                <a:defRPr/>
              </a:pPr>
              <a:t>‹#›</a:t>
            </a:fld>
            <a:endParaRPr lang="en-US"/>
          </a:p>
        </p:txBody>
      </p:sp>
    </p:spTree>
    <p:extLst>
      <p:ext uri="{BB962C8B-B14F-4D97-AF65-F5344CB8AC3E}">
        <p14:creationId xmlns:p14="http://schemas.microsoft.com/office/powerpoint/2010/main" val="15833478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C310A7FD-CD59-4E0C-A99B-42C72888F29A}" type="slidenum">
              <a:rPr lang="en-US"/>
              <a:pPr>
                <a:defRPr/>
              </a:pPr>
              <a:t>‹#›</a:t>
            </a:fld>
            <a:endParaRPr lang="en-US"/>
          </a:p>
        </p:txBody>
      </p:sp>
    </p:spTree>
    <p:extLst>
      <p:ext uri="{BB962C8B-B14F-4D97-AF65-F5344CB8AC3E}">
        <p14:creationId xmlns:p14="http://schemas.microsoft.com/office/powerpoint/2010/main" val="3373902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72E54660-A12F-4662-8DF5-5865DF792E0E}" type="slidenum">
              <a:rPr lang="en-US"/>
              <a:pPr>
                <a:defRPr/>
              </a:pPr>
              <a:t>‹#›</a:t>
            </a:fld>
            <a:endParaRPr lang="en-US"/>
          </a:p>
        </p:txBody>
      </p:sp>
    </p:spTree>
    <p:extLst>
      <p:ext uri="{BB962C8B-B14F-4D97-AF65-F5344CB8AC3E}">
        <p14:creationId xmlns:p14="http://schemas.microsoft.com/office/powerpoint/2010/main" val="20658460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4EAE4F20-F669-466B-9AC2-D54070ABB04B}" type="slidenum">
              <a:rPr lang="en-US"/>
              <a:pPr>
                <a:defRPr/>
              </a:pPr>
              <a:t>‹#›</a:t>
            </a:fld>
            <a:endParaRPr lang="en-US"/>
          </a:p>
        </p:txBody>
      </p:sp>
    </p:spTree>
    <p:extLst>
      <p:ext uri="{BB962C8B-B14F-4D97-AF65-F5344CB8AC3E}">
        <p14:creationId xmlns:p14="http://schemas.microsoft.com/office/powerpoint/2010/main" val="18613592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2291" name="Rectangle 3"/>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Arial" charset="0"/>
              </a:defRPr>
            </a:lvl1pPr>
          </a:lstStyle>
          <a:p>
            <a:pPr>
              <a:defRPr/>
            </a:pPr>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Arial" charset="0"/>
              </a:defRPr>
            </a:lvl1pPr>
          </a:lstStyle>
          <a:p>
            <a:pPr>
              <a:defRPr/>
            </a:pPr>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Arial" charset="0"/>
              </a:defRPr>
            </a:lvl1pPr>
          </a:lstStyle>
          <a:p>
            <a:pPr>
              <a:defRPr/>
            </a:pPr>
            <a:fld id="{F8226789-8E88-4169-90AE-BB7CF46C7018}"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8" Type="http://schemas.openxmlformats.org/officeDocument/2006/relationships/image" Target="../media/image14.wmf"/><Relationship Id="rId3" Type="http://schemas.openxmlformats.org/officeDocument/2006/relationships/oleObject" Target="../embeddings/oleObject12.bin"/><Relationship Id="rId7" Type="http://schemas.openxmlformats.org/officeDocument/2006/relationships/oleObject" Target="../embeddings/oleObject14.bin"/><Relationship Id="rId2" Type="http://schemas.openxmlformats.org/officeDocument/2006/relationships/notesSlide" Target="../notesSlides/notesSlide10.xml"/><Relationship Id="rId1" Type="http://schemas.openxmlformats.org/officeDocument/2006/relationships/slideLayout" Target="../slideLayouts/slideLayout7.xml"/><Relationship Id="rId6" Type="http://schemas.openxmlformats.org/officeDocument/2006/relationships/image" Target="../media/image13.wmf"/><Relationship Id="rId5" Type="http://schemas.openxmlformats.org/officeDocument/2006/relationships/oleObject" Target="../embeddings/oleObject13.bin"/><Relationship Id="rId10" Type="http://schemas.openxmlformats.org/officeDocument/2006/relationships/image" Target="../media/image15.wmf"/><Relationship Id="rId4" Type="http://schemas.openxmlformats.org/officeDocument/2006/relationships/image" Target="../media/image12.wmf"/><Relationship Id="rId9" Type="http://schemas.openxmlformats.org/officeDocument/2006/relationships/oleObject" Target="../embeddings/oleObject15.bin"/></Relationships>
</file>

<file path=ppt/slides/_rels/slide11.xml.rels><?xml version="1.0" encoding="UTF-8" standalone="yes"?>
<Relationships xmlns="http://schemas.openxmlformats.org/package/2006/relationships"><Relationship Id="rId8" Type="http://schemas.openxmlformats.org/officeDocument/2006/relationships/image" Target="../media/image11.wmf"/><Relationship Id="rId3" Type="http://schemas.openxmlformats.org/officeDocument/2006/relationships/oleObject" Target="../embeddings/oleObject16.bin"/><Relationship Id="rId7" Type="http://schemas.openxmlformats.org/officeDocument/2006/relationships/oleObject" Target="../embeddings/oleObject18.bin"/><Relationship Id="rId2" Type="http://schemas.openxmlformats.org/officeDocument/2006/relationships/notesSlide" Target="../notesSlides/notesSlide11.xml"/><Relationship Id="rId1" Type="http://schemas.openxmlformats.org/officeDocument/2006/relationships/slideLayout" Target="../slideLayouts/slideLayout7.xml"/><Relationship Id="rId6" Type="http://schemas.openxmlformats.org/officeDocument/2006/relationships/image" Target="../media/image14.wmf"/><Relationship Id="rId5" Type="http://schemas.openxmlformats.org/officeDocument/2006/relationships/oleObject" Target="../embeddings/oleObject17.bin"/><Relationship Id="rId4" Type="http://schemas.openxmlformats.org/officeDocument/2006/relationships/image" Target="../media/image16.wmf"/></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oleObject" Target="../embeddings/oleObject19.bin"/><Relationship Id="rId2" Type="http://schemas.openxmlformats.org/officeDocument/2006/relationships/notesSlide" Target="../notesSlides/notesSlide14.xml"/><Relationship Id="rId1" Type="http://schemas.openxmlformats.org/officeDocument/2006/relationships/slideLayout" Target="../slideLayouts/slideLayout7.xml"/><Relationship Id="rId6" Type="http://schemas.openxmlformats.org/officeDocument/2006/relationships/image" Target="../media/image18.wmf"/><Relationship Id="rId5" Type="http://schemas.openxmlformats.org/officeDocument/2006/relationships/oleObject" Target="../embeddings/oleObject20.bin"/><Relationship Id="rId4" Type="http://schemas.openxmlformats.org/officeDocument/2006/relationships/image" Target="../media/image17.wmf"/></Relationships>
</file>

<file path=ppt/slides/_rels/slide15.xml.rels><?xml version="1.0" encoding="UTF-8" standalone="yes"?>
<Relationships xmlns="http://schemas.openxmlformats.org/package/2006/relationships"><Relationship Id="rId3" Type="http://schemas.openxmlformats.org/officeDocument/2006/relationships/oleObject" Target="../embeddings/oleObject21.bin"/><Relationship Id="rId2" Type="http://schemas.openxmlformats.org/officeDocument/2006/relationships/notesSlide" Target="../notesSlides/notesSlide15.xml"/><Relationship Id="rId1" Type="http://schemas.openxmlformats.org/officeDocument/2006/relationships/slideLayout" Target="../slideLayouts/slideLayout7.xml"/><Relationship Id="rId4" Type="http://schemas.openxmlformats.org/officeDocument/2006/relationships/image" Target="../media/image19.wmf"/></Relationships>
</file>

<file path=ppt/slides/_rels/slide16.xml.rels><?xml version="1.0" encoding="UTF-8" standalone="yes"?>
<Relationships xmlns="http://schemas.openxmlformats.org/package/2006/relationships"><Relationship Id="rId3" Type="http://schemas.openxmlformats.org/officeDocument/2006/relationships/oleObject" Target="../embeddings/oleObject22.bin"/><Relationship Id="rId2" Type="http://schemas.openxmlformats.org/officeDocument/2006/relationships/notesSlide" Target="../notesSlides/notesSlide16.xml"/><Relationship Id="rId1" Type="http://schemas.openxmlformats.org/officeDocument/2006/relationships/slideLayout" Target="../slideLayouts/slideLayout7.xml"/><Relationship Id="rId4" Type="http://schemas.openxmlformats.org/officeDocument/2006/relationships/image" Target="../media/image20.emf"/></Relationships>
</file>

<file path=ppt/slides/_rels/slide17.xml.rels><?xml version="1.0" encoding="UTF-8" standalone="yes"?>
<Relationships xmlns="http://schemas.openxmlformats.org/package/2006/relationships"><Relationship Id="rId3" Type="http://schemas.openxmlformats.org/officeDocument/2006/relationships/oleObject" Target="../embeddings/oleObject23.bin"/><Relationship Id="rId2" Type="http://schemas.openxmlformats.org/officeDocument/2006/relationships/notesSlide" Target="../notesSlides/notesSlide17.xml"/><Relationship Id="rId1" Type="http://schemas.openxmlformats.org/officeDocument/2006/relationships/slideLayout" Target="../slideLayouts/slideLayout7.xml"/><Relationship Id="rId6" Type="http://schemas.openxmlformats.org/officeDocument/2006/relationships/image" Target="../media/image22.wmf"/><Relationship Id="rId5" Type="http://schemas.openxmlformats.org/officeDocument/2006/relationships/oleObject" Target="../embeddings/oleObject24.bin"/><Relationship Id="rId4" Type="http://schemas.openxmlformats.org/officeDocument/2006/relationships/image" Target="../media/image21.wmf"/></Relationships>
</file>

<file path=ppt/slides/_rels/slide18.xml.rels><?xml version="1.0" encoding="UTF-8" standalone="yes"?>
<Relationships xmlns="http://schemas.openxmlformats.org/package/2006/relationships"><Relationship Id="rId3" Type="http://schemas.openxmlformats.org/officeDocument/2006/relationships/oleObject" Target="../embeddings/oleObject25.bin"/><Relationship Id="rId2" Type="http://schemas.openxmlformats.org/officeDocument/2006/relationships/notesSlide" Target="../notesSlides/notesSlide18.xml"/><Relationship Id="rId1" Type="http://schemas.openxmlformats.org/officeDocument/2006/relationships/slideLayout" Target="../slideLayouts/slideLayout7.xml"/><Relationship Id="rId6" Type="http://schemas.openxmlformats.org/officeDocument/2006/relationships/image" Target="../media/image24.wmf"/><Relationship Id="rId5" Type="http://schemas.openxmlformats.org/officeDocument/2006/relationships/oleObject" Target="../embeddings/oleObject26.bin"/><Relationship Id="rId4" Type="http://schemas.openxmlformats.org/officeDocument/2006/relationships/image" Target="../media/image23.wmf"/></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8" Type="http://schemas.openxmlformats.org/officeDocument/2006/relationships/image" Target="../media/image27.wmf"/><Relationship Id="rId3" Type="http://schemas.openxmlformats.org/officeDocument/2006/relationships/oleObject" Target="../embeddings/oleObject27.bin"/><Relationship Id="rId7" Type="http://schemas.openxmlformats.org/officeDocument/2006/relationships/oleObject" Target="../embeddings/oleObject29.bin"/><Relationship Id="rId2" Type="http://schemas.openxmlformats.org/officeDocument/2006/relationships/notesSlide" Target="../notesSlides/notesSlide20.xml"/><Relationship Id="rId1" Type="http://schemas.openxmlformats.org/officeDocument/2006/relationships/slideLayout" Target="../slideLayouts/slideLayout7.xml"/><Relationship Id="rId6" Type="http://schemas.openxmlformats.org/officeDocument/2006/relationships/image" Target="../media/image26.wmf"/><Relationship Id="rId5" Type="http://schemas.openxmlformats.org/officeDocument/2006/relationships/oleObject" Target="../embeddings/oleObject28.bin"/><Relationship Id="rId10" Type="http://schemas.openxmlformats.org/officeDocument/2006/relationships/image" Target="../media/image28.wmf"/><Relationship Id="rId4" Type="http://schemas.openxmlformats.org/officeDocument/2006/relationships/image" Target="../media/image25.wmf"/><Relationship Id="rId9" Type="http://schemas.openxmlformats.org/officeDocument/2006/relationships/oleObject" Target="../embeddings/oleObject30.bin"/></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1.wmf"/></Relationships>
</file>

<file path=ppt/slides/_rels/slide4.xml.rels><?xml version="1.0" encoding="UTF-8" standalone="yes"?>
<Relationships xmlns="http://schemas.openxmlformats.org/package/2006/relationships"><Relationship Id="rId8" Type="http://schemas.openxmlformats.org/officeDocument/2006/relationships/image" Target="../media/image4.wmf"/><Relationship Id="rId3" Type="http://schemas.openxmlformats.org/officeDocument/2006/relationships/oleObject" Target="../embeddings/oleObject2.bin"/><Relationship Id="rId7" Type="http://schemas.openxmlformats.org/officeDocument/2006/relationships/oleObject" Target="../embeddings/oleObject4.bin"/><Relationship Id="rId12" Type="http://schemas.openxmlformats.org/officeDocument/2006/relationships/image" Target="../media/image6.wmf"/><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image" Target="../media/image3.wmf"/><Relationship Id="rId11" Type="http://schemas.openxmlformats.org/officeDocument/2006/relationships/oleObject" Target="../embeddings/oleObject6.bin"/><Relationship Id="rId5" Type="http://schemas.openxmlformats.org/officeDocument/2006/relationships/oleObject" Target="../embeddings/oleObject3.bin"/><Relationship Id="rId10" Type="http://schemas.openxmlformats.org/officeDocument/2006/relationships/image" Target="../media/image5.wmf"/><Relationship Id="rId4" Type="http://schemas.openxmlformats.org/officeDocument/2006/relationships/image" Target="../media/image2.wmf"/><Relationship Id="rId9" Type="http://schemas.openxmlformats.org/officeDocument/2006/relationships/oleObject" Target="../embeddings/oleObject5.bin"/></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8" Type="http://schemas.openxmlformats.org/officeDocument/2006/relationships/image" Target="../media/image9.wmf"/><Relationship Id="rId3" Type="http://schemas.openxmlformats.org/officeDocument/2006/relationships/oleObject" Target="../embeddings/oleObject7.bin"/><Relationship Id="rId7" Type="http://schemas.openxmlformats.org/officeDocument/2006/relationships/oleObject" Target="../embeddings/oleObject9.bin"/><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image" Target="../media/image8.wmf"/><Relationship Id="rId5" Type="http://schemas.openxmlformats.org/officeDocument/2006/relationships/oleObject" Target="../embeddings/oleObject8.bin"/><Relationship Id="rId4" Type="http://schemas.openxmlformats.org/officeDocument/2006/relationships/image" Target="../media/image7.wmf"/></Relationships>
</file>

<file path=ppt/slides/_rels/slide8.xml.rels><?xml version="1.0" encoding="UTF-8" standalone="yes"?>
<Relationships xmlns="http://schemas.openxmlformats.org/package/2006/relationships"><Relationship Id="rId3" Type="http://schemas.openxmlformats.org/officeDocument/2006/relationships/oleObject" Target="../embeddings/oleObject10.bin"/><Relationship Id="rId2" Type="http://schemas.openxmlformats.org/officeDocument/2006/relationships/notesSlide" Target="../notesSlides/notesSlide8.xml"/><Relationship Id="rId1" Type="http://schemas.openxmlformats.org/officeDocument/2006/relationships/slideLayout" Target="../slideLayouts/slideLayout7.xml"/><Relationship Id="rId4" Type="http://schemas.openxmlformats.org/officeDocument/2006/relationships/image" Target="../media/image10.wmf"/></Relationships>
</file>

<file path=ppt/slides/_rels/slide9.xml.rels><?xml version="1.0" encoding="UTF-8" standalone="yes"?>
<Relationships xmlns="http://schemas.openxmlformats.org/package/2006/relationships"><Relationship Id="rId3" Type="http://schemas.openxmlformats.org/officeDocument/2006/relationships/oleObject" Target="../embeddings/oleObject11.bin"/><Relationship Id="rId2" Type="http://schemas.openxmlformats.org/officeDocument/2006/relationships/notesSlide" Target="../notesSlides/notesSlide9.xml"/><Relationship Id="rId1" Type="http://schemas.openxmlformats.org/officeDocument/2006/relationships/slideLayout" Target="../slideLayouts/slideLayout7.xml"/><Relationship Id="rId4" Type="http://schemas.openxmlformats.org/officeDocument/2006/relationships/image" Target="../media/image11.w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64BA477D-D63B-4AD5-9F09-78D5244F13B0}"/>
              </a:ext>
            </a:extLst>
          </p:cNvPr>
          <p:cNvSpPr txBox="1"/>
          <p:nvPr/>
        </p:nvSpPr>
        <p:spPr>
          <a:xfrm>
            <a:off x="2627784" y="2420888"/>
            <a:ext cx="4680520" cy="461665"/>
          </a:xfrm>
          <a:prstGeom prst="rect">
            <a:avLst/>
          </a:prstGeom>
          <a:noFill/>
        </p:spPr>
        <p:txBody>
          <a:bodyPr wrap="square" rtlCol="0">
            <a:spAutoFit/>
          </a:bodyPr>
          <a:lstStyle/>
          <a:p>
            <a:r>
              <a:rPr lang="en-US" sz="2400" dirty="0"/>
              <a:t>Solving Equilibrium Problems - III</a:t>
            </a:r>
          </a:p>
        </p:txBody>
      </p:sp>
    </p:spTree>
    <p:extLst>
      <p:ext uri="{BB962C8B-B14F-4D97-AF65-F5344CB8AC3E}">
        <p14:creationId xmlns:p14="http://schemas.microsoft.com/office/powerpoint/2010/main" val="200844183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4">
            <a:extLst>
              <a:ext uri="{FF2B5EF4-FFF2-40B4-BE49-F238E27FC236}">
                <a16:creationId xmlns:a16="http://schemas.microsoft.com/office/drawing/2014/main" id="{279E8B36-B0C2-483D-B57C-14578CB323BB}"/>
              </a:ext>
            </a:extLst>
          </p:cNvPr>
          <p:cNvSpPr txBox="1">
            <a:spLocks noChangeArrowheads="1"/>
          </p:cNvSpPr>
          <p:nvPr/>
        </p:nvSpPr>
        <p:spPr bwMode="auto">
          <a:xfrm>
            <a:off x="1397000" y="1231900"/>
            <a:ext cx="41973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If we dot this equilibrium equation with </a:t>
            </a:r>
            <a:r>
              <a:rPr lang="en-US" altLang="en-US" b="1"/>
              <a:t>r</a:t>
            </a:r>
          </a:p>
        </p:txBody>
      </p:sp>
      <p:graphicFrame>
        <p:nvGraphicFramePr>
          <p:cNvPr id="3" name="Object 5">
            <a:extLst>
              <a:ext uri="{FF2B5EF4-FFF2-40B4-BE49-F238E27FC236}">
                <a16:creationId xmlns:a16="http://schemas.microsoft.com/office/drawing/2014/main" id="{49FD8A08-E020-42DF-8610-9E8CDF93EFFE}"/>
              </a:ext>
            </a:extLst>
          </p:cNvPr>
          <p:cNvGraphicFramePr>
            <a:graphicFrameLocks noChangeAspect="1"/>
          </p:cNvGraphicFramePr>
          <p:nvPr/>
        </p:nvGraphicFramePr>
        <p:xfrm>
          <a:off x="2519363" y="404813"/>
          <a:ext cx="2792412" cy="368300"/>
        </p:xfrm>
        <a:graphic>
          <a:graphicData uri="http://schemas.openxmlformats.org/presentationml/2006/ole">
            <mc:AlternateContent xmlns:mc="http://schemas.openxmlformats.org/markup-compatibility/2006">
              <mc:Choice xmlns:v="urn:schemas-microsoft-com:vml" Requires="v">
                <p:oleObj name="Equation" r:id="rId3" imgW="1727200" imgH="228600" progId="Equation.DSMT4">
                  <p:embed/>
                </p:oleObj>
              </mc:Choice>
              <mc:Fallback>
                <p:oleObj name="Equation" r:id="rId3" imgW="1727200" imgH="228600" progId="Equation.DSMT4">
                  <p:embed/>
                  <p:pic>
                    <p:nvPicPr>
                      <p:cNvPr id="3074" name="Object 5">
                        <a:extLst>
                          <a:ext uri="{FF2B5EF4-FFF2-40B4-BE49-F238E27FC236}">
                            <a16:creationId xmlns:a16="http://schemas.microsoft.com/office/drawing/2014/main" id="{4A6019ED-596E-412A-BA04-EF39CDBF1ED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19363" y="404813"/>
                        <a:ext cx="2792412" cy="3683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4" name="Object 6">
            <a:extLst>
              <a:ext uri="{FF2B5EF4-FFF2-40B4-BE49-F238E27FC236}">
                <a16:creationId xmlns:a16="http://schemas.microsoft.com/office/drawing/2014/main" id="{67630B23-43BA-422B-B299-F2D07FE7966E}"/>
              </a:ext>
            </a:extLst>
          </p:cNvPr>
          <p:cNvGraphicFramePr>
            <a:graphicFrameLocks noChangeAspect="1"/>
          </p:cNvGraphicFramePr>
          <p:nvPr/>
        </p:nvGraphicFramePr>
        <p:xfrm>
          <a:off x="2503488" y="1776413"/>
          <a:ext cx="1633537" cy="1117600"/>
        </p:xfrm>
        <a:graphic>
          <a:graphicData uri="http://schemas.openxmlformats.org/presentationml/2006/ole">
            <mc:AlternateContent xmlns:mc="http://schemas.openxmlformats.org/markup-compatibility/2006">
              <mc:Choice xmlns:v="urn:schemas-microsoft-com:vml" Requires="v">
                <p:oleObj name="Equation" r:id="rId5" imgW="965200" imgH="660400" progId="Equation.DSMT4">
                  <p:embed/>
                </p:oleObj>
              </mc:Choice>
              <mc:Fallback>
                <p:oleObj name="Equation" r:id="rId5" imgW="965200" imgH="660400" progId="Equation.DSMT4">
                  <p:embed/>
                  <p:pic>
                    <p:nvPicPr>
                      <p:cNvPr id="3075" name="Object 6">
                        <a:extLst>
                          <a:ext uri="{FF2B5EF4-FFF2-40B4-BE49-F238E27FC236}">
                            <a16:creationId xmlns:a16="http://schemas.microsoft.com/office/drawing/2014/main" id="{916E2577-8B8B-4A97-A6C4-996243F54CE0}"/>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503488" y="1776413"/>
                        <a:ext cx="1633537" cy="1117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5" name="Text Box 7">
            <a:extLst>
              <a:ext uri="{FF2B5EF4-FFF2-40B4-BE49-F238E27FC236}">
                <a16:creationId xmlns:a16="http://schemas.microsoft.com/office/drawing/2014/main" id="{0CE06622-AF62-4EC9-8D6C-28DCF2719C20}"/>
              </a:ext>
            </a:extLst>
          </p:cNvPr>
          <p:cNvSpPr txBox="1">
            <a:spLocks noChangeArrowheads="1"/>
          </p:cNvSpPr>
          <p:nvPr/>
        </p:nvSpPr>
        <p:spPr bwMode="auto">
          <a:xfrm>
            <a:off x="1562100" y="2947988"/>
            <a:ext cx="60896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similarly dotting the equilibrium equation with </a:t>
            </a:r>
            <a:r>
              <a:rPr lang="en-US" altLang="en-US" b="1"/>
              <a:t>s</a:t>
            </a:r>
            <a:r>
              <a:rPr lang="en-US" altLang="en-US"/>
              <a:t> and </a:t>
            </a:r>
            <a:r>
              <a:rPr lang="en-US" altLang="en-US" b="1"/>
              <a:t>t</a:t>
            </a:r>
            <a:r>
              <a:rPr lang="en-US" altLang="en-US"/>
              <a:t> gives</a:t>
            </a:r>
          </a:p>
        </p:txBody>
      </p:sp>
      <p:graphicFrame>
        <p:nvGraphicFramePr>
          <p:cNvPr id="6" name="Object 8">
            <a:extLst>
              <a:ext uri="{FF2B5EF4-FFF2-40B4-BE49-F238E27FC236}">
                <a16:creationId xmlns:a16="http://schemas.microsoft.com/office/drawing/2014/main" id="{F91DEC58-8668-4D10-85D5-A46E75B9C9D7}"/>
              </a:ext>
            </a:extLst>
          </p:cNvPr>
          <p:cNvGraphicFramePr>
            <a:graphicFrameLocks noChangeAspect="1"/>
          </p:cNvGraphicFramePr>
          <p:nvPr/>
        </p:nvGraphicFramePr>
        <p:xfrm>
          <a:off x="2273300" y="3500438"/>
          <a:ext cx="1416050" cy="1770062"/>
        </p:xfrm>
        <a:graphic>
          <a:graphicData uri="http://schemas.openxmlformats.org/presentationml/2006/ole">
            <mc:AlternateContent xmlns:mc="http://schemas.openxmlformats.org/markup-compatibility/2006">
              <mc:Choice xmlns:v="urn:schemas-microsoft-com:vml" Requires="v">
                <p:oleObj name="Equation" r:id="rId7" imgW="710891" imgH="888614" progId="Equation.DSMT4">
                  <p:embed/>
                </p:oleObj>
              </mc:Choice>
              <mc:Fallback>
                <p:oleObj name="Equation" r:id="rId7" imgW="710891" imgH="888614" progId="Equation.DSMT4">
                  <p:embed/>
                  <p:pic>
                    <p:nvPicPr>
                      <p:cNvPr id="3076" name="Object 8">
                        <a:extLst>
                          <a:ext uri="{FF2B5EF4-FFF2-40B4-BE49-F238E27FC236}">
                            <a16:creationId xmlns:a16="http://schemas.microsoft.com/office/drawing/2014/main" id="{B1E57DC0-A0BD-47B2-A2C1-C8CE0FA39056}"/>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273300" y="3500438"/>
                        <a:ext cx="1416050" cy="17700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7" name="Text Box 9">
            <a:extLst>
              <a:ext uri="{FF2B5EF4-FFF2-40B4-BE49-F238E27FC236}">
                <a16:creationId xmlns:a16="http://schemas.microsoft.com/office/drawing/2014/main" id="{A8FF1463-7D9F-44AF-8470-18C1B6B99D62}"/>
              </a:ext>
            </a:extLst>
          </p:cNvPr>
          <p:cNvSpPr txBox="1">
            <a:spLocks noChangeArrowheads="1"/>
          </p:cNvSpPr>
          <p:nvPr/>
        </p:nvSpPr>
        <p:spPr bwMode="auto">
          <a:xfrm>
            <a:off x="1115616" y="5517232"/>
            <a:ext cx="7394912"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Thus, we can find the tensions directly without solving simultaneous equations. This is done most effectively with vectors in MATLAB:</a:t>
            </a:r>
          </a:p>
        </p:txBody>
      </p:sp>
      <p:graphicFrame>
        <p:nvGraphicFramePr>
          <p:cNvPr id="8" name="Object 10">
            <a:extLst>
              <a:ext uri="{FF2B5EF4-FFF2-40B4-BE49-F238E27FC236}">
                <a16:creationId xmlns:a16="http://schemas.microsoft.com/office/drawing/2014/main" id="{322A9990-90E1-4ADC-BE27-AAF4472979E4}"/>
              </a:ext>
            </a:extLst>
          </p:cNvPr>
          <p:cNvGraphicFramePr>
            <a:graphicFrameLocks noChangeAspect="1"/>
          </p:cNvGraphicFramePr>
          <p:nvPr/>
        </p:nvGraphicFramePr>
        <p:xfrm>
          <a:off x="5619750" y="1577975"/>
          <a:ext cx="2338388" cy="785813"/>
        </p:xfrm>
        <a:graphic>
          <a:graphicData uri="http://schemas.openxmlformats.org/presentationml/2006/ole">
            <mc:AlternateContent xmlns:mc="http://schemas.openxmlformats.org/markup-compatibility/2006">
              <mc:Choice xmlns:v="urn:schemas-microsoft-com:vml" Requires="v">
                <p:oleObj name="Equation" r:id="rId9" imgW="1358900" imgH="457200" progId="Equation.DSMT4">
                  <p:embed/>
                </p:oleObj>
              </mc:Choice>
              <mc:Fallback>
                <p:oleObj name="Equation" r:id="rId9" imgW="1358900" imgH="457200" progId="Equation.DSMT4">
                  <p:embed/>
                  <p:pic>
                    <p:nvPicPr>
                      <p:cNvPr id="3077" name="Object 10">
                        <a:extLst>
                          <a:ext uri="{FF2B5EF4-FFF2-40B4-BE49-F238E27FC236}">
                            <a16:creationId xmlns:a16="http://schemas.microsoft.com/office/drawing/2014/main" id="{3A4059EB-2A4F-46EF-B651-EFF1194425DC}"/>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5619750" y="1577975"/>
                        <a:ext cx="2338388" cy="7858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9" name="Text Box 11">
            <a:extLst>
              <a:ext uri="{FF2B5EF4-FFF2-40B4-BE49-F238E27FC236}">
                <a16:creationId xmlns:a16="http://schemas.microsoft.com/office/drawing/2014/main" id="{E83B1071-2DF2-4C0C-9A28-253111B95C80}"/>
              </a:ext>
            </a:extLst>
          </p:cNvPr>
          <p:cNvSpPr txBox="1">
            <a:spLocks noChangeArrowheads="1"/>
          </p:cNvSpPr>
          <p:nvPr/>
        </p:nvSpPr>
        <p:spPr bwMode="auto">
          <a:xfrm>
            <a:off x="4329113" y="1722438"/>
            <a:ext cx="7175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since</a:t>
            </a:r>
          </a:p>
        </p:txBody>
      </p:sp>
    </p:spTree>
    <p:extLst>
      <p:ext uri="{BB962C8B-B14F-4D97-AF65-F5344CB8AC3E}">
        <p14:creationId xmlns:p14="http://schemas.microsoft.com/office/powerpoint/2010/main" val="30541071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D936D946-17AB-4A29-8D5A-8CB471AC7CAA}"/>
              </a:ext>
            </a:extLst>
          </p:cNvPr>
          <p:cNvSpPr>
            <a:spLocks noChangeArrowheads="1"/>
          </p:cNvSpPr>
          <p:nvPr/>
        </p:nvSpPr>
        <p:spPr bwMode="auto">
          <a:xfrm>
            <a:off x="4095750" y="171450"/>
            <a:ext cx="4572000" cy="67710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spcBef>
                <a:spcPct val="50000"/>
              </a:spcBef>
            </a:pPr>
            <a:r>
              <a:rPr lang="en-US" altLang="en-US" sz="1400" dirty="0"/>
              <a:t>OA =[4  -3  6];</a:t>
            </a:r>
          </a:p>
          <a:p>
            <a:pPr eaLnBrk="1" hangingPunct="1">
              <a:spcBef>
                <a:spcPct val="50000"/>
              </a:spcBef>
            </a:pPr>
            <a:r>
              <a:rPr lang="en-US" altLang="en-US" sz="1400" dirty="0" err="1"/>
              <a:t>ea</a:t>
            </a:r>
            <a:r>
              <a:rPr lang="en-US" altLang="en-US" sz="1400" dirty="0"/>
              <a:t>=OA/norm(OA);</a:t>
            </a:r>
          </a:p>
          <a:p>
            <a:pPr eaLnBrk="1" hangingPunct="1">
              <a:spcBef>
                <a:spcPct val="50000"/>
              </a:spcBef>
            </a:pPr>
            <a:r>
              <a:rPr lang="en-US" altLang="en-US" sz="1400" dirty="0"/>
              <a:t>OB = [-4  -6  4];</a:t>
            </a:r>
          </a:p>
          <a:p>
            <a:pPr eaLnBrk="1" hangingPunct="1">
              <a:spcBef>
                <a:spcPct val="50000"/>
              </a:spcBef>
            </a:pPr>
            <a:r>
              <a:rPr lang="en-US" altLang="en-US" sz="1400" dirty="0"/>
              <a:t>eb =OB/norm(OB);</a:t>
            </a:r>
          </a:p>
          <a:p>
            <a:pPr eaLnBrk="1" hangingPunct="1">
              <a:spcBef>
                <a:spcPct val="50000"/>
              </a:spcBef>
            </a:pPr>
            <a:r>
              <a:rPr lang="en-US" altLang="en-US" sz="1400" dirty="0"/>
              <a:t>OC = [ 0  5  0];</a:t>
            </a:r>
          </a:p>
          <a:p>
            <a:pPr eaLnBrk="1" hangingPunct="1">
              <a:spcBef>
                <a:spcPct val="50000"/>
              </a:spcBef>
            </a:pPr>
            <a:r>
              <a:rPr lang="en-US" altLang="en-US" sz="1400" dirty="0" err="1"/>
              <a:t>ec</a:t>
            </a:r>
            <a:r>
              <a:rPr lang="en-US" altLang="en-US" sz="1400" dirty="0"/>
              <a:t>=OC/norm(OC);</a:t>
            </a:r>
          </a:p>
          <a:p>
            <a:pPr eaLnBrk="1" hangingPunct="1">
              <a:spcBef>
                <a:spcPct val="50000"/>
              </a:spcBef>
            </a:pPr>
            <a:r>
              <a:rPr lang="en-US" altLang="en-US" sz="1400" dirty="0"/>
              <a:t>W = 3000*[ 0 0 1];</a:t>
            </a:r>
          </a:p>
          <a:p>
            <a:pPr eaLnBrk="1" hangingPunct="1">
              <a:spcBef>
                <a:spcPct val="50000"/>
              </a:spcBef>
            </a:pPr>
            <a:r>
              <a:rPr lang="en-US" altLang="en-US" sz="1400" dirty="0"/>
              <a:t>r =cross(eb, </a:t>
            </a:r>
            <a:r>
              <a:rPr lang="en-US" altLang="en-US" sz="1400" dirty="0" err="1"/>
              <a:t>ec</a:t>
            </a:r>
            <a:r>
              <a:rPr lang="en-US" altLang="en-US" sz="1400" dirty="0"/>
              <a:t>);</a:t>
            </a:r>
          </a:p>
          <a:p>
            <a:pPr eaLnBrk="1" hangingPunct="1">
              <a:spcBef>
                <a:spcPct val="50000"/>
              </a:spcBef>
            </a:pPr>
            <a:r>
              <a:rPr lang="en-US" altLang="en-US" sz="1400" dirty="0"/>
              <a:t>s =cross(</a:t>
            </a:r>
            <a:r>
              <a:rPr lang="en-US" altLang="en-US" sz="1400" dirty="0" err="1"/>
              <a:t>ea</a:t>
            </a:r>
            <a:r>
              <a:rPr lang="en-US" altLang="en-US" sz="1400" dirty="0"/>
              <a:t>, </a:t>
            </a:r>
            <a:r>
              <a:rPr lang="en-US" altLang="en-US" sz="1400" dirty="0" err="1"/>
              <a:t>ec</a:t>
            </a:r>
            <a:r>
              <a:rPr lang="en-US" altLang="en-US" sz="1400" dirty="0"/>
              <a:t>);</a:t>
            </a:r>
          </a:p>
          <a:p>
            <a:pPr eaLnBrk="1" hangingPunct="1">
              <a:spcBef>
                <a:spcPct val="50000"/>
              </a:spcBef>
            </a:pPr>
            <a:r>
              <a:rPr lang="en-US" altLang="en-US" sz="1400" dirty="0"/>
              <a:t>t =cross(</a:t>
            </a:r>
            <a:r>
              <a:rPr lang="en-US" altLang="en-US" sz="1400" dirty="0" err="1"/>
              <a:t>ea</a:t>
            </a:r>
            <a:r>
              <a:rPr lang="en-US" altLang="en-US" sz="1400" dirty="0"/>
              <a:t>, eb);</a:t>
            </a:r>
          </a:p>
          <a:p>
            <a:pPr eaLnBrk="1" hangingPunct="1">
              <a:spcBef>
                <a:spcPct val="50000"/>
              </a:spcBef>
            </a:pPr>
            <a:r>
              <a:rPr lang="en-US" altLang="en-US" sz="1400" dirty="0"/>
              <a:t>TA = dot(W, r)/dot(r, </a:t>
            </a:r>
            <a:r>
              <a:rPr lang="en-US" altLang="en-US" sz="1400" dirty="0" err="1"/>
              <a:t>ea</a:t>
            </a:r>
            <a:r>
              <a:rPr lang="en-US" altLang="en-US" sz="1400" dirty="0"/>
              <a:t>)</a:t>
            </a:r>
          </a:p>
          <a:p>
            <a:pPr eaLnBrk="1" hangingPunct="1">
              <a:spcBef>
                <a:spcPct val="50000"/>
              </a:spcBef>
            </a:pPr>
            <a:r>
              <a:rPr lang="en-US" altLang="en-US" sz="1400" dirty="0"/>
              <a:t>TA =</a:t>
            </a:r>
          </a:p>
          <a:p>
            <a:pPr eaLnBrk="1" hangingPunct="1">
              <a:spcBef>
                <a:spcPct val="50000"/>
              </a:spcBef>
            </a:pPr>
            <a:r>
              <a:rPr lang="en-US" altLang="en-US" sz="1400" dirty="0"/>
              <a:t>2.3431e+003</a:t>
            </a:r>
          </a:p>
          <a:p>
            <a:pPr eaLnBrk="1" hangingPunct="1">
              <a:spcBef>
                <a:spcPct val="50000"/>
              </a:spcBef>
            </a:pPr>
            <a:endParaRPr lang="en-US" altLang="en-US" sz="1400" dirty="0"/>
          </a:p>
          <a:p>
            <a:pPr eaLnBrk="1" hangingPunct="1">
              <a:spcBef>
                <a:spcPct val="50000"/>
              </a:spcBef>
            </a:pPr>
            <a:r>
              <a:rPr lang="en-US" altLang="en-US" sz="1400" dirty="0"/>
              <a:t>TB=dot(W, s)/dot(s, eb)</a:t>
            </a:r>
          </a:p>
          <a:p>
            <a:pPr eaLnBrk="1" hangingPunct="1">
              <a:spcBef>
                <a:spcPct val="50000"/>
              </a:spcBef>
            </a:pPr>
            <a:r>
              <a:rPr lang="en-US" altLang="en-US" sz="1400" dirty="0"/>
              <a:t>TB =</a:t>
            </a:r>
          </a:p>
          <a:p>
            <a:pPr eaLnBrk="1" hangingPunct="1">
              <a:spcBef>
                <a:spcPct val="50000"/>
              </a:spcBef>
            </a:pPr>
            <a:r>
              <a:rPr lang="en-US" altLang="en-US" sz="1400" dirty="0"/>
              <a:t>2.4739e+003</a:t>
            </a:r>
          </a:p>
          <a:p>
            <a:pPr eaLnBrk="1" hangingPunct="1">
              <a:spcBef>
                <a:spcPct val="50000"/>
              </a:spcBef>
            </a:pPr>
            <a:endParaRPr lang="en-US" altLang="en-US" sz="1400" dirty="0"/>
          </a:p>
          <a:p>
            <a:pPr eaLnBrk="1" hangingPunct="1">
              <a:spcBef>
                <a:spcPct val="50000"/>
              </a:spcBef>
            </a:pPr>
            <a:r>
              <a:rPr lang="en-US" altLang="en-US" sz="1400" dirty="0"/>
              <a:t>TC=dot(W, t)/dot(t, </a:t>
            </a:r>
            <a:r>
              <a:rPr lang="en-US" altLang="en-US" sz="1400" dirty="0" err="1"/>
              <a:t>ec</a:t>
            </a:r>
            <a:r>
              <a:rPr lang="en-US" altLang="en-US" sz="1400" dirty="0"/>
              <a:t>)</a:t>
            </a:r>
          </a:p>
          <a:p>
            <a:pPr eaLnBrk="1" hangingPunct="1">
              <a:spcBef>
                <a:spcPct val="50000"/>
              </a:spcBef>
            </a:pPr>
            <a:r>
              <a:rPr lang="en-US" altLang="en-US" sz="1400" dirty="0"/>
              <a:t>TC =</a:t>
            </a:r>
          </a:p>
          <a:p>
            <a:pPr eaLnBrk="1" hangingPunct="1">
              <a:spcBef>
                <a:spcPct val="50000"/>
              </a:spcBef>
            </a:pPr>
            <a:r>
              <a:rPr lang="en-US" altLang="en-US" sz="1400" dirty="0"/>
              <a:t>2700</a:t>
            </a:r>
          </a:p>
        </p:txBody>
      </p:sp>
      <p:sp>
        <p:nvSpPr>
          <p:cNvPr id="3" name="Line 5">
            <a:extLst>
              <a:ext uri="{FF2B5EF4-FFF2-40B4-BE49-F238E27FC236}">
                <a16:creationId xmlns:a16="http://schemas.microsoft.com/office/drawing/2014/main" id="{4A5E1DF4-254C-4BD4-A5BC-A441A3ECD146}"/>
              </a:ext>
            </a:extLst>
          </p:cNvPr>
          <p:cNvSpPr>
            <a:spLocks noChangeShapeType="1"/>
          </p:cNvSpPr>
          <p:nvPr/>
        </p:nvSpPr>
        <p:spPr bwMode="auto">
          <a:xfrm>
            <a:off x="1643063" y="2733675"/>
            <a:ext cx="2116137" cy="9525"/>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4" name="Line 6">
            <a:extLst>
              <a:ext uri="{FF2B5EF4-FFF2-40B4-BE49-F238E27FC236}">
                <a16:creationId xmlns:a16="http://schemas.microsoft.com/office/drawing/2014/main" id="{ECB36BCA-D032-48A2-886E-DA9DD29477E9}"/>
              </a:ext>
            </a:extLst>
          </p:cNvPr>
          <p:cNvSpPr>
            <a:spLocks noChangeShapeType="1"/>
          </p:cNvSpPr>
          <p:nvPr/>
        </p:nvSpPr>
        <p:spPr bwMode="auto">
          <a:xfrm flipV="1">
            <a:off x="1631950" y="565150"/>
            <a:ext cx="0" cy="2168525"/>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5" name="Line 7">
            <a:extLst>
              <a:ext uri="{FF2B5EF4-FFF2-40B4-BE49-F238E27FC236}">
                <a16:creationId xmlns:a16="http://schemas.microsoft.com/office/drawing/2014/main" id="{09BEFA7A-8FAA-4D6B-826A-3EE24DE484FD}"/>
              </a:ext>
            </a:extLst>
          </p:cNvPr>
          <p:cNvSpPr>
            <a:spLocks noChangeShapeType="1"/>
          </p:cNvSpPr>
          <p:nvPr/>
        </p:nvSpPr>
        <p:spPr bwMode="auto">
          <a:xfrm flipH="1">
            <a:off x="800100" y="2733675"/>
            <a:ext cx="831850" cy="109855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6" name="Text Box 8">
            <a:extLst>
              <a:ext uri="{FF2B5EF4-FFF2-40B4-BE49-F238E27FC236}">
                <a16:creationId xmlns:a16="http://schemas.microsoft.com/office/drawing/2014/main" id="{7FA61AAD-E1F6-49FF-B59C-D8B12A318D17}"/>
              </a:ext>
            </a:extLst>
          </p:cNvPr>
          <p:cNvSpPr txBox="1">
            <a:spLocks noChangeArrowheads="1"/>
          </p:cNvSpPr>
          <p:nvPr/>
        </p:nvSpPr>
        <p:spPr bwMode="auto">
          <a:xfrm>
            <a:off x="912813" y="3892550"/>
            <a:ext cx="2984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x</a:t>
            </a:r>
          </a:p>
        </p:txBody>
      </p:sp>
      <p:sp>
        <p:nvSpPr>
          <p:cNvPr id="7" name="Text Box 9">
            <a:extLst>
              <a:ext uri="{FF2B5EF4-FFF2-40B4-BE49-F238E27FC236}">
                <a16:creationId xmlns:a16="http://schemas.microsoft.com/office/drawing/2014/main" id="{59C20D81-8F36-4BC6-AA61-57A4FE8B2EF0}"/>
              </a:ext>
            </a:extLst>
          </p:cNvPr>
          <p:cNvSpPr txBox="1">
            <a:spLocks noChangeArrowheads="1"/>
          </p:cNvSpPr>
          <p:nvPr/>
        </p:nvSpPr>
        <p:spPr bwMode="auto">
          <a:xfrm>
            <a:off x="3667125" y="2794000"/>
            <a:ext cx="2984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y</a:t>
            </a:r>
          </a:p>
        </p:txBody>
      </p:sp>
      <p:sp>
        <p:nvSpPr>
          <p:cNvPr id="8" name="Text Box 10">
            <a:extLst>
              <a:ext uri="{FF2B5EF4-FFF2-40B4-BE49-F238E27FC236}">
                <a16:creationId xmlns:a16="http://schemas.microsoft.com/office/drawing/2014/main" id="{9D63ED99-ADD6-471E-B74C-58B65A31D129}"/>
              </a:ext>
            </a:extLst>
          </p:cNvPr>
          <p:cNvSpPr txBox="1">
            <a:spLocks noChangeArrowheads="1"/>
          </p:cNvSpPr>
          <p:nvPr/>
        </p:nvSpPr>
        <p:spPr bwMode="auto">
          <a:xfrm>
            <a:off x="1858963" y="471488"/>
            <a:ext cx="2984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z</a:t>
            </a:r>
          </a:p>
        </p:txBody>
      </p:sp>
      <p:sp>
        <p:nvSpPr>
          <p:cNvPr id="9" name="Text Box 11">
            <a:extLst>
              <a:ext uri="{FF2B5EF4-FFF2-40B4-BE49-F238E27FC236}">
                <a16:creationId xmlns:a16="http://schemas.microsoft.com/office/drawing/2014/main" id="{5ED87238-8821-41CB-89FE-45DF7CBC4D95}"/>
              </a:ext>
            </a:extLst>
          </p:cNvPr>
          <p:cNvSpPr txBox="1">
            <a:spLocks noChangeArrowheads="1"/>
          </p:cNvSpPr>
          <p:nvPr/>
        </p:nvSpPr>
        <p:spPr bwMode="auto">
          <a:xfrm>
            <a:off x="265113" y="1549400"/>
            <a:ext cx="11366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A (4,-3,6)</a:t>
            </a:r>
          </a:p>
        </p:txBody>
      </p:sp>
      <p:sp>
        <p:nvSpPr>
          <p:cNvPr id="10" name="Text Box 12">
            <a:extLst>
              <a:ext uri="{FF2B5EF4-FFF2-40B4-BE49-F238E27FC236}">
                <a16:creationId xmlns:a16="http://schemas.microsoft.com/office/drawing/2014/main" id="{835AB78F-550A-4B5C-9ACC-E5BB833CDA01}"/>
              </a:ext>
            </a:extLst>
          </p:cNvPr>
          <p:cNvSpPr txBox="1">
            <a:spLocks noChangeArrowheads="1"/>
          </p:cNvSpPr>
          <p:nvPr/>
        </p:nvSpPr>
        <p:spPr bwMode="auto">
          <a:xfrm>
            <a:off x="481013" y="688975"/>
            <a:ext cx="11493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B(-4,-6,4)</a:t>
            </a:r>
          </a:p>
        </p:txBody>
      </p:sp>
      <p:sp>
        <p:nvSpPr>
          <p:cNvPr id="11" name="Text Box 13">
            <a:extLst>
              <a:ext uri="{FF2B5EF4-FFF2-40B4-BE49-F238E27FC236}">
                <a16:creationId xmlns:a16="http://schemas.microsoft.com/office/drawing/2014/main" id="{71BB66AD-6FE6-4CB6-8A0C-11A3B699F60C}"/>
              </a:ext>
            </a:extLst>
          </p:cNvPr>
          <p:cNvSpPr txBox="1">
            <a:spLocks noChangeArrowheads="1"/>
          </p:cNvSpPr>
          <p:nvPr/>
        </p:nvSpPr>
        <p:spPr bwMode="auto">
          <a:xfrm>
            <a:off x="3071813" y="2228850"/>
            <a:ext cx="10731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C (0,5,0)</a:t>
            </a:r>
          </a:p>
        </p:txBody>
      </p:sp>
      <p:sp>
        <p:nvSpPr>
          <p:cNvPr id="12" name="Oval 14">
            <a:extLst>
              <a:ext uri="{FF2B5EF4-FFF2-40B4-BE49-F238E27FC236}">
                <a16:creationId xmlns:a16="http://schemas.microsoft.com/office/drawing/2014/main" id="{59D961DF-7D6F-400A-8BF2-EC45B5DB46BB}"/>
              </a:ext>
            </a:extLst>
          </p:cNvPr>
          <p:cNvSpPr>
            <a:spLocks noChangeArrowheads="1"/>
          </p:cNvSpPr>
          <p:nvPr/>
        </p:nvSpPr>
        <p:spPr bwMode="auto">
          <a:xfrm>
            <a:off x="1158875" y="1017588"/>
            <a:ext cx="88900" cy="88900"/>
          </a:xfrm>
          <a:prstGeom prst="ellipse">
            <a:avLst/>
          </a:prstGeom>
          <a:solidFill>
            <a:schemeClr val="tx1"/>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3" name="Oval 15">
            <a:extLst>
              <a:ext uri="{FF2B5EF4-FFF2-40B4-BE49-F238E27FC236}">
                <a16:creationId xmlns:a16="http://schemas.microsoft.com/office/drawing/2014/main" id="{DA666818-4E2C-488D-9641-68E543544777}"/>
              </a:ext>
            </a:extLst>
          </p:cNvPr>
          <p:cNvSpPr>
            <a:spLocks noChangeArrowheads="1"/>
          </p:cNvSpPr>
          <p:nvPr/>
        </p:nvSpPr>
        <p:spPr bwMode="auto">
          <a:xfrm>
            <a:off x="809625" y="1963738"/>
            <a:ext cx="88900" cy="88900"/>
          </a:xfrm>
          <a:prstGeom prst="ellipse">
            <a:avLst/>
          </a:prstGeom>
          <a:solidFill>
            <a:schemeClr val="tx1"/>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4" name="Oval 16">
            <a:extLst>
              <a:ext uri="{FF2B5EF4-FFF2-40B4-BE49-F238E27FC236}">
                <a16:creationId xmlns:a16="http://schemas.microsoft.com/office/drawing/2014/main" id="{20E40BF2-A0B4-49E6-8EAF-8A052D317F90}"/>
              </a:ext>
            </a:extLst>
          </p:cNvPr>
          <p:cNvSpPr>
            <a:spLocks noChangeArrowheads="1"/>
          </p:cNvSpPr>
          <p:nvPr/>
        </p:nvSpPr>
        <p:spPr bwMode="auto">
          <a:xfrm>
            <a:off x="2987675" y="2693988"/>
            <a:ext cx="88900" cy="88900"/>
          </a:xfrm>
          <a:prstGeom prst="ellipse">
            <a:avLst/>
          </a:prstGeom>
          <a:solidFill>
            <a:schemeClr val="tx1"/>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5" name="Line 17">
            <a:extLst>
              <a:ext uri="{FF2B5EF4-FFF2-40B4-BE49-F238E27FC236}">
                <a16:creationId xmlns:a16="http://schemas.microsoft.com/office/drawing/2014/main" id="{54D622E3-63FF-4636-80AE-684738DF33C4}"/>
              </a:ext>
            </a:extLst>
          </p:cNvPr>
          <p:cNvSpPr>
            <a:spLocks noChangeShapeType="1"/>
          </p:cNvSpPr>
          <p:nvPr/>
        </p:nvSpPr>
        <p:spPr bwMode="auto">
          <a:xfrm>
            <a:off x="850900" y="2014538"/>
            <a:ext cx="781050" cy="719137"/>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 name="Line 18">
            <a:extLst>
              <a:ext uri="{FF2B5EF4-FFF2-40B4-BE49-F238E27FC236}">
                <a16:creationId xmlns:a16="http://schemas.microsoft.com/office/drawing/2014/main" id="{534D7469-C658-4D0A-B682-550C3B54DBA6}"/>
              </a:ext>
            </a:extLst>
          </p:cNvPr>
          <p:cNvSpPr>
            <a:spLocks noChangeShapeType="1"/>
          </p:cNvSpPr>
          <p:nvPr/>
        </p:nvSpPr>
        <p:spPr bwMode="auto">
          <a:xfrm flipH="1" flipV="1">
            <a:off x="1211263" y="1047750"/>
            <a:ext cx="420687" cy="1674813"/>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 name="Text Box 19">
            <a:extLst>
              <a:ext uri="{FF2B5EF4-FFF2-40B4-BE49-F238E27FC236}">
                <a16:creationId xmlns:a16="http://schemas.microsoft.com/office/drawing/2014/main" id="{BEAACCA2-89E7-466C-8FD7-E0FF7C2242BB}"/>
              </a:ext>
            </a:extLst>
          </p:cNvPr>
          <p:cNvSpPr txBox="1">
            <a:spLocks noChangeArrowheads="1"/>
          </p:cNvSpPr>
          <p:nvPr/>
        </p:nvSpPr>
        <p:spPr bwMode="auto">
          <a:xfrm>
            <a:off x="1787525" y="3051175"/>
            <a:ext cx="14097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W = 3000 lb</a:t>
            </a:r>
          </a:p>
        </p:txBody>
      </p:sp>
      <p:sp>
        <p:nvSpPr>
          <p:cNvPr id="18" name="Line 20">
            <a:extLst>
              <a:ext uri="{FF2B5EF4-FFF2-40B4-BE49-F238E27FC236}">
                <a16:creationId xmlns:a16="http://schemas.microsoft.com/office/drawing/2014/main" id="{D0D41999-B534-4203-BCE9-144250EF5582}"/>
              </a:ext>
            </a:extLst>
          </p:cNvPr>
          <p:cNvSpPr>
            <a:spLocks noChangeShapeType="1"/>
          </p:cNvSpPr>
          <p:nvPr/>
        </p:nvSpPr>
        <p:spPr bwMode="auto">
          <a:xfrm flipV="1">
            <a:off x="1622425" y="2722563"/>
            <a:ext cx="617538" cy="11112"/>
          </a:xfrm>
          <a:prstGeom prst="line">
            <a:avLst/>
          </a:prstGeom>
          <a:noFill/>
          <a:ln w="28575">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9" name="Line 21">
            <a:extLst>
              <a:ext uri="{FF2B5EF4-FFF2-40B4-BE49-F238E27FC236}">
                <a16:creationId xmlns:a16="http://schemas.microsoft.com/office/drawing/2014/main" id="{23928685-C310-45A8-9C3C-7B37B34BF0FE}"/>
              </a:ext>
            </a:extLst>
          </p:cNvPr>
          <p:cNvSpPr>
            <a:spLocks noChangeShapeType="1"/>
          </p:cNvSpPr>
          <p:nvPr/>
        </p:nvSpPr>
        <p:spPr bwMode="auto">
          <a:xfrm flipH="1" flipV="1">
            <a:off x="1468438" y="2097088"/>
            <a:ext cx="153987" cy="625475"/>
          </a:xfrm>
          <a:prstGeom prst="line">
            <a:avLst/>
          </a:prstGeom>
          <a:noFill/>
          <a:ln w="28575">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0" name="Line 22">
            <a:extLst>
              <a:ext uri="{FF2B5EF4-FFF2-40B4-BE49-F238E27FC236}">
                <a16:creationId xmlns:a16="http://schemas.microsoft.com/office/drawing/2014/main" id="{7E26165E-017A-4B16-B8AA-2F17920F743F}"/>
              </a:ext>
            </a:extLst>
          </p:cNvPr>
          <p:cNvSpPr>
            <a:spLocks noChangeShapeType="1"/>
          </p:cNvSpPr>
          <p:nvPr/>
        </p:nvSpPr>
        <p:spPr bwMode="auto">
          <a:xfrm flipH="1" flipV="1">
            <a:off x="1200150" y="2336800"/>
            <a:ext cx="422275" cy="385763"/>
          </a:xfrm>
          <a:prstGeom prst="line">
            <a:avLst/>
          </a:prstGeom>
          <a:noFill/>
          <a:ln w="28575">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1" name="Line 23">
            <a:extLst>
              <a:ext uri="{FF2B5EF4-FFF2-40B4-BE49-F238E27FC236}">
                <a16:creationId xmlns:a16="http://schemas.microsoft.com/office/drawing/2014/main" id="{7056FC29-461F-4A60-BD7C-E8CD6CFD363D}"/>
              </a:ext>
            </a:extLst>
          </p:cNvPr>
          <p:cNvSpPr>
            <a:spLocks noChangeShapeType="1"/>
          </p:cNvSpPr>
          <p:nvPr/>
        </p:nvSpPr>
        <p:spPr bwMode="auto">
          <a:xfrm flipH="1">
            <a:off x="1612900" y="2722563"/>
            <a:ext cx="9525" cy="59690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2" name="Text Box 24">
            <a:extLst>
              <a:ext uri="{FF2B5EF4-FFF2-40B4-BE49-F238E27FC236}">
                <a16:creationId xmlns:a16="http://schemas.microsoft.com/office/drawing/2014/main" id="{5217F21F-D3BA-489F-941A-D602755773B4}"/>
              </a:ext>
            </a:extLst>
          </p:cNvPr>
          <p:cNvSpPr txBox="1">
            <a:spLocks noChangeArrowheads="1"/>
          </p:cNvSpPr>
          <p:nvPr/>
        </p:nvSpPr>
        <p:spPr bwMode="auto">
          <a:xfrm>
            <a:off x="863600" y="2465388"/>
            <a:ext cx="4254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T</a:t>
            </a:r>
            <a:r>
              <a:rPr lang="en-US" altLang="en-US" baseline="-25000"/>
              <a:t>A</a:t>
            </a:r>
            <a:endParaRPr lang="en-US" altLang="en-US"/>
          </a:p>
        </p:txBody>
      </p:sp>
      <p:sp>
        <p:nvSpPr>
          <p:cNvPr id="23" name="Text Box 25">
            <a:extLst>
              <a:ext uri="{FF2B5EF4-FFF2-40B4-BE49-F238E27FC236}">
                <a16:creationId xmlns:a16="http://schemas.microsoft.com/office/drawing/2014/main" id="{03850B5D-F1ED-4B6F-8DD5-D0E13821A071}"/>
              </a:ext>
            </a:extLst>
          </p:cNvPr>
          <p:cNvSpPr txBox="1">
            <a:spLocks noChangeArrowheads="1"/>
          </p:cNvSpPr>
          <p:nvPr/>
        </p:nvSpPr>
        <p:spPr bwMode="auto">
          <a:xfrm>
            <a:off x="1489075" y="1716088"/>
            <a:ext cx="4254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T</a:t>
            </a:r>
            <a:r>
              <a:rPr lang="en-US" altLang="en-US" baseline="-25000"/>
              <a:t>B</a:t>
            </a:r>
            <a:endParaRPr lang="en-US" altLang="en-US"/>
          </a:p>
        </p:txBody>
      </p:sp>
      <p:sp>
        <p:nvSpPr>
          <p:cNvPr id="24" name="Text Box 26">
            <a:extLst>
              <a:ext uri="{FF2B5EF4-FFF2-40B4-BE49-F238E27FC236}">
                <a16:creationId xmlns:a16="http://schemas.microsoft.com/office/drawing/2014/main" id="{C27CDE96-59D0-4F8C-9B94-BFA7B5E2CADD}"/>
              </a:ext>
            </a:extLst>
          </p:cNvPr>
          <p:cNvSpPr txBox="1">
            <a:spLocks noChangeArrowheads="1"/>
          </p:cNvSpPr>
          <p:nvPr/>
        </p:nvSpPr>
        <p:spPr bwMode="auto">
          <a:xfrm>
            <a:off x="1973263" y="2157413"/>
            <a:ext cx="433387"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T</a:t>
            </a:r>
            <a:r>
              <a:rPr lang="en-US" altLang="en-US" baseline="-25000"/>
              <a:t>C</a:t>
            </a:r>
            <a:endParaRPr lang="en-US" altLang="en-US"/>
          </a:p>
        </p:txBody>
      </p:sp>
      <p:sp>
        <p:nvSpPr>
          <p:cNvPr id="25" name="Text Box 27">
            <a:extLst>
              <a:ext uri="{FF2B5EF4-FFF2-40B4-BE49-F238E27FC236}">
                <a16:creationId xmlns:a16="http://schemas.microsoft.com/office/drawing/2014/main" id="{A43C4006-F7A3-45FB-9A3E-F8DA39F50D41}"/>
              </a:ext>
            </a:extLst>
          </p:cNvPr>
          <p:cNvSpPr txBox="1">
            <a:spLocks noChangeArrowheads="1"/>
          </p:cNvSpPr>
          <p:nvPr/>
        </p:nvSpPr>
        <p:spPr bwMode="auto">
          <a:xfrm>
            <a:off x="1625600" y="2413000"/>
            <a:ext cx="3619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O</a:t>
            </a:r>
          </a:p>
        </p:txBody>
      </p:sp>
      <p:sp>
        <p:nvSpPr>
          <p:cNvPr id="26" name="Text Box 28">
            <a:extLst>
              <a:ext uri="{FF2B5EF4-FFF2-40B4-BE49-F238E27FC236}">
                <a16:creationId xmlns:a16="http://schemas.microsoft.com/office/drawing/2014/main" id="{19C37A70-F727-4232-8EA5-90BF92930974}"/>
              </a:ext>
            </a:extLst>
          </p:cNvPr>
          <p:cNvSpPr txBox="1">
            <a:spLocks noChangeArrowheads="1"/>
          </p:cNvSpPr>
          <p:nvPr/>
        </p:nvSpPr>
        <p:spPr bwMode="auto">
          <a:xfrm>
            <a:off x="5895345" y="2085975"/>
            <a:ext cx="324960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define W </a:t>
            </a:r>
            <a:r>
              <a:rPr lang="en-US" altLang="en-US" b="1" dirty="0"/>
              <a:t>k </a:t>
            </a:r>
            <a:r>
              <a:rPr lang="en-US" altLang="en-US" dirty="0"/>
              <a:t>(not weight vector)</a:t>
            </a:r>
          </a:p>
        </p:txBody>
      </p:sp>
      <p:sp>
        <p:nvSpPr>
          <p:cNvPr id="27" name="Text Box 29">
            <a:extLst>
              <a:ext uri="{FF2B5EF4-FFF2-40B4-BE49-F238E27FC236}">
                <a16:creationId xmlns:a16="http://schemas.microsoft.com/office/drawing/2014/main" id="{F637BC37-D02C-4616-BD79-7DA4E2603A07}"/>
              </a:ext>
            </a:extLst>
          </p:cNvPr>
          <p:cNvSpPr txBox="1">
            <a:spLocks noChangeArrowheads="1"/>
          </p:cNvSpPr>
          <p:nvPr/>
        </p:nvSpPr>
        <p:spPr bwMode="auto">
          <a:xfrm>
            <a:off x="6616700" y="225425"/>
            <a:ext cx="20383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define unit vectors</a:t>
            </a:r>
          </a:p>
        </p:txBody>
      </p:sp>
      <p:sp>
        <p:nvSpPr>
          <p:cNvPr id="28" name="Text Box 30">
            <a:extLst>
              <a:ext uri="{FF2B5EF4-FFF2-40B4-BE49-F238E27FC236}">
                <a16:creationId xmlns:a16="http://schemas.microsoft.com/office/drawing/2014/main" id="{AD0938B6-2AFA-415E-BFAF-26B5D8835CF3}"/>
              </a:ext>
            </a:extLst>
          </p:cNvPr>
          <p:cNvSpPr txBox="1">
            <a:spLocks noChangeArrowheads="1"/>
          </p:cNvSpPr>
          <p:nvPr/>
        </p:nvSpPr>
        <p:spPr bwMode="auto">
          <a:xfrm>
            <a:off x="7397750" y="2557463"/>
            <a:ext cx="12509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define r,s,t</a:t>
            </a:r>
          </a:p>
        </p:txBody>
      </p:sp>
      <p:sp>
        <p:nvSpPr>
          <p:cNvPr id="29" name="Text Box 31">
            <a:extLst>
              <a:ext uri="{FF2B5EF4-FFF2-40B4-BE49-F238E27FC236}">
                <a16:creationId xmlns:a16="http://schemas.microsoft.com/office/drawing/2014/main" id="{9A0FA71D-E0E8-456F-B7E3-FC3CCC6815E0}"/>
              </a:ext>
            </a:extLst>
          </p:cNvPr>
          <p:cNvSpPr txBox="1">
            <a:spLocks noChangeArrowheads="1"/>
          </p:cNvSpPr>
          <p:nvPr/>
        </p:nvSpPr>
        <p:spPr bwMode="auto">
          <a:xfrm>
            <a:off x="6905625" y="3543300"/>
            <a:ext cx="19621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solve for tensions</a:t>
            </a:r>
          </a:p>
        </p:txBody>
      </p:sp>
      <p:graphicFrame>
        <p:nvGraphicFramePr>
          <p:cNvPr id="30" name="Object 32">
            <a:extLst>
              <a:ext uri="{FF2B5EF4-FFF2-40B4-BE49-F238E27FC236}">
                <a16:creationId xmlns:a16="http://schemas.microsoft.com/office/drawing/2014/main" id="{64F38720-D713-4CE0-B970-4C9BCCB8B023}"/>
              </a:ext>
            </a:extLst>
          </p:cNvPr>
          <p:cNvGraphicFramePr>
            <a:graphicFrameLocks noChangeAspect="1"/>
          </p:cNvGraphicFramePr>
          <p:nvPr/>
        </p:nvGraphicFramePr>
        <p:xfrm>
          <a:off x="1911350" y="3798888"/>
          <a:ext cx="1203325" cy="730250"/>
        </p:xfrm>
        <a:graphic>
          <a:graphicData uri="http://schemas.openxmlformats.org/presentationml/2006/ole">
            <mc:AlternateContent xmlns:mc="http://schemas.openxmlformats.org/markup-compatibility/2006">
              <mc:Choice xmlns:v="urn:schemas-microsoft-com:vml" Requires="v">
                <p:oleObj name="Equation" r:id="rId3" imgW="710891" imgH="431613" progId="Equation.DSMT4">
                  <p:embed/>
                </p:oleObj>
              </mc:Choice>
              <mc:Fallback>
                <p:oleObj name="Equation" r:id="rId3" imgW="710891" imgH="431613" progId="Equation.DSMT4">
                  <p:embed/>
                  <p:pic>
                    <p:nvPicPr>
                      <p:cNvPr id="4098" name="Object 32">
                        <a:extLst>
                          <a:ext uri="{FF2B5EF4-FFF2-40B4-BE49-F238E27FC236}">
                            <a16:creationId xmlns:a16="http://schemas.microsoft.com/office/drawing/2014/main" id="{BAA4F4F6-9311-4643-A69A-24D7610DCA5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11350" y="3798888"/>
                        <a:ext cx="1203325" cy="7302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31" name="Object 33">
            <a:extLst>
              <a:ext uri="{FF2B5EF4-FFF2-40B4-BE49-F238E27FC236}">
                <a16:creationId xmlns:a16="http://schemas.microsoft.com/office/drawing/2014/main" id="{1EC99741-1E37-426B-9DF3-5A8BFB7816DE}"/>
              </a:ext>
            </a:extLst>
          </p:cNvPr>
          <p:cNvGraphicFramePr>
            <a:graphicFrameLocks noChangeAspect="1"/>
          </p:cNvGraphicFramePr>
          <p:nvPr/>
        </p:nvGraphicFramePr>
        <p:xfrm>
          <a:off x="1779588" y="4587875"/>
          <a:ext cx="1416050" cy="1770063"/>
        </p:xfrm>
        <a:graphic>
          <a:graphicData uri="http://schemas.openxmlformats.org/presentationml/2006/ole">
            <mc:AlternateContent xmlns:mc="http://schemas.openxmlformats.org/markup-compatibility/2006">
              <mc:Choice xmlns:v="urn:schemas-microsoft-com:vml" Requires="v">
                <p:oleObj name="Equation" r:id="rId5" imgW="710891" imgH="888614" progId="Equation.DSMT4">
                  <p:embed/>
                </p:oleObj>
              </mc:Choice>
              <mc:Fallback>
                <p:oleObj name="Equation" r:id="rId5" imgW="710891" imgH="888614" progId="Equation.DSMT4">
                  <p:embed/>
                  <p:pic>
                    <p:nvPicPr>
                      <p:cNvPr id="4099" name="Object 33">
                        <a:extLst>
                          <a:ext uri="{FF2B5EF4-FFF2-40B4-BE49-F238E27FC236}">
                            <a16:creationId xmlns:a16="http://schemas.microsoft.com/office/drawing/2014/main" id="{18370158-F8B8-4B2A-8390-DD21B10EDFAF}"/>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779588" y="4587875"/>
                        <a:ext cx="1416050" cy="17700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32" name="TextBox 1">
            <a:extLst>
              <a:ext uri="{FF2B5EF4-FFF2-40B4-BE49-F238E27FC236}">
                <a16:creationId xmlns:a16="http://schemas.microsoft.com/office/drawing/2014/main" id="{273D057B-696E-4AC8-B763-FEB4C464E4EF}"/>
              </a:ext>
            </a:extLst>
          </p:cNvPr>
          <p:cNvSpPr txBox="1">
            <a:spLocks noChangeArrowheads="1"/>
          </p:cNvSpPr>
          <p:nvPr/>
        </p:nvSpPr>
        <p:spPr bwMode="auto">
          <a:xfrm>
            <a:off x="6905625" y="4259263"/>
            <a:ext cx="147002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T</a:t>
            </a:r>
            <a:r>
              <a:rPr lang="en-US" altLang="en-US" baseline="-25000"/>
              <a:t>A</a:t>
            </a:r>
            <a:r>
              <a:rPr lang="en-US" altLang="en-US"/>
              <a:t> = 2343 lb</a:t>
            </a:r>
          </a:p>
        </p:txBody>
      </p:sp>
      <p:sp>
        <p:nvSpPr>
          <p:cNvPr id="33" name="TextBox 2">
            <a:extLst>
              <a:ext uri="{FF2B5EF4-FFF2-40B4-BE49-F238E27FC236}">
                <a16:creationId xmlns:a16="http://schemas.microsoft.com/office/drawing/2014/main" id="{25F3B0AE-E13B-46BC-B83F-F4D4C113D0E9}"/>
              </a:ext>
            </a:extLst>
          </p:cNvPr>
          <p:cNvSpPr txBox="1">
            <a:spLocks noChangeArrowheads="1"/>
          </p:cNvSpPr>
          <p:nvPr/>
        </p:nvSpPr>
        <p:spPr bwMode="auto">
          <a:xfrm>
            <a:off x="6959600" y="6249988"/>
            <a:ext cx="1512888"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T</a:t>
            </a:r>
            <a:r>
              <a:rPr lang="en-US" altLang="en-US" baseline="-25000"/>
              <a:t>C</a:t>
            </a:r>
            <a:r>
              <a:rPr lang="en-US" altLang="en-US"/>
              <a:t> = 2700 lb</a:t>
            </a:r>
          </a:p>
        </p:txBody>
      </p:sp>
      <p:sp>
        <p:nvSpPr>
          <p:cNvPr id="34" name="TextBox 3">
            <a:extLst>
              <a:ext uri="{FF2B5EF4-FFF2-40B4-BE49-F238E27FC236}">
                <a16:creationId xmlns:a16="http://schemas.microsoft.com/office/drawing/2014/main" id="{F499C01E-CBBE-4710-8DB0-EECDD2A5AB8C}"/>
              </a:ext>
            </a:extLst>
          </p:cNvPr>
          <p:cNvSpPr txBox="1">
            <a:spLocks noChangeArrowheads="1"/>
          </p:cNvSpPr>
          <p:nvPr/>
        </p:nvSpPr>
        <p:spPr bwMode="auto">
          <a:xfrm>
            <a:off x="6959600" y="5403850"/>
            <a:ext cx="1500188"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T</a:t>
            </a:r>
            <a:r>
              <a:rPr lang="en-US" altLang="en-US" baseline="-25000"/>
              <a:t>B</a:t>
            </a:r>
            <a:r>
              <a:rPr lang="en-US" altLang="en-US"/>
              <a:t> = 2474 lb</a:t>
            </a:r>
          </a:p>
        </p:txBody>
      </p:sp>
      <p:graphicFrame>
        <p:nvGraphicFramePr>
          <p:cNvPr id="35" name="Object 29">
            <a:extLst>
              <a:ext uri="{FF2B5EF4-FFF2-40B4-BE49-F238E27FC236}">
                <a16:creationId xmlns:a16="http://schemas.microsoft.com/office/drawing/2014/main" id="{C8A5EF1D-48C7-47CE-AB88-F4BEBB154468}"/>
              </a:ext>
            </a:extLst>
          </p:cNvPr>
          <p:cNvGraphicFramePr>
            <a:graphicFrameLocks noChangeAspect="1"/>
          </p:cNvGraphicFramePr>
          <p:nvPr/>
        </p:nvGraphicFramePr>
        <p:xfrm>
          <a:off x="320675" y="4543425"/>
          <a:ext cx="1106488" cy="1147763"/>
        </p:xfrm>
        <a:graphic>
          <a:graphicData uri="http://schemas.openxmlformats.org/presentationml/2006/ole">
            <mc:AlternateContent xmlns:mc="http://schemas.openxmlformats.org/markup-compatibility/2006">
              <mc:Choice xmlns:v="urn:schemas-microsoft-com:vml" Requires="v">
                <p:oleObj name="Equation" r:id="rId7" imgW="660240" imgH="685800" progId="Equation.DSMT4">
                  <p:embed/>
                </p:oleObj>
              </mc:Choice>
              <mc:Fallback>
                <p:oleObj name="Equation" r:id="rId7" imgW="660240" imgH="685800" progId="Equation.DSMT4">
                  <p:embed/>
                  <p:pic>
                    <p:nvPicPr>
                      <p:cNvPr id="4100" name="Object 29">
                        <a:extLst>
                          <a:ext uri="{FF2B5EF4-FFF2-40B4-BE49-F238E27FC236}">
                            <a16:creationId xmlns:a16="http://schemas.microsoft.com/office/drawing/2014/main" id="{859F7761-6B65-455A-BAAC-726150313C4A}"/>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20675" y="4543425"/>
                        <a:ext cx="1106488" cy="11477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cxnSp>
        <p:nvCxnSpPr>
          <p:cNvPr id="37" name="Straight Connector 36">
            <a:extLst>
              <a:ext uri="{FF2B5EF4-FFF2-40B4-BE49-F238E27FC236}">
                <a16:creationId xmlns:a16="http://schemas.microsoft.com/office/drawing/2014/main" id="{E949C6FE-6732-49DA-8401-6B81EA1D0B7D}"/>
              </a:ext>
            </a:extLst>
          </p:cNvPr>
          <p:cNvCxnSpPr/>
          <p:nvPr/>
        </p:nvCxnSpPr>
        <p:spPr>
          <a:xfrm>
            <a:off x="7092280" y="4629150"/>
            <a:ext cx="1152128"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F8FEA265-190D-42AE-9688-BAF803CE2A49}"/>
              </a:ext>
            </a:extLst>
          </p:cNvPr>
          <p:cNvCxnSpPr/>
          <p:nvPr/>
        </p:nvCxnSpPr>
        <p:spPr>
          <a:xfrm>
            <a:off x="7164288" y="5772150"/>
            <a:ext cx="1152128"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9F77EA0E-127E-4350-8474-E2A41DD40640}"/>
              </a:ext>
            </a:extLst>
          </p:cNvPr>
          <p:cNvCxnSpPr/>
          <p:nvPr/>
        </p:nvCxnSpPr>
        <p:spPr>
          <a:xfrm>
            <a:off x="7092280" y="6632575"/>
            <a:ext cx="1283370"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
        <p:nvSpPr>
          <p:cNvPr id="36" name="TextBox 35">
            <a:extLst>
              <a:ext uri="{FF2B5EF4-FFF2-40B4-BE49-F238E27FC236}">
                <a16:creationId xmlns:a16="http://schemas.microsoft.com/office/drawing/2014/main" id="{EF499E00-5FF6-DF27-9880-1A8AFE4E1B05}"/>
              </a:ext>
            </a:extLst>
          </p:cNvPr>
          <p:cNvSpPr txBox="1"/>
          <p:nvPr/>
        </p:nvSpPr>
        <p:spPr>
          <a:xfrm>
            <a:off x="1095086" y="122793"/>
            <a:ext cx="2488695" cy="369332"/>
          </a:xfrm>
          <a:prstGeom prst="rect">
            <a:avLst/>
          </a:prstGeom>
          <a:noFill/>
        </p:spPr>
        <p:txBody>
          <a:bodyPr wrap="none" rtlCol="0">
            <a:spAutoFit/>
          </a:bodyPr>
          <a:lstStyle/>
          <a:p>
            <a:r>
              <a:rPr lang="en-US" dirty="0"/>
              <a:t>Doing this in MATLAB:</a:t>
            </a:r>
          </a:p>
        </p:txBody>
      </p:sp>
    </p:spTree>
    <p:extLst>
      <p:ext uri="{BB962C8B-B14F-4D97-AF65-F5344CB8AC3E}">
        <p14:creationId xmlns:p14="http://schemas.microsoft.com/office/powerpoint/2010/main" val="142367053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6D590228-B687-8B0A-686A-70D0641D8C23}"/>
              </a:ext>
            </a:extLst>
          </p:cNvPr>
          <p:cNvSpPr txBox="1"/>
          <p:nvPr/>
        </p:nvSpPr>
        <p:spPr>
          <a:xfrm>
            <a:off x="817536" y="245695"/>
            <a:ext cx="7152471" cy="646331"/>
          </a:xfrm>
          <a:prstGeom prst="rect">
            <a:avLst/>
          </a:prstGeom>
          <a:noFill/>
        </p:spPr>
        <p:txBody>
          <a:bodyPr wrap="none" rtlCol="0">
            <a:spAutoFit/>
          </a:bodyPr>
          <a:lstStyle/>
          <a:p>
            <a:r>
              <a:rPr lang="en-US" dirty="0"/>
              <a:t>We can also do the problem symbolically in MATLAB by just solving </a:t>
            </a:r>
          </a:p>
          <a:p>
            <a:r>
              <a:rPr lang="en-US" dirty="0"/>
              <a:t>the equilibrium equations in vector form:</a:t>
            </a:r>
          </a:p>
        </p:txBody>
      </p:sp>
      <p:sp>
        <p:nvSpPr>
          <p:cNvPr id="3" name="Line 5">
            <a:extLst>
              <a:ext uri="{FF2B5EF4-FFF2-40B4-BE49-F238E27FC236}">
                <a16:creationId xmlns:a16="http://schemas.microsoft.com/office/drawing/2014/main" id="{60BAEC99-92D0-61A1-CA20-C08D6AA2921D}"/>
              </a:ext>
            </a:extLst>
          </p:cNvPr>
          <p:cNvSpPr>
            <a:spLocks noChangeShapeType="1"/>
          </p:cNvSpPr>
          <p:nvPr/>
        </p:nvSpPr>
        <p:spPr bwMode="auto">
          <a:xfrm>
            <a:off x="1578273" y="3345507"/>
            <a:ext cx="2116137" cy="9525"/>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4" name="Line 6">
            <a:extLst>
              <a:ext uri="{FF2B5EF4-FFF2-40B4-BE49-F238E27FC236}">
                <a16:creationId xmlns:a16="http://schemas.microsoft.com/office/drawing/2014/main" id="{2319CE93-1D4A-BC35-6662-5306BCC97D35}"/>
              </a:ext>
            </a:extLst>
          </p:cNvPr>
          <p:cNvSpPr>
            <a:spLocks noChangeShapeType="1"/>
          </p:cNvSpPr>
          <p:nvPr/>
        </p:nvSpPr>
        <p:spPr bwMode="auto">
          <a:xfrm flipV="1">
            <a:off x="1567160" y="1176982"/>
            <a:ext cx="0" cy="2168525"/>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5" name="Line 7">
            <a:extLst>
              <a:ext uri="{FF2B5EF4-FFF2-40B4-BE49-F238E27FC236}">
                <a16:creationId xmlns:a16="http://schemas.microsoft.com/office/drawing/2014/main" id="{14922E73-C5F2-AA32-30DF-D0D4107CC500}"/>
              </a:ext>
            </a:extLst>
          </p:cNvPr>
          <p:cNvSpPr>
            <a:spLocks noChangeShapeType="1"/>
          </p:cNvSpPr>
          <p:nvPr/>
        </p:nvSpPr>
        <p:spPr bwMode="auto">
          <a:xfrm flipH="1">
            <a:off x="735310" y="3345507"/>
            <a:ext cx="831850" cy="109855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6" name="Text Box 8">
            <a:extLst>
              <a:ext uri="{FF2B5EF4-FFF2-40B4-BE49-F238E27FC236}">
                <a16:creationId xmlns:a16="http://schemas.microsoft.com/office/drawing/2014/main" id="{E6E5951C-B292-F388-3AB0-6AD3F7E92400}"/>
              </a:ext>
            </a:extLst>
          </p:cNvPr>
          <p:cNvSpPr txBox="1">
            <a:spLocks noChangeArrowheads="1"/>
          </p:cNvSpPr>
          <p:nvPr/>
        </p:nvSpPr>
        <p:spPr bwMode="auto">
          <a:xfrm>
            <a:off x="848023" y="4504382"/>
            <a:ext cx="2984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x</a:t>
            </a:r>
          </a:p>
        </p:txBody>
      </p:sp>
      <p:sp>
        <p:nvSpPr>
          <p:cNvPr id="7" name="Text Box 9">
            <a:extLst>
              <a:ext uri="{FF2B5EF4-FFF2-40B4-BE49-F238E27FC236}">
                <a16:creationId xmlns:a16="http://schemas.microsoft.com/office/drawing/2014/main" id="{5CB56C33-5558-A2CE-D33E-3D7EE47DE706}"/>
              </a:ext>
            </a:extLst>
          </p:cNvPr>
          <p:cNvSpPr txBox="1">
            <a:spLocks noChangeArrowheads="1"/>
          </p:cNvSpPr>
          <p:nvPr/>
        </p:nvSpPr>
        <p:spPr bwMode="auto">
          <a:xfrm>
            <a:off x="3602335" y="3405832"/>
            <a:ext cx="2984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y</a:t>
            </a:r>
          </a:p>
        </p:txBody>
      </p:sp>
      <p:sp>
        <p:nvSpPr>
          <p:cNvPr id="8" name="Text Box 10">
            <a:extLst>
              <a:ext uri="{FF2B5EF4-FFF2-40B4-BE49-F238E27FC236}">
                <a16:creationId xmlns:a16="http://schemas.microsoft.com/office/drawing/2014/main" id="{7C3F418D-A2CA-9471-08E4-B93B5EBA5B35}"/>
              </a:ext>
            </a:extLst>
          </p:cNvPr>
          <p:cNvSpPr txBox="1">
            <a:spLocks noChangeArrowheads="1"/>
          </p:cNvSpPr>
          <p:nvPr/>
        </p:nvSpPr>
        <p:spPr bwMode="auto">
          <a:xfrm>
            <a:off x="1794173" y="1083320"/>
            <a:ext cx="2984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z</a:t>
            </a:r>
          </a:p>
        </p:txBody>
      </p:sp>
      <p:sp>
        <p:nvSpPr>
          <p:cNvPr id="9" name="Text Box 11">
            <a:extLst>
              <a:ext uri="{FF2B5EF4-FFF2-40B4-BE49-F238E27FC236}">
                <a16:creationId xmlns:a16="http://schemas.microsoft.com/office/drawing/2014/main" id="{12C02BF6-BDB2-AE4B-7B8A-AF798AD7F507}"/>
              </a:ext>
            </a:extLst>
          </p:cNvPr>
          <p:cNvSpPr txBox="1">
            <a:spLocks noChangeArrowheads="1"/>
          </p:cNvSpPr>
          <p:nvPr/>
        </p:nvSpPr>
        <p:spPr bwMode="auto">
          <a:xfrm>
            <a:off x="200323" y="2161232"/>
            <a:ext cx="11366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A (4,-3,6)</a:t>
            </a:r>
          </a:p>
        </p:txBody>
      </p:sp>
      <p:sp>
        <p:nvSpPr>
          <p:cNvPr id="10" name="Text Box 12">
            <a:extLst>
              <a:ext uri="{FF2B5EF4-FFF2-40B4-BE49-F238E27FC236}">
                <a16:creationId xmlns:a16="http://schemas.microsoft.com/office/drawing/2014/main" id="{D6EEC9A8-83FA-2106-8453-5141E01F0ED1}"/>
              </a:ext>
            </a:extLst>
          </p:cNvPr>
          <p:cNvSpPr txBox="1">
            <a:spLocks noChangeArrowheads="1"/>
          </p:cNvSpPr>
          <p:nvPr/>
        </p:nvSpPr>
        <p:spPr bwMode="auto">
          <a:xfrm>
            <a:off x="416223" y="1300807"/>
            <a:ext cx="11493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B(-4,-6,4)</a:t>
            </a:r>
          </a:p>
        </p:txBody>
      </p:sp>
      <p:sp>
        <p:nvSpPr>
          <p:cNvPr id="11" name="Text Box 13">
            <a:extLst>
              <a:ext uri="{FF2B5EF4-FFF2-40B4-BE49-F238E27FC236}">
                <a16:creationId xmlns:a16="http://schemas.microsoft.com/office/drawing/2014/main" id="{D6F64185-2ECA-1FC2-A522-C4A9825E9F67}"/>
              </a:ext>
            </a:extLst>
          </p:cNvPr>
          <p:cNvSpPr txBox="1">
            <a:spLocks noChangeArrowheads="1"/>
          </p:cNvSpPr>
          <p:nvPr/>
        </p:nvSpPr>
        <p:spPr bwMode="auto">
          <a:xfrm>
            <a:off x="3007023" y="2840682"/>
            <a:ext cx="10731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C (0,5,0)</a:t>
            </a:r>
          </a:p>
        </p:txBody>
      </p:sp>
      <p:sp>
        <p:nvSpPr>
          <p:cNvPr id="12" name="Oval 14">
            <a:extLst>
              <a:ext uri="{FF2B5EF4-FFF2-40B4-BE49-F238E27FC236}">
                <a16:creationId xmlns:a16="http://schemas.microsoft.com/office/drawing/2014/main" id="{C7B6A8A2-996A-C0BB-0DE3-FFCE9D383B49}"/>
              </a:ext>
            </a:extLst>
          </p:cNvPr>
          <p:cNvSpPr>
            <a:spLocks noChangeArrowheads="1"/>
          </p:cNvSpPr>
          <p:nvPr/>
        </p:nvSpPr>
        <p:spPr bwMode="auto">
          <a:xfrm>
            <a:off x="1094085" y="1629420"/>
            <a:ext cx="88900" cy="88900"/>
          </a:xfrm>
          <a:prstGeom prst="ellipse">
            <a:avLst/>
          </a:prstGeom>
          <a:solidFill>
            <a:schemeClr val="tx1"/>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3" name="Oval 15">
            <a:extLst>
              <a:ext uri="{FF2B5EF4-FFF2-40B4-BE49-F238E27FC236}">
                <a16:creationId xmlns:a16="http://schemas.microsoft.com/office/drawing/2014/main" id="{3E152485-81B7-5CB6-BF5B-EF5D9AF1C930}"/>
              </a:ext>
            </a:extLst>
          </p:cNvPr>
          <p:cNvSpPr>
            <a:spLocks noChangeArrowheads="1"/>
          </p:cNvSpPr>
          <p:nvPr/>
        </p:nvSpPr>
        <p:spPr bwMode="auto">
          <a:xfrm>
            <a:off x="744835" y="2575570"/>
            <a:ext cx="88900" cy="88900"/>
          </a:xfrm>
          <a:prstGeom prst="ellipse">
            <a:avLst/>
          </a:prstGeom>
          <a:solidFill>
            <a:schemeClr val="tx1"/>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4" name="Oval 16">
            <a:extLst>
              <a:ext uri="{FF2B5EF4-FFF2-40B4-BE49-F238E27FC236}">
                <a16:creationId xmlns:a16="http://schemas.microsoft.com/office/drawing/2014/main" id="{FB3532CA-1DC8-E518-597E-E16D5D70A964}"/>
              </a:ext>
            </a:extLst>
          </p:cNvPr>
          <p:cNvSpPr>
            <a:spLocks noChangeArrowheads="1"/>
          </p:cNvSpPr>
          <p:nvPr/>
        </p:nvSpPr>
        <p:spPr bwMode="auto">
          <a:xfrm>
            <a:off x="2922885" y="3305820"/>
            <a:ext cx="88900" cy="88900"/>
          </a:xfrm>
          <a:prstGeom prst="ellipse">
            <a:avLst/>
          </a:prstGeom>
          <a:solidFill>
            <a:schemeClr val="tx1"/>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5" name="Line 17">
            <a:extLst>
              <a:ext uri="{FF2B5EF4-FFF2-40B4-BE49-F238E27FC236}">
                <a16:creationId xmlns:a16="http://schemas.microsoft.com/office/drawing/2014/main" id="{D38F77C3-6C5D-8B0B-2F95-5431E43DBE30}"/>
              </a:ext>
            </a:extLst>
          </p:cNvPr>
          <p:cNvSpPr>
            <a:spLocks noChangeShapeType="1"/>
          </p:cNvSpPr>
          <p:nvPr/>
        </p:nvSpPr>
        <p:spPr bwMode="auto">
          <a:xfrm>
            <a:off x="786110" y="2626370"/>
            <a:ext cx="781050" cy="719137"/>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 name="Line 18">
            <a:extLst>
              <a:ext uri="{FF2B5EF4-FFF2-40B4-BE49-F238E27FC236}">
                <a16:creationId xmlns:a16="http://schemas.microsoft.com/office/drawing/2014/main" id="{1BDCD59B-686A-98CA-E71D-5E42CC8E8CA9}"/>
              </a:ext>
            </a:extLst>
          </p:cNvPr>
          <p:cNvSpPr>
            <a:spLocks noChangeShapeType="1"/>
          </p:cNvSpPr>
          <p:nvPr/>
        </p:nvSpPr>
        <p:spPr bwMode="auto">
          <a:xfrm flipH="1" flipV="1">
            <a:off x="1146473" y="1659582"/>
            <a:ext cx="420687" cy="1674813"/>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 name="Text Box 19">
            <a:extLst>
              <a:ext uri="{FF2B5EF4-FFF2-40B4-BE49-F238E27FC236}">
                <a16:creationId xmlns:a16="http://schemas.microsoft.com/office/drawing/2014/main" id="{75A10C56-9267-89C0-7590-D465B8E6D039}"/>
              </a:ext>
            </a:extLst>
          </p:cNvPr>
          <p:cNvSpPr txBox="1">
            <a:spLocks noChangeArrowheads="1"/>
          </p:cNvSpPr>
          <p:nvPr/>
        </p:nvSpPr>
        <p:spPr bwMode="auto">
          <a:xfrm>
            <a:off x="1722735" y="3663007"/>
            <a:ext cx="14097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W = 3000 lb</a:t>
            </a:r>
          </a:p>
        </p:txBody>
      </p:sp>
      <p:sp>
        <p:nvSpPr>
          <p:cNvPr id="18" name="Line 20">
            <a:extLst>
              <a:ext uri="{FF2B5EF4-FFF2-40B4-BE49-F238E27FC236}">
                <a16:creationId xmlns:a16="http://schemas.microsoft.com/office/drawing/2014/main" id="{82101D1E-F866-8FA3-574B-9E64245B745C}"/>
              </a:ext>
            </a:extLst>
          </p:cNvPr>
          <p:cNvSpPr>
            <a:spLocks noChangeShapeType="1"/>
          </p:cNvSpPr>
          <p:nvPr/>
        </p:nvSpPr>
        <p:spPr bwMode="auto">
          <a:xfrm flipV="1">
            <a:off x="1557635" y="3334395"/>
            <a:ext cx="617538" cy="11112"/>
          </a:xfrm>
          <a:prstGeom prst="line">
            <a:avLst/>
          </a:prstGeom>
          <a:noFill/>
          <a:ln w="28575">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9" name="Line 21">
            <a:extLst>
              <a:ext uri="{FF2B5EF4-FFF2-40B4-BE49-F238E27FC236}">
                <a16:creationId xmlns:a16="http://schemas.microsoft.com/office/drawing/2014/main" id="{C9367B1C-E301-6C18-4270-7176098AF0DD}"/>
              </a:ext>
            </a:extLst>
          </p:cNvPr>
          <p:cNvSpPr>
            <a:spLocks noChangeShapeType="1"/>
          </p:cNvSpPr>
          <p:nvPr/>
        </p:nvSpPr>
        <p:spPr bwMode="auto">
          <a:xfrm flipH="1" flipV="1">
            <a:off x="1403648" y="2708920"/>
            <a:ext cx="153987" cy="625475"/>
          </a:xfrm>
          <a:prstGeom prst="line">
            <a:avLst/>
          </a:prstGeom>
          <a:noFill/>
          <a:ln w="28575">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0" name="Line 22">
            <a:extLst>
              <a:ext uri="{FF2B5EF4-FFF2-40B4-BE49-F238E27FC236}">
                <a16:creationId xmlns:a16="http://schemas.microsoft.com/office/drawing/2014/main" id="{0926F583-DF4D-2B33-2A40-CF0891AC4494}"/>
              </a:ext>
            </a:extLst>
          </p:cNvPr>
          <p:cNvSpPr>
            <a:spLocks noChangeShapeType="1"/>
          </p:cNvSpPr>
          <p:nvPr/>
        </p:nvSpPr>
        <p:spPr bwMode="auto">
          <a:xfrm flipH="1" flipV="1">
            <a:off x="1135360" y="2948632"/>
            <a:ext cx="422275" cy="385763"/>
          </a:xfrm>
          <a:prstGeom prst="line">
            <a:avLst/>
          </a:prstGeom>
          <a:noFill/>
          <a:ln w="28575">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1" name="Line 23">
            <a:extLst>
              <a:ext uri="{FF2B5EF4-FFF2-40B4-BE49-F238E27FC236}">
                <a16:creationId xmlns:a16="http://schemas.microsoft.com/office/drawing/2014/main" id="{4F073E2B-3FA7-397E-77BE-0423EC3629FD}"/>
              </a:ext>
            </a:extLst>
          </p:cNvPr>
          <p:cNvSpPr>
            <a:spLocks noChangeShapeType="1"/>
          </p:cNvSpPr>
          <p:nvPr/>
        </p:nvSpPr>
        <p:spPr bwMode="auto">
          <a:xfrm flipH="1">
            <a:off x="1548110" y="3334395"/>
            <a:ext cx="9525" cy="59690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2" name="Text Box 24">
            <a:extLst>
              <a:ext uri="{FF2B5EF4-FFF2-40B4-BE49-F238E27FC236}">
                <a16:creationId xmlns:a16="http://schemas.microsoft.com/office/drawing/2014/main" id="{5C6F5817-B3FB-EDB1-06EE-5BF8788D3CD0}"/>
              </a:ext>
            </a:extLst>
          </p:cNvPr>
          <p:cNvSpPr txBox="1">
            <a:spLocks noChangeArrowheads="1"/>
          </p:cNvSpPr>
          <p:nvPr/>
        </p:nvSpPr>
        <p:spPr bwMode="auto">
          <a:xfrm>
            <a:off x="798810" y="3077220"/>
            <a:ext cx="4254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T</a:t>
            </a:r>
            <a:r>
              <a:rPr lang="en-US" altLang="en-US" baseline="-25000"/>
              <a:t>A</a:t>
            </a:r>
            <a:endParaRPr lang="en-US" altLang="en-US"/>
          </a:p>
        </p:txBody>
      </p:sp>
      <p:sp>
        <p:nvSpPr>
          <p:cNvPr id="23" name="Text Box 25">
            <a:extLst>
              <a:ext uri="{FF2B5EF4-FFF2-40B4-BE49-F238E27FC236}">
                <a16:creationId xmlns:a16="http://schemas.microsoft.com/office/drawing/2014/main" id="{DBE4E58F-BCAF-3D0D-9401-42C1AF07BEF3}"/>
              </a:ext>
            </a:extLst>
          </p:cNvPr>
          <p:cNvSpPr txBox="1">
            <a:spLocks noChangeArrowheads="1"/>
          </p:cNvSpPr>
          <p:nvPr/>
        </p:nvSpPr>
        <p:spPr bwMode="auto">
          <a:xfrm>
            <a:off x="1424285" y="2327920"/>
            <a:ext cx="4254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T</a:t>
            </a:r>
            <a:r>
              <a:rPr lang="en-US" altLang="en-US" baseline="-25000"/>
              <a:t>B</a:t>
            </a:r>
            <a:endParaRPr lang="en-US" altLang="en-US"/>
          </a:p>
        </p:txBody>
      </p:sp>
      <p:sp>
        <p:nvSpPr>
          <p:cNvPr id="24" name="Text Box 26">
            <a:extLst>
              <a:ext uri="{FF2B5EF4-FFF2-40B4-BE49-F238E27FC236}">
                <a16:creationId xmlns:a16="http://schemas.microsoft.com/office/drawing/2014/main" id="{B7D1FB1B-7E4C-FA21-399E-A7FEDF42C6E5}"/>
              </a:ext>
            </a:extLst>
          </p:cNvPr>
          <p:cNvSpPr txBox="1">
            <a:spLocks noChangeArrowheads="1"/>
          </p:cNvSpPr>
          <p:nvPr/>
        </p:nvSpPr>
        <p:spPr bwMode="auto">
          <a:xfrm>
            <a:off x="1908473" y="2769245"/>
            <a:ext cx="433387"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T</a:t>
            </a:r>
            <a:r>
              <a:rPr lang="en-US" altLang="en-US" baseline="-25000"/>
              <a:t>C</a:t>
            </a:r>
            <a:endParaRPr lang="en-US" altLang="en-US"/>
          </a:p>
        </p:txBody>
      </p:sp>
      <p:sp>
        <p:nvSpPr>
          <p:cNvPr id="25" name="Text Box 27">
            <a:extLst>
              <a:ext uri="{FF2B5EF4-FFF2-40B4-BE49-F238E27FC236}">
                <a16:creationId xmlns:a16="http://schemas.microsoft.com/office/drawing/2014/main" id="{16EF6AC8-AC7C-5140-4A53-AF16A28C4DFE}"/>
              </a:ext>
            </a:extLst>
          </p:cNvPr>
          <p:cNvSpPr txBox="1">
            <a:spLocks noChangeArrowheads="1"/>
          </p:cNvSpPr>
          <p:nvPr/>
        </p:nvSpPr>
        <p:spPr bwMode="auto">
          <a:xfrm>
            <a:off x="1560810" y="3024832"/>
            <a:ext cx="3619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O</a:t>
            </a:r>
          </a:p>
        </p:txBody>
      </p:sp>
      <p:sp>
        <p:nvSpPr>
          <p:cNvPr id="27" name="TextBox 26">
            <a:extLst>
              <a:ext uri="{FF2B5EF4-FFF2-40B4-BE49-F238E27FC236}">
                <a16:creationId xmlns:a16="http://schemas.microsoft.com/office/drawing/2014/main" id="{F8EF91DB-3EC2-8966-E9E6-E7D8806DDC03}"/>
              </a:ext>
            </a:extLst>
          </p:cNvPr>
          <p:cNvSpPr txBox="1"/>
          <p:nvPr/>
        </p:nvSpPr>
        <p:spPr>
          <a:xfrm>
            <a:off x="4127797" y="1170454"/>
            <a:ext cx="4815879" cy="3754874"/>
          </a:xfrm>
          <a:prstGeom prst="rect">
            <a:avLst/>
          </a:prstGeom>
          <a:noFill/>
        </p:spPr>
        <p:txBody>
          <a:bodyPr wrap="square">
            <a:spAutoFit/>
          </a:bodyPr>
          <a:lstStyle/>
          <a:p>
            <a:r>
              <a:rPr lang="en-US" sz="1400" dirty="0"/>
              <a:t>OA = [ 4 -3 6]; </a:t>
            </a:r>
            <a:r>
              <a:rPr lang="en-US" sz="1400" dirty="0" err="1"/>
              <a:t>eOA</a:t>
            </a:r>
            <a:r>
              <a:rPr lang="en-US" sz="1400" dirty="0"/>
              <a:t> = OA/norm(OA);</a:t>
            </a:r>
          </a:p>
          <a:p>
            <a:r>
              <a:rPr lang="en-US" sz="1400" dirty="0"/>
              <a:t>OB = [ -4 -6 4]; </a:t>
            </a:r>
            <a:r>
              <a:rPr lang="en-US" sz="1400" dirty="0" err="1"/>
              <a:t>eOB</a:t>
            </a:r>
            <a:r>
              <a:rPr lang="en-US" sz="1400" dirty="0"/>
              <a:t> = OB/norm(OB);</a:t>
            </a:r>
          </a:p>
          <a:p>
            <a:r>
              <a:rPr lang="en-US" sz="1400" dirty="0"/>
              <a:t>OC = [0 5 0]; </a:t>
            </a:r>
            <a:r>
              <a:rPr lang="en-US" sz="1400" dirty="0" err="1"/>
              <a:t>eOC</a:t>
            </a:r>
            <a:r>
              <a:rPr lang="en-US" sz="1400" dirty="0"/>
              <a:t> = OC/norm(OC);</a:t>
            </a:r>
          </a:p>
          <a:p>
            <a:r>
              <a:rPr lang="en-US" sz="1400" dirty="0"/>
              <a:t>W = 3000*[ 0 0 -1];       % weight vector, not </a:t>
            </a:r>
            <a:r>
              <a:rPr lang="en-US" sz="1400" dirty="0" err="1"/>
              <a:t>W</a:t>
            </a:r>
            <a:r>
              <a:rPr lang="en-US" sz="1400" b="1" dirty="0" err="1"/>
              <a:t>k</a:t>
            </a:r>
            <a:endParaRPr lang="en-US" sz="1400" b="1" dirty="0"/>
          </a:p>
          <a:p>
            <a:r>
              <a:rPr lang="en-US" sz="1400" dirty="0" err="1"/>
              <a:t>syms</a:t>
            </a:r>
            <a:r>
              <a:rPr lang="en-US" sz="1400" dirty="0"/>
              <a:t> Ta Tb Tc	% unknown symbolic forces</a:t>
            </a:r>
          </a:p>
          <a:p>
            <a:r>
              <a:rPr lang="en-US" sz="1400" dirty="0"/>
              <a:t>R = Ta*</a:t>
            </a:r>
            <a:r>
              <a:rPr lang="en-US" sz="1400" dirty="0" err="1"/>
              <a:t>eOA</a:t>
            </a:r>
            <a:r>
              <a:rPr lang="en-US" sz="1400" dirty="0"/>
              <a:t> + Tb*</a:t>
            </a:r>
            <a:r>
              <a:rPr lang="en-US" sz="1400" dirty="0" err="1"/>
              <a:t>eOB</a:t>
            </a:r>
            <a:r>
              <a:rPr lang="en-US" sz="1400" dirty="0"/>
              <a:t> + Tc*</a:t>
            </a:r>
            <a:r>
              <a:rPr lang="en-US" sz="1400" dirty="0" err="1"/>
              <a:t>eOC</a:t>
            </a:r>
            <a:r>
              <a:rPr lang="en-US" sz="1400" dirty="0"/>
              <a:t> + W;      % the resultant</a:t>
            </a:r>
          </a:p>
          <a:p>
            <a:r>
              <a:rPr lang="en-US" sz="1400" dirty="0"/>
              <a:t>S = solve(R);              % solve for unknowns when R = 0</a:t>
            </a:r>
          </a:p>
          <a:p>
            <a:r>
              <a:rPr lang="en-US" sz="1400" dirty="0"/>
              <a:t>F = double([ </a:t>
            </a:r>
            <a:r>
              <a:rPr lang="en-US" sz="1400" dirty="0" err="1"/>
              <a:t>S.Ta</a:t>
            </a:r>
            <a:r>
              <a:rPr lang="en-US" sz="1400" dirty="0"/>
              <a:t> </a:t>
            </a:r>
            <a:r>
              <a:rPr lang="en-US" sz="1400" dirty="0" err="1"/>
              <a:t>S.Tb</a:t>
            </a:r>
            <a:r>
              <a:rPr lang="en-US" sz="1400" dirty="0"/>
              <a:t> </a:t>
            </a:r>
            <a:r>
              <a:rPr lang="en-US" sz="1400" dirty="0" err="1"/>
              <a:t>S.Tc</a:t>
            </a:r>
            <a:r>
              <a:rPr lang="en-US" sz="1400" dirty="0"/>
              <a:t>]);</a:t>
            </a:r>
          </a:p>
          <a:p>
            <a:r>
              <a:rPr lang="fr-FR" sz="1400" dirty="0"/>
              <a:t>F.'</a:t>
            </a:r>
          </a:p>
          <a:p>
            <a:endParaRPr lang="fr-FR" sz="1400" dirty="0"/>
          </a:p>
          <a:p>
            <a:r>
              <a:rPr lang="fr-FR" sz="1400" dirty="0"/>
              <a:t>ans =</a:t>
            </a:r>
          </a:p>
          <a:p>
            <a:endParaRPr lang="fr-FR" sz="1400" dirty="0"/>
          </a:p>
          <a:p>
            <a:r>
              <a:rPr lang="fr-FR" sz="1400" dirty="0"/>
              <a:t>   1.0e+03 *</a:t>
            </a:r>
          </a:p>
          <a:p>
            <a:endParaRPr lang="fr-FR" sz="1400" dirty="0"/>
          </a:p>
          <a:p>
            <a:r>
              <a:rPr lang="fr-FR" sz="1400" dirty="0"/>
              <a:t>    2.3431		Ta = 2343  lb</a:t>
            </a:r>
          </a:p>
          <a:p>
            <a:r>
              <a:rPr lang="fr-FR" sz="1400" dirty="0"/>
              <a:t>    2.4739		Tb = 2474  lb</a:t>
            </a:r>
          </a:p>
          <a:p>
            <a:r>
              <a:rPr lang="fr-FR" sz="1400" dirty="0"/>
              <a:t>    2.7000		Tc = 2700  lb</a:t>
            </a:r>
            <a:endParaRPr lang="en-US" sz="1400" dirty="0"/>
          </a:p>
        </p:txBody>
      </p:sp>
    </p:spTree>
    <p:extLst>
      <p:ext uri="{BB962C8B-B14F-4D97-AF65-F5344CB8AC3E}">
        <p14:creationId xmlns:p14="http://schemas.microsoft.com/office/powerpoint/2010/main" val="10045225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2" name="Oval 4"/>
          <p:cNvSpPr>
            <a:spLocks noChangeArrowheads="1"/>
          </p:cNvSpPr>
          <p:nvPr/>
        </p:nvSpPr>
        <p:spPr bwMode="auto">
          <a:xfrm>
            <a:off x="5927485" y="1601027"/>
            <a:ext cx="2133600" cy="533400"/>
          </a:xfrm>
          <a:prstGeom prst="ellipse">
            <a:avLst/>
          </a:prstGeom>
          <a:solidFill>
            <a:schemeClr val="bg2">
              <a:lumMod val="20000"/>
              <a:lumOff val="80000"/>
            </a:schemeClr>
          </a:solidFill>
          <a:ln w="9525">
            <a:solidFill>
              <a:schemeClr val="tx1"/>
            </a:solidFill>
            <a:round/>
            <a:headEnd/>
            <a:tailEnd/>
          </a:ln>
          <a:effectLst/>
        </p:spPr>
        <p:txBody>
          <a:bodyPr wrap="none" anchor="ctr"/>
          <a:lstStyle/>
          <a:p>
            <a:pPr>
              <a:defRPr/>
            </a:pPr>
            <a:endParaRPr lang="en-US"/>
          </a:p>
        </p:txBody>
      </p:sp>
      <p:sp>
        <p:nvSpPr>
          <p:cNvPr id="2053" name="Rectangle 5"/>
          <p:cNvSpPr>
            <a:spLocks noChangeArrowheads="1"/>
          </p:cNvSpPr>
          <p:nvPr/>
        </p:nvSpPr>
        <p:spPr bwMode="auto">
          <a:xfrm>
            <a:off x="6076709" y="2009014"/>
            <a:ext cx="77601" cy="781894"/>
          </a:xfrm>
          <a:prstGeom prst="rect">
            <a:avLst/>
          </a:prstGeom>
          <a:solidFill>
            <a:schemeClr val="bg2">
              <a:lumMod val="20000"/>
              <a:lumOff val="80000"/>
            </a:schemeClr>
          </a:solidFill>
          <a:ln w="9525">
            <a:solidFill>
              <a:schemeClr val="tx1"/>
            </a:solidFill>
            <a:miter lim="800000"/>
            <a:headEnd/>
            <a:tailEnd/>
          </a:ln>
          <a:effectLst/>
        </p:spPr>
        <p:txBody>
          <a:bodyPr wrap="none" anchor="ctr"/>
          <a:lstStyle/>
          <a:p>
            <a:pPr>
              <a:defRPr/>
            </a:pPr>
            <a:endParaRPr lang="en-US"/>
          </a:p>
        </p:txBody>
      </p:sp>
      <p:sp>
        <p:nvSpPr>
          <p:cNvPr id="2054" name="Rectangle 6"/>
          <p:cNvSpPr>
            <a:spLocks noChangeArrowheads="1"/>
          </p:cNvSpPr>
          <p:nvPr/>
        </p:nvSpPr>
        <p:spPr bwMode="auto">
          <a:xfrm>
            <a:off x="7072185" y="2138900"/>
            <a:ext cx="68086" cy="521705"/>
          </a:xfrm>
          <a:prstGeom prst="rect">
            <a:avLst/>
          </a:prstGeom>
          <a:solidFill>
            <a:schemeClr val="bg2">
              <a:lumMod val="20000"/>
              <a:lumOff val="80000"/>
            </a:schemeClr>
          </a:solidFill>
          <a:ln w="9525">
            <a:solidFill>
              <a:schemeClr val="tx1"/>
            </a:solidFill>
            <a:miter lim="800000"/>
            <a:headEnd/>
            <a:tailEnd/>
          </a:ln>
          <a:effectLst/>
        </p:spPr>
        <p:txBody>
          <a:bodyPr wrap="none" anchor="ctr"/>
          <a:lstStyle/>
          <a:p>
            <a:pPr>
              <a:defRPr/>
            </a:pPr>
            <a:endParaRPr lang="en-US"/>
          </a:p>
        </p:txBody>
      </p:sp>
      <p:sp>
        <p:nvSpPr>
          <p:cNvPr id="2055" name="Rectangle 7"/>
          <p:cNvSpPr>
            <a:spLocks noChangeArrowheads="1"/>
          </p:cNvSpPr>
          <p:nvPr/>
        </p:nvSpPr>
        <p:spPr bwMode="auto">
          <a:xfrm>
            <a:off x="7637377" y="2059977"/>
            <a:ext cx="91291" cy="858152"/>
          </a:xfrm>
          <a:prstGeom prst="rect">
            <a:avLst/>
          </a:prstGeom>
          <a:solidFill>
            <a:schemeClr val="bg2">
              <a:lumMod val="20000"/>
              <a:lumOff val="80000"/>
            </a:schemeClr>
          </a:solidFill>
          <a:ln w="9525">
            <a:solidFill>
              <a:schemeClr val="tx1"/>
            </a:solidFill>
            <a:miter lim="800000"/>
            <a:headEnd/>
            <a:tailEnd/>
          </a:ln>
          <a:effectLst/>
        </p:spPr>
        <p:txBody>
          <a:bodyPr wrap="none" anchor="ctr"/>
          <a:lstStyle/>
          <a:p>
            <a:pPr>
              <a:defRPr/>
            </a:pPr>
            <a:endParaRPr lang="en-US"/>
          </a:p>
        </p:txBody>
      </p:sp>
      <p:sp>
        <p:nvSpPr>
          <p:cNvPr id="2056" name="Oval 8"/>
          <p:cNvSpPr>
            <a:spLocks noChangeArrowheads="1"/>
          </p:cNvSpPr>
          <p:nvPr/>
        </p:nvSpPr>
        <p:spPr bwMode="auto">
          <a:xfrm>
            <a:off x="5487747" y="3882111"/>
            <a:ext cx="1981200" cy="1981200"/>
          </a:xfrm>
          <a:prstGeom prst="ellipse">
            <a:avLst/>
          </a:prstGeom>
          <a:solidFill>
            <a:schemeClr val="bg2">
              <a:lumMod val="20000"/>
              <a:lumOff val="80000"/>
            </a:schemeClr>
          </a:solidFill>
          <a:ln w="9525">
            <a:solidFill>
              <a:schemeClr val="tx1"/>
            </a:solidFill>
            <a:round/>
            <a:headEnd/>
            <a:tailEnd/>
          </a:ln>
          <a:effectLst/>
        </p:spPr>
        <p:txBody>
          <a:bodyPr wrap="none" anchor="ctr"/>
          <a:lstStyle/>
          <a:p>
            <a:pPr>
              <a:defRPr/>
            </a:pPr>
            <a:endParaRPr lang="en-US"/>
          </a:p>
        </p:txBody>
      </p:sp>
      <p:sp>
        <p:nvSpPr>
          <p:cNvPr id="18439" name="Oval 9"/>
          <p:cNvSpPr>
            <a:spLocks noChangeArrowheads="1"/>
          </p:cNvSpPr>
          <p:nvPr/>
        </p:nvSpPr>
        <p:spPr bwMode="auto">
          <a:xfrm>
            <a:off x="5641735" y="5315624"/>
            <a:ext cx="152400" cy="152400"/>
          </a:xfrm>
          <a:prstGeom prst="ellipse">
            <a:avLst/>
          </a:prstGeom>
          <a:solidFill>
            <a:srgbClr val="FF0000"/>
          </a:solidFill>
          <a:ln w="9525">
            <a:solidFill>
              <a:schemeClr val="tx1"/>
            </a:solidFill>
            <a:round/>
            <a:headEnd/>
            <a:tailEnd/>
          </a:ln>
        </p:spPr>
        <p:txBody>
          <a:bodyPr wrap="none" anchor="ctr"/>
          <a:lstStyle/>
          <a:p>
            <a:endParaRPr lang="en-US"/>
          </a:p>
        </p:txBody>
      </p:sp>
      <p:sp>
        <p:nvSpPr>
          <p:cNvPr id="18440" name="Oval 10"/>
          <p:cNvSpPr>
            <a:spLocks noChangeArrowheads="1"/>
          </p:cNvSpPr>
          <p:nvPr/>
        </p:nvSpPr>
        <p:spPr bwMode="auto">
          <a:xfrm>
            <a:off x="6410085" y="3882111"/>
            <a:ext cx="152400" cy="152400"/>
          </a:xfrm>
          <a:prstGeom prst="ellipse">
            <a:avLst/>
          </a:prstGeom>
          <a:solidFill>
            <a:srgbClr val="FF0000"/>
          </a:solidFill>
          <a:ln w="9525">
            <a:solidFill>
              <a:schemeClr val="tx1"/>
            </a:solidFill>
            <a:round/>
            <a:headEnd/>
            <a:tailEnd/>
          </a:ln>
        </p:spPr>
        <p:txBody>
          <a:bodyPr wrap="none" anchor="ctr"/>
          <a:lstStyle/>
          <a:p>
            <a:endParaRPr lang="en-US"/>
          </a:p>
        </p:txBody>
      </p:sp>
      <p:sp>
        <p:nvSpPr>
          <p:cNvPr id="18441" name="Oval 11"/>
          <p:cNvSpPr>
            <a:spLocks noChangeArrowheads="1"/>
          </p:cNvSpPr>
          <p:nvPr/>
        </p:nvSpPr>
        <p:spPr bwMode="auto">
          <a:xfrm>
            <a:off x="7178435" y="5325149"/>
            <a:ext cx="152400" cy="152400"/>
          </a:xfrm>
          <a:prstGeom prst="ellipse">
            <a:avLst/>
          </a:prstGeom>
          <a:solidFill>
            <a:srgbClr val="FF0000"/>
          </a:solidFill>
          <a:ln w="9525">
            <a:solidFill>
              <a:schemeClr val="tx1"/>
            </a:solidFill>
            <a:round/>
            <a:headEnd/>
            <a:tailEnd/>
          </a:ln>
        </p:spPr>
        <p:txBody>
          <a:bodyPr wrap="none" anchor="ctr"/>
          <a:lstStyle/>
          <a:p>
            <a:endParaRPr lang="en-US"/>
          </a:p>
        </p:txBody>
      </p:sp>
      <p:sp>
        <p:nvSpPr>
          <p:cNvPr id="18442" name="Line 12"/>
          <p:cNvSpPr>
            <a:spLocks noChangeShapeType="1"/>
          </p:cNvSpPr>
          <p:nvPr/>
        </p:nvSpPr>
        <p:spPr bwMode="auto">
          <a:xfrm>
            <a:off x="6478347" y="4872711"/>
            <a:ext cx="1828800"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8443" name="Line 13"/>
          <p:cNvSpPr>
            <a:spLocks noChangeShapeType="1"/>
          </p:cNvSpPr>
          <p:nvPr/>
        </p:nvSpPr>
        <p:spPr bwMode="auto">
          <a:xfrm flipV="1">
            <a:off x="6478347" y="3196311"/>
            <a:ext cx="0" cy="16764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8444" name="Line 14"/>
          <p:cNvSpPr>
            <a:spLocks noChangeShapeType="1"/>
          </p:cNvSpPr>
          <p:nvPr/>
        </p:nvSpPr>
        <p:spPr bwMode="auto">
          <a:xfrm>
            <a:off x="7024448" y="1853439"/>
            <a:ext cx="1189037" cy="23813"/>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8445" name="Line 15"/>
          <p:cNvSpPr>
            <a:spLocks noChangeShapeType="1"/>
          </p:cNvSpPr>
          <p:nvPr/>
        </p:nvSpPr>
        <p:spPr bwMode="auto">
          <a:xfrm flipV="1">
            <a:off x="7030798" y="1185657"/>
            <a:ext cx="417512" cy="651907"/>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8446" name="Line 16"/>
          <p:cNvSpPr>
            <a:spLocks noChangeShapeType="1"/>
          </p:cNvSpPr>
          <p:nvPr/>
        </p:nvSpPr>
        <p:spPr bwMode="auto">
          <a:xfrm flipV="1">
            <a:off x="7006985" y="826327"/>
            <a:ext cx="17463" cy="1012825"/>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8447" name="Line 17"/>
          <p:cNvSpPr>
            <a:spLocks noChangeShapeType="1"/>
          </p:cNvSpPr>
          <p:nvPr/>
        </p:nvSpPr>
        <p:spPr bwMode="auto">
          <a:xfrm>
            <a:off x="7468947" y="1280519"/>
            <a:ext cx="1588" cy="496887"/>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8448" name="Text Box 18"/>
          <p:cNvSpPr txBox="1">
            <a:spLocks noChangeArrowheads="1"/>
          </p:cNvSpPr>
          <p:nvPr/>
        </p:nvSpPr>
        <p:spPr bwMode="auto">
          <a:xfrm>
            <a:off x="8519872" y="4756824"/>
            <a:ext cx="2984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x</a:t>
            </a:r>
          </a:p>
        </p:txBody>
      </p:sp>
      <p:sp>
        <p:nvSpPr>
          <p:cNvPr id="18449" name="Text Box 19"/>
          <p:cNvSpPr txBox="1">
            <a:spLocks noChangeArrowheads="1"/>
          </p:cNvSpPr>
          <p:nvPr/>
        </p:nvSpPr>
        <p:spPr bwMode="auto">
          <a:xfrm>
            <a:off x="6538672" y="3004224"/>
            <a:ext cx="2984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y</a:t>
            </a:r>
          </a:p>
        </p:txBody>
      </p:sp>
      <p:sp>
        <p:nvSpPr>
          <p:cNvPr id="18450" name="Text Box 20"/>
          <p:cNvSpPr txBox="1">
            <a:spLocks noChangeArrowheads="1"/>
          </p:cNvSpPr>
          <p:nvPr/>
        </p:nvSpPr>
        <p:spPr bwMode="auto">
          <a:xfrm>
            <a:off x="6921559" y="517199"/>
            <a:ext cx="2984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z</a:t>
            </a:r>
          </a:p>
        </p:txBody>
      </p:sp>
      <p:sp>
        <p:nvSpPr>
          <p:cNvPr id="18451" name="Text Box 22"/>
          <p:cNvSpPr txBox="1">
            <a:spLocks noChangeArrowheads="1"/>
          </p:cNvSpPr>
          <p:nvPr/>
        </p:nvSpPr>
        <p:spPr bwMode="auto">
          <a:xfrm>
            <a:off x="5789372" y="4609186"/>
            <a:ext cx="354013"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3'</a:t>
            </a:r>
          </a:p>
        </p:txBody>
      </p:sp>
      <p:sp>
        <p:nvSpPr>
          <p:cNvPr id="18452" name="Text Box 23"/>
          <p:cNvSpPr txBox="1">
            <a:spLocks noChangeArrowheads="1"/>
          </p:cNvSpPr>
          <p:nvPr/>
        </p:nvSpPr>
        <p:spPr bwMode="auto">
          <a:xfrm>
            <a:off x="6119572" y="3478886"/>
            <a:ext cx="3365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A</a:t>
            </a:r>
          </a:p>
        </p:txBody>
      </p:sp>
      <p:sp>
        <p:nvSpPr>
          <p:cNvPr id="18453" name="Text Box 24"/>
          <p:cNvSpPr txBox="1">
            <a:spLocks noChangeArrowheads="1"/>
          </p:cNvSpPr>
          <p:nvPr/>
        </p:nvSpPr>
        <p:spPr bwMode="auto">
          <a:xfrm>
            <a:off x="5416310" y="5490249"/>
            <a:ext cx="3365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B</a:t>
            </a:r>
          </a:p>
        </p:txBody>
      </p:sp>
      <p:sp>
        <p:nvSpPr>
          <p:cNvPr id="18454" name="Text Box 25"/>
          <p:cNvSpPr txBox="1">
            <a:spLocks noChangeArrowheads="1"/>
          </p:cNvSpPr>
          <p:nvPr/>
        </p:nvSpPr>
        <p:spPr bwMode="auto">
          <a:xfrm>
            <a:off x="7356235" y="5366424"/>
            <a:ext cx="3492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C</a:t>
            </a:r>
          </a:p>
        </p:txBody>
      </p:sp>
      <p:sp>
        <p:nvSpPr>
          <p:cNvPr id="18455" name="Line 26"/>
          <p:cNvSpPr>
            <a:spLocks noChangeShapeType="1"/>
          </p:cNvSpPr>
          <p:nvPr/>
        </p:nvSpPr>
        <p:spPr bwMode="auto">
          <a:xfrm flipH="1">
            <a:off x="5667135" y="4856836"/>
            <a:ext cx="833437" cy="588963"/>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sp>
        <p:nvSpPr>
          <p:cNvPr id="18456" name="Line 27"/>
          <p:cNvSpPr>
            <a:spLocks noChangeShapeType="1"/>
          </p:cNvSpPr>
          <p:nvPr/>
        </p:nvSpPr>
        <p:spPr bwMode="auto">
          <a:xfrm>
            <a:off x="6478347" y="4872711"/>
            <a:ext cx="819150" cy="558800"/>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sp>
        <p:nvSpPr>
          <p:cNvPr id="18457" name="Line 29"/>
          <p:cNvSpPr>
            <a:spLocks noChangeShapeType="1"/>
          </p:cNvSpPr>
          <p:nvPr/>
        </p:nvSpPr>
        <p:spPr bwMode="auto">
          <a:xfrm>
            <a:off x="5563947" y="4491711"/>
            <a:ext cx="919163" cy="371475"/>
          </a:xfrm>
          <a:prstGeom prst="line">
            <a:avLst/>
          </a:prstGeom>
          <a:noFill/>
          <a:ln w="9525">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8458" name="Text Box 30"/>
          <p:cNvSpPr txBox="1">
            <a:spLocks noChangeArrowheads="1"/>
          </p:cNvSpPr>
          <p:nvPr/>
        </p:nvSpPr>
        <p:spPr bwMode="auto">
          <a:xfrm>
            <a:off x="7448310" y="1300828"/>
            <a:ext cx="338554"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dirty="0"/>
              <a:t>P</a:t>
            </a:r>
          </a:p>
        </p:txBody>
      </p:sp>
      <p:sp>
        <p:nvSpPr>
          <p:cNvPr id="18459" name="Line 31"/>
          <p:cNvSpPr>
            <a:spLocks noChangeShapeType="1"/>
          </p:cNvSpPr>
          <p:nvPr/>
        </p:nvSpPr>
        <p:spPr bwMode="auto">
          <a:xfrm>
            <a:off x="6478347" y="4491711"/>
            <a:ext cx="515938" cy="7938"/>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sp>
        <p:nvSpPr>
          <p:cNvPr id="18460" name="Line 32"/>
          <p:cNvSpPr>
            <a:spLocks noChangeShapeType="1"/>
          </p:cNvSpPr>
          <p:nvPr/>
        </p:nvSpPr>
        <p:spPr bwMode="auto">
          <a:xfrm flipV="1">
            <a:off x="6935547" y="4475836"/>
            <a:ext cx="7938" cy="396875"/>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sp>
        <p:nvSpPr>
          <p:cNvPr id="18461" name="Text Box 33"/>
          <p:cNvSpPr txBox="1">
            <a:spLocks noChangeArrowheads="1"/>
          </p:cNvSpPr>
          <p:nvPr/>
        </p:nvSpPr>
        <p:spPr bwMode="auto">
          <a:xfrm>
            <a:off x="6935547" y="4186911"/>
            <a:ext cx="35137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dirty="0"/>
              <a:t>D</a:t>
            </a:r>
          </a:p>
        </p:txBody>
      </p:sp>
      <p:sp>
        <p:nvSpPr>
          <p:cNvPr id="18462" name="Text Box 34"/>
          <p:cNvSpPr txBox="1">
            <a:spLocks noChangeArrowheads="1"/>
          </p:cNvSpPr>
          <p:nvPr/>
        </p:nvSpPr>
        <p:spPr bwMode="auto">
          <a:xfrm>
            <a:off x="6579947" y="4585374"/>
            <a:ext cx="38735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400" b="1"/>
              <a:t>e</a:t>
            </a:r>
            <a:r>
              <a:rPr lang="en-US" sz="1400" b="1" baseline="-25000"/>
              <a:t>x</a:t>
            </a:r>
            <a:endParaRPr lang="en-US" sz="1400" b="1"/>
          </a:p>
        </p:txBody>
      </p:sp>
      <p:sp>
        <p:nvSpPr>
          <p:cNvPr id="18463" name="Text Box 35"/>
          <p:cNvSpPr txBox="1">
            <a:spLocks noChangeArrowheads="1"/>
          </p:cNvSpPr>
          <p:nvPr/>
        </p:nvSpPr>
        <p:spPr bwMode="auto">
          <a:xfrm>
            <a:off x="6157672" y="4444086"/>
            <a:ext cx="34607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400" b="1"/>
              <a:t>e</a:t>
            </a:r>
            <a:r>
              <a:rPr lang="en-US" sz="1400" b="1" baseline="-25000"/>
              <a:t>y</a:t>
            </a:r>
            <a:endParaRPr lang="en-US" sz="1400" b="1"/>
          </a:p>
        </p:txBody>
      </p:sp>
      <p:sp>
        <p:nvSpPr>
          <p:cNvPr id="18464" name="Text Box 36"/>
          <p:cNvSpPr txBox="1">
            <a:spLocks noChangeArrowheads="1"/>
          </p:cNvSpPr>
          <p:nvPr/>
        </p:nvSpPr>
        <p:spPr bwMode="auto">
          <a:xfrm>
            <a:off x="6002098" y="3032952"/>
            <a:ext cx="3365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B</a:t>
            </a:r>
          </a:p>
        </p:txBody>
      </p:sp>
      <p:sp>
        <p:nvSpPr>
          <p:cNvPr id="18465" name="Text Box 37"/>
          <p:cNvSpPr txBox="1">
            <a:spLocks noChangeArrowheads="1"/>
          </p:cNvSpPr>
          <p:nvPr/>
        </p:nvSpPr>
        <p:spPr bwMode="auto">
          <a:xfrm>
            <a:off x="7699135" y="3056764"/>
            <a:ext cx="3492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C</a:t>
            </a:r>
          </a:p>
        </p:txBody>
      </p:sp>
      <p:sp>
        <p:nvSpPr>
          <p:cNvPr id="18466" name="Text Box 38"/>
          <p:cNvSpPr txBox="1">
            <a:spLocks noChangeArrowheads="1"/>
          </p:cNvSpPr>
          <p:nvPr/>
        </p:nvSpPr>
        <p:spPr bwMode="auto">
          <a:xfrm>
            <a:off x="6860935" y="2828164"/>
            <a:ext cx="3365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A</a:t>
            </a:r>
          </a:p>
        </p:txBody>
      </p:sp>
      <p:sp>
        <p:nvSpPr>
          <p:cNvPr id="18467" name="Text Box 39"/>
          <p:cNvSpPr txBox="1">
            <a:spLocks noChangeArrowheads="1"/>
          </p:cNvSpPr>
          <p:nvPr/>
        </p:nvSpPr>
        <p:spPr bwMode="auto">
          <a:xfrm>
            <a:off x="479757" y="873788"/>
            <a:ext cx="4236963" cy="4247317"/>
          </a:xfrm>
          <a:prstGeom prst="rect">
            <a:avLst/>
          </a:prstGeom>
          <a:noFill/>
          <a:ln w="9525">
            <a:solidFill>
              <a:schemeClr val="bg1"/>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dirty="0"/>
              <a:t>A three-foot radius table is supported symmetrically by three legs (each separated by 120</a:t>
            </a:r>
            <a:r>
              <a:rPr lang="en-US" baseline="30000" dirty="0"/>
              <a:t>o</a:t>
            </a:r>
            <a:r>
              <a:rPr lang="en-US" dirty="0"/>
              <a:t>), as shown. </a:t>
            </a:r>
          </a:p>
          <a:p>
            <a:pPr eaLnBrk="1" hangingPunct="1"/>
            <a:endParaRPr lang="en-US" dirty="0">
              <a:solidFill>
                <a:srgbClr val="C00000"/>
              </a:solidFill>
            </a:endParaRPr>
          </a:p>
          <a:p>
            <a:pPr marL="342900" indent="-342900" eaLnBrk="1" hangingPunct="1">
              <a:buAutoNum type="arabicParenBoth"/>
            </a:pPr>
            <a:r>
              <a:rPr lang="en-US" dirty="0"/>
              <a:t>If a vertical load P is applied at point D, determine the vertical forces in legs A, B, C as a function of </a:t>
            </a:r>
            <a:r>
              <a:rPr lang="en-US" dirty="0" err="1"/>
              <a:t>e</a:t>
            </a:r>
            <a:r>
              <a:rPr lang="en-US" baseline="-25000" dirty="0" err="1"/>
              <a:t>y</a:t>
            </a:r>
            <a:r>
              <a:rPr lang="en-US" dirty="0"/>
              <a:t> and e</a:t>
            </a:r>
            <a:r>
              <a:rPr lang="en-US" baseline="-25000" dirty="0"/>
              <a:t>x</a:t>
            </a:r>
            <a:r>
              <a:rPr lang="en-US" dirty="0"/>
              <a:t> . Let the weight of the table be W (the table is assumed to be homogeneous).</a:t>
            </a:r>
          </a:p>
          <a:p>
            <a:pPr marL="342900" indent="-342900" eaLnBrk="1" hangingPunct="1">
              <a:buAutoNum type="arabicParenBoth"/>
            </a:pPr>
            <a:endParaRPr lang="en-US" dirty="0"/>
          </a:p>
          <a:p>
            <a:pPr eaLnBrk="1" hangingPunct="1"/>
            <a:r>
              <a:rPr lang="en-US" dirty="0"/>
              <a:t>(2) Determine the value of </a:t>
            </a:r>
            <a:r>
              <a:rPr lang="en-US" dirty="0" err="1"/>
              <a:t>e</a:t>
            </a:r>
            <a:r>
              <a:rPr lang="en-US" baseline="-25000" dirty="0" err="1"/>
              <a:t>y</a:t>
            </a:r>
            <a:r>
              <a:rPr lang="en-US" dirty="0"/>
              <a:t> which will cause tipping if (a) the weight of the table is neglected, (b) if the weight is included. </a:t>
            </a:r>
          </a:p>
        </p:txBody>
      </p:sp>
      <p:sp>
        <p:nvSpPr>
          <p:cNvPr id="18468" name="Arc 40"/>
          <p:cNvSpPr>
            <a:spLocks/>
          </p:cNvSpPr>
          <p:nvPr/>
        </p:nvSpPr>
        <p:spPr bwMode="auto">
          <a:xfrm rot="8925647">
            <a:off x="6279910" y="4942561"/>
            <a:ext cx="381000" cy="228600"/>
          </a:xfrm>
          <a:custGeom>
            <a:avLst/>
            <a:gdLst>
              <a:gd name="T0" fmla="*/ 0 w 21600"/>
              <a:gd name="T1" fmla="*/ 0 h 21600"/>
              <a:gd name="T2" fmla="*/ 118540664 w 21600"/>
              <a:gd name="T3" fmla="*/ 25604789 h 21600"/>
              <a:gd name="T4" fmla="*/ 0 w 21600"/>
              <a:gd name="T5" fmla="*/ 25604789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18469" name="Text Box 41"/>
          <p:cNvSpPr txBox="1">
            <a:spLocks noChangeArrowheads="1"/>
          </p:cNvSpPr>
          <p:nvPr/>
        </p:nvSpPr>
        <p:spPr bwMode="auto">
          <a:xfrm>
            <a:off x="6173547" y="5101311"/>
            <a:ext cx="649288"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120</a:t>
            </a:r>
            <a:r>
              <a:rPr lang="en-US" baseline="30000"/>
              <a:t>o</a:t>
            </a:r>
            <a:endParaRPr lang="en-US"/>
          </a:p>
        </p:txBody>
      </p:sp>
      <p:sp>
        <p:nvSpPr>
          <p:cNvPr id="2" name="TextBox 1"/>
          <p:cNvSpPr txBox="1"/>
          <p:nvPr/>
        </p:nvSpPr>
        <p:spPr>
          <a:xfrm>
            <a:off x="611560" y="71865"/>
            <a:ext cx="1467068" cy="369332"/>
          </a:xfrm>
          <a:prstGeom prst="rect">
            <a:avLst/>
          </a:prstGeom>
          <a:noFill/>
        </p:spPr>
        <p:txBody>
          <a:bodyPr wrap="none" rtlCol="0">
            <a:spAutoFit/>
          </a:bodyPr>
          <a:lstStyle/>
          <a:p>
            <a:r>
              <a:rPr lang="en-US" dirty="0">
                <a:solidFill>
                  <a:srgbClr val="C00000"/>
                </a:solidFill>
              </a:rPr>
              <a:t>Example 4.5</a:t>
            </a:r>
          </a:p>
        </p:txBody>
      </p:sp>
      <p:sp>
        <p:nvSpPr>
          <p:cNvPr id="3" name="TextBox 2">
            <a:extLst>
              <a:ext uri="{FF2B5EF4-FFF2-40B4-BE49-F238E27FC236}">
                <a16:creationId xmlns:a16="http://schemas.microsoft.com/office/drawing/2014/main" id="{EE4202A6-471B-483F-B1E7-1386CA6EE477}"/>
              </a:ext>
            </a:extLst>
          </p:cNvPr>
          <p:cNvSpPr txBox="1"/>
          <p:nvPr/>
        </p:nvSpPr>
        <p:spPr>
          <a:xfrm>
            <a:off x="8284879" y="1777368"/>
            <a:ext cx="300082" cy="369332"/>
          </a:xfrm>
          <a:prstGeom prst="rect">
            <a:avLst/>
          </a:prstGeom>
          <a:noFill/>
        </p:spPr>
        <p:txBody>
          <a:bodyPr wrap="none" rtlCol="0">
            <a:spAutoFit/>
          </a:bodyPr>
          <a:lstStyle/>
          <a:p>
            <a:r>
              <a:rPr lang="en-US" dirty="0"/>
              <a:t>x</a:t>
            </a:r>
          </a:p>
        </p:txBody>
      </p:sp>
      <p:sp>
        <p:nvSpPr>
          <p:cNvPr id="4" name="TextBox 3">
            <a:extLst>
              <a:ext uri="{FF2B5EF4-FFF2-40B4-BE49-F238E27FC236}">
                <a16:creationId xmlns:a16="http://schemas.microsoft.com/office/drawing/2014/main" id="{9753C670-4521-40B3-9706-8DE931199C13}"/>
              </a:ext>
            </a:extLst>
          </p:cNvPr>
          <p:cNvSpPr txBox="1"/>
          <p:nvPr/>
        </p:nvSpPr>
        <p:spPr>
          <a:xfrm>
            <a:off x="7413495" y="928482"/>
            <a:ext cx="300082" cy="369332"/>
          </a:xfrm>
          <a:prstGeom prst="rect">
            <a:avLst/>
          </a:prstGeom>
          <a:noFill/>
        </p:spPr>
        <p:txBody>
          <a:bodyPr wrap="none" rtlCol="0">
            <a:spAutoFit/>
          </a:bodyPr>
          <a:lstStyle/>
          <a:p>
            <a:r>
              <a:rPr lang="en-US" dirty="0"/>
              <a:t>y</a:t>
            </a:r>
          </a:p>
        </p:txBody>
      </p:sp>
      <p:cxnSp>
        <p:nvCxnSpPr>
          <p:cNvPr id="41" name="Straight Connector 40">
            <a:extLst>
              <a:ext uri="{FF2B5EF4-FFF2-40B4-BE49-F238E27FC236}">
                <a16:creationId xmlns:a16="http://schemas.microsoft.com/office/drawing/2014/main" id="{2E5C6FE3-4D3E-2D80-B24D-724826B3499C}"/>
              </a:ext>
            </a:extLst>
          </p:cNvPr>
          <p:cNvCxnSpPr/>
          <p:nvPr/>
        </p:nvCxnSpPr>
        <p:spPr>
          <a:xfrm>
            <a:off x="328738" y="548680"/>
            <a:ext cx="7996843" cy="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6" name="Oval 4"/>
          <p:cNvSpPr>
            <a:spLocks noChangeArrowheads="1"/>
          </p:cNvSpPr>
          <p:nvPr/>
        </p:nvSpPr>
        <p:spPr bwMode="auto">
          <a:xfrm>
            <a:off x="2387600" y="1401763"/>
            <a:ext cx="2255838" cy="2266950"/>
          </a:xfrm>
          <a:prstGeom prst="ellipse">
            <a:avLst/>
          </a:prstGeom>
          <a:solidFill>
            <a:schemeClr val="bg1"/>
          </a:solidFill>
          <a:ln w="9525">
            <a:solidFill>
              <a:schemeClr val="tx1"/>
            </a:solidFill>
            <a:round/>
            <a:headEnd/>
            <a:tailEnd/>
          </a:ln>
        </p:spPr>
        <p:txBody>
          <a:bodyPr wrap="none" anchor="ctr"/>
          <a:lstStyle/>
          <a:p>
            <a:endParaRPr lang="en-US"/>
          </a:p>
        </p:txBody>
      </p:sp>
      <p:sp>
        <p:nvSpPr>
          <p:cNvPr id="8197" name="Oval 5"/>
          <p:cNvSpPr>
            <a:spLocks noChangeArrowheads="1"/>
          </p:cNvSpPr>
          <p:nvPr/>
        </p:nvSpPr>
        <p:spPr bwMode="auto">
          <a:xfrm>
            <a:off x="6069013" y="2160588"/>
            <a:ext cx="2041525" cy="523875"/>
          </a:xfrm>
          <a:prstGeom prst="ellipse">
            <a:avLst/>
          </a:prstGeom>
          <a:solidFill>
            <a:schemeClr val="bg1"/>
          </a:solidFill>
          <a:ln w="9525">
            <a:solidFill>
              <a:schemeClr val="tx1"/>
            </a:solidFill>
            <a:round/>
            <a:headEnd/>
            <a:tailEnd/>
          </a:ln>
        </p:spPr>
        <p:txBody>
          <a:bodyPr wrap="none" anchor="ctr"/>
          <a:lstStyle/>
          <a:p>
            <a:endParaRPr lang="en-US"/>
          </a:p>
        </p:txBody>
      </p:sp>
      <p:sp>
        <p:nvSpPr>
          <p:cNvPr id="8198" name="Line 6"/>
          <p:cNvSpPr>
            <a:spLocks noChangeShapeType="1"/>
          </p:cNvSpPr>
          <p:nvPr/>
        </p:nvSpPr>
        <p:spPr bwMode="auto">
          <a:xfrm flipV="1">
            <a:off x="7077075" y="2160588"/>
            <a:ext cx="0" cy="641350"/>
          </a:xfrm>
          <a:prstGeom prst="line">
            <a:avLst/>
          </a:prstGeom>
          <a:noFill/>
          <a:ln w="28575">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8199" name="Line 7"/>
          <p:cNvSpPr>
            <a:spLocks noChangeShapeType="1"/>
          </p:cNvSpPr>
          <p:nvPr/>
        </p:nvSpPr>
        <p:spPr bwMode="auto">
          <a:xfrm flipV="1">
            <a:off x="6228184" y="2557463"/>
            <a:ext cx="0" cy="450850"/>
          </a:xfrm>
          <a:prstGeom prst="line">
            <a:avLst/>
          </a:prstGeom>
          <a:noFill/>
          <a:ln w="28575">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8200" name="Line 8"/>
          <p:cNvSpPr>
            <a:spLocks noChangeShapeType="1"/>
          </p:cNvSpPr>
          <p:nvPr/>
        </p:nvSpPr>
        <p:spPr bwMode="auto">
          <a:xfrm flipV="1">
            <a:off x="7524328" y="2674524"/>
            <a:ext cx="0" cy="474663"/>
          </a:xfrm>
          <a:prstGeom prst="line">
            <a:avLst/>
          </a:prstGeom>
          <a:noFill/>
          <a:ln w="28575">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8201" name="Line 9"/>
          <p:cNvSpPr>
            <a:spLocks noChangeShapeType="1"/>
          </p:cNvSpPr>
          <p:nvPr/>
        </p:nvSpPr>
        <p:spPr bwMode="auto">
          <a:xfrm>
            <a:off x="7399338" y="1708150"/>
            <a:ext cx="0" cy="569913"/>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8202" name="Text Box 10"/>
          <p:cNvSpPr txBox="1">
            <a:spLocks noChangeArrowheads="1"/>
          </p:cNvSpPr>
          <p:nvPr/>
        </p:nvSpPr>
        <p:spPr bwMode="auto">
          <a:xfrm>
            <a:off x="7000853" y="2734469"/>
            <a:ext cx="3365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A</a:t>
            </a:r>
          </a:p>
        </p:txBody>
      </p:sp>
      <p:sp>
        <p:nvSpPr>
          <p:cNvPr id="8203" name="Text Box 11"/>
          <p:cNvSpPr txBox="1">
            <a:spLocks noChangeArrowheads="1"/>
          </p:cNvSpPr>
          <p:nvPr/>
        </p:nvSpPr>
        <p:spPr bwMode="auto">
          <a:xfrm>
            <a:off x="5939389" y="2924645"/>
            <a:ext cx="3365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B</a:t>
            </a:r>
          </a:p>
        </p:txBody>
      </p:sp>
      <p:sp>
        <p:nvSpPr>
          <p:cNvPr id="8204" name="Text Box 12"/>
          <p:cNvSpPr txBox="1">
            <a:spLocks noChangeArrowheads="1"/>
          </p:cNvSpPr>
          <p:nvPr/>
        </p:nvSpPr>
        <p:spPr bwMode="auto">
          <a:xfrm>
            <a:off x="7571890" y="2983707"/>
            <a:ext cx="3492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C</a:t>
            </a:r>
          </a:p>
        </p:txBody>
      </p:sp>
      <p:sp>
        <p:nvSpPr>
          <p:cNvPr id="8205" name="Text Box 13"/>
          <p:cNvSpPr txBox="1">
            <a:spLocks noChangeArrowheads="1"/>
          </p:cNvSpPr>
          <p:nvPr/>
        </p:nvSpPr>
        <p:spPr bwMode="auto">
          <a:xfrm>
            <a:off x="7259638" y="1347788"/>
            <a:ext cx="3365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P</a:t>
            </a:r>
          </a:p>
        </p:txBody>
      </p:sp>
      <p:sp>
        <p:nvSpPr>
          <p:cNvPr id="8206" name="Text Box 14"/>
          <p:cNvSpPr txBox="1">
            <a:spLocks noChangeArrowheads="1"/>
          </p:cNvSpPr>
          <p:nvPr/>
        </p:nvSpPr>
        <p:spPr bwMode="auto">
          <a:xfrm>
            <a:off x="3363913" y="977900"/>
            <a:ext cx="3365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A</a:t>
            </a:r>
          </a:p>
        </p:txBody>
      </p:sp>
      <p:sp>
        <p:nvSpPr>
          <p:cNvPr id="8207" name="Text Box 15"/>
          <p:cNvSpPr txBox="1">
            <a:spLocks noChangeArrowheads="1"/>
          </p:cNvSpPr>
          <p:nvPr/>
        </p:nvSpPr>
        <p:spPr bwMode="auto">
          <a:xfrm>
            <a:off x="2378075" y="3282950"/>
            <a:ext cx="3365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B</a:t>
            </a:r>
          </a:p>
        </p:txBody>
      </p:sp>
      <p:sp>
        <p:nvSpPr>
          <p:cNvPr id="8208" name="Text Box 16"/>
          <p:cNvSpPr txBox="1">
            <a:spLocks noChangeArrowheads="1"/>
          </p:cNvSpPr>
          <p:nvPr/>
        </p:nvSpPr>
        <p:spPr bwMode="auto">
          <a:xfrm>
            <a:off x="4241800" y="3400425"/>
            <a:ext cx="3492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C</a:t>
            </a:r>
          </a:p>
        </p:txBody>
      </p:sp>
      <p:sp>
        <p:nvSpPr>
          <p:cNvPr id="8209" name="Oval 17"/>
          <p:cNvSpPr>
            <a:spLocks noChangeArrowheads="1"/>
          </p:cNvSpPr>
          <p:nvPr/>
        </p:nvSpPr>
        <p:spPr bwMode="auto">
          <a:xfrm>
            <a:off x="2635250" y="3167063"/>
            <a:ext cx="88900" cy="88900"/>
          </a:xfrm>
          <a:prstGeom prst="ellipse">
            <a:avLst/>
          </a:prstGeom>
          <a:solidFill>
            <a:srgbClr val="FF0000"/>
          </a:solidFill>
          <a:ln w="9525">
            <a:solidFill>
              <a:schemeClr val="tx1"/>
            </a:solidFill>
            <a:round/>
            <a:headEnd/>
            <a:tailEnd/>
          </a:ln>
        </p:spPr>
        <p:txBody>
          <a:bodyPr wrap="none" anchor="ctr"/>
          <a:lstStyle/>
          <a:p>
            <a:endParaRPr lang="en-US"/>
          </a:p>
        </p:txBody>
      </p:sp>
      <p:sp>
        <p:nvSpPr>
          <p:cNvPr id="8210" name="Oval 18"/>
          <p:cNvSpPr>
            <a:spLocks noChangeArrowheads="1"/>
          </p:cNvSpPr>
          <p:nvPr/>
        </p:nvSpPr>
        <p:spPr bwMode="auto">
          <a:xfrm>
            <a:off x="4297363" y="3194050"/>
            <a:ext cx="88900" cy="88900"/>
          </a:xfrm>
          <a:prstGeom prst="ellipse">
            <a:avLst/>
          </a:prstGeom>
          <a:solidFill>
            <a:srgbClr val="FF0000"/>
          </a:solidFill>
          <a:ln w="9525">
            <a:solidFill>
              <a:schemeClr val="tx1"/>
            </a:solidFill>
            <a:round/>
            <a:headEnd/>
            <a:tailEnd/>
          </a:ln>
        </p:spPr>
        <p:txBody>
          <a:bodyPr wrap="none" anchor="ctr"/>
          <a:lstStyle/>
          <a:p>
            <a:endParaRPr lang="en-US"/>
          </a:p>
        </p:txBody>
      </p:sp>
      <p:sp>
        <p:nvSpPr>
          <p:cNvPr id="8211" name="Oval 19"/>
          <p:cNvSpPr>
            <a:spLocks noChangeArrowheads="1"/>
          </p:cNvSpPr>
          <p:nvPr/>
        </p:nvSpPr>
        <p:spPr bwMode="auto">
          <a:xfrm>
            <a:off x="3433763" y="1379538"/>
            <a:ext cx="88900" cy="88900"/>
          </a:xfrm>
          <a:prstGeom prst="ellipse">
            <a:avLst/>
          </a:prstGeom>
          <a:solidFill>
            <a:srgbClr val="FF0000"/>
          </a:solidFill>
          <a:ln w="9525">
            <a:solidFill>
              <a:schemeClr val="tx1"/>
            </a:solidFill>
            <a:round/>
            <a:headEnd/>
            <a:tailEnd/>
          </a:ln>
        </p:spPr>
        <p:txBody>
          <a:bodyPr wrap="none" anchor="ctr"/>
          <a:lstStyle/>
          <a:p>
            <a:endParaRPr lang="en-US"/>
          </a:p>
        </p:txBody>
      </p:sp>
      <p:sp>
        <p:nvSpPr>
          <p:cNvPr id="8212" name="Line 20"/>
          <p:cNvSpPr>
            <a:spLocks noChangeShapeType="1"/>
          </p:cNvSpPr>
          <p:nvPr/>
        </p:nvSpPr>
        <p:spPr bwMode="auto">
          <a:xfrm>
            <a:off x="3455988" y="2457450"/>
            <a:ext cx="1911350"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8213" name="Line 21"/>
          <p:cNvSpPr>
            <a:spLocks noChangeShapeType="1"/>
          </p:cNvSpPr>
          <p:nvPr/>
        </p:nvSpPr>
        <p:spPr bwMode="auto">
          <a:xfrm flipV="1">
            <a:off x="3479800" y="593725"/>
            <a:ext cx="34925" cy="18288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8214" name="Text Box 22"/>
          <p:cNvSpPr txBox="1">
            <a:spLocks noChangeArrowheads="1"/>
          </p:cNvSpPr>
          <p:nvPr/>
        </p:nvSpPr>
        <p:spPr bwMode="auto">
          <a:xfrm>
            <a:off x="3114675" y="1752600"/>
            <a:ext cx="3238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i="1">
                <a:latin typeface="Times New Roman" pitchFamily="18" charset="0"/>
              </a:rPr>
              <a:t>R</a:t>
            </a:r>
          </a:p>
        </p:txBody>
      </p:sp>
      <p:sp>
        <p:nvSpPr>
          <p:cNvPr id="8215" name="Line 23"/>
          <p:cNvSpPr>
            <a:spLocks noChangeShapeType="1"/>
          </p:cNvSpPr>
          <p:nvPr/>
        </p:nvSpPr>
        <p:spPr bwMode="auto">
          <a:xfrm flipV="1">
            <a:off x="3490913" y="1947863"/>
            <a:ext cx="415925" cy="11112"/>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216" name="Line 24"/>
          <p:cNvSpPr>
            <a:spLocks noChangeShapeType="1"/>
          </p:cNvSpPr>
          <p:nvPr/>
        </p:nvSpPr>
        <p:spPr bwMode="auto">
          <a:xfrm flipH="1" flipV="1">
            <a:off x="3895725" y="1947863"/>
            <a:ext cx="11113" cy="487362"/>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217" name="Line 25"/>
          <p:cNvSpPr>
            <a:spLocks noChangeShapeType="1"/>
          </p:cNvSpPr>
          <p:nvPr/>
        </p:nvSpPr>
        <p:spPr bwMode="auto">
          <a:xfrm flipH="1">
            <a:off x="2671763" y="2435225"/>
            <a:ext cx="808037" cy="79533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218" name="Line 26"/>
          <p:cNvSpPr>
            <a:spLocks noChangeShapeType="1"/>
          </p:cNvSpPr>
          <p:nvPr/>
        </p:nvSpPr>
        <p:spPr bwMode="auto">
          <a:xfrm>
            <a:off x="3490913" y="2457450"/>
            <a:ext cx="858837" cy="792163"/>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219" name="Line 27"/>
          <p:cNvSpPr>
            <a:spLocks noChangeShapeType="1"/>
          </p:cNvSpPr>
          <p:nvPr/>
        </p:nvSpPr>
        <p:spPr bwMode="auto">
          <a:xfrm>
            <a:off x="2698750" y="3240088"/>
            <a:ext cx="1630363" cy="33337"/>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sp>
        <p:nvSpPr>
          <p:cNvPr id="8220" name="Line 28"/>
          <p:cNvSpPr>
            <a:spLocks noChangeShapeType="1"/>
          </p:cNvSpPr>
          <p:nvPr/>
        </p:nvSpPr>
        <p:spPr bwMode="auto">
          <a:xfrm>
            <a:off x="3467100" y="2446338"/>
            <a:ext cx="0" cy="784225"/>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sp>
        <p:nvSpPr>
          <p:cNvPr id="8221" name="Text Box 29"/>
          <p:cNvSpPr txBox="1">
            <a:spLocks noChangeArrowheads="1"/>
          </p:cNvSpPr>
          <p:nvPr/>
        </p:nvSpPr>
        <p:spPr bwMode="auto">
          <a:xfrm>
            <a:off x="3386138" y="2747963"/>
            <a:ext cx="5143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i="1">
                <a:latin typeface="Times New Roman" pitchFamily="18" charset="0"/>
              </a:rPr>
              <a:t>R</a:t>
            </a:r>
            <a:r>
              <a:rPr lang="en-US"/>
              <a:t>/2</a:t>
            </a:r>
          </a:p>
        </p:txBody>
      </p:sp>
      <p:graphicFrame>
        <p:nvGraphicFramePr>
          <p:cNvPr id="8194" name="Object 30"/>
          <p:cNvGraphicFramePr>
            <a:graphicFrameLocks noChangeAspect="1"/>
          </p:cNvGraphicFramePr>
          <p:nvPr/>
        </p:nvGraphicFramePr>
        <p:xfrm>
          <a:off x="2879725" y="3252788"/>
          <a:ext cx="531813" cy="646112"/>
        </p:xfrm>
        <a:graphic>
          <a:graphicData uri="http://schemas.openxmlformats.org/presentationml/2006/ole">
            <mc:AlternateContent xmlns:mc="http://schemas.openxmlformats.org/markup-compatibility/2006">
              <mc:Choice xmlns:v="urn:schemas-microsoft-com:vml" Requires="v">
                <p:oleObj name="Equation" r:id="rId3" imgW="355320" imgH="431640" progId="Equation.DSMT4">
                  <p:embed/>
                </p:oleObj>
              </mc:Choice>
              <mc:Fallback>
                <p:oleObj name="Equation" r:id="rId3" imgW="355320" imgH="431640" progId="Equation.DSMT4">
                  <p:embed/>
                  <p:pic>
                    <p:nvPicPr>
                      <p:cNvPr id="0" name="Object 3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79725" y="3252788"/>
                        <a:ext cx="531813" cy="6461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8222" name="Text Box 31"/>
          <p:cNvSpPr txBox="1">
            <a:spLocks noChangeArrowheads="1"/>
          </p:cNvSpPr>
          <p:nvPr/>
        </p:nvSpPr>
        <p:spPr bwMode="auto">
          <a:xfrm>
            <a:off x="3519488" y="1573213"/>
            <a:ext cx="3619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latin typeface="Times New Roman" pitchFamily="18" charset="0"/>
              </a:rPr>
              <a:t>e</a:t>
            </a:r>
            <a:r>
              <a:rPr lang="en-US" baseline="-25000">
                <a:latin typeface="Times New Roman" pitchFamily="18" charset="0"/>
              </a:rPr>
              <a:t>x</a:t>
            </a:r>
            <a:endParaRPr lang="en-US">
              <a:latin typeface="Times New Roman" pitchFamily="18" charset="0"/>
            </a:endParaRPr>
          </a:p>
        </p:txBody>
      </p:sp>
      <p:sp>
        <p:nvSpPr>
          <p:cNvPr id="8223" name="Text Box 32"/>
          <p:cNvSpPr txBox="1">
            <a:spLocks noChangeArrowheads="1"/>
          </p:cNvSpPr>
          <p:nvPr/>
        </p:nvSpPr>
        <p:spPr bwMode="auto">
          <a:xfrm>
            <a:off x="3957638" y="1941513"/>
            <a:ext cx="3619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latin typeface="Times New Roman" pitchFamily="18" charset="0"/>
              </a:rPr>
              <a:t>e</a:t>
            </a:r>
            <a:r>
              <a:rPr lang="en-US" baseline="-25000">
                <a:latin typeface="Times New Roman" pitchFamily="18" charset="0"/>
              </a:rPr>
              <a:t>y</a:t>
            </a:r>
            <a:endParaRPr lang="en-US">
              <a:latin typeface="Times New Roman" pitchFamily="18" charset="0"/>
            </a:endParaRPr>
          </a:p>
        </p:txBody>
      </p:sp>
      <p:sp>
        <p:nvSpPr>
          <p:cNvPr id="8224" name="Text Box 33"/>
          <p:cNvSpPr txBox="1">
            <a:spLocks noChangeArrowheads="1"/>
          </p:cNvSpPr>
          <p:nvPr/>
        </p:nvSpPr>
        <p:spPr bwMode="auto">
          <a:xfrm>
            <a:off x="5180013" y="2557463"/>
            <a:ext cx="2984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x</a:t>
            </a:r>
          </a:p>
        </p:txBody>
      </p:sp>
      <p:sp>
        <p:nvSpPr>
          <p:cNvPr id="8225" name="Text Box 34"/>
          <p:cNvSpPr txBox="1">
            <a:spLocks noChangeArrowheads="1"/>
          </p:cNvSpPr>
          <p:nvPr/>
        </p:nvSpPr>
        <p:spPr bwMode="auto">
          <a:xfrm>
            <a:off x="3624263" y="349250"/>
            <a:ext cx="2984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y</a:t>
            </a:r>
          </a:p>
        </p:txBody>
      </p:sp>
      <p:graphicFrame>
        <p:nvGraphicFramePr>
          <p:cNvPr id="8195" name="Object 35"/>
          <p:cNvGraphicFramePr>
            <a:graphicFrameLocks noChangeAspect="1"/>
          </p:cNvGraphicFramePr>
          <p:nvPr>
            <p:extLst>
              <p:ext uri="{D42A27DB-BD31-4B8C-83A1-F6EECF244321}">
                <p14:modId xmlns:p14="http://schemas.microsoft.com/office/powerpoint/2010/main" val="2279419212"/>
              </p:ext>
            </p:extLst>
          </p:nvPr>
        </p:nvGraphicFramePr>
        <p:xfrm>
          <a:off x="1377950" y="4046538"/>
          <a:ext cx="2995613" cy="2428875"/>
        </p:xfrm>
        <a:graphic>
          <a:graphicData uri="http://schemas.openxmlformats.org/presentationml/2006/ole">
            <mc:AlternateContent xmlns:mc="http://schemas.openxmlformats.org/markup-compatibility/2006">
              <mc:Choice xmlns:v="urn:schemas-microsoft-com:vml" Requires="v">
                <p:oleObj name="Equation" r:id="rId5" imgW="1879560" imgH="1523880" progId="Equation.DSMT4">
                  <p:embed/>
                </p:oleObj>
              </mc:Choice>
              <mc:Fallback>
                <p:oleObj name="Equation" r:id="rId5" imgW="1879560" imgH="1523880" progId="Equation.DSMT4">
                  <p:embed/>
                  <p:pic>
                    <p:nvPicPr>
                      <p:cNvPr id="0" name="Object 35"/>
                      <p:cNvPicPr>
                        <a:picLocks noChangeAspect="1" noChangeArrowheads="1"/>
                      </p:cNvPicPr>
                      <p:nvPr/>
                    </p:nvPicPr>
                    <p:blipFill>
                      <a:blip r:embed="rId6"/>
                      <a:srcRect/>
                      <a:stretch>
                        <a:fillRect/>
                      </a:stretch>
                    </p:blipFill>
                    <p:spPr bwMode="auto">
                      <a:xfrm>
                        <a:off x="1377950" y="4046538"/>
                        <a:ext cx="2995613" cy="24288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8226" name="Line 36"/>
          <p:cNvSpPr>
            <a:spLocks noChangeShapeType="1"/>
          </p:cNvSpPr>
          <p:nvPr/>
        </p:nvSpPr>
        <p:spPr bwMode="auto">
          <a:xfrm>
            <a:off x="6923088" y="2374900"/>
            <a:ext cx="1722437" cy="127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8227" name="Line 37"/>
          <p:cNvSpPr>
            <a:spLocks noChangeShapeType="1"/>
          </p:cNvSpPr>
          <p:nvPr/>
        </p:nvSpPr>
        <p:spPr bwMode="auto">
          <a:xfrm flipV="1">
            <a:off x="6935788" y="1887538"/>
            <a:ext cx="331787" cy="46355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8228" name="TextBox 37"/>
          <p:cNvSpPr txBox="1">
            <a:spLocks noChangeArrowheads="1"/>
          </p:cNvSpPr>
          <p:nvPr/>
        </p:nvSpPr>
        <p:spPr bwMode="auto">
          <a:xfrm>
            <a:off x="3143250" y="2143125"/>
            <a:ext cx="3635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dirty="0"/>
              <a:t>O</a:t>
            </a:r>
          </a:p>
        </p:txBody>
      </p:sp>
      <p:sp>
        <p:nvSpPr>
          <p:cNvPr id="8229" name="TextBox 38"/>
          <p:cNvSpPr txBox="1">
            <a:spLocks noChangeArrowheads="1"/>
          </p:cNvSpPr>
          <p:nvPr/>
        </p:nvSpPr>
        <p:spPr bwMode="auto">
          <a:xfrm>
            <a:off x="8429625" y="2357438"/>
            <a:ext cx="300038"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x</a:t>
            </a:r>
          </a:p>
        </p:txBody>
      </p:sp>
      <p:sp>
        <p:nvSpPr>
          <p:cNvPr id="8230" name="TextBox 39"/>
          <p:cNvSpPr txBox="1">
            <a:spLocks noChangeArrowheads="1"/>
          </p:cNvSpPr>
          <p:nvPr/>
        </p:nvSpPr>
        <p:spPr bwMode="auto">
          <a:xfrm>
            <a:off x="7000875" y="1643063"/>
            <a:ext cx="300038"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y</a:t>
            </a:r>
          </a:p>
        </p:txBody>
      </p:sp>
      <p:sp>
        <p:nvSpPr>
          <p:cNvPr id="2" name="TextBox 1"/>
          <p:cNvSpPr txBox="1"/>
          <p:nvPr/>
        </p:nvSpPr>
        <p:spPr>
          <a:xfrm>
            <a:off x="1115616" y="532606"/>
            <a:ext cx="928459" cy="369332"/>
          </a:xfrm>
          <a:prstGeom prst="rect">
            <a:avLst/>
          </a:prstGeom>
          <a:noFill/>
        </p:spPr>
        <p:txBody>
          <a:bodyPr wrap="none" rtlCol="0">
            <a:spAutoFit/>
          </a:bodyPr>
          <a:lstStyle/>
          <a:p>
            <a:r>
              <a:rPr lang="en-US" dirty="0">
                <a:solidFill>
                  <a:srgbClr val="C00000"/>
                </a:solidFill>
              </a:rPr>
              <a:t>part (1)</a:t>
            </a:r>
          </a:p>
        </p:txBody>
      </p:sp>
      <p:cxnSp>
        <p:nvCxnSpPr>
          <p:cNvPr id="4" name="Straight Arrow Connector 3">
            <a:extLst>
              <a:ext uri="{FF2B5EF4-FFF2-40B4-BE49-F238E27FC236}">
                <a16:creationId xmlns:a16="http://schemas.microsoft.com/office/drawing/2014/main" id="{A97B8AC2-91F6-3FBF-41F6-AA0DF9291B6B}"/>
              </a:ext>
            </a:extLst>
          </p:cNvPr>
          <p:cNvCxnSpPr/>
          <p:nvPr/>
        </p:nvCxnSpPr>
        <p:spPr>
          <a:xfrm flipV="1">
            <a:off x="6922723" y="1240631"/>
            <a:ext cx="0" cy="1110457"/>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5" name="TextBox 4">
            <a:extLst>
              <a:ext uri="{FF2B5EF4-FFF2-40B4-BE49-F238E27FC236}">
                <a16:creationId xmlns:a16="http://schemas.microsoft.com/office/drawing/2014/main" id="{6104883B-E660-D10A-5D39-65909A98F3FD}"/>
              </a:ext>
            </a:extLst>
          </p:cNvPr>
          <p:cNvSpPr txBox="1"/>
          <p:nvPr/>
        </p:nvSpPr>
        <p:spPr>
          <a:xfrm>
            <a:off x="6850812" y="975281"/>
            <a:ext cx="300082" cy="369332"/>
          </a:xfrm>
          <a:prstGeom prst="rect">
            <a:avLst/>
          </a:prstGeom>
          <a:noFill/>
        </p:spPr>
        <p:txBody>
          <a:bodyPr wrap="none" rtlCol="0">
            <a:spAutoFit/>
          </a:bodyPr>
          <a:lstStyle/>
          <a:p>
            <a:r>
              <a:rPr lang="en-US" dirty="0"/>
              <a:t>z</a:t>
            </a:r>
          </a:p>
        </p:txBody>
      </p:sp>
      <p:cxnSp>
        <p:nvCxnSpPr>
          <p:cNvPr id="6" name="Straight Arrow Connector 5">
            <a:extLst>
              <a:ext uri="{FF2B5EF4-FFF2-40B4-BE49-F238E27FC236}">
                <a16:creationId xmlns:a16="http://schemas.microsoft.com/office/drawing/2014/main" id="{66FC829A-C92D-5DA6-BA13-3F4D6D08308E}"/>
              </a:ext>
            </a:extLst>
          </p:cNvPr>
          <p:cNvCxnSpPr/>
          <p:nvPr/>
        </p:nvCxnSpPr>
        <p:spPr>
          <a:xfrm>
            <a:off x="6922723" y="2374900"/>
            <a:ext cx="13065" cy="503238"/>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C591AFE5-436B-88AA-28F1-BC50F975A839}"/>
              </a:ext>
            </a:extLst>
          </p:cNvPr>
          <p:cNvSpPr txBox="1"/>
          <p:nvPr/>
        </p:nvSpPr>
        <p:spPr>
          <a:xfrm>
            <a:off x="6533114" y="2699306"/>
            <a:ext cx="402674" cy="369332"/>
          </a:xfrm>
          <a:prstGeom prst="rect">
            <a:avLst/>
          </a:prstGeom>
          <a:noFill/>
        </p:spPr>
        <p:txBody>
          <a:bodyPr wrap="none" rtlCol="0">
            <a:spAutoFit/>
          </a:bodyPr>
          <a:lstStyle/>
          <a:p>
            <a:r>
              <a:rPr lang="en-US" dirty="0"/>
              <a:t>W</a:t>
            </a:r>
          </a:p>
        </p:txBody>
      </p:sp>
      <p:sp>
        <p:nvSpPr>
          <p:cNvPr id="8" name="TextBox 37">
            <a:extLst>
              <a:ext uri="{FF2B5EF4-FFF2-40B4-BE49-F238E27FC236}">
                <a16:creationId xmlns:a16="http://schemas.microsoft.com/office/drawing/2014/main" id="{41054C60-83A3-AFAB-8101-9ECD591DFE07}"/>
              </a:ext>
            </a:extLst>
          </p:cNvPr>
          <p:cNvSpPr txBox="1">
            <a:spLocks noChangeArrowheads="1"/>
          </p:cNvSpPr>
          <p:nvPr/>
        </p:nvSpPr>
        <p:spPr bwMode="auto">
          <a:xfrm>
            <a:off x="6569807" y="2202656"/>
            <a:ext cx="3635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dirty="0"/>
              <a:t>O</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AF56276-177A-455A-B00A-06D8173BEFC3}"/>
              </a:ext>
            </a:extLst>
          </p:cNvPr>
          <p:cNvSpPr txBox="1"/>
          <p:nvPr/>
        </p:nvSpPr>
        <p:spPr>
          <a:xfrm>
            <a:off x="556465" y="686886"/>
            <a:ext cx="7680308" cy="3693319"/>
          </a:xfrm>
          <a:prstGeom prst="rect">
            <a:avLst/>
          </a:prstGeom>
          <a:noFill/>
        </p:spPr>
        <p:txBody>
          <a:bodyPr wrap="none" rtlCol="0">
            <a:spAutoFit/>
          </a:bodyPr>
          <a:lstStyle/>
          <a:p>
            <a:r>
              <a:rPr lang="en-US" dirty="0" err="1"/>
              <a:t>syms</a:t>
            </a:r>
            <a:r>
              <a:rPr lang="en-US" dirty="0"/>
              <a:t> A  B  C  P  R  W  ex  </a:t>
            </a:r>
            <a:r>
              <a:rPr lang="en-US" dirty="0" err="1"/>
              <a:t>ey</a:t>
            </a:r>
            <a:endParaRPr lang="en-US" dirty="0"/>
          </a:p>
          <a:p>
            <a:r>
              <a:rPr lang="en-US" dirty="0"/>
              <a:t>Eq(1) = A + B + C -P -W == 0;</a:t>
            </a:r>
          </a:p>
          <a:p>
            <a:r>
              <a:rPr lang="en-US" dirty="0"/>
              <a:t>Eq(2) =A*R -P*</a:t>
            </a:r>
            <a:r>
              <a:rPr lang="en-US" dirty="0" err="1"/>
              <a:t>ey</a:t>
            </a:r>
            <a:r>
              <a:rPr lang="en-US" dirty="0"/>
              <a:t> -B*R/2 - C*R/2 == 0;</a:t>
            </a:r>
          </a:p>
          <a:p>
            <a:r>
              <a:rPr lang="en-US" dirty="0"/>
              <a:t>Eq(3) = P*ex + C*R*sqrt(3)/2 - B*R*sqrt(3)/2 == 0;</a:t>
            </a:r>
          </a:p>
          <a:p>
            <a:r>
              <a:rPr lang="en-US" dirty="0"/>
              <a:t>S = solve(Eq, A, B, C)</a:t>
            </a:r>
          </a:p>
          <a:p>
            <a:endParaRPr lang="en-US" dirty="0"/>
          </a:p>
          <a:p>
            <a:r>
              <a:rPr lang="en-US" dirty="0"/>
              <a:t>S = </a:t>
            </a:r>
          </a:p>
          <a:p>
            <a:endParaRPr lang="en-US" dirty="0"/>
          </a:p>
          <a:p>
            <a:r>
              <a:rPr lang="en-US" dirty="0"/>
              <a:t>  struct with fields:</a:t>
            </a:r>
          </a:p>
          <a:p>
            <a:endParaRPr lang="en-US" dirty="0"/>
          </a:p>
          <a:p>
            <a:r>
              <a:rPr lang="en-US" dirty="0"/>
              <a:t>    A: (P*R + R*W + 2*P*</a:t>
            </a:r>
            <a:r>
              <a:rPr lang="en-US" dirty="0" err="1"/>
              <a:t>ey</a:t>
            </a:r>
            <a:r>
              <a:rPr lang="en-US" dirty="0"/>
              <a:t>)/(3*R)</a:t>
            </a:r>
          </a:p>
          <a:p>
            <a:r>
              <a:rPr lang="en-US" dirty="0"/>
              <a:t>    B: (P*R + R*W - P*</a:t>
            </a:r>
            <a:r>
              <a:rPr lang="en-US" dirty="0" err="1"/>
              <a:t>ey</a:t>
            </a:r>
            <a:r>
              <a:rPr lang="en-US" dirty="0"/>
              <a:t> + 3^(1/2)*P*ex)/(3*R)</a:t>
            </a:r>
          </a:p>
          <a:p>
            <a:r>
              <a:rPr lang="en-US" dirty="0"/>
              <a:t>    C: -(3^(1/2)*(3*P*ex - 3^(1/2)*P*R - 3^(1/2)*R*W + 3^(1/2)*P*</a:t>
            </a:r>
            <a:r>
              <a:rPr lang="en-US" dirty="0" err="1"/>
              <a:t>ey</a:t>
            </a:r>
            <a:r>
              <a:rPr lang="en-US" dirty="0"/>
              <a:t>))/(9*R)</a:t>
            </a:r>
          </a:p>
        </p:txBody>
      </p:sp>
      <p:sp>
        <p:nvSpPr>
          <p:cNvPr id="3" name="TextBox 2">
            <a:extLst>
              <a:ext uri="{FF2B5EF4-FFF2-40B4-BE49-F238E27FC236}">
                <a16:creationId xmlns:a16="http://schemas.microsoft.com/office/drawing/2014/main" id="{A8CEE6D4-FD84-4FDD-B836-2EF78FABE78D}"/>
              </a:ext>
            </a:extLst>
          </p:cNvPr>
          <p:cNvSpPr txBox="1"/>
          <p:nvPr/>
        </p:nvSpPr>
        <p:spPr>
          <a:xfrm>
            <a:off x="679083" y="153819"/>
            <a:ext cx="4108817" cy="369332"/>
          </a:xfrm>
          <a:prstGeom prst="rect">
            <a:avLst/>
          </a:prstGeom>
          <a:noFill/>
        </p:spPr>
        <p:txBody>
          <a:bodyPr wrap="none" rtlCol="0">
            <a:spAutoFit/>
          </a:bodyPr>
          <a:lstStyle/>
          <a:p>
            <a:r>
              <a:rPr lang="en-US" dirty="0"/>
              <a:t>Set up and solve problem symbolically</a:t>
            </a:r>
          </a:p>
        </p:txBody>
      </p:sp>
      <p:sp>
        <p:nvSpPr>
          <p:cNvPr id="4" name="TextBox 3">
            <a:extLst>
              <a:ext uri="{FF2B5EF4-FFF2-40B4-BE49-F238E27FC236}">
                <a16:creationId xmlns:a16="http://schemas.microsoft.com/office/drawing/2014/main" id="{6BEA9C4C-6E79-4A42-9618-E5624A4D169A}"/>
              </a:ext>
            </a:extLst>
          </p:cNvPr>
          <p:cNvSpPr txBox="1"/>
          <p:nvPr/>
        </p:nvSpPr>
        <p:spPr>
          <a:xfrm>
            <a:off x="5472100" y="705470"/>
            <a:ext cx="2069797" cy="369332"/>
          </a:xfrm>
          <a:prstGeom prst="rect">
            <a:avLst/>
          </a:prstGeom>
          <a:noFill/>
        </p:spPr>
        <p:txBody>
          <a:bodyPr wrap="none" rtlCol="0">
            <a:spAutoFit/>
          </a:bodyPr>
          <a:lstStyle/>
          <a:p>
            <a:r>
              <a:rPr lang="en-US" dirty="0"/>
              <a:t>symbolic variables</a:t>
            </a:r>
          </a:p>
        </p:txBody>
      </p:sp>
      <p:sp>
        <p:nvSpPr>
          <p:cNvPr id="5" name="TextBox 4">
            <a:extLst>
              <a:ext uri="{FF2B5EF4-FFF2-40B4-BE49-F238E27FC236}">
                <a16:creationId xmlns:a16="http://schemas.microsoft.com/office/drawing/2014/main" id="{D7160221-8005-461F-BAEE-F096C53B2F6B}"/>
              </a:ext>
            </a:extLst>
          </p:cNvPr>
          <p:cNvSpPr txBox="1"/>
          <p:nvPr/>
        </p:nvSpPr>
        <p:spPr>
          <a:xfrm>
            <a:off x="6438373" y="1433668"/>
            <a:ext cx="2146742" cy="369332"/>
          </a:xfrm>
          <a:prstGeom prst="rect">
            <a:avLst/>
          </a:prstGeom>
          <a:noFill/>
        </p:spPr>
        <p:txBody>
          <a:bodyPr wrap="none" rtlCol="0">
            <a:spAutoFit/>
          </a:bodyPr>
          <a:lstStyle/>
          <a:p>
            <a:r>
              <a:rPr lang="en-US" dirty="0"/>
              <a:t>symbolic equations</a:t>
            </a:r>
          </a:p>
        </p:txBody>
      </p:sp>
      <p:sp>
        <p:nvSpPr>
          <p:cNvPr id="6" name="TextBox 5">
            <a:extLst>
              <a:ext uri="{FF2B5EF4-FFF2-40B4-BE49-F238E27FC236}">
                <a16:creationId xmlns:a16="http://schemas.microsoft.com/office/drawing/2014/main" id="{CAB6693D-7D58-4331-9A0B-4E3FE1873ACF}"/>
              </a:ext>
            </a:extLst>
          </p:cNvPr>
          <p:cNvSpPr txBox="1"/>
          <p:nvPr/>
        </p:nvSpPr>
        <p:spPr>
          <a:xfrm>
            <a:off x="3995936" y="1921865"/>
            <a:ext cx="3672408" cy="369332"/>
          </a:xfrm>
          <a:prstGeom prst="rect">
            <a:avLst/>
          </a:prstGeom>
          <a:noFill/>
        </p:spPr>
        <p:txBody>
          <a:bodyPr wrap="square" rtlCol="0">
            <a:spAutoFit/>
          </a:bodyPr>
          <a:lstStyle/>
          <a:p>
            <a:r>
              <a:rPr lang="en-US" dirty="0"/>
              <a:t>solve symbolically for A, B , C </a:t>
            </a:r>
          </a:p>
        </p:txBody>
      </p:sp>
      <p:graphicFrame>
        <p:nvGraphicFramePr>
          <p:cNvPr id="7" name="Object 5">
            <a:extLst>
              <a:ext uri="{FF2B5EF4-FFF2-40B4-BE49-F238E27FC236}">
                <a16:creationId xmlns:a16="http://schemas.microsoft.com/office/drawing/2014/main" id="{88EBDF91-9587-44ED-9C2A-AD10AB864B6B}"/>
              </a:ext>
            </a:extLst>
          </p:cNvPr>
          <p:cNvGraphicFramePr>
            <a:graphicFrameLocks noChangeAspect="1"/>
          </p:cNvGraphicFramePr>
          <p:nvPr>
            <p:extLst>
              <p:ext uri="{D42A27DB-BD31-4B8C-83A1-F6EECF244321}">
                <p14:modId xmlns:p14="http://schemas.microsoft.com/office/powerpoint/2010/main" val="3513273939"/>
              </p:ext>
            </p:extLst>
          </p:nvPr>
        </p:nvGraphicFramePr>
        <p:xfrm>
          <a:off x="2733491" y="4572990"/>
          <a:ext cx="3017837" cy="2084388"/>
        </p:xfrm>
        <a:graphic>
          <a:graphicData uri="http://schemas.openxmlformats.org/presentationml/2006/ole">
            <mc:AlternateContent xmlns:mc="http://schemas.openxmlformats.org/markup-compatibility/2006">
              <mc:Choice xmlns:v="urn:schemas-microsoft-com:vml" Requires="v">
                <p:oleObj name="Equation" r:id="rId3" imgW="1765080" imgH="1218960" progId="Equation.DSMT4">
                  <p:embed/>
                </p:oleObj>
              </mc:Choice>
              <mc:Fallback>
                <p:oleObj name="Equation" r:id="rId3" imgW="1765080" imgH="1218960" progId="Equation.DSMT4">
                  <p:embed/>
                  <p:pic>
                    <p:nvPicPr>
                      <p:cNvPr id="9218" name="Object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33491" y="4572990"/>
                        <a:ext cx="3017837" cy="20843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8" name="TextBox 7">
            <a:extLst>
              <a:ext uri="{FF2B5EF4-FFF2-40B4-BE49-F238E27FC236}">
                <a16:creationId xmlns:a16="http://schemas.microsoft.com/office/drawing/2014/main" id="{A161F7BD-CA34-40E8-9821-33534E5E2D5B}"/>
              </a:ext>
            </a:extLst>
          </p:cNvPr>
          <p:cNvSpPr txBox="1"/>
          <p:nvPr/>
        </p:nvSpPr>
        <p:spPr>
          <a:xfrm flipH="1">
            <a:off x="251519" y="4869160"/>
            <a:ext cx="2304255" cy="369332"/>
          </a:xfrm>
          <a:prstGeom prst="rect">
            <a:avLst/>
          </a:prstGeom>
          <a:noFill/>
        </p:spPr>
        <p:txBody>
          <a:bodyPr wrap="square" rtlCol="0">
            <a:spAutoFit/>
          </a:bodyPr>
          <a:lstStyle/>
          <a:p>
            <a:r>
              <a:rPr lang="en-US" dirty="0"/>
              <a:t>can rewrite these as</a:t>
            </a:r>
          </a:p>
        </p:txBody>
      </p:sp>
      <p:cxnSp>
        <p:nvCxnSpPr>
          <p:cNvPr id="10" name="Straight Connector 9">
            <a:extLst>
              <a:ext uri="{FF2B5EF4-FFF2-40B4-BE49-F238E27FC236}">
                <a16:creationId xmlns:a16="http://schemas.microsoft.com/office/drawing/2014/main" id="{65A1219F-BF80-294D-970D-E1A694376A75}"/>
              </a:ext>
            </a:extLst>
          </p:cNvPr>
          <p:cNvCxnSpPr/>
          <p:nvPr/>
        </p:nvCxnSpPr>
        <p:spPr>
          <a:xfrm>
            <a:off x="2411760" y="6741368"/>
            <a:ext cx="3672408" cy="0"/>
          </a:xfrm>
          <a:prstGeom prst="line">
            <a:avLst/>
          </a:prstGeom>
          <a:ln w="19050">
            <a:solidFill>
              <a:srgbClr val="FF33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6437144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BBD307E3-0F7E-44F7-9790-998BDCA87E1E}"/>
              </a:ext>
            </a:extLst>
          </p:cNvPr>
          <p:cNvSpPr txBox="1"/>
          <p:nvPr/>
        </p:nvSpPr>
        <p:spPr>
          <a:xfrm>
            <a:off x="611560" y="185739"/>
            <a:ext cx="2717411" cy="369332"/>
          </a:xfrm>
          <a:prstGeom prst="rect">
            <a:avLst/>
          </a:prstGeom>
          <a:noFill/>
        </p:spPr>
        <p:txBody>
          <a:bodyPr wrap="none" rtlCol="0">
            <a:spAutoFit/>
          </a:bodyPr>
          <a:lstStyle/>
          <a:p>
            <a:r>
              <a:rPr lang="en-US" dirty="0"/>
              <a:t>in the case W = 0 we get</a:t>
            </a:r>
          </a:p>
        </p:txBody>
      </p:sp>
      <p:graphicFrame>
        <p:nvGraphicFramePr>
          <p:cNvPr id="3" name="Object 2">
            <a:extLst>
              <a:ext uri="{FF2B5EF4-FFF2-40B4-BE49-F238E27FC236}">
                <a16:creationId xmlns:a16="http://schemas.microsoft.com/office/drawing/2014/main" id="{FF147F58-0DBA-4A40-9EA3-AE59B3215A37}"/>
              </a:ext>
            </a:extLst>
          </p:cNvPr>
          <p:cNvGraphicFramePr>
            <a:graphicFrameLocks noChangeAspect="1"/>
          </p:cNvGraphicFramePr>
          <p:nvPr>
            <p:extLst>
              <p:ext uri="{D42A27DB-BD31-4B8C-83A1-F6EECF244321}">
                <p14:modId xmlns:p14="http://schemas.microsoft.com/office/powerpoint/2010/main" val="3415040203"/>
              </p:ext>
            </p:extLst>
          </p:nvPr>
        </p:nvGraphicFramePr>
        <p:xfrm>
          <a:off x="1907704" y="476672"/>
          <a:ext cx="2498725" cy="2084387"/>
        </p:xfrm>
        <a:graphic>
          <a:graphicData uri="http://schemas.openxmlformats.org/presentationml/2006/ole">
            <mc:AlternateContent xmlns:mc="http://schemas.openxmlformats.org/markup-compatibility/2006">
              <mc:Choice xmlns:v="urn:schemas-microsoft-com:vml" Requires="v">
                <p:oleObj name="Equation" r:id="rId3" imgW="2497963" imgH="2084865" progId="Equation.DSMT4">
                  <p:embed/>
                </p:oleObj>
              </mc:Choice>
              <mc:Fallback>
                <p:oleObj name="Equation" r:id="rId3" imgW="2497963" imgH="2084865" progId="Equation.DSMT4">
                  <p:embed/>
                  <p:pic>
                    <p:nvPicPr>
                      <p:cNvPr id="0" name=""/>
                      <p:cNvPicPr/>
                      <p:nvPr/>
                    </p:nvPicPr>
                    <p:blipFill>
                      <a:blip r:embed="rId4"/>
                      <a:stretch>
                        <a:fillRect/>
                      </a:stretch>
                    </p:blipFill>
                    <p:spPr>
                      <a:xfrm>
                        <a:off x="1907704" y="476672"/>
                        <a:ext cx="2498725" cy="2084387"/>
                      </a:xfrm>
                      <a:prstGeom prst="rect">
                        <a:avLst/>
                      </a:prstGeom>
                    </p:spPr>
                  </p:pic>
                </p:oleObj>
              </mc:Fallback>
            </mc:AlternateContent>
          </a:graphicData>
        </a:graphic>
      </p:graphicFrame>
      <p:sp>
        <p:nvSpPr>
          <p:cNvPr id="4" name="TextBox 3">
            <a:extLst>
              <a:ext uri="{FF2B5EF4-FFF2-40B4-BE49-F238E27FC236}">
                <a16:creationId xmlns:a16="http://schemas.microsoft.com/office/drawing/2014/main" id="{6E715EA0-37BB-4D9A-A025-E3D1CA280808}"/>
              </a:ext>
            </a:extLst>
          </p:cNvPr>
          <p:cNvSpPr txBox="1"/>
          <p:nvPr/>
        </p:nvSpPr>
        <p:spPr>
          <a:xfrm>
            <a:off x="827584" y="3429000"/>
            <a:ext cx="6282489" cy="3139321"/>
          </a:xfrm>
          <a:prstGeom prst="rect">
            <a:avLst/>
          </a:prstGeom>
          <a:noFill/>
        </p:spPr>
        <p:txBody>
          <a:bodyPr wrap="none" rtlCol="0">
            <a:spAutoFit/>
          </a:bodyPr>
          <a:lstStyle/>
          <a:p>
            <a:r>
              <a:rPr lang="en-US" dirty="0"/>
              <a:t>subs(S.A, W, 0)</a:t>
            </a:r>
          </a:p>
          <a:p>
            <a:r>
              <a:rPr lang="en-US" dirty="0"/>
              <a:t> </a:t>
            </a:r>
          </a:p>
          <a:p>
            <a:r>
              <a:rPr lang="en-US" dirty="0" err="1"/>
              <a:t>ans</a:t>
            </a:r>
            <a:r>
              <a:rPr lang="en-US" dirty="0"/>
              <a:t> =  (P*R + 2*P*</a:t>
            </a:r>
            <a:r>
              <a:rPr lang="en-US" dirty="0" err="1"/>
              <a:t>ey</a:t>
            </a:r>
            <a:r>
              <a:rPr lang="en-US" dirty="0"/>
              <a:t>)/(3*R)</a:t>
            </a:r>
          </a:p>
          <a:p>
            <a:r>
              <a:rPr lang="en-US" dirty="0"/>
              <a:t> </a:t>
            </a:r>
          </a:p>
          <a:p>
            <a:r>
              <a:rPr lang="en-US" dirty="0"/>
              <a:t>subs(S.B , W , 0)</a:t>
            </a:r>
          </a:p>
          <a:p>
            <a:r>
              <a:rPr lang="en-US" dirty="0"/>
              <a:t> </a:t>
            </a:r>
          </a:p>
          <a:p>
            <a:r>
              <a:rPr lang="en-US" dirty="0" err="1"/>
              <a:t>ans</a:t>
            </a:r>
            <a:r>
              <a:rPr lang="en-US" dirty="0"/>
              <a:t> = (P*R - P*</a:t>
            </a:r>
            <a:r>
              <a:rPr lang="en-US" dirty="0" err="1"/>
              <a:t>ey</a:t>
            </a:r>
            <a:r>
              <a:rPr lang="en-US" dirty="0"/>
              <a:t> + 3^(1/2)*P*ex)/(3*R)</a:t>
            </a:r>
          </a:p>
          <a:p>
            <a:r>
              <a:rPr lang="en-US" dirty="0"/>
              <a:t> </a:t>
            </a:r>
          </a:p>
          <a:p>
            <a:r>
              <a:rPr lang="en-US" dirty="0"/>
              <a:t>subs(S.C , W , 0)</a:t>
            </a:r>
          </a:p>
          <a:p>
            <a:r>
              <a:rPr lang="en-US" dirty="0"/>
              <a:t> </a:t>
            </a:r>
          </a:p>
          <a:p>
            <a:r>
              <a:rPr lang="en-US" dirty="0" err="1"/>
              <a:t>ans</a:t>
            </a:r>
            <a:r>
              <a:rPr lang="en-US" dirty="0"/>
              <a:t> = -(3^(1/2)*(3*P*ex - 3^(1/2)*P*R + 3^(1/2)*P*</a:t>
            </a:r>
            <a:r>
              <a:rPr lang="en-US" dirty="0" err="1"/>
              <a:t>ey</a:t>
            </a:r>
            <a:r>
              <a:rPr lang="en-US" dirty="0"/>
              <a:t>))/(9*R)</a:t>
            </a:r>
          </a:p>
        </p:txBody>
      </p:sp>
      <p:sp>
        <p:nvSpPr>
          <p:cNvPr id="5" name="TextBox 4">
            <a:extLst>
              <a:ext uri="{FF2B5EF4-FFF2-40B4-BE49-F238E27FC236}">
                <a16:creationId xmlns:a16="http://schemas.microsoft.com/office/drawing/2014/main" id="{24D269BD-8EC7-420D-9180-B46A9AF94BCC}"/>
              </a:ext>
            </a:extLst>
          </p:cNvPr>
          <p:cNvSpPr txBox="1"/>
          <p:nvPr/>
        </p:nvSpPr>
        <p:spPr>
          <a:xfrm>
            <a:off x="323528" y="2671864"/>
            <a:ext cx="6831870" cy="646331"/>
          </a:xfrm>
          <a:prstGeom prst="rect">
            <a:avLst/>
          </a:prstGeom>
          <a:noFill/>
        </p:spPr>
        <p:txBody>
          <a:bodyPr wrap="none" rtlCol="0">
            <a:spAutoFit/>
          </a:bodyPr>
          <a:lstStyle/>
          <a:p>
            <a:r>
              <a:rPr lang="en-US" dirty="0"/>
              <a:t>We can also get this in MATLAB by substituting zero for W in the </a:t>
            </a:r>
          </a:p>
          <a:p>
            <a:r>
              <a:rPr lang="en-US" dirty="0"/>
              <a:t>symbolic expressions</a:t>
            </a:r>
          </a:p>
        </p:txBody>
      </p:sp>
      <p:cxnSp>
        <p:nvCxnSpPr>
          <p:cNvPr id="7" name="Straight Connector 6">
            <a:extLst>
              <a:ext uri="{FF2B5EF4-FFF2-40B4-BE49-F238E27FC236}">
                <a16:creationId xmlns:a16="http://schemas.microsoft.com/office/drawing/2014/main" id="{594DF0FB-C701-0574-C2D2-80490F35D2C1}"/>
              </a:ext>
            </a:extLst>
          </p:cNvPr>
          <p:cNvCxnSpPr/>
          <p:nvPr/>
        </p:nvCxnSpPr>
        <p:spPr>
          <a:xfrm>
            <a:off x="1547664" y="2593603"/>
            <a:ext cx="3240360" cy="0"/>
          </a:xfrm>
          <a:prstGeom prst="line">
            <a:avLst/>
          </a:prstGeom>
          <a:ln w="19050">
            <a:solidFill>
              <a:srgbClr val="FF33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245918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Text Box 4"/>
          <p:cNvSpPr txBox="1">
            <a:spLocks noChangeArrowheads="1"/>
          </p:cNvSpPr>
          <p:nvPr/>
        </p:nvSpPr>
        <p:spPr bwMode="auto">
          <a:xfrm>
            <a:off x="217475" y="1549024"/>
            <a:ext cx="811215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dirty="0"/>
              <a:t>if we make the eccentricity </a:t>
            </a:r>
            <a:r>
              <a:rPr lang="en-US" dirty="0" err="1"/>
              <a:t>e</a:t>
            </a:r>
            <a:r>
              <a:rPr lang="en-US" baseline="-25000" dirty="0" err="1"/>
              <a:t>y</a:t>
            </a:r>
            <a:r>
              <a:rPr lang="en-US" dirty="0"/>
              <a:t> more and more negative tipping will occur if the force in leg A ever goes negative since A must always be positive.</a:t>
            </a:r>
          </a:p>
          <a:p>
            <a:pPr eaLnBrk="1" hangingPunct="1"/>
            <a:r>
              <a:rPr lang="en-US" dirty="0"/>
              <a:t>If we set A = 0 ,  tipping is impending at</a:t>
            </a:r>
          </a:p>
        </p:txBody>
      </p:sp>
      <p:graphicFrame>
        <p:nvGraphicFramePr>
          <p:cNvPr id="10242" name="Object 5"/>
          <p:cNvGraphicFramePr>
            <a:graphicFrameLocks noChangeAspect="1"/>
          </p:cNvGraphicFramePr>
          <p:nvPr>
            <p:extLst>
              <p:ext uri="{D42A27DB-BD31-4B8C-83A1-F6EECF244321}">
                <p14:modId xmlns:p14="http://schemas.microsoft.com/office/powerpoint/2010/main" val="3684603156"/>
              </p:ext>
            </p:extLst>
          </p:nvPr>
        </p:nvGraphicFramePr>
        <p:xfrm>
          <a:off x="2360582" y="871597"/>
          <a:ext cx="1909762" cy="681038"/>
        </p:xfrm>
        <a:graphic>
          <a:graphicData uri="http://schemas.openxmlformats.org/presentationml/2006/ole">
            <mc:AlternateContent xmlns:mc="http://schemas.openxmlformats.org/markup-compatibility/2006">
              <mc:Choice xmlns:v="urn:schemas-microsoft-com:vml" Requires="v">
                <p:oleObj name="Equation" r:id="rId3" imgW="1104840" imgH="393480" progId="Equation.DSMT4">
                  <p:embed/>
                </p:oleObj>
              </mc:Choice>
              <mc:Fallback>
                <p:oleObj name="Equation" r:id="rId3" imgW="1104840" imgH="393480" progId="Equation.DSMT4">
                  <p:embed/>
                  <p:pic>
                    <p:nvPicPr>
                      <p:cNvPr id="0" name="Object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60582" y="871597"/>
                        <a:ext cx="1909762" cy="6810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0243" name="Object 6"/>
          <p:cNvGraphicFramePr>
            <a:graphicFrameLocks noChangeAspect="1"/>
          </p:cNvGraphicFramePr>
          <p:nvPr>
            <p:extLst>
              <p:ext uri="{D42A27DB-BD31-4B8C-83A1-F6EECF244321}">
                <p14:modId xmlns:p14="http://schemas.microsoft.com/office/powerpoint/2010/main" val="3727883672"/>
              </p:ext>
            </p:extLst>
          </p:nvPr>
        </p:nvGraphicFramePr>
        <p:xfrm>
          <a:off x="4389438" y="2100879"/>
          <a:ext cx="1042988" cy="752475"/>
        </p:xfrm>
        <a:graphic>
          <a:graphicData uri="http://schemas.openxmlformats.org/presentationml/2006/ole">
            <mc:AlternateContent xmlns:mc="http://schemas.openxmlformats.org/markup-compatibility/2006">
              <mc:Choice xmlns:v="urn:schemas-microsoft-com:vml" Requires="v">
                <p:oleObj name="Equation" r:id="rId5" imgW="545760" imgH="393480" progId="Equation.DSMT4">
                  <p:embed/>
                </p:oleObj>
              </mc:Choice>
              <mc:Fallback>
                <p:oleObj name="Equation" r:id="rId5" imgW="545760" imgH="393480" progId="Equation.DSMT4">
                  <p:embed/>
                  <p:pic>
                    <p:nvPicPr>
                      <p:cNvPr id="0" name="Object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389438" y="2100879"/>
                        <a:ext cx="1042988" cy="7524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0245" name="Text Box 7"/>
          <p:cNvSpPr txBox="1">
            <a:spLocks noChangeArrowheads="1"/>
          </p:cNvSpPr>
          <p:nvPr/>
        </p:nvSpPr>
        <p:spPr bwMode="auto">
          <a:xfrm>
            <a:off x="579044" y="2627929"/>
            <a:ext cx="3120624" cy="1477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dirty="0"/>
              <a:t>Since this is </a:t>
            </a:r>
          </a:p>
          <a:p>
            <a:pPr eaLnBrk="1" hangingPunct="1"/>
            <a:r>
              <a:rPr lang="en-US" dirty="0"/>
              <a:t>independent of e</a:t>
            </a:r>
            <a:r>
              <a:rPr lang="en-US" baseline="-25000" dirty="0"/>
              <a:t>x</a:t>
            </a:r>
            <a:r>
              <a:rPr lang="en-US" dirty="0"/>
              <a:t> , a force P applied at any point in the shaded region </a:t>
            </a:r>
            <a:r>
              <a:rPr lang="en-US" dirty="0" err="1"/>
              <a:t>e</a:t>
            </a:r>
            <a:r>
              <a:rPr lang="en-US" baseline="-25000" dirty="0" err="1"/>
              <a:t>y</a:t>
            </a:r>
            <a:r>
              <a:rPr lang="en-US" dirty="0"/>
              <a:t> &lt; -R/2 will cause tipping</a:t>
            </a:r>
            <a:r>
              <a:rPr lang="en-US" baseline="-25000" dirty="0"/>
              <a:t> </a:t>
            </a:r>
            <a:endParaRPr lang="en-US" dirty="0"/>
          </a:p>
        </p:txBody>
      </p:sp>
      <p:sp>
        <p:nvSpPr>
          <p:cNvPr id="10246" name="Oval 8"/>
          <p:cNvSpPr>
            <a:spLocks noChangeArrowheads="1"/>
          </p:cNvSpPr>
          <p:nvPr/>
        </p:nvSpPr>
        <p:spPr bwMode="auto">
          <a:xfrm>
            <a:off x="2922588" y="3984625"/>
            <a:ext cx="2255837" cy="2266950"/>
          </a:xfrm>
          <a:prstGeom prst="ellipse">
            <a:avLst/>
          </a:prstGeom>
          <a:solidFill>
            <a:schemeClr val="bg1"/>
          </a:solidFill>
          <a:ln w="9525">
            <a:solidFill>
              <a:schemeClr val="tx1"/>
            </a:solidFill>
            <a:round/>
            <a:headEnd/>
            <a:tailEnd/>
          </a:ln>
        </p:spPr>
        <p:txBody>
          <a:bodyPr wrap="none" anchor="ctr"/>
          <a:lstStyle/>
          <a:p>
            <a:endParaRPr lang="en-US"/>
          </a:p>
        </p:txBody>
      </p:sp>
      <p:sp>
        <p:nvSpPr>
          <p:cNvPr id="10247" name="Text Box 9"/>
          <p:cNvSpPr txBox="1">
            <a:spLocks noChangeArrowheads="1"/>
          </p:cNvSpPr>
          <p:nvPr/>
        </p:nvSpPr>
        <p:spPr bwMode="auto">
          <a:xfrm>
            <a:off x="4091722" y="3627437"/>
            <a:ext cx="3365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dirty="0"/>
              <a:t>A</a:t>
            </a:r>
          </a:p>
        </p:txBody>
      </p:sp>
      <p:sp>
        <p:nvSpPr>
          <p:cNvPr id="10248" name="Text Box 10"/>
          <p:cNvSpPr txBox="1">
            <a:spLocks noChangeArrowheads="1"/>
          </p:cNvSpPr>
          <p:nvPr/>
        </p:nvSpPr>
        <p:spPr bwMode="auto">
          <a:xfrm>
            <a:off x="2901950" y="5878513"/>
            <a:ext cx="3365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B</a:t>
            </a:r>
          </a:p>
        </p:txBody>
      </p:sp>
      <p:sp>
        <p:nvSpPr>
          <p:cNvPr id="10249" name="Text Box 11"/>
          <p:cNvSpPr txBox="1">
            <a:spLocks noChangeArrowheads="1"/>
          </p:cNvSpPr>
          <p:nvPr/>
        </p:nvSpPr>
        <p:spPr bwMode="auto">
          <a:xfrm>
            <a:off x="4765675" y="5995988"/>
            <a:ext cx="3492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C</a:t>
            </a:r>
          </a:p>
        </p:txBody>
      </p:sp>
      <p:sp>
        <p:nvSpPr>
          <p:cNvPr id="10250" name="Oval 12"/>
          <p:cNvSpPr>
            <a:spLocks noChangeArrowheads="1"/>
          </p:cNvSpPr>
          <p:nvPr/>
        </p:nvSpPr>
        <p:spPr bwMode="auto">
          <a:xfrm>
            <a:off x="3159125" y="5762625"/>
            <a:ext cx="88900" cy="88900"/>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0251" name="Oval 13"/>
          <p:cNvSpPr>
            <a:spLocks noChangeArrowheads="1"/>
          </p:cNvSpPr>
          <p:nvPr/>
        </p:nvSpPr>
        <p:spPr bwMode="auto">
          <a:xfrm>
            <a:off x="4778375" y="5832475"/>
            <a:ext cx="88900" cy="88900"/>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0252" name="Oval 14"/>
          <p:cNvSpPr>
            <a:spLocks noChangeArrowheads="1"/>
          </p:cNvSpPr>
          <p:nvPr/>
        </p:nvSpPr>
        <p:spPr bwMode="auto">
          <a:xfrm>
            <a:off x="3957638" y="3975100"/>
            <a:ext cx="88900" cy="88900"/>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0253" name="Line 15"/>
          <p:cNvSpPr>
            <a:spLocks noChangeShapeType="1"/>
          </p:cNvSpPr>
          <p:nvPr/>
        </p:nvSpPr>
        <p:spPr bwMode="auto">
          <a:xfrm>
            <a:off x="3979863" y="5053013"/>
            <a:ext cx="1911350"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0254" name="Line 16"/>
          <p:cNvSpPr>
            <a:spLocks noChangeShapeType="1"/>
          </p:cNvSpPr>
          <p:nvPr/>
        </p:nvSpPr>
        <p:spPr bwMode="auto">
          <a:xfrm flipV="1">
            <a:off x="4003675" y="3189288"/>
            <a:ext cx="34925" cy="18288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0255" name="Text Box 17"/>
          <p:cNvSpPr txBox="1">
            <a:spLocks noChangeArrowheads="1"/>
          </p:cNvSpPr>
          <p:nvPr/>
        </p:nvSpPr>
        <p:spPr bwMode="auto">
          <a:xfrm>
            <a:off x="3638550" y="4348163"/>
            <a:ext cx="3238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i="1">
                <a:latin typeface="Times New Roman" pitchFamily="18" charset="0"/>
              </a:rPr>
              <a:t>R</a:t>
            </a:r>
          </a:p>
        </p:txBody>
      </p:sp>
      <p:sp>
        <p:nvSpPr>
          <p:cNvPr id="10256" name="Line 18"/>
          <p:cNvSpPr>
            <a:spLocks noChangeShapeType="1"/>
          </p:cNvSpPr>
          <p:nvPr/>
        </p:nvSpPr>
        <p:spPr bwMode="auto">
          <a:xfrm flipH="1">
            <a:off x="3195638" y="5030788"/>
            <a:ext cx="808037" cy="79533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257" name="Line 19"/>
          <p:cNvSpPr>
            <a:spLocks noChangeShapeType="1"/>
          </p:cNvSpPr>
          <p:nvPr/>
        </p:nvSpPr>
        <p:spPr bwMode="auto">
          <a:xfrm>
            <a:off x="4014788" y="5053013"/>
            <a:ext cx="795337" cy="82073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258" name="Line 20"/>
          <p:cNvSpPr>
            <a:spLocks noChangeShapeType="1"/>
          </p:cNvSpPr>
          <p:nvPr/>
        </p:nvSpPr>
        <p:spPr bwMode="auto">
          <a:xfrm>
            <a:off x="3219450" y="5815013"/>
            <a:ext cx="1614488" cy="58737"/>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sp>
        <p:nvSpPr>
          <p:cNvPr id="10259" name="Text Box 21"/>
          <p:cNvSpPr txBox="1">
            <a:spLocks noChangeArrowheads="1"/>
          </p:cNvSpPr>
          <p:nvPr/>
        </p:nvSpPr>
        <p:spPr bwMode="auto">
          <a:xfrm>
            <a:off x="3910013" y="5343525"/>
            <a:ext cx="5143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i="1">
                <a:latin typeface="Times New Roman" pitchFamily="18" charset="0"/>
              </a:rPr>
              <a:t>R</a:t>
            </a:r>
            <a:r>
              <a:rPr lang="en-US"/>
              <a:t>/2</a:t>
            </a:r>
          </a:p>
        </p:txBody>
      </p:sp>
      <p:sp>
        <p:nvSpPr>
          <p:cNvPr id="10260" name="Text Box 22"/>
          <p:cNvSpPr txBox="1">
            <a:spLocks noChangeArrowheads="1"/>
          </p:cNvSpPr>
          <p:nvPr/>
        </p:nvSpPr>
        <p:spPr bwMode="auto">
          <a:xfrm>
            <a:off x="5703888" y="5153025"/>
            <a:ext cx="2984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x</a:t>
            </a:r>
          </a:p>
        </p:txBody>
      </p:sp>
      <p:sp>
        <p:nvSpPr>
          <p:cNvPr id="10261" name="Line 23"/>
          <p:cNvSpPr>
            <a:spLocks noChangeShapeType="1"/>
          </p:cNvSpPr>
          <p:nvPr/>
        </p:nvSpPr>
        <p:spPr bwMode="auto">
          <a:xfrm>
            <a:off x="3998913" y="5059363"/>
            <a:ext cx="0" cy="78105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262" name="Line 24"/>
          <p:cNvSpPr>
            <a:spLocks noChangeShapeType="1"/>
          </p:cNvSpPr>
          <p:nvPr/>
        </p:nvSpPr>
        <p:spPr bwMode="auto">
          <a:xfrm flipH="1">
            <a:off x="3328988" y="5803900"/>
            <a:ext cx="120650" cy="169863"/>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263" name="Line 25"/>
          <p:cNvSpPr>
            <a:spLocks noChangeShapeType="1"/>
          </p:cNvSpPr>
          <p:nvPr/>
        </p:nvSpPr>
        <p:spPr bwMode="auto">
          <a:xfrm flipH="1">
            <a:off x="3486150" y="5840413"/>
            <a:ext cx="171450" cy="2555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264" name="Line 26"/>
          <p:cNvSpPr>
            <a:spLocks noChangeShapeType="1"/>
          </p:cNvSpPr>
          <p:nvPr/>
        </p:nvSpPr>
        <p:spPr bwMode="auto">
          <a:xfrm flipH="1">
            <a:off x="3660775" y="5857875"/>
            <a:ext cx="231775" cy="354013"/>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265" name="Line 27"/>
          <p:cNvSpPr>
            <a:spLocks noChangeShapeType="1"/>
          </p:cNvSpPr>
          <p:nvPr/>
        </p:nvSpPr>
        <p:spPr bwMode="auto">
          <a:xfrm flipH="1">
            <a:off x="3889375" y="5857875"/>
            <a:ext cx="255588" cy="40322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266" name="Line 28"/>
          <p:cNvSpPr>
            <a:spLocks noChangeShapeType="1"/>
          </p:cNvSpPr>
          <p:nvPr/>
        </p:nvSpPr>
        <p:spPr bwMode="auto">
          <a:xfrm flipH="1">
            <a:off x="4157663" y="5864225"/>
            <a:ext cx="231775" cy="39052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267" name="Line 29"/>
          <p:cNvSpPr>
            <a:spLocks noChangeShapeType="1"/>
          </p:cNvSpPr>
          <p:nvPr/>
        </p:nvSpPr>
        <p:spPr bwMode="auto">
          <a:xfrm flipH="1">
            <a:off x="4425950" y="5876925"/>
            <a:ext cx="158750" cy="2794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268" name="Line 30"/>
          <p:cNvSpPr>
            <a:spLocks noChangeShapeType="1"/>
          </p:cNvSpPr>
          <p:nvPr/>
        </p:nvSpPr>
        <p:spPr bwMode="auto">
          <a:xfrm flipV="1">
            <a:off x="2157413" y="6072188"/>
            <a:ext cx="1512887" cy="536575"/>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0269" name="Text Box 31"/>
          <p:cNvSpPr txBox="1">
            <a:spLocks noChangeArrowheads="1"/>
          </p:cNvSpPr>
          <p:nvPr/>
        </p:nvSpPr>
        <p:spPr bwMode="auto">
          <a:xfrm>
            <a:off x="495300" y="5765800"/>
            <a:ext cx="1504950" cy="915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region of</a:t>
            </a:r>
          </a:p>
          <a:p>
            <a:pPr eaLnBrk="1" hangingPunct="1"/>
            <a:r>
              <a:rPr lang="en-US"/>
              <a:t>tipping </a:t>
            </a:r>
          </a:p>
          <a:p>
            <a:pPr eaLnBrk="1" hangingPunct="1"/>
            <a:r>
              <a:rPr lang="en-US"/>
              <a:t>between B-C</a:t>
            </a:r>
          </a:p>
        </p:txBody>
      </p:sp>
      <p:sp>
        <p:nvSpPr>
          <p:cNvPr id="10270" name="Text Box 32"/>
          <p:cNvSpPr txBox="1">
            <a:spLocks noChangeArrowheads="1"/>
          </p:cNvSpPr>
          <p:nvPr/>
        </p:nvSpPr>
        <p:spPr bwMode="auto">
          <a:xfrm>
            <a:off x="5548313" y="5539704"/>
            <a:ext cx="3184525"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dirty="0"/>
              <a:t>because of symmetry we have similar regions between A-B and A-C where tipping can occur with legs C and B</a:t>
            </a:r>
          </a:p>
        </p:txBody>
      </p:sp>
      <p:sp>
        <p:nvSpPr>
          <p:cNvPr id="2" name="TextBox 1"/>
          <p:cNvSpPr txBox="1"/>
          <p:nvPr/>
        </p:nvSpPr>
        <p:spPr>
          <a:xfrm>
            <a:off x="217475" y="971452"/>
            <a:ext cx="2191626" cy="369332"/>
          </a:xfrm>
          <a:prstGeom prst="rect">
            <a:avLst/>
          </a:prstGeom>
          <a:noFill/>
        </p:spPr>
        <p:txBody>
          <a:bodyPr wrap="none" rtlCol="0">
            <a:spAutoFit/>
          </a:bodyPr>
          <a:lstStyle/>
          <a:p>
            <a:r>
              <a:rPr lang="en-US" dirty="0"/>
              <a:t>for W = 0, examine </a:t>
            </a:r>
          </a:p>
        </p:txBody>
      </p:sp>
      <p:sp>
        <p:nvSpPr>
          <p:cNvPr id="3" name="TextBox 2">
            <a:extLst>
              <a:ext uri="{FF2B5EF4-FFF2-40B4-BE49-F238E27FC236}">
                <a16:creationId xmlns:a16="http://schemas.microsoft.com/office/drawing/2014/main" id="{ABDE1000-44A8-431E-9090-DFA994E54FE8}"/>
              </a:ext>
            </a:extLst>
          </p:cNvPr>
          <p:cNvSpPr txBox="1"/>
          <p:nvPr/>
        </p:nvSpPr>
        <p:spPr>
          <a:xfrm>
            <a:off x="118089" y="498000"/>
            <a:ext cx="2390398" cy="369332"/>
          </a:xfrm>
          <a:prstGeom prst="rect">
            <a:avLst/>
          </a:prstGeom>
          <a:noFill/>
        </p:spPr>
        <p:txBody>
          <a:bodyPr wrap="none" rtlCol="0">
            <a:spAutoFit/>
          </a:bodyPr>
          <a:lstStyle/>
          <a:p>
            <a:r>
              <a:rPr lang="en-US" dirty="0"/>
              <a:t>Now consider tipping.</a:t>
            </a:r>
          </a:p>
        </p:txBody>
      </p:sp>
      <p:sp>
        <p:nvSpPr>
          <p:cNvPr id="4" name="TextBox 3">
            <a:extLst>
              <a:ext uri="{FF2B5EF4-FFF2-40B4-BE49-F238E27FC236}">
                <a16:creationId xmlns:a16="http://schemas.microsoft.com/office/drawing/2014/main" id="{8185DABB-B6A9-434D-9B35-E7A9F6D28211}"/>
              </a:ext>
            </a:extLst>
          </p:cNvPr>
          <p:cNvSpPr txBox="1"/>
          <p:nvPr/>
        </p:nvSpPr>
        <p:spPr>
          <a:xfrm>
            <a:off x="4115183" y="3004622"/>
            <a:ext cx="300082" cy="369332"/>
          </a:xfrm>
          <a:prstGeom prst="rect">
            <a:avLst/>
          </a:prstGeom>
          <a:noFill/>
        </p:spPr>
        <p:txBody>
          <a:bodyPr wrap="none" rtlCol="0">
            <a:spAutoFit/>
          </a:bodyPr>
          <a:lstStyle/>
          <a:p>
            <a:r>
              <a:rPr lang="en-US" dirty="0"/>
              <a:t>y</a:t>
            </a:r>
          </a:p>
        </p:txBody>
      </p:sp>
      <p:sp>
        <p:nvSpPr>
          <p:cNvPr id="5" name="TextBox 4">
            <a:extLst>
              <a:ext uri="{FF2B5EF4-FFF2-40B4-BE49-F238E27FC236}">
                <a16:creationId xmlns:a16="http://schemas.microsoft.com/office/drawing/2014/main" id="{22F59F59-009D-6D17-F5D8-E6BD97970841}"/>
              </a:ext>
            </a:extLst>
          </p:cNvPr>
          <p:cNvSpPr txBox="1"/>
          <p:nvPr/>
        </p:nvSpPr>
        <p:spPr>
          <a:xfrm flipH="1">
            <a:off x="284112" y="69852"/>
            <a:ext cx="1716138" cy="369332"/>
          </a:xfrm>
          <a:prstGeom prst="rect">
            <a:avLst/>
          </a:prstGeom>
          <a:noFill/>
        </p:spPr>
        <p:txBody>
          <a:bodyPr wrap="square" rtlCol="0">
            <a:spAutoFit/>
          </a:bodyPr>
          <a:lstStyle/>
          <a:p>
            <a:r>
              <a:rPr lang="en-US" dirty="0">
                <a:solidFill>
                  <a:srgbClr val="C00000"/>
                </a:solidFill>
              </a:rPr>
              <a:t>part (2)</a:t>
            </a:r>
          </a:p>
        </p:txBody>
      </p:sp>
      <p:cxnSp>
        <p:nvCxnSpPr>
          <p:cNvPr id="7" name="Straight Connector 6">
            <a:extLst>
              <a:ext uri="{FF2B5EF4-FFF2-40B4-BE49-F238E27FC236}">
                <a16:creationId xmlns:a16="http://schemas.microsoft.com/office/drawing/2014/main" id="{61BCF371-D231-3848-EF84-BF18CEEBFA30}"/>
              </a:ext>
            </a:extLst>
          </p:cNvPr>
          <p:cNvCxnSpPr/>
          <p:nvPr/>
        </p:nvCxnSpPr>
        <p:spPr>
          <a:xfrm>
            <a:off x="4499992" y="2924944"/>
            <a:ext cx="1080120" cy="0"/>
          </a:xfrm>
          <a:prstGeom prst="line">
            <a:avLst/>
          </a:prstGeom>
          <a:ln w="19050">
            <a:solidFill>
              <a:srgbClr val="FF33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Text Box 4"/>
          <p:cNvSpPr txBox="1">
            <a:spLocks noChangeArrowheads="1"/>
          </p:cNvSpPr>
          <p:nvPr/>
        </p:nvSpPr>
        <p:spPr bwMode="auto">
          <a:xfrm>
            <a:off x="169633" y="1531821"/>
            <a:ext cx="699465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dirty="0"/>
              <a:t>If the weight was nonzero then we would need to apply  the load at a  larger distance to make A = 0</a:t>
            </a:r>
          </a:p>
        </p:txBody>
      </p:sp>
      <p:graphicFrame>
        <p:nvGraphicFramePr>
          <p:cNvPr id="11266" name="Object 5"/>
          <p:cNvGraphicFramePr>
            <a:graphicFrameLocks noChangeAspect="1"/>
          </p:cNvGraphicFramePr>
          <p:nvPr>
            <p:extLst>
              <p:ext uri="{D42A27DB-BD31-4B8C-83A1-F6EECF244321}">
                <p14:modId xmlns:p14="http://schemas.microsoft.com/office/powerpoint/2010/main" val="1796368916"/>
              </p:ext>
            </p:extLst>
          </p:nvPr>
        </p:nvGraphicFramePr>
        <p:xfrm>
          <a:off x="2352675" y="2349500"/>
          <a:ext cx="2019300" cy="817563"/>
        </p:xfrm>
        <a:graphic>
          <a:graphicData uri="http://schemas.openxmlformats.org/presentationml/2006/ole">
            <mc:AlternateContent xmlns:mc="http://schemas.openxmlformats.org/markup-compatibility/2006">
              <mc:Choice xmlns:v="urn:schemas-microsoft-com:vml" Requires="v">
                <p:oleObj name="Equation" r:id="rId3" imgW="1066680" imgH="431640" progId="Equation.DSMT4">
                  <p:embed/>
                </p:oleObj>
              </mc:Choice>
              <mc:Fallback>
                <p:oleObj name="Equation" r:id="rId3" imgW="1066680" imgH="431640" progId="Equation.DSMT4">
                  <p:embed/>
                  <p:pic>
                    <p:nvPicPr>
                      <p:cNvPr id="0" name="Object 5"/>
                      <p:cNvPicPr>
                        <a:picLocks noChangeAspect="1" noChangeArrowheads="1"/>
                      </p:cNvPicPr>
                      <p:nvPr/>
                    </p:nvPicPr>
                    <p:blipFill>
                      <a:blip r:embed="rId4"/>
                      <a:srcRect/>
                      <a:stretch>
                        <a:fillRect/>
                      </a:stretch>
                    </p:blipFill>
                    <p:spPr bwMode="auto">
                      <a:xfrm>
                        <a:off x="2352675" y="2349500"/>
                        <a:ext cx="2019300" cy="8175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2" name="Object 1">
            <a:extLst>
              <a:ext uri="{FF2B5EF4-FFF2-40B4-BE49-F238E27FC236}">
                <a16:creationId xmlns:a16="http://schemas.microsoft.com/office/drawing/2014/main" id="{B34F3EED-17D2-4E38-82F7-6EEC806A0EEA}"/>
              </a:ext>
            </a:extLst>
          </p:cNvPr>
          <p:cNvGraphicFramePr>
            <a:graphicFrameLocks noChangeAspect="1"/>
          </p:cNvGraphicFramePr>
          <p:nvPr>
            <p:extLst>
              <p:ext uri="{D42A27DB-BD31-4B8C-83A1-F6EECF244321}">
                <p14:modId xmlns:p14="http://schemas.microsoft.com/office/powerpoint/2010/main" val="3774548057"/>
              </p:ext>
            </p:extLst>
          </p:nvPr>
        </p:nvGraphicFramePr>
        <p:xfrm>
          <a:off x="2495550" y="301625"/>
          <a:ext cx="2554288" cy="719138"/>
        </p:xfrm>
        <a:graphic>
          <a:graphicData uri="http://schemas.openxmlformats.org/presentationml/2006/ole">
            <mc:AlternateContent xmlns:mc="http://schemas.openxmlformats.org/markup-compatibility/2006">
              <mc:Choice xmlns:v="urn:schemas-microsoft-com:vml" Requires="v">
                <p:oleObj name="Equation" r:id="rId5" imgW="1396800" imgH="393480" progId="Equation.DSMT4">
                  <p:embed/>
                </p:oleObj>
              </mc:Choice>
              <mc:Fallback>
                <p:oleObj name="Equation" r:id="rId5" imgW="1396800" imgH="393480" progId="Equation.DSMT4">
                  <p:embed/>
                  <p:pic>
                    <p:nvPicPr>
                      <p:cNvPr id="0" name=""/>
                      <p:cNvPicPr/>
                      <p:nvPr/>
                    </p:nvPicPr>
                    <p:blipFill>
                      <a:blip r:embed="rId6"/>
                      <a:stretch>
                        <a:fillRect/>
                      </a:stretch>
                    </p:blipFill>
                    <p:spPr>
                      <a:xfrm>
                        <a:off x="2495550" y="301625"/>
                        <a:ext cx="2554288" cy="719138"/>
                      </a:xfrm>
                      <a:prstGeom prst="rect">
                        <a:avLst/>
                      </a:prstGeom>
                    </p:spPr>
                  </p:pic>
                </p:oleObj>
              </mc:Fallback>
            </mc:AlternateContent>
          </a:graphicData>
        </a:graphic>
      </p:graphicFrame>
      <p:sp>
        <p:nvSpPr>
          <p:cNvPr id="3" name="TextBox 2">
            <a:extLst>
              <a:ext uri="{FF2B5EF4-FFF2-40B4-BE49-F238E27FC236}">
                <a16:creationId xmlns:a16="http://schemas.microsoft.com/office/drawing/2014/main" id="{9B6E7C4E-B06F-42F8-8119-828A170B66D9}"/>
              </a:ext>
            </a:extLst>
          </p:cNvPr>
          <p:cNvSpPr txBox="1"/>
          <p:nvPr/>
        </p:nvSpPr>
        <p:spPr>
          <a:xfrm>
            <a:off x="1403648" y="476672"/>
            <a:ext cx="646331" cy="369332"/>
          </a:xfrm>
          <a:prstGeom prst="rect">
            <a:avLst/>
          </a:prstGeom>
          <a:noFill/>
        </p:spPr>
        <p:txBody>
          <a:bodyPr wrap="none" rtlCol="0">
            <a:spAutoFit/>
          </a:bodyPr>
          <a:lstStyle/>
          <a:p>
            <a:r>
              <a:rPr lang="en-US" dirty="0"/>
              <a:t>from</a:t>
            </a:r>
          </a:p>
        </p:txBody>
      </p:sp>
      <p:sp>
        <p:nvSpPr>
          <p:cNvPr id="4" name="TextBox 3">
            <a:extLst>
              <a:ext uri="{FF2B5EF4-FFF2-40B4-BE49-F238E27FC236}">
                <a16:creationId xmlns:a16="http://schemas.microsoft.com/office/drawing/2014/main" id="{0C6861F7-770A-4479-B529-DD68F54D8851}"/>
              </a:ext>
            </a:extLst>
          </p:cNvPr>
          <p:cNvSpPr txBox="1"/>
          <p:nvPr/>
        </p:nvSpPr>
        <p:spPr>
          <a:xfrm>
            <a:off x="539552" y="3717032"/>
            <a:ext cx="6853158" cy="369332"/>
          </a:xfrm>
          <a:prstGeom prst="rect">
            <a:avLst/>
          </a:prstGeom>
          <a:noFill/>
        </p:spPr>
        <p:txBody>
          <a:bodyPr wrap="none" rtlCol="0">
            <a:spAutoFit/>
          </a:bodyPr>
          <a:lstStyle/>
          <a:p>
            <a:r>
              <a:rPr lang="en-US" dirty="0"/>
              <a:t>with similar results to make legs B and C be involved with tipping.</a:t>
            </a:r>
          </a:p>
        </p:txBody>
      </p:sp>
      <p:cxnSp>
        <p:nvCxnSpPr>
          <p:cNvPr id="7" name="Straight Connector 6">
            <a:extLst>
              <a:ext uri="{FF2B5EF4-FFF2-40B4-BE49-F238E27FC236}">
                <a16:creationId xmlns:a16="http://schemas.microsoft.com/office/drawing/2014/main" id="{50F00DE3-96D4-919A-5BAD-214C60036076}"/>
              </a:ext>
            </a:extLst>
          </p:cNvPr>
          <p:cNvCxnSpPr/>
          <p:nvPr/>
        </p:nvCxnSpPr>
        <p:spPr>
          <a:xfrm>
            <a:off x="373553" y="4509120"/>
            <a:ext cx="7996843" cy="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6AE9B7CD-DFBC-F0AB-77AC-F9E31FF6B76A}"/>
              </a:ext>
            </a:extLst>
          </p:cNvPr>
          <p:cNvCxnSpPr/>
          <p:nvPr/>
        </p:nvCxnSpPr>
        <p:spPr>
          <a:xfrm>
            <a:off x="2352675" y="3356992"/>
            <a:ext cx="2219325" cy="0"/>
          </a:xfrm>
          <a:prstGeom prst="line">
            <a:avLst/>
          </a:prstGeom>
          <a:ln w="19050">
            <a:solidFill>
              <a:srgbClr val="FF33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ext Box 23">
            <a:extLst>
              <a:ext uri="{FF2B5EF4-FFF2-40B4-BE49-F238E27FC236}">
                <a16:creationId xmlns:a16="http://schemas.microsoft.com/office/drawing/2014/main" id="{50F57FE1-2FC3-4E20-8E80-071F3DA1B99C}"/>
              </a:ext>
            </a:extLst>
          </p:cNvPr>
          <p:cNvSpPr txBox="1">
            <a:spLocks noChangeArrowheads="1"/>
          </p:cNvSpPr>
          <p:nvPr/>
        </p:nvSpPr>
        <p:spPr bwMode="auto">
          <a:xfrm>
            <a:off x="317640" y="847289"/>
            <a:ext cx="3121000" cy="14773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altLang="en-US" dirty="0"/>
              <a:t>A 50 kg block is held on a smooth inclined plane by a force </a:t>
            </a:r>
            <a:r>
              <a:rPr lang="en-US" altLang="en-US" b="1" dirty="0"/>
              <a:t>P</a:t>
            </a:r>
            <a:r>
              <a:rPr lang="en-US" altLang="en-US" dirty="0"/>
              <a:t> that acts parallel to the plane. Determine the force </a:t>
            </a:r>
            <a:r>
              <a:rPr lang="en-US" altLang="en-US" b="1" dirty="0"/>
              <a:t>P</a:t>
            </a:r>
            <a:r>
              <a:rPr lang="en-US" altLang="en-US" dirty="0"/>
              <a:t>.</a:t>
            </a:r>
          </a:p>
        </p:txBody>
      </p:sp>
      <p:sp>
        <p:nvSpPr>
          <p:cNvPr id="26" name="Text Box 28">
            <a:extLst>
              <a:ext uri="{FF2B5EF4-FFF2-40B4-BE49-F238E27FC236}">
                <a16:creationId xmlns:a16="http://schemas.microsoft.com/office/drawing/2014/main" id="{8D5251F3-32DC-4865-B93D-C508D5C04899}"/>
              </a:ext>
            </a:extLst>
          </p:cNvPr>
          <p:cNvSpPr txBox="1">
            <a:spLocks noChangeArrowheads="1"/>
          </p:cNvSpPr>
          <p:nvPr/>
        </p:nvSpPr>
        <p:spPr bwMode="auto">
          <a:xfrm>
            <a:off x="7432573" y="1659365"/>
            <a:ext cx="13144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dirty="0"/>
              <a:t>unit normal</a:t>
            </a:r>
          </a:p>
        </p:txBody>
      </p:sp>
      <p:sp>
        <p:nvSpPr>
          <p:cNvPr id="2" name="Line 19">
            <a:extLst>
              <a:ext uri="{FF2B5EF4-FFF2-40B4-BE49-F238E27FC236}">
                <a16:creationId xmlns:a16="http://schemas.microsoft.com/office/drawing/2014/main" id="{5B4D6C01-3A1A-4168-8DDD-BC4D70725046}"/>
              </a:ext>
            </a:extLst>
          </p:cNvPr>
          <p:cNvSpPr>
            <a:spLocks noChangeShapeType="1"/>
          </p:cNvSpPr>
          <p:nvPr/>
        </p:nvSpPr>
        <p:spPr bwMode="auto">
          <a:xfrm flipH="1" flipV="1">
            <a:off x="6485771" y="1243441"/>
            <a:ext cx="9525" cy="993775"/>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 name="Line 4">
            <a:extLst>
              <a:ext uri="{FF2B5EF4-FFF2-40B4-BE49-F238E27FC236}">
                <a16:creationId xmlns:a16="http://schemas.microsoft.com/office/drawing/2014/main" id="{9F49038B-161B-4C41-BD09-075D56F0D240}"/>
              </a:ext>
            </a:extLst>
          </p:cNvPr>
          <p:cNvSpPr>
            <a:spLocks noChangeShapeType="1"/>
          </p:cNvSpPr>
          <p:nvPr/>
        </p:nvSpPr>
        <p:spPr bwMode="auto">
          <a:xfrm>
            <a:off x="7035046" y="2502329"/>
            <a:ext cx="747713" cy="333375"/>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 name="Line 5">
            <a:extLst>
              <a:ext uri="{FF2B5EF4-FFF2-40B4-BE49-F238E27FC236}">
                <a16:creationId xmlns:a16="http://schemas.microsoft.com/office/drawing/2014/main" id="{8D2CFFDD-4B0D-4114-984C-77E81756A2B7}"/>
              </a:ext>
            </a:extLst>
          </p:cNvPr>
          <p:cNvSpPr>
            <a:spLocks noChangeShapeType="1"/>
          </p:cNvSpPr>
          <p:nvPr/>
        </p:nvSpPr>
        <p:spPr bwMode="auto">
          <a:xfrm flipH="1" flipV="1">
            <a:off x="6485771" y="671941"/>
            <a:ext cx="1588" cy="62865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 name="Line 6">
            <a:extLst>
              <a:ext uri="{FF2B5EF4-FFF2-40B4-BE49-F238E27FC236}">
                <a16:creationId xmlns:a16="http://schemas.microsoft.com/office/drawing/2014/main" id="{27D209DA-8E9E-4B56-BB9D-C941C42F3E4C}"/>
              </a:ext>
            </a:extLst>
          </p:cNvPr>
          <p:cNvSpPr>
            <a:spLocks noChangeShapeType="1"/>
          </p:cNvSpPr>
          <p:nvPr/>
        </p:nvSpPr>
        <p:spPr bwMode="auto">
          <a:xfrm flipH="1">
            <a:off x="5001459" y="2767441"/>
            <a:ext cx="609600" cy="333375"/>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 name="Line 7">
            <a:extLst>
              <a:ext uri="{FF2B5EF4-FFF2-40B4-BE49-F238E27FC236}">
                <a16:creationId xmlns:a16="http://schemas.microsoft.com/office/drawing/2014/main" id="{A54DDDCD-F440-42B8-B48A-832476BD17D3}"/>
              </a:ext>
            </a:extLst>
          </p:cNvPr>
          <p:cNvSpPr>
            <a:spLocks noChangeShapeType="1"/>
          </p:cNvSpPr>
          <p:nvPr/>
        </p:nvSpPr>
        <p:spPr bwMode="auto">
          <a:xfrm flipV="1">
            <a:off x="5620584" y="1262491"/>
            <a:ext cx="865187" cy="14859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 name="Line 8">
            <a:extLst>
              <a:ext uri="{FF2B5EF4-FFF2-40B4-BE49-F238E27FC236}">
                <a16:creationId xmlns:a16="http://schemas.microsoft.com/office/drawing/2014/main" id="{8AAFC3F6-FA2B-43F6-8457-440FFC607116}"/>
              </a:ext>
            </a:extLst>
          </p:cNvPr>
          <p:cNvSpPr>
            <a:spLocks noChangeShapeType="1"/>
          </p:cNvSpPr>
          <p:nvPr/>
        </p:nvSpPr>
        <p:spPr bwMode="auto">
          <a:xfrm>
            <a:off x="6485771" y="1273604"/>
            <a:ext cx="531813" cy="1228725"/>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 name="Line 9">
            <a:extLst>
              <a:ext uri="{FF2B5EF4-FFF2-40B4-BE49-F238E27FC236}">
                <a16:creationId xmlns:a16="http://schemas.microsoft.com/office/drawing/2014/main" id="{38E5D772-0566-486C-87F9-FA528192D452}"/>
              </a:ext>
            </a:extLst>
          </p:cNvPr>
          <p:cNvSpPr>
            <a:spLocks noChangeShapeType="1"/>
          </p:cNvSpPr>
          <p:nvPr/>
        </p:nvSpPr>
        <p:spPr bwMode="auto">
          <a:xfrm flipH="1">
            <a:off x="5620584" y="2492804"/>
            <a:ext cx="1416050" cy="255587"/>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 name="AutoShape 10">
            <a:extLst>
              <a:ext uri="{FF2B5EF4-FFF2-40B4-BE49-F238E27FC236}">
                <a16:creationId xmlns:a16="http://schemas.microsoft.com/office/drawing/2014/main" id="{4E2B16AE-EF70-4421-A095-3DBCA8FB0CC3}"/>
              </a:ext>
            </a:extLst>
          </p:cNvPr>
          <p:cNvSpPr>
            <a:spLocks noChangeArrowheads="1"/>
          </p:cNvSpPr>
          <p:nvPr/>
        </p:nvSpPr>
        <p:spPr bwMode="auto">
          <a:xfrm rot="10241252">
            <a:off x="6258759" y="1832404"/>
            <a:ext cx="276225" cy="263525"/>
          </a:xfrm>
          <a:prstGeom prst="cube">
            <a:avLst>
              <a:gd name="adj" fmla="val 25000"/>
            </a:avLst>
          </a:prstGeom>
          <a:solidFill>
            <a:schemeClr val="bg1">
              <a:lumMod val="85000"/>
            </a:schemeClr>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 name="Text Box 11">
            <a:extLst>
              <a:ext uri="{FF2B5EF4-FFF2-40B4-BE49-F238E27FC236}">
                <a16:creationId xmlns:a16="http://schemas.microsoft.com/office/drawing/2014/main" id="{DE662E0E-4548-47D6-97CF-1C9A928A47E5}"/>
              </a:ext>
            </a:extLst>
          </p:cNvPr>
          <p:cNvSpPr txBox="1">
            <a:spLocks noChangeArrowheads="1"/>
          </p:cNvSpPr>
          <p:nvPr/>
        </p:nvSpPr>
        <p:spPr bwMode="auto">
          <a:xfrm>
            <a:off x="6463546" y="1016429"/>
            <a:ext cx="303213"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400"/>
              <a:t>A</a:t>
            </a:r>
          </a:p>
        </p:txBody>
      </p:sp>
      <p:sp>
        <p:nvSpPr>
          <p:cNvPr id="11" name="Text Box 12">
            <a:extLst>
              <a:ext uri="{FF2B5EF4-FFF2-40B4-BE49-F238E27FC236}">
                <a16:creationId xmlns:a16="http://schemas.microsoft.com/office/drawing/2014/main" id="{9427A26B-AFF2-4A78-8004-0BFBA2F99BA6}"/>
              </a:ext>
            </a:extLst>
          </p:cNvPr>
          <p:cNvSpPr txBox="1">
            <a:spLocks noChangeArrowheads="1"/>
          </p:cNvSpPr>
          <p:nvPr/>
        </p:nvSpPr>
        <p:spPr bwMode="auto">
          <a:xfrm>
            <a:off x="5431671" y="2421366"/>
            <a:ext cx="303213"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400"/>
              <a:t>B</a:t>
            </a:r>
          </a:p>
        </p:txBody>
      </p:sp>
      <p:sp>
        <p:nvSpPr>
          <p:cNvPr id="12" name="Text Box 13">
            <a:extLst>
              <a:ext uri="{FF2B5EF4-FFF2-40B4-BE49-F238E27FC236}">
                <a16:creationId xmlns:a16="http://schemas.microsoft.com/office/drawing/2014/main" id="{40CEAE21-97FF-4C51-BB61-F0B978F2FF60}"/>
              </a:ext>
            </a:extLst>
          </p:cNvPr>
          <p:cNvSpPr txBox="1">
            <a:spLocks noChangeArrowheads="1"/>
          </p:cNvSpPr>
          <p:nvPr/>
        </p:nvSpPr>
        <p:spPr bwMode="auto">
          <a:xfrm>
            <a:off x="6895346" y="2481691"/>
            <a:ext cx="31273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400"/>
              <a:t>C</a:t>
            </a:r>
          </a:p>
        </p:txBody>
      </p:sp>
      <p:sp>
        <p:nvSpPr>
          <p:cNvPr id="13" name="Text Box 14">
            <a:extLst>
              <a:ext uri="{FF2B5EF4-FFF2-40B4-BE49-F238E27FC236}">
                <a16:creationId xmlns:a16="http://schemas.microsoft.com/office/drawing/2014/main" id="{B7A7361E-8371-42BD-87D2-3292D4530822}"/>
              </a:ext>
            </a:extLst>
          </p:cNvPr>
          <p:cNvSpPr txBox="1">
            <a:spLocks noChangeArrowheads="1"/>
          </p:cNvSpPr>
          <p:nvPr/>
        </p:nvSpPr>
        <p:spPr bwMode="auto">
          <a:xfrm>
            <a:off x="5263396" y="3000804"/>
            <a:ext cx="2984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x</a:t>
            </a:r>
          </a:p>
        </p:txBody>
      </p:sp>
      <p:sp>
        <p:nvSpPr>
          <p:cNvPr id="14" name="Text Box 15">
            <a:extLst>
              <a:ext uri="{FF2B5EF4-FFF2-40B4-BE49-F238E27FC236}">
                <a16:creationId xmlns:a16="http://schemas.microsoft.com/office/drawing/2014/main" id="{FED0DFC5-BB03-4F72-B55C-26A8CD87C3AB}"/>
              </a:ext>
            </a:extLst>
          </p:cNvPr>
          <p:cNvSpPr txBox="1">
            <a:spLocks noChangeArrowheads="1"/>
          </p:cNvSpPr>
          <p:nvPr/>
        </p:nvSpPr>
        <p:spPr bwMode="auto">
          <a:xfrm>
            <a:off x="7485896" y="2853166"/>
            <a:ext cx="2984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y</a:t>
            </a:r>
          </a:p>
        </p:txBody>
      </p:sp>
      <p:sp>
        <p:nvSpPr>
          <p:cNvPr id="15" name="Text Box 16">
            <a:extLst>
              <a:ext uri="{FF2B5EF4-FFF2-40B4-BE49-F238E27FC236}">
                <a16:creationId xmlns:a16="http://schemas.microsoft.com/office/drawing/2014/main" id="{0A7DAD56-CB12-453C-9C32-70169CAAA29A}"/>
              </a:ext>
            </a:extLst>
          </p:cNvPr>
          <p:cNvSpPr txBox="1">
            <a:spLocks noChangeArrowheads="1"/>
          </p:cNvSpPr>
          <p:nvPr/>
        </p:nvSpPr>
        <p:spPr bwMode="auto">
          <a:xfrm>
            <a:off x="6158746" y="581454"/>
            <a:ext cx="2984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z</a:t>
            </a:r>
          </a:p>
        </p:txBody>
      </p:sp>
      <p:sp>
        <p:nvSpPr>
          <p:cNvPr id="16" name="Line 17">
            <a:extLst>
              <a:ext uri="{FF2B5EF4-FFF2-40B4-BE49-F238E27FC236}">
                <a16:creationId xmlns:a16="http://schemas.microsoft.com/office/drawing/2014/main" id="{DE9A3C06-DC7C-40B9-B9FA-1FF1F027EFCB}"/>
              </a:ext>
            </a:extLst>
          </p:cNvPr>
          <p:cNvSpPr>
            <a:spLocks noChangeShapeType="1"/>
          </p:cNvSpPr>
          <p:nvPr/>
        </p:nvSpPr>
        <p:spPr bwMode="auto">
          <a:xfrm flipV="1">
            <a:off x="6301621" y="2059416"/>
            <a:ext cx="96838" cy="422275"/>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7" name="Line 18">
            <a:extLst>
              <a:ext uri="{FF2B5EF4-FFF2-40B4-BE49-F238E27FC236}">
                <a16:creationId xmlns:a16="http://schemas.microsoft.com/office/drawing/2014/main" id="{1204B05B-DA95-4F23-916D-ADEF5B850743}"/>
              </a:ext>
            </a:extLst>
          </p:cNvPr>
          <p:cNvSpPr>
            <a:spLocks noChangeShapeType="1"/>
          </p:cNvSpPr>
          <p:nvPr/>
        </p:nvSpPr>
        <p:spPr bwMode="auto">
          <a:xfrm>
            <a:off x="6495296" y="2246741"/>
            <a:ext cx="512763" cy="246063"/>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8" name="Line 20">
            <a:extLst>
              <a:ext uri="{FF2B5EF4-FFF2-40B4-BE49-F238E27FC236}">
                <a16:creationId xmlns:a16="http://schemas.microsoft.com/office/drawing/2014/main" id="{78C6CEA2-3EFA-4C93-9248-544935088ED7}"/>
              </a:ext>
            </a:extLst>
          </p:cNvPr>
          <p:cNvSpPr>
            <a:spLocks noChangeShapeType="1"/>
          </p:cNvSpPr>
          <p:nvPr/>
        </p:nvSpPr>
        <p:spPr bwMode="auto">
          <a:xfrm flipH="1">
            <a:off x="5688846" y="2248329"/>
            <a:ext cx="825500" cy="471487"/>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9" name="Text Box 21">
            <a:extLst>
              <a:ext uri="{FF2B5EF4-FFF2-40B4-BE49-F238E27FC236}">
                <a16:creationId xmlns:a16="http://schemas.microsoft.com/office/drawing/2014/main" id="{573DC692-AF0D-4D4C-961D-FA769E38409C}"/>
              </a:ext>
            </a:extLst>
          </p:cNvPr>
          <p:cNvSpPr txBox="1">
            <a:spLocks noChangeArrowheads="1"/>
          </p:cNvSpPr>
          <p:nvPr/>
        </p:nvSpPr>
        <p:spPr bwMode="auto">
          <a:xfrm>
            <a:off x="5774571" y="2264204"/>
            <a:ext cx="4445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400"/>
              <a:t>30</a:t>
            </a:r>
            <a:r>
              <a:rPr lang="en-US" altLang="en-US" sz="1400" baseline="30000"/>
              <a:t>o</a:t>
            </a:r>
            <a:endParaRPr lang="en-US" altLang="en-US" sz="1400"/>
          </a:p>
        </p:txBody>
      </p:sp>
      <p:sp>
        <p:nvSpPr>
          <p:cNvPr id="20" name="Text Box 22">
            <a:extLst>
              <a:ext uri="{FF2B5EF4-FFF2-40B4-BE49-F238E27FC236}">
                <a16:creationId xmlns:a16="http://schemas.microsoft.com/office/drawing/2014/main" id="{4B56A6F2-FAEA-455D-9243-4A4D6985674B}"/>
              </a:ext>
            </a:extLst>
          </p:cNvPr>
          <p:cNvSpPr txBox="1">
            <a:spLocks noChangeArrowheads="1"/>
          </p:cNvSpPr>
          <p:nvPr/>
        </p:nvSpPr>
        <p:spPr bwMode="auto">
          <a:xfrm>
            <a:off x="6542921" y="2108629"/>
            <a:ext cx="4445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400"/>
              <a:t>45</a:t>
            </a:r>
            <a:r>
              <a:rPr lang="en-US" altLang="en-US" sz="1400" baseline="30000"/>
              <a:t>o</a:t>
            </a:r>
            <a:endParaRPr lang="en-US" altLang="en-US" sz="1400"/>
          </a:p>
        </p:txBody>
      </p:sp>
      <p:sp>
        <p:nvSpPr>
          <p:cNvPr id="23" name="Line 25">
            <a:extLst>
              <a:ext uri="{FF2B5EF4-FFF2-40B4-BE49-F238E27FC236}">
                <a16:creationId xmlns:a16="http://schemas.microsoft.com/office/drawing/2014/main" id="{5868CF93-D9AF-4A5F-A833-2DAEF9000EDB}"/>
              </a:ext>
            </a:extLst>
          </p:cNvPr>
          <p:cNvSpPr>
            <a:spLocks noChangeShapeType="1"/>
          </p:cNvSpPr>
          <p:nvPr/>
        </p:nvSpPr>
        <p:spPr bwMode="auto">
          <a:xfrm flipV="1">
            <a:off x="6663571" y="1724454"/>
            <a:ext cx="403225" cy="236537"/>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4" name="Text Box 26">
            <a:extLst>
              <a:ext uri="{FF2B5EF4-FFF2-40B4-BE49-F238E27FC236}">
                <a16:creationId xmlns:a16="http://schemas.microsoft.com/office/drawing/2014/main" id="{E83AA746-B3EC-4C54-932A-51A673825A5A}"/>
              </a:ext>
            </a:extLst>
          </p:cNvPr>
          <p:cNvSpPr txBox="1">
            <a:spLocks noChangeArrowheads="1"/>
          </p:cNvSpPr>
          <p:nvPr/>
        </p:nvSpPr>
        <p:spPr bwMode="auto">
          <a:xfrm>
            <a:off x="7062034" y="1586341"/>
            <a:ext cx="3111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b="1">
                <a:latin typeface="Times New Roman" panose="02020603050405020304" pitchFamily="18" charset="0"/>
              </a:rPr>
              <a:t>n</a:t>
            </a:r>
          </a:p>
        </p:txBody>
      </p:sp>
      <p:sp>
        <p:nvSpPr>
          <p:cNvPr id="27" name="Line 29">
            <a:extLst>
              <a:ext uri="{FF2B5EF4-FFF2-40B4-BE49-F238E27FC236}">
                <a16:creationId xmlns:a16="http://schemas.microsoft.com/office/drawing/2014/main" id="{0F8CB956-C709-4B56-9641-2283AE2A7105}"/>
              </a:ext>
            </a:extLst>
          </p:cNvPr>
          <p:cNvSpPr>
            <a:spLocks noChangeShapeType="1"/>
          </p:cNvSpPr>
          <p:nvPr/>
        </p:nvSpPr>
        <p:spPr bwMode="auto">
          <a:xfrm flipH="1">
            <a:off x="6260346" y="1292654"/>
            <a:ext cx="225425" cy="373062"/>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8" name="Line 30">
            <a:extLst>
              <a:ext uri="{FF2B5EF4-FFF2-40B4-BE49-F238E27FC236}">
                <a16:creationId xmlns:a16="http://schemas.microsoft.com/office/drawing/2014/main" id="{99BFA405-DE7B-4280-8FDF-235C7BFB5421}"/>
              </a:ext>
            </a:extLst>
          </p:cNvPr>
          <p:cNvSpPr>
            <a:spLocks noChangeShapeType="1"/>
          </p:cNvSpPr>
          <p:nvPr/>
        </p:nvSpPr>
        <p:spPr bwMode="auto">
          <a:xfrm>
            <a:off x="6476246" y="1292654"/>
            <a:ext cx="166688" cy="344487"/>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9" name="Text Box 31">
            <a:extLst>
              <a:ext uri="{FF2B5EF4-FFF2-40B4-BE49-F238E27FC236}">
                <a16:creationId xmlns:a16="http://schemas.microsoft.com/office/drawing/2014/main" id="{1E1D69CA-957C-4E2B-AAC4-3DD6CBDEC7BB}"/>
              </a:ext>
            </a:extLst>
          </p:cNvPr>
          <p:cNvSpPr txBox="1">
            <a:spLocks noChangeArrowheads="1"/>
          </p:cNvSpPr>
          <p:nvPr/>
        </p:nvSpPr>
        <p:spPr bwMode="auto">
          <a:xfrm>
            <a:off x="5776159" y="1113266"/>
            <a:ext cx="5143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b="1">
                <a:latin typeface="Times New Roman" panose="02020603050405020304" pitchFamily="18" charset="0"/>
              </a:rPr>
              <a:t>e</a:t>
            </a:r>
            <a:r>
              <a:rPr lang="en-US" altLang="en-US" i="1" baseline="-25000">
                <a:latin typeface="Times New Roman" panose="02020603050405020304" pitchFamily="18" charset="0"/>
              </a:rPr>
              <a:t>AB</a:t>
            </a:r>
            <a:endParaRPr lang="en-US" altLang="en-US" i="1">
              <a:latin typeface="Times New Roman" panose="02020603050405020304" pitchFamily="18" charset="0"/>
            </a:endParaRPr>
          </a:p>
        </p:txBody>
      </p:sp>
      <p:sp>
        <p:nvSpPr>
          <p:cNvPr id="30" name="Text Box 32">
            <a:extLst>
              <a:ext uri="{FF2B5EF4-FFF2-40B4-BE49-F238E27FC236}">
                <a16:creationId xmlns:a16="http://schemas.microsoft.com/office/drawing/2014/main" id="{324D6CBE-EAD9-4002-8D6B-6FF0B9288252}"/>
              </a:ext>
            </a:extLst>
          </p:cNvPr>
          <p:cNvSpPr txBox="1">
            <a:spLocks noChangeArrowheads="1"/>
          </p:cNvSpPr>
          <p:nvPr/>
        </p:nvSpPr>
        <p:spPr bwMode="auto">
          <a:xfrm>
            <a:off x="6668334" y="1202166"/>
            <a:ext cx="481012"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b="1">
                <a:latin typeface="Times New Roman" panose="02020603050405020304" pitchFamily="18" charset="0"/>
              </a:rPr>
              <a:t>e</a:t>
            </a:r>
            <a:r>
              <a:rPr lang="en-US" altLang="en-US" i="1" baseline="-25000">
                <a:latin typeface="Times New Roman" panose="02020603050405020304" pitchFamily="18" charset="0"/>
              </a:rPr>
              <a:t>AC</a:t>
            </a:r>
            <a:endParaRPr lang="en-US" altLang="en-US" i="1">
              <a:latin typeface="Times New Roman" panose="02020603050405020304" pitchFamily="18" charset="0"/>
            </a:endParaRPr>
          </a:p>
        </p:txBody>
      </p:sp>
      <p:sp>
        <p:nvSpPr>
          <p:cNvPr id="31" name="Text Box 33">
            <a:extLst>
              <a:ext uri="{FF2B5EF4-FFF2-40B4-BE49-F238E27FC236}">
                <a16:creationId xmlns:a16="http://schemas.microsoft.com/office/drawing/2014/main" id="{B5AB5798-8984-49CD-80E1-7395DC774DFA}"/>
              </a:ext>
            </a:extLst>
          </p:cNvPr>
          <p:cNvSpPr txBox="1">
            <a:spLocks noChangeArrowheads="1"/>
          </p:cNvSpPr>
          <p:nvPr/>
        </p:nvSpPr>
        <p:spPr bwMode="auto">
          <a:xfrm>
            <a:off x="6325434" y="2283254"/>
            <a:ext cx="3365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b="1"/>
              <a:t>P</a:t>
            </a:r>
          </a:p>
        </p:txBody>
      </p:sp>
      <p:sp>
        <p:nvSpPr>
          <p:cNvPr id="43" name="TextBox 42">
            <a:extLst>
              <a:ext uri="{FF2B5EF4-FFF2-40B4-BE49-F238E27FC236}">
                <a16:creationId xmlns:a16="http://schemas.microsoft.com/office/drawing/2014/main" id="{6EC9ED1F-8DDC-42E3-B1BD-232DD91920F5}"/>
              </a:ext>
            </a:extLst>
          </p:cNvPr>
          <p:cNvSpPr txBox="1"/>
          <p:nvPr/>
        </p:nvSpPr>
        <p:spPr>
          <a:xfrm>
            <a:off x="396977" y="3217537"/>
            <a:ext cx="4572000" cy="2308324"/>
          </a:xfrm>
          <a:prstGeom prst="rect">
            <a:avLst/>
          </a:prstGeom>
          <a:noFill/>
        </p:spPr>
        <p:txBody>
          <a:bodyPr wrap="square">
            <a:spAutoFit/>
          </a:bodyPr>
          <a:lstStyle/>
          <a:p>
            <a:r>
              <a:rPr lang="en-US" dirty="0" err="1"/>
              <a:t>eab</a:t>
            </a:r>
            <a:r>
              <a:rPr lang="en-US" dirty="0"/>
              <a:t> = [ </a:t>
            </a:r>
            <a:r>
              <a:rPr lang="en-US" dirty="0" err="1"/>
              <a:t>cosd</a:t>
            </a:r>
            <a:r>
              <a:rPr lang="en-US" dirty="0"/>
              <a:t>(30)  0 -</a:t>
            </a:r>
            <a:r>
              <a:rPr lang="en-US" dirty="0" err="1"/>
              <a:t>sind</a:t>
            </a:r>
            <a:r>
              <a:rPr lang="en-US" dirty="0"/>
              <a:t>(30)];</a:t>
            </a:r>
          </a:p>
          <a:p>
            <a:r>
              <a:rPr lang="en-US" dirty="0" err="1"/>
              <a:t>eac</a:t>
            </a:r>
            <a:r>
              <a:rPr lang="en-US" dirty="0"/>
              <a:t> = [ 0 </a:t>
            </a:r>
            <a:r>
              <a:rPr lang="en-US" dirty="0" err="1"/>
              <a:t>cosd</a:t>
            </a:r>
            <a:r>
              <a:rPr lang="en-US" dirty="0"/>
              <a:t>(45)  -</a:t>
            </a:r>
            <a:r>
              <a:rPr lang="en-US" dirty="0" err="1"/>
              <a:t>sind</a:t>
            </a:r>
            <a:r>
              <a:rPr lang="en-US" dirty="0"/>
              <a:t>(45) ];</a:t>
            </a:r>
          </a:p>
          <a:p>
            <a:r>
              <a:rPr lang="en-US" dirty="0"/>
              <a:t>v = cross(</a:t>
            </a:r>
            <a:r>
              <a:rPr lang="en-US" dirty="0" err="1"/>
              <a:t>eab</a:t>
            </a:r>
            <a:r>
              <a:rPr lang="en-US" dirty="0"/>
              <a:t>, </a:t>
            </a:r>
            <a:r>
              <a:rPr lang="en-US" dirty="0" err="1"/>
              <a:t>eac</a:t>
            </a:r>
            <a:r>
              <a:rPr lang="en-US" dirty="0"/>
              <a:t>);</a:t>
            </a:r>
          </a:p>
          <a:p>
            <a:r>
              <a:rPr lang="en-US" dirty="0"/>
              <a:t>n = v/norm(v)</a:t>
            </a:r>
          </a:p>
          <a:p>
            <a:endParaRPr lang="en-US" dirty="0"/>
          </a:p>
          <a:p>
            <a:r>
              <a:rPr lang="en-US" dirty="0"/>
              <a:t>n =</a:t>
            </a:r>
          </a:p>
          <a:p>
            <a:endParaRPr lang="en-US" dirty="0"/>
          </a:p>
          <a:p>
            <a:r>
              <a:rPr lang="en-US" dirty="0"/>
              <a:t>    0.3780    0.6547    0.6547</a:t>
            </a:r>
          </a:p>
        </p:txBody>
      </p:sp>
      <p:sp>
        <p:nvSpPr>
          <p:cNvPr id="44" name="TextBox 43">
            <a:extLst>
              <a:ext uri="{FF2B5EF4-FFF2-40B4-BE49-F238E27FC236}">
                <a16:creationId xmlns:a16="http://schemas.microsoft.com/office/drawing/2014/main" id="{36E91D0E-86F6-46F6-8747-C291F0E81165}"/>
              </a:ext>
            </a:extLst>
          </p:cNvPr>
          <p:cNvSpPr txBox="1"/>
          <p:nvPr/>
        </p:nvSpPr>
        <p:spPr>
          <a:xfrm>
            <a:off x="4536324" y="3397529"/>
            <a:ext cx="2441694" cy="369332"/>
          </a:xfrm>
          <a:prstGeom prst="rect">
            <a:avLst/>
          </a:prstGeom>
          <a:noFill/>
        </p:spPr>
        <p:txBody>
          <a:bodyPr wrap="none" rtlCol="0">
            <a:spAutoFit/>
          </a:bodyPr>
          <a:lstStyle/>
          <a:p>
            <a:r>
              <a:rPr lang="en-US" dirty="0"/>
              <a:t>define the unit vectors</a:t>
            </a:r>
          </a:p>
        </p:txBody>
      </p:sp>
      <p:sp>
        <p:nvSpPr>
          <p:cNvPr id="46" name="TextBox 45">
            <a:extLst>
              <a:ext uri="{FF2B5EF4-FFF2-40B4-BE49-F238E27FC236}">
                <a16:creationId xmlns:a16="http://schemas.microsoft.com/office/drawing/2014/main" id="{B4835D71-6ACE-422A-AA8A-1F162926B238}"/>
              </a:ext>
            </a:extLst>
          </p:cNvPr>
          <p:cNvSpPr txBox="1"/>
          <p:nvPr/>
        </p:nvSpPr>
        <p:spPr>
          <a:xfrm>
            <a:off x="3802550" y="3910034"/>
            <a:ext cx="4873906" cy="923330"/>
          </a:xfrm>
          <a:prstGeom prst="rect">
            <a:avLst/>
          </a:prstGeom>
          <a:noFill/>
        </p:spPr>
        <p:txBody>
          <a:bodyPr wrap="square" rtlCol="0">
            <a:spAutoFit/>
          </a:bodyPr>
          <a:lstStyle/>
          <a:p>
            <a:r>
              <a:rPr lang="en-US" dirty="0"/>
              <a:t>take the cross product and divide by the magnitude of the cross product to get the unit normal</a:t>
            </a:r>
          </a:p>
        </p:txBody>
      </p:sp>
      <p:sp>
        <p:nvSpPr>
          <p:cNvPr id="22" name="TextBox 21">
            <a:extLst>
              <a:ext uri="{FF2B5EF4-FFF2-40B4-BE49-F238E27FC236}">
                <a16:creationId xmlns:a16="http://schemas.microsoft.com/office/drawing/2014/main" id="{CAC9E7CC-4D2E-77ED-D055-7AC6471A1644}"/>
              </a:ext>
            </a:extLst>
          </p:cNvPr>
          <p:cNvSpPr txBox="1"/>
          <p:nvPr/>
        </p:nvSpPr>
        <p:spPr>
          <a:xfrm>
            <a:off x="411072" y="145421"/>
            <a:ext cx="1467068" cy="369332"/>
          </a:xfrm>
          <a:prstGeom prst="rect">
            <a:avLst/>
          </a:prstGeom>
          <a:noFill/>
        </p:spPr>
        <p:txBody>
          <a:bodyPr wrap="none" rtlCol="0">
            <a:spAutoFit/>
          </a:bodyPr>
          <a:lstStyle/>
          <a:p>
            <a:r>
              <a:rPr lang="en-US" dirty="0">
                <a:solidFill>
                  <a:srgbClr val="C00000"/>
                </a:solidFill>
              </a:rPr>
              <a:t>Example 4.6</a:t>
            </a:r>
          </a:p>
        </p:txBody>
      </p:sp>
      <p:cxnSp>
        <p:nvCxnSpPr>
          <p:cNvPr id="35" name="Straight Connector 34">
            <a:extLst>
              <a:ext uri="{FF2B5EF4-FFF2-40B4-BE49-F238E27FC236}">
                <a16:creationId xmlns:a16="http://schemas.microsoft.com/office/drawing/2014/main" id="{EF52D6E4-DA40-13FB-A289-BE22340596A6}"/>
              </a:ext>
            </a:extLst>
          </p:cNvPr>
          <p:cNvCxnSpPr/>
          <p:nvPr/>
        </p:nvCxnSpPr>
        <p:spPr>
          <a:xfrm>
            <a:off x="328738" y="548680"/>
            <a:ext cx="7996843" cy="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6810221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699792" y="1772816"/>
            <a:ext cx="2908168" cy="461665"/>
          </a:xfrm>
          <a:prstGeom prst="rect">
            <a:avLst/>
          </a:prstGeom>
          <a:noFill/>
        </p:spPr>
        <p:txBody>
          <a:bodyPr wrap="none" rtlCol="0">
            <a:spAutoFit/>
          </a:bodyPr>
          <a:lstStyle/>
          <a:p>
            <a:r>
              <a:rPr lang="en-US" sz="2400" i="1" dirty="0">
                <a:solidFill>
                  <a:srgbClr val="33CC33"/>
                </a:solidFill>
              </a:rPr>
              <a:t>Learning Objectives</a:t>
            </a:r>
          </a:p>
        </p:txBody>
      </p:sp>
      <p:sp>
        <p:nvSpPr>
          <p:cNvPr id="3" name="TextBox 2"/>
          <p:cNvSpPr txBox="1"/>
          <p:nvPr/>
        </p:nvSpPr>
        <p:spPr>
          <a:xfrm>
            <a:off x="2195736" y="2924944"/>
            <a:ext cx="5763116" cy="1754326"/>
          </a:xfrm>
          <a:prstGeom prst="rect">
            <a:avLst/>
          </a:prstGeom>
          <a:noFill/>
        </p:spPr>
        <p:txBody>
          <a:bodyPr wrap="none" rtlCol="0">
            <a:spAutoFit/>
          </a:bodyPr>
          <a:lstStyle/>
          <a:p>
            <a:r>
              <a:rPr lang="en-US" i="1" dirty="0">
                <a:solidFill>
                  <a:srgbClr val="33CC33"/>
                </a:solidFill>
              </a:rPr>
              <a:t>Equilibrium Examples</a:t>
            </a:r>
          </a:p>
          <a:p>
            <a:r>
              <a:rPr lang="en-US" i="1" dirty="0">
                <a:solidFill>
                  <a:srgbClr val="33CC33"/>
                </a:solidFill>
              </a:rPr>
              <a:t>	Multiple FBDs</a:t>
            </a:r>
          </a:p>
          <a:p>
            <a:r>
              <a:rPr lang="en-US" i="1" dirty="0">
                <a:solidFill>
                  <a:srgbClr val="33CC33"/>
                </a:solidFill>
              </a:rPr>
              <a:t>	Use of Inclined Axes</a:t>
            </a:r>
          </a:p>
          <a:p>
            <a:r>
              <a:rPr lang="en-US" i="1" dirty="0">
                <a:solidFill>
                  <a:srgbClr val="33CC33"/>
                </a:solidFill>
              </a:rPr>
              <a:t>	Tipping</a:t>
            </a:r>
          </a:p>
          <a:p>
            <a:r>
              <a:rPr lang="en-US" i="1" dirty="0">
                <a:solidFill>
                  <a:srgbClr val="33CC33"/>
                </a:solidFill>
              </a:rPr>
              <a:t>	Direct Solution of Concurrent Force Problems</a:t>
            </a:r>
          </a:p>
          <a:p>
            <a:r>
              <a:rPr lang="en-US" i="1" dirty="0">
                <a:solidFill>
                  <a:srgbClr val="33CC33"/>
                </a:solidFill>
              </a:rPr>
              <a:t>	</a:t>
            </a:r>
          </a:p>
        </p:txBody>
      </p:sp>
    </p:spTree>
    <p:extLst>
      <p:ext uri="{BB962C8B-B14F-4D97-AF65-F5344CB8AC3E}">
        <p14:creationId xmlns:p14="http://schemas.microsoft.com/office/powerpoint/2010/main" val="179580637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Line 19">
            <a:extLst>
              <a:ext uri="{FF2B5EF4-FFF2-40B4-BE49-F238E27FC236}">
                <a16:creationId xmlns:a16="http://schemas.microsoft.com/office/drawing/2014/main" id="{DE65F99E-EA63-4920-A1A6-56B3DA6B4F36}"/>
              </a:ext>
            </a:extLst>
          </p:cNvPr>
          <p:cNvSpPr>
            <a:spLocks noChangeShapeType="1"/>
          </p:cNvSpPr>
          <p:nvPr/>
        </p:nvSpPr>
        <p:spPr bwMode="auto">
          <a:xfrm flipH="1" flipV="1">
            <a:off x="6170194" y="1138659"/>
            <a:ext cx="9525" cy="993775"/>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 name="Line 4">
            <a:extLst>
              <a:ext uri="{FF2B5EF4-FFF2-40B4-BE49-F238E27FC236}">
                <a16:creationId xmlns:a16="http://schemas.microsoft.com/office/drawing/2014/main" id="{B59FF386-C2F7-4843-B882-57B364858B74}"/>
              </a:ext>
            </a:extLst>
          </p:cNvPr>
          <p:cNvSpPr>
            <a:spLocks noChangeShapeType="1"/>
          </p:cNvSpPr>
          <p:nvPr/>
        </p:nvSpPr>
        <p:spPr bwMode="auto">
          <a:xfrm>
            <a:off x="6719469" y="2397547"/>
            <a:ext cx="747713" cy="333375"/>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 name="Line 5">
            <a:extLst>
              <a:ext uri="{FF2B5EF4-FFF2-40B4-BE49-F238E27FC236}">
                <a16:creationId xmlns:a16="http://schemas.microsoft.com/office/drawing/2014/main" id="{B898FA82-CA6E-41CD-8EB3-3260B0E8FB04}"/>
              </a:ext>
            </a:extLst>
          </p:cNvPr>
          <p:cNvSpPr>
            <a:spLocks noChangeShapeType="1"/>
          </p:cNvSpPr>
          <p:nvPr/>
        </p:nvSpPr>
        <p:spPr bwMode="auto">
          <a:xfrm flipH="1" flipV="1">
            <a:off x="6170194" y="567159"/>
            <a:ext cx="1588" cy="62865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 name="Line 6">
            <a:extLst>
              <a:ext uri="{FF2B5EF4-FFF2-40B4-BE49-F238E27FC236}">
                <a16:creationId xmlns:a16="http://schemas.microsoft.com/office/drawing/2014/main" id="{D79FDB95-F58C-4409-AD7D-771139343413}"/>
              </a:ext>
            </a:extLst>
          </p:cNvPr>
          <p:cNvSpPr>
            <a:spLocks noChangeShapeType="1"/>
          </p:cNvSpPr>
          <p:nvPr/>
        </p:nvSpPr>
        <p:spPr bwMode="auto">
          <a:xfrm flipH="1">
            <a:off x="4685882" y="2662659"/>
            <a:ext cx="609600" cy="333375"/>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 name="Line 7">
            <a:extLst>
              <a:ext uri="{FF2B5EF4-FFF2-40B4-BE49-F238E27FC236}">
                <a16:creationId xmlns:a16="http://schemas.microsoft.com/office/drawing/2014/main" id="{E4948105-46BD-4D9D-9FEF-B55CB57CB2B4}"/>
              </a:ext>
            </a:extLst>
          </p:cNvPr>
          <p:cNvSpPr>
            <a:spLocks noChangeShapeType="1"/>
          </p:cNvSpPr>
          <p:nvPr/>
        </p:nvSpPr>
        <p:spPr bwMode="auto">
          <a:xfrm flipV="1">
            <a:off x="5305007" y="1157709"/>
            <a:ext cx="865187" cy="14859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 name="Line 8">
            <a:extLst>
              <a:ext uri="{FF2B5EF4-FFF2-40B4-BE49-F238E27FC236}">
                <a16:creationId xmlns:a16="http://schemas.microsoft.com/office/drawing/2014/main" id="{DCDDBF88-74F2-4D69-9829-AD923308C7A7}"/>
              </a:ext>
            </a:extLst>
          </p:cNvPr>
          <p:cNvSpPr>
            <a:spLocks noChangeShapeType="1"/>
          </p:cNvSpPr>
          <p:nvPr/>
        </p:nvSpPr>
        <p:spPr bwMode="auto">
          <a:xfrm>
            <a:off x="6170194" y="1168822"/>
            <a:ext cx="531813" cy="1228725"/>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 name="Line 9">
            <a:extLst>
              <a:ext uri="{FF2B5EF4-FFF2-40B4-BE49-F238E27FC236}">
                <a16:creationId xmlns:a16="http://schemas.microsoft.com/office/drawing/2014/main" id="{BC12AE0C-671E-4881-83B9-9B36A129308C}"/>
              </a:ext>
            </a:extLst>
          </p:cNvPr>
          <p:cNvSpPr>
            <a:spLocks noChangeShapeType="1"/>
          </p:cNvSpPr>
          <p:nvPr/>
        </p:nvSpPr>
        <p:spPr bwMode="auto">
          <a:xfrm flipH="1">
            <a:off x="5305007" y="2388022"/>
            <a:ext cx="1416050" cy="255587"/>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 name="AutoShape 10">
            <a:extLst>
              <a:ext uri="{FF2B5EF4-FFF2-40B4-BE49-F238E27FC236}">
                <a16:creationId xmlns:a16="http://schemas.microsoft.com/office/drawing/2014/main" id="{84F62B86-983E-49D4-9FC9-7E844D891817}"/>
              </a:ext>
            </a:extLst>
          </p:cNvPr>
          <p:cNvSpPr>
            <a:spLocks noChangeArrowheads="1"/>
          </p:cNvSpPr>
          <p:nvPr/>
        </p:nvSpPr>
        <p:spPr bwMode="auto">
          <a:xfrm rot="10241252">
            <a:off x="5943182" y="1727622"/>
            <a:ext cx="276225" cy="263525"/>
          </a:xfrm>
          <a:prstGeom prst="cube">
            <a:avLst>
              <a:gd name="adj" fmla="val 25000"/>
            </a:avLst>
          </a:prstGeom>
          <a:solidFill>
            <a:schemeClr val="bg1">
              <a:lumMod val="85000"/>
            </a:schemeClr>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 name="Text Box 11">
            <a:extLst>
              <a:ext uri="{FF2B5EF4-FFF2-40B4-BE49-F238E27FC236}">
                <a16:creationId xmlns:a16="http://schemas.microsoft.com/office/drawing/2014/main" id="{6562C041-A12E-49BB-B77E-C7BBF5013A5D}"/>
              </a:ext>
            </a:extLst>
          </p:cNvPr>
          <p:cNvSpPr txBox="1">
            <a:spLocks noChangeArrowheads="1"/>
          </p:cNvSpPr>
          <p:nvPr/>
        </p:nvSpPr>
        <p:spPr bwMode="auto">
          <a:xfrm>
            <a:off x="6147969" y="911647"/>
            <a:ext cx="303213"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400"/>
              <a:t>A</a:t>
            </a:r>
          </a:p>
        </p:txBody>
      </p:sp>
      <p:sp>
        <p:nvSpPr>
          <p:cNvPr id="12" name="Text Box 12">
            <a:extLst>
              <a:ext uri="{FF2B5EF4-FFF2-40B4-BE49-F238E27FC236}">
                <a16:creationId xmlns:a16="http://schemas.microsoft.com/office/drawing/2014/main" id="{3DC7F4A0-2B74-490A-94E9-0900C32AEE82}"/>
              </a:ext>
            </a:extLst>
          </p:cNvPr>
          <p:cNvSpPr txBox="1">
            <a:spLocks noChangeArrowheads="1"/>
          </p:cNvSpPr>
          <p:nvPr/>
        </p:nvSpPr>
        <p:spPr bwMode="auto">
          <a:xfrm>
            <a:off x="5116094" y="2316584"/>
            <a:ext cx="303213"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400"/>
              <a:t>B</a:t>
            </a:r>
          </a:p>
        </p:txBody>
      </p:sp>
      <p:sp>
        <p:nvSpPr>
          <p:cNvPr id="13" name="Text Box 13">
            <a:extLst>
              <a:ext uri="{FF2B5EF4-FFF2-40B4-BE49-F238E27FC236}">
                <a16:creationId xmlns:a16="http://schemas.microsoft.com/office/drawing/2014/main" id="{CBD9D82E-D3A9-4B35-8AF3-5077793E377A}"/>
              </a:ext>
            </a:extLst>
          </p:cNvPr>
          <p:cNvSpPr txBox="1">
            <a:spLocks noChangeArrowheads="1"/>
          </p:cNvSpPr>
          <p:nvPr/>
        </p:nvSpPr>
        <p:spPr bwMode="auto">
          <a:xfrm>
            <a:off x="6579769" y="2376909"/>
            <a:ext cx="31273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400"/>
              <a:t>C</a:t>
            </a:r>
          </a:p>
        </p:txBody>
      </p:sp>
      <p:sp>
        <p:nvSpPr>
          <p:cNvPr id="14" name="Text Box 14">
            <a:extLst>
              <a:ext uri="{FF2B5EF4-FFF2-40B4-BE49-F238E27FC236}">
                <a16:creationId xmlns:a16="http://schemas.microsoft.com/office/drawing/2014/main" id="{CD856C13-DA75-472F-BAF8-E346DE441A8E}"/>
              </a:ext>
            </a:extLst>
          </p:cNvPr>
          <p:cNvSpPr txBox="1">
            <a:spLocks noChangeArrowheads="1"/>
          </p:cNvSpPr>
          <p:nvPr/>
        </p:nvSpPr>
        <p:spPr bwMode="auto">
          <a:xfrm>
            <a:off x="4947819" y="2896022"/>
            <a:ext cx="2984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x</a:t>
            </a:r>
          </a:p>
        </p:txBody>
      </p:sp>
      <p:sp>
        <p:nvSpPr>
          <p:cNvPr id="15" name="Text Box 15">
            <a:extLst>
              <a:ext uri="{FF2B5EF4-FFF2-40B4-BE49-F238E27FC236}">
                <a16:creationId xmlns:a16="http://schemas.microsoft.com/office/drawing/2014/main" id="{BAF61FF7-F610-4942-828F-2512FFCA7967}"/>
              </a:ext>
            </a:extLst>
          </p:cNvPr>
          <p:cNvSpPr txBox="1">
            <a:spLocks noChangeArrowheads="1"/>
          </p:cNvSpPr>
          <p:nvPr/>
        </p:nvSpPr>
        <p:spPr bwMode="auto">
          <a:xfrm>
            <a:off x="7170319" y="2748384"/>
            <a:ext cx="2984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y</a:t>
            </a:r>
          </a:p>
        </p:txBody>
      </p:sp>
      <p:sp>
        <p:nvSpPr>
          <p:cNvPr id="16" name="Text Box 16">
            <a:extLst>
              <a:ext uri="{FF2B5EF4-FFF2-40B4-BE49-F238E27FC236}">
                <a16:creationId xmlns:a16="http://schemas.microsoft.com/office/drawing/2014/main" id="{55E09371-7E06-4795-9AC2-627092A84686}"/>
              </a:ext>
            </a:extLst>
          </p:cNvPr>
          <p:cNvSpPr txBox="1">
            <a:spLocks noChangeArrowheads="1"/>
          </p:cNvSpPr>
          <p:nvPr/>
        </p:nvSpPr>
        <p:spPr bwMode="auto">
          <a:xfrm>
            <a:off x="5843169" y="476672"/>
            <a:ext cx="2984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z</a:t>
            </a:r>
          </a:p>
        </p:txBody>
      </p:sp>
      <p:sp>
        <p:nvSpPr>
          <p:cNvPr id="17" name="Line 17">
            <a:extLst>
              <a:ext uri="{FF2B5EF4-FFF2-40B4-BE49-F238E27FC236}">
                <a16:creationId xmlns:a16="http://schemas.microsoft.com/office/drawing/2014/main" id="{7A2EFE86-B2EB-41A0-A502-04F86D9358DA}"/>
              </a:ext>
            </a:extLst>
          </p:cNvPr>
          <p:cNvSpPr>
            <a:spLocks noChangeShapeType="1"/>
          </p:cNvSpPr>
          <p:nvPr/>
        </p:nvSpPr>
        <p:spPr bwMode="auto">
          <a:xfrm flipV="1">
            <a:off x="5986044" y="1954634"/>
            <a:ext cx="96838" cy="422275"/>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8" name="Line 18">
            <a:extLst>
              <a:ext uri="{FF2B5EF4-FFF2-40B4-BE49-F238E27FC236}">
                <a16:creationId xmlns:a16="http://schemas.microsoft.com/office/drawing/2014/main" id="{3755B572-9931-4222-B3B7-617AC320091A}"/>
              </a:ext>
            </a:extLst>
          </p:cNvPr>
          <p:cNvSpPr>
            <a:spLocks noChangeShapeType="1"/>
          </p:cNvSpPr>
          <p:nvPr/>
        </p:nvSpPr>
        <p:spPr bwMode="auto">
          <a:xfrm>
            <a:off x="6179719" y="2141959"/>
            <a:ext cx="512763" cy="246063"/>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9" name="Line 20">
            <a:extLst>
              <a:ext uri="{FF2B5EF4-FFF2-40B4-BE49-F238E27FC236}">
                <a16:creationId xmlns:a16="http://schemas.microsoft.com/office/drawing/2014/main" id="{3F8B62A9-2545-4E76-B847-24A22A0CD991}"/>
              </a:ext>
            </a:extLst>
          </p:cNvPr>
          <p:cNvSpPr>
            <a:spLocks noChangeShapeType="1"/>
          </p:cNvSpPr>
          <p:nvPr/>
        </p:nvSpPr>
        <p:spPr bwMode="auto">
          <a:xfrm flipH="1">
            <a:off x="5373269" y="2143547"/>
            <a:ext cx="825500" cy="471487"/>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0" name="Text Box 21">
            <a:extLst>
              <a:ext uri="{FF2B5EF4-FFF2-40B4-BE49-F238E27FC236}">
                <a16:creationId xmlns:a16="http://schemas.microsoft.com/office/drawing/2014/main" id="{6BEAB31E-438F-4350-A7FA-1683B4890EC7}"/>
              </a:ext>
            </a:extLst>
          </p:cNvPr>
          <p:cNvSpPr txBox="1">
            <a:spLocks noChangeArrowheads="1"/>
          </p:cNvSpPr>
          <p:nvPr/>
        </p:nvSpPr>
        <p:spPr bwMode="auto">
          <a:xfrm>
            <a:off x="5458994" y="2159422"/>
            <a:ext cx="4445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400"/>
              <a:t>30</a:t>
            </a:r>
            <a:r>
              <a:rPr lang="en-US" altLang="en-US" sz="1400" baseline="30000"/>
              <a:t>o</a:t>
            </a:r>
            <a:endParaRPr lang="en-US" altLang="en-US" sz="1400"/>
          </a:p>
        </p:txBody>
      </p:sp>
      <p:sp>
        <p:nvSpPr>
          <p:cNvPr id="21" name="Text Box 22">
            <a:extLst>
              <a:ext uri="{FF2B5EF4-FFF2-40B4-BE49-F238E27FC236}">
                <a16:creationId xmlns:a16="http://schemas.microsoft.com/office/drawing/2014/main" id="{04BAA3FA-1751-469B-AE91-B5703CCF6AE8}"/>
              </a:ext>
            </a:extLst>
          </p:cNvPr>
          <p:cNvSpPr txBox="1">
            <a:spLocks noChangeArrowheads="1"/>
          </p:cNvSpPr>
          <p:nvPr/>
        </p:nvSpPr>
        <p:spPr bwMode="auto">
          <a:xfrm>
            <a:off x="6227344" y="2003847"/>
            <a:ext cx="4445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400"/>
              <a:t>45</a:t>
            </a:r>
            <a:r>
              <a:rPr lang="en-US" altLang="en-US" sz="1400" baseline="30000"/>
              <a:t>o</a:t>
            </a:r>
            <a:endParaRPr lang="en-US" altLang="en-US" sz="1400"/>
          </a:p>
        </p:txBody>
      </p:sp>
      <p:sp>
        <p:nvSpPr>
          <p:cNvPr id="22" name="Line 25">
            <a:extLst>
              <a:ext uri="{FF2B5EF4-FFF2-40B4-BE49-F238E27FC236}">
                <a16:creationId xmlns:a16="http://schemas.microsoft.com/office/drawing/2014/main" id="{5B16CB5C-9A38-4DE7-B954-A29898165147}"/>
              </a:ext>
            </a:extLst>
          </p:cNvPr>
          <p:cNvSpPr>
            <a:spLocks noChangeShapeType="1"/>
          </p:cNvSpPr>
          <p:nvPr/>
        </p:nvSpPr>
        <p:spPr bwMode="auto">
          <a:xfrm flipV="1">
            <a:off x="6347994" y="1619672"/>
            <a:ext cx="403225" cy="236537"/>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3" name="Text Box 26">
            <a:extLst>
              <a:ext uri="{FF2B5EF4-FFF2-40B4-BE49-F238E27FC236}">
                <a16:creationId xmlns:a16="http://schemas.microsoft.com/office/drawing/2014/main" id="{E9E59835-3674-4283-A8AB-5B0226CB50FD}"/>
              </a:ext>
            </a:extLst>
          </p:cNvPr>
          <p:cNvSpPr txBox="1">
            <a:spLocks noChangeArrowheads="1"/>
          </p:cNvSpPr>
          <p:nvPr/>
        </p:nvSpPr>
        <p:spPr bwMode="auto">
          <a:xfrm>
            <a:off x="6746457" y="1481559"/>
            <a:ext cx="3111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b="1">
                <a:latin typeface="Times New Roman" panose="02020603050405020304" pitchFamily="18" charset="0"/>
              </a:rPr>
              <a:t>n</a:t>
            </a:r>
          </a:p>
        </p:txBody>
      </p:sp>
      <p:sp>
        <p:nvSpPr>
          <p:cNvPr id="24" name="Line 29">
            <a:extLst>
              <a:ext uri="{FF2B5EF4-FFF2-40B4-BE49-F238E27FC236}">
                <a16:creationId xmlns:a16="http://schemas.microsoft.com/office/drawing/2014/main" id="{BEB9E72A-009C-4349-A812-2213803459C8}"/>
              </a:ext>
            </a:extLst>
          </p:cNvPr>
          <p:cNvSpPr>
            <a:spLocks noChangeShapeType="1"/>
          </p:cNvSpPr>
          <p:nvPr/>
        </p:nvSpPr>
        <p:spPr bwMode="auto">
          <a:xfrm flipH="1">
            <a:off x="5944769" y="1187872"/>
            <a:ext cx="225425" cy="373062"/>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5" name="Line 30">
            <a:extLst>
              <a:ext uri="{FF2B5EF4-FFF2-40B4-BE49-F238E27FC236}">
                <a16:creationId xmlns:a16="http://schemas.microsoft.com/office/drawing/2014/main" id="{C5986947-50DA-416F-A91C-C5670F0E795F}"/>
              </a:ext>
            </a:extLst>
          </p:cNvPr>
          <p:cNvSpPr>
            <a:spLocks noChangeShapeType="1"/>
          </p:cNvSpPr>
          <p:nvPr/>
        </p:nvSpPr>
        <p:spPr bwMode="auto">
          <a:xfrm>
            <a:off x="6160669" y="1187872"/>
            <a:ext cx="166688" cy="344487"/>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6" name="Text Box 31">
            <a:extLst>
              <a:ext uri="{FF2B5EF4-FFF2-40B4-BE49-F238E27FC236}">
                <a16:creationId xmlns:a16="http://schemas.microsoft.com/office/drawing/2014/main" id="{171E4C06-B8A2-4837-8F2E-F68BEA61D597}"/>
              </a:ext>
            </a:extLst>
          </p:cNvPr>
          <p:cNvSpPr txBox="1">
            <a:spLocks noChangeArrowheads="1"/>
          </p:cNvSpPr>
          <p:nvPr/>
        </p:nvSpPr>
        <p:spPr bwMode="auto">
          <a:xfrm>
            <a:off x="5460582" y="1008484"/>
            <a:ext cx="5143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b="1">
                <a:latin typeface="Times New Roman" panose="02020603050405020304" pitchFamily="18" charset="0"/>
              </a:rPr>
              <a:t>e</a:t>
            </a:r>
            <a:r>
              <a:rPr lang="en-US" altLang="en-US" i="1" baseline="-25000">
                <a:latin typeface="Times New Roman" panose="02020603050405020304" pitchFamily="18" charset="0"/>
              </a:rPr>
              <a:t>AB</a:t>
            </a:r>
            <a:endParaRPr lang="en-US" altLang="en-US" i="1">
              <a:latin typeface="Times New Roman" panose="02020603050405020304" pitchFamily="18" charset="0"/>
            </a:endParaRPr>
          </a:p>
        </p:txBody>
      </p:sp>
      <p:sp>
        <p:nvSpPr>
          <p:cNvPr id="27" name="Text Box 32">
            <a:extLst>
              <a:ext uri="{FF2B5EF4-FFF2-40B4-BE49-F238E27FC236}">
                <a16:creationId xmlns:a16="http://schemas.microsoft.com/office/drawing/2014/main" id="{1B941697-7FEB-48FE-986D-ED26298C7DFB}"/>
              </a:ext>
            </a:extLst>
          </p:cNvPr>
          <p:cNvSpPr txBox="1">
            <a:spLocks noChangeArrowheads="1"/>
          </p:cNvSpPr>
          <p:nvPr/>
        </p:nvSpPr>
        <p:spPr bwMode="auto">
          <a:xfrm>
            <a:off x="6352757" y="1097384"/>
            <a:ext cx="481012"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b="1">
                <a:latin typeface="Times New Roman" panose="02020603050405020304" pitchFamily="18" charset="0"/>
              </a:rPr>
              <a:t>e</a:t>
            </a:r>
            <a:r>
              <a:rPr lang="en-US" altLang="en-US" i="1" baseline="-25000">
                <a:latin typeface="Times New Roman" panose="02020603050405020304" pitchFamily="18" charset="0"/>
              </a:rPr>
              <a:t>AC</a:t>
            </a:r>
            <a:endParaRPr lang="en-US" altLang="en-US" i="1">
              <a:latin typeface="Times New Roman" panose="02020603050405020304" pitchFamily="18" charset="0"/>
            </a:endParaRPr>
          </a:p>
        </p:txBody>
      </p:sp>
      <p:sp>
        <p:nvSpPr>
          <p:cNvPr id="28" name="Text Box 33">
            <a:extLst>
              <a:ext uri="{FF2B5EF4-FFF2-40B4-BE49-F238E27FC236}">
                <a16:creationId xmlns:a16="http://schemas.microsoft.com/office/drawing/2014/main" id="{6B1B3F76-FB80-4B1B-AEFA-F0E6AAD7750F}"/>
              </a:ext>
            </a:extLst>
          </p:cNvPr>
          <p:cNvSpPr txBox="1">
            <a:spLocks noChangeArrowheads="1"/>
          </p:cNvSpPr>
          <p:nvPr/>
        </p:nvSpPr>
        <p:spPr bwMode="auto">
          <a:xfrm>
            <a:off x="6009857" y="2178472"/>
            <a:ext cx="3365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b="1"/>
              <a:t>P</a:t>
            </a:r>
          </a:p>
        </p:txBody>
      </p:sp>
      <p:graphicFrame>
        <p:nvGraphicFramePr>
          <p:cNvPr id="29" name="Object 34">
            <a:extLst>
              <a:ext uri="{FF2B5EF4-FFF2-40B4-BE49-F238E27FC236}">
                <a16:creationId xmlns:a16="http://schemas.microsoft.com/office/drawing/2014/main" id="{1B690957-931D-4F50-B2C9-4F29E57F3A9E}"/>
              </a:ext>
            </a:extLst>
          </p:cNvPr>
          <p:cNvGraphicFramePr>
            <a:graphicFrameLocks noChangeAspect="1"/>
          </p:cNvGraphicFramePr>
          <p:nvPr>
            <p:extLst>
              <p:ext uri="{D42A27DB-BD31-4B8C-83A1-F6EECF244321}">
                <p14:modId xmlns:p14="http://schemas.microsoft.com/office/powerpoint/2010/main" val="2707632137"/>
              </p:ext>
            </p:extLst>
          </p:nvPr>
        </p:nvGraphicFramePr>
        <p:xfrm>
          <a:off x="1190104" y="1323917"/>
          <a:ext cx="2389188" cy="1095375"/>
        </p:xfrm>
        <a:graphic>
          <a:graphicData uri="http://schemas.openxmlformats.org/presentationml/2006/ole">
            <mc:AlternateContent xmlns:mc="http://schemas.openxmlformats.org/markup-compatibility/2006">
              <mc:Choice xmlns:v="urn:schemas-microsoft-com:vml" Requires="v">
                <p:oleObj name="Equation" r:id="rId3" imgW="1663560" imgH="761760" progId="Equation.DSMT4">
                  <p:embed/>
                </p:oleObj>
              </mc:Choice>
              <mc:Fallback>
                <p:oleObj name="Equation" r:id="rId3" imgW="1663560" imgH="761760" progId="Equation.DSMT4">
                  <p:embed/>
                  <p:pic>
                    <p:nvPicPr>
                      <p:cNvPr id="32" name="Object 34">
                        <a:extLst>
                          <a:ext uri="{FF2B5EF4-FFF2-40B4-BE49-F238E27FC236}">
                            <a16:creationId xmlns:a16="http://schemas.microsoft.com/office/drawing/2014/main" id="{ABB4DC12-5926-4723-9235-A6349A3A0BF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90104" y="1323917"/>
                        <a:ext cx="2389188" cy="10953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30" name="Text Box 35">
            <a:extLst>
              <a:ext uri="{FF2B5EF4-FFF2-40B4-BE49-F238E27FC236}">
                <a16:creationId xmlns:a16="http://schemas.microsoft.com/office/drawing/2014/main" id="{B3CBA355-8188-4D08-8586-6BA906AC2B97}"/>
              </a:ext>
            </a:extLst>
          </p:cNvPr>
          <p:cNvSpPr txBox="1">
            <a:spLocks noChangeArrowheads="1"/>
          </p:cNvSpPr>
          <p:nvPr/>
        </p:nvSpPr>
        <p:spPr bwMode="auto">
          <a:xfrm>
            <a:off x="850011" y="2727682"/>
            <a:ext cx="24955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dirty="0"/>
              <a:t>take dot product with </a:t>
            </a:r>
            <a:r>
              <a:rPr lang="en-US" altLang="en-US" b="1" dirty="0"/>
              <a:t>n</a:t>
            </a:r>
          </a:p>
        </p:txBody>
      </p:sp>
      <p:graphicFrame>
        <p:nvGraphicFramePr>
          <p:cNvPr id="31" name="Object 36">
            <a:extLst>
              <a:ext uri="{FF2B5EF4-FFF2-40B4-BE49-F238E27FC236}">
                <a16:creationId xmlns:a16="http://schemas.microsoft.com/office/drawing/2014/main" id="{2414EA8B-08FB-4C38-AF88-0339C25DFA99}"/>
              </a:ext>
            </a:extLst>
          </p:cNvPr>
          <p:cNvGraphicFramePr>
            <a:graphicFrameLocks noChangeAspect="1"/>
          </p:cNvGraphicFramePr>
          <p:nvPr>
            <p:extLst>
              <p:ext uri="{D42A27DB-BD31-4B8C-83A1-F6EECF244321}">
                <p14:modId xmlns:p14="http://schemas.microsoft.com/office/powerpoint/2010/main" val="254451814"/>
              </p:ext>
            </p:extLst>
          </p:nvPr>
        </p:nvGraphicFramePr>
        <p:xfrm>
          <a:off x="1109663" y="3411538"/>
          <a:ext cx="1976437" cy="979487"/>
        </p:xfrm>
        <a:graphic>
          <a:graphicData uri="http://schemas.openxmlformats.org/presentationml/2006/ole">
            <mc:AlternateContent xmlns:mc="http://schemas.openxmlformats.org/markup-compatibility/2006">
              <mc:Choice xmlns:v="urn:schemas-microsoft-com:vml" Requires="v">
                <p:oleObj name="Equation" r:id="rId5" imgW="1460160" imgH="723600" progId="Equation.DSMT4">
                  <p:embed/>
                </p:oleObj>
              </mc:Choice>
              <mc:Fallback>
                <p:oleObj name="Equation" r:id="rId5" imgW="1460160" imgH="723600" progId="Equation.DSMT4">
                  <p:embed/>
                  <p:pic>
                    <p:nvPicPr>
                      <p:cNvPr id="34" name="Object 36">
                        <a:extLst>
                          <a:ext uri="{FF2B5EF4-FFF2-40B4-BE49-F238E27FC236}">
                            <a16:creationId xmlns:a16="http://schemas.microsoft.com/office/drawing/2014/main" id="{3F43865E-2A42-43A6-8FEF-CB90C9367B4F}"/>
                          </a:ext>
                        </a:extLst>
                      </p:cNvPr>
                      <p:cNvPicPr>
                        <a:picLocks noChangeAspect="1" noChangeArrowheads="1"/>
                      </p:cNvPicPr>
                      <p:nvPr/>
                    </p:nvPicPr>
                    <p:blipFill>
                      <a:blip r:embed="rId6"/>
                      <a:srcRect/>
                      <a:stretch>
                        <a:fillRect/>
                      </a:stretch>
                    </p:blipFill>
                    <p:spPr bwMode="auto">
                      <a:xfrm>
                        <a:off x="1109663" y="3411538"/>
                        <a:ext cx="1976437" cy="9794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32" name="Object 37">
            <a:extLst>
              <a:ext uri="{FF2B5EF4-FFF2-40B4-BE49-F238E27FC236}">
                <a16:creationId xmlns:a16="http://schemas.microsoft.com/office/drawing/2014/main" id="{BEEA5C08-5AC8-4FCE-9F9C-7E9B440871B5}"/>
              </a:ext>
            </a:extLst>
          </p:cNvPr>
          <p:cNvGraphicFramePr>
            <a:graphicFrameLocks noChangeAspect="1"/>
          </p:cNvGraphicFramePr>
          <p:nvPr>
            <p:extLst>
              <p:ext uri="{D42A27DB-BD31-4B8C-83A1-F6EECF244321}">
                <p14:modId xmlns:p14="http://schemas.microsoft.com/office/powerpoint/2010/main" val="2717870683"/>
              </p:ext>
            </p:extLst>
          </p:nvPr>
        </p:nvGraphicFramePr>
        <p:xfrm>
          <a:off x="323528" y="4729122"/>
          <a:ext cx="3894137" cy="369888"/>
        </p:xfrm>
        <a:graphic>
          <a:graphicData uri="http://schemas.openxmlformats.org/presentationml/2006/ole">
            <mc:AlternateContent xmlns:mc="http://schemas.openxmlformats.org/markup-compatibility/2006">
              <mc:Choice xmlns:v="urn:schemas-microsoft-com:vml" Requires="v">
                <p:oleObj name="Equation" r:id="rId7" imgW="2539800" imgH="241200" progId="Equation.DSMT4">
                  <p:embed/>
                </p:oleObj>
              </mc:Choice>
              <mc:Fallback>
                <p:oleObj name="Equation" r:id="rId7" imgW="2539800" imgH="241200" progId="Equation.DSMT4">
                  <p:embed/>
                  <p:pic>
                    <p:nvPicPr>
                      <p:cNvPr id="35" name="Object 37">
                        <a:extLst>
                          <a:ext uri="{FF2B5EF4-FFF2-40B4-BE49-F238E27FC236}">
                            <a16:creationId xmlns:a16="http://schemas.microsoft.com/office/drawing/2014/main" id="{52374402-F137-4ADA-94CD-69D80806B165}"/>
                          </a:ext>
                        </a:extLst>
                      </p:cNvPr>
                      <p:cNvPicPr>
                        <a:picLocks noChangeAspect="1" noChangeArrowheads="1"/>
                      </p:cNvPicPr>
                      <p:nvPr/>
                    </p:nvPicPr>
                    <p:blipFill>
                      <a:blip r:embed="rId8"/>
                      <a:srcRect/>
                      <a:stretch>
                        <a:fillRect/>
                      </a:stretch>
                    </p:blipFill>
                    <p:spPr bwMode="auto">
                      <a:xfrm>
                        <a:off x="323528" y="4729122"/>
                        <a:ext cx="3894137" cy="3698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33" name="Line 41">
            <a:extLst>
              <a:ext uri="{FF2B5EF4-FFF2-40B4-BE49-F238E27FC236}">
                <a16:creationId xmlns:a16="http://schemas.microsoft.com/office/drawing/2014/main" id="{0E9C805A-E462-4DED-9015-CC40796F9424}"/>
              </a:ext>
            </a:extLst>
          </p:cNvPr>
          <p:cNvSpPr>
            <a:spLocks noChangeShapeType="1"/>
          </p:cNvSpPr>
          <p:nvPr/>
        </p:nvSpPr>
        <p:spPr bwMode="auto">
          <a:xfrm flipV="1">
            <a:off x="1161161" y="3346256"/>
            <a:ext cx="452437" cy="354013"/>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4" name="Text Box 42">
            <a:extLst>
              <a:ext uri="{FF2B5EF4-FFF2-40B4-BE49-F238E27FC236}">
                <a16:creationId xmlns:a16="http://schemas.microsoft.com/office/drawing/2014/main" id="{71CEDF74-739E-4915-BB65-1FA284C6B8A1}"/>
              </a:ext>
            </a:extLst>
          </p:cNvPr>
          <p:cNvSpPr txBox="1">
            <a:spLocks noChangeArrowheads="1"/>
          </p:cNvSpPr>
          <p:nvPr/>
        </p:nvSpPr>
        <p:spPr bwMode="auto">
          <a:xfrm>
            <a:off x="907529" y="3588842"/>
            <a:ext cx="28257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400" dirty="0"/>
              <a:t>0</a:t>
            </a:r>
          </a:p>
        </p:txBody>
      </p:sp>
      <p:sp>
        <p:nvSpPr>
          <p:cNvPr id="35" name="AutoShape 38">
            <a:extLst>
              <a:ext uri="{FF2B5EF4-FFF2-40B4-BE49-F238E27FC236}">
                <a16:creationId xmlns:a16="http://schemas.microsoft.com/office/drawing/2014/main" id="{C24B4DAF-60B4-48A0-9539-156D4D5DB080}"/>
              </a:ext>
            </a:extLst>
          </p:cNvPr>
          <p:cNvSpPr>
            <a:spLocks noChangeArrowheads="1"/>
          </p:cNvSpPr>
          <p:nvPr/>
        </p:nvSpPr>
        <p:spPr bwMode="auto">
          <a:xfrm>
            <a:off x="971550" y="5437107"/>
            <a:ext cx="276225" cy="215900"/>
          </a:xfrm>
          <a:prstGeom prst="rightArrow">
            <a:avLst>
              <a:gd name="adj1" fmla="val 50000"/>
              <a:gd name="adj2" fmla="val 31985"/>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aphicFrame>
        <p:nvGraphicFramePr>
          <p:cNvPr id="36" name="Object 39">
            <a:extLst>
              <a:ext uri="{FF2B5EF4-FFF2-40B4-BE49-F238E27FC236}">
                <a16:creationId xmlns:a16="http://schemas.microsoft.com/office/drawing/2014/main" id="{1F46F9DD-374F-48B2-AFC0-1433ADEE0B8E}"/>
              </a:ext>
            </a:extLst>
          </p:cNvPr>
          <p:cNvGraphicFramePr>
            <a:graphicFrameLocks noChangeAspect="1"/>
          </p:cNvGraphicFramePr>
          <p:nvPr>
            <p:extLst>
              <p:ext uri="{D42A27DB-BD31-4B8C-83A1-F6EECF244321}">
                <p14:modId xmlns:p14="http://schemas.microsoft.com/office/powerpoint/2010/main" val="682127365"/>
              </p:ext>
            </p:extLst>
          </p:nvPr>
        </p:nvGraphicFramePr>
        <p:xfrm>
          <a:off x="1849438" y="5178425"/>
          <a:ext cx="4732337" cy="744538"/>
        </p:xfrm>
        <a:graphic>
          <a:graphicData uri="http://schemas.openxmlformats.org/presentationml/2006/ole">
            <mc:AlternateContent xmlns:mc="http://schemas.openxmlformats.org/markup-compatibility/2006">
              <mc:Choice xmlns:v="urn:schemas-microsoft-com:vml" Requires="v">
                <p:oleObj name="Equation" r:id="rId9" imgW="2743200" imgH="431640" progId="Equation.DSMT4">
                  <p:embed/>
                </p:oleObj>
              </mc:Choice>
              <mc:Fallback>
                <p:oleObj name="Equation" r:id="rId9" imgW="2743200" imgH="431640" progId="Equation.DSMT4">
                  <p:embed/>
                  <p:pic>
                    <p:nvPicPr>
                      <p:cNvPr id="37" name="Object 39">
                        <a:extLst>
                          <a:ext uri="{FF2B5EF4-FFF2-40B4-BE49-F238E27FC236}">
                            <a16:creationId xmlns:a16="http://schemas.microsoft.com/office/drawing/2014/main" id="{CBDAFF93-7E2E-48A9-A783-859886C5D704}"/>
                          </a:ext>
                        </a:extLst>
                      </p:cNvPr>
                      <p:cNvPicPr>
                        <a:picLocks noChangeAspect="1" noChangeArrowheads="1"/>
                      </p:cNvPicPr>
                      <p:nvPr/>
                    </p:nvPicPr>
                    <p:blipFill>
                      <a:blip r:embed="rId10"/>
                      <a:srcRect/>
                      <a:stretch>
                        <a:fillRect/>
                      </a:stretch>
                    </p:blipFill>
                    <p:spPr bwMode="auto">
                      <a:xfrm>
                        <a:off x="1849438" y="5178425"/>
                        <a:ext cx="4732337" cy="7445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38" name="TextBox 37">
            <a:extLst>
              <a:ext uri="{FF2B5EF4-FFF2-40B4-BE49-F238E27FC236}">
                <a16:creationId xmlns:a16="http://schemas.microsoft.com/office/drawing/2014/main" id="{2714C018-565E-414D-8A83-C2AAE1EB9EE0}"/>
              </a:ext>
            </a:extLst>
          </p:cNvPr>
          <p:cNvSpPr txBox="1"/>
          <p:nvPr/>
        </p:nvSpPr>
        <p:spPr>
          <a:xfrm>
            <a:off x="907529" y="938524"/>
            <a:ext cx="1300356" cy="369332"/>
          </a:xfrm>
          <a:prstGeom prst="rect">
            <a:avLst/>
          </a:prstGeom>
          <a:noFill/>
        </p:spPr>
        <p:txBody>
          <a:bodyPr wrap="none" rtlCol="0">
            <a:spAutoFit/>
          </a:bodyPr>
          <a:lstStyle/>
          <a:p>
            <a:r>
              <a:rPr lang="en-US" dirty="0"/>
              <a:t>equilibrium</a:t>
            </a:r>
          </a:p>
        </p:txBody>
      </p:sp>
      <p:sp>
        <p:nvSpPr>
          <p:cNvPr id="40" name="TextBox 39">
            <a:extLst>
              <a:ext uri="{FF2B5EF4-FFF2-40B4-BE49-F238E27FC236}">
                <a16:creationId xmlns:a16="http://schemas.microsoft.com/office/drawing/2014/main" id="{3034CF7E-D6BC-41D4-992F-6717A3AF2743}"/>
              </a:ext>
            </a:extLst>
          </p:cNvPr>
          <p:cNvSpPr txBox="1"/>
          <p:nvPr/>
        </p:nvSpPr>
        <p:spPr>
          <a:xfrm>
            <a:off x="907529" y="259410"/>
            <a:ext cx="4572000" cy="369332"/>
          </a:xfrm>
          <a:prstGeom prst="rect">
            <a:avLst/>
          </a:prstGeom>
          <a:noFill/>
        </p:spPr>
        <p:txBody>
          <a:bodyPr wrap="square">
            <a:spAutoFit/>
          </a:bodyPr>
          <a:lstStyle/>
          <a:p>
            <a:r>
              <a:rPr lang="en-US" b="1" dirty="0"/>
              <a:t>n</a:t>
            </a:r>
            <a:r>
              <a:rPr lang="en-US" dirty="0"/>
              <a:t> = [ 0.3780    0.6547    0.6547 ]</a:t>
            </a:r>
          </a:p>
        </p:txBody>
      </p:sp>
      <p:sp>
        <p:nvSpPr>
          <p:cNvPr id="41" name="TextBox 40">
            <a:extLst>
              <a:ext uri="{FF2B5EF4-FFF2-40B4-BE49-F238E27FC236}">
                <a16:creationId xmlns:a16="http://schemas.microsoft.com/office/drawing/2014/main" id="{1584DC5C-16DB-4A5C-9EF8-A35045289DB7}"/>
              </a:ext>
            </a:extLst>
          </p:cNvPr>
          <p:cNvSpPr txBox="1"/>
          <p:nvPr/>
        </p:nvSpPr>
        <p:spPr>
          <a:xfrm>
            <a:off x="3493498" y="2152953"/>
            <a:ext cx="466794" cy="369332"/>
          </a:xfrm>
          <a:prstGeom prst="rect">
            <a:avLst/>
          </a:prstGeom>
          <a:noFill/>
        </p:spPr>
        <p:txBody>
          <a:bodyPr wrap="none" rtlCol="0">
            <a:spAutoFit/>
          </a:bodyPr>
          <a:lstStyle/>
          <a:p>
            <a:r>
              <a:rPr lang="en-US" dirty="0"/>
              <a:t>(1)</a:t>
            </a:r>
          </a:p>
        </p:txBody>
      </p:sp>
      <p:cxnSp>
        <p:nvCxnSpPr>
          <p:cNvPr id="39" name="Straight Connector 38">
            <a:extLst>
              <a:ext uri="{FF2B5EF4-FFF2-40B4-BE49-F238E27FC236}">
                <a16:creationId xmlns:a16="http://schemas.microsoft.com/office/drawing/2014/main" id="{27A27EC3-92AA-4219-9CE1-D16BB5212023}"/>
              </a:ext>
            </a:extLst>
          </p:cNvPr>
          <p:cNvCxnSpPr/>
          <p:nvPr/>
        </p:nvCxnSpPr>
        <p:spPr>
          <a:xfrm>
            <a:off x="2051720" y="6093296"/>
            <a:ext cx="3600400"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BDB37DF7-1078-C16A-5B95-1CDA08042524}"/>
              </a:ext>
            </a:extLst>
          </p:cNvPr>
          <p:cNvCxnSpPr/>
          <p:nvPr/>
        </p:nvCxnSpPr>
        <p:spPr>
          <a:xfrm>
            <a:off x="323528" y="6525344"/>
            <a:ext cx="7996843" cy="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8987379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A7B8AA5F-833F-6D72-31DE-9E129CBF74E1}"/>
              </a:ext>
            </a:extLst>
          </p:cNvPr>
          <p:cNvSpPr txBox="1"/>
          <p:nvPr/>
        </p:nvSpPr>
        <p:spPr>
          <a:xfrm>
            <a:off x="971600" y="404664"/>
            <a:ext cx="4570482" cy="369332"/>
          </a:xfrm>
          <a:prstGeom prst="rect">
            <a:avLst/>
          </a:prstGeom>
          <a:noFill/>
        </p:spPr>
        <p:txBody>
          <a:bodyPr wrap="none" rtlCol="0">
            <a:spAutoFit/>
          </a:bodyPr>
          <a:lstStyle/>
          <a:p>
            <a:r>
              <a:rPr lang="en-US" dirty="0">
                <a:solidFill>
                  <a:srgbClr val="C00000"/>
                </a:solidFill>
              </a:rPr>
              <a:t>Alternate Systems of Equilibrium Equations</a:t>
            </a:r>
          </a:p>
        </p:txBody>
      </p:sp>
      <p:sp>
        <p:nvSpPr>
          <p:cNvPr id="3" name="TextBox 2">
            <a:extLst>
              <a:ext uri="{FF2B5EF4-FFF2-40B4-BE49-F238E27FC236}">
                <a16:creationId xmlns:a16="http://schemas.microsoft.com/office/drawing/2014/main" id="{CD425717-CC09-A1B4-8AA4-5A2167A986AB}"/>
              </a:ext>
            </a:extLst>
          </p:cNvPr>
          <p:cNvSpPr txBox="1"/>
          <p:nvPr/>
        </p:nvSpPr>
        <p:spPr>
          <a:xfrm>
            <a:off x="683568" y="1268760"/>
            <a:ext cx="7344816" cy="2862322"/>
          </a:xfrm>
          <a:prstGeom prst="rect">
            <a:avLst/>
          </a:prstGeom>
          <a:noFill/>
        </p:spPr>
        <p:txBody>
          <a:bodyPr wrap="square" rtlCol="0">
            <a:spAutoFit/>
          </a:bodyPr>
          <a:lstStyle/>
          <a:p>
            <a:r>
              <a:rPr lang="en-US" dirty="0"/>
              <a:t>In 3-D problems we have used three force equilibrium equations and three moment equilibrium equations. In 2-D problems we had two force equilibrium equations and one moment equilibrium equation. </a:t>
            </a:r>
          </a:p>
          <a:p>
            <a:endParaRPr lang="en-US" dirty="0"/>
          </a:p>
          <a:p>
            <a:r>
              <a:rPr lang="en-US" dirty="0"/>
              <a:t>It is useful to sometimes replace one or more force equations with moment equations taken about different points or lines. This can be done as long as the equations we use are all independent. The text describes an example to discuss this point. Here, we will just note the end result: </a:t>
            </a:r>
            <a:r>
              <a:rPr lang="en-US" dirty="0">
                <a:solidFill>
                  <a:srgbClr val="C00000"/>
                </a:solidFill>
              </a:rPr>
              <a:t>If the determinant of the matrix of coefficients for the set of equilibrium equations used is not zero then our replacement is valid</a:t>
            </a:r>
            <a:r>
              <a:rPr lang="en-US" dirty="0"/>
              <a:t>.</a:t>
            </a:r>
          </a:p>
        </p:txBody>
      </p:sp>
    </p:spTree>
    <p:extLst>
      <p:ext uri="{BB962C8B-B14F-4D97-AF65-F5344CB8AC3E}">
        <p14:creationId xmlns:p14="http://schemas.microsoft.com/office/powerpoint/2010/main" val="90276125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Oval 4"/>
          <p:cNvSpPr>
            <a:spLocks noChangeArrowheads="1"/>
          </p:cNvSpPr>
          <p:nvPr/>
        </p:nvSpPr>
        <p:spPr bwMode="auto">
          <a:xfrm>
            <a:off x="5300086" y="1639987"/>
            <a:ext cx="792163" cy="792163"/>
          </a:xfrm>
          <a:prstGeom prst="ellipse">
            <a:avLst/>
          </a:prstGeom>
          <a:solidFill>
            <a:schemeClr val="bg1"/>
          </a:solidFill>
          <a:ln w="9525">
            <a:solidFill>
              <a:schemeClr val="tx1"/>
            </a:solidFill>
            <a:round/>
            <a:headEnd/>
            <a:tailEnd/>
          </a:ln>
        </p:spPr>
        <p:txBody>
          <a:bodyPr wrap="none" anchor="ctr"/>
          <a:lstStyle/>
          <a:p>
            <a:endParaRPr lang="en-US"/>
          </a:p>
        </p:txBody>
      </p:sp>
      <p:sp>
        <p:nvSpPr>
          <p:cNvPr id="1028" name="Oval 5"/>
          <p:cNvSpPr>
            <a:spLocks noChangeArrowheads="1"/>
          </p:cNvSpPr>
          <p:nvPr/>
        </p:nvSpPr>
        <p:spPr bwMode="auto">
          <a:xfrm>
            <a:off x="5504874" y="1873350"/>
            <a:ext cx="360362" cy="360362"/>
          </a:xfrm>
          <a:prstGeom prst="ellipse">
            <a:avLst/>
          </a:prstGeom>
          <a:solidFill>
            <a:schemeClr val="bg1"/>
          </a:solidFill>
          <a:ln w="9525">
            <a:solidFill>
              <a:schemeClr val="tx1"/>
            </a:solidFill>
            <a:round/>
            <a:headEnd/>
            <a:tailEnd/>
          </a:ln>
        </p:spPr>
        <p:txBody>
          <a:bodyPr wrap="none" anchor="ctr"/>
          <a:lstStyle/>
          <a:p>
            <a:endParaRPr lang="en-US"/>
          </a:p>
        </p:txBody>
      </p:sp>
      <p:sp>
        <p:nvSpPr>
          <p:cNvPr id="1029" name="Oval 9"/>
          <p:cNvSpPr>
            <a:spLocks noChangeArrowheads="1"/>
          </p:cNvSpPr>
          <p:nvPr/>
        </p:nvSpPr>
        <p:spPr bwMode="auto">
          <a:xfrm>
            <a:off x="5227061" y="3079850"/>
            <a:ext cx="576263" cy="576262"/>
          </a:xfrm>
          <a:prstGeom prst="ellipse">
            <a:avLst/>
          </a:prstGeom>
          <a:solidFill>
            <a:schemeClr val="bg1"/>
          </a:solidFill>
          <a:ln w="9525">
            <a:solidFill>
              <a:schemeClr val="tx1"/>
            </a:solidFill>
            <a:round/>
            <a:headEnd/>
            <a:tailEnd/>
          </a:ln>
        </p:spPr>
        <p:txBody>
          <a:bodyPr wrap="none" anchor="ctr"/>
          <a:lstStyle/>
          <a:p>
            <a:endParaRPr lang="en-US"/>
          </a:p>
        </p:txBody>
      </p:sp>
      <p:sp>
        <p:nvSpPr>
          <p:cNvPr id="1030" name="Line 6"/>
          <p:cNvSpPr>
            <a:spLocks noChangeShapeType="1"/>
          </p:cNvSpPr>
          <p:nvPr/>
        </p:nvSpPr>
        <p:spPr bwMode="auto">
          <a:xfrm>
            <a:off x="5502171" y="2000350"/>
            <a:ext cx="0" cy="1439862"/>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31" name="Line 10"/>
          <p:cNvSpPr>
            <a:spLocks noChangeShapeType="1"/>
          </p:cNvSpPr>
          <p:nvPr/>
        </p:nvSpPr>
        <p:spPr bwMode="auto">
          <a:xfrm>
            <a:off x="5803324" y="3368775"/>
            <a:ext cx="0" cy="719137"/>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32" name="Oval 11"/>
          <p:cNvSpPr>
            <a:spLocks noChangeArrowheads="1"/>
          </p:cNvSpPr>
          <p:nvPr/>
        </p:nvSpPr>
        <p:spPr bwMode="auto">
          <a:xfrm>
            <a:off x="5803324" y="3727550"/>
            <a:ext cx="576262" cy="576262"/>
          </a:xfrm>
          <a:prstGeom prst="ellipse">
            <a:avLst/>
          </a:prstGeom>
          <a:solidFill>
            <a:schemeClr val="bg1"/>
          </a:solidFill>
          <a:ln w="9525">
            <a:solidFill>
              <a:schemeClr val="tx1"/>
            </a:solidFill>
            <a:round/>
            <a:headEnd/>
            <a:tailEnd/>
          </a:ln>
        </p:spPr>
        <p:txBody>
          <a:bodyPr wrap="none" anchor="ctr"/>
          <a:lstStyle/>
          <a:p>
            <a:endParaRPr lang="en-US"/>
          </a:p>
        </p:txBody>
      </p:sp>
      <p:sp>
        <p:nvSpPr>
          <p:cNvPr id="1033" name="Line 8"/>
          <p:cNvSpPr>
            <a:spLocks noChangeShapeType="1"/>
          </p:cNvSpPr>
          <p:nvPr/>
        </p:nvSpPr>
        <p:spPr bwMode="auto">
          <a:xfrm>
            <a:off x="6092249" y="2000350"/>
            <a:ext cx="0" cy="2016125"/>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34" name="Rectangle 12"/>
          <p:cNvSpPr>
            <a:spLocks noChangeArrowheads="1"/>
          </p:cNvSpPr>
          <p:nvPr/>
        </p:nvSpPr>
        <p:spPr bwMode="auto">
          <a:xfrm>
            <a:off x="5639811" y="830362"/>
            <a:ext cx="73025" cy="1223963"/>
          </a:xfrm>
          <a:prstGeom prst="rect">
            <a:avLst/>
          </a:prstGeom>
          <a:solidFill>
            <a:schemeClr val="bg1"/>
          </a:solidFill>
          <a:ln w="9525">
            <a:solidFill>
              <a:schemeClr val="tx1"/>
            </a:solidFill>
            <a:miter lim="800000"/>
            <a:headEnd/>
            <a:tailEnd/>
          </a:ln>
        </p:spPr>
        <p:txBody>
          <a:bodyPr wrap="none" anchor="ctr"/>
          <a:lstStyle/>
          <a:p>
            <a:endParaRPr lang="en-US"/>
          </a:p>
        </p:txBody>
      </p:sp>
      <p:sp>
        <p:nvSpPr>
          <p:cNvPr id="1035" name="Rectangle 13"/>
          <p:cNvSpPr>
            <a:spLocks noChangeArrowheads="1"/>
          </p:cNvSpPr>
          <p:nvPr/>
        </p:nvSpPr>
        <p:spPr bwMode="auto">
          <a:xfrm>
            <a:off x="6062086" y="3595787"/>
            <a:ext cx="82550" cy="863600"/>
          </a:xfrm>
          <a:prstGeom prst="rect">
            <a:avLst/>
          </a:prstGeom>
          <a:solidFill>
            <a:schemeClr val="bg1"/>
          </a:solidFill>
          <a:ln w="9525">
            <a:solidFill>
              <a:schemeClr val="tx1"/>
            </a:solidFill>
            <a:miter lim="800000"/>
            <a:headEnd/>
            <a:tailEnd/>
          </a:ln>
        </p:spPr>
        <p:txBody>
          <a:bodyPr wrap="none" anchor="ctr"/>
          <a:lstStyle/>
          <a:p>
            <a:endParaRPr lang="en-US"/>
          </a:p>
        </p:txBody>
      </p:sp>
      <p:sp>
        <p:nvSpPr>
          <p:cNvPr id="1036" name="Line 14"/>
          <p:cNvSpPr>
            <a:spLocks noChangeShapeType="1"/>
          </p:cNvSpPr>
          <p:nvPr/>
        </p:nvSpPr>
        <p:spPr bwMode="auto">
          <a:xfrm>
            <a:off x="6092249" y="4448275"/>
            <a:ext cx="0" cy="50482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37" name="Rectangle 15"/>
          <p:cNvSpPr>
            <a:spLocks noChangeArrowheads="1"/>
          </p:cNvSpPr>
          <p:nvPr/>
        </p:nvSpPr>
        <p:spPr bwMode="auto">
          <a:xfrm>
            <a:off x="5803324" y="4953100"/>
            <a:ext cx="576262" cy="503237"/>
          </a:xfrm>
          <a:prstGeom prst="rect">
            <a:avLst/>
          </a:prstGeom>
          <a:solidFill>
            <a:schemeClr val="bg1"/>
          </a:solidFill>
          <a:ln w="9525">
            <a:solidFill>
              <a:schemeClr val="tx1"/>
            </a:solidFill>
            <a:miter lim="800000"/>
            <a:headEnd/>
            <a:tailEnd/>
          </a:ln>
        </p:spPr>
        <p:txBody>
          <a:bodyPr wrap="none" anchor="ctr"/>
          <a:lstStyle/>
          <a:p>
            <a:endParaRPr lang="en-US"/>
          </a:p>
        </p:txBody>
      </p:sp>
      <p:sp>
        <p:nvSpPr>
          <p:cNvPr id="1038" name="Line 17"/>
          <p:cNvSpPr>
            <a:spLocks noChangeShapeType="1"/>
          </p:cNvSpPr>
          <p:nvPr/>
        </p:nvSpPr>
        <p:spPr bwMode="auto">
          <a:xfrm flipV="1">
            <a:off x="6379586" y="847825"/>
            <a:ext cx="0" cy="316865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39" name="Line 18"/>
          <p:cNvSpPr>
            <a:spLocks noChangeShapeType="1"/>
          </p:cNvSpPr>
          <p:nvPr/>
        </p:nvSpPr>
        <p:spPr bwMode="auto">
          <a:xfrm>
            <a:off x="4868286" y="836712"/>
            <a:ext cx="2087563"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40" name="Rectangle 19"/>
          <p:cNvSpPr>
            <a:spLocks noChangeArrowheads="1"/>
          </p:cNvSpPr>
          <p:nvPr/>
        </p:nvSpPr>
        <p:spPr bwMode="auto">
          <a:xfrm>
            <a:off x="5476299" y="2956025"/>
            <a:ext cx="71437" cy="504825"/>
          </a:xfrm>
          <a:prstGeom prst="rect">
            <a:avLst/>
          </a:prstGeom>
          <a:solidFill>
            <a:schemeClr val="bg1"/>
          </a:solidFill>
          <a:ln w="9525">
            <a:solidFill>
              <a:schemeClr val="tx1"/>
            </a:solidFill>
            <a:miter lim="800000"/>
            <a:headEnd/>
            <a:tailEnd/>
          </a:ln>
        </p:spPr>
        <p:txBody>
          <a:bodyPr wrap="none" anchor="ctr"/>
          <a:lstStyle/>
          <a:p>
            <a:endParaRPr lang="en-US"/>
          </a:p>
        </p:txBody>
      </p:sp>
      <p:sp>
        <p:nvSpPr>
          <p:cNvPr id="1041" name="Line 20"/>
          <p:cNvSpPr>
            <a:spLocks noChangeShapeType="1"/>
          </p:cNvSpPr>
          <p:nvPr/>
        </p:nvSpPr>
        <p:spPr bwMode="auto">
          <a:xfrm>
            <a:off x="5227061" y="3368775"/>
            <a:ext cx="0" cy="107950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42" name="Line 21"/>
          <p:cNvSpPr>
            <a:spLocks noChangeShapeType="1"/>
          </p:cNvSpPr>
          <p:nvPr/>
        </p:nvSpPr>
        <p:spPr bwMode="auto">
          <a:xfrm>
            <a:off x="5227061" y="4519712"/>
            <a:ext cx="0" cy="649288"/>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043" name="Oval 22"/>
          <p:cNvSpPr>
            <a:spLocks noChangeArrowheads="1"/>
          </p:cNvSpPr>
          <p:nvPr/>
        </p:nvSpPr>
        <p:spPr bwMode="auto">
          <a:xfrm>
            <a:off x="5638224" y="2195612"/>
            <a:ext cx="71437" cy="73025"/>
          </a:xfrm>
          <a:prstGeom prst="ellipse">
            <a:avLst/>
          </a:prstGeom>
          <a:solidFill>
            <a:schemeClr val="tx1"/>
          </a:solidFill>
          <a:ln w="9525">
            <a:solidFill>
              <a:schemeClr val="tx1"/>
            </a:solidFill>
            <a:round/>
            <a:headEnd/>
            <a:tailEnd/>
          </a:ln>
        </p:spPr>
        <p:txBody>
          <a:bodyPr wrap="none" anchor="ctr"/>
          <a:lstStyle/>
          <a:p>
            <a:endParaRPr lang="en-US"/>
          </a:p>
        </p:txBody>
      </p:sp>
      <p:sp>
        <p:nvSpPr>
          <p:cNvPr id="1044" name="Oval 23"/>
          <p:cNvSpPr>
            <a:spLocks noChangeArrowheads="1"/>
          </p:cNvSpPr>
          <p:nvPr/>
        </p:nvSpPr>
        <p:spPr bwMode="auto">
          <a:xfrm>
            <a:off x="5649336" y="2387700"/>
            <a:ext cx="71438" cy="73025"/>
          </a:xfrm>
          <a:prstGeom prst="ellipse">
            <a:avLst/>
          </a:prstGeom>
          <a:solidFill>
            <a:schemeClr val="tx1"/>
          </a:solidFill>
          <a:ln w="9525">
            <a:solidFill>
              <a:schemeClr val="tx1"/>
            </a:solidFill>
            <a:round/>
            <a:headEnd/>
            <a:tailEnd/>
          </a:ln>
        </p:spPr>
        <p:txBody>
          <a:bodyPr wrap="none" anchor="ctr"/>
          <a:lstStyle/>
          <a:p>
            <a:endParaRPr lang="en-US"/>
          </a:p>
        </p:txBody>
      </p:sp>
      <p:sp>
        <p:nvSpPr>
          <p:cNvPr id="1045" name="Text Box 24"/>
          <p:cNvSpPr txBox="1">
            <a:spLocks noChangeArrowheads="1"/>
          </p:cNvSpPr>
          <p:nvPr/>
        </p:nvSpPr>
        <p:spPr bwMode="auto">
          <a:xfrm>
            <a:off x="4847649" y="4611787"/>
            <a:ext cx="3238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T</a:t>
            </a:r>
          </a:p>
        </p:txBody>
      </p:sp>
      <p:sp>
        <p:nvSpPr>
          <p:cNvPr id="1046" name="Text Box 25"/>
          <p:cNvSpPr txBox="1">
            <a:spLocks noChangeArrowheads="1"/>
          </p:cNvSpPr>
          <p:nvPr/>
        </p:nvSpPr>
        <p:spPr bwMode="auto">
          <a:xfrm>
            <a:off x="5876349" y="5024537"/>
            <a:ext cx="4000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W</a:t>
            </a:r>
          </a:p>
        </p:txBody>
      </p:sp>
      <p:sp>
        <p:nvSpPr>
          <p:cNvPr id="1047" name="Text Box 26"/>
          <p:cNvSpPr txBox="1">
            <a:spLocks noChangeArrowheads="1"/>
          </p:cNvSpPr>
          <p:nvPr/>
        </p:nvSpPr>
        <p:spPr bwMode="auto">
          <a:xfrm>
            <a:off x="5631874" y="1927325"/>
            <a:ext cx="28257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400"/>
              <a:t>1</a:t>
            </a:r>
          </a:p>
        </p:txBody>
      </p:sp>
      <p:sp>
        <p:nvSpPr>
          <p:cNvPr id="1048" name="Text Box 27"/>
          <p:cNvSpPr txBox="1">
            <a:spLocks noChangeArrowheads="1"/>
          </p:cNvSpPr>
          <p:nvPr/>
        </p:nvSpPr>
        <p:spPr bwMode="auto">
          <a:xfrm>
            <a:off x="5803324" y="1784450"/>
            <a:ext cx="28257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400"/>
              <a:t>2</a:t>
            </a:r>
          </a:p>
        </p:txBody>
      </p:sp>
      <p:graphicFrame>
        <p:nvGraphicFramePr>
          <p:cNvPr id="1026" name="Object 28"/>
          <p:cNvGraphicFramePr>
            <a:graphicFrameLocks noChangeAspect="1"/>
          </p:cNvGraphicFramePr>
          <p:nvPr>
            <p:extLst>
              <p:ext uri="{D42A27DB-BD31-4B8C-83A1-F6EECF244321}">
                <p14:modId xmlns:p14="http://schemas.microsoft.com/office/powerpoint/2010/main" val="1620773292"/>
              </p:ext>
            </p:extLst>
          </p:nvPr>
        </p:nvGraphicFramePr>
        <p:xfrm>
          <a:off x="4228524" y="1112937"/>
          <a:ext cx="1247775" cy="711200"/>
        </p:xfrm>
        <a:graphic>
          <a:graphicData uri="http://schemas.openxmlformats.org/presentationml/2006/ole">
            <mc:AlternateContent xmlns:mc="http://schemas.openxmlformats.org/markup-compatibility/2006">
              <mc:Choice xmlns:v="urn:schemas-microsoft-com:vml" Requires="v">
                <p:oleObj name="Equation" r:id="rId3" imgW="736560" imgH="419040" progId="Equation.DSMT4">
                  <p:embed/>
                </p:oleObj>
              </mc:Choice>
              <mc:Fallback>
                <p:oleObj name="Equation" r:id="rId3" imgW="736560" imgH="419040" progId="Equation.DSMT4">
                  <p:embed/>
                  <p:pic>
                    <p:nvPicPr>
                      <p:cNvPr id="0" name="Object 28"/>
                      <p:cNvPicPr>
                        <a:picLocks noChangeAspect="1" noChangeArrowheads="1"/>
                      </p:cNvPicPr>
                      <p:nvPr/>
                    </p:nvPicPr>
                    <p:blipFill>
                      <a:blip r:embed="rId4"/>
                      <a:srcRect/>
                      <a:stretch>
                        <a:fillRect/>
                      </a:stretch>
                    </p:blipFill>
                    <p:spPr bwMode="auto">
                      <a:xfrm>
                        <a:off x="4228524" y="1112937"/>
                        <a:ext cx="1247775" cy="711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049" name="Text Box 29"/>
          <p:cNvSpPr txBox="1">
            <a:spLocks noChangeArrowheads="1"/>
          </p:cNvSpPr>
          <p:nvPr/>
        </p:nvSpPr>
        <p:spPr bwMode="auto">
          <a:xfrm>
            <a:off x="6576436" y="5043587"/>
            <a:ext cx="16764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mass = 225 kg</a:t>
            </a:r>
          </a:p>
        </p:txBody>
      </p:sp>
      <p:sp>
        <p:nvSpPr>
          <p:cNvPr id="1050" name="Text Box 30"/>
          <p:cNvSpPr txBox="1">
            <a:spLocks noChangeArrowheads="1"/>
          </p:cNvSpPr>
          <p:nvPr/>
        </p:nvSpPr>
        <p:spPr bwMode="auto">
          <a:xfrm>
            <a:off x="234598" y="711468"/>
            <a:ext cx="4247926"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dirty="0"/>
              <a:t>Find the tension, T, required to hold the</a:t>
            </a:r>
          </a:p>
          <a:p>
            <a:pPr eaLnBrk="1" hangingPunct="1"/>
            <a:r>
              <a:rPr lang="en-US" dirty="0"/>
              <a:t>weight in equilibrium. The strings on pulleys1 and 2 (which are joined) are attached to the pulleys at the dots.</a:t>
            </a:r>
          </a:p>
        </p:txBody>
      </p:sp>
      <p:sp>
        <p:nvSpPr>
          <p:cNvPr id="1051" name="Text Box 31"/>
          <p:cNvSpPr txBox="1">
            <a:spLocks noChangeArrowheads="1"/>
          </p:cNvSpPr>
          <p:nvPr/>
        </p:nvSpPr>
        <p:spPr bwMode="auto">
          <a:xfrm>
            <a:off x="4919086" y="2811562"/>
            <a:ext cx="3365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A</a:t>
            </a:r>
          </a:p>
        </p:txBody>
      </p:sp>
      <p:sp>
        <p:nvSpPr>
          <p:cNvPr id="1052" name="Text Box 32"/>
          <p:cNvSpPr txBox="1">
            <a:spLocks noChangeArrowheads="1"/>
          </p:cNvSpPr>
          <p:nvPr/>
        </p:nvSpPr>
        <p:spPr bwMode="auto">
          <a:xfrm>
            <a:off x="6576436" y="3676750"/>
            <a:ext cx="3365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B</a:t>
            </a:r>
          </a:p>
        </p:txBody>
      </p:sp>
      <p:sp>
        <p:nvSpPr>
          <p:cNvPr id="1053" name="Text Box 33"/>
          <p:cNvSpPr txBox="1">
            <a:spLocks noChangeArrowheads="1"/>
          </p:cNvSpPr>
          <p:nvPr/>
        </p:nvSpPr>
        <p:spPr bwMode="auto">
          <a:xfrm>
            <a:off x="328738" y="100320"/>
            <a:ext cx="146706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dirty="0">
                <a:solidFill>
                  <a:srgbClr val="C00000"/>
                </a:solidFill>
              </a:rPr>
              <a:t>Example 4.2</a:t>
            </a:r>
          </a:p>
        </p:txBody>
      </p:sp>
      <p:cxnSp>
        <p:nvCxnSpPr>
          <p:cNvPr id="30" name="Straight Connector 29">
            <a:extLst>
              <a:ext uri="{FF2B5EF4-FFF2-40B4-BE49-F238E27FC236}">
                <a16:creationId xmlns:a16="http://schemas.microsoft.com/office/drawing/2014/main" id="{A2333F13-61B0-2CEB-E365-527BD5CC529E}"/>
              </a:ext>
            </a:extLst>
          </p:cNvPr>
          <p:cNvCxnSpPr/>
          <p:nvPr/>
        </p:nvCxnSpPr>
        <p:spPr>
          <a:xfrm>
            <a:off x="328738" y="548680"/>
            <a:ext cx="7996843" cy="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sp>
        <p:nvSpPr>
          <p:cNvPr id="2" name="Freeform: Shape 1">
            <a:extLst>
              <a:ext uri="{FF2B5EF4-FFF2-40B4-BE49-F238E27FC236}">
                <a16:creationId xmlns:a16="http://schemas.microsoft.com/office/drawing/2014/main" id="{729D8AED-F64A-9763-9956-3D8D7CC074B1}"/>
              </a:ext>
            </a:extLst>
          </p:cNvPr>
          <p:cNvSpPr/>
          <p:nvPr/>
        </p:nvSpPr>
        <p:spPr>
          <a:xfrm>
            <a:off x="4870049" y="723794"/>
            <a:ext cx="1995778" cy="111318"/>
          </a:xfrm>
          <a:custGeom>
            <a:avLst/>
            <a:gdLst>
              <a:gd name="connsiteX0" fmla="*/ 0 w 1995778"/>
              <a:gd name="connsiteY0" fmla="*/ 103367 h 111318"/>
              <a:gd name="connsiteX1" fmla="*/ 71562 w 1995778"/>
              <a:gd name="connsiteY1" fmla="*/ 95415 h 111318"/>
              <a:gd name="connsiteX2" fmla="*/ 174929 w 1995778"/>
              <a:gd name="connsiteY2" fmla="*/ 79513 h 111318"/>
              <a:gd name="connsiteX3" fmla="*/ 206734 w 1995778"/>
              <a:gd name="connsiteY3" fmla="*/ 63610 h 111318"/>
              <a:gd name="connsiteX4" fmla="*/ 262393 w 1995778"/>
              <a:gd name="connsiteY4" fmla="*/ 47708 h 111318"/>
              <a:gd name="connsiteX5" fmla="*/ 421419 w 1995778"/>
              <a:gd name="connsiteY5" fmla="*/ 7951 h 111318"/>
              <a:gd name="connsiteX6" fmla="*/ 453225 w 1995778"/>
              <a:gd name="connsiteY6" fmla="*/ 0 h 111318"/>
              <a:gd name="connsiteX7" fmla="*/ 667910 w 1995778"/>
              <a:gd name="connsiteY7" fmla="*/ 7951 h 111318"/>
              <a:gd name="connsiteX8" fmla="*/ 707666 w 1995778"/>
              <a:gd name="connsiteY8" fmla="*/ 15902 h 111318"/>
              <a:gd name="connsiteX9" fmla="*/ 1677725 w 1995778"/>
              <a:gd name="connsiteY9" fmla="*/ 31805 h 111318"/>
              <a:gd name="connsiteX10" fmla="*/ 1820849 w 1995778"/>
              <a:gd name="connsiteY10" fmla="*/ 55659 h 111318"/>
              <a:gd name="connsiteX11" fmla="*/ 1868557 w 1995778"/>
              <a:gd name="connsiteY11" fmla="*/ 63610 h 111318"/>
              <a:gd name="connsiteX12" fmla="*/ 1908313 w 1995778"/>
              <a:gd name="connsiteY12" fmla="*/ 79513 h 111318"/>
              <a:gd name="connsiteX13" fmla="*/ 1963972 w 1995778"/>
              <a:gd name="connsiteY13" fmla="*/ 87464 h 111318"/>
              <a:gd name="connsiteX14" fmla="*/ 1995778 w 1995778"/>
              <a:gd name="connsiteY14" fmla="*/ 111318 h 1113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995778" h="111318">
                <a:moveTo>
                  <a:pt x="0" y="103367"/>
                </a:moveTo>
                <a:lnTo>
                  <a:pt x="71562" y="95415"/>
                </a:lnTo>
                <a:cubicBezTo>
                  <a:pt x="112494" y="90298"/>
                  <a:pt x="135133" y="86145"/>
                  <a:pt x="174929" y="79513"/>
                </a:cubicBezTo>
                <a:cubicBezTo>
                  <a:pt x="185531" y="74212"/>
                  <a:pt x="195595" y="67661"/>
                  <a:pt x="206734" y="63610"/>
                </a:cubicBezTo>
                <a:cubicBezTo>
                  <a:pt x="224868" y="57016"/>
                  <a:pt x="243715" y="52550"/>
                  <a:pt x="262393" y="47708"/>
                </a:cubicBezTo>
                <a:lnTo>
                  <a:pt x="421419" y="7951"/>
                </a:lnTo>
                <a:lnTo>
                  <a:pt x="453225" y="0"/>
                </a:lnTo>
                <a:cubicBezTo>
                  <a:pt x="524787" y="2650"/>
                  <a:pt x="596439" y="3484"/>
                  <a:pt x="667910" y="7951"/>
                </a:cubicBezTo>
                <a:cubicBezTo>
                  <a:pt x="681398" y="8794"/>
                  <a:pt x="694155" y="15583"/>
                  <a:pt x="707666" y="15902"/>
                </a:cubicBezTo>
                <a:lnTo>
                  <a:pt x="1677725" y="31805"/>
                </a:lnTo>
                <a:lnTo>
                  <a:pt x="1820849" y="55659"/>
                </a:lnTo>
                <a:lnTo>
                  <a:pt x="1868557" y="63610"/>
                </a:lnTo>
                <a:cubicBezTo>
                  <a:pt x="1881809" y="68911"/>
                  <a:pt x="1894466" y="76051"/>
                  <a:pt x="1908313" y="79513"/>
                </a:cubicBezTo>
                <a:cubicBezTo>
                  <a:pt x="1926495" y="84058"/>
                  <a:pt x="1946021" y="82079"/>
                  <a:pt x="1963972" y="87464"/>
                </a:cubicBezTo>
                <a:cubicBezTo>
                  <a:pt x="1976813" y="91316"/>
                  <a:pt x="1986611" y="102152"/>
                  <a:pt x="1995778" y="111318"/>
                </a:cubicBezTo>
              </a:path>
            </a:pathLst>
          </a:custGeom>
          <a:solidFill>
            <a:schemeClr val="bg1">
              <a:lumMod val="85000"/>
            </a:schemeClr>
          </a:solidFill>
          <a:ln w="127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5" name="Oval 4"/>
          <p:cNvSpPr>
            <a:spLocks noChangeArrowheads="1"/>
          </p:cNvSpPr>
          <p:nvPr/>
        </p:nvSpPr>
        <p:spPr bwMode="auto">
          <a:xfrm>
            <a:off x="1547813" y="1844675"/>
            <a:ext cx="576262" cy="576263"/>
          </a:xfrm>
          <a:prstGeom prst="ellipse">
            <a:avLst/>
          </a:prstGeom>
          <a:solidFill>
            <a:schemeClr val="bg1"/>
          </a:solidFill>
          <a:ln w="9525">
            <a:solidFill>
              <a:schemeClr val="tx1"/>
            </a:solidFill>
            <a:round/>
            <a:headEnd/>
            <a:tailEnd/>
          </a:ln>
        </p:spPr>
        <p:txBody>
          <a:bodyPr wrap="none" anchor="ctr"/>
          <a:lstStyle/>
          <a:p>
            <a:endParaRPr lang="en-US"/>
          </a:p>
        </p:txBody>
      </p:sp>
      <p:sp>
        <p:nvSpPr>
          <p:cNvPr id="2056" name="Line 5"/>
          <p:cNvSpPr>
            <a:spLocks noChangeShapeType="1"/>
          </p:cNvSpPr>
          <p:nvPr/>
        </p:nvSpPr>
        <p:spPr bwMode="auto">
          <a:xfrm>
            <a:off x="2124075" y="2133600"/>
            <a:ext cx="0" cy="71913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057" name="Rectangle 6"/>
          <p:cNvSpPr>
            <a:spLocks noChangeArrowheads="1"/>
          </p:cNvSpPr>
          <p:nvPr/>
        </p:nvSpPr>
        <p:spPr bwMode="auto">
          <a:xfrm>
            <a:off x="1797050" y="1720850"/>
            <a:ext cx="71438" cy="504825"/>
          </a:xfrm>
          <a:prstGeom prst="rect">
            <a:avLst/>
          </a:prstGeom>
          <a:solidFill>
            <a:schemeClr val="bg1"/>
          </a:solidFill>
          <a:ln w="9525">
            <a:solidFill>
              <a:schemeClr val="tx1"/>
            </a:solidFill>
            <a:miter lim="800000"/>
            <a:headEnd/>
            <a:tailEnd/>
          </a:ln>
        </p:spPr>
        <p:txBody>
          <a:bodyPr wrap="none" anchor="ctr"/>
          <a:lstStyle/>
          <a:p>
            <a:endParaRPr lang="en-US"/>
          </a:p>
        </p:txBody>
      </p:sp>
      <p:sp>
        <p:nvSpPr>
          <p:cNvPr id="2058" name="Line 7"/>
          <p:cNvSpPr>
            <a:spLocks noChangeShapeType="1"/>
          </p:cNvSpPr>
          <p:nvPr/>
        </p:nvSpPr>
        <p:spPr bwMode="auto">
          <a:xfrm>
            <a:off x="1547813" y="2133600"/>
            <a:ext cx="0" cy="10795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059" name="Line 8"/>
          <p:cNvSpPr>
            <a:spLocks noChangeShapeType="1"/>
          </p:cNvSpPr>
          <p:nvPr/>
        </p:nvSpPr>
        <p:spPr bwMode="auto">
          <a:xfrm flipH="1">
            <a:off x="2124075" y="2924175"/>
            <a:ext cx="4763" cy="461963"/>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060" name="Text Box 9"/>
          <p:cNvSpPr txBox="1">
            <a:spLocks noChangeArrowheads="1"/>
          </p:cNvSpPr>
          <p:nvPr/>
        </p:nvSpPr>
        <p:spPr bwMode="auto">
          <a:xfrm>
            <a:off x="1187450" y="3357563"/>
            <a:ext cx="3238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T</a:t>
            </a:r>
          </a:p>
        </p:txBody>
      </p:sp>
      <p:sp>
        <p:nvSpPr>
          <p:cNvPr id="2061" name="Text Box 10"/>
          <p:cNvSpPr txBox="1">
            <a:spLocks noChangeArrowheads="1"/>
          </p:cNvSpPr>
          <p:nvPr/>
        </p:nvSpPr>
        <p:spPr bwMode="auto">
          <a:xfrm>
            <a:off x="1239838" y="1576388"/>
            <a:ext cx="3365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A</a:t>
            </a:r>
          </a:p>
        </p:txBody>
      </p:sp>
      <p:sp>
        <p:nvSpPr>
          <p:cNvPr id="2062" name="Line 11"/>
          <p:cNvSpPr>
            <a:spLocks noChangeShapeType="1"/>
          </p:cNvSpPr>
          <p:nvPr/>
        </p:nvSpPr>
        <p:spPr bwMode="auto">
          <a:xfrm flipV="1">
            <a:off x="1835150" y="1196975"/>
            <a:ext cx="0" cy="431800"/>
          </a:xfrm>
          <a:prstGeom prst="line">
            <a:avLst/>
          </a:prstGeom>
          <a:noFill/>
          <a:ln w="28575">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063" name="Line 12"/>
          <p:cNvSpPr>
            <a:spLocks noChangeShapeType="1"/>
          </p:cNvSpPr>
          <p:nvPr/>
        </p:nvSpPr>
        <p:spPr bwMode="auto">
          <a:xfrm>
            <a:off x="1547813" y="3284538"/>
            <a:ext cx="0" cy="43180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064" name="Text Box 13"/>
          <p:cNvSpPr txBox="1">
            <a:spLocks noChangeArrowheads="1"/>
          </p:cNvSpPr>
          <p:nvPr/>
        </p:nvSpPr>
        <p:spPr bwMode="auto">
          <a:xfrm>
            <a:off x="2195513" y="2924175"/>
            <a:ext cx="3238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T</a:t>
            </a:r>
          </a:p>
        </p:txBody>
      </p:sp>
      <p:sp>
        <p:nvSpPr>
          <p:cNvPr id="2065" name="Text Box 14"/>
          <p:cNvSpPr txBox="1">
            <a:spLocks noChangeArrowheads="1"/>
          </p:cNvSpPr>
          <p:nvPr/>
        </p:nvSpPr>
        <p:spPr bwMode="auto">
          <a:xfrm>
            <a:off x="1816100" y="784225"/>
            <a:ext cx="4254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T</a:t>
            </a:r>
            <a:r>
              <a:rPr lang="en-US" baseline="-25000"/>
              <a:t>A</a:t>
            </a:r>
            <a:endParaRPr lang="en-US"/>
          </a:p>
        </p:txBody>
      </p:sp>
      <p:sp>
        <p:nvSpPr>
          <p:cNvPr id="2066" name="Oval 15"/>
          <p:cNvSpPr>
            <a:spLocks noChangeArrowheads="1"/>
          </p:cNvSpPr>
          <p:nvPr/>
        </p:nvSpPr>
        <p:spPr bwMode="auto">
          <a:xfrm>
            <a:off x="3203575" y="476250"/>
            <a:ext cx="792163" cy="792163"/>
          </a:xfrm>
          <a:prstGeom prst="ellipse">
            <a:avLst/>
          </a:prstGeom>
          <a:solidFill>
            <a:schemeClr val="bg1"/>
          </a:solidFill>
          <a:ln w="9525">
            <a:solidFill>
              <a:schemeClr val="tx1"/>
            </a:solidFill>
            <a:round/>
            <a:headEnd/>
            <a:tailEnd/>
          </a:ln>
        </p:spPr>
        <p:txBody>
          <a:bodyPr wrap="none" anchor="ctr"/>
          <a:lstStyle/>
          <a:p>
            <a:endParaRPr lang="en-US"/>
          </a:p>
        </p:txBody>
      </p:sp>
      <p:sp>
        <p:nvSpPr>
          <p:cNvPr id="2067" name="Oval 16"/>
          <p:cNvSpPr>
            <a:spLocks noChangeArrowheads="1"/>
          </p:cNvSpPr>
          <p:nvPr/>
        </p:nvSpPr>
        <p:spPr bwMode="auto">
          <a:xfrm>
            <a:off x="3408363" y="709613"/>
            <a:ext cx="360362" cy="360362"/>
          </a:xfrm>
          <a:prstGeom prst="ellipse">
            <a:avLst/>
          </a:prstGeom>
          <a:solidFill>
            <a:schemeClr val="bg1"/>
          </a:solidFill>
          <a:ln w="9525">
            <a:solidFill>
              <a:schemeClr val="tx1"/>
            </a:solidFill>
            <a:round/>
            <a:headEnd/>
            <a:tailEnd/>
          </a:ln>
        </p:spPr>
        <p:txBody>
          <a:bodyPr wrap="none" anchor="ctr"/>
          <a:lstStyle/>
          <a:p>
            <a:endParaRPr lang="en-US"/>
          </a:p>
        </p:txBody>
      </p:sp>
      <p:sp>
        <p:nvSpPr>
          <p:cNvPr id="2068" name="Oval 17"/>
          <p:cNvSpPr>
            <a:spLocks noChangeArrowheads="1"/>
          </p:cNvSpPr>
          <p:nvPr/>
        </p:nvSpPr>
        <p:spPr bwMode="auto">
          <a:xfrm>
            <a:off x="3541713" y="1031875"/>
            <a:ext cx="71437" cy="73025"/>
          </a:xfrm>
          <a:prstGeom prst="ellipse">
            <a:avLst/>
          </a:prstGeom>
          <a:solidFill>
            <a:schemeClr val="tx1"/>
          </a:solidFill>
          <a:ln w="9525">
            <a:solidFill>
              <a:schemeClr val="tx1"/>
            </a:solidFill>
            <a:round/>
            <a:headEnd/>
            <a:tailEnd/>
          </a:ln>
        </p:spPr>
        <p:txBody>
          <a:bodyPr wrap="none" anchor="ctr"/>
          <a:lstStyle/>
          <a:p>
            <a:endParaRPr lang="en-US"/>
          </a:p>
        </p:txBody>
      </p:sp>
      <p:sp>
        <p:nvSpPr>
          <p:cNvPr id="2069" name="Oval 18"/>
          <p:cNvSpPr>
            <a:spLocks noChangeArrowheads="1"/>
          </p:cNvSpPr>
          <p:nvPr/>
        </p:nvSpPr>
        <p:spPr bwMode="auto">
          <a:xfrm>
            <a:off x="3552825" y="1223963"/>
            <a:ext cx="71438" cy="73025"/>
          </a:xfrm>
          <a:prstGeom prst="ellipse">
            <a:avLst/>
          </a:prstGeom>
          <a:solidFill>
            <a:schemeClr val="tx1"/>
          </a:solidFill>
          <a:ln w="9525">
            <a:solidFill>
              <a:schemeClr val="tx1"/>
            </a:solidFill>
            <a:round/>
            <a:headEnd/>
            <a:tailEnd/>
          </a:ln>
        </p:spPr>
        <p:txBody>
          <a:bodyPr wrap="none" anchor="ctr"/>
          <a:lstStyle/>
          <a:p>
            <a:endParaRPr lang="en-US"/>
          </a:p>
        </p:txBody>
      </p:sp>
      <p:sp>
        <p:nvSpPr>
          <p:cNvPr id="2070" name="Text Box 19"/>
          <p:cNvSpPr txBox="1">
            <a:spLocks noChangeArrowheads="1"/>
          </p:cNvSpPr>
          <p:nvPr/>
        </p:nvSpPr>
        <p:spPr bwMode="auto">
          <a:xfrm>
            <a:off x="3535363" y="763588"/>
            <a:ext cx="28257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400"/>
              <a:t>1</a:t>
            </a:r>
          </a:p>
        </p:txBody>
      </p:sp>
      <p:sp>
        <p:nvSpPr>
          <p:cNvPr id="2071" name="Text Box 20"/>
          <p:cNvSpPr txBox="1">
            <a:spLocks noChangeArrowheads="1"/>
          </p:cNvSpPr>
          <p:nvPr/>
        </p:nvSpPr>
        <p:spPr bwMode="auto">
          <a:xfrm>
            <a:off x="3706813" y="620713"/>
            <a:ext cx="28257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400"/>
              <a:t>2</a:t>
            </a:r>
          </a:p>
        </p:txBody>
      </p:sp>
      <p:sp>
        <p:nvSpPr>
          <p:cNvPr id="2072" name="Line 21"/>
          <p:cNvSpPr>
            <a:spLocks noChangeShapeType="1"/>
          </p:cNvSpPr>
          <p:nvPr/>
        </p:nvSpPr>
        <p:spPr bwMode="auto">
          <a:xfrm>
            <a:off x="3419475" y="908050"/>
            <a:ext cx="0" cy="72072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073" name="Line 22"/>
          <p:cNvSpPr>
            <a:spLocks noChangeShapeType="1"/>
          </p:cNvSpPr>
          <p:nvPr/>
        </p:nvSpPr>
        <p:spPr bwMode="auto">
          <a:xfrm>
            <a:off x="3419475" y="1700213"/>
            <a:ext cx="0" cy="433387"/>
          </a:xfrm>
          <a:prstGeom prst="line">
            <a:avLst/>
          </a:prstGeom>
          <a:noFill/>
          <a:ln w="28575">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075" name="Line 24"/>
          <p:cNvSpPr>
            <a:spLocks noChangeShapeType="1"/>
          </p:cNvSpPr>
          <p:nvPr/>
        </p:nvSpPr>
        <p:spPr bwMode="auto">
          <a:xfrm flipV="1">
            <a:off x="3595688" y="188913"/>
            <a:ext cx="0" cy="647700"/>
          </a:xfrm>
          <a:prstGeom prst="line">
            <a:avLst/>
          </a:prstGeom>
          <a:noFill/>
          <a:ln w="28575">
            <a:solidFill>
              <a:srgbClr val="3366FF"/>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076" name="Line 25"/>
          <p:cNvSpPr>
            <a:spLocks noChangeShapeType="1"/>
          </p:cNvSpPr>
          <p:nvPr/>
        </p:nvSpPr>
        <p:spPr bwMode="auto">
          <a:xfrm>
            <a:off x="3995738" y="836613"/>
            <a:ext cx="0" cy="576262"/>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077" name="Line 26"/>
          <p:cNvSpPr>
            <a:spLocks noChangeShapeType="1"/>
          </p:cNvSpPr>
          <p:nvPr/>
        </p:nvSpPr>
        <p:spPr bwMode="auto">
          <a:xfrm>
            <a:off x="3995738" y="1484313"/>
            <a:ext cx="0" cy="504825"/>
          </a:xfrm>
          <a:prstGeom prst="line">
            <a:avLst/>
          </a:prstGeom>
          <a:noFill/>
          <a:ln w="28575">
            <a:solidFill>
              <a:srgbClr val="00B05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078" name="Text Box 27"/>
          <p:cNvSpPr txBox="1">
            <a:spLocks noChangeArrowheads="1"/>
          </p:cNvSpPr>
          <p:nvPr/>
        </p:nvSpPr>
        <p:spPr bwMode="auto">
          <a:xfrm>
            <a:off x="3995738" y="1628775"/>
            <a:ext cx="4254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T</a:t>
            </a:r>
            <a:r>
              <a:rPr lang="en-US" baseline="-25000"/>
              <a:t>B</a:t>
            </a:r>
            <a:endParaRPr lang="en-US"/>
          </a:p>
        </p:txBody>
      </p:sp>
      <p:graphicFrame>
        <p:nvGraphicFramePr>
          <p:cNvPr id="2050" name="Object 28"/>
          <p:cNvGraphicFramePr>
            <a:graphicFrameLocks noChangeAspect="1"/>
          </p:cNvGraphicFramePr>
          <p:nvPr>
            <p:extLst>
              <p:ext uri="{D42A27DB-BD31-4B8C-83A1-F6EECF244321}">
                <p14:modId xmlns:p14="http://schemas.microsoft.com/office/powerpoint/2010/main" val="2437548332"/>
              </p:ext>
            </p:extLst>
          </p:nvPr>
        </p:nvGraphicFramePr>
        <p:xfrm>
          <a:off x="1536700" y="0"/>
          <a:ext cx="1249363" cy="711200"/>
        </p:xfrm>
        <a:graphic>
          <a:graphicData uri="http://schemas.openxmlformats.org/presentationml/2006/ole">
            <mc:AlternateContent xmlns:mc="http://schemas.openxmlformats.org/markup-compatibility/2006">
              <mc:Choice xmlns:v="urn:schemas-microsoft-com:vml" Requires="v">
                <p:oleObj name="Equation" r:id="rId3" imgW="736560" imgH="419040" progId="Equation.DSMT4">
                  <p:embed/>
                </p:oleObj>
              </mc:Choice>
              <mc:Fallback>
                <p:oleObj name="Equation" r:id="rId3" imgW="736560" imgH="419040" progId="Equation.DSMT4">
                  <p:embed/>
                  <p:pic>
                    <p:nvPicPr>
                      <p:cNvPr id="0" name="Object 28"/>
                      <p:cNvPicPr>
                        <a:picLocks noChangeAspect="1" noChangeArrowheads="1"/>
                      </p:cNvPicPr>
                      <p:nvPr/>
                    </p:nvPicPr>
                    <p:blipFill>
                      <a:blip r:embed="rId4"/>
                      <a:srcRect/>
                      <a:stretch>
                        <a:fillRect/>
                      </a:stretch>
                    </p:blipFill>
                    <p:spPr bwMode="auto">
                      <a:xfrm>
                        <a:off x="1536700" y="0"/>
                        <a:ext cx="1249363" cy="711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079" name="Line 29"/>
          <p:cNvSpPr>
            <a:spLocks noChangeShapeType="1"/>
          </p:cNvSpPr>
          <p:nvPr/>
        </p:nvSpPr>
        <p:spPr bwMode="auto">
          <a:xfrm flipH="1">
            <a:off x="3419475" y="908050"/>
            <a:ext cx="144463"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080" name="Line 30"/>
          <p:cNvSpPr>
            <a:spLocks noChangeShapeType="1"/>
          </p:cNvSpPr>
          <p:nvPr/>
        </p:nvSpPr>
        <p:spPr bwMode="auto">
          <a:xfrm flipH="1" flipV="1">
            <a:off x="3276600" y="620713"/>
            <a:ext cx="287338" cy="287337"/>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081" name="Text Box 31"/>
          <p:cNvSpPr txBox="1">
            <a:spLocks noChangeArrowheads="1"/>
          </p:cNvSpPr>
          <p:nvPr/>
        </p:nvSpPr>
        <p:spPr bwMode="auto">
          <a:xfrm>
            <a:off x="3759200" y="65088"/>
            <a:ext cx="3238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F</a:t>
            </a:r>
          </a:p>
        </p:txBody>
      </p:sp>
      <p:sp>
        <p:nvSpPr>
          <p:cNvPr id="2082" name="Line 32"/>
          <p:cNvSpPr>
            <a:spLocks noChangeShapeType="1"/>
          </p:cNvSpPr>
          <p:nvPr/>
        </p:nvSpPr>
        <p:spPr bwMode="auto">
          <a:xfrm>
            <a:off x="4224338" y="3186113"/>
            <a:ext cx="0" cy="71913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083" name="Oval 33"/>
          <p:cNvSpPr>
            <a:spLocks noChangeArrowheads="1"/>
          </p:cNvSpPr>
          <p:nvPr/>
        </p:nvSpPr>
        <p:spPr bwMode="auto">
          <a:xfrm>
            <a:off x="3635375" y="3573463"/>
            <a:ext cx="576263" cy="576262"/>
          </a:xfrm>
          <a:prstGeom prst="ellipse">
            <a:avLst/>
          </a:prstGeom>
          <a:solidFill>
            <a:schemeClr val="bg1"/>
          </a:solidFill>
          <a:ln w="9525">
            <a:solidFill>
              <a:schemeClr val="tx1"/>
            </a:solidFill>
            <a:round/>
            <a:headEnd/>
            <a:tailEnd/>
          </a:ln>
        </p:spPr>
        <p:txBody>
          <a:bodyPr wrap="none" anchor="ctr"/>
          <a:lstStyle/>
          <a:p>
            <a:endParaRPr lang="en-US"/>
          </a:p>
        </p:txBody>
      </p:sp>
      <p:sp>
        <p:nvSpPr>
          <p:cNvPr id="2084" name="Rectangle 34"/>
          <p:cNvSpPr>
            <a:spLocks noChangeArrowheads="1"/>
          </p:cNvSpPr>
          <p:nvPr/>
        </p:nvSpPr>
        <p:spPr bwMode="auto">
          <a:xfrm>
            <a:off x="3894138" y="3441700"/>
            <a:ext cx="82550" cy="863600"/>
          </a:xfrm>
          <a:prstGeom prst="rect">
            <a:avLst/>
          </a:prstGeom>
          <a:solidFill>
            <a:schemeClr val="bg1"/>
          </a:solidFill>
          <a:ln w="9525">
            <a:solidFill>
              <a:schemeClr val="tx1"/>
            </a:solidFill>
            <a:miter lim="800000"/>
            <a:headEnd/>
            <a:tailEnd/>
          </a:ln>
        </p:spPr>
        <p:txBody>
          <a:bodyPr wrap="none" anchor="ctr"/>
          <a:lstStyle/>
          <a:p>
            <a:endParaRPr lang="en-US"/>
          </a:p>
        </p:txBody>
      </p:sp>
      <p:sp>
        <p:nvSpPr>
          <p:cNvPr id="2085" name="Text Box 38"/>
          <p:cNvSpPr txBox="1">
            <a:spLocks noChangeArrowheads="1"/>
          </p:cNvSpPr>
          <p:nvPr/>
        </p:nvSpPr>
        <p:spPr bwMode="auto">
          <a:xfrm>
            <a:off x="4408488" y="3522663"/>
            <a:ext cx="3365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B</a:t>
            </a:r>
          </a:p>
        </p:txBody>
      </p:sp>
      <p:sp>
        <p:nvSpPr>
          <p:cNvPr id="2086" name="Line 39"/>
          <p:cNvSpPr>
            <a:spLocks noChangeShapeType="1"/>
          </p:cNvSpPr>
          <p:nvPr/>
        </p:nvSpPr>
        <p:spPr bwMode="auto">
          <a:xfrm flipV="1">
            <a:off x="3625850" y="2730500"/>
            <a:ext cx="0" cy="360363"/>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087" name="Line 40"/>
          <p:cNvSpPr>
            <a:spLocks noChangeShapeType="1"/>
          </p:cNvSpPr>
          <p:nvPr/>
        </p:nvSpPr>
        <p:spPr bwMode="auto">
          <a:xfrm flipV="1">
            <a:off x="3944938" y="2865438"/>
            <a:ext cx="0" cy="503237"/>
          </a:xfrm>
          <a:prstGeom prst="line">
            <a:avLst/>
          </a:prstGeom>
          <a:noFill/>
          <a:ln w="28575">
            <a:solidFill>
              <a:srgbClr val="00B05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088" name="Text Box 41"/>
          <p:cNvSpPr txBox="1">
            <a:spLocks noChangeArrowheads="1"/>
          </p:cNvSpPr>
          <p:nvPr/>
        </p:nvSpPr>
        <p:spPr bwMode="auto">
          <a:xfrm>
            <a:off x="3779838" y="2420938"/>
            <a:ext cx="4254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T</a:t>
            </a:r>
            <a:r>
              <a:rPr lang="en-US" baseline="-25000"/>
              <a:t>B</a:t>
            </a:r>
            <a:endParaRPr lang="en-US"/>
          </a:p>
        </p:txBody>
      </p:sp>
      <p:sp>
        <p:nvSpPr>
          <p:cNvPr id="2089" name="Line 42"/>
          <p:cNvSpPr>
            <a:spLocks noChangeShapeType="1"/>
          </p:cNvSpPr>
          <p:nvPr/>
        </p:nvSpPr>
        <p:spPr bwMode="auto">
          <a:xfrm>
            <a:off x="3627438" y="3194050"/>
            <a:ext cx="0" cy="71913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090" name="Text Box 43"/>
          <p:cNvSpPr txBox="1">
            <a:spLocks noChangeArrowheads="1"/>
          </p:cNvSpPr>
          <p:nvPr/>
        </p:nvSpPr>
        <p:spPr bwMode="auto">
          <a:xfrm>
            <a:off x="3276600" y="2781300"/>
            <a:ext cx="3238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T</a:t>
            </a:r>
          </a:p>
        </p:txBody>
      </p:sp>
      <p:sp>
        <p:nvSpPr>
          <p:cNvPr id="2091" name="Line 44"/>
          <p:cNvSpPr>
            <a:spLocks noChangeShapeType="1"/>
          </p:cNvSpPr>
          <p:nvPr/>
        </p:nvSpPr>
        <p:spPr bwMode="auto">
          <a:xfrm flipV="1">
            <a:off x="4211638" y="2727325"/>
            <a:ext cx="0" cy="360363"/>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092" name="Text Box 45"/>
          <p:cNvSpPr txBox="1">
            <a:spLocks noChangeArrowheads="1"/>
          </p:cNvSpPr>
          <p:nvPr/>
        </p:nvSpPr>
        <p:spPr bwMode="auto">
          <a:xfrm>
            <a:off x="4284663" y="2781300"/>
            <a:ext cx="3238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dirty="0"/>
              <a:t>T</a:t>
            </a:r>
          </a:p>
        </p:txBody>
      </p:sp>
      <p:sp>
        <p:nvSpPr>
          <p:cNvPr id="2093" name="Line 46"/>
          <p:cNvSpPr>
            <a:spLocks noChangeShapeType="1"/>
          </p:cNvSpPr>
          <p:nvPr/>
        </p:nvSpPr>
        <p:spPr bwMode="auto">
          <a:xfrm>
            <a:off x="3924300" y="4365625"/>
            <a:ext cx="0" cy="503238"/>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aphicFrame>
        <p:nvGraphicFramePr>
          <p:cNvPr id="2051" name="Object 47"/>
          <p:cNvGraphicFramePr>
            <a:graphicFrameLocks noChangeAspect="1"/>
          </p:cNvGraphicFramePr>
          <p:nvPr>
            <p:extLst>
              <p:ext uri="{D42A27DB-BD31-4B8C-83A1-F6EECF244321}">
                <p14:modId xmlns:p14="http://schemas.microsoft.com/office/powerpoint/2010/main" val="2341468873"/>
              </p:ext>
            </p:extLst>
          </p:nvPr>
        </p:nvGraphicFramePr>
        <p:xfrm>
          <a:off x="4014788" y="4429125"/>
          <a:ext cx="2840037" cy="381000"/>
        </p:xfrm>
        <a:graphic>
          <a:graphicData uri="http://schemas.openxmlformats.org/presentationml/2006/ole">
            <mc:AlternateContent xmlns:mc="http://schemas.openxmlformats.org/markup-compatibility/2006">
              <mc:Choice xmlns:v="urn:schemas-microsoft-com:vml" Requires="v">
                <p:oleObj name="Equation" r:id="rId5" imgW="1701720" imgH="228600" progId="Equation.DSMT4">
                  <p:embed/>
                </p:oleObj>
              </mc:Choice>
              <mc:Fallback>
                <p:oleObj name="Equation" r:id="rId5" imgW="1701720" imgH="228600" progId="Equation.DSMT4">
                  <p:embed/>
                  <p:pic>
                    <p:nvPicPr>
                      <p:cNvPr id="0" name="Object 47"/>
                      <p:cNvPicPr>
                        <a:picLocks noChangeAspect="1" noChangeArrowheads="1"/>
                      </p:cNvPicPr>
                      <p:nvPr/>
                    </p:nvPicPr>
                    <p:blipFill>
                      <a:blip r:embed="rId6"/>
                      <a:srcRect/>
                      <a:stretch>
                        <a:fillRect/>
                      </a:stretch>
                    </p:blipFill>
                    <p:spPr bwMode="auto">
                      <a:xfrm>
                        <a:off x="4014788" y="4429125"/>
                        <a:ext cx="2840037" cy="381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2052" name="Object 48"/>
          <p:cNvGraphicFramePr>
            <a:graphicFrameLocks noChangeAspect="1"/>
          </p:cNvGraphicFramePr>
          <p:nvPr>
            <p:extLst>
              <p:ext uri="{D42A27DB-BD31-4B8C-83A1-F6EECF244321}">
                <p14:modId xmlns:p14="http://schemas.microsoft.com/office/powerpoint/2010/main" val="4056649356"/>
              </p:ext>
            </p:extLst>
          </p:nvPr>
        </p:nvGraphicFramePr>
        <p:xfrm>
          <a:off x="539750" y="4132263"/>
          <a:ext cx="2232025" cy="828675"/>
        </p:xfrm>
        <a:graphic>
          <a:graphicData uri="http://schemas.openxmlformats.org/presentationml/2006/ole">
            <mc:AlternateContent xmlns:mc="http://schemas.openxmlformats.org/markup-compatibility/2006">
              <mc:Choice xmlns:v="urn:schemas-microsoft-com:vml" Requires="v">
                <p:oleObj name="Equation" r:id="rId7" imgW="1231560" imgH="457200" progId="Equation.DSMT4">
                  <p:embed/>
                </p:oleObj>
              </mc:Choice>
              <mc:Fallback>
                <p:oleObj name="Equation" r:id="rId7" imgW="1231560" imgH="457200" progId="Equation.DSMT4">
                  <p:embed/>
                  <p:pic>
                    <p:nvPicPr>
                      <p:cNvPr id="0" name="Object 48"/>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39750" y="4132263"/>
                        <a:ext cx="2232025" cy="8286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2053" name="Object 49"/>
          <p:cNvGraphicFramePr>
            <a:graphicFrameLocks noChangeAspect="1"/>
          </p:cNvGraphicFramePr>
          <p:nvPr/>
        </p:nvGraphicFramePr>
        <p:xfrm>
          <a:off x="5364163" y="404813"/>
          <a:ext cx="2665412" cy="1512887"/>
        </p:xfrm>
        <a:graphic>
          <a:graphicData uri="http://schemas.openxmlformats.org/presentationml/2006/ole">
            <mc:AlternateContent xmlns:mc="http://schemas.openxmlformats.org/markup-compatibility/2006">
              <mc:Choice xmlns:v="urn:schemas-microsoft-com:vml" Requires="v">
                <p:oleObj name="Equation" r:id="rId9" imgW="1498320" imgH="850680" progId="Equation.DSMT4">
                  <p:embed/>
                </p:oleObj>
              </mc:Choice>
              <mc:Fallback>
                <p:oleObj name="Equation" r:id="rId9" imgW="1498320" imgH="850680" progId="Equation.DSMT4">
                  <p:embed/>
                  <p:pic>
                    <p:nvPicPr>
                      <p:cNvPr id="0" name="Object 49"/>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5364163" y="404813"/>
                        <a:ext cx="2665412" cy="15128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094" name="Text Box 50"/>
          <p:cNvSpPr txBox="1">
            <a:spLocks noChangeArrowheads="1"/>
          </p:cNvSpPr>
          <p:nvPr/>
        </p:nvSpPr>
        <p:spPr bwMode="auto">
          <a:xfrm>
            <a:off x="231775" y="3736975"/>
            <a:ext cx="147989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dirty="0"/>
              <a:t> equation (1)</a:t>
            </a:r>
          </a:p>
        </p:txBody>
      </p:sp>
      <p:sp>
        <p:nvSpPr>
          <p:cNvPr id="2095" name="Text Box 51"/>
          <p:cNvSpPr txBox="1">
            <a:spLocks noChangeArrowheads="1"/>
          </p:cNvSpPr>
          <p:nvPr/>
        </p:nvSpPr>
        <p:spPr bwMode="auto">
          <a:xfrm>
            <a:off x="4405314" y="68818"/>
            <a:ext cx="141577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dirty="0"/>
              <a:t>equation (2)</a:t>
            </a:r>
          </a:p>
        </p:txBody>
      </p:sp>
      <p:sp>
        <p:nvSpPr>
          <p:cNvPr id="2096" name="Text Box 52"/>
          <p:cNvSpPr txBox="1">
            <a:spLocks noChangeArrowheads="1"/>
          </p:cNvSpPr>
          <p:nvPr/>
        </p:nvSpPr>
        <p:spPr bwMode="auto">
          <a:xfrm>
            <a:off x="3368160" y="4973121"/>
            <a:ext cx="141577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dirty="0"/>
              <a:t> equation(3)</a:t>
            </a:r>
          </a:p>
        </p:txBody>
      </p:sp>
      <p:sp>
        <p:nvSpPr>
          <p:cNvPr id="2097" name="Text Box 54"/>
          <p:cNvSpPr txBox="1">
            <a:spLocks noChangeArrowheads="1"/>
          </p:cNvSpPr>
          <p:nvPr/>
        </p:nvSpPr>
        <p:spPr bwMode="auto">
          <a:xfrm>
            <a:off x="363538" y="4117975"/>
            <a:ext cx="317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a:t>
            </a:r>
          </a:p>
        </p:txBody>
      </p:sp>
      <p:grpSp>
        <p:nvGrpSpPr>
          <p:cNvPr id="2098" name="Group 56"/>
          <p:cNvGrpSpPr>
            <a:grpSpLocks/>
          </p:cNvGrpSpPr>
          <p:nvPr/>
        </p:nvGrpSpPr>
        <p:grpSpPr bwMode="auto">
          <a:xfrm>
            <a:off x="4983163" y="455613"/>
            <a:ext cx="331787" cy="366712"/>
            <a:chOff x="3139" y="287"/>
            <a:chExt cx="209" cy="231"/>
          </a:xfrm>
        </p:grpSpPr>
        <p:sp>
          <p:nvSpPr>
            <p:cNvPr id="2101" name="Arc 53"/>
            <p:cNvSpPr>
              <a:spLocks/>
            </p:cNvSpPr>
            <p:nvPr/>
          </p:nvSpPr>
          <p:spPr bwMode="auto">
            <a:xfrm flipH="1" flipV="1">
              <a:off x="3152" y="300"/>
              <a:ext cx="196" cy="203"/>
            </a:xfrm>
            <a:custGeom>
              <a:avLst/>
              <a:gdLst>
                <a:gd name="T0" fmla="*/ 1 w 36873"/>
                <a:gd name="T1" fmla="*/ 1 h 43200"/>
                <a:gd name="T2" fmla="*/ 1 w 36873"/>
                <a:gd name="T3" fmla="*/ 0 h 43200"/>
                <a:gd name="T4" fmla="*/ 1 w 36873"/>
                <a:gd name="T5" fmla="*/ 0 h 43200"/>
                <a:gd name="T6" fmla="*/ 0 60000 65536"/>
                <a:gd name="T7" fmla="*/ 0 60000 65536"/>
                <a:gd name="T8" fmla="*/ 0 60000 65536"/>
                <a:gd name="T9" fmla="*/ 0 w 36873"/>
                <a:gd name="T10" fmla="*/ 0 h 43200"/>
                <a:gd name="T11" fmla="*/ 36873 w 36873"/>
                <a:gd name="T12" fmla="*/ 43200 h 43200"/>
              </a:gdLst>
              <a:ahLst/>
              <a:cxnLst>
                <a:cxn ang="T6">
                  <a:pos x="T0" y="T1"/>
                </a:cxn>
                <a:cxn ang="T7">
                  <a:pos x="T2" y="T3"/>
                </a:cxn>
                <a:cxn ang="T8">
                  <a:pos x="T4" y="T5"/>
                </a:cxn>
              </a:cxnLst>
              <a:rect l="T9" t="T10" r="T11" b="T12"/>
              <a:pathLst>
                <a:path w="36873" h="43200" fill="none" extrusionOk="0">
                  <a:moveTo>
                    <a:pt x="33395" y="39695"/>
                  </a:moveTo>
                  <a:cubicBezTo>
                    <a:pt x="29886" y="41982"/>
                    <a:pt x="25788" y="43199"/>
                    <a:pt x="21600" y="43200"/>
                  </a:cubicBezTo>
                  <a:cubicBezTo>
                    <a:pt x="9670" y="43200"/>
                    <a:pt x="0" y="33529"/>
                    <a:pt x="0" y="21600"/>
                  </a:cubicBezTo>
                  <a:cubicBezTo>
                    <a:pt x="0" y="9670"/>
                    <a:pt x="9670" y="0"/>
                    <a:pt x="21600" y="0"/>
                  </a:cubicBezTo>
                  <a:cubicBezTo>
                    <a:pt x="27328" y="-1"/>
                    <a:pt x="32822" y="2275"/>
                    <a:pt x="36873" y="6325"/>
                  </a:cubicBezTo>
                </a:path>
                <a:path w="36873" h="43200" stroke="0" extrusionOk="0">
                  <a:moveTo>
                    <a:pt x="33395" y="39695"/>
                  </a:moveTo>
                  <a:cubicBezTo>
                    <a:pt x="29886" y="41982"/>
                    <a:pt x="25788" y="43199"/>
                    <a:pt x="21600" y="43200"/>
                  </a:cubicBezTo>
                  <a:cubicBezTo>
                    <a:pt x="9670" y="43200"/>
                    <a:pt x="0" y="33529"/>
                    <a:pt x="0" y="21600"/>
                  </a:cubicBezTo>
                  <a:cubicBezTo>
                    <a:pt x="0" y="9670"/>
                    <a:pt x="9670" y="0"/>
                    <a:pt x="21600" y="0"/>
                  </a:cubicBezTo>
                  <a:cubicBezTo>
                    <a:pt x="27328" y="-1"/>
                    <a:pt x="32822" y="2275"/>
                    <a:pt x="36873" y="6325"/>
                  </a:cubicBezTo>
                  <a:lnTo>
                    <a:pt x="21600" y="21600"/>
                  </a:lnTo>
                  <a:close/>
                </a:path>
              </a:pathLst>
            </a:custGeom>
            <a:noFill/>
            <a:ln w="9525">
              <a:solidFill>
                <a:schemeClr val="tx1"/>
              </a:solidFill>
              <a:round/>
              <a:headEnd type="triangle" w="med" len="me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2102" name="Text Box 55"/>
            <p:cNvSpPr txBox="1">
              <a:spLocks noChangeArrowheads="1"/>
            </p:cNvSpPr>
            <p:nvPr/>
          </p:nvSpPr>
          <p:spPr bwMode="auto">
            <a:xfrm>
              <a:off x="3139" y="287"/>
              <a:ext cx="200"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a:t>
              </a:r>
            </a:p>
          </p:txBody>
        </p:sp>
      </p:grpSp>
      <p:graphicFrame>
        <p:nvGraphicFramePr>
          <p:cNvPr id="2054" name="Object 57"/>
          <p:cNvGraphicFramePr>
            <a:graphicFrameLocks noChangeAspect="1"/>
          </p:cNvGraphicFramePr>
          <p:nvPr>
            <p:extLst>
              <p:ext uri="{D42A27DB-BD31-4B8C-83A1-F6EECF244321}">
                <p14:modId xmlns:p14="http://schemas.microsoft.com/office/powerpoint/2010/main" val="42777557"/>
              </p:ext>
            </p:extLst>
          </p:nvPr>
        </p:nvGraphicFramePr>
        <p:xfrm>
          <a:off x="5010150" y="4965700"/>
          <a:ext cx="2292350" cy="1446213"/>
        </p:xfrm>
        <a:graphic>
          <a:graphicData uri="http://schemas.openxmlformats.org/presentationml/2006/ole">
            <mc:AlternateContent xmlns:mc="http://schemas.openxmlformats.org/markup-compatibility/2006">
              <mc:Choice xmlns:v="urn:schemas-microsoft-com:vml" Requires="v">
                <p:oleObj name="Equation" r:id="rId11" imgW="1307880" imgH="825480" progId="Equation.DSMT4">
                  <p:embed/>
                </p:oleObj>
              </mc:Choice>
              <mc:Fallback>
                <p:oleObj name="Equation" r:id="rId11" imgW="1307880" imgH="825480" progId="Equation.DSMT4">
                  <p:embed/>
                  <p:pic>
                    <p:nvPicPr>
                      <p:cNvPr id="0" name="Object 57"/>
                      <p:cNvPicPr>
                        <a:picLocks noChangeAspect="1" noChangeArrowheads="1"/>
                      </p:cNvPicPr>
                      <p:nvPr/>
                    </p:nvPicPr>
                    <p:blipFill>
                      <a:blip r:embed="rId12"/>
                      <a:srcRect/>
                      <a:stretch>
                        <a:fillRect/>
                      </a:stretch>
                    </p:blipFill>
                    <p:spPr bwMode="auto">
                      <a:xfrm>
                        <a:off x="5010150" y="4965700"/>
                        <a:ext cx="2292350" cy="14462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099" name="Line 58"/>
          <p:cNvSpPr>
            <a:spLocks noChangeShapeType="1"/>
          </p:cNvSpPr>
          <p:nvPr/>
        </p:nvSpPr>
        <p:spPr bwMode="auto">
          <a:xfrm>
            <a:off x="4859338" y="6453188"/>
            <a:ext cx="1728787" cy="0"/>
          </a:xfrm>
          <a:prstGeom prst="line">
            <a:avLst/>
          </a:prstGeom>
          <a:noFill/>
          <a:ln w="19050">
            <a:solidFill>
              <a:srgbClr val="FF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00" name="Text Box 59"/>
          <p:cNvSpPr txBox="1">
            <a:spLocks noChangeArrowheads="1"/>
          </p:cNvSpPr>
          <p:nvPr/>
        </p:nvSpPr>
        <p:spPr bwMode="auto">
          <a:xfrm>
            <a:off x="4859338" y="4941888"/>
            <a:ext cx="31750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a:t>
            </a:r>
          </a:p>
        </p:txBody>
      </p:sp>
      <p:sp>
        <p:nvSpPr>
          <p:cNvPr id="2" name="TextBox 1"/>
          <p:cNvSpPr txBox="1"/>
          <p:nvPr/>
        </p:nvSpPr>
        <p:spPr>
          <a:xfrm>
            <a:off x="2915816" y="1700213"/>
            <a:ext cx="411203" cy="369332"/>
          </a:xfrm>
          <a:prstGeom prst="rect">
            <a:avLst/>
          </a:prstGeom>
          <a:noFill/>
        </p:spPr>
        <p:txBody>
          <a:bodyPr wrap="none" rtlCol="0">
            <a:spAutoFit/>
          </a:bodyPr>
          <a:lstStyle/>
          <a:p>
            <a:r>
              <a:rPr lang="en-US" dirty="0"/>
              <a:t>T</a:t>
            </a:r>
            <a:r>
              <a:rPr lang="en-US" baseline="-25000" dirty="0"/>
              <a:t>A</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AF44FA17-2645-4A54-A731-78E83AD8FF30}"/>
              </a:ext>
            </a:extLst>
          </p:cNvPr>
          <p:cNvSpPr txBox="1"/>
          <p:nvPr/>
        </p:nvSpPr>
        <p:spPr>
          <a:xfrm>
            <a:off x="827584" y="388977"/>
            <a:ext cx="1950086" cy="369332"/>
          </a:xfrm>
          <a:prstGeom prst="rect">
            <a:avLst/>
          </a:prstGeom>
          <a:noFill/>
        </p:spPr>
        <p:txBody>
          <a:bodyPr wrap="none" rtlCol="0">
            <a:spAutoFit/>
          </a:bodyPr>
          <a:lstStyle/>
          <a:p>
            <a:r>
              <a:rPr lang="en-US" dirty="0"/>
              <a:t>MATLAB solution</a:t>
            </a:r>
          </a:p>
        </p:txBody>
      </p:sp>
      <p:sp>
        <p:nvSpPr>
          <p:cNvPr id="4" name="TextBox 3">
            <a:extLst>
              <a:ext uri="{FF2B5EF4-FFF2-40B4-BE49-F238E27FC236}">
                <a16:creationId xmlns:a16="http://schemas.microsoft.com/office/drawing/2014/main" id="{BF1F4ED4-419F-4348-AE52-BB873D2DC12F}"/>
              </a:ext>
            </a:extLst>
          </p:cNvPr>
          <p:cNvSpPr txBox="1"/>
          <p:nvPr/>
        </p:nvSpPr>
        <p:spPr>
          <a:xfrm>
            <a:off x="755576" y="1206044"/>
            <a:ext cx="7848872" cy="3046988"/>
          </a:xfrm>
          <a:prstGeom prst="rect">
            <a:avLst/>
          </a:prstGeom>
          <a:noFill/>
        </p:spPr>
        <p:txBody>
          <a:bodyPr wrap="square">
            <a:spAutoFit/>
          </a:bodyPr>
          <a:lstStyle/>
          <a:p>
            <a:r>
              <a:rPr lang="en-US" sz="1600" dirty="0" err="1"/>
              <a:t>syms</a:t>
            </a:r>
            <a:r>
              <a:rPr lang="en-US" sz="1600" dirty="0"/>
              <a:t> Ta Tb T			% symbolic tensions</a:t>
            </a:r>
          </a:p>
          <a:p>
            <a:r>
              <a:rPr lang="en-US" sz="1600" dirty="0"/>
              <a:t>Eq(1) = Ta - 2*T == 0;			% define 3 equations</a:t>
            </a:r>
          </a:p>
          <a:p>
            <a:r>
              <a:rPr lang="en-US" sz="1600" dirty="0"/>
              <a:t>Eq(2) = 100*Ta - 300*Tb == 0;</a:t>
            </a:r>
          </a:p>
          <a:p>
            <a:r>
              <a:rPr lang="en-US" sz="1600" dirty="0"/>
              <a:t>Eq(3) = Tb + 2*T -225*9.81 == 0;</a:t>
            </a:r>
          </a:p>
          <a:p>
            <a:r>
              <a:rPr lang="en-US" sz="1600" dirty="0"/>
              <a:t>S = solve(Eq);			% solve equations, answer is in structure S</a:t>
            </a:r>
          </a:p>
          <a:p>
            <a:r>
              <a:rPr lang="en-US" sz="1600" dirty="0"/>
              <a:t>Sn = double([ S.T </a:t>
            </a:r>
            <a:r>
              <a:rPr lang="en-US" sz="1600" dirty="0" err="1"/>
              <a:t>S.Ta</a:t>
            </a:r>
            <a:r>
              <a:rPr lang="en-US" sz="1600" dirty="0"/>
              <a:t> </a:t>
            </a:r>
            <a:r>
              <a:rPr lang="en-US" sz="1600" dirty="0" err="1"/>
              <a:t>S.Tb</a:t>
            </a:r>
            <a:r>
              <a:rPr lang="en-US" sz="1600" dirty="0"/>
              <a:t>])		% convert to numerical values</a:t>
            </a:r>
          </a:p>
          <a:p>
            <a:endParaRPr lang="en-US" sz="1600" dirty="0"/>
          </a:p>
          <a:p>
            <a:r>
              <a:rPr lang="en-US" sz="1600" dirty="0"/>
              <a:t>Sn =</a:t>
            </a:r>
          </a:p>
          <a:p>
            <a:endParaRPr lang="en-US" sz="1600" dirty="0"/>
          </a:p>
          <a:p>
            <a:r>
              <a:rPr lang="en-US" sz="1600" dirty="0"/>
              <a:t>   1.0e+03 *</a:t>
            </a:r>
          </a:p>
          <a:p>
            <a:endParaRPr lang="en-US" sz="1600" dirty="0"/>
          </a:p>
          <a:p>
            <a:r>
              <a:rPr lang="en-US" sz="1600" dirty="0"/>
              <a:t>    0.8277    1.6554    0.5518</a:t>
            </a:r>
          </a:p>
        </p:txBody>
      </p:sp>
      <p:sp>
        <p:nvSpPr>
          <p:cNvPr id="5" name="TextBox 4">
            <a:extLst>
              <a:ext uri="{FF2B5EF4-FFF2-40B4-BE49-F238E27FC236}">
                <a16:creationId xmlns:a16="http://schemas.microsoft.com/office/drawing/2014/main" id="{40A4DCA1-EA38-4C4D-9981-465B063400B5}"/>
              </a:ext>
            </a:extLst>
          </p:cNvPr>
          <p:cNvSpPr txBox="1"/>
          <p:nvPr/>
        </p:nvSpPr>
        <p:spPr>
          <a:xfrm>
            <a:off x="827584" y="4869160"/>
            <a:ext cx="1456489" cy="369332"/>
          </a:xfrm>
          <a:prstGeom prst="rect">
            <a:avLst/>
          </a:prstGeom>
          <a:noFill/>
        </p:spPr>
        <p:txBody>
          <a:bodyPr wrap="none" rtlCol="0">
            <a:spAutoFit/>
          </a:bodyPr>
          <a:lstStyle/>
          <a:p>
            <a:r>
              <a:rPr lang="en-US" dirty="0"/>
              <a:t>T = 827.7 N </a:t>
            </a:r>
          </a:p>
        </p:txBody>
      </p:sp>
      <p:cxnSp>
        <p:nvCxnSpPr>
          <p:cNvPr id="9" name="Straight Connector 8">
            <a:extLst>
              <a:ext uri="{FF2B5EF4-FFF2-40B4-BE49-F238E27FC236}">
                <a16:creationId xmlns:a16="http://schemas.microsoft.com/office/drawing/2014/main" id="{38D81514-1F28-4428-B3AC-9083262E9067}"/>
              </a:ext>
            </a:extLst>
          </p:cNvPr>
          <p:cNvCxnSpPr/>
          <p:nvPr/>
        </p:nvCxnSpPr>
        <p:spPr>
          <a:xfrm>
            <a:off x="827584" y="5301208"/>
            <a:ext cx="1656184"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056B7F21-D885-F66E-BE23-CC4E57D7FC42}"/>
              </a:ext>
            </a:extLst>
          </p:cNvPr>
          <p:cNvCxnSpPr/>
          <p:nvPr/>
        </p:nvCxnSpPr>
        <p:spPr>
          <a:xfrm>
            <a:off x="395536" y="5877272"/>
            <a:ext cx="7996843" cy="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777423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6" name="Text Box 4"/>
          <p:cNvSpPr txBox="1">
            <a:spLocks noChangeArrowheads="1"/>
          </p:cNvSpPr>
          <p:nvPr/>
        </p:nvSpPr>
        <p:spPr bwMode="auto">
          <a:xfrm>
            <a:off x="546885" y="163036"/>
            <a:ext cx="146706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dirty="0">
                <a:solidFill>
                  <a:srgbClr val="C00000"/>
                </a:solidFill>
              </a:rPr>
              <a:t>Example 4.3</a:t>
            </a:r>
          </a:p>
        </p:txBody>
      </p:sp>
      <p:sp>
        <p:nvSpPr>
          <p:cNvPr id="13317" name="Rectangle 5"/>
          <p:cNvSpPr>
            <a:spLocks noChangeArrowheads="1"/>
          </p:cNvSpPr>
          <p:nvPr/>
        </p:nvSpPr>
        <p:spPr bwMode="auto">
          <a:xfrm rot="19798058">
            <a:off x="4813996" y="1752074"/>
            <a:ext cx="1657350" cy="1123877"/>
          </a:xfrm>
          <a:prstGeom prst="rect">
            <a:avLst/>
          </a:prstGeom>
          <a:solidFill>
            <a:schemeClr val="bg1">
              <a:lumMod val="95000"/>
            </a:schemeClr>
          </a:solidFill>
          <a:ln w="9525">
            <a:solidFill>
              <a:schemeClr val="tx1"/>
            </a:solidFill>
            <a:miter lim="800000"/>
            <a:headEnd/>
            <a:tailEnd/>
          </a:ln>
        </p:spPr>
        <p:txBody>
          <a:bodyPr wrap="none" anchor="ctr"/>
          <a:lstStyle/>
          <a:p>
            <a:endParaRPr lang="en-US"/>
          </a:p>
        </p:txBody>
      </p:sp>
      <p:sp>
        <p:nvSpPr>
          <p:cNvPr id="13320" name="Line 10"/>
          <p:cNvSpPr>
            <a:spLocks noChangeShapeType="1"/>
          </p:cNvSpPr>
          <p:nvPr/>
        </p:nvSpPr>
        <p:spPr bwMode="auto">
          <a:xfrm flipV="1">
            <a:off x="4613971" y="1682012"/>
            <a:ext cx="3527425" cy="2160587"/>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321" name="Line 11"/>
          <p:cNvSpPr>
            <a:spLocks noChangeShapeType="1"/>
          </p:cNvSpPr>
          <p:nvPr/>
        </p:nvSpPr>
        <p:spPr bwMode="auto">
          <a:xfrm>
            <a:off x="4758433" y="3842599"/>
            <a:ext cx="431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322" name="Line 12"/>
          <p:cNvSpPr>
            <a:spLocks noChangeShapeType="1"/>
          </p:cNvSpPr>
          <p:nvPr/>
        </p:nvSpPr>
        <p:spPr bwMode="auto">
          <a:xfrm>
            <a:off x="6341171" y="1394674"/>
            <a:ext cx="1657350" cy="2159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323" name="Text Box 13"/>
          <p:cNvSpPr txBox="1">
            <a:spLocks noChangeArrowheads="1"/>
          </p:cNvSpPr>
          <p:nvPr/>
        </p:nvSpPr>
        <p:spPr bwMode="auto">
          <a:xfrm>
            <a:off x="3677346" y="1323237"/>
            <a:ext cx="180340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mass = 3500 kg</a:t>
            </a:r>
          </a:p>
        </p:txBody>
      </p:sp>
      <p:sp>
        <p:nvSpPr>
          <p:cNvPr id="13324" name="Text Box 14"/>
          <p:cNvSpPr txBox="1">
            <a:spLocks noChangeArrowheads="1"/>
          </p:cNvSpPr>
          <p:nvPr/>
        </p:nvSpPr>
        <p:spPr bwMode="auto">
          <a:xfrm>
            <a:off x="5045771" y="3482237"/>
            <a:ext cx="522287"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30</a:t>
            </a:r>
            <a:r>
              <a:rPr lang="en-US" baseline="30000"/>
              <a:t>o</a:t>
            </a:r>
          </a:p>
        </p:txBody>
      </p:sp>
      <p:sp>
        <p:nvSpPr>
          <p:cNvPr id="13325" name="Text Box 15"/>
          <p:cNvSpPr txBox="1">
            <a:spLocks noChangeArrowheads="1"/>
          </p:cNvSpPr>
          <p:nvPr/>
        </p:nvSpPr>
        <p:spPr bwMode="auto">
          <a:xfrm>
            <a:off x="7133333" y="1539137"/>
            <a:ext cx="522288"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38</a:t>
            </a:r>
            <a:r>
              <a:rPr lang="en-US" baseline="30000"/>
              <a:t>o</a:t>
            </a:r>
            <a:endParaRPr lang="en-US"/>
          </a:p>
        </p:txBody>
      </p:sp>
      <p:sp>
        <p:nvSpPr>
          <p:cNvPr id="13326" name="Line 16"/>
          <p:cNvSpPr>
            <a:spLocks noChangeShapeType="1"/>
          </p:cNvSpPr>
          <p:nvPr/>
        </p:nvSpPr>
        <p:spPr bwMode="auto">
          <a:xfrm>
            <a:off x="5550596" y="3339362"/>
            <a:ext cx="215900" cy="358775"/>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sp>
        <p:nvSpPr>
          <p:cNvPr id="13327" name="Oval 17"/>
          <p:cNvSpPr>
            <a:spLocks noChangeArrowheads="1"/>
          </p:cNvSpPr>
          <p:nvPr/>
        </p:nvSpPr>
        <p:spPr bwMode="auto">
          <a:xfrm>
            <a:off x="5487096" y="2156674"/>
            <a:ext cx="73025" cy="73025"/>
          </a:xfrm>
          <a:prstGeom prst="ellipse">
            <a:avLst/>
          </a:prstGeom>
          <a:solidFill>
            <a:schemeClr val="tx1"/>
          </a:solidFill>
          <a:ln w="9525">
            <a:solidFill>
              <a:schemeClr val="tx1"/>
            </a:solidFill>
            <a:round/>
            <a:headEnd/>
            <a:tailEnd/>
          </a:ln>
        </p:spPr>
        <p:txBody>
          <a:bodyPr wrap="none" anchor="ctr"/>
          <a:lstStyle/>
          <a:p>
            <a:endParaRPr lang="en-US"/>
          </a:p>
        </p:txBody>
      </p:sp>
      <p:sp>
        <p:nvSpPr>
          <p:cNvPr id="13328" name="Text Box 18"/>
          <p:cNvSpPr txBox="1">
            <a:spLocks noChangeArrowheads="1"/>
          </p:cNvSpPr>
          <p:nvPr/>
        </p:nvSpPr>
        <p:spPr bwMode="auto">
          <a:xfrm>
            <a:off x="5045771" y="2042374"/>
            <a:ext cx="3619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G</a:t>
            </a:r>
          </a:p>
        </p:txBody>
      </p:sp>
      <p:sp>
        <p:nvSpPr>
          <p:cNvPr id="13329" name="Line 19"/>
          <p:cNvSpPr>
            <a:spLocks noChangeShapeType="1"/>
          </p:cNvSpPr>
          <p:nvPr/>
        </p:nvSpPr>
        <p:spPr bwMode="auto">
          <a:xfrm>
            <a:off x="5615683" y="2320187"/>
            <a:ext cx="585788" cy="1050925"/>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sp>
        <p:nvSpPr>
          <p:cNvPr id="13330" name="Line 21"/>
          <p:cNvSpPr>
            <a:spLocks noChangeShapeType="1"/>
          </p:cNvSpPr>
          <p:nvPr/>
        </p:nvSpPr>
        <p:spPr bwMode="auto">
          <a:xfrm>
            <a:off x="6558658" y="2690074"/>
            <a:ext cx="215900" cy="35877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331" name="Line 22"/>
          <p:cNvSpPr>
            <a:spLocks noChangeShapeType="1"/>
          </p:cNvSpPr>
          <p:nvPr/>
        </p:nvSpPr>
        <p:spPr bwMode="auto">
          <a:xfrm>
            <a:off x="6414196" y="1610574"/>
            <a:ext cx="719137" cy="1223963"/>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sp>
        <p:nvSpPr>
          <p:cNvPr id="13332" name="Line 23"/>
          <p:cNvSpPr>
            <a:spLocks noChangeShapeType="1"/>
          </p:cNvSpPr>
          <p:nvPr/>
        </p:nvSpPr>
        <p:spPr bwMode="auto">
          <a:xfrm>
            <a:off x="8069958" y="1826474"/>
            <a:ext cx="215900" cy="35877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333" name="Rectangle 24"/>
          <p:cNvSpPr>
            <a:spLocks noChangeArrowheads="1"/>
          </p:cNvSpPr>
          <p:nvPr/>
        </p:nvSpPr>
        <p:spPr bwMode="auto">
          <a:xfrm rot="-1735072">
            <a:off x="6053833" y="1394674"/>
            <a:ext cx="288925" cy="149225"/>
          </a:xfrm>
          <a:prstGeom prst="rect">
            <a:avLst/>
          </a:prstGeom>
          <a:solidFill>
            <a:schemeClr val="bg1"/>
          </a:solidFill>
          <a:ln w="9525">
            <a:solidFill>
              <a:schemeClr val="tx1"/>
            </a:solidFill>
            <a:miter lim="800000"/>
            <a:headEnd/>
            <a:tailEnd/>
          </a:ln>
        </p:spPr>
        <p:txBody>
          <a:bodyPr wrap="none" anchor="ctr"/>
          <a:lstStyle/>
          <a:p>
            <a:endParaRPr lang="en-US"/>
          </a:p>
        </p:txBody>
      </p:sp>
      <p:sp>
        <p:nvSpPr>
          <p:cNvPr id="13334" name="Text Box 26"/>
          <p:cNvSpPr txBox="1">
            <a:spLocks noChangeArrowheads="1"/>
          </p:cNvSpPr>
          <p:nvPr/>
        </p:nvSpPr>
        <p:spPr bwMode="auto">
          <a:xfrm>
            <a:off x="5801258" y="3380711"/>
            <a:ext cx="47942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400" dirty="0"/>
              <a:t>2 m</a:t>
            </a:r>
          </a:p>
        </p:txBody>
      </p:sp>
      <p:sp>
        <p:nvSpPr>
          <p:cNvPr id="13335" name="Text Box 27"/>
          <p:cNvSpPr txBox="1">
            <a:spLocks noChangeArrowheads="1"/>
          </p:cNvSpPr>
          <p:nvPr/>
        </p:nvSpPr>
        <p:spPr bwMode="auto">
          <a:xfrm>
            <a:off x="6348653" y="3085435"/>
            <a:ext cx="47942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400" dirty="0"/>
              <a:t>2 m</a:t>
            </a:r>
          </a:p>
        </p:txBody>
      </p:sp>
      <p:sp>
        <p:nvSpPr>
          <p:cNvPr id="13336" name="Text Box 28"/>
          <p:cNvSpPr txBox="1">
            <a:spLocks noChangeArrowheads="1"/>
          </p:cNvSpPr>
          <p:nvPr/>
        </p:nvSpPr>
        <p:spPr bwMode="auto">
          <a:xfrm>
            <a:off x="6800989" y="2825822"/>
            <a:ext cx="47942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400" dirty="0"/>
              <a:t>1 m</a:t>
            </a:r>
          </a:p>
        </p:txBody>
      </p:sp>
      <p:sp>
        <p:nvSpPr>
          <p:cNvPr id="13337" name="Text Box 29"/>
          <p:cNvSpPr txBox="1">
            <a:spLocks noChangeArrowheads="1"/>
          </p:cNvSpPr>
          <p:nvPr/>
        </p:nvSpPr>
        <p:spPr bwMode="auto">
          <a:xfrm>
            <a:off x="7512744" y="2314940"/>
            <a:ext cx="47942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400" dirty="0"/>
              <a:t>3 m</a:t>
            </a:r>
          </a:p>
        </p:txBody>
      </p:sp>
      <p:sp>
        <p:nvSpPr>
          <p:cNvPr id="13339" name="Line 31"/>
          <p:cNvSpPr>
            <a:spLocks noChangeShapeType="1"/>
          </p:cNvSpPr>
          <p:nvPr/>
        </p:nvSpPr>
        <p:spPr bwMode="auto">
          <a:xfrm flipH="1">
            <a:off x="4540946" y="2258274"/>
            <a:ext cx="865187" cy="504825"/>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sp>
        <p:nvSpPr>
          <p:cNvPr id="13340" name="Text Box 32"/>
          <p:cNvSpPr txBox="1">
            <a:spLocks noChangeArrowheads="1"/>
          </p:cNvSpPr>
          <p:nvPr/>
        </p:nvSpPr>
        <p:spPr bwMode="auto">
          <a:xfrm>
            <a:off x="4286151" y="2845649"/>
            <a:ext cx="627063"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400" dirty="0"/>
              <a:t>1.5 m</a:t>
            </a:r>
          </a:p>
        </p:txBody>
      </p:sp>
      <p:sp>
        <p:nvSpPr>
          <p:cNvPr id="13341" name="Rectangle 36"/>
          <p:cNvSpPr>
            <a:spLocks noChangeArrowheads="1"/>
          </p:cNvSpPr>
          <p:nvPr/>
        </p:nvSpPr>
        <p:spPr bwMode="auto">
          <a:xfrm rot="19643220">
            <a:off x="7944545" y="1519984"/>
            <a:ext cx="250825" cy="214313"/>
          </a:xfrm>
          <a:prstGeom prst="rect">
            <a:avLst/>
          </a:prstGeom>
          <a:solidFill>
            <a:schemeClr val="bg1"/>
          </a:solidFill>
          <a:ln w="9525">
            <a:solidFill>
              <a:schemeClr val="tx1"/>
            </a:solidFill>
            <a:miter lim="800000"/>
            <a:headEnd/>
            <a:tailEnd/>
          </a:ln>
        </p:spPr>
        <p:txBody>
          <a:bodyPr wrap="none" anchor="ctr"/>
          <a:lstStyle/>
          <a:p>
            <a:endParaRPr lang="en-US"/>
          </a:p>
        </p:txBody>
      </p:sp>
      <p:sp>
        <p:nvSpPr>
          <p:cNvPr id="13343" name="Text Box 39"/>
          <p:cNvSpPr txBox="1">
            <a:spLocks noChangeArrowheads="1"/>
          </p:cNvSpPr>
          <p:nvPr/>
        </p:nvSpPr>
        <p:spPr bwMode="auto">
          <a:xfrm>
            <a:off x="420103" y="679935"/>
            <a:ext cx="3187700" cy="1069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600" dirty="0"/>
              <a:t>Determine the force in the cable and the forces exerted on the wheels at A and B by the inclined surface.</a:t>
            </a:r>
          </a:p>
        </p:txBody>
      </p:sp>
      <p:sp>
        <p:nvSpPr>
          <p:cNvPr id="6" name="Oval 5">
            <a:extLst>
              <a:ext uri="{FF2B5EF4-FFF2-40B4-BE49-F238E27FC236}">
                <a16:creationId xmlns:a16="http://schemas.microsoft.com/office/drawing/2014/main" id="{C2779B48-25E5-4AD2-90E0-A19BFEBCDD8D}"/>
              </a:ext>
            </a:extLst>
          </p:cNvPr>
          <p:cNvSpPr/>
          <p:nvPr/>
        </p:nvSpPr>
        <p:spPr>
          <a:xfrm>
            <a:off x="5122499" y="2757717"/>
            <a:ext cx="550862" cy="560386"/>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solidFill>
                  <a:schemeClr val="tx1"/>
                </a:solidFill>
              </a:ln>
              <a:solidFill>
                <a:schemeClr val="bg1"/>
              </a:solidFill>
            </a:endParaRPr>
          </a:p>
        </p:txBody>
      </p:sp>
      <p:sp>
        <p:nvSpPr>
          <p:cNvPr id="13344" name="Text Box 40"/>
          <p:cNvSpPr txBox="1">
            <a:spLocks noChangeArrowheads="1"/>
          </p:cNvSpPr>
          <p:nvPr/>
        </p:nvSpPr>
        <p:spPr bwMode="auto">
          <a:xfrm>
            <a:off x="5538508" y="3180476"/>
            <a:ext cx="295274"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200" b="1" dirty="0"/>
              <a:t>A</a:t>
            </a:r>
          </a:p>
        </p:txBody>
      </p:sp>
      <p:sp>
        <p:nvSpPr>
          <p:cNvPr id="39" name="Oval 38">
            <a:extLst>
              <a:ext uri="{FF2B5EF4-FFF2-40B4-BE49-F238E27FC236}">
                <a16:creationId xmlns:a16="http://schemas.microsoft.com/office/drawing/2014/main" id="{0CAA08C3-4FDF-4413-B339-6C7ED15CA408}"/>
              </a:ext>
            </a:extLst>
          </p:cNvPr>
          <p:cNvSpPr/>
          <p:nvPr/>
        </p:nvSpPr>
        <p:spPr>
          <a:xfrm>
            <a:off x="6098911" y="2137444"/>
            <a:ext cx="550862" cy="560386"/>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solidFill>
                  <a:schemeClr val="tx1"/>
                </a:solidFill>
              </a:ln>
              <a:solidFill>
                <a:schemeClr val="bg1"/>
              </a:solidFill>
            </a:endParaRPr>
          </a:p>
        </p:txBody>
      </p:sp>
      <p:sp>
        <p:nvSpPr>
          <p:cNvPr id="13345" name="Text Box 41"/>
          <p:cNvSpPr txBox="1">
            <a:spLocks noChangeArrowheads="1"/>
          </p:cNvSpPr>
          <p:nvPr/>
        </p:nvSpPr>
        <p:spPr bwMode="auto">
          <a:xfrm>
            <a:off x="6357749" y="2717875"/>
            <a:ext cx="295274"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200" b="1" dirty="0"/>
              <a:t>B</a:t>
            </a:r>
          </a:p>
        </p:txBody>
      </p:sp>
      <p:cxnSp>
        <p:nvCxnSpPr>
          <p:cNvPr id="8" name="Straight Connector 7">
            <a:extLst>
              <a:ext uri="{FF2B5EF4-FFF2-40B4-BE49-F238E27FC236}">
                <a16:creationId xmlns:a16="http://schemas.microsoft.com/office/drawing/2014/main" id="{50215FD4-AD60-4E76-B474-20DB12CB93D6}"/>
              </a:ext>
            </a:extLst>
          </p:cNvPr>
          <p:cNvCxnSpPr>
            <a:cxnSpLocks/>
          </p:cNvCxnSpPr>
          <p:nvPr/>
        </p:nvCxnSpPr>
        <p:spPr>
          <a:xfrm flipV="1">
            <a:off x="4992589" y="1653437"/>
            <a:ext cx="2890838" cy="1685925"/>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9" name="Oval 8">
            <a:extLst>
              <a:ext uri="{FF2B5EF4-FFF2-40B4-BE49-F238E27FC236}">
                <a16:creationId xmlns:a16="http://schemas.microsoft.com/office/drawing/2014/main" id="{A81C1716-B05C-4197-B01A-E05BD964B178}"/>
              </a:ext>
            </a:extLst>
          </p:cNvPr>
          <p:cNvSpPr/>
          <p:nvPr/>
        </p:nvSpPr>
        <p:spPr>
          <a:xfrm>
            <a:off x="5361289" y="3025989"/>
            <a:ext cx="45719" cy="45719"/>
          </a:xfrm>
          <a:prstGeom prst="ellipse">
            <a:avLst/>
          </a:prstGeom>
          <a:solidFill>
            <a:schemeClr val="tx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solidFill>
                  <a:schemeClr val="tx1"/>
                </a:solidFill>
              </a:ln>
              <a:solidFill>
                <a:schemeClr val="bg1"/>
              </a:solidFill>
            </a:endParaRPr>
          </a:p>
        </p:txBody>
      </p:sp>
      <p:sp>
        <p:nvSpPr>
          <p:cNvPr id="43" name="Oval 42">
            <a:extLst>
              <a:ext uri="{FF2B5EF4-FFF2-40B4-BE49-F238E27FC236}">
                <a16:creationId xmlns:a16="http://schemas.microsoft.com/office/drawing/2014/main" id="{86FEDDC0-4CEE-4EC6-B464-AE429A680009}"/>
              </a:ext>
            </a:extLst>
          </p:cNvPr>
          <p:cNvSpPr/>
          <p:nvPr/>
        </p:nvSpPr>
        <p:spPr>
          <a:xfrm>
            <a:off x="6353603" y="2417637"/>
            <a:ext cx="45719" cy="45719"/>
          </a:xfrm>
          <a:prstGeom prst="ellipse">
            <a:avLst/>
          </a:prstGeom>
          <a:solidFill>
            <a:schemeClr val="tx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solidFill>
                  <a:schemeClr val="tx1"/>
                </a:solidFill>
              </a:ln>
              <a:solidFill>
                <a:schemeClr val="bg1"/>
              </a:solidFill>
            </a:endParaRPr>
          </a:p>
        </p:txBody>
      </p:sp>
      <p:cxnSp>
        <p:nvCxnSpPr>
          <p:cNvPr id="33" name="Straight Connector 32">
            <a:extLst>
              <a:ext uri="{FF2B5EF4-FFF2-40B4-BE49-F238E27FC236}">
                <a16:creationId xmlns:a16="http://schemas.microsoft.com/office/drawing/2014/main" id="{36E47E89-96E8-EA5E-D795-ED70F469B15F}"/>
              </a:ext>
            </a:extLst>
          </p:cNvPr>
          <p:cNvCxnSpPr/>
          <p:nvPr/>
        </p:nvCxnSpPr>
        <p:spPr>
          <a:xfrm>
            <a:off x="328738" y="548680"/>
            <a:ext cx="7996843" cy="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3" name="Straight Arrow Connector 2">
            <a:extLst>
              <a:ext uri="{FF2B5EF4-FFF2-40B4-BE49-F238E27FC236}">
                <a16:creationId xmlns:a16="http://schemas.microsoft.com/office/drawing/2014/main" id="{343480B4-EE1C-423A-29F4-6AB8F0C2156E}"/>
              </a:ext>
            </a:extLst>
          </p:cNvPr>
          <p:cNvCxnSpPr>
            <a:cxnSpLocks/>
          </p:cNvCxnSpPr>
          <p:nvPr/>
        </p:nvCxnSpPr>
        <p:spPr>
          <a:xfrm>
            <a:off x="4716244" y="2666486"/>
            <a:ext cx="356688" cy="609451"/>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7" name="Straight Arrow Connector 6">
            <a:extLst>
              <a:ext uri="{FF2B5EF4-FFF2-40B4-BE49-F238E27FC236}">
                <a16:creationId xmlns:a16="http://schemas.microsoft.com/office/drawing/2014/main" id="{22F701AE-4171-081C-51A7-FBC53EAFDE57}"/>
              </a:ext>
            </a:extLst>
          </p:cNvPr>
          <p:cNvCxnSpPr>
            <a:cxnSpLocks/>
          </p:cNvCxnSpPr>
          <p:nvPr/>
        </p:nvCxnSpPr>
        <p:spPr>
          <a:xfrm flipH="1">
            <a:off x="7052807" y="1978097"/>
            <a:ext cx="1067357" cy="645833"/>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a:extLst>
              <a:ext uri="{FF2B5EF4-FFF2-40B4-BE49-F238E27FC236}">
                <a16:creationId xmlns:a16="http://schemas.microsoft.com/office/drawing/2014/main" id="{D2A28B9C-3AD6-8A16-AA2C-6511015EA174}"/>
              </a:ext>
            </a:extLst>
          </p:cNvPr>
          <p:cNvCxnSpPr>
            <a:cxnSpLocks/>
          </p:cNvCxnSpPr>
          <p:nvPr/>
        </p:nvCxnSpPr>
        <p:spPr>
          <a:xfrm flipH="1">
            <a:off x="6685942" y="2644425"/>
            <a:ext cx="339885" cy="226583"/>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557FC49C-1B05-B976-07D0-D87E5531382D}"/>
              </a:ext>
            </a:extLst>
          </p:cNvPr>
          <p:cNvCxnSpPr>
            <a:cxnSpLocks/>
          </p:cNvCxnSpPr>
          <p:nvPr/>
        </p:nvCxnSpPr>
        <p:spPr>
          <a:xfrm flipH="1">
            <a:off x="6130456" y="2896984"/>
            <a:ext cx="531628" cy="339197"/>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a:extLst>
              <a:ext uri="{FF2B5EF4-FFF2-40B4-BE49-F238E27FC236}">
                <a16:creationId xmlns:a16="http://schemas.microsoft.com/office/drawing/2014/main" id="{01F4A2E1-E31E-D233-6A0F-7BACFBEC946B}"/>
              </a:ext>
            </a:extLst>
          </p:cNvPr>
          <p:cNvCxnSpPr>
            <a:cxnSpLocks/>
          </p:cNvCxnSpPr>
          <p:nvPr/>
        </p:nvCxnSpPr>
        <p:spPr>
          <a:xfrm flipH="1">
            <a:off x="5654277" y="3249120"/>
            <a:ext cx="461176" cy="297745"/>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7" name="Rectangle 4"/>
          <p:cNvSpPr>
            <a:spLocks noChangeArrowheads="1"/>
          </p:cNvSpPr>
          <p:nvPr/>
        </p:nvSpPr>
        <p:spPr bwMode="auto">
          <a:xfrm rot="-1879721">
            <a:off x="1476375" y="1557338"/>
            <a:ext cx="1657350" cy="936625"/>
          </a:xfrm>
          <a:prstGeom prst="rect">
            <a:avLst/>
          </a:prstGeom>
          <a:solidFill>
            <a:schemeClr val="bg1"/>
          </a:solidFill>
          <a:ln w="9525">
            <a:solidFill>
              <a:schemeClr val="tx1"/>
            </a:solidFill>
            <a:miter lim="800000"/>
            <a:headEnd/>
            <a:tailEnd/>
          </a:ln>
        </p:spPr>
        <p:txBody>
          <a:bodyPr wrap="none" anchor="ctr"/>
          <a:lstStyle/>
          <a:p>
            <a:endParaRPr lang="en-US"/>
          </a:p>
        </p:txBody>
      </p:sp>
      <p:sp>
        <p:nvSpPr>
          <p:cNvPr id="3078" name="Line 5"/>
          <p:cNvSpPr>
            <a:spLocks noChangeShapeType="1"/>
          </p:cNvSpPr>
          <p:nvPr/>
        </p:nvSpPr>
        <p:spPr bwMode="auto">
          <a:xfrm flipH="1" flipV="1">
            <a:off x="2151063" y="2678113"/>
            <a:ext cx="188912" cy="319087"/>
          </a:xfrm>
          <a:prstGeom prst="line">
            <a:avLst/>
          </a:prstGeom>
          <a:noFill/>
          <a:ln w="28575">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079" name="Line 6"/>
          <p:cNvSpPr>
            <a:spLocks noChangeShapeType="1"/>
          </p:cNvSpPr>
          <p:nvPr/>
        </p:nvSpPr>
        <p:spPr bwMode="auto">
          <a:xfrm flipH="1" flipV="1">
            <a:off x="2987675" y="2133600"/>
            <a:ext cx="188913" cy="319088"/>
          </a:xfrm>
          <a:prstGeom prst="line">
            <a:avLst/>
          </a:prstGeom>
          <a:noFill/>
          <a:ln w="28575">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080" name="Text Box 7"/>
          <p:cNvSpPr txBox="1">
            <a:spLocks noChangeArrowheads="1"/>
          </p:cNvSpPr>
          <p:nvPr/>
        </p:nvSpPr>
        <p:spPr bwMode="auto">
          <a:xfrm>
            <a:off x="2178302" y="2958306"/>
            <a:ext cx="3365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dirty="0"/>
              <a:t>A</a:t>
            </a:r>
          </a:p>
        </p:txBody>
      </p:sp>
      <p:sp>
        <p:nvSpPr>
          <p:cNvPr id="3081" name="Text Box 8"/>
          <p:cNvSpPr txBox="1">
            <a:spLocks noChangeArrowheads="1"/>
          </p:cNvSpPr>
          <p:nvPr/>
        </p:nvSpPr>
        <p:spPr bwMode="auto">
          <a:xfrm>
            <a:off x="3082974" y="2432945"/>
            <a:ext cx="3365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dirty="0"/>
              <a:t>B</a:t>
            </a:r>
          </a:p>
        </p:txBody>
      </p:sp>
      <p:sp>
        <p:nvSpPr>
          <p:cNvPr id="3082" name="Line 9"/>
          <p:cNvSpPr>
            <a:spLocks noChangeShapeType="1"/>
          </p:cNvSpPr>
          <p:nvPr/>
        </p:nvSpPr>
        <p:spPr bwMode="auto">
          <a:xfrm>
            <a:off x="2339975" y="1557338"/>
            <a:ext cx="0" cy="504825"/>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083" name="Line 10"/>
          <p:cNvSpPr>
            <a:spLocks noChangeShapeType="1"/>
          </p:cNvSpPr>
          <p:nvPr/>
        </p:nvSpPr>
        <p:spPr bwMode="auto">
          <a:xfrm>
            <a:off x="2771775" y="1196975"/>
            <a:ext cx="792163" cy="71438"/>
          </a:xfrm>
          <a:prstGeom prst="line">
            <a:avLst/>
          </a:prstGeom>
          <a:noFill/>
          <a:ln w="28575">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084" name="Text Box 11"/>
          <p:cNvSpPr txBox="1">
            <a:spLocks noChangeArrowheads="1"/>
          </p:cNvSpPr>
          <p:nvPr/>
        </p:nvSpPr>
        <p:spPr bwMode="auto">
          <a:xfrm>
            <a:off x="3563938" y="1268413"/>
            <a:ext cx="3238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T</a:t>
            </a:r>
          </a:p>
        </p:txBody>
      </p:sp>
      <p:sp>
        <p:nvSpPr>
          <p:cNvPr id="3085" name="Line 12"/>
          <p:cNvSpPr>
            <a:spLocks noChangeShapeType="1"/>
          </p:cNvSpPr>
          <p:nvPr/>
        </p:nvSpPr>
        <p:spPr bwMode="auto">
          <a:xfrm flipV="1">
            <a:off x="1763713" y="1096963"/>
            <a:ext cx="677862" cy="38735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086" name="Line 13"/>
          <p:cNvSpPr>
            <a:spLocks noChangeShapeType="1"/>
          </p:cNvSpPr>
          <p:nvPr/>
        </p:nvSpPr>
        <p:spPr bwMode="auto">
          <a:xfrm flipH="1" flipV="1">
            <a:off x="1409700" y="882650"/>
            <a:ext cx="354013" cy="601663"/>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087" name="Line 14"/>
          <p:cNvSpPr>
            <a:spLocks noChangeShapeType="1"/>
          </p:cNvSpPr>
          <p:nvPr/>
        </p:nvSpPr>
        <p:spPr bwMode="auto">
          <a:xfrm flipV="1">
            <a:off x="2843213" y="908050"/>
            <a:ext cx="360362" cy="215900"/>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sp>
        <p:nvSpPr>
          <p:cNvPr id="3088" name="Text Box 15"/>
          <p:cNvSpPr txBox="1">
            <a:spLocks noChangeArrowheads="1"/>
          </p:cNvSpPr>
          <p:nvPr/>
        </p:nvSpPr>
        <p:spPr bwMode="auto">
          <a:xfrm>
            <a:off x="2022096" y="1493903"/>
            <a:ext cx="57626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200" dirty="0"/>
              <a:t>30</a:t>
            </a:r>
            <a:r>
              <a:rPr lang="en-US" sz="1200" baseline="30000" dirty="0"/>
              <a:t>o</a:t>
            </a:r>
          </a:p>
        </p:txBody>
      </p:sp>
      <p:sp>
        <p:nvSpPr>
          <p:cNvPr id="3089" name="Text Box 16"/>
          <p:cNvSpPr txBox="1">
            <a:spLocks noChangeArrowheads="1"/>
          </p:cNvSpPr>
          <p:nvPr/>
        </p:nvSpPr>
        <p:spPr bwMode="auto">
          <a:xfrm>
            <a:off x="3046413" y="908050"/>
            <a:ext cx="588962"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400"/>
              <a:t>38</a:t>
            </a:r>
            <a:r>
              <a:rPr lang="en-US" sz="1400" baseline="30000"/>
              <a:t>o</a:t>
            </a:r>
            <a:endParaRPr lang="en-US" sz="1400"/>
          </a:p>
        </p:txBody>
      </p:sp>
      <p:sp>
        <p:nvSpPr>
          <p:cNvPr id="3090" name="Line 17"/>
          <p:cNvSpPr>
            <a:spLocks noChangeShapeType="1"/>
          </p:cNvSpPr>
          <p:nvPr/>
        </p:nvSpPr>
        <p:spPr bwMode="auto">
          <a:xfrm>
            <a:off x="2051050" y="1557338"/>
            <a:ext cx="681038" cy="1217612"/>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sp>
        <p:nvSpPr>
          <p:cNvPr id="3091" name="Text Box 18"/>
          <p:cNvSpPr txBox="1">
            <a:spLocks noChangeArrowheads="1"/>
          </p:cNvSpPr>
          <p:nvPr/>
        </p:nvSpPr>
        <p:spPr bwMode="auto">
          <a:xfrm>
            <a:off x="2463800" y="784225"/>
            <a:ext cx="2984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x</a:t>
            </a:r>
          </a:p>
        </p:txBody>
      </p:sp>
      <p:sp>
        <p:nvSpPr>
          <p:cNvPr id="3092" name="Text Box 19"/>
          <p:cNvSpPr txBox="1">
            <a:spLocks noChangeArrowheads="1"/>
          </p:cNvSpPr>
          <p:nvPr/>
        </p:nvSpPr>
        <p:spPr bwMode="auto">
          <a:xfrm>
            <a:off x="1384300" y="423863"/>
            <a:ext cx="2984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y</a:t>
            </a:r>
          </a:p>
        </p:txBody>
      </p:sp>
      <p:sp>
        <p:nvSpPr>
          <p:cNvPr id="3093" name="Text Box 20"/>
          <p:cNvSpPr txBox="1">
            <a:spLocks noChangeArrowheads="1"/>
          </p:cNvSpPr>
          <p:nvPr/>
        </p:nvSpPr>
        <p:spPr bwMode="auto">
          <a:xfrm>
            <a:off x="2339975" y="1628775"/>
            <a:ext cx="4000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W</a:t>
            </a:r>
          </a:p>
        </p:txBody>
      </p:sp>
      <p:sp>
        <p:nvSpPr>
          <p:cNvPr id="3094" name="Text Box 21"/>
          <p:cNvSpPr txBox="1">
            <a:spLocks noChangeArrowheads="1"/>
          </p:cNvSpPr>
          <p:nvPr/>
        </p:nvSpPr>
        <p:spPr bwMode="auto">
          <a:xfrm>
            <a:off x="4264025" y="568325"/>
            <a:ext cx="31686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dirty="0"/>
              <a:t>W =(3500)(9.807) = 34,325 N</a:t>
            </a:r>
          </a:p>
        </p:txBody>
      </p:sp>
      <p:graphicFrame>
        <p:nvGraphicFramePr>
          <p:cNvPr id="3074" name="Object 22"/>
          <p:cNvGraphicFramePr>
            <a:graphicFrameLocks noChangeAspect="1"/>
          </p:cNvGraphicFramePr>
          <p:nvPr>
            <p:extLst>
              <p:ext uri="{D42A27DB-BD31-4B8C-83A1-F6EECF244321}">
                <p14:modId xmlns:p14="http://schemas.microsoft.com/office/powerpoint/2010/main" val="4264574938"/>
              </p:ext>
            </p:extLst>
          </p:nvPr>
        </p:nvGraphicFramePr>
        <p:xfrm>
          <a:off x="5364163" y="2060575"/>
          <a:ext cx="2232025" cy="1074738"/>
        </p:xfrm>
        <a:graphic>
          <a:graphicData uri="http://schemas.openxmlformats.org/presentationml/2006/ole">
            <mc:AlternateContent xmlns:mc="http://schemas.openxmlformats.org/markup-compatibility/2006">
              <mc:Choice xmlns:v="urn:schemas-microsoft-com:vml" Requires="v">
                <p:oleObj name="Equation" r:id="rId3" imgW="1396800" imgH="672840" progId="Equation.DSMT4">
                  <p:embed/>
                </p:oleObj>
              </mc:Choice>
              <mc:Fallback>
                <p:oleObj name="Equation" r:id="rId3" imgW="1396800" imgH="672840" progId="Equation.DSMT4">
                  <p:embed/>
                  <p:pic>
                    <p:nvPicPr>
                      <p:cNvPr id="0" name="Object 22"/>
                      <p:cNvPicPr>
                        <a:picLocks noChangeAspect="1" noChangeArrowheads="1"/>
                      </p:cNvPicPr>
                      <p:nvPr/>
                    </p:nvPicPr>
                    <p:blipFill>
                      <a:blip r:embed="rId4"/>
                      <a:srcRect/>
                      <a:stretch>
                        <a:fillRect/>
                      </a:stretch>
                    </p:blipFill>
                    <p:spPr bwMode="auto">
                      <a:xfrm>
                        <a:off x="5364163" y="2060575"/>
                        <a:ext cx="2232025" cy="10747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3095" name="Line 23"/>
          <p:cNvSpPr>
            <a:spLocks noChangeShapeType="1"/>
          </p:cNvSpPr>
          <p:nvPr/>
        </p:nvSpPr>
        <p:spPr bwMode="auto">
          <a:xfrm flipV="1">
            <a:off x="5003800" y="2133600"/>
            <a:ext cx="288925" cy="2159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096" name="Text Box 24"/>
          <p:cNvSpPr txBox="1">
            <a:spLocks noChangeArrowheads="1"/>
          </p:cNvSpPr>
          <p:nvPr/>
        </p:nvSpPr>
        <p:spPr bwMode="auto">
          <a:xfrm>
            <a:off x="4787900" y="1989138"/>
            <a:ext cx="31750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a:t>
            </a:r>
          </a:p>
        </p:txBody>
      </p:sp>
      <p:graphicFrame>
        <p:nvGraphicFramePr>
          <p:cNvPr id="3075" name="Object 25"/>
          <p:cNvGraphicFramePr>
            <a:graphicFrameLocks noChangeAspect="1"/>
          </p:cNvGraphicFramePr>
          <p:nvPr>
            <p:extLst>
              <p:ext uri="{D42A27DB-BD31-4B8C-83A1-F6EECF244321}">
                <p14:modId xmlns:p14="http://schemas.microsoft.com/office/powerpoint/2010/main" val="1262150907"/>
              </p:ext>
            </p:extLst>
          </p:nvPr>
        </p:nvGraphicFramePr>
        <p:xfrm>
          <a:off x="3492500" y="3429000"/>
          <a:ext cx="3743325" cy="1481138"/>
        </p:xfrm>
        <a:graphic>
          <a:graphicData uri="http://schemas.openxmlformats.org/presentationml/2006/ole">
            <mc:AlternateContent xmlns:mc="http://schemas.openxmlformats.org/markup-compatibility/2006">
              <mc:Choice xmlns:v="urn:schemas-microsoft-com:vml" Requires="v">
                <p:oleObj name="Equation" r:id="rId5" imgW="2311200" imgH="914400" progId="Equation.DSMT4">
                  <p:embed/>
                </p:oleObj>
              </mc:Choice>
              <mc:Fallback>
                <p:oleObj name="Equation" r:id="rId5" imgW="2311200" imgH="914400" progId="Equation.DSMT4">
                  <p:embed/>
                  <p:pic>
                    <p:nvPicPr>
                      <p:cNvPr id="0" name="Object 25"/>
                      <p:cNvPicPr>
                        <a:picLocks noChangeAspect="1" noChangeArrowheads="1"/>
                      </p:cNvPicPr>
                      <p:nvPr/>
                    </p:nvPicPr>
                    <p:blipFill>
                      <a:blip r:embed="rId6"/>
                      <a:srcRect/>
                      <a:stretch>
                        <a:fillRect/>
                      </a:stretch>
                    </p:blipFill>
                    <p:spPr bwMode="auto">
                      <a:xfrm>
                        <a:off x="3492500" y="3429000"/>
                        <a:ext cx="3743325" cy="14811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3097" name="Text Box 26"/>
          <p:cNvSpPr txBox="1">
            <a:spLocks noChangeArrowheads="1"/>
          </p:cNvSpPr>
          <p:nvPr/>
        </p:nvSpPr>
        <p:spPr bwMode="auto">
          <a:xfrm>
            <a:off x="2288951" y="2683767"/>
            <a:ext cx="482824"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400" dirty="0"/>
              <a:t>2 m</a:t>
            </a:r>
          </a:p>
        </p:txBody>
      </p:sp>
      <p:sp>
        <p:nvSpPr>
          <p:cNvPr id="3098" name="Text Box 27"/>
          <p:cNvSpPr txBox="1">
            <a:spLocks noChangeArrowheads="1"/>
          </p:cNvSpPr>
          <p:nvPr/>
        </p:nvSpPr>
        <p:spPr bwMode="auto">
          <a:xfrm>
            <a:off x="2686733" y="2450924"/>
            <a:ext cx="482824"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400" dirty="0"/>
              <a:t>2 m</a:t>
            </a:r>
          </a:p>
        </p:txBody>
      </p:sp>
      <p:sp>
        <p:nvSpPr>
          <p:cNvPr id="3099" name="Line 28"/>
          <p:cNvSpPr>
            <a:spLocks noChangeShapeType="1"/>
          </p:cNvSpPr>
          <p:nvPr/>
        </p:nvSpPr>
        <p:spPr bwMode="auto">
          <a:xfrm flipH="1">
            <a:off x="1763713" y="2060575"/>
            <a:ext cx="504825" cy="288925"/>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sp>
        <p:nvSpPr>
          <p:cNvPr id="3100" name="Line 29"/>
          <p:cNvSpPr>
            <a:spLocks noChangeShapeType="1"/>
          </p:cNvSpPr>
          <p:nvPr/>
        </p:nvSpPr>
        <p:spPr bwMode="auto">
          <a:xfrm>
            <a:off x="2051050" y="2205038"/>
            <a:ext cx="225425" cy="387350"/>
          </a:xfrm>
          <a:prstGeom prst="line">
            <a:avLst/>
          </a:prstGeom>
          <a:noFill/>
          <a:ln w="9525">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101" name="Text Box 30"/>
          <p:cNvSpPr txBox="1">
            <a:spLocks noChangeArrowheads="1"/>
          </p:cNvSpPr>
          <p:nvPr/>
        </p:nvSpPr>
        <p:spPr bwMode="auto">
          <a:xfrm>
            <a:off x="1602835" y="2302506"/>
            <a:ext cx="631904"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400" dirty="0"/>
              <a:t>1.5 m</a:t>
            </a:r>
          </a:p>
        </p:txBody>
      </p:sp>
      <p:sp>
        <p:nvSpPr>
          <p:cNvPr id="3102" name="Line 31"/>
          <p:cNvSpPr>
            <a:spLocks noChangeShapeType="1"/>
          </p:cNvSpPr>
          <p:nvPr/>
        </p:nvSpPr>
        <p:spPr bwMode="auto">
          <a:xfrm>
            <a:off x="3276600" y="2060575"/>
            <a:ext cx="123825" cy="22542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03" name="Line 32"/>
          <p:cNvSpPr>
            <a:spLocks noChangeShapeType="1"/>
          </p:cNvSpPr>
          <p:nvPr/>
        </p:nvSpPr>
        <p:spPr bwMode="auto">
          <a:xfrm>
            <a:off x="3563938" y="1268413"/>
            <a:ext cx="863600" cy="73025"/>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sp>
        <p:nvSpPr>
          <p:cNvPr id="3104" name="Line 33"/>
          <p:cNvSpPr>
            <a:spLocks noChangeShapeType="1"/>
          </p:cNvSpPr>
          <p:nvPr/>
        </p:nvSpPr>
        <p:spPr bwMode="auto">
          <a:xfrm flipV="1">
            <a:off x="3276600" y="1341438"/>
            <a:ext cx="1150938" cy="647700"/>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sp>
        <p:nvSpPr>
          <p:cNvPr id="3105" name="Line 34"/>
          <p:cNvSpPr>
            <a:spLocks noChangeShapeType="1"/>
          </p:cNvSpPr>
          <p:nvPr/>
        </p:nvSpPr>
        <p:spPr bwMode="auto">
          <a:xfrm>
            <a:off x="4427538" y="1412875"/>
            <a:ext cx="155575" cy="24447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06" name="Text Box 35"/>
          <p:cNvSpPr txBox="1">
            <a:spLocks noChangeArrowheads="1"/>
          </p:cNvSpPr>
          <p:nvPr/>
        </p:nvSpPr>
        <p:spPr bwMode="auto">
          <a:xfrm>
            <a:off x="3783232" y="1766733"/>
            <a:ext cx="52705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400" dirty="0"/>
              <a:t>3 m</a:t>
            </a:r>
          </a:p>
        </p:txBody>
      </p:sp>
      <p:sp>
        <p:nvSpPr>
          <p:cNvPr id="3107" name="Text Box 36"/>
          <p:cNvSpPr txBox="1">
            <a:spLocks noChangeArrowheads="1"/>
          </p:cNvSpPr>
          <p:nvPr/>
        </p:nvSpPr>
        <p:spPr bwMode="auto">
          <a:xfrm>
            <a:off x="3092450" y="2243893"/>
            <a:ext cx="53251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400" dirty="0"/>
              <a:t> 1 m</a:t>
            </a:r>
          </a:p>
        </p:txBody>
      </p:sp>
      <p:grpSp>
        <p:nvGrpSpPr>
          <p:cNvPr id="3108" name="Group 37"/>
          <p:cNvGrpSpPr>
            <a:grpSpLocks/>
          </p:cNvGrpSpPr>
          <p:nvPr/>
        </p:nvGrpSpPr>
        <p:grpSpPr bwMode="auto">
          <a:xfrm>
            <a:off x="3059113" y="3429000"/>
            <a:ext cx="331787" cy="366713"/>
            <a:chOff x="3139" y="287"/>
            <a:chExt cx="209" cy="231"/>
          </a:xfrm>
        </p:grpSpPr>
        <p:sp>
          <p:nvSpPr>
            <p:cNvPr id="3122" name="Arc 38"/>
            <p:cNvSpPr>
              <a:spLocks/>
            </p:cNvSpPr>
            <p:nvPr/>
          </p:nvSpPr>
          <p:spPr bwMode="auto">
            <a:xfrm flipH="1" flipV="1">
              <a:off x="3152" y="300"/>
              <a:ext cx="196" cy="203"/>
            </a:xfrm>
            <a:custGeom>
              <a:avLst/>
              <a:gdLst>
                <a:gd name="T0" fmla="*/ 1 w 36873"/>
                <a:gd name="T1" fmla="*/ 1 h 43200"/>
                <a:gd name="T2" fmla="*/ 1 w 36873"/>
                <a:gd name="T3" fmla="*/ 0 h 43200"/>
                <a:gd name="T4" fmla="*/ 1 w 36873"/>
                <a:gd name="T5" fmla="*/ 0 h 43200"/>
                <a:gd name="T6" fmla="*/ 0 60000 65536"/>
                <a:gd name="T7" fmla="*/ 0 60000 65536"/>
                <a:gd name="T8" fmla="*/ 0 60000 65536"/>
                <a:gd name="T9" fmla="*/ 0 w 36873"/>
                <a:gd name="T10" fmla="*/ 0 h 43200"/>
                <a:gd name="T11" fmla="*/ 36873 w 36873"/>
                <a:gd name="T12" fmla="*/ 43200 h 43200"/>
              </a:gdLst>
              <a:ahLst/>
              <a:cxnLst>
                <a:cxn ang="T6">
                  <a:pos x="T0" y="T1"/>
                </a:cxn>
                <a:cxn ang="T7">
                  <a:pos x="T2" y="T3"/>
                </a:cxn>
                <a:cxn ang="T8">
                  <a:pos x="T4" y="T5"/>
                </a:cxn>
              </a:cxnLst>
              <a:rect l="T9" t="T10" r="T11" b="T12"/>
              <a:pathLst>
                <a:path w="36873" h="43200" fill="none" extrusionOk="0">
                  <a:moveTo>
                    <a:pt x="33395" y="39695"/>
                  </a:moveTo>
                  <a:cubicBezTo>
                    <a:pt x="29886" y="41982"/>
                    <a:pt x="25788" y="43199"/>
                    <a:pt x="21600" y="43200"/>
                  </a:cubicBezTo>
                  <a:cubicBezTo>
                    <a:pt x="9670" y="43200"/>
                    <a:pt x="0" y="33529"/>
                    <a:pt x="0" y="21600"/>
                  </a:cubicBezTo>
                  <a:cubicBezTo>
                    <a:pt x="0" y="9670"/>
                    <a:pt x="9670" y="0"/>
                    <a:pt x="21600" y="0"/>
                  </a:cubicBezTo>
                  <a:cubicBezTo>
                    <a:pt x="27328" y="-1"/>
                    <a:pt x="32822" y="2275"/>
                    <a:pt x="36873" y="6325"/>
                  </a:cubicBezTo>
                </a:path>
                <a:path w="36873" h="43200" stroke="0" extrusionOk="0">
                  <a:moveTo>
                    <a:pt x="33395" y="39695"/>
                  </a:moveTo>
                  <a:cubicBezTo>
                    <a:pt x="29886" y="41982"/>
                    <a:pt x="25788" y="43199"/>
                    <a:pt x="21600" y="43200"/>
                  </a:cubicBezTo>
                  <a:cubicBezTo>
                    <a:pt x="9670" y="43200"/>
                    <a:pt x="0" y="33529"/>
                    <a:pt x="0" y="21600"/>
                  </a:cubicBezTo>
                  <a:cubicBezTo>
                    <a:pt x="0" y="9670"/>
                    <a:pt x="9670" y="0"/>
                    <a:pt x="21600" y="0"/>
                  </a:cubicBezTo>
                  <a:cubicBezTo>
                    <a:pt x="27328" y="-1"/>
                    <a:pt x="32822" y="2275"/>
                    <a:pt x="36873" y="6325"/>
                  </a:cubicBezTo>
                  <a:lnTo>
                    <a:pt x="21600" y="21600"/>
                  </a:lnTo>
                  <a:close/>
                </a:path>
              </a:pathLst>
            </a:custGeom>
            <a:noFill/>
            <a:ln w="9525">
              <a:solidFill>
                <a:schemeClr val="tx1"/>
              </a:solidFill>
              <a:round/>
              <a:headEnd type="triangle" w="med" len="me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3123" name="Text Box 39"/>
            <p:cNvSpPr txBox="1">
              <a:spLocks noChangeArrowheads="1"/>
            </p:cNvSpPr>
            <p:nvPr/>
          </p:nvSpPr>
          <p:spPr bwMode="auto">
            <a:xfrm>
              <a:off x="3139" y="287"/>
              <a:ext cx="200"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a:t>
              </a:r>
            </a:p>
          </p:txBody>
        </p:sp>
      </p:grpSp>
      <p:sp>
        <p:nvSpPr>
          <p:cNvPr id="3109" name="Line 40"/>
          <p:cNvSpPr>
            <a:spLocks noChangeShapeType="1"/>
          </p:cNvSpPr>
          <p:nvPr/>
        </p:nvSpPr>
        <p:spPr bwMode="auto">
          <a:xfrm>
            <a:off x="5435600" y="3141663"/>
            <a:ext cx="2160588" cy="0"/>
          </a:xfrm>
          <a:prstGeom prst="line">
            <a:avLst/>
          </a:prstGeom>
          <a:noFill/>
          <a:ln w="19050">
            <a:solidFill>
              <a:srgbClr val="FF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10" name="Line 41"/>
          <p:cNvSpPr>
            <a:spLocks noChangeShapeType="1"/>
          </p:cNvSpPr>
          <p:nvPr/>
        </p:nvSpPr>
        <p:spPr bwMode="auto">
          <a:xfrm>
            <a:off x="3492500" y="4868863"/>
            <a:ext cx="2159000" cy="0"/>
          </a:xfrm>
          <a:prstGeom prst="line">
            <a:avLst/>
          </a:prstGeom>
          <a:noFill/>
          <a:ln w="19050">
            <a:solidFill>
              <a:srgbClr val="FF0000"/>
            </a:solidFill>
            <a:round/>
            <a:headEnd/>
            <a:tailEnd/>
          </a:ln>
          <a:extLst>
            <a:ext uri="{909E8E84-426E-40DD-AFC4-6F175D3DCCD1}">
              <a14:hiddenFill xmlns:a14="http://schemas.microsoft.com/office/drawing/2010/main">
                <a:noFill/>
              </a14:hiddenFill>
            </a:ext>
          </a:extLst>
        </p:spPr>
        <p:txBody>
          <a:bodyPr/>
          <a:lstStyle/>
          <a:p>
            <a:endParaRPr lang="en-US"/>
          </a:p>
        </p:txBody>
      </p:sp>
      <p:graphicFrame>
        <p:nvGraphicFramePr>
          <p:cNvPr id="3076" name="Object 42"/>
          <p:cNvGraphicFramePr>
            <a:graphicFrameLocks noChangeAspect="1"/>
          </p:cNvGraphicFramePr>
          <p:nvPr>
            <p:extLst>
              <p:ext uri="{D42A27DB-BD31-4B8C-83A1-F6EECF244321}">
                <p14:modId xmlns:p14="http://schemas.microsoft.com/office/powerpoint/2010/main" val="233008465"/>
              </p:ext>
            </p:extLst>
          </p:nvPr>
        </p:nvGraphicFramePr>
        <p:xfrm>
          <a:off x="3225936" y="5173849"/>
          <a:ext cx="3024188" cy="1165225"/>
        </p:xfrm>
        <a:graphic>
          <a:graphicData uri="http://schemas.openxmlformats.org/presentationml/2006/ole">
            <mc:AlternateContent xmlns:mc="http://schemas.openxmlformats.org/markup-compatibility/2006">
              <mc:Choice xmlns:v="urn:schemas-microsoft-com:vml" Requires="v">
                <p:oleObj name="Equation" r:id="rId7" imgW="1714320" imgH="660240" progId="Equation.DSMT4">
                  <p:embed/>
                </p:oleObj>
              </mc:Choice>
              <mc:Fallback>
                <p:oleObj name="Equation" r:id="rId7" imgW="1714320" imgH="660240" progId="Equation.DSMT4">
                  <p:embed/>
                  <p:pic>
                    <p:nvPicPr>
                      <p:cNvPr id="0" name="Object 42"/>
                      <p:cNvPicPr>
                        <a:picLocks noChangeAspect="1" noChangeArrowheads="1"/>
                      </p:cNvPicPr>
                      <p:nvPr/>
                    </p:nvPicPr>
                    <p:blipFill>
                      <a:blip r:embed="rId8"/>
                      <a:srcRect/>
                      <a:stretch>
                        <a:fillRect/>
                      </a:stretch>
                    </p:blipFill>
                    <p:spPr bwMode="auto">
                      <a:xfrm>
                        <a:off x="3225936" y="5173849"/>
                        <a:ext cx="3024188" cy="11652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pSp>
        <p:nvGrpSpPr>
          <p:cNvPr id="3111" name="Group 46"/>
          <p:cNvGrpSpPr>
            <a:grpSpLocks/>
          </p:cNvGrpSpPr>
          <p:nvPr/>
        </p:nvGrpSpPr>
        <p:grpSpPr bwMode="auto">
          <a:xfrm>
            <a:off x="5724531" y="4652963"/>
            <a:ext cx="450851" cy="452437"/>
            <a:chOff x="3606" y="2931"/>
            <a:chExt cx="284" cy="285"/>
          </a:xfrm>
        </p:grpSpPr>
        <p:sp>
          <p:nvSpPr>
            <p:cNvPr id="3119" name="Line 43"/>
            <p:cNvSpPr>
              <a:spLocks noChangeShapeType="1"/>
            </p:cNvSpPr>
            <p:nvPr/>
          </p:nvSpPr>
          <p:spPr bwMode="auto">
            <a:xfrm flipH="1" flipV="1">
              <a:off x="3742" y="2931"/>
              <a:ext cx="137" cy="227"/>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120" name="Line 44"/>
            <p:cNvSpPr>
              <a:spLocks noChangeShapeType="1"/>
            </p:cNvSpPr>
            <p:nvPr/>
          </p:nvSpPr>
          <p:spPr bwMode="auto">
            <a:xfrm>
              <a:off x="3696" y="3203"/>
              <a:ext cx="182"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21" name="Text Box 45"/>
            <p:cNvSpPr txBox="1">
              <a:spLocks noChangeArrowheads="1"/>
            </p:cNvSpPr>
            <p:nvPr/>
          </p:nvSpPr>
          <p:spPr bwMode="auto">
            <a:xfrm>
              <a:off x="3606" y="3022"/>
              <a:ext cx="284" cy="1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400" dirty="0"/>
                <a:t>60</a:t>
              </a:r>
              <a:r>
                <a:rPr lang="en-US" sz="1400" baseline="30000" dirty="0"/>
                <a:t>o</a:t>
              </a:r>
            </a:p>
          </p:txBody>
        </p:sp>
      </p:grpSp>
      <p:grpSp>
        <p:nvGrpSpPr>
          <p:cNvPr id="3112" name="Group 47"/>
          <p:cNvGrpSpPr>
            <a:grpSpLocks/>
          </p:cNvGrpSpPr>
          <p:nvPr/>
        </p:nvGrpSpPr>
        <p:grpSpPr bwMode="auto">
          <a:xfrm>
            <a:off x="5457967" y="5966011"/>
            <a:ext cx="450851" cy="452438"/>
            <a:chOff x="3606" y="2931"/>
            <a:chExt cx="284" cy="285"/>
          </a:xfrm>
        </p:grpSpPr>
        <p:sp>
          <p:nvSpPr>
            <p:cNvPr id="3116" name="Line 48"/>
            <p:cNvSpPr>
              <a:spLocks noChangeShapeType="1"/>
            </p:cNvSpPr>
            <p:nvPr/>
          </p:nvSpPr>
          <p:spPr bwMode="auto">
            <a:xfrm flipH="1" flipV="1">
              <a:off x="3742" y="2931"/>
              <a:ext cx="137" cy="227"/>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117" name="Line 49"/>
            <p:cNvSpPr>
              <a:spLocks noChangeShapeType="1"/>
            </p:cNvSpPr>
            <p:nvPr/>
          </p:nvSpPr>
          <p:spPr bwMode="auto">
            <a:xfrm>
              <a:off x="3696" y="3203"/>
              <a:ext cx="182"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18" name="Text Box 50"/>
            <p:cNvSpPr txBox="1">
              <a:spLocks noChangeArrowheads="1"/>
            </p:cNvSpPr>
            <p:nvPr/>
          </p:nvSpPr>
          <p:spPr bwMode="auto">
            <a:xfrm>
              <a:off x="3606" y="3022"/>
              <a:ext cx="284" cy="1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400" dirty="0"/>
                <a:t>60</a:t>
              </a:r>
              <a:r>
                <a:rPr lang="en-US" sz="1400" baseline="30000" dirty="0"/>
                <a:t>o</a:t>
              </a:r>
            </a:p>
          </p:txBody>
        </p:sp>
      </p:grpSp>
      <p:sp>
        <p:nvSpPr>
          <p:cNvPr id="3113" name="Line 51"/>
          <p:cNvSpPr>
            <a:spLocks noChangeShapeType="1"/>
          </p:cNvSpPr>
          <p:nvPr/>
        </p:nvSpPr>
        <p:spPr bwMode="auto">
          <a:xfrm>
            <a:off x="3297374" y="6397811"/>
            <a:ext cx="2087562" cy="0"/>
          </a:xfrm>
          <a:prstGeom prst="line">
            <a:avLst/>
          </a:prstGeom>
          <a:noFill/>
          <a:ln w="19050">
            <a:solidFill>
              <a:srgbClr val="FF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14" name="Line 52"/>
          <p:cNvSpPr>
            <a:spLocks noChangeShapeType="1"/>
          </p:cNvSpPr>
          <p:nvPr/>
        </p:nvSpPr>
        <p:spPr bwMode="auto">
          <a:xfrm flipH="1" flipV="1">
            <a:off x="2865574" y="5173849"/>
            <a:ext cx="215900" cy="287337"/>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115" name="Text Box 53"/>
          <p:cNvSpPr txBox="1">
            <a:spLocks noChangeArrowheads="1"/>
          </p:cNvSpPr>
          <p:nvPr/>
        </p:nvSpPr>
        <p:spPr bwMode="auto">
          <a:xfrm>
            <a:off x="2721111" y="5245286"/>
            <a:ext cx="317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a:t>
            </a:r>
          </a:p>
        </p:txBody>
      </p:sp>
      <p:cxnSp>
        <p:nvCxnSpPr>
          <p:cNvPr id="52" name="Straight Connector 51">
            <a:extLst>
              <a:ext uri="{FF2B5EF4-FFF2-40B4-BE49-F238E27FC236}">
                <a16:creationId xmlns:a16="http://schemas.microsoft.com/office/drawing/2014/main" id="{8496AC20-112A-2E99-0F7F-070E69BF5EB3}"/>
              </a:ext>
            </a:extLst>
          </p:cNvPr>
          <p:cNvCxnSpPr/>
          <p:nvPr/>
        </p:nvCxnSpPr>
        <p:spPr>
          <a:xfrm>
            <a:off x="265603" y="6741368"/>
            <a:ext cx="7996843" cy="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ext Box 25">
            <a:extLst>
              <a:ext uri="{FF2B5EF4-FFF2-40B4-BE49-F238E27FC236}">
                <a16:creationId xmlns:a16="http://schemas.microsoft.com/office/drawing/2014/main" id="{17399F2D-69E1-46E6-92A4-CDD21259CB61}"/>
              </a:ext>
            </a:extLst>
          </p:cNvPr>
          <p:cNvSpPr txBox="1">
            <a:spLocks noChangeArrowheads="1"/>
          </p:cNvSpPr>
          <p:nvPr/>
        </p:nvSpPr>
        <p:spPr bwMode="auto">
          <a:xfrm>
            <a:off x="375598" y="172563"/>
            <a:ext cx="391795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solidFill>
                  <a:srgbClr val="C00000"/>
                </a:solidFill>
              </a:rPr>
              <a:t>Example 4.4</a:t>
            </a:r>
          </a:p>
        </p:txBody>
      </p:sp>
      <p:grpSp>
        <p:nvGrpSpPr>
          <p:cNvPr id="2" name="Group 1">
            <a:extLst>
              <a:ext uri="{FF2B5EF4-FFF2-40B4-BE49-F238E27FC236}">
                <a16:creationId xmlns:a16="http://schemas.microsoft.com/office/drawing/2014/main" id="{DEC59352-E0C1-40BB-9427-553D31178F7B}"/>
              </a:ext>
            </a:extLst>
          </p:cNvPr>
          <p:cNvGrpSpPr/>
          <p:nvPr/>
        </p:nvGrpSpPr>
        <p:grpSpPr>
          <a:xfrm>
            <a:off x="171451" y="1171061"/>
            <a:ext cx="3879850" cy="3787775"/>
            <a:chOff x="204788" y="563563"/>
            <a:chExt cx="3879850" cy="3787775"/>
          </a:xfrm>
        </p:grpSpPr>
        <p:sp>
          <p:nvSpPr>
            <p:cNvPr id="3" name="AutoShape 23">
              <a:extLst>
                <a:ext uri="{FF2B5EF4-FFF2-40B4-BE49-F238E27FC236}">
                  <a16:creationId xmlns:a16="http://schemas.microsoft.com/office/drawing/2014/main" id="{C8A713F5-26CF-401A-971E-4E54316302E9}"/>
                </a:ext>
              </a:extLst>
            </p:cNvPr>
            <p:cNvSpPr>
              <a:spLocks noChangeArrowheads="1"/>
            </p:cNvSpPr>
            <p:nvPr/>
          </p:nvSpPr>
          <p:spPr bwMode="auto">
            <a:xfrm>
              <a:off x="1346200" y="3184525"/>
              <a:ext cx="482600" cy="534988"/>
            </a:xfrm>
            <a:prstGeom prst="can">
              <a:avLst>
                <a:gd name="adj" fmla="val 27714"/>
              </a:avLst>
            </a:prstGeom>
            <a:solidFill>
              <a:schemeClr val="bg2">
                <a:lumMod val="40000"/>
                <a:lumOff val="60000"/>
              </a:schemeClr>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4" name="Line 5">
              <a:extLst>
                <a:ext uri="{FF2B5EF4-FFF2-40B4-BE49-F238E27FC236}">
                  <a16:creationId xmlns:a16="http://schemas.microsoft.com/office/drawing/2014/main" id="{504FFC6F-F2D8-4A3D-A89C-77D1CD3A374B}"/>
                </a:ext>
              </a:extLst>
            </p:cNvPr>
            <p:cNvSpPr>
              <a:spLocks noChangeShapeType="1"/>
            </p:cNvSpPr>
            <p:nvPr/>
          </p:nvSpPr>
          <p:spPr bwMode="auto">
            <a:xfrm>
              <a:off x="1582738" y="2825750"/>
              <a:ext cx="2116137" cy="9525"/>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5" name="Line 6">
              <a:extLst>
                <a:ext uri="{FF2B5EF4-FFF2-40B4-BE49-F238E27FC236}">
                  <a16:creationId xmlns:a16="http://schemas.microsoft.com/office/drawing/2014/main" id="{686AAB35-36C5-497E-B87E-BE262CCD5E70}"/>
                </a:ext>
              </a:extLst>
            </p:cNvPr>
            <p:cNvSpPr>
              <a:spLocks noChangeShapeType="1"/>
            </p:cNvSpPr>
            <p:nvPr/>
          </p:nvSpPr>
          <p:spPr bwMode="auto">
            <a:xfrm flipV="1">
              <a:off x="1571625" y="657225"/>
              <a:ext cx="0" cy="2168525"/>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6" name="Line 7">
              <a:extLst>
                <a:ext uri="{FF2B5EF4-FFF2-40B4-BE49-F238E27FC236}">
                  <a16:creationId xmlns:a16="http://schemas.microsoft.com/office/drawing/2014/main" id="{A72846CF-097C-405E-BA1F-C74D92E1FAB5}"/>
                </a:ext>
              </a:extLst>
            </p:cNvPr>
            <p:cNvSpPr>
              <a:spLocks noChangeShapeType="1"/>
            </p:cNvSpPr>
            <p:nvPr/>
          </p:nvSpPr>
          <p:spPr bwMode="auto">
            <a:xfrm flipH="1">
              <a:off x="739775" y="2825750"/>
              <a:ext cx="831850" cy="109855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7" name="Text Box 8">
              <a:extLst>
                <a:ext uri="{FF2B5EF4-FFF2-40B4-BE49-F238E27FC236}">
                  <a16:creationId xmlns:a16="http://schemas.microsoft.com/office/drawing/2014/main" id="{98FDD40A-47A8-4537-8A3A-7D5838F37AD1}"/>
                </a:ext>
              </a:extLst>
            </p:cNvPr>
            <p:cNvSpPr txBox="1">
              <a:spLocks noChangeArrowheads="1"/>
            </p:cNvSpPr>
            <p:nvPr/>
          </p:nvSpPr>
          <p:spPr bwMode="auto">
            <a:xfrm>
              <a:off x="852488" y="3984625"/>
              <a:ext cx="2984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x</a:t>
              </a:r>
            </a:p>
          </p:txBody>
        </p:sp>
        <p:sp>
          <p:nvSpPr>
            <p:cNvPr id="8" name="Text Box 9">
              <a:extLst>
                <a:ext uri="{FF2B5EF4-FFF2-40B4-BE49-F238E27FC236}">
                  <a16:creationId xmlns:a16="http://schemas.microsoft.com/office/drawing/2014/main" id="{DA7BF214-1C83-462A-9416-611C50A77656}"/>
                </a:ext>
              </a:extLst>
            </p:cNvPr>
            <p:cNvSpPr txBox="1">
              <a:spLocks noChangeArrowheads="1"/>
            </p:cNvSpPr>
            <p:nvPr/>
          </p:nvSpPr>
          <p:spPr bwMode="auto">
            <a:xfrm>
              <a:off x="3606800" y="2886075"/>
              <a:ext cx="2984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y</a:t>
              </a:r>
            </a:p>
          </p:txBody>
        </p:sp>
        <p:sp>
          <p:nvSpPr>
            <p:cNvPr id="9" name="Text Box 10">
              <a:extLst>
                <a:ext uri="{FF2B5EF4-FFF2-40B4-BE49-F238E27FC236}">
                  <a16:creationId xmlns:a16="http://schemas.microsoft.com/office/drawing/2014/main" id="{75DCEEFD-078A-4071-820A-C16A4D1EECD4}"/>
                </a:ext>
              </a:extLst>
            </p:cNvPr>
            <p:cNvSpPr txBox="1">
              <a:spLocks noChangeArrowheads="1"/>
            </p:cNvSpPr>
            <p:nvPr/>
          </p:nvSpPr>
          <p:spPr bwMode="auto">
            <a:xfrm>
              <a:off x="1798638" y="563563"/>
              <a:ext cx="2984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z</a:t>
              </a:r>
            </a:p>
          </p:txBody>
        </p:sp>
        <p:sp>
          <p:nvSpPr>
            <p:cNvPr id="10" name="Text Box 11">
              <a:extLst>
                <a:ext uri="{FF2B5EF4-FFF2-40B4-BE49-F238E27FC236}">
                  <a16:creationId xmlns:a16="http://schemas.microsoft.com/office/drawing/2014/main" id="{F234E3C6-56D4-4D49-9E76-686241A892A6}"/>
                </a:ext>
              </a:extLst>
            </p:cNvPr>
            <p:cNvSpPr txBox="1">
              <a:spLocks noChangeArrowheads="1"/>
            </p:cNvSpPr>
            <p:nvPr/>
          </p:nvSpPr>
          <p:spPr bwMode="auto">
            <a:xfrm>
              <a:off x="204788" y="1641475"/>
              <a:ext cx="11366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A (4,-3,6)</a:t>
              </a:r>
            </a:p>
          </p:txBody>
        </p:sp>
        <p:sp>
          <p:nvSpPr>
            <p:cNvPr id="11" name="Text Box 12">
              <a:extLst>
                <a:ext uri="{FF2B5EF4-FFF2-40B4-BE49-F238E27FC236}">
                  <a16:creationId xmlns:a16="http://schemas.microsoft.com/office/drawing/2014/main" id="{E8A19339-16C2-418A-ADB2-76F255DBA6B9}"/>
                </a:ext>
              </a:extLst>
            </p:cNvPr>
            <p:cNvSpPr txBox="1">
              <a:spLocks noChangeArrowheads="1"/>
            </p:cNvSpPr>
            <p:nvPr/>
          </p:nvSpPr>
          <p:spPr bwMode="auto">
            <a:xfrm>
              <a:off x="420688" y="781050"/>
              <a:ext cx="11493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B(-4,-6,4)</a:t>
              </a:r>
            </a:p>
          </p:txBody>
        </p:sp>
        <p:sp>
          <p:nvSpPr>
            <p:cNvPr id="12" name="Text Box 13">
              <a:extLst>
                <a:ext uri="{FF2B5EF4-FFF2-40B4-BE49-F238E27FC236}">
                  <a16:creationId xmlns:a16="http://schemas.microsoft.com/office/drawing/2014/main" id="{0E540EF0-E436-4743-BA1E-ACEC92A6C2A4}"/>
                </a:ext>
              </a:extLst>
            </p:cNvPr>
            <p:cNvSpPr txBox="1">
              <a:spLocks noChangeArrowheads="1"/>
            </p:cNvSpPr>
            <p:nvPr/>
          </p:nvSpPr>
          <p:spPr bwMode="auto">
            <a:xfrm>
              <a:off x="3011488" y="2320925"/>
              <a:ext cx="10731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C (0,5,0)</a:t>
              </a:r>
            </a:p>
          </p:txBody>
        </p:sp>
        <p:sp>
          <p:nvSpPr>
            <p:cNvPr id="13" name="Oval 14">
              <a:extLst>
                <a:ext uri="{FF2B5EF4-FFF2-40B4-BE49-F238E27FC236}">
                  <a16:creationId xmlns:a16="http://schemas.microsoft.com/office/drawing/2014/main" id="{080636CB-6795-4FDF-A647-776B769AAA70}"/>
                </a:ext>
              </a:extLst>
            </p:cNvPr>
            <p:cNvSpPr>
              <a:spLocks noChangeArrowheads="1"/>
            </p:cNvSpPr>
            <p:nvPr/>
          </p:nvSpPr>
          <p:spPr bwMode="auto">
            <a:xfrm>
              <a:off x="1098550" y="1109663"/>
              <a:ext cx="88900" cy="88900"/>
            </a:xfrm>
            <a:prstGeom prst="ellipse">
              <a:avLst/>
            </a:prstGeom>
            <a:solidFill>
              <a:schemeClr val="tx1"/>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4" name="Oval 15">
              <a:extLst>
                <a:ext uri="{FF2B5EF4-FFF2-40B4-BE49-F238E27FC236}">
                  <a16:creationId xmlns:a16="http://schemas.microsoft.com/office/drawing/2014/main" id="{721CDBDA-1633-4503-B44D-2DF9AAD754DA}"/>
                </a:ext>
              </a:extLst>
            </p:cNvPr>
            <p:cNvSpPr>
              <a:spLocks noChangeArrowheads="1"/>
            </p:cNvSpPr>
            <p:nvPr/>
          </p:nvSpPr>
          <p:spPr bwMode="auto">
            <a:xfrm>
              <a:off x="749300" y="2055813"/>
              <a:ext cx="88900" cy="88900"/>
            </a:xfrm>
            <a:prstGeom prst="ellipse">
              <a:avLst/>
            </a:prstGeom>
            <a:solidFill>
              <a:schemeClr val="tx1"/>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5" name="Oval 16">
              <a:extLst>
                <a:ext uri="{FF2B5EF4-FFF2-40B4-BE49-F238E27FC236}">
                  <a16:creationId xmlns:a16="http://schemas.microsoft.com/office/drawing/2014/main" id="{73F47C30-5979-454B-88E0-6E11512540C9}"/>
                </a:ext>
              </a:extLst>
            </p:cNvPr>
            <p:cNvSpPr>
              <a:spLocks noChangeArrowheads="1"/>
            </p:cNvSpPr>
            <p:nvPr/>
          </p:nvSpPr>
          <p:spPr bwMode="auto">
            <a:xfrm>
              <a:off x="2927350" y="2786063"/>
              <a:ext cx="88900" cy="88900"/>
            </a:xfrm>
            <a:prstGeom prst="ellipse">
              <a:avLst/>
            </a:prstGeom>
            <a:solidFill>
              <a:schemeClr val="tx1"/>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6" name="Line 18">
              <a:extLst>
                <a:ext uri="{FF2B5EF4-FFF2-40B4-BE49-F238E27FC236}">
                  <a16:creationId xmlns:a16="http://schemas.microsoft.com/office/drawing/2014/main" id="{A999DBCA-636E-45B7-A931-D8DAA27B155F}"/>
                </a:ext>
              </a:extLst>
            </p:cNvPr>
            <p:cNvSpPr>
              <a:spLocks noChangeShapeType="1"/>
            </p:cNvSpPr>
            <p:nvPr/>
          </p:nvSpPr>
          <p:spPr bwMode="auto">
            <a:xfrm>
              <a:off x="790575" y="2106613"/>
              <a:ext cx="781050" cy="719137"/>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 name="Line 19">
              <a:extLst>
                <a:ext uri="{FF2B5EF4-FFF2-40B4-BE49-F238E27FC236}">
                  <a16:creationId xmlns:a16="http://schemas.microsoft.com/office/drawing/2014/main" id="{FBF35270-171A-4301-AF64-7C756DC73F24}"/>
                </a:ext>
              </a:extLst>
            </p:cNvPr>
            <p:cNvSpPr>
              <a:spLocks noChangeShapeType="1"/>
            </p:cNvSpPr>
            <p:nvPr/>
          </p:nvSpPr>
          <p:spPr bwMode="auto">
            <a:xfrm flipH="1" flipV="1">
              <a:off x="1150938" y="1139825"/>
              <a:ext cx="420687" cy="1674813"/>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 name="Line 21">
              <a:extLst>
                <a:ext uri="{FF2B5EF4-FFF2-40B4-BE49-F238E27FC236}">
                  <a16:creationId xmlns:a16="http://schemas.microsoft.com/office/drawing/2014/main" id="{9FAA2172-B8BC-4655-92E0-ACD1D3407E11}"/>
                </a:ext>
              </a:extLst>
            </p:cNvPr>
            <p:cNvSpPr>
              <a:spLocks noChangeShapeType="1"/>
            </p:cNvSpPr>
            <p:nvPr/>
          </p:nvSpPr>
          <p:spPr bwMode="auto">
            <a:xfrm>
              <a:off x="1562100" y="2825750"/>
              <a:ext cx="1385888" cy="9525"/>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 name="Line 22">
              <a:extLst>
                <a:ext uri="{FF2B5EF4-FFF2-40B4-BE49-F238E27FC236}">
                  <a16:creationId xmlns:a16="http://schemas.microsoft.com/office/drawing/2014/main" id="{14F207AF-8DAC-473C-AD55-857456B7F181}"/>
                </a:ext>
              </a:extLst>
            </p:cNvPr>
            <p:cNvSpPr>
              <a:spLocks noChangeShapeType="1"/>
            </p:cNvSpPr>
            <p:nvPr/>
          </p:nvSpPr>
          <p:spPr bwMode="auto">
            <a:xfrm>
              <a:off x="1562100" y="2835275"/>
              <a:ext cx="9525" cy="442913"/>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0" name="Text Box 24">
              <a:extLst>
                <a:ext uri="{FF2B5EF4-FFF2-40B4-BE49-F238E27FC236}">
                  <a16:creationId xmlns:a16="http://schemas.microsoft.com/office/drawing/2014/main" id="{7A57DCFA-E9D2-42CB-8014-D55CBD49BE73}"/>
                </a:ext>
              </a:extLst>
            </p:cNvPr>
            <p:cNvSpPr txBox="1">
              <a:spLocks noChangeArrowheads="1"/>
            </p:cNvSpPr>
            <p:nvPr/>
          </p:nvSpPr>
          <p:spPr bwMode="auto">
            <a:xfrm>
              <a:off x="1952625" y="3286125"/>
              <a:ext cx="14097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W = 3000 lb</a:t>
              </a:r>
            </a:p>
          </p:txBody>
        </p:sp>
        <p:sp>
          <p:nvSpPr>
            <p:cNvPr id="44" name="Text Box 51">
              <a:extLst>
                <a:ext uri="{FF2B5EF4-FFF2-40B4-BE49-F238E27FC236}">
                  <a16:creationId xmlns:a16="http://schemas.microsoft.com/office/drawing/2014/main" id="{A0E3E07D-225E-4BBA-B9BA-BF7DE440A775}"/>
                </a:ext>
              </a:extLst>
            </p:cNvPr>
            <p:cNvSpPr txBox="1">
              <a:spLocks noChangeArrowheads="1"/>
            </p:cNvSpPr>
            <p:nvPr/>
          </p:nvSpPr>
          <p:spPr bwMode="auto">
            <a:xfrm>
              <a:off x="1552575" y="2463800"/>
              <a:ext cx="3619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O</a:t>
              </a:r>
            </a:p>
          </p:txBody>
        </p:sp>
      </p:grpSp>
      <p:graphicFrame>
        <p:nvGraphicFramePr>
          <p:cNvPr id="46" name="Object 53">
            <a:extLst>
              <a:ext uri="{FF2B5EF4-FFF2-40B4-BE49-F238E27FC236}">
                <a16:creationId xmlns:a16="http://schemas.microsoft.com/office/drawing/2014/main" id="{FFC5EAEE-5D2D-4A77-BBEB-15EE3F76D3E4}"/>
              </a:ext>
            </a:extLst>
          </p:cNvPr>
          <p:cNvGraphicFramePr>
            <a:graphicFrameLocks noChangeAspect="1"/>
          </p:cNvGraphicFramePr>
          <p:nvPr>
            <p:extLst>
              <p:ext uri="{D42A27DB-BD31-4B8C-83A1-F6EECF244321}">
                <p14:modId xmlns:p14="http://schemas.microsoft.com/office/powerpoint/2010/main" val="2396770491"/>
              </p:ext>
            </p:extLst>
          </p:nvPr>
        </p:nvGraphicFramePr>
        <p:xfrm>
          <a:off x="2449269" y="4763038"/>
          <a:ext cx="2792412" cy="779462"/>
        </p:xfrm>
        <a:graphic>
          <a:graphicData uri="http://schemas.openxmlformats.org/presentationml/2006/ole">
            <mc:AlternateContent xmlns:mc="http://schemas.openxmlformats.org/markup-compatibility/2006">
              <mc:Choice xmlns:v="urn:schemas-microsoft-com:vml" Requires="v">
                <p:oleObj name="Equation" r:id="rId3" imgW="1726451" imgH="482391" progId="Equation.DSMT4">
                  <p:embed/>
                </p:oleObj>
              </mc:Choice>
              <mc:Fallback>
                <p:oleObj name="Equation" r:id="rId3" imgW="1726451" imgH="482391" progId="Equation.DSMT4">
                  <p:embed/>
                  <p:pic>
                    <p:nvPicPr>
                      <p:cNvPr id="1026" name="Object 53">
                        <a:extLst>
                          <a:ext uri="{FF2B5EF4-FFF2-40B4-BE49-F238E27FC236}">
                            <a16:creationId xmlns:a16="http://schemas.microsoft.com/office/drawing/2014/main" id="{6D4320A0-1B9E-4668-87F3-A7259072856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49269" y="4763038"/>
                        <a:ext cx="2792412" cy="7794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2" name="Line 27">
            <a:extLst>
              <a:ext uri="{FF2B5EF4-FFF2-40B4-BE49-F238E27FC236}">
                <a16:creationId xmlns:a16="http://schemas.microsoft.com/office/drawing/2014/main" id="{1C2777FC-FD63-4F59-BA83-21A3A939724A}"/>
              </a:ext>
            </a:extLst>
          </p:cNvPr>
          <p:cNvSpPr>
            <a:spLocks noChangeShapeType="1"/>
          </p:cNvSpPr>
          <p:nvPr/>
        </p:nvSpPr>
        <p:spPr bwMode="auto">
          <a:xfrm>
            <a:off x="5800725" y="3577968"/>
            <a:ext cx="2116137" cy="9525"/>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3" name="Line 28">
            <a:extLst>
              <a:ext uri="{FF2B5EF4-FFF2-40B4-BE49-F238E27FC236}">
                <a16:creationId xmlns:a16="http://schemas.microsoft.com/office/drawing/2014/main" id="{E4D24823-7698-4784-8920-345EAF71BD45}"/>
              </a:ext>
            </a:extLst>
          </p:cNvPr>
          <p:cNvSpPr>
            <a:spLocks noChangeShapeType="1"/>
          </p:cNvSpPr>
          <p:nvPr/>
        </p:nvSpPr>
        <p:spPr bwMode="auto">
          <a:xfrm flipV="1">
            <a:off x="5789612" y="1409443"/>
            <a:ext cx="0" cy="2168525"/>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4" name="Line 29">
            <a:extLst>
              <a:ext uri="{FF2B5EF4-FFF2-40B4-BE49-F238E27FC236}">
                <a16:creationId xmlns:a16="http://schemas.microsoft.com/office/drawing/2014/main" id="{668C6F4F-C42D-4E79-A18D-21A8D18160A7}"/>
              </a:ext>
            </a:extLst>
          </p:cNvPr>
          <p:cNvSpPr>
            <a:spLocks noChangeShapeType="1"/>
          </p:cNvSpPr>
          <p:nvPr/>
        </p:nvSpPr>
        <p:spPr bwMode="auto">
          <a:xfrm flipH="1">
            <a:off x="4957762" y="3577968"/>
            <a:ext cx="831850" cy="109855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5" name="Text Box 30">
            <a:extLst>
              <a:ext uri="{FF2B5EF4-FFF2-40B4-BE49-F238E27FC236}">
                <a16:creationId xmlns:a16="http://schemas.microsoft.com/office/drawing/2014/main" id="{71F06F01-A1CA-475D-A404-763A0A5ED29C}"/>
              </a:ext>
            </a:extLst>
          </p:cNvPr>
          <p:cNvSpPr txBox="1">
            <a:spLocks noChangeArrowheads="1"/>
          </p:cNvSpPr>
          <p:nvPr/>
        </p:nvSpPr>
        <p:spPr bwMode="auto">
          <a:xfrm>
            <a:off x="5070475" y="4736843"/>
            <a:ext cx="2984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x</a:t>
            </a:r>
          </a:p>
        </p:txBody>
      </p:sp>
      <p:sp>
        <p:nvSpPr>
          <p:cNvPr id="26" name="Text Box 31">
            <a:extLst>
              <a:ext uri="{FF2B5EF4-FFF2-40B4-BE49-F238E27FC236}">
                <a16:creationId xmlns:a16="http://schemas.microsoft.com/office/drawing/2014/main" id="{1ABAE9AC-887E-4278-A7A4-210F769ADA61}"/>
              </a:ext>
            </a:extLst>
          </p:cNvPr>
          <p:cNvSpPr txBox="1">
            <a:spLocks noChangeArrowheads="1"/>
          </p:cNvSpPr>
          <p:nvPr/>
        </p:nvSpPr>
        <p:spPr bwMode="auto">
          <a:xfrm>
            <a:off x="7824787" y="3638293"/>
            <a:ext cx="2984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y</a:t>
            </a:r>
          </a:p>
        </p:txBody>
      </p:sp>
      <p:sp>
        <p:nvSpPr>
          <p:cNvPr id="27" name="Text Box 32">
            <a:extLst>
              <a:ext uri="{FF2B5EF4-FFF2-40B4-BE49-F238E27FC236}">
                <a16:creationId xmlns:a16="http://schemas.microsoft.com/office/drawing/2014/main" id="{6FC01F88-C2AB-49BB-9DB7-1AFE482DA94E}"/>
              </a:ext>
            </a:extLst>
          </p:cNvPr>
          <p:cNvSpPr txBox="1">
            <a:spLocks noChangeArrowheads="1"/>
          </p:cNvSpPr>
          <p:nvPr/>
        </p:nvSpPr>
        <p:spPr bwMode="auto">
          <a:xfrm>
            <a:off x="6016625" y="1315780"/>
            <a:ext cx="2984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z</a:t>
            </a:r>
          </a:p>
        </p:txBody>
      </p:sp>
      <p:sp>
        <p:nvSpPr>
          <p:cNvPr id="28" name="Text Box 33">
            <a:extLst>
              <a:ext uri="{FF2B5EF4-FFF2-40B4-BE49-F238E27FC236}">
                <a16:creationId xmlns:a16="http://schemas.microsoft.com/office/drawing/2014/main" id="{BBDCA98F-0ED1-4D0E-86FB-2281B24CA496}"/>
              </a:ext>
            </a:extLst>
          </p:cNvPr>
          <p:cNvSpPr txBox="1">
            <a:spLocks noChangeArrowheads="1"/>
          </p:cNvSpPr>
          <p:nvPr/>
        </p:nvSpPr>
        <p:spPr bwMode="auto">
          <a:xfrm>
            <a:off x="4422775" y="2393693"/>
            <a:ext cx="11366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A (4,-3,6)</a:t>
            </a:r>
          </a:p>
        </p:txBody>
      </p:sp>
      <p:sp>
        <p:nvSpPr>
          <p:cNvPr id="29" name="Text Box 34">
            <a:extLst>
              <a:ext uri="{FF2B5EF4-FFF2-40B4-BE49-F238E27FC236}">
                <a16:creationId xmlns:a16="http://schemas.microsoft.com/office/drawing/2014/main" id="{81FC907E-8D22-49FD-B068-F280F24D45F1}"/>
              </a:ext>
            </a:extLst>
          </p:cNvPr>
          <p:cNvSpPr txBox="1">
            <a:spLocks noChangeArrowheads="1"/>
          </p:cNvSpPr>
          <p:nvPr/>
        </p:nvSpPr>
        <p:spPr bwMode="auto">
          <a:xfrm>
            <a:off x="4638675" y="1533268"/>
            <a:ext cx="11493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B(-4,-6,4)</a:t>
            </a:r>
          </a:p>
        </p:txBody>
      </p:sp>
      <p:sp>
        <p:nvSpPr>
          <p:cNvPr id="30" name="Text Box 35">
            <a:extLst>
              <a:ext uri="{FF2B5EF4-FFF2-40B4-BE49-F238E27FC236}">
                <a16:creationId xmlns:a16="http://schemas.microsoft.com/office/drawing/2014/main" id="{2E23A8EB-76F8-491B-8317-6DD7A9D03E0F}"/>
              </a:ext>
            </a:extLst>
          </p:cNvPr>
          <p:cNvSpPr txBox="1">
            <a:spLocks noChangeArrowheads="1"/>
          </p:cNvSpPr>
          <p:nvPr/>
        </p:nvSpPr>
        <p:spPr bwMode="auto">
          <a:xfrm>
            <a:off x="7229475" y="3073143"/>
            <a:ext cx="10731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C (0,5,0)</a:t>
            </a:r>
          </a:p>
        </p:txBody>
      </p:sp>
      <p:sp>
        <p:nvSpPr>
          <p:cNvPr id="31" name="Oval 36">
            <a:extLst>
              <a:ext uri="{FF2B5EF4-FFF2-40B4-BE49-F238E27FC236}">
                <a16:creationId xmlns:a16="http://schemas.microsoft.com/office/drawing/2014/main" id="{672A257C-584C-45BB-AE25-BBA0152157F0}"/>
              </a:ext>
            </a:extLst>
          </p:cNvPr>
          <p:cNvSpPr>
            <a:spLocks noChangeArrowheads="1"/>
          </p:cNvSpPr>
          <p:nvPr/>
        </p:nvSpPr>
        <p:spPr bwMode="auto">
          <a:xfrm>
            <a:off x="5316537" y="1861880"/>
            <a:ext cx="88900" cy="88900"/>
          </a:xfrm>
          <a:prstGeom prst="ellipse">
            <a:avLst/>
          </a:prstGeom>
          <a:solidFill>
            <a:schemeClr val="tx1"/>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32" name="Oval 37">
            <a:extLst>
              <a:ext uri="{FF2B5EF4-FFF2-40B4-BE49-F238E27FC236}">
                <a16:creationId xmlns:a16="http://schemas.microsoft.com/office/drawing/2014/main" id="{0238CF86-72E8-4F0D-BC31-FD0EE7A7D607}"/>
              </a:ext>
            </a:extLst>
          </p:cNvPr>
          <p:cNvSpPr>
            <a:spLocks noChangeArrowheads="1"/>
          </p:cNvSpPr>
          <p:nvPr/>
        </p:nvSpPr>
        <p:spPr bwMode="auto">
          <a:xfrm>
            <a:off x="4967287" y="2808030"/>
            <a:ext cx="88900" cy="88900"/>
          </a:xfrm>
          <a:prstGeom prst="ellipse">
            <a:avLst/>
          </a:prstGeom>
          <a:solidFill>
            <a:schemeClr val="tx1"/>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33" name="Oval 38">
            <a:extLst>
              <a:ext uri="{FF2B5EF4-FFF2-40B4-BE49-F238E27FC236}">
                <a16:creationId xmlns:a16="http://schemas.microsoft.com/office/drawing/2014/main" id="{C886DD02-7DA1-44A9-B3A1-66B04556A821}"/>
              </a:ext>
            </a:extLst>
          </p:cNvPr>
          <p:cNvSpPr>
            <a:spLocks noChangeArrowheads="1"/>
          </p:cNvSpPr>
          <p:nvPr/>
        </p:nvSpPr>
        <p:spPr bwMode="auto">
          <a:xfrm>
            <a:off x="7145337" y="3538280"/>
            <a:ext cx="88900" cy="88900"/>
          </a:xfrm>
          <a:prstGeom prst="ellipse">
            <a:avLst/>
          </a:prstGeom>
          <a:solidFill>
            <a:schemeClr val="tx1"/>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34" name="Line 39">
            <a:extLst>
              <a:ext uri="{FF2B5EF4-FFF2-40B4-BE49-F238E27FC236}">
                <a16:creationId xmlns:a16="http://schemas.microsoft.com/office/drawing/2014/main" id="{B3EDD7E3-B079-4EAE-901A-8B7B14F0DCC3}"/>
              </a:ext>
            </a:extLst>
          </p:cNvPr>
          <p:cNvSpPr>
            <a:spLocks noChangeShapeType="1"/>
          </p:cNvSpPr>
          <p:nvPr/>
        </p:nvSpPr>
        <p:spPr bwMode="auto">
          <a:xfrm>
            <a:off x="5008562" y="2858830"/>
            <a:ext cx="781050" cy="719138"/>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5" name="Line 40">
            <a:extLst>
              <a:ext uri="{FF2B5EF4-FFF2-40B4-BE49-F238E27FC236}">
                <a16:creationId xmlns:a16="http://schemas.microsoft.com/office/drawing/2014/main" id="{AA879F4C-ED82-4923-8FC4-4E388D826D37}"/>
              </a:ext>
            </a:extLst>
          </p:cNvPr>
          <p:cNvSpPr>
            <a:spLocks noChangeShapeType="1"/>
          </p:cNvSpPr>
          <p:nvPr/>
        </p:nvSpPr>
        <p:spPr bwMode="auto">
          <a:xfrm flipH="1" flipV="1">
            <a:off x="5368925" y="1892043"/>
            <a:ext cx="420687" cy="167481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6" name="Text Box 43">
            <a:extLst>
              <a:ext uri="{FF2B5EF4-FFF2-40B4-BE49-F238E27FC236}">
                <a16:creationId xmlns:a16="http://schemas.microsoft.com/office/drawing/2014/main" id="{A4FAC3D3-25EA-4FBA-8E95-1D92BE9FEE43}"/>
              </a:ext>
            </a:extLst>
          </p:cNvPr>
          <p:cNvSpPr txBox="1">
            <a:spLocks noChangeArrowheads="1"/>
          </p:cNvSpPr>
          <p:nvPr/>
        </p:nvSpPr>
        <p:spPr bwMode="auto">
          <a:xfrm>
            <a:off x="5945187" y="3895468"/>
            <a:ext cx="140970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W = 3000 lb</a:t>
            </a:r>
          </a:p>
        </p:txBody>
      </p:sp>
      <p:sp>
        <p:nvSpPr>
          <p:cNvPr id="37" name="Line 44">
            <a:extLst>
              <a:ext uri="{FF2B5EF4-FFF2-40B4-BE49-F238E27FC236}">
                <a16:creationId xmlns:a16="http://schemas.microsoft.com/office/drawing/2014/main" id="{D28EC221-3FD7-4A3F-8DF3-880464D9E9E2}"/>
              </a:ext>
            </a:extLst>
          </p:cNvPr>
          <p:cNvSpPr>
            <a:spLocks noChangeShapeType="1"/>
          </p:cNvSpPr>
          <p:nvPr/>
        </p:nvSpPr>
        <p:spPr bwMode="auto">
          <a:xfrm flipV="1">
            <a:off x="5780087" y="3566855"/>
            <a:ext cx="617538" cy="11113"/>
          </a:xfrm>
          <a:prstGeom prst="line">
            <a:avLst/>
          </a:prstGeom>
          <a:noFill/>
          <a:ln w="28575">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8" name="Line 45">
            <a:extLst>
              <a:ext uri="{FF2B5EF4-FFF2-40B4-BE49-F238E27FC236}">
                <a16:creationId xmlns:a16="http://schemas.microsoft.com/office/drawing/2014/main" id="{93C3E401-D442-45F5-A9B5-BE9E52D335CF}"/>
              </a:ext>
            </a:extLst>
          </p:cNvPr>
          <p:cNvSpPr>
            <a:spLocks noChangeShapeType="1"/>
          </p:cNvSpPr>
          <p:nvPr/>
        </p:nvSpPr>
        <p:spPr bwMode="auto">
          <a:xfrm flipH="1" flipV="1">
            <a:off x="5626100" y="2941380"/>
            <a:ext cx="153987" cy="625475"/>
          </a:xfrm>
          <a:prstGeom prst="line">
            <a:avLst/>
          </a:prstGeom>
          <a:noFill/>
          <a:ln w="28575">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9" name="Line 46">
            <a:extLst>
              <a:ext uri="{FF2B5EF4-FFF2-40B4-BE49-F238E27FC236}">
                <a16:creationId xmlns:a16="http://schemas.microsoft.com/office/drawing/2014/main" id="{BA876339-486A-4793-86E0-187BECD64DA0}"/>
              </a:ext>
            </a:extLst>
          </p:cNvPr>
          <p:cNvSpPr>
            <a:spLocks noChangeShapeType="1"/>
          </p:cNvSpPr>
          <p:nvPr/>
        </p:nvSpPr>
        <p:spPr bwMode="auto">
          <a:xfrm flipH="1" flipV="1">
            <a:off x="5357812" y="3181093"/>
            <a:ext cx="422275" cy="385762"/>
          </a:xfrm>
          <a:prstGeom prst="line">
            <a:avLst/>
          </a:prstGeom>
          <a:noFill/>
          <a:ln w="28575">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40" name="Line 47">
            <a:extLst>
              <a:ext uri="{FF2B5EF4-FFF2-40B4-BE49-F238E27FC236}">
                <a16:creationId xmlns:a16="http://schemas.microsoft.com/office/drawing/2014/main" id="{35B4ADEA-447B-43F4-A341-4FC26DEF5F5A}"/>
              </a:ext>
            </a:extLst>
          </p:cNvPr>
          <p:cNvSpPr>
            <a:spLocks noChangeShapeType="1"/>
          </p:cNvSpPr>
          <p:nvPr/>
        </p:nvSpPr>
        <p:spPr bwMode="auto">
          <a:xfrm flipH="1">
            <a:off x="5770562" y="3566855"/>
            <a:ext cx="9525" cy="59690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41" name="Text Box 48">
            <a:extLst>
              <a:ext uri="{FF2B5EF4-FFF2-40B4-BE49-F238E27FC236}">
                <a16:creationId xmlns:a16="http://schemas.microsoft.com/office/drawing/2014/main" id="{3B1595DB-05E4-4696-BCE7-B72746EAA9DE}"/>
              </a:ext>
            </a:extLst>
          </p:cNvPr>
          <p:cNvSpPr txBox="1">
            <a:spLocks noChangeArrowheads="1"/>
          </p:cNvSpPr>
          <p:nvPr/>
        </p:nvSpPr>
        <p:spPr bwMode="auto">
          <a:xfrm>
            <a:off x="5021262" y="3309680"/>
            <a:ext cx="4254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T</a:t>
            </a:r>
            <a:r>
              <a:rPr lang="en-US" altLang="en-US" baseline="-25000"/>
              <a:t>A</a:t>
            </a:r>
            <a:endParaRPr lang="en-US" altLang="en-US"/>
          </a:p>
        </p:txBody>
      </p:sp>
      <p:sp>
        <p:nvSpPr>
          <p:cNvPr id="42" name="Text Box 49">
            <a:extLst>
              <a:ext uri="{FF2B5EF4-FFF2-40B4-BE49-F238E27FC236}">
                <a16:creationId xmlns:a16="http://schemas.microsoft.com/office/drawing/2014/main" id="{23CF61D1-0D8D-453A-987C-B60C799C02B3}"/>
              </a:ext>
            </a:extLst>
          </p:cNvPr>
          <p:cNvSpPr txBox="1">
            <a:spLocks noChangeArrowheads="1"/>
          </p:cNvSpPr>
          <p:nvPr/>
        </p:nvSpPr>
        <p:spPr bwMode="auto">
          <a:xfrm>
            <a:off x="5646737" y="2560380"/>
            <a:ext cx="4254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T</a:t>
            </a:r>
            <a:r>
              <a:rPr lang="en-US" altLang="en-US" baseline="-25000"/>
              <a:t>B</a:t>
            </a:r>
            <a:endParaRPr lang="en-US" altLang="en-US"/>
          </a:p>
        </p:txBody>
      </p:sp>
      <p:sp>
        <p:nvSpPr>
          <p:cNvPr id="43" name="Text Box 50">
            <a:extLst>
              <a:ext uri="{FF2B5EF4-FFF2-40B4-BE49-F238E27FC236}">
                <a16:creationId xmlns:a16="http://schemas.microsoft.com/office/drawing/2014/main" id="{75BED43B-32D2-4CB3-931C-A183E8241B0B}"/>
              </a:ext>
            </a:extLst>
          </p:cNvPr>
          <p:cNvSpPr txBox="1">
            <a:spLocks noChangeArrowheads="1"/>
          </p:cNvSpPr>
          <p:nvPr/>
        </p:nvSpPr>
        <p:spPr bwMode="auto">
          <a:xfrm>
            <a:off x="6130925" y="3001705"/>
            <a:ext cx="433387"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T</a:t>
            </a:r>
            <a:r>
              <a:rPr lang="en-US" altLang="en-US" baseline="-25000"/>
              <a:t>C</a:t>
            </a:r>
            <a:endParaRPr lang="en-US" altLang="en-US"/>
          </a:p>
        </p:txBody>
      </p:sp>
      <p:sp>
        <p:nvSpPr>
          <p:cNvPr id="45" name="Text Box 52">
            <a:extLst>
              <a:ext uri="{FF2B5EF4-FFF2-40B4-BE49-F238E27FC236}">
                <a16:creationId xmlns:a16="http://schemas.microsoft.com/office/drawing/2014/main" id="{4EDA5DEF-5B57-4DBB-8028-3BFA4D4BABBE}"/>
              </a:ext>
            </a:extLst>
          </p:cNvPr>
          <p:cNvSpPr txBox="1">
            <a:spLocks noChangeArrowheads="1"/>
          </p:cNvSpPr>
          <p:nvPr/>
        </p:nvSpPr>
        <p:spPr bwMode="auto">
          <a:xfrm>
            <a:off x="5783262" y="3257293"/>
            <a:ext cx="3619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O</a:t>
            </a:r>
          </a:p>
        </p:txBody>
      </p:sp>
      <p:sp>
        <p:nvSpPr>
          <p:cNvPr id="47" name="Text Box 57">
            <a:extLst>
              <a:ext uri="{FF2B5EF4-FFF2-40B4-BE49-F238E27FC236}">
                <a16:creationId xmlns:a16="http://schemas.microsoft.com/office/drawing/2014/main" id="{3B60C512-180B-4879-A27B-35885B8D6659}"/>
              </a:ext>
            </a:extLst>
          </p:cNvPr>
          <p:cNvSpPr txBox="1">
            <a:spLocks noChangeArrowheads="1"/>
          </p:cNvSpPr>
          <p:nvPr/>
        </p:nvSpPr>
        <p:spPr bwMode="auto">
          <a:xfrm>
            <a:off x="6521450" y="1866643"/>
            <a:ext cx="20256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free body diagram</a:t>
            </a:r>
          </a:p>
        </p:txBody>
      </p:sp>
      <p:sp>
        <p:nvSpPr>
          <p:cNvPr id="48" name="Text Box 58">
            <a:extLst>
              <a:ext uri="{FF2B5EF4-FFF2-40B4-BE49-F238E27FC236}">
                <a16:creationId xmlns:a16="http://schemas.microsoft.com/office/drawing/2014/main" id="{5D8A2340-D057-4A7C-B7E0-808415972063}"/>
              </a:ext>
            </a:extLst>
          </p:cNvPr>
          <p:cNvSpPr txBox="1">
            <a:spLocks noChangeArrowheads="1"/>
          </p:cNvSpPr>
          <p:nvPr/>
        </p:nvSpPr>
        <p:spPr bwMode="auto">
          <a:xfrm>
            <a:off x="522288" y="5675313"/>
            <a:ext cx="8096250" cy="915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This example problem can be solved by writing the equilibrium equations in terms of the x, y, z components and solving the three simultaneous equations for T</a:t>
            </a:r>
            <a:r>
              <a:rPr lang="en-US" altLang="en-US" baseline="-25000" dirty="0"/>
              <a:t>A </a:t>
            </a:r>
            <a:r>
              <a:rPr lang="en-US" altLang="en-US" dirty="0"/>
              <a:t>, T</a:t>
            </a:r>
            <a:r>
              <a:rPr lang="en-US" altLang="en-US" baseline="-25000" dirty="0"/>
              <a:t>B</a:t>
            </a:r>
            <a:r>
              <a:rPr lang="en-US" altLang="en-US" dirty="0"/>
              <a:t> , T</a:t>
            </a:r>
            <a:r>
              <a:rPr lang="en-US" altLang="en-US" baseline="-25000" dirty="0"/>
              <a:t>C</a:t>
            </a:r>
            <a:r>
              <a:rPr lang="en-US" altLang="en-US" dirty="0"/>
              <a:t> . But there is a more direct vector way to solve this problem.</a:t>
            </a:r>
          </a:p>
        </p:txBody>
      </p:sp>
      <p:sp>
        <p:nvSpPr>
          <p:cNvPr id="50" name="TextBox 49">
            <a:extLst>
              <a:ext uri="{FF2B5EF4-FFF2-40B4-BE49-F238E27FC236}">
                <a16:creationId xmlns:a16="http://schemas.microsoft.com/office/drawing/2014/main" id="{85CA4B86-7772-44FB-8D41-69A215C309E0}"/>
              </a:ext>
            </a:extLst>
          </p:cNvPr>
          <p:cNvSpPr txBox="1"/>
          <p:nvPr/>
        </p:nvSpPr>
        <p:spPr>
          <a:xfrm>
            <a:off x="100910" y="626051"/>
            <a:ext cx="9007594" cy="369332"/>
          </a:xfrm>
          <a:prstGeom prst="rect">
            <a:avLst/>
          </a:prstGeom>
          <a:noFill/>
        </p:spPr>
        <p:txBody>
          <a:bodyPr wrap="none" rtlCol="0">
            <a:spAutoFit/>
          </a:bodyPr>
          <a:lstStyle/>
          <a:p>
            <a:r>
              <a:rPr lang="en-US" dirty="0"/>
              <a:t>Find the tensions in the three support cables shown. Coordinates are measured in feet.</a:t>
            </a:r>
          </a:p>
        </p:txBody>
      </p:sp>
      <p:cxnSp>
        <p:nvCxnSpPr>
          <p:cNvPr id="51" name="Straight Connector 50">
            <a:extLst>
              <a:ext uri="{FF2B5EF4-FFF2-40B4-BE49-F238E27FC236}">
                <a16:creationId xmlns:a16="http://schemas.microsoft.com/office/drawing/2014/main" id="{46E2B27F-EA91-5CE4-855C-1D777C5D25D0}"/>
              </a:ext>
            </a:extLst>
          </p:cNvPr>
          <p:cNvCxnSpPr/>
          <p:nvPr/>
        </p:nvCxnSpPr>
        <p:spPr>
          <a:xfrm>
            <a:off x="328738" y="548680"/>
            <a:ext cx="7996843" cy="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7539969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Line 4">
            <a:extLst>
              <a:ext uri="{FF2B5EF4-FFF2-40B4-BE49-F238E27FC236}">
                <a16:creationId xmlns:a16="http://schemas.microsoft.com/office/drawing/2014/main" id="{C35EC556-3537-48EE-ACEA-202B067A5D0F}"/>
              </a:ext>
            </a:extLst>
          </p:cNvPr>
          <p:cNvSpPr>
            <a:spLocks noChangeShapeType="1"/>
          </p:cNvSpPr>
          <p:nvPr/>
        </p:nvSpPr>
        <p:spPr bwMode="auto">
          <a:xfrm>
            <a:off x="2471738" y="2424113"/>
            <a:ext cx="2116137" cy="9525"/>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 name="Line 5">
            <a:extLst>
              <a:ext uri="{FF2B5EF4-FFF2-40B4-BE49-F238E27FC236}">
                <a16:creationId xmlns:a16="http://schemas.microsoft.com/office/drawing/2014/main" id="{303E3CA5-A015-4F2A-9B19-115545B211AA}"/>
              </a:ext>
            </a:extLst>
          </p:cNvPr>
          <p:cNvSpPr>
            <a:spLocks noChangeShapeType="1"/>
          </p:cNvSpPr>
          <p:nvPr/>
        </p:nvSpPr>
        <p:spPr bwMode="auto">
          <a:xfrm flipV="1">
            <a:off x="2460625" y="255588"/>
            <a:ext cx="0" cy="2168525"/>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4" name="Line 6">
            <a:extLst>
              <a:ext uri="{FF2B5EF4-FFF2-40B4-BE49-F238E27FC236}">
                <a16:creationId xmlns:a16="http://schemas.microsoft.com/office/drawing/2014/main" id="{C02FCE04-713B-4BEF-A6C6-8B6519EBAE77}"/>
              </a:ext>
            </a:extLst>
          </p:cNvPr>
          <p:cNvSpPr>
            <a:spLocks noChangeShapeType="1"/>
          </p:cNvSpPr>
          <p:nvPr/>
        </p:nvSpPr>
        <p:spPr bwMode="auto">
          <a:xfrm flipH="1">
            <a:off x="1628775" y="2424113"/>
            <a:ext cx="831850" cy="109855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5" name="Text Box 7">
            <a:extLst>
              <a:ext uri="{FF2B5EF4-FFF2-40B4-BE49-F238E27FC236}">
                <a16:creationId xmlns:a16="http://schemas.microsoft.com/office/drawing/2014/main" id="{24366953-58E4-4C54-95D4-48D49AF78625}"/>
              </a:ext>
            </a:extLst>
          </p:cNvPr>
          <p:cNvSpPr txBox="1">
            <a:spLocks noChangeArrowheads="1"/>
          </p:cNvSpPr>
          <p:nvPr/>
        </p:nvSpPr>
        <p:spPr bwMode="auto">
          <a:xfrm>
            <a:off x="1741488" y="3582988"/>
            <a:ext cx="2984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x</a:t>
            </a:r>
          </a:p>
        </p:txBody>
      </p:sp>
      <p:sp>
        <p:nvSpPr>
          <p:cNvPr id="6" name="Text Box 8">
            <a:extLst>
              <a:ext uri="{FF2B5EF4-FFF2-40B4-BE49-F238E27FC236}">
                <a16:creationId xmlns:a16="http://schemas.microsoft.com/office/drawing/2014/main" id="{22B5915E-7073-4B61-B0E1-8A2E695AE374}"/>
              </a:ext>
            </a:extLst>
          </p:cNvPr>
          <p:cNvSpPr txBox="1">
            <a:spLocks noChangeArrowheads="1"/>
          </p:cNvSpPr>
          <p:nvPr/>
        </p:nvSpPr>
        <p:spPr bwMode="auto">
          <a:xfrm>
            <a:off x="4495800" y="2484438"/>
            <a:ext cx="2984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y</a:t>
            </a:r>
          </a:p>
        </p:txBody>
      </p:sp>
      <p:sp>
        <p:nvSpPr>
          <p:cNvPr id="7" name="Text Box 9">
            <a:extLst>
              <a:ext uri="{FF2B5EF4-FFF2-40B4-BE49-F238E27FC236}">
                <a16:creationId xmlns:a16="http://schemas.microsoft.com/office/drawing/2014/main" id="{14263816-186B-4A18-B5F3-77D09F584329}"/>
              </a:ext>
            </a:extLst>
          </p:cNvPr>
          <p:cNvSpPr txBox="1">
            <a:spLocks noChangeArrowheads="1"/>
          </p:cNvSpPr>
          <p:nvPr/>
        </p:nvSpPr>
        <p:spPr bwMode="auto">
          <a:xfrm>
            <a:off x="2687638" y="161925"/>
            <a:ext cx="2984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z</a:t>
            </a:r>
          </a:p>
        </p:txBody>
      </p:sp>
      <p:sp>
        <p:nvSpPr>
          <p:cNvPr id="8" name="Text Box 10">
            <a:extLst>
              <a:ext uri="{FF2B5EF4-FFF2-40B4-BE49-F238E27FC236}">
                <a16:creationId xmlns:a16="http://schemas.microsoft.com/office/drawing/2014/main" id="{9C790DA0-704B-42EB-A83F-E69883905810}"/>
              </a:ext>
            </a:extLst>
          </p:cNvPr>
          <p:cNvSpPr txBox="1">
            <a:spLocks noChangeArrowheads="1"/>
          </p:cNvSpPr>
          <p:nvPr/>
        </p:nvSpPr>
        <p:spPr bwMode="auto">
          <a:xfrm>
            <a:off x="1093788" y="1239838"/>
            <a:ext cx="11366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A (4,-3,6)</a:t>
            </a:r>
          </a:p>
        </p:txBody>
      </p:sp>
      <p:sp>
        <p:nvSpPr>
          <p:cNvPr id="9" name="Text Box 11">
            <a:extLst>
              <a:ext uri="{FF2B5EF4-FFF2-40B4-BE49-F238E27FC236}">
                <a16:creationId xmlns:a16="http://schemas.microsoft.com/office/drawing/2014/main" id="{E814C85D-79FF-439B-8240-39D9FF00871E}"/>
              </a:ext>
            </a:extLst>
          </p:cNvPr>
          <p:cNvSpPr txBox="1">
            <a:spLocks noChangeArrowheads="1"/>
          </p:cNvSpPr>
          <p:nvPr/>
        </p:nvSpPr>
        <p:spPr bwMode="auto">
          <a:xfrm>
            <a:off x="1309688" y="379413"/>
            <a:ext cx="11493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B(-4,-6,4)</a:t>
            </a:r>
          </a:p>
        </p:txBody>
      </p:sp>
      <p:sp>
        <p:nvSpPr>
          <p:cNvPr id="10" name="Text Box 12">
            <a:extLst>
              <a:ext uri="{FF2B5EF4-FFF2-40B4-BE49-F238E27FC236}">
                <a16:creationId xmlns:a16="http://schemas.microsoft.com/office/drawing/2014/main" id="{2E7B018E-927F-41C9-9469-71A50AEB2B2E}"/>
              </a:ext>
            </a:extLst>
          </p:cNvPr>
          <p:cNvSpPr txBox="1">
            <a:spLocks noChangeArrowheads="1"/>
          </p:cNvSpPr>
          <p:nvPr/>
        </p:nvSpPr>
        <p:spPr bwMode="auto">
          <a:xfrm>
            <a:off x="3900488" y="1919288"/>
            <a:ext cx="10731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C (0,5,0)</a:t>
            </a:r>
          </a:p>
        </p:txBody>
      </p:sp>
      <p:sp>
        <p:nvSpPr>
          <p:cNvPr id="11" name="Oval 13">
            <a:extLst>
              <a:ext uri="{FF2B5EF4-FFF2-40B4-BE49-F238E27FC236}">
                <a16:creationId xmlns:a16="http://schemas.microsoft.com/office/drawing/2014/main" id="{703A7146-EAB4-4363-B424-A0A554305625}"/>
              </a:ext>
            </a:extLst>
          </p:cNvPr>
          <p:cNvSpPr>
            <a:spLocks noChangeArrowheads="1"/>
          </p:cNvSpPr>
          <p:nvPr/>
        </p:nvSpPr>
        <p:spPr bwMode="auto">
          <a:xfrm>
            <a:off x="1987550" y="708025"/>
            <a:ext cx="88900" cy="88900"/>
          </a:xfrm>
          <a:prstGeom prst="ellipse">
            <a:avLst/>
          </a:prstGeom>
          <a:solidFill>
            <a:schemeClr val="tx1"/>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2" name="Oval 14">
            <a:extLst>
              <a:ext uri="{FF2B5EF4-FFF2-40B4-BE49-F238E27FC236}">
                <a16:creationId xmlns:a16="http://schemas.microsoft.com/office/drawing/2014/main" id="{FFDD8C09-FECB-4CFF-800F-3B5C527009D0}"/>
              </a:ext>
            </a:extLst>
          </p:cNvPr>
          <p:cNvSpPr>
            <a:spLocks noChangeArrowheads="1"/>
          </p:cNvSpPr>
          <p:nvPr/>
        </p:nvSpPr>
        <p:spPr bwMode="auto">
          <a:xfrm>
            <a:off x="1638300" y="1654175"/>
            <a:ext cx="88900" cy="88900"/>
          </a:xfrm>
          <a:prstGeom prst="ellipse">
            <a:avLst/>
          </a:prstGeom>
          <a:solidFill>
            <a:schemeClr val="tx1"/>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3" name="Oval 15">
            <a:extLst>
              <a:ext uri="{FF2B5EF4-FFF2-40B4-BE49-F238E27FC236}">
                <a16:creationId xmlns:a16="http://schemas.microsoft.com/office/drawing/2014/main" id="{3DBCD905-2DD5-4D59-A0A9-13C019D71602}"/>
              </a:ext>
            </a:extLst>
          </p:cNvPr>
          <p:cNvSpPr>
            <a:spLocks noChangeArrowheads="1"/>
          </p:cNvSpPr>
          <p:nvPr/>
        </p:nvSpPr>
        <p:spPr bwMode="auto">
          <a:xfrm>
            <a:off x="3816350" y="2384425"/>
            <a:ext cx="88900" cy="88900"/>
          </a:xfrm>
          <a:prstGeom prst="ellipse">
            <a:avLst/>
          </a:prstGeom>
          <a:solidFill>
            <a:schemeClr val="tx1"/>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4" name="Line 16">
            <a:extLst>
              <a:ext uri="{FF2B5EF4-FFF2-40B4-BE49-F238E27FC236}">
                <a16:creationId xmlns:a16="http://schemas.microsoft.com/office/drawing/2014/main" id="{C431840E-362D-4E6A-BFCA-3A4E5EBDD922}"/>
              </a:ext>
            </a:extLst>
          </p:cNvPr>
          <p:cNvSpPr>
            <a:spLocks noChangeShapeType="1"/>
          </p:cNvSpPr>
          <p:nvPr/>
        </p:nvSpPr>
        <p:spPr bwMode="auto">
          <a:xfrm>
            <a:off x="1679575" y="1704975"/>
            <a:ext cx="781050" cy="719138"/>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 name="Line 17">
            <a:extLst>
              <a:ext uri="{FF2B5EF4-FFF2-40B4-BE49-F238E27FC236}">
                <a16:creationId xmlns:a16="http://schemas.microsoft.com/office/drawing/2014/main" id="{FFB0D995-AEFE-4C9A-8AC7-1720BEB3B189}"/>
              </a:ext>
            </a:extLst>
          </p:cNvPr>
          <p:cNvSpPr>
            <a:spLocks noChangeShapeType="1"/>
          </p:cNvSpPr>
          <p:nvPr/>
        </p:nvSpPr>
        <p:spPr bwMode="auto">
          <a:xfrm flipH="1" flipV="1">
            <a:off x="2039938" y="738188"/>
            <a:ext cx="420687" cy="167481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 name="Text Box 18">
            <a:extLst>
              <a:ext uri="{FF2B5EF4-FFF2-40B4-BE49-F238E27FC236}">
                <a16:creationId xmlns:a16="http://schemas.microsoft.com/office/drawing/2014/main" id="{785F8CC1-226C-49A3-87D6-4826F27BF6AF}"/>
              </a:ext>
            </a:extLst>
          </p:cNvPr>
          <p:cNvSpPr txBox="1">
            <a:spLocks noChangeArrowheads="1"/>
          </p:cNvSpPr>
          <p:nvPr/>
        </p:nvSpPr>
        <p:spPr bwMode="auto">
          <a:xfrm>
            <a:off x="2616200" y="2741613"/>
            <a:ext cx="140970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W = 3000 lb</a:t>
            </a:r>
          </a:p>
        </p:txBody>
      </p:sp>
      <p:sp>
        <p:nvSpPr>
          <p:cNvPr id="17" name="Line 19">
            <a:extLst>
              <a:ext uri="{FF2B5EF4-FFF2-40B4-BE49-F238E27FC236}">
                <a16:creationId xmlns:a16="http://schemas.microsoft.com/office/drawing/2014/main" id="{A8923A96-80C0-49CC-A30C-B363CA3B1FCE}"/>
              </a:ext>
            </a:extLst>
          </p:cNvPr>
          <p:cNvSpPr>
            <a:spLocks noChangeShapeType="1"/>
          </p:cNvSpPr>
          <p:nvPr/>
        </p:nvSpPr>
        <p:spPr bwMode="auto">
          <a:xfrm flipV="1">
            <a:off x="2451100" y="2413000"/>
            <a:ext cx="617538" cy="11113"/>
          </a:xfrm>
          <a:prstGeom prst="line">
            <a:avLst/>
          </a:prstGeom>
          <a:noFill/>
          <a:ln w="28575">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8" name="Line 20">
            <a:extLst>
              <a:ext uri="{FF2B5EF4-FFF2-40B4-BE49-F238E27FC236}">
                <a16:creationId xmlns:a16="http://schemas.microsoft.com/office/drawing/2014/main" id="{6BD77480-BF58-4815-BF17-0995FB93DFBB}"/>
              </a:ext>
            </a:extLst>
          </p:cNvPr>
          <p:cNvSpPr>
            <a:spLocks noChangeShapeType="1"/>
          </p:cNvSpPr>
          <p:nvPr/>
        </p:nvSpPr>
        <p:spPr bwMode="auto">
          <a:xfrm flipH="1" flipV="1">
            <a:off x="2297113" y="1787525"/>
            <a:ext cx="153987" cy="625475"/>
          </a:xfrm>
          <a:prstGeom prst="line">
            <a:avLst/>
          </a:prstGeom>
          <a:noFill/>
          <a:ln w="28575">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9" name="Line 21">
            <a:extLst>
              <a:ext uri="{FF2B5EF4-FFF2-40B4-BE49-F238E27FC236}">
                <a16:creationId xmlns:a16="http://schemas.microsoft.com/office/drawing/2014/main" id="{8CEEBCE3-EF19-4F98-88CD-2F3C1901FBAA}"/>
              </a:ext>
            </a:extLst>
          </p:cNvPr>
          <p:cNvSpPr>
            <a:spLocks noChangeShapeType="1"/>
          </p:cNvSpPr>
          <p:nvPr/>
        </p:nvSpPr>
        <p:spPr bwMode="auto">
          <a:xfrm flipH="1" flipV="1">
            <a:off x="2028825" y="2027238"/>
            <a:ext cx="422275" cy="385762"/>
          </a:xfrm>
          <a:prstGeom prst="line">
            <a:avLst/>
          </a:prstGeom>
          <a:noFill/>
          <a:ln w="28575">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0" name="Line 22">
            <a:extLst>
              <a:ext uri="{FF2B5EF4-FFF2-40B4-BE49-F238E27FC236}">
                <a16:creationId xmlns:a16="http://schemas.microsoft.com/office/drawing/2014/main" id="{9E4212CC-86AF-43D7-9837-145632EB58B3}"/>
              </a:ext>
            </a:extLst>
          </p:cNvPr>
          <p:cNvSpPr>
            <a:spLocks noChangeShapeType="1"/>
          </p:cNvSpPr>
          <p:nvPr/>
        </p:nvSpPr>
        <p:spPr bwMode="auto">
          <a:xfrm flipH="1">
            <a:off x="2441575" y="2413000"/>
            <a:ext cx="9525" cy="59690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1" name="Text Box 23">
            <a:extLst>
              <a:ext uri="{FF2B5EF4-FFF2-40B4-BE49-F238E27FC236}">
                <a16:creationId xmlns:a16="http://schemas.microsoft.com/office/drawing/2014/main" id="{DEEEB80E-30D0-4F47-AC3F-AC40AF5D8C09}"/>
              </a:ext>
            </a:extLst>
          </p:cNvPr>
          <p:cNvSpPr txBox="1">
            <a:spLocks noChangeArrowheads="1"/>
          </p:cNvSpPr>
          <p:nvPr/>
        </p:nvSpPr>
        <p:spPr bwMode="auto">
          <a:xfrm>
            <a:off x="1692275" y="2155825"/>
            <a:ext cx="4254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T</a:t>
            </a:r>
            <a:r>
              <a:rPr lang="en-US" altLang="en-US" baseline="-25000"/>
              <a:t>A</a:t>
            </a:r>
            <a:endParaRPr lang="en-US" altLang="en-US"/>
          </a:p>
        </p:txBody>
      </p:sp>
      <p:sp>
        <p:nvSpPr>
          <p:cNvPr id="22" name="Text Box 24">
            <a:extLst>
              <a:ext uri="{FF2B5EF4-FFF2-40B4-BE49-F238E27FC236}">
                <a16:creationId xmlns:a16="http://schemas.microsoft.com/office/drawing/2014/main" id="{920838D1-99E6-451C-B028-CBB2118A0567}"/>
              </a:ext>
            </a:extLst>
          </p:cNvPr>
          <p:cNvSpPr txBox="1">
            <a:spLocks noChangeArrowheads="1"/>
          </p:cNvSpPr>
          <p:nvPr/>
        </p:nvSpPr>
        <p:spPr bwMode="auto">
          <a:xfrm>
            <a:off x="2317750" y="1406525"/>
            <a:ext cx="4254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T</a:t>
            </a:r>
            <a:r>
              <a:rPr lang="en-US" altLang="en-US" baseline="-25000"/>
              <a:t>B</a:t>
            </a:r>
            <a:endParaRPr lang="en-US" altLang="en-US"/>
          </a:p>
        </p:txBody>
      </p:sp>
      <p:sp>
        <p:nvSpPr>
          <p:cNvPr id="23" name="Text Box 25">
            <a:extLst>
              <a:ext uri="{FF2B5EF4-FFF2-40B4-BE49-F238E27FC236}">
                <a16:creationId xmlns:a16="http://schemas.microsoft.com/office/drawing/2014/main" id="{FB0ACEBC-CC78-4805-BD35-050B6DFCA22C}"/>
              </a:ext>
            </a:extLst>
          </p:cNvPr>
          <p:cNvSpPr txBox="1">
            <a:spLocks noChangeArrowheads="1"/>
          </p:cNvSpPr>
          <p:nvPr/>
        </p:nvSpPr>
        <p:spPr bwMode="auto">
          <a:xfrm>
            <a:off x="2801938" y="1847850"/>
            <a:ext cx="433387"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T</a:t>
            </a:r>
            <a:r>
              <a:rPr lang="en-US" altLang="en-US" baseline="-25000"/>
              <a:t>C</a:t>
            </a:r>
            <a:endParaRPr lang="en-US" altLang="en-US"/>
          </a:p>
        </p:txBody>
      </p:sp>
      <p:sp>
        <p:nvSpPr>
          <p:cNvPr id="24" name="Text Box 26">
            <a:extLst>
              <a:ext uri="{FF2B5EF4-FFF2-40B4-BE49-F238E27FC236}">
                <a16:creationId xmlns:a16="http://schemas.microsoft.com/office/drawing/2014/main" id="{5EF62E4C-63DB-4F06-862A-A09531B5C626}"/>
              </a:ext>
            </a:extLst>
          </p:cNvPr>
          <p:cNvSpPr txBox="1">
            <a:spLocks noChangeArrowheads="1"/>
          </p:cNvSpPr>
          <p:nvPr/>
        </p:nvSpPr>
        <p:spPr bwMode="auto">
          <a:xfrm>
            <a:off x="2454275" y="2103438"/>
            <a:ext cx="3619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O</a:t>
            </a:r>
          </a:p>
        </p:txBody>
      </p:sp>
      <p:sp>
        <p:nvSpPr>
          <p:cNvPr id="25" name="Text Box 27">
            <a:extLst>
              <a:ext uri="{FF2B5EF4-FFF2-40B4-BE49-F238E27FC236}">
                <a16:creationId xmlns:a16="http://schemas.microsoft.com/office/drawing/2014/main" id="{F07D33E2-0DA5-432D-8C87-E809EC559479}"/>
              </a:ext>
            </a:extLst>
          </p:cNvPr>
          <p:cNvSpPr txBox="1">
            <a:spLocks noChangeArrowheads="1"/>
          </p:cNvSpPr>
          <p:nvPr/>
        </p:nvSpPr>
        <p:spPr bwMode="auto">
          <a:xfrm>
            <a:off x="3192463" y="712788"/>
            <a:ext cx="20256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free body diagram</a:t>
            </a:r>
          </a:p>
        </p:txBody>
      </p:sp>
      <p:sp>
        <p:nvSpPr>
          <p:cNvPr id="26" name="Text Box 28">
            <a:extLst>
              <a:ext uri="{FF2B5EF4-FFF2-40B4-BE49-F238E27FC236}">
                <a16:creationId xmlns:a16="http://schemas.microsoft.com/office/drawing/2014/main" id="{B6FEC63C-CE6D-4EEE-B6FD-85423DCC782D}"/>
              </a:ext>
            </a:extLst>
          </p:cNvPr>
          <p:cNvSpPr txBox="1">
            <a:spLocks noChangeArrowheads="1"/>
          </p:cNvSpPr>
          <p:nvPr/>
        </p:nvSpPr>
        <p:spPr bwMode="auto">
          <a:xfrm>
            <a:off x="917575" y="3973513"/>
            <a:ext cx="34226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define the vector cross products</a:t>
            </a:r>
          </a:p>
        </p:txBody>
      </p:sp>
      <p:sp>
        <p:nvSpPr>
          <p:cNvPr id="27" name="Text Box 30">
            <a:extLst>
              <a:ext uri="{FF2B5EF4-FFF2-40B4-BE49-F238E27FC236}">
                <a16:creationId xmlns:a16="http://schemas.microsoft.com/office/drawing/2014/main" id="{E3D280E5-302F-4F0F-9F27-7518F74827F2}"/>
              </a:ext>
            </a:extLst>
          </p:cNvPr>
          <p:cNvSpPr txBox="1">
            <a:spLocks noChangeArrowheads="1"/>
          </p:cNvSpPr>
          <p:nvPr/>
        </p:nvSpPr>
        <p:spPr bwMode="auto">
          <a:xfrm>
            <a:off x="293688" y="4948238"/>
            <a:ext cx="846455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these are three vectors (not unit vectors) that are orthogonal to the unit vectors in their definitions, since recall:</a:t>
            </a:r>
          </a:p>
        </p:txBody>
      </p:sp>
      <p:sp>
        <p:nvSpPr>
          <p:cNvPr id="28" name="Line 31">
            <a:extLst>
              <a:ext uri="{FF2B5EF4-FFF2-40B4-BE49-F238E27FC236}">
                <a16:creationId xmlns:a16="http://schemas.microsoft.com/office/drawing/2014/main" id="{0D49A631-C08E-42F0-9FB6-AA8B542265B2}"/>
              </a:ext>
            </a:extLst>
          </p:cNvPr>
          <p:cNvSpPr>
            <a:spLocks noChangeShapeType="1"/>
          </p:cNvSpPr>
          <p:nvPr/>
        </p:nvSpPr>
        <p:spPr bwMode="auto">
          <a:xfrm flipV="1">
            <a:off x="2324100" y="6326188"/>
            <a:ext cx="1031875" cy="96837"/>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9" name="Line 32">
            <a:extLst>
              <a:ext uri="{FF2B5EF4-FFF2-40B4-BE49-F238E27FC236}">
                <a16:creationId xmlns:a16="http://schemas.microsoft.com/office/drawing/2014/main" id="{23FA160F-5B35-4A77-BCE2-1D840373FD24}"/>
              </a:ext>
            </a:extLst>
          </p:cNvPr>
          <p:cNvSpPr>
            <a:spLocks noChangeShapeType="1"/>
          </p:cNvSpPr>
          <p:nvPr/>
        </p:nvSpPr>
        <p:spPr bwMode="auto">
          <a:xfrm flipV="1">
            <a:off x="2324100" y="5668963"/>
            <a:ext cx="806450" cy="74295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0" name="Line 33">
            <a:extLst>
              <a:ext uri="{FF2B5EF4-FFF2-40B4-BE49-F238E27FC236}">
                <a16:creationId xmlns:a16="http://schemas.microsoft.com/office/drawing/2014/main" id="{AA691FCF-3010-4DE7-9CE5-E631F65C391D}"/>
              </a:ext>
            </a:extLst>
          </p:cNvPr>
          <p:cNvSpPr>
            <a:spLocks noChangeShapeType="1"/>
          </p:cNvSpPr>
          <p:nvPr/>
        </p:nvSpPr>
        <p:spPr bwMode="auto">
          <a:xfrm flipH="1" flipV="1">
            <a:off x="2184400" y="5981700"/>
            <a:ext cx="139700" cy="441325"/>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1" name="Text Box 34">
            <a:extLst>
              <a:ext uri="{FF2B5EF4-FFF2-40B4-BE49-F238E27FC236}">
                <a16:creationId xmlns:a16="http://schemas.microsoft.com/office/drawing/2014/main" id="{AF3D2DDF-15A5-4AE7-AC0B-CF9E187F0DC5}"/>
              </a:ext>
            </a:extLst>
          </p:cNvPr>
          <p:cNvSpPr txBox="1">
            <a:spLocks noChangeArrowheads="1"/>
          </p:cNvSpPr>
          <p:nvPr/>
        </p:nvSpPr>
        <p:spPr bwMode="auto">
          <a:xfrm>
            <a:off x="3414713" y="6326188"/>
            <a:ext cx="3492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b="1"/>
              <a:t>A</a:t>
            </a:r>
          </a:p>
        </p:txBody>
      </p:sp>
      <p:sp>
        <p:nvSpPr>
          <p:cNvPr id="32" name="Text Box 35">
            <a:extLst>
              <a:ext uri="{FF2B5EF4-FFF2-40B4-BE49-F238E27FC236}">
                <a16:creationId xmlns:a16="http://schemas.microsoft.com/office/drawing/2014/main" id="{E07DD463-AF80-430F-8056-3D0E3E60E29C}"/>
              </a:ext>
            </a:extLst>
          </p:cNvPr>
          <p:cNvSpPr txBox="1">
            <a:spLocks noChangeArrowheads="1"/>
          </p:cNvSpPr>
          <p:nvPr/>
        </p:nvSpPr>
        <p:spPr bwMode="auto">
          <a:xfrm>
            <a:off x="3189288" y="5422900"/>
            <a:ext cx="3492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b="1"/>
              <a:t>B</a:t>
            </a:r>
          </a:p>
        </p:txBody>
      </p:sp>
      <p:sp>
        <p:nvSpPr>
          <p:cNvPr id="33" name="Text Box 36">
            <a:extLst>
              <a:ext uri="{FF2B5EF4-FFF2-40B4-BE49-F238E27FC236}">
                <a16:creationId xmlns:a16="http://schemas.microsoft.com/office/drawing/2014/main" id="{6820DFC4-EA40-47FE-854C-08A3DDAAECA1}"/>
              </a:ext>
            </a:extLst>
          </p:cNvPr>
          <p:cNvSpPr txBox="1">
            <a:spLocks noChangeArrowheads="1"/>
          </p:cNvSpPr>
          <p:nvPr/>
        </p:nvSpPr>
        <p:spPr bwMode="auto">
          <a:xfrm>
            <a:off x="2682875" y="5978525"/>
            <a:ext cx="303213"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latin typeface="Symbol" panose="05050102010706020507" pitchFamily="18" charset="2"/>
              </a:rPr>
              <a:t>q</a:t>
            </a:r>
          </a:p>
        </p:txBody>
      </p:sp>
      <p:sp>
        <p:nvSpPr>
          <p:cNvPr id="34" name="Text Box 37">
            <a:extLst>
              <a:ext uri="{FF2B5EF4-FFF2-40B4-BE49-F238E27FC236}">
                <a16:creationId xmlns:a16="http://schemas.microsoft.com/office/drawing/2014/main" id="{419B9ACE-F8F7-4C9F-B415-7104BC60F68E}"/>
              </a:ext>
            </a:extLst>
          </p:cNvPr>
          <p:cNvSpPr txBox="1">
            <a:spLocks noChangeArrowheads="1"/>
          </p:cNvSpPr>
          <p:nvPr/>
        </p:nvSpPr>
        <p:spPr bwMode="auto">
          <a:xfrm>
            <a:off x="1790700" y="5691188"/>
            <a:ext cx="3238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b="1"/>
              <a:t>n</a:t>
            </a:r>
          </a:p>
        </p:txBody>
      </p:sp>
      <p:sp>
        <p:nvSpPr>
          <p:cNvPr id="35" name="Text Box 38">
            <a:extLst>
              <a:ext uri="{FF2B5EF4-FFF2-40B4-BE49-F238E27FC236}">
                <a16:creationId xmlns:a16="http://schemas.microsoft.com/office/drawing/2014/main" id="{80E68735-82BD-4A0D-8520-4A899015B2FD}"/>
              </a:ext>
            </a:extLst>
          </p:cNvPr>
          <p:cNvSpPr txBox="1">
            <a:spLocks noChangeArrowheads="1"/>
          </p:cNvSpPr>
          <p:nvPr/>
        </p:nvSpPr>
        <p:spPr bwMode="auto">
          <a:xfrm>
            <a:off x="4297363" y="5624513"/>
            <a:ext cx="1871662"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b="1"/>
              <a:t>A </a:t>
            </a:r>
            <a:r>
              <a:rPr lang="en-US" altLang="en-US"/>
              <a:t>x </a:t>
            </a:r>
            <a:r>
              <a:rPr lang="en-US" altLang="en-US" b="1"/>
              <a:t>B</a:t>
            </a:r>
            <a:r>
              <a:rPr lang="en-US" altLang="en-US"/>
              <a:t> =ABsin</a:t>
            </a:r>
            <a:r>
              <a:rPr lang="en-US" altLang="en-US">
                <a:latin typeface="Symbol" panose="05050102010706020507" pitchFamily="18" charset="2"/>
              </a:rPr>
              <a:t>q</a:t>
            </a:r>
            <a:r>
              <a:rPr lang="en-US" altLang="en-US"/>
              <a:t> </a:t>
            </a:r>
            <a:r>
              <a:rPr lang="en-US" altLang="en-US" b="1"/>
              <a:t>n</a:t>
            </a:r>
          </a:p>
        </p:txBody>
      </p:sp>
      <p:sp>
        <p:nvSpPr>
          <p:cNvPr id="36" name="Text Box 39">
            <a:extLst>
              <a:ext uri="{FF2B5EF4-FFF2-40B4-BE49-F238E27FC236}">
                <a16:creationId xmlns:a16="http://schemas.microsoft.com/office/drawing/2014/main" id="{4419FD7E-CE50-4301-B69A-154899A44213}"/>
              </a:ext>
            </a:extLst>
          </p:cNvPr>
          <p:cNvSpPr txBox="1">
            <a:spLocks noChangeArrowheads="1"/>
          </p:cNvSpPr>
          <p:nvPr/>
        </p:nvSpPr>
        <p:spPr bwMode="auto">
          <a:xfrm>
            <a:off x="4103688" y="6067425"/>
            <a:ext cx="40830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b="1"/>
              <a:t>n</a:t>
            </a:r>
            <a:r>
              <a:rPr lang="en-US" altLang="en-US"/>
              <a:t> is a unit vector perpendicular to </a:t>
            </a:r>
            <a:r>
              <a:rPr lang="en-US" altLang="en-US" b="1"/>
              <a:t>A</a:t>
            </a:r>
            <a:r>
              <a:rPr lang="en-US" altLang="en-US"/>
              <a:t>, </a:t>
            </a:r>
            <a:r>
              <a:rPr lang="en-US" altLang="en-US" b="1"/>
              <a:t>B</a:t>
            </a:r>
          </a:p>
        </p:txBody>
      </p:sp>
      <p:graphicFrame>
        <p:nvGraphicFramePr>
          <p:cNvPr id="37" name="Object 29">
            <a:extLst>
              <a:ext uri="{FF2B5EF4-FFF2-40B4-BE49-F238E27FC236}">
                <a16:creationId xmlns:a16="http://schemas.microsoft.com/office/drawing/2014/main" id="{4F5FDC56-4285-4C5F-9863-83A44955305E}"/>
              </a:ext>
            </a:extLst>
          </p:cNvPr>
          <p:cNvGraphicFramePr>
            <a:graphicFrameLocks noChangeAspect="1"/>
          </p:cNvGraphicFramePr>
          <p:nvPr/>
        </p:nvGraphicFramePr>
        <p:xfrm>
          <a:off x="4738688" y="3551238"/>
          <a:ext cx="1106487" cy="1147762"/>
        </p:xfrm>
        <a:graphic>
          <a:graphicData uri="http://schemas.openxmlformats.org/presentationml/2006/ole">
            <mc:AlternateContent xmlns:mc="http://schemas.openxmlformats.org/markup-compatibility/2006">
              <mc:Choice xmlns:v="urn:schemas-microsoft-com:vml" Requires="v">
                <p:oleObj name="Equation" r:id="rId3" imgW="660240" imgH="685800" progId="Equation.DSMT4">
                  <p:embed/>
                </p:oleObj>
              </mc:Choice>
              <mc:Fallback>
                <p:oleObj name="Equation" r:id="rId3" imgW="660240" imgH="685800" progId="Equation.DSMT4">
                  <p:embed/>
                  <p:pic>
                    <p:nvPicPr>
                      <p:cNvPr id="2050" name="Object 29">
                        <a:extLst>
                          <a:ext uri="{FF2B5EF4-FFF2-40B4-BE49-F238E27FC236}">
                            <a16:creationId xmlns:a16="http://schemas.microsoft.com/office/drawing/2014/main" id="{2B15B76C-E2FD-410C-9F01-F8A9483A3BE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38688" y="3551238"/>
                        <a:ext cx="1106487" cy="11477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extLst>
      <p:ext uri="{BB962C8B-B14F-4D97-AF65-F5344CB8AC3E}">
        <p14:creationId xmlns:p14="http://schemas.microsoft.com/office/powerpoint/2010/main" val="2111169778"/>
      </p:ext>
    </p:extLst>
  </p:cSld>
  <p:clrMapOvr>
    <a:masterClrMapping/>
  </p:clrMapOvr>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bg1"/>
        </a:solidFill>
        <a:ln w="12700">
          <a:solidFill>
            <a:schemeClr val="tx1"/>
          </a:solidFill>
        </a:ln>
      </a:spPr>
      <a:bodyPr rtlCol="0" anchor="ctr"/>
      <a:lstStyle>
        <a:defPPr algn="ctr">
          <a:defRPr>
            <a:ln>
              <a:solidFill>
                <a:schemeClr val="tx1"/>
              </a:solidFill>
            </a:ln>
            <a:solidFill>
              <a:schemeClr val="bg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1511</TotalTime>
  <Words>2893</Words>
  <Application>Microsoft Office PowerPoint</Application>
  <PresentationFormat>On-screen Show (4:3)</PresentationFormat>
  <Paragraphs>384</Paragraphs>
  <Slides>21</Slides>
  <Notes>21</Notes>
  <HiddenSlides>0</HiddenSlides>
  <MMClips>0</MMClips>
  <ScaleCrop>false</ScaleCrop>
  <HeadingPairs>
    <vt:vector size="8" baseType="variant">
      <vt:variant>
        <vt:lpstr>Fonts Used</vt:lpstr>
      </vt:variant>
      <vt:variant>
        <vt:i4>3</vt:i4>
      </vt:variant>
      <vt:variant>
        <vt:lpstr>Theme</vt:lpstr>
      </vt:variant>
      <vt:variant>
        <vt:i4>1</vt:i4>
      </vt:variant>
      <vt:variant>
        <vt:lpstr>Embedded OLE Servers</vt:lpstr>
      </vt:variant>
      <vt:variant>
        <vt:i4>1</vt:i4>
      </vt:variant>
      <vt:variant>
        <vt:lpstr>Slide Titles</vt:lpstr>
      </vt:variant>
      <vt:variant>
        <vt:i4>21</vt:i4>
      </vt:variant>
    </vt:vector>
  </HeadingPairs>
  <TitlesOfParts>
    <vt:vector size="26" baseType="lpstr">
      <vt:lpstr>Arial</vt:lpstr>
      <vt:lpstr>Symbol</vt:lpstr>
      <vt:lpstr>Times New Roman</vt:lpstr>
      <vt:lpstr>Default Design</vt:lpstr>
      <vt:lpstr>Equation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ISU Center for NDE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Schmerr, Lester W [AER E]</dc:creator>
  <cp:lastModifiedBy>Lester Schmerr</cp:lastModifiedBy>
  <cp:revision>67</cp:revision>
  <cp:lastPrinted>2023-04-01T17:42:51Z</cp:lastPrinted>
  <dcterms:created xsi:type="dcterms:W3CDTF">2009-09-29T18:11:22Z</dcterms:created>
  <dcterms:modified xsi:type="dcterms:W3CDTF">2023-05-14T18:19:52Z</dcterms:modified>
</cp:coreProperties>
</file>