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65" r:id="rId2"/>
    <p:sldId id="266" r:id="rId3"/>
    <p:sldId id="262" r:id="rId4"/>
    <p:sldId id="270" r:id="rId5"/>
    <p:sldId id="260" r:id="rId6"/>
    <p:sldId id="263" r:id="rId7"/>
    <p:sldId id="261" r:id="rId8"/>
    <p:sldId id="259" r:id="rId9"/>
    <p:sldId id="267" r:id="rId10"/>
    <p:sldId id="268" r:id="rId11"/>
    <p:sldId id="269" r:id="rId12"/>
    <p:sldId id="264" r:id="rId13"/>
    <p:sldId id="271" r:id="rId14"/>
    <p:sldId id="272" r:id="rId15"/>
    <p:sldId id="273" r:id="rId16"/>
    <p:sldId id="274" r:id="rId17"/>
    <p:sldId id="278" r:id="rId18"/>
    <p:sldId id="275" r:id="rId19"/>
    <p:sldId id="276" r:id="rId20"/>
    <p:sldId id="279" r:id="rId21"/>
    <p:sldId id="280" r:id="rId22"/>
    <p:sldId id="281" r:id="rId23"/>
    <p:sldId id="282" r:id="rId24"/>
    <p:sldId id="283" r:id="rId25"/>
    <p:sldId id="284" r:id="rId2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FF3300"/>
    <a:srgbClr val="66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022" autoAdjust="0"/>
  </p:normalViewPr>
  <p:slideViewPr>
    <p:cSldViewPr>
      <p:cViewPr varScale="1">
        <p:scale>
          <a:sx n="108" d="100"/>
          <a:sy n="108" d="100"/>
        </p:scale>
        <p:origin x="810"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7545D25C-D666-4807-AAA5-59B4FFFDFC60}"/>
              </a:ext>
            </a:extLst>
          </p:cNvPr>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eaLnBrk="0" hangingPunct="0">
              <a:defRPr sz="1300">
                <a:latin typeface="Arial" pitchFamily="34" charset="0"/>
              </a:defRPr>
            </a:lvl1pPr>
          </a:lstStyle>
          <a:p>
            <a:pPr>
              <a:defRPr/>
            </a:pPr>
            <a:endParaRPr lang="en-US"/>
          </a:p>
        </p:txBody>
      </p:sp>
      <p:sp>
        <p:nvSpPr>
          <p:cNvPr id="19459" name="Rectangle 3">
            <a:extLst>
              <a:ext uri="{FF2B5EF4-FFF2-40B4-BE49-F238E27FC236}">
                <a16:creationId xmlns:a16="http://schemas.microsoft.com/office/drawing/2014/main" id="{4C3B6328-08AE-46B9-A27F-06D88894DA16}"/>
              </a:ext>
            </a:extLst>
          </p:cNvPr>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eaLnBrk="0" hangingPunct="0">
              <a:defRPr sz="1300">
                <a:latin typeface="Arial" pitchFamily="34" charset="0"/>
              </a:defRPr>
            </a:lvl1pPr>
          </a:lstStyle>
          <a:p>
            <a:pPr>
              <a:defRPr/>
            </a:pPr>
            <a:fld id="{B8F880DD-03EE-4C62-B740-18EEE27105A6}" type="datetimeFigureOut">
              <a:rPr lang="en-US"/>
              <a:pPr>
                <a:defRPr/>
              </a:pPr>
              <a:t>5/14/2023</a:t>
            </a:fld>
            <a:endParaRPr lang="en-US"/>
          </a:p>
        </p:txBody>
      </p:sp>
      <p:sp>
        <p:nvSpPr>
          <p:cNvPr id="8196" name="Rectangle 4">
            <a:extLst>
              <a:ext uri="{FF2B5EF4-FFF2-40B4-BE49-F238E27FC236}">
                <a16:creationId xmlns:a16="http://schemas.microsoft.com/office/drawing/2014/main" id="{A70B5680-3163-46A3-BBFF-7129AADD646D}"/>
              </a:ext>
            </a:extLst>
          </p:cNvPr>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9461" name="Rectangle 5">
            <a:extLst>
              <a:ext uri="{FF2B5EF4-FFF2-40B4-BE49-F238E27FC236}">
                <a16:creationId xmlns:a16="http://schemas.microsoft.com/office/drawing/2014/main" id="{7BEE4BF3-E81A-48AE-94B9-D690691F5A7A}"/>
              </a:ext>
            </a:extLst>
          </p:cNvPr>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9462" name="Rectangle 6">
            <a:extLst>
              <a:ext uri="{FF2B5EF4-FFF2-40B4-BE49-F238E27FC236}">
                <a16:creationId xmlns:a16="http://schemas.microsoft.com/office/drawing/2014/main" id="{E0810ACE-AB88-4398-836E-92C297F8FD3E}"/>
              </a:ext>
            </a:extLst>
          </p:cNvPr>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eaLnBrk="0" hangingPunct="0">
              <a:defRPr sz="1300">
                <a:latin typeface="Arial" pitchFamily="34" charset="0"/>
              </a:defRPr>
            </a:lvl1pPr>
          </a:lstStyle>
          <a:p>
            <a:pPr>
              <a:defRPr/>
            </a:pPr>
            <a:endParaRPr lang="en-US"/>
          </a:p>
        </p:txBody>
      </p:sp>
      <p:sp>
        <p:nvSpPr>
          <p:cNvPr id="19463" name="Rectangle 7">
            <a:extLst>
              <a:ext uri="{FF2B5EF4-FFF2-40B4-BE49-F238E27FC236}">
                <a16:creationId xmlns:a16="http://schemas.microsoft.com/office/drawing/2014/main" id="{2696A18E-A6D8-44A0-8307-178EE5367584}"/>
              </a:ext>
            </a:extLst>
          </p:cNvPr>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eaLnBrk="0" hangingPunct="0">
              <a:defRPr sz="1300"/>
            </a:lvl1pPr>
          </a:lstStyle>
          <a:p>
            <a:fld id="{E1914640-9AC5-4CA2-B348-382BD139E53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section will examine the more complex structures of frames and machines.</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1</a:t>
            </a:fld>
            <a:endParaRPr lang="en-US" altLang="en-US"/>
          </a:p>
        </p:txBody>
      </p:sp>
    </p:spTree>
    <p:extLst>
      <p:ext uri="{BB962C8B-B14F-4D97-AF65-F5344CB8AC3E}">
        <p14:creationId xmlns:p14="http://schemas.microsoft.com/office/powerpoint/2010/main" val="1116068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 is the symbolic solution, converted to double precision numerical values.</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10</a:t>
            </a:fld>
            <a:endParaRPr lang="en-US" altLang="en-US"/>
          </a:p>
        </p:txBody>
      </p:sp>
    </p:spTree>
    <p:extLst>
      <p:ext uri="{BB962C8B-B14F-4D97-AF65-F5344CB8AC3E}">
        <p14:creationId xmlns:p14="http://schemas.microsoft.com/office/powerpoint/2010/main" val="22226485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take either the numerical or symbolic solution and show the results on the  FBDs of the entire system and all its parts . All these parts  are in equilibrium.</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11</a:t>
            </a:fld>
            <a:endParaRPr lang="en-US" altLang="en-US"/>
          </a:p>
        </p:txBody>
      </p:sp>
    </p:spTree>
    <p:extLst>
      <p:ext uri="{BB962C8B-B14F-4D97-AF65-F5344CB8AC3E}">
        <p14:creationId xmlns:p14="http://schemas.microsoft.com/office/powerpoint/2010/main" val="2116501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 if we had included the weights ( and centers of gravity) of the support arms we could solve for all the unknowns</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12</a:t>
            </a:fld>
            <a:endParaRPr lang="en-US" altLang="en-US"/>
          </a:p>
        </p:txBody>
      </p:sp>
    </p:spTree>
    <p:extLst>
      <p:ext uri="{BB962C8B-B14F-4D97-AF65-F5344CB8AC3E}">
        <p14:creationId xmlns:p14="http://schemas.microsoft.com/office/powerpoint/2010/main" val="27614251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might have noticed that we cut the structure up only at the connecting pins. We did not take sections where we cut through the members as done in the method of sections for trusses. The reason is that except for a straight two force member, as usually found in trusses, there are two internal forces and an internal moment acting in a member in coplanar problems. Since that represents a total of three unknowns, and we have only three equilibrium equations for such a section, unless we know all the other forces on the FBD we will not be able to solve for these internal forces and moments. For example, if we take a section one half foot below pins D and E in members DCA and EB, as shown, we have an internal shear force, V, normal force, N, and bending moment, M, acting at those sections. For the hydraulic cylinder, of course, we just have an internal tension, T, in the cylinder acting at a sectional cut since CF is a straight two force member. Here we do know all the other forces acting on the FBDs so we can solve for these internal forces. By breaking the system  at only the smooth pins we exposed at most two unknown reaction forces at each pin so that was a good choice. When we discuss equilibrium of beams, we will make such cuts to find the internal forces and moments in the beam, but for the frames and machines usually discussed in Statics problems we will stick with FBDs of sections that are cut at the pins.</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13</a:t>
            </a:fld>
            <a:endParaRPr lang="en-US" altLang="en-US"/>
          </a:p>
        </p:txBody>
      </p:sp>
    </p:spTree>
    <p:extLst>
      <p:ext uri="{BB962C8B-B14F-4D97-AF65-F5344CB8AC3E}">
        <p14:creationId xmlns:p14="http://schemas.microsoft.com/office/powerpoint/2010/main" val="17998028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frame problem. </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14</a:t>
            </a:fld>
            <a:endParaRPr lang="en-US" altLang="en-US"/>
          </a:p>
        </p:txBody>
      </p:sp>
    </p:spTree>
    <p:extLst>
      <p:ext uri="{BB962C8B-B14F-4D97-AF65-F5344CB8AC3E}">
        <p14:creationId xmlns:p14="http://schemas.microsoft.com/office/powerpoint/2010/main" val="493110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for the entire frame we have four reaction forces, so we need to break the system up. We only need two FBDs if we recognize that CD is a two-force member. Then we have a total of six equations and six unknowns.</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15</a:t>
            </a:fld>
            <a:endParaRPr lang="en-US" altLang="en-US"/>
          </a:p>
        </p:txBody>
      </p:sp>
    </p:spTree>
    <p:extLst>
      <p:ext uri="{BB962C8B-B14F-4D97-AF65-F5344CB8AC3E}">
        <p14:creationId xmlns:p14="http://schemas.microsoft.com/office/powerpoint/2010/main" val="2604626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symbolic solution. The force in CD is negative so that member is in compression. </a:t>
            </a:r>
            <a:r>
              <a:rPr lang="en-US" dirty="0" err="1"/>
              <a:t>F</a:t>
            </a:r>
            <a:r>
              <a:rPr lang="en-US" baseline="-25000" dirty="0" err="1"/>
              <a:t>y</a:t>
            </a:r>
            <a:r>
              <a:rPr lang="en-US" dirty="0"/>
              <a:t> is just the negative of A</a:t>
            </a:r>
            <a:r>
              <a:rPr lang="en-US" baseline="-25000" dirty="0"/>
              <a:t>y</a:t>
            </a:r>
            <a:r>
              <a:rPr lang="en-US" dirty="0"/>
              <a:t>, which is consistent with what we would see from a FBD of the entire structure.</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16</a:t>
            </a:fld>
            <a:endParaRPr lang="en-US" altLang="en-US"/>
          </a:p>
        </p:txBody>
      </p:sp>
    </p:spTree>
    <p:extLst>
      <p:ext uri="{BB962C8B-B14F-4D97-AF65-F5344CB8AC3E}">
        <p14:creationId xmlns:p14="http://schemas.microsoft.com/office/powerpoint/2010/main" val="26438780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all the forces on the frame.</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17</a:t>
            </a:fld>
            <a:endParaRPr lang="en-US" altLang="en-US"/>
          </a:p>
        </p:txBody>
      </p:sp>
    </p:spTree>
    <p:extLst>
      <p:ext uri="{BB962C8B-B14F-4D97-AF65-F5344CB8AC3E}">
        <p14:creationId xmlns:p14="http://schemas.microsoft.com/office/powerpoint/2010/main" val="3814653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“machine” type of problem.</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18</a:t>
            </a:fld>
            <a:endParaRPr lang="en-US" altLang="en-US"/>
          </a:p>
        </p:txBody>
      </p:sp>
    </p:spTree>
    <p:extLst>
      <p:ext uri="{BB962C8B-B14F-4D97-AF65-F5344CB8AC3E}">
        <p14:creationId xmlns:p14="http://schemas.microsoft.com/office/powerpoint/2010/main" val="36063388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draw a FBD of the upper arm (the lower arm will look the same by symmetry) we see that there are too many unknowns to solve for the forces. Thus, we also draw a FBD of the cutter head. Note that AB is a two-force member. We see there are no forces acting in the x-direction except E</a:t>
            </a:r>
            <a:r>
              <a:rPr lang="en-US" baseline="-25000" dirty="0"/>
              <a:t>x</a:t>
            </a:r>
            <a:r>
              <a:rPr lang="en-US" dirty="0"/>
              <a:t> and D</a:t>
            </a:r>
            <a:r>
              <a:rPr lang="en-US" baseline="-25000" dirty="0"/>
              <a:t>x</a:t>
            </a:r>
            <a:r>
              <a:rPr lang="en-US" dirty="0"/>
              <a:t> so these both must be zero. We use MATLAB to find the other forces.</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19</a:t>
            </a:fld>
            <a:endParaRPr lang="en-US" altLang="en-US"/>
          </a:p>
        </p:txBody>
      </p:sp>
    </p:spTree>
    <p:extLst>
      <p:ext uri="{BB962C8B-B14F-4D97-AF65-F5344CB8AC3E}">
        <p14:creationId xmlns:p14="http://schemas.microsoft.com/office/powerpoint/2010/main" val="1738556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see that like trusses we can examine parts (sections) of a frame or machine to solve for the unknown forces. MATLAB will continue to be very useful for obtaining solutions.</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2</a:t>
            </a:fld>
            <a:endParaRPr lang="en-US" altLang="en-US"/>
          </a:p>
        </p:txBody>
      </p:sp>
    </p:spTree>
    <p:extLst>
      <p:ext uri="{BB962C8B-B14F-4D97-AF65-F5344CB8AC3E}">
        <p14:creationId xmlns:p14="http://schemas.microsoft.com/office/powerpoint/2010/main" val="11653527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3-D problem. MATLAB is usually very helpful in solving such problems. Here we will show a solution done by hand and with MATLAB.</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20</a:t>
            </a:fld>
            <a:endParaRPr lang="en-US" altLang="en-US"/>
          </a:p>
        </p:txBody>
      </p:sp>
    </p:spTree>
    <p:extLst>
      <p:ext uri="{BB962C8B-B14F-4D97-AF65-F5344CB8AC3E}">
        <p14:creationId xmlns:p14="http://schemas.microsoft.com/office/powerpoint/2010/main" val="1836441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 get the vector expressions for the cable forces.</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21</a:t>
            </a:fld>
            <a:endParaRPr lang="en-US" altLang="en-US"/>
          </a:p>
        </p:txBody>
      </p:sp>
    </p:spTree>
    <p:extLst>
      <p:ext uri="{BB962C8B-B14F-4D97-AF65-F5344CB8AC3E}">
        <p14:creationId xmlns:p14="http://schemas.microsoft.com/office/powerpoint/2010/main" val="39202712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take moments about point B. If we set those moments equal to zero we can solve directly for the tension in the cable and the reactions at A.</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22</a:t>
            </a:fld>
            <a:endParaRPr lang="en-US" altLang="en-US"/>
          </a:p>
        </p:txBody>
      </p:sp>
    </p:spTree>
    <p:extLst>
      <p:ext uri="{BB962C8B-B14F-4D97-AF65-F5344CB8AC3E}">
        <p14:creationId xmlns:p14="http://schemas.microsoft.com/office/powerpoint/2010/main" val="2624368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force equilibrium equations which we can use to solve for the reactions at B. Now, consider the MATLAB solution.</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23</a:t>
            </a:fld>
            <a:endParaRPr lang="en-US" altLang="en-US"/>
          </a:p>
        </p:txBody>
      </p:sp>
    </p:spTree>
    <p:extLst>
      <p:ext uri="{BB962C8B-B14F-4D97-AF65-F5344CB8AC3E}">
        <p14:creationId xmlns:p14="http://schemas.microsoft.com/office/powerpoint/2010/main" val="13998859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define symbolically the unknown force components and their vectors.</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24</a:t>
            </a:fld>
            <a:endParaRPr lang="en-US" altLang="en-US"/>
          </a:p>
        </p:txBody>
      </p:sp>
    </p:spTree>
    <p:extLst>
      <p:ext uri="{BB962C8B-B14F-4D97-AF65-F5344CB8AC3E}">
        <p14:creationId xmlns:p14="http://schemas.microsoft.com/office/powerpoint/2010/main" val="19650031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define position vectors to use to calculate moments and form up the net force and moment. If we place those vectors together in a set of equilibrium equations, we can solve them directly. As done previously, we convert the results to double precision numerical values.</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25</a:t>
            </a:fld>
            <a:endParaRPr lang="en-US" altLang="en-US"/>
          </a:p>
        </p:txBody>
      </p:sp>
    </p:spTree>
    <p:extLst>
      <p:ext uri="{BB962C8B-B14F-4D97-AF65-F5344CB8AC3E}">
        <p14:creationId xmlns:p14="http://schemas.microsoft.com/office/powerpoint/2010/main" val="1261668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588F323F-62A7-40CA-B042-0341688CB2C4}"/>
              </a:ext>
            </a:extLst>
          </p:cNvPr>
          <p:cNvSpPr>
            <a:spLocks noGrp="1" noRot="1" noChangeAspect="1" noChangeArrowheads="1" noTextEdit="1"/>
          </p:cNvSpPr>
          <p:nvPr>
            <p:ph type="sldImg"/>
          </p:nvPr>
        </p:nvSpPr>
        <p:spPr>
          <a:ln/>
        </p:spPr>
      </p:sp>
      <p:sp>
        <p:nvSpPr>
          <p:cNvPr id="9219" name="Rectangle 3">
            <a:extLst>
              <a:ext uri="{FF2B5EF4-FFF2-40B4-BE49-F238E27FC236}">
                <a16:creationId xmlns:a16="http://schemas.microsoft.com/office/drawing/2014/main" id="{FF4526D8-252C-4B9B-9643-826DC1EFAD9B}"/>
              </a:ext>
            </a:extLst>
          </p:cNvPr>
          <p:cNvSpPr>
            <a:spLocks noGrp="1" noChangeArrowheads="1"/>
          </p:cNvSpPr>
          <p:nvPr>
            <p:ph type="body" idx="1"/>
          </p:nvPr>
        </p:nvSpPr>
        <p:spPr>
          <a:noFill/>
        </p:spPr>
        <p:txBody>
          <a:bodyPr/>
          <a:lstStyle/>
          <a:p>
            <a:pPr eaLnBrk="1" hangingPunct="1"/>
            <a:r>
              <a:rPr lang="en-US" altLang="en-US" dirty="0"/>
              <a:t>Here is an example of a frame-like structure that is used to lower a payload from a dock. In this problem we want to (1) find the force in the hydraulic cylinder CF and (2) obtain all the forces at the pinned supports. There are identical supports and a hydraulic cylinder on the other side of the dock so we can account for that situation by analyzing only one side and dividing all the forces obtained by two.</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good place to start in any frame problem is to examine a free body diagram for the entire structure by cutting that structure off from its supports. Here we see such a FBD. Note that the hydraulic cylinder is a two-force member as is the bent member EB . Thus, the size of the forces in those two members is unknown but we do know their directions at the pinned ends. In contrast, DCA is not a two-force member (why?) so we must show two unknown force components acting at pin A. There are four unknowns here and only three equations of equilibrium. We cannot, therefore, solve for the force in the cylinder directly from this FBD. We will have to break the system up and examine equilibrium of one or more parts. Doing such a break-up efficiently is a matter of experience in solving such problems, so a good way to proceed is to examine several possible FBDs to find the best combination.</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4</a:t>
            </a:fld>
            <a:endParaRPr lang="en-US" altLang="en-US"/>
          </a:p>
        </p:txBody>
      </p:sp>
    </p:spTree>
    <p:extLst>
      <p:ext uri="{BB962C8B-B14F-4D97-AF65-F5344CB8AC3E}">
        <p14:creationId xmlns:p14="http://schemas.microsoft.com/office/powerpoint/2010/main" val="1300923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1C4E83D2-DDC4-4884-8BEF-6654339887C0}"/>
              </a:ext>
            </a:extLst>
          </p:cNvPr>
          <p:cNvSpPr>
            <a:spLocks noGrp="1" noRot="1" noChangeAspect="1" noChangeArrowheads="1" noTextEdit="1"/>
          </p:cNvSpPr>
          <p:nvPr>
            <p:ph type="sldImg"/>
          </p:nvPr>
        </p:nvSpPr>
        <p:spPr>
          <a:ln/>
        </p:spPr>
      </p:sp>
      <p:sp>
        <p:nvSpPr>
          <p:cNvPr id="10243" name="Rectangle 3">
            <a:extLst>
              <a:ext uri="{FF2B5EF4-FFF2-40B4-BE49-F238E27FC236}">
                <a16:creationId xmlns:a16="http://schemas.microsoft.com/office/drawing/2014/main" id="{06A14512-4854-40AA-9943-ABE43F46E7EA}"/>
              </a:ext>
            </a:extLst>
          </p:cNvPr>
          <p:cNvSpPr>
            <a:spLocks noGrp="1" noChangeArrowheads="1"/>
          </p:cNvSpPr>
          <p:nvPr>
            <p:ph type="body" idx="1"/>
          </p:nvPr>
        </p:nvSpPr>
        <p:spPr>
          <a:noFill/>
        </p:spPr>
        <p:txBody>
          <a:bodyPr/>
          <a:lstStyle/>
          <a:p>
            <a:pPr eaLnBrk="1" hangingPunct="1"/>
            <a:r>
              <a:rPr lang="en-US" altLang="en-US" dirty="0"/>
              <a:t>Here we show the FBD of the entire structure and the FBD of the payload and its platform. We see that this new FBD adds two more unknown forces ( D</a:t>
            </a:r>
            <a:r>
              <a:rPr lang="en-US" altLang="en-US" baseline="-25000" dirty="0"/>
              <a:t>x </a:t>
            </a:r>
            <a:r>
              <a:rPr lang="en-US" altLang="en-US" dirty="0"/>
              <a:t>and D</a:t>
            </a:r>
            <a:r>
              <a:rPr lang="en-US" altLang="en-US" baseline="-25000" dirty="0"/>
              <a:t>y</a:t>
            </a:r>
            <a:r>
              <a:rPr lang="en-US" altLang="en-US" dirty="0"/>
              <a:t>) but we now have an additional three equilibrium equations so we see by considering both FBDs we have a total of six equations and six unknowns and we can solve for all these forces, including the asked for force in the hydraulic cylinder, F</a:t>
            </a:r>
            <a:r>
              <a:rPr lang="en-US" altLang="en-US" baseline="-25000" dirty="0"/>
              <a:t>H</a:t>
            </a:r>
            <a:r>
              <a:rPr lang="en-US" altLang="en-US" dirty="0"/>
              <a:t>. However, by leveraging the moment equations and the choice of what points about which to take those moments we can solve the problem in just two steps: (1) by summing moments about D to get the force F</a:t>
            </a:r>
            <a:r>
              <a:rPr lang="en-US" altLang="en-US" baseline="-25000" dirty="0"/>
              <a:t>B</a:t>
            </a:r>
            <a:r>
              <a:rPr lang="en-US" altLang="en-US" dirty="0"/>
              <a:t> in member BE, and then summing moments about A to get the force in the hydraulic cylinder.</a:t>
            </a:r>
          </a:p>
          <a:p>
            <a:pPr eaLnBrk="1" hangingPunct="1"/>
            <a:endParaRPr lang="en-US" altLang="en-US" dirty="0"/>
          </a:p>
          <a:p>
            <a:pPr eaLnBrk="1" hangingPunct="1"/>
            <a:r>
              <a:rPr lang="en-US" altLang="en-US" dirty="0"/>
              <a:t>This first part of this problem is much like a typical frame/machine problem covered in Statics texts, where only a particular force in a rather complex structure is asked for. It is similar to the method of sections for trusses since we need to find a “good” part or set of parts and a choice of equilibrium equations to consider for the structure to obtain the unknown force with a minimum of effort. However, in most structural problems all the forces are of interest so, unlike most Statics courses, we will also consider the second part of this problem where we ask for all the unknown forces.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D41EE5E-9756-42D3-B74C-2E80C052435F}"/>
              </a:ext>
            </a:extLst>
          </p:cNvPr>
          <p:cNvSpPr>
            <a:spLocks noGrp="1" noRot="1" noChangeAspect="1" noChangeArrowheads="1" noTextEdit="1"/>
          </p:cNvSpPr>
          <p:nvPr>
            <p:ph type="sldImg"/>
          </p:nvPr>
        </p:nvSpPr>
        <p:spPr>
          <a:ln/>
        </p:spPr>
      </p:sp>
      <p:sp>
        <p:nvSpPr>
          <p:cNvPr id="11267" name="Rectangle 3">
            <a:extLst>
              <a:ext uri="{FF2B5EF4-FFF2-40B4-BE49-F238E27FC236}">
                <a16:creationId xmlns:a16="http://schemas.microsoft.com/office/drawing/2014/main" id="{9B79FA0B-9641-4CF1-8AA4-A39B0950C3C0}"/>
              </a:ext>
            </a:extLst>
          </p:cNvPr>
          <p:cNvSpPr>
            <a:spLocks noGrp="1" noChangeArrowheads="1"/>
          </p:cNvSpPr>
          <p:nvPr>
            <p:ph type="body" idx="1"/>
          </p:nvPr>
        </p:nvSpPr>
        <p:spPr>
          <a:noFill/>
        </p:spPr>
        <p:txBody>
          <a:bodyPr/>
          <a:lstStyle/>
          <a:p>
            <a:pPr eaLnBrk="1" hangingPunct="1"/>
            <a:r>
              <a:rPr lang="en-US" altLang="en-US" dirty="0"/>
              <a:t>The two FBDs we already considered gives us enough information to solve for all six unknown forces present in this problem. For completeness we have also shown the FBD of the hydraulic cylinder, although that FBD is not needed for the solution.  Here, we write down explicitly the six equilibrium equations for the six forces.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14B36AD1-92AF-4B61-9ABC-4BBF7550D754}"/>
              </a:ext>
            </a:extLst>
          </p:cNvPr>
          <p:cNvSpPr>
            <a:spLocks noGrp="1" noRot="1" noChangeAspect="1" noChangeArrowheads="1" noTextEdit="1"/>
          </p:cNvSpPr>
          <p:nvPr>
            <p:ph type="sldImg"/>
          </p:nvPr>
        </p:nvSpPr>
        <p:spPr>
          <a:ln/>
        </p:spPr>
      </p:sp>
      <p:sp>
        <p:nvSpPr>
          <p:cNvPr id="12291" name="Rectangle 3">
            <a:extLst>
              <a:ext uri="{FF2B5EF4-FFF2-40B4-BE49-F238E27FC236}">
                <a16:creationId xmlns:a16="http://schemas.microsoft.com/office/drawing/2014/main" id="{301CAF74-F8D7-4565-89E5-4FC76CBACEFA}"/>
              </a:ext>
            </a:extLst>
          </p:cNvPr>
          <p:cNvSpPr>
            <a:spLocks noGrp="1" noChangeArrowheads="1"/>
          </p:cNvSpPr>
          <p:nvPr>
            <p:ph type="body" idx="1"/>
          </p:nvPr>
        </p:nvSpPr>
        <p:spPr>
          <a:noFill/>
        </p:spPr>
        <p:txBody>
          <a:bodyPr/>
          <a:lstStyle/>
          <a:p>
            <a:pPr eaLnBrk="1" hangingPunct="1"/>
            <a:r>
              <a:rPr lang="en-US" altLang="en-US" dirty="0"/>
              <a:t>As in previous cases we will show both numerical and symbolic solutions with MATLAB, although the symbolic solution is, as we have seen, more efficient. Here is the setup for the numerical solution.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89F7C82A-60CA-4FD6-883A-61FBA38830B2}"/>
              </a:ext>
            </a:extLst>
          </p:cNvPr>
          <p:cNvSpPr>
            <a:spLocks noGrp="1" noRot="1" noChangeAspect="1" noChangeArrowheads="1" noTextEdit="1"/>
          </p:cNvSpPr>
          <p:nvPr>
            <p:ph type="sldImg"/>
          </p:nvPr>
        </p:nvSpPr>
        <p:spPr>
          <a:ln/>
        </p:spPr>
      </p:sp>
      <p:sp>
        <p:nvSpPr>
          <p:cNvPr id="13315" name="Rectangle 3">
            <a:extLst>
              <a:ext uri="{FF2B5EF4-FFF2-40B4-BE49-F238E27FC236}">
                <a16:creationId xmlns:a16="http://schemas.microsoft.com/office/drawing/2014/main" id="{CA1E5CAD-104D-4EE5-97F3-600BA58CDA70}"/>
              </a:ext>
            </a:extLst>
          </p:cNvPr>
          <p:cNvSpPr>
            <a:spLocks noGrp="1" noChangeArrowheads="1"/>
          </p:cNvSpPr>
          <p:nvPr>
            <p:ph type="body" idx="1"/>
          </p:nvPr>
        </p:nvSpPr>
        <p:spPr>
          <a:noFill/>
        </p:spPr>
        <p:txBody>
          <a:bodyPr/>
          <a:lstStyle/>
          <a:p>
            <a:pPr eaLnBrk="1" hangingPunct="1"/>
            <a:r>
              <a:rPr lang="en-US" altLang="en-US" dirty="0"/>
              <a:t>And here is the MATLAB numerical solution for this set of simultaneous equations.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setup for the MATLAB symbolic solution. We include the ==0 in these equations but that is not necessary, as we have mentioned before.</a:t>
            </a:r>
          </a:p>
        </p:txBody>
      </p:sp>
      <p:sp>
        <p:nvSpPr>
          <p:cNvPr id="4" name="Slide Number Placeholder 3"/>
          <p:cNvSpPr>
            <a:spLocks noGrp="1"/>
          </p:cNvSpPr>
          <p:nvPr>
            <p:ph type="sldNum" sz="quarter" idx="5"/>
          </p:nvPr>
        </p:nvSpPr>
        <p:spPr/>
        <p:txBody>
          <a:bodyPr/>
          <a:lstStyle/>
          <a:p>
            <a:fld id="{E1914640-9AC5-4CA2-B348-382BD139E539}" type="slidenum">
              <a:rPr lang="en-US" altLang="en-US" smtClean="0"/>
              <a:pPr/>
              <a:t>9</a:t>
            </a:fld>
            <a:endParaRPr lang="en-US" altLang="en-US"/>
          </a:p>
        </p:txBody>
      </p:sp>
    </p:spTree>
    <p:extLst>
      <p:ext uri="{BB962C8B-B14F-4D97-AF65-F5344CB8AC3E}">
        <p14:creationId xmlns:p14="http://schemas.microsoft.com/office/powerpoint/2010/main" val="4080114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CD0A3AB7-117F-475D-B42E-98D76527AF0B}"/>
              </a:ext>
            </a:extLst>
          </p:cNvPr>
          <p:cNvSpPr>
            <a:spLocks noGrp="1"/>
          </p:cNvSpPr>
          <p:nvPr>
            <p:ph type="dt" sz="half" idx="10"/>
          </p:nvPr>
        </p:nvSpPr>
        <p:spPr/>
        <p:txBody>
          <a:bodyPr/>
          <a:lstStyle>
            <a:lvl1pPr>
              <a:defRPr/>
            </a:lvl1pPr>
          </a:lstStyle>
          <a:p>
            <a:pPr>
              <a:defRPr/>
            </a:pPr>
            <a:fld id="{71324349-8F89-4FFE-B11D-BFD16D6D0353}" type="datetimeFigureOut">
              <a:rPr lang="en-US"/>
              <a:pPr>
                <a:defRPr/>
              </a:pPr>
              <a:t>5/14/2023</a:t>
            </a:fld>
            <a:endParaRPr lang="en-US"/>
          </a:p>
        </p:txBody>
      </p:sp>
      <p:sp>
        <p:nvSpPr>
          <p:cNvPr id="5" name="Footer Placeholder 4">
            <a:extLst>
              <a:ext uri="{FF2B5EF4-FFF2-40B4-BE49-F238E27FC236}">
                <a16:creationId xmlns:a16="http://schemas.microsoft.com/office/drawing/2014/main" id="{C540F494-ECDD-4224-987A-EAA245E736C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D68606B-13EF-4E48-8CDB-CC8970B95B30}"/>
              </a:ext>
            </a:extLst>
          </p:cNvPr>
          <p:cNvSpPr>
            <a:spLocks noGrp="1"/>
          </p:cNvSpPr>
          <p:nvPr>
            <p:ph type="sldNum" sz="quarter" idx="12"/>
          </p:nvPr>
        </p:nvSpPr>
        <p:spPr/>
        <p:txBody>
          <a:bodyPr/>
          <a:lstStyle>
            <a:lvl1pPr>
              <a:defRPr/>
            </a:lvl1pPr>
          </a:lstStyle>
          <a:p>
            <a:fld id="{0B7BFED2-F746-40F9-8592-A13A9D451FE2}" type="slidenum">
              <a:rPr lang="en-US" altLang="en-US"/>
              <a:pPr/>
              <a:t>‹#›</a:t>
            </a:fld>
            <a:endParaRPr lang="en-US" altLang="en-US"/>
          </a:p>
        </p:txBody>
      </p:sp>
    </p:spTree>
    <p:extLst>
      <p:ext uri="{BB962C8B-B14F-4D97-AF65-F5344CB8AC3E}">
        <p14:creationId xmlns:p14="http://schemas.microsoft.com/office/powerpoint/2010/main" val="656417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D5602C-3BCD-4DF5-A0E1-AFE0576DC250}"/>
              </a:ext>
            </a:extLst>
          </p:cNvPr>
          <p:cNvSpPr>
            <a:spLocks noGrp="1"/>
          </p:cNvSpPr>
          <p:nvPr>
            <p:ph type="dt" sz="half" idx="10"/>
          </p:nvPr>
        </p:nvSpPr>
        <p:spPr/>
        <p:txBody>
          <a:bodyPr/>
          <a:lstStyle>
            <a:lvl1pPr>
              <a:defRPr/>
            </a:lvl1pPr>
          </a:lstStyle>
          <a:p>
            <a:pPr>
              <a:defRPr/>
            </a:pPr>
            <a:fld id="{AF188B47-AC75-4920-BDF0-C8C87DA870EF}" type="datetimeFigureOut">
              <a:rPr lang="en-US"/>
              <a:pPr>
                <a:defRPr/>
              </a:pPr>
              <a:t>5/14/2023</a:t>
            </a:fld>
            <a:endParaRPr lang="en-US"/>
          </a:p>
        </p:txBody>
      </p:sp>
      <p:sp>
        <p:nvSpPr>
          <p:cNvPr id="5" name="Footer Placeholder 4">
            <a:extLst>
              <a:ext uri="{FF2B5EF4-FFF2-40B4-BE49-F238E27FC236}">
                <a16:creationId xmlns:a16="http://schemas.microsoft.com/office/drawing/2014/main" id="{FC26419E-ECC6-4B62-9151-8A6FC52A2CD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3EB29F0-B729-497E-A95A-0673C9BC8B07}"/>
              </a:ext>
            </a:extLst>
          </p:cNvPr>
          <p:cNvSpPr>
            <a:spLocks noGrp="1"/>
          </p:cNvSpPr>
          <p:nvPr>
            <p:ph type="sldNum" sz="quarter" idx="12"/>
          </p:nvPr>
        </p:nvSpPr>
        <p:spPr/>
        <p:txBody>
          <a:bodyPr/>
          <a:lstStyle>
            <a:lvl1pPr>
              <a:defRPr/>
            </a:lvl1pPr>
          </a:lstStyle>
          <a:p>
            <a:fld id="{55EEF7BB-03EC-49EB-B19F-A1491B9F4933}" type="slidenum">
              <a:rPr lang="en-US" altLang="en-US"/>
              <a:pPr/>
              <a:t>‹#›</a:t>
            </a:fld>
            <a:endParaRPr lang="en-US" altLang="en-US"/>
          </a:p>
        </p:txBody>
      </p:sp>
    </p:spTree>
    <p:extLst>
      <p:ext uri="{BB962C8B-B14F-4D97-AF65-F5344CB8AC3E}">
        <p14:creationId xmlns:p14="http://schemas.microsoft.com/office/powerpoint/2010/main" val="2426572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D842B6-AE41-4F7D-B23D-C852B7FA8A29}"/>
              </a:ext>
            </a:extLst>
          </p:cNvPr>
          <p:cNvSpPr>
            <a:spLocks noGrp="1"/>
          </p:cNvSpPr>
          <p:nvPr>
            <p:ph type="dt" sz="half" idx="10"/>
          </p:nvPr>
        </p:nvSpPr>
        <p:spPr/>
        <p:txBody>
          <a:bodyPr/>
          <a:lstStyle>
            <a:lvl1pPr>
              <a:defRPr/>
            </a:lvl1pPr>
          </a:lstStyle>
          <a:p>
            <a:pPr>
              <a:defRPr/>
            </a:pPr>
            <a:fld id="{105D8588-7E97-42B5-8AA3-1062D80E5FB7}" type="datetimeFigureOut">
              <a:rPr lang="en-US"/>
              <a:pPr>
                <a:defRPr/>
              </a:pPr>
              <a:t>5/14/2023</a:t>
            </a:fld>
            <a:endParaRPr lang="en-US"/>
          </a:p>
        </p:txBody>
      </p:sp>
      <p:sp>
        <p:nvSpPr>
          <p:cNvPr id="5" name="Footer Placeholder 4">
            <a:extLst>
              <a:ext uri="{FF2B5EF4-FFF2-40B4-BE49-F238E27FC236}">
                <a16:creationId xmlns:a16="http://schemas.microsoft.com/office/drawing/2014/main" id="{4714D859-5927-4EF5-85C0-62C8ABF607A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0D195F0-89D3-4113-887E-0BA05059DC78}"/>
              </a:ext>
            </a:extLst>
          </p:cNvPr>
          <p:cNvSpPr>
            <a:spLocks noGrp="1"/>
          </p:cNvSpPr>
          <p:nvPr>
            <p:ph type="sldNum" sz="quarter" idx="12"/>
          </p:nvPr>
        </p:nvSpPr>
        <p:spPr/>
        <p:txBody>
          <a:bodyPr/>
          <a:lstStyle>
            <a:lvl1pPr>
              <a:defRPr/>
            </a:lvl1pPr>
          </a:lstStyle>
          <a:p>
            <a:fld id="{8B31B78B-3F90-4EA2-AE27-4612C9387BC2}" type="slidenum">
              <a:rPr lang="en-US" altLang="en-US"/>
              <a:pPr/>
              <a:t>‹#›</a:t>
            </a:fld>
            <a:endParaRPr lang="en-US" altLang="en-US"/>
          </a:p>
        </p:txBody>
      </p:sp>
    </p:spTree>
    <p:extLst>
      <p:ext uri="{BB962C8B-B14F-4D97-AF65-F5344CB8AC3E}">
        <p14:creationId xmlns:p14="http://schemas.microsoft.com/office/powerpoint/2010/main" val="1015419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0CEAB1-1F18-4EE4-B29E-D55C4CA54BA0}"/>
              </a:ext>
            </a:extLst>
          </p:cNvPr>
          <p:cNvSpPr>
            <a:spLocks noGrp="1"/>
          </p:cNvSpPr>
          <p:nvPr>
            <p:ph type="dt" sz="half" idx="10"/>
          </p:nvPr>
        </p:nvSpPr>
        <p:spPr/>
        <p:txBody>
          <a:bodyPr/>
          <a:lstStyle>
            <a:lvl1pPr>
              <a:defRPr/>
            </a:lvl1pPr>
          </a:lstStyle>
          <a:p>
            <a:pPr>
              <a:defRPr/>
            </a:pPr>
            <a:fld id="{99D31484-FF58-4E70-9291-0BC187846768}" type="datetimeFigureOut">
              <a:rPr lang="en-US"/>
              <a:pPr>
                <a:defRPr/>
              </a:pPr>
              <a:t>5/14/2023</a:t>
            </a:fld>
            <a:endParaRPr lang="en-US"/>
          </a:p>
        </p:txBody>
      </p:sp>
      <p:sp>
        <p:nvSpPr>
          <p:cNvPr id="5" name="Footer Placeholder 4">
            <a:extLst>
              <a:ext uri="{FF2B5EF4-FFF2-40B4-BE49-F238E27FC236}">
                <a16:creationId xmlns:a16="http://schemas.microsoft.com/office/drawing/2014/main" id="{B15094C3-9661-43B3-B794-AB35994DA7F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793F741-367B-41A8-BD94-9D07E383820F}"/>
              </a:ext>
            </a:extLst>
          </p:cNvPr>
          <p:cNvSpPr>
            <a:spLocks noGrp="1"/>
          </p:cNvSpPr>
          <p:nvPr>
            <p:ph type="sldNum" sz="quarter" idx="12"/>
          </p:nvPr>
        </p:nvSpPr>
        <p:spPr/>
        <p:txBody>
          <a:bodyPr/>
          <a:lstStyle>
            <a:lvl1pPr>
              <a:defRPr/>
            </a:lvl1pPr>
          </a:lstStyle>
          <a:p>
            <a:fld id="{52193ED6-F4A8-4D51-8E63-ADD90A9B70AC}" type="slidenum">
              <a:rPr lang="en-US" altLang="en-US"/>
              <a:pPr/>
              <a:t>‹#›</a:t>
            </a:fld>
            <a:endParaRPr lang="en-US" altLang="en-US"/>
          </a:p>
        </p:txBody>
      </p:sp>
    </p:spTree>
    <p:extLst>
      <p:ext uri="{BB962C8B-B14F-4D97-AF65-F5344CB8AC3E}">
        <p14:creationId xmlns:p14="http://schemas.microsoft.com/office/powerpoint/2010/main" val="16131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504EBB0-FE12-42EB-BEDD-0A219C24EF40}"/>
              </a:ext>
            </a:extLst>
          </p:cNvPr>
          <p:cNvSpPr>
            <a:spLocks noGrp="1"/>
          </p:cNvSpPr>
          <p:nvPr>
            <p:ph type="dt" sz="half" idx="10"/>
          </p:nvPr>
        </p:nvSpPr>
        <p:spPr/>
        <p:txBody>
          <a:bodyPr/>
          <a:lstStyle>
            <a:lvl1pPr>
              <a:defRPr/>
            </a:lvl1pPr>
          </a:lstStyle>
          <a:p>
            <a:pPr>
              <a:defRPr/>
            </a:pPr>
            <a:fld id="{38641E41-0260-4E69-845F-1CCA715CEA80}" type="datetimeFigureOut">
              <a:rPr lang="en-US"/>
              <a:pPr>
                <a:defRPr/>
              </a:pPr>
              <a:t>5/14/2023</a:t>
            </a:fld>
            <a:endParaRPr lang="en-US"/>
          </a:p>
        </p:txBody>
      </p:sp>
      <p:sp>
        <p:nvSpPr>
          <p:cNvPr id="5" name="Footer Placeholder 4">
            <a:extLst>
              <a:ext uri="{FF2B5EF4-FFF2-40B4-BE49-F238E27FC236}">
                <a16:creationId xmlns:a16="http://schemas.microsoft.com/office/drawing/2014/main" id="{D0860F3A-D12F-46B9-B6A9-E2D14926FB3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215E80CF-9F34-49CD-AC47-28E19B136DC0}"/>
              </a:ext>
            </a:extLst>
          </p:cNvPr>
          <p:cNvSpPr>
            <a:spLocks noGrp="1"/>
          </p:cNvSpPr>
          <p:nvPr>
            <p:ph type="sldNum" sz="quarter" idx="12"/>
          </p:nvPr>
        </p:nvSpPr>
        <p:spPr/>
        <p:txBody>
          <a:bodyPr/>
          <a:lstStyle>
            <a:lvl1pPr>
              <a:defRPr/>
            </a:lvl1pPr>
          </a:lstStyle>
          <a:p>
            <a:fld id="{37D7D325-3217-4BD3-8A75-E2E45C114B89}" type="slidenum">
              <a:rPr lang="en-US" altLang="en-US"/>
              <a:pPr/>
              <a:t>‹#›</a:t>
            </a:fld>
            <a:endParaRPr lang="en-US" altLang="en-US"/>
          </a:p>
        </p:txBody>
      </p:sp>
    </p:spTree>
    <p:extLst>
      <p:ext uri="{BB962C8B-B14F-4D97-AF65-F5344CB8AC3E}">
        <p14:creationId xmlns:p14="http://schemas.microsoft.com/office/powerpoint/2010/main" val="3275427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75CFBE0C-4AB8-4246-8506-C0BFA3A9A725}"/>
              </a:ext>
            </a:extLst>
          </p:cNvPr>
          <p:cNvSpPr>
            <a:spLocks noGrp="1"/>
          </p:cNvSpPr>
          <p:nvPr>
            <p:ph type="dt" sz="half" idx="10"/>
          </p:nvPr>
        </p:nvSpPr>
        <p:spPr/>
        <p:txBody>
          <a:bodyPr/>
          <a:lstStyle>
            <a:lvl1pPr>
              <a:defRPr/>
            </a:lvl1pPr>
          </a:lstStyle>
          <a:p>
            <a:pPr>
              <a:defRPr/>
            </a:pPr>
            <a:fld id="{0ED61EB3-0669-4E68-B2F8-4C782A7FF0BC}" type="datetimeFigureOut">
              <a:rPr lang="en-US"/>
              <a:pPr>
                <a:defRPr/>
              </a:pPr>
              <a:t>5/14/2023</a:t>
            </a:fld>
            <a:endParaRPr lang="en-US"/>
          </a:p>
        </p:txBody>
      </p:sp>
      <p:sp>
        <p:nvSpPr>
          <p:cNvPr id="6" name="Footer Placeholder 4">
            <a:extLst>
              <a:ext uri="{FF2B5EF4-FFF2-40B4-BE49-F238E27FC236}">
                <a16:creationId xmlns:a16="http://schemas.microsoft.com/office/drawing/2014/main" id="{CCA0BCD7-92E0-44CC-81C7-EA28739B2AC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16F359E-902F-4C5C-A366-D308BD42A69D}"/>
              </a:ext>
            </a:extLst>
          </p:cNvPr>
          <p:cNvSpPr>
            <a:spLocks noGrp="1"/>
          </p:cNvSpPr>
          <p:nvPr>
            <p:ph type="sldNum" sz="quarter" idx="12"/>
          </p:nvPr>
        </p:nvSpPr>
        <p:spPr/>
        <p:txBody>
          <a:bodyPr/>
          <a:lstStyle>
            <a:lvl1pPr>
              <a:defRPr/>
            </a:lvl1pPr>
          </a:lstStyle>
          <a:p>
            <a:fld id="{2734CF07-1BAA-48C7-8427-5BD75F76A038}" type="slidenum">
              <a:rPr lang="en-US" altLang="en-US"/>
              <a:pPr/>
              <a:t>‹#›</a:t>
            </a:fld>
            <a:endParaRPr lang="en-US" altLang="en-US"/>
          </a:p>
        </p:txBody>
      </p:sp>
    </p:spTree>
    <p:extLst>
      <p:ext uri="{BB962C8B-B14F-4D97-AF65-F5344CB8AC3E}">
        <p14:creationId xmlns:p14="http://schemas.microsoft.com/office/powerpoint/2010/main" val="2587361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9B2EA66A-47BC-4528-A2D3-0BE36A3372BC}"/>
              </a:ext>
            </a:extLst>
          </p:cNvPr>
          <p:cNvSpPr>
            <a:spLocks noGrp="1"/>
          </p:cNvSpPr>
          <p:nvPr>
            <p:ph type="dt" sz="half" idx="10"/>
          </p:nvPr>
        </p:nvSpPr>
        <p:spPr/>
        <p:txBody>
          <a:bodyPr/>
          <a:lstStyle>
            <a:lvl1pPr>
              <a:defRPr/>
            </a:lvl1pPr>
          </a:lstStyle>
          <a:p>
            <a:pPr>
              <a:defRPr/>
            </a:pPr>
            <a:fld id="{D6E966E3-01C4-470F-8150-A6F115FB78A5}" type="datetimeFigureOut">
              <a:rPr lang="en-US"/>
              <a:pPr>
                <a:defRPr/>
              </a:pPr>
              <a:t>5/14/2023</a:t>
            </a:fld>
            <a:endParaRPr lang="en-US"/>
          </a:p>
        </p:txBody>
      </p:sp>
      <p:sp>
        <p:nvSpPr>
          <p:cNvPr id="8" name="Footer Placeholder 4">
            <a:extLst>
              <a:ext uri="{FF2B5EF4-FFF2-40B4-BE49-F238E27FC236}">
                <a16:creationId xmlns:a16="http://schemas.microsoft.com/office/drawing/2014/main" id="{BB95D45A-2378-40E8-B9F1-AE177C1FC6D7}"/>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5F12BE05-D3CB-4EE8-90F9-8361CF1171C4}"/>
              </a:ext>
            </a:extLst>
          </p:cNvPr>
          <p:cNvSpPr>
            <a:spLocks noGrp="1"/>
          </p:cNvSpPr>
          <p:nvPr>
            <p:ph type="sldNum" sz="quarter" idx="12"/>
          </p:nvPr>
        </p:nvSpPr>
        <p:spPr/>
        <p:txBody>
          <a:bodyPr/>
          <a:lstStyle>
            <a:lvl1pPr>
              <a:defRPr/>
            </a:lvl1pPr>
          </a:lstStyle>
          <a:p>
            <a:fld id="{75793869-5AB1-4A55-A54E-2507CA88FE27}" type="slidenum">
              <a:rPr lang="en-US" altLang="en-US"/>
              <a:pPr/>
              <a:t>‹#›</a:t>
            </a:fld>
            <a:endParaRPr lang="en-US" altLang="en-US"/>
          </a:p>
        </p:txBody>
      </p:sp>
    </p:spTree>
    <p:extLst>
      <p:ext uri="{BB962C8B-B14F-4D97-AF65-F5344CB8AC3E}">
        <p14:creationId xmlns:p14="http://schemas.microsoft.com/office/powerpoint/2010/main" val="924449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0E455EE3-9D55-4155-90D6-E81492E3D177}"/>
              </a:ext>
            </a:extLst>
          </p:cNvPr>
          <p:cNvSpPr>
            <a:spLocks noGrp="1"/>
          </p:cNvSpPr>
          <p:nvPr>
            <p:ph type="dt" sz="half" idx="10"/>
          </p:nvPr>
        </p:nvSpPr>
        <p:spPr/>
        <p:txBody>
          <a:bodyPr/>
          <a:lstStyle>
            <a:lvl1pPr>
              <a:defRPr/>
            </a:lvl1pPr>
          </a:lstStyle>
          <a:p>
            <a:pPr>
              <a:defRPr/>
            </a:pPr>
            <a:fld id="{928DF4D1-6535-4963-AE71-B4E02EB49CE7}" type="datetimeFigureOut">
              <a:rPr lang="en-US"/>
              <a:pPr>
                <a:defRPr/>
              </a:pPr>
              <a:t>5/14/2023</a:t>
            </a:fld>
            <a:endParaRPr lang="en-US"/>
          </a:p>
        </p:txBody>
      </p:sp>
      <p:sp>
        <p:nvSpPr>
          <p:cNvPr id="4" name="Footer Placeholder 4">
            <a:extLst>
              <a:ext uri="{FF2B5EF4-FFF2-40B4-BE49-F238E27FC236}">
                <a16:creationId xmlns:a16="http://schemas.microsoft.com/office/drawing/2014/main" id="{A748BF24-1F05-4FA7-87A9-09C482AC7682}"/>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54A7D1EE-FA86-442D-923F-04B72334626E}"/>
              </a:ext>
            </a:extLst>
          </p:cNvPr>
          <p:cNvSpPr>
            <a:spLocks noGrp="1"/>
          </p:cNvSpPr>
          <p:nvPr>
            <p:ph type="sldNum" sz="quarter" idx="12"/>
          </p:nvPr>
        </p:nvSpPr>
        <p:spPr/>
        <p:txBody>
          <a:bodyPr/>
          <a:lstStyle>
            <a:lvl1pPr>
              <a:defRPr/>
            </a:lvl1pPr>
          </a:lstStyle>
          <a:p>
            <a:fld id="{15198D4C-2669-447F-B23B-379B868E6535}" type="slidenum">
              <a:rPr lang="en-US" altLang="en-US"/>
              <a:pPr/>
              <a:t>‹#›</a:t>
            </a:fld>
            <a:endParaRPr lang="en-US" altLang="en-US"/>
          </a:p>
        </p:txBody>
      </p:sp>
    </p:spTree>
    <p:extLst>
      <p:ext uri="{BB962C8B-B14F-4D97-AF65-F5344CB8AC3E}">
        <p14:creationId xmlns:p14="http://schemas.microsoft.com/office/powerpoint/2010/main" val="40324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6315248-3BB6-4D76-B49E-1A824AF8F826}"/>
              </a:ext>
            </a:extLst>
          </p:cNvPr>
          <p:cNvSpPr>
            <a:spLocks noGrp="1"/>
          </p:cNvSpPr>
          <p:nvPr>
            <p:ph type="dt" sz="half" idx="10"/>
          </p:nvPr>
        </p:nvSpPr>
        <p:spPr/>
        <p:txBody>
          <a:bodyPr/>
          <a:lstStyle>
            <a:lvl1pPr>
              <a:defRPr/>
            </a:lvl1pPr>
          </a:lstStyle>
          <a:p>
            <a:pPr>
              <a:defRPr/>
            </a:pPr>
            <a:fld id="{F2F1B3D1-4E00-438B-8113-9581875B025C}" type="datetimeFigureOut">
              <a:rPr lang="en-US"/>
              <a:pPr>
                <a:defRPr/>
              </a:pPr>
              <a:t>5/14/2023</a:t>
            </a:fld>
            <a:endParaRPr lang="en-US"/>
          </a:p>
        </p:txBody>
      </p:sp>
      <p:sp>
        <p:nvSpPr>
          <p:cNvPr id="3" name="Footer Placeholder 4">
            <a:extLst>
              <a:ext uri="{FF2B5EF4-FFF2-40B4-BE49-F238E27FC236}">
                <a16:creationId xmlns:a16="http://schemas.microsoft.com/office/drawing/2014/main" id="{3361396F-800B-4843-8545-293A02C62E2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2E5F724-CD37-4C57-B084-636F4DAC0223}"/>
              </a:ext>
            </a:extLst>
          </p:cNvPr>
          <p:cNvSpPr>
            <a:spLocks noGrp="1"/>
          </p:cNvSpPr>
          <p:nvPr>
            <p:ph type="sldNum" sz="quarter" idx="12"/>
          </p:nvPr>
        </p:nvSpPr>
        <p:spPr/>
        <p:txBody>
          <a:bodyPr/>
          <a:lstStyle>
            <a:lvl1pPr>
              <a:defRPr/>
            </a:lvl1pPr>
          </a:lstStyle>
          <a:p>
            <a:fld id="{22B858AE-44D8-417C-AFD2-962E71F19775}" type="slidenum">
              <a:rPr lang="en-US" altLang="en-US"/>
              <a:pPr/>
              <a:t>‹#›</a:t>
            </a:fld>
            <a:endParaRPr lang="en-US" altLang="en-US"/>
          </a:p>
        </p:txBody>
      </p:sp>
    </p:spTree>
    <p:extLst>
      <p:ext uri="{BB962C8B-B14F-4D97-AF65-F5344CB8AC3E}">
        <p14:creationId xmlns:p14="http://schemas.microsoft.com/office/powerpoint/2010/main" val="2781999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803FB755-12F8-406A-AEDE-A2BD98E67D75}"/>
              </a:ext>
            </a:extLst>
          </p:cNvPr>
          <p:cNvSpPr>
            <a:spLocks noGrp="1"/>
          </p:cNvSpPr>
          <p:nvPr>
            <p:ph type="dt" sz="half" idx="10"/>
          </p:nvPr>
        </p:nvSpPr>
        <p:spPr/>
        <p:txBody>
          <a:bodyPr/>
          <a:lstStyle>
            <a:lvl1pPr>
              <a:defRPr/>
            </a:lvl1pPr>
          </a:lstStyle>
          <a:p>
            <a:pPr>
              <a:defRPr/>
            </a:pPr>
            <a:fld id="{3771D44E-CD8D-4938-9CAC-32216C275BBD}" type="datetimeFigureOut">
              <a:rPr lang="en-US"/>
              <a:pPr>
                <a:defRPr/>
              </a:pPr>
              <a:t>5/14/2023</a:t>
            </a:fld>
            <a:endParaRPr lang="en-US"/>
          </a:p>
        </p:txBody>
      </p:sp>
      <p:sp>
        <p:nvSpPr>
          <p:cNvPr id="6" name="Footer Placeholder 4">
            <a:extLst>
              <a:ext uri="{FF2B5EF4-FFF2-40B4-BE49-F238E27FC236}">
                <a16:creationId xmlns:a16="http://schemas.microsoft.com/office/drawing/2014/main" id="{3A74CD27-7EDC-48E7-AC8D-45C0D61BE26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5272D0E-028F-4F94-B65D-831B93937597}"/>
              </a:ext>
            </a:extLst>
          </p:cNvPr>
          <p:cNvSpPr>
            <a:spLocks noGrp="1"/>
          </p:cNvSpPr>
          <p:nvPr>
            <p:ph type="sldNum" sz="quarter" idx="12"/>
          </p:nvPr>
        </p:nvSpPr>
        <p:spPr/>
        <p:txBody>
          <a:bodyPr/>
          <a:lstStyle>
            <a:lvl1pPr>
              <a:defRPr/>
            </a:lvl1pPr>
          </a:lstStyle>
          <a:p>
            <a:fld id="{A8BFE44F-9BC8-4BC3-89FB-467E31C84E91}" type="slidenum">
              <a:rPr lang="en-US" altLang="en-US"/>
              <a:pPr/>
              <a:t>‹#›</a:t>
            </a:fld>
            <a:endParaRPr lang="en-US" altLang="en-US"/>
          </a:p>
        </p:txBody>
      </p:sp>
    </p:spTree>
    <p:extLst>
      <p:ext uri="{BB962C8B-B14F-4D97-AF65-F5344CB8AC3E}">
        <p14:creationId xmlns:p14="http://schemas.microsoft.com/office/powerpoint/2010/main" val="2372063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9AD7590-455D-46FA-92F3-4A6D348ABF71}"/>
              </a:ext>
            </a:extLst>
          </p:cNvPr>
          <p:cNvSpPr>
            <a:spLocks noGrp="1"/>
          </p:cNvSpPr>
          <p:nvPr>
            <p:ph type="dt" sz="half" idx="10"/>
          </p:nvPr>
        </p:nvSpPr>
        <p:spPr/>
        <p:txBody>
          <a:bodyPr/>
          <a:lstStyle>
            <a:lvl1pPr>
              <a:defRPr/>
            </a:lvl1pPr>
          </a:lstStyle>
          <a:p>
            <a:pPr>
              <a:defRPr/>
            </a:pPr>
            <a:fld id="{BB501482-403B-4E5A-AF57-AC6465A97522}" type="datetimeFigureOut">
              <a:rPr lang="en-US"/>
              <a:pPr>
                <a:defRPr/>
              </a:pPr>
              <a:t>5/14/2023</a:t>
            </a:fld>
            <a:endParaRPr lang="en-US"/>
          </a:p>
        </p:txBody>
      </p:sp>
      <p:sp>
        <p:nvSpPr>
          <p:cNvPr id="6" name="Footer Placeholder 4">
            <a:extLst>
              <a:ext uri="{FF2B5EF4-FFF2-40B4-BE49-F238E27FC236}">
                <a16:creationId xmlns:a16="http://schemas.microsoft.com/office/drawing/2014/main" id="{8A37222A-8F9F-448F-8A1F-3F5B62687E4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028A3A18-3969-4B3C-8E36-547A41BED818}"/>
              </a:ext>
            </a:extLst>
          </p:cNvPr>
          <p:cNvSpPr>
            <a:spLocks noGrp="1"/>
          </p:cNvSpPr>
          <p:nvPr>
            <p:ph type="sldNum" sz="quarter" idx="12"/>
          </p:nvPr>
        </p:nvSpPr>
        <p:spPr/>
        <p:txBody>
          <a:bodyPr/>
          <a:lstStyle>
            <a:lvl1pPr>
              <a:defRPr/>
            </a:lvl1pPr>
          </a:lstStyle>
          <a:p>
            <a:fld id="{E054FDCD-6D26-4918-9A0F-92BA38846334}" type="slidenum">
              <a:rPr lang="en-US" altLang="en-US"/>
              <a:pPr/>
              <a:t>‹#›</a:t>
            </a:fld>
            <a:endParaRPr lang="en-US" altLang="en-US"/>
          </a:p>
        </p:txBody>
      </p:sp>
    </p:spTree>
    <p:extLst>
      <p:ext uri="{BB962C8B-B14F-4D97-AF65-F5344CB8AC3E}">
        <p14:creationId xmlns:p14="http://schemas.microsoft.com/office/powerpoint/2010/main" val="1846934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5EFF29F-2F1C-47D7-8EE6-2CA84CB37890}"/>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08F40E16-7A95-45A7-8375-7C5994653A09}"/>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731BD356-F047-4738-8C97-5F287B44F8FF}"/>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75A6D931-875E-464B-964B-BDE29F514A1A}" type="datetimeFigureOut">
              <a:rPr lang="en-US"/>
              <a:pPr>
                <a:defRPr/>
              </a:pPr>
              <a:t>5/14/2023</a:t>
            </a:fld>
            <a:endParaRPr lang="en-US"/>
          </a:p>
        </p:txBody>
      </p:sp>
      <p:sp>
        <p:nvSpPr>
          <p:cNvPr id="5" name="Footer Placeholder 4">
            <a:extLst>
              <a:ext uri="{FF2B5EF4-FFF2-40B4-BE49-F238E27FC236}">
                <a16:creationId xmlns:a16="http://schemas.microsoft.com/office/drawing/2014/main" id="{F38D6583-6856-4BD1-AF60-2F9C271082F8}"/>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F146F4FC-3DCD-47CC-A65B-0B6CACEDD9BC}"/>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4E6D4780-F514-41EA-B182-A8B0297A5BD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oleObject" Target="../embeddings/oleObject8.bin"/><Relationship Id="rId7" Type="http://schemas.openxmlformats.org/officeDocument/2006/relationships/image" Target="../media/image9.w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oleObject" Target="../embeddings/oleObject10.bin"/><Relationship Id="rId5" Type="http://schemas.openxmlformats.org/officeDocument/2006/relationships/oleObject" Target="../embeddings/oleObject9.bin"/><Relationship Id="rId4" Type="http://schemas.openxmlformats.org/officeDocument/2006/relationships/image" Target="../media/image8.wmf"/><Relationship Id="rId9" Type="http://schemas.openxmlformats.org/officeDocument/2006/relationships/image" Target="../media/image10.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0.wmf"/><Relationship Id="rId5" Type="http://schemas.openxmlformats.org/officeDocument/2006/relationships/oleObject" Target="../embeddings/oleObject13.bin"/><Relationship Id="rId4" Type="http://schemas.openxmlformats.org/officeDocument/2006/relationships/image" Target="../media/image11.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oleObject" Target="../embeddings/oleObject9.bin"/><Relationship Id="rId4" Type="http://schemas.openxmlformats.org/officeDocument/2006/relationships/image" Target="../media/image8.w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3.wmf"/><Relationship Id="rId5" Type="http://schemas.openxmlformats.org/officeDocument/2006/relationships/oleObject" Target="../embeddings/oleObject15.bin"/><Relationship Id="rId4" Type="http://schemas.openxmlformats.org/officeDocument/2006/relationships/image" Target="../media/image12.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6.emf"/><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oleObject" Target="../embeddings/oleObject17.bin"/><Relationship Id="rId5" Type="http://schemas.openxmlformats.org/officeDocument/2006/relationships/image" Target="../media/image15.emf"/><Relationship Id="rId4" Type="http://schemas.openxmlformats.org/officeDocument/2006/relationships/oleObject" Target="../embeddings/oleObject16.bin"/></Relationships>
</file>

<file path=ppt/slides/_rels/slide22.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oleObject" Target="../embeddings/oleObject18.bin"/><Relationship Id="rId7" Type="http://schemas.openxmlformats.org/officeDocument/2006/relationships/oleObject" Target="../embeddings/oleObject20.bin"/><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oleObject" Target="../embeddings/oleObject19.bin"/><Relationship Id="rId4" Type="http://schemas.openxmlformats.org/officeDocument/2006/relationships/image" Target="../media/image17.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wmf"/><Relationship Id="rId5" Type="http://schemas.openxmlformats.org/officeDocument/2006/relationships/oleObject" Target="../embeddings/oleObject4.bin"/><Relationship Id="rId4" Type="http://schemas.openxmlformats.org/officeDocument/2006/relationships/image" Target="../media/image3.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oleObject" Target="../embeddings/oleObject6.bin"/><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7.wmf"/><Relationship Id="rId5" Type="http://schemas.openxmlformats.org/officeDocument/2006/relationships/oleObject" Target="../embeddings/oleObject7.bin"/><Relationship Id="rId4"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59A67D-D4C5-411B-B4DE-CA352A1AA1A4}"/>
              </a:ext>
            </a:extLst>
          </p:cNvPr>
          <p:cNvSpPr txBox="1"/>
          <p:nvPr/>
        </p:nvSpPr>
        <p:spPr>
          <a:xfrm>
            <a:off x="2411760" y="2060848"/>
            <a:ext cx="5184433" cy="461665"/>
          </a:xfrm>
          <a:prstGeom prst="rect">
            <a:avLst/>
          </a:prstGeom>
          <a:noFill/>
        </p:spPr>
        <p:txBody>
          <a:bodyPr wrap="none" rtlCol="0">
            <a:spAutoFit/>
          </a:bodyPr>
          <a:lstStyle/>
          <a:p>
            <a:r>
              <a:rPr lang="en-US" sz="2400" dirty="0"/>
              <a:t>Equilibrium of Frames and Machines</a:t>
            </a:r>
          </a:p>
        </p:txBody>
      </p:sp>
    </p:spTree>
    <p:extLst>
      <p:ext uri="{BB962C8B-B14F-4D97-AF65-F5344CB8AC3E}">
        <p14:creationId xmlns:p14="http://schemas.microsoft.com/office/powerpoint/2010/main" val="194298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3D1C92A-F984-46DC-8C81-4B15D570A843}"/>
              </a:ext>
            </a:extLst>
          </p:cNvPr>
          <p:cNvSpPr txBox="1"/>
          <p:nvPr/>
        </p:nvSpPr>
        <p:spPr>
          <a:xfrm>
            <a:off x="1043608" y="908720"/>
            <a:ext cx="5328592" cy="5078313"/>
          </a:xfrm>
          <a:prstGeom prst="rect">
            <a:avLst/>
          </a:prstGeom>
          <a:noFill/>
        </p:spPr>
        <p:txBody>
          <a:bodyPr wrap="square">
            <a:spAutoFit/>
          </a:bodyPr>
          <a:lstStyle/>
          <a:p>
            <a:r>
              <a:rPr lang="en-US" dirty="0"/>
              <a:t>S = solve(Eq)</a:t>
            </a:r>
          </a:p>
          <a:p>
            <a:endParaRPr lang="en-US" dirty="0"/>
          </a:p>
          <a:p>
            <a:r>
              <a:rPr lang="en-US" dirty="0"/>
              <a:t>S = </a:t>
            </a:r>
          </a:p>
          <a:p>
            <a:endParaRPr lang="en-US" dirty="0"/>
          </a:p>
          <a:p>
            <a:r>
              <a:rPr lang="en-US" dirty="0"/>
              <a:t>  struct with fields:</a:t>
            </a:r>
          </a:p>
          <a:p>
            <a:endParaRPr lang="en-US" dirty="0"/>
          </a:p>
          <a:p>
            <a:r>
              <a:rPr lang="en-US" dirty="0"/>
              <a:t>    Ax: -550</a:t>
            </a:r>
          </a:p>
          <a:p>
            <a:r>
              <a:rPr lang="en-US" dirty="0"/>
              <a:t>    Ay: 600</a:t>
            </a:r>
          </a:p>
          <a:p>
            <a:r>
              <a:rPr lang="en-US" dirty="0"/>
              <a:t>    Dx: -150</a:t>
            </a:r>
          </a:p>
          <a:p>
            <a:r>
              <a:rPr lang="en-US" dirty="0"/>
              <a:t>    Dy: 600</a:t>
            </a:r>
          </a:p>
          <a:p>
            <a:r>
              <a:rPr lang="en-US" dirty="0"/>
              <a:t>    Fb: -250</a:t>
            </a:r>
          </a:p>
          <a:p>
            <a:r>
              <a:rPr lang="en-US" dirty="0"/>
              <a:t>    </a:t>
            </a:r>
            <a:r>
              <a:rPr lang="en-US" dirty="0" err="1"/>
              <a:t>Fh</a:t>
            </a:r>
            <a:r>
              <a:rPr lang="en-US" dirty="0"/>
              <a:t>: 400</a:t>
            </a:r>
          </a:p>
          <a:p>
            <a:endParaRPr lang="en-US" dirty="0"/>
          </a:p>
          <a:p>
            <a:r>
              <a:rPr lang="en-US" dirty="0"/>
              <a:t>double([</a:t>
            </a:r>
            <a:r>
              <a:rPr lang="en-US" dirty="0" err="1"/>
              <a:t>S.Ax</a:t>
            </a:r>
            <a:r>
              <a:rPr lang="en-US" dirty="0"/>
              <a:t> </a:t>
            </a:r>
            <a:r>
              <a:rPr lang="en-US" dirty="0" err="1"/>
              <a:t>S.Ay</a:t>
            </a:r>
            <a:r>
              <a:rPr lang="en-US" dirty="0"/>
              <a:t> </a:t>
            </a:r>
            <a:r>
              <a:rPr lang="en-US" dirty="0" err="1"/>
              <a:t>S.Dx</a:t>
            </a:r>
            <a:r>
              <a:rPr lang="en-US" dirty="0"/>
              <a:t> </a:t>
            </a:r>
            <a:r>
              <a:rPr lang="en-US" dirty="0" err="1"/>
              <a:t>S.Dy</a:t>
            </a:r>
            <a:r>
              <a:rPr lang="en-US" dirty="0"/>
              <a:t> </a:t>
            </a:r>
            <a:r>
              <a:rPr lang="en-US" dirty="0" err="1"/>
              <a:t>S.Fb</a:t>
            </a:r>
            <a:r>
              <a:rPr lang="en-US" dirty="0"/>
              <a:t> </a:t>
            </a:r>
            <a:r>
              <a:rPr lang="en-US" dirty="0" err="1"/>
              <a:t>S.Fh</a:t>
            </a:r>
            <a:r>
              <a:rPr lang="en-US" dirty="0"/>
              <a:t>])</a:t>
            </a:r>
          </a:p>
          <a:p>
            <a:endParaRPr lang="en-US" dirty="0"/>
          </a:p>
          <a:p>
            <a:r>
              <a:rPr lang="en-US" dirty="0" err="1"/>
              <a:t>ans</a:t>
            </a:r>
            <a:r>
              <a:rPr lang="en-US" dirty="0"/>
              <a:t> =</a:t>
            </a:r>
          </a:p>
          <a:p>
            <a:endParaRPr lang="en-US" dirty="0"/>
          </a:p>
          <a:p>
            <a:r>
              <a:rPr lang="en-US" dirty="0"/>
              <a:t>  -550   600  -150   600  -250   400</a:t>
            </a:r>
          </a:p>
        </p:txBody>
      </p:sp>
      <p:sp>
        <p:nvSpPr>
          <p:cNvPr id="4" name="TextBox 3">
            <a:extLst>
              <a:ext uri="{FF2B5EF4-FFF2-40B4-BE49-F238E27FC236}">
                <a16:creationId xmlns:a16="http://schemas.microsoft.com/office/drawing/2014/main" id="{7193FD30-0232-4B6C-AF6B-6DCCAB760DF9}"/>
              </a:ext>
            </a:extLst>
          </p:cNvPr>
          <p:cNvSpPr txBox="1"/>
          <p:nvPr/>
        </p:nvSpPr>
        <p:spPr>
          <a:xfrm>
            <a:off x="1201013" y="319031"/>
            <a:ext cx="6741974" cy="369332"/>
          </a:xfrm>
          <a:prstGeom prst="rect">
            <a:avLst/>
          </a:prstGeom>
          <a:noFill/>
        </p:spPr>
        <p:txBody>
          <a:bodyPr wrap="none" rtlCol="0">
            <a:spAutoFit/>
          </a:bodyPr>
          <a:lstStyle/>
          <a:p>
            <a:r>
              <a:rPr lang="en-US" dirty="0"/>
              <a:t>Solve equations symbolically. Results are in a MATLAB structure</a:t>
            </a:r>
          </a:p>
        </p:txBody>
      </p:sp>
      <p:sp>
        <p:nvSpPr>
          <p:cNvPr id="5" name="TextBox 4">
            <a:extLst>
              <a:ext uri="{FF2B5EF4-FFF2-40B4-BE49-F238E27FC236}">
                <a16:creationId xmlns:a16="http://schemas.microsoft.com/office/drawing/2014/main" id="{255D8E54-8A56-4E3F-AF9D-40B4722BF4CA}"/>
              </a:ext>
            </a:extLst>
          </p:cNvPr>
          <p:cNvSpPr txBox="1"/>
          <p:nvPr/>
        </p:nvSpPr>
        <p:spPr>
          <a:xfrm>
            <a:off x="6156176" y="4509120"/>
            <a:ext cx="2634054" cy="646331"/>
          </a:xfrm>
          <a:prstGeom prst="rect">
            <a:avLst/>
          </a:prstGeom>
          <a:noFill/>
        </p:spPr>
        <p:txBody>
          <a:bodyPr wrap="none" rtlCol="0">
            <a:spAutoFit/>
          </a:bodyPr>
          <a:lstStyle/>
          <a:p>
            <a:r>
              <a:rPr lang="en-US" dirty="0"/>
              <a:t>convert symbolic values</a:t>
            </a:r>
          </a:p>
          <a:p>
            <a:r>
              <a:rPr lang="en-US" dirty="0"/>
              <a:t> to numerical values</a:t>
            </a:r>
          </a:p>
        </p:txBody>
      </p:sp>
      <p:sp>
        <p:nvSpPr>
          <p:cNvPr id="6" name="TextBox 5">
            <a:extLst>
              <a:ext uri="{FF2B5EF4-FFF2-40B4-BE49-F238E27FC236}">
                <a16:creationId xmlns:a16="http://schemas.microsoft.com/office/drawing/2014/main" id="{32AF634F-32D1-4680-8423-71EC4CBD0020}"/>
              </a:ext>
            </a:extLst>
          </p:cNvPr>
          <p:cNvSpPr txBox="1"/>
          <p:nvPr/>
        </p:nvSpPr>
        <p:spPr>
          <a:xfrm>
            <a:off x="5490856" y="5560474"/>
            <a:ext cx="2505814" cy="369332"/>
          </a:xfrm>
          <a:prstGeom prst="rect">
            <a:avLst/>
          </a:prstGeom>
          <a:noFill/>
        </p:spPr>
        <p:txBody>
          <a:bodyPr wrap="none" rtlCol="0">
            <a:spAutoFit/>
          </a:bodyPr>
          <a:lstStyle/>
          <a:p>
            <a:r>
              <a:rPr lang="en-US" dirty="0"/>
              <a:t>same values as before</a:t>
            </a:r>
          </a:p>
        </p:txBody>
      </p:sp>
    </p:spTree>
    <p:extLst>
      <p:ext uri="{BB962C8B-B14F-4D97-AF65-F5344CB8AC3E}">
        <p14:creationId xmlns:p14="http://schemas.microsoft.com/office/powerpoint/2010/main" val="4082568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0A33E7DF-36B5-48EC-A9F9-F39DB995FEAC}"/>
              </a:ext>
            </a:extLst>
          </p:cNvPr>
          <p:cNvSpPr>
            <a:spLocks noChangeArrowheads="1"/>
          </p:cNvSpPr>
          <p:nvPr/>
        </p:nvSpPr>
        <p:spPr bwMode="auto">
          <a:xfrm>
            <a:off x="3707904" y="192881"/>
            <a:ext cx="1152525" cy="6477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400"/>
          </a:p>
        </p:txBody>
      </p:sp>
      <p:grpSp>
        <p:nvGrpSpPr>
          <p:cNvPr id="6" name="Group 8">
            <a:extLst>
              <a:ext uri="{FF2B5EF4-FFF2-40B4-BE49-F238E27FC236}">
                <a16:creationId xmlns:a16="http://schemas.microsoft.com/office/drawing/2014/main" id="{A1C45144-1D74-4DE9-9E86-819FB1A371EA}"/>
              </a:ext>
            </a:extLst>
          </p:cNvPr>
          <p:cNvGrpSpPr>
            <a:grpSpLocks/>
          </p:cNvGrpSpPr>
          <p:nvPr/>
        </p:nvGrpSpPr>
        <p:grpSpPr bwMode="auto">
          <a:xfrm>
            <a:off x="4715967" y="840581"/>
            <a:ext cx="936625" cy="1655763"/>
            <a:chOff x="1519" y="1117"/>
            <a:chExt cx="590" cy="1043"/>
          </a:xfrm>
        </p:grpSpPr>
        <p:sp>
          <p:nvSpPr>
            <p:cNvPr id="7" name="Line 6">
              <a:extLst>
                <a:ext uri="{FF2B5EF4-FFF2-40B4-BE49-F238E27FC236}">
                  <a16:creationId xmlns:a16="http://schemas.microsoft.com/office/drawing/2014/main" id="{B1FCB297-94FA-4FA0-8894-2B4699571C19}"/>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7">
              <a:extLst>
                <a:ext uri="{FF2B5EF4-FFF2-40B4-BE49-F238E27FC236}">
                  <a16:creationId xmlns:a16="http://schemas.microsoft.com/office/drawing/2014/main" id="{546C9150-DC3B-44A0-8864-B761A2B31257}"/>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 name="Group 9">
            <a:extLst>
              <a:ext uri="{FF2B5EF4-FFF2-40B4-BE49-F238E27FC236}">
                <a16:creationId xmlns:a16="http://schemas.microsoft.com/office/drawing/2014/main" id="{2CF930D3-A3D2-4FC3-87D4-F305341F3EB7}"/>
              </a:ext>
            </a:extLst>
          </p:cNvPr>
          <p:cNvGrpSpPr>
            <a:grpSpLocks/>
          </p:cNvGrpSpPr>
          <p:nvPr/>
        </p:nvGrpSpPr>
        <p:grpSpPr bwMode="auto">
          <a:xfrm>
            <a:off x="4357192" y="840581"/>
            <a:ext cx="936625" cy="1655763"/>
            <a:chOff x="1519" y="1117"/>
            <a:chExt cx="590" cy="1043"/>
          </a:xfrm>
        </p:grpSpPr>
        <p:sp>
          <p:nvSpPr>
            <p:cNvPr id="10" name="Line 10">
              <a:extLst>
                <a:ext uri="{FF2B5EF4-FFF2-40B4-BE49-F238E27FC236}">
                  <a16:creationId xmlns:a16="http://schemas.microsoft.com/office/drawing/2014/main" id="{102DC9A2-1B6F-4C75-BF02-ACF0A3A628EF}"/>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1">
              <a:extLst>
                <a:ext uri="{FF2B5EF4-FFF2-40B4-BE49-F238E27FC236}">
                  <a16:creationId xmlns:a16="http://schemas.microsoft.com/office/drawing/2014/main" id="{53937DF2-520E-43BB-A231-9929876278B5}"/>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 name="Group 12">
            <a:extLst>
              <a:ext uri="{FF2B5EF4-FFF2-40B4-BE49-F238E27FC236}">
                <a16:creationId xmlns:a16="http://schemas.microsoft.com/office/drawing/2014/main" id="{EFC759F0-831A-47A9-A172-5F35440173D6}"/>
              </a:ext>
            </a:extLst>
          </p:cNvPr>
          <p:cNvGrpSpPr>
            <a:grpSpLocks/>
          </p:cNvGrpSpPr>
          <p:nvPr/>
        </p:nvGrpSpPr>
        <p:grpSpPr bwMode="auto">
          <a:xfrm>
            <a:off x="4357192" y="842169"/>
            <a:ext cx="936625" cy="1655762"/>
            <a:chOff x="1519" y="1117"/>
            <a:chExt cx="590" cy="1043"/>
          </a:xfrm>
        </p:grpSpPr>
        <p:sp>
          <p:nvSpPr>
            <p:cNvPr id="13" name="Line 13">
              <a:extLst>
                <a:ext uri="{FF2B5EF4-FFF2-40B4-BE49-F238E27FC236}">
                  <a16:creationId xmlns:a16="http://schemas.microsoft.com/office/drawing/2014/main" id="{48ED55A1-653F-474B-8569-936FBF246F31}"/>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Line 14">
              <a:extLst>
                <a:ext uri="{FF2B5EF4-FFF2-40B4-BE49-F238E27FC236}">
                  <a16:creationId xmlns:a16="http://schemas.microsoft.com/office/drawing/2014/main" id="{8BF73C99-CBBF-4121-BC6E-AD556F9BF298}"/>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5" name="Line 15">
            <a:extLst>
              <a:ext uri="{FF2B5EF4-FFF2-40B4-BE49-F238E27FC236}">
                <a16:creationId xmlns:a16="http://schemas.microsoft.com/office/drawing/2014/main" id="{75790E4D-29A5-4CDC-B3D5-D19B383FDE56}"/>
              </a:ext>
            </a:extLst>
          </p:cNvPr>
          <p:cNvSpPr>
            <a:spLocks noChangeShapeType="1"/>
          </p:cNvSpPr>
          <p:nvPr/>
        </p:nvSpPr>
        <p:spPr bwMode="auto">
          <a:xfrm>
            <a:off x="4428629" y="1343819"/>
            <a:ext cx="576263"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 name="Line 16">
            <a:extLst>
              <a:ext uri="{FF2B5EF4-FFF2-40B4-BE49-F238E27FC236}">
                <a16:creationId xmlns:a16="http://schemas.microsoft.com/office/drawing/2014/main" id="{6DBB4D2A-2F3C-45F5-864B-2D99359FB21A}"/>
              </a:ext>
            </a:extLst>
          </p:cNvPr>
          <p:cNvSpPr>
            <a:spLocks noChangeShapeType="1"/>
          </p:cNvSpPr>
          <p:nvPr/>
        </p:nvSpPr>
        <p:spPr bwMode="auto">
          <a:xfrm flipH="1">
            <a:off x="4788992" y="2496344"/>
            <a:ext cx="503237"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 name="Line 17">
            <a:extLst>
              <a:ext uri="{FF2B5EF4-FFF2-40B4-BE49-F238E27FC236}">
                <a16:creationId xmlns:a16="http://schemas.microsoft.com/office/drawing/2014/main" id="{491FFEC6-12A1-4C89-91E1-CEAA710B6FF9}"/>
              </a:ext>
            </a:extLst>
          </p:cNvPr>
          <p:cNvSpPr>
            <a:spLocks noChangeShapeType="1"/>
          </p:cNvSpPr>
          <p:nvPr/>
        </p:nvSpPr>
        <p:spPr bwMode="auto">
          <a:xfrm flipV="1">
            <a:off x="5292229" y="1920081"/>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 name="Line 18">
            <a:extLst>
              <a:ext uri="{FF2B5EF4-FFF2-40B4-BE49-F238E27FC236}">
                <a16:creationId xmlns:a16="http://schemas.microsoft.com/office/drawing/2014/main" id="{A4C40C35-A6AF-41CC-AAB0-002B68C8B7FF}"/>
              </a:ext>
            </a:extLst>
          </p:cNvPr>
          <p:cNvSpPr>
            <a:spLocks noChangeShapeType="1"/>
          </p:cNvSpPr>
          <p:nvPr/>
        </p:nvSpPr>
        <p:spPr bwMode="auto">
          <a:xfrm>
            <a:off x="5692279" y="2540794"/>
            <a:ext cx="301625" cy="51911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 name="Line 19">
            <a:extLst>
              <a:ext uri="{FF2B5EF4-FFF2-40B4-BE49-F238E27FC236}">
                <a16:creationId xmlns:a16="http://schemas.microsoft.com/office/drawing/2014/main" id="{DC741426-B47E-4942-A6EF-5A8FE7A10C47}"/>
              </a:ext>
            </a:extLst>
          </p:cNvPr>
          <p:cNvSpPr>
            <a:spLocks noChangeShapeType="1"/>
          </p:cNvSpPr>
          <p:nvPr/>
        </p:nvSpPr>
        <p:spPr bwMode="auto">
          <a:xfrm>
            <a:off x="4141292" y="480219"/>
            <a:ext cx="0"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 name="Text Box 20">
            <a:extLst>
              <a:ext uri="{FF2B5EF4-FFF2-40B4-BE49-F238E27FC236}">
                <a16:creationId xmlns:a16="http://schemas.microsoft.com/office/drawing/2014/main" id="{6205144A-791D-452C-8E4D-E40FCE3EDF71}"/>
              </a:ext>
            </a:extLst>
          </p:cNvPr>
          <p:cNvSpPr txBox="1">
            <a:spLocks noChangeArrowheads="1"/>
          </p:cNvSpPr>
          <p:nvPr/>
        </p:nvSpPr>
        <p:spPr bwMode="auto">
          <a:xfrm>
            <a:off x="4486573" y="2534444"/>
            <a:ext cx="809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550 </a:t>
            </a:r>
            <a:r>
              <a:rPr lang="en-US" altLang="en-US" dirty="0" err="1"/>
              <a:t>lb</a:t>
            </a:r>
            <a:endParaRPr lang="en-US" altLang="en-US" dirty="0"/>
          </a:p>
        </p:txBody>
      </p:sp>
      <p:sp>
        <p:nvSpPr>
          <p:cNvPr id="21" name="Text Box 21">
            <a:extLst>
              <a:ext uri="{FF2B5EF4-FFF2-40B4-BE49-F238E27FC236}">
                <a16:creationId xmlns:a16="http://schemas.microsoft.com/office/drawing/2014/main" id="{16BB9372-3C08-4D6B-832E-03C57858CBEE}"/>
              </a:ext>
            </a:extLst>
          </p:cNvPr>
          <p:cNvSpPr txBox="1">
            <a:spLocks noChangeArrowheads="1"/>
          </p:cNvSpPr>
          <p:nvPr/>
        </p:nvSpPr>
        <p:spPr bwMode="auto">
          <a:xfrm>
            <a:off x="5322393" y="1817390"/>
            <a:ext cx="923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600 </a:t>
            </a:r>
            <a:r>
              <a:rPr lang="en-US" altLang="en-US" dirty="0" err="1"/>
              <a:t>lb</a:t>
            </a:r>
            <a:endParaRPr lang="en-US" altLang="en-US" dirty="0"/>
          </a:p>
        </p:txBody>
      </p:sp>
      <p:sp>
        <p:nvSpPr>
          <p:cNvPr id="22" name="Text Box 22">
            <a:extLst>
              <a:ext uri="{FF2B5EF4-FFF2-40B4-BE49-F238E27FC236}">
                <a16:creationId xmlns:a16="http://schemas.microsoft.com/office/drawing/2014/main" id="{34351DBD-D294-4F52-B21D-28D27A0BEEB4}"/>
              </a:ext>
            </a:extLst>
          </p:cNvPr>
          <p:cNvSpPr txBox="1">
            <a:spLocks noChangeArrowheads="1"/>
          </p:cNvSpPr>
          <p:nvPr/>
        </p:nvSpPr>
        <p:spPr bwMode="auto">
          <a:xfrm>
            <a:off x="4933454" y="1056481"/>
            <a:ext cx="860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sp>
        <p:nvSpPr>
          <p:cNvPr id="23" name="Text Box 23">
            <a:extLst>
              <a:ext uri="{FF2B5EF4-FFF2-40B4-BE49-F238E27FC236}">
                <a16:creationId xmlns:a16="http://schemas.microsoft.com/office/drawing/2014/main" id="{B6868EC4-8C43-4349-91B1-2D32034C7219}"/>
              </a:ext>
            </a:extLst>
          </p:cNvPr>
          <p:cNvSpPr txBox="1">
            <a:spLocks noChangeArrowheads="1"/>
          </p:cNvSpPr>
          <p:nvPr/>
        </p:nvSpPr>
        <p:spPr bwMode="auto">
          <a:xfrm>
            <a:off x="5868492" y="2496344"/>
            <a:ext cx="9350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250 </a:t>
            </a:r>
            <a:r>
              <a:rPr lang="en-US" altLang="en-US" dirty="0" err="1"/>
              <a:t>lb</a:t>
            </a:r>
            <a:endParaRPr lang="en-US" altLang="en-US" dirty="0"/>
          </a:p>
        </p:txBody>
      </p:sp>
      <p:sp>
        <p:nvSpPr>
          <p:cNvPr id="24" name="Line 24">
            <a:extLst>
              <a:ext uri="{FF2B5EF4-FFF2-40B4-BE49-F238E27FC236}">
                <a16:creationId xmlns:a16="http://schemas.microsoft.com/office/drawing/2014/main" id="{A50D5EF9-6632-4F52-846A-C33EA520ABDD}"/>
              </a:ext>
            </a:extLst>
          </p:cNvPr>
          <p:cNvSpPr>
            <a:spLocks noChangeShapeType="1"/>
          </p:cNvSpPr>
          <p:nvPr/>
        </p:nvSpPr>
        <p:spPr bwMode="auto">
          <a:xfrm>
            <a:off x="5698629" y="2720181"/>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25">
            <a:extLst>
              <a:ext uri="{FF2B5EF4-FFF2-40B4-BE49-F238E27FC236}">
                <a16:creationId xmlns:a16="http://schemas.microsoft.com/office/drawing/2014/main" id="{436BF7E0-AFDB-4887-B9E6-BB7B574D0220}"/>
              </a:ext>
            </a:extLst>
          </p:cNvPr>
          <p:cNvSpPr>
            <a:spLocks noChangeShapeType="1"/>
          </p:cNvSpPr>
          <p:nvPr/>
        </p:nvSpPr>
        <p:spPr bwMode="auto">
          <a:xfrm>
            <a:off x="5716092" y="2936081"/>
            <a:ext cx="2174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Text Box 26">
            <a:extLst>
              <a:ext uri="{FF2B5EF4-FFF2-40B4-BE49-F238E27FC236}">
                <a16:creationId xmlns:a16="http://schemas.microsoft.com/office/drawing/2014/main" id="{27539D8E-D780-4385-ACB0-5E6269F307F8}"/>
              </a:ext>
            </a:extLst>
          </p:cNvPr>
          <p:cNvSpPr txBox="1">
            <a:spLocks noChangeArrowheads="1"/>
          </p:cNvSpPr>
          <p:nvPr/>
        </p:nvSpPr>
        <p:spPr bwMode="auto">
          <a:xfrm>
            <a:off x="5460504" y="2664619"/>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27" name="Text Box 27">
            <a:extLst>
              <a:ext uri="{FF2B5EF4-FFF2-40B4-BE49-F238E27FC236}">
                <a16:creationId xmlns:a16="http://schemas.microsoft.com/office/drawing/2014/main" id="{78D45077-6978-4208-B85E-0AD914F857FC}"/>
              </a:ext>
            </a:extLst>
          </p:cNvPr>
          <p:cNvSpPr txBox="1">
            <a:spLocks noChangeArrowheads="1"/>
          </p:cNvSpPr>
          <p:nvPr/>
        </p:nvSpPr>
        <p:spPr bwMode="auto">
          <a:xfrm>
            <a:off x="5716092" y="2936081"/>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28" name="Text Box 28">
            <a:extLst>
              <a:ext uri="{FF2B5EF4-FFF2-40B4-BE49-F238E27FC236}">
                <a16:creationId xmlns:a16="http://schemas.microsoft.com/office/drawing/2014/main" id="{8DC37D33-1738-4146-BEC4-850F4F23BC1B}"/>
              </a:ext>
            </a:extLst>
          </p:cNvPr>
          <p:cNvSpPr txBox="1">
            <a:spLocks noChangeArrowheads="1"/>
          </p:cNvSpPr>
          <p:nvPr/>
        </p:nvSpPr>
        <p:spPr bwMode="auto">
          <a:xfrm>
            <a:off x="3342779" y="764937"/>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sp>
        <p:nvSpPr>
          <p:cNvPr id="29" name="Line 29">
            <a:extLst>
              <a:ext uri="{FF2B5EF4-FFF2-40B4-BE49-F238E27FC236}">
                <a16:creationId xmlns:a16="http://schemas.microsoft.com/office/drawing/2014/main" id="{BF895EC0-6736-4F73-A9CB-BBD8CC223A8C}"/>
              </a:ext>
            </a:extLst>
          </p:cNvPr>
          <p:cNvSpPr>
            <a:spLocks noChangeShapeType="1"/>
          </p:cNvSpPr>
          <p:nvPr/>
        </p:nvSpPr>
        <p:spPr bwMode="auto">
          <a:xfrm flipH="1">
            <a:off x="2988767" y="2496344"/>
            <a:ext cx="16557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30">
            <a:extLst>
              <a:ext uri="{FF2B5EF4-FFF2-40B4-BE49-F238E27FC236}">
                <a16:creationId xmlns:a16="http://schemas.microsoft.com/office/drawing/2014/main" id="{98E3CE87-EC27-4FA1-9DB8-B5C382C32623}"/>
              </a:ext>
            </a:extLst>
          </p:cNvPr>
          <p:cNvSpPr>
            <a:spLocks noChangeShapeType="1"/>
          </p:cNvSpPr>
          <p:nvPr/>
        </p:nvSpPr>
        <p:spPr bwMode="auto">
          <a:xfrm flipH="1">
            <a:off x="2988767" y="1343819"/>
            <a:ext cx="12239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Line 31">
            <a:extLst>
              <a:ext uri="{FF2B5EF4-FFF2-40B4-BE49-F238E27FC236}">
                <a16:creationId xmlns:a16="http://schemas.microsoft.com/office/drawing/2014/main" id="{FBC77DD2-0114-4E30-A55F-4224E5C01148}"/>
              </a:ext>
            </a:extLst>
          </p:cNvPr>
          <p:cNvSpPr>
            <a:spLocks noChangeShapeType="1"/>
          </p:cNvSpPr>
          <p:nvPr/>
        </p:nvSpPr>
        <p:spPr bwMode="auto">
          <a:xfrm>
            <a:off x="3133229" y="1343819"/>
            <a:ext cx="0" cy="1152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Text Box 32">
            <a:extLst>
              <a:ext uri="{FF2B5EF4-FFF2-40B4-BE49-F238E27FC236}">
                <a16:creationId xmlns:a16="http://schemas.microsoft.com/office/drawing/2014/main" id="{A1352BFE-6C73-4006-B1B8-218D3D90C7D0}"/>
              </a:ext>
            </a:extLst>
          </p:cNvPr>
          <p:cNvSpPr txBox="1">
            <a:spLocks noChangeArrowheads="1"/>
          </p:cNvSpPr>
          <p:nvPr/>
        </p:nvSpPr>
        <p:spPr bwMode="auto">
          <a:xfrm>
            <a:off x="2696194" y="1670328"/>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 ft</a:t>
            </a:r>
          </a:p>
        </p:txBody>
      </p:sp>
      <p:sp>
        <p:nvSpPr>
          <p:cNvPr id="33" name="Line 33">
            <a:extLst>
              <a:ext uri="{FF2B5EF4-FFF2-40B4-BE49-F238E27FC236}">
                <a16:creationId xmlns:a16="http://schemas.microsoft.com/office/drawing/2014/main" id="{147DB0B0-C672-43C0-B7B6-781D7B545818}"/>
              </a:ext>
            </a:extLst>
          </p:cNvPr>
          <p:cNvSpPr>
            <a:spLocks noChangeShapeType="1"/>
          </p:cNvSpPr>
          <p:nvPr/>
        </p:nvSpPr>
        <p:spPr bwMode="auto">
          <a:xfrm>
            <a:off x="5292229" y="2567781"/>
            <a:ext cx="0" cy="12239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 name="Line 34">
            <a:extLst>
              <a:ext uri="{FF2B5EF4-FFF2-40B4-BE49-F238E27FC236}">
                <a16:creationId xmlns:a16="http://schemas.microsoft.com/office/drawing/2014/main" id="{70185561-9980-49B0-BF34-2A5FA954F1E9}"/>
              </a:ext>
            </a:extLst>
          </p:cNvPr>
          <p:cNvSpPr>
            <a:spLocks noChangeShapeType="1"/>
          </p:cNvSpPr>
          <p:nvPr/>
        </p:nvSpPr>
        <p:spPr bwMode="auto">
          <a:xfrm>
            <a:off x="5652592" y="2567781"/>
            <a:ext cx="0" cy="12239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Line 35">
            <a:extLst>
              <a:ext uri="{FF2B5EF4-FFF2-40B4-BE49-F238E27FC236}">
                <a16:creationId xmlns:a16="http://schemas.microsoft.com/office/drawing/2014/main" id="{F484063A-9937-454D-88A5-43A9D497498B}"/>
              </a:ext>
            </a:extLst>
          </p:cNvPr>
          <p:cNvSpPr>
            <a:spLocks noChangeShapeType="1"/>
          </p:cNvSpPr>
          <p:nvPr/>
        </p:nvSpPr>
        <p:spPr bwMode="auto">
          <a:xfrm>
            <a:off x="5292229" y="3648869"/>
            <a:ext cx="360363"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 name="Text Box 36">
            <a:extLst>
              <a:ext uri="{FF2B5EF4-FFF2-40B4-BE49-F238E27FC236}">
                <a16:creationId xmlns:a16="http://schemas.microsoft.com/office/drawing/2014/main" id="{24D72F0E-AB0D-4033-AA72-6EFD1EF06F26}"/>
              </a:ext>
            </a:extLst>
          </p:cNvPr>
          <p:cNvSpPr txBox="1">
            <a:spLocks noChangeArrowheads="1"/>
          </p:cNvSpPr>
          <p:nvPr/>
        </p:nvSpPr>
        <p:spPr bwMode="auto">
          <a:xfrm>
            <a:off x="5259147" y="3724571"/>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37" name="Line 37">
            <a:extLst>
              <a:ext uri="{FF2B5EF4-FFF2-40B4-BE49-F238E27FC236}">
                <a16:creationId xmlns:a16="http://schemas.microsoft.com/office/drawing/2014/main" id="{C27D8E0E-CF88-457D-AD7F-EF6B1E8EBEE3}"/>
              </a:ext>
            </a:extLst>
          </p:cNvPr>
          <p:cNvSpPr>
            <a:spLocks noChangeShapeType="1"/>
          </p:cNvSpPr>
          <p:nvPr/>
        </p:nvSpPr>
        <p:spPr bwMode="auto">
          <a:xfrm>
            <a:off x="4141292" y="1200944"/>
            <a:ext cx="0" cy="2590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38">
            <a:extLst>
              <a:ext uri="{FF2B5EF4-FFF2-40B4-BE49-F238E27FC236}">
                <a16:creationId xmlns:a16="http://schemas.microsoft.com/office/drawing/2014/main" id="{03E1D34A-D0DD-4530-95F6-8F89C38F335E}"/>
              </a:ext>
            </a:extLst>
          </p:cNvPr>
          <p:cNvSpPr>
            <a:spLocks noChangeShapeType="1"/>
          </p:cNvSpPr>
          <p:nvPr/>
        </p:nvSpPr>
        <p:spPr bwMode="auto">
          <a:xfrm flipH="1">
            <a:off x="4141292" y="3648869"/>
            <a:ext cx="1150937"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Text Box 39">
            <a:extLst>
              <a:ext uri="{FF2B5EF4-FFF2-40B4-BE49-F238E27FC236}">
                <a16:creationId xmlns:a16="http://schemas.microsoft.com/office/drawing/2014/main" id="{A2852586-3473-41DF-95D9-6D2D42591BD2}"/>
              </a:ext>
            </a:extLst>
          </p:cNvPr>
          <p:cNvSpPr txBox="1">
            <a:spLocks noChangeArrowheads="1"/>
          </p:cNvSpPr>
          <p:nvPr/>
        </p:nvSpPr>
        <p:spPr bwMode="auto">
          <a:xfrm>
            <a:off x="4428629" y="3720306"/>
            <a:ext cx="5822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7/2 ft</a:t>
            </a:r>
          </a:p>
        </p:txBody>
      </p:sp>
      <p:sp>
        <p:nvSpPr>
          <p:cNvPr id="40" name="Rectangle 41">
            <a:extLst>
              <a:ext uri="{FF2B5EF4-FFF2-40B4-BE49-F238E27FC236}">
                <a16:creationId xmlns:a16="http://schemas.microsoft.com/office/drawing/2014/main" id="{65496B83-401A-4ECE-BEE0-377E69939CA8}"/>
              </a:ext>
            </a:extLst>
          </p:cNvPr>
          <p:cNvSpPr>
            <a:spLocks noChangeArrowheads="1"/>
          </p:cNvSpPr>
          <p:nvPr/>
        </p:nvSpPr>
        <p:spPr bwMode="auto">
          <a:xfrm>
            <a:off x="6300292" y="840581"/>
            <a:ext cx="1152525" cy="6477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400"/>
          </a:p>
        </p:txBody>
      </p:sp>
      <p:sp>
        <p:nvSpPr>
          <p:cNvPr id="41" name="Line 42">
            <a:extLst>
              <a:ext uri="{FF2B5EF4-FFF2-40B4-BE49-F238E27FC236}">
                <a16:creationId xmlns:a16="http://schemas.microsoft.com/office/drawing/2014/main" id="{BC7C9D7B-7511-4BAF-BBDC-2933F0345A9B}"/>
              </a:ext>
            </a:extLst>
          </p:cNvPr>
          <p:cNvSpPr>
            <a:spLocks noChangeShapeType="1"/>
          </p:cNvSpPr>
          <p:nvPr/>
        </p:nvSpPr>
        <p:spPr bwMode="auto">
          <a:xfrm>
            <a:off x="6733679" y="1127919"/>
            <a:ext cx="0"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 name="Text Box 43">
            <a:extLst>
              <a:ext uri="{FF2B5EF4-FFF2-40B4-BE49-F238E27FC236}">
                <a16:creationId xmlns:a16="http://schemas.microsoft.com/office/drawing/2014/main" id="{F53F08BD-830D-43E1-A61F-8DB6F60AFA35}"/>
              </a:ext>
            </a:extLst>
          </p:cNvPr>
          <p:cNvSpPr txBox="1">
            <a:spLocks noChangeArrowheads="1"/>
          </p:cNvSpPr>
          <p:nvPr/>
        </p:nvSpPr>
        <p:spPr bwMode="auto">
          <a:xfrm>
            <a:off x="5942862" y="1485662"/>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sp>
        <p:nvSpPr>
          <p:cNvPr id="43" name="Line 44">
            <a:extLst>
              <a:ext uri="{FF2B5EF4-FFF2-40B4-BE49-F238E27FC236}">
                <a16:creationId xmlns:a16="http://schemas.microsoft.com/office/drawing/2014/main" id="{D582D5F6-22CF-497A-89B2-7366EE521922}"/>
              </a:ext>
            </a:extLst>
          </p:cNvPr>
          <p:cNvSpPr>
            <a:spLocks noChangeShapeType="1"/>
          </p:cNvSpPr>
          <p:nvPr/>
        </p:nvSpPr>
        <p:spPr bwMode="auto">
          <a:xfrm flipH="1">
            <a:off x="6949579" y="1488281"/>
            <a:ext cx="287338" cy="0"/>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 name="Line 45">
            <a:extLst>
              <a:ext uri="{FF2B5EF4-FFF2-40B4-BE49-F238E27FC236}">
                <a16:creationId xmlns:a16="http://schemas.microsoft.com/office/drawing/2014/main" id="{6DD1D872-60A6-4A6A-B64E-541A48DB425D}"/>
              </a:ext>
            </a:extLst>
          </p:cNvPr>
          <p:cNvSpPr>
            <a:spLocks noChangeShapeType="1"/>
          </p:cNvSpPr>
          <p:nvPr/>
        </p:nvSpPr>
        <p:spPr bwMode="auto">
          <a:xfrm flipV="1">
            <a:off x="6949579" y="1199356"/>
            <a:ext cx="0" cy="2889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 name="Line 48">
            <a:extLst>
              <a:ext uri="{FF2B5EF4-FFF2-40B4-BE49-F238E27FC236}">
                <a16:creationId xmlns:a16="http://schemas.microsoft.com/office/drawing/2014/main" id="{5B32FD7A-1E06-4D25-9EFE-305C05ACD87C}"/>
              </a:ext>
            </a:extLst>
          </p:cNvPr>
          <p:cNvSpPr>
            <a:spLocks noChangeShapeType="1"/>
          </p:cNvSpPr>
          <p:nvPr/>
        </p:nvSpPr>
        <p:spPr bwMode="auto">
          <a:xfrm>
            <a:off x="7324229" y="1497806"/>
            <a:ext cx="301625" cy="519113"/>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 name="Text Box 49">
            <a:extLst>
              <a:ext uri="{FF2B5EF4-FFF2-40B4-BE49-F238E27FC236}">
                <a16:creationId xmlns:a16="http://schemas.microsoft.com/office/drawing/2014/main" id="{C5ACFEEB-D016-44D2-9E91-014A8E7D3767}"/>
              </a:ext>
            </a:extLst>
          </p:cNvPr>
          <p:cNvSpPr txBox="1">
            <a:spLocks noChangeArrowheads="1"/>
          </p:cNvSpPr>
          <p:nvPr/>
        </p:nvSpPr>
        <p:spPr bwMode="auto">
          <a:xfrm>
            <a:off x="7597279" y="1710531"/>
            <a:ext cx="8556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250 </a:t>
            </a:r>
            <a:r>
              <a:rPr lang="en-US" altLang="en-US" dirty="0" err="1"/>
              <a:t>lb</a:t>
            </a:r>
            <a:endParaRPr lang="en-US" altLang="en-US" dirty="0"/>
          </a:p>
        </p:txBody>
      </p:sp>
      <p:sp>
        <p:nvSpPr>
          <p:cNvPr id="47" name="Line 50">
            <a:extLst>
              <a:ext uri="{FF2B5EF4-FFF2-40B4-BE49-F238E27FC236}">
                <a16:creationId xmlns:a16="http://schemas.microsoft.com/office/drawing/2014/main" id="{1A0B8EE1-E295-4808-9E84-63CF69C94A92}"/>
              </a:ext>
            </a:extLst>
          </p:cNvPr>
          <p:cNvSpPr>
            <a:spLocks noChangeShapeType="1"/>
          </p:cNvSpPr>
          <p:nvPr/>
        </p:nvSpPr>
        <p:spPr bwMode="auto">
          <a:xfrm>
            <a:off x="7354392" y="1710531"/>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 name="Line 51">
            <a:extLst>
              <a:ext uri="{FF2B5EF4-FFF2-40B4-BE49-F238E27FC236}">
                <a16:creationId xmlns:a16="http://schemas.microsoft.com/office/drawing/2014/main" id="{80774909-4915-4800-BF53-2DD438D6B4AC}"/>
              </a:ext>
            </a:extLst>
          </p:cNvPr>
          <p:cNvSpPr>
            <a:spLocks noChangeShapeType="1"/>
          </p:cNvSpPr>
          <p:nvPr/>
        </p:nvSpPr>
        <p:spPr bwMode="auto">
          <a:xfrm>
            <a:off x="7371854" y="1926431"/>
            <a:ext cx="2174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Text Box 52">
            <a:extLst>
              <a:ext uri="{FF2B5EF4-FFF2-40B4-BE49-F238E27FC236}">
                <a16:creationId xmlns:a16="http://schemas.microsoft.com/office/drawing/2014/main" id="{88AF4F11-EE13-48E0-B78C-3573C75AECBD}"/>
              </a:ext>
            </a:extLst>
          </p:cNvPr>
          <p:cNvSpPr txBox="1">
            <a:spLocks noChangeArrowheads="1"/>
          </p:cNvSpPr>
          <p:nvPr/>
        </p:nvSpPr>
        <p:spPr bwMode="auto">
          <a:xfrm>
            <a:off x="7116267" y="1654969"/>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50" name="Text Box 53">
            <a:extLst>
              <a:ext uri="{FF2B5EF4-FFF2-40B4-BE49-F238E27FC236}">
                <a16:creationId xmlns:a16="http://schemas.microsoft.com/office/drawing/2014/main" id="{5F4ED5C7-1310-4377-AA1D-37DC45635CCC}"/>
              </a:ext>
            </a:extLst>
          </p:cNvPr>
          <p:cNvSpPr txBox="1">
            <a:spLocks noChangeArrowheads="1"/>
          </p:cNvSpPr>
          <p:nvPr/>
        </p:nvSpPr>
        <p:spPr bwMode="auto">
          <a:xfrm>
            <a:off x="7371854" y="1926431"/>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51" name="Text Box 54">
            <a:extLst>
              <a:ext uri="{FF2B5EF4-FFF2-40B4-BE49-F238E27FC236}">
                <a16:creationId xmlns:a16="http://schemas.microsoft.com/office/drawing/2014/main" id="{F457D447-28CE-4A47-B935-242747BD6971}"/>
              </a:ext>
            </a:extLst>
          </p:cNvPr>
          <p:cNvSpPr txBox="1">
            <a:spLocks noChangeArrowheads="1"/>
          </p:cNvSpPr>
          <p:nvPr/>
        </p:nvSpPr>
        <p:spPr bwMode="auto">
          <a:xfrm>
            <a:off x="6939007" y="1165503"/>
            <a:ext cx="9604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150 </a:t>
            </a:r>
            <a:r>
              <a:rPr lang="en-US" altLang="en-US" dirty="0" err="1"/>
              <a:t>lb</a:t>
            </a:r>
            <a:endParaRPr lang="en-US" altLang="en-US" dirty="0"/>
          </a:p>
        </p:txBody>
      </p:sp>
      <p:sp>
        <p:nvSpPr>
          <p:cNvPr id="52" name="Text Box 55">
            <a:extLst>
              <a:ext uri="{FF2B5EF4-FFF2-40B4-BE49-F238E27FC236}">
                <a16:creationId xmlns:a16="http://schemas.microsoft.com/office/drawing/2014/main" id="{B51D15E9-8375-4793-9FA3-7F20360F8210}"/>
              </a:ext>
            </a:extLst>
          </p:cNvPr>
          <p:cNvSpPr txBox="1">
            <a:spLocks noChangeArrowheads="1"/>
          </p:cNvSpPr>
          <p:nvPr/>
        </p:nvSpPr>
        <p:spPr bwMode="auto">
          <a:xfrm>
            <a:off x="6566749" y="783431"/>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600 </a:t>
            </a:r>
            <a:r>
              <a:rPr lang="en-US" altLang="en-US" dirty="0" err="1"/>
              <a:t>lb</a:t>
            </a:r>
            <a:endParaRPr lang="en-US" altLang="en-US" dirty="0"/>
          </a:p>
        </p:txBody>
      </p:sp>
      <p:grpSp>
        <p:nvGrpSpPr>
          <p:cNvPr id="53" name="Group 12">
            <a:extLst>
              <a:ext uri="{FF2B5EF4-FFF2-40B4-BE49-F238E27FC236}">
                <a16:creationId xmlns:a16="http://schemas.microsoft.com/office/drawing/2014/main" id="{8B35DE7D-A229-4D28-AA84-E8DE5006F715}"/>
              </a:ext>
            </a:extLst>
          </p:cNvPr>
          <p:cNvGrpSpPr>
            <a:grpSpLocks/>
          </p:cNvGrpSpPr>
          <p:nvPr/>
        </p:nvGrpSpPr>
        <p:grpSpPr bwMode="auto">
          <a:xfrm>
            <a:off x="2125167" y="4609306"/>
            <a:ext cx="936625" cy="1655763"/>
            <a:chOff x="1519" y="1117"/>
            <a:chExt cx="590" cy="1043"/>
          </a:xfrm>
        </p:grpSpPr>
        <p:sp>
          <p:nvSpPr>
            <p:cNvPr id="54" name="Line 13">
              <a:extLst>
                <a:ext uri="{FF2B5EF4-FFF2-40B4-BE49-F238E27FC236}">
                  <a16:creationId xmlns:a16="http://schemas.microsoft.com/office/drawing/2014/main" id="{BFAFE890-00D7-4BCC-83FC-816734852C77}"/>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14">
              <a:extLst>
                <a:ext uri="{FF2B5EF4-FFF2-40B4-BE49-F238E27FC236}">
                  <a16:creationId xmlns:a16="http://schemas.microsoft.com/office/drawing/2014/main" id="{0DCE0953-5F51-44C7-84A9-54172C854E55}"/>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6" name="Line 16">
            <a:extLst>
              <a:ext uri="{FF2B5EF4-FFF2-40B4-BE49-F238E27FC236}">
                <a16:creationId xmlns:a16="http://schemas.microsoft.com/office/drawing/2014/main" id="{47918A82-967D-4272-BC41-7A2ACCF6A200}"/>
              </a:ext>
            </a:extLst>
          </p:cNvPr>
          <p:cNvSpPr>
            <a:spLocks noChangeShapeType="1"/>
          </p:cNvSpPr>
          <p:nvPr/>
        </p:nvSpPr>
        <p:spPr bwMode="auto">
          <a:xfrm flipH="1">
            <a:off x="2556967" y="6263481"/>
            <a:ext cx="503237"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7" name="Line 17">
            <a:extLst>
              <a:ext uri="{FF2B5EF4-FFF2-40B4-BE49-F238E27FC236}">
                <a16:creationId xmlns:a16="http://schemas.microsoft.com/office/drawing/2014/main" id="{93CAD537-C28D-4ACA-B781-A178AC835A4C}"/>
              </a:ext>
            </a:extLst>
          </p:cNvPr>
          <p:cNvSpPr>
            <a:spLocks noChangeShapeType="1"/>
          </p:cNvSpPr>
          <p:nvPr/>
        </p:nvSpPr>
        <p:spPr bwMode="auto">
          <a:xfrm flipV="1">
            <a:off x="3060204" y="5687219"/>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 name="Text Box 20">
            <a:extLst>
              <a:ext uri="{FF2B5EF4-FFF2-40B4-BE49-F238E27FC236}">
                <a16:creationId xmlns:a16="http://schemas.microsoft.com/office/drawing/2014/main" id="{6980277A-1113-42C8-80AD-9447C72FFB16}"/>
              </a:ext>
            </a:extLst>
          </p:cNvPr>
          <p:cNvSpPr txBox="1">
            <a:spLocks noChangeArrowheads="1"/>
          </p:cNvSpPr>
          <p:nvPr/>
        </p:nvSpPr>
        <p:spPr bwMode="auto">
          <a:xfrm>
            <a:off x="2483941" y="6282531"/>
            <a:ext cx="8588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550 </a:t>
            </a:r>
            <a:r>
              <a:rPr lang="en-US" altLang="en-US" dirty="0" err="1"/>
              <a:t>lb</a:t>
            </a:r>
            <a:endParaRPr lang="en-US" altLang="en-US" dirty="0"/>
          </a:p>
        </p:txBody>
      </p:sp>
      <p:sp>
        <p:nvSpPr>
          <p:cNvPr id="59" name="Text Box 21">
            <a:extLst>
              <a:ext uri="{FF2B5EF4-FFF2-40B4-BE49-F238E27FC236}">
                <a16:creationId xmlns:a16="http://schemas.microsoft.com/office/drawing/2014/main" id="{453FDD21-7B7D-42C2-BC64-ED94B9AAE97B}"/>
              </a:ext>
            </a:extLst>
          </p:cNvPr>
          <p:cNvSpPr txBox="1">
            <a:spLocks noChangeArrowheads="1"/>
          </p:cNvSpPr>
          <p:nvPr/>
        </p:nvSpPr>
        <p:spPr bwMode="auto">
          <a:xfrm>
            <a:off x="3133229" y="5471319"/>
            <a:ext cx="8207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600 </a:t>
            </a:r>
            <a:r>
              <a:rPr lang="en-US" altLang="en-US" dirty="0" err="1"/>
              <a:t>lb</a:t>
            </a:r>
            <a:endParaRPr lang="en-US" altLang="en-US" dirty="0"/>
          </a:p>
        </p:txBody>
      </p:sp>
      <p:sp>
        <p:nvSpPr>
          <p:cNvPr id="60" name="Line 15">
            <a:extLst>
              <a:ext uri="{FF2B5EF4-FFF2-40B4-BE49-F238E27FC236}">
                <a16:creationId xmlns:a16="http://schemas.microsoft.com/office/drawing/2014/main" id="{362E76CC-3B3D-4226-A17D-3E4AD01B309A}"/>
              </a:ext>
            </a:extLst>
          </p:cNvPr>
          <p:cNvSpPr>
            <a:spLocks noChangeShapeType="1"/>
          </p:cNvSpPr>
          <p:nvPr/>
        </p:nvSpPr>
        <p:spPr bwMode="auto">
          <a:xfrm>
            <a:off x="2125167" y="5110956"/>
            <a:ext cx="576262"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 name="Text Box 22">
            <a:extLst>
              <a:ext uri="{FF2B5EF4-FFF2-40B4-BE49-F238E27FC236}">
                <a16:creationId xmlns:a16="http://schemas.microsoft.com/office/drawing/2014/main" id="{D7965EBD-5C97-49CE-97E3-E69BFA4970F6}"/>
              </a:ext>
            </a:extLst>
          </p:cNvPr>
          <p:cNvSpPr txBox="1">
            <a:spLocks noChangeArrowheads="1"/>
          </p:cNvSpPr>
          <p:nvPr/>
        </p:nvSpPr>
        <p:spPr bwMode="auto">
          <a:xfrm>
            <a:off x="2772867" y="4968081"/>
            <a:ext cx="9953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sp>
        <p:nvSpPr>
          <p:cNvPr id="62" name="Line 70">
            <a:extLst>
              <a:ext uri="{FF2B5EF4-FFF2-40B4-BE49-F238E27FC236}">
                <a16:creationId xmlns:a16="http://schemas.microsoft.com/office/drawing/2014/main" id="{32257D6D-E5AA-420A-9493-B48FA99193A4}"/>
              </a:ext>
            </a:extLst>
          </p:cNvPr>
          <p:cNvSpPr>
            <a:spLocks noChangeShapeType="1"/>
          </p:cNvSpPr>
          <p:nvPr/>
        </p:nvSpPr>
        <p:spPr bwMode="auto">
          <a:xfrm>
            <a:off x="1764804" y="4607719"/>
            <a:ext cx="360363"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 name="Line 71">
            <a:extLst>
              <a:ext uri="{FF2B5EF4-FFF2-40B4-BE49-F238E27FC236}">
                <a16:creationId xmlns:a16="http://schemas.microsoft.com/office/drawing/2014/main" id="{866DA992-6B77-46EF-B103-24B43AF845FB}"/>
              </a:ext>
            </a:extLst>
          </p:cNvPr>
          <p:cNvSpPr>
            <a:spLocks noChangeShapeType="1"/>
          </p:cNvSpPr>
          <p:nvPr/>
        </p:nvSpPr>
        <p:spPr bwMode="auto">
          <a:xfrm>
            <a:off x="2125167" y="4175919"/>
            <a:ext cx="0" cy="43180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 name="Text Box 72">
            <a:extLst>
              <a:ext uri="{FF2B5EF4-FFF2-40B4-BE49-F238E27FC236}">
                <a16:creationId xmlns:a16="http://schemas.microsoft.com/office/drawing/2014/main" id="{1AB1DFBF-7A38-4F3D-B7D7-0A7B02A79868}"/>
              </a:ext>
            </a:extLst>
          </p:cNvPr>
          <p:cNvSpPr txBox="1">
            <a:spLocks noChangeArrowheads="1"/>
          </p:cNvSpPr>
          <p:nvPr/>
        </p:nvSpPr>
        <p:spPr bwMode="auto">
          <a:xfrm>
            <a:off x="1285137" y="4580731"/>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150 </a:t>
            </a:r>
            <a:r>
              <a:rPr lang="en-US" altLang="en-US" dirty="0" err="1"/>
              <a:t>lb</a:t>
            </a:r>
            <a:endParaRPr lang="en-US" altLang="en-US" dirty="0"/>
          </a:p>
        </p:txBody>
      </p:sp>
      <p:sp>
        <p:nvSpPr>
          <p:cNvPr id="65" name="Text Box 73">
            <a:extLst>
              <a:ext uri="{FF2B5EF4-FFF2-40B4-BE49-F238E27FC236}">
                <a16:creationId xmlns:a16="http://schemas.microsoft.com/office/drawing/2014/main" id="{64831EDC-6F25-4D42-9458-14484933756C}"/>
              </a:ext>
            </a:extLst>
          </p:cNvPr>
          <p:cNvSpPr txBox="1">
            <a:spLocks noChangeArrowheads="1"/>
          </p:cNvSpPr>
          <p:nvPr/>
        </p:nvSpPr>
        <p:spPr bwMode="auto">
          <a:xfrm>
            <a:off x="2248992" y="3979069"/>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600 </a:t>
            </a:r>
            <a:r>
              <a:rPr lang="en-US" altLang="en-US" dirty="0" err="1"/>
              <a:t>lb</a:t>
            </a:r>
            <a:endParaRPr lang="en-US" altLang="en-US" dirty="0"/>
          </a:p>
        </p:txBody>
      </p:sp>
      <p:grpSp>
        <p:nvGrpSpPr>
          <p:cNvPr id="66" name="Group 8">
            <a:extLst>
              <a:ext uri="{FF2B5EF4-FFF2-40B4-BE49-F238E27FC236}">
                <a16:creationId xmlns:a16="http://schemas.microsoft.com/office/drawing/2014/main" id="{E1F817F5-5460-49C8-9539-0294F1AF0F74}"/>
              </a:ext>
            </a:extLst>
          </p:cNvPr>
          <p:cNvGrpSpPr>
            <a:grpSpLocks/>
          </p:cNvGrpSpPr>
          <p:nvPr/>
        </p:nvGrpSpPr>
        <p:grpSpPr bwMode="auto">
          <a:xfrm>
            <a:off x="3571379" y="4317206"/>
            <a:ext cx="936625" cy="1655763"/>
            <a:chOff x="1519" y="1117"/>
            <a:chExt cx="590" cy="1043"/>
          </a:xfrm>
        </p:grpSpPr>
        <p:sp>
          <p:nvSpPr>
            <p:cNvPr id="67" name="Line 6">
              <a:extLst>
                <a:ext uri="{FF2B5EF4-FFF2-40B4-BE49-F238E27FC236}">
                  <a16:creationId xmlns:a16="http://schemas.microsoft.com/office/drawing/2014/main" id="{90513ECC-86B3-4514-BDB9-E7959183C96C}"/>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8" name="Line 7">
              <a:extLst>
                <a:ext uri="{FF2B5EF4-FFF2-40B4-BE49-F238E27FC236}">
                  <a16:creationId xmlns:a16="http://schemas.microsoft.com/office/drawing/2014/main" id="{C24A26E7-043C-4759-B98B-EBCF136282B8}"/>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69" name="Line 18">
            <a:extLst>
              <a:ext uri="{FF2B5EF4-FFF2-40B4-BE49-F238E27FC236}">
                <a16:creationId xmlns:a16="http://schemas.microsoft.com/office/drawing/2014/main" id="{67FD7AE1-411C-4716-966B-3F77A677F098}"/>
              </a:ext>
            </a:extLst>
          </p:cNvPr>
          <p:cNvSpPr>
            <a:spLocks noChangeShapeType="1"/>
          </p:cNvSpPr>
          <p:nvPr/>
        </p:nvSpPr>
        <p:spPr bwMode="auto">
          <a:xfrm>
            <a:off x="4547692" y="6017419"/>
            <a:ext cx="301625" cy="51911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0" name="Text Box 23">
            <a:extLst>
              <a:ext uri="{FF2B5EF4-FFF2-40B4-BE49-F238E27FC236}">
                <a16:creationId xmlns:a16="http://schemas.microsoft.com/office/drawing/2014/main" id="{EA55402A-B30B-41E2-8FEF-1D46B155505E}"/>
              </a:ext>
            </a:extLst>
          </p:cNvPr>
          <p:cNvSpPr txBox="1">
            <a:spLocks noChangeArrowheads="1"/>
          </p:cNvSpPr>
          <p:nvPr/>
        </p:nvSpPr>
        <p:spPr bwMode="auto">
          <a:xfrm>
            <a:off x="4652467" y="5901531"/>
            <a:ext cx="10398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250 </a:t>
            </a:r>
            <a:r>
              <a:rPr lang="en-US" altLang="en-US" dirty="0" err="1"/>
              <a:t>lb</a:t>
            </a:r>
            <a:endParaRPr lang="en-US" altLang="en-US" dirty="0"/>
          </a:p>
        </p:txBody>
      </p:sp>
      <p:sp>
        <p:nvSpPr>
          <p:cNvPr id="71" name="Line 25">
            <a:extLst>
              <a:ext uri="{FF2B5EF4-FFF2-40B4-BE49-F238E27FC236}">
                <a16:creationId xmlns:a16="http://schemas.microsoft.com/office/drawing/2014/main" id="{833B90E1-5C13-4EBD-8A82-0E6760AF88FF}"/>
              </a:ext>
            </a:extLst>
          </p:cNvPr>
          <p:cNvSpPr>
            <a:spLocks noChangeShapeType="1"/>
          </p:cNvSpPr>
          <p:nvPr/>
        </p:nvSpPr>
        <p:spPr bwMode="auto">
          <a:xfrm>
            <a:off x="4571504" y="6412706"/>
            <a:ext cx="2174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 name="Text Box 26">
            <a:extLst>
              <a:ext uri="{FF2B5EF4-FFF2-40B4-BE49-F238E27FC236}">
                <a16:creationId xmlns:a16="http://schemas.microsoft.com/office/drawing/2014/main" id="{1B35E0D9-F7F3-494C-9317-54AE74AAA57D}"/>
              </a:ext>
            </a:extLst>
          </p:cNvPr>
          <p:cNvSpPr txBox="1">
            <a:spLocks noChangeArrowheads="1"/>
          </p:cNvSpPr>
          <p:nvPr/>
        </p:nvSpPr>
        <p:spPr bwMode="auto">
          <a:xfrm>
            <a:off x="4315917" y="6141244"/>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73" name="Text Box 27">
            <a:extLst>
              <a:ext uri="{FF2B5EF4-FFF2-40B4-BE49-F238E27FC236}">
                <a16:creationId xmlns:a16="http://schemas.microsoft.com/office/drawing/2014/main" id="{439986B2-B8DF-477A-8EF7-E6412C2ADC2B}"/>
              </a:ext>
            </a:extLst>
          </p:cNvPr>
          <p:cNvSpPr txBox="1">
            <a:spLocks noChangeArrowheads="1"/>
          </p:cNvSpPr>
          <p:nvPr/>
        </p:nvSpPr>
        <p:spPr bwMode="auto">
          <a:xfrm>
            <a:off x="4571504" y="6412706"/>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74" name="Line 48">
            <a:extLst>
              <a:ext uri="{FF2B5EF4-FFF2-40B4-BE49-F238E27FC236}">
                <a16:creationId xmlns:a16="http://schemas.microsoft.com/office/drawing/2014/main" id="{D033CB44-8891-49B4-BE1C-9B93AE373DD4}"/>
              </a:ext>
            </a:extLst>
          </p:cNvPr>
          <p:cNvSpPr>
            <a:spLocks noChangeShapeType="1"/>
          </p:cNvSpPr>
          <p:nvPr/>
        </p:nvSpPr>
        <p:spPr bwMode="auto">
          <a:xfrm flipH="1" flipV="1">
            <a:off x="3268167" y="3802856"/>
            <a:ext cx="301625" cy="519113"/>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5" name="Line 50">
            <a:extLst>
              <a:ext uri="{FF2B5EF4-FFF2-40B4-BE49-F238E27FC236}">
                <a16:creationId xmlns:a16="http://schemas.microsoft.com/office/drawing/2014/main" id="{22D498D4-2DA4-478F-A1FA-3B120540EBE2}"/>
              </a:ext>
            </a:extLst>
          </p:cNvPr>
          <p:cNvSpPr>
            <a:spLocks noChangeShapeType="1"/>
          </p:cNvSpPr>
          <p:nvPr/>
        </p:nvSpPr>
        <p:spPr bwMode="auto">
          <a:xfrm>
            <a:off x="3298329" y="4015581"/>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 name="Line 51">
            <a:extLst>
              <a:ext uri="{FF2B5EF4-FFF2-40B4-BE49-F238E27FC236}">
                <a16:creationId xmlns:a16="http://schemas.microsoft.com/office/drawing/2014/main" id="{3A96D12A-ABC8-4E92-90FE-43A14C0AF1ED}"/>
              </a:ext>
            </a:extLst>
          </p:cNvPr>
          <p:cNvSpPr>
            <a:spLocks noChangeShapeType="1"/>
          </p:cNvSpPr>
          <p:nvPr/>
        </p:nvSpPr>
        <p:spPr bwMode="auto">
          <a:xfrm>
            <a:off x="3315792" y="4231481"/>
            <a:ext cx="2174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 name="Text Box 52">
            <a:extLst>
              <a:ext uri="{FF2B5EF4-FFF2-40B4-BE49-F238E27FC236}">
                <a16:creationId xmlns:a16="http://schemas.microsoft.com/office/drawing/2014/main" id="{928E1A45-5A75-4B0B-83C0-400F9A992224}"/>
              </a:ext>
            </a:extLst>
          </p:cNvPr>
          <p:cNvSpPr txBox="1">
            <a:spLocks noChangeArrowheads="1"/>
          </p:cNvSpPr>
          <p:nvPr/>
        </p:nvSpPr>
        <p:spPr bwMode="auto">
          <a:xfrm>
            <a:off x="3060204" y="3960019"/>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78" name="Text Box 53">
            <a:extLst>
              <a:ext uri="{FF2B5EF4-FFF2-40B4-BE49-F238E27FC236}">
                <a16:creationId xmlns:a16="http://schemas.microsoft.com/office/drawing/2014/main" id="{51DB9E4F-6627-4862-8A09-9E645B4BC19C}"/>
              </a:ext>
            </a:extLst>
          </p:cNvPr>
          <p:cNvSpPr txBox="1">
            <a:spLocks noChangeArrowheads="1"/>
          </p:cNvSpPr>
          <p:nvPr/>
        </p:nvSpPr>
        <p:spPr bwMode="auto">
          <a:xfrm>
            <a:off x="3315792" y="4231481"/>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79" name="Line 88">
            <a:extLst>
              <a:ext uri="{FF2B5EF4-FFF2-40B4-BE49-F238E27FC236}">
                <a16:creationId xmlns:a16="http://schemas.microsoft.com/office/drawing/2014/main" id="{885A4BD8-5331-49F4-82B5-2853DFF1428A}"/>
              </a:ext>
            </a:extLst>
          </p:cNvPr>
          <p:cNvSpPr>
            <a:spLocks noChangeShapeType="1"/>
          </p:cNvSpPr>
          <p:nvPr/>
        </p:nvSpPr>
        <p:spPr bwMode="auto">
          <a:xfrm>
            <a:off x="3565029" y="4318794"/>
            <a:ext cx="947738" cy="1652587"/>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0" name="Text Box 23">
            <a:extLst>
              <a:ext uri="{FF2B5EF4-FFF2-40B4-BE49-F238E27FC236}">
                <a16:creationId xmlns:a16="http://schemas.microsoft.com/office/drawing/2014/main" id="{5D3BA6E4-0F08-4564-84A2-5ED03AE2C89A}"/>
              </a:ext>
            </a:extLst>
          </p:cNvPr>
          <p:cNvSpPr txBox="1">
            <a:spLocks noChangeArrowheads="1"/>
          </p:cNvSpPr>
          <p:nvPr/>
        </p:nvSpPr>
        <p:spPr bwMode="auto">
          <a:xfrm>
            <a:off x="3390320" y="3795990"/>
            <a:ext cx="867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250 </a:t>
            </a:r>
            <a:r>
              <a:rPr lang="en-US" altLang="en-US" dirty="0" err="1"/>
              <a:t>lb</a:t>
            </a:r>
            <a:endParaRPr lang="en-US" altLang="en-US" dirty="0"/>
          </a:p>
        </p:txBody>
      </p:sp>
      <p:sp>
        <p:nvSpPr>
          <p:cNvPr id="81" name="Line 90">
            <a:extLst>
              <a:ext uri="{FF2B5EF4-FFF2-40B4-BE49-F238E27FC236}">
                <a16:creationId xmlns:a16="http://schemas.microsoft.com/office/drawing/2014/main" id="{23251BC5-6468-4F2F-A070-F0C253FC5662}"/>
              </a:ext>
            </a:extLst>
          </p:cNvPr>
          <p:cNvSpPr>
            <a:spLocks noChangeShapeType="1"/>
          </p:cNvSpPr>
          <p:nvPr/>
        </p:nvSpPr>
        <p:spPr bwMode="auto">
          <a:xfrm flipV="1">
            <a:off x="4573092" y="6192044"/>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82" name="Group 81">
            <a:extLst>
              <a:ext uri="{FF2B5EF4-FFF2-40B4-BE49-F238E27FC236}">
                <a16:creationId xmlns:a16="http://schemas.microsoft.com/office/drawing/2014/main" id="{38E9CB7C-51D8-40D1-8290-F0682E51B527}"/>
              </a:ext>
            </a:extLst>
          </p:cNvPr>
          <p:cNvGrpSpPr/>
          <p:nvPr/>
        </p:nvGrpSpPr>
        <p:grpSpPr>
          <a:xfrm>
            <a:off x="5436692" y="5736431"/>
            <a:ext cx="2663825" cy="263525"/>
            <a:chOff x="6300788" y="5876925"/>
            <a:chExt cx="2663825" cy="263525"/>
          </a:xfrm>
        </p:grpSpPr>
        <p:sp>
          <p:nvSpPr>
            <p:cNvPr id="83" name="Rectangle 91">
              <a:extLst>
                <a:ext uri="{FF2B5EF4-FFF2-40B4-BE49-F238E27FC236}">
                  <a16:creationId xmlns:a16="http://schemas.microsoft.com/office/drawing/2014/main" id="{AF17E9DB-F79E-4DAF-99FC-3B1BE458FC9F}"/>
                </a:ext>
              </a:extLst>
            </p:cNvPr>
            <p:cNvSpPr>
              <a:spLocks noChangeArrowheads="1"/>
            </p:cNvSpPr>
            <p:nvPr/>
          </p:nvSpPr>
          <p:spPr bwMode="auto">
            <a:xfrm>
              <a:off x="6753225" y="5970588"/>
              <a:ext cx="1079500" cy="714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4" name="Rectangle 92">
              <a:extLst>
                <a:ext uri="{FF2B5EF4-FFF2-40B4-BE49-F238E27FC236}">
                  <a16:creationId xmlns:a16="http://schemas.microsoft.com/office/drawing/2014/main" id="{49B3AA40-4C05-4182-8781-EC45D3A56B69}"/>
                </a:ext>
              </a:extLst>
            </p:cNvPr>
            <p:cNvSpPr>
              <a:spLocks noChangeArrowheads="1"/>
            </p:cNvSpPr>
            <p:nvPr/>
          </p:nvSpPr>
          <p:spPr bwMode="auto">
            <a:xfrm>
              <a:off x="7667625" y="5876925"/>
              <a:ext cx="736600" cy="2635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5" name="Rectangle 94">
              <a:extLst>
                <a:ext uri="{FF2B5EF4-FFF2-40B4-BE49-F238E27FC236}">
                  <a16:creationId xmlns:a16="http://schemas.microsoft.com/office/drawing/2014/main" id="{8CF77280-E8B9-4DFC-8AC1-3688D7DA2FAC}"/>
                </a:ext>
              </a:extLst>
            </p:cNvPr>
            <p:cNvSpPr>
              <a:spLocks noChangeArrowheads="1"/>
            </p:cNvSpPr>
            <p:nvPr/>
          </p:nvSpPr>
          <p:spPr bwMode="auto">
            <a:xfrm>
              <a:off x="8412163" y="5938838"/>
              <a:ext cx="144462" cy="142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6" name="Line 98">
              <a:extLst>
                <a:ext uri="{FF2B5EF4-FFF2-40B4-BE49-F238E27FC236}">
                  <a16:creationId xmlns:a16="http://schemas.microsoft.com/office/drawing/2014/main" id="{32100932-EAF2-407A-B34C-994FCA70F47A}"/>
                </a:ext>
              </a:extLst>
            </p:cNvPr>
            <p:cNvSpPr>
              <a:spLocks noChangeShapeType="1"/>
            </p:cNvSpPr>
            <p:nvPr/>
          </p:nvSpPr>
          <p:spPr bwMode="auto">
            <a:xfrm flipH="1">
              <a:off x="6300788" y="5999163"/>
              <a:ext cx="431800"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 name="Line 99">
              <a:extLst>
                <a:ext uri="{FF2B5EF4-FFF2-40B4-BE49-F238E27FC236}">
                  <a16:creationId xmlns:a16="http://schemas.microsoft.com/office/drawing/2014/main" id="{3B86F6ED-5084-44F0-B17F-7DE8D439C262}"/>
                </a:ext>
              </a:extLst>
            </p:cNvPr>
            <p:cNvSpPr>
              <a:spLocks noChangeShapeType="1"/>
            </p:cNvSpPr>
            <p:nvPr/>
          </p:nvSpPr>
          <p:spPr bwMode="auto">
            <a:xfrm>
              <a:off x="8532813" y="6021388"/>
              <a:ext cx="431800"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88" name="Text Box 22">
            <a:extLst>
              <a:ext uri="{FF2B5EF4-FFF2-40B4-BE49-F238E27FC236}">
                <a16:creationId xmlns:a16="http://schemas.microsoft.com/office/drawing/2014/main" id="{C45E4AEC-F8C6-4980-A79C-F340864F74E9}"/>
              </a:ext>
            </a:extLst>
          </p:cNvPr>
          <p:cNvSpPr txBox="1">
            <a:spLocks noChangeArrowheads="1"/>
          </p:cNvSpPr>
          <p:nvPr/>
        </p:nvSpPr>
        <p:spPr bwMode="auto">
          <a:xfrm>
            <a:off x="5579567" y="5304631"/>
            <a:ext cx="10806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sp>
        <p:nvSpPr>
          <p:cNvPr id="89" name="Text Box 22">
            <a:extLst>
              <a:ext uri="{FF2B5EF4-FFF2-40B4-BE49-F238E27FC236}">
                <a16:creationId xmlns:a16="http://schemas.microsoft.com/office/drawing/2014/main" id="{220C7FDB-1AD2-4DC8-8675-20FC9010A341}"/>
              </a:ext>
            </a:extLst>
          </p:cNvPr>
          <p:cNvSpPr txBox="1">
            <a:spLocks noChangeArrowheads="1"/>
          </p:cNvSpPr>
          <p:nvPr/>
        </p:nvSpPr>
        <p:spPr bwMode="auto">
          <a:xfrm>
            <a:off x="7308354" y="5304631"/>
            <a:ext cx="9477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sp>
        <p:nvSpPr>
          <p:cNvPr id="90" name="Text Box 90">
            <a:extLst>
              <a:ext uri="{FF2B5EF4-FFF2-40B4-BE49-F238E27FC236}">
                <a16:creationId xmlns:a16="http://schemas.microsoft.com/office/drawing/2014/main" id="{E2099B75-096C-42A3-B399-D1AE0497BE81}"/>
              </a:ext>
            </a:extLst>
          </p:cNvPr>
          <p:cNvSpPr txBox="1">
            <a:spLocks noChangeArrowheads="1"/>
          </p:cNvSpPr>
          <p:nvPr/>
        </p:nvSpPr>
        <p:spPr bwMode="auto">
          <a:xfrm>
            <a:off x="531085" y="516731"/>
            <a:ext cx="18923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free body diagrams of the system and its parts:</a:t>
            </a:r>
          </a:p>
        </p:txBody>
      </p:sp>
    </p:spTree>
    <p:extLst>
      <p:ext uri="{BB962C8B-B14F-4D97-AF65-F5344CB8AC3E}">
        <p14:creationId xmlns:p14="http://schemas.microsoft.com/office/powerpoint/2010/main" val="4017969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a:extLst>
              <a:ext uri="{FF2B5EF4-FFF2-40B4-BE49-F238E27FC236}">
                <a16:creationId xmlns:a16="http://schemas.microsoft.com/office/drawing/2014/main" id="{DE2B1744-D870-4ECA-911F-8F460E551823}"/>
              </a:ext>
            </a:extLst>
          </p:cNvPr>
          <p:cNvSpPr txBox="1">
            <a:spLocks noChangeArrowheads="1"/>
          </p:cNvSpPr>
          <p:nvPr/>
        </p:nvSpPr>
        <p:spPr bwMode="auto">
          <a:xfrm>
            <a:off x="349250" y="90943"/>
            <a:ext cx="7435850"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Note that if we included the weights (and their locations – not shown) for the two supporting arms we could still solve this problem (need only 3 FBDs out of the 5 shown, with 9 equations in 9 unknowns)</a:t>
            </a:r>
          </a:p>
        </p:txBody>
      </p:sp>
      <p:sp>
        <p:nvSpPr>
          <p:cNvPr id="7171" name="Rectangle 5">
            <a:extLst>
              <a:ext uri="{FF2B5EF4-FFF2-40B4-BE49-F238E27FC236}">
                <a16:creationId xmlns:a16="http://schemas.microsoft.com/office/drawing/2014/main" id="{78459F5F-3504-4B46-A1CA-41018B5A6FCE}"/>
              </a:ext>
            </a:extLst>
          </p:cNvPr>
          <p:cNvSpPr>
            <a:spLocks noChangeArrowheads="1"/>
          </p:cNvSpPr>
          <p:nvPr/>
        </p:nvSpPr>
        <p:spPr bwMode="auto">
          <a:xfrm>
            <a:off x="1547813" y="1557338"/>
            <a:ext cx="1152525" cy="6477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400"/>
          </a:p>
        </p:txBody>
      </p:sp>
      <p:grpSp>
        <p:nvGrpSpPr>
          <p:cNvPr id="7172" name="Group 8">
            <a:extLst>
              <a:ext uri="{FF2B5EF4-FFF2-40B4-BE49-F238E27FC236}">
                <a16:creationId xmlns:a16="http://schemas.microsoft.com/office/drawing/2014/main" id="{C3536301-0BF7-4D51-8234-AF6D91D258CC}"/>
              </a:ext>
            </a:extLst>
          </p:cNvPr>
          <p:cNvGrpSpPr>
            <a:grpSpLocks/>
          </p:cNvGrpSpPr>
          <p:nvPr/>
        </p:nvGrpSpPr>
        <p:grpSpPr bwMode="auto">
          <a:xfrm>
            <a:off x="2555875" y="2205038"/>
            <a:ext cx="936625" cy="1655762"/>
            <a:chOff x="1519" y="1117"/>
            <a:chExt cx="590" cy="1043"/>
          </a:xfrm>
        </p:grpSpPr>
        <p:sp>
          <p:nvSpPr>
            <p:cNvPr id="7255" name="Line 6">
              <a:extLst>
                <a:ext uri="{FF2B5EF4-FFF2-40B4-BE49-F238E27FC236}">
                  <a16:creationId xmlns:a16="http://schemas.microsoft.com/office/drawing/2014/main" id="{2322D1D3-A6E0-495E-89A5-F593FD89875D}"/>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56" name="Line 7">
              <a:extLst>
                <a:ext uri="{FF2B5EF4-FFF2-40B4-BE49-F238E27FC236}">
                  <a16:creationId xmlns:a16="http://schemas.microsoft.com/office/drawing/2014/main" id="{97DFE173-B832-4FCC-89C5-35F3AC4340A7}"/>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7173" name="Group 9">
            <a:extLst>
              <a:ext uri="{FF2B5EF4-FFF2-40B4-BE49-F238E27FC236}">
                <a16:creationId xmlns:a16="http://schemas.microsoft.com/office/drawing/2014/main" id="{5E4D50F7-94A6-4AFC-A089-92749DF3BD87}"/>
              </a:ext>
            </a:extLst>
          </p:cNvPr>
          <p:cNvGrpSpPr>
            <a:grpSpLocks/>
          </p:cNvGrpSpPr>
          <p:nvPr/>
        </p:nvGrpSpPr>
        <p:grpSpPr bwMode="auto">
          <a:xfrm>
            <a:off x="2197100" y="2205038"/>
            <a:ext cx="936625" cy="1655762"/>
            <a:chOff x="1519" y="1117"/>
            <a:chExt cx="590" cy="1043"/>
          </a:xfrm>
        </p:grpSpPr>
        <p:sp>
          <p:nvSpPr>
            <p:cNvPr id="7253" name="Line 10">
              <a:extLst>
                <a:ext uri="{FF2B5EF4-FFF2-40B4-BE49-F238E27FC236}">
                  <a16:creationId xmlns:a16="http://schemas.microsoft.com/office/drawing/2014/main" id="{F0FE83F4-ACE4-4D7F-9FC4-FCA9F9CA4EF0}"/>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54" name="Line 11">
              <a:extLst>
                <a:ext uri="{FF2B5EF4-FFF2-40B4-BE49-F238E27FC236}">
                  <a16:creationId xmlns:a16="http://schemas.microsoft.com/office/drawing/2014/main" id="{7F1E3C91-DC90-4F35-A4F6-99B60B155198}"/>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7174" name="Group 12">
            <a:extLst>
              <a:ext uri="{FF2B5EF4-FFF2-40B4-BE49-F238E27FC236}">
                <a16:creationId xmlns:a16="http://schemas.microsoft.com/office/drawing/2014/main" id="{1453DBFB-4469-4BDA-87CF-58D09F0622BA}"/>
              </a:ext>
            </a:extLst>
          </p:cNvPr>
          <p:cNvGrpSpPr>
            <a:grpSpLocks/>
          </p:cNvGrpSpPr>
          <p:nvPr/>
        </p:nvGrpSpPr>
        <p:grpSpPr bwMode="auto">
          <a:xfrm>
            <a:off x="2197100" y="2205038"/>
            <a:ext cx="936625" cy="1655762"/>
            <a:chOff x="1519" y="1117"/>
            <a:chExt cx="590" cy="1043"/>
          </a:xfrm>
        </p:grpSpPr>
        <p:sp>
          <p:nvSpPr>
            <p:cNvPr id="7251" name="Line 13">
              <a:extLst>
                <a:ext uri="{FF2B5EF4-FFF2-40B4-BE49-F238E27FC236}">
                  <a16:creationId xmlns:a16="http://schemas.microsoft.com/office/drawing/2014/main" id="{DAF5FE98-3D0A-45C3-BC29-9BF30FEDB2A1}"/>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52" name="Line 14">
              <a:extLst>
                <a:ext uri="{FF2B5EF4-FFF2-40B4-BE49-F238E27FC236}">
                  <a16:creationId xmlns:a16="http://schemas.microsoft.com/office/drawing/2014/main" id="{D44002BE-A737-4BA9-BED3-1A236063DD5C}"/>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7175" name="Line 15">
            <a:extLst>
              <a:ext uri="{FF2B5EF4-FFF2-40B4-BE49-F238E27FC236}">
                <a16:creationId xmlns:a16="http://schemas.microsoft.com/office/drawing/2014/main" id="{57FEA8DB-08B0-4DE8-B1D2-84B4CD375565}"/>
              </a:ext>
            </a:extLst>
          </p:cNvPr>
          <p:cNvSpPr>
            <a:spLocks noChangeShapeType="1"/>
          </p:cNvSpPr>
          <p:nvPr/>
        </p:nvSpPr>
        <p:spPr bwMode="auto">
          <a:xfrm>
            <a:off x="2268538" y="2708275"/>
            <a:ext cx="576262"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6" name="Line 16">
            <a:extLst>
              <a:ext uri="{FF2B5EF4-FFF2-40B4-BE49-F238E27FC236}">
                <a16:creationId xmlns:a16="http://schemas.microsoft.com/office/drawing/2014/main" id="{AEAAE55B-A380-42E7-B693-8CE99C713DFD}"/>
              </a:ext>
            </a:extLst>
          </p:cNvPr>
          <p:cNvSpPr>
            <a:spLocks noChangeShapeType="1"/>
          </p:cNvSpPr>
          <p:nvPr/>
        </p:nvSpPr>
        <p:spPr bwMode="auto">
          <a:xfrm>
            <a:off x="2628900" y="3860800"/>
            <a:ext cx="503238"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7" name="Line 17">
            <a:extLst>
              <a:ext uri="{FF2B5EF4-FFF2-40B4-BE49-F238E27FC236}">
                <a16:creationId xmlns:a16="http://schemas.microsoft.com/office/drawing/2014/main" id="{8175355D-21A9-4229-816B-92A50E69BA11}"/>
              </a:ext>
            </a:extLst>
          </p:cNvPr>
          <p:cNvSpPr>
            <a:spLocks noChangeShapeType="1"/>
          </p:cNvSpPr>
          <p:nvPr/>
        </p:nvSpPr>
        <p:spPr bwMode="auto">
          <a:xfrm flipV="1">
            <a:off x="3132138" y="3284538"/>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8" name="Line 19">
            <a:extLst>
              <a:ext uri="{FF2B5EF4-FFF2-40B4-BE49-F238E27FC236}">
                <a16:creationId xmlns:a16="http://schemas.microsoft.com/office/drawing/2014/main" id="{FCD0F806-93D4-4A1F-A12C-1040BB973E19}"/>
              </a:ext>
            </a:extLst>
          </p:cNvPr>
          <p:cNvSpPr>
            <a:spLocks noChangeShapeType="1"/>
          </p:cNvSpPr>
          <p:nvPr/>
        </p:nvSpPr>
        <p:spPr bwMode="auto">
          <a:xfrm>
            <a:off x="1981200" y="1844675"/>
            <a:ext cx="0"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9" name="Text Box 20">
            <a:extLst>
              <a:ext uri="{FF2B5EF4-FFF2-40B4-BE49-F238E27FC236}">
                <a16:creationId xmlns:a16="http://schemas.microsoft.com/office/drawing/2014/main" id="{25AF1134-1448-45C7-AC0C-7CD0C5DD5477}"/>
              </a:ext>
            </a:extLst>
          </p:cNvPr>
          <p:cNvSpPr txBox="1">
            <a:spLocks noChangeArrowheads="1"/>
          </p:cNvSpPr>
          <p:nvPr/>
        </p:nvSpPr>
        <p:spPr bwMode="auto">
          <a:xfrm>
            <a:off x="2752725" y="387985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x</a:t>
            </a:r>
            <a:endParaRPr lang="en-US" altLang="en-US"/>
          </a:p>
        </p:txBody>
      </p:sp>
      <p:sp>
        <p:nvSpPr>
          <p:cNvPr id="7180" name="Text Box 21">
            <a:extLst>
              <a:ext uri="{FF2B5EF4-FFF2-40B4-BE49-F238E27FC236}">
                <a16:creationId xmlns:a16="http://schemas.microsoft.com/office/drawing/2014/main" id="{7A3D762C-14EB-44CF-BFD1-3C6ECC820D1A}"/>
              </a:ext>
            </a:extLst>
          </p:cNvPr>
          <p:cNvSpPr txBox="1">
            <a:spLocks noChangeArrowheads="1"/>
          </p:cNvSpPr>
          <p:nvPr/>
        </p:nvSpPr>
        <p:spPr bwMode="auto">
          <a:xfrm>
            <a:off x="3205163" y="3068638"/>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y</a:t>
            </a:r>
            <a:endParaRPr lang="en-US" altLang="en-US"/>
          </a:p>
        </p:txBody>
      </p:sp>
      <p:sp>
        <p:nvSpPr>
          <p:cNvPr id="7181" name="Text Box 22">
            <a:extLst>
              <a:ext uri="{FF2B5EF4-FFF2-40B4-BE49-F238E27FC236}">
                <a16:creationId xmlns:a16="http://schemas.microsoft.com/office/drawing/2014/main" id="{C5798931-182F-4113-9BC2-EAD63BFBCCD6}"/>
              </a:ext>
            </a:extLst>
          </p:cNvPr>
          <p:cNvSpPr txBox="1">
            <a:spLocks noChangeArrowheads="1"/>
          </p:cNvSpPr>
          <p:nvPr/>
        </p:nvSpPr>
        <p:spPr bwMode="auto">
          <a:xfrm>
            <a:off x="2773363" y="2420938"/>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a:t>
            </a:r>
            <a:r>
              <a:rPr lang="en-US" altLang="en-US" baseline="-25000" dirty="0"/>
              <a:t>H</a:t>
            </a:r>
            <a:endParaRPr lang="en-US" altLang="en-US" dirty="0"/>
          </a:p>
        </p:txBody>
      </p:sp>
      <p:sp>
        <p:nvSpPr>
          <p:cNvPr id="7182" name="Text Box 23">
            <a:extLst>
              <a:ext uri="{FF2B5EF4-FFF2-40B4-BE49-F238E27FC236}">
                <a16:creationId xmlns:a16="http://schemas.microsoft.com/office/drawing/2014/main" id="{5C4EF81A-1A53-4B31-B19D-A1FC886457FB}"/>
              </a:ext>
            </a:extLst>
          </p:cNvPr>
          <p:cNvSpPr txBox="1">
            <a:spLocks noChangeArrowheads="1"/>
          </p:cNvSpPr>
          <p:nvPr/>
        </p:nvSpPr>
        <p:spPr bwMode="auto">
          <a:xfrm>
            <a:off x="3779838" y="4005263"/>
            <a:ext cx="5032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a:t>
            </a:r>
            <a:r>
              <a:rPr lang="en-US" altLang="en-US" baseline="-25000"/>
              <a:t>x</a:t>
            </a:r>
            <a:endParaRPr lang="en-US" altLang="en-US"/>
          </a:p>
        </p:txBody>
      </p:sp>
      <p:sp>
        <p:nvSpPr>
          <p:cNvPr id="7183" name="Text Box 28">
            <a:extLst>
              <a:ext uri="{FF2B5EF4-FFF2-40B4-BE49-F238E27FC236}">
                <a16:creationId xmlns:a16="http://schemas.microsoft.com/office/drawing/2014/main" id="{B283506D-5635-48F5-9DEE-2EB0FBA2761B}"/>
              </a:ext>
            </a:extLst>
          </p:cNvPr>
          <p:cNvSpPr txBox="1">
            <a:spLocks noChangeArrowheads="1"/>
          </p:cNvSpPr>
          <p:nvPr/>
        </p:nvSpPr>
        <p:spPr bwMode="auto">
          <a:xfrm>
            <a:off x="1332776" y="2231330"/>
            <a:ext cx="6719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400 </a:t>
            </a:r>
            <a:r>
              <a:rPr lang="en-US" altLang="en-US" sz="1400" dirty="0" err="1"/>
              <a:t>lb</a:t>
            </a:r>
            <a:endParaRPr lang="en-US" altLang="en-US" sz="1400" dirty="0"/>
          </a:p>
        </p:txBody>
      </p:sp>
      <p:sp>
        <p:nvSpPr>
          <p:cNvPr id="7184" name="Line 29">
            <a:extLst>
              <a:ext uri="{FF2B5EF4-FFF2-40B4-BE49-F238E27FC236}">
                <a16:creationId xmlns:a16="http://schemas.microsoft.com/office/drawing/2014/main" id="{8ABD2398-65E2-4003-A6C2-B19D213DFB8F}"/>
              </a:ext>
            </a:extLst>
          </p:cNvPr>
          <p:cNvSpPr>
            <a:spLocks noChangeShapeType="1"/>
          </p:cNvSpPr>
          <p:nvPr/>
        </p:nvSpPr>
        <p:spPr bwMode="auto">
          <a:xfrm flipH="1">
            <a:off x="828675" y="3860800"/>
            <a:ext cx="16557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5" name="Line 30">
            <a:extLst>
              <a:ext uri="{FF2B5EF4-FFF2-40B4-BE49-F238E27FC236}">
                <a16:creationId xmlns:a16="http://schemas.microsoft.com/office/drawing/2014/main" id="{B695B996-DD0D-4722-A35E-9045048CD472}"/>
              </a:ext>
            </a:extLst>
          </p:cNvPr>
          <p:cNvSpPr>
            <a:spLocks noChangeShapeType="1"/>
          </p:cNvSpPr>
          <p:nvPr/>
        </p:nvSpPr>
        <p:spPr bwMode="auto">
          <a:xfrm flipH="1">
            <a:off x="828675" y="2708275"/>
            <a:ext cx="12239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6" name="Line 31">
            <a:extLst>
              <a:ext uri="{FF2B5EF4-FFF2-40B4-BE49-F238E27FC236}">
                <a16:creationId xmlns:a16="http://schemas.microsoft.com/office/drawing/2014/main" id="{A472DA34-8A22-424F-9E7F-F0B262769892}"/>
              </a:ext>
            </a:extLst>
          </p:cNvPr>
          <p:cNvSpPr>
            <a:spLocks noChangeShapeType="1"/>
          </p:cNvSpPr>
          <p:nvPr/>
        </p:nvSpPr>
        <p:spPr bwMode="auto">
          <a:xfrm>
            <a:off x="973138" y="2708275"/>
            <a:ext cx="0" cy="1152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87" name="Text Box 32">
            <a:extLst>
              <a:ext uri="{FF2B5EF4-FFF2-40B4-BE49-F238E27FC236}">
                <a16:creationId xmlns:a16="http://schemas.microsoft.com/office/drawing/2014/main" id="{AEA049ED-C9F6-43D3-AE76-93716AA1CB73}"/>
              </a:ext>
            </a:extLst>
          </p:cNvPr>
          <p:cNvSpPr txBox="1">
            <a:spLocks noChangeArrowheads="1"/>
          </p:cNvSpPr>
          <p:nvPr/>
        </p:nvSpPr>
        <p:spPr bwMode="auto">
          <a:xfrm>
            <a:off x="531147" y="2986184"/>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 ft</a:t>
            </a:r>
          </a:p>
        </p:txBody>
      </p:sp>
      <p:sp>
        <p:nvSpPr>
          <p:cNvPr id="7188" name="Line 33">
            <a:extLst>
              <a:ext uri="{FF2B5EF4-FFF2-40B4-BE49-F238E27FC236}">
                <a16:creationId xmlns:a16="http://schemas.microsoft.com/office/drawing/2014/main" id="{BE78BD9D-F090-46BC-8CA8-000955931FD2}"/>
              </a:ext>
            </a:extLst>
          </p:cNvPr>
          <p:cNvSpPr>
            <a:spLocks noChangeShapeType="1"/>
          </p:cNvSpPr>
          <p:nvPr/>
        </p:nvSpPr>
        <p:spPr bwMode="auto">
          <a:xfrm>
            <a:off x="3132138" y="3932238"/>
            <a:ext cx="0" cy="12239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9" name="Line 34">
            <a:extLst>
              <a:ext uri="{FF2B5EF4-FFF2-40B4-BE49-F238E27FC236}">
                <a16:creationId xmlns:a16="http://schemas.microsoft.com/office/drawing/2014/main" id="{92ACA58F-E3A6-4393-BB46-B8C3346ED118}"/>
              </a:ext>
            </a:extLst>
          </p:cNvPr>
          <p:cNvSpPr>
            <a:spLocks noChangeShapeType="1"/>
          </p:cNvSpPr>
          <p:nvPr/>
        </p:nvSpPr>
        <p:spPr bwMode="auto">
          <a:xfrm>
            <a:off x="3492500" y="3932238"/>
            <a:ext cx="0" cy="12239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0" name="Line 35">
            <a:extLst>
              <a:ext uri="{FF2B5EF4-FFF2-40B4-BE49-F238E27FC236}">
                <a16:creationId xmlns:a16="http://schemas.microsoft.com/office/drawing/2014/main" id="{10F68E48-9A1D-4018-84C4-717B8421A729}"/>
              </a:ext>
            </a:extLst>
          </p:cNvPr>
          <p:cNvSpPr>
            <a:spLocks noChangeShapeType="1"/>
          </p:cNvSpPr>
          <p:nvPr/>
        </p:nvSpPr>
        <p:spPr bwMode="auto">
          <a:xfrm>
            <a:off x="3132138" y="5013325"/>
            <a:ext cx="360362"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1" name="Text Box 36">
            <a:extLst>
              <a:ext uri="{FF2B5EF4-FFF2-40B4-BE49-F238E27FC236}">
                <a16:creationId xmlns:a16="http://schemas.microsoft.com/office/drawing/2014/main" id="{D28897EC-EBE5-4171-927A-A9F129039594}"/>
              </a:ext>
            </a:extLst>
          </p:cNvPr>
          <p:cNvSpPr txBox="1">
            <a:spLocks noChangeArrowheads="1"/>
          </p:cNvSpPr>
          <p:nvPr/>
        </p:nvSpPr>
        <p:spPr bwMode="auto">
          <a:xfrm>
            <a:off x="3095753" y="5087938"/>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7192" name="Line 37">
            <a:extLst>
              <a:ext uri="{FF2B5EF4-FFF2-40B4-BE49-F238E27FC236}">
                <a16:creationId xmlns:a16="http://schemas.microsoft.com/office/drawing/2014/main" id="{5CBE4835-1184-4A3B-A3DF-627B6F256FDE}"/>
              </a:ext>
            </a:extLst>
          </p:cNvPr>
          <p:cNvSpPr>
            <a:spLocks noChangeShapeType="1"/>
          </p:cNvSpPr>
          <p:nvPr/>
        </p:nvSpPr>
        <p:spPr bwMode="auto">
          <a:xfrm>
            <a:off x="1981200" y="2565400"/>
            <a:ext cx="0" cy="2590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3" name="Line 38">
            <a:extLst>
              <a:ext uri="{FF2B5EF4-FFF2-40B4-BE49-F238E27FC236}">
                <a16:creationId xmlns:a16="http://schemas.microsoft.com/office/drawing/2014/main" id="{EF7C1B37-CE52-43B7-A6EC-5E736309B77A}"/>
              </a:ext>
            </a:extLst>
          </p:cNvPr>
          <p:cNvSpPr>
            <a:spLocks noChangeShapeType="1"/>
          </p:cNvSpPr>
          <p:nvPr/>
        </p:nvSpPr>
        <p:spPr bwMode="auto">
          <a:xfrm flipH="1">
            <a:off x="1981200" y="5013325"/>
            <a:ext cx="1150938"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4" name="Text Box 39">
            <a:extLst>
              <a:ext uri="{FF2B5EF4-FFF2-40B4-BE49-F238E27FC236}">
                <a16:creationId xmlns:a16="http://schemas.microsoft.com/office/drawing/2014/main" id="{1A464E3B-C634-4B78-A8E0-F9F2CF88718B}"/>
              </a:ext>
            </a:extLst>
          </p:cNvPr>
          <p:cNvSpPr txBox="1">
            <a:spLocks noChangeArrowheads="1"/>
          </p:cNvSpPr>
          <p:nvPr/>
        </p:nvSpPr>
        <p:spPr bwMode="auto">
          <a:xfrm>
            <a:off x="2268538" y="5084763"/>
            <a:ext cx="5822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7/2 ft</a:t>
            </a:r>
          </a:p>
        </p:txBody>
      </p:sp>
      <p:sp>
        <p:nvSpPr>
          <p:cNvPr id="7195" name="Line 65">
            <a:extLst>
              <a:ext uri="{FF2B5EF4-FFF2-40B4-BE49-F238E27FC236}">
                <a16:creationId xmlns:a16="http://schemas.microsoft.com/office/drawing/2014/main" id="{C371B74B-1DCF-4633-A063-FFBB18D9B3BF}"/>
              </a:ext>
            </a:extLst>
          </p:cNvPr>
          <p:cNvSpPr>
            <a:spLocks noChangeShapeType="1"/>
          </p:cNvSpPr>
          <p:nvPr/>
        </p:nvSpPr>
        <p:spPr bwMode="auto">
          <a:xfrm flipV="1">
            <a:off x="973138" y="2205038"/>
            <a:ext cx="0" cy="5048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6" name="Text Box 66">
            <a:extLst>
              <a:ext uri="{FF2B5EF4-FFF2-40B4-BE49-F238E27FC236}">
                <a16:creationId xmlns:a16="http://schemas.microsoft.com/office/drawing/2014/main" id="{AAC2BF86-D9A3-4544-B375-1C43F590EEEB}"/>
              </a:ext>
            </a:extLst>
          </p:cNvPr>
          <p:cNvSpPr txBox="1">
            <a:spLocks noChangeArrowheads="1"/>
          </p:cNvSpPr>
          <p:nvPr/>
        </p:nvSpPr>
        <p:spPr bwMode="auto">
          <a:xfrm>
            <a:off x="539878" y="2329060"/>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7197" name="Line 67">
            <a:extLst>
              <a:ext uri="{FF2B5EF4-FFF2-40B4-BE49-F238E27FC236}">
                <a16:creationId xmlns:a16="http://schemas.microsoft.com/office/drawing/2014/main" id="{BC1FAB7C-E25B-40B5-83CB-4849ACD278D5}"/>
              </a:ext>
            </a:extLst>
          </p:cNvPr>
          <p:cNvSpPr>
            <a:spLocks noChangeShapeType="1"/>
          </p:cNvSpPr>
          <p:nvPr/>
        </p:nvSpPr>
        <p:spPr bwMode="auto">
          <a:xfrm>
            <a:off x="2557463" y="2781300"/>
            <a:ext cx="0" cy="19446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8" name="Line 68">
            <a:extLst>
              <a:ext uri="{FF2B5EF4-FFF2-40B4-BE49-F238E27FC236}">
                <a16:creationId xmlns:a16="http://schemas.microsoft.com/office/drawing/2014/main" id="{AC05669F-FA4C-409F-99EF-B08D5D539ED1}"/>
              </a:ext>
            </a:extLst>
          </p:cNvPr>
          <p:cNvSpPr>
            <a:spLocks noChangeShapeType="1"/>
          </p:cNvSpPr>
          <p:nvPr/>
        </p:nvSpPr>
        <p:spPr bwMode="auto">
          <a:xfrm>
            <a:off x="2557463" y="4581525"/>
            <a:ext cx="574675"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9" name="Text Box 69">
            <a:extLst>
              <a:ext uri="{FF2B5EF4-FFF2-40B4-BE49-F238E27FC236}">
                <a16:creationId xmlns:a16="http://schemas.microsoft.com/office/drawing/2014/main" id="{606DB7EC-1A60-427A-8A98-67DBF650ACD9}"/>
              </a:ext>
            </a:extLst>
          </p:cNvPr>
          <p:cNvSpPr txBox="1">
            <a:spLocks noChangeArrowheads="1"/>
          </p:cNvSpPr>
          <p:nvPr/>
        </p:nvSpPr>
        <p:spPr bwMode="auto">
          <a:xfrm>
            <a:off x="2658269" y="4295774"/>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 ft</a:t>
            </a:r>
          </a:p>
        </p:txBody>
      </p:sp>
      <p:sp>
        <p:nvSpPr>
          <p:cNvPr id="7200" name="Line 16">
            <a:extLst>
              <a:ext uri="{FF2B5EF4-FFF2-40B4-BE49-F238E27FC236}">
                <a16:creationId xmlns:a16="http://schemas.microsoft.com/office/drawing/2014/main" id="{0DD64A73-B432-4893-8ECB-7F8E088148A7}"/>
              </a:ext>
            </a:extLst>
          </p:cNvPr>
          <p:cNvSpPr>
            <a:spLocks noChangeShapeType="1"/>
          </p:cNvSpPr>
          <p:nvPr/>
        </p:nvSpPr>
        <p:spPr bwMode="auto">
          <a:xfrm>
            <a:off x="3563938" y="3862388"/>
            <a:ext cx="503237"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01" name="Line 17">
            <a:extLst>
              <a:ext uri="{FF2B5EF4-FFF2-40B4-BE49-F238E27FC236}">
                <a16:creationId xmlns:a16="http://schemas.microsoft.com/office/drawing/2014/main" id="{546ADAD7-635F-4FA8-A829-F2667D799FA3}"/>
              </a:ext>
            </a:extLst>
          </p:cNvPr>
          <p:cNvSpPr>
            <a:spLocks noChangeShapeType="1"/>
          </p:cNvSpPr>
          <p:nvPr/>
        </p:nvSpPr>
        <p:spPr bwMode="auto">
          <a:xfrm flipV="1">
            <a:off x="3563938" y="3357563"/>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02" name="Text Box 23">
            <a:extLst>
              <a:ext uri="{FF2B5EF4-FFF2-40B4-BE49-F238E27FC236}">
                <a16:creationId xmlns:a16="http://schemas.microsoft.com/office/drawing/2014/main" id="{F6FCBB9A-3C96-41B9-AB76-B8413F73CF0B}"/>
              </a:ext>
            </a:extLst>
          </p:cNvPr>
          <p:cNvSpPr txBox="1">
            <a:spLocks noChangeArrowheads="1"/>
          </p:cNvSpPr>
          <p:nvPr/>
        </p:nvSpPr>
        <p:spPr bwMode="auto">
          <a:xfrm>
            <a:off x="3708400" y="3214688"/>
            <a:ext cx="5032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a:t>
            </a:r>
            <a:r>
              <a:rPr lang="en-US" altLang="en-US" baseline="-25000"/>
              <a:t>y</a:t>
            </a:r>
            <a:endParaRPr lang="en-US" altLang="en-US"/>
          </a:p>
        </p:txBody>
      </p:sp>
      <p:sp>
        <p:nvSpPr>
          <p:cNvPr id="7203" name="Line 49">
            <a:extLst>
              <a:ext uri="{FF2B5EF4-FFF2-40B4-BE49-F238E27FC236}">
                <a16:creationId xmlns:a16="http://schemas.microsoft.com/office/drawing/2014/main" id="{C32EDFAE-2099-44BA-B853-7B87CBD91263}"/>
              </a:ext>
            </a:extLst>
          </p:cNvPr>
          <p:cNvSpPr>
            <a:spLocks noChangeShapeType="1"/>
          </p:cNvSpPr>
          <p:nvPr/>
        </p:nvSpPr>
        <p:spPr bwMode="auto">
          <a:xfrm>
            <a:off x="2792413" y="3008313"/>
            <a:ext cx="0" cy="287337"/>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4" name="Line 50">
            <a:extLst>
              <a:ext uri="{FF2B5EF4-FFF2-40B4-BE49-F238E27FC236}">
                <a16:creationId xmlns:a16="http://schemas.microsoft.com/office/drawing/2014/main" id="{D74BDA81-3B87-495F-A6D2-ABF8DC49835F}"/>
              </a:ext>
            </a:extLst>
          </p:cNvPr>
          <p:cNvSpPr>
            <a:spLocks noChangeShapeType="1"/>
          </p:cNvSpPr>
          <p:nvPr/>
        </p:nvSpPr>
        <p:spPr bwMode="auto">
          <a:xfrm>
            <a:off x="2411413" y="2997200"/>
            <a:ext cx="0" cy="287338"/>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5" name="Rectangle 41">
            <a:extLst>
              <a:ext uri="{FF2B5EF4-FFF2-40B4-BE49-F238E27FC236}">
                <a16:creationId xmlns:a16="http://schemas.microsoft.com/office/drawing/2014/main" id="{6E1FC064-561C-4701-AC03-AFE7EDCF8371}"/>
              </a:ext>
            </a:extLst>
          </p:cNvPr>
          <p:cNvSpPr>
            <a:spLocks noChangeArrowheads="1"/>
          </p:cNvSpPr>
          <p:nvPr/>
        </p:nvSpPr>
        <p:spPr bwMode="auto">
          <a:xfrm>
            <a:off x="4356100" y="1557338"/>
            <a:ext cx="1152525" cy="6477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400"/>
          </a:p>
        </p:txBody>
      </p:sp>
      <p:sp>
        <p:nvSpPr>
          <p:cNvPr id="7206" name="Line 42">
            <a:extLst>
              <a:ext uri="{FF2B5EF4-FFF2-40B4-BE49-F238E27FC236}">
                <a16:creationId xmlns:a16="http://schemas.microsoft.com/office/drawing/2014/main" id="{EC2D9945-8DC5-4BBF-9DA4-B491C1B31C19}"/>
              </a:ext>
            </a:extLst>
          </p:cNvPr>
          <p:cNvSpPr>
            <a:spLocks noChangeShapeType="1"/>
          </p:cNvSpPr>
          <p:nvPr/>
        </p:nvSpPr>
        <p:spPr bwMode="auto">
          <a:xfrm>
            <a:off x="4789488" y="1844675"/>
            <a:ext cx="0"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07" name="Text Box 43">
            <a:extLst>
              <a:ext uri="{FF2B5EF4-FFF2-40B4-BE49-F238E27FC236}">
                <a16:creationId xmlns:a16="http://schemas.microsoft.com/office/drawing/2014/main" id="{529CC0EA-7743-4F01-B196-DBEEC14A7CA0}"/>
              </a:ext>
            </a:extLst>
          </p:cNvPr>
          <p:cNvSpPr txBox="1">
            <a:spLocks noChangeArrowheads="1"/>
          </p:cNvSpPr>
          <p:nvPr/>
        </p:nvSpPr>
        <p:spPr bwMode="auto">
          <a:xfrm>
            <a:off x="4080996" y="2302867"/>
            <a:ext cx="6719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400 </a:t>
            </a:r>
            <a:r>
              <a:rPr lang="en-US" altLang="en-US" sz="1400" dirty="0" err="1"/>
              <a:t>lb</a:t>
            </a:r>
            <a:endParaRPr lang="en-US" altLang="en-US" sz="1400" dirty="0"/>
          </a:p>
        </p:txBody>
      </p:sp>
      <p:sp>
        <p:nvSpPr>
          <p:cNvPr id="7208" name="Line 44">
            <a:extLst>
              <a:ext uri="{FF2B5EF4-FFF2-40B4-BE49-F238E27FC236}">
                <a16:creationId xmlns:a16="http://schemas.microsoft.com/office/drawing/2014/main" id="{2F4EA703-7124-4AF8-A3A7-532149BE9CCE}"/>
              </a:ext>
            </a:extLst>
          </p:cNvPr>
          <p:cNvSpPr>
            <a:spLocks noChangeShapeType="1"/>
          </p:cNvSpPr>
          <p:nvPr/>
        </p:nvSpPr>
        <p:spPr bwMode="auto">
          <a:xfrm>
            <a:off x="5005388" y="2205038"/>
            <a:ext cx="287337" cy="0"/>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09" name="Line 45">
            <a:extLst>
              <a:ext uri="{FF2B5EF4-FFF2-40B4-BE49-F238E27FC236}">
                <a16:creationId xmlns:a16="http://schemas.microsoft.com/office/drawing/2014/main" id="{E161130C-74CF-466A-9A8D-7E1B13003FF1}"/>
              </a:ext>
            </a:extLst>
          </p:cNvPr>
          <p:cNvSpPr>
            <a:spLocks noChangeShapeType="1"/>
          </p:cNvSpPr>
          <p:nvPr/>
        </p:nvSpPr>
        <p:spPr bwMode="auto">
          <a:xfrm flipV="1">
            <a:off x="5005388" y="1916113"/>
            <a:ext cx="0" cy="2889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10" name="Text Box 54">
            <a:extLst>
              <a:ext uri="{FF2B5EF4-FFF2-40B4-BE49-F238E27FC236}">
                <a16:creationId xmlns:a16="http://schemas.microsoft.com/office/drawing/2014/main" id="{83404799-7A3B-4301-98CC-F2B749DBE121}"/>
              </a:ext>
            </a:extLst>
          </p:cNvPr>
          <p:cNvSpPr txBox="1">
            <a:spLocks noChangeArrowheads="1"/>
          </p:cNvSpPr>
          <p:nvPr/>
        </p:nvSpPr>
        <p:spPr bwMode="auto">
          <a:xfrm>
            <a:off x="4860925" y="2205038"/>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r>
              <a:rPr lang="en-US" altLang="en-US" baseline="-25000"/>
              <a:t>x</a:t>
            </a:r>
            <a:endParaRPr lang="en-US" altLang="en-US"/>
          </a:p>
        </p:txBody>
      </p:sp>
      <p:sp>
        <p:nvSpPr>
          <p:cNvPr id="7211" name="Text Box 55">
            <a:extLst>
              <a:ext uri="{FF2B5EF4-FFF2-40B4-BE49-F238E27FC236}">
                <a16:creationId xmlns:a16="http://schemas.microsoft.com/office/drawing/2014/main" id="{330B842B-43F5-4FEC-8AB5-5E519C32209F}"/>
              </a:ext>
            </a:extLst>
          </p:cNvPr>
          <p:cNvSpPr txBox="1">
            <a:spLocks noChangeArrowheads="1"/>
          </p:cNvSpPr>
          <p:nvPr/>
        </p:nvSpPr>
        <p:spPr bwMode="auto">
          <a:xfrm>
            <a:off x="4716463" y="1557338"/>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r>
              <a:rPr lang="en-US" altLang="en-US" baseline="-25000"/>
              <a:t>y</a:t>
            </a:r>
            <a:endParaRPr lang="en-US" altLang="en-US"/>
          </a:p>
        </p:txBody>
      </p:sp>
      <p:sp>
        <p:nvSpPr>
          <p:cNvPr id="7212" name="Line 56">
            <a:extLst>
              <a:ext uri="{FF2B5EF4-FFF2-40B4-BE49-F238E27FC236}">
                <a16:creationId xmlns:a16="http://schemas.microsoft.com/office/drawing/2014/main" id="{710CE1A5-2F1C-424D-9754-D7F8637B7096}"/>
              </a:ext>
            </a:extLst>
          </p:cNvPr>
          <p:cNvSpPr>
            <a:spLocks noChangeShapeType="1"/>
          </p:cNvSpPr>
          <p:nvPr/>
        </p:nvSpPr>
        <p:spPr bwMode="auto">
          <a:xfrm flipV="1">
            <a:off x="5005388" y="1196975"/>
            <a:ext cx="0" cy="503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3" name="Line 57">
            <a:extLst>
              <a:ext uri="{FF2B5EF4-FFF2-40B4-BE49-F238E27FC236}">
                <a16:creationId xmlns:a16="http://schemas.microsoft.com/office/drawing/2014/main" id="{78287550-26D9-44D0-9F90-7193C69BB869}"/>
              </a:ext>
            </a:extLst>
          </p:cNvPr>
          <p:cNvSpPr>
            <a:spLocks noChangeShapeType="1"/>
          </p:cNvSpPr>
          <p:nvPr/>
        </p:nvSpPr>
        <p:spPr bwMode="auto">
          <a:xfrm flipV="1">
            <a:off x="5365750" y="1196975"/>
            <a:ext cx="0" cy="9350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4" name="Line 58">
            <a:extLst>
              <a:ext uri="{FF2B5EF4-FFF2-40B4-BE49-F238E27FC236}">
                <a16:creationId xmlns:a16="http://schemas.microsoft.com/office/drawing/2014/main" id="{6034E0C1-ED40-4106-9F33-81AA64F4FF29}"/>
              </a:ext>
            </a:extLst>
          </p:cNvPr>
          <p:cNvSpPr>
            <a:spLocks noChangeShapeType="1"/>
          </p:cNvSpPr>
          <p:nvPr/>
        </p:nvSpPr>
        <p:spPr bwMode="auto">
          <a:xfrm>
            <a:off x="5005388" y="1339850"/>
            <a:ext cx="360362"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15" name="Text Box 23">
            <a:extLst>
              <a:ext uri="{FF2B5EF4-FFF2-40B4-BE49-F238E27FC236}">
                <a16:creationId xmlns:a16="http://schemas.microsoft.com/office/drawing/2014/main" id="{1E1F5780-EC88-4C9D-AF50-E515BAD5A3A1}"/>
              </a:ext>
            </a:extLst>
          </p:cNvPr>
          <p:cNvSpPr txBox="1">
            <a:spLocks noChangeArrowheads="1"/>
          </p:cNvSpPr>
          <p:nvPr/>
        </p:nvSpPr>
        <p:spPr bwMode="auto">
          <a:xfrm>
            <a:off x="5508625" y="2347913"/>
            <a:ext cx="5032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E</a:t>
            </a:r>
            <a:r>
              <a:rPr lang="en-US" altLang="en-US" baseline="-25000"/>
              <a:t>x</a:t>
            </a:r>
            <a:endParaRPr lang="en-US" altLang="en-US"/>
          </a:p>
        </p:txBody>
      </p:sp>
      <p:sp>
        <p:nvSpPr>
          <p:cNvPr id="7216" name="Line 16">
            <a:extLst>
              <a:ext uri="{FF2B5EF4-FFF2-40B4-BE49-F238E27FC236}">
                <a16:creationId xmlns:a16="http://schemas.microsoft.com/office/drawing/2014/main" id="{E252CFDD-138C-4D59-A28C-E4327A3752CA}"/>
              </a:ext>
            </a:extLst>
          </p:cNvPr>
          <p:cNvSpPr>
            <a:spLocks noChangeShapeType="1"/>
          </p:cNvSpPr>
          <p:nvPr/>
        </p:nvSpPr>
        <p:spPr bwMode="auto">
          <a:xfrm>
            <a:off x="5364163" y="2205038"/>
            <a:ext cx="503237"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17" name="Line 17">
            <a:extLst>
              <a:ext uri="{FF2B5EF4-FFF2-40B4-BE49-F238E27FC236}">
                <a16:creationId xmlns:a16="http://schemas.microsoft.com/office/drawing/2014/main" id="{8E4F0692-D8F8-4473-AC29-ED21B45843BD}"/>
              </a:ext>
            </a:extLst>
          </p:cNvPr>
          <p:cNvSpPr>
            <a:spLocks noChangeShapeType="1"/>
          </p:cNvSpPr>
          <p:nvPr/>
        </p:nvSpPr>
        <p:spPr bwMode="auto">
          <a:xfrm flipV="1">
            <a:off x="5364163" y="1700213"/>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18" name="Text Box 23">
            <a:extLst>
              <a:ext uri="{FF2B5EF4-FFF2-40B4-BE49-F238E27FC236}">
                <a16:creationId xmlns:a16="http://schemas.microsoft.com/office/drawing/2014/main" id="{8BCB8650-2B52-4095-A03F-7CA668E17749}"/>
              </a:ext>
            </a:extLst>
          </p:cNvPr>
          <p:cNvSpPr txBox="1">
            <a:spLocks noChangeArrowheads="1"/>
          </p:cNvSpPr>
          <p:nvPr/>
        </p:nvSpPr>
        <p:spPr bwMode="auto">
          <a:xfrm>
            <a:off x="5508625" y="1557338"/>
            <a:ext cx="5032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E</a:t>
            </a:r>
            <a:r>
              <a:rPr lang="en-US" altLang="en-US" baseline="-25000"/>
              <a:t>y</a:t>
            </a:r>
            <a:endParaRPr lang="en-US" altLang="en-US"/>
          </a:p>
        </p:txBody>
      </p:sp>
      <p:sp>
        <p:nvSpPr>
          <p:cNvPr id="7219" name="Text Box 59">
            <a:extLst>
              <a:ext uri="{FF2B5EF4-FFF2-40B4-BE49-F238E27FC236}">
                <a16:creationId xmlns:a16="http://schemas.microsoft.com/office/drawing/2014/main" id="{06173482-6954-4084-9E94-7FE8A8CF1A98}"/>
              </a:ext>
            </a:extLst>
          </p:cNvPr>
          <p:cNvSpPr txBox="1">
            <a:spLocks noChangeArrowheads="1"/>
          </p:cNvSpPr>
          <p:nvPr/>
        </p:nvSpPr>
        <p:spPr bwMode="auto">
          <a:xfrm>
            <a:off x="5006531" y="1006137"/>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7220" name="Text Box 80">
            <a:extLst>
              <a:ext uri="{FF2B5EF4-FFF2-40B4-BE49-F238E27FC236}">
                <a16:creationId xmlns:a16="http://schemas.microsoft.com/office/drawing/2014/main" id="{4B8737ED-707E-49E1-9ED6-A36031165084}"/>
              </a:ext>
            </a:extLst>
          </p:cNvPr>
          <p:cNvSpPr txBox="1">
            <a:spLocks noChangeArrowheads="1"/>
          </p:cNvSpPr>
          <p:nvPr/>
        </p:nvSpPr>
        <p:spPr bwMode="auto">
          <a:xfrm>
            <a:off x="1960563" y="3101975"/>
            <a:ext cx="4841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r>
              <a:rPr lang="en-US" altLang="en-US" baseline="-25000"/>
              <a:t>1</a:t>
            </a:r>
            <a:endParaRPr lang="en-US" altLang="en-US"/>
          </a:p>
        </p:txBody>
      </p:sp>
      <p:sp>
        <p:nvSpPr>
          <p:cNvPr id="7221" name="Text Box 81">
            <a:extLst>
              <a:ext uri="{FF2B5EF4-FFF2-40B4-BE49-F238E27FC236}">
                <a16:creationId xmlns:a16="http://schemas.microsoft.com/office/drawing/2014/main" id="{64625675-CFA7-40DC-96FA-A3988545065D}"/>
              </a:ext>
            </a:extLst>
          </p:cNvPr>
          <p:cNvSpPr txBox="1">
            <a:spLocks noChangeArrowheads="1"/>
          </p:cNvSpPr>
          <p:nvPr/>
        </p:nvSpPr>
        <p:spPr bwMode="auto">
          <a:xfrm>
            <a:off x="2808288" y="2768600"/>
            <a:ext cx="4841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r>
              <a:rPr lang="en-US" altLang="en-US" baseline="-25000"/>
              <a:t>2</a:t>
            </a:r>
            <a:endParaRPr lang="en-US" altLang="en-US"/>
          </a:p>
        </p:txBody>
      </p:sp>
      <p:grpSp>
        <p:nvGrpSpPr>
          <p:cNvPr id="7222" name="Group 8">
            <a:extLst>
              <a:ext uri="{FF2B5EF4-FFF2-40B4-BE49-F238E27FC236}">
                <a16:creationId xmlns:a16="http://schemas.microsoft.com/office/drawing/2014/main" id="{881631A3-5FB7-4663-9111-2E394C6AFD54}"/>
              </a:ext>
            </a:extLst>
          </p:cNvPr>
          <p:cNvGrpSpPr>
            <a:grpSpLocks/>
          </p:cNvGrpSpPr>
          <p:nvPr/>
        </p:nvGrpSpPr>
        <p:grpSpPr bwMode="auto">
          <a:xfrm>
            <a:off x="6516688" y="3284538"/>
            <a:ext cx="936625" cy="1655762"/>
            <a:chOff x="1519" y="1117"/>
            <a:chExt cx="590" cy="1043"/>
          </a:xfrm>
        </p:grpSpPr>
        <p:sp>
          <p:nvSpPr>
            <p:cNvPr id="7249" name="Line 6">
              <a:extLst>
                <a:ext uri="{FF2B5EF4-FFF2-40B4-BE49-F238E27FC236}">
                  <a16:creationId xmlns:a16="http://schemas.microsoft.com/office/drawing/2014/main" id="{E8D5529C-E03C-4371-9498-ED6A45EDA1C6}"/>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50" name="Line 7">
              <a:extLst>
                <a:ext uri="{FF2B5EF4-FFF2-40B4-BE49-F238E27FC236}">
                  <a16:creationId xmlns:a16="http://schemas.microsoft.com/office/drawing/2014/main" id="{F8F5100D-C22B-4357-89E9-72E816FDC305}"/>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7223" name="Text Box 23">
            <a:extLst>
              <a:ext uri="{FF2B5EF4-FFF2-40B4-BE49-F238E27FC236}">
                <a16:creationId xmlns:a16="http://schemas.microsoft.com/office/drawing/2014/main" id="{F5F94736-62E0-4E68-B4EC-FC265EFDDF8B}"/>
              </a:ext>
            </a:extLst>
          </p:cNvPr>
          <p:cNvSpPr txBox="1">
            <a:spLocks noChangeArrowheads="1"/>
          </p:cNvSpPr>
          <p:nvPr/>
        </p:nvSpPr>
        <p:spPr bwMode="auto">
          <a:xfrm>
            <a:off x="5795963" y="3357563"/>
            <a:ext cx="5032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E</a:t>
            </a:r>
            <a:r>
              <a:rPr lang="en-US" altLang="en-US" baseline="-25000"/>
              <a:t>x</a:t>
            </a:r>
            <a:endParaRPr lang="en-US" altLang="en-US"/>
          </a:p>
        </p:txBody>
      </p:sp>
      <p:sp>
        <p:nvSpPr>
          <p:cNvPr id="7224" name="Line 16">
            <a:extLst>
              <a:ext uri="{FF2B5EF4-FFF2-40B4-BE49-F238E27FC236}">
                <a16:creationId xmlns:a16="http://schemas.microsoft.com/office/drawing/2014/main" id="{F49FFFDA-E6CB-458A-B232-0E3235BA67F8}"/>
              </a:ext>
            </a:extLst>
          </p:cNvPr>
          <p:cNvSpPr>
            <a:spLocks noChangeShapeType="1"/>
          </p:cNvSpPr>
          <p:nvPr/>
        </p:nvSpPr>
        <p:spPr bwMode="auto">
          <a:xfrm flipH="1">
            <a:off x="6011863" y="3284538"/>
            <a:ext cx="503237"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25" name="Line 17">
            <a:extLst>
              <a:ext uri="{FF2B5EF4-FFF2-40B4-BE49-F238E27FC236}">
                <a16:creationId xmlns:a16="http://schemas.microsoft.com/office/drawing/2014/main" id="{B474206B-58ED-40FF-990C-8AD94A91BBB5}"/>
              </a:ext>
            </a:extLst>
          </p:cNvPr>
          <p:cNvSpPr>
            <a:spLocks noChangeShapeType="1"/>
          </p:cNvSpPr>
          <p:nvPr/>
        </p:nvSpPr>
        <p:spPr bwMode="auto">
          <a:xfrm>
            <a:off x="6516688" y="2781300"/>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26" name="Text Box 23">
            <a:extLst>
              <a:ext uri="{FF2B5EF4-FFF2-40B4-BE49-F238E27FC236}">
                <a16:creationId xmlns:a16="http://schemas.microsoft.com/office/drawing/2014/main" id="{E5422B41-562C-46B5-B4DC-620E7C6F67FC}"/>
              </a:ext>
            </a:extLst>
          </p:cNvPr>
          <p:cNvSpPr txBox="1">
            <a:spLocks noChangeArrowheads="1"/>
          </p:cNvSpPr>
          <p:nvPr/>
        </p:nvSpPr>
        <p:spPr bwMode="auto">
          <a:xfrm>
            <a:off x="6588125" y="2636838"/>
            <a:ext cx="5032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E</a:t>
            </a:r>
            <a:r>
              <a:rPr lang="en-US" altLang="en-US" baseline="-25000"/>
              <a:t>y</a:t>
            </a:r>
            <a:endParaRPr lang="en-US" altLang="en-US"/>
          </a:p>
        </p:txBody>
      </p:sp>
      <p:sp>
        <p:nvSpPr>
          <p:cNvPr id="7227" name="Text Box 23">
            <a:extLst>
              <a:ext uri="{FF2B5EF4-FFF2-40B4-BE49-F238E27FC236}">
                <a16:creationId xmlns:a16="http://schemas.microsoft.com/office/drawing/2014/main" id="{7559E6CC-6A1A-4000-B33A-B3E25759FDCB}"/>
              </a:ext>
            </a:extLst>
          </p:cNvPr>
          <p:cNvSpPr txBox="1">
            <a:spLocks noChangeArrowheads="1"/>
          </p:cNvSpPr>
          <p:nvPr/>
        </p:nvSpPr>
        <p:spPr bwMode="auto">
          <a:xfrm>
            <a:off x="7667625" y="5084763"/>
            <a:ext cx="50323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a:t>
            </a:r>
            <a:r>
              <a:rPr lang="en-US" altLang="en-US" baseline="-25000"/>
              <a:t>x</a:t>
            </a:r>
            <a:endParaRPr lang="en-US" altLang="en-US"/>
          </a:p>
        </p:txBody>
      </p:sp>
      <p:sp>
        <p:nvSpPr>
          <p:cNvPr id="7228" name="Line 16">
            <a:extLst>
              <a:ext uri="{FF2B5EF4-FFF2-40B4-BE49-F238E27FC236}">
                <a16:creationId xmlns:a16="http://schemas.microsoft.com/office/drawing/2014/main" id="{D10DB2A4-9501-47D4-B77B-F99692DBB0DF}"/>
              </a:ext>
            </a:extLst>
          </p:cNvPr>
          <p:cNvSpPr>
            <a:spLocks noChangeShapeType="1"/>
          </p:cNvSpPr>
          <p:nvPr/>
        </p:nvSpPr>
        <p:spPr bwMode="auto">
          <a:xfrm>
            <a:off x="7451725" y="4941888"/>
            <a:ext cx="503238"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29" name="Line 17">
            <a:extLst>
              <a:ext uri="{FF2B5EF4-FFF2-40B4-BE49-F238E27FC236}">
                <a16:creationId xmlns:a16="http://schemas.microsoft.com/office/drawing/2014/main" id="{F47C3907-6DE5-49D9-95DA-0C9943DF6C3B}"/>
              </a:ext>
            </a:extLst>
          </p:cNvPr>
          <p:cNvSpPr>
            <a:spLocks noChangeShapeType="1"/>
          </p:cNvSpPr>
          <p:nvPr/>
        </p:nvSpPr>
        <p:spPr bwMode="auto">
          <a:xfrm flipV="1">
            <a:off x="7451725" y="4437063"/>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30" name="Text Box 23">
            <a:extLst>
              <a:ext uri="{FF2B5EF4-FFF2-40B4-BE49-F238E27FC236}">
                <a16:creationId xmlns:a16="http://schemas.microsoft.com/office/drawing/2014/main" id="{52B6246F-5F8C-440F-91D7-805C6DFD2CCF}"/>
              </a:ext>
            </a:extLst>
          </p:cNvPr>
          <p:cNvSpPr txBox="1">
            <a:spLocks noChangeArrowheads="1"/>
          </p:cNvSpPr>
          <p:nvPr/>
        </p:nvSpPr>
        <p:spPr bwMode="auto">
          <a:xfrm>
            <a:off x="7596188" y="4294188"/>
            <a:ext cx="5032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a:t>
            </a:r>
            <a:r>
              <a:rPr lang="en-US" altLang="en-US" baseline="-25000"/>
              <a:t>y</a:t>
            </a:r>
            <a:endParaRPr lang="en-US" altLang="en-US"/>
          </a:p>
        </p:txBody>
      </p:sp>
      <p:sp>
        <p:nvSpPr>
          <p:cNvPr id="7231" name="Line 115">
            <a:extLst>
              <a:ext uri="{FF2B5EF4-FFF2-40B4-BE49-F238E27FC236}">
                <a16:creationId xmlns:a16="http://schemas.microsoft.com/office/drawing/2014/main" id="{914F9EEF-4E52-4F08-B21E-621B6D2A2463}"/>
              </a:ext>
            </a:extLst>
          </p:cNvPr>
          <p:cNvSpPr>
            <a:spLocks noChangeShapeType="1"/>
          </p:cNvSpPr>
          <p:nvPr/>
        </p:nvSpPr>
        <p:spPr bwMode="auto">
          <a:xfrm>
            <a:off x="6804025" y="4149725"/>
            <a:ext cx="0" cy="287338"/>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2" name="Text Box 116">
            <a:extLst>
              <a:ext uri="{FF2B5EF4-FFF2-40B4-BE49-F238E27FC236}">
                <a16:creationId xmlns:a16="http://schemas.microsoft.com/office/drawing/2014/main" id="{2CB7E73A-49E0-4F54-978C-A0E21CB632ED}"/>
              </a:ext>
            </a:extLst>
          </p:cNvPr>
          <p:cNvSpPr txBox="1">
            <a:spLocks noChangeArrowheads="1"/>
          </p:cNvSpPr>
          <p:nvPr/>
        </p:nvSpPr>
        <p:spPr bwMode="auto">
          <a:xfrm>
            <a:off x="6732588" y="3860800"/>
            <a:ext cx="4841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a:t>
            </a:r>
            <a:r>
              <a:rPr lang="en-US" altLang="en-US" baseline="-25000"/>
              <a:t>2</a:t>
            </a:r>
            <a:endParaRPr lang="en-US" altLang="en-US"/>
          </a:p>
        </p:txBody>
      </p:sp>
      <p:grpSp>
        <p:nvGrpSpPr>
          <p:cNvPr id="7233" name="Group 12">
            <a:extLst>
              <a:ext uri="{FF2B5EF4-FFF2-40B4-BE49-F238E27FC236}">
                <a16:creationId xmlns:a16="http://schemas.microsoft.com/office/drawing/2014/main" id="{60DAC10B-61A3-4193-A886-24D9F974DCE5}"/>
              </a:ext>
            </a:extLst>
          </p:cNvPr>
          <p:cNvGrpSpPr>
            <a:grpSpLocks/>
          </p:cNvGrpSpPr>
          <p:nvPr/>
        </p:nvGrpSpPr>
        <p:grpSpPr bwMode="auto">
          <a:xfrm>
            <a:off x="4787900" y="4437063"/>
            <a:ext cx="936625" cy="1655762"/>
            <a:chOff x="1519" y="1117"/>
            <a:chExt cx="590" cy="1043"/>
          </a:xfrm>
        </p:grpSpPr>
        <p:sp>
          <p:nvSpPr>
            <p:cNvPr id="7247" name="Line 13">
              <a:extLst>
                <a:ext uri="{FF2B5EF4-FFF2-40B4-BE49-F238E27FC236}">
                  <a16:creationId xmlns:a16="http://schemas.microsoft.com/office/drawing/2014/main" id="{877D71F6-E279-4688-9F29-FB8462777B46}"/>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48" name="Line 14">
              <a:extLst>
                <a:ext uri="{FF2B5EF4-FFF2-40B4-BE49-F238E27FC236}">
                  <a16:creationId xmlns:a16="http://schemas.microsoft.com/office/drawing/2014/main" id="{1D58D3D6-9E78-4F31-A9A4-71D4EED26D45}"/>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7234" name="Line 16">
            <a:extLst>
              <a:ext uri="{FF2B5EF4-FFF2-40B4-BE49-F238E27FC236}">
                <a16:creationId xmlns:a16="http://schemas.microsoft.com/office/drawing/2014/main" id="{D9C7850F-41DC-4FAA-BD0B-9E3EBB98047D}"/>
              </a:ext>
            </a:extLst>
          </p:cNvPr>
          <p:cNvSpPr>
            <a:spLocks noChangeShapeType="1"/>
          </p:cNvSpPr>
          <p:nvPr/>
        </p:nvSpPr>
        <p:spPr bwMode="auto">
          <a:xfrm>
            <a:off x="5219700" y="6091238"/>
            <a:ext cx="503238"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35" name="Line 17">
            <a:extLst>
              <a:ext uri="{FF2B5EF4-FFF2-40B4-BE49-F238E27FC236}">
                <a16:creationId xmlns:a16="http://schemas.microsoft.com/office/drawing/2014/main" id="{2D98D0D3-D5DC-4875-A591-F5EBE5D289EA}"/>
              </a:ext>
            </a:extLst>
          </p:cNvPr>
          <p:cNvSpPr>
            <a:spLocks noChangeShapeType="1"/>
          </p:cNvSpPr>
          <p:nvPr/>
        </p:nvSpPr>
        <p:spPr bwMode="auto">
          <a:xfrm flipV="1">
            <a:off x="5722938" y="5514975"/>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36" name="Line 15">
            <a:extLst>
              <a:ext uri="{FF2B5EF4-FFF2-40B4-BE49-F238E27FC236}">
                <a16:creationId xmlns:a16="http://schemas.microsoft.com/office/drawing/2014/main" id="{004CA4FB-8019-49B7-B061-9E96334CA839}"/>
              </a:ext>
            </a:extLst>
          </p:cNvPr>
          <p:cNvSpPr>
            <a:spLocks noChangeShapeType="1"/>
          </p:cNvSpPr>
          <p:nvPr/>
        </p:nvSpPr>
        <p:spPr bwMode="auto">
          <a:xfrm>
            <a:off x="4787900" y="4938713"/>
            <a:ext cx="576263"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37" name="Line 70">
            <a:extLst>
              <a:ext uri="{FF2B5EF4-FFF2-40B4-BE49-F238E27FC236}">
                <a16:creationId xmlns:a16="http://schemas.microsoft.com/office/drawing/2014/main" id="{D4FD4D96-2FC9-4D5D-8E17-D179F54A7127}"/>
              </a:ext>
            </a:extLst>
          </p:cNvPr>
          <p:cNvSpPr>
            <a:spLocks noChangeShapeType="1"/>
          </p:cNvSpPr>
          <p:nvPr/>
        </p:nvSpPr>
        <p:spPr bwMode="auto">
          <a:xfrm flipH="1">
            <a:off x="4427538" y="4435475"/>
            <a:ext cx="360362"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8" name="Line 71">
            <a:extLst>
              <a:ext uri="{FF2B5EF4-FFF2-40B4-BE49-F238E27FC236}">
                <a16:creationId xmlns:a16="http://schemas.microsoft.com/office/drawing/2014/main" id="{06C57005-A22F-4A01-B5B4-0EA3BC3FEE97}"/>
              </a:ext>
            </a:extLst>
          </p:cNvPr>
          <p:cNvSpPr>
            <a:spLocks noChangeShapeType="1"/>
          </p:cNvSpPr>
          <p:nvPr/>
        </p:nvSpPr>
        <p:spPr bwMode="auto">
          <a:xfrm>
            <a:off x="4787900" y="4003675"/>
            <a:ext cx="0" cy="43180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39" name="Text Box 20">
            <a:extLst>
              <a:ext uri="{FF2B5EF4-FFF2-40B4-BE49-F238E27FC236}">
                <a16:creationId xmlns:a16="http://schemas.microsoft.com/office/drawing/2014/main" id="{82F2FF25-5B7D-4EA9-AF18-56139C93DB49}"/>
              </a:ext>
            </a:extLst>
          </p:cNvPr>
          <p:cNvSpPr txBox="1">
            <a:spLocks noChangeArrowheads="1"/>
          </p:cNvSpPr>
          <p:nvPr/>
        </p:nvSpPr>
        <p:spPr bwMode="auto">
          <a:xfrm>
            <a:off x="5219700" y="6092825"/>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x</a:t>
            </a:r>
            <a:endParaRPr lang="en-US" altLang="en-US"/>
          </a:p>
        </p:txBody>
      </p:sp>
      <p:sp>
        <p:nvSpPr>
          <p:cNvPr id="7240" name="Text Box 21">
            <a:extLst>
              <a:ext uri="{FF2B5EF4-FFF2-40B4-BE49-F238E27FC236}">
                <a16:creationId xmlns:a16="http://schemas.microsoft.com/office/drawing/2014/main" id="{DC3F4475-7550-4997-8670-17B69A3DD9DB}"/>
              </a:ext>
            </a:extLst>
          </p:cNvPr>
          <p:cNvSpPr txBox="1">
            <a:spLocks noChangeArrowheads="1"/>
          </p:cNvSpPr>
          <p:nvPr/>
        </p:nvSpPr>
        <p:spPr bwMode="auto">
          <a:xfrm>
            <a:off x="5867400" y="5373688"/>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y</a:t>
            </a:r>
            <a:endParaRPr lang="en-US" altLang="en-US"/>
          </a:p>
        </p:txBody>
      </p:sp>
      <p:sp>
        <p:nvSpPr>
          <p:cNvPr id="7241" name="Text Box 54">
            <a:extLst>
              <a:ext uri="{FF2B5EF4-FFF2-40B4-BE49-F238E27FC236}">
                <a16:creationId xmlns:a16="http://schemas.microsoft.com/office/drawing/2014/main" id="{9B657876-C4C0-4C51-B9FA-071C0A13EBAE}"/>
              </a:ext>
            </a:extLst>
          </p:cNvPr>
          <p:cNvSpPr txBox="1">
            <a:spLocks noChangeArrowheads="1"/>
          </p:cNvSpPr>
          <p:nvPr/>
        </p:nvSpPr>
        <p:spPr bwMode="auto">
          <a:xfrm>
            <a:off x="4140200" y="4508500"/>
            <a:ext cx="647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r>
              <a:rPr lang="en-US" altLang="en-US" baseline="-25000"/>
              <a:t>x</a:t>
            </a:r>
            <a:endParaRPr lang="en-US" altLang="en-US"/>
          </a:p>
        </p:txBody>
      </p:sp>
      <p:sp>
        <p:nvSpPr>
          <p:cNvPr id="7242" name="Text Box 55">
            <a:extLst>
              <a:ext uri="{FF2B5EF4-FFF2-40B4-BE49-F238E27FC236}">
                <a16:creationId xmlns:a16="http://schemas.microsoft.com/office/drawing/2014/main" id="{38BCE6D7-BD2C-4119-8164-D07B7F1D4ACC}"/>
              </a:ext>
            </a:extLst>
          </p:cNvPr>
          <p:cNvSpPr txBox="1">
            <a:spLocks noChangeArrowheads="1"/>
          </p:cNvSpPr>
          <p:nvPr/>
        </p:nvSpPr>
        <p:spPr bwMode="auto">
          <a:xfrm>
            <a:off x="4572000" y="3573463"/>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r>
              <a:rPr lang="en-US" altLang="en-US" baseline="-25000"/>
              <a:t>y</a:t>
            </a:r>
            <a:endParaRPr lang="en-US" altLang="en-US"/>
          </a:p>
        </p:txBody>
      </p:sp>
      <p:sp>
        <p:nvSpPr>
          <p:cNvPr id="7243" name="Text Box 22">
            <a:extLst>
              <a:ext uri="{FF2B5EF4-FFF2-40B4-BE49-F238E27FC236}">
                <a16:creationId xmlns:a16="http://schemas.microsoft.com/office/drawing/2014/main" id="{2094C03A-525E-486C-A9E8-26FE080EA7C2}"/>
              </a:ext>
            </a:extLst>
          </p:cNvPr>
          <p:cNvSpPr txBox="1">
            <a:spLocks noChangeArrowheads="1"/>
          </p:cNvSpPr>
          <p:nvPr/>
        </p:nvSpPr>
        <p:spPr bwMode="auto">
          <a:xfrm>
            <a:off x="5435600" y="4652963"/>
            <a:ext cx="4333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H</a:t>
            </a:r>
            <a:endParaRPr lang="en-US" altLang="en-US"/>
          </a:p>
        </p:txBody>
      </p:sp>
      <p:sp>
        <p:nvSpPr>
          <p:cNvPr id="7244" name="Line 140">
            <a:extLst>
              <a:ext uri="{FF2B5EF4-FFF2-40B4-BE49-F238E27FC236}">
                <a16:creationId xmlns:a16="http://schemas.microsoft.com/office/drawing/2014/main" id="{4DC85DDE-F9A9-4989-B0B9-15308786804E}"/>
              </a:ext>
            </a:extLst>
          </p:cNvPr>
          <p:cNvSpPr>
            <a:spLocks noChangeShapeType="1"/>
          </p:cNvSpPr>
          <p:nvPr/>
        </p:nvSpPr>
        <p:spPr bwMode="auto">
          <a:xfrm>
            <a:off x="5076825" y="5300663"/>
            <a:ext cx="0" cy="287337"/>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45" name="Text Box 141">
            <a:extLst>
              <a:ext uri="{FF2B5EF4-FFF2-40B4-BE49-F238E27FC236}">
                <a16:creationId xmlns:a16="http://schemas.microsoft.com/office/drawing/2014/main" id="{672CCF19-A0AF-4F65-AC89-081489FE891F}"/>
              </a:ext>
            </a:extLst>
          </p:cNvPr>
          <p:cNvSpPr txBox="1">
            <a:spLocks noChangeArrowheads="1"/>
          </p:cNvSpPr>
          <p:nvPr/>
        </p:nvSpPr>
        <p:spPr bwMode="auto">
          <a:xfrm>
            <a:off x="4605338" y="5456238"/>
            <a:ext cx="4841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W</a:t>
            </a:r>
            <a:r>
              <a:rPr lang="en-US" altLang="en-US" baseline="-25000" dirty="0"/>
              <a:t>1</a:t>
            </a:r>
            <a:endParaRPr lang="en-US" altLang="en-US" dirty="0"/>
          </a:p>
        </p:txBody>
      </p:sp>
      <p:cxnSp>
        <p:nvCxnSpPr>
          <p:cNvPr id="3" name="Straight Connector 2">
            <a:extLst>
              <a:ext uri="{FF2B5EF4-FFF2-40B4-BE49-F238E27FC236}">
                <a16:creationId xmlns:a16="http://schemas.microsoft.com/office/drawing/2014/main" id="{B66F47B5-7A29-43ED-ADB1-3D97C3D93AEE}"/>
              </a:ext>
            </a:extLst>
          </p:cNvPr>
          <p:cNvCxnSpPr/>
          <p:nvPr/>
        </p:nvCxnSpPr>
        <p:spPr>
          <a:xfrm>
            <a:off x="728663" y="2205038"/>
            <a:ext cx="711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9" name="Group 88">
            <a:extLst>
              <a:ext uri="{FF2B5EF4-FFF2-40B4-BE49-F238E27FC236}">
                <a16:creationId xmlns:a16="http://schemas.microsoft.com/office/drawing/2014/main" id="{FB24B42F-A58E-4C94-83A9-6BA6C7A12A45}"/>
              </a:ext>
            </a:extLst>
          </p:cNvPr>
          <p:cNvGrpSpPr/>
          <p:nvPr/>
        </p:nvGrpSpPr>
        <p:grpSpPr>
          <a:xfrm>
            <a:off x="6119812" y="6327775"/>
            <a:ext cx="2663825" cy="263525"/>
            <a:chOff x="6300788" y="5876925"/>
            <a:chExt cx="2663825" cy="263525"/>
          </a:xfrm>
        </p:grpSpPr>
        <p:sp>
          <p:nvSpPr>
            <p:cNvPr id="90" name="Rectangle 91">
              <a:extLst>
                <a:ext uri="{FF2B5EF4-FFF2-40B4-BE49-F238E27FC236}">
                  <a16:creationId xmlns:a16="http://schemas.microsoft.com/office/drawing/2014/main" id="{0A3A2DE3-0AC0-472E-930A-AAA7986C9E10}"/>
                </a:ext>
              </a:extLst>
            </p:cNvPr>
            <p:cNvSpPr>
              <a:spLocks noChangeArrowheads="1"/>
            </p:cNvSpPr>
            <p:nvPr/>
          </p:nvSpPr>
          <p:spPr bwMode="auto">
            <a:xfrm>
              <a:off x="6753225" y="5970588"/>
              <a:ext cx="1079500" cy="714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1" name="Rectangle 92">
              <a:extLst>
                <a:ext uri="{FF2B5EF4-FFF2-40B4-BE49-F238E27FC236}">
                  <a16:creationId xmlns:a16="http://schemas.microsoft.com/office/drawing/2014/main" id="{BAEF4416-D967-4BA5-8616-9AA7017BCFF2}"/>
                </a:ext>
              </a:extLst>
            </p:cNvPr>
            <p:cNvSpPr>
              <a:spLocks noChangeArrowheads="1"/>
            </p:cNvSpPr>
            <p:nvPr/>
          </p:nvSpPr>
          <p:spPr bwMode="auto">
            <a:xfrm>
              <a:off x="7667625" y="5876925"/>
              <a:ext cx="736600" cy="2635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2" name="Rectangle 94">
              <a:extLst>
                <a:ext uri="{FF2B5EF4-FFF2-40B4-BE49-F238E27FC236}">
                  <a16:creationId xmlns:a16="http://schemas.microsoft.com/office/drawing/2014/main" id="{999D24F7-1450-4FA8-9193-6F050AB6AA19}"/>
                </a:ext>
              </a:extLst>
            </p:cNvPr>
            <p:cNvSpPr>
              <a:spLocks noChangeArrowheads="1"/>
            </p:cNvSpPr>
            <p:nvPr/>
          </p:nvSpPr>
          <p:spPr bwMode="auto">
            <a:xfrm>
              <a:off x="8412163" y="5938838"/>
              <a:ext cx="144462" cy="142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3" name="Line 98">
              <a:extLst>
                <a:ext uri="{FF2B5EF4-FFF2-40B4-BE49-F238E27FC236}">
                  <a16:creationId xmlns:a16="http://schemas.microsoft.com/office/drawing/2014/main" id="{3DE8DDC6-E28F-4889-BFF4-8F9E021C09BE}"/>
                </a:ext>
              </a:extLst>
            </p:cNvPr>
            <p:cNvSpPr>
              <a:spLocks noChangeShapeType="1"/>
            </p:cNvSpPr>
            <p:nvPr/>
          </p:nvSpPr>
          <p:spPr bwMode="auto">
            <a:xfrm flipH="1">
              <a:off x="6300788" y="5999163"/>
              <a:ext cx="431800"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 name="Line 99">
              <a:extLst>
                <a:ext uri="{FF2B5EF4-FFF2-40B4-BE49-F238E27FC236}">
                  <a16:creationId xmlns:a16="http://schemas.microsoft.com/office/drawing/2014/main" id="{217239D4-8469-48C8-B635-AB402E5E9D1A}"/>
                </a:ext>
              </a:extLst>
            </p:cNvPr>
            <p:cNvSpPr>
              <a:spLocks noChangeShapeType="1"/>
            </p:cNvSpPr>
            <p:nvPr/>
          </p:nvSpPr>
          <p:spPr bwMode="auto">
            <a:xfrm>
              <a:off x="8532813" y="6021388"/>
              <a:ext cx="431800"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97" name="Text Box 22">
            <a:extLst>
              <a:ext uri="{FF2B5EF4-FFF2-40B4-BE49-F238E27FC236}">
                <a16:creationId xmlns:a16="http://schemas.microsoft.com/office/drawing/2014/main" id="{4E3E8DB3-E6BD-4331-892E-0890130F6BF8}"/>
              </a:ext>
            </a:extLst>
          </p:cNvPr>
          <p:cNvSpPr txBox="1">
            <a:spLocks noChangeArrowheads="1"/>
          </p:cNvSpPr>
          <p:nvPr/>
        </p:nvSpPr>
        <p:spPr bwMode="auto">
          <a:xfrm>
            <a:off x="6216650" y="6062820"/>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a:t>
            </a:r>
            <a:r>
              <a:rPr lang="en-US" altLang="en-US" baseline="-25000" dirty="0"/>
              <a:t>H</a:t>
            </a:r>
            <a:endParaRPr lang="en-US" altLang="en-US" dirty="0"/>
          </a:p>
        </p:txBody>
      </p:sp>
      <p:sp>
        <p:nvSpPr>
          <p:cNvPr id="98" name="Text Box 22">
            <a:extLst>
              <a:ext uri="{FF2B5EF4-FFF2-40B4-BE49-F238E27FC236}">
                <a16:creationId xmlns:a16="http://schemas.microsoft.com/office/drawing/2014/main" id="{60FDAEA8-4397-4B4D-912C-373D74432C88}"/>
              </a:ext>
            </a:extLst>
          </p:cNvPr>
          <p:cNvSpPr txBox="1">
            <a:spLocks noChangeArrowheads="1"/>
          </p:cNvSpPr>
          <p:nvPr/>
        </p:nvSpPr>
        <p:spPr bwMode="auto">
          <a:xfrm>
            <a:off x="8386763" y="6040526"/>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a:t>
            </a:r>
            <a:r>
              <a:rPr lang="en-US" altLang="en-US" baseline="-25000" dirty="0"/>
              <a:t>H</a:t>
            </a:r>
            <a:endParaRPr lang="en-US"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2">
            <a:extLst>
              <a:ext uri="{FF2B5EF4-FFF2-40B4-BE49-F238E27FC236}">
                <a16:creationId xmlns:a16="http://schemas.microsoft.com/office/drawing/2014/main" id="{904B51C1-1F4E-471B-AF4A-331884C8364A}"/>
              </a:ext>
            </a:extLst>
          </p:cNvPr>
          <p:cNvGrpSpPr>
            <a:grpSpLocks/>
          </p:cNvGrpSpPr>
          <p:nvPr/>
        </p:nvGrpSpPr>
        <p:grpSpPr bwMode="auto">
          <a:xfrm>
            <a:off x="1738749" y="831387"/>
            <a:ext cx="936625" cy="1655763"/>
            <a:chOff x="1519" y="1117"/>
            <a:chExt cx="590" cy="1043"/>
          </a:xfrm>
        </p:grpSpPr>
        <p:sp>
          <p:nvSpPr>
            <p:cNvPr id="7" name="Line 13">
              <a:extLst>
                <a:ext uri="{FF2B5EF4-FFF2-40B4-BE49-F238E27FC236}">
                  <a16:creationId xmlns:a16="http://schemas.microsoft.com/office/drawing/2014/main" id="{F005B42C-0474-4969-93FB-7D017F6499FD}"/>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4">
              <a:extLst>
                <a:ext uri="{FF2B5EF4-FFF2-40B4-BE49-F238E27FC236}">
                  <a16:creationId xmlns:a16="http://schemas.microsoft.com/office/drawing/2014/main" id="{42E1DABA-727A-463E-9BEC-2419213E0ED6}"/>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9" name="Line 16">
            <a:extLst>
              <a:ext uri="{FF2B5EF4-FFF2-40B4-BE49-F238E27FC236}">
                <a16:creationId xmlns:a16="http://schemas.microsoft.com/office/drawing/2014/main" id="{335E2DD8-6987-46B2-8783-3D261E10B152}"/>
              </a:ext>
            </a:extLst>
          </p:cNvPr>
          <p:cNvSpPr>
            <a:spLocks noChangeShapeType="1"/>
          </p:cNvSpPr>
          <p:nvPr/>
        </p:nvSpPr>
        <p:spPr bwMode="auto">
          <a:xfrm flipH="1">
            <a:off x="2170549" y="2485562"/>
            <a:ext cx="503237"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 name="Line 17">
            <a:extLst>
              <a:ext uri="{FF2B5EF4-FFF2-40B4-BE49-F238E27FC236}">
                <a16:creationId xmlns:a16="http://schemas.microsoft.com/office/drawing/2014/main" id="{1BD3D9A4-ECFB-44BF-8056-99C693E52FD2}"/>
              </a:ext>
            </a:extLst>
          </p:cNvPr>
          <p:cNvSpPr>
            <a:spLocks noChangeShapeType="1"/>
          </p:cNvSpPr>
          <p:nvPr/>
        </p:nvSpPr>
        <p:spPr bwMode="auto">
          <a:xfrm flipV="1">
            <a:off x="2673786" y="1958512"/>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 name="Text Box 20">
            <a:extLst>
              <a:ext uri="{FF2B5EF4-FFF2-40B4-BE49-F238E27FC236}">
                <a16:creationId xmlns:a16="http://schemas.microsoft.com/office/drawing/2014/main" id="{6BAEFCB3-057D-4A3E-86F0-0CD5C5ACDA1B}"/>
              </a:ext>
            </a:extLst>
          </p:cNvPr>
          <p:cNvSpPr txBox="1">
            <a:spLocks noChangeArrowheads="1"/>
          </p:cNvSpPr>
          <p:nvPr/>
        </p:nvSpPr>
        <p:spPr bwMode="auto">
          <a:xfrm>
            <a:off x="1996542" y="2533269"/>
            <a:ext cx="8146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550 </a:t>
            </a:r>
            <a:r>
              <a:rPr lang="en-US" altLang="en-US" dirty="0" err="1"/>
              <a:t>lb</a:t>
            </a:r>
            <a:endParaRPr lang="en-US" altLang="en-US" dirty="0"/>
          </a:p>
        </p:txBody>
      </p:sp>
      <p:sp>
        <p:nvSpPr>
          <p:cNvPr id="12" name="Text Box 21">
            <a:extLst>
              <a:ext uri="{FF2B5EF4-FFF2-40B4-BE49-F238E27FC236}">
                <a16:creationId xmlns:a16="http://schemas.microsoft.com/office/drawing/2014/main" id="{DA8B6F4E-D995-471E-B495-9034B4F15CD2}"/>
              </a:ext>
            </a:extLst>
          </p:cNvPr>
          <p:cNvSpPr txBox="1">
            <a:spLocks noChangeArrowheads="1"/>
          </p:cNvSpPr>
          <p:nvPr/>
        </p:nvSpPr>
        <p:spPr bwMode="auto">
          <a:xfrm>
            <a:off x="2746810" y="1693400"/>
            <a:ext cx="8099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600 </a:t>
            </a:r>
            <a:r>
              <a:rPr lang="en-US" altLang="en-US" dirty="0" err="1"/>
              <a:t>lb</a:t>
            </a:r>
            <a:endParaRPr lang="en-US" altLang="en-US" dirty="0"/>
          </a:p>
        </p:txBody>
      </p:sp>
      <p:sp>
        <p:nvSpPr>
          <p:cNvPr id="13" name="Line 15">
            <a:extLst>
              <a:ext uri="{FF2B5EF4-FFF2-40B4-BE49-F238E27FC236}">
                <a16:creationId xmlns:a16="http://schemas.microsoft.com/office/drawing/2014/main" id="{F7942DB1-847C-46C6-93B7-CD11BCB748EA}"/>
              </a:ext>
            </a:extLst>
          </p:cNvPr>
          <p:cNvSpPr>
            <a:spLocks noChangeShapeType="1"/>
          </p:cNvSpPr>
          <p:nvPr/>
        </p:nvSpPr>
        <p:spPr bwMode="auto">
          <a:xfrm>
            <a:off x="1738749" y="1333037"/>
            <a:ext cx="576262"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 name="Text Box 22">
            <a:extLst>
              <a:ext uri="{FF2B5EF4-FFF2-40B4-BE49-F238E27FC236}">
                <a16:creationId xmlns:a16="http://schemas.microsoft.com/office/drawing/2014/main" id="{E4312A5C-18D8-4EEC-9FB2-DB8D9D5488B5}"/>
              </a:ext>
            </a:extLst>
          </p:cNvPr>
          <p:cNvSpPr txBox="1">
            <a:spLocks noChangeArrowheads="1"/>
          </p:cNvSpPr>
          <p:nvPr/>
        </p:nvSpPr>
        <p:spPr bwMode="auto">
          <a:xfrm>
            <a:off x="2026880" y="1387566"/>
            <a:ext cx="10231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sp>
        <p:nvSpPr>
          <p:cNvPr id="15" name="Line 70">
            <a:extLst>
              <a:ext uri="{FF2B5EF4-FFF2-40B4-BE49-F238E27FC236}">
                <a16:creationId xmlns:a16="http://schemas.microsoft.com/office/drawing/2014/main" id="{ADB5B78C-2E58-4189-8297-1D618B63DA54}"/>
              </a:ext>
            </a:extLst>
          </p:cNvPr>
          <p:cNvSpPr>
            <a:spLocks noChangeShapeType="1"/>
          </p:cNvSpPr>
          <p:nvPr/>
        </p:nvSpPr>
        <p:spPr bwMode="auto">
          <a:xfrm>
            <a:off x="1378386" y="829800"/>
            <a:ext cx="360363"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Line 71">
            <a:extLst>
              <a:ext uri="{FF2B5EF4-FFF2-40B4-BE49-F238E27FC236}">
                <a16:creationId xmlns:a16="http://schemas.microsoft.com/office/drawing/2014/main" id="{AC239EDA-8774-4FF4-8CCB-0623AAB1046B}"/>
              </a:ext>
            </a:extLst>
          </p:cNvPr>
          <p:cNvSpPr>
            <a:spLocks noChangeShapeType="1"/>
          </p:cNvSpPr>
          <p:nvPr/>
        </p:nvSpPr>
        <p:spPr bwMode="auto">
          <a:xfrm>
            <a:off x="1738749" y="398000"/>
            <a:ext cx="0" cy="43180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Text Box 72">
            <a:extLst>
              <a:ext uri="{FF2B5EF4-FFF2-40B4-BE49-F238E27FC236}">
                <a16:creationId xmlns:a16="http://schemas.microsoft.com/office/drawing/2014/main" id="{3E976EF9-9609-4707-AC4A-89679CD2B7AF}"/>
              </a:ext>
            </a:extLst>
          </p:cNvPr>
          <p:cNvSpPr txBox="1">
            <a:spLocks noChangeArrowheads="1"/>
          </p:cNvSpPr>
          <p:nvPr/>
        </p:nvSpPr>
        <p:spPr bwMode="auto">
          <a:xfrm>
            <a:off x="925706" y="480957"/>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150 </a:t>
            </a:r>
            <a:r>
              <a:rPr lang="en-US" altLang="en-US" dirty="0" err="1"/>
              <a:t>lb</a:t>
            </a:r>
            <a:endParaRPr lang="en-US" altLang="en-US" dirty="0"/>
          </a:p>
        </p:txBody>
      </p:sp>
      <p:sp>
        <p:nvSpPr>
          <p:cNvPr id="18" name="Text Box 73">
            <a:extLst>
              <a:ext uri="{FF2B5EF4-FFF2-40B4-BE49-F238E27FC236}">
                <a16:creationId xmlns:a16="http://schemas.microsoft.com/office/drawing/2014/main" id="{3B9CDF3D-83E7-438B-86C5-C763467F033D}"/>
              </a:ext>
            </a:extLst>
          </p:cNvPr>
          <p:cNvSpPr txBox="1">
            <a:spLocks noChangeArrowheads="1"/>
          </p:cNvSpPr>
          <p:nvPr/>
        </p:nvSpPr>
        <p:spPr bwMode="auto">
          <a:xfrm>
            <a:off x="1461730" y="62923"/>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600 </a:t>
            </a:r>
            <a:r>
              <a:rPr lang="en-US" altLang="en-US" dirty="0" err="1"/>
              <a:t>lb</a:t>
            </a:r>
            <a:endParaRPr lang="en-US" altLang="en-US" dirty="0"/>
          </a:p>
        </p:txBody>
      </p:sp>
      <p:grpSp>
        <p:nvGrpSpPr>
          <p:cNvPr id="19" name="Group 8">
            <a:extLst>
              <a:ext uri="{FF2B5EF4-FFF2-40B4-BE49-F238E27FC236}">
                <a16:creationId xmlns:a16="http://schemas.microsoft.com/office/drawing/2014/main" id="{8A0DDED7-3898-46A4-9F30-080B83BF8CF3}"/>
              </a:ext>
            </a:extLst>
          </p:cNvPr>
          <p:cNvGrpSpPr>
            <a:grpSpLocks/>
          </p:cNvGrpSpPr>
          <p:nvPr/>
        </p:nvGrpSpPr>
        <p:grpSpPr bwMode="auto">
          <a:xfrm>
            <a:off x="3541897" y="865518"/>
            <a:ext cx="936625" cy="1655763"/>
            <a:chOff x="1519" y="1117"/>
            <a:chExt cx="590" cy="1043"/>
          </a:xfrm>
        </p:grpSpPr>
        <p:sp>
          <p:nvSpPr>
            <p:cNvPr id="20" name="Line 6">
              <a:extLst>
                <a:ext uri="{FF2B5EF4-FFF2-40B4-BE49-F238E27FC236}">
                  <a16:creationId xmlns:a16="http://schemas.microsoft.com/office/drawing/2014/main" id="{37D91A04-A7D8-4F91-8719-51C989E49E78}"/>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7">
              <a:extLst>
                <a:ext uri="{FF2B5EF4-FFF2-40B4-BE49-F238E27FC236}">
                  <a16:creationId xmlns:a16="http://schemas.microsoft.com/office/drawing/2014/main" id="{33F4C80A-00C4-4E98-8511-3924DB53A15C}"/>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2" name="Line 18">
            <a:extLst>
              <a:ext uri="{FF2B5EF4-FFF2-40B4-BE49-F238E27FC236}">
                <a16:creationId xmlns:a16="http://schemas.microsoft.com/office/drawing/2014/main" id="{2270EBE4-18C3-495F-83D8-07711F54F441}"/>
              </a:ext>
            </a:extLst>
          </p:cNvPr>
          <p:cNvSpPr>
            <a:spLocks noChangeShapeType="1"/>
          </p:cNvSpPr>
          <p:nvPr/>
        </p:nvSpPr>
        <p:spPr bwMode="auto">
          <a:xfrm>
            <a:off x="4518210" y="2565731"/>
            <a:ext cx="301625" cy="51911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 name="Text Box 23">
            <a:extLst>
              <a:ext uri="{FF2B5EF4-FFF2-40B4-BE49-F238E27FC236}">
                <a16:creationId xmlns:a16="http://schemas.microsoft.com/office/drawing/2014/main" id="{0DC5BA4C-7D47-497F-917E-8CCC59CDBC52}"/>
              </a:ext>
            </a:extLst>
          </p:cNvPr>
          <p:cNvSpPr txBox="1">
            <a:spLocks noChangeArrowheads="1"/>
          </p:cNvSpPr>
          <p:nvPr/>
        </p:nvSpPr>
        <p:spPr bwMode="auto">
          <a:xfrm>
            <a:off x="4629351" y="2504890"/>
            <a:ext cx="8769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250 </a:t>
            </a:r>
            <a:r>
              <a:rPr lang="en-US" altLang="en-US" dirty="0" err="1"/>
              <a:t>lb</a:t>
            </a:r>
            <a:endParaRPr lang="en-US" altLang="en-US" dirty="0"/>
          </a:p>
        </p:txBody>
      </p:sp>
      <p:sp>
        <p:nvSpPr>
          <p:cNvPr id="24" name="Line 25">
            <a:extLst>
              <a:ext uri="{FF2B5EF4-FFF2-40B4-BE49-F238E27FC236}">
                <a16:creationId xmlns:a16="http://schemas.microsoft.com/office/drawing/2014/main" id="{9BD7A248-6A7A-42A9-ACBF-571C08D4AE2F}"/>
              </a:ext>
            </a:extLst>
          </p:cNvPr>
          <p:cNvSpPr>
            <a:spLocks noChangeShapeType="1"/>
          </p:cNvSpPr>
          <p:nvPr/>
        </p:nvSpPr>
        <p:spPr bwMode="auto">
          <a:xfrm>
            <a:off x="4542022" y="2961018"/>
            <a:ext cx="2174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Text Box 26">
            <a:extLst>
              <a:ext uri="{FF2B5EF4-FFF2-40B4-BE49-F238E27FC236}">
                <a16:creationId xmlns:a16="http://schemas.microsoft.com/office/drawing/2014/main" id="{07016EFE-29EA-4FA9-B36B-138AB09D7457}"/>
              </a:ext>
            </a:extLst>
          </p:cNvPr>
          <p:cNvSpPr txBox="1">
            <a:spLocks noChangeArrowheads="1"/>
          </p:cNvSpPr>
          <p:nvPr/>
        </p:nvSpPr>
        <p:spPr bwMode="auto">
          <a:xfrm>
            <a:off x="4286435" y="2689556"/>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26" name="Text Box 27">
            <a:extLst>
              <a:ext uri="{FF2B5EF4-FFF2-40B4-BE49-F238E27FC236}">
                <a16:creationId xmlns:a16="http://schemas.microsoft.com/office/drawing/2014/main" id="{2EE346C6-C6B6-4044-9096-9F83E908D9A9}"/>
              </a:ext>
            </a:extLst>
          </p:cNvPr>
          <p:cNvSpPr txBox="1">
            <a:spLocks noChangeArrowheads="1"/>
          </p:cNvSpPr>
          <p:nvPr/>
        </p:nvSpPr>
        <p:spPr bwMode="auto">
          <a:xfrm>
            <a:off x="4542022" y="296101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27" name="Line 48">
            <a:extLst>
              <a:ext uri="{FF2B5EF4-FFF2-40B4-BE49-F238E27FC236}">
                <a16:creationId xmlns:a16="http://schemas.microsoft.com/office/drawing/2014/main" id="{50C5ED69-6FC4-478F-8816-8AD2A6D3D9DD}"/>
              </a:ext>
            </a:extLst>
          </p:cNvPr>
          <p:cNvSpPr>
            <a:spLocks noChangeShapeType="1"/>
          </p:cNvSpPr>
          <p:nvPr/>
        </p:nvSpPr>
        <p:spPr bwMode="auto">
          <a:xfrm flipH="1" flipV="1">
            <a:off x="3238685" y="351168"/>
            <a:ext cx="301625" cy="519113"/>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Line 50">
            <a:extLst>
              <a:ext uri="{FF2B5EF4-FFF2-40B4-BE49-F238E27FC236}">
                <a16:creationId xmlns:a16="http://schemas.microsoft.com/office/drawing/2014/main" id="{389D0998-E9F8-4A74-ACB7-ECD8BED0114D}"/>
              </a:ext>
            </a:extLst>
          </p:cNvPr>
          <p:cNvSpPr>
            <a:spLocks noChangeShapeType="1"/>
          </p:cNvSpPr>
          <p:nvPr/>
        </p:nvSpPr>
        <p:spPr bwMode="auto">
          <a:xfrm>
            <a:off x="3268847" y="563893"/>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51">
            <a:extLst>
              <a:ext uri="{FF2B5EF4-FFF2-40B4-BE49-F238E27FC236}">
                <a16:creationId xmlns:a16="http://schemas.microsoft.com/office/drawing/2014/main" id="{A1AB4DB5-6132-4465-96EC-DE38AA9C6BAA}"/>
              </a:ext>
            </a:extLst>
          </p:cNvPr>
          <p:cNvSpPr>
            <a:spLocks noChangeShapeType="1"/>
          </p:cNvSpPr>
          <p:nvPr/>
        </p:nvSpPr>
        <p:spPr bwMode="auto">
          <a:xfrm>
            <a:off x="3286310" y="779793"/>
            <a:ext cx="2174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Text Box 52">
            <a:extLst>
              <a:ext uri="{FF2B5EF4-FFF2-40B4-BE49-F238E27FC236}">
                <a16:creationId xmlns:a16="http://schemas.microsoft.com/office/drawing/2014/main" id="{8D9ED8A8-BD6B-45D3-B9AB-4FF6FFDBF20B}"/>
              </a:ext>
            </a:extLst>
          </p:cNvPr>
          <p:cNvSpPr txBox="1">
            <a:spLocks noChangeArrowheads="1"/>
          </p:cNvSpPr>
          <p:nvPr/>
        </p:nvSpPr>
        <p:spPr bwMode="auto">
          <a:xfrm>
            <a:off x="3030722" y="508331"/>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31" name="Text Box 53">
            <a:extLst>
              <a:ext uri="{FF2B5EF4-FFF2-40B4-BE49-F238E27FC236}">
                <a16:creationId xmlns:a16="http://schemas.microsoft.com/office/drawing/2014/main" id="{837006E7-C039-4AAE-B6D2-61E30A7602E0}"/>
              </a:ext>
            </a:extLst>
          </p:cNvPr>
          <p:cNvSpPr txBox="1">
            <a:spLocks noChangeArrowheads="1"/>
          </p:cNvSpPr>
          <p:nvPr/>
        </p:nvSpPr>
        <p:spPr bwMode="auto">
          <a:xfrm>
            <a:off x="3286310" y="77979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32" name="Line 88">
            <a:extLst>
              <a:ext uri="{FF2B5EF4-FFF2-40B4-BE49-F238E27FC236}">
                <a16:creationId xmlns:a16="http://schemas.microsoft.com/office/drawing/2014/main" id="{15F6BB62-58DE-424A-81A3-C317AD912C25}"/>
              </a:ext>
            </a:extLst>
          </p:cNvPr>
          <p:cNvSpPr>
            <a:spLocks noChangeShapeType="1"/>
          </p:cNvSpPr>
          <p:nvPr/>
        </p:nvSpPr>
        <p:spPr bwMode="auto">
          <a:xfrm>
            <a:off x="3535547" y="867106"/>
            <a:ext cx="947738" cy="1652587"/>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Text Box 23">
            <a:extLst>
              <a:ext uri="{FF2B5EF4-FFF2-40B4-BE49-F238E27FC236}">
                <a16:creationId xmlns:a16="http://schemas.microsoft.com/office/drawing/2014/main" id="{CB50BF96-C951-42CB-8D5F-604B8E8BE668}"/>
              </a:ext>
            </a:extLst>
          </p:cNvPr>
          <p:cNvSpPr txBox="1">
            <a:spLocks noChangeArrowheads="1"/>
          </p:cNvSpPr>
          <p:nvPr/>
        </p:nvSpPr>
        <p:spPr bwMode="auto">
          <a:xfrm>
            <a:off x="3606985" y="363868"/>
            <a:ext cx="10173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250 </a:t>
            </a:r>
            <a:r>
              <a:rPr lang="en-US" altLang="en-US" dirty="0" err="1"/>
              <a:t>lb</a:t>
            </a:r>
            <a:endParaRPr lang="en-US" altLang="en-US" dirty="0"/>
          </a:p>
        </p:txBody>
      </p:sp>
      <p:sp>
        <p:nvSpPr>
          <p:cNvPr id="34" name="Line 90">
            <a:extLst>
              <a:ext uri="{FF2B5EF4-FFF2-40B4-BE49-F238E27FC236}">
                <a16:creationId xmlns:a16="http://schemas.microsoft.com/office/drawing/2014/main" id="{13AB4190-6BDA-42B1-A985-A2639D7522EB}"/>
              </a:ext>
            </a:extLst>
          </p:cNvPr>
          <p:cNvSpPr>
            <a:spLocks noChangeShapeType="1"/>
          </p:cNvSpPr>
          <p:nvPr/>
        </p:nvSpPr>
        <p:spPr bwMode="auto">
          <a:xfrm flipV="1">
            <a:off x="4543610" y="2740356"/>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Rectangle 91">
            <a:extLst>
              <a:ext uri="{FF2B5EF4-FFF2-40B4-BE49-F238E27FC236}">
                <a16:creationId xmlns:a16="http://schemas.microsoft.com/office/drawing/2014/main" id="{0DC9AAC1-A55F-4805-96B2-2D911D77BBA8}"/>
              </a:ext>
            </a:extLst>
          </p:cNvPr>
          <p:cNvSpPr>
            <a:spLocks noChangeArrowheads="1"/>
          </p:cNvSpPr>
          <p:nvPr/>
        </p:nvSpPr>
        <p:spPr bwMode="auto">
          <a:xfrm>
            <a:off x="5502711" y="2052175"/>
            <a:ext cx="1079500" cy="714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7" name="Rectangle 92">
            <a:extLst>
              <a:ext uri="{FF2B5EF4-FFF2-40B4-BE49-F238E27FC236}">
                <a16:creationId xmlns:a16="http://schemas.microsoft.com/office/drawing/2014/main" id="{086AE13A-0526-4138-9A59-259FEFF530A7}"/>
              </a:ext>
            </a:extLst>
          </p:cNvPr>
          <p:cNvSpPr>
            <a:spLocks noChangeArrowheads="1"/>
          </p:cNvSpPr>
          <p:nvPr/>
        </p:nvSpPr>
        <p:spPr bwMode="auto">
          <a:xfrm>
            <a:off x="6417111" y="1958512"/>
            <a:ext cx="736600" cy="2635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8" name="Rectangle 94">
            <a:extLst>
              <a:ext uri="{FF2B5EF4-FFF2-40B4-BE49-F238E27FC236}">
                <a16:creationId xmlns:a16="http://schemas.microsoft.com/office/drawing/2014/main" id="{2A8A5198-1173-4FA9-B62C-233742850ECC}"/>
              </a:ext>
            </a:extLst>
          </p:cNvPr>
          <p:cNvSpPr>
            <a:spLocks noChangeArrowheads="1"/>
          </p:cNvSpPr>
          <p:nvPr/>
        </p:nvSpPr>
        <p:spPr bwMode="auto">
          <a:xfrm>
            <a:off x="7161649" y="2020425"/>
            <a:ext cx="144462" cy="142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9" name="Line 98">
            <a:extLst>
              <a:ext uri="{FF2B5EF4-FFF2-40B4-BE49-F238E27FC236}">
                <a16:creationId xmlns:a16="http://schemas.microsoft.com/office/drawing/2014/main" id="{DA6ECEDD-C282-4E0C-AC96-6DC0D292239D}"/>
              </a:ext>
            </a:extLst>
          </p:cNvPr>
          <p:cNvSpPr>
            <a:spLocks noChangeShapeType="1"/>
          </p:cNvSpPr>
          <p:nvPr/>
        </p:nvSpPr>
        <p:spPr bwMode="auto">
          <a:xfrm flipH="1">
            <a:off x="5569924" y="5160634"/>
            <a:ext cx="431800"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Line 99">
            <a:extLst>
              <a:ext uri="{FF2B5EF4-FFF2-40B4-BE49-F238E27FC236}">
                <a16:creationId xmlns:a16="http://schemas.microsoft.com/office/drawing/2014/main" id="{ADD69B6F-2193-4540-922A-60B46237DFCB}"/>
              </a:ext>
            </a:extLst>
          </p:cNvPr>
          <p:cNvSpPr>
            <a:spLocks noChangeShapeType="1"/>
          </p:cNvSpPr>
          <p:nvPr/>
        </p:nvSpPr>
        <p:spPr bwMode="auto">
          <a:xfrm>
            <a:off x="7282299" y="2102975"/>
            <a:ext cx="431800"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Text Box 22">
            <a:extLst>
              <a:ext uri="{FF2B5EF4-FFF2-40B4-BE49-F238E27FC236}">
                <a16:creationId xmlns:a16="http://schemas.microsoft.com/office/drawing/2014/main" id="{DBA6F8FE-CD80-40AD-9FA6-F83749F096A0}"/>
              </a:ext>
            </a:extLst>
          </p:cNvPr>
          <p:cNvSpPr txBox="1">
            <a:spLocks noChangeArrowheads="1"/>
          </p:cNvSpPr>
          <p:nvPr/>
        </p:nvSpPr>
        <p:spPr bwMode="auto">
          <a:xfrm>
            <a:off x="5602056" y="4722339"/>
            <a:ext cx="9155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sp>
        <p:nvSpPr>
          <p:cNvPr id="42" name="Text Box 22">
            <a:extLst>
              <a:ext uri="{FF2B5EF4-FFF2-40B4-BE49-F238E27FC236}">
                <a16:creationId xmlns:a16="http://schemas.microsoft.com/office/drawing/2014/main" id="{E609C1F1-D670-48C3-909E-D4DC397B9F1F}"/>
              </a:ext>
            </a:extLst>
          </p:cNvPr>
          <p:cNvSpPr txBox="1">
            <a:spLocks noChangeArrowheads="1"/>
          </p:cNvSpPr>
          <p:nvPr/>
        </p:nvSpPr>
        <p:spPr bwMode="auto">
          <a:xfrm>
            <a:off x="6921936" y="1526712"/>
            <a:ext cx="10794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cxnSp>
        <p:nvCxnSpPr>
          <p:cNvPr id="48" name="Straight Connector 47">
            <a:extLst>
              <a:ext uri="{FF2B5EF4-FFF2-40B4-BE49-F238E27FC236}">
                <a16:creationId xmlns:a16="http://schemas.microsoft.com/office/drawing/2014/main" id="{D9A1DD53-1CE5-42E5-9B5C-C6703F310233}"/>
              </a:ext>
            </a:extLst>
          </p:cNvPr>
          <p:cNvCxnSpPr/>
          <p:nvPr/>
        </p:nvCxnSpPr>
        <p:spPr>
          <a:xfrm>
            <a:off x="1200534" y="1072219"/>
            <a:ext cx="3533325" cy="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31558627-CFF9-4BF0-A5BA-A778A221DFB9}"/>
              </a:ext>
            </a:extLst>
          </p:cNvPr>
          <p:cNvCxnSpPr/>
          <p:nvPr/>
        </p:nvCxnSpPr>
        <p:spPr>
          <a:xfrm>
            <a:off x="6042461" y="1556875"/>
            <a:ext cx="0" cy="1008856"/>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52" name="Straight Arrow Connector 51">
            <a:extLst>
              <a:ext uri="{FF2B5EF4-FFF2-40B4-BE49-F238E27FC236}">
                <a16:creationId xmlns:a16="http://schemas.microsoft.com/office/drawing/2014/main" id="{7B4995B1-505A-4694-B7AA-9AAB4B681D85}"/>
              </a:ext>
            </a:extLst>
          </p:cNvPr>
          <p:cNvCxnSpPr/>
          <p:nvPr/>
        </p:nvCxnSpPr>
        <p:spPr>
          <a:xfrm>
            <a:off x="2570346" y="547224"/>
            <a:ext cx="0" cy="26590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4" name="Straight Arrow Connector 53">
            <a:extLst>
              <a:ext uri="{FF2B5EF4-FFF2-40B4-BE49-F238E27FC236}">
                <a16:creationId xmlns:a16="http://schemas.microsoft.com/office/drawing/2014/main" id="{8ADF0AD0-B081-45A5-BBF1-4217B4C56E09}"/>
              </a:ext>
            </a:extLst>
          </p:cNvPr>
          <p:cNvCxnSpPr>
            <a:cxnSpLocks/>
          </p:cNvCxnSpPr>
          <p:nvPr/>
        </p:nvCxnSpPr>
        <p:spPr>
          <a:xfrm flipV="1">
            <a:off x="2570346" y="1072219"/>
            <a:ext cx="0" cy="2608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6" name="TextBox 55">
            <a:extLst>
              <a:ext uri="{FF2B5EF4-FFF2-40B4-BE49-F238E27FC236}">
                <a16:creationId xmlns:a16="http://schemas.microsoft.com/office/drawing/2014/main" id="{F845A182-5451-4B45-AA2C-8259C5BA8E3C}"/>
              </a:ext>
            </a:extLst>
          </p:cNvPr>
          <p:cNvSpPr txBox="1"/>
          <p:nvPr/>
        </p:nvSpPr>
        <p:spPr>
          <a:xfrm>
            <a:off x="2396063" y="181545"/>
            <a:ext cx="947738" cy="369332"/>
          </a:xfrm>
          <a:prstGeom prst="rect">
            <a:avLst/>
          </a:prstGeom>
          <a:noFill/>
        </p:spPr>
        <p:txBody>
          <a:bodyPr wrap="square" rtlCol="0">
            <a:spAutoFit/>
          </a:bodyPr>
          <a:lstStyle/>
          <a:p>
            <a:r>
              <a:rPr lang="en-US" dirty="0"/>
              <a:t>0.5 ft</a:t>
            </a:r>
          </a:p>
        </p:txBody>
      </p:sp>
      <p:sp>
        <p:nvSpPr>
          <p:cNvPr id="57" name="TextBox 56">
            <a:extLst>
              <a:ext uri="{FF2B5EF4-FFF2-40B4-BE49-F238E27FC236}">
                <a16:creationId xmlns:a16="http://schemas.microsoft.com/office/drawing/2014/main" id="{0594A461-725D-416B-A299-FB12AB8013C1}"/>
              </a:ext>
            </a:extLst>
          </p:cNvPr>
          <p:cNvSpPr txBox="1"/>
          <p:nvPr/>
        </p:nvSpPr>
        <p:spPr>
          <a:xfrm>
            <a:off x="1737162" y="513634"/>
            <a:ext cx="351378" cy="369332"/>
          </a:xfrm>
          <a:prstGeom prst="rect">
            <a:avLst/>
          </a:prstGeom>
          <a:noFill/>
        </p:spPr>
        <p:txBody>
          <a:bodyPr wrap="none" rtlCol="0">
            <a:spAutoFit/>
          </a:bodyPr>
          <a:lstStyle/>
          <a:p>
            <a:r>
              <a:rPr lang="en-US" dirty="0"/>
              <a:t>D</a:t>
            </a:r>
          </a:p>
        </p:txBody>
      </p:sp>
      <p:sp>
        <p:nvSpPr>
          <p:cNvPr id="58" name="TextBox 57">
            <a:extLst>
              <a:ext uri="{FF2B5EF4-FFF2-40B4-BE49-F238E27FC236}">
                <a16:creationId xmlns:a16="http://schemas.microsoft.com/office/drawing/2014/main" id="{0B969CF6-6308-4E25-9991-D592CF7B9CD6}"/>
              </a:ext>
            </a:extLst>
          </p:cNvPr>
          <p:cNvSpPr txBox="1"/>
          <p:nvPr/>
        </p:nvSpPr>
        <p:spPr>
          <a:xfrm>
            <a:off x="1399623" y="1206111"/>
            <a:ext cx="351378" cy="369332"/>
          </a:xfrm>
          <a:prstGeom prst="rect">
            <a:avLst/>
          </a:prstGeom>
          <a:noFill/>
        </p:spPr>
        <p:txBody>
          <a:bodyPr wrap="square" rtlCol="0">
            <a:spAutoFit/>
          </a:bodyPr>
          <a:lstStyle/>
          <a:p>
            <a:r>
              <a:rPr lang="en-US" dirty="0"/>
              <a:t>C</a:t>
            </a:r>
          </a:p>
        </p:txBody>
      </p:sp>
      <p:sp>
        <p:nvSpPr>
          <p:cNvPr id="59" name="TextBox 58">
            <a:extLst>
              <a:ext uri="{FF2B5EF4-FFF2-40B4-BE49-F238E27FC236}">
                <a16:creationId xmlns:a16="http://schemas.microsoft.com/office/drawing/2014/main" id="{067F139F-CE66-4386-8714-08049D4C8A68}"/>
              </a:ext>
            </a:extLst>
          </p:cNvPr>
          <p:cNvSpPr txBox="1"/>
          <p:nvPr/>
        </p:nvSpPr>
        <p:spPr>
          <a:xfrm flipH="1">
            <a:off x="2707124" y="2386204"/>
            <a:ext cx="274584" cy="369332"/>
          </a:xfrm>
          <a:prstGeom prst="rect">
            <a:avLst/>
          </a:prstGeom>
          <a:noFill/>
        </p:spPr>
        <p:txBody>
          <a:bodyPr wrap="square" rtlCol="0">
            <a:spAutoFit/>
          </a:bodyPr>
          <a:lstStyle/>
          <a:p>
            <a:r>
              <a:rPr lang="en-US" dirty="0"/>
              <a:t>A</a:t>
            </a:r>
          </a:p>
        </p:txBody>
      </p:sp>
      <p:sp>
        <p:nvSpPr>
          <p:cNvPr id="60" name="TextBox 59">
            <a:extLst>
              <a:ext uri="{FF2B5EF4-FFF2-40B4-BE49-F238E27FC236}">
                <a16:creationId xmlns:a16="http://schemas.microsoft.com/office/drawing/2014/main" id="{EFE7B26A-7BEC-4E04-B088-8B2CF2D8BB4C}"/>
              </a:ext>
            </a:extLst>
          </p:cNvPr>
          <p:cNvSpPr txBox="1"/>
          <p:nvPr/>
        </p:nvSpPr>
        <p:spPr>
          <a:xfrm>
            <a:off x="3621189" y="690514"/>
            <a:ext cx="338554" cy="369332"/>
          </a:xfrm>
          <a:prstGeom prst="rect">
            <a:avLst/>
          </a:prstGeom>
          <a:noFill/>
        </p:spPr>
        <p:txBody>
          <a:bodyPr wrap="none" rtlCol="0">
            <a:spAutoFit/>
          </a:bodyPr>
          <a:lstStyle/>
          <a:p>
            <a:r>
              <a:rPr lang="en-US" dirty="0"/>
              <a:t>E</a:t>
            </a:r>
          </a:p>
        </p:txBody>
      </p:sp>
      <p:sp>
        <p:nvSpPr>
          <p:cNvPr id="61" name="TextBox 60">
            <a:extLst>
              <a:ext uri="{FF2B5EF4-FFF2-40B4-BE49-F238E27FC236}">
                <a16:creationId xmlns:a16="http://schemas.microsoft.com/office/drawing/2014/main" id="{A90CB7E6-6453-4820-A619-490A1C995E45}"/>
              </a:ext>
            </a:extLst>
          </p:cNvPr>
          <p:cNvSpPr txBox="1"/>
          <p:nvPr/>
        </p:nvSpPr>
        <p:spPr>
          <a:xfrm>
            <a:off x="4090154" y="2422340"/>
            <a:ext cx="338554" cy="369332"/>
          </a:xfrm>
          <a:prstGeom prst="rect">
            <a:avLst/>
          </a:prstGeom>
          <a:noFill/>
        </p:spPr>
        <p:txBody>
          <a:bodyPr wrap="none" rtlCol="0">
            <a:spAutoFit/>
          </a:bodyPr>
          <a:lstStyle/>
          <a:p>
            <a:r>
              <a:rPr lang="en-US" dirty="0"/>
              <a:t>B</a:t>
            </a:r>
          </a:p>
        </p:txBody>
      </p:sp>
      <p:sp>
        <p:nvSpPr>
          <p:cNvPr id="62" name="TextBox 61">
            <a:extLst>
              <a:ext uri="{FF2B5EF4-FFF2-40B4-BE49-F238E27FC236}">
                <a16:creationId xmlns:a16="http://schemas.microsoft.com/office/drawing/2014/main" id="{C62F3128-2853-470B-9120-93DC5EF87B12}"/>
              </a:ext>
            </a:extLst>
          </p:cNvPr>
          <p:cNvSpPr txBox="1"/>
          <p:nvPr/>
        </p:nvSpPr>
        <p:spPr>
          <a:xfrm>
            <a:off x="5821655" y="5204118"/>
            <a:ext cx="351378" cy="369332"/>
          </a:xfrm>
          <a:prstGeom prst="rect">
            <a:avLst/>
          </a:prstGeom>
          <a:noFill/>
        </p:spPr>
        <p:txBody>
          <a:bodyPr wrap="none" rtlCol="0">
            <a:spAutoFit/>
          </a:bodyPr>
          <a:lstStyle/>
          <a:p>
            <a:r>
              <a:rPr lang="en-US" dirty="0"/>
              <a:t>C</a:t>
            </a:r>
          </a:p>
        </p:txBody>
      </p:sp>
      <p:sp>
        <p:nvSpPr>
          <p:cNvPr id="63" name="TextBox 62">
            <a:extLst>
              <a:ext uri="{FF2B5EF4-FFF2-40B4-BE49-F238E27FC236}">
                <a16:creationId xmlns:a16="http://schemas.microsoft.com/office/drawing/2014/main" id="{6663C63B-0E44-4ACE-BA5D-CB12E2A5E9A2}"/>
              </a:ext>
            </a:extLst>
          </p:cNvPr>
          <p:cNvSpPr txBox="1"/>
          <p:nvPr/>
        </p:nvSpPr>
        <p:spPr>
          <a:xfrm>
            <a:off x="7220411" y="2239712"/>
            <a:ext cx="325730" cy="369332"/>
          </a:xfrm>
          <a:prstGeom prst="rect">
            <a:avLst/>
          </a:prstGeom>
          <a:noFill/>
        </p:spPr>
        <p:txBody>
          <a:bodyPr wrap="none" rtlCol="0">
            <a:spAutoFit/>
          </a:bodyPr>
          <a:lstStyle/>
          <a:p>
            <a:r>
              <a:rPr lang="en-US" dirty="0"/>
              <a:t>F</a:t>
            </a:r>
          </a:p>
        </p:txBody>
      </p:sp>
      <p:sp>
        <p:nvSpPr>
          <p:cNvPr id="64" name="Line 70">
            <a:extLst>
              <a:ext uri="{FF2B5EF4-FFF2-40B4-BE49-F238E27FC236}">
                <a16:creationId xmlns:a16="http://schemas.microsoft.com/office/drawing/2014/main" id="{478CD43D-EE72-4BDD-BC82-7A91BF7FFDDB}"/>
              </a:ext>
            </a:extLst>
          </p:cNvPr>
          <p:cNvSpPr>
            <a:spLocks noChangeShapeType="1"/>
          </p:cNvSpPr>
          <p:nvPr/>
        </p:nvSpPr>
        <p:spPr bwMode="auto">
          <a:xfrm>
            <a:off x="1364944" y="5097165"/>
            <a:ext cx="360363"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5" name="Line 71">
            <a:extLst>
              <a:ext uri="{FF2B5EF4-FFF2-40B4-BE49-F238E27FC236}">
                <a16:creationId xmlns:a16="http://schemas.microsoft.com/office/drawing/2014/main" id="{C8FCEB1F-8FB1-4198-BD93-81A3C37DFF00}"/>
              </a:ext>
            </a:extLst>
          </p:cNvPr>
          <p:cNvSpPr>
            <a:spLocks noChangeShapeType="1"/>
          </p:cNvSpPr>
          <p:nvPr/>
        </p:nvSpPr>
        <p:spPr bwMode="auto">
          <a:xfrm>
            <a:off x="1725307" y="4665365"/>
            <a:ext cx="0" cy="43180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 name="Text Box 72">
            <a:extLst>
              <a:ext uri="{FF2B5EF4-FFF2-40B4-BE49-F238E27FC236}">
                <a16:creationId xmlns:a16="http://schemas.microsoft.com/office/drawing/2014/main" id="{7CBAE6EA-3174-4DB4-A68E-4E9D45887A57}"/>
              </a:ext>
            </a:extLst>
          </p:cNvPr>
          <p:cNvSpPr txBox="1">
            <a:spLocks noChangeArrowheads="1"/>
          </p:cNvSpPr>
          <p:nvPr/>
        </p:nvSpPr>
        <p:spPr bwMode="auto">
          <a:xfrm>
            <a:off x="873790" y="4740255"/>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150 </a:t>
            </a:r>
            <a:r>
              <a:rPr lang="en-US" altLang="en-US" dirty="0" err="1"/>
              <a:t>lb</a:t>
            </a:r>
            <a:endParaRPr lang="en-US" altLang="en-US" dirty="0"/>
          </a:p>
        </p:txBody>
      </p:sp>
      <p:sp>
        <p:nvSpPr>
          <p:cNvPr id="67" name="Text Box 73">
            <a:extLst>
              <a:ext uri="{FF2B5EF4-FFF2-40B4-BE49-F238E27FC236}">
                <a16:creationId xmlns:a16="http://schemas.microsoft.com/office/drawing/2014/main" id="{038F8EA5-429C-4235-A40B-5284408B7AEE}"/>
              </a:ext>
            </a:extLst>
          </p:cNvPr>
          <p:cNvSpPr txBox="1">
            <a:spLocks noChangeArrowheads="1"/>
          </p:cNvSpPr>
          <p:nvPr/>
        </p:nvSpPr>
        <p:spPr bwMode="auto">
          <a:xfrm>
            <a:off x="1448288" y="4330288"/>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600 </a:t>
            </a:r>
            <a:r>
              <a:rPr lang="en-US" altLang="en-US" dirty="0" err="1"/>
              <a:t>lb</a:t>
            </a:r>
            <a:endParaRPr lang="en-US" altLang="en-US" dirty="0"/>
          </a:p>
        </p:txBody>
      </p:sp>
      <p:sp>
        <p:nvSpPr>
          <p:cNvPr id="68" name="TextBox 67">
            <a:extLst>
              <a:ext uri="{FF2B5EF4-FFF2-40B4-BE49-F238E27FC236}">
                <a16:creationId xmlns:a16="http://schemas.microsoft.com/office/drawing/2014/main" id="{4CBB5946-915C-4ED4-9F64-28E0F86C98F1}"/>
              </a:ext>
            </a:extLst>
          </p:cNvPr>
          <p:cNvSpPr txBox="1"/>
          <p:nvPr/>
        </p:nvSpPr>
        <p:spPr>
          <a:xfrm>
            <a:off x="1723720" y="4780999"/>
            <a:ext cx="351378" cy="369332"/>
          </a:xfrm>
          <a:prstGeom prst="rect">
            <a:avLst/>
          </a:prstGeom>
          <a:noFill/>
        </p:spPr>
        <p:txBody>
          <a:bodyPr wrap="none" rtlCol="0">
            <a:spAutoFit/>
          </a:bodyPr>
          <a:lstStyle/>
          <a:p>
            <a:r>
              <a:rPr lang="en-US" dirty="0"/>
              <a:t>D</a:t>
            </a:r>
          </a:p>
        </p:txBody>
      </p:sp>
      <p:sp>
        <p:nvSpPr>
          <p:cNvPr id="69" name="Line 48">
            <a:extLst>
              <a:ext uri="{FF2B5EF4-FFF2-40B4-BE49-F238E27FC236}">
                <a16:creationId xmlns:a16="http://schemas.microsoft.com/office/drawing/2014/main" id="{445A30BF-A3E6-48C9-A39B-4CF77D176AB4}"/>
              </a:ext>
            </a:extLst>
          </p:cNvPr>
          <p:cNvSpPr>
            <a:spLocks noChangeShapeType="1"/>
          </p:cNvSpPr>
          <p:nvPr/>
        </p:nvSpPr>
        <p:spPr bwMode="auto">
          <a:xfrm flipH="1" flipV="1">
            <a:off x="3687309" y="4665365"/>
            <a:ext cx="301625" cy="519113"/>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0" name="Line 50">
            <a:extLst>
              <a:ext uri="{FF2B5EF4-FFF2-40B4-BE49-F238E27FC236}">
                <a16:creationId xmlns:a16="http://schemas.microsoft.com/office/drawing/2014/main" id="{1297EE77-28CB-4027-9D47-BD3CB72A0A12}"/>
              </a:ext>
            </a:extLst>
          </p:cNvPr>
          <p:cNvSpPr>
            <a:spLocks noChangeShapeType="1"/>
          </p:cNvSpPr>
          <p:nvPr/>
        </p:nvSpPr>
        <p:spPr bwMode="auto">
          <a:xfrm>
            <a:off x="3717471" y="4878090"/>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Line 51">
            <a:extLst>
              <a:ext uri="{FF2B5EF4-FFF2-40B4-BE49-F238E27FC236}">
                <a16:creationId xmlns:a16="http://schemas.microsoft.com/office/drawing/2014/main" id="{961CC542-479F-487F-8672-80C3D292EB59}"/>
              </a:ext>
            </a:extLst>
          </p:cNvPr>
          <p:cNvSpPr>
            <a:spLocks noChangeShapeType="1"/>
          </p:cNvSpPr>
          <p:nvPr/>
        </p:nvSpPr>
        <p:spPr bwMode="auto">
          <a:xfrm>
            <a:off x="3734934" y="5093990"/>
            <a:ext cx="2174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 name="Text Box 52">
            <a:extLst>
              <a:ext uri="{FF2B5EF4-FFF2-40B4-BE49-F238E27FC236}">
                <a16:creationId xmlns:a16="http://schemas.microsoft.com/office/drawing/2014/main" id="{27F41E68-708D-4C1F-A215-63CC982BC2E4}"/>
              </a:ext>
            </a:extLst>
          </p:cNvPr>
          <p:cNvSpPr txBox="1">
            <a:spLocks noChangeArrowheads="1"/>
          </p:cNvSpPr>
          <p:nvPr/>
        </p:nvSpPr>
        <p:spPr bwMode="auto">
          <a:xfrm>
            <a:off x="3479346" y="482252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73" name="Text Box 53">
            <a:extLst>
              <a:ext uri="{FF2B5EF4-FFF2-40B4-BE49-F238E27FC236}">
                <a16:creationId xmlns:a16="http://schemas.microsoft.com/office/drawing/2014/main" id="{CD283865-F8E3-4D5C-B10E-1D26C9E32E0E}"/>
              </a:ext>
            </a:extLst>
          </p:cNvPr>
          <p:cNvSpPr txBox="1">
            <a:spLocks noChangeArrowheads="1"/>
          </p:cNvSpPr>
          <p:nvPr/>
        </p:nvSpPr>
        <p:spPr bwMode="auto">
          <a:xfrm>
            <a:off x="3696833" y="5105429"/>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74" name="Text Box 23">
            <a:extLst>
              <a:ext uri="{FF2B5EF4-FFF2-40B4-BE49-F238E27FC236}">
                <a16:creationId xmlns:a16="http://schemas.microsoft.com/office/drawing/2014/main" id="{12405720-31B5-4A29-A8F9-0024B00BFDF3}"/>
              </a:ext>
            </a:extLst>
          </p:cNvPr>
          <p:cNvSpPr txBox="1">
            <a:spLocks noChangeArrowheads="1"/>
          </p:cNvSpPr>
          <p:nvPr/>
        </p:nvSpPr>
        <p:spPr bwMode="auto">
          <a:xfrm>
            <a:off x="3653418" y="4343208"/>
            <a:ext cx="11049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250 </a:t>
            </a:r>
            <a:r>
              <a:rPr lang="en-US" altLang="en-US" dirty="0" err="1"/>
              <a:t>lb</a:t>
            </a:r>
            <a:endParaRPr lang="en-US" altLang="en-US" dirty="0"/>
          </a:p>
        </p:txBody>
      </p:sp>
      <p:sp>
        <p:nvSpPr>
          <p:cNvPr id="75" name="TextBox 74">
            <a:extLst>
              <a:ext uri="{FF2B5EF4-FFF2-40B4-BE49-F238E27FC236}">
                <a16:creationId xmlns:a16="http://schemas.microsoft.com/office/drawing/2014/main" id="{C1021571-7636-4839-B629-FCC3CD11D8E6}"/>
              </a:ext>
            </a:extLst>
          </p:cNvPr>
          <p:cNvSpPr txBox="1"/>
          <p:nvPr/>
        </p:nvSpPr>
        <p:spPr>
          <a:xfrm>
            <a:off x="4061925" y="4851493"/>
            <a:ext cx="338554" cy="369332"/>
          </a:xfrm>
          <a:prstGeom prst="rect">
            <a:avLst/>
          </a:prstGeom>
          <a:noFill/>
        </p:spPr>
        <p:txBody>
          <a:bodyPr wrap="none" rtlCol="0">
            <a:spAutoFit/>
          </a:bodyPr>
          <a:lstStyle/>
          <a:p>
            <a:r>
              <a:rPr lang="en-US" dirty="0"/>
              <a:t>E</a:t>
            </a:r>
          </a:p>
        </p:txBody>
      </p:sp>
      <p:cxnSp>
        <p:nvCxnSpPr>
          <p:cNvPr id="77" name="Straight Connector 76">
            <a:extLst>
              <a:ext uri="{FF2B5EF4-FFF2-40B4-BE49-F238E27FC236}">
                <a16:creationId xmlns:a16="http://schemas.microsoft.com/office/drawing/2014/main" id="{B86B29AC-4152-481F-B6DF-335A913AABFD}"/>
              </a:ext>
            </a:extLst>
          </p:cNvPr>
          <p:cNvCxnSpPr/>
          <p:nvPr/>
        </p:nvCxnSpPr>
        <p:spPr>
          <a:xfrm>
            <a:off x="1732628" y="5105429"/>
            <a:ext cx="0" cy="363761"/>
          </a:xfrm>
          <a:prstGeom prst="line">
            <a:avLst/>
          </a:prstGeom>
          <a:ln w="38100"/>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B46514E6-1C1A-4403-8FC9-466A43EC1CB6}"/>
              </a:ext>
            </a:extLst>
          </p:cNvPr>
          <p:cNvCxnSpPr/>
          <p:nvPr/>
        </p:nvCxnSpPr>
        <p:spPr>
          <a:xfrm>
            <a:off x="3988934" y="5184478"/>
            <a:ext cx="0" cy="363761"/>
          </a:xfrm>
          <a:prstGeom prst="line">
            <a:avLst/>
          </a:prstGeom>
          <a:ln w="38100"/>
        </p:spPr>
        <p:style>
          <a:lnRef idx="1">
            <a:schemeClr val="dk1"/>
          </a:lnRef>
          <a:fillRef idx="0">
            <a:schemeClr val="dk1"/>
          </a:fillRef>
          <a:effectRef idx="0">
            <a:schemeClr val="dk1"/>
          </a:effectRef>
          <a:fontRef idx="minor">
            <a:schemeClr val="tx1"/>
          </a:fontRef>
        </p:style>
      </p:cxnSp>
      <p:cxnSp>
        <p:nvCxnSpPr>
          <p:cNvPr id="80" name="Straight Arrow Connector 79">
            <a:extLst>
              <a:ext uri="{FF2B5EF4-FFF2-40B4-BE49-F238E27FC236}">
                <a16:creationId xmlns:a16="http://schemas.microsoft.com/office/drawing/2014/main" id="{06E8279D-9439-4CAB-B360-4DFACE03E067}"/>
              </a:ext>
            </a:extLst>
          </p:cNvPr>
          <p:cNvCxnSpPr/>
          <p:nvPr/>
        </p:nvCxnSpPr>
        <p:spPr>
          <a:xfrm>
            <a:off x="1622732" y="5548239"/>
            <a:ext cx="360362" cy="0"/>
          </a:xfrm>
          <a:prstGeom prst="straightConnector1">
            <a:avLst/>
          </a:prstGeom>
          <a:ln w="28575">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82" name="Straight Arrow Connector 81">
            <a:extLst>
              <a:ext uri="{FF2B5EF4-FFF2-40B4-BE49-F238E27FC236}">
                <a16:creationId xmlns:a16="http://schemas.microsoft.com/office/drawing/2014/main" id="{1C0BC5E3-69F1-4AC5-8255-6BE2F30A4509}"/>
              </a:ext>
            </a:extLst>
          </p:cNvPr>
          <p:cNvCxnSpPr/>
          <p:nvPr/>
        </p:nvCxnSpPr>
        <p:spPr>
          <a:xfrm flipH="1">
            <a:off x="1731606" y="5595826"/>
            <a:ext cx="7143" cy="325893"/>
          </a:xfrm>
          <a:prstGeom prst="straightConnector1">
            <a:avLst/>
          </a:prstGeom>
          <a:ln w="28575">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84" name="Straight Arrow Connector 83">
            <a:extLst>
              <a:ext uri="{FF2B5EF4-FFF2-40B4-BE49-F238E27FC236}">
                <a16:creationId xmlns:a16="http://schemas.microsoft.com/office/drawing/2014/main" id="{4A94BF14-EAC7-4E28-ACFD-8C53CDF256F1}"/>
              </a:ext>
            </a:extLst>
          </p:cNvPr>
          <p:cNvCxnSpPr/>
          <p:nvPr/>
        </p:nvCxnSpPr>
        <p:spPr>
          <a:xfrm>
            <a:off x="3884641" y="5595826"/>
            <a:ext cx="437817" cy="0"/>
          </a:xfrm>
          <a:prstGeom prst="straightConnector1">
            <a:avLst/>
          </a:prstGeom>
          <a:ln w="28575">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86" name="Straight Arrow Connector 85">
            <a:extLst>
              <a:ext uri="{FF2B5EF4-FFF2-40B4-BE49-F238E27FC236}">
                <a16:creationId xmlns:a16="http://schemas.microsoft.com/office/drawing/2014/main" id="{DB4A6C33-B779-430D-A9AF-F751CEF2AD16}"/>
              </a:ext>
            </a:extLst>
          </p:cNvPr>
          <p:cNvCxnSpPr/>
          <p:nvPr/>
        </p:nvCxnSpPr>
        <p:spPr>
          <a:xfrm>
            <a:off x="3988934" y="5658108"/>
            <a:ext cx="0" cy="360040"/>
          </a:xfrm>
          <a:prstGeom prst="straightConnector1">
            <a:avLst/>
          </a:prstGeom>
          <a:ln w="28575">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88" name="Arc 87">
            <a:extLst>
              <a:ext uri="{FF2B5EF4-FFF2-40B4-BE49-F238E27FC236}">
                <a16:creationId xmlns:a16="http://schemas.microsoft.com/office/drawing/2014/main" id="{32B09FF9-4685-4EFD-B610-D5AF7486810F}"/>
              </a:ext>
            </a:extLst>
          </p:cNvPr>
          <p:cNvSpPr/>
          <p:nvPr/>
        </p:nvSpPr>
        <p:spPr>
          <a:xfrm rot="5400000">
            <a:off x="1576702" y="5722709"/>
            <a:ext cx="325893" cy="342441"/>
          </a:xfrm>
          <a:prstGeom prst="arc">
            <a:avLst>
              <a:gd name="adj1" fmla="val 14349729"/>
              <a:gd name="adj2" fmla="val 7295850"/>
            </a:avLst>
          </a:prstGeom>
          <a:ln w="28575">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Arc 89">
            <a:extLst>
              <a:ext uri="{FF2B5EF4-FFF2-40B4-BE49-F238E27FC236}">
                <a16:creationId xmlns:a16="http://schemas.microsoft.com/office/drawing/2014/main" id="{DDAA0B67-9797-4717-893C-C68919F1A3B7}"/>
              </a:ext>
            </a:extLst>
          </p:cNvPr>
          <p:cNvSpPr/>
          <p:nvPr/>
        </p:nvSpPr>
        <p:spPr>
          <a:xfrm rot="5400000">
            <a:off x="3825987" y="5857943"/>
            <a:ext cx="325893" cy="342441"/>
          </a:xfrm>
          <a:prstGeom prst="arc">
            <a:avLst>
              <a:gd name="adj1" fmla="val 14349729"/>
              <a:gd name="adj2" fmla="val 7295850"/>
            </a:avLst>
          </a:prstGeom>
          <a:ln w="28575">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TextBox 90">
            <a:extLst>
              <a:ext uri="{FF2B5EF4-FFF2-40B4-BE49-F238E27FC236}">
                <a16:creationId xmlns:a16="http://schemas.microsoft.com/office/drawing/2014/main" id="{2EBCC13C-B2E4-430E-AEA6-91716C34FB20}"/>
              </a:ext>
            </a:extLst>
          </p:cNvPr>
          <p:cNvSpPr txBox="1"/>
          <p:nvPr/>
        </p:nvSpPr>
        <p:spPr>
          <a:xfrm>
            <a:off x="1951778" y="5366358"/>
            <a:ext cx="423514" cy="369332"/>
          </a:xfrm>
          <a:prstGeom prst="rect">
            <a:avLst/>
          </a:prstGeom>
          <a:noFill/>
        </p:spPr>
        <p:txBody>
          <a:bodyPr wrap="none" rtlCol="0">
            <a:spAutoFit/>
          </a:bodyPr>
          <a:lstStyle/>
          <a:p>
            <a:r>
              <a:rPr lang="en-US" dirty="0"/>
              <a:t>V</a:t>
            </a:r>
            <a:r>
              <a:rPr lang="en-US" baseline="-25000" dirty="0"/>
              <a:t>1</a:t>
            </a:r>
          </a:p>
        </p:txBody>
      </p:sp>
      <p:sp>
        <p:nvSpPr>
          <p:cNvPr id="92" name="TextBox 91">
            <a:extLst>
              <a:ext uri="{FF2B5EF4-FFF2-40B4-BE49-F238E27FC236}">
                <a16:creationId xmlns:a16="http://schemas.microsoft.com/office/drawing/2014/main" id="{9D897BF7-B829-4F48-B5CE-A479C3F34878}"/>
              </a:ext>
            </a:extLst>
          </p:cNvPr>
          <p:cNvSpPr txBox="1"/>
          <p:nvPr/>
        </p:nvSpPr>
        <p:spPr>
          <a:xfrm>
            <a:off x="1264649" y="5465942"/>
            <a:ext cx="436338" cy="369332"/>
          </a:xfrm>
          <a:prstGeom prst="rect">
            <a:avLst/>
          </a:prstGeom>
          <a:noFill/>
        </p:spPr>
        <p:txBody>
          <a:bodyPr wrap="none" rtlCol="0">
            <a:spAutoFit/>
          </a:bodyPr>
          <a:lstStyle/>
          <a:p>
            <a:r>
              <a:rPr lang="en-US" dirty="0"/>
              <a:t>N</a:t>
            </a:r>
            <a:r>
              <a:rPr lang="en-US" baseline="-25000" dirty="0"/>
              <a:t>1</a:t>
            </a:r>
          </a:p>
        </p:txBody>
      </p:sp>
      <p:sp>
        <p:nvSpPr>
          <p:cNvPr id="93" name="TextBox 92">
            <a:extLst>
              <a:ext uri="{FF2B5EF4-FFF2-40B4-BE49-F238E27FC236}">
                <a16:creationId xmlns:a16="http://schemas.microsoft.com/office/drawing/2014/main" id="{9AA66ED1-10C7-4AC4-BA2B-8645454E8F6D}"/>
              </a:ext>
            </a:extLst>
          </p:cNvPr>
          <p:cNvSpPr txBox="1"/>
          <p:nvPr/>
        </p:nvSpPr>
        <p:spPr>
          <a:xfrm>
            <a:off x="1561870" y="6101681"/>
            <a:ext cx="461986" cy="369332"/>
          </a:xfrm>
          <a:prstGeom prst="rect">
            <a:avLst/>
          </a:prstGeom>
          <a:noFill/>
        </p:spPr>
        <p:txBody>
          <a:bodyPr wrap="none" rtlCol="0">
            <a:spAutoFit/>
          </a:bodyPr>
          <a:lstStyle/>
          <a:p>
            <a:r>
              <a:rPr lang="en-US" dirty="0"/>
              <a:t>M</a:t>
            </a:r>
            <a:r>
              <a:rPr lang="en-US" baseline="-25000" dirty="0"/>
              <a:t>1</a:t>
            </a:r>
          </a:p>
        </p:txBody>
      </p:sp>
      <p:sp>
        <p:nvSpPr>
          <p:cNvPr id="94" name="TextBox 93">
            <a:extLst>
              <a:ext uri="{FF2B5EF4-FFF2-40B4-BE49-F238E27FC236}">
                <a16:creationId xmlns:a16="http://schemas.microsoft.com/office/drawing/2014/main" id="{C695F933-714B-4865-A213-939CF4D6F8D1}"/>
              </a:ext>
            </a:extLst>
          </p:cNvPr>
          <p:cNvSpPr txBox="1"/>
          <p:nvPr/>
        </p:nvSpPr>
        <p:spPr>
          <a:xfrm>
            <a:off x="3353932" y="5398790"/>
            <a:ext cx="436338" cy="369332"/>
          </a:xfrm>
          <a:prstGeom prst="rect">
            <a:avLst/>
          </a:prstGeom>
          <a:noFill/>
        </p:spPr>
        <p:txBody>
          <a:bodyPr wrap="none" rtlCol="0">
            <a:spAutoFit/>
          </a:bodyPr>
          <a:lstStyle/>
          <a:p>
            <a:r>
              <a:rPr lang="en-US" dirty="0"/>
              <a:t>N</a:t>
            </a:r>
            <a:r>
              <a:rPr lang="en-US" baseline="-25000" dirty="0"/>
              <a:t>2</a:t>
            </a:r>
          </a:p>
        </p:txBody>
      </p:sp>
      <p:sp>
        <p:nvSpPr>
          <p:cNvPr id="95" name="TextBox 94">
            <a:extLst>
              <a:ext uri="{FF2B5EF4-FFF2-40B4-BE49-F238E27FC236}">
                <a16:creationId xmlns:a16="http://schemas.microsoft.com/office/drawing/2014/main" id="{F898E1FF-862C-4F7B-905B-7A139490839C}"/>
              </a:ext>
            </a:extLst>
          </p:cNvPr>
          <p:cNvSpPr txBox="1"/>
          <p:nvPr/>
        </p:nvSpPr>
        <p:spPr>
          <a:xfrm>
            <a:off x="4334857" y="5405011"/>
            <a:ext cx="423514" cy="369332"/>
          </a:xfrm>
          <a:prstGeom prst="rect">
            <a:avLst/>
          </a:prstGeom>
          <a:noFill/>
        </p:spPr>
        <p:txBody>
          <a:bodyPr wrap="none" rtlCol="0">
            <a:spAutoFit/>
          </a:bodyPr>
          <a:lstStyle/>
          <a:p>
            <a:r>
              <a:rPr lang="en-US" dirty="0"/>
              <a:t>V</a:t>
            </a:r>
            <a:r>
              <a:rPr lang="en-US" baseline="-25000" dirty="0"/>
              <a:t>2</a:t>
            </a:r>
          </a:p>
        </p:txBody>
      </p:sp>
      <p:sp>
        <p:nvSpPr>
          <p:cNvPr id="96" name="TextBox 95">
            <a:extLst>
              <a:ext uri="{FF2B5EF4-FFF2-40B4-BE49-F238E27FC236}">
                <a16:creationId xmlns:a16="http://schemas.microsoft.com/office/drawing/2014/main" id="{0C0EF995-F659-49B1-9D1E-F11A60F34841}"/>
              </a:ext>
            </a:extLst>
          </p:cNvPr>
          <p:cNvSpPr txBox="1"/>
          <p:nvPr/>
        </p:nvSpPr>
        <p:spPr>
          <a:xfrm>
            <a:off x="3778423" y="6206135"/>
            <a:ext cx="461986" cy="369332"/>
          </a:xfrm>
          <a:prstGeom prst="rect">
            <a:avLst/>
          </a:prstGeom>
          <a:noFill/>
        </p:spPr>
        <p:txBody>
          <a:bodyPr wrap="none" rtlCol="0">
            <a:spAutoFit/>
          </a:bodyPr>
          <a:lstStyle/>
          <a:p>
            <a:r>
              <a:rPr lang="en-US" dirty="0"/>
              <a:t>M</a:t>
            </a:r>
            <a:r>
              <a:rPr lang="en-US" baseline="-25000" dirty="0"/>
              <a:t>2</a:t>
            </a:r>
          </a:p>
        </p:txBody>
      </p:sp>
      <p:sp>
        <p:nvSpPr>
          <p:cNvPr id="97" name="Rectangle 96">
            <a:extLst>
              <a:ext uri="{FF2B5EF4-FFF2-40B4-BE49-F238E27FC236}">
                <a16:creationId xmlns:a16="http://schemas.microsoft.com/office/drawing/2014/main" id="{E2A77C3C-E1E1-4A86-820B-6CDC67945DF2}"/>
              </a:ext>
            </a:extLst>
          </p:cNvPr>
          <p:cNvSpPr/>
          <p:nvPr/>
        </p:nvSpPr>
        <p:spPr>
          <a:xfrm>
            <a:off x="6001724" y="5127328"/>
            <a:ext cx="628969" cy="7140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Line 98">
            <a:extLst>
              <a:ext uri="{FF2B5EF4-FFF2-40B4-BE49-F238E27FC236}">
                <a16:creationId xmlns:a16="http://schemas.microsoft.com/office/drawing/2014/main" id="{73F80449-ADC8-4B01-B017-7DAC8C08EFD7}"/>
              </a:ext>
            </a:extLst>
          </p:cNvPr>
          <p:cNvSpPr>
            <a:spLocks noChangeShapeType="1"/>
          </p:cNvSpPr>
          <p:nvPr/>
        </p:nvSpPr>
        <p:spPr bwMode="auto">
          <a:xfrm flipH="1">
            <a:off x="5056624" y="2102975"/>
            <a:ext cx="431800"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5" name="TextBox 104">
            <a:extLst>
              <a:ext uri="{FF2B5EF4-FFF2-40B4-BE49-F238E27FC236}">
                <a16:creationId xmlns:a16="http://schemas.microsoft.com/office/drawing/2014/main" id="{FDFE185A-8E51-471C-9801-8D68BB25F6F3}"/>
              </a:ext>
            </a:extLst>
          </p:cNvPr>
          <p:cNvSpPr txBox="1"/>
          <p:nvPr/>
        </p:nvSpPr>
        <p:spPr>
          <a:xfrm>
            <a:off x="5361465" y="2198941"/>
            <a:ext cx="351378" cy="369332"/>
          </a:xfrm>
          <a:prstGeom prst="rect">
            <a:avLst/>
          </a:prstGeom>
          <a:noFill/>
        </p:spPr>
        <p:txBody>
          <a:bodyPr wrap="none" rtlCol="0">
            <a:spAutoFit/>
          </a:bodyPr>
          <a:lstStyle/>
          <a:p>
            <a:r>
              <a:rPr lang="en-US" dirty="0"/>
              <a:t>C</a:t>
            </a:r>
          </a:p>
        </p:txBody>
      </p:sp>
      <p:sp>
        <p:nvSpPr>
          <p:cNvPr id="106" name="Text Box 22">
            <a:extLst>
              <a:ext uri="{FF2B5EF4-FFF2-40B4-BE49-F238E27FC236}">
                <a16:creationId xmlns:a16="http://schemas.microsoft.com/office/drawing/2014/main" id="{02F72013-CB42-4954-AF73-3659DF789DCA}"/>
              </a:ext>
            </a:extLst>
          </p:cNvPr>
          <p:cNvSpPr txBox="1">
            <a:spLocks noChangeArrowheads="1"/>
          </p:cNvSpPr>
          <p:nvPr/>
        </p:nvSpPr>
        <p:spPr bwMode="auto">
          <a:xfrm>
            <a:off x="5053197" y="1640297"/>
            <a:ext cx="93289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cxnSp>
        <p:nvCxnSpPr>
          <p:cNvPr id="108" name="Straight Arrow Connector 107">
            <a:extLst>
              <a:ext uri="{FF2B5EF4-FFF2-40B4-BE49-F238E27FC236}">
                <a16:creationId xmlns:a16="http://schemas.microsoft.com/office/drawing/2014/main" id="{5C2A41EB-B320-410C-B365-6AC3EC9CACC0}"/>
              </a:ext>
            </a:extLst>
          </p:cNvPr>
          <p:cNvCxnSpPr/>
          <p:nvPr/>
        </p:nvCxnSpPr>
        <p:spPr>
          <a:xfrm>
            <a:off x="6715252" y="5160634"/>
            <a:ext cx="432048" cy="0"/>
          </a:xfrm>
          <a:prstGeom prst="straightConnector1">
            <a:avLst/>
          </a:prstGeom>
          <a:ln w="28575">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109" name="TextBox 108">
            <a:extLst>
              <a:ext uri="{FF2B5EF4-FFF2-40B4-BE49-F238E27FC236}">
                <a16:creationId xmlns:a16="http://schemas.microsoft.com/office/drawing/2014/main" id="{C45258E3-017D-44FC-8853-3C23EFE3FAB0}"/>
              </a:ext>
            </a:extLst>
          </p:cNvPr>
          <p:cNvSpPr txBox="1"/>
          <p:nvPr/>
        </p:nvSpPr>
        <p:spPr>
          <a:xfrm>
            <a:off x="6744573" y="4757996"/>
            <a:ext cx="325730" cy="369332"/>
          </a:xfrm>
          <a:prstGeom prst="rect">
            <a:avLst/>
          </a:prstGeom>
          <a:noFill/>
        </p:spPr>
        <p:txBody>
          <a:bodyPr wrap="none" rtlCol="0">
            <a:spAutoFit/>
          </a:bodyPr>
          <a:lstStyle/>
          <a:p>
            <a:r>
              <a:rPr lang="en-US" dirty="0"/>
              <a:t>T</a:t>
            </a:r>
          </a:p>
        </p:txBody>
      </p:sp>
      <p:sp>
        <p:nvSpPr>
          <p:cNvPr id="110" name="TextBox 109">
            <a:extLst>
              <a:ext uri="{FF2B5EF4-FFF2-40B4-BE49-F238E27FC236}">
                <a16:creationId xmlns:a16="http://schemas.microsoft.com/office/drawing/2014/main" id="{557D3CEF-707F-4522-8E8F-E5CEDD81A979}"/>
              </a:ext>
            </a:extLst>
          </p:cNvPr>
          <p:cNvSpPr txBox="1"/>
          <p:nvPr/>
        </p:nvSpPr>
        <p:spPr>
          <a:xfrm>
            <a:off x="545579" y="3403228"/>
            <a:ext cx="7992885" cy="923330"/>
          </a:xfrm>
          <a:prstGeom prst="rect">
            <a:avLst/>
          </a:prstGeom>
          <a:noFill/>
        </p:spPr>
        <p:txBody>
          <a:bodyPr wrap="square" rtlCol="0">
            <a:spAutoFit/>
          </a:bodyPr>
          <a:lstStyle/>
          <a:p>
            <a:r>
              <a:rPr lang="en-US" dirty="0"/>
              <a:t>If we had looked at free body diagrams of sections where we cut through the members, not at the pins, we would expose more internal unknowns. For example:</a:t>
            </a:r>
          </a:p>
        </p:txBody>
      </p:sp>
      <p:sp>
        <p:nvSpPr>
          <p:cNvPr id="111" name="TextBox 110">
            <a:extLst>
              <a:ext uri="{FF2B5EF4-FFF2-40B4-BE49-F238E27FC236}">
                <a16:creationId xmlns:a16="http://schemas.microsoft.com/office/drawing/2014/main" id="{5EE1E829-5508-4D5C-BA16-379F7C2F7D22}"/>
              </a:ext>
            </a:extLst>
          </p:cNvPr>
          <p:cNvSpPr txBox="1"/>
          <p:nvPr/>
        </p:nvSpPr>
        <p:spPr>
          <a:xfrm>
            <a:off x="1718261" y="5089860"/>
            <a:ext cx="697627" cy="369332"/>
          </a:xfrm>
          <a:prstGeom prst="rect">
            <a:avLst/>
          </a:prstGeom>
          <a:noFill/>
        </p:spPr>
        <p:txBody>
          <a:bodyPr wrap="none" rtlCol="0">
            <a:spAutoFit/>
          </a:bodyPr>
          <a:lstStyle/>
          <a:p>
            <a:r>
              <a:rPr lang="en-US" dirty="0"/>
              <a:t>0.5 ft</a:t>
            </a:r>
          </a:p>
        </p:txBody>
      </p:sp>
      <p:sp>
        <p:nvSpPr>
          <p:cNvPr id="112" name="TextBox 111">
            <a:extLst>
              <a:ext uri="{FF2B5EF4-FFF2-40B4-BE49-F238E27FC236}">
                <a16:creationId xmlns:a16="http://schemas.microsoft.com/office/drawing/2014/main" id="{3AA5B70A-8D67-4450-8764-D8E4642F05A7}"/>
              </a:ext>
            </a:extLst>
          </p:cNvPr>
          <p:cNvSpPr txBox="1"/>
          <p:nvPr/>
        </p:nvSpPr>
        <p:spPr>
          <a:xfrm>
            <a:off x="4001417" y="5197154"/>
            <a:ext cx="697627" cy="369332"/>
          </a:xfrm>
          <a:prstGeom prst="rect">
            <a:avLst/>
          </a:prstGeom>
          <a:noFill/>
        </p:spPr>
        <p:txBody>
          <a:bodyPr wrap="none" rtlCol="0">
            <a:spAutoFit/>
          </a:bodyPr>
          <a:lstStyle/>
          <a:p>
            <a:r>
              <a:rPr lang="en-US" dirty="0"/>
              <a:t>0.5 ft</a:t>
            </a:r>
          </a:p>
        </p:txBody>
      </p:sp>
      <p:cxnSp>
        <p:nvCxnSpPr>
          <p:cNvPr id="87" name="Straight Connector 86">
            <a:extLst>
              <a:ext uri="{FF2B5EF4-FFF2-40B4-BE49-F238E27FC236}">
                <a16:creationId xmlns:a16="http://schemas.microsoft.com/office/drawing/2014/main" id="{416C1871-0CC2-453A-346C-E1F3A9F72C91}"/>
              </a:ext>
            </a:extLst>
          </p:cNvPr>
          <p:cNvCxnSpPr/>
          <p:nvPr/>
        </p:nvCxnSpPr>
        <p:spPr>
          <a:xfrm>
            <a:off x="449698" y="6741368"/>
            <a:ext cx="763270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A46F04D7-265B-33E3-EA46-562E149B504D}"/>
              </a:ext>
            </a:extLst>
          </p:cNvPr>
          <p:cNvCxnSpPr/>
          <p:nvPr/>
        </p:nvCxnSpPr>
        <p:spPr>
          <a:xfrm>
            <a:off x="1834390" y="831263"/>
            <a:ext cx="1434457" cy="0"/>
          </a:xfrm>
          <a:prstGeom prst="line">
            <a:avLst/>
          </a:prstGeom>
          <a:ln>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88901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7B4C309-6AE3-459E-95E1-219E0C38D25C}"/>
              </a:ext>
            </a:extLst>
          </p:cNvPr>
          <p:cNvSpPr/>
          <p:nvPr/>
        </p:nvSpPr>
        <p:spPr>
          <a:xfrm>
            <a:off x="5355807" y="2538282"/>
            <a:ext cx="99138" cy="1150151"/>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0C38415-BC6C-4B57-8193-2CC2F4F1B56E}"/>
              </a:ext>
            </a:extLst>
          </p:cNvPr>
          <p:cNvSpPr/>
          <p:nvPr/>
        </p:nvSpPr>
        <p:spPr>
          <a:xfrm>
            <a:off x="7137194" y="1960242"/>
            <a:ext cx="99138" cy="1728191"/>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159B6CA-0958-424A-B7C7-8285E946EC7F}"/>
              </a:ext>
            </a:extLst>
          </p:cNvPr>
          <p:cNvSpPr/>
          <p:nvPr/>
        </p:nvSpPr>
        <p:spPr>
          <a:xfrm rot="20452213">
            <a:off x="5318012" y="2273779"/>
            <a:ext cx="1944216" cy="9695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9287C643-1E82-4DC7-A0E7-8BFB906CEBCA}"/>
              </a:ext>
            </a:extLst>
          </p:cNvPr>
          <p:cNvGrpSpPr/>
          <p:nvPr/>
        </p:nvGrpSpPr>
        <p:grpSpPr>
          <a:xfrm>
            <a:off x="5344020" y="3634167"/>
            <a:ext cx="144016" cy="166872"/>
            <a:chOff x="6372200" y="2686060"/>
            <a:chExt cx="144016" cy="166872"/>
          </a:xfrm>
        </p:grpSpPr>
        <p:sp>
          <p:nvSpPr>
            <p:cNvPr id="7" name="Isosceles Triangle 6">
              <a:extLst>
                <a:ext uri="{FF2B5EF4-FFF2-40B4-BE49-F238E27FC236}">
                  <a16:creationId xmlns:a16="http://schemas.microsoft.com/office/drawing/2014/main" id="{89296F72-93B3-48E6-AD79-42EB2C376A27}"/>
                </a:ext>
              </a:extLst>
            </p:cNvPr>
            <p:cNvSpPr/>
            <p:nvPr/>
          </p:nvSpPr>
          <p:spPr>
            <a:xfrm>
              <a:off x="6372200" y="2708920"/>
              <a:ext cx="144016" cy="144012"/>
            </a:xfrm>
            <a:prstGeom prst="triangl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48987FD9-8C8C-4D26-825B-4265E3333B48}"/>
                </a:ext>
              </a:extLst>
            </p:cNvPr>
            <p:cNvSpPr/>
            <p:nvPr/>
          </p:nvSpPr>
          <p:spPr>
            <a:xfrm>
              <a:off x="6421348" y="2686060"/>
              <a:ext cx="45719" cy="45719"/>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77CB4840-C10F-46EF-B6B3-FEAA0E77F85C}"/>
              </a:ext>
            </a:extLst>
          </p:cNvPr>
          <p:cNvGrpSpPr/>
          <p:nvPr/>
        </p:nvGrpSpPr>
        <p:grpSpPr>
          <a:xfrm>
            <a:off x="7114755" y="3671884"/>
            <a:ext cx="144016" cy="166872"/>
            <a:chOff x="6372200" y="2686060"/>
            <a:chExt cx="144016" cy="166872"/>
          </a:xfrm>
        </p:grpSpPr>
        <p:sp>
          <p:nvSpPr>
            <p:cNvPr id="13" name="Isosceles Triangle 12">
              <a:extLst>
                <a:ext uri="{FF2B5EF4-FFF2-40B4-BE49-F238E27FC236}">
                  <a16:creationId xmlns:a16="http://schemas.microsoft.com/office/drawing/2014/main" id="{A63D5D08-A8A7-48D5-A250-F396EEC062F4}"/>
                </a:ext>
              </a:extLst>
            </p:cNvPr>
            <p:cNvSpPr/>
            <p:nvPr/>
          </p:nvSpPr>
          <p:spPr>
            <a:xfrm>
              <a:off x="6372200" y="2708920"/>
              <a:ext cx="144016" cy="144012"/>
            </a:xfrm>
            <a:prstGeom prst="triangl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F943F6D-6B5E-4315-859A-D2AA04CB2F54}"/>
                </a:ext>
              </a:extLst>
            </p:cNvPr>
            <p:cNvSpPr/>
            <p:nvPr/>
          </p:nvSpPr>
          <p:spPr>
            <a:xfrm>
              <a:off x="6421348" y="2686060"/>
              <a:ext cx="45719" cy="45719"/>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Oval 14">
            <a:extLst>
              <a:ext uri="{FF2B5EF4-FFF2-40B4-BE49-F238E27FC236}">
                <a16:creationId xmlns:a16="http://schemas.microsoft.com/office/drawing/2014/main" id="{658E1F26-2F17-46E2-8B32-56B08F26CAB3}"/>
              </a:ext>
            </a:extLst>
          </p:cNvPr>
          <p:cNvSpPr/>
          <p:nvPr/>
        </p:nvSpPr>
        <p:spPr>
          <a:xfrm>
            <a:off x="5398367" y="2596807"/>
            <a:ext cx="45719" cy="45719"/>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6D7E9C09-E436-490A-8F2F-1B93133B71F8}"/>
              </a:ext>
            </a:extLst>
          </p:cNvPr>
          <p:cNvSpPr/>
          <p:nvPr/>
        </p:nvSpPr>
        <p:spPr>
          <a:xfrm>
            <a:off x="7141043" y="1998132"/>
            <a:ext cx="45719" cy="45719"/>
          </a:xfrm>
          <a:prstGeom prst="ellips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B313BACE-103C-4192-BAE0-5EF65B51FB23}"/>
              </a:ext>
            </a:extLst>
          </p:cNvPr>
          <p:cNvCxnSpPr>
            <a:cxnSpLocks/>
          </p:cNvCxnSpPr>
          <p:nvPr/>
        </p:nvCxnSpPr>
        <p:spPr>
          <a:xfrm>
            <a:off x="4911106" y="3113357"/>
            <a:ext cx="444700"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6E0A3D97-9C4E-4F99-B31C-758996E1B024}"/>
              </a:ext>
            </a:extLst>
          </p:cNvPr>
          <p:cNvSpPr txBox="1"/>
          <p:nvPr/>
        </p:nvSpPr>
        <p:spPr>
          <a:xfrm>
            <a:off x="4139952" y="2916076"/>
            <a:ext cx="971615" cy="369332"/>
          </a:xfrm>
          <a:prstGeom prst="rect">
            <a:avLst/>
          </a:prstGeom>
          <a:noFill/>
        </p:spPr>
        <p:txBody>
          <a:bodyPr wrap="square" rtlCol="0">
            <a:spAutoFit/>
          </a:bodyPr>
          <a:lstStyle/>
          <a:p>
            <a:r>
              <a:rPr lang="en-US" dirty="0"/>
              <a:t>200 N</a:t>
            </a:r>
          </a:p>
        </p:txBody>
      </p:sp>
      <p:cxnSp>
        <p:nvCxnSpPr>
          <p:cNvPr id="22" name="Straight Connector 21">
            <a:extLst>
              <a:ext uri="{FF2B5EF4-FFF2-40B4-BE49-F238E27FC236}">
                <a16:creationId xmlns:a16="http://schemas.microsoft.com/office/drawing/2014/main" id="{BB49FFCA-C992-48F5-8B91-40AA3C978946}"/>
              </a:ext>
            </a:extLst>
          </p:cNvPr>
          <p:cNvCxnSpPr/>
          <p:nvPr/>
        </p:nvCxnSpPr>
        <p:spPr>
          <a:xfrm flipH="1">
            <a:off x="5105113" y="2619666"/>
            <a:ext cx="215603" cy="0"/>
          </a:xfrm>
          <a:prstGeom prst="line">
            <a:avLst/>
          </a:prstGeom>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8DA708DA-2085-465F-B18D-94CB42BDC275}"/>
              </a:ext>
            </a:extLst>
          </p:cNvPr>
          <p:cNvCxnSpPr/>
          <p:nvPr/>
        </p:nvCxnSpPr>
        <p:spPr>
          <a:xfrm flipH="1">
            <a:off x="5087190" y="3662742"/>
            <a:ext cx="215603" cy="0"/>
          </a:xfrm>
          <a:prstGeom prst="line">
            <a:avLst/>
          </a:prstGeom>
        </p:spPr>
        <p:style>
          <a:lnRef idx="1">
            <a:schemeClr val="dk1"/>
          </a:lnRef>
          <a:fillRef idx="0">
            <a:schemeClr val="dk1"/>
          </a:fillRef>
          <a:effectRef idx="0">
            <a:schemeClr val="dk1"/>
          </a:effectRef>
          <a:fontRef idx="minor">
            <a:schemeClr val="tx1"/>
          </a:fontRef>
        </p:style>
      </p:cxnSp>
      <p:sp>
        <p:nvSpPr>
          <p:cNvPr id="26" name="Oval 25">
            <a:extLst>
              <a:ext uri="{FF2B5EF4-FFF2-40B4-BE49-F238E27FC236}">
                <a16:creationId xmlns:a16="http://schemas.microsoft.com/office/drawing/2014/main" id="{B4185D60-A439-49E6-8D24-ED117DC927B4}"/>
              </a:ext>
            </a:extLst>
          </p:cNvPr>
          <p:cNvSpPr/>
          <p:nvPr/>
        </p:nvSpPr>
        <p:spPr>
          <a:xfrm>
            <a:off x="7236332" y="2439093"/>
            <a:ext cx="144013" cy="144013"/>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89864DC5-8328-4C4D-886B-C1205BDD22FC}"/>
              </a:ext>
            </a:extLst>
          </p:cNvPr>
          <p:cNvCxnSpPr>
            <a:cxnSpLocks/>
          </p:cNvCxnSpPr>
          <p:nvPr/>
        </p:nvCxnSpPr>
        <p:spPr>
          <a:xfrm>
            <a:off x="7258771" y="1998132"/>
            <a:ext cx="438209" cy="0"/>
          </a:xfrm>
          <a:prstGeom prst="line">
            <a:avLst/>
          </a:prstGeom>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67774B25-69F5-4375-B461-8177A79B232D}"/>
              </a:ext>
            </a:extLst>
          </p:cNvPr>
          <p:cNvCxnSpPr/>
          <p:nvPr/>
        </p:nvCxnSpPr>
        <p:spPr>
          <a:xfrm>
            <a:off x="7480956" y="2502278"/>
            <a:ext cx="216024" cy="0"/>
          </a:xfrm>
          <a:prstGeom prst="line">
            <a:avLst/>
          </a:prstGeom>
        </p:spPr>
        <p:style>
          <a:lnRef idx="1">
            <a:schemeClr val="dk1"/>
          </a:lnRef>
          <a:fillRef idx="0">
            <a:schemeClr val="dk1"/>
          </a:fillRef>
          <a:effectRef idx="0">
            <a:schemeClr val="dk1"/>
          </a:effectRef>
          <a:fontRef idx="minor">
            <a:schemeClr val="tx1"/>
          </a:fontRef>
        </p:style>
      </p:cxnSp>
      <p:sp>
        <p:nvSpPr>
          <p:cNvPr id="36" name="TextBox 35">
            <a:extLst>
              <a:ext uri="{FF2B5EF4-FFF2-40B4-BE49-F238E27FC236}">
                <a16:creationId xmlns:a16="http://schemas.microsoft.com/office/drawing/2014/main" id="{48977594-9461-465F-AE5B-71382C901ECD}"/>
              </a:ext>
            </a:extLst>
          </p:cNvPr>
          <p:cNvSpPr txBox="1"/>
          <p:nvPr/>
        </p:nvSpPr>
        <p:spPr>
          <a:xfrm>
            <a:off x="4504559" y="2678165"/>
            <a:ext cx="631904" cy="307777"/>
          </a:xfrm>
          <a:prstGeom prst="rect">
            <a:avLst/>
          </a:prstGeom>
          <a:noFill/>
        </p:spPr>
        <p:txBody>
          <a:bodyPr wrap="none" rtlCol="0">
            <a:spAutoFit/>
          </a:bodyPr>
          <a:lstStyle/>
          <a:p>
            <a:r>
              <a:rPr lang="en-US" sz="1400" dirty="0"/>
              <a:t>0.3 m</a:t>
            </a:r>
          </a:p>
        </p:txBody>
      </p:sp>
      <p:sp>
        <p:nvSpPr>
          <p:cNvPr id="37" name="TextBox 36">
            <a:extLst>
              <a:ext uri="{FF2B5EF4-FFF2-40B4-BE49-F238E27FC236}">
                <a16:creationId xmlns:a16="http://schemas.microsoft.com/office/drawing/2014/main" id="{C93559A5-5B88-44E1-90A8-C4F37471AF33}"/>
              </a:ext>
            </a:extLst>
          </p:cNvPr>
          <p:cNvSpPr txBox="1"/>
          <p:nvPr/>
        </p:nvSpPr>
        <p:spPr>
          <a:xfrm>
            <a:off x="4540214" y="3287885"/>
            <a:ext cx="631904" cy="307777"/>
          </a:xfrm>
          <a:prstGeom prst="rect">
            <a:avLst/>
          </a:prstGeom>
          <a:noFill/>
        </p:spPr>
        <p:txBody>
          <a:bodyPr wrap="none" rtlCol="0">
            <a:spAutoFit/>
          </a:bodyPr>
          <a:lstStyle/>
          <a:p>
            <a:r>
              <a:rPr lang="en-US" sz="1400" dirty="0"/>
              <a:t>0.3 m</a:t>
            </a:r>
          </a:p>
        </p:txBody>
      </p:sp>
      <p:sp>
        <p:nvSpPr>
          <p:cNvPr id="38" name="TextBox 37">
            <a:extLst>
              <a:ext uri="{FF2B5EF4-FFF2-40B4-BE49-F238E27FC236}">
                <a16:creationId xmlns:a16="http://schemas.microsoft.com/office/drawing/2014/main" id="{5859F772-D8A1-418C-80FB-08717D93DE2E}"/>
              </a:ext>
            </a:extLst>
          </p:cNvPr>
          <p:cNvSpPr txBox="1"/>
          <p:nvPr/>
        </p:nvSpPr>
        <p:spPr>
          <a:xfrm>
            <a:off x="7597814" y="2131316"/>
            <a:ext cx="631904" cy="307777"/>
          </a:xfrm>
          <a:prstGeom prst="rect">
            <a:avLst/>
          </a:prstGeom>
          <a:noFill/>
        </p:spPr>
        <p:txBody>
          <a:bodyPr wrap="none" rtlCol="0">
            <a:spAutoFit/>
          </a:bodyPr>
          <a:lstStyle/>
          <a:p>
            <a:r>
              <a:rPr lang="en-US" sz="1400" dirty="0"/>
              <a:t>0.3 m</a:t>
            </a:r>
          </a:p>
        </p:txBody>
      </p:sp>
      <p:sp>
        <p:nvSpPr>
          <p:cNvPr id="39" name="TextBox 38">
            <a:extLst>
              <a:ext uri="{FF2B5EF4-FFF2-40B4-BE49-F238E27FC236}">
                <a16:creationId xmlns:a16="http://schemas.microsoft.com/office/drawing/2014/main" id="{72AAD1A3-8487-422E-864F-0D1853EBBD43}"/>
              </a:ext>
            </a:extLst>
          </p:cNvPr>
          <p:cNvSpPr txBox="1"/>
          <p:nvPr/>
        </p:nvSpPr>
        <p:spPr>
          <a:xfrm>
            <a:off x="7597814" y="2852535"/>
            <a:ext cx="631904" cy="307777"/>
          </a:xfrm>
          <a:prstGeom prst="rect">
            <a:avLst/>
          </a:prstGeom>
          <a:noFill/>
        </p:spPr>
        <p:txBody>
          <a:bodyPr wrap="none" rtlCol="0">
            <a:spAutoFit/>
          </a:bodyPr>
          <a:lstStyle/>
          <a:p>
            <a:r>
              <a:rPr lang="en-US" sz="1400" dirty="0"/>
              <a:t>0.6 m</a:t>
            </a:r>
          </a:p>
        </p:txBody>
      </p:sp>
      <p:cxnSp>
        <p:nvCxnSpPr>
          <p:cNvPr id="41" name="Straight Connector 40">
            <a:extLst>
              <a:ext uri="{FF2B5EF4-FFF2-40B4-BE49-F238E27FC236}">
                <a16:creationId xmlns:a16="http://schemas.microsoft.com/office/drawing/2014/main" id="{229697A9-98E9-4B4E-9808-05441B887514}"/>
              </a:ext>
            </a:extLst>
          </p:cNvPr>
          <p:cNvCxnSpPr/>
          <p:nvPr/>
        </p:nvCxnSpPr>
        <p:spPr>
          <a:xfrm>
            <a:off x="7380345" y="3671884"/>
            <a:ext cx="405590" cy="0"/>
          </a:xfrm>
          <a:prstGeom prst="line">
            <a:avLst/>
          </a:prstGeom>
        </p:spPr>
        <p:style>
          <a:lnRef idx="1">
            <a:schemeClr val="dk1"/>
          </a:lnRef>
          <a:fillRef idx="0">
            <a:schemeClr val="dk1"/>
          </a:fillRef>
          <a:effectRef idx="0">
            <a:schemeClr val="dk1"/>
          </a:effectRef>
          <a:fontRef idx="minor">
            <a:schemeClr val="tx1"/>
          </a:fontRef>
        </p:style>
      </p:cxnSp>
      <p:grpSp>
        <p:nvGrpSpPr>
          <p:cNvPr id="46" name="Group 45">
            <a:extLst>
              <a:ext uri="{FF2B5EF4-FFF2-40B4-BE49-F238E27FC236}">
                <a16:creationId xmlns:a16="http://schemas.microsoft.com/office/drawing/2014/main" id="{77AF6ABB-5018-4FF2-8183-933904A4FEEB}"/>
              </a:ext>
            </a:extLst>
          </p:cNvPr>
          <p:cNvGrpSpPr/>
          <p:nvPr/>
        </p:nvGrpSpPr>
        <p:grpSpPr>
          <a:xfrm>
            <a:off x="5122219" y="3801039"/>
            <a:ext cx="641197" cy="85210"/>
            <a:chOff x="4938915" y="2281202"/>
            <a:chExt cx="641197" cy="85210"/>
          </a:xfrm>
        </p:grpSpPr>
        <p:sp>
          <p:nvSpPr>
            <p:cNvPr id="45" name="Freeform: Shape 44">
              <a:extLst>
                <a:ext uri="{FF2B5EF4-FFF2-40B4-BE49-F238E27FC236}">
                  <a16:creationId xmlns:a16="http://schemas.microsoft.com/office/drawing/2014/main" id="{BF5F8C3D-33E3-437A-B36A-06BC5EDFC118}"/>
                </a:ext>
              </a:extLst>
            </p:cNvPr>
            <p:cNvSpPr/>
            <p:nvPr/>
          </p:nvSpPr>
          <p:spPr>
            <a:xfrm>
              <a:off x="4953383" y="2283703"/>
              <a:ext cx="583562" cy="82709"/>
            </a:xfrm>
            <a:custGeom>
              <a:avLst/>
              <a:gdLst>
                <a:gd name="connsiteX0" fmla="*/ 0 w 583562"/>
                <a:gd name="connsiteY0" fmla="*/ 0 h 82709"/>
                <a:gd name="connsiteX1" fmla="*/ 55140 w 583562"/>
                <a:gd name="connsiteY1" fmla="*/ 9189 h 82709"/>
                <a:gd name="connsiteX2" fmla="*/ 73520 w 583562"/>
                <a:gd name="connsiteY2" fmla="*/ 22974 h 82709"/>
                <a:gd name="connsiteX3" fmla="*/ 82709 w 583562"/>
                <a:gd name="connsiteY3" fmla="*/ 36759 h 82709"/>
                <a:gd name="connsiteX4" fmla="*/ 119469 w 583562"/>
                <a:gd name="connsiteY4" fmla="*/ 59734 h 82709"/>
                <a:gd name="connsiteX5" fmla="*/ 147039 w 583562"/>
                <a:gd name="connsiteY5" fmla="*/ 64329 h 82709"/>
                <a:gd name="connsiteX6" fmla="*/ 202179 w 583562"/>
                <a:gd name="connsiteY6" fmla="*/ 78114 h 82709"/>
                <a:gd name="connsiteX7" fmla="*/ 284888 w 583562"/>
                <a:gd name="connsiteY7" fmla="*/ 82709 h 82709"/>
                <a:gd name="connsiteX8" fmla="*/ 395168 w 583562"/>
                <a:gd name="connsiteY8" fmla="*/ 73519 h 82709"/>
                <a:gd name="connsiteX9" fmla="*/ 422738 w 583562"/>
                <a:gd name="connsiteY9" fmla="*/ 68924 h 82709"/>
                <a:gd name="connsiteX10" fmla="*/ 533017 w 583562"/>
                <a:gd name="connsiteY10" fmla="*/ 55139 h 82709"/>
                <a:gd name="connsiteX11" fmla="*/ 574372 w 583562"/>
                <a:gd name="connsiteY11" fmla="*/ 18379 h 82709"/>
                <a:gd name="connsiteX12" fmla="*/ 583562 w 583562"/>
                <a:gd name="connsiteY12" fmla="*/ 4594 h 8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3562" h="82709">
                  <a:moveTo>
                    <a:pt x="0" y="0"/>
                  </a:moveTo>
                  <a:cubicBezTo>
                    <a:pt x="3453" y="431"/>
                    <a:pt x="45019" y="4128"/>
                    <a:pt x="55140" y="9189"/>
                  </a:cubicBezTo>
                  <a:cubicBezTo>
                    <a:pt x="61990" y="12614"/>
                    <a:pt x="67393" y="18379"/>
                    <a:pt x="73520" y="22974"/>
                  </a:cubicBezTo>
                  <a:cubicBezTo>
                    <a:pt x="76583" y="27569"/>
                    <a:pt x="78804" y="32854"/>
                    <a:pt x="82709" y="36759"/>
                  </a:cubicBezTo>
                  <a:cubicBezTo>
                    <a:pt x="89988" y="44038"/>
                    <a:pt x="109070" y="56614"/>
                    <a:pt x="119469" y="59734"/>
                  </a:cubicBezTo>
                  <a:cubicBezTo>
                    <a:pt x="128393" y="62411"/>
                    <a:pt x="137944" y="62308"/>
                    <a:pt x="147039" y="64329"/>
                  </a:cubicBezTo>
                  <a:cubicBezTo>
                    <a:pt x="185596" y="72897"/>
                    <a:pt x="122931" y="69309"/>
                    <a:pt x="202179" y="78114"/>
                  </a:cubicBezTo>
                  <a:cubicBezTo>
                    <a:pt x="229622" y="81163"/>
                    <a:pt x="257318" y="81177"/>
                    <a:pt x="284888" y="82709"/>
                  </a:cubicBezTo>
                  <a:lnTo>
                    <a:pt x="395168" y="73519"/>
                  </a:lnTo>
                  <a:cubicBezTo>
                    <a:pt x="404439" y="72592"/>
                    <a:pt x="413503" y="70155"/>
                    <a:pt x="422738" y="68924"/>
                  </a:cubicBezTo>
                  <a:lnTo>
                    <a:pt x="533017" y="55139"/>
                  </a:lnTo>
                  <a:cubicBezTo>
                    <a:pt x="549591" y="44089"/>
                    <a:pt x="561782" y="37264"/>
                    <a:pt x="574372" y="18379"/>
                  </a:cubicBezTo>
                  <a:lnTo>
                    <a:pt x="583562" y="4594"/>
                  </a:ln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C265F1DD-DB13-4227-9F44-CC51FD57E081}"/>
                </a:ext>
              </a:extLst>
            </p:cNvPr>
            <p:cNvCxnSpPr/>
            <p:nvPr/>
          </p:nvCxnSpPr>
          <p:spPr>
            <a:xfrm>
              <a:off x="4938915" y="2281202"/>
              <a:ext cx="641197" cy="0"/>
            </a:xfrm>
            <a:prstGeom prst="line">
              <a:avLst/>
            </a:prstGeom>
          </p:spPr>
          <p:style>
            <a:lnRef idx="1">
              <a:schemeClr val="dk1"/>
            </a:lnRef>
            <a:fillRef idx="0">
              <a:schemeClr val="dk1"/>
            </a:fillRef>
            <a:effectRef idx="0">
              <a:schemeClr val="dk1"/>
            </a:effectRef>
            <a:fontRef idx="minor">
              <a:schemeClr val="tx1"/>
            </a:fontRef>
          </p:style>
        </p:cxnSp>
      </p:grpSp>
      <p:grpSp>
        <p:nvGrpSpPr>
          <p:cNvPr id="47" name="Group 46">
            <a:extLst>
              <a:ext uri="{FF2B5EF4-FFF2-40B4-BE49-F238E27FC236}">
                <a16:creationId xmlns:a16="http://schemas.microsoft.com/office/drawing/2014/main" id="{B523DBFF-7BB9-4D62-971D-28879D32AB3F}"/>
              </a:ext>
            </a:extLst>
          </p:cNvPr>
          <p:cNvGrpSpPr/>
          <p:nvPr/>
        </p:nvGrpSpPr>
        <p:grpSpPr>
          <a:xfrm>
            <a:off x="6903835" y="3838756"/>
            <a:ext cx="641197" cy="85210"/>
            <a:chOff x="4938915" y="2281202"/>
            <a:chExt cx="641197" cy="85210"/>
          </a:xfrm>
        </p:grpSpPr>
        <p:sp>
          <p:nvSpPr>
            <p:cNvPr id="48" name="Freeform: Shape 47">
              <a:extLst>
                <a:ext uri="{FF2B5EF4-FFF2-40B4-BE49-F238E27FC236}">
                  <a16:creationId xmlns:a16="http://schemas.microsoft.com/office/drawing/2014/main" id="{308A2CED-E0D5-48B1-B05D-A3DB15D3C6C0}"/>
                </a:ext>
              </a:extLst>
            </p:cNvPr>
            <p:cNvSpPr/>
            <p:nvPr/>
          </p:nvSpPr>
          <p:spPr>
            <a:xfrm>
              <a:off x="4953383" y="2283703"/>
              <a:ext cx="583562" cy="82709"/>
            </a:xfrm>
            <a:custGeom>
              <a:avLst/>
              <a:gdLst>
                <a:gd name="connsiteX0" fmla="*/ 0 w 583562"/>
                <a:gd name="connsiteY0" fmla="*/ 0 h 82709"/>
                <a:gd name="connsiteX1" fmla="*/ 55140 w 583562"/>
                <a:gd name="connsiteY1" fmla="*/ 9189 h 82709"/>
                <a:gd name="connsiteX2" fmla="*/ 73520 w 583562"/>
                <a:gd name="connsiteY2" fmla="*/ 22974 h 82709"/>
                <a:gd name="connsiteX3" fmla="*/ 82709 w 583562"/>
                <a:gd name="connsiteY3" fmla="*/ 36759 h 82709"/>
                <a:gd name="connsiteX4" fmla="*/ 119469 w 583562"/>
                <a:gd name="connsiteY4" fmla="*/ 59734 h 82709"/>
                <a:gd name="connsiteX5" fmla="*/ 147039 w 583562"/>
                <a:gd name="connsiteY5" fmla="*/ 64329 h 82709"/>
                <a:gd name="connsiteX6" fmla="*/ 202179 w 583562"/>
                <a:gd name="connsiteY6" fmla="*/ 78114 h 82709"/>
                <a:gd name="connsiteX7" fmla="*/ 284888 w 583562"/>
                <a:gd name="connsiteY7" fmla="*/ 82709 h 82709"/>
                <a:gd name="connsiteX8" fmla="*/ 395168 w 583562"/>
                <a:gd name="connsiteY8" fmla="*/ 73519 h 82709"/>
                <a:gd name="connsiteX9" fmla="*/ 422738 w 583562"/>
                <a:gd name="connsiteY9" fmla="*/ 68924 h 82709"/>
                <a:gd name="connsiteX10" fmla="*/ 533017 w 583562"/>
                <a:gd name="connsiteY10" fmla="*/ 55139 h 82709"/>
                <a:gd name="connsiteX11" fmla="*/ 574372 w 583562"/>
                <a:gd name="connsiteY11" fmla="*/ 18379 h 82709"/>
                <a:gd name="connsiteX12" fmla="*/ 583562 w 583562"/>
                <a:gd name="connsiteY12" fmla="*/ 4594 h 82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3562" h="82709">
                  <a:moveTo>
                    <a:pt x="0" y="0"/>
                  </a:moveTo>
                  <a:cubicBezTo>
                    <a:pt x="3453" y="431"/>
                    <a:pt x="45019" y="4128"/>
                    <a:pt x="55140" y="9189"/>
                  </a:cubicBezTo>
                  <a:cubicBezTo>
                    <a:pt x="61990" y="12614"/>
                    <a:pt x="67393" y="18379"/>
                    <a:pt x="73520" y="22974"/>
                  </a:cubicBezTo>
                  <a:cubicBezTo>
                    <a:pt x="76583" y="27569"/>
                    <a:pt x="78804" y="32854"/>
                    <a:pt x="82709" y="36759"/>
                  </a:cubicBezTo>
                  <a:cubicBezTo>
                    <a:pt x="89988" y="44038"/>
                    <a:pt x="109070" y="56614"/>
                    <a:pt x="119469" y="59734"/>
                  </a:cubicBezTo>
                  <a:cubicBezTo>
                    <a:pt x="128393" y="62411"/>
                    <a:pt x="137944" y="62308"/>
                    <a:pt x="147039" y="64329"/>
                  </a:cubicBezTo>
                  <a:cubicBezTo>
                    <a:pt x="185596" y="72897"/>
                    <a:pt x="122931" y="69309"/>
                    <a:pt x="202179" y="78114"/>
                  </a:cubicBezTo>
                  <a:cubicBezTo>
                    <a:pt x="229622" y="81163"/>
                    <a:pt x="257318" y="81177"/>
                    <a:pt x="284888" y="82709"/>
                  </a:cubicBezTo>
                  <a:lnTo>
                    <a:pt x="395168" y="73519"/>
                  </a:lnTo>
                  <a:cubicBezTo>
                    <a:pt x="404439" y="72592"/>
                    <a:pt x="413503" y="70155"/>
                    <a:pt x="422738" y="68924"/>
                  </a:cubicBezTo>
                  <a:lnTo>
                    <a:pt x="533017" y="55139"/>
                  </a:lnTo>
                  <a:cubicBezTo>
                    <a:pt x="549591" y="44089"/>
                    <a:pt x="561782" y="37264"/>
                    <a:pt x="574372" y="18379"/>
                  </a:cubicBezTo>
                  <a:lnTo>
                    <a:pt x="583562" y="4594"/>
                  </a:ln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Connector 48">
              <a:extLst>
                <a:ext uri="{FF2B5EF4-FFF2-40B4-BE49-F238E27FC236}">
                  <a16:creationId xmlns:a16="http://schemas.microsoft.com/office/drawing/2014/main" id="{A117153F-4ADC-4699-BA96-13C1413BBD8A}"/>
                </a:ext>
              </a:extLst>
            </p:cNvPr>
            <p:cNvCxnSpPr/>
            <p:nvPr/>
          </p:nvCxnSpPr>
          <p:spPr>
            <a:xfrm>
              <a:off x="4938915" y="2281202"/>
              <a:ext cx="641197" cy="0"/>
            </a:xfrm>
            <a:prstGeom prst="line">
              <a:avLst/>
            </a:prstGeom>
          </p:spPr>
          <p:style>
            <a:lnRef idx="1">
              <a:schemeClr val="dk1"/>
            </a:lnRef>
            <a:fillRef idx="0">
              <a:schemeClr val="dk1"/>
            </a:fillRef>
            <a:effectRef idx="0">
              <a:schemeClr val="dk1"/>
            </a:effectRef>
            <a:fontRef idx="minor">
              <a:schemeClr val="tx1"/>
            </a:fontRef>
          </p:style>
        </p:cxnSp>
      </p:grpSp>
      <p:sp>
        <p:nvSpPr>
          <p:cNvPr id="51" name="Freeform: Shape 50">
            <a:extLst>
              <a:ext uri="{FF2B5EF4-FFF2-40B4-BE49-F238E27FC236}">
                <a16:creationId xmlns:a16="http://schemas.microsoft.com/office/drawing/2014/main" id="{91069E55-6505-4A9F-A29F-65433812384B}"/>
              </a:ext>
            </a:extLst>
          </p:cNvPr>
          <p:cNvSpPr/>
          <p:nvPr/>
        </p:nvSpPr>
        <p:spPr>
          <a:xfrm>
            <a:off x="7377573" y="2329510"/>
            <a:ext cx="79375" cy="326243"/>
          </a:xfrm>
          <a:custGeom>
            <a:avLst/>
            <a:gdLst>
              <a:gd name="connsiteX0" fmla="*/ 9190 w 79375"/>
              <a:gd name="connsiteY0" fmla="*/ 0 h 326243"/>
              <a:gd name="connsiteX1" fmla="*/ 32164 w 79375"/>
              <a:gd name="connsiteY1" fmla="*/ 18380 h 326243"/>
              <a:gd name="connsiteX2" fmla="*/ 36759 w 79375"/>
              <a:gd name="connsiteY2" fmla="*/ 41355 h 326243"/>
              <a:gd name="connsiteX3" fmla="*/ 41354 w 79375"/>
              <a:gd name="connsiteY3" fmla="*/ 59734 h 326243"/>
              <a:gd name="connsiteX4" fmla="*/ 55139 w 79375"/>
              <a:gd name="connsiteY4" fmla="*/ 91899 h 326243"/>
              <a:gd name="connsiteX5" fmla="*/ 64329 w 79375"/>
              <a:gd name="connsiteY5" fmla="*/ 119469 h 326243"/>
              <a:gd name="connsiteX6" fmla="*/ 73519 w 79375"/>
              <a:gd name="connsiteY6" fmla="*/ 142444 h 326243"/>
              <a:gd name="connsiteX7" fmla="*/ 73519 w 79375"/>
              <a:gd name="connsiteY7" fmla="*/ 234343 h 326243"/>
              <a:gd name="connsiteX8" fmla="*/ 64329 w 79375"/>
              <a:gd name="connsiteY8" fmla="*/ 248128 h 326243"/>
              <a:gd name="connsiteX9" fmla="*/ 55139 w 79375"/>
              <a:gd name="connsiteY9" fmla="*/ 271103 h 326243"/>
              <a:gd name="connsiteX10" fmla="*/ 50544 w 79375"/>
              <a:gd name="connsiteY10" fmla="*/ 284888 h 326243"/>
              <a:gd name="connsiteX11" fmla="*/ 36759 w 79375"/>
              <a:gd name="connsiteY11" fmla="*/ 294078 h 326243"/>
              <a:gd name="connsiteX12" fmla="*/ 13785 w 79375"/>
              <a:gd name="connsiteY12" fmla="*/ 317053 h 326243"/>
              <a:gd name="connsiteX13" fmla="*/ 0 w 79375"/>
              <a:gd name="connsiteY13" fmla="*/ 326243 h 326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9375" h="326243">
                <a:moveTo>
                  <a:pt x="9190" y="0"/>
                </a:moveTo>
                <a:cubicBezTo>
                  <a:pt x="16848" y="6127"/>
                  <a:pt x="26724" y="10220"/>
                  <a:pt x="32164" y="18380"/>
                </a:cubicBezTo>
                <a:cubicBezTo>
                  <a:pt x="36496" y="24878"/>
                  <a:pt x="35065" y="33731"/>
                  <a:pt x="36759" y="41355"/>
                </a:cubicBezTo>
                <a:cubicBezTo>
                  <a:pt x="38129" y="47520"/>
                  <a:pt x="39196" y="53799"/>
                  <a:pt x="41354" y="59734"/>
                </a:cubicBezTo>
                <a:cubicBezTo>
                  <a:pt x="45340" y="70697"/>
                  <a:pt x="50952" y="81012"/>
                  <a:pt x="55139" y="91899"/>
                </a:cubicBezTo>
                <a:cubicBezTo>
                  <a:pt x="58616" y="100940"/>
                  <a:pt x="60731" y="110475"/>
                  <a:pt x="64329" y="119469"/>
                </a:cubicBezTo>
                <a:lnTo>
                  <a:pt x="73519" y="142444"/>
                </a:lnTo>
                <a:cubicBezTo>
                  <a:pt x="80020" y="181452"/>
                  <a:pt x="82534" y="183258"/>
                  <a:pt x="73519" y="234343"/>
                </a:cubicBezTo>
                <a:cubicBezTo>
                  <a:pt x="72559" y="239781"/>
                  <a:pt x="66799" y="243189"/>
                  <a:pt x="64329" y="248128"/>
                </a:cubicBezTo>
                <a:cubicBezTo>
                  <a:pt x="60640" y="255505"/>
                  <a:pt x="58035" y="263380"/>
                  <a:pt x="55139" y="271103"/>
                </a:cubicBezTo>
                <a:cubicBezTo>
                  <a:pt x="53438" y="275638"/>
                  <a:pt x="53570" y="281106"/>
                  <a:pt x="50544" y="284888"/>
                </a:cubicBezTo>
                <a:cubicBezTo>
                  <a:pt x="47094" y="289200"/>
                  <a:pt x="41354" y="291015"/>
                  <a:pt x="36759" y="294078"/>
                </a:cubicBezTo>
                <a:cubicBezTo>
                  <a:pt x="22216" y="323164"/>
                  <a:pt x="36321" y="305785"/>
                  <a:pt x="13785" y="317053"/>
                </a:cubicBezTo>
                <a:cubicBezTo>
                  <a:pt x="8846" y="319523"/>
                  <a:pt x="0" y="326243"/>
                  <a:pt x="0" y="326243"/>
                </a:cubicBez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B8D859C8-6FAE-45A3-945B-6B1C4803C49E}"/>
              </a:ext>
            </a:extLst>
          </p:cNvPr>
          <p:cNvCxnSpPr/>
          <p:nvPr/>
        </p:nvCxnSpPr>
        <p:spPr>
          <a:xfrm>
            <a:off x="7380345" y="2322258"/>
            <a:ext cx="0" cy="360040"/>
          </a:xfrm>
          <a:prstGeom prst="line">
            <a:avLst/>
          </a:prstGeom>
        </p:spPr>
        <p:style>
          <a:lnRef idx="1">
            <a:schemeClr val="dk1"/>
          </a:lnRef>
          <a:fillRef idx="0">
            <a:schemeClr val="dk1"/>
          </a:fillRef>
          <a:effectRef idx="0">
            <a:schemeClr val="dk1"/>
          </a:effectRef>
          <a:fontRef idx="minor">
            <a:schemeClr val="tx1"/>
          </a:fontRef>
        </p:style>
      </p:cxnSp>
      <p:sp>
        <p:nvSpPr>
          <p:cNvPr id="52" name="TextBox 51">
            <a:extLst>
              <a:ext uri="{FF2B5EF4-FFF2-40B4-BE49-F238E27FC236}">
                <a16:creationId xmlns:a16="http://schemas.microsoft.com/office/drawing/2014/main" id="{50F29DBA-0373-454C-AF3E-1970C0AB4561}"/>
              </a:ext>
            </a:extLst>
          </p:cNvPr>
          <p:cNvSpPr txBox="1"/>
          <p:nvPr/>
        </p:nvSpPr>
        <p:spPr>
          <a:xfrm>
            <a:off x="5444086" y="3484119"/>
            <a:ext cx="338554" cy="369332"/>
          </a:xfrm>
          <a:prstGeom prst="rect">
            <a:avLst/>
          </a:prstGeom>
          <a:noFill/>
        </p:spPr>
        <p:txBody>
          <a:bodyPr wrap="none" rtlCol="0">
            <a:spAutoFit/>
          </a:bodyPr>
          <a:lstStyle/>
          <a:p>
            <a:r>
              <a:rPr lang="en-US" dirty="0"/>
              <a:t>A</a:t>
            </a:r>
          </a:p>
        </p:txBody>
      </p:sp>
      <p:sp>
        <p:nvSpPr>
          <p:cNvPr id="53" name="TextBox 52">
            <a:extLst>
              <a:ext uri="{FF2B5EF4-FFF2-40B4-BE49-F238E27FC236}">
                <a16:creationId xmlns:a16="http://schemas.microsoft.com/office/drawing/2014/main" id="{275D2167-BE5C-4D82-AF48-7A55D3BF44BC}"/>
              </a:ext>
            </a:extLst>
          </p:cNvPr>
          <p:cNvSpPr txBox="1"/>
          <p:nvPr/>
        </p:nvSpPr>
        <p:spPr>
          <a:xfrm>
            <a:off x="5442310" y="2928691"/>
            <a:ext cx="338554" cy="369332"/>
          </a:xfrm>
          <a:prstGeom prst="rect">
            <a:avLst/>
          </a:prstGeom>
          <a:noFill/>
        </p:spPr>
        <p:txBody>
          <a:bodyPr wrap="square" rtlCol="0">
            <a:spAutoFit/>
          </a:bodyPr>
          <a:lstStyle/>
          <a:p>
            <a:r>
              <a:rPr lang="en-US" dirty="0"/>
              <a:t>B</a:t>
            </a:r>
          </a:p>
        </p:txBody>
      </p:sp>
      <p:sp>
        <p:nvSpPr>
          <p:cNvPr id="54" name="TextBox 53">
            <a:extLst>
              <a:ext uri="{FF2B5EF4-FFF2-40B4-BE49-F238E27FC236}">
                <a16:creationId xmlns:a16="http://schemas.microsoft.com/office/drawing/2014/main" id="{EE22F4C7-5514-405C-A5AA-79103855D379}"/>
              </a:ext>
            </a:extLst>
          </p:cNvPr>
          <p:cNvSpPr txBox="1"/>
          <p:nvPr/>
        </p:nvSpPr>
        <p:spPr>
          <a:xfrm flipH="1">
            <a:off x="5245475" y="2167889"/>
            <a:ext cx="667350" cy="369332"/>
          </a:xfrm>
          <a:prstGeom prst="rect">
            <a:avLst/>
          </a:prstGeom>
          <a:noFill/>
        </p:spPr>
        <p:txBody>
          <a:bodyPr wrap="square" rtlCol="0">
            <a:spAutoFit/>
          </a:bodyPr>
          <a:lstStyle/>
          <a:p>
            <a:r>
              <a:rPr lang="en-US" dirty="0"/>
              <a:t>C</a:t>
            </a:r>
          </a:p>
        </p:txBody>
      </p:sp>
      <p:sp>
        <p:nvSpPr>
          <p:cNvPr id="55" name="TextBox 54">
            <a:extLst>
              <a:ext uri="{FF2B5EF4-FFF2-40B4-BE49-F238E27FC236}">
                <a16:creationId xmlns:a16="http://schemas.microsoft.com/office/drawing/2014/main" id="{C382C7FC-1673-4E9A-9E48-5E3A381334BF}"/>
              </a:ext>
            </a:extLst>
          </p:cNvPr>
          <p:cNvSpPr txBox="1"/>
          <p:nvPr/>
        </p:nvSpPr>
        <p:spPr>
          <a:xfrm>
            <a:off x="6777767" y="1628800"/>
            <a:ext cx="351378" cy="369332"/>
          </a:xfrm>
          <a:prstGeom prst="rect">
            <a:avLst/>
          </a:prstGeom>
          <a:noFill/>
        </p:spPr>
        <p:txBody>
          <a:bodyPr wrap="none" rtlCol="0">
            <a:spAutoFit/>
          </a:bodyPr>
          <a:lstStyle/>
          <a:p>
            <a:r>
              <a:rPr lang="en-US" dirty="0"/>
              <a:t>D</a:t>
            </a:r>
          </a:p>
        </p:txBody>
      </p:sp>
      <p:sp>
        <p:nvSpPr>
          <p:cNvPr id="56" name="TextBox 55">
            <a:extLst>
              <a:ext uri="{FF2B5EF4-FFF2-40B4-BE49-F238E27FC236}">
                <a16:creationId xmlns:a16="http://schemas.microsoft.com/office/drawing/2014/main" id="{FF07C051-2E33-4FB9-8ED3-7133DDC1F59B}"/>
              </a:ext>
            </a:extLst>
          </p:cNvPr>
          <p:cNvSpPr txBox="1"/>
          <p:nvPr/>
        </p:nvSpPr>
        <p:spPr>
          <a:xfrm>
            <a:off x="6833688" y="2336829"/>
            <a:ext cx="338554" cy="369332"/>
          </a:xfrm>
          <a:prstGeom prst="rect">
            <a:avLst/>
          </a:prstGeom>
          <a:noFill/>
        </p:spPr>
        <p:txBody>
          <a:bodyPr wrap="none" rtlCol="0">
            <a:spAutoFit/>
          </a:bodyPr>
          <a:lstStyle/>
          <a:p>
            <a:r>
              <a:rPr lang="en-US" dirty="0"/>
              <a:t>E</a:t>
            </a:r>
          </a:p>
        </p:txBody>
      </p:sp>
      <p:sp>
        <p:nvSpPr>
          <p:cNvPr id="57" name="TextBox 56">
            <a:extLst>
              <a:ext uri="{FF2B5EF4-FFF2-40B4-BE49-F238E27FC236}">
                <a16:creationId xmlns:a16="http://schemas.microsoft.com/office/drawing/2014/main" id="{E734A710-2DB5-47BC-9530-1189A2DEB1AB}"/>
              </a:ext>
            </a:extLst>
          </p:cNvPr>
          <p:cNvSpPr txBox="1"/>
          <p:nvPr/>
        </p:nvSpPr>
        <p:spPr>
          <a:xfrm>
            <a:off x="6845260" y="3469424"/>
            <a:ext cx="325730" cy="369332"/>
          </a:xfrm>
          <a:prstGeom prst="rect">
            <a:avLst/>
          </a:prstGeom>
          <a:noFill/>
        </p:spPr>
        <p:txBody>
          <a:bodyPr wrap="none" rtlCol="0">
            <a:spAutoFit/>
          </a:bodyPr>
          <a:lstStyle/>
          <a:p>
            <a:r>
              <a:rPr lang="en-US" dirty="0"/>
              <a:t>F</a:t>
            </a:r>
          </a:p>
        </p:txBody>
      </p:sp>
      <p:cxnSp>
        <p:nvCxnSpPr>
          <p:cNvPr id="61" name="Straight Connector 60">
            <a:extLst>
              <a:ext uri="{FF2B5EF4-FFF2-40B4-BE49-F238E27FC236}">
                <a16:creationId xmlns:a16="http://schemas.microsoft.com/office/drawing/2014/main" id="{3E7CB48B-B40E-47A5-A500-F32213EB847A}"/>
              </a:ext>
            </a:extLst>
          </p:cNvPr>
          <p:cNvCxnSpPr/>
          <p:nvPr/>
        </p:nvCxnSpPr>
        <p:spPr>
          <a:xfrm>
            <a:off x="5405375" y="3978442"/>
            <a:ext cx="0" cy="288032"/>
          </a:xfrm>
          <a:prstGeom prst="line">
            <a:avLst/>
          </a:prstGeom>
        </p:spPr>
        <p:style>
          <a:lnRef idx="1">
            <a:schemeClr val="dk1"/>
          </a:lnRef>
          <a:fillRef idx="0">
            <a:schemeClr val="dk1"/>
          </a:fillRef>
          <a:effectRef idx="0">
            <a:schemeClr val="dk1"/>
          </a:effectRef>
          <a:fontRef idx="minor">
            <a:schemeClr val="tx1"/>
          </a:fontRef>
        </p:style>
      </p:cxnSp>
      <p:cxnSp>
        <p:nvCxnSpPr>
          <p:cNvPr id="62" name="Straight Connector 61">
            <a:extLst>
              <a:ext uri="{FF2B5EF4-FFF2-40B4-BE49-F238E27FC236}">
                <a16:creationId xmlns:a16="http://schemas.microsoft.com/office/drawing/2014/main" id="{8C48F176-44BC-43B9-9086-502D73F8E586}"/>
              </a:ext>
            </a:extLst>
          </p:cNvPr>
          <p:cNvCxnSpPr/>
          <p:nvPr/>
        </p:nvCxnSpPr>
        <p:spPr>
          <a:xfrm>
            <a:off x="7218406" y="3978442"/>
            <a:ext cx="0" cy="288032"/>
          </a:xfrm>
          <a:prstGeom prst="line">
            <a:avLst/>
          </a:prstGeom>
        </p:spPr>
        <p:style>
          <a:lnRef idx="1">
            <a:schemeClr val="dk1"/>
          </a:lnRef>
          <a:fillRef idx="0">
            <a:schemeClr val="dk1"/>
          </a:fillRef>
          <a:effectRef idx="0">
            <a:schemeClr val="dk1"/>
          </a:effectRef>
          <a:fontRef idx="minor">
            <a:schemeClr val="tx1"/>
          </a:fontRef>
        </p:style>
      </p:cxnSp>
      <p:cxnSp>
        <p:nvCxnSpPr>
          <p:cNvPr id="64" name="Straight Arrow Connector 63">
            <a:extLst>
              <a:ext uri="{FF2B5EF4-FFF2-40B4-BE49-F238E27FC236}">
                <a16:creationId xmlns:a16="http://schemas.microsoft.com/office/drawing/2014/main" id="{21B60B78-C390-4264-BFDD-EAAF0BBDED82}"/>
              </a:ext>
            </a:extLst>
          </p:cNvPr>
          <p:cNvCxnSpPr/>
          <p:nvPr/>
        </p:nvCxnSpPr>
        <p:spPr>
          <a:xfrm flipH="1">
            <a:off x="5405375" y="4122458"/>
            <a:ext cx="50745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6" name="Straight Arrow Connector 65">
            <a:extLst>
              <a:ext uri="{FF2B5EF4-FFF2-40B4-BE49-F238E27FC236}">
                <a16:creationId xmlns:a16="http://schemas.microsoft.com/office/drawing/2014/main" id="{41F51AE0-AC87-4E3C-B86F-0AABC04D70B5}"/>
              </a:ext>
            </a:extLst>
          </p:cNvPr>
          <p:cNvCxnSpPr/>
          <p:nvPr/>
        </p:nvCxnSpPr>
        <p:spPr>
          <a:xfrm>
            <a:off x="6666429" y="4122458"/>
            <a:ext cx="56990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7" name="TextBox 66">
            <a:extLst>
              <a:ext uri="{FF2B5EF4-FFF2-40B4-BE49-F238E27FC236}">
                <a16:creationId xmlns:a16="http://schemas.microsoft.com/office/drawing/2014/main" id="{7E1BCC4C-2633-4A32-8A1A-70E79006BD29}"/>
              </a:ext>
            </a:extLst>
          </p:cNvPr>
          <p:cNvSpPr txBox="1"/>
          <p:nvPr/>
        </p:nvSpPr>
        <p:spPr>
          <a:xfrm>
            <a:off x="5928022" y="3937792"/>
            <a:ext cx="699230" cy="338554"/>
          </a:xfrm>
          <a:prstGeom prst="rect">
            <a:avLst/>
          </a:prstGeom>
          <a:noFill/>
        </p:spPr>
        <p:txBody>
          <a:bodyPr wrap="none" rtlCol="0">
            <a:spAutoFit/>
          </a:bodyPr>
          <a:lstStyle/>
          <a:p>
            <a:r>
              <a:rPr lang="en-US" sz="1600" dirty="0"/>
              <a:t>1.2 m</a:t>
            </a:r>
          </a:p>
        </p:txBody>
      </p:sp>
      <p:sp>
        <p:nvSpPr>
          <p:cNvPr id="68" name="TextBox 67">
            <a:extLst>
              <a:ext uri="{FF2B5EF4-FFF2-40B4-BE49-F238E27FC236}">
                <a16:creationId xmlns:a16="http://schemas.microsoft.com/office/drawing/2014/main" id="{93C076F0-0591-41DC-80C5-B21DB06EF52B}"/>
              </a:ext>
            </a:extLst>
          </p:cNvPr>
          <p:cNvSpPr txBox="1"/>
          <p:nvPr/>
        </p:nvSpPr>
        <p:spPr>
          <a:xfrm>
            <a:off x="354729" y="703886"/>
            <a:ext cx="3384376" cy="1200329"/>
          </a:xfrm>
          <a:prstGeom prst="rect">
            <a:avLst/>
          </a:prstGeom>
          <a:noFill/>
        </p:spPr>
        <p:txBody>
          <a:bodyPr wrap="square" rtlCol="0">
            <a:spAutoFit/>
          </a:bodyPr>
          <a:lstStyle/>
          <a:p>
            <a:r>
              <a:rPr lang="en-US" dirty="0"/>
              <a:t>Determine all the forces acting on the frame using MATLAB. Neglect the weights of all the members.</a:t>
            </a:r>
          </a:p>
        </p:txBody>
      </p:sp>
      <p:sp>
        <p:nvSpPr>
          <p:cNvPr id="69" name="TextBox 68">
            <a:extLst>
              <a:ext uri="{FF2B5EF4-FFF2-40B4-BE49-F238E27FC236}">
                <a16:creationId xmlns:a16="http://schemas.microsoft.com/office/drawing/2014/main" id="{C888B2CE-BE51-4516-B8E8-A88801956DA5}"/>
              </a:ext>
            </a:extLst>
          </p:cNvPr>
          <p:cNvSpPr txBox="1"/>
          <p:nvPr/>
        </p:nvSpPr>
        <p:spPr>
          <a:xfrm flipH="1">
            <a:off x="371918" y="250811"/>
            <a:ext cx="1708401" cy="369332"/>
          </a:xfrm>
          <a:prstGeom prst="rect">
            <a:avLst/>
          </a:prstGeom>
          <a:noFill/>
        </p:spPr>
        <p:txBody>
          <a:bodyPr wrap="square" rtlCol="0">
            <a:spAutoFit/>
          </a:bodyPr>
          <a:lstStyle/>
          <a:p>
            <a:r>
              <a:rPr lang="en-US" dirty="0">
                <a:solidFill>
                  <a:srgbClr val="C00000"/>
                </a:solidFill>
              </a:rPr>
              <a:t>Example 6.2 </a:t>
            </a:r>
          </a:p>
        </p:txBody>
      </p:sp>
      <p:cxnSp>
        <p:nvCxnSpPr>
          <p:cNvPr id="50" name="Straight Connector 49">
            <a:extLst>
              <a:ext uri="{FF2B5EF4-FFF2-40B4-BE49-F238E27FC236}">
                <a16:creationId xmlns:a16="http://schemas.microsoft.com/office/drawing/2014/main" id="{047EE14C-051B-3442-5D85-709C53E611D9}"/>
              </a:ext>
            </a:extLst>
          </p:cNvPr>
          <p:cNvCxnSpPr/>
          <p:nvPr/>
        </p:nvCxnSpPr>
        <p:spPr>
          <a:xfrm>
            <a:off x="354729" y="620143"/>
            <a:ext cx="763270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C13D13F-0ED1-6DF1-560C-C7EC40EC40D0}"/>
              </a:ext>
            </a:extLst>
          </p:cNvPr>
          <p:cNvCxnSpPr/>
          <p:nvPr/>
        </p:nvCxnSpPr>
        <p:spPr>
          <a:xfrm>
            <a:off x="5168491" y="2642526"/>
            <a:ext cx="0" cy="43654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980FEBC2-5D9B-8F79-7B42-A845C379F35A}"/>
              </a:ext>
            </a:extLst>
          </p:cNvPr>
          <p:cNvCxnSpPr>
            <a:cxnSpLocks/>
          </p:cNvCxnSpPr>
          <p:nvPr/>
        </p:nvCxnSpPr>
        <p:spPr>
          <a:xfrm>
            <a:off x="5168491" y="3170093"/>
            <a:ext cx="0" cy="46494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0C33AB41-E0C8-34B6-669B-A28F4CC52DA3}"/>
              </a:ext>
            </a:extLst>
          </p:cNvPr>
          <p:cNvCxnSpPr>
            <a:cxnSpLocks/>
          </p:cNvCxnSpPr>
          <p:nvPr/>
        </p:nvCxnSpPr>
        <p:spPr>
          <a:xfrm>
            <a:off x="7583140" y="2020991"/>
            <a:ext cx="0" cy="47164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0DB03474-8369-3BBD-659C-0D0FC35EE7D4}"/>
              </a:ext>
            </a:extLst>
          </p:cNvPr>
          <p:cNvCxnSpPr/>
          <p:nvPr/>
        </p:nvCxnSpPr>
        <p:spPr>
          <a:xfrm>
            <a:off x="7583140" y="2491914"/>
            <a:ext cx="0" cy="116145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340536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2B554A7-32EF-47E4-A98E-58ADCA5B9B46}"/>
              </a:ext>
            </a:extLst>
          </p:cNvPr>
          <p:cNvSpPr/>
          <p:nvPr/>
        </p:nvSpPr>
        <p:spPr>
          <a:xfrm>
            <a:off x="1763688" y="980728"/>
            <a:ext cx="72008" cy="151216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Arrow Connector 3">
            <a:extLst>
              <a:ext uri="{FF2B5EF4-FFF2-40B4-BE49-F238E27FC236}">
                <a16:creationId xmlns:a16="http://schemas.microsoft.com/office/drawing/2014/main" id="{E1FFD9BC-4701-43DE-97F2-4C3B03F6193B}"/>
              </a:ext>
            </a:extLst>
          </p:cNvPr>
          <p:cNvCxnSpPr>
            <a:cxnSpLocks/>
          </p:cNvCxnSpPr>
          <p:nvPr/>
        </p:nvCxnSpPr>
        <p:spPr>
          <a:xfrm flipV="1">
            <a:off x="1788071" y="2562225"/>
            <a:ext cx="536029" cy="2679"/>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a:extLst>
              <a:ext uri="{FF2B5EF4-FFF2-40B4-BE49-F238E27FC236}">
                <a16:creationId xmlns:a16="http://schemas.microsoft.com/office/drawing/2014/main" id="{C9F54D66-B939-470D-A6F1-754D2873F3BA}"/>
              </a:ext>
            </a:extLst>
          </p:cNvPr>
          <p:cNvCxnSpPr/>
          <p:nvPr/>
        </p:nvCxnSpPr>
        <p:spPr>
          <a:xfrm flipV="1">
            <a:off x="1797596" y="2132856"/>
            <a:ext cx="0" cy="432048"/>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EE6011FA-2306-449B-B96B-E499D21D2468}"/>
              </a:ext>
            </a:extLst>
          </p:cNvPr>
          <p:cNvCxnSpPr/>
          <p:nvPr/>
        </p:nvCxnSpPr>
        <p:spPr>
          <a:xfrm>
            <a:off x="1259632" y="1628800"/>
            <a:ext cx="504056" cy="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0C73887B-EF65-48B5-9C39-892A67BF1F8B}"/>
              </a:ext>
            </a:extLst>
          </p:cNvPr>
          <p:cNvCxnSpPr>
            <a:stCxn id="2" idx="0"/>
          </p:cNvCxnSpPr>
          <p:nvPr/>
        </p:nvCxnSpPr>
        <p:spPr>
          <a:xfrm flipV="1">
            <a:off x="1799692" y="764704"/>
            <a:ext cx="828092" cy="216024"/>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F12930E8-BCEF-48AC-8C70-F5C7BD062078}"/>
              </a:ext>
            </a:extLst>
          </p:cNvPr>
          <p:cNvSpPr txBox="1"/>
          <p:nvPr/>
        </p:nvSpPr>
        <p:spPr>
          <a:xfrm>
            <a:off x="758465" y="1613808"/>
            <a:ext cx="837801" cy="369332"/>
          </a:xfrm>
          <a:prstGeom prst="rect">
            <a:avLst/>
          </a:prstGeom>
          <a:noFill/>
        </p:spPr>
        <p:txBody>
          <a:bodyPr wrap="square" rtlCol="0">
            <a:spAutoFit/>
          </a:bodyPr>
          <a:lstStyle/>
          <a:p>
            <a:r>
              <a:rPr lang="en-US" dirty="0"/>
              <a:t>200 N</a:t>
            </a:r>
          </a:p>
        </p:txBody>
      </p:sp>
      <p:sp>
        <p:nvSpPr>
          <p:cNvPr id="15" name="TextBox 14">
            <a:extLst>
              <a:ext uri="{FF2B5EF4-FFF2-40B4-BE49-F238E27FC236}">
                <a16:creationId xmlns:a16="http://schemas.microsoft.com/office/drawing/2014/main" id="{8CE2E966-0CD4-450C-A38F-B45E197E4361}"/>
              </a:ext>
            </a:extLst>
          </p:cNvPr>
          <p:cNvSpPr txBox="1"/>
          <p:nvPr/>
        </p:nvSpPr>
        <p:spPr>
          <a:xfrm>
            <a:off x="1866578" y="2582044"/>
            <a:ext cx="536029" cy="369332"/>
          </a:xfrm>
          <a:prstGeom prst="rect">
            <a:avLst/>
          </a:prstGeom>
          <a:noFill/>
        </p:spPr>
        <p:txBody>
          <a:bodyPr wrap="square" rtlCol="0">
            <a:spAutoFit/>
          </a:bodyPr>
          <a:lstStyle/>
          <a:p>
            <a:r>
              <a:rPr lang="en-US" dirty="0"/>
              <a:t>A</a:t>
            </a:r>
            <a:r>
              <a:rPr lang="en-US" baseline="-25000" dirty="0"/>
              <a:t>x</a:t>
            </a:r>
          </a:p>
        </p:txBody>
      </p:sp>
      <p:sp>
        <p:nvSpPr>
          <p:cNvPr id="16" name="TextBox 15">
            <a:extLst>
              <a:ext uri="{FF2B5EF4-FFF2-40B4-BE49-F238E27FC236}">
                <a16:creationId xmlns:a16="http://schemas.microsoft.com/office/drawing/2014/main" id="{F56A868F-4B63-40CE-8449-FEAA939B92A9}"/>
              </a:ext>
            </a:extLst>
          </p:cNvPr>
          <p:cNvSpPr txBox="1"/>
          <p:nvPr/>
        </p:nvSpPr>
        <p:spPr>
          <a:xfrm>
            <a:off x="1866578" y="1948190"/>
            <a:ext cx="411331" cy="369332"/>
          </a:xfrm>
          <a:prstGeom prst="rect">
            <a:avLst/>
          </a:prstGeom>
          <a:noFill/>
        </p:spPr>
        <p:txBody>
          <a:bodyPr wrap="none" rtlCol="0">
            <a:spAutoFit/>
          </a:bodyPr>
          <a:lstStyle/>
          <a:p>
            <a:r>
              <a:rPr lang="en-US" dirty="0"/>
              <a:t>A</a:t>
            </a:r>
            <a:r>
              <a:rPr lang="en-US" baseline="-25000" dirty="0"/>
              <a:t>y</a:t>
            </a:r>
          </a:p>
        </p:txBody>
      </p:sp>
      <p:sp>
        <p:nvSpPr>
          <p:cNvPr id="17" name="TextBox 16">
            <a:extLst>
              <a:ext uri="{FF2B5EF4-FFF2-40B4-BE49-F238E27FC236}">
                <a16:creationId xmlns:a16="http://schemas.microsoft.com/office/drawing/2014/main" id="{2CF36AB7-B8B6-4FD0-86FD-BB646F8FA907}"/>
              </a:ext>
            </a:extLst>
          </p:cNvPr>
          <p:cNvSpPr txBox="1"/>
          <p:nvPr/>
        </p:nvSpPr>
        <p:spPr>
          <a:xfrm>
            <a:off x="2843808" y="764704"/>
            <a:ext cx="546945" cy="369332"/>
          </a:xfrm>
          <a:prstGeom prst="rect">
            <a:avLst/>
          </a:prstGeom>
          <a:noFill/>
        </p:spPr>
        <p:txBody>
          <a:bodyPr wrap="none" rtlCol="0">
            <a:spAutoFit/>
          </a:bodyPr>
          <a:lstStyle/>
          <a:p>
            <a:r>
              <a:rPr lang="en-US" dirty="0"/>
              <a:t>T</a:t>
            </a:r>
            <a:r>
              <a:rPr lang="en-US" baseline="-25000" dirty="0"/>
              <a:t>CD</a:t>
            </a:r>
          </a:p>
        </p:txBody>
      </p:sp>
      <p:cxnSp>
        <p:nvCxnSpPr>
          <p:cNvPr id="23" name="Straight Connector 22">
            <a:extLst>
              <a:ext uri="{FF2B5EF4-FFF2-40B4-BE49-F238E27FC236}">
                <a16:creationId xmlns:a16="http://schemas.microsoft.com/office/drawing/2014/main" id="{E9D8CBCA-0DE1-4C6A-8A3E-34FF4326AD69}"/>
              </a:ext>
            </a:extLst>
          </p:cNvPr>
          <p:cNvCxnSpPr/>
          <p:nvPr/>
        </p:nvCxnSpPr>
        <p:spPr>
          <a:xfrm>
            <a:off x="2003118" y="980728"/>
            <a:ext cx="493891" cy="0"/>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77CADD65-7C6E-4943-9109-9325E9389A1A}"/>
              </a:ext>
            </a:extLst>
          </p:cNvPr>
          <p:cNvCxnSpPr/>
          <p:nvPr/>
        </p:nvCxnSpPr>
        <p:spPr>
          <a:xfrm flipV="1">
            <a:off x="2497009" y="872716"/>
            <a:ext cx="0" cy="108012"/>
          </a:xfrm>
          <a:prstGeom prst="line">
            <a:avLst/>
          </a:prstGeom>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7AF33FB6-20C4-46CC-9426-DA57845DA89F}"/>
              </a:ext>
            </a:extLst>
          </p:cNvPr>
          <p:cNvSpPr txBox="1"/>
          <p:nvPr/>
        </p:nvSpPr>
        <p:spPr>
          <a:xfrm>
            <a:off x="2037753" y="960934"/>
            <a:ext cx="480312" cy="276999"/>
          </a:xfrm>
          <a:prstGeom prst="rect">
            <a:avLst/>
          </a:prstGeom>
          <a:noFill/>
        </p:spPr>
        <p:txBody>
          <a:bodyPr wrap="square" rtlCol="0">
            <a:spAutoFit/>
          </a:bodyPr>
          <a:lstStyle/>
          <a:p>
            <a:r>
              <a:rPr lang="en-US" sz="1200" dirty="0"/>
              <a:t>12</a:t>
            </a:r>
          </a:p>
        </p:txBody>
      </p:sp>
      <p:sp>
        <p:nvSpPr>
          <p:cNvPr id="27" name="TextBox 26">
            <a:extLst>
              <a:ext uri="{FF2B5EF4-FFF2-40B4-BE49-F238E27FC236}">
                <a16:creationId xmlns:a16="http://schemas.microsoft.com/office/drawing/2014/main" id="{FB217D3A-674F-4525-92A8-2FF8E54BE3FA}"/>
              </a:ext>
            </a:extLst>
          </p:cNvPr>
          <p:cNvSpPr txBox="1"/>
          <p:nvPr/>
        </p:nvSpPr>
        <p:spPr>
          <a:xfrm>
            <a:off x="2482300" y="762049"/>
            <a:ext cx="269626" cy="276999"/>
          </a:xfrm>
          <a:prstGeom prst="rect">
            <a:avLst/>
          </a:prstGeom>
          <a:noFill/>
        </p:spPr>
        <p:txBody>
          <a:bodyPr wrap="none" rtlCol="0">
            <a:spAutoFit/>
          </a:bodyPr>
          <a:lstStyle/>
          <a:p>
            <a:r>
              <a:rPr lang="en-US" sz="1200" dirty="0"/>
              <a:t>3</a:t>
            </a:r>
          </a:p>
        </p:txBody>
      </p:sp>
      <p:graphicFrame>
        <p:nvGraphicFramePr>
          <p:cNvPr id="28" name="Object 27">
            <a:extLst>
              <a:ext uri="{FF2B5EF4-FFF2-40B4-BE49-F238E27FC236}">
                <a16:creationId xmlns:a16="http://schemas.microsoft.com/office/drawing/2014/main" id="{14F413F3-72DD-41A7-B50D-C6B01BD105F3}"/>
              </a:ext>
            </a:extLst>
          </p:cNvPr>
          <p:cNvGraphicFramePr>
            <a:graphicFrameLocks noChangeAspect="1"/>
          </p:cNvGraphicFramePr>
          <p:nvPr>
            <p:extLst>
              <p:ext uri="{D42A27DB-BD31-4B8C-83A1-F6EECF244321}">
                <p14:modId xmlns:p14="http://schemas.microsoft.com/office/powerpoint/2010/main" val="1345843242"/>
              </p:ext>
            </p:extLst>
          </p:nvPr>
        </p:nvGraphicFramePr>
        <p:xfrm>
          <a:off x="2003118" y="573925"/>
          <a:ext cx="368300" cy="228600"/>
        </p:xfrm>
        <a:graphic>
          <a:graphicData uri="http://schemas.openxmlformats.org/presentationml/2006/ole">
            <mc:AlternateContent xmlns:mc="http://schemas.openxmlformats.org/markup-compatibility/2006">
              <mc:Choice xmlns:v="urn:schemas-microsoft-com:vml" Requires="v">
                <p:oleObj name="Equation" r:id="rId3" imgW="368280" imgH="228600" progId="Equation.DSMT4">
                  <p:embed/>
                </p:oleObj>
              </mc:Choice>
              <mc:Fallback>
                <p:oleObj name="Equation" r:id="rId3" imgW="368280" imgH="228600" progId="Equation.DSMT4">
                  <p:embed/>
                  <p:pic>
                    <p:nvPicPr>
                      <p:cNvPr id="0" name=""/>
                      <p:cNvPicPr/>
                      <p:nvPr/>
                    </p:nvPicPr>
                    <p:blipFill>
                      <a:blip r:embed="rId4"/>
                      <a:stretch>
                        <a:fillRect/>
                      </a:stretch>
                    </p:blipFill>
                    <p:spPr>
                      <a:xfrm>
                        <a:off x="2003118" y="573925"/>
                        <a:ext cx="368300" cy="228600"/>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C99280B4-8359-4703-8349-8663173ED25D}"/>
              </a:ext>
            </a:extLst>
          </p:cNvPr>
          <p:cNvSpPr txBox="1"/>
          <p:nvPr/>
        </p:nvSpPr>
        <p:spPr>
          <a:xfrm>
            <a:off x="1219219" y="1119313"/>
            <a:ext cx="569387" cy="276999"/>
          </a:xfrm>
          <a:prstGeom prst="rect">
            <a:avLst/>
          </a:prstGeom>
          <a:noFill/>
        </p:spPr>
        <p:txBody>
          <a:bodyPr wrap="none" rtlCol="0">
            <a:spAutoFit/>
          </a:bodyPr>
          <a:lstStyle/>
          <a:p>
            <a:r>
              <a:rPr lang="en-US" sz="1200" dirty="0"/>
              <a:t>0.3 m</a:t>
            </a:r>
          </a:p>
        </p:txBody>
      </p:sp>
      <p:sp>
        <p:nvSpPr>
          <p:cNvPr id="30" name="TextBox 29">
            <a:extLst>
              <a:ext uri="{FF2B5EF4-FFF2-40B4-BE49-F238E27FC236}">
                <a16:creationId xmlns:a16="http://schemas.microsoft.com/office/drawing/2014/main" id="{3997D9E4-BAAA-4DFB-A2D1-E310BE5FE5D9}"/>
              </a:ext>
            </a:extLst>
          </p:cNvPr>
          <p:cNvSpPr txBox="1"/>
          <p:nvPr/>
        </p:nvSpPr>
        <p:spPr>
          <a:xfrm>
            <a:off x="1219218" y="2006957"/>
            <a:ext cx="569387" cy="276999"/>
          </a:xfrm>
          <a:prstGeom prst="rect">
            <a:avLst/>
          </a:prstGeom>
          <a:noFill/>
        </p:spPr>
        <p:txBody>
          <a:bodyPr wrap="none" rtlCol="0">
            <a:spAutoFit/>
          </a:bodyPr>
          <a:lstStyle/>
          <a:p>
            <a:r>
              <a:rPr lang="en-US" sz="1200" dirty="0"/>
              <a:t>0.3 m</a:t>
            </a:r>
          </a:p>
        </p:txBody>
      </p:sp>
      <p:sp>
        <p:nvSpPr>
          <p:cNvPr id="31" name="Rectangle 30">
            <a:extLst>
              <a:ext uri="{FF2B5EF4-FFF2-40B4-BE49-F238E27FC236}">
                <a16:creationId xmlns:a16="http://schemas.microsoft.com/office/drawing/2014/main" id="{CDDC94CD-C91F-40A5-AC2A-963E7947BA48}"/>
              </a:ext>
            </a:extLst>
          </p:cNvPr>
          <p:cNvSpPr/>
          <p:nvPr/>
        </p:nvSpPr>
        <p:spPr>
          <a:xfrm>
            <a:off x="5278466" y="256748"/>
            <a:ext cx="72008" cy="237477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Arrow Connector 32">
            <a:extLst>
              <a:ext uri="{FF2B5EF4-FFF2-40B4-BE49-F238E27FC236}">
                <a16:creationId xmlns:a16="http://schemas.microsoft.com/office/drawing/2014/main" id="{34771B8A-CC7A-446D-A10F-9C3453B50EBF}"/>
              </a:ext>
            </a:extLst>
          </p:cNvPr>
          <p:cNvCxnSpPr>
            <a:stCxn id="31" idx="0"/>
          </p:cNvCxnSpPr>
          <p:nvPr/>
        </p:nvCxnSpPr>
        <p:spPr>
          <a:xfrm flipH="1">
            <a:off x="4427984" y="256748"/>
            <a:ext cx="886486" cy="219924"/>
          </a:xfrm>
          <a:prstGeom prst="straightConnector1">
            <a:avLst/>
          </a:prstGeom>
          <a:ln w="28575">
            <a:solidFill>
              <a:srgbClr val="FF3300"/>
            </a:solidFill>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6E956FA4-654B-48F0-AACA-37B786E3478C}"/>
              </a:ext>
            </a:extLst>
          </p:cNvPr>
          <p:cNvCxnSpPr>
            <a:cxnSpLocks/>
          </p:cNvCxnSpPr>
          <p:nvPr/>
        </p:nvCxnSpPr>
        <p:spPr>
          <a:xfrm flipH="1">
            <a:off x="5350474" y="980728"/>
            <a:ext cx="504056" cy="0"/>
          </a:xfrm>
          <a:prstGeom prst="straightConnector1">
            <a:avLst/>
          </a:prstGeom>
          <a:ln w="28575">
            <a:solidFill>
              <a:srgbClr val="FF3300"/>
            </a:solidFill>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DAE3B398-CE9E-4527-8F7D-5580D447A65F}"/>
              </a:ext>
            </a:extLst>
          </p:cNvPr>
          <p:cNvCxnSpPr>
            <a:stCxn id="31" idx="2"/>
          </p:cNvCxnSpPr>
          <p:nvPr/>
        </p:nvCxnSpPr>
        <p:spPr>
          <a:xfrm>
            <a:off x="5314470" y="2631520"/>
            <a:ext cx="481666" cy="0"/>
          </a:xfrm>
          <a:prstGeom prst="straightConnector1">
            <a:avLst/>
          </a:prstGeom>
          <a:ln w="28575">
            <a:solidFill>
              <a:srgbClr val="FF3300"/>
            </a:solidFill>
            <a:tailEnd type="triangle"/>
          </a:ln>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32BE7166-1244-4CC2-AFBF-AAD3C26E1E91}"/>
              </a:ext>
            </a:extLst>
          </p:cNvPr>
          <p:cNvCxnSpPr>
            <a:stCxn id="31" idx="2"/>
          </p:cNvCxnSpPr>
          <p:nvPr/>
        </p:nvCxnSpPr>
        <p:spPr>
          <a:xfrm flipV="1">
            <a:off x="5314470" y="2132856"/>
            <a:ext cx="0" cy="498664"/>
          </a:xfrm>
          <a:prstGeom prst="straightConnector1">
            <a:avLst/>
          </a:prstGeom>
          <a:ln w="28575">
            <a:solidFill>
              <a:srgbClr val="FF3300"/>
            </a:solidFill>
            <a:tailEnd type="triangle"/>
          </a:ln>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2A12875D-6A84-44D4-B653-3317255EC878}"/>
              </a:ext>
            </a:extLst>
          </p:cNvPr>
          <p:cNvSpPr txBox="1"/>
          <p:nvPr/>
        </p:nvSpPr>
        <p:spPr>
          <a:xfrm>
            <a:off x="5515509" y="2631520"/>
            <a:ext cx="504056" cy="369332"/>
          </a:xfrm>
          <a:prstGeom prst="rect">
            <a:avLst/>
          </a:prstGeom>
          <a:noFill/>
        </p:spPr>
        <p:txBody>
          <a:bodyPr wrap="square" rtlCol="0">
            <a:spAutoFit/>
          </a:bodyPr>
          <a:lstStyle/>
          <a:p>
            <a:r>
              <a:rPr lang="en-US" dirty="0" err="1"/>
              <a:t>F</a:t>
            </a:r>
            <a:r>
              <a:rPr lang="en-US" baseline="-25000" dirty="0" err="1"/>
              <a:t>x</a:t>
            </a:r>
            <a:endParaRPr lang="en-US" baseline="-25000" dirty="0"/>
          </a:p>
        </p:txBody>
      </p:sp>
      <p:sp>
        <p:nvSpPr>
          <p:cNvPr id="43" name="TextBox 42">
            <a:extLst>
              <a:ext uri="{FF2B5EF4-FFF2-40B4-BE49-F238E27FC236}">
                <a16:creationId xmlns:a16="http://schemas.microsoft.com/office/drawing/2014/main" id="{AD8D9EDF-B00B-445B-9F52-69A2BA6FF54E}"/>
              </a:ext>
            </a:extLst>
          </p:cNvPr>
          <p:cNvSpPr txBox="1"/>
          <p:nvPr/>
        </p:nvSpPr>
        <p:spPr>
          <a:xfrm>
            <a:off x="5368916" y="2075473"/>
            <a:ext cx="402674" cy="369332"/>
          </a:xfrm>
          <a:prstGeom prst="rect">
            <a:avLst/>
          </a:prstGeom>
          <a:noFill/>
        </p:spPr>
        <p:txBody>
          <a:bodyPr wrap="none" rtlCol="0">
            <a:spAutoFit/>
          </a:bodyPr>
          <a:lstStyle/>
          <a:p>
            <a:r>
              <a:rPr lang="en-US" dirty="0" err="1"/>
              <a:t>F</a:t>
            </a:r>
            <a:r>
              <a:rPr lang="en-US" baseline="-25000" dirty="0" err="1"/>
              <a:t>y</a:t>
            </a:r>
            <a:endParaRPr lang="en-US" baseline="-25000" dirty="0"/>
          </a:p>
        </p:txBody>
      </p:sp>
      <p:sp>
        <p:nvSpPr>
          <p:cNvPr id="44" name="TextBox 43">
            <a:extLst>
              <a:ext uri="{FF2B5EF4-FFF2-40B4-BE49-F238E27FC236}">
                <a16:creationId xmlns:a16="http://schemas.microsoft.com/office/drawing/2014/main" id="{0B828047-14E5-49D2-8AD1-5F93B5E5F82A}"/>
              </a:ext>
            </a:extLst>
          </p:cNvPr>
          <p:cNvSpPr txBox="1"/>
          <p:nvPr/>
        </p:nvSpPr>
        <p:spPr>
          <a:xfrm>
            <a:off x="3889054" y="531216"/>
            <a:ext cx="546945" cy="369332"/>
          </a:xfrm>
          <a:prstGeom prst="rect">
            <a:avLst/>
          </a:prstGeom>
          <a:noFill/>
        </p:spPr>
        <p:txBody>
          <a:bodyPr wrap="none" rtlCol="0">
            <a:spAutoFit/>
          </a:bodyPr>
          <a:lstStyle/>
          <a:p>
            <a:r>
              <a:rPr lang="en-US" dirty="0"/>
              <a:t>T</a:t>
            </a:r>
            <a:r>
              <a:rPr lang="en-US" baseline="-25000" dirty="0"/>
              <a:t>CD</a:t>
            </a:r>
          </a:p>
        </p:txBody>
      </p:sp>
      <p:sp>
        <p:nvSpPr>
          <p:cNvPr id="45" name="TextBox 44">
            <a:extLst>
              <a:ext uri="{FF2B5EF4-FFF2-40B4-BE49-F238E27FC236}">
                <a16:creationId xmlns:a16="http://schemas.microsoft.com/office/drawing/2014/main" id="{D805173E-00FB-4BDE-B7E4-1DC81269F25C}"/>
              </a:ext>
            </a:extLst>
          </p:cNvPr>
          <p:cNvSpPr txBox="1"/>
          <p:nvPr/>
        </p:nvSpPr>
        <p:spPr>
          <a:xfrm>
            <a:off x="5555303" y="1039048"/>
            <a:ext cx="428322" cy="369332"/>
          </a:xfrm>
          <a:prstGeom prst="rect">
            <a:avLst/>
          </a:prstGeom>
          <a:noFill/>
        </p:spPr>
        <p:txBody>
          <a:bodyPr wrap="none" rtlCol="0">
            <a:spAutoFit/>
          </a:bodyPr>
          <a:lstStyle/>
          <a:p>
            <a:r>
              <a:rPr lang="en-US" dirty="0"/>
              <a:t>F</a:t>
            </a:r>
            <a:r>
              <a:rPr lang="en-US" baseline="-25000" dirty="0"/>
              <a:t>E</a:t>
            </a:r>
          </a:p>
        </p:txBody>
      </p:sp>
      <p:sp>
        <p:nvSpPr>
          <p:cNvPr id="46" name="TextBox 45">
            <a:extLst>
              <a:ext uri="{FF2B5EF4-FFF2-40B4-BE49-F238E27FC236}">
                <a16:creationId xmlns:a16="http://schemas.microsoft.com/office/drawing/2014/main" id="{F7BB25F2-291A-47CE-9531-367DAB31AFBA}"/>
              </a:ext>
            </a:extLst>
          </p:cNvPr>
          <p:cNvSpPr txBox="1"/>
          <p:nvPr/>
        </p:nvSpPr>
        <p:spPr>
          <a:xfrm>
            <a:off x="5401494" y="536070"/>
            <a:ext cx="569387" cy="276999"/>
          </a:xfrm>
          <a:prstGeom prst="rect">
            <a:avLst/>
          </a:prstGeom>
          <a:noFill/>
        </p:spPr>
        <p:txBody>
          <a:bodyPr wrap="none" rtlCol="0">
            <a:spAutoFit/>
          </a:bodyPr>
          <a:lstStyle/>
          <a:p>
            <a:r>
              <a:rPr lang="en-US" sz="1200" dirty="0"/>
              <a:t>0.3 m</a:t>
            </a:r>
          </a:p>
        </p:txBody>
      </p:sp>
      <p:sp>
        <p:nvSpPr>
          <p:cNvPr id="47" name="TextBox 46">
            <a:extLst>
              <a:ext uri="{FF2B5EF4-FFF2-40B4-BE49-F238E27FC236}">
                <a16:creationId xmlns:a16="http://schemas.microsoft.com/office/drawing/2014/main" id="{ABFE2C7F-0BA0-41F2-A2C8-2C3F31F68F9D}"/>
              </a:ext>
            </a:extLst>
          </p:cNvPr>
          <p:cNvSpPr txBox="1"/>
          <p:nvPr/>
        </p:nvSpPr>
        <p:spPr>
          <a:xfrm>
            <a:off x="5395876" y="1509322"/>
            <a:ext cx="569387" cy="276999"/>
          </a:xfrm>
          <a:prstGeom prst="rect">
            <a:avLst/>
          </a:prstGeom>
          <a:noFill/>
        </p:spPr>
        <p:txBody>
          <a:bodyPr wrap="none" rtlCol="0">
            <a:spAutoFit/>
          </a:bodyPr>
          <a:lstStyle/>
          <a:p>
            <a:r>
              <a:rPr lang="en-US" sz="1200" dirty="0"/>
              <a:t>0.6 m</a:t>
            </a:r>
          </a:p>
        </p:txBody>
      </p:sp>
      <p:cxnSp>
        <p:nvCxnSpPr>
          <p:cNvPr id="48" name="Straight Connector 47">
            <a:extLst>
              <a:ext uri="{FF2B5EF4-FFF2-40B4-BE49-F238E27FC236}">
                <a16:creationId xmlns:a16="http://schemas.microsoft.com/office/drawing/2014/main" id="{798DCD3E-A16D-40CF-88F9-9C9E7FEA0057}"/>
              </a:ext>
            </a:extLst>
          </p:cNvPr>
          <p:cNvCxnSpPr/>
          <p:nvPr/>
        </p:nvCxnSpPr>
        <p:spPr>
          <a:xfrm>
            <a:off x="4532074" y="508288"/>
            <a:ext cx="493891" cy="0"/>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44951375-D05B-4296-8792-17F5731C1266}"/>
              </a:ext>
            </a:extLst>
          </p:cNvPr>
          <p:cNvCxnSpPr/>
          <p:nvPr/>
        </p:nvCxnSpPr>
        <p:spPr>
          <a:xfrm flipV="1">
            <a:off x="5025965" y="400276"/>
            <a:ext cx="0" cy="108012"/>
          </a:xfrm>
          <a:prstGeom prst="line">
            <a:avLst/>
          </a:prstGeom>
        </p:spPr>
        <p:style>
          <a:lnRef idx="1">
            <a:schemeClr val="dk1"/>
          </a:lnRef>
          <a:fillRef idx="0">
            <a:schemeClr val="dk1"/>
          </a:fillRef>
          <a:effectRef idx="0">
            <a:schemeClr val="dk1"/>
          </a:effectRef>
          <a:fontRef idx="minor">
            <a:schemeClr val="tx1"/>
          </a:fontRef>
        </p:style>
      </p:cxnSp>
      <p:sp>
        <p:nvSpPr>
          <p:cNvPr id="50" name="TextBox 49">
            <a:extLst>
              <a:ext uri="{FF2B5EF4-FFF2-40B4-BE49-F238E27FC236}">
                <a16:creationId xmlns:a16="http://schemas.microsoft.com/office/drawing/2014/main" id="{68A0D319-C067-4B71-86BF-853CEE05E750}"/>
              </a:ext>
            </a:extLst>
          </p:cNvPr>
          <p:cNvSpPr txBox="1"/>
          <p:nvPr/>
        </p:nvSpPr>
        <p:spPr>
          <a:xfrm>
            <a:off x="4566709" y="488494"/>
            <a:ext cx="480312" cy="276999"/>
          </a:xfrm>
          <a:prstGeom prst="rect">
            <a:avLst/>
          </a:prstGeom>
          <a:noFill/>
        </p:spPr>
        <p:txBody>
          <a:bodyPr wrap="square" rtlCol="0">
            <a:spAutoFit/>
          </a:bodyPr>
          <a:lstStyle/>
          <a:p>
            <a:r>
              <a:rPr lang="en-US" sz="1200" dirty="0"/>
              <a:t>12</a:t>
            </a:r>
          </a:p>
        </p:txBody>
      </p:sp>
      <p:sp>
        <p:nvSpPr>
          <p:cNvPr id="51" name="TextBox 50">
            <a:extLst>
              <a:ext uri="{FF2B5EF4-FFF2-40B4-BE49-F238E27FC236}">
                <a16:creationId xmlns:a16="http://schemas.microsoft.com/office/drawing/2014/main" id="{E1C98F80-7DC1-4DE2-AD96-B55C96F5E2C8}"/>
              </a:ext>
            </a:extLst>
          </p:cNvPr>
          <p:cNvSpPr txBox="1"/>
          <p:nvPr/>
        </p:nvSpPr>
        <p:spPr>
          <a:xfrm>
            <a:off x="5011256" y="289609"/>
            <a:ext cx="269626" cy="276999"/>
          </a:xfrm>
          <a:prstGeom prst="rect">
            <a:avLst/>
          </a:prstGeom>
          <a:noFill/>
        </p:spPr>
        <p:txBody>
          <a:bodyPr wrap="none" rtlCol="0">
            <a:spAutoFit/>
          </a:bodyPr>
          <a:lstStyle/>
          <a:p>
            <a:r>
              <a:rPr lang="en-US" sz="1200" dirty="0"/>
              <a:t>3</a:t>
            </a:r>
          </a:p>
        </p:txBody>
      </p:sp>
      <p:graphicFrame>
        <p:nvGraphicFramePr>
          <p:cNvPr id="52" name="Object 51">
            <a:extLst>
              <a:ext uri="{FF2B5EF4-FFF2-40B4-BE49-F238E27FC236}">
                <a16:creationId xmlns:a16="http://schemas.microsoft.com/office/drawing/2014/main" id="{A3CD7698-2BEC-454A-B115-6B933583253D}"/>
              </a:ext>
            </a:extLst>
          </p:cNvPr>
          <p:cNvGraphicFramePr>
            <a:graphicFrameLocks noChangeAspect="1"/>
          </p:cNvGraphicFramePr>
          <p:nvPr>
            <p:extLst>
              <p:ext uri="{D42A27DB-BD31-4B8C-83A1-F6EECF244321}">
                <p14:modId xmlns:p14="http://schemas.microsoft.com/office/powerpoint/2010/main" val="1345843242"/>
              </p:ext>
            </p:extLst>
          </p:nvPr>
        </p:nvGraphicFramePr>
        <p:xfrm>
          <a:off x="4532074" y="101485"/>
          <a:ext cx="368300" cy="228600"/>
        </p:xfrm>
        <a:graphic>
          <a:graphicData uri="http://schemas.openxmlformats.org/presentationml/2006/ole">
            <mc:AlternateContent xmlns:mc="http://schemas.openxmlformats.org/markup-compatibility/2006">
              <mc:Choice xmlns:v="urn:schemas-microsoft-com:vml" Requires="v">
                <p:oleObj name="Equation" r:id="rId5" imgW="368280" imgH="228600" progId="Equation.DSMT4">
                  <p:embed/>
                </p:oleObj>
              </mc:Choice>
              <mc:Fallback>
                <p:oleObj name="Equation" r:id="rId5" imgW="368280" imgH="228600" progId="Equation.DSMT4">
                  <p:embed/>
                  <p:pic>
                    <p:nvPicPr>
                      <p:cNvPr id="28" name="Object 27">
                        <a:extLst>
                          <a:ext uri="{FF2B5EF4-FFF2-40B4-BE49-F238E27FC236}">
                            <a16:creationId xmlns:a16="http://schemas.microsoft.com/office/drawing/2014/main" id="{14F413F3-72DD-41A7-B50D-C6B01BD105F3}"/>
                          </a:ext>
                        </a:extLst>
                      </p:cNvPr>
                      <p:cNvPicPr/>
                      <p:nvPr/>
                    </p:nvPicPr>
                    <p:blipFill>
                      <a:blip r:embed="rId4"/>
                      <a:stretch>
                        <a:fillRect/>
                      </a:stretch>
                    </p:blipFill>
                    <p:spPr>
                      <a:xfrm>
                        <a:off x="4532074" y="101485"/>
                        <a:ext cx="368300" cy="228600"/>
                      </a:xfrm>
                      <a:prstGeom prst="rect">
                        <a:avLst/>
                      </a:prstGeom>
                    </p:spPr>
                  </p:pic>
                </p:oleObj>
              </mc:Fallback>
            </mc:AlternateContent>
          </a:graphicData>
        </a:graphic>
      </p:graphicFrame>
      <p:graphicFrame>
        <p:nvGraphicFramePr>
          <p:cNvPr id="53" name="Object 52">
            <a:extLst>
              <a:ext uri="{FF2B5EF4-FFF2-40B4-BE49-F238E27FC236}">
                <a16:creationId xmlns:a16="http://schemas.microsoft.com/office/drawing/2014/main" id="{1A86A374-3929-4C32-84E4-FDD7BB0CD32C}"/>
              </a:ext>
            </a:extLst>
          </p:cNvPr>
          <p:cNvGraphicFramePr>
            <a:graphicFrameLocks noChangeAspect="1"/>
          </p:cNvGraphicFramePr>
          <p:nvPr>
            <p:extLst>
              <p:ext uri="{D42A27DB-BD31-4B8C-83A1-F6EECF244321}">
                <p14:modId xmlns:p14="http://schemas.microsoft.com/office/powerpoint/2010/main" val="2601847026"/>
              </p:ext>
            </p:extLst>
          </p:nvPr>
        </p:nvGraphicFramePr>
        <p:xfrm>
          <a:off x="254000" y="4292600"/>
          <a:ext cx="4140200" cy="1301750"/>
        </p:xfrm>
        <a:graphic>
          <a:graphicData uri="http://schemas.openxmlformats.org/presentationml/2006/ole">
            <mc:AlternateContent xmlns:mc="http://schemas.openxmlformats.org/markup-compatibility/2006">
              <mc:Choice xmlns:v="urn:schemas-microsoft-com:vml" Requires="v">
                <p:oleObj name="Equation" r:id="rId6" imgW="3073320" imgH="965160" progId="Equation.DSMT4">
                  <p:embed/>
                </p:oleObj>
              </mc:Choice>
              <mc:Fallback>
                <p:oleObj name="Equation" r:id="rId6" imgW="3073320" imgH="965160" progId="Equation.DSMT4">
                  <p:embed/>
                  <p:pic>
                    <p:nvPicPr>
                      <p:cNvPr id="0" name=""/>
                      <p:cNvPicPr/>
                      <p:nvPr/>
                    </p:nvPicPr>
                    <p:blipFill>
                      <a:blip r:embed="rId7"/>
                      <a:stretch>
                        <a:fillRect/>
                      </a:stretch>
                    </p:blipFill>
                    <p:spPr>
                      <a:xfrm>
                        <a:off x="254000" y="4292600"/>
                        <a:ext cx="4140200" cy="1301750"/>
                      </a:xfrm>
                      <a:prstGeom prst="rect">
                        <a:avLst/>
                      </a:prstGeom>
                    </p:spPr>
                  </p:pic>
                </p:oleObj>
              </mc:Fallback>
            </mc:AlternateContent>
          </a:graphicData>
        </a:graphic>
      </p:graphicFrame>
      <p:graphicFrame>
        <p:nvGraphicFramePr>
          <p:cNvPr id="54" name="Object 53">
            <a:extLst>
              <a:ext uri="{FF2B5EF4-FFF2-40B4-BE49-F238E27FC236}">
                <a16:creationId xmlns:a16="http://schemas.microsoft.com/office/drawing/2014/main" id="{D6311A32-EBFC-4C0A-90A3-BB8F426DD1A8}"/>
              </a:ext>
            </a:extLst>
          </p:cNvPr>
          <p:cNvGraphicFramePr>
            <a:graphicFrameLocks noChangeAspect="1"/>
          </p:cNvGraphicFramePr>
          <p:nvPr>
            <p:extLst>
              <p:ext uri="{D42A27DB-BD31-4B8C-83A1-F6EECF244321}">
                <p14:modId xmlns:p14="http://schemas.microsoft.com/office/powerpoint/2010/main" val="2402897790"/>
              </p:ext>
            </p:extLst>
          </p:nvPr>
        </p:nvGraphicFramePr>
        <p:xfrm>
          <a:off x="4888542" y="4223992"/>
          <a:ext cx="4115586" cy="1371862"/>
        </p:xfrm>
        <a:graphic>
          <a:graphicData uri="http://schemas.openxmlformats.org/presentationml/2006/ole">
            <mc:AlternateContent xmlns:mc="http://schemas.openxmlformats.org/markup-compatibility/2006">
              <mc:Choice xmlns:v="urn:schemas-microsoft-com:vml" Requires="v">
                <p:oleObj name="Equation" r:id="rId8" imgW="2895480" imgH="965160" progId="Equation.DSMT4">
                  <p:embed/>
                </p:oleObj>
              </mc:Choice>
              <mc:Fallback>
                <p:oleObj name="Equation" r:id="rId8" imgW="2895480" imgH="965160" progId="Equation.DSMT4">
                  <p:embed/>
                  <p:pic>
                    <p:nvPicPr>
                      <p:cNvPr id="0" name=""/>
                      <p:cNvPicPr/>
                      <p:nvPr/>
                    </p:nvPicPr>
                    <p:blipFill>
                      <a:blip r:embed="rId9"/>
                      <a:stretch>
                        <a:fillRect/>
                      </a:stretch>
                    </p:blipFill>
                    <p:spPr>
                      <a:xfrm>
                        <a:off x="4888542" y="4223992"/>
                        <a:ext cx="4115586" cy="1371862"/>
                      </a:xfrm>
                      <a:prstGeom prst="rect">
                        <a:avLst/>
                      </a:prstGeom>
                    </p:spPr>
                  </p:pic>
                </p:oleObj>
              </mc:Fallback>
            </mc:AlternateContent>
          </a:graphicData>
        </a:graphic>
      </p:graphicFrame>
      <p:sp>
        <p:nvSpPr>
          <p:cNvPr id="55" name="TextBox 54">
            <a:extLst>
              <a:ext uri="{FF2B5EF4-FFF2-40B4-BE49-F238E27FC236}">
                <a16:creationId xmlns:a16="http://schemas.microsoft.com/office/drawing/2014/main" id="{8FF6ADD3-C0B9-4A4D-8148-8BCF564052E1}"/>
              </a:ext>
            </a:extLst>
          </p:cNvPr>
          <p:cNvSpPr txBox="1"/>
          <p:nvPr/>
        </p:nvSpPr>
        <p:spPr>
          <a:xfrm>
            <a:off x="3246914" y="3406612"/>
            <a:ext cx="2621230" cy="369332"/>
          </a:xfrm>
          <a:prstGeom prst="rect">
            <a:avLst/>
          </a:prstGeom>
          <a:noFill/>
        </p:spPr>
        <p:txBody>
          <a:bodyPr wrap="none" rtlCol="0">
            <a:spAutoFit/>
          </a:bodyPr>
          <a:lstStyle/>
          <a:p>
            <a:r>
              <a:rPr lang="en-US" dirty="0"/>
              <a:t>equations of equilibrium</a:t>
            </a:r>
          </a:p>
        </p:txBody>
      </p:sp>
    </p:spTree>
    <p:extLst>
      <p:ext uri="{BB962C8B-B14F-4D97-AF65-F5344CB8AC3E}">
        <p14:creationId xmlns:p14="http://schemas.microsoft.com/office/powerpoint/2010/main" val="3032328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8180CBEC-1DBF-4F44-BC52-AAE657723D4A}"/>
              </a:ext>
            </a:extLst>
          </p:cNvPr>
          <p:cNvGraphicFramePr>
            <a:graphicFrameLocks noChangeAspect="1"/>
          </p:cNvGraphicFramePr>
          <p:nvPr>
            <p:extLst>
              <p:ext uri="{D42A27DB-BD31-4B8C-83A1-F6EECF244321}">
                <p14:modId xmlns:p14="http://schemas.microsoft.com/office/powerpoint/2010/main" val="825413189"/>
              </p:ext>
            </p:extLst>
          </p:nvPr>
        </p:nvGraphicFramePr>
        <p:xfrm>
          <a:off x="251520" y="116632"/>
          <a:ext cx="4140200" cy="1301750"/>
        </p:xfrm>
        <a:graphic>
          <a:graphicData uri="http://schemas.openxmlformats.org/presentationml/2006/ole">
            <mc:AlternateContent xmlns:mc="http://schemas.openxmlformats.org/markup-compatibility/2006">
              <mc:Choice xmlns:v="urn:schemas-microsoft-com:vml" Requires="v">
                <p:oleObj name="Equation" r:id="rId3" imgW="3073320" imgH="965160" progId="Equation.DSMT4">
                  <p:embed/>
                </p:oleObj>
              </mc:Choice>
              <mc:Fallback>
                <p:oleObj name="Equation" r:id="rId3" imgW="3073320" imgH="965160" progId="Equation.DSMT4">
                  <p:embed/>
                  <p:pic>
                    <p:nvPicPr>
                      <p:cNvPr id="53" name="Object 52">
                        <a:extLst>
                          <a:ext uri="{FF2B5EF4-FFF2-40B4-BE49-F238E27FC236}">
                            <a16:creationId xmlns:a16="http://schemas.microsoft.com/office/drawing/2014/main" id="{1A86A374-3929-4C32-84E4-FDD7BB0CD32C}"/>
                          </a:ext>
                        </a:extLst>
                      </p:cNvPr>
                      <p:cNvPicPr/>
                      <p:nvPr/>
                    </p:nvPicPr>
                    <p:blipFill>
                      <a:blip r:embed="rId4"/>
                      <a:stretch>
                        <a:fillRect/>
                      </a:stretch>
                    </p:blipFill>
                    <p:spPr>
                      <a:xfrm>
                        <a:off x="251520" y="116632"/>
                        <a:ext cx="4140200" cy="1301750"/>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9228EF48-712C-4D3C-B2EB-7BF93AE01F26}"/>
              </a:ext>
            </a:extLst>
          </p:cNvPr>
          <p:cNvGraphicFramePr>
            <a:graphicFrameLocks noChangeAspect="1"/>
          </p:cNvGraphicFramePr>
          <p:nvPr>
            <p:extLst>
              <p:ext uri="{D42A27DB-BD31-4B8C-83A1-F6EECF244321}">
                <p14:modId xmlns:p14="http://schemas.microsoft.com/office/powerpoint/2010/main" val="2842979464"/>
              </p:ext>
            </p:extLst>
          </p:nvPr>
        </p:nvGraphicFramePr>
        <p:xfrm>
          <a:off x="4798598" y="128564"/>
          <a:ext cx="4115586" cy="1371862"/>
        </p:xfrm>
        <a:graphic>
          <a:graphicData uri="http://schemas.openxmlformats.org/presentationml/2006/ole">
            <mc:AlternateContent xmlns:mc="http://schemas.openxmlformats.org/markup-compatibility/2006">
              <mc:Choice xmlns:v="urn:schemas-microsoft-com:vml" Requires="v">
                <p:oleObj name="Equation" r:id="rId5" imgW="2895480" imgH="965160" progId="Equation.DSMT4">
                  <p:embed/>
                </p:oleObj>
              </mc:Choice>
              <mc:Fallback>
                <p:oleObj name="Equation" r:id="rId5" imgW="2895480" imgH="965160" progId="Equation.DSMT4">
                  <p:embed/>
                  <p:pic>
                    <p:nvPicPr>
                      <p:cNvPr id="54" name="Object 53">
                        <a:extLst>
                          <a:ext uri="{FF2B5EF4-FFF2-40B4-BE49-F238E27FC236}">
                            <a16:creationId xmlns:a16="http://schemas.microsoft.com/office/drawing/2014/main" id="{D6311A32-EBFC-4C0A-90A3-BB8F426DD1A8}"/>
                          </a:ext>
                        </a:extLst>
                      </p:cNvPr>
                      <p:cNvPicPr/>
                      <p:nvPr/>
                    </p:nvPicPr>
                    <p:blipFill>
                      <a:blip r:embed="rId6"/>
                      <a:stretch>
                        <a:fillRect/>
                      </a:stretch>
                    </p:blipFill>
                    <p:spPr>
                      <a:xfrm>
                        <a:off x="4798598" y="128564"/>
                        <a:ext cx="4115586" cy="1371862"/>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7643286D-C580-435E-BCEC-44B863DA98F6}"/>
              </a:ext>
            </a:extLst>
          </p:cNvPr>
          <p:cNvSpPr txBox="1"/>
          <p:nvPr/>
        </p:nvSpPr>
        <p:spPr>
          <a:xfrm>
            <a:off x="539552" y="1500426"/>
            <a:ext cx="6336704" cy="5262979"/>
          </a:xfrm>
          <a:prstGeom prst="rect">
            <a:avLst/>
          </a:prstGeom>
          <a:noFill/>
        </p:spPr>
        <p:txBody>
          <a:bodyPr wrap="square">
            <a:spAutoFit/>
          </a:bodyPr>
          <a:lstStyle/>
          <a:p>
            <a:r>
              <a:rPr lang="en-US" sz="1600" dirty="0" err="1"/>
              <a:t>syms</a:t>
            </a:r>
            <a:r>
              <a:rPr lang="en-US" sz="1600" dirty="0"/>
              <a:t> Ax Ay </a:t>
            </a:r>
            <a:r>
              <a:rPr lang="en-US" sz="1600" dirty="0" err="1"/>
              <a:t>Tcd</a:t>
            </a:r>
            <a:r>
              <a:rPr lang="en-US" sz="1600" dirty="0"/>
              <a:t> Fe </a:t>
            </a:r>
            <a:r>
              <a:rPr lang="en-US" sz="1600" dirty="0" err="1"/>
              <a:t>Fx</a:t>
            </a:r>
            <a:r>
              <a:rPr lang="en-US" sz="1600" dirty="0"/>
              <a:t> </a:t>
            </a:r>
            <a:r>
              <a:rPr lang="en-US" sz="1600" dirty="0" err="1"/>
              <a:t>Fy</a:t>
            </a:r>
            <a:endParaRPr lang="en-US" sz="1600" dirty="0"/>
          </a:p>
          <a:p>
            <a:r>
              <a:rPr lang="en-US" sz="1600" dirty="0"/>
              <a:t>Eq(1) = Ax +200 +(12/sqrt(153))*</a:t>
            </a:r>
            <a:r>
              <a:rPr lang="en-US" sz="1600" dirty="0" err="1"/>
              <a:t>Tcd</a:t>
            </a:r>
            <a:r>
              <a:rPr lang="en-US" sz="1600" dirty="0"/>
              <a:t> == 0;</a:t>
            </a:r>
          </a:p>
          <a:p>
            <a:r>
              <a:rPr lang="en-US" sz="1600" dirty="0"/>
              <a:t>Eq(2) = Ay + (3/sqrt(153))*</a:t>
            </a:r>
            <a:r>
              <a:rPr lang="en-US" sz="1600" dirty="0" err="1"/>
              <a:t>Tcd</a:t>
            </a:r>
            <a:r>
              <a:rPr lang="en-US" sz="1600" dirty="0"/>
              <a:t> == 0;</a:t>
            </a:r>
          </a:p>
          <a:p>
            <a:r>
              <a:rPr lang="en-US" sz="1600" dirty="0"/>
              <a:t>Eq(3) = 0.6*(12/sqrt(153))*</a:t>
            </a:r>
            <a:r>
              <a:rPr lang="en-US" sz="1600" dirty="0" err="1"/>
              <a:t>Tcd</a:t>
            </a:r>
            <a:r>
              <a:rPr lang="en-US" sz="1600" dirty="0"/>
              <a:t> + 0.3*200== 0;</a:t>
            </a:r>
          </a:p>
          <a:p>
            <a:r>
              <a:rPr lang="en-US" sz="1600" dirty="0"/>
              <a:t>Eq(4) = </a:t>
            </a:r>
            <a:r>
              <a:rPr lang="en-US" sz="1600" dirty="0" err="1"/>
              <a:t>Fx</a:t>
            </a:r>
            <a:r>
              <a:rPr lang="en-US" sz="1600" dirty="0"/>
              <a:t> - Fe - (12/sqrt(153))*</a:t>
            </a:r>
            <a:r>
              <a:rPr lang="en-US" sz="1600" dirty="0" err="1"/>
              <a:t>Tcd</a:t>
            </a:r>
            <a:r>
              <a:rPr lang="en-US" sz="1600" dirty="0"/>
              <a:t> == 0;</a:t>
            </a:r>
          </a:p>
          <a:p>
            <a:r>
              <a:rPr lang="en-US" sz="1600" dirty="0"/>
              <a:t>Eq(5) = </a:t>
            </a:r>
            <a:r>
              <a:rPr lang="en-US" sz="1600" dirty="0" err="1"/>
              <a:t>Fy</a:t>
            </a:r>
            <a:r>
              <a:rPr lang="en-US" sz="1600" dirty="0"/>
              <a:t> -(3/sqrt(153))*</a:t>
            </a:r>
            <a:r>
              <a:rPr lang="en-US" sz="1600" dirty="0" err="1"/>
              <a:t>Tcd</a:t>
            </a:r>
            <a:r>
              <a:rPr lang="en-US" sz="1600" dirty="0"/>
              <a:t> == 0;</a:t>
            </a:r>
          </a:p>
          <a:p>
            <a:r>
              <a:rPr lang="en-US" sz="1600" dirty="0"/>
              <a:t>Eq(6) = 0.9*(12/sqrt(153))*</a:t>
            </a:r>
            <a:r>
              <a:rPr lang="en-US" sz="1600" dirty="0" err="1"/>
              <a:t>Tcd</a:t>
            </a:r>
            <a:r>
              <a:rPr lang="en-US" sz="1600" dirty="0"/>
              <a:t> + 0.6*Fe == 0;</a:t>
            </a:r>
          </a:p>
          <a:p>
            <a:r>
              <a:rPr lang="en-US" sz="1600" dirty="0"/>
              <a:t>S = solve(Eq)</a:t>
            </a:r>
          </a:p>
          <a:p>
            <a:r>
              <a:rPr lang="en-US" sz="1600" dirty="0"/>
              <a:t>S = </a:t>
            </a:r>
          </a:p>
          <a:p>
            <a:r>
              <a:rPr lang="en-US" sz="1600" dirty="0"/>
              <a:t>  struct with fields:</a:t>
            </a:r>
          </a:p>
          <a:p>
            <a:r>
              <a:rPr lang="en-US" sz="1600" dirty="0"/>
              <a:t>     Ax: -100</a:t>
            </a:r>
          </a:p>
          <a:p>
            <a:r>
              <a:rPr lang="en-US" sz="1600" dirty="0"/>
              <a:t>     Ay: 25</a:t>
            </a:r>
          </a:p>
          <a:p>
            <a:r>
              <a:rPr lang="en-US" sz="1600" dirty="0"/>
              <a:t>     Fe: 150</a:t>
            </a:r>
          </a:p>
          <a:p>
            <a:r>
              <a:rPr lang="en-US" sz="1600" dirty="0"/>
              <a:t>     </a:t>
            </a:r>
            <a:r>
              <a:rPr lang="en-US" sz="1600" dirty="0" err="1"/>
              <a:t>Fx</a:t>
            </a:r>
            <a:r>
              <a:rPr lang="en-US" sz="1600" dirty="0"/>
              <a:t>: 50</a:t>
            </a:r>
          </a:p>
          <a:p>
            <a:r>
              <a:rPr lang="en-US" sz="1600" dirty="0"/>
              <a:t>     </a:t>
            </a:r>
            <a:r>
              <a:rPr lang="en-US" sz="1600" dirty="0" err="1"/>
              <a:t>Fy</a:t>
            </a:r>
            <a:r>
              <a:rPr lang="en-US" sz="1600" dirty="0"/>
              <a:t>: -25</a:t>
            </a:r>
          </a:p>
          <a:p>
            <a:r>
              <a:rPr lang="en-US" sz="1600" dirty="0"/>
              <a:t>    </a:t>
            </a:r>
            <a:r>
              <a:rPr lang="en-US" sz="1600" dirty="0" err="1"/>
              <a:t>Tcd</a:t>
            </a:r>
            <a:r>
              <a:rPr lang="en-US" sz="1600" dirty="0"/>
              <a:t>: -25*17^(1/2)</a:t>
            </a:r>
          </a:p>
          <a:p>
            <a:endParaRPr lang="en-US" sz="1600" dirty="0"/>
          </a:p>
          <a:p>
            <a:r>
              <a:rPr lang="en-US" sz="1600" dirty="0"/>
              <a:t>double([ </a:t>
            </a:r>
            <a:r>
              <a:rPr lang="en-US" sz="1600" dirty="0" err="1"/>
              <a:t>S.Ax</a:t>
            </a:r>
            <a:r>
              <a:rPr lang="en-US" sz="1600" dirty="0"/>
              <a:t> </a:t>
            </a:r>
            <a:r>
              <a:rPr lang="en-US" sz="1600" dirty="0" err="1"/>
              <a:t>S.Ay</a:t>
            </a:r>
            <a:r>
              <a:rPr lang="en-US" sz="1600" dirty="0"/>
              <a:t> </a:t>
            </a:r>
            <a:r>
              <a:rPr lang="en-US" sz="1600" dirty="0" err="1"/>
              <a:t>S.Fe</a:t>
            </a:r>
            <a:r>
              <a:rPr lang="en-US" sz="1600" dirty="0"/>
              <a:t> </a:t>
            </a:r>
            <a:r>
              <a:rPr lang="en-US" sz="1600" dirty="0" err="1"/>
              <a:t>S.Fx</a:t>
            </a:r>
            <a:r>
              <a:rPr lang="en-US" sz="1600" dirty="0"/>
              <a:t> </a:t>
            </a:r>
            <a:r>
              <a:rPr lang="en-US" sz="1600" dirty="0" err="1"/>
              <a:t>S.Fy</a:t>
            </a:r>
            <a:r>
              <a:rPr lang="en-US" sz="1600" dirty="0"/>
              <a:t> </a:t>
            </a:r>
            <a:r>
              <a:rPr lang="en-US" sz="1600" dirty="0" err="1"/>
              <a:t>S.Tcd</a:t>
            </a:r>
            <a:r>
              <a:rPr lang="en-US" sz="1600" dirty="0"/>
              <a:t>])</a:t>
            </a:r>
          </a:p>
          <a:p>
            <a:r>
              <a:rPr lang="en-US" sz="1600" dirty="0" err="1"/>
              <a:t>ans</a:t>
            </a:r>
            <a:r>
              <a:rPr lang="en-US" sz="1600" dirty="0"/>
              <a:t> =</a:t>
            </a:r>
          </a:p>
          <a:p>
            <a:endParaRPr lang="en-US" sz="1600" dirty="0"/>
          </a:p>
          <a:p>
            <a:r>
              <a:rPr lang="en-US" sz="1600" dirty="0"/>
              <a:t> -100.0000   25.0000  150.0000   50.0000  -25.0000 -103.0776</a:t>
            </a:r>
          </a:p>
        </p:txBody>
      </p:sp>
    </p:spTree>
    <p:extLst>
      <p:ext uri="{BB962C8B-B14F-4D97-AF65-F5344CB8AC3E}">
        <p14:creationId xmlns:p14="http://schemas.microsoft.com/office/powerpoint/2010/main" val="33272302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C92E9A7-8867-4FB9-B779-194B8111DB7D}"/>
              </a:ext>
            </a:extLst>
          </p:cNvPr>
          <p:cNvSpPr/>
          <p:nvPr/>
        </p:nvSpPr>
        <p:spPr>
          <a:xfrm>
            <a:off x="1907704" y="1894044"/>
            <a:ext cx="72008" cy="151216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Arrow Connector 2">
            <a:extLst>
              <a:ext uri="{FF2B5EF4-FFF2-40B4-BE49-F238E27FC236}">
                <a16:creationId xmlns:a16="http://schemas.microsoft.com/office/drawing/2014/main" id="{1AECBE3E-7FB6-41E2-AC63-E8DC7C053020}"/>
              </a:ext>
            </a:extLst>
          </p:cNvPr>
          <p:cNvCxnSpPr>
            <a:cxnSpLocks/>
          </p:cNvCxnSpPr>
          <p:nvPr/>
        </p:nvCxnSpPr>
        <p:spPr>
          <a:xfrm flipH="1" flipV="1">
            <a:off x="1932087" y="3475541"/>
            <a:ext cx="536029" cy="2679"/>
          </a:xfrm>
          <a:prstGeom prst="straightConnector1">
            <a:avLst/>
          </a:prstGeom>
          <a:ln w="190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 name="Straight Arrow Connector 3">
            <a:extLst>
              <a:ext uri="{FF2B5EF4-FFF2-40B4-BE49-F238E27FC236}">
                <a16:creationId xmlns:a16="http://schemas.microsoft.com/office/drawing/2014/main" id="{BBA619F5-0E9D-4ECE-A160-8A1741DE06B0}"/>
              </a:ext>
            </a:extLst>
          </p:cNvPr>
          <p:cNvCxnSpPr/>
          <p:nvPr/>
        </p:nvCxnSpPr>
        <p:spPr>
          <a:xfrm flipV="1">
            <a:off x="1941612" y="3046172"/>
            <a:ext cx="0" cy="432048"/>
          </a:xfrm>
          <a:prstGeom prst="straightConnector1">
            <a:avLst/>
          </a:prstGeom>
          <a:ln w="1905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 name="Straight Arrow Connector 4">
            <a:extLst>
              <a:ext uri="{FF2B5EF4-FFF2-40B4-BE49-F238E27FC236}">
                <a16:creationId xmlns:a16="http://schemas.microsoft.com/office/drawing/2014/main" id="{8FEA4E72-970A-4439-AA36-8A3FCCD70CDE}"/>
              </a:ext>
            </a:extLst>
          </p:cNvPr>
          <p:cNvCxnSpPr/>
          <p:nvPr/>
        </p:nvCxnSpPr>
        <p:spPr>
          <a:xfrm>
            <a:off x="1403648" y="2492896"/>
            <a:ext cx="504056" cy="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a:extLst>
              <a:ext uri="{FF2B5EF4-FFF2-40B4-BE49-F238E27FC236}">
                <a16:creationId xmlns:a16="http://schemas.microsoft.com/office/drawing/2014/main" id="{331F70D1-9CAA-47DB-87E4-86920189A579}"/>
              </a:ext>
            </a:extLst>
          </p:cNvPr>
          <p:cNvCxnSpPr>
            <a:cxnSpLocks/>
          </p:cNvCxnSpPr>
          <p:nvPr/>
        </p:nvCxnSpPr>
        <p:spPr>
          <a:xfrm flipH="1">
            <a:off x="1943708" y="1678020"/>
            <a:ext cx="828092" cy="216024"/>
          </a:xfrm>
          <a:prstGeom prst="straightConnector1">
            <a:avLst/>
          </a:prstGeom>
          <a:ln w="1905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CDF787AB-904A-4FE8-9899-D659654F5C6C}"/>
              </a:ext>
            </a:extLst>
          </p:cNvPr>
          <p:cNvSpPr txBox="1"/>
          <p:nvPr/>
        </p:nvSpPr>
        <p:spPr>
          <a:xfrm>
            <a:off x="997895" y="2494024"/>
            <a:ext cx="837801" cy="369332"/>
          </a:xfrm>
          <a:prstGeom prst="rect">
            <a:avLst/>
          </a:prstGeom>
          <a:noFill/>
        </p:spPr>
        <p:txBody>
          <a:bodyPr wrap="square" rtlCol="0">
            <a:spAutoFit/>
          </a:bodyPr>
          <a:lstStyle/>
          <a:p>
            <a:r>
              <a:rPr lang="en-US" dirty="0"/>
              <a:t>200 N</a:t>
            </a:r>
          </a:p>
        </p:txBody>
      </p:sp>
      <p:sp>
        <p:nvSpPr>
          <p:cNvPr id="8" name="TextBox 7">
            <a:extLst>
              <a:ext uri="{FF2B5EF4-FFF2-40B4-BE49-F238E27FC236}">
                <a16:creationId xmlns:a16="http://schemas.microsoft.com/office/drawing/2014/main" id="{598B036F-4191-45AF-B48F-E859516044D0}"/>
              </a:ext>
            </a:extLst>
          </p:cNvPr>
          <p:cNvSpPr txBox="1"/>
          <p:nvPr/>
        </p:nvSpPr>
        <p:spPr>
          <a:xfrm>
            <a:off x="2231167" y="3473026"/>
            <a:ext cx="984966" cy="369332"/>
          </a:xfrm>
          <a:prstGeom prst="rect">
            <a:avLst/>
          </a:prstGeom>
          <a:noFill/>
        </p:spPr>
        <p:txBody>
          <a:bodyPr wrap="square" rtlCol="0">
            <a:spAutoFit/>
          </a:bodyPr>
          <a:lstStyle/>
          <a:p>
            <a:r>
              <a:rPr lang="en-US" dirty="0"/>
              <a:t>100 N</a:t>
            </a:r>
            <a:endParaRPr lang="en-US" baseline="-25000" dirty="0"/>
          </a:p>
        </p:txBody>
      </p:sp>
      <p:sp>
        <p:nvSpPr>
          <p:cNvPr id="9" name="TextBox 8">
            <a:extLst>
              <a:ext uri="{FF2B5EF4-FFF2-40B4-BE49-F238E27FC236}">
                <a16:creationId xmlns:a16="http://schemas.microsoft.com/office/drawing/2014/main" id="{B44DC21A-D07E-4230-8495-752F0CC5C41B}"/>
              </a:ext>
            </a:extLst>
          </p:cNvPr>
          <p:cNvSpPr txBox="1"/>
          <p:nvPr/>
        </p:nvSpPr>
        <p:spPr>
          <a:xfrm>
            <a:off x="2010594" y="2861506"/>
            <a:ext cx="671979" cy="369332"/>
          </a:xfrm>
          <a:prstGeom prst="rect">
            <a:avLst/>
          </a:prstGeom>
          <a:noFill/>
        </p:spPr>
        <p:txBody>
          <a:bodyPr wrap="none" rtlCol="0">
            <a:spAutoFit/>
          </a:bodyPr>
          <a:lstStyle/>
          <a:p>
            <a:r>
              <a:rPr lang="en-US" dirty="0"/>
              <a:t>25 N</a:t>
            </a:r>
            <a:endParaRPr lang="en-US" baseline="-25000" dirty="0"/>
          </a:p>
        </p:txBody>
      </p:sp>
      <p:sp>
        <p:nvSpPr>
          <p:cNvPr id="10" name="TextBox 9">
            <a:extLst>
              <a:ext uri="{FF2B5EF4-FFF2-40B4-BE49-F238E27FC236}">
                <a16:creationId xmlns:a16="http://schemas.microsoft.com/office/drawing/2014/main" id="{BF08302C-E7F2-4615-93CE-0B1F47B4D7C9}"/>
              </a:ext>
            </a:extLst>
          </p:cNvPr>
          <p:cNvSpPr txBox="1"/>
          <p:nvPr/>
        </p:nvSpPr>
        <p:spPr>
          <a:xfrm>
            <a:off x="2734424" y="1484784"/>
            <a:ext cx="800219" cy="369332"/>
          </a:xfrm>
          <a:prstGeom prst="rect">
            <a:avLst/>
          </a:prstGeom>
          <a:noFill/>
        </p:spPr>
        <p:txBody>
          <a:bodyPr wrap="none" rtlCol="0">
            <a:spAutoFit/>
          </a:bodyPr>
          <a:lstStyle/>
          <a:p>
            <a:r>
              <a:rPr lang="en-US" dirty="0"/>
              <a:t>103 N</a:t>
            </a:r>
            <a:endParaRPr lang="en-US" baseline="-25000" dirty="0"/>
          </a:p>
        </p:txBody>
      </p:sp>
      <p:cxnSp>
        <p:nvCxnSpPr>
          <p:cNvPr id="11" name="Straight Connector 10">
            <a:extLst>
              <a:ext uri="{FF2B5EF4-FFF2-40B4-BE49-F238E27FC236}">
                <a16:creationId xmlns:a16="http://schemas.microsoft.com/office/drawing/2014/main" id="{0A5087C2-DA3A-4359-8A06-9E82AF84C81C}"/>
              </a:ext>
            </a:extLst>
          </p:cNvPr>
          <p:cNvCxnSpPr/>
          <p:nvPr/>
        </p:nvCxnSpPr>
        <p:spPr>
          <a:xfrm>
            <a:off x="2147134" y="1894044"/>
            <a:ext cx="493891" cy="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28289135-08D4-40D5-B035-8CFAE9290E5E}"/>
              </a:ext>
            </a:extLst>
          </p:cNvPr>
          <p:cNvCxnSpPr/>
          <p:nvPr/>
        </p:nvCxnSpPr>
        <p:spPr>
          <a:xfrm flipV="1">
            <a:off x="2641025" y="1786032"/>
            <a:ext cx="0" cy="108012"/>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5121B6C4-F260-46CD-95F3-BFB1D4448BFB}"/>
              </a:ext>
            </a:extLst>
          </p:cNvPr>
          <p:cNvSpPr txBox="1"/>
          <p:nvPr/>
        </p:nvSpPr>
        <p:spPr>
          <a:xfrm>
            <a:off x="2181769" y="1874250"/>
            <a:ext cx="480312" cy="276999"/>
          </a:xfrm>
          <a:prstGeom prst="rect">
            <a:avLst/>
          </a:prstGeom>
          <a:noFill/>
        </p:spPr>
        <p:txBody>
          <a:bodyPr wrap="square" rtlCol="0">
            <a:spAutoFit/>
          </a:bodyPr>
          <a:lstStyle/>
          <a:p>
            <a:r>
              <a:rPr lang="en-US" sz="1200" dirty="0"/>
              <a:t>12</a:t>
            </a:r>
          </a:p>
        </p:txBody>
      </p:sp>
      <p:sp>
        <p:nvSpPr>
          <p:cNvPr id="14" name="TextBox 13">
            <a:extLst>
              <a:ext uri="{FF2B5EF4-FFF2-40B4-BE49-F238E27FC236}">
                <a16:creationId xmlns:a16="http://schemas.microsoft.com/office/drawing/2014/main" id="{24150134-35F7-43F5-B132-D94986468FBF}"/>
              </a:ext>
            </a:extLst>
          </p:cNvPr>
          <p:cNvSpPr txBox="1"/>
          <p:nvPr/>
        </p:nvSpPr>
        <p:spPr>
          <a:xfrm>
            <a:off x="2626316" y="1675365"/>
            <a:ext cx="269626" cy="276999"/>
          </a:xfrm>
          <a:prstGeom prst="rect">
            <a:avLst/>
          </a:prstGeom>
          <a:noFill/>
        </p:spPr>
        <p:txBody>
          <a:bodyPr wrap="none" rtlCol="0">
            <a:spAutoFit/>
          </a:bodyPr>
          <a:lstStyle/>
          <a:p>
            <a:r>
              <a:rPr lang="en-US" sz="1200" dirty="0"/>
              <a:t>3</a:t>
            </a:r>
          </a:p>
        </p:txBody>
      </p:sp>
      <p:graphicFrame>
        <p:nvGraphicFramePr>
          <p:cNvPr id="15" name="Object 14">
            <a:extLst>
              <a:ext uri="{FF2B5EF4-FFF2-40B4-BE49-F238E27FC236}">
                <a16:creationId xmlns:a16="http://schemas.microsoft.com/office/drawing/2014/main" id="{67C71D6F-FCB0-425E-93DB-790406A59398}"/>
              </a:ext>
            </a:extLst>
          </p:cNvPr>
          <p:cNvGraphicFramePr>
            <a:graphicFrameLocks noChangeAspect="1"/>
          </p:cNvGraphicFramePr>
          <p:nvPr>
            <p:extLst>
              <p:ext uri="{D42A27DB-BD31-4B8C-83A1-F6EECF244321}">
                <p14:modId xmlns:p14="http://schemas.microsoft.com/office/powerpoint/2010/main" val="367153738"/>
              </p:ext>
            </p:extLst>
          </p:nvPr>
        </p:nvGraphicFramePr>
        <p:xfrm>
          <a:off x="2147134" y="1487241"/>
          <a:ext cx="368300" cy="228600"/>
        </p:xfrm>
        <a:graphic>
          <a:graphicData uri="http://schemas.openxmlformats.org/presentationml/2006/ole">
            <mc:AlternateContent xmlns:mc="http://schemas.openxmlformats.org/markup-compatibility/2006">
              <mc:Choice xmlns:v="urn:schemas-microsoft-com:vml" Requires="v">
                <p:oleObj name="Equation" r:id="rId3" imgW="368280" imgH="228600" progId="Equation.DSMT4">
                  <p:embed/>
                </p:oleObj>
              </mc:Choice>
              <mc:Fallback>
                <p:oleObj name="Equation" r:id="rId3" imgW="368280" imgH="228600" progId="Equation.DSMT4">
                  <p:embed/>
                  <p:pic>
                    <p:nvPicPr>
                      <p:cNvPr id="28" name="Object 27">
                        <a:extLst>
                          <a:ext uri="{FF2B5EF4-FFF2-40B4-BE49-F238E27FC236}">
                            <a16:creationId xmlns:a16="http://schemas.microsoft.com/office/drawing/2014/main" id="{14F413F3-72DD-41A7-B50D-C6B01BD105F3}"/>
                          </a:ext>
                        </a:extLst>
                      </p:cNvPr>
                      <p:cNvPicPr/>
                      <p:nvPr/>
                    </p:nvPicPr>
                    <p:blipFill>
                      <a:blip r:embed="rId4"/>
                      <a:stretch>
                        <a:fillRect/>
                      </a:stretch>
                    </p:blipFill>
                    <p:spPr>
                      <a:xfrm>
                        <a:off x="2147134" y="1487241"/>
                        <a:ext cx="368300" cy="228600"/>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03A9212D-0703-4CD6-B075-29F61327BBF2}"/>
              </a:ext>
            </a:extLst>
          </p:cNvPr>
          <p:cNvSpPr txBox="1"/>
          <p:nvPr/>
        </p:nvSpPr>
        <p:spPr>
          <a:xfrm>
            <a:off x="1362700" y="2012599"/>
            <a:ext cx="569387" cy="276999"/>
          </a:xfrm>
          <a:prstGeom prst="rect">
            <a:avLst/>
          </a:prstGeom>
          <a:noFill/>
        </p:spPr>
        <p:txBody>
          <a:bodyPr wrap="none" rtlCol="0">
            <a:spAutoFit/>
          </a:bodyPr>
          <a:lstStyle/>
          <a:p>
            <a:r>
              <a:rPr lang="en-US" sz="1200" dirty="0"/>
              <a:t>0.3 m</a:t>
            </a:r>
          </a:p>
        </p:txBody>
      </p:sp>
      <p:sp>
        <p:nvSpPr>
          <p:cNvPr id="17" name="TextBox 16">
            <a:extLst>
              <a:ext uri="{FF2B5EF4-FFF2-40B4-BE49-F238E27FC236}">
                <a16:creationId xmlns:a16="http://schemas.microsoft.com/office/drawing/2014/main" id="{A39B864A-E63B-4F32-AD06-80389FC0C270}"/>
              </a:ext>
            </a:extLst>
          </p:cNvPr>
          <p:cNvSpPr txBox="1"/>
          <p:nvPr/>
        </p:nvSpPr>
        <p:spPr>
          <a:xfrm>
            <a:off x="1348463" y="2879905"/>
            <a:ext cx="569387" cy="276999"/>
          </a:xfrm>
          <a:prstGeom prst="rect">
            <a:avLst/>
          </a:prstGeom>
          <a:noFill/>
        </p:spPr>
        <p:txBody>
          <a:bodyPr wrap="none" rtlCol="0">
            <a:spAutoFit/>
          </a:bodyPr>
          <a:lstStyle/>
          <a:p>
            <a:r>
              <a:rPr lang="en-US" sz="1200" dirty="0"/>
              <a:t>0.3 m</a:t>
            </a:r>
          </a:p>
        </p:txBody>
      </p:sp>
      <p:sp>
        <p:nvSpPr>
          <p:cNvPr id="18" name="Rectangle 17">
            <a:extLst>
              <a:ext uri="{FF2B5EF4-FFF2-40B4-BE49-F238E27FC236}">
                <a16:creationId xmlns:a16="http://schemas.microsoft.com/office/drawing/2014/main" id="{E9736B74-D854-48D5-B4E0-232E02F933BE}"/>
              </a:ext>
            </a:extLst>
          </p:cNvPr>
          <p:cNvSpPr/>
          <p:nvPr/>
        </p:nvSpPr>
        <p:spPr>
          <a:xfrm>
            <a:off x="5422482" y="1170064"/>
            <a:ext cx="72008" cy="237477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09A452E8-13AD-450E-B2E9-310D0778A59F}"/>
              </a:ext>
            </a:extLst>
          </p:cNvPr>
          <p:cNvCxnSpPr>
            <a:cxnSpLocks/>
          </p:cNvCxnSpPr>
          <p:nvPr/>
        </p:nvCxnSpPr>
        <p:spPr>
          <a:xfrm flipV="1">
            <a:off x="4572000" y="1170064"/>
            <a:ext cx="886486" cy="219924"/>
          </a:xfrm>
          <a:prstGeom prst="straightConnector1">
            <a:avLst/>
          </a:prstGeom>
          <a:ln w="19050">
            <a:solidFill>
              <a:srgbClr val="FF3300"/>
            </a:solidFill>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57C23EC6-5B28-4F25-94A0-DBD6131557E7}"/>
              </a:ext>
            </a:extLst>
          </p:cNvPr>
          <p:cNvCxnSpPr>
            <a:cxnSpLocks/>
          </p:cNvCxnSpPr>
          <p:nvPr/>
        </p:nvCxnSpPr>
        <p:spPr>
          <a:xfrm flipH="1">
            <a:off x="5494490" y="1894044"/>
            <a:ext cx="504056" cy="0"/>
          </a:xfrm>
          <a:prstGeom prst="straightConnector1">
            <a:avLst/>
          </a:prstGeom>
          <a:ln w="19050">
            <a:solidFill>
              <a:srgbClr val="FF3300"/>
            </a:solidFill>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0815F988-4CF0-4F08-911B-281F87C8F5E1}"/>
              </a:ext>
            </a:extLst>
          </p:cNvPr>
          <p:cNvCxnSpPr>
            <a:stCxn id="18" idx="2"/>
          </p:cNvCxnSpPr>
          <p:nvPr/>
        </p:nvCxnSpPr>
        <p:spPr>
          <a:xfrm>
            <a:off x="5458486" y="3544836"/>
            <a:ext cx="481666" cy="0"/>
          </a:xfrm>
          <a:prstGeom prst="straightConnector1">
            <a:avLst/>
          </a:prstGeom>
          <a:ln w="19050">
            <a:solidFill>
              <a:srgbClr val="FF330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8FA6DCF8-1BA4-4FF7-943B-1B00AA041932}"/>
              </a:ext>
            </a:extLst>
          </p:cNvPr>
          <p:cNvCxnSpPr>
            <a:cxnSpLocks/>
          </p:cNvCxnSpPr>
          <p:nvPr/>
        </p:nvCxnSpPr>
        <p:spPr>
          <a:xfrm>
            <a:off x="5458486" y="3046172"/>
            <a:ext cx="0" cy="498664"/>
          </a:xfrm>
          <a:prstGeom prst="straightConnector1">
            <a:avLst/>
          </a:prstGeom>
          <a:ln w="19050">
            <a:solidFill>
              <a:srgbClr val="FF3300"/>
            </a:solidFill>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F6B7479D-06F6-430E-A368-B0F39A0B6F3C}"/>
              </a:ext>
            </a:extLst>
          </p:cNvPr>
          <p:cNvSpPr txBox="1"/>
          <p:nvPr/>
        </p:nvSpPr>
        <p:spPr>
          <a:xfrm>
            <a:off x="5659524" y="3544836"/>
            <a:ext cx="840013" cy="369332"/>
          </a:xfrm>
          <a:prstGeom prst="rect">
            <a:avLst/>
          </a:prstGeom>
          <a:noFill/>
        </p:spPr>
        <p:txBody>
          <a:bodyPr wrap="square" rtlCol="0">
            <a:spAutoFit/>
          </a:bodyPr>
          <a:lstStyle/>
          <a:p>
            <a:r>
              <a:rPr lang="en-US" dirty="0"/>
              <a:t>50 N</a:t>
            </a:r>
            <a:endParaRPr lang="en-US" baseline="-25000" dirty="0"/>
          </a:p>
        </p:txBody>
      </p:sp>
      <p:sp>
        <p:nvSpPr>
          <p:cNvPr id="24" name="TextBox 23">
            <a:extLst>
              <a:ext uri="{FF2B5EF4-FFF2-40B4-BE49-F238E27FC236}">
                <a16:creationId xmlns:a16="http://schemas.microsoft.com/office/drawing/2014/main" id="{85E09CC0-9461-4A61-9FAD-86266315F8C5}"/>
              </a:ext>
            </a:extLst>
          </p:cNvPr>
          <p:cNvSpPr txBox="1"/>
          <p:nvPr/>
        </p:nvSpPr>
        <p:spPr>
          <a:xfrm>
            <a:off x="5512932" y="2988789"/>
            <a:ext cx="671979" cy="369332"/>
          </a:xfrm>
          <a:prstGeom prst="rect">
            <a:avLst/>
          </a:prstGeom>
          <a:noFill/>
        </p:spPr>
        <p:txBody>
          <a:bodyPr wrap="none" rtlCol="0">
            <a:spAutoFit/>
          </a:bodyPr>
          <a:lstStyle/>
          <a:p>
            <a:r>
              <a:rPr lang="en-US" dirty="0"/>
              <a:t>25 N</a:t>
            </a:r>
            <a:endParaRPr lang="en-US" baseline="-25000" dirty="0"/>
          </a:p>
        </p:txBody>
      </p:sp>
      <p:sp>
        <p:nvSpPr>
          <p:cNvPr id="25" name="TextBox 24">
            <a:extLst>
              <a:ext uri="{FF2B5EF4-FFF2-40B4-BE49-F238E27FC236}">
                <a16:creationId xmlns:a16="http://schemas.microsoft.com/office/drawing/2014/main" id="{E80FE121-98D8-481D-A808-D34F075DE38F}"/>
              </a:ext>
            </a:extLst>
          </p:cNvPr>
          <p:cNvSpPr txBox="1"/>
          <p:nvPr/>
        </p:nvSpPr>
        <p:spPr>
          <a:xfrm>
            <a:off x="4033070" y="1444532"/>
            <a:ext cx="800219" cy="369332"/>
          </a:xfrm>
          <a:prstGeom prst="rect">
            <a:avLst/>
          </a:prstGeom>
          <a:noFill/>
        </p:spPr>
        <p:txBody>
          <a:bodyPr wrap="none" rtlCol="0">
            <a:spAutoFit/>
          </a:bodyPr>
          <a:lstStyle/>
          <a:p>
            <a:r>
              <a:rPr lang="en-US" dirty="0"/>
              <a:t>103 N</a:t>
            </a:r>
            <a:endParaRPr lang="en-US" baseline="-25000" dirty="0"/>
          </a:p>
        </p:txBody>
      </p:sp>
      <p:sp>
        <p:nvSpPr>
          <p:cNvPr id="26" name="TextBox 25">
            <a:extLst>
              <a:ext uri="{FF2B5EF4-FFF2-40B4-BE49-F238E27FC236}">
                <a16:creationId xmlns:a16="http://schemas.microsoft.com/office/drawing/2014/main" id="{256DF577-E23B-4197-A1CD-C0266675ABFF}"/>
              </a:ext>
            </a:extLst>
          </p:cNvPr>
          <p:cNvSpPr txBox="1"/>
          <p:nvPr/>
        </p:nvSpPr>
        <p:spPr>
          <a:xfrm>
            <a:off x="5699319" y="1952364"/>
            <a:ext cx="800219" cy="369332"/>
          </a:xfrm>
          <a:prstGeom prst="rect">
            <a:avLst/>
          </a:prstGeom>
          <a:noFill/>
        </p:spPr>
        <p:txBody>
          <a:bodyPr wrap="none" rtlCol="0">
            <a:spAutoFit/>
          </a:bodyPr>
          <a:lstStyle/>
          <a:p>
            <a:r>
              <a:rPr lang="en-US" dirty="0"/>
              <a:t>150 N</a:t>
            </a:r>
            <a:endParaRPr lang="en-US" baseline="-25000" dirty="0"/>
          </a:p>
        </p:txBody>
      </p:sp>
      <p:sp>
        <p:nvSpPr>
          <p:cNvPr id="27" name="TextBox 26">
            <a:extLst>
              <a:ext uri="{FF2B5EF4-FFF2-40B4-BE49-F238E27FC236}">
                <a16:creationId xmlns:a16="http://schemas.microsoft.com/office/drawing/2014/main" id="{1DE7344F-58C4-44F0-AB7C-D29C171B0486}"/>
              </a:ext>
            </a:extLst>
          </p:cNvPr>
          <p:cNvSpPr txBox="1"/>
          <p:nvPr/>
        </p:nvSpPr>
        <p:spPr>
          <a:xfrm>
            <a:off x="5545510" y="1449386"/>
            <a:ext cx="569387" cy="276999"/>
          </a:xfrm>
          <a:prstGeom prst="rect">
            <a:avLst/>
          </a:prstGeom>
          <a:noFill/>
        </p:spPr>
        <p:txBody>
          <a:bodyPr wrap="none" rtlCol="0">
            <a:spAutoFit/>
          </a:bodyPr>
          <a:lstStyle/>
          <a:p>
            <a:r>
              <a:rPr lang="en-US" sz="1200" dirty="0"/>
              <a:t>0.3 m</a:t>
            </a:r>
          </a:p>
        </p:txBody>
      </p:sp>
      <p:sp>
        <p:nvSpPr>
          <p:cNvPr id="28" name="TextBox 27">
            <a:extLst>
              <a:ext uri="{FF2B5EF4-FFF2-40B4-BE49-F238E27FC236}">
                <a16:creationId xmlns:a16="http://schemas.microsoft.com/office/drawing/2014/main" id="{020FA543-1276-4D7F-A000-9E0B3890BA0D}"/>
              </a:ext>
            </a:extLst>
          </p:cNvPr>
          <p:cNvSpPr txBox="1"/>
          <p:nvPr/>
        </p:nvSpPr>
        <p:spPr>
          <a:xfrm>
            <a:off x="5539892" y="2422638"/>
            <a:ext cx="569387" cy="276999"/>
          </a:xfrm>
          <a:prstGeom prst="rect">
            <a:avLst/>
          </a:prstGeom>
          <a:noFill/>
        </p:spPr>
        <p:txBody>
          <a:bodyPr wrap="none" rtlCol="0">
            <a:spAutoFit/>
          </a:bodyPr>
          <a:lstStyle/>
          <a:p>
            <a:r>
              <a:rPr lang="en-US" sz="1200" dirty="0"/>
              <a:t>0.6 m</a:t>
            </a:r>
          </a:p>
        </p:txBody>
      </p:sp>
      <p:cxnSp>
        <p:nvCxnSpPr>
          <p:cNvPr id="29" name="Straight Connector 28">
            <a:extLst>
              <a:ext uri="{FF2B5EF4-FFF2-40B4-BE49-F238E27FC236}">
                <a16:creationId xmlns:a16="http://schemas.microsoft.com/office/drawing/2014/main" id="{384EC763-FE09-4601-AF8A-858AF95C8104}"/>
              </a:ext>
            </a:extLst>
          </p:cNvPr>
          <p:cNvCxnSpPr/>
          <p:nvPr/>
        </p:nvCxnSpPr>
        <p:spPr>
          <a:xfrm>
            <a:off x="4676090" y="1421604"/>
            <a:ext cx="493891" cy="0"/>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2466B904-489F-4612-8F30-AC81CB2E05A0}"/>
              </a:ext>
            </a:extLst>
          </p:cNvPr>
          <p:cNvCxnSpPr/>
          <p:nvPr/>
        </p:nvCxnSpPr>
        <p:spPr>
          <a:xfrm flipV="1">
            <a:off x="5169981" y="1313592"/>
            <a:ext cx="0" cy="108012"/>
          </a:xfrm>
          <a:prstGeom prst="line">
            <a:avLst/>
          </a:prstGeom>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280E0477-C0DB-4AC5-BE79-DBD3B7973625}"/>
              </a:ext>
            </a:extLst>
          </p:cNvPr>
          <p:cNvSpPr txBox="1"/>
          <p:nvPr/>
        </p:nvSpPr>
        <p:spPr>
          <a:xfrm>
            <a:off x="4710725" y="1401810"/>
            <a:ext cx="480312" cy="276999"/>
          </a:xfrm>
          <a:prstGeom prst="rect">
            <a:avLst/>
          </a:prstGeom>
          <a:noFill/>
        </p:spPr>
        <p:txBody>
          <a:bodyPr wrap="square" rtlCol="0">
            <a:spAutoFit/>
          </a:bodyPr>
          <a:lstStyle/>
          <a:p>
            <a:r>
              <a:rPr lang="en-US" sz="1200" dirty="0"/>
              <a:t>12</a:t>
            </a:r>
          </a:p>
        </p:txBody>
      </p:sp>
      <p:sp>
        <p:nvSpPr>
          <p:cNvPr id="32" name="TextBox 31">
            <a:extLst>
              <a:ext uri="{FF2B5EF4-FFF2-40B4-BE49-F238E27FC236}">
                <a16:creationId xmlns:a16="http://schemas.microsoft.com/office/drawing/2014/main" id="{41628964-1BC6-40FF-880A-8A33C0D9D0DC}"/>
              </a:ext>
            </a:extLst>
          </p:cNvPr>
          <p:cNvSpPr txBox="1"/>
          <p:nvPr/>
        </p:nvSpPr>
        <p:spPr>
          <a:xfrm>
            <a:off x="5155272" y="1202925"/>
            <a:ext cx="269626" cy="276999"/>
          </a:xfrm>
          <a:prstGeom prst="rect">
            <a:avLst/>
          </a:prstGeom>
          <a:noFill/>
        </p:spPr>
        <p:txBody>
          <a:bodyPr wrap="none" rtlCol="0">
            <a:spAutoFit/>
          </a:bodyPr>
          <a:lstStyle/>
          <a:p>
            <a:r>
              <a:rPr lang="en-US" sz="1200" dirty="0"/>
              <a:t>3</a:t>
            </a:r>
          </a:p>
        </p:txBody>
      </p:sp>
      <p:graphicFrame>
        <p:nvGraphicFramePr>
          <p:cNvPr id="33" name="Object 32">
            <a:extLst>
              <a:ext uri="{FF2B5EF4-FFF2-40B4-BE49-F238E27FC236}">
                <a16:creationId xmlns:a16="http://schemas.microsoft.com/office/drawing/2014/main" id="{1069CF5B-DB22-48BE-BB1E-39746F270FF8}"/>
              </a:ext>
            </a:extLst>
          </p:cNvPr>
          <p:cNvGraphicFramePr>
            <a:graphicFrameLocks noChangeAspect="1"/>
          </p:cNvGraphicFramePr>
          <p:nvPr>
            <p:extLst>
              <p:ext uri="{D42A27DB-BD31-4B8C-83A1-F6EECF244321}">
                <p14:modId xmlns:p14="http://schemas.microsoft.com/office/powerpoint/2010/main" val="427090732"/>
              </p:ext>
            </p:extLst>
          </p:nvPr>
        </p:nvGraphicFramePr>
        <p:xfrm>
          <a:off x="4676090" y="1014801"/>
          <a:ext cx="368300" cy="228600"/>
        </p:xfrm>
        <a:graphic>
          <a:graphicData uri="http://schemas.openxmlformats.org/presentationml/2006/ole">
            <mc:AlternateContent xmlns:mc="http://schemas.openxmlformats.org/markup-compatibility/2006">
              <mc:Choice xmlns:v="urn:schemas-microsoft-com:vml" Requires="v">
                <p:oleObj name="Equation" r:id="rId5" imgW="368280" imgH="228600" progId="Equation.DSMT4">
                  <p:embed/>
                </p:oleObj>
              </mc:Choice>
              <mc:Fallback>
                <p:oleObj name="Equation" r:id="rId5" imgW="368280" imgH="228600" progId="Equation.DSMT4">
                  <p:embed/>
                  <p:pic>
                    <p:nvPicPr>
                      <p:cNvPr id="52" name="Object 51">
                        <a:extLst>
                          <a:ext uri="{FF2B5EF4-FFF2-40B4-BE49-F238E27FC236}">
                            <a16:creationId xmlns:a16="http://schemas.microsoft.com/office/drawing/2014/main" id="{A3CD7698-2BEC-454A-B115-6B933583253D}"/>
                          </a:ext>
                        </a:extLst>
                      </p:cNvPr>
                      <p:cNvPicPr/>
                      <p:nvPr/>
                    </p:nvPicPr>
                    <p:blipFill>
                      <a:blip r:embed="rId4"/>
                      <a:stretch>
                        <a:fillRect/>
                      </a:stretch>
                    </p:blipFill>
                    <p:spPr>
                      <a:xfrm>
                        <a:off x="4676090" y="1014801"/>
                        <a:ext cx="368300" cy="228600"/>
                      </a:xfrm>
                      <a:prstGeom prst="rect">
                        <a:avLst/>
                      </a:prstGeom>
                    </p:spPr>
                  </p:pic>
                </p:oleObj>
              </mc:Fallback>
            </mc:AlternateContent>
          </a:graphicData>
        </a:graphic>
      </p:graphicFrame>
      <p:sp>
        <p:nvSpPr>
          <p:cNvPr id="38" name="TextBox 37">
            <a:extLst>
              <a:ext uri="{FF2B5EF4-FFF2-40B4-BE49-F238E27FC236}">
                <a16:creationId xmlns:a16="http://schemas.microsoft.com/office/drawing/2014/main" id="{2E1637AE-A58E-4B08-AA53-6DC749220633}"/>
              </a:ext>
            </a:extLst>
          </p:cNvPr>
          <p:cNvSpPr txBox="1"/>
          <p:nvPr/>
        </p:nvSpPr>
        <p:spPr>
          <a:xfrm>
            <a:off x="1835696" y="476672"/>
            <a:ext cx="3454792" cy="369332"/>
          </a:xfrm>
          <a:prstGeom prst="rect">
            <a:avLst/>
          </a:prstGeom>
          <a:noFill/>
        </p:spPr>
        <p:txBody>
          <a:bodyPr wrap="none" rtlCol="0">
            <a:spAutoFit/>
          </a:bodyPr>
          <a:lstStyle/>
          <a:p>
            <a:r>
              <a:rPr lang="en-US" dirty="0"/>
              <a:t>Both sections are in equilibrium:</a:t>
            </a:r>
          </a:p>
        </p:txBody>
      </p:sp>
      <p:cxnSp>
        <p:nvCxnSpPr>
          <p:cNvPr id="35" name="Straight Connector 34">
            <a:extLst>
              <a:ext uri="{FF2B5EF4-FFF2-40B4-BE49-F238E27FC236}">
                <a16:creationId xmlns:a16="http://schemas.microsoft.com/office/drawing/2014/main" id="{1BC0931B-2BF6-5788-1F31-7F671FC32CC1}"/>
              </a:ext>
            </a:extLst>
          </p:cNvPr>
          <p:cNvCxnSpPr/>
          <p:nvPr/>
        </p:nvCxnSpPr>
        <p:spPr>
          <a:xfrm>
            <a:off x="411035" y="4077072"/>
            <a:ext cx="763270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5247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3BB981E-DBB7-4689-95B2-37CE63C4F99D}"/>
              </a:ext>
            </a:extLst>
          </p:cNvPr>
          <p:cNvSpPr/>
          <p:nvPr/>
        </p:nvSpPr>
        <p:spPr>
          <a:xfrm>
            <a:off x="356102" y="448787"/>
            <a:ext cx="3208894" cy="2585323"/>
          </a:xfrm>
          <a:prstGeom prst="rect">
            <a:avLst/>
          </a:prstGeom>
        </p:spPr>
        <p:txBody>
          <a:bodyPr wrap="square">
            <a:spAutoFit/>
          </a:bodyPr>
          <a:lstStyle/>
          <a:p>
            <a:r>
              <a:rPr lang="en-US" dirty="0"/>
              <a:t>A bolt cutter operated by hand is shown in the figure. For a force P = 100 N acting on the handle, determine the force F developed by each jaw on the rod to be cut as well as the other forces at the pins using MATLAB. All the dimensions are in mm.</a:t>
            </a:r>
          </a:p>
        </p:txBody>
      </p:sp>
      <p:sp>
        <p:nvSpPr>
          <p:cNvPr id="4" name="Freeform 3">
            <a:extLst>
              <a:ext uri="{FF2B5EF4-FFF2-40B4-BE49-F238E27FC236}">
                <a16:creationId xmlns:a16="http://schemas.microsoft.com/office/drawing/2014/main" id="{05A3CFE7-5B5F-4ED7-ADBB-04D826492DFD}"/>
              </a:ext>
            </a:extLst>
          </p:cNvPr>
          <p:cNvSpPr/>
          <p:nvPr/>
        </p:nvSpPr>
        <p:spPr>
          <a:xfrm>
            <a:off x="4225717" y="1688082"/>
            <a:ext cx="3889093" cy="613458"/>
          </a:xfrm>
          <a:custGeom>
            <a:avLst/>
            <a:gdLst>
              <a:gd name="connsiteX0" fmla="*/ 0 w 3889093"/>
              <a:gd name="connsiteY0" fmla="*/ 358815 h 613458"/>
              <a:gd name="connsiteX1" fmla="*/ 243068 w 3889093"/>
              <a:gd name="connsiteY1" fmla="*/ 46299 h 613458"/>
              <a:gd name="connsiteX2" fmla="*/ 775503 w 3889093"/>
              <a:gd name="connsiteY2" fmla="*/ 46299 h 613458"/>
              <a:gd name="connsiteX3" fmla="*/ 1388962 w 3889093"/>
              <a:gd name="connsiteY3" fmla="*/ 381965 h 613458"/>
              <a:gd name="connsiteX4" fmla="*/ 2627453 w 3889093"/>
              <a:gd name="connsiteY4" fmla="*/ 57873 h 613458"/>
              <a:gd name="connsiteX5" fmla="*/ 3889093 w 3889093"/>
              <a:gd name="connsiteY5" fmla="*/ 0 h 613458"/>
              <a:gd name="connsiteX6" fmla="*/ 3854369 w 3889093"/>
              <a:gd name="connsiteY6" fmla="*/ 69448 h 613458"/>
              <a:gd name="connsiteX7" fmla="*/ 2696901 w 3889093"/>
              <a:gd name="connsiteY7" fmla="*/ 150471 h 613458"/>
              <a:gd name="connsiteX8" fmla="*/ 1620455 w 3889093"/>
              <a:gd name="connsiteY8" fmla="*/ 613458 h 613458"/>
              <a:gd name="connsiteX9" fmla="*/ 1423686 w 3889093"/>
              <a:gd name="connsiteY9" fmla="*/ 462987 h 613458"/>
              <a:gd name="connsiteX10" fmla="*/ 0 w 3889093"/>
              <a:gd name="connsiteY10" fmla="*/ 474562 h 613458"/>
              <a:gd name="connsiteX11" fmla="*/ 0 w 3889093"/>
              <a:gd name="connsiteY11" fmla="*/ 358815 h 61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9093" h="613458">
                <a:moveTo>
                  <a:pt x="0" y="358815"/>
                </a:moveTo>
                <a:lnTo>
                  <a:pt x="243068" y="46299"/>
                </a:lnTo>
                <a:lnTo>
                  <a:pt x="775503" y="46299"/>
                </a:lnTo>
                <a:lnTo>
                  <a:pt x="1388962" y="381965"/>
                </a:lnTo>
                <a:lnTo>
                  <a:pt x="2627453" y="57873"/>
                </a:lnTo>
                <a:lnTo>
                  <a:pt x="3889093" y="0"/>
                </a:lnTo>
                <a:lnTo>
                  <a:pt x="3854369" y="69448"/>
                </a:lnTo>
                <a:lnTo>
                  <a:pt x="2696901" y="150471"/>
                </a:lnTo>
                <a:lnTo>
                  <a:pt x="1620455" y="613458"/>
                </a:lnTo>
                <a:lnTo>
                  <a:pt x="1423686" y="462987"/>
                </a:lnTo>
                <a:lnTo>
                  <a:pt x="0" y="474562"/>
                </a:lnTo>
                <a:lnTo>
                  <a:pt x="0" y="358815"/>
                </a:lnTo>
                <a:close/>
              </a:path>
            </a:pathLst>
          </a:cu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44A043C1-88D3-4720-9D9E-DD90D1EAC2C7}"/>
              </a:ext>
            </a:extLst>
          </p:cNvPr>
          <p:cNvCxnSpPr/>
          <p:nvPr/>
        </p:nvCxnSpPr>
        <p:spPr>
          <a:xfrm flipV="1">
            <a:off x="4403195" y="1213520"/>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FDBC202-759A-4ED5-8761-0871CFD4DBA1}"/>
              </a:ext>
            </a:extLst>
          </p:cNvPr>
          <p:cNvCxnSpPr/>
          <p:nvPr/>
        </p:nvCxnSpPr>
        <p:spPr>
          <a:xfrm flipV="1">
            <a:off x="4860395" y="1137320"/>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9A39547-6844-4B01-8369-481A4461EE5F}"/>
              </a:ext>
            </a:extLst>
          </p:cNvPr>
          <p:cNvCxnSpPr/>
          <p:nvPr/>
        </p:nvCxnSpPr>
        <p:spPr>
          <a:xfrm flipV="1">
            <a:off x="5850995" y="1061120"/>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BA0A7C6-F5BA-42B2-B6AC-F3EF14F27283}"/>
              </a:ext>
            </a:extLst>
          </p:cNvPr>
          <p:cNvCxnSpPr/>
          <p:nvPr/>
        </p:nvCxnSpPr>
        <p:spPr>
          <a:xfrm flipV="1">
            <a:off x="4860395" y="1061120"/>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C239074-A466-446E-A658-F6A8249DBD2B}"/>
              </a:ext>
            </a:extLst>
          </p:cNvPr>
          <p:cNvCxnSpPr/>
          <p:nvPr/>
        </p:nvCxnSpPr>
        <p:spPr>
          <a:xfrm flipV="1">
            <a:off x="4403195" y="1061120"/>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3AD819C-8B08-4418-8D07-380F6C01F9A3}"/>
              </a:ext>
            </a:extLst>
          </p:cNvPr>
          <p:cNvSpPr txBox="1"/>
          <p:nvPr/>
        </p:nvSpPr>
        <p:spPr>
          <a:xfrm>
            <a:off x="4215047" y="813763"/>
            <a:ext cx="731290" cy="523220"/>
          </a:xfrm>
          <a:prstGeom prst="rect">
            <a:avLst/>
          </a:prstGeom>
          <a:noFill/>
        </p:spPr>
        <p:txBody>
          <a:bodyPr wrap="none" rtlCol="0">
            <a:spAutoFit/>
          </a:bodyPr>
          <a:lstStyle/>
          <a:p>
            <a:r>
              <a:rPr lang="en-US" sz="1400" dirty="0"/>
              <a:t>20 mm</a:t>
            </a:r>
          </a:p>
          <a:p>
            <a:r>
              <a:rPr lang="en-US" sz="1400" dirty="0"/>
              <a:t> </a:t>
            </a:r>
          </a:p>
        </p:txBody>
      </p:sp>
      <p:sp>
        <p:nvSpPr>
          <p:cNvPr id="24" name="TextBox 23">
            <a:extLst>
              <a:ext uri="{FF2B5EF4-FFF2-40B4-BE49-F238E27FC236}">
                <a16:creationId xmlns:a16="http://schemas.microsoft.com/office/drawing/2014/main" id="{E14767C3-F908-48CA-80D7-212C3A181592}"/>
              </a:ext>
            </a:extLst>
          </p:cNvPr>
          <p:cNvSpPr txBox="1"/>
          <p:nvPr/>
        </p:nvSpPr>
        <p:spPr>
          <a:xfrm>
            <a:off x="4832785" y="807882"/>
            <a:ext cx="731290" cy="307777"/>
          </a:xfrm>
          <a:prstGeom prst="rect">
            <a:avLst/>
          </a:prstGeom>
          <a:noFill/>
        </p:spPr>
        <p:txBody>
          <a:bodyPr wrap="none" rtlCol="0">
            <a:spAutoFit/>
          </a:bodyPr>
          <a:lstStyle/>
          <a:p>
            <a:r>
              <a:rPr lang="en-US" sz="1400" dirty="0"/>
              <a:t>60 mm</a:t>
            </a:r>
          </a:p>
        </p:txBody>
      </p:sp>
      <p:sp>
        <p:nvSpPr>
          <p:cNvPr id="25" name="TextBox 24">
            <a:extLst>
              <a:ext uri="{FF2B5EF4-FFF2-40B4-BE49-F238E27FC236}">
                <a16:creationId xmlns:a16="http://schemas.microsoft.com/office/drawing/2014/main" id="{73FEC9A0-9E2F-452E-8CAC-79467EC99379}"/>
              </a:ext>
            </a:extLst>
          </p:cNvPr>
          <p:cNvSpPr txBox="1"/>
          <p:nvPr/>
        </p:nvSpPr>
        <p:spPr>
          <a:xfrm>
            <a:off x="6468622" y="923631"/>
            <a:ext cx="830677" cy="307777"/>
          </a:xfrm>
          <a:prstGeom prst="rect">
            <a:avLst/>
          </a:prstGeom>
          <a:noFill/>
        </p:spPr>
        <p:txBody>
          <a:bodyPr wrap="none" rtlCol="0">
            <a:spAutoFit/>
          </a:bodyPr>
          <a:lstStyle/>
          <a:p>
            <a:r>
              <a:rPr lang="en-US" sz="1400" dirty="0"/>
              <a:t>180 mm</a:t>
            </a:r>
          </a:p>
        </p:txBody>
      </p:sp>
      <p:sp>
        <p:nvSpPr>
          <p:cNvPr id="58" name="Freeform 3">
            <a:extLst>
              <a:ext uri="{FF2B5EF4-FFF2-40B4-BE49-F238E27FC236}">
                <a16:creationId xmlns:a16="http://schemas.microsoft.com/office/drawing/2014/main" id="{1A635BD3-344B-4623-9AB6-96D8A565418C}"/>
              </a:ext>
            </a:extLst>
          </p:cNvPr>
          <p:cNvSpPr/>
          <p:nvPr/>
        </p:nvSpPr>
        <p:spPr>
          <a:xfrm flipV="1">
            <a:off x="4251394" y="2211323"/>
            <a:ext cx="3889093" cy="613458"/>
          </a:xfrm>
          <a:custGeom>
            <a:avLst/>
            <a:gdLst>
              <a:gd name="connsiteX0" fmla="*/ 0 w 3889093"/>
              <a:gd name="connsiteY0" fmla="*/ 358815 h 613458"/>
              <a:gd name="connsiteX1" fmla="*/ 243068 w 3889093"/>
              <a:gd name="connsiteY1" fmla="*/ 46299 h 613458"/>
              <a:gd name="connsiteX2" fmla="*/ 775503 w 3889093"/>
              <a:gd name="connsiteY2" fmla="*/ 46299 h 613458"/>
              <a:gd name="connsiteX3" fmla="*/ 1388962 w 3889093"/>
              <a:gd name="connsiteY3" fmla="*/ 381965 h 613458"/>
              <a:gd name="connsiteX4" fmla="*/ 2627453 w 3889093"/>
              <a:gd name="connsiteY4" fmla="*/ 57873 h 613458"/>
              <a:gd name="connsiteX5" fmla="*/ 3889093 w 3889093"/>
              <a:gd name="connsiteY5" fmla="*/ 0 h 613458"/>
              <a:gd name="connsiteX6" fmla="*/ 3854369 w 3889093"/>
              <a:gd name="connsiteY6" fmla="*/ 69448 h 613458"/>
              <a:gd name="connsiteX7" fmla="*/ 2696901 w 3889093"/>
              <a:gd name="connsiteY7" fmla="*/ 150471 h 613458"/>
              <a:gd name="connsiteX8" fmla="*/ 1620455 w 3889093"/>
              <a:gd name="connsiteY8" fmla="*/ 613458 h 613458"/>
              <a:gd name="connsiteX9" fmla="*/ 1423686 w 3889093"/>
              <a:gd name="connsiteY9" fmla="*/ 462987 h 613458"/>
              <a:gd name="connsiteX10" fmla="*/ 0 w 3889093"/>
              <a:gd name="connsiteY10" fmla="*/ 474562 h 613458"/>
              <a:gd name="connsiteX11" fmla="*/ 0 w 3889093"/>
              <a:gd name="connsiteY11" fmla="*/ 358815 h 61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9093" h="613458">
                <a:moveTo>
                  <a:pt x="0" y="358815"/>
                </a:moveTo>
                <a:lnTo>
                  <a:pt x="243068" y="46299"/>
                </a:lnTo>
                <a:lnTo>
                  <a:pt x="775503" y="46299"/>
                </a:lnTo>
                <a:lnTo>
                  <a:pt x="1388962" y="381965"/>
                </a:lnTo>
                <a:lnTo>
                  <a:pt x="2627453" y="57873"/>
                </a:lnTo>
                <a:lnTo>
                  <a:pt x="3889093" y="0"/>
                </a:lnTo>
                <a:lnTo>
                  <a:pt x="3854369" y="69448"/>
                </a:lnTo>
                <a:lnTo>
                  <a:pt x="2696901" y="150471"/>
                </a:lnTo>
                <a:lnTo>
                  <a:pt x="1620455" y="613458"/>
                </a:lnTo>
                <a:lnTo>
                  <a:pt x="1423686" y="462987"/>
                </a:lnTo>
                <a:lnTo>
                  <a:pt x="0" y="474562"/>
                </a:lnTo>
                <a:lnTo>
                  <a:pt x="0" y="358815"/>
                </a:lnTo>
                <a:close/>
              </a:path>
            </a:pathLst>
          </a:cu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4CB609B5-04DB-423F-AAD5-66EBFEDDFAC5}"/>
              </a:ext>
            </a:extLst>
          </p:cNvPr>
          <p:cNvSpPr/>
          <p:nvPr/>
        </p:nvSpPr>
        <p:spPr>
          <a:xfrm>
            <a:off x="5774795" y="2176009"/>
            <a:ext cx="152400" cy="152400"/>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2F2AB3B8-9AC8-40F4-86EE-0DBD737CCF9D}"/>
              </a:ext>
            </a:extLst>
          </p:cNvPr>
          <p:cNvSpPr/>
          <p:nvPr/>
        </p:nvSpPr>
        <p:spPr>
          <a:xfrm>
            <a:off x="5464354" y="2330570"/>
            <a:ext cx="152400" cy="152400"/>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4B57EEEC-E602-48E4-B783-DDAA07F93D62}"/>
              </a:ext>
            </a:extLst>
          </p:cNvPr>
          <p:cNvSpPr/>
          <p:nvPr/>
        </p:nvSpPr>
        <p:spPr>
          <a:xfrm>
            <a:off x="5464354" y="2007407"/>
            <a:ext cx="152400" cy="152400"/>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a:extLst>
              <a:ext uri="{FF2B5EF4-FFF2-40B4-BE49-F238E27FC236}">
                <a16:creationId xmlns:a16="http://schemas.microsoft.com/office/drawing/2014/main" id="{28C1F757-6970-4731-B3B0-FF71CA2FA279}"/>
              </a:ext>
            </a:extLst>
          </p:cNvPr>
          <p:cNvCxnSpPr/>
          <p:nvPr/>
        </p:nvCxnSpPr>
        <p:spPr>
          <a:xfrm>
            <a:off x="5464354" y="1083087"/>
            <a:ext cx="0" cy="413266"/>
          </a:xfrm>
          <a:prstGeom prst="line">
            <a:avLst/>
          </a:prstGeom>
          <a:ln w="19050"/>
        </p:spPr>
        <p:style>
          <a:lnRef idx="1">
            <a:schemeClr val="dk1"/>
          </a:lnRef>
          <a:fillRef idx="0">
            <a:schemeClr val="dk1"/>
          </a:fillRef>
          <a:effectRef idx="0">
            <a:schemeClr val="dk1"/>
          </a:effectRef>
          <a:fontRef idx="minor">
            <a:schemeClr val="tx1"/>
          </a:fontRef>
        </p:style>
      </p:cxnSp>
      <p:sp>
        <p:nvSpPr>
          <p:cNvPr id="67" name="TextBox 66">
            <a:extLst>
              <a:ext uri="{FF2B5EF4-FFF2-40B4-BE49-F238E27FC236}">
                <a16:creationId xmlns:a16="http://schemas.microsoft.com/office/drawing/2014/main" id="{F91022A0-780F-4BBC-8FAA-06B5649D6111}"/>
              </a:ext>
            </a:extLst>
          </p:cNvPr>
          <p:cNvSpPr txBox="1"/>
          <p:nvPr/>
        </p:nvSpPr>
        <p:spPr>
          <a:xfrm>
            <a:off x="5437464" y="807881"/>
            <a:ext cx="731290" cy="307777"/>
          </a:xfrm>
          <a:prstGeom prst="rect">
            <a:avLst/>
          </a:prstGeom>
          <a:noFill/>
        </p:spPr>
        <p:txBody>
          <a:bodyPr wrap="none" rtlCol="0">
            <a:spAutoFit/>
          </a:bodyPr>
          <a:lstStyle/>
          <a:p>
            <a:r>
              <a:rPr lang="en-US" sz="1400" dirty="0"/>
              <a:t>30 mm</a:t>
            </a:r>
          </a:p>
        </p:txBody>
      </p:sp>
      <p:sp>
        <p:nvSpPr>
          <p:cNvPr id="68" name="Rectangle 67">
            <a:extLst>
              <a:ext uri="{FF2B5EF4-FFF2-40B4-BE49-F238E27FC236}">
                <a16:creationId xmlns:a16="http://schemas.microsoft.com/office/drawing/2014/main" id="{B5B0E0F9-8C22-48D9-9E24-8A657932B531}"/>
              </a:ext>
            </a:extLst>
          </p:cNvPr>
          <p:cNvSpPr/>
          <p:nvPr/>
        </p:nvSpPr>
        <p:spPr>
          <a:xfrm>
            <a:off x="4789391" y="1715951"/>
            <a:ext cx="173609" cy="1048462"/>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E337C22E-4FC2-4172-8B9F-520E1FE03BD2}"/>
              </a:ext>
            </a:extLst>
          </p:cNvPr>
          <p:cNvSpPr/>
          <p:nvPr/>
        </p:nvSpPr>
        <p:spPr>
          <a:xfrm>
            <a:off x="4211960" y="2019054"/>
            <a:ext cx="563675" cy="147294"/>
          </a:xfrm>
          <a:prstGeom prst="rect">
            <a:avLst/>
          </a:prstGeom>
          <a:solidFill>
            <a:schemeClr val="bg1">
              <a:lumMod val="8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FA71A27A-4180-415E-B949-C3CD5B25ADE9}"/>
              </a:ext>
            </a:extLst>
          </p:cNvPr>
          <p:cNvSpPr/>
          <p:nvPr/>
        </p:nvSpPr>
        <p:spPr>
          <a:xfrm>
            <a:off x="4211960" y="2330570"/>
            <a:ext cx="563675" cy="147294"/>
          </a:xfrm>
          <a:prstGeom prst="rect">
            <a:avLst/>
          </a:prstGeom>
          <a:solidFill>
            <a:schemeClr val="bg1">
              <a:lumMod val="8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DD6747D3-82C9-4145-8DB1-6292DFE188CF}"/>
              </a:ext>
            </a:extLst>
          </p:cNvPr>
          <p:cNvSpPr/>
          <p:nvPr/>
        </p:nvSpPr>
        <p:spPr>
          <a:xfrm>
            <a:off x="4821899" y="1800655"/>
            <a:ext cx="83990" cy="83990"/>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6BB4E4D1-D185-4971-A4A7-B94AEDE0C59A}"/>
              </a:ext>
            </a:extLst>
          </p:cNvPr>
          <p:cNvSpPr/>
          <p:nvPr/>
        </p:nvSpPr>
        <p:spPr>
          <a:xfrm>
            <a:off x="4832785" y="2637068"/>
            <a:ext cx="83990" cy="83990"/>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5" name="Straight Arrow Connector 74">
            <a:extLst>
              <a:ext uri="{FF2B5EF4-FFF2-40B4-BE49-F238E27FC236}">
                <a16:creationId xmlns:a16="http://schemas.microsoft.com/office/drawing/2014/main" id="{DFCE4F8A-C451-4EBD-B439-4E6A6EB5EEE4}"/>
              </a:ext>
            </a:extLst>
          </p:cNvPr>
          <p:cNvCxnSpPr/>
          <p:nvPr/>
        </p:nvCxnSpPr>
        <p:spPr>
          <a:xfrm>
            <a:off x="8112088" y="1186948"/>
            <a:ext cx="0" cy="50113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6" name="Straight Arrow Connector 75">
            <a:extLst>
              <a:ext uri="{FF2B5EF4-FFF2-40B4-BE49-F238E27FC236}">
                <a16:creationId xmlns:a16="http://schemas.microsoft.com/office/drawing/2014/main" id="{A0AAF512-4059-4CCD-A869-E28C30350495}"/>
              </a:ext>
            </a:extLst>
          </p:cNvPr>
          <p:cNvCxnSpPr>
            <a:cxnSpLocks/>
          </p:cNvCxnSpPr>
          <p:nvPr/>
        </p:nvCxnSpPr>
        <p:spPr>
          <a:xfrm flipV="1">
            <a:off x="8114809" y="2813720"/>
            <a:ext cx="0" cy="50113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77" name="TextBox 76">
            <a:extLst>
              <a:ext uri="{FF2B5EF4-FFF2-40B4-BE49-F238E27FC236}">
                <a16:creationId xmlns:a16="http://schemas.microsoft.com/office/drawing/2014/main" id="{9E16A4AF-78EE-4D65-B639-B82B079C0FB9}"/>
              </a:ext>
            </a:extLst>
          </p:cNvPr>
          <p:cNvSpPr txBox="1"/>
          <p:nvPr/>
        </p:nvSpPr>
        <p:spPr>
          <a:xfrm flipH="1">
            <a:off x="7644230" y="861862"/>
            <a:ext cx="1277731" cy="369332"/>
          </a:xfrm>
          <a:prstGeom prst="rect">
            <a:avLst/>
          </a:prstGeom>
          <a:noFill/>
        </p:spPr>
        <p:txBody>
          <a:bodyPr wrap="square" rtlCol="0">
            <a:spAutoFit/>
          </a:bodyPr>
          <a:lstStyle/>
          <a:p>
            <a:r>
              <a:rPr lang="en-US" dirty="0"/>
              <a:t>P = 100 N</a:t>
            </a:r>
          </a:p>
        </p:txBody>
      </p:sp>
      <p:sp>
        <p:nvSpPr>
          <p:cNvPr id="79" name="Oval 78">
            <a:extLst>
              <a:ext uri="{FF2B5EF4-FFF2-40B4-BE49-F238E27FC236}">
                <a16:creationId xmlns:a16="http://schemas.microsoft.com/office/drawing/2014/main" id="{6EC069D5-7ED8-43B0-967F-A21B541CA85A}"/>
              </a:ext>
            </a:extLst>
          </p:cNvPr>
          <p:cNvSpPr/>
          <p:nvPr/>
        </p:nvSpPr>
        <p:spPr>
          <a:xfrm>
            <a:off x="4251394" y="2166348"/>
            <a:ext cx="173609" cy="173609"/>
          </a:xfrm>
          <a:prstGeom prst="ellipse">
            <a:avLst/>
          </a:prstGeom>
          <a:solidFill>
            <a:srgbClr val="C0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0AADAAAF-F1E5-4027-85C9-12B7B95967DE}"/>
              </a:ext>
            </a:extLst>
          </p:cNvPr>
          <p:cNvSpPr txBox="1"/>
          <p:nvPr/>
        </p:nvSpPr>
        <p:spPr>
          <a:xfrm flipH="1">
            <a:off x="7633250" y="3350648"/>
            <a:ext cx="1277727" cy="369332"/>
          </a:xfrm>
          <a:prstGeom prst="rect">
            <a:avLst/>
          </a:prstGeom>
          <a:noFill/>
        </p:spPr>
        <p:txBody>
          <a:bodyPr wrap="square" rtlCol="0">
            <a:spAutoFit/>
          </a:bodyPr>
          <a:lstStyle/>
          <a:p>
            <a:r>
              <a:rPr lang="en-US" dirty="0"/>
              <a:t>P = 100 N</a:t>
            </a:r>
          </a:p>
        </p:txBody>
      </p:sp>
      <p:sp>
        <p:nvSpPr>
          <p:cNvPr id="82" name="TextBox 81">
            <a:extLst>
              <a:ext uri="{FF2B5EF4-FFF2-40B4-BE49-F238E27FC236}">
                <a16:creationId xmlns:a16="http://schemas.microsoft.com/office/drawing/2014/main" id="{D14AD274-4D55-429C-9A47-9C869D350EBB}"/>
              </a:ext>
            </a:extLst>
          </p:cNvPr>
          <p:cNvSpPr txBox="1"/>
          <p:nvPr/>
        </p:nvSpPr>
        <p:spPr>
          <a:xfrm>
            <a:off x="4514128" y="1678042"/>
            <a:ext cx="320922" cy="338554"/>
          </a:xfrm>
          <a:prstGeom prst="rect">
            <a:avLst/>
          </a:prstGeom>
          <a:noFill/>
        </p:spPr>
        <p:txBody>
          <a:bodyPr wrap="none" rtlCol="0">
            <a:spAutoFit/>
          </a:bodyPr>
          <a:lstStyle/>
          <a:p>
            <a:r>
              <a:rPr lang="en-US" sz="1600" dirty="0"/>
              <a:t>A</a:t>
            </a:r>
          </a:p>
        </p:txBody>
      </p:sp>
      <p:sp>
        <p:nvSpPr>
          <p:cNvPr id="83" name="TextBox 82">
            <a:extLst>
              <a:ext uri="{FF2B5EF4-FFF2-40B4-BE49-F238E27FC236}">
                <a16:creationId xmlns:a16="http://schemas.microsoft.com/office/drawing/2014/main" id="{ACF09445-B87A-452A-8875-1BF2D20B1642}"/>
              </a:ext>
            </a:extLst>
          </p:cNvPr>
          <p:cNvSpPr txBox="1"/>
          <p:nvPr/>
        </p:nvSpPr>
        <p:spPr>
          <a:xfrm>
            <a:off x="4501190" y="2446597"/>
            <a:ext cx="320922" cy="338554"/>
          </a:xfrm>
          <a:prstGeom prst="rect">
            <a:avLst/>
          </a:prstGeom>
          <a:noFill/>
        </p:spPr>
        <p:txBody>
          <a:bodyPr wrap="none" rtlCol="0">
            <a:spAutoFit/>
          </a:bodyPr>
          <a:lstStyle/>
          <a:p>
            <a:r>
              <a:rPr lang="en-US" sz="1600" dirty="0"/>
              <a:t>B</a:t>
            </a:r>
          </a:p>
        </p:txBody>
      </p:sp>
      <p:sp>
        <p:nvSpPr>
          <p:cNvPr id="84" name="TextBox 83">
            <a:extLst>
              <a:ext uri="{FF2B5EF4-FFF2-40B4-BE49-F238E27FC236}">
                <a16:creationId xmlns:a16="http://schemas.microsoft.com/office/drawing/2014/main" id="{72B52C17-72CF-4FD4-B94E-615EBE256ED9}"/>
              </a:ext>
            </a:extLst>
          </p:cNvPr>
          <p:cNvSpPr txBox="1"/>
          <p:nvPr/>
        </p:nvSpPr>
        <p:spPr>
          <a:xfrm>
            <a:off x="5144345" y="2316625"/>
            <a:ext cx="351378" cy="338554"/>
          </a:xfrm>
          <a:prstGeom prst="rect">
            <a:avLst/>
          </a:prstGeom>
          <a:noFill/>
        </p:spPr>
        <p:txBody>
          <a:bodyPr wrap="square" rtlCol="0">
            <a:spAutoFit/>
          </a:bodyPr>
          <a:lstStyle/>
          <a:p>
            <a:r>
              <a:rPr lang="en-US" sz="1600" dirty="0"/>
              <a:t>C</a:t>
            </a:r>
          </a:p>
        </p:txBody>
      </p:sp>
      <p:sp>
        <p:nvSpPr>
          <p:cNvPr id="85" name="TextBox 84">
            <a:extLst>
              <a:ext uri="{FF2B5EF4-FFF2-40B4-BE49-F238E27FC236}">
                <a16:creationId xmlns:a16="http://schemas.microsoft.com/office/drawing/2014/main" id="{31533CF6-BA05-4DDE-8A08-AA9817794B5B}"/>
              </a:ext>
            </a:extLst>
          </p:cNvPr>
          <p:cNvSpPr txBox="1"/>
          <p:nvPr/>
        </p:nvSpPr>
        <p:spPr>
          <a:xfrm>
            <a:off x="5140023" y="1872732"/>
            <a:ext cx="332142" cy="338554"/>
          </a:xfrm>
          <a:prstGeom prst="rect">
            <a:avLst/>
          </a:prstGeom>
          <a:noFill/>
        </p:spPr>
        <p:txBody>
          <a:bodyPr wrap="none" rtlCol="0">
            <a:spAutoFit/>
          </a:bodyPr>
          <a:lstStyle/>
          <a:p>
            <a:r>
              <a:rPr lang="en-US" sz="1600" dirty="0"/>
              <a:t>D</a:t>
            </a:r>
          </a:p>
        </p:txBody>
      </p:sp>
      <p:sp>
        <p:nvSpPr>
          <p:cNvPr id="86" name="TextBox 85">
            <a:extLst>
              <a:ext uri="{FF2B5EF4-FFF2-40B4-BE49-F238E27FC236}">
                <a16:creationId xmlns:a16="http://schemas.microsoft.com/office/drawing/2014/main" id="{BCF2FEDC-C142-4A58-843B-ACB26F4F6680}"/>
              </a:ext>
            </a:extLst>
          </p:cNvPr>
          <p:cNvSpPr txBox="1"/>
          <p:nvPr/>
        </p:nvSpPr>
        <p:spPr>
          <a:xfrm>
            <a:off x="5868224" y="2244892"/>
            <a:ext cx="320922" cy="338554"/>
          </a:xfrm>
          <a:prstGeom prst="rect">
            <a:avLst/>
          </a:prstGeom>
          <a:noFill/>
        </p:spPr>
        <p:txBody>
          <a:bodyPr wrap="none" rtlCol="0">
            <a:spAutoFit/>
          </a:bodyPr>
          <a:lstStyle/>
          <a:p>
            <a:r>
              <a:rPr lang="en-US" sz="1600" dirty="0"/>
              <a:t>E</a:t>
            </a:r>
          </a:p>
        </p:txBody>
      </p:sp>
      <p:sp>
        <p:nvSpPr>
          <p:cNvPr id="87" name="TextBox 86">
            <a:extLst>
              <a:ext uri="{FF2B5EF4-FFF2-40B4-BE49-F238E27FC236}">
                <a16:creationId xmlns:a16="http://schemas.microsoft.com/office/drawing/2014/main" id="{2AD749EA-B5BC-4499-B002-A4E42E072185}"/>
              </a:ext>
            </a:extLst>
          </p:cNvPr>
          <p:cNvSpPr txBox="1"/>
          <p:nvPr/>
        </p:nvSpPr>
        <p:spPr>
          <a:xfrm>
            <a:off x="467544" y="87010"/>
            <a:ext cx="1467068" cy="369332"/>
          </a:xfrm>
          <a:prstGeom prst="rect">
            <a:avLst/>
          </a:prstGeom>
          <a:noFill/>
        </p:spPr>
        <p:txBody>
          <a:bodyPr wrap="none" rtlCol="0">
            <a:spAutoFit/>
          </a:bodyPr>
          <a:lstStyle/>
          <a:p>
            <a:r>
              <a:rPr lang="en-US" dirty="0">
                <a:solidFill>
                  <a:srgbClr val="C00000"/>
                </a:solidFill>
              </a:rPr>
              <a:t>Example 6.3</a:t>
            </a:r>
          </a:p>
        </p:txBody>
      </p:sp>
      <p:cxnSp>
        <p:nvCxnSpPr>
          <p:cNvPr id="38" name="Straight Connector 37">
            <a:extLst>
              <a:ext uri="{FF2B5EF4-FFF2-40B4-BE49-F238E27FC236}">
                <a16:creationId xmlns:a16="http://schemas.microsoft.com/office/drawing/2014/main" id="{2DC8686C-4321-340B-FB6E-84973AC91D19}"/>
              </a:ext>
            </a:extLst>
          </p:cNvPr>
          <p:cNvCxnSpPr/>
          <p:nvPr/>
        </p:nvCxnSpPr>
        <p:spPr>
          <a:xfrm>
            <a:off x="296669" y="448787"/>
            <a:ext cx="763270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E86244CA-DB83-6BD5-D5E6-890546A02E22}"/>
              </a:ext>
            </a:extLst>
          </p:cNvPr>
          <p:cNvCxnSpPr>
            <a:cxnSpLocks/>
          </p:cNvCxnSpPr>
          <p:nvPr/>
        </p:nvCxnSpPr>
        <p:spPr>
          <a:xfrm>
            <a:off x="5903219" y="1282877"/>
            <a:ext cx="2184893"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a:extLst>
              <a:ext uri="{FF2B5EF4-FFF2-40B4-BE49-F238E27FC236}">
                <a16:creationId xmlns:a16="http://schemas.microsoft.com/office/drawing/2014/main" id="{F2140025-0150-B444-C414-EF355819A23D}"/>
              </a:ext>
            </a:extLst>
          </p:cNvPr>
          <p:cNvCxnSpPr/>
          <p:nvPr/>
        </p:nvCxnSpPr>
        <p:spPr>
          <a:xfrm>
            <a:off x="5464354" y="1271969"/>
            <a:ext cx="360671"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7A1FBC3F-D4D6-AB2A-B3C6-E12DCCD3980F}"/>
              </a:ext>
            </a:extLst>
          </p:cNvPr>
          <p:cNvCxnSpPr/>
          <p:nvPr/>
        </p:nvCxnSpPr>
        <p:spPr>
          <a:xfrm>
            <a:off x="4816934" y="1271969"/>
            <a:ext cx="601573"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4D4D55E5-EE75-2219-DD23-34FC6B22957E}"/>
              </a:ext>
            </a:extLst>
          </p:cNvPr>
          <p:cNvCxnSpPr/>
          <p:nvPr/>
        </p:nvCxnSpPr>
        <p:spPr>
          <a:xfrm>
            <a:off x="4375585" y="1271969"/>
            <a:ext cx="45720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523670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C8BEB683-7B4D-40B7-BBDB-7961A0800DBC}"/>
              </a:ext>
            </a:extLst>
          </p:cNvPr>
          <p:cNvSpPr/>
          <p:nvPr/>
        </p:nvSpPr>
        <p:spPr>
          <a:xfrm>
            <a:off x="1578570" y="947042"/>
            <a:ext cx="3889093" cy="613458"/>
          </a:xfrm>
          <a:custGeom>
            <a:avLst/>
            <a:gdLst>
              <a:gd name="connsiteX0" fmla="*/ 0 w 3889093"/>
              <a:gd name="connsiteY0" fmla="*/ 358815 h 613458"/>
              <a:gd name="connsiteX1" fmla="*/ 243068 w 3889093"/>
              <a:gd name="connsiteY1" fmla="*/ 46299 h 613458"/>
              <a:gd name="connsiteX2" fmla="*/ 775503 w 3889093"/>
              <a:gd name="connsiteY2" fmla="*/ 46299 h 613458"/>
              <a:gd name="connsiteX3" fmla="*/ 1388962 w 3889093"/>
              <a:gd name="connsiteY3" fmla="*/ 381965 h 613458"/>
              <a:gd name="connsiteX4" fmla="*/ 2627453 w 3889093"/>
              <a:gd name="connsiteY4" fmla="*/ 57873 h 613458"/>
              <a:gd name="connsiteX5" fmla="*/ 3889093 w 3889093"/>
              <a:gd name="connsiteY5" fmla="*/ 0 h 613458"/>
              <a:gd name="connsiteX6" fmla="*/ 3854369 w 3889093"/>
              <a:gd name="connsiteY6" fmla="*/ 69448 h 613458"/>
              <a:gd name="connsiteX7" fmla="*/ 2696901 w 3889093"/>
              <a:gd name="connsiteY7" fmla="*/ 150471 h 613458"/>
              <a:gd name="connsiteX8" fmla="*/ 1620455 w 3889093"/>
              <a:gd name="connsiteY8" fmla="*/ 613458 h 613458"/>
              <a:gd name="connsiteX9" fmla="*/ 1423686 w 3889093"/>
              <a:gd name="connsiteY9" fmla="*/ 462987 h 613458"/>
              <a:gd name="connsiteX10" fmla="*/ 0 w 3889093"/>
              <a:gd name="connsiteY10" fmla="*/ 474562 h 613458"/>
              <a:gd name="connsiteX11" fmla="*/ 0 w 3889093"/>
              <a:gd name="connsiteY11" fmla="*/ 358815 h 61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89093" h="613458">
                <a:moveTo>
                  <a:pt x="0" y="358815"/>
                </a:moveTo>
                <a:lnTo>
                  <a:pt x="243068" y="46299"/>
                </a:lnTo>
                <a:lnTo>
                  <a:pt x="775503" y="46299"/>
                </a:lnTo>
                <a:lnTo>
                  <a:pt x="1388962" y="381965"/>
                </a:lnTo>
                <a:lnTo>
                  <a:pt x="2627453" y="57873"/>
                </a:lnTo>
                <a:lnTo>
                  <a:pt x="3889093" y="0"/>
                </a:lnTo>
                <a:lnTo>
                  <a:pt x="3854369" y="69448"/>
                </a:lnTo>
                <a:lnTo>
                  <a:pt x="2696901" y="150471"/>
                </a:lnTo>
                <a:lnTo>
                  <a:pt x="1620455" y="613458"/>
                </a:lnTo>
                <a:lnTo>
                  <a:pt x="1423686" y="462987"/>
                </a:lnTo>
                <a:lnTo>
                  <a:pt x="0" y="474562"/>
                </a:lnTo>
                <a:lnTo>
                  <a:pt x="0" y="358815"/>
                </a:lnTo>
                <a:close/>
              </a:path>
            </a:pathLst>
          </a:cu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a:extLst>
              <a:ext uri="{FF2B5EF4-FFF2-40B4-BE49-F238E27FC236}">
                <a16:creationId xmlns:a16="http://schemas.microsoft.com/office/drawing/2014/main" id="{F561B941-4655-45C7-9ED1-B20003F6EA9F}"/>
              </a:ext>
            </a:extLst>
          </p:cNvPr>
          <p:cNvCxnSpPr/>
          <p:nvPr/>
        </p:nvCxnSpPr>
        <p:spPr>
          <a:xfrm flipV="1">
            <a:off x="1832248" y="1463080"/>
            <a:ext cx="0" cy="457200"/>
          </a:xfrm>
          <a:prstGeom prst="straightConnector1">
            <a:avLst/>
          </a:prstGeom>
          <a:ln w="28575">
            <a:solidFill>
              <a:srgbClr val="FF33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146F20C6-ECC0-48A9-ABE7-C718E8FE3FFB}"/>
              </a:ext>
            </a:extLst>
          </p:cNvPr>
          <p:cNvCxnSpPr/>
          <p:nvPr/>
        </p:nvCxnSpPr>
        <p:spPr>
          <a:xfrm>
            <a:off x="2213248" y="1158280"/>
            <a:ext cx="0" cy="685800"/>
          </a:xfrm>
          <a:prstGeom prst="straightConnector1">
            <a:avLst/>
          </a:prstGeom>
          <a:ln w="28575">
            <a:solidFill>
              <a:srgbClr val="FF33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8ABDB374-131A-43B7-B4DB-623A82EDAE43}"/>
              </a:ext>
            </a:extLst>
          </p:cNvPr>
          <p:cNvCxnSpPr>
            <a:stCxn id="4" idx="8"/>
          </p:cNvCxnSpPr>
          <p:nvPr/>
        </p:nvCxnSpPr>
        <p:spPr>
          <a:xfrm flipV="1">
            <a:off x="3199026" y="1539280"/>
            <a:ext cx="614422" cy="21220"/>
          </a:xfrm>
          <a:prstGeom prst="straightConnector1">
            <a:avLst/>
          </a:prstGeom>
          <a:ln w="28575">
            <a:solidFill>
              <a:srgbClr val="FF33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FC4980C4-52CC-4786-B9A5-FE54F1B32155}"/>
              </a:ext>
            </a:extLst>
          </p:cNvPr>
          <p:cNvCxnSpPr>
            <a:stCxn id="4" idx="8"/>
          </p:cNvCxnSpPr>
          <p:nvPr/>
        </p:nvCxnSpPr>
        <p:spPr>
          <a:xfrm flipV="1">
            <a:off x="3199026" y="853480"/>
            <a:ext cx="4822" cy="707020"/>
          </a:xfrm>
          <a:prstGeom prst="straightConnector1">
            <a:avLst/>
          </a:prstGeom>
          <a:ln w="28575">
            <a:solidFill>
              <a:srgbClr val="FF33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15714C8C-9F0E-497C-B166-A76F727ABACF}"/>
              </a:ext>
            </a:extLst>
          </p:cNvPr>
          <p:cNvCxnSpPr/>
          <p:nvPr/>
        </p:nvCxnSpPr>
        <p:spPr>
          <a:xfrm>
            <a:off x="5337448" y="320080"/>
            <a:ext cx="19291" cy="62021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1DC7BCF-607C-4EA6-915F-872FBD482D43}"/>
              </a:ext>
            </a:extLst>
          </p:cNvPr>
          <p:cNvCxnSpPr/>
          <p:nvPr/>
        </p:nvCxnSpPr>
        <p:spPr>
          <a:xfrm flipV="1">
            <a:off x="1756048" y="472480"/>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1B77B8D-A1F9-400F-834E-B47404111F68}"/>
              </a:ext>
            </a:extLst>
          </p:cNvPr>
          <p:cNvCxnSpPr/>
          <p:nvPr/>
        </p:nvCxnSpPr>
        <p:spPr>
          <a:xfrm flipV="1">
            <a:off x="2213248" y="396280"/>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66AC6B9-ED3D-42A4-92D1-E2BB935561F2}"/>
              </a:ext>
            </a:extLst>
          </p:cNvPr>
          <p:cNvCxnSpPr/>
          <p:nvPr/>
        </p:nvCxnSpPr>
        <p:spPr>
          <a:xfrm flipV="1">
            <a:off x="3203848" y="320080"/>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0F3A9A3-F70B-4BD1-B074-1A4B298130B8}"/>
              </a:ext>
            </a:extLst>
          </p:cNvPr>
          <p:cNvCxnSpPr/>
          <p:nvPr/>
        </p:nvCxnSpPr>
        <p:spPr>
          <a:xfrm flipV="1">
            <a:off x="2213248" y="320080"/>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9319513-F85D-459C-B928-43ABCD8494CD}"/>
              </a:ext>
            </a:extLst>
          </p:cNvPr>
          <p:cNvCxnSpPr/>
          <p:nvPr/>
        </p:nvCxnSpPr>
        <p:spPr>
          <a:xfrm flipV="1">
            <a:off x="1756048" y="320080"/>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7E669E5-4B1E-4D64-B7DD-390145D05A2F}"/>
              </a:ext>
            </a:extLst>
          </p:cNvPr>
          <p:cNvSpPr txBox="1"/>
          <p:nvPr/>
        </p:nvSpPr>
        <p:spPr>
          <a:xfrm>
            <a:off x="1485647" y="1735614"/>
            <a:ext cx="304800" cy="369332"/>
          </a:xfrm>
          <a:prstGeom prst="rect">
            <a:avLst/>
          </a:prstGeom>
          <a:noFill/>
        </p:spPr>
        <p:txBody>
          <a:bodyPr wrap="square" rtlCol="0">
            <a:spAutoFit/>
          </a:bodyPr>
          <a:lstStyle/>
          <a:p>
            <a:r>
              <a:rPr lang="en-US" dirty="0"/>
              <a:t>F</a:t>
            </a:r>
          </a:p>
        </p:txBody>
      </p:sp>
      <p:sp>
        <p:nvSpPr>
          <p:cNvPr id="19" name="TextBox 18">
            <a:extLst>
              <a:ext uri="{FF2B5EF4-FFF2-40B4-BE49-F238E27FC236}">
                <a16:creationId xmlns:a16="http://schemas.microsoft.com/office/drawing/2014/main" id="{CA433AE2-8D17-47F2-A5F8-126C49F6C610}"/>
              </a:ext>
            </a:extLst>
          </p:cNvPr>
          <p:cNvSpPr txBox="1"/>
          <p:nvPr/>
        </p:nvSpPr>
        <p:spPr>
          <a:xfrm>
            <a:off x="2213248" y="1844080"/>
            <a:ext cx="799704" cy="369332"/>
          </a:xfrm>
          <a:prstGeom prst="rect">
            <a:avLst/>
          </a:prstGeom>
          <a:noFill/>
        </p:spPr>
        <p:txBody>
          <a:bodyPr wrap="square" rtlCol="0">
            <a:spAutoFit/>
          </a:bodyPr>
          <a:lstStyle/>
          <a:p>
            <a:r>
              <a:rPr lang="en-US" dirty="0"/>
              <a:t>T</a:t>
            </a:r>
            <a:r>
              <a:rPr lang="en-US" baseline="-25000" dirty="0"/>
              <a:t>AB</a:t>
            </a:r>
          </a:p>
        </p:txBody>
      </p:sp>
      <p:sp>
        <p:nvSpPr>
          <p:cNvPr id="20" name="TextBox 19">
            <a:extLst>
              <a:ext uri="{FF2B5EF4-FFF2-40B4-BE49-F238E27FC236}">
                <a16:creationId xmlns:a16="http://schemas.microsoft.com/office/drawing/2014/main" id="{5D3EBEAB-3099-470F-A4FB-AF0D3007BFA5}"/>
              </a:ext>
            </a:extLst>
          </p:cNvPr>
          <p:cNvSpPr txBox="1"/>
          <p:nvPr/>
        </p:nvSpPr>
        <p:spPr>
          <a:xfrm>
            <a:off x="3356248" y="1767880"/>
            <a:ext cx="364202" cy="369332"/>
          </a:xfrm>
          <a:prstGeom prst="rect">
            <a:avLst/>
          </a:prstGeom>
          <a:noFill/>
        </p:spPr>
        <p:txBody>
          <a:bodyPr wrap="none" rtlCol="0">
            <a:spAutoFit/>
          </a:bodyPr>
          <a:lstStyle/>
          <a:p>
            <a:r>
              <a:rPr lang="en-US" dirty="0"/>
              <a:t>E</a:t>
            </a:r>
            <a:r>
              <a:rPr lang="en-US" baseline="-25000" dirty="0"/>
              <a:t>x</a:t>
            </a:r>
            <a:endParaRPr lang="en-US" dirty="0"/>
          </a:p>
        </p:txBody>
      </p:sp>
      <p:sp>
        <p:nvSpPr>
          <p:cNvPr id="21" name="TextBox 20">
            <a:extLst>
              <a:ext uri="{FF2B5EF4-FFF2-40B4-BE49-F238E27FC236}">
                <a16:creationId xmlns:a16="http://schemas.microsoft.com/office/drawing/2014/main" id="{7A86B8DB-9341-4DD6-AE5B-7CC133DB39A5}"/>
              </a:ext>
            </a:extLst>
          </p:cNvPr>
          <p:cNvSpPr txBox="1"/>
          <p:nvPr/>
        </p:nvSpPr>
        <p:spPr>
          <a:xfrm>
            <a:off x="3356248" y="701080"/>
            <a:ext cx="360420" cy="369332"/>
          </a:xfrm>
          <a:prstGeom prst="rect">
            <a:avLst/>
          </a:prstGeom>
          <a:noFill/>
        </p:spPr>
        <p:txBody>
          <a:bodyPr wrap="none" rtlCol="0">
            <a:spAutoFit/>
          </a:bodyPr>
          <a:lstStyle/>
          <a:p>
            <a:r>
              <a:rPr lang="en-US" dirty="0" err="1"/>
              <a:t>E</a:t>
            </a:r>
            <a:r>
              <a:rPr lang="en-US" baseline="-25000" dirty="0" err="1"/>
              <a:t>y</a:t>
            </a:r>
            <a:endParaRPr lang="en-US" dirty="0"/>
          </a:p>
        </p:txBody>
      </p:sp>
      <p:sp>
        <p:nvSpPr>
          <p:cNvPr id="22" name="TextBox 21">
            <a:extLst>
              <a:ext uri="{FF2B5EF4-FFF2-40B4-BE49-F238E27FC236}">
                <a16:creationId xmlns:a16="http://schemas.microsoft.com/office/drawing/2014/main" id="{54784DF6-1149-43BB-9ADB-8231620BA779}"/>
              </a:ext>
            </a:extLst>
          </p:cNvPr>
          <p:cNvSpPr txBox="1"/>
          <p:nvPr/>
        </p:nvSpPr>
        <p:spPr>
          <a:xfrm>
            <a:off x="5283035" y="174447"/>
            <a:ext cx="800219" cy="369332"/>
          </a:xfrm>
          <a:prstGeom prst="rect">
            <a:avLst/>
          </a:prstGeom>
          <a:noFill/>
        </p:spPr>
        <p:txBody>
          <a:bodyPr wrap="none" rtlCol="0">
            <a:spAutoFit/>
          </a:bodyPr>
          <a:lstStyle/>
          <a:p>
            <a:r>
              <a:rPr lang="en-US" dirty="0"/>
              <a:t>100 N</a:t>
            </a:r>
          </a:p>
        </p:txBody>
      </p:sp>
      <p:sp>
        <p:nvSpPr>
          <p:cNvPr id="23" name="TextBox 22">
            <a:extLst>
              <a:ext uri="{FF2B5EF4-FFF2-40B4-BE49-F238E27FC236}">
                <a16:creationId xmlns:a16="http://schemas.microsoft.com/office/drawing/2014/main" id="{6726925E-052A-476B-8FEE-5ADEE4BE9C73}"/>
              </a:ext>
            </a:extLst>
          </p:cNvPr>
          <p:cNvSpPr txBox="1"/>
          <p:nvPr/>
        </p:nvSpPr>
        <p:spPr>
          <a:xfrm>
            <a:off x="1567775" y="24436"/>
            <a:ext cx="813043" cy="338554"/>
          </a:xfrm>
          <a:prstGeom prst="rect">
            <a:avLst/>
          </a:prstGeom>
          <a:noFill/>
        </p:spPr>
        <p:txBody>
          <a:bodyPr wrap="none" rtlCol="0">
            <a:spAutoFit/>
          </a:bodyPr>
          <a:lstStyle/>
          <a:p>
            <a:r>
              <a:rPr lang="en-US" sz="1600" dirty="0"/>
              <a:t>20 mm</a:t>
            </a:r>
          </a:p>
        </p:txBody>
      </p:sp>
      <p:sp>
        <p:nvSpPr>
          <p:cNvPr id="24" name="TextBox 23">
            <a:extLst>
              <a:ext uri="{FF2B5EF4-FFF2-40B4-BE49-F238E27FC236}">
                <a16:creationId xmlns:a16="http://schemas.microsoft.com/office/drawing/2014/main" id="{5E094ED4-E0E3-4CD9-BF48-E4D8F773B204}"/>
              </a:ext>
            </a:extLst>
          </p:cNvPr>
          <p:cNvSpPr txBox="1"/>
          <p:nvPr/>
        </p:nvSpPr>
        <p:spPr>
          <a:xfrm>
            <a:off x="2324580" y="144540"/>
            <a:ext cx="813043" cy="338554"/>
          </a:xfrm>
          <a:prstGeom prst="rect">
            <a:avLst/>
          </a:prstGeom>
          <a:noFill/>
        </p:spPr>
        <p:txBody>
          <a:bodyPr wrap="none" rtlCol="0">
            <a:spAutoFit/>
          </a:bodyPr>
          <a:lstStyle/>
          <a:p>
            <a:r>
              <a:rPr lang="en-US" sz="1600" dirty="0"/>
              <a:t>90 mm</a:t>
            </a:r>
          </a:p>
        </p:txBody>
      </p:sp>
      <p:sp>
        <p:nvSpPr>
          <p:cNvPr id="25" name="TextBox 24">
            <a:extLst>
              <a:ext uri="{FF2B5EF4-FFF2-40B4-BE49-F238E27FC236}">
                <a16:creationId xmlns:a16="http://schemas.microsoft.com/office/drawing/2014/main" id="{E6DCDAF0-9D11-49CF-BE9A-32B3C9935956}"/>
              </a:ext>
            </a:extLst>
          </p:cNvPr>
          <p:cNvSpPr txBox="1"/>
          <p:nvPr/>
        </p:nvSpPr>
        <p:spPr>
          <a:xfrm>
            <a:off x="3740994" y="261468"/>
            <a:ext cx="926857" cy="338554"/>
          </a:xfrm>
          <a:prstGeom prst="rect">
            <a:avLst/>
          </a:prstGeom>
          <a:noFill/>
        </p:spPr>
        <p:txBody>
          <a:bodyPr wrap="none" rtlCol="0">
            <a:spAutoFit/>
          </a:bodyPr>
          <a:lstStyle/>
          <a:p>
            <a:r>
              <a:rPr lang="en-US" sz="1600" dirty="0"/>
              <a:t>180 mm</a:t>
            </a:r>
          </a:p>
        </p:txBody>
      </p:sp>
      <p:sp>
        <p:nvSpPr>
          <p:cNvPr id="26" name="Oval 25">
            <a:extLst>
              <a:ext uri="{FF2B5EF4-FFF2-40B4-BE49-F238E27FC236}">
                <a16:creationId xmlns:a16="http://schemas.microsoft.com/office/drawing/2014/main" id="{CBEFDBBE-F938-4BAF-AE67-5E615AF87B5C}"/>
              </a:ext>
            </a:extLst>
          </p:cNvPr>
          <p:cNvSpPr/>
          <p:nvPr/>
        </p:nvSpPr>
        <p:spPr>
          <a:xfrm>
            <a:off x="2775214" y="1256251"/>
            <a:ext cx="152400" cy="152400"/>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36">
            <a:extLst>
              <a:ext uri="{FF2B5EF4-FFF2-40B4-BE49-F238E27FC236}">
                <a16:creationId xmlns:a16="http://schemas.microsoft.com/office/drawing/2014/main" id="{D293747E-EDBC-416A-BD60-BDD50113ACDD}"/>
              </a:ext>
            </a:extLst>
          </p:cNvPr>
          <p:cNvSpPr/>
          <p:nvPr/>
        </p:nvSpPr>
        <p:spPr>
          <a:xfrm>
            <a:off x="6577964" y="1136210"/>
            <a:ext cx="1469985" cy="462988"/>
          </a:xfrm>
          <a:custGeom>
            <a:avLst/>
            <a:gdLst>
              <a:gd name="connsiteX0" fmla="*/ 11575 w 1469985"/>
              <a:gd name="connsiteY0" fmla="*/ 358816 h 462988"/>
              <a:gd name="connsiteX1" fmla="*/ 254643 w 1469985"/>
              <a:gd name="connsiteY1" fmla="*/ 0 h 462988"/>
              <a:gd name="connsiteX2" fmla="*/ 1030147 w 1469985"/>
              <a:gd name="connsiteY2" fmla="*/ 0 h 462988"/>
              <a:gd name="connsiteX3" fmla="*/ 1469985 w 1469985"/>
              <a:gd name="connsiteY3" fmla="*/ 266218 h 462988"/>
              <a:gd name="connsiteX4" fmla="*/ 1458410 w 1469985"/>
              <a:gd name="connsiteY4" fmla="*/ 439838 h 462988"/>
              <a:gd name="connsiteX5" fmla="*/ 0 w 1469985"/>
              <a:gd name="connsiteY5" fmla="*/ 462988 h 462988"/>
              <a:gd name="connsiteX6" fmla="*/ 11575 w 1469985"/>
              <a:gd name="connsiteY6" fmla="*/ 358816 h 462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9985" h="462988">
                <a:moveTo>
                  <a:pt x="11575" y="358816"/>
                </a:moveTo>
                <a:lnTo>
                  <a:pt x="254643" y="0"/>
                </a:lnTo>
                <a:lnTo>
                  <a:pt x="1030147" y="0"/>
                </a:lnTo>
                <a:lnTo>
                  <a:pt x="1469985" y="266218"/>
                </a:lnTo>
                <a:lnTo>
                  <a:pt x="1458410" y="439838"/>
                </a:lnTo>
                <a:lnTo>
                  <a:pt x="0" y="462988"/>
                </a:lnTo>
                <a:lnTo>
                  <a:pt x="11575" y="358816"/>
                </a:lnTo>
                <a:close/>
              </a:path>
            </a:pathLst>
          </a:cu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a:extLst>
              <a:ext uri="{FF2B5EF4-FFF2-40B4-BE49-F238E27FC236}">
                <a16:creationId xmlns:a16="http://schemas.microsoft.com/office/drawing/2014/main" id="{3C5CFFCB-5FD8-46DE-9D24-6F271EFFC9F8}"/>
              </a:ext>
            </a:extLst>
          </p:cNvPr>
          <p:cNvCxnSpPr/>
          <p:nvPr/>
        </p:nvCxnSpPr>
        <p:spPr>
          <a:xfrm flipV="1">
            <a:off x="6815245" y="1604985"/>
            <a:ext cx="0" cy="457200"/>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90405E0C-1220-4189-A4E5-93DCE9D2A00A}"/>
              </a:ext>
            </a:extLst>
          </p:cNvPr>
          <p:cNvCxnSpPr/>
          <p:nvPr/>
        </p:nvCxnSpPr>
        <p:spPr>
          <a:xfrm>
            <a:off x="7196245" y="1300185"/>
            <a:ext cx="0" cy="685800"/>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FC8656E-2B6F-436A-89DC-E00A681EB305}"/>
              </a:ext>
            </a:extLst>
          </p:cNvPr>
          <p:cNvCxnSpPr/>
          <p:nvPr/>
        </p:nvCxnSpPr>
        <p:spPr>
          <a:xfrm flipV="1">
            <a:off x="7805845" y="1452585"/>
            <a:ext cx="614422" cy="21220"/>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92C9D3C-35E0-411B-9556-26ABA53D552B}"/>
              </a:ext>
            </a:extLst>
          </p:cNvPr>
          <p:cNvCxnSpPr/>
          <p:nvPr/>
        </p:nvCxnSpPr>
        <p:spPr>
          <a:xfrm flipV="1">
            <a:off x="6739045" y="614385"/>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3AAE1000-240D-4254-93E6-9356A2946DD4}"/>
              </a:ext>
            </a:extLst>
          </p:cNvPr>
          <p:cNvCxnSpPr/>
          <p:nvPr/>
        </p:nvCxnSpPr>
        <p:spPr>
          <a:xfrm flipV="1">
            <a:off x="7196245" y="538185"/>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7CBBB56-E22C-4F01-BD6A-3555B1770E9B}"/>
              </a:ext>
            </a:extLst>
          </p:cNvPr>
          <p:cNvCxnSpPr/>
          <p:nvPr/>
        </p:nvCxnSpPr>
        <p:spPr>
          <a:xfrm flipV="1">
            <a:off x="7805845" y="461985"/>
            <a:ext cx="0" cy="6096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83CC1AE1-F318-40E0-AA6B-4193EA789D74}"/>
              </a:ext>
            </a:extLst>
          </p:cNvPr>
          <p:cNvCxnSpPr/>
          <p:nvPr/>
        </p:nvCxnSpPr>
        <p:spPr>
          <a:xfrm flipV="1">
            <a:off x="7196245" y="461985"/>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B3AB34B-8C7F-4DE0-A574-D58DFD539F3C}"/>
              </a:ext>
            </a:extLst>
          </p:cNvPr>
          <p:cNvCxnSpPr/>
          <p:nvPr/>
        </p:nvCxnSpPr>
        <p:spPr>
          <a:xfrm flipV="1">
            <a:off x="6739045" y="461985"/>
            <a:ext cx="0" cy="45720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44001C19-DAE8-4262-9ECB-B1FCC211FC36}"/>
              </a:ext>
            </a:extLst>
          </p:cNvPr>
          <p:cNvSpPr txBox="1"/>
          <p:nvPr/>
        </p:nvSpPr>
        <p:spPr>
          <a:xfrm>
            <a:off x="6662845" y="2214585"/>
            <a:ext cx="304800" cy="369332"/>
          </a:xfrm>
          <a:prstGeom prst="rect">
            <a:avLst/>
          </a:prstGeom>
          <a:noFill/>
        </p:spPr>
        <p:txBody>
          <a:bodyPr wrap="square" rtlCol="0">
            <a:spAutoFit/>
          </a:bodyPr>
          <a:lstStyle/>
          <a:p>
            <a:r>
              <a:rPr lang="en-US" dirty="0"/>
              <a:t>F</a:t>
            </a:r>
          </a:p>
        </p:txBody>
      </p:sp>
      <p:sp>
        <p:nvSpPr>
          <p:cNvPr id="40" name="TextBox 39">
            <a:extLst>
              <a:ext uri="{FF2B5EF4-FFF2-40B4-BE49-F238E27FC236}">
                <a16:creationId xmlns:a16="http://schemas.microsoft.com/office/drawing/2014/main" id="{75C73357-99E2-4C1B-BBE5-144C42C858AB}"/>
              </a:ext>
            </a:extLst>
          </p:cNvPr>
          <p:cNvSpPr txBox="1"/>
          <p:nvPr/>
        </p:nvSpPr>
        <p:spPr>
          <a:xfrm>
            <a:off x="7196245" y="1985985"/>
            <a:ext cx="638166" cy="369332"/>
          </a:xfrm>
          <a:prstGeom prst="rect">
            <a:avLst/>
          </a:prstGeom>
          <a:noFill/>
        </p:spPr>
        <p:txBody>
          <a:bodyPr wrap="square" rtlCol="0">
            <a:spAutoFit/>
          </a:bodyPr>
          <a:lstStyle/>
          <a:p>
            <a:r>
              <a:rPr lang="en-US" dirty="0"/>
              <a:t>T</a:t>
            </a:r>
            <a:r>
              <a:rPr lang="en-US" baseline="-25000" dirty="0"/>
              <a:t>AB</a:t>
            </a:r>
          </a:p>
        </p:txBody>
      </p:sp>
      <p:sp>
        <p:nvSpPr>
          <p:cNvPr id="41" name="TextBox 40">
            <a:extLst>
              <a:ext uri="{FF2B5EF4-FFF2-40B4-BE49-F238E27FC236}">
                <a16:creationId xmlns:a16="http://schemas.microsoft.com/office/drawing/2014/main" id="{0BD80EAE-63CC-42B1-9F1D-BCC4BFC2FF4E}"/>
              </a:ext>
            </a:extLst>
          </p:cNvPr>
          <p:cNvSpPr txBox="1"/>
          <p:nvPr/>
        </p:nvSpPr>
        <p:spPr>
          <a:xfrm>
            <a:off x="8034445" y="1604985"/>
            <a:ext cx="394660" cy="369332"/>
          </a:xfrm>
          <a:prstGeom prst="rect">
            <a:avLst/>
          </a:prstGeom>
          <a:noFill/>
        </p:spPr>
        <p:txBody>
          <a:bodyPr wrap="none" rtlCol="0">
            <a:spAutoFit/>
          </a:bodyPr>
          <a:lstStyle/>
          <a:p>
            <a:r>
              <a:rPr lang="en-US" dirty="0" err="1"/>
              <a:t>D</a:t>
            </a:r>
            <a:r>
              <a:rPr lang="en-US" baseline="-25000" dirty="0" err="1"/>
              <a:t>x</a:t>
            </a:r>
            <a:endParaRPr lang="en-US" dirty="0"/>
          </a:p>
        </p:txBody>
      </p:sp>
      <p:sp>
        <p:nvSpPr>
          <p:cNvPr id="42" name="TextBox 41">
            <a:extLst>
              <a:ext uri="{FF2B5EF4-FFF2-40B4-BE49-F238E27FC236}">
                <a16:creationId xmlns:a16="http://schemas.microsoft.com/office/drawing/2014/main" id="{ACB758FB-1863-4E44-922A-A67DC3544E6D}"/>
              </a:ext>
            </a:extLst>
          </p:cNvPr>
          <p:cNvSpPr txBox="1"/>
          <p:nvPr/>
        </p:nvSpPr>
        <p:spPr>
          <a:xfrm>
            <a:off x="7958245" y="690585"/>
            <a:ext cx="396262" cy="369332"/>
          </a:xfrm>
          <a:prstGeom prst="rect">
            <a:avLst/>
          </a:prstGeom>
          <a:noFill/>
        </p:spPr>
        <p:txBody>
          <a:bodyPr wrap="none" rtlCol="0">
            <a:spAutoFit/>
          </a:bodyPr>
          <a:lstStyle/>
          <a:p>
            <a:r>
              <a:rPr lang="en-US" dirty="0" err="1"/>
              <a:t>D</a:t>
            </a:r>
            <a:r>
              <a:rPr lang="en-US" baseline="-25000" dirty="0" err="1"/>
              <a:t>y</a:t>
            </a:r>
            <a:endParaRPr lang="en-US" dirty="0"/>
          </a:p>
        </p:txBody>
      </p:sp>
      <p:sp>
        <p:nvSpPr>
          <p:cNvPr id="43" name="TextBox 42">
            <a:extLst>
              <a:ext uri="{FF2B5EF4-FFF2-40B4-BE49-F238E27FC236}">
                <a16:creationId xmlns:a16="http://schemas.microsoft.com/office/drawing/2014/main" id="{BF35DB90-4C87-4EB0-9E51-044FF0AF8F3F}"/>
              </a:ext>
            </a:extLst>
          </p:cNvPr>
          <p:cNvSpPr txBox="1"/>
          <p:nvPr/>
        </p:nvSpPr>
        <p:spPr>
          <a:xfrm>
            <a:off x="6423538" y="184775"/>
            <a:ext cx="813043" cy="338554"/>
          </a:xfrm>
          <a:prstGeom prst="rect">
            <a:avLst/>
          </a:prstGeom>
          <a:noFill/>
        </p:spPr>
        <p:txBody>
          <a:bodyPr wrap="none" rtlCol="0">
            <a:spAutoFit/>
          </a:bodyPr>
          <a:lstStyle/>
          <a:p>
            <a:r>
              <a:rPr lang="en-US" sz="1600" dirty="0"/>
              <a:t>20 mm</a:t>
            </a:r>
          </a:p>
        </p:txBody>
      </p:sp>
      <p:sp>
        <p:nvSpPr>
          <p:cNvPr id="44" name="TextBox 43">
            <a:extLst>
              <a:ext uri="{FF2B5EF4-FFF2-40B4-BE49-F238E27FC236}">
                <a16:creationId xmlns:a16="http://schemas.microsoft.com/office/drawing/2014/main" id="{EE6D24EF-D933-4BE9-810C-820F7B0DE319}"/>
              </a:ext>
            </a:extLst>
          </p:cNvPr>
          <p:cNvSpPr txBox="1"/>
          <p:nvPr/>
        </p:nvSpPr>
        <p:spPr>
          <a:xfrm>
            <a:off x="7221402" y="184196"/>
            <a:ext cx="813043" cy="338554"/>
          </a:xfrm>
          <a:prstGeom prst="rect">
            <a:avLst/>
          </a:prstGeom>
          <a:noFill/>
        </p:spPr>
        <p:txBody>
          <a:bodyPr wrap="none" rtlCol="0">
            <a:spAutoFit/>
          </a:bodyPr>
          <a:lstStyle/>
          <a:p>
            <a:r>
              <a:rPr lang="en-US" sz="1600" dirty="0"/>
              <a:t>60 mm</a:t>
            </a:r>
          </a:p>
        </p:txBody>
      </p:sp>
      <p:sp>
        <p:nvSpPr>
          <p:cNvPr id="53" name="Oval 52">
            <a:extLst>
              <a:ext uri="{FF2B5EF4-FFF2-40B4-BE49-F238E27FC236}">
                <a16:creationId xmlns:a16="http://schemas.microsoft.com/office/drawing/2014/main" id="{68AC2202-4FF8-4D0C-A091-D0832439F63B}"/>
              </a:ext>
            </a:extLst>
          </p:cNvPr>
          <p:cNvSpPr/>
          <p:nvPr/>
        </p:nvSpPr>
        <p:spPr>
          <a:xfrm>
            <a:off x="567650" y="1114346"/>
            <a:ext cx="152400" cy="152400"/>
          </a:xfrm>
          <a:prstGeom prst="ellipse">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a:extLst>
              <a:ext uri="{FF2B5EF4-FFF2-40B4-BE49-F238E27FC236}">
                <a16:creationId xmlns:a16="http://schemas.microsoft.com/office/drawing/2014/main" id="{022C4E43-50DB-4361-803B-1553BCCBCC79}"/>
              </a:ext>
            </a:extLst>
          </p:cNvPr>
          <p:cNvCxnSpPr/>
          <p:nvPr/>
        </p:nvCxnSpPr>
        <p:spPr>
          <a:xfrm flipV="1">
            <a:off x="643850" y="1299012"/>
            <a:ext cx="0" cy="457200"/>
          </a:xfrm>
          <a:prstGeom prst="straightConnector1">
            <a:avLst/>
          </a:prstGeom>
          <a:ln w="28575">
            <a:solidFill>
              <a:srgbClr val="FF33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24FC344E-F1E2-455C-B652-86EBF6C19B45}"/>
              </a:ext>
            </a:extLst>
          </p:cNvPr>
          <p:cNvCxnSpPr/>
          <p:nvPr/>
        </p:nvCxnSpPr>
        <p:spPr>
          <a:xfrm>
            <a:off x="625189" y="624880"/>
            <a:ext cx="0" cy="457200"/>
          </a:xfrm>
          <a:prstGeom prst="straightConnector1">
            <a:avLst/>
          </a:prstGeom>
          <a:ln w="28575">
            <a:solidFill>
              <a:srgbClr val="FF33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DB2CB168-000C-43EF-B8C7-F106569E6651}"/>
              </a:ext>
            </a:extLst>
          </p:cNvPr>
          <p:cNvSpPr txBox="1"/>
          <p:nvPr/>
        </p:nvSpPr>
        <p:spPr>
          <a:xfrm>
            <a:off x="287732" y="659662"/>
            <a:ext cx="304800" cy="369332"/>
          </a:xfrm>
          <a:prstGeom prst="rect">
            <a:avLst/>
          </a:prstGeom>
          <a:noFill/>
        </p:spPr>
        <p:txBody>
          <a:bodyPr wrap="square" rtlCol="0">
            <a:spAutoFit/>
          </a:bodyPr>
          <a:lstStyle/>
          <a:p>
            <a:r>
              <a:rPr lang="en-US" dirty="0"/>
              <a:t>F</a:t>
            </a:r>
          </a:p>
        </p:txBody>
      </p:sp>
      <p:sp>
        <p:nvSpPr>
          <p:cNvPr id="57" name="TextBox 56">
            <a:extLst>
              <a:ext uri="{FF2B5EF4-FFF2-40B4-BE49-F238E27FC236}">
                <a16:creationId xmlns:a16="http://schemas.microsoft.com/office/drawing/2014/main" id="{B50AB1BA-11AD-4434-967C-21BC61F8E74B}"/>
              </a:ext>
            </a:extLst>
          </p:cNvPr>
          <p:cNvSpPr txBox="1"/>
          <p:nvPr/>
        </p:nvSpPr>
        <p:spPr>
          <a:xfrm>
            <a:off x="287732" y="1360168"/>
            <a:ext cx="304800" cy="369332"/>
          </a:xfrm>
          <a:prstGeom prst="rect">
            <a:avLst/>
          </a:prstGeom>
          <a:noFill/>
        </p:spPr>
        <p:txBody>
          <a:bodyPr wrap="square" rtlCol="0">
            <a:spAutoFit/>
          </a:bodyPr>
          <a:lstStyle/>
          <a:p>
            <a:r>
              <a:rPr lang="en-US" dirty="0"/>
              <a:t>F</a:t>
            </a:r>
          </a:p>
        </p:txBody>
      </p:sp>
      <p:sp>
        <p:nvSpPr>
          <p:cNvPr id="61" name="TextBox 60">
            <a:extLst>
              <a:ext uri="{FF2B5EF4-FFF2-40B4-BE49-F238E27FC236}">
                <a16:creationId xmlns:a16="http://schemas.microsoft.com/office/drawing/2014/main" id="{AEA0AC70-1BD0-4F22-AA56-6DB97DA69A5C}"/>
              </a:ext>
            </a:extLst>
          </p:cNvPr>
          <p:cNvSpPr txBox="1"/>
          <p:nvPr/>
        </p:nvSpPr>
        <p:spPr>
          <a:xfrm>
            <a:off x="621898" y="2257922"/>
            <a:ext cx="3884270" cy="369332"/>
          </a:xfrm>
          <a:prstGeom prst="rect">
            <a:avLst/>
          </a:prstGeom>
          <a:noFill/>
        </p:spPr>
        <p:txBody>
          <a:bodyPr wrap="square" rtlCol="0">
            <a:spAutoFit/>
          </a:bodyPr>
          <a:lstStyle/>
          <a:p>
            <a:r>
              <a:rPr lang="en-US" dirty="0"/>
              <a:t>by inspection E</a:t>
            </a:r>
            <a:r>
              <a:rPr lang="en-US" baseline="-25000" dirty="0"/>
              <a:t>x</a:t>
            </a:r>
            <a:r>
              <a:rPr lang="en-US" dirty="0"/>
              <a:t> = 0,  D</a:t>
            </a:r>
            <a:r>
              <a:rPr lang="en-US" baseline="-25000" dirty="0"/>
              <a:t>x</a:t>
            </a:r>
            <a:r>
              <a:rPr lang="en-US" dirty="0"/>
              <a:t> = 0</a:t>
            </a:r>
          </a:p>
        </p:txBody>
      </p:sp>
      <p:sp>
        <p:nvSpPr>
          <p:cNvPr id="62" name="TextBox 61">
            <a:extLst>
              <a:ext uri="{FF2B5EF4-FFF2-40B4-BE49-F238E27FC236}">
                <a16:creationId xmlns:a16="http://schemas.microsoft.com/office/drawing/2014/main" id="{D6667E07-BE27-44B8-A104-939BA036D84B}"/>
              </a:ext>
            </a:extLst>
          </p:cNvPr>
          <p:cNvSpPr txBox="1"/>
          <p:nvPr/>
        </p:nvSpPr>
        <p:spPr>
          <a:xfrm flipH="1">
            <a:off x="2588764" y="1342946"/>
            <a:ext cx="304800" cy="369332"/>
          </a:xfrm>
          <a:prstGeom prst="rect">
            <a:avLst/>
          </a:prstGeom>
          <a:noFill/>
        </p:spPr>
        <p:txBody>
          <a:bodyPr wrap="square" rtlCol="0">
            <a:spAutoFit/>
          </a:bodyPr>
          <a:lstStyle/>
          <a:p>
            <a:r>
              <a:rPr lang="en-US" dirty="0"/>
              <a:t>D</a:t>
            </a:r>
          </a:p>
        </p:txBody>
      </p:sp>
      <p:graphicFrame>
        <p:nvGraphicFramePr>
          <p:cNvPr id="63" name="Object 62">
            <a:extLst>
              <a:ext uri="{FF2B5EF4-FFF2-40B4-BE49-F238E27FC236}">
                <a16:creationId xmlns:a16="http://schemas.microsoft.com/office/drawing/2014/main" id="{CDDFFB60-2375-4902-A9E0-05AE2E6AB5A8}"/>
              </a:ext>
            </a:extLst>
          </p:cNvPr>
          <p:cNvGraphicFramePr>
            <a:graphicFrameLocks noChangeAspect="1"/>
          </p:cNvGraphicFramePr>
          <p:nvPr>
            <p:extLst>
              <p:ext uri="{D42A27DB-BD31-4B8C-83A1-F6EECF244321}">
                <p14:modId xmlns:p14="http://schemas.microsoft.com/office/powerpoint/2010/main" val="3260242035"/>
              </p:ext>
            </p:extLst>
          </p:nvPr>
        </p:nvGraphicFramePr>
        <p:xfrm>
          <a:off x="1075502" y="2877552"/>
          <a:ext cx="3986695" cy="759370"/>
        </p:xfrm>
        <a:graphic>
          <a:graphicData uri="http://schemas.openxmlformats.org/presentationml/2006/ole">
            <mc:AlternateContent xmlns:mc="http://schemas.openxmlformats.org/markup-compatibility/2006">
              <mc:Choice xmlns:v="urn:schemas-microsoft-com:vml" Requires="v">
                <p:oleObj name="Equation" r:id="rId3" imgW="2666880" imgH="507960" progId="Equation.DSMT4">
                  <p:embed/>
                </p:oleObj>
              </mc:Choice>
              <mc:Fallback>
                <p:oleObj name="Equation" r:id="rId3" imgW="2666880" imgH="507960" progId="Equation.DSMT4">
                  <p:embed/>
                  <p:pic>
                    <p:nvPicPr>
                      <p:cNvPr id="0" name=""/>
                      <p:cNvPicPr/>
                      <p:nvPr/>
                    </p:nvPicPr>
                    <p:blipFill>
                      <a:blip r:embed="rId4"/>
                      <a:stretch>
                        <a:fillRect/>
                      </a:stretch>
                    </p:blipFill>
                    <p:spPr>
                      <a:xfrm>
                        <a:off x="1075502" y="2877552"/>
                        <a:ext cx="3986695" cy="759370"/>
                      </a:xfrm>
                      <a:prstGeom prst="rect">
                        <a:avLst/>
                      </a:prstGeom>
                    </p:spPr>
                  </p:pic>
                </p:oleObj>
              </mc:Fallback>
            </mc:AlternateContent>
          </a:graphicData>
        </a:graphic>
      </p:graphicFrame>
      <p:graphicFrame>
        <p:nvGraphicFramePr>
          <p:cNvPr id="64" name="Object 63">
            <a:extLst>
              <a:ext uri="{FF2B5EF4-FFF2-40B4-BE49-F238E27FC236}">
                <a16:creationId xmlns:a16="http://schemas.microsoft.com/office/drawing/2014/main" id="{6A1C7FAC-D101-4258-8A93-B768690CA08F}"/>
              </a:ext>
            </a:extLst>
          </p:cNvPr>
          <p:cNvGraphicFramePr>
            <a:graphicFrameLocks noChangeAspect="1"/>
          </p:cNvGraphicFramePr>
          <p:nvPr>
            <p:extLst>
              <p:ext uri="{D42A27DB-BD31-4B8C-83A1-F6EECF244321}">
                <p14:modId xmlns:p14="http://schemas.microsoft.com/office/powerpoint/2010/main" val="4166382753"/>
              </p:ext>
            </p:extLst>
          </p:nvPr>
        </p:nvGraphicFramePr>
        <p:xfrm>
          <a:off x="5443939" y="2736317"/>
          <a:ext cx="3008916" cy="847582"/>
        </p:xfrm>
        <a:graphic>
          <a:graphicData uri="http://schemas.openxmlformats.org/presentationml/2006/ole">
            <mc:AlternateContent xmlns:mc="http://schemas.openxmlformats.org/markup-compatibility/2006">
              <mc:Choice xmlns:v="urn:schemas-microsoft-com:vml" Requires="v">
                <p:oleObj name="Equation" r:id="rId5" imgW="1803240" imgH="507960" progId="Equation.DSMT4">
                  <p:embed/>
                </p:oleObj>
              </mc:Choice>
              <mc:Fallback>
                <p:oleObj name="Equation" r:id="rId5" imgW="1803240" imgH="507960" progId="Equation.DSMT4">
                  <p:embed/>
                  <p:pic>
                    <p:nvPicPr>
                      <p:cNvPr id="0" name=""/>
                      <p:cNvPicPr/>
                      <p:nvPr/>
                    </p:nvPicPr>
                    <p:blipFill>
                      <a:blip r:embed="rId6"/>
                      <a:stretch>
                        <a:fillRect/>
                      </a:stretch>
                    </p:blipFill>
                    <p:spPr>
                      <a:xfrm>
                        <a:off x="5443939" y="2736317"/>
                        <a:ext cx="3008916" cy="847582"/>
                      </a:xfrm>
                      <a:prstGeom prst="rect">
                        <a:avLst/>
                      </a:prstGeom>
                    </p:spPr>
                  </p:pic>
                </p:oleObj>
              </mc:Fallback>
            </mc:AlternateContent>
          </a:graphicData>
        </a:graphic>
      </p:graphicFrame>
      <p:sp>
        <p:nvSpPr>
          <p:cNvPr id="58" name="TextBox 57">
            <a:extLst>
              <a:ext uri="{FF2B5EF4-FFF2-40B4-BE49-F238E27FC236}">
                <a16:creationId xmlns:a16="http://schemas.microsoft.com/office/drawing/2014/main" id="{614DCA80-ABFD-3C01-1A82-6588D367990F}"/>
              </a:ext>
            </a:extLst>
          </p:cNvPr>
          <p:cNvSpPr txBox="1"/>
          <p:nvPr/>
        </p:nvSpPr>
        <p:spPr>
          <a:xfrm>
            <a:off x="971600" y="3793444"/>
            <a:ext cx="4572000" cy="2862322"/>
          </a:xfrm>
          <a:prstGeom prst="rect">
            <a:avLst/>
          </a:prstGeom>
          <a:noFill/>
        </p:spPr>
        <p:txBody>
          <a:bodyPr wrap="square">
            <a:spAutoFit/>
          </a:bodyPr>
          <a:lstStyle/>
          <a:p>
            <a:r>
              <a:rPr lang="en-US" dirty="0" err="1"/>
              <a:t>syms</a:t>
            </a:r>
            <a:r>
              <a:rPr lang="en-US" dirty="0"/>
              <a:t>  F  Tab  </a:t>
            </a:r>
            <a:r>
              <a:rPr lang="en-US" dirty="0" err="1"/>
              <a:t>Ey</a:t>
            </a:r>
            <a:r>
              <a:rPr lang="en-US" dirty="0"/>
              <a:t>  Dy</a:t>
            </a:r>
          </a:p>
          <a:p>
            <a:r>
              <a:rPr lang="en-US" dirty="0"/>
              <a:t>Eq(1) = F - Tab + </a:t>
            </a:r>
            <a:r>
              <a:rPr lang="en-US" dirty="0" err="1"/>
              <a:t>Ey</a:t>
            </a:r>
            <a:r>
              <a:rPr lang="en-US" dirty="0"/>
              <a:t> -100 == 0;</a:t>
            </a:r>
          </a:p>
          <a:p>
            <a:r>
              <a:rPr lang="en-US" dirty="0"/>
              <a:t>Eq(2) = 90*Tab -18000 -110*F == 0;</a:t>
            </a:r>
          </a:p>
          <a:p>
            <a:r>
              <a:rPr lang="en-US" dirty="0"/>
              <a:t>Eq(3) = F - Tab + Dy == 0;</a:t>
            </a:r>
          </a:p>
          <a:p>
            <a:r>
              <a:rPr lang="en-US" dirty="0"/>
              <a:t>Eq(4) = 60*Tab - 80*F == 0;</a:t>
            </a:r>
          </a:p>
          <a:p>
            <a:r>
              <a:rPr lang="en-US" dirty="0"/>
              <a:t>S = solve(Eq)</a:t>
            </a:r>
          </a:p>
          <a:p>
            <a:r>
              <a:rPr lang="en-US" dirty="0"/>
              <a:t>S =  struct with fields:          Dy: 600</a:t>
            </a:r>
          </a:p>
          <a:p>
            <a:r>
              <a:rPr lang="en-US" dirty="0"/>
              <a:t>    			 </a:t>
            </a:r>
            <a:r>
              <a:rPr lang="en-US" dirty="0" err="1"/>
              <a:t>Ey</a:t>
            </a:r>
            <a:r>
              <a:rPr lang="en-US" dirty="0"/>
              <a:t>: 700</a:t>
            </a:r>
          </a:p>
          <a:p>
            <a:r>
              <a:rPr lang="en-US" dirty="0"/>
              <a:t>     			 F: 1800</a:t>
            </a:r>
          </a:p>
          <a:p>
            <a:r>
              <a:rPr lang="en-US" dirty="0"/>
              <a:t>    			Tab: 2400</a:t>
            </a:r>
          </a:p>
        </p:txBody>
      </p:sp>
      <p:cxnSp>
        <p:nvCxnSpPr>
          <p:cNvPr id="59" name="Straight Connector 58">
            <a:extLst>
              <a:ext uri="{FF2B5EF4-FFF2-40B4-BE49-F238E27FC236}">
                <a16:creationId xmlns:a16="http://schemas.microsoft.com/office/drawing/2014/main" id="{92EE6355-1B36-DF8E-F4DF-9AA7A432D6C0}"/>
              </a:ext>
            </a:extLst>
          </p:cNvPr>
          <p:cNvCxnSpPr/>
          <p:nvPr/>
        </p:nvCxnSpPr>
        <p:spPr>
          <a:xfrm>
            <a:off x="604917" y="6664286"/>
            <a:ext cx="763270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Straight Arrow Connector 2">
            <a:extLst>
              <a:ext uri="{FF2B5EF4-FFF2-40B4-BE49-F238E27FC236}">
                <a16:creationId xmlns:a16="http://schemas.microsoft.com/office/drawing/2014/main" id="{9CCDB379-F906-CAF7-F82E-3564AD7BB3B6}"/>
              </a:ext>
            </a:extLst>
          </p:cNvPr>
          <p:cNvCxnSpPr>
            <a:cxnSpLocks/>
          </p:cNvCxnSpPr>
          <p:nvPr/>
        </p:nvCxnSpPr>
        <p:spPr>
          <a:xfrm>
            <a:off x="1746872" y="555529"/>
            <a:ext cx="466376"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7" name="Straight Arrow Connector 46">
            <a:extLst>
              <a:ext uri="{FF2B5EF4-FFF2-40B4-BE49-F238E27FC236}">
                <a16:creationId xmlns:a16="http://schemas.microsoft.com/office/drawing/2014/main" id="{496E6DBF-C36E-B41C-3FC8-8881BF9E02DE}"/>
              </a:ext>
            </a:extLst>
          </p:cNvPr>
          <p:cNvCxnSpPr/>
          <p:nvPr/>
        </p:nvCxnSpPr>
        <p:spPr>
          <a:xfrm>
            <a:off x="2188106" y="548680"/>
            <a:ext cx="101092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9" name="Straight Arrow Connector 48">
            <a:extLst>
              <a:ext uri="{FF2B5EF4-FFF2-40B4-BE49-F238E27FC236}">
                <a16:creationId xmlns:a16="http://schemas.microsoft.com/office/drawing/2014/main" id="{895613DF-A2EF-269C-E09E-D2269399AC34}"/>
              </a:ext>
            </a:extLst>
          </p:cNvPr>
          <p:cNvCxnSpPr/>
          <p:nvPr/>
        </p:nvCxnSpPr>
        <p:spPr>
          <a:xfrm>
            <a:off x="3206706" y="555529"/>
            <a:ext cx="2088232"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1" name="Straight Arrow Connector 50">
            <a:extLst>
              <a:ext uri="{FF2B5EF4-FFF2-40B4-BE49-F238E27FC236}">
                <a16:creationId xmlns:a16="http://schemas.microsoft.com/office/drawing/2014/main" id="{3CD5B31D-0A0E-3717-2721-521C6BCF4A27}"/>
              </a:ext>
            </a:extLst>
          </p:cNvPr>
          <p:cNvCxnSpPr/>
          <p:nvPr/>
        </p:nvCxnSpPr>
        <p:spPr>
          <a:xfrm>
            <a:off x="6739045" y="708041"/>
            <a:ext cx="418704"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60" name="Straight Arrow Connector 59">
            <a:extLst>
              <a:ext uri="{FF2B5EF4-FFF2-40B4-BE49-F238E27FC236}">
                <a16:creationId xmlns:a16="http://schemas.microsoft.com/office/drawing/2014/main" id="{5708EF1C-6EDA-C78E-6886-CDC2A6FA9984}"/>
              </a:ext>
            </a:extLst>
          </p:cNvPr>
          <p:cNvCxnSpPr>
            <a:cxnSpLocks/>
          </p:cNvCxnSpPr>
          <p:nvPr/>
        </p:nvCxnSpPr>
        <p:spPr>
          <a:xfrm>
            <a:off x="7196245" y="690585"/>
            <a:ext cx="60960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A4C2E67C-9B65-4F05-980F-55D76E1C1B96}"/>
              </a:ext>
            </a:extLst>
          </p:cNvPr>
          <p:cNvCxnSpPr/>
          <p:nvPr/>
        </p:nvCxnSpPr>
        <p:spPr>
          <a:xfrm flipV="1">
            <a:off x="7805845" y="766785"/>
            <a:ext cx="4822" cy="707020"/>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2829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5FAE33D-A2A0-4966-B51D-D4FC531215CF}"/>
              </a:ext>
            </a:extLst>
          </p:cNvPr>
          <p:cNvSpPr txBox="1">
            <a:spLocks noChangeArrowheads="1"/>
          </p:cNvSpPr>
          <p:nvPr/>
        </p:nvSpPr>
        <p:spPr bwMode="auto">
          <a:xfrm>
            <a:off x="2635551" y="1484784"/>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FEB33D3A-40D8-4692-BE59-24D8EAE60156}"/>
              </a:ext>
            </a:extLst>
          </p:cNvPr>
          <p:cNvSpPr txBox="1">
            <a:spLocks noChangeArrowheads="1"/>
          </p:cNvSpPr>
          <p:nvPr/>
        </p:nvSpPr>
        <p:spPr bwMode="auto">
          <a:xfrm>
            <a:off x="2699792" y="2996952"/>
            <a:ext cx="249299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rPr>
              <a:t>Equilibrium of sections</a:t>
            </a:r>
          </a:p>
          <a:p>
            <a:r>
              <a:rPr lang="en-US" altLang="en-US" i="1" dirty="0">
                <a:solidFill>
                  <a:srgbClr val="33CC33"/>
                </a:solidFill>
              </a:rPr>
              <a:t>MATLAB solutions</a:t>
            </a:r>
          </a:p>
        </p:txBody>
      </p:sp>
    </p:spTree>
    <p:extLst>
      <p:ext uri="{BB962C8B-B14F-4D97-AF65-F5344CB8AC3E}">
        <p14:creationId xmlns:p14="http://schemas.microsoft.com/office/powerpoint/2010/main" val="1266643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FDD53F5-39B2-A2C6-FA1E-516D49A99538}"/>
              </a:ext>
            </a:extLst>
          </p:cNvPr>
          <p:cNvGrpSpPr/>
          <p:nvPr/>
        </p:nvGrpSpPr>
        <p:grpSpPr>
          <a:xfrm>
            <a:off x="5148064" y="980728"/>
            <a:ext cx="3496723" cy="3024191"/>
            <a:chOff x="1763102" y="348114"/>
            <a:chExt cx="3496723" cy="3024191"/>
          </a:xfrm>
        </p:grpSpPr>
        <p:cxnSp>
          <p:nvCxnSpPr>
            <p:cNvPr id="3" name="Straight Arrow Connector 2">
              <a:extLst>
                <a:ext uri="{FF2B5EF4-FFF2-40B4-BE49-F238E27FC236}">
                  <a16:creationId xmlns:a16="http://schemas.microsoft.com/office/drawing/2014/main" id="{970AE7B7-565E-93BB-3C0D-784278DFFBF4}"/>
                </a:ext>
              </a:extLst>
            </p:cNvPr>
            <p:cNvCxnSpPr>
              <a:cxnSpLocks/>
            </p:cNvCxnSpPr>
            <p:nvPr/>
          </p:nvCxnSpPr>
          <p:spPr>
            <a:xfrm flipV="1">
              <a:off x="2477477" y="634740"/>
              <a:ext cx="0" cy="13967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 name="Straight Arrow Connector 3">
              <a:extLst>
                <a:ext uri="{FF2B5EF4-FFF2-40B4-BE49-F238E27FC236}">
                  <a16:creationId xmlns:a16="http://schemas.microsoft.com/office/drawing/2014/main" id="{67FC7DD7-9E50-ADB7-773F-E85D1FC4F98B}"/>
                </a:ext>
              </a:extLst>
            </p:cNvPr>
            <p:cNvCxnSpPr>
              <a:cxnSpLocks/>
            </p:cNvCxnSpPr>
            <p:nvPr/>
          </p:nvCxnSpPr>
          <p:spPr>
            <a:xfrm flipH="1">
              <a:off x="1763102" y="1536211"/>
              <a:ext cx="2762250" cy="6667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 name="Straight Arrow Connector 4">
              <a:extLst>
                <a:ext uri="{FF2B5EF4-FFF2-40B4-BE49-F238E27FC236}">
                  <a16:creationId xmlns:a16="http://schemas.microsoft.com/office/drawing/2014/main" id="{DDD81E18-B540-4995-C0CF-AAE861CBB893}"/>
                </a:ext>
              </a:extLst>
            </p:cNvPr>
            <p:cNvCxnSpPr>
              <a:cxnSpLocks/>
            </p:cNvCxnSpPr>
            <p:nvPr/>
          </p:nvCxnSpPr>
          <p:spPr>
            <a:xfrm>
              <a:off x="2477477" y="2031511"/>
              <a:ext cx="1303691" cy="116888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53C24C02-2586-5B61-BCEF-1E02CB1B99FE}"/>
                </a:ext>
              </a:extLst>
            </p:cNvPr>
            <p:cNvCxnSpPr>
              <a:cxnSpLocks/>
            </p:cNvCxnSpPr>
            <p:nvPr/>
          </p:nvCxnSpPr>
          <p:spPr>
            <a:xfrm>
              <a:off x="4306276" y="1593361"/>
              <a:ext cx="790575" cy="714375"/>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6E5A2897-CC42-E43F-F1E4-2F73EFF29147}"/>
                </a:ext>
              </a:extLst>
            </p:cNvPr>
            <p:cNvCxnSpPr>
              <a:cxnSpLocks/>
            </p:cNvCxnSpPr>
            <p:nvPr/>
          </p:nvCxnSpPr>
          <p:spPr>
            <a:xfrm flipH="1">
              <a:off x="3268052" y="2307736"/>
              <a:ext cx="1828799" cy="438150"/>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B53A5225-17B4-A4C4-C148-4081540D7C33}"/>
                </a:ext>
              </a:extLst>
            </p:cNvPr>
            <p:cNvCxnSpPr>
              <a:cxnSpLocks/>
            </p:cNvCxnSpPr>
            <p:nvPr/>
          </p:nvCxnSpPr>
          <p:spPr>
            <a:xfrm>
              <a:off x="3268052" y="2745886"/>
              <a:ext cx="0" cy="114300"/>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A6E67847-4EE0-4101-31EB-9611EE667472}"/>
                </a:ext>
              </a:extLst>
            </p:cNvPr>
            <p:cNvCxnSpPr>
              <a:cxnSpLocks/>
            </p:cNvCxnSpPr>
            <p:nvPr/>
          </p:nvCxnSpPr>
          <p:spPr>
            <a:xfrm>
              <a:off x="2469661" y="2143612"/>
              <a:ext cx="790575" cy="714375"/>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9106EB4D-6781-8D98-73DF-6FE81375759D}"/>
                </a:ext>
              </a:extLst>
            </p:cNvPr>
            <p:cNvCxnSpPr>
              <a:cxnSpLocks/>
            </p:cNvCxnSpPr>
            <p:nvPr/>
          </p:nvCxnSpPr>
          <p:spPr>
            <a:xfrm>
              <a:off x="5096851" y="2307736"/>
              <a:ext cx="0" cy="11430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1B0B83E5-7E30-6C2B-B873-27DD69157841}"/>
                </a:ext>
              </a:extLst>
            </p:cNvPr>
            <p:cNvCxnSpPr>
              <a:cxnSpLocks/>
            </p:cNvCxnSpPr>
            <p:nvPr/>
          </p:nvCxnSpPr>
          <p:spPr>
            <a:xfrm>
              <a:off x="2472715" y="2031511"/>
              <a:ext cx="0" cy="11430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72C83855-4D12-D5EF-6271-43FDF8C40FCB}"/>
                </a:ext>
              </a:extLst>
            </p:cNvPr>
            <p:cNvCxnSpPr>
              <a:cxnSpLocks/>
            </p:cNvCxnSpPr>
            <p:nvPr/>
          </p:nvCxnSpPr>
          <p:spPr>
            <a:xfrm flipH="1">
              <a:off x="3268051" y="2422036"/>
              <a:ext cx="1828799" cy="438150"/>
            </a:xfrm>
            <a:prstGeom prst="line">
              <a:avLst/>
            </a:prstGeom>
          </p:spPr>
          <p:style>
            <a:lnRef idx="1">
              <a:schemeClr val="dk1"/>
            </a:lnRef>
            <a:fillRef idx="0">
              <a:schemeClr val="dk1"/>
            </a:fillRef>
            <a:effectRef idx="0">
              <a:schemeClr val="dk1"/>
            </a:effectRef>
            <a:fontRef idx="minor">
              <a:schemeClr val="tx1"/>
            </a:fontRef>
          </p:style>
        </p:cxnSp>
        <p:grpSp>
          <p:nvGrpSpPr>
            <p:cNvPr id="13" name="Group 12">
              <a:extLst>
                <a:ext uri="{FF2B5EF4-FFF2-40B4-BE49-F238E27FC236}">
                  <a16:creationId xmlns:a16="http://schemas.microsoft.com/office/drawing/2014/main" id="{B5A47261-F7C7-2B9C-DF36-0DD239504E19}"/>
                </a:ext>
              </a:extLst>
            </p:cNvPr>
            <p:cNvGrpSpPr/>
            <p:nvPr/>
          </p:nvGrpSpPr>
          <p:grpSpPr>
            <a:xfrm>
              <a:off x="2824591" y="1820251"/>
              <a:ext cx="249062" cy="200310"/>
              <a:chOff x="2198863" y="2074316"/>
              <a:chExt cx="249062" cy="200310"/>
            </a:xfrm>
          </p:grpSpPr>
          <p:cxnSp>
            <p:nvCxnSpPr>
              <p:cNvPr id="77" name="Straight Connector 76">
                <a:extLst>
                  <a:ext uri="{FF2B5EF4-FFF2-40B4-BE49-F238E27FC236}">
                    <a16:creationId xmlns:a16="http://schemas.microsoft.com/office/drawing/2014/main" id="{8A80D291-2353-163F-0948-8E580348DF3B}"/>
                  </a:ext>
                </a:extLst>
              </p:cNvPr>
              <p:cNvCxnSpPr>
                <a:cxnSpLocks/>
              </p:cNvCxnSpPr>
              <p:nvPr/>
            </p:nvCxnSpPr>
            <p:spPr>
              <a:xfrm>
                <a:off x="2203658" y="2222152"/>
                <a:ext cx="69930" cy="51215"/>
              </a:xfrm>
              <a:prstGeom prst="line">
                <a:avLst/>
              </a:prstGeom>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6D590062-CE62-2B18-255C-8317A52B774A}"/>
                  </a:ext>
                </a:extLst>
              </p:cNvPr>
              <p:cNvCxnSpPr/>
              <p:nvPr/>
            </p:nvCxnSpPr>
            <p:spPr>
              <a:xfrm flipV="1">
                <a:off x="2198863" y="2074316"/>
                <a:ext cx="178415" cy="43593"/>
              </a:xfrm>
              <a:prstGeom prst="line">
                <a:avLst/>
              </a:prstGeom>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0D3F1638-005E-5B21-0574-BBF3033674C4}"/>
                  </a:ext>
                </a:extLst>
              </p:cNvPr>
              <p:cNvCxnSpPr>
                <a:cxnSpLocks/>
              </p:cNvCxnSpPr>
              <p:nvPr/>
            </p:nvCxnSpPr>
            <p:spPr>
              <a:xfrm>
                <a:off x="2377995" y="2180369"/>
                <a:ext cx="69930" cy="51215"/>
              </a:xfrm>
              <a:prstGeom prst="line">
                <a:avLst/>
              </a:prstGeom>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262771E1-BCF8-2D2C-BE1E-B1F74EE5EA7B}"/>
                  </a:ext>
                </a:extLst>
              </p:cNvPr>
              <p:cNvCxnSpPr/>
              <p:nvPr/>
            </p:nvCxnSpPr>
            <p:spPr>
              <a:xfrm flipV="1">
                <a:off x="2268823" y="2231033"/>
                <a:ext cx="178415" cy="43593"/>
              </a:xfrm>
              <a:prstGeom prst="line">
                <a:avLst/>
              </a:prstGeom>
            </p:spPr>
            <p:style>
              <a:lnRef idx="1">
                <a:schemeClr val="dk1"/>
              </a:lnRef>
              <a:fillRef idx="0">
                <a:schemeClr val="dk1"/>
              </a:fillRef>
              <a:effectRef idx="0">
                <a:schemeClr val="dk1"/>
              </a:effectRef>
              <a:fontRef idx="minor">
                <a:schemeClr val="tx1"/>
              </a:fontRef>
            </p:style>
          </p:cxnSp>
          <p:cxnSp>
            <p:nvCxnSpPr>
              <p:cNvPr id="81" name="Straight Connector 80">
                <a:extLst>
                  <a:ext uri="{FF2B5EF4-FFF2-40B4-BE49-F238E27FC236}">
                    <a16:creationId xmlns:a16="http://schemas.microsoft.com/office/drawing/2014/main" id="{64334361-FF63-EA54-DAF5-1ECA9C18CD7C}"/>
                  </a:ext>
                </a:extLst>
              </p:cNvPr>
              <p:cNvCxnSpPr>
                <a:cxnSpLocks/>
              </p:cNvCxnSpPr>
              <p:nvPr/>
            </p:nvCxnSpPr>
            <p:spPr>
              <a:xfrm flipV="1">
                <a:off x="2198863" y="2117909"/>
                <a:ext cx="0" cy="102085"/>
              </a:xfrm>
              <a:prstGeom prst="line">
                <a:avLst/>
              </a:prstGeom>
            </p:spPr>
            <p:style>
              <a:lnRef idx="1">
                <a:schemeClr val="dk1"/>
              </a:lnRef>
              <a:fillRef idx="0">
                <a:schemeClr val="dk1"/>
              </a:fillRef>
              <a:effectRef idx="0">
                <a:schemeClr val="dk1"/>
              </a:effectRef>
              <a:fontRef idx="minor">
                <a:schemeClr val="tx1"/>
              </a:fontRef>
            </p:style>
          </p:cxnSp>
          <p:cxnSp>
            <p:nvCxnSpPr>
              <p:cNvPr id="82" name="Straight Connector 81">
                <a:extLst>
                  <a:ext uri="{FF2B5EF4-FFF2-40B4-BE49-F238E27FC236}">
                    <a16:creationId xmlns:a16="http://schemas.microsoft.com/office/drawing/2014/main" id="{8B438EDF-E3E4-F7EE-7FC7-45E8A588BA30}"/>
                  </a:ext>
                </a:extLst>
              </p:cNvPr>
              <p:cNvCxnSpPr>
                <a:cxnSpLocks/>
              </p:cNvCxnSpPr>
              <p:nvPr/>
            </p:nvCxnSpPr>
            <p:spPr>
              <a:xfrm flipV="1">
                <a:off x="2377278" y="2074376"/>
                <a:ext cx="0" cy="102085"/>
              </a:xfrm>
              <a:prstGeom prst="line">
                <a:avLst/>
              </a:prstGeom>
            </p:spPr>
            <p:style>
              <a:lnRef idx="1">
                <a:schemeClr val="dk1"/>
              </a:lnRef>
              <a:fillRef idx="0">
                <a:schemeClr val="dk1"/>
              </a:fillRef>
              <a:effectRef idx="0">
                <a:schemeClr val="dk1"/>
              </a:effectRef>
              <a:fontRef idx="minor">
                <a:schemeClr val="tx1"/>
              </a:fontRef>
            </p:style>
          </p:cxnSp>
          <p:cxnSp>
            <p:nvCxnSpPr>
              <p:cNvPr id="83" name="Straight Connector 82">
                <a:extLst>
                  <a:ext uri="{FF2B5EF4-FFF2-40B4-BE49-F238E27FC236}">
                    <a16:creationId xmlns:a16="http://schemas.microsoft.com/office/drawing/2014/main" id="{63CF0848-295F-73CD-6986-7B7D971CDD20}"/>
                  </a:ext>
                </a:extLst>
              </p:cNvPr>
              <p:cNvCxnSpPr/>
              <p:nvPr/>
            </p:nvCxnSpPr>
            <p:spPr>
              <a:xfrm flipV="1">
                <a:off x="2199222" y="2177679"/>
                <a:ext cx="178415" cy="43593"/>
              </a:xfrm>
              <a:prstGeom prst="line">
                <a:avLst/>
              </a:prstGeom>
            </p:spPr>
            <p:style>
              <a:lnRef idx="1">
                <a:schemeClr val="dk1"/>
              </a:lnRef>
              <a:fillRef idx="0">
                <a:schemeClr val="dk1"/>
              </a:fillRef>
              <a:effectRef idx="0">
                <a:schemeClr val="dk1"/>
              </a:effectRef>
              <a:fontRef idx="minor">
                <a:schemeClr val="tx1"/>
              </a:fontRef>
            </p:style>
          </p:cxnSp>
        </p:grpSp>
        <p:grpSp>
          <p:nvGrpSpPr>
            <p:cNvPr id="14" name="Group 13">
              <a:extLst>
                <a:ext uri="{FF2B5EF4-FFF2-40B4-BE49-F238E27FC236}">
                  <a16:creationId xmlns:a16="http://schemas.microsoft.com/office/drawing/2014/main" id="{ED890EDF-0343-FCE3-C756-59C94FFA0FD7}"/>
                </a:ext>
              </a:extLst>
            </p:cNvPr>
            <p:cNvGrpSpPr/>
            <p:nvPr/>
          </p:nvGrpSpPr>
          <p:grpSpPr>
            <a:xfrm>
              <a:off x="3779498" y="1587113"/>
              <a:ext cx="249062" cy="200310"/>
              <a:chOff x="2198863" y="2074316"/>
              <a:chExt cx="249062" cy="200310"/>
            </a:xfrm>
          </p:grpSpPr>
          <p:cxnSp>
            <p:nvCxnSpPr>
              <p:cNvPr id="70" name="Straight Connector 69">
                <a:extLst>
                  <a:ext uri="{FF2B5EF4-FFF2-40B4-BE49-F238E27FC236}">
                    <a16:creationId xmlns:a16="http://schemas.microsoft.com/office/drawing/2014/main" id="{6E362902-FAE7-D69E-5019-FFF5C90EC0D9}"/>
                  </a:ext>
                </a:extLst>
              </p:cNvPr>
              <p:cNvCxnSpPr>
                <a:cxnSpLocks/>
              </p:cNvCxnSpPr>
              <p:nvPr/>
            </p:nvCxnSpPr>
            <p:spPr>
              <a:xfrm>
                <a:off x="2203658" y="2222152"/>
                <a:ext cx="69930" cy="51215"/>
              </a:xfrm>
              <a:prstGeom prst="line">
                <a:avLst/>
              </a:prstGeom>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BCC0B232-1E7F-8BA6-DDEE-198E810B6575}"/>
                  </a:ext>
                </a:extLst>
              </p:cNvPr>
              <p:cNvCxnSpPr/>
              <p:nvPr/>
            </p:nvCxnSpPr>
            <p:spPr>
              <a:xfrm flipV="1">
                <a:off x="2198863" y="2074316"/>
                <a:ext cx="178415" cy="43593"/>
              </a:xfrm>
              <a:prstGeom prst="line">
                <a:avLst/>
              </a:prstGeom>
            </p:spPr>
            <p:style>
              <a:lnRef idx="1">
                <a:schemeClr val="dk1"/>
              </a:lnRef>
              <a:fillRef idx="0">
                <a:schemeClr val="dk1"/>
              </a:fillRef>
              <a:effectRef idx="0">
                <a:schemeClr val="dk1"/>
              </a:effectRef>
              <a:fontRef idx="minor">
                <a:schemeClr val="tx1"/>
              </a:fontRef>
            </p:style>
          </p:cxnSp>
          <p:cxnSp>
            <p:nvCxnSpPr>
              <p:cNvPr id="72" name="Straight Connector 71">
                <a:extLst>
                  <a:ext uri="{FF2B5EF4-FFF2-40B4-BE49-F238E27FC236}">
                    <a16:creationId xmlns:a16="http://schemas.microsoft.com/office/drawing/2014/main" id="{608ECC45-F5B5-7E90-50A0-B7E0C4CC3868}"/>
                  </a:ext>
                </a:extLst>
              </p:cNvPr>
              <p:cNvCxnSpPr>
                <a:cxnSpLocks/>
              </p:cNvCxnSpPr>
              <p:nvPr/>
            </p:nvCxnSpPr>
            <p:spPr>
              <a:xfrm>
                <a:off x="2377995" y="2180369"/>
                <a:ext cx="69930" cy="51215"/>
              </a:xfrm>
              <a:prstGeom prst="line">
                <a:avLst/>
              </a:prstGeom>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0C0E7260-F576-C9AC-E240-662A6237259C}"/>
                  </a:ext>
                </a:extLst>
              </p:cNvPr>
              <p:cNvCxnSpPr/>
              <p:nvPr/>
            </p:nvCxnSpPr>
            <p:spPr>
              <a:xfrm flipV="1">
                <a:off x="2268823" y="2231033"/>
                <a:ext cx="178415" cy="43593"/>
              </a:xfrm>
              <a:prstGeom prst="line">
                <a:avLst/>
              </a:prstGeom>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732CC043-165D-CA8D-BBBE-1E29E57A4C6E}"/>
                  </a:ext>
                </a:extLst>
              </p:cNvPr>
              <p:cNvCxnSpPr>
                <a:cxnSpLocks/>
              </p:cNvCxnSpPr>
              <p:nvPr/>
            </p:nvCxnSpPr>
            <p:spPr>
              <a:xfrm flipV="1">
                <a:off x="2198863" y="2117909"/>
                <a:ext cx="0" cy="102085"/>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DB2A9A91-CC42-BA4F-1FFB-D72BC5F85CB4}"/>
                  </a:ext>
                </a:extLst>
              </p:cNvPr>
              <p:cNvCxnSpPr>
                <a:cxnSpLocks/>
              </p:cNvCxnSpPr>
              <p:nvPr/>
            </p:nvCxnSpPr>
            <p:spPr>
              <a:xfrm flipV="1">
                <a:off x="2377278" y="2074376"/>
                <a:ext cx="0" cy="102085"/>
              </a:xfrm>
              <a:prstGeom prst="line">
                <a:avLst/>
              </a:prstGeom>
            </p:spPr>
            <p:style>
              <a:lnRef idx="1">
                <a:schemeClr val="dk1"/>
              </a:lnRef>
              <a:fillRef idx="0">
                <a:schemeClr val="dk1"/>
              </a:fillRef>
              <a:effectRef idx="0">
                <a:schemeClr val="dk1"/>
              </a:effectRef>
              <a:fontRef idx="minor">
                <a:schemeClr val="tx1"/>
              </a:fontRef>
            </p:style>
          </p:cxnSp>
          <p:cxnSp>
            <p:nvCxnSpPr>
              <p:cNvPr id="76" name="Straight Connector 75">
                <a:extLst>
                  <a:ext uri="{FF2B5EF4-FFF2-40B4-BE49-F238E27FC236}">
                    <a16:creationId xmlns:a16="http://schemas.microsoft.com/office/drawing/2014/main" id="{379B8DE3-D692-6CCE-3F39-9BAFA86CFE60}"/>
                  </a:ext>
                </a:extLst>
              </p:cNvPr>
              <p:cNvCxnSpPr/>
              <p:nvPr/>
            </p:nvCxnSpPr>
            <p:spPr>
              <a:xfrm flipV="1">
                <a:off x="2199222" y="2177679"/>
                <a:ext cx="178415" cy="43593"/>
              </a:xfrm>
              <a:prstGeom prst="line">
                <a:avLst/>
              </a:prstGeom>
            </p:spPr>
            <p:style>
              <a:lnRef idx="1">
                <a:schemeClr val="dk1"/>
              </a:lnRef>
              <a:fillRef idx="0">
                <a:schemeClr val="dk1"/>
              </a:fillRef>
              <a:effectRef idx="0">
                <a:schemeClr val="dk1"/>
              </a:effectRef>
              <a:fontRef idx="minor">
                <a:schemeClr val="tx1"/>
              </a:fontRef>
            </p:style>
          </p:cxnSp>
        </p:grpSp>
        <p:cxnSp>
          <p:nvCxnSpPr>
            <p:cNvPr id="15" name="Straight Connector 14">
              <a:extLst>
                <a:ext uri="{FF2B5EF4-FFF2-40B4-BE49-F238E27FC236}">
                  <a16:creationId xmlns:a16="http://schemas.microsoft.com/office/drawing/2014/main" id="{7F95EC75-910C-C256-A1B8-88958CD698CD}"/>
                </a:ext>
              </a:extLst>
            </p:cNvPr>
            <p:cNvCxnSpPr>
              <a:cxnSpLocks/>
            </p:cNvCxnSpPr>
            <p:nvPr/>
          </p:nvCxnSpPr>
          <p:spPr>
            <a:xfrm flipV="1">
              <a:off x="2477477" y="622280"/>
              <a:ext cx="1809847" cy="411449"/>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D2433D5E-11C8-ADE5-6334-6FA78DF21938}"/>
                </a:ext>
              </a:extLst>
            </p:cNvPr>
            <p:cNvCxnSpPr>
              <a:cxnSpLocks/>
            </p:cNvCxnSpPr>
            <p:nvPr/>
          </p:nvCxnSpPr>
          <p:spPr>
            <a:xfrm flipV="1">
              <a:off x="4306276" y="447918"/>
              <a:ext cx="0" cy="1146395"/>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 name="Oval 16">
              <a:extLst>
                <a:ext uri="{FF2B5EF4-FFF2-40B4-BE49-F238E27FC236}">
                  <a16:creationId xmlns:a16="http://schemas.microsoft.com/office/drawing/2014/main" id="{43A72341-CAD5-5BE6-4223-B896CDE68068}"/>
                </a:ext>
              </a:extLst>
            </p:cNvPr>
            <p:cNvSpPr/>
            <p:nvPr/>
          </p:nvSpPr>
          <p:spPr>
            <a:xfrm>
              <a:off x="2970922" y="890269"/>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9CED2D99-378E-D5BE-A7BB-F9E35E743DC3}"/>
                </a:ext>
              </a:extLst>
            </p:cNvPr>
            <p:cNvSpPr/>
            <p:nvPr/>
          </p:nvSpPr>
          <p:spPr>
            <a:xfrm>
              <a:off x="4283416" y="589021"/>
              <a:ext cx="45719" cy="45719"/>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BEBB2814-5E84-83E5-DE86-088C2F17474A}"/>
                </a:ext>
              </a:extLst>
            </p:cNvPr>
            <p:cNvGrpSpPr/>
            <p:nvPr/>
          </p:nvGrpSpPr>
          <p:grpSpPr>
            <a:xfrm>
              <a:off x="4146647" y="2337654"/>
              <a:ext cx="136769" cy="136769"/>
              <a:chOff x="2447925" y="2280382"/>
              <a:chExt cx="136769" cy="136769"/>
            </a:xfrm>
          </p:grpSpPr>
          <p:sp>
            <p:nvSpPr>
              <p:cNvPr id="68" name="Oval 67">
                <a:extLst>
                  <a:ext uri="{FF2B5EF4-FFF2-40B4-BE49-F238E27FC236}">
                    <a16:creationId xmlns:a16="http://schemas.microsoft.com/office/drawing/2014/main" id="{BC544EEA-8384-A5EF-63F9-1B94CBB13208}"/>
                  </a:ext>
                </a:extLst>
              </p:cNvPr>
              <p:cNvSpPr/>
              <p:nvPr/>
            </p:nvSpPr>
            <p:spPr>
              <a:xfrm>
                <a:off x="2481809" y="2313418"/>
                <a:ext cx="69930" cy="6993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DDB75B73-7C3B-45BC-9EB5-5186F5449B64}"/>
                  </a:ext>
                </a:extLst>
              </p:cNvPr>
              <p:cNvSpPr/>
              <p:nvPr/>
            </p:nvSpPr>
            <p:spPr>
              <a:xfrm>
                <a:off x="2447925" y="2280382"/>
                <a:ext cx="136769" cy="13676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a:extLst>
                <a:ext uri="{FF2B5EF4-FFF2-40B4-BE49-F238E27FC236}">
                  <a16:creationId xmlns:a16="http://schemas.microsoft.com/office/drawing/2014/main" id="{6D641708-E2FE-6C6C-70B4-1941EF395B5B}"/>
                </a:ext>
              </a:extLst>
            </p:cNvPr>
            <p:cNvCxnSpPr>
              <a:cxnSpLocks/>
              <a:stCxn id="69" idx="4"/>
            </p:cNvCxnSpPr>
            <p:nvPr/>
          </p:nvCxnSpPr>
          <p:spPr>
            <a:xfrm>
              <a:off x="4215032" y="2474423"/>
              <a:ext cx="2869" cy="36477"/>
            </a:xfrm>
            <a:prstGeom prst="line">
              <a:avLst/>
            </a:prstGeom>
            <a:ln w="28575"/>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EF80DC2-DAEF-3E35-0440-D01FED45FD35}"/>
                </a:ext>
              </a:extLst>
            </p:cNvPr>
            <p:cNvCxnSpPr>
              <a:cxnSpLocks/>
              <a:stCxn id="68" idx="1"/>
              <a:endCxn id="17" idx="5"/>
            </p:cNvCxnSpPr>
            <p:nvPr/>
          </p:nvCxnSpPr>
          <p:spPr>
            <a:xfrm flipH="1" flipV="1">
              <a:off x="3009946" y="929293"/>
              <a:ext cx="1180826" cy="1451638"/>
            </a:xfrm>
            <a:prstGeom prst="line">
              <a:avLst/>
            </a:prstGeom>
            <a:ln w="28575"/>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337B70AC-7B56-F05A-DB8D-89CCABCF742B}"/>
                </a:ext>
              </a:extLst>
            </p:cNvPr>
            <p:cNvCxnSpPr>
              <a:cxnSpLocks/>
              <a:stCxn id="69" idx="0"/>
              <a:endCxn id="18" idx="4"/>
            </p:cNvCxnSpPr>
            <p:nvPr/>
          </p:nvCxnSpPr>
          <p:spPr>
            <a:xfrm flipV="1">
              <a:off x="4215032" y="634740"/>
              <a:ext cx="91244" cy="1702914"/>
            </a:xfrm>
            <a:prstGeom prst="line">
              <a:avLst/>
            </a:prstGeom>
            <a:ln w="28575"/>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0018F663-585F-B181-5E19-C1D8BE87D34D}"/>
                </a:ext>
              </a:extLst>
            </p:cNvPr>
            <p:cNvCxnSpPr>
              <a:cxnSpLocks/>
            </p:cNvCxnSpPr>
            <p:nvPr/>
          </p:nvCxnSpPr>
          <p:spPr>
            <a:xfrm flipH="1">
              <a:off x="2341499" y="1038240"/>
              <a:ext cx="110549" cy="22238"/>
            </a:xfrm>
            <a:prstGeom prst="line">
              <a:avLst/>
            </a:prstGeom>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B324EE1F-47C0-D5A1-C02C-2CFD7FA5B970}"/>
                </a:ext>
              </a:extLst>
            </p:cNvPr>
            <p:cNvCxnSpPr>
              <a:cxnSpLocks/>
            </p:cNvCxnSpPr>
            <p:nvPr/>
          </p:nvCxnSpPr>
          <p:spPr>
            <a:xfrm flipH="1" flipV="1">
              <a:off x="2356339" y="1070707"/>
              <a:ext cx="5445" cy="4154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CE87147C-1A9E-A12E-2AAF-1BFE9EAD1F2C}"/>
                </a:ext>
              </a:extLst>
            </p:cNvPr>
            <p:cNvCxnSpPr>
              <a:cxnSpLocks/>
            </p:cNvCxnSpPr>
            <p:nvPr/>
          </p:nvCxnSpPr>
          <p:spPr>
            <a:xfrm>
              <a:off x="2356339" y="1681748"/>
              <a:ext cx="0" cy="34976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8BD852-BBDD-1A5A-7656-44ACBB8024B5}"/>
                </a:ext>
              </a:extLst>
            </p:cNvPr>
            <p:cNvSpPr txBox="1"/>
            <p:nvPr/>
          </p:nvSpPr>
          <p:spPr>
            <a:xfrm>
              <a:off x="2171039" y="1426264"/>
              <a:ext cx="693312"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21</a:t>
              </a:r>
            </a:p>
          </p:txBody>
        </p:sp>
        <p:cxnSp>
          <p:nvCxnSpPr>
            <p:cNvPr id="27" name="Straight Connector 26">
              <a:extLst>
                <a:ext uri="{FF2B5EF4-FFF2-40B4-BE49-F238E27FC236}">
                  <a16:creationId xmlns:a16="http://schemas.microsoft.com/office/drawing/2014/main" id="{2B911C89-44DD-0BF0-64A7-31BDB4E55720}"/>
                </a:ext>
              </a:extLst>
            </p:cNvPr>
            <p:cNvCxnSpPr>
              <a:cxnSpLocks/>
            </p:cNvCxnSpPr>
            <p:nvPr/>
          </p:nvCxnSpPr>
          <p:spPr>
            <a:xfrm flipV="1">
              <a:off x="3001352" y="648500"/>
              <a:ext cx="0" cy="178472"/>
            </a:xfrm>
            <a:prstGeom prst="line">
              <a:avLst/>
            </a:prstGeom>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81C5F7FE-E5E8-4F59-FB69-214995233D19}"/>
                </a:ext>
              </a:extLst>
            </p:cNvPr>
            <p:cNvCxnSpPr/>
            <p:nvPr/>
          </p:nvCxnSpPr>
          <p:spPr>
            <a:xfrm flipV="1">
              <a:off x="3016641" y="465494"/>
              <a:ext cx="1281821" cy="280536"/>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AF9925E7-2E9B-1A7E-D4E0-A620E40ABCE5}"/>
                </a:ext>
              </a:extLst>
            </p:cNvPr>
            <p:cNvCxnSpPr>
              <a:cxnSpLocks/>
            </p:cNvCxnSpPr>
            <p:nvPr/>
          </p:nvCxnSpPr>
          <p:spPr>
            <a:xfrm flipH="1">
              <a:off x="2966916" y="2770798"/>
              <a:ext cx="251754" cy="64476"/>
            </a:xfrm>
            <a:prstGeom prst="line">
              <a:avLst/>
            </a:prstGeom>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8EAD90F1-9FB1-4413-29F3-0C47DD164252}"/>
                </a:ext>
              </a:extLst>
            </p:cNvPr>
            <p:cNvSpPr txBox="1"/>
            <p:nvPr/>
          </p:nvSpPr>
          <p:spPr>
            <a:xfrm>
              <a:off x="2615261" y="620122"/>
              <a:ext cx="26161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9</a:t>
              </a:r>
            </a:p>
          </p:txBody>
        </p:sp>
        <p:cxnSp>
          <p:nvCxnSpPr>
            <p:cNvPr id="31" name="Straight Connector 30">
              <a:extLst>
                <a:ext uri="{FF2B5EF4-FFF2-40B4-BE49-F238E27FC236}">
                  <a16:creationId xmlns:a16="http://schemas.microsoft.com/office/drawing/2014/main" id="{E4E20D82-41C4-ED99-DEBF-68003D6B985E}"/>
                </a:ext>
              </a:extLst>
            </p:cNvPr>
            <p:cNvCxnSpPr>
              <a:cxnSpLocks/>
            </p:cNvCxnSpPr>
            <p:nvPr/>
          </p:nvCxnSpPr>
          <p:spPr>
            <a:xfrm flipH="1">
              <a:off x="4002842" y="2376833"/>
              <a:ext cx="132862" cy="32606"/>
            </a:xfrm>
            <a:prstGeom prst="line">
              <a:avLst/>
            </a:prstGeom>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A1B51F86-07FA-06FF-BA9B-DD112E236382}"/>
                </a:ext>
              </a:extLst>
            </p:cNvPr>
            <p:cNvCxnSpPr/>
            <p:nvPr/>
          </p:nvCxnSpPr>
          <p:spPr>
            <a:xfrm>
              <a:off x="4069273" y="2242219"/>
              <a:ext cx="0" cy="15091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9212AAA8-3912-B166-C393-6A190A4AFF46}"/>
                </a:ext>
              </a:extLst>
            </p:cNvPr>
            <p:cNvCxnSpPr/>
            <p:nvPr/>
          </p:nvCxnSpPr>
          <p:spPr>
            <a:xfrm flipV="1">
              <a:off x="4069273" y="2552088"/>
              <a:ext cx="0" cy="1538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7B8C1153-BFBF-ACC2-FF6C-24CE2419BDA3}"/>
                </a:ext>
              </a:extLst>
            </p:cNvPr>
            <p:cNvSpPr txBox="1"/>
            <p:nvPr/>
          </p:nvSpPr>
          <p:spPr>
            <a:xfrm>
              <a:off x="3822453" y="2333221"/>
              <a:ext cx="26161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2</a:t>
              </a:r>
            </a:p>
          </p:txBody>
        </p:sp>
        <p:cxnSp>
          <p:nvCxnSpPr>
            <p:cNvPr id="35" name="Straight Connector 34">
              <a:extLst>
                <a:ext uri="{FF2B5EF4-FFF2-40B4-BE49-F238E27FC236}">
                  <a16:creationId xmlns:a16="http://schemas.microsoft.com/office/drawing/2014/main" id="{545AA7FE-4E87-AD4D-A9DA-1620A2760BE3}"/>
                </a:ext>
              </a:extLst>
            </p:cNvPr>
            <p:cNvCxnSpPr>
              <a:cxnSpLocks/>
            </p:cNvCxnSpPr>
            <p:nvPr/>
          </p:nvCxnSpPr>
          <p:spPr>
            <a:xfrm>
              <a:off x="4283416" y="2641111"/>
              <a:ext cx="202087" cy="192705"/>
            </a:xfrm>
            <a:prstGeom prst="line">
              <a:avLst/>
            </a:prstGeom>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48DAF013-5742-E44F-B99E-AE67965CC213}"/>
                </a:ext>
              </a:extLst>
            </p:cNvPr>
            <p:cNvCxnSpPr/>
            <p:nvPr/>
          </p:nvCxnSpPr>
          <p:spPr>
            <a:xfrm>
              <a:off x="5123641" y="2438910"/>
              <a:ext cx="136184" cy="129687"/>
            </a:xfrm>
            <a:prstGeom prst="line">
              <a:avLst/>
            </a:prstGeom>
          </p:spPr>
          <p:style>
            <a:lnRef idx="1">
              <a:schemeClr val="dk1"/>
            </a:lnRef>
            <a:fillRef idx="0">
              <a:schemeClr val="dk1"/>
            </a:fillRef>
            <a:effectRef idx="0">
              <a:schemeClr val="dk1"/>
            </a:effectRef>
            <a:fontRef idx="minor">
              <a:schemeClr val="tx1"/>
            </a:fontRef>
          </p:style>
        </p:cxnSp>
        <p:sp>
          <p:nvSpPr>
            <p:cNvPr id="37" name="TextBox 36">
              <a:extLst>
                <a:ext uri="{FF2B5EF4-FFF2-40B4-BE49-F238E27FC236}">
                  <a16:creationId xmlns:a16="http://schemas.microsoft.com/office/drawing/2014/main" id="{1F9C2964-56A0-BF27-203A-F8BB22A054FF}"/>
                </a:ext>
              </a:extLst>
            </p:cNvPr>
            <p:cNvSpPr txBox="1"/>
            <p:nvPr/>
          </p:nvSpPr>
          <p:spPr>
            <a:xfrm>
              <a:off x="3530151" y="348114"/>
              <a:ext cx="33855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17</a:t>
              </a:r>
            </a:p>
          </p:txBody>
        </p:sp>
        <p:sp>
          <p:nvSpPr>
            <p:cNvPr id="38" name="TextBox 37">
              <a:extLst>
                <a:ext uri="{FF2B5EF4-FFF2-40B4-BE49-F238E27FC236}">
                  <a16:creationId xmlns:a16="http://schemas.microsoft.com/office/drawing/2014/main" id="{237208B0-68E1-DB19-F9A4-68D9769BE0C9}"/>
                </a:ext>
              </a:extLst>
            </p:cNvPr>
            <p:cNvSpPr txBox="1"/>
            <p:nvPr/>
          </p:nvSpPr>
          <p:spPr>
            <a:xfrm>
              <a:off x="2425412" y="2307736"/>
              <a:ext cx="33855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28</a:t>
              </a:r>
            </a:p>
          </p:txBody>
        </p:sp>
        <p:cxnSp>
          <p:nvCxnSpPr>
            <p:cNvPr id="39" name="Straight Arrow Connector 38">
              <a:extLst>
                <a:ext uri="{FF2B5EF4-FFF2-40B4-BE49-F238E27FC236}">
                  <a16:creationId xmlns:a16="http://schemas.microsoft.com/office/drawing/2014/main" id="{42A7B5B7-C2F3-A37F-109C-66469B7252B3}"/>
                </a:ext>
              </a:extLst>
            </p:cNvPr>
            <p:cNvCxnSpPr/>
            <p:nvPr/>
          </p:nvCxnSpPr>
          <p:spPr>
            <a:xfrm flipV="1">
              <a:off x="2814939" y="743701"/>
              <a:ext cx="182748" cy="386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a:extLst>
                <a:ext uri="{FF2B5EF4-FFF2-40B4-BE49-F238E27FC236}">
                  <a16:creationId xmlns:a16="http://schemas.microsoft.com/office/drawing/2014/main" id="{022CB089-5103-22F0-A140-81C22ACAA6C1}"/>
                </a:ext>
              </a:extLst>
            </p:cNvPr>
            <p:cNvCxnSpPr/>
            <p:nvPr/>
          </p:nvCxnSpPr>
          <p:spPr>
            <a:xfrm flipH="1">
              <a:off x="2475683" y="804965"/>
              <a:ext cx="180893" cy="327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E32EC6D0-32B2-F3D5-CE8C-15F19BF3A020}"/>
                </a:ext>
              </a:extLst>
            </p:cNvPr>
            <p:cNvCxnSpPr/>
            <p:nvPr/>
          </p:nvCxnSpPr>
          <p:spPr>
            <a:xfrm flipV="1">
              <a:off x="2894551" y="1681748"/>
              <a:ext cx="0" cy="104416"/>
            </a:xfrm>
            <a:prstGeom prst="line">
              <a:avLst/>
            </a:prstGeom>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508E4618-FDE9-E7FF-13F8-C17C7B94A9F4}"/>
                </a:ext>
              </a:extLst>
            </p:cNvPr>
            <p:cNvCxnSpPr/>
            <p:nvPr/>
          </p:nvCxnSpPr>
          <p:spPr>
            <a:xfrm flipV="1">
              <a:off x="3849458" y="1486197"/>
              <a:ext cx="0" cy="104416"/>
            </a:xfrm>
            <a:prstGeom prst="line">
              <a:avLst/>
            </a:prstGeom>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D27C0253-84B0-D9BC-79EB-87D05227324A}"/>
                </a:ext>
              </a:extLst>
            </p:cNvPr>
            <p:cNvCxnSpPr>
              <a:cxnSpLocks/>
            </p:cNvCxnSpPr>
            <p:nvPr/>
          </p:nvCxnSpPr>
          <p:spPr>
            <a:xfrm flipV="1">
              <a:off x="2735385" y="1742871"/>
              <a:ext cx="155529" cy="312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2680F617-9393-D0FD-9F2B-8D74E4CF4093}"/>
                </a:ext>
              </a:extLst>
            </p:cNvPr>
            <p:cNvCxnSpPr>
              <a:cxnSpLocks/>
            </p:cNvCxnSpPr>
            <p:nvPr/>
          </p:nvCxnSpPr>
          <p:spPr>
            <a:xfrm flipH="1">
              <a:off x="2466970" y="1801446"/>
              <a:ext cx="162907" cy="276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4CFA5B70-81C0-E609-2E39-D5E0FB14627B}"/>
                </a:ext>
              </a:extLst>
            </p:cNvPr>
            <p:cNvSpPr txBox="1"/>
            <p:nvPr/>
          </p:nvSpPr>
          <p:spPr>
            <a:xfrm>
              <a:off x="2555399" y="1631384"/>
              <a:ext cx="26161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6</a:t>
              </a:r>
            </a:p>
          </p:txBody>
        </p:sp>
        <p:sp>
          <p:nvSpPr>
            <p:cNvPr id="46" name="TextBox 45">
              <a:extLst>
                <a:ext uri="{FF2B5EF4-FFF2-40B4-BE49-F238E27FC236}">
                  <a16:creationId xmlns:a16="http://schemas.microsoft.com/office/drawing/2014/main" id="{22026DD9-F828-4F0D-F5CB-B40C46314EAF}"/>
                </a:ext>
              </a:extLst>
            </p:cNvPr>
            <p:cNvSpPr txBox="1"/>
            <p:nvPr/>
          </p:nvSpPr>
          <p:spPr>
            <a:xfrm>
              <a:off x="3960785" y="1329642"/>
              <a:ext cx="26161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6</a:t>
              </a:r>
            </a:p>
          </p:txBody>
        </p:sp>
        <p:cxnSp>
          <p:nvCxnSpPr>
            <p:cNvPr id="47" name="Straight Arrow Connector 46">
              <a:extLst>
                <a:ext uri="{FF2B5EF4-FFF2-40B4-BE49-F238E27FC236}">
                  <a16:creationId xmlns:a16="http://schemas.microsoft.com/office/drawing/2014/main" id="{005CFA83-4BC7-CA0A-2B13-33525717B90A}"/>
                </a:ext>
              </a:extLst>
            </p:cNvPr>
            <p:cNvCxnSpPr>
              <a:cxnSpLocks/>
            </p:cNvCxnSpPr>
            <p:nvPr/>
          </p:nvCxnSpPr>
          <p:spPr>
            <a:xfrm flipH="1">
              <a:off x="3849457" y="1493005"/>
              <a:ext cx="162907" cy="2765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8" name="Straight Arrow Connector 47">
              <a:extLst>
                <a:ext uri="{FF2B5EF4-FFF2-40B4-BE49-F238E27FC236}">
                  <a16:creationId xmlns:a16="http://schemas.microsoft.com/office/drawing/2014/main" id="{6FCEEC13-3C3C-B165-D77B-B1777A27519C}"/>
                </a:ext>
              </a:extLst>
            </p:cNvPr>
            <p:cNvCxnSpPr>
              <a:cxnSpLocks/>
            </p:cNvCxnSpPr>
            <p:nvPr/>
          </p:nvCxnSpPr>
          <p:spPr>
            <a:xfrm flipV="1">
              <a:off x="4150637" y="1418755"/>
              <a:ext cx="155529" cy="312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9" name="Straight Arrow Connector 48">
              <a:extLst>
                <a:ext uri="{FF2B5EF4-FFF2-40B4-BE49-F238E27FC236}">
                  <a16:creationId xmlns:a16="http://schemas.microsoft.com/office/drawing/2014/main" id="{9ADB6E3C-0055-5C59-6C38-B8900DFE0D94}"/>
                </a:ext>
              </a:extLst>
            </p:cNvPr>
            <p:cNvCxnSpPr>
              <a:cxnSpLocks/>
            </p:cNvCxnSpPr>
            <p:nvPr/>
          </p:nvCxnSpPr>
          <p:spPr>
            <a:xfrm flipH="1">
              <a:off x="2917302" y="1647568"/>
              <a:ext cx="377833" cy="922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0" name="Straight Arrow Connector 49">
              <a:extLst>
                <a:ext uri="{FF2B5EF4-FFF2-40B4-BE49-F238E27FC236}">
                  <a16:creationId xmlns:a16="http://schemas.microsoft.com/office/drawing/2014/main" id="{79377F48-BC34-2A3F-95AD-652C6FDCB78A}"/>
                </a:ext>
              </a:extLst>
            </p:cNvPr>
            <p:cNvCxnSpPr>
              <a:cxnSpLocks/>
            </p:cNvCxnSpPr>
            <p:nvPr/>
          </p:nvCxnSpPr>
          <p:spPr>
            <a:xfrm flipV="1">
              <a:off x="3472249" y="1520896"/>
              <a:ext cx="357697" cy="854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TextBox 50">
              <a:extLst>
                <a:ext uri="{FF2B5EF4-FFF2-40B4-BE49-F238E27FC236}">
                  <a16:creationId xmlns:a16="http://schemas.microsoft.com/office/drawing/2014/main" id="{66A0C2ED-AED2-C040-03B5-DAAD771296EE}"/>
                </a:ext>
              </a:extLst>
            </p:cNvPr>
            <p:cNvSpPr txBox="1"/>
            <p:nvPr/>
          </p:nvSpPr>
          <p:spPr>
            <a:xfrm>
              <a:off x="3220123" y="1484978"/>
              <a:ext cx="33855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14</a:t>
              </a:r>
            </a:p>
          </p:txBody>
        </p:sp>
        <p:cxnSp>
          <p:nvCxnSpPr>
            <p:cNvPr id="52" name="Straight Arrow Connector 51">
              <a:extLst>
                <a:ext uri="{FF2B5EF4-FFF2-40B4-BE49-F238E27FC236}">
                  <a16:creationId xmlns:a16="http://schemas.microsoft.com/office/drawing/2014/main" id="{E0041291-A747-A2BF-4F4A-D1EB88C8C233}"/>
                </a:ext>
              </a:extLst>
            </p:cNvPr>
            <p:cNvCxnSpPr>
              <a:cxnSpLocks/>
            </p:cNvCxnSpPr>
            <p:nvPr/>
          </p:nvCxnSpPr>
          <p:spPr>
            <a:xfrm flipH="1" flipV="1">
              <a:off x="2259032" y="2090670"/>
              <a:ext cx="253509" cy="26123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FD902823-BFB8-BEE7-3E4A-91064955E003}"/>
                </a:ext>
              </a:extLst>
            </p:cNvPr>
            <p:cNvCxnSpPr>
              <a:cxnSpLocks/>
            </p:cNvCxnSpPr>
            <p:nvPr/>
          </p:nvCxnSpPr>
          <p:spPr>
            <a:xfrm>
              <a:off x="2722605" y="2566086"/>
              <a:ext cx="261153" cy="2561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4" name="Straight Arrow Connector 53">
              <a:extLst>
                <a:ext uri="{FF2B5EF4-FFF2-40B4-BE49-F238E27FC236}">
                  <a16:creationId xmlns:a16="http://schemas.microsoft.com/office/drawing/2014/main" id="{9421C4F3-C981-CDB9-B7D4-0941C266797F}"/>
                </a:ext>
              </a:extLst>
            </p:cNvPr>
            <p:cNvCxnSpPr/>
            <p:nvPr/>
          </p:nvCxnSpPr>
          <p:spPr>
            <a:xfrm flipH="1">
              <a:off x="4375331" y="2665144"/>
              <a:ext cx="247135" cy="654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DDF4D39D-BB97-9426-8393-216729A0A07F}"/>
                </a:ext>
              </a:extLst>
            </p:cNvPr>
            <p:cNvCxnSpPr/>
            <p:nvPr/>
          </p:nvCxnSpPr>
          <p:spPr>
            <a:xfrm flipH="1">
              <a:off x="3548361" y="2911936"/>
              <a:ext cx="247135" cy="654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6" name="Straight Arrow Connector 55">
              <a:extLst>
                <a:ext uri="{FF2B5EF4-FFF2-40B4-BE49-F238E27FC236}">
                  <a16:creationId xmlns:a16="http://schemas.microsoft.com/office/drawing/2014/main" id="{173D9730-2A4E-63B6-8760-EBB50F1D1AF0}"/>
                </a:ext>
              </a:extLst>
            </p:cNvPr>
            <p:cNvCxnSpPr/>
            <p:nvPr/>
          </p:nvCxnSpPr>
          <p:spPr>
            <a:xfrm flipV="1">
              <a:off x="4106863" y="2734083"/>
              <a:ext cx="261357" cy="711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7" name="Straight Arrow Connector 56">
              <a:extLst>
                <a:ext uri="{FF2B5EF4-FFF2-40B4-BE49-F238E27FC236}">
                  <a16:creationId xmlns:a16="http://schemas.microsoft.com/office/drawing/2014/main" id="{1C344ABD-809D-8D31-CAEF-CFE143FFF7E8}"/>
                </a:ext>
              </a:extLst>
            </p:cNvPr>
            <p:cNvCxnSpPr/>
            <p:nvPr/>
          </p:nvCxnSpPr>
          <p:spPr>
            <a:xfrm flipV="1">
              <a:off x="4892161" y="2491250"/>
              <a:ext cx="261357" cy="711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8" name="TextBox 57">
              <a:extLst>
                <a:ext uri="{FF2B5EF4-FFF2-40B4-BE49-F238E27FC236}">
                  <a16:creationId xmlns:a16="http://schemas.microsoft.com/office/drawing/2014/main" id="{6F4C6781-A8C9-89DF-D0CB-BCDD2BB92135}"/>
                </a:ext>
              </a:extLst>
            </p:cNvPr>
            <p:cNvSpPr txBox="1"/>
            <p:nvPr/>
          </p:nvSpPr>
          <p:spPr>
            <a:xfrm>
              <a:off x="3788444" y="2726451"/>
              <a:ext cx="33855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13</a:t>
              </a:r>
            </a:p>
          </p:txBody>
        </p:sp>
        <p:sp>
          <p:nvSpPr>
            <p:cNvPr id="59" name="TextBox 58">
              <a:extLst>
                <a:ext uri="{FF2B5EF4-FFF2-40B4-BE49-F238E27FC236}">
                  <a16:creationId xmlns:a16="http://schemas.microsoft.com/office/drawing/2014/main" id="{8765605E-1C3F-ED81-13E5-5B737A79D1CB}"/>
                </a:ext>
              </a:extLst>
            </p:cNvPr>
            <p:cNvSpPr txBox="1"/>
            <p:nvPr/>
          </p:nvSpPr>
          <p:spPr>
            <a:xfrm>
              <a:off x="4608305" y="2488040"/>
              <a:ext cx="33855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13</a:t>
              </a:r>
            </a:p>
          </p:txBody>
        </p:sp>
        <p:sp>
          <p:nvSpPr>
            <p:cNvPr id="60" name="TextBox 59">
              <a:extLst>
                <a:ext uri="{FF2B5EF4-FFF2-40B4-BE49-F238E27FC236}">
                  <a16:creationId xmlns:a16="http://schemas.microsoft.com/office/drawing/2014/main" id="{FEA8EFFE-591A-8DF3-8BB3-DCDF55187909}"/>
                </a:ext>
              </a:extLst>
            </p:cNvPr>
            <p:cNvSpPr txBox="1"/>
            <p:nvPr/>
          </p:nvSpPr>
          <p:spPr>
            <a:xfrm>
              <a:off x="3770682" y="3095306"/>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61" name="TextBox 60">
              <a:extLst>
                <a:ext uri="{FF2B5EF4-FFF2-40B4-BE49-F238E27FC236}">
                  <a16:creationId xmlns:a16="http://schemas.microsoft.com/office/drawing/2014/main" id="{F6733A3E-9373-F330-AC74-AAD67F2865AD}"/>
                </a:ext>
              </a:extLst>
            </p:cNvPr>
            <p:cNvSpPr txBox="1"/>
            <p:nvPr/>
          </p:nvSpPr>
          <p:spPr>
            <a:xfrm>
              <a:off x="2409189" y="380418"/>
              <a:ext cx="253596"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z</a:t>
              </a:r>
            </a:p>
          </p:txBody>
        </p:sp>
        <p:sp>
          <p:nvSpPr>
            <p:cNvPr id="62" name="TextBox 61">
              <a:extLst>
                <a:ext uri="{FF2B5EF4-FFF2-40B4-BE49-F238E27FC236}">
                  <a16:creationId xmlns:a16="http://schemas.microsoft.com/office/drawing/2014/main" id="{5FF660C9-0AEB-8F29-FD56-016F2D140668}"/>
                </a:ext>
              </a:extLst>
            </p:cNvPr>
            <p:cNvSpPr txBox="1"/>
            <p:nvPr/>
          </p:nvSpPr>
          <p:spPr>
            <a:xfrm>
              <a:off x="1801180" y="2152052"/>
              <a:ext cx="281009"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63" name="TextBox 62">
              <a:extLst>
                <a:ext uri="{FF2B5EF4-FFF2-40B4-BE49-F238E27FC236}">
                  <a16:creationId xmlns:a16="http://schemas.microsoft.com/office/drawing/2014/main" id="{5D00D975-5F97-731D-561C-B266F8EB6B22}"/>
                </a:ext>
              </a:extLst>
            </p:cNvPr>
            <p:cNvSpPr txBox="1"/>
            <p:nvPr/>
          </p:nvSpPr>
          <p:spPr>
            <a:xfrm>
              <a:off x="2876871" y="2005651"/>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64" name="TextBox 63">
              <a:extLst>
                <a:ext uri="{FF2B5EF4-FFF2-40B4-BE49-F238E27FC236}">
                  <a16:creationId xmlns:a16="http://schemas.microsoft.com/office/drawing/2014/main" id="{34F6F1C2-1363-D94D-D4C6-E60B3969254C}"/>
                </a:ext>
              </a:extLst>
            </p:cNvPr>
            <p:cNvSpPr txBox="1"/>
            <p:nvPr/>
          </p:nvSpPr>
          <p:spPr>
            <a:xfrm>
              <a:off x="3858659" y="1748951"/>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65" name="TextBox 64">
              <a:extLst>
                <a:ext uri="{FF2B5EF4-FFF2-40B4-BE49-F238E27FC236}">
                  <a16:creationId xmlns:a16="http://schemas.microsoft.com/office/drawing/2014/main" id="{A58A8C48-FA89-845C-7105-E5B56A2CA189}"/>
                </a:ext>
              </a:extLst>
            </p:cNvPr>
            <p:cNvSpPr txBox="1"/>
            <p:nvPr/>
          </p:nvSpPr>
          <p:spPr>
            <a:xfrm>
              <a:off x="4198245" y="2143612"/>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66" name="TextBox 65">
              <a:extLst>
                <a:ext uri="{FF2B5EF4-FFF2-40B4-BE49-F238E27FC236}">
                  <a16:creationId xmlns:a16="http://schemas.microsoft.com/office/drawing/2014/main" id="{657B2272-BE8B-DB47-288C-4F17425993AF}"/>
                </a:ext>
              </a:extLst>
            </p:cNvPr>
            <p:cNvSpPr txBox="1"/>
            <p:nvPr/>
          </p:nvSpPr>
          <p:spPr>
            <a:xfrm>
              <a:off x="2819279" y="915131"/>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D</a:t>
              </a:r>
            </a:p>
          </p:txBody>
        </p:sp>
        <p:sp>
          <p:nvSpPr>
            <p:cNvPr id="67" name="TextBox 66">
              <a:extLst>
                <a:ext uri="{FF2B5EF4-FFF2-40B4-BE49-F238E27FC236}">
                  <a16:creationId xmlns:a16="http://schemas.microsoft.com/office/drawing/2014/main" id="{A518A198-F658-F459-6226-40F46D1EA97F}"/>
                </a:ext>
              </a:extLst>
            </p:cNvPr>
            <p:cNvSpPr txBox="1"/>
            <p:nvPr/>
          </p:nvSpPr>
          <p:spPr>
            <a:xfrm>
              <a:off x="4094474" y="607832"/>
              <a:ext cx="27924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E</a:t>
              </a:r>
            </a:p>
          </p:txBody>
        </p:sp>
      </p:grpSp>
      <p:sp>
        <p:nvSpPr>
          <p:cNvPr id="85" name="TextBox 84">
            <a:extLst>
              <a:ext uri="{FF2B5EF4-FFF2-40B4-BE49-F238E27FC236}">
                <a16:creationId xmlns:a16="http://schemas.microsoft.com/office/drawing/2014/main" id="{EFF92F73-5890-CF31-C095-BD258BB014F4}"/>
              </a:ext>
            </a:extLst>
          </p:cNvPr>
          <p:cNvSpPr txBox="1"/>
          <p:nvPr/>
        </p:nvSpPr>
        <p:spPr>
          <a:xfrm>
            <a:off x="372096" y="1221635"/>
            <a:ext cx="4572000" cy="3139321"/>
          </a:xfrm>
          <a:prstGeom prst="rect">
            <a:avLst/>
          </a:prstGeom>
          <a:noFill/>
        </p:spPr>
        <p:txBody>
          <a:bodyPr wrap="square">
            <a:spAutoFit/>
          </a:bodyPr>
          <a:lstStyle/>
          <a:p>
            <a:r>
              <a:rPr lang="en-US" dirty="0"/>
              <a:t>A thin 200 </a:t>
            </a:r>
            <a:r>
              <a:rPr lang="en-US" dirty="0" err="1"/>
              <a:t>lb</a:t>
            </a:r>
            <a:r>
              <a:rPr lang="en-US" dirty="0"/>
              <a:t> homogeneous plate is supported by two hinges and a continuous cable, as shown. The cable runs over a smooth eyebolt at point C and is attached to the vertical wall at points D and E. The hinges are in alignment so that they only exert forces at A and B and only the hinge at B can support a force along its axis.  Determine the forces at the hinges acting on the plate and the tension in the cable. All dimensions are in inches.</a:t>
            </a:r>
          </a:p>
        </p:txBody>
      </p:sp>
      <p:sp>
        <p:nvSpPr>
          <p:cNvPr id="86" name="TextBox 85">
            <a:extLst>
              <a:ext uri="{FF2B5EF4-FFF2-40B4-BE49-F238E27FC236}">
                <a16:creationId xmlns:a16="http://schemas.microsoft.com/office/drawing/2014/main" id="{BCD4403E-7315-553A-2088-77BC7ABA1BC3}"/>
              </a:ext>
            </a:extLst>
          </p:cNvPr>
          <p:cNvSpPr txBox="1"/>
          <p:nvPr/>
        </p:nvSpPr>
        <p:spPr>
          <a:xfrm flipH="1">
            <a:off x="611560" y="188640"/>
            <a:ext cx="2330545" cy="369332"/>
          </a:xfrm>
          <a:prstGeom prst="rect">
            <a:avLst/>
          </a:prstGeom>
          <a:noFill/>
        </p:spPr>
        <p:txBody>
          <a:bodyPr wrap="square" rtlCol="0">
            <a:spAutoFit/>
          </a:bodyPr>
          <a:lstStyle/>
          <a:p>
            <a:r>
              <a:rPr lang="en-US" dirty="0">
                <a:solidFill>
                  <a:srgbClr val="C00000"/>
                </a:solidFill>
              </a:rPr>
              <a:t>Example 6.4</a:t>
            </a:r>
          </a:p>
        </p:txBody>
      </p:sp>
      <p:cxnSp>
        <p:nvCxnSpPr>
          <p:cNvPr id="87" name="Straight Connector 86">
            <a:extLst>
              <a:ext uri="{FF2B5EF4-FFF2-40B4-BE49-F238E27FC236}">
                <a16:creationId xmlns:a16="http://schemas.microsoft.com/office/drawing/2014/main" id="{274858FC-11FB-361E-4B0A-AEB8994BDCD0}"/>
              </a:ext>
            </a:extLst>
          </p:cNvPr>
          <p:cNvCxnSpPr/>
          <p:nvPr/>
        </p:nvCxnSpPr>
        <p:spPr>
          <a:xfrm>
            <a:off x="360566" y="566492"/>
            <a:ext cx="763270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197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15A1196-61D4-B594-B487-AA8596C3A29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548680"/>
            <a:ext cx="3581400" cy="3078480"/>
          </a:xfrm>
          <a:prstGeom prst="rect">
            <a:avLst/>
          </a:prstGeom>
          <a:noFill/>
        </p:spPr>
      </p:pic>
      <p:sp>
        <p:nvSpPr>
          <p:cNvPr id="4" name="TextBox 3">
            <a:extLst>
              <a:ext uri="{FF2B5EF4-FFF2-40B4-BE49-F238E27FC236}">
                <a16:creationId xmlns:a16="http://schemas.microsoft.com/office/drawing/2014/main" id="{21103785-935C-0D73-AC9B-F6705C23E868}"/>
              </a:ext>
            </a:extLst>
          </p:cNvPr>
          <p:cNvSpPr txBox="1"/>
          <p:nvPr/>
        </p:nvSpPr>
        <p:spPr>
          <a:xfrm>
            <a:off x="395536" y="260648"/>
            <a:ext cx="4572000" cy="2031325"/>
          </a:xfrm>
          <a:prstGeom prst="rect">
            <a:avLst/>
          </a:prstGeom>
          <a:noFill/>
        </p:spPr>
        <p:txBody>
          <a:bodyPr wrap="square">
            <a:spAutoFit/>
          </a:bodyPr>
          <a:lstStyle/>
          <a:p>
            <a:r>
              <a:rPr lang="en-US" dirty="0"/>
              <a:t>The free body diagram of the plate is shown.  The plate is homogeneous so that the center of gravity, G, where the weight of plate acts is at the plate center. There are six unknowns and six equations of equilibrium, so the problem is statically determinate. </a:t>
            </a:r>
          </a:p>
        </p:txBody>
      </p:sp>
      <p:sp>
        <p:nvSpPr>
          <p:cNvPr id="5" name="TextBox 4">
            <a:extLst>
              <a:ext uri="{FF2B5EF4-FFF2-40B4-BE49-F238E27FC236}">
                <a16:creationId xmlns:a16="http://schemas.microsoft.com/office/drawing/2014/main" id="{1541661C-00DF-6357-AF4D-BBF42FCC5AC3}"/>
              </a:ext>
            </a:extLst>
          </p:cNvPr>
          <p:cNvSpPr txBox="1"/>
          <p:nvPr/>
        </p:nvSpPr>
        <p:spPr>
          <a:xfrm>
            <a:off x="359851" y="2580005"/>
            <a:ext cx="4824536" cy="646331"/>
          </a:xfrm>
          <a:prstGeom prst="rect">
            <a:avLst/>
          </a:prstGeom>
          <a:noFill/>
        </p:spPr>
        <p:txBody>
          <a:bodyPr wrap="square" rtlCol="0">
            <a:spAutoFit/>
          </a:bodyPr>
          <a:lstStyle/>
          <a:p>
            <a:r>
              <a:rPr lang="en-US" dirty="0"/>
              <a:t>First, we need to get vector expressions for the forces in the cable along CD and CE</a:t>
            </a:r>
          </a:p>
        </p:txBody>
      </p:sp>
      <p:graphicFrame>
        <p:nvGraphicFramePr>
          <p:cNvPr id="6" name="Object 5">
            <a:extLst>
              <a:ext uri="{FF2B5EF4-FFF2-40B4-BE49-F238E27FC236}">
                <a16:creationId xmlns:a16="http://schemas.microsoft.com/office/drawing/2014/main" id="{AAE1881D-BB33-B658-642A-9A66147044DB}"/>
              </a:ext>
            </a:extLst>
          </p:cNvPr>
          <p:cNvGraphicFramePr>
            <a:graphicFrameLocks noChangeAspect="1"/>
          </p:cNvGraphicFramePr>
          <p:nvPr>
            <p:extLst>
              <p:ext uri="{D42A27DB-BD31-4B8C-83A1-F6EECF244321}">
                <p14:modId xmlns:p14="http://schemas.microsoft.com/office/powerpoint/2010/main" val="3265045537"/>
              </p:ext>
            </p:extLst>
          </p:nvPr>
        </p:nvGraphicFramePr>
        <p:xfrm>
          <a:off x="427749" y="3284984"/>
          <a:ext cx="3354354" cy="1473696"/>
        </p:xfrm>
        <a:graphic>
          <a:graphicData uri="http://schemas.openxmlformats.org/presentationml/2006/ole">
            <mc:AlternateContent xmlns:mc="http://schemas.openxmlformats.org/markup-compatibility/2006">
              <mc:Choice xmlns:v="urn:schemas-microsoft-com:vml" Requires="v">
                <p:oleObj name="Equation" r:id="rId4" imgW="2698336" imgH="1219020" progId="Equation.DSMT4">
                  <p:embed/>
                </p:oleObj>
              </mc:Choice>
              <mc:Fallback>
                <p:oleObj name="Equation" r:id="rId4" imgW="2698336" imgH="1219020" progId="Equation.DSMT4">
                  <p:embed/>
                  <p:pic>
                    <p:nvPicPr>
                      <p:cNvPr id="0" name=""/>
                      <p:cNvPicPr/>
                      <p:nvPr/>
                    </p:nvPicPr>
                    <p:blipFill>
                      <a:blip r:embed="rId5"/>
                      <a:stretch>
                        <a:fillRect/>
                      </a:stretch>
                    </p:blipFill>
                    <p:spPr>
                      <a:xfrm>
                        <a:off x="427749" y="3284984"/>
                        <a:ext cx="3354354" cy="1473696"/>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7FFDC7A7-B550-3864-2030-6C1A934AC5F8}"/>
              </a:ext>
            </a:extLst>
          </p:cNvPr>
          <p:cNvGraphicFramePr>
            <a:graphicFrameLocks noChangeAspect="1"/>
          </p:cNvGraphicFramePr>
          <p:nvPr>
            <p:extLst>
              <p:ext uri="{D42A27DB-BD31-4B8C-83A1-F6EECF244321}">
                <p14:modId xmlns:p14="http://schemas.microsoft.com/office/powerpoint/2010/main" val="3799824366"/>
              </p:ext>
            </p:extLst>
          </p:nvPr>
        </p:nvGraphicFramePr>
        <p:xfrm>
          <a:off x="411147" y="5257661"/>
          <a:ext cx="3600400" cy="1224428"/>
        </p:xfrm>
        <a:graphic>
          <a:graphicData uri="http://schemas.openxmlformats.org/presentationml/2006/ole">
            <mc:AlternateContent xmlns:mc="http://schemas.openxmlformats.org/markup-compatibility/2006">
              <mc:Choice xmlns:v="urn:schemas-microsoft-com:vml" Requires="v">
                <p:oleObj name="Equation" r:id="rId6" imgW="3136887" imgH="1066418" progId="Equation.DSMT4">
                  <p:embed/>
                </p:oleObj>
              </mc:Choice>
              <mc:Fallback>
                <p:oleObj name="Equation" r:id="rId6" imgW="3136887" imgH="1066418" progId="Equation.DSMT4">
                  <p:embed/>
                  <p:pic>
                    <p:nvPicPr>
                      <p:cNvPr id="0" name=""/>
                      <p:cNvPicPr/>
                      <p:nvPr/>
                    </p:nvPicPr>
                    <p:blipFill>
                      <a:blip r:embed="rId7"/>
                      <a:stretch>
                        <a:fillRect/>
                      </a:stretch>
                    </p:blipFill>
                    <p:spPr>
                      <a:xfrm>
                        <a:off x="411147" y="5257661"/>
                        <a:ext cx="3600400" cy="1224428"/>
                      </a:xfrm>
                      <a:prstGeom prst="rect">
                        <a:avLst/>
                      </a:prstGeom>
                    </p:spPr>
                  </p:pic>
                </p:oleObj>
              </mc:Fallback>
            </mc:AlternateContent>
          </a:graphicData>
        </a:graphic>
      </p:graphicFrame>
    </p:spTree>
    <p:extLst>
      <p:ext uri="{BB962C8B-B14F-4D97-AF65-F5344CB8AC3E}">
        <p14:creationId xmlns:p14="http://schemas.microsoft.com/office/powerpoint/2010/main" val="1394919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591F47B8-9EC6-FAD5-DB17-98149F3D4DA9}"/>
              </a:ext>
            </a:extLst>
          </p:cNvPr>
          <p:cNvGraphicFramePr>
            <a:graphicFrameLocks noChangeAspect="1"/>
          </p:cNvGraphicFramePr>
          <p:nvPr>
            <p:extLst>
              <p:ext uri="{D42A27DB-BD31-4B8C-83A1-F6EECF244321}">
                <p14:modId xmlns:p14="http://schemas.microsoft.com/office/powerpoint/2010/main" val="2869110233"/>
              </p:ext>
            </p:extLst>
          </p:nvPr>
        </p:nvGraphicFramePr>
        <p:xfrm>
          <a:off x="595147" y="980728"/>
          <a:ext cx="4655407" cy="369332"/>
        </p:xfrm>
        <a:graphic>
          <a:graphicData uri="http://schemas.openxmlformats.org/presentationml/2006/ole">
            <mc:AlternateContent xmlns:mc="http://schemas.openxmlformats.org/markup-compatibility/2006">
              <mc:Choice xmlns:v="urn:schemas-microsoft-com:vml" Requires="v">
                <p:oleObj name="Equation" r:id="rId3" imgW="3241751" imgH="256977" progId="Equation.DSMT4">
                  <p:embed/>
                </p:oleObj>
              </mc:Choice>
              <mc:Fallback>
                <p:oleObj name="Equation" r:id="rId3" imgW="3241751" imgH="256977" progId="Equation.DSMT4">
                  <p:embed/>
                  <p:pic>
                    <p:nvPicPr>
                      <p:cNvPr id="0" name=""/>
                      <p:cNvPicPr/>
                      <p:nvPr/>
                    </p:nvPicPr>
                    <p:blipFill>
                      <a:blip r:embed="rId4"/>
                      <a:stretch>
                        <a:fillRect/>
                      </a:stretch>
                    </p:blipFill>
                    <p:spPr>
                      <a:xfrm>
                        <a:off x="595147" y="980728"/>
                        <a:ext cx="4655407" cy="369332"/>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82F129B2-4726-D605-7E7F-D83DC6E139F8}"/>
              </a:ext>
            </a:extLst>
          </p:cNvPr>
          <p:cNvSpPr txBox="1"/>
          <p:nvPr/>
        </p:nvSpPr>
        <p:spPr>
          <a:xfrm>
            <a:off x="611560" y="332656"/>
            <a:ext cx="2441694" cy="369332"/>
          </a:xfrm>
          <a:prstGeom prst="rect">
            <a:avLst/>
          </a:prstGeom>
          <a:noFill/>
        </p:spPr>
        <p:txBody>
          <a:bodyPr wrap="none" rtlCol="0">
            <a:spAutoFit/>
          </a:bodyPr>
          <a:lstStyle/>
          <a:p>
            <a:r>
              <a:rPr lang="en-US" dirty="0"/>
              <a:t>The total force at C is:</a:t>
            </a:r>
          </a:p>
        </p:txBody>
      </p:sp>
      <p:graphicFrame>
        <p:nvGraphicFramePr>
          <p:cNvPr id="4" name="Object 3">
            <a:extLst>
              <a:ext uri="{FF2B5EF4-FFF2-40B4-BE49-F238E27FC236}">
                <a16:creationId xmlns:a16="http://schemas.microsoft.com/office/drawing/2014/main" id="{7BF35CF4-0BA7-0694-BEBD-0E120EC3D18D}"/>
              </a:ext>
            </a:extLst>
          </p:cNvPr>
          <p:cNvGraphicFramePr>
            <a:graphicFrameLocks noChangeAspect="1"/>
          </p:cNvGraphicFramePr>
          <p:nvPr>
            <p:extLst>
              <p:ext uri="{D42A27DB-BD31-4B8C-83A1-F6EECF244321}">
                <p14:modId xmlns:p14="http://schemas.microsoft.com/office/powerpoint/2010/main" val="886215375"/>
              </p:ext>
            </p:extLst>
          </p:nvPr>
        </p:nvGraphicFramePr>
        <p:xfrm>
          <a:off x="971600" y="2829129"/>
          <a:ext cx="1579612" cy="959598"/>
        </p:xfrm>
        <a:graphic>
          <a:graphicData uri="http://schemas.openxmlformats.org/presentationml/2006/ole">
            <mc:AlternateContent xmlns:mc="http://schemas.openxmlformats.org/markup-compatibility/2006">
              <mc:Choice xmlns:v="urn:schemas-microsoft-com:vml" Requires="v">
                <p:oleObj name="Equation" r:id="rId5" imgW="1144126" imgH="694989" progId="Equation.DSMT4">
                  <p:embed/>
                </p:oleObj>
              </mc:Choice>
              <mc:Fallback>
                <p:oleObj name="Equation" r:id="rId5" imgW="1144126" imgH="694989" progId="Equation.DSMT4">
                  <p:embed/>
                  <p:pic>
                    <p:nvPicPr>
                      <p:cNvPr id="0" name=""/>
                      <p:cNvPicPr/>
                      <p:nvPr/>
                    </p:nvPicPr>
                    <p:blipFill>
                      <a:blip r:embed="rId6"/>
                      <a:stretch>
                        <a:fillRect/>
                      </a:stretch>
                    </p:blipFill>
                    <p:spPr>
                      <a:xfrm>
                        <a:off x="971600" y="2829129"/>
                        <a:ext cx="1579612" cy="959598"/>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A406B615-22D7-62FD-6687-28D8BE17A745}"/>
              </a:ext>
            </a:extLst>
          </p:cNvPr>
          <p:cNvSpPr txBox="1"/>
          <p:nvPr/>
        </p:nvSpPr>
        <p:spPr>
          <a:xfrm>
            <a:off x="755576" y="1628800"/>
            <a:ext cx="7850580" cy="1200329"/>
          </a:xfrm>
          <a:prstGeom prst="rect">
            <a:avLst/>
          </a:prstGeom>
          <a:noFill/>
        </p:spPr>
        <p:txBody>
          <a:bodyPr wrap="square" rtlCol="0">
            <a:spAutoFit/>
          </a:bodyPr>
          <a:lstStyle/>
          <a:p>
            <a:r>
              <a:rPr lang="en-US" dirty="0"/>
              <a:t>For equilibrium equations we are going to sum  moments about B for the three moment equations and use them in conjunction with the three force equations. Thus, we need to compute moments about B, using position vectors.</a:t>
            </a:r>
          </a:p>
        </p:txBody>
      </p:sp>
      <p:graphicFrame>
        <p:nvGraphicFramePr>
          <p:cNvPr id="6" name="Object 5">
            <a:extLst>
              <a:ext uri="{FF2B5EF4-FFF2-40B4-BE49-F238E27FC236}">
                <a16:creationId xmlns:a16="http://schemas.microsoft.com/office/drawing/2014/main" id="{7D46535D-013E-29CA-5696-883B5D73DDFF}"/>
              </a:ext>
            </a:extLst>
          </p:cNvPr>
          <p:cNvGraphicFramePr>
            <a:graphicFrameLocks noChangeAspect="1"/>
          </p:cNvGraphicFramePr>
          <p:nvPr>
            <p:extLst>
              <p:ext uri="{D42A27DB-BD31-4B8C-83A1-F6EECF244321}">
                <p14:modId xmlns:p14="http://schemas.microsoft.com/office/powerpoint/2010/main" val="3876675220"/>
              </p:ext>
            </p:extLst>
          </p:nvPr>
        </p:nvGraphicFramePr>
        <p:xfrm>
          <a:off x="971600" y="4467199"/>
          <a:ext cx="5952204" cy="1986137"/>
        </p:xfrm>
        <a:graphic>
          <a:graphicData uri="http://schemas.openxmlformats.org/presentationml/2006/ole">
            <mc:AlternateContent xmlns:mc="http://schemas.openxmlformats.org/markup-compatibility/2006">
              <mc:Choice xmlns:v="urn:schemas-microsoft-com:vml" Requires="v">
                <p:oleObj name="Equation" r:id="rId7" imgW="4567135" imgH="1523505" progId="Equation.DSMT4">
                  <p:embed/>
                </p:oleObj>
              </mc:Choice>
              <mc:Fallback>
                <p:oleObj name="Equation" r:id="rId7" imgW="4567135" imgH="1523505" progId="Equation.DSMT4">
                  <p:embed/>
                  <p:pic>
                    <p:nvPicPr>
                      <p:cNvPr id="0" name=""/>
                      <p:cNvPicPr/>
                      <p:nvPr/>
                    </p:nvPicPr>
                    <p:blipFill>
                      <a:blip r:embed="rId8"/>
                      <a:stretch>
                        <a:fillRect/>
                      </a:stretch>
                    </p:blipFill>
                    <p:spPr>
                      <a:xfrm>
                        <a:off x="971600" y="4467199"/>
                        <a:ext cx="5952204" cy="1986137"/>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41658E51-089D-2CEA-6D57-510913A28D86}"/>
              </a:ext>
            </a:extLst>
          </p:cNvPr>
          <p:cNvSpPr txBox="1"/>
          <p:nvPr/>
        </p:nvSpPr>
        <p:spPr>
          <a:xfrm>
            <a:off x="755576" y="4077072"/>
            <a:ext cx="3429144" cy="369332"/>
          </a:xfrm>
          <a:prstGeom prst="rect">
            <a:avLst/>
          </a:prstGeom>
          <a:noFill/>
        </p:spPr>
        <p:txBody>
          <a:bodyPr wrap="none" rtlCol="0">
            <a:spAutoFit/>
          </a:bodyPr>
          <a:lstStyle/>
          <a:p>
            <a:r>
              <a:rPr lang="en-US" dirty="0"/>
              <a:t>Here are the moment equations</a:t>
            </a:r>
          </a:p>
        </p:txBody>
      </p:sp>
      <p:cxnSp>
        <p:nvCxnSpPr>
          <p:cNvPr id="9" name="Straight Connector 8">
            <a:extLst>
              <a:ext uri="{FF2B5EF4-FFF2-40B4-BE49-F238E27FC236}">
                <a16:creationId xmlns:a16="http://schemas.microsoft.com/office/drawing/2014/main" id="{0DC474E8-07D1-3610-8219-0D0268E605D4}"/>
              </a:ext>
            </a:extLst>
          </p:cNvPr>
          <p:cNvCxnSpPr/>
          <p:nvPr/>
        </p:nvCxnSpPr>
        <p:spPr>
          <a:xfrm>
            <a:off x="1331640" y="6453336"/>
            <a:ext cx="285308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289608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233F4595-90B8-7E1C-0D28-B4010B8F602C}"/>
              </a:ext>
            </a:extLst>
          </p:cNvPr>
          <p:cNvGraphicFramePr>
            <a:graphicFrameLocks noChangeAspect="1"/>
          </p:cNvGraphicFramePr>
          <p:nvPr>
            <p:extLst>
              <p:ext uri="{D42A27DB-BD31-4B8C-83A1-F6EECF244321}">
                <p14:modId xmlns:p14="http://schemas.microsoft.com/office/powerpoint/2010/main" val="3247120524"/>
              </p:ext>
            </p:extLst>
          </p:nvPr>
        </p:nvGraphicFramePr>
        <p:xfrm>
          <a:off x="648048" y="1412776"/>
          <a:ext cx="6628593" cy="720080"/>
        </p:xfrm>
        <a:graphic>
          <a:graphicData uri="http://schemas.openxmlformats.org/presentationml/2006/ole">
            <mc:AlternateContent xmlns:mc="http://schemas.openxmlformats.org/markup-compatibility/2006">
              <mc:Choice xmlns:v="urn:schemas-microsoft-com:vml" Requires="v">
                <p:oleObj name="Equation" r:id="rId3" imgW="4910193" imgH="533389" progId="Equation.DSMT4">
                  <p:embed/>
                </p:oleObj>
              </mc:Choice>
              <mc:Fallback>
                <p:oleObj name="Equation" r:id="rId3" imgW="4910193" imgH="533389" progId="Equation.DSMT4">
                  <p:embed/>
                  <p:pic>
                    <p:nvPicPr>
                      <p:cNvPr id="0" name=""/>
                      <p:cNvPicPr/>
                      <p:nvPr/>
                    </p:nvPicPr>
                    <p:blipFill>
                      <a:blip r:embed="rId4"/>
                      <a:stretch>
                        <a:fillRect/>
                      </a:stretch>
                    </p:blipFill>
                    <p:spPr>
                      <a:xfrm>
                        <a:off x="648048" y="1412776"/>
                        <a:ext cx="6628593" cy="720080"/>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8242062E-20BF-DB65-AE09-8CC2C76D5713}"/>
              </a:ext>
            </a:extLst>
          </p:cNvPr>
          <p:cNvSpPr txBox="1"/>
          <p:nvPr/>
        </p:nvSpPr>
        <p:spPr>
          <a:xfrm>
            <a:off x="683568" y="764704"/>
            <a:ext cx="3518912" cy="369332"/>
          </a:xfrm>
          <a:prstGeom prst="rect">
            <a:avLst/>
          </a:prstGeom>
          <a:noFill/>
        </p:spPr>
        <p:txBody>
          <a:bodyPr wrap="none" rtlCol="0">
            <a:spAutoFit/>
          </a:bodyPr>
          <a:lstStyle/>
          <a:p>
            <a:r>
              <a:rPr lang="en-US" dirty="0"/>
              <a:t>and here are the force equations</a:t>
            </a:r>
          </a:p>
        </p:txBody>
      </p:sp>
      <p:sp>
        <p:nvSpPr>
          <p:cNvPr id="4" name="TextBox 3">
            <a:extLst>
              <a:ext uri="{FF2B5EF4-FFF2-40B4-BE49-F238E27FC236}">
                <a16:creationId xmlns:a16="http://schemas.microsoft.com/office/drawing/2014/main" id="{CCF0FD0A-3FAD-6B98-251A-ED2F5839F35F}"/>
              </a:ext>
            </a:extLst>
          </p:cNvPr>
          <p:cNvSpPr txBox="1"/>
          <p:nvPr/>
        </p:nvSpPr>
        <p:spPr>
          <a:xfrm>
            <a:off x="539552" y="2564904"/>
            <a:ext cx="6552728" cy="2031325"/>
          </a:xfrm>
          <a:prstGeom prst="rect">
            <a:avLst/>
          </a:prstGeom>
          <a:noFill/>
        </p:spPr>
        <p:txBody>
          <a:bodyPr wrap="square" rtlCol="0">
            <a:spAutoFit/>
          </a:bodyPr>
          <a:lstStyle/>
          <a:p>
            <a:r>
              <a:rPr lang="en-US" dirty="0"/>
              <a:t>We chose point B to take moments about since it allowed us to solve directly for the tension, T, and the reactions at A without solving any simultaneous equations. Now, we are going to solve this problem in MATLAB. We do not need to choose a “good” point to take moments about since MATLAB will solve the simultaneous equations. Thus, we will instead calculate moments about the origin O for the moment equation(s).</a:t>
            </a:r>
          </a:p>
        </p:txBody>
      </p:sp>
      <p:cxnSp>
        <p:nvCxnSpPr>
          <p:cNvPr id="6" name="Straight Connector 5">
            <a:extLst>
              <a:ext uri="{FF2B5EF4-FFF2-40B4-BE49-F238E27FC236}">
                <a16:creationId xmlns:a16="http://schemas.microsoft.com/office/drawing/2014/main" id="{A5DF342C-D314-045B-95CB-46367E63F477}"/>
              </a:ext>
            </a:extLst>
          </p:cNvPr>
          <p:cNvCxnSpPr/>
          <p:nvPr/>
        </p:nvCxnSpPr>
        <p:spPr>
          <a:xfrm>
            <a:off x="1043608" y="2204864"/>
            <a:ext cx="3096344"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06629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139ED5-16A8-4E44-1A8E-327F5D33575B}"/>
              </a:ext>
            </a:extLst>
          </p:cNvPr>
          <p:cNvSpPr txBox="1"/>
          <p:nvPr/>
        </p:nvSpPr>
        <p:spPr>
          <a:xfrm>
            <a:off x="827584" y="620688"/>
            <a:ext cx="1950086" cy="369332"/>
          </a:xfrm>
          <a:prstGeom prst="rect">
            <a:avLst/>
          </a:prstGeom>
          <a:noFill/>
        </p:spPr>
        <p:txBody>
          <a:bodyPr wrap="none" rtlCol="0">
            <a:spAutoFit/>
          </a:bodyPr>
          <a:lstStyle/>
          <a:p>
            <a:r>
              <a:rPr lang="en-US" dirty="0"/>
              <a:t>MATLAB solution</a:t>
            </a:r>
          </a:p>
        </p:txBody>
      </p:sp>
      <p:sp>
        <p:nvSpPr>
          <p:cNvPr id="4" name="TextBox 3">
            <a:extLst>
              <a:ext uri="{FF2B5EF4-FFF2-40B4-BE49-F238E27FC236}">
                <a16:creationId xmlns:a16="http://schemas.microsoft.com/office/drawing/2014/main" id="{B011D6F7-856A-B1F0-3846-C0DFEA4BF793}"/>
              </a:ext>
            </a:extLst>
          </p:cNvPr>
          <p:cNvSpPr txBox="1"/>
          <p:nvPr/>
        </p:nvSpPr>
        <p:spPr>
          <a:xfrm>
            <a:off x="827584" y="1772816"/>
            <a:ext cx="4572000" cy="1200329"/>
          </a:xfrm>
          <a:prstGeom prst="rect">
            <a:avLst/>
          </a:prstGeom>
          <a:noFill/>
        </p:spPr>
        <p:txBody>
          <a:bodyPr wrap="square">
            <a:spAutoFit/>
          </a:bodyPr>
          <a:lstStyle/>
          <a:p>
            <a:r>
              <a:rPr lang="en-US" dirty="0" err="1"/>
              <a:t>syms</a:t>
            </a:r>
            <a:r>
              <a:rPr lang="en-US" dirty="0"/>
              <a:t> T Ay Az Bx By </a:t>
            </a:r>
            <a:r>
              <a:rPr lang="en-US" dirty="0" err="1"/>
              <a:t>Bz</a:t>
            </a:r>
            <a:endParaRPr lang="en-US" dirty="0"/>
          </a:p>
          <a:p>
            <a:r>
              <a:rPr lang="en-US" dirty="0"/>
              <a:t>W = [ 0 0 -200];</a:t>
            </a:r>
          </a:p>
          <a:p>
            <a:r>
              <a:rPr lang="en-US" dirty="0"/>
              <a:t>B = [ Bx By </a:t>
            </a:r>
            <a:r>
              <a:rPr lang="en-US" dirty="0" err="1"/>
              <a:t>Bz</a:t>
            </a:r>
            <a:r>
              <a:rPr lang="en-US" dirty="0"/>
              <a:t>];</a:t>
            </a:r>
          </a:p>
          <a:p>
            <a:r>
              <a:rPr lang="en-US" dirty="0"/>
              <a:t>A = [ 0 Ay Az];</a:t>
            </a:r>
          </a:p>
        </p:txBody>
      </p:sp>
      <p:sp>
        <p:nvSpPr>
          <p:cNvPr id="5" name="TextBox 4">
            <a:extLst>
              <a:ext uri="{FF2B5EF4-FFF2-40B4-BE49-F238E27FC236}">
                <a16:creationId xmlns:a16="http://schemas.microsoft.com/office/drawing/2014/main" id="{2DCC9DD0-ED49-4DE2-C0DD-7238775B01C0}"/>
              </a:ext>
            </a:extLst>
          </p:cNvPr>
          <p:cNvSpPr txBox="1"/>
          <p:nvPr/>
        </p:nvSpPr>
        <p:spPr>
          <a:xfrm>
            <a:off x="755576" y="1268760"/>
            <a:ext cx="4519186" cy="369332"/>
          </a:xfrm>
          <a:prstGeom prst="rect">
            <a:avLst/>
          </a:prstGeom>
          <a:noFill/>
        </p:spPr>
        <p:txBody>
          <a:bodyPr wrap="none" rtlCol="0">
            <a:spAutoFit/>
          </a:bodyPr>
          <a:lstStyle/>
          <a:p>
            <a:r>
              <a:rPr lang="en-US" dirty="0"/>
              <a:t>define the unknowns and the vector forces</a:t>
            </a:r>
          </a:p>
        </p:txBody>
      </p:sp>
      <p:sp>
        <p:nvSpPr>
          <p:cNvPr id="7" name="TextBox 6">
            <a:extLst>
              <a:ext uri="{FF2B5EF4-FFF2-40B4-BE49-F238E27FC236}">
                <a16:creationId xmlns:a16="http://schemas.microsoft.com/office/drawing/2014/main" id="{1D5A2F96-001C-D57C-3AA9-16EB6AA5F225}"/>
              </a:ext>
            </a:extLst>
          </p:cNvPr>
          <p:cNvSpPr txBox="1"/>
          <p:nvPr/>
        </p:nvSpPr>
        <p:spPr>
          <a:xfrm>
            <a:off x="647564" y="4005064"/>
            <a:ext cx="7848872" cy="1754326"/>
          </a:xfrm>
          <a:prstGeom prst="rect">
            <a:avLst/>
          </a:prstGeom>
          <a:noFill/>
        </p:spPr>
        <p:txBody>
          <a:bodyPr wrap="square">
            <a:spAutoFit/>
          </a:bodyPr>
          <a:lstStyle/>
          <a:p>
            <a:r>
              <a:rPr lang="en-US" dirty="0"/>
              <a:t>CD = [ 4 -28 19];</a:t>
            </a:r>
          </a:p>
          <a:p>
            <a:r>
              <a:rPr lang="en-US" dirty="0" err="1"/>
              <a:t>eCD</a:t>
            </a:r>
            <a:r>
              <a:rPr lang="en-US" dirty="0"/>
              <a:t> = CD/norm(CD);		% unit vector along CD</a:t>
            </a:r>
          </a:p>
          <a:p>
            <a:r>
              <a:rPr lang="en-US" dirty="0"/>
              <a:t>Td = T*</a:t>
            </a:r>
            <a:r>
              <a:rPr lang="en-US" dirty="0" err="1"/>
              <a:t>eCD</a:t>
            </a:r>
            <a:r>
              <a:rPr lang="en-US" dirty="0"/>
              <a:t>;				% cable force along CD</a:t>
            </a:r>
          </a:p>
          <a:p>
            <a:r>
              <a:rPr lang="en-US" dirty="0"/>
              <a:t>CE = [ -13 -28 19];		</a:t>
            </a:r>
          </a:p>
          <a:p>
            <a:r>
              <a:rPr lang="en-US" dirty="0" err="1"/>
              <a:t>eCE</a:t>
            </a:r>
            <a:r>
              <a:rPr lang="en-US" dirty="0"/>
              <a:t> = CE/norm(CE);		% unit vector along CE</a:t>
            </a:r>
          </a:p>
          <a:p>
            <a:r>
              <a:rPr lang="en-US" dirty="0" err="1"/>
              <a:t>Te</a:t>
            </a:r>
            <a:r>
              <a:rPr lang="en-US" dirty="0"/>
              <a:t> = T*</a:t>
            </a:r>
            <a:r>
              <a:rPr lang="en-US" dirty="0" err="1"/>
              <a:t>eCE</a:t>
            </a:r>
            <a:r>
              <a:rPr lang="en-US" dirty="0"/>
              <a:t>;				% cable force along CE</a:t>
            </a:r>
          </a:p>
        </p:txBody>
      </p:sp>
      <p:sp>
        <p:nvSpPr>
          <p:cNvPr id="8" name="TextBox 7">
            <a:extLst>
              <a:ext uri="{FF2B5EF4-FFF2-40B4-BE49-F238E27FC236}">
                <a16:creationId xmlns:a16="http://schemas.microsoft.com/office/drawing/2014/main" id="{521AE6BA-E058-87F9-D8FA-F4391713E70E}"/>
              </a:ext>
            </a:extLst>
          </p:cNvPr>
          <p:cNvSpPr txBox="1"/>
          <p:nvPr/>
        </p:nvSpPr>
        <p:spPr>
          <a:xfrm>
            <a:off x="647564" y="3519799"/>
            <a:ext cx="2877711" cy="369332"/>
          </a:xfrm>
          <a:prstGeom prst="rect">
            <a:avLst/>
          </a:prstGeom>
          <a:noFill/>
        </p:spPr>
        <p:txBody>
          <a:bodyPr wrap="none" rtlCol="0">
            <a:spAutoFit/>
          </a:bodyPr>
          <a:lstStyle/>
          <a:p>
            <a:r>
              <a:rPr lang="en-US" dirty="0"/>
              <a:t>obtain vector cable forces </a:t>
            </a:r>
          </a:p>
        </p:txBody>
      </p:sp>
    </p:spTree>
    <p:extLst>
      <p:ext uri="{BB962C8B-B14F-4D97-AF65-F5344CB8AC3E}">
        <p14:creationId xmlns:p14="http://schemas.microsoft.com/office/powerpoint/2010/main" val="24696967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0313E4A-323F-8F16-1938-07C1DAD42C64}"/>
              </a:ext>
            </a:extLst>
          </p:cNvPr>
          <p:cNvSpPr txBox="1"/>
          <p:nvPr/>
        </p:nvSpPr>
        <p:spPr>
          <a:xfrm>
            <a:off x="755576" y="960227"/>
            <a:ext cx="7776864" cy="1200329"/>
          </a:xfrm>
          <a:prstGeom prst="rect">
            <a:avLst/>
          </a:prstGeom>
          <a:noFill/>
        </p:spPr>
        <p:txBody>
          <a:bodyPr wrap="square">
            <a:spAutoFit/>
          </a:bodyPr>
          <a:lstStyle/>
          <a:p>
            <a:r>
              <a:rPr lang="en-US" dirty="0" err="1"/>
              <a:t>ra</a:t>
            </a:r>
            <a:r>
              <a:rPr lang="en-US" dirty="0"/>
              <a:t> = [ -6 0 0];			% position vectors from O  to A, B, C</a:t>
            </a:r>
          </a:p>
          <a:p>
            <a:r>
              <a:rPr lang="en-US" dirty="0" err="1"/>
              <a:t>rb</a:t>
            </a:r>
            <a:r>
              <a:rPr lang="en-US" dirty="0"/>
              <a:t> = [ -20 0 0 ];</a:t>
            </a:r>
          </a:p>
          <a:p>
            <a:r>
              <a:rPr lang="en-US" dirty="0" err="1"/>
              <a:t>rc</a:t>
            </a:r>
            <a:r>
              <a:rPr lang="en-US" dirty="0"/>
              <a:t> = [ -13 28 2];</a:t>
            </a:r>
          </a:p>
          <a:p>
            <a:r>
              <a:rPr lang="en-US" dirty="0" err="1"/>
              <a:t>rw</a:t>
            </a:r>
            <a:r>
              <a:rPr lang="en-US" dirty="0"/>
              <a:t> = [ -13 14 0];		% position vector from O to G for the weight</a:t>
            </a:r>
          </a:p>
        </p:txBody>
      </p:sp>
      <p:sp>
        <p:nvSpPr>
          <p:cNvPr id="4" name="TextBox 3">
            <a:extLst>
              <a:ext uri="{FF2B5EF4-FFF2-40B4-BE49-F238E27FC236}">
                <a16:creationId xmlns:a16="http://schemas.microsoft.com/office/drawing/2014/main" id="{AC576C42-B4FB-A308-E099-0BE0F7CE555A}"/>
              </a:ext>
            </a:extLst>
          </p:cNvPr>
          <p:cNvSpPr txBox="1"/>
          <p:nvPr/>
        </p:nvSpPr>
        <p:spPr>
          <a:xfrm>
            <a:off x="683568" y="280738"/>
            <a:ext cx="7128792" cy="369332"/>
          </a:xfrm>
          <a:prstGeom prst="rect">
            <a:avLst/>
          </a:prstGeom>
          <a:noFill/>
        </p:spPr>
        <p:txBody>
          <a:bodyPr wrap="square" rtlCol="0">
            <a:spAutoFit/>
          </a:bodyPr>
          <a:lstStyle/>
          <a:p>
            <a:r>
              <a:rPr lang="en-US" dirty="0"/>
              <a:t>use position vectors from origin O to compute moments </a:t>
            </a:r>
          </a:p>
        </p:txBody>
      </p:sp>
      <p:sp>
        <p:nvSpPr>
          <p:cNvPr id="6" name="TextBox 5">
            <a:extLst>
              <a:ext uri="{FF2B5EF4-FFF2-40B4-BE49-F238E27FC236}">
                <a16:creationId xmlns:a16="http://schemas.microsoft.com/office/drawing/2014/main" id="{26ACBAB3-35C5-3EC1-BC2A-1FEADF94D67B}"/>
              </a:ext>
            </a:extLst>
          </p:cNvPr>
          <p:cNvSpPr txBox="1"/>
          <p:nvPr/>
        </p:nvSpPr>
        <p:spPr>
          <a:xfrm>
            <a:off x="611560" y="3595565"/>
            <a:ext cx="7920880" cy="646331"/>
          </a:xfrm>
          <a:prstGeom prst="rect">
            <a:avLst/>
          </a:prstGeom>
          <a:noFill/>
        </p:spPr>
        <p:txBody>
          <a:bodyPr wrap="square">
            <a:spAutoFit/>
          </a:bodyPr>
          <a:lstStyle/>
          <a:p>
            <a:r>
              <a:rPr lang="en-US" dirty="0"/>
              <a:t>F = A + B + W + Td + </a:t>
            </a:r>
            <a:r>
              <a:rPr lang="en-US" dirty="0" err="1"/>
              <a:t>Te</a:t>
            </a:r>
            <a:r>
              <a:rPr lang="en-US" dirty="0"/>
              <a:t>;</a:t>
            </a:r>
          </a:p>
          <a:p>
            <a:r>
              <a:rPr lang="en-US" dirty="0"/>
              <a:t>M = cross(</a:t>
            </a:r>
            <a:r>
              <a:rPr lang="en-US" dirty="0" err="1"/>
              <a:t>ra</a:t>
            </a:r>
            <a:r>
              <a:rPr lang="en-US" dirty="0"/>
              <a:t>, A) + cross(</a:t>
            </a:r>
            <a:r>
              <a:rPr lang="en-US" dirty="0" err="1"/>
              <a:t>rb</a:t>
            </a:r>
            <a:r>
              <a:rPr lang="en-US" dirty="0"/>
              <a:t>, B) + cross(</a:t>
            </a:r>
            <a:r>
              <a:rPr lang="en-US" dirty="0" err="1"/>
              <a:t>rc</a:t>
            </a:r>
            <a:r>
              <a:rPr lang="en-US" dirty="0"/>
              <a:t>, Td) +cross(</a:t>
            </a:r>
            <a:r>
              <a:rPr lang="en-US" dirty="0" err="1"/>
              <a:t>rc,Te</a:t>
            </a:r>
            <a:r>
              <a:rPr lang="en-US" dirty="0"/>
              <a:t>) + cross(</a:t>
            </a:r>
            <a:r>
              <a:rPr lang="en-US" dirty="0" err="1"/>
              <a:t>rw</a:t>
            </a:r>
            <a:r>
              <a:rPr lang="en-US" dirty="0"/>
              <a:t>, W);</a:t>
            </a:r>
          </a:p>
        </p:txBody>
      </p:sp>
      <p:sp>
        <p:nvSpPr>
          <p:cNvPr id="8" name="TextBox 7">
            <a:extLst>
              <a:ext uri="{FF2B5EF4-FFF2-40B4-BE49-F238E27FC236}">
                <a16:creationId xmlns:a16="http://schemas.microsoft.com/office/drawing/2014/main" id="{32D28926-1294-CE21-03F5-5575A0361D66}"/>
              </a:ext>
            </a:extLst>
          </p:cNvPr>
          <p:cNvSpPr txBox="1"/>
          <p:nvPr/>
        </p:nvSpPr>
        <p:spPr>
          <a:xfrm>
            <a:off x="588781" y="4385541"/>
            <a:ext cx="4572000" cy="646331"/>
          </a:xfrm>
          <a:prstGeom prst="rect">
            <a:avLst/>
          </a:prstGeom>
          <a:noFill/>
        </p:spPr>
        <p:txBody>
          <a:bodyPr wrap="square">
            <a:spAutoFit/>
          </a:bodyPr>
          <a:lstStyle/>
          <a:p>
            <a:r>
              <a:rPr lang="en-US" dirty="0"/>
              <a:t>Eq = [ F M ]</a:t>
            </a:r>
          </a:p>
          <a:p>
            <a:r>
              <a:rPr lang="en-US" dirty="0"/>
              <a:t>S = solve(Eq);	</a:t>
            </a:r>
          </a:p>
        </p:txBody>
      </p:sp>
      <p:sp>
        <p:nvSpPr>
          <p:cNvPr id="10" name="TextBox 9">
            <a:extLst>
              <a:ext uri="{FF2B5EF4-FFF2-40B4-BE49-F238E27FC236}">
                <a16:creationId xmlns:a16="http://schemas.microsoft.com/office/drawing/2014/main" id="{59F9B0BA-FE62-5EA8-7F7B-CBA7658D08EA}"/>
              </a:ext>
            </a:extLst>
          </p:cNvPr>
          <p:cNvSpPr txBox="1"/>
          <p:nvPr/>
        </p:nvSpPr>
        <p:spPr>
          <a:xfrm>
            <a:off x="467544" y="5081302"/>
            <a:ext cx="7848872" cy="923330"/>
          </a:xfrm>
          <a:prstGeom prst="rect">
            <a:avLst/>
          </a:prstGeom>
          <a:noFill/>
        </p:spPr>
        <p:txBody>
          <a:bodyPr wrap="square">
            <a:spAutoFit/>
          </a:bodyPr>
          <a:lstStyle/>
          <a:p>
            <a:r>
              <a:rPr lang="en-US" dirty="0"/>
              <a:t>double([ </a:t>
            </a:r>
            <a:r>
              <a:rPr lang="en-US" dirty="0" err="1"/>
              <a:t>S.Ay</a:t>
            </a:r>
            <a:r>
              <a:rPr lang="en-US" dirty="0"/>
              <a:t>  </a:t>
            </a:r>
            <a:r>
              <a:rPr lang="en-US" dirty="0" err="1"/>
              <a:t>S.Az</a:t>
            </a:r>
            <a:r>
              <a:rPr lang="en-US" dirty="0"/>
              <a:t>  </a:t>
            </a:r>
            <a:r>
              <a:rPr lang="en-US" dirty="0" err="1"/>
              <a:t>S.Bx</a:t>
            </a:r>
            <a:r>
              <a:rPr lang="en-US" dirty="0"/>
              <a:t>  </a:t>
            </a:r>
            <a:r>
              <a:rPr lang="en-US" dirty="0" err="1"/>
              <a:t>S.By</a:t>
            </a:r>
            <a:r>
              <a:rPr lang="en-US" dirty="0"/>
              <a:t>  </a:t>
            </a:r>
            <a:r>
              <a:rPr lang="en-US" dirty="0" err="1"/>
              <a:t>S.Bz</a:t>
            </a:r>
            <a:r>
              <a:rPr lang="en-US" dirty="0"/>
              <a:t>  S.T])</a:t>
            </a:r>
          </a:p>
          <a:p>
            <a:endParaRPr lang="en-US" dirty="0"/>
          </a:p>
          <a:p>
            <a:r>
              <a:rPr lang="en-US" dirty="0" err="1"/>
              <a:t>ans</a:t>
            </a:r>
            <a:r>
              <a:rPr lang="en-US" dirty="0"/>
              <a:t> = 26.3141   51.8796   20.1763  107.0192   57.6442   83.6372</a:t>
            </a:r>
          </a:p>
        </p:txBody>
      </p:sp>
      <p:sp>
        <p:nvSpPr>
          <p:cNvPr id="11" name="TextBox 10">
            <a:extLst>
              <a:ext uri="{FF2B5EF4-FFF2-40B4-BE49-F238E27FC236}">
                <a16:creationId xmlns:a16="http://schemas.microsoft.com/office/drawing/2014/main" id="{CFB97DC4-4F96-6B5B-BC16-DAC220E4AFC3}"/>
              </a:ext>
            </a:extLst>
          </p:cNvPr>
          <p:cNvSpPr txBox="1"/>
          <p:nvPr/>
        </p:nvSpPr>
        <p:spPr>
          <a:xfrm>
            <a:off x="566912" y="2622314"/>
            <a:ext cx="7082170" cy="646331"/>
          </a:xfrm>
          <a:prstGeom prst="rect">
            <a:avLst/>
          </a:prstGeom>
          <a:noFill/>
        </p:spPr>
        <p:txBody>
          <a:bodyPr wrap="square" rtlCol="0">
            <a:spAutoFit/>
          </a:bodyPr>
          <a:lstStyle/>
          <a:p>
            <a:r>
              <a:rPr lang="en-US" dirty="0"/>
              <a:t>Determine the net force and moment vector, put in equilibrium equations, and solve: </a:t>
            </a:r>
          </a:p>
        </p:txBody>
      </p:sp>
      <p:cxnSp>
        <p:nvCxnSpPr>
          <p:cNvPr id="5" name="Straight Connector 4">
            <a:extLst>
              <a:ext uri="{FF2B5EF4-FFF2-40B4-BE49-F238E27FC236}">
                <a16:creationId xmlns:a16="http://schemas.microsoft.com/office/drawing/2014/main" id="{A8D42B7E-8BBF-4347-B669-2F5DFD2AED29}"/>
              </a:ext>
            </a:extLst>
          </p:cNvPr>
          <p:cNvCxnSpPr/>
          <p:nvPr/>
        </p:nvCxnSpPr>
        <p:spPr>
          <a:xfrm>
            <a:off x="1115616" y="6093296"/>
            <a:ext cx="612068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53551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AE95BCF3-5CA3-1021-DA75-45D5F594CADE}"/>
              </a:ext>
            </a:extLst>
          </p:cNvPr>
          <p:cNvSpPr/>
          <p:nvPr/>
        </p:nvSpPr>
        <p:spPr>
          <a:xfrm>
            <a:off x="6143348" y="2281561"/>
            <a:ext cx="106532" cy="1740023"/>
          </a:xfrm>
          <a:custGeom>
            <a:avLst/>
            <a:gdLst>
              <a:gd name="connsiteX0" fmla="*/ 0 w 106532"/>
              <a:gd name="connsiteY0" fmla="*/ 0 h 1740023"/>
              <a:gd name="connsiteX1" fmla="*/ 8877 w 106532"/>
              <a:gd name="connsiteY1" fmla="*/ 88777 h 1740023"/>
              <a:gd name="connsiteX2" fmla="*/ 26633 w 106532"/>
              <a:gd name="connsiteY2" fmla="*/ 115410 h 1740023"/>
              <a:gd name="connsiteX3" fmla="*/ 53266 w 106532"/>
              <a:gd name="connsiteY3" fmla="*/ 204187 h 1740023"/>
              <a:gd name="connsiteX4" fmla="*/ 71021 w 106532"/>
              <a:gd name="connsiteY4" fmla="*/ 390618 h 1740023"/>
              <a:gd name="connsiteX5" fmla="*/ 88776 w 106532"/>
              <a:gd name="connsiteY5" fmla="*/ 790113 h 1740023"/>
              <a:gd name="connsiteX6" fmla="*/ 97654 w 106532"/>
              <a:gd name="connsiteY6" fmla="*/ 870012 h 1740023"/>
              <a:gd name="connsiteX7" fmla="*/ 106532 w 106532"/>
              <a:gd name="connsiteY7" fmla="*/ 923278 h 1740023"/>
              <a:gd name="connsiteX8" fmla="*/ 97654 w 106532"/>
              <a:gd name="connsiteY8" fmla="*/ 1145220 h 1740023"/>
              <a:gd name="connsiteX9" fmla="*/ 71021 w 106532"/>
              <a:gd name="connsiteY9" fmla="*/ 1251752 h 1740023"/>
              <a:gd name="connsiteX10" fmla="*/ 53266 w 106532"/>
              <a:gd name="connsiteY10" fmla="*/ 1305018 h 1740023"/>
              <a:gd name="connsiteX11" fmla="*/ 44388 w 106532"/>
              <a:gd name="connsiteY11" fmla="*/ 1331651 h 1740023"/>
              <a:gd name="connsiteX12" fmla="*/ 35510 w 106532"/>
              <a:gd name="connsiteY12" fmla="*/ 1367161 h 1740023"/>
              <a:gd name="connsiteX13" fmla="*/ 35510 w 106532"/>
              <a:gd name="connsiteY13" fmla="*/ 1695635 h 1740023"/>
              <a:gd name="connsiteX14" fmla="*/ 0 w 106532"/>
              <a:gd name="connsiteY14" fmla="*/ 1740023 h 1740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532" h="1740023">
                <a:moveTo>
                  <a:pt x="0" y="0"/>
                </a:moveTo>
                <a:cubicBezTo>
                  <a:pt x="2959" y="29592"/>
                  <a:pt x="2190" y="59799"/>
                  <a:pt x="8877" y="88777"/>
                </a:cubicBezTo>
                <a:cubicBezTo>
                  <a:pt x="11276" y="99174"/>
                  <a:pt x="23259" y="105288"/>
                  <a:pt x="26633" y="115410"/>
                </a:cubicBezTo>
                <a:cubicBezTo>
                  <a:pt x="70846" y="248050"/>
                  <a:pt x="3079" y="103816"/>
                  <a:pt x="53266" y="204187"/>
                </a:cubicBezTo>
                <a:cubicBezTo>
                  <a:pt x="69754" y="286635"/>
                  <a:pt x="66521" y="260112"/>
                  <a:pt x="71021" y="390618"/>
                </a:cubicBezTo>
                <a:cubicBezTo>
                  <a:pt x="84672" y="786487"/>
                  <a:pt x="40245" y="644509"/>
                  <a:pt x="88776" y="790113"/>
                </a:cubicBezTo>
                <a:cubicBezTo>
                  <a:pt x="91735" y="816746"/>
                  <a:pt x="94112" y="843450"/>
                  <a:pt x="97654" y="870012"/>
                </a:cubicBezTo>
                <a:cubicBezTo>
                  <a:pt x="100033" y="887854"/>
                  <a:pt x="106532" y="905278"/>
                  <a:pt x="106532" y="923278"/>
                </a:cubicBezTo>
                <a:cubicBezTo>
                  <a:pt x="106532" y="997318"/>
                  <a:pt x="102421" y="1071334"/>
                  <a:pt x="97654" y="1145220"/>
                </a:cubicBezTo>
                <a:cubicBezTo>
                  <a:pt x="94785" y="1189688"/>
                  <a:pt x="85021" y="1209752"/>
                  <a:pt x="71021" y="1251752"/>
                </a:cubicBezTo>
                <a:lnTo>
                  <a:pt x="53266" y="1305018"/>
                </a:lnTo>
                <a:cubicBezTo>
                  <a:pt x="50307" y="1313896"/>
                  <a:pt x="46658" y="1322573"/>
                  <a:pt x="44388" y="1331651"/>
                </a:cubicBezTo>
                <a:lnTo>
                  <a:pt x="35510" y="1367161"/>
                </a:lnTo>
                <a:cubicBezTo>
                  <a:pt x="37304" y="1415604"/>
                  <a:pt x="55388" y="1609495"/>
                  <a:pt x="35510" y="1695635"/>
                </a:cubicBezTo>
                <a:cubicBezTo>
                  <a:pt x="32150" y="1710194"/>
                  <a:pt x="10365" y="1729658"/>
                  <a:pt x="0" y="1740023"/>
                </a:cubicBez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 name="Line 79">
            <a:extLst>
              <a:ext uri="{FF2B5EF4-FFF2-40B4-BE49-F238E27FC236}">
                <a16:creationId xmlns:a16="http://schemas.microsoft.com/office/drawing/2014/main" id="{7437929C-2843-4346-97BF-28CB913EEE76}"/>
              </a:ext>
            </a:extLst>
          </p:cNvPr>
          <p:cNvSpPr>
            <a:spLocks noChangeShapeType="1"/>
          </p:cNvSpPr>
          <p:nvPr/>
        </p:nvSpPr>
        <p:spPr bwMode="auto">
          <a:xfrm>
            <a:off x="5759450" y="2857478"/>
            <a:ext cx="0" cy="23034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1" name="Line 47">
            <a:extLst>
              <a:ext uri="{FF2B5EF4-FFF2-40B4-BE49-F238E27FC236}">
                <a16:creationId xmlns:a16="http://schemas.microsoft.com/office/drawing/2014/main" id="{DAF1D60B-BCAC-4FA5-8949-0335551885D0}"/>
              </a:ext>
            </a:extLst>
          </p:cNvPr>
          <p:cNvSpPr>
            <a:spLocks noChangeShapeType="1"/>
          </p:cNvSpPr>
          <p:nvPr/>
        </p:nvSpPr>
        <p:spPr bwMode="auto">
          <a:xfrm>
            <a:off x="6119812" y="2208191"/>
            <a:ext cx="0" cy="18732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2" name="Rectangle 57">
            <a:extLst>
              <a:ext uri="{FF2B5EF4-FFF2-40B4-BE49-F238E27FC236}">
                <a16:creationId xmlns:a16="http://schemas.microsoft.com/office/drawing/2014/main" id="{EF300088-701A-4218-9ABE-EF6AAEAC7CFA}"/>
              </a:ext>
            </a:extLst>
          </p:cNvPr>
          <p:cNvSpPr>
            <a:spLocks noChangeArrowheads="1"/>
          </p:cNvSpPr>
          <p:nvPr/>
        </p:nvSpPr>
        <p:spPr bwMode="auto">
          <a:xfrm rot="3048647">
            <a:off x="5064124" y="3200379"/>
            <a:ext cx="1482725" cy="69850"/>
          </a:xfrm>
          <a:prstGeom prst="rect">
            <a:avLst/>
          </a:prstGeom>
          <a:solidFill>
            <a:schemeClr val="bg1">
              <a:lumMod val="85000"/>
            </a:schemeClr>
          </a:solidFill>
          <a:ln w="9525">
            <a:solidFill>
              <a:schemeClr val="tx1"/>
            </a:solidFill>
            <a:miter lim="800000"/>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53" name="Rectangle 5">
            <a:extLst>
              <a:ext uri="{FF2B5EF4-FFF2-40B4-BE49-F238E27FC236}">
                <a16:creationId xmlns:a16="http://schemas.microsoft.com/office/drawing/2014/main" id="{F1D6D506-0F6B-408D-9A47-6A6C78B2EB91}"/>
              </a:ext>
            </a:extLst>
          </p:cNvPr>
          <p:cNvSpPr>
            <a:spLocks noChangeArrowheads="1"/>
          </p:cNvSpPr>
          <p:nvPr/>
        </p:nvSpPr>
        <p:spPr bwMode="auto">
          <a:xfrm>
            <a:off x="4679950" y="1560491"/>
            <a:ext cx="1223962" cy="6477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400"/>
          </a:p>
        </p:txBody>
      </p:sp>
      <p:sp>
        <p:nvSpPr>
          <p:cNvPr id="2054" name="Line 29">
            <a:extLst>
              <a:ext uri="{FF2B5EF4-FFF2-40B4-BE49-F238E27FC236}">
                <a16:creationId xmlns:a16="http://schemas.microsoft.com/office/drawing/2014/main" id="{6C7A027C-A974-41DA-860E-B060DD202E90}"/>
              </a:ext>
            </a:extLst>
          </p:cNvPr>
          <p:cNvSpPr>
            <a:spLocks noChangeShapeType="1"/>
          </p:cNvSpPr>
          <p:nvPr/>
        </p:nvSpPr>
        <p:spPr bwMode="auto">
          <a:xfrm flipH="1">
            <a:off x="3960812" y="3863953"/>
            <a:ext cx="16557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5" name="Line 30">
            <a:extLst>
              <a:ext uri="{FF2B5EF4-FFF2-40B4-BE49-F238E27FC236}">
                <a16:creationId xmlns:a16="http://schemas.microsoft.com/office/drawing/2014/main" id="{39D79B2B-DD57-4493-A2CA-FA012874EFA1}"/>
              </a:ext>
            </a:extLst>
          </p:cNvPr>
          <p:cNvSpPr>
            <a:spLocks noChangeShapeType="1"/>
          </p:cNvSpPr>
          <p:nvPr/>
        </p:nvSpPr>
        <p:spPr bwMode="auto">
          <a:xfrm flipH="1">
            <a:off x="3960812" y="2711428"/>
            <a:ext cx="12239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6" name="Line 31">
            <a:extLst>
              <a:ext uri="{FF2B5EF4-FFF2-40B4-BE49-F238E27FC236}">
                <a16:creationId xmlns:a16="http://schemas.microsoft.com/office/drawing/2014/main" id="{C8ECE77E-5FBE-4969-A30C-A377444D12E8}"/>
              </a:ext>
            </a:extLst>
          </p:cNvPr>
          <p:cNvSpPr>
            <a:spLocks noChangeShapeType="1"/>
          </p:cNvSpPr>
          <p:nvPr/>
        </p:nvSpPr>
        <p:spPr bwMode="auto">
          <a:xfrm>
            <a:off x="4105275" y="2711428"/>
            <a:ext cx="0" cy="1152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7" name="Text Box 32">
            <a:extLst>
              <a:ext uri="{FF2B5EF4-FFF2-40B4-BE49-F238E27FC236}">
                <a16:creationId xmlns:a16="http://schemas.microsoft.com/office/drawing/2014/main" id="{CCE9A56C-2370-4604-BED2-3F97F0CAC8D4}"/>
              </a:ext>
            </a:extLst>
          </p:cNvPr>
          <p:cNvSpPr txBox="1">
            <a:spLocks noChangeArrowheads="1"/>
          </p:cNvSpPr>
          <p:nvPr/>
        </p:nvSpPr>
        <p:spPr bwMode="auto">
          <a:xfrm>
            <a:off x="3717579" y="3009778"/>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 ft</a:t>
            </a:r>
          </a:p>
        </p:txBody>
      </p:sp>
      <p:sp>
        <p:nvSpPr>
          <p:cNvPr id="2058" name="Line 33">
            <a:extLst>
              <a:ext uri="{FF2B5EF4-FFF2-40B4-BE49-F238E27FC236}">
                <a16:creationId xmlns:a16="http://schemas.microsoft.com/office/drawing/2014/main" id="{7A20D461-CEFF-4BAE-933B-B7B50A0B475C}"/>
              </a:ext>
            </a:extLst>
          </p:cNvPr>
          <p:cNvSpPr>
            <a:spLocks noChangeShapeType="1"/>
          </p:cNvSpPr>
          <p:nvPr/>
        </p:nvSpPr>
        <p:spPr bwMode="auto">
          <a:xfrm>
            <a:off x="6264275" y="3935391"/>
            <a:ext cx="0" cy="12239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9" name="Line 34">
            <a:extLst>
              <a:ext uri="{FF2B5EF4-FFF2-40B4-BE49-F238E27FC236}">
                <a16:creationId xmlns:a16="http://schemas.microsoft.com/office/drawing/2014/main" id="{AB66A4B6-2FB7-4C24-B21F-059603E8819C}"/>
              </a:ext>
            </a:extLst>
          </p:cNvPr>
          <p:cNvSpPr>
            <a:spLocks noChangeShapeType="1"/>
          </p:cNvSpPr>
          <p:nvPr/>
        </p:nvSpPr>
        <p:spPr bwMode="auto">
          <a:xfrm>
            <a:off x="6624637" y="3935391"/>
            <a:ext cx="0" cy="12239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0" name="Line 35">
            <a:extLst>
              <a:ext uri="{FF2B5EF4-FFF2-40B4-BE49-F238E27FC236}">
                <a16:creationId xmlns:a16="http://schemas.microsoft.com/office/drawing/2014/main" id="{EBD9BD35-34CD-4292-9FC4-9091CC42E5B2}"/>
              </a:ext>
            </a:extLst>
          </p:cNvPr>
          <p:cNvSpPr>
            <a:spLocks noChangeShapeType="1"/>
          </p:cNvSpPr>
          <p:nvPr/>
        </p:nvSpPr>
        <p:spPr bwMode="auto">
          <a:xfrm>
            <a:off x="6264275" y="5016478"/>
            <a:ext cx="360362"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61" name="Text Box 36">
            <a:extLst>
              <a:ext uri="{FF2B5EF4-FFF2-40B4-BE49-F238E27FC236}">
                <a16:creationId xmlns:a16="http://schemas.microsoft.com/office/drawing/2014/main" id="{D11EDE1A-8A52-4F4D-8DE1-9A81A8D6143B}"/>
              </a:ext>
            </a:extLst>
          </p:cNvPr>
          <p:cNvSpPr txBox="1">
            <a:spLocks noChangeArrowheads="1"/>
          </p:cNvSpPr>
          <p:nvPr/>
        </p:nvSpPr>
        <p:spPr bwMode="auto">
          <a:xfrm>
            <a:off x="6201824" y="5108879"/>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2062" name="Line 37">
            <a:extLst>
              <a:ext uri="{FF2B5EF4-FFF2-40B4-BE49-F238E27FC236}">
                <a16:creationId xmlns:a16="http://schemas.microsoft.com/office/drawing/2014/main" id="{0247FF4E-81BB-46AF-B351-3D7D98E8BDE4}"/>
              </a:ext>
            </a:extLst>
          </p:cNvPr>
          <p:cNvSpPr>
            <a:spLocks noChangeShapeType="1"/>
          </p:cNvSpPr>
          <p:nvPr/>
        </p:nvSpPr>
        <p:spPr bwMode="auto">
          <a:xfrm>
            <a:off x="5327650" y="2784453"/>
            <a:ext cx="0" cy="23764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3" name="Text Box 41">
            <a:extLst>
              <a:ext uri="{FF2B5EF4-FFF2-40B4-BE49-F238E27FC236}">
                <a16:creationId xmlns:a16="http://schemas.microsoft.com/office/drawing/2014/main" id="{F1B4DF4D-5AAC-4371-9B53-E7F4F0E06B9E}"/>
              </a:ext>
            </a:extLst>
          </p:cNvPr>
          <p:cNvSpPr txBox="1">
            <a:spLocks noChangeArrowheads="1"/>
          </p:cNvSpPr>
          <p:nvPr/>
        </p:nvSpPr>
        <p:spPr bwMode="auto">
          <a:xfrm>
            <a:off x="4348162" y="1214179"/>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sp>
        <p:nvSpPr>
          <p:cNvPr id="2064" name="Rectangle 46">
            <a:extLst>
              <a:ext uri="{FF2B5EF4-FFF2-40B4-BE49-F238E27FC236}">
                <a16:creationId xmlns:a16="http://schemas.microsoft.com/office/drawing/2014/main" id="{8B507211-995A-47DB-AF60-64B09A76349A}"/>
              </a:ext>
            </a:extLst>
          </p:cNvPr>
          <p:cNvSpPr>
            <a:spLocks noChangeArrowheads="1"/>
          </p:cNvSpPr>
          <p:nvPr/>
        </p:nvSpPr>
        <p:spPr bwMode="auto">
          <a:xfrm>
            <a:off x="4464050" y="2136753"/>
            <a:ext cx="1511300" cy="71438"/>
          </a:xfrm>
          <a:prstGeom prst="rect">
            <a:avLst/>
          </a:prstGeom>
          <a:solidFill>
            <a:schemeClr val="bg1"/>
          </a:solidFill>
          <a:ln w="9525">
            <a:solidFill>
              <a:schemeClr val="tx1"/>
            </a:solidFill>
            <a:miter lim="800000"/>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65" name="Line 48">
            <a:extLst>
              <a:ext uri="{FF2B5EF4-FFF2-40B4-BE49-F238E27FC236}">
                <a16:creationId xmlns:a16="http://schemas.microsoft.com/office/drawing/2014/main" id="{D9139DC1-9578-41BB-91FD-1F19D81F855C}"/>
              </a:ext>
            </a:extLst>
          </p:cNvPr>
          <p:cNvSpPr>
            <a:spLocks noChangeShapeType="1"/>
          </p:cNvSpPr>
          <p:nvPr/>
        </p:nvSpPr>
        <p:spPr bwMode="auto">
          <a:xfrm>
            <a:off x="6119812" y="2208191"/>
            <a:ext cx="2160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2" name="Rectangle 55">
            <a:extLst>
              <a:ext uri="{FF2B5EF4-FFF2-40B4-BE49-F238E27FC236}">
                <a16:creationId xmlns:a16="http://schemas.microsoft.com/office/drawing/2014/main" id="{52BD1BFC-D685-40C1-B2B7-0C1FF525DA06}"/>
              </a:ext>
            </a:extLst>
          </p:cNvPr>
          <p:cNvSpPr>
            <a:spLocks noChangeArrowheads="1"/>
          </p:cNvSpPr>
          <p:nvPr/>
        </p:nvSpPr>
        <p:spPr bwMode="auto">
          <a:xfrm>
            <a:off x="5327650" y="2136753"/>
            <a:ext cx="71437" cy="576263"/>
          </a:xfrm>
          <a:prstGeom prst="rect">
            <a:avLst/>
          </a:prstGeom>
          <a:solidFill>
            <a:schemeClr val="bg1">
              <a:lumMod val="85000"/>
            </a:schemeClr>
          </a:solidFill>
          <a:ln w="9525">
            <a:solidFill>
              <a:schemeClr val="tx1"/>
            </a:solidFill>
            <a:miter lim="800000"/>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73" name="Rectangle 56">
            <a:extLst>
              <a:ext uri="{FF2B5EF4-FFF2-40B4-BE49-F238E27FC236}">
                <a16:creationId xmlns:a16="http://schemas.microsoft.com/office/drawing/2014/main" id="{61B87D11-70E1-4DB4-9C37-77D565A5B367}"/>
              </a:ext>
            </a:extLst>
          </p:cNvPr>
          <p:cNvSpPr>
            <a:spLocks noChangeArrowheads="1"/>
          </p:cNvSpPr>
          <p:nvPr/>
        </p:nvSpPr>
        <p:spPr bwMode="auto">
          <a:xfrm>
            <a:off x="5759450" y="2136753"/>
            <a:ext cx="69850" cy="576263"/>
          </a:xfrm>
          <a:prstGeom prst="rect">
            <a:avLst/>
          </a:prstGeom>
          <a:solidFill>
            <a:schemeClr val="bg1">
              <a:lumMod val="85000"/>
            </a:schemeClr>
          </a:solidFill>
          <a:ln w="9525">
            <a:solidFill>
              <a:schemeClr val="tx1"/>
            </a:solidFill>
            <a:miter lim="800000"/>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74" name="Rectangle 58">
            <a:extLst>
              <a:ext uri="{FF2B5EF4-FFF2-40B4-BE49-F238E27FC236}">
                <a16:creationId xmlns:a16="http://schemas.microsoft.com/office/drawing/2014/main" id="{86008F5F-D6A8-4683-8C5E-F4887D44C7AC}"/>
              </a:ext>
            </a:extLst>
          </p:cNvPr>
          <p:cNvSpPr>
            <a:spLocks noChangeArrowheads="1"/>
          </p:cNvSpPr>
          <p:nvPr/>
        </p:nvSpPr>
        <p:spPr bwMode="auto">
          <a:xfrm rot="3048647">
            <a:off x="5518149" y="3194029"/>
            <a:ext cx="1406525" cy="69850"/>
          </a:xfrm>
          <a:prstGeom prst="rect">
            <a:avLst/>
          </a:prstGeom>
          <a:solidFill>
            <a:schemeClr val="bg1">
              <a:lumMod val="85000"/>
            </a:schemeClr>
          </a:solidFill>
          <a:ln w="9525">
            <a:solidFill>
              <a:schemeClr val="tx1"/>
            </a:solidFill>
            <a:miter lim="800000"/>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75" name="Rectangle 43">
            <a:extLst>
              <a:ext uri="{FF2B5EF4-FFF2-40B4-BE49-F238E27FC236}">
                <a16:creationId xmlns:a16="http://schemas.microsoft.com/office/drawing/2014/main" id="{8B1550A7-B40C-4272-A0BB-283C802AADAB}"/>
              </a:ext>
            </a:extLst>
          </p:cNvPr>
          <p:cNvSpPr>
            <a:spLocks noChangeArrowheads="1"/>
          </p:cNvSpPr>
          <p:nvPr/>
        </p:nvSpPr>
        <p:spPr bwMode="auto">
          <a:xfrm>
            <a:off x="5276850" y="2662216"/>
            <a:ext cx="1079500" cy="71437"/>
          </a:xfrm>
          <a:prstGeom prst="rect">
            <a:avLst/>
          </a:prstGeom>
          <a:solidFill>
            <a:schemeClr val="bg1"/>
          </a:solidFill>
          <a:ln w="9525">
            <a:solidFill>
              <a:schemeClr val="tx1"/>
            </a:solidFill>
            <a:miter lim="800000"/>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76" name="Rectangle 44">
            <a:extLst>
              <a:ext uri="{FF2B5EF4-FFF2-40B4-BE49-F238E27FC236}">
                <a16:creationId xmlns:a16="http://schemas.microsoft.com/office/drawing/2014/main" id="{3D50F78A-755A-4DC1-A599-333049EF89AB}"/>
              </a:ext>
            </a:extLst>
          </p:cNvPr>
          <p:cNvSpPr>
            <a:spLocks noChangeArrowheads="1"/>
          </p:cNvSpPr>
          <p:nvPr/>
        </p:nvSpPr>
        <p:spPr bwMode="auto">
          <a:xfrm>
            <a:off x="6191250" y="2568553"/>
            <a:ext cx="736600" cy="263525"/>
          </a:xfrm>
          <a:prstGeom prst="rect">
            <a:avLst/>
          </a:prstGeom>
          <a:solidFill>
            <a:schemeClr val="bg1"/>
          </a:solidFill>
          <a:ln w="9525">
            <a:solidFill>
              <a:schemeClr val="tx1"/>
            </a:solidFill>
            <a:miter lim="800000"/>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77" name="Oval 59">
            <a:extLst>
              <a:ext uri="{FF2B5EF4-FFF2-40B4-BE49-F238E27FC236}">
                <a16:creationId xmlns:a16="http://schemas.microsoft.com/office/drawing/2014/main" id="{659A310B-D3B0-4FA6-B45D-8002A1E15E8A}"/>
              </a:ext>
            </a:extLst>
          </p:cNvPr>
          <p:cNvSpPr>
            <a:spLocks noChangeArrowheads="1"/>
          </p:cNvSpPr>
          <p:nvPr/>
        </p:nvSpPr>
        <p:spPr bwMode="auto">
          <a:xfrm>
            <a:off x="6221412" y="3743303"/>
            <a:ext cx="71438"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78" name="Oval 60">
            <a:extLst>
              <a:ext uri="{FF2B5EF4-FFF2-40B4-BE49-F238E27FC236}">
                <a16:creationId xmlns:a16="http://schemas.microsoft.com/office/drawing/2014/main" id="{4EE6E661-4BAD-45FE-9737-52C0BC4A22CA}"/>
              </a:ext>
            </a:extLst>
          </p:cNvPr>
          <p:cNvSpPr>
            <a:spLocks noChangeArrowheads="1"/>
          </p:cNvSpPr>
          <p:nvPr/>
        </p:nvSpPr>
        <p:spPr bwMode="auto">
          <a:xfrm>
            <a:off x="6599237" y="3711553"/>
            <a:ext cx="71438"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79" name="Oval 61">
            <a:extLst>
              <a:ext uri="{FF2B5EF4-FFF2-40B4-BE49-F238E27FC236}">
                <a16:creationId xmlns:a16="http://schemas.microsoft.com/office/drawing/2014/main" id="{BA0E616D-9EFB-4494-9ED6-95637D4C6370}"/>
              </a:ext>
            </a:extLst>
          </p:cNvPr>
          <p:cNvSpPr>
            <a:spLocks noChangeArrowheads="1"/>
          </p:cNvSpPr>
          <p:nvPr/>
        </p:nvSpPr>
        <p:spPr bwMode="auto">
          <a:xfrm>
            <a:off x="5327650" y="2670153"/>
            <a:ext cx="71437"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80" name="Oval 62">
            <a:extLst>
              <a:ext uri="{FF2B5EF4-FFF2-40B4-BE49-F238E27FC236}">
                <a16:creationId xmlns:a16="http://schemas.microsoft.com/office/drawing/2014/main" id="{AEAD0C7E-35D7-4D74-8528-7E431DFBD034}"/>
              </a:ext>
            </a:extLst>
          </p:cNvPr>
          <p:cNvSpPr>
            <a:spLocks noChangeArrowheads="1"/>
          </p:cNvSpPr>
          <p:nvPr/>
        </p:nvSpPr>
        <p:spPr bwMode="auto">
          <a:xfrm>
            <a:off x="5327650" y="2136753"/>
            <a:ext cx="71437"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81" name="Oval 64">
            <a:extLst>
              <a:ext uri="{FF2B5EF4-FFF2-40B4-BE49-F238E27FC236}">
                <a16:creationId xmlns:a16="http://schemas.microsoft.com/office/drawing/2014/main" id="{FC193FD7-285C-4D66-AE0F-79AE6C9EB29D}"/>
              </a:ext>
            </a:extLst>
          </p:cNvPr>
          <p:cNvSpPr>
            <a:spLocks noChangeArrowheads="1"/>
          </p:cNvSpPr>
          <p:nvPr/>
        </p:nvSpPr>
        <p:spPr bwMode="auto">
          <a:xfrm>
            <a:off x="5759450" y="2136753"/>
            <a:ext cx="71437"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83" name="Text Box 66">
            <a:extLst>
              <a:ext uri="{FF2B5EF4-FFF2-40B4-BE49-F238E27FC236}">
                <a16:creationId xmlns:a16="http://schemas.microsoft.com/office/drawing/2014/main" id="{B71CA0E7-ACA7-44D9-92C9-E0D7C721A57A}"/>
              </a:ext>
            </a:extLst>
          </p:cNvPr>
          <p:cNvSpPr txBox="1">
            <a:spLocks noChangeArrowheads="1"/>
          </p:cNvSpPr>
          <p:nvPr/>
        </p:nvSpPr>
        <p:spPr bwMode="auto">
          <a:xfrm>
            <a:off x="5256212" y="1849416"/>
            <a:ext cx="3127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D</a:t>
            </a:r>
          </a:p>
        </p:txBody>
      </p:sp>
      <p:sp>
        <p:nvSpPr>
          <p:cNvPr id="2084" name="Text Box 67">
            <a:extLst>
              <a:ext uri="{FF2B5EF4-FFF2-40B4-BE49-F238E27FC236}">
                <a16:creationId xmlns:a16="http://schemas.microsoft.com/office/drawing/2014/main" id="{96E11275-2C29-442F-BEE0-0A5905DA2915}"/>
              </a:ext>
            </a:extLst>
          </p:cNvPr>
          <p:cNvSpPr txBox="1">
            <a:spLocks noChangeArrowheads="1"/>
          </p:cNvSpPr>
          <p:nvPr/>
        </p:nvSpPr>
        <p:spPr bwMode="auto">
          <a:xfrm>
            <a:off x="5614987" y="1849416"/>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E</a:t>
            </a:r>
          </a:p>
        </p:txBody>
      </p:sp>
      <p:sp>
        <p:nvSpPr>
          <p:cNvPr id="2085" name="Rectangle 68">
            <a:extLst>
              <a:ext uri="{FF2B5EF4-FFF2-40B4-BE49-F238E27FC236}">
                <a16:creationId xmlns:a16="http://schemas.microsoft.com/office/drawing/2014/main" id="{8E97BE30-9896-4479-9AB4-3723F5B1B56C}"/>
              </a:ext>
            </a:extLst>
          </p:cNvPr>
          <p:cNvSpPr>
            <a:spLocks noChangeArrowheads="1"/>
          </p:cNvSpPr>
          <p:nvPr/>
        </p:nvSpPr>
        <p:spPr bwMode="auto">
          <a:xfrm>
            <a:off x="6924675" y="2641578"/>
            <a:ext cx="144462" cy="142875"/>
          </a:xfrm>
          <a:prstGeom prst="rect">
            <a:avLst/>
          </a:prstGeom>
          <a:solidFill>
            <a:schemeClr val="bg1"/>
          </a:solidFill>
          <a:ln w="9525">
            <a:solidFill>
              <a:schemeClr val="tx1"/>
            </a:solidFill>
            <a:miter lim="800000"/>
            <a:headEnd/>
            <a:tailEnd/>
          </a:ln>
          <a:effec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86" name="Oval 69">
            <a:extLst>
              <a:ext uri="{FF2B5EF4-FFF2-40B4-BE49-F238E27FC236}">
                <a16:creationId xmlns:a16="http://schemas.microsoft.com/office/drawing/2014/main" id="{A5C77B48-CCE8-486B-A4EC-8449FB101AFC}"/>
              </a:ext>
            </a:extLst>
          </p:cNvPr>
          <p:cNvSpPr>
            <a:spLocks noChangeArrowheads="1"/>
          </p:cNvSpPr>
          <p:nvPr/>
        </p:nvSpPr>
        <p:spPr bwMode="auto">
          <a:xfrm>
            <a:off x="6954837" y="2684441"/>
            <a:ext cx="71438"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87" name="Oval 70">
            <a:extLst>
              <a:ext uri="{FF2B5EF4-FFF2-40B4-BE49-F238E27FC236}">
                <a16:creationId xmlns:a16="http://schemas.microsoft.com/office/drawing/2014/main" id="{CABE57B2-CE2F-4D32-8993-5FE5BB8B1342}"/>
              </a:ext>
            </a:extLst>
          </p:cNvPr>
          <p:cNvSpPr>
            <a:spLocks noChangeArrowheads="1"/>
          </p:cNvSpPr>
          <p:nvPr/>
        </p:nvSpPr>
        <p:spPr bwMode="auto">
          <a:xfrm>
            <a:off x="5111750" y="1776391"/>
            <a:ext cx="71437"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88" name="Text Box 71">
            <a:extLst>
              <a:ext uri="{FF2B5EF4-FFF2-40B4-BE49-F238E27FC236}">
                <a16:creationId xmlns:a16="http://schemas.microsoft.com/office/drawing/2014/main" id="{DA111DE6-C3D0-418D-89AB-34786DCF84D9}"/>
              </a:ext>
            </a:extLst>
          </p:cNvPr>
          <p:cNvSpPr txBox="1">
            <a:spLocks noChangeArrowheads="1"/>
          </p:cNvSpPr>
          <p:nvPr/>
        </p:nvSpPr>
        <p:spPr bwMode="auto">
          <a:xfrm>
            <a:off x="4751387" y="1776391"/>
            <a:ext cx="322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G</a:t>
            </a:r>
          </a:p>
        </p:txBody>
      </p:sp>
      <p:sp>
        <p:nvSpPr>
          <p:cNvPr id="2089" name="Line 72">
            <a:extLst>
              <a:ext uri="{FF2B5EF4-FFF2-40B4-BE49-F238E27FC236}">
                <a16:creationId xmlns:a16="http://schemas.microsoft.com/office/drawing/2014/main" id="{321E8A2B-9420-465C-BC53-ACEC356B6CF5}"/>
              </a:ext>
            </a:extLst>
          </p:cNvPr>
          <p:cNvSpPr>
            <a:spLocks noChangeShapeType="1"/>
          </p:cNvSpPr>
          <p:nvPr/>
        </p:nvSpPr>
        <p:spPr bwMode="auto">
          <a:xfrm flipV="1">
            <a:off x="5399087" y="1128691"/>
            <a:ext cx="0" cy="647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0" name="Line 73">
            <a:extLst>
              <a:ext uri="{FF2B5EF4-FFF2-40B4-BE49-F238E27FC236}">
                <a16:creationId xmlns:a16="http://schemas.microsoft.com/office/drawing/2014/main" id="{2F0C8AE6-75BB-48CD-8F69-2A951EE3F1B0}"/>
              </a:ext>
            </a:extLst>
          </p:cNvPr>
          <p:cNvSpPr>
            <a:spLocks noChangeShapeType="1"/>
          </p:cNvSpPr>
          <p:nvPr/>
        </p:nvSpPr>
        <p:spPr bwMode="auto">
          <a:xfrm flipV="1">
            <a:off x="5111750" y="1128691"/>
            <a:ext cx="0" cy="2873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1" name="Line 74">
            <a:extLst>
              <a:ext uri="{FF2B5EF4-FFF2-40B4-BE49-F238E27FC236}">
                <a16:creationId xmlns:a16="http://schemas.microsoft.com/office/drawing/2014/main" id="{EB39F761-7C96-425E-8E47-A6BFF66DC2E4}"/>
              </a:ext>
            </a:extLst>
          </p:cNvPr>
          <p:cNvSpPr>
            <a:spLocks noChangeShapeType="1"/>
          </p:cNvSpPr>
          <p:nvPr/>
        </p:nvSpPr>
        <p:spPr bwMode="auto">
          <a:xfrm>
            <a:off x="5111750" y="1200128"/>
            <a:ext cx="287337"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2" name="Text Box 75">
            <a:extLst>
              <a:ext uri="{FF2B5EF4-FFF2-40B4-BE49-F238E27FC236}">
                <a16:creationId xmlns:a16="http://schemas.microsoft.com/office/drawing/2014/main" id="{9EF44F46-BFAC-4B79-A0C9-ED3005A44407}"/>
              </a:ext>
            </a:extLst>
          </p:cNvPr>
          <p:cNvSpPr txBox="1">
            <a:spLocks noChangeArrowheads="1"/>
          </p:cNvSpPr>
          <p:nvPr/>
        </p:nvSpPr>
        <p:spPr bwMode="auto">
          <a:xfrm>
            <a:off x="5091112" y="695303"/>
            <a:ext cx="63190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0.5  ft</a:t>
            </a:r>
          </a:p>
        </p:txBody>
      </p:sp>
      <p:sp>
        <p:nvSpPr>
          <p:cNvPr id="2093" name="Line 76">
            <a:extLst>
              <a:ext uri="{FF2B5EF4-FFF2-40B4-BE49-F238E27FC236}">
                <a16:creationId xmlns:a16="http://schemas.microsoft.com/office/drawing/2014/main" id="{5FF61D87-4A8E-4AB0-98A1-75C01948B16F}"/>
              </a:ext>
            </a:extLst>
          </p:cNvPr>
          <p:cNvSpPr>
            <a:spLocks noChangeShapeType="1"/>
          </p:cNvSpPr>
          <p:nvPr/>
        </p:nvSpPr>
        <p:spPr bwMode="auto">
          <a:xfrm flipH="1" flipV="1">
            <a:off x="3959225" y="2165328"/>
            <a:ext cx="43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4" name="Line 77">
            <a:extLst>
              <a:ext uri="{FF2B5EF4-FFF2-40B4-BE49-F238E27FC236}">
                <a16:creationId xmlns:a16="http://schemas.microsoft.com/office/drawing/2014/main" id="{D150AAAF-A52C-44E1-A2E8-A92F9E7AB3E5}"/>
              </a:ext>
            </a:extLst>
          </p:cNvPr>
          <p:cNvSpPr>
            <a:spLocks noChangeShapeType="1"/>
          </p:cNvSpPr>
          <p:nvPr/>
        </p:nvSpPr>
        <p:spPr bwMode="auto">
          <a:xfrm>
            <a:off x="4103687" y="2165328"/>
            <a:ext cx="0" cy="5048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5" name="Text Box 78">
            <a:extLst>
              <a:ext uri="{FF2B5EF4-FFF2-40B4-BE49-F238E27FC236}">
                <a16:creationId xmlns:a16="http://schemas.microsoft.com/office/drawing/2014/main" id="{62BF492C-1F28-4EB0-9D62-E8AD3E71343A}"/>
              </a:ext>
            </a:extLst>
          </p:cNvPr>
          <p:cNvSpPr txBox="1">
            <a:spLocks noChangeArrowheads="1"/>
          </p:cNvSpPr>
          <p:nvPr/>
        </p:nvSpPr>
        <p:spPr bwMode="auto">
          <a:xfrm>
            <a:off x="3722687" y="2279628"/>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2096" name="Text Box 36">
            <a:extLst>
              <a:ext uri="{FF2B5EF4-FFF2-40B4-BE49-F238E27FC236}">
                <a16:creationId xmlns:a16="http://schemas.microsoft.com/office/drawing/2014/main" id="{E598C2DA-B62F-4EA3-8500-2322FF855F9D}"/>
              </a:ext>
            </a:extLst>
          </p:cNvPr>
          <p:cNvSpPr txBox="1">
            <a:spLocks noChangeArrowheads="1"/>
          </p:cNvSpPr>
          <p:nvPr/>
        </p:nvSpPr>
        <p:spPr bwMode="auto">
          <a:xfrm>
            <a:off x="5309453" y="5108877"/>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2097" name="Text Box 81">
            <a:extLst>
              <a:ext uri="{FF2B5EF4-FFF2-40B4-BE49-F238E27FC236}">
                <a16:creationId xmlns:a16="http://schemas.microsoft.com/office/drawing/2014/main" id="{3BA31848-730C-4DA1-B673-C0046F1F12F0}"/>
              </a:ext>
            </a:extLst>
          </p:cNvPr>
          <p:cNvSpPr txBox="1">
            <a:spLocks noChangeArrowheads="1"/>
          </p:cNvSpPr>
          <p:nvPr/>
        </p:nvSpPr>
        <p:spPr bwMode="auto">
          <a:xfrm>
            <a:off x="5766593" y="5108878"/>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 ft</a:t>
            </a:r>
          </a:p>
        </p:txBody>
      </p:sp>
      <p:sp>
        <p:nvSpPr>
          <p:cNvPr id="2098" name="Line 82">
            <a:extLst>
              <a:ext uri="{FF2B5EF4-FFF2-40B4-BE49-F238E27FC236}">
                <a16:creationId xmlns:a16="http://schemas.microsoft.com/office/drawing/2014/main" id="{82161390-9184-4BEE-AE14-383C599D184F}"/>
              </a:ext>
            </a:extLst>
          </p:cNvPr>
          <p:cNvSpPr>
            <a:spLocks noChangeShapeType="1"/>
          </p:cNvSpPr>
          <p:nvPr/>
        </p:nvSpPr>
        <p:spPr bwMode="auto">
          <a:xfrm>
            <a:off x="5759450" y="5016478"/>
            <a:ext cx="504825"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9" name="Line 83">
            <a:extLst>
              <a:ext uri="{FF2B5EF4-FFF2-40B4-BE49-F238E27FC236}">
                <a16:creationId xmlns:a16="http://schemas.microsoft.com/office/drawing/2014/main" id="{B946DA86-8DD1-4E42-B439-1A216321647C}"/>
              </a:ext>
            </a:extLst>
          </p:cNvPr>
          <p:cNvSpPr>
            <a:spLocks noChangeShapeType="1"/>
          </p:cNvSpPr>
          <p:nvPr/>
        </p:nvSpPr>
        <p:spPr bwMode="auto">
          <a:xfrm>
            <a:off x="5327650" y="5016478"/>
            <a:ext cx="431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00" name="Text Box 84">
            <a:extLst>
              <a:ext uri="{FF2B5EF4-FFF2-40B4-BE49-F238E27FC236}">
                <a16:creationId xmlns:a16="http://schemas.microsoft.com/office/drawing/2014/main" id="{2799BF6B-5D84-465F-A927-0B78694769A9}"/>
              </a:ext>
            </a:extLst>
          </p:cNvPr>
          <p:cNvSpPr txBox="1">
            <a:spLocks noChangeArrowheads="1"/>
          </p:cNvSpPr>
          <p:nvPr/>
        </p:nvSpPr>
        <p:spPr bwMode="auto">
          <a:xfrm>
            <a:off x="6264275" y="3721078"/>
            <a:ext cx="3032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A</a:t>
            </a:r>
          </a:p>
        </p:txBody>
      </p:sp>
      <p:sp>
        <p:nvSpPr>
          <p:cNvPr id="2101" name="Text Box 85">
            <a:extLst>
              <a:ext uri="{FF2B5EF4-FFF2-40B4-BE49-F238E27FC236}">
                <a16:creationId xmlns:a16="http://schemas.microsoft.com/office/drawing/2014/main" id="{DFF309A6-9CFB-4B9A-84AD-1FD7DA6C12CA}"/>
              </a:ext>
            </a:extLst>
          </p:cNvPr>
          <p:cNvSpPr txBox="1">
            <a:spLocks noChangeArrowheads="1"/>
          </p:cNvSpPr>
          <p:nvPr/>
        </p:nvSpPr>
        <p:spPr bwMode="auto">
          <a:xfrm>
            <a:off x="6696075" y="3649641"/>
            <a:ext cx="3032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B</a:t>
            </a:r>
          </a:p>
        </p:txBody>
      </p:sp>
      <p:sp>
        <p:nvSpPr>
          <p:cNvPr id="2102" name="Text Box 86">
            <a:extLst>
              <a:ext uri="{FF2B5EF4-FFF2-40B4-BE49-F238E27FC236}">
                <a16:creationId xmlns:a16="http://schemas.microsoft.com/office/drawing/2014/main" id="{FCCB2773-C91F-47B9-983A-49092777FC0A}"/>
              </a:ext>
            </a:extLst>
          </p:cNvPr>
          <p:cNvSpPr txBox="1">
            <a:spLocks noChangeArrowheads="1"/>
          </p:cNvSpPr>
          <p:nvPr/>
        </p:nvSpPr>
        <p:spPr bwMode="auto">
          <a:xfrm>
            <a:off x="5038725" y="2424091"/>
            <a:ext cx="3127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C</a:t>
            </a:r>
          </a:p>
        </p:txBody>
      </p:sp>
      <p:sp>
        <p:nvSpPr>
          <p:cNvPr id="2103" name="Text Box 87">
            <a:extLst>
              <a:ext uri="{FF2B5EF4-FFF2-40B4-BE49-F238E27FC236}">
                <a16:creationId xmlns:a16="http://schemas.microsoft.com/office/drawing/2014/main" id="{5EC8B378-96CC-4D4B-AE47-3CDAE9CEB4F1}"/>
              </a:ext>
            </a:extLst>
          </p:cNvPr>
          <p:cNvSpPr txBox="1">
            <a:spLocks noChangeArrowheads="1"/>
          </p:cNvSpPr>
          <p:nvPr/>
        </p:nvSpPr>
        <p:spPr bwMode="auto">
          <a:xfrm>
            <a:off x="7107237" y="2566966"/>
            <a:ext cx="2921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F</a:t>
            </a:r>
          </a:p>
        </p:txBody>
      </p:sp>
      <p:sp>
        <p:nvSpPr>
          <p:cNvPr id="2104" name="Text Box 88">
            <a:extLst>
              <a:ext uri="{FF2B5EF4-FFF2-40B4-BE49-F238E27FC236}">
                <a16:creationId xmlns:a16="http://schemas.microsoft.com/office/drawing/2014/main" id="{0F7BB454-8A6A-4E3B-9293-6EA9602F65DF}"/>
              </a:ext>
            </a:extLst>
          </p:cNvPr>
          <p:cNvSpPr txBox="1">
            <a:spLocks noChangeArrowheads="1"/>
          </p:cNvSpPr>
          <p:nvPr/>
        </p:nvSpPr>
        <p:spPr bwMode="auto">
          <a:xfrm>
            <a:off x="1399009" y="4097989"/>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0" name="TextBox 59">
            <a:extLst>
              <a:ext uri="{FF2B5EF4-FFF2-40B4-BE49-F238E27FC236}">
                <a16:creationId xmlns:a16="http://schemas.microsoft.com/office/drawing/2014/main" id="{CF0F9F84-DDA0-C429-DB13-DBFC5A35C03B}"/>
              </a:ext>
            </a:extLst>
          </p:cNvPr>
          <p:cNvSpPr txBox="1"/>
          <p:nvPr/>
        </p:nvSpPr>
        <p:spPr>
          <a:xfrm>
            <a:off x="156483" y="756898"/>
            <a:ext cx="3571917" cy="5909310"/>
          </a:xfrm>
          <a:prstGeom prst="rect">
            <a:avLst/>
          </a:prstGeom>
          <a:noFill/>
        </p:spPr>
        <p:txBody>
          <a:bodyPr wrap="square">
            <a:spAutoFit/>
          </a:bodyPr>
          <a:lstStyle/>
          <a:p>
            <a:r>
              <a:rPr lang="en-US" dirty="0"/>
              <a:t>Consider a 400 </a:t>
            </a:r>
            <a:r>
              <a:rPr lang="en-US" dirty="0" err="1"/>
              <a:t>lb</a:t>
            </a:r>
            <a:r>
              <a:rPr lang="en-US" dirty="0"/>
              <a:t> load (which acts at the center of gravity, G) that is held on one side of a dock by a hydraulic cylinder CF, which is pinned to member ACD and the dock, as shown. The platform is held by two other pinned members DCA and EB. There is an identical hydraulic cylinder and supports on the other side of the dock, but we will analyze only this side as if the other side were absent. All the unknown forces obtained here can then be simply divided by two due to the symmetry of the geometry. Determine (1) the force in the hydraulic cylinder, and (2) all the forces at the pinned supports, which are assumed to be smooth.</a:t>
            </a:r>
          </a:p>
        </p:txBody>
      </p:sp>
      <p:sp>
        <p:nvSpPr>
          <p:cNvPr id="4" name="TextBox 3">
            <a:extLst>
              <a:ext uri="{FF2B5EF4-FFF2-40B4-BE49-F238E27FC236}">
                <a16:creationId xmlns:a16="http://schemas.microsoft.com/office/drawing/2014/main" id="{3CECBB02-2E25-6B69-5CF6-D54AA054B5E5}"/>
              </a:ext>
            </a:extLst>
          </p:cNvPr>
          <p:cNvSpPr txBox="1"/>
          <p:nvPr/>
        </p:nvSpPr>
        <p:spPr>
          <a:xfrm>
            <a:off x="323528" y="202715"/>
            <a:ext cx="1467068" cy="369332"/>
          </a:xfrm>
          <a:prstGeom prst="rect">
            <a:avLst/>
          </a:prstGeom>
          <a:noFill/>
        </p:spPr>
        <p:txBody>
          <a:bodyPr wrap="none" rtlCol="0">
            <a:spAutoFit/>
          </a:bodyPr>
          <a:lstStyle/>
          <a:p>
            <a:r>
              <a:rPr lang="en-US" dirty="0">
                <a:solidFill>
                  <a:srgbClr val="C00000"/>
                </a:solidFill>
              </a:rPr>
              <a:t>Example 6.1</a:t>
            </a:r>
          </a:p>
        </p:txBody>
      </p:sp>
      <p:cxnSp>
        <p:nvCxnSpPr>
          <p:cNvPr id="61" name="Straight Connector 60">
            <a:extLst>
              <a:ext uri="{FF2B5EF4-FFF2-40B4-BE49-F238E27FC236}">
                <a16:creationId xmlns:a16="http://schemas.microsoft.com/office/drawing/2014/main" id="{56FC36CC-6C2D-2DC7-C531-54B7FC43403B}"/>
              </a:ext>
            </a:extLst>
          </p:cNvPr>
          <p:cNvCxnSpPr/>
          <p:nvPr/>
        </p:nvCxnSpPr>
        <p:spPr>
          <a:xfrm>
            <a:off x="295274" y="572047"/>
            <a:ext cx="763270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Freeform: Shape 1">
            <a:extLst>
              <a:ext uri="{FF2B5EF4-FFF2-40B4-BE49-F238E27FC236}">
                <a16:creationId xmlns:a16="http://schemas.microsoft.com/office/drawing/2014/main" id="{EED0E678-A061-3D6B-637B-7E9D7E163621}"/>
              </a:ext>
            </a:extLst>
          </p:cNvPr>
          <p:cNvSpPr/>
          <p:nvPr/>
        </p:nvSpPr>
        <p:spPr>
          <a:xfrm>
            <a:off x="6161103" y="2219417"/>
            <a:ext cx="2059653" cy="88822"/>
          </a:xfrm>
          <a:custGeom>
            <a:avLst/>
            <a:gdLst>
              <a:gd name="connsiteX0" fmla="*/ 0 w 2059653"/>
              <a:gd name="connsiteY0" fmla="*/ 8878 h 88822"/>
              <a:gd name="connsiteX1" fmla="*/ 88777 w 2059653"/>
              <a:gd name="connsiteY1" fmla="*/ 35511 h 88822"/>
              <a:gd name="connsiteX2" fmla="*/ 115410 w 2059653"/>
              <a:gd name="connsiteY2" fmla="*/ 44389 h 88822"/>
              <a:gd name="connsiteX3" fmla="*/ 506027 w 2059653"/>
              <a:gd name="connsiteY3" fmla="*/ 62144 h 88822"/>
              <a:gd name="connsiteX4" fmla="*/ 674703 w 2059653"/>
              <a:gd name="connsiteY4" fmla="*/ 79900 h 88822"/>
              <a:gd name="connsiteX5" fmla="*/ 727969 w 2059653"/>
              <a:gd name="connsiteY5" fmla="*/ 88777 h 88822"/>
              <a:gd name="connsiteX6" fmla="*/ 905522 w 2059653"/>
              <a:gd name="connsiteY6" fmla="*/ 71022 h 88822"/>
              <a:gd name="connsiteX7" fmla="*/ 1029810 w 2059653"/>
              <a:gd name="connsiteY7" fmla="*/ 53266 h 88822"/>
              <a:gd name="connsiteX8" fmla="*/ 1766656 w 2059653"/>
              <a:gd name="connsiteY8" fmla="*/ 53266 h 88822"/>
              <a:gd name="connsiteX9" fmla="*/ 1802167 w 2059653"/>
              <a:gd name="connsiteY9" fmla="*/ 44389 h 88822"/>
              <a:gd name="connsiteX10" fmla="*/ 2041864 w 2059653"/>
              <a:gd name="connsiteY10" fmla="*/ 35511 h 88822"/>
              <a:gd name="connsiteX11" fmla="*/ 2059619 w 2059653"/>
              <a:gd name="connsiteY11" fmla="*/ 0 h 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59653" h="88822">
                <a:moveTo>
                  <a:pt x="0" y="8878"/>
                </a:moveTo>
                <a:cubicBezTo>
                  <a:pt x="79528" y="40689"/>
                  <a:pt x="8754" y="15505"/>
                  <a:pt x="88777" y="35511"/>
                </a:cubicBezTo>
                <a:cubicBezTo>
                  <a:pt x="97855" y="37781"/>
                  <a:pt x="106161" y="42966"/>
                  <a:pt x="115410" y="44389"/>
                </a:cubicBezTo>
                <a:cubicBezTo>
                  <a:pt x="222578" y="60876"/>
                  <a:pt x="451206" y="60532"/>
                  <a:pt x="506027" y="62144"/>
                </a:cubicBezTo>
                <a:lnTo>
                  <a:pt x="674703" y="79900"/>
                </a:lnTo>
                <a:cubicBezTo>
                  <a:pt x="692575" y="82045"/>
                  <a:pt x="709982" y="89469"/>
                  <a:pt x="727969" y="88777"/>
                </a:cubicBezTo>
                <a:cubicBezTo>
                  <a:pt x="787405" y="86491"/>
                  <a:pt x="846640" y="79434"/>
                  <a:pt x="905522" y="71022"/>
                </a:cubicBezTo>
                <a:lnTo>
                  <a:pt x="1029810" y="53266"/>
                </a:lnTo>
                <a:cubicBezTo>
                  <a:pt x="1380696" y="63587"/>
                  <a:pt x="1369226" y="68263"/>
                  <a:pt x="1766656" y="53266"/>
                </a:cubicBezTo>
                <a:cubicBezTo>
                  <a:pt x="1778849" y="52806"/>
                  <a:pt x="1789991" y="45175"/>
                  <a:pt x="1802167" y="44389"/>
                </a:cubicBezTo>
                <a:cubicBezTo>
                  <a:pt x="1881955" y="39241"/>
                  <a:pt x="1961965" y="38470"/>
                  <a:pt x="2041864" y="35511"/>
                </a:cubicBezTo>
                <a:cubicBezTo>
                  <a:pt x="2061261" y="6416"/>
                  <a:pt x="2059619" y="19548"/>
                  <a:pt x="2059619" y="0"/>
                </a:cubicBez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79">
            <a:extLst>
              <a:ext uri="{FF2B5EF4-FFF2-40B4-BE49-F238E27FC236}">
                <a16:creationId xmlns:a16="http://schemas.microsoft.com/office/drawing/2014/main" id="{4563FFD2-1587-4224-8935-8D26E74C039B}"/>
              </a:ext>
            </a:extLst>
          </p:cNvPr>
          <p:cNvSpPr>
            <a:spLocks noChangeShapeType="1"/>
          </p:cNvSpPr>
          <p:nvPr/>
        </p:nvSpPr>
        <p:spPr bwMode="auto">
          <a:xfrm>
            <a:off x="4016475" y="3070895"/>
            <a:ext cx="0" cy="23034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 name="Rectangle 57">
            <a:extLst>
              <a:ext uri="{FF2B5EF4-FFF2-40B4-BE49-F238E27FC236}">
                <a16:creationId xmlns:a16="http://schemas.microsoft.com/office/drawing/2014/main" id="{87F1F0A0-7745-4BB3-A821-74AAD9471251}"/>
              </a:ext>
            </a:extLst>
          </p:cNvPr>
          <p:cNvSpPr>
            <a:spLocks noChangeArrowheads="1"/>
          </p:cNvSpPr>
          <p:nvPr/>
        </p:nvSpPr>
        <p:spPr bwMode="auto">
          <a:xfrm rot="3048647">
            <a:off x="3321149" y="3413796"/>
            <a:ext cx="1482725" cy="698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 name="Rectangle 5">
            <a:extLst>
              <a:ext uri="{FF2B5EF4-FFF2-40B4-BE49-F238E27FC236}">
                <a16:creationId xmlns:a16="http://schemas.microsoft.com/office/drawing/2014/main" id="{7FC7F715-BC47-48AF-B7F7-86133D7E43FE}"/>
              </a:ext>
            </a:extLst>
          </p:cNvPr>
          <p:cNvSpPr>
            <a:spLocks noChangeArrowheads="1"/>
          </p:cNvSpPr>
          <p:nvPr/>
        </p:nvSpPr>
        <p:spPr bwMode="auto">
          <a:xfrm>
            <a:off x="2987998" y="1773908"/>
            <a:ext cx="1223962" cy="6477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400"/>
          </a:p>
        </p:txBody>
      </p:sp>
      <p:sp>
        <p:nvSpPr>
          <p:cNvPr id="7" name="Line 29">
            <a:extLst>
              <a:ext uri="{FF2B5EF4-FFF2-40B4-BE49-F238E27FC236}">
                <a16:creationId xmlns:a16="http://schemas.microsoft.com/office/drawing/2014/main" id="{398410AA-D065-4CFA-8E8B-0DA28D0E17A8}"/>
              </a:ext>
            </a:extLst>
          </p:cNvPr>
          <p:cNvSpPr>
            <a:spLocks noChangeShapeType="1"/>
          </p:cNvSpPr>
          <p:nvPr/>
        </p:nvSpPr>
        <p:spPr bwMode="auto">
          <a:xfrm flipH="1">
            <a:off x="2217837" y="4077370"/>
            <a:ext cx="16557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30">
            <a:extLst>
              <a:ext uri="{FF2B5EF4-FFF2-40B4-BE49-F238E27FC236}">
                <a16:creationId xmlns:a16="http://schemas.microsoft.com/office/drawing/2014/main" id="{CC818F28-FE3B-4943-BE64-87952A6EF7B6}"/>
              </a:ext>
            </a:extLst>
          </p:cNvPr>
          <p:cNvSpPr>
            <a:spLocks noChangeShapeType="1"/>
          </p:cNvSpPr>
          <p:nvPr/>
        </p:nvSpPr>
        <p:spPr bwMode="auto">
          <a:xfrm flipH="1">
            <a:off x="2217837" y="2924845"/>
            <a:ext cx="12239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31">
            <a:extLst>
              <a:ext uri="{FF2B5EF4-FFF2-40B4-BE49-F238E27FC236}">
                <a16:creationId xmlns:a16="http://schemas.microsoft.com/office/drawing/2014/main" id="{C360893E-E02B-4BED-BF5D-08FA6BE848EE}"/>
              </a:ext>
            </a:extLst>
          </p:cNvPr>
          <p:cNvSpPr>
            <a:spLocks noChangeShapeType="1"/>
          </p:cNvSpPr>
          <p:nvPr/>
        </p:nvSpPr>
        <p:spPr bwMode="auto">
          <a:xfrm>
            <a:off x="2362300" y="2924845"/>
            <a:ext cx="0" cy="1152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 name="Text Box 32">
            <a:extLst>
              <a:ext uri="{FF2B5EF4-FFF2-40B4-BE49-F238E27FC236}">
                <a16:creationId xmlns:a16="http://schemas.microsoft.com/office/drawing/2014/main" id="{D9A623E8-0813-453A-90E4-4C6330E7C759}"/>
              </a:ext>
            </a:extLst>
          </p:cNvPr>
          <p:cNvSpPr txBox="1">
            <a:spLocks noChangeArrowheads="1"/>
          </p:cNvSpPr>
          <p:nvPr/>
        </p:nvSpPr>
        <p:spPr bwMode="auto">
          <a:xfrm>
            <a:off x="1938564" y="322428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 ft</a:t>
            </a:r>
          </a:p>
        </p:txBody>
      </p:sp>
      <p:sp>
        <p:nvSpPr>
          <p:cNvPr id="11" name="Line 33">
            <a:extLst>
              <a:ext uri="{FF2B5EF4-FFF2-40B4-BE49-F238E27FC236}">
                <a16:creationId xmlns:a16="http://schemas.microsoft.com/office/drawing/2014/main" id="{F577DF8A-2FEA-4580-BCE5-CCE1C6FE6368}"/>
              </a:ext>
            </a:extLst>
          </p:cNvPr>
          <p:cNvSpPr>
            <a:spLocks noChangeShapeType="1"/>
          </p:cNvSpPr>
          <p:nvPr/>
        </p:nvSpPr>
        <p:spPr bwMode="auto">
          <a:xfrm>
            <a:off x="4521300" y="4148808"/>
            <a:ext cx="0" cy="12239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34">
            <a:extLst>
              <a:ext uri="{FF2B5EF4-FFF2-40B4-BE49-F238E27FC236}">
                <a16:creationId xmlns:a16="http://schemas.microsoft.com/office/drawing/2014/main" id="{C1C48093-FE31-41D8-B5E9-3F28A957CD66}"/>
              </a:ext>
            </a:extLst>
          </p:cNvPr>
          <p:cNvSpPr>
            <a:spLocks noChangeShapeType="1"/>
          </p:cNvSpPr>
          <p:nvPr/>
        </p:nvSpPr>
        <p:spPr bwMode="auto">
          <a:xfrm>
            <a:off x="4881662" y="4148808"/>
            <a:ext cx="0" cy="12239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Line 35">
            <a:extLst>
              <a:ext uri="{FF2B5EF4-FFF2-40B4-BE49-F238E27FC236}">
                <a16:creationId xmlns:a16="http://schemas.microsoft.com/office/drawing/2014/main" id="{7A6C7572-667B-4813-A9A0-939AF4DD9534}"/>
              </a:ext>
            </a:extLst>
          </p:cNvPr>
          <p:cNvSpPr>
            <a:spLocks noChangeShapeType="1"/>
          </p:cNvSpPr>
          <p:nvPr/>
        </p:nvSpPr>
        <p:spPr bwMode="auto">
          <a:xfrm>
            <a:off x="4521300" y="5229895"/>
            <a:ext cx="360362"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 name="Text Box 36">
            <a:extLst>
              <a:ext uri="{FF2B5EF4-FFF2-40B4-BE49-F238E27FC236}">
                <a16:creationId xmlns:a16="http://schemas.microsoft.com/office/drawing/2014/main" id="{ED6CAD33-961F-4F15-94C6-2422EE3F2A69}"/>
              </a:ext>
            </a:extLst>
          </p:cNvPr>
          <p:cNvSpPr txBox="1">
            <a:spLocks noChangeArrowheads="1"/>
          </p:cNvSpPr>
          <p:nvPr/>
        </p:nvSpPr>
        <p:spPr bwMode="auto">
          <a:xfrm>
            <a:off x="4484915" y="5298847"/>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15" name="Line 37">
            <a:extLst>
              <a:ext uri="{FF2B5EF4-FFF2-40B4-BE49-F238E27FC236}">
                <a16:creationId xmlns:a16="http://schemas.microsoft.com/office/drawing/2014/main" id="{5D8493E2-E924-4CFA-AA3C-674A01158891}"/>
              </a:ext>
            </a:extLst>
          </p:cNvPr>
          <p:cNvSpPr>
            <a:spLocks noChangeShapeType="1"/>
          </p:cNvSpPr>
          <p:nvPr/>
        </p:nvSpPr>
        <p:spPr bwMode="auto">
          <a:xfrm>
            <a:off x="3584675" y="2997870"/>
            <a:ext cx="0" cy="23764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Text Box 41">
            <a:extLst>
              <a:ext uri="{FF2B5EF4-FFF2-40B4-BE49-F238E27FC236}">
                <a16:creationId xmlns:a16="http://schemas.microsoft.com/office/drawing/2014/main" id="{0FD639D7-A864-4F67-A262-D1E6F4171D96}"/>
              </a:ext>
            </a:extLst>
          </p:cNvPr>
          <p:cNvSpPr txBox="1">
            <a:spLocks noChangeArrowheads="1"/>
          </p:cNvSpPr>
          <p:nvPr/>
        </p:nvSpPr>
        <p:spPr bwMode="auto">
          <a:xfrm>
            <a:off x="2657349" y="2473202"/>
            <a:ext cx="74251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400 </a:t>
            </a:r>
            <a:r>
              <a:rPr lang="en-US" altLang="en-US" sz="1600" dirty="0" err="1"/>
              <a:t>lb</a:t>
            </a:r>
            <a:endParaRPr lang="en-US" altLang="en-US" sz="1600" dirty="0"/>
          </a:p>
        </p:txBody>
      </p:sp>
      <p:sp>
        <p:nvSpPr>
          <p:cNvPr id="17" name="Rectangle 46">
            <a:extLst>
              <a:ext uri="{FF2B5EF4-FFF2-40B4-BE49-F238E27FC236}">
                <a16:creationId xmlns:a16="http://schemas.microsoft.com/office/drawing/2014/main" id="{3FAA80A8-F490-4B3C-AFF9-494281D15958}"/>
              </a:ext>
            </a:extLst>
          </p:cNvPr>
          <p:cNvSpPr>
            <a:spLocks noChangeArrowheads="1"/>
          </p:cNvSpPr>
          <p:nvPr/>
        </p:nvSpPr>
        <p:spPr bwMode="auto">
          <a:xfrm>
            <a:off x="2721075" y="2350170"/>
            <a:ext cx="1511300" cy="714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5" name="Rectangle 55">
            <a:extLst>
              <a:ext uri="{FF2B5EF4-FFF2-40B4-BE49-F238E27FC236}">
                <a16:creationId xmlns:a16="http://schemas.microsoft.com/office/drawing/2014/main" id="{5405904F-BFB3-45D2-BA60-C7DAF22E536F}"/>
              </a:ext>
            </a:extLst>
          </p:cNvPr>
          <p:cNvSpPr>
            <a:spLocks noChangeArrowheads="1"/>
          </p:cNvSpPr>
          <p:nvPr/>
        </p:nvSpPr>
        <p:spPr bwMode="auto">
          <a:xfrm>
            <a:off x="3584675" y="2350170"/>
            <a:ext cx="71437" cy="5762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6" name="Rectangle 56">
            <a:extLst>
              <a:ext uri="{FF2B5EF4-FFF2-40B4-BE49-F238E27FC236}">
                <a16:creationId xmlns:a16="http://schemas.microsoft.com/office/drawing/2014/main" id="{019FBFB8-C8DC-4FD5-80D9-96FF0F15E320}"/>
              </a:ext>
            </a:extLst>
          </p:cNvPr>
          <p:cNvSpPr>
            <a:spLocks noChangeArrowheads="1"/>
          </p:cNvSpPr>
          <p:nvPr/>
        </p:nvSpPr>
        <p:spPr bwMode="auto">
          <a:xfrm>
            <a:off x="4016475" y="2350170"/>
            <a:ext cx="69850" cy="5762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7" name="Rectangle 58">
            <a:extLst>
              <a:ext uri="{FF2B5EF4-FFF2-40B4-BE49-F238E27FC236}">
                <a16:creationId xmlns:a16="http://schemas.microsoft.com/office/drawing/2014/main" id="{659BCA57-7119-47D7-8F90-FB8931336E96}"/>
              </a:ext>
            </a:extLst>
          </p:cNvPr>
          <p:cNvSpPr>
            <a:spLocks noChangeArrowheads="1"/>
          </p:cNvSpPr>
          <p:nvPr/>
        </p:nvSpPr>
        <p:spPr bwMode="auto">
          <a:xfrm rot="3048647">
            <a:off x="3775174" y="3407446"/>
            <a:ext cx="1406525" cy="698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 name="Rectangle 43">
            <a:extLst>
              <a:ext uri="{FF2B5EF4-FFF2-40B4-BE49-F238E27FC236}">
                <a16:creationId xmlns:a16="http://schemas.microsoft.com/office/drawing/2014/main" id="{053B28DD-31C0-4212-A01E-A2EB04A50C1F}"/>
              </a:ext>
            </a:extLst>
          </p:cNvPr>
          <p:cNvSpPr>
            <a:spLocks noChangeArrowheads="1"/>
          </p:cNvSpPr>
          <p:nvPr/>
        </p:nvSpPr>
        <p:spPr bwMode="auto">
          <a:xfrm>
            <a:off x="3533875" y="2875633"/>
            <a:ext cx="1079500" cy="714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 name="Rectangle 44">
            <a:extLst>
              <a:ext uri="{FF2B5EF4-FFF2-40B4-BE49-F238E27FC236}">
                <a16:creationId xmlns:a16="http://schemas.microsoft.com/office/drawing/2014/main" id="{0F47825B-00FA-4153-A66A-4BDCB1339D18}"/>
              </a:ext>
            </a:extLst>
          </p:cNvPr>
          <p:cNvSpPr>
            <a:spLocks noChangeArrowheads="1"/>
          </p:cNvSpPr>
          <p:nvPr/>
        </p:nvSpPr>
        <p:spPr bwMode="auto">
          <a:xfrm>
            <a:off x="4448275" y="2781970"/>
            <a:ext cx="736600" cy="2635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 name="Oval 59">
            <a:extLst>
              <a:ext uri="{FF2B5EF4-FFF2-40B4-BE49-F238E27FC236}">
                <a16:creationId xmlns:a16="http://schemas.microsoft.com/office/drawing/2014/main" id="{3A1FD982-B7FF-4A3F-B3AF-6F0F641FB5B9}"/>
              </a:ext>
            </a:extLst>
          </p:cNvPr>
          <p:cNvSpPr>
            <a:spLocks noChangeArrowheads="1"/>
          </p:cNvSpPr>
          <p:nvPr/>
        </p:nvSpPr>
        <p:spPr bwMode="auto">
          <a:xfrm>
            <a:off x="4478437" y="3956720"/>
            <a:ext cx="71438"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1" name="Oval 60">
            <a:extLst>
              <a:ext uri="{FF2B5EF4-FFF2-40B4-BE49-F238E27FC236}">
                <a16:creationId xmlns:a16="http://schemas.microsoft.com/office/drawing/2014/main" id="{AA279E7E-2276-4EA0-8EF0-99B901214F64}"/>
              </a:ext>
            </a:extLst>
          </p:cNvPr>
          <p:cNvSpPr>
            <a:spLocks noChangeArrowheads="1"/>
          </p:cNvSpPr>
          <p:nvPr/>
        </p:nvSpPr>
        <p:spPr bwMode="auto">
          <a:xfrm>
            <a:off x="4856262" y="3924970"/>
            <a:ext cx="71438"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2" name="Oval 61">
            <a:extLst>
              <a:ext uri="{FF2B5EF4-FFF2-40B4-BE49-F238E27FC236}">
                <a16:creationId xmlns:a16="http://schemas.microsoft.com/office/drawing/2014/main" id="{F6A8B1B1-2D83-4ACE-B322-434B54D8E695}"/>
              </a:ext>
            </a:extLst>
          </p:cNvPr>
          <p:cNvSpPr>
            <a:spLocks noChangeArrowheads="1"/>
          </p:cNvSpPr>
          <p:nvPr/>
        </p:nvSpPr>
        <p:spPr bwMode="auto">
          <a:xfrm>
            <a:off x="3584675" y="2883570"/>
            <a:ext cx="71437"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3" name="Oval 62">
            <a:extLst>
              <a:ext uri="{FF2B5EF4-FFF2-40B4-BE49-F238E27FC236}">
                <a16:creationId xmlns:a16="http://schemas.microsoft.com/office/drawing/2014/main" id="{CD0BFBD1-21C7-4A4B-8FDA-C72E6BB136E3}"/>
              </a:ext>
            </a:extLst>
          </p:cNvPr>
          <p:cNvSpPr>
            <a:spLocks noChangeArrowheads="1"/>
          </p:cNvSpPr>
          <p:nvPr/>
        </p:nvSpPr>
        <p:spPr bwMode="auto">
          <a:xfrm>
            <a:off x="3584675" y="2350170"/>
            <a:ext cx="71437"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 name="Oval 64">
            <a:extLst>
              <a:ext uri="{FF2B5EF4-FFF2-40B4-BE49-F238E27FC236}">
                <a16:creationId xmlns:a16="http://schemas.microsoft.com/office/drawing/2014/main" id="{5293215F-02D1-44B1-BC4D-9F66BF60C947}"/>
              </a:ext>
            </a:extLst>
          </p:cNvPr>
          <p:cNvSpPr>
            <a:spLocks noChangeArrowheads="1"/>
          </p:cNvSpPr>
          <p:nvPr/>
        </p:nvSpPr>
        <p:spPr bwMode="auto">
          <a:xfrm>
            <a:off x="4016475" y="2350170"/>
            <a:ext cx="71437"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6" name="Text Box 66">
            <a:extLst>
              <a:ext uri="{FF2B5EF4-FFF2-40B4-BE49-F238E27FC236}">
                <a16:creationId xmlns:a16="http://schemas.microsoft.com/office/drawing/2014/main" id="{984C2C4A-9170-43EF-BAF0-550289A0EF6C}"/>
              </a:ext>
            </a:extLst>
          </p:cNvPr>
          <p:cNvSpPr txBox="1">
            <a:spLocks noChangeArrowheads="1"/>
          </p:cNvSpPr>
          <p:nvPr/>
        </p:nvSpPr>
        <p:spPr bwMode="auto">
          <a:xfrm>
            <a:off x="3513237" y="2062833"/>
            <a:ext cx="3127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D</a:t>
            </a:r>
          </a:p>
        </p:txBody>
      </p:sp>
      <p:sp>
        <p:nvSpPr>
          <p:cNvPr id="37" name="Text Box 67">
            <a:extLst>
              <a:ext uri="{FF2B5EF4-FFF2-40B4-BE49-F238E27FC236}">
                <a16:creationId xmlns:a16="http://schemas.microsoft.com/office/drawing/2014/main" id="{E7FCB1F6-46E0-4C4E-8CE7-BB97DC86AF24}"/>
              </a:ext>
            </a:extLst>
          </p:cNvPr>
          <p:cNvSpPr txBox="1">
            <a:spLocks noChangeArrowheads="1"/>
          </p:cNvSpPr>
          <p:nvPr/>
        </p:nvSpPr>
        <p:spPr bwMode="auto">
          <a:xfrm>
            <a:off x="3872012" y="2062833"/>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E</a:t>
            </a:r>
          </a:p>
        </p:txBody>
      </p:sp>
      <p:sp>
        <p:nvSpPr>
          <p:cNvPr id="38" name="Rectangle 68">
            <a:extLst>
              <a:ext uri="{FF2B5EF4-FFF2-40B4-BE49-F238E27FC236}">
                <a16:creationId xmlns:a16="http://schemas.microsoft.com/office/drawing/2014/main" id="{1CCBB494-1E4A-41A6-A711-D28E213DB7FA}"/>
              </a:ext>
            </a:extLst>
          </p:cNvPr>
          <p:cNvSpPr>
            <a:spLocks noChangeArrowheads="1"/>
          </p:cNvSpPr>
          <p:nvPr/>
        </p:nvSpPr>
        <p:spPr bwMode="auto">
          <a:xfrm>
            <a:off x="5181700" y="2854995"/>
            <a:ext cx="144462" cy="142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9" name="Oval 69">
            <a:extLst>
              <a:ext uri="{FF2B5EF4-FFF2-40B4-BE49-F238E27FC236}">
                <a16:creationId xmlns:a16="http://schemas.microsoft.com/office/drawing/2014/main" id="{B5F40539-5506-4116-8C59-E629160E1B26}"/>
              </a:ext>
            </a:extLst>
          </p:cNvPr>
          <p:cNvSpPr>
            <a:spLocks noChangeArrowheads="1"/>
          </p:cNvSpPr>
          <p:nvPr/>
        </p:nvSpPr>
        <p:spPr bwMode="auto">
          <a:xfrm>
            <a:off x="5211862" y="2897858"/>
            <a:ext cx="71438"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0" name="Oval 70">
            <a:extLst>
              <a:ext uri="{FF2B5EF4-FFF2-40B4-BE49-F238E27FC236}">
                <a16:creationId xmlns:a16="http://schemas.microsoft.com/office/drawing/2014/main" id="{94693D2C-45FC-42C2-943E-C50DAC4A6ED2}"/>
              </a:ext>
            </a:extLst>
          </p:cNvPr>
          <p:cNvSpPr>
            <a:spLocks noChangeArrowheads="1"/>
          </p:cNvSpPr>
          <p:nvPr/>
        </p:nvSpPr>
        <p:spPr bwMode="auto">
          <a:xfrm>
            <a:off x="3368775" y="1989808"/>
            <a:ext cx="71437" cy="7302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 name="Text Box 71">
            <a:extLst>
              <a:ext uri="{FF2B5EF4-FFF2-40B4-BE49-F238E27FC236}">
                <a16:creationId xmlns:a16="http://schemas.microsoft.com/office/drawing/2014/main" id="{DD929513-0CBD-45DA-85F7-58636812DBB5}"/>
              </a:ext>
            </a:extLst>
          </p:cNvPr>
          <p:cNvSpPr txBox="1">
            <a:spLocks noChangeArrowheads="1"/>
          </p:cNvSpPr>
          <p:nvPr/>
        </p:nvSpPr>
        <p:spPr bwMode="auto">
          <a:xfrm>
            <a:off x="3008412" y="1989808"/>
            <a:ext cx="3222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G</a:t>
            </a:r>
          </a:p>
        </p:txBody>
      </p:sp>
      <p:sp>
        <p:nvSpPr>
          <p:cNvPr id="42" name="Line 72">
            <a:extLst>
              <a:ext uri="{FF2B5EF4-FFF2-40B4-BE49-F238E27FC236}">
                <a16:creationId xmlns:a16="http://schemas.microsoft.com/office/drawing/2014/main" id="{2743C173-0756-4BC9-8CC8-B67D5B335CFB}"/>
              </a:ext>
            </a:extLst>
          </p:cNvPr>
          <p:cNvSpPr>
            <a:spLocks noChangeShapeType="1"/>
          </p:cNvSpPr>
          <p:nvPr/>
        </p:nvSpPr>
        <p:spPr bwMode="auto">
          <a:xfrm flipV="1">
            <a:off x="3656112" y="1342108"/>
            <a:ext cx="0" cy="647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Line 73">
            <a:extLst>
              <a:ext uri="{FF2B5EF4-FFF2-40B4-BE49-F238E27FC236}">
                <a16:creationId xmlns:a16="http://schemas.microsoft.com/office/drawing/2014/main" id="{10BC9F48-85CD-444D-8482-B9CDB4E57F23}"/>
              </a:ext>
            </a:extLst>
          </p:cNvPr>
          <p:cNvSpPr>
            <a:spLocks noChangeShapeType="1"/>
          </p:cNvSpPr>
          <p:nvPr/>
        </p:nvSpPr>
        <p:spPr bwMode="auto">
          <a:xfrm flipV="1">
            <a:off x="3368775" y="1342108"/>
            <a:ext cx="0" cy="2873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Line 74">
            <a:extLst>
              <a:ext uri="{FF2B5EF4-FFF2-40B4-BE49-F238E27FC236}">
                <a16:creationId xmlns:a16="http://schemas.microsoft.com/office/drawing/2014/main" id="{522A03F3-08F0-4A5A-AE92-BBB6379E5F6B}"/>
              </a:ext>
            </a:extLst>
          </p:cNvPr>
          <p:cNvSpPr>
            <a:spLocks noChangeShapeType="1"/>
          </p:cNvSpPr>
          <p:nvPr/>
        </p:nvSpPr>
        <p:spPr bwMode="auto">
          <a:xfrm>
            <a:off x="3368775" y="1413545"/>
            <a:ext cx="287337"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Text Box 75">
            <a:extLst>
              <a:ext uri="{FF2B5EF4-FFF2-40B4-BE49-F238E27FC236}">
                <a16:creationId xmlns:a16="http://schemas.microsoft.com/office/drawing/2014/main" id="{B9AC2ED4-FE95-442E-A563-2E38F87ECAFA}"/>
              </a:ext>
            </a:extLst>
          </p:cNvPr>
          <p:cNvSpPr txBox="1">
            <a:spLocks noChangeArrowheads="1"/>
          </p:cNvSpPr>
          <p:nvPr/>
        </p:nvSpPr>
        <p:spPr bwMode="auto">
          <a:xfrm>
            <a:off x="3243764" y="1064266"/>
            <a:ext cx="5822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0.5 ft</a:t>
            </a:r>
          </a:p>
        </p:txBody>
      </p:sp>
      <p:sp>
        <p:nvSpPr>
          <p:cNvPr id="46" name="Line 76">
            <a:extLst>
              <a:ext uri="{FF2B5EF4-FFF2-40B4-BE49-F238E27FC236}">
                <a16:creationId xmlns:a16="http://schemas.microsoft.com/office/drawing/2014/main" id="{219F8D27-06CF-4DE9-8070-09D1559A0A9F}"/>
              </a:ext>
            </a:extLst>
          </p:cNvPr>
          <p:cNvSpPr>
            <a:spLocks noChangeShapeType="1"/>
          </p:cNvSpPr>
          <p:nvPr/>
        </p:nvSpPr>
        <p:spPr bwMode="auto">
          <a:xfrm flipH="1" flipV="1">
            <a:off x="2216250" y="2378745"/>
            <a:ext cx="43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Line 77">
            <a:extLst>
              <a:ext uri="{FF2B5EF4-FFF2-40B4-BE49-F238E27FC236}">
                <a16:creationId xmlns:a16="http://schemas.microsoft.com/office/drawing/2014/main" id="{7C993745-DB0E-40F0-920F-94203EE1BC59}"/>
              </a:ext>
            </a:extLst>
          </p:cNvPr>
          <p:cNvSpPr>
            <a:spLocks noChangeShapeType="1"/>
          </p:cNvSpPr>
          <p:nvPr/>
        </p:nvSpPr>
        <p:spPr bwMode="auto">
          <a:xfrm>
            <a:off x="2360712" y="2378745"/>
            <a:ext cx="0" cy="5048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Text Box 78">
            <a:extLst>
              <a:ext uri="{FF2B5EF4-FFF2-40B4-BE49-F238E27FC236}">
                <a16:creationId xmlns:a16="http://schemas.microsoft.com/office/drawing/2014/main" id="{76CCC09E-930F-40DB-A200-4DFDD58FFC43}"/>
              </a:ext>
            </a:extLst>
          </p:cNvPr>
          <p:cNvSpPr txBox="1">
            <a:spLocks noChangeArrowheads="1"/>
          </p:cNvSpPr>
          <p:nvPr/>
        </p:nvSpPr>
        <p:spPr bwMode="auto">
          <a:xfrm>
            <a:off x="1914762" y="2490764"/>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49" name="Text Box 36">
            <a:extLst>
              <a:ext uri="{FF2B5EF4-FFF2-40B4-BE49-F238E27FC236}">
                <a16:creationId xmlns:a16="http://schemas.microsoft.com/office/drawing/2014/main" id="{BCEEB1DD-99EE-4EE4-8CAF-71E14BB164A1}"/>
              </a:ext>
            </a:extLst>
          </p:cNvPr>
          <p:cNvSpPr txBox="1">
            <a:spLocks noChangeArrowheads="1"/>
          </p:cNvSpPr>
          <p:nvPr/>
        </p:nvSpPr>
        <p:spPr bwMode="auto">
          <a:xfrm>
            <a:off x="3573855" y="527434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50" name="Text Box 81">
            <a:extLst>
              <a:ext uri="{FF2B5EF4-FFF2-40B4-BE49-F238E27FC236}">
                <a16:creationId xmlns:a16="http://schemas.microsoft.com/office/drawing/2014/main" id="{F36C3379-6A63-4444-9512-3883F1F8A587}"/>
              </a:ext>
            </a:extLst>
          </p:cNvPr>
          <p:cNvSpPr txBox="1">
            <a:spLocks noChangeArrowheads="1"/>
          </p:cNvSpPr>
          <p:nvPr/>
        </p:nvSpPr>
        <p:spPr bwMode="auto">
          <a:xfrm>
            <a:off x="4024215" y="5273223"/>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 ft</a:t>
            </a:r>
          </a:p>
        </p:txBody>
      </p:sp>
      <p:sp>
        <p:nvSpPr>
          <p:cNvPr id="51" name="Line 82">
            <a:extLst>
              <a:ext uri="{FF2B5EF4-FFF2-40B4-BE49-F238E27FC236}">
                <a16:creationId xmlns:a16="http://schemas.microsoft.com/office/drawing/2014/main" id="{C820EE25-CDED-42C7-BADF-F23670101D11}"/>
              </a:ext>
            </a:extLst>
          </p:cNvPr>
          <p:cNvSpPr>
            <a:spLocks noChangeShapeType="1"/>
          </p:cNvSpPr>
          <p:nvPr/>
        </p:nvSpPr>
        <p:spPr bwMode="auto">
          <a:xfrm>
            <a:off x="4016475" y="5229895"/>
            <a:ext cx="504825"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 name="Line 83">
            <a:extLst>
              <a:ext uri="{FF2B5EF4-FFF2-40B4-BE49-F238E27FC236}">
                <a16:creationId xmlns:a16="http://schemas.microsoft.com/office/drawing/2014/main" id="{7F2A542E-2E9E-4DF3-919B-F0430F60B48F}"/>
              </a:ext>
            </a:extLst>
          </p:cNvPr>
          <p:cNvSpPr>
            <a:spLocks noChangeShapeType="1"/>
          </p:cNvSpPr>
          <p:nvPr/>
        </p:nvSpPr>
        <p:spPr bwMode="auto">
          <a:xfrm>
            <a:off x="3584675" y="5229895"/>
            <a:ext cx="431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 name="Text Box 84">
            <a:extLst>
              <a:ext uri="{FF2B5EF4-FFF2-40B4-BE49-F238E27FC236}">
                <a16:creationId xmlns:a16="http://schemas.microsoft.com/office/drawing/2014/main" id="{35BA400A-A0F4-4381-8CAA-CAC3FF024B60}"/>
              </a:ext>
            </a:extLst>
          </p:cNvPr>
          <p:cNvSpPr txBox="1">
            <a:spLocks noChangeArrowheads="1"/>
          </p:cNvSpPr>
          <p:nvPr/>
        </p:nvSpPr>
        <p:spPr bwMode="auto">
          <a:xfrm>
            <a:off x="4521300" y="3934495"/>
            <a:ext cx="3032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A</a:t>
            </a:r>
          </a:p>
        </p:txBody>
      </p:sp>
      <p:sp>
        <p:nvSpPr>
          <p:cNvPr id="54" name="Text Box 85">
            <a:extLst>
              <a:ext uri="{FF2B5EF4-FFF2-40B4-BE49-F238E27FC236}">
                <a16:creationId xmlns:a16="http://schemas.microsoft.com/office/drawing/2014/main" id="{0414DA92-D3CF-455E-8637-3B0FE39C1B99}"/>
              </a:ext>
            </a:extLst>
          </p:cNvPr>
          <p:cNvSpPr txBox="1">
            <a:spLocks noChangeArrowheads="1"/>
          </p:cNvSpPr>
          <p:nvPr/>
        </p:nvSpPr>
        <p:spPr bwMode="auto">
          <a:xfrm>
            <a:off x="4953100" y="3863058"/>
            <a:ext cx="3032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B</a:t>
            </a:r>
          </a:p>
        </p:txBody>
      </p:sp>
      <p:sp>
        <p:nvSpPr>
          <p:cNvPr id="55" name="Text Box 86">
            <a:extLst>
              <a:ext uri="{FF2B5EF4-FFF2-40B4-BE49-F238E27FC236}">
                <a16:creationId xmlns:a16="http://schemas.microsoft.com/office/drawing/2014/main" id="{6699EBC4-1883-4E24-A081-D691B7AD7C0D}"/>
              </a:ext>
            </a:extLst>
          </p:cNvPr>
          <p:cNvSpPr txBox="1">
            <a:spLocks noChangeArrowheads="1"/>
          </p:cNvSpPr>
          <p:nvPr/>
        </p:nvSpPr>
        <p:spPr bwMode="auto">
          <a:xfrm>
            <a:off x="3295750" y="2637508"/>
            <a:ext cx="3127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C</a:t>
            </a:r>
          </a:p>
        </p:txBody>
      </p:sp>
      <p:sp>
        <p:nvSpPr>
          <p:cNvPr id="57" name="Line 16">
            <a:extLst>
              <a:ext uri="{FF2B5EF4-FFF2-40B4-BE49-F238E27FC236}">
                <a16:creationId xmlns:a16="http://schemas.microsoft.com/office/drawing/2014/main" id="{4B1DEB5E-19B4-477A-B792-28BCAC566FE4}"/>
              </a:ext>
            </a:extLst>
          </p:cNvPr>
          <p:cNvSpPr>
            <a:spLocks noChangeShapeType="1"/>
          </p:cNvSpPr>
          <p:nvPr/>
        </p:nvSpPr>
        <p:spPr bwMode="auto">
          <a:xfrm>
            <a:off x="3874494" y="4029745"/>
            <a:ext cx="503238"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 name="Line 17">
            <a:extLst>
              <a:ext uri="{FF2B5EF4-FFF2-40B4-BE49-F238E27FC236}">
                <a16:creationId xmlns:a16="http://schemas.microsoft.com/office/drawing/2014/main" id="{3B868F69-6248-40B5-AC7B-9D6EC8EF0ECC}"/>
              </a:ext>
            </a:extLst>
          </p:cNvPr>
          <p:cNvSpPr>
            <a:spLocks noChangeShapeType="1"/>
          </p:cNvSpPr>
          <p:nvPr/>
        </p:nvSpPr>
        <p:spPr bwMode="auto">
          <a:xfrm flipV="1">
            <a:off x="4514156" y="4086895"/>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9" name="Line 18">
            <a:extLst>
              <a:ext uri="{FF2B5EF4-FFF2-40B4-BE49-F238E27FC236}">
                <a16:creationId xmlns:a16="http://schemas.microsoft.com/office/drawing/2014/main" id="{A6AAE69A-D85E-45ED-8B74-E7D464CFC1EE}"/>
              </a:ext>
            </a:extLst>
          </p:cNvPr>
          <p:cNvSpPr>
            <a:spLocks noChangeShapeType="1"/>
          </p:cNvSpPr>
          <p:nvPr/>
        </p:nvSpPr>
        <p:spPr bwMode="auto">
          <a:xfrm flipH="1" flipV="1">
            <a:off x="4968947" y="4033059"/>
            <a:ext cx="301625" cy="51911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 name="Line 19">
            <a:extLst>
              <a:ext uri="{FF2B5EF4-FFF2-40B4-BE49-F238E27FC236}">
                <a16:creationId xmlns:a16="http://schemas.microsoft.com/office/drawing/2014/main" id="{0550CCBF-31EB-4647-9930-C7FCBF393F70}"/>
              </a:ext>
            </a:extLst>
          </p:cNvPr>
          <p:cNvSpPr>
            <a:spLocks noChangeShapeType="1"/>
          </p:cNvSpPr>
          <p:nvPr/>
        </p:nvSpPr>
        <p:spPr bwMode="auto">
          <a:xfrm>
            <a:off x="3404493" y="2054895"/>
            <a:ext cx="0"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 name="Text Box 20">
            <a:extLst>
              <a:ext uri="{FF2B5EF4-FFF2-40B4-BE49-F238E27FC236}">
                <a16:creationId xmlns:a16="http://schemas.microsoft.com/office/drawing/2014/main" id="{08244D95-B5CF-49D2-B0B8-D5275A606539}"/>
              </a:ext>
            </a:extLst>
          </p:cNvPr>
          <p:cNvSpPr txBox="1">
            <a:spLocks noChangeArrowheads="1"/>
          </p:cNvSpPr>
          <p:nvPr/>
        </p:nvSpPr>
        <p:spPr bwMode="auto">
          <a:xfrm>
            <a:off x="3971582" y="4030908"/>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a:t>
            </a:r>
            <a:r>
              <a:rPr lang="en-US" altLang="en-US" baseline="-25000" dirty="0"/>
              <a:t>x</a:t>
            </a:r>
            <a:endParaRPr lang="en-US" altLang="en-US" dirty="0"/>
          </a:p>
        </p:txBody>
      </p:sp>
      <p:sp>
        <p:nvSpPr>
          <p:cNvPr id="62" name="Text Box 21">
            <a:extLst>
              <a:ext uri="{FF2B5EF4-FFF2-40B4-BE49-F238E27FC236}">
                <a16:creationId xmlns:a16="http://schemas.microsoft.com/office/drawing/2014/main" id="{1FEA9414-D3E3-45CA-85CB-FFA56DEA8CDC}"/>
              </a:ext>
            </a:extLst>
          </p:cNvPr>
          <p:cNvSpPr txBox="1">
            <a:spLocks noChangeArrowheads="1"/>
          </p:cNvSpPr>
          <p:nvPr/>
        </p:nvSpPr>
        <p:spPr bwMode="auto">
          <a:xfrm>
            <a:off x="4495106" y="4349373"/>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a:t>
            </a:r>
            <a:r>
              <a:rPr lang="en-US" altLang="en-US" baseline="-25000" dirty="0"/>
              <a:t>y</a:t>
            </a:r>
            <a:endParaRPr lang="en-US" altLang="en-US" dirty="0"/>
          </a:p>
        </p:txBody>
      </p:sp>
      <p:sp>
        <p:nvSpPr>
          <p:cNvPr id="63" name="Text Box 22">
            <a:extLst>
              <a:ext uri="{FF2B5EF4-FFF2-40B4-BE49-F238E27FC236}">
                <a16:creationId xmlns:a16="http://schemas.microsoft.com/office/drawing/2014/main" id="{1A7A438E-641A-45FD-AFFA-EED0CC1B0025}"/>
              </a:ext>
            </a:extLst>
          </p:cNvPr>
          <p:cNvSpPr txBox="1">
            <a:spLocks noChangeArrowheads="1"/>
          </p:cNvSpPr>
          <p:nvPr/>
        </p:nvSpPr>
        <p:spPr bwMode="auto">
          <a:xfrm>
            <a:off x="5432703" y="2215233"/>
            <a:ext cx="4333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a:t>
            </a:r>
            <a:r>
              <a:rPr lang="en-US" altLang="en-US" baseline="-25000" dirty="0"/>
              <a:t>H</a:t>
            </a:r>
            <a:endParaRPr lang="en-US" altLang="en-US" dirty="0"/>
          </a:p>
        </p:txBody>
      </p:sp>
      <p:sp>
        <p:nvSpPr>
          <p:cNvPr id="64" name="Text Box 23">
            <a:extLst>
              <a:ext uri="{FF2B5EF4-FFF2-40B4-BE49-F238E27FC236}">
                <a16:creationId xmlns:a16="http://schemas.microsoft.com/office/drawing/2014/main" id="{D3BDFF11-9139-4B22-AF4C-02B47E1E6121}"/>
              </a:ext>
            </a:extLst>
          </p:cNvPr>
          <p:cNvSpPr txBox="1">
            <a:spLocks noChangeArrowheads="1"/>
          </p:cNvSpPr>
          <p:nvPr/>
        </p:nvSpPr>
        <p:spPr bwMode="auto">
          <a:xfrm>
            <a:off x="5234171" y="4055938"/>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a:t>
            </a:r>
            <a:r>
              <a:rPr lang="en-US" altLang="en-US" baseline="-25000" dirty="0"/>
              <a:t>B</a:t>
            </a:r>
            <a:endParaRPr lang="en-US" altLang="en-US" dirty="0"/>
          </a:p>
        </p:txBody>
      </p:sp>
      <p:sp>
        <p:nvSpPr>
          <p:cNvPr id="66" name="Line 47">
            <a:extLst>
              <a:ext uri="{FF2B5EF4-FFF2-40B4-BE49-F238E27FC236}">
                <a16:creationId xmlns:a16="http://schemas.microsoft.com/office/drawing/2014/main" id="{C09405C1-E7C0-45AD-AE70-4F78EF6F7079}"/>
              </a:ext>
            </a:extLst>
          </p:cNvPr>
          <p:cNvSpPr>
            <a:spLocks noChangeShapeType="1"/>
          </p:cNvSpPr>
          <p:nvPr/>
        </p:nvSpPr>
        <p:spPr bwMode="auto">
          <a:xfrm>
            <a:off x="4030798" y="2364231"/>
            <a:ext cx="878113" cy="157684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7" name="Line 15">
            <a:extLst>
              <a:ext uri="{FF2B5EF4-FFF2-40B4-BE49-F238E27FC236}">
                <a16:creationId xmlns:a16="http://schemas.microsoft.com/office/drawing/2014/main" id="{2E449405-47BE-4723-8EC1-4E8598514C53}"/>
              </a:ext>
            </a:extLst>
          </p:cNvPr>
          <p:cNvSpPr>
            <a:spLocks noChangeShapeType="1"/>
          </p:cNvSpPr>
          <p:nvPr/>
        </p:nvSpPr>
        <p:spPr bwMode="auto">
          <a:xfrm>
            <a:off x="5256312" y="2942308"/>
            <a:ext cx="576263"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8" name="Line 24">
            <a:extLst>
              <a:ext uri="{FF2B5EF4-FFF2-40B4-BE49-F238E27FC236}">
                <a16:creationId xmlns:a16="http://schemas.microsoft.com/office/drawing/2014/main" id="{2329A556-9B79-42A2-B7C2-652F938BC147}"/>
              </a:ext>
            </a:extLst>
          </p:cNvPr>
          <p:cNvSpPr>
            <a:spLocks noChangeShapeType="1"/>
          </p:cNvSpPr>
          <p:nvPr/>
        </p:nvSpPr>
        <p:spPr bwMode="auto">
          <a:xfrm>
            <a:off x="5012834" y="4202613"/>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9" name="Line 25">
            <a:extLst>
              <a:ext uri="{FF2B5EF4-FFF2-40B4-BE49-F238E27FC236}">
                <a16:creationId xmlns:a16="http://schemas.microsoft.com/office/drawing/2014/main" id="{4A9A1F74-5BD6-457D-ADD0-BA621794EEF8}"/>
              </a:ext>
            </a:extLst>
          </p:cNvPr>
          <p:cNvSpPr>
            <a:spLocks noChangeShapeType="1"/>
          </p:cNvSpPr>
          <p:nvPr/>
        </p:nvSpPr>
        <p:spPr bwMode="auto">
          <a:xfrm>
            <a:off x="5021418" y="4427391"/>
            <a:ext cx="1602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0" name="Text Box 26">
            <a:extLst>
              <a:ext uri="{FF2B5EF4-FFF2-40B4-BE49-F238E27FC236}">
                <a16:creationId xmlns:a16="http://schemas.microsoft.com/office/drawing/2014/main" id="{6B8E9E78-2CF5-4FCC-995E-39F37770233A}"/>
              </a:ext>
            </a:extLst>
          </p:cNvPr>
          <p:cNvSpPr txBox="1">
            <a:spLocks noChangeArrowheads="1"/>
          </p:cNvSpPr>
          <p:nvPr/>
        </p:nvSpPr>
        <p:spPr bwMode="auto">
          <a:xfrm>
            <a:off x="4804094" y="4185455"/>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71" name="Text Box 27">
            <a:extLst>
              <a:ext uri="{FF2B5EF4-FFF2-40B4-BE49-F238E27FC236}">
                <a16:creationId xmlns:a16="http://schemas.microsoft.com/office/drawing/2014/main" id="{D510F393-6191-4BEC-9F5E-C17F9240252F}"/>
              </a:ext>
            </a:extLst>
          </p:cNvPr>
          <p:cNvSpPr txBox="1">
            <a:spLocks noChangeArrowheads="1"/>
          </p:cNvSpPr>
          <p:nvPr/>
        </p:nvSpPr>
        <p:spPr bwMode="auto">
          <a:xfrm>
            <a:off x="5012834" y="4480436"/>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72" name="TextBox 71">
            <a:extLst>
              <a:ext uri="{FF2B5EF4-FFF2-40B4-BE49-F238E27FC236}">
                <a16:creationId xmlns:a16="http://schemas.microsoft.com/office/drawing/2014/main" id="{F6786F7A-1A6D-4A72-B474-48F045800847}"/>
              </a:ext>
            </a:extLst>
          </p:cNvPr>
          <p:cNvSpPr txBox="1"/>
          <p:nvPr/>
        </p:nvSpPr>
        <p:spPr>
          <a:xfrm>
            <a:off x="258743" y="168862"/>
            <a:ext cx="7544109" cy="646331"/>
          </a:xfrm>
          <a:prstGeom prst="rect">
            <a:avLst/>
          </a:prstGeom>
          <a:noFill/>
        </p:spPr>
        <p:txBody>
          <a:bodyPr wrap="square" rtlCol="0">
            <a:spAutoFit/>
          </a:bodyPr>
          <a:lstStyle/>
          <a:p>
            <a:r>
              <a:rPr lang="en-US" dirty="0"/>
              <a:t>Note that even if we recognize EB is a two force member, there are four unknown forces for the entire structure so we must break the system up. </a:t>
            </a:r>
          </a:p>
        </p:txBody>
      </p:sp>
      <p:sp>
        <p:nvSpPr>
          <p:cNvPr id="73" name="Text Box 61">
            <a:extLst>
              <a:ext uri="{FF2B5EF4-FFF2-40B4-BE49-F238E27FC236}">
                <a16:creationId xmlns:a16="http://schemas.microsoft.com/office/drawing/2014/main" id="{B517A525-F310-480F-BD47-E685DFA43A1E}"/>
              </a:ext>
            </a:extLst>
          </p:cNvPr>
          <p:cNvSpPr txBox="1">
            <a:spLocks noChangeArrowheads="1"/>
          </p:cNvSpPr>
          <p:nvPr/>
        </p:nvSpPr>
        <p:spPr bwMode="auto">
          <a:xfrm>
            <a:off x="5659621" y="4057503"/>
            <a:ext cx="29924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(EB is a two-force member)</a:t>
            </a:r>
          </a:p>
        </p:txBody>
      </p:sp>
    </p:spTree>
    <p:extLst>
      <p:ext uri="{BB962C8B-B14F-4D97-AF65-F5344CB8AC3E}">
        <p14:creationId xmlns:p14="http://schemas.microsoft.com/office/powerpoint/2010/main" val="4034566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CDA7A821-B1CF-40FD-8854-56D65569184E}"/>
              </a:ext>
            </a:extLst>
          </p:cNvPr>
          <p:cNvSpPr>
            <a:spLocks noChangeArrowheads="1"/>
          </p:cNvSpPr>
          <p:nvPr/>
        </p:nvSpPr>
        <p:spPr bwMode="auto">
          <a:xfrm>
            <a:off x="1547813" y="549275"/>
            <a:ext cx="1152525" cy="6477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400"/>
          </a:p>
        </p:txBody>
      </p:sp>
      <p:grpSp>
        <p:nvGrpSpPr>
          <p:cNvPr id="3075" name="Group 8">
            <a:extLst>
              <a:ext uri="{FF2B5EF4-FFF2-40B4-BE49-F238E27FC236}">
                <a16:creationId xmlns:a16="http://schemas.microsoft.com/office/drawing/2014/main" id="{120AE270-A3C1-43C2-872F-3A2A52CC1542}"/>
              </a:ext>
            </a:extLst>
          </p:cNvPr>
          <p:cNvGrpSpPr>
            <a:grpSpLocks/>
          </p:cNvGrpSpPr>
          <p:nvPr/>
        </p:nvGrpSpPr>
        <p:grpSpPr bwMode="auto">
          <a:xfrm>
            <a:off x="2555875" y="1196975"/>
            <a:ext cx="936625" cy="1655763"/>
            <a:chOff x="1519" y="1117"/>
            <a:chExt cx="590" cy="1043"/>
          </a:xfrm>
        </p:grpSpPr>
        <p:sp>
          <p:nvSpPr>
            <p:cNvPr id="3141" name="Line 6">
              <a:extLst>
                <a:ext uri="{FF2B5EF4-FFF2-40B4-BE49-F238E27FC236}">
                  <a16:creationId xmlns:a16="http://schemas.microsoft.com/office/drawing/2014/main" id="{6A2A844C-4AE7-4E13-8BDC-5652A350A24C}"/>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2" name="Line 7">
              <a:extLst>
                <a:ext uri="{FF2B5EF4-FFF2-40B4-BE49-F238E27FC236}">
                  <a16:creationId xmlns:a16="http://schemas.microsoft.com/office/drawing/2014/main" id="{C1D71DA4-A346-4507-8FB2-B3F964A461AA}"/>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3076" name="Group 9">
            <a:extLst>
              <a:ext uri="{FF2B5EF4-FFF2-40B4-BE49-F238E27FC236}">
                <a16:creationId xmlns:a16="http://schemas.microsoft.com/office/drawing/2014/main" id="{5A94EA67-7EF9-4271-B1CF-22A1D7844E26}"/>
              </a:ext>
            </a:extLst>
          </p:cNvPr>
          <p:cNvGrpSpPr>
            <a:grpSpLocks/>
          </p:cNvGrpSpPr>
          <p:nvPr/>
        </p:nvGrpSpPr>
        <p:grpSpPr bwMode="auto">
          <a:xfrm>
            <a:off x="2197100" y="1196975"/>
            <a:ext cx="936625" cy="1655763"/>
            <a:chOff x="1519" y="1117"/>
            <a:chExt cx="590" cy="1043"/>
          </a:xfrm>
        </p:grpSpPr>
        <p:sp>
          <p:nvSpPr>
            <p:cNvPr id="3139" name="Line 10">
              <a:extLst>
                <a:ext uri="{FF2B5EF4-FFF2-40B4-BE49-F238E27FC236}">
                  <a16:creationId xmlns:a16="http://schemas.microsoft.com/office/drawing/2014/main" id="{620D6437-2FB0-4813-BF1C-A4B712627C93}"/>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40" name="Line 11">
              <a:extLst>
                <a:ext uri="{FF2B5EF4-FFF2-40B4-BE49-F238E27FC236}">
                  <a16:creationId xmlns:a16="http://schemas.microsoft.com/office/drawing/2014/main" id="{819E4A3F-DA24-4EEB-BC67-D6E9FF1A3597}"/>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3077" name="Group 12">
            <a:extLst>
              <a:ext uri="{FF2B5EF4-FFF2-40B4-BE49-F238E27FC236}">
                <a16:creationId xmlns:a16="http://schemas.microsoft.com/office/drawing/2014/main" id="{CF343A5E-4A54-4642-B5CC-8CB6372B7D20}"/>
              </a:ext>
            </a:extLst>
          </p:cNvPr>
          <p:cNvGrpSpPr>
            <a:grpSpLocks/>
          </p:cNvGrpSpPr>
          <p:nvPr/>
        </p:nvGrpSpPr>
        <p:grpSpPr bwMode="auto">
          <a:xfrm>
            <a:off x="2197100" y="1196975"/>
            <a:ext cx="936625" cy="1655763"/>
            <a:chOff x="1519" y="1117"/>
            <a:chExt cx="590" cy="1043"/>
          </a:xfrm>
        </p:grpSpPr>
        <p:sp>
          <p:nvSpPr>
            <p:cNvPr id="3137" name="Line 13">
              <a:extLst>
                <a:ext uri="{FF2B5EF4-FFF2-40B4-BE49-F238E27FC236}">
                  <a16:creationId xmlns:a16="http://schemas.microsoft.com/office/drawing/2014/main" id="{199C7E81-5D90-4D5C-969E-21BD1CA98EF8}"/>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38" name="Line 14">
              <a:extLst>
                <a:ext uri="{FF2B5EF4-FFF2-40B4-BE49-F238E27FC236}">
                  <a16:creationId xmlns:a16="http://schemas.microsoft.com/office/drawing/2014/main" id="{D7EB69D4-A603-4B90-B9DB-B46EA55F38C5}"/>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078" name="Line 15">
            <a:extLst>
              <a:ext uri="{FF2B5EF4-FFF2-40B4-BE49-F238E27FC236}">
                <a16:creationId xmlns:a16="http://schemas.microsoft.com/office/drawing/2014/main" id="{4BB77BD8-0361-4515-B710-BBA0023000E6}"/>
              </a:ext>
            </a:extLst>
          </p:cNvPr>
          <p:cNvSpPr>
            <a:spLocks noChangeShapeType="1"/>
          </p:cNvSpPr>
          <p:nvPr/>
        </p:nvSpPr>
        <p:spPr bwMode="auto">
          <a:xfrm>
            <a:off x="2268538" y="1700213"/>
            <a:ext cx="576262"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9" name="Line 16">
            <a:extLst>
              <a:ext uri="{FF2B5EF4-FFF2-40B4-BE49-F238E27FC236}">
                <a16:creationId xmlns:a16="http://schemas.microsoft.com/office/drawing/2014/main" id="{855284FF-089E-4C63-99E5-437C1C0D5E3C}"/>
              </a:ext>
            </a:extLst>
          </p:cNvPr>
          <p:cNvSpPr>
            <a:spLocks noChangeShapeType="1"/>
          </p:cNvSpPr>
          <p:nvPr/>
        </p:nvSpPr>
        <p:spPr bwMode="auto">
          <a:xfrm>
            <a:off x="2628900" y="2852738"/>
            <a:ext cx="503238"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0" name="Line 17">
            <a:extLst>
              <a:ext uri="{FF2B5EF4-FFF2-40B4-BE49-F238E27FC236}">
                <a16:creationId xmlns:a16="http://schemas.microsoft.com/office/drawing/2014/main" id="{FABC28DC-BAC8-4990-9797-3BF70931FE3C}"/>
              </a:ext>
            </a:extLst>
          </p:cNvPr>
          <p:cNvSpPr>
            <a:spLocks noChangeShapeType="1"/>
          </p:cNvSpPr>
          <p:nvPr/>
        </p:nvSpPr>
        <p:spPr bwMode="auto">
          <a:xfrm flipV="1">
            <a:off x="3132138" y="2276475"/>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1" name="Line 18">
            <a:extLst>
              <a:ext uri="{FF2B5EF4-FFF2-40B4-BE49-F238E27FC236}">
                <a16:creationId xmlns:a16="http://schemas.microsoft.com/office/drawing/2014/main" id="{42F85C7B-C84F-4754-907C-C7FF2B8E548E}"/>
              </a:ext>
            </a:extLst>
          </p:cNvPr>
          <p:cNvSpPr>
            <a:spLocks noChangeShapeType="1"/>
          </p:cNvSpPr>
          <p:nvPr/>
        </p:nvSpPr>
        <p:spPr bwMode="auto">
          <a:xfrm flipH="1" flipV="1">
            <a:off x="3532188" y="2897188"/>
            <a:ext cx="301625" cy="51911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2" name="Line 19">
            <a:extLst>
              <a:ext uri="{FF2B5EF4-FFF2-40B4-BE49-F238E27FC236}">
                <a16:creationId xmlns:a16="http://schemas.microsoft.com/office/drawing/2014/main" id="{14415AD0-986C-4778-88E6-921E0E2B8B02}"/>
              </a:ext>
            </a:extLst>
          </p:cNvPr>
          <p:cNvSpPr>
            <a:spLocks noChangeShapeType="1"/>
          </p:cNvSpPr>
          <p:nvPr/>
        </p:nvSpPr>
        <p:spPr bwMode="auto">
          <a:xfrm>
            <a:off x="1981200" y="836613"/>
            <a:ext cx="0"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3" name="Text Box 20">
            <a:extLst>
              <a:ext uri="{FF2B5EF4-FFF2-40B4-BE49-F238E27FC236}">
                <a16:creationId xmlns:a16="http://schemas.microsoft.com/office/drawing/2014/main" id="{F3A539FF-223E-4311-A5EA-ECD9B7D28241}"/>
              </a:ext>
            </a:extLst>
          </p:cNvPr>
          <p:cNvSpPr txBox="1">
            <a:spLocks noChangeArrowheads="1"/>
          </p:cNvSpPr>
          <p:nvPr/>
        </p:nvSpPr>
        <p:spPr bwMode="auto">
          <a:xfrm>
            <a:off x="2752725" y="2871788"/>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x</a:t>
            </a:r>
            <a:endParaRPr lang="en-US" altLang="en-US"/>
          </a:p>
        </p:txBody>
      </p:sp>
      <p:sp>
        <p:nvSpPr>
          <p:cNvPr id="3084" name="Text Box 21">
            <a:extLst>
              <a:ext uri="{FF2B5EF4-FFF2-40B4-BE49-F238E27FC236}">
                <a16:creationId xmlns:a16="http://schemas.microsoft.com/office/drawing/2014/main" id="{B0FFC91D-DA83-43A0-BABD-C29CE0782CEE}"/>
              </a:ext>
            </a:extLst>
          </p:cNvPr>
          <p:cNvSpPr txBox="1">
            <a:spLocks noChangeArrowheads="1"/>
          </p:cNvSpPr>
          <p:nvPr/>
        </p:nvSpPr>
        <p:spPr bwMode="auto">
          <a:xfrm>
            <a:off x="3205163" y="2060575"/>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y</a:t>
            </a:r>
            <a:endParaRPr lang="en-US" altLang="en-US"/>
          </a:p>
        </p:txBody>
      </p:sp>
      <p:sp>
        <p:nvSpPr>
          <p:cNvPr id="3085" name="Text Box 22">
            <a:extLst>
              <a:ext uri="{FF2B5EF4-FFF2-40B4-BE49-F238E27FC236}">
                <a16:creationId xmlns:a16="http://schemas.microsoft.com/office/drawing/2014/main" id="{D0CCF870-F2E8-4EAB-A675-4F26F6CA2446}"/>
              </a:ext>
            </a:extLst>
          </p:cNvPr>
          <p:cNvSpPr txBox="1">
            <a:spLocks noChangeArrowheads="1"/>
          </p:cNvSpPr>
          <p:nvPr/>
        </p:nvSpPr>
        <p:spPr bwMode="auto">
          <a:xfrm>
            <a:off x="2773363" y="1412875"/>
            <a:ext cx="4333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H</a:t>
            </a:r>
            <a:endParaRPr lang="en-US" altLang="en-US"/>
          </a:p>
        </p:txBody>
      </p:sp>
      <p:sp>
        <p:nvSpPr>
          <p:cNvPr id="3086" name="Text Box 23">
            <a:extLst>
              <a:ext uri="{FF2B5EF4-FFF2-40B4-BE49-F238E27FC236}">
                <a16:creationId xmlns:a16="http://schemas.microsoft.com/office/drawing/2014/main" id="{D39F78D5-CC4B-4285-A739-DFEE9A8FCAB3}"/>
              </a:ext>
            </a:extLst>
          </p:cNvPr>
          <p:cNvSpPr txBox="1">
            <a:spLocks noChangeArrowheads="1"/>
          </p:cNvSpPr>
          <p:nvPr/>
        </p:nvSpPr>
        <p:spPr bwMode="auto">
          <a:xfrm>
            <a:off x="3636963" y="2781300"/>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B</a:t>
            </a:r>
            <a:endParaRPr lang="en-US" altLang="en-US"/>
          </a:p>
        </p:txBody>
      </p:sp>
      <p:sp>
        <p:nvSpPr>
          <p:cNvPr id="3087" name="Line 24">
            <a:extLst>
              <a:ext uri="{FF2B5EF4-FFF2-40B4-BE49-F238E27FC236}">
                <a16:creationId xmlns:a16="http://schemas.microsoft.com/office/drawing/2014/main" id="{56664D46-3D3E-420D-9BA6-3E9D778660E6}"/>
              </a:ext>
            </a:extLst>
          </p:cNvPr>
          <p:cNvSpPr>
            <a:spLocks noChangeShapeType="1"/>
          </p:cNvSpPr>
          <p:nvPr/>
        </p:nvSpPr>
        <p:spPr bwMode="auto">
          <a:xfrm>
            <a:off x="3538538" y="3076575"/>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8" name="Line 25">
            <a:extLst>
              <a:ext uri="{FF2B5EF4-FFF2-40B4-BE49-F238E27FC236}">
                <a16:creationId xmlns:a16="http://schemas.microsoft.com/office/drawing/2014/main" id="{408761F3-6DB4-42F3-9723-EF1B0D582FB3}"/>
              </a:ext>
            </a:extLst>
          </p:cNvPr>
          <p:cNvSpPr>
            <a:spLocks noChangeShapeType="1"/>
          </p:cNvSpPr>
          <p:nvPr/>
        </p:nvSpPr>
        <p:spPr bwMode="auto">
          <a:xfrm>
            <a:off x="3544481" y="3292475"/>
            <a:ext cx="13851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9" name="Text Box 26">
            <a:extLst>
              <a:ext uri="{FF2B5EF4-FFF2-40B4-BE49-F238E27FC236}">
                <a16:creationId xmlns:a16="http://schemas.microsoft.com/office/drawing/2014/main" id="{361FF59B-36F2-4986-A528-B20851DCE929}"/>
              </a:ext>
            </a:extLst>
          </p:cNvPr>
          <p:cNvSpPr txBox="1">
            <a:spLocks noChangeArrowheads="1"/>
          </p:cNvSpPr>
          <p:nvPr/>
        </p:nvSpPr>
        <p:spPr bwMode="auto">
          <a:xfrm>
            <a:off x="3300413" y="30210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3090" name="Text Box 27">
            <a:extLst>
              <a:ext uri="{FF2B5EF4-FFF2-40B4-BE49-F238E27FC236}">
                <a16:creationId xmlns:a16="http://schemas.microsoft.com/office/drawing/2014/main" id="{805DFCAF-0B44-4078-8700-9CE66F3079FC}"/>
              </a:ext>
            </a:extLst>
          </p:cNvPr>
          <p:cNvSpPr txBox="1">
            <a:spLocks noChangeArrowheads="1"/>
          </p:cNvSpPr>
          <p:nvPr/>
        </p:nvSpPr>
        <p:spPr bwMode="auto">
          <a:xfrm>
            <a:off x="3512079" y="3286125"/>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a:t>
            </a:r>
          </a:p>
        </p:txBody>
      </p:sp>
      <p:sp>
        <p:nvSpPr>
          <p:cNvPr id="3091" name="Text Box 28">
            <a:extLst>
              <a:ext uri="{FF2B5EF4-FFF2-40B4-BE49-F238E27FC236}">
                <a16:creationId xmlns:a16="http://schemas.microsoft.com/office/drawing/2014/main" id="{24DB08D4-0E54-4801-8ED3-A6DD387A50AA}"/>
              </a:ext>
            </a:extLst>
          </p:cNvPr>
          <p:cNvSpPr txBox="1">
            <a:spLocks noChangeArrowheads="1"/>
          </p:cNvSpPr>
          <p:nvPr/>
        </p:nvSpPr>
        <p:spPr bwMode="auto">
          <a:xfrm>
            <a:off x="1524000" y="592932"/>
            <a:ext cx="6719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400 </a:t>
            </a:r>
            <a:r>
              <a:rPr lang="en-US" altLang="en-US" sz="1400" dirty="0" err="1"/>
              <a:t>lb</a:t>
            </a:r>
            <a:endParaRPr lang="en-US" altLang="en-US" sz="1400" dirty="0"/>
          </a:p>
        </p:txBody>
      </p:sp>
      <p:sp>
        <p:nvSpPr>
          <p:cNvPr id="3092" name="Line 29">
            <a:extLst>
              <a:ext uri="{FF2B5EF4-FFF2-40B4-BE49-F238E27FC236}">
                <a16:creationId xmlns:a16="http://schemas.microsoft.com/office/drawing/2014/main" id="{454639F7-03A2-4804-8807-AF86C0E12D5C}"/>
              </a:ext>
            </a:extLst>
          </p:cNvPr>
          <p:cNvSpPr>
            <a:spLocks noChangeShapeType="1"/>
          </p:cNvSpPr>
          <p:nvPr/>
        </p:nvSpPr>
        <p:spPr bwMode="auto">
          <a:xfrm flipH="1">
            <a:off x="828675" y="2852738"/>
            <a:ext cx="16557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3" name="Line 30">
            <a:extLst>
              <a:ext uri="{FF2B5EF4-FFF2-40B4-BE49-F238E27FC236}">
                <a16:creationId xmlns:a16="http://schemas.microsoft.com/office/drawing/2014/main" id="{4FAAC2CE-15AE-44B7-A43F-AFB3E3153AB8}"/>
              </a:ext>
            </a:extLst>
          </p:cNvPr>
          <p:cNvSpPr>
            <a:spLocks noChangeShapeType="1"/>
          </p:cNvSpPr>
          <p:nvPr/>
        </p:nvSpPr>
        <p:spPr bwMode="auto">
          <a:xfrm flipH="1">
            <a:off x="828675" y="1700213"/>
            <a:ext cx="12239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4" name="Line 31">
            <a:extLst>
              <a:ext uri="{FF2B5EF4-FFF2-40B4-BE49-F238E27FC236}">
                <a16:creationId xmlns:a16="http://schemas.microsoft.com/office/drawing/2014/main" id="{89842C88-2886-4167-9DCF-5DA485F80072}"/>
              </a:ext>
            </a:extLst>
          </p:cNvPr>
          <p:cNvSpPr>
            <a:spLocks noChangeShapeType="1"/>
          </p:cNvSpPr>
          <p:nvPr/>
        </p:nvSpPr>
        <p:spPr bwMode="auto">
          <a:xfrm>
            <a:off x="973138" y="1700213"/>
            <a:ext cx="0" cy="1152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5" name="Text Box 32">
            <a:extLst>
              <a:ext uri="{FF2B5EF4-FFF2-40B4-BE49-F238E27FC236}">
                <a16:creationId xmlns:a16="http://schemas.microsoft.com/office/drawing/2014/main" id="{094A19EB-4D0B-47FA-9229-BC9BB1BF8844}"/>
              </a:ext>
            </a:extLst>
          </p:cNvPr>
          <p:cNvSpPr txBox="1">
            <a:spLocks noChangeArrowheads="1"/>
          </p:cNvSpPr>
          <p:nvPr/>
        </p:nvSpPr>
        <p:spPr bwMode="auto">
          <a:xfrm>
            <a:off x="566866" y="2057202"/>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 ft</a:t>
            </a:r>
          </a:p>
        </p:txBody>
      </p:sp>
      <p:sp>
        <p:nvSpPr>
          <p:cNvPr id="3096" name="Line 33">
            <a:extLst>
              <a:ext uri="{FF2B5EF4-FFF2-40B4-BE49-F238E27FC236}">
                <a16:creationId xmlns:a16="http://schemas.microsoft.com/office/drawing/2014/main" id="{DF6948A0-A2E1-46FA-BAC2-E12F243BCD6B}"/>
              </a:ext>
            </a:extLst>
          </p:cNvPr>
          <p:cNvSpPr>
            <a:spLocks noChangeShapeType="1"/>
          </p:cNvSpPr>
          <p:nvPr/>
        </p:nvSpPr>
        <p:spPr bwMode="auto">
          <a:xfrm>
            <a:off x="3132138" y="2924175"/>
            <a:ext cx="0" cy="12239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7" name="Line 34">
            <a:extLst>
              <a:ext uri="{FF2B5EF4-FFF2-40B4-BE49-F238E27FC236}">
                <a16:creationId xmlns:a16="http://schemas.microsoft.com/office/drawing/2014/main" id="{9A44E3BB-C129-497A-AF67-FA5B76535B5A}"/>
              </a:ext>
            </a:extLst>
          </p:cNvPr>
          <p:cNvSpPr>
            <a:spLocks noChangeShapeType="1"/>
          </p:cNvSpPr>
          <p:nvPr/>
        </p:nvSpPr>
        <p:spPr bwMode="auto">
          <a:xfrm>
            <a:off x="3489325" y="2942431"/>
            <a:ext cx="0" cy="12239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8" name="Line 35">
            <a:extLst>
              <a:ext uri="{FF2B5EF4-FFF2-40B4-BE49-F238E27FC236}">
                <a16:creationId xmlns:a16="http://schemas.microsoft.com/office/drawing/2014/main" id="{B08BFC3C-CC0A-422D-9352-D9350C08CDEF}"/>
              </a:ext>
            </a:extLst>
          </p:cNvPr>
          <p:cNvSpPr>
            <a:spLocks noChangeShapeType="1"/>
          </p:cNvSpPr>
          <p:nvPr/>
        </p:nvSpPr>
        <p:spPr bwMode="auto">
          <a:xfrm>
            <a:off x="3132138" y="4005263"/>
            <a:ext cx="360362"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9" name="Text Box 36">
            <a:extLst>
              <a:ext uri="{FF2B5EF4-FFF2-40B4-BE49-F238E27FC236}">
                <a16:creationId xmlns:a16="http://schemas.microsoft.com/office/drawing/2014/main" id="{8F01203A-F015-415B-9A32-F8EFE6C07113}"/>
              </a:ext>
            </a:extLst>
          </p:cNvPr>
          <p:cNvSpPr txBox="1">
            <a:spLocks noChangeArrowheads="1"/>
          </p:cNvSpPr>
          <p:nvPr/>
        </p:nvSpPr>
        <p:spPr bwMode="auto">
          <a:xfrm>
            <a:off x="3086100" y="4062315"/>
            <a:ext cx="4524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3100" name="Line 37">
            <a:extLst>
              <a:ext uri="{FF2B5EF4-FFF2-40B4-BE49-F238E27FC236}">
                <a16:creationId xmlns:a16="http://schemas.microsoft.com/office/drawing/2014/main" id="{29F75CAE-BAB2-4760-8A34-DB73C527C3C7}"/>
              </a:ext>
            </a:extLst>
          </p:cNvPr>
          <p:cNvSpPr>
            <a:spLocks noChangeShapeType="1"/>
          </p:cNvSpPr>
          <p:nvPr/>
        </p:nvSpPr>
        <p:spPr bwMode="auto">
          <a:xfrm>
            <a:off x="1981200" y="1557338"/>
            <a:ext cx="0" cy="2590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1" name="Line 38">
            <a:extLst>
              <a:ext uri="{FF2B5EF4-FFF2-40B4-BE49-F238E27FC236}">
                <a16:creationId xmlns:a16="http://schemas.microsoft.com/office/drawing/2014/main" id="{620CDE09-96CD-4B4B-9798-CB4A39A29DE5}"/>
              </a:ext>
            </a:extLst>
          </p:cNvPr>
          <p:cNvSpPr>
            <a:spLocks noChangeShapeType="1"/>
          </p:cNvSpPr>
          <p:nvPr/>
        </p:nvSpPr>
        <p:spPr bwMode="auto">
          <a:xfrm flipH="1">
            <a:off x="1981200" y="4005263"/>
            <a:ext cx="1150938"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2" name="Text Box 39">
            <a:extLst>
              <a:ext uri="{FF2B5EF4-FFF2-40B4-BE49-F238E27FC236}">
                <a16:creationId xmlns:a16="http://schemas.microsoft.com/office/drawing/2014/main" id="{0C08646E-414E-4EAD-B1CE-7E428FE9CDCB}"/>
              </a:ext>
            </a:extLst>
          </p:cNvPr>
          <p:cNvSpPr txBox="1">
            <a:spLocks noChangeArrowheads="1"/>
          </p:cNvSpPr>
          <p:nvPr/>
        </p:nvSpPr>
        <p:spPr bwMode="auto">
          <a:xfrm>
            <a:off x="2268538" y="4076700"/>
            <a:ext cx="5822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7/2 ft</a:t>
            </a:r>
          </a:p>
        </p:txBody>
      </p:sp>
      <p:sp>
        <p:nvSpPr>
          <p:cNvPr id="3103" name="Rectangle 41">
            <a:extLst>
              <a:ext uri="{FF2B5EF4-FFF2-40B4-BE49-F238E27FC236}">
                <a16:creationId xmlns:a16="http://schemas.microsoft.com/office/drawing/2014/main" id="{BB3D1AAF-EB25-4268-9483-52987D6D07E7}"/>
              </a:ext>
            </a:extLst>
          </p:cNvPr>
          <p:cNvSpPr>
            <a:spLocks noChangeArrowheads="1"/>
          </p:cNvSpPr>
          <p:nvPr/>
        </p:nvSpPr>
        <p:spPr bwMode="auto">
          <a:xfrm>
            <a:off x="5940425" y="1414463"/>
            <a:ext cx="1152525" cy="6477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400"/>
          </a:p>
        </p:txBody>
      </p:sp>
      <p:sp>
        <p:nvSpPr>
          <p:cNvPr id="3104" name="Line 42">
            <a:extLst>
              <a:ext uri="{FF2B5EF4-FFF2-40B4-BE49-F238E27FC236}">
                <a16:creationId xmlns:a16="http://schemas.microsoft.com/office/drawing/2014/main" id="{D2397F72-5EFF-467B-B565-F36EA9DEB215}"/>
              </a:ext>
            </a:extLst>
          </p:cNvPr>
          <p:cNvSpPr>
            <a:spLocks noChangeShapeType="1"/>
          </p:cNvSpPr>
          <p:nvPr/>
        </p:nvSpPr>
        <p:spPr bwMode="auto">
          <a:xfrm>
            <a:off x="6373813" y="1701800"/>
            <a:ext cx="0"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5" name="Text Box 43">
            <a:extLst>
              <a:ext uri="{FF2B5EF4-FFF2-40B4-BE49-F238E27FC236}">
                <a16:creationId xmlns:a16="http://schemas.microsoft.com/office/drawing/2014/main" id="{5FC86B7A-BEF0-44CD-AD9A-231164677676}"/>
              </a:ext>
            </a:extLst>
          </p:cNvPr>
          <p:cNvSpPr txBox="1">
            <a:spLocks noChangeArrowheads="1"/>
          </p:cNvSpPr>
          <p:nvPr/>
        </p:nvSpPr>
        <p:spPr bwMode="auto">
          <a:xfrm>
            <a:off x="5940425" y="1485900"/>
            <a:ext cx="6719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400 </a:t>
            </a:r>
            <a:r>
              <a:rPr lang="en-US" altLang="en-US" sz="1400" dirty="0" err="1"/>
              <a:t>lb</a:t>
            </a:r>
            <a:endParaRPr lang="en-US" altLang="en-US" sz="1400" dirty="0"/>
          </a:p>
        </p:txBody>
      </p:sp>
      <p:sp>
        <p:nvSpPr>
          <p:cNvPr id="3106" name="Line 44">
            <a:extLst>
              <a:ext uri="{FF2B5EF4-FFF2-40B4-BE49-F238E27FC236}">
                <a16:creationId xmlns:a16="http://schemas.microsoft.com/office/drawing/2014/main" id="{0553644C-2D0D-4493-ACA7-071B4142FFC6}"/>
              </a:ext>
            </a:extLst>
          </p:cNvPr>
          <p:cNvSpPr>
            <a:spLocks noChangeShapeType="1"/>
          </p:cNvSpPr>
          <p:nvPr/>
        </p:nvSpPr>
        <p:spPr bwMode="auto">
          <a:xfrm>
            <a:off x="6589713" y="2062163"/>
            <a:ext cx="287337" cy="0"/>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7" name="Line 45">
            <a:extLst>
              <a:ext uri="{FF2B5EF4-FFF2-40B4-BE49-F238E27FC236}">
                <a16:creationId xmlns:a16="http://schemas.microsoft.com/office/drawing/2014/main" id="{2C7B14BD-814E-408E-BD07-586B4703E88F}"/>
              </a:ext>
            </a:extLst>
          </p:cNvPr>
          <p:cNvSpPr>
            <a:spLocks noChangeShapeType="1"/>
          </p:cNvSpPr>
          <p:nvPr/>
        </p:nvSpPr>
        <p:spPr bwMode="auto">
          <a:xfrm flipV="1">
            <a:off x="6589713" y="1773238"/>
            <a:ext cx="0" cy="2889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8" name="Line 47">
            <a:extLst>
              <a:ext uri="{FF2B5EF4-FFF2-40B4-BE49-F238E27FC236}">
                <a16:creationId xmlns:a16="http://schemas.microsoft.com/office/drawing/2014/main" id="{660CABD1-45A9-4B5D-B9AF-DEFDB46E25A6}"/>
              </a:ext>
            </a:extLst>
          </p:cNvPr>
          <p:cNvSpPr>
            <a:spLocks noChangeShapeType="1"/>
          </p:cNvSpPr>
          <p:nvPr/>
        </p:nvSpPr>
        <p:spPr bwMode="auto">
          <a:xfrm>
            <a:off x="2555875" y="1196975"/>
            <a:ext cx="933450" cy="16240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109" name="Line 48">
            <a:extLst>
              <a:ext uri="{FF2B5EF4-FFF2-40B4-BE49-F238E27FC236}">
                <a16:creationId xmlns:a16="http://schemas.microsoft.com/office/drawing/2014/main" id="{B08FF1C8-8D60-445F-915A-E72BA524E2E2}"/>
              </a:ext>
            </a:extLst>
          </p:cNvPr>
          <p:cNvSpPr>
            <a:spLocks noChangeShapeType="1"/>
          </p:cNvSpPr>
          <p:nvPr/>
        </p:nvSpPr>
        <p:spPr bwMode="auto">
          <a:xfrm flipH="1" flipV="1">
            <a:off x="6964363" y="2071688"/>
            <a:ext cx="301625" cy="51911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10" name="Text Box 49">
            <a:extLst>
              <a:ext uri="{FF2B5EF4-FFF2-40B4-BE49-F238E27FC236}">
                <a16:creationId xmlns:a16="http://schemas.microsoft.com/office/drawing/2014/main" id="{C227EE5D-4D46-4926-A53C-B4900D1D4056}"/>
              </a:ext>
            </a:extLst>
          </p:cNvPr>
          <p:cNvSpPr txBox="1">
            <a:spLocks noChangeArrowheads="1"/>
          </p:cNvSpPr>
          <p:nvPr/>
        </p:nvSpPr>
        <p:spPr bwMode="auto">
          <a:xfrm>
            <a:off x="7092950" y="1989138"/>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B</a:t>
            </a:r>
            <a:endParaRPr lang="en-US" altLang="en-US"/>
          </a:p>
        </p:txBody>
      </p:sp>
      <p:sp>
        <p:nvSpPr>
          <p:cNvPr id="3111" name="Line 50">
            <a:extLst>
              <a:ext uri="{FF2B5EF4-FFF2-40B4-BE49-F238E27FC236}">
                <a16:creationId xmlns:a16="http://schemas.microsoft.com/office/drawing/2014/main" id="{9ABDAC69-EA39-4AED-A6E9-F7D346309AB9}"/>
              </a:ext>
            </a:extLst>
          </p:cNvPr>
          <p:cNvSpPr>
            <a:spLocks noChangeShapeType="1"/>
          </p:cNvSpPr>
          <p:nvPr/>
        </p:nvSpPr>
        <p:spPr bwMode="auto">
          <a:xfrm>
            <a:off x="6994525" y="2284413"/>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2" name="Line 51">
            <a:extLst>
              <a:ext uri="{FF2B5EF4-FFF2-40B4-BE49-F238E27FC236}">
                <a16:creationId xmlns:a16="http://schemas.microsoft.com/office/drawing/2014/main" id="{4736922B-22DA-4B65-9754-8EE8D98C769D}"/>
              </a:ext>
            </a:extLst>
          </p:cNvPr>
          <p:cNvSpPr>
            <a:spLocks noChangeShapeType="1"/>
          </p:cNvSpPr>
          <p:nvPr/>
        </p:nvSpPr>
        <p:spPr bwMode="auto">
          <a:xfrm>
            <a:off x="6994526" y="2500313"/>
            <a:ext cx="1697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3" name="Text Box 52">
            <a:extLst>
              <a:ext uri="{FF2B5EF4-FFF2-40B4-BE49-F238E27FC236}">
                <a16:creationId xmlns:a16="http://schemas.microsoft.com/office/drawing/2014/main" id="{DD7DC76B-0E2E-41B7-8F8C-D0333352039A}"/>
              </a:ext>
            </a:extLst>
          </p:cNvPr>
          <p:cNvSpPr txBox="1">
            <a:spLocks noChangeArrowheads="1"/>
          </p:cNvSpPr>
          <p:nvPr/>
        </p:nvSpPr>
        <p:spPr bwMode="auto">
          <a:xfrm>
            <a:off x="6756400" y="2228850"/>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3114" name="Text Box 53">
            <a:extLst>
              <a:ext uri="{FF2B5EF4-FFF2-40B4-BE49-F238E27FC236}">
                <a16:creationId xmlns:a16="http://schemas.microsoft.com/office/drawing/2014/main" id="{87FE2D72-D2D9-4CF7-BE4E-8F039A311B89}"/>
              </a:ext>
            </a:extLst>
          </p:cNvPr>
          <p:cNvSpPr txBox="1">
            <a:spLocks noChangeArrowheads="1"/>
          </p:cNvSpPr>
          <p:nvPr/>
        </p:nvSpPr>
        <p:spPr bwMode="auto">
          <a:xfrm>
            <a:off x="6960344" y="25003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3115" name="Text Box 54">
            <a:extLst>
              <a:ext uri="{FF2B5EF4-FFF2-40B4-BE49-F238E27FC236}">
                <a16:creationId xmlns:a16="http://schemas.microsoft.com/office/drawing/2014/main" id="{BF063A25-D3D1-401B-9DB0-895BF2067D93}"/>
              </a:ext>
            </a:extLst>
          </p:cNvPr>
          <p:cNvSpPr txBox="1">
            <a:spLocks noChangeArrowheads="1"/>
          </p:cNvSpPr>
          <p:nvPr/>
        </p:nvSpPr>
        <p:spPr bwMode="auto">
          <a:xfrm>
            <a:off x="6445250" y="2062163"/>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r>
              <a:rPr lang="en-US" altLang="en-US" baseline="-25000"/>
              <a:t>x</a:t>
            </a:r>
            <a:endParaRPr lang="en-US" altLang="en-US"/>
          </a:p>
        </p:txBody>
      </p:sp>
      <p:sp>
        <p:nvSpPr>
          <p:cNvPr id="3116" name="Text Box 55">
            <a:extLst>
              <a:ext uri="{FF2B5EF4-FFF2-40B4-BE49-F238E27FC236}">
                <a16:creationId xmlns:a16="http://schemas.microsoft.com/office/drawing/2014/main" id="{77D9D84A-356C-42BD-9151-567AEDF75752}"/>
              </a:ext>
            </a:extLst>
          </p:cNvPr>
          <p:cNvSpPr txBox="1">
            <a:spLocks noChangeArrowheads="1"/>
          </p:cNvSpPr>
          <p:nvPr/>
        </p:nvSpPr>
        <p:spPr bwMode="auto">
          <a:xfrm>
            <a:off x="6543675" y="1520147"/>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a:t>
            </a:r>
            <a:r>
              <a:rPr lang="en-US" altLang="en-US" baseline="-25000" dirty="0"/>
              <a:t>y</a:t>
            </a:r>
            <a:endParaRPr lang="en-US" altLang="en-US" dirty="0"/>
          </a:p>
        </p:txBody>
      </p:sp>
      <p:sp>
        <p:nvSpPr>
          <p:cNvPr id="3117" name="Line 56">
            <a:extLst>
              <a:ext uri="{FF2B5EF4-FFF2-40B4-BE49-F238E27FC236}">
                <a16:creationId xmlns:a16="http://schemas.microsoft.com/office/drawing/2014/main" id="{DC3EC780-E97B-436B-9665-E317C7CE5F4B}"/>
              </a:ext>
            </a:extLst>
          </p:cNvPr>
          <p:cNvSpPr>
            <a:spLocks noChangeShapeType="1"/>
          </p:cNvSpPr>
          <p:nvPr/>
        </p:nvSpPr>
        <p:spPr bwMode="auto">
          <a:xfrm flipV="1">
            <a:off x="6589713" y="1054100"/>
            <a:ext cx="0" cy="503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8" name="Line 57">
            <a:extLst>
              <a:ext uri="{FF2B5EF4-FFF2-40B4-BE49-F238E27FC236}">
                <a16:creationId xmlns:a16="http://schemas.microsoft.com/office/drawing/2014/main" id="{D3A55EAF-7151-4334-8AA2-C1920582BB8B}"/>
              </a:ext>
            </a:extLst>
          </p:cNvPr>
          <p:cNvSpPr>
            <a:spLocks noChangeShapeType="1"/>
          </p:cNvSpPr>
          <p:nvPr/>
        </p:nvSpPr>
        <p:spPr bwMode="auto">
          <a:xfrm flipV="1">
            <a:off x="6950075" y="1054100"/>
            <a:ext cx="0" cy="9350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9" name="Line 58">
            <a:extLst>
              <a:ext uri="{FF2B5EF4-FFF2-40B4-BE49-F238E27FC236}">
                <a16:creationId xmlns:a16="http://schemas.microsoft.com/office/drawing/2014/main" id="{2C31A945-B9E0-4B99-A01F-9B5F3407B7AC}"/>
              </a:ext>
            </a:extLst>
          </p:cNvPr>
          <p:cNvSpPr>
            <a:spLocks noChangeShapeType="1"/>
          </p:cNvSpPr>
          <p:nvPr/>
        </p:nvSpPr>
        <p:spPr bwMode="auto">
          <a:xfrm>
            <a:off x="6589713" y="1196975"/>
            <a:ext cx="360362"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20" name="Text Box 59">
            <a:extLst>
              <a:ext uri="{FF2B5EF4-FFF2-40B4-BE49-F238E27FC236}">
                <a16:creationId xmlns:a16="http://schemas.microsoft.com/office/drawing/2014/main" id="{BE78D22C-8CEB-476C-9C38-5377FE2B86AB}"/>
              </a:ext>
            </a:extLst>
          </p:cNvPr>
          <p:cNvSpPr txBox="1">
            <a:spLocks noChangeArrowheads="1"/>
          </p:cNvSpPr>
          <p:nvPr/>
        </p:nvSpPr>
        <p:spPr bwMode="auto">
          <a:xfrm>
            <a:off x="6516815" y="930288"/>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graphicFrame>
        <p:nvGraphicFramePr>
          <p:cNvPr id="3121" name="Object 60">
            <a:extLst>
              <a:ext uri="{FF2B5EF4-FFF2-40B4-BE49-F238E27FC236}">
                <a16:creationId xmlns:a16="http://schemas.microsoft.com/office/drawing/2014/main" id="{9137E43C-BF09-49AA-8083-7BED59956594}"/>
              </a:ext>
            </a:extLst>
          </p:cNvPr>
          <p:cNvGraphicFramePr>
            <a:graphicFrameLocks noChangeAspect="1"/>
          </p:cNvGraphicFramePr>
          <p:nvPr>
            <p:extLst>
              <p:ext uri="{D42A27DB-BD31-4B8C-83A1-F6EECF244321}">
                <p14:modId xmlns:p14="http://schemas.microsoft.com/office/powerpoint/2010/main" val="1927055179"/>
              </p:ext>
            </p:extLst>
          </p:nvPr>
        </p:nvGraphicFramePr>
        <p:xfrm>
          <a:off x="606426" y="4617243"/>
          <a:ext cx="3455987" cy="1585913"/>
        </p:xfrm>
        <a:graphic>
          <a:graphicData uri="http://schemas.openxmlformats.org/presentationml/2006/ole">
            <mc:AlternateContent xmlns:mc="http://schemas.openxmlformats.org/markup-compatibility/2006">
              <mc:Choice xmlns:v="urn:schemas-microsoft-com:vml" Requires="v">
                <p:oleObj name="Equation" r:id="rId3" imgW="1879560" imgH="863280" progId="Equation.DSMT4">
                  <p:embed/>
                </p:oleObj>
              </mc:Choice>
              <mc:Fallback>
                <p:oleObj name="Equation" r:id="rId3" imgW="1879560" imgH="863280" progId="Equation.DSMT4">
                  <p:embed/>
                  <p:pic>
                    <p:nvPicPr>
                      <p:cNvPr id="0" name="Object 60"/>
                      <p:cNvPicPr>
                        <a:picLocks noChangeAspect="1" noChangeArrowheads="1"/>
                      </p:cNvPicPr>
                      <p:nvPr/>
                    </p:nvPicPr>
                    <p:blipFill>
                      <a:blip r:embed="rId4"/>
                      <a:srcRect/>
                      <a:stretch>
                        <a:fillRect/>
                      </a:stretch>
                    </p:blipFill>
                    <p:spPr bwMode="auto">
                      <a:xfrm>
                        <a:off x="606426" y="4617243"/>
                        <a:ext cx="3455987" cy="158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22" name="Object 61">
            <a:extLst>
              <a:ext uri="{FF2B5EF4-FFF2-40B4-BE49-F238E27FC236}">
                <a16:creationId xmlns:a16="http://schemas.microsoft.com/office/drawing/2014/main" id="{A3C8982C-0DED-4077-A78F-7F2E1FC4D735}"/>
              </a:ext>
            </a:extLst>
          </p:cNvPr>
          <p:cNvGraphicFramePr>
            <a:graphicFrameLocks noChangeAspect="1"/>
          </p:cNvGraphicFramePr>
          <p:nvPr>
            <p:extLst>
              <p:ext uri="{D42A27DB-BD31-4B8C-83A1-F6EECF244321}">
                <p14:modId xmlns:p14="http://schemas.microsoft.com/office/powerpoint/2010/main" val="2916763546"/>
              </p:ext>
            </p:extLst>
          </p:nvPr>
        </p:nvGraphicFramePr>
        <p:xfrm>
          <a:off x="5724525" y="3070225"/>
          <a:ext cx="2441575" cy="1674813"/>
        </p:xfrm>
        <a:graphic>
          <a:graphicData uri="http://schemas.openxmlformats.org/presentationml/2006/ole">
            <mc:AlternateContent xmlns:mc="http://schemas.openxmlformats.org/markup-compatibility/2006">
              <mc:Choice xmlns:v="urn:schemas-microsoft-com:vml" Requires="v">
                <p:oleObj name="Equation" r:id="rId5" imgW="1257120" imgH="863280" progId="Equation.DSMT4">
                  <p:embed/>
                </p:oleObj>
              </mc:Choice>
              <mc:Fallback>
                <p:oleObj name="Equation" r:id="rId5" imgW="1257120" imgH="863280" progId="Equation.DSMT4">
                  <p:embed/>
                  <p:pic>
                    <p:nvPicPr>
                      <p:cNvPr id="0" name="Object 61"/>
                      <p:cNvPicPr>
                        <a:picLocks noChangeAspect="1" noChangeArrowheads="1"/>
                      </p:cNvPicPr>
                      <p:nvPr/>
                    </p:nvPicPr>
                    <p:blipFill>
                      <a:blip r:embed="rId6"/>
                      <a:srcRect/>
                      <a:stretch>
                        <a:fillRect/>
                      </a:stretch>
                    </p:blipFill>
                    <p:spPr bwMode="auto">
                      <a:xfrm>
                        <a:off x="5724525" y="3070225"/>
                        <a:ext cx="2441575" cy="167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23" name="Line 60">
            <a:extLst>
              <a:ext uri="{FF2B5EF4-FFF2-40B4-BE49-F238E27FC236}">
                <a16:creationId xmlns:a16="http://schemas.microsoft.com/office/drawing/2014/main" id="{CBEE4B1F-78C2-4DE4-BCC1-0F01C1B50212}"/>
              </a:ext>
            </a:extLst>
          </p:cNvPr>
          <p:cNvSpPr>
            <a:spLocks noChangeShapeType="1"/>
          </p:cNvSpPr>
          <p:nvPr/>
        </p:nvSpPr>
        <p:spPr bwMode="auto">
          <a:xfrm>
            <a:off x="468313" y="6237288"/>
            <a:ext cx="129540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4" name="Text Box 61">
            <a:extLst>
              <a:ext uri="{FF2B5EF4-FFF2-40B4-BE49-F238E27FC236}">
                <a16:creationId xmlns:a16="http://schemas.microsoft.com/office/drawing/2014/main" id="{9296C759-935D-4B30-8973-55991792E1DE}"/>
              </a:ext>
            </a:extLst>
          </p:cNvPr>
          <p:cNvSpPr txBox="1">
            <a:spLocks noChangeArrowheads="1"/>
          </p:cNvSpPr>
          <p:nvPr/>
        </p:nvSpPr>
        <p:spPr bwMode="auto">
          <a:xfrm>
            <a:off x="3536950" y="2447925"/>
            <a:ext cx="2992438"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(EB is a two-force member)</a:t>
            </a:r>
          </a:p>
        </p:txBody>
      </p:sp>
      <p:sp>
        <p:nvSpPr>
          <p:cNvPr id="3125" name="Line 62">
            <a:extLst>
              <a:ext uri="{FF2B5EF4-FFF2-40B4-BE49-F238E27FC236}">
                <a16:creationId xmlns:a16="http://schemas.microsoft.com/office/drawing/2014/main" id="{E1C3CB51-DF5C-40A4-939C-A4FF72D301A9}"/>
              </a:ext>
            </a:extLst>
          </p:cNvPr>
          <p:cNvSpPr>
            <a:spLocks noChangeShapeType="1"/>
          </p:cNvSpPr>
          <p:nvPr/>
        </p:nvSpPr>
        <p:spPr bwMode="auto">
          <a:xfrm flipV="1">
            <a:off x="6373813" y="981075"/>
            <a:ext cx="0" cy="5048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6" name="Line 63">
            <a:extLst>
              <a:ext uri="{FF2B5EF4-FFF2-40B4-BE49-F238E27FC236}">
                <a16:creationId xmlns:a16="http://schemas.microsoft.com/office/drawing/2014/main" id="{5A2CF3F9-4197-440B-9483-AF34719BFDB8}"/>
              </a:ext>
            </a:extLst>
          </p:cNvPr>
          <p:cNvSpPr>
            <a:spLocks noChangeShapeType="1"/>
          </p:cNvSpPr>
          <p:nvPr/>
        </p:nvSpPr>
        <p:spPr bwMode="auto">
          <a:xfrm>
            <a:off x="6373813" y="1196975"/>
            <a:ext cx="2159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7" name="Text Box 64">
            <a:extLst>
              <a:ext uri="{FF2B5EF4-FFF2-40B4-BE49-F238E27FC236}">
                <a16:creationId xmlns:a16="http://schemas.microsoft.com/office/drawing/2014/main" id="{A04F6A5A-143C-44F7-BC4C-E198585BE2F7}"/>
              </a:ext>
            </a:extLst>
          </p:cNvPr>
          <p:cNvSpPr txBox="1">
            <a:spLocks noChangeArrowheads="1"/>
          </p:cNvSpPr>
          <p:nvPr/>
        </p:nvSpPr>
        <p:spPr bwMode="auto">
          <a:xfrm>
            <a:off x="6190657" y="685435"/>
            <a:ext cx="5822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0.5 ft</a:t>
            </a:r>
          </a:p>
        </p:txBody>
      </p:sp>
      <p:sp>
        <p:nvSpPr>
          <p:cNvPr id="3128" name="Line 65">
            <a:extLst>
              <a:ext uri="{FF2B5EF4-FFF2-40B4-BE49-F238E27FC236}">
                <a16:creationId xmlns:a16="http://schemas.microsoft.com/office/drawing/2014/main" id="{020E5C03-0634-43CA-9CB7-4A9D22FFEB01}"/>
              </a:ext>
            </a:extLst>
          </p:cNvPr>
          <p:cNvSpPr>
            <a:spLocks noChangeShapeType="1"/>
          </p:cNvSpPr>
          <p:nvPr/>
        </p:nvSpPr>
        <p:spPr bwMode="auto">
          <a:xfrm flipV="1">
            <a:off x="973138" y="1196975"/>
            <a:ext cx="0" cy="5048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29" name="Text Box 66">
            <a:extLst>
              <a:ext uri="{FF2B5EF4-FFF2-40B4-BE49-F238E27FC236}">
                <a16:creationId xmlns:a16="http://schemas.microsoft.com/office/drawing/2014/main" id="{8D854E89-22BD-4F15-995F-DEB804054A85}"/>
              </a:ext>
            </a:extLst>
          </p:cNvPr>
          <p:cNvSpPr txBox="1">
            <a:spLocks noChangeArrowheads="1"/>
          </p:cNvSpPr>
          <p:nvPr/>
        </p:nvSpPr>
        <p:spPr bwMode="auto">
          <a:xfrm>
            <a:off x="531766" y="1311572"/>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3130" name="Line 67">
            <a:extLst>
              <a:ext uri="{FF2B5EF4-FFF2-40B4-BE49-F238E27FC236}">
                <a16:creationId xmlns:a16="http://schemas.microsoft.com/office/drawing/2014/main" id="{963927AE-DFF9-49E0-A370-41826FFD9122}"/>
              </a:ext>
            </a:extLst>
          </p:cNvPr>
          <p:cNvSpPr>
            <a:spLocks noChangeShapeType="1"/>
          </p:cNvSpPr>
          <p:nvPr/>
        </p:nvSpPr>
        <p:spPr bwMode="auto">
          <a:xfrm>
            <a:off x="2557463" y="1773238"/>
            <a:ext cx="0" cy="19446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31" name="Line 68">
            <a:extLst>
              <a:ext uri="{FF2B5EF4-FFF2-40B4-BE49-F238E27FC236}">
                <a16:creationId xmlns:a16="http://schemas.microsoft.com/office/drawing/2014/main" id="{2FB6F271-C558-4EEB-B1A8-A8812B44D624}"/>
              </a:ext>
            </a:extLst>
          </p:cNvPr>
          <p:cNvSpPr>
            <a:spLocks noChangeShapeType="1"/>
          </p:cNvSpPr>
          <p:nvPr/>
        </p:nvSpPr>
        <p:spPr bwMode="auto">
          <a:xfrm>
            <a:off x="2557463" y="3573463"/>
            <a:ext cx="574675"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32" name="Text Box 69">
            <a:extLst>
              <a:ext uri="{FF2B5EF4-FFF2-40B4-BE49-F238E27FC236}">
                <a16:creationId xmlns:a16="http://schemas.microsoft.com/office/drawing/2014/main" id="{6AD1AD42-EE4C-4C64-8242-A4B81D6E53CC}"/>
              </a:ext>
            </a:extLst>
          </p:cNvPr>
          <p:cNvSpPr txBox="1">
            <a:spLocks noChangeArrowheads="1"/>
          </p:cNvSpPr>
          <p:nvPr/>
        </p:nvSpPr>
        <p:spPr bwMode="auto">
          <a:xfrm>
            <a:off x="2655094" y="3294694"/>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 ft</a:t>
            </a:r>
          </a:p>
        </p:txBody>
      </p:sp>
      <p:sp>
        <p:nvSpPr>
          <p:cNvPr id="3133" name="Text Box 68">
            <a:extLst>
              <a:ext uri="{FF2B5EF4-FFF2-40B4-BE49-F238E27FC236}">
                <a16:creationId xmlns:a16="http://schemas.microsoft.com/office/drawing/2014/main" id="{85FB6875-7551-4FE6-A951-84E6FFA6B904}"/>
              </a:ext>
            </a:extLst>
          </p:cNvPr>
          <p:cNvSpPr txBox="1">
            <a:spLocks noChangeArrowheads="1"/>
          </p:cNvSpPr>
          <p:nvPr/>
        </p:nvSpPr>
        <p:spPr bwMode="auto">
          <a:xfrm>
            <a:off x="592138" y="65088"/>
            <a:ext cx="79688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 we can easily solve for cylinder force by hand with two moment equations</a:t>
            </a:r>
          </a:p>
        </p:txBody>
      </p:sp>
      <p:cxnSp>
        <p:nvCxnSpPr>
          <p:cNvPr id="3" name="Straight Connector 2">
            <a:extLst>
              <a:ext uri="{FF2B5EF4-FFF2-40B4-BE49-F238E27FC236}">
                <a16:creationId xmlns:a16="http://schemas.microsoft.com/office/drawing/2014/main" id="{B3028086-98B7-4AA1-9842-7E3CB49F6D44}"/>
              </a:ext>
            </a:extLst>
          </p:cNvPr>
          <p:cNvCxnSpPr/>
          <p:nvPr/>
        </p:nvCxnSpPr>
        <p:spPr>
          <a:xfrm>
            <a:off x="820738" y="1196975"/>
            <a:ext cx="6191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35" name="TextBox 1">
            <a:extLst>
              <a:ext uri="{FF2B5EF4-FFF2-40B4-BE49-F238E27FC236}">
                <a16:creationId xmlns:a16="http://schemas.microsoft.com/office/drawing/2014/main" id="{7A21B731-E90B-47B1-A9DE-F059D9D3F491}"/>
              </a:ext>
            </a:extLst>
          </p:cNvPr>
          <p:cNvSpPr txBox="1">
            <a:spLocks noChangeArrowheads="1"/>
          </p:cNvSpPr>
          <p:nvPr/>
        </p:nvSpPr>
        <p:spPr bwMode="auto">
          <a:xfrm>
            <a:off x="5032375" y="3184525"/>
            <a:ext cx="466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a:t>
            </a:r>
          </a:p>
        </p:txBody>
      </p:sp>
      <p:sp>
        <p:nvSpPr>
          <p:cNvPr id="3136" name="TextBox 3">
            <a:extLst>
              <a:ext uri="{FF2B5EF4-FFF2-40B4-BE49-F238E27FC236}">
                <a16:creationId xmlns:a16="http://schemas.microsoft.com/office/drawing/2014/main" id="{BF607D14-BD66-4E05-8B80-267B638CA091}"/>
              </a:ext>
            </a:extLst>
          </p:cNvPr>
          <p:cNvSpPr txBox="1">
            <a:spLocks noChangeArrowheads="1"/>
          </p:cNvSpPr>
          <p:nvPr/>
        </p:nvSpPr>
        <p:spPr bwMode="auto">
          <a:xfrm>
            <a:off x="234950" y="4257675"/>
            <a:ext cx="466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a:extLst>
              <a:ext uri="{FF2B5EF4-FFF2-40B4-BE49-F238E27FC236}">
                <a16:creationId xmlns:a16="http://schemas.microsoft.com/office/drawing/2014/main" id="{F9CDA0ED-285D-49DC-B9A1-F5DBFEA30F6C}"/>
              </a:ext>
            </a:extLst>
          </p:cNvPr>
          <p:cNvSpPr>
            <a:spLocks noChangeArrowheads="1"/>
          </p:cNvSpPr>
          <p:nvPr/>
        </p:nvSpPr>
        <p:spPr bwMode="auto">
          <a:xfrm>
            <a:off x="1619250" y="620713"/>
            <a:ext cx="1152525" cy="6477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400"/>
          </a:p>
        </p:txBody>
      </p:sp>
      <p:grpSp>
        <p:nvGrpSpPr>
          <p:cNvPr id="4099" name="Group 8">
            <a:extLst>
              <a:ext uri="{FF2B5EF4-FFF2-40B4-BE49-F238E27FC236}">
                <a16:creationId xmlns:a16="http://schemas.microsoft.com/office/drawing/2014/main" id="{86F664CC-0F7F-4D83-BDE0-039CC3BEF10E}"/>
              </a:ext>
            </a:extLst>
          </p:cNvPr>
          <p:cNvGrpSpPr>
            <a:grpSpLocks/>
          </p:cNvGrpSpPr>
          <p:nvPr/>
        </p:nvGrpSpPr>
        <p:grpSpPr bwMode="auto">
          <a:xfrm>
            <a:off x="2627313" y="1268413"/>
            <a:ext cx="936625" cy="1655762"/>
            <a:chOff x="1519" y="1117"/>
            <a:chExt cx="590" cy="1043"/>
          </a:xfrm>
        </p:grpSpPr>
        <p:sp>
          <p:nvSpPr>
            <p:cNvPr id="4152" name="Line 6">
              <a:extLst>
                <a:ext uri="{FF2B5EF4-FFF2-40B4-BE49-F238E27FC236}">
                  <a16:creationId xmlns:a16="http://schemas.microsoft.com/office/drawing/2014/main" id="{BFACC394-444E-4555-BDB6-7044883BF31C}"/>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3" name="Line 7">
              <a:extLst>
                <a:ext uri="{FF2B5EF4-FFF2-40B4-BE49-F238E27FC236}">
                  <a16:creationId xmlns:a16="http://schemas.microsoft.com/office/drawing/2014/main" id="{E0C92427-E872-4A14-BEC3-F0F7977A4E5F}"/>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4100" name="Group 9">
            <a:extLst>
              <a:ext uri="{FF2B5EF4-FFF2-40B4-BE49-F238E27FC236}">
                <a16:creationId xmlns:a16="http://schemas.microsoft.com/office/drawing/2014/main" id="{05E71EC2-53D1-4124-8072-F0F5AB07BFF5}"/>
              </a:ext>
            </a:extLst>
          </p:cNvPr>
          <p:cNvGrpSpPr>
            <a:grpSpLocks/>
          </p:cNvGrpSpPr>
          <p:nvPr/>
        </p:nvGrpSpPr>
        <p:grpSpPr bwMode="auto">
          <a:xfrm>
            <a:off x="2268538" y="1268413"/>
            <a:ext cx="936625" cy="1655762"/>
            <a:chOff x="1519" y="1117"/>
            <a:chExt cx="590" cy="1043"/>
          </a:xfrm>
        </p:grpSpPr>
        <p:sp>
          <p:nvSpPr>
            <p:cNvPr id="4150" name="Line 10">
              <a:extLst>
                <a:ext uri="{FF2B5EF4-FFF2-40B4-BE49-F238E27FC236}">
                  <a16:creationId xmlns:a16="http://schemas.microsoft.com/office/drawing/2014/main" id="{EF70AEF1-F55F-403E-87E8-CD0D2FB882C3}"/>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1" name="Line 11">
              <a:extLst>
                <a:ext uri="{FF2B5EF4-FFF2-40B4-BE49-F238E27FC236}">
                  <a16:creationId xmlns:a16="http://schemas.microsoft.com/office/drawing/2014/main" id="{D03330C2-4585-4457-93F4-06BD9205388E}"/>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4101" name="Group 12">
            <a:extLst>
              <a:ext uri="{FF2B5EF4-FFF2-40B4-BE49-F238E27FC236}">
                <a16:creationId xmlns:a16="http://schemas.microsoft.com/office/drawing/2014/main" id="{79C36965-B701-47C0-A87D-68EF26028EFA}"/>
              </a:ext>
            </a:extLst>
          </p:cNvPr>
          <p:cNvGrpSpPr>
            <a:grpSpLocks/>
          </p:cNvGrpSpPr>
          <p:nvPr/>
        </p:nvGrpSpPr>
        <p:grpSpPr bwMode="auto">
          <a:xfrm>
            <a:off x="2268538" y="1268413"/>
            <a:ext cx="936625" cy="1655762"/>
            <a:chOff x="1519" y="1117"/>
            <a:chExt cx="590" cy="1043"/>
          </a:xfrm>
        </p:grpSpPr>
        <p:sp>
          <p:nvSpPr>
            <p:cNvPr id="4148" name="Line 13">
              <a:extLst>
                <a:ext uri="{FF2B5EF4-FFF2-40B4-BE49-F238E27FC236}">
                  <a16:creationId xmlns:a16="http://schemas.microsoft.com/office/drawing/2014/main" id="{748E1605-8BC8-4766-8BDB-E669A2D69C8E}"/>
                </a:ext>
              </a:extLst>
            </p:cNvPr>
            <p:cNvSpPr>
              <a:spLocks noChangeShapeType="1"/>
            </p:cNvSpPr>
            <p:nvPr/>
          </p:nvSpPr>
          <p:spPr bwMode="auto">
            <a:xfrm>
              <a:off x="1519" y="1117"/>
              <a:ext cx="0" cy="317"/>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9" name="Line 14">
              <a:extLst>
                <a:ext uri="{FF2B5EF4-FFF2-40B4-BE49-F238E27FC236}">
                  <a16:creationId xmlns:a16="http://schemas.microsoft.com/office/drawing/2014/main" id="{03CE9B19-09ED-4912-B232-5507A5DD3125}"/>
                </a:ext>
              </a:extLst>
            </p:cNvPr>
            <p:cNvSpPr>
              <a:spLocks noChangeShapeType="1"/>
            </p:cNvSpPr>
            <p:nvPr/>
          </p:nvSpPr>
          <p:spPr bwMode="auto">
            <a:xfrm>
              <a:off x="1519" y="1434"/>
              <a:ext cx="590" cy="726"/>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4102" name="Line 15">
            <a:extLst>
              <a:ext uri="{FF2B5EF4-FFF2-40B4-BE49-F238E27FC236}">
                <a16:creationId xmlns:a16="http://schemas.microsoft.com/office/drawing/2014/main" id="{11011240-D430-47C5-9E46-5A7966451252}"/>
              </a:ext>
            </a:extLst>
          </p:cNvPr>
          <p:cNvSpPr>
            <a:spLocks noChangeShapeType="1"/>
          </p:cNvSpPr>
          <p:nvPr/>
        </p:nvSpPr>
        <p:spPr bwMode="auto">
          <a:xfrm>
            <a:off x="2339975" y="1771650"/>
            <a:ext cx="576263"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3" name="Line 16">
            <a:extLst>
              <a:ext uri="{FF2B5EF4-FFF2-40B4-BE49-F238E27FC236}">
                <a16:creationId xmlns:a16="http://schemas.microsoft.com/office/drawing/2014/main" id="{E516D0E9-67FD-44FE-A30E-A63EB74657F3}"/>
              </a:ext>
            </a:extLst>
          </p:cNvPr>
          <p:cNvSpPr>
            <a:spLocks noChangeShapeType="1"/>
          </p:cNvSpPr>
          <p:nvPr/>
        </p:nvSpPr>
        <p:spPr bwMode="auto">
          <a:xfrm>
            <a:off x="2700338" y="2924175"/>
            <a:ext cx="503237"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4" name="Line 17">
            <a:extLst>
              <a:ext uri="{FF2B5EF4-FFF2-40B4-BE49-F238E27FC236}">
                <a16:creationId xmlns:a16="http://schemas.microsoft.com/office/drawing/2014/main" id="{FDBE7C4E-0485-4921-AC8C-7DCAC225730E}"/>
              </a:ext>
            </a:extLst>
          </p:cNvPr>
          <p:cNvSpPr>
            <a:spLocks noChangeShapeType="1"/>
          </p:cNvSpPr>
          <p:nvPr/>
        </p:nvSpPr>
        <p:spPr bwMode="auto">
          <a:xfrm flipV="1">
            <a:off x="3203575" y="2276475"/>
            <a:ext cx="0" cy="5048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5" name="Line 18">
            <a:extLst>
              <a:ext uri="{FF2B5EF4-FFF2-40B4-BE49-F238E27FC236}">
                <a16:creationId xmlns:a16="http://schemas.microsoft.com/office/drawing/2014/main" id="{D223E473-1FC8-46AC-96DA-F96C9061F13E}"/>
              </a:ext>
            </a:extLst>
          </p:cNvPr>
          <p:cNvSpPr>
            <a:spLocks noChangeShapeType="1"/>
          </p:cNvSpPr>
          <p:nvPr/>
        </p:nvSpPr>
        <p:spPr bwMode="auto">
          <a:xfrm flipH="1" flipV="1">
            <a:off x="3603625" y="2968625"/>
            <a:ext cx="301625" cy="519113"/>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6" name="Line 19">
            <a:extLst>
              <a:ext uri="{FF2B5EF4-FFF2-40B4-BE49-F238E27FC236}">
                <a16:creationId xmlns:a16="http://schemas.microsoft.com/office/drawing/2014/main" id="{5B5ED6B7-B601-42B6-BA16-92C01694E11C}"/>
              </a:ext>
            </a:extLst>
          </p:cNvPr>
          <p:cNvSpPr>
            <a:spLocks noChangeShapeType="1"/>
          </p:cNvSpPr>
          <p:nvPr/>
        </p:nvSpPr>
        <p:spPr bwMode="auto">
          <a:xfrm>
            <a:off x="2052638" y="908050"/>
            <a:ext cx="0"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7" name="Text Box 20">
            <a:extLst>
              <a:ext uri="{FF2B5EF4-FFF2-40B4-BE49-F238E27FC236}">
                <a16:creationId xmlns:a16="http://schemas.microsoft.com/office/drawing/2014/main" id="{CB8EB09C-1E6C-4E48-9729-5426C8220339}"/>
              </a:ext>
            </a:extLst>
          </p:cNvPr>
          <p:cNvSpPr txBox="1">
            <a:spLocks noChangeArrowheads="1"/>
          </p:cNvSpPr>
          <p:nvPr/>
        </p:nvSpPr>
        <p:spPr bwMode="auto">
          <a:xfrm>
            <a:off x="2824163" y="2943225"/>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x</a:t>
            </a:r>
            <a:endParaRPr lang="en-US" altLang="en-US"/>
          </a:p>
        </p:txBody>
      </p:sp>
      <p:sp>
        <p:nvSpPr>
          <p:cNvPr id="4108" name="Text Box 21">
            <a:extLst>
              <a:ext uri="{FF2B5EF4-FFF2-40B4-BE49-F238E27FC236}">
                <a16:creationId xmlns:a16="http://schemas.microsoft.com/office/drawing/2014/main" id="{361D0207-5B4B-4BBA-B2D6-84B7DF27348A}"/>
              </a:ext>
            </a:extLst>
          </p:cNvPr>
          <p:cNvSpPr txBox="1">
            <a:spLocks noChangeArrowheads="1"/>
          </p:cNvSpPr>
          <p:nvPr/>
        </p:nvSpPr>
        <p:spPr bwMode="auto">
          <a:xfrm>
            <a:off x="3276600" y="2132013"/>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y</a:t>
            </a:r>
            <a:endParaRPr lang="en-US" altLang="en-US"/>
          </a:p>
        </p:txBody>
      </p:sp>
      <p:sp>
        <p:nvSpPr>
          <p:cNvPr id="4109" name="Text Box 22">
            <a:extLst>
              <a:ext uri="{FF2B5EF4-FFF2-40B4-BE49-F238E27FC236}">
                <a16:creationId xmlns:a16="http://schemas.microsoft.com/office/drawing/2014/main" id="{C7D07A78-CFDA-4460-A705-D58A9D133080}"/>
              </a:ext>
            </a:extLst>
          </p:cNvPr>
          <p:cNvSpPr txBox="1">
            <a:spLocks noChangeArrowheads="1"/>
          </p:cNvSpPr>
          <p:nvPr/>
        </p:nvSpPr>
        <p:spPr bwMode="auto">
          <a:xfrm>
            <a:off x="2844800" y="1484313"/>
            <a:ext cx="4333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a:t>
            </a:r>
            <a:r>
              <a:rPr lang="en-US" altLang="en-US" baseline="-25000" dirty="0"/>
              <a:t>H</a:t>
            </a:r>
            <a:endParaRPr lang="en-US" altLang="en-US" dirty="0"/>
          </a:p>
        </p:txBody>
      </p:sp>
      <p:sp>
        <p:nvSpPr>
          <p:cNvPr id="4110" name="Text Box 23">
            <a:extLst>
              <a:ext uri="{FF2B5EF4-FFF2-40B4-BE49-F238E27FC236}">
                <a16:creationId xmlns:a16="http://schemas.microsoft.com/office/drawing/2014/main" id="{13FEAC44-3CCF-49B4-9828-22F9D46E5127}"/>
              </a:ext>
            </a:extLst>
          </p:cNvPr>
          <p:cNvSpPr txBox="1">
            <a:spLocks noChangeArrowheads="1"/>
          </p:cNvSpPr>
          <p:nvPr/>
        </p:nvSpPr>
        <p:spPr bwMode="auto">
          <a:xfrm>
            <a:off x="3708400" y="2852738"/>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B</a:t>
            </a:r>
            <a:endParaRPr lang="en-US" altLang="en-US"/>
          </a:p>
        </p:txBody>
      </p:sp>
      <p:sp>
        <p:nvSpPr>
          <p:cNvPr id="4111" name="Line 24">
            <a:extLst>
              <a:ext uri="{FF2B5EF4-FFF2-40B4-BE49-F238E27FC236}">
                <a16:creationId xmlns:a16="http://schemas.microsoft.com/office/drawing/2014/main" id="{A92CA79B-DA2B-4DA1-A7C8-341C35E95E34}"/>
              </a:ext>
            </a:extLst>
          </p:cNvPr>
          <p:cNvSpPr>
            <a:spLocks noChangeShapeType="1"/>
          </p:cNvSpPr>
          <p:nvPr/>
        </p:nvSpPr>
        <p:spPr bwMode="auto">
          <a:xfrm>
            <a:off x="3609975" y="3148013"/>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2" name="Line 25">
            <a:extLst>
              <a:ext uri="{FF2B5EF4-FFF2-40B4-BE49-F238E27FC236}">
                <a16:creationId xmlns:a16="http://schemas.microsoft.com/office/drawing/2014/main" id="{D289A997-4050-43BE-987B-D8FFD2E976E7}"/>
              </a:ext>
            </a:extLst>
          </p:cNvPr>
          <p:cNvSpPr>
            <a:spLocks noChangeShapeType="1"/>
          </p:cNvSpPr>
          <p:nvPr/>
        </p:nvSpPr>
        <p:spPr bwMode="auto">
          <a:xfrm>
            <a:off x="3609976" y="3363913"/>
            <a:ext cx="1444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3" name="Text Box 26">
            <a:extLst>
              <a:ext uri="{FF2B5EF4-FFF2-40B4-BE49-F238E27FC236}">
                <a16:creationId xmlns:a16="http://schemas.microsoft.com/office/drawing/2014/main" id="{791ED0A0-66D4-46B2-BD28-1F8C38822762}"/>
              </a:ext>
            </a:extLst>
          </p:cNvPr>
          <p:cNvSpPr txBox="1">
            <a:spLocks noChangeArrowheads="1"/>
          </p:cNvSpPr>
          <p:nvPr/>
        </p:nvSpPr>
        <p:spPr bwMode="auto">
          <a:xfrm>
            <a:off x="3354095" y="3127961"/>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4114" name="Text Box 27">
            <a:extLst>
              <a:ext uri="{FF2B5EF4-FFF2-40B4-BE49-F238E27FC236}">
                <a16:creationId xmlns:a16="http://schemas.microsoft.com/office/drawing/2014/main" id="{1458E0F9-D26D-46F5-A346-9FEEBB7A87EB}"/>
              </a:ext>
            </a:extLst>
          </p:cNvPr>
          <p:cNvSpPr txBox="1">
            <a:spLocks noChangeArrowheads="1"/>
          </p:cNvSpPr>
          <p:nvPr/>
        </p:nvSpPr>
        <p:spPr bwMode="auto">
          <a:xfrm>
            <a:off x="3599803" y="3327166"/>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a:t>
            </a:r>
          </a:p>
        </p:txBody>
      </p:sp>
      <p:sp>
        <p:nvSpPr>
          <p:cNvPr id="4115" name="Text Box 28">
            <a:extLst>
              <a:ext uri="{FF2B5EF4-FFF2-40B4-BE49-F238E27FC236}">
                <a16:creationId xmlns:a16="http://schemas.microsoft.com/office/drawing/2014/main" id="{1C1AE178-D6E1-4B0C-B72D-F3ECAF9C4909}"/>
              </a:ext>
            </a:extLst>
          </p:cNvPr>
          <p:cNvSpPr txBox="1">
            <a:spLocks noChangeArrowheads="1"/>
          </p:cNvSpPr>
          <p:nvPr/>
        </p:nvSpPr>
        <p:spPr bwMode="auto">
          <a:xfrm>
            <a:off x="1619250" y="692150"/>
            <a:ext cx="6719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400 </a:t>
            </a:r>
            <a:r>
              <a:rPr lang="en-US" altLang="en-US" sz="1400" dirty="0" err="1"/>
              <a:t>lb</a:t>
            </a:r>
            <a:endParaRPr lang="en-US" altLang="en-US" sz="1400" dirty="0"/>
          </a:p>
        </p:txBody>
      </p:sp>
      <p:sp>
        <p:nvSpPr>
          <p:cNvPr id="4116" name="Line 29">
            <a:extLst>
              <a:ext uri="{FF2B5EF4-FFF2-40B4-BE49-F238E27FC236}">
                <a16:creationId xmlns:a16="http://schemas.microsoft.com/office/drawing/2014/main" id="{E4D931AA-D5C3-416A-A700-F3AB3F5ECAD5}"/>
              </a:ext>
            </a:extLst>
          </p:cNvPr>
          <p:cNvSpPr>
            <a:spLocks noChangeShapeType="1"/>
          </p:cNvSpPr>
          <p:nvPr/>
        </p:nvSpPr>
        <p:spPr bwMode="auto">
          <a:xfrm flipH="1">
            <a:off x="900113" y="2924175"/>
            <a:ext cx="16557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7" name="Line 30">
            <a:extLst>
              <a:ext uri="{FF2B5EF4-FFF2-40B4-BE49-F238E27FC236}">
                <a16:creationId xmlns:a16="http://schemas.microsoft.com/office/drawing/2014/main" id="{E69DEC0B-8A7D-4B1F-BD21-3E8625BEFC40}"/>
              </a:ext>
            </a:extLst>
          </p:cNvPr>
          <p:cNvSpPr>
            <a:spLocks noChangeShapeType="1"/>
          </p:cNvSpPr>
          <p:nvPr/>
        </p:nvSpPr>
        <p:spPr bwMode="auto">
          <a:xfrm flipH="1">
            <a:off x="900113" y="1771650"/>
            <a:ext cx="12239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8" name="Line 31">
            <a:extLst>
              <a:ext uri="{FF2B5EF4-FFF2-40B4-BE49-F238E27FC236}">
                <a16:creationId xmlns:a16="http://schemas.microsoft.com/office/drawing/2014/main" id="{EBA334AA-DB55-47A8-8392-D66B30EE0CDD}"/>
              </a:ext>
            </a:extLst>
          </p:cNvPr>
          <p:cNvSpPr>
            <a:spLocks noChangeShapeType="1"/>
          </p:cNvSpPr>
          <p:nvPr/>
        </p:nvSpPr>
        <p:spPr bwMode="auto">
          <a:xfrm>
            <a:off x="1044575" y="1771650"/>
            <a:ext cx="0" cy="1152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9" name="Text Box 32">
            <a:extLst>
              <a:ext uri="{FF2B5EF4-FFF2-40B4-BE49-F238E27FC236}">
                <a16:creationId xmlns:a16="http://schemas.microsoft.com/office/drawing/2014/main" id="{26DD97FD-33B8-4C2F-B162-59AD8A196FE4}"/>
              </a:ext>
            </a:extLst>
          </p:cNvPr>
          <p:cNvSpPr txBox="1">
            <a:spLocks noChangeArrowheads="1"/>
          </p:cNvSpPr>
          <p:nvPr/>
        </p:nvSpPr>
        <p:spPr bwMode="auto">
          <a:xfrm>
            <a:off x="605440" y="2058988"/>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 ft</a:t>
            </a:r>
          </a:p>
        </p:txBody>
      </p:sp>
      <p:sp>
        <p:nvSpPr>
          <p:cNvPr id="4120" name="Line 33">
            <a:extLst>
              <a:ext uri="{FF2B5EF4-FFF2-40B4-BE49-F238E27FC236}">
                <a16:creationId xmlns:a16="http://schemas.microsoft.com/office/drawing/2014/main" id="{15C45867-75A6-453E-87B5-C7A744BF32DE}"/>
              </a:ext>
            </a:extLst>
          </p:cNvPr>
          <p:cNvSpPr>
            <a:spLocks noChangeShapeType="1"/>
          </p:cNvSpPr>
          <p:nvPr/>
        </p:nvSpPr>
        <p:spPr bwMode="auto">
          <a:xfrm>
            <a:off x="3203575" y="2995613"/>
            <a:ext cx="0" cy="12239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1" name="Line 34">
            <a:extLst>
              <a:ext uri="{FF2B5EF4-FFF2-40B4-BE49-F238E27FC236}">
                <a16:creationId xmlns:a16="http://schemas.microsoft.com/office/drawing/2014/main" id="{F6C2F28D-02FD-4A68-B2A0-80193AF47C15}"/>
              </a:ext>
            </a:extLst>
          </p:cNvPr>
          <p:cNvSpPr>
            <a:spLocks noChangeShapeType="1"/>
          </p:cNvSpPr>
          <p:nvPr/>
        </p:nvSpPr>
        <p:spPr bwMode="auto">
          <a:xfrm>
            <a:off x="3563938" y="2995613"/>
            <a:ext cx="0" cy="12239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2" name="Line 35">
            <a:extLst>
              <a:ext uri="{FF2B5EF4-FFF2-40B4-BE49-F238E27FC236}">
                <a16:creationId xmlns:a16="http://schemas.microsoft.com/office/drawing/2014/main" id="{5F766E23-4C19-4A91-9A8D-CF158C1675C1}"/>
              </a:ext>
            </a:extLst>
          </p:cNvPr>
          <p:cNvSpPr>
            <a:spLocks noChangeShapeType="1"/>
          </p:cNvSpPr>
          <p:nvPr/>
        </p:nvSpPr>
        <p:spPr bwMode="auto">
          <a:xfrm>
            <a:off x="3203575" y="4076700"/>
            <a:ext cx="360363"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3" name="Text Box 36">
            <a:extLst>
              <a:ext uri="{FF2B5EF4-FFF2-40B4-BE49-F238E27FC236}">
                <a16:creationId xmlns:a16="http://schemas.microsoft.com/office/drawing/2014/main" id="{263B1C73-7646-4E8A-9A0E-4ADAE6F02804}"/>
              </a:ext>
            </a:extLst>
          </p:cNvPr>
          <p:cNvSpPr txBox="1">
            <a:spLocks noChangeArrowheads="1"/>
          </p:cNvSpPr>
          <p:nvPr/>
        </p:nvSpPr>
        <p:spPr bwMode="auto">
          <a:xfrm>
            <a:off x="3176843" y="4150021"/>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 ft</a:t>
            </a:r>
          </a:p>
        </p:txBody>
      </p:sp>
      <p:sp>
        <p:nvSpPr>
          <p:cNvPr id="4124" name="Line 37">
            <a:extLst>
              <a:ext uri="{FF2B5EF4-FFF2-40B4-BE49-F238E27FC236}">
                <a16:creationId xmlns:a16="http://schemas.microsoft.com/office/drawing/2014/main" id="{1B6FB1E8-7F10-4741-ACFD-285726288E01}"/>
              </a:ext>
            </a:extLst>
          </p:cNvPr>
          <p:cNvSpPr>
            <a:spLocks noChangeShapeType="1"/>
          </p:cNvSpPr>
          <p:nvPr/>
        </p:nvSpPr>
        <p:spPr bwMode="auto">
          <a:xfrm>
            <a:off x="2052638" y="1628775"/>
            <a:ext cx="0" cy="2590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5" name="Line 38">
            <a:extLst>
              <a:ext uri="{FF2B5EF4-FFF2-40B4-BE49-F238E27FC236}">
                <a16:creationId xmlns:a16="http://schemas.microsoft.com/office/drawing/2014/main" id="{101DDF41-AD2B-4CF4-BF17-95809AA2D077}"/>
              </a:ext>
            </a:extLst>
          </p:cNvPr>
          <p:cNvSpPr>
            <a:spLocks noChangeShapeType="1"/>
          </p:cNvSpPr>
          <p:nvPr/>
        </p:nvSpPr>
        <p:spPr bwMode="auto">
          <a:xfrm flipH="1">
            <a:off x="2052638" y="4076700"/>
            <a:ext cx="1150937"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6" name="Text Box 39">
            <a:extLst>
              <a:ext uri="{FF2B5EF4-FFF2-40B4-BE49-F238E27FC236}">
                <a16:creationId xmlns:a16="http://schemas.microsoft.com/office/drawing/2014/main" id="{E793063C-6734-48DA-BF8D-A7E3D3E153E1}"/>
              </a:ext>
            </a:extLst>
          </p:cNvPr>
          <p:cNvSpPr txBox="1">
            <a:spLocks noChangeArrowheads="1"/>
          </p:cNvSpPr>
          <p:nvPr/>
        </p:nvSpPr>
        <p:spPr bwMode="auto">
          <a:xfrm>
            <a:off x="2360613" y="4171034"/>
            <a:ext cx="5822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7/2 ft</a:t>
            </a:r>
          </a:p>
        </p:txBody>
      </p:sp>
      <p:sp>
        <p:nvSpPr>
          <p:cNvPr id="4127" name="Rectangle 41">
            <a:extLst>
              <a:ext uri="{FF2B5EF4-FFF2-40B4-BE49-F238E27FC236}">
                <a16:creationId xmlns:a16="http://schemas.microsoft.com/office/drawing/2014/main" id="{C6277C2D-4D18-4EF2-8F93-5AD835CA2498}"/>
              </a:ext>
            </a:extLst>
          </p:cNvPr>
          <p:cNvSpPr>
            <a:spLocks noChangeArrowheads="1"/>
          </p:cNvSpPr>
          <p:nvPr/>
        </p:nvSpPr>
        <p:spPr bwMode="auto">
          <a:xfrm>
            <a:off x="5867400" y="1125538"/>
            <a:ext cx="1152525" cy="6477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sz="1400"/>
          </a:p>
        </p:txBody>
      </p:sp>
      <p:sp>
        <p:nvSpPr>
          <p:cNvPr id="4128" name="Line 42">
            <a:extLst>
              <a:ext uri="{FF2B5EF4-FFF2-40B4-BE49-F238E27FC236}">
                <a16:creationId xmlns:a16="http://schemas.microsoft.com/office/drawing/2014/main" id="{91B7320E-C528-4181-AA31-221AF46A1937}"/>
              </a:ext>
            </a:extLst>
          </p:cNvPr>
          <p:cNvSpPr>
            <a:spLocks noChangeShapeType="1"/>
          </p:cNvSpPr>
          <p:nvPr/>
        </p:nvSpPr>
        <p:spPr bwMode="auto">
          <a:xfrm>
            <a:off x="6300788" y="1412875"/>
            <a:ext cx="0"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9" name="Text Box 43">
            <a:extLst>
              <a:ext uri="{FF2B5EF4-FFF2-40B4-BE49-F238E27FC236}">
                <a16:creationId xmlns:a16="http://schemas.microsoft.com/office/drawing/2014/main" id="{EA33F8F5-5E3D-4B99-898A-30B4D6A3AC1D}"/>
              </a:ext>
            </a:extLst>
          </p:cNvPr>
          <p:cNvSpPr txBox="1">
            <a:spLocks noChangeArrowheads="1"/>
          </p:cNvSpPr>
          <p:nvPr/>
        </p:nvSpPr>
        <p:spPr bwMode="auto">
          <a:xfrm>
            <a:off x="5867400" y="1196975"/>
            <a:ext cx="6719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400 </a:t>
            </a:r>
            <a:r>
              <a:rPr lang="en-US" altLang="en-US" sz="1400" dirty="0" err="1"/>
              <a:t>lb</a:t>
            </a:r>
            <a:endParaRPr lang="en-US" altLang="en-US" sz="1400" dirty="0"/>
          </a:p>
        </p:txBody>
      </p:sp>
      <p:sp>
        <p:nvSpPr>
          <p:cNvPr id="4130" name="Line 44">
            <a:extLst>
              <a:ext uri="{FF2B5EF4-FFF2-40B4-BE49-F238E27FC236}">
                <a16:creationId xmlns:a16="http://schemas.microsoft.com/office/drawing/2014/main" id="{B2F1DF61-B4A7-4269-A7B6-5383B9DFBBC4}"/>
              </a:ext>
            </a:extLst>
          </p:cNvPr>
          <p:cNvSpPr>
            <a:spLocks noChangeShapeType="1"/>
          </p:cNvSpPr>
          <p:nvPr/>
        </p:nvSpPr>
        <p:spPr bwMode="auto">
          <a:xfrm>
            <a:off x="6516688" y="1773238"/>
            <a:ext cx="287337" cy="0"/>
          </a:xfrm>
          <a:prstGeom prst="line">
            <a:avLst/>
          </a:prstGeom>
          <a:noFill/>
          <a:ln w="190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31" name="Line 45">
            <a:extLst>
              <a:ext uri="{FF2B5EF4-FFF2-40B4-BE49-F238E27FC236}">
                <a16:creationId xmlns:a16="http://schemas.microsoft.com/office/drawing/2014/main" id="{C6D0A1CA-3BF3-425D-8A41-B13A764B83B5}"/>
              </a:ext>
            </a:extLst>
          </p:cNvPr>
          <p:cNvSpPr>
            <a:spLocks noChangeShapeType="1"/>
          </p:cNvSpPr>
          <p:nvPr/>
        </p:nvSpPr>
        <p:spPr bwMode="auto">
          <a:xfrm flipV="1">
            <a:off x="6516688" y="1484313"/>
            <a:ext cx="0" cy="288925"/>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32" name="Line 47">
            <a:extLst>
              <a:ext uri="{FF2B5EF4-FFF2-40B4-BE49-F238E27FC236}">
                <a16:creationId xmlns:a16="http://schemas.microsoft.com/office/drawing/2014/main" id="{B4750417-1490-41F9-A351-FBF4EC79EAF7}"/>
              </a:ext>
            </a:extLst>
          </p:cNvPr>
          <p:cNvSpPr>
            <a:spLocks noChangeShapeType="1"/>
          </p:cNvSpPr>
          <p:nvPr/>
        </p:nvSpPr>
        <p:spPr bwMode="auto">
          <a:xfrm>
            <a:off x="2627313" y="1268413"/>
            <a:ext cx="933450" cy="16240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133" name="Line 48">
            <a:extLst>
              <a:ext uri="{FF2B5EF4-FFF2-40B4-BE49-F238E27FC236}">
                <a16:creationId xmlns:a16="http://schemas.microsoft.com/office/drawing/2014/main" id="{46B572A6-B18F-4789-A208-8F8D3B3E2352}"/>
              </a:ext>
            </a:extLst>
          </p:cNvPr>
          <p:cNvSpPr>
            <a:spLocks noChangeShapeType="1"/>
          </p:cNvSpPr>
          <p:nvPr/>
        </p:nvSpPr>
        <p:spPr bwMode="auto">
          <a:xfrm flipH="1" flipV="1">
            <a:off x="6891338" y="1782763"/>
            <a:ext cx="301625" cy="519112"/>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34" name="Text Box 49">
            <a:extLst>
              <a:ext uri="{FF2B5EF4-FFF2-40B4-BE49-F238E27FC236}">
                <a16:creationId xmlns:a16="http://schemas.microsoft.com/office/drawing/2014/main" id="{25A2AC5D-C7E8-43AF-800F-3E3CE1053986}"/>
              </a:ext>
            </a:extLst>
          </p:cNvPr>
          <p:cNvSpPr txBox="1">
            <a:spLocks noChangeArrowheads="1"/>
          </p:cNvSpPr>
          <p:nvPr/>
        </p:nvSpPr>
        <p:spPr bwMode="auto">
          <a:xfrm>
            <a:off x="7019925" y="1700213"/>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B</a:t>
            </a:r>
            <a:endParaRPr lang="en-US" altLang="en-US"/>
          </a:p>
        </p:txBody>
      </p:sp>
      <p:sp>
        <p:nvSpPr>
          <p:cNvPr id="4135" name="Line 50">
            <a:extLst>
              <a:ext uri="{FF2B5EF4-FFF2-40B4-BE49-F238E27FC236}">
                <a16:creationId xmlns:a16="http://schemas.microsoft.com/office/drawing/2014/main" id="{C146B44E-E35F-40C1-B386-9A4087C1A99B}"/>
              </a:ext>
            </a:extLst>
          </p:cNvPr>
          <p:cNvSpPr>
            <a:spLocks noChangeShapeType="1"/>
          </p:cNvSpPr>
          <p:nvPr/>
        </p:nvSpPr>
        <p:spPr bwMode="auto">
          <a:xfrm>
            <a:off x="6921500" y="1995488"/>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6" name="Line 51">
            <a:extLst>
              <a:ext uri="{FF2B5EF4-FFF2-40B4-BE49-F238E27FC236}">
                <a16:creationId xmlns:a16="http://schemas.microsoft.com/office/drawing/2014/main" id="{44215983-9A78-4F9D-A658-1AC04B75CA5F}"/>
              </a:ext>
            </a:extLst>
          </p:cNvPr>
          <p:cNvSpPr>
            <a:spLocks noChangeShapeType="1"/>
          </p:cNvSpPr>
          <p:nvPr/>
        </p:nvSpPr>
        <p:spPr bwMode="auto">
          <a:xfrm>
            <a:off x="6921501" y="2212236"/>
            <a:ext cx="170779"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7" name="Text Box 52">
            <a:extLst>
              <a:ext uri="{FF2B5EF4-FFF2-40B4-BE49-F238E27FC236}">
                <a16:creationId xmlns:a16="http://schemas.microsoft.com/office/drawing/2014/main" id="{6FA4960B-96D6-46C1-A156-ADD6FD1A2618}"/>
              </a:ext>
            </a:extLst>
          </p:cNvPr>
          <p:cNvSpPr txBox="1">
            <a:spLocks noChangeArrowheads="1"/>
          </p:cNvSpPr>
          <p:nvPr/>
        </p:nvSpPr>
        <p:spPr bwMode="auto">
          <a:xfrm>
            <a:off x="6708228" y="1960462"/>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a:t>
            </a:r>
          </a:p>
        </p:txBody>
      </p:sp>
      <p:sp>
        <p:nvSpPr>
          <p:cNvPr id="4138" name="Text Box 53">
            <a:extLst>
              <a:ext uri="{FF2B5EF4-FFF2-40B4-BE49-F238E27FC236}">
                <a16:creationId xmlns:a16="http://schemas.microsoft.com/office/drawing/2014/main" id="{D88B0D2F-A914-4108-A99F-C8B04DA02AA4}"/>
              </a:ext>
            </a:extLst>
          </p:cNvPr>
          <p:cNvSpPr txBox="1">
            <a:spLocks noChangeArrowheads="1"/>
          </p:cNvSpPr>
          <p:nvPr/>
        </p:nvSpPr>
        <p:spPr bwMode="auto">
          <a:xfrm>
            <a:off x="6896139" y="2157782"/>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a:t>
            </a:r>
          </a:p>
        </p:txBody>
      </p:sp>
      <p:sp>
        <p:nvSpPr>
          <p:cNvPr id="4139" name="Text Box 54">
            <a:extLst>
              <a:ext uri="{FF2B5EF4-FFF2-40B4-BE49-F238E27FC236}">
                <a16:creationId xmlns:a16="http://schemas.microsoft.com/office/drawing/2014/main" id="{AE1ADE93-2C46-41FB-8714-5F49C5C9379D}"/>
              </a:ext>
            </a:extLst>
          </p:cNvPr>
          <p:cNvSpPr txBox="1">
            <a:spLocks noChangeArrowheads="1"/>
          </p:cNvSpPr>
          <p:nvPr/>
        </p:nvSpPr>
        <p:spPr bwMode="auto">
          <a:xfrm>
            <a:off x="6372225" y="1773238"/>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r>
              <a:rPr lang="en-US" altLang="en-US" baseline="-25000"/>
              <a:t>x</a:t>
            </a:r>
            <a:endParaRPr lang="en-US" altLang="en-US"/>
          </a:p>
        </p:txBody>
      </p:sp>
      <p:sp>
        <p:nvSpPr>
          <p:cNvPr id="4140" name="Text Box 55">
            <a:extLst>
              <a:ext uri="{FF2B5EF4-FFF2-40B4-BE49-F238E27FC236}">
                <a16:creationId xmlns:a16="http://schemas.microsoft.com/office/drawing/2014/main" id="{4D3323C3-6673-45C5-A364-54EB3AC3B255}"/>
              </a:ext>
            </a:extLst>
          </p:cNvPr>
          <p:cNvSpPr txBox="1">
            <a:spLocks noChangeArrowheads="1"/>
          </p:cNvSpPr>
          <p:nvPr/>
        </p:nvSpPr>
        <p:spPr bwMode="auto">
          <a:xfrm>
            <a:off x="6437113" y="1181354"/>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a:t>
            </a:r>
            <a:r>
              <a:rPr lang="en-US" altLang="en-US" baseline="-25000" dirty="0"/>
              <a:t>y</a:t>
            </a:r>
            <a:endParaRPr lang="en-US" altLang="en-US" dirty="0"/>
          </a:p>
        </p:txBody>
      </p:sp>
      <p:sp>
        <p:nvSpPr>
          <p:cNvPr id="4141" name="Line 56">
            <a:extLst>
              <a:ext uri="{FF2B5EF4-FFF2-40B4-BE49-F238E27FC236}">
                <a16:creationId xmlns:a16="http://schemas.microsoft.com/office/drawing/2014/main" id="{6681F556-60F2-419D-8E9B-BB40966ED4C2}"/>
              </a:ext>
            </a:extLst>
          </p:cNvPr>
          <p:cNvSpPr>
            <a:spLocks noChangeShapeType="1"/>
          </p:cNvSpPr>
          <p:nvPr/>
        </p:nvSpPr>
        <p:spPr bwMode="auto">
          <a:xfrm flipV="1">
            <a:off x="6516688" y="765175"/>
            <a:ext cx="0" cy="503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2" name="Line 57">
            <a:extLst>
              <a:ext uri="{FF2B5EF4-FFF2-40B4-BE49-F238E27FC236}">
                <a16:creationId xmlns:a16="http://schemas.microsoft.com/office/drawing/2014/main" id="{59A34580-C54A-46D4-B981-EBDF2655D816}"/>
              </a:ext>
            </a:extLst>
          </p:cNvPr>
          <p:cNvSpPr>
            <a:spLocks noChangeShapeType="1"/>
          </p:cNvSpPr>
          <p:nvPr/>
        </p:nvSpPr>
        <p:spPr bwMode="auto">
          <a:xfrm flipV="1">
            <a:off x="6877050" y="765175"/>
            <a:ext cx="0" cy="9350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3" name="Line 58">
            <a:extLst>
              <a:ext uri="{FF2B5EF4-FFF2-40B4-BE49-F238E27FC236}">
                <a16:creationId xmlns:a16="http://schemas.microsoft.com/office/drawing/2014/main" id="{3CCA4B86-EF55-4C94-8FEA-D7858C0CF7B3}"/>
              </a:ext>
            </a:extLst>
          </p:cNvPr>
          <p:cNvSpPr>
            <a:spLocks noChangeShapeType="1"/>
          </p:cNvSpPr>
          <p:nvPr/>
        </p:nvSpPr>
        <p:spPr bwMode="auto">
          <a:xfrm>
            <a:off x="6516688" y="908050"/>
            <a:ext cx="360362"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44" name="Text Box 59">
            <a:extLst>
              <a:ext uri="{FF2B5EF4-FFF2-40B4-BE49-F238E27FC236}">
                <a16:creationId xmlns:a16="http://schemas.microsoft.com/office/drawing/2014/main" id="{AEC74A56-7D16-4D9E-BAC7-F3F33FB2637F}"/>
              </a:ext>
            </a:extLst>
          </p:cNvPr>
          <p:cNvSpPr txBox="1">
            <a:spLocks noChangeArrowheads="1"/>
          </p:cNvSpPr>
          <p:nvPr/>
        </p:nvSpPr>
        <p:spPr bwMode="auto">
          <a:xfrm>
            <a:off x="6530965" y="536674"/>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1ft</a:t>
            </a:r>
          </a:p>
        </p:txBody>
      </p:sp>
      <p:graphicFrame>
        <p:nvGraphicFramePr>
          <p:cNvPr id="4145" name="Object 60">
            <a:extLst>
              <a:ext uri="{FF2B5EF4-FFF2-40B4-BE49-F238E27FC236}">
                <a16:creationId xmlns:a16="http://schemas.microsoft.com/office/drawing/2014/main" id="{7B99493C-E213-4BC6-A4FF-59BDBA78F384}"/>
              </a:ext>
            </a:extLst>
          </p:cNvPr>
          <p:cNvGraphicFramePr>
            <a:graphicFrameLocks noChangeAspect="1"/>
          </p:cNvGraphicFramePr>
          <p:nvPr>
            <p:extLst>
              <p:ext uri="{D42A27DB-BD31-4B8C-83A1-F6EECF244321}">
                <p14:modId xmlns:p14="http://schemas.microsoft.com/office/powerpoint/2010/main" val="154019872"/>
              </p:ext>
            </p:extLst>
          </p:nvPr>
        </p:nvGraphicFramePr>
        <p:xfrm>
          <a:off x="466725" y="3933824"/>
          <a:ext cx="2809875" cy="2828925"/>
        </p:xfrm>
        <a:graphic>
          <a:graphicData uri="http://schemas.openxmlformats.org/presentationml/2006/ole">
            <mc:AlternateContent xmlns:mc="http://schemas.openxmlformats.org/markup-compatibility/2006">
              <mc:Choice xmlns:v="urn:schemas-microsoft-com:vml" Requires="v">
                <p:oleObj name="Equation" r:id="rId3" imgW="1879600" imgH="1892300" progId="Equation.DSMT4">
                  <p:embed/>
                </p:oleObj>
              </mc:Choice>
              <mc:Fallback>
                <p:oleObj name="Equation" r:id="rId3" imgW="1879600" imgH="1892300" progId="Equation.DSMT4">
                  <p:embed/>
                  <p:pic>
                    <p:nvPicPr>
                      <p:cNvPr id="0" name="Object 6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 y="3933824"/>
                        <a:ext cx="2809875" cy="282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46" name="Object 61">
            <a:extLst>
              <a:ext uri="{FF2B5EF4-FFF2-40B4-BE49-F238E27FC236}">
                <a16:creationId xmlns:a16="http://schemas.microsoft.com/office/drawing/2014/main" id="{EE96862E-7D23-4478-BF5D-1616BC6A7ACF}"/>
              </a:ext>
            </a:extLst>
          </p:cNvPr>
          <p:cNvGraphicFramePr>
            <a:graphicFrameLocks noChangeAspect="1"/>
          </p:cNvGraphicFramePr>
          <p:nvPr>
            <p:extLst>
              <p:ext uri="{D42A27DB-BD31-4B8C-83A1-F6EECF244321}">
                <p14:modId xmlns:p14="http://schemas.microsoft.com/office/powerpoint/2010/main" val="1432552999"/>
              </p:ext>
            </p:extLst>
          </p:nvPr>
        </p:nvGraphicFramePr>
        <p:xfrm>
          <a:off x="6649838" y="2613565"/>
          <a:ext cx="1914525" cy="2879725"/>
        </p:xfrm>
        <a:graphic>
          <a:graphicData uri="http://schemas.openxmlformats.org/presentationml/2006/ole">
            <mc:AlternateContent xmlns:mc="http://schemas.openxmlformats.org/markup-compatibility/2006">
              <mc:Choice xmlns:v="urn:schemas-microsoft-com:vml" Requires="v">
                <p:oleObj name="Equation" r:id="rId5" imgW="1257300" imgH="1892300" progId="Equation.DSMT4">
                  <p:embed/>
                </p:oleObj>
              </mc:Choice>
              <mc:Fallback>
                <p:oleObj name="Equation" r:id="rId5" imgW="1257300" imgH="1892300" progId="Equation.DSMT4">
                  <p:embed/>
                  <p:pic>
                    <p:nvPicPr>
                      <p:cNvPr id="0" name="Object 6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49838" y="2613565"/>
                        <a:ext cx="1914525" cy="2879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47" name="Text Box 58">
            <a:extLst>
              <a:ext uri="{FF2B5EF4-FFF2-40B4-BE49-F238E27FC236}">
                <a16:creationId xmlns:a16="http://schemas.microsoft.com/office/drawing/2014/main" id="{B9D74D09-1EB3-4879-AF57-059044955876}"/>
              </a:ext>
            </a:extLst>
          </p:cNvPr>
          <p:cNvSpPr txBox="1">
            <a:spLocks noChangeArrowheads="1"/>
          </p:cNvSpPr>
          <p:nvPr/>
        </p:nvSpPr>
        <p:spPr bwMode="auto">
          <a:xfrm>
            <a:off x="468313" y="188913"/>
            <a:ext cx="554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 solution for the six unknown forces with MATLAB </a:t>
            </a:r>
          </a:p>
        </p:txBody>
      </p:sp>
      <p:sp>
        <p:nvSpPr>
          <p:cNvPr id="71" name="Text Box 22">
            <a:extLst>
              <a:ext uri="{FF2B5EF4-FFF2-40B4-BE49-F238E27FC236}">
                <a16:creationId xmlns:a16="http://schemas.microsoft.com/office/drawing/2014/main" id="{241E211F-2917-4DCC-8E1D-70FC23A7B952}"/>
              </a:ext>
            </a:extLst>
          </p:cNvPr>
          <p:cNvSpPr txBox="1">
            <a:spLocks noChangeArrowheads="1"/>
          </p:cNvSpPr>
          <p:nvPr/>
        </p:nvSpPr>
        <p:spPr bwMode="auto">
          <a:xfrm>
            <a:off x="3875720" y="1960379"/>
            <a:ext cx="4333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a:t>
            </a:r>
            <a:r>
              <a:rPr lang="en-US" altLang="en-US" baseline="-25000" dirty="0"/>
              <a:t>H</a:t>
            </a:r>
            <a:endParaRPr lang="en-US" altLang="en-US" dirty="0"/>
          </a:p>
        </p:txBody>
      </p:sp>
      <p:sp>
        <p:nvSpPr>
          <p:cNvPr id="72" name="Text Box 22">
            <a:extLst>
              <a:ext uri="{FF2B5EF4-FFF2-40B4-BE49-F238E27FC236}">
                <a16:creationId xmlns:a16="http://schemas.microsoft.com/office/drawing/2014/main" id="{9D12DCA9-7C2E-49B5-86FC-4BA147F41329}"/>
              </a:ext>
            </a:extLst>
          </p:cNvPr>
          <p:cNvSpPr txBox="1">
            <a:spLocks noChangeArrowheads="1"/>
          </p:cNvSpPr>
          <p:nvPr/>
        </p:nvSpPr>
        <p:spPr bwMode="auto">
          <a:xfrm>
            <a:off x="5921335" y="1971885"/>
            <a:ext cx="4333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a:t>
            </a:r>
            <a:r>
              <a:rPr lang="en-US" altLang="en-US" baseline="-25000" dirty="0"/>
              <a:t>H</a:t>
            </a:r>
            <a:endParaRPr lang="en-US" altLang="en-US" dirty="0"/>
          </a:p>
        </p:txBody>
      </p:sp>
      <p:grpSp>
        <p:nvGrpSpPr>
          <p:cNvPr id="74" name="Group 73">
            <a:extLst>
              <a:ext uri="{FF2B5EF4-FFF2-40B4-BE49-F238E27FC236}">
                <a16:creationId xmlns:a16="http://schemas.microsoft.com/office/drawing/2014/main" id="{AE8F0F27-9838-4880-A785-547217B0F111}"/>
              </a:ext>
            </a:extLst>
          </p:cNvPr>
          <p:cNvGrpSpPr/>
          <p:nvPr/>
        </p:nvGrpSpPr>
        <p:grpSpPr>
          <a:xfrm>
            <a:off x="3744993" y="2254458"/>
            <a:ext cx="2663825" cy="263525"/>
            <a:chOff x="6300788" y="5876925"/>
            <a:chExt cx="2663825" cy="263525"/>
          </a:xfrm>
        </p:grpSpPr>
        <p:sp>
          <p:nvSpPr>
            <p:cNvPr id="75" name="Rectangle 91">
              <a:extLst>
                <a:ext uri="{FF2B5EF4-FFF2-40B4-BE49-F238E27FC236}">
                  <a16:creationId xmlns:a16="http://schemas.microsoft.com/office/drawing/2014/main" id="{4AD5F4E5-A3EE-4B23-96EF-F7AB41BA0BC3}"/>
                </a:ext>
              </a:extLst>
            </p:cNvPr>
            <p:cNvSpPr>
              <a:spLocks noChangeArrowheads="1"/>
            </p:cNvSpPr>
            <p:nvPr/>
          </p:nvSpPr>
          <p:spPr bwMode="auto">
            <a:xfrm>
              <a:off x="6753225" y="5970588"/>
              <a:ext cx="1079500" cy="7143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6" name="Rectangle 92">
              <a:extLst>
                <a:ext uri="{FF2B5EF4-FFF2-40B4-BE49-F238E27FC236}">
                  <a16:creationId xmlns:a16="http://schemas.microsoft.com/office/drawing/2014/main" id="{88BEAA46-B830-4D36-BC80-DE68A1BE4736}"/>
                </a:ext>
              </a:extLst>
            </p:cNvPr>
            <p:cNvSpPr>
              <a:spLocks noChangeArrowheads="1"/>
            </p:cNvSpPr>
            <p:nvPr/>
          </p:nvSpPr>
          <p:spPr bwMode="auto">
            <a:xfrm>
              <a:off x="7667625" y="5876925"/>
              <a:ext cx="736600" cy="2635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7" name="Rectangle 94">
              <a:extLst>
                <a:ext uri="{FF2B5EF4-FFF2-40B4-BE49-F238E27FC236}">
                  <a16:creationId xmlns:a16="http://schemas.microsoft.com/office/drawing/2014/main" id="{BD7A5F12-C105-4A64-8EE2-AE7958D6B6E8}"/>
                </a:ext>
              </a:extLst>
            </p:cNvPr>
            <p:cNvSpPr>
              <a:spLocks noChangeArrowheads="1"/>
            </p:cNvSpPr>
            <p:nvPr/>
          </p:nvSpPr>
          <p:spPr bwMode="auto">
            <a:xfrm>
              <a:off x="8412163" y="5938838"/>
              <a:ext cx="144462" cy="142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8" name="Line 98">
              <a:extLst>
                <a:ext uri="{FF2B5EF4-FFF2-40B4-BE49-F238E27FC236}">
                  <a16:creationId xmlns:a16="http://schemas.microsoft.com/office/drawing/2014/main" id="{6872F134-31F1-4822-9213-24422DBB9734}"/>
                </a:ext>
              </a:extLst>
            </p:cNvPr>
            <p:cNvSpPr>
              <a:spLocks noChangeShapeType="1"/>
            </p:cNvSpPr>
            <p:nvPr/>
          </p:nvSpPr>
          <p:spPr bwMode="auto">
            <a:xfrm flipH="1">
              <a:off x="6300788" y="5999163"/>
              <a:ext cx="431800"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9" name="Line 99">
              <a:extLst>
                <a:ext uri="{FF2B5EF4-FFF2-40B4-BE49-F238E27FC236}">
                  <a16:creationId xmlns:a16="http://schemas.microsoft.com/office/drawing/2014/main" id="{34711904-86D4-4AFC-9B50-12096C0A8F0A}"/>
                </a:ext>
              </a:extLst>
            </p:cNvPr>
            <p:cNvSpPr>
              <a:spLocks noChangeShapeType="1"/>
            </p:cNvSpPr>
            <p:nvPr/>
          </p:nvSpPr>
          <p:spPr bwMode="auto">
            <a:xfrm>
              <a:off x="8532813" y="6021388"/>
              <a:ext cx="431800" cy="0"/>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 name="TextBox 1">
            <a:extLst>
              <a:ext uri="{FF2B5EF4-FFF2-40B4-BE49-F238E27FC236}">
                <a16:creationId xmlns:a16="http://schemas.microsoft.com/office/drawing/2014/main" id="{6F9622D1-B5E0-436F-AF8D-E7707FB630D7}"/>
              </a:ext>
            </a:extLst>
          </p:cNvPr>
          <p:cNvSpPr txBox="1"/>
          <p:nvPr/>
        </p:nvSpPr>
        <p:spPr>
          <a:xfrm>
            <a:off x="2076180" y="937459"/>
            <a:ext cx="351378" cy="369332"/>
          </a:xfrm>
          <a:prstGeom prst="rect">
            <a:avLst/>
          </a:prstGeom>
          <a:noFill/>
        </p:spPr>
        <p:txBody>
          <a:bodyPr wrap="none" rtlCol="0">
            <a:spAutoFit/>
          </a:bodyPr>
          <a:lstStyle/>
          <a:p>
            <a:r>
              <a:rPr lang="en-US" dirty="0"/>
              <a:t>D</a:t>
            </a:r>
          </a:p>
        </p:txBody>
      </p:sp>
      <p:sp>
        <p:nvSpPr>
          <p:cNvPr id="3" name="TextBox 2">
            <a:extLst>
              <a:ext uri="{FF2B5EF4-FFF2-40B4-BE49-F238E27FC236}">
                <a16:creationId xmlns:a16="http://schemas.microsoft.com/office/drawing/2014/main" id="{EBBCA960-2895-4D16-9FCD-11C3549CE72A}"/>
              </a:ext>
            </a:extLst>
          </p:cNvPr>
          <p:cNvSpPr txBox="1"/>
          <p:nvPr/>
        </p:nvSpPr>
        <p:spPr>
          <a:xfrm>
            <a:off x="2485609" y="936815"/>
            <a:ext cx="338554" cy="369332"/>
          </a:xfrm>
          <a:prstGeom prst="rect">
            <a:avLst/>
          </a:prstGeom>
          <a:noFill/>
        </p:spPr>
        <p:txBody>
          <a:bodyPr wrap="none" rtlCol="0">
            <a:spAutoFit/>
          </a:bodyPr>
          <a:lstStyle/>
          <a:p>
            <a:r>
              <a:rPr lang="en-US" dirty="0"/>
              <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4">
            <a:extLst>
              <a:ext uri="{FF2B5EF4-FFF2-40B4-BE49-F238E27FC236}">
                <a16:creationId xmlns:a16="http://schemas.microsoft.com/office/drawing/2014/main" id="{6DB49E9C-5A36-4C5A-A62A-939F21E963DC}"/>
              </a:ext>
            </a:extLst>
          </p:cNvPr>
          <p:cNvGraphicFramePr>
            <a:graphicFrameLocks noChangeAspect="1"/>
          </p:cNvGraphicFramePr>
          <p:nvPr>
            <p:extLst>
              <p:ext uri="{D42A27DB-BD31-4B8C-83A1-F6EECF244321}">
                <p14:modId xmlns:p14="http://schemas.microsoft.com/office/powerpoint/2010/main" val="1384018151"/>
              </p:ext>
            </p:extLst>
          </p:nvPr>
        </p:nvGraphicFramePr>
        <p:xfrm>
          <a:off x="900113" y="301880"/>
          <a:ext cx="2619375" cy="2676525"/>
        </p:xfrm>
        <a:graphic>
          <a:graphicData uri="http://schemas.openxmlformats.org/presentationml/2006/ole">
            <mc:AlternateContent xmlns:mc="http://schemas.openxmlformats.org/markup-compatibility/2006">
              <mc:Choice xmlns:v="urn:schemas-microsoft-com:vml" Requires="v">
                <p:oleObj name="Equation" r:id="rId3" imgW="1752600" imgH="1790700" progId="Equation.DSMT4">
                  <p:embed/>
                </p:oleObj>
              </mc:Choice>
              <mc:Fallback>
                <p:oleObj name="Equation" r:id="rId3" imgW="1752600" imgH="17907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301880"/>
                        <a:ext cx="2619375" cy="2676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3" name="Text Box 5">
            <a:extLst>
              <a:ext uri="{FF2B5EF4-FFF2-40B4-BE49-F238E27FC236}">
                <a16:creationId xmlns:a16="http://schemas.microsoft.com/office/drawing/2014/main" id="{A599E402-6CB8-45F1-BAAA-5E2A6E211A66}"/>
              </a:ext>
            </a:extLst>
          </p:cNvPr>
          <p:cNvSpPr txBox="1">
            <a:spLocks noChangeArrowheads="1"/>
          </p:cNvSpPr>
          <p:nvPr/>
        </p:nvSpPr>
        <p:spPr bwMode="auto">
          <a:xfrm>
            <a:off x="155575" y="660655"/>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a:t>
            </a:r>
          </a:p>
        </p:txBody>
      </p:sp>
      <p:sp>
        <p:nvSpPr>
          <p:cNvPr id="5124" name="Text Box 6">
            <a:extLst>
              <a:ext uri="{FF2B5EF4-FFF2-40B4-BE49-F238E27FC236}">
                <a16:creationId xmlns:a16="http://schemas.microsoft.com/office/drawing/2014/main" id="{0779FD93-2522-43C3-A230-74D2147CE104}"/>
              </a:ext>
            </a:extLst>
          </p:cNvPr>
          <p:cNvSpPr txBox="1">
            <a:spLocks noChangeArrowheads="1"/>
          </p:cNvSpPr>
          <p:nvPr/>
        </p:nvSpPr>
        <p:spPr bwMode="auto">
          <a:xfrm>
            <a:off x="176213" y="1670305"/>
            <a:ext cx="415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400"/>
              <a:t>(2)</a:t>
            </a:r>
          </a:p>
        </p:txBody>
      </p:sp>
      <p:sp>
        <p:nvSpPr>
          <p:cNvPr id="5125" name="Text Box 7">
            <a:extLst>
              <a:ext uri="{FF2B5EF4-FFF2-40B4-BE49-F238E27FC236}">
                <a16:creationId xmlns:a16="http://schemas.microsoft.com/office/drawing/2014/main" id="{ED1F9645-FD31-4558-BA42-A7384B8510E9}"/>
              </a:ext>
            </a:extLst>
          </p:cNvPr>
          <p:cNvSpPr txBox="1">
            <a:spLocks noChangeArrowheads="1"/>
          </p:cNvSpPr>
          <p:nvPr/>
        </p:nvSpPr>
        <p:spPr bwMode="auto">
          <a:xfrm>
            <a:off x="227013" y="2460880"/>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graphicFrame>
        <p:nvGraphicFramePr>
          <p:cNvPr id="5126" name="Object 8">
            <a:extLst>
              <a:ext uri="{FF2B5EF4-FFF2-40B4-BE49-F238E27FC236}">
                <a16:creationId xmlns:a16="http://schemas.microsoft.com/office/drawing/2014/main" id="{144B8491-62C4-4280-837B-8E114FDB982C}"/>
              </a:ext>
            </a:extLst>
          </p:cNvPr>
          <p:cNvGraphicFramePr>
            <a:graphicFrameLocks noChangeAspect="1"/>
          </p:cNvGraphicFramePr>
          <p:nvPr>
            <p:extLst>
              <p:ext uri="{D42A27DB-BD31-4B8C-83A1-F6EECF244321}">
                <p14:modId xmlns:p14="http://schemas.microsoft.com/office/powerpoint/2010/main" val="1153890263"/>
              </p:ext>
            </p:extLst>
          </p:nvPr>
        </p:nvGraphicFramePr>
        <p:xfrm>
          <a:off x="1035050" y="3470275"/>
          <a:ext cx="1739900" cy="2724150"/>
        </p:xfrm>
        <a:graphic>
          <a:graphicData uri="http://schemas.openxmlformats.org/presentationml/2006/ole">
            <mc:AlternateContent xmlns:mc="http://schemas.openxmlformats.org/markup-compatibility/2006">
              <mc:Choice xmlns:v="urn:schemas-microsoft-com:vml" Requires="v">
                <p:oleObj name="Equation" r:id="rId5" imgW="1143000" imgH="1790640" progId="Equation.DSMT4">
                  <p:embed/>
                </p:oleObj>
              </mc:Choice>
              <mc:Fallback>
                <p:oleObj name="Equation" r:id="rId5" imgW="1143000" imgH="1790640" progId="Equation.DSMT4">
                  <p:embed/>
                  <p:pic>
                    <p:nvPicPr>
                      <p:cNvPr id="0" name="Object 8"/>
                      <p:cNvPicPr>
                        <a:picLocks noChangeAspect="1" noChangeArrowheads="1"/>
                      </p:cNvPicPr>
                      <p:nvPr/>
                    </p:nvPicPr>
                    <p:blipFill>
                      <a:blip r:embed="rId6"/>
                      <a:srcRect/>
                      <a:stretch>
                        <a:fillRect/>
                      </a:stretch>
                    </p:blipFill>
                    <p:spPr bwMode="auto">
                      <a:xfrm>
                        <a:off x="1035050" y="3470275"/>
                        <a:ext cx="1739900" cy="2724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7" name="Text Box 9">
            <a:extLst>
              <a:ext uri="{FF2B5EF4-FFF2-40B4-BE49-F238E27FC236}">
                <a16:creationId xmlns:a16="http://schemas.microsoft.com/office/drawing/2014/main" id="{868FF4D0-8F1D-4F18-93FC-378891E4C271}"/>
              </a:ext>
            </a:extLst>
          </p:cNvPr>
          <p:cNvSpPr txBox="1">
            <a:spLocks noChangeArrowheads="1"/>
          </p:cNvSpPr>
          <p:nvPr/>
        </p:nvSpPr>
        <p:spPr bwMode="auto">
          <a:xfrm>
            <a:off x="227013" y="3829305"/>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5128" name="Text Box 10">
            <a:extLst>
              <a:ext uri="{FF2B5EF4-FFF2-40B4-BE49-F238E27FC236}">
                <a16:creationId xmlns:a16="http://schemas.microsoft.com/office/drawing/2014/main" id="{54D85254-BA4B-4862-AFE5-93B7E5111971}"/>
              </a:ext>
            </a:extLst>
          </p:cNvPr>
          <p:cNvSpPr txBox="1">
            <a:spLocks noChangeArrowheads="1"/>
          </p:cNvSpPr>
          <p:nvPr/>
        </p:nvSpPr>
        <p:spPr bwMode="auto">
          <a:xfrm>
            <a:off x="227013" y="4764342"/>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(5)</a:t>
            </a:r>
          </a:p>
        </p:txBody>
      </p:sp>
      <p:sp>
        <p:nvSpPr>
          <p:cNvPr id="5129" name="Text Box 11">
            <a:extLst>
              <a:ext uri="{FF2B5EF4-FFF2-40B4-BE49-F238E27FC236}">
                <a16:creationId xmlns:a16="http://schemas.microsoft.com/office/drawing/2014/main" id="{339A6812-175C-403D-86AA-77A6B9F807E1}"/>
              </a:ext>
            </a:extLst>
          </p:cNvPr>
          <p:cNvSpPr txBox="1">
            <a:spLocks noChangeArrowheads="1"/>
          </p:cNvSpPr>
          <p:nvPr/>
        </p:nvSpPr>
        <p:spPr bwMode="auto">
          <a:xfrm>
            <a:off x="247650" y="5631117"/>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(6)</a:t>
            </a:r>
          </a:p>
        </p:txBody>
      </p:sp>
      <p:sp>
        <p:nvSpPr>
          <p:cNvPr id="5130" name="Text Box 12">
            <a:extLst>
              <a:ext uri="{FF2B5EF4-FFF2-40B4-BE49-F238E27FC236}">
                <a16:creationId xmlns:a16="http://schemas.microsoft.com/office/drawing/2014/main" id="{9A1EAD9C-9674-46A4-8B1D-B4DEB4C245C2}"/>
              </a:ext>
            </a:extLst>
          </p:cNvPr>
          <p:cNvSpPr txBox="1">
            <a:spLocks noChangeArrowheads="1"/>
          </p:cNvSpPr>
          <p:nvPr/>
        </p:nvSpPr>
        <p:spPr bwMode="auto">
          <a:xfrm>
            <a:off x="5435600" y="260350"/>
            <a:ext cx="1403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6 unknowns</a:t>
            </a:r>
          </a:p>
        </p:txBody>
      </p:sp>
      <p:sp>
        <p:nvSpPr>
          <p:cNvPr id="5131" name="Text Box 13">
            <a:extLst>
              <a:ext uri="{FF2B5EF4-FFF2-40B4-BE49-F238E27FC236}">
                <a16:creationId xmlns:a16="http://schemas.microsoft.com/office/drawing/2014/main" id="{09BB5B93-BB06-413F-B21A-108793855847}"/>
              </a:ext>
            </a:extLst>
          </p:cNvPr>
          <p:cNvSpPr txBox="1">
            <a:spLocks noChangeArrowheads="1"/>
          </p:cNvSpPr>
          <p:nvPr/>
        </p:nvSpPr>
        <p:spPr bwMode="auto">
          <a:xfrm>
            <a:off x="7164388" y="217488"/>
            <a:ext cx="1114425" cy="311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H</a:t>
            </a:r>
            <a:r>
              <a:rPr lang="en-US" altLang="en-US"/>
              <a:t>    x(1)</a:t>
            </a:r>
          </a:p>
          <a:p>
            <a:pPr eaLnBrk="1" hangingPunct="1"/>
            <a:endParaRPr lang="en-US" altLang="en-US"/>
          </a:p>
          <a:p>
            <a:pPr eaLnBrk="1" hangingPunct="1"/>
            <a:r>
              <a:rPr lang="en-US" altLang="en-US"/>
              <a:t>F</a:t>
            </a:r>
            <a:r>
              <a:rPr lang="en-US" altLang="en-US" baseline="-25000"/>
              <a:t>B</a:t>
            </a:r>
            <a:r>
              <a:rPr lang="en-US" altLang="en-US"/>
              <a:t>    x(2)</a:t>
            </a:r>
          </a:p>
          <a:p>
            <a:pPr eaLnBrk="1" hangingPunct="1"/>
            <a:endParaRPr lang="en-US" altLang="en-US"/>
          </a:p>
          <a:p>
            <a:pPr eaLnBrk="1" hangingPunct="1"/>
            <a:r>
              <a:rPr lang="en-US" altLang="en-US"/>
              <a:t>A</a:t>
            </a:r>
            <a:r>
              <a:rPr lang="en-US" altLang="en-US" baseline="-25000"/>
              <a:t>x</a:t>
            </a:r>
            <a:r>
              <a:rPr lang="en-US" altLang="en-US"/>
              <a:t>    x(3)</a:t>
            </a:r>
          </a:p>
          <a:p>
            <a:pPr eaLnBrk="1" hangingPunct="1"/>
            <a:endParaRPr lang="en-US" altLang="en-US"/>
          </a:p>
          <a:p>
            <a:pPr eaLnBrk="1" hangingPunct="1"/>
            <a:r>
              <a:rPr lang="en-US" altLang="en-US"/>
              <a:t>A</a:t>
            </a:r>
            <a:r>
              <a:rPr lang="en-US" altLang="en-US" baseline="-25000"/>
              <a:t>y</a:t>
            </a:r>
            <a:r>
              <a:rPr lang="en-US" altLang="en-US"/>
              <a:t>    x(4)</a:t>
            </a:r>
          </a:p>
          <a:p>
            <a:pPr eaLnBrk="1" hangingPunct="1"/>
            <a:endParaRPr lang="en-US" altLang="en-US"/>
          </a:p>
          <a:p>
            <a:pPr eaLnBrk="1" hangingPunct="1"/>
            <a:r>
              <a:rPr lang="en-US" altLang="en-US"/>
              <a:t>D</a:t>
            </a:r>
            <a:r>
              <a:rPr lang="en-US" altLang="en-US" baseline="-25000"/>
              <a:t>x</a:t>
            </a:r>
            <a:r>
              <a:rPr lang="en-US" altLang="en-US"/>
              <a:t>    x(5)</a:t>
            </a:r>
          </a:p>
          <a:p>
            <a:pPr eaLnBrk="1" hangingPunct="1"/>
            <a:endParaRPr lang="en-US" altLang="en-US"/>
          </a:p>
          <a:p>
            <a:pPr eaLnBrk="1" hangingPunct="1"/>
            <a:r>
              <a:rPr lang="en-US" altLang="en-US"/>
              <a:t>D</a:t>
            </a:r>
            <a:r>
              <a:rPr lang="en-US" altLang="en-US" baseline="-25000"/>
              <a:t>y</a:t>
            </a:r>
            <a:r>
              <a:rPr lang="en-US" altLang="en-US"/>
              <a:t>    x(6)</a:t>
            </a:r>
          </a:p>
        </p:txBody>
      </p:sp>
      <p:sp>
        <p:nvSpPr>
          <p:cNvPr id="5132" name="Text Box 14">
            <a:extLst>
              <a:ext uri="{FF2B5EF4-FFF2-40B4-BE49-F238E27FC236}">
                <a16:creationId xmlns:a16="http://schemas.microsoft.com/office/drawing/2014/main" id="{E29F9E16-CDBF-4F0D-9717-80BF2E99F335}"/>
              </a:ext>
            </a:extLst>
          </p:cNvPr>
          <p:cNvSpPr txBox="1">
            <a:spLocks noChangeArrowheads="1"/>
          </p:cNvSpPr>
          <p:nvPr/>
        </p:nvSpPr>
        <p:spPr bwMode="auto">
          <a:xfrm>
            <a:off x="827088" y="188913"/>
            <a:ext cx="1365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6 equations</a:t>
            </a:r>
          </a:p>
        </p:txBody>
      </p:sp>
      <p:sp>
        <p:nvSpPr>
          <p:cNvPr id="5133" name="Rectangle 1">
            <a:extLst>
              <a:ext uri="{FF2B5EF4-FFF2-40B4-BE49-F238E27FC236}">
                <a16:creationId xmlns:a16="http://schemas.microsoft.com/office/drawing/2014/main" id="{1E95EC87-9532-4356-9F71-E4419098C2EE}"/>
              </a:ext>
            </a:extLst>
          </p:cNvPr>
          <p:cNvSpPr>
            <a:spLocks noChangeArrowheads="1"/>
          </p:cNvSpPr>
          <p:nvPr/>
        </p:nvSpPr>
        <p:spPr bwMode="auto">
          <a:xfrm>
            <a:off x="3276600" y="4508500"/>
            <a:ext cx="4572000"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altLang="en-US" sz="1600">
                <a:latin typeface="Calibri" panose="020F0502020204030204" pitchFamily="34" charset="0"/>
              </a:rPr>
              <a:t>C =</a:t>
            </a:r>
          </a:p>
          <a:p>
            <a:pPr eaLnBrk="1" hangingPunct="1"/>
            <a:endParaRPr lang="fr-FR" altLang="en-US" sz="1600">
              <a:latin typeface="Calibri" panose="020F0502020204030204" pitchFamily="34" charset="0"/>
            </a:endParaRPr>
          </a:p>
          <a:p>
            <a:pPr eaLnBrk="1" hangingPunct="1"/>
            <a:r>
              <a:rPr lang="fr-FR" altLang="en-US" sz="1600">
                <a:latin typeface="Calibri" panose="020F0502020204030204" pitchFamily="34" charset="0"/>
              </a:rPr>
              <a:t>    1.0000   -0.6000    1.0000         0             0             0</a:t>
            </a:r>
          </a:p>
          <a:p>
            <a:pPr eaLnBrk="1" hangingPunct="1"/>
            <a:r>
              <a:rPr lang="fr-FR" altLang="en-US" sz="1600">
                <a:latin typeface="Calibri" panose="020F0502020204030204" pitchFamily="34" charset="0"/>
              </a:rPr>
              <a:t>         0         0.8000         0         1.0000         0            0</a:t>
            </a:r>
          </a:p>
          <a:p>
            <a:pPr eaLnBrk="1" hangingPunct="1"/>
            <a:r>
              <a:rPr lang="fr-FR" altLang="en-US" sz="1600">
                <a:latin typeface="Calibri" panose="020F0502020204030204" pitchFamily="34" charset="0"/>
              </a:rPr>
              <a:t>   -3.0000    0.8000         0              0              0            0</a:t>
            </a:r>
          </a:p>
          <a:p>
            <a:pPr eaLnBrk="1" hangingPunct="1"/>
            <a:r>
              <a:rPr lang="fr-FR" altLang="en-US" sz="1600">
                <a:latin typeface="Calibri" panose="020F0502020204030204" pitchFamily="34" charset="0"/>
              </a:rPr>
              <a:t>         0        -0.6000         0              0       1.0000         0</a:t>
            </a:r>
          </a:p>
          <a:p>
            <a:pPr eaLnBrk="1" hangingPunct="1"/>
            <a:r>
              <a:rPr lang="fr-FR" altLang="en-US" sz="1600">
                <a:latin typeface="Calibri" panose="020F0502020204030204" pitchFamily="34" charset="0"/>
              </a:rPr>
              <a:t>         0         0.8000         0               0             0    1.0000</a:t>
            </a:r>
          </a:p>
          <a:p>
            <a:pPr eaLnBrk="1" hangingPunct="1"/>
            <a:r>
              <a:rPr lang="fr-FR" altLang="en-US" sz="1600">
                <a:latin typeface="Calibri" panose="020F0502020204030204" pitchFamily="34" charset="0"/>
              </a:rPr>
              <a:t>         0         0.8000         0               0             0            0</a:t>
            </a:r>
          </a:p>
        </p:txBody>
      </p:sp>
      <p:sp>
        <p:nvSpPr>
          <p:cNvPr id="5134" name="TextBox 2">
            <a:extLst>
              <a:ext uri="{FF2B5EF4-FFF2-40B4-BE49-F238E27FC236}">
                <a16:creationId xmlns:a16="http://schemas.microsoft.com/office/drawing/2014/main" id="{2D7E2AF9-5444-497E-88F0-314E2C6C1889}"/>
              </a:ext>
            </a:extLst>
          </p:cNvPr>
          <p:cNvSpPr txBox="1">
            <a:spLocks noChangeArrowheads="1"/>
          </p:cNvSpPr>
          <p:nvPr/>
        </p:nvSpPr>
        <p:spPr bwMode="auto">
          <a:xfrm>
            <a:off x="3203575" y="3716338"/>
            <a:ext cx="41707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Want to solve linear system [C]{x} = {b}</a:t>
            </a:r>
          </a:p>
        </p:txBody>
      </p:sp>
      <p:sp>
        <p:nvSpPr>
          <p:cNvPr id="5135" name="Rectangle 3">
            <a:extLst>
              <a:ext uri="{FF2B5EF4-FFF2-40B4-BE49-F238E27FC236}">
                <a16:creationId xmlns:a16="http://schemas.microsoft.com/office/drawing/2014/main" id="{3DE2966D-D21E-4703-99C8-B71B13FB973A}"/>
              </a:ext>
            </a:extLst>
          </p:cNvPr>
          <p:cNvSpPr>
            <a:spLocks noChangeArrowheads="1"/>
          </p:cNvSpPr>
          <p:nvPr/>
        </p:nvSpPr>
        <p:spPr bwMode="auto">
          <a:xfrm>
            <a:off x="7740650" y="4868863"/>
            <a:ext cx="1204913"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altLang="en-US" sz="1600">
                <a:latin typeface="Calibri" panose="020F0502020204030204" pitchFamily="34" charset="0"/>
              </a:rPr>
              <a:t>            0</a:t>
            </a:r>
          </a:p>
          <a:p>
            <a:pPr eaLnBrk="1" hangingPunct="1"/>
            <a:r>
              <a:rPr lang="fr-FR" altLang="en-US" sz="1600">
                <a:latin typeface="Calibri" panose="020F0502020204030204" pitchFamily="34" charset="0"/>
              </a:rPr>
              <a:t>         400</a:t>
            </a:r>
          </a:p>
          <a:p>
            <a:pPr eaLnBrk="1" hangingPunct="1"/>
            <a:r>
              <a:rPr lang="fr-FR" altLang="en-US" sz="1600">
                <a:latin typeface="Calibri" panose="020F0502020204030204" pitchFamily="34" charset="0"/>
              </a:rPr>
              <a:t>       -1400</a:t>
            </a:r>
          </a:p>
          <a:p>
            <a:pPr eaLnBrk="1" hangingPunct="1"/>
            <a:r>
              <a:rPr lang="fr-FR" altLang="en-US" sz="1600">
                <a:latin typeface="Calibri" panose="020F0502020204030204" pitchFamily="34" charset="0"/>
              </a:rPr>
              <a:t>           0</a:t>
            </a:r>
          </a:p>
          <a:p>
            <a:pPr eaLnBrk="1" hangingPunct="1"/>
            <a:r>
              <a:rPr lang="fr-FR" altLang="en-US" sz="1600">
                <a:latin typeface="Calibri" panose="020F0502020204030204" pitchFamily="34" charset="0"/>
              </a:rPr>
              <a:t>         400</a:t>
            </a:r>
          </a:p>
          <a:p>
            <a:pPr eaLnBrk="1" hangingPunct="1"/>
            <a:r>
              <a:rPr lang="fr-FR" altLang="en-US" sz="1600">
                <a:latin typeface="Calibri" panose="020F0502020204030204" pitchFamily="34" charset="0"/>
              </a:rPr>
              <a:t>        -200</a:t>
            </a:r>
            <a:endParaRPr lang="en-US" altLang="en-US" sz="1600"/>
          </a:p>
        </p:txBody>
      </p:sp>
      <p:sp>
        <p:nvSpPr>
          <p:cNvPr id="5136" name="TextBox 4">
            <a:extLst>
              <a:ext uri="{FF2B5EF4-FFF2-40B4-BE49-F238E27FC236}">
                <a16:creationId xmlns:a16="http://schemas.microsoft.com/office/drawing/2014/main" id="{5285BCC6-922C-4D98-B7F0-AFCD5BE5CE05}"/>
              </a:ext>
            </a:extLst>
          </p:cNvPr>
          <p:cNvSpPr txBox="1">
            <a:spLocks noChangeArrowheads="1"/>
          </p:cNvSpPr>
          <p:nvPr/>
        </p:nvSpPr>
        <p:spPr bwMode="auto">
          <a:xfrm>
            <a:off x="7667625" y="4652963"/>
            <a:ext cx="4730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a:t>b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a:extLst>
              <a:ext uri="{FF2B5EF4-FFF2-40B4-BE49-F238E27FC236}">
                <a16:creationId xmlns:a16="http://schemas.microsoft.com/office/drawing/2014/main" id="{3F76B802-7E64-4191-838A-03ABAD77E738}"/>
              </a:ext>
            </a:extLst>
          </p:cNvPr>
          <p:cNvSpPr>
            <a:spLocks noChangeArrowheads="1"/>
          </p:cNvSpPr>
          <p:nvPr/>
        </p:nvSpPr>
        <p:spPr bwMode="auto">
          <a:xfrm>
            <a:off x="710407" y="1050925"/>
            <a:ext cx="1223962"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altLang="en-US" dirty="0">
                <a:latin typeface="Calibri" panose="020F0502020204030204" pitchFamily="34" charset="0"/>
              </a:rPr>
              <a:t>C\b</a:t>
            </a:r>
          </a:p>
          <a:p>
            <a:pPr eaLnBrk="1" hangingPunct="1"/>
            <a:endParaRPr lang="fr-FR" altLang="en-US" dirty="0">
              <a:latin typeface="Calibri" panose="020F0502020204030204" pitchFamily="34" charset="0"/>
            </a:endParaRPr>
          </a:p>
          <a:p>
            <a:pPr eaLnBrk="1" hangingPunct="1"/>
            <a:r>
              <a:rPr lang="fr-FR" altLang="en-US" dirty="0">
                <a:latin typeface="Calibri" panose="020F0502020204030204" pitchFamily="34" charset="0"/>
              </a:rPr>
              <a:t>ans =</a:t>
            </a:r>
          </a:p>
          <a:p>
            <a:pPr eaLnBrk="1" hangingPunct="1"/>
            <a:endParaRPr lang="fr-FR" altLang="en-US" dirty="0">
              <a:latin typeface="Calibri" panose="020F0502020204030204" pitchFamily="34" charset="0"/>
            </a:endParaRPr>
          </a:p>
          <a:p>
            <a:pPr eaLnBrk="1" hangingPunct="1"/>
            <a:r>
              <a:rPr lang="fr-FR" altLang="en-US" dirty="0">
                <a:latin typeface="Calibri" panose="020F0502020204030204" pitchFamily="34" charset="0"/>
              </a:rPr>
              <a:t>   400</a:t>
            </a:r>
          </a:p>
          <a:p>
            <a:pPr eaLnBrk="1" hangingPunct="1"/>
            <a:r>
              <a:rPr lang="fr-FR" altLang="en-US" dirty="0">
                <a:latin typeface="Calibri" panose="020F0502020204030204" pitchFamily="34" charset="0"/>
              </a:rPr>
              <a:t>  -250</a:t>
            </a:r>
          </a:p>
          <a:p>
            <a:pPr eaLnBrk="1" hangingPunct="1"/>
            <a:r>
              <a:rPr lang="fr-FR" altLang="en-US" dirty="0">
                <a:latin typeface="Calibri" panose="020F0502020204030204" pitchFamily="34" charset="0"/>
              </a:rPr>
              <a:t>  -550</a:t>
            </a:r>
          </a:p>
          <a:p>
            <a:pPr eaLnBrk="1" hangingPunct="1"/>
            <a:r>
              <a:rPr lang="fr-FR" altLang="en-US" dirty="0">
                <a:latin typeface="Calibri" panose="020F0502020204030204" pitchFamily="34" charset="0"/>
              </a:rPr>
              <a:t>   600</a:t>
            </a:r>
          </a:p>
          <a:p>
            <a:pPr eaLnBrk="1" hangingPunct="1"/>
            <a:r>
              <a:rPr lang="fr-FR" altLang="en-US" dirty="0">
                <a:latin typeface="Calibri" panose="020F0502020204030204" pitchFamily="34" charset="0"/>
              </a:rPr>
              <a:t>  -150</a:t>
            </a:r>
          </a:p>
          <a:p>
            <a:pPr eaLnBrk="1" hangingPunct="1"/>
            <a:r>
              <a:rPr lang="fr-FR" altLang="en-US" dirty="0">
                <a:latin typeface="Calibri" panose="020F0502020204030204" pitchFamily="34" charset="0"/>
              </a:rPr>
              <a:t>   600</a:t>
            </a:r>
            <a:endParaRPr lang="en-US" altLang="en-US" dirty="0">
              <a:latin typeface="Calibri" panose="020F0502020204030204" pitchFamily="34" charset="0"/>
            </a:endParaRPr>
          </a:p>
        </p:txBody>
      </p:sp>
      <p:sp>
        <p:nvSpPr>
          <p:cNvPr id="6147" name="Text Box 5">
            <a:extLst>
              <a:ext uri="{FF2B5EF4-FFF2-40B4-BE49-F238E27FC236}">
                <a16:creationId xmlns:a16="http://schemas.microsoft.com/office/drawing/2014/main" id="{403ABE3F-D518-449C-82E9-13DBCA3E13C2}"/>
              </a:ext>
            </a:extLst>
          </p:cNvPr>
          <p:cNvSpPr txBox="1">
            <a:spLocks noChangeArrowheads="1"/>
          </p:cNvSpPr>
          <p:nvPr/>
        </p:nvSpPr>
        <p:spPr bwMode="auto">
          <a:xfrm>
            <a:off x="3101126" y="1050925"/>
            <a:ext cx="1158875" cy="311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a:t>
            </a:r>
            <a:r>
              <a:rPr lang="en-US" altLang="en-US" baseline="-25000" dirty="0"/>
              <a:t>H</a:t>
            </a:r>
            <a:r>
              <a:rPr lang="en-US" altLang="en-US" dirty="0"/>
              <a:t>    x(1)</a:t>
            </a:r>
          </a:p>
          <a:p>
            <a:pPr eaLnBrk="1" hangingPunct="1"/>
            <a:endParaRPr lang="en-US" altLang="en-US" dirty="0"/>
          </a:p>
          <a:p>
            <a:pPr eaLnBrk="1" hangingPunct="1"/>
            <a:r>
              <a:rPr lang="en-US" altLang="en-US" dirty="0"/>
              <a:t>F</a:t>
            </a:r>
            <a:r>
              <a:rPr lang="en-US" altLang="en-US" baseline="-25000" dirty="0"/>
              <a:t>B</a:t>
            </a:r>
            <a:r>
              <a:rPr lang="en-US" altLang="en-US" dirty="0"/>
              <a:t>    x(2)</a:t>
            </a:r>
          </a:p>
          <a:p>
            <a:pPr eaLnBrk="1" hangingPunct="1"/>
            <a:endParaRPr lang="en-US" altLang="en-US" dirty="0"/>
          </a:p>
          <a:p>
            <a:pPr eaLnBrk="1" hangingPunct="1"/>
            <a:r>
              <a:rPr lang="en-US" altLang="en-US" dirty="0"/>
              <a:t>A</a:t>
            </a:r>
            <a:r>
              <a:rPr lang="en-US" altLang="en-US" baseline="-25000" dirty="0"/>
              <a:t>x</a:t>
            </a:r>
            <a:r>
              <a:rPr lang="en-US" altLang="en-US" dirty="0"/>
              <a:t>    x(3)</a:t>
            </a:r>
          </a:p>
          <a:p>
            <a:pPr eaLnBrk="1" hangingPunct="1"/>
            <a:endParaRPr lang="en-US" altLang="en-US" dirty="0"/>
          </a:p>
          <a:p>
            <a:pPr eaLnBrk="1" hangingPunct="1"/>
            <a:r>
              <a:rPr lang="en-US" altLang="en-US" dirty="0"/>
              <a:t>A</a:t>
            </a:r>
            <a:r>
              <a:rPr lang="en-US" altLang="en-US" baseline="-25000" dirty="0"/>
              <a:t>y</a:t>
            </a:r>
            <a:r>
              <a:rPr lang="en-US" altLang="en-US" dirty="0"/>
              <a:t>    x(4)</a:t>
            </a:r>
          </a:p>
          <a:p>
            <a:pPr eaLnBrk="1" hangingPunct="1"/>
            <a:endParaRPr lang="en-US" altLang="en-US" dirty="0"/>
          </a:p>
          <a:p>
            <a:pPr eaLnBrk="1" hangingPunct="1"/>
            <a:r>
              <a:rPr lang="en-US" altLang="en-US" dirty="0"/>
              <a:t>D</a:t>
            </a:r>
            <a:r>
              <a:rPr lang="en-US" altLang="en-US" baseline="-25000" dirty="0"/>
              <a:t>x</a:t>
            </a:r>
            <a:r>
              <a:rPr lang="en-US" altLang="en-US" dirty="0"/>
              <a:t>    x(5)</a:t>
            </a:r>
          </a:p>
          <a:p>
            <a:pPr eaLnBrk="1" hangingPunct="1"/>
            <a:endParaRPr lang="en-US" altLang="en-US" dirty="0"/>
          </a:p>
          <a:p>
            <a:pPr eaLnBrk="1" hangingPunct="1"/>
            <a:r>
              <a:rPr lang="en-US" altLang="en-US" dirty="0"/>
              <a:t>D</a:t>
            </a:r>
            <a:r>
              <a:rPr lang="en-US" altLang="en-US" baseline="-25000" dirty="0"/>
              <a:t>y</a:t>
            </a:r>
            <a:r>
              <a:rPr lang="en-US" altLang="en-US" dirty="0"/>
              <a:t>    x(6)</a:t>
            </a:r>
          </a:p>
        </p:txBody>
      </p:sp>
      <p:sp>
        <p:nvSpPr>
          <p:cNvPr id="6148" name="Text Box 6">
            <a:extLst>
              <a:ext uri="{FF2B5EF4-FFF2-40B4-BE49-F238E27FC236}">
                <a16:creationId xmlns:a16="http://schemas.microsoft.com/office/drawing/2014/main" id="{BF749E50-E4BA-492C-8DB1-768FCCB3428C}"/>
              </a:ext>
            </a:extLst>
          </p:cNvPr>
          <p:cNvSpPr txBox="1">
            <a:spLocks noChangeArrowheads="1"/>
          </p:cNvSpPr>
          <p:nvPr/>
        </p:nvSpPr>
        <p:spPr bwMode="auto">
          <a:xfrm>
            <a:off x="468313" y="260350"/>
            <a:ext cx="61863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after defining C and b, solve the system of linear equations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56C250-903E-4CC1-A2E1-57C4C1504C05}"/>
              </a:ext>
            </a:extLst>
          </p:cNvPr>
          <p:cNvSpPr txBox="1"/>
          <p:nvPr/>
        </p:nvSpPr>
        <p:spPr>
          <a:xfrm>
            <a:off x="2228930" y="123564"/>
            <a:ext cx="5184576" cy="369332"/>
          </a:xfrm>
          <a:prstGeom prst="rect">
            <a:avLst/>
          </a:prstGeom>
          <a:noFill/>
        </p:spPr>
        <p:txBody>
          <a:bodyPr wrap="square" rtlCol="0">
            <a:spAutoFit/>
          </a:bodyPr>
          <a:lstStyle/>
          <a:p>
            <a:r>
              <a:rPr lang="en-US" dirty="0"/>
              <a:t>Symbolic solution in MATLAB</a:t>
            </a:r>
          </a:p>
        </p:txBody>
      </p:sp>
      <p:graphicFrame>
        <p:nvGraphicFramePr>
          <p:cNvPr id="3" name="Object 4">
            <a:extLst>
              <a:ext uri="{FF2B5EF4-FFF2-40B4-BE49-F238E27FC236}">
                <a16:creationId xmlns:a16="http://schemas.microsoft.com/office/drawing/2014/main" id="{6FB44E05-357F-472E-A978-614221ED4909}"/>
              </a:ext>
            </a:extLst>
          </p:cNvPr>
          <p:cNvGraphicFramePr>
            <a:graphicFrameLocks noChangeAspect="1"/>
          </p:cNvGraphicFramePr>
          <p:nvPr>
            <p:extLst>
              <p:ext uri="{D42A27DB-BD31-4B8C-83A1-F6EECF244321}">
                <p14:modId xmlns:p14="http://schemas.microsoft.com/office/powerpoint/2010/main" val="1944309150"/>
              </p:ext>
            </p:extLst>
          </p:nvPr>
        </p:nvGraphicFramePr>
        <p:xfrm>
          <a:off x="900113" y="301880"/>
          <a:ext cx="2619375" cy="2676525"/>
        </p:xfrm>
        <a:graphic>
          <a:graphicData uri="http://schemas.openxmlformats.org/presentationml/2006/ole">
            <mc:AlternateContent xmlns:mc="http://schemas.openxmlformats.org/markup-compatibility/2006">
              <mc:Choice xmlns:v="urn:schemas-microsoft-com:vml" Requires="v">
                <p:oleObj name="Equation" r:id="rId3" imgW="1752600" imgH="1790700" progId="Equation.DSMT4">
                  <p:embed/>
                </p:oleObj>
              </mc:Choice>
              <mc:Fallback>
                <p:oleObj name="Equation" r:id="rId3" imgW="1752600" imgH="1790700" progId="Equation.DSMT4">
                  <p:embed/>
                  <p:pic>
                    <p:nvPicPr>
                      <p:cNvPr id="5122" name="Object 4">
                        <a:extLst>
                          <a:ext uri="{FF2B5EF4-FFF2-40B4-BE49-F238E27FC236}">
                            <a16:creationId xmlns:a16="http://schemas.microsoft.com/office/drawing/2014/main" id="{6DB49E9C-5A36-4C5A-A62A-939F21E963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301880"/>
                        <a:ext cx="2619375" cy="2676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 name="Text Box 5">
            <a:extLst>
              <a:ext uri="{FF2B5EF4-FFF2-40B4-BE49-F238E27FC236}">
                <a16:creationId xmlns:a16="http://schemas.microsoft.com/office/drawing/2014/main" id="{C4DA3526-12FA-45E5-99E2-C17875D700AB}"/>
              </a:ext>
            </a:extLst>
          </p:cNvPr>
          <p:cNvSpPr txBox="1">
            <a:spLocks noChangeArrowheads="1"/>
          </p:cNvSpPr>
          <p:nvPr/>
        </p:nvSpPr>
        <p:spPr bwMode="auto">
          <a:xfrm>
            <a:off x="155575" y="660655"/>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a:t>
            </a:r>
          </a:p>
        </p:txBody>
      </p:sp>
      <p:sp>
        <p:nvSpPr>
          <p:cNvPr id="5" name="Text Box 6">
            <a:extLst>
              <a:ext uri="{FF2B5EF4-FFF2-40B4-BE49-F238E27FC236}">
                <a16:creationId xmlns:a16="http://schemas.microsoft.com/office/drawing/2014/main" id="{D1E967DB-E225-4603-8ECC-323BFC39851C}"/>
              </a:ext>
            </a:extLst>
          </p:cNvPr>
          <p:cNvSpPr txBox="1">
            <a:spLocks noChangeArrowheads="1"/>
          </p:cNvSpPr>
          <p:nvPr/>
        </p:nvSpPr>
        <p:spPr bwMode="auto">
          <a:xfrm>
            <a:off x="176213" y="1670305"/>
            <a:ext cx="415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400"/>
              <a:t>(2)</a:t>
            </a:r>
          </a:p>
        </p:txBody>
      </p:sp>
      <p:sp>
        <p:nvSpPr>
          <p:cNvPr id="6" name="Text Box 7">
            <a:extLst>
              <a:ext uri="{FF2B5EF4-FFF2-40B4-BE49-F238E27FC236}">
                <a16:creationId xmlns:a16="http://schemas.microsoft.com/office/drawing/2014/main" id="{265FC670-514E-4014-9758-CE02EF041DB8}"/>
              </a:ext>
            </a:extLst>
          </p:cNvPr>
          <p:cNvSpPr txBox="1">
            <a:spLocks noChangeArrowheads="1"/>
          </p:cNvSpPr>
          <p:nvPr/>
        </p:nvSpPr>
        <p:spPr bwMode="auto">
          <a:xfrm>
            <a:off x="227013" y="2460880"/>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graphicFrame>
        <p:nvGraphicFramePr>
          <p:cNvPr id="7" name="Object 8">
            <a:extLst>
              <a:ext uri="{FF2B5EF4-FFF2-40B4-BE49-F238E27FC236}">
                <a16:creationId xmlns:a16="http://schemas.microsoft.com/office/drawing/2014/main" id="{E707539F-D832-4601-A9B6-F07D74ACEA58}"/>
              </a:ext>
            </a:extLst>
          </p:cNvPr>
          <p:cNvGraphicFramePr>
            <a:graphicFrameLocks noChangeAspect="1"/>
          </p:cNvGraphicFramePr>
          <p:nvPr>
            <p:extLst>
              <p:ext uri="{D42A27DB-BD31-4B8C-83A1-F6EECF244321}">
                <p14:modId xmlns:p14="http://schemas.microsoft.com/office/powerpoint/2010/main" val="2039415784"/>
              </p:ext>
            </p:extLst>
          </p:nvPr>
        </p:nvGraphicFramePr>
        <p:xfrm>
          <a:off x="5580063" y="307975"/>
          <a:ext cx="1739900" cy="2724150"/>
        </p:xfrm>
        <a:graphic>
          <a:graphicData uri="http://schemas.openxmlformats.org/presentationml/2006/ole">
            <mc:AlternateContent xmlns:mc="http://schemas.openxmlformats.org/markup-compatibility/2006">
              <mc:Choice xmlns:v="urn:schemas-microsoft-com:vml" Requires="v">
                <p:oleObj name="Equation" r:id="rId5" imgW="1143000" imgH="1790640" progId="Equation.DSMT4">
                  <p:embed/>
                </p:oleObj>
              </mc:Choice>
              <mc:Fallback>
                <p:oleObj name="Equation" r:id="rId5" imgW="1143000" imgH="1790640" progId="Equation.DSMT4">
                  <p:embed/>
                  <p:pic>
                    <p:nvPicPr>
                      <p:cNvPr id="5126" name="Object 8">
                        <a:extLst>
                          <a:ext uri="{FF2B5EF4-FFF2-40B4-BE49-F238E27FC236}">
                            <a16:creationId xmlns:a16="http://schemas.microsoft.com/office/drawing/2014/main" id="{144B8491-62C4-4280-837B-8E114FDB982C}"/>
                          </a:ext>
                        </a:extLst>
                      </p:cNvPr>
                      <p:cNvPicPr>
                        <a:picLocks noChangeAspect="1" noChangeArrowheads="1"/>
                      </p:cNvPicPr>
                      <p:nvPr/>
                    </p:nvPicPr>
                    <p:blipFill>
                      <a:blip r:embed="rId6"/>
                      <a:srcRect/>
                      <a:stretch>
                        <a:fillRect/>
                      </a:stretch>
                    </p:blipFill>
                    <p:spPr bwMode="auto">
                      <a:xfrm>
                        <a:off x="5580063" y="307975"/>
                        <a:ext cx="1739900" cy="2724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Text Box 9">
            <a:extLst>
              <a:ext uri="{FF2B5EF4-FFF2-40B4-BE49-F238E27FC236}">
                <a16:creationId xmlns:a16="http://schemas.microsoft.com/office/drawing/2014/main" id="{801E78B5-E7F6-47AB-8084-181F10C55E45}"/>
              </a:ext>
            </a:extLst>
          </p:cNvPr>
          <p:cNvSpPr txBox="1">
            <a:spLocks noChangeArrowheads="1"/>
          </p:cNvSpPr>
          <p:nvPr/>
        </p:nvSpPr>
        <p:spPr bwMode="auto">
          <a:xfrm>
            <a:off x="4371975" y="735268"/>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9" name="Text Box 10">
            <a:extLst>
              <a:ext uri="{FF2B5EF4-FFF2-40B4-BE49-F238E27FC236}">
                <a16:creationId xmlns:a16="http://schemas.microsoft.com/office/drawing/2014/main" id="{D5948D3E-16F1-4411-B214-AD995E1C50A9}"/>
              </a:ext>
            </a:extLst>
          </p:cNvPr>
          <p:cNvSpPr txBox="1">
            <a:spLocks noChangeArrowheads="1"/>
          </p:cNvSpPr>
          <p:nvPr/>
        </p:nvSpPr>
        <p:spPr bwMode="auto">
          <a:xfrm>
            <a:off x="4371975" y="1670305"/>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(5)</a:t>
            </a:r>
          </a:p>
        </p:txBody>
      </p:sp>
      <p:sp>
        <p:nvSpPr>
          <p:cNvPr id="10" name="Text Box 11">
            <a:extLst>
              <a:ext uri="{FF2B5EF4-FFF2-40B4-BE49-F238E27FC236}">
                <a16:creationId xmlns:a16="http://schemas.microsoft.com/office/drawing/2014/main" id="{4BC94EC1-D864-4C07-943A-EA010F681539}"/>
              </a:ext>
            </a:extLst>
          </p:cNvPr>
          <p:cNvSpPr txBox="1">
            <a:spLocks noChangeArrowheads="1"/>
          </p:cNvSpPr>
          <p:nvPr/>
        </p:nvSpPr>
        <p:spPr bwMode="auto">
          <a:xfrm>
            <a:off x="4392612" y="2537080"/>
            <a:ext cx="400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(6)</a:t>
            </a:r>
          </a:p>
        </p:txBody>
      </p:sp>
      <p:sp>
        <p:nvSpPr>
          <p:cNvPr id="12" name="TextBox 11">
            <a:extLst>
              <a:ext uri="{FF2B5EF4-FFF2-40B4-BE49-F238E27FC236}">
                <a16:creationId xmlns:a16="http://schemas.microsoft.com/office/drawing/2014/main" id="{3AB6889A-13EF-410F-A735-2809390FB3BC}"/>
              </a:ext>
            </a:extLst>
          </p:cNvPr>
          <p:cNvSpPr txBox="1"/>
          <p:nvPr/>
        </p:nvSpPr>
        <p:spPr>
          <a:xfrm>
            <a:off x="601410" y="4262692"/>
            <a:ext cx="4572000" cy="2031325"/>
          </a:xfrm>
          <a:prstGeom prst="rect">
            <a:avLst/>
          </a:prstGeom>
          <a:noFill/>
        </p:spPr>
        <p:txBody>
          <a:bodyPr wrap="square">
            <a:spAutoFit/>
          </a:bodyPr>
          <a:lstStyle/>
          <a:p>
            <a:r>
              <a:rPr lang="en-US" dirty="0" err="1"/>
              <a:t>syms</a:t>
            </a:r>
            <a:r>
              <a:rPr lang="en-US" dirty="0"/>
              <a:t>  Ax  Ay  Dx  Dy  </a:t>
            </a:r>
            <a:r>
              <a:rPr lang="en-US" dirty="0" err="1"/>
              <a:t>Fh</a:t>
            </a:r>
            <a:r>
              <a:rPr lang="en-US" dirty="0"/>
              <a:t>  Fb</a:t>
            </a:r>
          </a:p>
          <a:p>
            <a:r>
              <a:rPr lang="en-US" dirty="0"/>
              <a:t>Eq(1) = </a:t>
            </a:r>
            <a:r>
              <a:rPr lang="en-US" dirty="0" err="1"/>
              <a:t>Fh</a:t>
            </a:r>
            <a:r>
              <a:rPr lang="en-US" dirty="0"/>
              <a:t> -0.6*Fb + Ax == 0;</a:t>
            </a:r>
          </a:p>
          <a:p>
            <a:r>
              <a:rPr lang="en-US" dirty="0"/>
              <a:t>Eq(2) = Ay + 0.8*Fb -400 == 0;</a:t>
            </a:r>
          </a:p>
          <a:p>
            <a:r>
              <a:rPr lang="en-US" dirty="0"/>
              <a:t>Eq(3) = 0.8*Fb - 3*</a:t>
            </a:r>
            <a:r>
              <a:rPr lang="en-US" dirty="0" err="1"/>
              <a:t>Fh</a:t>
            </a:r>
            <a:r>
              <a:rPr lang="en-US" dirty="0"/>
              <a:t> + 1400 == 0;</a:t>
            </a:r>
          </a:p>
          <a:p>
            <a:r>
              <a:rPr lang="en-US" dirty="0"/>
              <a:t>Eq(4) = Dx - 0.6*Fb == 0;</a:t>
            </a:r>
          </a:p>
          <a:p>
            <a:r>
              <a:rPr lang="en-US" dirty="0"/>
              <a:t>Eq(5) = Dy + 0.8*Fb - 400 == 0;</a:t>
            </a:r>
          </a:p>
          <a:p>
            <a:r>
              <a:rPr lang="en-US" dirty="0"/>
              <a:t>Eq(6) = 0.8*Fb +200 == 0;</a:t>
            </a:r>
          </a:p>
        </p:txBody>
      </p:sp>
      <p:sp>
        <p:nvSpPr>
          <p:cNvPr id="13" name="TextBox 12">
            <a:extLst>
              <a:ext uri="{FF2B5EF4-FFF2-40B4-BE49-F238E27FC236}">
                <a16:creationId xmlns:a16="http://schemas.microsoft.com/office/drawing/2014/main" id="{18028E73-4C26-456C-B79D-B786A8638F57}"/>
              </a:ext>
            </a:extLst>
          </p:cNvPr>
          <p:cNvSpPr txBox="1"/>
          <p:nvPr/>
        </p:nvSpPr>
        <p:spPr>
          <a:xfrm>
            <a:off x="825966" y="3540380"/>
            <a:ext cx="3980577" cy="369332"/>
          </a:xfrm>
          <a:prstGeom prst="rect">
            <a:avLst/>
          </a:prstGeom>
          <a:noFill/>
        </p:spPr>
        <p:txBody>
          <a:bodyPr wrap="none" rtlCol="0">
            <a:spAutoFit/>
          </a:bodyPr>
          <a:lstStyle/>
          <a:p>
            <a:r>
              <a:rPr lang="en-US" dirty="0"/>
              <a:t>define symbolic forces and equations</a:t>
            </a:r>
          </a:p>
        </p:txBody>
      </p:sp>
    </p:spTree>
    <p:extLst>
      <p:ext uri="{BB962C8B-B14F-4D97-AF65-F5344CB8AC3E}">
        <p14:creationId xmlns:p14="http://schemas.microsoft.com/office/powerpoint/2010/main" val="25722991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952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2264</TotalTime>
  <Words>3566</Words>
  <Application>Microsoft Office PowerPoint</Application>
  <PresentationFormat>On-screen Show (4:3)</PresentationFormat>
  <Paragraphs>495</Paragraphs>
  <Slides>25</Slides>
  <Notes>25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0" baseType="lpstr">
      <vt:lpstr>Arial</vt:lpstr>
      <vt:lpstr>Calibri</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Iowa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lschmerr</dc:creator>
  <cp:lastModifiedBy>Lester Schmerr</cp:lastModifiedBy>
  <cp:revision>59</cp:revision>
  <cp:lastPrinted>2023-04-02T04:20:22Z</cp:lastPrinted>
  <dcterms:created xsi:type="dcterms:W3CDTF">2008-09-24T16:26:19Z</dcterms:created>
  <dcterms:modified xsi:type="dcterms:W3CDTF">2023-05-14T18:17:12Z</dcterms:modified>
</cp:coreProperties>
</file>