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tags/tag3.xml" ContentType="application/vnd.openxmlformats-officedocument.presentationml.tags+xml"/>
  <Override PartName="/ppt/notesSlides/notesSlide4.xml" ContentType="application/vnd.openxmlformats-officedocument.presentationml.notesSlide+xml"/>
  <Override PartName="/ppt/tags/tag4.xml" ContentType="application/vnd.openxmlformats-officedocument.presentationml.tags+xml"/>
  <Override PartName="/ppt/notesSlides/notesSlide5.xml" ContentType="application/vnd.openxmlformats-officedocument.presentationml.notesSlide+xml"/>
  <Override PartName="/ppt/tags/tag5.xml" ContentType="application/vnd.openxmlformats-officedocument.presentationml.tags+xml"/>
  <Override PartName="/ppt/notesSlides/notesSlide6.xml" ContentType="application/vnd.openxmlformats-officedocument.presentationml.notesSlide+xml"/>
  <Override PartName="/ppt/tags/tag6.xml" ContentType="application/vnd.openxmlformats-officedocument.presentationml.tags+xml"/>
  <Override PartName="/ppt/notesSlides/notesSlide7.xml" ContentType="application/vnd.openxmlformats-officedocument.presentationml.notesSlide+xml"/>
  <Override PartName="/ppt/tags/tag7.xml" ContentType="application/vnd.openxmlformats-officedocument.presentationml.tags+xml"/>
  <Override PartName="/ppt/notesSlides/notesSlide8.xml" ContentType="application/vnd.openxmlformats-officedocument.presentationml.notesSlide+xml"/>
  <Override PartName="/ppt/tags/tag8.xml" ContentType="application/vnd.openxmlformats-officedocument.presentationml.tags+xml"/>
  <Override PartName="/ppt/notesSlides/notesSlide9.xml" ContentType="application/vnd.openxmlformats-officedocument.presentationml.notesSlide+xml"/>
  <Override PartName="/ppt/tags/tag9.xml" ContentType="application/vnd.openxmlformats-officedocument.presentationml.tags+xml"/>
  <Override PartName="/ppt/notesSlides/notesSlide10.xml" ContentType="application/vnd.openxmlformats-officedocument.presentationml.notesSlide+xml"/>
  <Override PartName="/ppt/tags/tag10.xml" ContentType="application/vnd.openxmlformats-officedocument.presentationml.tags+xml"/>
  <Override PartName="/ppt/notesSlides/notesSlide11.xml" ContentType="application/vnd.openxmlformats-officedocument.presentationml.notesSlide+xml"/>
  <Override PartName="/ppt/tags/tag11.xml" ContentType="application/vnd.openxmlformats-officedocument.presentationml.tags+xml"/>
  <Override PartName="/ppt/notesSlides/notesSlide12.xml" ContentType="application/vnd.openxmlformats-officedocument.presentationml.notesSlide+xml"/>
  <Override PartName="/ppt/tags/tag12.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13.xml" ContentType="application/vnd.openxmlformats-officedocument.presentationml.tags+xml"/>
  <Override PartName="/ppt/notesSlides/notesSlide18.xml" ContentType="application/vnd.openxmlformats-officedocument.presentationml.notesSlide+xml"/>
  <Override PartName="/ppt/tags/tag14.xml" ContentType="application/vnd.openxmlformats-officedocument.presentationml.tags+xml"/>
  <Override PartName="/ppt/notesSlides/notesSlide19.xml" ContentType="application/vnd.openxmlformats-officedocument.presentationml.notesSlide+xml"/>
  <Override PartName="/ppt/tags/tag15.xml" ContentType="application/vnd.openxmlformats-officedocument.presentationml.tags+xml"/>
  <Override PartName="/ppt/notesSlides/notesSlide20.xml" ContentType="application/vnd.openxmlformats-officedocument.presentationml.notesSlide+xml"/>
  <Override PartName="/ppt/tags/tag16.xml" ContentType="application/vnd.openxmlformats-officedocument.presentationml.tags+xml"/>
  <Override PartName="/ppt/notesSlides/notesSlide21.xml" ContentType="application/vnd.openxmlformats-officedocument.presentationml.notesSlide+xml"/>
  <Override PartName="/ppt/tags/tag17.xml" ContentType="application/vnd.openxmlformats-officedocument.presentationml.tags+xml"/>
  <Override PartName="/ppt/notesSlides/notesSlide22.xml" ContentType="application/vnd.openxmlformats-officedocument.presentationml.notesSlide+xml"/>
  <Override PartName="/ppt/tags/tag18.xml" ContentType="application/vnd.openxmlformats-officedocument.presentationml.tags+xml"/>
  <Override PartName="/ppt/notesSlides/notesSlide23.xml" ContentType="application/vnd.openxmlformats-officedocument.presentationml.notesSlide+xml"/>
  <Override PartName="/ppt/tags/tag19.xml" ContentType="application/vnd.openxmlformats-officedocument.presentationml.tags+xml"/>
  <Override PartName="/ppt/notesSlides/notesSlide24.xml" ContentType="application/vnd.openxmlformats-officedocument.presentationml.notesSlide+xml"/>
  <Override PartName="/ppt/tags/tag20.xml" ContentType="application/vnd.openxmlformats-officedocument.presentationml.tags+xml"/>
  <Override PartName="/ppt/notesSlides/notesSlide25.xml" ContentType="application/vnd.openxmlformats-officedocument.presentationml.notesSlide+xml"/>
  <Override PartName="/ppt/tags/tag21.xml" ContentType="application/vnd.openxmlformats-officedocument.presentationml.tags+xml"/>
  <Override PartName="/ppt/notesSlides/notesSlide26.xml" ContentType="application/vnd.openxmlformats-officedocument.presentationml.notesSlide+xml"/>
  <Override PartName="/ppt/tags/tag22.xml" ContentType="application/vnd.openxmlformats-officedocument.presentationml.tags+xml"/>
  <Override PartName="/ppt/notesSlides/notesSlide27.xml" ContentType="application/vnd.openxmlformats-officedocument.presentationml.notesSlide+xml"/>
  <Override PartName="/ppt/tags/tag23.xml" ContentType="application/vnd.openxmlformats-officedocument.presentationml.tags+xml"/>
  <Override PartName="/ppt/notesSlides/notesSlide28.xml" ContentType="application/vnd.openxmlformats-officedocument.presentationml.notesSlide+xml"/>
  <Override PartName="/ppt/tags/tag24.xml" ContentType="application/vnd.openxmlformats-officedocument.presentationml.tags+xml"/>
  <Override PartName="/ppt/notesSlides/notesSlide29.xml" ContentType="application/vnd.openxmlformats-officedocument.presentationml.notesSlide+xml"/>
  <Override PartName="/ppt/tags/tag25.xml" ContentType="application/vnd.openxmlformats-officedocument.presentationml.tags+xml"/>
  <Override PartName="/ppt/notesSlides/notesSlide30.xml" ContentType="application/vnd.openxmlformats-officedocument.presentationml.notesSlide+xml"/>
  <Override PartName="/ppt/tags/tag26.xml" ContentType="application/vnd.openxmlformats-officedocument.presentationml.tags+xml"/>
  <Override PartName="/ppt/notesSlides/notesSlide31.xml" ContentType="application/vnd.openxmlformats-officedocument.presentationml.notesSlide+xml"/>
  <Override PartName="/ppt/tags/tag27.xml" ContentType="application/vnd.openxmlformats-officedocument.presentationml.tags+xml"/>
  <Override PartName="/ppt/notesSlides/notesSlide32.xml" ContentType="application/vnd.openxmlformats-officedocument.presentationml.notesSlide+xml"/>
  <Override PartName="/ppt/tags/tag28.xml" ContentType="application/vnd.openxmlformats-officedocument.presentationml.tags+xml"/>
  <Override PartName="/ppt/notesSlides/notesSlide33.xml" ContentType="application/vnd.openxmlformats-officedocument.presentationml.notesSlide+xml"/>
  <Override PartName="/ppt/tags/tag29.xml" ContentType="application/vnd.openxmlformats-officedocument.presentationml.tags+xml"/>
  <Override PartName="/ppt/notesSlides/notesSlide34.xml" ContentType="application/vnd.openxmlformats-officedocument.presentationml.notesSlide+xml"/>
  <Override PartName="/ppt/tags/tag30.xml" ContentType="application/vnd.openxmlformats-officedocument.presentationml.tags+xml"/>
  <Override PartName="/ppt/notesSlides/notesSlide35.xml" ContentType="application/vnd.openxmlformats-officedocument.presentationml.notesSlide+xml"/>
  <Override PartName="/ppt/tags/tag31.xml" ContentType="application/vnd.openxmlformats-officedocument.presentationml.tags+xml"/>
  <Override PartName="/ppt/notesSlides/notesSlide36.xml" ContentType="application/vnd.openxmlformats-officedocument.presentationml.notesSlide+xml"/>
  <Override PartName="/ppt/tags/tag32.xml" ContentType="application/vnd.openxmlformats-officedocument.presentationml.tags+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sldIdLst>
    <p:sldId id="289" r:id="rId2"/>
    <p:sldId id="290" r:id="rId3"/>
    <p:sldId id="256" r:id="rId4"/>
    <p:sldId id="257" r:id="rId5"/>
    <p:sldId id="258" r:id="rId6"/>
    <p:sldId id="286" r:id="rId7"/>
    <p:sldId id="259" r:id="rId8"/>
    <p:sldId id="260" r:id="rId9"/>
    <p:sldId id="261" r:id="rId10"/>
    <p:sldId id="262" r:id="rId11"/>
    <p:sldId id="263" r:id="rId12"/>
    <p:sldId id="264" r:id="rId13"/>
    <p:sldId id="265" r:id="rId14"/>
    <p:sldId id="291" r:id="rId15"/>
    <p:sldId id="292" r:id="rId16"/>
    <p:sldId id="295" r:id="rId17"/>
    <p:sldId id="293" r:id="rId18"/>
    <p:sldId id="266" r:id="rId19"/>
    <p:sldId id="267" r:id="rId20"/>
    <p:sldId id="268" r:id="rId21"/>
    <p:sldId id="269" r:id="rId22"/>
    <p:sldId id="270" r:id="rId23"/>
    <p:sldId id="271" r:id="rId24"/>
    <p:sldId id="272" r:id="rId25"/>
    <p:sldId id="273" r:id="rId26"/>
    <p:sldId id="274" r:id="rId27"/>
    <p:sldId id="275" r:id="rId28"/>
    <p:sldId id="276" r:id="rId29"/>
    <p:sldId id="277" r:id="rId30"/>
    <p:sldId id="278" r:id="rId31"/>
    <p:sldId id="279" r:id="rId32"/>
    <p:sldId id="280" r:id="rId33"/>
    <p:sldId id="283" r:id="rId34"/>
    <p:sldId id="284" r:id="rId35"/>
    <p:sldId id="285" r:id="rId36"/>
    <p:sldId id="287" r:id="rId37"/>
    <p:sldId id="288" r:id="rId38"/>
  </p:sldIdLst>
  <p:sldSz cx="9144000" cy="6858000" type="screen4x3"/>
  <p:notesSz cx="6858000" cy="9144000"/>
  <p:custDataLst>
    <p:tags r:id="rId40"/>
  </p:custDataLst>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0066FF"/>
    <a:srgbClr val="FFFFCC"/>
    <a:srgbClr val="3366FF"/>
    <a:srgbClr val="FFCC00"/>
    <a:srgbClr val="0000FF"/>
    <a:srgbClr val="CC9900"/>
    <a:srgbClr val="99CCFF"/>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8109" autoAdjust="0"/>
  </p:normalViewPr>
  <p:slideViewPr>
    <p:cSldViewPr snapToGrid="0">
      <p:cViewPr varScale="1">
        <p:scale>
          <a:sx n="117" d="100"/>
          <a:sy n="117" d="100"/>
        </p:scale>
        <p:origin x="540" y="96"/>
      </p:cViewPr>
      <p:guideLst>
        <p:guide orient="horz" pos="2160"/>
        <p:guide pos="2880"/>
      </p:guideLst>
    </p:cSldViewPr>
  </p:slideViewPr>
  <p:notesTextViewPr>
    <p:cViewPr>
      <p:scale>
        <a:sx n="100" d="100"/>
        <a:sy n="100" d="100"/>
      </p:scale>
      <p:origin x="0" y="0"/>
    </p:cViewPr>
  </p:notesTextViewPr>
  <p:gridSpacing cx="75895" cy="75895"/>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383741E-ADC0-4110-8DB7-8F9672B6BC2F}" type="datetimeFigureOut">
              <a:rPr lang="en-US" smtClean="0"/>
              <a:t>5/13/2023</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A96A7ED-952E-4AAE-B64B-0F25A1C05933}" type="slidenum">
              <a:rPr lang="en-US" smtClean="0"/>
              <a:t>‹#›</a:t>
            </a:fld>
            <a:endParaRPr lang="en-US"/>
          </a:p>
        </p:txBody>
      </p:sp>
    </p:spTree>
    <p:extLst>
      <p:ext uri="{BB962C8B-B14F-4D97-AF65-F5344CB8AC3E}">
        <p14:creationId xmlns:p14="http://schemas.microsoft.com/office/powerpoint/2010/main" val="42808735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Friction is a common type of reaction force found at rough surfaces that we want to analyze. A frictional force differs from other reaction forces in that it is limited in its size.</a:t>
            </a:r>
          </a:p>
        </p:txBody>
      </p:sp>
      <p:sp>
        <p:nvSpPr>
          <p:cNvPr id="4" name="Slide Number Placeholder 3"/>
          <p:cNvSpPr>
            <a:spLocks noGrp="1"/>
          </p:cNvSpPr>
          <p:nvPr>
            <p:ph type="sldNum" sz="quarter" idx="5"/>
          </p:nvPr>
        </p:nvSpPr>
        <p:spPr/>
        <p:txBody>
          <a:bodyPr/>
          <a:lstStyle/>
          <a:p>
            <a:fld id="{2A96A7ED-952E-4AAE-B64B-0F25A1C05933}" type="slidenum">
              <a:rPr lang="en-US" smtClean="0"/>
              <a:t>1</a:t>
            </a:fld>
            <a:endParaRPr lang="en-US"/>
          </a:p>
        </p:txBody>
      </p:sp>
    </p:spTree>
    <p:extLst>
      <p:ext uri="{BB962C8B-B14F-4D97-AF65-F5344CB8AC3E}">
        <p14:creationId xmlns:p14="http://schemas.microsoft.com/office/powerpoint/2010/main" val="5648398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consider the first possibility where B moves alone. In this case we must have the maximum frictional forces developed between B and A and between B and C and they must be opposite to the impending motion, which is to the left. We can use equilibrium to find the load P = 54.2 </a:t>
            </a:r>
            <a:r>
              <a:rPr lang="en-US" dirty="0" err="1"/>
              <a:t>lb</a:t>
            </a:r>
            <a:r>
              <a:rPr lang="en-US" dirty="0"/>
              <a:t> when this motion impending occurs.</a:t>
            </a:r>
          </a:p>
        </p:txBody>
      </p:sp>
      <p:sp>
        <p:nvSpPr>
          <p:cNvPr id="4" name="Slide Number Placeholder 3"/>
          <p:cNvSpPr>
            <a:spLocks noGrp="1"/>
          </p:cNvSpPr>
          <p:nvPr>
            <p:ph type="sldNum" sz="quarter" idx="5"/>
          </p:nvPr>
        </p:nvSpPr>
        <p:spPr/>
        <p:txBody>
          <a:bodyPr/>
          <a:lstStyle/>
          <a:p>
            <a:fld id="{2A96A7ED-952E-4AAE-B64B-0F25A1C05933}" type="slidenum">
              <a:rPr lang="en-US" smtClean="0"/>
              <a:t>10</a:t>
            </a:fld>
            <a:endParaRPr lang="en-US"/>
          </a:p>
        </p:txBody>
      </p:sp>
    </p:spTree>
    <p:extLst>
      <p:ext uri="{BB962C8B-B14F-4D97-AF65-F5344CB8AC3E}">
        <p14:creationId xmlns:p14="http://schemas.microsoft.com/office/powerpoint/2010/main" val="13595363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consider the case when B and C move together and draw a free body diagram of that combination. Now the maximum frictional forces are developed between B+C and block A and B+C and the floor. Again, their directions are opposite to the impending motion, In this case we find P = 50.8 </a:t>
            </a:r>
            <a:r>
              <a:rPr lang="en-US" dirty="0" err="1"/>
              <a:t>lb</a:t>
            </a:r>
            <a:r>
              <a:rPr lang="en-US" dirty="0"/>
              <a:t>, which is slightly smaller than the previous value calculated so this is the largest load we can apply before motion impends. Note that since the values are not too different there is no way we could come to this conclusion without examining both possibilities.</a:t>
            </a:r>
          </a:p>
        </p:txBody>
      </p:sp>
      <p:sp>
        <p:nvSpPr>
          <p:cNvPr id="4" name="Slide Number Placeholder 3"/>
          <p:cNvSpPr>
            <a:spLocks noGrp="1"/>
          </p:cNvSpPr>
          <p:nvPr>
            <p:ph type="sldNum" sz="quarter" idx="5"/>
          </p:nvPr>
        </p:nvSpPr>
        <p:spPr/>
        <p:txBody>
          <a:bodyPr/>
          <a:lstStyle/>
          <a:p>
            <a:fld id="{2A96A7ED-952E-4AAE-B64B-0F25A1C05933}" type="slidenum">
              <a:rPr lang="en-US" smtClean="0"/>
              <a:t>11</a:t>
            </a:fld>
            <a:endParaRPr lang="en-US"/>
          </a:p>
        </p:txBody>
      </p:sp>
    </p:spTree>
    <p:extLst>
      <p:ext uri="{BB962C8B-B14F-4D97-AF65-F5344CB8AC3E}">
        <p14:creationId xmlns:p14="http://schemas.microsoft.com/office/powerpoint/2010/main" val="21052480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 typical friction problem. When the ladder begins to slip the frictional forces at both the ground and the wall must be exceeded and the directions of the friction forces must be as shown in the free body diagram. Applying equilibrium, we find d = 2.33 m when both coefficients are the same.</a:t>
            </a:r>
          </a:p>
        </p:txBody>
      </p:sp>
      <p:sp>
        <p:nvSpPr>
          <p:cNvPr id="4" name="Slide Number Placeholder 3"/>
          <p:cNvSpPr>
            <a:spLocks noGrp="1"/>
          </p:cNvSpPr>
          <p:nvPr>
            <p:ph type="sldNum" sz="quarter" idx="5"/>
          </p:nvPr>
        </p:nvSpPr>
        <p:spPr/>
        <p:txBody>
          <a:bodyPr/>
          <a:lstStyle/>
          <a:p>
            <a:fld id="{2A96A7ED-952E-4AAE-B64B-0F25A1C05933}" type="slidenum">
              <a:rPr lang="en-US" smtClean="0"/>
              <a:t>12</a:t>
            </a:fld>
            <a:endParaRPr lang="en-US"/>
          </a:p>
        </p:txBody>
      </p:sp>
    </p:spTree>
    <p:extLst>
      <p:ext uri="{BB962C8B-B14F-4D97-AF65-F5344CB8AC3E}">
        <p14:creationId xmlns:p14="http://schemas.microsoft.com/office/powerpoint/2010/main" val="37434124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case there is a larger coefficient of friction at the ground, so the distance d is larger than before, which is reasonable.</a:t>
            </a:r>
          </a:p>
        </p:txBody>
      </p:sp>
      <p:sp>
        <p:nvSpPr>
          <p:cNvPr id="4" name="Slide Number Placeholder 3"/>
          <p:cNvSpPr>
            <a:spLocks noGrp="1"/>
          </p:cNvSpPr>
          <p:nvPr>
            <p:ph type="sldNum" sz="quarter" idx="5"/>
          </p:nvPr>
        </p:nvSpPr>
        <p:spPr/>
        <p:txBody>
          <a:bodyPr/>
          <a:lstStyle/>
          <a:p>
            <a:fld id="{2A96A7ED-952E-4AAE-B64B-0F25A1C05933}" type="slidenum">
              <a:rPr lang="en-US" smtClean="0"/>
              <a:t>13</a:t>
            </a:fld>
            <a:endParaRPr lang="en-US"/>
          </a:p>
        </p:txBody>
      </p:sp>
    </p:spTree>
    <p:extLst>
      <p:ext uri="{BB962C8B-B14F-4D97-AF65-F5344CB8AC3E}">
        <p14:creationId xmlns:p14="http://schemas.microsoft.com/office/powerpoint/2010/main" val="17581135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MATLAB can be used effectively to solve friction problems symbolically and numerically. This example of trying to push a block up the plane is used to show the calculations.</a:t>
            </a:r>
          </a:p>
        </p:txBody>
      </p:sp>
      <p:sp>
        <p:nvSpPr>
          <p:cNvPr id="4" name="Slide Number Placeholder 3"/>
          <p:cNvSpPr>
            <a:spLocks noGrp="1"/>
          </p:cNvSpPr>
          <p:nvPr>
            <p:ph type="sldNum" sz="quarter" idx="5"/>
          </p:nvPr>
        </p:nvSpPr>
        <p:spPr/>
        <p:txBody>
          <a:bodyPr/>
          <a:lstStyle/>
          <a:p>
            <a:fld id="{2A96A7ED-952E-4AAE-B64B-0F25A1C05933}" type="slidenum">
              <a:rPr lang="en-US" smtClean="0"/>
              <a:t>14</a:t>
            </a:fld>
            <a:endParaRPr lang="en-US"/>
          </a:p>
        </p:txBody>
      </p:sp>
    </p:spTree>
    <p:extLst>
      <p:ext uri="{BB962C8B-B14F-4D97-AF65-F5344CB8AC3E}">
        <p14:creationId xmlns:p14="http://schemas.microsoft.com/office/powerpoint/2010/main" val="37966975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we define all the variables symbolically . Note that the angle t = </a:t>
            </a:r>
            <a:r>
              <a:rPr lang="el-GR" dirty="0">
                <a:latin typeface="Calibri" panose="020F0502020204030204" pitchFamily="34" charset="0"/>
                <a:cs typeface="Calibri" panose="020F0502020204030204" pitchFamily="34" charset="0"/>
              </a:rPr>
              <a:t>θ</a:t>
            </a:r>
            <a:r>
              <a:rPr lang="en-US" dirty="0"/>
              <a:t> is in radians. We define the two equilibrium equations and solve them symbolically for N and P. We use the pretty function to give the symbolic results in a more readable form. </a:t>
            </a:r>
          </a:p>
        </p:txBody>
      </p:sp>
      <p:sp>
        <p:nvSpPr>
          <p:cNvPr id="4" name="Slide Number Placeholder 3"/>
          <p:cNvSpPr>
            <a:spLocks noGrp="1"/>
          </p:cNvSpPr>
          <p:nvPr>
            <p:ph type="sldNum" sz="quarter" idx="5"/>
          </p:nvPr>
        </p:nvSpPr>
        <p:spPr/>
        <p:txBody>
          <a:bodyPr/>
          <a:lstStyle/>
          <a:p>
            <a:fld id="{2A96A7ED-952E-4AAE-B64B-0F25A1C05933}" type="slidenum">
              <a:rPr lang="en-US" smtClean="0"/>
              <a:t>15</a:t>
            </a:fld>
            <a:endParaRPr lang="en-US"/>
          </a:p>
        </p:txBody>
      </p:sp>
    </p:spTree>
    <p:extLst>
      <p:ext uri="{BB962C8B-B14F-4D97-AF65-F5344CB8AC3E}">
        <p14:creationId xmlns:p14="http://schemas.microsoft.com/office/powerpoint/2010/main" val="19111155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find the value of the load P for specific values of the weight and coefficient of friction we need to substitute them in the symbolic expression for P, which gives us a symbolic expression as a function of </a:t>
            </a:r>
            <a:r>
              <a:rPr lang="el-GR" dirty="0">
                <a:latin typeface="Calibri" panose="020F0502020204030204" pitchFamily="34" charset="0"/>
                <a:cs typeface="Calibri" panose="020F0502020204030204" pitchFamily="34" charset="0"/>
              </a:rPr>
              <a:t>θ</a:t>
            </a:r>
            <a:r>
              <a:rPr lang="en-US" dirty="0"/>
              <a:t> only. Then if we generate a series of angles (in radians) from 0 to 45 degrees we can substitute those values into the P expression and plot it. We can do all the substitutions at once but then we are substituting both scalar values and a vector so we must place all those into a cell array indicated by the brackets { }.</a:t>
            </a:r>
          </a:p>
        </p:txBody>
      </p:sp>
      <p:sp>
        <p:nvSpPr>
          <p:cNvPr id="4" name="Slide Number Placeholder 3"/>
          <p:cNvSpPr>
            <a:spLocks noGrp="1"/>
          </p:cNvSpPr>
          <p:nvPr>
            <p:ph type="sldNum" sz="quarter" idx="5"/>
          </p:nvPr>
        </p:nvSpPr>
        <p:spPr/>
        <p:txBody>
          <a:bodyPr/>
          <a:lstStyle/>
          <a:p>
            <a:fld id="{2A96A7ED-952E-4AAE-B64B-0F25A1C05933}" type="slidenum">
              <a:rPr lang="en-US" smtClean="0"/>
              <a:t>16</a:t>
            </a:fld>
            <a:endParaRPr lang="en-US"/>
          </a:p>
        </p:txBody>
      </p:sp>
    </p:spTree>
    <p:extLst>
      <p:ext uri="{BB962C8B-B14F-4D97-AF65-F5344CB8AC3E}">
        <p14:creationId xmlns:p14="http://schemas.microsoft.com/office/powerpoint/2010/main" val="34661400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make the angle </a:t>
            </a:r>
            <a:r>
              <a:rPr lang="el-GR" dirty="0">
                <a:latin typeface="Calibri" panose="020F0502020204030204" pitchFamily="34" charset="0"/>
                <a:cs typeface="Calibri" panose="020F0502020204030204" pitchFamily="34" charset="0"/>
              </a:rPr>
              <a:t>θ</a:t>
            </a:r>
            <a:r>
              <a:rPr lang="en-US" dirty="0"/>
              <a:t> too large then any finite  P cannot push the block up the plane (this is obvious the case when </a:t>
            </a:r>
            <a:r>
              <a:rPr lang="el-GR" dirty="0">
                <a:latin typeface="Calibri" panose="020F0502020204030204" pitchFamily="34" charset="0"/>
                <a:cs typeface="Calibri" panose="020F0502020204030204" pitchFamily="34" charset="0"/>
              </a:rPr>
              <a:t>θ</a:t>
            </a:r>
            <a:r>
              <a:rPr lang="en-US" dirty="0"/>
              <a:t> = 90 degrees, for example). To find the maximum angle, find the angle when P goes to infinity, which occurs at approximately 68.2 degrees.</a:t>
            </a:r>
          </a:p>
        </p:txBody>
      </p:sp>
      <p:sp>
        <p:nvSpPr>
          <p:cNvPr id="4" name="Slide Number Placeholder 3"/>
          <p:cNvSpPr>
            <a:spLocks noGrp="1"/>
          </p:cNvSpPr>
          <p:nvPr>
            <p:ph type="sldNum" sz="quarter" idx="5"/>
          </p:nvPr>
        </p:nvSpPr>
        <p:spPr/>
        <p:txBody>
          <a:bodyPr/>
          <a:lstStyle/>
          <a:p>
            <a:fld id="{2A96A7ED-952E-4AAE-B64B-0F25A1C05933}" type="slidenum">
              <a:rPr lang="en-US" smtClean="0"/>
              <a:t>17</a:t>
            </a:fld>
            <a:endParaRPr lang="en-US"/>
          </a:p>
        </p:txBody>
      </p:sp>
    </p:spTree>
    <p:extLst>
      <p:ext uri="{BB962C8B-B14F-4D97-AF65-F5344CB8AC3E}">
        <p14:creationId xmlns:p14="http://schemas.microsoft.com/office/powerpoint/2010/main" val="18662211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 design problem where we want to make a broom holder so that it can support a broom under conditions that guarantee it cannot slip, a situation that is called </a:t>
            </a:r>
            <a:r>
              <a:rPr lang="en-US" b="1" dirty="0"/>
              <a:t>self-locking</a:t>
            </a:r>
            <a:r>
              <a:rPr lang="en-US" dirty="0"/>
              <a:t>. If we look at a free body diagram of the broom, we can use the symmetry of the load to relate the friction force holding the broom to the broom weight.</a:t>
            </a:r>
          </a:p>
        </p:txBody>
      </p:sp>
      <p:sp>
        <p:nvSpPr>
          <p:cNvPr id="4" name="Slide Number Placeholder 3"/>
          <p:cNvSpPr>
            <a:spLocks noGrp="1"/>
          </p:cNvSpPr>
          <p:nvPr>
            <p:ph type="sldNum" sz="quarter" idx="5"/>
          </p:nvPr>
        </p:nvSpPr>
        <p:spPr/>
        <p:txBody>
          <a:bodyPr/>
          <a:lstStyle/>
          <a:p>
            <a:fld id="{2A96A7ED-952E-4AAE-B64B-0F25A1C05933}" type="slidenum">
              <a:rPr lang="en-US" smtClean="0"/>
              <a:t>18</a:t>
            </a:fld>
            <a:endParaRPr lang="en-US"/>
          </a:p>
        </p:txBody>
      </p:sp>
    </p:spTree>
    <p:extLst>
      <p:ext uri="{BB962C8B-B14F-4D97-AF65-F5344CB8AC3E}">
        <p14:creationId xmlns:p14="http://schemas.microsoft.com/office/powerpoint/2010/main" val="34765736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Since the system is symmetric, we only need to examine one of the cylinders. We have three equilibrium equations here where it is convenient to use two moment equations and a force equation to solve for the normal forces on the cylinder.</a:t>
            </a:r>
          </a:p>
        </p:txBody>
      </p:sp>
      <p:sp>
        <p:nvSpPr>
          <p:cNvPr id="4" name="Slide Number Placeholder 3"/>
          <p:cNvSpPr>
            <a:spLocks noGrp="1"/>
          </p:cNvSpPr>
          <p:nvPr>
            <p:ph type="sldNum" sz="quarter" idx="5"/>
          </p:nvPr>
        </p:nvSpPr>
        <p:spPr/>
        <p:txBody>
          <a:bodyPr/>
          <a:lstStyle/>
          <a:p>
            <a:fld id="{2A96A7ED-952E-4AAE-B64B-0F25A1C05933}" type="slidenum">
              <a:rPr lang="en-US" smtClean="0"/>
              <a:t>19</a:t>
            </a:fld>
            <a:endParaRPr lang="en-US"/>
          </a:p>
        </p:txBody>
      </p:sp>
    </p:spTree>
    <p:extLst>
      <p:ext uri="{BB962C8B-B14F-4D97-AF65-F5344CB8AC3E}">
        <p14:creationId xmlns:p14="http://schemas.microsoft.com/office/powerpoint/2010/main" val="40153631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magnitude of a friction force is limited in its magnitude so that if the force becomes too large a body may lose equilibrium and slide. Similarly, a body might lose equilibrium by tipping, which is another case we will consider. The frictional contact of belts or ropes with rough surfaces also is a case where slipping can occur. A variety of examples will be given.</a:t>
            </a:r>
          </a:p>
        </p:txBody>
      </p:sp>
      <p:sp>
        <p:nvSpPr>
          <p:cNvPr id="4" name="Slide Number Placeholder 3"/>
          <p:cNvSpPr>
            <a:spLocks noGrp="1"/>
          </p:cNvSpPr>
          <p:nvPr>
            <p:ph type="sldNum" sz="quarter" idx="5"/>
          </p:nvPr>
        </p:nvSpPr>
        <p:spPr/>
        <p:txBody>
          <a:bodyPr/>
          <a:lstStyle/>
          <a:p>
            <a:fld id="{2A96A7ED-952E-4AAE-B64B-0F25A1C05933}" type="slidenum">
              <a:rPr lang="en-US" smtClean="0"/>
              <a:t>2</a:t>
            </a:fld>
            <a:endParaRPr lang="en-US"/>
          </a:p>
        </p:txBody>
      </p:sp>
    </p:spTree>
    <p:extLst>
      <p:ext uri="{BB962C8B-B14F-4D97-AF65-F5344CB8AC3E}">
        <p14:creationId xmlns:p14="http://schemas.microsoft.com/office/powerpoint/2010/main" val="33382123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will never be slipping of the cylinder either on the inclined surface or the contact surface with the broom if the friction force does not reach its maximum value, a condition which tells us that the static coefficient of friction must be greater than a given function of </a:t>
            </a:r>
            <a:r>
              <a:rPr lang="el-GR" dirty="0">
                <a:latin typeface="Calibri" panose="020F0502020204030204" pitchFamily="34" charset="0"/>
                <a:cs typeface="Calibri" panose="020F0502020204030204" pitchFamily="34" charset="0"/>
              </a:rPr>
              <a:t>θ</a:t>
            </a:r>
            <a:r>
              <a:rPr lang="en-US" dirty="0"/>
              <a:t>. Plotted is the value of that function, which shows us the coefficient needed so that the mechanism is self-locking.</a:t>
            </a:r>
          </a:p>
        </p:txBody>
      </p:sp>
      <p:sp>
        <p:nvSpPr>
          <p:cNvPr id="4" name="Slide Number Placeholder 3"/>
          <p:cNvSpPr>
            <a:spLocks noGrp="1"/>
          </p:cNvSpPr>
          <p:nvPr>
            <p:ph type="sldNum" sz="quarter" idx="5"/>
          </p:nvPr>
        </p:nvSpPr>
        <p:spPr/>
        <p:txBody>
          <a:bodyPr/>
          <a:lstStyle/>
          <a:p>
            <a:fld id="{2A96A7ED-952E-4AAE-B64B-0F25A1C05933}" type="slidenum">
              <a:rPr lang="en-US" smtClean="0"/>
              <a:t>20</a:t>
            </a:fld>
            <a:endParaRPr lang="en-US"/>
          </a:p>
        </p:txBody>
      </p:sp>
    </p:spTree>
    <p:extLst>
      <p:ext uri="{BB962C8B-B14F-4D97-AF65-F5344CB8AC3E}">
        <p14:creationId xmlns:p14="http://schemas.microsoft.com/office/powerpoint/2010/main" val="181679477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Consider a set of stacked cylinders where we push on the cylinders and cause them to move. First examine equilibrium of the entire stack to relate the normal forces at the floor to the applied load. These forces as well as the friction forces must be equal by symmetry.</a:t>
            </a:r>
          </a:p>
        </p:txBody>
      </p:sp>
      <p:sp>
        <p:nvSpPr>
          <p:cNvPr id="4" name="Slide Number Placeholder 3"/>
          <p:cNvSpPr>
            <a:spLocks noGrp="1"/>
          </p:cNvSpPr>
          <p:nvPr>
            <p:ph type="sldNum" sz="quarter" idx="5"/>
          </p:nvPr>
        </p:nvSpPr>
        <p:spPr/>
        <p:txBody>
          <a:bodyPr/>
          <a:lstStyle/>
          <a:p>
            <a:fld id="{2A96A7ED-952E-4AAE-B64B-0F25A1C05933}" type="slidenum">
              <a:rPr lang="en-US" smtClean="0"/>
              <a:t>21</a:t>
            </a:fld>
            <a:endParaRPr lang="en-US"/>
          </a:p>
        </p:txBody>
      </p:sp>
    </p:spTree>
    <p:extLst>
      <p:ext uri="{BB962C8B-B14F-4D97-AF65-F5344CB8AC3E}">
        <p14:creationId xmlns:p14="http://schemas.microsoft.com/office/powerpoint/2010/main" val="18348218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Because of symmetry we do not need examine both B and C so consider C.  Since A must move vertically down when equilibrium is lost, A must slide on both B and C so we have shown slipping impending at the contact with A. At the floor, however, there are two possibilities. Either C will also slip at the floor or else it will simply roll to the left on the floor to allow A to drop. Let us assume that it rolls at the floor and determine  the friction force at the floor needed for such rolling to occur. We can relate this friction force to the normal force A</a:t>
            </a:r>
            <a:r>
              <a:rPr lang="en-US" baseline="-25000" dirty="0"/>
              <a:t>n</a:t>
            </a:r>
            <a:r>
              <a:rPr lang="en-US" dirty="0"/>
              <a:t> at the contact with A, and also write A</a:t>
            </a:r>
            <a:r>
              <a:rPr lang="en-US" baseline="-25000" dirty="0"/>
              <a:t>n</a:t>
            </a:r>
            <a:r>
              <a:rPr lang="en-US" dirty="0"/>
              <a:t> in terms of P.</a:t>
            </a:r>
          </a:p>
        </p:txBody>
      </p:sp>
      <p:sp>
        <p:nvSpPr>
          <p:cNvPr id="4" name="Slide Number Placeholder 3"/>
          <p:cNvSpPr>
            <a:spLocks noGrp="1"/>
          </p:cNvSpPr>
          <p:nvPr>
            <p:ph type="sldNum" sz="quarter" idx="5"/>
          </p:nvPr>
        </p:nvSpPr>
        <p:spPr/>
        <p:txBody>
          <a:bodyPr/>
          <a:lstStyle/>
          <a:p>
            <a:fld id="{2A96A7ED-952E-4AAE-B64B-0F25A1C05933}" type="slidenum">
              <a:rPr lang="en-US" smtClean="0"/>
              <a:t>22</a:t>
            </a:fld>
            <a:endParaRPr lang="en-US"/>
          </a:p>
        </p:txBody>
      </p:sp>
    </p:spTree>
    <p:extLst>
      <p:ext uri="{BB962C8B-B14F-4D97-AF65-F5344CB8AC3E}">
        <p14:creationId xmlns:p14="http://schemas.microsoft.com/office/powerpoint/2010/main" val="348797910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if we look at A we see that we can also develop another equation for A</a:t>
            </a:r>
            <a:r>
              <a:rPr lang="en-US" baseline="-25000" dirty="0"/>
              <a:t>n</a:t>
            </a:r>
            <a:r>
              <a:rPr lang="en-US" dirty="0"/>
              <a:t> and P so we can use this equation together with the one developed from the free body diagram of C to find A</a:t>
            </a:r>
            <a:r>
              <a:rPr lang="en-US" baseline="-25000" dirty="0"/>
              <a:t>n</a:t>
            </a:r>
            <a:r>
              <a:rPr lang="en-US" dirty="0"/>
              <a:t> and the load P. We  also can now find the friction force C</a:t>
            </a:r>
            <a:r>
              <a:rPr lang="en-US" baseline="-25000" dirty="0"/>
              <a:t>f </a:t>
            </a:r>
            <a:r>
              <a:rPr lang="en-US" dirty="0"/>
              <a:t>at the floor as well as the normal force N  there.</a:t>
            </a:r>
          </a:p>
        </p:txBody>
      </p:sp>
      <p:sp>
        <p:nvSpPr>
          <p:cNvPr id="4" name="Slide Number Placeholder 3"/>
          <p:cNvSpPr>
            <a:spLocks noGrp="1"/>
          </p:cNvSpPr>
          <p:nvPr>
            <p:ph type="sldNum" sz="quarter" idx="5"/>
          </p:nvPr>
        </p:nvSpPr>
        <p:spPr/>
        <p:txBody>
          <a:bodyPr/>
          <a:lstStyle/>
          <a:p>
            <a:fld id="{2A96A7ED-952E-4AAE-B64B-0F25A1C05933}" type="slidenum">
              <a:rPr lang="en-US" smtClean="0"/>
              <a:t>23</a:t>
            </a:fld>
            <a:endParaRPr lang="en-US"/>
          </a:p>
        </p:txBody>
      </p:sp>
    </p:spTree>
    <p:extLst>
      <p:ext uri="{BB962C8B-B14F-4D97-AF65-F5344CB8AC3E}">
        <p14:creationId xmlns:p14="http://schemas.microsoft.com/office/powerpoint/2010/main" val="3474207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all our forces on C at this point. A check will show that the friction force at the floor satisfies C</a:t>
            </a:r>
            <a:r>
              <a:rPr lang="en-US" baseline="-25000" dirty="0"/>
              <a:t>f </a:t>
            </a:r>
            <a:r>
              <a:rPr lang="en-US" dirty="0"/>
              <a:t>&lt; </a:t>
            </a:r>
            <a:r>
              <a:rPr lang="el-GR" dirty="0"/>
              <a:t>μ</a:t>
            </a:r>
            <a:r>
              <a:rPr lang="en-US" dirty="0"/>
              <a:t>N so there is no slipping at the floor as we assumed and so  our solution P = 100 </a:t>
            </a:r>
            <a:r>
              <a:rPr lang="en-US" dirty="0" err="1"/>
              <a:t>lb</a:t>
            </a:r>
            <a:r>
              <a:rPr lang="en-US" dirty="0"/>
              <a:t> is correct. If the maximum friction force was exceeded, we would have to rework the problem with slipping also assumed at the floor and find a new value for P.</a:t>
            </a:r>
          </a:p>
        </p:txBody>
      </p:sp>
      <p:sp>
        <p:nvSpPr>
          <p:cNvPr id="4" name="Slide Number Placeholder 3"/>
          <p:cNvSpPr>
            <a:spLocks noGrp="1"/>
          </p:cNvSpPr>
          <p:nvPr>
            <p:ph type="sldNum" sz="quarter" idx="5"/>
          </p:nvPr>
        </p:nvSpPr>
        <p:spPr/>
        <p:txBody>
          <a:bodyPr/>
          <a:lstStyle/>
          <a:p>
            <a:fld id="{2A96A7ED-952E-4AAE-B64B-0F25A1C05933}" type="slidenum">
              <a:rPr lang="en-US" smtClean="0"/>
              <a:t>24</a:t>
            </a:fld>
            <a:endParaRPr lang="en-US"/>
          </a:p>
        </p:txBody>
      </p:sp>
    </p:spTree>
    <p:extLst>
      <p:ext uri="{BB962C8B-B14F-4D97-AF65-F5344CB8AC3E}">
        <p14:creationId xmlns:p14="http://schemas.microsoft.com/office/powerpoint/2010/main" val="35774744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problem of a carpenter pushing on a long board. Before we start this problem, ask yourself how many ways are there that equilibrium can be lost for this system? What are they?</a:t>
            </a:r>
          </a:p>
        </p:txBody>
      </p:sp>
      <p:sp>
        <p:nvSpPr>
          <p:cNvPr id="4" name="Slide Number Placeholder 3"/>
          <p:cNvSpPr>
            <a:spLocks noGrp="1"/>
          </p:cNvSpPr>
          <p:nvPr>
            <p:ph type="sldNum" sz="quarter" idx="5"/>
          </p:nvPr>
        </p:nvSpPr>
        <p:spPr/>
        <p:txBody>
          <a:bodyPr/>
          <a:lstStyle/>
          <a:p>
            <a:fld id="{2A96A7ED-952E-4AAE-B64B-0F25A1C05933}" type="slidenum">
              <a:rPr lang="en-US" smtClean="0"/>
              <a:t>25</a:t>
            </a:fld>
            <a:endParaRPr lang="en-US"/>
          </a:p>
        </p:txBody>
      </p:sp>
    </p:spTree>
    <p:extLst>
      <p:ext uri="{BB962C8B-B14F-4D97-AF65-F5344CB8AC3E}">
        <p14:creationId xmlns:p14="http://schemas.microsoft.com/office/powerpoint/2010/main" val="403486930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first assume that the board slides on the saw horse. From a free body diagram (FBD) of the board we find we need to have a horizontal force of 24.3 lb. If instead, we assume the saw horse slides at the floor we need  19.08 lb. Note the horizontal force at the top of the horse is just the pushing force from the carpenter. Why is it directed as shown?</a:t>
            </a:r>
          </a:p>
        </p:txBody>
      </p:sp>
      <p:sp>
        <p:nvSpPr>
          <p:cNvPr id="4" name="Slide Number Placeholder 3"/>
          <p:cNvSpPr>
            <a:spLocks noGrp="1"/>
          </p:cNvSpPr>
          <p:nvPr>
            <p:ph type="sldNum" sz="quarter" idx="5"/>
          </p:nvPr>
        </p:nvSpPr>
        <p:spPr/>
        <p:txBody>
          <a:bodyPr/>
          <a:lstStyle/>
          <a:p>
            <a:fld id="{2A96A7ED-952E-4AAE-B64B-0F25A1C05933}" type="slidenum">
              <a:rPr lang="en-US" smtClean="0"/>
              <a:t>26</a:t>
            </a:fld>
            <a:endParaRPr lang="en-US"/>
          </a:p>
        </p:txBody>
      </p:sp>
    </p:spTree>
    <p:extLst>
      <p:ext uri="{BB962C8B-B14F-4D97-AF65-F5344CB8AC3E}">
        <p14:creationId xmlns:p14="http://schemas.microsoft.com/office/powerpoint/2010/main" val="31589691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lets assume the saw horse tips. In that case the left leg begins to lift, so the force there is zero. In this case we need 21.2 lb. Thus, the saw horse will slide on the floor at a 19.1 </a:t>
            </a:r>
            <a:r>
              <a:rPr lang="en-US" dirty="0" err="1"/>
              <a:t>lb</a:t>
            </a:r>
            <a:r>
              <a:rPr lang="en-US" dirty="0"/>
              <a:t> push.</a:t>
            </a:r>
          </a:p>
        </p:txBody>
      </p:sp>
      <p:sp>
        <p:nvSpPr>
          <p:cNvPr id="4" name="Slide Number Placeholder 3"/>
          <p:cNvSpPr>
            <a:spLocks noGrp="1"/>
          </p:cNvSpPr>
          <p:nvPr>
            <p:ph type="sldNum" sz="quarter" idx="5"/>
          </p:nvPr>
        </p:nvSpPr>
        <p:spPr/>
        <p:txBody>
          <a:bodyPr/>
          <a:lstStyle/>
          <a:p>
            <a:fld id="{2A96A7ED-952E-4AAE-B64B-0F25A1C05933}" type="slidenum">
              <a:rPr lang="en-US" smtClean="0"/>
              <a:t>27</a:t>
            </a:fld>
            <a:endParaRPr lang="en-US"/>
          </a:p>
        </p:txBody>
      </p:sp>
    </p:spTree>
    <p:extLst>
      <p:ext uri="{BB962C8B-B14F-4D97-AF65-F5344CB8AC3E}">
        <p14:creationId xmlns:p14="http://schemas.microsoft.com/office/powerpoint/2010/main" val="245444967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Consider now the problem of holding a stack of books by pressing them together. Again, we need to decide what the possible ways are that the system can lose equilibrium. Certainly, it is possible that the entire stack could slide from the hands. Or, only some of the  books in the stack could slide out from the others. But note that the coefficient of friction is the same between all the books so certainly the weight of the total stack minus the two held by the hands would cause the stack to slide before any smaller number of books would. Thus, consider first the possibility that all the books except the two in contact with the hands slip. In that case we can only support n = 8.87 books but n must be an integer so n = 8 is the maximum we could support.</a:t>
            </a:r>
          </a:p>
        </p:txBody>
      </p:sp>
      <p:sp>
        <p:nvSpPr>
          <p:cNvPr id="4" name="Slide Number Placeholder 3"/>
          <p:cNvSpPr>
            <a:spLocks noGrp="1"/>
          </p:cNvSpPr>
          <p:nvPr>
            <p:ph type="sldNum" sz="quarter" idx="5"/>
          </p:nvPr>
        </p:nvSpPr>
        <p:spPr/>
        <p:txBody>
          <a:bodyPr/>
          <a:lstStyle/>
          <a:p>
            <a:fld id="{2A96A7ED-952E-4AAE-B64B-0F25A1C05933}" type="slidenum">
              <a:rPr lang="en-US" smtClean="0"/>
              <a:t>28</a:t>
            </a:fld>
            <a:endParaRPr lang="en-US"/>
          </a:p>
        </p:txBody>
      </p:sp>
    </p:spTree>
    <p:extLst>
      <p:ext uri="{BB962C8B-B14F-4D97-AF65-F5344CB8AC3E}">
        <p14:creationId xmlns:p14="http://schemas.microsoft.com/office/powerpoint/2010/main" val="88924701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assume all the books slide from the hands. In that case we get n =10 when rounded down so at most we can have is n = 8 books.</a:t>
            </a:r>
          </a:p>
        </p:txBody>
      </p:sp>
      <p:sp>
        <p:nvSpPr>
          <p:cNvPr id="4" name="Slide Number Placeholder 3"/>
          <p:cNvSpPr>
            <a:spLocks noGrp="1"/>
          </p:cNvSpPr>
          <p:nvPr>
            <p:ph type="sldNum" sz="quarter" idx="5"/>
          </p:nvPr>
        </p:nvSpPr>
        <p:spPr/>
        <p:txBody>
          <a:bodyPr/>
          <a:lstStyle/>
          <a:p>
            <a:fld id="{2A96A7ED-952E-4AAE-B64B-0F25A1C05933}" type="slidenum">
              <a:rPr lang="en-US" smtClean="0"/>
              <a:t>29</a:t>
            </a:fld>
            <a:endParaRPr lang="en-US"/>
          </a:p>
        </p:txBody>
      </p:sp>
    </p:spTree>
    <p:extLst>
      <p:ext uri="{BB962C8B-B14F-4D97-AF65-F5344CB8AC3E}">
        <p14:creationId xmlns:p14="http://schemas.microsoft.com/office/powerpoint/2010/main" val="27050979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block on an inclined  rough plane is a classic problem used to describe friction. The plane will exert both a normal force N and a tangential force F on the block. If the angle of the block is increased, there will be a maximum angle </a:t>
            </a:r>
            <a:r>
              <a:rPr lang="el-GR" dirty="0">
                <a:latin typeface="Calibri" panose="020F0502020204030204" pitchFamily="34" charset="0"/>
                <a:cs typeface="Calibri" panose="020F0502020204030204" pitchFamily="34" charset="0"/>
              </a:rPr>
              <a:t>θ</a:t>
            </a:r>
            <a:r>
              <a:rPr lang="en-US" baseline="-25000" dirty="0"/>
              <a:t>max</a:t>
            </a:r>
            <a:r>
              <a:rPr lang="en-US" dirty="0"/>
              <a:t> at which the block will begin to slide. If we define the tangent of that maximum angle as a </a:t>
            </a:r>
            <a:r>
              <a:rPr lang="en-US" b="1" dirty="0"/>
              <a:t>static coefficient of friction</a:t>
            </a:r>
            <a:r>
              <a:rPr lang="en-US" dirty="0"/>
              <a:t>, </a:t>
            </a:r>
            <a:r>
              <a:rPr lang="el-GR" dirty="0"/>
              <a:t>μ</a:t>
            </a:r>
            <a:r>
              <a:rPr lang="en-US" baseline="-25000" dirty="0"/>
              <a:t>s </a:t>
            </a:r>
            <a:r>
              <a:rPr lang="en-US" dirty="0"/>
              <a:t>then it follows that F</a:t>
            </a:r>
            <a:r>
              <a:rPr lang="en-US" baseline="-25000" dirty="0"/>
              <a:t>max</a:t>
            </a:r>
            <a:r>
              <a:rPr lang="en-US" dirty="0"/>
              <a:t> = </a:t>
            </a:r>
            <a:r>
              <a:rPr lang="el-GR" dirty="0"/>
              <a:t>μ</a:t>
            </a:r>
            <a:r>
              <a:rPr lang="en-US" baseline="-25000" dirty="0" err="1"/>
              <a:t>s</a:t>
            </a:r>
            <a:r>
              <a:rPr lang="en-US" dirty="0" err="1"/>
              <a:t>N</a:t>
            </a:r>
            <a:r>
              <a:rPr lang="en-US" dirty="0"/>
              <a:t> when slipping impends.</a:t>
            </a:r>
          </a:p>
        </p:txBody>
      </p:sp>
      <p:sp>
        <p:nvSpPr>
          <p:cNvPr id="4" name="Slide Number Placeholder 3"/>
          <p:cNvSpPr>
            <a:spLocks noGrp="1"/>
          </p:cNvSpPr>
          <p:nvPr>
            <p:ph type="sldNum" sz="quarter" idx="5"/>
          </p:nvPr>
        </p:nvSpPr>
        <p:spPr/>
        <p:txBody>
          <a:bodyPr/>
          <a:lstStyle/>
          <a:p>
            <a:fld id="{2A96A7ED-952E-4AAE-B64B-0F25A1C05933}" type="slidenum">
              <a:rPr lang="en-US" smtClean="0"/>
              <a:t>3</a:t>
            </a:fld>
            <a:endParaRPr lang="en-US"/>
          </a:p>
        </p:txBody>
      </p:sp>
    </p:spTree>
    <p:extLst>
      <p:ext uri="{BB962C8B-B14F-4D97-AF65-F5344CB8AC3E}">
        <p14:creationId xmlns:p14="http://schemas.microsoft.com/office/powerpoint/2010/main" val="333315933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Consider a 10 ft chain that is draped over an inclined rough plane. If we drape too much chain over the top edge the amount hanging down can pull the chain up the plane. If we drape too little of the chain over the edge, the weight of the chain on the inclined rough surface can pull the entire chain down the plane. We want to find the range of values for  d that can prevent either of those losses of equilibrium to occur.</a:t>
            </a:r>
          </a:p>
        </p:txBody>
      </p:sp>
      <p:sp>
        <p:nvSpPr>
          <p:cNvPr id="4" name="Slide Number Placeholder 3"/>
          <p:cNvSpPr>
            <a:spLocks noGrp="1"/>
          </p:cNvSpPr>
          <p:nvPr>
            <p:ph type="sldNum" sz="quarter" idx="5"/>
          </p:nvPr>
        </p:nvSpPr>
        <p:spPr/>
        <p:txBody>
          <a:bodyPr/>
          <a:lstStyle/>
          <a:p>
            <a:fld id="{2A96A7ED-952E-4AAE-B64B-0F25A1C05933}" type="slidenum">
              <a:rPr lang="en-US" smtClean="0"/>
              <a:t>30</a:t>
            </a:fld>
            <a:endParaRPr lang="en-US"/>
          </a:p>
        </p:txBody>
      </p:sp>
    </p:spTree>
    <p:extLst>
      <p:ext uri="{BB962C8B-B14F-4D97-AF65-F5344CB8AC3E}">
        <p14:creationId xmlns:p14="http://schemas.microsoft.com/office/powerpoint/2010/main" val="324167172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assume slipping impends up the plane. Then the FBDs of the chain on the plane and the hanging portion are as shown. The tension T is the same because we assumed the top edge was rounded and smooth. In that case the tension is transmitted unchanged as we go around the edge. If we sum forces on these diagrams, we find d = 4.57 ft.</a:t>
            </a:r>
          </a:p>
        </p:txBody>
      </p:sp>
      <p:sp>
        <p:nvSpPr>
          <p:cNvPr id="4" name="Slide Number Placeholder 3"/>
          <p:cNvSpPr>
            <a:spLocks noGrp="1"/>
          </p:cNvSpPr>
          <p:nvPr>
            <p:ph type="sldNum" sz="quarter" idx="5"/>
          </p:nvPr>
        </p:nvSpPr>
        <p:spPr/>
        <p:txBody>
          <a:bodyPr/>
          <a:lstStyle/>
          <a:p>
            <a:fld id="{2A96A7ED-952E-4AAE-B64B-0F25A1C05933}" type="slidenum">
              <a:rPr lang="en-US" smtClean="0"/>
              <a:t>31</a:t>
            </a:fld>
            <a:endParaRPr lang="en-US"/>
          </a:p>
        </p:txBody>
      </p:sp>
    </p:spTree>
    <p:extLst>
      <p:ext uri="{BB962C8B-B14F-4D97-AF65-F5344CB8AC3E}">
        <p14:creationId xmlns:p14="http://schemas.microsoft.com/office/powerpoint/2010/main" val="376226163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assume instead that the chain has slipping impending down the plane. In this case equilibrium gives us  d = 2.65 ft. Thus, to stay within these two possible ways to lose equilibrium we must have 2.65 &lt; d &lt; 4.57 ft. </a:t>
            </a:r>
          </a:p>
        </p:txBody>
      </p:sp>
      <p:sp>
        <p:nvSpPr>
          <p:cNvPr id="4" name="Slide Number Placeholder 3"/>
          <p:cNvSpPr>
            <a:spLocks noGrp="1"/>
          </p:cNvSpPr>
          <p:nvPr>
            <p:ph type="sldNum" sz="quarter" idx="5"/>
          </p:nvPr>
        </p:nvSpPr>
        <p:spPr/>
        <p:txBody>
          <a:bodyPr/>
          <a:lstStyle/>
          <a:p>
            <a:fld id="{2A96A7ED-952E-4AAE-B64B-0F25A1C05933}" type="slidenum">
              <a:rPr lang="en-US" smtClean="0"/>
              <a:t>32</a:t>
            </a:fld>
            <a:endParaRPr lang="en-US"/>
          </a:p>
        </p:txBody>
      </p:sp>
    </p:spTree>
    <p:extLst>
      <p:ext uri="{BB962C8B-B14F-4D97-AF65-F5344CB8AC3E}">
        <p14:creationId xmlns:p14="http://schemas.microsoft.com/office/powerpoint/2010/main" val="218818454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Consider a flat belt or rope in contact with a rough curved surface over a region defined by the angle </a:t>
            </a:r>
            <a:r>
              <a:rPr lang="el-GR" dirty="0">
                <a:latin typeface="Calibri" panose="020F0502020204030204" pitchFamily="34" charset="0"/>
                <a:cs typeface="Calibri" panose="020F0502020204030204" pitchFamily="34" charset="0"/>
              </a:rPr>
              <a:t>θ</a:t>
            </a:r>
            <a:r>
              <a:rPr lang="en-US" baseline="-25000" dirty="0"/>
              <a:t>1</a:t>
            </a:r>
            <a:r>
              <a:rPr lang="en-US" dirty="0"/>
              <a:t> and </a:t>
            </a:r>
            <a:r>
              <a:rPr lang="el-GR" dirty="0">
                <a:latin typeface="Calibri" panose="020F0502020204030204" pitchFamily="34" charset="0"/>
                <a:cs typeface="Calibri" panose="020F0502020204030204" pitchFamily="34" charset="0"/>
              </a:rPr>
              <a:t>θ</a:t>
            </a:r>
            <a:r>
              <a:rPr lang="en-US" baseline="-25000" dirty="0"/>
              <a:t>2</a:t>
            </a:r>
            <a:r>
              <a:rPr lang="en-US" dirty="0"/>
              <a:t> . If we examine a very small segment d</a:t>
            </a:r>
            <a:r>
              <a:rPr lang="el-GR" dirty="0">
                <a:latin typeface="Calibri" panose="020F0502020204030204" pitchFamily="34" charset="0"/>
                <a:cs typeface="Calibri" panose="020F0502020204030204" pitchFamily="34" charset="0"/>
              </a:rPr>
              <a:t>θ</a:t>
            </a:r>
            <a:r>
              <a:rPr lang="en-US" dirty="0">
                <a:latin typeface="Calibri" panose="020F0502020204030204" pitchFamily="34" charset="0"/>
                <a:cs typeface="Calibri" panose="020F0502020204030204" pitchFamily="34" charset="0"/>
              </a:rPr>
              <a:t> of the contact region the FBD on the right shows that the small normal force </a:t>
            </a:r>
            <a:r>
              <a:rPr lang="en-US" dirty="0" err="1">
                <a:latin typeface="Calibri" panose="020F0502020204030204" pitchFamily="34" charset="0"/>
                <a:cs typeface="Calibri" panose="020F0502020204030204" pitchFamily="34" charset="0"/>
              </a:rPr>
              <a:t>dN</a:t>
            </a:r>
            <a:r>
              <a:rPr lang="en-US" dirty="0">
                <a:latin typeface="Calibri" panose="020F0502020204030204" pitchFamily="34" charset="0"/>
                <a:cs typeface="Calibri" panose="020F0502020204030204" pitchFamily="34" charset="0"/>
              </a:rPr>
              <a:t> and small friction force </a:t>
            </a:r>
            <a:r>
              <a:rPr lang="en-US" dirty="0" err="1">
                <a:latin typeface="Calibri" panose="020F0502020204030204" pitchFamily="34" charset="0"/>
                <a:cs typeface="Calibri" panose="020F0502020204030204" pitchFamily="34" charset="0"/>
              </a:rPr>
              <a:t>dF</a:t>
            </a:r>
            <a:r>
              <a:rPr lang="en-US" dirty="0">
                <a:latin typeface="Calibri" panose="020F0502020204030204" pitchFamily="34" charset="0"/>
                <a:cs typeface="Calibri" panose="020F0502020204030204" pitchFamily="34" charset="0"/>
              </a:rPr>
              <a:t> are related to the tension T and its small change </a:t>
            </a:r>
            <a:r>
              <a:rPr lang="en-US" dirty="0" err="1">
                <a:latin typeface="Calibri" panose="020F0502020204030204" pitchFamily="34" charset="0"/>
                <a:cs typeface="Calibri" panose="020F0502020204030204" pitchFamily="34" charset="0"/>
              </a:rPr>
              <a:t>dT.</a:t>
            </a:r>
            <a:r>
              <a:rPr lang="en-US" dirty="0">
                <a:latin typeface="Calibri" panose="020F0502020204030204" pitchFamily="34" charset="0"/>
                <a:cs typeface="Calibri" panose="020F0502020204030204" pitchFamily="34" charset="0"/>
              </a:rPr>
              <a:t> This shows us that the friction is taking up some of the tension in the rope. </a:t>
            </a:r>
            <a:endParaRPr lang="en-US" dirty="0"/>
          </a:p>
        </p:txBody>
      </p:sp>
      <p:sp>
        <p:nvSpPr>
          <p:cNvPr id="4" name="Slide Number Placeholder 3"/>
          <p:cNvSpPr>
            <a:spLocks noGrp="1"/>
          </p:cNvSpPr>
          <p:nvPr>
            <p:ph type="sldNum" sz="quarter" idx="5"/>
          </p:nvPr>
        </p:nvSpPr>
        <p:spPr/>
        <p:txBody>
          <a:bodyPr/>
          <a:lstStyle/>
          <a:p>
            <a:fld id="{2A96A7ED-952E-4AAE-B64B-0F25A1C05933}" type="slidenum">
              <a:rPr lang="en-US" smtClean="0"/>
              <a:t>33</a:t>
            </a:fld>
            <a:endParaRPr lang="en-US"/>
          </a:p>
        </p:txBody>
      </p:sp>
    </p:spTree>
    <p:extLst>
      <p:ext uri="{BB962C8B-B14F-4D97-AF65-F5344CB8AC3E}">
        <p14:creationId xmlns:p14="http://schemas.microsoft.com/office/powerpoint/2010/main" val="167814942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this little element is at the verge of slipping, we have </a:t>
            </a:r>
            <a:r>
              <a:rPr lang="en-US" dirty="0" err="1"/>
              <a:t>dF</a:t>
            </a:r>
            <a:r>
              <a:rPr lang="en-US" dirty="0"/>
              <a:t> = </a:t>
            </a:r>
            <a:r>
              <a:rPr lang="el-GR" dirty="0"/>
              <a:t>μ</a:t>
            </a:r>
            <a:r>
              <a:rPr lang="en-US" dirty="0" err="1"/>
              <a:t>dN</a:t>
            </a:r>
            <a:r>
              <a:rPr lang="en-US" dirty="0"/>
              <a:t> so we get a relationship dT/T = </a:t>
            </a:r>
            <a:r>
              <a:rPr lang="el-GR" dirty="0"/>
              <a:t>μ</a:t>
            </a:r>
            <a:r>
              <a:rPr lang="en-US" dirty="0"/>
              <a:t>d</a:t>
            </a:r>
            <a:r>
              <a:rPr lang="el-GR" dirty="0">
                <a:latin typeface="Calibri" panose="020F0502020204030204" pitchFamily="34" charset="0"/>
                <a:cs typeface="Calibri" panose="020F0502020204030204" pitchFamily="34" charset="0"/>
              </a:rPr>
              <a:t>θ</a:t>
            </a:r>
            <a:r>
              <a:rPr lang="en-US" dirty="0"/>
              <a:t> that we can integrate over the angular extent, </a:t>
            </a:r>
            <a:r>
              <a:rPr lang="el-GR" dirty="0">
                <a:latin typeface="Calibri" panose="020F0502020204030204" pitchFamily="34" charset="0"/>
                <a:cs typeface="Calibri" panose="020F0502020204030204" pitchFamily="34" charset="0"/>
              </a:rPr>
              <a:t>β</a:t>
            </a:r>
            <a:r>
              <a:rPr lang="en-US" dirty="0"/>
              <a:t> , of the contact region between the rope and the surface to obtain T</a:t>
            </a:r>
            <a:r>
              <a:rPr lang="en-US" baseline="-25000" dirty="0"/>
              <a:t>L</a:t>
            </a:r>
            <a:r>
              <a:rPr lang="en-US" dirty="0"/>
              <a:t>/T</a:t>
            </a:r>
            <a:r>
              <a:rPr lang="en-US" baseline="-25000" dirty="0"/>
              <a:t>S</a:t>
            </a:r>
            <a:r>
              <a:rPr lang="en-US" dirty="0"/>
              <a:t> =exp(</a:t>
            </a:r>
            <a:r>
              <a:rPr lang="el-GR" dirty="0"/>
              <a:t>μ</a:t>
            </a:r>
            <a:r>
              <a:rPr lang="el-GR" dirty="0">
                <a:latin typeface="Calibri" panose="020F0502020204030204" pitchFamily="34" charset="0"/>
                <a:cs typeface="Calibri" panose="020F0502020204030204" pitchFamily="34" charset="0"/>
              </a:rPr>
              <a:t>β</a:t>
            </a:r>
            <a:r>
              <a:rPr lang="en-US" dirty="0"/>
              <a:t>) where T</a:t>
            </a:r>
            <a:r>
              <a:rPr lang="en-US" baseline="-25000" dirty="0"/>
              <a:t>L</a:t>
            </a:r>
            <a:r>
              <a:rPr lang="en-US" dirty="0"/>
              <a:t> is the larger and T</a:t>
            </a:r>
            <a:r>
              <a:rPr lang="en-US" baseline="-25000" dirty="0"/>
              <a:t>S</a:t>
            </a:r>
            <a:r>
              <a:rPr lang="en-US" dirty="0"/>
              <a:t> is the smaller tension on either sides of the contact region. Thus, we now have a relationship that tells us the difference of the two tensions in the rope when slipping is impending.</a:t>
            </a:r>
          </a:p>
        </p:txBody>
      </p:sp>
      <p:sp>
        <p:nvSpPr>
          <p:cNvPr id="4" name="Slide Number Placeholder 3"/>
          <p:cNvSpPr>
            <a:spLocks noGrp="1"/>
          </p:cNvSpPr>
          <p:nvPr>
            <p:ph type="sldNum" sz="quarter" idx="5"/>
          </p:nvPr>
        </p:nvSpPr>
        <p:spPr/>
        <p:txBody>
          <a:bodyPr/>
          <a:lstStyle/>
          <a:p>
            <a:fld id="{2A96A7ED-952E-4AAE-B64B-0F25A1C05933}" type="slidenum">
              <a:rPr lang="en-US" smtClean="0"/>
              <a:t>34</a:t>
            </a:fld>
            <a:endParaRPr lang="en-US"/>
          </a:p>
        </p:txBody>
      </p:sp>
    </p:spTree>
    <p:extLst>
      <p:ext uri="{BB962C8B-B14F-4D97-AF65-F5344CB8AC3E}">
        <p14:creationId xmlns:p14="http://schemas.microsoft.com/office/powerpoint/2010/main" val="325147774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Consider a rope wrapped twice around a post where we want to support a tension of 2000 </a:t>
            </a:r>
            <a:r>
              <a:rPr lang="en-US" dirty="0" err="1"/>
              <a:t>lb</a:t>
            </a:r>
            <a:r>
              <a:rPr lang="en-US" dirty="0"/>
              <a:t> on one side of the post with a smaller tension, T</a:t>
            </a:r>
            <a:r>
              <a:rPr lang="en-US" baseline="-25000" dirty="0"/>
              <a:t>S</a:t>
            </a:r>
            <a:r>
              <a:rPr lang="en-US" dirty="0"/>
              <a:t>, before slipping occurs. Here the angular extent is 4</a:t>
            </a:r>
            <a:r>
              <a:rPr lang="el-GR" dirty="0"/>
              <a:t>π</a:t>
            </a:r>
            <a:r>
              <a:rPr lang="en-US" dirty="0"/>
              <a:t> so the relationship we just found gives T</a:t>
            </a:r>
            <a:r>
              <a:rPr lang="en-US" baseline="-25000" dirty="0"/>
              <a:t>S </a:t>
            </a:r>
            <a:r>
              <a:rPr lang="en-US" dirty="0"/>
              <a:t>= 3.8 lb. Thus, we can hold a very large force in this manner by letting the friction carry most of the tension.</a:t>
            </a:r>
          </a:p>
        </p:txBody>
      </p:sp>
      <p:sp>
        <p:nvSpPr>
          <p:cNvPr id="4" name="Slide Number Placeholder 3"/>
          <p:cNvSpPr>
            <a:spLocks noGrp="1"/>
          </p:cNvSpPr>
          <p:nvPr>
            <p:ph type="sldNum" sz="quarter" idx="5"/>
          </p:nvPr>
        </p:nvSpPr>
        <p:spPr/>
        <p:txBody>
          <a:bodyPr/>
          <a:lstStyle/>
          <a:p>
            <a:fld id="{2A96A7ED-952E-4AAE-B64B-0F25A1C05933}" type="slidenum">
              <a:rPr lang="en-US" smtClean="0"/>
              <a:t>35</a:t>
            </a:fld>
            <a:endParaRPr lang="en-US"/>
          </a:p>
        </p:txBody>
      </p:sp>
    </p:spTree>
    <p:extLst>
      <p:ext uri="{BB962C8B-B14F-4D97-AF65-F5344CB8AC3E}">
        <p14:creationId xmlns:p14="http://schemas.microsoft.com/office/powerpoint/2010/main" val="14988946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 us revisit the problem of a chain draped over the edge of an inclined plane but now let us assume the chain is in full contact with a rough corner with the same static coefficient as the plane. In this case the tension changes around the corner. If we assume slipping occurs up the plane, then T &gt; T</a:t>
            </a:r>
            <a:r>
              <a:rPr lang="en-US" baseline="-25000" dirty="0"/>
              <a:t>1</a:t>
            </a:r>
            <a:r>
              <a:rPr lang="en-US" dirty="0"/>
              <a:t>  and we can use our relationship in conjunction with equilibrium to find d = 6.2 ft.</a:t>
            </a:r>
          </a:p>
        </p:txBody>
      </p:sp>
      <p:sp>
        <p:nvSpPr>
          <p:cNvPr id="4" name="Slide Number Placeholder 3"/>
          <p:cNvSpPr>
            <a:spLocks noGrp="1"/>
          </p:cNvSpPr>
          <p:nvPr>
            <p:ph type="sldNum" sz="quarter" idx="5"/>
          </p:nvPr>
        </p:nvSpPr>
        <p:spPr/>
        <p:txBody>
          <a:bodyPr/>
          <a:lstStyle/>
          <a:p>
            <a:fld id="{2A96A7ED-952E-4AAE-B64B-0F25A1C05933}" type="slidenum">
              <a:rPr lang="en-US" smtClean="0"/>
              <a:t>36</a:t>
            </a:fld>
            <a:endParaRPr lang="en-US"/>
          </a:p>
        </p:txBody>
      </p:sp>
    </p:spTree>
    <p:extLst>
      <p:ext uri="{BB962C8B-B14F-4D97-AF65-F5344CB8AC3E}">
        <p14:creationId xmlns:p14="http://schemas.microsoft.com/office/powerpoint/2010/main" val="158897747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motion impends down the plane, then T</a:t>
            </a:r>
            <a:r>
              <a:rPr lang="en-US" baseline="-25000" dirty="0"/>
              <a:t>1</a:t>
            </a:r>
            <a:r>
              <a:rPr lang="en-US" dirty="0"/>
              <a:t> &gt; T so when we use our relationship and equilibrium, we find d = 1.56 ft. Thus, we must have 1.56 &lt; d &lt; 6.2 ft. This makes sense. We can drape more of the chain over the edge (in comparison to the smooth case) before the chain is pulled up the plane since the friction is working with the weight of the chain on the inclined surface to oppose the amount of weight draped over the edge. On the other hand, the weight of the draped portion of  chain works with the friction to prevent the remainder of the chain sliding down the plane so we need less chain draped over the edge for equilibrium.</a:t>
            </a:r>
          </a:p>
        </p:txBody>
      </p:sp>
      <p:sp>
        <p:nvSpPr>
          <p:cNvPr id="4" name="Slide Number Placeholder 3"/>
          <p:cNvSpPr>
            <a:spLocks noGrp="1"/>
          </p:cNvSpPr>
          <p:nvPr>
            <p:ph type="sldNum" sz="quarter" idx="5"/>
          </p:nvPr>
        </p:nvSpPr>
        <p:spPr/>
        <p:txBody>
          <a:bodyPr/>
          <a:lstStyle/>
          <a:p>
            <a:fld id="{2A96A7ED-952E-4AAE-B64B-0F25A1C05933}" type="slidenum">
              <a:rPr lang="en-US" smtClean="0"/>
              <a:t>37</a:t>
            </a:fld>
            <a:endParaRPr lang="en-US"/>
          </a:p>
        </p:txBody>
      </p:sp>
    </p:spTree>
    <p:extLst>
      <p:ext uri="{BB962C8B-B14F-4D97-AF65-F5344CB8AC3E}">
        <p14:creationId xmlns:p14="http://schemas.microsoft.com/office/powerpoint/2010/main" val="35396396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equilibrium the magnitude of the friction force must be less than the static friction coefficient times the normal force. The direction of the force also must be opposite to the direction in which the slipping motion will begin to occur. In the inclined plane example, slipping is not the only way the block may start to move. The block may also tip if the angle of the plane is too large (and the height of the block relative to its width is too large).</a:t>
            </a:r>
          </a:p>
        </p:txBody>
      </p:sp>
      <p:sp>
        <p:nvSpPr>
          <p:cNvPr id="4" name="Slide Number Placeholder 3"/>
          <p:cNvSpPr>
            <a:spLocks noGrp="1"/>
          </p:cNvSpPr>
          <p:nvPr>
            <p:ph type="sldNum" sz="quarter" idx="5"/>
          </p:nvPr>
        </p:nvSpPr>
        <p:spPr/>
        <p:txBody>
          <a:bodyPr/>
          <a:lstStyle/>
          <a:p>
            <a:fld id="{2A96A7ED-952E-4AAE-B64B-0F25A1C05933}" type="slidenum">
              <a:rPr lang="en-US" smtClean="0"/>
              <a:t>4</a:t>
            </a:fld>
            <a:endParaRPr lang="en-US"/>
          </a:p>
        </p:txBody>
      </p:sp>
    </p:spTree>
    <p:extLst>
      <p:ext uri="{BB962C8B-B14F-4D97-AF65-F5344CB8AC3E}">
        <p14:creationId xmlns:p14="http://schemas.microsoft.com/office/powerpoint/2010/main" val="35584668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normal force and frictional force are resultant reaction forces that act on the base of the block. They came from an unknown distribution of forces on that base. To have moment equilibrium, the line of action of the weight of the block must pass through the base of the block at a distance d from the edge where the normal force N is located along the base.  The distance d, however, cannot be smaller than zero (why?) so the angle where d = 0 is the angle at which tipping impends.</a:t>
            </a:r>
          </a:p>
        </p:txBody>
      </p:sp>
      <p:sp>
        <p:nvSpPr>
          <p:cNvPr id="4" name="Slide Number Placeholder 3"/>
          <p:cNvSpPr>
            <a:spLocks noGrp="1"/>
          </p:cNvSpPr>
          <p:nvPr>
            <p:ph type="sldNum" sz="quarter" idx="5"/>
          </p:nvPr>
        </p:nvSpPr>
        <p:spPr/>
        <p:txBody>
          <a:bodyPr/>
          <a:lstStyle/>
          <a:p>
            <a:fld id="{2A96A7ED-952E-4AAE-B64B-0F25A1C05933}" type="slidenum">
              <a:rPr lang="en-US" smtClean="0"/>
              <a:t>5</a:t>
            </a:fld>
            <a:endParaRPr lang="en-US"/>
          </a:p>
        </p:txBody>
      </p:sp>
    </p:spTree>
    <p:extLst>
      <p:ext uri="{BB962C8B-B14F-4D97-AF65-F5344CB8AC3E}">
        <p14:creationId xmlns:p14="http://schemas.microsoft.com/office/powerpoint/2010/main" val="41490129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shown, if we push a block with a force P then the friction force F will equal P up until it reaches its maximum value where motion impends. Once the motion starts, the friction force drops slightly to a smaller value during sliding where F = </a:t>
            </a:r>
            <a:r>
              <a:rPr lang="el-GR" dirty="0"/>
              <a:t>μ</a:t>
            </a:r>
            <a:r>
              <a:rPr lang="en-US" baseline="-25000" dirty="0" err="1"/>
              <a:t>k</a:t>
            </a:r>
            <a:r>
              <a:rPr lang="en-US" dirty="0" err="1"/>
              <a:t>N</a:t>
            </a:r>
            <a:r>
              <a:rPr lang="en-US" dirty="0"/>
              <a:t>, where </a:t>
            </a:r>
            <a:r>
              <a:rPr lang="el-GR" dirty="0"/>
              <a:t>μ</a:t>
            </a:r>
            <a:r>
              <a:rPr lang="en-US" baseline="-25000" dirty="0"/>
              <a:t>k</a:t>
            </a:r>
            <a:r>
              <a:rPr lang="en-US" dirty="0"/>
              <a:t> is called the </a:t>
            </a:r>
            <a:r>
              <a:rPr lang="en-US" b="1" dirty="0"/>
              <a:t>kinetic coefficient of friction</a:t>
            </a:r>
            <a:r>
              <a:rPr lang="en-US" dirty="0"/>
              <a:t>.</a:t>
            </a:r>
          </a:p>
        </p:txBody>
      </p:sp>
      <p:sp>
        <p:nvSpPr>
          <p:cNvPr id="4" name="Slide Number Placeholder 3"/>
          <p:cNvSpPr>
            <a:spLocks noGrp="1"/>
          </p:cNvSpPr>
          <p:nvPr>
            <p:ph type="sldNum" sz="quarter" idx="5"/>
          </p:nvPr>
        </p:nvSpPr>
        <p:spPr/>
        <p:txBody>
          <a:bodyPr/>
          <a:lstStyle/>
          <a:p>
            <a:fld id="{2A96A7ED-952E-4AAE-B64B-0F25A1C05933}" type="slidenum">
              <a:rPr lang="en-US" smtClean="0"/>
              <a:t>6</a:t>
            </a:fld>
            <a:endParaRPr lang="en-US"/>
          </a:p>
        </p:txBody>
      </p:sp>
    </p:spTree>
    <p:extLst>
      <p:ext uri="{BB962C8B-B14F-4D97-AF65-F5344CB8AC3E}">
        <p14:creationId xmlns:p14="http://schemas.microsoft.com/office/powerpoint/2010/main" val="16457649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an example where we ask for the maximum force P that can be exerted on the block before motion impends. The type of impending motion is not specified so we must examine all the  ways the block can lose equilibrium. Here there are two possibilities. Either the block slides or the block tips. We must analyze both to see which occurs first. If we assume slipping impends, we set the friction force equal to its maximum value and put it is a direction opposite to the impending motion. We find P = 150 lb.</a:t>
            </a:r>
          </a:p>
        </p:txBody>
      </p:sp>
      <p:sp>
        <p:nvSpPr>
          <p:cNvPr id="4" name="Slide Number Placeholder 3"/>
          <p:cNvSpPr>
            <a:spLocks noGrp="1"/>
          </p:cNvSpPr>
          <p:nvPr>
            <p:ph type="sldNum" sz="quarter" idx="5"/>
          </p:nvPr>
        </p:nvSpPr>
        <p:spPr/>
        <p:txBody>
          <a:bodyPr/>
          <a:lstStyle/>
          <a:p>
            <a:fld id="{2A96A7ED-952E-4AAE-B64B-0F25A1C05933}" type="slidenum">
              <a:rPr lang="en-US" smtClean="0"/>
              <a:t>7</a:t>
            </a:fld>
            <a:endParaRPr lang="en-US"/>
          </a:p>
        </p:txBody>
      </p:sp>
    </p:spTree>
    <p:extLst>
      <p:ext uri="{BB962C8B-B14F-4D97-AF65-F5344CB8AC3E}">
        <p14:creationId xmlns:p14="http://schemas.microsoft.com/office/powerpoint/2010/main" val="35370951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assume tipping impending, we can place the normal force at the front edge of the block since as P increases it will tend to tip the block about that edge. We can then solve for P =75 lb. Alternatively, we could examine the distance d  from the point at which N acts to the edge as a function of the load P and solve for P when d = 0.</a:t>
            </a:r>
          </a:p>
        </p:txBody>
      </p:sp>
      <p:sp>
        <p:nvSpPr>
          <p:cNvPr id="4" name="Slide Number Placeholder 3"/>
          <p:cNvSpPr>
            <a:spLocks noGrp="1"/>
          </p:cNvSpPr>
          <p:nvPr>
            <p:ph type="sldNum" sz="quarter" idx="5"/>
          </p:nvPr>
        </p:nvSpPr>
        <p:spPr/>
        <p:txBody>
          <a:bodyPr/>
          <a:lstStyle/>
          <a:p>
            <a:fld id="{2A96A7ED-952E-4AAE-B64B-0F25A1C05933}" type="slidenum">
              <a:rPr lang="en-US" smtClean="0"/>
              <a:t>8</a:t>
            </a:fld>
            <a:endParaRPr lang="en-US"/>
          </a:p>
        </p:txBody>
      </p:sp>
    </p:spTree>
    <p:extLst>
      <p:ext uri="{BB962C8B-B14F-4D97-AF65-F5344CB8AC3E}">
        <p14:creationId xmlns:p14="http://schemas.microsoft.com/office/powerpoint/2010/main" val="22502480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consider a set of blocks that are in frictional contact with each other and the floor and we apply a force P to the center block. It is obvious that block A cannot slide since it is held by an inclined string. But B could slide relative to both A and C (with C remaining stationary) or blocks B and C could slide together as a unit relative to block A and the floor. We must examine all possibilities. First, we examine a free body diagram of A . Regardless of the impending motion of B and C the frictional force between A and B will have to be at its maximum value but note since B will be sliding in either case to the left </a:t>
            </a:r>
            <a:r>
              <a:rPr lang="en-US" b="1" dirty="0"/>
              <a:t>the frictional force A exerts on B must be to the right</a:t>
            </a:r>
            <a:r>
              <a:rPr lang="en-US" dirty="0"/>
              <a:t>. However, in this free body diagram we are showing the </a:t>
            </a:r>
            <a:r>
              <a:rPr lang="en-US" b="1" dirty="0"/>
              <a:t>frictional force that B exerts on A, so it must be to the left</a:t>
            </a:r>
            <a:r>
              <a:rPr lang="en-US" dirty="0"/>
              <a:t>. Another way to see that the direction shown is correct is to note that when B starts to move it will tend to drag block A to the left. From equilibrium we can find the normal force that B exerts on A.</a:t>
            </a:r>
          </a:p>
        </p:txBody>
      </p:sp>
      <p:sp>
        <p:nvSpPr>
          <p:cNvPr id="4" name="Slide Number Placeholder 3"/>
          <p:cNvSpPr>
            <a:spLocks noGrp="1"/>
          </p:cNvSpPr>
          <p:nvPr>
            <p:ph type="sldNum" sz="quarter" idx="5"/>
          </p:nvPr>
        </p:nvSpPr>
        <p:spPr/>
        <p:txBody>
          <a:bodyPr/>
          <a:lstStyle/>
          <a:p>
            <a:fld id="{2A96A7ED-952E-4AAE-B64B-0F25A1C05933}" type="slidenum">
              <a:rPr lang="en-US" smtClean="0"/>
              <a:t>9</a:t>
            </a:fld>
            <a:endParaRPr lang="en-US"/>
          </a:p>
        </p:txBody>
      </p:sp>
    </p:spTree>
    <p:extLst>
      <p:ext uri="{BB962C8B-B14F-4D97-AF65-F5344CB8AC3E}">
        <p14:creationId xmlns:p14="http://schemas.microsoft.com/office/powerpoint/2010/main" val="1315782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a:extLst>
              <a:ext uri="{FF2B5EF4-FFF2-40B4-BE49-F238E27FC236}">
                <a16:creationId xmlns:a16="http://schemas.microsoft.com/office/drawing/2014/main" id="{FC360A00-9417-47D1-A89E-145D89C8010B}"/>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93AA6981-CE10-492E-92EE-74B190C5AF78}"/>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E5FD2446-3B82-4C54-9997-3AB35BE3F492}"/>
              </a:ext>
            </a:extLst>
          </p:cNvPr>
          <p:cNvSpPr>
            <a:spLocks noGrp="1" noChangeArrowheads="1"/>
          </p:cNvSpPr>
          <p:nvPr>
            <p:ph type="sldNum" sz="quarter" idx="12"/>
          </p:nvPr>
        </p:nvSpPr>
        <p:spPr>
          <a:ln/>
        </p:spPr>
        <p:txBody>
          <a:bodyPr/>
          <a:lstStyle>
            <a:lvl1pPr>
              <a:defRPr/>
            </a:lvl1pPr>
          </a:lstStyle>
          <a:p>
            <a:fld id="{BEE0B1C5-F994-4605-9354-283704E730A0}" type="slidenum">
              <a:rPr lang="en-US" altLang="en-US"/>
              <a:pPr/>
              <a:t>‹#›</a:t>
            </a:fld>
            <a:endParaRPr lang="en-US" altLang="en-US"/>
          </a:p>
        </p:txBody>
      </p:sp>
    </p:spTree>
    <p:extLst>
      <p:ext uri="{BB962C8B-B14F-4D97-AF65-F5344CB8AC3E}">
        <p14:creationId xmlns:p14="http://schemas.microsoft.com/office/powerpoint/2010/main" val="9642139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74B78D80-3B0A-4553-BFD8-91F4C0000A73}"/>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6F0C81AA-94F2-41AA-B44F-171A5B9094C3}"/>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7EC35F55-9FF5-4C7E-99A4-269318797583}"/>
              </a:ext>
            </a:extLst>
          </p:cNvPr>
          <p:cNvSpPr>
            <a:spLocks noGrp="1" noChangeArrowheads="1"/>
          </p:cNvSpPr>
          <p:nvPr>
            <p:ph type="sldNum" sz="quarter" idx="12"/>
          </p:nvPr>
        </p:nvSpPr>
        <p:spPr>
          <a:ln/>
        </p:spPr>
        <p:txBody>
          <a:bodyPr/>
          <a:lstStyle>
            <a:lvl1pPr>
              <a:defRPr/>
            </a:lvl1pPr>
          </a:lstStyle>
          <a:p>
            <a:fld id="{728426B1-282C-47C4-816F-99B17E7D95B7}" type="slidenum">
              <a:rPr lang="en-US" altLang="en-US"/>
              <a:pPr/>
              <a:t>‹#›</a:t>
            </a:fld>
            <a:endParaRPr lang="en-US" altLang="en-US"/>
          </a:p>
        </p:txBody>
      </p:sp>
    </p:spTree>
    <p:extLst>
      <p:ext uri="{BB962C8B-B14F-4D97-AF65-F5344CB8AC3E}">
        <p14:creationId xmlns:p14="http://schemas.microsoft.com/office/powerpoint/2010/main" val="11562409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466E6679-8132-4F86-8FB7-22689D614CE7}"/>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DAD44639-7BA4-461B-8F45-439297EED16F}"/>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7057AD7F-4471-43A4-BC3B-101EF5D9A290}"/>
              </a:ext>
            </a:extLst>
          </p:cNvPr>
          <p:cNvSpPr>
            <a:spLocks noGrp="1" noChangeArrowheads="1"/>
          </p:cNvSpPr>
          <p:nvPr>
            <p:ph type="sldNum" sz="quarter" idx="12"/>
          </p:nvPr>
        </p:nvSpPr>
        <p:spPr>
          <a:ln/>
        </p:spPr>
        <p:txBody>
          <a:bodyPr/>
          <a:lstStyle>
            <a:lvl1pPr>
              <a:defRPr/>
            </a:lvl1pPr>
          </a:lstStyle>
          <a:p>
            <a:fld id="{58375F53-62FA-46F7-8DBE-71DFE2C34E16}" type="slidenum">
              <a:rPr lang="en-US" altLang="en-US"/>
              <a:pPr/>
              <a:t>‹#›</a:t>
            </a:fld>
            <a:endParaRPr lang="en-US" altLang="en-US"/>
          </a:p>
        </p:txBody>
      </p:sp>
    </p:spTree>
    <p:extLst>
      <p:ext uri="{BB962C8B-B14F-4D97-AF65-F5344CB8AC3E}">
        <p14:creationId xmlns:p14="http://schemas.microsoft.com/office/powerpoint/2010/main" val="25844327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12FAFB30-C73A-4EBC-90B9-7683FF4984DF}"/>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EB6A327A-6776-4AC5-A4DD-B29B9CAC7CED}"/>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601133A2-62FA-4CF8-9C67-CFB3D52155E8}"/>
              </a:ext>
            </a:extLst>
          </p:cNvPr>
          <p:cNvSpPr>
            <a:spLocks noGrp="1" noChangeArrowheads="1"/>
          </p:cNvSpPr>
          <p:nvPr>
            <p:ph type="sldNum" sz="quarter" idx="12"/>
          </p:nvPr>
        </p:nvSpPr>
        <p:spPr>
          <a:ln/>
        </p:spPr>
        <p:txBody>
          <a:bodyPr/>
          <a:lstStyle>
            <a:lvl1pPr>
              <a:defRPr/>
            </a:lvl1pPr>
          </a:lstStyle>
          <a:p>
            <a:fld id="{46E3D659-BA73-4DE4-B350-47D6D00F2C8D}" type="slidenum">
              <a:rPr lang="en-US" altLang="en-US"/>
              <a:pPr/>
              <a:t>‹#›</a:t>
            </a:fld>
            <a:endParaRPr lang="en-US" altLang="en-US"/>
          </a:p>
        </p:txBody>
      </p:sp>
    </p:spTree>
    <p:extLst>
      <p:ext uri="{BB962C8B-B14F-4D97-AF65-F5344CB8AC3E}">
        <p14:creationId xmlns:p14="http://schemas.microsoft.com/office/powerpoint/2010/main" val="27182434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9448FC28-0477-46E4-85B3-0404BB11BE02}"/>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B632A8C9-64AB-4D36-BA3A-9F5E3CD6293B}"/>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55F3ECEE-E7CC-423C-ADB7-49873859640C}"/>
              </a:ext>
            </a:extLst>
          </p:cNvPr>
          <p:cNvSpPr>
            <a:spLocks noGrp="1" noChangeArrowheads="1"/>
          </p:cNvSpPr>
          <p:nvPr>
            <p:ph type="sldNum" sz="quarter" idx="12"/>
          </p:nvPr>
        </p:nvSpPr>
        <p:spPr>
          <a:ln/>
        </p:spPr>
        <p:txBody>
          <a:bodyPr/>
          <a:lstStyle>
            <a:lvl1pPr>
              <a:defRPr/>
            </a:lvl1pPr>
          </a:lstStyle>
          <a:p>
            <a:fld id="{41C84E06-483D-4FAC-996D-78F5E758D24A}" type="slidenum">
              <a:rPr lang="en-US" altLang="en-US"/>
              <a:pPr/>
              <a:t>‹#›</a:t>
            </a:fld>
            <a:endParaRPr lang="en-US" altLang="en-US"/>
          </a:p>
        </p:txBody>
      </p:sp>
    </p:spTree>
    <p:extLst>
      <p:ext uri="{BB962C8B-B14F-4D97-AF65-F5344CB8AC3E}">
        <p14:creationId xmlns:p14="http://schemas.microsoft.com/office/powerpoint/2010/main" val="9742950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C8261888-11A2-4B33-BBCA-551D2745BED9}"/>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B2B85DCF-86AE-476B-9EFC-F154F81AFE18}"/>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415595DF-D853-4A67-B8B9-4411E4206716}"/>
              </a:ext>
            </a:extLst>
          </p:cNvPr>
          <p:cNvSpPr>
            <a:spLocks noGrp="1" noChangeArrowheads="1"/>
          </p:cNvSpPr>
          <p:nvPr>
            <p:ph type="sldNum" sz="quarter" idx="12"/>
          </p:nvPr>
        </p:nvSpPr>
        <p:spPr>
          <a:ln/>
        </p:spPr>
        <p:txBody>
          <a:bodyPr/>
          <a:lstStyle>
            <a:lvl1pPr>
              <a:defRPr/>
            </a:lvl1pPr>
          </a:lstStyle>
          <a:p>
            <a:fld id="{33645B19-3333-475D-AB1E-37F8CFFF718C}" type="slidenum">
              <a:rPr lang="en-US" altLang="en-US"/>
              <a:pPr/>
              <a:t>‹#›</a:t>
            </a:fld>
            <a:endParaRPr lang="en-US" altLang="en-US"/>
          </a:p>
        </p:txBody>
      </p:sp>
    </p:spTree>
    <p:extLst>
      <p:ext uri="{BB962C8B-B14F-4D97-AF65-F5344CB8AC3E}">
        <p14:creationId xmlns:p14="http://schemas.microsoft.com/office/powerpoint/2010/main" val="40925229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FCDD30C0-4E11-4ABE-BAC3-CE2E8B393C8F}"/>
              </a:ext>
            </a:extLst>
          </p:cNvPr>
          <p:cNvSpPr>
            <a:spLocks noGrp="1" noChangeArrowheads="1"/>
          </p:cNvSpPr>
          <p:nvPr>
            <p:ph type="dt" sz="half" idx="10"/>
          </p:nvPr>
        </p:nvSpPr>
        <p:spPr>
          <a:ln/>
        </p:spPr>
        <p:txBody>
          <a:bodyPr/>
          <a:lstStyle>
            <a:lvl1pPr>
              <a:defRPr/>
            </a:lvl1pPr>
          </a:lstStyle>
          <a:p>
            <a:pPr>
              <a:defRPr/>
            </a:pPr>
            <a:endParaRPr lang="en-US"/>
          </a:p>
        </p:txBody>
      </p:sp>
      <p:sp>
        <p:nvSpPr>
          <p:cNvPr id="8" name="Rectangle 5">
            <a:extLst>
              <a:ext uri="{FF2B5EF4-FFF2-40B4-BE49-F238E27FC236}">
                <a16:creationId xmlns:a16="http://schemas.microsoft.com/office/drawing/2014/main" id="{3C2124D3-9E27-47A5-912B-3BEAB4D7D19C}"/>
              </a:ext>
            </a:extLst>
          </p:cNvPr>
          <p:cNvSpPr>
            <a:spLocks noGrp="1" noChangeArrowheads="1"/>
          </p:cNvSpPr>
          <p:nvPr>
            <p:ph type="ftr" sz="quarter" idx="11"/>
          </p:nvPr>
        </p:nvSpPr>
        <p:spPr>
          <a:ln/>
        </p:spPr>
        <p:txBody>
          <a:bodyPr/>
          <a:lstStyle>
            <a:lvl1pPr>
              <a:defRPr/>
            </a:lvl1pPr>
          </a:lstStyle>
          <a:p>
            <a:pPr>
              <a:defRPr/>
            </a:pPr>
            <a:endParaRPr lang="en-US"/>
          </a:p>
        </p:txBody>
      </p:sp>
      <p:sp>
        <p:nvSpPr>
          <p:cNvPr id="9" name="Rectangle 6">
            <a:extLst>
              <a:ext uri="{FF2B5EF4-FFF2-40B4-BE49-F238E27FC236}">
                <a16:creationId xmlns:a16="http://schemas.microsoft.com/office/drawing/2014/main" id="{81C96165-FDD6-439E-8536-AC7080CEA62C}"/>
              </a:ext>
            </a:extLst>
          </p:cNvPr>
          <p:cNvSpPr>
            <a:spLocks noGrp="1" noChangeArrowheads="1"/>
          </p:cNvSpPr>
          <p:nvPr>
            <p:ph type="sldNum" sz="quarter" idx="12"/>
          </p:nvPr>
        </p:nvSpPr>
        <p:spPr>
          <a:ln/>
        </p:spPr>
        <p:txBody>
          <a:bodyPr/>
          <a:lstStyle>
            <a:lvl1pPr>
              <a:defRPr/>
            </a:lvl1pPr>
          </a:lstStyle>
          <a:p>
            <a:fld id="{A2F669AC-19FC-4DA1-A57D-5CA6F493B732}" type="slidenum">
              <a:rPr lang="en-US" altLang="en-US"/>
              <a:pPr/>
              <a:t>‹#›</a:t>
            </a:fld>
            <a:endParaRPr lang="en-US" altLang="en-US"/>
          </a:p>
        </p:txBody>
      </p:sp>
    </p:spTree>
    <p:extLst>
      <p:ext uri="{BB962C8B-B14F-4D97-AF65-F5344CB8AC3E}">
        <p14:creationId xmlns:p14="http://schemas.microsoft.com/office/powerpoint/2010/main" val="5738545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446142D1-31A4-420B-956D-77921A09C426}"/>
              </a:ext>
            </a:extLst>
          </p:cNvPr>
          <p:cNvSpPr>
            <a:spLocks noGrp="1" noChangeArrowheads="1"/>
          </p:cNvSpPr>
          <p:nvPr>
            <p:ph type="dt" sz="half" idx="10"/>
          </p:nvPr>
        </p:nvSpPr>
        <p:spPr>
          <a:ln/>
        </p:spPr>
        <p:txBody>
          <a:bodyPr/>
          <a:lstStyle>
            <a:lvl1pPr>
              <a:defRPr/>
            </a:lvl1pPr>
          </a:lstStyle>
          <a:p>
            <a:pPr>
              <a:defRPr/>
            </a:pPr>
            <a:endParaRPr lang="en-US"/>
          </a:p>
        </p:txBody>
      </p:sp>
      <p:sp>
        <p:nvSpPr>
          <p:cNvPr id="4" name="Rectangle 5">
            <a:extLst>
              <a:ext uri="{FF2B5EF4-FFF2-40B4-BE49-F238E27FC236}">
                <a16:creationId xmlns:a16="http://schemas.microsoft.com/office/drawing/2014/main" id="{6074EDE1-84F0-4F3B-B4CF-A0EA12935E2D}"/>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Rectangle 6">
            <a:extLst>
              <a:ext uri="{FF2B5EF4-FFF2-40B4-BE49-F238E27FC236}">
                <a16:creationId xmlns:a16="http://schemas.microsoft.com/office/drawing/2014/main" id="{6A822C78-017C-4354-9F35-F4FCFE3ED230}"/>
              </a:ext>
            </a:extLst>
          </p:cNvPr>
          <p:cNvSpPr>
            <a:spLocks noGrp="1" noChangeArrowheads="1"/>
          </p:cNvSpPr>
          <p:nvPr>
            <p:ph type="sldNum" sz="quarter" idx="12"/>
          </p:nvPr>
        </p:nvSpPr>
        <p:spPr>
          <a:ln/>
        </p:spPr>
        <p:txBody>
          <a:bodyPr/>
          <a:lstStyle>
            <a:lvl1pPr>
              <a:defRPr/>
            </a:lvl1pPr>
          </a:lstStyle>
          <a:p>
            <a:fld id="{8FE3F5E6-5C3D-4A94-955D-5D40EDA3ED4C}" type="slidenum">
              <a:rPr lang="en-US" altLang="en-US"/>
              <a:pPr/>
              <a:t>‹#›</a:t>
            </a:fld>
            <a:endParaRPr lang="en-US" altLang="en-US"/>
          </a:p>
        </p:txBody>
      </p:sp>
    </p:spTree>
    <p:extLst>
      <p:ext uri="{BB962C8B-B14F-4D97-AF65-F5344CB8AC3E}">
        <p14:creationId xmlns:p14="http://schemas.microsoft.com/office/powerpoint/2010/main" val="22047297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A00F708A-D1DD-4CD1-97F9-3076DAF813DB}"/>
              </a:ext>
            </a:extLst>
          </p:cNvPr>
          <p:cNvSpPr>
            <a:spLocks noGrp="1" noChangeArrowheads="1"/>
          </p:cNvSpPr>
          <p:nvPr>
            <p:ph type="dt" sz="half" idx="10"/>
          </p:nvPr>
        </p:nvSpPr>
        <p:spPr>
          <a:ln/>
        </p:spPr>
        <p:txBody>
          <a:bodyPr/>
          <a:lstStyle>
            <a:lvl1pPr>
              <a:defRPr/>
            </a:lvl1pPr>
          </a:lstStyle>
          <a:p>
            <a:pPr>
              <a:defRPr/>
            </a:pPr>
            <a:endParaRPr lang="en-US"/>
          </a:p>
        </p:txBody>
      </p:sp>
      <p:sp>
        <p:nvSpPr>
          <p:cNvPr id="3" name="Rectangle 5">
            <a:extLst>
              <a:ext uri="{FF2B5EF4-FFF2-40B4-BE49-F238E27FC236}">
                <a16:creationId xmlns:a16="http://schemas.microsoft.com/office/drawing/2014/main" id="{792828C5-BB38-417B-933A-F92499FDC14F}"/>
              </a:ext>
            </a:extLst>
          </p:cNvPr>
          <p:cNvSpPr>
            <a:spLocks noGrp="1" noChangeArrowheads="1"/>
          </p:cNvSpPr>
          <p:nvPr>
            <p:ph type="ftr" sz="quarter" idx="11"/>
          </p:nvPr>
        </p:nvSpPr>
        <p:spPr>
          <a:ln/>
        </p:spPr>
        <p:txBody>
          <a:bodyPr/>
          <a:lstStyle>
            <a:lvl1pPr>
              <a:defRPr/>
            </a:lvl1pPr>
          </a:lstStyle>
          <a:p>
            <a:pPr>
              <a:defRPr/>
            </a:pPr>
            <a:endParaRPr lang="en-US"/>
          </a:p>
        </p:txBody>
      </p:sp>
      <p:sp>
        <p:nvSpPr>
          <p:cNvPr id="4" name="Rectangle 6">
            <a:extLst>
              <a:ext uri="{FF2B5EF4-FFF2-40B4-BE49-F238E27FC236}">
                <a16:creationId xmlns:a16="http://schemas.microsoft.com/office/drawing/2014/main" id="{83994AE8-607A-4103-811C-99D77EBB3654}"/>
              </a:ext>
            </a:extLst>
          </p:cNvPr>
          <p:cNvSpPr>
            <a:spLocks noGrp="1" noChangeArrowheads="1"/>
          </p:cNvSpPr>
          <p:nvPr>
            <p:ph type="sldNum" sz="quarter" idx="12"/>
          </p:nvPr>
        </p:nvSpPr>
        <p:spPr>
          <a:ln/>
        </p:spPr>
        <p:txBody>
          <a:bodyPr/>
          <a:lstStyle>
            <a:lvl1pPr>
              <a:defRPr/>
            </a:lvl1pPr>
          </a:lstStyle>
          <a:p>
            <a:fld id="{8F22F876-EFFD-4EEB-BC0E-6C71DE052930}" type="slidenum">
              <a:rPr lang="en-US" altLang="en-US"/>
              <a:pPr/>
              <a:t>‹#›</a:t>
            </a:fld>
            <a:endParaRPr lang="en-US" altLang="en-US"/>
          </a:p>
        </p:txBody>
      </p:sp>
    </p:spTree>
    <p:extLst>
      <p:ext uri="{BB962C8B-B14F-4D97-AF65-F5344CB8AC3E}">
        <p14:creationId xmlns:p14="http://schemas.microsoft.com/office/powerpoint/2010/main" val="22164462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E29BD2A4-E2C4-4ED3-B761-D208105D31A8}"/>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6A9D74FC-963C-4ED1-9558-378605158EAE}"/>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4F7918DD-165E-4F65-9E1D-894242EA4D9D}"/>
              </a:ext>
            </a:extLst>
          </p:cNvPr>
          <p:cNvSpPr>
            <a:spLocks noGrp="1" noChangeArrowheads="1"/>
          </p:cNvSpPr>
          <p:nvPr>
            <p:ph type="sldNum" sz="quarter" idx="12"/>
          </p:nvPr>
        </p:nvSpPr>
        <p:spPr>
          <a:ln/>
        </p:spPr>
        <p:txBody>
          <a:bodyPr/>
          <a:lstStyle>
            <a:lvl1pPr>
              <a:defRPr/>
            </a:lvl1pPr>
          </a:lstStyle>
          <a:p>
            <a:fld id="{FEE56FF9-4111-496B-ADE3-BB2194454450}" type="slidenum">
              <a:rPr lang="en-US" altLang="en-US"/>
              <a:pPr/>
              <a:t>‹#›</a:t>
            </a:fld>
            <a:endParaRPr lang="en-US" altLang="en-US"/>
          </a:p>
        </p:txBody>
      </p:sp>
    </p:spTree>
    <p:extLst>
      <p:ext uri="{BB962C8B-B14F-4D97-AF65-F5344CB8AC3E}">
        <p14:creationId xmlns:p14="http://schemas.microsoft.com/office/powerpoint/2010/main" val="21405120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AC1DC0B5-2606-44DE-A6F5-7253D200A3C4}"/>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C7C441F7-7AD8-4FF4-8C32-21588787492E}"/>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C5AD122D-89CD-4544-987C-AFE2AA6B369B}"/>
              </a:ext>
            </a:extLst>
          </p:cNvPr>
          <p:cNvSpPr>
            <a:spLocks noGrp="1" noChangeArrowheads="1"/>
          </p:cNvSpPr>
          <p:nvPr>
            <p:ph type="sldNum" sz="quarter" idx="12"/>
          </p:nvPr>
        </p:nvSpPr>
        <p:spPr>
          <a:ln/>
        </p:spPr>
        <p:txBody>
          <a:bodyPr/>
          <a:lstStyle>
            <a:lvl1pPr>
              <a:defRPr/>
            </a:lvl1pPr>
          </a:lstStyle>
          <a:p>
            <a:fld id="{A8BF3C02-66A5-4DC2-954B-4AA6960AF8AF}" type="slidenum">
              <a:rPr lang="en-US" altLang="en-US"/>
              <a:pPr/>
              <a:t>‹#›</a:t>
            </a:fld>
            <a:endParaRPr lang="en-US" altLang="en-US"/>
          </a:p>
        </p:txBody>
      </p:sp>
    </p:spTree>
    <p:extLst>
      <p:ext uri="{BB962C8B-B14F-4D97-AF65-F5344CB8AC3E}">
        <p14:creationId xmlns:p14="http://schemas.microsoft.com/office/powerpoint/2010/main" val="10923139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
            <a:extLst>
              <a:ext uri="{FF2B5EF4-FFF2-40B4-BE49-F238E27FC236}">
                <a16:creationId xmlns:a16="http://schemas.microsoft.com/office/drawing/2014/main" id="{2409C2C3-69B7-46EB-A4FE-27B4245E4439}"/>
              </a:ext>
            </a:extLst>
          </p:cNvPr>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31747" name="Rectangle 3">
            <a:extLst>
              <a:ext uri="{FF2B5EF4-FFF2-40B4-BE49-F238E27FC236}">
                <a16:creationId xmlns:a16="http://schemas.microsoft.com/office/drawing/2014/main" id="{8A00BCDC-9E07-4347-B9B5-B0EB275DB90A}"/>
              </a:ext>
            </a:extLst>
          </p:cNvPr>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C19FCACB-0C94-4B01-B2FA-90C22636ED9F}"/>
              </a:ext>
            </a:extLst>
          </p:cNvPr>
          <p:cNvSpPr>
            <a:spLocks noGrp="1" noChangeArrowheads="1"/>
          </p:cNvSpPr>
          <p:nvPr>
            <p:ph type="dt" sz="half" idx="2"/>
          </p:nvPr>
        </p:nvSpPr>
        <p:spPr bwMode="auto">
          <a:xfrm>
            <a:off x="457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1029" name="Rectangle 5">
            <a:extLst>
              <a:ext uri="{FF2B5EF4-FFF2-40B4-BE49-F238E27FC236}">
                <a16:creationId xmlns:a16="http://schemas.microsoft.com/office/drawing/2014/main" id="{3ECAB954-3645-4CAD-B0A5-BE2BE36F2C0F}"/>
              </a:ext>
            </a:extLst>
          </p:cNvPr>
          <p:cNvSpPr>
            <a:spLocks noGrp="1" noChangeArrowheads="1"/>
          </p:cNvSpPr>
          <p:nvPr>
            <p:ph type="ftr" sz="quarter" idx="3"/>
          </p:nvPr>
        </p:nvSpPr>
        <p:spPr bwMode="auto">
          <a:xfrm>
            <a:off x="3124200" y="6245225"/>
            <a:ext cx="2895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1030" name="Rectangle 6">
            <a:extLst>
              <a:ext uri="{FF2B5EF4-FFF2-40B4-BE49-F238E27FC236}">
                <a16:creationId xmlns:a16="http://schemas.microsoft.com/office/drawing/2014/main" id="{EC22C080-0229-45F5-931B-41AF37356C1A}"/>
              </a:ext>
            </a:extLst>
          </p:cNvPr>
          <p:cNvSpPr>
            <a:spLocks noGrp="1" noChangeArrowheads="1"/>
          </p:cNvSpPr>
          <p:nvPr>
            <p:ph type="sldNum" sz="quarter" idx="4"/>
          </p:nvPr>
        </p:nvSpPr>
        <p:spPr bwMode="auto">
          <a:xfrm>
            <a:off x="6553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a:defRPr sz="1400"/>
            </a:lvl1pPr>
          </a:lstStyle>
          <a:p>
            <a:fld id="{E9BA733D-BAB8-4004-B352-AAFAED8ABCD2}"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tags" Target="../tags/tag9.xml"/><Relationship Id="rId5" Type="http://schemas.openxmlformats.org/officeDocument/2006/relationships/image" Target="../media/image18.wmf"/><Relationship Id="rId4" Type="http://schemas.openxmlformats.org/officeDocument/2006/relationships/oleObject" Target="../embeddings/oleObject18.bin"/></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tags" Target="../tags/tag10.xml"/><Relationship Id="rId5" Type="http://schemas.openxmlformats.org/officeDocument/2006/relationships/image" Target="../media/image19.wmf"/><Relationship Id="rId4" Type="http://schemas.openxmlformats.org/officeDocument/2006/relationships/oleObject" Target="../embeddings/oleObject19.bin"/></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7" Type="http://schemas.openxmlformats.org/officeDocument/2006/relationships/image" Target="../media/image21.wmf"/><Relationship Id="rId2" Type="http://schemas.openxmlformats.org/officeDocument/2006/relationships/slideLayout" Target="../slideLayouts/slideLayout7.xml"/><Relationship Id="rId1" Type="http://schemas.openxmlformats.org/officeDocument/2006/relationships/tags" Target="../tags/tag11.xml"/><Relationship Id="rId6" Type="http://schemas.openxmlformats.org/officeDocument/2006/relationships/oleObject" Target="../embeddings/oleObject21.bin"/><Relationship Id="rId5" Type="http://schemas.openxmlformats.org/officeDocument/2006/relationships/image" Target="../media/image20.wmf"/><Relationship Id="rId4" Type="http://schemas.openxmlformats.org/officeDocument/2006/relationships/oleObject" Target="../embeddings/oleObject20.bin"/></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7" Type="http://schemas.openxmlformats.org/officeDocument/2006/relationships/image" Target="../media/image23.wmf"/><Relationship Id="rId2" Type="http://schemas.openxmlformats.org/officeDocument/2006/relationships/slideLayout" Target="../slideLayouts/slideLayout7.xml"/><Relationship Id="rId1" Type="http://schemas.openxmlformats.org/officeDocument/2006/relationships/tags" Target="../tags/tag12.xml"/><Relationship Id="rId6" Type="http://schemas.openxmlformats.org/officeDocument/2006/relationships/oleObject" Target="../embeddings/oleObject23.bin"/><Relationship Id="rId5" Type="http://schemas.openxmlformats.org/officeDocument/2006/relationships/image" Target="../media/image22.wmf"/><Relationship Id="rId4" Type="http://schemas.openxmlformats.org/officeDocument/2006/relationships/oleObject" Target="../embeddings/oleObject22.bin"/></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8" Type="http://schemas.openxmlformats.org/officeDocument/2006/relationships/image" Target="../media/image26.wmf"/><Relationship Id="rId3" Type="http://schemas.openxmlformats.org/officeDocument/2006/relationships/oleObject" Target="../embeddings/oleObject24.bin"/><Relationship Id="rId7" Type="http://schemas.openxmlformats.org/officeDocument/2006/relationships/oleObject" Target="../embeddings/oleObject26.bin"/><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25.wmf"/><Relationship Id="rId5" Type="http://schemas.openxmlformats.org/officeDocument/2006/relationships/oleObject" Target="../embeddings/oleObject25.bin"/><Relationship Id="rId4" Type="http://schemas.openxmlformats.org/officeDocument/2006/relationships/image" Target="../media/image24.wmf"/></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8" Type="http://schemas.openxmlformats.org/officeDocument/2006/relationships/image" Target="../media/image24.wmf"/><Relationship Id="rId3" Type="http://schemas.openxmlformats.org/officeDocument/2006/relationships/oleObject" Target="../embeddings/oleObject27.bin"/><Relationship Id="rId7" Type="http://schemas.openxmlformats.org/officeDocument/2006/relationships/oleObject" Target="../embeddings/oleObject24.bin"/><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28.wmf"/><Relationship Id="rId5" Type="http://schemas.openxmlformats.org/officeDocument/2006/relationships/oleObject" Target="../embeddings/oleObject28.bin"/><Relationship Id="rId4" Type="http://schemas.openxmlformats.org/officeDocument/2006/relationships/image" Target="../media/image27.wmf"/></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tags" Target="../tags/tag13.xml"/><Relationship Id="rId5" Type="http://schemas.openxmlformats.org/officeDocument/2006/relationships/image" Target="../media/image29.wmf"/><Relationship Id="rId4" Type="http://schemas.openxmlformats.org/officeDocument/2006/relationships/oleObject" Target="../embeddings/oleObject29.bin"/></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32.bin"/><Relationship Id="rId13" Type="http://schemas.openxmlformats.org/officeDocument/2006/relationships/image" Target="../media/image34.wmf"/><Relationship Id="rId3" Type="http://schemas.openxmlformats.org/officeDocument/2006/relationships/notesSlide" Target="../notesSlides/notesSlide19.xml"/><Relationship Id="rId7" Type="http://schemas.openxmlformats.org/officeDocument/2006/relationships/image" Target="../media/image31.wmf"/><Relationship Id="rId12" Type="http://schemas.openxmlformats.org/officeDocument/2006/relationships/oleObject" Target="../embeddings/oleObject34.bin"/><Relationship Id="rId2" Type="http://schemas.openxmlformats.org/officeDocument/2006/relationships/slideLayout" Target="../slideLayouts/slideLayout7.xml"/><Relationship Id="rId1" Type="http://schemas.openxmlformats.org/officeDocument/2006/relationships/tags" Target="../tags/tag14.xml"/><Relationship Id="rId6" Type="http://schemas.openxmlformats.org/officeDocument/2006/relationships/oleObject" Target="../embeddings/oleObject31.bin"/><Relationship Id="rId11" Type="http://schemas.openxmlformats.org/officeDocument/2006/relationships/image" Target="../media/image33.wmf"/><Relationship Id="rId5" Type="http://schemas.openxmlformats.org/officeDocument/2006/relationships/image" Target="../media/image30.wmf"/><Relationship Id="rId10" Type="http://schemas.openxmlformats.org/officeDocument/2006/relationships/oleObject" Target="../embeddings/oleObject33.bin"/><Relationship Id="rId4" Type="http://schemas.openxmlformats.org/officeDocument/2006/relationships/oleObject" Target="../embeddings/oleObject30.bin"/><Relationship Id="rId9" Type="http://schemas.openxmlformats.org/officeDocument/2006/relationships/image" Target="../media/image32.w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tags" Target="../tags/tag15.xml"/><Relationship Id="rId5" Type="http://schemas.openxmlformats.org/officeDocument/2006/relationships/image" Target="../media/image35.wmf"/><Relationship Id="rId4" Type="http://schemas.openxmlformats.org/officeDocument/2006/relationships/oleObject" Target="../embeddings/oleObject35.bin"/></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xml"/><Relationship Id="rId1" Type="http://schemas.openxmlformats.org/officeDocument/2006/relationships/tags" Target="../tags/tag16.xml"/><Relationship Id="rId5" Type="http://schemas.openxmlformats.org/officeDocument/2006/relationships/image" Target="../media/image36.wmf"/><Relationship Id="rId4" Type="http://schemas.openxmlformats.org/officeDocument/2006/relationships/oleObject" Target="../embeddings/oleObject36.bin"/></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tags" Target="../tags/tag17.xml"/><Relationship Id="rId5" Type="http://schemas.openxmlformats.org/officeDocument/2006/relationships/image" Target="../media/image37.wmf"/><Relationship Id="rId4" Type="http://schemas.openxmlformats.org/officeDocument/2006/relationships/oleObject" Target="../embeddings/oleObject37.bin"/></Relationships>
</file>

<file path=ppt/slides/_rels/slide23.xml.rels><?xml version="1.0" encoding="UTF-8" standalone="yes"?>
<Relationships xmlns="http://schemas.openxmlformats.org/package/2006/relationships"><Relationship Id="rId8" Type="http://schemas.openxmlformats.org/officeDocument/2006/relationships/oleObject" Target="../embeddings/oleObject40.bin"/><Relationship Id="rId13" Type="http://schemas.openxmlformats.org/officeDocument/2006/relationships/image" Target="../media/image42.wmf"/><Relationship Id="rId3" Type="http://schemas.openxmlformats.org/officeDocument/2006/relationships/notesSlide" Target="../notesSlides/notesSlide23.xml"/><Relationship Id="rId7" Type="http://schemas.openxmlformats.org/officeDocument/2006/relationships/image" Target="../media/image39.wmf"/><Relationship Id="rId12" Type="http://schemas.openxmlformats.org/officeDocument/2006/relationships/oleObject" Target="../embeddings/oleObject42.bin"/><Relationship Id="rId2" Type="http://schemas.openxmlformats.org/officeDocument/2006/relationships/slideLayout" Target="../slideLayouts/slideLayout7.xml"/><Relationship Id="rId1" Type="http://schemas.openxmlformats.org/officeDocument/2006/relationships/tags" Target="../tags/tag18.xml"/><Relationship Id="rId6" Type="http://schemas.openxmlformats.org/officeDocument/2006/relationships/oleObject" Target="../embeddings/oleObject39.bin"/><Relationship Id="rId11" Type="http://schemas.openxmlformats.org/officeDocument/2006/relationships/image" Target="../media/image41.wmf"/><Relationship Id="rId5" Type="http://schemas.openxmlformats.org/officeDocument/2006/relationships/image" Target="../media/image38.wmf"/><Relationship Id="rId10" Type="http://schemas.openxmlformats.org/officeDocument/2006/relationships/oleObject" Target="../embeddings/oleObject41.bin"/><Relationship Id="rId4" Type="http://schemas.openxmlformats.org/officeDocument/2006/relationships/oleObject" Target="../embeddings/oleObject38.bin"/><Relationship Id="rId9" Type="http://schemas.openxmlformats.org/officeDocument/2006/relationships/image" Target="../media/image40.wmf"/></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7" Type="http://schemas.openxmlformats.org/officeDocument/2006/relationships/image" Target="../media/image44.wmf"/><Relationship Id="rId2" Type="http://schemas.openxmlformats.org/officeDocument/2006/relationships/slideLayout" Target="../slideLayouts/slideLayout7.xml"/><Relationship Id="rId1" Type="http://schemas.openxmlformats.org/officeDocument/2006/relationships/tags" Target="../tags/tag19.xml"/><Relationship Id="rId6" Type="http://schemas.openxmlformats.org/officeDocument/2006/relationships/oleObject" Target="../embeddings/oleObject44.bin"/><Relationship Id="rId5" Type="http://schemas.openxmlformats.org/officeDocument/2006/relationships/image" Target="../media/image43.wmf"/><Relationship Id="rId4" Type="http://schemas.openxmlformats.org/officeDocument/2006/relationships/oleObject" Target="../embeddings/oleObject43.bin"/></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7.xml"/><Relationship Id="rId1" Type="http://schemas.openxmlformats.org/officeDocument/2006/relationships/tags" Target="../tags/tag20.xml"/></Relationships>
</file>

<file path=ppt/slides/_rels/slide26.xml.rels><?xml version="1.0" encoding="UTF-8" standalone="yes"?>
<Relationships xmlns="http://schemas.openxmlformats.org/package/2006/relationships"><Relationship Id="rId8" Type="http://schemas.openxmlformats.org/officeDocument/2006/relationships/oleObject" Target="../embeddings/oleObject47.bin"/><Relationship Id="rId3" Type="http://schemas.openxmlformats.org/officeDocument/2006/relationships/notesSlide" Target="../notesSlides/notesSlide26.xml"/><Relationship Id="rId7" Type="http://schemas.openxmlformats.org/officeDocument/2006/relationships/image" Target="../media/image46.wmf"/><Relationship Id="rId2" Type="http://schemas.openxmlformats.org/officeDocument/2006/relationships/slideLayout" Target="../slideLayouts/slideLayout7.xml"/><Relationship Id="rId1" Type="http://schemas.openxmlformats.org/officeDocument/2006/relationships/tags" Target="../tags/tag21.xml"/><Relationship Id="rId6" Type="http://schemas.openxmlformats.org/officeDocument/2006/relationships/oleObject" Target="../embeddings/oleObject46.bin"/><Relationship Id="rId11" Type="http://schemas.openxmlformats.org/officeDocument/2006/relationships/image" Target="../media/image48.wmf"/><Relationship Id="rId5" Type="http://schemas.openxmlformats.org/officeDocument/2006/relationships/image" Target="../media/image45.wmf"/><Relationship Id="rId10" Type="http://schemas.openxmlformats.org/officeDocument/2006/relationships/oleObject" Target="../embeddings/oleObject48.bin"/><Relationship Id="rId4" Type="http://schemas.openxmlformats.org/officeDocument/2006/relationships/oleObject" Target="../embeddings/oleObject45.bin"/><Relationship Id="rId9" Type="http://schemas.openxmlformats.org/officeDocument/2006/relationships/image" Target="../media/image47.wmf"/></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7.xml"/><Relationship Id="rId1" Type="http://schemas.openxmlformats.org/officeDocument/2006/relationships/tags" Target="../tags/tag22.xml"/><Relationship Id="rId5" Type="http://schemas.openxmlformats.org/officeDocument/2006/relationships/image" Target="../media/image49.wmf"/><Relationship Id="rId4" Type="http://schemas.openxmlformats.org/officeDocument/2006/relationships/oleObject" Target="../embeddings/oleObject49.bin"/></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7.xml"/><Relationship Id="rId1" Type="http://schemas.openxmlformats.org/officeDocument/2006/relationships/tags" Target="../tags/tag23.xml"/><Relationship Id="rId5" Type="http://schemas.openxmlformats.org/officeDocument/2006/relationships/image" Target="../media/image50.wmf"/><Relationship Id="rId4" Type="http://schemas.openxmlformats.org/officeDocument/2006/relationships/oleObject" Target="../embeddings/oleObject50.bin"/></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7.xml"/><Relationship Id="rId1" Type="http://schemas.openxmlformats.org/officeDocument/2006/relationships/tags" Target="../tags/tag24.xml"/><Relationship Id="rId5" Type="http://schemas.openxmlformats.org/officeDocument/2006/relationships/image" Target="../media/image51.wmf"/><Relationship Id="rId4" Type="http://schemas.openxmlformats.org/officeDocument/2006/relationships/oleObject" Target="../embeddings/oleObject51.bin"/></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image" Target="../media/image5.wmf"/><Relationship Id="rId3" Type="http://schemas.openxmlformats.org/officeDocument/2006/relationships/notesSlide" Target="../notesSlides/notesSlide3.xml"/><Relationship Id="rId7" Type="http://schemas.openxmlformats.org/officeDocument/2006/relationships/image" Target="../media/image2.wmf"/><Relationship Id="rId12"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tags" Target="../tags/tag2.xml"/><Relationship Id="rId6" Type="http://schemas.openxmlformats.org/officeDocument/2006/relationships/oleObject" Target="../embeddings/oleObject2.bin"/><Relationship Id="rId11" Type="http://schemas.openxmlformats.org/officeDocument/2006/relationships/image" Target="../media/image4.wmf"/><Relationship Id="rId5" Type="http://schemas.openxmlformats.org/officeDocument/2006/relationships/image" Target="../media/image1.wmf"/><Relationship Id="rId15" Type="http://schemas.openxmlformats.org/officeDocument/2006/relationships/image" Target="../media/image6.wmf"/><Relationship Id="rId10" Type="http://schemas.openxmlformats.org/officeDocument/2006/relationships/oleObject" Target="../embeddings/oleObject4.bin"/><Relationship Id="rId4" Type="http://schemas.openxmlformats.org/officeDocument/2006/relationships/oleObject" Target="../embeddings/oleObject1.bin"/><Relationship Id="rId9" Type="http://schemas.openxmlformats.org/officeDocument/2006/relationships/image" Target="../media/image3.wmf"/><Relationship Id="rId14" Type="http://schemas.openxmlformats.org/officeDocument/2006/relationships/oleObject" Target="../embeddings/oleObject6.bin"/></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7.xml"/><Relationship Id="rId1" Type="http://schemas.openxmlformats.org/officeDocument/2006/relationships/tags" Target="../tags/tag25.xml"/></Relationships>
</file>

<file path=ppt/slides/_rels/slide31.xml.rels><?xml version="1.0" encoding="UTF-8" standalone="yes"?>
<Relationships xmlns="http://schemas.openxmlformats.org/package/2006/relationships"><Relationship Id="rId8" Type="http://schemas.openxmlformats.org/officeDocument/2006/relationships/oleObject" Target="../embeddings/oleObject54.bin"/><Relationship Id="rId3" Type="http://schemas.openxmlformats.org/officeDocument/2006/relationships/notesSlide" Target="../notesSlides/notesSlide31.xml"/><Relationship Id="rId7" Type="http://schemas.openxmlformats.org/officeDocument/2006/relationships/image" Target="../media/image53.wmf"/><Relationship Id="rId2" Type="http://schemas.openxmlformats.org/officeDocument/2006/relationships/slideLayout" Target="../slideLayouts/slideLayout7.xml"/><Relationship Id="rId1" Type="http://schemas.openxmlformats.org/officeDocument/2006/relationships/tags" Target="../tags/tag26.xml"/><Relationship Id="rId6" Type="http://schemas.openxmlformats.org/officeDocument/2006/relationships/oleObject" Target="../embeddings/oleObject53.bin"/><Relationship Id="rId5" Type="http://schemas.openxmlformats.org/officeDocument/2006/relationships/image" Target="../media/image52.wmf"/><Relationship Id="rId4" Type="http://schemas.openxmlformats.org/officeDocument/2006/relationships/oleObject" Target="../embeddings/oleObject52.bin"/><Relationship Id="rId9" Type="http://schemas.openxmlformats.org/officeDocument/2006/relationships/image" Target="../media/image54.wmf"/></Relationships>
</file>

<file path=ppt/slides/_rels/slide32.xml.rels><?xml version="1.0" encoding="UTF-8" standalone="yes"?>
<Relationships xmlns="http://schemas.openxmlformats.org/package/2006/relationships"><Relationship Id="rId8" Type="http://schemas.openxmlformats.org/officeDocument/2006/relationships/oleObject" Target="../embeddings/oleObject57.bin"/><Relationship Id="rId3" Type="http://schemas.openxmlformats.org/officeDocument/2006/relationships/notesSlide" Target="../notesSlides/notesSlide32.xml"/><Relationship Id="rId7" Type="http://schemas.openxmlformats.org/officeDocument/2006/relationships/image" Target="../media/image55.wmf"/><Relationship Id="rId2" Type="http://schemas.openxmlformats.org/officeDocument/2006/relationships/slideLayout" Target="../slideLayouts/slideLayout7.xml"/><Relationship Id="rId1" Type="http://schemas.openxmlformats.org/officeDocument/2006/relationships/tags" Target="../tags/tag27.xml"/><Relationship Id="rId6" Type="http://schemas.openxmlformats.org/officeDocument/2006/relationships/oleObject" Target="../embeddings/oleObject56.bin"/><Relationship Id="rId5" Type="http://schemas.openxmlformats.org/officeDocument/2006/relationships/image" Target="../media/image53.wmf"/><Relationship Id="rId4" Type="http://schemas.openxmlformats.org/officeDocument/2006/relationships/oleObject" Target="../embeddings/oleObject55.bin"/><Relationship Id="rId9" Type="http://schemas.openxmlformats.org/officeDocument/2006/relationships/image" Target="../media/image52.wmf"/></Relationships>
</file>

<file path=ppt/slides/_rels/slide33.xml.rels><?xml version="1.0" encoding="UTF-8" standalone="yes"?>
<Relationships xmlns="http://schemas.openxmlformats.org/package/2006/relationships"><Relationship Id="rId8" Type="http://schemas.openxmlformats.org/officeDocument/2006/relationships/oleObject" Target="../embeddings/oleObject60.bin"/><Relationship Id="rId3" Type="http://schemas.openxmlformats.org/officeDocument/2006/relationships/notesSlide" Target="../notesSlides/notesSlide33.xml"/><Relationship Id="rId7" Type="http://schemas.openxmlformats.org/officeDocument/2006/relationships/image" Target="../media/image57.wmf"/><Relationship Id="rId2" Type="http://schemas.openxmlformats.org/officeDocument/2006/relationships/slideLayout" Target="../slideLayouts/slideLayout7.xml"/><Relationship Id="rId1" Type="http://schemas.openxmlformats.org/officeDocument/2006/relationships/tags" Target="../tags/tag28.xml"/><Relationship Id="rId6" Type="http://schemas.openxmlformats.org/officeDocument/2006/relationships/oleObject" Target="../embeddings/oleObject59.bin"/><Relationship Id="rId5" Type="http://schemas.openxmlformats.org/officeDocument/2006/relationships/image" Target="../media/image56.wmf"/><Relationship Id="rId4" Type="http://schemas.openxmlformats.org/officeDocument/2006/relationships/oleObject" Target="../embeddings/oleObject58.bin"/><Relationship Id="rId9" Type="http://schemas.openxmlformats.org/officeDocument/2006/relationships/image" Target="../media/image58.wmf"/></Relationships>
</file>

<file path=ppt/slides/_rels/slide34.xml.rels><?xml version="1.0" encoding="UTF-8" standalone="yes"?>
<Relationships xmlns="http://schemas.openxmlformats.org/package/2006/relationships"><Relationship Id="rId8" Type="http://schemas.openxmlformats.org/officeDocument/2006/relationships/oleObject" Target="../embeddings/oleObject63.bin"/><Relationship Id="rId3" Type="http://schemas.openxmlformats.org/officeDocument/2006/relationships/notesSlide" Target="../notesSlides/notesSlide34.xml"/><Relationship Id="rId7" Type="http://schemas.openxmlformats.org/officeDocument/2006/relationships/image" Target="../media/image59.wmf"/><Relationship Id="rId2" Type="http://schemas.openxmlformats.org/officeDocument/2006/relationships/slideLayout" Target="../slideLayouts/slideLayout7.xml"/><Relationship Id="rId1" Type="http://schemas.openxmlformats.org/officeDocument/2006/relationships/tags" Target="../tags/tag29.xml"/><Relationship Id="rId6" Type="http://schemas.openxmlformats.org/officeDocument/2006/relationships/oleObject" Target="../embeddings/oleObject62.bin"/><Relationship Id="rId5" Type="http://schemas.openxmlformats.org/officeDocument/2006/relationships/image" Target="../media/image58.wmf"/><Relationship Id="rId4" Type="http://schemas.openxmlformats.org/officeDocument/2006/relationships/oleObject" Target="../embeddings/oleObject61.bin"/><Relationship Id="rId9" Type="http://schemas.openxmlformats.org/officeDocument/2006/relationships/image" Target="../media/image60.wmf"/></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7.xml"/><Relationship Id="rId1" Type="http://schemas.openxmlformats.org/officeDocument/2006/relationships/tags" Target="../tags/tag30.xml"/><Relationship Id="rId5" Type="http://schemas.openxmlformats.org/officeDocument/2006/relationships/image" Target="../media/image61.wmf"/><Relationship Id="rId4" Type="http://schemas.openxmlformats.org/officeDocument/2006/relationships/oleObject" Target="../embeddings/oleObject64.bin"/></Relationships>
</file>

<file path=ppt/slides/_rels/slide36.xml.rels><?xml version="1.0" encoding="UTF-8" standalone="yes"?>
<Relationships xmlns="http://schemas.openxmlformats.org/package/2006/relationships"><Relationship Id="rId8" Type="http://schemas.openxmlformats.org/officeDocument/2006/relationships/oleObject" Target="../embeddings/oleObject67.bin"/><Relationship Id="rId3" Type="http://schemas.openxmlformats.org/officeDocument/2006/relationships/notesSlide" Target="../notesSlides/notesSlide36.xml"/><Relationship Id="rId7" Type="http://schemas.openxmlformats.org/officeDocument/2006/relationships/image" Target="../media/image62.wmf"/><Relationship Id="rId2" Type="http://schemas.openxmlformats.org/officeDocument/2006/relationships/slideLayout" Target="../slideLayouts/slideLayout7.xml"/><Relationship Id="rId1" Type="http://schemas.openxmlformats.org/officeDocument/2006/relationships/tags" Target="../tags/tag31.xml"/><Relationship Id="rId6" Type="http://schemas.openxmlformats.org/officeDocument/2006/relationships/oleObject" Target="../embeddings/oleObject66.bin"/><Relationship Id="rId11" Type="http://schemas.openxmlformats.org/officeDocument/2006/relationships/image" Target="../media/image63.wmf"/><Relationship Id="rId5" Type="http://schemas.openxmlformats.org/officeDocument/2006/relationships/image" Target="../media/image52.wmf"/><Relationship Id="rId10" Type="http://schemas.openxmlformats.org/officeDocument/2006/relationships/oleObject" Target="../embeddings/oleObject68.bin"/><Relationship Id="rId4" Type="http://schemas.openxmlformats.org/officeDocument/2006/relationships/oleObject" Target="../embeddings/oleObject65.bin"/><Relationship Id="rId9" Type="http://schemas.openxmlformats.org/officeDocument/2006/relationships/image" Target="../media/image53.wmf"/></Relationships>
</file>

<file path=ppt/slides/_rels/slide37.xml.rels><?xml version="1.0" encoding="UTF-8" standalone="yes"?>
<Relationships xmlns="http://schemas.openxmlformats.org/package/2006/relationships"><Relationship Id="rId8" Type="http://schemas.openxmlformats.org/officeDocument/2006/relationships/oleObject" Target="../embeddings/oleObject71.bin"/><Relationship Id="rId3" Type="http://schemas.openxmlformats.org/officeDocument/2006/relationships/notesSlide" Target="../notesSlides/notesSlide37.xml"/><Relationship Id="rId7" Type="http://schemas.openxmlformats.org/officeDocument/2006/relationships/image" Target="../media/image64.wmf"/><Relationship Id="rId2" Type="http://schemas.openxmlformats.org/officeDocument/2006/relationships/slideLayout" Target="../slideLayouts/slideLayout7.xml"/><Relationship Id="rId1" Type="http://schemas.openxmlformats.org/officeDocument/2006/relationships/tags" Target="../tags/tag32.xml"/><Relationship Id="rId6" Type="http://schemas.openxmlformats.org/officeDocument/2006/relationships/oleObject" Target="../embeddings/oleObject70.bin"/><Relationship Id="rId5" Type="http://schemas.openxmlformats.org/officeDocument/2006/relationships/image" Target="../media/image53.wmf"/><Relationship Id="rId4" Type="http://schemas.openxmlformats.org/officeDocument/2006/relationships/oleObject" Target="../embeddings/oleObject69.bin"/><Relationship Id="rId9" Type="http://schemas.openxmlformats.org/officeDocument/2006/relationships/image" Target="../media/image65.wmf"/></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7" Type="http://schemas.openxmlformats.org/officeDocument/2006/relationships/image" Target="../media/image8.wmf"/><Relationship Id="rId2" Type="http://schemas.openxmlformats.org/officeDocument/2006/relationships/slideLayout" Target="../slideLayouts/slideLayout7.xml"/><Relationship Id="rId1" Type="http://schemas.openxmlformats.org/officeDocument/2006/relationships/tags" Target="../tags/tag3.xml"/><Relationship Id="rId6" Type="http://schemas.openxmlformats.org/officeDocument/2006/relationships/oleObject" Target="../embeddings/oleObject8.bin"/><Relationship Id="rId5" Type="http://schemas.openxmlformats.org/officeDocument/2006/relationships/image" Target="../media/image7.wmf"/><Relationship Id="rId4" Type="http://schemas.openxmlformats.org/officeDocument/2006/relationships/oleObject" Target="../embeddings/oleObject7.bin"/></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11.bin"/><Relationship Id="rId3" Type="http://schemas.openxmlformats.org/officeDocument/2006/relationships/notesSlide" Target="../notesSlides/notesSlide5.xml"/><Relationship Id="rId7" Type="http://schemas.openxmlformats.org/officeDocument/2006/relationships/image" Target="../media/image10.wmf"/><Relationship Id="rId2" Type="http://schemas.openxmlformats.org/officeDocument/2006/relationships/slideLayout" Target="../slideLayouts/slideLayout7.xml"/><Relationship Id="rId1" Type="http://schemas.openxmlformats.org/officeDocument/2006/relationships/tags" Target="../tags/tag4.xml"/><Relationship Id="rId6" Type="http://schemas.openxmlformats.org/officeDocument/2006/relationships/oleObject" Target="../embeddings/oleObject10.bin"/><Relationship Id="rId5" Type="http://schemas.openxmlformats.org/officeDocument/2006/relationships/image" Target="../media/image9.wmf"/><Relationship Id="rId4" Type="http://schemas.openxmlformats.org/officeDocument/2006/relationships/oleObject" Target="../embeddings/oleObject9.bin"/><Relationship Id="rId9" Type="http://schemas.openxmlformats.org/officeDocument/2006/relationships/image" Target="../media/image11.wmf"/></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ags" Target="../tags/tag5.xml"/></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14.bin"/><Relationship Id="rId3" Type="http://schemas.openxmlformats.org/officeDocument/2006/relationships/notesSlide" Target="../notesSlides/notesSlide7.xml"/><Relationship Id="rId7" Type="http://schemas.openxmlformats.org/officeDocument/2006/relationships/image" Target="../media/image13.wmf"/><Relationship Id="rId2" Type="http://schemas.openxmlformats.org/officeDocument/2006/relationships/slideLayout" Target="../slideLayouts/slideLayout7.xml"/><Relationship Id="rId1" Type="http://schemas.openxmlformats.org/officeDocument/2006/relationships/tags" Target="../tags/tag6.xml"/><Relationship Id="rId6" Type="http://schemas.openxmlformats.org/officeDocument/2006/relationships/oleObject" Target="../embeddings/oleObject13.bin"/><Relationship Id="rId5" Type="http://schemas.openxmlformats.org/officeDocument/2006/relationships/image" Target="../media/image12.wmf"/><Relationship Id="rId4" Type="http://schemas.openxmlformats.org/officeDocument/2006/relationships/oleObject" Target="../embeddings/oleObject12.bin"/><Relationship Id="rId9" Type="http://schemas.openxmlformats.org/officeDocument/2006/relationships/image" Target="../media/image14.wmf"/></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16.wmf"/><Relationship Id="rId2" Type="http://schemas.openxmlformats.org/officeDocument/2006/relationships/slideLayout" Target="../slideLayouts/slideLayout2.xml"/><Relationship Id="rId1" Type="http://schemas.openxmlformats.org/officeDocument/2006/relationships/tags" Target="../tags/tag7.xml"/><Relationship Id="rId6" Type="http://schemas.openxmlformats.org/officeDocument/2006/relationships/oleObject" Target="../embeddings/oleObject16.bin"/><Relationship Id="rId5" Type="http://schemas.openxmlformats.org/officeDocument/2006/relationships/image" Target="../media/image15.wmf"/><Relationship Id="rId4" Type="http://schemas.openxmlformats.org/officeDocument/2006/relationships/oleObject" Target="../embeddings/oleObject15.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ags" Target="../tags/tag8.xml"/><Relationship Id="rId5" Type="http://schemas.openxmlformats.org/officeDocument/2006/relationships/image" Target="../media/image17.wmf"/><Relationship Id="rId4" Type="http://schemas.openxmlformats.org/officeDocument/2006/relationships/oleObject" Target="../embeddings/oleObject17.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A80419D-F09B-49A0-B70C-549882A45916}"/>
              </a:ext>
            </a:extLst>
          </p:cNvPr>
          <p:cNvSpPr txBox="1"/>
          <p:nvPr/>
        </p:nvSpPr>
        <p:spPr>
          <a:xfrm>
            <a:off x="3258105" y="2823099"/>
            <a:ext cx="2460930" cy="461665"/>
          </a:xfrm>
          <a:prstGeom prst="rect">
            <a:avLst/>
          </a:prstGeom>
          <a:noFill/>
        </p:spPr>
        <p:txBody>
          <a:bodyPr wrap="none" rtlCol="0">
            <a:spAutoFit/>
          </a:bodyPr>
          <a:lstStyle/>
          <a:p>
            <a:r>
              <a:rPr lang="en-US" sz="2400" dirty="0"/>
              <a:t>Frictional Forces</a:t>
            </a:r>
          </a:p>
        </p:txBody>
      </p:sp>
    </p:spTree>
    <p:extLst>
      <p:ext uri="{BB962C8B-B14F-4D97-AF65-F5344CB8AC3E}">
        <p14:creationId xmlns:p14="http://schemas.microsoft.com/office/powerpoint/2010/main" val="2063305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 Box 4">
            <a:extLst>
              <a:ext uri="{FF2B5EF4-FFF2-40B4-BE49-F238E27FC236}">
                <a16:creationId xmlns:a16="http://schemas.microsoft.com/office/drawing/2014/main" id="{64F76791-67ED-418B-970D-622E4B60592D}"/>
              </a:ext>
            </a:extLst>
          </p:cNvPr>
          <p:cNvSpPr txBox="1">
            <a:spLocks noChangeArrowheads="1"/>
          </p:cNvSpPr>
          <p:nvPr/>
        </p:nvSpPr>
        <p:spPr bwMode="auto">
          <a:xfrm>
            <a:off x="873125" y="522288"/>
            <a:ext cx="3003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possibility 1: B moves alone</a:t>
            </a:r>
          </a:p>
        </p:txBody>
      </p:sp>
      <p:sp>
        <p:nvSpPr>
          <p:cNvPr id="7172" name="Rectangle 5">
            <a:extLst>
              <a:ext uri="{FF2B5EF4-FFF2-40B4-BE49-F238E27FC236}">
                <a16:creationId xmlns:a16="http://schemas.microsoft.com/office/drawing/2014/main" id="{AF90C787-C534-4218-BAC1-7B6984C49824}"/>
              </a:ext>
            </a:extLst>
          </p:cNvPr>
          <p:cNvSpPr>
            <a:spLocks noChangeArrowheads="1"/>
          </p:cNvSpPr>
          <p:nvPr/>
        </p:nvSpPr>
        <p:spPr bwMode="auto">
          <a:xfrm>
            <a:off x="2681288" y="1562100"/>
            <a:ext cx="2014537" cy="996950"/>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7173" name="Text Box 6">
            <a:extLst>
              <a:ext uri="{FF2B5EF4-FFF2-40B4-BE49-F238E27FC236}">
                <a16:creationId xmlns:a16="http://schemas.microsoft.com/office/drawing/2014/main" id="{6C379C6B-38F2-491B-BF41-043B9BB01CE2}"/>
              </a:ext>
            </a:extLst>
          </p:cNvPr>
          <p:cNvSpPr txBox="1">
            <a:spLocks noChangeArrowheads="1"/>
          </p:cNvSpPr>
          <p:nvPr/>
        </p:nvSpPr>
        <p:spPr bwMode="auto">
          <a:xfrm>
            <a:off x="2724150" y="2166938"/>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B</a:t>
            </a:r>
          </a:p>
        </p:txBody>
      </p:sp>
      <p:sp>
        <p:nvSpPr>
          <p:cNvPr id="7174" name="Line 7">
            <a:extLst>
              <a:ext uri="{FF2B5EF4-FFF2-40B4-BE49-F238E27FC236}">
                <a16:creationId xmlns:a16="http://schemas.microsoft.com/office/drawing/2014/main" id="{E178550E-8BD0-4649-A51F-CD3CF566EB6A}"/>
              </a:ext>
            </a:extLst>
          </p:cNvPr>
          <p:cNvSpPr>
            <a:spLocks noChangeShapeType="1"/>
          </p:cNvSpPr>
          <p:nvPr/>
        </p:nvSpPr>
        <p:spPr bwMode="auto">
          <a:xfrm>
            <a:off x="3595688" y="1058863"/>
            <a:ext cx="0" cy="492125"/>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75" name="Line 8">
            <a:extLst>
              <a:ext uri="{FF2B5EF4-FFF2-40B4-BE49-F238E27FC236}">
                <a16:creationId xmlns:a16="http://schemas.microsoft.com/office/drawing/2014/main" id="{6D3904F7-6171-4DE3-911A-DBA2AC68B7B1}"/>
              </a:ext>
            </a:extLst>
          </p:cNvPr>
          <p:cNvSpPr>
            <a:spLocks noChangeShapeType="1"/>
          </p:cNvSpPr>
          <p:nvPr/>
        </p:nvSpPr>
        <p:spPr bwMode="auto">
          <a:xfrm>
            <a:off x="3729038" y="1520825"/>
            <a:ext cx="442912" cy="9525"/>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76" name="Line 9">
            <a:extLst>
              <a:ext uri="{FF2B5EF4-FFF2-40B4-BE49-F238E27FC236}">
                <a16:creationId xmlns:a16="http://schemas.microsoft.com/office/drawing/2014/main" id="{C14AC02B-650D-4C26-A056-EB45FAA83B57}"/>
              </a:ext>
            </a:extLst>
          </p:cNvPr>
          <p:cNvSpPr>
            <a:spLocks noChangeShapeType="1"/>
          </p:cNvSpPr>
          <p:nvPr/>
        </p:nvSpPr>
        <p:spPr bwMode="auto">
          <a:xfrm>
            <a:off x="3565525" y="1787525"/>
            <a:ext cx="9525" cy="44132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77" name="Line 10">
            <a:extLst>
              <a:ext uri="{FF2B5EF4-FFF2-40B4-BE49-F238E27FC236}">
                <a16:creationId xmlns:a16="http://schemas.microsoft.com/office/drawing/2014/main" id="{DC358B75-BF69-4715-AC39-5E626F72945C}"/>
              </a:ext>
            </a:extLst>
          </p:cNvPr>
          <p:cNvSpPr>
            <a:spLocks noChangeShapeType="1"/>
          </p:cNvSpPr>
          <p:nvPr/>
        </p:nvSpPr>
        <p:spPr bwMode="auto">
          <a:xfrm flipV="1">
            <a:off x="3565525" y="2578100"/>
            <a:ext cx="0" cy="452438"/>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78" name="Line 11">
            <a:extLst>
              <a:ext uri="{FF2B5EF4-FFF2-40B4-BE49-F238E27FC236}">
                <a16:creationId xmlns:a16="http://schemas.microsoft.com/office/drawing/2014/main" id="{1871D7BF-A433-4F17-A4B1-7076643B96C1}"/>
              </a:ext>
            </a:extLst>
          </p:cNvPr>
          <p:cNvSpPr>
            <a:spLocks noChangeShapeType="1"/>
          </p:cNvSpPr>
          <p:nvPr/>
        </p:nvSpPr>
        <p:spPr bwMode="auto">
          <a:xfrm>
            <a:off x="3636963" y="2609850"/>
            <a:ext cx="461962" cy="0"/>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79" name="Text Box 12">
            <a:extLst>
              <a:ext uri="{FF2B5EF4-FFF2-40B4-BE49-F238E27FC236}">
                <a16:creationId xmlns:a16="http://schemas.microsoft.com/office/drawing/2014/main" id="{64703EF2-5A04-4D90-BB7D-421FC2D0CBEC}"/>
              </a:ext>
            </a:extLst>
          </p:cNvPr>
          <p:cNvSpPr txBox="1">
            <a:spLocks noChangeArrowheads="1"/>
          </p:cNvSpPr>
          <p:nvPr/>
        </p:nvSpPr>
        <p:spPr bwMode="auto">
          <a:xfrm>
            <a:off x="3657600" y="933450"/>
            <a:ext cx="68480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87 </a:t>
            </a:r>
            <a:r>
              <a:rPr lang="en-US" altLang="en-US" dirty="0" err="1"/>
              <a:t>lb</a:t>
            </a:r>
            <a:endParaRPr lang="en-US" altLang="en-US" dirty="0"/>
          </a:p>
        </p:txBody>
      </p:sp>
      <p:sp>
        <p:nvSpPr>
          <p:cNvPr id="7180" name="Text Box 13">
            <a:extLst>
              <a:ext uri="{FF2B5EF4-FFF2-40B4-BE49-F238E27FC236}">
                <a16:creationId xmlns:a16="http://schemas.microsoft.com/office/drawing/2014/main" id="{EEEE20EB-A059-4AF4-A6B4-E789BEC9E68D}"/>
              </a:ext>
            </a:extLst>
          </p:cNvPr>
          <p:cNvSpPr txBox="1">
            <a:spLocks noChangeArrowheads="1"/>
          </p:cNvSpPr>
          <p:nvPr/>
        </p:nvSpPr>
        <p:spPr bwMode="auto">
          <a:xfrm>
            <a:off x="4192588" y="1169988"/>
            <a:ext cx="131318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(0.2)(87) </a:t>
            </a:r>
            <a:r>
              <a:rPr lang="en-US" altLang="en-US" dirty="0" err="1"/>
              <a:t>lb</a:t>
            </a:r>
            <a:endParaRPr lang="en-US" altLang="en-US" dirty="0"/>
          </a:p>
        </p:txBody>
      </p:sp>
      <p:sp>
        <p:nvSpPr>
          <p:cNvPr id="7181" name="Text Box 14">
            <a:extLst>
              <a:ext uri="{FF2B5EF4-FFF2-40B4-BE49-F238E27FC236}">
                <a16:creationId xmlns:a16="http://schemas.microsoft.com/office/drawing/2014/main" id="{2FFB09E1-422D-4EC9-9F9A-01E9FB96F7D5}"/>
              </a:ext>
            </a:extLst>
          </p:cNvPr>
          <p:cNvSpPr txBox="1">
            <a:spLocks noChangeArrowheads="1"/>
          </p:cNvSpPr>
          <p:nvPr/>
        </p:nvSpPr>
        <p:spPr bwMode="auto">
          <a:xfrm>
            <a:off x="3340100" y="2989263"/>
            <a:ext cx="43338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N</a:t>
            </a:r>
            <a:r>
              <a:rPr lang="en-US" altLang="en-US" baseline="-25000"/>
              <a:t>1</a:t>
            </a:r>
            <a:endParaRPr lang="en-US" altLang="en-US"/>
          </a:p>
        </p:txBody>
      </p:sp>
      <p:sp>
        <p:nvSpPr>
          <p:cNvPr id="7182" name="Text Box 15">
            <a:extLst>
              <a:ext uri="{FF2B5EF4-FFF2-40B4-BE49-F238E27FC236}">
                <a16:creationId xmlns:a16="http://schemas.microsoft.com/office/drawing/2014/main" id="{2BBE7588-893B-49B6-A9E8-9AA1788BE45A}"/>
              </a:ext>
            </a:extLst>
          </p:cNvPr>
          <p:cNvSpPr txBox="1">
            <a:spLocks noChangeArrowheads="1"/>
          </p:cNvSpPr>
          <p:nvPr/>
        </p:nvSpPr>
        <p:spPr bwMode="auto">
          <a:xfrm>
            <a:off x="4110038" y="2546350"/>
            <a:ext cx="87788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0.25N</a:t>
            </a:r>
            <a:r>
              <a:rPr lang="en-US" altLang="en-US" baseline="-25000"/>
              <a:t>1</a:t>
            </a:r>
            <a:endParaRPr lang="en-US" altLang="en-US"/>
          </a:p>
        </p:txBody>
      </p:sp>
      <p:sp>
        <p:nvSpPr>
          <p:cNvPr id="7183" name="Text Box 16">
            <a:extLst>
              <a:ext uri="{FF2B5EF4-FFF2-40B4-BE49-F238E27FC236}">
                <a16:creationId xmlns:a16="http://schemas.microsoft.com/office/drawing/2014/main" id="{7D357D9B-8717-4EF7-BFC2-666B3CC21386}"/>
              </a:ext>
            </a:extLst>
          </p:cNvPr>
          <p:cNvSpPr txBox="1">
            <a:spLocks noChangeArrowheads="1"/>
          </p:cNvSpPr>
          <p:nvPr/>
        </p:nvSpPr>
        <p:spPr bwMode="auto">
          <a:xfrm>
            <a:off x="3595688" y="1797050"/>
            <a:ext cx="68480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60 </a:t>
            </a:r>
            <a:r>
              <a:rPr lang="en-US" altLang="en-US" dirty="0" err="1"/>
              <a:t>lb</a:t>
            </a:r>
            <a:endParaRPr lang="en-US" altLang="en-US" dirty="0"/>
          </a:p>
        </p:txBody>
      </p:sp>
      <p:sp>
        <p:nvSpPr>
          <p:cNvPr id="7184" name="Line 17">
            <a:extLst>
              <a:ext uri="{FF2B5EF4-FFF2-40B4-BE49-F238E27FC236}">
                <a16:creationId xmlns:a16="http://schemas.microsoft.com/office/drawing/2014/main" id="{A2D098A7-B844-4691-A58A-9A4CED6B6406}"/>
              </a:ext>
            </a:extLst>
          </p:cNvPr>
          <p:cNvSpPr>
            <a:spLocks noChangeShapeType="1"/>
          </p:cNvSpPr>
          <p:nvPr/>
        </p:nvSpPr>
        <p:spPr bwMode="auto">
          <a:xfrm flipH="1">
            <a:off x="2024063" y="1973263"/>
            <a:ext cx="647700" cy="952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85" name="Text Box 18">
            <a:extLst>
              <a:ext uri="{FF2B5EF4-FFF2-40B4-BE49-F238E27FC236}">
                <a16:creationId xmlns:a16="http://schemas.microsoft.com/office/drawing/2014/main" id="{5BD3A6F4-627B-4A3A-B0AC-49322F9AFC69}"/>
              </a:ext>
            </a:extLst>
          </p:cNvPr>
          <p:cNvSpPr txBox="1">
            <a:spLocks noChangeArrowheads="1"/>
          </p:cNvSpPr>
          <p:nvPr/>
        </p:nvSpPr>
        <p:spPr bwMode="auto">
          <a:xfrm>
            <a:off x="1931988" y="1477963"/>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P</a:t>
            </a:r>
          </a:p>
        </p:txBody>
      </p:sp>
      <p:graphicFrame>
        <p:nvGraphicFramePr>
          <p:cNvPr id="7170" name="Object 19">
            <a:extLst>
              <a:ext uri="{FF2B5EF4-FFF2-40B4-BE49-F238E27FC236}">
                <a16:creationId xmlns:a16="http://schemas.microsoft.com/office/drawing/2014/main" id="{1BB390F2-2C81-4C82-B7CB-D7D053EB20CB}"/>
              </a:ext>
            </a:extLst>
          </p:cNvPr>
          <p:cNvGraphicFramePr>
            <a:graphicFrameLocks noChangeAspect="1"/>
          </p:cNvGraphicFramePr>
          <p:nvPr>
            <p:extLst>
              <p:ext uri="{D42A27DB-BD31-4B8C-83A1-F6EECF244321}">
                <p14:modId xmlns:p14="http://schemas.microsoft.com/office/powerpoint/2010/main" val="2404450131"/>
              </p:ext>
            </p:extLst>
          </p:nvPr>
        </p:nvGraphicFramePr>
        <p:xfrm>
          <a:off x="2070100" y="3841750"/>
          <a:ext cx="3759200" cy="1535113"/>
        </p:xfrm>
        <a:graphic>
          <a:graphicData uri="http://schemas.openxmlformats.org/presentationml/2006/ole">
            <mc:AlternateContent xmlns:mc="http://schemas.openxmlformats.org/markup-compatibility/2006">
              <mc:Choice xmlns:v="urn:schemas-microsoft-com:vml" Requires="v">
                <p:oleObj name="Equation" r:id="rId4" imgW="2425680" imgH="990360" progId="Equation.DSMT4">
                  <p:embed/>
                </p:oleObj>
              </mc:Choice>
              <mc:Fallback>
                <p:oleObj name="Equation" r:id="rId4" imgW="2425680" imgH="990360" progId="Equation.DSMT4">
                  <p:embed/>
                  <p:pic>
                    <p:nvPicPr>
                      <p:cNvPr id="0" name="Object 19"/>
                      <p:cNvPicPr>
                        <a:picLocks noChangeAspect="1" noChangeArrowheads="1"/>
                      </p:cNvPicPr>
                      <p:nvPr/>
                    </p:nvPicPr>
                    <p:blipFill>
                      <a:blip r:embed="rId5"/>
                      <a:srcRect/>
                      <a:stretch>
                        <a:fillRect/>
                      </a:stretch>
                    </p:blipFill>
                    <p:spPr bwMode="auto">
                      <a:xfrm>
                        <a:off x="2070100" y="3841750"/>
                        <a:ext cx="3759200" cy="1535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cxnSp>
        <p:nvCxnSpPr>
          <p:cNvPr id="3" name="Straight Arrow Connector 2">
            <a:extLst>
              <a:ext uri="{FF2B5EF4-FFF2-40B4-BE49-F238E27FC236}">
                <a16:creationId xmlns:a16="http://schemas.microsoft.com/office/drawing/2014/main" id="{CED085FB-E598-4296-BE00-A7DD8C377865}"/>
              </a:ext>
            </a:extLst>
          </p:cNvPr>
          <p:cNvCxnSpPr/>
          <p:nvPr/>
        </p:nvCxnSpPr>
        <p:spPr>
          <a:xfrm flipH="1">
            <a:off x="5384923" y="1220666"/>
            <a:ext cx="576262"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37219230-19D4-4E7C-B507-547F081BB16C}"/>
              </a:ext>
            </a:extLst>
          </p:cNvPr>
          <p:cNvSpPr txBox="1"/>
          <p:nvPr/>
        </p:nvSpPr>
        <p:spPr>
          <a:xfrm>
            <a:off x="6103815" y="1058863"/>
            <a:ext cx="2351926" cy="646331"/>
          </a:xfrm>
          <a:prstGeom prst="rect">
            <a:avLst/>
          </a:prstGeom>
          <a:noFill/>
        </p:spPr>
        <p:txBody>
          <a:bodyPr wrap="none" rtlCol="0">
            <a:spAutoFit/>
          </a:bodyPr>
          <a:lstStyle/>
          <a:p>
            <a:r>
              <a:rPr lang="en-US" dirty="0"/>
              <a:t>we know both forces </a:t>
            </a:r>
          </a:p>
          <a:p>
            <a:r>
              <a:rPr lang="en-US" dirty="0"/>
              <a:t>from equilibrium of A</a:t>
            </a:r>
          </a:p>
        </p:txBody>
      </p:sp>
    </p:spTree>
    <p:custDataLst>
      <p:tags r:id="rId1"/>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ext Box 4">
            <a:extLst>
              <a:ext uri="{FF2B5EF4-FFF2-40B4-BE49-F238E27FC236}">
                <a16:creationId xmlns:a16="http://schemas.microsoft.com/office/drawing/2014/main" id="{CC6BEC86-8157-4EC5-98C2-461917A8BB0E}"/>
              </a:ext>
            </a:extLst>
          </p:cNvPr>
          <p:cNvSpPr txBox="1">
            <a:spLocks noChangeArrowheads="1"/>
          </p:cNvSpPr>
          <p:nvPr/>
        </p:nvSpPr>
        <p:spPr bwMode="auto">
          <a:xfrm>
            <a:off x="1006475" y="481013"/>
            <a:ext cx="3752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possibility 2: B and C slide together</a:t>
            </a:r>
          </a:p>
        </p:txBody>
      </p:sp>
      <p:sp>
        <p:nvSpPr>
          <p:cNvPr id="8196" name="Rectangle 5">
            <a:extLst>
              <a:ext uri="{FF2B5EF4-FFF2-40B4-BE49-F238E27FC236}">
                <a16:creationId xmlns:a16="http://schemas.microsoft.com/office/drawing/2014/main" id="{F9F1509A-FDC4-43FB-984F-7BB4DED271A3}"/>
              </a:ext>
            </a:extLst>
          </p:cNvPr>
          <p:cNvSpPr>
            <a:spLocks noChangeArrowheads="1"/>
          </p:cNvSpPr>
          <p:nvPr/>
        </p:nvSpPr>
        <p:spPr bwMode="auto">
          <a:xfrm>
            <a:off x="2855913" y="1819275"/>
            <a:ext cx="1295400" cy="800100"/>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8197" name="Rectangle 6">
            <a:extLst>
              <a:ext uri="{FF2B5EF4-FFF2-40B4-BE49-F238E27FC236}">
                <a16:creationId xmlns:a16="http://schemas.microsoft.com/office/drawing/2014/main" id="{F4EA6514-CDF6-4CB9-8696-4F862E029D99}"/>
              </a:ext>
            </a:extLst>
          </p:cNvPr>
          <p:cNvSpPr>
            <a:spLocks noChangeArrowheads="1"/>
          </p:cNvSpPr>
          <p:nvPr/>
        </p:nvSpPr>
        <p:spPr bwMode="auto">
          <a:xfrm>
            <a:off x="2232025" y="2619375"/>
            <a:ext cx="2578100" cy="730250"/>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8198" name="Line 7">
            <a:extLst>
              <a:ext uri="{FF2B5EF4-FFF2-40B4-BE49-F238E27FC236}">
                <a16:creationId xmlns:a16="http://schemas.microsoft.com/office/drawing/2014/main" id="{710306B9-55F2-44FD-AB83-CF0D317060B1}"/>
              </a:ext>
            </a:extLst>
          </p:cNvPr>
          <p:cNvSpPr>
            <a:spLocks noChangeShapeType="1"/>
          </p:cNvSpPr>
          <p:nvPr/>
        </p:nvSpPr>
        <p:spPr bwMode="auto">
          <a:xfrm flipH="1">
            <a:off x="2301875" y="2198688"/>
            <a:ext cx="544513"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199" name="Line 8">
            <a:extLst>
              <a:ext uri="{FF2B5EF4-FFF2-40B4-BE49-F238E27FC236}">
                <a16:creationId xmlns:a16="http://schemas.microsoft.com/office/drawing/2014/main" id="{7C2EBA67-8D2B-43FE-808B-9E948DB0F835}"/>
              </a:ext>
            </a:extLst>
          </p:cNvPr>
          <p:cNvSpPr>
            <a:spLocks noChangeShapeType="1"/>
          </p:cNvSpPr>
          <p:nvPr/>
        </p:nvSpPr>
        <p:spPr bwMode="auto">
          <a:xfrm>
            <a:off x="3370263" y="1325563"/>
            <a:ext cx="0" cy="492125"/>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00" name="Line 9">
            <a:extLst>
              <a:ext uri="{FF2B5EF4-FFF2-40B4-BE49-F238E27FC236}">
                <a16:creationId xmlns:a16="http://schemas.microsoft.com/office/drawing/2014/main" id="{26E12AE1-9E37-4265-8BC5-220EB284A460}"/>
              </a:ext>
            </a:extLst>
          </p:cNvPr>
          <p:cNvSpPr>
            <a:spLocks noChangeShapeType="1"/>
          </p:cNvSpPr>
          <p:nvPr/>
        </p:nvSpPr>
        <p:spPr bwMode="auto">
          <a:xfrm>
            <a:off x="3503613" y="1787525"/>
            <a:ext cx="442912" cy="9525"/>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01" name="Text Box 10">
            <a:extLst>
              <a:ext uri="{FF2B5EF4-FFF2-40B4-BE49-F238E27FC236}">
                <a16:creationId xmlns:a16="http://schemas.microsoft.com/office/drawing/2014/main" id="{E9F2E413-9024-4262-BCD5-CE88CAA5FD7C}"/>
              </a:ext>
            </a:extLst>
          </p:cNvPr>
          <p:cNvSpPr txBox="1">
            <a:spLocks noChangeArrowheads="1"/>
          </p:cNvSpPr>
          <p:nvPr/>
        </p:nvSpPr>
        <p:spPr bwMode="auto">
          <a:xfrm>
            <a:off x="3432175" y="1200150"/>
            <a:ext cx="68480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87 </a:t>
            </a:r>
            <a:r>
              <a:rPr lang="en-US" altLang="en-US" dirty="0" err="1"/>
              <a:t>lb</a:t>
            </a:r>
            <a:endParaRPr lang="en-US" altLang="en-US" dirty="0"/>
          </a:p>
        </p:txBody>
      </p:sp>
      <p:sp>
        <p:nvSpPr>
          <p:cNvPr id="8202" name="Text Box 11">
            <a:extLst>
              <a:ext uri="{FF2B5EF4-FFF2-40B4-BE49-F238E27FC236}">
                <a16:creationId xmlns:a16="http://schemas.microsoft.com/office/drawing/2014/main" id="{21D4CAB4-145E-4CD6-B857-ECC372F74083}"/>
              </a:ext>
            </a:extLst>
          </p:cNvPr>
          <p:cNvSpPr txBox="1">
            <a:spLocks noChangeArrowheads="1"/>
          </p:cNvSpPr>
          <p:nvPr/>
        </p:nvSpPr>
        <p:spPr bwMode="auto">
          <a:xfrm>
            <a:off x="3967163" y="1436688"/>
            <a:ext cx="131318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(0.2)(87) </a:t>
            </a:r>
            <a:r>
              <a:rPr lang="en-US" altLang="en-US" dirty="0" err="1"/>
              <a:t>lb</a:t>
            </a:r>
            <a:endParaRPr lang="en-US" altLang="en-US" dirty="0"/>
          </a:p>
        </p:txBody>
      </p:sp>
      <p:sp>
        <p:nvSpPr>
          <p:cNvPr id="8203" name="Line 12">
            <a:extLst>
              <a:ext uri="{FF2B5EF4-FFF2-40B4-BE49-F238E27FC236}">
                <a16:creationId xmlns:a16="http://schemas.microsoft.com/office/drawing/2014/main" id="{7691FB7A-5B92-44EA-AE93-E93A43950CFF}"/>
              </a:ext>
            </a:extLst>
          </p:cNvPr>
          <p:cNvSpPr>
            <a:spLocks noChangeShapeType="1"/>
          </p:cNvSpPr>
          <p:nvPr/>
        </p:nvSpPr>
        <p:spPr bwMode="auto">
          <a:xfrm>
            <a:off x="3388178" y="2008414"/>
            <a:ext cx="2721" cy="498249"/>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04" name="Line 13">
            <a:extLst>
              <a:ext uri="{FF2B5EF4-FFF2-40B4-BE49-F238E27FC236}">
                <a16:creationId xmlns:a16="http://schemas.microsoft.com/office/drawing/2014/main" id="{00CC76B6-D305-4EBA-9C60-FA99BE7A4F0F}"/>
              </a:ext>
            </a:extLst>
          </p:cNvPr>
          <p:cNvSpPr>
            <a:spLocks noChangeShapeType="1"/>
          </p:cNvSpPr>
          <p:nvPr/>
        </p:nvSpPr>
        <p:spPr bwMode="auto">
          <a:xfrm flipH="1">
            <a:off x="3379788" y="2732088"/>
            <a:ext cx="11112" cy="504826"/>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05" name="Line 14">
            <a:extLst>
              <a:ext uri="{FF2B5EF4-FFF2-40B4-BE49-F238E27FC236}">
                <a16:creationId xmlns:a16="http://schemas.microsoft.com/office/drawing/2014/main" id="{45317695-F7D3-43A4-BAAD-8EF896E0FBEF}"/>
              </a:ext>
            </a:extLst>
          </p:cNvPr>
          <p:cNvSpPr>
            <a:spLocks noChangeShapeType="1"/>
          </p:cNvSpPr>
          <p:nvPr/>
        </p:nvSpPr>
        <p:spPr bwMode="auto">
          <a:xfrm flipV="1">
            <a:off x="3349625" y="3411538"/>
            <a:ext cx="9525" cy="503237"/>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06" name="Line 15">
            <a:extLst>
              <a:ext uri="{FF2B5EF4-FFF2-40B4-BE49-F238E27FC236}">
                <a16:creationId xmlns:a16="http://schemas.microsoft.com/office/drawing/2014/main" id="{31A51A34-CA0F-41A5-9E0D-584C51B0366B}"/>
              </a:ext>
            </a:extLst>
          </p:cNvPr>
          <p:cNvSpPr>
            <a:spLocks noChangeShapeType="1"/>
          </p:cNvSpPr>
          <p:nvPr/>
        </p:nvSpPr>
        <p:spPr bwMode="auto">
          <a:xfrm>
            <a:off x="3482975" y="3421063"/>
            <a:ext cx="595313" cy="1587"/>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07" name="Text Box 16">
            <a:extLst>
              <a:ext uri="{FF2B5EF4-FFF2-40B4-BE49-F238E27FC236}">
                <a16:creationId xmlns:a16="http://schemas.microsoft.com/office/drawing/2014/main" id="{300F87D6-3CCA-40DE-84C5-C6F4F9697EFC}"/>
              </a:ext>
            </a:extLst>
          </p:cNvPr>
          <p:cNvSpPr txBox="1">
            <a:spLocks noChangeArrowheads="1"/>
          </p:cNvSpPr>
          <p:nvPr/>
        </p:nvSpPr>
        <p:spPr bwMode="auto">
          <a:xfrm>
            <a:off x="3451225" y="2074863"/>
            <a:ext cx="68480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60 </a:t>
            </a:r>
            <a:r>
              <a:rPr lang="en-US" altLang="en-US" dirty="0" err="1"/>
              <a:t>lb</a:t>
            </a:r>
            <a:endParaRPr lang="en-US" altLang="en-US" dirty="0"/>
          </a:p>
        </p:txBody>
      </p:sp>
      <p:sp>
        <p:nvSpPr>
          <p:cNvPr id="8208" name="Text Box 17">
            <a:extLst>
              <a:ext uri="{FF2B5EF4-FFF2-40B4-BE49-F238E27FC236}">
                <a16:creationId xmlns:a16="http://schemas.microsoft.com/office/drawing/2014/main" id="{5A403682-4384-4B45-94C1-211E53E486A4}"/>
              </a:ext>
            </a:extLst>
          </p:cNvPr>
          <p:cNvSpPr txBox="1">
            <a:spLocks noChangeArrowheads="1"/>
          </p:cNvSpPr>
          <p:nvPr/>
        </p:nvSpPr>
        <p:spPr bwMode="auto">
          <a:xfrm>
            <a:off x="3494088" y="2805113"/>
            <a:ext cx="68480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20 </a:t>
            </a:r>
            <a:r>
              <a:rPr lang="en-US" altLang="en-US" dirty="0" err="1"/>
              <a:t>lb</a:t>
            </a:r>
            <a:endParaRPr lang="en-US" altLang="en-US" dirty="0"/>
          </a:p>
        </p:txBody>
      </p:sp>
      <p:sp>
        <p:nvSpPr>
          <p:cNvPr id="8209" name="Text Box 18">
            <a:extLst>
              <a:ext uri="{FF2B5EF4-FFF2-40B4-BE49-F238E27FC236}">
                <a16:creationId xmlns:a16="http://schemas.microsoft.com/office/drawing/2014/main" id="{C10CB138-18F4-44A2-81E2-87824D99A31F}"/>
              </a:ext>
            </a:extLst>
          </p:cNvPr>
          <p:cNvSpPr txBox="1">
            <a:spLocks noChangeArrowheads="1"/>
          </p:cNvSpPr>
          <p:nvPr/>
        </p:nvSpPr>
        <p:spPr bwMode="auto">
          <a:xfrm>
            <a:off x="2014538" y="1838325"/>
            <a:ext cx="336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P</a:t>
            </a:r>
          </a:p>
        </p:txBody>
      </p:sp>
      <p:sp>
        <p:nvSpPr>
          <p:cNvPr id="8210" name="Text Box 19">
            <a:extLst>
              <a:ext uri="{FF2B5EF4-FFF2-40B4-BE49-F238E27FC236}">
                <a16:creationId xmlns:a16="http://schemas.microsoft.com/office/drawing/2014/main" id="{4A67069B-5061-470A-A031-4242B3477F73}"/>
              </a:ext>
            </a:extLst>
          </p:cNvPr>
          <p:cNvSpPr txBox="1">
            <a:spLocks noChangeArrowheads="1"/>
          </p:cNvSpPr>
          <p:nvPr/>
        </p:nvSpPr>
        <p:spPr bwMode="auto">
          <a:xfrm>
            <a:off x="3216275" y="3933825"/>
            <a:ext cx="4333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N</a:t>
            </a:r>
            <a:r>
              <a:rPr lang="en-US" altLang="en-US" baseline="-25000"/>
              <a:t>2</a:t>
            </a:r>
            <a:endParaRPr lang="en-US" altLang="en-US"/>
          </a:p>
        </p:txBody>
      </p:sp>
      <p:sp>
        <p:nvSpPr>
          <p:cNvPr id="8211" name="Text Box 20">
            <a:extLst>
              <a:ext uri="{FF2B5EF4-FFF2-40B4-BE49-F238E27FC236}">
                <a16:creationId xmlns:a16="http://schemas.microsoft.com/office/drawing/2014/main" id="{B59C0476-8F1D-4EAB-A5ED-65C57CE3F42A}"/>
              </a:ext>
            </a:extLst>
          </p:cNvPr>
          <p:cNvSpPr txBox="1">
            <a:spLocks noChangeArrowheads="1"/>
          </p:cNvSpPr>
          <p:nvPr/>
        </p:nvSpPr>
        <p:spPr bwMode="auto">
          <a:xfrm>
            <a:off x="4130675" y="3379788"/>
            <a:ext cx="75088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0.2N</a:t>
            </a:r>
            <a:r>
              <a:rPr lang="en-US" altLang="en-US" baseline="-25000"/>
              <a:t>2</a:t>
            </a:r>
            <a:endParaRPr lang="en-US" altLang="en-US"/>
          </a:p>
        </p:txBody>
      </p:sp>
      <p:graphicFrame>
        <p:nvGraphicFramePr>
          <p:cNvPr id="8194" name="Object 21">
            <a:extLst>
              <a:ext uri="{FF2B5EF4-FFF2-40B4-BE49-F238E27FC236}">
                <a16:creationId xmlns:a16="http://schemas.microsoft.com/office/drawing/2014/main" id="{B134B35B-7FBC-4A50-8193-D3FD41361195}"/>
              </a:ext>
            </a:extLst>
          </p:cNvPr>
          <p:cNvGraphicFramePr>
            <a:graphicFrameLocks noChangeAspect="1"/>
          </p:cNvGraphicFramePr>
          <p:nvPr>
            <p:extLst>
              <p:ext uri="{D42A27DB-BD31-4B8C-83A1-F6EECF244321}">
                <p14:modId xmlns:p14="http://schemas.microsoft.com/office/powerpoint/2010/main" val="2291178757"/>
              </p:ext>
            </p:extLst>
          </p:nvPr>
        </p:nvGraphicFramePr>
        <p:xfrm>
          <a:off x="1498600" y="4549775"/>
          <a:ext cx="3729038" cy="1555750"/>
        </p:xfrm>
        <a:graphic>
          <a:graphicData uri="http://schemas.openxmlformats.org/presentationml/2006/ole">
            <mc:AlternateContent xmlns:mc="http://schemas.openxmlformats.org/markup-compatibility/2006">
              <mc:Choice xmlns:v="urn:schemas-microsoft-com:vml" Requires="v">
                <p:oleObj name="Equation" r:id="rId4" imgW="2374560" imgH="990360" progId="Equation.DSMT4">
                  <p:embed/>
                </p:oleObj>
              </mc:Choice>
              <mc:Fallback>
                <p:oleObj name="Equation" r:id="rId4" imgW="2374560" imgH="990360" progId="Equation.DSMT4">
                  <p:embed/>
                  <p:pic>
                    <p:nvPicPr>
                      <p:cNvPr id="0" name="Object 21"/>
                      <p:cNvPicPr>
                        <a:picLocks noChangeAspect="1" noChangeArrowheads="1"/>
                      </p:cNvPicPr>
                      <p:nvPr/>
                    </p:nvPicPr>
                    <p:blipFill>
                      <a:blip r:embed="rId5"/>
                      <a:srcRect/>
                      <a:stretch>
                        <a:fillRect/>
                      </a:stretch>
                    </p:blipFill>
                    <p:spPr bwMode="auto">
                      <a:xfrm>
                        <a:off x="1498600" y="4549775"/>
                        <a:ext cx="3729038" cy="1555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212" name="Line 22">
            <a:extLst>
              <a:ext uri="{FF2B5EF4-FFF2-40B4-BE49-F238E27FC236}">
                <a16:creationId xmlns:a16="http://schemas.microsoft.com/office/drawing/2014/main" id="{D94AA1F3-9D95-4445-BB87-DBF53992AC29}"/>
              </a:ext>
            </a:extLst>
          </p:cNvPr>
          <p:cNvSpPr>
            <a:spLocks noChangeShapeType="1"/>
          </p:cNvSpPr>
          <p:nvPr/>
        </p:nvSpPr>
        <p:spPr bwMode="auto">
          <a:xfrm flipV="1">
            <a:off x="1282700" y="6081713"/>
            <a:ext cx="1593850" cy="9525"/>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cxnSp>
        <p:nvCxnSpPr>
          <p:cNvPr id="3" name="Straight Arrow Connector 2">
            <a:extLst>
              <a:ext uri="{FF2B5EF4-FFF2-40B4-BE49-F238E27FC236}">
                <a16:creationId xmlns:a16="http://schemas.microsoft.com/office/drawing/2014/main" id="{92FCEA04-D259-4412-A422-03BC1F11F4FF}"/>
              </a:ext>
            </a:extLst>
          </p:cNvPr>
          <p:cNvCxnSpPr/>
          <p:nvPr/>
        </p:nvCxnSpPr>
        <p:spPr>
          <a:xfrm flipH="1">
            <a:off x="5027613" y="1325563"/>
            <a:ext cx="747956"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75A2EEDA-2556-41B8-BB34-0B97254AF6E6}"/>
              </a:ext>
            </a:extLst>
          </p:cNvPr>
          <p:cNvSpPr txBox="1"/>
          <p:nvPr/>
        </p:nvSpPr>
        <p:spPr>
          <a:xfrm>
            <a:off x="6033477" y="1060340"/>
            <a:ext cx="2287870" cy="646331"/>
          </a:xfrm>
          <a:prstGeom prst="rect">
            <a:avLst/>
          </a:prstGeom>
          <a:noFill/>
        </p:spPr>
        <p:txBody>
          <a:bodyPr wrap="none" rtlCol="0">
            <a:spAutoFit/>
          </a:bodyPr>
          <a:lstStyle/>
          <a:p>
            <a:r>
              <a:rPr lang="en-US" dirty="0"/>
              <a:t>we know both forces</a:t>
            </a:r>
          </a:p>
          <a:p>
            <a:r>
              <a:rPr lang="en-US" dirty="0"/>
              <a:t>from equilibrium of A</a:t>
            </a:r>
          </a:p>
        </p:txBody>
      </p:sp>
      <p:cxnSp>
        <p:nvCxnSpPr>
          <p:cNvPr id="23" name="Straight Connector 22">
            <a:extLst>
              <a:ext uri="{FF2B5EF4-FFF2-40B4-BE49-F238E27FC236}">
                <a16:creationId xmlns:a16="http://schemas.microsoft.com/office/drawing/2014/main" id="{746EFDD7-9A01-51C0-5A99-983E2A801446}"/>
              </a:ext>
            </a:extLst>
          </p:cNvPr>
          <p:cNvCxnSpPr/>
          <p:nvPr/>
        </p:nvCxnSpPr>
        <p:spPr>
          <a:xfrm>
            <a:off x="346842" y="6602968"/>
            <a:ext cx="7810007"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36" name="Text Box 20">
            <a:extLst>
              <a:ext uri="{FF2B5EF4-FFF2-40B4-BE49-F238E27FC236}">
                <a16:creationId xmlns:a16="http://schemas.microsoft.com/office/drawing/2014/main" id="{C73028BC-0B3B-42D2-AE56-D74A6814DA84}"/>
              </a:ext>
            </a:extLst>
          </p:cNvPr>
          <p:cNvSpPr txBox="1">
            <a:spLocks noChangeArrowheads="1"/>
          </p:cNvSpPr>
          <p:nvPr/>
        </p:nvSpPr>
        <p:spPr bwMode="auto">
          <a:xfrm>
            <a:off x="207923" y="569816"/>
            <a:ext cx="4960937"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Find the maximum distance d that a 75 kg person can climb before the ladder slips if (a) </a:t>
            </a:r>
            <a:r>
              <a:rPr lang="en-US" altLang="en-US" dirty="0">
                <a:latin typeface="Symbol" panose="05050102010706020507" pitchFamily="18" charset="2"/>
              </a:rPr>
              <a:t>m</a:t>
            </a:r>
            <a:r>
              <a:rPr lang="en-US" altLang="en-US" dirty="0"/>
              <a:t> = 0.25 at all surfaces, (b) </a:t>
            </a:r>
            <a:r>
              <a:rPr lang="en-US" altLang="en-US" dirty="0">
                <a:latin typeface="Symbol" panose="05050102010706020507" pitchFamily="18" charset="2"/>
              </a:rPr>
              <a:t>m</a:t>
            </a:r>
            <a:r>
              <a:rPr lang="en-US" altLang="en-US" dirty="0"/>
              <a:t> =0.25 at the wall and </a:t>
            </a:r>
            <a:r>
              <a:rPr lang="en-US" altLang="en-US" dirty="0">
                <a:latin typeface="Symbol" panose="05050102010706020507" pitchFamily="18" charset="2"/>
              </a:rPr>
              <a:t>m</a:t>
            </a:r>
            <a:r>
              <a:rPr lang="en-US" altLang="en-US" dirty="0"/>
              <a:t> = 0.4 at the floor. Neglect the weight of the ladder.</a:t>
            </a:r>
          </a:p>
        </p:txBody>
      </p:sp>
      <p:sp>
        <p:nvSpPr>
          <p:cNvPr id="9237" name="Text Box 21">
            <a:extLst>
              <a:ext uri="{FF2B5EF4-FFF2-40B4-BE49-F238E27FC236}">
                <a16:creationId xmlns:a16="http://schemas.microsoft.com/office/drawing/2014/main" id="{39F897EB-AB12-4661-825E-A59CB0A57C59}"/>
              </a:ext>
            </a:extLst>
          </p:cNvPr>
          <p:cNvSpPr txBox="1">
            <a:spLocks noChangeArrowheads="1"/>
          </p:cNvSpPr>
          <p:nvPr/>
        </p:nvSpPr>
        <p:spPr bwMode="auto">
          <a:xfrm>
            <a:off x="391104" y="2051051"/>
            <a:ext cx="92845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part (a)</a:t>
            </a:r>
          </a:p>
        </p:txBody>
      </p:sp>
      <p:sp>
        <p:nvSpPr>
          <p:cNvPr id="9238" name="Line 22">
            <a:extLst>
              <a:ext uri="{FF2B5EF4-FFF2-40B4-BE49-F238E27FC236}">
                <a16:creationId xmlns:a16="http://schemas.microsoft.com/office/drawing/2014/main" id="{5E210EDA-7FC5-41DB-8EB3-3214D78C8F31}"/>
              </a:ext>
            </a:extLst>
          </p:cNvPr>
          <p:cNvSpPr>
            <a:spLocks noChangeShapeType="1"/>
          </p:cNvSpPr>
          <p:nvPr/>
        </p:nvSpPr>
        <p:spPr bwMode="auto">
          <a:xfrm flipV="1">
            <a:off x="1374544" y="2592248"/>
            <a:ext cx="1200150" cy="15875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39" name="Line 23">
            <a:extLst>
              <a:ext uri="{FF2B5EF4-FFF2-40B4-BE49-F238E27FC236}">
                <a16:creationId xmlns:a16="http://schemas.microsoft.com/office/drawing/2014/main" id="{26DB2DE6-8E37-4E03-AD2C-5093D7E5AE8E}"/>
              </a:ext>
            </a:extLst>
          </p:cNvPr>
          <p:cNvSpPr>
            <a:spLocks noChangeShapeType="1"/>
          </p:cNvSpPr>
          <p:nvPr/>
        </p:nvSpPr>
        <p:spPr bwMode="auto">
          <a:xfrm>
            <a:off x="1465031" y="4192448"/>
            <a:ext cx="481013" cy="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40" name="Line 24">
            <a:extLst>
              <a:ext uri="{FF2B5EF4-FFF2-40B4-BE49-F238E27FC236}">
                <a16:creationId xmlns:a16="http://schemas.microsoft.com/office/drawing/2014/main" id="{D2FAC16B-34BF-4899-BB5F-3A1600627C16}"/>
              </a:ext>
            </a:extLst>
          </p:cNvPr>
          <p:cNvSpPr>
            <a:spLocks noChangeShapeType="1"/>
          </p:cNvSpPr>
          <p:nvPr/>
        </p:nvSpPr>
        <p:spPr bwMode="auto">
          <a:xfrm flipV="1">
            <a:off x="1361844" y="4236898"/>
            <a:ext cx="0" cy="46990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41" name="Line 25">
            <a:extLst>
              <a:ext uri="{FF2B5EF4-FFF2-40B4-BE49-F238E27FC236}">
                <a16:creationId xmlns:a16="http://schemas.microsoft.com/office/drawing/2014/main" id="{A6B2A51F-E4C8-4D25-8B92-F3194A1D5D25}"/>
              </a:ext>
            </a:extLst>
          </p:cNvPr>
          <p:cNvSpPr>
            <a:spLocks noChangeShapeType="1"/>
          </p:cNvSpPr>
          <p:nvPr/>
        </p:nvSpPr>
        <p:spPr bwMode="auto">
          <a:xfrm flipH="1" flipV="1">
            <a:off x="2631844" y="2557323"/>
            <a:ext cx="501650" cy="11112"/>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42" name="Line 26">
            <a:extLst>
              <a:ext uri="{FF2B5EF4-FFF2-40B4-BE49-F238E27FC236}">
                <a16:creationId xmlns:a16="http://schemas.microsoft.com/office/drawing/2014/main" id="{31D79A53-C94F-4137-BCBC-7F7B01079C74}"/>
              </a:ext>
            </a:extLst>
          </p:cNvPr>
          <p:cNvSpPr>
            <a:spLocks noChangeShapeType="1"/>
          </p:cNvSpPr>
          <p:nvPr/>
        </p:nvSpPr>
        <p:spPr bwMode="auto">
          <a:xfrm flipV="1">
            <a:off x="2642956" y="2008048"/>
            <a:ext cx="0" cy="446087"/>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43" name="Text Box 27">
            <a:extLst>
              <a:ext uri="{FF2B5EF4-FFF2-40B4-BE49-F238E27FC236}">
                <a16:creationId xmlns:a16="http://schemas.microsoft.com/office/drawing/2014/main" id="{DE916C15-EB9A-48ED-8859-D294F0D48B21}"/>
              </a:ext>
            </a:extLst>
          </p:cNvPr>
          <p:cNvSpPr txBox="1">
            <a:spLocks noChangeArrowheads="1"/>
          </p:cNvSpPr>
          <p:nvPr/>
        </p:nvSpPr>
        <p:spPr bwMode="auto">
          <a:xfrm>
            <a:off x="1396769" y="4392473"/>
            <a:ext cx="43338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N</a:t>
            </a:r>
            <a:r>
              <a:rPr lang="en-US" altLang="en-US" baseline="-25000"/>
              <a:t>1</a:t>
            </a:r>
            <a:endParaRPr lang="en-US" altLang="en-US"/>
          </a:p>
        </p:txBody>
      </p:sp>
      <p:sp>
        <p:nvSpPr>
          <p:cNvPr id="9244" name="Text Box 28">
            <a:extLst>
              <a:ext uri="{FF2B5EF4-FFF2-40B4-BE49-F238E27FC236}">
                <a16:creationId xmlns:a16="http://schemas.microsoft.com/office/drawing/2014/main" id="{438AACBE-15E9-4845-BE08-1E4AF6CCD899}"/>
              </a:ext>
            </a:extLst>
          </p:cNvPr>
          <p:cNvSpPr txBox="1">
            <a:spLocks noChangeArrowheads="1"/>
          </p:cNvSpPr>
          <p:nvPr/>
        </p:nvSpPr>
        <p:spPr bwMode="auto">
          <a:xfrm>
            <a:off x="2127019" y="4094023"/>
            <a:ext cx="14255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a:t>
            </a:r>
            <a:r>
              <a:rPr lang="en-US" altLang="en-US" baseline="-25000"/>
              <a:t>1</a:t>
            </a:r>
            <a:r>
              <a:rPr lang="en-US" altLang="en-US"/>
              <a:t> = 0.25 N</a:t>
            </a:r>
            <a:r>
              <a:rPr lang="en-US" altLang="en-US" baseline="-25000"/>
              <a:t>1</a:t>
            </a:r>
            <a:endParaRPr lang="en-US" altLang="en-US"/>
          </a:p>
        </p:txBody>
      </p:sp>
      <p:sp>
        <p:nvSpPr>
          <p:cNvPr id="9245" name="Text Box 29">
            <a:extLst>
              <a:ext uri="{FF2B5EF4-FFF2-40B4-BE49-F238E27FC236}">
                <a16:creationId xmlns:a16="http://schemas.microsoft.com/office/drawing/2014/main" id="{E77C6508-0E04-4F42-B2E2-696F6B8F3B28}"/>
              </a:ext>
            </a:extLst>
          </p:cNvPr>
          <p:cNvSpPr txBox="1">
            <a:spLocks noChangeArrowheads="1"/>
          </p:cNvSpPr>
          <p:nvPr/>
        </p:nvSpPr>
        <p:spPr bwMode="auto">
          <a:xfrm>
            <a:off x="3236681" y="2449373"/>
            <a:ext cx="43338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N</a:t>
            </a:r>
            <a:r>
              <a:rPr lang="en-US" altLang="en-US" baseline="-25000"/>
              <a:t>2</a:t>
            </a:r>
            <a:endParaRPr lang="en-US" altLang="en-US"/>
          </a:p>
        </p:txBody>
      </p:sp>
      <p:sp>
        <p:nvSpPr>
          <p:cNvPr id="9246" name="Text Box 30">
            <a:extLst>
              <a:ext uri="{FF2B5EF4-FFF2-40B4-BE49-F238E27FC236}">
                <a16:creationId xmlns:a16="http://schemas.microsoft.com/office/drawing/2014/main" id="{12758C2E-818D-460E-8F5A-EC223B21F9E5}"/>
              </a:ext>
            </a:extLst>
          </p:cNvPr>
          <p:cNvSpPr txBox="1">
            <a:spLocks noChangeArrowheads="1"/>
          </p:cNvSpPr>
          <p:nvPr/>
        </p:nvSpPr>
        <p:spPr bwMode="auto">
          <a:xfrm>
            <a:off x="2724183" y="1872457"/>
            <a:ext cx="14255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F</a:t>
            </a:r>
            <a:r>
              <a:rPr lang="en-US" altLang="en-US" baseline="-25000" dirty="0"/>
              <a:t>2</a:t>
            </a:r>
            <a:r>
              <a:rPr lang="en-US" altLang="en-US" dirty="0"/>
              <a:t> = 0.25 N</a:t>
            </a:r>
            <a:r>
              <a:rPr lang="en-US" altLang="en-US" baseline="-25000" dirty="0"/>
              <a:t>2</a:t>
            </a:r>
            <a:endParaRPr lang="en-US" altLang="en-US" dirty="0"/>
          </a:p>
        </p:txBody>
      </p:sp>
      <p:sp>
        <p:nvSpPr>
          <p:cNvPr id="9247" name="Text Box 31">
            <a:extLst>
              <a:ext uri="{FF2B5EF4-FFF2-40B4-BE49-F238E27FC236}">
                <a16:creationId xmlns:a16="http://schemas.microsoft.com/office/drawing/2014/main" id="{F97ECE4B-823D-47C7-BDF5-0C61E73B1123}"/>
              </a:ext>
            </a:extLst>
          </p:cNvPr>
          <p:cNvSpPr txBox="1">
            <a:spLocks noChangeArrowheads="1"/>
          </p:cNvSpPr>
          <p:nvPr/>
        </p:nvSpPr>
        <p:spPr bwMode="auto">
          <a:xfrm>
            <a:off x="1566631" y="3762235"/>
            <a:ext cx="5222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60</a:t>
            </a:r>
            <a:r>
              <a:rPr lang="en-US" altLang="en-US" baseline="30000"/>
              <a:t>o</a:t>
            </a:r>
            <a:endParaRPr lang="en-US" altLang="en-US"/>
          </a:p>
        </p:txBody>
      </p:sp>
      <p:sp>
        <p:nvSpPr>
          <p:cNvPr id="9248" name="Line 32">
            <a:extLst>
              <a:ext uri="{FF2B5EF4-FFF2-40B4-BE49-F238E27FC236}">
                <a16:creationId xmlns:a16="http://schemas.microsoft.com/office/drawing/2014/main" id="{CD92084E-92FF-499A-A1BE-C7ABCEF745DB}"/>
              </a:ext>
            </a:extLst>
          </p:cNvPr>
          <p:cNvSpPr>
            <a:spLocks noChangeShapeType="1"/>
          </p:cNvSpPr>
          <p:nvPr/>
        </p:nvSpPr>
        <p:spPr bwMode="auto">
          <a:xfrm flipH="1">
            <a:off x="2025419" y="3311385"/>
            <a:ext cx="11112" cy="411163"/>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49" name="Text Box 33">
            <a:extLst>
              <a:ext uri="{FF2B5EF4-FFF2-40B4-BE49-F238E27FC236}">
                <a16:creationId xmlns:a16="http://schemas.microsoft.com/office/drawing/2014/main" id="{74C355E6-FD7E-424C-B1C3-209F5D01812D}"/>
              </a:ext>
            </a:extLst>
          </p:cNvPr>
          <p:cNvSpPr txBox="1">
            <a:spLocks noChangeArrowheads="1"/>
          </p:cNvSpPr>
          <p:nvPr/>
        </p:nvSpPr>
        <p:spPr bwMode="auto">
          <a:xfrm>
            <a:off x="1404798" y="3402994"/>
            <a:ext cx="29848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600"/>
              <a:t>d</a:t>
            </a:r>
          </a:p>
        </p:txBody>
      </p:sp>
      <p:sp>
        <p:nvSpPr>
          <p:cNvPr id="9250" name="Text Box 34">
            <a:extLst>
              <a:ext uri="{FF2B5EF4-FFF2-40B4-BE49-F238E27FC236}">
                <a16:creationId xmlns:a16="http://schemas.microsoft.com/office/drawing/2014/main" id="{91A02EDD-2BFE-4401-8BC8-3B9353BCB0AF}"/>
              </a:ext>
            </a:extLst>
          </p:cNvPr>
          <p:cNvSpPr txBox="1">
            <a:spLocks noChangeArrowheads="1"/>
          </p:cNvSpPr>
          <p:nvPr/>
        </p:nvSpPr>
        <p:spPr bwMode="auto">
          <a:xfrm>
            <a:off x="2115906" y="3317735"/>
            <a:ext cx="2825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mg = (75)(9.81) = 735.5 N</a:t>
            </a:r>
          </a:p>
        </p:txBody>
      </p:sp>
      <p:sp>
        <p:nvSpPr>
          <p:cNvPr id="9251" name="Text Box 35">
            <a:extLst>
              <a:ext uri="{FF2B5EF4-FFF2-40B4-BE49-F238E27FC236}">
                <a16:creationId xmlns:a16="http://schemas.microsoft.com/office/drawing/2014/main" id="{E9D0D95F-EC61-442D-A770-8626B7580C25}"/>
              </a:ext>
            </a:extLst>
          </p:cNvPr>
          <p:cNvSpPr txBox="1">
            <a:spLocks noChangeArrowheads="1"/>
          </p:cNvSpPr>
          <p:nvPr/>
        </p:nvSpPr>
        <p:spPr bwMode="auto">
          <a:xfrm>
            <a:off x="1221875" y="2889665"/>
            <a:ext cx="52770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600" dirty="0"/>
              <a:t>5 m</a:t>
            </a:r>
          </a:p>
        </p:txBody>
      </p:sp>
      <p:sp>
        <p:nvSpPr>
          <p:cNvPr id="9252" name="Line 36">
            <a:extLst>
              <a:ext uri="{FF2B5EF4-FFF2-40B4-BE49-F238E27FC236}">
                <a16:creationId xmlns:a16="http://schemas.microsoft.com/office/drawing/2014/main" id="{1E967BFA-359E-4C24-8580-8DBFCD0D091B}"/>
              </a:ext>
            </a:extLst>
          </p:cNvPr>
          <p:cNvSpPr>
            <a:spLocks noChangeShapeType="1"/>
          </p:cNvSpPr>
          <p:nvPr/>
        </p:nvSpPr>
        <p:spPr bwMode="auto">
          <a:xfrm flipH="1" flipV="1">
            <a:off x="882419" y="3849548"/>
            <a:ext cx="422275" cy="2857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53" name="Line 37">
            <a:extLst>
              <a:ext uri="{FF2B5EF4-FFF2-40B4-BE49-F238E27FC236}">
                <a16:creationId xmlns:a16="http://schemas.microsoft.com/office/drawing/2014/main" id="{0278A533-081B-4C49-845B-7C8FEEE89149}"/>
              </a:ext>
            </a:extLst>
          </p:cNvPr>
          <p:cNvSpPr>
            <a:spLocks noChangeShapeType="1"/>
          </p:cNvSpPr>
          <p:nvPr/>
        </p:nvSpPr>
        <p:spPr bwMode="auto">
          <a:xfrm flipH="1" flipV="1">
            <a:off x="2139719" y="2293798"/>
            <a:ext cx="354012" cy="2413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aphicFrame>
        <p:nvGraphicFramePr>
          <p:cNvPr id="9218" name="Object 43">
            <a:extLst>
              <a:ext uri="{FF2B5EF4-FFF2-40B4-BE49-F238E27FC236}">
                <a16:creationId xmlns:a16="http://schemas.microsoft.com/office/drawing/2014/main" id="{69739DDD-62D1-4E21-B354-5C2914352361}"/>
              </a:ext>
            </a:extLst>
          </p:cNvPr>
          <p:cNvGraphicFramePr>
            <a:graphicFrameLocks noChangeAspect="1"/>
          </p:cNvGraphicFramePr>
          <p:nvPr>
            <p:extLst>
              <p:ext uri="{D42A27DB-BD31-4B8C-83A1-F6EECF244321}">
                <p14:modId xmlns:p14="http://schemas.microsoft.com/office/powerpoint/2010/main" val="2722384833"/>
              </p:ext>
            </p:extLst>
          </p:nvPr>
        </p:nvGraphicFramePr>
        <p:xfrm>
          <a:off x="488950" y="4957763"/>
          <a:ext cx="3638550" cy="1649412"/>
        </p:xfrm>
        <a:graphic>
          <a:graphicData uri="http://schemas.openxmlformats.org/presentationml/2006/ole">
            <mc:AlternateContent xmlns:mc="http://schemas.openxmlformats.org/markup-compatibility/2006">
              <mc:Choice xmlns:v="urn:schemas-microsoft-com:vml" Requires="v">
                <p:oleObj name="Equation" r:id="rId4" imgW="2184120" imgH="990360" progId="Equation.DSMT4">
                  <p:embed/>
                </p:oleObj>
              </mc:Choice>
              <mc:Fallback>
                <p:oleObj name="Equation" r:id="rId4" imgW="2184120" imgH="990360" progId="Equation.DSMT4">
                  <p:embed/>
                  <p:pic>
                    <p:nvPicPr>
                      <p:cNvPr id="0" name="Object 43"/>
                      <p:cNvPicPr>
                        <a:picLocks noChangeAspect="1" noChangeArrowheads="1"/>
                      </p:cNvPicPr>
                      <p:nvPr/>
                    </p:nvPicPr>
                    <p:blipFill>
                      <a:blip r:embed="rId5"/>
                      <a:srcRect/>
                      <a:stretch>
                        <a:fillRect/>
                      </a:stretch>
                    </p:blipFill>
                    <p:spPr bwMode="auto">
                      <a:xfrm>
                        <a:off x="488950" y="4957763"/>
                        <a:ext cx="3638550" cy="1649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219" name="Object 44">
            <a:extLst>
              <a:ext uri="{FF2B5EF4-FFF2-40B4-BE49-F238E27FC236}">
                <a16:creationId xmlns:a16="http://schemas.microsoft.com/office/drawing/2014/main" id="{15E7E647-4ABE-48DA-B466-97C242649C70}"/>
              </a:ext>
            </a:extLst>
          </p:cNvPr>
          <p:cNvGraphicFramePr>
            <a:graphicFrameLocks noChangeAspect="1"/>
          </p:cNvGraphicFramePr>
          <p:nvPr>
            <p:extLst>
              <p:ext uri="{D42A27DB-BD31-4B8C-83A1-F6EECF244321}">
                <p14:modId xmlns:p14="http://schemas.microsoft.com/office/powerpoint/2010/main" val="760919852"/>
              </p:ext>
            </p:extLst>
          </p:nvPr>
        </p:nvGraphicFramePr>
        <p:xfrm>
          <a:off x="4865688" y="4933950"/>
          <a:ext cx="3038475" cy="1528763"/>
        </p:xfrm>
        <a:graphic>
          <a:graphicData uri="http://schemas.openxmlformats.org/presentationml/2006/ole">
            <mc:AlternateContent xmlns:mc="http://schemas.openxmlformats.org/markup-compatibility/2006">
              <mc:Choice xmlns:v="urn:schemas-microsoft-com:vml" Requires="v">
                <p:oleObj name="Equation" r:id="rId6" imgW="1968480" imgH="990360" progId="Equation.DSMT4">
                  <p:embed/>
                </p:oleObj>
              </mc:Choice>
              <mc:Fallback>
                <p:oleObj name="Equation" r:id="rId6" imgW="1968480" imgH="990360" progId="Equation.DSMT4">
                  <p:embed/>
                  <p:pic>
                    <p:nvPicPr>
                      <p:cNvPr id="0" name="Object 44"/>
                      <p:cNvPicPr>
                        <a:picLocks noChangeAspect="1" noChangeArrowheads="1"/>
                      </p:cNvPicPr>
                      <p:nvPr/>
                    </p:nvPicPr>
                    <p:blipFill>
                      <a:blip r:embed="rId7"/>
                      <a:srcRect/>
                      <a:stretch>
                        <a:fillRect/>
                      </a:stretch>
                    </p:blipFill>
                    <p:spPr bwMode="auto">
                      <a:xfrm>
                        <a:off x="4865688" y="4933950"/>
                        <a:ext cx="3038475" cy="1528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259" name="Text Box 45">
            <a:extLst>
              <a:ext uri="{FF2B5EF4-FFF2-40B4-BE49-F238E27FC236}">
                <a16:creationId xmlns:a16="http://schemas.microsoft.com/office/drawing/2014/main" id="{0348A540-7E42-4E9E-8A3F-C9D87C6C2D98}"/>
              </a:ext>
            </a:extLst>
          </p:cNvPr>
          <p:cNvSpPr txBox="1">
            <a:spLocks noChangeArrowheads="1"/>
          </p:cNvSpPr>
          <p:nvPr/>
        </p:nvSpPr>
        <p:spPr bwMode="auto">
          <a:xfrm>
            <a:off x="1007831" y="3992423"/>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a:t>
            </a:r>
          </a:p>
        </p:txBody>
      </p:sp>
      <p:sp>
        <p:nvSpPr>
          <p:cNvPr id="9261" name="Line 47">
            <a:extLst>
              <a:ext uri="{FF2B5EF4-FFF2-40B4-BE49-F238E27FC236}">
                <a16:creationId xmlns:a16="http://schemas.microsoft.com/office/drawing/2014/main" id="{270F74DF-F802-48CD-A2A2-74B5ADB4A765}"/>
              </a:ext>
            </a:extLst>
          </p:cNvPr>
          <p:cNvSpPr>
            <a:spLocks noChangeShapeType="1"/>
          </p:cNvSpPr>
          <p:nvPr/>
        </p:nvSpPr>
        <p:spPr bwMode="auto">
          <a:xfrm>
            <a:off x="4854659" y="6452397"/>
            <a:ext cx="1479550" cy="9525"/>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US" dirty="0"/>
          </a:p>
        </p:txBody>
      </p:sp>
      <p:grpSp>
        <p:nvGrpSpPr>
          <p:cNvPr id="9262" name="Group 48">
            <a:extLst>
              <a:ext uri="{FF2B5EF4-FFF2-40B4-BE49-F238E27FC236}">
                <a16:creationId xmlns:a16="http://schemas.microsoft.com/office/drawing/2014/main" id="{725D8CD4-2226-49F0-BD42-6BA300CF2410}"/>
              </a:ext>
            </a:extLst>
          </p:cNvPr>
          <p:cNvGrpSpPr>
            <a:grpSpLocks/>
          </p:cNvGrpSpPr>
          <p:nvPr/>
        </p:nvGrpSpPr>
        <p:grpSpPr bwMode="auto">
          <a:xfrm>
            <a:off x="4454525" y="4878388"/>
            <a:ext cx="330200" cy="366712"/>
            <a:chOff x="2457" y="1047"/>
            <a:chExt cx="208" cy="231"/>
          </a:xfrm>
        </p:grpSpPr>
        <p:sp>
          <p:nvSpPr>
            <p:cNvPr id="9263" name="Arc 49">
              <a:extLst>
                <a:ext uri="{FF2B5EF4-FFF2-40B4-BE49-F238E27FC236}">
                  <a16:creationId xmlns:a16="http://schemas.microsoft.com/office/drawing/2014/main" id="{490A285C-E52C-4246-AE21-2633D394086B}"/>
                </a:ext>
              </a:extLst>
            </p:cNvPr>
            <p:cNvSpPr>
              <a:spLocks/>
            </p:cNvSpPr>
            <p:nvPr/>
          </p:nvSpPr>
          <p:spPr bwMode="auto">
            <a:xfrm rot="-2266260">
              <a:off x="2457" y="1059"/>
              <a:ext cx="208" cy="215"/>
            </a:xfrm>
            <a:custGeom>
              <a:avLst/>
              <a:gdLst>
                <a:gd name="T0" fmla="*/ 0 w 38544"/>
                <a:gd name="T1" fmla="*/ 0 h 43200"/>
                <a:gd name="T2" fmla="*/ 0 w 38544"/>
                <a:gd name="T3" fmla="*/ 0 h 43200"/>
                <a:gd name="T4" fmla="*/ 0 w 38544"/>
                <a:gd name="T5" fmla="*/ 0 h 43200"/>
                <a:gd name="T6" fmla="*/ 0 60000 65536"/>
                <a:gd name="T7" fmla="*/ 0 60000 65536"/>
                <a:gd name="T8" fmla="*/ 0 60000 65536"/>
                <a:gd name="T9" fmla="*/ 0 w 38544"/>
                <a:gd name="T10" fmla="*/ 0 h 43200"/>
                <a:gd name="T11" fmla="*/ 38544 w 38544"/>
                <a:gd name="T12" fmla="*/ 43200 h 43200"/>
              </a:gdLst>
              <a:ahLst/>
              <a:cxnLst>
                <a:cxn ang="T6">
                  <a:pos x="T0" y="T1"/>
                </a:cxn>
                <a:cxn ang="T7">
                  <a:pos x="T2" y="T3"/>
                </a:cxn>
                <a:cxn ang="T8">
                  <a:pos x="T4" y="T5"/>
                </a:cxn>
              </a:cxnLst>
              <a:rect l="T9" t="T10" r="T11" b="T12"/>
              <a:pathLst>
                <a:path w="38544" h="43200" fill="none" extrusionOk="0">
                  <a:moveTo>
                    <a:pt x="16943" y="0"/>
                  </a:moveTo>
                  <a:cubicBezTo>
                    <a:pt x="28873" y="0"/>
                    <a:pt x="38544" y="9670"/>
                    <a:pt x="38544" y="21600"/>
                  </a:cubicBezTo>
                  <a:cubicBezTo>
                    <a:pt x="38544" y="33529"/>
                    <a:pt x="28873" y="43200"/>
                    <a:pt x="16944" y="43200"/>
                  </a:cubicBezTo>
                  <a:cubicBezTo>
                    <a:pt x="10338" y="43200"/>
                    <a:pt x="4096" y="40177"/>
                    <a:pt x="-1" y="34996"/>
                  </a:cubicBezTo>
                </a:path>
                <a:path w="38544" h="43200" stroke="0" extrusionOk="0">
                  <a:moveTo>
                    <a:pt x="16943" y="0"/>
                  </a:moveTo>
                  <a:cubicBezTo>
                    <a:pt x="28873" y="0"/>
                    <a:pt x="38544" y="9670"/>
                    <a:pt x="38544" y="21600"/>
                  </a:cubicBezTo>
                  <a:cubicBezTo>
                    <a:pt x="38544" y="33529"/>
                    <a:pt x="28873" y="43200"/>
                    <a:pt x="16944" y="43200"/>
                  </a:cubicBezTo>
                  <a:cubicBezTo>
                    <a:pt x="10338" y="43200"/>
                    <a:pt x="4096" y="40177"/>
                    <a:pt x="-1" y="34996"/>
                  </a:cubicBezTo>
                  <a:lnTo>
                    <a:pt x="16944" y="21600"/>
                  </a:lnTo>
                  <a:lnTo>
                    <a:pt x="16943" y="0"/>
                  </a:lnTo>
                  <a:close/>
                </a:path>
              </a:pathLst>
            </a:custGeom>
            <a:noFill/>
            <a:ln w="9525">
              <a:solidFill>
                <a:schemeClr val="tx1"/>
              </a:solidFill>
              <a:round/>
              <a:headEnd type="triangle" w="med" len="me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9264" name="Text Box 50">
              <a:extLst>
                <a:ext uri="{FF2B5EF4-FFF2-40B4-BE49-F238E27FC236}">
                  <a16:creationId xmlns:a16="http://schemas.microsoft.com/office/drawing/2014/main" id="{41F9ABC7-D45D-4AF5-92A2-60365DD87290}"/>
                </a:ext>
              </a:extLst>
            </p:cNvPr>
            <p:cNvSpPr txBox="1">
              <a:spLocks noChangeArrowheads="1"/>
            </p:cNvSpPr>
            <p:nvPr/>
          </p:nvSpPr>
          <p:spPr bwMode="auto">
            <a:xfrm>
              <a:off x="2461" y="1047"/>
              <a:ext cx="20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t>
              </a:r>
            </a:p>
          </p:txBody>
        </p:sp>
      </p:grpSp>
      <p:sp>
        <p:nvSpPr>
          <p:cNvPr id="3" name="TextBox 2">
            <a:extLst>
              <a:ext uri="{FF2B5EF4-FFF2-40B4-BE49-F238E27FC236}">
                <a16:creationId xmlns:a16="http://schemas.microsoft.com/office/drawing/2014/main" id="{3547C688-4A90-4840-D765-974984E8E97D}"/>
              </a:ext>
            </a:extLst>
          </p:cNvPr>
          <p:cNvSpPr txBox="1"/>
          <p:nvPr/>
        </p:nvSpPr>
        <p:spPr>
          <a:xfrm>
            <a:off x="210176" y="187784"/>
            <a:ext cx="1595309" cy="369332"/>
          </a:xfrm>
          <a:prstGeom prst="rect">
            <a:avLst/>
          </a:prstGeom>
          <a:noFill/>
        </p:spPr>
        <p:txBody>
          <a:bodyPr wrap="none" rtlCol="0">
            <a:spAutoFit/>
          </a:bodyPr>
          <a:lstStyle/>
          <a:p>
            <a:r>
              <a:rPr lang="en-US" dirty="0">
                <a:solidFill>
                  <a:srgbClr val="C00000"/>
                </a:solidFill>
              </a:rPr>
              <a:t>Example 10.3</a:t>
            </a:r>
          </a:p>
        </p:txBody>
      </p:sp>
      <p:sp>
        <p:nvSpPr>
          <p:cNvPr id="67" name="Text Box 21">
            <a:extLst>
              <a:ext uri="{FF2B5EF4-FFF2-40B4-BE49-F238E27FC236}">
                <a16:creationId xmlns:a16="http://schemas.microsoft.com/office/drawing/2014/main" id="{CA222A60-A156-7443-85B2-9AC24EBABDDB}"/>
              </a:ext>
            </a:extLst>
          </p:cNvPr>
          <p:cNvSpPr txBox="1">
            <a:spLocks noChangeArrowheads="1"/>
          </p:cNvSpPr>
          <p:nvPr/>
        </p:nvSpPr>
        <p:spPr bwMode="auto">
          <a:xfrm>
            <a:off x="4491176" y="2210754"/>
            <a:ext cx="35618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200" dirty="0">
                <a:latin typeface="Times New Roman" panose="02020603050405020304" pitchFamily="18" charset="0"/>
                <a:cs typeface="Times New Roman" panose="02020603050405020304" pitchFamily="18" charset="0"/>
              </a:rPr>
              <a:t>(a)</a:t>
            </a:r>
          </a:p>
        </p:txBody>
      </p:sp>
      <p:grpSp>
        <p:nvGrpSpPr>
          <p:cNvPr id="5" name="Group 4">
            <a:extLst>
              <a:ext uri="{FF2B5EF4-FFF2-40B4-BE49-F238E27FC236}">
                <a16:creationId xmlns:a16="http://schemas.microsoft.com/office/drawing/2014/main" id="{94DCB2A1-BC66-93E1-4AC2-C797B9660CE8}"/>
              </a:ext>
            </a:extLst>
          </p:cNvPr>
          <p:cNvGrpSpPr/>
          <p:nvPr/>
        </p:nvGrpSpPr>
        <p:grpSpPr>
          <a:xfrm>
            <a:off x="6113463" y="1049500"/>
            <a:ext cx="1409739" cy="1747535"/>
            <a:chOff x="4092753" y="249018"/>
            <a:chExt cx="1409739" cy="1747535"/>
          </a:xfrm>
        </p:grpSpPr>
        <p:sp>
          <p:nvSpPr>
            <p:cNvPr id="54" name="Text Box 14">
              <a:extLst>
                <a:ext uri="{FF2B5EF4-FFF2-40B4-BE49-F238E27FC236}">
                  <a16:creationId xmlns:a16="http://schemas.microsoft.com/office/drawing/2014/main" id="{A0DD2FD6-BA40-EA72-1BE9-3EAA6573E2BF}"/>
                </a:ext>
              </a:extLst>
            </p:cNvPr>
            <p:cNvSpPr txBox="1">
              <a:spLocks noChangeArrowheads="1"/>
            </p:cNvSpPr>
            <p:nvPr/>
          </p:nvSpPr>
          <p:spPr bwMode="auto">
            <a:xfrm>
              <a:off x="4428423" y="1281791"/>
              <a:ext cx="26962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200" i="1" dirty="0">
                  <a:latin typeface="Times New Roman" panose="02020603050405020304" pitchFamily="18" charset="0"/>
                  <a:cs typeface="Times New Roman" panose="02020603050405020304" pitchFamily="18" charset="0"/>
                </a:rPr>
                <a:t>d</a:t>
              </a:r>
            </a:p>
          </p:txBody>
        </p:sp>
        <p:sp>
          <p:nvSpPr>
            <p:cNvPr id="55" name="Text Box 15">
              <a:extLst>
                <a:ext uri="{FF2B5EF4-FFF2-40B4-BE49-F238E27FC236}">
                  <a16:creationId xmlns:a16="http://schemas.microsoft.com/office/drawing/2014/main" id="{8003EB45-0395-88DA-F04B-3C85FB7FB4D9}"/>
                </a:ext>
              </a:extLst>
            </p:cNvPr>
            <p:cNvSpPr txBox="1">
              <a:spLocks noChangeArrowheads="1"/>
            </p:cNvSpPr>
            <p:nvPr/>
          </p:nvSpPr>
          <p:spPr bwMode="auto">
            <a:xfrm>
              <a:off x="4727656" y="465970"/>
              <a:ext cx="5309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200" dirty="0">
                  <a:latin typeface="Times New Roman" panose="02020603050405020304" pitchFamily="18" charset="0"/>
                  <a:cs typeface="Times New Roman" panose="02020603050405020304" pitchFamily="18" charset="0"/>
                </a:rPr>
                <a:t>75 kg</a:t>
              </a:r>
            </a:p>
          </p:txBody>
        </p:sp>
        <p:sp>
          <p:nvSpPr>
            <p:cNvPr id="56" name="Text Box 16">
              <a:extLst>
                <a:ext uri="{FF2B5EF4-FFF2-40B4-BE49-F238E27FC236}">
                  <a16:creationId xmlns:a16="http://schemas.microsoft.com/office/drawing/2014/main" id="{AF639AA0-0352-E542-F71E-7A460B692038}"/>
                </a:ext>
              </a:extLst>
            </p:cNvPr>
            <p:cNvSpPr txBox="1">
              <a:spLocks noChangeArrowheads="1"/>
            </p:cNvSpPr>
            <p:nvPr/>
          </p:nvSpPr>
          <p:spPr bwMode="auto">
            <a:xfrm>
              <a:off x="4691002" y="1688809"/>
              <a:ext cx="3898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200" dirty="0">
                  <a:latin typeface="Times New Roman" panose="02020603050405020304" pitchFamily="18" charset="0"/>
                  <a:cs typeface="Times New Roman" panose="02020603050405020304" pitchFamily="18" charset="0"/>
                </a:rPr>
                <a:t>60</a:t>
              </a:r>
              <a:r>
                <a:rPr lang="en-US" altLang="en-US" sz="1200" baseline="30000" dirty="0">
                  <a:latin typeface="Times New Roman" panose="02020603050405020304" pitchFamily="18" charset="0"/>
                  <a:cs typeface="Times New Roman" panose="02020603050405020304" pitchFamily="18" charset="0"/>
                </a:rPr>
                <a:t>o</a:t>
              </a:r>
              <a:endParaRPr lang="en-US" altLang="en-US" sz="1200" dirty="0">
                <a:latin typeface="Times New Roman" panose="02020603050405020304" pitchFamily="18" charset="0"/>
                <a:cs typeface="Times New Roman" panose="02020603050405020304" pitchFamily="18" charset="0"/>
              </a:endParaRPr>
            </a:p>
          </p:txBody>
        </p:sp>
        <p:sp>
          <p:nvSpPr>
            <p:cNvPr id="57" name="Text Box 19">
              <a:extLst>
                <a:ext uri="{FF2B5EF4-FFF2-40B4-BE49-F238E27FC236}">
                  <a16:creationId xmlns:a16="http://schemas.microsoft.com/office/drawing/2014/main" id="{50C63DBD-69A4-0B1D-FDAD-5B0352569895}"/>
                </a:ext>
              </a:extLst>
            </p:cNvPr>
            <p:cNvSpPr txBox="1">
              <a:spLocks noChangeArrowheads="1"/>
            </p:cNvSpPr>
            <p:nvPr/>
          </p:nvSpPr>
          <p:spPr bwMode="auto">
            <a:xfrm>
              <a:off x="4175602" y="648471"/>
              <a:ext cx="42030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200" dirty="0">
                  <a:latin typeface="Times New Roman" panose="02020603050405020304" pitchFamily="18" charset="0"/>
                  <a:cs typeface="Times New Roman" panose="02020603050405020304" pitchFamily="18" charset="0"/>
                </a:rPr>
                <a:t>5 m</a:t>
              </a:r>
            </a:p>
          </p:txBody>
        </p:sp>
        <p:sp>
          <p:nvSpPr>
            <p:cNvPr id="58" name="Line 4">
              <a:extLst>
                <a:ext uri="{FF2B5EF4-FFF2-40B4-BE49-F238E27FC236}">
                  <a16:creationId xmlns:a16="http://schemas.microsoft.com/office/drawing/2014/main" id="{21972FD9-F0C4-BA5E-A513-78C1ABD67A50}"/>
                </a:ext>
              </a:extLst>
            </p:cNvPr>
            <p:cNvSpPr>
              <a:spLocks noChangeShapeType="1"/>
            </p:cNvSpPr>
            <p:nvPr/>
          </p:nvSpPr>
          <p:spPr bwMode="auto">
            <a:xfrm>
              <a:off x="4092753" y="1896148"/>
              <a:ext cx="127092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9" name="Line 5">
              <a:extLst>
                <a:ext uri="{FF2B5EF4-FFF2-40B4-BE49-F238E27FC236}">
                  <a16:creationId xmlns:a16="http://schemas.microsoft.com/office/drawing/2014/main" id="{43086DBB-4EBB-3395-9237-335EF74871FD}"/>
                </a:ext>
              </a:extLst>
            </p:cNvPr>
            <p:cNvSpPr>
              <a:spLocks noChangeShapeType="1"/>
            </p:cNvSpPr>
            <p:nvPr/>
          </p:nvSpPr>
          <p:spPr bwMode="auto">
            <a:xfrm flipV="1">
              <a:off x="5363673" y="249018"/>
              <a:ext cx="0" cy="166435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 name="Line 11">
              <a:extLst>
                <a:ext uri="{FF2B5EF4-FFF2-40B4-BE49-F238E27FC236}">
                  <a16:creationId xmlns:a16="http://schemas.microsoft.com/office/drawing/2014/main" id="{F8D7D8DE-407F-D093-30AB-DC6C74E3A225}"/>
                </a:ext>
              </a:extLst>
            </p:cNvPr>
            <p:cNvSpPr>
              <a:spLocks noChangeShapeType="1"/>
            </p:cNvSpPr>
            <p:nvPr/>
          </p:nvSpPr>
          <p:spPr bwMode="auto">
            <a:xfrm flipH="1" flipV="1">
              <a:off x="4709301" y="1107641"/>
              <a:ext cx="172734" cy="10579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 name="Line 12">
              <a:extLst>
                <a:ext uri="{FF2B5EF4-FFF2-40B4-BE49-F238E27FC236}">
                  <a16:creationId xmlns:a16="http://schemas.microsoft.com/office/drawing/2014/main" id="{79A471AA-A5A3-6AFE-DFF7-5C7316CEFA87}"/>
                </a:ext>
              </a:extLst>
            </p:cNvPr>
            <p:cNvSpPr>
              <a:spLocks noChangeShapeType="1"/>
            </p:cNvSpPr>
            <p:nvPr/>
          </p:nvSpPr>
          <p:spPr bwMode="auto">
            <a:xfrm flipH="1" flipV="1">
              <a:off x="4117970" y="1541874"/>
              <a:ext cx="501812" cy="300149"/>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 name="Line 13">
              <a:extLst>
                <a:ext uri="{FF2B5EF4-FFF2-40B4-BE49-F238E27FC236}">
                  <a16:creationId xmlns:a16="http://schemas.microsoft.com/office/drawing/2014/main" id="{9E85EC6A-4741-C8E3-5997-980F0108EEAD}"/>
                </a:ext>
              </a:extLst>
            </p:cNvPr>
            <p:cNvSpPr>
              <a:spLocks noChangeShapeType="1"/>
            </p:cNvSpPr>
            <p:nvPr/>
          </p:nvSpPr>
          <p:spPr bwMode="auto">
            <a:xfrm flipV="1">
              <a:off x="4491176" y="1213432"/>
              <a:ext cx="327817" cy="54125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3" name="Line 17">
              <a:extLst>
                <a:ext uri="{FF2B5EF4-FFF2-40B4-BE49-F238E27FC236}">
                  <a16:creationId xmlns:a16="http://schemas.microsoft.com/office/drawing/2014/main" id="{7E6E49B8-3618-5CDF-12FF-1625904B0A78}"/>
                </a:ext>
              </a:extLst>
            </p:cNvPr>
            <p:cNvSpPr>
              <a:spLocks noChangeShapeType="1"/>
            </p:cNvSpPr>
            <p:nvPr/>
          </p:nvSpPr>
          <p:spPr bwMode="auto">
            <a:xfrm flipH="1" flipV="1">
              <a:off x="4801342" y="304978"/>
              <a:ext cx="508116" cy="24725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4" name="Line 18">
              <a:extLst>
                <a:ext uri="{FF2B5EF4-FFF2-40B4-BE49-F238E27FC236}">
                  <a16:creationId xmlns:a16="http://schemas.microsoft.com/office/drawing/2014/main" id="{3681992C-A5A3-D4B1-33CA-5EE7081E348D}"/>
                </a:ext>
              </a:extLst>
            </p:cNvPr>
            <p:cNvSpPr>
              <a:spLocks noChangeShapeType="1"/>
            </p:cNvSpPr>
            <p:nvPr/>
          </p:nvSpPr>
          <p:spPr bwMode="auto">
            <a:xfrm flipV="1">
              <a:off x="4164621" y="337587"/>
              <a:ext cx="689676" cy="1230119"/>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5" name="Freeform: Shape 64">
              <a:extLst>
                <a:ext uri="{FF2B5EF4-FFF2-40B4-BE49-F238E27FC236}">
                  <a16:creationId xmlns:a16="http://schemas.microsoft.com/office/drawing/2014/main" id="{28121DFB-6EFF-2674-7E3D-4C767F790298}"/>
                </a:ext>
              </a:extLst>
            </p:cNvPr>
            <p:cNvSpPr/>
            <p:nvPr/>
          </p:nvSpPr>
          <p:spPr>
            <a:xfrm>
              <a:off x="5371917" y="299405"/>
              <a:ext cx="130575" cy="1574553"/>
            </a:xfrm>
            <a:custGeom>
              <a:avLst/>
              <a:gdLst>
                <a:gd name="connsiteX0" fmla="*/ 0 w 164405"/>
                <a:gd name="connsiteY0" fmla="*/ 2032000 h 2032000"/>
                <a:gd name="connsiteX1" fmla="*/ 31262 w 164405"/>
                <a:gd name="connsiteY1" fmla="*/ 1992923 h 2032000"/>
                <a:gd name="connsiteX2" fmla="*/ 54708 w 164405"/>
                <a:gd name="connsiteY2" fmla="*/ 1969477 h 2032000"/>
                <a:gd name="connsiteX3" fmla="*/ 62523 w 164405"/>
                <a:gd name="connsiteY3" fmla="*/ 1946030 h 2032000"/>
                <a:gd name="connsiteX4" fmla="*/ 78154 w 164405"/>
                <a:gd name="connsiteY4" fmla="*/ 1914769 h 2032000"/>
                <a:gd name="connsiteX5" fmla="*/ 101600 w 164405"/>
                <a:gd name="connsiteY5" fmla="*/ 1781907 h 2032000"/>
                <a:gd name="connsiteX6" fmla="*/ 117231 w 164405"/>
                <a:gd name="connsiteY6" fmla="*/ 1680307 h 2032000"/>
                <a:gd name="connsiteX7" fmla="*/ 125046 w 164405"/>
                <a:gd name="connsiteY7" fmla="*/ 1555261 h 2032000"/>
                <a:gd name="connsiteX8" fmla="*/ 132862 w 164405"/>
                <a:gd name="connsiteY8" fmla="*/ 1477107 h 2032000"/>
                <a:gd name="connsiteX9" fmla="*/ 148493 w 164405"/>
                <a:gd name="connsiteY9" fmla="*/ 1383323 h 2032000"/>
                <a:gd name="connsiteX10" fmla="*/ 164123 w 164405"/>
                <a:gd name="connsiteY10" fmla="*/ 1047261 h 2032000"/>
                <a:gd name="connsiteX11" fmla="*/ 148493 w 164405"/>
                <a:gd name="connsiteY11" fmla="*/ 586154 h 2032000"/>
                <a:gd name="connsiteX12" fmla="*/ 140677 w 164405"/>
                <a:gd name="connsiteY12" fmla="*/ 539261 h 2032000"/>
                <a:gd name="connsiteX13" fmla="*/ 132862 w 164405"/>
                <a:gd name="connsiteY13" fmla="*/ 476738 h 2032000"/>
                <a:gd name="connsiteX14" fmla="*/ 109416 w 164405"/>
                <a:gd name="connsiteY14" fmla="*/ 382954 h 2032000"/>
                <a:gd name="connsiteX15" fmla="*/ 101600 w 164405"/>
                <a:gd name="connsiteY15" fmla="*/ 320430 h 2032000"/>
                <a:gd name="connsiteX16" fmla="*/ 78154 w 164405"/>
                <a:gd name="connsiteY16" fmla="*/ 234461 h 2032000"/>
                <a:gd name="connsiteX17" fmla="*/ 62523 w 164405"/>
                <a:gd name="connsiteY17" fmla="*/ 179754 h 2032000"/>
                <a:gd name="connsiteX18" fmla="*/ 46893 w 164405"/>
                <a:gd name="connsiteY18" fmla="*/ 156307 h 2032000"/>
                <a:gd name="connsiteX19" fmla="*/ 15631 w 164405"/>
                <a:gd name="connsiteY19" fmla="*/ 93784 h 2032000"/>
                <a:gd name="connsiteX20" fmla="*/ 7816 w 164405"/>
                <a:gd name="connsiteY20" fmla="*/ 23446 h 2032000"/>
                <a:gd name="connsiteX21" fmla="*/ 0 w 164405"/>
                <a:gd name="connsiteY21" fmla="*/ 0 h 20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405" h="2032000">
                  <a:moveTo>
                    <a:pt x="0" y="2032000"/>
                  </a:moveTo>
                  <a:cubicBezTo>
                    <a:pt x="10421" y="2018974"/>
                    <a:pt x="20277" y="2005477"/>
                    <a:pt x="31262" y="1992923"/>
                  </a:cubicBezTo>
                  <a:cubicBezTo>
                    <a:pt x="38540" y="1984605"/>
                    <a:pt x="48577" y="1978673"/>
                    <a:pt x="54708" y="1969477"/>
                  </a:cubicBezTo>
                  <a:cubicBezTo>
                    <a:pt x="59278" y="1962622"/>
                    <a:pt x="59278" y="1953602"/>
                    <a:pt x="62523" y="1946030"/>
                  </a:cubicBezTo>
                  <a:cubicBezTo>
                    <a:pt x="67112" y="1935322"/>
                    <a:pt x="72944" y="1925189"/>
                    <a:pt x="78154" y="1914769"/>
                  </a:cubicBezTo>
                  <a:cubicBezTo>
                    <a:pt x="114095" y="1735069"/>
                    <a:pt x="78451" y="1920800"/>
                    <a:pt x="101600" y="1781907"/>
                  </a:cubicBezTo>
                  <a:cubicBezTo>
                    <a:pt x="111535" y="1722295"/>
                    <a:pt x="110931" y="1755916"/>
                    <a:pt x="117231" y="1680307"/>
                  </a:cubicBezTo>
                  <a:cubicBezTo>
                    <a:pt x="120699" y="1638688"/>
                    <a:pt x="121843" y="1596901"/>
                    <a:pt x="125046" y="1555261"/>
                  </a:cubicBezTo>
                  <a:cubicBezTo>
                    <a:pt x="127054" y="1529157"/>
                    <a:pt x="129324" y="1503048"/>
                    <a:pt x="132862" y="1477107"/>
                  </a:cubicBezTo>
                  <a:cubicBezTo>
                    <a:pt x="137144" y="1445705"/>
                    <a:pt x="148493" y="1383323"/>
                    <a:pt x="148493" y="1383323"/>
                  </a:cubicBezTo>
                  <a:cubicBezTo>
                    <a:pt x="153703" y="1271302"/>
                    <a:pt x="166459" y="1159378"/>
                    <a:pt x="164123" y="1047261"/>
                  </a:cubicBezTo>
                  <a:cubicBezTo>
                    <a:pt x="160975" y="896132"/>
                    <a:pt x="166420" y="738528"/>
                    <a:pt x="148493" y="586154"/>
                  </a:cubicBezTo>
                  <a:cubicBezTo>
                    <a:pt x="146641" y="570416"/>
                    <a:pt x="142918" y="554948"/>
                    <a:pt x="140677" y="539261"/>
                  </a:cubicBezTo>
                  <a:cubicBezTo>
                    <a:pt x="137707" y="518469"/>
                    <a:pt x="136981" y="497333"/>
                    <a:pt x="132862" y="476738"/>
                  </a:cubicBezTo>
                  <a:cubicBezTo>
                    <a:pt x="110767" y="366260"/>
                    <a:pt x="122922" y="470742"/>
                    <a:pt x="109416" y="382954"/>
                  </a:cubicBezTo>
                  <a:cubicBezTo>
                    <a:pt x="106222" y="362195"/>
                    <a:pt x="105471" y="341074"/>
                    <a:pt x="101600" y="320430"/>
                  </a:cubicBezTo>
                  <a:cubicBezTo>
                    <a:pt x="86397" y="239349"/>
                    <a:pt x="91834" y="282339"/>
                    <a:pt x="78154" y="234461"/>
                  </a:cubicBezTo>
                  <a:cubicBezTo>
                    <a:pt x="74813" y="222766"/>
                    <a:pt x="68772" y="192253"/>
                    <a:pt x="62523" y="179754"/>
                  </a:cubicBezTo>
                  <a:cubicBezTo>
                    <a:pt x="58322" y="171353"/>
                    <a:pt x="51391" y="164553"/>
                    <a:pt x="46893" y="156307"/>
                  </a:cubicBezTo>
                  <a:cubicBezTo>
                    <a:pt x="35735" y="135851"/>
                    <a:pt x="15631" y="93784"/>
                    <a:pt x="15631" y="93784"/>
                  </a:cubicBezTo>
                  <a:cubicBezTo>
                    <a:pt x="13026" y="70338"/>
                    <a:pt x="11694" y="46715"/>
                    <a:pt x="7816" y="23446"/>
                  </a:cubicBezTo>
                  <a:cubicBezTo>
                    <a:pt x="6462" y="15320"/>
                    <a:pt x="0" y="0"/>
                    <a:pt x="0" y="0"/>
                  </a:cubicBezTo>
                </a:path>
              </a:pathLst>
            </a:custGeom>
            <a:solidFill>
              <a:schemeClr val="bg1">
                <a:lumMod val="85000"/>
              </a:schemeClr>
            </a:solidFill>
            <a:ln w="158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Freeform: Shape 65">
              <a:extLst>
                <a:ext uri="{FF2B5EF4-FFF2-40B4-BE49-F238E27FC236}">
                  <a16:creationId xmlns:a16="http://schemas.microsoft.com/office/drawing/2014/main" id="{AF3997F8-2424-76B9-B8DB-A1DF4C0D0466}"/>
                </a:ext>
              </a:extLst>
            </p:cNvPr>
            <p:cNvSpPr/>
            <p:nvPr/>
          </p:nvSpPr>
          <p:spPr>
            <a:xfrm>
              <a:off x="4167138" y="1923882"/>
              <a:ext cx="1216608" cy="72671"/>
            </a:xfrm>
            <a:custGeom>
              <a:avLst/>
              <a:gdLst>
                <a:gd name="connsiteX0" fmla="*/ 0 w 1531816"/>
                <a:gd name="connsiteY0" fmla="*/ 0 h 93784"/>
                <a:gd name="connsiteX1" fmla="*/ 132862 w 1531816"/>
                <a:gd name="connsiteY1" fmla="*/ 15630 h 93784"/>
                <a:gd name="connsiteX2" fmla="*/ 257908 w 1531816"/>
                <a:gd name="connsiteY2" fmla="*/ 46892 h 93784"/>
                <a:gd name="connsiteX3" fmla="*/ 320431 w 1531816"/>
                <a:gd name="connsiteY3" fmla="*/ 54707 h 93784"/>
                <a:gd name="connsiteX4" fmla="*/ 359508 w 1531816"/>
                <a:gd name="connsiteY4" fmla="*/ 62523 h 93784"/>
                <a:gd name="connsiteX5" fmla="*/ 429846 w 1531816"/>
                <a:gd name="connsiteY5" fmla="*/ 70338 h 93784"/>
                <a:gd name="connsiteX6" fmla="*/ 492369 w 1531816"/>
                <a:gd name="connsiteY6" fmla="*/ 78153 h 93784"/>
                <a:gd name="connsiteX7" fmla="*/ 703385 w 1531816"/>
                <a:gd name="connsiteY7" fmla="*/ 85969 h 93784"/>
                <a:gd name="connsiteX8" fmla="*/ 765908 w 1531816"/>
                <a:gd name="connsiteY8" fmla="*/ 93784 h 93784"/>
                <a:gd name="connsiteX9" fmla="*/ 1031631 w 1531816"/>
                <a:gd name="connsiteY9" fmla="*/ 78153 h 93784"/>
                <a:gd name="connsiteX10" fmla="*/ 1391139 w 1531816"/>
                <a:gd name="connsiteY10" fmla="*/ 70338 h 93784"/>
                <a:gd name="connsiteX11" fmla="*/ 1414585 w 1531816"/>
                <a:gd name="connsiteY11" fmla="*/ 46892 h 93784"/>
                <a:gd name="connsiteX12" fmla="*/ 1524000 w 1531816"/>
                <a:gd name="connsiteY12" fmla="*/ 23446 h 93784"/>
                <a:gd name="connsiteX13" fmla="*/ 1531816 w 1531816"/>
                <a:gd name="connsiteY13" fmla="*/ 7815 h 93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31816" h="93784">
                  <a:moveTo>
                    <a:pt x="0" y="0"/>
                  </a:moveTo>
                  <a:cubicBezTo>
                    <a:pt x="44287" y="5210"/>
                    <a:pt x="88989" y="7653"/>
                    <a:pt x="132862" y="15630"/>
                  </a:cubicBezTo>
                  <a:cubicBezTo>
                    <a:pt x="175134" y="23316"/>
                    <a:pt x="215846" y="38129"/>
                    <a:pt x="257908" y="46892"/>
                  </a:cubicBezTo>
                  <a:cubicBezTo>
                    <a:pt x="278470" y="51176"/>
                    <a:pt x="299672" y="51513"/>
                    <a:pt x="320431" y="54707"/>
                  </a:cubicBezTo>
                  <a:cubicBezTo>
                    <a:pt x="333560" y="56727"/>
                    <a:pt x="346358" y="60644"/>
                    <a:pt x="359508" y="62523"/>
                  </a:cubicBezTo>
                  <a:cubicBezTo>
                    <a:pt x="382861" y="65859"/>
                    <a:pt x="406417" y="67582"/>
                    <a:pt x="429846" y="70338"/>
                  </a:cubicBezTo>
                  <a:cubicBezTo>
                    <a:pt x="450705" y="72792"/>
                    <a:pt x="471400" y="76955"/>
                    <a:pt x="492369" y="78153"/>
                  </a:cubicBezTo>
                  <a:cubicBezTo>
                    <a:pt x="562641" y="82169"/>
                    <a:pt x="633046" y="83364"/>
                    <a:pt x="703385" y="85969"/>
                  </a:cubicBezTo>
                  <a:cubicBezTo>
                    <a:pt x="724226" y="88574"/>
                    <a:pt x="744905" y="93784"/>
                    <a:pt x="765908" y="93784"/>
                  </a:cubicBezTo>
                  <a:cubicBezTo>
                    <a:pt x="870397" y="93784"/>
                    <a:pt x="930614" y="81465"/>
                    <a:pt x="1031631" y="78153"/>
                  </a:cubicBezTo>
                  <a:cubicBezTo>
                    <a:pt x="1151431" y="74225"/>
                    <a:pt x="1271303" y="72943"/>
                    <a:pt x="1391139" y="70338"/>
                  </a:cubicBezTo>
                  <a:cubicBezTo>
                    <a:pt x="1398954" y="62523"/>
                    <a:pt x="1403958" y="49928"/>
                    <a:pt x="1414585" y="46892"/>
                  </a:cubicBezTo>
                  <a:cubicBezTo>
                    <a:pt x="1468164" y="31584"/>
                    <a:pt x="1490239" y="57207"/>
                    <a:pt x="1524000" y="23446"/>
                  </a:cubicBezTo>
                  <a:cubicBezTo>
                    <a:pt x="1528119" y="19327"/>
                    <a:pt x="1529211" y="13025"/>
                    <a:pt x="1531816" y="7815"/>
                  </a:cubicBezTo>
                </a:path>
              </a:pathLst>
            </a:custGeom>
            <a:solidFill>
              <a:schemeClr val="bg1">
                <a:lumMod val="85000"/>
              </a:schemeClr>
            </a:solidFill>
            <a:ln w="158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ectangle: Rounded Corners 91">
              <a:extLst>
                <a:ext uri="{FF2B5EF4-FFF2-40B4-BE49-F238E27FC236}">
                  <a16:creationId xmlns:a16="http://schemas.microsoft.com/office/drawing/2014/main" id="{123C517C-89A5-4FF6-C648-2E53FF72D2C6}"/>
                </a:ext>
              </a:extLst>
            </p:cNvPr>
            <p:cNvSpPr/>
            <p:nvPr/>
          </p:nvSpPr>
          <p:spPr>
            <a:xfrm rot="17966665">
              <a:off x="4313672" y="1228987"/>
              <a:ext cx="1425575" cy="57757"/>
            </a:xfrm>
            <a:prstGeom prst="round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3" name="Group 92">
              <a:extLst>
                <a:ext uri="{FF2B5EF4-FFF2-40B4-BE49-F238E27FC236}">
                  <a16:creationId xmlns:a16="http://schemas.microsoft.com/office/drawing/2014/main" id="{96738370-C0C0-4092-BB19-AE078E5CE74A}"/>
                </a:ext>
              </a:extLst>
            </p:cNvPr>
            <p:cNvGrpSpPr/>
            <p:nvPr/>
          </p:nvGrpSpPr>
          <p:grpSpPr>
            <a:xfrm flipH="1">
              <a:off x="4940861" y="770917"/>
              <a:ext cx="247071" cy="480702"/>
              <a:chOff x="7997387" y="4360834"/>
              <a:chExt cx="327951" cy="744566"/>
            </a:xfrm>
          </p:grpSpPr>
          <p:sp>
            <p:nvSpPr>
              <p:cNvPr id="94" name="Rectangle: Rounded Corners 93">
                <a:extLst>
                  <a:ext uri="{FF2B5EF4-FFF2-40B4-BE49-F238E27FC236}">
                    <a16:creationId xmlns:a16="http://schemas.microsoft.com/office/drawing/2014/main" id="{E02B65E3-01F3-EBAE-7672-AD80D6223764}"/>
                  </a:ext>
                </a:extLst>
              </p:cNvPr>
              <p:cNvSpPr/>
              <p:nvPr/>
            </p:nvSpPr>
            <p:spPr>
              <a:xfrm>
                <a:off x="8228989" y="4505325"/>
                <a:ext cx="54100" cy="600075"/>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Oval 94">
                <a:extLst>
                  <a:ext uri="{FF2B5EF4-FFF2-40B4-BE49-F238E27FC236}">
                    <a16:creationId xmlns:a16="http://schemas.microsoft.com/office/drawing/2014/main" id="{75650F18-066C-CA81-2E99-F24264CB1993}"/>
                  </a:ext>
                </a:extLst>
              </p:cNvPr>
              <p:cNvSpPr/>
              <p:nvPr/>
            </p:nvSpPr>
            <p:spPr>
              <a:xfrm>
                <a:off x="8180847" y="4360834"/>
                <a:ext cx="144491" cy="144491"/>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Rounded Corners 95">
                <a:extLst>
                  <a:ext uri="{FF2B5EF4-FFF2-40B4-BE49-F238E27FC236}">
                    <a16:creationId xmlns:a16="http://schemas.microsoft.com/office/drawing/2014/main" id="{C84895EB-3A64-4371-F004-F3CF7C21D55B}"/>
                  </a:ext>
                </a:extLst>
              </p:cNvPr>
              <p:cNvSpPr/>
              <p:nvPr/>
            </p:nvSpPr>
            <p:spPr>
              <a:xfrm rot="2274535" flipV="1">
                <a:off x="7997387" y="4566637"/>
                <a:ext cx="305656" cy="45719"/>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Rounded Corners 96">
                <a:extLst>
                  <a:ext uri="{FF2B5EF4-FFF2-40B4-BE49-F238E27FC236}">
                    <a16:creationId xmlns:a16="http://schemas.microsoft.com/office/drawing/2014/main" id="{3A714E2D-186C-2E17-5080-CA81A2ACEA18}"/>
                  </a:ext>
                </a:extLst>
              </p:cNvPr>
              <p:cNvSpPr/>
              <p:nvPr/>
            </p:nvSpPr>
            <p:spPr>
              <a:xfrm>
                <a:off x="8171234" y="5044265"/>
                <a:ext cx="111855" cy="61135"/>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cxnSp>
        <p:nvCxnSpPr>
          <p:cNvPr id="68" name="Straight Connector 67">
            <a:extLst>
              <a:ext uri="{FF2B5EF4-FFF2-40B4-BE49-F238E27FC236}">
                <a16:creationId xmlns:a16="http://schemas.microsoft.com/office/drawing/2014/main" id="{C7771CDA-2924-CFD8-AC63-36FFAF3449F5}"/>
              </a:ext>
            </a:extLst>
          </p:cNvPr>
          <p:cNvCxnSpPr/>
          <p:nvPr/>
        </p:nvCxnSpPr>
        <p:spPr>
          <a:xfrm>
            <a:off x="307428" y="557116"/>
            <a:ext cx="7810007"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 name="Straight Arrow Connector 3">
            <a:extLst>
              <a:ext uri="{FF2B5EF4-FFF2-40B4-BE49-F238E27FC236}">
                <a16:creationId xmlns:a16="http://schemas.microsoft.com/office/drawing/2014/main" id="{3FA11C73-95B0-7363-195A-1AAD7422A532}"/>
              </a:ext>
            </a:extLst>
          </p:cNvPr>
          <p:cNvCxnSpPr>
            <a:cxnSpLocks/>
          </p:cNvCxnSpPr>
          <p:nvPr/>
        </p:nvCxnSpPr>
        <p:spPr>
          <a:xfrm flipV="1">
            <a:off x="1705537" y="2360668"/>
            <a:ext cx="434182" cy="556925"/>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4C06DE1C-A773-9515-7671-BD410B30D854}"/>
              </a:ext>
            </a:extLst>
          </p:cNvPr>
          <p:cNvCxnSpPr>
            <a:cxnSpLocks/>
          </p:cNvCxnSpPr>
          <p:nvPr/>
        </p:nvCxnSpPr>
        <p:spPr>
          <a:xfrm flipH="1">
            <a:off x="947508" y="3362159"/>
            <a:ext cx="395286" cy="550889"/>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2F9CBB0-DA3C-313C-5807-365336409474}"/>
              </a:ext>
            </a:extLst>
          </p:cNvPr>
          <p:cNvCxnSpPr>
            <a:cxnSpLocks/>
          </p:cNvCxnSpPr>
          <p:nvPr/>
        </p:nvCxnSpPr>
        <p:spPr>
          <a:xfrm>
            <a:off x="1794206" y="3102942"/>
            <a:ext cx="194660" cy="18442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9E016755-CE92-5C18-BF43-BD713F10F968}"/>
              </a:ext>
            </a:extLst>
          </p:cNvPr>
          <p:cNvCxnSpPr>
            <a:cxnSpLocks/>
          </p:cNvCxnSpPr>
          <p:nvPr/>
        </p:nvCxnSpPr>
        <p:spPr>
          <a:xfrm flipV="1">
            <a:off x="1714114" y="3193979"/>
            <a:ext cx="181038" cy="263596"/>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583ABE61-5BB6-AC45-81E3-A6AE7771D0EB}"/>
              </a:ext>
            </a:extLst>
          </p:cNvPr>
          <p:cNvCxnSpPr>
            <a:cxnSpLocks/>
          </p:cNvCxnSpPr>
          <p:nvPr/>
        </p:nvCxnSpPr>
        <p:spPr>
          <a:xfrm flipH="1">
            <a:off x="1197376" y="3756025"/>
            <a:ext cx="232730" cy="305839"/>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Text Box 4">
            <a:extLst>
              <a:ext uri="{FF2B5EF4-FFF2-40B4-BE49-F238E27FC236}">
                <a16:creationId xmlns:a16="http://schemas.microsoft.com/office/drawing/2014/main" id="{6E2D66D1-26E5-4043-9183-2DA78B45558C}"/>
              </a:ext>
            </a:extLst>
          </p:cNvPr>
          <p:cNvSpPr txBox="1">
            <a:spLocks noChangeArrowheads="1"/>
          </p:cNvSpPr>
          <p:nvPr/>
        </p:nvSpPr>
        <p:spPr bwMode="auto">
          <a:xfrm>
            <a:off x="865554" y="631826"/>
            <a:ext cx="92845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part (b)</a:t>
            </a:r>
          </a:p>
        </p:txBody>
      </p:sp>
      <p:graphicFrame>
        <p:nvGraphicFramePr>
          <p:cNvPr id="10242" name="Object 26">
            <a:extLst>
              <a:ext uri="{FF2B5EF4-FFF2-40B4-BE49-F238E27FC236}">
                <a16:creationId xmlns:a16="http://schemas.microsoft.com/office/drawing/2014/main" id="{B00D9227-0687-4938-BBB2-2058B822E77F}"/>
              </a:ext>
            </a:extLst>
          </p:cNvPr>
          <p:cNvGraphicFramePr>
            <a:graphicFrameLocks noChangeAspect="1"/>
          </p:cNvGraphicFramePr>
          <p:nvPr>
            <p:extLst>
              <p:ext uri="{D42A27DB-BD31-4B8C-83A1-F6EECF244321}">
                <p14:modId xmlns:p14="http://schemas.microsoft.com/office/powerpoint/2010/main" val="2422615940"/>
              </p:ext>
            </p:extLst>
          </p:nvPr>
        </p:nvGraphicFramePr>
        <p:xfrm>
          <a:off x="534988" y="3687763"/>
          <a:ext cx="3638550" cy="2030412"/>
        </p:xfrm>
        <a:graphic>
          <a:graphicData uri="http://schemas.openxmlformats.org/presentationml/2006/ole">
            <mc:AlternateContent xmlns:mc="http://schemas.openxmlformats.org/markup-compatibility/2006">
              <mc:Choice xmlns:v="urn:schemas-microsoft-com:vml" Requires="v">
                <p:oleObj name="Equation" r:id="rId4" imgW="2184120" imgH="1218960" progId="Equation.DSMT4">
                  <p:embed/>
                </p:oleObj>
              </mc:Choice>
              <mc:Fallback>
                <p:oleObj name="Equation" r:id="rId4" imgW="2184120" imgH="1218960" progId="Equation.DSMT4">
                  <p:embed/>
                  <p:pic>
                    <p:nvPicPr>
                      <p:cNvPr id="0" name="Object 26"/>
                      <p:cNvPicPr>
                        <a:picLocks noChangeAspect="1" noChangeArrowheads="1"/>
                      </p:cNvPicPr>
                      <p:nvPr/>
                    </p:nvPicPr>
                    <p:blipFill>
                      <a:blip r:embed="rId5"/>
                      <a:srcRect/>
                      <a:stretch>
                        <a:fillRect/>
                      </a:stretch>
                    </p:blipFill>
                    <p:spPr bwMode="auto">
                      <a:xfrm>
                        <a:off x="534988" y="3687763"/>
                        <a:ext cx="3638550" cy="2030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243" name="Object 27">
            <a:extLst>
              <a:ext uri="{FF2B5EF4-FFF2-40B4-BE49-F238E27FC236}">
                <a16:creationId xmlns:a16="http://schemas.microsoft.com/office/drawing/2014/main" id="{BCF39B4A-979F-40D2-86CF-4340466BF536}"/>
              </a:ext>
            </a:extLst>
          </p:cNvPr>
          <p:cNvGraphicFramePr>
            <a:graphicFrameLocks noChangeAspect="1"/>
          </p:cNvGraphicFramePr>
          <p:nvPr>
            <p:extLst>
              <p:ext uri="{D42A27DB-BD31-4B8C-83A1-F6EECF244321}">
                <p14:modId xmlns:p14="http://schemas.microsoft.com/office/powerpoint/2010/main" val="1524943406"/>
              </p:ext>
            </p:extLst>
          </p:nvPr>
        </p:nvGraphicFramePr>
        <p:xfrm>
          <a:off x="4914900" y="4278313"/>
          <a:ext cx="3038475" cy="1528762"/>
        </p:xfrm>
        <a:graphic>
          <a:graphicData uri="http://schemas.openxmlformats.org/presentationml/2006/ole">
            <mc:AlternateContent xmlns:mc="http://schemas.openxmlformats.org/markup-compatibility/2006">
              <mc:Choice xmlns:v="urn:schemas-microsoft-com:vml" Requires="v">
                <p:oleObj name="Equation" r:id="rId6" imgW="1968480" imgH="990360" progId="Equation.DSMT4">
                  <p:embed/>
                </p:oleObj>
              </mc:Choice>
              <mc:Fallback>
                <p:oleObj name="Equation" r:id="rId6" imgW="1968480" imgH="990360" progId="Equation.DSMT4">
                  <p:embed/>
                  <p:pic>
                    <p:nvPicPr>
                      <p:cNvPr id="0" name="Object 27"/>
                      <p:cNvPicPr>
                        <a:picLocks noChangeAspect="1" noChangeArrowheads="1"/>
                      </p:cNvPicPr>
                      <p:nvPr/>
                    </p:nvPicPr>
                    <p:blipFill>
                      <a:blip r:embed="rId7"/>
                      <a:srcRect/>
                      <a:stretch>
                        <a:fillRect/>
                      </a:stretch>
                    </p:blipFill>
                    <p:spPr bwMode="auto">
                      <a:xfrm>
                        <a:off x="4914900" y="4278313"/>
                        <a:ext cx="3038475" cy="15287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245" name="Line 5">
            <a:extLst>
              <a:ext uri="{FF2B5EF4-FFF2-40B4-BE49-F238E27FC236}">
                <a16:creationId xmlns:a16="http://schemas.microsoft.com/office/drawing/2014/main" id="{8EA3CA0A-C883-4EC9-A208-FBA8F3CD8479}"/>
              </a:ext>
            </a:extLst>
          </p:cNvPr>
          <p:cNvSpPr>
            <a:spLocks noChangeShapeType="1"/>
          </p:cNvSpPr>
          <p:nvPr/>
        </p:nvSpPr>
        <p:spPr bwMode="auto">
          <a:xfrm flipV="1">
            <a:off x="1821229" y="1262063"/>
            <a:ext cx="1200150" cy="15875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46" name="Line 6">
            <a:extLst>
              <a:ext uri="{FF2B5EF4-FFF2-40B4-BE49-F238E27FC236}">
                <a16:creationId xmlns:a16="http://schemas.microsoft.com/office/drawing/2014/main" id="{6900FC37-C1BA-4D1D-8622-7045C47702C2}"/>
              </a:ext>
            </a:extLst>
          </p:cNvPr>
          <p:cNvSpPr>
            <a:spLocks noChangeShapeType="1"/>
          </p:cNvSpPr>
          <p:nvPr/>
        </p:nvSpPr>
        <p:spPr bwMode="auto">
          <a:xfrm>
            <a:off x="1911716" y="2862263"/>
            <a:ext cx="481013" cy="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47" name="Line 7">
            <a:extLst>
              <a:ext uri="{FF2B5EF4-FFF2-40B4-BE49-F238E27FC236}">
                <a16:creationId xmlns:a16="http://schemas.microsoft.com/office/drawing/2014/main" id="{FAAF8E03-9EBB-4FD5-AEBA-28A57F9301A6}"/>
              </a:ext>
            </a:extLst>
          </p:cNvPr>
          <p:cNvSpPr>
            <a:spLocks noChangeShapeType="1"/>
          </p:cNvSpPr>
          <p:nvPr/>
        </p:nvSpPr>
        <p:spPr bwMode="auto">
          <a:xfrm flipV="1">
            <a:off x="1821229" y="2906713"/>
            <a:ext cx="0" cy="46990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48" name="Line 8">
            <a:extLst>
              <a:ext uri="{FF2B5EF4-FFF2-40B4-BE49-F238E27FC236}">
                <a16:creationId xmlns:a16="http://schemas.microsoft.com/office/drawing/2014/main" id="{839E93CD-0801-4C97-82E5-38A37D31082D}"/>
              </a:ext>
            </a:extLst>
          </p:cNvPr>
          <p:cNvSpPr>
            <a:spLocks noChangeShapeType="1"/>
          </p:cNvSpPr>
          <p:nvPr/>
        </p:nvSpPr>
        <p:spPr bwMode="auto">
          <a:xfrm flipH="1" flipV="1">
            <a:off x="3091229" y="1227138"/>
            <a:ext cx="501650" cy="11112"/>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49" name="Line 9">
            <a:extLst>
              <a:ext uri="{FF2B5EF4-FFF2-40B4-BE49-F238E27FC236}">
                <a16:creationId xmlns:a16="http://schemas.microsoft.com/office/drawing/2014/main" id="{64E7CE23-D3B0-4E0B-A53F-95AEEBC1956F}"/>
              </a:ext>
            </a:extLst>
          </p:cNvPr>
          <p:cNvSpPr>
            <a:spLocks noChangeShapeType="1"/>
          </p:cNvSpPr>
          <p:nvPr/>
        </p:nvSpPr>
        <p:spPr bwMode="auto">
          <a:xfrm flipV="1">
            <a:off x="3102341" y="677863"/>
            <a:ext cx="0" cy="446087"/>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50" name="Text Box 10">
            <a:extLst>
              <a:ext uri="{FF2B5EF4-FFF2-40B4-BE49-F238E27FC236}">
                <a16:creationId xmlns:a16="http://schemas.microsoft.com/office/drawing/2014/main" id="{6A6C3106-FA0C-4755-9F2B-918EA838C78A}"/>
              </a:ext>
            </a:extLst>
          </p:cNvPr>
          <p:cNvSpPr txBox="1">
            <a:spLocks noChangeArrowheads="1"/>
          </p:cNvSpPr>
          <p:nvPr/>
        </p:nvSpPr>
        <p:spPr bwMode="auto">
          <a:xfrm>
            <a:off x="1843454" y="3062288"/>
            <a:ext cx="43338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N</a:t>
            </a:r>
            <a:r>
              <a:rPr lang="en-US" altLang="en-US" baseline="-25000"/>
              <a:t>1</a:t>
            </a:r>
            <a:endParaRPr lang="en-US" altLang="en-US"/>
          </a:p>
        </p:txBody>
      </p:sp>
      <p:sp>
        <p:nvSpPr>
          <p:cNvPr id="10251" name="Text Box 11">
            <a:extLst>
              <a:ext uri="{FF2B5EF4-FFF2-40B4-BE49-F238E27FC236}">
                <a16:creationId xmlns:a16="http://schemas.microsoft.com/office/drawing/2014/main" id="{1C33D65A-36D7-459D-AAA3-693604FBEFA2}"/>
              </a:ext>
            </a:extLst>
          </p:cNvPr>
          <p:cNvSpPr txBox="1">
            <a:spLocks noChangeArrowheads="1"/>
          </p:cNvSpPr>
          <p:nvPr/>
        </p:nvSpPr>
        <p:spPr bwMode="auto">
          <a:xfrm>
            <a:off x="2573704" y="2763838"/>
            <a:ext cx="12985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a:t>
            </a:r>
            <a:r>
              <a:rPr lang="en-US" altLang="en-US" baseline="-25000"/>
              <a:t>1</a:t>
            </a:r>
            <a:r>
              <a:rPr lang="en-US" altLang="en-US"/>
              <a:t> = 0.4 N</a:t>
            </a:r>
            <a:r>
              <a:rPr lang="en-US" altLang="en-US" baseline="-25000"/>
              <a:t>1</a:t>
            </a:r>
            <a:endParaRPr lang="en-US" altLang="en-US"/>
          </a:p>
        </p:txBody>
      </p:sp>
      <p:sp>
        <p:nvSpPr>
          <p:cNvPr id="10252" name="Text Box 12">
            <a:extLst>
              <a:ext uri="{FF2B5EF4-FFF2-40B4-BE49-F238E27FC236}">
                <a16:creationId xmlns:a16="http://schemas.microsoft.com/office/drawing/2014/main" id="{D57AB3AB-B747-48BD-B482-DACA87525FB9}"/>
              </a:ext>
            </a:extLst>
          </p:cNvPr>
          <p:cNvSpPr txBox="1">
            <a:spLocks noChangeArrowheads="1"/>
          </p:cNvSpPr>
          <p:nvPr/>
        </p:nvSpPr>
        <p:spPr bwMode="auto">
          <a:xfrm>
            <a:off x="3683366" y="1119188"/>
            <a:ext cx="43338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N</a:t>
            </a:r>
            <a:r>
              <a:rPr lang="en-US" altLang="en-US" baseline="-25000"/>
              <a:t>2</a:t>
            </a:r>
            <a:endParaRPr lang="en-US" altLang="en-US"/>
          </a:p>
        </p:txBody>
      </p:sp>
      <p:sp>
        <p:nvSpPr>
          <p:cNvPr id="10253" name="Text Box 13">
            <a:extLst>
              <a:ext uri="{FF2B5EF4-FFF2-40B4-BE49-F238E27FC236}">
                <a16:creationId xmlns:a16="http://schemas.microsoft.com/office/drawing/2014/main" id="{F192E6EE-06BD-48F4-A130-CDE901617DEF}"/>
              </a:ext>
            </a:extLst>
          </p:cNvPr>
          <p:cNvSpPr txBox="1">
            <a:spLocks noChangeArrowheads="1"/>
          </p:cNvSpPr>
          <p:nvPr/>
        </p:nvSpPr>
        <p:spPr bwMode="auto">
          <a:xfrm>
            <a:off x="3100754" y="238125"/>
            <a:ext cx="14255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a:t>
            </a:r>
            <a:r>
              <a:rPr lang="en-US" altLang="en-US" baseline="-25000"/>
              <a:t>2</a:t>
            </a:r>
            <a:r>
              <a:rPr lang="en-US" altLang="en-US"/>
              <a:t> = 0.25 N</a:t>
            </a:r>
            <a:r>
              <a:rPr lang="en-US" altLang="en-US" baseline="-25000"/>
              <a:t>2</a:t>
            </a:r>
            <a:endParaRPr lang="en-US" altLang="en-US"/>
          </a:p>
        </p:txBody>
      </p:sp>
      <p:sp>
        <p:nvSpPr>
          <p:cNvPr id="10254" name="Text Box 14">
            <a:extLst>
              <a:ext uri="{FF2B5EF4-FFF2-40B4-BE49-F238E27FC236}">
                <a16:creationId xmlns:a16="http://schemas.microsoft.com/office/drawing/2014/main" id="{F822183B-E830-4E69-B280-9FCE3809E310}"/>
              </a:ext>
            </a:extLst>
          </p:cNvPr>
          <p:cNvSpPr txBox="1">
            <a:spLocks noChangeArrowheads="1"/>
          </p:cNvSpPr>
          <p:nvPr/>
        </p:nvSpPr>
        <p:spPr bwMode="auto">
          <a:xfrm>
            <a:off x="2013316" y="2432050"/>
            <a:ext cx="5222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60</a:t>
            </a:r>
            <a:r>
              <a:rPr lang="en-US" altLang="en-US" baseline="30000"/>
              <a:t>o</a:t>
            </a:r>
            <a:endParaRPr lang="en-US" altLang="en-US"/>
          </a:p>
        </p:txBody>
      </p:sp>
      <p:sp>
        <p:nvSpPr>
          <p:cNvPr id="10255" name="Line 15">
            <a:extLst>
              <a:ext uri="{FF2B5EF4-FFF2-40B4-BE49-F238E27FC236}">
                <a16:creationId xmlns:a16="http://schemas.microsoft.com/office/drawing/2014/main" id="{64A4AEF2-CAA8-47BD-A541-7D481AC2FC59}"/>
              </a:ext>
            </a:extLst>
          </p:cNvPr>
          <p:cNvSpPr>
            <a:spLocks noChangeShapeType="1"/>
          </p:cNvSpPr>
          <p:nvPr/>
        </p:nvSpPr>
        <p:spPr bwMode="auto">
          <a:xfrm flipH="1">
            <a:off x="2472104" y="1981200"/>
            <a:ext cx="11112" cy="411163"/>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56" name="Text Box 16">
            <a:extLst>
              <a:ext uri="{FF2B5EF4-FFF2-40B4-BE49-F238E27FC236}">
                <a16:creationId xmlns:a16="http://schemas.microsoft.com/office/drawing/2014/main" id="{02FE5B0B-73EA-4EFF-BA5A-AB79894D4F78}"/>
              </a:ext>
            </a:extLst>
          </p:cNvPr>
          <p:cNvSpPr txBox="1">
            <a:spLocks noChangeArrowheads="1"/>
          </p:cNvSpPr>
          <p:nvPr/>
        </p:nvSpPr>
        <p:spPr bwMode="auto">
          <a:xfrm>
            <a:off x="1869621" y="2114682"/>
            <a:ext cx="29848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600" dirty="0"/>
              <a:t>d</a:t>
            </a:r>
          </a:p>
        </p:txBody>
      </p:sp>
      <p:sp>
        <p:nvSpPr>
          <p:cNvPr id="10257" name="Text Box 17">
            <a:extLst>
              <a:ext uri="{FF2B5EF4-FFF2-40B4-BE49-F238E27FC236}">
                <a16:creationId xmlns:a16="http://schemas.microsoft.com/office/drawing/2014/main" id="{FDC2A0AF-8989-40C5-8B81-005B33FE65C3}"/>
              </a:ext>
            </a:extLst>
          </p:cNvPr>
          <p:cNvSpPr txBox="1">
            <a:spLocks noChangeArrowheads="1"/>
          </p:cNvSpPr>
          <p:nvPr/>
        </p:nvSpPr>
        <p:spPr bwMode="auto">
          <a:xfrm>
            <a:off x="2562591" y="1987550"/>
            <a:ext cx="2825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mg = (75)(9.81) = 735.5 N</a:t>
            </a:r>
          </a:p>
        </p:txBody>
      </p:sp>
      <p:sp>
        <p:nvSpPr>
          <p:cNvPr id="10258" name="Text Box 18">
            <a:extLst>
              <a:ext uri="{FF2B5EF4-FFF2-40B4-BE49-F238E27FC236}">
                <a16:creationId xmlns:a16="http://schemas.microsoft.com/office/drawing/2014/main" id="{798CBCA1-A6C0-4606-946C-F67CDCD1475F}"/>
              </a:ext>
            </a:extLst>
          </p:cNvPr>
          <p:cNvSpPr txBox="1">
            <a:spLocks noChangeArrowheads="1"/>
          </p:cNvSpPr>
          <p:nvPr/>
        </p:nvSpPr>
        <p:spPr bwMode="auto">
          <a:xfrm>
            <a:off x="1824688" y="1495539"/>
            <a:ext cx="52770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600" dirty="0"/>
              <a:t>5 m</a:t>
            </a:r>
          </a:p>
        </p:txBody>
      </p:sp>
      <p:sp>
        <p:nvSpPr>
          <p:cNvPr id="10259" name="Line 19">
            <a:extLst>
              <a:ext uri="{FF2B5EF4-FFF2-40B4-BE49-F238E27FC236}">
                <a16:creationId xmlns:a16="http://schemas.microsoft.com/office/drawing/2014/main" id="{3E1C4A54-D16E-4F0A-B20E-7AE5DFB44B3E}"/>
              </a:ext>
            </a:extLst>
          </p:cNvPr>
          <p:cNvSpPr>
            <a:spLocks noChangeShapeType="1"/>
          </p:cNvSpPr>
          <p:nvPr/>
        </p:nvSpPr>
        <p:spPr bwMode="auto">
          <a:xfrm flipH="1" flipV="1">
            <a:off x="1329104" y="2519363"/>
            <a:ext cx="422275" cy="2857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60" name="Line 20">
            <a:extLst>
              <a:ext uri="{FF2B5EF4-FFF2-40B4-BE49-F238E27FC236}">
                <a16:creationId xmlns:a16="http://schemas.microsoft.com/office/drawing/2014/main" id="{607147F2-7210-409B-9741-419829D8ABC0}"/>
              </a:ext>
            </a:extLst>
          </p:cNvPr>
          <p:cNvSpPr>
            <a:spLocks noChangeShapeType="1"/>
          </p:cNvSpPr>
          <p:nvPr/>
        </p:nvSpPr>
        <p:spPr bwMode="auto">
          <a:xfrm flipH="1" flipV="1">
            <a:off x="2586404" y="963613"/>
            <a:ext cx="354012" cy="2413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66" name="Text Box 28">
            <a:extLst>
              <a:ext uri="{FF2B5EF4-FFF2-40B4-BE49-F238E27FC236}">
                <a16:creationId xmlns:a16="http://schemas.microsoft.com/office/drawing/2014/main" id="{67E3D6BD-5FF2-47E8-856B-A27A982B234C}"/>
              </a:ext>
            </a:extLst>
          </p:cNvPr>
          <p:cNvSpPr txBox="1">
            <a:spLocks noChangeArrowheads="1"/>
          </p:cNvSpPr>
          <p:nvPr/>
        </p:nvSpPr>
        <p:spPr bwMode="auto">
          <a:xfrm>
            <a:off x="1454516" y="2662238"/>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a:t>
            </a:r>
          </a:p>
        </p:txBody>
      </p:sp>
      <p:sp>
        <p:nvSpPr>
          <p:cNvPr id="10267" name="Line 29">
            <a:extLst>
              <a:ext uri="{FF2B5EF4-FFF2-40B4-BE49-F238E27FC236}">
                <a16:creationId xmlns:a16="http://schemas.microsoft.com/office/drawing/2014/main" id="{2EF312ED-FD6E-48A2-B9D7-2759CDC26305}"/>
              </a:ext>
            </a:extLst>
          </p:cNvPr>
          <p:cNvSpPr>
            <a:spLocks noChangeShapeType="1"/>
          </p:cNvSpPr>
          <p:nvPr/>
        </p:nvSpPr>
        <p:spPr bwMode="auto">
          <a:xfrm>
            <a:off x="5193847" y="5807075"/>
            <a:ext cx="1335088" cy="9525"/>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10268" name="Group 30">
            <a:extLst>
              <a:ext uri="{FF2B5EF4-FFF2-40B4-BE49-F238E27FC236}">
                <a16:creationId xmlns:a16="http://schemas.microsoft.com/office/drawing/2014/main" id="{E33FEA5D-E95D-4723-9A52-B97AA479DE46}"/>
              </a:ext>
            </a:extLst>
          </p:cNvPr>
          <p:cNvGrpSpPr>
            <a:grpSpLocks/>
          </p:cNvGrpSpPr>
          <p:nvPr/>
        </p:nvGrpSpPr>
        <p:grpSpPr bwMode="auto">
          <a:xfrm>
            <a:off x="4537075" y="4097338"/>
            <a:ext cx="330200" cy="366712"/>
            <a:chOff x="2457" y="1047"/>
            <a:chExt cx="208" cy="231"/>
          </a:xfrm>
        </p:grpSpPr>
        <p:sp>
          <p:nvSpPr>
            <p:cNvPr id="10269" name="Arc 31">
              <a:extLst>
                <a:ext uri="{FF2B5EF4-FFF2-40B4-BE49-F238E27FC236}">
                  <a16:creationId xmlns:a16="http://schemas.microsoft.com/office/drawing/2014/main" id="{ED637D1D-E854-421F-A5E0-01DB5B875221}"/>
                </a:ext>
              </a:extLst>
            </p:cNvPr>
            <p:cNvSpPr>
              <a:spLocks/>
            </p:cNvSpPr>
            <p:nvPr/>
          </p:nvSpPr>
          <p:spPr bwMode="auto">
            <a:xfrm rot="-2266260">
              <a:off x="2457" y="1059"/>
              <a:ext cx="208" cy="215"/>
            </a:xfrm>
            <a:custGeom>
              <a:avLst/>
              <a:gdLst>
                <a:gd name="T0" fmla="*/ 0 w 38544"/>
                <a:gd name="T1" fmla="*/ 0 h 43200"/>
                <a:gd name="T2" fmla="*/ 0 w 38544"/>
                <a:gd name="T3" fmla="*/ 0 h 43200"/>
                <a:gd name="T4" fmla="*/ 0 w 38544"/>
                <a:gd name="T5" fmla="*/ 0 h 43200"/>
                <a:gd name="T6" fmla="*/ 0 60000 65536"/>
                <a:gd name="T7" fmla="*/ 0 60000 65536"/>
                <a:gd name="T8" fmla="*/ 0 60000 65536"/>
                <a:gd name="T9" fmla="*/ 0 w 38544"/>
                <a:gd name="T10" fmla="*/ 0 h 43200"/>
                <a:gd name="T11" fmla="*/ 38544 w 38544"/>
                <a:gd name="T12" fmla="*/ 43200 h 43200"/>
              </a:gdLst>
              <a:ahLst/>
              <a:cxnLst>
                <a:cxn ang="T6">
                  <a:pos x="T0" y="T1"/>
                </a:cxn>
                <a:cxn ang="T7">
                  <a:pos x="T2" y="T3"/>
                </a:cxn>
                <a:cxn ang="T8">
                  <a:pos x="T4" y="T5"/>
                </a:cxn>
              </a:cxnLst>
              <a:rect l="T9" t="T10" r="T11" b="T12"/>
              <a:pathLst>
                <a:path w="38544" h="43200" fill="none" extrusionOk="0">
                  <a:moveTo>
                    <a:pt x="16943" y="0"/>
                  </a:moveTo>
                  <a:cubicBezTo>
                    <a:pt x="28873" y="0"/>
                    <a:pt x="38544" y="9670"/>
                    <a:pt x="38544" y="21600"/>
                  </a:cubicBezTo>
                  <a:cubicBezTo>
                    <a:pt x="38544" y="33529"/>
                    <a:pt x="28873" y="43200"/>
                    <a:pt x="16944" y="43200"/>
                  </a:cubicBezTo>
                  <a:cubicBezTo>
                    <a:pt x="10338" y="43200"/>
                    <a:pt x="4096" y="40177"/>
                    <a:pt x="-1" y="34996"/>
                  </a:cubicBezTo>
                </a:path>
                <a:path w="38544" h="43200" stroke="0" extrusionOk="0">
                  <a:moveTo>
                    <a:pt x="16943" y="0"/>
                  </a:moveTo>
                  <a:cubicBezTo>
                    <a:pt x="28873" y="0"/>
                    <a:pt x="38544" y="9670"/>
                    <a:pt x="38544" y="21600"/>
                  </a:cubicBezTo>
                  <a:cubicBezTo>
                    <a:pt x="38544" y="33529"/>
                    <a:pt x="28873" y="43200"/>
                    <a:pt x="16944" y="43200"/>
                  </a:cubicBezTo>
                  <a:cubicBezTo>
                    <a:pt x="10338" y="43200"/>
                    <a:pt x="4096" y="40177"/>
                    <a:pt x="-1" y="34996"/>
                  </a:cubicBezTo>
                  <a:lnTo>
                    <a:pt x="16944" y="21600"/>
                  </a:lnTo>
                  <a:lnTo>
                    <a:pt x="16943" y="0"/>
                  </a:lnTo>
                  <a:close/>
                </a:path>
              </a:pathLst>
            </a:custGeom>
            <a:noFill/>
            <a:ln w="9525">
              <a:solidFill>
                <a:schemeClr val="tx1"/>
              </a:solidFill>
              <a:round/>
              <a:headEnd type="triangle" w="med" len="me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0270" name="Text Box 32">
              <a:extLst>
                <a:ext uri="{FF2B5EF4-FFF2-40B4-BE49-F238E27FC236}">
                  <a16:creationId xmlns:a16="http://schemas.microsoft.com/office/drawing/2014/main" id="{E025A00D-9B2B-4A31-83D9-E1EB61D16BD9}"/>
                </a:ext>
              </a:extLst>
            </p:cNvPr>
            <p:cNvSpPr txBox="1">
              <a:spLocks noChangeArrowheads="1"/>
            </p:cNvSpPr>
            <p:nvPr/>
          </p:nvSpPr>
          <p:spPr bwMode="auto">
            <a:xfrm>
              <a:off x="2461" y="1047"/>
              <a:ext cx="20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t>
              </a:r>
            </a:p>
          </p:txBody>
        </p:sp>
      </p:grpSp>
      <p:cxnSp>
        <p:nvCxnSpPr>
          <p:cNvPr id="31" name="Straight Connector 30">
            <a:extLst>
              <a:ext uri="{FF2B5EF4-FFF2-40B4-BE49-F238E27FC236}">
                <a16:creationId xmlns:a16="http://schemas.microsoft.com/office/drawing/2014/main" id="{383B4264-2037-19CB-EF2F-DFF540E6B402}"/>
              </a:ext>
            </a:extLst>
          </p:cNvPr>
          <p:cNvCxnSpPr/>
          <p:nvPr/>
        </p:nvCxnSpPr>
        <p:spPr>
          <a:xfrm>
            <a:off x="454463" y="6358602"/>
            <a:ext cx="7810007"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 name="Straight Connector 2">
            <a:extLst>
              <a:ext uri="{FF2B5EF4-FFF2-40B4-BE49-F238E27FC236}">
                <a16:creationId xmlns:a16="http://schemas.microsoft.com/office/drawing/2014/main" id="{CAD09917-581A-F6D2-53F6-CEB9E1F89708}"/>
              </a:ext>
            </a:extLst>
          </p:cNvPr>
          <p:cNvCxnSpPr/>
          <p:nvPr/>
        </p:nvCxnSpPr>
        <p:spPr>
          <a:xfrm>
            <a:off x="2208719" y="1802843"/>
            <a:ext cx="226646" cy="16089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Arrow Connector 4">
            <a:extLst>
              <a:ext uri="{FF2B5EF4-FFF2-40B4-BE49-F238E27FC236}">
                <a16:creationId xmlns:a16="http://schemas.microsoft.com/office/drawing/2014/main" id="{3C686EB8-7921-E9BD-B80D-3EAB0393A748}"/>
              </a:ext>
            </a:extLst>
          </p:cNvPr>
          <p:cNvCxnSpPr/>
          <p:nvPr/>
        </p:nvCxnSpPr>
        <p:spPr>
          <a:xfrm flipV="1">
            <a:off x="2176829" y="1001158"/>
            <a:ext cx="455246" cy="566737"/>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83157CE3-89BD-DB92-594C-868A55F0D166}"/>
              </a:ext>
            </a:extLst>
          </p:cNvPr>
          <p:cNvCxnSpPr>
            <a:cxnSpLocks/>
          </p:cNvCxnSpPr>
          <p:nvPr/>
        </p:nvCxnSpPr>
        <p:spPr>
          <a:xfrm flipH="1">
            <a:off x="1400057" y="1895476"/>
            <a:ext cx="530173" cy="67945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AA25659F-CD54-BFFA-FF54-725A48E55D6A}"/>
              </a:ext>
            </a:extLst>
          </p:cNvPr>
          <p:cNvCxnSpPr>
            <a:cxnSpLocks/>
          </p:cNvCxnSpPr>
          <p:nvPr/>
        </p:nvCxnSpPr>
        <p:spPr>
          <a:xfrm flipV="1">
            <a:off x="2139043" y="1879045"/>
            <a:ext cx="178490" cy="251834"/>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9B64849E-BD59-8E26-D7FA-3F0E0BE4B70F}"/>
              </a:ext>
            </a:extLst>
          </p:cNvPr>
          <p:cNvCxnSpPr>
            <a:cxnSpLocks/>
          </p:cNvCxnSpPr>
          <p:nvPr/>
        </p:nvCxnSpPr>
        <p:spPr>
          <a:xfrm flipH="1">
            <a:off x="1615928" y="2392136"/>
            <a:ext cx="245529" cy="327365"/>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A4BA2B14-9A2A-492F-922E-B1C979172402}"/>
              </a:ext>
            </a:extLst>
          </p:cNvPr>
          <p:cNvSpPr txBox="1"/>
          <p:nvPr/>
        </p:nvSpPr>
        <p:spPr>
          <a:xfrm>
            <a:off x="585617" y="831104"/>
            <a:ext cx="4648200" cy="5632311"/>
          </a:xfrm>
          <a:prstGeom prst="rect">
            <a:avLst/>
          </a:prstGeom>
          <a:noFill/>
        </p:spPr>
        <p:txBody>
          <a:bodyPr wrap="square" rtlCol="0">
            <a:spAutoFit/>
          </a:bodyPr>
          <a:lstStyle/>
          <a:p>
            <a:r>
              <a:rPr lang="en-US" dirty="0"/>
              <a:t>The force P pushes on a block of weight W. The coefficient of static friction between the block and the plane is</a:t>
            </a:r>
            <a:r>
              <a:rPr lang="en-US" dirty="0">
                <a:latin typeface="Symbol" pitchFamily="18" charset="2"/>
              </a:rPr>
              <a:t> m. </a:t>
            </a:r>
            <a:r>
              <a:rPr lang="en-US" dirty="0"/>
              <a:t>Motion is assumed to be impending up the plane:</a:t>
            </a:r>
          </a:p>
          <a:p>
            <a:endParaRPr lang="en-US" dirty="0">
              <a:latin typeface="Symbol" pitchFamily="18" charset="2"/>
            </a:endParaRPr>
          </a:p>
          <a:p>
            <a:pPr marL="342900" indent="-342900">
              <a:buAutoNum type="alphaLcParenBoth"/>
            </a:pPr>
            <a:r>
              <a:rPr lang="en-US" dirty="0">
                <a:latin typeface="+mj-lt"/>
              </a:rPr>
              <a:t>using MATLAB, solve the equilibrium equations symbolically and obtain the force, P, as a function of W, </a:t>
            </a:r>
            <a:r>
              <a:rPr lang="en-US" dirty="0">
                <a:latin typeface="Symbol" pitchFamily="18" charset="2"/>
              </a:rPr>
              <a:t>m</a:t>
            </a:r>
            <a:r>
              <a:rPr lang="en-US" dirty="0">
                <a:latin typeface="+mj-lt"/>
              </a:rPr>
              <a:t>, and </a:t>
            </a:r>
            <a:r>
              <a:rPr lang="en-US" dirty="0">
                <a:latin typeface="Symbol" pitchFamily="18" charset="2"/>
              </a:rPr>
              <a:t>q </a:t>
            </a:r>
            <a:r>
              <a:rPr lang="en-US" dirty="0"/>
              <a:t>for motion impending up the plane</a:t>
            </a:r>
          </a:p>
          <a:p>
            <a:pPr marL="342900" indent="-342900">
              <a:buAutoNum type="alphaLcParenBoth"/>
            </a:pPr>
            <a:endParaRPr lang="en-US" dirty="0">
              <a:latin typeface="Symbol" pitchFamily="18" charset="2"/>
            </a:endParaRPr>
          </a:p>
          <a:p>
            <a:pPr marL="342900" indent="-342900">
              <a:buAutoNum type="alphaLcParenBoth"/>
            </a:pPr>
            <a:r>
              <a:rPr lang="en-US" dirty="0"/>
              <a:t>Let  W = 50 </a:t>
            </a:r>
            <a:r>
              <a:rPr lang="en-US" dirty="0" err="1"/>
              <a:t>lb</a:t>
            </a:r>
            <a:r>
              <a:rPr lang="en-US" dirty="0"/>
              <a:t>, </a:t>
            </a:r>
            <a:r>
              <a:rPr lang="en-US" dirty="0">
                <a:latin typeface="Symbol" pitchFamily="18" charset="2"/>
              </a:rPr>
              <a:t>m</a:t>
            </a:r>
            <a:r>
              <a:rPr lang="en-US" dirty="0"/>
              <a:t> = 0.4. Plot the force P required to have motion impending as a function of the angle </a:t>
            </a:r>
            <a:r>
              <a:rPr lang="en-US" dirty="0">
                <a:latin typeface="Symbol" pitchFamily="18" charset="2"/>
              </a:rPr>
              <a:t>q </a:t>
            </a:r>
            <a:r>
              <a:rPr lang="en-US" dirty="0"/>
              <a:t>from zero to 45 degrees</a:t>
            </a:r>
          </a:p>
          <a:p>
            <a:pPr marL="342900" indent="-342900">
              <a:buAutoNum type="alphaLcParenBoth"/>
            </a:pPr>
            <a:endParaRPr lang="en-US" dirty="0">
              <a:latin typeface="Symbol" pitchFamily="18" charset="2"/>
            </a:endParaRPr>
          </a:p>
          <a:p>
            <a:pPr marL="342900" indent="-342900">
              <a:buFontTx/>
              <a:buAutoNum type="alphaLcParenBoth"/>
            </a:pPr>
            <a:r>
              <a:rPr lang="en-US" dirty="0"/>
              <a:t>What is the maximum angle that </a:t>
            </a:r>
            <a:r>
              <a:rPr lang="en-US" dirty="0">
                <a:latin typeface="Symbol" pitchFamily="18" charset="2"/>
              </a:rPr>
              <a:t>q</a:t>
            </a:r>
            <a:r>
              <a:rPr lang="en-US" dirty="0"/>
              <a:t> can have and still produce impending motion up the plane with a finite pushing force, P ?</a:t>
            </a:r>
          </a:p>
          <a:p>
            <a:r>
              <a:rPr lang="en-US" dirty="0"/>
              <a:t>       (take </a:t>
            </a:r>
            <a:r>
              <a:rPr lang="en-US" dirty="0">
                <a:latin typeface="Symbol" pitchFamily="18" charset="2"/>
              </a:rPr>
              <a:t>m</a:t>
            </a:r>
            <a:r>
              <a:rPr lang="en-US" dirty="0"/>
              <a:t> = 0.4 again)</a:t>
            </a:r>
            <a:endParaRPr lang="en-US" dirty="0">
              <a:latin typeface="Symbol" pitchFamily="18" charset="2"/>
            </a:endParaRPr>
          </a:p>
        </p:txBody>
      </p:sp>
      <p:grpSp>
        <p:nvGrpSpPr>
          <p:cNvPr id="18" name="Group 17">
            <a:extLst>
              <a:ext uri="{FF2B5EF4-FFF2-40B4-BE49-F238E27FC236}">
                <a16:creationId xmlns:a16="http://schemas.microsoft.com/office/drawing/2014/main" id="{B1FF654D-FBC8-56F2-2444-D4AF9EE0F79D}"/>
              </a:ext>
            </a:extLst>
          </p:cNvPr>
          <p:cNvGrpSpPr/>
          <p:nvPr/>
        </p:nvGrpSpPr>
        <p:grpSpPr>
          <a:xfrm>
            <a:off x="5838281" y="892487"/>
            <a:ext cx="2606395" cy="1472985"/>
            <a:chOff x="5578150" y="309162"/>
            <a:chExt cx="2606395" cy="1472985"/>
          </a:xfrm>
        </p:grpSpPr>
        <p:cxnSp>
          <p:nvCxnSpPr>
            <p:cNvPr id="2" name="Straight Connector 1">
              <a:extLst>
                <a:ext uri="{FF2B5EF4-FFF2-40B4-BE49-F238E27FC236}">
                  <a16:creationId xmlns:a16="http://schemas.microsoft.com/office/drawing/2014/main" id="{7E8C9C9D-CD7C-4D49-A257-35FBF481022B}"/>
                </a:ext>
              </a:extLst>
            </p:cNvPr>
            <p:cNvCxnSpPr/>
            <p:nvPr/>
          </p:nvCxnSpPr>
          <p:spPr>
            <a:xfrm>
              <a:off x="5578150" y="1782147"/>
              <a:ext cx="1676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 name="Straight Connector 2">
              <a:extLst>
                <a:ext uri="{FF2B5EF4-FFF2-40B4-BE49-F238E27FC236}">
                  <a16:creationId xmlns:a16="http://schemas.microsoft.com/office/drawing/2014/main" id="{42F5C472-7DE3-447E-B7B9-6412BF3480A4}"/>
                </a:ext>
              </a:extLst>
            </p:cNvPr>
            <p:cNvCxnSpPr/>
            <p:nvPr/>
          </p:nvCxnSpPr>
          <p:spPr>
            <a:xfrm>
              <a:off x="5962261" y="755780"/>
              <a:ext cx="1268963" cy="102636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 name="Rectangle 3">
              <a:extLst>
                <a:ext uri="{FF2B5EF4-FFF2-40B4-BE49-F238E27FC236}">
                  <a16:creationId xmlns:a16="http://schemas.microsoft.com/office/drawing/2014/main" id="{4D35E53B-92A9-4DBC-825A-5761BC211A76}"/>
                </a:ext>
              </a:extLst>
            </p:cNvPr>
            <p:cNvSpPr/>
            <p:nvPr/>
          </p:nvSpPr>
          <p:spPr>
            <a:xfrm rot="2345792">
              <a:off x="6427236" y="839478"/>
              <a:ext cx="381000" cy="38100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97A3A84-B29E-494E-9F74-66257CCE8369}"/>
                </a:ext>
              </a:extLst>
            </p:cNvPr>
            <p:cNvSpPr/>
            <p:nvPr/>
          </p:nvSpPr>
          <p:spPr>
            <a:xfrm>
              <a:off x="6617736" y="993406"/>
              <a:ext cx="865415" cy="61704"/>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Arrow Connector 5">
              <a:extLst>
                <a:ext uri="{FF2B5EF4-FFF2-40B4-BE49-F238E27FC236}">
                  <a16:creationId xmlns:a16="http://schemas.microsoft.com/office/drawing/2014/main" id="{094DD63F-C88F-463C-89A3-C1129D8B5FE2}"/>
                </a:ext>
              </a:extLst>
            </p:cNvPr>
            <p:cNvCxnSpPr>
              <a:endCxn id="5" idx="3"/>
            </p:cNvCxnSpPr>
            <p:nvPr/>
          </p:nvCxnSpPr>
          <p:spPr>
            <a:xfrm flipH="1">
              <a:off x="7483151" y="1024258"/>
              <a:ext cx="670249"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B6051798-344E-4AD6-B274-D11FB6FF1A53}"/>
                </a:ext>
              </a:extLst>
            </p:cNvPr>
            <p:cNvCxnSpPr/>
            <p:nvPr/>
          </p:nvCxnSpPr>
          <p:spPr>
            <a:xfrm>
              <a:off x="6655059" y="1092433"/>
              <a:ext cx="408214" cy="30715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0C831BA2-575D-44AB-8D12-721011727074}"/>
                </a:ext>
              </a:extLst>
            </p:cNvPr>
            <p:cNvSpPr txBox="1"/>
            <p:nvPr/>
          </p:nvSpPr>
          <p:spPr>
            <a:xfrm flipH="1">
              <a:off x="6480730" y="1505148"/>
              <a:ext cx="582543" cy="276999"/>
            </a:xfrm>
            <a:prstGeom prst="rect">
              <a:avLst/>
            </a:prstGeom>
            <a:noFill/>
          </p:spPr>
          <p:txBody>
            <a:bodyPr wrap="square" rtlCol="0">
              <a:spAutoFit/>
            </a:bodyPr>
            <a:lstStyle/>
            <a:p>
              <a:r>
                <a:rPr lang="en-US" sz="1200" dirty="0"/>
                <a:t>30</a:t>
              </a:r>
              <a:r>
                <a:rPr lang="en-US" sz="1200" baseline="30000" dirty="0"/>
                <a:t>o</a:t>
              </a:r>
              <a:endParaRPr lang="en-US" sz="1200" dirty="0"/>
            </a:p>
          </p:txBody>
        </p:sp>
        <p:sp>
          <p:nvSpPr>
            <p:cNvPr id="9" name="TextBox 8">
              <a:extLst>
                <a:ext uri="{FF2B5EF4-FFF2-40B4-BE49-F238E27FC236}">
                  <a16:creationId xmlns:a16="http://schemas.microsoft.com/office/drawing/2014/main" id="{446468C7-B5F4-4241-A9EB-9997916BCDE4}"/>
                </a:ext>
              </a:extLst>
            </p:cNvPr>
            <p:cNvSpPr txBox="1"/>
            <p:nvPr/>
          </p:nvSpPr>
          <p:spPr>
            <a:xfrm>
              <a:off x="6798457" y="1029978"/>
              <a:ext cx="264816" cy="276999"/>
            </a:xfrm>
            <a:prstGeom prst="rect">
              <a:avLst/>
            </a:prstGeom>
            <a:noFill/>
          </p:spPr>
          <p:txBody>
            <a:bodyPr wrap="none" rtlCol="0">
              <a:spAutoFit/>
            </a:bodyPr>
            <a:lstStyle/>
            <a:p>
              <a:r>
                <a:rPr lang="en-US" sz="1200" dirty="0">
                  <a:latin typeface="Symbol" pitchFamily="18" charset="2"/>
                </a:rPr>
                <a:t>q</a:t>
              </a:r>
            </a:p>
          </p:txBody>
        </p:sp>
        <p:sp>
          <p:nvSpPr>
            <p:cNvPr id="10" name="TextBox 9">
              <a:extLst>
                <a:ext uri="{FF2B5EF4-FFF2-40B4-BE49-F238E27FC236}">
                  <a16:creationId xmlns:a16="http://schemas.microsoft.com/office/drawing/2014/main" id="{EAB3DE2E-EDD5-4777-B73E-7139E160EBA1}"/>
                </a:ext>
              </a:extLst>
            </p:cNvPr>
            <p:cNvSpPr txBox="1"/>
            <p:nvPr/>
          </p:nvSpPr>
          <p:spPr>
            <a:xfrm>
              <a:off x="7881257" y="624074"/>
              <a:ext cx="303288" cy="369332"/>
            </a:xfrm>
            <a:prstGeom prst="rect">
              <a:avLst/>
            </a:prstGeom>
            <a:noFill/>
          </p:spPr>
          <p:txBody>
            <a:bodyPr wrap="none" rtlCol="0">
              <a:spAutoFit/>
            </a:bodyPr>
            <a:lstStyle/>
            <a:p>
              <a:r>
                <a:rPr lang="en-US" dirty="0"/>
                <a:t>P</a:t>
              </a:r>
            </a:p>
          </p:txBody>
        </p:sp>
        <p:sp>
          <p:nvSpPr>
            <p:cNvPr id="11" name="TextBox 10">
              <a:extLst>
                <a:ext uri="{FF2B5EF4-FFF2-40B4-BE49-F238E27FC236}">
                  <a16:creationId xmlns:a16="http://schemas.microsoft.com/office/drawing/2014/main" id="{0F0A23C8-9C4C-4043-B559-133B2E3FB745}"/>
                </a:ext>
              </a:extLst>
            </p:cNvPr>
            <p:cNvSpPr txBox="1"/>
            <p:nvPr/>
          </p:nvSpPr>
          <p:spPr>
            <a:xfrm>
              <a:off x="6541015" y="447662"/>
              <a:ext cx="389850" cy="369332"/>
            </a:xfrm>
            <a:prstGeom prst="rect">
              <a:avLst/>
            </a:prstGeom>
            <a:noFill/>
          </p:spPr>
          <p:txBody>
            <a:bodyPr wrap="none" rtlCol="0">
              <a:spAutoFit/>
            </a:bodyPr>
            <a:lstStyle/>
            <a:p>
              <a:r>
                <a:rPr lang="en-US" dirty="0"/>
                <a:t>W</a:t>
              </a:r>
            </a:p>
          </p:txBody>
        </p:sp>
        <p:cxnSp>
          <p:nvCxnSpPr>
            <p:cNvPr id="12" name="Straight Arrow Connector 11">
              <a:extLst>
                <a:ext uri="{FF2B5EF4-FFF2-40B4-BE49-F238E27FC236}">
                  <a16:creationId xmlns:a16="http://schemas.microsoft.com/office/drawing/2014/main" id="{16BB98F8-3AD4-4C3C-B47D-E08E149712C8}"/>
                </a:ext>
              </a:extLst>
            </p:cNvPr>
            <p:cNvCxnSpPr/>
            <p:nvPr/>
          </p:nvCxnSpPr>
          <p:spPr>
            <a:xfrm>
              <a:off x="6172200" y="624074"/>
              <a:ext cx="134014" cy="36933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936F8F20-22A3-4EDE-9474-D5355178BA5B}"/>
                </a:ext>
              </a:extLst>
            </p:cNvPr>
            <p:cNvSpPr txBox="1"/>
            <p:nvPr/>
          </p:nvSpPr>
          <p:spPr>
            <a:xfrm>
              <a:off x="6033382" y="309162"/>
              <a:ext cx="272832" cy="276999"/>
            </a:xfrm>
            <a:prstGeom prst="rect">
              <a:avLst/>
            </a:prstGeom>
            <a:noFill/>
          </p:spPr>
          <p:txBody>
            <a:bodyPr wrap="none" rtlCol="0">
              <a:spAutoFit/>
            </a:bodyPr>
            <a:lstStyle/>
            <a:p>
              <a:r>
                <a:rPr lang="en-US" sz="1200" dirty="0">
                  <a:latin typeface="Symbol" pitchFamily="18" charset="2"/>
                </a:rPr>
                <a:t>m</a:t>
              </a:r>
            </a:p>
          </p:txBody>
        </p:sp>
        <p:sp>
          <p:nvSpPr>
            <p:cNvPr id="15" name="Freeform: Shape 14">
              <a:extLst>
                <a:ext uri="{FF2B5EF4-FFF2-40B4-BE49-F238E27FC236}">
                  <a16:creationId xmlns:a16="http://schemas.microsoft.com/office/drawing/2014/main" id="{8EE15598-86EB-4B12-8723-80C9A769AFE3}"/>
                </a:ext>
              </a:extLst>
            </p:cNvPr>
            <p:cNvSpPr/>
            <p:nvPr/>
          </p:nvSpPr>
          <p:spPr>
            <a:xfrm>
              <a:off x="5994400" y="789354"/>
              <a:ext cx="1047304" cy="859692"/>
            </a:xfrm>
            <a:custGeom>
              <a:avLst/>
              <a:gdLst>
                <a:gd name="connsiteX0" fmla="*/ 0 w 1047304"/>
                <a:gd name="connsiteY0" fmla="*/ 0 h 859692"/>
                <a:gd name="connsiteX1" fmla="*/ 7815 w 1047304"/>
                <a:gd name="connsiteY1" fmla="*/ 39077 h 859692"/>
                <a:gd name="connsiteX2" fmla="*/ 39077 w 1047304"/>
                <a:gd name="connsiteY2" fmla="*/ 85969 h 859692"/>
                <a:gd name="connsiteX3" fmla="*/ 46892 w 1047304"/>
                <a:gd name="connsiteY3" fmla="*/ 109415 h 859692"/>
                <a:gd name="connsiteX4" fmla="*/ 54708 w 1047304"/>
                <a:gd name="connsiteY4" fmla="*/ 156308 h 859692"/>
                <a:gd name="connsiteX5" fmla="*/ 70338 w 1047304"/>
                <a:gd name="connsiteY5" fmla="*/ 187569 h 859692"/>
                <a:gd name="connsiteX6" fmla="*/ 78154 w 1047304"/>
                <a:gd name="connsiteY6" fmla="*/ 211015 h 859692"/>
                <a:gd name="connsiteX7" fmla="*/ 109415 w 1047304"/>
                <a:gd name="connsiteY7" fmla="*/ 234461 h 859692"/>
                <a:gd name="connsiteX8" fmla="*/ 179754 w 1047304"/>
                <a:gd name="connsiteY8" fmla="*/ 273538 h 859692"/>
                <a:gd name="connsiteX9" fmla="*/ 211015 w 1047304"/>
                <a:gd name="connsiteY9" fmla="*/ 289169 h 859692"/>
                <a:gd name="connsiteX10" fmla="*/ 281354 w 1047304"/>
                <a:gd name="connsiteY10" fmla="*/ 304800 h 859692"/>
                <a:gd name="connsiteX11" fmla="*/ 336062 w 1047304"/>
                <a:gd name="connsiteY11" fmla="*/ 343877 h 859692"/>
                <a:gd name="connsiteX12" fmla="*/ 359508 w 1047304"/>
                <a:gd name="connsiteY12" fmla="*/ 359508 h 859692"/>
                <a:gd name="connsiteX13" fmla="*/ 422031 w 1047304"/>
                <a:gd name="connsiteY13" fmla="*/ 422031 h 859692"/>
                <a:gd name="connsiteX14" fmla="*/ 453292 w 1047304"/>
                <a:gd name="connsiteY14" fmla="*/ 453292 h 859692"/>
                <a:gd name="connsiteX15" fmla="*/ 468923 w 1047304"/>
                <a:gd name="connsiteY15" fmla="*/ 476738 h 859692"/>
                <a:gd name="connsiteX16" fmla="*/ 492369 w 1047304"/>
                <a:gd name="connsiteY16" fmla="*/ 508000 h 859692"/>
                <a:gd name="connsiteX17" fmla="*/ 508000 w 1047304"/>
                <a:gd name="connsiteY17" fmla="*/ 539261 h 859692"/>
                <a:gd name="connsiteX18" fmla="*/ 562708 w 1047304"/>
                <a:gd name="connsiteY18" fmla="*/ 586154 h 859692"/>
                <a:gd name="connsiteX19" fmla="*/ 593969 w 1047304"/>
                <a:gd name="connsiteY19" fmla="*/ 601784 h 859692"/>
                <a:gd name="connsiteX20" fmla="*/ 633046 w 1047304"/>
                <a:gd name="connsiteY20" fmla="*/ 625231 h 859692"/>
                <a:gd name="connsiteX21" fmla="*/ 679938 w 1047304"/>
                <a:gd name="connsiteY21" fmla="*/ 656492 h 859692"/>
                <a:gd name="connsiteX22" fmla="*/ 703385 w 1047304"/>
                <a:gd name="connsiteY22" fmla="*/ 687754 h 859692"/>
                <a:gd name="connsiteX23" fmla="*/ 742462 w 1047304"/>
                <a:gd name="connsiteY23" fmla="*/ 703384 h 859692"/>
                <a:gd name="connsiteX24" fmla="*/ 789354 w 1047304"/>
                <a:gd name="connsiteY24" fmla="*/ 726831 h 859692"/>
                <a:gd name="connsiteX25" fmla="*/ 851877 w 1047304"/>
                <a:gd name="connsiteY25" fmla="*/ 742461 h 859692"/>
                <a:gd name="connsiteX26" fmla="*/ 930031 w 1047304"/>
                <a:gd name="connsiteY26" fmla="*/ 789354 h 859692"/>
                <a:gd name="connsiteX27" fmla="*/ 969108 w 1047304"/>
                <a:gd name="connsiteY27" fmla="*/ 812800 h 859692"/>
                <a:gd name="connsiteX28" fmla="*/ 1016000 w 1047304"/>
                <a:gd name="connsiteY28" fmla="*/ 844061 h 859692"/>
                <a:gd name="connsiteX29" fmla="*/ 1047262 w 1047304"/>
                <a:gd name="connsiteY29" fmla="*/ 859692 h 859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047304" h="859692">
                  <a:moveTo>
                    <a:pt x="0" y="0"/>
                  </a:moveTo>
                  <a:cubicBezTo>
                    <a:pt x="2605" y="13026"/>
                    <a:pt x="2318" y="26984"/>
                    <a:pt x="7815" y="39077"/>
                  </a:cubicBezTo>
                  <a:cubicBezTo>
                    <a:pt x="15589" y="56179"/>
                    <a:pt x="39077" y="85969"/>
                    <a:pt x="39077" y="85969"/>
                  </a:cubicBezTo>
                  <a:cubicBezTo>
                    <a:pt x="41682" y="93784"/>
                    <a:pt x="45105" y="101373"/>
                    <a:pt x="46892" y="109415"/>
                  </a:cubicBezTo>
                  <a:cubicBezTo>
                    <a:pt x="50330" y="124884"/>
                    <a:pt x="50155" y="141130"/>
                    <a:pt x="54708" y="156308"/>
                  </a:cubicBezTo>
                  <a:cubicBezTo>
                    <a:pt x="58056" y="167467"/>
                    <a:pt x="65749" y="176861"/>
                    <a:pt x="70338" y="187569"/>
                  </a:cubicBezTo>
                  <a:cubicBezTo>
                    <a:pt x="73583" y="195141"/>
                    <a:pt x="72880" y="204686"/>
                    <a:pt x="78154" y="211015"/>
                  </a:cubicBezTo>
                  <a:cubicBezTo>
                    <a:pt x="86493" y="221021"/>
                    <a:pt x="98744" y="226991"/>
                    <a:pt x="109415" y="234461"/>
                  </a:cubicBezTo>
                  <a:cubicBezTo>
                    <a:pt x="189588" y="290582"/>
                    <a:pt x="126898" y="250885"/>
                    <a:pt x="179754" y="273538"/>
                  </a:cubicBezTo>
                  <a:cubicBezTo>
                    <a:pt x="190462" y="278127"/>
                    <a:pt x="200106" y="285078"/>
                    <a:pt x="211015" y="289169"/>
                  </a:cubicBezTo>
                  <a:cubicBezTo>
                    <a:pt x="223622" y="293897"/>
                    <a:pt x="270752" y="302679"/>
                    <a:pt x="281354" y="304800"/>
                  </a:cubicBezTo>
                  <a:cubicBezTo>
                    <a:pt x="339198" y="333723"/>
                    <a:pt x="288536" y="304272"/>
                    <a:pt x="336062" y="343877"/>
                  </a:cubicBezTo>
                  <a:cubicBezTo>
                    <a:pt x="343278" y="349890"/>
                    <a:pt x="352558" y="353190"/>
                    <a:pt x="359508" y="359508"/>
                  </a:cubicBezTo>
                  <a:cubicBezTo>
                    <a:pt x="381317" y="379334"/>
                    <a:pt x="401190" y="401190"/>
                    <a:pt x="422031" y="422031"/>
                  </a:cubicBezTo>
                  <a:cubicBezTo>
                    <a:pt x="432451" y="432451"/>
                    <a:pt x="445117" y="441031"/>
                    <a:pt x="453292" y="453292"/>
                  </a:cubicBezTo>
                  <a:cubicBezTo>
                    <a:pt x="458502" y="461107"/>
                    <a:pt x="463463" y="469095"/>
                    <a:pt x="468923" y="476738"/>
                  </a:cubicBezTo>
                  <a:cubicBezTo>
                    <a:pt x="476494" y="487337"/>
                    <a:pt x="485465" y="496954"/>
                    <a:pt x="492369" y="508000"/>
                  </a:cubicBezTo>
                  <a:cubicBezTo>
                    <a:pt x="498544" y="517879"/>
                    <a:pt x="501010" y="529941"/>
                    <a:pt x="508000" y="539261"/>
                  </a:cubicBezTo>
                  <a:cubicBezTo>
                    <a:pt x="522317" y="558350"/>
                    <a:pt x="542034" y="574340"/>
                    <a:pt x="562708" y="586154"/>
                  </a:cubicBezTo>
                  <a:cubicBezTo>
                    <a:pt x="572823" y="591934"/>
                    <a:pt x="583785" y="596126"/>
                    <a:pt x="593969" y="601784"/>
                  </a:cubicBezTo>
                  <a:cubicBezTo>
                    <a:pt x="607248" y="609161"/>
                    <a:pt x="620230" y="617076"/>
                    <a:pt x="633046" y="625231"/>
                  </a:cubicBezTo>
                  <a:cubicBezTo>
                    <a:pt x="648895" y="635317"/>
                    <a:pt x="665897" y="644012"/>
                    <a:pt x="679938" y="656492"/>
                  </a:cubicBezTo>
                  <a:cubicBezTo>
                    <a:pt x="689674" y="665146"/>
                    <a:pt x="692964" y="679939"/>
                    <a:pt x="703385" y="687754"/>
                  </a:cubicBezTo>
                  <a:cubicBezTo>
                    <a:pt x="714608" y="696171"/>
                    <a:pt x="729691" y="697579"/>
                    <a:pt x="742462" y="703384"/>
                  </a:cubicBezTo>
                  <a:cubicBezTo>
                    <a:pt x="758371" y="710616"/>
                    <a:pt x="772930" y="720859"/>
                    <a:pt x="789354" y="726831"/>
                  </a:cubicBezTo>
                  <a:cubicBezTo>
                    <a:pt x="852067" y="749636"/>
                    <a:pt x="806181" y="722151"/>
                    <a:pt x="851877" y="742461"/>
                  </a:cubicBezTo>
                  <a:cubicBezTo>
                    <a:pt x="918542" y="772090"/>
                    <a:pt x="878734" y="755157"/>
                    <a:pt x="930031" y="789354"/>
                  </a:cubicBezTo>
                  <a:cubicBezTo>
                    <a:pt x="942670" y="797780"/>
                    <a:pt x="956292" y="804645"/>
                    <a:pt x="969108" y="812800"/>
                  </a:cubicBezTo>
                  <a:cubicBezTo>
                    <a:pt x="984957" y="822885"/>
                    <a:pt x="999198" y="835660"/>
                    <a:pt x="1016000" y="844061"/>
                  </a:cubicBezTo>
                  <a:cubicBezTo>
                    <a:pt x="1049789" y="860956"/>
                    <a:pt x="1047262" y="839087"/>
                    <a:pt x="1047262" y="859692"/>
                  </a:cubicBezTo>
                </a:path>
              </a:pathLst>
            </a:custGeom>
            <a:solidFill>
              <a:schemeClr val="bg2">
                <a:lumMod val="20000"/>
                <a:lumOff val="80000"/>
              </a:schemeClr>
            </a:solidFill>
            <a:ln w="15875">
              <a:solidFill>
                <a:schemeClr val="bg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TextBox 15">
            <a:extLst>
              <a:ext uri="{FF2B5EF4-FFF2-40B4-BE49-F238E27FC236}">
                <a16:creationId xmlns:a16="http://schemas.microsoft.com/office/drawing/2014/main" id="{8D1DEE95-827E-09A1-77C1-A0057ECE253E}"/>
              </a:ext>
            </a:extLst>
          </p:cNvPr>
          <p:cNvSpPr txBox="1"/>
          <p:nvPr/>
        </p:nvSpPr>
        <p:spPr>
          <a:xfrm>
            <a:off x="585617" y="78329"/>
            <a:ext cx="1595309" cy="369332"/>
          </a:xfrm>
          <a:prstGeom prst="rect">
            <a:avLst/>
          </a:prstGeom>
          <a:noFill/>
        </p:spPr>
        <p:txBody>
          <a:bodyPr wrap="none" rtlCol="0">
            <a:spAutoFit/>
          </a:bodyPr>
          <a:lstStyle/>
          <a:p>
            <a:r>
              <a:rPr lang="en-US" dirty="0">
                <a:solidFill>
                  <a:srgbClr val="C00000"/>
                </a:solidFill>
              </a:rPr>
              <a:t>Example 10.4</a:t>
            </a:r>
          </a:p>
        </p:txBody>
      </p:sp>
      <p:cxnSp>
        <p:nvCxnSpPr>
          <p:cNvPr id="17" name="Straight Connector 16">
            <a:extLst>
              <a:ext uri="{FF2B5EF4-FFF2-40B4-BE49-F238E27FC236}">
                <a16:creationId xmlns:a16="http://schemas.microsoft.com/office/drawing/2014/main" id="{CDC313DC-682D-0D72-602C-ACF9075D7403}"/>
              </a:ext>
            </a:extLst>
          </p:cNvPr>
          <p:cNvCxnSpPr/>
          <p:nvPr/>
        </p:nvCxnSpPr>
        <p:spPr>
          <a:xfrm>
            <a:off x="472966" y="517478"/>
            <a:ext cx="7810007"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294772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431D76D1-E464-488F-B19D-CC9AE513992A}"/>
              </a:ext>
            </a:extLst>
          </p:cNvPr>
          <p:cNvSpPr txBox="1"/>
          <p:nvPr/>
        </p:nvSpPr>
        <p:spPr>
          <a:xfrm>
            <a:off x="3382275" y="596623"/>
            <a:ext cx="1709955" cy="369332"/>
          </a:xfrm>
          <a:prstGeom prst="rect">
            <a:avLst/>
          </a:prstGeom>
          <a:noFill/>
        </p:spPr>
        <p:txBody>
          <a:bodyPr wrap="none" rtlCol="0">
            <a:spAutoFit/>
          </a:bodyPr>
          <a:lstStyle/>
          <a:p>
            <a:r>
              <a:rPr lang="en-US" dirty="0"/>
              <a:t>Declare symbols</a:t>
            </a:r>
          </a:p>
        </p:txBody>
      </p:sp>
      <p:sp>
        <p:nvSpPr>
          <p:cNvPr id="15" name="TextBox 14">
            <a:extLst>
              <a:ext uri="{FF2B5EF4-FFF2-40B4-BE49-F238E27FC236}">
                <a16:creationId xmlns:a16="http://schemas.microsoft.com/office/drawing/2014/main" id="{3DC63095-92A1-45EE-8739-9958A8F8161E}"/>
              </a:ext>
            </a:extLst>
          </p:cNvPr>
          <p:cNvSpPr txBox="1"/>
          <p:nvPr/>
        </p:nvSpPr>
        <p:spPr>
          <a:xfrm>
            <a:off x="3504597" y="1041538"/>
            <a:ext cx="2199769" cy="369332"/>
          </a:xfrm>
          <a:prstGeom prst="rect">
            <a:avLst/>
          </a:prstGeom>
          <a:noFill/>
        </p:spPr>
        <p:txBody>
          <a:bodyPr wrap="none" rtlCol="0">
            <a:spAutoFit/>
          </a:bodyPr>
          <a:lstStyle/>
          <a:p>
            <a:r>
              <a:rPr lang="en-US" dirty="0"/>
              <a:t>Define two equations</a:t>
            </a:r>
          </a:p>
        </p:txBody>
      </p:sp>
      <p:sp>
        <p:nvSpPr>
          <p:cNvPr id="16" name="TextBox 15">
            <a:extLst>
              <a:ext uri="{FF2B5EF4-FFF2-40B4-BE49-F238E27FC236}">
                <a16:creationId xmlns:a16="http://schemas.microsoft.com/office/drawing/2014/main" id="{3192C616-4129-4868-A96F-94DC7BCF7AE6}"/>
              </a:ext>
            </a:extLst>
          </p:cNvPr>
          <p:cNvSpPr txBox="1"/>
          <p:nvPr/>
        </p:nvSpPr>
        <p:spPr>
          <a:xfrm>
            <a:off x="3253598" y="1682582"/>
            <a:ext cx="2418034" cy="369332"/>
          </a:xfrm>
          <a:prstGeom prst="rect">
            <a:avLst/>
          </a:prstGeom>
          <a:noFill/>
        </p:spPr>
        <p:txBody>
          <a:bodyPr wrap="none" rtlCol="0">
            <a:spAutoFit/>
          </a:bodyPr>
          <a:lstStyle/>
          <a:p>
            <a:r>
              <a:rPr lang="en-US" dirty="0"/>
              <a:t>Solve equations for N, P</a:t>
            </a:r>
          </a:p>
        </p:txBody>
      </p:sp>
      <p:sp>
        <p:nvSpPr>
          <p:cNvPr id="17" name="TextBox 16">
            <a:extLst>
              <a:ext uri="{FF2B5EF4-FFF2-40B4-BE49-F238E27FC236}">
                <a16:creationId xmlns:a16="http://schemas.microsoft.com/office/drawing/2014/main" id="{0CF7AF13-598C-4DC5-A6B6-488D8254DD35}"/>
              </a:ext>
            </a:extLst>
          </p:cNvPr>
          <p:cNvSpPr txBox="1"/>
          <p:nvPr/>
        </p:nvSpPr>
        <p:spPr>
          <a:xfrm>
            <a:off x="4938001" y="3121635"/>
            <a:ext cx="303288" cy="369332"/>
          </a:xfrm>
          <a:prstGeom prst="rect">
            <a:avLst/>
          </a:prstGeom>
          <a:noFill/>
        </p:spPr>
        <p:txBody>
          <a:bodyPr wrap="none" rtlCol="0">
            <a:spAutoFit/>
          </a:bodyPr>
          <a:lstStyle/>
          <a:p>
            <a:r>
              <a:rPr lang="en-US" dirty="0"/>
              <a:t>P</a:t>
            </a:r>
          </a:p>
        </p:txBody>
      </p:sp>
      <p:sp>
        <p:nvSpPr>
          <p:cNvPr id="18" name="TextBox 17">
            <a:extLst>
              <a:ext uri="{FF2B5EF4-FFF2-40B4-BE49-F238E27FC236}">
                <a16:creationId xmlns:a16="http://schemas.microsoft.com/office/drawing/2014/main" id="{44A8F148-EC17-4681-9847-FA679F6D76FA}"/>
              </a:ext>
            </a:extLst>
          </p:cNvPr>
          <p:cNvSpPr txBox="1"/>
          <p:nvPr/>
        </p:nvSpPr>
        <p:spPr>
          <a:xfrm>
            <a:off x="4922772" y="2859147"/>
            <a:ext cx="333746" cy="369332"/>
          </a:xfrm>
          <a:prstGeom prst="rect">
            <a:avLst/>
          </a:prstGeom>
          <a:noFill/>
        </p:spPr>
        <p:txBody>
          <a:bodyPr wrap="none" rtlCol="0">
            <a:spAutoFit/>
          </a:bodyPr>
          <a:lstStyle/>
          <a:p>
            <a:r>
              <a:rPr lang="en-US" dirty="0"/>
              <a:t>N</a:t>
            </a:r>
          </a:p>
        </p:txBody>
      </p:sp>
      <p:sp>
        <p:nvSpPr>
          <p:cNvPr id="19" name="TextBox 18">
            <a:extLst>
              <a:ext uri="{FF2B5EF4-FFF2-40B4-BE49-F238E27FC236}">
                <a16:creationId xmlns:a16="http://schemas.microsoft.com/office/drawing/2014/main" id="{B07EBE5A-DCEB-47D8-81A7-8E0BAC946008}"/>
              </a:ext>
            </a:extLst>
          </p:cNvPr>
          <p:cNvSpPr txBox="1"/>
          <p:nvPr/>
        </p:nvSpPr>
        <p:spPr>
          <a:xfrm>
            <a:off x="2836163" y="4283942"/>
            <a:ext cx="1581843" cy="369332"/>
          </a:xfrm>
          <a:prstGeom prst="rect">
            <a:avLst/>
          </a:prstGeom>
          <a:noFill/>
        </p:spPr>
        <p:txBody>
          <a:bodyPr wrap="none" rtlCol="0">
            <a:spAutoFit/>
          </a:bodyPr>
          <a:lstStyle/>
          <a:p>
            <a:r>
              <a:rPr lang="en-US" dirty="0"/>
              <a:t>P (better form)</a:t>
            </a:r>
          </a:p>
        </p:txBody>
      </p:sp>
      <p:sp>
        <p:nvSpPr>
          <p:cNvPr id="20" name="TextBox 19">
            <a:extLst>
              <a:ext uri="{FF2B5EF4-FFF2-40B4-BE49-F238E27FC236}">
                <a16:creationId xmlns:a16="http://schemas.microsoft.com/office/drawing/2014/main" id="{5122016E-A6EB-48FD-8F2A-6CF36A51A967}"/>
              </a:ext>
            </a:extLst>
          </p:cNvPr>
          <p:cNvSpPr txBox="1"/>
          <p:nvPr/>
        </p:nvSpPr>
        <p:spPr>
          <a:xfrm>
            <a:off x="2862494" y="5454135"/>
            <a:ext cx="1612301" cy="369332"/>
          </a:xfrm>
          <a:prstGeom prst="rect">
            <a:avLst/>
          </a:prstGeom>
          <a:noFill/>
        </p:spPr>
        <p:txBody>
          <a:bodyPr wrap="none" rtlCol="0">
            <a:spAutoFit/>
          </a:bodyPr>
          <a:lstStyle/>
          <a:p>
            <a:r>
              <a:rPr lang="en-US" dirty="0"/>
              <a:t>N (better form)</a:t>
            </a:r>
          </a:p>
        </p:txBody>
      </p:sp>
      <p:sp>
        <p:nvSpPr>
          <p:cNvPr id="21" name="TextBox 20">
            <a:extLst>
              <a:ext uri="{FF2B5EF4-FFF2-40B4-BE49-F238E27FC236}">
                <a16:creationId xmlns:a16="http://schemas.microsoft.com/office/drawing/2014/main" id="{989C46A1-847A-4124-B314-6A4C784E4BCF}"/>
              </a:ext>
            </a:extLst>
          </p:cNvPr>
          <p:cNvSpPr txBox="1"/>
          <p:nvPr/>
        </p:nvSpPr>
        <p:spPr>
          <a:xfrm>
            <a:off x="5410200" y="5178889"/>
            <a:ext cx="1736373" cy="369332"/>
          </a:xfrm>
          <a:prstGeom prst="rect">
            <a:avLst/>
          </a:prstGeom>
          <a:noFill/>
        </p:spPr>
        <p:txBody>
          <a:bodyPr wrap="none" rtlCol="0">
            <a:spAutoFit/>
          </a:bodyPr>
          <a:lstStyle/>
          <a:p>
            <a:r>
              <a:rPr lang="en-US" dirty="0"/>
              <a:t>part (a) answer</a:t>
            </a:r>
          </a:p>
        </p:txBody>
      </p:sp>
      <p:graphicFrame>
        <p:nvGraphicFramePr>
          <p:cNvPr id="22" name="Object 21">
            <a:extLst>
              <a:ext uri="{FF2B5EF4-FFF2-40B4-BE49-F238E27FC236}">
                <a16:creationId xmlns:a16="http://schemas.microsoft.com/office/drawing/2014/main" id="{1335A4BD-F1E8-482D-B171-CABDA9F856EE}"/>
              </a:ext>
            </a:extLst>
          </p:cNvPr>
          <p:cNvGraphicFramePr>
            <a:graphicFrameLocks noChangeAspect="1"/>
          </p:cNvGraphicFramePr>
          <p:nvPr>
            <p:extLst>
              <p:ext uri="{D42A27DB-BD31-4B8C-83A1-F6EECF244321}">
                <p14:modId xmlns:p14="http://schemas.microsoft.com/office/powerpoint/2010/main" val="471215221"/>
              </p:ext>
            </p:extLst>
          </p:nvPr>
        </p:nvGraphicFramePr>
        <p:xfrm>
          <a:off x="6705599" y="4407546"/>
          <a:ext cx="2001461" cy="741282"/>
        </p:xfrm>
        <a:graphic>
          <a:graphicData uri="http://schemas.openxmlformats.org/presentationml/2006/ole">
            <mc:AlternateContent xmlns:mc="http://schemas.openxmlformats.org/markup-compatibility/2006">
              <mc:Choice xmlns:v="urn:schemas-microsoft-com:vml" Requires="v">
                <p:oleObj name="Equation" r:id="rId3" imgW="1028520" imgH="380880" progId="Equation.DSMT4">
                  <p:embed/>
                </p:oleObj>
              </mc:Choice>
              <mc:Fallback>
                <p:oleObj name="Equation" r:id="rId3" imgW="1028520" imgH="380880" progId="Equation.DSMT4">
                  <p:embed/>
                  <p:pic>
                    <p:nvPicPr>
                      <p:cNvPr id="14" name="Object 13"/>
                      <p:cNvPicPr/>
                      <p:nvPr/>
                    </p:nvPicPr>
                    <p:blipFill>
                      <a:blip r:embed="rId4"/>
                      <a:stretch>
                        <a:fillRect/>
                      </a:stretch>
                    </p:blipFill>
                    <p:spPr>
                      <a:xfrm>
                        <a:off x="6705599" y="4407546"/>
                        <a:ext cx="2001461" cy="741282"/>
                      </a:xfrm>
                      <a:prstGeom prst="rect">
                        <a:avLst/>
                      </a:prstGeom>
                    </p:spPr>
                  </p:pic>
                </p:oleObj>
              </mc:Fallback>
            </mc:AlternateContent>
          </a:graphicData>
        </a:graphic>
      </p:graphicFrame>
      <p:graphicFrame>
        <p:nvGraphicFramePr>
          <p:cNvPr id="23" name="Object 22">
            <a:extLst>
              <a:ext uri="{FF2B5EF4-FFF2-40B4-BE49-F238E27FC236}">
                <a16:creationId xmlns:a16="http://schemas.microsoft.com/office/drawing/2014/main" id="{212ECD5A-D628-46A4-81C1-56C4E351908B}"/>
              </a:ext>
            </a:extLst>
          </p:cNvPr>
          <p:cNvGraphicFramePr>
            <a:graphicFrameLocks noChangeAspect="1"/>
          </p:cNvGraphicFramePr>
          <p:nvPr>
            <p:extLst>
              <p:ext uri="{D42A27DB-BD31-4B8C-83A1-F6EECF244321}">
                <p14:modId xmlns:p14="http://schemas.microsoft.com/office/powerpoint/2010/main" val="3794050095"/>
              </p:ext>
            </p:extLst>
          </p:nvPr>
        </p:nvGraphicFramePr>
        <p:xfrm>
          <a:off x="6324600" y="5638801"/>
          <a:ext cx="2286000" cy="763972"/>
        </p:xfrm>
        <a:graphic>
          <a:graphicData uri="http://schemas.openxmlformats.org/presentationml/2006/ole">
            <mc:AlternateContent xmlns:mc="http://schemas.openxmlformats.org/markup-compatibility/2006">
              <mc:Choice xmlns:v="urn:schemas-microsoft-com:vml" Requires="v">
                <p:oleObj name="Equation" r:id="rId5" imgW="1206360" imgH="380880" progId="Equation.DSMT4">
                  <p:embed/>
                </p:oleObj>
              </mc:Choice>
              <mc:Fallback>
                <p:oleObj name="Equation" r:id="rId5" imgW="1206360" imgH="380880" progId="Equation.DSMT4">
                  <p:embed/>
                  <p:pic>
                    <p:nvPicPr>
                      <p:cNvPr id="15" name="Object 14"/>
                      <p:cNvPicPr/>
                      <p:nvPr/>
                    </p:nvPicPr>
                    <p:blipFill>
                      <a:blip r:embed="rId6"/>
                      <a:stretch>
                        <a:fillRect/>
                      </a:stretch>
                    </p:blipFill>
                    <p:spPr>
                      <a:xfrm>
                        <a:off x="6324600" y="5638801"/>
                        <a:ext cx="2286000" cy="763972"/>
                      </a:xfrm>
                      <a:prstGeom prst="rect">
                        <a:avLst/>
                      </a:prstGeom>
                    </p:spPr>
                  </p:pic>
                </p:oleObj>
              </mc:Fallback>
            </mc:AlternateContent>
          </a:graphicData>
        </a:graphic>
      </p:graphicFrame>
      <p:sp>
        <p:nvSpPr>
          <p:cNvPr id="24" name="TextBox 23">
            <a:extLst>
              <a:ext uri="{FF2B5EF4-FFF2-40B4-BE49-F238E27FC236}">
                <a16:creationId xmlns:a16="http://schemas.microsoft.com/office/drawing/2014/main" id="{FD120929-EEC1-4FDF-8374-89B54B060AEF}"/>
              </a:ext>
            </a:extLst>
          </p:cNvPr>
          <p:cNvSpPr txBox="1"/>
          <p:nvPr/>
        </p:nvSpPr>
        <p:spPr>
          <a:xfrm>
            <a:off x="187981" y="744511"/>
            <a:ext cx="4975907" cy="2893100"/>
          </a:xfrm>
          <a:prstGeom prst="rect">
            <a:avLst/>
          </a:prstGeom>
          <a:noFill/>
        </p:spPr>
        <p:txBody>
          <a:bodyPr wrap="square">
            <a:spAutoFit/>
          </a:bodyPr>
          <a:lstStyle/>
          <a:p>
            <a:r>
              <a:rPr lang="en-US" sz="1400" dirty="0" err="1"/>
              <a:t>syms</a:t>
            </a:r>
            <a:r>
              <a:rPr lang="en-US" sz="1400" dirty="0"/>
              <a:t> N P W mu t</a:t>
            </a:r>
          </a:p>
          <a:p>
            <a:r>
              <a:rPr lang="en-US" sz="1400" dirty="0"/>
              <a:t>Eq(1) = N -</a:t>
            </a:r>
            <a:r>
              <a:rPr lang="en-US" sz="1400" dirty="0" err="1"/>
              <a:t>cosd</a:t>
            </a:r>
            <a:r>
              <a:rPr lang="en-US" sz="1400" dirty="0"/>
              <a:t>(30)*W  - P*sin(t);</a:t>
            </a:r>
          </a:p>
          <a:p>
            <a:r>
              <a:rPr lang="en-US" sz="1400" dirty="0"/>
              <a:t>Eq(2) = P*cos(t) - mu*N - W*</a:t>
            </a:r>
            <a:r>
              <a:rPr lang="en-US" sz="1400" dirty="0" err="1"/>
              <a:t>sind</a:t>
            </a:r>
            <a:r>
              <a:rPr lang="en-US" sz="1400" dirty="0"/>
              <a:t>(30);</a:t>
            </a:r>
          </a:p>
          <a:p>
            <a:endParaRPr lang="en-US" sz="1400" dirty="0"/>
          </a:p>
          <a:p>
            <a:r>
              <a:rPr lang="en-US" sz="1400" dirty="0"/>
              <a:t>S = solve(Eq, N , P)</a:t>
            </a:r>
          </a:p>
          <a:p>
            <a:endParaRPr lang="en-US" sz="1400" dirty="0"/>
          </a:p>
          <a:p>
            <a:r>
              <a:rPr lang="en-US" sz="1400" dirty="0"/>
              <a:t>S = </a:t>
            </a:r>
          </a:p>
          <a:p>
            <a:endParaRPr lang="en-US" sz="1400" dirty="0"/>
          </a:p>
          <a:p>
            <a:r>
              <a:rPr lang="en-US" sz="1400" dirty="0"/>
              <a:t>  struct with fields:</a:t>
            </a:r>
          </a:p>
          <a:p>
            <a:endParaRPr lang="en-US" sz="1400" dirty="0"/>
          </a:p>
          <a:p>
            <a:r>
              <a:rPr lang="en-US" sz="1400" dirty="0"/>
              <a:t>    N: (W*sin(t) + 3^(1/2)*W*cos(t))/(2*(cos(t) - mu*sin(t)))</a:t>
            </a:r>
          </a:p>
          <a:p>
            <a:r>
              <a:rPr lang="en-US" sz="1400" dirty="0"/>
              <a:t>    P: (W + 3^(1/2)*W*mu)/(2*(cos(t) - mu*sin(t)))</a:t>
            </a:r>
          </a:p>
          <a:p>
            <a:endParaRPr lang="en-US" sz="1400" dirty="0"/>
          </a:p>
        </p:txBody>
      </p:sp>
      <p:sp>
        <p:nvSpPr>
          <p:cNvPr id="25" name="TextBox 24">
            <a:extLst>
              <a:ext uri="{FF2B5EF4-FFF2-40B4-BE49-F238E27FC236}">
                <a16:creationId xmlns:a16="http://schemas.microsoft.com/office/drawing/2014/main" id="{E0CBE400-A669-459C-8AFF-FE8A6B70F64B}"/>
              </a:ext>
            </a:extLst>
          </p:cNvPr>
          <p:cNvSpPr txBox="1"/>
          <p:nvPr/>
        </p:nvSpPr>
        <p:spPr>
          <a:xfrm>
            <a:off x="533400" y="127506"/>
            <a:ext cx="928459" cy="369332"/>
          </a:xfrm>
          <a:prstGeom prst="rect">
            <a:avLst/>
          </a:prstGeom>
          <a:noFill/>
        </p:spPr>
        <p:txBody>
          <a:bodyPr wrap="none" rtlCol="0">
            <a:spAutoFit/>
          </a:bodyPr>
          <a:lstStyle/>
          <a:p>
            <a:r>
              <a:rPr lang="en-US" dirty="0">
                <a:solidFill>
                  <a:srgbClr val="C00000"/>
                </a:solidFill>
              </a:rPr>
              <a:t>part (a)</a:t>
            </a:r>
          </a:p>
        </p:txBody>
      </p:sp>
      <p:sp>
        <p:nvSpPr>
          <p:cNvPr id="26" name="TextBox 25">
            <a:extLst>
              <a:ext uri="{FF2B5EF4-FFF2-40B4-BE49-F238E27FC236}">
                <a16:creationId xmlns:a16="http://schemas.microsoft.com/office/drawing/2014/main" id="{B43F938C-92FB-4C78-B017-B7C198F1B7B2}"/>
              </a:ext>
            </a:extLst>
          </p:cNvPr>
          <p:cNvSpPr txBox="1"/>
          <p:nvPr/>
        </p:nvSpPr>
        <p:spPr>
          <a:xfrm>
            <a:off x="316613" y="3655100"/>
            <a:ext cx="4572000" cy="2462213"/>
          </a:xfrm>
          <a:prstGeom prst="rect">
            <a:avLst/>
          </a:prstGeom>
          <a:noFill/>
        </p:spPr>
        <p:txBody>
          <a:bodyPr wrap="square">
            <a:spAutoFit/>
          </a:bodyPr>
          <a:lstStyle/>
          <a:p>
            <a:r>
              <a:rPr lang="en-US" sz="1400" dirty="0"/>
              <a:t>pretty(S.P)</a:t>
            </a:r>
          </a:p>
          <a:p>
            <a:endParaRPr lang="en-US" sz="1400" dirty="0"/>
          </a:p>
          <a:p>
            <a:r>
              <a:rPr lang="en-US" sz="1400" dirty="0"/>
              <a:t>   W + sqrt(3) W mu</a:t>
            </a:r>
          </a:p>
          <a:p>
            <a:r>
              <a:rPr lang="en-US" sz="1400" dirty="0"/>
              <a:t>----------------------</a:t>
            </a:r>
          </a:p>
          <a:p>
            <a:r>
              <a:rPr lang="en-US" sz="1400" dirty="0"/>
              <a:t>2 (cos(t) - mu sin(t))</a:t>
            </a:r>
          </a:p>
          <a:p>
            <a:endParaRPr lang="en-US" sz="1400" dirty="0"/>
          </a:p>
          <a:p>
            <a:r>
              <a:rPr lang="en-US" sz="1400" dirty="0"/>
              <a:t>pretty(S.N)</a:t>
            </a:r>
          </a:p>
          <a:p>
            <a:endParaRPr lang="en-US" sz="1400" dirty="0"/>
          </a:p>
          <a:p>
            <a:r>
              <a:rPr lang="en-US" sz="1400" dirty="0"/>
              <a:t>W sin(t) + sqrt(3) W cos(t)</a:t>
            </a:r>
          </a:p>
          <a:p>
            <a:r>
              <a:rPr lang="en-US" sz="1400" dirty="0"/>
              <a:t>---------------------------</a:t>
            </a:r>
          </a:p>
          <a:p>
            <a:r>
              <a:rPr lang="en-US" sz="1400" dirty="0"/>
              <a:t>   2 (cos(t) - mu sin(t))</a:t>
            </a:r>
          </a:p>
        </p:txBody>
      </p:sp>
      <p:sp>
        <p:nvSpPr>
          <p:cNvPr id="29" name="Rectangle 28">
            <a:extLst>
              <a:ext uri="{FF2B5EF4-FFF2-40B4-BE49-F238E27FC236}">
                <a16:creationId xmlns:a16="http://schemas.microsoft.com/office/drawing/2014/main" id="{87CCAEE9-66EA-4848-8AA8-2DC79C6C354E}"/>
              </a:ext>
            </a:extLst>
          </p:cNvPr>
          <p:cNvSpPr/>
          <p:nvPr/>
        </p:nvSpPr>
        <p:spPr>
          <a:xfrm rot="2345792">
            <a:off x="6853291" y="995331"/>
            <a:ext cx="381000" cy="38100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1" name="Straight Arrow Connector 30">
            <a:extLst>
              <a:ext uri="{FF2B5EF4-FFF2-40B4-BE49-F238E27FC236}">
                <a16:creationId xmlns:a16="http://schemas.microsoft.com/office/drawing/2014/main" id="{D7FFE9A8-9CC6-430C-AF89-29AACC22B17E}"/>
              </a:ext>
            </a:extLst>
          </p:cNvPr>
          <p:cNvCxnSpPr>
            <a:cxnSpLocks/>
          </p:cNvCxnSpPr>
          <p:nvPr/>
        </p:nvCxnSpPr>
        <p:spPr>
          <a:xfrm flipH="1">
            <a:off x="7081114" y="1174669"/>
            <a:ext cx="670249"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8DBE46D-FC4D-4BCD-BBAE-311BDD0C5E47}"/>
              </a:ext>
            </a:extLst>
          </p:cNvPr>
          <p:cNvCxnSpPr/>
          <p:nvPr/>
        </p:nvCxnSpPr>
        <p:spPr>
          <a:xfrm>
            <a:off x="7130238" y="1242451"/>
            <a:ext cx="408214" cy="30715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5C8CA235-BD89-403B-9732-5FA1204EB608}"/>
              </a:ext>
            </a:extLst>
          </p:cNvPr>
          <p:cNvSpPr txBox="1"/>
          <p:nvPr/>
        </p:nvSpPr>
        <p:spPr>
          <a:xfrm flipH="1">
            <a:off x="6525347" y="597008"/>
            <a:ext cx="582543" cy="276999"/>
          </a:xfrm>
          <a:prstGeom prst="rect">
            <a:avLst/>
          </a:prstGeom>
          <a:noFill/>
        </p:spPr>
        <p:txBody>
          <a:bodyPr wrap="square" rtlCol="0">
            <a:spAutoFit/>
          </a:bodyPr>
          <a:lstStyle/>
          <a:p>
            <a:r>
              <a:rPr lang="en-US" sz="1200" dirty="0"/>
              <a:t>30</a:t>
            </a:r>
            <a:r>
              <a:rPr lang="en-US" sz="1200" baseline="30000" dirty="0"/>
              <a:t>o</a:t>
            </a:r>
            <a:endParaRPr lang="en-US" sz="1200" dirty="0"/>
          </a:p>
        </p:txBody>
      </p:sp>
      <p:sp>
        <p:nvSpPr>
          <p:cNvPr id="34" name="TextBox 33">
            <a:extLst>
              <a:ext uri="{FF2B5EF4-FFF2-40B4-BE49-F238E27FC236}">
                <a16:creationId xmlns:a16="http://schemas.microsoft.com/office/drawing/2014/main" id="{CB59F317-EF63-4D4C-9134-BD50068FA7D3}"/>
              </a:ext>
            </a:extLst>
          </p:cNvPr>
          <p:cNvSpPr txBox="1"/>
          <p:nvPr/>
        </p:nvSpPr>
        <p:spPr>
          <a:xfrm>
            <a:off x="7249627" y="1163128"/>
            <a:ext cx="264816" cy="276999"/>
          </a:xfrm>
          <a:prstGeom prst="rect">
            <a:avLst/>
          </a:prstGeom>
          <a:noFill/>
        </p:spPr>
        <p:txBody>
          <a:bodyPr wrap="none" rtlCol="0">
            <a:spAutoFit/>
          </a:bodyPr>
          <a:lstStyle/>
          <a:p>
            <a:r>
              <a:rPr lang="en-US" sz="1200" dirty="0">
                <a:latin typeface="Symbol" pitchFamily="18" charset="2"/>
              </a:rPr>
              <a:t>q</a:t>
            </a:r>
          </a:p>
        </p:txBody>
      </p:sp>
      <p:sp>
        <p:nvSpPr>
          <p:cNvPr id="35" name="TextBox 34">
            <a:extLst>
              <a:ext uri="{FF2B5EF4-FFF2-40B4-BE49-F238E27FC236}">
                <a16:creationId xmlns:a16="http://schemas.microsoft.com/office/drawing/2014/main" id="{46361D62-E07C-4669-9432-91C42BE620E0}"/>
              </a:ext>
            </a:extLst>
          </p:cNvPr>
          <p:cNvSpPr txBox="1"/>
          <p:nvPr/>
        </p:nvSpPr>
        <p:spPr>
          <a:xfrm>
            <a:off x="7845447" y="989527"/>
            <a:ext cx="303288" cy="369332"/>
          </a:xfrm>
          <a:prstGeom prst="rect">
            <a:avLst/>
          </a:prstGeom>
          <a:noFill/>
        </p:spPr>
        <p:txBody>
          <a:bodyPr wrap="none" rtlCol="0">
            <a:spAutoFit/>
          </a:bodyPr>
          <a:lstStyle/>
          <a:p>
            <a:r>
              <a:rPr lang="en-US" dirty="0"/>
              <a:t>P</a:t>
            </a:r>
          </a:p>
        </p:txBody>
      </p:sp>
      <p:sp>
        <p:nvSpPr>
          <p:cNvPr id="36" name="TextBox 35">
            <a:extLst>
              <a:ext uri="{FF2B5EF4-FFF2-40B4-BE49-F238E27FC236}">
                <a16:creationId xmlns:a16="http://schemas.microsoft.com/office/drawing/2014/main" id="{93D54CC3-1BCB-4C12-993B-0121E33E51D8}"/>
              </a:ext>
            </a:extLst>
          </p:cNvPr>
          <p:cNvSpPr txBox="1"/>
          <p:nvPr/>
        </p:nvSpPr>
        <p:spPr>
          <a:xfrm>
            <a:off x="7018382" y="1494627"/>
            <a:ext cx="389850" cy="369332"/>
          </a:xfrm>
          <a:prstGeom prst="rect">
            <a:avLst/>
          </a:prstGeom>
          <a:noFill/>
        </p:spPr>
        <p:txBody>
          <a:bodyPr wrap="none" rtlCol="0">
            <a:spAutoFit/>
          </a:bodyPr>
          <a:lstStyle/>
          <a:p>
            <a:r>
              <a:rPr lang="en-US" dirty="0"/>
              <a:t>W</a:t>
            </a:r>
          </a:p>
        </p:txBody>
      </p:sp>
      <p:cxnSp>
        <p:nvCxnSpPr>
          <p:cNvPr id="3" name="Straight Arrow Connector 2">
            <a:extLst>
              <a:ext uri="{FF2B5EF4-FFF2-40B4-BE49-F238E27FC236}">
                <a16:creationId xmlns:a16="http://schemas.microsoft.com/office/drawing/2014/main" id="{FBECE24A-9379-4466-8855-CE4BA8E7278B}"/>
              </a:ext>
            </a:extLst>
          </p:cNvPr>
          <p:cNvCxnSpPr/>
          <p:nvPr/>
        </p:nvCxnSpPr>
        <p:spPr>
          <a:xfrm>
            <a:off x="7081114" y="1185831"/>
            <a:ext cx="0" cy="36961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 name="Straight Arrow Connector 4">
            <a:extLst>
              <a:ext uri="{FF2B5EF4-FFF2-40B4-BE49-F238E27FC236}">
                <a16:creationId xmlns:a16="http://schemas.microsoft.com/office/drawing/2014/main" id="{C3FDC793-DD6D-4E4F-AD21-DED17F0B59BA}"/>
              </a:ext>
            </a:extLst>
          </p:cNvPr>
          <p:cNvCxnSpPr/>
          <p:nvPr/>
        </p:nvCxnSpPr>
        <p:spPr>
          <a:xfrm flipV="1">
            <a:off x="6550023" y="1437124"/>
            <a:ext cx="277651" cy="284525"/>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64959E67-26F0-4B38-A1B1-D92E304B466D}"/>
              </a:ext>
            </a:extLst>
          </p:cNvPr>
          <p:cNvCxnSpPr/>
          <p:nvPr/>
        </p:nvCxnSpPr>
        <p:spPr>
          <a:xfrm>
            <a:off x="6629468" y="1226204"/>
            <a:ext cx="357562" cy="30455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2B88F04B-0C47-4033-9738-6FB45D3D2933}"/>
              </a:ext>
            </a:extLst>
          </p:cNvPr>
          <p:cNvSpPr txBox="1"/>
          <p:nvPr/>
        </p:nvSpPr>
        <p:spPr>
          <a:xfrm>
            <a:off x="6219731" y="1496372"/>
            <a:ext cx="327675" cy="369332"/>
          </a:xfrm>
          <a:prstGeom prst="rect">
            <a:avLst/>
          </a:prstGeom>
          <a:noFill/>
        </p:spPr>
        <p:txBody>
          <a:bodyPr wrap="square" rtlCol="0">
            <a:spAutoFit/>
          </a:bodyPr>
          <a:lstStyle/>
          <a:p>
            <a:r>
              <a:rPr lang="en-US" dirty="0"/>
              <a:t>N</a:t>
            </a:r>
          </a:p>
        </p:txBody>
      </p:sp>
      <p:sp>
        <p:nvSpPr>
          <p:cNvPr id="9" name="TextBox 8">
            <a:extLst>
              <a:ext uri="{FF2B5EF4-FFF2-40B4-BE49-F238E27FC236}">
                <a16:creationId xmlns:a16="http://schemas.microsoft.com/office/drawing/2014/main" id="{B82DEEF9-A288-4874-BE66-3919E84A0F5C}"/>
              </a:ext>
            </a:extLst>
          </p:cNvPr>
          <p:cNvSpPr txBox="1"/>
          <p:nvPr/>
        </p:nvSpPr>
        <p:spPr>
          <a:xfrm>
            <a:off x="6153536" y="1025627"/>
            <a:ext cx="484428" cy="369332"/>
          </a:xfrm>
          <a:prstGeom prst="rect">
            <a:avLst/>
          </a:prstGeom>
          <a:noFill/>
        </p:spPr>
        <p:txBody>
          <a:bodyPr wrap="none" rtlCol="0">
            <a:spAutoFit/>
          </a:bodyPr>
          <a:lstStyle/>
          <a:p>
            <a:r>
              <a:rPr lang="en-US" dirty="0" err="1">
                <a:latin typeface="Symbol" panose="05050102010706020507" pitchFamily="18" charset="2"/>
              </a:rPr>
              <a:t>m</a:t>
            </a:r>
            <a:r>
              <a:rPr lang="en-US" dirty="0" err="1"/>
              <a:t>N</a:t>
            </a:r>
            <a:endParaRPr lang="en-US" dirty="0"/>
          </a:p>
        </p:txBody>
      </p:sp>
      <p:sp>
        <p:nvSpPr>
          <p:cNvPr id="10" name="TextBox 9">
            <a:extLst>
              <a:ext uri="{FF2B5EF4-FFF2-40B4-BE49-F238E27FC236}">
                <a16:creationId xmlns:a16="http://schemas.microsoft.com/office/drawing/2014/main" id="{44000F9C-44BE-4966-A7EB-E374BE50E0FE}"/>
              </a:ext>
            </a:extLst>
          </p:cNvPr>
          <p:cNvSpPr txBox="1"/>
          <p:nvPr/>
        </p:nvSpPr>
        <p:spPr>
          <a:xfrm>
            <a:off x="5829130" y="2212816"/>
            <a:ext cx="2903359" cy="646331"/>
          </a:xfrm>
          <a:prstGeom prst="rect">
            <a:avLst/>
          </a:prstGeom>
          <a:noFill/>
        </p:spPr>
        <p:txBody>
          <a:bodyPr wrap="none" rtlCol="0">
            <a:spAutoFit/>
          </a:bodyPr>
          <a:lstStyle/>
          <a:p>
            <a:r>
              <a:rPr lang="en-US" dirty="0"/>
              <a:t>from equilibrium normal</a:t>
            </a:r>
          </a:p>
          <a:p>
            <a:r>
              <a:rPr lang="en-US" dirty="0"/>
              <a:t>and tangential to the plane</a:t>
            </a:r>
          </a:p>
        </p:txBody>
      </p:sp>
      <p:graphicFrame>
        <p:nvGraphicFramePr>
          <p:cNvPr id="11" name="Object 10">
            <a:extLst>
              <a:ext uri="{FF2B5EF4-FFF2-40B4-BE49-F238E27FC236}">
                <a16:creationId xmlns:a16="http://schemas.microsoft.com/office/drawing/2014/main" id="{5E7FD997-C762-473B-A560-086F845BCC8F}"/>
              </a:ext>
            </a:extLst>
          </p:cNvPr>
          <p:cNvGraphicFramePr>
            <a:graphicFrameLocks noChangeAspect="1"/>
          </p:cNvGraphicFramePr>
          <p:nvPr>
            <p:extLst>
              <p:ext uri="{D42A27DB-BD31-4B8C-83A1-F6EECF244321}">
                <p14:modId xmlns:p14="http://schemas.microsoft.com/office/powerpoint/2010/main" val="2063416867"/>
              </p:ext>
            </p:extLst>
          </p:nvPr>
        </p:nvGraphicFramePr>
        <p:xfrm>
          <a:off x="6090514" y="2967485"/>
          <a:ext cx="2400654" cy="646330"/>
        </p:xfrm>
        <a:graphic>
          <a:graphicData uri="http://schemas.openxmlformats.org/presentationml/2006/ole">
            <mc:AlternateContent xmlns:mc="http://schemas.openxmlformats.org/markup-compatibility/2006">
              <mc:Choice xmlns:v="urn:schemas-microsoft-com:vml" Requires="v">
                <p:oleObj name="Equation" r:id="rId7" imgW="1981080" imgH="533160" progId="Equation.DSMT4">
                  <p:embed/>
                </p:oleObj>
              </mc:Choice>
              <mc:Fallback>
                <p:oleObj name="Equation" r:id="rId7" imgW="1981080" imgH="533160" progId="Equation.DSMT4">
                  <p:embed/>
                  <p:pic>
                    <p:nvPicPr>
                      <p:cNvPr id="0" name=""/>
                      <p:cNvPicPr/>
                      <p:nvPr/>
                    </p:nvPicPr>
                    <p:blipFill>
                      <a:blip r:embed="rId8"/>
                      <a:stretch>
                        <a:fillRect/>
                      </a:stretch>
                    </p:blipFill>
                    <p:spPr>
                      <a:xfrm>
                        <a:off x="6090514" y="2967485"/>
                        <a:ext cx="2400654" cy="646330"/>
                      </a:xfrm>
                      <a:prstGeom prst="rect">
                        <a:avLst/>
                      </a:prstGeom>
                    </p:spPr>
                  </p:pic>
                </p:oleObj>
              </mc:Fallback>
            </mc:AlternateContent>
          </a:graphicData>
        </a:graphic>
      </p:graphicFrame>
      <p:cxnSp>
        <p:nvCxnSpPr>
          <p:cNvPr id="13" name="Straight Connector 12">
            <a:extLst>
              <a:ext uri="{FF2B5EF4-FFF2-40B4-BE49-F238E27FC236}">
                <a16:creationId xmlns:a16="http://schemas.microsoft.com/office/drawing/2014/main" id="{897F4913-C3AE-452D-8B8E-6B562E585338}"/>
              </a:ext>
            </a:extLst>
          </p:cNvPr>
          <p:cNvCxnSpPr/>
          <p:nvPr/>
        </p:nvCxnSpPr>
        <p:spPr>
          <a:xfrm flipH="1">
            <a:off x="6857453" y="1174193"/>
            <a:ext cx="189365" cy="22029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A4562C74-D4AF-4F2D-9099-3F002D578D63}"/>
              </a:ext>
            </a:extLst>
          </p:cNvPr>
          <p:cNvCxnSpPr>
            <a:cxnSpLocks/>
          </p:cNvCxnSpPr>
          <p:nvPr/>
        </p:nvCxnSpPr>
        <p:spPr>
          <a:xfrm flipH="1" flipV="1">
            <a:off x="6802803" y="873920"/>
            <a:ext cx="192131" cy="42855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3DEDA0D4-2BB5-B241-F00A-0325570A0114}"/>
              </a:ext>
            </a:extLst>
          </p:cNvPr>
          <p:cNvCxnSpPr/>
          <p:nvPr/>
        </p:nvCxnSpPr>
        <p:spPr>
          <a:xfrm>
            <a:off x="6466114" y="6564086"/>
            <a:ext cx="2144486"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41251E84-52D6-657D-B350-64889CD138CF}"/>
              </a:ext>
            </a:extLst>
          </p:cNvPr>
          <p:cNvCxnSpPr>
            <a:cxnSpLocks/>
          </p:cNvCxnSpPr>
          <p:nvPr/>
        </p:nvCxnSpPr>
        <p:spPr>
          <a:xfrm flipV="1">
            <a:off x="7408232" y="555171"/>
            <a:ext cx="290689" cy="318749"/>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BA48F8B3-212D-FF42-34CE-2AF75B389B8B}"/>
              </a:ext>
            </a:extLst>
          </p:cNvPr>
          <p:cNvCxnSpPr/>
          <p:nvPr/>
        </p:nvCxnSpPr>
        <p:spPr>
          <a:xfrm flipH="1" flipV="1">
            <a:off x="7102929" y="587829"/>
            <a:ext cx="305303" cy="286091"/>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286F1AC5-0E21-F66E-605C-E3A68C83065E}"/>
              </a:ext>
            </a:extLst>
          </p:cNvPr>
          <p:cNvSpPr txBox="1"/>
          <p:nvPr/>
        </p:nvSpPr>
        <p:spPr>
          <a:xfrm>
            <a:off x="7685472" y="407996"/>
            <a:ext cx="312906" cy="369332"/>
          </a:xfrm>
          <a:prstGeom prst="rect">
            <a:avLst/>
          </a:prstGeom>
          <a:noFill/>
        </p:spPr>
        <p:txBody>
          <a:bodyPr wrap="none" rtlCol="0">
            <a:spAutoFit/>
          </a:bodyPr>
          <a:lstStyle/>
          <a:p>
            <a:r>
              <a:rPr lang="en-US" dirty="0"/>
              <a:t>n</a:t>
            </a:r>
          </a:p>
        </p:txBody>
      </p:sp>
      <p:sp>
        <p:nvSpPr>
          <p:cNvPr id="37" name="TextBox 36">
            <a:extLst>
              <a:ext uri="{FF2B5EF4-FFF2-40B4-BE49-F238E27FC236}">
                <a16:creationId xmlns:a16="http://schemas.microsoft.com/office/drawing/2014/main" id="{14E0974E-69BF-07EA-762C-39C1EE23C36C}"/>
              </a:ext>
            </a:extLst>
          </p:cNvPr>
          <p:cNvSpPr txBox="1"/>
          <p:nvPr/>
        </p:nvSpPr>
        <p:spPr>
          <a:xfrm>
            <a:off x="7004448" y="268100"/>
            <a:ext cx="248786" cy="369332"/>
          </a:xfrm>
          <a:prstGeom prst="rect">
            <a:avLst/>
          </a:prstGeom>
          <a:noFill/>
        </p:spPr>
        <p:txBody>
          <a:bodyPr wrap="none" rtlCol="0">
            <a:spAutoFit/>
          </a:bodyPr>
          <a:lstStyle/>
          <a:p>
            <a:r>
              <a:rPr lang="en-US" dirty="0"/>
              <a:t>t</a:t>
            </a:r>
          </a:p>
        </p:txBody>
      </p:sp>
    </p:spTree>
    <p:extLst>
      <p:ext uri="{BB962C8B-B14F-4D97-AF65-F5344CB8AC3E}">
        <p14:creationId xmlns:p14="http://schemas.microsoft.com/office/powerpoint/2010/main" val="972184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81033" y="459476"/>
            <a:ext cx="2311530" cy="369332"/>
          </a:xfrm>
          <a:prstGeom prst="rect">
            <a:avLst/>
          </a:prstGeom>
          <a:noFill/>
        </p:spPr>
        <p:txBody>
          <a:bodyPr wrap="none" rtlCol="0">
            <a:spAutoFit/>
          </a:bodyPr>
          <a:lstStyle/>
          <a:p>
            <a:r>
              <a:rPr lang="en-US" dirty="0"/>
              <a:t>Substitute W, </a:t>
            </a:r>
            <a:r>
              <a:rPr lang="en-US" dirty="0">
                <a:latin typeface="Symbol" pitchFamily="18" charset="2"/>
              </a:rPr>
              <a:t>m </a:t>
            </a:r>
            <a:r>
              <a:rPr lang="en-US" dirty="0"/>
              <a:t>values</a:t>
            </a:r>
          </a:p>
        </p:txBody>
      </p:sp>
      <p:sp>
        <p:nvSpPr>
          <p:cNvPr id="5" name="TextBox 4"/>
          <p:cNvSpPr txBox="1"/>
          <p:nvPr/>
        </p:nvSpPr>
        <p:spPr>
          <a:xfrm>
            <a:off x="4498381" y="1373117"/>
            <a:ext cx="2351926" cy="369332"/>
          </a:xfrm>
          <a:prstGeom prst="rect">
            <a:avLst/>
          </a:prstGeom>
          <a:noFill/>
        </p:spPr>
        <p:txBody>
          <a:bodyPr wrap="none" rtlCol="0">
            <a:spAutoFit/>
          </a:bodyPr>
          <a:lstStyle/>
          <a:p>
            <a:r>
              <a:rPr lang="en-US" dirty="0"/>
              <a:t>P as a function of t = </a:t>
            </a:r>
            <a:r>
              <a:rPr lang="en-US" dirty="0">
                <a:latin typeface="Symbol" pitchFamily="18" charset="2"/>
              </a:rPr>
              <a:t>q</a:t>
            </a:r>
          </a:p>
        </p:txBody>
      </p:sp>
      <p:sp>
        <p:nvSpPr>
          <p:cNvPr id="6" name="TextBox 5"/>
          <p:cNvSpPr txBox="1"/>
          <p:nvPr/>
        </p:nvSpPr>
        <p:spPr>
          <a:xfrm>
            <a:off x="3443734" y="1921231"/>
            <a:ext cx="2748829" cy="369332"/>
          </a:xfrm>
          <a:prstGeom prst="rect">
            <a:avLst/>
          </a:prstGeom>
          <a:noFill/>
        </p:spPr>
        <p:txBody>
          <a:bodyPr wrap="none" rtlCol="0">
            <a:spAutoFit/>
          </a:bodyPr>
          <a:lstStyle/>
          <a:p>
            <a:r>
              <a:rPr lang="en-US" dirty="0"/>
              <a:t>Make vector of angles (rad)</a:t>
            </a:r>
          </a:p>
        </p:txBody>
      </p:sp>
      <p:sp>
        <p:nvSpPr>
          <p:cNvPr id="7" name="TextBox 6"/>
          <p:cNvSpPr txBox="1"/>
          <p:nvPr/>
        </p:nvSpPr>
        <p:spPr>
          <a:xfrm>
            <a:off x="3505200" y="2220646"/>
            <a:ext cx="1791068" cy="369332"/>
          </a:xfrm>
          <a:prstGeom prst="rect">
            <a:avLst/>
          </a:prstGeom>
          <a:noFill/>
        </p:spPr>
        <p:txBody>
          <a:bodyPr wrap="none" rtlCol="0">
            <a:spAutoFit/>
          </a:bodyPr>
          <a:lstStyle/>
          <a:p>
            <a:r>
              <a:rPr lang="en-US" dirty="0"/>
              <a:t>Substitute angles</a:t>
            </a:r>
          </a:p>
        </p:txBody>
      </p:sp>
      <p:sp>
        <p:nvSpPr>
          <p:cNvPr id="8" name="TextBox 7"/>
          <p:cNvSpPr txBox="1"/>
          <p:nvPr/>
        </p:nvSpPr>
        <p:spPr>
          <a:xfrm>
            <a:off x="3493804" y="2479799"/>
            <a:ext cx="554960" cy="369332"/>
          </a:xfrm>
          <a:prstGeom prst="rect">
            <a:avLst/>
          </a:prstGeom>
          <a:noFill/>
        </p:spPr>
        <p:txBody>
          <a:bodyPr wrap="none" rtlCol="0">
            <a:spAutoFit/>
          </a:bodyPr>
          <a:lstStyle/>
          <a:p>
            <a:r>
              <a:rPr lang="en-US" dirty="0"/>
              <a:t>Plot</a:t>
            </a:r>
          </a:p>
        </p:txBody>
      </p:sp>
      <p:sp>
        <p:nvSpPr>
          <p:cNvPr id="9" name="TextBox 8"/>
          <p:cNvSpPr txBox="1"/>
          <p:nvPr/>
        </p:nvSpPr>
        <p:spPr>
          <a:xfrm>
            <a:off x="467138" y="3299115"/>
            <a:ext cx="4708405" cy="369332"/>
          </a:xfrm>
          <a:prstGeom prst="rect">
            <a:avLst/>
          </a:prstGeom>
          <a:noFill/>
        </p:spPr>
        <p:txBody>
          <a:bodyPr wrap="none" rtlCol="0">
            <a:spAutoFit/>
          </a:bodyPr>
          <a:lstStyle/>
          <a:p>
            <a:r>
              <a:rPr lang="en-US" dirty="0"/>
              <a:t>Alternatively, we can do all substitutions at once</a:t>
            </a:r>
          </a:p>
        </p:txBody>
      </p:sp>
      <p:sp>
        <p:nvSpPr>
          <p:cNvPr id="10" name="Rectangle 9"/>
          <p:cNvSpPr/>
          <p:nvPr/>
        </p:nvSpPr>
        <p:spPr>
          <a:xfrm>
            <a:off x="344882" y="4160861"/>
            <a:ext cx="4572000" cy="1815882"/>
          </a:xfrm>
          <a:prstGeom prst="rect">
            <a:avLst/>
          </a:prstGeom>
        </p:spPr>
        <p:txBody>
          <a:bodyPr>
            <a:spAutoFit/>
          </a:bodyPr>
          <a:lstStyle/>
          <a:p>
            <a:r>
              <a:rPr lang="en-US" sz="1600" dirty="0" err="1"/>
              <a:t>angr</a:t>
            </a:r>
            <a:r>
              <a:rPr lang="en-US" sz="1600" dirty="0"/>
              <a:t> =</a:t>
            </a:r>
            <a:r>
              <a:rPr lang="en-US" sz="1600" dirty="0" err="1"/>
              <a:t>linspace</a:t>
            </a:r>
            <a:r>
              <a:rPr lang="en-US" sz="1600" dirty="0"/>
              <a:t>(0, pi/4, 100);</a:t>
            </a:r>
          </a:p>
          <a:p>
            <a:endParaRPr lang="en-US" sz="1600" dirty="0"/>
          </a:p>
          <a:p>
            <a:r>
              <a:rPr lang="en-US" sz="1600" dirty="0"/>
              <a:t>Pn2 =subs(S.P, {W, mu, t}, {50, 0.4, </a:t>
            </a:r>
            <a:r>
              <a:rPr lang="en-US" sz="1600" dirty="0" err="1"/>
              <a:t>angr</a:t>
            </a:r>
            <a:r>
              <a:rPr lang="en-US" sz="1600" dirty="0"/>
              <a:t>});</a:t>
            </a:r>
          </a:p>
          <a:p>
            <a:endParaRPr lang="en-US" sz="1600" dirty="0"/>
          </a:p>
          <a:p>
            <a:r>
              <a:rPr lang="en-US" sz="1600" dirty="0"/>
              <a:t>plot(</a:t>
            </a:r>
            <a:r>
              <a:rPr lang="en-US" sz="1600" dirty="0" err="1"/>
              <a:t>angr</a:t>
            </a:r>
            <a:r>
              <a:rPr lang="en-US" sz="1600" dirty="0"/>
              <a:t>*180/pi,Pn2)</a:t>
            </a:r>
          </a:p>
          <a:p>
            <a:r>
              <a:rPr lang="en-US" sz="1600" dirty="0" err="1"/>
              <a:t>xlabel</a:t>
            </a:r>
            <a:r>
              <a:rPr lang="en-US" sz="1600" dirty="0"/>
              <a:t>(‘ Angle, degrees’)</a:t>
            </a:r>
          </a:p>
          <a:p>
            <a:r>
              <a:rPr lang="en-US" sz="1600" dirty="0" err="1"/>
              <a:t>ylabel</a:t>
            </a:r>
            <a:r>
              <a:rPr lang="en-US" sz="1600" dirty="0"/>
              <a:t>(‘Force, P (</a:t>
            </a:r>
            <a:r>
              <a:rPr lang="en-US" sz="1600" dirty="0" err="1"/>
              <a:t>lb</a:t>
            </a:r>
            <a:r>
              <a:rPr lang="en-US" sz="1600" dirty="0"/>
              <a:t>)’)</a:t>
            </a:r>
          </a:p>
        </p:txBody>
      </p:sp>
      <p:sp>
        <p:nvSpPr>
          <p:cNvPr id="11" name="TextBox 10"/>
          <p:cNvSpPr txBox="1"/>
          <p:nvPr/>
        </p:nvSpPr>
        <p:spPr>
          <a:xfrm>
            <a:off x="3041364" y="5131252"/>
            <a:ext cx="1670009" cy="369332"/>
          </a:xfrm>
          <a:prstGeom prst="rect">
            <a:avLst/>
          </a:prstGeom>
          <a:noFill/>
        </p:spPr>
        <p:txBody>
          <a:bodyPr wrap="none" rtlCol="0">
            <a:spAutoFit/>
          </a:bodyPr>
          <a:lstStyle/>
          <a:p>
            <a:r>
              <a:rPr lang="en-US" dirty="0"/>
              <a:t>Gives same plot</a:t>
            </a:r>
          </a:p>
        </p:txBody>
      </p:sp>
      <p:sp>
        <p:nvSpPr>
          <p:cNvPr id="14" name="Rectangle 6"/>
          <p:cNvSpPr>
            <a:spLocks noChangeArrowheads="1"/>
          </p:cNvSpPr>
          <p:nvPr/>
        </p:nvSpPr>
        <p:spPr bwMode="auto">
          <a:xfrm>
            <a:off x="5781675" y="3700463"/>
            <a:ext cx="2657475" cy="20955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Rectangle 7"/>
          <p:cNvSpPr>
            <a:spLocks noChangeArrowheads="1"/>
          </p:cNvSpPr>
          <p:nvPr/>
        </p:nvSpPr>
        <p:spPr bwMode="auto">
          <a:xfrm>
            <a:off x="5781675" y="3700463"/>
            <a:ext cx="2657475" cy="2095500"/>
          </a:xfrm>
          <a:prstGeom prst="rect">
            <a:avLst/>
          </a:prstGeom>
          <a:noFill/>
          <a:ln w="0">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 name="Line 8"/>
          <p:cNvSpPr>
            <a:spLocks noChangeShapeType="1"/>
          </p:cNvSpPr>
          <p:nvPr/>
        </p:nvSpPr>
        <p:spPr bwMode="auto">
          <a:xfrm>
            <a:off x="5781675" y="3700463"/>
            <a:ext cx="2657475"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 name="Line 9"/>
          <p:cNvSpPr>
            <a:spLocks noChangeShapeType="1"/>
          </p:cNvSpPr>
          <p:nvPr/>
        </p:nvSpPr>
        <p:spPr bwMode="auto">
          <a:xfrm>
            <a:off x="5781675" y="5795963"/>
            <a:ext cx="2657475"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p>
        </p:txBody>
      </p:sp>
      <p:sp>
        <p:nvSpPr>
          <p:cNvPr id="18" name="Line 10"/>
          <p:cNvSpPr>
            <a:spLocks noChangeShapeType="1"/>
          </p:cNvSpPr>
          <p:nvPr/>
        </p:nvSpPr>
        <p:spPr bwMode="auto">
          <a:xfrm flipV="1">
            <a:off x="8439150" y="3700463"/>
            <a:ext cx="0" cy="209550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 name="Line 11"/>
          <p:cNvSpPr>
            <a:spLocks noChangeShapeType="1"/>
          </p:cNvSpPr>
          <p:nvPr/>
        </p:nvSpPr>
        <p:spPr bwMode="auto">
          <a:xfrm flipV="1">
            <a:off x="5781675" y="3700463"/>
            <a:ext cx="0" cy="209550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 name="Line 12"/>
          <p:cNvSpPr>
            <a:spLocks noChangeShapeType="1"/>
          </p:cNvSpPr>
          <p:nvPr/>
        </p:nvSpPr>
        <p:spPr bwMode="auto">
          <a:xfrm>
            <a:off x="5781675" y="5795963"/>
            <a:ext cx="2657475"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p>
        </p:txBody>
      </p:sp>
      <p:sp>
        <p:nvSpPr>
          <p:cNvPr id="21" name="Line 13"/>
          <p:cNvSpPr>
            <a:spLocks noChangeShapeType="1"/>
          </p:cNvSpPr>
          <p:nvPr/>
        </p:nvSpPr>
        <p:spPr bwMode="auto">
          <a:xfrm flipV="1">
            <a:off x="5781675" y="3700463"/>
            <a:ext cx="0" cy="209550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 name="Line 14"/>
          <p:cNvSpPr>
            <a:spLocks noChangeShapeType="1"/>
          </p:cNvSpPr>
          <p:nvPr/>
        </p:nvSpPr>
        <p:spPr bwMode="auto">
          <a:xfrm flipV="1">
            <a:off x="5781675" y="5764213"/>
            <a:ext cx="0" cy="3175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Line 15"/>
          <p:cNvSpPr>
            <a:spLocks noChangeShapeType="1"/>
          </p:cNvSpPr>
          <p:nvPr/>
        </p:nvSpPr>
        <p:spPr bwMode="auto">
          <a:xfrm>
            <a:off x="5781675" y="3700463"/>
            <a:ext cx="0" cy="2540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 name="Rectangle 16"/>
          <p:cNvSpPr>
            <a:spLocks noChangeArrowheads="1"/>
          </p:cNvSpPr>
          <p:nvPr/>
        </p:nvSpPr>
        <p:spPr bwMode="auto">
          <a:xfrm>
            <a:off x="5762625" y="5813425"/>
            <a:ext cx="8496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Helvetica" charset="0"/>
                <a:cs typeface="Arial" pitchFamily="34" charset="0"/>
              </a:rPr>
              <a:t>0</a:t>
            </a:r>
            <a:endParaRPr kumimoji="0" lang="en-US" sz="1200" b="0" i="0" u="none" strike="noStrike" cap="none" normalizeH="0" baseline="0">
              <a:ln>
                <a:noFill/>
              </a:ln>
              <a:solidFill>
                <a:schemeClr val="tx1"/>
              </a:solidFill>
              <a:effectLst/>
              <a:latin typeface="Arial" pitchFamily="34" charset="0"/>
              <a:cs typeface="Arial" pitchFamily="34" charset="0"/>
            </a:endParaRPr>
          </a:p>
        </p:txBody>
      </p:sp>
      <p:sp>
        <p:nvSpPr>
          <p:cNvPr id="25" name="Line 17"/>
          <p:cNvSpPr>
            <a:spLocks noChangeShapeType="1"/>
          </p:cNvSpPr>
          <p:nvPr/>
        </p:nvSpPr>
        <p:spPr bwMode="auto">
          <a:xfrm flipV="1">
            <a:off x="6075363" y="5764213"/>
            <a:ext cx="0" cy="3175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 name="Line 18"/>
          <p:cNvSpPr>
            <a:spLocks noChangeShapeType="1"/>
          </p:cNvSpPr>
          <p:nvPr/>
        </p:nvSpPr>
        <p:spPr bwMode="auto">
          <a:xfrm>
            <a:off x="6075363" y="3700463"/>
            <a:ext cx="0" cy="2540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 name="Rectangle 19"/>
          <p:cNvSpPr>
            <a:spLocks noChangeArrowheads="1"/>
          </p:cNvSpPr>
          <p:nvPr/>
        </p:nvSpPr>
        <p:spPr bwMode="auto">
          <a:xfrm>
            <a:off x="6056313" y="5813425"/>
            <a:ext cx="8496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Helvetica" charset="0"/>
                <a:cs typeface="Arial" pitchFamily="34" charset="0"/>
              </a:rPr>
              <a:t>5</a:t>
            </a:r>
            <a:endParaRPr kumimoji="0" lang="en-US" sz="1200" b="0" i="0" u="none" strike="noStrike" cap="none" normalizeH="0" baseline="0">
              <a:ln>
                <a:noFill/>
              </a:ln>
              <a:solidFill>
                <a:schemeClr val="tx1"/>
              </a:solidFill>
              <a:effectLst/>
              <a:latin typeface="Arial" pitchFamily="34" charset="0"/>
              <a:cs typeface="Arial" pitchFamily="34" charset="0"/>
            </a:endParaRPr>
          </a:p>
        </p:txBody>
      </p:sp>
      <p:sp>
        <p:nvSpPr>
          <p:cNvPr id="28" name="Line 20"/>
          <p:cNvSpPr>
            <a:spLocks noChangeShapeType="1"/>
          </p:cNvSpPr>
          <p:nvPr/>
        </p:nvSpPr>
        <p:spPr bwMode="auto">
          <a:xfrm flipV="1">
            <a:off x="6369050" y="5764213"/>
            <a:ext cx="0" cy="3175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 name="Line 21"/>
          <p:cNvSpPr>
            <a:spLocks noChangeShapeType="1"/>
          </p:cNvSpPr>
          <p:nvPr/>
        </p:nvSpPr>
        <p:spPr bwMode="auto">
          <a:xfrm>
            <a:off x="6369050" y="3700463"/>
            <a:ext cx="0" cy="2540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 name="Rectangle 22"/>
          <p:cNvSpPr>
            <a:spLocks noChangeArrowheads="1"/>
          </p:cNvSpPr>
          <p:nvPr/>
        </p:nvSpPr>
        <p:spPr bwMode="auto">
          <a:xfrm>
            <a:off x="6326188" y="5813425"/>
            <a:ext cx="16991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Helvetica" charset="0"/>
                <a:cs typeface="Arial" pitchFamily="34" charset="0"/>
              </a:rPr>
              <a:t>10</a:t>
            </a:r>
            <a:endParaRPr kumimoji="0" lang="en-US" sz="1200" b="0" i="0" u="none" strike="noStrike" cap="none" normalizeH="0" baseline="0">
              <a:ln>
                <a:noFill/>
              </a:ln>
              <a:solidFill>
                <a:schemeClr val="tx1"/>
              </a:solidFill>
              <a:effectLst/>
              <a:latin typeface="Arial" pitchFamily="34" charset="0"/>
              <a:cs typeface="Arial" pitchFamily="34" charset="0"/>
            </a:endParaRPr>
          </a:p>
        </p:txBody>
      </p:sp>
      <p:sp>
        <p:nvSpPr>
          <p:cNvPr id="31" name="Line 23"/>
          <p:cNvSpPr>
            <a:spLocks noChangeShapeType="1"/>
          </p:cNvSpPr>
          <p:nvPr/>
        </p:nvSpPr>
        <p:spPr bwMode="auto">
          <a:xfrm flipV="1">
            <a:off x="6662738" y="5764213"/>
            <a:ext cx="0" cy="3175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24" name="Line 24"/>
          <p:cNvSpPr>
            <a:spLocks noChangeShapeType="1"/>
          </p:cNvSpPr>
          <p:nvPr/>
        </p:nvSpPr>
        <p:spPr bwMode="auto">
          <a:xfrm>
            <a:off x="6662738" y="3700463"/>
            <a:ext cx="0" cy="2540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25" name="Rectangle 25"/>
          <p:cNvSpPr>
            <a:spLocks noChangeArrowheads="1"/>
          </p:cNvSpPr>
          <p:nvPr/>
        </p:nvSpPr>
        <p:spPr bwMode="auto">
          <a:xfrm>
            <a:off x="6619875" y="5813425"/>
            <a:ext cx="16991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Helvetica" charset="0"/>
                <a:cs typeface="Arial" pitchFamily="34" charset="0"/>
              </a:rPr>
              <a:t>15</a:t>
            </a:r>
            <a:endParaRPr kumimoji="0" lang="en-US" sz="1200" b="0" i="0" u="none" strike="noStrike" cap="none" normalizeH="0" baseline="0">
              <a:ln>
                <a:noFill/>
              </a:ln>
              <a:solidFill>
                <a:schemeClr val="tx1"/>
              </a:solidFill>
              <a:effectLst/>
              <a:latin typeface="Arial" pitchFamily="34" charset="0"/>
              <a:cs typeface="Arial" pitchFamily="34" charset="0"/>
            </a:endParaRPr>
          </a:p>
        </p:txBody>
      </p:sp>
      <p:sp>
        <p:nvSpPr>
          <p:cNvPr id="1027" name="Line 26"/>
          <p:cNvSpPr>
            <a:spLocks noChangeShapeType="1"/>
          </p:cNvSpPr>
          <p:nvPr/>
        </p:nvSpPr>
        <p:spPr bwMode="auto">
          <a:xfrm flipV="1">
            <a:off x="6956425" y="5764213"/>
            <a:ext cx="0" cy="3175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28" name="Line 27"/>
          <p:cNvSpPr>
            <a:spLocks noChangeShapeType="1"/>
          </p:cNvSpPr>
          <p:nvPr/>
        </p:nvSpPr>
        <p:spPr bwMode="auto">
          <a:xfrm>
            <a:off x="6956425" y="3700463"/>
            <a:ext cx="0" cy="2540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29" name="Rectangle 28"/>
          <p:cNvSpPr>
            <a:spLocks noChangeArrowheads="1"/>
          </p:cNvSpPr>
          <p:nvPr/>
        </p:nvSpPr>
        <p:spPr bwMode="auto">
          <a:xfrm>
            <a:off x="6913563" y="5813425"/>
            <a:ext cx="16991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Helvetica" charset="0"/>
                <a:cs typeface="Arial" pitchFamily="34" charset="0"/>
              </a:rPr>
              <a:t>20</a:t>
            </a:r>
            <a:endParaRPr kumimoji="0" lang="en-US" sz="1200" b="0" i="0" u="none" strike="noStrike" cap="none" normalizeH="0" baseline="0">
              <a:ln>
                <a:noFill/>
              </a:ln>
              <a:solidFill>
                <a:schemeClr val="tx1"/>
              </a:solidFill>
              <a:effectLst/>
              <a:latin typeface="Arial" pitchFamily="34" charset="0"/>
              <a:cs typeface="Arial" pitchFamily="34" charset="0"/>
            </a:endParaRPr>
          </a:p>
        </p:txBody>
      </p:sp>
      <p:sp>
        <p:nvSpPr>
          <p:cNvPr id="1030" name="Line 29"/>
          <p:cNvSpPr>
            <a:spLocks noChangeShapeType="1"/>
          </p:cNvSpPr>
          <p:nvPr/>
        </p:nvSpPr>
        <p:spPr bwMode="auto">
          <a:xfrm flipV="1">
            <a:off x="7256463" y="5764213"/>
            <a:ext cx="0" cy="3175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31" name="Line 30"/>
          <p:cNvSpPr>
            <a:spLocks noChangeShapeType="1"/>
          </p:cNvSpPr>
          <p:nvPr/>
        </p:nvSpPr>
        <p:spPr bwMode="auto">
          <a:xfrm>
            <a:off x="7256463" y="3700463"/>
            <a:ext cx="0" cy="2540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32" name="Rectangle 31"/>
          <p:cNvSpPr>
            <a:spLocks noChangeArrowheads="1"/>
          </p:cNvSpPr>
          <p:nvPr/>
        </p:nvSpPr>
        <p:spPr bwMode="auto">
          <a:xfrm>
            <a:off x="7213600" y="5813425"/>
            <a:ext cx="16991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Helvetica" charset="0"/>
                <a:cs typeface="Arial" pitchFamily="34" charset="0"/>
              </a:rPr>
              <a:t>25</a:t>
            </a:r>
            <a:endParaRPr kumimoji="0" lang="en-US" sz="1200" b="0" i="0" u="none" strike="noStrike" cap="none" normalizeH="0" baseline="0">
              <a:ln>
                <a:noFill/>
              </a:ln>
              <a:solidFill>
                <a:schemeClr val="tx1"/>
              </a:solidFill>
              <a:effectLst/>
              <a:latin typeface="Arial" pitchFamily="34" charset="0"/>
              <a:cs typeface="Arial" pitchFamily="34" charset="0"/>
            </a:endParaRPr>
          </a:p>
        </p:txBody>
      </p:sp>
      <p:sp>
        <p:nvSpPr>
          <p:cNvPr id="1033" name="Line 32"/>
          <p:cNvSpPr>
            <a:spLocks noChangeShapeType="1"/>
          </p:cNvSpPr>
          <p:nvPr/>
        </p:nvSpPr>
        <p:spPr bwMode="auto">
          <a:xfrm flipV="1">
            <a:off x="7550150" y="5764213"/>
            <a:ext cx="0" cy="3175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34" name="Line 33"/>
          <p:cNvSpPr>
            <a:spLocks noChangeShapeType="1"/>
          </p:cNvSpPr>
          <p:nvPr/>
        </p:nvSpPr>
        <p:spPr bwMode="auto">
          <a:xfrm>
            <a:off x="7550150" y="3700463"/>
            <a:ext cx="0" cy="2540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35" name="Rectangle 34"/>
          <p:cNvSpPr>
            <a:spLocks noChangeArrowheads="1"/>
          </p:cNvSpPr>
          <p:nvPr/>
        </p:nvSpPr>
        <p:spPr bwMode="auto">
          <a:xfrm>
            <a:off x="7507288" y="5813425"/>
            <a:ext cx="16991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Helvetica" charset="0"/>
                <a:cs typeface="Arial" pitchFamily="34" charset="0"/>
              </a:rPr>
              <a:t>30</a:t>
            </a:r>
            <a:endParaRPr kumimoji="0" lang="en-US" sz="1200" b="0" i="0" u="none" strike="noStrike" cap="none" normalizeH="0" baseline="0">
              <a:ln>
                <a:noFill/>
              </a:ln>
              <a:solidFill>
                <a:schemeClr val="tx1"/>
              </a:solidFill>
              <a:effectLst/>
              <a:latin typeface="Arial" pitchFamily="34" charset="0"/>
              <a:cs typeface="Arial" pitchFamily="34" charset="0"/>
            </a:endParaRPr>
          </a:p>
        </p:txBody>
      </p:sp>
      <p:sp>
        <p:nvSpPr>
          <p:cNvPr id="1036" name="Line 35"/>
          <p:cNvSpPr>
            <a:spLocks noChangeShapeType="1"/>
          </p:cNvSpPr>
          <p:nvPr/>
        </p:nvSpPr>
        <p:spPr bwMode="auto">
          <a:xfrm flipV="1">
            <a:off x="7843838" y="5764213"/>
            <a:ext cx="0" cy="3175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37" name="Line 36"/>
          <p:cNvSpPr>
            <a:spLocks noChangeShapeType="1"/>
          </p:cNvSpPr>
          <p:nvPr/>
        </p:nvSpPr>
        <p:spPr bwMode="auto">
          <a:xfrm>
            <a:off x="7843838" y="3700463"/>
            <a:ext cx="0" cy="2540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38" name="Rectangle 37"/>
          <p:cNvSpPr>
            <a:spLocks noChangeArrowheads="1"/>
          </p:cNvSpPr>
          <p:nvPr/>
        </p:nvSpPr>
        <p:spPr bwMode="auto">
          <a:xfrm>
            <a:off x="7800975" y="5813425"/>
            <a:ext cx="16991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Helvetica" charset="0"/>
                <a:cs typeface="Arial" pitchFamily="34" charset="0"/>
              </a:rPr>
              <a:t>35</a:t>
            </a:r>
            <a:endParaRPr kumimoji="0" lang="en-US" sz="1200" b="0" i="0" u="none" strike="noStrike" cap="none" normalizeH="0" baseline="0">
              <a:ln>
                <a:noFill/>
              </a:ln>
              <a:solidFill>
                <a:schemeClr val="tx1"/>
              </a:solidFill>
              <a:effectLst/>
              <a:latin typeface="Arial" pitchFamily="34" charset="0"/>
              <a:cs typeface="Arial" pitchFamily="34" charset="0"/>
            </a:endParaRPr>
          </a:p>
        </p:txBody>
      </p:sp>
      <p:sp>
        <p:nvSpPr>
          <p:cNvPr id="1039" name="Line 38"/>
          <p:cNvSpPr>
            <a:spLocks noChangeShapeType="1"/>
          </p:cNvSpPr>
          <p:nvPr/>
        </p:nvSpPr>
        <p:spPr bwMode="auto">
          <a:xfrm flipV="1">
            <a:off x="8139113" y="5764213"/>
            <a:ext cx="0" cy="3175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40" name="Line 39"/>
          <p:cNvSpPr>
            <a:spLocks noChangeShapeType="1"/>
          </p:cNvSpPr>
          <p:nvPr/>
        </p:nvSpPr>
        <p:spPr bwMode="auto">
          <a:xfrm>
            <a:off x="8139113" y="3700463"/>
            <a:ext cx="0" cy="2540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41" name="Rectangle 40"/>
          <p:cNvSpPr>
            <a:spLocks noChangeArrowheads="1"/>
          </p:cNvSpPr>
          <p:nvPr/>
        </p:nvSpPr>
        <p:spPr bwMode="auto">
          <a:xfrm>
            <a:off x="8096250" y="5813425"/>
            <a:ext cx="16991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Helvetica" charset="0"/>
                <a:cs typeface="Arial" pitchFamily="34" charset="0"/>
              </a:rPr>
              <a:t>40</a:t>
            </a:r>
            <a:endParaRPr kumimoji="0" lang="en-US" sz="1200" b="0" i="0" u="none" strike="noStrike" cap="none" normalizeH="0" baseline="0">
              <a:ln>
                <a:noFill/>
              </a:ln>
              <a:solidFill>
                <a:schemeClr val="tx1"/>
              </a:solidFill>
              <a:effectLst/>
              <a:latin typeface="Arial" pitchFamily="34" charset="0"/>
              <a:cs typeface="Arial" pitchFamily="34" charset="0"/>
            </a:endParaRPr>
          </a:p>
        </p:txBody>
      </p:sp>
      <p:sp>
        <p:nvSpPr>
          <p:cNvPr id="1042" name="Line 41"/>
          <p:cNvSpPr>
            <a:spLocks noChangeShapeType="1"/>
          </p:cNvSpPr>
          <p:nvPr/>
        </p:nvSpPr>
        <p:spPr bwMode="auto">
          <a:xfrm flipV="1">
            <a:off x="8439150" y="5764213"/>
            <a:ext cx="0" cy="3175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43" name="Line 42"/>
          <p:cNvSpPr>
            <a:spLocks noChangeShapeType="1"/>
          </p:cNvSpPr>
          <p:nvPr/>
        </p:nvSpPr>
        <p:spPr bwMode="auto">
          <a:xfrm>
            <a:off x="8439150" y="3700463"/>
            <a:ext cx="0" cy="2540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44" name="Rectangle 43"/>
          <p:cNvSpPr>
            <a:spLocks noChangeArrowheads="1"/>
          </p:cNvSpPr>
          <p:nvPr/>
        </p:nvSpPr>
        <p:spPr bwMode="auto">
          <a:xfrm>
            <a:off x="8396288" y="5813425"/>
            <a:ext cx="16991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Helvetica" charset="0"/>
                <a:cs typeface="Arial" pitchFamily="34" charset="0"/>
              </a:rPr>
              <a:t>45</a:t>
            </a:r>
            <a:endParaRPr kumimoji="0" lang="en-US" sz="1200" b="0" i="0" u="none" strike="noStrike" cap="none" normalizeH="0" baseline="0">
              <a:ln>
                <a:noFill/>
              </a:ln>
              <a:solidFill>
                <a:schemeClr val="tx1"/>
              </a:solidFill>
              <a:effectLst/>
              <a:latin typeface="Arial" pitchFamily="34" charset="0"/>
              <a:cs typeface="Arial" pitchFamily="34" charset="0"/>
            </a:endParaRPr>
          </a:p>
        </p:txBody>
      </p:sp>
      <p:sp>
        <p:nvSpPr>
          <p:cNvPr id="1045" name="Line 44"/>
          <p:cNvSpPr>
            <a:spLocks noChangeShapeType="1"/>
          </p:cNvSpPr>
          <p:nvPr/>
        </p:nvSpPr>
        <p:spPr bwMode="auto">
          <a:xfrm>
            <a:off x="5781675" y="5795963"/>
            <a:ext cx="23813"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p>
        </p:txBody>
      </p:sp>
      <p:sp>
        <p:nvSpPr>
          <p:cNvPr id="1046" name="Line 45"/>
          <p:cNvSpPr>
            <a:spLocks noChangeShapeType="1"/>
          </p:cNvSpPr>
          <p:nvPr/>
        </p:nvSpPr>
        <p:spPr bwMode="auto">
          <a:xfrm flipH="1">
            <a:off x="8407400" y="5795963"/>
            <a:ext cx="31750"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p>
        </p:txBody>
      </p:sp>
      <p:sp>
        <p:nvSpPr>
          <p:cNvPr id="1047" name="Rectangle 46"/>
          <p:cNvSpPr>
            <a:spLocks noChangeArrowheads="1"/>
          </p:cNvSpPr>
          <p:nvPr/>
        </p:nvSpPr>
        <p:spPr bwMode="auto">
          <a:xfrm>
            <a:off x="5540876" y="5737419"/>
            <a:ext cx="16991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Helvetica" charset="0"/>
                <a:cs typeface="Arial" pitchFamily="34" charset="0"/>
              </a:rPr>
              <a:t>40</a:t>
            </a:r>
            <a:endParaRPr kumimoji="0" lang="en-US" sz="1200" b="0" i="0" u="none" strike="noStrike" cap="none" normalizeH="0" baseline="0">
              <a:ln>
                <a:noFill/>
              </a:ln>
              <a:solidFill>
                <a:schemeClr val="tx1"/>
              </a:solidFill>
              <a:effectLst/>
              <a:latin typeface="Arial" pitchFamily="34" charset="0"/>
              <a:cs typeface="Arial" pitchFamily="34" charset="0"/>
            </a:endParaRPr>
          </a:p>
        </p:txBody>
      </p:sp>
      <p:sp>
        <p:nvSpPr>
          <p:cNvPr id="1048" name="Line 47"/>
          <p:cNvSpPr>
            <a:spLocks noChangeShapeType="1"/>
          </p:cNvSpPr>
          <p:nvPr/>
        </p:nvSpPr>
        <p:spPr bwMode="auto">
          <a:xfrm>
            <a:off x="5781675" y="5446713"/>
            <a:ext cx="23813"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49" name="Line 48"/>
          <p:cNvSpPr>
            <a:spLocks noChangeShapeType="1"/>
          </p:cNvSpPr>
          <p:nvPr/>
        </p:nvSpPr>
        <p:spPr bwMode="auto">
          <a:xfrm flipH="1">
            <a:off x="8407400" y="5446713"/>
            <a:ext cx="31750"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50" name="Rectangle 49"/>
          <p:cNvSpPr>
            <a:spLocks noChangeArrowheads="1"/>
          </p:cNvSpPr>
          <p:nvPr/>
        </p:nvSpPr>
        <p:spPr bwMode="auto">
          <a:xfrm>
            <a:off x="5540876" y="5388169"/>
            <a:ext cx="16991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Helvetica" charset="0"/>
                <a:cs typeface="Arial" pitchFamily="34" charset="0"/>
              </a:rPr>
              <a:t>50</a:t>
            </a:r>
            <a:endParaRPr kumimoji="0" lang="en-US" sz="1200" b="0" i="0" u="none" strike="noStrike" cap="none" normalizeH="0" baseline="0">
              <a:ln>
                <a:noFill/>
              </a:ln>
              <a:solidFill>
                <a:schemeClr val="tx1"/>
              </a:solidFill>
              <a:effectLst/>
              <a:latin typeface="Arial" pitchFamily="34" charset="0"/>
              <a:cs typeface="Arial" pitchFamily="34" charset="0"/>
            </a:endParaRPr>
          </a:p>
        </p:txBody>
      </p:sp>
      <p:sp>
        <p:nvSpPr>
          <p:cNvPr id="1051" name="Line 50"/>
          <p:cNvSpPr>
            <a:spLocks noChangeShapeType="1"/>
          </p:cNvSpPr>
          <p:nvPr/>
        </p:nvSpPr>
        <p:spPr bwMode="auto">
          <a:xfrm>
            <a:off x="5781675" y="5097463"/>
            <a:ext cx="23813"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52" name="Line 51"/>
          <p:cNvSpPr>
            <a:spLocks noChangeShapeType="1"/>
          </p:cNvSpPr>
          <p:nvPr/>
        </p:nvSpPr>
        <p:spPr bwMode="auto">
          <a:xfrm flipH="1">
            <a:off x="8407400" y="5097463"/>
            <a:ext cx="31750"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53" name="Rectangle 52"/>
          <p:cNvSpPr>
            <a:spLocks noChangeArrowheads="1"/>
          </p:cNvSpPr>
          <p:nvPr/>
        </p:nvSpPr>
        <p:spPr bwMode="auto">
          <a:xfrm>
            <a:off x="5540876" y="5038919"/>
            <a:ext cx="16991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Helvetica" charset="0"/>
                <a:cs typeface="Arial" pitchFamily="34" charset="0"/>
              </a:rPr>
              <a:t>60</a:t>
            </a:r>
            <a:endParaRPr kumimoji="0" lang="en-US" sz="1200" b="0" i="0" u="none" strike="noStrike" cap="none" normalizeH="0" baseline="0">
              <a:ln>
                <a:noFill/>
              </a:ln>
              <a:solidFill>
                <a:schemeClr val="tx1"/>
              </a:solidFill>
              <a:effectLst/>
              <a:latin typeface="Arial" pitchFamily="34" charset="0"/>
              <a:cs typeface="Arial" pitchFamily="34" charset="0"/>
            </a:endParaRPr>
          </a:p>
        </p:txBody>
      </p:sp>
      <p:sp>
        <p:nvSpPr>
          <p:cNvPr id="1054" name="Line 53"/>
          <p:cNvSpPr>
            <a:spLocks noChangeShapeType="1"/>
          </p:cNvSpPr>
          <p:nvPr/>
        </p:nvSpPr>
        <p:spPr bwMode="auto">
          <a:xfrm>
            <a:off x="5781675" y="4748213"/>
            <a:ext cx="23813"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55" name="Line 54"/>
          <p:cNvSpPr>
            <a:spLocks noChangeShapeType="1"/>
          </p:cNvSpPr>
          <p:nvPr/>
        </p:nvSpPr>
        <p:spPr bwMode="auto">
          <a:xfrm flipH="1">
            <a:off x="8407400" y="4748213"/>
            <a:ext cx="31750"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56" name="Rectangle 55"/>
          <p:cNvSpPr>
            <a:spLocks noChangeArrowheads="1"/>
          </p:cNvSpPr>
          <p:nvPr/>
        </p:nvSpPr>
        <p:spPr bwMode="auto">
          <a:xfrm>
            <a:off x="5540876" y="4689669"/>
            <a:ext cx="16991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Helvetica" charset="0"/>
                <a:cs typeface="Arial" pitchFamily="34" charset="0"/>
              </a:rPr>
              <a:t>70</a:t>
            </a:r>
            <a:endParaRPr kumimoji="0" lang="en-US" sz="1200" b="0" i="0" u="none" strike="noStrike" cap="none" normalizeH="0" baseline="0">
              <a:ln>
                <a:noFill/>
              </a:ln>
              <a:solidFill>
                <a:schemeClr val="tx1"/>
              </a:solidFill>
              <a:effectLst/>
              <a:latin typeface="Arial" pitchFamily="34" charset="0"/>
              <a:cs typeface="Arial" pitchFamily="34" charset="0"/>
            </a:endParaRPr>
          </a:p>
        </p:txBody>
      </p:sp>
      <p:sp>
        <p:nvSpPr>
          <p:cNvPr id="1057" name="Line 56"/>
          <p:cNvSpPr>
            <a:spLocks noChangeShapeType="1"/>
          </p:cNvSpPr>
          <p:nvPr/>
        </p:nvSpPr>
        <p:spPr bwMode="auto">
          <a:xfrm>
            <a:off x="5781675" y="4398963"/>
            <a:ext cx="23813"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58" name="Line 57"/>
          <p:cNvSpPr>
            <a:spLocks noChangeShapeType="1"/>
          </p:cNvSpPr>
          <p:nvPr/>
        </p:nvSpPr>
        <p:spPr bwMode="auto">
          <a:xfrm flipH="1">
            <a:off x="8407400" y="4398963"/>
            <a:ext cx="31750"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59" name="Rectangle 58"/>
          <p:cNvSpPr>
            <a:spLocks noChangeArrowheads="1"/>
          </p:cNvSpPr>
          <p:nvPr/>
        </p:nvSpPr>
        <p:spPr bwMode="auto">
          <a:xfrm>
            <a:off x="5540876" y="4340419"/>
            <a:ext cx="16991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Helvetica" charset="0"/>
                <a:cs typeface="Arial" pitchFamily="34" charset="0"/>
              </a:rPr>
              <a:t>80</a:t>
            </a:r>
            <a:endParaRPr kumimoji="0" lang="en-US" sz="1200" b="0" i="0" u="none" strike="noStrike" cap="none" normalizeH="0" baseline="0">
              <a:ln>
                <a:noFill/>
              </a:ln>
              <a:solidFill>
                <a:schemeClr val="tx1"/>
              </a:solidFill>
              <a:effectLst/>
              <a:latin typeface="Arial" pitchFamily="34" charset="0"/>
              <a:cs typeface="Arial" pitchFamily="34" charset="0"/>
            </a:endParaRPr>
          </a:p>
        </p:txBody>
      </p:sp>
      <p:sp>
        <p:nvSpPr>
          <p:cNvPr id="1060" name="Line 59"/>
          <p:cNvSpPr>
            <a:spLocks noChangeShapeType="1"/>
          </p:cNvSpPr>
          <p:nvPr/>
        </p:nvSpPr>
        <p:spPr bwMode="auto">
          <a:xfrm>
            <a:off x="5781675" y="4049713"/>
            <a:ext cx="23813"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61" name="Line 60"/>
          <p:cNvSpPr>
            <a:spLocks noChangeShapeType="1"/>
          </p:cNvSpPr>
          <p:nvPr/>
        </p:nvSpPr>
        <p:spPr bwMode="auto">
          <a:xfrm flipH="1">
            <a:off x="8407400" y="4049713"/>
            <a:ext cx="31750"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62" name="Rectangle 61"/>
          <p:cNvSpPr>
            <a:spLocks noChangeArrowheads="1"/>
          </p:cNvSpPr>
          <p:nvPr/>
        </p:nvSpPr>
        <p:spPr bwMode="auto">
          <a:xfrm>
            <a:off x="5540876" y="3991169"/>
            <a:ext cx="16991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Helvetica" charset="0"/>
                <a:cs typeface="Arial" pitchFamily="34" charset="0"/>
              </a:rPr>
              <a:t>90</a:t>
            </a:r>
            <a:endParaRPr kumimoji="0" lang="en-US" sz="1200" b="0" i="0" u="none" strike="noStrike" cap="none" normalizeH="0" baseline="0">
              <a:ln>
                <a:noFill/>
              </a:ln>
              <a:solidFill>
                <a:schemeClr val="tx1"/>
              </a:solidFill>
              <a:effectLst/>
              <a:latin typeface="Arial" pitchFamily="34" charset="0"/>
              <a:cs typeface="Arial" pitchFamily="34" charset="0"/>
            </a:endParaRPr>
          </a:p>
        </p:txBody>
      </p:sp>
      <p:sp>
        <p:nvSpPr>
          <p:cNvPr id="1063" name="Line 62"/>
          <p:cNvSpPr>
            <a:spLocks noChangeShapeType="1"/>
          </p:cNvSpPr>
          <p:nvPr/>
        </p:nvSpPr>
        <p:spPr bwMode="auto">
          <a:xfrm>
            <a:off x="5781675" y="3700463"/>
            <a:ext cx="23813"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64" name="Line 63"/>
          <p:cNvSpPr>
            <a:spLocks noChangeShapeType="1"/>
          </p:cNvSpPr>
          <p:nvPr/>
        </p:nvSpPr>
        <p:spPr bwMode="auto">
          <a:xfrm flipH="1">
            <a:off x="8407400" y="3700463"/>
            <a:ext cx="31750"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65" name="Rectangle 64"/>
          <p:cNvSpPr>
            <a:spLocks noChangeArrowheads="1"/>
          </p:cNvSpPr>
          <p:nvPr/>
        </p:nvSpPr>
        <p:spPr bwMode="auto">
          <a:xfrm>
            <a:off x="5498014" y="3643507"/>
            <a:ext cx="25487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rgbClr val="000000"/>
                </a:solidFill>
                <a:effectLst/>
                <a:latin typeface="Helvetica" charset="0"/>
                <a:cs typeface="Arial" pitchFamily="34" charset="0"/>
              </a:rPr>
              <a:t>100</a:t>
            </a:r>
            <a:endParaRPr kumimoji="0" lang="en-US" sz="1200" b="0" i="0" u="none" strike="noStrike" cap="none" normalizeH="0" baseline="0" dirty="0">
              <a:ln>
                <a:noFill/>
              </a:ln>
              <a:solidFill>
                <a:schemeClr val="tx1"/>
              </a:solidFill>
              <a:effectLst/>
              <a:latin typeface="Arial" pitchFamily="34" charset="0"/>
              <a:cs typeface="Arial" pitchFamily="34" charset="0"/>
            </a:endParaRPr>
          </a:p>
        </p:txBody>
      </p:sp>
      <p:sp>
        <p:nvSpPr>
          <p:cNvPr id="1066" name="Line 65"/>
          <p:cNvSpPr>
            <a:spLocks noChangeShapeType="1"/>
          </p:cNvSpPr>
          <p:nvPr/>
        </p:nvSpPr>
        <p:spPr bwMode="auto">
          <a:xfrm>
            <a:off x="5781675" y="3700463"/>
            <a:ext cx="2657475"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67" name="Line 66"/>
          <p:cNvSpPr>
            <a:spLocks noChangeShapeType="1"/>
          </p:cNvSpPr>
          <p:nvPr/>
        </p:nvSpPr>
        <p:spPr bwMode="auto">
          <a:xfrm>
            <a:off x="5781675" y="5795963"/>
            <a:ext cx="2657475"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p>
        </p:txBody>
      </p:sp>
      <p:sp>
        <p:nvSpPr>
          <p:cNvPr id="1068" name="Line 67"/>
          <p:cNvSpPr>
            <a:spLocks noChangeShapeType="1"/>
          </p:cNvSpPr>
          <p:nvPr/>
        </p:nvSpPr>
        <p:spPr bwMode="auto">
          <a:xfrm flipV="1">
            <a:off x="8439150" y="3700463"/>
            <a:ext cx="0" cy="209550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69" name="Line 68"/>
          <p:cNvSpPr>
            <a:spLocks noChangeShapeType="1"/>
          </p:cNvSpPr>
          <p:nvPr/>
        </p:nvSpPr>
        <p:spPr bwMode="auto">
          <a:xfrm flipV="1">
            <a:off x="5781675" y="3700463"/>
            <a:ext cx="0" cy="209550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70" name="Freeform 69"/>
          <p:cNvSpPr>
            <a:spLocks/>
          </p:cNvSpPr>
          <p:nvPr/>
        </p:nvSpPr>
        <p:spPr bwMode="auto">
          <a:xfrm>
            <a:off x="5781675" y="3706813"/>
            <a:ext cx="2657475" cy="2003425"/>
          </a:xfrm>
          <a:custGeom>
            <a:avLst/>
            <a:gdLst>
              <a:gd name="T0" fmla="*/ 15 w 1674"/>
              <a:gd name="T1" fmla="*/ 1258 h 1262"/>
              <a:gd name="T2" fmla="*/ 50 w 1674"/>
              <a:gd name="T3" fmla="*/ 1254 h 1262"/>
              <a:gd name="T4" fmla="*/ 81 w 1674"/>
              <a:gd name="T5" fmla="*/ 1246 h 1262"/>
              <a:gd name="T6" fmla="*/ 115 w 1674"/>
              <a:gd name="T7" fmla="*/ 1238 h 1262"/>
              <a:gd name="T8" fmla="*/ 150 w 1674"/>
              <a:gd name="T9" fmla="*/ 1235 h 1262"/>
              <a:gd name="T10" fmla="*/ 185 w 1674"/>
              <a:gd name="T11" fmla="*/ 1227 h 1262"/>
              <a:gd name="T12" fmla="*/ 216 w 1674"/>
              <a:gd name="T13" fmla="*/ 1219 h 1262"/>
              <a:gd name="T14" fmla="*/ 250 w 1674"/>
              <a:gd name="T15" fmla="*/ 1208 h 1262"/>
              <a:gd name="T16" fmla="*/ 285 w 1674"/>
              <a:gd name="T17" fmla="*/ 1200 h 1262"/>
              <a:gd name="T18" fmla="*/ 320 w 1674"/>
              <a:gd name="T19" fmla="*/ 1192 h 1262"/>
              <a:gd name="T20" fmla="*/ 354 w 1674"/>
              <a:gd name="T21" fmla="*/ 1181 h 1262"/>
              <a:gd name="T22" fmla="*/ 385 w 1674"/>
              <a:gd name="T23" fmla="*/ 1173 h 1262"/>
              <a:gd name="T24" fmla="*/ 420 w 1674"/>
              <a:gd name="T25" fmla="*/ 1161 h 1262"/>
              <a:gd name="T26" fmla="*/ 455 w 1674"/>
              <a:gd name="T27" fmla="*/ 1150 h 1262"/>
              <a:gd name="T28" fmla="*/ 489 w 1674"/>
              <a:gd name="T29" fmla="*/ 1138 h 1262"/>
              <a:gd name="T30" fmla="*/ 520 w 1674"/>
              <a:gd name="T31" fmla="*/ 1127 h 1262"/>
              <a:gd name="T32" fmla="*/ 555 w 1674"/>
              <a:gd name="T33" fmla="*/ 1115 h 1262"/>
              <a:gd name="T34" fmla="*/ 590 w 1674"/>
              <a:gd name="T35" fmla="*/ 1100 h 1262"/>
              <a:gd name="T36" fmla="*/ 624 w 1674"/>
              <a:gd name="T37" fmla="*/ 1088 h 1262"/>
              <a:gd name="T38" fmla="*/ 655 w 1674"/>
              <a:gd name="T39" fmla="*/ 1073 h 1262"/>
              <a:gd name="T40" fmla="*/ 690 w 1674"/>
              <a:gd name="T41" fmla="*/ 1057 h 1262"/>
              <a:gd name="T42" fmla="*/ 725 w 1674"/>
              <a:gd name="T43" fmla="*/ 1042 h 1262"/>
              <a:gd name="T44" fmla="*/ 759 w 1674"/>
              <a:gd name="T45" fmla="*/ 1026 h 1262"/>
              <a:gd name="T46" fmla="*/ 794 w 1674"/>
              <a:gd name="T47" fmla="*/ 1007 h 1262"/>
              <a:gd name="T48" fmla="*/ 825 w 1674"/>
              <a:gd name="T49" fmla="*/ 992 h 1262"/>
              <a:gd name="T50" fmla="*/ 860 w 1674"/>
              <a:gd name="T51" fmla="*/ 972 h 1262"/>
              <a:gd name="T52" fmla="*/ 894 w 1674"/>
              <a:gd name="T53" fmla="*/ 953 h 1262"/>
              <a:gd name="T54" fmla="*/ 929 w 1674"/>
              <a:gd name="T55" fmla="*/ 930 h 1262"/>
              <a:gd name="T56" fmla="*/ 960 w 1674"/>
              <a:gd name="T57" fmla="*/ 911 h 1262"/>
              <a:gd name="T58" fmla="*/ 995 w 1674"/>
              <a:gd name="T59" fmla="*/ 887 h 1262"/>
              <a:gd name="T60" fmla="*/ 1029 w 1674"/>
              <a:gd name="T61" fmla="*/ 860 h 1262"/>
              <a:gd name="T62" fmla="*/ 1064 w 1674"/>
              <a:gd name="T63" fmla="*/ 837 h 1262"/>
              <a:gd name="T64" fmla="*/ 1095 w 1674"/>
              <a:gd name="T65" fmla="*/ 810 h 1262"/>
              <a:gd name="T66" fmla="*/ 1130 w 1674"/>
              <a:gd name="T67" fmla="*/ 783 h 1262"/>
              <a:gd name="T68" fmla="*/ 1164 w 1674"/>
              <a:gd name="T69" fmla="*/ 752 h 1262"/>
              <a:gd name="T70" fmla="*/ 1199 w 1674"/>
              <a:gd name="T71" fmla="*/ 722 h 1262"/>
              <a:gd name="T72" fmla="*/ 1234 w 1674"/>
              <a:gd name="T73" fmla="*/ 687 h 1262"/>
              <a:gd name="T74" fmla="*/ 1265 w 1674"/>
              <a:gd name="T75" fmla="*/ 652 h 1262"/>
              <a:gd name="T76" fmla="*/ 1299 w 1674"/>
              <a:gd name="T77" fmla="*/ 614 h 1262"/>
              <a:gd name="T78" fmla="*/ 1334 w 1674"/>
              <a:gd name="T79" fmla="*/ 575 h 1262"/>
              <a:gd name="T80" fmla="*/ 1369 w 1674"/>
              <a:gd name="T81" fmla="*/ 533 h 1262"/>
              <a:gd name="T82" fmla="*/ 1400 w 1674"/>
              <a:gd name="T83" fmla="*/ 490 h 1262"/>
              <a:gd name="T84" fmla="*/ 1434 w 1674"/>
              <a:gd name="T85" fmla="*/ 444 h 1262"/>
              <a:gd name="T86" fmla="*/ 1469 w 1674"/>
              <a:gd name="T87" fmla="*/ 390 h 1262"/>
              <a:gd name="T88" fmla="*/ 1504 w 1674"/>
              <a:gd name="T89" fmla="*/ 336 h 1262"/>
              <a:gd name="T90" fmla="*/ 1535 w 1674"/>
              <a:gd name="T91" fmla="*/ 278 h 1262"/>
              <a:gd name="T92" fmla="*/ 1569 w 1674"/>
              <a:gd name="T93" fmla="*/ 216 h 1262"/>
              <a:gd name="T94" fmla="*/ 1604 w 1674"/>
              <a:gd name="T95" fmla="*/ 151 h 1262"/>
              <a:gd name="T96" fmla="*/ 1639 w 1674"/>
              <a:gd name="T97" fmla="*/ 77 h 1262"/>
              <a:gd name="T98" fmla="*/ 1674 w 1674"/>
              <a:gd name="T99" fmla="*/ 0 h 1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674" h="1262">
                <a:moveTo>
                  <a:pt x="0" y="1262"/>
                </a:moveTo>
                <a:lnTo>
                  <a:pt x="15" y="1258"/>
                </a:lnTo>
                <a:lnTo>
                  <a:pt x="30" y="1258"/>
                </a:lnTo>
                <a:lnTo>
                  <a:pt x="50" y="1254"/>
                </a:lnTo>
                <a:lnTo>
                  <a:pt x="65" y="1250"/>
                </a:lnTo>
                <a:lnTo>
                  <a:pt x="81" y="1246"/>
                </a:lnTo>
                <a:lnTo>
                  <a:pt x="100" y="1242"/>
                </a:lnTo>
                <a:lnTo>
                  <a:pt x="115" y="1238"/>
                </a:lnTo>
                <a:lnTo>
                  <a:pt x="135" y="1235"/>
                </a:lnTo>
                <a:lnTo>
                  <a:pt x="150" y="1235"/>
                </a:lnTo>
                <a:lnTo>
                  <a:pt x="165" y="1231"/>
                </a:lnTo>
                <a:lnTo>
                  <a:pt x="185" y="1227"/>
                </a:lnTo>
                <a:lnTo>
                  <a:pt x="200" y="1223"/>
                </a:lnTo>
                <a:lnTo>
                  <a:pt x="216" y="1219"/>
                </a:lnTo>
                <a:lnTo>
                  <a:pt x="235" y="1211"/>
                </a:lnTo>
                <a:lnTo>
                  <a:pt x="250" y="1208"/>
                </a:lnTo>
                <a:lnTo>
                  <a:pt x="270" y="1204"/>
                </a:lnTo>
                <a:lnTo>
                  <a:pt x="285" y="1200"/>
                </a:lnTo>
                <a:lnTo>
                  <a:pt x="300" y="1196"/>
                </a:lnTo>
                <a:lnTo>
                  <a:pt x="320" y="1192"/>
                </a:lnTo>
                <a:lnTo>
                  <a:pt x="335" y="1184"/>
                </a:lnTo>
                <a:lnTo>
                  <a:pt x="354" y="1181"/>
                </a:lnTo>
                <a:lnTo>
                  <a:pt x="370" y="1177"/>
                </a:lnTo>
                <a:lnTo>
                  <a:pt x="385" y="1173"/>
                </a:lnTo>
                <a:lnTo>
                  <a:pt x="405" y="1165"/>
                </a:lnTo>
                <a:lnTo>
                  <a:pt x="420" y="1161"/>
                </a:lnTo>
                <a:lnTo>
                  <a:pt x="435" y="1157"/>
                </a:lnTo>
                <a:lnTo>
                  <a:pt x="455" y="1150"/>
                </a:lnTo>
                <a:lnTo>
                  <a:pt x="470" y="1146"/>
                </a:lnTo>
                <a:lnTo>
                  <a:pt x="489" y="1138"/>
                </a:lnTo>
                <a:lnTo>
                  <a:pt x="505" y="1134"/>
                </a:lnTo>
                <a:lnTo>
                  <a:pt x="520" y="1127"/>
                </a:lnTo>
                <a:lnTo>
                  <a:pt x="540" y="1119"/>
                </a:lnTo>
                <a:lnTo>
                  <a:pt x="555" y="1115"/>
                </a:lnTo>
                <a:lnTo>
                  <a:pt x="574" y="1107"/>
                </a:lnTo>
                <a:lnTo>
                  <a:pt x="590" y="1100"/>
                </a:lnTo>
                <a:lnTo>
                  <a:pt x="605" y="1096"/>
                </a:lnTo>
                <a:lnTo>
                  <a:pt x="624" y="1088"/>
                </a:lnTo>
                <a:lnTo>
                  <a:pt x="640" y="1080"/>
                </a:lnTo>
                <a:lnTo>
                  <a:pt x="655" y="1073"/>
                </a:lnTo>
                <a:lnTo>
                  <a:pt x="675" y="1065"/>
                </a:lnTo>
                <a:lnTo>
                  <a:pt x="690" y="1057"/>
                </a:lnTo>
                <a:lnTo>
                  <a:pt x="709" y="1049"/>
                </a:lnTo>
                <a:lnTo>
                  <a:pt x="725" y="1042"/>
                </a:lnTo>
                <a:lnTo>
                  <a:pt x="740" y="1034"/>
                </a:lnTo>
                <a:lnTo>
                  <a:pt x="759" y="1026"/>
                </a:lnTo>
                <a:lnTo>
                  <a:pt x="775" y="1019"/>
                </a:lnTo>
                <a:lnTo>
                  <a:pt x="794" y="1007"/>
                </a:lnTo>
                <a:lnTo>
                  <a:pt x="810" y="999"/>
                </a:lnTo>
                <a:lnTo>
                  <a:pt x="825" y="992"/>
                </a:lnTo>
                <a:lnTo>
                  <a:pt x="844" y="980"/>
                </a:lnTo>
                <a:lnTo>
                  <a:pt x="860" y="972"/>
                </a:lnTo>
                <a:lnTo>
                  <a:pt x="875" y="961"/>
                </a:lnTo>
                <a:lnTo>
                  <a:pt x="894" y="953"/>
                </a:lnTo>
                <a:lnTo>
                  <a:pt x="910" y="941"/>
                </a:lnTo>
                <a:lnTo>
                  <a:pt x="929" y="930"/>
                </a:lnTo>
                <a:lnTo>
                  <a:pt x="945" y="922"/>
                </a:lnTo>
                <a:lnTo>
                  <a:pt x="960" y="911"/>
                </a:lnTo>
                <a:lnTo>
                  <a:pt x="979" y="899"/>
                </a:lnTo>
                <a:lnTo>
                  <a:pt x="995" y="887"/>
                </a:lnTo>
                <a:lnTo>
                  <a:pt x="1014" y="876"/>
                </a:lnTo>
                <a:lnTo>
                  <a:pt x="1029" y="860"/>
                </a:lnTo>
                <a:lnTo>
                  <a:pt x="1045" y="849"/>
                </a:lnTo>
                <a:lnTo>
                  <a:pt x="1064" y="837"/>
                </a:lnTo>
                <a:lnTo>
                  <a:pt x="1080" y="822"/>
                </a:lnTo>
                <a:lnTo>
                  <a:pt x="1095" y="810"/>
                </a:lnTo>
                <a:lnTo>
                  <a:pt x="1114" y="795"/>
                </a:lnTo>
                <a:lnTo>
                  <a:pt x="1130" y="783"/>
                </a:lnTo>
                <a:lnTo>
                  <a:pt x="1149" y="768"/>
                </a:lnTo>
                <a:lnTo>
                  <a:pt x="1164" y="752"/>
                </a:lnTo>
                <a:lnTo>
                  <a:pt x="1180" y="737"/>
                </a:lnTo>
                <a:lnTo>
                  <a:pt x="1199" y="722"/>
                </a:lnTo>
                <a:lnTo>
                  <a:pt x="1215" y="706"/>
                </a:lnTo>
                <a:lnTo>
                  <a:pt x="1234" y="687"/>
                </a:lnTo>
                <a:lnTo>
                  <a:pt x="1249" y="671"/>
                </a:lnTo>
                <a:lnTo>
                  <a:pt x="1265" y="652"/>
                </a:lnTo>
                <a:lnTo>
                  <a:pt x="1284" y="633"/>
                </a:lnTo>
                <a:lnTo>
                  <a:pt x="1299" y="614"/>
                </a:lnTo>
                <a:lnTo>
                  <a:pt x="1315" y="594"/>
                </a:lnTo>
                <a:lnTo>
                  <a:pt x="1334" y="575"/>
                </a:lnTo>
                <a:lnTo>
                  <a:pt x="1350" y="556"/>
                </a:lnTo>
                <a:lnTo>
                  <a:pt x="1369" y="533"/>
                </a:lnTo>
                <a:lnTo>
                  <a:pt x="1384" y="513"/>
                </a:lnTo>
                <a:lnTo>
                  <a:pt x="1400" y="490"/>
                </a:lnTo>
                <a:lnTo>
                  <a:pt x="1419" y="467"/>
                </a:lnTo>
                <a:lnTo>
                  <a:pt x="1434" y="444"/>
                </a:lnTo>
                <a:lnTo>
                  <a:pt x="1454" y="417"/>
                </a:lnTo>
                <a:lnTo>
                  <a:pt x="1469" y="390"/>
                </a:lnTo>
                <a:lnTo>
                  <a:pt x="1485" y="367"/>
                </a:lnTo>
                <a:lnTo>
                  <a:pt x="1504" y="336"/>
                </a:lnTo>
                <a:lnTo>
                  <a:pt x="1519" y="309"/>
                </a:lnTo>
                <a:lnTo>
                  <a:pt x="1535" y="278"/>
                </a:lnTo>
                <a:lnTo>
                  <a:pt x="1554" y="247"/>
                </a:lnTo>
                <a:lnTo>
                  <a:pt x="1569" y="216"/>
                </a:lnTo>
                <a:lnTo>
                  <a:pt x="1589" y="185"/>
                </a:lnTo>
                <a:lnTo>
                  <a:pt x="1604" y="151"/>
                </a:lnTo>
                <a:lnTo>
                  <a:pt x="1620" y="116"/>
                </a:lnTo>
                <a:lnTo>
                  <a:pt x="1639" y="77"/>
                </a:lnTo>
                <a:lnTo>
                  <a:pt x="1654" y="39"/>
                </a:lnTo>
                <a:lnTo>
                  <a:pt x="1674" y="0"/>
                </a:lnTo>
              </a:path>
            </a:pathLst>
          </a:custGeom>
          <a:noFill/>
          <a:ln w="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71" name="TextBox 1070"/>
          <p:cNvSpPr txBox="1"/>
          <p:nvPr/>
        </p:nvSpPr>
        <p:spPr>
          <a:xfrm>
            <a:off x="6457052" y="6047601"/>
            <a:ext cx="1107547" cy="276999"/>
          </a:xfrm>
          <a:prstGeom prst="rect">
            <a:avLst/>
          </a:prstGeom>
          <a:noFill/>
        </p:spPr>
        <p:txBody>
          <a:bodyPr wrap="none" rtlCol="0">
            <a:spAutoFit/>
          </a:bodyPr>
          <a:lstStyle/>
          <a:p>
            <a:r>
              <a:rPr lang="en-US" sz="1200" dirty="0"/>
              <a:t>Angle, degrees</a:t>
            </a:r>
          </a:p>
        </p:txBody>
      </p:sp>
      <p:sp>
        <p:nvSpPr>
          <p:cNvPr id="1072" name="TextBox 1071"/>
          <p:cNvSpPr txBox="1"/>
          <p:nvPr/>
        </p:nvSpPr>
        <p:spPr>
          <a:xfrm rot="16200000">
            <a:off x="4769566" y="4544684"/>
            <a:ext cx="1290726" cy="276999"/>
          </a:xfrm>
          <a:prstGeom prst="rect">
            <a:avLst/>
          </a:prstGeom>
          <a:noFill/>
        </p:spPr>
        <p:txBody>
          <a:bodyPr wrap="square" rtlCol="0">
            <a:spAutoFit/>
          </a:bodyPr>
          <a:lstStyle/>
          <a:p>
            <a:r>
              <a:rPr lang="en-US" sz="1200" dirty="0"/>
              <a:t>Force, P (</a:t>
            </a:r>
            <a:r>
              <a:rPr lang="en-US" sz="1200" dirty="0" err="1"/>
              <a:t>lb</a:t>
            </a:r>
            <a:r>
              <a:rPr lang="en-US" sz="1200" dirty="0"/>
              <a:t>)</a:t>
            </a:r>
          </a:p>
        </p:txBody>
      </p:sp>
      <p:sp>
        <p:nvSpPr>
          <p:cNvPr id="1075" name="TextBox 1074"/>
          <p:cNvSpPr txBox="1"/>
          <p:nvPr/>
        </p:nvSpPr>
        <p:spPr>
          <a:xfrm>
            <a:off x="2371551" y="3758256"/>
            <a:ext cx="3236784" cy="369332"/>
          </a:xfrm>
          <a:prstGeom prst="rect">
            <a:avLst/>
          </a:prstGeom>
          <a:noFill/>
        </p:spPr>
        <p:txBody>
          <a:bodyPr wrap="none" rtlCol="0">
            <a:spAutoFit/>
          </a:bodyPr>
          <a:lstStyle/>
          <a:p>
            <a:r>
              <a:rPr lang="en-US" dirty="0"/>
              <a:t>Must put values in a cell array</a:t>
            </a:r>
          </a:p>
        </p:txBody>
      </p:sp>
      <p:sp>
        <p:nvSpPr>
          <p:cNvPr id="82" name="TextBox 81">
            <a:extLst>
              <a:ext uri="{FF2B5EF4-FFF2-40B4-BE49-F238E27FC236}">
                <a16:creationId xmlns:a16="http://schemas.microsoft.com/office/drawing/2014/main" id="{AC5A090E-D1A2-46AA-91BF-19821752AE84}"/>
              </a:ext>
            </a:extLst>
          </p:cNvPr>
          <p:cNvSpPr txBox="1"/>
          <p:nvPr/>
        </p:nvSpPr>
        <p:spPr>
          <a:xfrm>
            <a:off x="242949" y="460784"/>
            <a:ext cx="4572000" cy="2308324"/>
          </a:xfrm>
          <a:prstGeom prst="rect">
            <a:avLst/>
          </a:prstGeom>
          <a:noFill/>
        </p:spPr>
        <p:txBody>
          <a:bodyPr wrap="square">
            <a:spAutoFit/>
          </a:bodyPr>
          <a:lstStyle/>
          <a:p>
            <a:r>
              <a:rPr lang="en-US" sz="1600" dirty="0"/>
              <a:t>Pt = subs( S.P , { W , mu} , [50, 0.4])</a:t>
            </a:r>
          </a:p>
          <a:p>
            <a:r>
              <a:rPr lang="en-US" sz="1600" dirty="0"/>
              <a:t> </a:t>
            </a:r>
          </a:p>
          <a:p>
            <a:r>
              <a:rPr lang="en-US" sz="1600" dirty="0"/>
              <a:t>Pt =</a:t>
            </a:r>
          </a:p>
          <a:p>
            <a:r>
              <a:rPr lang="en-US" sz="1600" dirty="0"/>
              <a:t> </a:t>
            </a:r>
          </a:p>
          <a:p>
            <a:r>
              <a:rPr lang="en-US" sz="1600" dirty="0"/>
              <a:t>(20*3^(1/2) + 50)/(2*(cos(t) - (2*sin(t))/5))</a:t>
            </a:r>
          </a:p>
          <a:p>
            <a:r>
              <a:rPr lang="en-US" sz="1600" dirty="0"/>
              <a:t> </a:t>
            </a:r>
          </a:p>
          <a:p>
            <a:r>
              <a:rPr lang="en-US" sz="1600" dirty="0" err="1"/>
              <a:t>angr</a:t>
            </a:r>
            <a:r>
              <a:rPr lang="en-US" sz="1600" dirty="0"/>
              <a:t> = </a:t>
            </a:r>
            <a:r>
              <a:rPr lang="en-US" sz="1600" dirty="0" err="1"/>
              <a:t>linspace</a:t>
            </a:r>
            <a:r>
              <a:rPr lang="en-US" sz="1600" dirty="0"/>
              <a:t>(0, pi/4, 100);</a:t>
            </a:r>
          </a:p>
          <a:p>
            <a:r>
              <a:rPr lang="en-US" sz="1600" dirty="0" err="1"/>
              <a:t>Pn</a:t>
            </a:r>
            <a:r>
              <a:rPr lang="en-US" sz="1600" dirty="0"/>
              <a:t> = subs( Pt, </a:t>
            </a:r>
            <a:r>
              <a:rPr lang="en-US" sz="1600" dirty="0" err="1"/>
              <a:t>angr</a:t>
            </a:r>
            <a:r>
              <a:rPr lang="en-US" sz="1600" dirty="0"/>
              <a:t>);</a:t>
            </a:r>
          </a:p>
          <a:p>
            <a:r>
              <a:rPr lang="en-US" sz="1600" dirty="0"/>
              <a:t>plot(</a:t>
            </a:r>
            <a:r>
              <a:rPr lang="en-US" sz="1600" dirty="0" err="1"/>
              <a:t>angr</a:t>
            </a:r>
            <a:r>
              <a:rPr lang="en-US" sz="1600" dirty="0"/>
              <a:t>*180/pi , </a:t>
            </a:r>
            <a:r>
              <a:rPr lang="en-US" sz="1600" dirty="0" err="1"/>
              <a:t>Pn</a:t>
            </a:r>
            <a:r>
              <a:rPr lang="en-US" sz="1600" dirty="0"/>
              <a:t>)</a:t>
            </a:r>
          </a:p>
        </p:txBody>
      </p:sp>
      <p:sp>
        <p:nvSpPr>
          <p:cNvPr id="13" name="TextBox 12">
            <a:extLst>
              <a:ext uri="{FF2B5EF4-FFF2-40B4-BE49-F238E27FC236}">
                <a16:creationId xmlns:a16="http://schemas.microsoft.com/office/drawing/2014/main" id="{0B2C9B62-118B-4990-8932-44918864C852}"/>
              </a:ext>
            </a:extLst>
          </p:cNvPr>
          <p:cNvSpPr txBox="1"/>
          <p:nvPr/>
        </p:nvSpPr>
        <p:spPr>
          <a:xfrm>
            <a:off x="467138" y="72949"/>
            <a:ext cx="928459" cy="369332"/>
          </a:xfrm>
          <a:prstGeom prst="rect">
            <a:avLst/>
          </a:prstGeom>
          <a:noFill/>
        </p:spPr>
        <p:txBody>
          <a:bodyPr wrap="none" rtlCol="0">
            <a:spAutoFit/>
          </a:bodyPr>
          <a:lstStyle/>
          <a:p>
            <a:r>
              <a:rPr lang="en-US" dirty="0">
                <a:solidFill>
                  <a:srgbClr val="C00000"/>
                </a:solidFill>
              </a:rPr>
              <a:t>part (b)</a:t>
            </a:r>
          </a:p>
        </p:txBody>
      </p:sp>
      <p:cxnSp>
        <p:nvCxnSpPr>
          <p:cNvPr id="3" name="Straight Arrow Connector 2">
            <a:extLst>
              <a:ext uri="{FF2B5EF4-FFF2-40B4-BE49-F238E27FC236}">
                <a16:creationId xmlns:a16="http://schemas.microsoft.com/office/drawing/2014/main" id="{14010E42-A570-279F-5C8F-77C11E9C91DA}"/>
              </a:ext>
            </a:extLst>
          </p:cNvPr>
          <p:cNvCxnSpPr/>
          <p:nvPr/>
        </p:nvCxnSpPr>
        <p:spPr>
          <a:xfrm>
            <a:off x="3563007" y="4127588"/>
            <a:ext cx="0" cy="555595"/>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81911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9ECD3D6-524D-4058-859D-924E981AAE8C}"/>
              </a:ext>
            </a:extLst>
          </p:cNvPr>
          <p:cNvSpPr txBox="1"/>
          <p:nvPr/>
        </p:nvSpPr>
        <p:spPr>
          <a:xfrm>
            <a:off x="684565" y="142913"/>
            <a:ext cx="915635" cy="369332"/>
          </a:xfrm>
          <a:prstGeom prst="rect">
            <a:avLst/>
          </a:prstGeom>
          <a:noFill/>
        </p:spPr>
        <p:txBody>
          <a:bodyPr wrap="none" rtlCol="0">
            <a:spAutoFit/>
          </a:bodyPr>
          <a:lstStyle/>
          <a:p>
            <a:r>
              <a:rPr lang="en-US">
                <a:solidFill>
                  <a:srgbClr val="C00000"/>
                </a:solidFill>
              </a:rPr>
              <a:t>part (c)</a:t>
            </a:r>
            <a:endParaRPr lang="en-US" dirty="0">
              <a:solidFill>
                <a:srgbClr val="C00000"/>
              </a:solidFill>
            </a:endParaRPr>
          </a:p>
        </p:txBody>
      </p:sp>
      <p:graphicFrame>
        <p:nvGraphicFramePr>
          <p:cNvPr id="3" name="Object 2">
            <a:extLst>
              <a:ext uri="{FF2B5EF4-FFF2-40B4-BE49-F238E27FC236}">
                <a16:creationId xmlns:a16="http://schemas.microsoft.com/office/drawing/2014/main" id="{83013E23-4557-4596-BA35-133290E33DD3}"/>
              </a:ext>
            </a:extLst>
          </p:cNvPr>
          <p:cNvGraphicFramePr>
            <a:graphicFrameLocks noChangeAspect="1"/>
          </p:cNvGraphicFramePr>
          <p:nvPr>
            <p:extLst>
              <p:ext uri="{D42A27DB-BD31-4B8C-83A1-F6EECF244321}">
                <p14:modId xmlns:p14="http://schemas.microsoft.com/office/powerpoint/2010/main" val="4293032331"/>
              </p:ext>
            </p:extLst>
          </p:nvPr>
        </p:nvGraphicFramePr>
        <p:xfrm>
          <a:off x="1521379" y="871643"/>
          <a:ext cx="1666875" cy="333375"/>
        </p:xfrm>
        <a:graphic>
          <a:graphicData uri="http://schemas.openxmlformats.org/presentationml/2006/ole">
            <mc:AlternateContent xmlns:mc="http://schemas.openxmlformats.org/markup-compatibility/2006">
              <mc:Choice xmlns:v="urn:schemas-microsoft-com:vml" Requires="v">
                <p:oleObj name="Equation" r:id="rId3" imgW="825480" imgH="164880" progId="Equation.DSMT4">
                  <p:embed/>
                </p:oleObj>
              </mc:Choice>
              <mc:Fallback>
                <p:oleObj name="Equation" r:id="rId3" imgW="825480" imgH="164880" progId="Equation.DSMT4">
                  <p:embed/>
                  <p:pic>
                    <p:nvPicPr>
                      <p:cNvPr id="3" name="Object 2"/>
                      <p:cNvPicPr/>
                      <p:nvPr/>
                    </p:nvPicPr>
                    <p:blipFill>
                      <a:blip r:embed="rId4"/>
                      <a:stretch>
                        <a:fillRect/>
                      </a:stretch>
                    </p:blipFill>
                    <p:spPr>
                      <a:xfrm>
                        <a:off x="1521379" y="871643"/>
                        <a:ext cx="1666875" cy="333375"/>
                      </a:xfrm>
                      <a:prstGeom prst="rect">
                        <a:avLst/>
                      </a:prstGeom>
                    </p:spPr>
                  </p:pic>
                </p:oleObj>
              </mc:Fallback>
            </mc:AlternateContent>
          </a:graphicData>
        </a:graphic>
      </p:graphicFrame>
      <p:sp>
        <p:nvSpPr>
          <p:cNvPr id="4" name="TextBox 3">
            <a:extLst>
              <a:ext uri="{FF2B5EF4-FFF2-40B4-BE49-F238E27FC236}">
                <a16:creationId xmlns:a16="http://schemas.microsoft.com/office/drawing/2014/main" id="{98520A07-DBC3-4DAE-BDC4-B2C0943966D6}"/>
              </a:ext>
            </a:extLst>
          </p:cNvPr>
          <p:cNvSpPr txBox="1"/>
          <p:nvPr/>
        </p:nvSpPr>
        <p:spPr>
          <a:xfrm>
            <a:off x="1178278" y="1477347"/>
            <a:ext cx="386644" cy="369332"/>
          </a:xfrm>
          <a:prstGeom prst="rect">
            <a:avLst/>
          </a:prstGeom>
          <a:noFill/>
        </p:spPr>
        <p:txBody>
          <a:bodyPr wrap="none" rtlCol="0">
            <a:spAutoFit/>
          </a:bodyPr>
          <a:lstStyle/>
          <a:p>
            <a:r>
              <a:rPr lang="en-US" dirty="0"/>
              <a:t>or</a:t>
            </a:r>
          </a:p>
        </p:txBody>
      </p:sp>
      <p:graphicFrame>
        <p:nvGraphicFramePr>
          <p:cNvPr id="5" name="Object 4">
            <a:extLst>
              <a:ext uri="{FF2B5EF4-FFF2-40B4-BE49-F238E27FC236}">
                <a16:creationId xmlns:a16="http://schemas.microsoft.com/office/drawing/2014/main" id="{8701499B-1DD6-4AC3-A6E1-5BBE7FA578E4}"/>
              </a:ext>
            </a:extLst>
          </p:cNvPr>
          <p:cNvGraphicFramePr>
            <a:graphicFrameLocks noChangeAspect="1"/>
          </p:cNvGraphicFramePr>
          <p:nvPr>
            <p:extLst>
              <p:ext uri="{D42A27DB-BD31-4B8C-83A1-F6EECF244321}">
                <p14:modId xmlns:p14="http://schemas.microsoft.com/office/powerpoint/2010/main" val="1739551644"/>
              </p:ext>
            </p:extLst>
          </p:nvPr>
        </p:nvGraphicFramePr>
        <p:xfrm>
          <a:off x="1600200" y="1447800"/>
          <a:ext cx="1219200" cy="812800"/>
        </p:xfrm>
        <a:graphic>
          <a:graphicData uri="http://schemas.openxmlformats.org/presentationml/2006/ole">
            <mc:AlternateContent xmlns:mc="http://schemas.openxmlformats.org/markup-compatibility/2006">
              <mc:Choice xmlns:v="urn:schemas-microsoft-com:vml" Requires="v">
                <p:oleObj name="Equation" r:id="rId5" imgW="723600" imgH="482400" progId="Equation.DSMT4">
                  <p:embed/>
                </p:oleObj>
              </mc:Choice>
              <mc:Fallback>
                <p:oleObj name="Equation" r:id="rId5" imgW="723600" imgH="482400" progId="Equation.DSMT4">
                  <p:embed/>
                  <p:pic>
                    <p:nvPicPr>
                      <p:cNvPr id="5" name="Object 4"/>
                      <p:cNvPicPr/>
                      <p:nvPr/>
                    </p:nvPicPr>
                    <p:blipFill>
                      <a:blip r:embed="rId6"/>
                      <a:stretch>
                        <a:fillRect/>
                      </a:stretch>
                    </p:blipFill>
                    <p:spPr>
                      <a:xfrm>
                        <a:off x="1600200" y="1447800"/>
                        <a:ext cx="1219200" cy="812800"/>
                      </a:xfrm>
                      <a:prstGeom prst="rect">
                        <a:avLst/>
                      </a:prstGeom>
                    </p:spPr>
                  </p:pic>
                </p:oleObj>
              </mc:Fallback>
            </mc:AlternateContent>
          </a:graphicData>
        </a:graphic>
      </p:graphicFrame>
      <p:cxnSp>
        <p:nvCxnSpPr>
          <p:cNvPr id="6" name="Straight Connector 5">
            <a:extLst>
              <a:ext uri="{FF2B5EF4-FFF2-40B4-BE49-F238E27FC236}">
                <a16:creationId xmlns:a16="http://schemas.microsoft.com/office/drawing/2014/main" id="{D7A6A315-16C7-48D6-BA72-5CD02AB8D651}"/>
              </a:ext>
            </a:extLst>
          </p:cNvPr>
          <p:cNvCxnSpPr/>
          <p:nvPr/>
        </p:nvCxnSpPr>
        <p:spPr>
          <a:xfrm>
            <a:off x="1564922" y="2352478"/>
            <a:ext cx="797278"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aphicFrame>
        <p:nvGraphicFramePr>
          <p:cNvPr id="7" name="Object 6">
            <a:extLst>
              <a:ext uri="{FF2B5EF4-FFF2-40B4-BE49-F238E27FC236}">
                <a16:creationId xmlns:a16="http://schemas.microsoft.com/office/drawing/2014/main" id="{C169BA83-9D8C-4B90-B198-AA75CD28542F}"/>
              </a:ext>
            </a:extLst>
          </p:cNvPr>
          <p:cNvGraphicFramePr>
            <a:graphicFrameLocks noChangeAspect="1"/>
          </p:cNvGraphicFramePr>
          <p:nvPr>
            <p:extLst>
              <p:ext uri="{D42A27DB-BD31-4B8C-83A1-F6EECF244321}">
                <p14:modId xmlns:p14="http://schemas.microsoft.com/office/powerpoint/2010/main" val="2284903292"/>
              </p:ext>
            </p:extLst>
          </p:nvPr>
        </p:nvGraphicFramePr>
        <p:xfrm>
          <a:off x="4193873" y="459215"/>
          <a:ext cx="2001461" cy="741282"/>
        </p:xfrm>
        <a:graphic>
          <a:graphicData uri="http://schemas.openxmlformats.org/presentationml/2006/ole">
            <mc:AlternateContent xmlns:mc="http://schemas.openxmlformats.org/markup-compatibility/2006">
              <mc:Choice xmlns:v="urn:schemas-microsoft-com:vml" Requires="v">
                <p:oleObj name="Equation" r:id="rId7" imgW="1028520" imgH="380880" progId="Equation.DSMT4">
                  <p:embed/>
                </p:oleObj>
              </mc:Choice>
              <mc:Fallback>
                <p:oleObj name="Equation" r:id="rId7" imgW="1028520" imgH="380880" progId="Equation.DSMT4">
                  <p:embed/>
                  <p:pic>
                    <p:nvPicPr>
                      <p:cNvPr id="22" name="Object 21">
                        <a:extLst>
                          <a:ext uri="{FF2B5EF4-FFF2-40B4-BE49-F238E27FC236}">
                            <a16:creationId xmlns:a16="http://schemas.microsoft.com/office/drawing/2014/main" id="{1335A4BD-F1E8-482D-B171-CABDA9F856EE}"/>
                          </a:ext>
                        </a:extLst>
                      </p:cNvPr>
                      <p:cNvPicPr/>
                      <p:nvPr/>
                    </p:nvPicPr>
                    <p:blipFill>
                      <a:blip r:embed="rId8"/>
                      <a:stretch>
                        <a:fillRect/>
                      </a:stretch>
                    </p:blipFill>
                    <p:spPr>
                      <a:xfrm>
                        <a:off x="4193873" y="459215"/>
                        <a:ext cx="2001461" cy="741282"/>
                      </a:xfrm>
                      <a:prstGeom prst="rect">
                        <a:avLst/>
                      </a:prstGeom>
                    </p:spPr>
                  </p:pic>
                </p:oleObj>
              </mc:Fallback>
            </mc:AlternateContent>
          </a:graphicData>
        </a:graphic>
      </p:graphicFrame>
      <p:cxnSp>
        <p:nvCxnSpPr>
          <p:cNvPr id="8" name="Straight Connector 7">
            <a:extLst>
              <a:ext uri="{FF2B5EF4-FFF2-40B4-BE49-F238E27FC236}">
                <a16:creationId xmlns:a16="http://schemas.microsoft.com/office/drawing/2014/main" id="{C429E2BF-1E09-90F2-FE79-D66D4AE2FA81}"/>
              </a:ext>
            </a:extLst>
          </p:cNvPr>
          <p:cNvCxnSpPr/>
          <p:nvPr/>
        </p:nvCxnSpPr>
        <p:spPr>
          <a:xfrm>
            <a:off x="528145" y="2866540"/>
            <a:ext cx="7810007"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E1D274CA-F885-EC15-4018-88D5F612ABC2}"/>
              </a:ext>
            </a:extLst>
          </p:cNvPr>
          <p:cNvSpPr txBox="1"/>
          <p:nvPr/>
        </p:nvSpPr>
        <p:spPr>
          <a:xfrm>
            <a:off x="684565" y="516273"/>
            <a:ext cx="4572000" cy="369332"/>
          </a:xfrm>
          <a:prstGeom prst="rect">
            <a:avLst/>
          </a:prstGeom>
          <a:noFill/>
        </p:spPr>
        <p:txBody>
          <a:bodyPr wrap="square">
            <a:spAutoFit/>
          </a:bodyPr>
          <a:lstStyle/>
          <a:p>
            <a:r>
              <a:rPr lang="en-US" dirty="0"/>
              <a:t>P goes to infinity when </a:t>
            </a:r>
          </a:p>
        </p:txBody>
      </p:sp>
    </p:spTree>
    <p:extLst>
      <p:ext uri="{BB962C8B-B14F-4D97-AF65-F5344CB8AC3E}">
        <p14:creationId xmlns:p14="http://schemas.microsoft.com/office/powerpoint/2010/main" val="13212265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C886146B-C092-4605-BFED-8B6B6C41DDF7}"/>
              </a:ext>
            </a:extLst>
          </p:cNvPr>
          <p:cNvGrpSpPr/>
          <p:nvPr/>
        </p:nvGrpSpPr>
        <p:grpSpPr>
          <a:xfrm>
            <a:off x="6305166" y="994597"/>
            <a:ext cx="1168400" cy="2857500"/>
            <a:chOff x="3290888" y="411163"/>
            <a:chExt cx="1168400" cy="2857500"/>
          </a:xfrm>
        </p:grpSpPr>
        <p:sp>
          <p:nvSpPr>
            <p:cNvPr id="11267" name="AutoShape 4">
              <a:extLst>
                <a:ext uri="{FF2B5EF4-FFF2-40B4-BE49-F238E27FC236}">
                  <a16:creationId xmlns:a16="http://schemas.microsoft.com/office/drawing/2014/main" id="{E11AF1D5-3032-4111-966D-BE7BC9181168}"/>
                </a:ext>
              </a:extLst>
            </p:cNvPr>
            <p:cNvSpPr>
              <a:spLocks noChangeArrowheads="1"/>
            </p:cNvSpPr>
            <p:nvPr/>
          </p:nvSpPr>
          <p:spPr bwMode="auto">
            <a:xfrm>
              <a:off x="3806825" y="411163"/>
              <a:ext cx="90488" cy="2103437"/>
            </a:xfrm>
            <a:prstGeom prst="roundRect">
              <a:avLst>
                <a:gd name="adj" fmla="val 16667"/>
              </a:avLst>
            </a:prstGeom>
            <a:gradFill rotWithShape="1">
              <a:gsLst>
                <a:gs pos="0">
                  <a:srgbClr val="666666"/>
                </a:gs>
                <a:gs pos="50000">
                  <a:srgbClr val="DDDDDD"/>
                </a:gs>
                <a:gs pos="100000">
                  <a:srgbClr val="666666"/>
                </a:gs>
              </a:gsLst>
              <a:lin ang="0" scaled="1"/>
            </a:gra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1268" name="AutoShape 5">
              <a:extLst>
                <a:ext uri="{FF2B5EF4-FFF2-40B4-BE49-F238E27FC236}">
                  <a16:creationId xmlns:a16="http://schemas.microsoft.com/office/drawing/2014/main" id="{C0CE0237-9BEB-4EB7-B660-F2110BFF5922}"/>
                </a:ext>
              </a:extLst>
            </p:cNvPr>
            <p:cNvSpPr>
              <a:spLocks noChangeArrowheads="1"/>
            </p:cNvSpPr>
            <p:nvPr/>
          </p:nvSpPr>
          <p:spPr bwMode="auto">
            <a:xfrm rot="10800000">
              <a:off x="3521075" y="2503488"/>
              <a:ext cx="708025" cy="76517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chemeClr val="bg1">
                <a:lumMod val="85000"/>
              </a:schemeClr>
            </a:solidFill>
            <a:ln w="9525">
              <a:solidFill>
                <a:schemeClr val="tx1"/>
              </a:solidFill>
              <a:miter lim="800000"/>
              <a:headEnd/>
              <a:tailEnd/>
            </a:ln>
          </p:spPr>
          <p:txBody>
            <a:bodyPr wrap="none" anchor="ctr"/>
            <a:lstStyle/>
            <a:p>
              <a:endParaRPr lang="en-US"/>
            </a:p>
          </p:txBody>
        </p:sp>
        <p:sp>
          <p:nvSpPr>
            <p:cNvPr id="11269" name="Oval 6">
              <a:extLst>
                <a:ext uri="{FF2B5EF4-FFF2-40B4-BE49-F238E27FC236}">
                  <a16:creationId xmlns:a16="http://schemas.microsoft.com/office/drawing/2014/main" id="{BF2534C2-8BA9-4234-AA13-3CAA14B87555}"/>
                </a:ext>
              </a:extLst>
            </p:cNvPr>
            <p:cNvSpPr>
              <a:spLocks noChangeArrowheads="1"/>
            </p:cNvSpPr>
            <p:nvPr/>
          </p:nvSpPr>
          <p:spPr bwMode="auto">
            <a:xfrm>
              <a:off x="3475038" y="696913"/>
              <a:ext cx="320675" cy="320675"/>
            </a:xfrm>
            <a:prstGeom prst="ellipse">
              <a:avLst/>
            </a:prstGeom>
            <a:solidFill>
              <a:srgbClr val="DDDDDD"/>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1270" name="Line 7">
              <a:extLst>
                <a:ext uri="{FF2B5EF4-FFF2-40B4-BE49-F238E27FC236}">
                  <a16:creationId xmlns:a16="http://schemas.microsoft.com/office/drawing/2014/main" id="{4E3983B1-CB14-4827-B646-2AD5EC1B9658}"/>
                </a:ext>
              </a:extLst>
            </p:cNvPr>
            <p:cNvSpPr>
              <a:spLocks noChangeShapeType="1"/>
            </p:cNvSpPr>
            <p:nvPr/>
          </p:nvSpPr>
          <p:spPr bwMode="auto">
            <a:xfrm>
              <a:off x="3325813" y="617538"/>
              <a:ext cx="309562" cy="60483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71" name="Line 8">
              <a:extLst>
                <a:ext uri="{FF2B5EF4-FFF2-40B4-BE49-F238E27FC236}">
                  <a16:creationId xmlns:a16="http://schemas.microsoft.com/office/drawing/2014/main" id="{12C690C0-7701-41B2-95B8-7C12B849F5E3}"/>
                </a:ext>
              </a:extLst>
            </p:cNvPr>
            <p:cNvSpPr>
              <a:spLocks noChangeShapeType="1"/>
            </p:cNvSpPr>
            <p:nvPr/>
          </p:nvSpPr>
          <p:spPr bwMode="auto">
            <a:xfrm flipH="1">
              <a:off x="3303588" y="606425"/>
              <a:ext cx="11112" cy="5476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72" name="Line 9">
              <a:extLst>
                <a:ext uri="{FF2B5EF4-FFF2-40B4-BE49-F238E27FC236}">
                  <a16:creationId xmlns:a16="http://schemas.microsoft.com/office/drawing/2014/main" id="{E425B8B4-001A-47B3-9583-7B6C5AAFDCF9}"/>
                </a:ext>
              </a:extLst>
            </p:cNvPr>
            <p:cNvSpPr>
              <a:spLocks noChangeShapeType="1"/>
            </p:cNvSpPr>
            <p:nvPr/>
          </p:nvSpPr>
          <p:spPr bwMode="auto">
            <a:xfrm>
              <a:off x="3635375" y="846138"/>
              <a:ext cx="57150" cy="1365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273" name="Text Box 10">
              <a:extLst>
                <a:ext uri="{FF2B5EF4-FFF2-40B4-BE49-F238E27FC236}">
                  <a16:creationId xmlns:a16="http://schemas.microsoft.com/office/drawing/2014/main" id="{A0F95A96-E984-4A7A-9143-0B2BA56FC80B}"/>
                </a:ext>
              </a:extLst>
            </p:cNvPr>
            <p:cNvSpPr txBox="1">
              <a:spLocks noChangeArrowheads="1"/>
            </p:cNvSpPr>
            <p:nvPr/>
          </p:nvSpPr>
          <p:spPr bwMode="auto">
            <a:xfrm>
              <a:off x="3290888" y="887413"/>
              <a:ext cx="276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latin typeface="Symbol" panose="05050102010706020507" pitchFamily="18" charset="2"/>
                </a:rPr>
                <a:t>q</a:t>
              </a:r>
            </a:p>
          </p:txBody>
        </p:sp>
        <p:sp>
          <p:nvSpPr>
            <p:cNvPr id="11274" name="Text Box 11">
              <a:extLst>
                <a:ext uri="{FF2B5EF4-FFF2-40B4-BE49-F238E27FC236}">
                  <a16:creationId xmlns:a16="http://schemas.microsoft.com/office/drawing/2014/main" id="{9A35DFBF-F423-4771-A30D-E81CC5C47ADD}"/>
                </a:ext>
              </a:extLst>
            </p:cNvPr>
            <p:cNvSpPr txBox="1">
              <a:spLocks noChangeArrowheads="1"/>
            </p:cNvSpPr>
            <p:nvPr/>
          </p:nvSpPr>
          <p:spPr bwMode="auto">
            <a:xfrm>
              <a:off x="3440113" y="661988"/>
              <a:ext cx="24288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r</a:t>
              </a:r>
            </a:p>
          </p:txBody>
        </p:sp>
        <p:grpSp>
          <p:nvGrpSpPr>
            <p:cNvPr id="11275" name="Group 12">
              <a:extLst>
                <a:ext uri="{FF2B5EF4-FFF2-40B4-BE49-F238E27FC236}">
                  <a16:creationId xmlns:a16="http://schemas.microsoft.com/office/drawing/2014/main" id="{C4B25879-B946-406A-95E8-D57298396555}"/>
                </a:ext>
              </a:extLst>
            </p:cNvPr>
            <p:cNvGrpSpPr>
              <a:grpSpLocks/>
            </p:cNvGrpSpPr>
            <p:nvPr/>
          </p:nvGrpSpPr>
          <p:grpSpPr bwMode="auto">
            <a:xfrm flipH="1">
              <a:off x="3910013" y="619125"/>
              <a:ext cx="492125" cy="615950"/>
              <a:chOff x="2643" y="433"/>
              <a:chExt cx="310" cy="388"/>
            </a:xfrm>
          </p:grpSpPr>
          <p:sp>
            <p:nvSpPr>
              <p:cNvPr id="11297" name="Oval 13">
                <a:extLst>
                  <a:ext uri="{FF2B5EF4-FFF2-40B4-BE49-F238E27FC236}">
                    <a16:creationId xmlns:a16="http://schemas.microsoft.com/office/drawing/2014/main" id="{353FEA6D-8DC8-4F38-99E1-CB76619FCD61}"/>
                  </a:ext>
                </a:extLst>
              </p:cNvPr>
              <p:cNvSpPr>
                <a:spLocks noChangeArrowheads="1"/>
              </p:cNvSpPr>
              <p:nvPr/>
            </p:nvSpPr>
            <p:spPr bwMode="auto">
              <a:xfrm>
                <a:off x="2751" y="490"/>
                <a:ext cx="202" cy="202"/>
              </a:xfrm>
              <a:prstGeom prst="ellipse">
                <a:avLst/>
              </a:prstGeom>
              <a:solidFill>
                <a:srgbClr val="DDDDDD"/>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1298" name="Line 14">
                <a:extLst>
                  <a:ext uri="{FF2B5EF4-FFF2-40B4-BE49-F238E27FC236}">
                    <a16:creationId xmlns:a16="http://schemas.microsoft.com/office/drawing/2014/main" id="{A8DFE7F8-807E-4059-9E3D-382944B6767C}"/>
                  </a:ext>
                </a:extLst>
              </p:cNvPr>
              <p:cNvSpPr>
                <a:spLocks noChangeShapeType="1"/>
              </p:cNvSpPr>
              <p:nvPr/>
            </p:nvSpPr>
            <p:spPr bwMode="auto">
              <a:xfrm>
                <a:off x="2657" y="440"/>
                <a:ext cx="195" cy="38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99" name="Line 15">
                <a:extLst>
                  <a:ext uri="{FF2B5EF4-FFF2-40B4-BE49-F238E27FC236}">
                    <a16:creationId xmlns:a16="http://schemas.microsoft.com/office/drawing/2014/main" id="{5B2C7913-92CE-4D51-B04A-FF090AEC08BC}"/>
                  </a:ext>
                </a:extLst>
              </p:cNvPr>
              <p:cNvSpPr>
                <a:spLocks noChangeShapeType="1"/>
              </p:cNvSpPr>
              <p:nvPr/>
            </p:nvSpPr>
            <p:spPr bwMode="auto">
              <a:xfrm flipH="1">
                <a:off x="2643" y="433"/>
                <a:ext cx="7" cy="34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00" name="Line 16">
                <a:extLst>
                  <a:ext uri="{FF2B5EF4-FFF2-40B4-BE49-F238E27FC236}">
                    <a16:creationId xmlns:a16="http://schemas.microsoft.com/office/drawing/2014/main" id="{F1177B98-D137-4BCB-8F63-FEA188865198}"/>
                  </a:ext>
                </a:extLst>
              </p:cNvPr>
              <p:cNvSpPr>
                <a:spLocks noChangeShapeType="1"/>
              </p:cNvSpPr>
              <p:nvPr/>
            </p:nvSpPr>
            <p:spPr bwMode="auto">
              <a:xfrm>
                <a:off x="2852" y="584"/>
                <a:ext cx="36" cy="86"/>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11276" name="Text Box 17">
              <a:extLst>
                <a:ext uri="{FF2B5EF4-FFF2-40B4-BE49-F238E27FC236}">
                  <a16:creationId xmlns:a16="http://schemas.microsoft.com/office/drawing/2014/main" id="{C7A47AFD-9669-4B22-A560-A25841CC3739}"/>
                </a:ext>
              </a:extLst>
            </p:cNvPr>
            <p:cNvSpPr txBox="1">
              <a:spLocks noChangeArrowheads="1"/>
            </p:cNvSpPr>
            <p:nvPr/>
          </p:nvSpPr>
          <p:spPr bwMode="auto">
            <a:xfrm>
              <a:off x="4183063" y="833438"/>
              <a:ext cx="276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latin typeface="Symbol" panose="05050102010706020507" pitchFamily="18" charset="2"/>
                </a:rPr>
                <a:t>q</a:t>
              </a:r>
            </a:p>
          </p:txBody>
        </p:sp>
        <p:sp>
          <p:nvSpPr>
            <p:cNvPr id="11277" name="Text Box 18">
              <a:extLst>
                <a:ext uri="{FF2B5EF4-FFF2-40B4-BE49-F238E27FC236}">
                  <a16:creationId xmlns:a16="http://schemas.microsoft.com/office/drawing/2014/main" id="{E9E9D1FB-4D2A-4367-9A66-CCB3D3BC8E5D}"/>
                </a:ext>
              </a:extLst>
            </p:cNvPr>
            <p:cNvSpPr txBox="1">
              <a:spLocks noChangeArrowheads="1"/>
            </p:cNvSpPr>
            <p:nvPr/>
          </p:nvSpPr>
          <p:spPr bwMode="auto">
            <a:xfrm>
              <a:off x="4013200" y="685800"/>
              <a:ext cx="24288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r</a:t>
              </a:r>
            </a:p>
          </p:txBody>
        </p:sp>
        <p:sp>
          <p:nvSpPr>
            <p:cNvPr id="11278" name="Text Box 19">
              <a:extLst>
                <a:ext uri="{FF2B5EF4-FFF2-40B4-BE49-F238E27FC236}">
                  <a16:creationId xmlns:a16="http://schemas.microsoft.com/office/drawing/2014/main" id="{451702F8-902A-440A-84C9-13FA4D5D9F5B}"/>
                </a:ext>
              </a:extLst>
            </p:cNvPr>
            <p:cNvSpPr txBox="1">
              <a:spLocks noChangeArrowheads="1"/>
            </p:cNvSpPr>
            <p:nvPr/>
          </p:nvSpPr>
          <p:spPr bwMode="auto">
            <a:xfrm>
              <a:off x="3668713" y="2727325"/>
              <a:ext cx="4000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W</a:t>
              </a:r>
            </a:p>
          </p:txBody>
        </p:sp>
      </p:grpSp>
      <p:sp>
        <p:nvSpPr>
          <p:cNvPr id="11279" name="Text Box 20">
            <a:extLst>
              <a:ext uri="{FF2B5EF4-FFF2-40B4-BE49-F238E27FC236}">
                <a16:creationId xmlns:a16="http://schemas.microsoft.com/office/drawing/2014/main" id="{D8A3771E-11DC-413D-8C0A-FF889096F604}"/>
              </a:ext>
            </a:extLst>
          </p:cNvPr>
          <p:cNvSpPr txBox="1">
            <a:spLocks noChangeArrowheads="1"/>
          </p:cNvSpPr>
          <p:nvPr/>
        </p:nvSpPr>
        <p:spPr bwMode="auto">
          <a:xfrm>
            <a:off x="520208" y="906030"/>
            <a:ext cx="3254375" cy="2289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The coefficient of friction is </a:t>
            </a:r>
            <a:r>
              <a:rPr lang="en-US" altLang="en-US" dirty="0">
                <a:latin typeface="Symbol" panose="05050102010706020507" pitchFamily="18" charset="2"/>
              </a:rPr>
              <a:t>m</a:t>
            </a:r>
            <a:r>
              <a:rPr lang="en-US" altLang="en-US" dirty="0"/>
              <a:t> at all surfaces. Design this broom holder so that no matter what the weight, W, of the broom,  the broom cannot drop (self-locking). Neglect the weight of the small cylinders.</a:t>
            </a:r>
          </a:p>
        </p:txBody>
      </p:sp>
      <p:sp>
        <p:nvSpPr>
          <p:cNvPr id="11280" name="AutoShape 21">
            <a:extLst>
              <a:ext uri="{FF2B5EF4-FFF2-40B4-BE49-F238E27FC236}">
                <a16:creationId xmlns:a16="http://schemas.microsoft.com/office/drawing/2014/main" id="{86369F37-6EA1-4513-9509-5FD7AA8C168F}"/>
              </a:ext>
            </a:extLst>
          </p:cNvPr>
          <p:cNvSpPr>
            <a:spLocks noChangeArrowheads="1"/>
          </p:cNvSpPr>
          <p:nvPr/>
        </p:nvSpPr>
        <p:spPr bwMode="auto">
          <a:xfrm>
            <a:off x="3921125" y="3703638"/>
            <a:ext cx="90488" cy="2103437"/>
          </a:xfrm>
          <a:prstGeom prst="roundRect">
            <a:avLst>
              <a:gd name="adj" fmla="val 16667"/>
            </a:avLst>
          </a:prstGeom>
          <a:gradFill rotWithShape="1">
            <a:gsLst>
              <a:gs pos="0">
                <a:srgbClr val="666666"/>
              </a:gs>
              <a:gs pos="50000">
                <a:srgbClr val="DDDDDD"/>
              </a:gs>
              <a:gs pos="100000">
                <a:srgbClr val="666666"/>
              </a:gs>
            </a:gsLst>
            <a:lin ang="0" scaled="1"/>
          </a:gra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1281" name="AutoShape 22">
            <a:extLst>
              <a:ext uri="{FF2B5EF4-FFF2-40B4-BE49-F238E27FC236}">
                <a16:creationId xmlns:a16="http://schemas.microsoft.com/office/drawing/2014/main" id="{89472D4E-6B31-40A9-82C9-A4F2D282E3FB}"/>
              </a:ext>
            </a:extLst>
          </p:cNvPr>
          <p:cNvSpPr>
            <a:spLocks noChangeArrowheads="1"/>
          </p:cNvSpPr>
          <p:nvPr/>
        </p:nvSpPr>
        <p:spPr bwMode="auto">
          <a:xfrm rot="10800000">
            <a:off x="3635375" y="5795963"/>
            <a:ext cx="708025" cy="76517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chemeClr val="bg1">
              <a:lumMod val="85000"/>
            </a:schemeClr>
          </a:solidFill>
          <a:ln w="9525">
            <a:solidFill>
              <a:schemeClr val="tx1"/>
            </a:solidFill>
            <a:miter lim="800000"/>
            <a:headEnd/>
            <a:tailEnd/>
          </a:ln>
        </p:spPr>
        <p:txBody>
          <a:bodyPr wrap="none" anchor="ctr"/>
          <a:lstStyle/>
          <a:p>
            <a:endParaRPr lang="en-US"/>
          </a:p>
        </p:txBody>
      </p:sp>
      <p:sp>
        <p:nvSpPr>
          <p:cNvPr id="11282" name="Text Box 23">
            <a:extLst>
              <a:ext uri="{FF2B5EF4-FFF2-40B4-BE49-F238E27FC236}">
                <a16:creationId xmlns:a16="http://schemas.microsoft.com/office/drawing/2014/main" id="{938398FF-5A18-4A81-9D37-BEBF2D72C491}"/>
              </a:ext>
            </a:extLst>
          </p:cNvPr>
          <p:cNvSpPr txBox="1">
            <a:spLocks noChangeArrowheads="1"/>
          </p:cNvSpPr>
          <p:nvPr/>
        </p:nvSpPr>
        <p:spPr bwMode="auto">
          <a:xfrm>
            <a:off x="4205288" y="5837238"/>
            <a:ext cx="4000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W</a:t>
            </a:r>
          </a:p>
        </p:txBody>
      </p:sp>
      <p:sp>
        <p:nvSpPr>
          <p:cNvPr id="11283" name="Line 24">
            <a:extLst>
              <a:ext uri="{FF2B5EF4-FFF2-40B4-BE49-F238E27FC236}">
                <a16:creationId xmlns:a16="http://schemas.microsoft.com/office/drawing/2014/main" id="{01D33BB0-A161-4B17-9596-96D8302CB500}"/>
              </a:ext>
            </a:extLst>
          </p:cNvPr>
          <p:cNvSpPr>
            <a:spLocks noChangeShapeType="1"/>
          </p:cNvSpPr>
          <p:nvPr/>
        </p:nvSpPr>
        <p:spPr bwMode="auto">
          <a:xfrm flipV="1">
            <a:off x="3889375" y="3581400"/>
            <a:ext cx="11113" cy="492125"/>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284" name="Line 25">
            <a:extLst>
              <a:ext uri="{FF2B5EF4-FFF2-40B4-BE49-F238E27FC236}">
                <a16:creationId xmlns:a16="http://schemas.microsoft.com/office/drawing/2014/main" id="{16C96550-8423-4BD4-9850-39113322CF43}"/>
              </a:ext>
            </a:extLst>
          </p:cNvPr>
          <p:cNvSpPr>
            <a:spLocks noChangeShapeType="1"/>
          </p:cNvSpPr>
          <p:nvPr/>
        </p:nvSpPr>
        <p:spPr bwMode="auto">
          <a:xfrm flipV="1">
            <a:off x="4040188" y="3581400"/>
            <a:ext cx="11112" cy="492125"/>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285" name="Line 26">
            <a:extLst>
              <a:ext uri="{FF2B5EF4-FFF2-40B4-BE49-F238E27FC236}">
                <a16:creationId xmlns:a16="http://schemas.microsoft.com/office/drawing/2014/main" id="{A30A1B5A-E1AA-4A96-9A64-C4757735A662}"/>
              </a:ext>
            </a:extLst>
          </p:cNvPr>
          <p:cNvSpPr>
            <a:spLocks noChangeShapeType="1"/>
          </p:cNvSpPr>
          <p:nvPr/>
        </p:nvSpPr>
        <p:spPr bwMode="auto">
          <a:xfrm>
            <a:off x="3463925" y="4046538"/>
            <a:ext cx="354013" cy="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286" name="Line 27">
            <a:extLst>
              <a:ext uri="{FF2B5EF4-FFF2-40B4-BE49-F238E27FC236}">
                <a16:creationId xmlns:a16="http://schemas.microsoft.com/office/drawing/2014/main" id="{AB3A32B9-B36F-446E-BD00-488FB4AB11F9}"/>
              </a:ext>
            </a:extLst>
          </p:cNvPr>
          <p:cNvSpPr>
            <a:spLocks noChangeShapeType="1"/>
          </p:cNvSpPr>
          <p:nvPr/>
        </p:nvSpPr>
        <p:spPr bwMode="auto">
          <a:xfrm flipH="1">
            <a:off x="4137025" y="4068763"/>
            <a:ext cx="263525" cy="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287" name="Text Box 28">
            <a:extLst>
              <a:ext uri="{FF2B5EF4-FFF2-40B4-BE49-F238E27FC236}">
                <a16:creationId xmlns:a16="http://schemas.microsoft.com/office/drawing/2014/main" id="{CBC0AD28-577C-430C-A5AA-57820A5411FE}"/>
              </a:ext>
            </a:extLst>
          </p:cNvPr>
          <p:cNvSpPr txBox="1">
            <a:spLocks noChangeArrowheads="1"/>
          </p:cNvSpPr>
          <p:nvPr/>
        </p:nvSpPr>
        <p:spPr bwMode="auto">
          <a:xfrm>
            <a:off x="2971800" y="3916363"/>
            <a:ext cx="43338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N</a:t>
            </a:r>
            <a:r>
              <a:rPr lang="en-US" altLang="en-US" baseline="-25000"/>
              <a:t>1</a:t>
            </a:r>
            <a:endParaRPr lang="en-US" altLang="en-US"/>
          </a:p>
        </p:txBody>
      </p:sp>
      <p:sp>
        <p:nvSpPr>
          <p:cNvPr id="11288" name="Text Box 29">
            <a:extLst>
              <a:ext uri="{FF2B5EF4-FFF2-40B4-BE49-F238E27FC236}">
                <a16:creationId xmlns:a16="http://schemas.microsoft.com/office/drawing/2014/main" id="{9231FD53-0CC3-4616-ABBC-4FAF5619C20D}"/>
              </a:ext>
            </a:extLst>
          </p:cNvPr>
          <p:cNvSpPr txBox="1">
            <a:spLocks noChangeArrowheads="1"/>
          </p:cNvSpPr>
          <p:nvPr/>
        </p:nvSpPr>
        <p:spPr bwMode="auto">
          <a:xfrm>
            <a:off x="4503738" y="3960813"/>
            <a:ext cx="43338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N</a:t>
            </a:r>
            <a:r>
              <a:rPr lang="en-US" altLang="en-US" baseline="-25000"/>
              <a:t>1</a:t>
            </a:r>
            <a:endParaRPr lang="en-US" altLang="en-US"/>
          </a:p>
        </p:txBody>
      </p:sp>
      <p:sp>
        <p:nvSpPr>
          <p:cNvPr id="11289" name="Text Box 30">
            <a:extLst>
              <a:ext uri="{FF2B5EF4-FFF2-40B4-BE49-F238E27FC236}">
                <a16:creationId xmlns:a16="http://schemas.microsoft.com/office/drawing/2014/main" id="{C6E2D626-D7DB-4A00-AA13-295E959B707A}"/>
              </a:ext>
            </a:extLst>
          </p:cNvPr>
          <p:cNvSpPr txBox="1">
            <a:spLocks noChangeArrowheads="1"/>
          </p:cNvSpPr>
          <p:nvPr/>
        </p:nvSpPr>
        <p:spPr bwMode="auto">
          <a:xfrm>
            <a:off x="3429000" y="3481388"/>
            <a:ext cx="40798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a:t>
            </a:r>
            <a:r>
              <a:rPr lang="en-US" altLang="en-US" baseline="-25000"/>
              <a:t>1</a:t>
            </a:r>
            <a:endParaRPr lang="en-US" altLang="en-US"/>
          </a:p>
        </p:txBody>
      </p:sp>
      <p:sp>
        <p:nvSpPr>
          <p:cNvPr id="11290" name="Text Box 31">
            <a:extLst>
              <a:ext uri="{FF2B5EF4-FFF2-40B4-BE49-F238E27FC236}">
                <a16:creationId xmlns:a16="http://schemas.microsoft.com/office/drawing/2014/main" id="{25480D4B-4027-4F2E-BDD3-E78C7D01811B}"/>
              </a:ext>
            </a:extLst>
          </p:cNvPr>
          <p:cNvSpPr txBox="1">
            <a:spLocks noChangeArrowheads="1"/>
          </p:cNvSpPr>
          <p:nvPr/>
        </p:nvSpPr>
        <p:spPr bwMode="auto">
          <a:xfrm>
            <a:off x="4183063" y="3505200"/>
            <a:ext cx="40798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a:t>
            </a:r>
            <a:r>
              <a:rPr lang="en-US" altLang="en-US" baseline="-25000"/>
              <a:t>1</a:t>
            </a:r>
            <a:endParaRPr lang="en-US" altLang="en-US"/>
          </a:p>
        </p:txBody>
      </p:sp>
      <p:sp>
        <p:nvSpPr>
          <p:cNvPr id="11291" name="Line 32">
            <a:extLst>
              <a:ext uri="{FF2B5EF4-FFF2-40B4-BE49-F238E27FC236}">
                <a16:creationId xmlns:a16="http://schemas.microsoft.com/office/drawing/2014/main" id="{D34D0ED1-9A70-4555-A7BA-8ED16050C232}"/>
              </a:ext>
            </a:extLst>
          </p:cNvPr>
          <p:cNvSpPr>
            <a:spLocks noChangeShapeType="1"/>
          </p:cNvSpPr>
          <p:nvPr/>
        </p:nvSpPr>
        <p:spPr bwMode="auto">
          <a:xfrm>
            <a:off x="3967163" y="5759450"/>
            <a:ext cx="0" cy="65087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aphicFrame>
        <p:nvGraphicFramePr>
          <p:cNvPr id="11266" name="Object 33">
            <a:extLst>
              <a:ext uri="{FF2B5EF4-FFF2-40B4-BE49-F238E27FC236}">
                <a16:creationId xmlns:a16="http://schemas.microsoft.com/office/drawing/2014/main" id="{519A7C4D-8AFC-4F67-82F1-5611112879AA}"/>
              </a:ext>
            </a:extLst>
          </p:cNvPr>
          <p:cNvGraphicFramePr>
            <a:graphicFrameLocks noChangeAspect="1"/>
          </p:cNvGraphicFramePr>
          <p:nvPr/>
        </p:nvGraphicFramePr>
        <p:xfrm>
          <a:off x="5284788" y="4930775"/>
          <a:ext cx="2671762" cy="882650"/>
        </p:xfrm>
        <a:graphic>
          <a:graphicData uri="http://schemas.openxmlformats.org/presentationml/2006/ole">
            <mc:AlternateContent xmlns:mc="http://schemas.openxmlformats.org/markup-compatibility/2006">
              <mc:Choice xmlns:v="urn:schemas-microsoft-com:vml" Requires="v">
                <p:oleObj name="Equation" r:id="rId4" imgW="1459866" imgH="482391" progId="Equation.DSMT4">
                  <p:embed/>
                </p:oleObj>
              </mc:Choice>
              <mc:Fallback>
                <p:oleObj name="Equation" r:id="rId4" imgW="1459866" imgH="482391" progId="Equation.DSMT4">
                  <p:embed/>
                  <p:pic>
                    <p:nvPicPr>
                      <p:cNvPr id="0" name="Object 3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84788" y="4930775"/>
                        <a:ext cx="2671762" cy="882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1292" name="Text Box 34">
            <a:extLst>
              <a:ext uri="{FF2B5EF4-FFF2-40B4-BE49-F238E27FC236}">
                <a16:creationId xmlns:a16="http://schemas.microsoft.com/office/drawing/2014/main" id="{6BE8DB73-5B0E-4731-A0F3-3141F6DE2CE7}"/>
              </a:ext>
            </a:extLst>
          </p:cNvPr>
          <p:cNvSpPr txBox="1">
            <a:spLocks noChangeArrowheads="1"/>
          </p:cNvSpPr>
          <p:nvPr/>
        </p:nvSpPr>
        <p:spPr bwMode="auto">
          <a:xfrm>
            <a:off x="158750" y="3343275"/>
            <a:ext cx="2990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free body diagram of broom</a:t>
            </a:r>
          </a:p>
        </p:txBody>
      </p:sp>
      <p:sp>
        <p:nvSpPr>
          <p:cNvPr id="11294" name="TextBox 1">
            <a:extLst>
              <a:ext uri="{FF2B5EF4-FFF2-40B4-BE49-F238E27FC236}">
                <a16:creationId xmlns:a16="http://schemas.microsoft.com/office/drawing/2014/main" id="{9E79CEA4-382E-4581-BC82-0857D8DF8812}"/>
              </a:ext>
            </a:extLst>
          </p:cNvPr>
          <p:cNvSpPr txBox="1">
            <a:spLocks noChangeArrowheads="1"/>
          </p:cNvSpPr>
          <p:nvPr/>
        </p:nvSpPr>
        <p:spPr bwMode="auto">
          <a:xfrm>
            <a:off x="733425" y="3709988"/>
            <a:ext cx="16462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(by symmetry)</a:t>
            </a:r>
          </a:p>
        </p:txBody>
      </p:sp>
      <p:cxnSp>
        <p:nvCxnSpPr>
          <p:cNvPr id="4" name="Straight Arrow Connector 3">
            <a:extLst>
              <a:ext uri="{FF2B5EF4-FFF2-40B4-BE49-F238E27FC236}">
                <a16:creationId xmlns:a16="http://schemas.microsoft.com/office/drawing/2014/main" id="{CAB09DF1-CC3D-482D-8616-204D047E021C}"/>
              </a:ext>
            </a:extLst>
          </p:cNvPr>
          <p:cNvCxnSpPr/>
          <p:nvPr/>
        </p:nvCxnSpPr>
        <p:spPr>
          <a:xfrm flipH="1" flipV="1">
            <a:off x="5211763" y="4979988"/>
            <a:ext cx="11112" cy="395287"/>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296" name="TextBox 4">
            <a:extLst>
              <a:ext uri="{FF2B5EF4-FFF2-40B4-BE49-F238E27FC236}">
                <a16:creationId xmlns:a16="http://schemas.microsoft.com/office/drawing/2014/main" id="{554C7151-AF4F-4EFF-B13C-505AFD277314}"/>
              </a:ext>
            </a:extLst>
          </p:cNvPr>
          <p:cNvSpPr txBox="1">
            <a:spLocks noChangeArrowheads="1"/>
          </p:cNvSpPr>
          <p:nvPr/>
        </p:nvSpPr>
        <p:spPr bwMode="auto">
          <a:xfrm>
            <a:off x="4892675" y="4992688"/>
            <a:ext cx="3190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t>
            </a:r>
          </a:p>
        </p:txBody>
      </p:sp>
      <p:sp>
        <p:nvSpPr>
          <p:cNvPr id="3" name="TextBox 2">
            <a:extLst>
              <a:ext uri="{FF2B5EF4-FFF2-40B4-BE49-F238E27FC236}">
                <a16:creationId xmlns:a16="http://schemas.microsoft.com/office/drawing/2014/main" id="{460CCA1A-7F4A-7DBD-A6B9-EAB71AA7135F}"/>
              </a:ext>
            </a:extLst>
          </p:cNvPr>
          <p:cNvSpPr txBox="1"/>
          <p:nvPr/>
        </p:nvSpPr>
        <p:spPr>
          <a:xfrm>
            <a:off x="552086" y="250515"/>
            <a:ext cx="1595309" cy="369332"/>
          </a:xfrm>
          <a:prstGeom prst="rect">
            <a:avLst/>
          </a:prstGeom>
          <a:noFill/>
        </p:spPr>
        <p:txBody>
          <a:bodyPr wrap="none" rtlCol="0">
            <a:spAutoFit/>
          </a:bodyPr>
          <a:lstStyle/>
          <a:p>
            <a:r>
              <a:rPr lang="en-US" dirty="0">
                <a:solidFill>
                  <a:srgbClr val="C00000"/>
                </a:solidFill>
              </a:rPr>
              <a:t>Example 10.5</a:t>
            </a:r>
          </a:p>
        </p:txBody>
      </p:sp>
      <p:cxnSp>
        <p:nvCxnSpPr>
          <p:cNvPr id="39" name="Straight Connector 38">
            <a:extLst>
              <a:ext uri="{FF2B5EF4-FFF2-40B4-BE49-F238E27FC236}">
                <a16:creationId xmlns:a16="http://schemas.microsoft.com/office/drawing/2014/main" id="{5C5D6EC0-9FFC-34BC-5C68-BC2BDB5F2AA0}"/>
              </a:ext>
            </a:extLst>
          </p:cNvPr>
          <p:cNvCxnSpPr/>
          <p:nvPr/>
        </p:nvCxnSpPr>
        <p:spPr>
          <a:xfrm>
            <a:off x="550535" y="619847"/>
            <a:ext cx="7810007"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5" name="Oval 4">
            <a:extLst>
              <a:ext uri="{FF2B5EF4-FFF2-40B4-BE49-F238E27FC236}">
                <a16:creationId xmlns:a16="http://schemas.microsoft.com/office/drawing/2014/main" id="{DAD7BA05-6A9D-4F38-9817-F4455421E485}"/>
              </a:ext>
            </a:extLst>
          </p:cNvPr>
          <p:cNvSpPr>
            <a:spLocks noChangeArrowheads="1"/>
          </p:cNvSpPr>
          <p:nvPr/>
        </p:nvSpPr>
        <p:spPr bwMode="auto">
          <a:xfrm>
            <a:off x="2794000" y="1098550"/>
            <a:ext cx="1008063" cy="1008063"/>
          </a:xfrm>
          <a:prstGeom prst="ellipse">
            <a:avLst/>
          </a:prstGeom>
          <a:solidFill>
            <a:srgbClr val="DDDDDD"/>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2296" name="Text Box 5">
            <a:extLst>
              <a:ext uri="{FF2B5EF4-FFF2-40B4-BE49-F238E27FC236}">
                <a16:creationId xmlns:a16="http://schemas.microsoft.com/office/drawing/2014/main" id="{A546D21D-3CBD-48EB-ACF8-C78E55263C77}"/>
              </a:ext>
            </a:extLst>
          </p:cNvPr>
          <p:cNvSpPr txBox="1">
            <a:spLocks noChangeArrowheads="1"/>
          </p:cNvSpPr>
          <p:nvPr/>
        </p:nvSpPr>
        <p:spPr bwMode="auto">
          <a:xfrm>
            <a:off x="739775" y="173038"/>
            <a:ext cx="3498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free body diagram of left cylinder</a:t>
            </a:r>
          </a:p>
        </p:txBody>
      </p:sp>
      <p:sp>
        <p:nvSpPr>
          <p:cNvPr id="12297" name="Line 6">
            <a:extLst>
              <a:ext uri="{FF2B5EF4-FFF2-40B4-BE49-F238E27FC236}">
                <a16:creationId xmlns:a16="http://schemas.microsoft.com/office/drawing/2014/main" id="{A02D10BD-B645-4FD9-9BB7-4B58A6490FD3}"/>
              </a:ext>
            </a:extLst>
          </p:cNvPr>
          <p:cNvSpPr>
            <a:spLocks noChangeShapeType="1"/>
          </p:cNvSpPr>
          <p:nvPr/>
        </p:nvSpPr>
        <p:spPr bwMode="auto">
          <a:xfrm flipH="1">
            <a:off x="3822700" y="1541463"/>
            <a:ext cx="482600" cy="0"/>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298" name="Line 7">
            <a:extLst>
              <a:ext uri="{FF2B5EF4-FFF2-40B4-BE49-F238E27FC236}">
                <a16:creationId xmlns:a16="http://schemas.microsoft.com/office/drawing/2014/main" id="{160454F4-DD39-4A9A-A9E7-112D34DD25CD}"/>
              </a:ext>
            </a:extLst>
          </p:cNvPr>
          <p:cNvSpPr>
            <a:spLocks noChangeShapeType="1"/>
          </p:cNvSpPr>
          <p:nvPr/>
        </p:nvSpPr>
        <p:spPr bwMode="auto">
          <a:xfrm>
            <a:off x="3841750" y="1017588"/>
            <a:ext cx="0" cy="493712"/>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299" name="Line 8">
            <a:extLst>
              <a:ext uri="{FF2B5EF4-FFF2-40B4-BE49-F238E27FC236}">
                <a16:creationId xmlns:a16="http://schemas.microsoft.com/office/drawing/2014/main" id="{0E4D2465-DCC7-4C30-8EAF-9D672EFF7A35}"/>
              </a:ext>
            </a:extLst>
          </p:cNvPr>
          <p:cNvSpPr>
            <a:spLocks noChangeShapeType="1"/>
          </p:cNvSpPr>
          <p:nvPr/>
        </p:nvSpPr>
        <p:spPr bwMode="auto">
          <a:xfrm flipV="1">
            <a:off x="2435225" y="1890713"/>
            <a:ext cx="431800" cy="338137"/>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00" name="Line 9">
            <a:extLst>
              <a:ext uri="{FF2B5EF4-FFF2-40B4-BE49-F238E27FC236}">
                <a16:creationId xmlns:a16="http://schemas.microsoft.com/office/drawing/2014/main" id="{D0E87669-6EA0-4CE5-A4A1-370707312A7E}"/>
              </a:ext>
            </a:extLst>
          </p:cNvPr>
          <p:cNvSpPr>
            <a:spLocks noChangeShapeType="1"/>
          </p:cNvSpPr>
          <p:nvPr/>
        </p:nvSpPr>
        <p:spPr bwMode="auto">
          <a:xfrm>
            <a:off x="2506663" y="1417638"/>
            <a:ext cx="307975" cy="431800"/>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01" name="Line 10">
            <a:extLst>
              <a:ext uri="{FF2B5EF4-FFF2-40B4-BE49-F238E27FC236}">
                <a16:creationId xmlns:a16="http://schemas.microsoft.com/office/drawing/2014/main" id="{FE757443-331A-413E-861A-105A46B0B95A}"/>
              </a:ext>
            </a:extLst>
          </p:cNvPr>
          <p:cNvSpPr>
            <a:spLocks noChangeShapeType="1"/>
          </p:cNvSpPr>
          <p:nvPr/>
        </p:nvSpPr>
        <p:spPr bwMode="auto">
          <a:xfrm flipH="1">
            <a:off x="2465388" y="1468438"/>
            <a:ext cx="20637" cy="2571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02" name="Line 11">
            <a:extLst>
              <a:ext uri="{FF2B5EF4-FFF2-40B4-BE49-F238E27FC236}">
                <a16:creationId xmlns:a16="http://schemas.microsoft.com/office/drawing/2014/main" id="{3FD2FE92-9BF2-4BAC-AC8A-4D1208F81D9C}"/>
              </a:ext>
            </a:extLst>
          </p:cNvPr>
          <p:cNvSpPr>
            <a:spLocks noChangeShapeType="1"/>
          </p:cNvSpPr>
          <p:nvPr/>
        </p:nvSpPr>
        <p:spPr bwMode="auto">
          <a:xfrm>
            <a:off x="2497138" y="2239963"/>
            <a:ext cx="296862" cy="95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03" name="Text Box 12">
            <a:extLst>
              <a:ext uri="{FF2B5EF4-FFF2-40B4-BE49-F238E27FC236}">
                <a16:creationId xmlns:a16="http://schemas.microsoft.com/office/drawing/2014/main" id="{821F58A1-6CF4-4E54-B002-DB75591BDFE8}"/>
              </a:ext>
            </a:extLst>
          </p:cNvPr>
          <p:cNvSpPr txBox="1">
            <a:spLocks noChangeArrowheads="1"/>
          </p:cNvSpPr>
          <p:nvPr/>
        </p:nvSpPr>
        <p:spPr bwMode="auto">
          <a:xfrm>
            <a:off x="2417763" y="1533525"/>
            <a:ext cx="276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latin typeface="Symbol" panose="05050102010706020507" pitchFamily="18" charset="2"/>
              </a:rPr>
              <a:t>q</a:t>
            </a:r>
          </a:p>
        </p:txBody>
      </p:sp>
      <p:sp>
        <p:nvSpPr>
          <p:cNvPr id="12304" name="Text Box 13">
            <a:extLst>
              <a:ext uri="{FF2B5EF4-FFF2-40B4-BE49-F238E27FC236}">
                <a16:creationId xmlns:a16="http://schemas.microsoft.com/office/drawing/2014/main" id="{D0329A20-C988-4BCD-804B-16E03393E508}"/>
              </a:ext>
            </a:extLst>
          </p:cNvPr>
          <p:cNvSpPr txBox="1">
            <a:spLocks noChangeArrowheads="1"/>
          </p:cNvSpPr>
          <p:nvPr/>
        </p:nvSpPr>
        <p:spPr bwMode="auto">
          <a:xfrm>
            <a:off x="3141663" y="1652588"/>
            <a:ext cx="25241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600"/>
              <a:t>r</a:t>
            </a:r>
          </a:p>
        </p:txBody>
      </p:sp>
      <p:sp>
        <p:nvSpPr>
          <p:cNvPr id="12305" name="Text Box 14">
            <a:extLst>
              <a:ext uri="{FF2B5EF4-FFF2-40B4-BE49-F238E27FC236}">
                <a16:creationId xmlns:a16="http://schemas.microsoft.com/office/drawing/2014/main" id="{D0F26076-7422-4478-93CE-7E6CFB50ADDE}"/>
              </a:ext>
            </a:extLst>
          </p:cNvPr>
          <p:cNvSpPr txBox="1">
            <a:spLocks noChangeArrowheads="1"/>
          </p:cNvSpPr>
          <p:nvPr/>
        </p:nvSpPr>
        <p:spPr bwMode="auto">
          <a:xfrm>
            <a:off x="3967163" y="1101725"/>
            <a:ext cx="43338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N</a:t>
            </a:r>
            <a:r>
              <a:rPr lang="en-US" altLang="en-US" baseline="-25000"/>
              <a:t>1</a:t>
            </a:r>
            <a:endParaRPr lang="en-US" altLang="en-US"/>
          </a:p>
        </p:txBody>
      </p:sp>
      <p:sp>
        <p:nvSpPr>
          <p:cNvPr id="12306" name="Text Box 15">
            <a:extLst>
              <a:ext uri="{FF2B5EF4-FFF2-40B4-BE49-F238E27FC236}">
                <a16:creationId xmlns:a16="http://schemas.microsoft.com/office/drawing/2014/main" id="{60FD847A-CCFF-45F1-8570-67000E830E11}"/>
              </a:ext>
            </a:extLst>
          </p:cNvPr>
          <p:cNvSpPr txBox="1">
            <a:spLocks noChangeArrowheads="1"/>
          </p:cNvSpPr>
          <p:nvPr/>
        </p:nvSpPr>
        <p:spPr bwMode="auto">
          <a:xfrm>
            <a:off x="3890963" y="738188"/>
            <a:ext cx="101123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a:t>
            </a:r>
            <a:r>
              <a:rPr lang="en-US" altLang="en-US" baseline="-25000"/>
              <a:t>1</a:t>
            </a:r>
            <a:r>
              <a:rPr lang="en-US" altLang="en-US"/>
              <a:t> =W/2</a:t>
            </a:r>
          </a:p>
        </p:txBody>
      </p:sp>
      <p:sp>
        <p:nvSpPr>
          <p:cNvPr id="12307" name="Line 16">
            <a:extLst>
              <a:ext uri="{FF2B5EF4-FFF2-40B4-BE49-F238E27FC236}">
                <a16:creationId xmlns:a16="http://schemas.microsoft.com/office/drawing/2014/main" id="{F1544FFD-D945-418E-AA9F-B81523896FF2}"/>
              </a:ext>
            </a:extLst>
          </p:cNvPr>
          <p:cNvSpPr>
            <a:spLocks noChangeShapeType="1"/>
          </p:cNvSpPr>
          <p:nvPr/>
        </p:nvSpPr>
        <p:spPr bwMode="auto">
          <a:xfrm flipH="1">
            <a:off x="2968625" y="1562100"/>
            <a:ext cx="309563" cy="4000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08" name="Text Box 17">
            <a:extLst>
              <a:ext uri="{FF2B5EF4-FFF2-40B4-BE49-F238E27FC236}">
                <a16:creationId xmlns:a16="http://schemas.microsoft.com/office/drawing/2014/main" id="{A29DB085-FBCD-4856-BA34-0630F1218119}"/>
              </a:ext>
            </a:extLst>
          </p:cNvPr>
          <p:cNvSpPr txBox="1">
            <a:spLocks noChangeArrowheads="1"/>
          </p:cNvSpPr>
          <p:nvPr/>
        </p:nvSpPr>
        <p:spPr bwMode="auto">
          <a:xfrm>
            <a:off x="2551113" y="1997075"/>
            <a:ext cx="276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latin typeface="Symbol" panose="05050102010706020507" pitchFamily="18" charset="2"/>
              </a:rPr>
              <a:t>q</a:t>
            </a:r>
          </a:p>
        </p:txBody>
      </p:sp>
      <p:sp>
        <p:nvSpPr>
          <p:cNvPr id="12309" name="Text Box 18">
            <a:extLst>
              <a:ext uri="{FF2B5EF4-FFF2-40B4-BE49-F238E27FC236}">
                <a16:creationId xmlns:a16="http://schemas.microsoft.com/office/drawing/2014/main" id="{6EAA3955-EF50-4B44-A06F-ABE02222D858}"/>
              </a:ext>
            </a:extLst>
          </p:cNvPr>
          <p:cNvSpPr txBox="1">
            <a:spLocks noChangeArrowheads="1"/>
          </p:cNvSpPr>
          <p:nvPr/>
        </p:nvSpPr>
        <p:spPr bwMode="auto">
          <a:xfrm>
            <a:off x="3246438" y="1333500"/>
            <a:ext cx="361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O</a:t>
            </a:r>
          </a:p>
        </p:txBody>
      </p:sp>
      <p:sp>
        <p:nvSpPr>
          <p:cNvPr id="12310" name="Text Box 19">
            <a:extLst>
              <a:ext uri="{FF2B5EF4-FFF2-40B4-BE49-F238E27FC236}">
                <a16:creationId xmlns:a16="http://schemas.microsoft.com/office/drawing/2014/main" id="{8A711A68-844A-4DB0-9A24-ACB4BA4E48C1}"/>
              </a:ext>
            </a:extLst>
          </p:cNvPr>
          <p:cNvSpPr txBox="1">
            <a:spLocks noChangeArrowheads="1"/>
          </p:cNvSpPr>
          <p:nvPr/>
        </p:nvSpPr>
        <p:spPr bwMode="auto">
          <a:xfrm>
            <a:off x="1993900" y="1962150"/>
            <a:ext cx="4333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N</a:t>
            </a:r>
            <a:r>
              <a:rPr lang="en-US" altLang="en-US" baseline="-25000" dirty="0"/>
              <a:t>2</a:t>
            </a:r>
            <a:endParaRPr lang="en-US" altLang="en-US" dirty="0"/>
          </a:p>
        </p:txBody>
      </p:sp>
      <p:sp>
        <p:nvSpPr>
          <p:cNvPr id="12311" name="Text Box 20">
            <a:extLst>
              <a:ext uri="{FF2B5EF4-FFF2-40B4-BE49-F238E27FC236}">
                <a16:creationId xmlns:a16="http://schemas.microsoft.com/office/drawing/2014/main" id="{11F02DC8-002D-4532-BC6D-1E4F987DF942}"/>
              </a:ext>
            </a:extLst>
          </p:cNvPr>
          <p:cNvSpPr txBox="1">
            <a:spLocks noChangeArrowheads="1"/>
          </p:cNvSpPr>
          <p:nvPr/>
        </p:nvSpPr>
        <p:spPr bwMode="auto">
          <a:xfrm>
            <a:off x="2076450" y="1047750"/>
            <a:ext cx="4079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a:t>
            </a:r>
            <a:r>
              <a:rPr lang="en-US" altLang="en-US" baseline="-25000"/>
              <a:t>2</a:t>
            </a:r>
            <a:endParaRPr lang="en-US" altLang="en-US"/>
          </a:p>
        </p:txBody>
      </p:sp>
      <p:graphicFrame>
        <p:nvGraphicFramePr>
          <p:cNvPr id="12290" name="Object 21">
            <a:extLst>
              <a:ext uri="{FF2B5EF4-FFF2-40B4-BE49-F238E27FC236}">
                <a16:creationId xmlns:a16="http://schemas.microsoft.com/office/drawing/2014/main" id="{30FC7AD4-5819-4712-9017-C3F9F4F72E35}"/>
              </a:ext>
            </a:extLst>
          </p:cNvPr>
          <p:cNvGraphicFramePr>
            <a:graphicFrameLocks noChangeAspect="1"/>
          </p:cNvGraphicFramePr>
          <p:nvPr/>
        </p:nvGraphicFramePr>
        <p:xfrm>
          <a:off x="881063" y="3335338"/>
          <a:ext cx="3038475" cy="769937"/>
        </p:xfrm>
        <a:graphic>
          <a:graphicData uri="http://schemas.openxmlformats.org/presentationml/2006/ole">
            <mc:AlternateContent xmlns:mc="http://schemas.openxmlformats.org/markup-compatibility/2006">
              <mc:Choice xmlns:v="urn:schemas-microsoft-com:vml" Requires="v">
                <p:oleObj name="Equation" r:id="rId4" imgW="1905000" imgH="482600" progId="Equation.DSMT4">
                  <p:embed/>
                </p:oleObj>
              </mc:Choice>
              <mc:Fallback>
                <p:oleObj name="Equation" r:id="rId4" imgW="1905000" imgH="482600" progId="Equation.DSMT4">
                  <p:embed/>
                  <p:pic>
                    <p:nvPicPr>
                      <p:cNvPr id="0" name="Object 2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81063" y="3335338"/>
                        <a:ext cx="3038475" cy="7699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2312" name="Line 22">
            <a:extLst>
              <a:ext uri="{FF2B5EF4-FFF2-40B4-BE49-F238E27FC236}">
                <a16:creationId xmlns:a16="http://schemas.microsoft.com/office/drawing/2014/main" id="{9FE5BEBC-F6C2-466B-B116-A264F0C470A0}"/>
              </a:ext>
            </a:extLst>
          </p:cNvPr>
          <p:cNvSpPr>
            <a:spLocks noChangeShapeType="1"/>
          </p:cNvSpPr>
          <p:nvPr/>
        </p:nvSpPr>
        <p:spPr bwMode="auto">
          <a:xfrm>
            <a:off x="2876550" y="1900238"/>
            <a:ext cx="955675" cy="1182687"/>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2313" name="Line 23">
            <a:extLst>
              <a:ext uri="{FF2B5EF4-FFF2-40B4-BE49-F238E27FC236}">
                <a16:creationId xmlns:a16="http://schemas.microsoft.com/office/drawing/2014/main" id="{C3A3DAB1-C7D7-442A-8904-2287DBAFB771}"/>
              </a:ext>
            </a:extLst>
          </p:cNvPr>
          <p:cNvSpPr>
            <a:spLocks noChangeShapeType="1"/>
          </p:cNvSpPr>
          <p:nvPr/>
        </p:nvSpPr>
        <p:spPr bwMode="auto">
          <a:xfrm flipH="1">
            <a:off x="3811588" y="1625600"/>
            <a:ext cx="30162" cy="1457325"/>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2314" name="Text Box 24">
            <a:extLst>
              <a:ext uri="{FF2B5EF4-FFF2-40B4-BE49-F238E27FC236}">
                <a16:creationId xmlns:a16="http://schemas.microsoft.com/office/drawing/2014/main" id="{1D568A8B-82C0-4519-AC73-4BD6D7021EF1}"/>
              </a:ext>
            </a:extLst>
          </p:cNvPr>
          <p:cNvSpPr txBox="1">
            <a:spLocks noChangeArrowheads="1"/>
          </p:cNvSpPr>
          <p:nvPr/>
        </p:nvSpPr>
        <p:spPr bwMode="auto">
          <a:xfrm>
            <a:off x="3852863" y="2947988"/>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a:t>
            </a:r>
          </a:p>
        </p:txBody>
      </p:sp>
      <p:sp>
        <p:nvSpPr>
          <p:cNvPr id="12315" name="Text Box 25">
            <a:extLst>
              <a:ext uri="{FF2B5EF4-FFF2-40B4-BE49-F238E27FC236}">
                <a16:creationId xmlns:a16="http://schemas.microsoft.com/office/drawing/2014/main" id="{81F9F01B-46A8-44A0-9B8B-18B12C11E3DC}"/>
              </a:ext>
            </a:extLst>
          </p:cNvPr>
          <p:cNvSpPr txBox="1">
            <a:spLocks noChangeArrowheads="1"/>
          </p:cNvSpPr>
          <p:nvPr/>
        </p:nvSpPr>
        <p:spPr bwMode="auto">
          <a:xfrm>
            <a:off x="3062288" y="2362200"/>
            <a:ext cx="311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d</a:t>
            </a:r>
          </a:p>
        </p:txBody>
      </p:sp>
      <p:sp>
        <p:nvSpPr>
          <p:cNvPr id="12316" name="Text Box 26">
            <a:extLst>
              <a:ext uri="{FF2B5EF4-FFF2-40B4-BE49-F238E27FC236}">
                <a16:creationId xmlns:a16="http://schemas.microsoft.com/office/drawing/2014/main" id="{E2FB26B5-06B4-4CCB-A417-A72E593496D6}"/>
              </a:ext>
            </a:extLst>
          </p:cNvPr>
          <p:cNvSpPr txBox="1">
            <a:spLocks noChangeArrowheads="1"/>
          </p:cNvSpPr>
          <p:nvPr/>
        </p:nvSpPr>
        <p:spPr bwMode="auto">
          <a:xfrm>
            <a:off x="3822700" y="2290763"/>
            <a:ext cx="311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d</a:t>
            </a:r>
          </a:p>
        </p:txBody>
      </p:sp>
      <p:graphicFrame>
        <p:nvGraphicFramePr>
          <p:cNvPr id="12291" name="Object 27">
            <a:extLst>
              <a:ext uri="{FF2B5EF4-FFF2-40B4-BE49-F238E27FC236}">
                <a16:creationId xmlns:a16="http://schemas.microsoft.com/office/drawing/2014/main" id="{3122E49D-B90E-48A4-9A1A-21BE64B2DFF9}"/>
              </a:ext>
            </a:extLst>
          </p:cNvPr>
          <p:cNvGraphicFramePr>
            <a:graphicFrameLocks noChangeAspect="1"/>
          </p:cNvGraphicFramePr>
          <p:nvPr/>
        </p:nvGraphicFramePr>
        <p:xfrm>
          <a:off x="4760913" y="3406775"/>
          <a:ext cx="2800350" cy="800100"/>
        </p:xfrm>
        <a:graphic>
          <a:graphicData uri="http://schemas.openxmlformats.org/presentationml/2006/ole">
            <mc:AlternateContent xmlns:mc="http://schemas.openxmlformats.org/markup-compatibility/2006">
              <mc:Choice xmlns:v="urn:schemas-microsoft-com:vml" Requires="v">
                <p:oleObj name="Equation" r:id="rId6" imgW="1688367" imgH="482391" progId="Equation.DSMT4">
                  <p:embed/>
                </p:oleObj>
              </mc:Choice>
              <mc:Fallback>
                <p:oleObj name="Equation" r:id="rId6" imgW="1688367" imgH="482391" progId="Equation.DSMT4">
                  <p:embed/>
                  <p:pic>
                    <p:nvPicPr>
                      <p:cNvPr id="0" name="Object 2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60913" y="3406775"/>
                        <a:ext cx="2800350" cy="800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2292" name="Object 28">
            <a:extLst>
              <a:ext uri="{FF2B5EF4-FFF2-40B4-BE49-F238E27FC236}">
                <a16:creationId xmlns:a16="http://schemas.microsoft.com/office/drawing/2014/main" id="{DE96D52B-801E-4895-A9F1-3395C7151B0C}"/>
              </a:ext>
            </a:extLst>
          </p:cNvPr>
          <p:cNvGraphicFramePr>
            <a:graphicFrameLocks noChangeAspect="1"/>
          </p:cNvGraphicFramePr>
          <p:nvPr/>
        </p:nvGraphicFramePr>
        <p:xfrm>
          <a:off x="755650" y="4759325"/>
          <a:ext cx="4464050" cy="811213"/>
        </p:xfrm>
        <a:graphic>
          <a:graphicData uri="http://schemas.openxmlformats.org/presentationml/2006/ole">
            <mc:AlternateContent xmlns:mc="http://schemas.openxmlformats.org/markup-compatibility/2006">
              <mc:Choice xmlns:v="urn:schemas-microsoft-com:vml" Requires="v">
                <p:oleObj name="Equation" r:id="rId8" imgW="2794000" imgH="508000" progId="Equation.DSMT4">
                  <p:embed/>
                </p:oleObj>
              </mc:Choice>
              <mc:Fallback>
                <p:oleObj name="Equation" r:id="rId8" imgW="2794000" imgH="508000" progId="Equation.DSMT4">
                  <p:embed/>
                  <p:pic>
                    <p:nvPicPr>
                      <p:cNvPr id="0" name="Object 2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55650" y="4759325"/>
                        <a:ext cx="4464050" cy="811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2317" name="Text Box 29">
            <a:extLst>
              <a:ext uri="{FF2B5EF4-FFF2-40B4-BE49-F238E27FC236}">
                <a16:creationId xmlns:a16="http://schemas.microsoft.com/office/drawing/2014/main" id="{3EDBA4FD-5409-4663-BAD3-70E9FCF6C17E}"/>
              </a:ext>
            </a:extLst>
          </p:cNvPr>
          <p:cNvSpPr txBox="1">
            <a:spLocks noChangeArrowheads="1"/>
          </p:cNvSpPr>
          <p:nvPr/>
        </p:nvSpPr>
        <p:spPr bwMode="auto">
          <a:xfrm>
            <a:off x="803275" y="5648325"/>
            <a:ext cx="200567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from the first Eq.  </a:t>
            </a:r>
          </a:p>
        </p:txBody>
      </p:sp>
      <p:graphicFrame>
        <p:nvGraphicFramePr>
          <p:cNvPr id="12293" name="Object 30">
            <a:extLst>
              <a:ext uri="{FF2B5EF4-FFF2-40B4-BE49-F238E27FC236}">
                <a16:creationId xmlns:a16="http://schemas.microsoft.com/office/drawing/2014/main" id="{B8C29D52-5477-4EED-A899-20629C6BA10C}"/>
              </a:ext>
            </a:extLst>
          </p:cNvPr>
          <p:cNvGraphicFramePr>
            <a:graphicFrameLocks noChangeAspect="1"/>
          </p:cNvGraphicFramePr>
          <p:nvPr/>
        </p:nvGraphicFramePr>
        <p:xfrm>
          <a:off x="2752725" y="5616575"/>
          <a:ext cx="1808163" cy="641350"/>
        </p:xfrm>
        <a:graphic>
          <a:graphicData uri="http://schemas.openxmlformats.org/presentationml/2006/ole">
            <mc:AlternateContent xmlns:mc="http://schemas.openxmlformats.org/markup-compatibility/2006">
              <mc:Choice xmlns:v="urn:schemas-microsoft-com:vml" Requires="v">
                <p:oleObj name="Equation" r:id="rId10" imgW="1180588" imgH="418918" progId="Equation.DSMT4">
                  <p:embed/>
                </p:oleObj>
              </mc:Choice>
              <mc:Fallback>
                <p:oleObj name="Equation" r:id="rId10" imgW="1180588" imgH="418918" progId="Equation.DSMT4">
                  <p:embed/>
                  <p:pic>
                    <p:nvPicPr>
                      <p:cNvPr id="0" name="Object 3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752725" y="5616575"/>
                        <a:ext cx="1808163" cy="64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2318" name="Text Box 31">
            <a:extLst>
              <a:ext uri="{FF2B5EF4-FFF2-40B4-BE49-F238E27FC236}">
                <a16:creationId xmlns:a16="http://schemas.microsoft.com/office/drawing/2014/main" id="{A5A6CC14-4F3F-4F8A-8B18-BC7164539540}"/>
              </a:ext>
            </a:extLst>
          </p:cNvPr>
          <p:cNvSpPr txBox="1">
            <a:spLocks noChangeArrowheads="1"/>
          </p:cNvSpPr>
          <p:nvPr/>
        </p:nvSpPr>
        <p:spPr bwMode="auto">
          <a:xfrm>
            <a:off x="739775" y="6369050"/>
            <a:ext cx="201850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(second Eq. gives</a:t>
            </a:r>
          </a:p>
        </p:txBody>
      </p:sp>
      <p:sp>
        <p:nvSpPr>
          <p:cNvPr id="12319" name="Text Box 32">
            <a:extLst>
              <a:ext uri="{FF2B5EF4-FFF2-40B4-BE49-F238E27FC236}">
                <a16:creationId xmlns:a16="http://schemas.microsoft.com/office/drawing/2014/main" id="{853A92AB-BDC0-4F6A-B904-CD55E9C7C690}"/>
              </a:ext>
            </a:extLst>
          </p:cNvPr>
          <p:cNvSpPr txBox="1">
            <a:spLocks noChangeArrowheads="1"/>
          </p:cNvSpPr>
          <p:nvPr/>
        </p:nvSpPr>
        <p:spPr bwMode="auto">
          <a:xfrm>
            <a:off x="4808538" y="6316663"/>
            <a:ext cx="2749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which is the same value) </a:t>
            </a:r>
          </a:p>
        </p:txBody>
      </p:sp>
      <p:graphicFrame>
        <p:nvGraphicFramePr>
          <p:cNvPr id="12294" name="Object 33">
            <a:extLst>
              <a:ext uri="{FF2B5EF4-FFF2-40B4-BE49-F238E27FC236}">
                <a16:creationId xmlns:a16="http://schemas.microsoft.com/office/drawing/2014/main" id="{A16D5D35-5882-42F2-AFB6-2CB684FB5B69}"/>
              </a:ext>
            </a:extLst>
          </p:cNvPr>
          <p:cNvGraphicFramePr>
            <a:graphicFrameLocks noChangeAspect="1"/>
          </p:cNvGraphicFramePr>
          <p:nvPr/>
        </p:nvGraphicFramePr>
        <p:xfrm>
          <a:off x="2860675" y="6235700"/>
          <a:ext cx="1633538" cy="601663"/>
        </p:xfrm>
        <a:graphic>
          <a:graphicData uri="http://schemas.openxmlformats.org/presentationml/2006/ole">
            <mc:AlternateContent xmlns:mc="http://schemas.openxmlformats.org/markup-compatibility/2006">
              <mc:Choice xmlns:v="urn:schemas-microsoft-com:vml" Requires="v">
                <p:oleObj name="Equation" r:id="rId12" imgW="1066337" imgH="393529" progId="Equation.DSMT4">
                  <p:embed/>
                </p:oleObj>
              </mc:Choice>
              <mc:Fallback>
                <p:oleObj name="Equation" r:id="rId12" imgW="1066337" imgH="393529" progId="Equation.DSMT4">
                  <p:embed/>
                  <p:pic>
                    <p:nvPicPr>
                      <p:cNvPr id="0" name="Object 3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860675" y="6235700"/>
                        <a:ext cx="1633538" cy="601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12320" name="Group 34">
            <a:extLst>
              <a:ext uri="{FF2B5EF4-FFF2-40B4-BE49-F238E27FC236}">
                <a16:creationId xmlns:a16="http://schemas.microsoft.com/office/drawing/2014/main" id="{038344BB-4033-4BCF-9A41-1F89EB88BC95}"/>
              </a:ext>
            </a:extLst>
          </p:cNvPr>
          <p:cNvGrpSpPr>
            <a:grpSpLocks/>
          </p:cNvGrpSpPr>
          <p:nvPr/>
        </p:nvGrpSpPr>
        <p:grpSpPr bwMode="auto">
          <a:xfrm>
            <a:off x="419100" y="3316288"/>
            <a:ext cx="330200" cy="366712"/>
            <a:chOff x="2457" y="1047"/>
            <a:chExt cx="208" cy="231"/>
          </a:xfrm>
        </p:grpSpPr>
        <p:sp>
          <p:nvSpPr>
            <p:cNvPr id="12331" name="Arc 35">
              <a:extLst>
                <a:ext uri="{FF2B5EF4-FFF2-40B4-BE49-F238E27FC236}">
                  <a16:creationId xmlns:a16="http://schemas.microsoft.com/office/drawing/2014/main" id="{82E6D9CF-C5CF-46C2-A244-BC166F1E0796}"/>
                </a:ext>
              </a:extLst>
            </p:cNvPr>
            <p:cNvSpPr>
              <a:spLocks/>
            </p:cNvSpPr>
            <p:nvPr/>
          </p:nvSpPr>
          <p:spPr bwMode="auto">
            <a:xfrm rot="-2266260">
              <a:off x="2457" y="1059"/>
              <a:ext cx="208" cy="215"/>
            </a:xfrm>
            <a:custGeom>
              <a:avLst/>
              <a:gdLst>
                <a:gd name="T0" fmla="*/ 0 w 38544"/>
                <a:gd name="T1" fmla="*/ 0 h 43200"/>
                <a:gd name="T2" fmla="*/ 0 w 38544"/>
                <a:gd name="T3" fmla="*/ 0 h 43200"/>
                <a:gd name="T4" fmla="*/ 0 w 38544"/>
                <a:gd name="T5" fmla="*/ 0 h 43200"/>
                <a:gd name="T6" fmla="*/ 0 60000 65536"/>
                <a:gd name="T7" fmla="*/ 0 60000 65536"/>
                <a:gd name="T8" fmla="*/ 0 60000 65536"/>
                <a:gd name="T9" fmla="*/ 0 w 38544"/>
                <a:gd name="T10" fmla="*/ 0 h 43200"/>
                <a:gd name="T11" fmla="*/ 38544 w 38544"/>
                <a:gd name="T12" fmla="*/ 43200 h 43200"/>
              </a:gdLst>
              <a:ahLst/>
              <a:cxnLst>
                <a:cxn ang="T6">
                  <a:pos x="T0" y="T1"/>
                </a:cxn>
                <a:cxn ang="T7">
                  <a:pos x="T2" y="T3"/>
                </a:cxn>
                <a:cxn ang="T8">
                  <a:pos x="T4" y="T5"/>
                </a:cxn>
              </a:cxnLst>
              <a:rect l="T9" t="T10" r="T11" b="T12"/>
              <a:pathLst>
                <a:path w="38544" h="43200" fill="none" extrusionOk="0">
                  <a:moveTo>
                    <a:pt x="16943" y="0"/>
                  </a:moveTo>
                  <a:cubicBezTo>
                    <a:pt x="28873" y="0"/>
                    <a:pt x="38544" y="9670"/>
                    <a:pt x="38544" y="21600"/>
                  </a:cubicBezTo>
                  <a:cubicBezTo>
                    <a:pt x="38544" y="33529"/>
                    <a:pt x="28873" y="43200"/>
                    <a:pt x="16944" y="43200"/>
                  </a:cubicBezTo>
                  <a:cubicBezTo>
                    <a:pt x="10338" y="43200"/>
                    <a:pt x="4096" y="40177"/>
                    <a:pt x="-1" y="34996"/>
                  </a:cubicBezTo>
                </a:path>
                <a:path w="38544" h="43200" stroke="0" extrusionOk="0">
                  <a:moveTo>
                    <a:pt x="16943" y="0"/>
                  </a:moveTo>
                  <a:cubicBezTo>
                    <a:pt x="28873" y="0"/>
                    <a:pt x="38544" y="9670"/>
                    <a:pt x="38544" y="21600"/>
                  </a:cubicBezTo>
                  <a:cubicBezTo>
                    <a:pt x="38544" y="33529"/>
                    <a:pt x="28873" y="43200"/>
                    <a:pt x="16944" y="43200"/>
                  </a:cubicBezTo>
                  <a:cubicBezTo>
                    <a:pt x="10338" y="43200"/>
                    <a:pt x="4096" y="40177"/>
                    <a:pt x="-1" y="34996"/>
                  </a:cubicBezTo>
                  <a:lnTo>
                    <a:pt x="16944" y="21600"/>
                  </a:lnTo>
                  <a:lnTo>
                    <a:pt x="16943" y="0"/>
                  </a:lnTo>
                  <a:close/>
                </a:path>
              </a:pathLst>
            </a:custGeom>
            <a:noFill/>
            <a:ln w="9525">
              <a:solidFill>
                <a:schemeClr val="tx1"/>
              </a:solidFill>
              <a:round/>
              <a:headEnd type="triangle" w="med" len="me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2332" name="Text Box 36">
              <a:extLst>
                <a:ext uri="{FF2B5EF4-FFF2-40B4-BE49-F238E27FC236}">
                  <a16:creationId xmlns:a16="http://schemas.microsoft.com/office/drawing/2014/main" id="{361E2D54-1793-4AA6-9127-9BCDCA9B0AC1}"/>
                </a:ext>
              </a:extLst>
            </p:cNvPr>
            <p:cNvSpPr txBox="1">
              <a:spLocks noChangeArrowheads="1"/>
            </p:cNvSpPr>
            <p:nvPr/>
          </p:nvSpPr>
          <p:spPr bwMode="auto">
            <a:xfrm>
              <a:off x="2461" y="1047"/>
              <a:ext cx="20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t>
              </a:r>
            </a:p>
          </p:txBody>
        </p:sp>
      </p:grpSp>
      <p:grpSp>
        <p:nvGrpSpPr>
          <p:cNvPr id="12321" name="Group 37">
            <a:extLst>
              <a:ext uri="{FF2B5EF4-FFF2-40B4-BE49-F238E27FC236}">
                <a16:creationId xmlns:a16="http://schemas.microsoft.com/office/drawing/2014/main" id="{E19A8963-C928-4F9E-A2ED-49E6E1A32D4D}"/>
              </a:ext>
            </a:extLst>
          </p:cNvPr>
          <p:cNvGrpSpPr>
            <a:grpSpLocks/>
          </p:cNvGrpSpPr>
          <p:nvPr/>
        </p:nvGrpSpPr>
        <p:grpSpPr bwMode="auto">
          <a:xfrm>
            <a:off x="4300538" y="3449638"/>
            <a:ext cx="330200" cy="366712"/>
            <a:chOff x="2457" y="1047"/>
            <a:chExt cx="208" cy="231"/>
          </a:xfrm>
        </p:grpSpPr>
        <p:sp>
          <p:nvSpPr>
            <p:cNvPr id="12329" name="Arc 38">
              <a:extLst>
                <a:ext uri="{FF2B5EF4-FFF2-40B4-BE49-F238E27FC236}">
                  <a16:creationId xmlns:a16="http://schemas.microsoft.com/office/drawing/2014/main" id="{16A3D8FF-88B0-4CF1-AE8F-B4E49B7E27C7}"/>
                </a:ext>
              </a:extLst>
            </p:cNvPr>
            <p:cNvSpPr>
              <a:spLocks/>
            </p:cNvSpPr>
            <p:nvPr/>
          </p:nvSpPr>
          <p:spPr bwMode="auto">
            <a:xfrm rot="-2266260">
              <a:off x="2457" y="1059"/>
              <a:ext cx="208" cy="215"/>
            </a:xfrm>
            <a:custGeom>
              <a:avLst/>
              <a:gdLst>
                <a:gd name="T0" fmla="*/ 0 w 38544"/>
                <a:gd name="T1" fmla="*/ 0 h 43200"/>
                <a:gd name="T2" fmla="*/ 0 w 38544"/>
                <a:gd name="T3" fmla="*/ 0 h 43200"/>
                <a:gd name="T4" fmla="*/ 0 w 38544"/>
                <a:gd name="T5" fmla="*/ 0 h 43200"/>
                <a:gd name="T6" fmla="*/ 0 60000 65536"/>
                <a:gd name="T7" fmla="*/ 0 60000 65536"/>
                <a:gd name="T8" fmla="*/ 0 60000 65536"/>
                <a:gd name="T9" fmla="*/ 0 w 38544"/>
                <a:gd name="T10" fmla="*/ 0 h 43200"/>
                <a:gd name="T11" fmla="*/ 38544 w 38544"/>
                <a:gd name="T12" fmla="*/ 43200 h 43200"/>
              </a:gdLst>
              <a:ahLst/>
              <a:cxnLst>
                <a:cxn ang="T6">
                  <a:pos x="T0" y="T1"/>
                </a:cxn>
                <a:cxn ang="T7">
                  <a:pos x="T2" y="T3"/>
                </a:cxn>
                <a:cxn ang="T8">
                  <a:pos x="T4" y="T5"/>
                </a:cxn>
              </a:cxnLst>
              <a:rect l="T9" t="T10" r="T11" b="T12"/>
              <a:pathLst>
                <a:path w="38544" h="43200" fill="none" extrusionOk="0">
                  <a:moveTo>
                    <a:pt x="16943" y="0"/>
                  </a:moveTo>
                  <a:cubicBezTo>
                    <a:pt x="28873" y="0"/>
                    <a:pt x="38544" y="9670"/>
                    <a:pt x="38544" y="21600"/>
                  </a:cubicBezTo>
                  <a:cubicBezTo>
                    <a:pt x="38544" y="33529"/>
                    <a:pt x="28873" y="43200"/>
                    <a:pt x="16944" y="43200"/>
                  </a:cubicBezTo>
                  <a:cubicBezTo>
                    <a:pt x="10338" y="43200"/>
                    <a:pt x="4096" y="40177"/>
                    <a:pt x="-1" y="34996"/>
                  </a:cubicBezTo>
                </a:path>
                <a:path w="38544" h="43200" stroke="0" extrusionOk="0">
                  <a:moveTo>
                    <a:pt x="16943" y="0"/>
                  </a:moveTo>
                  <a:cubicBezTo>
                    <a:pt x="28873" y="0"/>
                    <a:pt x="38544" y="9670"/>
                    <a:pt x="38544" y="21600"/>
                  </a:cubicBezTo>
                  <a:cubicBezTo>
                    <a:pt x="38544" y="33529"/>
                    <a:pt x="28873" y="43200"/>
                    <a:pt x="16944" y="43200"/>
                  </a:cubicBezTo>
                  <a:cubicBezTo>
                    <a:pt x="10338" y="43200"/>
                    <a:pt x="4096" y="40177"/>
                    <a:pt x="-1" y="34996"/>
                  </a:cubicBezTo>
                  <a:lnTo>
                    <a:pt x="16944" y="21600"/>
                  </a:lnTo>
                  <a:lnTo>
                    <a:pt x="16943" y="0"/>
                  </a:lnTo>
                  <a:close/>
                </a:path>
              </a:pathLst>
            </a:custGeom>
            <a:noFill/>
            <a:ln w="9525">
              <a:solidFill>
                <a:schemeClr val="tx1"/>
              </a:solidFill>
              <a:round/>
              <a:headEnd type="triangle" w="med" len="me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2330" name="Text Box 39">
              <a:extLst>
                <a:ext uri="{FF2B5EF4-FFF2-40B4-BE49-F238E27FC236}">
                  <a16:creationId xmlns:a16="http://schemas.microsoft.com/office/drawing/2014/main" id="{ABE00AD3-9691-4F2F-AC52-2C1863E83DAB}"/>
                </a:ext>
              </a:extLst>
            </p:cNvPr>
            <p:cNvSpPr txBox="1">
              <a:spLocks noChangeArrowheads="1"/>
            </p:cNvSpPr>
            <p:nvPr/>
          </p:nvSpPr>
          <p:spPr bwMode="auto">
            <a:xfrm>
              <a:off x="2461" y="1047"/>
              <a:ext cx="20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t>
              </a:r>
            </a:p>
          </p:txBody>
        </p:sp>
      </p:grpSp>
      <p:sp>
        <p:nvSpPr>
          <p:cNvPr id="12322" name="Text Box 40">
            <a:extLst>
              <a:ext uri="{FF2B5EF4-FFF2-40B4-BE49-F238E27FC236}">
                <a16:creationId xmlns:a16="http://schemas.microsoft.com/office/drawing/2014/main" id="{DA5535F0-EE90-46F0-9BD6-26E5A002EBC6}"/>
              </a:ext>
            </a:extLst>
          </p:cNvPr>
          <p:cNvSpPr txBox="1">
            <a:spLocks noChangeArrowheads="1"/>
          </p:cNvSpPr>
          <p:nvPr/>
        </p:nvSpPr>
        <p:spPr bwMode="auto">
          <a:xfrm>
            <a:off x="77788" y="5060950"/>
            <a:ext cx="387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or</a:t>
            </a:r>
          </a:p>
        </p:txBody>
      </p:sp>
      <p:sp>
        <p:nvSpPr>
          <p:cNvPr id="12323" name="TextBox 1">
            <a:extLst>
              <a:ext uri="{FF2B5EF4-FFF2-40B4-BE49-F238E27FC236}">
                <a16:creationId xmlns:a16="http://schemas.microsoft.com/office/drawing/2014/main" id="{ADFAC26B-100C-4DD1-BE8D-228E579F03E4}"/>
              </a:ext>
            </a:extLst>
          </p:cNvPr>
          <p:cNvSpPr txBox="1">
            <a:spLocks noChangeArrowheads="1"/>
          </p:cNvSpPr>
          <p:nvPr/>
        </p:nvSpPr>
        <p:spPr bwMode="auto">
          <a:xfrm>
            <a:off x="5840413" y="4645025"/>
            <a:ext cx="3303587"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we can only use one of these equations because we have only 3 independent equations of equilibrium here</a:t>
            </a:r>
          </a:p>
        </p:txBody>
      </p:sp>
      <p:cxnSp>
        <p:nvCxnSpPr>
          <p:cNvPr id="6" name="Straight Arrow Connector 5">
            <a:extLst>
              <a:ext uri="{FF2B5EF4-FFF2-40B4-BE49-F238E27FC236}">
                <a16:creationId xmlns:a16="http://schemas.microsoft.com/office/drawing/2014/main" id="{B65363C5-7A35-456C-B157-6BC3FFC80242}"/>
              </a:ext>
            </a:extLst>
          </p:cNvPr>
          <p:cNvCxnSpPr/>
          <p:nvPr/>
        </p:nvCxnSpPr>
        <p:spPr>
          <a:xfrm flipH="1" flipV="1">
            <a:off x="590550" y="4779963"/>
            <a:ext cx="6350" cy="320675"/>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326" name="TextBox 6">
            <a:extLst>
              <a:ext uri="{FF2B5EF4-FFF2-40B4-BE49-F238E27FC236}">
                <a16:creationId xmlns:a16="http://schemas.microsoft.com/office/drawing/2014/main" id="{8D2F216A-C073-4F1B-9CF5-D36A756E6DE1}"/>
              </a:ext>
            </a:extLst>
          </p:cNvPr>
          <p:cNvSpPr txBox="1">
            <a:spLocks noChangeArrowheads="1"/>
          </p:cNvSpPr>
          <p:nvPr/>
        </p:nvSpPr>
        <p:spPr bwMode="auto">
          <a:xfrm>
            <a:off x="271463" y="4779963"/>
            <a:ext cx="3190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t>
            </a:r>
          </a:p>
        </p:txBody>
      </p:sp>
      <p:cxnSp>
        <p:nvCxnSpPr>
          <p:cNvPr id="10" name="Straight Arrow Connector 9">
            <a:extLst>
              <a:ext uri="{FF2B5EF4-FFF2-40B4-BE49-F238E27FC236}">
                <a16:creationId xmlns:a16="http://schemas.microsoft.com/office/drawing/2014/main" id="{58B9B2EC-CCD4-45CC-B407-12A11F9368E9}"/>
              </a:ext>
            </a:extLst>
          </p:cNvPr>
          <p:cNvCxnSpPr/>
          <p:nvPr/>
        </p:nvCxnSpPr>
        <p:spPr>
          <a:xfrm>
            <a:off x="398463" y="5427663"/>
            <a:ext cx="341312" cy="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328" name="TextBox 10">
            <a:extLst>
              <a:ext uri="{FF2B5EF4-FFF2-40B4-BE49-F238E27FC236}">
                <a16:creationId xmlns:a16="http://schemas.microsoft.com/office/drawing/2014/main" id="{44C89918-0838-4023-8E9C-F190B9E08250}"/>
              </a:ext>
            </a:extLst>
          </p:cNvPr>
          <p:cNvSpPr txBox="1">
            <a:spLocks noChangeArrowheads="1"/>
          </p:cNvSpPr>
          <p:nvPr/>
        </p:nvSpPr>
        <p:spPr bwMode="auto">
          <a:xfrm>
            <a:off x="420688" y="5110163"/>
            <a:ext cx="3190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t>
            </a:r>
          </a:p>
        </p:txBody>
      </p:sp>
      <p:cxnSp>
        <p:nvCxnSpPr>
          <p:cNvPr id="3" name="Straight Arrow Connector 2">
            <a:extLst>
              <a:ext uri="{FF2B5EF4-FFF2-40B4-BE49-F238E27FC236}">
                <a16:creationId xmlns:a16="http://schemas.microsoft.com/office/drawing/2014/main" id="{AE9627F5-DA30-58F5-2AAB-DCA38181B925}"/>
              </a:ext>
            </a:extLst>
          </p:cNvPr>
          <p:cNvCxnSpPr/>
          <p:nvPr/>
        </p:nvCxnSpPr>
        <p:spPr>
          <a:xfrm flipH="1">
            <a:off x="5404757" y="5149850"/>
            <a:ext cx="367393"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E801D250-6032-427E-AD60-7FF68910F88F}"/>
              </a:ext>
            </a:extLst>
          </p:cNvPr>
          <p:cNvSpPr txBox="1">
            <a:spLocks noChangeArrowheads="1"/>
          </p:cNvSpPr>
          <p:nvPr/>
        </p:nvSpPr>
        <p:spPr bwMode="auto">
          <a:xfrm>
            <a:off x="2991775" y="1897990"/>
            <a:ext cx="290816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i="1" dirty="0">
                <a:solidFill>
                  <a:srgbClr val="33CC33"/>
                </a:solidFill>
              </a:rPr>
              <a:t>Learning Objectives</a:t>
            </a:r>
          </a:p>
        </p:txBody>
      </p:sp>
      <p:sp>
        <p:nvSpPr>
          <p:cNvPr id="3" name="Text Box 5">
            <a:extLst>
              <a:ext uri="{FF2B5EF4-FFF2-40B4-BE49-F238E27FC236}">
                <a16:creationId xmlns:a16="http://schemas.microsoft.com/office/drawing/2014/main" id="{84357B6E-1D99-4D16-8C81-7DDE9F415C53}"/>
              </a:ext>
            </a:extLst>
          </p:cNvPr>
          <p:cNvSpPr txBox="1">
            <a:spLocks noChangeArrowheads="1"/>
          </p:cNvSpPr>
          <p:nvPr/>
        </p:nvSpPr>
        <p:spPr bwMode="auto">
          <a:xfrm>
            <a:off x="2366300" y="2714610"/>
            <a:ext cx="4224233"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dirty="0">
                <a:solidFill>
                  <a:srgbClr val="33CC33"/>
                </a:solidFill>
              </a:rPr>
              <a:t>Conditions for slipping impending</a:t>
            </a:r>
          </a:p>
          <a:p>
            <a:r>
              <a:rPr lang="en-US" altLang="en-US" i="1" dirty="0">
                <a:solidFill>
                  <a:srgbClr val="33CC33"/>
                </a:solidFill>
              </a:rPr>
              <a:t>Conditions for tipping impending</a:t>
            </a:r>
          </a:p>
          <a:p>
            <a:r>
              <a:rPr lang="en-US" altLang="en-US" i="1" dirty="0">
                <a:solidFill>
                  <a:srgbClr val="33CC33"/>
                </a:solidFill>
              </a:rPr>
              <a:t>Slipping impending of flat belts or ropes</a:t>
            </a:r>
          </a:p>
          <a:p>
            <a:r>
              <a:rPr lang="en-US" altLang="en-US" i="1" dirty="0">
                <a:solidFill>
                  <a:srgbClr val="33CC33"/>
                </a:solidFill>
              </a:rPr>
              <a:t>Examples		</a:t>
            </a:r>
          </a:p>
          <a:p>
            <a:r>
              <a:rPr lang="en-US" altLang="en-US" i="1" dirty="0">
                <a:solidFill>
                  <a:srgbClr val="33CC33"/>
                </a:solidFill>
              </a:rPr>
              <a:t>	</a:t>
            </a:r>
          </a:p>
        </p:txBody>
      </p:sp>
    </p:spTree>
    <p:extLst>
      <p:ext uri="{BB962C8B-B14F-4D97-AF65-F5344CB8AC3E}">
        <p14:creationId xmlns:p14="http://schemas.microsoft.com/office/powerpoint/2010/main" val="38652985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Text Box 4">
            <a:extLst>
              <a:ext uri="{FF2B5EF4-FFF2-40B4-BE49-F238E27FC236}">
                <a16:creationId xmlns:a16="http://schemas.microsoft.com/office/drawing/2014/main" id="{4E45A80B-8D15-4C8C-A20D-C6B194038588}"/>
              </a:ext>
            </a:extLst>
          </p:cNvPr>
          <p:cNvSpPr txBox="1">
            <a:spLocks noChangeArrowheads="1"/>
          </p:cNvSpPr>
          <p:nvPr/>
        </p:nvSpPr>
        <p:spPr bwMode="auto">
          <a:xfrm>
            <a:off x="544513" y="461963"/>
            <a:ext cx="2432050"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broom will never slip if</a:t>
            </a:r>
          </a:p>
          <a:p>
            <a:pPr eaLnBrk="1" hangingPunct="1"/>
            <a:endParaRPr lang="en-US" altLang="en-US"/>
          </a:p>
          <a:p>
            <a:pPr eaLnBrk="1" hangingPunct="1"/>
            <a:r>
              <a:rPr lang="en-US" altLang="en-US"/>
              <a:t>F</a:t>
            </a:r>
            <a:r>
              <a:rPr lang="en-US" altLang="en-US" baseline="-25000"/>
              <a:t>1</a:t>
            </a:r>
            <a:r>
              <a:rPr lang="en-US" altLang="en-US"/>
              <a:t> = F</a:t>
            </a:r>
            <a:r>
              <a:rPr lang="en-US" altLang="en-US" baseline="-25000"/>
              <a:t>2</a:t>
            </a:r>
            <a:r>
              <a:rPr lang="en-US" altLang="en-US"/>
              <a:t> &lt; </a:t>
            </a:r>
            <a:r>
              <a:rPr lang="en-US" altLang="en-US">
                <a:latin typeface="Symbol" panose="05050102010706020507" pitchFamily="18" charset="2"/>
              </a:rPr>
              <a:t>m</a:t>
            </a:r>
            <a:r>
              <a:rPr lang="en-US" altLang="en-US"/>
              <a:t> N</a:t>
            </a:r>
            <a:r>
              <a:rPr lang="en-US" altLang="en-US" baseline="-25000"/>
              <a:t>2</a:t>
            </a:r>
            <a:r>
              <a:rPr lang="en-US" altLang="en-US"/>
              <a:t> = </a:t>
            </a:r>
            <a:r>
              <a:rPr lang="en-US" altLang="en-US">
                <a:latin typeface="Symbol" panose="05050102010706020507" pitchFamily="18" charset="2"/>
              </a:rPr>
              <a:t>m</a:t>
            </a:r>
            <a:r>
              <a:rPr lang="en-US" altLang="en-US"/>
              <a:t> N</a:t>
            </a:r>
            <a:r>
              <a:rPr lang="en-US" altLang="en-US" baseline="-25000"/>
              <a:t>1</a:t>
            </a:r>
            <a:endParaRPr lang="en-US" altLang="en-US"/>
          </a:p>
        </p:txBody>
      </p:sp>
      <p:sp>
        <p:nvSpPr>
          <p:cNvPr id="13316" name="Text Box 5">
            <a:extLst>
              <a:ext uri="{FF2B5EF4-FFF2-40B4-BE49-F238E27FC236}">
                <a16:creationId xmlns:a16="http://schemas.microsoft.com/office/drawing/2014/main" id="{FF1D3343-82AD-48DD-93F6-710B6D7C2D1D}"/>
              </a:ext>
            </a:extLst>
          </p:cNvPr>
          <p:cNvSpPr txBox="1">
            <a:spLocks noChangeArrowheads="1"/>
          </p:cNvSpPr>
          <p:nvPr/>
        </p:nvSpPr>
        <p:spPr bwMode="auto">
          <a:xfrm>
            <a:off x="612775" y="1758950"/>
            <a:ext cx="387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or</a:t>
            </a:r>
          </a:p>
        </p:txBody>
      </p:sp>
      <p:graphicFrame>
        <p:nvGraphicFramePr>
          <p:cNvPr id="13314" name="Object 6">
            <a:extLst>
              <a:ext uri="{FF2B5EF4-FFF2-40B4-BE49-F238E27FC236}">
                <a16:creationId xmlns:a16="http://schemas.microsoft.com/office/drawing/2014/main" id="{45C7C3B7-8F8A-4577-9AF5-3B9415D103CD}"/>
              </a:ext>
            </a:extLst>
          </p:cNvPr>
          <p:cNvGraphicFramePr>
            <a:graphicFrameLocks noChangeAspect="1"/>
          </p:cNvGraphicFramePr>
          <p:nvPr/>
        </p:nvGraphicFramePr>
        <p:xfrm>
          <a:off x="1227138" y="1698625"/>
          <a:ext cx="2117725" cy="1760538"/>
        </p:xfrm>
        <a:graphic>
          <a:graphicData uri="http://schemas.openxmlformats.org/presentationml/2006/ole">
            <mc:AlternateContent xmlns:mc="http://schemas.openxmlformats.org/markup-compatibility/2006">
              <mc:Choice xmlns:v="urn:schemas-microsoft-com:vml" Requires="v">
                <p:oleObj name="Equation" r:id="rId4" imgW="1282700" imgH="1066800" progId="Equation.DSMT4">
                  <p:embed/>
                </p:oleObj>
              </mc:Choice>
              <mc:Fallback>
                <p:oleObj name="Equation" r:id="rId4" imgW="1282700" imgH="1066800" progId="Equation.DSMT4">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27138" y="1698625"/>
                        <a:ext cx="2117725" cy="1760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3317" name="Rectangle 12">
            <a:extLst>
              <a:ext uri="{FF2B5EF4-FFF2-40B4-BE49-F238E27FC236}">
                <a16:creationId xmlns:a16="http://schemas.microsoft.com/office/drawing/2014/main" id="{9901F9CC-B259-4E6A-9D7D-FE1E52355B4D}"/>
              </a:ext>
            </a:extLst>
          </p:cNvPr>
          <p:cNvSpPr>
            <a:spLocks noChangeArrowheads="1"/>
          </p:cNvSpPr>
          <p:nvPr/>
        </p:nvSpPr>
        <p:spPr bwMode="auto">
          <a:xfrm>
            <a:off x="5703888" y="1646238"/>
            <a:ext cx="2806700" cy="2211387"/>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3318" name="Line 13">
            <a:extLst>
              <a:ext uri="{FF2B5EF4-FFF2-40B4-BE49-F238E27FC236}">
                <a16:creationId xmlns:a16="http://schemas.microsoft.com/office/drawing/2014/main" id="{8C274810-3600-4B15-B2CD-3C382D58CBEA}"/>
              </a:ext>
            </a:extLst>
          </p:cNvPr>
          <p:cNvSpPr>
            <a:spLocks noChangeShapeType="1"/>
          </p:cNvSpPr>
          <p:nvPr/>
        </p:nvSpPr>
        <p:spPr bwMode="auto">
          <a:xfrm>
            <a:off x="5703888" y="1646238"/>
            <a:ext cx="28067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19" name="Line 14">
            <a:extLst>
              <a:ext uri="{FF2B5EF4-FFF2-40B4-BE49-F238E27FC236}">
                <a16:creationId xmlns:a16="http://schemas.microsoft.com/office/drawing/2014/main" id="{2F31E458-592B-4A51-B178-0E6F70AF6DE7}"/>
              </a:ext>
            </a:extLst>
          </p:cNvPr>
          <p:cNvSpPr>
            <a:spLocks noChangeShapeType="1"/>
          </p:cNvSpPr>
          <p:nvPr/>
        </p:nvSpPr>
        <p:spPr bwMode="auto">
          <a:xfrm>
            <a:off x="5703888" y="3857625"/>
            <a:ext cx="28067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20" name="Line 15">
            <a:extLst>
              <a:ext uri="{FF2B5EF4-FFF2-40B4-BE49-F238E27FC236}">
                <a16:creationId xmlns:a16="http://schemas.microsoft.com/office/drawing/2014/main" id="{18D94AEB-609C-4468-B680-37B8633E31B6}"/>
              </a:ext>
            </a:extLst>
          </p:cNvPr>
          <p:cNvSpPr>
            <a:spLocks noChangeShapeType="1"/>
          </p:cNvSpPr>
          <p:nvPr/>
        </p:nvSpPr>
        <p:spPr bwMode="auto">
          <a:xfrm flipV="1">
            <a:off x="8510588" y="1646238"/>
            <a:ext cx="1587" cy="22113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21" name="Line 16">
            <a:extLst>
              <a:ext uri="{FF2B5EF4-FFF2-40B4-BE49-F238E27FC236}">
                <a16:creationId xmlns:a16="http://schemas.microsoft.com/office/drawing/2014/main" id="{3E6F1E0E-4042-48C4-96FC-9EF898D086DA}"/>
              </a:ext>
            </a:extLst>
          </p:cNvPr>
          <p:cNvSpPr>
            <a:spLocks noChangeShapeType="1"/>
          </p:cNvSpPr>
          <p:nvPr/>
        </p:nvSpPr>
        <p:spPr bwMode="auto">
          <a:xfrm flipV="1">
            <a:off x="5703888" y="1646238"/>
            <a:ext cx="1587" cy="22113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22" name="Line 19">
            <a:extLst>
              <a:ext uri="{FF2B5EF4-FFF2-40B4-BE49-F238E27FC236}">
                <a16:creationId xmlns:a16="http://schemas.microsoft.com/office/drawing/2014/main" id="{0A48CF1B-A7AC-40F7-BF40-7E9ED0ED0DEF}"/>
              </a:ext>
            </a:extLst>
          </p:cNvPr>
          <p:cNvSpPr>
            <a:spLocks noChangeShapeType="1"/>
          </p:cNvSpPr>
          <p:nvPr/>
        </p:nvSpPr>
        <p:spPr bwMode="auto">
          <a:xfrm flipV="1">
            <a:off x="5703888" y="3825875"/>
            <a:ext cx="1587" cy="317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23" name="Line 20">
            <a:extLst>
              <a:ext uri="{FF2B5EF4-FFF2-40B4-BE49-F238E27FC236}">
                <a16:creationId xmlns:a16="http://schemas.microsoft.com/office/drawing/2014/main" id="{907FEE46-B9FA-4340-9CA1-6A9F2869E5F0}"/>
              </a:ext>
            </a:extLst>
          </p:cNvPr>
          <p:cNvSpPr>
            <a:spLocks noChangeShapeType="1"/>
          </p:cNvSpPr>
          <p:nvPr/>
        </p:nvSpPr>
        <p:spPr bwMode="auto">
          <a:xfrm>
            <a:off x="5703888" y="1646238"/>
            <a:ext cx="1587"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24" name="Rectangle 21">
            <a:extLst>
              <a:ext uri="{FF2B5EF4-FFF2-40B4-BE49-F238E27FC236}">
                <a16:creationId xmlns:a16="http://schemas.microsoft.com/office/drawing/2014/main" id="{94720FD6-8207-42EA-9510-29733E30FD65}"/>
              </a:ext>
            </a:extLst>
          </p:cNvPr>
          <p:cNvSpPr>
            <a:spLocks noChangeArrowheads="1"/>
          </p:cNvSpPr>
          <p:nvPr/>
        </p:nvSpPr>
        <p:spPr bwMode="auto">
          <a:xfrm>
            <a:off x="5684838" y="3878263"/>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000">
                <a:solidFill>
                  <a:srgbClr val="000000"/>
                </a:solidFill>
                <a:latin typeface="Helvetica" panose="020B0604020202020204" pitchFamily="34" charset="0"/>
              </a:rPr>
              <a:t>0</a:t>
            </a:r>
            <a:endParaRPr lang="en-US" altLang="en-US" sz="1000"/>
          </a:p>
        </p:txBody>
      </p:sp>
      <p:sp>
        <p:nvSpPr>
          <p:cNvPr id="13325" name="Line 22">
            <a:extLst>
              <a:ext uri="{FF2B5EF4-FFF2-40B4-BE49-F238E27FC236}">
                <a16:creationId xmlns:a16="http://schemas.microsoft.com/office/drawing/2014/main" id="{1E818E9A-A325-4916-BDDA-91617A2A0A54}"/>
              </a:ext>
            </a:extLst>
          </p:cNvPr>
          <p:cNvSpPr>
            <a:spLocks noChangeShapeType="1"/>
          </p:cNvSpPr>
          <p:nvPr/>
        </p:nvSpPr>
        <p:spPr bwMode="auto">
          <a:xfrm flipV="1">
            <a:off x="6170613" y="3825875"/>
            <a:ext cx="1587" cy="317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26" name="Line 23">
            <a:extLst>
              <a:ext uri="{FF2B5EF4-FFF2-40B4-BE49-F238E27FC236}">
                <a16:creationId xmlns:a16="http://schemas.microsoft.com/office/drawing/2014/main" id="{B8C9E103-232D-4629-89DA-F44767BF13CE}"/>
              </a:ext>
            </a:extLst>
          </p:cNvPr>
          <p:cNvSpPr>
            <a:spLocks noChangeShapeType="1"/>
          </p:cNvSpPr>
          <p:nvPr/>
        </p:nvSpPr>
        <p:spPr bwMode="auto">
          <a:xfrm>
            <a:off x="6170613" y="1646238"/>
            <a:ext cx="1587"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27" name="Rectangle 24">
            <a:extLst>
              <a:ext uri="{FF2B5EF4-FFF2-40B4-BE49-F238E27FC236}">
                <a16:creationId xmlns:a16="http://schemas.microsoft.com/office/drawing/2014/main" id="{A3ABF431-AF78-4191-8065-762C3981EEDE}"/>
              </a:ext>
            </a:extLst>
          </p:cNvPr>
          <p:cNvSpPr>
            <a:spLocks noChangeArrowheads="1"/>
          </p:cNvSpPr>
          <p:nvPr/>
        </p:nvSpPr>
        <p:spPr bwMode="auto">
          <a:xfrm>
            <a:off x="6124575" y="3878263"/>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000">
                <a:solidFill>
                  <a:srgbClr val="000000"/>
                </a:solidFill>
                <a:latin typeface="Helvetica" panose="020B0604020202020204" pitchFamily="34" charset="0"/>
              </a:rPr>
              <a:t>10</a:t>
            </a:r>
            <a:endParaRPr lang="en-US" altLang="en-US" sz="1000"/>
          </a:p>
        </p:txBody>
      </p:sp>
      <p:sp>
        <p:nvSpPr>
          <p:cNvPr id="13328" name="Line 25">
            <a:extLst>
              <a:ext uri="{FF2B5EF4-FFF2-40B4-BE49-F238E27FC236}">
                <a16:creationId xmlns:a16="http://schemas.microsoft.com/office/drawing/2014/main" id="{2513B26A-4737-436F-A916-F35B3C95D0A8}"/>
              </a:ext>
            </a:extLst>
          </p:cNvPr>
          <p:cNvSpPr>
            <a:spLocks noChangeShapeType="1"/>
          </p:cNvSpPr>
          <p:nvPr/>
        </p:nvSpPr>
        <p:spPr bwMode="auto">
          <a:xfrm flipV="1">
            <a:off x="6635750" y="3825875"/>
            <a:ext cx="1588" cy="317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29" name="Line 26">
            <a:extLst>
              <a:ext uri="{FF2B5EF4-FFF2-40B4-BE49-F238E27FC236}">
                <a16:creationId xmlns:a16="http://schemas.microsoft.com/office/drawing/2014/main" id="{A5D96F1C-A69E-4113-AA8A-B3520A2A0E5B}"/>
              </a:ext>
            </a:extLst>
          </p:cNvPr>
          <p:cNvSpPr>
            <a:spLocks noChangeShapeType="1"/>
          </p:cNvSpPr>
          <p:nvPr/>
        </p:nvSpPr>
        <p:spPr bwMode="auto">
          <a:xfrm>
            <a:off x="6635750" y="1646238"/>
            <a:ext cx="1588"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30" name="Rectangle 27">
            <a:extLst>
              <a:ext uri="{FF2B5EF4-FFF2-40B4-BE49-F238E27FC236}">
                <a16:creationId xmlns:a16="http://schemas.microsoft.com/office/drawing/2014/main" id="{7F11C9D6-60D0-4912-92E9-EC4A829F2B0F}"/>
              </a:ext>
            </a:extLst>
          </p:cNvPr>
          <p:cNvSpPr>
            <a:spLocks noChangeArrowheads="1"/>
          </p:cNvSpPr>
          <p:nvPr/>
        </p:nvSpPr>
        <p:spPr bwMode="auto">
          <a:xfrm>
            <a:off x="6589713" y="3878263"/>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000">
                <a:solidFill>
                  <a:srgbClr val="000000"/>
                </a:solidFill>
                <a:latin typeface="Helvetica" panose="020B0604020202020204" pitchFamily="34" charset="0"/>
              </a:rPr>
              <a:t>20</a:t>
            </a:r>
            <a:endParaRPr lang="en-US" altLang="en-US" sz="1000"/>
          </a:p>
        </p:txBody>
      </p:sp>
      <p:sp>
        <p:nvSpPr>
          <p:cNvPr id="13331" name="Line 28">
            <a:extLst>
              <a:ext uri="{FF2B5EF4-FFF2-40B4-BE49-F238E27FC236}">
                <a16:creationId xmlns:a16="http://schemas.microsoft.com/office/drawing/2014/main" id="{C6360AFB-8C5C-4404-9A8A-16D15001B1EA}"/>
              </a:ext>
            </a:extLst>
          </p:cNvPr>
          <p:cNvSpPr>
            <a:spLocks noChangeShapeType="1"/>
          </p:cNvSpPr>
          <p:nvPr/>
        </p:nvSpPr>
        <p:spPr bwMode="auto">
          <a:xfrm flipV="1">
            <a:off x="7107238" y="3825875"/>
            <a:ext cx="1587" cy="317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32" name="Line 29">
            <a:extLst>
              <a:ext uri="{FF2B5EF4-FFF2-40B4-BE49-F238E27FC236}">
                <a16:creationId xmlns:a16="http://schemas.microsoft.com/office/drawing/2014/main" id="{83BB877D-729E-4117-AA5E-75F6F82E545C}"/>
              </a:ext>
            </a:extLst>
          </p:cNvPr>
          <p:cNvSpPr>
            <a:spLocks noChangeShapeType="1"/>
          </p:cNvSpPr>
          <p:nvPr/>
        </p:nvSpPr>
        <p:spPr bwMode="auto">
          <a:xfrm>
            <a:off x="7107238" y="1646238"/>
            <a:ext cx="1587"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33" name="Rectangle 30">
            <a:extLst>
              <a:ext uri="{FF2B5EF4-FFF2-40B4-BE49-F238E27FC236}">
                <a16:creationId xmlns:a16="http://schemas.microsoft.com/office/drawing/2014/main" id="{1D6D8462-E230-4866-8C19-8D2212D55823}"/>
              </a:ext>
            </a:extLst>
          </p:cNvPr>
          <p:cNvSpPr>
            <a:spLocks noChangeArrowheads="1"/>
          </p:cNvSpPr>
          <p:nvPr/>
        </p:nvSpPr>
        <p:spPr bwMode="auto">
          <a:xfrm>
            <a:off x="7062788" y="3878263"/>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000">
                <a:solidFill>
                  <a:srgbClr val="000000"/>
                </a:solidFill>
                <a:latin typeface="Helvetica" panose="020B0604020202020204" pitchFamily="34" charset="0"/>
              </a:rPr>
              <a:t>30</a:t>
            </a:r>
            <a:endParaRPr lang="en-US" altLang="en-US" sz="1000"/>
          </a:p>
        </p:txBody>
      </p:sp>
      <p:sp>
        <p:nvSpPr>
          <p:cNvPr id="13334" name="Line 31">
            <a:extLst>
              <a:ext uri="{FF2B5EF4-FFF2-40B4-BE49-F238E27FC236}">
                <a16:creationId xmlns:a16="http://schemas.microsoft.com/office/drawing/2014/main" id="{C65E92B0-ED81-4B39-A09E-3D1EEF09B64B}"/>
              </a:ext>
            </a:extLst>
          </p:cNvPr>
          <p:cNvSpPr>
            <a:spLocks noChangeShapeType="1"/>
          </p:cNvSpPr>
          <p:nvPr/>
        </p:nvSpPr>
        <p:spPr bwMode="auto">
          <a:xfrm flipV="1">
            <a:off x="7572375" y="3825875"/>
            <a:ext cx="1588" cy="317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35" name="Line 32">
            <a:extLst>
              <a:ext uri="{FF2B5EF4-FFF2-40B4-BE49-F238E27FC236}">
                <a16:creationId xmlns:a16="http://schemas.microsoft.com/office/drawing/2014/main" id="{2C42129C-28CA-4CB6-B50B-DCF5B8E4A174}"/>
              </a:ext>
            </a:extLst>
          </p:cNvPr>
          <p:cNvSpPr>
            <a:spLocks noChangeShapeType="1"/>
          </p:cNvSpPr>
          <p:nvPr/>
        </p:nvSpPr>
        <p:spPr bwMode="auto">
          <a:xfrm>
            <a:off x="7572375" y="1646238"/>
            <a:ext cx="1588"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36" name="Rectangle 33">
            <a:extLst>
              <a:ext uri="{FF2B5EF4-FFF2-40B4-BE49-F238E27FC236}">
                <a16:creationId xmlns:a16="http://schemas.microsoft.com/office/drawing/2014/main" id="{B104BC59-D9E8-467C-A425-F7833E7795B3}"/>
              </a:ext>
            </a:extLst>
          </p:cNvPr>
          <p:cNvSpPr>
            <a:spLocks noChangeArrowheads="1"/>
          </p:cNvSpPr>
          <p:nvPr/>
        </p:nvSpPr>
        <p:spPr bwMode="auto">
          <a:xfrm>
            <a:off x="7527925" y="3878263"/>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000">
                <a:solidFill>
                  <a:srgbClr val="000000"/>
                </a:solidFill>
                <a:latin typeface="Helvetica" panose="020B0604020202020204" pitchFamily="34" charset="0"/>
              </a:rPr>
              <a:t>40</a:t>
            </a:r>
            <a:endParaRPr lang="en-US" altLang="en-US" sz="1000"/>
          </a:p>
        </p:txBody>
      </p:sp>
      <p:sp>
        <p:nvSpPr>
          <p:cNvPr id="13337" name="Line 34">
            <a:extLst>
              <a:ext uri="{FF2B5EF4-FFF2-40B4-BE49-F238E27FC236}">
                <a16:creationId xmlns:a16="http://schemas.microsoft.com/office/drawing/2014/main" id="{937BC319-7689-4623-9051-9D344012DC64}"/>
              </a:ext>
            </a:extLst>
          </p:cNvPr>
          <p:cNvSpPr>
            <a:spLocks noChangeShapeType="1"/>
          </p:cNvSpPr>
          <p:nvPr/>
        </p:nvSpPr>
        <p:spPr bwMode="auto">
          <a:xfrm flipV="1">
            <a:off x="8039100" y="3825875"/>
            <a:ext cx="1588" cy="317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38" name="Line 35">
            <a:extLst>
              <a:ext uri="{FF2B5EF4-FFF2-40B4-BE49-F238E27FC236}">
                <a16:creationId xmlns:a16="http://schemas.microsoft.com/office/drawing/2014/main" id="{D0D758F4-AAE9-486F-9ABF-68A6AEBF4160}"/>
              </a:ext>
            </a:extLst>
          </p:cNvPr>
          <p:cNvSpPr>
            <a:spLocks noChangeShapeType="1"/>
          </p:cNvSpPr>
          <p:nvPr/>
        </p:nvSpPr>
        <p:spPr bwMode="auto">
          <a:xfrm>
            <a:off x="8039100" y="1646238"/>
            <a:ext cx="1588"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39" name="Rectangle 36">
            <a:extLst>
              <a:ext uri="{FF2B5EF4-FFF2-40B4-BE49-F238E27FC236}">
                <a16:creationId xmlns:a16="http://schemas.microsoft.com/office/drawing/2014/main" id="{AA021913-6B51-48CD-8638-A455D06FAA9C}"/>
              </a:ext>
            </a:extLst>
          </p:cNvPr>
          <p:cNvSpPr>
            <a:spLocks noChangeArrowheads="1"/>
          </p:cNvSpPr>
          <p:nvPr/>
        </p:nvSpPr>
        <p:spPr bwMode="auto">
          <a:xfrm>
            <a:off x="7993063" y="3878263"/>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000">
                <a:solidFill>
                  <a:srgbClr val="000000"/>
                </a:solidFill>
                <a:latin typeface="Helvetica" panose="020B0604020202020204" pitchFamily="34" charset="0"/>
              </a:rPr>
              <a:t>50</a:t>
            </a:r>
            <a:endParaRPr lang="en-US" altLang="en-US" sz="1000"/>
          </a:p>
        </p:txBody>
      </p:sp>
      <p:sp>
        <p:nvSpPr>
          <p:cNvPr id="13340" name="Line 37">
            <a:extLst>
              <a:ext uri="{FF2B5EF4-FFF2-40B4-BE49-F238E27FC236}">
                <a16:creationId xmlns:a16="http://schemas.microsoft.com/office/drawing/2014/main" id="{E2CEC810-4E73-47E0-BD53-63E474D815D6}"/>
              </a:ext>
            </a:extLst>
          </p:cNvPr>
          <p:cNvSpPr>
            <a:spLocks noChangeShapeType="1"/>
          </p:cNvSpPr>
          <p:nvPr/>
        </p:nvSpPr>
        <p:spPr bwMode="auto">
          <a:xfrm flipV="1">
            <a:off x="8510588" y="3825875"/>
            <a:ext cx="1587" cy="317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41" name="Line 38">
            <a:extLst>
              <a:ext uri="{FF2B5EF4-FFF2-40B4-BE49-F238E27FC236}">
                <a16:creationId xmlns:a16="http://schemas.microsoft.com/office/drawing/2014/main" id="{0CC35D1C-8428-4BF5-B86C-736555F4539E}"/>
              </a:ext>
            </a:extLst>
          </p:cNvPr>
          <p:cNvSpPr>
            <a:spLocks noChangeShapeType="1"/>
          </p:cNvSpPr>
          <p:nvPr/>
        </p:nvSpPr>
        <p:spPr bwMode="auto">
          <a:xfrm>
            <a:off x="8510588" y="1646238"/>
            <a:ext cx="1587"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42" name="Rectangle 39">
            <a:extLst>
              <a:ext uri="{FF2B5EF4-FFF2-40B4-BE49-F238E27FC236}">
                <a16:creationId xmlns:a16="http://schemas.microsoft.com/office/drawing/2014/main" id="{44208B87-79C0-4AA0-B422-558977025152}"/>
              </a:ext>
            </a:extLst>
          </p:cNvPr>
          <p:cNvSpPr>
            <a:spLocks noChangeArrowheads="1"/>
          </p:cNvSpPr>
          <p:nvPr/>
        </p:nvSpPr>
        <p:spPr bwMode="auto">
          <a:xfrm>
            <a:off x="8466138" y="3878263"/>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000">
                <a:solidFill>
                  <a:srgbClr val="000000"/>
                </a:solidFill>
                <a:latin typeface="Helvetica" panose="020B0604020202020204" pitchFamily="34" charset="0"/>
              </a:rPr>
              <a:t>60</a:t>
            </a:r>
            <a:endParaRPr lang="en-US" altLang="en-US" sz="1000"/>
          </a:p>
        </p:txBody>
      </p:sp>
      <p:sp>
        <p:nvSpPr>
          <p:cNvPr id="13343" name="Line 40">
            <a:extLst>
              <a:ext uri="{FF2B5EF4-FFF2-40B4-BE49-F238E27FC236}">
                <a16:creationId xmlns:a16="http://schemas.microsoft.com/office/drawing/2014/main" id="{DC9A3A06-F9FD-49C6-81B1-B14CC6FC17D9}"/>
              </a:ext>
            </a:extLst>
          </p:cNvPr>
          <p:cNvSpPr>
            <a:spLocks noChangeShapeType="1"/>
          </p:cNvSpPr>
          <p:nvPr/>
        </p:nvSpPr>
        <p:spPr bwMode="auto">
          <a:xfrm>
            <a:off x="5703888" y="3857625"/>
            <a:ext cx="2698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44" name="Line 41">
            <a:extLst>
              <a:ext uri="{FF2B5EF4-FFF2-40B4-BE49-F238E27FC236}">
                <a16:creationId xmlns:a16="http://schemas.microsoft.com/office/drawing/2014/main" id="{D041FA0E-B4EB-4B35-A0B4-47C81E4421B3}"/>
              </a:ext>
            </a:extLst>
          </p:cNvPr>
          <p:cNvSpPr>
            <a:spLocks noChangeShapeType="1"/>
          </p:cNvSpPr>
          <p:nvPr/>
        </p:nvSpPr>
        <p:spPr bwMode="auto">
          <a:xfrm flipH="1">
            <a:off x="8478838" y="3857625"/>
            <a:ext cx="317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45" name="Rectangle 42">
            <a:extLst>
              <a:ext uri="{FF2B5EF4-FFF2-40B4-BE49-F238E27FC236}">
                <a16:creationId xmlns:a16="http://schemas.microsoft.com/office/drawing/2014/main" id="{7346D664-3957-48A9-9D0F-CBC38CBD7CCD}"/>
              </a:ext>
            </a:extLst>
          </p:cNvPr>
          <p:cNvSpPr>
            <a:spLocks noChangeArrowheads="1"/>
          </p:cNvSpPr>
          <p:nvPr/>
        </p:nvSpPr>
        <p:spPr bwMode="auto">
          <a:xfrm>
            <a:off x="5532438" y="3806825"/>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000">
                <a:solidFill>
                  <a:srgbClr val="000000"/>
                </a:solidFill>
                <a:latin typeface="Helvetica" panose="020B0604020202020204" pitchFamily="34" charset="0"/>
              </a:rPr>
              <a:t>0</a:t>
            </a:r>
            <a:endParaRPr lang="en-US" altLang="en-US" sz="1000"/>
          </a:p>
        </p:txBody>
      </p:sp>
      <p:sp>
        <p:nvSpPr>
          <p:cNvPr id="13346" name="Line 43">
            <a:extLst>
              <a:ext uri="{FF2B5EF4-FFF2-40B4-BE49-F238E27FC236}">
                <a16:creationId xmlns:a16="http://schemas.microsoft.com/office/drawing/2014/main" id="{B8FABA1D-9A03-4C56-93B2-3F3D7C53B14B}"/>
              </a:ext>
            </a:extLst>
          </p:cNvPr>
          <p:cNvSpPr>
            <a:spLocks noChangeShapeType="1"/>
          </p:cNvSpPr>
          <p:nvPr/>
        </p:nvSpPr>
        <p:spPr bwMode="auto">
          <a:xfrm>
            <a:off x="5703888" y="3541713"/>
            <a:ext cx="2698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47" name="Line 44">
            <a:extLst>
              <a:ext uri="{FF2B5EF4-FFF2-40B4-BE49-F238E27FC236}">
                <a16:creationId xmlns:a16="http://schemas.microsoft.com/office/drawing/2014/main" id="{67882DFD-3047-4EF4-8DB3-24FE1D4138AB}"/>
              </a:ext>
            </a:extLst>
          </p:cNvPr>
          <p:cNvSpPr>
            <a:spLocks noChangeShapeType="1"/>
          </p:cNvSpPr>
          <p:nvPr/>
        </p:nvSpPr>
        <p:spPr bwMode="auto">
          <a:xfrm flipH="1">
            <a:off x="8478838" y="3541713"/>
            <a:ext cx="317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48" name="Rectangle 45">
            <a:extLst>
              <a:ext uri="{FF2B5EF4-FFF2-40B4-BE49-F238E27FC236}">
                <a16:creationId xmlns:a16="http://schemas.microsoft.com/office/drawing/2014/main" id="{05274F86-5B4F-4BE4-8177-FBA2DECD90C0}"/>
              </a:ext>
            </a:extLst>
          </p:cNvPr>
          <p:cNvSpPr>
            <a:spLocks noChangeArrowheads="1"/>
          </p:cNvSpPr>
          <p:nvPr/>
        </p:nvSpPr>
        <p:spPr bwMode="auto">
          <a:xfrm>
            <a:off x="5461000" y="3489325"/>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000">
                <a:solidFill>
                  <a:srgbClr val="000000"/>
                </a:solidFill>
                <a:latin typeface="Helvetica" panose="020B0604020202020204" pitchFamily="34" charset="0"/>
              </a:rPr>
              <a:t>0.1</a:t>
            </a:r>
            <a:endParaRPr lang="en-US" altLang="en-US" sz="1000"/>
          </a:p>
        </p:txBody>
      </p:sp>
      <p:sp>
        <p:nvSpPr>
          <p:cNvPr id="13349" name="Line 46">
            <a:extLst>
              <a:ext uri="{FF2B5EF4-FFF2-40B4-BE49-F238E27FC236}">
                <a16:creationId xmlns:a16="http://schemas.microsoft.com/office/drawing/2014/main" id="{A1D7BED4-F9D4-4513-BFE1-7B97891EF569}"/>
              </a:ext>
            </a:extLst>
          </p:cNvPr>
          <p:cNvSpPr>
            <a:spLocks noChangeShapeType="1"/>
          </p:cNvSpPr>
          <p:nvPr/>
        </p:nvSpPr>
        <p:spPr bwMode="auto">
          <a:xfrm>
            <a:off x="5703888" y="3224213"/>
            <a:ext cx="2698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50" name="Line 47">
            <a:extLst>
              <a:ext uri="{FF2B5EF4-FFF2-40B4-BE49-F238E27FC236}">
                <a16:creationId xmlns:a16="http://schemas.microsoft.com/office/drawing/2014/main" id="{C7A4929E-4912-4902-9D75-4BA21C668E06}"/>
              </a:ext>
            </a:extLst>
          </p:cNvPr>
          <p:cNvSpPr>
            <a:spLocks noChangeShapeType="1"/>
          </p:cNvSpPr>
          <p:nvPr/>
        </p:nvSpPr>
        <p:spPr bwMode="auto">
          <a:xfrm flipH="1">
            <a:off x="8478838" y="3224213"/>
            <a:ext cx="317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51" name="Rectangle 48">
            <a:extLst>
              <a:ext uri="{FF2B5EF4-FFF2-40B4-BE49-F238E27FC236}">
                <a16:creationId xmlns:a16="http://schemas.microsoft.com/office/drawing/2014/main" id="{1B1797FE-A8F8-4E9B-8514-D553CC0ECAC0}"/>
              </a:ext>
            </a:extLst>
          </p:cNvPr>
          <p:cNvSpPr>
            <a:spLocks noChangeArrowheads="1"/>
          </p:cNvSpPr>
          <p:nvPr/>
        </p:nvSpPr>
        <p:spPr bwMode="auto">
          <a:xfrm>
            <a:off x="5461000" y="3173413"/>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000">
                <a:solidFill>
                  <a:srgbClr val="000000"/>
                </a:solidFill>
                <a:latin typeface="Helvetica" panose="020B0604020202020204" pitchFamily="34" charset="0"/>
              </a:rPr>
              <a:t>0.2</a:t>
            </a:r>
            <a:endParaRPr lang="en-US" altLang="en-US" sz="1000"/>
          </a:p>
        </p:txBody>
      </p:sp>
      <p:sp>
        <p:nvSpPr>
          <p:cNvPr id="13352" name="Line 49">
            <a:extLst>
              <a:ext uri="{FF2B5EF4-FFF2-40B4-BE49-F238E27FC236}">
                <a16:creationId xmlns:a16="http://schemas.microsoft.com/office/drawing/2014/main" id="{D61FF52E-2482-4BD5-9A10-4F935811E83D}"/>
              </a:ext>
            </a:extLst>
          </p:cNvPr>
          <p:cNvSpPr>
            <a:spLocks noChangeShapeType="1"/>
          </p:cNvSpPr>
          <p:nvPr/>
        </p:nvSpPr>
        <p:spPr bwMode="auto">
          <a:xfrm>
            <a:off x="5703888" y="2908300"/>
            <a:ext cx="2698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53" name="Line 50">
            <a:extLst>
              <a:ext uri="{FF2B5EF4-FFF2-40B4-BE49-F238E27FC236}">
                <a16:creationId xmlns:a16="http://schemas.microsoft.com/office/drawing/2014/main" id="{91773DB3-C989-475F-9C44-F5D1E6A397C2}"/>
              </a:ext>
            </a:extLst>
          </p:cNvPr>
          <p:cNvSpPr>
            <a:spLocks noChangeShapeType="1"/>
          </p:cNvSpPr>
          <p:nvPr/>
        </p:nvSpPr>
        <p:spPr bwMode="auto">
          <a:xfrm flipH="1">
            <a:off x="8478838" y="2908300"/>
            <a:ext cx="317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54" name="Rectangle 51">
            <a:extLst>
              <a:ext uri="{FF2B5EF4-FFF2-40B4-BE49-F238E27FC236}">
                <a16:creationId xmlns:a16="http://schemas.microsoft.com/office/drawing/2014/main" id="{9192EE7B-6AEA-4B5B-93AF-F100D92E8F29}"/>
              </a:ext>
            </a:extLst>
          </p:cNvPr>
          <p:cNvSpPr>
            <a:spLocks noChangeArrowheads="1"/>
          </p:cNvSpPr>
          <p:nvPr/>
        </p:nvSpPr>
        <p:spPr bwMode="auto">
          <a:xfrm>
            <a:off x="5461000" y="2855913"/>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000">
                <a:solidFill>
                  <a:srgbClr val="000000"/>
                </a:solidFill>
                <a:latin typeface="Helvetica" panose="020B0604020202020204" pitchFamily="34" charset="0"/>
              </a:rPr>
              <a:t>0.3</a:t>
            </a:r>
            <a:endParaRPr lang="en-US" altLang="en-US" sz="1000"/>
          </a:p>
        </p:txBody>
      </p:sp>
      <p:sp>
        <p:nvSpPr>
          <p:cNvPr id="13355" name="Line 52">
            <a:extLst>
              <a:ext uri="{FF2B5EF4-FFF2-40B4-BE49-F238E27FC236}">
                <a16:creationId xmlns:a16="http://schemas.microsoft.com/office/drawing/2014/main" id="{1B0AE87E-C0B2-42F9-94D4-BFFCE3718729}"/>
              </a:ext>
            </a:extLst>
          </p:cNvPr>
          <p:cNvSpPr>
            <a:spLocks noChangeShapeType="1"/>
          </p:cNvSpPr>
          <p:nvPr/>
        </p:nvSpPr>
        <p:spPr bwMode="auto">
          <a:xfrm>
            <a:off x="5703888" y="2590800"/>
            <a:ext cx="2698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56" name="Line 53">
            <a:extLst>
              <a:ext uri="{FF2B5EF4-FFF2-40B4-BE49-F238E27FC236}">
                <a16:creationId xmlns:a16="http://schemas.microsoft.com/office/drawing/2014/main" id="{4FA4AF7C-B233-4EE9-B178-12FB28D33457}"/>
              </a:ext>
            </a:extLst>
          </p:cNvPr>
          <p:cNvSpPr>
            <a:spLocks noChangeShapeType="1"/>
          </p:cNvSpPr>
          <p:nvPr/>
        </p:nvSpPr>
        <p:spPr bwMode="auto">
          <a:xfrm flipH="1">
            <a:off x="8478838" y="2590800"/>
            <a:ext cx="317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57" name="Rectangle 54">
            <a:extLst>
              <a:ext uri="{FF2B5EF4-FFF2-40B4-BE49-F238E27FC236}">
                <a16:creationId xmlns:a16="http://schemas.microsoft.com/office/drawing/2014/main" id="{44549B52-DF9E-4AB7-BD0D-9B93BE16EEBB}"/>
              </a:ext>
            </a:extLst>
          </p:cNvPr>
          <p:cNvSpPr>
            <a:spLocks noChangeArrowheads="1"/>
          </p:cNvSpPr>
          <p:nvPr/>
        </p:nvSpPr>
        <p:spPr bwMode="auto">
          <a:xfrm>
            <a:off x="5461000" y="2538413"/>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000">
                <a:solidFill>
                  <a:srgbClr val="000000"/>
                </a:solidFill>
                <a:latin typeface="Helvetica" panose="020B0604020202020204" pitchFamily="34" charset="0"/>
              </a:rPr>
              <a:t>0.4</a:t>
            </a:r>
            <a:endParaRPr lang="en-US" altLang="en-US" sz="1000"/>
          </a:p>
        </p:txBody>
      </p:sp>
      <p:sp>
        <p:nvSpPr>
          <p:cNvPr id="13358" name="Line 55">
            <a:extLst>
              <a:ext uri="{FF2B5EF4-FFF2-40B4-BE49-F238E27FC236}">
                <a16:creationId xmlns:a16="http://schemas.microsoft.com/office/drawing/2014/main" id="{A085DF88-BCA8-429B-BCA0-C908D08EC435}"/>
              </a:ext>
            </a:extLst>
          </p:cNvPr>
          <p:cNvSpPr>
            <a:spLocks noChangeShapeType="1"/>
          </p:cNvSpPr>
          <p:nvPr/>
        </p:nvSpPr>
        <p:spPr bwMode="auto">
          <a:xfrm>
            <a:off x="5703888" y="2273300"/>
            <a:ext cx="2698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59" name="Line 56">
            <a:extLst>
              <a:ext uri="{FF2B5EF4-FFF2-40B4-BE49-F238E27FC236}">
                <a16:creationId xmlns:a16="http://schemas.microsoft.com/office/drawing/2014/main" id="{13ACFD49-98AB-451D-9157-F3E6F98BF0BB}"/>
              </a:ext>
            </a:extLst>
          </p:cNvPr>
          <p:cNvSpPr>
            <a:spLocks noChangeShapeType="1"/>
          </p:cNvSpPr>
          <p:nvPr/>
        </p:nvSpPr>
        <p:spPr bwMode="auto">
          <a:xfrm flipH="1">
            <a:off x="8478838" y="2273300"/>
            <a:ext cx="317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60" name="Rectangle 57">
            <a:extLst>
              <a:ext uri="{FF2B5EF4-FFF2-40B4-BE49-F238E27FC236}">
                <a16:creationId xmlns:a16="http://schemas.microsoft.com/office/drawing/2014/main" id="{DD88CBBA-FD48-4F4D-9E3E-40D90502F22D}"/>
              </a:ext>
            </a:extLst>
          </p:cNvPr>
          <p:cNvSpPr>
            <a:spLocks noChangeArrowheads="1"/>
          </p:cNvSpPr>
          <p:nvPr/>
        </p:nvSpPr>
        <p:spPr bwMode="auto">
          <a:xfrm>
            <a:off x="5461000" y="2222500"/>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000">
                <a:solidFill>
                  <a:srgbClr val="000000"/>
                </a:solidFill>
                <a:latin typeface="Helvetica" panose="020B0604020202020204" pitchFamily="34" charset="0"/>
              </a:rPr>
              <a:t>0.5</a:t>
            </a:r>
            <a:endParaRPr lang="en-US" altLang="en-US" sz="1000"/>
          </a:p>
        </p:txBody>
      </p:sp>
      <p:sp>
        <p:nvSpPr>
          <p:cNvPr id="13361" name="Line 58">
            <a:extLst>
              <a:ext uri="{FF2B5EF4-FFF2-40B4-BE49-F238E27FC236}">
                <a16:creationId xmlns:a16="http://schemas.microsoft.com/office/drawing/2014/main" id="{B5BE4313-CF14-40BB-8818-5B72F3AA7866}"/>
              </a:ext>
            </a:extLst>
          </p:cNvPr>
          <p:cNvSpPr>
            <a:spLocks noChangeShapeType="1"/>
          </p:cNvSpPr>
          <p:nvPr/>
        </p:nvSpPr>
        <p:spPr bwMode="auto">
          <a:xfrm>
            <a:off x="5703888" y="1957388"/>
            <a:ext cx="2698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62" name="Line 59">
            <a:extLst>
              <a:ext uri="{FF2B5EF4-FFF2-40B4-BE49-F238E27FC236}">
                <a16:creationId xmlns:a16="http://schemas.microsoft.com/office/drawing/2014/main" id="{912386F5-7BD4-489F-8A13-7102CDAD2A2D}"/>
              </a:ext>
            </a:extLst>
          </p:cNvPr>
          <p:cNvSpPr>
            <a:spLocks noChangeShapeType="1"/>
          </p:cNvSpPr>
          <p:nvPr/>
        </p:nvSpPr>
        <p:spPr bwMode="auto">
          <a:xfrm flipH="1">
            <a:off x="8478838" y="1957388"/>
            <a:ext cx="317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63" name="Rectangle 60">
            <a:extLst>
              <a:ext uri="{FF2B5EF4-FFF2-40B4-BE49-F238E27FC236}">
                <a16:creationId xmlns:a16="http://schemas.microsoft.com/office/drawing/2014/main" id="{6452BB2D-4FE2-4AB9-94E5-06E4295E742F}"/>
              </a:ext>
            </a:extLst>
          </p:cNvPr>
          <p:cNvSpPr>
            <a:spLocks noChangeArrowheads="1"/>
          </p:cNvSpPr>
          <p:nvPr/>
        </p:nvSpPr>
        <p:spPr bwMode="auto">
          <a:xfrm>
            <a:off x="5461000" y="1905000"/>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000">
                <a:solidFill>
                  <a:srgbClr val="000000"/>
                </a:solidFill>
                <a:latin typeface="Helvetica" panose="020B0604020202020204" pitchFamily="34" charset="0"/>
              </a:rPr>
              <a:t>0.6</a:t>
            </a:r>
            <a:endParaRPr lang="en-US" altLang="en-US" sz="1000"/>
          </a:p>
        </p:txBody>
      </p:sp>
      <p:sp>
        <p:nvSpPr>
          <p:cNvPr id="13364" name="Line 61">
            <a:extLst>
              <a:ext uri="{FF2B5EF4-FFF2-40B4-BE49-F238E27FC236}">
                <a16:creationId xmlns:a16="http://schemas.microsoft.com/office/drawing/2014/main" id="{528E05FF-78D7-4EE4-9483-994BA4B6235F}"/>
              </a:ext>
            </a:extLst>
          </p:cNvPr>
          <p:cNvSpPr>
            <a:spLocks noChangeShapeType="1"/>
          </p:cNvSpPr>
          <p:nvPr/>
        </p:nvSpPr>
        <p:spPr bwMode="auto">
          <a:xfrm>
            <a:off x="5703888" y="1646238"/>
            <a:ext cx="2698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65" name="Line 62">
            <a:extLst>
              <a:ext uri="{FF2B5EF4-FFF2-40B4-BE49-F238E27FC236}">
                <a16:creationId xmlns:a16="http://schemas.microsoft.com/office/drawing/2014/main" id="{78BA4CC4-EB8F-45BA-80AD-96B89473BEE9}"/>
              </a:ext>
            </a:extLst>
          </p:cNvPr>
          <p:cNvSpPr>
            <a:spLocks noChangeShapeType="1"/>
          </p:cNvSpPr>
          <p:nvPr/>
        </p:nvSpPr>
        <p:spPr bwMode="auto">
          <a:xfrm flipH="1">
            <a:off x="8478838" y="1646238"/>
            <a:ext cx="317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66" name="Rectangle 63">
            <a:extLst>
              <a:ext uri="{FF2B5EF4-FFF2-40B4-BE49-F238E27FC236}">
                <a16:creationId xmlns:a16="http://schemas.microsoft.com/office/drawing/2014/main" id="{A71C0D7F-38A7-4A17-BDE9-38453CE139CD}"/>
              </a:ext>
            </a:extLst>
          </p:cNvPr>
          <p:cNvSpPr>
            <a:spLocks noChangeArrowheads="1"/>
          </p:cNvSpPr>
          <p:nvPr/>
        </p:nvSpPr>
        <p:spPr bwMode="auto">
          <a:xfrm>
            <a:off x="5461000" y="1595438"/>
            <a:ext cx="1746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000">
                <a:solidFill>
                  <a:srgbClr val="000000"/>
                </a:solidFill>
                <a:latin typeface="Helvetica" panose="020B0604020202020204" pitchFamily="34" charset="0"/>
              </a:rPr>
              <a:t>0.7</a:t>
            </a:r>
            <a:endParaRPr lang="en-US" altLang="en-US" sz="1000"/>
          </a:p>
        </p:txBody>
      </p:sp>
      <p:sp>
        <p:nvSpPr>
          <p:cNvPr id="13367" name="Line 64">
            <a:extLst>
              <a:ext uri="{FF2B5EF4-FFF2-40B4-BE49-F238E27FC236}">
                <a16:creationId xmlns:a16="http://schemas.microsoft.com/office/drawing/2014/main" id="{59429B65-77E1-4D29-A538-313C10D56183}"/>
              </a:ext>
            </a:extLst>
          </p:cNvPr>
          <p:cNvSpPr>
            <a:spLocks noChangeShapeType="1"/>
          </p:cNvSpPr>
          <p:nvPr/>
        </p:nvSpPr>
        <p:spPr bwMode="auto">
          <a:xfrm>
            <a:off x="5703888" y="1646238"/>
            <a:ext cx="28067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68" name="Line 66">
            <a:extLst>
              <a:ext uri="{FF2B5EF4-FFF2-40B4-BE49-F238E27FC236}">
                <a16:creationId xmlns:a16="http://schemas.microsoft.com/office/drawing/2014/main" id="{B7E966F3-7A3E-4910-8899-2DF8A062F8EC}"/>
              </a:ext>
            </a:extLst>
          </p:cNvPr>
          <p:cNvSpPr>
            <a:spLocks noChangeShapeType="1"/>
          </p:cNvSpPr>
          <p:nvPr/>
        </p:nvSpPr>
        <p:spPr bwMode="auto">
          <a:xfrm flipV="1">
            <a:off x="8510588" y="1646238"/>
            <a:ext cx="1587" cy="22113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69" name="Freeform 68">
            <a:extLst>
              <a:ext uri="{FF2B5EF4-FFF2-40B4-BE49-F238E27FC236}">
                <a16:creationId xmlns:a16="http://schemas.microsoft.com/office/drawing/2014/main" id="{CC1B1D6B-8890-443E-B0C9-B164F1EF9F58}"/>
              </a:ext>
            </a:extLst>
          </p:cNvPr>
          <p:cNvSpPr>
            <a:spLocks/>
          </p:cNvSpPr>
          <p:nvPr/>
        </p:nvSpPr>
        <p:spPr bwMode="auto">
          <a:xfrm>
            <a:off x="5703888" y="2028825"/>
            <a:ext cx="2806700" cy="1828800"/>
          </a:xfrm>
          <a:custGeom>
            <a:avLst/>
            <a:gdLst>
              <a:gd name="T0" fmla="*/ 2147483647 w 1768"/>
              <a:gd name="T1" fmla="*/ 2147483647 h 1152"/>
              <a:gd name="T2" fmla="*/ 2147483647 w 1768"/>
              <a:gd name="T3" fmla="*/ 2147483647 h 1152"/>
              <a:gd name="T4" fmla="*/ 2147483647 w 1768"/>
              <a:gd name="T5" fmla="*/ 2147483647 h 1152"/>
              <a:gd name="T6" fmla="*/ 2147483647 w 1768"/>
              <a:gd name="T7" fmla="*/ 2147483647 h 1152"/>
              <a:gd name="T8" fmla="*/ 2147483647 w 1768"/>
              <a:gd name="T9" fmla="*/ 2147483647 h 1152"/>
              <a:gd name="T10" fmla="*/ 2147483647 w 1768"/>
              <a:gd name="T11" fmla="*/ 2147483647 h 1152"/>
              <a:gd name="T12" fmla="*/ 2147483647 w 1768"/>
              <a:gd name="T13" fmla="*/ 2147483647 h 1152"/>
              <a:gd name="T14" fmla="*/ 2147483647 w 1768"/>
              <a:gd name="T15" fmla="*/ 2147483647 h 1152"/>
              <a:gd name="T16" fmla="*/ 2147483647 w 1768"/>
              <a:gd name="T17" fmla="*/ 2147483647 h 1152"/>
              <a:gd name="T18" fmla="*/ 2147483647 w 1768"/>
              <a:gd name="T19" fmla="*/ 2147483647 h 1152"/>
              <a:gd name="T20" fmla="*/ 2147483647 w 1768"/>
              <a:gd name="T21" fmla="*/ 2147483647 h 1152"/>
              <a:gd name="T22" fmla="*/ 2147483647 w 1768"/>
              <a:gd name="T23" fmla="*/ 2147483647 h 1152"/>
              <a:gd name="T24" fmla="*/ 2147483647 w 1768"/>
              <a:gd name="T25" fmla="*/ 2147483647 h 1152"/>
              <a:gd name="T26" fmla="*/ 2147483647 w 1768"/>
              <a:gd name="T27" fmla="*/ 2147483647 h 1152"/>
              <a:gd name="T28" fmla="*/ 2147483647 w 1768"/>
              <a:gd name="T29" fmla="*/ 2147483647 h 1152"/>
              <a:gd name="T30" fmla="*/ 2147483647 w 1768"/>
              <a:gd name="T31" fmla="*/ 2147483647 h 1152"/>
              <a:gd name="T32" fmla="*/ 2147483647 w 1768"/>
              <a:gd name="T33" fmla="*/ 2147483647 h 1152"/>
              <a:gd name="T34" fmla="*/ 2147483647 w 1768"/>
              <a:gd name="T35" fmla="*/ 2147483647 h 1152"/>
              <a:gd name="T36" fmla="*/ 2147483647 w 1768"/>
              <a:gd name="T37" fmla="*/ 2147483647 h 1152"/>
              <a:gd name="T38" fmla="*/ 2147483647 w 1768"/>
              <a:gd name="T39" fmla="*/ 2147483647 h 1152"/>
              <a:gd name="T40" fmla="*/ 2147483647 w 1768"/>
              <a:gd name="T41" fmla="*/ 2147483647 h 1152"/>
              <a:gd name="T42" fmla="*/ 2147483647 w 1768"/>
              <a:gd name="T43" fmla="*/ 2147483647 h 1152"/>
              <a:gd name="T44" fmla="*/ 2147483647 w 1768"/>
              <a:gd name="T45" fmla="*/ 2147483647 h 1152"/>
              <a:gd name="T46" fmla="*/ 2147483647 w 1768"/>
              <a:gd name="T47" fmla="*/ 2147483647 h 1152"/>
              <a:gd name="T48" fmla="*/ 2147483647 w 1768"/>
              <a:gd name="T49" fmla="*/ 2147483647 h 1152"/>
              <a:gd name="T50" fmla="*/ 2147483647 w 1768"/>
              <a:gd name="T51" fmla="*/ 2147483647 h 1152"/>
              <a:gd name="T52" fmla="*/ 2147483647 w 1768"/>
              <a:gd name="T53" fmla="*/ 2147483647 h 1152"/>
              <a:gd name="T54" fmla="*/ 2147483647 w 1768"/>
              <a:gd name="T55" fmla="*/ 2147483647 h 1152"/>
              <a:gd name="T56" fmla="*/ 2147483647 w 1768"/>
              <a:gd name="T57" fmla="*/ 2147483647 h 1152"/>
              <a:gd name="T58" fmla="*/ 2147483647 w 1768"/>
              <a:gd name="T59" fmla="*/ 2147483647 h 1152"/>
              <a:gd name="T60" fmla="*/ 2147483647 w 1768"/>
              <a:gd name="T61" fmla="*/ 2147483647 h 1152"/>
              <a:gd name="T62" fmla="*/ 2147483647 w 1768"/>
              <a:gd name="T63" fmla="*/ 2147483647 h 1152"/>
              <a:gd name="T64" fmla="*/ 2147483647 w 1768"/>
              <a:gd name="T65" fmla="*/ 2147483647 h 1152"/>
              <a:gd name="T66" fmla="*/ 2147483647 w 1768"/>
              <a:gd name="T67" fmla="*/ 2147483647 h 1152"/>
              <a:gd name="T68" fmla="*/ 2147483647 w 1768"/>
              <a:gd name="T69" fmla="*/ 2147483647 h 1152"/>
              <a:gd name="T70" fmla="*/ 2147483647 w 1768"/>
              <a:gd name="T71" fmla="*/ 2147483647 h 1152"/>
              <a:gd name="T72" fmla="*/ 2147483647 w 1768"/>
              <a:gd name="T73" fmla="*/ 2147483647 h 1152"/>
              <a:gd name="T74" fmla="*/ 2147483647 w 1768"/>
              <a:gd name="T75" fmla="*/ 2147483647 h 1152"/>
              <a:gd name="T76" fmla="*/ 2147483647 w 1768"/>
              <a:gd name="T77" fmla="*/ 2147483647 h 1152"/>
              <a:gd name="T78" fmla="*/ 2147483647 w 1768"/>
              <a:gd name="T79" fmla="*/ 2147483647 h 1152"/>
              <a:gd name="T80" fmla="*/ 2147483647 w 1768"/>
              <a:gd name="T81" fmla="*/ 2147483647 h 1152"/>
              <a:gd name="T82" fmla="*/ 2147483647 w 1768"/>
              <a:gd name="T83" fmla="*/ 2147483647 h 1152"/>
              <a:gd name="T84" fmla="*/ 2147483647 w 1768"/>
              <a:gd name="T85" fmla="*/ 2147483647 h 1152"/>
              <a:gd name="T86" fmla="*/ 2147483647 w 1768"/>
              <a:gd name="T87" fmla="*/ 2147483647 h 1152"/>
              <a:gd name="T88" fmla="*/ 2147483647 w 1768"/>
              <a:gd name="T89" fmla="*/ 2147483647 h 1152"/>
              <a:gd name="T90" fmla="*/ 2147483647 w 1768"/>
              <a:gd name="T91" fmla="*/ 2147483647 h 1152"/>
              <a:gd name="T92" fmla="*/ 2147483647 w 1768"/>
              <a:gd name="T93" fmla="*/ 2147483647 h 1152"/>
              <a:gd name="T94" fmla="*/ 2147483647 w 1768"/>
              <a:gd name="T95" fmla="*/ 2147483647 h 1152"/>
              <a:gd name="T96" fmla="*/ 2147483647 w 1768"/>
              <a:gd name="T97" fmla="*/ 2147483647 h 1152"/>
              <a:gd name="T98" fmla="*/ 2147483647 w 1768"/>
              <a:gd name="T99" fmla="*/ 0 h 115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768"/>
              <a:gd name="T151" fmla="*/ 0 h 1152"/>
              <a:gd name="T152" fmla="*/ 1768 w 1768"/>
              <a:gd name="T153" fmla="*/ 1152 h 115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768" h="1152">
                <a:moveTo>
                  <a:pt x="0" y="1152"/>
                </a:moveTo>
                <a:lnTo>
                  <a:pt x="17" y="1140"/>
                </a:lnTo>
                <a:lnTo>
                  <a:pt x="33" y="1128"/>
                </a:lnTo>
                <a:lnTo>
                  <a:pt x="53" y="1120"/>
                </a:lnTo>
                <a:lnTo>
                  <a:pt x="70" y="1108"/>
                </a:lnTo>
                <a:lnTo>
                  <a:pt x="86" y="1100"/>
                </a:lnTo>
                <a:lnTo>
                  <a:pt x="106" y="1087"/>
                </a:lnTo>
                <a:lnTo>
                  <a:pt x="123" y="1075"/>
                </a:lnTo>
                <a:lnTo>
                  <a:pt x="143" y="1067"/>
                </a:lnTo>
                <a:lnTo>
                  <a:pt x="159" y="1055"/>
                </a:lnTo>
                <a:lnTo>
                  <a:pt x="175" y="1047"/>
                </a:lnTo>
                <a:lnTo>
                  <a:pt x="196" y="1034"/>
                </a:lnTo>
                <a:lnTo>
                  <a:pt x="212" y="1022"/>
                </a:lnTo>
                <a:lnTo>
                  <a:pt x="228" y="1014"/>
                </a:lnTo>
                <a:lnTo>
                  <a:pt x="249" y="1002"/>
                </a:lnTo>
                <a:lnTo>
                  <a:pt x="265" y="994"/>
                </a:lnTo>
                <a:lnTo>
                  <a:pt x="285" y="981"/>
                </a:lnTo>
                <a:lnTo>
                  <a:pt x="302" y="969"/>
                </a:lnTo>
                <a:lnTo>
                  <a:pt x="318" y="961"/>
                </a:lnTo>
                <a:lnTo>
                  <a:pt x="338" y="949"/>
                </a:lnTo>
                <a:lnTo>
                  <a:pt x="355" y="941"/>
                </a:lnTo>
                <a:lnTo>
                  <a:pt x="375" y="928"/>
                </a:lnTo>
                <a:lnTo>
                  <a:pt x="391" y="916"/>
                </a:lnTo>
                <a:lnTo>
                  <a:pt x="408" y="908"/>
                </a:lnTo>
                <a:lnTo>
                  <a:pt x="428" y="896"/>
                </a:lnTo>
                <a:lnTo>
                  <a:pt x="444" y="888"/>
                </a:lnTo>
                <a:lnTo>
                  <a:pt x="461" y="875"/>
                </a:lnTo>
                <a:lnTo>
                  <a:pt x="481" y="863"/>
                </a:lnTo>
                <a:lnTo>
                  <a:pt x="497" y="855"/>
                </a:lnTo>
                <a:lnTo>
                  <a:pt x="518" y="843"/>
                </a:lnTo>
                <a:lnTo>
                  <a:pt x="534" y="831"/>
                </a:lnTo>
                <a:lnTo>
                  <a:pt x="550" y="823"/>
                </a:lnTo>
                <a:lnTo>
                  <a:pt x="571" y="810"/>
                </a:lnTo>
                <a:lnTo>
                  <a:pt x="587" y="798"/>
                </a:lnTo>
                <a:lnTo>
                  <a:pt x="607" y="790"/>
                </a:lnTo>
                <a:lnTo>
                  <a:pt x="624" y="778"/>
                </a:lnTo>
                <a:lnTo>
                  <a:pt x="640" y="766"/>
                </a:lnTo>
                <a:lnTo>
                  <a:pt x="660" y="757"/>
                </a:lnTo>
                <a:lnTo>
                  <a:pt x="676" y="745"/>
                </a:lnTo>
                <a:lnTo>
                  <a:pt x="693" y="733"/>
                </a:lnTo>
                <a:lnTo>
                  <a:pt x="713" y="725"/>
                </a:lnTo>
                <a:lnTo>
                  <a:pt x="729" y="713"/>
                </a:lnTo>
                <a:lnTo>
                  <a:pt x="750" y="700"/>
                </a:lnTo>
                <a:lnTo>
                  <a:pt x="766" y="688"/>
                </a:lnTo>
                <a:lnTo>
                  <a:pt x="782" y="680"/>
                </a:lnTo>
                <a:lnTo>
                  <a:pt x="803" y="668"/>
                </a:lnTo>
                <a:lnTo>
                  <a:pt x="819" y="656"/>
                </a:lnTo>
                <a:lnTo>
                  <a:pt x="839" y="643"/>
                </a:lnTo>
                <a:lnTo>
                  <a:pt x="856" y="635"/>
                </a:lnTo>
                <a:lnTo>
                  <a:pt x="872" y="623"/>
                </a:lnTo>
                <a:lnTo>
                  <a:pt x="892" y="611"/>
                </a:lnTo>
                <a:lnTo>
                  <a:pt x="909" y="598"/>
                </a:lnTo>
                <a:lnTo>
                  <a:pt x="925" y="590"/>
                </a:lnTo>
                <a:lnTo>
                  <a:pt x="945" y="578"/>
                </a:lnTo>
                <a:lnTo>
                  <a:pt x="962" y="566"/>
                </a:lnTo>
                <a:lnTo>
                  <a:pt x="982" y="554"/>
                </a:lnTo>
                <a:lnTo>
                  <a:pt x="998" y="541"/>
                </a:lnTo>
                <a:lnTo>
                  <a:pt x="1015" y="533"/>
                </a:lnTo>
                <a:lnTo>
                  <a:pt x="1035" y="521"/>
                </a:lnTo>
                <a:lnTo>
                  <a:pt x="1051" y="509"/>
                </a:lnTo>
                <a:lnTo>
                  <a:pt x="1072" y="497"/>
                </a:lnTo>
                <a:lnTo>
                  <a:pt x="1088" y="484"/>
                </a:lnTo>
                <a:lnTo>
                  <a:pt x="1104" y="472"/>
                </a:lnTo>
                <a:lnTo>
                  <a:pt x="1125" y="460"/>
                </a:lnTo>
                <a:lnTo>
                  <a:pt x="1141" y="452"/>
                </a:lnTo>
                <a:lnTo>
                  <a:pt x="1157" y="440"/>
                </a:lnTo>
                <a:lnTo>
                  <a:pt x="1177" y="427"/>
                </a:lnTo>
                <a:lnTo>
                  <a:pt x="1194" y="415"/>
                </a:lnTo>
                <a:lnTo>
                  <a:pt x="1214" y="403"/>
                </a:lnTo>
                <a:lnTo>
                  <a:pt x="1230" y="391"/>
                </a:lnTo>
                <a:lnTo>
                  <a:pt x="1247" y="379"/>
                </a:lnTo>
                <a:lnTo>
                  <a:pt x="1267" y="366"/>
                </a:lnTo>
                <a:lnTo>
                  <a:pt x="1283" y="354"/>
                </a:lnTo>
                <a:lnTo>
                  <a:pt x="1304" y="342"/>
                </a:lnTo>
                <a:lnTo>
                  <a:pt x="1320" y="330"/>
                </a:lnTo>
                <a:lnTo>
                  <a:pt x="1336" y="317"/>
                </a:lnTo>
                <a:lnTo>
                  <a:pt x="1357" y="305"/>
                </a:lnTo>
                <a:lnTo>
                  <a:pt x="1373" y="293"/>
                </a:lnTo>
                <a:lnTo>
                  <a:pt x="1389" y="281"/>
                </a:lnTo>
                <a:lnTo>
                  <a:pt x="1410" y="269"/>
                </a:lnTo>
                <a:lnTo>
                  <a:pt x="1426" y="252"/>
                </a:lnTo>
                <a:lnTo>
                  <a:pt x="1446" y="240"/>
                </a:lnTo>
                <a:lnTo>
                  <a:pt x="1463" y="228"/>
                </a:lnTo>
                <a:lnTo>
                  <a:pt x="1479" y="216"/>
                </a:lnTo>
                <a:lnTo>
                  <a:pt x="1499" y="203"/>
                </a:lnTo>
                <a:lnTo>
                  <a:pt x="1516" y="191"/>
                </a:lnTo>
                <a:lnTo>
                  <a:pt x="1536" y="179"/>
                </a:lnTo>
                <a:lnTo>
                  <a:pt x="1552" y="163"/>
                </a:lnTo>
                <a:lnTo>
                  <a:pt x="1568" y="150"/>
                </a:lnTo>
                <a:lnTo>
                  <a:pt x="1589" y="138"/>
                </a:lnTo>
                <a:lnTo>
                  <a:pt x="1605" y="126"/>
                </a:lnTo>
                <a:lnTo>
                  <a:pt x="1621" y="110"/>
                </a:lnTo>
                <a:lnTo>
                  <a:pt x="1642" y="97"/>
                </a:lnTo>
                <a:lnTo>
                  <a:pt x="1658" y="85"/>
                </a:lnTo>
                <a:lnTo>
                  <a:pt x="1678" y="69"/>
                </a:lnTo>
                <a:lnTo>
                  <a:pt x="1695" y="57"/>
                </a:lnTo>
                <a:lnTo>
                  <a:pt x="1711" y="44"/>
                </a:lnTo>
                <a:lnTo>
                  <a:pt x="1731" y="28"/>
                </a:lnTo>
                <a:lnTo>
                  <a:pt x="1748" y="16"/>
                </a:lnTo>
                <a:lnTo>
                  <a:pt x="1768" y="0"/>
                </a:lnTo>
              </a:path>
            </a:pathLst>
          </a:custGeom>
          <a:noFill/>
          <a:ln w="19050"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370" name="Text Box 69">
            <a:extLst>
              <a:ext uri="{FF2B5EF4-FFF2-40B4-BE49-F238E27FC236}">
                <a16:creationId xmlns:a16="http://schemas.microsoft.com/office/drawing/2014/main" id="{AB975B7B-FD2C-4436-BD82-D2E488855502}"/>
              </a:ext>
            </a:extLst>
          </p:cNvPr>
          <p:cNvSpPr txBox="1">
            <a:spLocks noChangeArrowheads="1"/>
          </p:cNvSpPr>
          <p:nvPr/>
        </p:nvSpPr>
        <p:spPr bwMode="auto">
          <a:xfrm>
            <a:off x="6740525" y="4105275"/>
            <a:ext cx="30321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latin typeface="Symbol" panose="05050102010706020507" pitchFamily="18" charset="2"/>
              </a:rPr>
              <a:t>q</a:t>
            </a:r>
          </a:p>
        </p:txBody>
      </p:sp>
      <p:sp>
        <p:nvSpPr>
          <p:cNvPr id="13371" name="Text Box 70">
            <a:extLst>
              <a:ext uri="{FF2B5EF4-FFF2-40B4-BE49-F238E27FC236}">
                <a16:creationId xmlns:a16="http://schemas.microsoft.com/office/drawing/2014/main" id="{F9B49B37-CFEE-4A83-9EBB-93868909A26C}"/>
              </a:ext>
            </a:extLst>
          </p:cNvPr>
          <p:cNvSpPr txBox="1">
            <a:spLocks noChangeArrowheads="1"/>
          </p:cNvSpPr>
          <p:nvPr/>
        </p:nvSpPr>
        <p:spPr bwMode="auto">
          <a:xfrm>
            <a:off x="3522663" y="2584450"/>
            <a:ext cx="18510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sin(</a:t>
            </a:r>
            <a:r>
              <a:rPr lang="en-US" altLang="en-US">
                <a:latin typeface="Symbol" panose="05050102010706020507" pitchFamily="18" charset="2"/>
              </a:rPr>
              <a:t>q</a:t>
            </a:r>
            <a:r>
              <a:rPr lang="en-US" altLang="en-US"/>
              <a:t>)/(1+cos(</a:t>
            </a:r>
            <a:r>
              <a:rPr lang="en-US" altLang="en-US">
                <a:latin typeface="Symbol" panose="05050102010706020507" pitchFamily="18" charset="2"/>
              </a:rPr>
              <a:t>q</a:t>
            </a:r>
            <a:r>
              <a:rPr lang="en-US" altLang="en-US"/>
              <a:t>))</a:t>
            </a:r>
          </a:p>
        </p:txBody>
      </p:sp>
      <p:cxnSp>
        <p:nvCxnSpPr>
          <p:cNvPr id="60" name="Straight Connector 59">
            <a:extLst>
              <a:ext uri="{FF2B5EF4-FFF2-40B4-BE49-F238E27FC236}">
                <a16:creationId xmlns:a16="http://schemas.microsoft.com/office/drawing/2014/main" id="{8C644E8A-AE20-8E74-39AC-F94AEFCA10F6}"/>
              </a:ext>
            </a:extLst>
          </p:cNvPr>
          <p:cNvCxnSpPr/>
          <p:nvPr/>
        </p:nvCxnSpPr>
        <p:spPr>
          <a:xfrm>
            <a:off x="700581" y="4805698"/>
            <a:ext cx="7810007"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 name="Straight Connector 2">
            <a:extLst>
              <a:ext uri="{FF2B5EF4-FFF2-40B4-BE49-F238E27FC236}">
                <a16:creationId xmlns:a16="http://schemas.microsoft.com/office/drawing/2014/main" id="{DDB1C3E0-7E13-373B-7DED-301661EB39B3}"/>
              </a:ext>
            </a:extLst>
          </p:cNvPr>
          <p:cNvCxnSpPr/>
          <p:nvPr/>
        </p:nvCxnSpPr>
        <p:spPr>
          <a:xfrm>
            <a:off x="1227138" y="3541713"/>
            <a:ext cx="1418091"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8" name="Text Box 13">
            <a:extLst>
              <a:ext uri="{FF2B5EF4-FFF2-40B4-BE49-F238E27FC236}">
                <a16:creationId xmlns:a16="http://schemas.microsoft.com/office/drawing/2014/main" id="{F8704267-C770-498C-BA62-3FF5F5263C6A}"/>
              </a:ext>
            </a:extLst>
          </p:cNvPr>
          <p:cNvSpPr txBox="1">
            <a:spLocks noChangeArrowheads="1"/>
          </p:cNvSpPr>
          <p:nvPr/>
        </p:nvSpPr>
        <p:spPr bwMode="auto">
          <a:xfrm>
            <a:off x="357981" y="461962"/>
            <a:ext cx="432435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Each cylinder has a 10 in. diameter and weighs 100 lb. </a:t>
            </a:r>
            <a:r>
              <a:rPr lang="en-US" altLang="en-US" dirty="0">
                <a:latin typeface="Symbol" panose="05050102010706020507" pitchFamily="18" charset="2"/>
              </a:rPr>
              <a:t>m </a:t>
            </a:r>
            <a:r>
              <a:rPr lang="en-US" altLang="en-US" dirty="0"/>
              <a:t>= 0.4 at all surfaces. Determine the maximum allowable load P before the cylinders move.</a:t>
            </a:r>
          </a:p>
        </p:txBody>
      </p:sp>
      <p:sp>
        <p:nvSpPr>
          <p:cNvPr id="14339" name="Oval 4">
            <a:extLst>
              <a:ext uri="{FF2B5EF4-FFF2-40B4-BE49-F238E27FC236}">
                <a16:creationId xmlns:a16="http://schemas.microsoft.com/office/drawing/2014/main" id="{88DD938A-7F11-4A77-9456-DB2F1D5CB268}"/>
              </a:ext>
            </a:extLst>
          </p:cNvPr>
          <p:cNvSpPr>
            <a:spLocks noChangeArrowheads="1"/>
          </p:cNvSpPr>
          <p:nvPr/>
        </p:nvSpPr>
        <p:spPr bwMode="auto">
          <a:xfrm>
            <a:off x="5412050" y="838200"/>
            <a:ext cx="696913" cy="696912"/>
          </a:xfrm>
          <a:prstGeom prst="ellipse">
            <a:avLst/>
          </a:prstGeom>
          <a:solidFill>
            <a:schemeClr val="bg1">
              <a:lumMod val="95000"/>
            </a:schemeClr>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4340" name="Oval 5">
            <a:extLst>
              <a:ext uri="{FF2B5EF4-FFF2-40B4-BE49-F238E27FC236}">
                <a16:creationId xmlns:a16="http://schemas.microsoft.com/office/drawing/2014/main" id="{24BACACC-0A0D-48A6-9248-36E270AA827A}"/>
              </a:ext>
            </a:extLst>
          </p:cNvPr>
          <p:cNvSpPr>
            <a:spLocks noChangeArrowheads="1"/>
          </p:cNvSpPr>
          <p:nvPr/>
        </p:nvSpPr>
        <p:spPr bwMode="auto">
          <a:xfrm>
            <a:off x="5069150" y="1455737"/>
            <a:ext cx="696913" cy="696913"/>
          </a:xfrm>
          <a:prstGeom prst="ellipse">
            <a:avLst/>
          </a:prstGeom>
          <a:solidFill>
            <a:schemeClr val="bg1">
              <a:lumMod val="95000"/>
            </a:schemeClr>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4341" name="Oval 6">
            <a:extLst>
              <a:ext uri="{FF2B5EF4-FFF2-40B4-BE49-F238E27FC236}">
                <a16:creationId xmlns:a16="http://schemas.microsoft.com/office/drawing/2014/main" id="{381ECFB6-422C-4C5A-9062-2F59EEF8D18D}"/>
              </a:ext>
            </a:extLst>
          </p:cNvPr>
          <p:cNvSpPr>
            <a:spLocks noChangeArrowheads="1"/>
          </p:cNvSpPr>
          <p:nvPr/>
        </p:nvSpPr>
        <p:spPr bwMode="auto">
          <a:xfrm>
            <a:off x="5753363" y="1465262"/>
            <a:ext cx="696912" cy="696913"/>
          </a:xfrm>
          <a:prstGeom prst="ellipse">
            <a:avLst/>
          </a:prstGeom>
          <a:solidFill>
            <a:schemeClr val="bg1">
              <a:lumMod val="95000"/>
            </a:schemeClr>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4342" name="Line 7">
            <a:extLst>
              <a:ext uri="{FF2B5EF4-FFF2-40B4-BE49-F238E27FC236}">
                <a16:creationId xmlns:a16="http://schemas.microsoft.com/office/drawing/2014/main" id="{87D1C719-8C8F-4D9A-B14D-42771A1391F1}"/>
              </a:ext>
            </a:extLst>
          </p:cNvPr>
          <p:cNvSpPr>
            <a:spLocks noChangeShapeType="1"/>
          </p:cNvSpPr>
          <p:nvPr/>
        </p:nvSpPr>
        <p:spPr bwMode="auto">
          <a:xfrm>
            <a:off x="4359538" y="2139950"/>
            <a:ext cx="2789237" cy="1111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343" name="Line 8">
            <a:extLst>
              <a:ext uri="{FF2B5EF4-FFF2-40B4-BE49-F238E27FC236}">
                <a16:creationId xmlns:a16="http://schemas.microsoft.com/office/drawing/2014/main" id="{82C34727-E64F-4206-A3E7-C38A2BA8ECDF}"/>
              </a:ext>
            </a:extLst>
          </p:cNvPr>
          <p:cNvSpPr>
            <a:spLocks noChangeShapeType="1"/>
          </p:cNvSpPr>
          <p:nvPr/>
        </p:nvSpPr>
        <p:spPr bwMode="auto">
          <a:xfrm>
            <a:off x="5732725" y="368300"/>
            <a:ext cx="11113" cy="4794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344" name="Text Box 9">
            <a:extLst>
              <a:ext uri="{FF2B5EF4-FFF2-40B4-BE49-F238E27FC236}">
                <a16:creationId xmlns:a16="http://schemas.microsoft.com/office/drawing/2014/main" id="{9DADF969-E29E-4849-8499-E991EABEF822}"/>
              </a:ext>
            </a:extLst>
          </p:cNvPr>
          <p:cNvSpPr txBox="1">
            <a:spLocks noChangeArrowheads="1"/>
          </p:cNvSpPr>
          <p:nvPr/>
        </p:nvSpPr>
        <p:spPr bwMode="auto">
          <a:xfrm>
            <a:off x="5845438" y="225425"/>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P</a:t>
            </a:r>
          </a:p>
        </p:txBody>
      </p:sp>
      <p:sp>
        <p:nvSpPr>
          <p:cNvPr id="14345" name="Text Box 10">
            <a:extLst>
              <a:ext uri="{FF2B5EF4-FFF2-40B4-BE49-F238E27FC236}">
                <a16:creationId xmlns:a16="http://schemas.microsoft.com/office/drawing/2014/main" id="{225E863F-29CE-495D-88DB-6ABEB203AD65}"/>
              </a:ext>
            </a:extLst>
          </p:cNvPr>
          <p:cNvSpPr txBox="1">
            <a:spLocks noChangeArrowheads="1"/>
          </p:cNvSpPr>
          <p:nvPr/>
        </p:nvSpPr>
        <p:spPr bwMode="auto">
          <a:xfrm>
            <a:off x="5342200" y="577850"/>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a:t>
            </a:r>
          </a:p>
        </p:txBody>
      </p:sp>
      <p:sp>
        <p:nvSpPr>
          <p:cNvPr id="14346" name="Text Box 11">
            <a:extLst>
              <a:ext uri="{FF2B5EF4-FFF2-40B4-BE49-F238E27FC236}">
                <a16:creationId xmlns:a16="http://schemas.microsoft.com/office/drawing/2014/main" id="{1C5605DE-F7DF-4AD3-A651-A8622D0530EE}"/>
              </a:ext>
            </a:extLst>
          </p:cNvPr>
          <p:cNvSpPr txBox="1">
            <a:spLocks noChangeArrowheads="1"/>
          </p:cNvSpPr>
          <p:nvPr/>
        </p:nvSpPr>
        <p:spPr bwMode="auto">
          <a:xfrm>
            <a:off x="4726250" y="1587500"/>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B</a:t>
            </a:r>
          </a:p>
        </p:txBody>
      </p:sp>
      <p:sp>
        <p:nvSpPr>
          <p:cNvPr id="14347" name="Text Box 12">
            <a:extLst>
              <a:ext uri="{FF2B5EF4-FFF2-40B4-BE49-F238E27FC236}">
                <a16:creationId xmlns:a16="http://schemas.microsoft.com/office/drawing/2014/main" id="{8038AB52-E9E7-438D-992D-4AA1C468E75A}"/>
              </a:ext>
            </a:extLst>
          </p:cNvPr>
          <p:cNvSpPr txBox="1">
            <a:spLocks noChangeArrowheads="1"/>
          </p:cNvSpPr>
          <p:nvPr/>
        </p:nvSpPr>
        <p:spPr bwMode="auto">
          <a:xfrm>
            <a:off x="6543938" y="1644650"/>
            <a:ext cx="349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C</a:t>
            </a:r>
          </a:p>
        </p:txBody>
      </p:sp>
      <p:sp>
        <p:nvSpPr>
          <p:cNvPr id="14349" name="AutoShape 14">
            <a:extLst>
              <a:ext uri="{FF2B5EF4-FFF2-40B4-BE49-F238E27FC236}">
                <a16:creationId xmlns:a16="http://schemas.microsoft.com/office/drawing/2014/main" id="{87FE08A6-0F88-4203-8D95-34D53334A351}"/>
              </a:ext>
            </a:extLst>
          </p:cNvPr>
          <p:cNvSpPr>
            <a:spLocks noChangeArrowheads="1"/>
          </p:cNvSpPr>
          <p:nvPr/>
        </p:nvSpPr>
        <p:spPr bwMode="auto">
          <a:xfrm>
            <a:off x="5275525" y="1179512"/>
            <a:ext cx="892175" cy="617538"/>
          </a:xfrm>
          <a:prstGeom prst="triangle">
            <a:avLst>
              <a:gd name="adj" fmla="val 50000"/>
            </a:avLst>
          </a:prstGeom>
          <a:noFill/>
          <a:ln w="9525">
            <a:solidFill>
              <a:schemeClr val="tx1"/>
            </a:solidFill>
            <a:prstDash val="dash"/>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4350" name="Text Box 15">
            <a:extLst>
              <a:ext uri="{FF2B5EF4-FFF2-40B4-BE49-F238E27FC236}">
                <a16:creationId xmlns:a16="http://schemas.microsoft.com/office/drawing/2014/main" id="{4B31F6AF-7DBC-498D-989B-0FEDDFFDA403}"/>
              </a:ext>
            </a:extLst>
          </p:cNvPr>
          <p:cNvSpPr txBox="1">
            <a:spLocks noChangeArrowheads="1"/>
          </p:cNvSpPr>
          <p:nvPr/>
        </p:nvSpPr>
        <p:spPr bwMode="auto">
          <a:xfrm>
            <a:off x="5721613" y="1555750"/>
            <a:ext cx="40957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200"/>
              <a:t>60</a:t>
            </a:r>
            <a:r>
              <a:rPr lang="en-US" altLang="en-US" sz="1200" baseline="30000"/>
              <a:t>o</a:t>
            </a:r>
            <a:endParaRPr lang="en-US" altLang="en-US" sz="1200"/>
          </a:p>
        </p:txBody>
      </p:sp>
      <p:sp>
        <p:nvSpPr>
          <p:cNvPr id="14351" name="Text Box 16">
            <a:extLst>
              <a:ext uri="{FF2B5EF4-FFF2-40B4-BE49-F238E27FC236}">
                <a16:creationId xmlns:a16="http://schemas.microsoft.com/office/drawing/2014/main" id="{0D2910BC-D85C-47EC-BE18-D80622720646}"/>
              </a:ext>
            </a:extLst>
          </p:cNvPr>
          <p:cNvSpPr txBox="1">
            <a:spLocks noChangeArrowheads="1"/>
          </p:cNvSpPr>
          <p:nvPr/>
        </p:nvSpPr>
        <p:spPr bwMode="auto">
          <a:xfrm>
            <a:off x="366135" y="2549805"/>
            <a:ext cx="70167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The cylinders B and C must both slide at their contact points with A.</a:t>
            </a:r>
          </a:p>
          <a:p>
            <a:pPr eaLnBrk="1" hangingPunct="1"/>
            <a:r>
              <a:rPr lang="en-US" altLang="en-US" dirty="0"/>
              <a:t>Whatever happens to C must happen to B by symmetry </a:t>
            </a:r>
          </a:p>
        </p:txBody>
      </p:sp>
      <p:sp>
        <p:nvSpPr>
          <p:cNvPr id="14352" name="Text Box 17">
            <a:extLst>
              <a:ext uri="{FF2B5EF4-FFF2-40B4-BE49-F238E27FC236}">
                <a16:creationId xmlns:a16="http://schemas.microsoft.com/office/drawing/2014/main" id="{07C7E0BC-312D-41C4-AE1C-B47B7E51FB04}"/>
              </a:ext>
            </a:extLst>
          </p:cNvPr>
          <p:cNvSpPr txBox="1">
            <a:spLocks noChangeArrowheads="1"/>
          </p:cNvSpPr>
          <p:nvPr/>
        </p:nvSpPr>
        <p:spPr bwMode="auto">
          <a:xfrm>
            <a:off x="366135" y="3538538"/>
            <a:ext cx="7359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First look at whole system to find a relationship between P and N for C </a:t>
            </a:r>
          </a:p>
        </p:txBody>
      </p:sp>
      <p:sp>
        <p:nvSpPr>
          <p:cNvPr id="14353" name="Oval 18">
            <a:extLst>
              <a:ext uri="{FF2B5EF4-FFF2-40B4-BE49-F238E27FC236}">
                <a16:creationId xmlns:a16="http://schemas.microsoft.com/office/drawing/2014/main" id="{80E5EC07-4B7F-4E52-B228-623FDC539B84}"/>
              </a:ext>
            </a:extLst>
          </p:cNvPr>
          <p:cNvSpPr>
            <a:spLocks noChangeArrowheads="1"/>
          </p:cNvSpPr>
          <p:nvPr/>
        </p:nvSpPr>
        <p:spPr bwMode="auto">
          <a:xfrm>
            <a:off x="1839913" y="4424363"/>
            <a:ext cx="696912" cy="696912"/>
          </a:xfrm>
          <a:prstGeom prst="ellipse">
            <a:avLst/>
          </a:prstGeom>
          <a:solidFill>
            <a:schemeClr val="bg1">
              <a:lumMod val="95000"/>
            </a:schemeClr>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4354" name="Oval 19">
            <a:extLst>
              <a:ext uri="{FF2B5EF4-FFF2-40B4-BE49-F238E27FC236}">
                <a16:creationId xmlns:a16="http://schemas.microsoft.com/office/drawing/2014/main" id="{9FD57680-85C1-4119-BCCF-239C41AF3603}"/>
              </a:ext>
            </a:extLst>
          </p:cNvPr>
          <p:cNvSpPr>
            <a:spLocks noChangeArrowheads="1"/>
          </p:cNvSpPr>
          <p:nvPr/>
        </p:nvSpPr>
        <p:spPr bwMode="auto">
          <a:xfrm>
            <a:off x="1497013" y="5041900"/>
            <a:ext cx="696912" cy="696913"/>
          </a:xfrm>
          <a:prstGeom prst="ellipse">
            <a:avLst/>
          </a:prstGeom>
          <a:solidFill>
            <a:schemeClr val="bg1">
              <a:lumMod val="95000"/>
            </a:schemeClr>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4355" name="Oval 20">
            <a:extLst>
              <a:ext uri="{FF2B5EF4-FFF2-40B4-BE49-F238E27FC236}">
                <a16:creationId xmlns:a16="http://schemas.microsoft.com/office/drawing/2014/main" id="{C0502353-D28B-4ACC-995A-9D69E4DEAB47}"/>
              </a:ext>
            </a:extLst>
          </p:cNvPr>
          <p:cNvSpPr>
            <a:spLocks noChangeArrowheads="1"/>
          </p:cNvSpPr>
          <p:nvPr/>
        </p:nvSpPr>
        <p:spPr bwMode="auto">
          <a:xfrm>
            <a:off x="2181225" y="5051425"/>
            <a:ext cx="696913" cy="696913"/>
          </a:xfrm>
          <a:prstGeom prst="ellipse">
            <a:avLst/>
          </a:prstGeom>
          <a:solidFill>
            <a:schemeClr val="bg1">
              <a:lumMod val="95000"/>
            </a:schemeClr>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4356" name="Line 21">
            <a:extLst>
              <a:ext uri="{FF2B5EF4-FFF2-40B4-BE49-F238E27FC236}">
                <a16:creationId xmlns:a16="http://schemas.microsoft.com/office/drawing/2014/main" id="{A180A669-EBA0-4574-838E-CD0FEFA59328}"/>
              </a:ext>
            </a:extLst>
          </p:cNvPr>
          <p:cNvSpPr>
            <a:spLocks noChangeShapeType="1"/>
          </p:cNvSpPr>
          <p:nvPr/>
        </p:nvSpPr>
        <p:spPr bwMode="auto">
          <a:xfrm>
            <a:off x="2180005" y="3980690"/>
            <a:ext cx="0" cy="43497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357" name="Line 22">
            <a:extLst>
              <a:ext uri="{FF2B5EF4-FFF2-40B4-BE49-F238E27FC236}">
                <a16:creationId xmlns:a16="http://schemas.microsoft.com/office/drawing/2014/main" id="{11FE5D3B-580E-445E-926C-7DF6583774D3}"/>
              </a:ext>
            </a:extLst>
          </p:cNvPr>
          <p:cNvSpPr>
            <a:spLocks noChangeShapeType="1"/>
          </p:cNvSpPr>
          <p:nvPr/>
        </p:nvSpPr>
        <p:spPr bwMode="auto">
          <a:xfrm flipV="1">
            <a:off x="1817688" y="5737225"/>
            <a:ext cx="0" cy="45720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358" name="Line 23">
            <a:extLst>
              <a:ext uri="{FF2B5EF4-FFF2-40B4-BE49-F238E27FC236}">
                <a16:creationId xmlns:a16="http://schemas.microsoft.com/office/drawing/2014/main" id="{E04D678C-086B-469B-8967-3173B19AB80B}"/>
              </a:ext>
            </a:extLst>
          </p:cNvPr>
          <p:cNvSpPr>
            <a:spLocks noChangeShapeType="1"/>
          </p:cNvSpPr>
          <p:nvPr/>
        </p:nvSpPr>
        <p:spPr bwMode="auto">
          <a:xfrm flipV="1">
            <a:off x="2503488" y="5748338"/>
            <a:ext cx="0" cy="45720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359" name="Line 24">
            <a:extLst>
              <a:ext uri="{FF2B5EF4-FFF2-40B4-BE49-F238E27FC236}">
                <a16:creationId xmlns:a16="http://schemas.microsoft.com/office/drawing/2014/main" id="{1A5471B0-0429-4E67-AB16-BDA8DE745C1E}"/>
              </a:ext>
            </a:extLst>
          </p:cNvPr>
          <p:cNvSpPr>
            <a:spLocks noChangeShapeType="1"/>
          </p:cNvSpPr>
          <p:nvPr/>
        </p:nvSpPr>
        <p:spPr bwMode="auto">
          <a:xfrm>
            <a:off x="1336675" y="5770563"/>
            <a:ext cx="400050" cy="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360" name="Line 25">
            <a:extLst>
              <a:ext uri="{FF2B5EF4-FFF2-40B4-BE49-F238E27FC236}">
                <a16:creationId xmlns:a16="http://schemas.microsoft.com/office/drawing/2014/main" id="{D0BF2C3D-A188-4B19-A0B8-49C257A47561}"/>
              </a:ext>
            </a:extLst>
          </p:cNvPr>
          <p:cNvSpPr>
            <a:spLocks noChangeShapeType="1"/>
          </p:cNvSpPr>
          <p:nvPr/>
        </p:nvSpPr>
        <p:spPr bwMode="auto">
          <a:xfrm flipH="1">
            <a:off x="2651125" y="5748338"/>
            <a:ext cx="400050" cy="11112"/>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361" name="Text Box 26">
            <a:extLst>
              <a:ext uri="{FF2B5EF4-FFF2-40B4-BE49-F238E27FC236}">
                <a16:creationId xmlns:a16="http://schemas.microsoft.com/office/drawing/2014/main" id="{12D4EB86-1056-4F73-A506-C6672599A4B3}"/>
              </a:ext>
            </a:extLst>
          </p:cNvPr>
          <p:cNvSpPr txBox="1">
            <a:spLocks noChangeArrowheads="1"/>
          </p:cNvSpPr>
          <p:nvPr/>
        </p:nvSpPr>
        <p:spPr bwMode="auto">
          <a:xfrm>
            <a:off x="2651125" y="4013512"/>
            <a:ext cx="29124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P</a:t>
            </a:r>
          </a:p>
        </p:txBody>
      </p:sp>
      <p:sp>
        <p:nvSpPr>
          <p:cNvPr id="14362" name="Text Box 27">
            <a:extLst>
              <a:ext uri="{FF2B5EF4-FFF2-40B4-BE49-F238E27FC236}">
                <a16:creationId xmlns:a16="http://schemas.microsoft.com/office/drawing/2014/main" id="{80A27CA3-2D6B-4256-89B2-85D02C27B924}"/>
              </a:ext>
            </a:extLst>
          </p:cNvPr>
          <p:cNvSpPr txBox="1">
            <a:spLocks noChangeArrowheads="1"/>
          </p:cNvSpPr>
          <p:nvPr/>
        </p:nvSpPr>
        <p:spPr bwMode="auto">
          <a:xfrm>
            <a:off x="1655763" y="6199188"/>
            <a:ext cx="349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N</a:t>
            </a:r>
          </a:p>
        </p:txBody>
      </p:sp>
      <p:sp>
        <p:nvSpPr>
          <p:cNvPr id="14363" name="Text Box 28">
            <a:extLst>
              <a:ext uri="{FF2B5EF4-FFF2-40B4-BE49-F238E27FC236}">
                <a16:creationId xmlns:a16="http://schemas.microsoft.com/office/drawing/2014/main" id="{95DFBE6B-5ADC-4D82-B4F9-4391C4232127}"/>
              </a:ext>
            </a:extLst>
          </p:cNvPr>
          <p:cNvSpPr txBox="1">
            <a:spLocks noChangeArrowheads="1"/>
          </p:cNvSpPr>
          <p:nvPr/>
        </p:nvSpPr>
        <p:spPr bwMode="auto">
          <a:xfrm>
            <a:off x="2363788" y="6234113"/>
            <a:ext cx="349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N</a:t>
            </a:r>
          </a:p>
        </p:txBody>
      </p:sp>
      <p:sp>
        <p:nvSpPr>
          <p:cNvPr id="14364" name="Text Box 29">
            <a:extLst>
              <a:ext uri="{FF2B5EF4-FFF2-40B4-BE49-F238E27FC236}">
                <a16:creationId xmlns:a16="http://schemas.microsoft.com/office/drawing/2014/main" id="{4DD7A892-A12F-4454-B32A-483999E3B9E9}"/>
              </a:ext>
            </a:extLst>
          </p:cNvPr>
          <p:cNvSpPr txBox="1">
            <a:spLocks noChangeArrowheads="1"/>
          </p:cNvSpPr>
          <p:nvPr/>
        </p:nvSpPr>
        <p:spPr bwMode="auto">
          <a:xfrm>
            <a:off x="868363" y="5537200"/>
            <a:ext cx="323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a:t>
            </a:r>
          </a:p>
        </p:txBody>
      </p:sp>
      <p:sp>
        <p:nvSpPr>
          <p:cNvPr id="14365" name="Text Box 30">
            <a:extLst>
              <a:ext uri="{FF2B5EF4-FFF2-40B4-BE49-F238E27FC236}">
                <a16:creationId xmlns:a16="http://schemas.microsoft.com/office/drawing/2014/main" id="{FA5F57B4-43BD-4E99-809E-4FA405655CD7}"/>
              </a:ext>
            </a:extLst>
          </p:cNvPr>
          <p:cNvSpPr txBox="1">
            <a:spLocks noChangeArrowheads="1"/>
          </p:cNvSpPr>
          <p:nvPr/>
        </p:nvSpPr>
        <p:spPr bwMode="auto">
          <a:xfrm>
            <a:off x="3178175" y="5548313"/>
            <a:ext cx="323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a:t>
            </a:r>
          </a:p>
        </p:txBody>
      </p:sp>
      <p:sp>
        <p:nvSpPr>
          <p:cNvPr id="14366" name="Text Box 31">
            <a:extLst>
              <a:ext uri="{FF2B5EF4-FFF2-40B4-BE49-F238E27FC236}">
                <a16:creationId xmlns:a16="http://schemas.microsoft.com/office/drawing/2014/main" id="{8B34A472-B9A5-47A9-8A77-E4D017AA514E}"/>
              </a:ext>
            </a:extLst>
          </p:cNvPr>
          <p:cNvSpPr txBox="1">
            <a:spLocks noChangeArrowheads="1"/>
          </p:cNvSpPr>
          <p:nvPr/>
        </p:nvSpPr>
        <p:spPr bwMode="auto">
          <a:xfrm>
            <a:off x="1791130" y="5474434"/>
            <a:ext cx="30321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B</a:t>
            </a:r>
          </a:p>
        </p:txBody>
      </p:sp>
      <p:sp>
        <p:nvSpPr>
          <p:cNvPr id="14367" name="Line 32">
            <a:extLst>
              <a:ext uri="{FF2B5EF4-FFF2-40B4-BE49-F238E27FC236}">
                <a16:creationId xmlns:a16="http://schemas.microsoft.com/office/drawing/2014/main" id="{61FC6A00-96CC-4356-BF07-CAD094C1A566}"/>
              </a:ext>
            </a:extLst>
          </p:cNvPr>
          <p:cNvSpPr>
            <a:spLocks noChangeShapeType="1"/>
          </p:cNvSpPr>
          <p:nvPr/>
        </p:nvSpPr>
        <p:spPr bwMode="auto">
          <a:xfrm>
            <a:off x="1828800" y="6022975"/>
            <a:ext cx="661988" cy="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368" name="Text Box 33">
            <a:extLst>
              <a:ext uri="{FF2B5EF4-FFF2-40B4-BE49-F238E27FC236}">
                <a16:creationId xmlns:a16="http://schemas.microsoft.com/office/drawing/2014/main" id="{13A31666-BFFF-4C10-B0C5-4605A4E5E266}"/>
              </a:ext>
            </a:extLst>
          </p:cNvPr>
          <p:cNvSpPr txBox="1">
            <a:spLocks noChangeArrowheads="1"/>
          </p:cNvSpPr>
          <p:nvPr/>
        </p:nvSpPr>
        <p:spPr bwMode="auto">
          <a:xfrm>
            <a:off x="1930400" y="6062663"/>
            <a:ext cx="51911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10"</a:t>
            </a:r>
          </a:p>
        </p:txBody>
      </p:sp>
      <p:sp>
        <p:nvSpPr>
          <p:cNvPr id="14369" name="Text Box 34">
            <a:extLst>
              <a:ext uri="{FF2B5EF4-FFF2-40B4-BE49-F238E27FC236}">
                <a16:creationId xmlns:a16="http://schemas.microsoft.com/office/drawing/2014/main" id="{A869003A-9EB2-4B55-9A82-E4FFCC3DC7C8}"/>
              </a:ext>
            </a:extLst>
          </p:cNvPr>
          <p:cNvSpPr txBox="1">
            <a:spLocks noChangeArrowheads="1"/>
          </p:cNvSpPr>
          <p:nvPr/>
        </p:nvSpPr>
        <p:spPr bwMode="auto">
          <a:xfrm>
            <a:off x="4075121" y="4611687"/>
            <a:ext cx="2965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summing moments about B</a:t>
            </a:r>
          </a:p>
        </p:txBody>
      </p:sp>
      <p:graphicFrame>
        <p:nvGraphicFramePr>
          <p:cNvPr id="14338" name="Object 35">
            <a:extLst>
              <a:ext uri="{FF2B5EF4-FFF2-40B4-BE49-F238E27FC236}">
                <a16:creationId xmlns:a16="http://schemas.microsoft.com/office/drawing/2014/main" id="{392CDADF-803E-4EE5-96CB-644BF1A37BAE}"/>
              </a:ext>
            </a:extLst>
          </p:cNvPr>
          <p:cNvGraphicFramePr>
            <a:graphicFrameLocks noChangeAspect="1"/>
          </p:cNvGraphicFramePr>
          <p:nvPr/>
        </p:nvGraphicFramePr>
        <p:xfrm>
          <a:off x="3732213" y="5119688"/>
          <a:ext cx="5022850" cy="760412"/>
        </p:xfrm>
        <a:graphic>
          <a:graphicData uri="http://schemas.openxmlformats.org/presentationml/2006/ole">
            <mc:AlternateContent xmlns:mc="http://schemas.openxmlformats.org/markup-compatibility/2006">
              <mc:Choice xmlns:v="urn:schemas-microsoft-com:vml" Requires="v">
                <p:oleObj name="Equation" r:id="rId4" imgW="3022600" imgH="457200" progId="Equation.DSMT4">
                  <p:embed/>
                </p:oleObj>
              </mc:Choice>
              <mc:Fallback>
                <p:oleObj name="Equation" r:id="rId4" imgW="3022600" imgH="457200" progId="Equation.DSMT4">
                  <p:embed/>
                  <p:pic>
                    <p:nvPicPr>
                      <p:cNvPr id="0" name="Object 3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32213" y="5119688"/>
                        <a:ext cx="5022850" cy="760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4370" name="Line 36">
            <a:extLst>
              <a:ext uri="{FF2B5EF4-FFF2-40B4-BE49-F238E27FC236}">
                <a16:creationId xmlns:a16="http://schemas.microsoft.com/office/drawing/2014/main" id="{7BD98C1E-D1FF-4369-9133-BF99CEB1C323}"/>
              </a:ext>
            </a:extLst>
          </p:cNvPr>
          <p:cNvSpPr>
            <a:spLocks noChangeShapeType="1"/>
          </p:cNvSpPr>
          <p:nvPr/>
        </p:nvSpPr>
        <p:spPr bwMode="auto">
          <a:xfrm>
            <a:off x="2168893" y="4709319"/>
            <a:ext cx="11112" cy="261938"/>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371" name="Line 37">
            <a:extLst>
              <a:ext uri="{FF2B5EF4-FFF2-40B4-BE49-F238E27FC236}">
                <a16:creationId xmlns:a16="http://schemas.microsoft.com/office/drawing/2014/main" id="{AE9AF00F-93B9-4FBB-AF04-724678496D75}"/>
              </a:ext>
            </a:extLst>
          </p:cNvPr>
          <p:cNvSpPr>
            <a:spLocks noChangeShapeType="1"/>
          </p:cNvSpPr>
          <p:nvPr/>
        </p:nvSpPr>
        <p:spPr bwMode="auto">
          <a:xfrm flipH="1">
            <a:off x="1826163" y="5338944"/>
            <a:ext cx="767" cy="264626"/>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372" name="Line 38">
            <a:extLst>
              <a:ext uri="{FF2B5EF4-FFF2-40B4-BE49-F238E27FC236}">
                <a16:creationId xmlns:a16="http://schemas.microsoft.com/office/drawing/2014/main" id="{F10F3CBC-DEA9-4D18-A866-3952F27D957D}"/>
              </a:ext>
            </a:extLst>
          </p:cNvPr>
          <p:cNvSpPr>
            <a:spLocks noChangeShapeType="1"/>
          </p:cNvSpPr>
          <p:nvPr/>
        </p:nvSpPr>
        <p:spPr bwMode="auto">
          <a:xfrm flipH="1">
            <a:off x="2498725" y="5360989"/>
            <a:ext cx="19843" cy="279399"/>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373" name="Text Box 39">
            <a:extLst>
              <a:ext uri="{FF2B5EF4-FFF2-40B4-BE49-F238E27FC236}">
                <a16:creationId xmlns:a16="http://schemas.microsoft.com/office/drawing/2014/main" id="{822F755F-0CE4-47B0-82AC-C3CF69F1F313}"/>
              </a:ext>
            </a:extLst>
          </p:cNvPr>
          <p:cNvSpPr txBox="1">
            <a:spLocks noChangeArrowheads="1"/>
          </p:cNvSpPr>
          <p:nvPr/>
        </p:nvSpPr>
        <p:spPr bwMode="auto">
          <a:xfrm>
            <a:off x="1852379" y="4456198"/>
            <a:ext cx="67197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100 </a:t>
            </a:r>
            <a:r>
              <a:rPr lang="en-US" altLang="en-US" sz="1400" dirty="0" err="1"/>
              <a:t>lb</a:t>
            </a:r>
            <a:endParaRPr lang="en-US" altLang="en-US" sz="1400" dirty="0"/>
          </a:p>
        </p:txBody>
      </p:sp>
      <p:sp>
        <p:nvSpPr>
          <p:cNvPr id="14374" name="Text Box 40">
            <a:extLst>
              <a:ext uri="{FF2B5EF4-FFF2-40B4-BE49-F238E27FC236}">
                <a16:creationId xmlns:a16="http://schemas.microsoft.com/office/drawing/2014/main" id="{09C3DAFD-E91B-4795-85B8-62F5B669C06D}"/>
              </a:ext>
            </a:extLst>
          </p:cNvPr>
          <p:cNvSpPr txBox="1">
            <a:spLocks noChangeArrowheads="1"/>
          </p:cNvSpPr>
          <p:nvPr/>
        </p:nvSpPr>
        <p:spPr bwMode="auto">
          <a:xfrm>
            <a:off x="1479551" y="5088732"/>
            <a:ext cx="67197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100 </a:t>
            </a:r>
            <a:r>
              <a:rPr lang="en-US" altLang="en-US" sz="1400" dirty="0" err="1"/>
              <a:t>lb</a:t>
            </a:r>
            <a:endParaRPr lang="en-US" altLang="en-US" sz="1400" dirty="0"/>
          </a:p>
        </p:txBody>
      </p:sp>
      <p:sp>
        <p:nvSpPr>
          <p:cNvPr id="14375" name="Text Box 41">
            <a:extLst>
              <a:ext uri="{FF2B5EF4-FFF2-40B4-BE49-F238E27FC236}">
                <a16:creationId xmlns:a16="http://schemas.microsoft.com/office/drawing/2014/main" id="{4EB82715-DB6A-4382-A344-F4DC2312B50C}"/>
              </a:ext>
            </a:extLst>
          </p:cNvPr>
          <p:cNvSpPr txBox="1">
            <a:spLocks noChangeArrowheads="1"/>
          </p:cNvSpPr>
          <p:nvPr/>
        </p:nvSpPr>
        <p:spPr bwMode="auto">
          <a:xfrm>
            <a:off x="2209292" y="5092005"/>
            <a:ext cx="67197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100 </a:t>
            </a:r>
            <a:r>
              <a:rPr lang="en-US" altLang="en-US" sz="1400" dirty="0" err="1"/>
              <a:t>lb</a:t>
            </a:r>
            <a:endParaRPr lang="en-US" altLang="en-US" sz="1400" dirty="0"/>
          </a:p>
        </p:txBody>
      </p:sp>
      <p:grpSp>
        <p:nvGrpSpPr>
          <p:cNvPr id="14376" name="Group 42">
            <a:extLst>
              <a:ext uri="{FF2B5EF4-FFF2-40B4-BE49-F238E27FC236}">
                <a16:creationId xmlns:a16="http://schemas.microsoft.com/office/drawing/2014/main" id="{6C70543E-4A33-481A-BCA8-21AF185355D7}"/>
              </a:ext>
            </a:extLst>
          </p:cNvPr>
          <p:cNvGrpSpPr>
            <a:grpSpLocks/>
          </p:cNvGrpSpPr>
          <p:nvPr/>
        </p:nvGrpSpPr>
        <p:grpSpPr bwMode="auto">
          <a:xfrm>
            <a:off x="3325813" y="5062538"/>
            <a:ext cx="330200" cy="366712"/>
            <a:chOff x="2457" y="1047"/>
            <a:chExt cx="208" cy="231"/>
          </a:xfrm>
        </p:grpSpPr>
        <p:sp>
          <p:nvSpPr>
            <p:cNvPr id="14377" name="Arc 43">
              <a:extLst>
                <a:ext uri="{FF2B5EF4-FFF2-40B4-BE49-F238E27FC236}">
                  <a16:creationId xmlns:a16="http://schemas.microsoft.com/office/drawing/2014/main" id="{F4581A92-A94F-4792-BBB1-5FCB6648A403}"/>
                </a:ext>
              </a:extLst>
            </p:cNvPr>
            <p:cNvSpPr>
              <a:spLocks/>
            </p:cNvSpPr>
            <p:nvPr/>
          </p:nvSpPr>
          <p:spPr bwMode="auto">
            <a:xfrm rot="-2266260">
              <a:off x="2457" y="1059"/>
              <a:ext cx="208" cy="215"/>
            </a:xfrm>
            <a:custGeom>
              <a:avLst/>
              <a:gdLst>
                <a:gd name="T0" fmla="*/ 0 w 38544"/>
                <a:gd name="T1" fmla="*/ 0 h 43200"/>
                <a:gd name="T2" fmla="*/ 0 w 38544"/>
                <a:gd name="T3" fmla="*/ 0 h 43200"/>
                <a:gd name="T4" fmla="*/ 0 w 38544"/>
                <a:gd name="T5" fmla="*/ 0 h 43200"/>
                <a:gd name="T6" fmla="*/ 0 60000 65536"/>
                <a:gd name="T7" fmla="*/ 0 60000 65536"/>
                <a:gd name="T8" fmla="*/ 0 60000 65536"/>
                <a:gd name="T9" fmla="*/ 0 w 38544"/>
                <a:gd name="T10" fmla="*/ 0 h 43200"/>
                <a:gd name="T11" fmla="*/ 38544 w 38544"/>
                <a:gd name="T12" fmla="*/ 43200 h 43200"/>
              </a:gdLst>
              <a:ahLst/>
              <a:cxnLst>
                <a:cxn ang="T6">
                  <a:pos x="T0" y="T1"/>
                </a:cxn>
                <a:cxn ang="T7">
                  <a:pos x="T2" y="T3"/>
                </a:cxn>
                <a:cxn ang="T8">
                  <a:pos x="T4" y="T5"/>
                </a:cxn>
              </a:cxnLst>
              <a:rect l="T9" t="T10" r="T11" b="T12"/>
              <a:pathLst>
                <a:path w="38544" h="43200" fill="none" extrusionOk="0">
                  <a:moveTo>
                    <a:pt x="16943" y="0"/>
                  </a:moveTo>
                  <a:cubicBezTo>
                    <a:pt x="28873" y="0"/>
                    <a:pt x="38544" y="9670"/>
                    <a:pt x="38544" y="21600"/>
                  </a:cubicBezTo>
                  <a:cubicBezTo>
                    <a:pt x="38544" y="33529"/>
                    <a:pt x="28873" y="43200"/>
                    <a:pt x="16944" y="43200"/>
                  </a:cubicBezTo>
                  <a:cubicBezTo>
                    <a:pt x="10338" y="43200"/>
                    <a:pt x="4096" y="40177"/>
                    <a:pt x="-1" y="34996"/>
                  </a:cubicBezTo>
                </a:path>
                <a:path w="38544" h="43200" stroke="0" extrusionOk="0">
                  <a:moveTo>
                    <a:pt x="16943" y="0"/>
                  </a:moveTo>
                  <a:cubicBezTo>
                    <a:pt x="28873" y="0"/>
                    <a:pt x="38544" y="9670"/>
                    <a:pt x="38544" y="21600"/>
                  </a:cubicBezTo>
                  <a:cubicBezTo>
                    <a:pt x="38544" y="33529"/>
                    <a:pt x="28873" y="43200"/>
                    <a:pt x="16944" y="43200"/>
                  </a:cubicBezTo>
                  <a:cubicBezTo>
                    <a:pt x="10338" y="43200"/>
                    <a:pt x="4096" y="40177"/>
                    <a:pt x="-1" y="34996"/>
                  </a:cubicBezTo>
                  <a:lnTo>
                    <a:pt x="16944" y="21600"/>
                  </a:lnTo>
                  <a:lnTo>
                    <a:pt x="16943" y="0"/>
                  </a:lnTo>
                  <a:close/>
                </a:path>
              </a:pathLst>
            </a:custGeom>
            <a:noFill/>
            <a:ln w="9525">
              <a:solidFill>
                <a:schemeClr val="tx1"/>
              </a:solidFill>
              <a:round/>
              <a:headEnd type="triangle" w="med" len="me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4378" name="Text Box 44">
              <a:extLst>
                <a:ext uri="{FF2B5EF4-FFF2-40B4-BE49-F238E27FC236}">
                  <a16:creationId xmlns:a16="http://schemas.microsoft.com/office/drawing/2014/main" id="{AF9F3177-0C1A-4027-ADEC-057B45B6D034}"/>
                </a:ext>
              </a:extLst>
            </p:cNvPr>
            <p:cNvSpPr txBox="1">
              <a:spLocks noChangeArrowheads="1"/>
            </p:cNvSpPr>
            <p:nvPr/>
          </p:nvSpPr>
          <p:spPr bwMode="auto">
            <a:xfrm>
              <a:off x="2461" y="1047"/>
              <a:ext cx="20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t>
              </a:r>
            </a:p>
          </p:txBody>
        </p:sp>
      </p:grpSp>
      <p:cxnSp>
        <p:nvCxnSpPr>
          <p:cNvPr id="43" name="Straight Connector 42">
            <a:extLst>
              <a:ext uri="{FF2B5EF4-FFF2-40B4-BE49-F238E27FC236}">
                <a16:creationId xmlns:a16="http://schemas.microsoft.com/office/drawing/2014/main" id="{721EC28A-08D6-FCB8-DD1F-883948660EC3}"/>
              </a:ext>
            </a:extLst>
          </p:cNvPr>
          <p:cNvCxnSpPr>
            <a:cxnSpLocks/>
          </p:cNvCxnSpPr>
          <p:nvPr/>
        </p:nvCxnSpPr>
        <p:spPr>
          <a:xfrm>
            <a:off x="403444" y="1794266"/>
            <a:ext cx="4168556"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Oval 4">
            <a:extLst>
              <a:ext uri="{FF2B5EF4-FFF2-40B4-BE49-F238E27FC236}">
                <a16:creationId xmlns:a16="http://schemas.microsoft.com/office/drawing/2014/main" id="{5A1A7E39-D7FE-43F5-8741-BE7A6DE0E957}"/>
              </a:ext>
            </a:extLst>
          </p:cNvPr>
          <p:cNvSpPr>
            <a:spLocks noChangeArrowheads="1"/>
          </p:cNvSpPr>
          <p:nvPr/>
        </p:nvSpPr>
        <p:spPr bwMode="auto">
          <a:xfrm>
            <a:off x="3473450" y="749300"/>
            <a:ext cx="1192213" cy="1192213"/>
          </a:xfrm>
          <a:prstGeom prst="ellipse">
            <a:avLst/>
          </a:prstGeom>
          <a:solidFill>
            <a:schemeClr val="bg1">
              <a:lumMod val="95000"/>
            </a:schemeClr>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5364" name="Text Box 5">
            <a:extLst>
              <a:ext uri="{FF2B5EF4-FFF2-40B4-BE49-F238E27FC236}">
                <a16:creationId xmlns:a16="http://schemas.microsoft.com/office/drawing/2014/main" id="{B6C03BB8-7B57-4AC6-A4A8-E8BAA6A877F5}"/>
              </a:ext>
            </a:extLst>
          </p:cNvPr>
          <p:cNvSpPr txBox="1">
            <a:spLocks noChangeArrowheads="1"/>
          </p:cNvSpPr>
          <p:nvPr/>
        </p:nvSpPr>
        <p:spPr bwMode="auto">
          <a:xfrm>
            <a:off x="852488" y="122238"/>
            <a:ext cx="1860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Now, examine C</a:t>
            </a:r>
          </a:p>
        </p:txBody>
      </p:sp>
      <p:sp>
        <p:nvSpPr>
          <p:cNvPr id="15365" name="Line 6">
            <a:extLst>
              <a:ext uri="{FF2B5EF4-FFF2-40B4-BE49-F238E27FC236}">
                <a16:creationId xmlns:a16="http://schemas.microsoft.com/office/drawing/2014/main" id="{A2FAB151-3B34-4E2E-9733-086B0B98201F}"/>
              </a:ext>
            </a:extLst>
          </p:cNvPr>
          <p:cNvSpPr>
            <a:spLocks noChangeShapeType="1"/>
          </p:cNvSpPr>
          <p:nvPr/>
        </p:nvSpPr>
        <p:spPr bwMode="auto">
          <a:xfrm>
            <a:off x="3452813" y="411163"/>
            <a:ext cx="296862" cy="43180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366" name="Line 7">
            <a:extLst>
              <a:ext uri="{FF2B5EF4-FFF2-40B4-BE49-F238E27FC236}">
                <a16:creationId xmlns:a16="http://schemas.microsoft.com/office/drawing/2014/main" id="{337B9DCF-35CD-4E00-8614-0CD357F73CBE}"/>
              </a:ext>
            </a:extLst>
          </p:cNvPr>
          <p:cNvSpPr>
            <a:spLocks noChangeShapeType="1"/>
          </p:cNvSpPr>
          <p:nvPr/>
        </p:nvSpPr>
        <p:spPr bwMode="auto">
          <a:xfrm flipH="1">
            <a:off x="3832225" y="563563"/>
            <a:ext cx="328613" cy="206375"/>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367" name="Line 8">
            <a:extLst>
              <a:ext uri="{FF2B5EF4-FFF2-40B4-BE49-F238E27FC236}">
                <a16:creationId xmlns:a16="http://schemas.microsoft.com/office/drawing/2014/main" id="{8650AA3D-ED14-4D1F-995C-D04B9A49D1DC}"/>
              </a:ext>
            </a:extLst>
          </p:cNvPr>
          <p:cNvSpPr>
            <a:spLocks noChangeShapeType="1"/>
          </p:cNvSpPr>
          <p:nvPr/>
        </p:nvSpPr>
        <p:spPr bwMode="auto">
          <a:xfrm flipV="1">
            <a:off x="4048125" y="1941513"/>
            <a:ext cx="9525" cy="43180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368" name="Line 9">
            <a:extLst>
              <a:ext uri="{FF2B5EF4-FFF2-40B4-BE49-F238E27FC236}">
                <a16:creationId xmlns:a16="http://schemas.microsoft.com/office/drawing/2014/main" id="{297DC8B1-A0FA-4244-AB31-3367E5909881}"/>
              </a:ext>
            </a:extLst>
          </p:cNvPr>
          <p:cNvSpPr>
            <a:spLocks noChangeShapeType="1"/>
          </p:cNvSpPr>
          <p:nvPr/>
        </p:nvSpPr>
        <p:spPr bwMode="auto">
          <a:xfrm flipH="1">
            <a:off x="4130675" y="1973263"/>
            <a:ext cx="450850" cy="9525"/>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369" name="Line 10">
            <a:extLst>
              <a:ext uri="{FF2B5EF4-FFF2-40B4-BE49-F238E27FC236}">
                <a16:creationId xmlns:a16="http://schemas.microsoft.com/office/drawing/2014/main" id="{344BC232-C9ED-4422-B1ED-F1FCF7A52709}"/>
              </a:ext>
            </a:extLst>
          </p:cNvPr>
          <p:cNvSpPr>
            <a:spLocks noChangeShapeType="1"/>
          </p:cNvSpPr>
          <p:nvPr/>
        </p:nvSpPr>
        <p:spPr bwMode="auto">
          <a:xfrm>
            <a:off x="4037013" y="1274763"/>
            <a:ext cx="0" cy="3175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370" name="Text Box 11">
            <a:extLst>
              <a:ext uri="{FF2B5EF4-FFF2-40B4-BE49-F238E27FC236}">
                <a16:creationId xmlns:a16="http://schemas.microsoft.com/office/drawing/2014/main" id="{9885B386-7C7F-4140-8A4A-DA114FCF3239}"/>
              </a:ext>
            </a:extLst>
          </p:cNvPr>
          <p:cNvSpPr txBox="1">
            <a:spLocks noChangeArrowheads="1"/>
          </p:cNvSpPr>
          <p:nvPr/>
        </p:nvSpPr>
        <p:spPr bwMode="auto">
          <a:xfrm>
            <a:off x="3998913" y="1057275"/>
            <a:ext cx="361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O</a:t>
            </a:r>
          </a:p>
        </p:txBody>
      </p:sp>
      <p:sp>
        <p:nvSpPr>
          <p:cNvPr id="15371" name="Text Box 12">
            <a:extLst>
              <a:ext uri="{FF2B5EF4-FFF2-40B4-BE49-F238E27FC236}">
                <a16:creationId xmlns:a16="http://schemas.microsoft.com/office/drawing/2014/main" id="{3AC038F3-D9AD-46CA-AA39-8824CA9E93BA}"/>
              </a:ext>
            </a:extLst>
          </p:cNvPr>
          <p:cNvSpPr txBox="1">
            <a:spLocks noChangeArrowheads="1"/>
          </p:cNvSpPr>
          <p:nvPr/>
        </p:nvSpPr>
        <p:spPr bwMode="auto">
          <a:xfrm>
            <a:off x="3048000" y="398463"/>
            <a:ext cx="42068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a:t>
            </a:r>
            <a:r>
              <a:rPr lang="en-US" altLang="en-US" baseline="-25000"/>
              <a:t>n</a:t>
            </a:r>
            <a:endParaRPr lang="en-US" altLang="en-US"/>
          </a:p>
        </p:txBody>
      </p:sp>
      <p:sp>
        <p:nvSpPr>
          <p:cNvPr id="15372" name="Text Box 13">
            <a:extLst>
              <a:ext uri="{FF2B5EF4-FFF2-40B4-BE49-F238E27FC236}">
                <a16:creationId xmlns:a16="http://schemas.microsoft.com/office/drawing/2014/main" id="{9EA60AC6-5196-44E6-98B1-0A4CD02B9EDD}"/>
              </a:ext>
            </a:extLst>
          </p:cNvPr>
          <p:cNvSpPr txBox="1">
            <a:spLocks noChangeArrowheads="1"/>
          </p:cNvSpPr>
          <p:nvPr/>
        </p:nvSpPr>
        <p:spPr bwMode="auto">
          <a:xfrm>
            <a:off x="4316413" y="354013"/>
            <a:ext cx="93503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0.4A</a:t>
            </a:r>
            <a:r>
              <a:rPr lang="en-US" altLang="en-US" baseline="-25000"/>
              <a:t>n</a:t>
            </a:r>
            <a:endParaRPr lang="en-US" altLang="en-US"/>
          </a:p>
        </p:txBody>
      </p:sp>
      <p:sp>
        <p:nvSpPr>
          <p:cNvPr id="15373" name="Text Box 14">
            <a:extLst>
              <a:ext uri="{FF2B5EF4-FFF2-40B4-BE49-F238E27FC236}">
                <a16:creationId xmlns:a16="http://schemas.microsoft.com/office/drawing/2014/main" id="{21615FDA-A59D-4717-BB6F-6BB0C7EB609B}"/>
              </a:ext>
            </a:extLst>
          </p:cNvPr>
          <p:cNvSpPr txBox="1">
            <a:spLocks noChangeArrowheads="1"/>
          </p:cNvSpPr>
          <p:nvPr/>
        </p:nvSpPr>
        <p:spPr bwMode="auto">
          <a:xfrm>
            <a:off x="3256513" y="1009690"/>
            <a:ext cx="81304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100 </a:t>
            </a:r>
            <a:r>
              <a:rPr lang="en-US" altLang="en-US" dirty="0" err="1"/>
              <a:t>lb</a:t>
            </a:r>
            <a:endParaRPr lang="en-US" altLang="en-US" dirty="0"/>
          </a:p>
        </p:txBody>
      </p:sp>
      <p:sp>
        <p:nvSpPr>
          <p:cNvPr id="15374" name="Text Box 15">
            <a:extLst>
              <a:ext uri="{FF2B5EF4-FFF2-40B4-BE49-F238E27FC236}">
                <a16:creationId xmlns:a16="http://schemas.microsoft.com/office/drawing/2014/main" id="{EDCFA21A-B008-43AE-B746-4C92264CC160}"/>
              </a:ext>
            </a:extLst>
          </p:cNvPr>
          <p:cNvSpPr txBox="1">
            <a:spLocks noChangeArrowheads="1"/>
          </p:cNvSpPr>
          <p:nvPr/>
        </p:nvSpPr>
        <p:spPr bwMode="auto">
          <a:xfrm>
            <a:off x="3440113" y="2406650"/>
            <a:ext cx="12319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0.5P +150</a:t>
            </a:r>
          </a:p>
        </p:txBody>
      </p:sp>
      <p:sp>
        <p:nvSpPr>
          <p:cNvPr id="15375" name="Line 16">
            <a:extLst>
              <a:ext uri="{FF2B5EF4-FFF2-40B4-BE49-F238E27FC236}">
                <a16:creationId xmlns:a16="http://schemas.microsoft.com/office/drawing/2014/main" id="{ACAFC9CA-4355-4A30-B34C-7169A0EDD5F8}"/>
              </a:ext>
            </a:extLst>
          </p:cNvPr>
          <p:cNvSpPr>
            <a:spLocks noChangeShapeType="1"/>
          </p:cNvSpPr>
          <p:nvPr/>
        </p:nvSpPr>
        <p:spPr bwMode="auto">
          <a:xfrm>
            <a:off x="3738563" y="320675"/>
            <a:ext cx="11112" cy="3889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376" name="Text Box 17">
            <a:extLst>
              <a:ext uri="{FF2B5EF4-FFF2-40B4-BE49-F238E27FC236}">
                <a16:creationId xmlns:a16="http://schemas.microsoft.com/office/drawing/2014/main" id="{EA7064DF-36CA-46C5-BA41-84F43A87F83D}"/>
              </a:ext>
            </a:extLst>
          </p:cNvPr>
          <p:cNvSpPr txBox="1">
            <a:spLocks noChangeArrowheads="1"/>
          </p:cNvSpPr>
          <p:nvPr/>
        </p:nvSpPr>
        <p:spPr bwMode="auto">
          <a:xfrm>
            <a:off x="3370263" y="184150"/>
            <a:ext cx="4445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30</a:t>
            </a:r>
            <a:r>
              <a:rPr lang="en-US" altLang="en-US" sz="1400" baseline="30000"/>
              <a:t>o</a:t>
            </a:r>
            <a:endParaRPr lang="en-US" altLang="en-US" sz="1400"/>
          </a:p>
        </p:txBody>
      </p:sp>
      <p:graphicFrame>
        <p:nvGraphicFramePr>
          <p:cNvPr id="15362" name="Object 18">
            <a:extLst>
              <a:ext uri="{FF2B5EF4-FFF2-40B4-BE49-F238E27FC236}">
                <a16:creationId xmlns:a16="http://schemas.microsoft.com/office/drawing/2014/main" id="{A737AF25-3050-4EAF-8936-7FB721C53E17}"/>
              </a:ext>
            </a:extLst>
          </p:cNvPr>
          <p:cNvGraphicFramePr>
            <a:graphicFrameLocks noChangeAspect="1"/>
          </p:cNvGraphicFramePr>
          <p:nvPr/>
        </p:nvGraphicFramePr>
        <p:xfrm>
          <a:off x="1101725" y="3478213"/>
          <a:ext cx="6188075" cy="1700212"/>
        </p:xfrm>
        <a:graphic>
          <a:graphicData uri="http://schemas.openxmlformats.org/presentationml/2006/ole">
            <mc:AlternateContent xmlns:mc="http://schemas.openxmlformats.org/markup-compatibility/2006">
              <mc:Choice xmlns:v="urn:schemas-microsoft-com:vml" Requires="v">
                <p:oleObj name="Equation" r:id="rId4" imgW="3606800" imgH="990600" progId="Equation.DSMT4">
                  <p:embed/>
                </p:oleObj>
              </mc:Choice>
              <mc:Fallback>
                <p:oleObj name="Equation" r:id="rId4" imgW="3606800" imgH="990600" progId="Equation.DSMT4">
                  <p:embed/>
                  <p:pic>
                    <p:nvPicPr>
                      <p:cNvPr id="0" name="Object 1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01725" y="3478213"/>
                        <a:ext cx="6188075" cy="17002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5377" name="Text Box 19">
            <a:extLst>
              <a:ext uri="{FF2B5EF4-FFF2-40B4-BE49-F238E27FC236}">
                <a16:creationId xmlns:a16="http://schemas.microsoft.com/office/drawing/2014/main" id="{8895B4DA-7871-4670-A2E9-575DB9F2585F}"/>
              </a:ext>
            </a:extLst>
          </p:cNvPr>
          <p:cNvSpPr txBox="1">
            <a:spLocks noChangeArrowheads="1"/>
          </p:cNvSpPr>
          <p:nvPr/>
        </p:nvSpPr>
        <p:spPr bwMode="auto">
          <a:xfrm>
            <a:off x="4673600" y="1720850"/>
            <a:ext cx="39211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C</a:t>
            </a:r>
            <a:r>
              <a:rPr lang="en-US" altLang="en-US" baseline="-25000"/>
              <a:t>f</a:t>
            </a:r>
            <a:endParaRPr lang="en-US" altLang="en-US"/>
          </a:p>
        </p:txBody>
      </p:sp>
      <p:sp>
        <p:nvSpPr>
          <p:cNvPr id="15378" name="Text Box 23">
            <a:extLst>
              <a:ext uri="{FF2B5EF4-FFF2-40B4-BE49-F238E27FC236}">
                <a16:creationId xmlns:a16="http://schemas.microsoft.com/office/drawing/2014/main" id="{982D6103-4AB7-4AE0-ABDB-1AB657A32A7C}"/>
              </a:ext>
            </a:extLst>
          </p:cNvPr>
          <p:cNvSpPr txBox="1">
            <a:spLocks noChangeArrowheads="1"/>
          </p:cNvSpPr>
          <p:nvPr/>
        </p:nvSpPr>
        <p:spPr bwMode="auto">
          <a:xfrm>
            <a:off x="163513" y="749300"/>
            <a:ext cx="2744787"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Assume that slipping only occurs at the top</a:t>
            </a:r>
          </a:p>
        </p:txBody>
      </p:sp>
    </p:spTree>
    <p:custDataLst>
      <p:tags r:id="rId1"/>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1" name="Text Box 4">
            <a:extLst>
              <a:ext uri="{FF2B5EF4-FFF2-40B4-BE49-F238E27FC236}">
                <a16:creationId xmlns:a16="http://schemas.microsoft.com/office/drawing/2014/main" id="{7329555F-54C5-4E18-AF47-2BFEEBAA1AF2}"/>
              </a:ext>
            </a:extLst>
          </p:cNvPr>
          <p:cNvSpPr txBox="1">
            <a:spLocks noChangeArrowheads="1"/>
          </p:cNvSpPr>
          <p:nvPr/>
        </p:nvSpPr>
        <p:spPr bwMode="auto">
          <a:xfrm>
            <a:off x="1736725" y="531813"/>
            <a:ext cx="1860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Finally, look at A</a:t>
            </a:r>
          </a:p>
        </p:txBody>
      </p:sp>
      <p:sp>
        <p:nvSpPr>
          <p:cNvPr id="16392" name="Oval 5">
            <a:extLst>
              <a:ext uri="{FF2B5EF4-FFF2-40B4-BE49-F238E27FC236}">
                <a16:creationId xmlns:a16="http://schemas.microsoft.com/office/drawing/2014/main" id="{A0168271-4EBD-4F97-96E8-8272A8982971}"/>
              </a:ext>
            </a:extLst>
          </p:cNvPr>
          <p:cNvSpPr>
            <a:spLocks noChangeArrowheads="1"/>
          </p:cNvSpPr>
          <p:nvPr/>
        </p:nvSpPr>
        <p:spPr bwMode="auto">
          <a:xfrm>
            <a:off x="3554413" y="1703388"/>
            <a:ext cx="1347787" cy="1347787"/>
          </a:xfrm>
          <a:prstGeom prst="ellipse">
            <a:avLst/>
          </a:prstGeom>
          <a:solidFill>
            <a:schemeClr val="bg1">
              <a:lumMod val="95000"/>
            </a:schemeClr>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6393" name="Line 6">
            <a:extLst>
              <a:ext uri="{FF2B5EF4-FFF2-40B4-BE49-F238E27FC236}">
                <a16:creationId xmlns:a16="http://schemas.microsoft.com/office/drawing/2014/main" id="{9336BC6E-76B6-4250-9327-C9C8EF900774}"/>
              </a:ext>
            </a:extLst>
          </p:cNvPr>
          <p:cNvSpPr>
            <a:spLocks noChangeShapeType="1"/>
          </p:cNvSpPr>
          <p:nvPr/>
        </p:nvSpPr>
        <p:spPr bwMode="auto">
          <a:xfrm>
            <a:off x="4194175" y="1109663"/>
            <a:ext cx="0" cy="5715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6394" name="Line 7">
            <a:extLst>
              <a:ext uri="{FF2B5EF4-FFF2-40B4-BE49-F238E27FC236}">
                <a16:creationId xmlns:a16="http://schemas.microsoft.com/office/drawing/2014/main" id="{ACF2AE3C-413D-4EF6-BFC9-C561818CEE42}"/>
              </a:ext>
            </a:extLst>
          </p:cNvPr>
          <p:cNvSpPr>
            <a:spLocks noChangeShapeType="1"/>
          </p:cNvSpPr>
          <p:nvPr/>
        </p:nvSpPr>
        <p:spPr bwMode="auto">
          <a:xfrm>
            <a:off x="4183063" y="2297113"/>
            <a:ext cx="0" cy="43497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6395" name="Line 8">
            <a:extLst>
              <a:ext uri="{FF2B5EF4-FFF2-40B4-BE49-F238E27FC236}">
                <a16:creationId xmlns:a16="http://schemas.microsoft.com/office/drawing/2014/main" id="{0D8B419C-C0F2-42B5-B3AD-4B05D03EEE6A}"/>
              </a:ext>
            </a:extLst>
          </p:cNvPr>
          <p:cNvSpPr>
            <a:spLocks noChangeShapeType="1"/>
          </p:cNvSpPr>
          <p:nvPr/>
        </p:nvSpPr>
        <p:spPr bwMode="auto">
          <a:xfrm flipH="1" flipV="1">
            <a:off x="4686300" y="2925763"/>
            <a:ext cx="274638" cy="366712"/>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6396" name="Line 9">
            <a:extLst>
              <a:ext uri="{FF2B5EF4-FFF2-40B4-BE49-F238E27FC236}">
                <a16:creationId xmlns:a16="http://schemas.microsoft.com/office/drawing/2014/main" id="{806F51FC-02EE-4AC5-A5FD-4C022B19C111}"/>
              </a:ext>
            </a:extLst>
          </p:cNvPr>
          <p:cNvSpPr>
            <a:spLocks noChangeShapeType="1"/>
          </p:cNvSpPr>
          <p:nvPr/>
        </p:nvSpPr>
        <p:spPr bwMode="auto">
          <a:xfrm flipV="1">
            <a:off x="3394075" y="2925763"/>
            <a:ext cx="366713" cy="366712"/>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6397" name="Line 10">
            <a:extLst>
              <a:ext uri="{FF2B5EF4-FFF2-40B4-BE49-F238E27FC236}">
                <a16:creationId xmlns:a16="http://schemas.microsoft.com/office/drawing/2014/main" id="{5189D0B9-C5CF-4D40-A872-AA25A02CA262}"/>
              </a:ext>
            </a:extLst>
          </p:cNvPr>
          <p:cNvSpPr>
            <a:spLocks noChangeShapeType="1"/>
          </p:cNvSpPr>
          <p:nvPr/>
        </p:nvSpPr>
        <p:spPr bwMode="auto">
          <a:xfrm flipV="1">
            <a:off x="4708525" y="2560638"/>
            <a:ext cx="434975" cy="331787"/>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6398" name="Line 11">
            <a:extLst>
              <a:ext uri="{FF2B5EF4-FFF2-40B4-BE49-F238E27FC236}">
                <a16:creationId xmlns:a16="http://schemas.microsoft.com/office/drawing/2014/main" id="{691CE118-C884-4F24-A26B-48FC2D39A995}"/>
              </a:ext>
            </a:extLst>
          </p:cNvPr>
          <p:cNvSpPr>
            <a:spLocks noChangeShapeType="1"/>
          </p:cNvSpPr>
          <p:nvPr/>
        </p:nvSpPr>
        <p:spPr bwMode="auto">
          <a:xfrm flipH="1" flipV="1">
            <a:off x="3362325" y="2493963"/>
            <a:ext cx="363538" cy="385762"/>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6399" name="Text Box 12">
            <a:extLst>
              <a:ext uri="{FF2B5EF4-FFF2-40B4-BE49-F238E27FC236}">
                <a16:creationId xmlns:a16="http://schemas.microsoft.com/office/drawing/2014/main" id="{8F72166A-D3D8-4A29-8E50-91A8AD828AC0}"/>
              </a:ext>
            </a:extLst>
          </p:cNvPr>
          <p:cNvSpPr txBox="1">
            <a:spLocks noChangeArrowheads="1"/>
          </p:cNvSpPr>
          <p:nvPr/>
        </p:nvSpPr>
        <p:spPr bwMode="auto">
          <a:xfrm>
            <a:off x="4343400" y="885825"/>
            <a:ext cx="336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P</a:t>
            </a:r>
          </a:p>
        </p:txBody>
      </p:sp>
      <p:sp>
        <p:nvSpPr>
          <p:cNvPr id="16400" name="Text Box 13">
            <a:extLst>
              <a:ext uri="{FF2B5EF4-FFF2-40B4-BE49-F238E27FC236}">
                <a16:creationId xmlns:a16="http://schemas.microsoft.com/office/drawing/2014/main" id="{CCEEEAD6-FF3C-4A18-ADB9-B1DB73349FA1}"/>
              </a:ext>
            </a:extLst>
          </p:cNvPr>
          <p:cNvSpPr txBox="1">
            <a:spLocks noChangeArrowheads="1"/>
          </p:cNvSpPr>
          <p:nvPr/>
        </p:nvSpPr>
        <p:spPr bwMode="auto">
          <a:xfrm>
            <a:off x="3886200" y="1857375"/>
            <a:ext cx="81304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100 </a:t>
            </a:r>
            <a:r>
              <a:rPr lang="en-US" altLang="en-US" dirty="0" err="1"/>
              <a:t>lb</a:t>
            </a:r>
            <a:endParaRPr lang="en-US" altLang="en-US" dirty="0"/>
          </a:p>
        </p:txBody>
      </p:sp>
      <p:sp>
        <p:nvSpPr>
          <p:cNvPr id="16401" name="Text Box 14">
            <a:extLst>
              <a:ext uri="{FF2B5EF4-FFF2-40B4-BE49-F238E27FC236}">
                <a16:creationId xmlns:a16="http://schemas.microsoft.com/office/drawing/2014/main" id="{4FB87625-5F53-40DB-83A9-302DBEAEDFB1}"/>
              </a:ext>
            </a:extLst>
          </p:cNvPr>
          <p:cNvSpPr txBox="1">
            <a:spLocks noChangeArrowheads="1"/>
          </p:cNvSpPr>
          <p:nvPr/>
        </p:nvSpPr>
        <p:spPr bwMode="auto">
          <a:xfrm>
            <a:off x="5165725" y="2233613"/>
            <a:ext cx="73818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0.4A</a:t>
            </a:r>
            <a:r>
              <a:rPr lang="en-US" altLang="en-US" baseline="-25000"/>
              <a:t>n</a:t>
            </a:r>
            <a:endParaRPr lang="en-US" altLang="en-US"/>
          </a:p>
        </p:txBody>
      </p:sp>
      <p:sp>
        <p:nvSpPr>
          <p:cNvPr id="16402" name="Text Box 15">
            <a:extLst>
              <a:ext uri="{FF2B5EF4-FFF2-40B4-BE49-F238E27FC236}">
                <a16:creationId xmlns:a16="http://schemas.microsoft.com/office/drawing/2014/main" id="{AF79CC4F-A2D8-48CC-9133-7A6C270CF537}"/>
              </a:ext>
            </a:extLst>
          </p:cNvPr>
          <p:cNvSpPr txBox="1">
            <a:spLocks noChangeArrowheads="1"/>
          </p:cNvSpPr>
          <p:nvPr/>
        </p:nvSpPr>
        <p:spPr bwMode="auto">
          <a:xfrm>
            <a:off x="2627313" y="2189163"/>
            <a:ext cx="73818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0.4A</a:t>
            </a:r>
            <a:r>
              <a:rPr lang="en-US" altLang="en-US" baseline="-25000"/>
              <a:t>n</a:t>
            </a:r>
            <a:endParaRPr lang="en-US" altLang="en-US"/>
          </a:p>
        </p:txBody>
      </p:sp>
      <p:sp>
        <p:nvSpPr>
          <p:cNvPr id="16403" name="Text Box 16">
            <a:extLst>
              <a:ext uri="{FF2B5EF4-FFF2-40B4-BE49-F238E27FC236}">
                <a16:creationId xmlns:a16="http://schemas.microsoft.com/office/drawing/2014/main" id="{0CD0BC5E-B808-41AD-B834-AC2AF56E1109}"/>
              </a:ext>
            </a:extLst>
          </p:cNvPr>
          <p:cNvSpPr txBox="1">
            <a:spLocks noChangeArrowheads="1"/>
          </p:cNvSpPr>
          <p:nvPr/>
        </p:nvSpPr>
        <p:spPr bwMode="auto">
          <a:xfrm>
            <a:off x="5006975" y="3171825"/>
            <a:ext cx="4206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a:t>
            </a:r>
            <a:r>
              <a:rPr lang="en-US" altLang="en-US" baseline="-25000"/>
              <a:t>n</a:t>
            </a:r>
            <a:endParaRPr lang="en-US" altLang="en-US"/>
          </a:p>
        </p:txBody>
      </p:sp>
      <p:sp>
        <p:nvSpPr>
          <p:cNvPr id="16404" name="Text Box 17">
            <a:extLst>
              <a:ext uri="{FF2B5EF4-FFF2-40B4-BE49-F238E27FC236}">
                <a16:creationId xmlns:a16="http://schemas.microsoft.com/office/drawing/2014/main" id="{872737AF-0143-405E-A02F-ED982325016F}"/>
              </a:ext>
            </a:extLst>
          </p:cNvPr>
          <p:cNvSpPr txBox="1">
            <a:spLocks noChangeArrowheads="1"/>
          </p:cNvSpPr>
          <p:nvPr/>
        </p:nvSpPr>
        <p:spPr bwMode="auto">
          <a:xfrm>
            <a:off x="2938463" y="3160713"/>
            <a:ext cx="42068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a:t>
            </a:r>
            <a:r>
              <a:rPr lang="en-US" altLang="en-US" baseline="-25000"/>
              <a:t>n</a:t>
            </a:r>
            <a:endParaRPr lang="en-US" altLang="en-US"/>
          </a:p>
        </p:txBody>
      </p:sp>
      <p:sp>
        <p:nvSpPr>
          <p:cNvPr id="16405" name="Line 18">
            <a:extLst>
              <a:ext uri="{FF2B5EF4-FFF2-40B4-BE49-F238E27FC236}">
                <a16:creationId xmlns:a16="http://schemas.microsoft.com/office/drawing/2014/main" id="{F1FE728A-E407-4F7C-95BB-DF950D15FECE}"/>
              </a:ext>
            </a:extLst>
          </p:cNvPr>
          <p:cNvSpPr>
            <a:spLocks noChangeShapeType="1"/>
          </p:cNvSpPr>
          <p:nvPr/>
        </p:nvSpPr>
        <p:spPr bwMode="auto">
          <a:xfrm>
            <a:off x="3349625" y="2879725"/>
            <a:ext cx="319088" cy="127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06" name="Text Box 19">
            <a:extLst>
              <a:ext uri="{FF2B5EF4-FFF2-40B4-BE49-F238E27FC236}">
                <a16:creationId xmlns:a16="http://schemas.microsoft.com/office/drawing/2014/main" id="{74F9DA84-3F37-40CB-B9CF-E49A89A03A75}"/>
              </a:ext>
            </a:extLst>
          </p:cNvPr>
          <p:cNvSpPr txBox="1">
            <a:spLocks noChangeArrowheads="1"/>
          </p:cNvSpPr>
          <p:nvPr/>
        </p:nvSpPr>
        <p:spPr bwMode="auto">
          <a:xfrm>
            <a:off x="3119438" y="2549525"/>
            <a:ext cx="4445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30</a:t>
            </a:r>
            <a:r>
              <a:rPr lang="en-US" altLang="en-US" sz="1400" baseline="30000"/>
              <a:t>o</a:t>
            </a:r>
            <a:endParaRPr lang="en-US" altLang="en-US" sz="1400"/>
          </a:p>
        </p:txBody>
      </p:sp>
      <p:graphicFrame>
        <p:nvGraphicFramePr>
          <p:cNvPr id="16386" name="Object 20">
            <a:extLst>
              <a:ext uri="{FF2B5EF4-FFF2-40B4-BE49-F238E27FC236}">
                <a16:creationId xmlns:a16="http://schemas.microsoft.com/office/drawing/2014/main" id="{9EDFE3A7-9969-47ED-B7F9-A0648B6CDD2C}"/>
              </a:ext>
            </a:extLst>
          </p:cNvPr>
          <p:cNvGraphicFramePr>
            <a:graphicFrameLocks noChangeAspect="1"/>
          </p:cNvGraphicFramePr>
          <p:nvPr/>
        </p:nvGraphicFramePr>
        <p:xfrm>
          <a:off x="1557338" y="3981450"/>
          <a:ext cx="4079875" cy="815975"/>
        </p:xfrm>
        <a:graphic>
          <a:graphicData uri="http://schemas.openxmlformats.org/presentationml/2006/ole">
            <mc:AlternateContent xmlns:mc="http://schemas.openxmlformats.org/markup-compatibility/2006">
              <mc:Choice xmlns:v="urn:schemas-microsoft-com:vml" Requires="v">
                <p:oleObj name="Equation" r:id="rId4" imgW="2540000" imgH="508000" progId="Equation.DSMT4">
                  <p:embed/>
                </p:oleObj>
              </mc:Choice>
              <mc:Fallback>
                <p:oleObj name="Equation" r:id="rId4" imgW="2540000" imgH="508000" progId="Equation.DSMT4">
                  <p:embed/>
                  <p:pic>
                    <p:nvPicPr>
                      <p:cNvPr id="0" name="Object 2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57338" y="3981450"/>
                        <a:ext cx="4079875" cy="815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6407" name="Text Box 21">
            <a:extLst>
              <a:ext uri="{FF2B5EF4-FFF2-40B4-BE49-F238E27FC236}">
                <a16:creationId xmlns:a16="http://schemas.microsoft.com/office/drawing/2014/main" id="{D8E51BE2-2922-45CA-8AB3-DE7C43EDEA6A}"/>
              </a:ext>
            </a:extLst>
          </p:cNvPr>
          <p:cNvSpPr txBox="1">
            <a:spLocks noChangeArrowheads="1"/>
          </p:cNvSpPr>
          <p:nvPr/>
        </p:nvSpPr>
        <p:spPr bwMode="auto">
          <a:xfrm>
            <a:off x="1108075" y="5046663"/>
            <a:ext cx="933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putting </a:t>
            </a:r>
          </a:p>
        </p:txBody>
      </p:sp>
      <p:graphicFrame>
        <p:nvGraphicFramePr>
          <p:cNvPr id="16387" name="Object 22">
            <a:extLst>
              <a:ext uri="{FF2B5EF4-FFF2-40B4-BE49-F238E27FC236}">
                <a16:creationId xmlns:a16="http://schemas.microsoft.com/office/drawing/2014/main" id="{75BEC91A-18B6-4C29-BC20-D1C592299FDB}"/>
              </a:ext>
            </a:extLst>
          </p:cNvPr>
          <p:cNvGraphicFramePr>
            <a:graphicFrameLocks noChangeAspect="1"/>
          </p:cNvGraphicFramePr>
          <p:nvPr/>
        </p:nvGraphicFramePr>
        <p:xfrm>
          <a:off x="2141538" y="5000625"/>
          <a:ext cx="2355850" cy="400050"/>
        </p:xfrm>
        <a:graphic>
          <a:graphicData uri="http://schemas.openxmlformats.org/presentationml/2006/ole">
            <mc:AlternateContent xmlns:mc="http://schemas.openxmlformats.org/markup-compatibility/2006">
              <mc:Choice xmlns:v="urn:schemas-microsoft-com:vml" Requires="v">
                <p:oleObj name="Equation" r:id="rId6" imgW="1346200" imgH="228600" progId="Equation.DSMT4">
                  <p:embed/>
                </p:oleObj>
              </mc:Choice>
              <mc:Fallback>
                <p:oleObj name="Equation" r:id="rId6" imgW="1346200" imgH="228600" progId="Equation.DSMT4">
                  <p:embed/>
                  <p:pic>
                    <p:nvPicPr>
                      <p:cNvPr id="0" name="Object 2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41538" y="5000625"/>
                        <a:ext cx="2355850" cy="400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6408" name="Text Box 23">
            <a:extLst>
              <a:ext uri="{FF2B5EF4-FFF2-40B4-BE49-F238E27FC236}">
                <a16:creationId xmlns:a16="http://schemas.microsoft.com/office/drawing/2014/main" id="{A763E843-9B5F-4AC7-B88B-897ACC92A9DE}"/>
              </a:ext>
            </a:extLst>
          </p:cNvPr>
          <p:cNvSpPr txBox="1">
            <a:spLocks noChangeArrowheads="1"/>
          </p:cNvSpPr>
          <p:nvPr/>
        </p:nvSpPr>
        <p:spPr bwMode="auto">
          <a:xfrm>
            <a:off x="4673600" y="5000625"/>
            <a:ext cx="4324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into the above equation and solving for P</a:t>
            </a:r>
          </a:p>
        </p:txBody>
      </p:sp>
      <p:sp>
        <p:nvSpPr>
          <p:cNvPr id="16409" name="Text Box 24">
            <a:extLst>
              <a:ext uri="{FF2B5EF4-FFF2-40B4-BE49-F238E27FC236}">
                <a16:creationId xmlns:a16="http://schemas.microsoft.com/office/drawing/2014/main" id="{7E35CB94-EB3A-4771-A33D-D6F5DDCBDD94}"/>
              </a:ext>
            </a:extLst>
          </p:cNvPr>
          <p:cNvSpPr txBox="1">
            <a:spLocks noChangeArrowheads="1"/>
          </p:cNvSpPr>
          <p:nvPr/>
        </p:nvSpPr>
        <p:spPr bwMode="auto">
          <a:xfrm>
            <a:off x="1143000" y="5424488"/>
            <a:ext cx="844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gives  </a:t>
            </a:r>
          </a:p>
        </p:txBody>
      </p:sp>
      <p:graphicFrame>
        <p:nvGraphicFramePr>
          <p:cNvPr id="16388" name="Object 25">
            <a:extLst>
              <a:ext uri="{FF2B5EF4-FFF2-40B4-BE49-F238E27FC236}">
                <a16:creationId xmlns:a16="http://schemas.microsoft.com/office/drawing/2014/main" id="{1DE90A94-1022-4F09-980D-ABAC99494AD9}"/>
              </a:ext>
            </a:extLst>
          </p:cNvPr>
          <p:cNvGraphicFramePr>
            <a:graphicFrameLocks noChangeAspect="1"/>
          </p:cNvGraphicFramePr>
          <p:nvPr>
            <p:extLst>
              <p:ext uri="{D42A27DB-BD31-4B8C-83A1-F6EECF244321}">
                <p14:modId xmlns:p14="http://schemas.microsoft.com/office/powerpoint/2010/main" val="3854098673"/>
              </p:ext>
            </p:extLst>
          </p:nvPr>
        </p:nvGraphicFramePr>
        <p:xfrm>
          <a:off x="1901825" y="5435600"/>
          <a:ext cx="1071563" cy="330200"/>
        </p:xfrm>
        <a:graphic>
          <a:graphicData uri="http://schemas.openxmlformats.org/presentationml/2006/ole">
            <mc:AlternateContent xmlns:mc="http://schemas.openxmlformats.org/markup-compatibility/2006">
              <mc:Choice xmlns:v="urn:schemas-microsoft-com:vml" Requires="v">
                <p:oleObj name="Equation" r:id="rId8" imgW="660240" imgH="203040" progId="Equation.DSMT4">
                  <p:embed/>
                </p:oleObj>
              </mc:Choice>
              <mc:Fallback>
                <p:oleObj name="Equation" r:id="rId8" imgW="660240" imgH="203040" progId="Equation.DSMT4">
                  <p:embed/>
                  <p:pic>
                    <p:nvPicPr>
                      <p:cNvPr id="0" name="Object 25"/>
                      <p:cNvPicPr>
                        <a:picLocks noChangeAspect="1" noChangeArrowheads="1"/>
                      </p:cNvPicPr>
                      <p:nvPr/>
                    </p:nvPicPr>
                    <p:blipFill>
                      <a:blip r:embed="rId9"/>
                      <a:srcRect/>
                      <a:stretch>
                        <a:fillRect/>
                      </a:stretch>
                    </p:blipFill>
                    <p:spPr bwMode="auto">
                      <a:xfrm>
                        <a:off x="1901825" y="5435600"/>
                        <a:ext cx="1071563" cy="330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6410" name="Text Box 26">
            <a:extLst>
              <a:ext uri="{FF2B5EF4-FFF2-40B4-BE49-F238E27FC236}">
                <a16:creationId xmlns:a16="http://schemas.microsoft.com/office/drawing/2014/main" id="{388EAEFB-F2EC-4324-B947-40A3AA5D5DAD}"/>
              </a:ext>
            </a:extLst>
          </p:cNvPr>
          <p:cNvSpPr txBox="1">
            <a:spLocks noChangeArrowheads="1"/>
          </p:cNvSpPr>
          <p:nvPr/>
        </p:nvSpPr>
        <p:spPr bwMode="auto">
          <a:xfrm>
            <a:off x="1165225" y="5881688"/>
            <a:ext cx="7683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Then </a:t>
            </a:r>
          </a:p>
        </p:txBody>
      </p:sp>
      <p:graphicFrame>
        <p:nvGraphicFramePr>
          <p:cNvPr id="16389" name="Object 27">
            <a:extLst>
              <a:ext uri="{FF2B5EF4-FFF2-40B4-BE49-F238E27FC236}">
                <a16:creationId xmlns:a16="http://schemas.microsoft.com/office/drawing/2014/main" id="{18CED7AE-AEB6-417A-8B55-76BE1AAFF64A}"/>
              </a:ext>
            </a:extLst>
          </p:cNvPr>
          <p:cNvGraphicFramePr>
            <a:graphicFrameLocks noChangeAspect="1"/>
          </p:cNvGraphicFramePr>
          <p:nvPr>
            <p:extLst>
              <p:ext uri="{D42A27DB-BD31-4B8C-83A1-F6EECF244321}">
                <p14:modId xmlns:p14="http://schemas.microsoft.com/office/powerpoint/2010/main" val="1489778793"/>
              </p:ext>
            </p:extLst>
          </p:nvPr>
        </p:nvGraphicFramePr>
        <p:xfrm>
          <a:off x="2438400" y="5875338"/>
          <a:ext cx="2330450" cy="409575"/>
        </p:xfrm>
        <a:graphic>
          <a:graphicData uri="http://schemas.openxmlformats.org/presentationml/2006/ole">
            <mc:AlternateContent xmlns:mc="http://schemas.openxmlformats.org/markup-compatibility/2006">
              <mc:Choice xmlns:v="urn:schemas-microsoft-com:vml" Requires="v">
                <p:oleObj name="Equation" r:id="rId10" imgW="1371600" imgH="241200" progId="Equation.DSMT4">
                  <p:embed/>
                </p:oleObj>
              </mc:Choice>
              <mc:Fallback>
                <p:oleObj name="Equation" r:id="rId10" imgW="1371600" imgH="241200" progId="Equation.DSMT4">
                  <p:embed/>
                  <p:pic>
                    <p:nvPicPr>
                      <p:cNvPr id="0" name="Object 27"/>
                      <p:cNvPicPr>
                        <a:picLocks noChangeAspect="1" noChangeArrowheads="1"/>
                      </p:cNvPicPr>
                      <p:nvPr/>
                    </p:nvPicPr>
                    <p:blipFill>
                      <a:blip r:embed="rId11"/>
                      <a:srcRect/>
                      <a:stretch>
                        <a:fillRect/>
                      </a:stretch>
                    </p:blipFill>
                    <p:spPr bwMode="auto">
                      <a:xfrm>
                        <a:off x="2438400" y="5875338"/>
                        <a:ext cx="2330450" cy="409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6390" name="Object 28">
            <a:extLst>
              <a:ext uri="{FF2B5EF4-FFF2-40B4-BE49-F238E27FC236}">
                <a16:creationId xmlns:a16="http://schemas.microsoft.com/office/drawing/2014/main" id="{423839A2-4F8E-4C9E-A65C-F87E6E83CB57}"/>
              </a:ext>
            </a:extLst>
          </p:cNvPr>
          <p:cNvGraphicFramePr>
            <a:graphicFrameLocks noChangeAspect="1"/>
          </p:cNvGraphicFramePr>
          <p:nvPr>
            <p:extLst>
              <p:ext uri="{D42A27DB-BD31-4B8C-83A1-F6EECF244321}">
                <p14:modId xmlns:p14="http://schemas.microsoft.com/office/powerpoint/2010/main" val="2693431132"/>
              </p:ext>
            </p:extLst>
          </p:nvPr>
        </p:nvGraphicFramePr>
        <p:xfrm>
          <a:off x="2417763" y="6303963"/>
          <a:ext cx="2424112" cy="328612"/>
        </p:xfrm>
        <a:graphic>
          <a:graphicData uri="http://schemas.openxmlformats.org/presentationml/2006/ole">
            <mc:AlternateContent xmlns:mc="http://schemas.openxmlformats.org/markup-compatibility/2006">
              <mc:Choice xmlns:v="urn:schemas-microsoft-com:vml" Requires="v">
                <p:oleObj name="Equation" r:id="rId12" imgW="1498320" imgH="203040" progId="Equation.DSMT4">
                  <p:embed/>
                </p:oleObj>
              </mc:Choice>
              <mc:Fallback>
                <p:oleObj name="Equation" r:id="rId12" imgW="1498320" imgH="203040" progId="Equation.DSMT4">
                  <p:embed/>
                  <p:pic>
                    <p:nvPicPr>
                      <p:cNvPr id="0" name="Object 28"/>
                      <p:cNvPicPr>
                        <a:picLocks noChangeAspect="1" noChangeArrowheads="1"/>
                      </p:cNvPicPr>
                      <p:nvPr/>
                    </p:nvPicPr>
                    <p:blipFill>
                      <a:blip r:embed="rId13"/>
                      <a:srcRect/>
                      <a:stretch>
                        <a:fillRect/>
                      </a:stretch>
                    </p:blipFill>
                    <p:spPr bwMode="auto">
                      <a:xfrm>
                        <a:off x="2417763" y="6303963"/>
                        <a:ext cx="2424112" cy="3286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ustDataLst>
      <p:tags r:id="rId1"/>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Oval 4">
            <a:extLst>
              <a:ext uri="{FF2B5EF4-FFF2-40B4-BE49-F238E27FC236}">
                <a16:creationId xmlns:a16="http://schemas.microsoft.com/office/drawing/2014/main" id="{FFC52FA7-92E7-42F5-B391-43DD87E9D4AB}"/>
              </a:ext>
            </a:extLst>
          </p:cNvPr>
          <p:cNvSpPr>
            <a:spLocks noChangeArrowheads="1"/>
          </p:cNvSpPr>
          <p:nvPr/>
        </p:nvSpPr>
        <p:spPr bwMode="auto">
          <a:xfrm>
            <a:off x="3420184" y="1938908"/>
            <a:ext cx="1192213" cy="1192213"/>
          </a:xfrm>
          <a:prstGeom prst="ellipse">
            <a:avLst/>
          </a:prstGeom>
          <a:solidFill>
            <a:schemeClr val="bg1">
              <a:lumMod val="95000"/>
            </a:schemeClr>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7413" name="Line 5">
            <a:extLst>
              <a:ext uri="{FF2B5EF4-FFF2-40B4-BE49-F238E27FC236}">
                <a16:creationId xmlns:a16="http://schemas.microsoft.com/office/drawing/2014/main" id="{D48E52DA-3CFC-4DAB-83AC-7EAEAF76D3AE}"/>
              </a:ext>
            </a:extLst>
          </p:cNvPr>
          <p:cNvSpPr>
            <a:spLocks noChangeShapeType="1"/>
          </p:cNvSpPr>
          <p:nvPr/>
        </p:nvSpPr>
        <p:spPr bwMode="auto">
          <a:xfrm>
            <a:off x="3399547" y="1600771"/>
            <a:ext cx="296862" cy="431800"/>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414" name="Line 6">
            <a:extLst>
              <a:ext uri="{FF2B5EF4-FFF2-40B4-BE49-F238E27FC236}">
                <a16:creationId xmlns:a16="http://schemas.microsoft.com/office/drawing/2014/main" id="{10C41A1F-ED61-463F-813C-98FBD7A58A70}"/>
              </a:ext>
            </a:extLst>
          </p:cNvPr>
          <p:cNvSpPr>
            <a:spLocks noChangeShapeType="1"/>
          </p:cNvSpPr>
          <p:nvPr/>
        </p:nvSpPr>
        <p:spPr bwMode="auto">
          <a:xfrm flipH="1">
            <a:off x="3778959" y="1753171"/>
            <a:ext cx="328613" cy="206375"/>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415" name="Line 7">
            <a:extLst>
              <a:ext uri="{FF2B5EF4-FFF2-40B4-BE49-F238E27FC236}">
                <a16:creationId xmlns:a16="http://schemas.microsoft.com/office/drawing/2014/main" id="{27D6F885-B83E-4F14-99DF-B6D82BCFD0F7}"/>
              </a:ext>
            </a:extLst>
          </p:cNvPr>
          <p:cNvSpPr>
            <a:spLocks noChangeShapeType="1"/>
          </p:cNvSpPr>
          <p:nvPr/>
        </p:nvSpPr>
        <p:spPr bwMode="auto">
          <a:xfrm flipV="1">
            <a:off x="3994859" y="3131121"/>
            <a:ext cx="9525" cy="431800"/>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416" name="Line 8">
            <a:extLst>
              <a:ext uri="{FF2B5EF4-FFF2-40B4-BE49-F238E27FC236}">
                <a16:creationId xmlns:a16="http://schemas.microsoft.com/office/drawing/2014/main" id="{BE1579C7-5D18-4358-B402-0FDA5DCBA1F9}"/>
              </a:ext>
            </a:extLst>
          </p:cNvPr>
          <p:cNvSpPr>
            <a:spLocks noChangeShapeType="1"/>
          </p:cNvSpPr>
          <p:nvPr/>
        </p:nvSpPr>
        <p:spPr bwMode="auto">
          <a:xfrm flipH="1">
            <a:off x="4077409" y="3162871"/>
            <a:ext cx="450850" cy="9525"/>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417" name="Line 9">
            <a:extLst>
              <a:ext uri="{FF2B5EF4-FFF2-40B4-BE49-F238E27FC236}">
                <a16:creationId xmlns:a16="http://schemas.microsoft.com/office/drawing/2014/main" id="{E59F52C2-9C0C-44F3-98E7-3D26058590DB}"/>
              </a:ext>
            </a:extLst>
          </p:cNvPr>
          <p:cNvSpPr>
            <a:spLocks noChangeShapeType="1"/>
          </p:cNvSpPr>
          <p:nvPr/>
        </p:nvSpPr>
        <p:spPr bwMode="auto">
          <a:xfrm>
            <a:off x="3983747" y="2464371"/>
            <a:ext cx="0" cy="3175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418" name="Text Box 10">
            <a:extLst>
              <a:ext uri="{FF2B5EF4-FFF2-40B4-BE49-F238E27FC236}">
                <a16:creationId xmlns:a16="http://schemas.microsoft.com/office/drawing/2014/main" id="{8B75A0B2-B18C-451A-A9A2-C62E73B13282}"/>
              </a:ext>
            </a:extLst>
          </p:cNvPr>
          <p:cNvSpPr txBox="1">
            <a:spLocks noChangeArrowheads="1"/>
          </p:cNvSpPr>
          <p:nvPr/>
        </p:nvSpPr>
        <p:spPr bwMode="auto">
          <a:xfrm>
            <a:off x="3945647" y="2246883"/>
            <a:ext cx="361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O</a:t>
            </a:r>
          </a:p>
        </p:txBody>
      </p:sp>
      <p:sp>
        <p:nvSpPr>
          <p:cNvPr id="17419" name="Text Box 11">
            <a:extLst>
              <a:ext uri="{FF2B5EF4-FFF2-40B4-BE49-F238E27FC236}">
                <a16:creationId xmlns:a16="http://schemas.microsoft.com/office/drawing/2014/main" id="{06474EDC-9F3D-4B27-817B-D71F0A3F89B2}"/>
              </a:ext>
            </a:extLst>
          </p:cNvPr>
          <p:cNvSpPr txBox="1">
            <a:spLocks noChangeArrowheads="1"/>
          </p:cNvSpPr>
          <p:nvPr/>
        </p:nvSpPr>
        <p:spPr bwMode="auto">
          <a:xfrm>
            <a:off x="3181816" y="2213546"/>
            <a:ext cx="81304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100 </a:t>
            </a:r>
            <a:r>
              <a:rPr lang="en-US" altLang="en-US" dirty="0" err="1"/>
              <a:t>lb</a:t>
            </a:r>
            <a:endParaRPr lang="en-US" altLang="en-US" dirty="0"/>
          </a:p>
        </p:txBody>
      </p:sp>
      <p:sp>
        <p:nvSpPr>
          <p:cNvPr id="17420" name="Text Box 12">
            <a:extLst>
              <a:ext uri="{FF2B5EF4-FFF2-40B4-BE49-F238E27FC236}">
                <a16:creationId xmlns:a16="http://schemas.microsoft.com/office/drawing/2014/main" id="{90A10650-1B8A-4E63-A676-0C22BD124E76}"/>
              </a:ext>
            </a:extLst>
          </p:cNvPr>
          <p:cNvSpPr txBox="1">
            <a:spLocks noChangeArrowheads="1"/>
          </p:cNvSpPr>
          <p:nvPr/>
        </p:nvSpPr>
        <p:spPr bwMode="auto">
          <a:xfrm>
            <a:off x="3386847" y="3596258"/>
            <a:ext cx="1168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N =200 lb</a:t>
            </a:r>
          </a:p>
        </p:txBody>
      </p:sp>
      <p:sp>
        <p:nvSpPr>
          <p:cNvPr id="17421" name="Line 13">
            <a:extLst>
              <a:ext uri="{FF2B5EF4-FFF2-40B4-BE49-F238E27FC236}">
                <a16:creationId xmlns:a16="http://schemas.microsoft.com/office/drawing/2014/main" id="{5E36E4DB-00A7-4347-87AA-A83249C3219F}"/>
              </a:ext>
            </a:extLst>
          </p:cNvPr>
          <p:cNvSpPr>
            <a:spLocks noChangeShapeType="1"/>
          </p:cNvSpPr>
          <p:nvPr/>
        </p:nvSpPr>
        <p:spPr bwMode="auto">
          <a:xfrm>
            <a:off x="3685297" y="1510283"/>
            <a:ext cx="11112" cy="3889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22" name="Text Box 14">
            <a:extLst>
              <a:ext uri="{FF2B5EF4-FFF2-40B4-BE49-F238E27FC236}">
                <a16:creationId xmlns:a16="http://schemas.microsoft.com/office/drawing/2014/main" id="{E49E0F94-5608-4AAA-8D1A-951BC57A1A56}"/>
              </a:ext>
            </a:extLst>
          </p:cNvPr>
          <p:cNvSpPr txBox="1">
            <a:spLocks noChangeArrowheads="1"/>
          </p:cNvSpPr>
          <p:nvPr/>
        </p:nvSpPr>
        <p:spPr bwMode="auto">
          <a:xfrm>
            <a:off x="3316997" y="1373758"/>
            <a:ext cx="4445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30</a:t>
            </a:r>
            <a:r>
              <a:rPr lang="en-US" altLang="en-US" sz="1400" baseline="30000"/>
              <a:t>o</a:t>
            </a:r>
            <a:endParaRPr lang="en-US" altLang="en-US" sz="1400"/>
          </a:p>
        </p:txBody>
      </p:sp>
      <p:sp>
        <p:nvSpPr>
          <p:cNvPr id="17423" name="Text Box 15">
            <a:extLst>
              <a:ext uri="{FF2B5EF4-FFF2-40B4-BE49-F238E27FC236}">
                <a16:creationId xmlns:a16="http://schemas.microsoft.com/office/drawing/2014/main" id="{69D76646-F6B8-43E9-8317-F10B61EE23EF}"/>
              </a:ext>
            </a:extLst>
          </p:cNvPr>
          <p:cNvSpPr txBox="1">
            <a:spLocks noChangeArrowheads="1"/>
          </p:cNvSpPr>
          <p:nvPr/>
        </p:nvSpPr>
        <p:spPr bwMode="auto">
          <a:xfrm>
            <a:off x="4620334" y="2910458"/>
            <a:ext cx="1111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42.29 lb</a:t>
            </a:r>
          </a:p>
        </p:txBody>
      </p:sp>
      <p:graphicFrame>
        <p:nvGraphicFramePr>
          <p:cNvPr id="17410" name="Object 17">
            <a:extLst>
              <a:ext uri="{FF2B5EF4-FFF2-40B4-BE49-F238E27FC236}">
                <a16:creationId xmlns:a16="http://schemas.microsoft.com/office/drawing/2014/main" id="{A5B8E59D-FE8D-415C-9592-47F6FEDE0915}"/>
              </a:ext>
            </a:extLst>
          </p:cNvPr>
          <p:cNvGraphicFramePr>
            <a:graphicFrameLocks noChangeAspect="1"/>
          </p:cNvGraphicFramePr>
          <p:nvPr>
            <p:extLst>
              <p:ext uri="{D42A27DB-BD31-4B8C-83A1-F6EECF244321}">
                <p14:modId xmlns:p14="http://schemas.microsoft.com/office/powerpoint/2010/main" val="1031368548"/>
              </p:ext>
            </p:extLst>
          </p:nvPr>
        </p:nvGraphicFramePr>
        <p:xfrm>
          <a:off x="1543759" y="1618233"/>
          <a:ext cx="1822450" cy="311150"/>
        </p:xfrm>
        <a:graphic>
          <a:graphicData uri="http://schemas.openxmlformats.org/presentationml/2006/ole">
            <mc:AlternateContent xmlns:mc="http://schemas.openxmlformats.org/markup-compatibility/2006">
              <mc:Choice xmlns:v="urn:schemas-microsoft-com:vml" Requires="v">
                <p:oleObj name="Equation" r:id="rId4" imgW="1040948" imgH="177723" progId="Equation.DSMT4">
                  <p:embed/>
                </p:oleObj>
              </mc:Choice>
              <mc:Fallback>
                <p:oleObj name="Equation" r:id="rId4" imgW="1040948" imgH="177723" progId="Equation.DSMT4">
                  <p:embed/>
                  <p:pic>
                    <p:nvPicPr>
                      <p:cNvPr id="0" name="Object 1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43759" y="1618233"/>
                        <a:ext cx="1822450" cy="311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7411" name="Object 18">
            <a:extLst>
              <a:ext uri="{FF2B5EF4-FFF2-40B4-BE49-F238E27FC236}">
                <a16:creationId xmlns:a16="http://schemas.microsoft.com/office/drawing/2014/main" id="{3949D955-39F1-4B93-A9C8-D929641E81D8}"/>
              </a:ext>
            </a:extLst>
          </p:cNvPr>
          <p:cNvGraphicFramePr>
            <a:graphicFrameLocks noChangeAspect="1"/>
          </p:cNvGraphicFramePr>
          <p:nvPr>
            <p:extLst>
              <p:ext uri="{D42A27DB-BD31-4B8C-83A1-F6EECF244321}">
                <p14:modId xmlns:p14="http://schemas.microsoft.com/office/powerpoint/2010/main" val="4033507673"/>
              </p:ext>
            </p:extLst>
          </p:nvPr>
        </p:nvGraphicFramePr>
        <p:xfrm>
          <a:off x="4247272" y="1469008"/>
          <a:ext cx="2554287" cy="436563"/>
        </p:xfrm>
        <a:graphic>
          <a:graphicData uri="http://schemas.openxmlformats.org/presentationml/2006/ole">
            <mc:AlternateContent xmlns:mc="http://schemas.openxmlformats.org/markup-compatibility/2006">
              <mc:Choice xmlns:v="urn:schemas-microsoft-com:vml" Requires="v">
                <p:oleObj name="Equation" r:id="rId6" imgW="1485255" imgH="253890" progId="Equation.DSMT4">
                  <p:embed/>
                </p:oleObj>
              </mc:Choice>
              <mc:Fallback>
                <p:oleObj name="Equation" r:id="rId6" imgW="1485255" imgH="253890" progId="Equation.DSMT4">
                  <p:embed/>
                  <p:pic>
                    <p:nvPicPr>
                      <p:cNvPr id="0" name="Object 1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47272" y="1469008"/>
                        <a:ext cx="2554287" cy="436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7424" name="Text Box 19">
            <a:extLst>
              <a:ext uri="{FF2B5EF4-FFF2-40B4-BE49-F238E27FC236}">
                <a16:creationId xmlns:a16="http://schemas.microsoft.com/office/drawing/2014/main" id="{54A651C1-E9B9-40E3-9AD3-75063DB5801A}"/>
              </a:ext>
            </a:extLst>
          </p:cNvPr>
          <p:cNvSpPr txBox="1">
            <a:spLocks noChangeArrowheads="1"/>
          </p:cNvSpPr>
          <p:nvPr/>
        </p:nvSpPr>
        <p:spPr bwMode="auto">
          <a:xfrm>
            <a:off x="649287" y="4337050"/>
            <a:ext cx="741362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Check:   </a:t>
            </a:r>
            <a:r>
              <a:rPr lang="en-US" altLang="en-US" dirty="0" err="1">
                <a:latin typeface="Symbol" panose="05050102010706020507" pitchFamily="18" charset="2"/>
              </a:rPr>
              <a:t>m</a:t>
            </a:r>
            <a:r>
              <a:rPr lang="en-US" altLang="en-US" dirty="0" err="1"/>
              <a:t>N</a:t>
            </a:r>
            <a:r>
              <a:rPr lang="en-US" altLang="en-US" dirty="0"/>
              <a:t> = (0.4)(200) = 80 </a:t>
            </a:r>
            <a:r>
              <a:rPr lang="en-US" altLang="en-US" dirty="0" err="1"/>
              <a:t>lb</a:t>
            </a:r>
            <a:r>
              <a:rPr lang="en-US" altLang="en-US" dirty="0"/>
              <a:t> &gt; 42.29 </a:t>
            </a:r>
            <a:r>
              <a:rPr lang="en-US" altLang="en-US" dirty="0" err="1"/>
              <a:t>lb</a:t>
            </a:r>
            <a:r>
              <a:rPr lang="en-US" altLang="en-US" dirty="0"/>
              <a:t> so C (and B) must roll, not slip at the floor while sliding on A, as assumed at P = 100 </a:t>
            </a:r>
            <a:r>
              <a:rPr lang="en-US" altLang="en-US" dirty="0" err="1"/>
              <a:t>lb</a:t>
            </a:r>
            <a:endParaRPr lang="en-US" altLang="en-US" dirty="0"/>
          </a:p>
        </p:txBody>
      </p:sp>
      <p:sp>
        <p:nvSpPr>
          <p:cNvPr id="3" name="TextBox 2">
            <a:extLst>
              <a:ext uri="{FF2B5EF4-FFF2-40B4-BE49-F238E27FC236}">
                <a16:creationId xmlns:a16="http://schemas.microsoft.com/office/drawing/2014/main" id="{C92A58BB-3F6D-4C3B-A941-DC0D8EC6726F}"/>
              </a:ext>
            </a:extLst>
          </p:cNvPr>
          <p:cNvSpPr txBox="1"/>
          <p:nvPr/>
        </p:nvSpPr>
        <p:spPr>
          <a:xfrm>
            <a:off x="1447060" y="461271"/>
            <a:ext cx="3557384" cy="369332"/>
          </a:xfrm>
          <a:prstGeom prst="rect">
            <a:avLst/>
          </a:prstGeom>
          <a:noFill/>
        </p:spPr>
        <p:txBody>
          <a:bodyPr wrap="none" rtlCol="0">
            <a:spAutoFit/>
          </a:bodyPr>
          <a:lstStyle/>
          <a:p>
            <a:r>
              <a:rPr lang="en-US" dirty="0"/>
              <a:t>Here is C under our assumptions</a:t>
            </a:r>
          </a:p>
        </p:txBody>
      </p:sp>
      <p:cxnSp>
        <p:nvCxnSpPr>
          <p:cNvPr id="18" name="Straight Connector 17">
            <a:extLst>
              <a:ext uri="{FF2B5EF4-FFF2-40B4-BE49-F238E27FC236}">
                <a16:creationId xmlns:a16="http://schemas.microsoft.com/office/drawing/2014/main" id="{56D7DF91-1AA8-875D-6CD8-F086453C9E98}"/>
              </a:ext>
            </a:extLst>
          </p:cNvPr>
          <p:cNvCxnSpPr/>
          <p:nvPr/>
        </p:nvCxnSpPr>
        <p:spPr>
          <a:xfrm>
            <a:off x="707393" y="5396905"/>
            <a:ext cx="7810007"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94992963-2243-8610-4951-C8D1B2C74B67}"/>
              </a:ext>
            </a:extLst>
          </p:cNvPr>
          <p:cNvCxnSpPr/>
          <p:nvPr/>
        </p:nvCxnSpPr>
        <p:spPr>
          <a:xfrm>
            <a:off x="5674179" y="4978400"/>
            <a:ext cx="119198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26" name="Text Box 36">
            <a:extLst>
              <a:ext uri="{FF2B5EF4-FFF2-40B4-BE49-F238E27FC236}">
                <a16:creationId xmlns:a16="http://schemas.microsoft.com/office/drawing/2014/main" id="{CF274612-6805-47B4-858C-AFA0ADE22AF3}"/>
              </a:ext>
            </a:extLst>
          </p:cNvPr>
          <p:cNvSpPr txBox="1">
            <a:spLocks noChangeArrowheads="1"/>
          </p:cNvSpPr>
          <p:nvPr/>
        </p:nvSpPr>
        <p:spPr bwMode="auto">
          <a:xfrm>
            <a:off x="230780" y="598625"/>
            <a:ext cx="5886866"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A carpenter pushes horizontally on a long board and holds it up to keep it from tipping . The board has a uniform weight of 3 </a:t>
            </a:r>
            <a:r>
              <a:rPr lang="en-US" altLang="en-US" dirty="0" err="1"/>
              <a:t>lb</a:t>
            </a:r>
            <a:r>
              <a:rPr lang="en-US" altLang="en-US" dirty="0"/>
              <a:t>/ft and the saw horse has a weight of 15 </a:t>
            </a:r>
            <a:r>
              <a:rPr lang="en-US" altLang="en-US" dirty="0" err="1"/>
              <a:t>lb</a:t>
            </a:r>
            <a:r>
              <a:rPr lang="en-US" altLang="en-US" dirty="0"/>
              <a:t> and a center of gravity at G. Neglect the width of the top of the saw horse. As the carpenter increases the horizontal force she (he) applies, determine how the system loses equilibrium and the value of the horizontal force.</a:t>
            </a:r>
          </a:p>
        </p:txBody>
      </p:sp>
      <p:sp>
        <p:nvSpPr>
          <p:cNvPr id="38" name="Freeform: Shape 37">
            <a:extLst>
              <a:ext uri="{FF2B5EF4-FFF2-40B4-BE49-F238E27FC236}">
                <a16:creationId xmlns:a16="http://schemas.microsoft.com/office/drawing/2014/main" id="{76117F16-BDF1-9DFA-EAFB-BD5B108E6D0E}"/>
              </a:ext>
            </a:extLst>
          </p:cNvPr>
          <p:cNvSpPr/>
          <p:nvPr/>
        </p:nvSpPr>
        <p:spPr>
          <a:xfrm>
            <a:off x="4079349" y="3908863"/>
            <a:ext cx="4076595" cy="104025"/>
          </a:xfrm>
          <a:custGeom>
            <a:avLst/>
            <a:gdLst>
              <a:gd name="connsiteX0" fmla="*/ 0 w 4076595"/>
              <a:gd name="connsiteY0" fmla="*/ 5240 h 104025"/>
              <a:gd name="connsiteX1" fmla="*/ 45950 w 4076595"/>
              <a:gd name="connsiteY1" fmla="*/ 9835 h 104025"/>
              <a:gd name="connsiteX2" fmla="*/ 82710 w 4076595"/>
              <a:gd name="connsiteY2" fmla="*/ 14430 h 104025"/>
              <a:gd name="connsiteX3" fmla="*/ 454903 w 4076595"/>
              <a:gd name="connsiteY3" fmla="*/ 23619 h 104025"/>
              <a:gd name="connsiteX4" fmla="*/ 528422 w 4076595"/>
              <a:gd name="connsiteY4" fmla="*/ 37404 h 104025"/>
              <a:gd name="connsiteX5" fmla="*/ 1066034 w 4076595"/>
              <a:gd name="connsiteY5" fmla="*/ 37404 h 104025"/>
              <a:gd name="connsiteX6" fmla="*/ 1130364 w 4076595"/>
              <a:gd name="connsiteY6" fmla="*/ 46594 h 104025"/>
              <a:gd name="connsiteX7" fmla="*/ 1263618 w 4076595"/>
              <a:gd name="connsiteY7" fmla="*/ 51189 h 104025"/>
              <a:gd name="connsiteX8" fmla="*/ 1286593 w 4076595"/>
              <a:gd name="connsiteY8" fmla="*/ 55784 h 104025"/>
              <a:gd name="connsiteX9" fmla="*/ 1525532 w 4076595"/>
              <a:gd name="connsiteY9" fmla="*/ 55784 h 104025"/>
              <a:gd name="connsiteX10" fmla="*/ 1566887 w 4076595"/>
              <a:gd name="connsiteY10" fmla="*/ 51189 h 104025"/>
              <a:gd name="connsiteX11" fmla="*/ 1631216 w 4076595"/>
              <a:gd name="connsiteY11" fmla="*/ 41999 h 104025"/>
              <a:gd name="connsiteX12" fmla="*/ 1677166 w 4076595"/>
              <a:gd name="connsiteY12" fmla="*/ 37404 h 104025"/>
              <a:gd name="connsiteX13" fmla="*/ 1718521 w 4076595"/>
              <a:gd name="connsiteY13" fmla="*/ 32809 h 104025"/>
              <a:gd name="connsiteX14" fmla="*/ 1810420 w 4076595"/>
              <a:gd name="connsiteY14" fmla="*/ 28214 h 104025"/>
              <a:gd name="connsiteX15" fmla="*/ 1897725 w 4076595"/>
              <a:gd name="connsiteY15" fmla="*/ 28214 h 104025"/>
              <a:gd name="connsiteX16" fmla="*/ 1980434 w 4076595"/>
              <a:gd name="connsiteY16" fmla="*/ 32809 h 104025"/>
              <a:gd name="connsiteX17" fmla="*/ 2017194 w 4076595"/>
              <a:gd name="connsiteY17" fmla="*/ 37404 h 104025"/>
              <a:gd name="connsiteX18" fmla="*/ 2049359 w 4076595"/>
              <a:gd name="connsiteY18" fmla="*/ 41999 h 104025"/>
              <a:gd name="connsiteX19" fmla="*/ 2132069 w 4076595"/>
              <a:gd name="connsiteY19" fmla="*/ 51189 h 104025"/>
              <a:gd name="connsiteX20" fmla="*/ 2246943 w 4076595"/>
              <a:gd name="connsiteY20" fmla="*/ 64974 h 104025"/>
              <a:gd name="connsiteX21" fmla="*/ 2371007 w 4076595"/>
              <a:gd name="connsiteY21" fmla="*/ 78759 h 104025"/>
              <a:gd name="connsiteX22" fmla="*/ 2848885 w 4076595"/>
              <a:gd name="connsiteY22" fmla="*/ 78759 h 104025"/>
              <a:gd name="connsiteX23" fmla="*/ 3041874 w 4076595"/>
              <a:gd name="connsiteY23" fmla="*/ 74164 h 104025"/>
              <a:gd name="connsiteX24" fmla="*/ 3083228 w 4076595"/>
              <a:gd name="connsiteY24" fmla="*/ 69569 h 104025"/>
              <a:gd name="connsiteX25" fmla="*/ 3097013 w 4076595"/>
              <a:gd name="connsiteY25" fmla="*/ 60379 h 104025"/>
              <a:gd name="connsiteX26" fmla="*/ 3124583 w 4076595"/>
              <a:gd name="connsiteY26" fmla="*/ 55784 h 104025"/>
              <a:gd name="connsiteX27" fmla="*/ 3248648 w 4076595"/>
              <a:gd name="connsiteY27" fmla="*/ 41999 h 104025"/>
              <a:gd name="connsiteX28" fmla="*/ 3312977 w 4076595"/>
              <a:gd name="connsiteY28" fmla="*/ 37404 h 104025"/>
              <a:gd name="connsiteX29" fmla="*/ 3496776 w 4076595"/>
              <a:gd name="connsiteY29" fmla="*/ 41999 h 104025"/>
              <a:gd name="connsiteX30" fmla="*/ 3524346 w 4076595"/>
              <a:gd name="connsiteY30" fmla="*/ 46594 h 104025"/>
              <a:gd name="connsiteX31" fmla="*/ 3836804 w 4076595"/>
              <a:gd name="connsiteY31" fmla="*/ 51189 h 104025"/>
              <a:gd name="connsiteX32" fmla="*/ 3933299 w 4076595"/>
              <a:gd name="connsiteY32" fmla="*/ 51189 h 104025"/>
              <a:gd name="connsiteX33" fmla="*/ 4002223 w 4076595"/>
              <a:gd name="connsiteY33" fmla="*/ 23619 h 104025"/>
              <a:gd name="connsiteX34" fmla="*/ 4029793 w 4076595"/>
              <a:gd name="connsiteY34" fmla="*/ 9835 h 104025"/>
              <a:gd name="connsiteX35" fmla="*/ 4075743 w 4076595"/>
              <a:gd name="connsiteY35" fmla="*/ 645 h 104025"/>
              <a:gd name="connsiteX36" fmla="*/ 4061958 w 4076595"/>
              <a:gd name="connsiteY36" fmla="*/ 645 h 104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076595" h="104025">
                <a:moveTo>
                  <a:pt x="0" y="5240"/>
                </a:moveTo>
                <a:lnTo>
                  <a:pt x="45950" y="9835"/>
                </a:lnTo>
                <a:cubicBezTo>
                  <a:pt x="58223" y="11199"/>
                  <a:pt x="70378" y="13781"/>
                  <a:pt x="82710" y="14430"/>
                </a:cubicBezTo>
                <a:cubicBezTo>
                  <a:pt x="172475" y="19154"/>
                  <a:pt x="389005" y="22327"/>
                  <a:pt x="454903" y="23619"/>
                </a:cubicBezTo>
                <a:cubicBezTo>
                  <a:pt x="503643" y="35804"/>
                  <a:pt x="479130" y="31242"/>
                  <a:pt x="528422" y="37404"/>
                </a:cubicBezTo>
                <a:cubicBezTo>
                  <a:pt x="746181" y="33295"/>
                  <a:pt x="840254" y="28720"/>
                  <a:pt x="1066034" y="37404"/>
                </a:cubicBezTo>
                <a:cubicBezTo>
                  <a:pt x="1087679" y="38237"/>
                  <a:pt x="1108755" y="45086"/>
                  <a:pt x="1130364" y="46594"/>
                </a:cubicBezTo>
                <a:cubicBezTo>
                  <a:pt x="1174701" y="49687"/>
                  <a:pt x="1219200" y="49657"/>
                  <a:pt x="1263618" y="51189"/>
                </a:cubicBezTo>
                <a:cubicBezTo>
                  <a:pt x="1271276" y="52721"/>
                  <a:pt x="1278861" y="54679"/>
                  <a:pt x="1286593" y="55784"/>
                </a:cubicBezTo>
                <a:cubicBezTo>
                  <a:pt x="1373008" y="68129"/>
                  <a:pt x="1411057" y="58446"/>
                  <a:pt x="1525532" y="55784"/>
                </a:cubicBezTo>
                <a:lnTo>
                  <a:pt x="1566887" y="51189"/>
                </a:lnTo>
                <a:cubicBezTo>
                  <a:pt x="1588366" y="48387"/>
                  <a:pt x="1609663" y="44154"/>
                  <a:pt x="1631216" y="41999"/>
                </a:cubicBezTo>
                <a:lnTo>
                  <a:pt x="1677166" y="37404"/>
                </a:lnTo>
                <a:cubicBezTo>
                  <a:pt x="1690960" y="35952"/>
                  <a:pt x="1704684" y="33763"/>
                  <a:pt x="1718521" y="32809"/>
                </a:cubicBezTo>
                <a:cubicBezTo>
                  <a:pt x="1749120" y="30699"/>
                  <a:pt x="1779787" y="29746"/>
                  <a:pt x="1810420" y="28214"/>
                </a:cubicBezTo>
                <a:cubicBezTo>
                  <a:pt x="1851541" y="17934"/>
                  <a:pt x="1821031" y="23566"/>
                  <a:pt x="1897725" y="28214"/>
                </a:cubicBezTo>
                <a:lnTo>
                  <a:pt x="1980434" y="32809"/>
                </a:lnTo>
                <a:lnTo>
                  <a:pt x="2017194" y="37404"/>
                </a:lnTo>
                <a:cubicBezTo>
                  <a:pt x="2027930" y="38835"/>
                  <a:pt x="2038606" y="40709"/>
                  <a:pt x="2049359" y="41999"/>
                </a:cubicBezTo>
                <a:cubicBezTo>
                  <a:pt x="2076901" y="45304"/>
                  <a:pt x="2104608" y="47266"/>
                  <a:pt x="2132069" y="51189"/>
                </a:cubicBezTo>
                <a:cubicBezTo>
                  <a:pt x="2201154" y="61059"/>
                  <a:pt x="2129239" y="51127"/>
                  <a:pt x="2246943" y="64974"/>
                </a:cubicBezTo>
                <a:cubicBezTo>
                  <a:pt x="2362086" y="78520"/>
                  <a:pt x="2278855" y="70381"/>
                  <a:pt x="2371007" y="78759"/>
                </a:cubicBezTo>
                <a:cubicBezTo>
                  <a:pt x="2531386" y="132219"/>
                  <a:pt x="2385464" y="85240"/>
                  <a:pt x="2848885" y="78759"/>
                </a:cubicBezTo>
                <a:lnTo>
                  <a:pt x="3041874" y="74164"/>
                </a:lnTo>
                <a:cubicBezTo>
                  <a:pt x="3055659" y="72632"/>
                  <a:pt x="3069773" y="72933"/>
                  <a:pt x="3083228" y="69569"/>
                </a:cubicBezTo>
                <a:cubicBezTo>
                  <a:pt x="3088586" y="68230"/>
                  <a:pt x="3091774" y="62125"/>
                  <a:pt x="3097013" y="60379"/>
                </a:cubicBezTo>
                <a:cubicBezTo>
                  <a:pt x="3105852" y="57433"/>
                  <a:pt x="3115344" y="56989"/>
                  <a:pt x="3124583" y="55784"/>
                </a:cubicBezTo>
                <a:cubicBezTo>
                  <a:pt x="3149212" y="52571"/>
                  <a:pt x="3216988" y="44637"/>
                  <a:pt x="3248648" y="41999"/>
                </a:cubicBezTo>
                <a:cubicBezTo>
                  <a:pt x="3270071" y="40214"/>
                  <a:pt x="3291534" y="38936"/>
                  <a:pt x="3312977" y="37404"/>
                </a:cubicBezTo>
                <a:lnTo>
                  <a:pt x="3496776" y="41999"/>
                </a:lnTo>
                <a:cubicBezTo>
                  <a:pt x="3506084" y="42404"/>
                  <a:pt x="3515033" y="46342"/>
                  <a:pt x="3524346" y="46594"/>
                </a:cubicBezTo>
                <a:cubicBezTo>
                  <a:pt x="3628472" y="49408"/>
                  <a:pt x="3732651" y="49657"/>
                  <a:pt x="3836804" y="51189"/>
                </a:cubicBezTo>
                <a:cubicBezTo>
                  <a:pt x="3871856" y="55084"/>
                  <a:pt x="3897094" y="60576"/>
                  <a:pt x="3933299" y="51189"/>
                </a:cubicBezTo>
                <a:cubicBezTo>
                  <a:pt x="3957252" y="44979"/>
                  <a:pt x="3980091" y="34684"/>
                  <a:pt x="4002223" y="23619"/>
                </a:cubicBezTo>
                <a:cubicBezTo>
                  <a:pt x="4011413" y="19024"/>
                  <a:pt x="4020253" y="13651"/>
                  <a:pt x="4029793" y="9835"/>
                </a:cubicBezTo>
                <a:cubicBezTo>
                  <a:pt x="4052803" y="631"/>
                  <a:pt x="4048448" y="9743"/>
                  <a:pt x="4075743" y="645"/>
                </a:cubicBezTo>
                <a:cubicBezTo>
                  <a:pt x="4080102" y="-808"/>
                  <a:pt x="4066553" y="645"/>
                  <a:pt x="4061958" y="645"/>
                </a:cubicBezTo>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 Box 19">
            <a:extLst>
              <a:ext uri="{FF2B5EF4-FFF2-40B4-BE49-F238E27FC236}">
                <a16:creationId xmlns:a16="http://schemas.microsoft.com/office/drawing/2014/main" id="{B6C84AF9-3685-63B1-EFC7-202741314F37}"/>
              </a:ext>
            </a:extLst>
          </p:cNvPr>
          <p:cNvSpPr txBox="1">
            <a:spLocks noChangeArrowheads="1"/>
          </p:cNvSpPr>
          <p:nvPr/>
        </p:nvSpPr>
        <p:spPr bwMode="auto">
          <a:xfrm>
            <a:off x="6391464" y="2614799"/>
            <a:ext cx="48442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200" dirty="0">
                <a:latin typeface="Times New Roman" panose="02020603050405020304" pitchFamily="18" charset="0"/>
                <a:cs typeface="Times New Roman" panose="02020603050405020304" pitchFamily="18" charset="0"/>
              </a:rPr>
              <a:t>18 ft</a:t>
            </a:r>
          </a:p>
        </p:txBody>
      </p:sp>
      <p:sp>
        <p:nvSpPr>
          <p:cNvPr id="40" name="Text Box 21">
            <a:extLst>
              <a:ext uri="{FF2B5EF4-FFF2-40B4-BE49-F238E27FC236}">
                <a16:creationId xmlns:a16="http://schemas.microsoft.com/office/drawing/2014/main" id="{373D47C4-07A7-9854-02C8-EC0B9EEBBD41}"/>
              </a:ext>
            </a:extLst>
          </p:cNvPr>
          <p:cNvSpPr txBox="1">
            <a:spLocks noChangeArrowheads="1"/>
          </p:cNvSpPr>
          <p:nvPr/>
        </p:nvSpPr>
        <p:spPr bwMode="auto">
          <a:xfrm>
            <a:off x="5813934" y="2825312"/>
            <a:ext cx="48442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200" dirty="0">
                <a:latin typeface="Times New Roman" panose="02020603050405020304" pitchFamily="18" charset="0"/>
                <a:cs typeface="Times New Roman" panose="02020603050405020304" pitchFamily="18" charset="0"/>
              </a:rPr>
              <a:t>10 ft</a:t>
            </a:r>
          </a:p>
        </p:txBody>
      </p:sp>
      <p:sp>
        <p:nvSpPr>
          <p:cNvPr id="41" name="Text Box 23">
            <a:extLst>
              <a:ext uri="{FF2B5EF4-FFF2-40B4-BE49-F238E27FC236}">
                <a16:creationId xmlns:a16="http://schemas.microsoft.com/office/drawing/2014/main" id="{1E263D81-0128-27BB-F063-486B54F5C7F5}"/>
              </a:ext>
            </a:extLst>
          </p:cNvPr>
          <p:cNvSpPr txBox="1">
            <a:spLocks noChangeArrowheads="1"/>
          </p:cNvSpPr>
          <p:nvPr/>
        </p:nvSpPr>
        <p:spPr bwMode="auto">
          <a:xfrm>
            <a:off x="5898572" y="3473078"/>
            <a:ext cx="62869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200" dirty="0">
                <a:latin typeface="Symbol" panose="05050102010706020507" pitchFamily="18" charset="2"/>
                <a:cs typeface="Times New Roman" panose="02020603050405020304" pitchFamily="18" charset="0"/>
              </a:rPr>
              <a:t>m</a:t>
            </a:r>
            <a:r>
              <a:rPr lang="en-US" altLang="en-US" sz="1200" dirty="0">
                <a:latin typeface="Times New Roman" panose="02020603050405020304" pitchFamily="18" charset="0"/>
                <a:cs typeface="Times New Roman" panose="02020603050405020304" pitchFamily="18" charset="0"/>
              </a:rPr>
              <a:t> = 0.5</a:t>
            </a:r>
          </a:p>
        </p:txBody>
      </p:sp>
      <p:sp>
        <p:nvSpPr>
          <p:cNvPr id="42" name="Text Box 30">
            <a:extLst>
              <a:ext uri="{FF2B5EF4-FFF2-40B4-BE49-F238E27FC236}">
                <a16:creationId xmlns:a16="http://schemas.microsoft.com/office/drawing/2014/main" id="{E9CA17C0-ABA0-09BE-5431-75618DC5BBC1}"/>
              </a:ext>
            </a:extLst>
          </p:cNvPr>
          <p:cNvSpPr txBox="1">
            <a:spLocks noChangeArrowheads="1"/>
          </p:cNvSpPr>
          <p:nvPr/>
        </p:nvSpPr>
        <p:spPr bwMode="auto">
          <a:xfrm>
            <a:off x="6517383" y="4089750"/>
            <a:ext cx="39946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200" dirty="0">
                <a:latin typeface="Times New Roman" panose="02020603050405020304" pitchFamily="18" charset="0"/>
                <a:cs typeface="Times New Roman" panose="02020603050405020304" pitchFamily="18" charset="0"/>
              </a:rPr>
              <a:t>1 ft</a:t>
            </a:r>
          </a:p>
        </p:txBody>
      </p:sp>
      <p:sp>
        <p:nvSpPr>
          <p:cNvPr id="43" name="Text Box 31">
            <a:extLst>
              <a:ext uri="{FF2B5EF4-FFF2-40B4-BE49-F238E27FC236}">
                <a16:creationId xmlns:a16="http://schemas.microsoft.com/office/drawing/2014/main" id="{2FAA2627-060A-DD91-2047-11FDE17419AD}"/>
              </a:ext>
            </a:extLst>
          </p:cNvPr>
          <p:cNvSpPr txBox="1">
            <a:spLocks noChangeArrowheads="1"/>
          </p:cNvSpPr>
          <p:nvPr/>
        </p:nvSpPr>
        <p:spPr bwMode="auto">
          <a:xfrm>
            <a:off x="6851288" y="4085572"/>
            <a:ext cx="39946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200" dirty="0">
                <a:latin typeface="Times New Roman" panose="02020603050405020304" pitchFamily="18" charset="0"/>
                <a:cs typeface="Times New Roman" panose="02020603050405020304" pitchFamily="18" charset="0"/>
              </a:rPr>
              <a:t>1 ft</a:t>
            </a:r>
          </a:p>
        </p:txBody>
      </p:sp>
      <p:sp>
        <p:nvSpPr>
          <p:cNvPr id="44" name="Text Box 33">
            <a:extLst>
              <a:ext uri="{FF2B5EF4-FFF2-40B4-BE49-F238E27FC236}">
                <a16:creationId xmlns:a16="http://schemas.microsoft.com/office/drawing/2014/main" id="{B7EDEB71-9C62-A02D-6C1A-9FF2D9C2F916}"/>
              </a:ext>
            </a:extLst>
          </p:cNvPr>
          <p:cNvSpPr txBox="1">
            <a:spLocks noChangeArrowheads="1"/>
          </p:cNvSpPr>
          <p:nvPr/>
        </p:nvSpPr>
        <p:spPr bwMode="auto">
          <a:xfrm>
            <a:off x="5058641" y="3434328"/>
            <a:ext cx="39946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200" dirty="0">
                <a:latin typeface="Times New Roman" panose="02020603050405020304" pitchFamily="18" charset="0"/>
                <a:cs typeface="Times New Roman" panose="02020603050405020304" pitchFamily="18" charset="0"/>
              </a:rPr>
              <a:t>3 ft</a:t>
            </a:r>
          </a:p>
        </p:txBody>
      </p:sp>
      <p:sp>
        <p:nvSpPr>
          <p:cNvPr id="45" name="Rectangle 4">
            <a:extLst>
              <a:ext uri="{FF2B5EF4-FFF2-40B4-BE49-F238E27FC236}">
                <a16:creationId xmlns:a16="http://schemas.microsoft.com/office/drawing/2014/main" id="{18DCB302-5F59-AD3E-5D24-B37C3C676BC3}"/>
              </a:ext>
            </a:extLst>
          </p:cNvPr>
          <p:cNvSpPr>
            <a:spLocks noChangeArrowheads="1"/>
          </p:cNvSpPr>
          <p:nvPr/>
        </p:nvSpPr>
        <p:spPr bwMode="auto">
          <a:xfrm>
            <a:off x="6673496" y="3623530"/>
            <a:ext cx="366336" cy="56457"/>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46" name="Rectangle 5">
            <a:extLst>
              <a:ext uri="{FF2B5EF4-FFF2-40B4-BE49-F238E27FC236}">
                <a16:creationId xmlns:a16="http://schemas.microsoft.com/office/drawing/2014/main" id="{B73D3773-C317-9F0C-04E8-D21375109F27}"/>
              </a:ext>
            </a:extLst>
          </p:cNvPr>
          <p:cNvSpPr>
            <a:spLocks noChangeArrowheads="1"/>
          </p:cNvSpPr>
          <p:nvPr/>
        </p:nvSpPr>
        <p:spPr bwMode="auto">
          <a:xfrm rot="1042888">
            <a:off x="6656292" y="3268658"/>
            <a:ext cx="59707" cy="643206"/>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47" name="Rectangle 6">
            <a:extLst>
              <a:ext uri="{FF2B5EF4-FFF2-40B4-BE49-F238E27FC236}">
                <a16:creationId xmlns:a16="http://schemas.microsoft.com/office/drawing/2014/main" id="{9F00CAA2-90C3-C09D-B55C-17DD41EE9924}"/>
              </a:ext>
            </a:extLst>
          </p:cNvPr>
          <p:cNvSpPr>
            <a:spLocks noChangeArrowheads="1"/>
          </p:cNvSpPr>
          <p:nvPr/>
        </p:nvSpPr>
        <p:spPr bwMode="auto">
          <a:xfrm rot="20557112" flipH="1">
            <a:off x="6976077" y="3267650"/>
            <a:ext cx="61731" cy="643206"/>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48" name="Rectangle 7">
            <a:extLst>
              <a:ext uri="{FF2B5EF4-FFF2-40B4-BE49-F238E27FC236}">
                <a16:creationId xmlns:a16="http://schemas.microsoft.com/office/drawing/2014/main" id="{043D3BB0-F843-35B5-F8A7-F1D5C2342AD9}"/>
              </a:ext>
            </a:extLst>
          </p:cNvPr>
          <p:cNvSpPr>
            <a:spLocks noChangeArrowheads="1"/>
          </p:cNvSpPr>
          <p:nvPr/>
        </p:nvSpPr>
        <p:spPr bwMode="auto">
          <a:xfrm>
            <a:off x="6745346" y="3252528"/>
            <a:ext cx="203408" cy="56457"/>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49" name="Rectangle 8">
            <a:extLst>
              <a:ext uri="{FF2B5EF4-FFF2-40B4-BE49-F238E27FC236}">
                <a16:creationId xmlns:a16="http://schemas.microsoft.com/office/drawing/2014/main" id="{205F9413-BC96-E7E5-F9D7-A36616492307}"/>
              </a:ext>
            </a:extLst>
          </p:cNvPr>
          <p:cNvSpPr>
            <a:spLocks noChangeArrowheads="1"/>
          </p:cNvSpPr>
          <p:nvPr/>
        </p:nvSpPr>
        <p:spPr bwMode="auto">
          <a:xfrm>
            <a:off x="4826633" y="3194054"/>
            <a:ext cx="3550023" cy="58473"/>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50" name="Line 16">
            <a:extLst>
              <a:ext uri="{FF2B5EF4-FFF2-40B4-BE49-F238E27FC236}">
                <a16:creationId xmlns:a16="http://schemas.microsoft.com/office/drawing/2014/main" id="{9FDC4D3C-1F40-9066-AB9C-AE98A4F6C06F}"/>
              </a:ext>
            </a:extLst>
          </p:cNvPr>
          <p:cNvSpPr>
            <a:spLocks noChangeShapeType="1"/>
          </p:cNvSpPr>
          <p:nvPr/>
        </p:nvSpPr>
        <p:spPr bwMode="auto">
          <a:xfrm flipV="1">
            <a:off x="6850592" y="2978308"/>
            <a:ext cx="6072" cy="16937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 name="Line 17">
            <a:extLst>
              <a:ext uri="{FF2B5EF4-FFF2-40B4-BE49-F238E27FC236}">
                <a16:creationId xmlns:a16="http://schemas.microsoft.com/office/drawing/2014/main" id="{BDE39B58-0FB7-C392-CC1C-B07119A62EF2}"/>
              </a:ext>
            </a:extLst>
          </p:cNvPr>
          <p:cNvSpPr>
            <a:spLocks noChangeShapeType="1"/>
          </p:cNvSpPr>
          <p:nvPr/>
        </p:nvSpPr>
        <p:spPr bwMode="auto">
          <a:xfrm flipV="1">
            <a:off x="8357429" y="2788774"/>
            <a:ext cx="0" cy="39116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 name="Line 18">
            <a:extLst>
              <a:ext uri="{FF2B5EF4-FFF2-40B4-BE49-F238E27FC236}">
                <a16:creationId xmlns:a16="http://schemas.microsoft.com/office/drawing/2014/main" id="{DA44DC67-6C4E-0AF8-2721-B0A963FB7AAF}"/>
              </a:ext>
            </a:extLst>
          </p:cNvPr>
          <p:cNvSpPr>
            <a:spLocks noChangeShapeType="1"/>
          </p:cNvSpPr>
          <p:nvPr/>
        </p:nvSpPr>
        <p:spPr bwMode="auto">
          <a:xfrm flipV="1">
            <a:off x="4835742" y="2879508"/>
            <a:ext cx="3521687" cy="19155"/>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3" name="Line 20">
            <a:extLst>
              <a:ext uri="{FF2B5EF4-FFF2-40B4-BE49-F238E27FC236}">
                <a16:creationId xmlns:a16="http://schemas.microsoft.com/office/drawing/2014/main" id="{BDC16F5A-3BEF-FEB3-8C6B-75B7448F8D9D}"/>
              </a:ext>
            </a:extLst>
          </p:cNvPr>
          <p:cNvSpPr>
            <a:spLocks noChangeShapeType="1"/>
          </p:cNvSpPr>
          <p:nvPr/>
        </p:nvSpPr>
        <p:spPr bwMode="auto">
          <a:xfrm>
            <a:off x="4839790" y="3062993"/>
            <a:ext cx="2016874" cy="6049"/>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4" name="Line 22">
            <a:extLst>
              <a:ext uri="{FF2B5EF4-FFF2-40B4-BE49-F238E27FC236}">
                <a16:creationId xmlns:a16="http://schemas.microsoft.com/office/drawing/2014/main" id="{1B9E2588-A064-B913-6EF7-CCBD9F61F0FE}"/>
              </a:ext>
            </a:extLst>
          </p:cNvPr>
          <p:cNvSpPr>
            <a:spLocks noChangeShapeType="1"/>
          </p:cNvSpPr>
          <p:nvPr/>
        </p:nvSpPr>
        <p:spPr bwMode="auto">
          <a:xfrm flipV="1">
            <a:off x="6332458" y="3277731"/>
            <a:ext cx="399732" cy="261114"/>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5" name="Oval 24">
            <a:extLst>
              <a:ext uri="{FF2B5EF4-FFF2-40B4-BE49-F238E27FC236}">
                <a16:creationId xmlns:a16="http://schemas.microsoft.com/office/drawing/2014/main" id="{44DDC9AA-8556-E5F2-59F9-FAB3ED827972}"/>
              </a:ext>
            </a:extLst>
          </p:cNvPr>
          <p:cNvSpPr>
            <a:spLocks noChangeArrowheads="1"/>
          </p:cNvSpPr>
          <p:nvPr/>
        </p:nvSpPr>
        <p:spPr bwMode="auto">
          <a:xfrm>
            <a:off x="6819221" y="3425931"/>
            <a:ext cx="56671" cy="56457"/>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56" name="Line 25">
            <a:extLst>
              <a:ext uri="{FF2B5EF4-FFF2-40B4-BE49-F238E27FC236}">
                <a16:creationId xmlns:a16="http://schemas.microsoft.com/office/drawing/2014/main" id="{912374A6-F03C-DC43-9039-2E082B1FC610}"/>
              </a:ext>
            </a:extLst>
          </p:cNvPr>
          <p:cNvSpPr>
            <a:spLocks noChangeShapeType="1"/>
          </p:cNvSpPr>
          <p:nvPr/>
        </p:nvSpPr>
        <p:spPr bwMode="auto">
          <a:xfrm>
            <a:off x="6844520" y="3238413"/>
            <a:ext cx="6072" cy="88718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 name="Line 26">
            <a:extLst>
              <a:ext uri="{FF2B5EF4-FFF2-40B4-BE49-F238E27FC236}">
                <a16:creationId xmlns:a16="http://schemas.microsoft.com/office/drawing/2014/main" id="{61A4C644-EFD2-5F85-24DB-AA4C56AD9126}"/>
              </a:ext>
            </a:extLst>
          </p:cNvPr>
          <p:cNvSpPr>
            <a:spLocks noChangeShapeType="1"/>
          </p:cNvSpPr>
          <p:nvPr/>
        </p:nvSpPr>
        <p:spPr bwMode="auto">
          <a:xfrm flipH="1">
            <a:off x="6607717" y="3937068"/>
            <a:ext cx="6072" cy="18953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 name="Line 28">
            <a:extLst>
              <a:ext uri="{FF2B5EF4-FFF2-40B4-BE49-F238E27FC236}">
                <a16:creationId xmlns:a16="http://schemas.microsoft.com/office/drawing/2014/main" id="{05C2562E-B331-FA45-ABB6-236C01DF659F}"/>
              </a:ext>
            </a:extLst>
          </p:cNvPr>
          <p:cNvSpPr>
            <a:spLocks noChangeShapeType="1"/>
          </p:cNvSpPr>
          <p:nvPr/>
        </p:nvSpPr>
        <p:spPr bwMode="auto">
          <a:xfrm>
            <a:off x="6607717" y="4034860"/>
            <a:ext cx="248947" cy="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9" name="Line 29">
            <a:extLst>
              <a:ext uri="{FF2B5EF4-FFF2-40B4-BE49-F238E27FC236}">
                <a16:creationId xmlns:a16="http://schemas.microsoft.com/office/drawing/2014/main" id="{706757A8-2806-42EB-F5A6-B2D8BB4256A0}"/>
              </a:ext>
            </a:extLst>
          </p:cNvPr>
          <p:cNvSpPr>
            <a:spLocks noChangeShapeType="1"/>
          </p:cNvSpPr>
          <p:nvPr/>
        </p:nvSpPr>
        <p:spPr bwMode="auto">
          <a:xfrm>
            <a:off x="6851288" y="4028007"/>
            <a:ext cx="269186" cy="6049"/>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0" name="Line 32">
            <a:extLst>
              <a:ext uri="{FF2B5EF4-FFF2-40B4-BE49-F238E27FC236}">
                <a16:creationId xmlns:a16="http://schemas.microsoft.com/office/drawing/2014/main" id="{80872180-FB60-FF3E-2B9E-51D8FBC357F6}"/>
              </a:ext>
            </a:extLst>
          </p:cNvPr>
          <p:cNvSpPr>
            <a:spLocks noChangeShapeType="1"/>
          </p:cNvSpPr>
          <p:nvPr/>
        </p:nvSpPr>
        <p:spPr bwMode="auto">
          <a:xfrm>
            <a:off x="5402450" y="3251519"/>
            <a:ext cx="0" cy="659337"/>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1" name="Line 34">
            <a:extLst>
              <a:ext uri="{FF2B5EF4-FFF2-40B4-BE49-F238E27FC236}">
                <a16:creationId xmlns:a16="http://schemas.microsoft.com/office/drawing/2014/main" id="{43587E66-736B-E44D-0813-74C2BA3B50C8}"/>
              </a:ext>
            </a:extLst>
          </p:cNvPr>
          <p:cNvSpPr>
            <a:spLocks noChangeShapeType="1"/>
          </p:cNvSpPr>
          <p:nvPr/>
        </p:nvSpPr>
        <p:spPr bwMode="auto">
          <a:xfrm flipH="1">
            <a:off x="7203773" y="3630587"/>
            <a:ext cx="229719" cy="240951"/>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2" name="Text Box 35">
            <a:extLst>
              <a:ext uri="{FF2B5EF4-FFF2-40B4-BE49-F238E27FC236}">
                <a16:creationId xmlns:a16="http://schemas.microsoft.com/office/drawing/2014/main" id="{239AB3F0-6A97-5FA9-7EFE-C33574A76BB3}"/>
              </a:ext>
            </a:extLst>
          </p:cNvPr>
          <p:cNvSpPr txBox="1">
            <a:spLocks noChangeArrowheads="1"/>
          </p:cNvSpPr>
          <p:nvPr/>
        </p:nvSpPr>
        <p:spPr bwMode="auto">
          <a:xfrm>
            <a:off x="7372052" y="3458466"/>
            <a:ext cx="62869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200" dirty="0">
                <a:latin typeface="Symbol" panose="05050102010706020507" pitchFamily="18" charset="2"/>
                <a:cs typeface="Times New Roman" panose="02020603050405020304" pitchFamily="18" charset="0"/>
              </a:rPr>
              <a:t>m</a:t>
            </a:r>
            <a:r>
              <a:rPr lang="en-US" altLang="en-US" sz="1200" dirty="0">
                <a:latin typeface="Times New Roman" panose="02020603050405020304" pitchFamily="18" charset="0"/>
                <a:cs typeface="Times New Roman" panose="02020603050405020304" pitchFamily="18" charset="0"/>
              </a:rPr>
              <a:t> = 0.3</a:t>
            </a:r>
          </a:p>
        </p:txBody>
      </p:sp>
      <p:sp>
        <p:nvSpPr>
          <p:cNvPr id="63" name="Text Box 37">
            <a:extLst>
              <a:ext uri="{FF2B5EF4-FFF2-40B4-BE49-F238E27FC236}">
                <a16:creationId xmlns:a16="http://schemas.microsoft.com/office/drawing/2014/main" id="{FE010BE8-8F13-F020-E32B-CB8A288EDE75}"/>
              </a:ext>
            </a:extLst>
          </p:cNvPr>
          <p:cNvSpPr txBox="1">
            <a:spLocks noChangeArrowheads="1"/>
          </p:cNvSpPr>
          <p:nvPr/>
        </p:nvSpPr>
        <p:spPr bwMode="auto">
          <a:xfrm>
            <a:off x="6765761" y="3425804"/>
            <a:ext cx="30489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200" dirty="0">
                <a:latin typeface="Times New Roman" panose="02020603050405020304" pitchFamily="18" charset="0"/>
                <a:cs typeface="Times New Roman" panose="02020603050405020304" pitchFamily="18" charset="0"/>
              </a:rPr>
              <a:t>G</a:t>
            </a:r>
          </a:p>
        </p:txBody>
      </p:sp>
      <p:cxnSp>
        <p:nvCxnSpPr>
          <p:cNvPr id="64" name="Straight Connector 63">
            <a:extLst>
              <a:ext uri="{FF2B5EF4-FFF2-40B4-BE49-F238E27FC236}">
                <a16:creationId xmlns:a16="http://schemas.microsoft.com/office/drawing/2014/main" id="{581281C8-226E-76AB-091C-B6328C0262D8}"/>
              </a:ext>
            </a:extLst>
          </p:cNvPr>
          <p:cNvCxnSpPr/>
          <p:nvPr/>
        </p:nvCxnSpPr>
        <p:spPr>
          <a:xfrm>
            <a:off x="7112694" y="3951608"/>
            <a:ext cx="0" cy="160453"/>
          </a:xfrm>
          <a:prstGeom prst="line">
            <a:avLst/>
          </a:prstGeom>
          <a:ln w="9525"/>
        </p:spPr>
        <p:style>
          <a:lnRef idx="1">
            <a:schemeClr val="dk1"/>
          </a:lnRef>
          <a:fillRef idx="0">
            <a:schemeClr val="dk1"/>
          </a:fillRef>
          <a:effectRef idx="0">
            <a:schemeClr val="dk1"/>
          </a:effectRef>
          <a:fontRef idx="minor">
            <a:schemeClr val="tx1"/>
          </a:fontRef>
        </p:style>
      </p:cxnSp>
      <p:cxnSp>
        <p:nvCxnSpPr>
          <p:cNvPr id="65" name="Straight Connector 64">
            <a:extLst>
              <a:ext uri="{FF2B5EF4-FFF2-40B4-BE49-F238E27FC236}">
                <a16:creationId xmlns:a16="http://schemas.microsoft.com/office/drawing/2014/main" id="{3FAAED82-7C88-7321-A6EF-3CEE04D29CEF}"/>
              </a:ext>
            </a:extLst>
          </p:cNvPr>
          <p:cNvCxnSpPr>
            <a:cxnSpLocks/>
          </p:cNvCxnSpPr>
          <p:nvPr/>
        </p:nvCxnSpPr>
        <p:spPr>
          <a:xfrm>
            <a:off x="3857520" y="3900538"/>
            <a:ext cx="4335294" cy="0"/>
          </a:xfrm>
          <a:prstGeom prst="line">
            <a:avLst/>
          </a:prstGeom>
        </p:spPr>
        <p:style>
          <a:lnRef idx="1">
            <a:schemeClr val="dk1"/>
          </a:lnRef>
          <a:fillRef idx="0">
            <a:schemeClr val="dk1"/>
          </a:fillRef>
          <a:effectRef idx="0">
            <a:schemeClr val="dk1"/>
          </a:effectRef>
          <a:fontRef idx="minor">
            <a:schemeClr val="tx1"/>
          </a:fontRef>
        </p:style>
      </p:cxnSp>
      <p:grpSp>
        <p:nvGrpSpPr>
          <p:cNvPr id="84" name="Group 83">
            <a:extLst>
              <a:ext uri="{FF2B5EF4-FFF2-40B4-BE49-F238E27FC236}">
                <a16:creationId xmlns:a16="http://schemas.microsoft.com/office/drawing/2014/main" id="{0AADF09F-CC34-56F4-81F2-B751614568F2}"/>
              </a:ext>
            </a:extLst>
          </p:cNvPr>
          <p:cNvGrpSpPr/>
          <p:nvPr/>
        </p:nvGrpSpPr>
        <p:grpSpPr>
          <a:xfrm>
            <a:off x="4008680" y="2714878"/>
            <a:ext cx="864674" cy="1193681"/>
            <a:chOff x="1911866" y="1244638"/>
            <a:chExt cx="864674" cy="1193681"/>
          </a:xfrm>
        </p:grpSpPr>
        <p:sp>
          <p:nvSpPr>
            <p:cNvPr id="85" name="Rectangle: Rounded Corners 84">
              <a:extLst>
                <a:ext uri="{FF2B5EF4-FFF2-40B4-BE49-F238E27FC236}">
                  <a16:creationId xmlns:a16="http://schemas.microsoft.com/office/drawing/2014/main" id="{90586C86-D516-81C0-B633-C5EA287809FC}"/>
                </a:ext>
              </a:extLst>
            </p:cNvPr>
            <p:cNvSpPr/>
            <p:nvPr/>
          </p:nvSpPr>
          <p:spPr>
            <a:xfrm rot="506271" flipH="1">
              <a:off x="2242291" y="1482735"/>
              <a:ext cx="90105" cy="950152"/>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Oval 85">
              <a:extLst>
                <a:ext uri="{FF2B5EF4-FFF2-40B4-BE49-F238E27FC236}">
                  <a16:creationId xmlns:a16="http://schemas.microsoft.com/office/drawing/2014/main" id="{8FB9E48A-9901-FED8-FE12-0B1735D95165}"/>
                </a:ext>
              </a:extLst>
            </p:cNvPr>
            <p:cNvSpPr/>
            <p:nvPr/>
          </p:nvSpPr>
          <p:spPr>
            <a:xfrm flipH="1">
              <a:off x="2254396" y="1244638"/>
              <a:ext cx="240655" cy="22878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Rounded Corners 86">
              <a:extLst>
                <a:ext uri="{FF2B5EF4-FFF2-40B4-BE49-F238E27FC236}">
                  <a16:creationId xmlns:a16="http://schemas.microsoft.com/office/drawing/2014/main" id="{0FA0E837-3E44-DF1D-2F74-BB4BD6A95C7A}"/>
                </a:ext>
              </a:extLst>
            </p:cNvPr>
            <p:cNvSpPr/>
            <p:nvPr/>
          </p:nvSpPr>
          <p:spPr>
            <a:xfrm rot="1575847" flipH="1" flipV="1">
              <a:off x="2330362" y="1666312"/>
              <a:ext cx="446178" cy="77209"/>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Rounded Corners 87">
              <a:extLst>
                <a:ext uri="{FF2B5EF4-FFF2-40B4-BE49-F238E27FC236}">
                  <a16:creationId xmlns:a16="http://schemas.microsoft.com/office/drawing/2014/main" id="{3F7A6225-052C-9809-030C-69A8EA5D869A}"/>
                </a:ext>
              </a:extLst>
            </p:cNvPr>
            <p:cNvSpPr/>
            <p:nvPr/>
          </p:nvSpPr>
          <p:spPr>
            <a:xfrm rot="18631115" flipH="1" flipV="1">
              <a:off x="1860566" y="2150531"/>
              <a:ext cx="483972" cy="76146"/>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Rounded Corners 88">
              <a:extLst>
                <a:ext uri="{FF2B5EF4-FFF2-40B4-BE49-F238E27FC236}">
                  <a16:creationId xmlns:a16="http://schemas.microsoft.com/office/drawing/2014/main" id="{74A7D0C0-D82D-4A37-5D8B-FCDD744E48B9}"/>
                </a:ext>
              </a:extLst>
            </p:cNvPr>
            <p:cNvSpPr/>
            <p:nvPr/>
          </p:nvSpPr>
          <p:spPr>
            <a:xfrm flipH="1">
              <a:off x="2173881" y="2356219"/>
              <a:ext cx="190713" cy="75611"/>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tangle: Rounded Corners 89">
              <a:extLst>
                <a:ext uri="{FF2B5EF4-FFF2-40B4-BE49-F238E27FC236}">
                  <a16:creationId xmlns:a16="http://schemas.microsoft.com/office/drawing/2014/main" id="{4775FE0E-D9ED-40A0-2DB4-A9DC572568D6}"/>
                </a:ext>
              </a:extLst>
            </p:cNvPr>
            <p:cNvSpPr/>
            <p:nvPr/>
          </p:nvSpPr>
          <p:spPr>
            <a:xfrm flipH="1">
              <a:off x="1911866" y="2339309"/>
              <a:ext cx="155323" cy="99010"/>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TextBox 2">
            <a:extLst>
              <a:ext uri="{FF2B5EF4-FFF2-40B4-BE49-F238E27FC236}">
                <a16:creationId xmlns:a16="http://schemas.microsoft.com/office/drawing/2014/main" id="{3C9693CE-ADC0-592A-EBC6-9E9A11FB2014}"/>
              </a:ext>
            </a:extLst>
          </p:cNvPr>
          <p:cNvSpPr txBox="1"/>
          <p:nvPr/>
        </p:nvSpPr>
        <p:spPr>
          <a:xfrm>
            <a:off x="380553" y="124259"/>
            <a:ext cx="1595309" cy="369332"/>
          </a:xfrm>
          <a:prstGeom prst="rect">
            <a:avLst/>
          </a:prstGeom>
          <a:noFill/>
        </p:spPr>
        <p:txBody>
          <a:bodyPr wrap="none" rtlCol="0">
            <a:spAutoFit/>
          </a:bodyPr>
          <a:lstStyle/>
          <a:p>
            <a:r>
              <a:rPr lang="en-US" dirty="0">
                <a:solidFill>
                  <a:srgbClr val="C00000"/>
                </a:solidFill>
              </a:rPr>
              <a:t>Example 10.6</a:t>
            </a:r>
          </a:p>
        </p:txBody>
      </p:sp>
      <p:cxnSp>
        <p:nvCxnSpPr>
          <p:cNvPr id="66" name="Straight Connector 65">
            <a:extLst>
              <a:ext uri="{FF2B5EF4-FFF2-40B4-BE49-F238E27FC236}">
                <a16:creationId xmlns:a16="http://schemas.microsoft.com/office/drawing/2014/main" id="{8624020C-16BB-8DF1-FF58-78C515FE721B}"/>
              </a:ext>
            </a:extLst>
          </p:cNvPr>
          <p:cNvCxnSpPr/>
          <p:nvPr/>
        </p:nvCxnSpPr>
        <p:spPr>
          <a:xfrm>
            <a:off x="472966" y="517478"/>
            <a:ext cx="7810007"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8" name="Text Box 4">
            <a:extLst>
              <a:ext uri="{FF2B5EF4-FFF2-40B4-BE49-F238E27FC236}">
                <a16:creationId xmlns:a16="http://schemas.microsoft.com/office/drawing/2014/main" id="{5322E421-31B9-46E6-B567-5057F104B94C}"/>
              </a:ext>
            </a:extLst>
          </p:cNvPr>
          <p:cNvSpPr txBox="1">
            <a:spLocks noChangeArrowheads="1"/>
          </p:cNvSpPr>
          <p:nvPr/>
        </p:nvSpPr>
        <p:spPr bwMode="auto">
          <a:xfrm>
            <a:off x="277813" y="131763"/>
            <a:ext cx="4806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 assume the board slides on the saw horse</a:t>
            </a:r>
          </a:p>
        </p:txBody>
      </p:sp>
      <p:sp>
        <p:nvSpPr>
          <p:cNvPr id="18439" name="Rectangle 5">
            <a:extLst>
              <a:ext uri="{FF2B5EF4-FFF2-40B4-BE49-F238E27FC236}">
                <a16:creationId xmlns:a16="http://schemas.microsoft.com/office/drawing/2014/main" id="{F92DC236-7D53-4650-9B45-77931850CFDA}"/>
              </a:ext>
            </a:extLst>
          </p:cNvPr>
          <p:cNvSpPr>
            <a:spLocks noChangeArrowheads="1"/>
          </p:cNvSpPr>
          <p:nvPr/>
        </p:nvSpPr>
        <p:spPr bwMode="auto">
          <a:xfrm>
            <a:off x="1254125" y="1447800"/>
            <a:ext cx="5003800" cy="88900"/>
          </a:xfrm>
          <a:prstGeom prst="rect">
            <a:avLst/>
          </a:prstGeom>
          <a:solidFill>
            <a:schemeClr val="bg1">
              <a:lumMod val="85000"/>
            </a:schemeClr>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8440" name="Line 6">
            <a:extLst>
              <a:ext uri="{FF2B5EF4-FFF2-40B4-BE49-F238E27FC236}">
                <a16:creationId xmlns:a16="http://schemas.microsoft.com/office/drawing/2014/main" id="{8E362396-FDCE-4B92-AD85-3B32A589039B}"/>
              </a:ext>
            </a:extLst>
          </p:cNvPr>
          <p:cNvSpPr>
            <a:spLocks noChangeShapeType="1"/>
          </p:cNvSpPr>
          <p:nvPr/>
        </p:nvSpPr>
        <p:spPr bwMode="auto">
          <a:xfrm>
            <a:off x="658813" y="1479550"/>
            <a:ext cx="56515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441" name="Line 7">
            <a:extLst>
              <a:ext uri="{FF2B5EF4-FFF2-40B4-BE49-F238E27FC236}">
                <a16:creationId xmlns:a16="http://schemas.microsoft.com/office/drawing/2014/main" id="{8B76866E-AE05-47FB-8135-AEEFDDA75EDE}"/>
              </a:ext>
            </a:extLst>
          </p:cNvPr>
          <p:cNvSpPr>
            <a:spLocks noChangeShapeType="1"/>
          </p:cNvSpPr>
          <p:nvPr/>
        </p:nvSpPr>
        <p:spPr bwMode="auto">
          <a:xfrm flipH="1">
            <a:off x="3576638" y="1479550"/>
            <a:ext cx="9525" cy="47307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442" name="Line 8">
            <a:extLst>
              <a:ext uri="{FF2B5EF4-FFF2-40B4-BE49-F238E27FC236}">
                <a16:creationId xmlns:a16="http://schemas.microsoft.com/office/drawing/2014/main" id="{339A5810-E496-48CE-BFFF-3A6C15AA14B7}"/>
              </a:ext>
            </a:extLst>
          </p:cNvPr>
          <p:cNvSpPr>
            <a:spLocks noChangeShapeType="1"/>
          </p:cNvSpPr>
          <p:nvPr/>
        </p:nvSpPr>
        <p:spPr bwMode="auto">
          <a:xfrm flipV="1">
            <a:off x="3997325" y="1543050"/>
            <a:ext cx="0" cy="636588"/>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443" name="Text Box 9">
            <a:extLst>
              <a:ext uri="{FF2B5EF4-FFF2-40B4-BE49-F238E27FC236}">
                <a16:creationId xmlns:a16="http://schemas.microsoft.com/office/drawing/2014/main" id="{51EFBB11-EB51-43A4-8603-0D363ED879F0}"/>
              </a:ext>
            </a:extLst>
          </p:cNvPr>
          <p:cNvSpPr txBox="1">
            <a:spLocks noChangeArrowheads="1"/>
          </p:cNvSpPr>
          <p:nvPr/>
        </p:nvSpPr>
        <p:spPr bwMode="auto">
          <a:xfrm>
            <a:off x="3041650" y="1889125"/>
            <a:ext cx="679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54 </a:t>
            </a:r>
            <a:r>
              <a:rPr lang="en-US" altLang="en-US" dirty="0" err="1"/>
              <a:t>lb</a:t>
            </a:r>
            <a:endParaRPr lang="en-US" altLang="en-US" dirty="0"/>
          </a:p>
        </p:txBody>
      </p:sp>
      <p:sp>
        <p:nvSpPr>
          <p:cNvPr id="18444" name="Text Box 10">
            <a:extLst>
              <a:ext uri="{FF2B5EF4-FFF2-40B4-BE49-F238E27FC236}">
                <a16:creationId xmlns:a16="http://schemas.microsoft.com/office/drawing/2014/main" id="{3B2509D7-DF31-4376-AD3F-8B1788EB6276}"/>
              </a:ext>
            </a:extLst>
          </p:cNvPr>
          <p:cNvSpPr txBox="1">
            <a:spLocks noChangeArrowheads="1"/>
          </p:cNvSpPr>
          <p:nvPr/>
        </p:nvSpPr>
        <p:spPr bwMode="auto">
          <a:xfrm>
            <a:off x="792163" y="1016000"/>
            <a:ext cx="412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P</a:t>
            </a:r>
            <a:r>
              <a:rPr lang="en-US" altLang="en-US" baseline="-25000"/>
              <a:t>x</a:t>
            </a:r>
            <a:endParaRPr lang="en-US" altLang="en-US"/>
          </a:p>
        </p:txBody>
      </p:sp>
      <p:sp>
        <p:nvSpPr>
          <p:cNvPr id="18445" name="Line 11">
            <a:extLst>
              <a:ext uri="{FF2B5EF4-FFF2-40B4-BE49-F238E27FC236}">
                <a16:creationId xmlns:a16="http://schemas.microsoft.com/office/drawing/2014/main" id="{3A498143-4074-4DF9-B6E2-40431EB5D9EA}"/>
              </a:ext>
            </a:extLst>
          </p:cNvPr>
          <p:cNvSpPr>
            <a:spLocks noChangeShapeType="1"/>
          </p:cNvSpPr>
          <p:nvPr/>
        </p:nvSpPr>
        <p:spPr bwMode="auto">
          <a:xfrm flipV="1">
            <a:off x="4006850" y="1089025"/>
            <a:ext cx="0" cy="2365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46" name="Line 12">
            <a:extLst>
              <a:ext uri="{FF2B5EF4-FFF2-40B4-BE49-F238E27FC236}">
                <a16:creationId xmlns:a16="http://schemas.microsoft.com/office/drawing/2014/main" id="{162B7B6B-8D34-43F5-9ABB-53A9CFEA1D15}"/>
              </a:ext>
            </a:extLst>
          </p:cNvPr>
          <p:cNvSpPr>
            <a:spLocks noChangeShapeType="1"/>
          </p:cNvSpPr>
          <p:nvPr/>
        </p:nvSpPr>
        <p:spPr bwMode="auto">
          <a:xfrm flipV="1">
            <a:off x="3586163" y="1089025"/>
            <a:ext cx="0" cy="2365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47" name="Line 13">
            <a:extLst>
              <a:ext uri="{FF2B5EF4-FFF2-40B4-BE49-F238E27FC236}">
                <a16:creationId xmlns:a16="http://schemas.microsoft.com/office/drawing/2014/main" id="{3CEEBDC5-1D3E-4A46-B46A-88272A1C948A}"/>
              </a:ext>
            </a:extLst>
          </p:cNvPr>
          <p:cNvSpPr>
            <a:spLocks noChangeShapeType="1"/>
          </p:cNvSpPr>
          <p:nvPr/>
        </p:nvSpPr>
        <p:spPr bwMode="auto">
          <a:xfrm>
            <a:off x="3576638" y="1201738"/>
            <a:ext cx="409575" cy="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448" name="Text Box 14">
            <a:extLst>
              <a:ext uri="{FF2B5EF4-FFF2-40B4-BE49-F238E27FC236}">
                <a16:creationId xmlns:a16="http://schemas.microsoft.com/office/drawing/2014/main" id="{8043777B-6253-4B71-8712-0C9EEF18A4F8}"/>
              </a:ext>
            </a:extLst>
          </p:cNvPr>
          <p:cNvSpPr txBox="1">
            <a:spLocks noChangeArrowheads="1"/>
          </p:cNvSpPr>
          <p:nvPr/>
        </p:nvSpPr>
        <p:spPr bwMode="auto">
          <a:xfrm>
            <a:off x="3534002" y="744536"/>
            <a:ext cx="47160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600" dirty="0"/>
              <a:t>1 ft</a:t>
            </a:r>
          </a:p>
        </p:txBody>
      </p:sp>
      <p:sp>
        <p:nvSpPr>
          <p:cNvPr id="18449" name="Text Box 15">
            <a:extLst>
              <a:ext uri="{FF2B5EF4-FFF2-40B4-BE49-F238E27FC236}">
                <a16:creationId xmlns:a16="http://schemas.microsoft.com/office/drawing/2014/main" id="{732975A7-7DB4-4D7D-B93F-4F6FE8F6629C}"/>
              </a:ext>
            </a:extLst>
          </p:cNvPr>
          <p:cNvSpPr txBox="1">
            <a:spLocks noChangeArrowheads="1"/>
          </p:cNvSpPr>
          <p:nvPr/>
        </p:nvSpPr>
        <p:spPr bwMode="auto">
          <a:xfrm>
            <a:off x="4049713" y="1817688"/>
            <a:ext cx="349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N</a:t>
            </a:r>
          </a:p>
        </p:txBody>
      </p:sp>
      <p:sp>
        <p:nvSpPr>
          <p:cNvPr id="18450" name="Line 16">
            <a:extLst>
              <a:ext uri="{FF2B5EF4-FFF2-40B4-BE49-F238E27FC236}">
                <a16:creationId xmlns:a16="http://schemas.microsoft.com/office/drawing/2014/main" id="{F4BFC51C-1F6C-4F66-9E16-0C623200DA6C}"/>
              </a:ext>
            </a:extLst>
          </p:cNvPr>
          <p:cNvSpPr>
            <a:spLocks noChangeShapeType="1"/>
          </p:cNvSpPr>
          <p:nvPr/>
        </p:nvSpPr>
        <p:spPr bwMode="auto">
          <a:xfrm flipH="1">
            <a:off x="4089400" y="1582738"/>
            <a:ext cx="461963" cy="9525"/>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451" name="Text Box 17">
            <a:extLst>
              <a:ext uri="{FF2B5EF4-FFF2-40B4-BE49-F238E27FC236}">
                <a16:creationId xmlns:a16="http://schemas.microsoft.com/office/drawing/2014/main" id="{00EAAF59-32DF-4747-AF5C-321B360B114A}"/>
              </a:ext>
            </a:extLst>
          </p:cNvPr>
          <p:cNvSpPr txBox="1">
            <a:spLocks noChangeArrowheads="1"/>
          </p:cNvSpPr>
          <p:nvPr/>
        </p:nvSpPr>
        <p:spPr bwMode="auto">
          <a:xfrm>
            <a:off x="4603750" y="1528763"/>
            <a:ext cx="10668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 = 0.5N</a:t>
            </a:r>
          </a:p>
        </p:txBody>
      </p:sp>
      <p:sp>
        <p:nvSpPr>
          <p:cNvPr id="18452" name="Line 18">
            <a:extLst>
              <a:ext uri="{FF2B5EF4-FFF2-40B4-BE49-F238E27FC236}">
                <a16:creationId xmlns:a16="http://schemas.microsoft.com/office/drawing/2014/main" id="{84413C90-847C-434A-B0E9-88B5A47DA208}"/>
              </a:ext>
            </a:extLst>
          </p:cNvPr>
          <p:cNvSpPr>
            <a:spLocks noChangeShapeType="1"/>
          </p:cNvSpPr>
          <p:nvPr/>
        </p:nvSpPr>
        <p:spPr bwMode="auto">
          <a:xfrm flipH="1" flipV="1">
            <a:off x="1254125" y="863600"/>
            <a:ext cx="9525" cy="503238"/>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453" name="Text Box 19">
            <a:extLst>
              <a:ext uri="{FF2B5EF4-FFF2-40B4-BE49-F238E27FC236}">
                <a16:creationId xmlns:a16="http://schemas.microsoft.com/office/drawing/2014/main" id="{2B7DA681-ECFD-4A05-B188-9CF327314017}"/>
              </a:ext>
            </a:extLst>
          </p:cNvPr>
          <p:cNvSpPr txBox="1">
            <a:spLocks noChangeArrowheads="1"/>
          </p:cNvSpPr>
          <p:nvPr/>
        </p:nvSpPr>
        <p:spPr bwMode="auto">
          <a:xfrm>
            <a:off x="1346200" y="563563"/>
            <a:ext cx="4127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P</a:t>
            </a:r>
            <a:r>
              <a:rPr lang="en-US" altLang="en-US" baseline="-25000"/>
              <a:t>y</a:t>
            </a:r>
            <a:endParaRPr lang="en-US" altLang="en-US"/>
          </a:p>
        </p:txBody>
      </p:sp>
      <p:graphicFrame>
        <p:nvGraphicFramePr>
          <p:cNvPr id="18434" name="Object 20">
            <a:extLst>
              <a:ext uri="{FF2B5EF4-FFF2-40B4-BE49-F238E27FC236}">
                <a16:creationId xmlns:a16="http://schemas.microsoft.com/office/drawing/2014/main" id="{7D14C678-4B22-4E50-B2B2-C8AC701A893D}"/>
              </a:ext>
            </a:extLst>
          </p:cNvPr>
          <p:cNvGraphicFramePr>
            <a:graphicFrameLocks noChangeAspect="1"/>
          </p:cNvGraphicFramePr>
          <p:nvPr>
            <p:extLst>
              <p:ext uri="{D42A27DB-BD31-4B8C-83A1-F6EECF244321}">
                <p14:modId xmlns:p14="http://schemas.microsoft.com/office/powerpoint/2010/main" val="3943898461"/>
              </p:ext>
            </p:extLst>
          </p:nvPr>
        </p:nvGraphicFramePr>
        <p:xfrm>
          <a:off x="827088" y="2230438"/>
          <a:ext cx="2136775" cy="1127125"/>
        </p:xfrm>
        <a:graphic>
          <a:graphicData uri="http://schemas.openxmlformats.org/presentationml/2006/ole">
            <mc:AlternateContent xmlns:mc="http://schemas.openxmlformats.org/markup-compatibility/2006">
              <mc:Choice xmlns:v="urn:schemas-microsoft-com:vml" Requires="v">
                <p:oleObj name="Equation" r:id="rId4" imgW="1396800" imgH="736560" progId="Equation.DSMT4">
                  <p:embed/>
                </p:oleObj>
              </mc:Choice>
              <mc:Fallback>
                <p:oleObj name="Equation" r:id="rId4" imgW="1396800" imgH="736560" progId="Equation.DSMT4">
                  <p:embed/>
                  <p:pic>
                    <p:nvPicPr>
                      <p:cNvPr id="0" name="Object 20"/>
                      <p:cNvPicPr>
                        <a:picLocks noChangeAspect="1" noChangeArrowheads="1"/>
                      </p:cNvPicPr>
                      <p:nvPr/>
                    </p:nvPicPr>
                    <p:blipFill>
                      <a:blip r:embed="rId5"/>
                      <a:srcRect/>
                      <a:stretch>
                        <a:fillRect/>
                      </a:stretch>
                    </p:blipFill>
                    <p:spPr bwMode="auto">
                      <a:xfrm>
                        <a:off x="827088" y="2230438"/>
                        <a:ext cx="2136775" cy="1127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18454" name="Group 21">
            <a:extLst>
              <a:ext uri="{FF2B5EF4-FFF2-40B4-BE49-F238E27FC236}">
                <a16:creationId xmlns:a16="http://schemas.microsoft.com/office/drawing/2014/main" id="{2FB246D7-A855-42B2-9B2D-01BDC1BA8667}"/>
              </a:ext>
            </a:extLst>
          </p:cNvPr>
          <p:cNvGrpSpPr>
            <a:grpSpLocks/>
          </p:cNvGrpSpPr>
          <p:nvPr/>
        </p:nvGrpSpPr>
        <p:grpSpPr bwMode="auto">
          <a:xfrm>
            <a:off x="436563" y="2227263"/>
            <a:ext cx="330200" cy="366712"/>
            <a:chOff x="2457" y="1047"/>
            <a:chExt cx="208" cy="231"/>
          </a:xfrm>
        </p:grpSpPr>
        <p:sp>
          <p:nvSpPr>
            <p:cNvPr id="18478" name="Arc 22">
              <a:extLst>
                <a:ext uri="{FF2B5EF4-FFF2-40B4-BE49-F238E27FC236}">
                  <a16:creationId xmlns:a16="http://schemas.microsoft.com/office/drawing/2014/main" id="{2C261489-3E5A-4C3D-AA3F-EDDA30B602CB}"/>
                </a:ext>
              </a:extLst>
            </p:cNvPr>
            <p:cNvSpPr>
              <a:spLocks/>
            </p:cNvSpPr>
            <p:nvPr/>
          </p:nvSpPr>
          <p:spPr bwMode="auto">
            <a:xfrm rot="-2266260">
              <a:off x="2457" y="1059"/>
              <a:ext cx="208" cy="215"/>
            </a:xfrm>
            <a:custGeom>
              <a:avLst/>
              <a:gdLst>
                <a:gd name="T0" fmla="*/ 0 w 38544"/>
                <a:gd name="T1" fmla="*/ 0 h 43200"/>
                <a:gd name="T2" fmla="*/ 0 w 38544"/>
                <a:gd name="T3" fmla="*/ 0 h 43200"/>
                <a:gd name="T4" fmla="*/ 0 w 38544"/>
                <a:gd name="T5" fmla="*/ 0 h 43200"/>
                <a:gd name="T6" fmla="*/ 0 60000 65536"/>
                <a:gd name="T7" fmla="*/ 0 60000 65536"/>
                <a:gd name="T8" fmla="*/ 0 60000 65536"/>
                <a:gd name="T9" fmla="*/ 0 w 38544"/>
                <a:gd name="T10" fmla="*/ 0 h 43200"/>
                <a:gd name="T11" fmla="*/ 38544 w 38544"/>
                <a:gd name="T12" fmla="*/ 43200 h 43200"/>
              </a:gdLst>
              <a:ahLst/>
              <a:cxnLst>
                <a:cxn ang="T6">
                  <a:pos x="T0" y="T1"/>
                </a:cxn>
                <a:cxn ang="T7">
                  <a:pos x="T2" y="T3"/>
                </a:cxn>
                <a:cxn ang="T8">
                  <a:pos x="T4" y="T5"/>
                </a:cxn>
              </a:cxnLst>
              <a:rect l="T9" t="T10" r="T11" b="T12"/>
              <a:pathLst>
                <a:path w="38544" h="43200" fill="none" extrusionOk="0">
                  <a:moveTo>
                    <a:pt x="16943" y="0"/>
                  </a:moveTo>
                  <a:cubicBezTo>
                    <a:pt x="28873" y="0"/>
                    <a:pt x="38544" y="9670"/>
                    <a:pt x="38544" y="21600"/>
                  </a:cubicBezTo>
                  <a:cubicBezTo>
                    <a:pt x="38544" y="33529"/>
                    <a:pt x="28873" y="43200"/>
                    <a:pt x="16944" y="43200"/>
                  </a:cubicBezTo>
                  <a:cubicBezTo>
                    <a:pt x="10338" y="43200"/>
                    <a:pt x="4096" y="40177"/>
                    <a:pt x="-1" y="34996"/>
                  </a:cubicBezTo>
                </a:path>
                <a:path w="38544" h="43200" stroke="0" extrusionOk="0">
                  <a:moveTo>
                    <a:pt x="16943" y="0"/>
                  </a:moveTo>
                  <a:cubicBezTo>
                    <a:pt x="28873" y="0"/>
                    <a:pt x="38544" y="9670"/>
                    <a:pt x="38544" y="21600"/>
                  </a:cubicBezTo>
                  <a:cubicBezTo>
                    <a:pt x="38544" y="33529"/>
                    <a:pt x="28873" y="43200"/>
                    <a:pt x="16944" y="43200"/>
                  </a:cubicBezTo>
                  <a:cubicBezTo>
                    <a:pt x="10338" y="43200"/>
                    <a:pt x="4096" y="40177"/>
                    <a:pt x="-1" y="34996"/>
                  </a:cubicBezTo>
                  <a:lnTo>
                    <a:pt x="16944" y="21600"/>
                  </a:lnTo>
                  <a:lnTo>
                    <a:pt x="16943" y="0"/>
                  </a:lnTo>
                  <a:close/>
                </a:path>
              </a:pathLst>
            </a:custGeom>
            <a:noFill/>
            <a:ln w="9525">
              <a:solidFill>
                <a:schemeClr val="tx1"/>
              </a:solidFill>
              <a:round/>
              <a:headEnd type="triangle" w="med" len="me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8479" name="Text Box 23">
              <a:extLst>
                <a:ext uri="{FF2B5EF4-FFF2-40B4-BE49-F238E27FC236}">
                  <a16:creationId xmlns:a16="http://schemas.microsoft.com/office/drawing/2014/main" id="{1909E199-5B03-4BB0-9207-8D1999029DA1}"/>
                </a:ext>
              </a:extLst>
            </p:cNvPr>
            <p:cNvSpPr txBox="1">
              <a:spLocks noChangeArrowheads="1"/>
            </p:cNvSpPr>
            <p:nvPr/>
          </p:nvSpPr>
          <p:spPr bwMode="auto">
            <a:xfrm>
              <a:off x="2461" y="1047"/>
              <a:ext cx="20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t>
              </a:r>
            </a:p>
          </p:txBody>
        </p:sp>
      </p:grpSp>
      <p:sp>
        <p:nvSpPr>
          <p:cNvPr id="18455" name="Text Box 24">
            <a:extLst>
              <a:ext uri="{FF2B5EF4-FFF2-40B4-BE49-F238E27FC236}">
                <a16:creationId xmlns:a16="http://schemas.microsoft.com/office/drawing/2014/main" id="{702E28FD-15CE-477C-8337-EDDCAFF4E56F}"/>
              </a:ext>
            </a:extLst>
          </p:cNvPr>
          <p:cNvSpPr txBox="1">
            <a:spLocks noChangeArrowheads="1"/>
          </p:cNvSpPr>
          <p:nvPr/>
        </p:nvSpPr>
        <p:spPr bwMode="auto">
          <a:xfrm>
            <a:off x="1162050" y="1477963"/>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a:t>
            </a:r>
          </a:p>
        </p:txBody>
      </p:sp>
      <p:graphicFrame>
        <p:nvGraphicFramePr>
          <p:cNvPr id="18435" name="Object 25">
            <a:extLst>
              <a:ext uri="{FF2B5EF4-FFF2-40B4-BE49-F238E27FC236}">
                <a16:creationId xmlns:a16="http://schemas.microsoft.com/office/drawing/2014/main" id="{04D90F2D-2F44-4263-879D-0383BB396E30}"/>
              </a:ext>
            </a:extLst>
          </p:cNvPr>
          <p:cNvGraphicFramePr>
            <a:graphicFrameLocks noChangeAspect="1"/>
          </p:cNvGraphicFramePr>
          <p:nvPr>
            <p:extLst>
              <p:ext uri="{D42A27DB-BD31-4B8C-83A1-F6EECF244321}">
                <p14:modId xmlns:p14="http://schemas.microsoft.com/office/powerpoint/2010/main" val="423125145"/>
              </p:ext>
            </p:extLst>
          </p:nvPr>
        </p:nvGraphicFramePr>
        <p:xfrm>
          <a:off x="4927600" y="2054225"/>
          <a:ext cx="2714625" cy="2219325"/>
        </p:xfrm>
        <a:graphic>
          <a:graphicData uri="http://schemas.openxmlformats.org/presentationml/2006/ole">
            <mc:AlternateContent xmlns:mc="http://schemas.openxmlformats.org/markup-compatibility/2006">
              <mc:Choice xmlns:v="urn:schemas-microsoft-com:vml" Requires="v">
                <p:oleObj name="Equation" r:id="rId6" imgW="1866600" imgH="1523880" progId="Equation.DSMT4">
                  <p:embed/>
                </p:oleObj>
              </mc:Choice>
              <mc:Fallback>
                <p:oleObj name="Equation" r:id="rId6" imgW="1866600" imgH="1523880" progId="Equation.DSMT4">
                  <p:embed/>
                  <p:pic>
                    <p:nvPicPr>
                      <p:cNvPr id="0" name="Object 25"/>
                      <p:cNvPicPr>
                        <a:picLocks noChangeAspect="1" noChangeArrowheads="1"/>
                      </p:cNvPicPr>
                      <p:nvPr/>
                    </p:nvPicPr>
                    <p:blipFill>
                      <a:blip r:embed="rId7"/>
                      <a:srcRect/>
                      <a:stretch>
                        <a:fillRect/>
                      </a:stretch>
                    </p:blipFill>
                    <p:spPr bwMode="auto">
                      <a:xfrm>
                        <a:off x="4927600" y="2054225"/>
                        <a:ext cx="2714625" cy="2219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8456" name="Text Box 26">
            <a:extLst>
              <a:ext uri="{FF2B5EF4-FFF2-40B4-BE49-F238E27FC236}">
                <a16:creationId xmlns:a16="http://schemas.microsoft.com/office/drawing/2014/main" id="{FAA73D72-82FD-4866-AB70-F876EFECF237}"/>
              </a:ext>
            </a:extLst>
          </p:cNvPr>
          <p:cNvSpPr txBox="1">
            <a:spLocks noChangeArrowheads="1"/>
          </p:cNvSpPr>
          <p:nvPr/>
        </p:nvSpPr>
        <p:spPr bwMode="auto">
          <a:xfrm>
            <a:off x="398463" y="3768725"/>
            <a:ext cx="3460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(b) assume the saw horse slides</a:t>
            </a:r>
          </a:p>
        </p:txBody>
      </p:sp>
      <p:sp>
        <p:nvSpPr>
          <p:cNvPr id="18457" name="Rectangle 27">
            <a:extLst>
              <a:ext uri="{FF2B5EF4-FFF2-40B4-BE49-F238E27FC236}">
                <a16:creationId xmlns:a16="http://schemas.microsoft.com/office/drawing/2014/main" id="{92B90BB3-B635-407C-BFC7-D7DE49D5900C}"/>
              </a:ext>
            </a:extLst>
          </p:cNvPr>
          <p:cNvSpPr>
            <a:spLocks noChangeArrowheads="1"/>
          </p:cNvSpPr>
          <p:nvPr/>
        </p:nvSpPr>
        <p:spPr bwMode="auto">
          <a:xfrm>
            <a:off x="2455863" y="5114925"/>
            <a:ext cx="574675" cy="88900"/>
          </a:xfrm>
          <a:prstGeom prst="rect">
            <a:avLst/>
          </a:prstGeom>
          <a:solidFill>
            <a:srgbClr val="DDDDDD"/>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8458" name="Rectangle 28">
            <a:extLst>
              <a:ext uri="{FF2B5EF4-FFF2-40B4-BE49-F238E27FC236}">
                <a16:creationId xmlns:a16="http://schemas.microsoft.com/office/drawing/2014/main" id="{0E645E2D-BB96-46C0-83C6-E9B5690A5210}"/>
              </a:ext>
            </a:extLst>
          </p:cNvPr>
          <p:cNvSpPr>
            <a:spLocks noChangeArrowheads="1"/>
          </p:cNvSpPr>
          <p:nvPr/>
        </p:nvSpPr>
        <p:spPr bwMode="auto">
          <a:xfrm rot="1042888">
            <a:off x="2428875" y="4556125"/>
            <a:ext cx="93663" cy="1012825"/>
          </a:xfrm>
          <a:prstGeom prst="rect">
            <a:avLst/>
          </a:prstGeom>
          <a:solidFill>
            <a:srgbClr val="DDDDDD"/>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8459" name="Rectangle 29">
            <a:extLst>
              <a:ext uri="{FF2B5EF4-FFF2-40B4-BE49-F238E27FC236}">
                <a16:creationId xmlns:a16="http://schemas.microsoft.com/office/drawing/2014/main" id="{EA880367-510D-4AF2-802D-C8C3BEAB8B84}"/>
              </a:ext>
            </a:extLst>
          </p:cNvPr>
          <p:cNvSpPr>
            <a:spLocks noChangeArrowheads="1"/>
          </p:cNvSpPr>
          <p:nvPr/>
        </p:nvSpPr>
        <p:spPr bwMode="auto">
          <a:xfrm rot="20557112" flipH="1">
            <a:off x="2930525" y="4554538"/>
            <a:ext cx="96838" cy="1012825"/>
          </a:xfrm>
          <a:prstGeom prst="rect">
            <a:avLst/>
          </a:prstGeom>
          <a:solidFill>
            <a:srgbClr val="DDDDDD"/>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8460" name="Rectangle 30">
            <a:extLst>
              <a:ext uri="{FF2B5EF4-FFF2-40B4-BE49-F238E27FC236}">
                <a16:creationId xmlns:a16="http://schemas.microsoft.com/office/drawing/2014/main" id="{817B0ADC-AEA8-4921-A6CF-4125BD4FFB09}"/>
              </a:ext>
            </a:extLst>
          </p:cNvPr>
          <p:cNvSpPr>
            <a:spLocks noChangeArrowheads="1"/>
          </p:cNvSpPr>
          <p:nvPr/>
        </p:nvSpPr>
        <p:spPr bwMode="auto">
          <a:xfrm>
            <a:off x="2568575" y="4530725"/>
            <a:ext cx="319088" cy="88900"/>
          </a:xfrm>
          <a:prstGeom prst="rect">
            <a:avLst/>
          </a:prstGeom>
          <a:solidFill>
            <a:srgbClr val="DDDDDD"/>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8461" name="Oval 32">
            <a:extLst>
              <a:ext uri="{FF2B5EF4-FFF2-40B4-BE49-F238E27FC236}">
                <a16:creationId xmlns:a16="http://schemas.microsoft.com/office/drawing/2014/main" id="{964E12EF-66D8-4D4D-8BC2-A9ED10223C14}"/>
              </a:ext>
            </a:extLst>
          </p:cNvPr>
          <p:cNvSpPr>
            <a:spLocks noChangeArrowheads="1"/>
          </p:cNvSpPr>
          <p:nvPr/>
        </p:nvSpPr>
        <p:spPr bwMode="auto">
          <a:xfrm>
            <a:off x="2684463" y="4803775"/>
            <a:ext cx="88900" cy="88900"/>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8462" name="Line 36">
            <a:extLst>
              <a:ext uri="{FF2B5EF4-FFF2-40B4-BE49-F238E27FC236}">
                <a16:creationId xmlns:a16="http://schemas.microsoft.com/office/drawing/2014/main" id="{B3A2A149-A330-4C58-BDB9-DDE9B6C8EC9F}"/>
              </a:ext>
            </a:extLst>
          </p:cNvPr>
          <p:cNvSpPr>
            <a:spLocks noChangeShapeType="1"/>
          </p:cNvSpPr>
          <p:nvPr/>
        </p:nvSpPr>
        <p:spPr bwMode="auto">
          <a:xfrm>
            <a:off x="2724150" y="4870450"/>
            <a:ext cx="9525" cy="39052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463" name="Line 37">
            <a:extLst>
              <a:ext uri="{FF2B5EF4-FFF2-40B4-BE49-F238E27FC236}">
                <a16:creationId xmlns:a16="http://schemas.microsoft.com/office/drawing/2014/main" id="{661A0DD4-D7F6-4293-8D6C-F467F72A2C4A}"/>
              </a:ext>
            </a:extLst>
          </p:cNvPr>
          <p:cNvSpPr>
            <a:spLocks noChangeShapeType="1"/>
          </p:cNvSpPr>
          <p:nvPr/>
        </p:nvSpPr>
        <p:spPr bwMode="auto">
          <a:xfrm>
            <a:off x="2609850" y="4479925"/>
            <a:ext cx="461963" cy="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464" name="Text Box 38">
            <a:extLst>
              <a:ext uri="{FF2B5EF4-FFF2-40B4-BE49-F238E27FC236}">
                <a16:creationId xmlns:a16="http://schemas.microsoft.com/office/drawing/2014/main" id="{331933D0-AB3A-4C32-BC0E-254B9958E607}"/>
              </a:ext>
            </a:extLst>
          </p:cNvPr>
          <p:cNvSpPr txBox="1">
            <a:spLocks noChangeArrowheads="1"/>
          </p:cNvSpPr>
          <p:nvPr/>
        </p:nvSpPr>
        <p:spPr bwMode="auto">
          <a:xfrm>
            <a:off x="3133725" y="4262438"/>
            <a:ext cx="4127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P</a:t>
            </a:r>
            <a:r>
              <a:rPr lang="en-US" altLang="en-US" baseline="-25000"/>
              <a:t>x</a:t>
            </a:r>
            <a:endParaRPr lang="en-US" altLang="en-US"/>
          </a:p>
        </p:txBody>
      </p:sp>
      <p:sp>
        <p:nvSpPr>
          <p:cNvPr id="18465" name="Line 39">
            <a:extLst>
              <a:ext uri="{FF2B5EF4-FFF2-40B4-BE49-F238E27FC236}">
                <a16:creationId xmlns:a16="http://schemas.microsoft.com/office/drawing/2014/main" id="{E7335986-408D-4E1D-97DD-E043F6FEB329}"/>
              </a:ext>
            </a:extLst>
          </p:cNvPr>
          <p:cNvSpPr>
            <a:spLocks noChangeShapeType="1"/>
          </p:cNvSpPr>
          <p:nvPr/>
        </p:nvSpPr>
        <p:spPr bwMode="auto">
          <a:xfrm>
            <a:off x="2713038" y="4160838"/>
            <a:ext cx="0" cy="34925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466" name="Text Box 40">
            <a:extLst>
              <a:ext uri="{FF2B5EF4-FFF2-40B4-BE49-F238E27FC236}">
                <a16:creationId xmlns:a16="http://schemas.microsoft.com/office/drawing/2014/main" id="{A3489A12-1AEA-4511-8AD1-C65B8C3E3089}"/>
              </a:ext>
            </a:extLst>
          </p:cNvPr>
          <p:cNvSpPr txBox="1">
            <a:spLocks noChangeArrowheads="1"/>
          </p:cNvSpPr>
          <p:nvPr/>
        </p:nvSpPr>
        <p:spPr bwMode="auto">
          <a:xfrm>
            <a:off x="1825351" y="4097616"/>
            <a:ext cx="8771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48.6 </a:t>
            </a:r>
            <a:r>
              <a:rPr lang="en-US" altLang="en-US" dirty="0" err="1"/>
              <a:t>lb</a:t>
            </a:r>
            <a:endParaRPr lang="en-US" altLang="en-US" dirty="0"/>
          </a:p>
        </p:txBody>
      </p:sp>
      <p:sp>
        <p:nvSpPr>
          <p:cNvPr id="18467" name="Text Box 41">
            <a:extLst>
              <a:ext uri="{FF2B5EF4-FFF2-40B4-BE49-F238E27FC236}">
                <a16:creationId xmlns:a16="http://schemas.microsoft.com/office/drawing/2014/main" id="{BFE8A768-E434-4A11-81A3-428D9F9DC44C}"/>
              </a:ext>
            </a:extLst>
          </p:cNvPr>
          <p:cNvSpPr txBox="1">
            <a:spLocks noChangeArrowheads="1"/>
          </p:cNvSpPr>
          <p:nvPr/>
        </p:nvSpPr>
        <p:spPr bwMode="auto">
          <a:xfrm>
            <a:off x="3030538" y="4765675"/>
            <a:ext cx="68480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15 </a:t>
            </a:r>
            <a:r>
              <a:rPr lang="en-US" altLang="en-US" dirty="0" err="1"/>
              <a:t>lb</a:t>
            </a:r>
            <a:endParaRPr lang="en-US" altLang="en-US" dirty="0"/>
          </a:p>
        </p:txBody>
      </p:sp>
      <p:sp>
        <p:nvSpPr>
          <p:cNvPr id="18468" name="Line 42">
            <a:extLst>
              <a:ext uri="{FF2B5EF4-FFF2-40B4-BE49-F238E27FC236}">
                <a16:creationId xmlns:a16="http://schemas.microsoft.com/office/drawing/2014/main" id="{B007ACCE-74FD-447A-AE8A-293F979EBCA0}"/>
              </a:ext>
            </a:extLst>
          </p:cNvPr>
          <p:cNvSpPr>
            <a:spLocks noChangeShapeType="1"/>
          </p:cNvSpPr>
          <p:nvPr/>
        </p:nvSpPr>
        <p:spPr bwMode="auto">
          <a:xfrm flipV="1">
            <a:off x="3143250" y="5557838"/>
            <a:ext cx="0" cy="401637"/>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469" name="Line 43">
            <a:extLst>
              <a:ext uri="{FF2B5EF4-FFF2-40B4-BE49-F238E27FC236}">
                <a16:creationId xmlns:a16="http://schemas.microsoft.com/office/drawing/2014/main" id="{D47DA9FC-C7B4-4EE8-8361-AC1575C59E0A}"/>
              </a:ext>
            </a:extLst>
          </p:cNvPr>
          <p:cNvSpPr>
            <a:spLocks noChangeShapeType="1"/>
          </p:cNvSpPr>
          <p:nvPr/>
        </p:nvSpPr>
        <p:spPr bwMode="auto">
          <a:xfrm flipV="1">
            <a:off x="2341563" y="5588000"/>
            <a:ext cx="0" cy="401638"/>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470" name="Line 44">
            <a:extLst>
              <a:ext uri="{FF2B5EF4-FFF2-40B4-BE49-F238E27FC236}">
                <a16:creationId xmlns:a16="http://schemas.microsoft.com/office/drawing/2014/main" id="{BF3860AC-B43E-4254-BFBB-614B429FAD8D}"/>
              </a:ext>
            </a:extLst>
          </p:cNvPr>
          <p:cNvSpPr>
            <a:spLocks noChangeShapeType="1"/>
          </p:cNvSpPr>
          <p:nvPr/>
        </p:nvSpPr>
        <p:spPr bwMode="auto">
          <a:xfrm flipH="1">
            <a:off x="1952625" y="5610225"/>
            <a:ext cx="319088" cy="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471" name="Line 45">
            <a:extLst>
              <a:ext uri="{FF2B5EF4-FFF2-40B4-BE49-F238E27FC236}">
                <a16:creationId xmlns:a16="http://schemas.microsoft.com/office/drawing/2014/main" id="{7D06934D-0A05-4352-B589-124A1D56DA8C}"/>
              </a:ext>
            </a:extLst>
          </p:cNvPr>
          <p:cNvSpPr>
            <a:spLocks noChangeShapeType="1"/>
          </p:cNvSpPr>
          <p:nvPr/>
        </p:nvSpPr>
        <p:spPr bwMode="auto">
          <a:xfrm flipH="1">
            <a:off x="2754313" y="5589588"/>
            <a:ext cx="319087" cy="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472" name="Text Box 46">
            <a:extLst>
              <a:ext uri="{FF2B5EF4-FFF2-40B4-BE49-F238E27FC236}">
                <a16:creationId xmlns:a16="http://schemas.microsoft.com/office/drawing/2014/main" id="{92202BC7-EFAD-41A8-BEF5-31DB7A97713D}"/>
              </a:ext>
            </a:extLst>
          </p:cNvPr>
          <p:cNvSpPr txBox="1">
            <a:spLocks noChangeArrowheads="1"/>
          </p:cNvSpPr>
          <p:nvPr/>
        </p:nvSpPr>
        <p:spPr bwMode="auto">
          <a:xfrm>
            <a:off x="2178050" y="6019800"/>
            <a:ext cx="4333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N</a:t>
            </a:r>
            <a:r>
              <a:rPr lang="en-US" altLang="en-US" baseline="-25000"/>
              <a:t>1</a:t>
            </a:r>
            <a:endParaRPr lang="en-US" altLang="en-US"/>
          </a:p>
        </p:txBody>
      </p:sp>
      <p:sp>
        <p:nvSpPr>
          <p:cNvPr id="18473" name="Text Box 47">
            <a:extLst>
              <a:ext uri="{FF2B5EF4-FFF2-40B4-BE49-F238E27FC236}">
                <a16:creationId xmlns:a16="http://schemas.microsoft.com/office/drawing/2014/main" id="{5588668B-C9D9-49FC-8852-B344DCF5F3BF}"/>
              </a:ext>
            </a:extLst>
          </p:cNvPr>
          <p:cNvSpPr txBox="1">
            <a:spLocks noChangeArrowheads="1"/>
          </p:cNvSpPr>
          <p:nvPr/>
        </p:nvSpPr>
        <p:spPr bwMode="auto">
          <a:xfrm>
            <a:off x="1019175" y="5135563"/>
            <a:ext cx="12350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a:t>
            </a:r>
            <a:r>
              <a:rPr lang="en-US" altLang="en-US" baseline="-25000"/>
              <a:t>1</a:t>
            </a:r>
            <a:r>
              <a:rPr lang="en-US" altLang="en-US"/>
              <a:t> = 0.3N</a:t>
            </a:r>
            <a:r>
              <a:rPr lang="en-US" altLang="en-US" baseline="-25000"/>
              <a:t>1</a:t>
            </a:r>
            <a:endParaRPr lang="en-US" altLang="en-US"/>
          </a:p>
        </p:txBody>
      </p:sp>
      <p:sp>
        <p:nvSpPr>
          <p:cNvPr id="18474" name="Text Box 48">
            <a:extLst>
              <a:ext uri="{FF2B5EF4-FFF2-40B4-BE49-F238E27FC236}">
                <a16:creationId xmlns:a16="http://schemas.microsoft.com/office/drawing/2014/main" id="{FEAB8234-1193-444B-B420-DAB334C4F3DD}"/>
              </a:ext>
            </a:extLst>
          </p:cNvPr>
          <p:cNvSpPr txBox="1">
            <a:spLocks noChangeArrowheads="1"/>
          </p:cNvSpPr>
          <p:nvPr/>
        </p:nvSpPr>
        <p:spPr bwMode="auto">
          <a:xfrm>
            <a:off x="2959100" y="6010275"/>
            <a:ext cx="4333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N</a:t>
            </a:r>
            <a:r>
              <a:rPr lang="en-US" altLang="en-US" baseline="-25000"/>
              <a:t>2</a:t>
            </a:r>
            <a:endParaRPr lang="en-US" altLang="en-US"/>
          </a:p>
        </p:txBody>
      </p:sp>
      <p:sp>
        <p:nvSpPr>
          <p:cNvPr id="18475" name="Text Box 49">
            <a:extLst>
              <a:ext uri="{FF2B5EF4-FFF2-40B4-BE49-F238E27FC236}">
                <a16:creationId xmlns:a16="http://schemas.microsoft.com/office/drawing/2014/main" id="{2065F8B2-C3F3-4CA1-BD3A-2F183BB97482}"/>
              </a:ext>
            </a:extLst>
          </p:cNvPr>
          <p:cNvSpPr txBox="1">
            <a:spLocks noChangeArrowheads="1"/>
          </p:cNvSpPr>
          <p:nvPr/>
        </p:nvSpPr>
        <p:spPr bwMode="auto">
          <a:xfrm>
            <a:off x="3392488" y="5319713"/>
            <a:ext cx="12350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a:t>
            </a:r>
            <a:r>
              <a:rPr lang="en-US" altLang="en-US" baseline="-25000"/>
              <a:t>2</a:t>
            </a:r>
            <a:r>
              <a:rPr lang="en-US" altLang="en-US"/>
              <a:t> = 0.3N</a:t>
            </a:r>
            <a:r>
              <a:rPr lang="en-US" altLang="en-US" baseline="-25000"/>
              <a:t>2</a:t>
            </a:r>
            <a:endParaRPr lang="en-US" altLang="en-US"/>
          </a:p>
        </p:txBody>
      </p:sp>
      <p:graphicFrame>
        <p:nvGraphicFramePr>
          <p:cNvPr id="18436" name="Object 50">
            <a:extLst>
              <a:ext uri="{FF2B5EF4-FFF2-40B4-BE49-F238E27FC236}">
                <a16:creationId xmlns:a16="http://schemas.microsoft.com/office/drawing/2014/main" id="{B3BEE407-BEF8-4447-A0E0-ACE626A04AF1}"/>
              </a:ext>
            </a:extLst>
          </p:cNvPr>
          <p:cNvGraphicFramePr>
            <a:graphicFrameLocks noChangeAspect="1"/>
          </p:cNvGraphicFramePr>
          <p:nvPr/>
        </p:nvGraphicFramePr>
        <p:xfrm>
          <a:off x="4737100" y="4457700"/>
          <a:ext cx="1974850" cy="1014413"/>
        </p:xfrm>
        <a:graphic>
          <a:graphicData uri="http://schemas.openxmlformats.org/presentationml/2006/ole">
            <mc:AlternateContent xmlns:mc="http://schemas.openxmlformats.org/markup-compatibility/2006">
              <mc:Choice xmlns:v="urn:schemas-microsoft-com:vml" Requires="v">
                <p:oleObj name="Equation" r:id="rId8" imgW="1409088" imgH="723586" progId="Equation.DSMT4">
                  <p:embed/>
                </p:oleObj>
              </mc:Choice>
              <mc:Fallback>
                <p:oleObj name="Equation" r:id="rId8" imgW="1409088" imgH="723586" progId="Equation.DSMT4">
                  <p:embed/>
                  <p:pic>
                    <p:nvPicPr>
                      <p:cNvPr id="0" name="Object 5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737100" y="4457700"/>
                        <a:ext cx="1974850" cy="1014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8437" name="Object 51">
            <a:extLst>
              <a:ext uri="{FF2B5EF4-FFF2-40B4-BE49-F238E27FC236}">
                <a16:creationId xmlns:a16="http://schemas.microsoft.com/office/drawing/2014/main" id="{BEA47079-BE60-40D4-8D01-BAA6E5A3D060}"/>
              </a:ext>
            </a:extLst>
          </p:cNvPr>
          <p:cNvGraphicFramePr>
            <a:graphicFrameLocks noChangeAspect="1"/>
          </p:cNvGraphicFramePr>
          <p:nvPr>
            <p:extLst>
              <p:ext uri="{D42A27DB-BD31-4B8C-83A1-F6EECF244321}">
                <p14:modId xmlns:p14="http://schemas.microsoft.com/office/powerpoint/2010/main" val="1250513242"/>
              </p:ext>
            </p:extLst>
          </p:nvPr>
        </p:nvGraphicFramePr>
        <p:xfrm>
          <a:off x="4383088" y="5686425"/>
          <a:ext cx="2347912" cy="1057275"/>
        </p:xfrm>
        <a:graphic>
          <a:graphicData uri="http://schemas.openxmlformats.org/presentationml/2006/ole">
            <mc:AlternateContent xmlns:mc="http://schemas.openxmlformats.org/markup-compatibility/2006">
              <mc:Choice xmlns:v="urn:schemas-microsoft-com:vml" Requires="v">
                <p:oleObj name="Equation" r:id="rId10" imgW="1663560" imgH="749160" progId="Equation.DSMT4">
                  <p:embed/>
                </p:oleObj>
              </mc:Choice>
              <mc:Fallback>
                <p:oleObj name="Equation" r:id="rId10" imgW="1663560" imgH="749160" progId="Equation.DSMT4">
                  <p:embed/>
                  <p:pic>
                    <p:nvPicPr>
                      <p:cNvPr id="0" name="Object 51"/>
                      <p:cNvPicPr>
                        <a:picLocks noChangeAspect="1" noChangeArrowheads="1"/>
                      </p:cNvPicPr>
                      <p:nvPr/>
                    </p:nvPicPr>
                    <p:blipFill>
                      <a:blip r:embed="rId11"/>
                      <a:srcRect/>
                      <a:stretch>
                        <a:fillRect/>
                      </a:stretch>
                    </p:blipFill>
                    <p:spPr bwMode="auto">
                      <a:xfrm>
                        <a:off x="4383088" y="5686425"/>
                        <a:ext cx="2347912" cy="1057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8476" name="TextBox 1">
            <a:extLst>
              <a:ext uri="{FF2B5EF4-FFF2-40B4-BE49-F238E27FC236}">
                <a16:creationId xmlns:a16="http://schemas.microsoft.com/office/drawing/2014/main" id="{11D4DCAE-20DF-4063-95AD-F20242D094A1}"/>
              </a:ext>
            </a:extLst>
          </p:cNvPr>
          <p:cNvSpPr txBox="1">
            <a:spLocks noChangeArrowheads="1"/>
          </p:cNvSpPr>
          <p:nvPr/>
        </p:nvSpPr>
        <p:spPr bwMode="auto">
          <a:xfrm>
            <a:off x="6357938" y="4160838"/>
            <a:ext cx="278606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force needed to keep board from sliding</a:t>
            </a:r>
          </a:p>
        </p:txBody>
      </p:sp>
      <p:sp>
        <p:nvSpPr>
          <p:cNvPr id="18477" name="TextBox 1">
            <a:extLst>
              <a:ext uri="{FF2B5EF4-FFF2-40B4-BE49-F238E27FC236}">
                <a16:creationId xmlns:a16="http://schemas.microsoft.com/office/drawing/2014/main" id="{332D1355-3919-46AB-8506-AC1965EB3905}"/>
              </a:ext>
            </a:extLst>
          </p:cNvPr>
          <p:cNvSpPr txBox="1">
            <a:spLocks noChangeArrowheads="1"/>
          </p:cNvSpPr>
          <p:nvPr/>
        </p:nvSpPr>
        <p:spPr bwMode="auto">
          <a:xfrm>
            <a:off x="6491288" y="5789613"/>
            <a:ext cx="251936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force needed to keep</a:t>
            </a:r>
          </a:p>
          <a:p>
            <a:pPr eaLnBrk="1" hangingPunct="1"/>
            <a:r>
              <a:rPr lang="en-US" altLang="en-US"/>
              <a:t>saw horse from sliding</a:t>
            </a:r>
          </a:p>
        </p:txBody>
      </p:sp>
      <p:cxnSp>
        <p:nvCxnSpPr>
          <p:cNvPr id="7" name="Straight Arrow Connector 6">
            <a:extLst>
              <a:ext uri="{FF2B5EF4-FFF2-40B4-BE49-F238E27FC236}">
                <a16:creationId xmlns:a16="http://schemas.microsoft.com/office/drawing/2014/main" id="{D1177652-E6A2-C287-AD97-8BF1411CE4FC}"/>
              </a:ext>
            </a:extLst>
          </p:cNvPr>
          <p:cNvCxnSpPr>
            <a:cxnSpLocks/>
          </p:cNvCxnSpPr>
          <p:nvPr/>
        </p:nvCxnSpPr>
        <p:spPr>
          <a:xfrm>
            <a:off x="1296874" y="1201738"/>
            <a:ext cx="2261621" cy="0"/>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8E8FFA2F-E958-A6A6-D878-02BF73C10C95}"/>
              </a:ext>
            </a:extLst>
          </p:cNvPr>
          <p:cNvSpPr txBox="1"/>
          <p:nvPr/>
        </p:nvSpPr>
        <p:spPr>
          <a:xfrm>
            <a:off x="2268096" y="758866"/>
            <a:ext cx="471604" cy="338554"/>
          </a:xfrm>
          <a:prstGeom prst="rect">
            <a:avLst/>
          </a:prstGeom>
          <a:noFill/>
        </p:spPr>
        <p:txBody>
          <a:bodyPr wrap="none" rtlCol="0">
            <a:spAutoFit/>
          </a:bodyPr>
          <a:lstStyle/>
          <a:p>
            <a:r>
              <a:rPr lang="en-US" sz="1600" dirty="0"/>
              <a:t>9 ft</a:t>
            </a:r>
          </a:p>
        </p:txBody>
      </p:sp>
    </p:spTree>
    <p:custDataLst>
      <p:tags r:id="rId1"/>
    </p:custData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Text Box 4">
            <a:extLst>
              <a:ext uri="{FF2B5EF4-FFF2-40B4-BE49-F238E27FC236}">
                <a16:creationId xmlns:a16="http://schemas.microsoft.com/office/drawing/2014/main" id="{67DFD61F-ADC1-4537-9B5F-B8989737765D}"/>
              </a:ext>
            </a:extLst>
          </p:cNvPr>
          <p:cNvSpPr txBox="1">
            <a:spLocks noChangeArrowheads="1"/>
          </p:cNvSpPr>
          <p:nvPr/>
        </p:nvSpPr>
        <p:spPr bwMode="auto">
          <a:xfrm>
            <a:off x="481013" y="327025"/>
            <a:ext cx="3232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(b) assume the saw horse tips</a:t>
            </a:r>
          </a:p>
        </p:txBody>
      </p:sp>
      <p:sp>
        <p:nvSpPr>
          <p:cNvPr id="19460" name="Rectangle 5">
            <a:extLst>
              <a:ext uri="{FF2B5EF4-FFF2-40B4-BE49-F238E27FC236}">
                <a16:creationId xmlns:a16="http://schemas.microsoft.com/office/drawing/2014/main" id="{86EDEAEE-FF38-4080-B4CD-421BC298614D}"/>
              </a:ext>
            </a:extLst>
          </p:cNvPr>
          <p:cNvSpPr>
            <a:spLocks noChangeArrowheads="1"/>
          </p:cNvSpPr>
          <p:nvPr/>
        </p:nvSpPr>
        <p:spPr bwMode="auto">
          <a:xfrm>
            <a:off x="2497138" y="1898650"/>
            <a:ext cx="574675" cy="88900"/>
          </a:xfrm>
          <a:prstGeom prst="rect">
            <a:avLst/>
          </a:prstGeom>
          <a:solidFill>
            <a:srgbClr val="DDDDDD"/>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9461" name="Rectangle 6">
            <a:extLst>
              <a:ext uri="{FF2B5EF4-FFF2-40B4-BE49-F238E27FC236}">
                <a16:creationId xmlns:a16="http://schemas.microsoft.com/office/drawing/2014/main" id="{81DFD84A-627E-4D37-AD33-6FF432D3B442}"/>
              </a:ext>
            </a:extLst>
          </p:cNvPr>
          <p:cNvSpPr>
            <a:spLocks noChangeArrowheads="1"/>
          </p:cNvSpPr>
          <p:nvPr/>
        </p:nvSpPr>
        <p:spPr bwMode="auto">
          <a:xfrm rot="1042888">
            <a:off x="2470150" y="1339850"/>
            <a:ext cx="93663" cy="1012825"/>
          </a:xfrm>
          <a:prstGeom prst="rect">
            <a:avLst/>
          </a:prstGeom>
          <a:solidFill>
            <a:srgbClr val="DDDDDD"/>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9462" name="Rectangle 7">
            <a:extLst>
              <a:ext uri="{FF2B5EF4-FFF2-40B4-BE49-F238E27FC236}">
                <a16:creationId xmlns:a16="http://schemas.microsoft.com/office/drawing/2014/main" id="{A6B4BE45-F96B-4D44-ACED-B2EFD5FAC870}"/>
              </a:ext>
            </a:extLst>
          </p:cNvPr>
          <p:cNvSpPr>
            <a:spLocks noChangeArrowheads="1"/>
          </p:cNvSpPr>
          <p:nvPr/>
        </p:nvSpPr>
        <p:spPr bwMode="auto">
          <a:xfrm rot="20557112" flipH="1">
            <a:off x="2971800" y="1338263"/>
            <a:ext cx="96838" cy="1012825"/>
          </a:xfrm>
          <a:prstGeom prst="rect">
            <a:avLst/>
          </a:prstGeom>
          <a:solidFill>
            <a:srgbClr val="DDDDDD"/>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9463" name="Rectangle 8">
            <a:extLst>
              <a:ext uri="{FF2B5EF4-FFF2-40B4-BE49-F238E27FC236}">
                <a16:creationId xmlns:a16="http://schemas.microsoft.com/office/drawing/2014/main" id="{FF4412C0-D879-471B-B43B-487B9B4571DC}"/>
              </a:ext>
            </a:extLst>
          </p:cNvPr>
          <p:cNvSpPr>
            <a:spLocks noChangeArrowheads="1"/>
          </p:cNvSpPr>
          <p:nvPr/>
        </p:nvSpPr>
        <p:spPr bwMode="auto">
          <a:xfrm>
            <a:off x="2609850" y="1314450"/>
            <a:ext cx="319088" cy="88900"/>
          </a:xfrm>
          <a:prstGeom prst="rect">
            <a:avLst/>
          </a:prstGeom>
          <a:solidFill>
            <a:srgbClr val="DDDDDD"/>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9464" name="Oval 9">
            <a:extLst>
              <a:ext uri="{FF2B5EF4-FFF2-40B4-BE49-F238E27FC236}">
                <a16:creationId xmlns:a16="http://schemas.microsoft.com/office/drawing/2014/main" id="{F4CA0778-F6D6-48DB-B677-142065B29586}"/>
              </a:ext>
            </a:extLst>
          </p:cNvPr>
          <p:cNvSpPr>
            <a:spLocks noChangeArrowheads="1"/>
          </p:cNvSpPr>
          <p:nvPr/>
        </p:nvSpPr>
        <p:spPr bwMode="auto">
          <a:xfrm>
            <a:off x="2725738" y="1587500"/>
            <a:ext cx="88900" cy="88900"/>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9465" name="Line 10">
            <a:extLst>
              <a:ext uri="{FF2B5EF4-FFF2-40B4-BE49-F238E27FC236}">
                <a16:creationId xmlns:a16="http://schemas.microsoft.com/office/drawing/2014/main" id="{D175826C-4710-4D17-8A4A-3CC546B7A9DB}"/>
              </a:ext>
            </a:extLst>
          </p:cNvPr>
          <p:cNvSpPr>
            <a:spLocks noChangeShapeType="1"/>
          </p:cNvSpPr>
          <p:nvPr/>
        </p:nvSpPr>
        <p:spPr bwMode="auto">
          <a:xfrm>
            <a:off x="2772143" y="1676400"/>
            <a:ext cx="0" cy="344488"/>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9466" name="Line 11">
            <a:extLst>
              <a:ext uri="{FF2B5EF4-FFF2-40B4-BE49-F238E27FC236}">
                <a16:creationId xmlns:a16="http://schemas.microsoft.com/office/drawing/2014/main" id="{7B3DA298-D35A-4ACD-84B0-4D548172C255}"/>
              </a:ext>
            </a:extLst>
          </p:cNvPr>
          <p:cNvSpPr>
            <a:spLocks noChangeShapeType="1"/>
          </p:cNvSpPr>
          <p:nvPr/>
        </p:nvSpPr>
        <p:spPr bwMode="auto">
          <a:xfrm>
            <a:off x="2651125" y="1263650"/>
            <a:ext cx="461963" cy="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9467" name="Text Box 12">
            <a:extLst>
              <a:ext uri="{FF2B5EF4-FFF2-40B4-BE49-F238E27FC236}">
                <a16:creationId xmlns:a16="http://schemas.microsoft.com/office/drawing/2014/main" id="{4C3848AB-DE7B-4F67-BBA4-F8F4F41D8DEB}"/>
              </a:ext>
            </a:extLst>
          </p:cNvPr>
          <p:cNvSpPr txBox="1">
            <a:spLocks noChangeArrowheads="1"/>
          </p:cNvSpPr>
          <p:nvPr/>
        </p:nvSpPr>
        <p:spPr bwMode="auto">
          <a:xfrm>
            <a:off x="3175000" y="1046163"/>
            <a:ext cx="4127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P</a:t>
            </a:r>
            <a:r>
              <a:rPr lang="en-US" altLang="en-US" baseline="-25000"/>
              <a:t>x</a:t>
            </a:r>
            <a:endParaRPr lang="en-US" altLang="en-US"/>
          </a:p>
        </p:txBody>
      </p:sp>
      <p:sp>
        <p:nvSpPr>
          <p:cNvPr id="19468" name="Line 13">
            <a:extLst>
              <a:ext uri="{FF2B5EF4-FFF2-40B4-BE49-F238E27FC236}">
                <a16:creationId xmlns:a16="http://schemas.microsoft.com/office/drawing/2014/main" id="{76BB59B3-762F-4DA8-B733-DACB62B73428}"/>
              </a:ext>
            </a:extLst>
          </p:cNvPr>
          <p:cNvSpPr>
            <a:spLocks noChangeShapeType="1"/>
          </p:cNvSpPr>
          <p:nvPr/>
        </p:nvSpPr>
        <p:spPr bwMode="auto">
          <a:xfrm>
            <a:off x="2754313" y="944563"/>
            <a:ext cx="0" cy="34925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9469" name="Text Box 14">
            <a:extLst>
              <a:ext uri="{FF2B5EF4-FFF2-40B4-BE49-F238E27FC236}">
                <a16:creationId xmlns:a16="http://schemas.microsoft.com/office/drawing/2014/main" id="{622A61CC-A98E-4A80-8F74-FCF3F9E24988}"/>
              </a:ext>
            </a:extLst>
          </p:cNvPr>
          <p:cNvSpPr txBox="1">
            <a:spLocks noChangeArrowheads="1"/>
          </p:cNvSpPr>
          <p:nvPr/>
        </p:nvSpPr>
        <p:spPr bwMode="auto">
          <a:xfrm>
            <a:off x="1773962" y="771128"/>
            <a:ext cx="8771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48.6 </a:t>
            </a:r>
            <a:r>
              <a:rPr lang="en-US" altLang="en-US" dirty="0" err="1"/>
              <a:t>lb</a:t>
            </a:r>
            <a:endParaRPr lang="en-US" altLang="en-US" dirty="0"/>
          </a:p>
        </p:txBody>
      </p:sp>
      <p:sp>
        <p:nvSpPr>
          <p:cNvPr id="19470" name="Text Box 15">
            <a:extLst>
              <a:ext uri="{FF2B5EF4-FFF2-40B4-BE49-F238E27FC236}">
                <a16:creationId xmlns:a16="http://schemas.microsoft.com/office/drawing/2014/main" id="{85D8B211-C3CC-45BB-8DE6-BD97CB561173}"/>
              </a:ext>
            </a:extLst>
          </p:cNvPr>
          <p:cNvSpPr txBox="1">
            <a:spLocks noChangeArrowheads="1"/>
          </p:cNvSpPr>
          <p:nvPr/>
        </p:nvSpPr>
        <p:spPr bwMode="auto">
          <a:xfrm>
            <a:off x="2968625" y="1541472"/>
            <a:ext cx="68480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15 </a:t>
            </a:r>
            <a:r>
              <a:rPr lang="en-US" altLang="en-US" dirty="0" err="1"/>
              <a:t>lb</a:t>
            </a:r>
            <a:endParaRPr lang="en-US" altLang="en-US" dirty="0"/>
          </a:p>
        </p:txBody>
      </p:sp>
      <p:sp>
        <p:nvSpPr>
          <p:cNvPr id="19471" name="Line 16">
            <a:extLst>
              <a:ext uri="{FF2B5EF4-FFF2-40B4-BE49-F238E27FC236}">
                <a16:creationId xmlns:a16="http://schemas.microsoft.com/office/drawing/2014/main" id="{B241C2B6-1008-4AC2-8875-AF66AB8929B3}"/>
              </a:ext>
            </a:extLst>
          </p:cNvPr>
          <p:cNvSpPr>
            <a:spLocks noChangeShapeType="1"/>
          </p:cNvSpPr>
          <p:nvPr/>
        </p:nvSpPr>
        <p:spPr bwMode="auto">
          <a:xfrm flipV="1">
            <a:off x="3184525" y="2341563"/>
            <a:ext cx="0" cy="401637"/>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9472" name="Text Box 22">
            <a:extLst>
              <a:ext uri="{FF2B5EF4-FFF2-40B4-BE49-F238E27FC236}">
                <a16:creationId xmlns:a16="http://schemas.microsoft.com/office/drawing/2014/main" id="{0432DF43-C754-4CEE-A4A1-28825605C2B2}"/>
              </a:ext>
            </a:extLst>
          </p:cNvPr>
          <p:cNvSpPr txBox="1">
            <a:spLocks noChangeArrowheads="1"/>
          </p:cNvSpPr>
          <p:nvPr/>
        </p:nvSpPr>
        <p:spPr bwMode="auto">
          <a:xfrm>
            <a:off x="3235325" y="2630488"/>
            <a:ext cx="43338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N</a:t>
            </a:r>
            <a:r>
              <a:rPr lang="en-US" altLang="en-US" baseline="-25000"/>
              <a:t>2</a:t>
            </a:r>
            <a:endParaRPr lang="en-US" altLang="en-US"/>
          </a:p>
        </p:txBody>
      </p:sp>
      <p:sp>
        <p:nvSpPr>
          <p:cNvPr id="19473" name="Text Box 23">
            <a:extLst>
              <a:ext uri="{FF2B5EF4-FFF2-40B4-BE49-F238E27FC236}">
                <a16:creationId xmlns:a16="http://schemas.microsoft.com/office/drawing/2014/main" id="{BB53E441-B024-4D25-8240-3C7832A4536B}"/>
              </a:ext>
            </a:extLst>
          </p:cNvPr>
          <p:cNvSpPr txBox="1">
            <a:spLocks noChangeArrowheads="1"/>
          </p:cNvSpPr>
          <p:nvPr/>
        </p:nvSpPr>
        <p:spPr bwMode="auto">
          <a:xfrm>
            <a:off x="3681413" y="2124075"/>
            <a:ext cx="506412"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a:t>
            </a:r>
            <a:r>
              <a:rPr lang="en-US" altLang="en-US" baseline="-25000"/>
              <a:t>2</a:t>
            </a:r>
            <a:endParaRPr lang="en-US" altLang="en-US"/>
          </a:p>
        </p:txBody>
      </p:sp>
      <p:sp>
        <p:nvSpPr>
          <p:cNvPr id="19474" name="Text Box 24">
            <a:extLst>
              <a:ext uri="{FF2B5EF4-FFF2-40B4-BE49-F238E27FC236}">
                <a16:creationId xmlns:a16="http://schemas.microsoft.com/office/drawing/2014/main" id="{7EC4F84C-0F0B-4192-8CC9-0DD4D31D4427}"/>
              </a:ext>
            </a:extLst>
          </p:cNvPr>
          <p:cNvSpPr txBox="1">
            <a:spLocks noChangeArrowheads="1"/>
          </p:cNvSpPr>
          <p:nvPr/>
        </p:nvSpPr>
        <p:spPr bwMode="auto">
          <a:xfrm>
            <a:off x="3173413" y="1930400"/>
            <a:ext cx="336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B</a:t>
            </a:r>
          </a:p>
        </p:txBody>
      </p:sp>
      <p:sp>
        <p:nvSpPr>
          <p:cNvPr id="19475" name="Line 26">
            <a:extLst>
              <a:ext uri="{FF2B5EF4-FFF2-40B4-BE49-F238E27FC236}">
                <a16:creationId xmlns:a16="http://schemas.microsoft.com/office/drawing/2014/main" id="{32BFB238-3612-49CE-86D5-1CE2017C47DC}"/>
              </a:ext>
            </a:extLst>
          </p:cNvPr>
          <p:cNvSpPr>
            <a:spLocks noChangeShapeType="1"/>
          </p:cNvSpPr>
          <p:nvPr/>
        </p:nvSpPr>
        <p:spPr bwMode="auto">
          <a:xfrm flipH="1" flipV="1">
            <a:off x="1798638" y="2301875"/>
            <a:ext cx="441325" cy="95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76" name="Line 27">
            <a:extLst>
              <a:ext uri="{FF2B5EF4-FFF2-40B4-BE49-F238E27FC236}">
                <a16:creationId xmlns:a16="http://schemas.microsoft.com/office/drawing/2014/main" id="{CEED1B75-4D8C-4F05-8432-3E44750594D7}"/>
              </a:ext>
            </a:extLst>
          </p:cNvPr>
          <p:cNvSpPr>
            <a:spLocks noChangeShapeType="1"/>
          </p:cNvSpPr>
          <p:nvPr/>
        </p:nvSpPr>
        <p:spPr bwMode="auto">
          <a:xfrm flipH="1">
            <a:off x="1838325" y="1263650"/>
            <a:ext cx="66833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77" name="Line 28">
            <a:extLst>
              <a:ext uri="{FF2B5EF4-FFF2-40B4-BE49-F238E27FC236}">
                <a16:creationId xmlns:a16="http://schemas.microsoft.com/office/drawing/2014/main" id="{68C471A4-B272-4D1B-B246-FE6E1B743CF5}"/>
              </a:ext>
            </a:extLst>
          </p:cNvPr>
          <p:cNvSpPr>
            <a:spLocks noChangeShapeType="1"/>
          </p:cNvSpPr>
          <p:nvPr/>
        </p:nvSpPr>
        <p:spPr bwMode="auto">
          <a:xfrm>
            <a:off x="2012950" y="1254125"/>
            <a:ext cx="0" cy="104775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9478" name="Text Box 29">
            <a:extLst>
              <a:ext uri="{FF2B5EF4-FFF2-40B4-BE49-F238E27FC236}">
                <a16:creationId xmlns:a16="http://schemas.microsoft.com/office/drawing/2014/main" id="{4990A43A-7D9E-4EC1-A3B5-4D6DC626137B}"/>
              </a:ext>
            </a:extLst>
          </p:cNvPr>
          <p:cNvSpPr txBox="1">
            <a:spLocks noChangeArrowheads="1"/>
          </p:cNvSpPr>
          <p:nvPr/>
        </p:nvSpPr>
        <p:spPr bwMode="auto">
          <a:xfrm>
            <a:off x="1366838" y="1539875"/>
            <a:ext cx="501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3 ft</a:t>
            </a:r>
          </a:p>
        </p:txBody>
      </p:sp>
      <p:sp>
        <p:nvSpPr>
          <p:cNvPr id="19479" name="Line 30">
            <a:extLst>
              <a:ext uri="{FF2B5EF4-FFF2-40B4-BE49-F238E27FC236}">
                <a16:creationId xmlns:a16="http://schemas.microsoft.com/office/drawing/2014/main" id="{C36BFC81-1C1A-4E0A-9692-D81A614374D3}"/>
              </a:ext>
            </a:extLst>
          </p:cNvPr>
          <p:cNvSpPr>
            <a:spLocks noChangeShapeType="1"/>
          </p:cNvSpPr>
          <p:nvPr/>
        </p:nvSpPr>
        <p:spPr bwMode="auto">
          <a:xfrm>
            <a:off x="2784475" y="2136775"/>
            <a:ext cx="20638" cy="7715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80" name="Line 32">
            <a:extLst>
              <a:ext uri="{FF2B5EF4-FFF2-40B4-BE49-F238E27FC236}">
                <a16:creationId xmlns:a16="http://schemas.microsoft.com/office/drawing/2014/main" id="{5E5EB973-2A28-49DA-BEE3-C152A44C355C}"/>
              </a:ext>
            </a:extLst>
          </p:cNvPr>
          <p:cNvSpPr>
            <a:spLocks noChangeShapeType="1"/>
          </p:cNvSpPr>
          <p:nvPr/>
        </p:nvSpPr>
        <p:spPr bwMode="auto">
          <a:xfrm>
            <a:off x="2794000" y="2559050"/>
            <a:ext cx="360363" cy="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9481" name="Text Box 33">
            <a:extLst>
              <a:ext uri="{FF2B5EF4-FFF2-40B4-BE49-F238E27FC236}">
                <a16:creationId xmlns:a16="http://schemas.microsoft.com/office/drawing/2014/main" id="{66248380-D0F9-4FBE-BE0C-7936F46360DC}"/>
              </a:ext>
            </a:extLst>
          </p:cNvPr>
          <p:cNvSpPr txBox="1">
            <a:spLocks noChangeArrowheads="1"/>
          </p:cNvSpPr>
          <p:nvPr/>
        </p:nvSpPr>
        <p:spPr bwMode="auto">
          <a:xfrm>
            <a:off x="2784475" y="2833548"/>
            <a:ext cx="50526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1 ft</a:t>
            </a:r>
          </a:p>
        </p:txBody>
      </p:sp>
      <p:graphicFrame>
        <p:nvGraphicFramePr>
          <p:cNvPr id="19458" name="Object 34">
            <a:extLst>
              <a:ext uri="{FF2B5EF4-FFF2-40B4-BE49-F238E27FC236}">
                <a16:creationId xmlns:a16="http://schemas.microsoft.com/office/drawing/2014/main" id="{8E84B651-75D3-402A-A900-D19ED82F5044}"/>
              </a:ext>
            </a:extLst>
          </p:cNvPr>
          <p:cNvGraphicFramePr>
            <a:graphicFrameLocks noChangeAspect="1"/>
          </p:cNvGraphicFramePr>
          <p:nvPr>
            <p:extLst>
              <p:ext uri="{D42A27DB-BD31-4B8C-83A1-F6EECF244321}">
                <p14:modId xmlns:p14="http://schemas.microsoft.com/office/powerpoint/2010/main" val="2622637405"/>
              </p:ext>
            </p:extLst>
          </p:nvPr>
        </p:nvGraphicFramePr>
        <p:xfrm>
          <a:off x="4610100" y="1141413"/>
          <a:ext cx="2578100" cy="1116012"/>
        </p:xfrm>
        <a:graphic>
          <a:graphicData uri="http://schemas.openxmlformats.org/presentationml/2006/ole">
            <mc:AlternateContent xmlns:mc="http://schemas.openxmlformats.org/markup-compatibility/2006">
              <mc:Choice xmlns:v="urn:schemas-microsoft-com:vml" Requires="v">
                <p:oleObj name="Equation" r:id="rId4" imgW="1701720" imgH="736560" progId="Equation.DSMT4">
                  <p:embed/>
                </p:oleObj>
              </mc:Choice>
              <mc:Fallback>
                <p:oleObj name="Equation" r:id="rId4" imgW="1701720" imgH="736560" progId="Equation.DSMT4">
                  <p:embed/>
                  <p:pic>
                    <p:nvPicPr>
                      <p:cNvPr id="0" name="Object 34"/>
                      <p:cNvPicPr>
                        <a:picLocks noChangeAspect="1" noChangeArrowheads="1"/>
                      </p:cNvPicPr>
                      <p:nvPr/>
                    </p:nvPicPr>
                    <p:blipFill>
                      <a:blip r:embed="rId5"/>
                      <a:srcRect/>
                      <a:stretch>
                        <a:fillRect/>
                      </a:stretch>
                    </p:blipFill>
                    <p:spPr bwMode="auto">
                      <a:xfrm>
                        <a:off x="4610100" y="1141413"/>
                        <a:ext cx="2578100" cy="11160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9482" name="Text Box 35">
            <a:extLst>
              <a:ext uri="{FF2B5EF4-FFF2-40B4-BE49-F238E27FC236}">
                <a16:creationId xmlns:a16="http://schemas.microsoft.com/office/drawing/2014/main" id="{736B20B3-CFB5-41A2-A18D-6AC94B153566}"/>
              </a:ext>
            </a:extLst>
          </p:cNvPr>
          <p:cNvSpPr txBox="1">
            <a:spLocks noChangeArrowheads="1"/>
          </p:cNvSpPr>
          <p:nvPr/>
        </p:nvSpPr>
        <p:spPr bwMode="auto">
          <a:xfrm>
            <a:off x="698500" y="3584575"/>
            <a:ext cx="46926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Thus, the saw horse will slide at </a:t>
            </a:r>
            <a:r>
              <a:rPr lang="en-US" altLang="en-US" dirty="0" err="1"/>
              <a:t>P</a:t>
            </a:r>
            <a:r>
              <a:rPr lang="en-US" altLang="en-US" baseline="-25000" dirty="0" err="1"/>
              <a:t>x</a:t>
            </a:r>
            <a:r>
              <a:rPr lang="en-US" altLang="en-US" dirty="0"/>
              <a:t> = 19.1 </a:t>
            </a:r>
            <a:r>
              <a:rPr lang="en-US" altLang="en-US" dirty="0" err="1"/>
              <a:t>lb</a:t>
            </a:r>
            <a:endParaRPr lang="en-US" altLang="en-US" dirty="0"/>
          </a:p>
        </p:txBody>
      </p:sp>
      <p:cxnSp>
        <p:nvCxnSpPr>
          <p:cNvPr id="3" name="Straight Arrow Connector 2">
            <a:extLst>
              <a:ext uri="{FF2B5EF4-FFF2-40B4-BE49-F238E27FC236}">
                <a16:creationId xmlns:a16="http://schemas.microsoft.com/office/drawing/2014/main" id="{12A23BB3-5EB2-4E44-9153-2388957BBAC2}"/>
              </a:ext>
            </a:extLst>
          </p:cNvPr>
          <p:cNvCxnSpPr/>
          <p:nvPr/>
        </p:nvCxnSpPr>
        <p:spPr>
          <a:xfrm flipH="1">
            <a:off x="3235325" y="2341563"/>
            <a:ext cx="352425" cy="158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9484" name="TextBox 1">
            <a:extLst>
              <a:ext uri="{FF2B5EF4-FFF2-40B4-BE49-F238E27FC236}">
                <a16:creationId xmlns:a16="http://schemas.microsoft.com/office/drawing/2014/main" id="{8D530776-8A98-4B98-AE0A-6D28F8F65E77}"/>
              </a:ext>
            </a:extLst>
          </p:cNvPr>
          <p:cNvSpPr txBox="1">
            <a:spLocks noChangeArrowheads="1"/>
          </p:cNvSpPr>
          <p:nvPr/>
        </p:nvSpPr>
        <p:spPr bwMode="auto">
          <a:xfrm>
            <a:off x="5753100" y="2262188"/>
            <a:ext cx="27432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force needed to keep saw horse from tipping</a:t>
            </a:r>
          </a:p>
        </p:txBody>
      </p:sp>
      <p:cxnSp>
        <p:nvCxnSpPr>
          <p:cNvPr id="29" name="Straight Connector 28">
            <a:extLst>
              <a:ext uri="{FF2B5EF4-FFF2-40B4-BE49-F238E27FC236}">
                <a16:creationId xmlns:a16="http://schemas.microsoft.com/office/drawing/2014/main" id="{7A1E10F3-2E2D-9A14-43F3-0A48DC157D47}"/>
              </a:ext>
            </a:extLst>
          </p:cNvPr>
          <p:cNvCxnSpPr/>
          <p:nvPr/>
        </p:nvCxnSpPr>
        <p:spPr>
          <a:xfrm>
            <a:off x="481013" y="4356381"/>
            <a:ext cx="7810007"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0982EF57-A819-59AB-2085-E7C04E3A935C}"/>
              </a:ext>
            </a:extLst>
          </p:cNvPr>
          <p:cNvCxnSpPr/>
          <p:nvPr/>
        </p:nvCxnSpPr>
        <p:spPr>
          <a:xfrm>
            <a:off x="4090307" y="3954463"/>
            <a:ext cx="1300843"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0" name="Text Box 17">
            <a:extLst>
              <a:ext uri="{FF2B5EF4-FFF2-40B4-BE49-F238E27FC236}">
                <a16:creationId xmlns:a16="http://schemas.microsoft.com/office/drawing/2014/main" id="{EFBC8DC5-DF4B-4074-A8C7-F8A6E113C1C6}"/>
              </a:ext>
            </a:extLst>
          </p:cNvPr>
          <p:cNvSpPr txBox="1">
            <a:spLocks noChangeArrowheads="1"/>
          </p:cNvSpPr>
          <p:nvPr/>
        </p:nvSpPr>
        <p:spPr bwMode="auto">
          <a:xfrm>
            <a:off x="390525" y="646112"/>
            <a:ext cx="4965700" cy="2289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A person holds a stack of books by applying compressive forces of 80 N to the ends of the stack. The mass of each book is 0.95 kg and the coefficient of friction between the person's hands and the books is 0.6. The coefficient of friction between any two books is 0.4. Determine the largest number of books that can be supported.</a:t>
            </a:r>
          </a:p>
        </p:txBody>
      </p:sp>
      <p:grpSp>
        <p:nvGrpSpPr>
          <p:cNvPr id="2" name="Group 1">
            <a:extLst>
              <a:ext uri="{FF2B5EF4-FFF2-40B4-BE49-F238E27FC236}">
                <a16:creationId xmlns:a16="http://schemas.microsoft.com/office/drawing/2014/main" id="{C6EE73D7-00D8-4082-A71F-D57C8105FED3}"/>
              </a:ext>
            </a:extLst>
          </p:cNvPr>
          <p:cNvGrpSpPr/>
          <p:nvPr/>
        </p:nvGrpSpPr>
        <p:grpSpPr>
          <a:xfrm>
            <a:off x="6096705" y="1558925"/>
            <a:ext cx="1747838" cy="822325"/>
            <a:chOff x="1663700" y="893763"/>
            <a:chExt cx="1747838" cy="822325"/>
          </a:xfrm>
        </p:grpSpPr>
        <p:sp>
          <p:nvSpPr>
            <p:cNvPr id="20483" name="Rectangle 4">
              <a:extLst>
                <a:ext uri="{FF2B5EF4-FFF2-40B4-BE49-F238E27FC236}">
                  <a16:creationId xmlns:a16="http://schemas.microsoft.com/office/drawing/2014/main" id="{B78B3358-C8ED-456E-8D18-C25AB8DD67C6}"/>
                </a:ext>
              </a:extLst>
            </p:cNvPr>
            <p:cNvSpPr>
              <a:spLocks noChangeArrowheads="1"/>
            </p:cNvSpPr>
            <p:nvPr/>
          </p:nvSpPr>
          <p:spPr bwMode="auto">
            <a:xfrm>
              <a:off x="2106613" y="923925"/>
              <a:ext cx="163512" cy="792163"/>
            </a:xfrm>
            <a:prstGeom prst="rect">
              <a:avLst/>
            </a:prstGeom>
            <a:solidFill>
              <a:schemeClr val="bg1">
                <a:lumMod val="85000"/>
              </a:schemeClr>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0484" name="Rectangle 5">
              <a:extLst>
                <a:ext uri="{FF2B5EF4-FFF2-40B4-BE49-F238E27FC236}">
                  <a16:creationId xmlns:a16="http://schemas.microsoft.com/office/drawing/2014/main" id="{D60BB0A0-4C84-45C5-8697-E2A135275849}"/>
                </a:ext>
              </a:extLst>
            </p:cNvPr>
            <p:cNvSpPr>
              <a:spLocks noChangeArrowheads="1"/>
            </p:cNvSpPr>
            <p:nvPr/>
          </p:nvSpPr>
          <p:spPr bwMode="auto">
            <a:xfrm>
              <a:off x="2271713" y="923925"/>
              <a:ext cx="163512" cy="792163"/>
            </a:xfrm>
            <a:prstGeom prst="rect">
              <a:avLst/>
            </a:prstGeom>
            <a:solidFill>
              <a:schemeClr val="bg1">
                <a:lumMod val="85000"/>
              </a:schemeClr>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0485" name="Rectangle 6">
              <a:extLst>
                <a:ext uri="{FF2B5EF4-FFF2-40B4-BE49-F238E27FC236}">
                  <a16:creationId xmlns:a16="http://schemas.microsoft.com/office/drawing/2014/main" id="{529C8E7D-8515-49E3-8B61-C94FF5748E03}"/>
                </a:ext>
              </a:extLst>
            </p:cNvPr>
            <p:cNvSpPr>
              <a:spLocks noChangeArrowheads="1"/>
            </p:cNvSpPr>
            <p:nvPr/>
          </p:nvSpPr>
          <p:spPr bwMode="auto">
            <a:xfrm>
              <a:off x="2446338" y="914400"/>
              <a:ext cx="163512" cy="792163"/>
            </a:xfrm>
            <a:prstGeom prst="rect">
              <a:avLst/>
            </a:prstGeom>
            <a:solidFill>
              <a:schemeClr val="bg1">
                <a:lumMod val="85000"/>
              </a:schemeClr>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0486" name="Rectangle 7">
              <a:extLst>
                <a:ext uri="{FF2B5EF4-FFF2-40B4-BE49-F238E27FC236}">
                  <a16:creationId xmlns:a16="http://schemas.microsoft.com/office/drawing/2014/main" id="{AA5AD73D-E1B0-4BA2-94B9-85A12CC8A731}"/>
                </a:ext>
              </a:extLst>
            </p:cNvPr>
            <p:cNvSpPr>
              <a:spLocks noChangeArrowheads="1"/>
            </p:cNvSpPr>
            <p:nvPr/>
          </p:nvSpPr>
          <p:spPr bwMode="auto">
            <a:xfrm>
              <a:off x="2620963" y="914400"/>
              <a:ext cx="163512" cy="792163"/>
            </a:xfrm>
            <a:prstGeom prst="rect">
              <a:avLst/>
            </a:prstGeom>
            <a:solidFill>
              <a:schemeClr val="bg1">
                <a:lumMod val="85000"/>
              </a:schemeClr>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0487" name="Rectangle 8">
              <a:extLst>
                <a:ext uri="{FF2B5EF4-FFF2-40B4-BE49-F238E27FC236}">
                  <a16:creationId xmlns:a16="http://schemas.microsoft.com/office/drawing/2014/main" id="{291CE90C-8904-43E8-9FC8-7EACE402B8C4}"/>
                </a:ext>
              </a:extLst>
            </p:cNvPr>
            <p:cNvSpPr>
              <a:spLocks noChangeArrowheads="1"/>
            </p:cNvSpPr>
            <p:nvPr/>
          </p:nvSpPr>
          <p:spPr bwMode="auto">
            <a:xfrm>
              <a:off x="2795588" y="914400"/>
              <a:ext cx="163512" cy="792163"/>
            </a:xfrm>
            <a:prstGeom prst="rect">
              <a:avLst/>
            </a:prstGeom>
            <a:solidFill>
              <a:schemeClr val="bg1">
                <a:lumMod val="85000"/>
              </a:schemeClr>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0488" name="Freeform 10">
              <a:extLst>
                <a:ext uri="{FF2B5EF4-FFF2-40B4-BE49-F238E27FC236}">
                  <a16:creationId xmlns:a16="http://schemas.microsoft.com/office/drawing/2014/main" id="{161C5DEA-506E-47B2-8F97-4147A522B70B}"/>
                </a:ext>
              </a:extLst>
            </p:cNvPr>
            <p:cNvSpPr>
              <a:spLocks/>
            </p:cNvSpPr>
            <p:nvPr/>
          </p:nvSpPr>
          <p:spPr bwMode="auto">
            <a:xfrm>
              <a:off x="1727200" y="935038"/>
              <a:ext cx="482600" cy="641350"/>
            </a:xfrm>
            <a:custGeom>
              <a:avLst/>
              <a:gdLst>
                <a:gd name="T0" fmla="*/ 0 w 460"/>
                <a:gd name="T1" fmla="*/ 2147483647 h 475"/>
                <a:gd name="T2" fmla="*/ 2147483647 w 460"/>
                <a:gd name="T3" fmla="*/ 2147483647 h 475"/>
                <a:gd name="T4" fmla="*/ 2147483647 w 460"/>
                <a:gd name="T5" fmla="*/ 2147483647 h 475"/>
                <a:gd name="T6" fmla="*/ 2147483647 w 460"/>
                <a:gd name="T7" fmla="*/ 2147483647 h 475"/>
                <a:gd name="T8" fmla="*/ 2147483647 w 460"/>
                <a:gd name="T9" fmla="*/ 2147483647 h 475"/>
                <a:gd name="T10" fmla="*/ 2147483647 w 460"/>
                <a:gd name="T11" fmla="*/ 2147483647 h 475"/>
                <a:gd name="T12" fmla="*/ 2147483647 w 460"/>
                <a:gd name="T13" fmla="*/ 2147483647 h 475"/>
                <a:gd name="T14" fmla="*/ 2147483647 w 460"/>
                <a:gd name="T15" fmla="*/ 2147483647 h 475"/>
                <a:gd name="T16" fmla="*/ 2147483647 w 460"/>
                <a:gd name="T17" fmla="*/ 2147483647 h 475"/>
                <a:gd name="T18" fmla="*/ 2147483647 w 460"/>
                <a:gd name="T19" fmla="*/ 2147483647 h 475"/>
                <a:gd name="T20" fmla="*/ 2147483647 w 460"/>
                <a:gd name="T21" fmla="*/ 2147483647 h 475"/>
                <a:gd name="T22" fmla="*/ 2147483647 w 460"/>
                <a:gd name="T23" fmla="*/ 0 h 47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0"/>
                <a:gd name="T37" fmla="*/ 0 h 475"/>
                <a:gd name="T38" fmla="*/ 460 w 460"/>
                <a:gd name="T39" fmla="*/ 475 h 47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0" h="475">
                  <a:moveTo>
                    <a:pt x="0" y="58"/>
                  </a:moveTo>
                  <a:cubicBezTo>
                    <a:pt x="64" y="81"/>
                    <a:pt x="129" y="104"/>
                    <a:pt x="168" y="142"/>
                  </a:cubicBezTo>
                  <a:cubicBezTo>
                    <a:pt x="207" y="180"/>
                    <a:pt x="201" y="230"/>
                    <a:pt x="233" y="285"/>
                  </a:cubicBezTo>
                  <a:cubicBezTo>
                    <a:pt x="265" y="340"/>
                    <a:pt x="351" y="475"/>
                    <a:pt x="362" y="472"/>
                  </a:cubicBezTo>
                  <a:cubicBezTo>
                    <a:pt x="373" y="469"/>
                    <a:pt x="294" y="275"/>
                    <a:pt x="298" y="265"/>
                  </a:cubicBezTo>
                  <a:cubicBezTo>
                    <a:pt x="302" y="255"/>
                    <a:pt x="383" y="424"/>
                    <a:pt x="388" y="414"/>
                  </a:cubicBezTo>
                  <a:cubicBezTo>
                    <a:pt x="393" y="404"/>
                    <a:pt x="326" y="234"/>
                    <a:pt x="330" y="207"/>
                  </a:cubicBezTo>
                  <a:cubicBezTo>
                    <a:pt x="334" y="180"/>
                    <a:pt x="395" y="248"/>
                    <a:pt x="414" y="252"/>
                  </a:cubicBezTo>
                  <a:cubicBezTo>
                    <a:pt x="433" y="256"/>
                    <a:pt x="460" y="258"/>
                    <a:pt x="446" y="233"/>
                  </a:cubicBezTo>
                  <a:cubicBezTo>
                    <a:pt x="432" y="208"/>
                    <a:pt x="370" y="137"/>
                    <a:pt x="330" y="103"/>
                  </a:cubicBezTo>
                  <a:cubicBezTo>
                    <a:pt x="290" y="69"/>
                    <a:pt x="249" y="43"/>
                    <a:pt x="207" y="26"/>
                  </a:cubicBezTo>
                  <a:cubicBezTo>
                    <a:pt x="165" y="9"/>
                    <a:pt x="98" y="4"/>
                    <a:pt x="78" y="0"/>
                  </a:cubicBezTo>
                </a:path>
              </a:pathLst>
            </a:custGeom>
            <a:solidFill>
              <a:schemeClr val="bg1"/>
            </a:solidFill>
            <a:ln w="9525">
              <a:solidFill>
                <a:schemeClr val="tx1"/>
              </a:solidFill>
              <a:round/>
              <a:headEnd/>
              <a:tailEnd/>
            </a:ln>
          </p:spPr>
          <p:txBody>
            <a:bodyPr/>
            <a:lstStyle/>
            <a:p>
              <a:endParaRPr lang="en-US"/>
            </a:p>
          </p:txBody>
        </p:sp>
        <p:sp>
          <p:nvSpPr>
            <p:cNvPr id="20489" name="Freeform 16">
              <a:extLst>
                <a:ext uri="{FF2B5EF4-FFF2-40B4-BE49-F238E27FC236}">
                  <a16:creationId xmlns:a16="http://schemas.microsoft.com/office/drawing/2014/main" id="{312C07B3-7EBA-47D3-A874-F8380ED0AE56}"/>
                </a:ext>
              </a:extLst>
            </p:cNvPr>
            <p:cNvSpPr>
              <a:spLocks/>
            </p:cNvSpPr>
            <p:nvPr/>
          </p:nvSpPr>
          <p:spPr bwMode="auto">
            <a:xfrm flipH="1">
              <a:off x="2897188" y="893763"/>
              <a:ext cx="482600" cy="641350"/>
            </a:xfrm>
            <a:custGeom>
              <a:avLst/>
              <a:gdLst>
                <a:gd name="T0" fmla="*/ 0 w 460"/>
                <a:gd name="T1" fmla="*/ 2147483647 h 475"/>
                <a:gd name="T2" fmla="*/ 2147483647 w 460"/>
                <a:gd name="T3" fmla="*/ 2147483647 h 475"/>
                <a:gd name="T4" fmla="*/ 2147483647 w 460"/>
                <a:gd name="T5" fmla="*/ 2147483647 h 475"/>
                <a:gd name="T6" fmla="*/ 2147483647 w 460"/>
                <a:gd name="T7" fmla="*/ 2147483647 h 475"/>
                <a:gd name="T8" fmla="*/ 2147483647 w 460"/>
                <a:gd name="T9" fmla="*/ 2147483647 h 475"/>
                <a:gd name="T10" fmla="*/ 2147483647 w 460"/>
                <a:gd name="T11" fmla="*/ 2147483647 h 475"/>
                <a:gd name="T12" fmla="*/ 2147483647 w 460"/>
                <a:gd name="T13" fmla="*/ 2147483647 h 475"/>
                <a:gd name="T14" fmla="*/ 2147483647 w 460"/>
                <a:gd name="T15" fmla="*/ 2147483647 h 475"/>
                <a:gd name="T16" fmla="*/ 2147483647 w 460"/>
                <a:gd name="T17" fmla="*/ 2147483647 h 475"/>
                <a:gd name="T18" fmla="*/ 2147483647 w 460"/>
                <a:gd name="T19" fmla="*/ 2147483647 h 475"/>
                <a:gd name="T20" fmla="*/ 2147483647 w 460"/>
                <a:gd name="T21" fmla="*/ 2147483647 h 475"/>
                <a:gd name="T22" fmla="*/ 2147483647 w 460"/>
                <a:gd name="T23" fmla="*/ 0 h 47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0"/>
                <a:gd name="T37" fmla="*/ 0 h 475"/>
                <a:gd name="T38" fmla="*/ 460 w 460"/>
                <a:gd name="T39" fmla="*/ 475 h 47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0" h="475">
                  <a:moveTo>
                    <a:pt x="0" y="58"/>
                  </a:moveTo>
                  <a:cubicBezTo>
                    <a:pt x="64" y="81"/>
                    <a:pt x="129" y="104"/>
                    <a:pt x="168" y="142"/>
                  </a:cubicBezTo>
                  <a:cubicBezTo>
                    <a:pt x="207" y="180"/>
                    <a:pt x="201" y="230"/>
                    <a:pt x="233" y="285"/>
                  </a:cubicBezTo>
                  <a:cubicBezTo>
                    <a:pt x="265" y="340"/>
                    <a:pt x="351" y="475"/>
                    <a:pt x="362" y="472"/>
                  </a:cubicBezTo>
                  <a:cubicBezTo>
                    <a:pt x="373" y="469"/>
                    <a:pt x="294" y="275"/>
                    <a:pt x="298" y="265"/>
                  </a:cubicBezTo>
                  <a:cubicBezTo>
                    <a:pt x="302" y="255"/>
                    <a:pt x="383" y="424"/>
                    <a:pt x="388" y="414"/>
                  </a:cubicBezTo>
                  <a:cubicBezTo>
                    <a:pt x="393" y="404"/>
                    <a:pt x="326" y="234"/>
                    <a:pt x="330" y="207"/>
                  </a:cubicBezTo>
                  <a:cubicBezTo>
                    <a:pt x="334" y="180"/>
                    <a:pt x="395" y="248"/>
                    <a:pt x="414" y="252"/>
                  </a:cubicBezTo>
                  <a:cubicBezTo>
                    <a:pt x="433" y="256"/>
                    <a:pt x="460" y="258"/>
                    <a:pt x="446" y="233"/>
                  </a:cubicBezTo>
                  <a:cubicBezTo>
                    <a:pt x="432" y="208"/>
                    <a:pt x="370" y="137"/>
                    <a:pt x="330" y="103"/>
                  </a:cubicBezTo>
                  <a:cubicBezTo>
                    <a:pt x="290" y="69"/>
                    <a:pt x="249" y="43"/>
                    <a:pt x="207" y="26"/>
                  </a:cubicBezTo>
                  <a:cubicBezTo>
                    <a:pt x="165" y="9"/>
                    <a:pt x="98" y="4"/>
                    <a:pt x="78" y="0"/>
                  </a:cubicBezTo>
                </a:path>
              </a:pathLst>
            </a:custGeom>
            <a:solidFill>
              <a:schemeClr val="bg1"/>
            </a:solidFill>
            <a:ln w="9525">
              <a:solidFill>
                <a:schemeClr val="tx1"/>
              </a:solidFill>
              <a:round/>
              <a:headEnd/>
              <a:tailEnd/>
            </a:ln>
          </p:spPr>
          <p:txBody>
            <a:bodyPr/>
            <a:lstStyle/>
            <a:p>
              <a:endParaRPr lang="en-US"/>
            </a:p>
          </p:txBody>
        </p:sp>
        <p:sp>
          <p:nvSpPr>
            <p:cNvPr id="20491" name="Line 18">
              <a:extLst>
                <a:ext uri="{FF2B5EF4-FFF2-40B4-BE49-F238E27FC236}">
                  <a16:creationId xmlns:a16="http://schemas.microsoft.com/office/drawing/2014/main" id="{82C5DB5C-10FF-478A-AF9A-A27B8833F314}"/>
                </a:ext>
              </a:extLst>
            </p:cNvPr>
            <p:cNvSpPr>
              <a:spLocks noChangeShapeType="1"/>
            </p:cNvSpPr>
            <p:nvPr/>
          </p:nvSpPr>
          <p:spPr bwMode="auto">
            <a:xfrm>
              <a:off x="1663700" y="1162050"/>
              <a:ext cx="41116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0492" name="Line 19">
              <a:extLst>
                <a:ext uri="{FF2B5EF4-FFF2-40B4-BE49-F238E27FC236}">
                  <a16:creationId xmlns:a16="http://schemas.microsoft.com/office/drawing/2014/main" id="{3F9ECC58-3B6D-42B8-A30A-7D14B30492FE}"/>
                </a:ext>
              </a:extLst>
            </p:cNvPr>
            <p:cNvSpPr>
              <a:spLocks noChangeShapeType="1"/>
            </p:cNvSpPr>
            <p:nvPr/>
          </p:nvSpPr>
          <p:spPr bwMode="auto">
            <a:xfrm flipH="1" flipV="1">
              <a:off x="3052763" y="1141413"/>
              <a:ext cx="358775" cy="95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20493" name="Text Box 20">
            <a:extLst>
              <a:ext uri="{FF2B5EF4-FFF2-40B4-BE49-F238E27FC236}">
                <a16:creationId xmlns:a16="http://schemas.microsoft.com/office/drawing/2014/main" id="{BB2B79C5-4124-47F7-82BA-6E17796CF11E}"/>
              </a:ext>
            </a:extLst>
          </p:cNvPr>
          <p:cNvSpPr txBox="1">
            <a:spLocks noChangeArrowheads="1"/>
          </p:cNvSpPr>
          <p:nvPr/>
        </p:nvSpPr>
        <p:spPr bwMode="auto">
          <a:xfrm>
            <a:off x="863600" y="3028950"/>
            <a:ext cx="782002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Let n = the number of books that can be supported. There are two possibilities:</a:t>
            </a:r>
          </a:p>
        </p:txBody>
      </p:sp>
      <p:sp>
        <p:nvSpPr>
          <p:cNvPr id="20494" name="Text Box 21">
            <a:extLst>
              <a:ext uri="{FF2B5EF4-FFF2-40B4-BE49-F238E27FC236}">
                <a16:creationId xmlns:a16="http://schemas.microsoft.com/office/drawing/2014/main" id="{AC54939B-DA40-4147-B8DF-980ABDEB70D1}"/>
              </a:ext>
            </a:extLst>
          </p:cNvPr>
          <p:cNvSpPr txBox="1">
            <a:spLocks noChangeArrowheads="1"/>
          </p:cNvSpPr>
          <p:nvPr/>
        </p:nvSpPr>
        <p:spPr bwMode="auto">
          <a:xfrm>
            <a:off x="884238" y="3862388"/>
            <a:ext cx="6584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 all of books except the two in contact with the hands slip out</a:t>
            </a:r>
          </a:p>
        </p:txBody>
      </p:sp>
      <p:sp>
        <p:nvSpPr>
          <p:cNvPr id="20495" name="Rectangle 22">
            <a:extLst>
              <a:ext uri="{FF2B5EF4-FFF2-40B4-BE49-F238E27FC236}">
                <a16:creationId xmlns:a16="http://schemas.microsoft.com/office/drawing/2014/main" id="{8CCA5A0C-2A64-4688-A1A5-F9D304CA7F4D}"/>
              </a:ext>
            </a:extLst>
          </p:cNvPr>
          <p:cNvSpPr>
            <a:spLocks noChangeArrowheads="1"/>
          </p:cNvSpPr>
          <p:nvPr/>
        </p:nvSpPr>
        <p:spPr bwMode="auto">
          <a:xfrm>
            <a:off x="3427413" y="4602163"/>
            <a:ext cx="163512" cy="792162"/>
          </a:xfrm>
          <a:prstGeom prst="rect">
            <a:avLst/>
          </a:prstGeom>
          <a:solidFill>
            <a:schemeClr val="bg1">
              <a:lumMod val="85000"/>
            </a:schemeClr>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0496" name="Rectangle 23">
            <a:extLst>
              <a:ext uri="{FF2B5EF4-FFF2-40B4-BE49-F238E27FC236}">
                <a16:creationId xmlns:a16="http://schemas.microsoft.com/office/drawing/2014/main" id="{435A72CB-E628-4FF1-B6AB-F84C9C84ABD9}"/>
              </a:ext>
            </a:extLst>
          </p:cNvPr>
          <p:cNvSpPr>
            <a:spLocks noChangeArrowheads="1"/>
          </p:cNvSpPr>
          <p:nvPr/>
        </p:nvSpPr>
        <p:spPr bwMode="auto">
          <a:xfrm>
            <a:off x="3608388" y="4592638"/>
            <a:ext cx="163512" cy="792162"/>
          </a:xfrm>
          <a:prstGeom prst="rect">
            <a:avLst/>
          </a:prstGeom>
          <a:solidFill>
            <a:schemeClr val="bg1">
              <a:lumMod val="85000"/>
            </a:schemeClr>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0497" name="Rectangle 24">
            <a:extLst>
              <a:ext uri="{FF2B5EF4-FFF2-40B4-BE49-F238E27FC236}">
                <a16:creationId xmlns:a16="http://schemas.microsoft.com/office/drawing/2014/main" id="{5BD3EB4E-C949-4264-8268-01E49A5CA995}"/>
              </a:ext>
            </a:extLst>
          </p:cNvPr>
          <p:cNvSpPr>
            <a:spLocks noChangeArrowheads="1"/>
          </p:cNvSpPr>
          <p:nvPr/>
        </p:nvSpPr>
        <p:spPr bwMode="auto">
          <a:xfrm>
            <a:off x="3792538" y="4592638"/>
            <a:ext cx="163512" cy="792162"/>
          </a:xfrm>
          <a:prstGeom prst="rect">
            <a:avLst/>
          </a:prstGeom>
          <a:solidFill>
            <a:schemeClr val="bg1">
              <a:lumMod val="85000"/>
            </a:schemeClr>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0498" name="Line 25">
            <a:extLst>
              <a:ext uri="{FF2B5EF4-FFF2-40B4-BE49-F238E27FC236}">
                <a16:creationId xmlns:a16="http://schemas.microsoft.com/office/drawing/2014/main" id="{7E815326-93A3-485A-B1D0-EDF8C0DF6A17}"/>
              </a:ext>
            </a:extLst>
          </p:cNvPr>
          <p:cNvSpPr>
            <a:spLocks noChangeShapeType="1"/>
          </p:cNvSpPr>
          <p:nvPr/>
        </p:nvSpPr>
        <p:spPr bwMode="auto">
          <a:xfrm>
            <a:off x="3678238" y="4921250"/>
            <a:ext cx="11112" cy="73977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0499" name="Text Box 26">
            <a:extLst>
              <a:ext uri="{FF2B5EF4-FFF2-40B4-BE49-F238E27FC236}">
                <a16:creationId xmlns:a16="http://schemas.microsoft.com/office/drawing/2014/main" id="{044AA7E9-F68A-4A8A-9355-CDB03BB3FADC}"/>
              </a:ext>
            </a:extLst>
          </p:cNvPr>
          <p:cNvSpPr txBox="1">
            <a:spLocks noChangeArrowheads="1"/>
          </p:cNvSpPr>
          <p:nvPr/>
        </p:nvSpPr>
        <p:spPr bwMode="auto">
          <a:xfrm>
            <a:off x="3432175" y="5710238"/>
            <a:ext cx="984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mg(n-2)</a:t>
            </a:r>
          </a:p>
        </p:txBody>
      </p:sp>
      <p:sp>
        <p:nvSpPr>
          <p:cNvPr id="20500" name="Line 27">
            <a:extLst>
              <a:ext uri="{FF2B5EF4-FFF2-40B4-BE49-F238E27FC236}">
                <a16:creationId xmlns:a16="http://schemas.microsoft.com/office/drawing/2014/main" id="{1B3C5E82-4041-426A-9C51-DAD86410AB9F}"/>
              </a:ext>
            </a:extLst>
          </p:cNvPr>
          <p:cNvSpPr>
            <a:spLocks noChangeShapeType="1"/>
          </p:cNvSpPr>
          <p:nvPr/>
        </p:nvSpPr>
        <p:spPr bwMode="auto">
          <a:xfrm>
            <a:off x="3009900" y="4992688"/>
            <a:ext cx="43180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0501" name="Line 28">
            <a:extLst>
              <a:ext uri="{FF2B5EF4-FFF2-40B4-BE49-F238E27FC236}">
                <a16:creationId xmlns:a16="http://schemas.microsoft.com/office/drawing/2014/main" id="{2C9C0210-A7B2-4326-AE20-DB870D6A5262}"/>
              </a:ext>
            </a:extLst>
          </p:cNvPr>
          <p:cNvSpPr>
            <a:spLocks noChangeShapeType="1"/>
          </p:cNvSpPr>
          <p:nvPr/>
        </p:nvSpPr>
        <p:spPr bwMode="auto">
          <a:xfrm flipH="1" flipV="1">
            <a:off x="3976688" y="4972050"/>
            <a:ext cx="420687" cy="952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0502" name="Text Box 29">
            <a:extLst>
              <a:ext uri="{FF2B5EF4-FFF2-40B4-BE49-F238E27FC236}">
                <a16:creationId xmlns:a16="http://schemas.microsoft.com/office/drawing/2014/main" id="{0254C869-3F09-4F94-803D-0C22E574171B}"/>
              </a:ext>
            </a:extLst>
          </p:cNvPr>
          <p:cNvSpPr txBox="1">
            <a:spLocks noChangeArrowheads="1"/>
          </p:cNvSpPr>
          <p:nvPr/>
        </p:nvSpPr>
        <p:spPr bwMode="auto">
          <a:xfrm>
            <a:off x="2435225" y="4611688"/>
            <a:ext cx="67197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80 N</a:t>
            </a:r>
          </a:p>
        </p:txBody>
      </p:sp>
      <p:sp>
        <p:nvSpPr>
          <p:cNvPr id="20503" name="Text Box 30">
            <a:extLst>
              <a:ext uri="{FF2B5EF4-FFF2-40B4-BE49-F238E27FC236}">
                <a16:creationId xmlns:a16="http://schemas.microsoft.com/office/drawing/2014/main" id="{DAEE9767-B98F-49C2-83A5-E852557B7A04}"/>
              </a:ext>
            </a:extLst>
          </p:cNvPr>
          <p:cNvSpPr txBox="1">
            <a:spLocks noChangeArrowheads="1"/>
          </p:cNvSpPr>
          <p:nvPr/>
        </p:nvSpPr>
        <p:spPr bwMode="auto">
          <a:xfrm>
            <a:off x="4356100" y="4602163"/>
            <a:ext cx="67197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80 N</a:t>
            </a:r>
          </a:p>
        </p:txBody>
      </p:sp>
      <p:sp>
        <p:nvSpPr>
          <p:cNvPr id="20504" name="Line 31">
            <a:extLst>
              <a:ext uri="{FF2B5EF4-FFF2-40B4-BE49-F238E27FC236}">
                <a16:creationId xmlns:a16="http://schemas.microsoft.com/office/drawing/2014/main" id="{C807ADD2-A452-4746-8B1F-F7B8A27CD2EE}"/>
              </a:ext>
            </a:extLst>
          </p:cNvPr>
          <p:cNvSpPr>
            <a:spLocks noChangeShapeType="1"/>
          </p:cNvSpPr>
          <p:nvPr/>
        </p:nvSpPr>
        <p:spPr bwMode="auto">
          <a:xfrm flipV="1">
            <a:off x="3349625" y="4406900"/>
            <a:ext cx="0" cy="4318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0505" name="Line 32">
            <a:extLst>
              <a:ext uri="{FF2B5EF4-FFF2-40B4-BE49-F238E27FC236}">
                <a16:creationId xmlns:a16="http://schemas.microsoft.com/office/drawing/2014/main" id="{C86E901C-0C00-4C6D-A462-6C0812090444}"/>
              </a:ext>
            </a:extLst>
          </p:cNvPr>
          <p:cNvSpPr>
            <a:spLocks noChangeShapeType="1"/>
          </p:cNvSpPr>
          <p:nvPr/>
        </p:nvSpPr>
        <p:spPr bwMode="auto">
          <a:xfrm flipV="1">
            <a:off x="4037013" y="4406900"/>
            <a:ext cx="0" cy="4318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0506" name="Text Box 33">
            <a:extLst>
              <a:ext uri="{FF2B5EF4-FFF2-40B4-BE49-F238E27FC236}">
                <a16:creationId xmlns:a16="http://schemas.microsoft.com/office/drawing/2014/main" id="{25A11E10-154C-4CE0-9964-047FB550B952}"/>
              </a:ext>
            </a:extLst>
          </p:cNvPr>
          <p:cNvSpPr txBox="1">
            <a:spLocks noChangeArrowheads="1"/>
          </p:cNvSpPr>
          <p:nvPr/>
        </p:nvSpPr>
        <p:spPr bwMode="auto">
          <a:xfrm>
            <a:off x="1587046" y="4239533"/>
            <a:ext cx="181972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(0.4)(80) = 32 N</a:t>
            </a:r>
          </a:p>
        </p:txBody>
      </p:sp>
      <p:sp>
        <p:nvSpPr>
          <p:cNvPr id="20507" name="Text Box 34">
            <a:extLst>
              <a:ext uri="{FF2B5EF4-FFF2-40B4-BE49-F238E27FC236}">
                <a16:creationId xmlns:a16="http://schemas.microsoft.com/office/drawing/2014/main" id="{42E98BB0-3039-4175-B83C-51BE8D77ECBA}"/>
              </a:ext>
            </a:extLst>
          </p:cNvPr>
          <p:cNvSpPr txBox="1">
            <a:spLocks noChangeArrowheads="1"/>
          </p:cNvSpPr>
          <p:nvPr/>
        </p:nvSpPr>
        <p:spPr bwMode="auto">
          <a:xfrm>
            <a:off x="4079875" y="4262438"/>
            <a:ext cx="67197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32 N</a:t>
            </a:r>
          </a:p>
        </p:txBody>
      </p:sp>
      <p:graphicFrame>
        <p:nvGraphicFramePr>
          <p:cNvPr id="20482" name="Object 35">
            <a:extLst>
              <a:ext uri="{FF2B5EF4-FFF2-40B4-BE49-F238E27FC236}">
                <a16:creationId xmlns:a16="http://schemas.microsoft.com/office/drawing/2014/main" id="{A937A780-D169-475A-96E8-42FFAA92603C}"/>
              </a:ext>
            </a:extLst>
          </p:cNvPr>
          <p:cNvGraphicFramePr>
            <a:graphicFrameLocks noChangeAspect="1"/>
          </p:cNvGraphicFramePr>
          <p:nvPr>
            <p:extLst>
              <p:ext uri="{D42A27DB-BD31-4B8C-83A1-F6EECF244321}">
                <p14:modId xmlns:p14="http://schemas.microsoft.com/office/powerpoint/2010/main" val="3730099461"/>
              </p:ext>
            </p:extLst>
          </p:nvPr>
        </p:nvGraphicFramePr>
        <p:xfrm>
          <a:off x="5143500" y="5118327"/>
          <a:ext cx="3148013" cy="1101725"/>
        </p:xfrm>
        <a:graphic>
          <a:graphicData uri="http://schemas.openxmlformats.org/presentationml/2006/ole">
            <mc:AlternateContent xmlns:mc="http://schemas.openxmlformats.org/markup-compatibility/2006">
              <mc:Choice xmlns:v="urn:schemas-microsoft-com:vml" Requires="v">
                <p:oleObj name="Equation" r:id="rId4" imgW="2032000" imgH="711200" progId="Equation.DSMT4">
                  <p:embed/>
                </p:oleObj>
              </mc:Choice>
              <mc:Fallback>
                <p:oleObj name="Equation" r:id="rId4" imgW="2032000" imgH="711200" progId="Equation.DSMT4">
                  <p:embed/>
                  <p:pic>
                    <p:nvPicPr>
                      <p:cNvPr id="0" name="Object 3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43500" y="5118327"/>
                        <a:ext cx="3148013" cy="1101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 name="TextBox 2">
            <a:extLst>
              <a:ext uri="{FF2B5EF4-FFF2-40B4-BE49-F238E27FC236}">
                <a16:creationId xmlns:a16="http://schemas.microsoft.com/office/drawing/2014/main" id="{7813B76D-9418-EDFC-B5E7-F7DD1B84CAD6}"/>
              </a:ext>
            </a:extLst>
          </p:cNvPr>
          <p:cNvSpPr txBox="1"/>
          <p:nvPr/>
        </p:nvSpPr>
        <p:spPr>
          <a:xfrm>
            <a:off x="390525" y="99417"/>
            <a:ext cx="1595309" cy="369332"/>
          </a:xfrm>
          <a:prstGeom prst="rect">
            <a:avLst/>
          </a:prstGeom>
          <a:noFill/>
        </p:spPr>
        <p:txBody>
          <a:bodyPr wrap="none" rtlCol="0">
            <a:spAutoFit/>
          </a:bodyPr>
          <a:lstStyle/>
          <a:p>
            <a:r>
              <a:rPr lang="en-US" dirty="0">
                <a:solidFill>
                  <a:srgbClr val="C00000"/>
                </a:solidFill>
              </a:rPr>
              <a:t>Example 10.7</a:t>
            </a:r>
          </a:p>
        </p:txBody>
      </p:sp>
      <p:cxnSp>
        <p:nvCxnSpPr>
          <p:cNvPr id="30" name="Straight Connector 29">
            <a:extLst>
              <a:ext uri="{FF2B5EF4-FFF2-40B4-BE49-F238E27FC236}">
                <a16:creationId xmlns:a16="http://schemas.microsoft.com/office/drawing/2014/main" id="{C279F4C2-0BDE-1F91-3359-BA1E423093FE}"/>
              </a:ext>
            </a:extLst>
          </p:cNvPr>
          <p:cNvCxnSpPr/>
          <p:nvPr/>
        </p:nvCxnSpPr>
        <p:spPr>
          <a:xfrm>
            <a:off x="472966" y="517478"/>
            <a:ext cx="7810007"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Text Box 4">
            <a:extLst>
              <a:ext uri="{FF2B5EF4-FFF2-40B4-BE49-F238E27FC236}">
                <a16:creationId xmlns:a16="http://schemas.microsoft.com/office/drawing/2014/main" id="{89A279AD-00B9-4344-869B-CA59CB9A4339}"/>
              </a:ext>
            </a:extLst>
          </p:cNvPr>
          <p:cNvSpPr txBox="1">
            <a:spLocks noChangeArrowheads="1"/>
          </p:cNvSpPr>
          <p:nvPr/>
        </p:nvSpPr>
        <p:spPr bwMode="auto">
          <a:xfrm>
            <a:off x="781050" y="347663"/>
            <a:ext cx="3917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(b) all the books slip out of the hands</a:t>
            </a:r>
          </a:p>
        </p:txBody>
      </p:sp>
      <p:sp>
        <p:nvSpPr>
          <p:cNvPr id="21508" name="Text Box 8">
            <a:extLst>
              <a:ext uri="{FF2B5EF4-FFF2-40B4-BE49-F238E27FC236}">
                <a16:creationId xmlns:a16="http://schemas.microsoft.com/office/drawing/2014/main" id="{99601726-6EA9-442D-88B7-824AC8BDA276}"/>
              </a:ext>
            </a:extLst>
          </p:cNvPr>
          <p:cNvSpPr txBox="1">
            <a:spLocks noChangeArrowheads="1"/>
          </p:cNvSpPr>
          <p:nvPr/>
        </p:nvSpPr>
        <p:spPr bwMode="auto">
          <a:xfrm>
            <a:off x="3370263" y="3213100"/>
            <a:ext cx="7810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mg(n)</a:t>
            </a:r>
          </a:p>
        </p:txBody>
      </p:sp>
      <p:sp>
        <p:nvSpPr>
          <p:cNvPr id="21509" name="Line 9">
            <a:extLst>
              <a:ext uri="{FF2B5EF4-FFF2-40B4-BE49-F238E27FC236}">
                <a16:creationId xmlns:a16="http://schemas.microsoft.com/office/drawing/2014/main" id="{79F1A308-5EF6-4D19-8CB2-95DEDB10260D}"/>
              </a:ext>
            </a:extLst>
          </p:cNvPr>
          <p:cNvSpPr>
            <a:spLocks noChangeShapeType="1"/>
          </p:cNvSpPr>
          <p:nvPr/>
        </p:nvSpPr>
        <p:spPr bwMode="auto">
          <a:xfrm>
            <a:off x="2947988" y="2495550"/>
            <a:ext cx="43180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1510" name="Line 10">
            <a:extLst>
              <a:ext uri="{FF2B5EF4-FFF2-40B4-BE49-F238E27FC236}">
                <a16:creationId xmlns:a16="http://schemas.microsoft.com/office/drawing/2014/main" id="{C5547BAC-7A73-47C6-BD98-76CB2AF05C10}"/>
              </a:ext>
            </a:extLst>
          </p:cNvPr>
          <p:cNvSpPr>
            <a:spLocks noChangeShapeType="1"/>
          </p:cNvSpPr>
          <p:nvPr/>
        </p:nvSpPr>
        <p:spPr bwMode="auto">
          <a:xfrm flipH="1" flipV="1">
            <a:off x="4284663" y="2484438"/>
            <a:ext cx="420687" cy="952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1511" name="Text Box 11">
            <a:extLst>
              <a:ext uri="{FF2B5EF4-FFF2-40B4-BE49-F238E27FC236}">
                <a16:creationId xmlns:a16="http://schemas.microsoft.com/office/drawing/2014/main" id="{9E0C7F37-DB11-4CD3-B044-A9E5D93F65FC}"/>
              </a:ext>
            </a:extLst>
          </p:cNvPr>
          <p:cNvSpPr txBox="1">
            <a:spLocks noChangeArrowheads="1"/>
          </p:cNvSpPr>
          <p:nvPr/>
        </p:nvSpPr>
        <p:spPr bwMode="auto">
          <a:xfrm>
            <a:off x="2190697" y="2291444"/>
            <a:ext cx="67197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80 N</a:t>
            </a:r>
          </a:p>
        </p:txBody>
      </p:sp>
      <p:sp>
        <p:nvSpPr>
          <p:cNvPr id="21512" name="Text Box 12">
            <a:extLst>
              <a:ext uri="{FF2B5EF4-FFF2-40B4-BE49-F238E27FC236}">
                <a16:creationId xmlns:a16="http://schemas.microsoft.com/office/drawing/2014/main" id="{7FA7352B-1233-420B-A1D1-FE9D41449D0B}"/>
              </a:ext>
            </a:extLst>
          </p:cNvPr>
          <p:cNvSpPr txBox="1">
            <a:spLocks noChangeArrowheads="1"/>
          </p:cNvSpPr>
          <p:nvPr/>
        </p:nvSpPr>
        <p:spPr bwMode="auto">
          <a:xfrm>
            <a:off x="4716463" y="2309813"/>
            <a:ext cx="67197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80 N</a:t>
            </a:r>
          </a:p>
        </p:txBody>
      </p:sp>
      <p:sp>
        <p:nvSpPr>
          <p:cNvPr id="21513" name="Line 13">
            <a:extLst>
              <a:ext uri="{FF2B5EF4-FFF2-40B4-BE49-F238E27FC236}">
                <a16:creationId xmlns:a16="http://schemas.microsoft.com/office/drawing/2014/main" id="{42C67C4A-4DA9-4F95-A348-B03E47005BBE}"/>
              </a:ext>
            </a:extLst>
          </p:cNvPr>
          <p:cNvSpPr>
            <a:spLocks noChangeShapeType="1"/>
          </p:cNvSpPr>
          <p:nvPr/>
        </p:nvSpPr>
        <p:spPr bwMode="auto">
          <a:xfrm flipV="1">
            <a:off x="3287713" y="1909763"/>
            <a:ext cx="0" cy="4318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1514" name="Line 14">
            <a:extLst>
              <a:ext uri="{FF2B5EF4-FFF2-40B4-BE49-F238E27FC236}">
                <a16:creationId xmlns:a16="http://schemas.microsoft.com/office/drawing/2014/main" id="{C5931CFE-4DF6-47DF-9A74-7FE648828802}"/>
              </a:ext>
            </a:extLst>
          </p:cNvPr>
          <p:cNvSpPr>
            <a:spLocks noChangeShapeType="1"/>
          </p:cNvSpPr>
          <p:nvPr/>
        </p:nvSpPr>
        <p:spPr bwMode="auto">
          <a:xfrm flipV="1">
            <a:off x="4303713" y="1868488"/>
            <a:ext cx="0" cy="4318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1515" name="Text Box 15">
            <a:extLst>
              <a:ext uri="{FF2B5EF4-FFF2-40B4-BE49-F238E27FC236}">
                <a16:creationId xmlns:a16="http://schemas.microsoft.com/office/drawing/2014/main" id="{01515EB9-C481-4BE6-BD39-7A6C1CD5BEC3}"/>
              </a:ext>
            </a:extLst>
          </p:cNvPr>
          <p:cNvSpPr txBox="1">
            <a:spLocks noChangeArrowheads="1"/>
          </p:cNvSpPr>
          <p:nvPr/>
        </p:nvSpPr>
        <p:spPr bwMode="auto">
          <a:xfrm>
            <a:off x="1457042" y="1775123"/>
            <a:ext cx="181972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(0.6)(80) = 48 N</a:t>
            </a:r>
          </a:p>
        </p:txBody>
      </p:sp>
      <p:sp>
        <p:nvSpPr>
          <p:cNvPr id="21516" name="Text Box 16">
            <a:extLst>
              <a:ext uri="{FF2B5EF4-FFF2-40B4-BE49-F238E27FC236}">
                <a16:creationId xmlns:a16="http://schemas.microsoft.com/office/drawing/2014/main" id="{2ACF5A5E-0EB2-421D-8E9B-54FF3C66CC6C}"/>
              </a:ext>
            </a:extLst>
          </p:cNvPr>
          <p:cNvSpPr txBox="1">
            <a:spLocks noChangeArrowheads="1"/>
          </p:cNvSpPr>
          <p:nvPr/>
        </p:nvSpPr>
        <p:spPr bwMode="auto">
          <a:xfrm>
            <a:off x="4368800" y="1733550"/>
            <a:ext cx="67197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48 N</a:t>
            </a:r>
          </a:p>
        </p:txBody>
      </p:sp>
      <p:sp>
        <p:nvSpPr>
          <p:cNvPr id="21517" name="Rectangle 17">
            <a:extLst>
              <a:ext uri="{FF2B5EF4-FFF2-40B4-BE49-F238E27FC236}">
                <a16:creationId xmlns:a16="http://schemas.microsoft.com/office/drawing/2014/main" id="{A48FA56E-9BD5-4AD4-8BE7-6309CC127633}"/>
              </a:ext>
            </a:extLst>
          </p:cNvPr>
          <p:cNvSpPr>
            <a:spLocks noChangeArrowheads="1"/>
          </p:cNvSpPr>
          <p:nvPr/>
        </p:nvSpPr>
        <p:spPr bwMode="auto">
          <a:xfrm>
            <a:off x="3353593" y="2178050"/>
            <a:ext cx="163513" cy="792163"/>
          </a:xfrm>
          <a:prstGeom prst="rect">
            <a:avLst/>
          </a:prstGeom>
          <a:solidFill>
            <a:schemeClr val="bg1">
              <a:lumMod val="85000"/>
            </a:schemeClr>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1518" name="Rectangle 18">
            <a:extLst>
              <a:ext uri="{FF2B5EF4-FFF2-40B4-BE49-F238E27FC236}">
                <a16:creationId xmlns:a16="http://schemas.microsoft.com/office/drawing/2014/main" id="{ED0DE18E-6F8F-4F04-A62B-708A0328C687}"/>
              </a:ext>
            </a:extLst>
          </p:cNvPr>
          <p:cNvSpPr>
            <a:spLocks noChangeArrowheads="1"/>
          </p:cNvSpPr>
          <p:nvPr/>
        </p:nvSpPr>
        <p:spPr bwMode="auto">
          <a:xfrm>
            <a:off x="3536950" y="2178050"/>
            <a:ext cx="163513" cy="792163"/>
          </a:xfrm>
          <a:prstGeom prst="rect">
            <a:avLst/>
          </a:prstGeom>
          <a:solidFill>
            <a:schemeClr val="bg1">
              <a:lumMod val="85000"/>
            </a:schemeClr>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1519" name="Rectangle 19">
            <a:extLst>
              <a:ext uri="{FF2B5EF4-FFF2-40B4-BE49-F238E27FC236}">
                <a16:creationId xmlns:a16="http://schemas.microsoft.com/office/drawing/2014/main" id="{1D22CA93-BF8E-4B17-A31F-27AD38C7CF64}"/>
              </a:ext>
            </a:extLst>
          </p:cNvPr>
          <p:cNvSpPr>
            <a:spLocks noChangeArrowheads="1"/>
          </p:cNvSpPr>
          <p:nvPr/>
        </p:nvSpPr>
        <p:spPr bwMode="auto">
          <a:xfrm>
            <a:off x="3721100" y="2178050"/>
            <a:ext cx="163513" cy="792163"/>
          </a:xfrm>
          <a:prstGeom prst="rect">
            <a:avLst/>
          </a:prstGeom>
          <a:solidFill>
            <a:schemeClr val="bg1">
              <a:lumMod val="85000"/>
            </a:schemeClr>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1520" name="Rectangle 20">
            <a:extLst>
              <a:ext uri="{FF2B5EF4-FFF2-40B4-BE49-F238E27FC236}">
                <a16:creationId xmlns:a16="http://schemas.microsoft.com/office/drawing/2014/main" id="{FA60E1B5-E5EE-4B75-8887-A1C89C582078}"/>
              </a:ext>
            </a:extLst>
          </p:cNvPr>
          <p:cNvSpPr>
            <a:spLocks noChangeArrowheads="1"/>
          </p:cNvSpPr>
          <p:nvPr/>
        </p:nvSpPr>
        <p:spPr bwMode="auto">
          <a:xfrm>
            <a:off x="3906044" y="2178050"/>
            <a:ext cx="163513" cy="792163"/>
          </a:xfrm>
          <a:prstGeom prst="rect">
            <a:avLst/>
          </a:prstGeom>
          <a:solidFill>
            <a:schemeClr val="bg1">
              <a:lumMod val="85000"/>
            </a:schemeClr>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1521" name="Rectangle 21">
            <a:extLst>
              <a:ext uri="{FF2B5EF4-FFF2-40B4-BE49-F238E27FC236}">
                <a16:creationId xmlns:a16="http://schemas.microsoft.com/office/drawing/2014/main" id="{231EFC95-2167-4D0B-B820-D88A9592637E}"/>
              </a:ext>
            </a:extLst>
          </p:cNvPr>
          <p:cNvSpPr>
            <a:spLocks noChangeArrowheads="1"/>
          </p:cNvSpPr>
          <p:nvPr/>
        </p:nvSpPr>
        <p:spPr bwMode="auto">
          <a:xfrm>
            <a:off x="4090194" y="2178050"/>
            <a:ext cx="163513" cy="792163"/>
          </a:xfrm>
          <a:prstGeom prst="rect">
            <a:avLst/>
          </a:prstGeom>
          <a:solidFill>
            <a:schemeClr val="bg1">
              <a:lumMod val="85000"/>
            </a:schemeClr>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1506" name="Object 22">
            <a:extLst>
              <a:ext uri="{FF2B5EF4-FFF2-40B4-BE49-F238E27FC236}">
                <a16:creationId xmlns:a16="http://schemas.microsoft.com/office/drawing/2014/main" id="{3575F99F-272D-4247-9839-A56B99CBDDB1}"/>
              </a:ext>
            </a:extLst>
          </p:cNvPr>
          <p:cNvGraphicFramePr>
            <a:graphicFrameLocks noChangeAspect="1"/>
          </p:cNvGraphicFramePr>
          <p:nvPr/>
        </p:nvGraphicFramePr>
        <p:xfrm>
          <a:off x="6083300" y="2254250"/>
          <a:ext cx="2525713" cy="989013"/>
        </p:xfrm>
        <a:graphic>
          <a:graphicData uri="http://schemas.openxmlformats.org/presentationml/2006/ole">
            <mc:AlternateContent xmlns:mc="http://schemas.openxmlformats.org/markup-compatibility/2006">
              <mc:Choice xmlns:v="urn:schemas-microsoft-com:vml" Requires="v">
                <p:oleObj name="Equation" r:id="rId4" imgW="1816100" imgH="711200" progId="Equation.DSMT4">
                  <p:embed/>
                </p:oleObj>
              </mc:Choice>
              <mc:Fallback>
                <p:oleObj name="Equation" r:id="rId4" imgW="1816100" imgH="711200" progId="Equation.DSMT4">
                  <p:embed/>
                  <p:pic>
                    <p:nvPicPr>
                      <p:cNvPr id="0" name="Object 2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83300" y="2254250"/>
                        <a:ext cx="2525713" cy="9890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1522" name="Text Box 23">
            <a:extLst>
              <a:ext uri="{FF2B5EF4-FFF2-40B4-BE49-F238E27FC236}">
                <a16:creationId xmlns:a16="http://schemas.microsoft.com/office/drawing/2014/main" id="{9F1C363A-70B9-417D-BD57-0DC64D027DCE}"/>
              </a:ext>
            </a:extLst>
          </p:cNvPr>
          <p:cNvSpPr txBox="1">
            <a:spLocks noChangeArrowheads="1"/>
          </p:cNvSpPr>
          <p:nvPr/>
        </p:nvSpPr>
        <p:spPr bwMode="auto">
          <a:xfrm>
            <a:off x="1006475" y="4005263"/>
            <a:ext cx="4260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Thus, 8 books at most can be supported</a:t>
            </a:r>
          </a:p>
        </p:txBody>
      </p:sp>
      <p:cxnSp>
        <p:nvCxnSpPr>
          <p:cNvPr id="19" name="Straight Connector 18">
            <a:extLst>
              <a:ext uri="{FF2B5EF4-FFF2-40B4-BE49-F238E27FC236}">
                <a16:creationId xmlns:a16="http://schemas.microsoft.com/office/drawing/2014/main" id="{BBC146CA-ACEC-EC23-1731-E59F2CC26765}"/>
              </a:ext>
            </a:extLst>
          </p:cNvPr>
          <p:cNvCxnSpPr/>
          <p:nvPr/>
        </p:nvCxnSpPr>
        <p:spPr>
          <a:xfrm>
            <a:off x="811459" y="4742636"/>
            <a:ext cx="7810007"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 name="Straight Connector 2">
            <a:extLst>
              <a:ext uri="{FF2B5EF4-FFF2-40B4-BE49-F238E27FC236}">
                <a16:creationId xmlns:a16="http://schemas.microsoft.com/office/drawing/2014/main" id="{E3941006-0EB8-EF58-E8F3-D0E39858F719}"/>
              </a:ext>
            </a:extLst>
          </p:cNvPr>
          <p:cNvCxnSpPr/>
          <p:nvPr/>
        </p:nvCxnSpPr>
        <p:spPr>
          <a:xfrm>
            <a:off x="1592036" y="4371975"/>
            <a:ext cx="1102178"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 name="Straight Arrow Connector 3">
            <a:extLst>
              <a:ext uri="{FF2B5EF4-FFF2-40B4-BE49-F238E27FC236}">
                <a16:creationId xmlns:a16="http://schemas.microsoft.com/office/drawing/2014/main" id="{3A92349A-8AA4-39DB-213B-1673788A30E6}"/>
              </a:ext>
            </a:extLst>
          </p:cNvPr>
          <p:cNvCxnSpPr/>
          <p:nvPr/>
        </p:nvCxnSpPr>
        <p:spPr>
          <a:xfrm>
            <a:off x="3802742" y="2625272"/>
            <a:ext cx="0" cy="689882"/>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2" name="Text Box 4">
            <a:extLst>
              <a:ext uri="{FF2B5EF4-FFF2-40B4-BE49-F238E27FC236}">
                <a16:creationId xmlns:a16="http://schemas.microsoft.com/office/drawing/2014/main" id="{5A9B29AC-9012-4B13-BEBC-32ABB023F278}"/>
              </a:ext>
            </a:extLst>
          </p:cNvPr>
          <p:cNvSpPr txBox="1">
            <a:spLocks noChangeArrowheads="1"/>
          </p:cNvSpPr>
          <p:nvPr/>
        </p:nvSpPr>
        <p:spPr bwMode="auto">
          <a:xfrm>
            <a:off x="3349625" y="225425"/>
            <a:ext cx="1873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solidFill>
                  <a:srgbClr val="C00000"/>
                </a:solidFill>
              </a:rPr>
              <a:t>Frictional Forces</a:t>
            </a:r>
          </a:p>
        </p:txBody>
      </p:sp>
      <p:sp>
        <p:nvSpPr>
          <p:cNvPr id="1033" name="Text Box 5">
            <a:extLst>
              <a:ext uri="{FF2B5EF4-FFF2-40B4-BE49-F238E27FC236}">
                <a16:creationId xmlns:a16="http://schemas.microsoft.com/office/drawing/2014/main" id="{1D3DF1A3-19F4-4609-A1A6-5D345CC167E5}"/>
              </a:ext>
            </a:extLst>
          </p:cNvPr>
          <p:cNvSpPr txBox="1">
            <a:spLocks noChangeArrowheads="1"/>
          </p:cNvSpPr>
          <p:nvPr/>
        </p:nvSpPr>
        <p:spPr bwMode="auto">
          <a:xfrm>
            <a:off x="627063" y="1139825"/>
            <a:ext cx="7972425"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A frictional surface, unlike a smooth surface, can exert tangential frictional forces as well as normal forces on a body. However, these frictional forces are limited in how large they can get. </a:t>
            </a:r>
          </a:p>
          <a:p>
            <a:pPr eaLnBrk="1" hangingPunct="1"/>
            <a:endParaRPr lang="en-US" altLang="en-US" dirty="0"/>
          </a:p>
          <a:p>
            <a:pPr eaLnBrk="1" hangingPunct="1"/>
            <a:r>
              <a:rPr lang="en-US" altLang="en-US" dirty="0"/>
              <a:t>Example:</a:t>
            </a:r>
          </a:p>
        </p:txBody>
      </p:sp>
      <p:sp>
        <p:nvSpPr>
          <p:cNvPr id="1034" name="AutoShape 6">
            <a:extLst>
              <a:ext uri="{FF2B5EF4-FFF2-40B4-BE49-F238E27FC236}">
                <a16:creationId xmlns:a16="http://schemas.microsoft.com/office/drawing/2014/main" id="{7BFCF2CB-B3FB-4D81-B208-A7E96AD059DA}"/>
              </a:ext>
            </a:extLst>
          </p:cNvPr>
          <p:cNvSpPr>
            <a:spLocks noChangeArrowheads="1"/>
          </p:cNvSpPr>
          <p:nvPr/>
        </p:nvSpPr>
        <p:spPr bwMode="auto">
          <a:xfrm flipH="1">
            <a:off x="2095500" y="2906713"/>
            <a:ext cx="2198688" cy="1377950"/>
          </a:xfrm>
          <a:prstGeom prst="rtTriangle">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35" name="Text Box 7">
            <a:extLst>
              <a:ext uri="{FF2B5EF4-FFF2-40B4-BE49-F238E27FC236}">
                <a16:creationId xmlns:a16="http://schemas.microsoft.com/office/drawing/2014/main" id="{0C5167F6-D0FC-4EB2-AA37-7575F647F0AA}"/>
              </a:ext>
            </a:extLst>
          </p:cNvPr>
          <p:cNvSpPr txBox="1">
            <a:spLocks noChangeArrowheads="1"/>
          </p:cNvSpPr>
          <p:nvPr/>
        </p:nvSpPr>
        <p:spPr bwMode="auto">
          <a:xfrm>
            <a:off x="2435225" y="3951288"/>
            <a:ext cx="30321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latin typeface="Symbol" panose="05050102010706020507" pitchFamily="18" charset="2"/>
              </a:rPr>
              <a:t>q</a:t>
            </a:r>
          </a:p>
        </p:txBody>
      </p:sp>
      <p:sp>
        <p:nvSpPr>
          <p:cNvPr id="1036" name="Rectangle 8">
            <a:extLst>
              <a:ext uri="{FF2B5EF4-FFF2-40B4-BE49-F238E27FC236}">
                <a16:creationId xmlns:a16="http://schemas.microsoft.com/office/drawing/2014/main" id="{7C57E865-13D6-47B8-808D-FA79E3818746}"/>
              </a:ext>
            </a:extLst>
          </p:cNvPr>
          <p:cNvSpPr>
            <a:spLocks noChangeArrowheads="1"/>
          </p:cNvSpPr>
          <p:nvPr/>
        </p:nvSpPr>
        <p:spPr bwMode="auto">
          <a:xfrm rot="-1944863">
            <a:off x="2517775" y="3114675"/>
            <a:ext cx="976313" cy="544513"/>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37" name="Line 9">
            <a:extLst>
              <a:ext uri="{FF2B5EF4-FFF2-40B4-BE49-F238E27FC236}">
                <a16:creationId xmlns:a16="http://schemas.microsoft.com/office/drawing/2014/main" id="{92B9C2D3-68A4-4D10-9145-0B9291B1C35B}"/>
              </a:ext>
            </a:extLst>
          </p:cNvPr>
          <p:cNvSpPr>
            <a:spLocks noChangeShapeType="1"/>
          </p:cNvSpPr>
          <p:nvPr/>
        </p:nvSpPr>
        <p:spPr bwMode="auto">
          <a:xfrm>
            <a:off x="1746250" y="3883025"/>
            <a:ext cx="514350" cy="23653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38" name="Text Box 10">
            <a:extLst>
              <a:ext uri="{FF2B5EF4-FFF2-40B4-BE49-F238E27FC236}">
                <a16:creationId xmlns:a16="http://schemas.microsoft.com/office/drawing/2014/main" id="{92F700EF-7973-4717-A85C-83269283A520}"/>
              </a:ext>
            </a:extLst>
          </p:cNvPr>
          <p:cNvSpPr txBox="1">
            <a:spLocks noChangeArrowheads="1"/>
          </p:cNvSpPr>
          <p:nvPr/>
        </p:nvSpPr>
        <p:spPr bwMode="auto">
          <a:xfrm>
            <a:off x="893763" y="3513138"/>
            <a:ext cx="1390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rough plane</a:t>
            </a:r>
          </a:p>
        </p:txBody>
      </p:sp>
      <p:sp>
        <p:nvSpPr>
          <p:cNvPr id="1039" name="Text Box 11">
            <a:extLst>
              <a:ext uri="{FF2B5EF4-FFF2-40B4-BE49-F238E27FC236}">
                <a16:creationId xmlns:a16="http://schemas.microsoft.com/office/drawing/2014/main" id="{DA53784E-6A8E-4624-8D0F-DEB6893F211B}"/>
              </a:ext>
            </a:extLst>
          </p:cNvPr>
          <p:cNvSpPr txBox="1">
            <a:spLocks noChangeArrowheads="1"/>
          </p:cNvSpPr>
          <p:nvPr/>
        </p:nvSpPr>
        <p:spPr bwMode="auto">
          <a:xfrm>
            <a:off x="2371725" y="2474913"/>
            <a:ext cx="20383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block of weight, W</a:t>
            </a:r>
          </a:p>
        </p:txBody>
      </p:sp>
      <p:sp>
        <p:nvSpPr>
          <p:cNvPr id="1040" name="Rectangle 12">
            <a:extLst>
              <a:ext uri="{FF2B5EF4-FFF2-40B4-BE49-F238E27FC236}">
                <a16:creationId xmlns:a16="http://schemas.microsoft.com/office/drawing/2014/main" id="{60850CD2-2F8B-4745-B27D-787C5B02F8DB}"/>
              </a:ext>
            </a:extLst>
          </p:cNvPr>
          <p:cNvSpPr>
            <a:spLocks noChangeArrowheads="1"/>
          </p:cNvSpPr>
          <p:nvPr/>
        </p:nvSpPr>
        <p:spPr bwMode="auto">
          <a:xfrm rot="-1944863">
            <a:off x="5589588" y="3154363"/>
            <a:ext cx="976312" cy="544512"/>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41" name="Line 13">
            <a:extLst>
              <a:ext uri="{FF2B5EF4-FFF2-40B4-BE49-F238E27FC236}">
                <a16:creationId xmlns:a16="http://schemas.microsoft.com/office/drawing/2014/main" id="{B9F2B3A4-F6C0-436E-8A40-62F6667A1BB8}"/>
              </a:ext>
            </a:extLst>
          </p:cNvPr>
          <p:cNvSpPr>
            <a:spLocks noChangeShapeType="1"/>
          </p:cNvSpPr>
          <p:nvPr/>
        </p:nvSpPr>
        <p:spPr bwMode="auto">
          <a:xfrm>
            <a:off x="6040438" y="3390900"/>
            <a:ext cx="0" cy="3175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42" name="Line 14">
            <a:extLst>
              <a:ext uri="{FF2B5EF4-FFF2-40B4-BE49-F238E27FC236}">
                <a16:creationId xmlns:a16="http://schemas.microsoft.com/office/drawing/2014/main" id="{2DF4F99C-3D4B-4AA4-A246-843EF7FFDCA9}"/>
              </a:ext>
            </a:extLst>
          </p:cNvPr>
          <p:cNvSpPr>
            <a:spLocks noChangeShapeType="1"/>
          </p:cNvSpPr>
          <p:nvPr/>
        </p:nvSpPr>
        <p:spPr bwMode="auto">
          <a:xfrm flipH="1" flipV="1">
            <a:off x="6092825" y="3790950"/>
            <a:ext cx="215900" cy="287338"/>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43" name="Line 15">
            <a:extLst>
              <a:ext uri="{FF2B5EF4-FFF2-40B4-BE49-F238E27FC236}">
                <a16:creationId xmlns:a16="http://schemas.microsoft.com/office/drawing/2014/main" id="{6F42EB33-4F56-49D6-90B9-52059813144B}"/>
              </a:ext>
            </a:extLst>
          </p:cNvPr>
          <p:cNvSpPr>
            <a:spLocks noChangeShapeType="1"/>
          </p:cNvSpPr>
          <p:nvPr/>
        </p:nvSpPr>
        <p:spPr bwMode="auto">
          <a:xfrm flipV="1">
            <a:off x="6143625" y="3554413"/>
            <a:ext cx="369888" cy="227012"/>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44" name="Text Box 16">
            <a:extLst>
              <a:ext uri="{FF2B5EF4-FFF2-40B4-BE49-F238E27FC236}">
                <a16:creationId xmlns:a16="http://schemas.microsoft.com/office/drawing/2014/main" id="{40DE1297-CD7E-410C-B062-8C933739E93E}"/>
              </a:ext>
            </a:extLst>
          </p:cNvPr>
          <p:cNvSpPr txBox="1">
            <a:spLocks noChangeArrowheads="1"/>
          </p:cNvSpPr>
          <p:nvPr/>
        </p:nvSpPr>
        <p:spPr bwMode="auto">
          <a:xfrm>
            <a:off x="6113463" y="4057650"/>
            <a:ext cx="349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N</a:t>
            </a:r>
          </a:p>
        </p:txBody>
      </p:sp>
      <p:sp>
        <p:nvSpPr>
          <p:cNvPr id="1045" name="Text Box 17">
            <a:extLst>
              <a:ext uri="{FF2B5EF4-FFF2-40B4-BE49-F238E27FC236}">
                <a16:creationId xmlns:a16="http://schemas.microsoft.com/office/drawing/2014/main" id="{70578204-59D7-466C-90F8-67EA4BE7F8EF}"/>
              </a:ext>
            </a:extLst>
          </p:cNvPr>
          <p:cNvSpPr txBox="1">
            <a:spLocks noChangeArrowheads="1"/>
          </p:cNvSpPr>
          <p:nvPr/>
        </p:nvSpPr>
        <p:spPr bwMode="auto">
          <a:xfrm>
            <a:off x="6616700" y="3306763"/>
            <a:ext cx="323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a:t>
            </a:r>
          </a:p>
        </p:txBody>
      </p:sp>
      <p:sp>
        <p:nvSpPr>
          <p:cNvPr id="1046" name="Text Box 18">
            <a:extLst>
              <a:ext uri="{FF2B5EF4-FFF2-40B4-BE49-F238E27FC236}">
                <a16:creationId xmlns:a16="http://schemas.microsoft.com/office/drawing/2014/main" id="{2A194EF5-1AFA-4D7C-9160-5C0ECF694FB5}"/>
              </a:ext>
            </a:extLst>
          </p:cNvPr>
          <p:cNvSpPr txBox="1">
            <a:spLocks noChangeArrowheads="1"/>
          </p:cNvSpPr>
          <p:nvPr/>
        </p:nvSpPr>
        <p:spPr bwMode="auto">
          <a:xfrm>
            <a:off x="5589588" y="3287713"/>
            <a:ext cx="4000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W</a:t>
            </a:r>
          </a:p>
        </p:txBody>
      </p:sp>
      <p:sp>
        <p:nvSpPr>
          <p:cNvPr id="1047" name="Line 19">
            <a:extLst>
              <a:ext uri="{FF2B5EF4-FFF2-40B4-BE49-F238E27FC236}">
                <a16:creationId xmlns:a16="http://schemas.microsoft.com/office/drawing/2014/main" id="{3BCC0A83-0DC5-4853-BC97-07F9A983C3E9}"/>
              </a:ext>
            </a:extLst>
          </p:cNvPr>
          <p:cNvSpPr>
            <a:spLocks noChangeShapeType="1"/>
          </p:cNvSpPr>
          <p:nvPr/>
        </p:nvSpPr>
        <p:spPr bwMode="auto">
          <a:xfrm>
            <a:off x="6092825" y="3409950"/>
            <a:ext cx="133350" cy="2063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8" name="Line 20">
            <a:extLst>
              <a:ext uri="{FF2B5EF4-FFF2-40B4-BE49-F238E27FC236}">
                <a16:creationId xmlns:a16="http://schemas.microsoft.com/office/drawing/2014/main" id="{5B2DFCD7-2757-4A82-AE00-B256B5D59B88}"/>
              </a:ext>
            </a:extLst>
          </p:cNvPr>
          <p:cNvSpPr>
            <a:spLocks noChangeShapeType="1"/>
          </p:cNvSpPr>
          <p:nvPr/>
        </p:nvSpPr>
        <p:spPr bwMode="auto">
          <a:xfrm flipV="1">
            <a:off x="6081713" y="2959100"/>
            <a:ext cx="658812" cy="5540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9" name="Text Box 21">
            <a:extLst>
              <a:ext uri="{FF2B5EF4-FFF2-40B4-BE49-F238E27FC236}">
                <a16:creationId xmlns:a16="http://schemas.microsoft.com/office/drawing/2014/main" id="{3280D238-871B-4514-BA20-FF9B9D91E674}"/>
              </a:ext>
            </a:extLst>
          </p:cNvPr>
          <p:cNvSpPr txBox="1">
            <a:spLocks noChangeArrowheads="1"/>
          </p:cNvSpPr>
          <p:nvPr/>
        </p:nvSpPr>
        <p:spPr bwMode="auto">
          <a:xfrm>
            <a:off x="6781800" y="2749550"/>
            <a:ext cx="30321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latin typeface="Symbol" panose="05050102010706020507" pitchFamily="18" charset="2"/>
              </a:rPr>
              <a:t>q</a:t>
            </a:r>
          </a:p>
        </p:txBody>
      </p:sp>
      <p:sp>
        <p:nvSpPr>
          <p:cNvPr id="1050" name="Arc 22">
            <a:extLst>
              <a:ext uri="{FF2B5EF4-FFF2-40B4-BE49-F238E27FC236}">
                <a16:creationId xmlns:a16="http://schemas.microsoft.com/office/drawing/2014/main" id="{A4220C80-298D-47B0-B1F8-D92E1A35A393}"/>
              </a:ext>
            </a:extLst>
          </p:cNvPr>
          <p:cNvSpPr>
            <a:spLocks/>
          </p:cNvSpPr>
          <p:nvPr/>
        </p:nvSpPr>
        <p:spPr bwMode="auto">
          <a:xfrm rot="7221795">
            <a:off x="5922168" y="3250407"/>
            <a:ext cx="303213" cy="298450"/>
          </a:xfrm>
          <a:custGeom>
            <a:avLst/>
            <a:gdLst>
              <a:gd name="T0" fmla="*/ 2147483647 w 17676"/>
              <a:gd name="T1" fmla="*/ 0 h 17473"/>
              <a:gd name="T2" fmla="*/ 2147483647 w 17676"/>
              <a:gd name="T3" fmla="*/ 2147483647 h 17473"/>
              <a:gd name="T4" fmla="*/ 0 w 17676"/>
              <a:gd name="T5" fmla="*/ 2147483647 h 17473"/>
              <a:gd name="T6" fmla="*/ 0 60000 65536"/>
              <a:gd name="T7" fmla="*/ 0 60000 65536"/>
              <a:gd name="T8" fmla="*/ 0 60000 65536"/>
              <a:gd name="T9" fmla="*/ 0 w 17676"/>
              <a:gd name="T10" fmla="*/ 0 h 17473"/>
              <a:gd name="T11" fmla="*/ 17676 w 17676"/>
              <a:gd name="T12" fmla="*/ 17473 h 17473"/>
            </a:gdLst>
            <a:ahLst/>
            <a:cxnLst>
              <a:cxn ang="T6">
                <a:pos x="T0" y="T1"/>
              </a:cxn>
              <a:cxn ang="T7">
                <a:pos x="T2" y="T3"/>
              </a:cxn>
              <a:cxn ang="T8">
                <a:pos x="T4" y="T5"/>
              </a:cxn>
            </a:cxnLst>
            <a:rect l="T9" t="T10" r="T11" b="T12"/>
            <a:pathLst>
              <a:path w="17676" h="17473" fill="none" extrusionOk="0">
                <a:moveTo>
                  <a:pt x="12698" y="0"/>
                </a:moveTo>
                <a:cubicBezTo>
                  <a:pt x="14625" y="1400"/>
                  <a:pt x="16307" y="3109"/>
                  <a:pt x="17676" y="5058"/>
                </a:cubicBezTo>
              </a:path>
              <a:path w="17676" h="17473" stroke="0" extrusionOk="0">
                <a:moveTo>
                  <a:pt x="12698" y="0"/>
                </a:moveTo>
                <a:cubicBezTo>
                  <a:pt x="14625" y="1400"/>
                  <a:pt x="16307" y="3109"/>
                  <a:pt x="17676" y="5058"/>
                </a:cubicBezTo>
                <a:lnTo>
                  <a:pt x="0" y="17473"/>
                </a:lnTo>
                <a:lnTo>
                  <a:pt x="12698" y="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051" name="Line 23">
            <a:extLst>
              <a:ext uri="{FF2B5EF4-FFF2-40B4-BE49-F238E27FC236}">
                <a16:creationId xmlns:a16="http://schemas.microsoft.com/office/drawing/2014/main" id="{F8AD6313-ABFB-4D0C-9D6A-4B44D7D5CE41}"/>
              </a:ext>
            </a:extLst>
          </p:cNvPr>
          <p:cNvSpPr>
            <a:spLocks noChangeShapeType="1"/>
          </p:cNvSpPr>
          <p:nvPr/>
        </p:nvSpPr>
        <p:spPr bwMode="auto">
          <a:xfrm flipV="1">
            <a:off x="7309610" y="2610644"/>
            <a:ext cx="636588" cy="4000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52" name="Line 24">
            <a:extLst>
              <a:ext uri="{FF2B5EF4-FFF2-40B4-BE49-F238E27FC236}">
                <a16:creationId xmlns:a16="http://schemas.microsoft.com/office/drawing/2014/main" id="{2596825A-7080-4268-885F-AA387794349C}"/>
              </a:ext>
            </a:extLst>
          </p:cNvPr>
          <p:cNvSpPr>
            <a:spLocks noChangeShapeType="1"/>
          </p:cNvSpPr>
          <p:nvPr/>
        </p:nvSpPr>
        <p:spPr bwMode="auto">
          <a:xfrm flipH="1" flipV="1">
            <a:off x="6954838" y="2454275"/>
            <a:ext cx="349250" cy="5556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53" name="Text Box 25">
            <a:extLst>
              <a:ext uri="{FF2B5EF4-FFF2-40B4-BE49-F238E27FC236}">
                <a16:creationId xmlns:a16="http://schemas.microsoft.com/office/drawing/2014/main" id="{1F6A4222-6461-4949-8204-5B307EF0A2BC}"/>
              </a:ext>
            </a:extLst>
          </p:cNvPr>
          <p:cNvSpPr txBox="1">
            <a:spLocks noChangeArrowheads="1"/>
          </p:cNvSpPr>
          <p:nvPr/>
        </p:nvSpPr>
        <p:spPr bwMode="auto">
          <a:xfrm>
            <a:off x="8075613" y="2516188"/>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x</a:t>
            </a:r>
          </a:p>
        </p:txBody>
      </p:sp>
      <p:sp>
        <p:nvSpPr>
          <p:cNvPr id="1054" name="Text Box 26">
            <a:extLst>
              <a:ext uri="{FF2B5EF4-FFF2-40B4-BE49-F238E27FC236}">
                <a16:creationId xmlns:a16="http://schemas.microsoft.com/office/drawing/2014/main" id="{51ECE3A3-E9D8-498B-943F-B6854B9C1DC3}"/>
              </a:ext>
            </a:extLst>
          </p:cNvPr>
          <p:cNvSpPr txBox="1">
            <a:spLocks noChangeArrowheads="1"/>
          </p:cNvSpPr>
          <p:nvPr/>
        </p:nvSpPr>
        <p:spPr bwMode="auto">
          <a:xfrm>
            <a:off x="6648450" y="2084388"/>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y</a:t>
            </a:r>
          </a:p>
        </p:txBody>
      </p:sp>
      <p:graphicFrame>
        <p:nvGraphicFramePr>
          <p:cNvPr id="1026" name="Object 27">
            <a:extLst>
              <a:ext uri="{FF2B5EF4-FFF2-40B4-BE49-F238E27FC236}">
                <a16:creationId xmlns:a16="http://schemas.microsoft.com/office/drawing/2014/main" id="{EA101E5B-1EC2-45CA-9614-CF9815161386}"/>
              </a:ext>
            </a:extLst>
          </p:cNvPr>
          <p:cNvGraphicFramePr>
            <a:graphicFrameLocks noChangeAspect="1"/>
          </p:cNvGraphicFramePr>
          <p:nvPr/>
        </p:nvGraphicFramePr>
        <p:xfrm>
          <a:off x="476250" y="4833938"/>
          <a:ext cx="1498600" cy="1063625"/>
        </p:xfrm>
        <a:graphic>
          <a:graphicData uri="http://schemas.openxmlformats.org/presentationml/2006/ole">
            <mc:AlternateContent xmlns:mc="http://schemas.openxmlformats.org/markup-compatibility/2006">
              <mc:Choice xmlns:v="urn:schemas-microsoft-com:vml" Requires="v">
                <p:oleObj name="Equation" r:id="rId4" imgW="965200" imgH="685800" progId="Equation.DSMT4">
                  <p:embed/>
                </p:oleObj>
              </mc:Choice>
              <mc:Fallback>
                <p:oleObj name="Equation" r:id="rId4" imgW="965200" imgH="685800" progId="Equation.DSMT4">
                  <p:embed/>
                  <p:pic>
                    <p:nvPicPr>
                      <p:cNvPr id="0" name="Object 2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6250" y="4833938"/>
                        <a:ext cx="1498600" cy="1063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27" name="Object 28">
            <a:extLst>
              <a:ext uri="{FF2B5EF4-FFF2-40B4-BE49-F238E27FC236}">
                <a16:creationId xmlns:a16="http://schemas.microsoft.com/office/drawing/2014/main" id="{38CFC0B2-E2FE-4C6A-A0A6-DF62087D9687}"/>
              </a:ext>
            </a:extLst>
          </p:cNvPr>
          <p:cNvGraphicFramePr>
            <a:graphicFrameLocks noChangeAspect="1"/>
          </p:cNvGraphicFramePr>
          <p:nvPr/>
        </p:nvGraphicFramePr>
        <p:xfrm>
          <a:off x="2449513" y="4816475"/>
          <a:ext cx="1674812" cy="1158875"/>
        </p:xfrm>
        <a:graphic>
          <a:graphicData uri="http://schemas.openxmlformats.org/presentationml/2006/ole">
            <mc:AlternateContent xmlns:mc="http://schemas.openxmlformats.org/markup-compatibility/2006">
              <mc:Choice xmlns:v="urn:schemas-microsoft-com:vml" Requires="v">
                <p:oleObj name="Equation" r:id="rId6" imgW="990600" imgH="685800" progId="Equation.DSMT4">
                  <p:embed/>
                </p:oleObj>
              </mc:Choice>
              <mc:Fallback>
                <p:oleObj name="Equation" r:id="rId6" imgW="990600" imgH="685800" progId="Equation.DSMT4">
                  <p:embed/>
                  <p:pic>
                    <p:nvPicPr>
                      <p:cNvPr id="0" name="Object 2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49513" y="4816475"/>
                        <a:ext cx="1674812" cy="1158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55" name="Text Box 29">
            <a:extLst>
              <a:ext uri="{FF2B5EF4-FFF2-40B4-BE49-F238E27FC236}">
                <a16:creationId xmlns:a16="http://schemas.microsoft.com/office/drawing/2014/main" id="{5D64DD82-ADEB-4CFD-AFE1-B1F7834464D5}"/>
              </a:ext>
            </a:extLst>
          </p:cNvPr>
          <p:cNvSpPr txBox="1">
            <a:spLocks noChangeArrowheads="1"/>
          </p:cNvSpPr>
          <p:nvPr/>
        </p:nvSpPr>
        <p:spPr bwMode="auto">
          <a:xfrm>
            <a:off x="4778375" y="4489450"/>
            <a:ext cx="3282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if the block begins to slip when</a:t>
            </a:r>
          </a:p>
        </p:txBody>
      </p:sp>
      <p:graphicFrame>
        <p:nvGraphicFramePr>
          <p:cNvPr id="1028" name="Object 30">
            <a:extLst>
              <a:ext uri="{FF2B5EF4-FFF2-40B4-BE49-F238E27FC236}">
                <a16:creationId xmlns:a16="http://schemas.microsoft.com/office/drawing/2014/main" id="{A1A604E0-3888-44DA-9F85-EE4956C49938}"/>
              </a:ext>
            </a:extLst>
          </p:cNvPr>
          <p:cNvGraphicFramePr>
            <a:graphicFrameLocks noChangeAspect="1"/>
          </p:cNvGraphicFramePr>
          <p:nvPr/>
        </p:nvGraphicFramePr>
        <p:xfrm>
          <a:off x="8147050" y="4519613"/>
          <a:ext cx="785813" cy="354012"/>
        </p:xfrm>
        <a:graphic>
          <a:graphicData uri="http://schemas.openxmlformats.org/presentationml/2006/ole">
            <mc:AlternateContent xmlns:mc="http://schemas.openxmlformats.org/markup-compatibility/2006">
              <mc:Choice xmlns:v="urn:schemas-microsoft-com:vml" Requires="v">
                <p:oleObj name="Equation" r:id="rId8" imgW="508000" imgH="228600" progId="Equation.DSMT4">
                  <p:embed/>
                </p:oleObj>
              </mc:Choice>
              <mc:Fallback>
                <p:oleObj name="Equation" r:id="rId8" imgW="508000" imgH="228600" progId="Equation.DSMT4">
                  <p:embed/>
                  <p:pic>
                    <p:nvPicPr>
                      <p:cNvPr id="0" name="Object 3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147050" y="4519613"/>
                        <a:ext cx="785813" cy="3540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56" name="Text Box 31">
            <a:extLst>
              <a:ext uri="{FF2B5EF4-FFF2-40B4-BE49-F238E27FC236}">
                <a16:creationId xmlns:a16="http://schemas.microsoft.com/office/drawing/2014/main" id="{24AEB5C8-95BD-45C0-B43A-A357B857B233}"/>
              </a:ext>
            </a:extLst>
          </p:cNvPr>
          <p:cNvSpPr txBox="1">
            <a:spLocks noChangeArrowheads="1"/>
          </p:cNvSpPr>
          <p:nvPr/>
        </p:nvSpPr>
        <p:spPr bwMode="auto">
          <a:xfrm>
            <a:off x="4838700" y="4857750"/>
            <a:ext cx="628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then</a:t>
            </a:r>
          </a:p>
        </p:txBody>
      </p:sp>
      <p:graphicFrame>
        <p:nvGraphicFramePr>
          <p:cNvPr id="1029" name="Object 32">
            <a:extLst>
              <a:ext uri="{FF2B5EF4-FFF2-40B4-BE49-F238E27FC236}">
                <a16:creationId xmlns:a16="http://schemas.microsoft.com/office/drawing/2014/main" id="{67C01B92-5EA2-484F-80AD-C8293D01118E}"/>
              </a:ext>
            </a:extLst>
          </p:cNvPr>
          <p:cNvGraphicFramePr>
            <a:graphicFrameLocks noChangeAspect="1"/>
          </p:cNvGraphicFramePr>
          <p:nvPr/>
        </p:nvGraphicFramePr>
        <p:xfrm>
          <a:off x="5676900" y="4776788"/>
          <a:ext cx="1930400" cy="617537"/>
        </p:xfrm>
        <a:graphic>
          <a:graphicData uri="http://schemas.openxmlformats.org/presentationml/2006/ole">
            <mc:AlternateContent xmlns:mc="http://schemas.openxmlformats.org/markup-compatibility/2006">
              <mc:Choice xmlns:v="urn:schemas-microsoft-com:vml" Requires="v">
                <p:oleObj name="Equation" r:id="rId10" imgW="1231366" imgH="393529" progId="Equation.DSMT4">
                  <p:embed/>
                </p:oleObj>
              </mc:Choice>
              <mc:Fallback>
                <p:oleObj name="Equation" r:id="rId10" imgW="1231366" imgH="393529" progId="Equation.DSMT4">
                  <p:embed/>
                  <p:pic>
                    <p:nvPicPr>
                      <p:cNvPr id="0" name="Object 3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676900" y="4776788"/>
                        <a:ext cx="1930400" cy="617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57" name="Text Box 33">
            <a:extLst>
              <a:ext uri="{FF2B5EF4-FFF2-40B4-BE49-F238E27FC236}">
                <a16:creationId xmlns:a16="http://schemas.microsoft.com/office/drawing/2014/main" id="{A9EA22D5-FF19-431C-86DD-6A9D46851E26}"/>
              </a:ext>
            </a:extLst>
          </p:cNvPr>
          <p:cNvSpPr txBox="1">
            <a:spLocks noChangeArrowheads="1"/>
          </p:cNvSpPr>
          <p:nvPr/>
        </p:nvSpPr>
        <p:spPr bwMode="auto">
          <a:xfrm>
            <a:off x="4418013" y="5443538"/>
            <a:ext cx="4433887"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If we define the static coefficient of friction</a:t>
            </a:r>
          </a:p>
          <a:p>
            <a:pPr eaLnBrk="1" hangingPunct="1"/>
            <a:r>
              <a:rPr lang="en-US" altLang="en-US" dirty="0"/>
              <a:t>, </a:t>
            </a:r>
            <a:r>
              <a:rPr lang="en-US" altLang="en-US" dirty="0" err="1">
                <a:latin typeface="Symbol" panose="05050102010706020507" pitchFamily="18" charset="2"/>
              </a:rPr>
              <a:t>m</a:t>
            </a:r>
            <a:r>
              <a:rPr lang="en-US" altLang="en-US" baseline="-25000" dirty="0" err="1">
                <a:latin typeface="Times New Roman" panose="02020603050405020304" pitchFamily="18" charset="0"/>
              </a:rPr>
              <a:t>s</a:t>
            </a:r>
            <a:r>
              <a:rPr lang="en-US" altLang="en-US" dirty="0"/>
              <a:t>, as</a:t>
            </a:r>
          </a:p>
        </p:txBody>
      </p:sp>
      <p:graphicFrame>
        <p:nvGraphicFramePr>
          <p:cNvPr id="1030" name="Object 34">
            <a:extLst>
              <a:ext uri="{FF2B5EF4-FFF2-40B4-BE49-F238E27FC236}">
                <a16:creationId xmlns:a16="http://schemas.microsoft.com/office/drawing/2014/main" id="{8C8DE254-3E7A-4777-9055-0C0AEC5A4AFE}"/>
              </a:ext>
            </a:extLst>
          </p:cNvPr>
          <p:cNvGraphicFramePr>
            <a:graphicFrameLocks noChangeAspect="1"/>
          </p:cNvGraphicFramePr>
          <p:nvPr/>
        </p:nvGraphicFramePr>
        <p:xfrm>
          <a:off x="5276850" y="5764213"/>
          <a:ext cx="1223963" cy="355600"/>
        </p:xfrm>
        <a:graphic>
          <a:graphicData uri="http://schemas.openxmlformats.org/presentationml/2006/ole">
            <mc:AlternateContent xmlns:mc="http://schemas.openxmlformats.org/markup-compatibility/2006">
              <mc:Choice xmlns:v="urn:schemas-microsoft-com:vml" Requires="v">
                <p:oleObj name="Equation" r:id="rId12" imgW="787320" imgH="228600" progId="Equation.DSMT4">
                  <p:embed/>
                </p:oleObj>
              </mc:Choice>
              <mc:Fallback>
                <p:oleObj name="Equation" r:id="rId12" imgW="787320" imgH="228600" progId="Equation.DSMT4">
                  <p:embed/>
                  <p:pic>
                    <p:nvPicPr>
                      <p:cNvPr id="0" name="Object 3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276850" y="5764213"/>
                        <a:ext cx="1223963" cy="355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58" name="Text Box 35">
            <a:extLst>
              <a:ext uri="{FF2B5EF4-FFF2-40B4-BE49-F238E27FC236}">
                <a16:creationId xmlns:a16="http://schemas.microsoft.com/office/drawing/2014/main" id="{F3FB89CA-BB34-4646-91BF-491B041647F2}"/>
              </a:ext>
            </a:extLst>
          </p:cNvPr>
          <p:cNvSpPr txBox="1">
            <a:spLocks noChangeArrowheads="1"/>
          </p:cNvSpPr>
          <p:nvPr/>
        </p:nvSpPr>
        <p:spPr bwMode="auto">
          <a:xfrm>
            <a:off x="4438650" y="6132513"/>
            <a:ext cx="692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then </a:t>
            </a:r>
          </a:p>
        </p:txBody>
      </p:sp>
      <p:graphicFrame>
        <p:nvGraphicFramePr>
          <p:cNvPr id="1031" name="Object 36">
            <a:extLst>
              <a:ext uri="{FF2B5EF4-FFF2-40B4-BE49-F238E27FC236}">
                <a16:creationId xmlns:a16="http://schemas.microsoft.com/office/drawing/2014/main" id="{66120E69-0F22-4C6E-9F8F-839AC998648B}"/>
              </a:ext>
            </a:extLst>
          </p:cNvPr>
          <p:cNvGraphicFramePr>
            <a:graphicFrameLocks noChangeAspect="1"/>
          </p:cNvGraphicFramePr>
          <p:nvPr/>
        </p:nvGraphicFramePr>
        <p:xfrm>
          <a:off x="5087938" y="6132513"/>
          <a:ext cx="1306512" cy="412750"/>
        </p:xfrm>
        <a:graphic>
          <a:graphicData uri="http://schemas.openxmlformats.org/presentationml/2006/ole">
            <mc:AlternateContent xmlns:mc="http://schemas.openxmlformats.org/markup-compatibility/2006">
              <mc:Choice xmlns:v="urn:schemas-microsoft-com:vml" Requires="v">
                <p:oleObj name="Equation" r:id="rId14" imgW="723586" imgH="228501" progId="Equation.DSMT4">
                  <p:embed/>
                </p:oleObj>
              </mc:Choice>
              <mc:Fallback>
                <p:oleObj name="Equation" r:id="rId14" imgW="723586" imgH="228501" progId="Equation.DSMT4">
                  <p:embed/>
                  <p:pic>
                    <p:nvPicPr>
                      <p:cNvPr id="0" name="Object 36"/>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087938" y="6132513"/>
                        <a:ext cx="1306512" cy="412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59" name="Text Box 37">
            <a:extLst>
              <a:ext uri="{FF2B5EF4-FFF2-40B4-BE49-F238E27FC236}">
                <a16:creationId xmlns:a16="http://schemas.microsoft.com/office/drawing/2014/main" id="{FFAD9200-9609-4993-8722-6135D160B567}"/>
              </a:ext>
            </a:extLst>
          </p:cNvPr>
          <p:cNvSpPr txBox="1">
            <a:spLocks noChangeArrowheads="1"/>
          </p:cNvSpPr>
          <p:nvPr/>
        </p:nvSpPr>
        <p:spPr bwMode="auto">
          <a:xfrm>
            <a:off x="6503988" y="6153150"/>
            <a:ext cx="24066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when the body begins</a:t>
            </a:r>
          </a:p>
          <a:p>
            <a:pPr eaLnBrk="1" hangingPunct="1"/>
            <a:r>
              <a:rPr lang="en-US" altLang="en-US"/>
              <a:t>to slip</a:t>
            </a:r>
          </a:p>
        </p:txBody>
      </p:sp>
      <p:sp>
        <p:nvSpPr>
          <p:cNvPr id="2" name="Freeform: Shape 1">
            <a:extLst>
              <a:ext uri="{FF2B5EF4-FFF2-40B4-BE49-F238E27FC236}">
                <a16:creationId xmlns:a16="http://schemas.microsoft.com/office/drawing/2014/main" id="{1F832BC2-8164-4A0A-ACD7-0DFF0A7BBA65}"/>
              </a:ext>
            </a:extLst>
          </p:cNvPr>
          <p:cNvSpPr/>
          <p:nvPr/>
        </p:nvSpPr>
        <p:spPr>
          <a:xfrm>
            <a:off x="2571262" y="3188677"/>
            <a:ext cx="1305175" cy="828431"/>
          </a:xfrm>
          <a:custGeom>
            <a:avLst/>
            <a:gdLst>
              <a:gd name="connsiteX0" fmla="*/ 0 w 1305175"/>
              <a:gd name="connsiteY0" fmla="*/ 828431 h 828431"/>
              <a:gd name="connsiteX1" fmla="*/ 171938 w 1305175"/>
              <a:gd name="connsiteY1" fmla="*/ 804985 h 828431"/>
              <a:gd name="connsiteX2" fmla="*/ 234461 w 1305175"/>
              <a:gd name="connsiteY2" fmla="*/ 773723 h 828431"/>
              <a:gd name="connsiteX3" fmla="*/ 273538 w 1305175"/>
              <a:gd name="connsiteY3" fmla="*/ 765908 h 828431"/>
              <a:gd name="connsiteX4" fmla="*/ 320430 w 1305175"/>
              <a:gd name="connsiteY4" fmla="*/ 742461 h 828431"/>
              <a:gd name="connsiteX5" fmla="*/ 359507 w 1305175"/>
              <a:gd name="connsiteY5" fmla="*/ 719015 h 828431"/>
              <a:gd name="connsiteX6" fmla="*/ 390769 w 1305175"/>
              <a:gd name="connsiteY6" fmla="*/ 711200 h 828431"/>
              <a:gd name="connsiteX7" fmla="*/ 437661 w 1305175"/>
              <a:gd name="connsiteY7" fmla="*/ 695569 h 828431"/>
              <a:gd name="connsiteX8" fmla="*/ 468923 w 1305175"/>
              <a:gd name="connsiteY8" fmla="*/ 687754 h 828431"/>
              <a:gd name="connsiteX9" fmla="*/ 508000 w 1305175"/>
              <a:gd name="connsiteY9" fmla="*/ 672123 h 828431"/>
              <a:gd name="connsiteX10" fmla="*/ 554892 w 1305175"/>
              <a:gd name="connsiteY10" fmla="*/ 656492 h 828431"/>
              <a:gd name="connsiteX11" fmla="*/ 640861 w 1305175"/>
              <a:gd name="connsiteY11" fmla="*/ 625231 h 828431"/>
              <a:gd name="connsiteX12" fmla="*/ 687753 w 1305175"/>
              <a:gd name="connsiteY12" fmla="*/ 593969 h 828431"/>
              <a:gd name="connsiteX13" fmla="*/ 719015 w 1305175"/>
              <a:gd name="connsiteY13" fmla="*/ 570523 h 828431"/>
              <a:gd name="connsiteX14" fmla="*/ 765907 w 1305175"/>
              <a:gd name="connsiteY14" fmla="*/ 547077 h 828431"/>
              <a:gd name="connsiteX15" fmla="*/ 828430 w 1305175"/>
              <a:gd name="connsiteY15" fmla="*/ 508000 h 828431"/>
              <a:gd name="connsiteX16" fmla="*/ 867507 w 1305175"/>
              <a:gd name="connsiteY16" fmla="*/ 484554 h 828431"/>
              <a:gd name="connsiteX17" fmla="*/ 890953 w 1305175"/>
              <a:gd name="connsiteY17" fmla="*/ 468923 h 828431"/>
              <a:gd name="connsiteX18" fmla="*/ 945661 w 1305175"/>
              <a:gd name="connsiteY18" fmla="*/ 437661 h 828431"/>
              <a:gd name="connsiteX19" fmla="*/ 1016000 w 1305175"/>
              <a:gd name="connsiteY19" fmla="*/ 375138 h 828431"/>
              <a:gd name="connsiteX20" fmla="*/ 1039446 w 1305175"/>
              <a:gd name="connsiteY20" fmla="*/ 359508 h 828431"/>
              <a:gd name="connsiteX21" fmla="*/ 1086338 w 1305175"/>
              <a:gd name="connsiteY21" fmla="*/ 320431 h 828431"/>
              <a:gd name="connsiteX22" fmla="*/ 1109784 w 1305175"/>
              <a:gd name="connsiteY22" fmla="*/ 304800 h 828431"/>
              <a:gd name="connsiteX23" fmla="*/ 1133230 w 1305175"/>
              <a:gd name="connsiteY23" fmla="*/ 273538 h 828431"/>
              <a:gd name="connsiteX24" fmla="*/ 1156676 w 1305175"/>
              <a:gd name="connsiteY24" fmla="*/ 250092 h 828431"/>
              <a:gd name="connsiteX25" fmla="*/ 1203569 w 1305175"/>
              <a:gd name="connsiteY25" fmla="*/ 195385 h 828431"/>
              <a:gd name="connsiteX26" fmla="*/ 1211384 w 1305175"/>
              <a:gd name="connsiteY26" fmla="*/ 171938 h 828431"/>
              <a:gd name="connsiteX27" fmla="*/ 1234830 w 1305175"/>
              <a:gd name="connsiteY27" fmla="*/ 140677 h 828431"/>
              <a:gd name="connsiteX28" fmla="*/ 1250461 w 1305175"/>
              <a:gd name="connsiteY28" fmla="*/ 117231 h 828431"/>
              <a:gd name="connsiteX29" fmla="*/ 1289538 w 1305175"/>
              <a:gd name="connsiteY29" fmla="*/ 54708 h 828431"/>
              <a:gd name="connsiteX30" fmla="*/ 1305169 w 1305175"/>
              <a:gd name="connsiteY30" fmla="*/ 0 h 828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305175" h="828431">
                <a:moveTo>
                  <a:pt x="0" y="828431"/>
                </a:moveTo>
                <a:cubicBezTo>
                  <a:pt x="108914" y="806648"/>
                  <a:pt x="51678" y="815006"/>
                  <a:pt x="171938" y="804985"/>
                </a:cubicBezTo>
                <a:cubicBezTo>
                  <a:pt x="267490" y="781095"/>
                  <a:pt x="131970" y="819274"/>
                  <a:pt x="234461" y="773723"/>
                </a:cubicBezTo>
                <a:cubicBezTo>
                  <a:pt x="246600" y="768328"/>
                  <a:pt x="260512" y="768513"/>
                  <a:pt x="273538" y="765908"/>
                </a:cubicBezTo>
                <a:cubicBezTo>
                  <a:pt x="289169" y="758092"/>
                  <a:pt x="305088" y="750829"/>
                  <a:pt x="320430" y="742461"/>
                </a:cubicBezTo>
                <a:cubicBezTo>
                  <a:pt x="333766" y="735187"/>
                  <a:pt x="345626" y="725184"/>
                  <a:pt x="359507" y="719015"/>
                </a:cubicBezTo>
                <a:cubicBezTo>
                  <a:pt x="369323" y="714653"/>
                  <a:pt x="380481" y="714286"/>
                  <a:pt x="390769" y="711200"/>
                </a:cubicBezTo>
                <a:cubicBezTo>
                  <a:pt x="406550" y="706466"/>
                  <a:pt x="421677" y="699565"/>
                  <a:pt x="437661" y="695569"/>
                </a:cubicBezTo>
                <a:cubicBezTo>
                  <a:pt x="448082" y="692964"/>
                  <a:pt x="458733" y="691151"/>
                  <a:pt x="468923" y="687754"/>
                </a:cubicBezTo>
                <a:cubicBezTo>
                  <a:pt x="482232" y="683318"/>
                  <a:pt x="494816" y="676917"/>
                  <a:pt x="508000" y="672123"/>
                </a:cubicBezTo>
                <a:cubicBezTo>
                  <a:pt x="523484" y="666492"/>
                  <a:pt x="539408" y="662123"/>
                  <a:pt x="554892" y="656492"/>
                </a:cubicBezTo>
                <a:cubicBezTo>
                  <a:pt x="674470" y="613008"/>
                  <a:pt x="504084" y="670821"/>
                  <a:pt x="640861" y="625231"/>
                </a:cubicBezTo>
                <a:cubicBezTo>
                  <a:pt x="656492" y="614810"/>
                  <a:pt x="672363" y="604742"/>
                  <a:pt x="687753" y="593969"/>
                </a:cubicBezTo>
                <a:cubicBezTo>
                  <a:pt x="698424" y="586499"/>
                  <a:pt x="707846" y="577225"/>
                  <a:pt x="719015" y="570523"/>
                </a:cubicBezTo>
                <a:cubicBezTo>
                  <a:pt x="734000" y="561532"/>
                  <a:pt x="750565" y="555445"/>
                  <a:pt x="765907" y="547077"/>
                </a:cubicBezTo>
                <a:cubicBezTo>
                  <a:pt x="811299" y="522318"/>
                  <a:pt x="793421" y="529881"/>
                  <a:pt x="828430" y="508000"/>
                </a:cubicBezTo>
                <a:cubicBezTo>
                  <a:pt x="841311" y="499949"/>
                  <a:pt x="854626" y="492605"/>
                  <a:pt x="867507" y="484554"/>
                </a:cubicBezTo>
                <a:cubicBezTo>
                  <a:pt x="875472" y="479576"/>
                  <a:pt x="882899" y="473756"/>
                  <a:pt x="890953" y="468923"/>
                </a:cubicBezTo>
                <a:cubicBezTo>
                  <a:pt x="908963" y="458117"/>
                  <a:pt x="928392" y="449616"/>
                  <a:pt x="945661" y="437661"/>
                </a:cubicBezTo>
                <a:cubicBezTo>
                  <a:pt x="1027979" y="380672"/>
                  <a:pt x="963534" y="418859"/>
                  <a:pt x="1016000" y="375138"/>
                </a:cubicBezTo>
                <a:cubicBezTo>
                  <a:pt x="1023216" y="369125"/>
                  <a:pt x="1032032" y="365275"/>
                  <a:pt x="1039446" y="359508"/>
                </a:cubicBezTo>
                <a:cubicBezTo>
                  <a:pt x="1055507" y="347016"/>
                  <a:pt x="1070277" y="332923"/>
                  <a:pt x="1086338" y="320431"/>
                </a:cubicBezTo>
                <a:cubicBezTo>
                  <a:pt x="1093752" y="314664"/>
                  <a:pt x="1103142" y="311442"/>
                  <a:pt x="1109784" y="304800"/>
                </a:cubicBezTo>
                <a:cubicBezTo>
                  <a:pt x="1118994" y="295589"/>
                  <a:pt x="1124753" y="283428"/>
                  <a:pt x="1133230" y="273538"/>
                </a:cubicBezTo>
                <a:cubicBezTo>
                  <a:pt x="1140423" y="265146"/>
                  <a:pt x="1149600" y="258583"/>
                  <a:pt x="1156676" y="250092"/>
                </a:cubicBezTo>
                <a:cubicBezTo>
                  <a:pt x="1216184" y="178683"/>
                  <a:pt x="1109651" y="289300"/>
                  <a:pt x="1203569" y="195385"/>
                </a:cubicBezTo>
                <a:cubicBezTo>
                  <a:pt x="1206174" y="187569"/>
                  <a:pt x="1207297" y="179091"/>
                  <a:pt x="1211384" y="171938"/>
                </a:cubicBezTo>
                <a:cubicBezTo>
                  <a:pt x="1217846" y="160629"/>
                  <a:pt x="1227259" y="151276"/>
                  <a:pt x="1234830" y="140677"/>
                </a:cubicBezTo>
                <a:cubicBezTo>
                  <a:pt x="1240290" y="133034"/>
                  <a:pt x="1245483" y="125196"/>
                  <a:pt x="1250461" y="117231"/>
                </a:cubicBezTo>
                <a:cubicBezTo>
                  <a:pt x="1297592" y="41821"/>
                  <a:pt x="1253823" y="108279"/>
                  <a:pt x="1289538" y="54708"/>
                </a:cubicBezTo>
                <a:cubicBezTo>
                  <a:pt x="1305993" y="5344"/>
                  <a:pt x="1305169" y="24292"/>
                  <a:pt x="1305169" y="0"/>
                </a:cubicBezTo>
              </a:path>
            </a:pathLst>
          </a:custGeom>
          <a:solidFill>
            <a:schemeClr val="bg2">
              <a:lumMod val="20000"/>
              <a:lumOff val="80000"/>
            </a:schemeClr>
          </a:solidFill>
          <a:ln w="15875">
            <a:solidFill>
              <a:schemeClr val="bg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818" name="Group 84">
            <a:extLst>
              <a:ext uri="{FF2B5EF4-FFF2-40B4-BE49-F238E27FC236}">
                <a16:creationId xmlns:a16="http://schemas.microsoft.com/office/drawing/2014/main" id="{613554EA-FCD2-4E40-AED2-BB13F8249399}"/>
              </a:ext>
            </a:extLst>
          </p:cNvPr>
          <p:cNvGrpSpPr>
            <a:grpSpLocks/>
          </p:cNvGrpSpPr>
          <p:nvPr/>
        </p:nvGrpSpPr>
        <p:grpSpPr bwMode="auto">
          <a:xfrm>
            <a:off x="2765425" y="3011488"/>
            <a:ext cx="1825625" cy="1552575"/>
            <a:chOff x="1757" y="2091"/>
            <a:chExt cx="1150" cy="978"/>
          </a:xfrm>
        </p:grpSpPr>
        <p:sp>
          <p:nvSpPr>
            <p:cNvPr id="34870" name="AutoShape 5">
              <a:extLst>
                <a:ext uri="{FF2B5EF4-FFF2-40B4-BE49-F238E27FC236}">
                  <a16:creationId xmlns:a16="http://schemas.microsoft.com/office/drawing/2014/main" id="{E19CC18B-918B-4170-96F2-65C947C5C658}"/>
                </a:ext>
              </a:extLst>
            </p:cNvPr>
            <p:cNvSpPr>
              <a:spLocks noChangeArrowheads="1"/>
            </p:cNvSpPr>
            <p:nvPr/>
          </p:nvSpPr>
          <p:spPr bwMode="auto">
            <a:xfrm flipH="1">
              <a:off x="1757" y="2111"/>
              <a:ext cx="1100" cy="958"/>
            </a:xfrm>
            <a:prstGeom prst="rtTriangle">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4871" name="Rectangle 81">
              <a:extLst>
                <a:ext uri="{FF2B5EF4-FFF2-40B4-BE49-F238E27FC236}">
                  <a16:creationId xmlns:a16="http://schemas.microsoft.com/office/drawing/2014/main" id="{C059F400-2FAA-46D8-8980-CC27130D4F4A}"/>
                </a:ext>
              </a:extLst>
            </p:cNvPr>
            <p:cNvSpPr>
              <a:spLocks noChangeArrowheads="1"/>
            </p:cNvSpPr>
            <p:nvPr/>
          </p:nvSpPr>
          <p:spPr bwMode="auto">
            <a:xfrm>
              <a:off x="2769" y="2091"/>
              <a:ext cx="102" cy="6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4872" name="Rectangle 82">
              <a:extLst>
                <a:ext uri="{FF2B5EF4-FFF2-40B4-BE49-F238E27FC236}">
                  <a16:creationId xmlns:a16="http://schemas.microsoft.com/office/drawing/2014/main" id="{AA458166-B51A-48DB-A8F3-3786F5428257}"/>
                </a:ext>
              </a:extLst>
            </p:cNvPr>
            <p:cNvSpPr>
              <a:spLocks noChangeArrowheads="1"/>
            </p:cNvSpPr>
            <p:nvPr/>
          </p:nvSpPr>
          <p:spPr bwMode="auto">
            <a:xfrm>
              <a:off x="2850" y="2136"/>
              <a:ext cx="57" cy="5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4873" name="Arc 80">
              <a:extLst>
                <a:ext uri="{FF2B5EF4-FFF2-40B4-BE49-F238E27FC236}">
                  <a16:creationId xmlns:a16="http://schemas.microsoft.com/office/drawing/2014/main" id="{02F42E1D-AC5C-4573-B4A8-1CAF60EDE6E5}"/>
                </a:ext>
              </a:extLst>
            </p:cNvPr>
            <p:cNvSpPr>
              <a:spLocks/>
            </p:cNvSpPr>
            <p:nvPr/>
          </p:nvSpPr>
          <p:spPr bwMode="auto">
            <a:xfrm>
              <a:off x="2792" y="2163"/>
              <a:ext cx="61" cy="53"/>
            </a:xfrm>
            <a:custGeom>
              <a:avLst/>
              <a:gdLst>
                <a:gd name="T0" fmla="*/ 0 w 31479"/>
                <a:gd name="T1" fmla="*/ 0 h 21600"/>
                <a:gd name="T2" fmla="*/ 0 w 31479"/>
                <a:gd name="T3" fmla="*/ 0 h 21600"/>
                <a:gd name="T4" fmla="*/ 0 w 31479"/>
                <a:gd name="T5" fmla="*/ 0 h 21600"/>
                <a:gd name="T6" fmla="*/ 0 60000 65536"/>
                <a:gd name="T7" fmla="*/ 0 60000 65536"/>
                <a:gd name="T8" fmla="*/ 0 60000 65536"/>
                <a:gd name="T9" fmla="*/ 0 w 31479"/>
                <a:gd name="T10" fmla="*/ 0 h 21600"/>
                <a:gd name="T11" fmla="*/ 31479 w 31479"/>
                <a:gd name="T12" fmla="*/ 21600 h 21600"/>
              </a:gdLst>
              <a:ahLst/>
              <a:cxnLst>
                <a:cxn ang="T6">
                  <a:pos x="T0" y="T1"/>
                </a:cxn>
                <a:cxn ang="T7">
                  <a:pos x="T2" y="T3"/>
                </a:cxn>
                <a:cxn ang="T8">
                  <a:pos x="T4" y="T5"/>
                </a:cxn>
              </a:cxnLst>
              <a:rect l="T9" t="T10" r="T11" b="T12"/>
              <a:pathLst>
                <a:path w="31479" h="21600" fill="none" extrusionOk="0">
                  <a:moveTo>
                    <a:pt x="0" y="2391"/>
                  </a:moveTo>
                  <a:cubicBezTo>
                    <a:pt x="3056" y="819"/>
                    <a:pt x="6442" y="-1"/>
                    <a:pt x="9879" y="0"/>
                  </a:cubicBezTo>
                  <a:cubicBezTo>
                    <a:pt x="21808" y="0"/>
                    <a:pt x="31479" y="9670"/>
                    <a:pt x="31479" y="21600"/>
                  </a:cubicBezTo>
                </a:path>
                <a:path w="31479" h="21600" stroke="0" extrusionOk="0">
                  <a:moveTo>
                    <a:pt x="0" y="2391"/>
                  </a:moveTo>
                  <a:cubicBezTo>
                    <a:pt x="3056" y="819"/>
                    <a:pt x="6442" y="-1"/>
                    <a:pt x="9879" y="0"/>
                  </a:cubicBezTo>
                  <a:cubicBezTo>
                    <a:pt x="21808" y="0"/>
                    <a:pt x="31479" y="9670"/>
                    <a:pt x="31479" y="21600"/>
                  </a:cubicBezTo>
                  <a:lnTo>
                    <a:pt x="9879" y="21600"/>
                  </a:lnTo>
                  <a:lnTo>
                    <a:pt x="0" y="2391"/>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grpSp>
        <p:nvGrpSpPr>
          <p:cNvPr id="34819" name="Group 31">
            <a:extLst>
              <a:ext uri="{FF2B5EF4-FFF2-40B4-BE49-F238E27FC236}">
                <a16:creationId xmlns:a16="http://schemas.microsoft.com/office/drawing/2014/main" id="{A7D0C6FB-017C-45C7-9901-6350B6EC0F1F}"/>
              </a:ext>
            </a:extLst>
          </p:cNvPr>
          <p:cNvGrpSpPr>
            <a:grpSpLocks/>
          </p:cNvGrpSpPr>
          <p:nvPr/>
        </p:nvGrpSpPr>
        <p:grpSpPr bwMode="auto">
          <a:xfrm rot="-2388708">
            <a:off x="4292600" y="3030538"/>
            <a:ext cx="195263" cy="103187"/>
            <a:chOff x="1618" y="3236"/>
            <a:chExt cx="123" cy="65"/>
          </a:xfrm>
        </p:grpSpPr>
        <p:sp>
          <p:nvSpPr>
            <p:cNvPr id="34868" name="AutoShape 32">
              <a:extLst>
                <a:ext uri="{FF2B5EF4-FFF2-40B4-BE49-F238E27FC236}">
                  <a16:creationId xmlns:a16="http://schemas.microsoft.com/office/drawing/2014/main" id="{021E7881-2700-4A8A-AFE8-ADCC4EBDF969}"/>
                </a:ext>
              </a:extLst>
            </p:cNvPr>
            <p:cNvSpPr>
              <a:spLocks noChangeArrowheads="1"/>
            </p:cNvSpPr>
            <p:nvPr/>
          </p:nvSpPr>
          <p:spPr bwMode="auto">
            <a:xfrm>
              <a:off x="1618" y="3236"/>
              <a:ext cx="123" cy="65"/>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4869" name="AutoShape 33">
              <a:extLst>
                <a:ext uri="{FF2B5EF4-FFF2-40B4-BE49-F238E27FC236}">
                  <a16:creationId xmlns:a16="http://schemas.microsoft.com/office/drawing/2014/main" id="{60B1B10A-47B7-49FC-9210-1EB1D3A2A43E}"/>
                </a:ext>
              </a:extLst>
            </p:cNvPr>
            <p:cNvSpPr>
              <a:spLocks noChangeArrowheads="1"/>
            </p:cNvSpPr>
            <p:nvPr/>
          </p:nvSpPr>
          <p:spPr bwMode="auto">
            <a:xfrm>
              <a:off x="1638" y="3250"/>
              <a:ext cx="84" cy="32"/>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grpSp>
        <p:nvGrpSpPr>
          <p:cNvPr id="34820" name="Group 34">
            <a:extLst>
              <a:ext uri="{FF2B5EF4-FFF2-40B4-BE49-F238E27FC236}">
                <a16:creationId xmlns:a16="http://schemas.microsoft.com/office/drawing/2014/main" id="{8DD89F99-5D00-4295-ACD8-DDE58C80B13F}"/>
              </a:ext>
            </a:extLst>
          </p:cNvPr>
          <p:cNvGrpSpPr>
            <a:grpSpLocks/>
          </p:cNvGrpSpPr>
          <p:nvPr/>
        </p:nvGrpSpPr>
        <p:grpSpPr bwMode="auto">
          <a:xfrm rot="-2388708">
            <a:off x="4038600" y="3236913"/>
            <a:ext cx="195263" cy="103187"/>
            <a:chOff x="1618" y="3236"/>
            <a:chExt cx="123" cy="65"/>
          </a:xfrm>
        </p:grpSpPr>
        <p:sp>
          <p:nvSpPr>
            <p:cNvPr id="34866" name="AutoShape 35">
              <a:extLst>
                <a:ext uri="{FF2B5EF4-FFF2-40B4-BE49-F238E27FC236}">
                  <a16:creationId xmlns:a16="http://schemas.microsoft.com/office/drawing/2014/main" id="{E1F95CB3-9039-40AF-BC61-E8ABE466723C}"/>
                </a:ext>
              </a:extLst>
            </p:cNvPr>
            <p:cNvSpPr>
              <a:spLocks noChangeArrowheads="1"/>
            </p:cNvSpPr>
            <p:nvPr/>
          </p:nvSpPr>
          <p:spPr bwMode="auto">
            <a:xfrm>
              <a:off x="1618" y="3236"/>
              <a:ext cx="123" cy="65"/>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4867" name="AutoShape 36">
              <a:extLst>
                <a:ext uri="{FF2B5EF4-FFF2-40B4-BE49-F238E27FC236}">
                  <a16:creationId xmlns:a16="http://schemas.microsoft.com/office/drawing/2014/main" id="{7B611514-F50A-4DAC-A348-69768C0F3CBA}"/>
                </a:ext>
              </a:extLst>
            </p:cNvPr>
            <p:cNvSpPr>
              <a:spLocks noChangeArrowheads="1"/>
            </p:cNvSpPr>
            <p:nvPr/>
          </p:nvSpPr>
          <p:spPr bwMode="auto">
            <a:xfrm>
              <a:off x="1638" y="3250"/>
              <a:ext cx="84" cy="32"/>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sp>
        <p:nvSpPr>
          <p:cNvPr id="34821" name="Rectangle 37">
            <a:extLst>
              <a:ext uri="{FF2B5EF4-FFF2-40B4-BE49-F238E27FC236}">
                <a16:creationId xmlns:a16="http://schemas.microsoft.com/office/drawing/2014/main" id="{EC9AFBF1-D71A-4913-A960-ADB2A30B44F3}"/>
              </a:ext>
            </a:extLst>
          </p:cNvPr>
          <p:cNvSpPr>
            <a:spLocks noChangeArrowheads="1"/>
          </p:cNvSpPr>
          <p:nvPr/>
        </p:nvSpPr>
        <p:spPr bwMode="auto">
          <a:xfrm rot="-2388708">
            <a:off x="4173538" y="3157538"/>
            <a:ext cx="190500" cy="42862"/>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4822" name="Rectangle 38">
            <a:extLst>
              <a:ext uri="{FF2B5EF4-FFF2-40B4-BE49-F238E27FC236}">
                <a16:creationId xmlns:a16="http://schemas.microsoft.com/office/drawing/2014/main" id="{C9BB19FE-A55A-4F4E-BD18-68956FCFAB91}"/>
              </a:ext>
            </a:extLst>
          </p:cNvPr>
          <p:cNvSpPr>
            <a:spLocks noChangeArrowheads="1"/>
          </p:cNvSpPr>
          <p:nvPr/>
        </p:nvSpPr>
        <p:spPr bwMode="auto">
          <a:xfrm rot="487806">
            <a:off x="4435475" y="3028950"/>
            <a:ext cx="190500" cy="42863"/>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4823" name="Text Box 4">
            <a:extLst>
              <a:ext uri="{FF2B5EF4-FFF2-40B4-BE49-F238E27FC236}">
                <a16:creationId xmlns:a16="http://schemas.microsoft.com/office/drawing/2014/main" id="{1C337325-0A7D-4C56-BCB1-DB1FD2430361}"/>
              </a:ext>
            </a:extLst>
          </p:cNvPr>
          <p:cNvSpPr txBox="1">
            <a:spLocks noChangeArrowheads="1"/>
          </p:cNvSpPr>
          <p:nvPr/>
        </p:nvSpPr>
        <p:spPr bwMode="auto">
          <a:xfrm>
            <a:off x="433388" y="749300"/>
            <a:ext cx="7904162" cy="17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A 10 foot long chain that weighs 0.5 </a:t>
            </a:r>
            <a:r>
              <a:rPr lang="en-US" altLang="en-US" dirty="0" err="1"/>
              <a:t>lb</a:t>
            </a:r>
            <a:r>
              <a:rPr lang="en-US" altLang="en-US" dirty="0"/>
              <a:t>/ft is draped a distance ,d, over the edge of a rough inclined plane. The coefficient of friction between the plane and the chain is 0.3. Assume the upper edge of the plane is rounded and smooth so that the tension in the chain is fully transmitted around the corner. Determine the largest and smallest values that d can have for the chain to be in equilibrium.</a:t>
            </a:r>
          </a:p>
        </p:txBody>
      </p:sp>
      <p:sp>
        <p:nvSpPr>
          <p:cNvPr id="34824" name="Line 6">
            <a:extLst>
              <a:ext uri="{FF2B5EF4-FFF2-40B4-BE49-F238E27FC236}">
                <a16:creationId xmlns:a16="http://schemas.microsoft.com/office/drawing/2014/main" id="{07441A8E-07F1-4EA4-AB19-4E6CF4B05914}"/>
              </a:ext>
            </a:extLst>
          </p:cNvPr>
          <p:cNvSpPr>
            <a:spLocks noChangeShapeType="1"/>
          </p:cNvSpPr>
          <p:nvPr/>
        </p:nvSpPr>
        <p:spPr bwMode="auto">
          <a:xfrm>
            <a:off x="3297238" y="4122738"/>
            <a:ext cx="0" cy="2159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25" name="Line 7">
            <a:extLst>
              <a:ext uri="{FF2B5EF4-FFF2-40B4-BE49-F238E27FC236}">
                <a16:creationId xmlns:a16="http://schemas.microsoft.com/office/drawing/2014/main" id="{C9F7FB4F-07CB-4077-BF17-01C2F7AAA026}"/>
              </a:ext>
            </a:extLst>
          </p:cNvPr>
          <p:cNvSpPr>
            <a:spLocks noChangeShapeType="1"/>
          </p:cNvSpPr>
          <p:nvPr/>
        </p:nvSpPr>
        <p:spPr bwMode="auto">
          <a:xfrm flipH="1">
            <a:off x="3092450" y="4348163"/>
            <a:ext cx="19526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26" name="Text Box 9">
            <a:extLst>
              <a:ext uri="{FF2B5EF4-FFF2-40B4-BE49-F238E27FC236}">
                <a16:creationId xmlns:a16="http://schemas.microsoft.com/office/drawing/2014/main" id="{EE223186-4189-4F07-958F-E15B8A2B4FBE}"/>
              </a:ext>
            </a:extLst>
          </p:cNvPr>
          <p:cNvSpPr txBox="1">
            <a:spLocks noChangeArrowheads="1"/>
          </p:cNvSpPr>
          <p:nvPr/>
        </p:nvSpPr>
        <p:spPr bwMode="auto">
          <a:xfrm>
            <a:off x="3298825" y="4057650"/>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3</a:t>
            </a:r>
          </a:p>
        </p:txBody>
      </p:sp>
      <p:sp>
        <p:nvSpPr>
          <p:cNvPr id="34827" name="Text Box 10">
            <a:extLst>
              <a:ext uri="{FF2B5EF4-FFF2-40B4-BE49-F238E27FC236}">
                <a16:creationId xmlns:a16="http://schemas.microsoft.com/office/drawing/2014/main" id="{5C700EFC-DE74-4148-A90C-435F1C35ECA8}"/>
              </a:ext>
            </a:extLst>
          </p:cNvPr>
          <p:cNvSpPr txBox="1">
            <a:spLocks noChangeArrowheads="1"/>
          </p:cNvSpPr>
          <p:nvPr/>
        </p:nvSpPr>
        <p:spPr bwMode="auto">
          <a:xfrm>
            <a:off x="3030538" y="4303713"/>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4</a:t>
            </a:r>
          </a:p>
        </p:txBody>
      </p:sp>
      <p:grpSp>
        <p:nvGrpSpPr>
          <p:cNvPr id="34828" name="Group 20">
            <a:extLst>
              <a:ext uri="{FF2B5EF4-FFF2-40B4-BE49-F238E27FC236}">
                <a16:creationId xmlns:a16="http://schemas.microsoft.com/office/drawing/2014/main" id="{5D8E4B55-CA07-4487-9B82-69939509A9F5}"/>
              </a:ext>
            </a:extLst>
          </p:cNvPr>
          <p:cNvGrpSpPr>
            <a:grpSpLocks/>
          </p:cNvGrpSpPr>
          <p:nvPr/>
        </p:nvGrpSpPr>
        <p:grpSpPr bwMode="auto">
          <a:xfrm rot="-2486339">
            <a:off x="3011488" y="3910013"/>
            <a:ext cx="684212" cy="107950"/>
            <a:chOff x="1618" y="3236"/>
            <a:chExt cx="431" cy="68"/>
          </a:xfrm>
        </p:grpSpPr>
        <p:grpSp>
          <p:nvGrpSpPr>
            <p:cNvPr id="34858" name="Group 15">
              <a:extLst>
                <a:ext uri="{FF2B5EF4-FFF2-40B4-BE49-F238E27FC236}">
                  <a16:creationId xmlns:a16="http://schemas.microsoft.com/office/drawing/2014/main" id="{962EA90F-FE8F-47EF-93EB-978D42A0A90F}"/>
                </a:ext>
              </a:extLst>
            </p:cNvPr>
            <p:cNvGrpSpPr>
              <a:grpSpLocks/>
            </p:cNvGrpSpPr>
            <p:nvPr/>
          </p:nvGrpSpPr>
          <p:grpSpPr bwMode="auto">
            <a:xfrm>
              <a:off x="1825" y="3239"/>
              <a:ext cx="123" cy="65"/>
              <a:chOff x="1618" y="3236"/>
              <a:chExt cx="123" cy="65"/>
            </a:xfrm>
          </p:grpSpPr>
          <p:sp>
            <p:nvSpPr>
              <p:cNvPr id="34864" name="AutoShape 16">
                <a:extLst>
                  <a:ext uri="{FF2B5EF4-FFF2-40B4-BE49-F238E27FC236}">
                    <a16:creationId xmlns:a16="http://schemas.microsoft.com/office/drawing/2014/main" id="{1D203268-73A2-46CD-9B71-FDFC8AAD60BC}"/>
                  </a:ext>
                </a:extLst>
              </p:cNvPr>
              <p:cNvSpPr>
                <a:spLocks noChangeArrowheads="1"/>
              </p:cNvSpPr>
              <p:nvPr/>
            </p:nvSpPr>
            <p:spPr bwMode="auto">
              <a:xfrm>
                <a:off x="1618" y="3236"/>
                <a:ext cx="123" cy="65"/>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4865" name="AutoShape 17">
                <a:extLst>
                  <a:ext uri="{FF2B5EF4-FFF2-40B4-BE49-F238E27FC236}">
                    <a16:creationId xmlns:a16="http://schemas.microsoft.com/office/drawing/2014/main" id="{E654AF89-6CA9-4423-9687-4F667C55A0D5}"/>
                  </a:ext>
                </a:extLst>
              </p:cNvPr>
              <p:cNvSpPr>
                <a:spLocks noChangeArrowheads="1"/>
              </p:cNvSpPr>
              <p:nvPr/>
            </p:nvSpPr>
            <p:spPr bwMode="auto">
              <a:xfrm>
                <a:off x="1638" y="3250"/>
                <a:ext cx="84" cy="32"/>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grpSp>
          <p:nvGrpSpPr>
            <p:cNvPr id="34859" name="Group 14">
              <a:extLst>
                <a:ext uri="{FF2B5EF4-FFF2-40B4-BE49-F238E27FC236}">
                  <a16:creationId xmlns:a16="http://schemas.microsoft.com/office/drawing/2014/main" id="{F7A45D57-B448-42C0-9A89-BBACCFC7C84D}"/>
                </a:ext>
              </a:extLst>
            </p:cNvPr>
            <p:cNvGrpSpPr>
              <a:grpSpLocks/>
            </p:cNvGrpSpPr>
            <p:nvPr/>
          </p:nvGrpSpPr>
          <p:grpSpPr bwMode="auto">
            <a:xfrm>
              <a:off x="1618" y="3236"/>
              <a:ext cx="123" cy="65"/>
              <a:chOff x="1618" y="3236"/>
              <a:chExt cx="123" cy="65"/>
            </a:xfrm>
          </p:grpSpPr>
          <p:sp>
            <p:nvSpPr>
              <p:cNvPr id="34862" name="AutoShape 11">
                <a:extLst>
                  <a:ext uri="{FF2B5EF4-FFF2-40B4-BE49-F238E27FC236}">
                    <a16:creationId xmlns:a16="http://schemas.microsoft.com/office/drawing/2014/main" id="{951A0BBE-5433-41F6-BAFD-354249893EBF}"/>
                  </a:ext>
                </a:extLst>
              </p:cNvPr>
              <p:cNvSpPr>
                <a:spLocks noChangeArrowheads="1"/>
              </p:cNvSpPr>
              <p:nvPr/>
            </p:nvSpPr>
            <p:spPr bwMode="auto">
              <a:xfrm>
                <a:off x="1618" y="3236"/>
                <a:ext cx="123" cy="65"/>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4863" name="AutoShape 12">
                <a:extLst>
                  <a:ext uri="{FF2B5EF4-FFF2-40B4-BE49-F238E27FC236}">
                    <a16:creationId xmlns:a16="http://schemas.microsoft.com/office/drawing/2014/main" id="{46FC9A33-D0F4-4328-B589-89063B2F2979}"/>
                  </a:ext>
                </a:extLst>
              </p:cNvPr>
              <p:cNvSpPr>
                <a:spLocks noChangeArrowheads="1"/>
              </p:cNvSpPr>
              <p:nvPr/>
            </p:nvSpPr>
            <p:spPr bwMode="auto">
              <a:xfrm>
                <a:off x="1638" y="3250"/>
                <a:ext cx="84" cy="32"/>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sp>
          <p:nvSpPr>
            <p:cNvPr id="34860" name="Rectangle 13">
              <a:extLst>
                <a:ext uri="{FF2B5EF4-FFF2-40B4-BE49-F238E27FC236}">
                  <a16:creationId xmlns:a16="http://schemas.microsoft.com/office/drawing/2014/main" id="{9AC2523A-EBA9-47D9-8E23-83E2374A7AC8}"/>
                </a:ext>
              </a:extLst>
            </p:cNvPr>
            <p:cNvSpPr>
              <a:spLocks noChangeArrowheads="1"/>
            </p:cNvSpPr>
            <p:nvPr/>
          </p:nvSpPr>
          <p:spPr bwMode="auto">
            <a:xfrm>
              <a:off x="1728" y="3255"/>
              <a:ext cx="120" cy="27"/>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4861" name="Rectangle 18">
              <a:extLst>
                <a:ext uri="{FF2B5EF4-FFF2-40B4-BE49-F238E27FC236}">
                  <a16:creationId xmlns:a16="http://schemas.microsoft.com/office/drawing/2014/main" id="{FA4873C7-B7E4-43B1-BCC4-6288D5316B8F}"/>
                </a:ext>
              </a:extLst>
            </p:cNvPr>
            <p:cNvSpPr>
              <a:spLocks noChangeArrowheads="1"/>
            </p:cNvSpPr>
            <p:nvPr/>
          </p:nvSpPr>
          <p:spPr bwMode="auto">
            <a:xfrm>
              <a:off x="1929" y="3258"/>
              <a:ext cx="120" cy="27"/>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grpSp>
        <p:nvGrpSpPr>
          <p:cNvPr id="34829" name="Group 57">
            <a:extLst>
              <a:ext uri="{FF2B5EF4-FFF2-40B4-BE49-F238E27FC236}">
                <a16:creationId xmlns:a16="http://schemas.microsoft.com/office/drawing/2014/main" id="{94206813-03F3-42A4-93DA-85E3D3065429}"/>
              </a:ext>
            </a:extLst>
          </p:cNvPr>
          <p:cNvGrpSpPr>
            <a:grpSpLocks/>
          </p:cNvGrpSpPr>
          <p:nvPr/>
        </p:nvGrpSpPr>
        <p:grpSpPr bwMode="auto">
          <a:xfrm rot="-2483612">
            <a:off x="3502025" y="3495675"/>
            <a:ext cx="684213" cy="107950"/>
            <a:chOff x="1618" y="3236"/>
            <a:chExt cx="431" cy="68"/>
          </a:xfrm>
        </p:grpSpPr>
        <p:grpSp>
          <p:nvGrpSpPr>
            <p:cNvPr id="34850" name="Group 58">
              <a:extLst>
                <a:ext uri="{FF2B5EF4-FFF2-40B4-BE49-F238E27FC236}">
                  <a16:creationId xmlns:a16="http://schemas.microsoft.com/office/drawing/2014/main" id="{460F4F9B-0EAF-42FE-916B-7C210E103EC8}"/>
                </a:ext>
              </a:extLst>
            </p:cNvPr>
            <p:cNvGrpSpPr>
              <a:grpSpLocks/>
            </p:cNvGrpSpPr>
            <p:nvPr/>
          </p:nvGrpSpPr>
          <p:grpSpPr bwMode="auto">
            <a:xfrm>
              <a:off x="1825" y="3239"/>
              <a:ext cx="123" cy="65"/>
              <a:chOff x="1618" y="3236"/>
              <a:chExt cx="123" cy="65"/>
            </a:xfrm>
          </p:grpSpPr>
          <p:sp>
            <p:nvSpPr>
              <p:cNvPr id="34856" name="AutoShape 59">
                <a:extLst>
                  <a:ext uri="{FF2B5EF4-FFF2-40B4-BE49-F238E27FC236}">
                    <a16:creationId xmlns:a16="http://schemas.microsoft.com/office/drawing/2014/main" id="{9EF37D32-74C4-4800-A4F1-7D4801D38FD4}"/>
                  </a:ext>
                </a:extLst>
              </p:cNvPr>
              <p:cNvSpPr>
                <a:spLocks noChangeArrowheads="1"/>
              </p:cNvSpPr>
              <p:nvPr/>
            </p:nvSpPr>
            <p:spPr bwMode="auto">
              <a:xfrm>
                <a:off x="1618" y="3236"/>
                <a:ext cx="123" cy="65"/>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4857" name="AutoShape 60">
                <a:extLst>
                  <a:ext uri="{FF2B5EF4-FFF2-40B4-BE49-F238E27FC236}">
                    <a16:creationId xmlns:a16="http://schemas.microsoft.com/office/drawing/2014/main" id="{BC770000-09E7-43DE-A572-48F49C8C025F}"/>
                  </a:ext>
                </a:extLst>
              </p:cNvPr>
              <p:cNvSpPr>
                <a:spLocks noChangeArrowheads="1"/>
              </p:cNvSpPr>
              <p:nvPr/>
            </p:nvSpPr>
            <p:spPr bwMode="auto">
              <a:xfrm>
                <a:off x="1638" y="3250"/>
                <a:ext cx="84" cy="32"/>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grpSp>
          <p:nvGrpSpPr>
            <p:cNvPr id="34851" name="Group 61">
              <a:extLst>
                <a:ext uri="{FF2B5EF4-FFF2-40B4-BE49-F238E27FC236}">
                  <a16:creationId xmlns:a16="http://schemas.microsoft.com/office/drawing/2014/main" id="{58BB0F2A-B69D-4B2C-81D2-726EBC9B7115}"/>
                </a:ext>
              </a:extLst>
            </p:cNvPr>
            <p:cNvGrpSpPr>
              <a:grpSpLocks/>
            </p:cNvGrpSpPr>
            <p:nvPr/>
          </p:nvGrpSpPr>
          <p:grpSpPr bwMode="auto">
            <a:xfrm>
              <a:off x="1618" y="3236"/>
              <a:ext cx="123" cy="65"/>
              <a:chOff x="1618" y="3236"/>
              <a:chExt cx="123" cy="65"/>
            </a:xfrm>
          </p:grpSpPr>
          <p:sp>
            <p:nvSpPr>
              <p:cNvPr id="34854" name="AutoShape 62">
                <a:extLst>
                  <a:ext uri="{FF2B5EF4-FFF2-40B4-BE49-F238E27FC236}">
                    <a16:creationId xmlns:a16="http://schemas.microsoft.com/office/drawing/2014/main" id="{3D9DDF2B-8019-4140-BFD4-5A21817E872A}"/>
                  </a:ext>
                </a:extLst>
              </p:cNvPr>
              <p:cNvSpPr>
                <a:spLocks noChangeArrowheads="1"/>
              </p:cNvSpPr>
              <p:nvPr/>
            </p:nvSpPr>
            <p:spPr bwMode="auto">
              <a:xfrm>
                <a:off x="1618" y="3236"/>
                <a:ext cx="123" cy="65"/>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4855" name="AutoShape 63">
                <a:extLst>
                  <a:ext uri="{FF2B5EF4-FFF2-40B4-BE49-F238E27FC236}">
                    <a16:creationId xmlns:a16="http://schemas.microsoft.com/office/drawing/2014/main" id="{75BFD891-FA50-4430-B2D1-42E40CA97E76}"/>
                  </a:ext>
                </a:extLst>
              </p:cNvPr>
              <p:cNvSpPr>
                <a:spLocks noChangeArrowheads="1"/>
              </p:cNvSpPr>
              <p:nvPr/>
            </p:nvSpPr>
            <p:spPr bwMode="auto">
              <a:xfrm>
                <a:off x="1638" y="3250"/>
                <a:ext cx="84" cy="32"/>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sp>
          <p:nvSpPr>
            <p:cNvPr id="34852" name="Rectangle 64">
              <a:extLst>
                <a:ext uri="{FF2B5EF4-FFF2-40B4-BE49-F238E27FC236}">
                  <a16:creationId xmlns:a16="http://schemas.microsoft.com/office/drawing/2014/main" id="{DEA0BDE5-C2FF-41E5-B58C-B7DD994754C1}"/>
                </a:ext>
              </a:extLst>
            </p:cNvPr>
            <p:cNvSpPr>
              <a:spLocks noChangeArrowheads="1"/>
            </p:cNvSpPr>
            <p:nvPr/>
          </p:nvSpPr>
          <p:spPr bwMode="auto">
            <a:xfrm>
              <a:off x="1728" y="3255"/>
              <a:ext cx="120" cy="27"/>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4853" name="Rectangle 65">
              <a:extLst>
                <a:ext uri="{FF2B5EF4-FFF2-40B4-BE49-F238E27FC236}">
                  <a16:creationId xmlns:a16="http://schemas.microsoft.com/office/drawing/2014/main" id="{6BB28E0B-5106-4A50-AEE8-30D6307C13D6}"/>
                </a:ext>
              </a:extLst>
            </p:cNvPr>
            <p:cNvSpPr>
              <a:spLocks noChangeArrowheads="1"/>
            </p:cNvSpPr>
            <p:nvPr/>
          </p:nvSpPr>
          <p:spPr bwMode="auto">
            <a:xfrm>
              <a:off x="1929" y="3258"/>
              <a:ext cx="120" cy="27"/>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grpSp>
        <p:nvGrpSpPr>
          <p:cNvPr id="34830" name="Group 70">
            <a:extLst>
              <a:ext uri="{FF2B5EF4-FFF2-40B4-BE49-F238E27FC236}">
                <a16:creationId xmlns:a16="http://schemas.microsoft.com/office/drawing/2014/main" id="{F587E781-F91F-40CE-BD35-FCE21E774BDB}"/>
              </a:ext>
            </a:extLst>
          </p:cNvPr>
          <p:cNvGrpSpPr>
            <a:grpSpLocks/>
          </p:cNvGrpSpPr>
          <p:nvPr/>
        </p:nvGrpSpPr>
        <p:grpSpPr bwMode="auto">
          <a:xfrm rot="5400000">
            <a:off x="4476751" y="3648075"/>
            <a:ext cx="195262" cy="103187"/>
            <a:chOff x="1618" y="3236"/>
            <a:chExt cx="123" cy="65"/>
          </a:xfrm>
        </p:grpSpPr>
        <p:sp>
          <p:nvSpPr>
            <p:cNvPr id="34848" name="AutoShape 71">
              <a:extLst>
                <a:ext uri="{FF2B5EF4-FFF2-40B4-BE49-F238E27FC236}">
                  <a16:creationId xmlns:a16="http://schemas.microsoft.com/office/drawing/2014/main" id="{555E6E49-0B0D-4D5C-9C1D-09FE62EF453D}"/>
                </a:ext>
              </a:extLst>
            </p:cNvPr>
            <p:cNvSpPr>
              <a:spLocks noChangeArrowheads="1"/>
            </p:cNvSpPr>
            <p:nvPr/>
          </p:nvSpPr>
          <p:spPr bwMode="auto">
            <a:xfrm>
              <a:off x="1618" y="3236"/>
              <a:ext cx="123" cy="65"/>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4849" name="AutoShape 72">
              <a:extLst>
                <a:ext uri="{FF2B5EF4-FFF2-40B4-BE49-F238E27FC236}">
                  <a16:creationId xmlns:a16="http://schemas.microsoft.com/office/drawing/2014/main" id="{305E44EB-9371-4EDA-8BD2-73C32A94F9BA}"/>
                </a:ext>
              </a:extLst>
            </p:cNvPr>
            <p:cNvSpPr>
              <a:spLocks noChangeArrowheads="1"/>
            </p:cNvSpPr>
            <p:nvPr/>
          </p:nvSpPr>
          <p:spPr bwMode="auto">
            <a:xfrm>
              <a:off x="1638" y="3250"/>
              <a:ext cx="84" cy="32"/>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grpSp>
        <p:nvGrpSpPr>
          <p:cNvPr id="34831" name="Group 21">
            <a:extLst>
              <a:ext uri="{FF2B5EF4-FFF2-40B4-BE49-F238E27FC236}">
                <a16:creationId xmlns:a16="http://schemas.microsoft.com/office/drawing/2014/main" id="{A3A493E1-1CE2-4579-8CA0-A729BDB7BEE5}"/>
              </a:ext>
            </a:extLst>
          </p:cNvPr>
          <p:cNvGrpSpPr>
            <a:grpSpLocks/>
          </p:cNvGrpSpPr>
          <p:nvPr/>
        </p:nvGrpSpPr>
        <p:grpSpPr bwMode="auto">
          <a:xfrm rot="5400000">
            <a:off x="4236243" y="3266282"/>
            <a:ext cx="684213" cy="107950"/>
            <a:chOff x="1618" y="3236"/>
            <a:chExt cx="431" cy="68"/>
          </a:xfrm>
        </p:grpSpPr>
        <p:grpSp>
          <p:nvGrpSpPr>
            <p:cNvPr id="34840" name="Group 22">
              <a:extLst>
                <a:ext uri="{FF2B5EF4-FFF2-40B4-BE49-F238E27FC236}">
                  <a16:creationId xmlns:a16="http://schemas.microsoft.com/office/drawing/2014/main" id="{01407C79-5045-46F6-9005-502407C8AA87}"/>
                </a:ext>
              </a:extLst>
            </p:cNvPr>
            <p:cNvGrpSpPr>
              <a:grpSpLocks/>
            </p:cNvGrpSpPr>
            <p:nvPr/>
          </p:nvGrpSpPr>
          <p:grpSpPr bwMode="auto">
            <a:xfrm>
              <a:off x="1825" y="3239"/>
              <a:ext cx="123" cy="65"/>
              <a:chOff x="1618" y="3236"/>
              <a:chExt cx="123" cy="65"/>
            </a:xfrm>
          </p:grpSpPr>
          <p:sp>
            <p:nvSpPr>
              <p:cNvPr id="34846" name="AutoShape 23">
                <a:extLst>
                  <a:ext uri="{FF2B5EF4-FFF2-40B4-BE49-F238E27FC236}">
                    <a16:creationId xmlns:a16="http://schemas.microsoft.com/office/drawing/2014/main" id="{EB8009A9-ED71-481B-9700-3D5C4A5043B0}"/>
                  </a:ext>
                </a:extLst>
              </p:cNvPr>
              <p:cNvSpPr>
                <a:spLocks noChangeArrowheads="1"/>
              </p:cNvSpPr>
              <p:nvPr/>
            </p:nvSpPr>
            <p:spPr bwMode="auto">
              <a:xfrm>
                <a:off x="1618" y="3236"/>
                <a:ext cx="123" cy="65"/>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4847" name="AutoShape 24">
                <a:extLst>
                  <a:ext uri="{FF2B5EF4-FFF2-40B4-BE49-F238E27FC236}">
                    <a16:creationId xmlns:a16="http://schemas.microsoft.com/office/drawing/2014/main" id="{A68AD09C-E50F-4748-8D9E-5DB6CCCD65FA}"/>
                  </a:ext>
                </a:extLst>
              </p:cNvPr>
              <p:cNvSpPr>
                <a:spLocks noChangeArrowheads="1"/>
              </p:cNvSpPr>
              <p:nvPr/>
            </p:nvSpPr>
            <p:spPr bwMode="auto">
              <a:xfrm>
                <a:off x="1638" y="3250"/>
                <a:ext cx="84" cy="32"/>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grpSp>
          <p:nvGrpSpPr>
            <p:cNvPr id="34841" name="Group 25">
              <a:extLst>
                <a:ext uri="{FF2B5EF4-FFF2-40B4-BE49-F238E27FC236}">
                  <a16:creationId xmlns:a16="http://schemas.microsoft.com/office/drawing/2014/main" id="{BB9FC625-8B33-4834-AD96-8FFEFA1E8574}"/>
                </a:ext>
              </a:extLst>
            </p:cNvPr>
            <p:cNvGrpSpPr>
              <a:grpSpLocks/>
            </p:cNvGrpSpPr>
            <p:nvPr/>
          </p:nvGrpSpPr>
          <p:grpSpPr bwMode="auto">
            <a:xfrm>
              <a:off x="1618" y="3236"/>
              <a:ext cx="123" cy="65"/>
              <a:chOff x="1618" y="3236"/>
              <a:chExt cx="123" cy="65"/>
            </a:xfrm>
          </p:grpSpPr>
          <p:sp>
            <p:nvSpPr>
              <p:cNvPr id="34844" name="AutoShape 26">
                <a:extLst>
                  <a:ext uri="{FF2B5EF4-FFF2-40B4-BE49-F238E27FC236}">
                    <a16:creationId xmlns:a16="http://schemas.microsoft.com/office/drawing/2014/main" id="{3B07B292-D65C-46D4-AEA0-7837C0511D5F}"/>
                  </a:ext>
                </a:extLst>
              </p:cNvPr>
              <p:cNvSpPr>
                <a:spLocks noChangeArrowheads="1"/>
              </p:cNvSpPr>
              <p:nvPr/>
            </p:nvSpPr>
            <p:spPr bwMode="auto">
              <a:xfrm>
                <a:off x="1618" y="3236"/>
                <a:ext cx="123" cy="65"/>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4845" name="AutoShape 27">
                <a:extLst>
                  <a:ext uri="{FF2B5EF4-FFF2-40B4-BE49-F238E27FC236}">
                    <a16:creationId xmlns:a16="http://schemas.microsoft.com/office/drawing/2014/main" id="{D30A5CC8-DE99-4C20-9F47-E1F8989EE23F}"/>
                  </a:ext>
                </a:extLst>
              </p:cNvPr>
              <p:cNvSpPr>
                <a:spLocks noChangeArrowheads="1"/>
              </p:cNvSpPr>
              <p:nvPr/>
            </p:nvSpPr>
            <p:spPr bwMode="auto">
              <a:xfrm>
                <a:off x="1638" y="3250"/>
                <a:ext cx="84" cy="32"/>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sp>
          <p:nvSpPr>
            <p:cNvPr id="34842" name="Rectangle 28">
              <a:extLst>
                <a:ext uri="{FF2B5EF4-FFF2-40B4-BE49-F238E27FC236}">
                  <a16:creationId xmlns:a16="http://schemas.microsoft.com/office/drawing/2014/main" id="{FEDFAB94-61D8-4B68-A79C-6C3846049056}"/>
                </a:ext>
              </a:extLst>
            </p:cNvPr>
            <p:cNvSpPr>
              <a:spLocks noChangeArrowheads="1"/>
            </p:cNvSpPr>
            <p:nvPr/>
          </p:nvSpPr>
          <p:spPr bwMode="auto">
            <a:xfrm>
              <a:off x="1728" y="3255"/>
              <a:ext cx="120" cy="27"/>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4843" name="Rectangle 29">
              <a:extLst>
                <a:ext uri="{FF2B5EF4-FFF2-40B4-BE49-F238E27FC236}">
                  <a16:creationId xmlns:a16="http://schemas.microsoft.com/office/drawing/2014/main" id="{5A5A779C-C5B7-454E-B2CC-ADBB2BB98A79}"/>
                </a:ext>
              </a:extLst>
            </p:cNvPr>
            <p:cNvSpPr>
              <a:spLocks noChangeArrowheads="1"/>
            </p:cNvSpPr>
            <p:nvPr/>
          </p:nvSpPr>
          <p:spPr bwMode="auto">
            <a:xfrm>
              <a:off x="1929" y="3258"/>
              <a:ext cx="120" cy="27"/>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grpSp>
        <p:nvGrpSpPr>
          <p:cNvPr id="34832" name="Group 67">
            <a:extLst>
              <a:ext uri="{FF2B5EF4-FFF2-40B4-BE49-F238E27FC236}">
                <a16:creationId xmlns:a16="http://schemas.microsoft.com/office/drawing/2014/main" id="{D06DF8CA-D716-43CC-9F28-062254B78744}"/>
              </a:ext>
            </a:extLst>
          </p:cNvPr>
          <p:cNvGrpSpPr>
            <a:grpSpLocks/>
          </p:cNvGrpSpPr>
          <p:nvPr/>
        </p:nvGrpSpPr>
        <p:grpSpPr bwMode="auto">
          <a:xfrm rot="5400000">
            <a:off x="4471987" y="3976688"/>
            <a:ext cx="195263" cy="103188"/>
            <a:chOff x="1618" y="3236"/>
            <a:chExt cx="123" cy="65"/>
          </a:xfrm>
        </p:grpSpPr>
        <p:sp>
          <p:nvSpPr>
            <p:cNvPr id="34838" name="AutoShape 68">
              <a:extLst>
                <a:ext uri="{FF2B5EF4-FFF2-40B4-BE49-F238E27FC236}">
                  <a16:creationId xmlns:a16="http://schemas.microsoft.com/office/drawing/2014/main" id="{C5EE8BC9-7316-4FDB-8C4B-F5510B92160E}"/>
                </a:ext>
              </a:extLst>
            </p:cNvPr>
            <p:cNvSpPr>
              <a:spLocks noChangeArrowheads="1"/>
            </p:cNvSpPr>
            <p:nvPr/>
          </p:nvSpPr>
          <p:spPr bwMode="auto">
            <a:xfrm>
              <a:off x="1618" y="3236"/>
              <a:ext cx="123" cy="65"/>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4839" name="AutoShape 69">
              <a:extLst>
                <a:ext uri="{FF2B5EF4-FFF2-40B4-BE49-F238E27FC236}">
                  <a16:creationId xmlns:a16="http://schemas.microsoft.com/office/drawing/2014/main" id="{8D2BB412-CE80-4A95-BEE4-8EEC7B84B1A0}"/>
                </a:ext>
              </a:extLst>
            </p:cNvPr>
            <p:cNvSpPr>
              <a:spLocks noChangeArrowheads="1"/>
            </p:cNvSpPr>
            <p:nvPr/>
          </p:nvSpPr>
          <p:spPr bwMode="auto">
            <a:xfrm>
              <a:off x="1638" y="3250"/>
              <a:ext cx="84" cy="32"/>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sp>
        <p:nvSpPr>
          <p:cNvPr id="34833" name="Rectangle 73">
            <a:extLst>
              <a:ext uri="{FF2B5EF4-FFF2-40B4-BE49-F238E27FC236}">
                <a16:creationId xmlns:a16="http://schemas.microsoft.com/office/drawing/2014/main" id="{AA44CDAF-6567-40C5-B929-8FFF07BC8737}"/>
              </a:ext>
            </a:extLst>
          </p:cNvPr>
          <p:cNvSpPr>
            <a:spLocks noChangeArrowheads="1"/>
          </p:cNvSpPr>
          <p:nvPr/>
        </p:nvSpPr>
        <p:spPr bwMode="auto">
          <a:xfrm rot="5400000">
            <a:off x="4479132" y="3850481"/>
            <a:ext cx="190500" cy="42863"/>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4834" name="Line 76">
            <a:extLst>
              <a:ext uri="{FF2B5EF4-FFF2-40B4-BE49-F238E27FC236}">
                <a16:creationId xmlns:a16="http://schemas.microsoft.com/office/drawing/2014/main" id="{4B0E2A2F-1B49-46DB-B64F-F5474D5CE536}"/>
              </a:ext>
            </a:extLst>
          </p:cNvPr>
          <p:cNvSpPr>
            <a:spLocks noChangeShapeType="1"/>
          </p:cNvSpPr>
          <p:nvPr/>
        </p:nvSpPr>
        <p:spPr bwMode="auto">
          <a:xfrm>
            <a:off x="4662488" y="4102100"/>
            <a:ext cx="204787"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35" name="Line 77">
            <a:extLst>
              <a:ext uri="{FF2B5EF4-FFF2-40B4-BE49-F238E27FC236}">
                <a16:creationId xmlns:a16="http://schemas.microsoft.com/office/drawing/2014/main" id="{D0173E6C-EE00-478C-9145-BE03B246AE16}"/>
              </a:ext>
            </a:extLst>
          </p:cNvPr>
          <p:cNvSpPr>
            <a:spLocks noChangeShapeType="1"/>
          </p:cNvSpPr>
          <p:nvPr/>
        </p:nvSpPr>
        <p:spPr bwMode="auto">
          <a:xfrm>
            <a:off x="4695825" y="2973388"/>
            <a:ext cx="20478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836" name="Line 78">
            <a:extLst>
              <a:ext uri="{FF2B5EF4-FFF2-40B4-BE49-F238E27FC236}">
                <a16:creationId xmlns:a16="http://schemas.microsoft.com/office/drawing/2014/main" id="{C45E623F-0190-4DD3-AC14-E2D95814DD7B}"/>
              </a:ext>
            </a:extLst>
          </p:cNvPr>
          <p:cNvSpPr>
            <a:spLocks noChangeShapeType="1"/>
          </p:cNvSpPr>
          <p:nvPr/>
        </p:nvSpPr>
        <p:spPr bwMode="auto">
          <a:xfrm flipH="1">
            <a:off x="4791075" y="2978150"/>
            <a:ext cx="4763" cy="1109663"/>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4837" name="Text Box 79">
            <a:extLst>
              <a:ext uri="{FF2B5EF4-FFF2-40B4-BE49-F238E27FC236}">
                <a16:creationId xmlns:a16="http://schemas.microsoft.com/office/drawing/2014/main" id="{8BA5F48B-31DE-4A6B-A053-22371602F619}"/>
              </a:ext>
            </a:extLst>
          </p:cNvPr>
          <p:cNvSpPr txBox="1">
            <a:spLocks noChangeArrowheads="1"/>
          </p:cNvSpPr>
          <p:nvPr/>
        </p:nvSpPr>
        <p:spPr bwMode="auto">
          <a:xfrm>
            <a:off x="4832350" y="3314700"/>
            <a:ext cx="311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d</a:t>
            </a:r>
          </a:p>
        </p:txBody>
      </p:sp>
      <p:sp>
        <p:nvSpPr>
          <p:cNvPr id="2" name="Freeform: Shape 1">
            <a:extLst>
              <a:ext uri="{FF2B5EF4-FFF2-40B4-BE49-F238E27FC236}">
                <a16:creationId xmlns:a16="http://schemas.microsoft.com/office/drawing/2014/main" id="{BA156368-CA76-4AD6-B769-C5D766762060}"/>
              </a:ext>
            </a:extLst>
          </p:cNvPr>
          <p:cNvSpPr/>
          <p:nvPr/>
        </p:nvSpPr>
        <p:spPr>
          <a:xfrm>
            <a:off x="3321538" y="3180862"/>
            <a:ext cx="1047268" cy="914400"/>
          </a:xfrm>
          <a:custGeom>
            <a:avLst/>
            <a:gdLst>
              <a:gd name="connsiteX0" fmla="*/ 0 w 1047268"/>
              <a:gd name="connsiteY0" fmla="*/ 914400 h 914400"/>
              <a:gd name="connsiteX1" fmla="*/ 70339 w 1047268"/>
              <a:gd name="connsiteY1" fmla="*/ 898769 h 914400"/>
              <a:gd name="connsiteX2" fmla="*/ 93785 w 1047268"/>
              <a:gd name="connsiteY2" fmla="*/ 883138 h 914400"/>
              <a:gd name="connsiteX3" fmla="*/ 132862 w 1047268"/>
              <a:gd name="connsiteY3" fmla="*/ 875323 h 914400"/>
              <a:gd name="connsiteX4" fmla="*/ 179754 w 1047268"/>
              <a:gd name="connsiteY4" fmla="*/ 844061 h 914400"/>
              <a:gd name="connsiteX5" fmla="*/ 250093 w 1047268"/>
              <a:gd name="connsiteY5" fmla="*/ 828430 h 914400"/>
              <a:gd name="connsiteX6" fmla="*/ 289170 w 1047268"/>
              <a:gd name="connsiteY6" fmla="*/ 820615 h 914400"/>
              <a:gd name="connsiteX7" fmla="*/ 414216 w 1047268"/>
              <a:gd name="connsiteY7" fmla="*/ 750276 h 914400"/>
              <a:gd name="connsiteX8" fmla="*/ 445477 w 1047268"/>
              <a:gd name="connsiteY8" fmla="*/ 734646 h 914400"/>
              <a:gd name="connsiteX9" fmla="*/ 476739 w 1047268"/>
              <a:gd name="connsiteY9" fmla="*/ 719015 h 914400"/>
              <a:gd name="connsiteX10" fmla="*/ 500185 w 1047268"/>
              <a:gd name="connsiteY10" fmla="*/ 687753 h 914400"/>
              <a:gd name="connsiteX11" fmla="*/ 539262 w 1047268"/>
              <a:gd name="connsiteY11" fmla="*/ 640861 h 914400"/>
              <a:gd name="connsiteX12" fmla="*/ 554893 w 1047268"/>
              <a:gd name="connsiteY12" fmla="*/ 609600 h 914400"/>
              <a:gd name="connsiteX13" fmla="*/ 562708 w 1047268"/>
              <a:gd name="connsiteY13" fmla="*/ 586153 h 914400"/>
              <a:gd name="connsiteX14" fmla="*/ 625231 w 1047268"/>
              <a:gd name="connsiteY14" fmla="*/ 531446 h 914400"/>
              <a:gd name="connsiteX15" fmla="*/ 672124 w 1047268"/>
              <a:gd name="connsiteY15" fmla="*/ 484553 h 914400"/>
              <a:gd name="connsiteX16" fmla="*/ 703385 w 1047268"/>
              <a:gd name="connsiteY16" fmla="*/ 468923 h 914400"/>
              <a:gd name="connsiteX17" fmla="*/ 797170 w 1047268"/>
              <a:gd name="connsiteY17" fmla="*/ 414215 h 914400"/>
              <a:gd name="connsiteX18" fmla="*/ 828431 w 1047268"/>
              <a:gd name="connsiteY18" fmla="*/ 390769 h 914400"/>
              <a:gd name="connsiteX19" fmla="*/ 898770 w 1047268"/>
              <a:gd name="connsiteY19" fmla="*/ 351692 h 914400"/>
              <a:gd name="connsiteX20" fmla="*/ 969108 w 1047268"/>
              <a:gd name="connsiteY20" fmla="*/ 257907 h 914400"/>
              <a:gd name="connsiteX21" fmla="*/ 976924 w 1047268"/>
              <a:gd name="connsiteY21" fmla="*/ 234461 h 914400"/>
              <a:gd name="connsiteX22" fmla="*/ 984739 w 1047268"/>
              <a:gd name="connsiteY22" fmla="*/ 195384 h 914400"/>
              <a:gd name="connsiteX23" fmla="*/ 1000370 w 1047268"/>
              <a:gd name="connsiteY23" fmla="*/ 171938 h 914400"/>
              <a:gd name="connsiteX24" fmla="*/ 1016000 w 1047268"/>
              <a:gd name="connsiteY24" fmla="*/ 101600 h 914400"/>
              <a:gd name="connsiteX25" fmla="*/ 1039447 w 1047268"/>
              <a:gd name="connsiteY25" fmla="*/ 46892 h 914400"/>
              <a:gd name="connsiteX26" fmla="*/ 1047262 w 1047268"/>
              <a:gd name="connsiteY26" fmla="*/ 0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047268" h="914400">
                <a:moveTo>
                  <a:pt x="0" y="914400"/>
                </a:moveTo>
                <a:cubicBezTo>
                  <a:pt x="23446" y="909190"/>
                  <a:pt x="47553" y="906364"/>
                  <a:pt x="70339" y="898769"/>
                </a:cubicBezTo>
                <a:cubicBezTo>
                  <a:pt x="79250" y="895799"/>
                  <a:pt x="84990" y="886436"/>
                  <a:pt x="93785" y="883138"/>
                </a:cubicBezTo>
                <a:cubicBezTo>
                  <a:pt x="106223" y="878474"/>
                  <a:pt x="119836" y="877928"/>
                  <a:pt x="132862" y="875323"/>
                </a:cubicBezTo>
                <a:cubicBezTo>
                  <a:pt x="148493" y="864902"/>
                  <a:pt x="161333" y="847745"/>
                  <a:pt x="179754" y="844061"/>
                </a:cubicBezTo>
                <a:cubicBezTo>
                  <a:pt x="297610" y="820491"/>
                  <a:pt x="150759" y="850504"/>
                  <a:pt x="250093" y="828430"/>
                </a:cubicBezTo>
                <a:cubicBezTo>
                  <a:pt x="263060" y="825548"/>
                  <a:pt x="276144" y="823220"/>
                  <a:pt x="289170" y="820615"/>
                </a:cubicBezTo>
                <a:cubicBezTo>
                  <a:pt x="360295" y="773198"/>
                  <a:pt x="319262" y="797753"/>
                  <a:pt x="414216" y="750276"/>
                </a:cubicBezTo>
                <a:lnTo>
                  <a:pt x="445477" y="734646"/>
                </a:lnTo>
                <a:lnTo>
                  <a:pt x="476739" y="719015"/>
                </a:lnTo>
                <a:cubicBezTo>
                  <a:pt x="484554" y="708594"/>
                  <a:pt x="492048" y="697924"/>
                  <a:pt x="500185" y="687753"/>
                </a:cubicBezTo>
                <a:cubicBezTo>
                  <a:pt x="512895" y="671865"/>
                  <a:pt x="527594" y="657530"/>
                  <a:pt x="539262" y="640861"/>
                </a:cubicBezTo>
                <a:cubicBezTo>
                  <a:pt x="545943" y="631317"/>
                  <a:pt x="550304" y="620308"/>
                  <a:pt x="554893" y="609600"/>
                </a:cubicBezTo>
                <a:cubicBezTo>
                  <a:pt x="558138" y="602028"/>
                  <a:pt x="558138" y="593008"/>
                  <a:pt x="562708" y="586153"/>
                </a:cubicBezTo>
                <a:cubicBezTo>
                  <a:pt x="573965" y="569266"/>
                  <a:pt x="613721" y="541910"/>
                  <a:pt x="625231" y="531446"/>
                </a:cubicBezTo>
                <a:cubicBezTo>
                  <a:pt x="641588" y="516576"/>
                  <a:pt x="654862" y="498362"/>
                  <a:pt x="672124" y="484553"/>
                </a:cubicBezTo>
                <a:cubicBezTo>
                  <a:pt x="681221" y="477275"/>
                  <a:pt x="693231" y="474635"/>
                  <a:pt x="703385" y="468923"/>
                </a:cubicBezTo>
                <a:cubicBezTo>
                  <a:pt x="734929" y="451180"/>
                  <a:pt x="768217" y="435930"/>
                  <a:pt x="797170" y="414215"/>
                </a:cubicBezTo>
                <a:cubicBezTo>
                  <a:pt x="807590" y="406400"/>
                  <a:pt x="817262" y="397471"/>
                  <a:pt x="828431" y="390769"/>
                </a:cubicBezTo>
                <a:cubicBezTo>
                  <a:pt x="838656" y="384634"/>
                  <a:pt x="885007" y="365455"/>
                  <a:pt x="898770" y="351692"/>
                </a:cubicBezTo>
                <a:cubicBezTo>
                  <a:pt x="910204" y="340258"/>
                  <a:pt x="963188" y="275667"/>
                  <a:pt x="969108" y="257907"/>
                </a:cubicBezTo>
                <a:cubicBezTo>
                  <a:pt x="971713" y="250092"/>
                  <a:pt x="974926" y="242453"/>
                  <a:pt x="976924" y="234461"/>
                </a:cubicBezTo>
                <a:cubicBezTo>
                  <a:pt x="980146" y="221574"/>
                  <a:pt x="980075" y="207822"/>
                  <a:pt x="984739" y="195384"/>
                </a:cubicBezTo>
                <a:cubicBezTo>
                  <a:pt x="988037" y="186589"/>
                  <a:pt x="995160" y="179753"/>
                  <a:pt x="1000370" y="171938"/>
                </a:cubicBezTo>
                <a:cubicBezTo>
                  <a:pt x="1017964" y="119153"/>
                  <a:pt x="997659" y="184135"/>
                  <a:pt x="1016000" y="101600"/>
                </a:cubicBezTo>
                <a:cubicBezTo>
                  <a:pt x="1020600" y="80901"/>
                  <a:pt x="1029890" y="66006"/>
                  <a:pt x="1039447" y="46892"/>
                </a:cubicBezTo>
                <a:cubicBezTo>
                  <a:pt x="1047773" y="5261"/>
                  <a:pt x="1047262" y="21099"/>
                  <a:pt x="1047262" y="0"/>
                </a:cubicBezTo>
              </a:path>
            </a:pathLst>
          </a:custGeom>
          <a:solidFill>
            <a:schemeClr val="bg2">
              <a:lumMod val="20000"/>
              <a:lumOff val="80000"/>
            </a:schemeClr>
          </a:solidFill>
          <a:ln w="15875">
            <a:solidFill>
              <a:schemeClr val="bg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DC737111-431A-4226-E2B3-0A4F10DDCD72}"/>
              </a:ext>
            </a:extLst>
          </p:cNvPr>
          <p:cNvSpPr txBox="1"/>
          <p:nvPr/>
        </p:nvSpPr>
        <p:spPr>
          <a:xfrm>
            <a:off x="433388" y="195262"/>
            <a:ext cx="1595309" cy="369332"/>
          </a:xfrm>
          <a:prstGeom prst="rect">
            <a:avLst/>
          </a:prstGeom>
          <a:noFill/>
        </p:spPr>
        <p:txBody>
          <a:bodyPr wrap="none" rtlCol="0">
            <a:spAutoFit/>
          </a:bodyPr>
          <a:lstStyle/>
          <a:p>
            <a:r>
              <a:rPr lang="en-US" dirty="0">
                <a:solidFill>
                  <a:srgbClr val="C00000"/>
                </a:solidFill>
              </a:rPr>
              <a:t>Example 10.8</a:t>
            </a:r>
          </a:p>
        </p:txBody>
      </p:sp>
      <p:cxnSp>
        <p:nvCxnSpPr>
          <p:cNvPr id="60" name="Straight Connector 59">
            <a:extLst>
              <a:ext uri="{FF2B5EF4-FFF2-40B4-BE49-F238E27FC236}">
                <a16:creationId xmlns:a16="http://schemas.microsoft.com/office/drawing/2014/main" id="{49CB8982-40E1-0EA2-55F8-55F8B6AF559C}"/>
              </a:ext>
            </a:extLst>
          </p:cNvPr>
          <p:cNvCxnSpPr/>
          <p:nvPr/>
        </p:nvCxnSpPr>
        <p:spPr>
          <a:xfrm>
            <a:off x="528397" y="651485"/>
            <a:ext cx="7810007"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533" name="Group 4">
            <a:extLst>
              <a:ext uri="{FF2B5EF4-FFF2-40B4-BE49-F238E27FC236}">
                <a16:creationId xmlns:a16="http://schemas.microsoft.com/office/drawing/2014/main" id="{DD4C025C-59B8-4246-A8E3-BA165C8E476A}"/>
              </a:ext>
            </a:extLst>
          </p:cNvPr>
          <p:cNvGrpSpPr>
            <a:grpSpLocks/>
          </p:cNvGrpSpPr>
          <p:nvPr/>
        </p:nvGrpSpPr>
        <p:grpSpPr bwMode="auto">
          <a:xfrm rot="-2388708">
            <a:off x="2935288" y="1722438"/>
            <a:ext cx="195262" cy="103187"/>
            <a:chOff x="1618" y="3236"/>
            <a:chExt cx="123" cy="65"/>
          </a:xfrm>
        </p:grpSpPr>
        <p:sp>
          <p:nvSpPr>
            <p:cNvPr id="22597" name="AutoShape 5">
              <a:extLst>
                <a:ext uri="{FF2B5EF4-FFF2-40B4-BE49-F238E27FC236}">
                  <a16:creationId xmlns:a16="http://schemas.microsoft.com/office/drawing/2014/main" id="{9EAFF7D7-1741-4268-93ED-CFA1BEC6B332}"/>
                </a:ext>
              </a:extLst>
            </p:cNvPr>
            <p:cNvSpPr>
              <a:spLocks noChangeArrowheads="1"/>
            </p:cNvSpPr>
            <p:nvPr/>
          </p:nvSpPr>
          <p:spPr bwMode="auto">
            <a:xfrm>
              <a:off x="1618" y="3236"/>
              <a:ext cx="123" cy="65"/>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2598" name="AutoShape 6">
              <a:extLst>
                <a:ext uri="{FF2B5EF4-FFF2-40B4-BE49-F238E27FC236}">
                  <a16:creationId xmlns:a16="http://schemas.microsoft.com/office/drawing/2014/main" id="{AC15C9FA-B527-4171-8AB7-C58FAE90EEC8}"/>
                </a:ext>
              </a:extLst>
            </p:cNvPr>
            <p:cNvSpPr>
              <a:spLocks noChangeArrowheads="1"/>
            </p:cNvSpPr>
            <p:nvPr/>
          </p:nvSpPr>
          <p:spPr bwMode="auto">
            <a:xfrm>
              <a:off x="1638" y="3250"/>
              <a:ext cx="84" cy="32"/>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grpSp>
        <p:nvGrpSpPr>
          <p:cNvPr id="22534" name="Group 7">
            <a:extLst>
              <a:ext uri="{FF2B5EF4-FFF2-40B4-BE49-F238E27FC236}">
                <a16:creationId xmlns:a16="http://schemas.microsoft.com/office/drawing/2014/main" id="{06A63EE9-D55F-424C-A175-55103DA2D87A}"/>
              </a:ext>
            </a:extLst>
          </p:cNvPr>
          <p:cNvGrpSpPr>
            <a:grpSpLocks/>
          </p:cNvGrpSpPr>
          <p:nvPr/>
        </p:nvGrpSpPr>
        <p:grpSpPr bwMode="auto">
          <a:xfrm rot="-2388708">
            <a:off x="2681288" y="1928813"/>
            <a:ext cx="195262" cy="103187"/>
            <a:chOff x="1618" y="3236"/>
            <a:chExt cx="123" cy="65"/>
          </a:xfrm>
        </p:grpSpPr>
        <p:sp>
          <p:nvSpPr>
            <p:cNvPr id="22595" name="AutoShape 8">
              <a:extLst>
                <a:ext uri="{FF2B5EF4-FFF2-40B4-BE49-F238E27FC236}">
                  <a16:creationId xmlns:a16="http://schemas.microsoft.com/office/drawing/2014/main" id="{3647AFD3-8E52-413A-B06F-0A2FB7727978}"/>
                </a:ext>
              </a:extLst>
            </p:cNvPr>
            <p:cNvSpPr>
              <a:spLocks noChangeArrowheads="1"/>
            </p:cNvSpPr>
            <p:nvPr/>
          </p:nvSpPr>
          <p:spPr bwMode="auto">
            <a:xfrm>
              <a:off x="1618" y="3236"/>
              <a:ext cx="123" cy="65"/>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2596" name="AutoShape 9">
              <a:extLst>
                <a:ext uri="{FF2B5EF4-FFF2-40B4-BE49-F238E27FC236}">
                  <a16:creationId xmlns:a16="http://schemas.microsoft.com/office/drawing/2014/main" id="{08681227-106E-4543-85B2-56154931FD44}"/>
                </a:ext>
              </a:extLst>
            </p:cNvPr>
            <p:cNvSpPr>
              <a:spLocks noChangeArrowheads="1"/>
            </p:cNvSpPr>
            <p:nvPr/>
          </p:nvSpPr>
          <p:spPr bwMode="auto">
            <a:xfrm>
              <a:off x="1638" y="3250"/>
              <a:ext cx="84" cy="32"/>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sp>
        <p:nvSpPr>
          <p:cNvPr id="22535" name="Rectangle 10">
            <a:extLst>
              <a:ext uri="{FF2B5EF4-FFF2-40B4-BE49-F238E27FC236}">
                <a16:creationId xmlns:a16="http://schemas.microsoft.com/office/drawing/2014/main" id="{5E000F68-085C-4705-9302-1F69A1E67A22}"/>
              </a:ext>
            </a:extLst>
          </p:cNvPr>
          <p:cNvSpPr>
            <a:spLocks noChangeArrowheads="1"/>
          </p:cNvSpPr>
          <p:nvPr/>
        </p:nvSpPr>
        <p:spPr bwMode="auto">
          <a:xfrm rot="-2388708">
            <a:off x="2816225" y="1849438"/>
            <a:ext cx="190500" cy="42862"/>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nvGrpSpPr>
          <p:cNvPr id="22536" name="Group 11">
            <a:extLst>
              <a:ext uri="{FF2B5EF4-FFF2-40B4-BE49-F238E27FC236}">
                <a16:creationId xmlns:a16="http://schemas.microsoft.com/office/drawing/2014/main" id="{8C29E4CD-3725-4A46-898D-2B9B2A654E5C}"/>
              </a:ext>
            </a:extLst>
          </p:cNvPr>
          <p:cNvGrpSpPr>
            <a:grpSpLocks/>
          </p:cNvGrpSpPr>
          <p:nvPr/>
        </p:nvGrpSpPr>
        <p:grpSpPr bwMode="auto">
          <a:xfrm rot="-2486339">
            <a:off x="1654175" y="2601913"/>
            <a:ext cx="684213" cy="107950"/>
            <a:chOff x="1618" y="3236"/>
            <a:chExt cx="431" cy="68"/>
          </a:xfrm>
        </p:grpSpPr>
        <p:grpSp>
          <p:nvGrpSpPr>
            <p:cNvPr id="22587" name="Group 12">
              <a:extLst>
                <a:ext uri="{FF2B5EF4-FFF2-40B4-BE49-F238E27FC236}">
                  <a16:creationId xmlns:a16="http://schemas.microsoft.com/office/drawing/2014/main" id="{65A27CC1-6EA6-42B0-8263-255D5158B9D2}"/>
                </a:ext>
              </a:extLst>
            </p:cNvPr>
            <p:cNvGrpSpPr>
              <a:grpSpLocks/>
            </p:cNvGrpSpPr>
            <p:nvPr/>
          </p:nvGrpSpPr>
          <p:grpSpPr bwMode="auto">
            <a:xfrm>
              <a:off x="1825" y="3239"/>
              <a:ext cx="123" cy="65"/>
              <a:chOff x="1618" y="3236"/>
              <a:chExt cx="123" cy="65"/>
            </a:xfrm>
          </p:grpSpPr>
          <p:sp>
            <p:nvSpPr>
              <p:cNvPr id="22593" name="AutoShape 13">
                <a:extLst>
                  <a:ext uri="{FF2B5EF4-FFF2-40B4-BE49-F238E27FC236}">
                    <a16:creationId xmlns:a16="http://schemas.microsoft.com/office/drawing/2014/main" id="{602E14D1-1231-4907-8E7A-22C841DAEBAB}"/>
                  </a:ext>
                </a:extLst>
              </p:cNvPr>
              <p:cNvSpPr>
                <a:spLocks noChangeArrowheads="1"/>
              </p:cNvSpPr>
              <p:nvPr/>
            </p:nvSpPr>
            <p:spPr bwMode="auto">
              <a:xfrm>
                <a:off x="1618" y="3236"/>
                <a:ext cx="123" cy="65"/>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2594" name="AutoShape 14">
                <a:extLst>
                  <a:ext uri="{FF2B5EF4-FFF2-40B4-BE49-F238E27FC236}">
                    <a16:creationId xmlns:a16="http://schemas.microsoft.com/office/drawing/2014/main" id="{65F4FB50-8180-412B-95C0-DC715FBCC024}"/>
                  </a:ext>
                </a:extLst>
              </p:cNvPr>
              <p:cNvSpPr>
                <a:spLocks noChangeArrowheads="1"/>
              </p:cNvSpPr>
              <p:nvPr/>
            </p:nvSpPr>
            <p:spPr bwMode="auto">
              <a:xfrm>
                <a:off x="1638" y="3250"/>
                <a:ext cx="84" cy="32"/>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grpSp>
          <p:nvGrpSpPr>
            <p:cNvPr id="22588" name="Group 15">
              <a:extLst>
                <a:ext uri="{FF2B5EF4-FFF2-40B4-BE49-F238E27FC236}">
                  <a16:creationId xmlns:a16="http://schemas.microsoft.com/office/drawing/2014/main" id="{073E0379-2D4E-4371-8844-3789340B602E}"/>
                </a:ext>
              </a:extLst>
            </p:cNvPr>
            <p:cNvGrpSpPr>
              <a:grpSpLocks/>
            </p:cNvGrpSpPr>
            <p:nvPr/>
          </p:nvGrpSpPr>
          <p:grpSpPr bwMode="auto">
            <a:xfrm>
              <a:off x="1618" y="3236"/>
              <a:ext cx="123" cy="65"/>
              <a:chOff x="1618" y="3236"/>
              <a:chExt cx="123" cy="65"/>
            </a:xfrm>
          </p:grpSpPr>
          <p:sp>
            <p:nvSpPr>
              <p:cNvPr id="22591" name="AutoShape 16">
                <a:extLst>
                  <a:ext uri="{FF2B5EF4-FFF2-40B4-BE49-F238E27FC236}">
                    <a16:creationId xmlns:a16="http://schemas.microsoft.com/office/drawing/2014/main" id="{7F29AF7F-1876-4269-969F-DDB438B836B8}"/>
                  </a:ext>
                </a:extLst>
              </p:cNvPr>
              <p:cNvSpPr>
                <a:spLocks noChangeArrowheads="1"/>
              </p:cNvSpPr>
              <p:nvPr/>
            </p:nvSpPr>
            <p:spPr bwMode="auto">
              <a:xfrm>
                <a:off x="1618" y="3236"/>
                <a:ext cx="123" cy="65"/>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2592" name="AutoShape 17">
                <a:extLst>
                  <a:ext uri="{FF2B5EF4-FFF2-40B4-BE49-F238E27FC236}">
                    <a16:creationId xmlns:a16="http://schemas.microsoft.com/office/drawing/2014/main" id="{F6695A69-DF34-4D78-BE0F-A90AB89692F5}"/>
                  </a:ext>
                </a:extLst>
              </p:cNvPr>
              <p:cNvSpPr>
                <a:spLocks noChangeArrowheads="1"/>
              </p:cNvSpPr>
              <p:nvPr/>
            </p:nvSpPr>
            <p:spPr bwMode="auto">
              <a:xfrm>
                <a:off x="1638" y="3250"/>
                <a:ext cx="84" cy="32"/>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sp>
          <p:nvSpPr>
            <p:cNvPr id="22589" name="Rectangle 18">
              <a:extLst>
                <a:ext uri="{FF2B5EF4-FFF2-40B4-BE49-F238E27FC236}">
                  <a16:creationId xmlns:a16="http://schemas.microsoft.com/office/drawing/2014/main" id="{A06E2A21-C8FE-4C3E-BBD4-E86248207ED0}"/>
                </a:ext>
              </a:extLst>
            </p:cNvPr>
            <p:cNvSpPr>
              <a:spLocks noChangeArrowheads="1"/>
            </p:cNvSpPr>
            <p:nvPr/>
          </p:nvSpPr>
          <p:spPr bwMode="auto">
            <a:xfrm>
              <a:off x="1728" y="3255"/>
              <a:ext cx="120" cy="27"/>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2590" name="Rectangle 19">
              <a:extLst>
                <a:ext uri="{FF2B5EF4-FFF2-40B4-BE49-F238E27FC236}">
                  <a16:creationId xmlns:a16="http://schemas.microsoft.com/office/drawing/2014/main" id="{D6BC9710-716E-410F-9D98-16934D2E0ED8}"/>
                </a:ext>
              </a:extLst>
            </p:cNvPr>
            <p:cNvSpPr>
              <a:spLocks noChangeArrowheads="1"/>
            </p:cNvSpPr>
            <p:nvPr/>
          </p:nvSpPr>
          <p:spPr bwMode="auto">
            <a:xfrm>
              <a:off x="1929" y="3258"/>
              <a:ext cx="120" cy="27"/>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grpSp>
        <p:nvGrpSpPr>
          <p:cNvPr id="22537" name="Group 20">
            <a:extLst>
              <a:ext uri="{FF2B5EF4-FFF2-40B4-BE49-F238E27FC236}">
                <a16:creationId xmlns:a16="http://schemas.microsoft.com/office/drawing/2014/main" id="{D1851A6F-6452-4A03-8BED-682A1713CD1E}"/>
              </a:ext>
            </a:extLst>
          </p:cNvPr>
          <p:cNvGrpSpPr>
            <a:grpSpLocks/>
          </p:cNvGrpSpPr>
          <p:nvPr/>
        </p:nvGrpSpPr>
        <p:grpSpPr bwMode="auto">
          <a:xfrm rot="-2483612">
            <a:off x="2144713" y="2187575"/>
            <a:ext cx="684212" cy="107950"/>
            <a:chOff x="1618" y="3236"/>
            <a:chExt cx="431" cy="68"/>
          </a:xfrm>
        </p:grpSpPr>
        <p:grpSp>
          <p:nvGrpSpPr>
            <p:cNvPr id="22579" name="Group 21">
              <a:extLst>
                <a:ext uri="{FF2B5EF4-FFF2-40B4-BE49-F238E27FC236}">
                  <a16:creationId xmlns:a16="http://schemas.microsoft.com/office/drawing/2014/main" id="{258430A3-87EB-4BA5-9395-27EBF64F2F33}"/>
                </a:ext>
              </a:extLst>
            </p:cNvPr>
            <p:cNvGrpSpPr>
              <a:grpSpLocks/>
            </p:cNvGrpSpPr>
            <p:nvPr/>
          </p:nvGrpSpPr>
          <p:grpSpPr bwMode="auto">
            <a:xfrm>
              <a:off x="1825" y="3239"/>
              <a:ext cx="123" cy="65"/>
              <a:chOff x="1618" y="3236"/>
              <a:chExt cx="123" cy="65"/>
            </a:xfrm>
          </p:grpSpPr>
          <p:sp>
            <p:nvSpPr>
              <p:cNvPr id="22585" name="AutoShape 22">
                <a:extLst>
                  <a:ext uri="{FF2B5EF4-FFF2-40B4-BE49-F238E27FC236}">
                    <a16:creationId xmlns:a16="http://schemas.microsoft.com/office/drawing/2014/main" id="{F86298AA-A606-4E83-83D9-0E5E78D2008F}"/>
                  </a:ext>
                </a:extLst>
              </p:cNvPr>
              <p:cNvSpPr>
                <a:spLocks noChangeArrowheads="1"/>
              </p:cNvSpPr>
              <p:nvPr/>
            </p:nvSpPr>
            <p:spPr bwMode="auto">
              <a:xfrm>
                <a:off x="1618" y="3236"/>
                <a:ext cx="123" cy="65"/>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2586" name="AutoShape 23">
                <a:extLst>
                  <a:ext uri="{FF2B5EF4-FFF2-40B4-BE49-F238E27FC236}">
                    <a16:creationId xmlns:a16="http://schemas.microsoft.com/office/drawing/2014/main" id="{7AF13AD3-04D1-4EA4-BE53-6322468AB096}"/>
                  </a:ext>
                </a:extLst>
              </p:cNvPr>
              <p:cNvSpPr>
                <a:spLocks noChangeArrowheads="1"/>
              </p:cNvSpPr>
              <p:nvPr/>
            </p:nvSpPr>
            <p:spPr bwMode="auto">
              <a:xfrm>
                <a:off x="1638" y="3250"/>
                <a:ext cx="84" cy="32"/>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grpSp>
          <p:nvGrpSpPr>
            <p:cNvPr id="22580" name="Group 24">
              <a:extLst>
                <a:ext uri="{FF2B5EF4-FFF2-40B4-BE49-F238E27FC236}">
                  <a16:creationId xmlns:a16="http://schemas.microsoft.com/office/drawing/2014/main" id="{CCFA6AE3-9A0B-4C54-8843-0AAC1DC27D41}"/>
                </a:ext>
              </a:extLst>
            </p:cNvPr>
            <p:cNvGrpSpPr>
              <a:grpSpLocks/>
            </p:cNvGrpSpPr>
            <p:nvPr/>
          </p:nvGrpSpPr>
          <p:grpSpPr bwMode="auto">
            <a:xfrm>
              <a:off x="1618" y="3236"/>
              <a:ext cx="123" cy="65"/>
              <a:chOff x="1618" y="3236"/>
              <a:chExt cx="123" cy="65"/>
            </a:xfrm>
          </p:grpSpPr>
          <p:sp>
            <p:nvSpPr>
              <p:cNvPr id="22583" name="AutoShape 25">
                <a:extLst>
                  <a:ext uri="{FF2B5EF4-FFF2-40B4-BE49-F238E27FC236}">
                    <a16:creationId xmlns:a16="http://schemas.microsoft.com/office/drawing/2014/main" id="{E11DADB5-28F0-4A8E-8367-5E65440A204B}"/>
                  </a:ext>
                </a:extLst>
              </p:cNvPr>
              <p:cNvSpPr>
                <a:spLocks noChangeArrowheads="1"/>
              </p:cNvSpPr>
              <p:nvPr/>
            </p:nvSpPr>
            <p:spPr bwMode="auto">
              <a:xfrm>
                <a:off x="1618" y="3236"/>
                <a:ext cx="123" cy="65"/>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2584" name="AutoShape 26">
                <a:extLst>
                  <a:ext uri="{FF2B5EF4-FFF2-40B4-BE49-F238E27FC236}">
                    <a16:creationId xmlns:a16="http://schemas.microsoft.com/office/drawing/2014/main" id="{B1987063-75FE-4411-95E3-F11299775851}"/>
                  </a:ext>
                </a:extLst>
              </p:cNvPr>
              <p:cNvSpPr>
                <a:spLocks noChangeArrowheads="1"/>
              </p:cNvSpPr>
              <p:nvPr/>
            </p:nvSpPr>
            <p:spPr bwMode="auto">
              <a:xfrm>
                <a:off x="1638" y="3250"/>
                <a:ext cx="84" cy="32"/>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sp>
          <p:nvSpPr>
            <p:cNvPr id="22581" name="Rectangle 27">
              <a:extLst>
                <a:ext uri="{FF2B5EF4-FFF2-40B4-BE49-F238E27FC236}">
                  <a16:creationId xmlns:a16="http://schemas.microsoft.com/office/drawing/2014/main" id="{8BA42CA5-240E-4487-9F92-9C6DCA0B4F17}"/>
                </a:ext>
              </a:extLst>
            </p:cNvPr>
            <p:cNvSpPr>
              <a:spLocks noChangeArrowheads="1"/>
            </p:cNvSpPr>
            <p:nvPr/>
          </p:nvSpPr>
          <p:spPr bwMode="auto">
            <a:xfrm>
              <a:off x="1728" y="3255"/>
              <a:ext cx="120" cy="27"/>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2582" name="Rectangle 28">
              <a:extLst>
                <a:ext uri="{FF2B5EF4-FFF2-40B4-BE49-F238E27FC236}">
                  <a16:creationId xmlns:a16="http://schemas.microsoft.com/office/drawing/2014/main" id="{4634B51A-890D-4B55-8B9D-D2C94214C301}"/>
                </a:ext>
              </a:extLst>
            </p:cNvPr>
            <p:cNvSpPr>
              <a:spLocks noChangeArrowheads="1"/>
            </p:cNvSpPr>
            <p:nvPr/>
          </p:nvSpPr>
          <p:spPr bwMode="auto">
            <a:xfrm>
              <a:off x="1929" y="3258"/>
              <a:ext cx="120" cy="27"/>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sp>
        <p:nvSpPr>
          <p:cNvPr id="22538" name="Line 29">
            <a:extLst>
              <a:ext uri="{FF2B5EF4-FFF2-40B4-BE49-F238E27FC236}">
                <a16:creationId xmlns:a16="http://schemas.microsoft.com/office/drawing/2014/main" id="{915EFED0-E23F-4411-A298-D9BE02E7AC0B}"/>
              </a:ext>
            </a:extLst>
          </p:cNvPr>
          <p:cNvSpPr>
            <a:spLocks noChangeShapeType="1"/>
          </p:cNvSpPr>
          <p:nvPr/>
        </p:nvSpPr>
        <p:spPr bwMode="auto">
          <a:xfrm>
            <a:off x="1530350" y="2617788"/>
            <a:ext cx="133350" cy="13493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39" name="Line 30">
            <a:extLst>
              <a:ext uri="{FF2B5EF4-FFF2-40B4-BE49-F238E27FC236}">
                <a16:creationId xmlns:a16="http://schemas.microsoft.com/office/drawing/2014/main" id="{977DEDC2-4B98-4BF7-BAF7-1DB72303B5C2}"/>
              </a:ext>
            </a:extLst>
          </p:cNvPr>
          <p:cNvSpPr>
            <a:spLocks noChangeShapeType="1"/>
          </p:cNvSpPr>
          <p:nvPr/>
        </p:nvSpPr>
        <p:spPr bwMode="auto">
          <a:xfrm>
            <a:off x="2886075" y="1497013"/>
            <a:ext cx="133350" cy="13493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40" name="Line 31">
            <a:extLst>
              <a:ext uri="{FF2B5EF4-FFF2-40B4-BE49-F238E27FC236}">
                <a16:creationId xmlns:a16="http://schemas.microsoft.com/office/drawing/2014/main" id="{F4D23E9E-2933-4931-84B4-EA80E71A7E41}"/>
              </a:ext>
            </a:extLst>
          </p:cNvPr>
          <p:cNvSpPr>
            <a:spLocks noChangeShapeType="1"/>
          </p:cNvSpPr>
          <p:nvPr/>
        </p:nvSpPr>
        <p:spPr bwMode="auto">
          <a:xfrm flipV="1">
            <a:off x="3133725" y="1427163"/>
            <a:ext cx="307975" cy="257175"/>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541" name="Text Box 32">
            <a:extLst>
              <a:ext uri="{FF2B5EF4-FFF2-40B4-BE49-F238E27FC236}">
                <a16:creationId xmlns:a16="http://schemas.microsoft.com/office/drawing/2014/main" id="{5752DE42-B719-4ED4-A569-77D54D7D335E}"/>
              </a:ext>
            </a:extLst>
          </p:cNvPr>
          <p:cNvSpPr txBox="1">
            <a:spLocks noChangeArrowheads="1"/>
          </p:cNvSpPr>
          <p:nvPr/>
        </p:nvSpPr>
        <p:spPr bwMode="auto">
          <a:xfrm>
            <a:off x="3381375" y="1477963"/>
            <a:ext cx="9652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T =0.5d</a:t>
            </a:r>
          </a:p>
        </p:txBody>
      </p:sp>
      <p:sp>
        <p:nvSpPr>
          <p:cNvPr id="22542" name="Line 33">
            <a:extLst>
              <a:ext uri="{FF2B5EF4-FFF2-40B4-BE49-F238E27FC236}">
                <a16:creationId xmlns:a16="http://schemas.microsoft.com/office/drawing/2014/main" id="{CB0E4514-5A34-44A8-920E-EF72C42FAE87}"/>
              </a:ext>
            </a:extLst>
          </p:cNvPr>
          <p:cNvSpPr>
            <a:spLocks noChangeShapeType="1"/>
          </p:cNvSpPr>
          <p:nvPr/>
        </p:nvSpPr>
        <p:spPr bwMode="auto">
          <a:xfrm flipV="1">
            <a:off x="1601788" y="1539875"/>
            <a:ext cx="1325562" cy="1139825"/>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543" name="Text Box 34">
            <a:extLst>
              <a:ext uri="{FF2B5EF4-FFF2-40B4-BE49-F238E27FC236}">
                <a16:creationId xmlns:a16="http://schemas.microsoft.com/office/drawing/2014/main" id="{F9AC8CBA-D6C1-4FD8-8AD3-0F309CADB511}"/>
              </a:ext>
            </a:extLst>
          </p:cNvPr>
          <p:cNvSpPr txBox="1">
            <a:spLocks noChangeArrowheads="1"/>
          </p:cNvSpPr>
          <p:nvPr/>
        </p:nvSpPr>
        <p:spPr bwMode="auto">
          <a:xfrm>
            <a:off x="1757363" y="1724025"/>
            <a:ext cx="641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10-d</a:t>
            </a:r>
          </a:p>
        </p:txBody>
      </p:sp>
      <p:sp>
        <p:nvSpPr>
          <p:cNvPr id="22544" name="Line 35">
            <a:extLst>
              <a:ext uri="{FF2B5EF4-FFF2-40B4-BE49-F238E27FC236}">
                <a16:creationId xmlns:a16="http://schemas.microsoft.com/office/drawing/2014/main" id="{1D6FEEEE-5B3B-4FBD-9F58-528B0905C589}"/>
              </a:ext>
            </a:extLst>
          </p:cNvPr>
          <p:cNvSpPr>
            <a:spLocks noChangeShapeType="1"/>
          </p:cNvSpPr>
          <p:nvPr/>
        </p:nvSpPr>
        <p:spPr bwMode="auto">
          <a:xfrm flipH="1" flipV="1">
            <a:off x="2628900" y="2422525"/>
            <a:ext cx="452438" cy="504825"/>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545" name="Line 36">
            <a:extLst>
              <a:ext uri="{FF2B5EF4-FFF2-40B4-BE49-F238E27FC236}">
                <a16:creationId xmlns:a16="http://schemas.microsoft.com/office/drawing/2014/main" id="{252B2D84-36E2-460B-A965-B4F3CCF5B1AF}"/>
              </a:ext>
            </a:extLst>
          </p:cNvPr>
          <p:cNvSpPr>
            <a:spLocks noChangeShapeType="1"/>
          </p:cNvSpPr>
          <p:nvPr/>
        </p:nvSpPr>
        <p:spPr bwMode="auto">
          <a:xfrm flipH="1">
            <a:off x="2651125" y="1898650"/>
            <a:ext cx="473075" cy="411163"/>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546" name="Line 37">
            <a:extLst>
              <a:ext uri="{FF2B5EF4-FFF2-40B4-BE49-F238E27FC236}">
                <a16:creationId xmlns:a16="http://schemas.microsoft.com/office/drawing/2014/main" id="{F14B8BE1-7F55-48BB-892B-2F2EE8348567}"/>
              </a:ext>
            </a:extLst>
          </p:cNvPr>
          <p:cNvSpPr>
            <a:spLocks noChangeShapeType="1"/>
          </p:cNvSpPr>
          <p:nvPr/>
        </p:nvSpPr>
        <p:spPr bwMode="auto">
          <a:xfrm>
            <a:off x="2424113" y="2300288"/>
            <a:ext cx="0" cy="7493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547" name="Text Box 38">
            <a:extLst>
              <a:ext uri="{FF2B5EF4-FFF2-40B4-BE49-F238E27FC236}">
                <a16:creationId xmlns:a16="http://schemas.microsoft.com/office/drawing/2014/main" id="{45461132-1AF8-43F8-83E4-AB5A1114282A}"/>
              </a:ext>
            </a:extLst>
          </p:cNvPr>
          <p:cNvSpPr txBox="1">
            <a:spLocks noChangeArrowheads="1"/>
          </p:cNvSpPr>
          <p:nvPr/>
        </p:nvSpPr>
        <p:spPr bwMode="auto">
          <a:xfrm>
            <a:off x="512763" y="481013"/>
            <a:ext cx="4413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 assume slipping impends up the plane</a:t>
            </a:r>
          </a:p>
        </p:txBody>
      </p:sp>
      <p:sp>
        <p:nvSpPr>
          <p:cNvPr id="22548" name="Text Box 39">
            <a:extLst>
              <a:ext uri="{FF2B5EF4-FFF2-40B4-BE49-F238E27FC236}">
                <a16:creationId xmlns:a16="http://schemas.microsoft.com/office/drawing/2014/main" id="{925A8028-2209-4687-9128-01CACFE372B1}"/>
              </a:ext>
            </a:extLst>
          </p:cNvPr>
          <p:cNvSpPr txBox="1">
            <a:spLocks noChangeArrowheads="1"/>
          </p:cNvSpPr>
          <p:nvPr/>
        </p:nvSpPr>
        <p:spPr bwMode="auto">
          <a:xfrm>
            <a:off x="3154363" y="2514600"/>
            <a:ext cx="349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N</a:t>
            </a:r>
          </a:p>
        </p:txBody>
      </p:sp>
      <p:sp>
        <p:nvSpPr>
          <p:cNvPr id="22549" name="Line 40">
            <a:extLst>
              <a:ext uri="{FF2B5EF4-FFF2-40B4-BE49-F238E27FC236}">
                <a16:creationId xmlns:a16="http://schemas.microsoft.com/office/drawing/2014/main" id="{0F4B0118-A8DE-4FC9-899C-B7F66D4658BE}"/>
              </a:ext>
            </a:extLst>
          </p:cNvPr>
          <p:cNvSpPr>
            <a:spLocks noChangeShapeType="1"/>
          </p:cNvSpPr>
          <p:nvPr/>
        </p:nvSpPr>
        <p:spPr bwMode="auto">
          <a:xfrm>
            <a:off x="2444750" y="2587625"/>
            <a:ext cx="153988" cy="19526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50" name="Line 41">
            <a:extLst>
              <a:ext uri="{FF2B5EF4-FFF2-40B4-BE49-F238E27FC236}">
                <a16:creationId xmlns:a16="http://schemas.microsoft.com/office/drawing/2014/main" id="{2E9FAF06-6A69-410A-9C3F-24A7ABF07EE1}"/>
              </a:ext>
            </a:extLst>
          </p:cNvPr>
          <p:cNvSpPr>
            <a:spLocks noChangeShapeType="1"/>
          </p:cNvSpPr>
          <p:nvPr/>
        </p:nvSpPr>
        <p:spPr bwMode="auto">
          <a:xfrm flipH="1">
            <a:off x="2474913" y="2794000"/>
            <a:ext cx="134937" cy="1333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51" name="Text Box 42">
            <a:extLst>
              <a:ext uri="{FF2B5EF4-FFF2-40B4-BE49-F238E27FC236}">
                <a16:creationId xmlns:a16="http://schemas.microsoft.com/office/drawing/2014/main" id="{B033FA5F-6462-4983-AC15-B15A2CF6060A}"/>
              </a:ext>
            </a:extLst>
          </p:cNvPr>
          <p:cNvSpPr txBox="1">
            <a:spLocks noChangeArrowheads="1"/>
          </p:cNvSpPr>
          <p:nvPr/>
        </p:nvSpPr>
        <p:spPr bwMode="auto">
          <a:xfrm>
            <a:off x="2414588" y="2811463"/>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3</a:t>
            </a:r>
          </a:p>
        </p:txBody>
      </p:sp>
      <p:sp>
        <p:nvSpPr>
          <p:cNvPr id="22552" name="Text Box 43">
            <a:extLst>
              <a:ext uri="{FF2B5EF4-FFF2-40B4-BE49-F238E27FC236}">
                <a16:creationId xmlns:a16="http://schemas.microsoft.com/office/drawing/2014/main" id="{3502E356-666F-4981-BDEE-13D0A8D0419D}"/>
              </a:ext>
            </a:extLst>
          </p:cNvPr>
          <p:cNvSpPr txBox="1">
            <a:spLocks noChangeArrowheads="1"/>
          </p:cNvSpPr>
          <p:nvPr/>
        </p:nvSpPr>
        <p:spPr bwMode="auto">
          <a:xfrm>
            <a:off x="2454275" y="2420938"/>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4</a:t>
            </a:r>
          </a:p>
        </p:txBody>
      </p:sp>
      <p:sp>
        <p:nvSpPr>
          <p:cNvPr id="22553" name="Text Box 44">
            <a:extLst>
              <a:ext uri="{FF2B5EF4-FFF2-40B4-BE49-F238E27FC236}">
                <a16:creationId xmlns:a16="http://schemas.microsoft.com/office/drawing/2014/main" id="{D93DCDEE-B6E6-49B6-90F8-93B2BAC54156}"/>
              </a:ext>
            </a:extLst>
          </p:cNvPr>
          <p:cNvSpPr txBox="1">
            <a:spLocks noChangeArrowheads="1"/>
          </p:cNvSpPr>
          <p:nvPr/>
        </p:nvSpPr>
        <p:spPr bwMode="auto">
          <a:xfrm>
            <a:off x="1952625" y="3079750"/>
            <a:ext cx="1111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0.5(10-d)</a:t>
            </a:r>
          </a:p>
        </p:txBody>
      </p:sp>
      <p:sp>
        <p:nvSpPr>
          <p:cNvPr id="22554" name="Line 45">
            <a:extLst>
              <a:ext uri="{FF2B5EF4-FFF2-40B4-BE49-F238E27FC236}">
                <a16:creationId xmlns:a16="http://schemas.microsoft.com/office/drawing/2014/main" id="{B4961062-ABEA-45DF-A9F8-34A78CC7807A}"/>
              </a:ext>
            </a:extLst>
          </p:cNvPr>
          <p:cNvSpPr>
            <a:spLocks noChangeShapeType="1"/>
          </p:cNvSpPr>
          <p:nvPr/>
        </p:nvSpPr>
        <p:spPr bwMode="auto">
          <a:xfrm flipV="1">
            <a:off x="3443288" y="1025525"/>
            <a:ext cx="461962" cy="3714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555" name="Line 46">
            <a:extLst>
              <a:ext uri="{FF2B5EF4-FFF2-40B4-BE49-F238E27FC236}">
                <a16:creationId xmlns:a16="http://schemas.microsoft.com/office/drawing/2014/main" id="{1C0D0AA3-50D4-4347-A4E5-06972308D6E7}"/>
              </a:ext>
            </a:extLst>
          </p:cNvPr>
          <p:cNvSpPr>
            <a:spLocks noChangeShapeType="1"/>
          </p:cNvSpPr>
          <p:nvPr/>
        </p:nvSpPr>
        <p:spPr bwMode="auto">
          <a:xfrm flipH="1" flipV="1">
            <a:off x="3163888" y="1025525"/>
            <a:ext cx="277812"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556" name="Text Box 47">
            <a:extLst>
              <a:ext uri="{FF2B5EF4-FFF2-40B4-BE49-F238E27FC236}">
                <a16:creationId xmlns:a16="http://schemas.microsoft.com/office/drawing/2014/main" id="{8B6C45F4-026E-4116-B4D4-B14F56A48C24}"/>
              </a:ext>
            </a:extLst>
          </p:cNvPr>
          <p:cNvSpPr txBox="1">
            <a:spLocks noChangeArrowheads="1"/>
          </p:cNvSpPr>
          <p:nvPr/>
        </p:nvSpPr>
        <p:spPr bwMode="auto">
          <a:xfrm>
            <a:off x="3935413" y="993775"/>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x</a:t>
            </a:r>
          </a:p>
        </p:txBody>
      </p:sp>
      <p:sp>
        <p:nvSpPr>
          <p:cNvPr id="22557" name="Text Box 48">
            <a:extLst>
              <a:ext uri="{FF2B5EF4-FFF2-40B4-BE49-F238E27FC236}">
                <a16:creationId xmlns:a16="http://schemas.microsoft.com/office/drawing/2014/main" id="{F8105B93-467D-40F4-856B-8BA9D79DA63F}"/>
              </a:ext>
            </a:extLst>
          </p:cNvPr>
          <p:cNvSpPr txBox="1">
            <a:spLocks noChangeArrowheads="1"/>
          </p:cNvSpPr>
          <p:nvPr/>
        </p:nvSpPr>
        <p:spPr bwMode="auto">
          <a:xfrm>
            <a:off x="2867025" y="860425"/>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y</a:t>
            </a:r>
          </a:p>
        </p:txBody>
      </p:sp>
      <p:grpSp>
        <p:nvGrpSpPr>
          <p:cNvPr id="22558" name="Group 49">
            <a:extLst>
              <a:ext uri="{FF2B5EF4-FFF2-40B4-BE49-F238E27FC236}">
                <a16:creationId xmlns:a16="http://schemas.microsoft.com/office/drawing/2014/main" id="{69864193-75F2-486D-8F38-D4D19ABD80C0}"/>
              </a:ext>
            </a:extLst>
          </p:cNvPr>
          <p:cNvGrpSpPr>
            <a:grpSpLocks/>
          </p:cNvGrpSpPr>
          <p:nvPr/>
        </p:nvGrpSpPr>
        <p:grpSpPr bwMode="auto">
          <a:xfrm rot="5400000">
            <a:off x="6283325" y="1611313"/>
            <a:ext cx="195263" cy="103187"/>
            <a:chOff x="1618" y="3236"/>
            <a:chExt cx="123" cy="65"/>
          </a:xfrm>
        </p:grpSpPr>
        <p:sp>
          <p:nvSpPr>
            <p:cNvPr id="22577" name="AutoShape 50">
              <a:extLst>
                <a:ext uri="{FF2B5EF4-FFF2-40B4-BE49-F238E27FC236}">
                  <a16:creationId xmlns:a16="http://schemas.microsoft.com/office/drawing/2014/main" id="{967745EC-9FD2-4973-A2E3-B2B643F2E5ED}"/>
                </a:ext>
              </a:extLst>
            </p:cNvPr>
            <p:cNvSpPr>
              <a:spLocks noChangeArrowheads="1"/>
            </p:cNvSpPr>
            <p:nvPr/>
          </p:nvSpPr>
          <p:spPr bwMode="auto">
            <a:xfrm>
              <a:off x="1618" y="3236"/>
              <a:ext cx="123" cy="65"/>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2578" name="AutoShape 51">
              <a:extLst>
                <a:ext uri="{FF2B5EF4-FFF2-40B4-BE49-F238E27FC236}">
                  <a16:creationId xmlns:a16="http://schemas.microsoft.com/office/drawing/2014/main" id="{1119BF4F-12A4-4D90-812D-D7DF62CA4107}"/>
                </a:ext>
              </a:extLst>
            </p:cNvPr>
            <p:cNvSpPr>
              <a:spLocks noChangeArrowheads="1"/>
            </p:cNvSpPr>
            <p:nvPr/>
          </p:nvSpPr>
          <p:spPr bwMode="auto">
            <a:xfrm>
              <a:off x="1638" y="3250"/>
              <a:ext cx="84" cy="32"/>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grpSp>
        <p:nvGrpSpPr>
          <p:cNvPr id="22559" name="Group 52">
            <a:extLst>
              <a:ext uri="{FF2B5EF4-FFF2-40B4-BE49-F238E27FC236}">
                <a16:creationId xmlns:a16="http://schemas.microsoft.com/office/drawing/2014/main" id="{D9590B97-09B0-4324-BD62-8878D3AF8E9B}"/>
              </a:ext>
            </a:extLst>
          </p:cNvPr>
          <p:cNvGrpSpPr>
            <a:grpSpLocks/>
          </p:cNvGrpSpPr>
          <p:nvPr/>
        </p:nvGrpSpPr>
        <p:grpSpPr bwMode="auto">
          <a:xfrm rot="5400000">
            <a:off x="6042819" y="1229519"/>
            <a:ext cx="684212" cy="107950"/>
            <a:chOff x="1618" y="3236"/>
            <a:chExt cx="431" cy="68"/>
          </a:xfrm>
        </p:grpSpPr>
        <p:grpSp>
          <p:nvGrpSpPr>
            <p:cNvPr id="22569" name="Group 53">
              <a:extLst>
                <a:ext uri="{FF2B5EF4-FFF2-40B4-BE49-F238E27FC236}">
                  <a16:creationId xmlns:a16="http://schemas.microsoft.com/office/drawing/2014/main" id="{046E1963-BB92-4628-B216-5AB1847C5027}"/>
                </a:ext>
              </a:extLst>
            </p:cNvPr>
            <p:cNvGrpSpPr>
              <a:grpSpLocks/>
            </p:cNvGrpSpPr>
            <p:nvPr/>
          </p:nvGrpSpPr>
          <p:grpSpPr bwMode="auto">
            <a:xfrm>
              <a:off x="1825" y="3239"/>
              <a:ext cx="123" cy="65"/>
              <a:chOff x="1618" y="3236"/>
              <a:chExt cx="123" cy="65"/>
            </a:xfrm>
          </p:grpSpPr>
          <p:sp>
            <p:nvSpPr>
              <p:cNvPr id="22575" name="AutoShape 54">
                <a:extLst>
                  <a:ext uri="{FF2B5EF4-FFF2-40B4-BE49-F238E27FC236}">
                    <a16:creationId xmlns:a16="http://schemas.microsoft.com/office/drawing/2014/main" id="{7832F131-5481-46D9-876C-488CF6CD408F}"/>
                  </a:ext>
                </a:extLst>
              </p:cNvPr>
              <p:cNvSpPr>
                <a:spLocks noChangeArrowheads="1"/>
              </p:cNvSpPr>
              <p:nvPr/>
            </p:nvSpPr>
            <p:spPr bwMode="auto">
              <a:xfrm>
                <a:off x="1618" y="3236"/>
                <a:ext cx="123" cy="65"/>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2576" name="AutoShape 55">
                <a:extLst>
                  <a:ext uri="{FF2B5EF4-FFF2-40B4-BE49-F238E27FC236}">
                    <a16:creationId xmlns:a16="http://schemas.microsoft.com/office/drawing/2014/main" id="{6B7CC754-A6DE-47A4-9B3D-1E2F96D20AF8}"/>
                  </a:ext>
                </a:extLst>
              </p:cNvPr>
              <p:cNvSpPr>
                <a:spLocks noChangeArrowheads="1"/>
              </p:cNvSpPr>
              <p:nvPr/>
            </p:nvSpPr>
            <p:spPr bwMode="auto">
              <a:xfrm>
                <a:off x="1638" y="3250"/>
                <a:ext cx="84" cy="32"/>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grpSp>
          <p:nvGrpSpPr>
            <p:cNvPr id="22570" name="Group 56">
              <a:extLst>
                <a:ext uri="{FF2B5EF4-FFF2-40B4-BE49-F238E27FC236}">
                  <a16:creationId xmlns:a16="http://schemas.microsoft.com/office/drawing/2014/main" id="{C74A8865-EC27-4B42-A186-2C42B88BB828}"/>
                </a:ext>
              </a:extLst>
            </p:cNvPr>
            <p:cNvGrpSpPr>
              <a:grpSpLocks/>
            </p:cNvGrpSpPr>
            <p:nvPr/>
          </p:nvGrpSpPr>
          <p:grpSpPr bwMode="auto">
            <a:xfrm>
              <a:off x="1618" y="3236"/>
              <a:ext cx="123" cy="65"/>
              <a:chOff x="1618" y="3236"/>
              <a:chExt cx="123" cy="65"/>
            </a:xfrm>
          </p:grpSpPr>
          <p:sp>
            <p:nvSpPr>
              <p:cNvPr id="22573" name="AutoShape 57">
                <a:extLst>
                  <a:ext uri="{FF2B5EF4-FFF2-40B4-BE49-F238E27FC236}">
                    <a16:creationId xmlns:a16="http://schemas.microsoft.com/office/drawing/2014/main" id="{6B7D8AEB-55C9-4765-A040-89C91262249D}"/>
                  </a:ext>
                </a:extLst>
              </p:cNvPr>
              <p:cNvSpPr>
                <a:spLocks noChangeArrowheads="1"/>
              </p:cNvSpPr>
              <p:nvPr/>
            </p:nvSpPr>
            <p:spPr bwMode="auto">
              <a:xfrm>
                <a:off x="1618" y="3236"/>
                <a:ext cx="123" cy="65"/>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2574" name="AutoShape 58">
                <a:extLst>
                  <a:ext uri="{FF2B5EF4-FFF2-40B4-BE49-F238E27FC236}">
                    <a16:creationId xmlns:a16="http://schemas.microsoft.com/office/drawing/2014/main" id="{6593F474-4D67-4769-9721-10319474F917}"/>
                  </a:ext>
                </a:extLst>
              </p:cNvPr>
              <p:cNvSpPr>
                <a:spLocks noChangeArrowheads="1"/>
              </p:cNvSpPr>
              <p:nvPr/>
            </p:nvSpPr>
            <p:spPr bwMode="auto">
              <a:xfrm>
                <a:off x="1638" y="3250"/>
                <a:ext cx="84" cy="32"/>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sp>
          <p:nvSpPr>
            <p:cNvPr id="22571" name="Rectangle 59">
              <a:extLst>
                <a:ext uri="{FF2B5EF4-FFF2-40B4-BE49-F238E27FC236}">
                  <a16:creationId xmlns:a16="http://schemas.microsoft.com/office/drawing/2014/main" id="{F2E760AE-871E-4401-9D18-73F64ABC812B}"/>
                </a:ext>
              </a:extLst>
            </p:cNvPr>
            <p:cNvSpPr>
              <a:spLocks noChangeArrowheads="1"/>
            </p:cNvSpPr>
            <p:nvPr/>
          </p:nvSpPr>
          <p:spPr bwMode="auto">
            <a:xfrm>
              <a:off x="1728" y="3255"/>
              <a:ext cx="120" cy="27"/>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2572" name="Rectangle 60">
              <a:extLst>
                <a:ext uri="{FF2B5EF4-FFF2-40B4-BE49-F238E27FC236}">
                  <a16:creationId xmlns:a16="http://schemas.microsoft.com/office/drawing/2014/main" id="{E650574E-E083-4331-BC2E-043DB33A7565}"/>
                </a:ext>
              </a:extLst>
            </p:cNvPr>
            <p:cNvSpPr>
              <a:spLocks noChangeArrowheads="1"/>
            </p:cNvSpPr>
            <p:nvPr/>
          </p:nvSpPr>
          <p:spPr bwMode="auto">
            <a:xfrm>
              <a:off x="1929" y="3258"/>
              <a:ext cx="120" cy="27"/>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grpSp>
        <p:nvGrpSpPr>
          <p:cNvPr id="22560" name="Group 61">
            <a:extLst>
              <a:ext uri="{FF2B5EF4-FFF2-40B4-BE49-F238E27FC236}">
                <a16:creationId xmlns:a16="http://schemas.microsoft.com/office/drawing/2014/main" id="{D062C578-4501-4D1C-B07D-298BE5916C1C}"/>
              </a:ext>
            </a:extLst>
          </p:cNvPr>
          <p:cNvGrpSpPr>
            <a:grpSpLocks/>
          </p:cNvGrpSpPr>
          <p:nvPr/>
        </p:nvGrpSpPr>
        <p:grpSpPr bwMode="auto">
          <a:xfrm rot="5400000">
            <a:off x="6278563" y="1939925"/>
            <a:ext cx="195262" cy="103188"/>
            <a:chOff x="1618" y="3236"/>
            <a:chExt cx="123" cy="65"/>
          </a:xfrm>
        </p:grpSpPr>
        <p:sp>
          <p:nvSpPr>
            <p:cNvPr id="22567" name="AutoShape 62">
              <a:extLst>
                <a:ext uri="{FF2B5EF4-FFF2-40B4-BE49-F238E27FC236}">
                  <a16:creationId xmlns:a16="http://schemas.microsoft.com/office/drawing/2014/main" id="{223FFF48-85BE-454E-95D2-EB0D4CAEF7BB}"/>
                </a:ext>
              </a:extLst>
            </p:cNvPr>
            <p:cNvSpPr>
              <a:spLocks noChangeArrowheads="1"/>
            </p:cNvSpPr>
            <p:nvPr/>
          </p:nvSpPr>
          <p:spPr bwMode="auto">
            <a:xfrm>
              <a:off x="1618" y="3236"/>
              <a:ext cx="123" cy="65"/>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2568" name="AutoShape 63">
              <a:extLst>
                <a:ext uri="{FF2B5EF4-FFF2-40B4-BE49-F238E27FC236}">
                  <a16:creationId xmlns:a16="http://schemas.microsoft.com/office/drawing/2014/main" id="{D051B19C-F7E5-4D35-A8B3-92FBBFE5C6F4}"/>
                </a:ext>
              </a:extLst>
            </p:cNvPr>
            <p:cNvSpPr>
              <a:spLocks noChangeArrowheads="1"/>
            </p:cNvSpPr>
            <p:nvPr/>
          </p:nvSpPr>
          <p:spPr bwMode="auto">
            <a:xfrm>
              <a:off x="1638" y="3250"/>
              <a:ext cx="84" cy="32"/>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sp>
        <p:nvSpPr>
          <p:cNvPr id="22561" name="Rectangle 64">
            <a:extLst>
              <a:ext uri="{FF2B5EF4-FFF2-40B4-BE49-F238E27FC236}">
                <a16:creationId xmlns:a16="http://schemas.microsoft.com/office/drawing/2014/main" id="{A90B61EC-6106-4AAF-AB04-E609B622C352}"/>
              </a:ext>
            </a:extLst>
          </p:cNvPr>
          <p:cNvSpPr>
            <a:spLocks noChangeArrowheads="1"/>
          </p:cNvSpPr>
          <p:nvPr/>
        </p:nvSpPr>
        <p:spPr bwMode="auto">
          <a:xfrm rot="5400000">
            <a:off x="6285707" y="1813718"/>
            <a:ext cx="190500" cy="42863"/>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2562" name="Line 65">
            <a:extLst>
              <a:ext uri="{FF2B5EF4-FFF2-40B4-BE49-F238E27FC236}">
                <a16:creationId xmlns:a16="http://schemas.microsoft.com/office/drawing/2014/main" id="{32375AE1-13DD-408B-837A-0313AEE9CE09}"/>
              </a:ext>
            </a:extLst>
          </p:cNvPr>
          <p:cNvSpPr>
            <a:spLocks noChangeShapeType="1"/>
          </p:cNvSpPr>
          <p:nvPr/>
        </p:nvSpPr>
        <p:spPr bwMode="auto">
          <a:xfrm flipH="1" flipV="1">
            <a:off x="6367463" y="531813"/>
            <a:ext cx="9525" cy="328612"/>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563" name="Line 66">
            <a:extLst>
              <a:ext uri="{FF2B5EF4-FFF2-40B4-BE49-F238E27FC236}">
                <a16:creationId xmlns:a16="http://schemas.microsoft.com/office/drawing/2014/main" id="{E4FEBEB8-9D9F-432B-B5D0-BEEA90387B43}"/>
              </a:ext>
            </a:extLst>
          </p:cNvPr>
          <p:cNvSpPr>
            <a:spLocks noChangeShapeType="1"/>
          </p:cNvSpPr>
          <p:nvPr/>
        </p:nvSpPr>
        <p:spPr bwMode="auto">
          <a:xfrm flipH="1">
            <a:off x="6378575" y="1314450"/>
            <a:ext cx="9525" cy="390525"/>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564" name="Text Box 67">
            <a:extLst>
              <a:ext uri="{FF2B5EF4-FFF2-40B4-BE49-F238E27FC236}">
                <a16:creationId xmlns:a16="http://schemas.microsoft.com/office/drawing/2014/main" id="{7583FF93-DCE4-47C1-9C2E-069F54F1D6BF}"/>
              </a:ext>
            </a:extLst>
          </p:cNvPr>
          <p:cNvSpPr txBox="1">
            <a:spLocks noChangeArrowheads="1"/>
          </p:cNvSpPr>
          <p:nvPr/>
        </p:nvSpPr>
        <p:spPr bwMode="auto">
          <a:xfrm>
            <a:off x="6553200" y="325438"/>
            <a:ext cx="323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T</a:t>
            </a:r>
          </a:p>
        </p:txBody>
      </p:sp>
      <p:sp>
        <p:nvSpPr>
          <p:cNvPr id="22565" name="Text Box 68">
            <a:extLst>
              <a:ext uri="{FF2B5EF4-FFF2-40B4-BE49-F238E27FC236}">
                <a16:creationId xmlns:a16="http://schemas.microsoft.com/office/drawing/2014/main" id="{698EE894-769F-455A-8A14-81CBF360E3E0}"/>
              </a:ext>
            </a:extLst>
          </p:cNvPr>
          <p:cNvSpPr txBox="1">
            <a:spLocks noChangeArrowheads="1"/>
          </p:cNvSpPr>
          <p:nvPr/>
        </p:nvSpPr>
        <p:spPr bwMode="auto">
          <a:xfrm>
            <a:off x="6502400" y="1239838"/>
            <a:ext cx="1238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(0.5)(d)  lb</a:t>
            </a:r>
          </a:p>
        </p:txBody>
      </p:sp>
      <p:graphicFrame>
        <p:nvGraphicFramePr>
          <p:cNvPr id="22530" name="Object 69">
            <a:extLst>
              <a:ext uri="{FF2B5EF4-FFF2-40B4-BE49-F238E27FC236}">
                <a16:creationId xmlns:a16="http://schemas.microsoft.com/office/drawing/2014/main" id="{FCD482CD-9345-4E29-8DCB-D6C20592B6D1}"/>
              </a:ext>
            </a:extLst>
          </p:cNvPr>
          <p:cNvGraphicFramePr>
            <a:graphicFrameLocks noChangeAspect="1"/>
          </p:cNvGraphicFramePr>
          <p:nvPr/>
        </p:nvGraphicFramePr>
        <p:xfrm>
          <a:off x="6257925" y="2466975"/>
          <a:ext cx="1428750" cy="987425"/>
        </p:xfrm>
        <a:graphic>
          <a:graphicData uri="http://schemas.openxmlformats.org/presentationml/2006/ole">
            <mc:AlternateContent xmlns:mc="http://schemas.openxmlformats.org/markup-compatibility/2006">
              <mc:Choice xmlns:v="urn:schemas-microsoft-com:vml" Requires="v">
                <p:oleObj name="Equation" r:id="rId4" imgW="1028254" imgH="710891" progId="Equation.DSMT4">
                  <p:embed/>
                </p:oleObj>
              </mc:Choice>
              <mc:Fallback>
                <p:oleObj name="Equation" r:id="rId4" imgW="1028254" imgH="710891" progId="Equation.DSMT4">
                  <p:embed/>
                  <p:pic>
                    <p:nvPicPr>
                      <p:cNvPr id="0" name="Object 6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57925" y="2466975"/>
                        <a:ext cx="1428750" cy="987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2566" name="Text Box 70">
            <a:extLst>
              <a:ext uri="{FF2B5EF4-FFF2-40B4-BE49-F238E27FC236}">
                <a16:creationId xmlns:a16="http://schemas.microsoft.com/office/drawing/2014/main" id="{F30976D8-20B0-475E-B224-946F7B9E4B3F}"/>
              </a:ext>
            </a:extLst>
          </p:cNvPr>
          <p:cNvSpPr txBox="1">
            <a:spLocks noChangeArrowheads="1"/>
          </p:cNvSpPr>
          <p:nvPr/>
        </p:nvSpPr>
        <p:spPr bwMode="auto">
          <a:xfrm>
            <a:off x="3071813" y="1939925"/>
            <a:ext cx="666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0.3N</a:t>
            </a:r>
          </a:p>
        </p:txBody>
      </p:sp>
      <p:graphicFrame>
        <p:nvGraphicFramePr>
          <p:cNvPr id="22531" name="Object 71">
            <a:extLst>
              <a:ext uri="{FF2B5EF4-FFF2-40B4-BE49-F238E27FC236}">
                <a16:creationId xmlns:a16="http://schemas.microsoft.com/office/drawing/2014/main" id="{3524FC52-ECBC-4820-AB3F-D5269CED80EE}"/>
              </a:ext>
            </a:extLst>
          </p:cNvPr>
          <p:cNvGraphicFramePr>
            <a:graphicFrameLocks noChangeAspect="1"/>
          </p:cNvGraphicFramePr>
          <p:nvPr/>
        </p:nvGraphicFramePr>
        <p:xfrm>
          <a:off x="1130300" y="3724275"/>
          <a:ext cx="2457450" cy="1019175"/>
        </p:xfrm>
        <a:graphic>
          <a:graphicData uri="http://schemas.openxmlformats.org/presentationml/2006/ole">
            <mc:AlternateContent xmlns:mc="http://schemas.openxmlformats.org/markup-compatibility/2006">
              <mc:Choice xmlns:v="urn:schemas-microsoft-com:vml" Requires="v">
                <p:oleObj name="Equation" r:id="rId6" imgW="1714500" imgH="711200" progId="Equation.DSMT4">
                  <p:embed/>
                </p:oleObj>
              </mc:Choice>
              <mc:Fallback>
                <p:oleObj name="Equation" r:id="rId6" imgW="1714500" imgH="711200" progId="Equation.DSMT4">
                  <p:embed/>
                  <p:pic>
                    <p:nvPicPr>
                      <p:cNvPr id="0" name="Object 7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30300" y="3724275"/>
                        <a:ext cx="2457450" cy="1019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2532" name="Object 72">
            <a:extLst>
              <a:ext uri="{FF2B5EF4-FFF2-40B4-BE49-F238E27FC236}">
                <a16:creationId xmlns:a16="http://schemas.microsoft.com/office/drawing/2014/main" id="{4DD7BAC1-9CE3-4E79-9CC4-0BFBFD74DB60}"/>
              </a:ext>
            </a:extLst>
          </p:cNvPr>
          <p:cNvGraphicFramePr>
            <a:graphicFrameLocks noChangeAspect="1"/>
          </p:cNvGraphicFramePr>
          <p:nvPr>
            <p:extLst>
              <p:ext uri="{D42A27DB-BD31-4B8C-83A1-F6EECF244321}">
                <p14:modId xmlns:p14="http://schemas.microsoft.com/office/powerpoint/2010/main" val="3640906530"/>
              </p:ext>
            </p:extLst>
          </p:nvPr>
        </p:nvGraphicFramePr>
        <p:xfrm>
          <a:off x="1216025" y="5281613"/>
          <a:ext cx="4235450" cy="1068387"/>
        </p:xfrm>
        <a:graphic>
          <a:graphicData uri="http://schemas.openxmlformats.org/presentationml/2006/ole">
            <mc:AlternateContent xmlns:mc="http://schemas.openxmlformats.org/markup-compatibility/2006">
              <mc:Choice xmlns:v="urn:schemas-microsoft-com:vml" Requires="v">
                <p:oleObj name="Equation" r:id="rId8" imgW="2920680" imgH="736560" progId="Equation.DSMT4">
                  <p:embed/>
                </p:oleObj>
              </mc:Choice>
              <mc:Fallback>
                <p:oleObj name="Equation" r:id="rId8" imgW="2920680" imgH="736560" progId="Equation.DSMT4">
                  <p:embed/>
                  <p:pic>
                    <p:nvPicPr>
                      <p:cNvPr id="0" name="Object 72"/>
                      <p:cNvPicPr>
                        <a:picLocks noChangeAspect="1" noChangeArrowheads="1"/>
                      </p:cNvPicPr>
                      <p:nvPr/>
                    </p:nvPicPr>
                    <p:blipFill>
                      <a:blip r:embed="rId9"/>
                      <a:srcRect/>
                      <a:stretch>
                        <a:fillRect/>
                      </a:stretch>
                    </p:blipFill>
                    <p:spPr bwMode="auto">
                      <a:xfrm>
                        <a:off x="1216025" y="5281613"/>
                        <a:ext cx="4235450" cy="10683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ustDataLst>
      <p:tags r:id="rId1"/>
    </p:custData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557" name="Group 4">
            <a:extLst>
              <a:ext uri="{FF2B5EF4-FFF2-40B4-BE49-F238E27FC236}">
                <a16:creationId xmlns:a16="http://schemas.microsoft.com/office/drawing/2014/main" id="{ED73CD9E-B45F-4B60-A5A8-62F796A2ED70}"/>
              </a:ext>
            </a:extLst>
          </p:cNvPr>
          <p:cNvGrpSpPr>
            <a:grpSpLocks/>
          </p:cNvGrpSpPr>
          <p:nvPr/>
        </p:nvGrpSpPr>
        <p:grpSpPr bwMode="auto">
          <a:xfrm rot="-2388708">
            <a:off x="3087688" y="1874838"/>
            <a:ext cx="195262" cy="103187"/>
            <a:chOff x="1618" y="3236"/>
            <a:chExt cx="123" cy="65"/>
          </a:xfrm>
        </p:grpSpPr>
        <p:sp>
          <p:nvSpPr>
            <p:cNvPr id="23623" name="AutoShape 5">
              <a:extLst>
                <a:ext uri="{FF2B5EF4-FFF2-40B4-BE49-F238E27FC236}">
                  <a16:creationId xmlns:a16="http://schemas.microsoft.com/office/drawing/2014/main" id="{A92158F3-95E1-47FE-A5BC-CE5BE8A38F21}"/>
                </a:ext>
              </a:extLst>
            </p:cNvPr>
            <p:cNvSpPr>
              <a:spLocks noChangeArrowheads="1"/>
            </p:cNvSpPr>
            <p:nvPr/>
          </p:nvSpPr>
          <p:spPr bwMode="auto">
            <a:xfrm>
              <a:off x="1618" y="3236"/>
              <a:ext cx="123" cy="65"/>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3624" name="AutoShape 6">
              <a:extLst>
                <a:ext uri="{FF2B5EF4-FFF2-40B4-BE49-F238E27FC236}">
                  <a16:creationId xmlns:a16="http://schemas.microsoft.com/office/drawing/2014/main" id="{96453934-B1D1-405B-AAA5-39D8990D82E9}"/>
                </a:ext>
              </a:extLst>
            </p:cNvPr>
            <p:cNvSpPr>
              <a:spLocks noChangeArrowheads="1"/>
            </p:cNvSpPr>
            <p:nvPr/>
          </p:nvSpPr>
          <p:spPr bwMode="auto">
            <a:xfrm>
              <a:off x="1638" y="3250"/>
              <a:ext cx="84" cy="32"/>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grpSp>
        <p:nvGrpSpPr>
          <p:cNvPr id="23558" name="Group 7">
            <a:extLst>
              <a:ext uri="{FF2B5EF4-FFF2-40B4-BE49-F238E27FC236}">
                <a16:creationId xmlns:a16="http://schemas.microsoft.com/office/drawing/2014/main" id="{890C48FC-20A2-46BA-A53F-970C999ED38A}"/>
              </a:ext>
            </a:extLst>
          </p:cNvPr>
          <p:cNvGrpSpPr>
            <a:grpSpLocks/>
          </p:cNvGrpSpPr>
          <p:nvPr/>
        </p:nvGrpSpPr>
        <p:grpSpPr bwMode="auto">
          <a:xfrm rot="-2388708">
            <a:off x="2833688" y="2081213"/>
            <a:ext cx="195262" cy="103187"/>
            <a:chOff x="1618" y="3236"/>
            <a:chExt cx="123" cy="65"/>
          </a:xfrm>
        </p:grpSpPr>
        <p:sp>
          <p:nvSpPr>
            <p:cNvPr id="23621" name="AutoShape 8">
              <a:extLst>
                <a:ext uri="{FF2B5EF4-FFF2-40B4-BE49-F238E27FC236}">
                  <a16:creationId xmlns:a16="http://schemas.microsoft.com/office/drawing/2014/main" id="{2C27FF15-7940-4F30-87A9-8DBD6FDEF37E}"/>
                </a:ext>
              </a:extLst>
            </p:cNvPr>
            <p:cNvSpPr>
              <a:spLocks noChangeArrowheads="1"/>
            </p:cNvSpPr>
            <p:nvPr/>
          </p:nvSpPr>
          <p:spPr bwMode="auto">
            <a:xfrm>
              <a:off x="1618" y="3236"/>
              <a:ext cx="123" cy="65"/>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3622" name="AutoShape 9">
              <a:extLst>
                <a:ext uri="{FF2B5EF4-FFF2-40B4-BE49-F238E27FC236}">
                  <a16:creationId xmlns:a16="http://schemas.microsoft.com/office/drawing/2014/main" id="{A0125EB1-B563-4075-80A4-A6E7FD3DD0CA}"/>
                </a:ext>
              </a:extLst>
            </p:cNvPr>
            <p:cNvSpPr>
              <a:spLocks noChangeArrowheads="1"/>
            </p:cNvSpPr>
            <p:nvPr/>
          </p:nvSpPr>
          <p:spPr bwMode="auto">
            <a:xfrm>
              <a:off x="1638" y="3250"/>
              <a:ext cx="84" cy="32"/>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sp>
        <p:nvSpPr>
          <p:cNvPr id="23559" name="Rectangle 10">
            <a:extLst>
              <a:ext uri="{FF2B5EF4-FFF2-40B4-BE49-F238E27FC236}">
                <a16:creationId xmlns:a16="http://schemas.microsoft.com/office/drawing/2014/main" id="{EAFD127C-7AE1-47A2-AF62-CE667B5989D3}"/>
              </a:ext>
            </a:extLst>
          </p:cNvPr>
          <p:cNvSpPr>
            <a:spLocks noChangeArrowheads="1"/>
          </p:cNvSpPr>
          <p:nvPr/>
        </p:nvSpPr>
        <p:spPr bwMode="auto">
          <a:xfrm rot="-2388708">
            <a:off x="2968625" y="2001838"/>
            <a:ext cx="190500" cy="42862"/>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nvGrpSpPr>
          <p:cNvPr id="23560" name="Group 11">
            <a:extLst>
              <a:ext uri="{FF2B5EF4-FFF2-40B4-BE49-F238E27FC236}">
                <a16:creationId xmlns:a16="http://schemas.microsoft.com/office/drawing/2014/main" id="{C2ED4CC0-3087-47E8-980C-1BC425609062}"/>
              </a:ext>
            </a:extLst>
          </p:cNvPr>
          <p:cNvGrpSpPr>
            <a:grpSpLocks/>
          </p:cNvGrpSpPr>
          <p:nvPr/>
        </p:nvGrpSpPr>
        <p:grpSpPr bwMode="auto">
          <a:xfrm rot="-2486339">
            <a:off x="1806575" y="2754313"/>
            <a:ext cx="684213" cy="107950"/>
            <a:chOff x="1618" y="3236"/>
            <a:chExt cx="431" cy="68"/>
          </a:xfrm>
        </p:grpSpPr>
        <p:grpSp>
          <p:nvGrpSpPr>
            <p:cNvPr id="23613" name="Group 12">
              <a:extLst>
                <a:ext uri="{FF2B5EF4-FFF2-40B4-BE49-F238E27FC236}">
                  <a16:creationId xmlns:a16="http://schemas.microsoft.com/office/drawing/2014/main" id="{A716F5F4-C79E-48BA-B59D-DE04DDF360DB}"/>
                </a:ext>
              </a:extLst>
            </p:cNvPr>
            <p:cNvGrpSpPr>
              <a:grpSpLocks/>
            </p:cNvGrpSpPr>
            <p:nvPr/>
          </p:nvGrpSpPr>
          <p:grpSpPr bwMode="auto">
            <a:xfrm>
              <a:off x="1825" y="3239"/>
              <a:ext cx="123" cy="65"/>
              <a:chOff x="1618" y="3236"/>
              <a:chExt cx="123" cy="65"/>
            </a:xfrm>
          </p:grpSpPr>
          <p:sp>
            <p:nvSpPr>
              <p:cNvPr id="23619" name="AutoShape 13">
                <a:extLst>
                  <a:ext uri="{FF2B5EF4-FFF2-40B4-BE49-F238E27FC236}">
                    <a16:creationId xmlns:a16="http://schemas.microsoft.com/office/drawing/2014/main" id="{6C07B800-699F-4841-B7F8-8DD16DE9F219}"/>
                  </a:ext>
                </a:extLst>
              </p:cNvPr>
              <p:cNvSpPr>
                <a:spLocks noChangeArrowheads="1"/>
              </p:cNvSpPr>
              <p:nvPr/>
            </p:nvSpPr>
            <p:spPr bwMode="auto">
              <a:xfrm>
                <a:off x="1618" y="3236"/>
                <a:ext cx="123" cy="65"/>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3620" name="AutoShape 14">
                <a:extLst>
                  <a:ext uri="{FF2B5EF4-FFF2-40B4-BE49-F238E27FC236}">
                    <a16:creationId xmlns:a16="http://schemas.microsoft.com/office/drawing/2014/main" id="{D0451551-5219-4F16-B4FB-35940B162692}"/>
                  </a:ext>
                </a:extLst>
              </p:cNvPr>
              <p:cNvSpPr>
                <a:spLocks noChangeArrowheads="1"/>
              </p:cNvSpPr>
              <p:nvPr/>
            </p:nvSpPr>
            <p:spPr bwMode="auto">
              <a:xfrm>
                <a:off x="1638" y="3250"/>
                <a:ext cx="84" cy="32"/>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grpSp>
          <p:nvGrpSpPr>
            <p:cNvPr id="23614" name="Group 15">
              <a:extLst>
                <a:ext uri="{FF2B5EF4-FFF2-40B4-BE49-F238E27FC236}">
                  <a16:creationId xmlns:a16="http://schemas.microsoft.com/office/drawing/2014/main" id="{D6E63DBE-C0F2-4EB1-9DF8-38D44C487BCE}"/>
                </a:ext>
              </a:extLst>
            </p:cNvPr>
            <p:cNvGrpSpPr>
              <a:grpSpLocks/>
            </p:cNvGrpSpPr>
            <p:nvPr/>
          </p:nvGrpSpPr>
          <p:grpSpPr bwMode="auto">
            <a:xfrm>
              <a:off x="1618" y="3236"/>
              <a:ext cx="123" cy="65"/>
              <a:chOff x="1618" y="3236"/>
              <a:chExt cx="123" cy="65"/>
            </a:xfrm>
          </p:grpSpPr>
          <p:sp>
            <p:nvSpPr>
              <p:cNvPr id="23617" name="AutoShape 16">
                <a:extLst>
                  <a:ext uri="{FF2B5EF4-FFF2-40B4-BE49-F238E27FC236}">
                    <a16:creationId xmlns:a16="http://schemas.microsoft.com/office/drawing/2014/main" id="{174E0773-DECF-4D07-98D2-F9119227B96E}"/>
                  </a:ext>
                </a:extLst>
              </p:cNvPr>
              <p:cNvSpPr>
                <a:spLocks noChangeArrowheads="1"/>
              </p:cNvSpPr>
              <p:nvPr/>
            </p:nvSpPr>
            <p:spPr bwMode="auto">
              <a:xfrm>
                <a:off x="1618" y="3236"/>
                <a:ext cx="123" cy="65"/>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3618" name="AutoShape 17">
                <a:extLst>
                  <a:ext uri="{FF2B5EF4-FFF2-40B4-BE49-F238E27FC236}">
                    <a16:creationId xmlns:a16="http://schemas.microsoft.com/office/drawing/2014/main" id="{F310BF14-F38F-4E09-B290-7D489C0E1831}"/>
                  </a:ext>
                </a:extLst>
              </p:cNvPr>
              <p:cNvSpPr>
                <a:spLocks noChangeArrowheads="1"/>
              </p:cNvSpPr>
              <p:nvPr/>
            </p:nvSpPr>
            <p:spPr bwMode="auto">
              <a:xfrm>
                <a:off x="1638" y="3250"/>
                <a:ext cx="84" cy="32"/>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sp>
          <p:nvSpPr>
            <p:cNvPr id="23615" name="Rectangle 18">
              <a:extLst>
                <a:ext uri="{FF2B5EF4-FFF2-40B4-BE49-F238E27FC236}">
                  <a16:creationId xmlns:a16="http://schemas.microsoft.com/office/drawing/2014/main" id="{496B7941-3C63-4966-A94E-DBB10B7236DC}"/>
                </a:ext>
              </a:extLst>
            </p:cNvPr>
            <p:cNvSpPr>
              <a:spLocks noChangeArrowheads="1"/>
            </p:cNvSpPr>
            <p:nvPr/>
          </p:nvSpPr>
          <p:spPr bwMode="auto">
            <a:xfrm>
              <a:off x="1728" y="3255"/>
              <a:ext cx="120" cy="27"/>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3616" name="Rectangle 19">
              <a:extLst>
                <a:ext uri="{FF2B5EF4-FFF2-40B4-BE49-F238E27FC236}">
                  <a16:creationId xmlns:a16="http://schemas.microsoft.com/office/drawing/2014/main" id="{F8568D23-E53F-426A-8E5E-160346140902}"/>
                </a:ext>
              </a:extLst>
            </p:cNvPr>
            <p:cNvSpPr>
              <a:spLocks noChangeArrowheads="1"/>
            </p:cNvSpPr>
            <p:nvPr/>
          </p:nvSpPr>
          <p:spPr bwMode="auto">
            <a:xfrm>
              <a:off x="1929" y="3258"/>
              <a:ext cx="120" cy="27"/>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grpSp>
        <p:nvGrpSpPr>
          <p:cNvPr id="23561" name="Group 20">
            <a:extLst>
              <a:ext uri="{FF2B5EF4-FFF2-40B4-BE49-F238E27FC236}">
                <a16:creationId xmlns:a16="http://schemas.microsoft.com/office/drawing/2014/main" id="{B97E1E8F-BD85-4386-9714-4ABB5EFD99A4}"/>
              </a:ext>
            </a:extLst>
          </p:cNvPr>
          <p:cNvGrpSpPr>
            <a:grpSpLocks/>
          </p:cNvGrpSpPr>
          <p:nvPr/>
        </p:nvGrpSpPr>
        <p:grpSpPr bwMode="auto">
          <a:xfrm rot="-2483612">
            <a:off x="2297113" y="2339975"/>
            <a:ext cx="684212" cy="107950"/>
            <a:chOff x="1618" y="3236"/>
            <a:chExt cx="431" cy="68"/>
          </a:xfrm>
        </p:grpSpPr>
        <p:grpSp>
          <p:nvGrpSpPr>
            <p:cNvPr id="23605" name="Group 21">
              <a:extLst>
                <a:ext uri="{FF2B5EF4-FFF2-40B4-BE49-F238E27FC236}">
                  <a16:creationId xmlns:a16="http://schemas.microsoft.com/office/drawing/2014/main" id="{57E88B74-FFD5-4816-941E-1A25DA2131B4}"/>
                </a:ext>
              </a:extLst>
            </p:cNvPr>
            <p:cNvGrpSpPr>
              <a:grpSpLocks/>
            </p:cNvGrpSpPr>
            <p:nvPr/>
          </p:nvGrpSpPr>
          <p:grpSpPr bwMode="auto">
            <a:xfrm>
              <a:off x="1825" y="3239"/>
              <a:ext cx="123" cy="65"/>
              <a:chOff x="1618" y="3236"/>
              <a:chExt cx="123" cy="65"/>
            </a:xfrm>
          </p:grpSpPr>
          <p:sp>
            <p:nvSpPr>
              <p:cNvPr id="23611" name="AutoShape 22">
                <a:extLst>
                  <a:ext uri="{FF2B5EF4-FFF2-40B4-BE49-F238E27FC236}">
                    <a16:creationId xmlns:a16="http://schemas.microsoft.com/office/drawing/2014/main" id="{040487B8-372E-454E-BEE8-F28270AA5363}"/>
                  </a:ext>
                </a:extLst>
              </p:cNvPr>
              <p:cNvSpPr>
                <a:spLocks noChangeArrowheads="1"/>
              </p:cNvSpPr>
              <p:nvPr/>
            </p:nvSpPr>
            <p:spPr bwMode="auto">
              <a:xfrm>
                <a:off x="1618" y="3236"/>
                <a:ext cx="123" cy="65"/>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3612" name="AutoShape 23">
                <a:extLst>
                  <a:ext uri="{FF2B5EF4-FFF2-40B4-BE49-F238E27FC236}">
                    <a16:creationId xmlns:a16="http://schemas.microsoft.com/office/drawing/2014/main" id="{F9F35008-2817-45F0-8E9C-FE6B81606CF2}"/>
                  </a:ext>
                </a:extLst>
              </p:cNvPr>
              <p:cNvSpPr>
                <a:spLocks noChangeArrowheads="1"/>
              </p:cNvSpPr>
              <p:nvPr/>
            </p:nvSpPr>
            <p:spPr bwMode="auto">
              <a:xfrm>
                <a:off x="1638" y="3250"/>
                <a:ext cx="84" cy="32"/>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grpSp>
          <p:nvGrpSpPr>
            <p:cNvPr id="23606" name="Group 24">
              <a:extLst>
                <a:ext uri="{FF2B5EF4-FFF2-40B4-BE49-F238E27FC236}">
                  <a16:creationId xmlns:a16="http://schemas.microsoft.com/office/drawing/2014/main" id="{E2C04570-A2D3-48FD-9127-4F4663B3DEDC}"/>
                </a:ext>
              </a:extLst>
            </p:cNvPr>
            <p:cNvGrpSpPr>
              <a:grpSpLocks/>
            </p:cNvGrpSpPr>
            <p:nvPr/>
          </p:nvGrpSpPr>
          <p:grpSpPr bwMode="auto">
            <a:xfrm>
              <a:off x="1618" y="3236"/>
              <a:ext cx="123" cy="65"/>
              <a:chOff x="1618" y="3236"/>
              <a:chExt cx="123" cy="65"/>
            </a:xfrm>
          </p:grpSpPr>
          <p:sp>
            <p:nvSpPr>
              <p:cNvPr id="23609" name="AutoShape 25">
                <a:extLst>
                  <a:ext uri="{FF2B5EF4-FFF2-40B4-BE49-F238E27FC236}">
                    <a16:creationId xmlns:a16="http://schemas.microsoft.com/office/drawing/2014/main" id="{88772C07-CD13-4037-84FA-3D9FC7C059F3}"/>
                  </a:ext>
                </a:extLst>
              </p:cNvPr>
              <p:cNvSpPr>
                <a:spLocks noChangeArrowheads="1"/>
              </p:cNvSpPr>
              <p:nvPr/>
            </p:nvSpPr>
            <p:spPr bwMode="auto">
              <a:xfrm>
                <a:off x="1618" y="3236"/>
                <a:ext cx="123" cy="65"/>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3610" name="AutoShape 26">
                <a:extLst>
                  <a:ext uri="{FF2B5EF4-FFF2-40B4-BE49-F238E27FC236}">
                    <a16:creationId xmlns:a16="http://schemas.microsoft.com/office/drawing/2014/main" id="{A24657F3-40EE-49D6-AD98-81CCC0B2F9B8}"/>
                  </a:ext>
                </a:extLst>
              </p:cNvPr>
              <p:cNvSpPr>
                <a:spLocks noChangeArrowheads="1"/>
              </p:cNvSpPr>
              <p:nvPr/>
            </p:nvSpPr>
            <p:spPr bwMode="auto">
              <a:xfrm>
                <a:off x="1638" y="3250"/>
                <a:ext cx="84" cy="32"/>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sp>
          <p:nvSpPr>
            <p:cNvPr id="23607" name="Rectangle 27">
              <a:extLst>
                <a:ext uri="{FF2B5EF4-FFF2-40B4-BE49-F238E27FC236}">
                  <a16:creationId xmlns:a16="http://schemas.microsoft.com/office/drawing/2014/main" id="{CEB59ADB-6A2E-4335-BB40-B2A684F18559}"/>
                </a:ext>
              </a:extLst>
            </p:cNvPr>
            <p:cNvSpPr>
              <a:spLocks noChangeArrowheads="1"/>
            </p:cNvSpPr>
            <p:nvPr/>
          </p:nvSpPr>
          <p:spPr bwMode="auto">
            <a:xfrm>
              <a:off x="1728" y="3255"/>
              <a:ext cx="120" cy="27"/>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3608" name="Rectangle 28">
              <a:extLst>
                <a:ext uri="{FF2B5EF4-FFF2-40B4-BE49-F238E27FC236}">
                  <a16:creationId xmlns:a16="http://schemas.microsoft.com/office/drawing/2014/main" id="{583DBEE0-619C-472B-A5A6-8780B10BD739}"/>
                </a:ext>
              </a:extLst>
            </p:cNvPr>
            <p:cNvSpPr>
              <a:spLocks noChangeArrowheads="1"/>
            </p:cNvSpPr>
            <p:nvPr/>
          </p:nvSpPr>
          <p:spPr bwMode="auto">
            <a:xfrm>
              <a:off x="1929" y="3258"/>
              <a:ext cx="120" cy="27"/>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sp>
        <p:nvSpPr>
          <p:cNvPr id="23562" name="Line 29">
            <a:extLst>
              <a:ext uri="{FF2B5EF4-FFF2-40B4-BE49-F238E27FC236}">
                <a16:creationId xmlns:a16="http://schemas.microsoft.com/office/drawing/2014/main" id="{0DAD3BBE-242A-483D-8D13-FDF07CF1BED5}"/>
              </a:ext>
            </a:extLst>
          </p:cNvPr>
          <p:cNvSpPr>
            <a:spLocks noChangeShapeType="1"/>
          </p:cNvSpPr>
          <p:nvPr/>
        </p:nvSpPr>
        <p:spPr bwMode="auto">
          <a:xfrm>
            <a:off x="1682750" y="2770188"/>
            <a:ext cx="133350" cy="13493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63" name="Line 30">
            <a:extLst>
              <a:ext uri="{FF2B5EF4-FFF2-40B4-BE49-F238E27FC236}">
                <a16:creationId xmlns:a16="http://schemas.microsoft.com/office/drawing/2014/main" id="{F4E1049B-F332-437C-B06F-EF1820DE5282}"/>
              </a:ext>
            </a:extLst>
          </p:cNvPr>
          <p:cNvSpPr>
            <a:spLocks noChangeShapeType="1"/>
          </p:cNvSpPr>
          <p:nvPr/>
        </p:nvSpPr>
        <p:spPr bwMode="auto">
          <a:xfrm>
            <a:off x="3038475" y="1649413"/>
            <a:ext cx="133350" cy="13493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64" name="Line 31">
            <a:extLst>
              <a:ext uri="{FF2B5EF4-FFF2-40B4-BE49-F238E27FC236}">
                <a16:creationId xmlns:a16="http://schemas.microsoft.com/office/drawing/2014/main" id="{6FA89F3F-435D-45CB-B728-31FE1802A358}"/>
              </a:ext>
            </a:extLst>
          </p:cNvPr>
          <p:cNvSpPr>
            <a:spLocks noChangeShapeType="1"/>
          </p:cNvSpPr>
          <p:nvPr/>
        </p:nvSpPr>
        <p:spPr bwMode="auto">
          <a:xfrm flipV="1">
            <a:off x="3286125" y="1579563"/>
            <a:ext cx="307975" cy="257175"/>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3565" name="Text Box 32">
            <a:extLst>
              <a:ext uri="{FF2B5EF4-FFF2-40B4-BE49-F238E27FC236}">
                <a16:creationId xmlns:a16="http://schemas.microsoft.com/office/drawing/2014/main" id="{8EE63ED0-A0A1-4D1D-86B4-538D59DEB529}"/>
              </a:ext>
            </a:extLst>
          </p:cNvPr>
          <p:cNvSpPr txBox="1">
            <a:spLocks noChangeArrowheads="1"/>
          </p:cNvSpPr>
          <p:nvPr/>
        </p:nvSpPr>
        <p:spPr bwMode="auto">
          <a:xfrm>
            <a:off x="3533775" y="1630363"/>
            <a:ext cx="9652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T =0.5d</a:t>
            </a:r>
          </a:p>
        </p:txBody>
      </p:sp>
      <p:sp>
        <p:nvSpPr>
          <p:cNvPr id="23566" name="Line 33">
            <a:extLst>
              <a:ext uri="{FF2B5EF4-FFF2-40B4-BE49-F238E27FC236}">
                <a16:creationId xmlns:a16="http://schemas.microsoft.com/office/drawing/2014/main" id="{67426D9C-F589-4728-996F-1E3B99D5B5E7}"/>
              </a:ext>
            </a:extLst>
          </p:cNvPr>
          <p:cNvSpPr>
            <a:spLocks noChangeShapeType="1"/>
          </p:cNvSpPr>
          <p:nvPr/>
        </p:nvSpPr>
        <p:spPr bwMode="auto">
          <a:xfrm flipV="1">
            <a:off x="1754188" y="1692275"/>
            <a:ext cx="1325562" cy="1139825"/>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3567" name="Text Box 34">
            <a:extLst>
              <a:ext uri="{FF2B5EF4-FFF2-40B4-BE49-F238E27FC236}">
                <a16:creationId xmlns:a16="http://schemas.microsoft.com/office/drawing/2014/main" id="{A9995F86-9D82-4AAD-8607-D76542B6E2F6}"/>
              </a:ext>
            </a:extLst>
          </p:cNvPr>
          <p:cNvSpPr txBox="1">
            <a:spLocks noChangeArrowheads="1"/>
          </p:cNvSpPr>
          <p:nvPr/>
        </p:nvSpPr>
        <p:spPr bwMode="auto">
          <a:xfrm>
            <a:off x="1909763" y="1876425"/>
            <a:ext cx="641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10-d</a:t>
            </a:r>
          </a:p>
        </p:txBody>
      </p:sp>
      <p:sp>
        <p:nvSpPr>
          <p:cNvPr id="23568" name="Line 35">
            <a:extLst>
              <a:ext uri="{FF2B5EF4-FFF2-40B4-BE49-F238E27FC236}">
                <a16:creationId xmlns:a16="http://schemas.microsoft.com/office/drawing/2014/main" id="{AB1EE85E-1374-48A5-9BBD-38E93F61D36A}"/>
              </a:ext>
            </a:extLst>
          </p:cNvPr>
          <p:cNvSpPr>
            <a:spLocks noChangeShapeType="1"/>
          </p:cNvSpPr>
          <p:nvPr/>
        </p:nvSpPr>
        <p:spPr bwMode="auto">
          <a:xfrm flipH="1" flipV="1">
            <a:off x="2781300" y="2574925"/>
            <a:ext cx="452438" cy="504825"/>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3569" name="Line 37">
            <a:extLst>
              <a:ext uri="{FF2B5EF4-FFF2-40B4-BE49-F238E27FC236}">
                <a16:creationId xmlns:a16="http://schemas.microsoft.com/office/drawing/2014/main" id="{503E740C-38E3-472F-934B-DE808D2A447B}"/>
              </a:ext>
            </a:extLst>
          </p:cNvPr>
          <p:cNvSpPr>
            <a:spLocks noChangeShapeType="1"/>
          </p:cNvSpPr>
          <p:nvPr/>
        </p:nvSpPr>
        <p:spPr bwMode="auto">
          <a:xfrm>
            <a:off x="2576513" y="2452688"/>
            <a:ext cx="0" cy="7493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3570" name="Text Box 38">
            <a:extLst>
              <a:ext uri="{FF2B5EF4-FFF2-40B4-BE49-F238E27FC236}">
                <a16:creationId xmlns:a16="http://schemas.microsoft.com/office/drawing/2014/main" id="{D4BD967D-66C1-4325-BE58-D25DC8141D4F}"/>
              </a:ext>
            </a:extLst>
          </p:cNvPr>
          <p:cNvSpPr txBox="1">
            <a:spLocks noChangeArrowheads="1"/>
          </p:cNvSpPr>
          <p:nvPr/>
        </p:nvSpPr>
        <p:spPr bwMode="auto">
          <a:xfrm>
            <a:off x="665163" y="633413"/>
            <a:ext cx="47053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 assume slipping impends down the plane</a:t>
            </a:r>
          </a:p>
        </p:txBody>
      </p:sp>
      <p:sp>
        <p:nvSpPr>
          <p:cNvPr id="23571" name="Text Box 39">
            <a:extLst>
              <a:ext uri="{FF2B5EF4-FFF2-40B4-BE49-F238E27FC236}">
                <a16:creationId xmlns:a16="http://schemas.microsoft.com/office/drawing/2014/main" id="{1AA9280F-8118-4F4C-82BE-3D14D6BE46D0}"/>
              </a:ext>
            </a:extLst>
          </p:cNvPr>
          <p:cNvSpPr txBox="1">
            <a:spLocks noChangeArrowheads="1"/>
          </p:cNvSpPr>
          <p:nvPr/>
        </p:nvSpPr>
        <p:spPr bwMode="auto">
          <a:xfrm>
            <a:off x="3306763" y="2667000"/>
            <a:ext cx="349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N</a:t>
            </a:r>
          </a:p>
        </p:txBody>
      </p:sp>
      <p:sp>
        <p:nvSpPr>
          <p:cNvPr id="23572" name="Line 40">
            <a:extLst>
              <a:ext uri="{FF2B5EF4-FFF2-40B4-BE49-F238E27FC236}">
                <a16:creationId xmlns:a16="http://schemas.microsoft.com/office/drawing/2014/main" id="{6D5C0054-F8C4-4734-8951-0F50D58B84B6}"/>
              </a:ext>
            </a:extLst>
          </p:cNvPr>
          <p:cNvSpPr>
            <a:spLocks noChangeShapeType="1"/>
          </p:cNvSpPr>
          <p:nvPr/>
        </p:nvSpPr>
        <p:spPr bwMode="auto">
          <a:xfrm>
            <a:off x="2597150" y="2740025"/>
            <a:ext cx="153988" cy="19526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73" name="Line 41">
            <a:extLst>
              <a:ext uri="{FF2B5EF4-FFF2-40B4-BE49-F238E27FC236}">
                <a16:creationId xmlns:a16="http://schemas.microsoft.com/office/drawing/2014/main" id="{FC0ADBAE-2380-4810-93F3-8F1EE5E57E91}"/>
              </a:ext>
            </a:extLst>
          </p:cNvPr>
          <p:cNvSpPr>
            <a:spLocks noChangeShapeType="1"/>
          </p:cNvSpPr>
          <p:nvPr/>
        </p:nvSpPr>
        <p:spPr bwMode="auto">
          <a:xfrm flipH="1">
            <a:off x="2627313" y="2946400"/>
            <a:ext cx="134937" cy="1333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74" name="Text Box 42">
            <a:extLst>
              <a:ext uri="{FF2B5EF4-FFF2-40B4-BE49-F238E27FC236}">
                <a16:creationId xmlns:a16="http://schemas.microsoft.com/office/drawing/2014/main" id="{7A2F69F1-B785-4C12-A187-412DC3336C53}"/>
              </a:ext>
            </a:extLst>
          </p:cNvPr>
          <p:cNvSpPr txBox="1">
            <a:spLocks noChangeArrowheads="1"/>
          </p:cNvSpPr>
          <p:nvPr/>
        </p:nvSpPr>
        <p:spPr bwMode="auto">
          <a:xfrm>
            <a:off x="2566988" y="2963863"/>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3</a:t>
            </a:r>
          </a:p>
        </p:txBody>
      </p:sp>
      <p:sp>
        <p:nvSpPr>
          <p:cNvPr id="23575" name="Text Box 43">
            <a:extLst>
              <a:ext uri="{FF2B5EF4-FFF2-40B4-BE49-F238E27FC236}">
                <a16:creationId xmlns:a16="http://schemas.microsoft.com/office/drawing/2014/main" id="{C8351411-1739-4DE7-8303-AC49560280D7}"/>
              </a:ext>
            </a:extLst>
          </p:cNvPr>
          <p:cNvSpPr txBox="1">
            <a:spLocks noChangeArrowheads="1"/>
          </p:cNvSpPr>
          <p:nvPr/>
        </p:nvSpPr>
        <p:spPr bwMode="auto">
          <a:xfrm>
            <a:off x="2606675" y="2573338"/>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4</a:t>
            </a:r>
          </a:p>
        </p:txBody>
      </p:sp>
      <p:sp>
        <p:nvSpPr>
          <p:cNvPr id="23576" name="Text Box 44">
            <a:extLst>
              <a:ext uri="{FF2B5EF4-FFF2-40B4-BE49-F238E27FC236}">
                <a16:creationId xmlns:a16="http://schemas.microsoft.com/office/drawing/2014/main" id="{E4DC5978-E065-429F-A3B5-6FE6DAC91703}"/>
              </a:ext>
            </a:extLst>
          </p:cNvPr>
          <p:cNvSpPr txBox="1">
            <a:spLocks noChangeArrowheads="1"/>
          </p:cNvSpPr>
          <p:nvPr/>
        </p:nvSpPr>
        <p:spPr bwMode="auto">
          <a:xfrm>
            <a:off x="2105025" y="3232150"/>
            <a:ext cx="1111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0.5(10-d)</a:t>
            </a:r>
          </a:p>
        </p:txBody>
      </p:sp>
      <p:sp>
        <p:nvSpPr>
          <p:cNvPr id="23577" name="Line 45">
            <a:extLst>
              <a:ext uri="{FF2B5EF4-FFF2-40B4-BE49-F238E27FC236}">
                <a16:creationId xmlns:a16="http://schemas.microsoft.com/office/drawing/2014/main" id="{C1BFECE6-4E26-41FB-94FE-98BEDC434E4A}"/>
              </a:ext>
            </a:extLst>
          </p:cNvPr>
          <p:cNvSpPr>
            <a:spLocks noChangeShapeType="1"/>
          </p:cNvSpPr>
          <p:nvPr/>
        </p:nvSpPr>
        <p:spPr bwMode="auto">
          <a:xfrm flipV="1">
            <a:off x="3595688" y="1177925"/>
            <a:ext cx="461962" cy="3714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3578" name="Line 46">
            <a:extLst>
              <a:ext uri="{FF2B5EF4-FFF2-40B4-BE49-F238E27FC236}">
                <a16:creationId xmlns:a16="http://schemas.microsoft.com/office/drawing/2014/main" id="{46170ABA-B2E1-4C32-B1B1-4E2F7319756F}"/>
              </a:ext>
            </a:extLst>
          </p:cNvPr>
          <p:cNvSpPr>
            <a:spLocks noChangeShapeType="1"/>
          </p:cNvSpPr>
          <p:nvPr/>
        </p:nvSpPr>
        <p:spPr bwMode="auto">
          <a:xfrm flipH="1" flipV="1">
            <a:off x="3316288" y="1177925"/>
            <a:ext cx="277812"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3579" name="Text Box 47">
            <a:extLst>
              <a:ext uri="{FF2B5EF4-FFF2-40B4-BE49-F238E27FC236}">
                <a16:creationId xmlns:a16="http://schemas.microsoft.com/office/drawing/2014/main" id="{04AB01DF-F7B7-4F2B-88B4-E9D2CC2676C0}"/>
              </a:ext>
            </a:extLst>
          </p:cNvPr>
          <p:cNvSpPr txBox="1">
            <a:spLocks noChangeArrowheads="1"/>
          </p:cNvSpPr>
          <p:nvPr/>
        </p:nvSpPr>
        <p:spPr bwMode="auto">
          <a:xfrm>
            <a:off x="4087813" y="1146175"/>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x</a:t>
            </a:r>
          </a:p>
        </p:txBody>
      </p:sp>
      <p:sp>
        <p:nvSpPr>
          <p:cNvPr id="23580" name="Text Box 48">
            <a:extLst>
              <a:ext uri="{FF2B5EF4-FFF2-40B4-BE49-F238E27FC236}">
                <a16:creationId xmlns:a16="http://schemas.microsoft.com/office/drawing/2014/main" id="{899938A3-004F-455A-BEB0-93FBAFB9B49B}"/>
              </a:ext>
            </a:extLst>
          </p:cNvPr>
          <p:cNvSpPr txBox="1">
            <a:spLocks noChangeArrowheads="1"/>
          </p:cNvSpPr>
          <p:nvPr/>
        </p:nvSpPr>
        <p:spPr bwMode="auto">
          <a:xfrm>
            <a:off x="3019425" y="1012825"/>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y</a:t>
            </a:r>
          </a:p>
        </p:txBody>
      </p:sp>
      <p:sp>
        <p:nvSpPr>
          <p:cNvPr id="23581" name="Text Box 49">
            <a:extLst>
              <a:ext uri="{FF2B5EF4-FFF2-40B4-BE49-F238E27FC236}">
                <a16:creationId xmlns:a16="http://schemas.microsoft.com/office/drawing/2014/main" id="{A2CAF8C5-0806-4DD0-8A3C-1E7359A4779D}"/>
              </a:ext>
            </a:extLst>
          </p:cNvPr>
          <p:cNvSpPr txBox="1">
            <a:spLocks noChangeArrowheads="1"/>
          </p:cNvSpPr>
          <p:nvPr/>
        </p:nvSpPr>
        <p:spPr bwMode="auto">
          <a:xfrm>
            <a:off x="3224213" y="2092325"/>
            <a:ext cx="666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0.3N</a:t>
            </a:r>
          </a:p>
        </p:txBody>
      </p:sp>
      <p:sp>
        <p:nvSpPr>
          <p:cNvPr id="23582" name="Line 50">
            <a:extLst>
              <a:ext uri="{FF2B5EF4-FFF2-40B4-BE49-F238E27FC236}">
                <a16:creationId xmlns:a16="http://schemas.microsoft.com/office/drawing/2014/main" id="{A9081D5F-4A60-41AA-B7B2-A9FCC55E1EE0}"/>
              </a:ext>
            </a:extLst>
          </p:cNvPr>
          <p:cNvSpPr>
            <a:spLocks noChangeShapeType="1"/>
          </p:cNvSpPr>
          <p:nvPr/>
        </p:nvSpPr>
        <p:spPr bwMode="auto">
          <a:xfrm flipV="1">
            <a:off x="2825750" y="2085975"/>
            <a:ext cx="431800" cy="379413"/>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aphicFrame>
        <p:nvGraphicFramePr>
          <p:cNvPr id="23554" name="Object 51">
            <a:extLst>
              <a:ext uri="{FF2B5EF4-FFF2-40B4-BE49-F238E27FC236}">
                <a16:creationId xmlns:a16="http://schemas.microsoft.com/office/drawing/2014/main" id="{40591C8B-CBC9-488A-AFD0-F3BADBACF88C}"/>
              </a:ext>
            </a:extLst>
          </p:cNvPr>
          <p:cNvGraphicFramePr>
            <a:graphicFrameLocks noChangeAspect="1"/>
          </p:cNvGraphicFramePr>
          <p:nvPr/>
        </p:nvGraphicFramePr>
        <p:xfrm>
          <a:off x="1130300" y="3724275"/>
          <a:ext cx="2457450" cy="1019175"/>
        </p:xfrm>
        <a:graphic>
          <a:graphicData uri="http://schemas.openxmlformats.org/presentationml/2006/ole">
            <mc:AlternateContent xmlns:mc="http://schemas.openxmlformats.org/markup-compatibility/2006">
              <mc:Choice xmlns:v="urn:schemas-microsoft-com:vml" Requires="v">
                <p:oleObj name="Equation" r:id="rId4" imgW="1714500" imgH="711200" progId="Equation.DSMT4">
                  <p:embed/>
                </p:oleObj>
              </mc:Choice>
              <mc:Fallback>
                <p:oleObj name="Equation" r:id="rId4" imgW="1714500" imgH="711200" progId="Equation.DSMT4">
                  <p:embed/>
                  <p:pic>
                    <p:nvPicPr>
                      <p:cNvPr id="0" name="Object 5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30300" y="3724275"/>
                        <a:ext cx="2457450" cy="1019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3583" name="Text Box 52">
            <a:extLst>
              <a:ext uri="{FF2B5EF4-FFF2-40B4-BE49-F238E27FC236}">
                <a16:creationId xmlns:a16="http://schemas.microsoft.com/office/drawing/2014/main" id="{EB41D984-F053-405B-AD2C-F2E0D38C65FF}"/>
              </a:ext>
            </a:extLst>
          </p:cNvPr>
          <p:cNvSpPr txBox="1">
            <a:spLocks noChangeArrowheads="1"/>
          </p:cNvSpPr>
          <p:nvPr/>
        </p:nvSpPr>
        <p:spPr bwMode="auto">
          <a:xfrm>
            <a:off x="3873500" y="4108450"/>
            <a:ext cx="1758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same as before</a:t>
            </a:r>
          </a:p>
        </p:txBody>
      </p:sp>
      <p:graphicFrame>
        <p:nvGraphicFramePr>
          <p:cNvPr id="23555" name="Object 53">
            <a:extLst>
              <a:ext uri="{FF2B5EF4-FFF2-40B4-BE49-F238E27FC236}">
                <a16:creationId xmlns:a16="http://schemas.microsoft.com/office/drawing/2014/main" id="{5F070B19-E35C-48F4-9D63-3B438866BEF8}"/>
              </a:ext>
            </a:extLst>
          </p:cNvPr>
          <p:cNvGraphicFramePr>
            <a:graphicFrameLocks noChangeAspect="1"/>
          </p:cNvGraphicFramePr>
          <p:nvPr>
            <p:extLst>
              <p:ext uri="{D42A27DB-BD31-4B8C-83A1-F6EECF244321}">
                <p14:modId xmlns:p14="http://schemas.microsoft.com/office/powerpoint/2010/main" val="2655012689"/>
              </p:ext>
            </p:extLst>
          </p:nvPr>
        </p:nvGraphicFramePr>
        <p:xfrm>
          <a:off x="1144588" y="4900613"/>
          <a:ext cx="4378325" cy="1104900"/>
        </p:xfrm>
        <a:graphic>
          <a:graphicData uri="http://schemas.openxmlformats.org/presentationml/2006/ole">
            <mc:AlternateContent xmlns:mc="http://schemas.openxmlformats.org/markup-compatibility/2006">
              <mc:Choice xmlns:v="urn:schemas-microsoft-com:vml" Requires="v">
                <p:oleObj name="Equation" r:id="rId6" imgW="2920680" imgH="736560" progId="Equation.DSMT4">
                  <p:embed/>
                </p:oleObj>
              </mc:Choice>
              <mc:Fallback>
                <p:oleObj name="Equation" r:id="rId6" imgW="2920680" imgH="736560" progId="Equation.DSMT4">
                  <p:embed/>
                  <p:pic>
                    <p:nvPicPr>
                      <p:cNvPr id="0" name="Object 53"/>
                      <p:cNvPicPr>
                        <a:picLocks noChangeAspect="1" noChangeArrowheads="1"/>
                      </p:cNvPicPr>
                      <p:nvPr/>
                    </p:nvPicPr>
                    <p:blipFill>
                      <a:blip r:embed="rId7"/>
                      <a:srcRect/>
                      <a:stretch>
                        <a:fillRect/>
                      </a:stretch>
                    </p:blipFill>
                    <p:spPr bwMode="auto">
                      <a:xfrm>
                        <a:off x="1144588" y="4900613"/>
                        <a:ext cx="4378325" cy="1104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3584" name="Text Box 54">
            <a:extLst>
              <a:ext uri="{FF2B5EF4-FFF2-40B4-BE49-F238E27FC236}">
                <a16:creationId xmlns:a16="http://schemas.microsoft.com/office/drawing/2014/main" id="{33897D4C-5E9A-477A-AE57-97AC1ED0A111}"/>
              </a:ext>
            </a:extLst>
          </p:cNvPr>
          <p:cNvSpPr txBox="1">
            <a:spLocks noChangeArrowheads="1"/>
          </p:cNvSpPr>
          <p:nvPr/>
        </p:nvSpPr>
        <p:spPr bwMode="auto">
          <a:xfrm>
            <a:off x="549275" y="6089157"/>
            <a:ext cx="5708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Thus, for equilibrium we must have   2.65 &lt; d &lt; 4.57 ft </a:t>
            </a:r>
          </a:p>
        </p:txBody>
      </p:sp>
      <p:grpSp>
        <p:nvGrpSpPr>
          <p:cNvPr id="23585" name="Group 49">
            <a:extLst>
              <a:ext uri="{FF2B5EF4-FFF2-40B4-BE49-F238E27FC236}">
                <a16:creationId xmlns:a16="http://schemas.microsoft.com/office/drawing/2014/main" id="{6219632F-1D8B-478E-BDCA-1CBF511A07A9}"/>
              </a:ext>
            </a:extLst>
          </p:cNvPr>
          <p:cNvGrpSpPr>
            <a:grpSpLocks/>
          </p:cNvGrpSpPr>
          <p:nvPr/>
        </p:nvGrpSpPr>
        <p:grpSpPr bwMode="auto">
          <a:xfrm rot="5400000">
            <a:off x="6283325" y="1611313"/>
            <a:ext cx="195263" cy="103187"/>
            <a:chOff x="1618" y="3236"/>
            <a:chExt cx="123" cy="65"/>
          </a:xfrm>
        </p:grpSpPr>
        <p:sp>
          <p:nvSpPr>
            <p:cNvPr id="23603" name="AutoShape 50">
              <a:extLst>
                <a:ext uri="{FF2B5EF4-FFF2-40B4-BE49-F238E27FC236}">
                  <a16:creationId xmlns:a16="http://schemas.microsoft.com/office/drawing/2014/main" id="{7B667C5F-0250-4223-950C-630618F24E8C}"/>
                </a:ext>
              </a:extLst>
            </p:cNvPr>
            <p:cNvSpPr>
              <a:spLocks noChangeArrowheads="1"/>
            </p:cNvSpPr>
            <p:nvPr/>
          </p:nvSpPr>
          <p:spPr bwMode="auto">
            <a:xfrm>
              <a:off x="1618" y="3236"/>
              <a:ext cx="123" cy="65"/>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3604" name="AutoShape 51">
              <a:extLst>
                <a:ext uri="{FF2B5EF4-FFF2-40B4-BE49-F238E27FC236}">
                  <a16:creationId xmlns:a16="http://schemas.microsoft.com/office/drawing/2014/main" id="{D9AAC1EA-418A-4FC1-9B40-F91DC78AF433}"/>
                </a:ext>
              </a:extLst>
            </p:cNvPr>
            <p:cNvSpPr>
              <a:spLocks noChangeArrowheads="1"/>
            </p:cNvSpPr>
            <p:nvPr/>
          </p:nvSpPr>
          <p:spPr bwMode="auto">
            <a:xfrm>
              <a:off x="1638" y="3250"/>
              <a:ext cx="84" cy="32"/>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grpSp>
        <p:nvGrpSpPr>
          <p:cNvPr id="23586" name="Group 52">
            <a:extLst>
              <a:ext uri="{FF2B5EF4-FFF2-40B4-BE49-F238E27FC236}">
                <a16:creationId xmlns:a16="http://schemas.microsoft.com/office/drawing/2014/main" id="{D5E25456-625A-4FB3-B0DF-18D89DEABC59}"/>
              </a:ext>
            </a:extLst>
          </p:cNvPr>
          <p:cNvGrpSpPr>
            <a:grpSpLocks/>
          </p:cNvGrpSpPr>
          <p:nvPr/>
        </p:nvGrpSpPr>
        <p:grpSpPr bwMode="auto">
          <a:xfrm rot="5400000">
            <a:off x="6042819" y="1229519"/>
            <a:ext cx="684212" cy="107950"/>
            <a:chOff x="1618" y="3236"/>
            <a:chExt cx="431" cy="68"/>
          </a:xfrm>
        </p:grpSpPr>
        <p:grpSp>
          <p:nvGrpSpPr>
            <p:cNvPr id="23595" name="Group 53">
              <a:extLst>
                <a:ext uri="{FF2B5EF4-FFF2-40B4-BE49-F238E27FC236}">
                  <a16:creationId xmlns:a16="http://schemas.microsoft.com/office/drawing/2014/main" id="{C535C880-E124-44EC-9AED-949620ADF8A8}"/>
                </a:ext>
              </a:extLst>
            </p:cNvPr>
            <p:cNvGrpSpPr>
              <a:grpSpLocks/>
            </p:cNvGrpSpPr>
            <p:nvPr/>
          </p:nvGrpSpPr>
          <p:grpSpPr bwMode="auto">
            <a:xfrm>
              <a:off x="1825" y="3239"/>
              <a:ext cx="123" cy="65"/>
              <a:chOff x="1618" y="3236"/>
              <a:chExt cx="123" cy="65"/>
            </a:xfrm>
          </p:grpSpPr>
          <p:sp>
            <p:nvSpPr>
              <p:cNvPr id="23601" name="AutoShape 54">
                <a:extLst>
                  <a:ext uri="{FF2B5EF4-FFF2-40B4-BE49-F238E27FC236}">
                    <a16:creationId xmlns:a16="http://schemas.microsoft.com/office/drawing/2014/main" id="{4425385E-7238-45B8-A2E1-966F46B35318}"/>
                  </a:ext>
                </a:extLst>
              </p:cNvPr>
              <p:cNvSpPr>
                <a:spLocks noChangeArrowheads="1"/>
              </p:cNvSpPr>
              <p:nvPr/>
            </p:nvSpPr>
            <p:spPr bwMode="auto">
              <a:xfrm>
                <a:off x="1618" y="3236"/>
                <a:ext cx="123" cy="65"/>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3602" name="AutoShape 55">
                <a:extLst>
                  <a:ext uri="{FF2B5EF4-FFF2-40B4-BE49-F238E27FC236}">
                    <a16:creationId xmlns:a16="http://schemas.microsoft.com/office/drawing/2014/main" id="{36EC3604-1B54-467B-ABA9-316203D804C8}"/>
                  </a:ext>
                </a:extLst>
              </p:cNvPr>
              <p:cNvSpPr>
                <a:spLocks noChangeArrowheads="1"/>
              </p:cNvSpPr>
              <p:nvPr/>
            </p:nvSpPr>
            <p:spPr bwMode="auto">
              <a:xfrm>
                <a:off x="1638" y="3250"/>
                <a:ext cx="84" cy="32"/>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grpSp>
          <p:nvGrpSpPr>
            <p:cNvPr id="23596" name="Group 56">
              <a:extLst>
                <a:ext uri="{FF2B5EF4-FFF2-40B4-BE49-F238E27FC236}">
                  <a16:creationId xmlns:a16="http://schemas.microsoft.com/office/drawing/2014/main" id="{4E59964D-4DC8-4251-9ABA-1432E5C2273A}"/>
                </a:ext>
              </a:extLst>
            </p:cNvPr>
            <p:cNvGrpSpPr>
              <a:grpSpLocks/>
            </p:cNvGrpSpPr>
            <p:nvPr/>
          </p:nvGrpSpPr>
          <p:grpSpPr bwMode="auto">
            <a:xfrm>
              <a:off x="1618" y="3236"/>
              <a:ext cx="123" cy="65"/>
              <a:chOff x="1618" y="3236"/>
              <a:chExt cx="123" cy="65"/>
            </a:xfrm>
          </p:grpSpPr>
          <p:sp>
            <p:nvSpPr>
              <p:cNvPr id="23599" name="AutoShape 57">
                <a:extLst>
                  <a:ext uri="{FF2B5EF4-FFF2-40B4-BE49-F238E27FC236}">
                    <a16:creationId xmlns:a16="http://schemas.microsoft.com/office/drawing/2014/main" id="{FC7E3A47-FC90-4A7A-90E9-BB3D48071695}"/>
                  </a:ext>
                </a:extLst>
              </p:cNvPr>
              <p:cNvSpPr>
                <a:spLocks noChangeArrowheads="1"/>
              </p:cNvSpPr>
              <p:nvPr/>
            </p:nvSpPr>
            <p:spPr bwMode="auto">
              <a:xfrm>
                <a:off x="1618" y="3236"/>
                <a:ext cx="123" cy="65"/>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3600" name="AutoShape 58">
                <a:extLst>
                  <a:ext uri="{FF2B5EF4-FFF2-40B4-BE49-F238E27FC236}">
                    <a16:creationId xmlns:a16="http://schemas.microsoft.com/office/drawing/2014/main" id="{04531BCD-3E8D-4764-8F3C-16BD67ED527D}"/>
                  </a:ext>
                </a:extLst>
              </p:cNvPr>
              <p:cNvSpPr>
                <a:spLocks noChangeArrowheads="1"/>
              </p:cNvSpPr>
              <p:nvPr/>
            </p:nvSpPr>
            <p:spPr bwMode="auto">
              <a:xfrm>
                <a:off x="1638" y="3250"/>
                <a:ext cx="84" cy="32"/>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sp>
          <p:nvSpPr>
            <p:cNvPr id="23597" name="Rectangle 59">
              <a:extLst>
                <a:ext uri="{FF2B5EF4-FFF2-40B4-BE49-F238E27FC236}">
                  <a16:creationId xmlns:a16="http://schemas.microsoft.com/office/drawing/2014/main" id="{518AC304-475D-4989-9462-B6F0CF6D5604}"/>
                </a:ext>
              </a:extLst>
            </p:cNvPr>
            <p:cNvSpPr>
              <a:spLocks noChangeArrowheads="1"/>
            </p:cNvSpPr>
            <p:nvPr/>
          </p:nvSpPr>
          <p:spPr bwMode="auto">
            <a:xfrm>
              <a:off x="1728" y="3255"/>
              <a:ext cx="120" cy="27"/>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3598" name="Rectangle 60">
              <a:extLst>
                <a:ext uri="{FF2B5EF4-FFF2-40B4-BE49-F238E27FC236}">
                  <a16:creationId xmlns:a16="http://schemas.microsoft.com/office/drawing/2014/main" id="{3AB1ACBD-5FD5-410E-8762-1D989A8BA3BE}"/>
                </a:ext>
              </a:extLst>
            </p:cNvPr>
            <p:cNvSpPr>
              <a:spLocks noChangeArrowheads="1"/>
            </p:cNvSpPr>
            <p:nvPr/>
          </p:nvSpPr>
          <p:spPr bwMode="auto">
            <a:xfrm>
              <a:off x="1929" y="3258"/>
              <a:ext cx="120" cy="27"/>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grpSp>
        <p:nvGrpSpPr>
          <p:cNvPr id="23587" name="Group 61">
            <a:extLst>
              <a:ext uri="{FF2B5EF4-FFF2-40B4-BE49-F238E27FC236}">
                <a16:creationId xmlns:a16="http://schemas.microsoft.com/office/drawing/2014/main" id="{07072957-4150-4D70-922B-C3FA7B796C46}"/>
              </a:ext>
            </a:extLst>
          </p:cNvPr>
          <p:cNvGrpSpPr>
            <a:grpSpLocks/>
          </p:cNvGrpSpPr>
          <p:nvPr/>
        </p:nvGrpSpPr>
        <p:grpSpPr bwMode="auto">
          <a:xfrm rot="5400000">
            <a:off x="6278563" y="1939925"/>
            <a:ext cx="195262" cy="103188"/>
            <a:chOff x="1618" y="3236"/>
            <a:chExt cx="123" cy="65"/>
          </a:xfrm>
        </p:grpSpPr>
        <p:sp>
          <p:nvSpPr>
            <p:cNvPr id="23593" name="AutoShape 62">
              <a:extLst>
                <a:ext uri="{FF2B5EF4-FFF2-40B4-BE49-F238E27FC236}">
                  <a16:creationId xmlns:a16="http://schemas.microsoft.com/office/drawing/2014/main" id="{A054BA96-B792-47A2-BF38-286573E043BA}"/>
                </a:ext>
              </a:extLst>
            </p:cNvPr>
            <p:cNvSpPr>
              <a:spLocks noChangeArrowheads="1"/>
            </p:cNvSpPr>
            <p:nvPr/>
          </p:nvSpPr>
          <p:spPr bwMode="auto">
            <a:xfrm>
              <a:off x="1618" y="3236"/>
              <a:ext cx="123" cy="65"/>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3594" name="AutoShape 63">
              <a:extLst>
                <a:ext uri="{FF2B5EF4-FFF2-40B4-BE49-F238E27FC236}">
                  <a16:creationId xmlns:a16="http://schemas.microsoft.com/office/drawing/2014/main" id="{3E408EEE-558A-49CC-BB8A-69409ABD23F8}"/>
                </a:ext>
              </a:extLst>
            </p:cNvPr>
            <p:cNvSpPr>
              <a:spLocks noChangeArrowheads="1"/>
            </p:cNvSpPr>
            <p:nvPr/>
          </p:nvSpPr>
          <p:spPr bwMode="auto">
            <a:xfrm>
              <a:off x="1638" y="3250"/>
              <a:ext cx="84" cy="32"/>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sp>
        <p:nvSpPr>
          <p:cNvPr id="23588" name="Rectangle 64">
            <a:extLst>
              <a:ext uri="{FF2B5EF4-FFF2-40B4-BE49-F238E27FC236}">
                <a16:creationId xmlns:a16="http://schemas.microsoft.com/office/drawing/2014/main" id="{2F0BA4F1-E215-416B-A577-AE03761FB5FA}"/>
              </a:ext>
            </a:extLst>
          </p:cNvPr>
          <p:cNvSpPr>
            <a:spLocks noChangeArrowheads="1"/>
          </p:cNvSpPr>
          <p:nvPr/>
        </p:nvSpPr>
        <p:spPr bwMode="auto">
          <a:xfrm rot="5400000">
            <a:off x="6285707" y="1813718"/>
            <a:ext cx="190500" cy="42863"/>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3589" name="Line 65">
            <a:extLst>
              <a:ext uri="{FF2B5EF4-FFF2-40B4-BE49-F238E27FC236}">
                <a16:creationId xmlns:a16="http://schemas.microsoft.com/office/drawing/2014/main" id="{8C564C5A-DB4D-4176-BFC9-D1D196F5A00D}"/>
              </a:ext>
            </a:extLst>
          </p:cNvPr>
          <p:cNvSpPr>
            <a:spLocks noChangeShapeType="1"/>
          </p:cNvSpPr>
          <p:nvPr/>
        </p:nvSpPr>
        <p:spPr bwMode="auto">
          <a:xfrm flipH="1" flipV="1">
            <a:off x="6367463" y="531813"/>
            <a:ext cx="9525" cy="328612"/>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3590" name="Line 66">
            <a:extLst>
              <a:ext uri="{FF2B5EF4-FFF2-40B4-BE49-F238E27FC236}">
                <a16:creationId xmlns:a16="http://schemas.microsoft.com/office/drawing/2014/main" id="{E421C165-FE9C-4495-9B16-95EE92640FA0}"/>
              </a:ext>
            </a:extLst>
          </p:cNvPr>
          <p:cNvSpPr>
            <a:spLocks noChangeShapeType="1"/>
          </p:cNvSpPr>
          <p:nvPr/>
        </p:nvSpPr>
        <p:spPr bwMode="auto">
          <a:xfrm flipH="1">
            <a:off x="6378575" y="1314450"/>
            <a:ext cx="9525" cy="390525"/>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3591" name="Text Box 67">
            <a:extLst>
              <a:ext uri="{FF2B5EF4-FFF2-40B4-BE49-F238E27FC236}">
                <a16:creationId xmlns:a16="http://schemas.microsoft.com/office/drawing/2014/main" id="{104E1C51-F311-42A2-B40B-4C045358BA43}"/>
              </a:ext>
            </a:extLst>
          </p:cNvPr>
          <p:cNvSpPr txBox="1">
            <a:spLocks noChangeArrowheads="1"/>
          </p:cNvSpPr>
          <p:nvPr/>
        </p:nvSpPr>
        <p:spPr bwMode="auto">
          <a:xfrm>
            <a:off x="6553200" y="325438"/>
            <a:ext cx="323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T</a:t>
            </a:r>
          </a:p>
        </p:txBody>
      </p:sp>
      <p:sp>
        <p:nvSpPr>
          <p:cNvPr id="23592" name="Text Box 68">
            <a:extLst>
              <a:ext uri="{FF2B5EF4-FFF2-40B4-BE49-F238E27FC236}">
                <a16:creationId xmlns:a16="http://schemas.microsoft.com/office/drawing/2014/main" id="{1873BCED-7B36-4ACD-92F3-BB42E568D2F3}"/>
              </a:ext>
            </a:extLst>
          </p:cNvPr>
          <p:cNvSpPr txBox="1">
            <a:spLocks noChangeArrowheads="1"/>
          </p:cNvSpPr>
          <p:nvPr/>
        </p:nvSpPr>
        <p:spPr bwMode="auto">
          <a:xfrm>
            <a:off x="6502400" y="1239838"/>
            <a:ext cx="1238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(0.5)(d)  lb</a:t>
            </a:r>
          </a:p>
        </p:txBody>
      </p:sp>
      <p:graphicFrame>
        <p:nvGraphicFramePr>
          <p:cNvPr id="23556" name="Object 69">
            <a:extLst>
              <a:ext uri="{FF2B5EF4-FFF2-40B4-BE49-F238E27FC236}">
                <a16:creationId xmlns:a16="http://schemas.microsoft.com/office/drawing/2014/main" id="{6A6F86DF-8B88-4DA5-96E8-2A9989BEA6E6}"/>
              </a:ext>
            </a:extLst>
          </p:cNvPr>
          <p:cNvGraphicFramePr>
            <a:graphicFrameLocks noChangeAspect="1"/>
          </p:cNvGraphicFramePr>
          <p:nvPr/>
        </p:nvGraphicFramePr>
        <p:xfrm>
          <a:off x="6257925" y="2466975"/>
          <a:ext cx="1428750" cy="987425"/>
        </p:xfrm>
        <a:graphic>
          <a:graphicData uri="http://schemas.openxmlformats.org/presentationml/2006/ole">
            <mc:AlternateContent xmlns:mc="http://schemas.openxmlformats.org/markup-compatibility/2006">
              <mc:Choice xmlns:v="urn:schemas-microsoft-com:vml" Requires="v">
                <p:oleObj name="Equation" r:id="rId8" imgW="1028254" imgH="710891" progId="Equation.DSMT4">
                  <p:embed/>
                </p:oleObj>
              </mc:Choice>
              <mc:Fallback>
                <p:oleObj name="Equation" r:id="rId8" imgW="1028254" imgH="710891" progId="Equation.DSMT4">
                  <p:embed/>
                  <p:pic>
                    <p:nvPicPr>
                      <p:cNvPr id="0" name="Object 6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257925" y="2466975"/>
                        <a:ext cx="1428750" cy="987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cxnSp>
        <p:nvCxnSpPr>
          <p:cNvPr id="73" name="Straight Connector 72">
            <a:extLst>
              <a:ext uri="{FF2B5EF4-FFF2-40B4-BE49-F238E27FC236}">
                <a16:creationId xmlns:a16="http://schemas.microsoft.com/office/drawing/2014/main" id="{ECB9AFCA-E781-22C0-505F-55FD33F5BA11}"/>
              </a:ext>
            </a:extLst>
          </p:cNvPr>
          <p:cNvCxnSpPr/>
          <p:nvPr/>
        </p:nvCxnSpPr>
        <p:spPr>
          <a:xfrm>
            <a:off x="593971" y="6721209"/>
            <a:ext cx="7810007"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 name="Straight Connector 2">
            <a:extLst>
              <a:ext uri="{FF2B5EF4-FFF2-40B4-BE49-F238E27FC236}">
                <a16:creationId xmlns:a16="http://schemas.microsoft.com/office/drawing/2014/main" id="{1DF0C505-A439-573A-F3B0-3948BF165E0A}"/>
              </a:ext>
            </a:extLst>
          </p:cNvPr>
          <p:cNvCxnSpPr/>
          <p:nvPr/>
        </p:nvCxnSpPr>
        <p:spPr>
          <a:xfrm>
            <a:off x="4386263" y="6455870"/>
            <a:ext cx="1785937"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9" name="Text Box 4">
            <a:extLst>
              <a:ext uri="{FF2B5EF4-FFF2-40B4-BE49-F238E27FC236}">
                <a16:creationId xmlns:a16="http://schemas.microsoft.com/office/drawing/2014/main" id="{B506AE6A-BBAD-4D37-A4C6-1E8BC1A6D795}"/>
              </a:ext>
            </a:extLst>
          </p:cNvPr>
          <p:cNvSpPr txBox="1">
            <a:spLocks noChangeArrowheads="1"/>
          </p:cNvSpPr>
          <p:nvPr/>
        </p:nvSpPr>
        <p:spPr bwMode="auto">
          <a:xfrm>
            <a:off x="1428750" y="327025"/>
            <a:ext cx="50990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solidFill>
                  <a:srgbClr val="C00000"/>
                </a:solidFill>
              </a:rPr>
              <a:t>Flat belts or ropes in contact with rough surfaces</a:t>
            </a:r>
          </a:p>
        </p:txBody>
      </p:sp>
      <p:sp>
        <p:nvSpPr>
          <p:cNvPr id="26630" name="Arc 5">
            <a:extLst>
              <a:ext uri="{FF2B5EF4-FFF2-40B4-BE49-F238E27FC236}">
                <a16:creationId xmlns:a16="http://schemas.microsoft.com/office/drawing/2014/main" id="{D51339AC-7F25-4744-92D3-BD29AEDFED85}"/>
              </a:ext>
            </a:extLst>
          </p:cNvPr>
          <p:cNvSpPr>
            <a:spLocks/>
          </p:cNvSpPr>
          <p:nvPr/>
        </p:nvSpPr>
        <p:spPr bwMode="auto">
          <a:xfrm>
            <a:off x="1214438" y="1346200"/>
            <a:ext cx="2519362" cy="1509713"/>
          </a:xfrm>
          <a:custGeom>
            <a:avLst/>
            <a:gdLst>
              <a:gd name="T0" fmla="*/ 0 w 26881"/>
              <a:gd name="T1" fmla="*/ 2147483647 h 21600"/>
              <a:gd name="T2" fmla="*/ 2147483647 w 26881"/>
              <a:gd name="T3" fmla="*/ 2147483647 h 21600"/>
              <a:gd name="T4" fmla="*/ 2147483647 w 26881"/>
              <a:gd name="T5" fmla="*/ 2147483647 h 21600"/>
              <a:gd name="T6" fmla="*/ 0 60000 65536"/>
              <a:gd name="T7" fmla="*/ 0 60000 65536"/>
              <a:gd name="T8" fmla="*/ 0 60000 65536"/>
              <a:gd name="T9" fmla="*/ 0 w 26881"/>
              <a:gd name="T10" fmla="*/ 0 h 21600"/>
              <a:gd name="T11" fmla="*/ 26881 w 26881"/>
              <a:gd name="T12" fmla="*/ 21600 h 21600"/>
            </a:gdLst>
            <a:ahLst/>
            <a:cxnLst>
              <a:cxn ang="T6">
                <a:pos x="T0" y="T1"/>
              </a:cxn>
              <a:cxn ang="T7">
                <a:pos x="T2" y="T3"/>
              </a:cxn>
              <a:cxn ang="T8">
                <a:pos x="T4" y="T5"/>
              </a:cxn>
            </a:cxnLst>
            <a:rect l="T9" t="T10" r="T11" b="T12"/>
            <a:pathLst>
              <a:path w="26881" h="21600" fill="none" extrusionOk="0">
                <a:moveTo>
                  <a:pt x="0" y="1278"/>
                </a:moveTo>
                <a:cubicBezTo>
                  <a:pt x="2347" y="432"/>
                  <a:pt x="4824" y="-1"/>
                  <a:pt x="7320" y="0"/>
                </a:cubicBezTo>
                <a:cubicBezTo>
                  <a:pt x="15701" y="0"/>
                  <a:pt x="23325" y="4848"/>
                  <a:pt x="26880" y="12438"/>
                </a:cubicBezTo>
              </a:path>
              <a:path w="26881" h="21600" stroke="0" extrusionOk="0">
                <a:moveTo>
                  <a:pt x="0" y="1278"/>
                </a:moveTo>
                <a:cubicBezTo>
                  <a:pt x="2347" y="432"/>
                  <a:pt x="4824" y="-1"/>
                  <a:pt x="7320" y="0"/>
                </a:cubicBezTo>
                <a:cubicBezTo>
                  <a:pt x="15701" y="0"/>
                  <a:pt x="23325" y="4848"/>
                  <a:pt x="26880" y="12438"/>
                </a:cubicBezTo>
                <a:lnTo>
                  <a:pt x="7320" y="21600"/>
                </a:lnTo>
                <a:lnTo>
                  <a:pt x="0" y="1278"/>
                </a:lnTo>
                <a:close/>
              </a:path>
            </a:pathLst>
          </a:cu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6631" name="Line 6">
            <a:extLst>
              <a:ext uri="{FF2B5EF4-FFF2-40B4-BE49-F238E27FC236}">
                <a16:creationId xmlns:a16="http://schemas.microsoft.com/office/drawing/2014/main" id="{D31DE562-B922-4874-87D6-A7A9D6E5470F}"/>
              </a:ext>
            </a:extLst>
          </p:cNvPr>
          <p:cNvSpPr>
            <a:spLocks noChangeShapeType="1"/>
          </p:cNvSpPr>
          <p:nvPr/>
        </p:nvSpPr>
        <p:spPr bwMode="auto">
          <a:xfrm flipH="1" flipV="1">
            <a:off x="1089025" y="1263650"/>
            <a:ext cx="893763" cy="71438"/>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6632" name="Line 7">
            <a:extLst>
              <a:ext uri="{FF2B5EF4-FFF2-40B4-BE49-F238E27FC236}">
                <a16:creationId xmlns:a16="http://schemas.microsoft.com/office/drawing/2014/main" id="{750ED225-764E-4351-B055-E1F62F700101}"/>
              </a:ext>
            </a:extLst>
          </p:cNvPr>
          <p:cNvSpPr>
            <a:spLocks noChangeShapeType="1"/>
          </p:cNvSpPr>
          <p:nvPr/>
        </p:nvSpPr>
        <p:spPr bwMode="auto">
          <a:xfrm flipH="1">
            <a:off x="1695450" y="1355725"/>
            <a:ext cx="277813" cy="1982788"/>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26633" name="Line 8">
            <a:extLst>
              <a:ext uri="{FF2B5EF4-FFF2-40B4-BE49-F238E27FC236}">
                <a16:creationId xmlns:a16="http://schemas.microsoft.com/office/drawing/2014/main" id="{3021C07B-FAEB-42EC-BD72-928039AEC6A1}"/>
              </a:ext>
            </a:extLst>
          </p:cNvPr>
          <p:cNvSpPr>
            <a:spLocks noChangeShapeType="1"/>
          </p:cNvSpPr>
          <p:nvPr/>
        </p:nvSpPr>
        <p:spPr bwMode="auto">
          <a:xfrm flipV="1">
            <a:off x="1695450" y="1704975"/>
            <a:ext cx="1489075" cy="16637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26634" name="Line 9">
            <a:extLst>
              <a:ext uri="{FF2B5EF4-FFF2-40B4-BE49-F238E27FC236}">
                <a16:creationId xmlns:a16="http://schemas.microsoft.com/office/drawing/2014/main" id="{6BE8E5B4-946A-40DF-AE43-0F32139DC694}"/>
              </a:ext>
            </a:extLst>
          </p:cNvPr>
          <p:cNvSpPr>
            <a:spLocks noChangeShapeType="1"/>
          </p:cNvSpPr>
          <p:nvPr/>
        </p:nvSpPr>
        <p:spPr bwMode="auto">
          <a:xfrm>
            <a:off x="3205163" y="1714500"/>
            <a:ext cx="700087" cy="401638"/>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6635" name="Arc 10">
            <a:extLst>
              <a:ext uri="{FF2B5EF4-FFF2-40B4-BE49-F238E27FC236}">
                <a16:creationId xmlns:a16="http://schemas.microsoft.com/office/drawing/2014/main" id="{B3492926-BCBD-4E9B-9743-C2B4AA9ADF54}"/>
              </a:ext>
            </a:extLst>
          </p:cNvPr>
          <p:cNvSpPr>
            <a:spLocks/>
          </p:cNvSpPr>
          <p:nvPr/>
        </p:nvSpPr>
        <p:spPr bwMode="auto">
          <a:xfrm>
            <a:off x="1798638" y="2609850"/>
            <a:ext cx="406400" cy="461963"/>
          </a:xfrm>
          <a:custGeom>
            <a:avLst/>
            <a:gdLst>
              <a:gd name="T0" fmla="*/ 0 w 19008"/>
              <a:gd name="T1" fmla="*/ 0 h 21600"/>
              <a:gd name="T2" fmla="*/ 2147483647 w 19008"/>
              <a:gd name="T3" fmla="*/ 2147483647 h 21600"/>
              <a:gd name="T4" fmla="*/ 0 w 19008"/>
              <a:gd name="T5" fmla="*/ 2147483647 h 21600"/>
              <a:gd name="T6" fmla="*/ 0 60000 65536"/>
              <a:gd name="T7" fmla="*/ 0 60000 65536"/>
              <a:gd name="T8" fmla="*/ 0 60000 65536"/>
              <a:gd name="T9" fmla="*/ 0 w 19008"/>
              <a:gd name="T10" fmla="*/ 0 h 21600"/>
              <a:gd name="T11" fmla="*/ 19008 w 19008"/>
              <a:gd name="T12" fmla="*/ 21600 h 21600"/>
            </a:gdLst>
            <a:ahLst/>
            <a:cxnLst>
              <a:cxn ang="T6">
                <a:pos x="T0" y="T1"/>
              </a:cxn>
              <a:cxn ang="T7">
                <a:pos x="T2" y="T3"/>
              </a:cxn>
              <a:cxn ang="T8">
                <a:pos x="T4" y="T5"/>
              </a:cxn>
            </a:cxnLst>
            <a:rect l="T9" t="T10" r="T11" b="T12"/>
            <a:pathLst>
              <a:path w="19008" h="21600" fill="none" extrusionOk="0">
                <a:moveTo>
                  <a:pt x="-1" y="0"/>
                </a:moveTo>
                <a:cubicBezTo>
                  <a:pt x="7938" y="0"/>
                  <a:pt x="15237" y="4354"/>
                  <a:pt x="19008" y="11340"/>
                </a:cubicBezTo>
              </a:path>
              <a:path w="19008" h="21600" stroke="0" extrusionOk="0">
                <a:moveTo>
                  <a:pt x="-1" y="0"/>
                </a:moveTo>
                <a:cubicBezTo>
                  <a:pt x="7938" y="0"/>
                  <a:pt x="15237" y="4354"/>
                  <a:pt x="19008" y="11340"/>
                </a:cubicBezTo>
                <a:lnTo>
                  <a:pt x="0" y="21600"/>
                </a:lnTo>
                <a:lnTo>
                  <a:pt x="-1" y="0"/>
                </a:lnTo>
                <a:close/>
              </a:path>
            </a:pathLst>
          </a:custGeom>
          <a:noFill/>
          <a:ln w="9525">
            <a:solidFill>
              <a:schemeClr val="tx1"/>
            </a:solidFill>
            <a:round/>
            <a:headEnd type="triangle" w="med" len="me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6636" name="Text Box 11">
            <a:extLst>
              <a:ext uri="{FF2B5EF4-FFF2-40B4-BE49-F238E27FC236}">
                <a16:creationId xmlns:a16="http://schemas.microsoft.com/office/drawing/2014/main" id="{9EE099E6-F879-4263-8693-D1C25FEDA6D1}"/>
              </a:ext>
            </a:extLst>
          </p:cNvPr>
          <p:cNvSpPr txBox="1">
            <a:spLocks noChangeArrowheads="1"/>
          </p:cNvSpPr>
          <p:nvPr/>
        </p:nvSpPr>
        <p:spPr bwMode="auto">
          <a:xfrm>
            <a:off x="1881188" y="2286000"/>
            <a:ext cx="309562"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latin typeface="Symbol" panose="05050102010706020507" pitchFamily="18" charset="2"/>
              </a:rPr>
              <a:t>b</a:t>
            </a:r>
          </a:p>
        </p:txBody>
      </p:sp>
      <p:sp>
        <p:nvSpPr>
          <p:cNvPr id="26637" name="Text Box 12">
            <a:extLst>
              <a:ext uri="{FF2B5EF4-FFF2-40B4-BE49-F238E27FC236}">
                <a16:creationId xmlns:a16="http://schemas.microsoft.com/office/drawing/2014/main" id="{08FAADC0-155D-470B-A70B-3CB1B33E9255}"/>
              </a:ext>
            </a:extLst>
          </p:cNvPr>
          <p:cNvSpPr txBox="1">
            <a:spLocks noChangeArrowheads="1"/>
          </p:cNvSpPr>
          <p:nvPr/>
        </p:nvSpPr>
        <p:spPr bwMode="auto">
          <a:xfrm>
            <a:off x="904875" y="768350"/>
            <a:ext cx="4079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T</a:t>
            </a:r>
            <a:r>
              <a:rPr lang="en-US" altLang="en-US" baseline="-25000"/>
              <a:t>L</a:t>
            </a:r>
            <a:endParaRPr lang="en-US" altLang="en-US"/>
          </a:p>
        </p:txBody>
      </p:sp>
      <p:sp>
        <p:nvSpPr>
          <p:cNvPr id="26638" name="Text Box 13">
            <a:extLst>
              <a:ext uri="{FF2B5EF4-FFF2-40B4-BE49-F238E27FC236}">
                <a16:creationId xmlns:a16="http://schemas.microsoft.com/office/drawing/2014/main" id="{22ED4ACD-FC02-4A9B-A57E-DEC47140A313}"/>
              </a:ext>
            </a:extLst>
          </p:cNvPr>
          <p:cNvSpPr txBox="1">
            <a:spLocks noChangeArrowheads="1"/>
          </p:cNvSpPr>
          <p:nvPr/>
        </p:nvSpPr>
        <p:spPr bwMode="auto">
          <a:xfrm>
            <a:off x="3832225" y="1581150"/>
            <a:ext cx="425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T</a:t>
            </a:r>
            <a:r>
              <a:rPr lang="en-US" altLang="en-US" baseline="-25000"/>
              <a:t>S</a:t>
            </a:r>
            <a:endParaRPr lang="en-US" altLang="en-US"/>
          </a:p>
        </p:txBody>
      </p:sp>
      <p:sp>
        <p:nvSpPr>
          <p:cNvPr id="26639" name="Arc 14">
            <a:extLst>
              <a:ext uri="{FF2B5EF4-FFF2-40B4-BE49-F238E27FC236}">
                <a16:creationId xmlns:a16="http://schemas.microsoft.com/office/drawing/2014/main" id="{B9837348-4622-4BA9-AE9B-295B7A8F9CEF}"/>
              </a:ext>
            </a:extLst>
          </p:cNvPr>
          <p:cNvSpPr>
            <a:spLocks/>
          </p:cNvSpPr>
          <p:nvPr/>
        </p:nvSpPr>
        <p:spPr bwMode="auto">
          <a:xfrm rot="-730887">
            <a:off x="5792788" y="2479675"/>
            <a:ext cx="976312" cy="881063"/>
          </a:xfrm>
          <a:custGeom>
            <a:avLst/>
            <a:gdLst>
              <a:gd name="T0" fmla="*/ 2147483647 w 21600"/>
              <a:gd name="T1" fmla="*/ 0 h 19491"/>
              <a:gd name="T2" fmla="*/ 2147483647 w 21600"/>
              <a:gd name="T3" fmla="*/ 2147483647 h 19491"/>
              <a:gd name="T4" fmla="*/ 0 w 21600"/>
              <a:gd name="T5" fmla="*/ 2147483647 h 19491"/>
              <a:gd name="T6" fmla="*/ 0 60000 65536"/>
              <a:gd name="T7" fmla="*/ 0 60000 65536"/>
              <a:gd name="T8" fmla="*/ 0 60000 65536"/>
              <a:gd name="T9" fmla="*/ 0 w 21600"/>
              <a:gd name="T10" fmla="*/ 0 h 19491"/>
              <a:gd name="T11" fmla="*/ 21600 w 21600"/>
              <a:gd name="T12" fmla="*/ 19491 h 19491"/>
            </a:gdLst>
            <a:ahLst/>
            <a:cxnLst>
              <a:cxn ang="T6">
                <a:pos x="T0" y="T1"/>
              </a:cxn>
              <a:cxn ang="T7">
                <a:pos x="T2" y="T3"/>
              </a:cxn>
              <a:cxn ang="T8">
                <a:pos x="T4" y="T5"/>
              </a:cxn>
            </a:cxnLst>
            <a:rect l="T9" t="T10" r="T11" b="T12"/>
            <a:pathLst>
              <a:path w="21600" h="19491" fill="none" extrusionOk="0">
                <a:moveTo>
                  <a:pt x="9309" y="-1"/>
                </a:moveTo>
                <a:cubicBezTo>
                  <a:pt x="16818" y="3586"/>
                  <a:pt x="21600" y="11168"/>
                  <a:pt x="21600" y="19491"/>
                </a:cubicBezTo>
              </a:path>
              <a:path w="21600" h="19491" stroke="0" extrusionOk="0">
                <a:moveTo>
                  <a:pt x="9309" y="-1"/>
                </a:moveTo>
                <a:cubicBezTo>
                  <a:pt x="16818" y="3586"/>
                  <a:pt x="21600" y="11168"/>
                  <a:pt x="21600" y="19491"/>
                </a:cubicBezTo>
                <a:lnTo>
                  <a:pt x="0" y="19491"/>
                </a:lnTo>
                <a:lnTo>
                  <a:pt x="9309" y="-1"/>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6640" name="Line 15">
            <a:extLst>
              <a:ext uri="{FF2B5EF4-FFF2-40B4-BE49-F238E27FC236}">
                <a16:creationId xmlns:a16="http://schemas.microsoft.com/office/drawing/2014/main" id="{B5990840-B13C-4C5E-8B27-2A7E52F78B65}"/>
              </a:ext>
            </a:extLst>
          </p:cNvPr>
          <p:cNvSpPr>
            <a:spLocks noChangeShapeType="1"/>
          </p:cNvSpPr>
          <p:nvPr/>
        </p:nvSpPr>
        <p:spPr bwMode="auto">
          <a:xfrm>
            <a:off x="6862763" y="3297238"/>
            <a:ext cx="153987" cy="5969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6641" name="Line 16">
            <a:extLst>
              <a:ext uri="{FF2B5EF4-FFF2-40B4-BE49-F238E27FC236}">
                <a16:creationId xmlns:a16="http://schemas.microsoft.com/office/drawing/2014/main" id="{AEA1FFE7-B11E-4EC2-9618-7282851FFBCB}"/>
              </a:ext>
            </a:extLst>
          </p:cNvPr>
          <p:cNvSpPr>
            <a:spLocks noChangeShapeType="1"/>
          </p:cNvSpPr>
          <p:nvPr/>
        </p:nvSpPr>
        <p:spPr bwMode="auto">
          <a:xfrm flipH="1" flipV="1">
            <a:off x="5362575" y="2352675"/>
            <a:ext cx="698500" cy="144463"/>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6642" name="Line 17">
            <a:extLst>
              <a:ext uri="{FF2B5EF4-FFF2-40B4-BE49-F238E27FC236}">
                <a16:creationId xmlns:a16="http://schemas.microsoft.com/office/drawing/2014/main" id="{2326855A-BA01-4C67-89D2-F7F4B6A1B6C1}"/>
              </a:ext>
            </a:extLst>
          </p:cNvPr>
          <p:cNvSpPr>
            <a:spLocks noChangeShapeType="1"/>
          </p:cNvSpPr>
          <p:nvPr/>
        </p:nvSpPr>
        <p:spPr bwMode="auto">
          <a:xfrm flipH="1">
            <a:off x="5135563" y="3278188"/>
            <a:ext cx="1706562" cy="93345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26643" name="Line 18">
            <a:extLst>
              <a:ext uri="{FF2B5EF4-FFF2-40B4-BE49-F238E27FC236}">
                <a16:creationId xmlns:a16="http://schemas.microsoft.com/office/drawing/2014/main" id="{1D9A7CB7-0674-4BFB-8879-9CB8A5A286A2}"/>
              </a:ext>
            </a:extLst>
          </p:cNvPr>
          <p:cNvSpPr>
            <a:spLocks noChangeShapeType="1"/>
          </p:cNvSpPr>
          <p:nvPr/>
        </p:nvSpPr>
        <p:spPr bwMode="auto">
          <a:xfrm flipV="1">
            <a:off x="5135563" y="2506663"/>
            <a:ext cx="966787" cy="1704975"/>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26644" name="Line 19">
            <a:extLst>
              <a:ext uri="{FF2B5EF4-FFF2-40B4-BE49-F238E27FC236}">
                <a16:creationId xmlns:a16="http://schemas.microsoft.com/office/drawing/2014/main" id="{837AE134-FF14-473A-B56E-DAAFF98777ED}"/>
              </a:ext>
            </a:extLst>
          </p:cNvPr>
          <p:cNvSpPr>
            <a:spLocks noChangeShapeType="1"/>
          </p:cNvSpPr>
          <p:nvPr/>
        </p:nvSpPr>
        <p:spPr bwMode="auto">
          <a:xfrm flipV="1">
            <a:off x="5135563" y="2784475"/>
            <a:ext cx="1458912" cy="1408113"/>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26645" name="Line 20">
            <a:extLst>
              <a:ext uri="{FF2B5EF4-FFF2-40B4-BE49-F238E27FC236}">
                <a16:creationId xmlns:a16="http://schemas.microsoft.com/office/drawing/2014/main" id="{4A275A09-490B-4C6D-9C59-07EF59E79424}"/>
              </a:ext>
            </a:extLst>
          </p:cNvPr>
          <p:cNvSpPr>
            <a:spLocks noChangeShapeType="1"/>
          </p:cNvSpPr>
          <p:nvPr/>
        </p:nvSpPr>
        <p:spPr bwMode="auto">
          <a:xfrm flipV="1">
            <a:off x="6235700" y="2825750"/>
            <a:ext cx="317500" cy="30797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6646" name="Line 21">
            <a:extLst>
              <a:ext uri="{FF2B5EF4-FFF2-40B4-BE49-F238E27FC236}">
                <a16:creationId xmlns:a16="http://schemas.microsoft.com/office/drawing/2014/main" id="{347B6AF9-1D76-42D9-B770-BEFC15B838C6}"/>
              </a:ext>
            </a:extLst>
          </p:cNvPr>
          <p:cNvSpPr>
            <a:spLocks noChangeShapeType="1"/>
          </p:cNvSpPr>
          <p:nvPr/>
        </p:nvSpPr>
        <p:spPr bwMode="auto">
          <a:xfrm>
            <a:off x="6573838" y="2835275"/>
            <a:ext cx="155575" cy="185738"/>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6647" name="Line 22">
            <a:extLst>
              <a:ext uri="{FF2B5EF4-FFF2-40B4-BE49-F238E27FC236}">
                <a16:creationId xmlns:a16="http://schemas.microsoft.com/office/drawing/2014/main" id="{D5C39B7C-BB28-48B0-BB50-E7E7CF83DE35}"/>
              </a:ext>
            </a:extLst>
          </p:cNvPr>
          <p:cNvSpPr>
            <a:spLocks noChangeShapeType="1"/>
          </p:cNvSpPr>
          <p:nvPr/>
        </p:nvSpPr>
        <p:spPr bwMode="auto">
          <a:xfrm flipV="1">
            <a:off x="6646863" y="2352675"/>
            <a:ext cx="420687"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6648" name="Line 23">
            <a:extLst>
              <a:ext uri="{FF2B5EF4-FFF2-40B4-BE49-F238E27FC236}">
                <a16:creationId xmlns:a16="http://schemas.microsoft.com/office/drawing/2014/main" id="{3163D86D-CB0A-4A80-95C4-F381F996636D}"/>
              </a:ext>
            </a:extLst>
          </p:cNvPr>
          <p:cNvSpPr>
            <a:spLocks noChangeShapeType="1"/>
          </p:cNvSpPr>
          <p:nvPr/>
        </p:nvSpPr>
        <p:spPr bwMode="auto">
          <a:xfrm>
            <a:off x="6646863" y="2743200"/>
            <a:ext cx="338137" cy="36036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6649" name="Text Box 24">
            <a:extLst>
              <a:ext uri="{FF2B5EF4-FFF2-40B4-BE49-F238E27FC236}">
                <a16:creationId xmlns:a16="http://schemas.microsoft.com/office/drawing/2014/main" id="{FEDADE9A-E306-44A2-87D7-199A8E40F0F1}"/>
              </a:ext>
            </a:extLst>
          </p:cNvPr>
          <p:cNvSpPr txBox="1">
            <a:spLocks noChangeArrowheads="1"/>
          </p:cNvSpPr>
          <p:nvPr/>
        </p:nvSpPr>
        <p:spPr bwMode="auto">
          <a:xfrm>
            <a:off x="7046913" y="2936875"/>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x</a:t>
            </a:r>
          </a:p>
        </p:txBody>
      </p:sp>
      <p:sp>
        <p:nvSpPr>
          <p:cNvPr id="26650" name="Text Box 25">
            <a:extLst>
              <a:ext uri="{FF2B5EF4-FFF2-40B4-BE49-F238E27FC236}">
                <a16:creationId xmlns:a16="http://schemas.microsoft.com/office/drawing/2014/main" id="{8A459555-E571-4647-83CA-74BC88C65D0A}"/>
              </a:ext>
            </a:extLst>
          </p:cNvPr>
          <p:cNvSpPr txBox="1">
            <a:spLocks noChangeArrowheads="1"/>
          </p:cNvSpPr>
          <p:nvPr/>
        </p:nvSpPr>
        <p:spPr bwMode="auto">
          <a:xfrm>
            <a:off x="7088188" y="1971675"/>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y</a:t>
            </a:r>
          </a:p>
        </p:txBody>
      </p:sp>
      <p:sp>
        <p:nvSpPr>
          <p:cNvPr id="26651" name="Text Box 26">
            <a:extLst>
              <a:ext uri="{FF2B5EF4-FFF2-40B4-BE49-F238E27FC236}">
                <a16:creationId xmlns:a16="http://schemas.microsoft.com/office/drawing/2014/main" id="{CA7CB2BA-268D-445F-A0B7-945798C49C67}"/>
              </a:ext>
            </a:extLst>
          </p:cNvPr>
          <p:cNvSpPr txBox="1">
            <a:spLocks noChangeArrowheads="1"/>
          </p:cNvSpPr>
          <p:nvPr/>
        </p:nvSpPr>
        <p:spPr bwMode="auto">
          <a:xfrm>
            <a:off x="6965950" y="3924300"/>
            <a:ext cx="323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T</a:t>
            </a:r>
          </a:p>
        </p:txBody>
      </p:sp>
      <p:sp>
        <p:nvSpPr>
          <p:cNvPr id="26652" name="Text Box 27">
            <a:extLst>
              <a:ext uri="{FF2B5EF4-FFF2-40B4-BE49-F238E27FC236}">
                <a16:creationId xmlns:a16="http://schemas.microsoft.com/office/drawing/2014/main" id="{1D066CE1-0AFB-4A9A-AF56-3F7EE2DDD28F}"/>
              </a:ext>
            </a:extLst>
          </p:cNvPr>
          <p:cNvSpPr txBox="1">
            <a:spLocks noChangeArrowheads="1"/>
          </p:cNvSpPr>
          <p:nvPr/>
        </p:nvSpPr>
        <p:spPr bwMode="auto">
          <a:xfrm>
            <a:off x="5445125" y="1806575"/>
            <a:ext cx="7239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T+dT</a:t>
            </a:r>
          </a:p>
        </p:txBody>
      </p:sp>
      <p:sp>
        <p:nvSpPr>
          <p:cNvPr id="26653" name="Text Box 28">
            <a:extLst>
              <a:ext uri="{FF2B5EF4-FFF2-40B4-BE49-F238E27FC236}">
                <a16:creationId xmlns:a16="http://schemas.microsoft.com/office/drawing/2014/main" id="{25252639-5A5A-4729-BA4F-C8D283D12B5D}"/>
              </a:ext>
            </a:extLst>
          </p:cNvPr>
          <p:cNvSpPr txBox="1">
            <a:spLocks noChangeArrowheads="1"/>
          </p:cNvSpPr>
          <p:nvPr/>
        </p:nvSpPr>
        <p:spPr bwMode="auto">
          <a:xfrm>
            <a:off x="5845175" y="2732088"/>
            <a:ext cx="476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dN</a:t>
            </a:r>
          </a:p>
        </p:txBody>
      </p:sp>
      <p:sp>
        <p:nvSpPr>
          <p:cNvPr id="26654" name="Text Box 29">
            <a:extLst>
              <a:ext uri="{FF2B5EF4-FFF2-40B4-BE49-F238E27FC236}">
                <a16:creationId xmlns:a16="http://schemas.microsoft.com/office/drawing/2014/main" id="{DD82D456-E5FE-4B68-B0E5-56C5D3626279}"/>
              </a:ext>
            </a:extLst>
          </p:cNvPr>
          <p:cNvSpPr txBox="1">
            <a:spLocks noChangeArrowheads="1"/>
          </p:cNvSpPr>
          <p:nvPr/>
        </p:nvSpPr>
        <p:spPr bwMode="auto">
          <a:xfrm>
            <a:off x="6399213" y="2998788"/>
            <a:ext cx="450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dF</a:t>
            </a:r>
          </a:p>
        </p:txBody>
      </p:sp>
      <p:sp>
        <p:nvSpPr>
          <p:cNvPr id="26655" name="Line 30">
            <a:extLst>
              <a:ext uri="{FF2B5EF4-FFF2-40B4-BE49-F238E27FC236}">
                <a16:creationId xmlns:a16="http://schemas.microsoft.com/office/drawing/2014/main" id="{CA9C0438-2E5C-4561-B4A0-7FD1A04FFC79}"/>
              </a:ext>
            </a:extLst>
          </p:cNvPr>
          <p:cNvSpPr>
            <a:spLocks noChangeShapeType="1"/>
          </p:cNvSpPr>
          <p:nvPr/>
        </p:nvSpPr>
        <p:spPr bwMode="auto">
          <a:xfrm flipH="1" flipV="1">
            <a:off x="5948363" y="2127250"/>
            <a:ext cx="646112" cy="554038"/>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26656" name="Line 31">
            <a:extLst>
              <a:ext uri="{FF2B5EF4-FFF2-40B4-BE49-F238E27FC236}">
                <a16:creationId xmlns:a16="http://schemas.microsoft.com/office/drawing/2014/main" id="{BCCCFB09-34EF-4D96-B7C6-6C5F71346D82}"/>
              </a:ext>
            </a:extLst>
          </p:cNvPr>
          <p:cNvSpPr>
            <a:spLocks noChangeShapeType="1"/>
          </p:cNvSpPr>
          <p:nvPr/>
        </p:nvSpPr>
        <p:spPr bwMode="auto">
          <a:xfrm>
            <a:off x="7026275" y="3143250"/>
            <a:ext cx="431800" cy="493713"/>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26657" name="Text Box 32">
            <a:extLst>
              <a:ext uri="{FF2B5EF4-FFF2-40B4-BE49-F238E27FC236}">
                <a16:creationId xmlns:a16="http://schemas.microsoft.com/office/drawing/2014/main" id="{744E17EA-494A-4ED5-AB13-F8BBA5FB0BEF}"/>
              </a:ext>
            </a:extLst>
          </p:cNvPr>
          <p:cNvSpPr txBox="1">
            <a:spLocks noChangeArrowheads="1"/>
          </p:cNvSpPr>
          <p:nvPr/>
        </p:nvSpPr>
        <p:spPr bwMode="auto">
          <a:xfrm>
            <a:off x="5661025" y="3079750"/>
            <a:ext cx="474663"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200"/>
              <a:t>d</a:t>
            </a:r>
            <a:r>
              <a:rPr lang="en-US" altLang="en-US" sz="1200">
                <a:latin typeface="Symbol" panose="05050102010706020507" pitchFamily="18" charset="2"/>
              </a:rPr>
              <a:t>q</a:t>
            </a:r>
            <a:r>
              <a:rPr lang="en-US" altLang="en-US" sz="1200"/>
              <a:t>/2</a:t>
            </a:r>
          </a:p>
        </p:txBody>
      </p:sp>
      <p:sp>
        <p:nvSpPr>
          <p:cNvPr id="26658" name="Text Box 33">
            <a:extLst>
              <a:ext uri="{FF2B5EF4-FFF2-40B4-BE49-F238E27FC236}">
                <a16:creationId xmlns:a16="http://schemas.microsoft.com/office/drawing/2014/main" id="{693D577D-D911-493D-839F-3F6E7F08CCD7}"/>
              </a:ext>
            </a:extLst>
          </p:cNvPr>
          <p:cNvSpPr txBox="1">
            <a:spLocks noChangeArrowheads="1"/>
          </p:cNvSpPr>
          <p:nvPr/>
        </p:nvSpPr>
        <p:spPr bwMode="auto">
          <a:xfrm>
            <a:off x="5876925" y="3357563"/>
            <a:ext cx="474663"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200"/>
              <a:t>d</a:t>
            </a:r>
            <a:r>
              <a:rPr lang="en-US" altLang="en-US" sz="1200">
                <a:latin typeface="Symbol" panose="05050102010706020507" pitchFamily="18" charset="2"/>
              </a:rPr>
              <a:t>q</a:t>
            </a:r>
            <a:r>
              <a:rPr lang="en-US" altLang="en-US" sz="1200"/>
              <a:t>/2</a:t>
            </a:r>
          </a:p>
        </p:txBody>
      </p:sp>
      <p:sp>
        <p:nvSpPr>
          <p:cNvPr id="26659" name="Text Box 34">
            <a:extLst>
              <a:ext uri="{FF2B5EF4-FFF2-40B4-BE49-F238E27FC236}">
                <a16:creationId xmlns:a16="http://schemas.microsoft.com/office/drawing/2014/main" id="{E6DF6816-58C1-4BBC-84F6-4AE041B6A2EF}"/>
              </a:ext>
            </a:extLst>
          </p:cNvPr>
          <p:cNvSpPr txBox="1">
            <a:spLocks noChangeArrowheads="1"/>
          </p:cNvSpPr>
          <p:nvPr/>
        </p:nvSpPr>
        <p:spPr bwMode="auto">
          <a:xfrm>
            <a:off x="5640388" y="2176463"/>
            <a:ext cx="474662"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200"/>
              <a:t>d</a:t>
            </a:r>
            <a:r>
              <a:rPr lang="en-US" altLang="en-US" sz="1200">
                <a:latin typeface="Symbol" panose="05050102010706020507" pitchFamily="18" charset="2"/>
              </a:rPr>
              <a:t>q</a:t>
            </a:r>
            <a:r>
              <a:rPr lang="en-US" altLang="en-US" sz="1200"/>
              <a:t>/2</a:t>
            </a:r>
          </a:p>
        </p:txBody>
      </p:sp>
      <p:sp>
        <p:nvSpPr>
          <p:cNvPr id="26660" name="Text Box 35">
            <a:extLst>
              <a:ext uri="{FF2B5EF4-FFF2-40B4-BE49-F238E27FC236}">
                <a16:creationId xmlns:a16="http://schemas.microsoft.com/office/drawing/2014/main" id="{E1BC6377-4755-4CDB-932F-EED633A7BCD4}"/>
              </a:ext>
            </a:extLst>
          </p:cNvPr>
          <p:cNvSpPr txBox="1">
            <a:spLocks noChangeArrowheads="1"/>
          </p:cNvSpPr>
          <p:nvPr/>
        </p:nvSpPr>
        <p:spPr bwMode="auto">
          <a:xfrm>
            <a:off x="6965950" y="3471863"/>
            <a:ext cx="474663"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200"/>
              <a:t>d</a:t>
            </a:r>
            <a:r>
              <a:rPr lang="en-US" altLang="en-US" sz="1200">
                <a:latin typeface="Symbol" panose="05050102010706020507" pitchFamily="18" charset="2"/>
              </a:rPr>
              <a:t>q</a:t>
            </a:r>
            <a:r>
              <a:rPr lang="en-US" altLang="en-US" sz="1200"/>
              <a:t>/2</a:t>
            </a:r>
          </a:p>
        </p:txBody>
      </p:sp>
      <p:sp>
        <p:nvSpPr>
          <p:cNvPr id="26661" name="Line 36">
            <a:extLst>
              <a:ext uri="{FF2B5EF4-FFF2-40B4-BE49-F238E27FC236}">
                <a16:creationId xmlns:a16="http://schemas.microsoft.com/office/drawing/2014/main" id="{1D2F3C65-9D67-4E5D-A9E4-AB82530D660C}"/>
              </a:ext>
            </a:extLst>
          </p:cNvPr>
          <p:cNvSpPr>
            <a:spLocks noChangeShapeType="1"/>
          </p:cNvSpPr>
          <p:nvPr/>
        </p:nvSpPr>
        <p:spPr bwMode="auto">
          <a:xfrm flipH="1">
            <a:off x="2506663" y="1314450"/>
            <a:ext cx="52387" cy="1857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662" name="Line 37">
            <a:extLst>
              <a:ext uri="{FF2B5EF4-FFF2-40B4-BE49-F238E27FC236}">
                <a16:creationId xmlns:a16="http://schemas.microsoft.com/office/drawing/2014/main" id="{265D5ECC-2EF3-4C70-B6CE-C37B59EDA523}"/>
              </a:ext>
            </a:extLst>
          </p:cNvPr>
          <p:cNvSpPr>
            <a:spLocks noChangeShapeType="1"/>
          </p:cNvSpPr>
          <p:nvPr/>
        </p:nvSpPr>
        <p:spPr bwMode="auto">
          <a:xfrm flipH="1">
            <a:off x="2713038" y="1408113"/>
            <a:ext cx="80962" cy="1841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663" name="Text Box 38">
            <a:extLst>
              <a:ext uri="{FF2B5EF4-FFF2-40B4-BE49-F238E27FC236}">
                <a16:creationId xmlns:a16="http://schemas.microsoft.com/office/drawing/2014/main" id="{C25FFDBA-2CE6-4B5C-AF67-8418D10F3E0D}"/>
              </a:ext>
            </a:extLst>
          </p:cNvPr>
          <p:cNvSpPr txBox="1">
            <a:spLocks noChangeArrowheads="1"/>
          </p:cNvSpPr>
          <p:nvPr/>
        </p:nvSpPr>
        <p:spPr bwMode="auto">
          <a:xfrm>
            <a:off x="2517775" y="1055688"/>
            <a:ext cx="425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ds</a:t>
            </a:r>
          </a:p>
        </p:txBody>
      </p:sp>
      <p:graphicFrame>
        <p:nvGraphicFramePr>
          <p:cNvPr id="26626" name="Object 39">
            <a:extLst>
              <a:ext uri="{FF2B5EF4-FFF2-40B4-BE49-F238E27FC236}">
                <a16:creationId xmlns:a16="http://schemas.microsoft.com/office/drawing/2014/main" id="{96276DEB-0672-485C-8839-32D4950AEF2F}"/>
              </a:ext>
            </a:extLst>
          </p:cNvPr>
          <p:cNvGraphicFramePr>
            <a:graphicFrameLocks noChangeAspect="1"/>
          </p:cNvGraphicFramePr>
          <p:nvPr/>
        </p:nvGraphicFramePr>
        <p:xfrm>
          <a:off x="522288" y="3817938"/>
          <a:ext cx="4549775" cy="1254125"/>
        </p:xfrm>
        <a:graphic>
          <a:graphicData uri="http://schemas.openxmlformats.org/presentationml/2006/ole">
            <mc:AlternateContent xmlns:mc="http://schemas.openxmlformats.org/markup-compatibility/2006">
              <mc:Choice xmlns:v="urn:schemas-microsoft-com:vml" Requires="v">
                <p:oleObj name="Equation" r:id="rId4" imgW="3225800" imgH="889000" progId="Equation.DSMT4">
                  <p:embed/>
                </p:oleObj>
              </mc:Choice>
              <mc:Fallback>
                <p:oleObj name="Equation" r:id="rId4" imgW="3225800" imgH="889000" progId="Equation.DSMT4">
                  <p:embed/>
                  <p:pic>
                    <p:nvPicPr>
                      <p:cNvPr id="0" name="Object 3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2288" y="3817938"/>
                        <a:ext cx="4549775" cy="1254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6627" name="Object 40">
            <a:extLst>
              <a:ext uri="{FF2B5EF4-FFF2-40B4-BE49-F238E27FC236}">
                <a16:creationId xmlns:a16="http://schemas.microsoft.com/office/drawing/2014/main" id="{B3C87664-4387-40E9-A2AF-483B31B0A569}"/>
              </a:ext>
            </a:extLst>
          </p:cNvPr>
          <p:cNvGraphicFramePr>
            <a:graphicFrameLocks noChangeAspect="1"/>
          </p:cNvGraphicFramePr>
          <p:nvPr/>
        </p:nvGraphicFramePr>
        <p:xfrm>
          <a:off x="633413" y="5413375"/>
          <a:ext cx="2663825" cy="615950"/>
        </p:xfrm>
        <a:graphic>
          <a:graphicData uri="http://schemas.openxmlformats.org/presentationml/2006/ole">
            <mc:AlternateContent xmlns:mc="http://schemas.openxmlformats.org/markup-compatibility/2006">
              <mc:Choice xmlns:v="urn:schemas-microsoft-com:vml" Requires="v">
                <p:oleObj name="Equation" r:id="rId6" imgW="1866900" imgH="431800" progId="Equation.DSMT4">
                  <p:embed/>
                </p:oleObj>
              </mc:Choice>
              <mc:Fallback>
                <p:oleObj name="Equation" r:id="rId6" imgW="1866900" imgH="431800" progId="Equation.DSMT4">
                  <p:embed/>
                  <p:pic>
                    <p:nvPicPr>
                      <p:cNvPr id="0" name="Object 4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3413" y="5413375"/>
                        <a:ext cx="2663825" cy="615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6664" name="Text Box 41">
            <a:extLst>
              <a:ext uri="{FF2B5EF4-FFF2-40B4-BE49-F238E27FC236}">
                <a16:creationId xmlns:a16="http://schemas.microsoft.com/office/drawing/2014/main" id="{0DFB00AA-D1F8-43BF-ACDF-26BBABE96146}"/>
              </a:ext>
            </a:extLst>
          </p:cNvPr>
          <p:cNvSpPr txBox="1">
            <a:spLocks noChangeArrowheads="1"/>
          </p:cNvSpPr>
          <p:nvPr/>
        </p:nvSpPr>
        <p:spPr bwMode="auto">
          <a:xfrm>
            <a:off x="3514725" y="5505450"/>
            <a:ext cx="3867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so that the above equations become</a:t>
            </a:r>
          </a:p>
        </p:txBody>
      </p:sp>
      <p:graphicFrame>
        <p:nvGraphicFramePr>
          <p:cNvPr id="26628" name="Object 42">
            <a:extLst>
              <a:ext uri="{FF2B5EF4-FFF2-40B4-BE49-F238E27FC236}">
                <a16:creationId xmlns:a16="http://schemas.microsoft.com/office/drawing/2014/main" id="{14E3A97E-278C-4C30-8447-A8B5FDCBDD17}"/>
              </a:ext>
            </a:extLst>
          </p:cNvPr>
          <p:cNvGraphicFramePr>
            <a:graphicFrameLocks noChangeAspect="1"/>
          </p:cNvGraphicFramePr>
          <p:nvPr>
            <p:extLst>
              <p:ext uri="{D42A27DB-BD31-4B8C-83A1-F6EECF244321}">
                <p14:modId xmlns:p14="http://schemas.microsoft.com/office/powerpoint/2010/main" val="363997277"/>
              </p:ext>
            </p:extLst>
          </p:nvPr>
        </p:nvGraphicFramePr>
        <p:xfrm>
          <a:off x="5727701" y="5951538"/>
          <a:ext cx="982324" cy="615950"/>
        </p:xfrm>
        <a:graphic>
          <a:graphicData uri="http://schemas.openxmlformats.org/presentationml/2006/ole">
            <mc:AlternateContent xmlns:mc="http://schemas.openxmlformats.org/markup-compatibility/2006">
              <mc:Choice xmlns:v="urn:schemas-microsoft-com:vml" Requires="v">
                <p:oleObj name="Equation" r:id="rId8" imgW="647419" imgH="406224" progId="Equation.DSMT4">
                  <p:embed/>
                </p:oleObj>
              </mc:Choice>
              <mc:Fallback>
                <p:oleObj name="Equation" r:id="rId8" imgW="647419" imgH="406224" progId="Equation.DSMT4">
                  <p:embed/>
                  <p:pic>
                    <p:nvPicPr>
                      <p:cNvPr id="0" name="Object 4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727701" y="5951538"/>
                        <a:ext cx="982324" cy="615950"/>
                      </a:xfrm>
                      <a:prstGeom prst="rect">
                        <a:avLst/>
                      </a:prstGeom>
                      <a:noFill/>
                      <a:ln>
                        <a:noFill/>
                      </a:ln>
                      <a:effectLst/>
                    </p:spPr>
                  </p:pic>
                </p:oleObj>
              </mc:Fallback>
            </mc:AlternateContent>
          </a:graphicData>
        </a:graphic>
      </p:graphicFrame>
      <p:sp>
        <p:nvSpPr>
          <p:cNvPr id="26665" name="Line 43">
            <a:extLst>
              <a:ext uri="{FF2B5EF4-FFF2-40B4-BE49-F238E27FC236}">
                <a16:creationId xmlns:a16="http://schemas.microsoft.com/office/drawing/2014/main" id="{760CE2C3-AD54-49F3-9249-F2B1A1E9AE0D}"/>
              </a:ext>
            </a:extLst>
          </p:cNvPr>
          <p:cNvSpPr>
            <a:spLocks noChangeShapeType="1"/>
          </p:cNvSpPr>
          <p:nvPr/>
        </p:nvSpPr>
        <p:spPr bwMode="auto">
          <a:xfrm flipV="1">
            <a:off x="1725613" y="3359150"/>
            <a:ext cx="617537" cy="1111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666" name="Arc 44">
            <a:extLst>
              <a:ext uri="{FF2B5EF4-FFF2-40B4-BE49-F238E27FC236}">
                <a16:creationId xmlns:a16="http://schemas.microsoft.com/office/drawing/2014/main" id="{E319ABDB-083E-4AF2-895D-F71F3FC4011D}"/>
              </a:ext>
            </a:extLst>
          </p:cNvPr>
          <p:cNvSpPr>
            <a:spLocks/>
          </p:cNvSpPr>
          <p:nvPr/>
        </p:nvSpPr>
        <p:spPr bwMode="auto">
          <a:xfrm rot="1463624">
            <a:off x="1962150" y="3030538"/>
            <a:ext cx="298450" cy="29845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chemeClr val="tx1"/>
            </a:solidFill>
            <a:round/>
            <a:headEnd type="triangle" w="med" len="me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6667" name="Arc 45">
            <a:extLst>
              <a:ext uri="{FF2B5EF4-FFF2-40B4-BE49-F238E27FC236}">
                <a16:creationId xmlns:a16="http://schemas.microsoft.com/office/drawing/2014/main" id="{4D15D28D-7733-4277-AB97-66EEDFD43BAD}"/>
              </a:ext>
            </a:extLst>
          </p:cNvPr>
          <p:cNvSpPr>
            <a:spLocks/>
          </p:cNvSpPr>
          <p:nvPr/>
        </p:nvSpPr>
        <p:spPr bwMode="auto">
          <a:xfrm rot="1463624">
            <a:off x="1670050" y="3030538"/>
            <a:ext cx="344488" cy="298450"/>
          </a:xfrm>
          <a:custGeom>
            <a:avLst/>
            <a:gdLst>
              <a:gd name="T0" fmla="*/ 0 w 24920"/>
              <a:gd name="T1" fmla="*/ 2147483647 h 21600"/>
              <a:gd name="T2" fmla="*/ 2147483647 w 24920"/>
              <a:gd name="T3" fmla="*/ 2147483647 h 21600"/>
              <a:gd name="T4" fmla="*/ 2147483647 w 24920"/>
              <a:gd name="T5" fmla="*/ 2147483647 h 21600"/>
              <a:gd name="T6" fmla="*/ 0 60000 65536"/>
              <a:gd name="T7" fmla="*/ 0 60000 65536"/>
              <a:gd name="T8" fmla="*/ 0 60000 65536"/>
              <a:gd name="T9" fmla="*/ 0 w 24920"/>
              <a:gd name="T10" fmla="*/ 0 h 21600"/>
              <a:gd name="T11" fmla="*/ 24920 w 24920"/>
              <a:gd name="T12" fmla="*/ 21600 h 21600"/>
            </a:gdLst>
            <a:ahLst/>
            <a:cxnLst>
              <a:cxn ang="T6">
                <a:pos x="T0" y="T1"/>
              </a:cxn>
              <a:cxn ang="T7">
                <a:pos x="T2" y="T3"/>
              </a:cxn>
              <a:cxn ang="T8">
                <a:pos x="T4" y="T5"/>
              </a:cxn>
            </a:cxnLst>
            <a:rect l="T9" t="T10" r="T11" b="T12"/>
            <a:pathLst>
              <a:path w="24920" h="21600" fill="none" extrusionOk="0">
                <a:moveTo>
                  <a:pt x="-1" y="256"/>
                </a:moveTo>
                <a:cubicBezTo>
                  <a:pt x="1098" y="85"/>
                  <a:pt x="2208" y="-1"/>
                  <a:pt x="3320" y="0"/>
                </a:cubicBezTo>
                <a:cubicBezTo>
                  <a:pt x="15249" y="0"/>
                  <a:pt x="24920" y="9670"/>
                  <a:pt x="24920" y="21600"/>
                </a:cubicBezTo>
              </a:path>
              <a:path w="24920" h="21600" stroke="0" extrusionOk="0">
                <a:moveTo>
                  <a:pt x="-1" y="256"/>
                </a:moveTo>
                <a:cubicBezTo>
                  <a:pt x="1098" y="85"/>
                  <a:pt x="2208" y="-1"/>
                  <a:pt x="3320" y="0"/>
                </a:cubicBezTo>
                <a:cubicBezTo>
                  <a:pt x="15249" y="0"/>
                  <a:pt x="24920" y="9670"/>
                  <a:pt x="24920" y="21600"/>
                </a:cubicBezTo>
                <a:lnTo>
                  <a:pt x="3320" y="21600"/>
                </a:lnTo>
                <a:lnTo>
                  <a:pt x="-1" y="256"/>
                </a:lnTo>
                <a:close/>
              </a:path>
            </a:pathLst>
          </a:custGeom>
          <a:noFill/>
          <a:ln w="9525">
            <a:solidFill>
              <a:schemeClr val="tx1"/>
            </a:solidFill>
            <a:round/>
            <a:headEnd type="triangle" w="med" len="me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6668" name="Text Box 46">
            <a:extLst>
              <a:ext uri="{FF2B5EF4-FFF2-40B4-BE49-F238E27FC236}">
                <a16:creationId xmlns:a16="http://schemas.microsoft.com/office/drawing/2014/main" id="{16EDAB8A-8DCA-4C55-B894-7296D6469435}"/>
              </a:ext>
            </a:extLst>
          </p:cNvPr>
          <p:cNvSpPr txBox="1">
            <a:spLocks noChangeArrowheads="1"/>
          </p:cNvSpPr>
          <p:nvPr/>
        </p:nvSpPr>
        <p:spPr bwMode="auto">
          <a:xfrm>
            <a:off x="2251075" y="2924175"/>
            <a:ext cx="387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latin typeface="Symbol" panose="05050102010706020507" pitchFamily="18" charset="2"/>
              </a:rPr>
              <a:t>q</a:t>
            </a:r>
            <a:r>
              <a:rPr lang="en-US" altLang="en-US" baseline="-25000"/>
              <a:t>1</a:t>
            </a:r>
            <a:endParaRPr lang="en-US" altLang="en-US"/>
          </a:p>
        </p:txBody>
      </p:sp>
      <p:sp>
        <p:nvSpPr>
          <p:cNvPr id="26669" name="Text Box 47">
            <a:extLst>
              <a:ext uri="{FF2B5EF4-FFF2-40B4-BE49-F238E27FC236}">
                <a16:creationId xmlns:a16="http://schemas.microsoft.com/office/drawing/2014/main" id="{03D61C08-B11A-4931-8B06-3A0AC321939D}"/>
              </a:ext>
            </a:extLst>
          </p:cNvPr>
          <p:cNvSpPr txBox="1">
            <a:spLocks noChangeArrowheads="1"/>
          </p:cNvSpPr>
          <p:nvPr/>
        </p:nvSpPr>
        <p:spPr bwMode="auto">
          <a:xfrm>
            <a:off x="1695450" y="2686050"/>
            <a:ext cx="387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latin typeface="Symbol" panose="05050102010706020507" pitchFamily="18" charset="2"/>
              </a:rPr>
              <a:t>q</a:t>
            </a:r>
            <a:r>
              <a:rPr lang="en-US" altLang="en-US" baseline="-25000"/>
              <a:t>2</a:t>
            </a:r>
            <a:endParaRPr lang="en-US" altLang="en-US"/>
          </a:p>
        </p:txBody>
      </p:sp>
    </p:spTree>
    <p:custDataLst>
      <p:tags r:id="rId1"/>
    </p:custData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7650" name="Object 4">
            <a:extLst>
              <a:ext uri="{FF2B5EF4-FFF2-40B4-BE49-F238E27FC236}">
                <a16:creationId xmlns:a16="http://schemas.microsoft.com/office/drawing/2014/main" id="{DACB7EF2-EF39-4F05-A1DD-13FE5874419F}"/>
              </a:ext>
            </a:extLst>
          </p:cNvPr>
          <p:cNvGraphicFramePr>
            <a:graphicFrameLocks noChangeAspect="1"/>
          </p:cNvGraphicFramePr>
          <p:nvPr>
            <p:extLst>
              <p:ext uri="{D42A27DB-BD31-4B8C-83A1-F6EECF244321}">
                <p14:modId xmlns:p14="http://schemas.microsoft.com/office/powerpoint/2010/main" val="3779359532"/>
              </p:ext>
            </p:extLst>
          </p:nvPr>
        </p:nvGraphicFramePr>
        <p:xfrm>
          <a:off x="2787651" y="354014"/>
          <a:ext cx="1168400" cy="732626"/>
        </p:xfrm>
        <a:graphic>
          <a:graphicData uri="http://schemas.openxmlformats.org/presentationml/2006/ole">
            <mc:AlternateContent xmlns:mc="http://schemas.openxmlformats.org/markup-compatibility/2006">
              <mc:Choice xmlns:v="urn:schemas-microsoft-com:vml" Requires="v">
                <p:oleObj name="Equation" r:id="rId4" imgW="647419" imgH="406224" progId="Equation.DSMT4">
                  <p:embed/>
                </p:oleObj>
              </mc:Choice>
              <mc:Fallback>
                <p:oleObj name="Equation" r:id="rId4" imgW="647419" imgH="406224" progId="Equation.DSMT4">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87651" y="354014"/>
                        <a:ext cx="1168400" cy="732626"/>
                      </a:xfrm>
                      <a:prstGeom prst="rect">
                        <a:avLst/>
                      </a:prstGeom>
                      <a:noFill/>
                      <a:ln>
                        <a:noFill/>
                      </a:ln>
                      <a:effectLst/>
                    </p:spPr>
                  </p:pic>
                </p:oleObj>
              </mc:Fallback>
            </mc:AlternateContent>
          </a:graphicData>
        </a:graphic>
      </p:graphicFrame>
      <p:sp>
        <p:nvSpPr>
          <p:cNvPr id="27653" name="Text Box 5">
            <a:extLst>
              <a:ext uri="{FF2B5EF4-FFF2-40B4-BE49-F238E27FC236}">
                <a16:creationId xmlns:a16="http://schemas.microsoft.com/office/drawing/2014/main" id="{34F44A21-5FC6-4E8B-8A67-0699BFBDD9B5}"/>
              </a:ext>
            </a:extLst>
          </p:cNvPr>
          <p:cNvSpPr txBox="1">
            <a:spLocks noChangeArrowheads="1"/>
          </p:cNvSpPr>
          <p:nvPr/>
        </p:nvSpPr>
        <p:spPr bwMode="auto">
          <a:xfrm>
            <a:off x="739775" y="1416050"/>
            <a:ext cx="2978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when slipping is impending </a:t>
            </a:r>
          </a:p>
        </p:txBody>
      </p:sp>
      <p:graphicFrame>
        <p:nvGraphicFramePr>
          <p:cNvPr id="27651" name="Object 6">
            <a:extLst>
              <a:ext uri="{FF2B5EF4-FFF2-40B4-BE49-F238E27FC236}">
                <a16:creationId xmlns:a16="http://schemas.microsoft.com/office/drawing/2014/main" id="{F5BE4FAD-AD3A-4DC9-914D-37CDA3928EC5}"/>
              </a:ext>
            </a:extLst>
          </p:cNvPr>
          <p:cNvGraphicFramePr>
            <a:graphicFrameLocks noChangeAspect="1"/>
          </p:cNvGraphicFramePr>
          <p:nvPr/>
        </p:nvGraphicFramePr>
        <p:xfrm>
          <a:off x="3783013" y="1460500"/>
          <a:ext cx="1168400" cy="346075"/>
        </p:xfrm>
        <a:graphic>
          <a:graphicData uri="http://schemas.openxmlformats.org/presentationml/2006/ole">
            <mc:AlternateContent xmlns:mc="http://schemas.openxmlformats.org/markup-compatibility/2006">
              <mc:Choice xmlns:v="urn:schemas-microsoft-com:vml" Requires="v">
                <p:oleObj name="Equation" r:id="rId6" imgW="685800" imgH="203200" progId="Equation.DSMT4">
                  <p:embed/>
                </p:oleObj>
              </mc:Choice>
              <mc:Fallback>
                <p:oleObj name="Equation" r:id="rId6" imgW="685800" imgH="203200" progId="Equation.DSMT4">
                  <p:embed/>
                  <p:pic>
                    <p:nvPicPr>
                      <p:cNvPr id="0"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83013" y="1460500"/>
                        <a:ext cx="1168400" cy="346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7654" name="Text Box 7">
            <a:extLst>
              <a:ext uri="{FF2B5EF4-FFF2-40B4-BE49-F238E27FC236}">
                <a16:creationId xmlns:a16="http://schemas.microsoft.com/office/drawing/2014/main" id="{4E7AB474-16C2-4C17-A8E9-ECCC4EF8AE49}"/>
              </a:ext>
            </a:extLst>
          </p:cNvPr>
          <p:cNvSpPr txBox="1">
            <a:spLocks noChangeArrowheads="1"/>
          </p:cNvSpPr>
          <p:nvPr/>
        </p:nvSpPr>
        <p:spPr bwMode="auto">
          <a:xfrm>
            <a:off x="4962525" y="1395413"/>
            <a:ext cx="425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so</a:t>
            </a:r>
          </a:p>
        </p:txBody>
      </p:sp>
      <p:graphicFrame>
        <p:nvGraphicFramePr>
          <p:cNvPr id="27652" name="Object 8">
            <a:extLst>
              <a:ext uri="{FF2B5EF4-FFF2-40B4-BE49-F238E27FC236}">
                <a16:creationId xmlns:a16="http://schemas.microsoft.com/office/drawing/2014/main" id="{9859084E-2E7A-4BB3-A414-3C4E6C3F2EEA}"/>
              </a:ext>
            </a:extLst>
          </p:cNvPr>
          <p:cNvGraphicFramePr>
            <a:graphicFrameLocks noChangeAspect="1"/>
          </p:cNvGraphicFramePr>
          <p:nvPr/>
        </p:nvGraphicFramePr>
        <p:xfrm>
          <a:off x="1900238" y="2174875"/>
          <a:ext cx="2630487" cy="3397250"/>
        </p:xfrm>
        <a:graphic>
          <a:graphicData uri="http://schemas.openxmlformats.org/presentationml/2006/ole">
            <mc:AlternateContent xmlns:mc="http://schemas.openxmlformats.org/markup-compatibility/2006">
              <mc:Choice xmlns:v="urn:schemas-microsoft-com:vml" Requires="v">
                <p:oleObj name="Equation" r:id="rId8" imgW="1612900" imgH="2082800" progId="Equation.DSMT4">
                  <p:embed/>
                </p:oleObj>
              </mc:Choice>
              <mc:Fallback>
                <p:oleObj name="Equation" r:id="rId8" imgW="1612900" imgH="2082800" progId="Equation.DSMT4">
                  <p:embed/>
                  <p:pic>
                    <p:nvPicPr>
                      <p:cNvPr id="0" name="Object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900238" y="2174875"/>
                        <a:ext cx="2630487" cy="3397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7655" name="Line 9">
            <a:extLst>
              <a:ext uri="{FF2B5EF4-FFF2-40B4-BE49-F238E27FC236}">
                <a16:creationId xmlns:a16="http://schemas.microsoft.com/office/drawing/2014/main" id="{B5885841-1E8F-4F1B-BEA5-0D7D366A19BE}"/>
              </a:ext>
            </a:extLst>
          </p:cNvPr>
          <p:cNvSpPr>
            <a:spLocks noChangeShapeType="1"/>
          </p:cNvSpPr>
          <p:nvPr/>
        </p:nvSpPr>
        <p:spPr bwMode="auto">
          <a:xfrm>
            <a:off x="1526041" y="5572125"/>
            <a:ext cx="1644650" cy="0"/>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Tree>
    <p:custDataLst>
      <p:tags r:id="rId1"/>
    </p:custData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3D40455E-58C2-4301-83C0-276692F0401B}"/>
              </a:ext>
            </a:extLst>
          </p:cNvPr>
          <p:cNvGrpSpPr/>
          <p:nvPr/>
        </p:nvGrpSpPr>
        <p:grpSpPr>
          <a:xfrm>
            <a:off x="5417240" y="1518775"/>
            <a:ext cx="2914572" cy="1057275"/>
            <a:chOff x="1384378" y="360363"/>
            <a:chExt cx="2914572" cy="1057275"/>
          </a:xfrm>
          <a:solidFill>
            <a:schemeClr val="bg1"/>
          </a:solidFill>
        </p:grpSpPr>
        <p:sp>
          <p:nvSpPr>
            <p:cNvPr id="28675" name="AutoShape 4">
              <a:extLst>
                <a:ext uri="{FF2B5EF4-FFF2-40B4-BE49-F238E27FC236}">
                  <a16:creationId xmlns:a16="http://schemas.microsoft.com/office/drawing/2014/main" id="{FC483ED3-4E5E-4266-AEE5-FE9128165B5C}"/>
                </a:ext>
              </a:extLst>
            </p:cNvPr>
            <p:cNvSpPr>
              <a:spLocks noChangeArrowheads="1"/>
            </p:cNvSpPr>
            <p:nvPr/>
          </p:nvSpPr>
          <p:spPr bwMode="auto">
            <a:xfrm rot="5627308">
              <a:off x="2619375" y="-261937"/>
              <a:ext cx="523875" cy="2835275"/>
            </a:xfrm>
            <a:prstGeom prst="can">
              <a:avLst>
                <a:gd name="adj" fmla="val 45452"/>
              </a:avLst>
            </a:prstGeom>
            <a:solidFill>
              <a:schemeClr val="bg1">
                <a:lumMod val="85000"/>
              </a:schemeClr>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8676" name="Arc 5">
              <a:extLst>
                <a:ext uri="{FF2B5EF4-FFF2-40B4-BE49-F238E27FC236}">
                  <a16:creationId xmlns:a16="http://schemas.microsoft.com/office/drawing/2014/main" id="{0BD3BD6D-F9A9-4D76-BAC6-3FB1E4C20CFF}"/>
                </a:ext>
              </a:extLst>
            </p:cNvPr>
            <p:cNvSpPr>
              <a:spLocks/>
            </p:cNvSpPr>
            <p:nvPr/>
          </p:nvSpPr>
          <p:spPr bwMode="auto">
            <a:xfrm flipH="1">
              <a:off x="2730500" y="898525"/>
              <a:ext cx="109538" cy="511175"/>
            </a:xfrm>
            <a:custGeom>
              <a:avLst/>
              <a:gdLst>
                <a:gd name="T0" fmla="*/ 0 w 24598"/>
                <a:gd name="T1" fmla="*/ 2147483647 h 40970"/>
                <a:gd name="T2" fmla="*/ 1941809247 w 24598"/>
                <a:gd name="T3" fmla="*/ 2147483647 h 40970"/>
                <a:gd name="T4" fmla="*/ 463590533 w 24598"/>
                <a:gd name="T5" fmla="*/ 2147483647 h 40970"/>
                <a:gd name="T6" fmla="*/ 0 60000 65536"/>
                <a:gd name="T7" fmla="*/ 0 60000 65536"/>
                <a:gd name="T8" fmla="*/ 0 60000 65536"/>
                <a:gd name="T9" fmla="*/ 0 w 24598"/>
                <a:gd name="T10" fmla="*/ 0 h 40970"/>
                <a:gd name="T11" fmla="*/ 24598 w 24598"/>
                <a:gd name="T12" fmla="*/ 40970 h 40970"/>
              </a:gdLst>
              <a:ahLst/>
              <a:cxnLst>
                <a:cxn ang="T6">
                  <a:pos x="T0" y="T1"/>
                </a:cxn>
                <a:cxn ang="T7">
                  <a:pos x="T2" y="T3"/>
                </a:cxn>
                <a:cxn ang="T8">
                  <a:pos x="T4" y="T5"/>
                </a:cxn>
              </a:cxnLst>
              <a:rect l="T9" t="T10" r="T11" b="T12"/>
              <a:pathLst>
                <a:path w="24598" h="40970" fill="none" extrusionOk="0">
                  <a:moveTo>
                    <a:pt x="0" y="209"/>
                  </a:moveTo>
                  <a:cubicBezTo>
                    <a:pt x="993" y="69"/>
                    <a:pt x="1995" y="-1"/>
                    <a:pt x="2998" y="0"/>
                  </a:cubicBezTo>
                  <a:cubicBezTo>
                    <a:pt x="14927" y="0"/>
                    <a:pt x="24598" y="9670"/>
                    <a:pt x="24598" y="21600"/>
                  </a:cubicBezTo>
                  <a:cubicBezTo>
                    <a:pt x="24598" y="29822"/>
                    <a:pt x="19930" y="37331"/>
                    <a:pt x="12556" y="40969"/>
                  </a:cubicBezTo>
                </a:path>
                <a:path w="24598" h="40970" stroke="0" extrusionOk="0">
                  <a:moveTo>
                    <a:pt x="0" y="209"/>
                  </a:moveTo>
                  <a:cubicBezTo>
                    <a:pt x="993" y="69"/>
                    <a:pt x="1995" y="-1"/>
                    <a:pt x="2998" y="0"/>
                  </a:cubicBezTo>
                  <a:cubicBezTo>
                    <a:pt x="14927" y="0"/>
                    <a:pt x="24598" y="9670"/>
                    <a:pt x="24598" y="21600"/>
                  </a:cubicBezTo>
                  <a:cubicBezTo>
                    <a:pt x="24598" y="29822"/>
                    <a:pt x="19930" y="37331"/>
                    <a:pt x="12556" y="40969"/>
                  </a:cubicBezTo>
                  <a:lnTo>
                    <a:pt x="2998" y="21600"/>
                  </a:lnTo>
                  <a:lnTo>
                    <a:pt x="0" y="209"/>
                  </a:lnTo>
                  <a:close/>
                </a:path>
              </a:pathLst>
            </a:custGeom>
            <a:solidFill>
              <a:schemeClr val="bg1">
                <a:lumMod val="85000"/>
              </a:schemeClr>
            </a:solidFill>
            <a:ln w="28575">
              <a:solidFill>
                <a:schemeClr val="tx1"/>
              </a:solidFill>
              <a:round/>
              <a:headEnd/>
              <a:tailEnd/>
            </a:ln>
          </p:spPr>
          <p:txBody>
            <a:bodyPr wrap="none" anchor="ctr"/>
            <a:lstStyle/>
            <a:p>
              <a:endParaRPr lang="en-US"/>
            </a:p>
          </p:txBody>
        </p:sp>
        <p:sp>
          <p:nvSpPr>
            <p:cNvPr id="28677" name="Arc 6">
              <a:extLst>
                <a:ext uri="{FF2B5EF4-FFF2-40B4-BE49-F238E27FC236}">
                  <a16:creationId xmlns:a16="http://schemas.microsoft.com/office/drawing/2014/main" id="{44FE98D9-BE46-484B-B5EA-C9897C1B6DE0}"/>
                </a:ext>
              </a:extLst>
            </p:cNvPr>
            <p:cNvSpPr>
              <a:spLocks/>
            </p:cNvSpPr>
            <p:nvPr/>
          </p:nvSpPr>
          <p:spPr bwMode="auto">
            <a:xfrm flipH="1">
              <a:off x="2514600" y="898525"/>
              <a:ext cx="109538" cy="511175"/>
            </a:xfrm>
            <a:custGeom>
              <a:avLst/>
              <a:gdLst>
                <a:gd name="T0" fmla="*/ 0 w 24598"/>
                <a:gd name="T1" fmla="*/ 2147483647 h 40970"/>
                <a:gd name="T2" fmla="*/ 1941809247 w 24598"/>
                <a:gd name="T3" fmla="*/ 2147483647 h 40970"/>
                <a:gd name="T4" fmla="*/ 463590533 w 24598"/>
                <a:gd name="T5" fmla="*/ 2147483647 h 40970"/>
                <a:gd name="T6" fmla="*/ 0 60000 65536"/>
                <a:gd name="T7" fmla="*/ 0 60000 65536"/>
                <a:gd name="T8" fmla="*/ 0 60000 65536"/>
                <a:gd name="T9" fmla="*/ 0 w 24598"/>
                <a:gd name="T10" fmla="*/ 0 h 40970"/>
                <a:gd name="T11" fmla="*/ 24598 w 24598"/>
                <a:gd name="T12" fmla="*/ 40970 h 40970"/>
              </a:gdLst>
              <a:ahLst/>
              <a:cxnLst>
                <a:cxn ang="T6">
                  <a:pos x="T0" y="T1"/>
                </a:cxn>
                <a:cxn ang="T7">
                  <a:pos x="T2" y="T3"/>
                </a:cxn>
                <a:cxn ang="T8">
                  <a:pos x="T4" y="T5"/>
                </a:cxn>
              </a:cxnLst>
              <a:rect l="T9" t="T10" r="T11" b="T12"/>
              <a:pathLst>
                <a:path w="24598" h="40970" fill="none" extrusionOk="0">
                  <a:moveTo>
                    <a:pt x="0" y="209"/>
                  </a:moveTo>
                  <a:cubicBezTo>
                    <a:pt x="993" y="69"/>
                    <a:pt x="1995" y="-1"/>
                    <a:pt x="2998" y="0"/>
                  </a:cubicBezTo>
                  <a:cubicBezTo>
                    <a:pt x="14927" y="0"/>
                    <a:pt x="24598" y="9670"/>
                    <a:pt x="24598" y="21600"/>
                  </a:cubicBezTo>
                  <a:cubicBezTo>
                    <a:pt x="24598" y="29822"/>
                    <a:pt x="19930" y="37331"/>
                    <a:pt x="12556" y="40969"/>
                  </a:cubicBezTo>
                </a:path>
                <a:path w="24598" h="40970" stroke="0" extrusionOk="0">
                  <a:moveTo>
                    <a:pt x="0" y="209"/>
                  </a:moveTo>
                  <a:cubicBezTo>
                    <a:pt x="993" y="69"/>
                    <a:pt x="1995" y="-1"/>
                    <a:pt x="2998" y="0"/>
                  </a:cubicBezTo>
                  <a:cubicBezTo>
                    <a:pt x="14927" y="0"/>
                    <a:pt x="24598" y="9670"/>
                    <a:pt x="24598" y="21600"/>
                  </a:cubicBezTo>
                  <a:cubicBezTo>
                    <a:pt x="24598" y="29822"/>
                    <a:pt x="19930" y="37331"/>
                    <a:pt x="12556" y="40969"/>
                  </a:cubicBezTo>
                  <a:lnTo>
                    <a:pt x="2998" y="21600"/>
                  </a:lnTo>
                  <a:lnTo>
                    <a:pt x="0" y="209"/>
                  </a:lnTo>
                  <a:close/>
                </a:path>
              </a:pathLst>
            </a:custGeom>
            <a:solidFill>
              <a:schemeClr val="bg1">
                <a:lumMod val="85000"/>
              </a:schemeClr>
            </a:solidFill>
            <a:ln w="28575">
              <a:solidFill>
                <a:schemeClr val="tx1"/>
              </a:solidFill>
              <a:round/>
              <a:headEnd/>
              <a:tailEnd/>
            </a:ln>
          </p:spPr>
          <p:txBody>
            <a:bodyPr wrap="none" anchor="ctr"/>
            <a:lstStyle/>
            <a:p>
              <a:endParaRPr lang="en-US"/>
            </a:p>
          </p:txBody>
        </p:sp>
        <p:sp>
          <p:nvSpPr>
            <p:cNvPr id="28678" name="Line 7">
              <a:extLst>
                <a:ext uri="{FF2B5EF4-FFF2-40B4-BE49-F238E27FC236}">
                  <a16:creationId xmlns:a16="http://schemas.microsoft.com/office/drawing/2014/main" id="{990DD266-DB3B-46F2-8BA7-C8D303E6600D}"/>
                </a:ext>
              </a:extLst>
            </p:cNvPr>
            <p:cNvSpPr>
              <a:spLocks noChangeShapeType="1"/>
            </p:cNvSpPr>
            <p:nvPr/>
          </p:nvSpPr>
          <p:spPr bwMode="auto">
            <a:xfrm flipH="1">
              <a:off x="2024063" y="857250"/>
              <a:ext cx="420687" cy="206375"/>
            </a:xfrm>
            <a:prstGeom prst="line">
              <a:avLst/>
            </a:prstGeom>
            <a:grpFill/>
            <a:ln w="28575">
              <a:solidFill>
                <a:schemeClr val="tx1"/>
              </a:solidFill>
              <a:round/>
              <a:headEnd/>
              <a:tailEnd type="triangle" w="med" len="med"/>
            </a:ln>
          </p:spPr>
          <p:txBody>
            <a:bodyPr/>
            <a:lstStyle/>
            <a:p>
              <a:endParaRPr lang="en-US"/>
            </a:p>
          </p:txBody>
        </p:sp>
        <p:sp>
          <p:nvSpPr>
            <p:cNvPr id="28679" name="Line 8">
              <a:extLst>
                <a:ext uri="{FF2B5EF4-FFF2-40B4-BE49-F238E27FC236}">
                  <a16:creationId xmlns:a16="http://schemas.microsoft.com/office/drawing/2014/main" id="{AAF3F6A8-0B37-4978-8044-DF18B0B90D29}"/>
                </a:ext>
              </a:extLst>
            </p:cNvPr>
            <p:cNvSpPr>
              <a:spLocks noChangeShapeType="1"/>
            </p:cNvSpPr>
            <p:nvPr/>
          </p:nvSpPr>
          <p:spPr bwMode="auto">
            <a:xfrm flipV="1">
              <a:off x="2814638" y="549275"/>
              <a:ext cx="534987" cy="349250"/>
            </a:xfrm>
            <a:prstGeom prst="line">
              <a:avLst/>
            </a:prstGeom>
            <a:grpFill/>
            <a:ln w="28575">
              <a:solidFill>
                <a:schemeClr val="tx1"/>
              </a:solidFill>
              <a:round/>
              <a:headEnd/>
              <a:tailEnd type="triangle" w="med" len="med"/>
            </a:ln>
          </p:spPr>
          <p:txBody>
            <a:bodyPr/>
            <a:lstStyle/>
            <a:p>
              <a:endParaRPr lang="en-US"/>
            </a:p>
          </p:txBody>
        </p:sp>
        <p:sp>
          <p:nvSpPr>
            <p:cNvPr id="28680" name="Text Box 9">
              <a:extLst>
                <a:ext uri="{FF2B5EF4-FFF2-40B4-BE49-F238E27FC236}">
                  <a16:creationId xmlns:a16="http://schemas.microsoft.com/office/drawing/2014/main" id="{C59B5BF1-FD52-40DA-BA5A-62CDBEFA21EC}"/>
                </a:ext>
              </a:extLst>
            </p:cNvPr>
            <p:cNvSpPr txBox="1">
              <a:spLocks noChangeArrowheads="1"/>
            </p:cNvSpPr>
            <p:nvPr/>
          </p:nvSpPr>
          <p:spPr bwMode="auto">
            <a:xfrm>
              <a:off x="1384378" y="397158"/>
              <a:ext cx="933450" cy="3667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2000 </a:t>
              </a:r>
              <a:r>
                <a:rPr lang="en-US" altLang="en-US" dirty="0" err="1"/>
                <a:t>lb</a:t>
              </a:r>
              <a:endParaRPr lang="en-US" altLang="en-US" dirty="0"/>
            </a:p>
          </p:txBody>
        </p:sp>
        <p:sp>
          <p:nvSpPr>
            <p:cNvPr id="28681" name="Text Box 10">
              <a:extLst>
                <a:ext uri="{FF2B5EF4-FFF2-40B4-BE49-F238E27FC236}">
                  <a16:creationId xmlns:a16="http://schemas.microsoft.com/office/drawing/2014/main" id="{568180F0-E5D0-493B-9FE5-3383928EA0DB}"/>
                </a:ext>
              </a:extLst>
            </p:cNvPr>
            <p:cNvSpPr txBox="1">
              <a:spLocks noChangeArrowheads="1"/>
            </p:cNvSpPr>
            <p:nvPr/>
          </p:nvSpPr>
          <p:spPr bwMode="auto">
            <a:xfrm>
              <a:off x="3416300" y="360363"/>
              <a:ext cx="425450" cy="3667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T</a:t>
              </a:r>
              <a:r>
                <a:rPr lang="en-US" altLang="en-US" baseline="-25000"/>
                <a:t>S</a:t>
              </a:r>
              <a:endParaRPr lang="en-US" altLang="en-US"/>
            </a:p>
          </p:txBody>
        </p:sp>
      </p:grpSp>
      <p:sp>
        <p:nvSpPr>
          <p:cNvPr id="28682" name="Text Box 11">
            <a:extLst>
              <a:ext uri="{FF2B5EF4-FFF2-40B4-BE49-F238E27FC236}">
                <a16:creationId xmlns:a16="http://schemas.microsoft.com/office/drawing/2014/main" id="{48DC3AFB-0C27-497D-AE92-F56878D7B45D}"/>
              </a:ext>
            </a:extLst>
          </p:cNvPr>
          <p:cNvSpPr txBox="1">
            <a:spLocks noChangeArrowheads="1"/>
          </p:cNvSpPr>
          <p:nvPr/>
        </p:nvSpPr>
        <p:spPr bwMode="auto">
          <a:xfrm>
            <a:off x="593741" y="778811"/>
            <a:ext cx="4271962"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Consider a rope which is wrapped twice around  a post for which </a:t>
            </a:r>
            <a:r>
              <a:rPr lang="en-US" altLang="en-US" dirty="0">
                <a:latin typeface="Symbol" panose="05050102010706020507" pitchFamily="18" charset="2"/>
              </a:rPr>
              <a:t>m</a:t>
            </a:r>
            <a:r>
              <a:rPr lang="en-US" altLang="en-US" dirty="0"/>
              <a:t> = 0.5. If T</a:t>
            </a:r>
            <a:r>
              <a:rPr lang="en-US" altLang="en-US" baseline="-25000" dirty="0"/>
              <a:t>L </a:t>
            </a:r>
            <a:r>
              <a:rPr lang="en-US" altLang="en-US" dirty="0"/>
              <a:t>= 2000 </a:t>
            </a:r>
            <a:r>
              <a:rPr lang="en-US" altLang="en-US" dirty="0" err="1"/>
              <a:t>lb</a:t>
            </a:r>
            <a:r>
              <a:rPr lang="en-US" altLang="en-US" dirty="0"/>
              <a:t>, find T</a:t>
            </a:r>
            <a:r>
              <a:rPr lang="en-US" altLang="en-US" baseline="-25000" dirty="0"/>
              <a:t>s</a:t>
            </a:r>
            <a:r>
              <a:rPr lang="en-US" altLang="en-US" dirty="0"/>
              <a:t>.</a:t>
            </a:r>
          </a:p>
        </p:txBody>
      </p:sp>
      <p:graphicFrame>
        <p:nvGraphicFramePr>
          <p:cNvPr id="28674" name="Object 12">
            <a:extLst>
              <a:ext uri="{FF2B5EF4-FFF2-40B4-BE49-F238E27FC236}">
                <a16:creationId xmlns:a16="http://schemas.microsoft.com/office/drawing/2014/main" id="{452EEBAF-C27A-498F-BEC3-F49FDDC17369}"/>
              </a:ext>
            </a:extLst>
          </p:cNvPr>
          <p:cNvGraphicFramePr>
            <a:graphicFrameLocks noChangeAspect="1"/>
          </p:cNvGraphicFramePr>
          <p:nvPr>
            <p:extLst>
              <p:ext uri="{D42A27DB-BD31-4B8C-83A1-F6EECF244321}">
                <p14:modId xmlns:p14="http://schemas.microsoft.com/office/powerpoint/2010/main" val="2714417916"/>
              </p:ext>
            </p:extLst>
          </p:nvPr>
        </p:nvGraphicFramePr>
        <p:xfrm>
          <a:off x="1612900" y="3333750"/>
          <a:ext cx="4240213" cy="1065213"/>
        </p:xfrm>
        <a:graphic>
          <a:graphicData uri="http://schemas.openxmlformats.org/presentationml/2006/ole">
            <mc:AlternateContent xmlns:mc="http://schemas.openxmlformats.org/markup-compatibility/2006">
              <mc:Choice xmlns:v="urn:schemas-microsoft-com:vml" Requires="v">
                <p:oleObj name="Equation" r:id="rId4" imgW="2730240" imgH="685800" progId="Equation.DSMT4">
                  <p:embed/>
                </p:oleObj>
              </mc:Choice>
              <mc:Fallback>
                <p:oleObj name="Equation" r:id="rId4" imgW="2730240" imgH="685800" progId="Equation.DSMT4">
                  <p:embed/>
                  <p:pic>
                    <p:nvPicPr>
                      <p:cNvPr id="0" name="Object 12"/>
                      <p:cNvPicPr>
                        <a:picLocks noChangeAspect="1" noChangeArrowheads="1"/>
                      </p:cNvPicPr>
                      <p:nvPr/>
                    </p:nvPicPr>
                    <p:blipFill>
                      <a:blip r:embed="rId5"/>
                      <a:srcRect/>
                      <a:stretch>
                        <a:fillRect/>
                      </a:stretch>
                    </p:blipFill>
                    <p:spPr bwMode="auto">
                      <a:xfrm>
                        <a:off x="1612900" y="3333750"/>
                        <a:ext cx="4240213" cy="1065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8683" name="Line 13">
            <a:extLst>
              <a:ext uri="{FF2B5EF4-FFF2-40B4-BE49-F238E27FC236}">
                <a16:creationId xmlns:a16="http://schemas.microsoft.com/office/drawing/2014/main" id="{1620ADC8-0598-4F3F-B994-898488962EF6}"/>
              </a:ext>
            </a:extLst>
          </p:cNvPr>
          <p:cNvSpPr>
            <a:spLocks noChangeShapeType="1"/>
          </p:cNvSpPr>
          <p:nvPr/>
        </p:nvSpPr>
        <p:spPr bwMode="auto">
          <a:xfrm>
            <a:off x="3216729" y="4398963"/>
            <a:ext cx="1276350" cy="0"/>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 name="TextBox 2">
            <a:extLst>
              <a:ext uri="{FF2B5EF4-FFF2-40B4-BE49-F238E27FC236}">
                <a16:creationId xmlns:a16="http://schemas.microsoft.com/office/drawing/2014/main" id="{4386A648-BB49-85DB-266B-B208C9C6FB9F}"/>
              </a:ext>
            </a:extLst>
          </p:cNvPr>
          <p:cNvSpPr txBox="1"/>
          <p:nvPr/>
        </p:nvSpPr>
        <p:spPr>
          <a:xfrm>
            <a:off x="574910" y="261843"/>
            <a:ext cx="1595309" cy="369332"/>
          </a:xfrm>
          <a:prstGeom prst="rect">
            <a:avLst/>
          </a:prstGeom>
          <a:noFill/>
        </p:spPr>
        <p:txBody>
          <a:bodyPr wrap="none" rtlCol="0">
            <a:spAutoFit/>
          </a:bodyPr>
          <a:lstStyle/>
          <a:p>
            <a:r>
              <a:rPr lang="en-US" dirty="0">
                <a:solidFill>
                  <a:srgbClr val="C00000"/>
                </a:solidFill>
              </a:rPr>
              <a:t>Example 10.9</a:t>
            </a:r>
          </a:p>
        </p:txBody>
      </p:sp>
      <p:cxnSp>
        <p:nvCxnSpPr>
          <p:cNvPr id="14" name="Straight Connector 13">
            <a:extLst>
              <a:ext uri="{FF2B5EF4-FFF2-40B4-BE49-F238E27FC236}">
                <a16:creationId xmlns:a16="http://schemas.microsoft.com/office/drawing/2014/main" id="{25E8DF9D-EB0E-6752-C8E5-6249B2E41A8B}"/>
              </a:ext>
            </a:extLst>
          </p:cNvPr>
          <p:cNvCxnSpPr/>
          <p:nvPr/>
        </p:nvCxnSpPr>
        <p:spPr>
          <a:xfrm>
            <a:off x="536015" y="776027"/>
            <a:ext cx="7810007"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2" name="TextBox 1">
            <a:extLst>
              <a:ext uri="{FF2B5EF4-FFF2-40B4-BE49-F238E27FC236}">
                <a16:creationId xmlns:a16="http://schemas.microsoft.com/office/drawing/2014/main" id="{CADC1B7C-8367-4838-B9BE-E204766F28AA}"/>
              </a:ext>
            </a:extLst>
          </p:cNvPr>
          <p:cNvSpPr txBox="1">
            <a:spLocks noChangeArrowheads="1"/>
          </p:cNvSpPr>
          <p:nvPr/>
        </p:nvSpPr>
        <p:spPr bwMode="auto">
          <a:xfrm>
            <a:off x="371540" y="106877"/>
            <a:ext cx="2851799"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solidFill>
                  <a:srgbClr val="C00000"/>
                </a:solidFill>
              </a:rPr>
              <a:t>Example 10.10</a:t>
            </a:r>
          </a:p>
          <a:p>
            <a:pPr eaLnBrk="1" hangingPunct="1"/>
            <a:endParaRPr lang="en-US" altLang="en-US" dirty="0">
              <a:solidFill>
                <a:srgbClr val="C00000"/>
              </a:solidFill>
            </a:endParaRPr>
          </a:p>
          <a:p>
            <a:pPr eaLnBrk="1" hangingPunct="1"/>
            <a:r>
              <a:rPr lang="en-US" altLang="en-US" dirty="0"/>
              <a:t>Consider the previous chain problem and let coefficient of friction be 0.3 around the corner, with full contact of the chain and surface.</a:t>
            </a:r>
          </a:p>
        </p:txBody>
      </p:sp>
      <p:grpSp>
        <p:nvGrpSpPr>
          <p:cNvPr id="29714" name="Group 49">
            <a:extLst>
              <a:ext uri="{FF2B5EF4-FFF2-40B4-BE49-F238E27FC236}">
                <a16:creationId xmlns:a16="http://schemas.microsoft.com/office/drawing/2014/main" id="{A2E38093-B4FF-4519-8D5A-4C19376777C3}"/>
              </a:ext>
            </a:extLst>
          </p:cNvPr>
          <p:cNvGrpSpPr>
            <a:grpSpLocks/>
          </p:cNvGrpSpPr>
          <p:nvPr/>
        </p:nvGrpSpPr>
        <p:grpSpPr bwMode="auto">
          <a:xfrm rot="5400000">
            <a:off x="5497512" y="4643438"/>
            <a:ext cx="195263" cy="103188"/>
            <a:chOff x="1618" y="3236"/>
            <a:chExt cx="123" cy="65"/>
          </a:xfrm>
        </p:grpSpPr>
        <p:sp>
          <p:nvSpPr>
            <p:cNvPr id="29778" name="AutoShape 50">
              <a:extLst>
                <a:ext uri="{FF2B5EF4-FFF2-40B4-BE49-F238E27FC236}">
                  <a16:creationId xmlns:a16="http://schemas.microsoft.com/office/drawing/2014/main" id="{1A9615C4-28AD-473E-B36B-B0254BBBC68C}"/>
                </a:ext>
              </a:extLst>
            </p:cNvPr>
            <p:cNvSpPr>
              <a:spLocks noChangeArrowheads="1"/>
            </p:cNvSpPr>
            <p:nvPr/>
          </p:nvSpPr>
          <p:spPr bwMode="auto">
            <a:xfrm>
              <a:off x="1618" y="3236"/>
              <a:ext cx="123" cy="65"/>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9779" name="AutoShape 51">
              <a:extLst>
                <a:ext uri="{FF2B5EF4-FFF2-40B4-BE49-F238E27FC236}">
                  <a16:creationId xmlns:a16="http://schemas.microsoft.com/office/drawing/2014/main" id="{6F66CDEB-E0B5-4F0E-B02F-A14B1811DF53}"/>
                </a:ext>
              </a:extLst>
            </p:cNvPr>
            <p:cNvSpPr>
              <a:spLocks noChangeArrowheads="1"/>
            </p:cNvSpPr>
            <p:nvPr/>
          </p:nvSpPr>
          <p:spPr bwMode="auto">
            <a:xfrm>
              <a:off x="1638" y="3250"/>
              <a:ext cx="84" cy="32"/>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grpSp>
        <p:nvGrpSpPr>
          <p:cNvPr id="29715" name="Group 52">
            <a:extLst>
              <a:ext uri="{FF2B5EF4-FFF2-40B4-BE49-F238E27FC236}">
                <a16:creationId xmlns:a16="http://schemas.microsoft.com/office/drawing/2014/main" id="{19CD89A1-153C-46C8-8C74-DF8886182AB5}"/>
              </a:ext>
            </a:extLst>
          </p:cNvPr>
          <p:cNvGrpSpPr>
            <a:grpSpLocks/>
          </p:cNvGrpSpPr>
          <p:nvPr/>
        </p:nvGrpSpPr>
        <p:grpSpPr bwMode="auto">
          <a:xfrm rot="5400000">
            <a:off x="5257007" y="4261644"/>
            <a:ext cx="684212" cy="107950"/>
            <a:chOff x="1618" y="3236"/>
            <a:chExt cx="431" cy="68"/>
          </a:xfrm>
        </p:grpSpPr>
        <p:grpSp>
          <p:nvGrpSpPr>
            <p:cNvPr id="29770" name="Group 53">
              <a:extLst>
                <a:ext uri="{FF2B5EF4-FFF2-40B4-BE49-F238E27FC236}">
                  <a16:creationId xmlns:a16="http://schemas.microsoft.com/office/drawing/2014/main" id="{8814A7BB-7F18-4512-839E-901350895389}"/>
                </a:ext>
              </a:extLst>
            </p:cNvPr>
            <p:cNvGrpSpPr>
              <a:grpSpLocks/>
            </p:cNvGrpSpPr>
            <p:nvPr/>
          </p:nvGrpSpPr>
          <p:grpSpPr bwMode="auto">
            <a:xfrm>
              <a:off x="1825" y="3239"/>
              <a:ext cx="123" cy="65"/>
              <a:chOff x="1618" y="3236"/>
              <a:chExt cx="123" cy="65"/>
            </a:xfrm>
          </p:grpSpPr>
          <p:sp>
            <p:nvSpPr>
              <p:cNvPr id="29776" name="AutoShape 54">
                <a:extLst>
                  <a:ext uri="{FF2B5EF4-FFF2-40B4-BE49-F238E27FC236}">
                    <a16:creationId xmlns:a16="http://schemas.microsoft.com/office/drawing/2014/main" id="{002F09B7-D8C2-45FD-9CE8-476B0A03E5B6}"/>
                  </a:ext>
                </a:extLst>
              </p:cNvPr>
              <p:cNvSpPr>
                <a:spLocks noChangeArrowheads="1"/>
              </p:cNvSpPr>
              <p:nvPr/>
            </p:nvSpPr>
            <p:spPr bwMode="auto">
              <a:xfrm>
                <a:off x="1618" y="3236"/>
                <a:ext cx="123" cy="65"/>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9777" name="AutoShape 55">
                <a:extLst>
                  <a:ext uri="{FF2B5EF4-FFF2-40B4-BE49-F238E27FC236}">
                    <a16:creationId xmlns:a16="http://schemas.microsoft.com/office/drawing/2014/main" id="{62928310-8032-4D49-89BC-9865AA449FAE}"/>
                  </a:ext>
                </a:extLst>
              </p:cNvPr>
              <p:cNvSpPr>
                <a:spLocks noChangeArrowheads="1"/>
              </p:cNvSpPr>
              <p:nvPr/>
            </p:nvSpPr>
            <p:spPr bwMode="auto">
              <a:xfrm>
                <a:off x="1638" y="3250"/>
                <a:ext cx="84" cy="32"/>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grpSp>
          <p:nvGrpSpPr>
            <p:cNvPr id="29771" name="Group 56">
              <a:extLst>
                <a:ext uri="{FF2B5EF4-FFF2-40B4-BE49-F238E27FC236}">
                  <a16:creationId xmlns:a16="http://schemas.microsoft.com/office/drawing/2014/main" id="{EE22A349-3312-4DEF-BF72-C46FC9621692}"/>
                </a:ext>
              </a:extLst>
            </p:cNvPr>
            <p:cNvGrpSpPr>
              <a:grpSpLocks/>
            </p:cNvGrpSpPr>
            <p:nvPr/>
          </p:nvGrpSpPr>
          <p:grpSpPr bwMode="auto">
            <a:xfrm>
              <a:off x="1618" y="3236"/>
              <a:ext cx="123" cy="65"/>
              <a:chOff x="1618" y="3236"/>
              <a:chExt cx="123" cy="65"/>
            </a:xfrm>
          </p:grpSpPr>
          <p:sp>
            <p:nvSpPr>
              <p:cNvPr id="29774" name="AutoShape 57">
                <a:extLst>
                  <a:ext uri="{FF2B5EF4-FFF2-40B4-BE49-F238E27FC236}">
                    <a16:creationId xmlns:a16="http://schemas.microsoft.com/office/drawing/2014/main" id="{1978FFEE-415F-4F29-BF5E-942CE372CACD}"/>
                  </a:ext>
                </a:extLst>
              </p:cNvPr>
              <p:cNvSpPr>
                <a:spLocks noChangeArrowheads="1"/>
              </p:cNvSpPr>
              <p:nvPr/>
            </p:nvSpPr>
            <p:spPr bwMode="auto">
              <a:xfrm>
                <a:off x="1618" y="3236"/>
                <a:ext cx="123" cy="65"/>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9775" name="AutoShape 58">
                <a:extLst>
                  <a:ext uri="{FF2B5EF4-FFF2-40B4-BE49-F238E27FC236}">
                    <a16:creationId xmlns:a16="http://schemas.microsoft.com/office/drawing/2014/main" id="{025C12C3-1645-4349-83F1-C01B54E775E0}"/>
                  </a:ext>
                </a:extLst>
              </p:cNvPr>
              <p:cNvSpPr>
                <a:spLocks noChangeArrowheads="1"/>
              </p:cNvSpPr>
              <p:nvPr/>
            </p:nvSpPr>
            <p:spPr bwMode="auto">
              <a:xfrm>
                <a:off x="1638" y="3250"/>
                <a:ext cx="84" cy="32"/>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sp>
          <p:nvSpPr>
            <p:cNvPr id="29772" name="Rectangle 59">
              <a:extLst>
                <a:ext uri="{FF2B5EF4-FFF2-40B4-BE49-F238E27FC236}">
                  <a16:creationId xmlns:a16="http://schemas.microsoft.com/office/drawing/2014/main" id="{C1230DFE-23DF-4EB5-A597-93AAE481D7EF}"/>
                </a:ext>
              </a:extLst>
            </p:cNvPr>
            <p:cNvSpPr>
              <a:spLocks noChangeArrowheads="1"/>
            </p:cNvSpPr>
            <p:nvPr/>
          </p:nvSpPr>
          <p:spPr bwMode="auto">
            <a:xfrm>
              <a:off x="1728" y="3255"/>
              <a:ext cx="120" cy="27"/>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9773" name="Rectangle 60">
              <a:extLst>
                <a:ext uri="{FF2B5EF4-FFF2-40B4-BE49-F238E27FC236}">
                  <a16:creationId xmlns:a16="http://schemas.microsoft.com/office/drawing/2014/main" id="{E29126D8-8079-44F1-B85F-40057D19F761}"/>
                </a:ext>
              </a:extLst>
            </p:cNvPr>
            <p:cNvSpPr>
              <a:spLocks noChangeArrowheads="1"/>
            </p:cNvSpPr>
            <p:nvPr/>
          </p:nvSpPr>
          <p:spPr bwMode="auto">
            <a:xfrm>
              <a:off x="1929" y="3258"/>
              <a:ext cx="120" cy="27"/>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grpSp>
        <p:nvGrpSpPr>
          <p:cNvPr id="29716" name="Group 61">
            <a:extLst>
              <a:ext uri="{FF2B5EF4-FFF2-40B4-BE49-F238E27FC236}">
                <a16:creationId xmlns:a16="http://schemas.microsoft.com/office/drawing/2014/main" id="{730260FB-CAA9-4FC0-B91C-FEB8487179BE}"/>
              </a:ext>
            </a:extLst>
          </p:cNvPr>
          <p:cNvGrpSpPr>
            <a:grpSpLocks/>
          </p:cNvGrpSpPr>
          <p:nvPr/>
        </p:nvGrpSpPr>
        <p:grpSpPr bwMode="auto">
          <a:xfrm rot="5400000">
            <a:off x="5492751" y="4972050"/>
            <a:ext cx="195262" cy="103187"/>
            <a:chOff x="1618" y="3236"/>
            <a:chExt cx="123" cy="65"/>
          </a:xfrm>
        </p:grpSpPr>
        <p:sp>
          <p:nvSpPr>
            <p:cNvPr id="29768" name="AutoShape 62">
              <a:extLst>
                <a:ext uri="{FF2B5EF4-FFF2-40B4-BE49-F238E27FC236}">
                  <a16:creationId xmlns:a16="http://schemas.microsoft.com/office/drawing/2014/main" id="{D1861DBF-FC81-4BB7-9B1D-8C4369F048FB}"/>
                </a:ext>
              </a:extLst>
            </p:cNvPr>
            <p:cNvSpPr>
              <a:spLocks noChangeArrowheads="1"/>
            </p:cNvSpPr>
            <p:nvPr/>
          </p:nvSpPr>
          <p:spPr bwMode="auto">
            <a:xfrm>
              <a:off x="1618" y="3236"/>
              <a:ext cx="123" cy="65"/>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9769" name="AutoShape 63">
              <a:extLst>
                <a:ext uri="{FF2B5EF4-FFF2-40B4-BE49-F238E27FC236}">
                  <a16:creationId xmlns:a16="http://schemas.microsoft.com/office/drawing/2014/main" id="{1E34F49A-CE71-401A-990A-9FF57BCA5358}"/>
                </a:ext>
              </a:extLst>
            </p:cNvPr>
            <p:cNvSpPr>
              <a:spLocks noChangeArrowheads="1"/>
            </p:cNvSpPr>
            <p:nvPr/>
          </p:nvSpPr>
          <p:spPr bwMode="auto">
            <a:xfrm>
              <a:off x="1638" y="3250"/>
              <a:ext cx="84" cy="32"/>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sp>
        <p:nvSpPr>
          <p:cNvPr id="29717" name="Rectangle 64">
            <a:extLst>
              <a:ext uri="{FF2B5EF4-FFF2-40B4-BE49-F238E27FC236}">
                <a16:creationId xmlns:a16="http://schemas.microsoft.com/office/drawing/2014/main" id="{BF8E8FB4-7F2A-48A5-9624-A4BA209E0EBB}"/>
              </a:ext>
            </a:extLst>
          </p:cNvPr>
          <p:cNvSpPr>
            <a:spLocks noChangeArrowheads="1"/>
          </p:cNvSpPr>
          <p:nvPr/>
        </p:nvSpPr>
        <p:spPr bwMode="auto">
          <a:xfrm rot="5400000">
            <a:off x="5499894" y="4845844"/>
            <a:ext cx="190500" cy="42862"/>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9718" name="Line 65">
            <a:extLst>
              <a:ext uri="{FF2B5EF4-FFF2-40B4-BE49-F238E27FC236}">
                <a16:creationId xmlns:a16="http://schemas.microsoft.com/office/drawing/2014/main" id="{223CBAD0-BFDC-4E83-AF84-79F198607E39}"/>
              </a:ext>
            </a:extLst>
          </p:cNvPr>
          <p:cNvSpPr>
            <a:spLocks noChangeShapeType="1"/>
          </p:cNvSpPr>
          <p:nvPr/>
        </p:nvSpPr>
        <p:spPr bwMode="auto">
          <a:xfrm flipH="1" flipV="1">
            <a:off x="5581650" y="3563938"/>
            <a:ext cx="9525" cy="328612"/>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9719" name="Line 66">
            <a:extLst>
              <a:ext uri="{FF2B5EF4-FFF2-40B4-BE49-F238E27FC236}">
                <a16:creationId xmlns:a16="http://schemas.microsoft.com/office/drawing/2014/main" id="{B6B60BD2-749E-4756-A6C8-A2A72109C43B}"/>
              </a:ext>
            </a:extLst>
          </p:cNvPr>
          <p:cNvSpPr>
            <a:spLocks noChangeShapeType="1"/>
          </p:cNvSpPr>
          <p:nvPr/>
        </p:nvSpPr>
        <p:spPr bwMode="auto">
          <a:xfrm flipH="1">
            <a:off x="5592763" y="4346575"/>
            <a:ext cx="9525" cy="390525"/>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9720" name="Text Box 67">
            <a:extLst>
              <a:ext uri="{FF2B5EF4-FFF2-40B4-BE49-F238E27FC236}">
                <a16:creationId xmlns:a16="http://schemas.microsoft.com/office/drawing/2014/main" id="{7320CF99-8E67-4B9F-9805-4CD4B7CEB705}"/>
              </a:ext>
            </a:extLst>
          </p:cNvPr>
          <p:cNvSpPr txBox="1">
            <a:spLocks noChangeArrowheads="1"/>
          </p:cNvSpPr>
          <p:nvPr/>
        </p:nvSpPr>
        <p:spPr bwMode="auto">
          <a:xfrm>
            <a:off x="5767388" y="3357563"/>
            <a:ext cx="323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T</a:t>
            </a:r>
          </a:p>
        </p:txBody>
      </p:sp>
      <p:sp>
        <p:nvSpPr>
          <p:cNvPr id="29721" name="Text Box 68">
            <a:extLst>
              <a:ext uri="{FF2B5EF4-FFF2-40B4-BE49-F238E27FC236}">
                <a16:creationId xmlns:a16="http://schemas.microsoft.com/office/drawing/2014/main" id="{2B82A808-B7EE-4954-868A-EA870E49EB82}"/>
              </a:ext>
            </a:extLst>
          </p:cNvPr>
          <p:cNvSpPr txBox="1">
            <a:spLocks noChangeArrowheads="1"/>
          </p:cNvSpPr>
          <p:nvPr/>
        </p:nvSpPr>
        <p:spPr bwMode="auto">
          <a:xfrm>
            <a:off x="5716588" y="4271963"/>
            <a:ext cx="1238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(0.5)(d)  lb</a:t>
            </a:r>
          </a:p>
        </p:txBody>
      </p:sp>
      <p:graphicFrame>
        <p:nvGraphicFramePr>
          <p:cNvPr id="29698" name="Object 69">
            <a:extLst>
              <a:ext uri="{FF2B5EF4-FFF2-40B4-BE49-F238E27FC236}">
                <a16:creationId xmlns:a16="http://schemas.microsoft.com/office/drawing/2014/main" id="{2A7BB6CE-8B63-40E8-9137-A79DB3CEDE4C}"/>
              </a:ext>
            </a:extLst>
          </p:cNvPr>
          <p:cNvGraphicFramePr>
            <a:graphicFrameLocks noChangeAspect="1"/>
          </p:cNvGraphicFramePr>
          <p:nvPr/>
        </p:nvGraphicFramePr>
        <p:xfrm>
          <a:off x="5472113" y="5499100"/>
          <a:ext cx="1428750" cy="987425"/>
        </p:xfrm>
        <a:graphic>
          <a:graphicData uri="http://schemas.openxmlformats.org/presentationml/2006/ole">
            <mc:AlternateContent xmlns:mc="http://schemas.openxmlformats.org/markup-compatibility/2006">
              <mc:Choice xmlns:v="urn:schemas-microsoft-com:vml" Requires="v">
                <p:oleObj name="Equation" r:id="rId4" imgW="1028254" imgH="710891" progId="Equation.DSMT4">
                  <p:embed/>
                </p:oleObj>
              </mc:Choice>
              <mc:Fallback>
                <p:oleObj name="Equation" r:id="rId4" imgW="1028254" imgH="710891" progId="Equation.DSMT4">
                  <p:embed/>
                  <p:pic>
                    <p:nvPicPr>
                      <p:cNvPr id="0" name="Object 6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72113" y="5499100"/>
                        <a:ext cx="1428750" cy="987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9699" name="Object 51">
            <a:extLst>
              <a:ext uri="{FF2B5EF4-FFF2-40B4-BE49-F238E27FC236}">
                <a16:creationId xmlns:a16="http://schemas.microsoft.com/office/drawing/2014/main" id="{86D2AE53-B8CD-49FB-92DE-C206BA3EB2BE}"/>
              </a:ext>
            </a:extLst>
          </p:cNvPr>
          <p:cNvGraphicFramePr>
            <a:graphicFrameLocks noChangeAspect="1"/>
          </p:cNvGraphicFramePr>
          <p:nvPr>
            <p:extLst>
              <p:ext uri="{D42A27DB-BD31-4B8C-83A1-F6EECF244321}">
                <p14:modId xmlns:p14="http://schemas.microsoft.com/office/powerpoint/2010/main" val="3929031600"/>
              </p:ext>
            </p:extLst>
          </p:nvPr>
        </p:nvGraphicFramePr>
        <p:xfrm>
          <a:off x="6046719" y="654051"/>
          <a:ext cx="2960688" cy="1670050"/>
        </p:xfrm>
        <a:graphic>
          <a:graphicData uri="http://schemas.openxmlformats.org/presentationml/2006/ole">
            <mc:AlternateContent xmlns:mc="http://schemas.openxmlformats.org/markup-compatibility/2006">
              <mc:Choice xmlns:v="urn:schemas-microsoft-com:vml" Requires="v">
                <p:oleObj name="Equation" r:id="rId6" imgW="1981080" imgH="1117440" progId="Equation.DSMT4">
                  <p:embed/>
                </p:oleObj>
              </mc:Choice>
              <mc:Fallback>
                <p:oleObj name="Equation" r:id="rId6" imgW="1981080" imgH="1117440" progId="Equation.DSMT4">
                  <p:embed/>
                  <p:pic>
                    <p:nvPicPr>
                      <p:cNvPr id="0" name="Object 5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46719" y="654051"/>
                        <a:ext cx="2960688" cy="167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9700" name="Object 100">
            <a:extLst>
              <a:ext uri="{FF2B5EF4-FFF2-40B4-BE49-F238E27FC236}">
                <a16:creationId xmlns:a16="http://schemas.microsoft.com/office/drawing/2014/main" id="{C1E82C5E-4067-4E83-89F4-B9D9217229EF}"/>
              </a:ext>
            </a:extLst>
          </p:cNvPr>
          <p:cNvGraphicFramePr>
            <a:graphicFrameLocks noChangeAspect="1"/>
          </p:cNvGraphicFramePr>
          <p:nvPr>
            <p:extLst>
              <p:ext uri="{D42A27DB-BD31-4B8C-83A1-F6EECF244321}">
                <p14:modId xmlns:p14="http://schemas.microsoft.com/office/powerpoint/2010/main" val="2690766692"/>
              </p:ext>
            </p:extLst>
          </p:nvPr>
        </p:nvGraphicFramePr>
        <p:xfrm>
          <a:off x="524800" y="4591104"/>
          <a:ext cx="2457450" cy="1019175"/>
        </p:xfrm>
        <a:graphic>
          <a:graphicData uri="http://schemas.openxmlformats.org/presentationml/2006/ole">
            <mc:AlternateContent xmlns:mc="http://schemas.openxmlformats.org/markup-compatibility/2006">
              <mc:Choice xmlns:v="urn:schemas-microsoft-com:vml" Requires="v">
                <p:oleObj name="Equation" r:id="rId8" imgW="1714500" imgH="711200" progId="Equation.DSMT4">
                  <p:embed/>
                </p:oleObj>
              </mc:Choice>
              <mc:Fallback>
                <p:oleObj name="Equation" r:id="rId8" imgW="1714500" imgH="711200" progId="Equation.DSMT4">
                  <p:embed/>
                  <p:pic>
                    <p:nvPicPr>
                      <p:cNvPr id="0" name="Object 10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24800" y="4591104"/>
                        <a:ext cx="2457450" cy="1019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9701" name="Object 101">
            <a:extLst>
              <a:ext uri="{FF2B5EF4-FFF2-40B4-BE49-F238E27FC236}">
                <a16:creationId xmlns:a16="http://schemas.microsoft.com/office/drawing/2014/main" id="{8DF732CE-A894-49C2-9A6B-F914AAC5A1B5}"/>
              </a:ext>
            </a:extLst>
          </p:cNvPr>
          <p:cNvGraphicFramePr>
            <a:graphicFrameLocks noChangeAspect="1"/>
          </p:cNvGraphicFramePr>
          <p:nvPr>
            <p:extLst>
              <p:ext uri="{D42A27DB-BD31-4B8C-83A1-F6EECF244321}">
                <p14:modId xmlns:p14="http://schemas.microsoft.com/office/powerpoint/2010/main" val="2426936864"/>
              </p:ext>
            </p:extLst>
          </p:nvPr>
        </p:nvGraphicFramePr>
        <p:xfrm>
          <a:off x="414338" y="5695950"/>
          <a:ext cx="4456112" cy="1068388"/>
        </p:xfrm>
        <a:graphic>
          <a:graphicData uri="http://schemas.openxmlformats.org/presentationml/2006/ole">
            <mc:AlternateContent xmlns:mc="http://schemas.openxmlformats.org/markup-compatibility/2006">
              <mc:Choice xmlns:v="urn:schemas-microsoft-com:vml" Requires="v">
                <p:oleObj name="Equation" r:id="rId10" imgW="3073320" imgH="736560" progId="Equation.DSMT4">
                  <p:embed/>
                </p:oleObj>
              </mc:Choice>
              <mc:Fallback>
                <p:oleObj name="Equation" r:id="rId10" imgW="3073320" imgH="736560" progId="Equation.DSMT4">
                  <p:embed/>
                  <p:pic>
                    <p:nvPicPr>
                      <p:cNvPr id="0" name="Object 101"/>
                      <p:cNvPicPr>
                        <a:picLocks noChangeAspect="1" noChangeArrowheads="1"/>
                      </p:cNvPicPr>
                      <p:nvPr/>
                    </p:nvPicPr>
                    <p:blipFill>
                      <a:blip r:embed="rId11"/>
                      <a:srcRect/>
                      <a:stretch>
                        <a:fillRect/>
                      </a:stretch>
                    </p:blipFill>
                    <p:spPr bwMode="auto">
                      <a:xfrm>
                        <a:off x="414338" y="5695950"/>
                        <a:ext cx="4456112" cy="1068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29722" name="Group 4">
            <a:extLst>
              <a:ext uri="{FF2B5EF4-FFF2-40B4-BE49-F238E27FC236}">
                <a16:creationId xmlns:a16="http://schemas.microsoft.com/office/drawing/2014/main" id="{C8E673F9-72E9-4D8A-9EE1-40606148FDBE}"/>
              </a:ext>
            </a:extLst>
          </p:cNvPr>
          <p:cNvGrpSpPr>
            <a:grpSpLocks/>
          </p:cNvGrpSpPr>
          <p:nvPr/>
        </p:nvGrpSpPr>
        <p:grpSpPr bwMode="auto">
          <a:xfrm rot="-2388708">
            <a:off x="3233738" y="3089275"/>
            <a:ext cx="195262" cy="103188"/>
            <a:chOff x="1618" y="3236"/>
            <a:chExt cx="123" cy="65"/>
          </a:xfrm>
        </p:grpSpPr>
        <p:sp>
          <p:nvSpPr>
            <p:cNvPr id="29766" name="AutoShape 5">
              <a:extLst>
                <a:ext uri="{FF2B5EF4-FFF2-40B4-BE49-F238E27FC236}">
                  <a16:creationId xmlns:a16="http://schemas.microsoft.com/office/drawing/2014/main" id="{27CA1459-1736-45C1-BCB4-937B6347EB4D}"/>
                </a:ext>
              </a:extLst>
            </p:cNvPr>
            <p:cNvSpPr>
              <a:spLocks noChangeArrowheads="1"/>
            </p:cNvSpPr>
            <p:nvPr/>
          </p:nvSpPr>
          <p:spPr bwMode="auto">
            <a:xfrm>
              <a:off x="1618" y="3236"/>
              <a:ext cx="123" cy="65"/>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9767" name="AutoShape 6">
              <a:extLst>
                <a:ext uri="{FF2B5EF4-FFF2-40B4-BE49-F238E27FC236}">
                  <a16:creationId xmlns:a16="http://schemas.microsoft.com/office/drawing/2014/main" id="{49CE49B8-0C75-4749-839E-BF14AD1626DB}"/>
                </a:ext>
              </a:extLst>
            </p:cNvPr>
            <p:cNvSpPr>
              <a:spLocks noChangeArrowheads="1"/>
            </p:cNvSpPr>
            <p:nvPr/>
          </p:nvSpPr>
          <p:spPr bwMode="auto">
            <a:xfrm>
              <a:off x="1638" y="3250"/>
              <a:ext cx="84" cy="32"/>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grpSp>
        <p:nvGrpSpPr>
          <p:cNvPr id="29723" name="Group 7">
            <a:extLst>
              <a:ext uri="{FF2B5EF4-FFF2-40B4-BE49-F238E27FC236}">
                <a16:creationId xmlns:a16="http://schemas.microsoft.com/office/drawing/2014/main" id="{BF087651-4467-4FAE-957D-20F47527C524}"/>
              </a:ext>
            </a:extLst>
          </p:cNvPr>
          <p:cNvGrpSpPr>
            <a:grpSpLocks/>
          </p:cNvGrpSpPr>
          <p:nvPr/>
        </p:nvGrpSpPr>
        <p:grpSpPr bwMode="auto">
          <a:xfrm rot="-2388708">
            <a:off x="2979738" y="3295650"/>
            <a:ext cx="195262" cy="103188"/>
            <a:chOff x="1618" y="3236"/>
            <a:chExt cx="123" cy="65"/>
          </a:xfrm>
        </p:grpSpPr>
        <p:sp>
          <p:nvSpPr>
            <p:cNvPr id="29764" name="AutoShape 8">
              <a:extLst>
                <a:ext uri="{FF2B5EF4-FFF2-40B4-BE49-F238E27FC236}">
                  <a16:creationId xmlns:a16="http://schemas.microsoft.com/office/drawing/2014/main" id="{75E2D226-1E7D-4590-864A-AAA46F091A6F}"/>
                </a:ext>
              </a:extLst>
            </p:cNvPr>
            <p:cNvSpPr>
              <a:spLocks noChangeArrowheads="1"/>
            </p:cNvSpPr>
            <p:nvPr/>
          </p:nvSpPr>
          <p:spPr bwMode="auto">
            <a:xfrm>
              <a:off x="1618" y="3236"/>
              <a:ext cx="123" cy="65"/>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9765" name="AutoShape 9">
              <a:extLst>
                <a:ext uri="{FF2B5EF4-FFF2-40B4-BE49-F238E27FC236}">
                  <a16:creationId xmlns:a16="http://schemas.microsoft.com/office/drawing/2014/main" id="{14FBE112-DF40-4CCB-973E-16D86BFEE5CF}"/>
                </a:ext>
              </a:extLst>
            </p:cNvPr>
            <p:cNvSpPr>
              <a:spLocks noChangeArrowheads="1"/>
            </p:cNvSpPr>
            <p:nvPr/>
          </p:nvSpPr>
          <p:spPr bwMode="auto">
            <a:xfrm>
              <a:off x="1638" y="3250"/>
              <a:ext cx="84" cy="32"/>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sp>
        <p:nvSpPr>
          <p:cNvPr id="29724" name="Rectangle 10">
            <a:extLst>
              <a:ext uri="{FF2B5EF4-FFF2-40B4-BE49-F238E27FC236}">
                <a16:creationId xmlns:a16="http://schemas.microsoft.com/office/drawing/2014/main" id="{40AA2929-1EA3-4378-AB70-39CB5DF1D5E7}"/>
              </a:ext>
            </a:extLst>
          </p:cNvPr>
          <p:cNvSpPr>
            <a:spLocks noChangeArrowheads="1"/>
          </p:cNvSpPr>
          <p:nvPr/>
        </p:nvSpPr>
        <p:spPr bwMode="auto">
          <a:xfrm rot="-2388708">
            <a:off x="3114675" y="3216275"/>
            <a:ext cx="190500" cy="42863"/>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nvGrpSpPr>
          <p:cNvPr id="29725" name="Group 11">
            <a:extLst>
              <a:ext uri="{FF2B5EF4-FFF2-40B4-BE49-F238E27FC236}">
                <a16:creationId xmlns:a16="http://schemas.microsoft.com/office/drawing/2014/main" id="{57121162-3B35-4732-9C99-8EB4F4E89D30}"/>
              </a:ext>
            </a:extLst>
          </p:cNvPr>
          <p:cNvGrpSpPr>
            <a:grpSpLocks/>
          </p:cNvGrpSpPr>
          <p:nvPr/>
        </p:nvGrpSpPr>
        <p:grpSpPr bwMode="auto">
          <a:xfrm rot="-2486339">
            <a:off x="1952625" y="3968750"/>
            <a:ext cx="684213" cy="107950"/>
            <a:chOff x="1618" y="3236"/>
            <a:chExt cx="431" cy="68"/>
          </a:xfrm>
        </p:grpSpPr>
        <p:grpSp>
          <p:nvGrpSpPr>
            <p:cNvPr id="29756" name="Group 12">
              <a:extLst>
                <a:ext uri="{FF2B5EF4-FFF2-40B4-BE49-F238E27FC236}">
                  <a16:creationId xmlns:a16="http://schemas.microsoft.com/office/drawing/2014/main" id="{DECBC30A-C2B4-4CC5-A7EF-01D23ACF5FEC}"/>
                </a:ext>
              </a:extLst>
            </p:cNvPr>
            <p:cNvGrpSpPr>
              <a:grpSpLocks/>
            </p:cNvGrpSpPr>
            <p:nvPr/>
          </p:nvGrpSpPr>
          <p:grpSpPr bwMode="auto">
            <a:xfrm>
              <a:off x="1825" y="3239"/>
              <a:ext cx="123" cy="65"/>
              <a:chOff x="1618" y="3236"/>
              <a:chExt cx="123" cy="65"/>
            </a:xfrm>
          </p:grpSpPr>
          <p:sp>
            <p:nvSpPr>
              <p:cNvPr id="29762" name="AutoShape 13">
                <a:extLst>
                  <a:ext uri="{FF2B5EF4-FFF2-40B4-BE49-F238E27FC236}">
                    <a16:creationId xmlns:a16="http://schemas.microsoft.com/office/drawing/2014/main" id="{970BAC16-3CC9-4BC5-87FA-D0B4211BE034}"/>
                  </a:ext>
                </a:extLst>
              </p:cNvPr>
              <p:cNvSpPr>
                <a:spLocks noChangeArrowheads="1"/>
              </p:cNvSpPr>
              <p:nvPr/>
            </p:nvSpPr>
            <p:spPr bwMode="auto">
              <a:xfrm>
                <a:off x="1618" y="3236"/>
                <a:ext cx="123" cy="65"/>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9763" name="AutoShape 14">
                <a:extLst>
                  <a:ext uri="{FF2B5EF4-FFF2-40B4-BE49-F238E27FC236}">
                    <a16:creationId xmlns:a16="http://schemas.microsoft.com/office/drawing/2014/main" id="{66FF6250-682A-4533-AF3A-F00135E71FDD}"/>
                  </a:ext>
                </a:extLst>
              </p:cNvPr>
              <p:cNvSpPr>
                <a:spLocks noChangeArrowheads="1"/>
              </p:cNvSpPr>
              <p:nvPr/>
            </p:nvSpPr>
            <p:spPr bwMode="auto">
              <a:xfrm>
                <a:off x="1638" y="3250"/>
                <a:ext cx="84" cy="32"/>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grpSp>
          <p:nvGrpSpPr>
            <p:cNvPr id="29757" name="Group 15">
              <a:extLst>
                <a:ext uri="{FF2B5EF4-FFF2-40B4-BE49-F238E27FC236}">
                  <a16:creationId xmlns:a16="http://schemas.microsoft.com/office/drawing/2014/main" id="{A4118216-E1B4-4E81-A9C9-78015FEA1984}"/>
                </a:ext>
              </a:extLst>
            </p:cNvPr>
            <p:cNvGrpSpPr>
              <a:grpSpLocks/>
            </p:cNvGrpSpPr>
            <p:nvPr/>
          </p:nvGrpSpPr>
          <p:grpSpPr bwMode="auto">
            <a:xfrm>
              <a:off x="1618" y="3236"/>
              <a:ext cx="123" cy="65"/>
              <a:chOff x="1618" y="3236"/>
              <a:chExt cx="123" cy="65"/>
            </a:xfrm>
          </p:grpSpPr>
          <p:sp>
            <p:nvSpPr>
              <p:cNvPr id="29760" name="AutoShape 16">
                <a:extLst>
                  <a:ext uri="{FF2B5EF4-FFF2-40B4-BE49-F238E27FC236}">
                    <a16:creationId xmlns:a16="http://schemas.microsoft.com/office/drawing/2014/main" id="{8A16FDF1-F5A2-4125-B50C-9343524E75CA}"/>
                  </a:ext>
                </a:extLst>
              </p:cNvPr>
              <p:cNvSpPr>
                <a:spLocks noChangeArrowheads="1"/>
              </p:cNvSpPr>
              <p:nvPr/>
            </p:nvSpPr>
            <p:spPr bwMode="auto">
              <a:xfrm>
                <a:off x="1618" y="3236"/>
                <a:ext cx="123" cy="65"/>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9761" name="AutoShape 17">
                <a:extLst>
                  <a:ext uri="{FF2B5EF4-FFF2-40B4-BE49-F238E27FC236}">
                    <a16:creationId xmlns:a16="http://schemas.microsoft.com/office/drawing/2014/main" id="{D1F61FBE-54F1-4117-817D-1F5B49E669C4}"/>
                  </a:ext>
                </a:extLst>
              </p:cNvPr>
              <p:cNvSpPr>
                <a:spLocks noChangeArrowheads="1"/>
              </p:cNvSpPr>
              <p:nvPr/>
            </p:nvSpPr>
            <p:spPr bwMode="auto">
              <a:xfrm>
                <a:off x="1638" y="3250"/>
                <a:ext cx="84" cy="32"/>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sp>
          <p:nvSpPr>
            <p:cNvPr id="29758" name="Rectangle 18">
              <a:extLst>
                <a:ext uri="{FF2B5EF4-FFF2-40B4-BE49-F238E27FC236}">
                  <a16:creationId xmlns:a16="http://schemas.microsoft.com/office/drawing/2014/main" id="{7935DAD6-ABF8-419D-93C6-F1940DB1E5E9}"/>
                </a:ext>
              </a:extLst>
            </p:cNvPr>
            <p:cNvSpPr>
              <a:spLocks noChangeArrowheads="1"/>
            </p:cNvSpPr>
            <p:nvPr/>
          </p:nvSpPr>
          <p:spPr bwMode="auto">
            <a:xfrm>
              <a:off x="1728" y="3255"/>
              <a:ext cx="120" cy="27"/>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9759" name="Rectangle 19">
              <a:extLst>
                <a:ext uri="{FF2B5EF4-FFF2-40B4-BE49-F238E27FC236}">
                  <a16:creationId xmlns:a16="http://schemas.microsoft.com/office/drawing/2014/main" id="{0B7AF401-0CD8-4FB5-A17C-0D7A6F0281D5}"/>
                </a:ext>
              </a:extLst>
            </p:cNvPr>
            <p:cNvSpPr>
              <a:spLocks noChangeArrowheads="1"/>
            </p:cNvSpPr>
            <p:nvPr/>
          </p:nvSpPr>
          <p:spPr bwMode="auto">
            <a:xfrm>
              <a:off x="1929" y="3258"/>
              <a:ext cx="120" cy="27"/>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grpSp>
        <p:nvGrpSpPr>
          <p:cNvPr id="29726" name="Group 20">
            <a:extLst>
              <a:ext uri="{FF2B5EF4-FFF2-40B4-BE49-F238E27FC236}">
                <a16:creationId xmlns:a16="http://schemas.microsoft.com/office/drawing/2014/main" id="{083A6373-5C50-49F7-B856-F331DC05903C}"/>
              </a:ext>
            </a:extLst>
          </p:cNvPr>
          <p:cNvGrpSpPr>
            <a:grpSpLocks/>
          </p:cNvGrpSpPr>
          <p:nvPr/>
        </p:nvGrpSpPr>
        <p:grpSpPr bwMode="auto">
          <a:xfrm rot="-2483612">
            <a:off x="2443163" y="3554413"/>
            <a:ext cx="684212" cy="107950"/>
            <a:chOff x="1618" y="3236"/>
            <a:chExt cx="431" cy="68"/>
          </a:xfrm>
        </p:grpSpPr>
        <p:grpSp>
          <p:nvGrpSpPr>
            <p:cNvPr id="29748" name="Group 21">
              <a:extLst>
                <a:ext uri="{FF2B5EF4-FFF2-40B4-BE49-F238E27FC236}">
                  <a16:creationId xmlns:a16="http://schemas.microsoft.com/office/drawing/2014/main" id="{9CFD9B68-3638-4E73-9F59-6D44251CC73A}"/>
                </a:ext>
              </a:extLst>
            </p:cNvPr>
            <p:cNvGrpSpPr>
              <a:grpSpLocks/>
            </p:cNvGrpSpPr>
            <p:nvPr/>
          </p:nvGrpSpPr>
          <p:grpSpPr bwMode="auto">
            <a:xfrm>
              <a:off x="1825" y="3239"/>
              <a:ext cx="123" cy="65"/>
              <a:chOff x="1618" y="3236"/>
              <a:chExt cx="123" cy="65"/>
            </a:xfrm>
          </p:grpSpPr>
          <p:sp>
            <p:nvSpPr>
              <p:cNvPr id="29754" name="AutoShape 22">
                <a:extLst>
                  <a:ext uri="{FF2B5EF4-FFF2-40B4-BE49-F238E27FC236}">
                    <a16:creationId xmlns:a16="http://schemas.microsoft.com/office/drawing/2014/main" id="{EB93D2D1-3913-4EB3-8CB9-0DB1B492D166}"/>
                  </a:ext>
                </a:extLst>
              </p:cNvPr>
              <p:cNvSpPr>
                <a:spLocks noChangeArrowheads="1"/>
              </p:cNvSpPr>
              <p:nvPr/>
            </p:nvSpPr>
            <p:spPr bwMode="auto">
              <a:xfrm>
                <a:off x="1618" y="3236"/>
                <a:ext cx="123" cy="65"/>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9755" name="AutoShape 23">
                <a:extLst>
                  <a:ext uri="{FF2B5EF4-FFF2-40B4-BE49-F238E27FC236}">
                    <a16:creationId xmlns:a16="http://schemas.microsoft.com/office/drawing/2014/main" id="{7965F502-55C6-4ED4-A726-D70BD31E25F3}"/>
                  </a:ext>
                </a:extLst>
              </p:cNvPr>
              <p:cNvSpPr>
                <a:spLocks noChangeArrowheads="1"/>
              </p:cNvSpPr>
              <p:nvPr/>
            </p:nvSpPr>
            <p:spPr bwMode="auto">
              <a:xfrm>
                <a:off x="1638" y="3250"/>
                <a:ext cx="84" cy="32"/>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grpSp>
          <p:nvGrpSpPr>
            <p:cNvPr id="29749" name="Group 24">
              <a:extLst>
                <a:ext uri="{FF2B5EF4-FFF2-40B4-BE49-F238E27FC236}">
                  <a16:creationId xmlns:a16="http://schemas.microsoft.com/office/drawing/2014/main" id="{E1633A24-5B57-4162-B270-ECF26E877E12}"/>
                </a:ext>
              </a:extLst>
            </p:cNvPr>
            <p:cNvGrpSpPr>
              <a:grpSpLocks/>
            </p:cNvGrpSpPr>
            <p:nvPr/>
          </p:nvGrpSpPr>
          <p:grpSpPr bwMode="auto">
            <a:xfrm>
              <a:off x="1618" y="3236"/>
              <a:ext cx="123" cy="65"/>
              <a:chOff x="1618" y="3236"/>
              <a:chExt cx="123" cy="65"/>
            </a:xfrm>
          </p:grpSpPr>
          <p:sp>
            <p:nvSpPr>
              <p:cNvPr id="29752" name="AutoShape 25">
                <a:extLst>
                  <a:ext uri="{FF2B5EF4-FFF2-40B4-BE49-F238E27FC236}">
                    <a16:creationId xmlns:a16="http://schemas.microsoft.com/office/drawing/2014/main" id="{55AFF151-E7C7-4ED8-B3AF-B143518D3A73}"/>
                  </a:ext>
                </a:extLst>
              </p:cNvPr>
              <p:cNvSpPr>
                <a:spLocks noChangeArrowheads="1"/>
              </p:cNvSpPr>
              <p:nvPr/>
            </p:nvSpPr>
            <p:spPr bwMode="auto">
              <a:xfrm>
                <a:off x="1618" y="3236"/>
                <a:ext cx="123" cy="65"/>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9753" name="AutoShape 26">
                <a:extLst>
                  <a:ext uri="{FF2B5EF4-FFF2-40B4-BE49-F238E27FC236}">
                    <a16:creationId xmlns:a16="http://schemas.microsoft.com/office/drawing/2014/main" id="{B9A79D4F-0065-464F-9552-2068CD82DDC6}"/>
                  </a:ext>
                </a:extLst>
              </p:cNvPr>
              <p:cNvSpPr>
                <a:spLocks noChangeArrowheads="1"/>
              </p:cNvSpPr>
              <p:nvPr/>
            </p:nvSpPr>
            <p:spPr bwMode="auto">
              <a:xfrm>
                <a:off x="1638" y="3250"/>
                <a:ext cx="84" cy="32"/>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sp>
          <p:nvSpPr>
            <p:cNvPr id="29750" name="Rectangle 27">
              <a:extLst>
                <a:ext uri="{FF2B5EF4-FFF2-40B4-BE49-F238E27FC236}">
                  <a16:creationId xmlns:a16="http://schemas.microsoft.com/office/drawing/2014/main" id="{2B2BCF6B-0C5A-4FF0-9EEC-AD8E882F9AE3}"/>
                </a:ext>
              </a:extLst>
            </p:cNvPr>
            <p:cNvSpPr>
              <a:spLocks noChangeArrowheads="1"/>
            </p:cNvSpPr>
            <p:nvPr/>
          </p:nvSpPr>
          <p:spPr bwMode="auto">
            <a:xfrm>
              <a:off x="1728" y="3255"/>
              <a:ext cx="120" cy="27"/>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9751" name="Rectangle 28">
              <a:extLst>
                <a:ext uri="{FF2B5EF4-FFF2-40B4-BE49-F238E27FC236}">
                  <a16:creationId xmlns:a16="http://schemas.microsoft.com/office/drawing/2014/main" id="{2A05C5C5-652A-43BE-8669-50310FCBC619}"/>
                </a:ext>
              </a:extLst>
            </p:cNvPr>
            <p:cNvSpPr>
              <a:spLocks noChangeArrowheads="1"/>
            </p:cNvSpPr>
            <p:nvPr/>
          </p:nvSpPr>
          <p:spPr bwMode="auto">
            <a:xfrm>
              <a:off x="1929" y="3258"/>
              <a:ext cx="120" cy="27"/>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sp>
        <p:nvSpPr>
          <p:cNvPr id="29727" name="Line 29">
            <a:extLst>
              <a:ext uri="{FF2B5EF4-FFF2-40B4-BE49-F238E27FC236}">
                <a16:creationId xmlns:a16="http://schemas.microsoft.com/office/drawing/2014/main" id="{95A82311-5B05-4D8A-A0BD-31282CD1E37D}"/>
              </a:ext>
            </a:extLst>
          </p:cNvPr>
          <p:cNvSpPr>
            <a:spLocks noChangeShapeType="1"/>
          </p:cNvSpPr>
          <p:nvPr/>
        </p:nvSpPr>
        <p:spPr bwMode="auto">
          <a:xfrm>
            <a:off x="1828800" y="3984625"/>
            <a:ext cx="133350" cy="1349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728" name="Line 30">
            <a:extLst>
              <a:ext uri="{FF2B5EF4-FFF2-40B4-BE49-F238E27FC236}">
                <a16:creationId xmlns:a16="http://schemas.microsoft.com/office/drawing/2014/main" id="{170D4112-85E4-42CE-8380-85AD1D3F3EE7}"/>
              </a:ext>
            </a:extLst>
          </p:cNvPr>
          <p:cNvSpPr>
            <a:spLocks noChangeShapeType="1"/>
          </p:cNvSpPr>
          <p:nvPr/>
        </p:nvSpPr>
        <p:spPr bwMode="auto">
          <a:xfrm>
            <a:off x="3184525" y="2863850"/>
            <a:ext cx="133350" cy="1349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729" name="Line 31">
            <a:extLst>
              <a:ext uri="{FF2B5EF4-FFF2-40B4-BE49-F238E27FC236}">
                <a16:creationId xmlns:a16="http://schemas.microsoft.com/office/drawing/2014/main" id="{8AA54351-6C18-49B1-B2D4-4E3BAEA5A1DE}"/>
              </a:ext>
            </a:extLst>
          </p:cNvPr>
          <p:cNvSpPr>
            <a:spLocks noChangeShapeType="1"/>
          </p:cNvSpPr>
          <p:nvPr/>
        </p:nvSpPr>
        <p:spPr bwMode="auto">
          <a:xfrm flipV="1">
            <a:off x="3432175" y="2794000"/>
            <a:ext cx="307975" cy="257175"/>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9730" name="Text Box 32">
            <a:extLst>
              <a:ext uri="{FF2B5EF4-FFF2-40B4-BE49-F238E27FC236}">
                <a16:creationId xmlns:a16="http://schemas.microsoft.com/office/drawing/2014/main" id="{2FEC4CC4-4302-48F2-8580-4254ADC87878}"/>
              </a:ext>
            </a:extLst>
          </p:cNvPr>
          <p:cNvSpPr txBox="1">
            <a:spLocks noChangeArrowheads="1"/>
          </p:cNvSpPr>
          <p:nvPr/>
        </p:nvSpPr>
        <p:spPr bwMode="auto">
          <a:xfrm>
            <a:off x="3679825" y="2844800"/>
            <a:ext cx="41116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T</a:t>
            </a:r>
            <a:r>
              <a:rPr lang="en-US" altLang="en-US" baseline="-25000"/>
              <a:t>1</a:t>
            </a:r>
            <a:endParaRPr lang="en-US" altLang="en-US"/>
          </a:p>
        </p:txBody>
      </p:sp>
      <p:sp>
        <p:nvSpPr>
          <p:cNvPr id="29731" name="Line 33">
            <a:extLst>
              <a:ext uri="{FF2B5EF4-FFF2-40B4-BE49-F238E27FC236}">
                <a16:creationId xmlns:a16="http://schemas.microsoft.com/office/drawing/2014/main" id="{6E62296F-2EDA-420B-A9EC-1716EA99B157}"/>
              </a:ext>
            </a:extLst>
          </p:cNvPr>
          <p:cNvSpPr>
            <a:spLocks noChangeShapeType="1"/>
          </p:cNvSpPr>
          <p:nvPr/>
        </p:nvSpPr>
        <p:spPr bwMode="auto">
          <a:xfrm flipV="1">
            <a:off x="1900238" y="2906713"/>
            <a:ext cx="1325562" cy="1139825"/>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9732" name="Text Box 34">
            <a:extLst>
              <a:ext uri="{FF2B5EF4-FFF2-40B4-BE49-F238E27FC236}">
                <a16:creationId xmlns:a16="http://schemas.microsoft.com/office/drawing/2014/main" id="{B3CBE1DD-6C47-43B3-907D-70264F42ED8E}"/>
              </a:ext>
            </a:extLst>
          </p:cNvPr>
          <p:cNvSpPr txBox="1">
            <a:spLocks noChangeArrowheads="1"/>
          </p:cNvSpPr>
          <p:nvPr/>
        </p:nvSpPr>
        <p:spPr bwMode="auto">
          <a:xfrm>
            <a:off x="2055813" y="3090863"/>
            <a:ext cx="6413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10-d</a:t>
            </a:r>
          </a:p>
        </p:txBody>
      </p:sp>
      <p:sp>
        <p:nvSpPr>
          <p:cNvPr id="29733" name="Line 35">
            <a:extLst>
              <a:ext uri="{FF2B5EF4-FFF2-40B4-BE49-F238E27FC236}">
                <a16:creationId xmlns:a16="http://schemas.microsoft.com/office/drawing/2014/main" id="{F9AC64E3-8C69-4C29-97E6-1B5B43F3A3B1}"/>
              </a:ext>
            </a:extLst>
          </p:cNvPr>
          <p:cNvSpPr>
            <a:spLocks noChangeShapeType="1"/>
          </p:cNvSpPr>
          <p:nvPr/>
        </p:nvSpPr>
        <p:spPr bwMode="auto">
          <a:xfrm flipH="1" flipV="1">
            <a:off x="2927350" y="3789363"/>
            <a:ext cx="452438" cy="504825"/>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9734" name="Line 36">
            <a:extLst>
              <a:ext uri="{FF2B5EF4-FFF2-40B4-BE49-F238E27FC236}">
                <a16:creationId xmlns:a16="http://schemas.microsoft.com/office/drawing/2014/main" id="{5DEC0CA9-0284-4CDF-90BB-F6D5D296DB5A}"/>
              </a:ext>
            </a:extLst>
          </p:cNvPr>
          <p:cNvSpPr>
            <a:spLocks noChangeShapeType="1"/>
          </p:cNvSpPr>
          <p:nvPr/>
        </p:nvSpPr>
        <p:spPr bwMode="auto">
          <a:xfrm flipH="1">
            <a:off x="2949575" y="3265488"/>
            <a:ext cx="473075" cy="411162"/>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9735" name="Line 37">
            <a:extLst>
              <a:ext uri="{FF2B5EF4-FFF2-40B4-BE49-F238E27FC236}">
                <a16:creationId xmlns:a16="http://schemas.microsoft.com/office/drawing/2014/main" id="{078A750F-B2BA-4041-AC13-C21BB355CB0F}"/>
              </a:ext>
            </a:extLst>
          </p:cNvPr>
          <p:cNvSpPr>
            <a:spLocks noChangeShapeType="1"/>
          </p:cNvSpPr>
          <p:nvPr/>
        </p:nvSpPr>
        <p:spPr bwMode="auto">
          <a:xfrm>
            <a:off x="2722563" y="3667125"/>
            <a:ext cx="0" cy="7493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9736" name="Text Box 39">
            <a:extLst>
              <a:ext uri="{FF2B5EF4-FFF2-40B4-BE49-F238E27FC236}">
                <a16:creationId xmlns:a16="http://schemas.microsoft.com/office/drawing/2014/main" id="{C882FA32-57AC-4247-AD2E-43FF1B6640C5}"/>
              </a:ext>
            </a:extLst>
          </p:cNvPr>
          <p:cNvSpPr txBox="1">
            <a:spLocks noChangeArrowheads="1"/>
          </p:cNvSpPr>
          <p:nvPr/>
        </p:nvSpPr>
        <p:spPr bwMode="auto">
          <a:xfrm>
            <a:off x="3452813" y="3881438"/>
            <a:ext cx="349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N</a:t>
            </a:r>
          </a:p>
        </p:txBody>
      </p:sp>
      <p:sp>
        <p:nvSpPr>
          <p:cNvPr id="29737" name="Line 40">
            <a:extLst>
              <a:ext uri="{FF2B5EF4-FFF2-40B4-BE49-F238E27FC236}">
                <a16:creationId xmlns:a16="http://schemas.microsoft.com/office/drawing/2014/main" id="{61CF38F3-A914-415C-BCAC-3AE8009EB8FC}"/>
              </a:ext>
            </a:extLst>
          </p:cNvPr>
          <p:cNvSpPr>
            <a:spLocks noChangeShapeType="1"/>
          </p:cNvSpPr>
          <p:nvPr/>
        </p:nvSpPr>
        <p:spPr bwMode="auto">
          <a:xfrm>
            <a:off x="2743200" y="3954463"/>
            <a:ext cx="153988" cy="19526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738" name="Line 41">
            <a:extLst>
              <a:ext uri="{FF2B5EF4-FFF2-40B4-BE49-F238E27FC236}">
                <a16:creationId xmlns:a16="http://schemas.microsoft.com/office/drawing/2014/main" id="{48B188E6-8DE5-4DFF-88AC-7062F4EC776A}"/>
              </a:ext>
            </a:extLst>
          </p:cNvPr>
          <p:cNvSpPr>
            <a:spLocks noChangeShapeType="1"/>
          </p:cNvSpPr>
          <p:nvPr/>
        </p:nvSpPr>
        <p:spPr bwMode="auto">
          <a:xfrm flipH="1">
            <a:off x="2773363" y="4160838"/>
            <a:ext cx="134937" cy="1333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739" name="Text Box 42">
            <a:extLst>
              <a:ext uri="{FF2B5EF4-FFF2-40B4-BE49-F238E27FC236}">
                <a16:creationId xmlns:a16="http://schemas.microsoft.com/office/drawing/2014/main" id="{7E09CC71-023F-4C0F-BB88-881E0E72CB3D}"/>
              </a:ext>
            </a:extLst>
          </p:cNvPr>
          <p:cNvSpPr txBox="1">
            <a:spLocks noChangeArrowheads="1"/>
          </p:cNvSpPr>
          <p:nvPr/>
        </p:nvSpPr>
        <p:spPr bwMode="auto">
          <a:xfrm>
            <a:off x="2713038" y="4178300"/>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3</a:t>
            </a:r>
          </a:p>
        </p:txBody>
      </p:sp>
      <p:sp>
        <p:nvSpPr>
          <p:cNvPr id="29740" name="Text Box 43">
            <a:extLst>
              <a:ext uri="{FF2B5EF4-FFF2-40B4-BE49-F238E27FC236}">
                <a16:creationId xmlns:a16="http://schemas.microsoft.com/office/drawing/2014/main" id="{828525B9-9AEB-4674-A111-E9DB5F1394BD}"/>
              </a:ext>
            </a:extLst>
          </p:cNvPr>
          <p:cNvSpPr txBox="1">
            <a:spLocks noChangeArrowheads="1"/>
          </p:cNvSpPr>
          <p:nvPr/>
        </p:nvSpPr>
        <p:spPr bwMode="auto">
          <a:xfrm>
            <a:off x="2752725" y="3787775"/>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4</a:t>
            </a:r>
          </a:p>
        </p:txBody>
      </p:sp>
      <p:sp>
        <p:nvSpPr>
          <p:cNvPr id="29741" name="Text Box 44">
            <a:extLst>
              <a:ext uri="{FF2B5EF4-FFF2-40B4-BE49-F238E27FC236}">
                <a16:creationId xmlns:a16="http://schemas.microsoft.com/office/drawing/2014/main" id="{29FA6B1F-E973-4E40-AD42-F2CE0EC31422}"/>
              </a:ext>
            </a:extLst>
          </p:cNvPr>
          <p:cNvSpPr txBox="1">
            <a:spLocks noChangeArrowheads="1"/>
          </p:cNvSpPr>
          <p:nvPr/>
        </p:nvSpPr>
        <p:spPr bwMode="auto">
          <a:xfrm>
            <a:off x="2251075" y="4446588"/>
            <a:ext cx="1111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0.5(10-d)</a:t>
            </a:r>
          </a:p>
        </p:txBody>
      </p:sp>
      <p:sp>
        <p:nvSpPr>
          <p:cNvPr id="29742" name="Line 45">
            <a:extLst>
              <a:ext uri="{FF2B5EF4-FFF2-40B4-BE49-F238E27FC236}">
                <a16:creationId xmlns:a16="http://schemas.microsoft.com/office/drawing/2014/main" id="{8A11BAB3-DDA4-4DEC-BF2D-918491301370}"/>
              </a:ext>
            </a:extLst>
          </p:cNvPr>
          <p:cNvSpPr>
            <a:spLocks noChangeShapeType="1"/>
          </p:cNvSpPr>
          <p:nvPr/>
        </p:nvSpPr>
        <p:spPr bwMode="auto">
          <a:xfrm flipV="1">
            <a:off x="3741738" y="2392363"/>
            <a:ext cx="461962" cy="3714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9743" name="Line 46">
            <a:extLst>
              <a:ext uri="{FF2B5EF4-FFF2-40B4-BE49-F238E27FC236}">
                <a16:creationId xmlns:a16="http://schemas.microsoft.com/office/drawing/2014/main" id="{2C3B2BC0-DFDF-4D0C-B87B-952E3B658513}"/>
              </a:ext>
            </a:extLst>
          </p:cNvPr>
          <p:cNvSpPr>
            <a:spLocks noChangeShapeType="1"/>
          </p:cNvSpPr>
          <p:nvPr/>
        </p:nvSpPr>
        <p:spPr bwMode="auto">
          <a:xfrm flipH="1" flipV="1">
            <a:off x="3462338" y="2392363"/>
            <a:ext cx="277812"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9744" name="Text Box 47">
            <a:extLst>
              <a:ext uri="{FF2B5EF4-FFF2-40B4-BE49-F238E27FC236}">
                <a16:creationId xmlns:a16="http://schemas.microsoft.com/office/drawing/2014/main" id="{68FFD7D4-55A7-45D8-90F1-CF63BCE8C1CF}"/>
              </a:ext>
            </a:extLst>
          </p:cNvPr>
          <p:cNvSpPr txBox="1">
            <a:spLocks noChangeArrowheads="1"/>
          </p:cNvSpPr>
          <p:nvPr/>
        </p:nvSpPr>
        <p:spPr bwMode="auto">
          <a:xfrm>
            <a:off x="4233863" y="2360613"/>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x</a:t>
            </a:r>
          </a:p>
        </p:txBody>
      </p:sp>
      <p:grpSp>
        <p:nvGrpSpPr>
          <p:cNvPr id="2" name="Group 1">
            <a:extLst>
              <a:ext uri="{FF2B5EF4-FFF2-40B4-BE49-F238E27FC236}">
                <a16:creationId xmlns:a16="http://schemas.microsoft.com/office/drawing/2014/main" id="{A9293FE2-FE39-40A5-2750-A08E72E9B546}"/>
              </a:ext>
            </a:extLst>
          </p:cNvPr>
          <p:cNvGrpSpPr/>
          <p:nvPr/>
        </p:nvGrpSpPr>
        <p:grpSpPr>
          <a:xfrm>
            <a:off x="3142918" y="1244602"/>
            <a:ext cx="2689225" cy="1789112"/>
            <a:chOff x="3165475" y="804863"/>
            <a:chExt cx="2689225" cy="1789112"/>
          </a:xfrm>
        </p:grpSpPr>
        <p:sp>
          <p:nvSpPr>
            <p:cNvPr id="3" name="Arc 2">
              <a:extLst>
                <a:ext uri="{FF2B5EF4-FFF2-40B4-BE49-F238E27FC236}">
                  <a16:creationId xmlns:a16="http://schemas.microsoft.com/office/drawing/2014/main" id="{EEABF3FE-14EC-4EA4-BB92-E79979E07339}"/>
                </a:ext>
              </a:extLst>
            </p:cNvPr>
            <p:cNvSpPr/>
            <p:nvPr/>
          </p:nvSpPr>
          <p:spPr>
            <a:xfrm>
              <a:off x="4197350" y="1141413"/>
              <a:ext cx="858838" cy="793750"/>
            </a:xfrm>
            <a:prstGeom prst="arc">
              <a:avLst>
                <a:gd name="adj1" fmla="val 14436232"/>
                <a:gd name="adj2" fmla="val 0"/>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cxnSp>
          <p:nvCxnSpPr>
            <p:cNvPr id="5" name="Straight Connector 4">
              <a:extLst>
                <a:ext uri="{FF2B5EF4-FFF2-40B4-BE49-F238E27FC236}">
                  <a16:creationId xmlns:a16="http://schemas.microsoft.com/office/drawing/2014/main" id="{DFFB8F83-3DF3-47CB-9E6D-0C63776C7718}"/>
                </a:ext>
              </a:extLst>
            </p:cNvPr>
            <p:cNvCxnSpPr/>
            <p:nvPr/>
          </p:nvCxnSpPr>
          <p:spPr>
            <a:xfrm flipH="1">
              <a:off x="3281363" y="1152525"/>
              <a:ext cx="1212850" cy="51276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327FF3EC-82E9-4000-A3BA-B26A90AD4381}"/>
                </a:ext>
              </a:extLst>
            </p:cNvPr>
            <p:cNvCxnSpPr>
              <a:stCxn id="3" idx="2"/>
            </p:cNvCxnSpPr>
            <p:nvPr/>
          </p:nvCxnSpPr>
          <p:spPr>
            <a:xfrm>
              <a:off x="5056188" y="1538288"/>
              <a:ext cx="0" cy="80803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B54932BD-E241-4434-B378-952D4326151C}"/>
                </a:ext>
              </a:extLst>
            </p:cNvPr>
            <p:cNvCxnSpPr/>
            <p:nvPr/>
          </p:nvCxnSpPr>
          <p:spPr>
            <a:xfrm flipV="1">
              <a:off x="3292475" y="1795463"/>
              <a:ext cx="527050" cy="952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9707" name="TextBox 9">
              <a:extLst>
                <a:ext uri="{FF2B5EF4-FFF2-40B4-BE49-F238E27FC236}">
                  <a16:creationId xmlns:a16="http://schemas.microsoft.com/office/drawing/2014/main" id="{AB35FC00-EA6D-4E3C-BF1E-7828E998122E}"/>
                </a:ext>
              </a:extLst>
            </p:cNvPr>
            <p:cNvSpPr txBox="1">
              <a:spLocks noChangeArrowheads="1"/>
            </p:cNvSpPr>
            <p:nvPr/>
          </p:nvSpPr>
          <p:spPr bwMode="auto">
            <a:xfrm>
              <a:off x="3468688" y="1470025"/>
              <a:ext cx="7000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36.87</a:t>
              </a:r>
              <a:r>
                <a:rPr lang="en-US" altLang="en-US" sz="1400" baseline="30000"/>
                <a:t>o</a:t>
              </a:r>
              <a:endParaRPr lang="en-US" altLang="en-US" sz="1400"/>
            </a:p>
          </p:txBody>
        </p:sp>
        <p:cxnSp>
          <p:nvCxnSpPr>
            <p:cNvPr id="12" name="Straight Connector 11">
              <a:extLst>
                <a:ext uri="{FF2B5EF4-FFF2-40B4-BE49-F238E27FC236}">
                  <a16:creationId xmlns:a16="http://schemas.microsoft.com/office/drawing/2014/main" id="{BE8DEAE9-92F6-4096-95C0-7A560CF23633}"/>
                </a:ext>
              </a:extLst>
            </p:cNvPr>
            <p:cNvCxnSpPr/>
            <p:nvPr/>
          </p:nvCxnSpPr>
          <p:spPr>
            <a:xfrm flipV="1">
              <a:off x="4346575" y="1506538"/>
              <a:ext cx="687388"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315F6DE3-0963-4707-9FA7-FB127643962D}"/>
                </a:ext>
              </a:extLst>
            </p:cNvPr>
            <p:cNvCxnSpPr/>
            <p:nvPr/>
          </p:nvCxnSpPr>
          <p:spPr>
            <a:xfrm flipH="1" flipV="1">
              <a:off x="4425950" y="1203325"/>
              <a:ext cx="152400" cy="303213"/>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704B347-B5ED-4841-9C2C-2978E1BF5C97}"/>
                </a:ext>
              </a:extLst>
            </p:cNvPr>
            <p:cNvCxnSpPr/>
            <p:nvPr/>
          </p:nvCxnSpPr>
          <p:spPr>
            <a:xfrm flipH="1" flipV="1">
              <a:off x="3973513" y="1141413"/>
              <a:ext cx="528637" cy="3175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9711" name="TextBox 26">
              <a:extLst>
                <a:ext uri="{FF2B5EF4-FFF2-40B4-BE49-F238E27FC236}">
                  <a16:creationId xmlns:a16="http://schemas.microsoft.com/office/drawing/2014/main" id="{ACA80B06-DDDE-45E1-BE9F-E8C33198F86E}"/>
                </a:ext>
              </a:extLst>
            </p:cNvPr>
            <p:cNvSpPr txBox="1">
              <a:spLocks noChangeArrowheads="1"/>
            </p:cNvSpPr>
            <p:nvPr/>
          </p:nvSpPr>
          <p:spPr bwMode="auto">
            <a:xfrm>
              <a:off x="3213100" y="895350"/>
              <a:ext cx="6985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53.13</a:t>
              </a:r>
              <a:r>
                <a:rPr lang="en-US" altLang="en-US" sz="1400" baseline="30000"/>
                <a:t>o</a:t>
              </a:r>
              <a:endParaRPr lang="en-US" altLang="en-US" sz="1400"/>
            </a:p>
          </p:txBody>
        </p:sp>
        <p:cxnSp>
          <p:nvCxnSpPr>
            <p:cNvPr id="29" name="Straight Connector 28">
              <a:extLst>
                <a:ext uri="{FF2B5EF4-FFF2-40B4-BE49-F238E27FC236}">
                  <a16:creationId xmlns:a16="http://schemas.microsoft.com/office/drawing/2014/main" id="{58F665CD-A0C2-4ABC-A52E-CED19729749D}"/>
                </a:ext>
              </a:extLst>
            </p:cNvPr>
            <p:cNvCxnSpPr/>
            <p:nvPr/>
          </p:nvCxnSpPr>
          <p:spPr>
            <a:xfrm flipH="1">
              <a:off x="4625975" y="1049338"/>
              <a:ext cx="430213" cy="40957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9713" name="TextBox 29">
              <a:extLst>
                <a:ext uri="{FF2B5EF4-FFF2-40B4-BE49-F238E27FC236}">
                  <a16:creationId xmlns:a16="http://schemas.microsoft.com/office/drawing/2014/main" id="{108BFDB7-62FD-4215-B614-F11DFF58BA86}"/>
                </a:ext>
              </a:extLst>
            </p:cNvPr>
            <p:cNvSpPr txBox="1">
              <a:spLocks noChangeArrowheads="1"/>
            </p:cNvSpPr>
            <p:nvPr/>
          </p:nvSpPr>
          <p:spPr bwMode="auto">
            <a:xfrm>
              <a:off x="5056188" y="804863"/>
              <a:ext cx="7985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126.87</a:t>
              </a:r>
              <a:r>
                <a:rPr lang="en-US" altLang="en-US" sz="1400" baseline="30000"/>
                <a:t>o</a:t>
              </a:r>
              <a:endParaRPr lang="en-US" altLang="en-US" sz="1400"/>
            </a:p>
          </p:txBody>
        </p:sp>
        <p:sp>
          <p:nvSpPr>
            <p:cNvPr id="29745" name="Text Box 48">
              <a:extLst>
                <a:ext uri="{FF2B5EF4-FFF2-40B4-BE49-F238E27FC236}">
                  <a16:creationId xmlns:a16="http://schemas.microsoft.com/office/drawing/2014/main" id="{29AA9AC4-13CB-4BF2-B569-E464E57637E1}"/>
                </a:ext>
              </a:extLst>
            </p:cNvPr>
            <p:cNvSpPr txBox="1">
              <a:spLocks noChangeArrowheads="1"/>
            </p:cNvSpPr>
            <p:nvPr/>
          </p:nvSpPr>
          <p:spPr bwMode="auto">
            <a:xfrm>
              <a:off x="3165475" y="2227263"/>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y</a:t>
              </a:r>
            </a:p>
          </p:txBody>
        </p:sp>
      </p:grpSp>
      <p:sp>
        <p:nvSpPr>
          <p:cNvPr id="29746" name="Text Box 70">
            <a:extLst>
              <a:ext uri="{FF2B5EF4-FFF2-40B4-BE49-F238E27FC236}">
                <a16:creationId xmlns:a16="http://schemas.microsoft.com/office/drawing/2014/main" id="{050ADCAF-6B09-4BAD-AC06-CC7CD4137FFA}"/>
              </a:ext>
            </a:extLst>
          </p:cNvPr>
          <p:cNvSpPr txBox="1">
            <a:spLocks noChangeArrowheads="1"/>
          </p:cNvSpPr>
          <p:nvPr/>
        </p:nvSpPr>
        <p:spPr bwMode="auto">
          <a:xfrm>
            <a:off x="3370263" y="3306763"/>
            <a:ext cx="6667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0.3N</a:t>
            </a:r>
          </a:p>
        </p:txBody>
      </p:sp>
      <p:sp>
        <p:nvSpPr>
          <p:cNvPr id="29747" name="Text Box 38">
            <a:extLst>
              <a:ext uri="{FF2B5EF4-FFF2-40B4-BE49-F238E27FC236}">
                <a16:creationId xmlns:a16="http://schemas.microsoft.com/office/drawing/2014/main" id="{B08012FD-7EEF-49F4-BEE0-447074E9F29F}"/>
              </a:ext>
            </a:extLst>
          </p:cNvPr>
          <p:cNvSpPr txBox="1">
            <a:spLocks noChangeArrowheads="1"/>
          </p:cNvSpPr>
          <p:nvPr/>
        </p:nvSpPr>
        <p:spPr bwMode="auto">
          <a:xfrm>
            <a:off x="161352" y="2473999"/>
            <a:ext cx="26670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(a) assume slipping impends up the plane</a:t>
            </a:r>
          </a:p>
        </p:txBody>
      </p:sp>
      <p:cxnSp>
        <p:nvCxnSpPr>
          <p:cNvPr id="85" name="Straight Connector 84">
            <a:extLst>
              <a:ext uri="{FF2B5EF4-FFF2-40B4-BE49-F238E27FC236}">
                <a16:creationId xmlns:a16="http://schemas.microsoft.com/office/drawing/2014/main" id="{0843711A-096D-241E-D05D-6AFD4E25A908}"/>
              </a:ext>
            </a:extLst>
          </p:cNvPr>
          <p:cNvCxnSpPr/>
          <p:nvPr/>
        </p:nvCxnSpPr>
        <p:spPr>
          <a:xfrm>
            <a:off x="472966" y="517478"/>
            <a:ext cx="7810007"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25" name="Group 4">
            <a:extLst>
              <a:ext uri="{FF2B5EF4-FFF2-40B4-BE49-F238E27FC236}">
                <a16:creationId xmlns:a16="http://schemas.microsoft.com/office/drawing/2014/main" id="{016E6F66-9989-448D-B235-02A0A6E8F1B0}"/>
              </a:ext>
            </a:extLst>
          </p:cNvPr>
          <p:cNvGrpSpPr>
            <a:grpSpLocks/>
          </p:cNvGrpSpPr>
          <p:nvPr/>
        </p:nvGrpSpPr>
        <p:grpSpPr bwMode="auto">
          <a:xfrm rot="-2388708">
            <a:off x="3087688" y="1398588"/>
            <a:ext cx="195262" cy="103187"/>
            <a:chOff x="1618" y="3236"/>
            <a:chExt cx="123" cy="65"/>
          </a:xfrm>
        </p:grpSpPr>
        <p:sp>
          <p:nvSpPr>
            <p:cNvPr id="30773" name="AutoShape 5">
              <a:extLst>
                <a:ext uri="{FF2B5EF4-FFF2-40B4-BE49-F238E27FC236}">
                  <a16:creationId xmlns:a16="http://schemas.microsoft.com/office/drawing/2014/main" id="{3756E869-33DF-4274-8575-A5B1CCD6121A}"/>
                </a:ext>
              </a:extLst>
            </p:cNvPr>
            <p:cNvSpPr>
              <a:spLocks noChangeArrowheads="1"/>
            </p:cNvSpPr>
            <p:nvPr/>
          </p:nvSpPr>
          <p:spPr bwMode="auto">
            <a:xfrm>
              <a:off x="1618" y="3236"/>
              <a:ext cx="123" cy="65"/>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0774" name="AutoShape 6">
              <a:extLst>
                <a:ext uri="{FF2B5EF4-FFF2-40B4-BE49-F238E27FC236}">
                  <a16:creationId xmlns:a16="http://schemas.microsoft.com/office/drawing/2014/main" id="{8A06CD9A-069F-4B2E-8683-0589FBFA288D}"/>
                </a:ext>
              </a:extLst>
            </p:cNvPr>
            <p:cNvSpPr>
              <a:spLocks noChangeArrowheads="1"/>
            </p:cNvSpPr>
            <p:nvPr/>
          </p:nvSpPr>
          <p:spPr bwMode="auto">
            <a:xfrm>
              <a:off x="1638" y="3250"/>
              <a:ext cx="84" cy="32"/>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grpSp>
        <p:nvGrpSpPr>
          <p:cNvPr id="30726" name="Group 7">
            <a:extLst>
              <a:ext uri="{FF2B5EF4-FFF2-40B4-BE49-F238E27FC236}">
                <a16:creationId xmlns:a16="http://schemas.microsoft.com/office/drawing/2014/main" id="{036D6B82-8343-43CC-A7E3-654E30011404}"/>
              </a:ext>
            </a:extLst>
          </p:cNvPr>
          <p:cNvGrpSpPr>
            <a:grpSpLocks/>
          </p:cNvGrpSpPr>
          <p:nvPr/>
        </p:nvGrpSpPr>
        <p:grpSpPr bwMode="auto">
          <a:xfrm rot="-2388708">
            <a:off x="2833688" y="1604963"/>
            <a:ext cx="195262" cy="103187"/>
            <a:chOff x="1618" y="3236"/>
            <a:chExt cx="123" cy="65"/>
          </a:xfrm>
        </p:grpSpPr>
        <p:sp>
          <p:nvSpPr>
            <p:cNvPr id="30771" name="AutoShape 8">
              <a:extLst>
                <a:ext uri="{FF2B5EF4-FFF2-40B4-BE49-F238E27FC236}">
                  <a16:creationId xmlns:a16="http://schemas.microsoft.com/office/drawing/2014/main" id="{BD0CCBA3-1F6C-4568-9EAF-8D2EC623293D}"/>
                </a:ext>
              </a:extLst>
            </p:cNvPr>
            <p:cNvSpPr>
              <a:spLocks noChangeArrowheads="1"/>
            </p:cNvSpPr>
            <p:nvPr/>
          </p:nvSpPr>
          <p:spPr bwMode="auto">
            <a:xfrm>
              <a:off x="1618" y="3236"/>
              <a:ext cx="123" cy="65"/>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0772" name="AutoShape 9">
              <a:extLst>
                <a:ext uri="{FF2B5EF4-FFF2-40B4-BE49-F238E27FC236}">
                  <a16:creationId xmlns:a16="http://schemas.microsoft.com/office/drawing/2014/main" id="{95AADF5F-9BD2-4FA4-AB93-7D7F680A87BF}"/>
                </a:ext>
              </a:extLst>
            </p:cNvPr>
            <p:cNvSpPr>
              <a:spLocks noChangeArrowheads="1"/>
            </p:cNvSpPr>
            <p:nvPr/>
          </p:nvSpPr>
          <p:spPr bwMode="auto">
            <a:xfrm>
              <a:off x="1638" y="3250"/>
              <a:ext cx="84" cy="32"/>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sp>
        <p:nvSpPr>
          <p:cNvPr id="30727" name="Rectangle 10">
            <a:extLst>
              <a:ext uri="{FF2B5EF4-FFF2-40B4-BE49-F238E27FC236}">
                <a16:creationId xmlns:a16="http://schemas.microsoft.com/office/drawing/2014/main" id="{4CA0A760-C37D-4ACF-B060-CF9CF1E56931}"/>
              </a:ext>
            </a:extLst>
          </p:cNvPr>
          <p:cNvSpPr>
            <a:spLocks noChangeArrowheads="1"/>
          </p:cNvSpPr>
          <p:nvPr/>
        </p:nvSpPr>
        <p:spPr bwMode="auto">
          <a:xfrm rot="-2388708">
            <a:off x="2968625" y="1525588"/>
            <a:ext cx="190500" cy="42862"/>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nvGrpSpPr>
          <p:cNvPr id="30728" name="Group 11">
            <a:extLst>
              <a:ext uri="{FF2B5EF4-FFF2-40B4-BE49-F238E27FC236}">
                <a16:creationId xmlns:a16="http://schemas.microsoft.com/office/drawing/2014/main" id="{5140198C-6532-4F6C-916A-2BB85D80FF1C}"/>
              </a:ext>
            </a:extLst>
          </p:cNvPr>
          <p:cNvGrpSpPr>
            <a:grpSpLocks/>
          </p:cNvGrpSpPr>
          <p:nvPr/>
        </p:nvGrpSpPr>
        <p:grpSpPr bwMode="auto">
          <a:xfrm rot="-2486339">
            <a:off x="1806575" y="2278063"/>
            <a:ext cx="684213" cy="107950"/>
            <a:chOff x="1618" y="3236"/>
            <a:chExt cx="431" cy="68"/>
          </a:xfrm>
        </p:grpSpPr>
        <p:grpSp>
          <p:nvGrpSpPr>
            <p:cNvPr id="30763" name="Group 12">
              <a:extLst>
                <a:ext uri="{FF2B5EF4-FFF2-40B4-BE49-F238E27FC236}">
                  <a16:creationId xmlns:a16="http://schemas.microsoft.com/office/drawing/2014/main" id="{184738D3-1D74-4421-BE20-98841B667F65}"/>
                </a:ext>
              </a:extLst>
            </p:cNvPr>
            <p:cNvGrpSpPr>
              <a:grpSpLocks/>
            </p:cNvGrpSpPr>
            <p:nvPr/>
          </p:nvGrpSpPr>
          <p:grpSpPr bwMode="auto">
            <a:xfrm>
              <a:off x="1825" y="3239"/>
              <a:ext cx="123" cy="65"/>
              <a:chOff x="1618" y="3236"/>
              <a:chExt cx="123" cy="65"/>
            </a:xfrm>
          </p:grpSpPr>
          <p:sp>
            <p:nvSpPr>
              <p:cNvPr id="30769" name="AutoShape 13">
                <a:extLst>
                  <a:ext uri="{FF2B5EF4-FFF2-40B4-BE49-F238E27FC236}">
                    <a16:creationId xmlns:a16="http://schemas.microsoft.com/office/drawing/2014/main" id="{402CDDE6-AAEB-4546-8AF9-67DC5AB54983}"/>
                  </a:ext>
                </a:extLst>
              </p:cNvPr>
              <p:cNvSpPr>
                <a:spLocks noChangeArrowheads="1"/>
              </p:cNvSpPr>
              <p:nvPr/>
            </p:nvSpPr>
            <p:spPr bwMode="auto">
              <a:xfrm>
                <a:off x="1618" y="3236"/>
                <a:ext cx="123" cy="65"/>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0770" name="AutoShape 14">
                <a:extLst>
                  <a:ext uri="{FF2B5EF4-FFF2-40B4-BE49-F238E27FC236}">
                    <a16:creationId xmlns:a16="http://schemas.microsoft.com/office/drawing/2014/main" id="{09ACB1A4-254A-4ED8-81DD-EA3E8F8ED004}"/>
                  </a:ext>
                </a:extLst>
              </p:cNvPr>
              <p:cNvSpPr>
                <a:spLocks noChangeArrowheads="1"/>
              </p:cNvSpPr>
              <p:nvPr/>
            </p:nvSpPr>
            <p:spPr bwMode="auto">
              <a:xfrm>
                <a:off x="1638" y="3250"/>
                <a:ext cx="84" cy="32"/>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grpSp>
          <p:nvGrpSpPr>
            <p:cNvPr id="30764" name="Group 15">
              <a:extLst>
                <a:ext uri="{FF2B5EF4-FFF2-40B4-BE49-F238E27FC236}">
                  <a16:creationId xmlns:a16="http://schemas.microsoft.com/office/drawing/2014/main" id="{CD595245-85BC-4DCB-A590-0DFDE8D194D1}"/>
                </a:ext>
              </a:extLst>
            </p:cNvPr>
            <p:cNvGrpSpPr>
              <a:grpSpLocks/>
            </p:cNvGrpSpPr>
            <p:nvPr/>
          </p:nvGrpSpPr>
          <p:grpSpPr bwMode="auto">
            <a:xfrm>
              <a:off x="1618" y="3236"/>
              <a:ext cx="123" cy="65"/>
              <a:chOff x="1618" y="3236"/>
              <a:chExt cx="123" cy="65"/>
            </a:xfrm>
          </p:grpSpPr>
          <p:sp>
            <p:nvSpPr>
              <p:cNvPr id="30767" name="AutoShape 16">
                <a:extLst>
                  <a:ext uri="{FF2B5EF4-FFF2-40B4-BE49-F238E27FC236}">
                    <a16:creationId xmlns:a16="http://schemas.microsoft.com/office/drawing/2014/main" id="{57DBD584-ECD2-40CC-8B01-2BD2461E8DA2}"/>
                  </a:ext>
                </a:extLst>
              </p:cNvPr>
              <p:cNvSpPr>
                <a:spLocks noChangeArrowheads="1"/>
              </p:cNvSpPr>
              <p:nvPr/>
            </p:nvSpPr>
            <p:spPr bwMode="auto">
              <a:xfrm>
                <a:off x="1618" y="3236"/>
                <a:ext cx="123" cy="65"/>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0768" name="AutoShape 17">
                <a:extLst>
                  <a:ext uri="{FF2B5EF4-FFF2-40B4-BE49-F238E27FC236}">
                    <a16:creationId xmlns:a16="http://schemas.microsoft.com/office/drawing/2014/main" id="{E66449FC-1CE1-446D-9D9C-BE4BD6FDB8FE}"/>
                  </a:ext>
                </a:extLst>
              </p:cNvPr>
              <p:cNvSpPr>
                <a:spLocks noChangeArrowheads="1"/>
              </p:cNvSpPr>
              <p:nvPr/>
            </p:nvSpPr>
            <p:spPr bwMode="auto">
              <a:xfrm>
                <a:off x="1638" y="3250"/>
                <a:ext cx="84" cy="32"/>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sp>
          <p:nvSpPr>
            <p:cNvPr id="30765" name="Rectangle 18">
              <a:extLst>
                <a:ext uri="{FF2B5EF4-FFF2-40B4-BE49-F238E27FC236}">
                  <a16:creationId xmlns:a16="http://schemas.microsoft.com/office/drawing/2014/main" id="{81DE0F84-D4E5-4275-80DC-4ABCB904E4C9}"/>
                </a:ext>
              </a:extLst>
            </p:cNvPr>
            <p:cNvSpPr>
              <a:spLocks noChangeArrowheads="1"/>
            </p:cNvSpPr>
            <p:nvPr/>
          </p:nvSpPr>
          <p:spPr bwMode="auto">
            <a:xfrm>
              <a:off x="1728" y="3255"/>
              <a:ext cx="120" cy="27"/>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0766" name="Rectangle 19">
              <a:extLst>
                <a:ext uri="{FF2B5EF4-FFF2-40B4-BE49-F238E27FC236}">
                  <a16:creationId xmlns:a16="http://schemas.microsoft.com/office/drawing/2014/main" id="{AA53202F-B811-4D0D-A9D5-203409FD42E3}"/>
                </a:ext>
              </a:extLst>
            </p:cNvPr>
            <p:cNvSpPr>
              <a:spLocks noChangeArrowheads="1"/>
            </p:cNvSpPr>
            <p:nvPr/>
          </p:nvSpPr>
          <p:spPr bwMode="auto">
            <a:xfrm>
              <a:off x="1929" y="3258"/>
              <a:ext cx="120" cy="27"/>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grpSp>
        <p:nvGrpSpPr>
          <p:cNvPr id="30729" name="Group 20">
            <a:extLst>
              <a:ext uri="{FF2B5EF4-FFF2-40B4-BE49-F238E27FC236}">
                <a16:creationId xmlns:a16="http://schemas.microsoft.com/office/drawing/2014/main" id="{F6B0D771-39AC-40B8-9FF4-DDD8FF209BD1}"/>
              </a:ext>
            </a:extLst>
          </p:cNvPr>
          <p:cNvGrpSpPr>
            <a:grpSpLocks/>
          </p:cNvGrpSpPr>
          <p:nvPr/>
        </p:nvGrpSpPr>
        <p:grpSpPr bwMode="auto">
          <a:xfrm rot="-2483612">
            <a:off x="2297113" y="1863725"/>
            <a:ext cx="684212" cy="107950"/>
            <a:chOff x="1618" y="3236"/>
            <a:chExt cx="431" cy="68"/>
          </a:xfrm>
        </p:grpSpPr>
        <p:grpSp>
          <p:nvGrpSpPr>
            <p:cNvPr id="30755" name="Group 21">
              <a:extLst>
                <a:ext uri="{FF2B5EF4-FFF2-40B4-BE49-F238E27FC236}">
                  <a16:creationId xmlns:a16="http://schemas.microsoft.com/office/drawing/2014/main" id="{942DA2E2-3B20-44BC-9420-70F6C1E9A4D4}"/>
                </a:ext>
              </a:extLst>
            </p:cNvPr>
            <p:cNvGrpSpPr>
              <a:grpSpLocks/>
            </p:cNvGrpSpPr>
            <p:nvPr/>
          </p:nvGrpSpPr>
          <p:grpSpPr bwMode="auto">
            <a:xfrm>
              <a:off x="1825" y="3239"/>
              <a:ext cx="123" cy="65"/>
              <a:chOff x="1618" y="3236"/>
              <a:chExt cx="123" cy="65"/>
            </a:xfrm>
          </p:grpSpPr>
          <p:sp>
            <p:nvSpPr>
              <p:cNvPr id="30761" name="AutoShape 22">
                <a:extLst>
                  <a:ext uri="{FF2B5EF4-FFF2-40B4-BE49-F238E27FC236}">
                    <a16:creationId xmlns:a16="http://schemas.microsoft.com/office/drawing/2014/main" id="{4B17C9C0-107C-4AF1-BB1E-126F8EF47BAD}"/>
                  </a:ext>
                </a:extLst>
              </p:cNvPr>
              <p:cNvSpPr>
                <a:spLocks noChangeArrowheads="1"/>
              </p:cNvSpPr>
              <p:nvPr/>
            </p:nvSpPr>
            <p:spPr bwMode="auto">
              <a:xfrm>
                <a:off x="1618" y="3236"/>
                <a:ext cx="123" cy="65"/>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0762" name="AutoShape 23">
                <a:extLst>
                  <a:ext uri="{FF2B5EF4-FFF2-40B4-BE49-F238E27FC236}">
                    <a16:creationId xmlns:a16="http://schemas.microsoft.com/office/drawing/2014/main" id="{8B6E0115-4160-49C4-9715-B6A44A539B04}"/>
                  </a:ext>
                </a:extLst>
              </p:cNvPr>
              <p:cNvSpPr>
                <a:spLocks noChangeArrowheads="1"/>
              </p:cNvSpPr>
              <p:nvPr/>
            </p:nvSpPr>
            <p:spPr bwMode="auto">
              <a:xfrm>
                <a:off x="1638" y="3250"/>
                <a:ext cx="84" cy="32"/>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grpSp>
          <p:nvGrpSpPr>
            <p:cNvPr id="30756" name="Group 24">
              <a:extLst>
                <a:ext uri="{FF2B5EF4-FFF2-40B4-BE49-F238E27FC236}">
                  <a16:creationId xmlns:a16="http://schemas.microsoft.com/office/drawing/2014/main" id="{D72AA723-FA1F-48FA-AC8A-BA3FD3F9D0BE}"/>
                </a:ext>
              </a:extLst>
            </p:cNvPr>
            <p:cNvGrpSpPr>
              <a:grpSpLocks/>
            </p:cNvGrpSpPr>
            <p:nvPr/>
          </p:nvGrpSpPr>
          <p:grpSpPr bwMode="auto">
            <a:xfrm>
              <a:off x="1618" y="3236"/>
              <a:ext cx="123" cy="65"/>
              <a:chOff x="1618" y="3236"/>
              <a:chExt cx="123" cy="65"/>
            </a:xfrm>
          </p:grpSpPr>
          <p:sp>
            <p:nvSpPr>
              <p:cNvPr id="30759" name="AutoShape 25">
                <a:extLst>
                  <a:ext uri="{FF2B5EF4-FFF2-40B4-BE49-F238E27FC236}">
                    <a16:creationId xmlns:a16="http://schemas.microsoft.com/office/drawing/2014/main" id="{7F6A0845-ABA3-4F18-A301-2260200FF4DC}"/>
                  </a:ext>
                </a:extLst>
              </p:cNvPr>
              <p:cNvSpPr>
                <a:spLocks noChangeArrowheads="1"/>
              </p:cNvSpPr>
              <p:nvPr/>
            </p:nvSpPr>
            <p:spPr bwMode="auto">
              <a:xfrm>
                <a:off x="1618" y="3236"/>
                <a:ext cx="123" cy="65"/>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0760" name="AutoShape 26">
                <a:extLst>
                  <a:ext uri="{FF2B5EF4-FFF2-40B4-BE49-F238E27FC236}">
                    <a16:creationId xmlns:a16="http://schemas.microsoft.com/office/drawing/2014/main" id="{29E1267A-FED4-44E3-BCC4-B1A15644FD4F}"/>
                  </a:ext>
                </a:extLst>
              </p:cNvPr>
              <p:cNvSpPr>
                <a:spLocks noChangeArrowheads="1"/>
              </p:cNvSpPr>
              <p:nvPr/>
            </p:nvSpPr>
            <p:spPr bwMode="auto">
              <a:xfrm>
                <a:off x="1638" y="3250"/>
                <a:ext cx="84" cy="32"/>
              </a:xfrm>
              <a:prstGeom prst="roundRect">
                <a:avLst>
                  <a:gd name="adj" fmla="val 16667"/>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sp>
          <p:nvSpPr>
            <p:cNvPr id="30757" name="Rectangle 27">
              <a:extLst>
                <a:ext uri="{FF2B5EF4-FFF2-40B4-BE49-F238E27FC236}">
                  <a16:creationId xmlns:a16="http://schemas.microsoft.com/office/drawing/2014/main" id="{B140F094-CBCD-4CA3-9891-8CAAF0BC247F}"/>
                </a:ext>
              </a:extLst>
            </p:cNvPr>
            <p:cNvSpPr>
              <a:spLocks noChangeArrowheads="1"/>
            </p:cNvSpPr>
            <p:nvPr/>
          </p:nvSpPr>
          <p:spPr bwMode="auto">
            <a:xfrm>
              <a:off x="1728" y="3255"/>
              <a:ext cx="120" cy="27"/>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0758" name="Rectangle 28">
              <a:extLst>
                <a:ext uri="{FF2B5EF4-FFF2-40B4-BE49-F238E27FC236}">
                  <a16:creationId xmlns:a16="http://schemas.microsoft.com/office/drawing/2014/main" id="{86862118-7385-4264-8865-E2F60BFEEB39}"/>
                </a:ext>
              </a:extLst>
            </p:cNvPr>
            <p:cNvSpPr>
              <a:spLocks noChangeArrowheads="1"/>
            </p:cNvSpPr>
            <p:nvPr/>
          </p:nvSpPr>
          <p:spPr bwMode="auto">
            <a:xfrm>
              <a:off x="1929" y="3258"/>
              <a:ext cx="120" cy="27"/>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sp>
        <p:nvSpPr>
          <p:cNvPr id="30730" name="Line 29">
            <a:extLst>
              <a:ext uri="{FF2B5EF4-FFF2-40B4-BE49-F238E27FC236}">
                <a16:creationId xmlns:a16="http://schemas.microsoft.com/office/drawing/2014/main" id="{B6C93770-9619-4DF1-8FF9-6BC5315D1B72}"/>
              </a:ext>
            </a:extLst>
          </p:cNvPr>
          <p:cNvSpPr>
            <a:spLocks noChangeShapeType="1"/>
          </p:cNvSpPr>
          <p:nvPr/>
        </p:nvSpPr>
        <p:spPr bwMode="auto">
          <a:xfrm>
            <a:off x="1682750" y="2293938"/>
            <a:ext cx="133350" cy="13493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31" name="Line 30">
            <a:extLst>
              <a:ext uri="{FF2B5EF4-FFF2-40B4-BE49-F238E27FC236}">
                <a16:creationId xmlns:a16="http://schemas.microsoft.com/office/drawing/2014/main" id="{7B5F0F24-89E1-4DFF-96AE-F00EF669FFB4}"/>
              </a:ext>
            </a:extLst>
          </p:cNvPr>
          <p:cNvSpPr>
            <a:spLocks noChangeShapeType="1"/>
          </p:cNvSpPr>
          <p:nvPr/>
        </p:nvSpPr>
        <p:spPr bwMode="auto">
          <a:xfrm>
            <a:off x="3038475" y="1173163"/>
            <a:ext cx="133350" cy="13493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32" name="Line 31">
            <a:extLst>
              <a:ext uri="{FF2B5EF4-FFF2-40B4-BE49-F238E27FC236}">
                <a16:creationId xmlns:a16="http://schemas.microsoft.com/office/drawing/2014/main" id="{DFE7DDD6-B7A2-4814-9204-CD6A655E84BD}"/>
              </a:ext>
            </a:extLst>
          </p:cNvPr>
          <p:cNvSpPr>
            <a:spLocks noChangeShapeType="1"/>
          </p:cNvSpPr>
          <p:nvPr/>
        </p:nvSpPr>
        <p:spPr bwMode="auto">
          <a:xfrm flipV="1">
            <a:off x="3286125" y="1103313"/>
            <a:ext cx="307975" cy="257175"/>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0733" name="Text Box 32">
            <a:extLst>
              <a:ext uri="{FF2B5EF4-FFF2-40B4-BE49-F238E27FC236}">
                <a16:creationId xmlns:a16="http://schemas.microsoft.com/office/drawing/2014/main" id="{AF63D3D9-5CA7-4DB5-AA9B-305BFE020C03}"/>
              </a:ext>
            </a:extLst>
          </p:cNvPr>
          <p:cNvSpPr txBox="1">
            <a:spLocks noChangeArrowheads="1"/>
          </p:cNvSpPr>
          <p:nvPr/>
        </p:nvSpPr>
        <p:spPr bwMode="auto">
          <a:xfrm>
            <a:off x="3533775" y="1154113"/>
            <a:ext cx="4111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T</a:t>
            </a:r>
            <a:r>
              <a:rPr lang="en-US" altLang="en-US" baseline="-25000"/>
              <a:t>1</a:t>
            </a:r>
            <a:endParaRPr lang="en-US" altLang="en-US"/>
          </a:p>
        </p:txBody>
      </p:sp>
      <p:sp>
        <p:nvSpPr>
          <p:cNvPr id="30734" name="Line 33">
            <a:extLst>
              <a:ext uri="{FF2B5EF4-FFF2-40B4-BE49-F238E27FC236}">
                <a16:creationId xmlns:a16="http://schemas.microsoft.com/office/drawing/2014/main" id="{86A9AB4E-5B84-4B20-9450-D3F71BB662B6}"/>
              </a:ext>
            </a:extLst>
          </p:cNvPr>
          <p:cNvSpPr>
            <a:spLocks noChangeShapeType="1"/>
          </p:cNvSpPr>
          <p:nvPr/>
        </p:nvSpPr>
        <p:spPr bwMode="auto">
          <a:xfrm flipV="1">
            <a:off x="1754188" y="1216025"/>
            <a:ext cx="1325562" cy="1139825"/>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0735" name="Text Box 34">
            <a:extLst>
              <a:ext uri="{FF2B5EF4-FFF2-40B4-BE49-F238E27FC236}">
                <a16:creationId xmlns:a16="http://schemas.microsoft.com/office/drawing/2014/main" id="{70E7A7FD-021E-46C0-82CF-A1F7F7C5D5F8}"/>
              </a:ext>
            </a:extLst>
          </p:cNvPr>
          <p:cNvSpPr txBox="1">
            <a:spLocks noChangeArrowheads="1"/>
          </p:cNvSpPr>
          <p:nvPr/>
        </p:nvSpPr>
        <p:spPr bwMode="auto">
          <a:xfrm>
            <a:off x="1909763" y="1400175"/>
            <a:ext cx="641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10-d</a:t>
            </a:r>
          </a:p>
        </p:txBody>
      </p:sp>
      <p:sp>
        <p:nvSpPr>
          <p:cNvPr id="30736" name="Line 35">
            <a:extLst>
              <a:ext uri="{FF2B5EF4-FFF2-40B4-BE49-F238E27FC236}">
                <a16:creationId xmlns:a16="http://schemas.microsoft.com/office/drawing/2014/main" id="{646E865E-4931-49F4-AD3C-1C10DDAB0643}"/>
              </a:ext>
            </a:extLst>
          </p:cNvPr>
          <p:cNvSpPr>
            <a:spLocks noChangeShapeType="1"/>
          </p:cNvSpPr>
          <p:nvPr/>
        </p:nvSpPr>
        <p:spPr bwMode="auto">
          <a:xfrm flipH="1" flipV="1">
            <a:off x="2781300" y="2098675"/>
            <a:ext cx="452438" cy="504825"/>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0737" name="Line 37">
            <a:extLst>
              <a:ext uri="{FF2B5EF4-FFF2-40B4-BE49-F238E27FC236}">
                <a16:creationId xmlns:a16="http://schemas.microsoft.com/office/drawing/2014/main" id="{81C27656-D42F-4F61-A6BB-F7DEB3652D7F}"/>
              </a:ext>
            </a:extLst>
          </p:cNvPr>
          <p:cNvSpPr>
            <a:spLocks noChangeShapeType="1"/>
          </p:cNvSpPr>
          <p:nvPr/>
        </p:nvSpPr>
        <p:spPr bwMode="auto">
          <a:xfrm>
            <a:off x="2576513" y="1976438"/>
            <a:ext cx="0" cy="7493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0738" name="Text Box 38">
            <a:extLst>
              <a:ext uri="{FF2B5EF4-FFF2-40B4-BE49-F238E27FC236}">
                <a16:creationId xmlns:a16="http://schemas.microsoft.com/office/drawing/2014/main" id="{3FA8042E-0DD3-4C2A-8E60-95784A29CF18}"/>
              </a:ext>
            </a:extLst>
          </p:cNvPr>
          <p:cNvSpPr txBox="1">
            <a:spLocks noChangeArrowheads="1"/>
          </p:cNvSpPr>
          <p:nvPr/>
        </p:nvSpPr>
        <p:spPr bwMode="auto">
          <a:xfrm>
            <a:off x="665163" y="157163"/>
            <a:ext cx="47053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(a) assume slipping impends down the plane</a:t>
            </a:r>
          </a:p>
        </p:txBody>
      </p:sp>
      <p:sp>
        <p:nvSpPr>
          <p:cNvPr id="30739" name="Text Box 39">
            <a:extLst>
              <a:ext uri="{FF2B5EF4-FFF2-40B4-BE49-F238E27FC236}">
                <a16:creationId xmlns:a16="http://schemas.microsoft.com/office/drawing/2014/main" id="{2E95376C-28BF-4641-AA60-8CAA74B9A91C}"/>
              </a:ext>
            </a:extLst>
          </p:cNvPr>
          <p:cNvSpPr txBox="1">
            <a:spLocks noChangeArrowheads="1"/>
          </p:cNvSpPr>
          <p:nvPr/>
        </p:nvSpPr>
        <p:spPr bwMode="auto">
          <a:xfrm>
            <a:off x="3306763" y="2190750"/>
            <a:ext cx="349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N</a:t>
            </a:r>
          </a:p>
        </p:txBody>
      </p:sp>
      <p:sp>
        <p:nvSpPr>
          <p:cNvPr id="30740" name="Line 40">
            <a:extLst>
              <a:ext uri="{FF2B5EF4-FFF2-40B4-BE49-F238E27FC236}">
                <a16:creationId xmlns:a16="http://schemas.microsoft.com/office/drawing/2014/main" id="{257B1A51-B680-4C45-86F9-315BEE1EBD9B}"/>
              </a:ext>
            </a:extLst>
          </p:cNvPr>
          <p:cNvSpPr>
            <a:spLocks noChangeShapeType="1"/>
          </p:cNvSpPr>
          <p:nvPr/>
        </p:nvSpPr>
        <p:spPr bwMode="auto">
          <a:xfrm>
            <a:off x="2597150" y="2263775"/>
            <a:ext cx="153988" cy="19526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41" name="Line 41">
            <a:extLst>
              <a:ext uri="{FF2B5EF4-FFF2-40B4-BE49-F238E27FC236}">
                <a16:creationId xmlns:a16="http://schemas.microsoft.com/office/drawing/2014/main" id="{D679ECF2-A26A-445E-98BB-92E60A536EDD}"/>
              </a:ext>
            </a:extLst>
          </p:cNvPr>
          <p:cNvSpPr>
            <a:spLocks noChangeShapeType="1"/>
          </p:cNvSpPr>
          <p:nvPr/>
        </p:nvSpPr>
        <p:spPr bwMode="auto">
          <a:xfrm flipH="1">
            <a:off x="2627313" y="2470150"/>
            <a:ext cx="134937" cy="1333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42" name="Text Box 42">
            <a:extLst>
              <a:ext uri="{FF2B5EF4-FFF2-40B4-BE49-F238E27FC236}">
                <a16:creationId xmlns:a16="http://schemas.microsoft.com/office/drawing/2014/main" id="{D09A6E64-DF47-4A3A-8AD6-7F9E3FA1DD03}"/>
              </a:ext>
            </a:extLst>
          </p:cNvPr>
          <p:cNvSpPr txBox="1">
            <a:spLocks noChangeArrowheads="1"/>
          </p:cNvSpPr>
          <p:nvPr/>
        </p:nvSpPr>
        <p:spPr bwMode="auto">
          <a:xfrm>
            <a:off x="2566988" y="2487613"/>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3</a:t>
            </a:r>
          </a:p>
        </p:txBody>
      </p:sp>
      <p:sp>
        <p:nvSpPr>
          <p:cNvPr id="30743" name="Text Box 43">
            <a:extLst>
              <a:ext uri="{FF2B5EF4-FFF2-40B4-BE49-F238E27FC236}">
                <a16:creationId xmlns:a16="http://schemas.microsoft.com/office/drawing/2014/main" id="{073C781F-7DA5-4DCB-8191-351DAC5EA93D}"/>
              </a:ext>
            </a:extLst>
          </p:cNvPr>
          <p:cNvSpPr txBox="1">
            <a:spLocks noChangeArrowheads="1"/>
          </p:cNvSpPr>
          <p:nvPr/>
        </p:nvSpPr>
        <p:spPr bwMode="auto">
          <a:xfrm>
            <a:off x="2606675" y="2097088"/>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4</a:t>
            </a:r>
          </a:p>
        </p:txBody>
      </p:sp>
      <p:sp>
        <p:nvSpPr>
          <p:cNvPr id="30744" name="Text Box 44">
            <a:extLst>
              <a:ext uri="{FF2B5EF4-FFF2-40B4-BE49-F238E27FC236}">
                <a16:creationId xmlns:a16="http://schemas.microsoft.com/office/drawing/2014/main" id="{8423999C-7DDE-49F5-A322-DBD0B20BD0FA}"/>
              </a:ext>
            </a:extLst>
          </p:cNvPr>
          <p:cNvSpPr txBox="1">
            <a:spLocks noChangeArrowheads="1"/>
          </p:cNvSpPr>
          <p:nvPr/>
        </p:nvSpPr>
        <p:spPr bwMode="auto">
          <a:xfrm>
            <a:off x="2105025" y="2755900"/>
            <a:ext cx="1111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0.5(10-d)</a:t>
            </a:r>
          </a:p>
        </p:txBody>
      </p:sp>
      <p:sp>
        <p:nvSpPr>
          <p:cNvPr id="30745" name="Line 45">
            <a:extLst>
              <a:ext uri="{FF2B5EF4-FFF2-40B4-BE49-F238E27FC236}">
                <a16:creationId xmlns:a16="http://schemas.microsoft.com/office/drawing/2014/main" id="{BD75318B-6F26-4845-B9DD-8200E5C838E8}"/>
              </a:ext>
            </a:extLst>
          </p:cNvPr>
          <p:cNvSpPr>
            <a:spLocks noChangeShapeType="1"/>
          </p:cNvSpPr>
          <p:nvPr/>
        </p:nvSpPr>
        <p:spPr bwMode="auto">
          <a:xfrm flipV="1">
            <a:off x="3595688" y="701675"/>
            <a:ext cx="461962" cy="3714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0746" name="Line 46">
            <a:extLst>
              <a:ext uri="{FF2B5EF4-FFF2-40B4-BE49-F238E27FC236}">
                <a16:creationId xmlns:a16="http://schemas.microsoft.com/office/drawing/2014/main" id="{8D101A7F-BD27-4AA6-B662-72A2455BCE93}"/>
              </a:ext>
            </a:extLst>
          </p:cNvPr>
          <p:cNvSpPr>
            <a:spLocks noChangeShapeType="1"/>
          </p:cNvSpPr>
          <p:nvPr/>
        </p:nvSpPr>
        <p:spPr bwMode="auto">
          <a:xfrm flipH="1" flipV="1">
            <a:off x="3316288" y="701675"/>
            <a:ext cx="277812"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0747" name="Text Box 47">
            <a:extLst>
              <a:ext uri="{FF2B5EF4-FFF2-40B4-BE49-F238E27FC236}">
                <a16:creationId xmlns:a16="http://schemas.microsoft.com/office/drawing/2014/main" id="{D14CB5E7-2A80-42D7-AAC1-0B376C34A553}"/>
              </a:ext>
            </a:extLst>
          </p:cNvPr>
          <p:cNvSpPr txBox="1">
            <a:spLocks noChangeArrowheads="1"/>
          </p:cNvSpPr>
          <p:nvPr/>
        </p:nvSpPr>
        <p:spPr bwMode="auto">
          <a:xfrm>
            <a:off x="4087813" y="669925"/>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x</a:t>
            </a:r>
          </a:p>
        </p:txBody>
      </p:sp>
      <p:sp>
        <p:nvSpPr>
          <p:cNvPr id="30748" name="Text Box 48">
            <a:extLst>
              <a:ext uri="{FF2B5EF4-FFF2-40B4-BE49-F238E27FC236}">
                <a16:creationId xmlns:a16="http://schemas.microsoft.com/office/drawing/2014/main" id="{89E20FEA-65F5-4256-9FC1-B773B0BA9045}"/>
              </a:ext>
            </a:extLst>
          </p:cNvPr>
          <p:cNvSpPr txBox="1">
            <a:spLocks noChangeArrowheads="1"/>
          </p:cNvSpPr>
          <p:nvPr/>
        </p:nvSpPr>
        <p:spPr bwMode="auto">
          <a:xfrm>
            <a:off x="3019425" y="536575"/>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y</a:t>
            </a:r>
          </a:p>
        </p:txBody>
      </p:sp>
      <p:sp>
        <p:nvSpPr>
          <p:cNvPr id="30749" name="Text Box 49">
            <a:extLst>
              <a:ext uri="{FF2B5EF4-FFF2-40B4-BE49-F238E27FC236}">
                <a16:creationId xmlns:a16="http://schemas.microsoft.com/office/drawing/2014/main" id="{B6EC88CF-F5D9-435E-83D5-0BD75C6EA279}"/>
              </a:ext>
            </a:extLst>
          </p:cNvPr>
          <p:cNvSpPr txBox="1">
            <a:spLocks noChangeArrowheads="1"/>
          </p:cNvSpPr>
          <p:nvPr/>
        </p:nvSpPr>
        <p:spPr bwMode="auto">
          <a:xfrm>
            <a:off x="3224213" y="1616075"/>
            <a:ext cx="666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0.3N</a:t>
            </a:r>
          </a:p>
        </p:txBody>
      </p:sp>
      <p:sp>
        <p:nvSpPr>
          <p:cNvPr id="30750" name="Line 50">
            <a:extLst>
              <a:ext uri="{FF2B5EF4-FFF2-40B4-BE49-F238E27FC236}">
                <a16:creationId xmlns:a16="http://schemas.microsoft.com/office/drawing/2014/main" id="{F554B131-3F64-42D4-87DD-6D9E53857C4E}"/>
              </a:ext>
            </a:extLst>
          </p:cNvPr>
          <p:cNvSpPr>
            <a:spLocks noChangeShapeType="1"/>
          </p:cNvSpPr>
          <p:nvPr/>
        </p:nvSpPr>
        <p:spPr bwMode="auto">
          <a:xfrm flipV="1">
            <a:off x="2825750" y="1609725"/>
            <a:ext cx="431800" cy="379413"/>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aphicFrame>
        <p:nvGraphicFramePr>
          <p:cNvPr id="30722" name="Object 51">
            <a:extLst>
              <a:ext uri="{FF2B5EF4-FFF2-40B4-BE49-F238E27FC236}">
                <a16:creationId xmlns:a16="http://schemas.microsoft.com/office/drawing/2014/main" id="{E5233CB5-A10F-4368-B879-8686D1A2668D}"/>
              </a:ext>
            </a:extLst>
          </p:cNvPr>
          <p:cNvGraphicFramePr>
            <a:graphicFrameLocks noChangeAspect="1"/>
          </p:cNvGraphicFramePr>
          <p:nvPr/>
        </p:nvGraphicFramePr>
        <p:xfrm>
          <a:off x="1130300" y="3248025"/>
          <a:ext cx="2457450" cy="1019175"/>
        </p:xfrm>
        <a:graphic>
          <a:graphicData uri="http://schemas.openxmlformats.org/presentationml/2006/ole">
            <mc:AlternateContent xmlns:mc="http://schemas.openxmlformats.org/markup-compatibility/2006">
              <mc:Choice xmlns:v="urn:schemas-microsoft-com:vml" Requires="v">
                <p:oleObj name="Equation" r:id="rId4" imgW="1714500" imgH="711200" progId="Equation.DSMT4">
                  <p:embed/>
                </p:oleObj>
              </mc:Choice>
              <mc:Fallback>
                <p:oleObj name="Equation" r:id="rId4" imgW="1714500" imgH="711200" progId="Equation.DSMT4">
                  <p:embed/>
                  <p:pic>
                    <p:nvPicPr>
                      <p:cNvPr id="0" name="Object 5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30300" y="3248025"/>
                        <a:ext cx="2457450" cy="1019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0751" name="Text Box 52">
            <a:extLst>
              <a:ext uri="{FF2B5EF4-FFF2-40B4-BE49-F238E27FC236}">
                <a16:creationId xmlns:a16="http://schemas.microsoft.com/office/drawing/2014/main" id="{0FCAA48C-1EF3-4415-8F3F-9BA9348EE192}"/>
              </a:ext>
            </a:extLst>
          </p:cNvPr>
          <p:cNvSpPr txBox="1">
            <a:spLocks noChangeArrowheads="1"/>
          </p:cNvSpPr>
          <p:nvPr/>
        </p:nvSpPr>
        <p:spPr bwMode="auto">
          <a:xfrm>
            <a:off x="3873500" y="3632200"/>
            <a:ext cx="1758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same as before</a:t>
            </a:r>
          </a:p>
        </p:txBody>
      </p:sp>
      <p:graphicFrame>
        <p:nvGraphicFramePr>
          <p:cNvPr id="30723" name="Object 53">
            <a:extLst>
              <a:ext uri="{FF2B5EF4-FFF2-40B4-BE49-F238E27FC236}">
                <a16:creationId xmlns:a16="http://schemas.microsoft.com/office/drawing/2014/main" id="{16FC3547-2312-4CD1-97EE-ADF04378FD44}"/>
              </a:ext>
            </a:extLst>
          </p:cNvPr>
          <p:cNvGraphicFramePr>
            <a:graphicFrameLocks noChangeAspect="1"/>
          </p:cNvGraphicFramePr>
          <p:nvPr>
            <p:extLst>
              <p:ext uri="{D42A27DB-BD31-4B8C-83A1-F6EECF244321}">
                <p14:modId xmlns:p14="http://schemas.microsoft.com/office/powerpoint/2010/main" val="3708870328"/>
              </p:ext>
            </p:extLst>
          </p:nvPr>
        </p:nvGraphicFramePr>
        <p:xfrm>
          <a:off x="1039813" y="4424363"/>
          <a:ext cx="4587875" cy="1104900"/>
        </p:xfrm>
        <a:graphic>
          <a:graphicData uri="http://schemas.openxmlformats.org/presentationml/2006/ole">
            <mc:AlternateContent xmlns:mc="http://schemas.openxmlformats.org/markup-compatibility/2006">
              <mc:Choice xmlns:v="urn:schemas-microsoft-com:vml" Requires="v">
                <p:oleObj name="Equation" r:id="rId6" imgW="3060360" imgH="736560" progId="Equation.DSMT4">
                  <p:embed/>
                </p:oleObj>
              </mc:Choice>
              <mc:Fallback>
                <p:oleObj name="Equation" r:id="rId6" imgW="3060360" imgH="736560" progId="Equation.DSMT4">
                  <p:embed/>
                  <p:pic>
                    <p:nvPicPr>
                      <p:cNvPr id="0" name="Object 53"/>
                      <p:cNvPicPr>
                        <a:picLocks noChangeAspect="1" noChangeArrowheads="1"/>
                      </p:cNvPicPr>
                      <p:nvPr/>
                    </p:nvPicPr>
                    <p:blipFill>
                      <a:blip r:embed="rId7"/>
                      <a:srcRect/>
                      <a:stretch>
                        <a:fillRect/>
                      </a:stretch>
                    </p:blipFill>
                    <p:spPr bwMode="auto">
                      <a:xfrm>
                        <a:off x="1039813" y="4424363"/>
                        <a:ext cx="4587875" cy="1104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0752" name="Text Box 54">
            <a:extLst>
              <a:ext uri="{FF2B5EF4-FFF2-40B4-BE49-F238E27FC236}">
                <a16:creationId xmlns:a16="http://schemas.microsoft.com/office/drawing/2014/main" id="{4FE96647-F476-4D7C-A101-37128A256475}"/>
              </a:ext>
            </a:extLst>
          </p:cNvPr>
          <p:cNvSpPr txBox="1">
            <a:spLocks noChangeArrowheads="1"/>
          </p:cNvSpPr>
          <p:nvPr/>
        </p:nvSpPr>
        <p:spPr bwMode="auto">
          <a:xfrm>
            <a:off x="1682750" y="5732463"/>
            <a:ext cx="56356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Thus, for equilibrium we must have   1.56 &lt; d &lt; 6.2 ft </a:t>
            </a:r>
          </a:p>
        </p:txBody>
      </p:sp>
      <p:graphicFrame>
        <p:nvGraphicFramePr>
          <p:cNvPr id="30724" name="Object 52">
            <a:extLst>
              <a:ext uri="{FF2B5EF4-FFF2-40B4-BE49-F238E27FC236}">
                <a16:creationId xmlns:a16="http://schemas.microsoft.com/office/drawing/2014/main" id="{D8944629-0C8B-4423-8B62-07F7E5195A51}"/>
              </a:ext>
            </a:extLst>
          </p:cNvPr>
          <p:cNvGraphicFramePr>
            <a:graphicFrameLocks noChangeAspect="1"/>
          </p:cNvGraphicFramePr>
          <p:nvPr/>
        </p:nvGraphicFramePr>
        <p:xfrm>
          <a:off x="5632450" y="1487488"/>
          <a:ext cx="2786063" cy="1268412"/>
        </p:xfrm>
        <a:graphic>
          <a:graphicData uri="http://schemas.openxmlformats.org/presentationml/2006/ole">
            <mc:AlternateContent xmlns:mc="http://schemas.openxmlformats.org/markup-compatibility/2006">
              <mc:Choice xmlns:v="urn:schemas-microsoft-com:vml" Requires="v">
                <p:oleObj name="Equation" r:id="rId8" imgW="1981080" imgH="901440" progId="Equation.DSMT4">
                  <p:embed/>
                </p:oleObj>
              </mc:Choice>
              <mc:Fallback>
                <p:oleObj name="Equation" r:id="rId8" imgW="1981080" imgH="901440" progId="Equation.DSMT4">
                  <p:embed/>
                  <p:pic>
                    <p:nvPicPr>
                      <p:cNvPr id="0" name="Object 5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632450" y="1487488"/>
                        <a:ext cx="2786063" cy="1268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0753" name="TextBox 1">
            <a:extLst>
              <a:ext uri="{FF2B5EF4-FFF2-40B4-BE49-F238E27FC236}">
                <a16:creationId xmlns:a16="http://schemas.microsoft.com/office/drawing/2014/main" id="{F2523491-B017-432A-B338-6FD52DECB652}"/>
              </a:ext>
            </a:extLst>
          </p:cNvPr>
          <p:cNvSpPr txBox="1">
            <a:spLocks noChangeArrowheads="1"/>
          </p:cNvSpPr>
          <p:nvPr/>
        </p:nvSpPr>
        <p:spPr bwMode="auto">
          <a:xfrm>
            <a:off x="1744663" y="6294438"/>
            <a:ext cx="32242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Recall, without friction we had</a:t>
            </a:r>
          </a:p>
        </p:txBody>
      </p:sp>
      <p:sp>
        <p:nvSpPr>
          <p:cNvPr id="30754" name="Rectangle 2">
            <a:extLst>
              <a:ext uri="{FF2B5EF4-FFF2-40B4-BE49-F238E27FC236}">
                <a16:creationId xmlns:a16="http://schemas.microsoft.com/office/drawing/2014/main" id="{518790B9-C4EB-4FE5-A8F2-985C7C6B1710}"/>
              </a:ext>
            </a:extLst>
          </p:cNvPr>
          <p:cNvSpPr>
            <a:spLocks noChangeArrowheads="1"/>
          </p:cNvSpPr>
          <p:nvPr/>
        </p:nvSpPr>
        <p:spPr bwMode="auto">
          <a:xfrm>
            <a:off x="5253038" y="6294438"/>
            <a:ext cx="19939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2.65 &lt; d &lt; 4.57 ft </a:t>
            </a:r>
          </a:p>
        </p:txBody>
      </p:sp>
      <p:cxnSp>
        <p:nvCxnSpPr>
          <p:cNvPr id="55" name="Straight Connector 54">
            <a:extLst>
              <a:ext uri="{FF2B5EF4-FFF2-40B4-BE49-F238E27FC236}">
                <a16:creationId xmlns:a16="http://schemas.microsoft.com/office/drawing/2014/main" id="{BA15A19D-A4B1-5752-EAE5-3715AD1FF8BD}"/>
              </a:ext>
            </a:extLst>
          </p:cNvPr>
          <p:cNvCxnSpPr/>
          <p:nvPr/>
        </p:nvCxnSpPr>
        <p:spPr>
          <a:xfrm>
            <a:off x="608506" y="6729092"/>
            <a:ext cx="7810007"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 name="Straight Connector 2">
            <a:extLst>
              <a:ext uri="{FF2B5EF4-FFF2-40B4-BE49-F238E27FC236}">
                <a16:creationId xmlns:a16="http://schemas.microsoft.com/office/drawing/2014/main" id="{92B81D12-7977-3624-E898-54C5DC1CF8AD}"/>
              </a:ext>
            </a:extLst>
          </p:cNvPr>
          <p:cNvCxnSpPr/>
          <p:nvPr/>
        </p:nvCxnSpPr>
        <p:spPr>
          <a:xfrm>
            <a:off x="5543550" y="6100763"/>
            <a:ext cx="1641021"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Text Box 4">
            <a:extLst>
              <a:ext uri="{FF2B5EF4-FFF2-40B4-BE49-F238E27FC236}">
                <a16:creationId xmlns:a16="http://schemas.microsoft.com/office/drawing/2014/main" id="{09594B8A-E3EE-4B2A-AE49-4626FB2B8B11}"/>
              </a:ext>
            </a:extLst>
          </p:cNvPr>
          <p:cNvSpPr txBox="1">
            <a:spLocks noChangeArrowheads="1"/>
          </p:cNvSpPr>
          <p:nvPr/>
        </p:nvSpPr>
        <p:spPr bwMode="auto">
          <a:xfrm>
            <a:off x="760413" y="285750"/>
            <a:ext cx="3790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Thus, for equilibrium, we must have</a:t>
            </a:r>
          </a:p>
        </p:txBody>
      </p:sp>
      <p:graphicFrame>
        <p:nvGraphicFramePr>
          <p:cNvPr id="2050" name="Object 5">
            <a:extLst>
              <a:ext uri="{FF2B5EF4-FFF2-40B4-BE49-F238E27FC236}">
                <a16:creationId xmlns:a16="http://schemas.microsoft.com/office/drawing/2014/main" id="{01632CE9-1E6A-47D1-B758-FFFE0C9224B3}"/>
              </a:ext>
            </a:extLst>
          </p:cNvPr>
          <p:cNvGraphicFramePr>
            <a:graphicFrameLocks noChangeAspect="1"/>
          </p:cNvGraphicFramePr>
          <p:nvPr/>
        </p:nvGraphicFramePr>
        <p:xfrm>
          <a:off x="2079625" y="755650"/>
          <a:ext cx="976313" cy="398463"/>
        </p:xfrm>
        <a:graphic>
          <a:graphicData uri="http://schemas.openxmlformats.org/presentationml/2006/ole">
            <mc:AlternateContent xmlns:mc="http://schemas.openxmlformats.org/markup-compatibility/2006">
              <mc:Choice xmlns:v="urn:schemas-microsoft-com:vml" Requires="v">
                <p:oleObj name="Equation" r:id="rId4" imgW="622080" imgH="253800" progId="Equation.DSMT4">
                  <p:embed/>
                </p:oleObj>
              </mc:Choice>
              <mc:Fallback>
                <p:oleObj name="Equation" r:id="rId4" imgW="622080" imgH="253800"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79625" y="755650"/>
                        <a:ext cx="976313" cy="398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53" name="Text Box 6">
            <a:extLst>
              <a:ext uri="{FF2B5EF4-FFF2-40B4-BE49-F238E27FC236}">
                <a16:creationId xmlns:a16="http://schemas.microsoft.com/office/drawing/2014/main" id="{06AA184A-362C-4FEA-802D-F153A6B7147E}"/>
              </a:ext>
            </a:extLst>
          </p:cNvPr>
          <p:cNvSpPr txBox="1">
            <a:spLocks noChangeArrowheads="1"/>
          </p:cNvSpPr>
          <p:nvPr/>
        </p:nvSpPr>
        <p:spPr bwMode="auto">
          <a:xfrm>
            <a:off x="842963" y="1252538"/>
            <a:ext cx="76517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When the friction force has reached its maximum value and slipping is imminent (slipping impending)</a:t>
            </a:r>
          </a:p>
        </p:txBody>
      </p:sp>
      <p:graphicFrame>
        <p:nvGraphicFramePr>
          <p:cNvPr id="2051" name="Object 7">
            <a:extLst>
              <a:ext uri="{FF2B5EF4-FFF2-40B4-BE49-F238E27FC236}">
                <a16:creationId xmlns:a16="http://schemas.microsoft.com/office/drawing/2014/main" id="{BFEF431F-5D34-4177-957B-E236E5D6BECF}"/>
              </a:ext>
            </a:extLst>
          </p:cNvPr>
          <p:cNvGraphicFramePr>
            <a:graphicFrameLocks noChangeAspect="1"/>
          </p:cNvGraphicFramePr>
          <p:nvPr/>
        </p:nvGraphicFramePr>
        <p:xfrm>
          <a:off x="1073150" y="2168525"/>
          <a:ext cx="1204913" cy="395288"/>
        </p:xfrm>
        <a:graphic>
          <a:graphicData uri="http://schemas.openxmlformats.org/presentationml/2006/ole">
            <mc:AlternateContent xmlns:mc="http://schemas.openxmlformats.org/markup-compatibility/2006">
              <mc:Choice xmlns:v="urn:schemas-microsoft-com:vml" Requires="v">
                <p:oleObj name="Equation" r:id="rId6" imgW="774364" imgH="253890" progId="Equation.DSMT4">
                  <p:embed/>
                </p:oleObj>
              </mc:Choice>
              <mc:Fallback>
                <p:oleObj name="Equation" r:id="rId6" imgW="774364" imgH="253890" progId="Equation.DSMT4">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73150" y="2168525"/>
                        <a:ext cx="1204913" cy="395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54" name="Text Box 8">
            <a:extLst>
              <a:ext uri="{FF2B5EF4-FFF2-40B4-BE49-F238E27FC236}">
                <a16:creationId xmlns:a16="http://schemas.microsoft.com/office/drawing/2014/main" id="{00270CEE-5B9A-4DEC-991B-B556ABCE94EF}"/>
              </a:ext>
            </a:extLst>
          </p:cNvPr>
          <p:cNvSpPr txBox="1">
            <a:spLocks noChangeArrowheads="1"/>
          </p:cNvSpPr>
          <p:nvPr/>
        </p:nvSpPr>
        <p:spPr bwMode="auto">
          <a:xfrm>
            <a:off x="2640013" y="2138363"/>
            <a:ext cx="60864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u="sng"/>
              <a:t>and the direction of F is opposite to the direction of impending motion</a:t>
            </a:r>
          </a:p>
        </p:txBody>
      </p:sp>
      <p:sp>
        <p:nvSpPr>
          <p:cNvPr id="2055" name="Text Box 9">
            <a:extLst>
              <a:ext uri="{FF2B5EF4-FFF2-40B4-BE49-F238E27FC236}">
                <a16:creationId xmlns:a16="http://schemas.microsoft.com/office/drawing/2014/main" id="{4DBE1853-0744-49D3-AA2D-5676F0770DF2}"/>
              </a:ext>
            </a:extLst>
          </p:cNvPr>
          <p:cNvSpPr txBox="1">
            <a:spLocks noChangeArrowheads="1"/>
          </p:cNvSpPr>
          <p:nvPr/>
        </p:nvSpPr>
        <p:spPr bwMode="auto">
          <a:xfrm>
            <a:off x="1001713" y="3084513"/>
            <a:ext cx="7645400"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However, having the frictional force required for equilibrium exceeded so the body slips is not the only way bodies in frictional contact can  lose equilibrium. It is also possible for the body to tip over.</a:t>
            </a:r>
          </a:p>
        </p:txBody>
      </p:sp>
      <p:sp>
        <p:nvSpPr>
          <p:cNvPr id="2056" name="AutoShape 10">
            <a:extLst>
              <a:ext uri="{FF2B5EF4-FFF2-40B4-BE49-F238E27FC236}">
                <a16:creationId xmlns:a16="http://schemas.microsoft.com/office/drawing/2014/main" id="{39E18FB5-713D-4B1F-9478-647F987B8553}"/>
              </a:ext>
            </a:extLst>
          </p:cNvPr>
          <p:cNvSpPr>
            <a:spLocks noChangeArrowheads="1"/>
          </p:cNvSpPr>
          <p:nvPr/>
        </p:nvSpPr>
        <p:spPr bwMode="auto">
          <a:xfrm flipH="1">
            <a:off x="1997075" y="4835525"/>
            <a:ext cx="2395538" cy="682625"/>
          </a:xfrm>
          <a:prstGeom prst="rtTriangle">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057" name="Rectangle 11">
            <a:extLst>
              <a:ext uri="{FF2B5EF4-FFF2-40B4-BE49-F238E27FC236}">
                <a16:creationId xmlns:a16="http://schemas.microsoft.com/office/drawing/2014/main" id="{AA634EDE-E02A-41A4-9A8B-4E6C06004548}"/>
              </a:ext>
            </a:extLst>
          </p:cNvPr>
          <p:cNvSpPr>
            <a:spLocks noChangeArrowheads="1"/>
          </p:cNvSpPr>
          <p:nvPr/>
        </p:nvSpPr>
        <p:spPr bwMode="auto">
          <a:xfrm rot="-1117332">
            <a:off x="2732088" y="4213225"/>
            <a:ext cx="515937" cy="998538"/>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059" name="Text Box 13">
            <a:extLst>
              <a:ext uri="{FF2B5EF4-FFF2-40B4-BE49-F238E27FC236}">
                <a16:creationId xmlns:a16="http://schemas.microsoft.com/office/drawing/2014/main" id="{42E7CD39-4CC2-4F4C-8B86-9575433B575A}"/>
              </a:ext>
            </a:extLst>
          </p:cNvPr>
          <p:cNvSpPr txBox="1">
            <a:spLocks noChangeArrowheads="1"/>
          </p:cNvSpPr>
          <p:nvPr/>
        </p:nvSpPr>
        <p:spPr bwMode="auto">
          <a:xfrm>
            <a:off x="2767013" y="4451350"/>
            <a:ext cx="4000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W</a:t>
            </a:r>
          </a:p>
        </p:txBody>
      </p:sp>
      <p:sp>
        <p:nvSpPr>
          <p:cNvPr id="2" name="Freeform: Shape 1">
            <a:extLst>
              <a:ext uri="{FF2B5EF4-FFF2-40B4-BE49-F238E27FC236}">
                <a16:creationId xmlns:a16="http://schemas.microsoft.com/office/drawing/2014/main" id="{DAB081AB-3C65-4803-9EDF-F0FFDEDBC58D}"/>
              </a:ext>
            </a:extLst>
          </p:cNvPr>
          <p:cNvSpPr/>
          <p:nvPr/>
        </p:nvSpPr>
        <p:spPr>
          <a:xfrm>
            <a:off x="2391508" y="4970585"/>
            <a:ext cx="1547446" cy="468923"/>
          </a:xfrm>
          <a:custGeom>
            <a:avLst/>
            <a:gdLst>
              <a:gd name="connsiteX0" fmla="*/ 0 w 1547446"/>
              <a:gd name="connsiteY0" fmla="*/ 468923 h 468923"/>
              <a:gd name="connsiteX1" fmla="*/ 164123 w 1547446"/>
              <a:gd name="connsiteY1" fmla="*/ 461107 h 468923"/>
              <a:gd name="connsiteX2" fmla="*/ 226646 w 1547446"/>
              <a:gd name="connsiteY2" fmla="*/ 453292 h 468923"/>
              <a:gd name="connsiteX3" fmla="*/ 367323 w 1547446"/>
              <a:gd name="connsiteY3" fmla="*/ 437661 h 468923"/>
              <a:gd name="connsiteX4" fmla="*/ 476738 w 1547446"/>
              <a:gd name="connsiteY4" fmla="*/ 422030 h 468923"/>
              <a:gd name="connsiteX5" fmla="*/ 562707 w 1547446"/>
              <a:gd name="connsiteY5" fmla="*/ 406400 h 468923"/>
              <a:gd name="connsiteX6" fmla="*/ 601784 w 1547446"/>
              <a:gd name="connsiteY6" fmla="*/ 390769 h 468923"/>
              <a:gd name="connsiteX7" fmla="*/ 633046 w 1547446"/>
              <a:gd name="connsiteY7" fmla="*/ 382953 h 468923"/>
              <a:gd name="connsiteX8" fmla="*/ 765907 w 1547446"/>
              <a:gd name="connsiteY8" fmla="*/ 336061 h 468923"/>
              <a:gd name="connsiteX9" fmla="*/ 890954 w 1547446"/>
              <a:gd name="connsiteY9" fmla="*/ 281353 h 468923"/>
              <a:gd name="connsiteX10" fmla="*/ 945661 w 1547446"/>
              <a:gd name="connsiteY10" fmla="*/ 265723 h 468923"/>
              <a:gd name="connsiteX11" fmla="*/ 976923 w 1547446"/>
              <a:gd name="connsiteY11" fmla="*/ 250092 h 468923"/>
              <a:gd name="connsiteX12" fmla="*/ 1055077 w 1547446"/>
              <a:gd name="connsiteY12" fmla="*/ 234461 h 468923"/>
              <a:gd name="connsiteX13" fmla="*/ 1109784 w 1547446"/>
              <a:gd name="connsiteY13" fmla="*/ 218830 h 468923"/>
              <a:gd name="connsiteX14" fmla="*/ 1203569 w 1547446"/>
              <a:gd name="connsiteY14" fmla="*/ 211015 h 468923"/>
              <a:gd name="connsiteX15" fmla="*/ 1227015 w 1547446"/>
              <a:gd name="connsiteY15" fmla="*/ 203200 h 468923"/>
              <a:gd name="connsiteX16" fmla="*/ 1266092 w 1547446"/>
              <a:gd name="connsiteY16" fmla="*/ 195384 h 468923"/>
              <a:gd name="connsiteX17" fmla="*/ 1344246 w 1547446"/>
              <a:gd name="connsiteY17" fmla="*/ 164123 h 468923"/>
              <a:gd name="connsiteX18" fmla="*/ 1367692 w 1547446"/>
              <a:gd name="connsiteY18" fmla="*/ 156307 h 468923"/>
              <a:gd name="connsiteX19" fmla="*/ 1461477 w 1547446"/>
              <a:gd name="connsiteY19" fmla="*/ 101600 h 468923"/>
              <a:gd name="connsiteX20" fmla="*/ 1524000 w 1547446"/>
              <a:gd name="connsiteY20" fmla="*/ 54707 h 468923"/>
              <a:gd name="connsiteX21" fmla="*/ 1547446 w 1547446"/>
              <a:gd name="connsiteY21" fmla="*/ 0 h 468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47446" h="468923">
                <a:moveTo>
                  <a:pt x="0" y="468923"/>
                </a:moveTo>
                <a:cubicBezTo>
                  <a:pt x="54708" y="466318"/>
                  <a:pt x="109483" y="464875"/>
                  <a:pt x="164123" y="461107"/>
                </a:cubicBezTo>
                <a:cubicBezTo>
                  <a:pt x="185076" y="459662"/>
                  <a:pt x="205771" y="455611"/>
                  <a:pt x="226646" y="453292"/>
                </a:cubicBezTo>
                <a:cubicBezTo>
                  <a:pt x="404850" y="433493"/>
                  <a:pt x="215324" y="456662"/>
                  <a:pt x="367323" y="437661"/>
                </a:cubicBezTo>
                <a:cubicBezTo>
                  <a:pt x="424288" y="418673"/>
                  <a:pt x="360835" y="437835"/>
                  <a:pt x="476738" y="422030"/>
                </a:cubicBezTo>
                <a:cubicBezTo>
                  <a:pt x="505597" y="418095"/>
                  <a:pt x="534051" y="411610"/>
                  <a:pt x="562707" y="406400"/>
                </a:cubicBezTo>
                <a:cubicBezTo>
                  <a:pt x="575733" y="401190"/>
                  <a:pt x="588475" y="395206"/>
                  <a:pt x="601784" y="390769"/>
                </a:cubicBezTo>
                <a:cubicBezTo>
                  <a:pt x="611974" y="387372"/>
                  <a:pt x="622988" y="386725"/>
                  <a:pt x="633046" y="382953"/>
                </a:cubicBezTo>
                <a:cubicBezTo>
                  <a:pt x="764340" y="333718"/>
                  <a:pt x="683718" y="352500"/>
                  <a:pt x="765907" y="336061"/>
                </a:cubicBezTo>
                <a:cubicBezTo>
                  <a:pt x="807589" y="317825"/>
                  <a:pt x="847208" y="293852"/>
                  <a:pt x="890954" y="281353"/>
                </a:cubicBezTo>
                <a:cubicBezTo>
                  <a:pt x="909190" y="276143"/>
                  <a:pt x="927837" y="272204"/>
                  <a:pt x="945661" y="265723"/>
                </a:cubicBezTo>
                <a:cubicBezTo>
                  <a:pt x="956610" y="261742"/>
                  <a:pt x="965721" y="253293"/>
                  <a:pt x="976923" y="250092"/>
                </a:cubicBezTo>
                <a:cubicBezTo>
                  <a:pt x="1002468" y="242793"/>
                  <a:pt x="1029532" y="241760"/>
                  <a:pt x="1055077" y="234461"/>
                </a:cubicBezTo>
                <a:cubicBezTo>
                  <a:pt x="1073313" y="229251"/>
                  <a:pt x="1091051" y="221788"/>
                  <a:pt x="1109784" y="218830"/>
                </a:cubicBezTo>
                <a:cubicBezTo>
                  <a:pt x="1140770" y="213937"/>
                  <a:pt x="1172307" y="213620"/>
                  <a:pt x="1203569" y="211015"/>
                </a:cubicBezTo>
                <a:cubicBezTo>
                  <a:pt x="1211384" y="208410"/>
                  <a:pt x="1219023" y="205198"/>
                  <a:pt x="1227015" y="203200"/>
                </a:cubicBezTo>
                <a:cubicBezTo>
                  <a:pt x="1239902" y="199978"/>
                  <a:pt x="1253490" y="199585"/>
                  <a:pt x="1266092" y="195384"/>
                </a:cubicBezTo>
                <a:cubicBezTo>
                  <a:pt x="1292710" y="186511"/>
                  <a:pt x="1317628" y="172996"/>
                  <a:pt x="1344246" y="164123"/>
                </a:cubicBezTo>
                <a:cubicBezTo>
                  <a:pt x="1352061" y="161518"/>
                  <a:pt x="1360423" y="160184"/>
                  <a:pt x="1367692" y="156307"/>
                </a:cubicBezTo>
                <a:cubicBezTo>
                  <a:pt x="1399626" y="139276"/>
                  <a:pt x="1435886" y="127192"/>
                  <a:pt x="1461477" y="101600"/>
                </a:cubicBezTo>
                <a:cubicBezTo>
                  <a:pt x="1495664" y="67412"/>
                  <a:pt x="1475445" y="83840"/>
                  <a:pt x="1524000" y="54707"/>
                </a:cubicBezTo>
                <a:cubicBezTo>
                  <a:pt x="1535499" y="20208"/>
                  <a:pt x="1528131" y="38629"/>
                  <a:pt x="1547446" y="0"/>
                </a:cubicBezTo>
              </a:path>
            </a:pathLst>
          </a:custGeom>
          <a:solidFill>
            <a:schemeClr val="bg2">
              <a:lumMod val="20000"/>
              <a:lumOff val="80000"/>
            </a:schemeClr>
          </a:solidFill>
          <a:ln w="15875">
            <a:solidFill>
              <a:schemeClr val="bg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8" name="Text Box 12">
            <a:extLst>
              <a:ext uri="{FF2B5EF4-FFF2-40B4-BE49-F238E27FC236}">
                <a16:creationId xmlns:a16="http://schemas.microsoft.com/office/drawing/2014/main" id="{12157661-E512-4FC5-8D33-57369C7AA490}"/>
              </a:ext>
            </a:extLst>
          </p:cNvPr>
          <p:cNvSpPr txBox="1">
            <a:spLocks noChangeArrowheads="1"/>
          </p:cNvSpPr>
          <p:nvPr/>
        </p:nvSpPr>
        <p:spPr bwMode="auto">
          <a:xfrm>
            <a:off x="2752726" y="5191125"/>
            <a:ext cx="30321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latin typeface="Symbol" panose="05050102010706020507" pitchFamily="18" charset="2"/>
              </a:rPr>
              <a:t>q</a:t>
            </a:r>
          </a:p>
        </p:txBody>
      </p:sp>
    </p:spTree>
    <p:custDataLst>
      <p:tags r:id="rId1"/>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AutoShape 4">
            <a:extLst>
              <a:ext uri="{FF2B5EF4-FFF2-40B4-BE49-F238E27FC236}">
                <a16:creationId xmlns:a16="http://schemas.microsoft.com/office/drawing/2014/main" id="{E0D7E7DF-E9B6-4D26-9275-3D4D7651BFB4}"/>
              </a:ext>
            </a:extLst>
          </p:cNvPr>
          <p:cNvSpPr>
            <a:spLocks noChangeArrowheads="1"/>
          </p:cNvSpPr>
          <p:nvPr/>
        </p:nvSpPr>
        <p:spPr bwMode="auto">
          <a:xfrm flipH="1">
            <a:off x="876300" y="971550"/>
            <a:ext cx="2395538" cy="682625"/>
          </a:xfrm>
          <a:prstGeom prst="rtTriangle">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078" name="Rectangle 5">
            <a:extLst>
              <a:ext uri="{FF2B5EF4-FFF2-40B4-BE49-F238E27FC236}">
                <a16:creationId xmlns:a16="http://schemas.microsoft.com/office/drawing/2014/main" id="{8841C38D-716F-48DF-893E-C21B5B52076A}"/>
              </a:ext>
            </a:extLst>
          </p:cNvPr>
          <p:cNvSpPr>
            <a:spLocks noChangeArrowheads="1"/>
          </p:cNvSpPr>
          <p:nvPr/>
        </p:nvSpPr>
        <p:spPr bwMode="auto">
          <a:xfrm rot="-975472">
            <a:off x="1570038" y="354013"/>
            <a:ext cx="557212" cy="998537"/>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079" name="Text Box 6">
            <a:extLst>
              <a:ext uri="{FF2B5EF4-FFF2-40B4-BE49-F238E27FC236}">
                <a16:creationId xmlns:a16="http://schemas.microsoft.com/office/drawing/2014/main" id="{6DC1B31B-D972-48FA-8CDB-69179363901A}"/>
              </a:ext>
            </a:extLst>
          </p:cNvPr>
          <p:cNvSpPr txBox="1">
            <a:spLocks noChangeArrowheads="1"/>
          </p:cNvSpPr>
          <p:nvPr/>
        </p:nvSpPr>
        <p:spPr bwMode="auto">
          <a:xfrm>
            <a:off x="1846263" y="1319213"/>
            <a:ext cx="30321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latin typeface="Symbol" panose="05050102010706020507" pitchFamily="18" charset="2"/>
              </a:rPr>
              <a:t>q</a:t>
            </a:r>
          </a:p>
        </p:txBody>
      </p:sp>
      <p:sp>
        <p:nvSpPr>
          <p:cNvPr id="3080" name="Text Box 7">
            <a:extLst>
              <a:ext uri="{FF2B5EF4-FFF2-40B4-BE49-F238E27FC236}">
                <a16:creationId xmlns:a16="http://schemas.microsoft.com/office/drawing/2014/main" id="{773D6F6F-2DBD-43F1-9750-4C3446C06C17}"/>
              </a:ext>
            </a:extLst>
          </p:cNvPr>
          <p:cNvSpPr txBox="1">
            <a:spLocks noChangeArrowheads="1"/>
          </p:cNvSpPr>
          <p:nvPr/>
        </p:nvSpPr>
        <p:spPr bwMode="auto">
          <a:xfrm>
            <a:off x="1617663" y="677863"/>
            <a:ext cx="4000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W</a:t>
            </a:r>
          </a:p>
        </p:txBody>
      </p:sp>
      <p:sp>
        <p:nvSpPr>
          <p:cNvPr id="3081" name="Rectangle 8">
            <a:extLst>
              <a:ext uri="{FF2B5EF4-FFF2-40B4-BE49-F238E27FC236}">
                <a16:creationId xmlns:a16="http://schemas.microsoft.com/office/drawing/2014/main" id="{15DD3FAB-9D1F-498A-9CC1-3B83A96608F7}"/>
              </a:ext>
            </a:extLst>
          </p:cNvPr>
          <p:cNvSpPr>
            <a:spLocks noChangeArrowheads="1"/>
          </p:cNvSpPr>
          <p:nvPr/>
        </p:nvSpPr>
        <p:spPr bwMode="auto">
          <a:xfrm rot="-1117332">
            <a:off x="5065713" y="471488"/>
            <a:ext cx="574675" cy="998537"/>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082" name="Line 9">
            <a:extLst>
              <a:ext uri="{FF2B5EF4-FFF2-40B4-BE49-F238E27FC236}">
                <a16:creationId xmlns:a16="http://schemas.microsoft.com/office/drawing/2014/main" id="{B067E71B-19D4-475F-AFD0-C32117EB55E5}"/>
              </a:ext>
            </a:extLst>
          </p:cNvPr>
          <p:cNvSpPr>
            <a:spLocks noChangeShapeType="1"/>
          </p:cNvSpPr>
          <p:nvPr/>
        </p:nvSpPr>
        <p:spPr bwMode="auto">
          <a:xfrm>
            <a:off x="5362575" y="893763"/>
            <a:ext cx="9525" cy="40005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083" name="Line 11">
            <a:extLst>
              <a:ext uri="{FF2B5EF4-FFF2-40B4-BE49-F238E27FC236}">
                <a16:creationId xmlns:a16="http://schemas.microsoft.com/office/drawing/2014/main" id="{3C549F9A-221A-4082-8C87-B424E4AEDDCD}"/>
              </a:ext>
            </a:extLst>
          </p:cNvPr>
          <p:cNvSpPr>
            <a:spLocks noChangeShapeType="1"/>
          </p:cNvSpPr>
          <p:nvPr/>
        </p:nvSpPr>
        <p:spPr bwMode="auto">
          <a:xfrm>
            <a:off x="5370513" y="1317625"/>
            <a:ext cx="0" cy="157163"/>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3084" name="Line 12">
            <a:extLst>
              <a:ext uri="{FF2B5EF4-FFF2-40B4-BE49-F238E27FC236}">
                <a16:creationId xmlns:a16="http://schemas.microsoft.com/office/drawing/2014/main" id="{CF87F19D-EFDA-4AA2-810B-BB379DE85629}"/>
              </a:ext>
            </a:extLst>
          </p:cNvPr>
          <p:cNvSpPr>
            <a:spLocks noChangeShapeType="1"/>
          </p:cNvSpPr>
          <p:nvPr/>
        </p:nvSpPr>
        <p:spPr bwMode="auto">
          <a:xfrm flipH="1" flipV="1">
            <a:off x="5375275" y="1503363"/>
            <a:ext cx="95250" cy="271462"/>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085" name="Line 13">
            <a:extLst>
              <a:ext uri="{FF2B5EF4-FFF2-40B4-BE49-F238E27FC236}">
                <a16:creationId xmlns:a16="http://schemas.microsoft.com/office/drawing/2014/main" id="{177F7474-C1DF-4D25-8FBE-F162CC7E0C03}"/>
              </a:ext>
            </a:extLst>
          </p:cNvPr>
          <p:cNvSpPr>
            <a:spLocks noChangeShapeType="1"/>
          </p:cNvSpPr>
          <p:nvPr/>
        </p:nvSpPr>
        <p:spPr bwMode="auto">
          <a:xfrm flipV="1">
            <a:off x="5451475" y="1441450"/>
            <a:ext cx="247650" cy="80963"/>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086" name="Text Box 14">
            <a:extLst>
              <a:ext uri="{FF2B5EF4-FFF2-40B4-BE49-F238E27FC236}">
                <a16:creationId xmlns:a16="http://schemas.microsoft.com/office/drawing/2014/main" id="{56F6FF47-DF1B-42C0-9A99-428765EDDD8A}"/>
              </a:ext>
            </a:extLst>
          </p:cNvPr>
          <p:cNvSpPr txBox="1">
            <a:spLocks noChangeArrowheads="1"/>
          </p:cNvSpPr>
          <p:nvPr/>
        </p:nvSpPr>
        <p:spPr bwMode="auto">
          <a:xfrm>
            <a:off x="5045075" y="544513"/>
            <a:ext cx="4000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W</a:t>
            </a:r>
          </a:p>
        </p:txBody>
      </p:sp>
      <p:sp>
        <p:nvSpPr>
          <p:cNvPr id="3087" name="Text Box 15">
            <a:extLst>
              <a:ext uri="{FF2B5EF4-FFF2-40B4-BE49-F238E27FC236}">
                <a16:creationId xmlns:a16="http://schemas.microsoft.com/office/drawing/2014/main" id="{3F6F54F4-58DE-4D97-9404-17B081DB85E1}"/>
              </a:ext>
            </a:extLst>
          </p:cNvPr>
          <p:cNvSpPr txBox="1">
            <a:spLocks noChangeArrowheads="1"/>
          </p:cNvSpPr>
          <p:nvPr/>
        </p:nvSpPr>
        <p:spPr bwMode="auto">
          <a:xfrm>
            <a:off x="5659438" y="1335088"/>
            <a:ext cx="323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a:t>
            </a:r>
          </a:p>
        </p:txBody>
      </p:sp>
      <p:sp>
        <p:nvSpPr>
          <p:cNvPr id="3088" name="Text Box 16">
            <a:extLst>
              <a:ext uri="{FF2B5EF4-FFF2-40B4-BE49-F238E27FC236}">
                <a16:creationId xmlns:a16="http://schemas.microsoft.com/office/drawing/2014/main" id="{6CECD208-78EF-4715-92BD-4425089402C1}"/>
              </a:ext>
            </a:extLst>
          </p:cNvPr>
          <p:cNvSpPr txBox="1">
            <a:spLocks noChangeArrowheads="1"/>
          </p:cNvSpPr>
          <p:nvPr/>
        </p:nvSpPr>
        <p:spPr bwMode="auto">
          <a:xfrm>
            <a:off x="5445125" y="1697038"/>
            <a:ext cx="349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N</a:t>
            </a:r>
          </a:p>
        </p:txBody>
      </p:sp>
      <p:sp>
        <p:nvSpPr>
          <p:cNvPr id="3089" name="Line 17">
            <a:extLst>
              <a:ext uri="{FF2B5EF4-FFF2-40B4-BE49-F238E27FC236}">
                <a16:creationId xmlns:a16="http://schemas.microsoft.com/office/drawing/2014/main" id="{7218CE90-4EF2-426B-B36A-D2D7374EC53D}"/>
              </a:ext>
            </a:extLst>
          </p:cNvPr>
          <p:cNvSpPr>
            <a:spLocks noChangeShapeType="1"/>
          </p:cNvSpPr>
          <p:nvPr/>
        </p:nvSpPr>
        <p:spPr bwMode="auto">
          <a:xfrm flipH="1" flipV="1">
            <a:off x="5318125" y="1331913"/>
            <a:ext cx="42863" cy="1428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90" name="Line 18">
            <a:extLst>
              <a:ext uri="{FF2B5EF4-FFF2-40B4-BE49-F238E27FC236}">
                <a16:creationId xmlns:a16="http://schemas.microsoft.com/office/drawing/2014/main" id="{8E5C7305-9923-48F1-BD7E-4CB85BD33624}"/>
              </a:ext>
            </a:extLst>
          </p:cNvPr>
          <p:cNvSpPr>
            <a:spLocks noChangeShapeType="1"/>
          </p:cNvSpPr>
          <p:nvPr/>
        </p:nvSpPr>
        <p:spPr bwMode="auto">
          <a:xfrm flipV="1">
            <a:off x="4889500" y="1436688"/>
            <a:ext cx="309563" cy="10953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091" name="Line 19">
            <a:extLst>
              <a:ext uri="{FF2B5EF4-FFF2-40B4-BE49-F238E27FC236}">
                <a16:creationId xmlns:a16="http://schemas.microsoft.com/office/drawing/2014/main" id="{3F649216-13DF-42F1-8296-0F954011F62C}"/>
              </a:ext>
            </a:extLst>
          </p:cNvPr>
          <p:cNvSpPr>
            <a:spLocks noChangeShapeType="1"/>
          </p:cNvSpPr>
          <p:nvPr/>
        </p:nvSpPr>
        <p:spPr bwMode="auto">
          <a:xfrm flipH="1">
            <a:off x="5337175" y="1308100"/>
            <a:ext cx="257175" cy="76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092" name="Text Box 20">
            <a:extLst>
              <a:ext uri="{FF2B5EF4-FFF2-40B4-BE49-F238E27FC236}">
                <a16:creationId xmlns:a16="http://schemas.microsoft.com/office/drawing/2014/main" id="{8C476DEA-7141-4C46-8018-4828F08F40C7}"/>
              </a:ext>
            </a:extLst>
          </p:cNvPr>
          <p:cNvSpPr txBox="1">
            <a:spLocks noChangeArrowheads="1"/>
          </p:cNvSpPr>
          <p:nvPr/>
        </p:nvSpPr>
        <p:spPr bwMode="auto">
          <a:xfrm>
            <a:off x="4564063" y="1363663"/>
            <a:ext cx="311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d</a:t>
            </a:r>
          </a:p>
        </p:txBody>
      </p:sp>
      <p:sp>
        <p:nvSpPr>
          <p:cNvPr id="3093" name="Text Box 21">
            <a:extLst>
              <a:ext uri="{FF2B5EF4-FFF2-40B4-BE49-F238E27FC236}">
                <a16:creationId xmlns:a16="http://schemas.microsoft.com/office/drawing/2014/main" id="{A9469456-5D06-4F19-86FF-BD19E664FA3F}"/>
              </a:ext>
            </a:extLst>
          </p:cNvPr>
          <p:cNvSpPr txBox="1">
            <a:spLocks noChangeArrowheads="1"/>
          </p:cNvSpPr>
          <p:nvPr/>
        </p:nvSpPr>
        <p:spPr bwMode="auto">
          <a:xfrm>
            <a:off x="4140200" y="2043113"/>
            <a:ext cx="38354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As long as d &gt; 0 the body will not tip</a:t>
            </a:r>
          </a:p>
        </p:txBody>
      </p:sp>
      <p:sp>
        <p:nvSpPr>
          <p:cNvPr id="3094" name="Line 22">
            <a:extLst>
              <a:ext uri="{FF2B5EF4-FFF2-40B4-BE49-F238E27FC236}">
                <a16:creationId xmlns:a16="http://schemas.microsoft.com/office/drawing/2014/main" id="{08356984-3A78-42D5-963E-160E3BCFA09A}"/>
              </a:ext>
            </a:extLst>
          </p:cNvPr>
          <p:cNvSpPr>
            <a:spLocks noChangeShapeType="1"/>
          </p:cNvSpPr>
          <p:nvPr/>
        </p:nvSpPr>
        <p:spPr bwMode="auto">
          <a:xfrm>
            <a:off x="5410200" y="915988"/>
            <a:ext cx="92075" cy="2667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95" name="Line 23">
            <a:extLst>
              <a:ext uri="{FF2B5EF4-FFF2-40B4-BE49-F238E27FC236}">
                <a16:creationId xmlns:a16="http://schemas.microsoft.com/office/drawing/2014/main" id="{2AC38ED3-ED86-4054-8735-06D372939054}"/>
              </a:ext>
            </a:extLst>
          </p:cNvPr>
          <p:cNvSpPr>
            <a:spLocks noChangeShapeType="1"/>
          </p:cNvSpPr>
          <p:nvPr/>
        </p:nvSpPr>
        <p:spPr bwMode="auto">
          <a:xfrm flipV="1">
            <a:off x="5443538" y="544513"/>
            <a:ext cx="854075" cy="533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96" name="Text Box 24">
            <a:extLst>
              <a:ext uri="{FF2B5EF4-FFF2-40B4-BE49-F238E27FC236}">
                <a16:creationId xmlns:a16="http://schemas.microsoft.com/office/drawing/2014/main" id="{877D1BAE-B090-4E90-B088-1CDFF7E1640B}"/>
              </a:ext>
            </a:extLst>
          </p:cNvPr>
          <p:cNvSpPr txBox="1">
            <a:spLocks noChangeArrowheads="1"/>
          </p:cNvSpPr>
          <p:nvPr/>
        </p:nvSpPr>
        <p:spPr bwMode="auto">
          <a:xfrm>
            <a:off x="6335713" y="333375"/>
            <a:ext cx="303212"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latin typeface="Symbol" panose="05050102010706020507" pitchFamily="18" charset="2"/>
              </a:rPr>
              <a:t>q</a:t>
            </a:r>
          </a:p>
        </p:txBody>
      </p:sp>
      <p:sp>
        <p:nvSpPr>
          <p:cNvPr id="3097" name="Text Box 25">
            <a:extLst>
              <a:ext uri="{FF2B5EF4-FFF2-40B4-BE49-F238E27FC236}">
                <a16:creationId xmlns:a16="http://schemas.microsoft.com/office/drawing/2014/main" id="{9A8C1F33-03CD-4150-A1E8-CCCA1ACB2606}"/>
              </a:ext>
            </a:extLst>
          </p:cNvPr>
          <p:cNvSpPr txBox="1">
            <a:spLocks noChangeArrowheads="1"/>
          </p:cNvSpPr>
          <p:nvPr/>
        </p:nvSpPr>
        <p:spPr bwMode="auto">
          <a:xfrm>
            <a:off x="1231900" y="2782888"/>
            <a:ext cx="10477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If, when </a:t>
            </a:r>
          </a:p>
        </p:txBody>
      </p:sp>
      <p:graphicFrame>
        <p:nvGraphicFramePr>
          <p:cNvPr id="3074" name="Object 26">
            <a:extLst>
              <a:ext uri="{FF2B5EF4-FFF2-40B4-BE49-F238E27FC236}">
                <a16:creationId xmlns:a16="http://schemas.microsoft.com/office/drawing/2014/main" id="{7AE71A95-18F2-48AC-873D-6EE946D43AD6}"/>
              </a:ext>
            </a:extLst>
          </p:cNvPr>
          <p:cNvGraphicFramePr>
            <a:graphicFrameLocks noChangeAspect="1"/>
          </p:cNvGraphicFramePr>
          <p:nvPr/>
        </p:nvGraphicFramePr>
        <p:xfrm>
          <a:off x="2232025" y="2794000"/>
          <a:ext cx="669925" cy="388938"/>
        </p:xfrm>
        <a:graphic>
          <a:graphicData uri="http://schemas.openxmlformats.org/presentationml/2006/ole">
            <mc:AlternateContent xmlns:mc="http://schemas.openxmlformats.org/markup-compatibility/2006">
              <mc:Choice xmlns:v="urn:schemas-microsoft-com:vml" Requires="v">
                <p:oleObj name="Equation" r:id="rId4" imgW="393529" imgH="228501" progId="Equation.DSMT4">
                  <p:embed/>
                </p:oleObj>
              </mc:Choice>
              <mc:Fallback>
                <p:oleObj name="Equation" r:id="rId4" imgW="393529" imgH="228501" progId="Equation.DSMT4">
                  <p:embed/>
                  <p:pic>
                    <p:nvPicPr>
                      <p:cNvPr id="0" name="Object 2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32025" y="2794000"/>
                        <a:ext cx="669925" cy="388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098" name="Text Box 27">
            <a:extLst>
              <a:ext uri="{FF2B5EF4-FFF2-40B4-BE49-F238E27FC236}">
                <a16:creationId xmlns:a16="http://schemas.microsoft.com/office/drawing/2014/main" id="{1189C289-AB7C-410B-A74F-DC228A13EC4B}"/>
              </a:ext>
            </a:extLst>
          </p:cNvPr>
          <p:cNvSpPr txBox="1">
            <a:spLocks noChangeArrowheads="1"/>
          </p:cNvSpPr>
          <p:nvPr/>
        </p:nvSpPr>
        <p:spPr bwMode="auto">
          <a:xfrm>
            <a:off x="3143250" y="2774950"/>
            <a:ext cx="36957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d =0 then tipping will be impending</a:t>
            </a:r>
          </a:p>
        </p:txBody>
      </p:sp>
      <p:sp>
        <p:nvSpPr>
          <p:cNvPr id="3099" name="Rectangle 28">
            <a:extLst>
              <a:ext uri="{FF2B5EF4-FFF2-40B4-BE49-F238E27FC236}">
                <a16:creationId xmlns:a16="http://schemas.microsoft.com/office/drawing/2014/main" id="{220497A3-1C4A-462B-8ACE-332D8592487B}"/>
              </a:ext>
            </a:extLst>
          </p:cNvPr>
          <p:cNvSpPr>
            <a:spLocks noChangeArrowheads="1"/>
          </p:cNvSpPr>
          <p:nvPr/>
        </p:nvSpPr>
        <p:spPr bwMode="auto">
          <a:xfrm rot="-1840738">
            <a:off x="5722938" y="3297238"/>
            <a:ext cx="574675" cy="998537"/>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100" name="Line 29">
            <a:extLst>
              <a:ext uri="{FF2B5EF4-FFF2-40B4-BE49-F238E27FC236}">
                <a16:creationId xmlns:a16="http://schemas.microsoft.com/office/drawing/2014/main" id="{BE32199A-BA3D-4D56-A6F1-44DADF01714B}"/>
              </a:ext>
            </a:extLst>
          </p:cNvPr>
          <p:cNvSpPr>
            <a:spLocks noChangeShapeType="1"/>
          </p:cNvSpPr>
          <p:nvPr/>
        </p:nvSpPr>
        <p:spPr bwMode="auto">
          <a:xfrm>
            <a:off x="6019800" y="3719513"/>
            <a:ext cx="9525" cy="40005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101" name="Line 30">
            <a:extLst>
              <a:ext uri="{FF2B5EF4-FFF2-40B4-BE49-F238E27FC236}">
                <a16:creationId xmlns:a16="http://schemas.microsoft.com/office/drawing/2014/main" id="{6A7B19CF-1925-4E63-8D99-DDC4B646DE06}"/>
              </a:ext>
            </a:extLst>
          </p:cNvPr>
          <p:cNvSpPr>
            <a:spLocks noChangeShapeType="1"/>
          </p:cNvSpPr>
          <p:nvPr/>
        </p:nvSpPr>
        <p:spPr bwMode="auto">
          <a:xfrm>
            <a:off x="6027738" y="4143375"/>
            <a:ext cx="0" cy="157163"/>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3102" name="Line 31">
            <a:extLst>
              <a:ext uri="{FF2B5EF4-FFF2-40B4-BE49-F238E27FC236}">
                <a16:creationId xmlns:a16="http://schemas.microsoft.com/office/drawing/2014/main" id="{C7C3B958-5F6F-49AB-BD14-E128D3AC1933}"/>
              </a:ext>
            </a:extLst>
          </p:cNvPr>
          <p:cNvSpPr>
            <a:spLocks noChangeShapeType="1"/>
          </p:cNvSpPr>
          <p:nvPr/>
        </p:nvSpPr>
        <p:spPr bwMode="auto">
          <a:xfrm flipH="1" flipV="1">
            <a:off x="6051550" y="4440238"/>
            <a:ext cx="177800" cy="282575"/>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103" name="Line 32">
            <a:extLst>
              <a:ext uri="{FF2B5EF4-FFF2-40B4-BE49-F238E27FC236}">
                <a16:creationId xmlns:a16="http://schemas.microsoft.com/office/drawing/2014/main" id="{BC8E49A5-7BEC-4C4C-8499-1229C92501EC}"/>
              </a:ext>
            </a:extLst>
          </p:cNvPr>
          <p:cNvSpPr>
            <a:spLocks noChangeShapeType="1"/>
          </p:cNvSpPr>
          <p:nvPr/>
        </p:nvSpPr>
        <p:spPr bwMode="auto">
          <a:xfrm flipV="1">
            <a:off x="6097588" y="4267200"/>
            <a:ext cx="288925" cy="142875"/>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104" name="Text Box 33">
            <a:extLst>
              <a:ext uri="{FF2B5EF4-FFF2-40B4-BE49-F238E27FC236}">
                <a16:creationId xmlns:a16="http://schemas.microsoft.com/office/drawing/2014/main" id="{8ACAC7DD-E18D-41F7-AA44-1562BD6DBC72}"/>
              </a:ext>
            </a:extLst>
          </p:cNvPr>
          <p:cNvSpPr txBox="1">
            <a:spLocks noChangeArrowheads="1"/>
          </p:cNvSpPr>
          <p:nvPr/>
        </p:nvSpPr>
        <p:spPr bwMode="auto">
          <a:xfrm>
            <a:off x="5702300" y="3370263"/>
            <a:ext cx="4000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W</a:t>
            </a:r>
          </a:p>
        </p:txBody>
      </p:sp>
      <p:sp>
        <p:nvSpPr>
          <p:cNvPr id="3105" name="Text Box 34">
            <a:extLst>
              <a:ext uri="{FF2B5EF4-FFF2-40B4-BE49-F238E27FC236}">
                <a16:creationId xmlns:a16="http://schemas.microsoft.com/office/drawing/2014/main" id="{921F2D02-FC23-4334-941E-E9F837AEF9C1}"/>
              </a:ext>
            </a:extLst>
          </p:cNvPr>
          <p:cNvSpPr txBox="1">
            <a:spLocks noChangeArrowheads="1"/>
          </p:cNvSpPr>
          <p:nvPr/>
        </p:nvSpPr>
        <p:spPr bwMode="auto">
          <a:xfrm>
            <a:off x="6562725" y="4211638"/>
            <a:ext cx="323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a:t>
            </a:r>
          </a:p>
        </p:txBody>
      </p:sp>
      <p:sp>
        <p:nvSpPr>
          <p:cNvPr id="3106" name="Text Box 35">
            <a:extLst>
              <a:ext uri="{FF2B5EF4-FFF2-40B4-BE49-F238E27FC236}">
                <a16:creationId xmlns:a16="http://schemas.microsoft.com/office/drawing/2014/main" id="{A5815F8E-27C3-451A-84AE-379655F3C427}"/>
              </a:ext>
            </a:extLst>
          </p:cNvPr>
          <p:cNvSpPr txBox="1">
            <a:spLocks noChangeArrowheads="1"/>
          </p:cNvSpPr>
          <p:nvPr/>
        </p:nvSpPr>
        <p:spPr bwMode="auto">
          <a:xfrm>
            <a:off x="6318250" y="4533900"/>
            <a:ext cx="349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N</a:t>
            </a:r>
          </a:p>
        </p:txBody>
      </p:sp>
      <p:sp>
        <p:nvSpPr>
          <p:cNvPr id="3107" name="Text Box 39">
            <a:extLst>
              <a:ext uri="{FF2B5EF4-FFF2-40B4-BE49-F238E27FC236}">
                <a16:creationId xmlns:a16="http://schemas.microsoft.com/office/drawing/2014/main" id="{1CDFC20E-23D1-4DFD-8182-17B989019A0B}"/>
              </a:ext>
            </a:extLst>
          </p:cNvPr>
          <p:cNvSpPr txBox="1">
            <a:spLocks noChangeArrowheads="1"/>
          </p:cNvSpPr>
          <p:nvPr/>
        </p:nvSpPr>
        <p:spPr bwMode="auto">
          <a:xfrm>
            <a:off x="5221288" y="4189413"/>
            <a:ext cx="6985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d = 0</a:t>
            </a:r>
          </a:p>
        </p:txBody>
      </p:sp>
      <p:sp>
        <p:nvSpPr>
          <p:cNvPr id="3108" name="Line 40">
            <a:extLst>
              <a:ext uri="{FF2B5EF4-FFF2-40B4-BE49-F238E27FC236}">
                <a16:creationId xmlns:a16="http://schemas.microsoft.com/office/drawing/2014/main" id="{A52944B4-CE9A-4544-83A8-F4189F5B728A}"/>
              </a:ext>
            </a:extLst>
          </p:cNvPr>
          <p:cNvSpPr>
            <a:spLocks noChangeShapeType="1"/>
          </p:cNvSpPr>
          <p:nvPr/>
        </p:nvSpPr>
        <p:spPr bwMode="auto">
          <a:xfrm>
            <a:off x="6067425" y="3741738"/>
            <a:ext cx="142875" cy="2762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09" name="Line 41">
            <a:extLst>
              <a:ext uri="{FF2B5EF4-FFF2-40B4-BE49-F238E27FC236}">
                <a16:creationId xmlns:a16="http://schemas.microsoft.com/office/drawing/2014/main" id="{D14FCD74-4377-4C94-9B79-5E6110916582}"/>
              </a:ext>
            </a:extLst>
          </p:cNvPr>
          <p:cNvSpPr>
            <a:spLocks noChangeShapeType="1"/>
          </p:cNvSpPr>
          <p:nvPr/>
        </p:nvSpPr>
        <p:spPr bwMode="auto">
          <a:xfrm flipV="1">
            <a:off x="6100763" y="3370263"/>
            <a:ext cx="854075" cy="533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10" name="Text Box 42">
            <a:extLst>
              <a:ext uri="{FF2B5EF4-FFF2-40B4-BE49-F238E27FC236}">
                <a16:creationId xmlns:a16="http://schemas.microsoft.com/office/drawing/2014/main" id="{8AC02E4B-C002-4F4D-8E9E-AE50318F3C91}"/>
              </a:ext>
            </a:extLst>
          </p:cNvPr>
          <p:cNvSpPr txBox="1">
            <a:spLocks noChangeArrowheads="1"/>
          </p:cNvSpPr>
          <p:nvPr/>
        </p:nvSpPr>
        <p:spPr bwMode="auto">
          <a:xfrm>
            <a:off x="6992938" y="3159125"/>
            <a:ext cx="379412"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latin typeface="Symbol" panose="05050102010706020507" pitchFamily="18" charset="2"/>
              </a:rPr>
              <a:t>q</a:t>
            </a:r>
            <a:r>
              <a:rPr lang="en-US" altLang="en-US" baseline="-25000">
                <a:latin typeface="Symbol" panose="05050102010706020507" pitchFamily="18" charset="2"/>
              </a:rPr>
              <a:t>1</a:t>
            </a:r>
            <a:endParaRPr lang="en-US" altLang="en-US">
              <a:latin typeface="Symbol" panose="05050102010706020507" pitchFamily="18" charset="2"/>
            </a:endParaRPr>
          </a:p>
        </p:txBody>
      </p:sp>
      <p:sp>
        <p:nvSpPr>
          <p:cNvPr id="3111" name="Text Box 43">
            <a:extLst>
              <a:ext uri="{FF2B5EF4-FFF2-40B4-BE49-F238E27FC236}">
                <a16:creationId xmlns:a16="http://schemas.microsoft.com/office/drawing/2014/main" id="{30B8F050-A8B6-4505-B500-1BD2A376C492}"/>
              </a:ext>
            </a:extLst>
          </p:cNvPr>
          <p:cNvSpPr txBox="1">
            <a:spLocks noChangeArrowheads="1"/>
          </p:cNvSpPr>
          <p:nvPr/>
        </p:nvSpPr>
        <p:spPr bwMode="auto">
          <a:xfrm>
            <a:off x="206375" y="4951413"/>
            <a:ext cx="374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If </a:t>
            </a:r>
          </a:p>
        </p:txBody>
      </p:sp>
      <p:graphicFrame>
        <p:nvGraphicFramePr>
          <p:cNvPr id="3075" name="Object 44">
            <a:extLst>
              <a:ext uri="{FF2B5EF4-FFF2-40B4-BE49-F238E27FC236}">
                <a16:creationId xmlns:a16="http://schemas.microsoft.com/office/drawing/2014/main" id="{DEDF7100-6F7D-4453-B6E5-8D1F98BC7ABA}"/>
              </a:ext>
            </a:extLst>
          </p:cNvPr>
          <p:cNvGraphicFramePr>
            <a:graphicFrameLocks noChangeAspect="1"/>
          </p:cNvGraphicFramePr>
          <p:nvPr/>
        </p:nvGraphicFramePr>
        <p:xfrm>
          <a:off x="539750" y="4970463"/>
          <a:ext cx="579438" cy="336550"/>
        </p:xfrm>
        <a:graphic>
          <a:graphicData uri="http://schemas.openxmlformats.org/presentationml/2006/ole">
            <mc:AlternateContent xmlns:mc="http://schemas.openxmlformats.org/markup-compatibility/2006">
              <mc:Choice xmlns:v="urn:schemas-microsoft-com:vml" Requires="v">
                <p:oleObj name="Equation" r:id="rId6" imgW="393529" imgH="228501" progId="Equation.DSMT4">
                  <p:embed/>
                </p:oleObj>
              </mc:Choice>
              <mc:Fallback>
                <p:oleObj name="Equation" r:id="rId6" imgW="393529" imgH="228501" progId="Equation.DSMT4">
                  <p:embed/>
                  <p:pic>
                    <p:nvPicPr>
                      <p:cNvPr id="0" name="Object 4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9750" y="4970463"/>
                        <a:ext cx="579438" cy="33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112" name="Text Box 45">
            <a:extLst>
              <a:ext uri="{FF2B5EF4-FFF2-40B4-BE49-F238E27FC236}">
                <a16:creationId xmlns:a16="http://schemas.microsoft.com/office/drawing/2014/main" id="{5C6A6A2A-4CAB-4E4F-9252-B9ACBF876307}"/>
              </a:ext>
            </a:extLst>
          </p:cNvPr>
          <p:cNvSpPr txBox="1">
            <a:spLocks noChangeArrowheads="1"/>
          </p:cNvSpPr>
          <p:nvPr/>
        </p:nvSpPr>
        <p:spPr bwMode="auto">
          <a:xfrm>
            <a:off x="1141413" y="4941888"/>
            <a:ext cx="3003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then the normal force would</a:t>
            </a:r>
          </a:p>
        </p:txBody>
      </p:sp>
      <p:sp>
        <p:nvSpPr>
          <p:cNvPr id="3113" name="Text Box 46">
            <a:extLst>
              <a:ext uri="{FF2B5EF4-FFF2-40B4-BE49-F238E27FC236}">
                <a16:creationId xmlns:a16="http://schemas.microsoft.com/office/drawing/2014/main" id="{F1B06322-E904-45AF-AAE2-50B8058B27D3}"/>
              </a:ext>
            </a:extLst>
          </p:cNvPr>
          <p:cNvSpPr txBox="1">
            <a:spLocks noChangeArrowheads="1"/>
          </p:cNvSpPr>
          <p:nvPr/>
        </p:nvSpPr>
        <p:spPr bwMode="auto">
          <a:xfrm>
            <a:off x="227013" y="5310188"/>
            <a:ext cx="4592637"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have to act outside the bottom of the block</a:t>
            </a:r>
          </a:p>
          <a:p>
            <a:pPr eaLnBrk="1" hangingPunct="1"/>
            <a:r>
              <a:rPr lang="en-US" altLang="en-US"/>
              <a:t>for equilibrium. This is not possible so the block will tip.</a:t>
            </a:r>
          </a:p>
        </p:txBody>
      </p:sp>
      <p:sp>
        <p:nvSpPr>
          <p:cNvPr id="3114" name="Rectangle 47">
            <a:extLst>
              <a:ext uri="{FF2B5EF4-FFF2-40B4-BE49-F238E27FC236}">
                <a16:creationId xmlns:a16="http://schemas.microsoft.com/office/drawing/2014/main" id="{C72C26D7-E87A-470D-A0DB-7127F289D0EF}"/>
              </a:ext>
            </a:extLst>
          </p:cNvPr>
          <p:cNvSpPr>
            <a:spLocks noChangeArrowheads="1"/>
          </p:cNvSpPr>
          <p:nvPr/>
        </p:nvSpPr>
        <p:spPr bwMode="auto">
          <a:xfrm rot="-2743635">
            <a:off x="6411119" y="5087144"/>
            <a:ext cx="574675" cy="998537"/>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115" name="Line 48">
            <a:extLst>
              <a:ext uri="{FF2B5EF4-FFF2-40B4-BE49-F238E27FC236}">
                <a16:creationId xmlns:a16="http://schemas.microsoft.com/office/drawing/2014/main" id="{2DBCD5DD-4D9D-4FCD-8864-BDABCB2C438B}"/>
              </a:ext>
            </a:extLst>
          </p:cNvPr>
          <p:cNvSpPr>
            <a:spLocks noChangeShapeType="1"/>
          </p:cNvSpPr>
          <p:nvPr/>
        </p:nvSpPr>
        <p:spPr bwMode="auto">
          <a:xfrm>
            <a:off x="6646863" y="5568950"/>
            <a:ext cx="0" cy="512763"/>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116" name="Line 49">
            <a:extLst>
              <a:ext uri="{FF2B5EF4-FFF2-40B4-BE49-F238E27FC236}">
                <a16:creationId xmlns:a16="http://schemas.microsoft.com/office/drawing/2014/main" id="{97965E95-6A80-4983-92E4-845C9DBA7A92}"/>
              </a:ext>
            </a:extLst>
          </p:cNvPr>
          <p:cNvSpPr>
            <a:spLocks noChangeShapeType="1"/>
          </p:cNvSpPr>
          <p:nvPr/>
        </p:nvSpPr>
        <p:spPr bwMode="auto">
          <a:xfrm flipV="1">
            <a:off x="6359525" y="5495925"/>
            <a:ext cx="1139825" cy="1150938"/>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3117" name="Line 51">
            <a:extLst>
              <a:ext uri="{FF2B5EF4-FFF2-40B4-BE49-F238E27FC236}">
                <a16:creationId xmlns:a16="http://schemas.microsoft.com/office/drawing/2014/main" id="{F9CC800D-8956-4BB5-8033-802C291F3E62}"/>
              </a:ext>
            </a:extLst>
          </p:cNvPr>
          <p:cNvSpPr>
            <a:spLocks noChangeShapeType="1"/>
          </p:cNvSpPr>
          <p:nvPr/>
        </p:nvSpPr>
        <p:spPr bwMode="auto">
          <a:xfrm>
            <a:off x="6637338" y="6102350"/>
            <a:ext cx="0" cy="24765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3118" name="Line 52">
            <a:extLst>
              <a:ext uri="{FF2B5EF4-FFF2-40B4-BE49-F238E27FC236}">
                <a16:creationId xmlns:a16="http://schemas.microsoft.com/office/drawing/2014/main" id="{5CAC438E-FEE1-4041-BCE0-E520D5B1FC05}"/>
              </a:ext>
            </a:extLst>
          </p:cNvPr>
          <p:cNvSpPr>
            <a:spLocks noChangeShapeType="1"/>
          </p:cNvSpPr>
          <p:nvPr/>
        </p:nvSpPr>
        <p:spPr bwMode="auto">
          <a:xfrm flipH="1" flipV="1">
            <a:off x="6678613" y="6400800"/>
            <a:ext cx="338137" cy="257175"/>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119" name="Line 53">
            <a:extLst>
              <a:ext uri="{FF2B5EF4-FFF2-40B4-BE49-F238E27FC236}">
                <a16:creationId xmlns:a16="http://schemas.microsoft.com/office/drawing/2014/main" id="{01C16AF9-D189-4979-A7C6-69EE08A52597}"/>
              </a:ext>
            </a:extLst>
          </p:cNvPr>
          <p:cNvSpPr>
            <a:spLocks noChangeShapeType="1"/>
          </p:cNvSpPr>
          <p:nvPr/>
        </p:nvSpPr>
        <p:spPr bwMode="auto">
          <a:xfrm flipV="1">
            <a:off x="6699250" y="6030913"/>
            <a:ext cx="338138" cy="328612"/>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120" name="Text Box 54">
            <a:extLst>
              <a:ext uri="{FF2B5EF4-FFF2-40B4-BE49-F238E27FC236}">
                <a16:creationId xmlns:a16="http://schemas.microsoft.com/office/drawing/2014/main" id="{9310C93D-D1FF-4B26-9367-D2E7C17B2A3B}"/>
              </a:ext>
            </a:extLst>
          </p:cNvPr>
          <p:cNvSpPr txBox="1">
            <a:spLocks noChangeArrowheads="1"/>
          </p:cNvSpPr>
          <p:nvPr/>
        </p:nvSpPr>
        <p:spPr bwMode="auto">
          <a:xfrm>
            <a:off x="7048500" y="6419850"/>
            <a:ext cx="349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N</a:t>
            </a:r>
          </a:p>
        </p:txBody>
      </p:sp>
      <p:sp>
        <p:nvSpPr>
          <p:cNvPr id="3121" name="Text Box 55">
            <a:extLst>
              <a:ext uri="{FF2B5EF4-FFF2-40B4-BE49-F238E27FC236}">
                <a16:creationId xmlns:a16="http://schemas.microsoft.com/office/drawing/2014/main" id="{6E732DD8-5242-4BB6-B28C-80E345969EEB}"/>
              </a:ext>
            </a:extLst>
          </p:cNvPr>
          <p:cNvSpPr txBox="1">
            <a:spLocks noChangeArrowheads="1"/>
          </p:cNvSpPr>
          <p:nvPr/>
        </p:nvSpPr>
        <p:spPr bwMode="auto">
          <a:xfrm>
            <a:off x="7151688" y="5875338"/>
            <a:ext cx="323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a:t>
            </a:r>
          </a:p>
        </p:txBody>
      </p:sp>
      <p:sp>
        <p:nvSpPr>
          <p:cNvPr id="3122" name="Text Box 56">
            <a:extLst>
              <a:ext uri="{FF2B5EF4-FFF2-40B4-BE49-F238E27FC236}">
                <a16:creationId xmlns:a16="http://schemas.microsoft.com/office/drawing/2014/main" id="{DCE4A6D3-A967-45AB-82AE-A3C955198201}"/>
              </a:ext>
            </a:extLst>
          </p:cNvPr>
          <p:cNvSpPr txBox="1">
            <a:spLocks noChangeArrowheads="1"/>
          </p:cNvSpPr>
          <p:nvPr/>
        </p:nvSpPr>
        <p:spPr bwMode="auto">
          <a:xfrm>
            <a:off x="6267450" y="5319713"/>
            <a:ext cx="4000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W</a:t>
            </a:r>
          </a:p>
        </p:txBody>
      </p:sp>
      <p:sp>
        <p:nvSpPr>
          <p:cNvPr id="3123" name="Line 57">
            <a:extLst>
              <a:ext uri="{FF2B5EF4-FFF2-40B4-BE49-F238E27FC236}">
                <a16:creationId xmlns:a16="http://schemas.microsoft.com/office/drawing/2014/main" id="{14C19B74-1CE9-469C-A45B-567711B59856}"/>
              </a:ext>
            </a:extLst>
          </p:cNvPr>
          <p:cNvSpPr>
            <a:spLocks noChangeShapeType="1"/>
          </p:cNvSpPr>
          <p:nvPr/>
        </p:nvSpPr>
        <p:spPr bwMode="auto">
          <a:xfrm flipH="1" flipV="1">
            <a:off x="6318250" y="6072188"/>
            <a:ext cx="257175" cy="2667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24" name="Line 58">
            <a:extLst>
              <a:ext uri="{FF2B5EF4-FFF2-40B4-BE49-F238E27FC236}">
                <a16:creationId xmlns:a16="http://schemas.microsoft.com/office/drawing/2014/main" id="{372484F1-A567-4F42-B70B-54A68987C713}"/>
              </a:ext>
            </a:extLst>
          </p:cNvPr>
          <p:cNvSpPr>
            <a:spLocks noChangeShapeType="1"/>
          </p:cNvSpPr>
          <p:nvPr/>
        </p:nvSpPr>
        <p:spPr bwMode="auto">
          <a:xfrm flipH="1">
            <a:off x="6359525" y="5865813"/>
            <a:ext cx="225425" cy="236537"/>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125" name="Text Box 59">
            <a:extLst>
              <a:ext uri="{FF2B5EF4-FFF2-40B4-BE49-F238E27FC236}">
                <a16:creationId xmlns:a16="http://schemas.microsoft.com/office/drawing/2014/main" id="{6F6A0255-8AC6-456D-BC33-41619250AC3B}"/>
              </a:ext>
            </a:extLst>
          </p:cNvPr>
          <p:cNvSpPr txBox="1">
            <a:spLocks noChangeArrowheads="1"/>
          </p:cNvSpPr>
          <p:nvPr/>
        </p:nvSpPr>
        <p:spPr bwMode="auto">
          <a:xfrm>
            <a:off x="6083300" y="5691188"/>
            <a:ext cx="311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d</a:t>
            </a:r>
          </a:p>
        </p:txBody>
      </p:sp>
      <p:sp>
        <p:nvSpPr>
          <p:cNvPr id="3126" name="Line 60">
            <a:extLst>
              <a:ext uri="{FF2B5EF4-FFF2-40B4-BE49-F238E27FC236}">
                <a16:creationId xmlns:a16="http://schemas.microsoft.com/office/drawing/2014/main" id="{D76EE0E5-69CD-4A13-B5FB-41F241E0BAEA}"/>
              </a:ext>
            </a:extLst>
          </p:cNvPr>
          <p:cNvSpPr>
            <a:spLocks noChangeShapeType="1"/>
          </p:cNvSpPr>
          <p:nvPr/>
        </p:nvSpPr>
        <p:spPr bwMode="auto">
          <a:xfrm>
            <a:off x="6688138" y="5589588"/>
            <a:ext cx="195262" cy="19526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27" name="Line 61">
            <a:extLst>
              <a:ext uri="{FF2B5EF4-FFF2-40B4-BE49-F238E27FC236}">
                <a16:creationId xmlns:a16="http://schemas.microsoft.com/office/drawing/2014/main" id="{4ACA4540-F7B0-4A23-AFE8-BB3B7E943363}"/>
              </a:ext>
            </a:extLst>
          </p:cNvPr>
          <p:cNvSpPr>
            <a:spLocks noChangeShapeType="1"/>
          </p:cNvSpPr>
          <p:nvPr/>
        </p:nvSpPr>
        <p:spPr bwMode="auto">
          <a:xfrm flipV="1">
            <a:off x="6719888" y="4992688"/>
            <a:ext cx="574675" cy="7397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aphicFrame>
        <p:nvGraphicFramePr>
          <p:cNvPr id="3076" name="Object 62">
            <a:extLst>
              <a:ext uri="{FF2B5EF4-FFF2-40B4-BE49-F238E27FC236}">
                <a16:creationId xmlns:a16="http://schemas.microsoft.com/office/drawing/2014/main" id="{6A9C26D9-A752-483E-8E6B-C9C47D033389}"/>
              </a:ext>
            </a:extLst>
          </p:cNvPr>
          <p:cNvGraphicFramePr>
            <a:graphicFrameLocks noChangeAspect="1"/>
          </p:cNvGraphicFramePr>
          <p:nvPr/>
        </p:nvGraphicFramePr>
        <p:xfrm>
          <a:off x="7307263" y="4745038"/>
          <a:ext cx="517525" cy="300037"/>
        </p:xfrm>
        <a:graphic>
          <a:graphicData uri="http://schemas.openxmlformats.org/presentationml/2006/ole">
            <mc:AlternateContent xmlns:mc="http://schemas.openxmlformats.org/markup-compatibility/2006">
              <mc:Choice xmlns:v="urn:schemas-microsoft-com:vml" Requires="v">
                <p:oleObj name="Equation" r:id="rId8" imgW="393529" imgH="228501" progId="Equation.DSMT4">
                  <p:embed/>
                </p:oleObj>
              </mc:Choice>
              <mc:Fallback>
                <p:oleObj name="Equation" r:id="rId8" imgW="393529" imgH="228501" progId="Equation.DSMT4">
                  <p:embed/>
                  <p:pic>
                    <p:nvPicPr>
                      <p:cNvPr id="0" name="Object 6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307263" y="4745038"/>
                        <a:ext cx="517525" cy="3000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ustDataLst>
      <p:tags r:id="rId1"/>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Box 1">
            <a:extLst>
              <a:ext uri="{FF2B5EF4-FFF2-40B4-BE49-F238E27FC236}">
                <a16:creationId xmlns:a16="http://schemas.microsoft.com/office/drawing/2014/main" id="{D3AC3610-A751-4275-B7C1-32CCFBC00649}"/>
              </a:ext>
            </a:extLst>
          </p:cNvPr>
          <p:cNvSpPr txBox="1">
            <a:spLocks noChangeArrowheads="1"/>
          </p:cNvSpPr>
          <p:nvPr/>
        </p:nvSpPr>
        <p:spPr bwMode="auto">
          <a:xfrm>
            <a:off x="1241425" y="666750"/>
            <a:ext cx="6153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Difference between static and kinetic coefficients of friction</a:t>
            </a:r>
          </a:p>
        </p:txBody>
      </p:sp>
      <p:sp>
        <p:nvSpPr>
          <p:cNvPr id="3" name="Rectangle 2">
            <a:extLst>
              <a:ext uri="{FF2B5EF4-FFF2-40B4-BE49-F238E27FC236}">
                <a16:creationId xmlns:a16="http://schemas.microsoft.com/office/drawing/2014/main" id="{8E1094EE-083C-4B4D-ADFE-5DDFDCEF877B}"/>
              </a:ext>
            </a:extLst>
          </p:cNvPr>
          <p:cNvSpPr/>
          <p:nvPr/>
        </p:nvSpPr>
        <p:spPr>
          <a:xfrm>
            <a:off x="5099050" y="1524000"/>
            <a:ext cx="998538" cy="1377950"/>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2776" name="TextBox 13">
            <a:extLst>
              <a:ext uri="{FF2B5EF4-FFF2-40B4-BE49-F238E27FC236}">
                <a16:creationId xmlns:a16="http://schemas.microsoft.com/office/drawing/2014/main" id="{B47C972D-9353-4FAA-8B78-EACBC11C2E55}"/>
              </a:ext>
            </a:extLst>
          </p:cNvPr>
          <p:cNvSpPr txBox="1">
            <a:spLocks noChangeArrowheads="1"/>
          </p:cNvSpPr>
          <p:nvPr/>
        </p:nvSpPr>
        <p:spPr bwMode="auto">
          <a:xfrm>
            <a:off x="4364038" y="1403350"/>
            <a:ext cx="3397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P</a:t>
            </a:r>
          </a:p>
        </p:txBody>
      </p:sp>
      <p:sp>
        <p:nvSpPr>
          <p:cNvPr id="32777" name="TextBox 14">
            <a:extLst>
              <a:ext uri="{FF2B5EF4-FFF2-40B4-BE49-F238E27FC236}">
                <a16:creationId xmlns:a16="http://schemas.microsoft.com/office/drawing/2014/main" id="{322B96D7-FFAE-43C7-A778-88B76D5ED152}"/>
              </a:ext>
            </a:extLst>
          </p:cNvPr>
          <p:cNvSpPr txBox="1">
            <a:spLocks noChangeArrowheads="1"/>
          </p:cNvSpPr>
          <p:nvPr/>
        </p:nvSpPr>
        <p:spPr bwMode="auto">
          <a:xfrm>
            <a:off x="5597525" y="1982788"/>
            <a:ext cx="4032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W</a:t>
            </a:r>
          </a:p>
        </p:txBody>
      </p:sp>
      <p:sp>
        <p:nvSpPr>
          <p:cNvPr id="32778" name="TextBox 15">
            <a:extLst>
              <a:ext uri="{FF2B5EF4-FFF2-40B4-BE49-F238E27FC236}">
                <a16:creationId xmlns:a16="http://schemas.microsoft.com/office/drawing/2014/main" id="{F4171687-AC2F-46C6-A131-FC348517987E}"/>
              </a:ext>
            </a:extLst>
          </p:cNvPr>
          <p:cNvSpPr txBox="1">
            <a:spLocks noChangeArrowheads="1"/>
          </p:cNvSpPr>
          <p:nvPr/>
        </p:nvSpPr>
        <p:spPr bwMode="auto">
          <a:xfrm>
            <a:off x="5423014" y="3282950"/>
            <a:ext cx="3508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N</a:t>
            </a:r>
          </a:p>
        </p:txBody>
      </p:sp>
      <p:sp>
        <p:nvSpPr>
          <p:cNvPr id="32779" name="TextBox 16">
            <a:extLst>
              <a:ext uri="{FF2B5EF4-FFF2-40B4-BE49-F238E27FC236}">
                <a16:creationId xmlns:a16="http://schemas.microsoft.com/office/drawing/2014/main" id="{5026AC4E-56A0-4467-A756-D090E73CE356}"/>
              </a:ext>
            </a:extLst>
          </p:cNvPr>
          <p:cNvSpPr txBox="1">
            <a:spLocks noChangeArrowheads="1"/>
          </p:cNvSpPr>
          <p:nvPr/>
        </p:nvSpPr>
        <p:spPr bwMode="auto">
          <a:xfrm>
            <a:off x="6385208" y="2579687"/>
            <a:ext cx="3270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F</a:t>
            </a:r>
          </a:p>
        </p:txBody>
      </p:sp>
      <p:sp>
        <p:nvSpPr>
          <p:cNvPr id="32782" name="TextBox 21">
            <a:extLst>
              <a:ext uri="{FF2B5EF4-FFF2-40B4-BE49-F238E27FC236}">
                <a16:creationId xmlns:a16="http://schemas.microsoft.com/office/drawing/2014/main" id="{C40E9CEF-2AAB-434A-BADE-2FE3DB8CA1E9}"/>
              </a:ext>
            </a:extLst>
          </p:cNvPr>
          <p:cNvSpPr txBox="1">
            <a:spLocks noChangeArrowheads="1"/>
          </p:cNvSpPr>
          <p:nvPr/>
        </p:nvSpPr>
        <p:spPr bwMode="auto">
          <a:xfrm>
            <a:off x="708025" y="2970213"/>
            <a:ext cx="3254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a:t>
            </a:r>
          </a:p>
        </p:txBody>
      </p:sp>
      <p:sp>
        <p:nvSpPr>
          <p:cNvPr id="32783" name="TextBox 22">
            <a:extLst>
              <a:ext uri="{FF2B5EF4-FFF2-40B4-BE49-F238E27FC236}">
                <a16:creationId xmlns:a16="http://schemas.microsoft.com/office/drawing/2014/main" id="{FB18E827-8498-4A60-8542-4BE04DA3055A}"/>
              </a:ext>
            </a:extLst>
          </p:cNvPr>
          <p:cNvSpPr txBox="1">
            <a:spLocks noChangeArrowheads="1"/>
          </p:cNvSpPr>
          <p:nvPr/>
        </p:nvSpPr>
        <p:spPr bwMode="auto">
          <a:xfrm>
            <a:off x="4868863" y="5662613"/>
            <a:ext cx="3381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P</a:t>
            </a:r>
          </a:p>
        </p:txBody>
      </p:sp>
      <p:cxnSp>
        <p:nvCxnSpPr>
          <p:cNvPr id="25" name="Straight Connector 24">
            <a:extLst>
              <a:ext uri="{FF2B5EF4-FFF2-40B4-BE49-F238E27FC236}">
                <a16:creationId xmlns:a16="http://schemas.microsoft.com/office/drawing/2014/main" id="{AA651D21-6361-4ACB-B5F6-900A65657C4D}"/>
              </a:ext>
            </a:extLst>
          </p:cNvPr>
          <p:cNvCxnSpPr/>
          <p:nvPr/>
        </p:nvCxnSpPr>
        <p:spPr>
          <a:xfrm flipV="1">
            <a:off x="1241425" y="3811588"/>
            <a:ext cx="1114425" cy="1731962"/>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80FA2386-9B33-4D52-B782-0D93563A5892}"/>
              </a:ext>
            </a:extLst>
          </p:cNvPr>
          <p:cNvCxnSpPr/>
          <p:nvPr/>
        </p:nvCxnSpPr>
        <p:spPr>
          <a:xfrm>
            <a:off x="2355850" y="3846513"/>
            <a:ext cx="0" cy="206375"/>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357F6A90-1FFF-44EC-A6EE-BBD406A42DAE}"/>
              </a:ext>
            </a:extLst>
          </p:cNvPr>
          <p:cNvCxnSpPr/>
          <p:nvPr/>
        </p:nvCxnSpPr>
        <p:spPr>
          <a:xfrm>
            <a:off x="2355850" y="4060825"/>
            <a:ext cx="2682875" cy="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494C8838-0A4E-4AD8-B3FA-F816FD3663D9}"/>
              </a:ext>
            </a:extLst>
          </p:cNvPr>
          <p:cNvCxnSpPr/>
          <p:nvPr/>
        </p:nvCxnSpPr>
        <p:spPr>
          <a:xfrm>
            <a:off x="1241425" y="3789363"/>
            <a:ext cx="2032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1B6CF49B-6295-4F58-9A83-F4B1FE35993D}"/>
              </a:ext>
            </a:extLst>
          </p:cNvPr>
          <p:cNvCxnSpPr/>
          <p:nvPr/>
        </p:nvCxnSpPr>
        <p:spPr>
          <a:xfrm>
            <a:off x="1241425" y="3995738"/>
            <a:ext cx="2032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5FF5012C-7290-471E-9691-C117349C6A6B}"/>
              </a:ext>
            </a:extLst>
          </p:cNvPr>
          <p:cNvSpPr txBox="1"/>
          <p:nvPr/>
        </p:nvSpPr>
        <p:spPr>
          <a:xfrm>
            <a:off x="550863" y="3467100"/>
            <a:ext cx="641350" cy="368300"/>
          </a:xfrm>
          <a:prstGeom prst="rect">
            <a:avLst/>
          </a:prstGeom>
          <a:noFill/>
        </p:spPr>
        <p:txBody>
          <a:bodyPr wrap="none">
            <a:spAutoFit/>
          </a:bodyPr>
          <a:lstStyle/>
          <a:p>
            <a:pPr>
              <a:defRPr/>
            </a:pPr>
            <a:r>
              <a:rPr lang="en-US" dirty="0" err="1">
                <a:latin typeface="Symbol" pitchFamily="18" charset="2"/>
              </a:rPr>
              <a:t>m</a:t>
            </a:r>
            <a:r>
              <a:rPr lang="en-US" baseline="-25000" dirty="0" err="1">
                <a:latin typeface="+mj-lt"/>
              </a:rPr>
              <a:t>s</a:t>
            </a:r>
            <a:r>
              <a:rPr lang="en-US" dirty="0"/>
              <a:t> N</a:t>
            </a:r>
          </a:p>
        </p:txBody>
      </p:sp>
      <p:sp>
        <p:nvSpPr>
          <p:cNvPr id="36" name="TextBox 35">
            <a:extLst>
              <a:ext uri="{FF2B5EF4-FFF2-40B4-BE49-F238E27FC236}">
                <a16:creationId xmlns:a16="http://schemas.microsoft.com/office/drawing/2014/main" id="{7F428932-BD72-45D8-AFA6-AB41B98E8032}"/>
              </a:ext>
            </a:extLst>
          </p:cNvPr>
          <p:cNvSpPr txBox="1"/>
          <p:nvPr/>
        </p:nvSpPr>
        <p:spPr>
          <a:xfrm>
            <a:off x="550863" y="3811588"/>
            <a:ext cx="641350" cy="369887"/>
          </a:xfrm>
          <a:prstGeom prst="rect">
            <a:avLst/>
          </a:prstGeom>
          <a:noFill/>
        </p:spPr>
        <p:txBody>
          <a:bodyPr wrap="none">
            <a:spAutoFit/>
          </a:bodyPr>
          <a:lstStyle/>
          <a:p>
            <a:pPr>
              <a:defRPr/>
            </a:pPr>
            <a:r>
              <a:rPr lang="en-US" dirty="0" err="1">
                <a:latin typeface="Symbol" pitchFamily="18" charset="2"/>
              </a:rPr>
              <a:t>m</a:t>
            </a:r>
            <a:r>
              <a:rPr lang="en-US" baseline="-25000" dirty="0" err="1">
                <a:latin typeface="+mj-lt"/>
              </a:rPr>
              <a:t>k</a:t>
            </a:r>
            <a:r>
              <a:rPr lang="en-US" dirty="0"/>
              <a:t> N</a:t>
            </a:r>
          </a:p>
        </p:txBody>
      </p:sp>
      <p:cxnSp>
        <p:nvCxnSpPr>
          <p:cNvPr id="38" name="Straight Connector 37">
            <a:extLst>
              <a:ext uri="{FF2B5EF4-FFF2-40B4-BE49-F238E27FC236}">
                <a16:creationId xmlns:a16="http://schemas.microsoft.com/office/drawing/2014/main" id="{11313F8B-7F0F-4CBA-9A34-FAEF064351DC}"/>
              </a:ext>
            </a:extLst>
          </p:cNvPr>
          <p:cNvCxnSpPr/>
          <p:nvPr/>
        </p:nvCxnSpPr>
        <p:spPr>
          <a:xfrm>
            <a:off x="2355850" y="4200525"/>
            <a:ext cx="0" cy="725488"/>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2794" name="TextBox 42">
            <a:extLst>
              <a:ext uri="{FF2B5EF4-FFF2-40B4-BE49-F238E27FC236}">
                <a16:creationId xmlns:a16="http://schemas.microsoft.com/office/drawing/2014/main" id="{B7DC3C17-7148-4F85-B2D8-0F009C686359}"/>
              </a:ext>
            </a:extLst>
          </p:cNvPr>
          <p:cNvSpPr txBox="1">
            <a:spLocks noChangeArrowheads="1"/>
          </p:cNvSpPr>
          <p:nvPr/>
        </p:nvSpPr>
        <p:spPr bwMode="auto">
          <a:xfrm>
            <a:off x="1175543" y="4708071"/>
            <a:ext cx="123666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no motion</a:t>
            </a:r>
          </a:p>
        </p:txBody>
      </p:sp>
      <p:sp>
        <p:nvSpPr>
          <p:cNvPr id="32795" name="TextBox 43">
            <a:extLst>
              <a:ext uri="{FF2B5EF4-FFF2-40B4-BE49-F238E27FC236}">
                <a16:creationId xmlns:a16="http://schemas.microsoft.com/office/drawing/2014/main" id="{9E0C89E9-3F6F-4415-817D-4D6809277011}"/>
              </a:ext>
            </a:extLst>
          </p:cNvPr>
          <p:cNvSpPr txBox="1">
            <a:spLocks noChangeArrowheads="1"/>
          </p:cNvSpPr>
          <p:nvPr/>
        </p:nvSpPr>
        <p:spPr bwMode="auto">
          <a:xfrm>
            <a:off x="2438400" y="4740275"/>
            <a:ext cx="14033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block slides</a:t>
            </a:r>
          </a:p>
        </p:txBody>
      </p:sp>
      <p:cxnSp>
        <p:nvCxnSpPr>
          <p:cNvPr id="46" name="Straight Connector 45">
            <a:extLst>
              <a:ext uri="{FF2B5EF4-FFF2-40B4-BE49-F238E27FC236}">
                <a16:creationId xmlns:a16="http://schemas.microsoft.com/office/drawing/2014/main" id="{38CAF320-F562-4AB7-96F9-47F04A0AB677}"/>
              </a:ext>
            </a:extLst>
          </p:cNvPr>
          <p:cNvCxnSpPr/>
          <p:nvPr/>
        </p:nvCxnSpPr>
        <p:spPr>
          <a:xfrm>
            <a:off x="1444625" y="2352675"/>
            <a:ext cx="182403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Rectangle 46">
            <a:extLst>
              <a:ext uri="{FF2B5EF4-FFF2-40B4-BE49-F238E27FC236}">
                <a16:creationId xmlns:a16="http://schemas.microsoft.com/office/drawing/2014/main" id="{622FC1DB-A060-41FB-ADF9-BC9B56DB2EEF}"/>
              </a:ext>
            </a:extLst>
          </p:cNvPr>
          <p:cNvSpPr/>
          <p:nvPr/>
        </p:nvSpPr>
        <p:spPr>
          <a:xfrm>
            <a:off x="2023382" y="1516062"/>
            <a:ext cx="598487" cy="828675"/>
          </a:xfrm>
          <a:prstGeom prst="rect">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2799" name="TextBox 49">
            <a:extLst>
              <a:ext uri="{FF2B5EF4-FFF2-40B4-BE49-F238E27FC236}">
                <a16:creationId xmlns:a16="http://schemas.microsoft.com/office/drawing/2014/main" id="{2AE05F1D-1DEA-4558-96D6-DC321A1C6942}"/>
              </a:ext>
            </a:extLst>
          </p:cNvPr>
          <p:cNvSpPr txBox="1">
            <a:spLocks noChangeArrowheads="1"/>
          </p:cNvSpPr>
          <p:nvPr/>
        </p:nvSpPr>
        <p:spPr bwMode="auto">
          <a:xfrm>
            <a:off x="1499507" y="1331912"/>
            <a:ext cx="3397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P</a:t>
            </a:r>
          </a:p>
        </p:txBody>
      </p:sp>
      <p:cxnSp>
        <p:nvCxnSpPr>
          <p:cNvPr id="5" name="Straight Arrow Connector 4">
            <a:extLst>
              <a:ext uri="{FF2B5EF4-FFF2-40B4-BE49-F238E27FC236}">
                <a16:creationId xmlns:a16="http://schemas.microsoft.com/office/drawing/2014/main" id="{CDBB275D-E110-401A-3FD9-29225A25FEA8}"/>
              </a:ext>
            </a:extLst>
          </p:cNvPr>
          <p:cNvCxnSpPr>
            <a:cxnSpLocks/>
          </p:cNvCxnSpPr>
          <p:nvPr/>
        </p:nvCxnSpPr>
        <p:spPr>
          <a:xfrm>
            <a:off x="1615168" y="1700212"/>
            <a:ext cx="408214"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7569EE22-2F53-1C9C-A40B-263D1B3B9CBE}"/>
              </a:ext>
            </a:extLst>
          </p:cNvPr>
          <p:cNvCxnSpPr>
            <a:cxnSpLocks/>
          </p:cNvCxnSpPr>
          <p:nvPr/>
        </p:nvCxnSpPr>
        <p:spPr>
          <a:xfrm>
            <a:off x="4572000" y="1897063"/>
            <a:ext cx="539977"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338EF161-4A21-1BE5-876F-E891F7F554FD}"/>
              </a:ext>
            </a:extLst>
          </p:cNvPr>
          <p:cNvCxnSpPr/>
          <p:nvPr/>
        </p:nvCxnSpPr>
        <p:spPr>
          <a:xfrm>
            <a:off x="5597525" y="1982788"/>
            <a:ext cx="0" cy="455612"/>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2F652F56-7BC0-DF68-9BBD-D5DBAE1C5B9F}"/>
              </a:ext>
            </a:extLst>
          </p:cNvPr>
          <p:cNvCxnSpPr/>
          <p:nvPr/>
        </p:nvCxnSpPr>
        <p:spPr>
          <a:xfrm flipH="1">
            <a:off x="6000750" y="2970213"/>
            <a:ext cx="768917" cy="0"/>
          </a:xfrm>
          <a:prstGeom prst="straightConnector1">
            <a:avLst/>
          </a:prstGeom>
          <a:ln w="28575">
            <a:solidFill>
              <a:srgbClr val="FF33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953B2A1A-0440-C2E1-5E73-2CC5CC5FAD39}"/>
              </a:ext>
            </a:extLst>
          </p:cNvPr>
          <p:cNvCxnSpPr/>
          <p:nvPr/>
        </p:nvCxnSpPr>
        <p:spPr>
          <a:xfrm flipV="1">
            <a:off x="5806168" y="2949575"/>
            <a:ext cx="0" cy="644525"/>
          </a:xfrm>
          <a:prstGeom prst="straightConnector1">
            <a:avLst/>
          </a:prstGeom>
          <a:ln w="28575">
            <a:solidFill>
              <a:srgbClr val="FF3300"/>
            </a:solidFill>
            <a:tailEnd type="triangle"/>
          </a:ln>
        </p:spPr>
        <p:style>
          <a:lnRef idx="1">
            <a:schemeClr val="accent1"/>
          </a:lnRef>
          <a:fillRef idx="0">
            <a:schemeClr val="accent1"/>
          </a:fillRef>
          <a:effectRef idx="0">
            <a:schemeClr val="accent1"/>
          </a:effectRef>
          <a:fontRef idx="minor">
            <a:schemeClr val="tx1"/>
          </a:fontRef>
        </p:style>
      </p:cxnSp>
      <p:sp>
        <p:nvSpPr>
          <p:cNvPr id="2" name="Freeform: Shape 1">
            <a:extLst>
              <a:ext uri="{FF2B5EF4-FFF2-40B4-BE49-F238E27FC236}">
                <a16:creationId xmlns:a16="http://schemas.microsoft.com/office/drawing/2014/main" id="{B040EF1E-1347-CF13-F473-145E4CF564FC}"/>
              </a:ext>
            </a:extLst>
          </p:cNvPr>
          <p:cNvSpPr/>
          <p:nvPr/>
        </p:nvSpPr>
        <p:spPr>
          <a:xfrm>
            <a:off x="1494064" y="2375807"/>
            <a:ext cx="1714500" cy="84761"/>
          </a:xfrm>
          <a:custGeom>
            <a:avLst/>
            <a:gdLst>
              <a:gd name="connsiteX0" fmla="*/ 0 w 1714500"/>
              <a:gd name="connsiteY0" fmla="*/ 8164 h 84761"/>
              <a:gd name="connsiteX1" fmla="*/ 40822 w 1714500"/>
              <a:gd name="connsiteY1" fmla="*/ 16329 h 84761"/>
              <a:gd name="connsiteX2" fmla="*/ 97972 w 1714500"/>
              <a:gd name="connsiteY2" fmla="*/ 32657 h 84761"/>
              <a:gd name="connsiteX3" fmla="*/ 163286 w 1714500"/>
              <a:gd name="connsiteY3" fmla="*/ 40822 h 84761"/>
              <a:gd name="connsiteX4" fmla="*/ 244929 w 1714500"/>
              <a:gd name="connsiteY4" fmla="*/ 57150 h 84761"/>
              <a:gd name="connsiteX5" fmla="*/ 898072 w 1714500"/>
              <a:gd name="connsiteY5" fmla="*/ 73479 h 84761"/>
              <a:gd name="connsiteX6" fmla="*/ 1510393 w 1714500"/>
              <a:gd name="connsiteY6" fmla="*/ 73479 h 84761"/>
              <a:gd name="connsiteX7" fmla="*/ 1534886 w 1714500"/>
              <a:gd name="connsiteY7" fmla="*/ 65314 h 84761"/>
              <a:gd name="connsiteX8" fmla="*/ 1583872 w 1714500"/>
              <a:gd name="connsiteY8" fmla="*/ 57150 h 84761"/>
              <a:gd name="connsiteX9" fmla="*/ 1698172 w 1714500"/>
              <a:gd name="connsiteY9" fmla="*/ 32657 h 84761"/>
              <a:gd name="connsiteX10" fmla="*/ 1714500 w 1714500"/>
              <a:gd name="connsiteY10" fmla="*/ 0 h 84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14500" h="84761">
                <a:moveTo>
                  <a:pt x="0" y="8164"/>
                </a:moveTo>
                <a:cubicBezTo>
                  <a:pt x="13607" y="10886"/>
                  <a:pt x="27359" y="12963"/>
                  <a:pt x="40822" y="16329"/>
                </a:cubicBezTo>
                <a:cubicBezTo>
                  <a:pt x="79645" y="26035"/>
                  <a:pt x="52161" y="25022"/>
                  <a:pt x="97972" y="32657"/>
                </a:cubicBezTo>
                <a:cubicBezTo>
                  <a:pt x="119614" y="36264"/>
                  <a:pt x="141644" y="37215"/>
                  <a:pt x="163286" y="40822"/>
                </a:cubicBezTo>
                <a:cubicBezTo>
                  <a:pt x="190662" y="45385"/>
                  <a:pt x="217246" y="55173"/>
                  <a:pt x="244929" y="57150"/>
                </a:cubicBezTo>
                <a:cubicBezTo>
                  <a:pt x="538407" y="78112"/>
                  <a:pt x="321036" y="64735"/>
                  <a:pt x="898072" y="73479"/>
                </a:cubicBezTo>
                <a:cubicBezTo>
                  <a:pt x="1168558" y="89389"/>
                  <a:pt x="1078754" y="87631"/>
                  <a:pt x="1510393" y="73479"/>
                </a:cubicBezTo>
                <a:cubicBezTo>
                  <a:pt x="1518994" y="73197"/>
                  <a:pt x="1526485" y="67181"/>
                  <a:pt x="1534886" y="65314"/>
                </a:cubicBezTo>
                <a:cubicBezTo>
                  <a:pt x="1551046" y="61723"/>
                  <a:pt x="1567602" y="60201"/>
                  <a:pt x="1583872" y="57150"/>
                </a:cubicBezTo>
                <a:cubicBezTo>
                  <a:pt x="1657998" y="43252"/>
                  <a:pt x="1646078" y="45682"/>
                  <a:pt x="1698172" y="32657"/>
                </a:cubicBezTo>
                <a:lnTo>
                  <a:pt x="1714500" y="0"/>
                </a:lnTo>
              </a:path>
            </a:pathLst>
          </a:custGeom>
          <a:solidFill>
            <a:schemeClr val="bg1">
              <a:lumMod val="85000"/>
            </a:schemeClr>
          </a:solidFill>
          <a:ln w="158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Arrow Connector 5">
            <a:extLst>
              <a:ext uri="{FF2B5EF4-FFF2-40B4-BE49-F238E27FC236}">
                <a16:creationId xmlns:a16="http://schemas.microsoft.com/office/drawing/2014/main" id="{104C917B-B525-9542-372A-0044ECB31A44}"/>
              </a:ext>
            </a:extLst>
          </p:cNvPr>
          <p:cNvCxnSpPr/>
          <p:nvPr/>
        </p:nvCxnSpPr>
        <p:spPr>
          <a:xfrm>
            <a:off x="2438400" y="4687888"/>
            <a:ext cx="641124"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3CBA8F78-FCFA-BF75-FF26-B4D455BF42C9}"/>
              </a:ext>
            </a:extLst>
          </p:cNvPr>
          <p:cNvCxnSpPr/>
          <p:nvPr/>
        </p:nvCxnSpPr>
        <p:spPr>
          <a:xfrm flipH="1">
            <a:off x="1793874" y="4677569"/>
            <a:ext cx="490992"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05808E73-7D7A-E3EC-1023-7525A2DD4A3B}"/>
              </a:ext>
            </a:extLst>
          </p:cNvPr>
          <p:cNvCxnSpPr/>
          <p:nvPr/>
        </p:nvCxnSpPr>
        <p:spPr>
          <a:xfrm>
            <a:off x="1241425" y="5543550"/>
            <a:ext cx="4557712"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7D1EAFC7-E506-86D3-8CE8-9099708F164F}"/>
              </a:ext>
            </a:extLst>
          </p:cNvPr>
          <p:cNvCxnSpPr/>
          <p:nvPr/>
        </p:nvCxnSpPr>
        <p:spPr>
          <a:xfrm flipV="1">
            <a:off x="1240971" y="3255735"/>
            <a:ext cx="0" cy="2287814"/>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Line 4">
            <a:extLst>
              <a:ext uri="{FF2B5EF4-FFF2-40B4-BE49-F238E27FC236}">
                <a16:creationId xmlns:a16="http://schemas.microsoft.com/office/drawing/2014/main" id="{561A3D67-0B5B-46CF-B7C5-C5C3FCDE338D}"/>
              </a:ext>
            </a:extLst>
          </p:cNvPr>
          <p:cNvSpPr>
            <a:spLocks noChangeShapeType="1"/>
          </p:cNvSpPr>
          <p:nvPr/>
        </p:nvSpPr>
        <p:spPr bwMode="auto">
          <a:xfrm>
            <a:off x="4461860" y="2692353"/>
            <a:ext cx="382111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2" name="Rectangle 5">
            <a:extLst>
              <a:ext uri="{FF2B5EF4-FFF2-40B4-BE49-F238E27FC236}">
                <a16:creationId xmlns:a16="http://schemas.microsoft.com/office/drawing/2014/main" id="{004C4F1B-D3A4-4766-AC8F-9C925BC69BA3}"/>
              </a:ext>
            </a:extLst>
          </p:cNvPr>
          <p:cNvSpPr>
            <a:spLocks noChangeArrowheads="1"/>
          </p:cNvSpPr>
          <p:nvPr/>
        </p:nvSpPr>
        <p:spPr bwMode="auto">
          <a:xfrm>
            <a:off x="5725510" y="1274716"/>
            <a:ext cx="831850" cy="1408112"/>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4103" name="Line 6">
            <a:extLst>
              <a:ext uri="{FF2B5EF4-FFF2-40B4-BE49-F238E27FC236}">
                <a16:creationId xmlns:a16="http://schemas.microsoft.com/office/drawing/2014/main" id="{5685543A-A289-43A4-9682-B54773A70AB1}"/>
              </a:ext>
            </a:extLst>
          </p:cNvPr>
          <p:cNvSpPr>
            <a:spLocks noChangeShapeType="1"/>
          </p:cNvSpPr>
          <p:nvPr/>
        </p:nvSpPr>
        <p:spPr bwMode="auto">
          <a:xfrm flipV="1">
            <a:off x="5725510" y="946103"/>
            <a:ext cx="0" cy="2365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4" name="Line 7">
            <a:extLst>
              <a:ext uri="{FF2B5EF4-FFF2-40B4-BE49-F238E27FC236}">
                <a16:creationId xmlns:a16="http://schemas.microsoft.com/office/drawing/2014/main" id="{18F13A94-B8F3-4E88-B30F-929564D84345}"/>
              </a:ext>
            </a:extLst>
          </p:cNvPr>
          <p:cNvSpPr>
            <a:spLocks noChangeShapeType="1"/>
          </p:cNvSpPr>
          <p:nvPr/>
        </p:nvSpPr>
        <p:spPr bwMode="auto">
          <a:xfrm flipV="1">
            <a:off x="6547835" y="955628"/>
            <a:ext cx="0" cy="2365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5" name="Line 8">
            <a:extLst>
              <a:ext uri="{FF2B5EF4-FFF2-40B4-BE49-F238E27FC236}">
                <a16:creationId xmlns:a16="http://schemas.microsoft.com/office/drawing/2014/main" id="{57FA4BE3-C96D-4050-95C3-968E568D35D9}"/>
              </a:ext>
            </a:extLst>
          </p:cNvPr>
          <p:cNvSpPr>
            <a:spLocks noChangeShapeType="1"/>
          </p:cNvSpPr>
          <p:nvPr/>
        </p:nvSpPr>
        <p:spPr bwMode="auto">
          <a:xfrm flipV="1">
            <a:off x="5725510" y="1049291"/>
            <a:ext cx="822325" cy="9525"/>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06" name="Text Box 9">
            <a:extLst>
              <a:ext uri="{FF2B5EF4-FFF2-40B4-BE49-F238E27FC236}">
                <a16:creationId xmlns:a16="http://schemas.microsoft.com/office/drawing/2014/main" id="{83D7B6DF-D8BD-46AE-96E6-FDCB62E82A9F}"/>
              </a:ext>
            </a:extLst>
          </p:cNvPr>
          <p:cNvSpPr txBox="1">
            <a:spLocks noChangeArrowheads="1"/>
          </p:cNvSpPr>
          <p:nvPr/>
        </p:nvSpPr>
        <p:spPr bwMode="auto">
          <a:xfrm>
            <a:off x="5906845" y="701393"/>
            <a:ext cx="47160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600" dirty="0"/>
              <a:t>2 ft</a:t>
            </a:r>
          </a:p>
        </p:txBody>
      </p:sp>
      <p:sp>
        <p:nvSpPr>
          <p:cNvPr id="4107" name="Line 10">
            <a:extLst>
              <a:ext uri="{FF2B5EF4-FFF2-40B4-BE49-F238E27FC236}">
                <a16:creationId xmlns:a16="http://schemas.microsoft.com/office/drawing/2014/main" id="{9498545B-E9F5-4BA0-B213-F3E475253DD8}"/>
              </a:ext>
            </a:extLst>
          </p:cNvPr>
          <p:cNvSpPr>
            <a:spLocks noChangeShapeType="1"/>
          </p:cNvSpPr>
          <p:nvPr/>
        </p:nvSpPr>
        <p:spPr bwMode="auto">
          <a:xfrm>
            <a:off x="5077810" y="1757316"/>
            <a:ext cx="657225"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08" name="Line 11">
            <a:extLst>
              <a:ext uri="{FF2B5EF4-FFF2-40B4-BE49-F238E27FC236}">
                <a16:creationId xmlns:a16="http://schemas.microsoft.com/office/drawing/2014/main" id="{60D7CA31-0264-46C5-A94E-FAE22D27628E}"/>
              </a:ext>
            </a:extLst>
          </p:cNvPr>
          <p:cNvSpPr>
            <a:spLocks noChangeShapeType="1"/>
          </p:cNvSpPr>
          <p:nvPr/>
        </p:nvSpPr>
        <p:spPr bwMode="auto">
          <a:xfrm flipH="1">
            <a:off x="5344510" y="1274716"/>
            <a:ext cx="20637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9" name="Line 12">
            <a:extLst>
              <a:ext uri="{FF2B5EF4-FFF2-40B4-BE49-F238E27FC236}">
                <a16:creationId xmlns:a16="http://schemas.microsoft.com/office/drawing/2014/main" id="{B3C09866-6AFD-4A1D-B1A8-05D08C89974A}"/>
              </a:ext>
            </a:extLst>
          </p:cNvPr>
          <p:cNvSpPr>
            <a:spLocks noChangeShapeType="1"/>
          </p:cNvSpPr>
          <p:nvPr/>
        </p:nvSpPr>
        <p:spPr bwMode="auto">
          <a:xfrm>
            <a:off x="5438173" y="1304878"/>
            <a:ext cx="0" cy="452438"/>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10" name="Line 13">
            <a:extLst>
              <a:ext uri="{FF2B5EF4-FFF2-40B4-BE49-F238E27FC236}">
                <a16:creationId xmlns:a16="http://schemas.microsoft.com/office/drawing/2014/main" id="{A847E965-5DCB-41BB-9AFF-569228984180}"/>
              </a:ext>
            </a:extLst>
          </p:cNvPr>
          <p:cNvSpPr>
            <a:spLocks noChangeShapeType="1"/>
          </p:cNvSpPr>
          <p:nvPr/>
        </p:nvSpPr>
        <p:spPr bwMode="auto">
          <a:xfrm>
            <a:off x="5438173" y="1768428"/>
            <a:ext cx="0" cy="91440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11" name="Text Box 14">
            <a:extLst>
              <a:ext uri="{FF2B5EF4-FFF2-40B4-BE49-F238E27FC236}">
                <a16:creationId xmlns:a16="http://schemas.microsoft.com/office/drawing/2014/main" id="{92EE6E4B-A814-412A-AE8B-80C5FC78D16D}"/>
              </a:ext>
            </a:extLst>
          </p:cNvPr>
          <p:cNvSpPr txBox="1">
            <a:spLocks noChangeArrowheads="1"/>
          </p:cNvSpPr>
          <p:nvPr/>
        </p:nvSpPr>
        <p:spPr bwMode="auto">
          <a:xfrm>
            <a:off x="4982522" y="1321716"/>
            <a:ext cx="47160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600" dirty="0"/>
              <a:t>2 ft</a:t>
            </a:r>
          </a:p>
        </p:txBody>
      </p:sp>
      <p:sp>
        <p:nvSpPr>
          <p:cNvPr id="4112" name="Text Box 15">
            <a:extLst>
              <a:ext uri="{FF2B5EF4-FFF2-40B4-BE49-F238E27FC236}">
                <a16:creationId xmlns:a16="http://schemas.microsoft.com/office/drawing/2014/main" id="{463E1224-0379-46F3-B959-A443F012CE09}"/>
              </a:ext>
            </a:extLst>
          </p:cNvPr>
          <p:cNvSpPr txBox="1">
            <a:spLocks noChangeArrowheads="1"/>
          </p:cNvSpPr>
          <p:nvPr/>
        </p:nvSpPr>
        <p:spPr bwMode="auto">
          <a:xfrm>
            <a:off x="4999848" y="1952563"/>
            <a:ext cx="47160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600" dirty="0"/>
              <a:t>4 ft</a:t>
            </a:r>
          </a:p>
        </p:txBody>
      </p:sp>
      <p:sp>
        <p:nvSpPr>
          <p:cNvPr id="4113" name="Text Box 16">
            <a:extLst>
              <a:ext uri="{FF2B5EF4-FFF2-40B4-BE49-F238E27FC236}">
                <a16:creationId xmlns:a16="http://schemas.microsoft.com/office/drawing/2014/main" id="{5FD65D40-1AA7-4EA6-B4AD-6C44B9A27D31}"/>
              </a:ext>
            </a:extLst>
          </p:cNvPr>
          <p:cNvSpPr txBox="1">
            <a:spLocks noChangeArrowheads="1"/>
          </p:cNvSpPr>
          <p:nvPr/>
        </p:nvSpPr>
        <p:spPr bwMode="auto">
          <a:xfrm>
            <a:off x="4777773" y="1596591"/>
            <a:ext cx="336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P</a:t>
            </a:r>
          </a:p>
        </p:txBody>
      </p:sp>
      <p:sp>
        <p:nvSpPr>
          <p:cNvPr id="4114" name="Text Box 17">
            <a:extLst>
              <a:ext uri="{FF2B5EF4-FFF2-40B4-BE49-F238E27FC236}">
                <a16:creationId xmlns:a16="http://schemas.microsoft.com/office/drawing/2014/main" id="{BCCF7817-BF1D-4AA3-8E9C-B1C876C56B2D}"/>
              </a:ext>
            </a:extLst>
          </p:cNvPr>
          <p:cNvSpPr txBox="1">
            <a:spLocks noChangeArrowheads="1"/>
          </p:cNvSpPr>
          <p:nvPr/>
        </p:nvSpPr>
        <p:spPr bwMode="auto">
          <a:xfrm>
            <a:off x="6651023" y="1408066"/>
            <a:ext cx="14160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300-lb block</a:t>
            </a:r>
          </a:p>
        </p:txBody>
      </p:sp>
      <p:sp>
        <p:nvSpPr>
          <p:cNvPr id="4115" name="Line 18">
            <a:extLst>
              <a:ext uri="{FF2B5EF4-FFF2-40B4-BE49-F238E27FC236}">
                <a16:creationId xmlns:a16="http://schemas.microsoft.com/office/drawing/2014/main" id="{ED5C72B9-FCBB-4103-B8F9-820B8BF50086}"/>
              </a:ext>
            </a:extLst>
          </p:cNvPr>
          <p:cNvSpPr>
            <a:spLocks noChangeShapeType="1"/>
          </p:cNvSpPr>
          <p:nvPr/>
        </p:nvSpPr>
        <p:spPr bwMode="auto">
          <a:xfrm flipH="1">
            <a:off x="6906610" y="2312941"/>
            <a:ext cx="257175" cy="3587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aphicFrame>
        <p:nvGraphicFramePr>
          <p:cNvPr id="4098" name="Object 19">
            <a:extLst>
              <a:ext uri="{FF2B5EF4-FFF2-40B4-BE49-F238E27FC236}">
                <a16:creationId xmlns:a16="http://schemas.microsoft.com/office/drawing/2014/main" id="{D6B4EE47-8A8C-4C1E-B6F8-DF2A37F0877B}"/>
              </a:ext>
            </a:extLst>
          </p:cNvPr>
          <p:cNvGraphicFramePr>
            <a:graphicFrameLocks noChangeAspect="1"/>
          </p:cNvGraphicFramePr>
          <p:nvPr>
            <p:extLst>
              <p:ext uri="{D42A27DB-BD31-4B8C-83A1-F6EECF244321}">
                <p14:modId xmlns:p14="http://schemas.microsoft.com/office/powerpoint/2010/main" val="3774637739"/>
              </p:ext>
            </p:extLst>
          </p:nvPr>
        </p:nvGraphicFramePr>
        <p:xfrm>
          <a:off x="7200298" y="2024016"/>
          <a:ext cx="892175" cy="382587"/>
        </p:xfrm>
        <a:graphic>
          <a:graphicData uri="http://schemas.openxmlformats.org/presentationml/2006/ole">
            <mc:AlternateContent xmlns:mc="http://schemas.openxmlformats.org/markup-compatibility/2006">
              <mc:Choice xmlns:v="urn:schemas-microsoft-com:vml" Requires="v">
                <p:oleObj name="Equation" r:id="rId4" imgW="533169" imgH="228501" progId="Equation.DSMT4">
                  <p:embed/>
                </p:oleObj>
              </mc:Choice>
              <mc:Fallback>
                <p:oleObj name="Equation" r:id="rId4" imgW="533169" imgH="228501" progId="Equation.DSMT4">
                  <p:embed/>
                  <p:pic>
                    <p:nvPicPr>
                      <p:cNvPr id="0" name="Object 1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00298" y="2024016"/>
                        <a:ext cx="892175" cy="3825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116" name="Text Box 20">
            <a:extLst>
              <a:ext uri="{FF2B5EF4-FFF2-40B4-BE49-F238E27FC236}">
                <a16:creationId xmlns:a16="http://schemas.microsoft.com/office/drawing/2014/main" id="{B525C7A4-60D4-4005-A2A3-9F780C251926}"/>
              </a:ext>
            </a:extLst>
          </p:cNvPr>
          <p:cNvSpPr txBox="1">
            <a:spLocks noChangeArrowheads="1"/>
          </p:cNvSpPr>
          <p:nvPr/>
        </p:nvSpPr>
        <p:spPr bwMode="auto">
          <a:xfrm>
            <a:off x="275563" y="647653"/>
            <a:ext cx="3737637"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Determine the maximum force P that can be exerted on the block before motion impends.</a:t>
            </a:r>
          </a:p>
        </p:txBody>
      </p:sp>
      <p:sp>
        <p:nvSpPr>
          <p:cNvPr id="4117" name="Text Box 21">
            <a:extLst>
              <a:ext uri="{FF2B5EF4-FFF2-40B4-BE49-F238E27FC236}">
                <a16:creationId xmlns:a16="http://schemas.microsoft.com/office/drawing/2014/main" id="{51A5329E-BAF9-46ED-87FC-2352ACE7407A}"/>
              </a:ext>
            </a:extLst>
          </p:cNvPr>
          <p:cNvSpPr txBox="1">
            <a:spLocks noChangeArrowheads="1"/>
          </p:cNvSpPr>
          <p:nvPr/>
        </p:nvSpPr>
        <p:spPr bwMode="auto">
          <a:xfrm>
            <a:off x="688975" y="3224213"/>
            <a:ext cx="3282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 assume slipping impending</a:t>
            </a:r>
          </a:p>
        </p:txBody>
      </p:sp>
      <p:sp>
        <p:nvSpPr>
          <p:cNvPr id="4118" name="Rectangle 22">
            <a:extLst>
              <a:ext uri="{FF2B5EF4-FFF2-40B4-BE49-F238E27FC236}">
                <a16:creationId xmlns:a16="http://schemas.microsoft.com/office/drawing/2014/main" id="{D2263560-A773-47D9-A2D6-D8EC09D19CDE}"/>
              </a:ext>
            </a:extLst>
          </p:cNvPr>
          <p:cNvSpPr>
            <a:spLocks noChangeArrowheads="1"/>
          </p:cNvSpPr>
          <p:nvPr/>
        </p:nvSpPr>
        <p:spPr bwMode="auto">
          <a:xfrm>
            <a:off x="1357313" y="4191000"/>
            <a:ext cx="831850" cy="1408113"/>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4119" name="Line 23">
            <a:extLst>
              <a:ext uri="{FF2B5EF4-FFF2-40B4-BE49-F238E27FC236}">
                <a16:creationId xmlns:a16="http://schemas.microsoft.com/office/drawing/2014/main" id="{59147F52-7D18-4E0F-A7BE-A55CF7C50A12}"/>
              </a:ext>
            </a:extLst>
          </p:cNvPr>
          <p:cNvSpPr>
            <a:spLocks noChangeShapeType="1"/>
          </p:cNvSpPr>
          <p:nvPr/>
        </p:nvSpPr>
        <p:spPr bwMode="auto">
          <a:xfrm>
            <a:off x="762000" y="4600575"/>
            <a:ext cx="604838" cy="1588"/>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20" name="Text Box 24">
            <a:extLst>
              <a:ext uri="{FF2B5EF4-FFF2-40B4-BE49-F238E27FC236}">
                <a16:creationId xmlns:a16="http://schemas.microsoft.com/office/drawing/2014/main" id="{10A167C3-B9E7-4621-A76A-5AA4FA6572B0}"/>
              </a:ext>
            </a:extLst>
          </p:cNvPr>
          <p:cNvSpPr txBox="1">
            <a:spLocks noChangeArrowheads="1"/>
          </p:cNvSpPr>
          <p:nvPr/>
        </p:nvSpPr>
        <p:spPr bwMode="auto">
          <a:xfrm>
            <a:off x="658813" y="4148138"/>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P</a:t>
            </a:r>
          </a:p>
        </p:txBody>
      </p:sp>
      <p:sp>
        <p:nvSpPr>
          <p:cNvPr id="4121" name="Line 25">
            <a:extLst>
              <a:ext uri="{FF2B5EF4-FFF2-40B4-BE49-F238E27FC236}">
                <a16:creationId xmlns:a16="http://schemas.microsoft.com/office/drawing/2014/main" id="{4F43C074-EE6F-4339-B6BE-72EFBF1B92E0}"/>
              </a:ext>
            </a:extLst>
          </p:cNvPr>
          <p:cNvSpPr>
            <a:spLocks noChangeShapeType="1"/>
          </p:cNvSpPr>
          <p:nvPr/>
        </p:nvSpPr>
        <p:spPr bwMode="auto">
          <a:xfrm flipV="1">
            <a:off x="1860550" y="5608638"/>
            <a:ext cx="0" cy="492125"/>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22" name="Line 26">
            <a:extLst>
              <a:ext uri="{FF2B5EF4-FFF2-40B4-BE49-F238E27FC236}">
                <a16:creationId xmlns:a16="http://schemas.microsoft.com/office/drawing/2014/main" id="{135DE835-0F0F-4417-8D88-24C3495B380D}"/>
              </a:ext>
            </a:extLst>
          </p:cNvPr>
          <p:cNvSpPr>
            <a:spLocks noChangeShapeType="1"/>
          </p:cNvSpPr>
          <p:nvPr/>
        </p:nvSpPr>
        <p:spPr bwMode="auto">
          <a:xfrm>
            <a:off x="1757363" y="4703763"/>
            <a:ext cx="0" cy="3810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23" name="Text Box 27">
            <a:extLst>
              <a:ext uri="{FF2B5EF4-FFF2-40B4-BE49-F238E27FC236}">
                <a16:creationId xmlns:a16="http://schemas.microsoft.com/office/drawing/2014/main" id="{1265BFA4-5768-4095-87BE-111397AA1385}"/>
              </a:ext>
            </a:extLst>
          </p:cNvPr>
          <p:cNvSpPr txBox="1">
            <a:spLocks noChangeArrowheads="1"/>
          </p:cNvSpPr>
          <p:nvPr/>
        </p:nvSpPr>
        <p:spPr bwMode="auto">
          <a:xfrm>
            <a:off x="1541463" y="4333875"/>
            <a:ext cx="565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300</a:t>
            </a:r>
          </a:p>
        </p:txBody>
      </p:sp>
      <p:sp>
        <p:nvSpPr>
          <p:cNvPr id="4124" name="Text Box 28">
            <a:extLst>
              <a:ext uri="{FF2B5EF4-FFF2-40B4-BE49-F238E27FC236}">
                <a16:creationId xmlns:a16="http://schemas.microsoft.com/office/drawing/2014/main" id="{D5E22EE9-54A4-45BB-B7F1-C8D61A1187D1}"/>
              </a:ext>
            </a:extLst>
          </p:cNvPr>
          <p:cNvSpPr txBox="1">
            <a:spLocks noChangeArrowheads="1"/>
          </p:cNvSpPr>
          <p:nvPr/>
        </p:nvSpPr>
        <p:spPr bwMode="auto">
          <a:xfrm>
            <a:off x="1552575" y="5864225"/>
            <a:ext cx="349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N</a:t>
            </a:r>
          </a:p>
        </p:txBody>
      </p:sp>
      <p:sp>
        <p:nvSpPr>
          <p:cNvPr id="4125" name="Line 29">
            <a:extLst>
              <a:ext uri="{FF2B5EF4-FFF2-40B4-BE49-F238E27FC236}">
                <a16:creationId xmlns:a16="http://schemas.microsoft.com/office/drawing/2014/main" id="{EC31CACA-E268-4A9D-BC44-BC8FE80315F7}"/>
              </a:ext>
            </a:extLst>
          </p:cNvPr>
          <p:cNvSpPr>
            <a:spLocks noChangeShapeType="1"/>
          </p:cNvSpPr>
          <p:nvPr/>
        </p:nvSpPr>
        <p:spPr bwMode="auto">
          <a:xfrm>
            <a:off x="2559050" y="4108450"/>
            <a:ext cx="606425"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26" name="Text Box 30">
            <a:extLst>
              <a:ext uri="{FF2B5EF4-FFF2-40B4-BE49-F238E27FC236}">
                <a16:creationId xmlns:a16="http://schemas.microsoft.com/office/drawing/2014/main" id="{EF77444D-DF51-4FB7-823F-384199E7403A}"/>
              </a:ext>
            </a:extLst>
          </p:cNvPr>
          <p:cNvSpPr txBox="1">
            <a:spLocks noChangeArrowheads="1"/>
          </p:cNvSpPr>
          <p:nvPr/>
        </p:nvSpPr>
        <p:spPr bwMode="auto">
          <a:xfrm>
            <a:off x="2568575" y="3675063"/>
            <a:ext cx="3257550" cy="3667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direction of impending slipping</a:t>
            </a:r>
          </a:p>
        </p:txBody>
      </p:sp>
      <p:sp>
        <p:nvSpPr>
          <p:cNvPr id="4127" name="Line 31">
            <a:extLst>
              <a:ext uri="{FF2B5EF4-FFF2-40B4-BE49-F238E27FC236}">
                <a16:creationId xmlns:a16="http://schemas.microsoft.com/office/drawing/2014/main" id="{E0EEDA8F-D3AC-4B69-88EF-40856D8C53CC}"/>
              </a:ext>
            </a:extLst>
          </p:cNvPr>
          <p:cNvSpPr>
            <a:spLocks noChangeShapeType="1"/>
          </p:cNvSpPr>
          <p:nvPr/>
        </p:nvSpPr>
        <p:spPr bwMode="auto">
          <a:xfrm flipH="1">
            <a:off x="2024063" y="5638800"/>
            <a:ext cx="617537" cy="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28" name="Text Box 32">
            <a:extLst>
              <a:ext uri="{FF2B5EF4-FFF2-40B4-BE49-F238E27FC236}">
                <a16:creationId xmlns:a16="http://schemas.microsoft.com/office/drawing/2014/main" id="{BA0E8CFB-2548-4170-858E-86CFF929B544}"/>
              </a:ext>
            </a:extLst>
          </p:cNvPr>
          <p:cNvSpPr txBox="1">
            <a:spLocks noChangeArrowheads="1"/>
          </p:cNvSpPr>
          <p:nvPr/>
        </p:nvSpPr>
        <p:spPr bwMode="auto">
          <a:xfrm>
            <a:off x="2713038" y="5419725"/>
            <a:ext cx="1020762"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 = </a:t>
            </a:r>
            <a:r>
              <a:rPr lang="en-US" altLang="en-US">
                <a:latin typeface="Symbol" panose="05050102010706020507" pitchFamily="18" charset="2"/>
              </a:rPr>
              <a:t>m</a:t>
            </a:r>
            <a:r>
              <a:rPr lang="en-US" altLang="en-US" baseline="-25000"/>
              <a:t>s</a:t>
            </a:r>
            <a:r>
              <a:rPr lang="en-US" altLang="en-US"/>
              <a:t> N</a:t>
            </a:r>
          </a:p>
        </p:txBody>
      </p:sp>
      <p:graphicFrame>
        <p:nvGraphicFramePr>
          <p:cNvPr id="4099" name="Object 33">
            <a:extLst>
              <a:ext uri="{FF2B5EF4-FFF2-40B4-BE49-F238E27FC236}">
                <a16:creationId xmlns:a16="http://schemas.microsoft.com/office/drawing/2014/main" id="{60305D28-C1CD-4BD7-BB68-8A749C1FEAF6}"/>
              </a:ext>
            </a:extLst>
          </p:cNvPr>
          <p:cNvGraphicFramePr>
            <a:graphicFrameLocks noChangeAspect="1"/>
          </p:cNvGraphicFramePr>
          <p:nvPr/>
        </p:nvGraphicFramePr>
        <p:xfrm>
          <a:off x="6035675" y="3981450"/>
          <a:ext cx="1173163" cy="1055688"/>
        </p:xfrm>
        <a:graphic>
          <a:graphicData uri="http://schemas.openxmlformats.org/presentationml/2006/ole">
            <mc:AlternateContent xmlns:mc="http://schemas.openxmlformats.org/markup-compatibility/2006">
              <mc:Choice xmlns:v="urn:schemas-microsoft-com:vml" Requires="v">
                <p:oleObj name="Equation" r:id="rId6" imgW="762000" imgH="685800" progId="Equation.DSMT4">
                  <p:embed/>
                </p:oleObj>
              </mc:Choice>
              <mc:Fallback>
                <p:oleObj name="Equation" r:id="rId6" imgW="762000" imgH="685800" progId="Equation.DSMT4">
                  <p:embed/>
                  <p:pic>
                    <p:nvPicPr>
                      <p:cNvPr id="0" name="Object 3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35675" y="3981450"/>
                        <a:ext cx="1173163" cy="10556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100" name="Object 34">
            <a:extLst>
              <a:ext uri="{FF2B5EF4-FFF2-40B4-BE49-F238E27FC236}">
                <a16:creationId xmlns:a16="http://schemas.microsoft.com/office/drawing/2014/main" id="{16F47FD7-1991-4AE6-9521-0BFA5FF343D7}"/>
              </a:ext>
            </a:extLst>
          </p:cNvPr>
          <p:cNvGraphicFramePr>
            <a:graphicFrameLocks noChangeAspect="1"/>
          </p:cNvGraphicFramePr>
          <p:nvPr>
            <p:extLst>
              <p:ext uri="{D42A27DB-BD31-4B8C-83A1-F6EECF244321}">
                <p14:modId xmlns:p14="http://schemas.microsoft.com/office/powerpoint/2010/main" val="1419946253"/>
              </p:ext>
            </p:extLst>
          </p:nvPr>
        </p:nvGraphicFramePr>
        <p:xfrm>
          <a:off x="6016625" y="5292725"/>
          <a:ext cx="1928813" cy="1216025"/>
        </p:xfrm>
        <a:graphic>
          <a:graphicData uri="http://schemas.openxmlformats.org/presentationml/2006/ole">
            <mc:AlternateContent xmlns:mc="http://schemas.openxmlformats.org/markup-compatibility/2006">
              <mc:Choice xmlns:v="urn:schemas-microsoft-com:vml" Requires="v">
                <p:oleObj name="Equation" r:id="rId8" imgW="1168200" imgH="736560" progId="Equation.DSMT4">
                  <p:embed/>
                </p:oleObj>
              </mc:Choice>
              <mc:Fallback>
                <p:oleObj name="Equation" r:id="rId8" imgW="1168200" imgH="736560" progId="Equation.DSMT4">
                  <p:embed/>
                  <p:pic>
                    <p:nvPicPr>
                      <p:cNvPr id="0" name="Object 34"/>
                      <p:cNvPicPr>
                        <a:picLocks noChangeAspect="1" noChangeArrowheads="1"/>
                      </p:cNvPicPr>
                      <p:nvPr/>
                    </p:nvPicPr>
                    <p:blipFill>
                      <a:blip r:embed="rId9"/>
                      <a:srcRect/>
                      <a:stretch>
                        <a:fillRect/>
                      </a:stretch>
                    </p:blipFill>
                    <p:spPr bwMode="auto">
                      <a:xfrm>
                        <a:off x="6016625" y="5292725"/>
                        <a:ext cx="1928813" cy="1216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TextBox 1">
            <a:extLst>
              <a:ext uri="{FF2B5EF4-FFF2-40B4-BE49-F238E27FC236}">
                <a16:creationId xmlns:a16="http://schemas.microsoft.com/office/drawing/2014/main" id="{E9F6E351-B86A-29AC-2212-0B70A5353D17}"/>
              </a:ext>
            </a:extLst>
          </p:cNvPr>
          <p:cNvSpPr txBox="1"/>
          <p:nvPr/>
        </p:nvSpPr>
        <p:spPr>
          <a:xfrm>
            <a:off x="318724" y="148146"/>
            <a:ext cx="1595309" cy="369332"/>
          </a:xfrm>
          <a:prstGeom prst="rect">
            <a:avLst/>
          </a:prstGeom>
          <a:noFill/>
        </p:spPr>
        <p:txBody>
          <a:bodyPr wrap="none" rtlCol="0">
            <a:spAutoFit/>
          </a:bodyPr>
          <a:lstStyle/>
          <a:p>
            <a:r>
              <a:rPr lang="en-US" dirty="0">
                <a:solidFill>
                  <a:srgbClr val="C00000"/>
                </a:solidFill>
              </a:rPr>
              <a:t>Example 10.1</a:t>
            </a:r>
          </a:p>
        </p:txBody>
      </p:sp>
      <p:cxnSp>
        <p:nvCxnSpPr>
          <p:cNvPr id="5" name="Straight Connector 4">
            <a:extLst>
              <a:ext uri="{FF2B5EF4-FFF2-40B4-BE49-F238E27FC236}">
                <a16:creationId xmlns:a16="http://schemas.microsoft.com/office/drawing/2014/main" id="{9FC9D071-1666-473E-F433-6D7BC859722A}"/>
              </a:ext>
            </a:extLst>
          </p:cNvPr>
          <p:cNvCxnSpPr/>
          <p:nvPr/>
        </p:nvCxnSpPr>
        <p:spPr>
          <a:xfrm>
            <a:off x="472966" y="517478"/>
            <a:ext cx="7810007"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B64399B7-68DF-5575-FA4F-26B48DEB45C3}"/>
              </a:ext>
            </a:extLst>
          </p:cNvPr>
          <p:cNvCxnSpPr/>
          <p:nvPr/>
        </p:nvCxnSpPr>
        <p:spPr>
          <a:xfrm>
            <a:off x="5941410" y="6508750"/>
            <a:ext cx="1357461"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4" name="Freeform: Shape 3">
            <a:extLst>
              <a:ext uri="{FF2B5EF4-FFF2-40B4-BE49-F238E27FC236}">
                <a16:creationId xmlns:a16="http://schemas.microsoft.com/office/drawing/2014/main" id="{91CD6971-EF32-1B4E-F038-66742A2F83C9}"/>
              </a:ext>
            </a:extLst>
          </p:cNvPr>
          <p:cNvSpPr/>
          <p:nvPr/>
        </p:nvSpPr>
        <p:spPr>
          <a:xfrm>
            <a:off x="4542757" y="2712310"/>
            <a:ext cx="3659318" cy="106136"/>
          </a:xfrm>
          <a:custGeom>
            <a:avLst/>
            <a:gdLst>
              <a:gd name="connsiteX0" fmla="*/ 0 w 3659318"/>
              <a:gd name="connsiteY0" fmla="*/ 0 h 106136"/>
              <a:gd name="connsiteX1" fmla="*/ 97971 w 3659318"/>
              <a:gd name="connsiteY1" fmla="*/ 16329 h 106136"/>
              <a:gd name="connsiteX2" fmla="*/ 122464 w 3659318"/>
              <a:gd name="connsiteY2" fmla="*/ 32657 h 106136"/>
              <a:gd name="connsiteX3" fmla="*/ 155121 w 3659318"/>
              <a:gd name="connsiteY3" fmla="*/ 40822 h 106136"/>
              <a:gd name="connsiteX4" fmla="*/ 195943 w 3659318"/>
              <a:gd name="connsiteY4" fmla="*/ 57150 h 106136"/>
              <a:gd name="connsiteX5" fmla="*/ 253093 w 3659318"/>
              <a:gd name="connsiteY5" fmla="*/ 65314 h 106136"/>
              <a:gd name="connsiteX6" fmla="*/ 424543 w 3659318"/>
              <a:gd name="connsiteY6" fmla="*/ 89807 h 106136"/>
              <a:gd name="connsiteX7" fmla="*/ 938893 w 3659318"/>
              <a:gd name="connsiteY7" fmla="*/ 81643 h 106136"/>
              <a:gd name="connsiteX8" fmla="*/ 1314450 w 3659318"/>
              <a:gd name="connsiteY8" fmla="*/ 89807 h 106136"/>
              <a:gd name="connsiteX9" fmla="*/ 1551214 w 3659318"/>
              <a:gd name="connsiteY9" fmla="*/ 97972 h 106136"/>
              <a:gd name="connsiteX10" fmla="*/ 1828800 w 3659318"/>
              <a:gd name="connsiteY10" fmla="*/ 106136 h 106136"/>
              <a:gd name="connsiteX11" fmla="*/ 2481943 w 3659318"/>
              <a:gd name="connsiteY11" fmla="*/ 97972 h 106136"/>
              <a:gd name="connsiteX12" fmla="*/ 2604407 w 3659318"/>
              <a:gd name="connsiteY12" fmla="*/ 81643 h 106136"/>
              <a:gd name="connsiteX13" fmla="*/ 3069771 w 3659318"/>
              <a:gd name="connsiteY13" fmla="*/ 89807 h 106136"/>
              <a:gd name="connsiteX14" fmla="*/ 3567793 w 3659318"/>
              <a:gd name="connsiteY14" fmla="*/ 65314 h 106136"/>
              <a:gd name="connsiteX15" fmla="*/ 3592286 w 3659318"/>
              <a:gd name="connsiteY15" fmla="*/ 57150 h 106136"/>
              <a:gd name="connsiteX16" fmla="*/ 3624943 w 3659318"/>
              <a:gd name="connsiteY16" fmla="*/ 48986 h 106136"/>
              <a:gd name="connsiteX17" fmla="*/ 3649436 w 3659318"/>
              <a:gd name="connsiteY17" fmla="*/ 32657 h 106136"/>
              <a:gd name="connsiteX18" fmla="*/ 3649436 w 3659318"/>
              <a:gd name="connsiteY18" fmla="*/ 8164 h 10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659318" h="106136">
                <a:moveTo>
                  <a:pt x="0" y="0"/>
                </a:moveTo>
                <a:cubicBezTo>
                  <a:pt x="14411" y="1801"/>
                  <a:pt x="75755" y="6808"/>
                  <a:pt x="97971" y="16329"/>
                </a:cubicBezTo>
                <a:cubicBezTo>
                  <a:pt x="106990" y="20194"/>
                  <a:pt x="113445" y="28792"/>
                  <a:pt x="122464" y="32657"/>
                </a:cubicBezTo>
                <a:cubicBezTo>
                  <a:pt x="132777" y="37077"/>
                  <a:pt x="144476" y="37274"/>
                  <a:pt x="155121" y="40822"/>
                </a:cubicBezTo>
                <a:cubicBezTo>
                  <a:pt x="169024" y="45456"/>
                  <a:pt x="181725" y="53596"/>
                  <a:pt x="195943" y="57150"/>
                </a:cubicBezTo>
                <a:cubicBezTo>
                  <a:pt x="214612" y="61817"/>
                  <a:pt x="234142" y="61970"/>
                  <a:pt x="253093" y="65314"/>
                </a:cubicBezTo>
                <a:cubicBezTo>
                  <a:pt x="394773" y="90316"/>
                  <a:pt x="273996" y="76121"/>
                  <a:pt x="424543" y="89807"/>
                </a:cubicBezTo>
                <a:lnTo>
                  <a:pt x="938893" y="81643"/>
                </a:lnTo>
                <a:cubicBezTo>
                  <a:pt x="1064108" y="81643"/>
                  <a:pt x="1189279" y="86469"/>
                  <a:pt x="1314450" y="89807"/>
                </a:cubicBezTo>
                <a:lnTo>
                  <a:pt x="1551214" y="97972"/>
                </a:lnTo>
                <a:lnTo>
                  <a:pt x="1828800" y="106136"/>
                </a:lnTo>
                <a:lnTo>
                  <a:pt x="2481943" y="97972"/>
                </a:lnTo>
                <a:cubicBezTo>
                  <a:pt x="2494479" y="97687"/>
                  <a:pt x="2588573" y="83905"/>
                  <a:pt x="2604407" y="81643"/>
                </a:cubicBezTo>
                <a:lnTo>
                  <a:pt x="3069771" y="89807"/>
                </a:lnTo>
                <a:cubicBezTo>
                  <a:pt x="3318154" y="89807"/>
                  <a:pt x="3349035" y="83544"/>
                  <a:pt x="3567793" y="65314"/>
                </a:cubicBezTo>
                <a:cubicBezTo>
                  <a:pt x="3575957" y="62593"/>
                  <a:pt x="3584011" y="59514"/>
                  <a:pt x="3592286" y="57150"/>
                </a:cubicBezTo>
                <a:cubicBezTo>
                  <a:pt x="3603075" y="54068"/>
                  <a:pt x="3614630" y="53406"/>
                  <a:pt x="3624943" y="48986"/>
                </a:cubicBezTo>
                <a:cubicBezTo>
                  <a:pt x="3633962" y="45121"/>
                  <a:pt x="3641272" y="38100"/>
                  <a:pt x="3649436" y="32657"/>
                </a:cubicBezTo>
                <a:cubicBezTo>
                  <a:pt x="3658461" y="5582"/>
                  <a:pt x="3666206" y="8164"/>
                  <a:pt x="3649436" y="8164"/>
                </a:cubicBezTo>
              </a:path>
            </a:pathLst>
          </a:custGeom>
          <a:solidFill>
            <a:schemeClr val="bg1">
              <a:lumMod val="85000"/>
            </a:schemeClr>
          </a:solidFill>
          <a:ln w="158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Text Box 4">
            <a:extLst>
              <a:ext uri="{FF2B5EF4-FFF2-40B4-BE49-F238E27FC236}">
                <a16:creationId xmlns:a16="http://schemas.microsoft.com/office/drawing/2014/main" id="{A0668E6C-4BA6-48CC-A586-DEC215BC1094}"/>
              </a:ext>
            </a:extLst>
          </p:cNvPr>
          <p:cNvSpPr txBox="1">
            <a:spLocks noChangeArrowheads="1"/>
          </p:cNvSpPr>
          <p:nvPr/>
        </p:nvSpPr>
        <p:spPr bwMode="auto">
          <a:xfrm>
            <a:off x="442913" y="368300"/>
            <a:ext cx="3181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(b) assume tipping impending</a:t>
            </a:r>
          </a:p>
        </p:txBody>
      </p:sp>
      <p:sp>
        <p:nvSpPr>
          <p:cNvPr id="5125" name="Rectangle 5">
            <a:extLst>
              <a:ext uri="{FF2B5EF4-FFF2-40B4-BE49-F238E27FC236}">
                <a16:creationId xmlns:a16="http://schemas.microsoft.com/office/drawing/2014/main" id="{30DDF39C-1AA0-4D28-8352-47A94F4FCBFB}"/>
              </a:ext>
            </a:extLst>
          </p:cNvPr>
          <p:cNvSpPr>
            <a:spLocks noChangeArrowheads="1"/>
          </p:cNvSpPr>
          <p:nvPr/>
        </p:nvSpPr>
        <p:spPr bwMode="auto">
          <a:xfrm>
            <a:off x="1481138" y="995363"/>
            <a:ext cx="831850" cy="1408112"/>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5126" name="Line 6">
            <a:extLst>
              <a:ext uri="{FF2B5EF4-FFF2-40B4-BE49-F238E27FC236}">
                <a16:creationId xmlns:a16="http://schemas.microsoft.com/office/drawing/2014/main" id="{AB306572-3F77-4304-A16F-0DCA91C5CB98}"/>
              </a:ext>
            </a:extLst>
          </p:cNvPr>
          <p:cNvSpPr>
            <a:spLocks noChangeShapeType="1"/>
          </p:cNvSpPr>
          <p:nvPr/>
        </p:nvSpPr>
        <p:spPr bwMode="auto">
          <a:xfrm>
            <a:off x="885825" y="1404938"/>
            <a:ext cx="604838" cy="1587"/>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27" name="Text Box 7">
            <a:extLst>
              <a:ext uri="{FF2B5EF4-FFF2-40B4-BE49-F238E27FC236}">
                <a16:creationId xmlns:a16="http://schemas.microsoft.com/office/drawing/2014/main" id="{A11E558D-4342-44CB-A63C-227A223CE075}"/>
              </a:ext>
            </a:extLst>
          </p:cNvPr>
          <p:cNvSpPr txBox="1">
            <a:spLocks noChangeArrowheads="1"/>
          </p:cNvSpPr>
          <p:nvPr/>
        </p:nvSpPr>
        <p:spPr bwMode="auto">
          <a:xfrm>
            <a:off x="782638" y="952500"/>
            <a:ext cx="336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P</a:t>
            </a:r>
          </a:p>
        </p:txBody>
      </p:sp>
      <p:sp>
        <p:nvSpPr>
          <p:cNvPr id="5128" name="Line 8">
            <a:extLst>
              <a:ext uri="{FF2B5EF4-FFF2-40B4-BE49-F238E27FC236}">
                <a16:creationId xmlns:a16="http://schemas.microsoft.com/office/drawing/2014/main" id="{08856B56-F8CA-4194-9630-F35992252302}"/>
              </a:ext>
            </a:extLst>
          </p:cNvPr>
          <p:cNvSpPr>
            <a:spLocks noChangeShapeType="1"/>
          </p:cNvSpPr>
          <p:nvPr/>
        </p:nvSpPr>
        <p:spPr bwMode="auto">
          <a:xfrm flipV="1">
            <a:off x="2322513" y="2432050"/>
            <a:ext cx="0" cy="492125"/>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29" name="Line 9">
            <a:extLst>
              <a:ext uri="{FF2B5EF4-FFF2-40B4-BE49-F238E27FC236}">
                <a16:creationId xmlns:a16="http://schemas.microsoft.com/office/drawing/2014/main" id="{844C7544-EE8F-4C91-BC25-1B9D4F38D249}"/>
              </a:ext>
            </a:extLst>
          </p:cNvPr>
          <p:cNvSpPr>
            <a:spLocks noChangeShapeType="1"/>
          </p:cNvSpPr>
          <p:nvPr/>
        </p:nvSpPr>
        <p:spPr bwMode="auto">
          <a:xfrm>
            <a:off x="1881188" y="1508125"/>
            <a:ext cx="0" cy="3810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30" name="Text Box 10">
            <a:extLst>
              <a:ext uri="{FF2B5EF4-FFF2-40B4-BE49-F238E27FC236}">
                <a16:creationId xmlns:a16="http://schemas.microsoft.com/office/drawing/2014/main" id="{E13D64F4-9B1A-40F2-9190-E440452B2859}"/>
              </a:ext>
            </a:extLst>
          </p:cNvPr>
          <p:cNvSpPr txBox="1">
            <a:spLocks noChangeArrowheads="1"/>
          </p:cNvSpPr>
          <p:nvPr/>
        </p:nvSpPr>
        <p:spPr bwMode="auto">
          <a:xfrm>
            <a:off x="1509713" y="1106312"/>
            <a:ext cx="81304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300 </a:t>
            </a:r>
            <a:r>
              <a:rPr lang="en-US" altLang="en-US" dirty="0" err="1"/>
              <a:t>lb</a:t>
            </a:r>
            <a:endParaRPr lang="en-US" altLang="en-US" dirty="0"/>
          </a:p>
        </p:txBody>
      </p:sp>
      <p:sp>
        <p:nvSpPr>
          <p:cNvPr id="5131" name="Text Box 11">
            <a:extLst>
              <a:ext uri="{FF2B5EF4-FFF2-40B4-BE49-F238E27FC236}">
                <a16:creationId xmlns:a16="http://schemas.microsoft.com/office/drawing/2014/main" id="{5CB9DE16-4331-4534-BAD7-E456595E8888}"/>
              </a:ext>
            </a:extLst>
          </p:cNvPr>
          <p:cNvSpPr txBox="1">
            <a:spLocks noChangeArrowheads="1"/>
          </p:cNvSpPr>
          <p:nvPr/>
        </p:nvSpPr>
        <p:spPr bwMode="auto">
          <a:xfrm>
            <a:off x="1911350" y="2668588"/>
            <a:ext cx="349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N</a:t>
            </a:r>
          </a:p>
        </p:txBody>
      </p:sp>
      <p:sp>
        <p:nvSpPr>
          <p:cNvPr id="5132" name="Line 13">
            <a:extLst>
              <a:ext uri="{FF2B5EF4-FFF2-40B4-BE49-F238E27FC236}">
                <a16:creationId xmlns:a16="http://schemas.microsoft.com/office/drawing/2014/main" id="{2410FE58-C668-42CE-9196-BC2307B137B7}"/>
              </a:ext>
            </a:extLst>
          </p:cNvPr>
          <p:cNvSpPr>
            <a:spLocks noChangeShapeType="1"/>
          </p:cNvSpPr>
          <p:nvPr/>
        </p:nvSpPr>
        <p:spPr bwMode="auto">
          <a:xfrm flipH="1">
            <a:off x="2343150" y="2413000"/>
            <a:ext cx="617538" cy="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33" name="Text Box 14">
            <a:extLst>
              <a:ext uri="{FF2B5EF4-FFF2-40B4-BE49-F238E27FC236}">
                <a16:creationId xmlns:a16="http://schemas.microsoft.com/office/drawing/2014/main" id="{EF3480B7-43D8-428D-8698-6D55C1B743D8}"/>
              </a:ext>
            </a:extLst>
          </p:cNvPr>
          <p:cNvSpPr txBox="1">
            <a:spLocks noChangeArrowheads="1"/>
          </p:cNvSpPr>
          <p:nvPr/>
        </p:nvSpPr>
        <p:spPr bwMode="auto">
          <a:xfrm>
            <a:off x="3021013" y="2247900"/>
            <a:ext cx="387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 </a:t>
            </a:r>
          </a:p>
        </p:txBody>
      </p:sp>
      <p:sp>
        <p:nvSpPr>
          <p:cNvPr id="5134" name="Arc 15">
            <a:extLst>
              <a:ext uri="{FF2B5EF4-FFF2-40B4-BE49-F238E27FC236}">
                <a16:creationId xmlns:a16="http://schemas.microsoft.com/office/drawing/2014/main" id="{0EE6080D-4FB8-43AF-A371-33604FEF3AC6}"/>
              </a:ext>
            </a:extLst>
          </p:cNvPr>
          <p:cNvSpPr>
            <a:spLocks/>
          </p:cNvSpPr>
          <p:nvPr/>
        </p:nvSpPr>
        <p:spPr bwMode="auto">
          <a:xfrm>
            <a:off x="2897188" y="1079500"/>
            <a:ext cx="461962" cy="461963"/>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135" name="Text Box 16">
            <a:extLst>
              <a:ext uri="{FF2B5EF4-FFF2-40B4-BE49-F238E27FC236}">
                <a16:creationId xmlns:a16="http://schemas.microsoft.com/office/drawing/2014/main" id="{C7C05FD7-4BC5-4235-8913-6E11CE1C19D6}"/>
              </a:ext>
            </a:extLst>
          </p:cNvPr>
          <p:cNvSpPr txBox="1">
            <a:spLocks noChangeArrowheads="1"/>
          </p:cNvSpPr>
          <p:nvPr/>
        </p:nvSpPr>
        <p:spPr bwMode="auto">
          <a:xfrm>
            <a:off x="3287713" y="800100"/>
            <a:ext cx="3155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direction of impending tipping</a:t>
            </a:r>
          </a:p>
        </p:txBody>
      </p:sp>
      <p:sp>
        <p:nvSpPr>
          <p:cNvPr id="5136" name="Text Box 17">
            <a:extLst>
              <a:ext uri="{FF2B5EF4-FFF2-40B4-BE49-F238E27FC236}">
                <a16:creationId xmlns:a16="http://schemas.microsoft.com/office/drawing/2014/main" id="{7289C2C0-5011-4C79-A59C-ED112CD071F6}"/>
              </a:ext>
            </a:extLst>
          </p:cNvPr>
          <p:cNvSpPr txBox="1">
            <a:spLocks noChangeArrowheads="1"/>
          </p:cNvSpPr>
          <p:nvPr/>
        </p:nvSpPr>
        <p:spPr bwMode="auto">
          <a:xfrm>
            <a:off x="2301875" y="2054225"/>
            <a:ext cx="361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O</a:t>
            </a:r>
          </a:p>
        </p:txBody>
      </p:sp>
      <p:sp>
        <p:nvSpPr>
          <p:cNvPr id="5137" name="Line 19">
            <a:extLst>
              <a:ext uri="{FF2B5EF4-FFF2-40B4-BE49-F238E27FC236}">
                <a16:creationId xmlns:a16="http://schemas.microsoft.com/office/drawing/2014/main" id="{ACF0E0AB-FC7A-45A5-BAE9-BB955F627A46}"/>
              </a:ext>
            </a:extLst>
          </p:cNvPr>
          <p:cNvSpPr>
            <a:spLocks noChangeShapeType="1"/>
          </p:cNvSpPr>
          <p:nvPr/>
        </p:nvSpPr>
        <p:spPr bwMode="auto">
          <a:xfrm flipH="1">
            <a:off x="1098550" y="2403475"/>
            <a:ext cx="26828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8" name="Line 20">
            <a:extLst>
              <a:ext uri="{FF2B5EF4-FFF2-40B4-BE49-F238E27FC236}">
                <a16:creationId xmlns:a16="http://schemas.microsoft.com/office/drawing/2014/main" id="{190BA3E8-C400-4B15-80F6-628994AF8167}"/>
              </a:ext>
            </a:extLst>
          </p:cNvPr>
          <p:cNvSpPr>
            <a:spLocks noChangeShapeType="1"/>
          </p:cNvSpPr>
          <p:nvPr/>
        </p:nvSpPr>
        <p:spPr bwMode="auto">
          <a:xfrm>
            <a:off x="1181100" y="1408113"/>
            <a:ext cx="0" cy="974725"/>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39" name="Text Box 21">
            <a:extLst>
              <a:ext uri="{FF2B5EF4-FFF2-40B4-BE49-F238E27FC236}">
                <a16:creationId xmlns:a16="http://schemas.microsoft.com/office/drawing/2014/main" id="{CBD7FFD6-65A4-4D01-85DF-5B421D758AC7}"/>
              </a:ext>
            </a:extLst>
          </p:cNvPr>
          <p:cNvSpPr txBox="1">
            <a:spLocks noChangeArrowheads="1"/>
          </p:cNvSpPr>
          <p:nvPr/>
        </p:nvSpPr>
        <p:spPr bwMode="auto">
          <a:xfrm>
            <a:off x="688975" y="1704975"/>
            <a:ext cx="47160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600" dirty="0"/>
              <a:t>4 ft</a:t>
            </a:r>
          </a:p>
        </p:txBody>
      </p:sp>
      <p:sp>
        <p:nvSpPr>
          <p:cNvPr id="5140" name="Line 22">
            <a:extLst>
              <a:ext uri="{FF2B5EF4-FFF2-40B4-BE49-F238E27FC236}">
                <a16:creationId xmlns:a16="http://schemas.microsoft.com/office/drawing/2014/main" id="{5351E5AD-CF82-4676-828D-FB0738D07BA4}"/>
              </a:ext>
            </a:extLst>
          </p:cNvPr>
          <p:cNvSpPr>
            <a:spLocks noChangeShapeType="1"/>
          </p:cNvSpPr>
          <p:nvPr/>
        </p:nvSpPr>
        <p:spPr bwMode="auto">
          <a:xfrm>
            <a:off x="1633538" y="1644650"/>
            <a:ext cx="225425"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41" name="Line 23">
            <a:extLst>
              <a:ext uri="{FF2B5EF4-FFF2-40B4-BE49-F238E27FC236}">
                <a16:creationId xmlns:a16="http://schemas.microsoft.com/office/drawing/2014/main" id="{69CD0BD7-672A-4308-A339-2FF533F63359}"/>
              </a:ext>
            </a:extLst>
          </p:cNvPr>
          <p:cNvSpPr>
            <a:spLocks noChangeShapeType="1"/>
          </p:cNvSpPr>
          <p:nvPr/>
        </p:nvSpPr>
        <p:spPr bwMode="auto">
          <a:xfrm flipH="1" flipV="1">
            <a:off x="2322513" y="1624013"/>
            <a:ext cx="266700" cy="95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42" name="Text Box 24">
            <a:extLst>
              <a:ext uri="{FF2B5EF4-FFF2-40B4-BE49-F238E27FC236}">
                <a16:creationId xmlns:a16="http://schemas.microsoft.com/office/drawing/2014/main" id="{08BB97C2-FD1D-4B9A-87DC-914BE53385B9}"/>
              </a:ext>
            </a:extLst>
          </p:cNvPr>
          <p:cNvSpPr txBox="1">
            <a:spLocks noChangeArrowheads="1"/>
          </p:cNvSpPr>
          <p:nvPr/>
        </p:nvSpPr>
        <p:spPr bwMode="auto">
          <a:xfrm>
            <a:off x="2620963" y="1489075"/>
            <a:ext cx="47160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600" dirty="0"/>
              <a:t>1 ft</a:t>
            </a:r>
          </a:p>
        </p:txBody>
      </p:sp>
      <p:graphicFrame>
        <p:nvGraphicFramePr>
          <p:cNvPr id="5122" name="Object 25">
            <a:extLst>
              <a:ext uri="{FF2B5EF4-FFF2-40B4-BE49-F238E27FC236}">
                <a16:creationId xmlns:a16="http://schemas.microsoft.com/office/drawing/2014/main" id="{E04D2B1A-3ED9-41AB-8535-B47943305A4A}"/>
              </a:ext>
            </a:extLst>
          </p:cNvPr>
          <p:cNvGraphicFramePr>
            <a:graphicFrameLocks noChangeAspect="1"/>
          </p:cNvGraphicFramePr>
          <p:nvPr>
            <p:extLst>
              <p:ext uri="{D42A27DB-BD31-4B8C-83A1-F6EECF244321}">
                <p14:modId xmlns:p14="http://schemas.microsoft.com/office/powerpoint/2010/main" val="1158974499"/>
              </p:ext>
            </p:extLst>
          </p:nvPr>
        </p:nvGraphicFramePr>
        <p:xfrm>
          <a:off x="4329113" y="1717675"/>
          <a:ext cx="1927225" cy="1044575"/>
        </p:xfrm>
        <a:graphic>
          <a:graphicData uri="http://schemas.openxmlformats.org/presentationml/2006/ole">
            <mc:AlternateContent xmlns:mc="http://schemas.openxmlformats.org/markup-compatibility/2006">
              <mc:Choice xmlns:v="urn:schemas-microsoft-com:vml" Requires="v">
                <p:oleObj name="Equation" r:id="rId4" imgW="1358640" imgH="736560" progId="Equation.DSMT4">
                  <p:embed/>
                </p:oleObj>
              </mc:Choice>
              <mc:Fallback>
                <p:oleObj name="Equation" r:id="rId4" imgW="1358640" imgH="736560" progId="Equation.DSMT4">
                  <p:embed/>
                  <p:pic>
                    <p:nvPicPr>
                      <p:cNvPr id="0" name="Object 25"/>
                      <p:cNvPicPr>
                        <a:picLocks noChangeAspect="1" noChangeArrowheads="1"/>
                      </p:cNvPicPr>
                      <p:nvPr/>
                    </p:nvPicPr>
                    <p:blipFill>
                      <a:blip r:embed="rId5"/>
                      <a:srcRect/>
                      <a:stretch>
                        <a:fillRect/>
                      </a:stretch>
                    </p:blipFill>
                    <p:spPr bwMode="auto">
                      <a:xfrm>
                        <a:off x="4329113" y="1717675"/>
                        <a:ext cx="1927225" cy="1044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43" name="Line 26">
            <a:extLst>
              <a:ext uri="{FF2B5EF4-FFF2-40B4-BE49-F238E27FC236}">
                <a16:creationId xmlns:a16="http://schemas.microsoft.com/office/drawing/2014/main" id="{63935460-DAE6-4BF3-A353-B13BED5FE75F}"/>
              </a:ext>
            </a:extLst>
          </p:cNvPr>
          <p:cNvSpPr>
            <a:spLocks noChangeShapeType="1"/>
          </p:cNvSpPr>
          <p:nvPr/>
        </p:nvSpPr>
        <p:spPr bwMode="auto">
          <a:xfrm>
            <a:off x="4151313" y="2805113"/>
            <a:ext cx="1089025" cy="0"/>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44" name="Text Box 27">
            <a:extLst>
              <a:ext uri="{FF2B5EF4-FFF2-40B4-BE49-F238E27FC236}">
                <a16:creationId xmlns:a16="http://schemas.microsoft.com/office/drawing/2014/main" id="{C6984C9F-4CD7-4878-A2FC-6E312DA9C3C7}"/>
              </a:ext>
            </a:extLst>
          </p:cNvPr>
          <p:cNvSpPr txBox="1">
            <a:spLocks noChangeArrowheads="1"/>
          </p:cNvSpPr>
          <p:nvPr/>
        </p:nvSpPr>
        <p:spPr bwMode="auto">
          <a:xfrm>
            <a:off x="831850" y="3440113"/>
            <a:ext cx="1466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alternatively:</a:t>
            </a:r>
          </a:p>
        </p:txBody>
      </p:sp>
      <p:sp>
        <p:nvSpPr>
          <p:cNvPr id="5145" name="Rectangle 28">
            <a:extLst>
              <a:ext uri="{FF2B5EF4-FFF2-40B4-BE49-F238E27FC236}">
                <a16:creationId xmlns:a16="http://schemas.microsoft.com/office/drawing/2014/main" id="{C0F399F6-E28A-44E7-AAD4-EC86AFF4AC41}"/>
              </a:ext>
            </a:extLst>
          </p:cNvPr>
          <p:cNvSpPr>
            <a:spLocks noChangeArrowheads="1"/>
          </p:cNvSpPr>
          <p:nvPr/>
        </p:nvSpPr>
        <p:spPr bwMode="auto">
          <a:xfrm>
            <a:off x="1933575" y="4057650"/>
            <a:ext cx="831850" cy="1408113"/>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5146" name="Line 29">
            <a:extLst>
              <a:ext uri="{FF2B5EF4-FFF2-40B4-BE49-F238E27FC236}">
                <a16:creationId xmlns:a16="http://schemas.microsoft.com/office/drawing/2014/main" id="{1BF57559-896C-4D0F-A9DA-1167B5CF1AFC}"/>
              </a:ext>
            </a:extLst>
          </p:cNvPr>
          <p:cNvSpPr>
            <a:spLocks noChangeShapeType="1"/>
          </p:cNvSpPr>
          <p:nvPr/>
        </p:nvSpPr>
        <p:spPr bwMode="auto">
          <a:xfrm>
            <a:off x="1338263" y="4467225"/>
            <a:ext cx="604837" cy="1588"/>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47" name="Text Box 30">
            <a:extLst>
              <a:ext uri="{FF2B5EF4-FFF2-40B4-BE49-F238E27FC236}">
                <a16:creationId xmlns:a16="http://schemas.microsoft.com/office/drawing/2014/main" id="{34D3292F-D4B5-4D19-B07F-0EC9A3936273}"/>
              </a:ext>
            </a:extLst>
          </p:cNvPr>
          <p:cNvSpPr txBox="1">
            <a:spLocks noChangeArrowheads="1"/>
          </p:cNvSpPr>
          <p:nvPr/>
        </p:nvSpPr>
        <p:spPr bwMode="auto">
          <a:xfrm>
            <a:off x="1235075" y="4014788"/>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P</a:t>
            </a:r>
          </a:p>
        </p:txBody>
      </p:sp>
      <p:sp>
        <p:nvSpPr>
          <p:cNvPr id="5148" name="Line 31">
            <a:extLst>
              <a:ext uri="{FF2B5EF4-FFF2-40B4-BE49-F238E27FC236}">
                <a16:creationId xmlns:a16="http://schemas.microsoft.com/office/drawing/2014/main" id="{79C180D7-8541-4194-BF09-C811CD5C427E}"/>
              </a:ext>
            </a:extLst>
          </p:cNvPr>
          <p:cNvSpPr>
            <a:spLocks noChangeShapeType="1"/>
          </p:cNvSpPr>
          <p:nvPr/>
        </p:nvSpPr>
        <p:spPr bwMode="auto">
          <a:xfrm flipV="1">
            <a:off x="2527300" y="5464175"/>
            <a:ext cx="0" cy="492125"/>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49" name="Line 32">
            <a:extLst>
              <a:ext uri="{FF2B5EF4-FFF2-40B4-BE49-F238E27FC236}">
                <a16:creationId xmlns:a16="http://schemas.microsoft.com/office/drawing/2014/main" id="{0C4A12D7-D2F5-4DD1-B5E4-4AEB1FBEB979}"/>
              </a:ext>
            </a:extLst>
          </p:cNvPr>
          <p:cNvSpPr>
            <a:spLocks noChangeShapeType="1"/>
          </p:cNvSpPr>
          <p:nvPr/>
        </p:nvSpPr>
        <p:spPr bwMode="auto">
          <a:xfrm>
            <a:off x="2333625" y="4570413"/>
            <a:ext cx="0" cy="3810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50" name="Text Box 33">
            <a:extLst>
              <a:ext uri="{FF2B5EF4-FFF2-40B4-BE49-F238E27FC236}">
                <a16:creationId xmlns:a16="http://schemas.microsoft.com/office/drawing/2014/main" id="{7D6EA80E-FCB4-44EA-B546-76AE90C62377}"/>
              </a:ext>
            </a:extLst>
          </p:cNvPr>
          <p:cNvSpPr txBox="1">
            <a:spLocks noChangeArrowheads="1"/>
          </p:cNvSpPr>
          <p:nvPr/>
        </p:nvSpPr>
        <p:spPr bwMode="auto">
          <a:xfrm>
            <a:off x="2019191" y="4100592"/>
            <a:ext cx="81304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300 </a:t>
            </a:r>
            <a:r>
              <a:rPr lang="en-US" altLang="en-US" dirty="0" err="1"/>
              <a:t>lb</a:t>
            </a:r>
            <a:endParaRPr lang="en-US" altLang="en-US" dirty="0"/>
          </a:p>
        </p:txBody>
      </p:sp>
      <p:sp>
        <p:nvSpPr>
          <p:cNvPr id="5151" name="Text Box 34">
            <a:extLst>
              <a:ext uri="{FF2B5EF4-FFF2-40B4-BE49-F238E27FC236}">
                <a16:creationId xmlns:a16="http://schemas.microsoft.com/office/drawing/2014/main" id="{60E7964F-D818-4B0E-8BC4-DF2EA3C20BA6}"/>
              </a:ext>
            </a:extLst>
          </p:cNvPr>
          <p:cNvSpPr txBox="1">
            <a:spLocks noChangeArrowheads="1"/>
          </p:cNvSpPr>
          <p:nvPr/>
        </p:nvSpPr>
        <p:spPr bwMode="auto">
          <a:xfrm>
            <a:off x="1881188" y="5792788"/>
            <a:ext cx="349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N</a:t>
            </a:r>
          </a:p>
        </p:txBody>
      </p:sp>
      <p:sp>
        <p:nvSpPr>
          <p:cNvPr id="5152" name="Line 35">
            <a:extLst>
              <a:ext uri="{FF2B5EF4-FFF2-40B4-BE49-F238E27FC236}">
                <a16:creationId xmlns:a16="http://schemas.microsoft.com/office/drawing/2014/main" id="{8A6E1C27-694D-468C-A472-41D907819647}"/>
              </a:ext>
            </a:extLst>
          </p:cNvPr>
          <p:cNvSpPr>
            <a:spLocks noChangeShapeType="1"/>
          </p:cNvSpPr>
          <p:nvPr/>
        </p:nvSpPr>
        <p:spPr bwMode="auto">
          <a:xfrm flipH="1">
            <a:off x="2611438" y="5494338"/>
            <a:ext cx="617537" cy="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53" name="Text Box 36">
            <a:extLst>
              <a:ext uri="{FF2B5EF4-FFF2-40B4-BE49-F238E27FC236}">
                <a16:creationId xmlns:a16="http://schemas.microsoft.com/office/drawing/2014/main" id="{75EB7C20-3368-450C-99F9-4711F5027A48}"/>
              </a:ext>
            </a:extLst>
          </p:cNvPr>
          <p:cNvSpPr txBox="1">
            <a:spLocks noChangeArrowheads="1"/>
          </p:cNvSpPr>
          <p:nvPr/>
        </p:nvSpPr>
        <p:spPr bwMode="auto">
          <a:xfrm>
            <a:off x="3255963" y="5392738"/>
            <a:ext cx="3873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 </a:t>
            </a:r>
          </a:p>
        </p:txBody>
      </p:sp>
      <p:sp>
        <p:nvSpPr>
          <p:cNvPr id="5154" name="Line 38">
            <a:extLst>
              <a:ext uri="{FF2B5EF4-FFF2-40B4-BE49-F238E27FC236}">
                <a16:creationId xmlns:a16="http://schemas.microsoft.com/office/drawing/2014/main" id="{5247FA4A-498B-45E6-A373-2E12C0C16712}"/>
              </a:ext>
            </a:extLst>
          </p:cNvPr>
          <p:cNvSpPr>
            <a:spLocks noChangeShapeType="1"/>
          </p:cNvSpPr>
          <p:nvPr/>
        </p:nvSpPr>
        <p:spPr bwMode="auto">
          <a:xfrm flipH="1">
            <a:off x="1550988" y="5465763"/>
            <a:ext cx="268287"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55" name="Line 39">
            <a:extLst>
              <a:ext uri="{FF2B5EF4-FFF2-40B4-BE49-F238E27FC236}">
                <a16:creationId xmlns:a16="http://schemas.microsoft.com/office/drawing/2014/main" id="{4BB46A2B-B1FB-449F-83FF-389F54FE3206}"/>
              </a:ext>
            </a:extLst>
          </p:cNvPr>
          <p:cNvSpPr>
            <a:spLocks noChangeShapeType="1"/>
          </p:cNvSpPr>
          <p:nvPr/>
        </p:nvSpPr>
        <p:spPr bwMode="auto">
          <a:xfrm>
            <a:off x="1633538" y="4470400"/>
            <a:ext cx="0" cy="974725"/>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56" name="Text Box 40">
            <a:extLst>
              <a:ext uri="{FF2B5EF4-FFF2-40B4-BE49-F238E27FC236}">
                <a16:creationId xmlns:a16="http://schemas.microsoft.com/office/drawing/2014/main" id="{391D49D8-C430-49C8-9028-4D5510A87076}"/>
              </a:ext>
            </a:extLst>
          </p:cNvPr>
          <p:cNvSpPr txBox="1">
            <a:spLocks noChangeArrowheads="1"/>
          </p:cNvSpPr>
          <p:nvPr/>
        </p:nvSpPr>
        <p:spPr bwMode="auto">
          <a:xfrm>
            <a:off x="1136295" y="4680591"/>
            <a:ext cx="47160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600" dirty="0"/>
              <a:t>4 ft</a:t>
            </a:r>
          </a:p>
        </p:txBody>
      </p:sp>
      <p:sp>
        <p:nvSpPr>
          <p:cNvPr id="5157" name="Line 41">
            <a:extLst>
              <a:ext uri="{FF2B5EF4-FFF2-40B4-BE49-F238E27FC236}">
                <a16:creationId xmlns:a16="http://schemas.microsoft.com/office/drawing/2014/main" id="{4F2BE3BC-D56C-47A8-A0A1-DE3FD978DAC5}"/>
              </a:ext>
            </a:extLst>
          </p:cNvPr>
          <p:cNvSpPr>
            <a:spLocks noChangeShapeType="1"/>
          </p:cNvSpPr>
          <p:nvPr/>
        </p:nvSpPr>
        <p:spPr bwMode="auto">
          <a:xfrm>
            <a:off x="2085975" y="4706938"/>
            <a:ext cx="225425"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58" name="Line 42">
            <a:extLst>
              <a:ext uri="{FF2B5EF4-FFF2-40B4-BE49-F238E27FC236}">
                <a16:creationId xmlns:a16="http://schemas.microsoft.com/office/drawing/2014/main" id="{AC99E520-C39D-4F57-B917-A0254489D6AE}"/>
              </a:ext>
            </a:extLst>
          </p:cNvPr>
          <p:cNvSpPr>
            <a:spLocks noChangeShapeType="1"/>
          </p:cNvSpPr>
          <p:nvPr/>
        </p:nvSpPr>
        <p:spPr bwMode="auto">
          <a:xfrm flipH="1" flipV="1">
            <a:off x="2774950" y="4686300"/>
            <a:ext cx="266700" cy="95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59" name="Text Box 43">
            <a:extLst>
              <a:ext uri="{FF2B5EF4-FFF2-40B4-BE49-F238E27FC236}">
                <a16:creationId xmlns:a16="http://schemas.microsoft.com/office/drawing/2014/main" id="{940AD696-8F1C-4488-8E94-289AC4242667}"/>
              </a:ext>
            </a:extLst>
          </p:cNvPr>
          <p:cNvSpPr txBox="1">
            <a:spLocks noChangeArrowheads="1"/>
          </p:cNvSpPr>
          <p:nvPr/>
        </p:nvSpPr>
        <p:spPr bwMode="auto">
          <a:xfrm>
            <a:off x="3092567" y="4551363"/>
            <a:ext cx="47160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600" dirty="0"/>
              <a:t>1 ft</a:t>
            </a:r>
          </a:p>
        </p:txBody>
      </p:sp>
      <p:sp>
        <p:nvSpPr>
          <p:cNvPr id="5160" name="Line 44">
            <a:extLst>
              <a:ext uri="{FF2B5EF4-FFF2-40B4-BE49-F238E27FC236}">
                <a16:creationId xmlns:a16="http://schemas.microsoft.com/office/drawing/2014/main" id="{B115B112-2E5B-4473-9B68-8D8AE8DE2C6B}"/>
              </a:ext>
            </a:extLst>
          </p:cNvPr>
          <p:cNvSpPr>
            <a:spLocks noChangeShapeType="1"/>
          </p:cNvSpPr>
          <p:nvPr/>
        </p:nvSpPr>
        <p:spPr bwMode="auto">
          <a:xfrm flipV="1">
            <a:off x="2517775" y="5075238"/>
            <a:ext cx="0" cy="2984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61" name="Line 45">
            <a:extLst>
              <a:ext uri="{FF2B5EF4-FFF2-40B4-BE49-F238E27FC236}">
                <a16:creationId xmlns:a16="http://schemas.microsoft.com/office/drawing/2014/main" id="{C9E74892-A46C-446A-A2B8-B3C08187F46F}"/>
              </a:ext>
            </a:extLst>
          </p:cNvPr>
          <p:cNvSpPr>
            <a:spLocks noChangeShapeType="1"/>
          </p:cNvSpPr>
          <p:nvPr/>
        </p:nvSpPr>
        <p:spPr bwMode="auto">
          <a:xfrm flipV="1">
            <a:off x="2517775" y="5199063"/>
            <a:ext cx="255588" cy="9525"/>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62" name="Text Box 46">
            <a:extLst>
              <a:ext uri="{FF2B5EF4-FFF2-40B4-BE49-F238E27FC236}">
                <a16:creationId xmlns:a16="http://schemas.microsoft.com/office/drawing/2014/main" id="{BC5AFB5B-C01D-4B0C-86BD-C2FE362AEAA7}"/>
              </a:ext>
            </a:extLst>
          </p:cNvPr>
          <p:cNvSpPr txBox="1">
            <a:spLocks noChangeArrowheads="1"/>
          </p:cNvSpPr>
          <p:nvPr/>
        </p:nvSpPr>
        <p:spPr bwMode="auto">
          <a:xfrm>
            <a:off x="2198915" y="5166179"/>
            <a:ext cx="40481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O'</a:t>
            </a:r>
          </a:p>
        </p:txBody>
      </p:sp>
      <p:sp>
        <p:nvSpPr>
          <p:cNvPr id="5163" name="Text Box 47">
            <a:extLst>
              <a:ext uri="{FF2B5EF4-FFF2-40B4-BE49-F238E27FC236}">
                <a16:creationId xmlns:a16="http://schemas.microsoft.com/office/drawing/2014/main" id="{C12FD189-D0DD-46E1-A32A-C7B0313522E5}"/>
              </a:ext>
            </a:extLst>
          </p:cNvPr>
          <p:cNvSpPr txBox="1">
            <a:spLocks noChangeArrowheads="1"/>
          </p:cNvSpPr>
          <p:nvPr/>
        </p:nvSpPr>
        <p:spPr bwMode="auto">
          <a:xfrm>
            <a:off x="2486025" y="4826000"/>
            <a:ext cx="29848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600"/>
              <a:t>d</a:t>
            </a:r>
          </a:p>
        </p:txBody>
      </p:sp>
      <p:graphicFrame>
        <p:nvGraphicFramePr>
          <p:cNvPr id="5123" name="Object 48">
            <a:extLst>
              <a:ext uri="{FF2B5EF4-FFF2-40B4-BE49-F238E27FC236}">
                <a16:creationId xmlns:a16="http://schemas.microsoft.com/office/drawing/2014/main" id="{781A0567-5E33-4A73-A057-3DCA735BB9CE}"/>
              </a:ext>
            </a:extLst>
          </p:cNvPr>
          <p:cNvGraphicFramePr>
            <a:graphicFrameLocks noChangeAspect="1"/>
          </p:cNvGraphicFramePr>
          <p:nvPr/>
        </p:nvGraphicFramePr>
        <p:xfrm>
          <a:off x="3937000" y="4013200"/>
          <a:ext cx="2462213" cy="1417638"/>
        </p:xfrm>
        <a:graphic>
          <a:graphicData uri="http://schemas.openxmlformats.org/presentationml/2006/ole">
            <mc:AlternateContent xmlns:mc="http://schemas.openxmlformats.org/markup-compatibility/2006">
              <mc:Choice xmlns:v="urn:schemas-microsoft-com:vml" Requires="v">
                <p:oleObj name="Equation" r:id="rId6" imgW="1587500" imgH="914400" progId="Equation.DSMT4">
                  <p:embed/>
                </p:oleObj>
              </mc:Choice>
              <mc:Fallback>
                <p:oleObj name="Equation" r:id="rId6" imgW="1587500" imgH="914400" progId="Equation.DSMT4">
                  <p:embed/>
                  <p:pic>
                    <p:nvPicPr>
                      <p:cNvPr id="0" name="Object 4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37000" y="4013200"/>
                        <a:ext cx="2462213" cy="1417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64" name="Text Box 49">
            <a:extLst>
              <a:ext uri="{FF2B5EF4-FFF2-40B4-BE49-F238E27FC236}">
                <a16:creationId xmlns:a16="http://schemas.microsoft.com/office/drawing/2014/main" id="{AD6A35C2-1217-4565-B4E5-D4AC2C7AB764}"/>
              </a:ext>
            </a:extLst>
          </p:cNvPr>
          <p:cNvSpPr txBox="1">
            <a:spLocks noChangeArrowheads="1"/>
          </p:cNvSpPr>
          <p:nvPr/>
        </p:nvSpPr>
        <p:spPr bwMode="auto">
          <a:xfrm>
            <a:off x="4222750" y="5753100"/>
            <a:ext cx="2584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so d = 0 when P = 75 lb</a:t>
            </a:r>
          </a:p>
        </p:txBody>
      </p:sp>
      <p:grpSp>
        <p:nvGrpSpPr>
          <p:cNvPr id="5165" name="Group 54">
            <a:extLst>
              <a:ext uri="{FF2B5EF4-FFF2-40B4-BE49-F238E27FC236}">
                <a16:creationId xmlns:a16="http://schemas.microsoft.com/office/drawing/2014/main" id="{6E8CC5CC-ED27-4076-BFD2-B736FC80C10E}"/>
              </a:ext>
            </a:extLst>
          </p:cNvPr>
          <p:cNvGrpSpPr>
            <a:grpSpLocks/>
          </p:cNvGrpSpPr>
          <p:nvPr/>
        </p:nvGrpSpPr>
        <p:grpSpPr bwMode="auto">
          <a:xfrm>
            <a:off x="3900488" y="1662113"/>
            <a:ext cx="330200" cy="366712"/>
            <a:chOff x="2457" y="1047"/>
            <a:chExt cx="208" cy="231"/>
          </a:xfrm>
        </p:grpSpPr>
        <p:sp>
          <p:nvSpPr>
            <p:cNvPr id="5168" name="Arc 50">
              <a:extLst>
                <a:ext uri="{FF2B5EF4-FFF2-40B4-BE49-F238E27FC236}">
                  <a16:creationId xmlns:a16="http://schemas.microsoft.com/office/drawing/2014/main" id="{6CB7D41B-3F05-40AA-924A-35B9E93AC155}"/>
                </a:ext>
              </a:extLst>
            </p:cNvPr>
            <p:cNvSpPr>
              <a:spLocks/>
            </p:cNvSpPr>
            <p:nvPr/>
          </p:nvSpPr>
          <p:spPr bwMode="auto">
            <a:xfrm rot="-2266260">
              <a:off x="2457" y="1059"/>
              <a:ext cx="208" cy="215"/>
            </a:xfrm>
            <a:custGeom>
              <a:avLst/>
              <a:gdLst>
                <a:gd name="T0" fmla="*/ 0 w 38544"/>
                <a:gd name="T1" fmla="*/ 0 h 43200"/>
                <a:gd name="T2" fmla="*/ 0 w 38544"/>
                <a:gd name="T3" fmla="*/ 0 h 43200"/>
                <a:gd name="T4" fmla="*/ 0 w 38544"/>
                <a:gd name="T5" fmla="*/ 0 h 43200"/>
                <a:gd name="T6" fmla="*/ 0 60000 65536"/>
                <a:gd name="T7" fmla="*/ 0 60000 65536"/>
                <a:gd name="T8" fmla="*/ 0 60000 65536"/>
                <a:gd name="T9" fmla="*/ 0 w 38544"/>
                <a:gd name="T10" fmla="*/ 0 h 43200"/>
                <a:gd name="T11" fmla="*/ 38544 w 38544"/>
                <a:gd name="T12" fmla="*/ 43200 h 43200"/>
              </a:gdLst>
              <a:ahLst/>
              <a:cxnLst>
                <a:cxn ang="T6">
                  <a:pos x="T0" y="T1"/>
                </a:cxn>
                <a:cxn ang="T7">
                  <a:pos x="T2" y="T3"/>
                </a:cxn>
                <a:cxn ang="T8">
                  <a:pos x="T4" y="T5"/>
                </a:cxn>
              </a:cxnLst>
              <a:rect l="T9" t="T10" r="T11" b="T12"/>
              <a:pathLst>
                <a:path w="38544" h="43200" fill="none" extrusionOk="0">
                  <a:moveTo>
                    <a:pt x="16943" y="0"/>
                  </a:moveTo>
                  <a:cubicBezTo>
                    <a:pt x="28873" y="0"/>
                    <a:pt x="38544" y="9670"/>
                    <a:pt x="38544" y="21600"/>
                  </a:cubicBezTo>
                  <a:cubicBezTo>
                    <a:pt x="38544" y="33529"/>
                    <a:pt x="28873" y="43200"/>
                    <a:pt x="16944" y="43200"/>
                  </a:cubicBezTo>
                  <a:cubicBezTo>
                    <a:pt x="10338" y="43200"/>
                    <a:pt x="4096" y="40177"/>
                    <a:pt x="-1" y="34996"/>
                  </a:cubicBezTo>
                </a:path>
                <a:path w="38544" h="43200" stroke="0" extrusionOk="0">
                  <a:moveTo>
                    <a:pt x="16943" y="0"/>
                  </a:moveTo>
                  <a:cubicBezTo>
                    <a:pt x="28873" y="0"/>
                    <a:pt x="38544" y="9670"/>
                    <a:pt x="38544" y="21600"/>
                  </a:cubicBezTo>
                  <a:cubicBezTo>
                    <a:pt x="38544" y="33529"/>
                    <a:pt x="28873" y="43200"/>
                    <a:pt x="16944" y="43200"/>
                  </a:cubicBezTo>
                  <a:cubicBezTo>
                    <a:pt x="10338" y="43200"/>
                    <a:pt x="4096" y="40177"/>
                    <a:pt x="-1" y="34996"/>
                  </a:cubicBezTo>
                  <a:lnTo>
                    <a:pt x="16944" y="21600"/>
                  </a:lnTo>
                  <a:lnTo>
                    <a:pt x="16943" y="0"/>
                  </a:lnTo>
                  <a:close/>
                </a:path>
              </a:pathLst>
            </a:custGeom>
            <a:noFill/>
            <a:ln w="9525">
              <a:solidFill>
                <a:schemeClr val="tx1"/>
              </a:solidFill>
              <a:round/>
              <a:headEnd type="triangle" w="med" len="me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169" name="Text Box 51">
              <a:extLst>
                <a:ext uri="{FF2B5EF4-FFF2-40B4-BE49-F238E27FC236}">
                  <a16:creationId xmlns:a16="http://schemas.microsoft.com/office/drawing/2014/main" id="{48375899-7ED3-41DD-B20B-0B8BEFF1C18A}"/>
                </a:ext>
              </a:extLst>
            </p:cNvPr>
            <p:cNvSpPr txBox="1">
              <a:spLocks noChangeArrowheads="1"/>
            </p:cNvSpPr>
            <p:nvPr/>
          </p:nvSpPr>
          <p:spPr bwMode="auto">
            <a:xfrm>
              <a:off x="2461" y="1047"/>
              <a:ext cx="20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t>
              </a:r>
            </a:p>
          </p:txBody>
        </p:sp>
      </p:grpSp>
      <p:sp>
        <p:nvSpPr>
          <p:cNvPr id="5166" name="Arc 52">
            <a:extLst>
              <a:ext uri="{FF2B5EF4-FFF2-40B4-BE49-F238E27FC236}">
                <a16:creationId xmlns:a16="http://schemas.microsoft.com/office/drawing/2014/main" id="{26C03FBB-0D4A-4E21-930E-C049E686B866}"/>
              </a:ext>
            </a:extLst>
          </p:cNvPr>
          <p:cNvSpPr>
            <a:spLocks/>
          </p:cNvSpPr>
          <p:nvPr/>
        </p:nvSpPr>
        <p:spPr bwMode="auto">
          <a:xfrm rot="-2266260">
            <a:off x="3571875" y="4002088"/>
            <a:ext cx="330200" cy="341312"/>
          </a:xfrm>
          <a:custGeom>
            <a:avLst/>
            <a:gdLst>
              <a:gd name="T0" fmla="*/ 2147483647 w 38544"/>
              <a:gd name="T1" fmla="*/ 0 h 43200"/>
              <a:gd name="T2" fmla="*/ 0 w 38544"/>
              <a:gd name="T3" fmla="*/ 2147483647 h 43200"/>
              <a:gd name="T4" fmla="*/ 2147483647 w 38544"/>
              <a:gd name="T5" fmla="*/ 2147483647 h 43200"/>
              <a:gd name="T6" fmla="*/ 0 60000 65536"/>
              <a:gd name="T7" fmla="*/ 0 60000 65536"/>
              <a:gd name="T8" fmla="*/ 0 60000 65536"/>
              <a:gd name="T9" fmla="*/ 0 w 38544"/>
              <a:gd name="T10" fmla="*/ 0 h 43200"/>
              <a:gd name="T11" fmla="*/ 38544 w 38544"/>
              <a:gd name="T12" fmla="*/ 43200 h 43200"/>
            </a:gdLst>
            <a:ahLst/>
            <a:cxnLst>
              <a:cxn ang="T6">
                <a:pos x="T0" y="T1"/>
              </a:cxn>
              <a:cxn ang="T7">
                <a:pos x="T2" y="T3"/>
              </a:cxn>
              <a:cxn ang="T8">
                <a:pos x="T4" y="T5"/>
              </a:cxn>
            </a:cxnLst>
            <a:rect l="T9" t="T10" r="T11" b="T12"/>
            <a:pathLst>
              <a:path w="38544" h="43200" fill="none" extrusionOk="0">
                <a:moveTo>
                  <a:pt x="16943" y="0"/>
                </a:moveTo>
                <a:cubicBezTo>
                  <a:pt x="28873" y="0"/>
                  <a:pt x="38544" y="9670"/>
                  <a:pt x="38544" y="21600"/>
                </a:cubicBezTo>
                <a:cubicBezTo>
                  <a:pt x="38544" y="33529"/>
                  <a:pt x="28873" y="43200"/>
                  <a:pt x="16944" y="43200"/>
                </a:cubicBezTo>
                <a:cubicBezTo>
                  <a:pt x="10338" y="43200"/>
                  <a:pt x="4096" y="40177"/>
                  <a:pt x="-1" y="34996"/>
                </a:cubicBezTo>
              </a:path>
              <a:path w="38544" h="43200" stroke="0" extrusionOk="0">
                <a:moveTo>
                  <a:pt x="16943" y="0"/>
                </a:moveTo>
                <a:cubicBezTo>
                  <a:pt x="28873" y="0"/>
                  <a:pt x="38544" y="9670"/>
                  <a:pt x="38544" y="21600"/>
                </a:cubicBezTo>
                <a:cubicBezTo>
                  <a:pt x="38544" y="33529"/>
                  <a:pt x="28873" y="43200"/>
                  <a:pt x="16944" y="43200"/>
                </a:cubicBezTo>
                <a:cubicBezTo>
                  <a:pt x="10338" y="43200"/>
                  <a:pt x="4096" y="40177"/>
                  <a:pt x="-1" y="34996"/>
                </a:cubicBezTo>
                <a:lnTo>
                  <a:pt x="16944" y="21600"/>
                </a:lnTo>
                <a:lnTo>
                  <a:pt x="16943" y="0"/>
                </a:lnTo>
                <a:close/>
              </a:path>
            </a:pathLst>
          </a:custGeom>
          <a:noFill/>
          <a:ln w="9525">
            <a:solidFill>
              <a:schemeClr val="tx1"/>
            </a:solidFill>
            <a:round/>
            <a:headEnd type="triangle" w="med" len="me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167" name="Text Box 53">
            <a:extLst>
              <a:ext uri="{FF2B5EF4-FFF2-40B4-BE49-F238E27FC236}">
                <a16:creationId xmlns:a16="http://schemas.microsoft.com/office/drawing/2014/main" id="{E88C492F-CA0F-4CB7-A4CC-646CE1C683A2}"/>
              </a:ext>
            </a:extLst>
          </p:cNvPr>
          <p:cNvSpPr txBox="1">
            <a:spLocks noChangeArrowheads="1"/>
          </p:cNvSpPr>
          <p:nvPr/>
        </p:nvSpPr>
        <p:spPr bwMode="auto">
          <a:xfrm>
            <a:off x="3578225" y="3983038"/>
            <a:ext cx="3175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t>
            </a:r>
          </a:p>
        </p:txBody>
      </p:sp>
      <p:cxnSp>
        <p:nvCxnSpPr>
          <p:cNvPr id="50" name="Straight Connector 49">
            <a:extLst>
              <a:ext uri="{FF2B5EF4-FFF2-40B4-BE49-F238E27FC236}">
                <a16:creationId xmlns:a16="http://schemas.microsoft.com/office/drawing/2014/main" id="{C39B9F3D-DE77-E086-6961-4D4885AE2415}"/>
              </a:ext>
            </a:extLst>
          </p:cNvPr>
          <p:cNvCxnSpPr/>
          <p:nvPr/>
        </p:nvCxnSpPr>
        <p:spPr>
          <a:xfrm>
            <a:off x="246309" y="6516257"/>
            <a:ext cx="7810007"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4">
            <a:extLst>
              <a:ext uri="{FF2B5EF4-FFF2-40B4-BE49-F238E27FC236}">
                <a16:creationId xmlns:a16="http://schemas.microsoft.com/office/drawing/2014/main" id="{136633C3-8C36-4679-B990-178A4E7A2C78}"/>
              </a:ext>
            </a:extLst>
          </p:cNvPr>
          <p:cNvSpPr txBox="1">
            <a:spLocks noChangeArrowheads="1"/>
          </p:cNvSpPr>
          <p:nvPr/>
        </p:nvSpPr>
        <p:spPr bwMode="auto">
          <a:xfrm>
            <a:off x="285751" y="132034"/>
            <a:ext cx="84010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In some cases, there may be more than one way a system can lose equilibrium by slipping</a:t>
            </a:r>
          </a:p>
        </p:txBody>
      </p:sp>
      <p:sp>
        <p:nvSpPr>
          <p:cNvPr id="6168" name="Text Box 25">
            <a:extLst>
              <a:ext uri="{FF2B5EF4-FFF2-40B4-BE49-F238E27FC236}">
                <a16:creationId xmlns:a16="http://schemas.microsoft.com/office/drawing/2014/main" id="{02CECAE3-5E22-428F-A6B3-1F3CE8739000}"/>
              </a:ext>
            </a:extLst>
          </p:cNvPr>
          <p:cNvSpPr txBox="1">
            <a:spLocks noChangeArrowheads="1"/>
          </p:cNvSpPr>
          <p:nvPr/>
        </p:nvSpPr>
        <p:spPr bwMode="auto">
          <a:xfrm>
            <a:off x="285751" y="1354138"/>
            <a:ext cx="330041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Find the smallest force P at which sliding impends.</a:t>
            </a:r>
          </a:p>
        </p:txBody>
      </p:sp>
      <p:sp>
        <p:nvSpPr>
          <p:cNvPr id="6173" name="Text Box 30">
            <a:extLst>
              <a:ext uri="{FF2B5EF4-FFF2-40B4-BE49-F238E27FC236}">
                <a16:creationId xmlns:a16="http://schemas.microsoft.com/office/drawing/2014/main" id="{504833F7-D9AE-484C-83DC-E7DEC389C1B4}"/>
              </a:ext>
            </a:extLst>
          </p:cNvPr>
          <p:cNvSpPr txBox="1">
            <a:spLocks noChangeArrowheads="1"/>
          </p:cNvSpPr>
          <p:nvPr/>
        </p:nvSpPr>
        <p:spPr bwMode="auto">
          <a:xfrm>
            <a:off x="293686" y="3235433"/>
            <a:ext cx="2635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free body diagram for A </a:t>
            </a:r>
          </a:p>
        </p:txBody>
      </p:sp>
      <p:sp>
        <p:nvSpPr>
          <p:cNvPr id="6174" name="Rectangle 31">
            <a:extLst>
              <a:ext uri="{FF2B5EF4-FFF2-40B4-BE49-F238E27FC236}">
                <a16:creationId xmlns:a16="http://schemas.microsoft.com/office/drawing/2014/main" id="{F981FF81-07AB-4FC5-8354-51718CDF44EF}"/>
              </a:ext>
            </a:extLst>
          </p:cNvPr>
          <p:cNvSpPr>
            <a:spLocks noChangeArrowheads="1"/>
          </p:cNvSpPr>
          <p:nvPr/>
        </p:nvSpPr>
        <p:spPr bwMode="auto">
          <a:xfrm>
            <a:off x="2451099" y="3698983"/>
            <a:ext cx="1284287" cy="698500"/>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6175" name="Line 32">
            <a:extLst>
              <a:ext uri="{FF2B5EF4-FFF2-40B4-BE49-F238E27FC236}">
                <a16:creationId xmlns:a16="http://schemas.microsoft.com/office/drawing/2014/main" id="{77BD2ECD-4791-4CAF-B369-763AF943AF19}"/>
              </a:ext>
            </a:extLst>
          </p:cNvPr>
          <p:cNvSpPr>
            <a:spLocks noChangeShapeType="1"/>
          </p:cNvSpPr>
          <p:nvPr/>
        </p:nvSpPr>
        <p:spPr bwMode="auto">
          <a:xfrm flipV="1">
            <a:off x="3725861" y="3297346"/>
            <a:ext cx="544513" cy="401637"/>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176" name="Text Box 33">
            <a:extLst>
              <a:ext uri="{FF2B5EF4-FFF2-40B4-BE49-F238E27FC236}">
                <a16:creationId xmlns:a16="http://schemas.microsoft.com/office/drawing/2014/main" id="{6BC8CDE2-8370-4170-A233-81FF23D3B43A}"/>
              </a:ext>
            </a:extLst>
          </p:cNvPr>
          <p:cNvSpPr txBox="1">
            <a:spLocks noChangeArrowheads="1"/>
          </p:cNvSpPr>
          <p:nvPr/>
        </p:nvSpPr>
        <p:spPr bwMode="auto">
          <a:xfrm>
            <a:off x="3962399" y="2936983"/>
            <a:ext cx="323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T</a:t>
            </a:r>
          </a:p>
        </p:txBody>
      </p:sp>
      <p:sp>
        <p:nvSpPr>
          <p:cNvPr id="6177" name="Line 34">
            <a:extLst>
              <a:ext uri="{FF2B5EF4-FFF2-40B4-BE49-F238E27FC236}">
                <a16:creationId xmlns:a16="http://schemas.microsoft.com/office/drawing/2014/main" id="{49193658-B3C0-4189-A895-388DA7C78F3A}"/>
              </a:ext>
            </a:extLst>
          </p:cNvPr>
          <p:cNvSpPr>
            <a:spLocks noChangeShapeType="1"/>
          </p:cNvSpPr>
          <p:nvPr/>
        </p:nvSpPr>
        <p:spPr bwMode="auto">
          <a:xfrm flipV="1">
            <a:off x="3108324" y="4407008"/>
            <a:ext cx="0" cy="452438"/>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178" name="Line 35">
            <a:extLst>
              <a:ext uri="{FF2B5EF4-FFF2-40B4-BE49-F238E27FC236}">
                <a16:creationId xmlns:a16="http://schemas.microsoft.com/office/drawing/2014/main" id="{25FBF79D-780E-42A2-A44E-97C7807CFD6B}"/>
              </a:ext>
            </a:extLst>
          </p:cNvPr>
          <p:cNvSpPr>
            <a:spLocks noChangeShapeType="1"/>
          </p:cNvSpPr>
          <p:nvPr/>
        </p:nvSpPr>
        <p:spPr bwMode="auto">
          <a:xfrm flipH="1">
            <a:off x="3303586" y="4459396"/>
            <a:ext cx="503238" cy="0"/>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179" name="Text Box 36">
            <a:extLst>
              <a:ext uri="{FF2B5EF4-FFF2-40B4-BE49-F238E27FC236}">
                <a16:creationId xmlns:a16="http://schemas.microsoft.com/office/drawing/2014/main" id="{DAF26A50-75B6-494F-9BD6-A798601AC156}"/>
              </a:ext>
            </a:extLst>
          </p:cNvPr>
          <p:cNvSpPr txBox="1">
            <a:spLocks noChangeArrowheads="1"/>
          </p:cNvSpPr>
          <p:nvPr/>
        </p:nvSpPr>
        <p:spPr bwMode="auto">
          <a:xfrm>
            <a:off x="2811461" y="4807058"/>
            <a:ext cx="349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N</a:t>
            </a:r>
          </a:p>
        </p:txBody>
      </p:sp>
      <p:sp>
        <p:nvSpPr>
          <p:cNvPr id="6180" name="Text Box 37">
            <a:extLst>
              <a:ext uri="{FF2B5EF4-FFF2-40B4-BE49-F238E27FC236}">
                <a16:creationId xmlns:a16="http://schemas.microsoft.com/office/drawing/2014/main" id="{0476A3E9-ABC9-4F00-BF02-DDD1BA448830}"/>
              </a:ext>
            </a:extLst>
          </p:cNvPr>
          <p:cNvSpPr txBox="1">
            <a:spLocks noChangeArrowheads="1"/>
          </p:cNvSpPr>
          <p:nvPr/>
        </p:nvSpPr>
        <p:spPr bwMode="auto">
          <a:xfrm>
            <a:off x="3849686" y="4232383"/>
            <a:ext cx="666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0.2N</a:t>
            </a:r>
          </a:p>
        </p:txBody>
      </p:sp>
      <p:sp>
        <p:nvSpPr>
          <p:cNvPr id="6181" name="Text Box 38">
            <a:extLst>
              <a:ext uri="{FF2B5EF4-FFF2-40B4-BE49-F238E27FC236}">
                <a16:creationId xmlns:a16="http://schemas.microsoft.com/office/drawing/2014/main" id="{23386E33-CB37-41F3-85F7-793B00C0B4E2}"/>
              </a:ext>
            </a:extLst>
          </p:cNvPr>
          <p:cNvSpPr txBox="1">
            <a:spLocks noChangeArrowheads="1"/>
          </p:cNvSpPr>
          <p:nvPr/>
        </p:nvSpPr>
        <p:spPr bwMode="auto">
          <a:xfrm>
            <a:off x="2524124" y="3994258"/>
            <a:ext cx="30321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A</a:t>
            </a:r>
          </a:p>
        </p:txBody>
      </p:sp>
      <p:sp>
        <p:nvSpPr>
          <p:cNvPr id="6182" name="Line 39">
            <a:extLst>
              <a:ext uri="{FF2B5EF4-FFF2-40B4-BE49-F238E27FC236}">
                <a16:creationId xmlns:a16="http://schemas.microsoft.com/office/drawing/2014/main" id="{2CB74012-5BB9-4FC7-AB01-4A55B3F86867}"/>
              </a:ext>
            </a:extLst>
          </p:cNvPr>
          <p:cNvSpPr>
            <a:spLocks noChangeShapeType="1"/>
          </p:cNvSpPr>
          <p:nvPr/>
        </p:nvSpPr>
        <p:spPr bwMode="auto">
          <a:xfrm>
            <a:off x="3087686" y="3841858"/>
            <a:ext cx="0" cy="411163"/>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183" name="Text Box 40">
            <a:extLst>
              <a:ext uri="{FF2B5EF4-FFF2-40B4-BE49-F238E27FC236}">
                <a16:creationId xmlns:a16="http://schemas.microsoft.com/office/drawing/2014/main" id="{619DCB35-5FA4-4F06-A377-21474EF075B3}"/>
              </a:ext>
            </a:extLst>
          </p:cNvPr>
          <p:cNvSpPr txBox="1">
            <a:spLocks noChangeArrowheads="1"/>
          </p:cNvSpPr>
          <p:nvPr/>
        </p:nvSpPr>
        <p:spPr bwMode="auto">
          <a:xfrm>
            <a:off x="3140074" y="3789471"/>
            <a:ext cx="67197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100 </a:t>
            </a:r>
            <a:r>
              <a:rPr lang="en-US" altLang="en-US" sz="1400" dirty="0" err="1"/>
              <a:t>lb</a:t>
            </a:r>
            <a:endParaRPr lang="en-US" altLang="en-US" sz="1400" dirty="0"/>
          </a:p>
        </p:txBody>
      </p:sp>
      <p:sp>
        <p:nvSpPr>
          <p:cNvPr id="6184" name="Line 41">
            <a:extLst>
              <a:ext uri="{FF2B5EF4-FFF2-40B4-BE49-F238E27FC236}">
                <a16:creationId xmlns:a16="http://schemas.microsoft.com/office/drawing/2014/main" id="{4DC690B5-2B90-4AB4-9E16-66B1C30E54A6}"/>
              </a:ext>
            </a:extLst>
          </p:cNvPr>
          <p:cNvSpPr>
            <a:spLocks noChangeShapeType="1"/>
          </p:cNvSpPr>
          <p:nvPr/>
        </p:nvSpPr>
        <p:spPr bwMode="auto">
          <a:xfrm>
            <a:off x="3859211" y="3678346"/>
            <a:ext cx="2254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85" name="Line 42">
            <a:extLst>
              <a:ext uri="{FF2B5EF4-FFF2-40B4-BE49-F238E27FC236}">
                <a16:creationId xmlns:a16="http://schemas.microsoft.com/office/drawing/2014/main" id="{19117FD7-78C3-4368-9B63-D7A5E5A86D90}"/>
              </a:ext>
            </a:extLst>
          </p:cNvPr>
          <p:cNvSpPr>
            <a:spLocks noChangeShapeType="1"/>
          </p:cNvSpPr>
          <p:nvPr/>
        </p:nvSpPr>
        <p:spPr bwMode="auto">
          <a:xfrm flipV="1">
            <a:off x="4084636" y="3503721"/>
            <a:ext cx="0" cy="1841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86" name="Text Box 43">
            <a:extLst>
              <a:ext uri="{FF2B5EF4-FFF2-40B4-BE49-F238E27FC236}">
                <a16:creationId xmlns:a16="http://schemas.microsoft.com/office/drawing/2014/main" id="{CAE01D59-73C7-45C8-8D85-3714489C6B72}"/>
              </a:ext>
            </a:extLst>
          </p:cNvPr>
          <p:cNvSpPr txBox="1">
            <a:spLocks noChangeArrowheads="1"/>
          </p:cNvSpPr>
          <p:nvPr/>
        </p:nvSpPr>
        <p:spPr bwMode="auto">
          <a:xfrm>
            <a:off x="3827461" y="3676758"/>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4</a:t>
            </a:r>
          </a:p>
        </p:txBody>
      </p:sp>
      <p:sp>
        <p:nvSpPr>
          <p:cNvPr id="6187" name="Text Box 44">
            <a:extLst>
              <a:ext uri="{FF2B5EF4-FFF2-40B4-BE49-F238E27FC236}">
                <a16:creationId xmlns:a16="http://schemas.microsoft.com/office/drawing/2014/main" id="{FCC86CC1-17D1-4771-929A-2FDBB62C0417}"/>
              </a:ext>
            </a:extLst>
          </p:cNvPr>
          <p:cNvSpPr txBox="1">
            <a:spLocks noChangeArrowheads="1"/>
          </p:cNvSpPr>
          <p:nvPr/>
        </p:nvSpPr>
        <p:spPr bwMode="auto">
          <a:xfrm>
            <a:off x="4075111" y="3410058"/>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3</a:t>
            </a:r>
          </a:p>
        </p:txBody>
      </p:sp>
      <p:graphicFrame>
        <p:nvGraphicFramePr>
          <p:cNvPr id="6146" name="Object 45">
            <a:extLst>
              <a:ext uri="{FF2B5EF4-FFF2-40B4-BE49-F238E27FC236}">
                <a16:creationId xmlns:a16="http://schemas.microsoft.com/office/drawing/2014/main" id="{227DD66A-93BC-4930-AC2D-A95A677EB573}"/>
              </a:ext>
            </a:extLst>
          </p:cNvPr>
          <p:cNvGraphicFramePr>
            <a:graphicFrameLocks noChangeAspect="1"/>
          </p:cNvGraphicFramePr>
          <p:nvPr>
            <p:extLst>
              <p:ext uri="{D42A27DB-BD31-4B8C-83A1-F6EECF244321}">
                <p14:modId xmlns:p14="http://schemas.microsoft.com/office/powerpoint/2010/main" val="2754405832"/>
              </p:ext>
            </p:extLst>
          </p:nvPr>
        </p:nvGraphicFramePr>
        <p:xfrm>
          <a:off x="677863" y="5397500"/>
          <a:ext cx="2892425" cy="1130300"/>
        </p:xfrm>
        <a:graphic>
          <a:graphicData uri="http://schemas.openxmlformats.org/presentationml/2006/ole">
            <mc:AlternateContent xmlns:mc="http://schemas.openxmlformats.org/markup-compatibility/2006">
              <mc:Choice xmlns:v="urn:schemas-microsoft-com:vml" Requires="v">
                <p:oleObj name="Equation" r:id="rId4" imgW="1917360" imgH="749160" progId="Equation.DSMT4">
                  <p:embed/>
                </p:oleObj>
              </mc:Choice>
              <mc:Fallback>
                <p:oleObj name="Equation" r:id="rId4" imgW="1917360" imgH="749160" progId="Equation.DSMT4">
                  <p:embed/>
                  <p:pic>
                    <p:nvPicPr>
                      <p:cNvPr id="0" name="Object 45"/>
                      <p:cNvPicPr>
                        <a:picLocks noChangeAspect="1" noChangeArrowheads="1"/>
                      </p:cNvPicPr>
                      <p:nvPr/>
                    </p:nvPicPr>
                    <p:blipFill>
                      <a:blip r:embed="rId5"/>
                      <a:srcRect/>
                      <a:stretch>
                        <a:fillRect/>
                      </a:stretch>
                    </p:blipFill>
                    <p:spPr bwMode="auto">
                      <a:xfrm>
                        <a:off x="677863" y="5397500"/>
                        <a:ext cx="2892425" cy="1130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48" name="Rectangle 5">
            <a:extLst>
              <a:ext uri="{FF2B5EF4-FFF2-40B4-BE49-F238E27FC236}">
                <a16:creationId xmlns:a16="http://schemas.microsoft.com/office/drawing/2014/main" id="{1D6963A8-CC71-496B-A283-5A88932E0CD6}"/>
              </a:ext>
            </a:extLst>
          </p:cNvPr>
          <p:cNvSpPr>
            <a:spLocks noChangeArrowheads="1"/>
          </p:cNvSpPr>
          <p:nvPr/>
        </p:nvSpPr>
        <p:spPr bwMode="auto">
          <a:xfrm>
            <a:off x="6049965" y="1837639"/>
            <a:ext cx="801688" cy="430212"/>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6149" name="Rectangle 6">
            <a:extLst>
              <a:ext uri="{FF2B5EF4-FFF2-40B4-BE49-F238E27FC236}">
                <a16:creationId xmlns:a16="http://schemas.microsoft.com/office/drawing/2014/main" id="{F03F1DD9-EE34-46F1-AF48-FBAF6AEB126F}"/>
              </a:ext>
            </a:extLst>
          </p:cNvPr>
          <p:cNvSpPr>
            <a:spLocks noChangeArrowheads="1"/>
          </p:cNvSpPr>
          <p:nvPr/>
        </p:nvSpPr>
        <p:spPr bwMode="auto">
          <a:xfrm>
            <a:off x="5710240" y="2267851"/>
            <a:ext cx="1541463" cy="514350"/>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6150" name="Rectangle 7">
            <a:extLst>
              <a:ext uri="{FF2B5EF4-FFF2-40B4-BE49-F238E27FC236}">
                <a16:creationId xmlns:a16="http://schemas.microsoft.com/office/drawing/2014/main" id="{64C6D27A-69A3-4E3E-8FC9-18C1ECF93C1F}"/>
              </a:ext>
            </a:extLst>
          </p:cNvPr>
          <p:cNvSpPr>
            <a:spLocks noChangeArrowheads="1"/>
          </p:cNvSpPr>
          <p:nvPr/>
        </p:nvSpPr>
        <p:spPr bwMode="auto">
          <a:xfrm>
            <a:off x="5372103" y="2782201"/>
            <a:ext cx="2228850" cy="484188"/>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6151" name="Line 8">
            <a:extLst>
              <a:ext uri="{FF2B5EF4-FFF2-40B4-BE49-F238E27FC236}">
                <a16:creationId xmlns:a16="http://schemas.microsoft.com/office/drawing/2014/main" id="{C24EA0C5-31FE-418F-B35B-D3FD8EC3D9E4}"/>
              </a:ext>
            </a:extLst>
          </p:cNvPr>
          <p:cNvSpPr>
            <a:spLocks noChangeShapeType="1"/>
          </p:cNvSpPr>
          <p:nvPr/>
        </p:nvSpPr>
        <p:spPr bwMode="auto">
          <a:xfrm>
            <a:off x="4857753" y="3275914"/>
            <a:ext cx="344170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2" name="Line 9">
            <a:extLst>
              <a:ext uri="{FF2B5EF4-FFF2-40B4-BE49-F238E27FC236}">
                <a16:creationId xmlns:a16="http://schemas.microsoft.com/office/drawing/2014/main" id="{9A705786-66A0-43F9-9D0D-BA7ED602D85D}"/>
              </a:ext>
            </a:extLst>
          </p:cNvPr>
          <p:cNvSpPr>
            <a:spLocks noChangeShapeType="1"/>
          </p:cNvSpPr>
          <p:nvPr/>
        </p:nvSpPr>
        <p:spPr bwMode="auto">
          <a:xfrm flipV="1">
            <a:off x="6902453" y="2113864"/>
            <a:ext cx="266700" cy="9366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3" name="Line 10">
            <a:extLst>
              <a:ext uri="{FF2B5EF4-FFF2-40B4-BE49-F238E27FC236}">
                <a16:creationId xmlns:a16="http://schemas.microsoft.com/office/drawing/2014/main" id="{251ACFEE-182F-4C8F-B65B-C743FF481FCE}"/>
              </a:ext>
            </a:extLst>
          </p:cNvPr>
          <p:cNvSpPr>
            <a:spLocks noChangeShapeType="1"/>
          </p:cNvSpPr>
          <p:nvPr/>
        </p:nvSpPr>
        <p:spPr bwMode="auto">
          <a:xfrm flipV="1">
            <a:off x="7323140" y="2617101"/>
            <a:ext cx="266700" cy="9366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4" name="Line 11">
            <a:extLst>
              <a:ext uri="{FF2B5EF4-FFF2-40B4-BE49-F238E27FC236}">
                <a16:creationId xmlns:a16="http://schemas.microsoft.com/office/drawing/2014/main" id="{CAE2B0B0-9371-4996-8E09-8260AC015F5F}"/>
              </a:ext>
            </a:extLst>
          </p:cNvPr>
          <p:cNvSpPr>
            <a:spLocks noChangeShapeType="1"/>
          </p:cNvSpPr>
          <p:nvPr/>
        </p:nvSpPr>
        <p:spPr bwMode="auto">
          <a:xfrm flipV="1">
            <a:off x="7642228" y="3140976"/>
            <a:ext cx="266700" cy="9366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5" name="Line 12">
            <a:extLst>
              <a:ext uri="{FF2B5EF4-FFF2-40B4-BE49-F238E27FC236}">
                <a16:creationId xmlns:a16="http://schemas.microsoft.com/office/drawing/2014/main" id="{49781AA1-9A1D-43D9-8F4F-9D3174AC14E0}"/>
              </a:ext>
            </a:extLst>
          </p:cNvPr>
          <p:cNvSpPr>
            <a:spLocks noChangeShapeType="1"/>
          </p:cNvSpPr>
          <p:nvPr/>
        </p:nvSpPr>
        <p:spPr bwMode="auto">
          <a:xfrm flipV="1">
            <a:off x="6861178" y="1461401"/>
            <a:ext cx="473075" cy="379413"/>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6" name="Line 13">
            <a:extLst>
              <a:ext uri="{FF2B5EF4-FFF2-40B4-BE49-F238E27FC236}">
                <a16:creationId xmlns:a16="http://schemas.microsoft.com/office/drawing/2014/main" id="{2E12C9F1-5491-4F7E-8BDC-9C7E4D7E8E9D}"/>
              </a:ext>
            </a:extLst>
          </p:cNvPr>
          <p:cNvSpPr>
            <a:spLocks noChangeShapeType="1"/>
          </p:cNvSpPr>
          <p:nvPr/>
        </p:nvSpPr>
        <p:spPr bwMode="auto">
          <a:xfrm>
            <a:off x="7324728" y="1293126"/>
            <a:ext cx="0" cy="43021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7" name="Line 14">
            <a:extLst>
              <a:ext uri="{FF2B5EF4-FFF2-40B4-BE49-F238E27FC236}">
                <a16:creationId xmlns:a16="http://schemas.microsoft.com/office/drawing/2014/main" id="{0203A29E-A120-4A45-91A0-E2869480DA41}"/>
              </a:ext>
            </a:extLst>
          </p:cNvPr>
          <p:cNvSpPr>
            <a:spLocks noChangeShapeType="1"/>
          </p:cNvSpPr>
          <p:nvPr/>
        </p:nvSpPr>
        <p:spPr bwMode="auto">
          <a:xfrm flipH="1">
            <a:off x="5207003" y="2525026"/>
            <a:ext cx="503237"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158" name="Text Box 15">
            <a:extLst>
              <a:ext uri="{FF2B5EF4-FFF2-40B4-BE49-F238E27FC236}">
                <a16:creationId xmlns:a16="http://schemas.microsoft.com/office/drawing/2014/main" id="{CF905C75-C813-4E90-9723-6CCAE3CF9823}"/>
              </a:ext>
            </a:extLst>
          </p:cNvPr>
          <p:cNvSpPr txBox="1">
            <a:spLocks noChangeArrowheads="1"/>
          </p:cNvSpPr>
          <p:nvPr/>
        </p:nvSpPr>
        <p:spPr bwMode="auto">
          <a:xfrm>
            <a:off x="6096003" y="1836726"/>
            <a:ext cx="806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100 </a:t>
            </a:r>
            <a:r>
              <a:rPr lang="en-US" altLang="en-US" dirty="0" err="1"/>
              <a:t>lb</a:t>
            </a:r>
            <a:endParaRPr lang="en-US" altLang="en-US" dirty="0"/>
          </a:p>
        </p:txBody>
      </p:sp>
      <p:sp>
        <p:nvSpPr>
          <p:cNvPr id="6159" name="Text Box 16">
            <a:extLst>
              <a:ext uri="{FF2B5EF4-FFF2-40B4-BE49-F238E27FC236}">
                <a16:creationId xmlns:a16="http://schemas.microsoft.com/office/drawing/2014/main" id="{4CDE6A46-6770-4B8E-A1D1-7383007DF744}"/>
              </a:ext>
            </a:extLst>
          </p:cNvPr>
          <p:cNvSpPr txBox="1">
            <a:spLocks noChangeArrowheads="1"/>
          </p:cNvSpPr>
          <p:nvPr/>
        </p:nvSpPr>
        <p:spPr bwMode="auto">
          <a:xfrm>
            <a:off x="6164494" y="2328401"/>
            <a:ext cx="679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60 </a:t>
            </a:r>
            <a:r>
              <a:rPr lang="en-US" altLang="en-US" dirty="0" err="1"/>
              <a:t>lb</a:t>
            </a:r>
            <a:endParaRPr lang="en-US" altLang="en-US" dirty="0"/>
          </a:p>
        </p:txBody>
      </p:sp>
      <p:sp>
        <p:nvSpPr>
          <p:cNvPr id="6160" name="Text Box 17">
            <a:extLst>
              <a:ext uri="{FF2B5EF4-FFF2-40B4-BE49-F238E27FC236}">
                <a16:creationId xmlns:a16="http://schemas.microsoft.com/office/drawing/2014/main" id="{EA7BEF40-28DC-4D61-B349-CCB8193F3315}"/>
              </a:ext>
            </a:extLst>
          </p:cNvPr>
          <p:cNvSpPr txBox="1">
            <a:spLocks noChangeArrowheads="1"/>
          </p:cNvSpPr>
          <p:nvPr/>
        </p:nvSpPr>
        <p:spPr bwMode="auto">
          <a:xfrm>
            <a:off x="6181728" y="2851256"/>
            <a:ext cx="679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20 </a:t>
            </a:r>
            <a:r>
              <a:rPr lang="en-US" altLang="en-US" dirty="0" err="1"/>
              <a:t>lb</a:t>
            </a:r>
            <a:endParaRPr lang="en-US" altLang="en-US" dirty="0"/>
          </a:p>
        </p:txBody>
      </p:sp>
      <p:sp>
        <p:nvSpPr>
          <p:cNvPr id="6161" name="Text Box 18">
            <a:extLst>
              <a:ext uri="{FF2B5EF4-FFF2-40B4-BE49-F238E27FC236}">
                <a16:creationId xmlns:a16="http://schemas.microsoft.com/office/drawing/2014/main" id="{629DCFFE-CE1B-45CA-A8BC-AAF05831F67C}"/>
              </a:ext>
            </a:extLst>
          </p:cNvPr>
          <p:cNvSpPr txBox="1">
            <a:spLocks noChangeArrowheads="1"/>
          </p:cNvSpPr>
          <p:nvPr/>
        </p:nvSpPr>
        <p:spPr bwMode="auto">
          <a:xfrm>
            <a:off x="7200903" y="1883676"/>
            <a:ext cx="8947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latin typeface="Symbol" panose="05050102010706020507" pitchFamily="18" charset="2"/>
              </a:rPr>
              <a:t>m </a:t>
            </a:r>
            <a:r>
              <a:rPr lang="en-US" altLang="en-US" dirty="0"/>
              <a:t>= 0.2</a:t>
            </a:r>
          </a:p>
        </p:txBody>
      </p:sp>
      <p:sp>
        <p:nvSpPr>
          <p:cNvPr id="6162" name="Text Box 19">
            <a:extLst>
              <a:ext uri="{FF2B5EF4-FFF2-40B4-BE49-F238E27FC236}">
                <a16:creationId xmlns:a16="http://schemas.microsoft.com/office/drawing/2014/main" id="{F9AAACE4-B3B3-49EF-87D2-36B624D07D90}"/>
              </a:ext>
            </a:extLst>
          </p:cNvPr>
          <p:cNvSpPr txBox="1">
            <a:spLocks noChangeArrowheads="1"/>
          </p:cNvSpPr>
          <p:nvPr/>
        </p:nvSpPr>
        <p:spPr bwMode="auto">
          <a:xfrm>
            <a:off x="7561265" y="2366276"/>
            <a:ext cx="10230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latin typeface="Symbol" panose="05050102010706020507" pitchFamily="18" charset="2"/>
              </a:rPr>
              <a:t>m </a:t>
            </a:r>
            <a:r>
              <a:rPr lang="en-US" altLang="en-US" dirty="0"/>
              <a:t>= 0.25</a:t>
            </a:r>
          </a:p>
        </p:txBody>
      </p:sp>
      <p:sp>
        <p:nvSpPr>
          <p:cNvPr id="6163" name="Text Box 20">
            <a:extLst>
              <a:ext uri="{FF2B5EF4-FFF2-40B4-BE49-F238E27FC236}">
                <a16:creationId xmlns:a16="http://schemas.microsoft.com/office/drawing/2014/main" id="{F2A9DDD9-1E27-4325-ABC6-C19004EF224B}"/>
              </a:ext>
            </a:extLst>
          </p:cNvPr>
          <p:cNvSpPr txBox="1">
            <a:spLocks noChangeArrowheads="1"/>
          </p:cNvSpPr>
          <p:nvPr/>
        </p:nvSpPr>
        <p:spPr bwMode="auto">
          <a:xfrm>
            <a:off x="7910515" y="2828239"/>
            <a:ext cx="8947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latin typeface="Symbol" panose="05050102010706020507" pitchFamily="18" charset="2"/>
              </a:rPr>
              <a:t>m </a:t>
            </a:r>
            <a:r>
              <a:rPr lang="en-US" altLang="en-US" dirty="0"/>
              <a:t>= 0.2</a:t>
            </a:r>
          </a:p>
        </p:txBody>
      </p:sp>
      <p:sp>
        <p:nvSpPr>
          <p:cNvPr id="6164" name="Line 21">
            <a:extLst>
              <a:ext uri="{FF2B5EF4-FFF2-40B4-BE49-F238E27FC236}">
                <a16:creationId xmlns:a16="http://schemas.microsoft.com/office/drawing/2014/main" id="{E55D081D-8B9A-4FF5-A55A-244D8CA04AB5}"/>
              </a:ext>
            </a:extLst>
          </p:cNvPr>
          <p:cNvSpPr>
            <a:spLocks noChangeShapeType="1"/>
          </p:cNvSpPr>
          <p:nvPr/>
        </p:nvSpPr>
        <p:spPr bwMode="auto">
          <a:xfrm>
            <a:off x="6973890" y="1837639"/>
            <a:ext cx="18573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65" name="Line 22">
            <a:extLst>
              <a:ext uri="{FF2B5EF4-FFF2-40B4-BE49-F238E27FC236}">
                <a16:creationId xmlns:a16="http://schemas.microsoft.com/office/drawing/2014/main" id="{A7578E5C-D15A-44D8-B130-577C86F59128}"/>
              </a:ext>
            </a:extLst>
          </p:cNvPr>
          <p:cNvSpPr>
            <a:spLocks noChangeShapeType="1"/>
          </p:cNvSpPr>
          <p:nvPr/>
        </p:nvSpPr>
        <p:spPr bwMode="auto">
          <a:xfrm flipV="1">
            <a:off x="7169153" y="1621739"/>
            <a:ext cx="0" cy="2254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66" name="Text Box 23">
            <a:extLst>
              <a:ext uri="{FF2B5EF4-FFF2-40B4-BE49-F238E27FC236}">
                <a16:creationId xmlns:a16="http://schemas.microsoft.com/office/drawing/2014/main" id="{22BE03DB-E04D-47AF-9A57-88239A311229}"/>
              </a:ext>
            </a:extLst>
          </p:cNvPr>
          <p:cNvSpPr txBox="1">
            <a:spLocks noChangeArrowheads="1"/>
          </p:cNvSpPr>
          <p:nvPr/>
        </p:nvSpPr>
        <p:spPr bwMode="auto">
          <a:xfrm>
            <a:off x="6891340" y="1815414"/>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4</a:t>
            </a:r>
          </a:p>
        </p:txBody>
      </p:sp>
      <p:sp>
        <p:nvSpPr>
          <p:cNvPr id="6167" name="Text Box 24">
            <a:extLst>
              <a:ext uri="{FF2B5EF4-FFF2-40B4-BE49-F238E27FC236}">
                <a16:creationId xmlns:a16="http://schemas.microsoft.com/office/drawing/2014/main" id="{741B67A7-692E-439E-9A34-2C4619D26D88}"/>
              </a:ext>
            </a:extLst>
          </p:cNvPr>
          <p:cNvSpPr txBox="1">
            <a:spLocks noChangeArrowheads="1"/>
          </p:cNvSpPr>
          <p:nvPr/>
        </p:nvSpPr>
        <p:spPr bwMode="auto">
          <a:xfrm>
            <a:off x="7129465" y="1578876"/>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3</a:t>
            </a:r>
          </a:p>
        </p:txBody>
      </p:sp>
      <p:sp>
        <p:nvSpPr>
          <p:cNvPr id="6169" name="Text Box 26">
            <a:extLst>
              <a:ext uri="{FF2B5EF4-FFF2-40B4-BE49-F238E27FC236}">
                <a16:creationId xmlns:a16="http://schemas.microsoft.com/office/drawing/2014/main" id="{978BA24F-DC36-4170-9CDF-059F241E0176}"/>
              </a:ext>
            </a:extLst>
          </p:cNvPr>
          <p:cNvSpPr txBox="1">
            <a:spLocks noChangeArrowheads="1"/>
          </p:cNvSpPr>
          <p:nvPr/>
        </p:nvSpPr>
        <p:spPr bwMode="auto">
          <a:xfrm>
            <a:off x="5197478" y="2031314"/>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P</a:t>
            </a:r>
          </a:p>
        </p:txBody>
      </p:sp>
      <p:sp>
        <p:nvSpPr>
          <p:cNvPr id="6170" name="Text Box 27">
            <a:extLst>
              <a:ext uri="{FF2B5EF4-FFF2-40B4-BE49-F238E27FC236}">
                <a16:creationId xmlns:a16="http://schemas.microsoft.com/office/drawing/2014/main" id="{B4C0EDEA-9736-4089-A296-D0D988E3C3E5}"/>
              </a:ext>
            </a:extLst>
          </p:cNvPr>
          <p:cNvSpPr txBox="1">
            <a:spLocks noChangeArrowheads="1"/>
          </p:cNvSpPr>
          <p:nvPr/>
        </p:nvSpPr>
        <p:spPr bwMode="auto">
          <a:xfrm>
            <a:off x="6029328" y="1978926"/>
            <a:ext cx="30321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A</a:t>
            </a:r>
          </a:p>
        </p:txBody>
      </p:sp>
      <p:sp>
        <p:nvSpPr>
          <p:cNvPr id="6171" name="Text Box 28">
            <a:extLst>
              <a:ext uri="{FF2B5EF4-FFF2-40B4-BE49-F238E27FC236}">
                <a16:creationId xmlns:a16="http://schemas.microsoft.com/office/drawing/2014/main" id="{3E3A811D-9FE9-4F4B-8C7E-9209744E0E84}"/>
              </a:ext>
            </a:extLst>
          </p:cNvPr>
          <p:cNvSpPr txBox="1">
            <a:spLocks noChangeArrowheads="1"/>
          </p:cNvSpPr>
          <p:nvPr/>
        </p:nvSpPr>
        <p:spPr bwMode="auto">
          <a:xfrm>
            <a:off x="5721353" y="2471051"/>
            <a:ext cx="30321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B</a:t>
            </a:r>
          </a:p>
        </p:txBody>
      </p:sp>
      <p:sp>
        <p:nvSpPr>
          <p:cNvPr id="6172" name="Text Box 29">
            <a:extLst>
              <a:ext uri="{FF2B5EF4-FFF2-40B4-BE49-F238E27FC236}">
                <a16:creationId xmlns:a16="http://schemas.microsoft.com/office/drawing/2014/main" id="{F1AF4DB9-6553-41CA-8FDD-9D97FDDFE8BD}"/>
              </a:ext>
            </a:extLst>
          </p:cNvPr>
          <p:cNvSpPr txBox="1">
            <a:spLocks noChangeArrowheads="1"/>
          </p:cNvSpPr>
          <p:nvPr/>
        </p:nvSpPr>
        <p:spPr bwMode="auto">
          <a:xfrm>
            <a:off x="5422903" y="2955239"/>
            <a:ext cx="3127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C</a:t>
            </a:r>
          </a:p>
        </p:txBody>
      </p:sp>
      <p:sp>
        <p:nvSpPr>
          <p:cNvPr id="3" name="Freeform: Shape 2">
            <a:extLst>
              <a:ext uri="{FF2B5EF4-FFF2-40B4-BE49-F238E27FC236}">
                <a16:creationId xmlns:a16="http://schemas.microsoft.com/office/drawing/2014/main" id="{32D20B53-8390-4A59-9DCA-417EF388D122}"/>
              </a:ext>
            </a:extLst>
          </p:cNvPr>
          <p:cNvSpPr/>
          <p:nvPr/>
        </p:nvSpPr>
        <p:spPr>
          <a:xfrm>
            <a:off x="7328562" y="1300426"/>
            <a:ext cx="101600" cy="414246"/>
          </a:xfrm>
          <a:custGeom>
            <a:avLst/>
            <a:gdLst>
              <a:gd name="connsiteX0" fmla="*/ 0 w 101600"/>
              <a:gd name="connsiteY0" fmla="*/ 0 h 414246"/>
              <a:gd name="connsiteX1" fmla="*/ 39077 w 101600"/>
              <a:gd name="connsiteY1" fmla="*/ 78154 h 414246"/>
              <a:gd name="connsiteX2" fmla="*/ 46892 w 101600"/>
              <a:gd name="connsiteY2" fmla="*/ 109416 h 414246"/>
              <a:gd name="connsiteX3" fmla="*/ 78154 w 101600"/>
              <a:gd name="connsiteY3" fmla="*/ 171939 h 414246"/>
              <a:gd name="connsiteX4" fmla="*/ 93784 w 101600"/>
              <a:gd name="connsiteY4" fmla="*/ 203200 h 414246"/>
              <a:gd name="connsiteX5" fmla="*/ 101600 w 101600"/>
              <a:gd name="connsiteY5" fmla="*/ 226646 h 414246"/>
              <a:gd name="connsiteX6" fmla="*/ 70338 w 101600"/>
              <a:gd name="connsiteY6" fmla="*/ 367323 h 414246"/>
              <a:gd name="connsiteX7" fmla="*/ 39077 w 101600"/>
              <a:gd name="connsiteY7" fmla="*/ 398585 h 414246"/>
              <a:gd name="connsiteX8" fmla="*/ 7815 w 101600"/>
              <a:gd name="connsiteY8" fmla="*/ 414216 h 414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1600" h="414246">
                <a:moveTo>
                  <a:pt x="0" y="0"/>
                </a:moveTo>
                <a:cubicBezTo>
                  <a:pt x="22025" y="36709"/>
                  <a:pt x="25783" y="38270"/>
                  <a:pt x="39077" y="78154"/>
                </a:cubicBezTo>
                <a:cubicBezTo>
                  <a:pt x="42474" y="88344"/>
                  <a:pt x="42761" y="99501"/>
                  <a:pt x="46892" y="109416"/>
                </a:cubicBezTo>
                <a:cubicBezTo>
                  <a:pt x="55854" y="130925"/>
                  <a:pt x="67733" y="151098"/>
                  <a:pt x="78154" y="171939"/>
                </a:cubicBezTo>
                <a:cubicBezTo>
                  <a:pt x="83364" y="182359"/>
                  <a:pt x="90100" y="192148"/>
                  <a:pt x="93784" y="203200"/>
                </a:cubicBezTo>
                <a:lnTo>
                  <a:pt x="101600" y="226646"/>
                </a:lnTo>
                <a:cubicBezTo>
                  <a:pt x="96266" y="263986"/>
                  <a:pt x="98669" y="329548"/>
                  <a:pt x="70338" y="367323"/>
                </a:cubicBezTo>
                <a:cubicBezTo>
                  <a:pt x="61496" y="379112"/>
                  <a:pt x="50266" y="388994"/>
                  <a:pt x="39077" y="398585"/>
                </a:cubicBezTo>
                <a:cubicBezTo>
                  <a:pt x="19155" y="415661"/>
                  <a:pt x="23445" y="414216"/>
                  <a:pt x="7815" y="414216"/>
                </a:cubicBezTo>
              </a:path>
            </a:pathLst>
          </a:custGeom>
          <a:solidFill>
            <a:schemeClr val="bg1">
              <a:lumMod val="85000"/>
            </a:schemeClr>
          </a:solidFill>
          <a:ln w="158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1A51C3CD-8E6B-4B94-D599-EBFC10CFDF46}"/>
              </a:ext>
            </a:extLst>
          </p:cNvPr>
          <p:cNvSpPr txBox="1"/>
          <p:nvPr/>
        </p:nvSpPr>
        <p:spPr>
          <a:xfrm>
            <a:off x="285751" y="792434"/>
            <a:ext cx="1595309" cy="369332"/>
          </a:xfrm>
          <a:prstGeom prst="rect">
            <a:avLst/>
          </a:prstGeom>
          <a:noFill/>
        </p:spPr>
        <p:txBody>
          <a:bodyPr wrap="none" rtlCol="0">
            <a:spAutoFit/>
          </a:bodyPr>
          <a:lstStyle/>
          <a:p>
            <a:r>
              <a:rPr lang="en-US" dirty="0">
                <a:solidFill>
                  <a:srgbClr val="C00000"/>
                </a:solidFill>
              </a:rPr>
              <a:t>Example 10.2</a:t>
            </a:r>
          </a:p>
        </p:txBody>
      </p:sp>
      <p:cxnSp>
        <p:nvCxnSpPr>
          <p:cNvPr id="47" name="Straight Connector 46">
            <a:extLst>
              <a:ext uri="{FF2B5EF4-FFF2-40B4-BE49-F238E27FC236}">
                <a16:creationId xmlns:a16="http://schemas.microsoft.com/office/drawing/2014/main" id="{45FAAD20-75EF-51FF-52EA-CB453FEDB64D}"/>
              </a:ext>
            </a:extLst>
          </p:cNvPr>
          <p:cNvCxnSpPr/>
          <p:nvPr/>
        </p:nvCxnSpPr>
        <p:spPr>
          <a:xfrm>
            <a:off x="347909" y="1158982"/>
            <a:ext cx="7810007"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Freeform: Shape 4">
            <a:extLst>
              <a:ext uri="{FF2B5EF4-FFF2-40B4-BE49-F238E27FC236}">
                <a16:creationId xmlns:a16="http://schemas.microsoft.com/office/drawing/2014/main" id="{A94C3CBB-78D2-A68A-F393-FF4F8D5C792D}"/>
              </a:ext>
            </a:extLst>
          </p:cNvPr>
          <p:cNvSpPr/>
          <p:nvPr/>
        </p:nvSpPr>
        <p:spPr>
          <a:xfrm>
            <a:off x="4914900" y="3290207"/>
            <a:ext cx="3290207" cy="146957"/>
          </a:xfrm>
          <a:custGeom>
            <a:avLst/>
            <a:gdLst>
              <a:gd name="connsiteX0" fmla="*/ 0 w 3290207"/>
              <a:gd name="connsiteY0" fmla="*/ 0 h 146957"/>
              <a:gd name="connsiteX1" fmla="*/ 40821 w 3290207"/>
              <a:gd name="connsiteY1" fmla="*/ 16329 h 146957"/>
              <a:gd name="connsiteX2" fmla="*/ 65314 w 3290207"/>
              <a:gd name="connsiteY2" fmla="*/ 40822 h 146957"/>
              <a:gd name="connsiteX3" fmla="*/ 130629 w 3290207"/>
              <a:gd name="connsiteY3" fmla="*/ 48986 h 146957"/>
              <a:gd name="connsiteX4" fmla="*/ 155121 w 3290207"/>
              <a:gd name="connsiteY4" fmla="*/ 65314 h 146957"/>
              <a:gd name="connsiteX5" fmla="*/ 473529 w 3290207"/>
              <a:gd name="connsiteY5" fmla="*/ 97972 h 146957"/>
              <a:gd name="connsiteX6" fmla="*/ 783771 w 3290207"/>
              <a:gd name="connsiteY6" fmla="*/ 106136 h 146957"/>
              <a:gd name="connsiteX7" fmla="*/ 1151164 w 3290207"/>
              <a:gd name="connsiteY7" fmla="*/ 122464 h 146957"/>
              <a:gd name="connsiteX8" fmla="*/ 1183821 w 3290207"/>
              <a:gd name="connsiteY8" fmla="*/ 130629 h 146957"/>
              <a:gd name="connsiteX9" fmla="*/ 1404257 w 3290207"/>
              <a:gd name="connsiteY9" fmla="*/ 138793 h 146957"/>
              <a:gd name="connsiteX10" fmla="*/ 1624693 w 3290207"/>
              <a:gd name="connsiteY10" fmla="*/ 130629 h 146957"/>
              <a:gd name="connsiteX11" fmla="*/ 1673679 w 3290207"/>
              <a:gd name="connsiteY11" fmla="*/ 122464 h 146957"/>
              <a:gd name="connsiteX12" fmla="*/ 1967593 w 3290207"/>
              <a:gd name="connsiteY12" fmla="*/ 114300 h 146957"/>
              <a:gd name="connsiteX13" fmla="*/ 2220686 w 3290207"/>
              <a:gd name="connsiteY13" fmla="*/ 106136 h 146957"/>
              <a:gd name="connsiteX14" fmla="*/ 2865664 w 3290207"/>
              <a:gd name="connsiteY14" fmla="*/ 130629 h 146957"/>
              <a:gd name="connsiteX15" fmla="*/ 2922814 w 3290207"/>
              <a:gd name="connsiteY15" fmla="*/ 146957 h 146957"/>
              <a:gd name="connsiteX16" fmla="*/ 3037114 w 3290207"/>
              <a:gd name="connsiteY16" fmla="*/ 130629 h 146957"/>
              <a:gd name="connsiteX17" fmla="*/ 3135086 w 3290207"/>
              <a:gd name="connsiteY17" fmla="*/ 114300 h 146957"/>
              <a:gd name="connsiteX18" fmla="*/ 3208564 w 3290207"/>
              <a:gd name="connsiteY18" fmla="*/ 73479 h 146957"/>
              <a:gd name="connsiteX19" fmla="*/ 3257550 w 3290207"/>
              <a:gd name="connsiteY19" fmla="*/ 48986 h 146957"/>
              <a:gd name="connsiteX20" fmla="*/ 3290207 w 3290207"/>
              <a:gd name="connsiteY20" fmla="*/ 16329 h 1469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290207" h="146957">
                <a:moveTo>
                  <a:pt x="0" y="0"/>
                </a:moveTo>
                <a:cubicBezTo>
                  <a:pt x="13607" y="5443"/>
                  <a:pt x="28393" y="8562"/>
                  <a:pt x="40821" y="16329"/>
                </a:cubicBezTo>
                <a:cubicBezTo>
                  <a:pt x="50612" y="22449"/>
                  <a:pt x="54463" y="36876"/>
                  <a:pt x="65314" y="40822"/>
                </a:cubicBezTo>
                <a:cubicBezTo>
                  <a:pt x="85934" y="48320"/>
                  <a:pt x="108857" y="46265"/>
                  <a:pt x="130629" y="48986"/>
                </a:cubicBezTo>
                <a:cubicBezTo>
                  <a:pt x="138793" y="54429"/>
                  <a:pt x="145533" y="63230"/>
                  <a:pt x="155121" y="65314"/>
                </a:cubicBezTo>
                <a:cubicBezTo>
                  <a:pt x="268830" y="90033"/>
                  <a:pt x="358261" y="93927"/>
                  <a:pt x="473529" y="97972"/>
                </a:cubicBezTo>
                <a:lnTo>
                  <a:pt x="783771" y="106136"/>
                </a:lnTo>
                <a:cubicBezTo>
                  <a:pt x="969185" y="129312"/>
                  <a:pt x="734660" y="102146"/>
                  <a:pt x="1151164" y="122464"/>
                </a:cubicBezTo>
                <a:cubicBezTo>
                  <a:pt x="1162371" y="123011"/>
                  <a:pt x="1172624" y="129907"/>
                  <a:pt x="1183821" y="130629"/>
                </a:cubicBezTo>
                <a:cubicBezTo>
                  <a:pt x="1257197" y="135363"/>
                  <a:pt x="1330778" y="136072"/>
                  <a:pt x="1404257" y="138793"/>
                </a:cubicBezTo>
                <a:cubicBezTo>
                  <a:pt x="1477736" y="136072"/>
                  <a:pt x="1551299" y="135077"/>
                  <a:pt x="1624693" y="130629"/>
                </a:cubicBezTo>
                <a:cubicBezTo>
                  <a:pt x="1641217" y="129628"/>
                  <a:pt x="1657144" y="123251"/>
                  <a:pt x="1673679" y="122464"/>
                </a:cubicBezTo>
                <a:cubicBezTo>
                  <a:pt x="1771577" y="117802"/>
                  <a:pt x="1869628" y="117224"/>
                  <a:pt x="1967593" y="114300"/>
                </a:cubicBezTo>
                <a:lnTo>
                  <a:pt x="2220686" y="106136"/>
                </a:lnTo>
                <a:cubicBezTo>
                  <a:pt x="2449537" y="48925"/>
                  <a:pt x="2280412" y="87806"/>
                  <a:pt x="2865664" y="130629"/>
                </a:cubicBezTo>
                <a:cubicBezTo>
                  <a:pt x="2885423" y="132075"/>
                  <a:pt x="2903764" y="141514"/>
                  <a:pt x="2922814" y="146957"/>
                </a:cubicBezTo>
                <a:lnTo>
                  <a:pt x="3037114" y="130629"/>
                </a:lnTo>
                <a:cubicBezTo>
                  <a:pt x="3069837" y="125595"/>
                  <a:pt x="3135086" y="114300"/>
                  <a:pt x="3135086" y="114300"/>
                </a:cubicBezTo>
                <a:cubicBezTo>
                  <a:pt x="3199321" y="66123"/>
                  <a:pt x="3133726" y="110898"/>
                  <a:pt x="3208564" y="73479"/>
                </a:cubicBezTo>
                <a:cubicBezTo>
                  <a:pt x="3271871" y="41825"/>
                  <a:pt x="3195986" y="69506"/>
                  <a:pt x="3257550" y="48986"/>
                </a:cubicBezTo>
                <a:cubicBezTo>
                  <a:pt x="3287106" y="29282"/>
                  <a:pt x="3277655" y="41433"/>
                  <a:pt x="3290207" y="16329"/>
                </a:cubicBezTo>
              </a:path>
            </a:pathLst>
          </a:custGeom>
          <a:solidFill>
            <a:schemeClr val="bg1">
              <a:lumMod val="85000"/>
            </a:schemeClr>
          </a:solidFill>
          <a:ln w="158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EXPANDSHOWBAR" val="True"/>
  <p:tag name="BULLETTYPE" val="3"/>
  <p:tag name="RESPCOUNTERSTYLE" val="-1"/>
  <p:tag name="INPUTSOURCE" val="1"/>
  <p:tag name="BACKUPMAINTENANCE" val="7"/>
  <p:tag name="ROTATIONINTERVAL" val="2"/>
  <p:tag name="RACERSMAXDISPLAYED" val="5"/>
  <p:tag name="TEAMSINLEADERBOARD" val="5"/>
  <p:tag name="BUBBLEVALUEFORMAT" val="0.0"/>
  <p:tag name="CUSTOMCELLFORECOLOR" val="-16777216"/>
  <p:tag name="CUSTOMCELLBACKCOLOR4" val="-8355712"/>
  <p:tag name="DISPLAYDEVICEID" val="True"/>
  <p:tag name="GRIDSIZE" val="{Width=800, Height=600}"/>
  <p:tag name="CHARTCOLORS" val="0"/>
  <p:tag name="MULTIRESPDIVISOR" val="1"/>
  <p:tag name="INCORRECTPOINTVALUE" val="0"/>
  <p:tag name="AUTOADJUSTPARTRANGE" val="True"/>
  <p:tag name="FIBNUMRESULTS" val="5"/>
  <p:tag name="PRRESPONSE2" val="9"/>
  <p:tag name="PRRESPONSE6" val="5"/>
  <p:tag name="PRRESPONSE10" val="1"/>
  <p:tag name="POWERPOINTVERSION" val="12.0"/>
  <p:tag name="CSVFORMAT" val="0"/>
  <p:tag name="RESPCOUNTERFORMAT" val="0"/>
  <p:tag name="ALLOWDUPLICATES" val="False"/>
  <p:tag name="REVIEWONLY" val="False"/>
  <p:tag name="RACEANIMATIONSPEED" val="3"/>
  <p:tag name="BUBBLENAMEVISIBLE" val="True"/>
  <p:tag name="CUSTOMGRIDBACKCOLOR" val="-722948"/>
  <p:tag name="USESCHEMECOLORS" val="True"/>
  <p:tag name="GRIDROTATIONINTERVAL" val="2"/>
  <p:tag name="POLLINGCYCLE" val="2"/>
  <p:tag name="INCLUDEPPT" val="True"/>
  <p:tag name="REALTIMEBACKUPPATH" val="(None)"/>
  <p:tag name="FIBDISPLAYRESULTS" val="True"/>
  <p:tag name="PRRESPONSE3" val="8"/>
  <p:tag name="PRRESPONSE8" val="3"/>
  <p:tag name="TPVERSION" val="2008"/>
  <p:tag name="ANSWERNOWSTYLE" val="-1"/>
  <p:tag name="COUNTDOWNSECONDS" val="10"/>
  <p:tag name="AUTOADVANCE" val="False"/>
  <p:tag name="SKIPREMAININGRACESLIDES" val="True"/>
  <p:tag name="BUBBLEGROUPING" val="3"/>
  <p:tag name="CUSTOMCELLBACKCOLOR3" val="-268652"/>
  <p:tag name="AUTOSIZEGRID" val="True"/>
  <p:tag name="RESETCHARTS" val="True"/>
  <p:tag name="REALTIMEBACKUP" val="False"/>
  <p:tag name="FIBINCLUDEOTHER" val="True"/>
  <p:tag name="PRRESPONSE5" val="6"/>
  <p:tag name="ALWAYSOPENPOLL" val="False"/>
  <p:tag name="ANSWERNOWTEXT" val="Answer Now"/>
  <p:tag name="BACKUPSESSIONS" val="True"/>
  <p:tag name="RACEENDPOINTS" val="100"/>
  <p:tag name="DEFAULTNUMTEAMS" val="5"/>
  <p:tag name="DISPLAYDEVICENUMBER" val="True"/>
  <p:tag name="CHARTLABELS" val="1"/>
  <p:tag name="ZEROBASED" val="False"/>
  <p:tag name="PRRESPONSE1" val="10"/>
  <p:tag name="SHOWFLASHWARNING" val="True"/>
  <p:tag name="COUNTDOWNSTYLE" val="-1"/>
  <p:tag name="AUTOUPDATEALIASES" val="True"/>
  <p:tag name="BUBBLESIZEVISIBLE" val="True"/>
  <p:tag name="GRIDOPACITY" val="90"/>
  <p:tag name="ALLOWUSERFEEDBACK" val="True"/>
  <p:tag name="FIBDISPLAYKEYWORDS" val="True"/>
  <p:tag name="SHOWBARVISIBLE" val="True"/>
  <p:tag name="NUMRESPONSES" val="1"/>
  <p:tag name="MAXRESPONDERS" val="5"/>
  <p:tag name="GRIDPOSITION" val="1"/>
  <p:tag name="CHARTSCALE" val="True"/>
  <p:tag name="PRRESPONSE9" val="2"/>
  <p:tag name="CHARTVALUEFORMAT" val="0%"/>
  <p:tag name="CUSTOMCELLBACKCOLOR2" val="-13395457"/>
  <p:tag name="CORRECTPOINTVALUE" val="1"/>
  <p:tag name="USESECONDARYMONITOR" val="True"/>
  <p:tag name="PARTICIPANTSINLEADERBOARD" val="5"/>
  <p:tag name="INCLUDENONRESPONDERS" val="False"/>
  <p:tag name="SAVECSVWITHSESSION" val="False"/>
  <p:tag name="DISPLAYNAME" val="True"/>
  <p:tag name="PRRESPONSE7" val="4"/>
  <p:tag name="GRIDFONTSIZE" val="12"/>
  <p:tag name="STDCHART" val="1"/>
  <p:tag name="RESPTABLESTYLE" val="-1"/>
  <p:tag name="CUSTOMCELLBACKCOLOR1" val="-657956"/>
  <p:tag name="PRRESPONSE4" val="7"/>
  <p:tag name="ADVANCEDSETTINGSVIEW" val="False"/>
  <p:tag name="DELIMITERS" val="3.1"/>
  <p:tag name="TPFULLVERSION" val="4.3.2.1178"/>
</p:tagLst>
</file>

<file path=ppt/tags/tag10.xml><?xml version="1.0" encoding="utf-8"?>
<p:tagLst xmlns:a="http://schemas.openxmlformats.org/drawingml/2006/main" xmlns:r="http://schemas.openxmlformats.org/officeDocument/2006/relationships" xmlns:p="http://schemas.openxmlformats.org/presentationml/2006/main">
  <p:tag name="NOPREFERENCE" val="False"/>
</p:tagLst>
</file>

<file path=ppt/tags/tag11.xml><?xml version="1.0" encoding="utf-8"?>
<p:tagLst xmlns:a="http://schemas.openxmlformats.org/drawingml/2006/main" xmlns:r="http://schemas.openxmlformats.org/officeDocument/2006/relationships" xmlns:p="http://schemas.openxmlformats.org/presentationml/2006/main">
  <p:tag name="NOPREFERENCE" val="False"/>
</p:tagLst>
</file>

<file path=ppt/tags/tag12.xml><?xml version="1.0" encoding="utf-8"?>
<p:tagLst xmlns:a="http://schemas.openxmlformats.org/drawingml/2006/main" xmlns:r="http://schemas.openxmlformats.org/officeDocument/2006/relationships" xmlns:p="http://schemas.openxmlformats.org/presentationml/2006/main">
  <p:tag name="NOPREFERENCE" val="False"/>
</p:tagLst>
</file>

<file path=ppt/tags/tag13.xml><?xml version="1.0" encoding="utf-8"?>
<p:tagLst xmlns:a="http://schemas.openxmlformats.org/drawingml/2006/main" xmlns:r="http://schemas.openxmlformats.org/officeDocument/2006/relationships" xmlns:p="http://schemas.openxmlformats.org/presentationml/2006/main">
  <p:tag name="NOPREFERENCE" val="False"/>
</p:tagLst>
</file>

<file path=ppt/tags/tag14.xml><?xml version="1.0" encoding="utf-8"?>
<p:tagLst xmlns:a="http://schemas.openxmlformats.org/drawingml/2006/main" xmlns:r="http://schemas.openxmlformats.org/officeDocument/2006/relationships" xmlns:p="http://schemas.openxmlformats.org/presentationml/2006/main">
  <p:tag name="NOPREFERENCE" val="False"/>
</p:tagLst>
</file>

<file path=ppt/tags/tag15.xml><?xml version="1.0" encoding="utf-8"?>
<p:tagLst xmlns:a="http://schemas.openxmlformats.org/drawingml/2006/main" xmlns:r="http://schemas.openxmlformats.org/officeDocument/2006/relationships" xmlns:p="http://schemas.openxmlformats.org/presentationml/2006/main">
  <p:tag name="NOPREFERENCE" val="False"/>
</p:tagLst>
</file>

<file path=ppt/tags/tag16.xml><?xml version="1.0" encoding="utf-8"?>
<p:tagLst xmlns:a="http://schemas.openxmlformats.org/drawingml/2006/main" xmlns:r="http://schemas.openxmlformats.org/officeDocument/2006/relationships" xmlns:p="http://schemas.openxmlformats.org/presentationml/2006/main">
  <p:tag name="NOPREFERENCE" val="False"/>
</p:tagLst>
</file>

<file path=ppt/tags/tag17.xml><?xml version="1.0" encoding="utf-8"?>
<p:tagLst xmlns:a="http://schemas.openxmlformats.org/drawingml/2006/main" xmlns:r="http://schemas.openxmlformats.org/officeDocument/2006/relationships" xmlns:p="http://schemas.openxmlformats.org/presentationml/2006/main">
  <p:tag name="NOPREFERENCE" val="False"/>
</p:tagLst>
</file>

<file path=ppt/tags/tag18.xml><?xml version="1.0" encoding="utf-8"?>
<p:tagLst xmlns:a="http://schemas.openxmlformats.org/drawingml/2006/main" xmlns:r="http://schemas.openxmlformats.org/officeDocument/2006/relationships" xmlns:p="http://schemas.openxmlformats.org/presentationml/2006/main">
  <p:tag name="NOPREFERENCE" val="False"/>
</p:tagLst>
</file>

<file path=ppt/tags/tag19.xml><?xml version="1.0" encoding="utf-8"?>
<p:tagLst xmlns:a="http://schemas.openxmlformats.org/drawingml/2006/main" xmlns:r="http://schemas.openxmlformats.org/officeDocument/2006/relationships" xmlns:p="http://schemas.openxmlformats.org/presentationml/2006/main">
  <p:tag name="NOPREFERENCE" val="False"/>
</p:tagLst>
</file>

<file path=ppt/tags/tag2.xml><?xml version="1.0" encoding="utf-8"?>
<p:tagLst xmlns:a="http://schemas.openxmlformats.org/drawingml/2006/main" xmlns:r="http://schemas.openxmlformats.org/officeDocument/2006/relationships" xmlns:p="http://schemas.openxmlformats.org/presentationml/2006/main">
  <p:tag name="NOPREFERENCE" val="False"/>
</p:tagLst>
</file>

<file path=ppt/tags/tag20.xml><?xml version="1.0" encoding="utf-8"?>
<p:tagLst xmlns:a="http://schemas.openxmlformats.org/drawingml/2006/main" xmlns:r="http://schemas.openxmlformats.org/officeDocument/2006/relationships" xmlns:p="http://schemas.openxmlformats.org/presentationml/2006/main">
  <p:tag name="NOPREFERENCE" val="False"/>
</p:tagLst>
</file>

<file path=ppt/tags/tag21.xml><?xml version="1.0" encoding="utf-8"?>
<p:tagLst xmlns:a="http://schemas.openxmlformats.org/drawingml/2006/main" xmlns:r="http://schemas.openxmlformats.org/officeDocument/2006/relationships" xmlns:p="http://schemas.openxmlformats.org/presentationml/2006/main">
  <p:tag name="NOPREFERENCE" val="False"/>
</p:tagLst>
</file>

<file path=ppt/tags/tag22.xml><?xml version="1.0" encoding="utf-8"?>
<p:tagLst xmlns:a="http://schemas.openxmlformats.org/drawingml/2006/main" xmlns:r="http://schemas.openxmlformats.org/officeDocument/2006/relationships" xmlns:p="http://schemas.openxmlformats.org/presentationml/2006/main">
  <p:tag name="NOPREFERENCE" val="False"/>
</p:tagLst>
</file>

<file path=ppt/tags/tag23.xml><?xml version="1.0" encoding="utf-8"?>
<p:tagLst xmlns:a="http://schemas.openxmlformats.org/drawingml/2006/main" xmlns:r="http://schemas.openxmlformats.org/officeDocument/2006/relationships" xmlns:p="http://schemas.openxmlformats.org/presentationml/2006/main">
  <p:tag name="NOPREFERENCE" val="False"/>
</p:tagLst>
</file>

<file path=ppt/tags/tag24.xml><?xml version="1.0" encoding="utf-8"?>
<p:tagLst xmlns:a="http://schemas.openxmlformats.org/drawingml/2006/main" xmlns:r="http://schemas.openxmlformats.org/officeDocument/2006/relationships" xmlns:p="http://schemas.openxmlformats.org/presentationml/2006/main">
  <p:tag name="NOPREFERENCE" val="False"/>
</p:tagLst>
</file>

<file path=ppt/tags/tag25.xml><?xml version="1.0" encoding="utf-8"?>
<p:tagLst xmlns:a="http://schemas.openxmlformats.org/drawingml/2006/main" xmlns:r="http://schemas.openxmlformats.org/officeDocument/2006/relationships" xmlns:p="http://schemas.openxmlformats.org/presentationml/2006/main">
  <p:tag name="NOPREFERENCE" val="False"/>
</p:tagLst>
</file>

<file path=ppt/tags/tag26.xml><?xml version="1.0" encoding="utf-8"?>
<p:tagLst xmlns:a="http://schemas.openxmlformats.org/drawingml/2006/main" xmlns:r="http://schemas.openxmlformats.org/officeDocument/2006/relationships" xmlns:p="http://schemas.openxmlformats.org/presentationml/2006/main">
  <p:tag name="NOPREFERENCE" val="False"/>
</p:tagLst>
</file>

<file path=ppt/tags/tag27.xml><?xml version="1.0" encoding="utf-8"?>
<p:tagLst xmlns:a="http://schemas.openxmlformats.org/drawingml/2006/main" xmlns:r="http://schemas.openxmlformats.org/officeDocument/2006/relationships" xmlns:p="http://schemas.openxmlformats.org/presentationml/2006/main">
  <p:tag name="NOPREFERENCE" val="False"/>
</p:tagLst>
</file>

<file path=ppt/tags/tag28.xml><?xml version="1.0" encoding="utf-8"?>
<p:tagLst xmlns:a="http://schemas.openxmlformats.org/drawingml/2006/main" xmlns:r="http://schemas.openxmlformats.org/officeDocument/2006/relationships" xmlns:p="http://schemas.openxmlformats.org/presentationml/2006/main">
  <p:tag name="NOPREFERENCE" val="False"/>
</p:tagLst>
</file>

<file path=ppt/tags/tag29.xml><?xml version="1.0" encoding="utf-8"?>
<p:tagLst xmlns:a="http://schemas.openxmlformats.org/drawingml/2006/main" xmlns:r="http://schemas.openxmlformats.org/officeDocument/2006/relationships" xmlns:p="http://schemas.openxmlformats.org/presentationml/2006/main">
  <p:tag name="NOPREFERENCE" val="False"/>
</p:tagLst>
</file>

<file path=ppt/tags/tag3.xml><?xml version="1.0" encoding="utf-8"?>
<p:tagLst xmlns:a="http://schemas.openxmlformats.org/drawingml/2006/main" xmlns:r="http://schemas.openxmlformats.org/officeDocument/2006/relationships" xmlns:p="http://schemas.openxmlformats.org/presentationml/2006/main">
  <p:tag name="NOPREFERENCE" val="False"/>
</p:tagLst>
</file>

<file path=ppt/tags/tag30.xml><?xml version="1.0" encoding="utf-8"?>
<p:tagLst xmlns:a="http://schemas.openxmlformats.org/drawingml/2006/main" xmlns:r="http://schemas.openxmlformats.org/officeDocument/2006/relationships" xmlns:p="http://schemas.openxmlformats.org/presentationml/2006/main">
  <p:tag name="NOPREFERENCE" val="False"/>
</p:tagLst>
</file>

<file path=ppt/tags/tag31.xml><?xml version="1.0" encoding="utf-8"?>
<p:tagLst xmlns:a="http://schemas.openxmlformats.org/drawingml/2006/main" xmlns:r="http://schemas.openxmlformats.org/officeDocument/2006/relationships" xmlns:p="http://schemas.openxmlformats.org/presentationml/2006/main">
  <p:tag name="NOPREFERENCE" val="False"/>
</p:tagLst>
</file>

<file path=ppt/tags/tag32.xml><?xml version="1.0" encoding="utf-8"?>
<p:tagLst xmlns:a="http://schemas.openxmlformats.org/drawingml/2006/main" xmlns:r="http://schemas.openxmlformats.org/officeDocument/2006/relationships" xmlns:p="http://schemas.openxmlformats.org/presentationml/2006/main">
  <p:tag name="NOPREFERENCE" val="False"/>
</p:tagLst>
</file>

<file path=ppt/tags/tag4.xml><?xml version="1.0" encoding="utf-8"?>
<p:tagLst xmlns:a="http://schemas.openxmlformats.org/drawingml/2006/main" xmlns:r="http://schemas.openxmlformats.org/officeDocument/2006/relationships" xmlns:p="http://schemas.openxmlformats.org/presentationml/2006/main">
  <p:tag name="NOPREFERENCE" val="False"/>
</p:tagLst>
</file>

<file path=ppt/tags/tag5.xml><?xml version="1.0" encoding="utf-8"?>
<p:tagLst xmlns:a="http://schemas.openxmlformats.org/drawingml/2006/main" xmlns:r="http://schemas.openxmlformats.org/officeDocument/2006/relationships" xmlns:p="http://schemas.openxmlformats.org/presentationml/2006/main">
  <p:tag name="NOPREFERENCE" val="False"/>
</p:tagLst>
</file>

<file path=ppt/tags/tag6.xml><?xml version="1.0" encoding="utf-8"?>
<p:tagLst xmlns:a="http://schemas.openxmlformats.org/drawingml/2006/main" xmlns:r="http://schemas.openxmlformats.org/officeDocument/2006/relationships" xmlns:p="http://schemas.openxmlformats.org/presentationml/2006/main">
  <p:tag name="NOPREFERENCE" val="False"/>
</p:tagLst>
</file>

<file path=ppt/tags/tag7.xml><?xml version="1.0" encoding="utf-8"?>
<p:tagLst xmlns:a="http://schemas.openxmlformats.org/drawingml/2006/main" xmlns:r="http://schemas.openxmlformats.org/officeDocument/2006/relationships" xmlns:p="http://schemas.openxmlformats.org/presentationml/2006/main">
  <p:tag name="NOPREFERENCE" val="False"/>
</p:tagLst>
</file>

<file path=ppt/tags/tag8.xml><?xml version="1.0" encoding="utf-8"?>
<p:tagLst xmlns:a="http://schemas.openxmlformats.org/drawingml/2006/main" xmlns:r="http://schemas.openxmlformats.org/officeDocument/2006/relationships" xmlns:p="http://schemas.openxmlformats.org/presentationml/2006/main">
  <p:tag name="NOPREFERENCE" val="False"/>
</p:tagLst>
</file>

<file path=ppt/tags/tag9.xml><?xml version="1.0" encoding="utf-8"?>
<p:tagLst xmlns:a="http://schemas.openxmlformats.org/drawingml/2006/main" xmlns:r="http://schemas.openxmlformats.org/officeDocument/2006/relationships" xmlns:p="http://schemas.openxmlformats.org/presentationml/2006/main">
  <p:tag name="NOPREFERENCE" val="False"/>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w="15875">
          <a:solidFill>
            <a:schemeClr val="tx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3256</TotalTime>
  <Words>5220</Words>
  <Application>Microsoft Office PowerPoint</Application>
  <PresentationFormat>On-screen Show (4:3)</PresentationFormat>
  <Paragraphs>602</Paragraphs>
  <Slides>37</Slides>
  <Notes>37</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37</vt:i4>
      </vt:variant>
    </vt:vector>
  </HeadingPairs>
  <TitlesOfParts>
    <vt:vector size="44" baseType="lpstr">
      <vt:lpstr>Arial</vt:lpstr>
      <vt:lpstr>Calibri</vt:lpstr>
      <vt:lpstr>Helvetica</vt:lpstr>
      <vt:lpstr>Symbol</vt:lpstr>
      <vt:lpstr>Times New Roman</vt:lpstr>
      <vt:lpstr>Default Design</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Lester Schmerr</dc:creator>
  <cp:lastModifiedBy>Lester Schmerr</cp:lastModifiedBy>
  <cp:revision>68</cp:revision>
  <cp:lastPrinted>2023-04-02T22:45:58Z</cp:lastPrinted>
  <dcterms:created xsi:type="dcterms:W3CDTF">2009-11-14T17:29:35Z</dcterms:created>
  <dcterms:modified xsi:type="dcterms:W3CDTF">2023-05-14T01:36:15Z</dcterms:modified>
</cp:coreProperties>
</file>