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95" r:id="rId2"/>
    <p:sldId id="294" r:id="rId3"/>
    <p:sldId id="256" r:id="rId4"/>
    <p:sldId id="257" r:id="rId5"/>
    <p:sldId id="258" r:id="rId6"/>
    <p:sldId id="259" r:id="rId7"/>
    <p:sldId id="301" r:id="rId8"/>
    <p:sldId id="260" r:id="rId9"/>
    <p:sldId id="261" r:id="rId10"/>
    <p:sldId id="266" r:id="rId11"/>
    <p:sldId id="262" r:id="rId12"/>
    <p:sldId id="263" r:id="rId13"/>
    <p:sldId id="264" r:id="rId14"/>
    <p:sldId id="298" r:id="rId15"/>
    <p:sldId id="299" r:id="rId16"/>
    <p:sldId id="265" r:id="rId17"/>
    <p:sldId id="300" r:id="rId18"/>
    <p:sldId id="277" r:id="rId19"/>
    <p:sldId id="296" r:id="rId20"/>
    <p:sldId id="288" r:id="rId21"/>
    <p:sldId id="289" r:id="rId22"/>
    <p:sldId id="290" r:id="rId23"/>
    <p:sldId id="291" r:id="rId24"/>
    <p:sldId id="273" r:id="rId25"/>
    <p:sldId id="274" r:id="rId26"/>
    <p:sldId id="275" r:id="rId27"/>
    <p:sldId id="281" r:id="rId28"/>
    <p:sldId id="293" r:id="rId29"/>
    <p:sldId id="297" r:id="rId30"/>
    <p:sldId id="276"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33CC33"/>
    <a:srgbClr val="66FF33"/>
    <a:srgbClr val="0066FF"/>
    <a:srgbClr val="EAEAEA"/>
    <a:srgbClr val="FF5050"/>
    <a:srgbClr val="FFFF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46" autoAdjust="0"/>
  </p:normalViewPr>
  <p:slideViewPr>
    <p:cSldViewPr>
      <p:cViewPr varScale="1">
        <p:scale>
          <a:sx n="107" d="100"/>
          <a:sy n="107" d="100"/>
        </p:scale>
        <p:origin x="840"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3D1D56E-0710-4A16-BFCD-0B64F27BFAE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3075" name="Rectangle 3">
            <a:extLst>
              <a:ext uri="{FF2B5EF4-FFF2-40B4-BE49-F238E27FC236}">
                <a16:creationId xmlns:a16="http://schemas.microsoft.com/office/drawing/2014/main" id="{7021AB58-BF29-4578-A72A-F4406D167F2A}"/>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31748" name="Rectangle 4">
            <a:extLst>
              <a:ext uri="{FF2B5EF4-FFF2-40B4-BE49-F238E27FC236}">
                <a16:creationId xmlns:a16="http://schemas.microsoft.com/office/drawing/2014/main" id="{5A1A25EB-E07B-48E3-8DCE-2DC62C5ED19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FD1AF062-B65B-4CF2-8795-5D52F10A2D79}"/>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7FAAE0C0-9D69-469F-B3F3-38568696A1A0}"/>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3079" name="Rectangle 7">
            <a:extLst>
              <a:ext uri="{FF2B5EF4-FFF2-40B4-BE49-F238E27FC236}">
                <a16:creationId xmlns:a16="http://schemas.microsoft.com/office/drawing/2014/main" id="{679A453B-CA6E-4FC0-98BE-7E217A8B6D76}"/>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ED179E2-D86F-499B-94F8-79AF8329164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slides will discuss concepts of moments and couples, how they are calculated, and how they can be used.</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1</a:t>
            </a:fld>
            <a:endParaRPr lang="en-US" altLang="en-US"/>
          </a:p>
        </p:txBody>
      </p:sp>
    </p:spTree>
    <p:extLst>
      <p:ext uri="{BB962C8B-B14F-4D97-AF65-F5344CB8AC3E}">
        <p14:creationId xmlns:p14="http://schemas.microsoft.com/office/powerpoint/2010/main" val="2302174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ABEA836E-27C2-4A15-AC77-5AA1E6049B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64571B5-FB26-47DD-81DF-6C476772CAF9}" type="slidenum">
              <a:rPr lang="en-US" altLang="en-US"/>
              <a:pPr eaLnBrk="1" hangingPunct="1"/>
              <a:t>10</a:t>
            </a:fld>
            <a:endParaRPr lang="en-US" altLang="en-US"/>
          </a:p>
        </p:txBody>
      </p:sp>
      <p:sp>
        <p:nvSpPr>
          <p:cNvPr id="43011" name="Rectangle 2">
            <a:extLst>
              <a:ext uri="{FF2B5EF4-FFF2-40B4-BE49-F238E27FC236}">
                <a16:creationId xmlns:a16="http://schemas.microsoft.com/office/drawing/2014/main" id="{794A264F-6D35-4C86-9C41-CBE051784455}"/>
              </a:ext>
            </a:extLst>
          </p:cNvPr>
          <p:cNvSpPr>
            <a:spLocks noGrp="1" noRot="1" noChangeAspect="1" noChangeArrowheads="1" noTextEdit="1"/>
          </p:cNvSpPr>
          <p:nvPr>
            <p:ph type="sldImg"/>
          </p:nvPr>
        </p:nvSpPr>
        <p:spPr>
          <a:ln/>
        </p:spPr>
      </p:sp>
      <p:sp>
        <p:nvSpPr>
          <p:cNvPr id="43012" name="Rectangle 3">
            <a:extLst>
              <a:ext uri="{FF2B5EF4-FFF2-40B4-BE49-F238E27FC236}">
                <a16:creationId xmlns:a16="http://schemas.microsoft.com/office/drawing/2014/main" id="{235FE2BB-CA0E-4122-B4E3-01EF494598D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Note that we </a:t>
            </a:r>
            <a:r>
              <a:rPr lang="en-US" altLang="en-US"/>
              <a:t>can take </a:t>
            </a:r>
            <a:r>
              <a:rPr lang="en-US" altLang="en-US" dirty="0"/>
              <a:t>the position vector in the cross product as a vector from the point P to any point along the line of action of the force  vector without changing the moment of the force about the point P since the perpendicular distance d is again unchanged.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86D1D33A-ECEE-4834-8785-34B546E9280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467263F-64BA-4460-A6ED-FEDE5D424FE3}" type="slidenum">
              <a:rPr lang="en-US" altLang="en-US"/>
              <a:pPr eaLnBrk="1" hangingPunct="1"/>
              <a:t>11</a:t>
            </a:fld>
            <a:endParaRPr lang="en-US" altLang="en-US"/>
          </a:p>
        </p:txBody>
      </p:sp>
      <p:sp>
        <p:nvSpPr>
          <p:cNvPr id="38915" name="Rectangle 2">
            <a:extLst>
              <a:ext uri="{FF2B5EF4-FFF2-40B4-BE49-F238E27FC236}">
                <a16:creationId xmlns:a16="http://schemas.microsoft.com/office/drawing/2014/main" id="{AC39F133-AD5C-4047-AB23-71FC0464192D}"/>
              </a:ext>
            </a:extLst>
          </p:cNvPr>
          <p:cNvSpPr>
            <a:spLocks noGrp="1" noRot="1" noChangeAspect="1" noChangeArrowheads="1" noTextEdit="1"/>
          </p:cNvSpPr>
          <p:nvPr>
            <p:ph type="sldImg"/>
          </p:nvPr>
        </p:nvSpPr>
        <p:spPr>
          <a:ln/>
        </p:spPr>
      </p:sp>
      <p:sp>
        <p:nvSpPr>
          <p:cNvPr id="38916" name="Rectangle 3">
            <a:extLst>
              <a:ext uri="{FF2B5EF4-FFF2-40B4-BE49-F238E27FC236}">
                <a16:creationId xmlns:a16="http://schemas.microsoft.com/office/drawing/2014/main" id="{5181FA80-F0A2-4D1A-85D0-220724E6B4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are some of the properties of vector cross products. The cross products of the unit vectors along a Cartesian coordinate system are given as shown. An easy way to remember these relations is to put </a:t>
            </a:r>
            <a:r>
              <a:rPr lang="en-US" altLang="en-US" b="1" dirty="0" err="1"/>
              <a:t>i</a:t>
            </a:r>
            <a:r>
              <a:rPr lang="en-US" altLang="en-US" dirty="0"/>
              <a:t>, </a:t>
            </a:r>
            <a:r>
              <a:rPr lang="en-US" altLang="en-US" b="1" dirty="0"/>
              <a:t>j</a:t>
            </a:r>
            <a:r>
              <a:rPr lang="en-US" altLang="en-US" dirty="0"/>
              <a:t>, </a:t>
            </a:r>
            <a:r>
              <a:rPr lang="en-US" altLang="en-US" b="1" dirty="0"/>
              <a:t>k</a:t>
            </a:r>
            <a:r>
              <a:rPr lang="en-US" altLang="en-US" dirty="0"/>
              <a:t> on the face of a clock ,going clockwise. Then if we go clockwise around the face, the cross product of the first two unit vectors we encounter is the third unit vector. If we go counterclockwise the cross product of the first two unit vectors we encounter is the negative of the third unit vector. For example </a:t>
            </a:r>
            <a:r>
              <a:rPr lang="en-US" altLang="en-US" b="1" dirty="0" err="1"/>
              <a:t>i</a:t>
            </a:r>
            <a:r>
              <a:rPr lang="en-US" altLang="en-US" dirty="0"/>
              <a:t> x </a:t>
            </a:r>
            <a:r>
              <a:rPr lang="en-US" altLang="en-US" b="1" dirty="0"/>
              <a:t>j</a:t>
            </a:r>
            <a:r>
              <a:rPr lang="en-US" altLang="en-US" dirty="0"/>
              <a:t> = </a:t>
            </a:r>
            <a:r>
              <a:rPr lang="en-US" altLang="en-US" b="1" dirty="0"/>
              <a:t>k</a:t>
            </a:r>
            <a:r>
              <a:rPr lang="en-US" altLang="en-US" dirty="0"/>
              <a:t> while </a:t>
            </a:r>
            <a:r>
              <a:rPr lang="en-US" altLang="en-US" b="1" dirty="0"/>
              <a:t>j</a:t>
            </a:r>
            <a:r>
              <a:rPr lang="en-US" altLang="en-US" dirty="0"/>
              <a:t> x </a:t>
            </a:r>
            <a:r>
              <a:rPr lang="en-US" altLang="en-US" b="1" dirty="0" err="1"/>
              <a:t>i</a:t>
            </a:r>
            <a:r>
              <a:rPr lang="en-US" altLang="en-US" dirty="0"/>
              <a:t> = -</a:t>
            </a:r>
            <a:r>
              <a:rPr lang="en-US" altLang="en-US" b="1" dirty="0"/>
              <a:t>k</a:t>
            </a:r>
            <a:r>
              <a:rPr lang="en-US" altLang="en-US" dirty="0"/>
              <a:t>. Similarly  </a:t>
            </a:r>
            <a:r>
              <a:rPr lang="en-US" altLang="en-US" b="1" dirty="0"/>
              <a:t>k</a:t>
            </a:r>
            <a:r>
              <a:rPr lang="en-US" altLang="en-US" dirty="0"/>
              <a:t> x </a:t>
            </a:r>
            <a:r>
              <a:rPr lang="en-US" altLang="en-US" b="1" dirty="0" err="1"/>
              <a:t>i</a:t>
            </a:r>
            <a:r>
              <a:rPr lang="en-US" altLang="en-US" dirty="0"/>
              <a:t>= </a:t>
            </a:r>
            <a:r>
              <a:rPr lang="en-US" altLang="en-US" b="1" dirty="0"/>
              <a:t>j </a:t>
            </a:r>
            <a:r>
              <a:rPr lang="en-US" altLang="en-US" dirty="0"/>
              <a:t>etc. Note that we have to associate these unit vectors with a </a:t>
            </a:r>
            <a:r>
              <a:rPr lang="en-US" altLang="en-US" b="1" dirty="0"/>
              <a:t>right-handed coordinate system </a:t>
            </a:r>
            <a:r>
              <a:rPr lang="en-US" altLang="en-US" dirty="0"/>
              <a:t>for this convention to be valid. In a right-handed system if you rotate the x-axis into the y-axis with your right hand, your thumb will point in the z-axis direction.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67657889-EE65-4E58-9201-D7C392ABA14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9807C49-48B2-4A61-BDEF-A5C7AA19ADCD}" type="slidenum">
              <a:rPr lang="en-US" altLang="en-US"/>
              <a:pPr eaLnBrk="1" hangingPunct="1"/>
              <a:t>12</a:t>
            </a:fld>
            <a:endParaRPr lang="en-US" altLang="en-US"/>
          </a:p>
        </p:txBody>
      </p:sp>
      <p:sp>
        <p:nvSpPr>
          <p:cNvPr id="39939" name="Rectangle 2">
            <a:extLst>
              <a:ext uri="{FF2B5EF4-FFF2-40B4-BE49-F238E27FC236}">
                <a16:creationId xmlns:a16="http://schemas.microsoft.com/office/drawing/2014/main" id="{2EB56F29-7148-4060-9772-D6C29F251FE7}"/>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631D9501-43AE-415F-B581-34E7835DA85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If one writes the position vector and force in a vector cross product in terms of their Cartesian components, then using the rules for the cross products of the unit vectors along those Cartesian axes we can obtain expressions for the Cartesian components of the moment. However, rather than memorizing these expressions, it is usually easier to simply write the position and force vectors out and perform the cross products of the unit vectors appropriately as just outlined.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07855F3F-0CAF-4812-BF74-9CBDE176EAE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431152A-E9A4-427A-9FCE-499DE134C39B}" type="slidenum">
              <a:rPr lang="en-US" altLang="en-US"/>
              <a:pPr eaLnBrk="1" hangingPunct="1"/>
              <a:t>13</a:t>
            </a:fld>
            <a:endParaRPr lang="en-US" altLang="en-US"/>
          </a:p>
        </p:txBody>
      </p:sp>
      <p:sp>
        <p:nvSpPr>
          <p:cNvPr id="40963" name="Rectangle 2">
            <a:extLst>
              <a:ext uri="{FF2B5EF4-FFF2-40B4-BE49-F238E27FC236}">
                <a16:creationId xmlns:a16="http://schemas.microsoft.com/office/drawing/2014/main" id="{513943CD-9D14-4A19-A02B-51A642920B48}"/>
              </a:ext>
            </a:extLst>
          </p:cNvPr>
          <p:cNvSpPr>
            <a:spLocks noGrp="1" noRot="1" noChangeAspect="1" noChangeArrowheads="1" noTextEdit="1"/>
          </p:cNvSpPr>
          <p:nvPr>
            <p:ph type="sldImg"/>
          </p:nvPr>
        </p:nvSpPr>
        <p:spPr>
          <a:ln/>
        </p:spPr>
      </p:sp>
      <p:sp>
        <p:nvSpPr>
          <p:cNvPr id="40964" name="Rectangle 3">
            <a:extLst>
              <a:ext uri="{FF2B5EF4-FFF2-40B4-BE49-F238E27FC236}">
                <a16:creationId xmlns:a16="http://schemas.microsoft.com/office/drawing/2014/main" id="{637B3027-71F0-42D4-AAE2-D22C6E5A0D1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We can also get the cross product by writing it in the form of a 3x3 determinant. We can expand this determinant in terms of 2x2 determinants times the unit vectors, as shown, and then evaluate those smaller determinants. In MATLAB performing cross products is even easier as there is a built-in function cross that can do the cross product of two vectors, where the vectors can be written as row or column vectors in MATLAB.</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way to do the cross product in MATLAB is to use the determinant expression. In this case the result is a symbolic expression of the cross product.</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14</a:t>
            </a:fld>
            <a:endParaRPr lang="en-US" altLang="en-US"/>
          </a:p>
        </p:txBody>
      </p:sp>
    </p:spTree>
    <p:extLst>
      <p:ext uri="{BB962C8B-B14F-4D97-AF65-F5344CB8AC3E}">
        <p14:creationId xmlns:p14="http://schemas.microsoft.com/office/powerpoint/2010/main" val="39819206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Still another way to do a cross product is to write it as a matrix-vector multiplication where the components of the position vector in the cross product are placed in a 3x3 anti-symmetrical matrix and a matrix-vector product is performed. Generally, it is easier to just use the MATLAB cross function.</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15</a:t>
            </a:fld>
            <a:endParaRPr lang="en-US" altLang="en-US"/>
          </a:p>
        </p:txBody>
      </p:sp>
    </p:spTree>
    <p:extLst>
      <p:ext uri="{BB962C8B-B14F-4D97-AF65-F5344CB8AC3E}">
        <p14:creationId xmlns:p14="http://schemas.microsoft.com/office/powerpoint/2010/main" val="17664352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AC075D48-D8C9-4197-A380-408AA0CE9E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26B0730-3983-481D-9C42-3945836E15A3}" type="slidenum">
              <a:rPr lang="en-US" altLang="en-US"/>
              <a:pPr eaLnBrk="1" hangingPunct="1"/>
              <a:t>16</a:t>
            </a:fld>
            <a:endParaRPr lang="en-US" altLang="en-US"/>
          </a:p>
        </p:txBody>
      </p:sp>
      <p:sp>
        <p:nvSpPr>
          <p:cNvPr id="41987" name="Rectangle 2">
            <a:extLst>
              <a:ext uri="{FF2B5EF4-FFF2-40B4-BE49-F238E27FC236}">
                <a16:creationId xmlns:a16="http://schemas.microsoft.com/office/drawing/2014/main" id="{125D81BA-D3CA-42EA-8D60-CA79DA0301F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F8AB13E9-DFC8-4942-95B3-2304F5D4BC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Note that we can move the force vector anywhere along its line of action since such sliding does not change the perpendicular distance d in the cross product definition.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force </a:t>
            </a:r>
            <a:r>
              <a:rPr lang="en-US" b="1" dirty="0"/>
              <a:t>F</a:t>
            </a:r>
            <a:r>
              <a:rPr lang="en-US" dirty="0"/>
              <a:t> is sometimes called a </a:t>
            </a:r>
            <a:r>
              <a:rPr lang="en-US" b="1" dirty="0"/>
              <a:t>sliding vector </a:t>
            </a:r>
            <a:r>
              <a:rPr lang="en-US" dirty="0"/>
              <a:t>since moving it along its own line of action does not change either the force and the moment. For </a:t>
            </a:r>
            <a:r>
              <a:rPr lang="en-US" b="1" dirty="0"/>
              <a:t>a rigid body, </a:t>
            </a:r>
            <a:r>
              <a:rPr lang="en-US" dirty="0"/>
              <a:t>the net force and moment are the only quantities used in determining the conditions of equilibrium for the rigid body, so such sliding of the force has no effects on those equilibrium conditions. For a deformable body, however, sliding a force along its line of action can produce quite different deformation effects.</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17</a:t>
            </a:fld>
            <a:endParaRPr lang="en-US" altLang="en-US"/>
          </a:p>
        </p:txBody>
      </p:sp>
    </p:spTree>
    <p:extLst>
      <p:ext uri="{BB962C8B-B14F-4D97-AF65-F5344CB8AC3E}">
        <p14:creationId xmlns:p14="http://schemas.microsoft.com/office/powerpoint/2010/main" val="1700414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3D239088-81BB-4061-8951-366F506990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AC82EC6-6A99-4772-A636-6FD4BBAF0C52}" type="slidenum">
              <a:rPr lang="en-US" altLang="en-US"/>
              <a:pPr eaLnBrk="1" hangingPunct="1"/>
              <a:t>18</a:t>
            </a:fld>
            <a:endParaRPr lang="en-US" altLang="en-US"/>
          </a:p>
        </p:txBody>
      </p:sp>
      <p:sp>
        <p:nvSpPr>
          <p:cNvPr id="44035" name="Rectangle 2">
            <a:extLst>
              <a:ext uri="{FF2B5EF4-FFF2-40B4-BE49-F238E27FC236}">
                <a16:creationId xmlns:a16="http://schemas.microsoft.com/office/drawing/2014/main" id="{17463A01-8CE7-4684-9318-5E80F968E248}"/>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DE48504-4819-4960-B215-23A712683FF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an example of computing the moment of a force either by expanding the determinant expression or by using the MATLAB cross function.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use of the determinant expression to compute the moment expression symbolically in MATLAB.</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19</a:t>
            </a:fld>
            <a:endParaRPr lang="en-US" altLang="en-US"/>
          </a:p>
        </p:txBody>
      </p:sp>
    </p:spTree>
    <p:extLst>
      <p:ext uri="{BB962C8B-B14F-4D97-AF65-F5344CB8AC3E}">
        <p14:creationId xmlns:p14="http://schemas.microsoft.com/office/powerpoint/2010/main" val="3261249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see that the moment of a force is given by a vector cross product and that couples are examples of “pure” moments. </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2</a:t>
            </a:fld>
            <a:endParaRPr lang="en-US" altLang="en-US"/>
          </a:p>
        </p:txBody>
      </p:sp>
    </p:spTree>
    <p:extLst>
      <p:ext uri="{BB962C8B-B14F-4D97-AF65-F5344CB8AC3E}">
        <p14:creationId xmlns:p14="http://schemas.microsoft.com/office/powerpoint/2010/main" val="3955027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87F0775E-C534-4F87-BF21-5A99FBFC2E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13E49BB-F092-42B2-A399-65BE04ABCBE3}" type="slidenum">
              <a:rPr lang="en-US" altLang="en-US"/>
              <a:pPr eaLnBrk="1" hangingPunct="1"/>
              <a:t>20</a:t>
            </a:fld>
            <a:endParaRPr lang="en-US" altLang="en-US"/>
          </a:p>
        </p:txBody>
      </p:sp>
      <p:sp>
        <p:nvSpPr>
          <p:cNvPr id="45059" name="Rectangle 2">
            <a:extLst>
              <a:ext uri="{FF2B5EF4-FFF2-40B4-BE49-F238E27FC236}">
                <a16:creationId xmlns:a16="http://schemas.microsoft.com/office/drawing/2014/main" id="{48180C27-5AF5-4089-8E5B-853624209AB3}"/>
              </a:ext>
            </a:extLst>
          </p:cNvPr>
          <p:cNvSpPr>
            <a:spLocks noGrp="1" noRot="1" noChangeAspect="1" noChangeArrowheads="1" noTextEdit="1"/>
          </p:cNvSpPr>
          <p:nvPr>
            <p:ph type="sldImg"/>
          </p:nvPr>
        </p:nvSpPr>
        <p:spPr>
          <a:ln/>
        </p:spPr>
      </p:sp>
      <p:sp>
        <p:nvSpPr>
          <p:cNvPr id="45060" name="Rectangle 3">
            <a:extLst>
              <a:ext uri="{FF2B5EF4-FFF2-40B4-BE49-F238E27FC236}">
                <a16:creationId xmlns:a16="http://schemas.microsoft.com/office/drawing/2014/main" id="{0B5B6475-F194-4AEF-8E83-76FE215729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the computation of the moment of the force in two dimensions using four different methods. The first method computes the force times the perpendicular distance.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48E06DB2-268B-4CC4-BB0A-69983DE81B6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2371383-4D12-4DA2-9321-912847DA7269}" type="slidenum">
              <a:rPr lang="en-US" altLang="en-US"/>
              <a:pPr eaLnBrk="1" hangingPunct="1"/>
              <a:t>21</a:t>
            </a:fld>
            <a:endParaRPr lang="en-US" altLang="en-US"/>
          </a:p>
        </p:txBody>
      </p:sp>
      <p:sp>
        <p:nvSpPr>
          <p:cNvPr id="46083" name="Rectangle 2">
            <a:extLst>
              <a:ext uri="{FF2B5EF4-FFF2-40B4-BE49-F238E27FC236}">
                <a16:creationId xmlns:a16="http://schemas.microsoft.com/office/drawing/2014/main" id="{3B2B539B-598C-4F37-8CC6-23276E078B66}"/>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CF3004D6-963E-44E0-AB9F-DB7A5817F5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second method uses the total distance and the perpendicular component of the force.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4B910666-DC02-4E65-9E85-02A6FD687A9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0E73880-46EF-4620-822C-F0B724878036}" type="slidenum">
              <a:rPr lang="en-US" altLang="en-US"/>
              <a:pPr eaLnBrk="1" hangingPunct="1"/>
              <a:t>22</a:t>
            </a:fld>
            <a:endParaRPr lang="en-US" altLang="en-US"/>
          </a:p>
        </p:txBody>
      </p:sp>
      <p:sp>
        <p:nvSpPr>
          <p:cNvPr id="47107" name="Rectangle 2">
            <a:extLst>
              <a:ext uri="{FF2B5EF4-FFF2-40B4-BE49-F238E27FC236}">
                <a16:creationId xmlns:a16="http://schemas.microsoft.com/office/drawing/2014/main" id="{8EF37C99-EF8C-4E50-AC52-00A3068D9651}"/>
              </a:ext>
            </a:extLst>
          </p:cNvPr>
          <p:cNvSpPr>
            <a:spLocks noGrp="1" noRot="1" noChangeAspect="1" noChangeArrowheads="1" noTextEdit="1"/>
          </p:cNvSpPr>
          <p:nvPr>
            <p:ph type="sldImg"/>
          </p:nvPr>
        </p:nvSpPr>
        <p:spPr>
          <a:ln/>
        </p:spPr>
      </p:sp>
      <p:sp>
        <p:nvSpPr>
          <p:cNvPr id="47108" name="Rectangle 3">
            <a:extLst>
              <a:ext uri="{FF2B5EF4-FFF2-40B4-BE49-F238E27FC236}">
                <a16:creationId xmlns:a16="http://schemas.microsoft.com/office/drawing/2014/main" id="{E3B77CE4-CAB3-4348-8BF3-5BCDCBC697E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third method uses the Cartesian components of the position vector and the force and takes the products of those components with the appropriate perpendicular distances along the x- and y-axes.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FAF7687B-4D0F-4A11-BEB3-017AE7CBF70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4A591AA-6B77-45BC-A609-0AE3B39E2247}" type="slidenum">
              <a:rPr lang="en-US" altLang="en-US"/>
              <a:pPr eaLnBrk="1" hangingPunct="1"/>
              <a:t>23</a:t>
            </a:fld>
            <a:endParaRPr lang="en-US" altLang="en-US"/>
          </a:p>
        </p:txBody>
      </p:sp>
      <p:sp>
        <p:nvSpPr>
          <p:cNvPr id="48131" name="Rectangle 2">
            <a:extLst>
              <a:ext uri="{FF2B5EF4-FFF2-40B4-BE49-F238E27FC236}">
                <a16:creationId xmlns:a16="http://schemas.microsoft.com/office/drawing/2014/main" id="{D2215EEF-EB0B-48EA-924D-24463F90FEC1}"/>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4622CBA7-450A-4AAD-AC46-6058B86CD06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fourth method computes the vector cross product by either expanding the determinant expression by hand or by using the MATLAB cross function</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7230E97A-9C84-42F3-BA51-000E8E49D28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FC75EA8-80C5-4429-B860-3AE9474167F4}" type="slidenum">
              <a:rPr lang="en-US" altLang="en-US"/>
              <a:pPr eaLnBrk="1" hangingPunct="1"/>
              <a:t>24</a:t>
            </a:fld>
            <a:endParaRPr lang="en-US" altLang="en-US"/>
          </a:p>
        </p:txBody>
      </p:sp>
      <p:sp>
        <p:nvSpPr>
          <p:cNvPr id="53251" name="Rectangle 2">
            <a:extLst>
              <a:ext uri="{FF2B5EF4-FFF2-40B4-BE49-F238E27FC236}">
                <a16:creationId xmlns:a16="http://schemas.microsoft.com/office/drawing/2014/main" id="{D0462BEB-007D-4342-B073-8C80E9487245}"/>
              </a:ext>
            </a:extLst>
          </p:cNvPr>
          <p:cNvSpPr>
            <a:spLocks noGrp="1" noRot="1" noChangeAspect="1" noChangeArrowheads="1" noTextEdit="1"/>
          </p:cNvSpPr>
          <p:nvPr>
            <p:ph type="sldImg"/>
          </p:nvPr>
        </p:nvSpPr>
        <p:spPr>
          <a:ln/>
        </p:spPr>
      </p:sp>
      <p:sp>
        <p:nvSpPr>
          <p:cNvPr id="53252" name="Rectangle 3">
            <a:extLst>
              <a:ext uri="{FF2B5EF4-FFF2-40B4-BE49-F238E27FC236}">
                <a16:creationId xmlns:a16="http://schemas.microsoft.com/office/drawing/2014/main" id="{A3CA5DB1-3751-4F5E-9393-59F0E72D59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In addition to forces, which describe “pushes” or “pulls”, Statics deal with vectors that describe a “torque” or “turning effect”  called </a:t>
            </a:r>
            <a:r>
              <a:rPr lang="en-US" altLang="en-US" b="1" dirty="0"/>
              <a:t>couples</a:t>
            </a:r>
            <a:r>
              <a:rPr lang="en-US" altLang="en-US" dirty="0"/>
              <a:t>. Couples can also be represented as arrows but to distinguish them from forces we also show the turning effect the couple has in a plane perpendicular to the line of action of the couple with a curved arrow. In two dimensions, we need only show the  curved arrow.</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BE7C56CE-B722-49C9-8DCE-8743E0A912A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6D3FA3A-207B-463A-AAD2-FC7177A1AD1B}" type="slidenum">
              <a:rPr lang="en-US" altLang="en-US"/>
              <a:pPr eaLnBrk="1" hangingPunct="1"/>
              <a:t>25</a:t>
            </a:fld>
            <a:endParaRPr lang="en-US" altLang="en-US"/>
          </a:p>
        </p:txBody>
      </p:sp>
      <p:sp>
        <p:nvSpPr>
          <p:cNvPr id="54275" name="Rectangle 2">
            <a:extLst>
              <a:ext uri="{FF2B5EF4-FFF2-40B4-BE49-F238E27FC236}">
                <a16:creationId xmlns:a16="http://schemas.microsoft.com/office/drawing/2014/main" id="{201D7EC6-A4CF-44A0-B106-01ACBC7C1261}"/>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7A8B85DD-B661-41E8-96EA-FC2D363EE6E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One way to get a couple is with a pair of forces (i.e., a “couple” of forces) separated by a distance D. This pair generates no net force, but it does produce a turning effect in a plane of the two forces so that they produce a couple.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a:extLst>
              <a:ext uri="{FF2B5EF4-FFF2-40B4-BE49-F238E27FC236}">
                <a16:creationId xmlns:a16="http://schemas.microsoft.com/office/drawing/2014/main" id="{1D3651C1-8D2B-4362-8B45-C623C0D990C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BF11FCDA-6480-4920-BA42-AE9E3EDC1532}" type="slidenum">
              <a:rPr lang="en-US" altLang="en-US"/>
              <a:pPr eaLnBrk="1" hangingPunct="1"/>
              <a:t>26</a:t>
            </a:fld>
            <a:endParaRPr lang="en-US" altLang="en-US"/>
          </a:p>
        </p:txBody>
      </p:sp>
      <p:sp>
        <p:nvSpPr>
          <p:cNvPr id="55299" name="Rectangle 2">
            <a:extLst>
              <a:ext uri="{FF2B5EF4-FFF2-40B4-BE49-F238E27FC236}">
                <a16:creationId xmlns:a16="http://schemas.microsoft.com/office/drawing/2014/main" id="{681DB893-1AC5-45AB-879E-2DE8D58C5D0B}"/>
              </a:ext>
            </a:extLst>
          </p:cNvPr>
          <p:cNvSpPr>
            <a:spLocks noGrp="1" noRot="1" noChangeAspect="1" noChangeArrowheads="1" noTextEdit="1"/>
          </p:cNvSpPr>
          <p:nvPr>
            <p:ph type="sldImg"/>
          </p:nvPr>
        </p:nvSpPr>
        <p:spPr>
          <a:ln/>
        </p:spPr>
      </p:sp>
      <p:sp>
        <p:nvSpPr>
          <p:cNvPr id="55300" name="Rectangle 3">
            <a:extLst>
              <a:ext uri="{FF2B5EF4-FFF2-40B4-BE49-F238E27FC236}">
                <a16:creationId xmlns:a16="http://schemas.microsoft.com/office/drawing/2014/main" id="{FE5E2FD4-48FC-4332-BF44-218EB7A01B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Unlike a moment of a force the moment of a couple is independent of the point we take moments about. Thus, a couple is called a </a:t>
            </a:r>
            <a:r>
              <a:rPr lang="en-US" altLang="en-US" b="1" dirty="0"/>
              <a:t>free vector </a:t>
            </a:r>
            <a:r>
              <a:rPr lang="en-US" altLang="en-US" dirty="0"/>
              <a:t>since for a </a:t>
            </a:r>
            <a:r>
              <a:rPr lang="en-US" altLang="en-US" b="1" dirty="0"/>
              <a:t>rigid body </a:t>
            </a:r>
            <a:r>
              <a:rPr lang="en-US" altLang="en-US" dirty="0"/>
              <a:t>we can freely move it about. Thus, if we do not change its magnitude or direction, a couple can be placed anywhere on a rigid body and not change its effect. Obviously, that is not true for deformable bodies.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388F9CD0-0B4D-428A-82A1-9CB7ADA9A0B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EEF6CA1-0F7A-4EA9-B35D-EBF52F45E297}" type="slidenum">
              <a:rPr lang="en-US" altLang="en-US"/>
              <a:pPr eaLnBrk="1" hangingPunct="1"/>
              <a:t>27</a:t>
            </a:fld>
            <a:endParaRPr lang="en-US" altLang="en-US"/>
          </a:p>
        </p:txBody>
      </p:sp>
      <p:sp>
        <p:nvSpPr>
          <p:cNvPr id="56323" name="Rectangle 2">
            <a:extLst>
              <a:ext uri="{FF2B5EF4-FFF2-40B4-BE49-F238E27FC236}">
                <a16:creationId xmlns:a16="http://schemas.microsoft.com/office/drawing/2014/main" id="{26371847-2680-4239-A4D8-5AAA7406FA25}"/>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48117351-460B-4B26-A953-FE97B92AC8E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example of computing the moment of a couple, either using a determinant that is either evaluated numerically or symbolically  in MATLAB.</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5416441D-E303-4754-A9B7-005DA76709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C5F5C99-F856-4AEC-8BF3-BECD2A50A408}" type="slidenum">
              <a:rPr lang="en-US" altLang="en-US"/>
              <a:pPr eaLnBrk="1" hangingPunct="1"/>
              <a:t>28</a:t>
            </a:fld>
            <a:endParaRPr lang="en-US" altLang="en-US"/>
          </a:p>
        </p:txBody>
      </p:sp>
      <p:sp>
        <p:nvSpPr>
          <p:cNvPr id="57347" name="Rectangle 2">
            <a:extLst>
              <a:ext uri="{FF2B5EF4-FFF2-40B4-BE49-F238E27FC236}">
                <a16:creationId xmlns:a16="http://schemas.microsoft.com/office/drawing/2014/main" id="{0FC8744F-B461-4E99-B6ED-A3E9166684F0}"/>
              </a:ext>
            </a:extLst>
          </p:cNvPr>
          <p:cNvSpPr>
            <a:spLocks noGrp="1" noRot="1" noChangeAspect="1" noChangeArrowheads="1" noTextEdit="1"/>
          </p:cNvSpPr>
          <p:nvPr>
            <p:ph type="sldImg"/>
          </p:nvPr>
        </p:nvSpPr>
        <p:spPr>
          <a:ln/>
        </p:spPr>
      </p:sp>
      <p:sp>
        <p:nvSpPr>
          <p:cNvPr id="57348" name="Rectangle 3">
            <a:extLst>
              <a:ext uri="{FF2B5EF4-FFF2-40B4-BE49-F238E27FC236}">
                <a16:creationId xmlns:a16="http://schemas.microsoft.com/office/drawing/2014/main" id="{D22ADF2C-9937-4FDD-92B7-13F82BD638B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Here is another example where we calculate the moment of a couple and determine the perpendicular distance between the two forces in the couple. In this case we use a determinant expression.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case we use the MATLAB cross function.</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29</a:t>
            </a:fld>
            <a:endParaRPr lang="en-US" altLang="en-US"/>
          </a:p>
        </p:txBody>
      </p:sp>
    </p:spTree>
    <p:extLst>
      <p:ext uri="{BB962C8B-B14F-4D97-AF65-F5344CB8AC3E}">
        <p14:creationId xmlns:p14="http://schemas.microsoft.com/office/powerpoint/2010/main" val="1282099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615D8D2C-F4BB-4CD6-B203-783E5AF5C80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B9F91F9-D458-42CA-AD6A-062EAFF9CD24}" type="slidenum">
              <a:rPr lang="en-US" altLang="en-US"/>
              <a:pPr eaLnBrk="1" hangingPunct="1"/>
              <a:t>3</a:t>
            </a:fld>
            <a:endParaRPr lang="en-US" altLang="en-US"/>
          </a:p>
        </p:txBody>
      </p:sp>
      <p:sp>
        <p:nvSpPr>
          <p:cNvPr id="32771" name="Rectangle 2">
            <a:extLst>
              <a:ext uri="{FF2B5EF4-FFF2-40B4-BE49-F238E27FC236}">
                <a16:creationId xmlns:a16="http://schemas.microsoft.com/office/drawing/2014/main" id="{0EBD1026-8176-4060-8496-C754254610A2}"/>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095921C1-F8F6-4F94-B7EE-3C50C0E5299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From our experience with turning a bolt nut with a wrench we know that the strength of the turning effect depends on both the force F we apply and the distance d from the nut. The moment of a force, which is a measure of the strength of this turning effect, must therefore depend on both F and d.</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112AFC1C-7984-41ED-90F7-79C538741AC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62E4AD3-E136-49C0-AB9A-6AFDD198EE73}" type="slidenum">
              <a:rPr lang="en-US" altLang="en-US"/>
              <a:pPr eaLnBrk="1" hangingPunct="1"/>
              <a:t>30</a:t>
            </a:fld>
            <a:endParaRPr lang="en-US" altLang="en-US"/>
          </a:p>
        </p:txBody>
      </p:sp>
      <p:sp>
        <p:nvSpPr>
          <p:cNvPr id="58371" name="Rectangle 2">
            <a:extLst>
              <a:ext uri="{FF2B5EF4-FFF2-40B4-BE49-F238E27FC236}">
                <a16:creationId xmlns:a16="http://schemas.microsoft.com/office/drawing/2014/main" id="{C99A457A-7607-44E4-982D-5BA142A1A596}"/>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5BC2CDC0-02DF-4BFD-B504-5FE99B751CF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We can translate a couple in its plane without changing it. We can also rotate the couple in its plane without changing it. We can change the perpendicular distance between the forces in a couple and the equal and opposite forces if the product </a:t>
            </a:r>
            <a:r>
              <a:rPr lang="en-US" altLang="en-US" dirty="0" err="1"/>
              <a:t>Fd</a:t>
            </a:r>
            <a:r>
              <a:rPr lang="en-US" altLang="en-US" dirty="0"/>
              <a:t> is unchanged. Finally, we can translate the plane of the couple itself. All of these are equivalent couples, i.e., they have the same turning effect on a rigid body.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5E9B09E5-B35D-4F3A-99C5-4C1C7FE12D9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FA7BE1E-DF16-4490-A82B-A6E20A79170A}" type="slidenum">
              <a:rPr lang="en-US" altLang="en-US"/>
              <a:pPr eaLnBrk="1" hangingPunct="1"/>
              <a:t>4</a:t>
            </a:fld>
            <a:endParaRPr lang="en-US" altLang="en-US"/>
          </a:p>
        </p:txBody>
      </p:sp>
      <p:sp>
        <p:nvSpPr>
          <p:cNvPr id="33795" name="Rectangle 2">
            <a:extLst>
              <a:ext uri="{FF2B5EF4-FFF2-40B4-BE49-F238E27FC236}">
                <a16:creationId xmlns:a16="http://schemas.microsoft.com/office/drawing/2014/main" id="{C20537C2-6855-45A8-86EF-F32876E40301}"/>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3143CD2B-0386-45DD-A172-8D40F444B6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From a balance we know if the product of the forces and distances are equal the turning effects of the forces are equal so we expect that the magnitude of the moment must be equal to the product </a:t>
            </a:r>
            <a:r>
              <a:rPr lang="en-US" altLang="en-US" dirty="0" err="1"/>
              <a:t>Fd</a:t>
            </a:r>
            <a:r>
              <a:rPr lang="en-US" altLang="en-US" dirty="0"/>
              <a:t>. This is still true if we apply the force at an angle if we use the perpendicular distance to the force, as shown. However, we also get the same result if we take the total distance r from the nut to the force and use the perpendicular component of the force, as shown.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FE6F8052-BFED-4669-AF81-576EE1BFC55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44B97E9-E8E9-4C3C-960C-66128969515B}" type="slidenum">
              <a:rPr lang="en-US" altLang="en-US"/>
              <a:pPr eaLnBrk="1" hangingPunct="1"/>
              <a:t>5</a:t>
            </a:fld>
            <a:endParaRPr lang="en-US" altLang="en-US"/>
          </a:p>
        </p:txBody>
      </p:sp>
      <p:sp>
        <p:nvSpPr>
          <p:cNvPr id="34819" name="Rectangle 2">
            <a:extLst>
              <a:ext uri="{FF2B5EF4-FFF2-40B4-BE49-F238E27FC236}">
                <a16:creationId xmlns:a16="http://schemas.microsoft.com/office/drawing/2014/main" id="{748FC427-3A0D-4379-B69A-3A90BF7505FD}"/>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497E3795-6C1E-43B0-9E3A-5A119933E94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In cases where a force lies in a plane, such as the x-y plane shown. we can specify the direction of the turning effect (moment) of a force by either giving the sense of turning (rotation) by a curved arrow or by assigning a unit vector to the moment from that curved arrow with the right-hand rule. For 2-D cases when the force lies in the x-y plane this unit vector will be in the plus or minus z-direction.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20EB6479-6B20-4A15-9360-5189093819F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C703405-DA5D-42AF-8795-A6DEE8F2BCA7}" type="slidenum">
              <a:rPr lang="en-US" altLang="en-US"/>
              <a:pPr eaLnBrk="1" hangingPunct="1"/>
              <a:t>6</a:t>
            </a:fld>
            <a:endParaRPr lang="en-US" altLang="en-US"/>
          </a:p>
        </p:txBody>
      </p:sp>
      <p:sp>
        <p:nvSpPr>
          <p:cNvPr id="35843" name="Rectangle 2">
            <a:extLst>
              <a:ext uri="{FF2B5EF4-FFF2-40B4-BE49-F238E27FC236}">
                <a16:creationId xmlns:a16="http://schemas.microsoft.com/office/drawing/2014/main" id="{44E0DD36-789F-40C0-BEF7-608B13EFC297}"/>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3CFB52ED-5F4B-4211-A753-EC46FDF5E3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We can use the same ideas when a 3-D force is located in 3-D by a 3-D position vector. In that case, we simply consider the force and position vector in the plane that contains both vectors and apply the same definition. In this case we get a direction for the moment defined by a unit vector that is in a direction perpendicular to that plane, a direction which is determined by the right-hand-rule when we rotate the position vector into the force vector.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direction of the moment of a force about a point is obtained from the right-hand-rule, using the sense of rotation the force makes about a point P in the plane containing the position vector </a:t>
            </a:r>
            <a:r>
              <a:rPr lang="en-US" b="1" dirty="0"/>
              <a:t>r</a:t>
            </a:r>
            <a:r>
              <a:rPr lang="en-US" dirty="0"/>
              <a:t> and the force </a:t>
            </a:r>
            <a:r>
              <a:rPr lang="en-US" b="1" dirty="0"/>
              <a:t>F </a:t>
            </a:r>
            <a:r>
              <a:rPr lang="en-US" b="0" dirty="0"/>
              <a:t>(which are not shown here).</a:t>
            </a:r>
          </a:p>
        </p:txBody>
      </p:sp>
      <p:sp>
        <p:nvSpPr>
          <p:cNvPr id="4" name="Slide Number Placeholder 3"/>
          <p:cNvSpPr>
            <a:spLocks noGrp="1"/>
          </p:cNvSpPr>
          <p:nvPr>
            <p:ph type="sldNum" sz="quarter" idx="5"/>
          </p:nvPr>
        </p:nvSpPr>
        <p:spPr/>
        <p:txBody>
          <a:bodyPr/>
          <a:lstStyle/>
          <a:p>
            <a:fld id="{EED179E2-D86F-499B-94F8-79AF83291644}" type="slidenum">
              <a:rPr lang="en-US" altLang="en-US" smtClean="0"/>
              <a:pPr/>
              <a:t>7</a:t>
            </a:fld>
            <a:endParaRPr lang="en-US" altLang="en-US"/>
          </a:p>
        </p:txBody>
      </p:sp>
    </p:spTree>
    <p:extLst>
      <p:ext uri="{BB962C8B-B14F-4D97-AF65-F5344CB8AC3E}">
        <p14:creationId xmlns:p14="http://schemas.microsoft.com/office/powerpoint/2010/main" val="3122620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AFC62446-BB74-43F9-93CC-52F580AAF56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E2D418B-75FA-4977-9CCC-6794CEC347C9}" type="slidenum">
              <a:rPr lang="en-US" altLang="en-US"/>
              <a:pPr eaLnBrk="1" hangingPunct="1"/>
              <a:t>8</a:t>
            </a:fld>
            <a:endParaRPr lang="en-US" altLang="en-US"/>
          </a:p>
        </p:txBody>
      </p:sp>
      <p:sp>
        <p:nvSpPr>
          <p:cNvPr id="36867" name="Rectangle 2">
            <a:extLst>
              <a:ext uri="{FF2B5EF4-FFF2-40B4-BE49-F238E27FC236}">
                <a16:creationId xmlns:a16="http://schemas.microsoft.com/office/drawing/2014/main" id="{D32C3F85-E71E-4A49-AA2E-8422736EBC12}"/>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2813E193-A135-4655-B520-3B205FD0E40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definition we have given for the moment of the force can be put in the form of a </a:t>
            </a:r>
            <a:r>
              <a:rPr lang="en-US" altLang="en-US" b="1" dirty="0"/>
              <a:t>vector cross product </a:t>
            </a:r>
            <a:r>
              <a:rPr lang="en-US" altLang="en-US" dirty="0"/>
              <a:t>of the position and force vectors. The definition of the vector cross product for any two vectors </a:t>
            </a:r>
            <a:r>
              <a:rPr lang="en-US" altLang="en-US" b="1" dirty="0"/>
              <a:t>A</a:t>
            </a:r>
            <a:r>
              <a:rPr lang="en-US" altLang="en-US" dirty="0"/>
              <a:t> and </a:t>
            </a:r>
            <a:r>
              <a:rPr lang="en-US" altLang="en-US" b="1" dirty="0"/>
              <a:t>B</a:t>
            </a:r>
            <a:r>
              <a:rPr lang="en-US" altLang="en-US" dirty="0"/>
              <a:t> is given above.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4CEF2658-D4FA-4274-868E-AD83826277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3AB5C3B-779B-4B73-86C4-EE148CFAFA77}" type="slidenum">
              <a:rPr lang="en-US" altLang="en-US"/>
              <a:pPr eaLnBrk="1" hangingPunct="1"/>
              <a:t>9</a:t>
            </a:fld>
            <a:endParaRPr lang="en-US" altLang="en-US"/>
          </a:p>
        </p:txBody>
      </p:sp>
      <p:sp>
        <p:nvSpPr>
          <p:cNvPr id="37891" name="Rectangle 2">
            <a:extLst>
              <a:ext uri="{FF2B5EF4-FFF2-40B4-BE49-F238E27FC236}">
                <a16:creationId xmlns:a16="http://schemas.microsoft.com/office/drawing/2014/main" id="{56C01FF6-8E24-4C68-A66D-9EEE3A28916D}"/>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B16E44DF-9401-4BDA-8E38-C87FBF748E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If we identify </a:t>
            </a:r>
            <a:r>
              <a:rPr lang="en-US" altLang="en-US" b="1" dirty="0"/>
              <a:t>A</a:t>
            </a:r>
            <a:r>
              <a:rPr lang="en-US" altLang="en-US" dirty="0"/>
              <a:t> and </a:t>
            </a:r>
            <a:r>
              <a:rPr lang="en-US" altLang="en-US" b="1" dirty="0"/>
              <a:t>B</a:t>
            </a:r>
            <a:r>
              <a:rPr lang="en-US" altLang="en-US" dirty="0"/>
              <a:t> in the vector cross product with the position vector  from point P to the force and the force vector itself, then the cross product gives the moment of the force about point P. Again, this moment can be viewed as the perpendicular component of r times the total force or the total distance r times the perpendicular component of the force.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30CA48C8-2A34-4E8B-898B-BCA17976033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11F9FDBF-A922-4ECD-9D9F-364D3420B55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66F54E5F-9F47-4343-9A36-23590F499AF0}"/>
              </a:ext>
            </a:extLst>
          </p:cNvPr>
          <p:cNvSpPr>
            <a:spLocks noGrp="1" noChangeArrowheads="1"/>
          </p:cNvSpPr>
          <p:nvPr>
            <p:ph type="sldNum" sz="quarter" idx="12"/>
          </p:nvPr>
        </p:nvSpPr>
        <p:spPr>
          <a:ln/>
        </p:spPr>
        <p:txBody>
          <a:bodyPr/>
          <a:lstStyle>
            <a:lvl1pPr>
              <a:defRPr/>
            </a:lvl1pPr>
          </a:lstStyle>
          <a:p>
            <a:fld id="{46053D95-F46D-448C-B15E-A451DF3FEE59}" type="slidenum">
              <a:rPr lang="en-US" altLang="en-US"/>
              <a:pPr/>
              <a:t>‹#›</a:t>
            </a:fld>
            <a:endParaRPr lang="en-US" altLang="en-US"/>
          </a:p>
        </p:txBody>
      </p:sp>
    </p:spTree>
    <p:extLst>
      <p:ext uri="{BB962C8B-B14F-4D97-AF65-F5344CB8AC3E}">
        <p14:creationId xmlns:p14="http://schemas.microsoft.com/office/powerpoint/2010/main" val="224482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C519856B-B132-467E-AF46-76B6E33DB1AF}"/>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24A8537-67DA-411F-86AC-A5FC848123B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AE2C247E-3A23-4CEF-B69F-A94A8B76BE08}"/>
              </a:ext>
            </a:extLst>
          </p:cNvPr>
          <p:cNvSpPr>
            <a:spLocks noGrp="1" noChangeArrowheads="1"/>
          </p:cNvSpPr>
          <p:nvPr>
            <p:ph type="sldNum" sz="quarter" idx="12"/>
          </p:nvPr>
        </p:nvSpPr>
        <p:spPr>
          <a:ln/>
        </p:spPr>
        <p:txBody>
          <a:bodyPr/>
          <a:lstStyle>
            <a:lvl1pPr>
              <a:defRPr/>
            </a:lvl1pPr>
          </a:lstStyle>
          <a:p>
            <a:fld id="{3E595EAA-E758-4F61-87DE-B46446F471B2}" type="slidenum">
              <a:rPr lang="en-US" altLang="en-US"/>
              <a:pPr/>
              <a:t>‹#›</a:t>
            </a:fld>
            <a:endParaRPr lang="en-US" altLang="en-US"/>
          </a:p>
        </p:txBody>
      </p:sp>
    </p:spTree>
    <p:extLst>
      <p:ext uri="{BB962C8B-B14F-4D97-AF65-F5344CB8AC3E}">
        <p14:creationId xmlns:p14="http://schemas.microsoft.com/office/powerpoint/2010/main" val="3581399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A4052BB1-9081-4AC5-8FBF-C92BFA8B92C6}"/>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4ECC63E8-F2F5-4B61-916F-641048DC0E8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761F32B-CC1A-40F7-894C-72A19EA79BAE}"/>
              </a:ext>
            </a:extLst>
          </p:cNvPr>
          <p:cNvSpPr>
            <a:spLocks noGrp="1" noChangeArrowheads="1"/>
          </p:cNvSpPr>
          <p:nvPr>
            <p:ph type="sldNum" sz="quarter" idx="12"/>
          </p:nvPr>
        </p:nvSpPr>
        <p:spPr>
          <a:ln/>
        </p:spPr>
        <p:txBody>
          <a:bodyPr/>
          <a:lstStyle>
            <a:lvl1pPr>
              <a:defRPr/>
            </a:lvl1pPr>
          </a:lstStyle>
          <a:p>
            <a:fld id="{3FCBD081-40CA-4B23-A432-4CD5B810722D}" type="slidenum">
              <a:rPr lang="en-US" altLang="en-US"/>
              <a:pPr/>
              <a:t>‹#›</a:t>
            </a:fld>
            <a:endParaRPr lang="en-US" altLang="en-US"/>
          </a:p>
        </p:txBody>
      </p:sp>
    </p:spTree>
    <p:extLst>
      <p:ext uri="{BB962C8B-B14F-4D97-AF65-F5344CB8AC3E}">
        <p14:creationId xmlns:p14="http://schemas.microsoft.com/office/powerpoint/2010/main" val="3275088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4086882-A188-44E5-B477-1EFEC142BC2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0B818520-67DB-43F7-B6FA-56F5B3E197E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4C5C7E66-806A-4DDF-BCCC-2CFF747EC446}"/>
              </a:ext>
            </a:extLst>
          </p:cNvPr>
          <p:cNvSpPr>
            <a:spLocks noGrp="1" noChangeArrowheads="1"/>
          </p:cNvSpPr>
          <p:nvPr>
            <p:ph type="sldNum" sz="quarter" idx="12"/>
          </p:nvPr>
        </p:nvSpPr>
        <p:spPr>
          <a:ln/>
        </p:spPr>
        <p:txBody>
          <a:bodyPr/>
          <a:lstStyle>
            <a:lvl1pPr>
              <a:defRPr/>
            </a:lvl1pPr>
          </a:lstStyle>
          <a:p>
            <a:fld id="{637C200B-B2CA-484D-8E3C-23E246FDB487}" type="slidenum">
              <a:rPr lang="en-US" altLang="en-US"/>
              <a:pPr/>
              <a:t>‹#›</a:t>
            </a:fld>
            <a:endParaRPr lang="en-US" altLang="en-US"/>
          </a:p>
        </p:txBody>
      </p:sp>
    </p:spTree>
    <p:extLst>
      <p:ext uri="{BB962C8B-B14F-4D97-AF65-F5344CB8AC3E}">
        <p14:creationId xmlns:p14="http://schemas.microsoft.com/office/powerpoint/2010/main" val="670791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A8BB7334-039C-45D3-AA49-38A698828821}"/>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BAE990F-B7FD-4700-91B3-25B0692B436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B88E2C6-9EEF-4851-A302-A235FD70633F}"/>
              </a:ext>
            </a:extLst>
          </p:cNvPr>
          <p:cNvSpPr>
            <a:spLocks noGrp="1" noChangeArrowheads="1"/>
          </p:cNvSpPr>
          <p:nvPr>
            <p:ph type="sldNum" sz="quarter" idx="12"/>
          </p:nvPr>
        </p:nvSpPr>
        <p:spPr>
          <a:ln/>
        </p:spPr>
        <p:txBody>
          <a:bodyPr/>
          <a:lstStyle>
            <a:lvl1pPr>
              <a:defRPr/>
            </a:lvl1pPr>
          </a:lstStyle>
          <a:p>
            <a:fld id="{EC64D0C3-FA11-4BC9-BCCA-01C843A60CD9}" type="slidenum">
              <a:rPr lang="en-US" altLang="en-US"/>
              <a:pPr/>
              <a:t>‹#›</a:t>
            </a:fld>
            <a:endParaRPr lang="en-US" altLang="en-US"/>
          </a:p>
        </p:txBody>
      </p:sp>
    </p:spTree>
    <p:extLst>
      <p:ext uri="{BB962C8B-B14F-4D97-AF65-F5344CB8AC3E}">
        <p14:creationId xmlns:p14="http://schemas.microsoft.com/office/powerpoint/2010/main" val="3075120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4F534BF3-CE38-4220-84BC-2D69BB995D6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45BE0DC-7645-4D95-A3B0-61CFD0EA2C8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C10F679-E375-4D7D-8D97-C08F848B3ED9}"/>
              </a:ext>
            </a:extLst>
          </p:cNvPr>
          <p:cNvSpPr>
            <a:spLocks noGrp="1" noChangeArrowheads="1"/>
          </p:cNvSpPr>
          <p:nvPr>
            <p:ph type="sldNum" sz="quarter" idx="12"/>
          </p:nvPr>
        </p:nvSpPr>
        <p:spPr>
          <a:ln/>
        </p:spPr>
        <p:txBody>
          <a:bodyPr/>
          <a:lstStyle>
            <a:lvl1pPr>
              <a:defRPr/>
            </a:lvl1pPr>
          </a:lstStyle>
          <a:p>
            <a:fld id="{7DEA7265-3E6E-4170-844B-9EB690DADB02}" type="slidenum">
              <a:rPr lang="en-US" altLang="en-US"/>
              <a:pPr/>
              <a:t>‹#›</a:t>
            </a:fld>
            <a:endParaRPr lang="en-US" altLang="en-US"/>
          </a:p>
        </p:txBody>
      </p:sp>
    </p:spTree>
    <p:extLst>
      <p:ext uri="{BB962C8B-B14F-4D97-AF65-F5344CB8AC3E}">
        <p14:creationId xmlns:p14="http://schemas.microsoft.com/office/powerpoint/2010/main" val="3719744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59001EF-7688-4A11-88B1-F7A7B1C6CA26}"/>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3302E019-2ED0-4F07-A7E6-2C45019CC49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BB33D336-E261-4870-9BCC-6A3C2EFCB0D3}"/>
              </a:ext>
            </a:extLst>
          </p:cNvPr>
          <p:cNvSpPr>
            <a:spLocks noGrp="1" noChangeArrowheads="1"/>
          </p:cNvSpPr>
          <p:nvPr>
            <p:ph type="sldNum" sz="quarter" idx="12"/>
          </p:nvPr>
        </p:nvSpPr>
        <p:spPr>
          <a:ln/>
        </p:spPr>
        <p:txBody>
          <a:bodyPr/>
          <a:lstStyle>
            <a:lvl1pPr>
              <a:defRPr/>
            </a:lvl1pPr>
          </a:lstStyle>
          <a:p>
            <a:fld id="{9AEF0F0E-B491-4BDD-AD51-738F7E40994A}" type="slidenum">
              <a:rPr lang="en-US" altLang="en-US"/>
              <a:pPr/>
              <a:t>‹#›</a:t>
            </a:fld>
            <a:endParaRPr lang="en-US" altLang="en-US"/>
          </a:p>
        </p:txBody>
      </p:sp>
    </p:spTree>
    <p:extLst>
      <p:ext uri="{BB962C8B-B14F-4D97-AF65-F5344CB8AC3E}">
        <p14:creationId xmlns:p14="http://schemas.microsoft.com/office/powerpoint/2010/main" val="2883014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1F5777C3-D653-47E5-8A7A-71488C6163D8}"/>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DE03318F-9A2E-4A1B-9191-28EA714B42B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863DC94-7926-4FA0-B9E0-BE6684351C91}"/>
              </a:ext>
            </a:extLst>
          </p:cNvPr>
          <p:cNvSpPr>
            <a:spLocks noGrp="1" noChangeArrowheads="1"/>
          </p:cNvSpPr>
          <p:nvPr>
            <p:ph type="sldNum" sz="quarter" idx="12"/>
          </p:nvPr>
        </p:nvSpPr>
        <p:spPr>
          <a:ln/>
        </p:spPr>
        <p:txBody>
          <a:bodyPr/>
          <a:lstStyle>
            <a:lvl1pPr>
              <a:defRPr/>
            </a:lvl1pPr>
          </a:lstStyle>
          <a:p>
            <a:fld id="{0E387B19-C2C0-40C2-8682-7461579E9210}" type="slidenum">
              <a:rPr lang="en-US" altLang="en-US"/>
              <a:pPr/>
              <a:t>‹#›</a:t>
            </a:fld>
            <a:endParaRPr lang="en-US" altLang="en-US"/>
          </a:p>
        </p:txBody>
      </p:sp>
    </p:spTree>
    <p:extLst>
      <p:ext uri="{BB962C8B-B14F-4D97-AF65-F5344CB8AC3E}">
        <p14:creationId xmlns:p14="http://schemas.microsoft.com/office/powerpoint/2010/main" val="2697383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0D3B211-0744-4F43-BBB9-11D814C1FDE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86C62B98-21C5-421B-B1CE-86E25973AAF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75F677B7-ACE7-45CF-81FD-865C5EA41344}"/>
              </a:ext>
            </a:extLst>
          </p:cNvPr>
          <p:cNvSpPr>
            <a:spLocks noGrp="1" noChangeArrowheads="1"/>
          </p:cNvSpPr>
          <p:nvPr>
            <p:ph type="sldNum" sz="quarter" idx="12"/>
          </p:nvPr>
        </p:nvSpPr>
        <p:spPr>
          <a:ln/>
        </p:spPr>
        <p:txBody>
          <a:bodyPr/>
          <a:lstStyle>
            <a:lvl1pPr>
              <a:defRPr/>
            </a:lvl1pPr>
          </a:lstStyle>
          <a:p>
            <a:fld id="{9A2D36CB-4F93-413D-8497-DD27E1F7E8EF}" type="slidenum">
              <a:rPr lang="en-US" altLang="en-US"/>
              <a:pPr/>
              <a:t>‹#›</a:t>
            </a:fld>
            <a:endParaRPr lang="en-US" altLang="en-US"/>
          </a:p>
        </p:txBody>
      </p:sp>
    </p:spTree>
    <p:extLst>
      <p:ext uri="{BB962C8B-B14F-4D97-AF65-F5344CB8AC3E}">
        <p14:creationId xmlns:p14="http://schemas.microsoft.com/office/powerpoint/2010/main" val="3530679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BDB84B1-8BAF-4473-AC66-338D6149DBF2}"/>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81F0B63-58F6-4E85-AFD7-980543E53D0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D225F0E-1494-47BF-8DD9-2D9E240EFCAA}"/>
              </a:ext>
            </a:extLst>
          </p:cNvPr>
          <p:cNvSpPr>
            <a:spLocks noGrp="1" noChangeArrowheads="1"/>
          </p:cNvSpPr>
          <p:nvPr>
            <p:ph type="sldNum" sz="quarter" idx="12"/>
          </p:nvPr>
        </p:nvSpPr>
        <p:spPr>
          <a:ln/>
        </p:spPr>
        <p:txBody>
          <a:bodyPr/>
          <a:lstStyle>
            <a:lvl1pPr>
              <a:defRPr/>
            </a:lvl1pPr>
          </a:lstStyle>
          <a:p>
            <a:fld id="{19D584FB-D7C2-4A79-B187-D5D99DC0215B}" type="slidenum">
              <a:rPr lang="en-US" altLang="en-US"/>
              <a:pPr/>
              <a:t>‹#›</a:t>
            </a:fld>
            <a:endParaRPr lang="en-US" altLang="en-US"/>
          </a:p>
        </p:txBody>
      </p:sp>
    </p:spTree>
    <p:extLst>
      <p:ext uri="{BB962C8B-B14F-4D97-AF65-F5344CB8AC3E}">
        <p14:creationId xmlns:p14="http://schemas.microsoft.com/office/powerpoint/2010/main" val="1084411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5CF8614-B861-4E64-A006-B7A52CEFFDFE}"/>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A178328C-F4D3-46F6-8425-96ABCDE2204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CA5DFFD-A1C4-4318-AB9B-E60B780356E6}"/>
              </a:ext>
            </a:extLst>
          </p:cNvPr>
          <p:cNvSpPr>
            <a:spLocks noGrp="1" noChangeArrowheads="1"/>
          </p:cNvSpPr>
          <p:nvPr>
            <p:ph type="sldNum" sz="quarter" idx="12"/>
          </p:nvPr>
        </p:nvSpPr>
        <p:spPr>
          <a:ln/>
        </p:spPr>
        <p:txBody>
          <a:bodyPr/>
          <a:lstStyle>
            <a:lvl1pPr>
              <a:defRPr/>
            </a:lvl1pPr>
          </a:lstStyle>
          <a:p>
            <a:fld id="{52B4D5C5-5842-4BAA-8420-DBB3F817A86D}" type="slidenum">
              <a:rPr lang="en-US" altLang="en-US"/>
              <a:pPr/>
              <a:t>‹#›</a:t>
            </a:fld>
            <a:endParaRPr lang="en-US" altLang="en-US"/>
          </a:p>
        </p:txBody>
      </p:sp>
    </p:spTree>
    <p:extLst>
      <p:ext uri="{BB962C8B-B14F-4D97-AF65-F5344CB8AC3E}">
        <p14:creationId xmlns:p14="http://schemas.microsoft.com/office/powerpoint/2010/main" val="1980080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40E1605-8445-4976-99FF-5389F61222DF}"/>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91100EA3-3503-49D9-8875-18970CF0B7E7}"/>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1786914E-2372-4B41-9479-A92184B1D291}"/>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a:extLst>
              <a:ext uri="{FF2B5EF4-FFF2-40B4-BE49-F238E27FC236}">
                <a16:creationId xmlns:a16="http://schemas.microsoft.com/office/drawing/2014/main" id="{BD5D1D09-B336-41BF-ADB5-21F8D1DD5B0B}"/>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a:defRPr/>
            </a:pPr>
            <a:endParaRPr lang="en-US"/>
          </a:p>
        </p:txBody>
      </p:sp>
      <p:sp>
        <p:nvSpPr>
          <p:cNvPr id="1030" name="Rectangle 6">
            <a:extLst>
              <a:ext uri="{FF2B5EF4-FFF2-40B4-BE49-F238E27FC236}">
                <a16:creationId xmlns:a16="http://schemas.microsoft.com/office/drawing/2014/main" id="{01629790-DE9A-4827-ADCF-90F642AE8E2F}"/>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B781D60-E86A-46F2-9658-56ABE311134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16.bin"/><Relationship Id="rId4" Type="http://schemas.openxmlformats.org/officeDocument/2006/relationships/image" Target="../media/image7.wmf"/></Relationships>
</file>

<file path=ppt/slides/_rels/slide11.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8.bin"/><Relationship Id="rId10" Type="http://schemas.openxmlformats.org/officeDocument/2006/relationships/image" Target="../media/image16.wmf"/><Relationship Id="rId4" Type="http://schemas.openxmlformats.org/officeDocument/2006/relationships/image" Target="../media/image13.wmf"/><Relationship Id="rId9" Type="http://schemas.openxmlformats.org/officeDocument/2006/relationships/oleObject" Target="../embeddings/oleObject20.bin"/></Relationships>
</file>

<file path=ppt/slides/_rels/slide12.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wmf"/><Relationship Id="rId5" Type="http://schemas.openxmlformats.org/officeDocument/2006/relationships/oleObject" Target="../embeddings/oleObject22.bin"/><Relationship Id="rId4" Type="http://schemas.openxmlformats.org/officeDocument/2006/relationships/image" Target="../media/image17.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2.wmf"/><Relationship Id="rId5" Type="http://schemas.openxmlformats.org/officeDocument/2006/relationships/oleObject" Target="../embeddings/oleObject26.bin"/><Relationship Id="rId4" Type="http://schemas.openxmlformats.org/officeDocument/2006/relationships/image" Target="../media/image21.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3.wmf"/><Relationship Id="rId5" Type="http://schemas.openxmlformats.org/officeDocument/2006/relationships/oleObject" Target="../embeddings/oleObject28.bin"/><Relationship Id="rId4" Type="http://schemas.openxmlformats.org/officeDocument/2006/relationships/image" Target="../media/image7.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3.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5.wmf"/><Relationship Id="rId5" Type="http://schemas.openxmlformats.org/officeDocument/2006/relationships/oleObject" Target="../embeddings/oleObject31.bin"/><Relationship Id="rId4" Type="http://schemas.openxmlformats.org/officeDocument/2006/relationships/image" Target="../media/image24.wmf"/></Relationships>
</file>

<file path=ppt/slides/_rels/slide21.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31.w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8.wmf"/><Relationship Id="rId11" Type="http://schemas.openxmlformats.org/officeDocument/2006/relationships/oleObject" Target="../embeddings/oleObject37.bin"/><Relationship Id="rId5" Type="http://schemas.openxmlformats.org/officeDocument/2006/relationships/oleObject" Target="../embeddings/oleObject34.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6.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2.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4.wmf"/><Relationship Id="rId5" Type="http://schemas.openxmlformats.org/officeDocument/2006/relationships/oleObject" Target="../embeddings/oleObject40.bin"/><Relationship Id="rId4" Type="http://schemas.openxmlformats.org/officeDocument/2006/relationships/image" Target="../media/image33.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5.wmf"/></Relationships>
</file>

<file path=ppt/slides/_rels/slide26.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7.wmf"/><Relationship Id="rId5" Type="http://schemas.openxmlformats.org/officeDocument/2006/relationships/oleObject" Target="../embeddings/oleObject43.bin"/><Relationship Id="rId4" Type="http://schemas.openxmlformats.org/officeDocument/2006/relationships/image" Target="../media/image36.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40.wmf"/><Relationship Id="rId5" Type="http://schemas.openxmlformats.org/officeDocument/2006/relationships/oleObject" Target="../embeddings/oleObject46.bin"/><Relationship Id="rId4" Type="http://schemas.openxmlformats.org/officeDocument/2006/relationships/image" Target="../media/image39.wmf"/></Relationships>
</file>

<file path=ppt/slides/_rels/slide28.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oleObject" Target="../embeddings/oleObject52.bin"/><Relationship Id="rId18" Type="http://schemas.openxmlformats.org/officeDocument/2006/relationships/image" Target="../media/image48.wmf"/><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45.wmf"/><Relationship Id="rId17" Type="http://schemas.openxmlformats.org/officeDocument/2006/relationships/oleObject" Target="../embeddings/oleObject54.bin"/><Relationship Id="rId2" Type="http://schemas.openxmlformats.org/officeDocument/2006/relationships/notesSlide" Target="../notesSlides/notesSlide28.xml"/><Relationship Id="rId16" Type="http://schemas.openxmlformats.org/officeDocument/2006/relationships/image" Target="../media/image47.wmf"/><Relationship Id="rId20" Type="http://schemas.openxmlformats.org/officeDocument/2006/relationships/image" Target="../media/image49.wmf"/><Relationship Id="rId1" Type="http://schemas.openxmlformats.org/officeDocument/2006/relationships/slideLayout" Target="../slideLayouts/slideLayout7.xml"/><Relationship Id="rId6" Type="http://schemas.openxmlformats.org/officeDocument/2006/relationships/image" Target="../media/image42.wmf"/><Relationship Id="rId11" Type="http://schemas.openxmlformats.org/officeDocument/2006/relationships/oleObject" Target="../embeddings/oleObject51.bin"/><Relationship Id="rId5" Type="http://schemas.openxmlformats.org/officeDocument/2006/relationships/oleObject" Target="../embeddings/oleObject48.bin"/><Relationship Id="rId15" Type="http://schemas.openxmlformats.org/officeDocument/2006/relationships/oleObject" Target="../embeddings/oleObject53.bin"/><Relationship Id="rId10" Type="http://schemas.openxmlformats.org/officeDocument/2006/relationships/image" Target="../media/image44.wmf"/><Relationship Id="rId19" Type="http://schemas.openxmlformats.org/officeDocument/2006/relationships/oleObject" Target="../embeddings/oleObject55.bin"/><Relationship Id="rId4" Type="http://schemas.openxmlformats.org/officeDocument/2006/relationships/image" Target="../media/image41.wmf"/><Relationship Id="rId9" Type="http://schemas.openxmlformats.org/officeDocument/2006/relationships/oleObject" Target="../embeddings/oleObject50.bin"/><Relationship Id="rId14" Type="http://schemas.openxmlformats.org/officeDocument/2006/relationships/image" Target="../media/image46.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wmf"/><Relationship Id="rId5" Type="http://schemas.openxmlformats.org/officeDocument/2006/relationships/oleObject" Target="../embeddings/oleObject9.bin"/><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1.wmf"/><Relationship Id="rId4" Type="http://schemas.openxmlformats.org/officeDocument/2006/relationships/image" Target="../media/image7.wmf"/><Relationship Id="rId9"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65D90A-C293-41A0-B405-82131E6369AF}"/>
              </a:ext>
            </a:extLst>
          </p:cNvPr>
          <p:cNvSpPr txBox="1"/>
          <p:nvPr/>
        </p:nvSpPr>
        <p:spPr>
          <a:xfrm>
            <a:off x="2987824" y="2492896"/>
            <a:ext cx="3267241" cy="461665"/>
          </a:xfrm>
          <a:prstGeom prst="rect">
            <a:avLst/>
          </a:prstGeom>
          <a:noFill/>
        </p:spPr>
        <p:txBody>
          <a:bodyPr wrap="none" rtlCol="0">
            <a:spAutoFit/>
          </a:bodyPr>
          <a:lstStyle/>
          <a:p>
            <a:r>
              <a:rPr lang="en-US" sz="2400" dirty="0"/>
              <a:t>Moments and Couples</a:t>
            </a:r>
          </a:p>
        </p:txBody>
      </p:sp>
    </p:spTree>
    <p:extLst>
      <p:ext uri="{BB962C8B-B14F-4D97-AF65-F5344CB8AC3E}">
        <p14:creationId xmlns:p14="http://schemas.microsoft.com/office/powerpoint/2010/main" val="2631930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a:extLst>
              <a:ext uri="{FF2B5EF4-FFF2-40B4-BE49-F238E27FC236}">
                <a16:creationId xmlns:a16="http://schemas.microsoft.com/office/drawing/2014/main" id="{853348B6-ED49-422F-94A3-3F097B1EF289}"/>
              </a:ext>
            </a:extLst>
          </p:cNvPr>
          <p:cNvSpPr txBox="1">
            <a:spLocks noChangeArrowheads="1"/>
          </p:cNvSpPr>
          <p:nvPr/>
        </p:nvSpPr>
        <p:spPr bwMode="auto">
          <a:xfrm>
            <a:off x="1095375" y="423863"/>
            <a:ext cx="76533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We can let the position  vector </a:t>
            </a:r>
            <a:r>
              <a:rPr lang="en-US" altLang="en-US" b="1" dirty="0"/>
              <a:t>r</a:t>
            </a:r>
            <a:r>
              <a:rPr lang="en-US" altLang="en-US" dirty="0"/>
              <a:t>, in the calculation of the moment of a force about a point P to be  the vector from P to any point on the line of action of </a:t>
            </a:r>
            <a:r>
              <a:rPr lang="en-US" altLang="en-US" b="1" dirty="0"/>
              <a:t>F</a:t>
            </a:r>
            <a:r>
              <a:rPr lang="en-US" altLang="en-US" dirty="0"/>
              <a:t> without changing the value of the moment of </a:t>
            </a:r>
            <a:r>
              <a:rPr lang="en-US" altLang="en-US" b="1" dirty="0"/>
              <a:t>F </a:t>
            </a:r>
            <a:r>
              <a:rPr lang="en-US" altLang="en-US" dirty="0"/>
              <a:t>about point P</a:t>
            </a:r>
          </a:p>
        </p:txBody>
      </p:sp>
      <p:sp>
        <p:nvSpPr>
          <p:cNvPr id="13315" name="AutoShape 5">
            <a:extLst>
              <a:ext uri="{FF2B5EF4-FFF2-40B4-BE49-F238E27FC236}">
                <a16:creationId xmlns:a16="http://schemas.microsoft.com/office/drawing/2014/main" id="{B0116FDC-E04A-444D-BC83-3B3B9217CFB9}"/>
              </a:ext>
            </a:extLst>
          </p:cNvPr>
          <p:cNvSpPr>
            <a:spLocks noChangeArrowheads="1"/>
          </p:cNvSpPr>
          <p:nvPr/>
        </p:nvSpPr>
        <p:spPr bwMode="auto">
          <a:xfrm rot="-1672961">
            <a:off x="1331913" y="2781300"/>
            <a:ext cx="3600450" cy="1295400"/>
          </a:xfrm>
          <a:prstGeom prst="parallelogram">
            <a:avLst>
              <a:gd name="adj" fmla="val 69485"/>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16" name="Line 6">
            <a:extLst>
              <a:ext uri="{FF2B5EF4-FFF2-40B4-BE49-F238E27FC236}">
                <a16:creationId xmlns:a16="http://schemas.microsoft.com/office/drawing/2014/main" id="{58EB8DC2-44BE-4784-B5DC-4FFC346A9C31}"/>
              </a:ext>
            </a:extLst>
          </p:cNvPr>
          <p:cNvSpPr>
            <a:spLocks noChangeShapeType="1"/>
          </p:cNvSpPr>
          <p:nvPr/>
        </p:nvSpPr>
        <p:spPr bwMode="auto">
          <a:xfrm flipV="1">
            <a:off x="2628900" y="3429000"/>
            <a:ext cx="8636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7" name="Line 7">
            <a:extLst>
              <a:ext uri="{FF2B5EF4-FFF2-40B4-BE49-F238E27FC236}">
                <a16:creationId xmlns:a16="http://schemas.microsoft.com/office/drawing/2014/main" id="{93DE7976-915E-4F83-AC71-6A27BEDBC7AF}"/>
              </a:ext>
            </a:extLst>
          </p:cNvPr>
          <p:cNvSpPr>
            <a:spLocks noChangeShapeType="1"/>
          </p:cNvSpPr>
          <p:nvPr/>
        </p:nvSpPr>
        <p:spPr bwMode="auto">
          <a:xfrm flipV="1">
            <a:off x="3421063" y="2997200"/>
            <a:ext cx="287337"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8" name="Text Box 8">
            <a:extLst>
              <a:ext uri="{FF2B5EF4-FFF2-40B4-BE49-F238E27FC236}">
                <a16:creationId xmlns:a16="http://schemas.microsoft.com/office/drawing/2014/main" id="{688417B3-84C7-4FEE-983F-32CF9D3A1D99}"/>
              </a:ext>
            </a:extLst>
          </p:cNvPr>
          <p:cNvSpPr txBox="1">
            <a:spLocks noChangeArrowheads="1"/>
          </p:cNvSpPr>
          <p:nvPr/>
        </p:nvSpPr>
        <p:spPr bwMode="auto">
          <a:xfrm>
            <a:off x="3708400" y="28527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13319" name="Text Box 9">
            <a:extLst>
              <a:ext uri="{FF2B5EF4-FFF2-40B4-BE49-F238E27FC236}">
                <a16:creationId xmlns:a16="http://schemas.microsoft.com/office/drawing/2014/main" id="{4BDF191F-94BC-42A1-8738-0EEF0BC470D0}"/>
              </a:ext>
            </a:extLst>
          </p:cNvPr>
          <p:cNvSpPr txBox="1">
            <a:spLocks noChangeArrowheads="1"/>
          </p:cNvSpPr>
          <p:nvPr/>
        </p:nvSpPr>
        <p:spPr bwMode="auto">
          <a:xfrm>
            <a:off x="3055938" y="3184525"/>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13320" name="Oval 10">
            <a:extLst>
              <a:ext uri="{FF2B5EF4-FFF2-40B4-BE49-F238E27FC236}">
                <a16:creationId xmlns:a16="http://schemas.microsoft.com/office/drawing/2014/main" id="{7504F26D-7003-48BB-85E6-2F6B1C97B7DE}"/>
              </a:ext>
            </a:extLst>
          </p:cNvPr>
          <p:cNvSpPr>
            <a:spLocks noChangeArrowheads="1"/>
          </p:cNvSpPr>
          <p:nvPr/>
        </p:nvSpPr>
        <p:spPr bwMode="auto">
          <a:xfrm>
            <a:off x="2524125" y="3633788"/>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21" name="Line 11">
            <a:extLst>
              <a:ext uri="{FF2B5EF4-FFF2-40B4-BE49-F238E27FC236}">
                <a16:creationId xmlns:a16="http://schemas.microsoft.com/office/drawing/2014/main" id="{0C0A8FC7-8090-4A7F-B741-523FF6A3FD29}"/>
              </a:ext>
            </a:extLst>
          </p:cNvPr>
          <p:cNvSpPr>
            <a:spLocks noChangeShapeType="1"/>
          </p:cNvSpPr>
          <p:nvPr/>
        </p:nvSpPr>
        <p:spPr bwMode="auto">
          <a:xfrm flipH="1" flipV="1">
            <a:off x="1908175" y="2636838"/>
            <a:ext cx="576263"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22" name="Line 12">
            <a:extLst>
              <a:ext uri="{FF2B5EF4-FFF2-40B4-BE49-F238E27FC236}">
                <a16:creationId xmlns:a16="http://schemas.microsoft.com/office/drawing/2014/main" id="{F0456406-FB8C-4642-A964-EA438F77322D}"/>
              </a:ext>
            </a:extLst>
          </p:cNvPr>
          <p:cNvSpPr>
            <a:spLocks noChangeShapeType="1"/>
          </p:cNvSpPr>
          <p:nvPr/>
        </p:nvSpPr>
        <p:spPr bwMode="auto">
          <a:xfrm flipH="1" flipV="1">
            <a:off x="2179638" y="3074988"/>
            <a:ext cx="304800" cy="4984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23" name="Line 13">
            <a:extLst>
              <a:ext uri="{FF2B5EF4-FFF2-40B4-BE49-F238E27FC236}">
                <a16:creationId xmlns:a16="http://schemas.microsoft.com/office/drawing/2014/main" id="{6344294A-216C-4E72-B8D7-F24496307822}"/>
              </a:ext>
            </a:extLst>
          </p:cNvPr>
          <p:cNvSpPr>
            <a:spLocks noChangeShapeType="1"/>
          </p:cNvSpPr>
          <p:nvPr/>
        </p:nvSpPr>
        <p:spPr bwMode="auto">
          <a:xfrm flipH="1">
            <a:off x="3175000" y="3605213"/>
            <a:ext cx="236538" cy="469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4">
            <a:extLst>
              <a:ext uri="{FF2B5EF4-FFF2-40B4-BE49-F238E27FC236}">
                <a16:creationId xmlns:a16="http://schemas.microsoft.com/office/drawing/2014/main" id="{26E9934B-37B8-4B46-9029-9CC07F62E9A4}"/>
              </a:ext>
            </a:extLst>
          </p:cNvPr>
          <p:cNvSpPr>
            <a:spLocks noChangeShapeType="1"/>
          </p:cNvSpPr>
          <p:nvPr/>
        </p:nvSpPr>
        <p:spPr bwMode="auto">
          <a:xfrm>
            <a:off x="2620963" y="3687763"/>
            <a:ext cx="720725" cy="53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Text Box 15">
            <a:extLst>
              <a:ext uri="{FF2B5EF4-FFF2-40B4-BE49-F238E27FC236}">
                <a16:creationId xmlns:a16="http://schemas.microsoft.com/office/drawing/2014/main" id="{3741ACDA-95AD-4A34-9F1D-4002D9E11EB9}"/>
              </a:ext>
            </a:extLst>
          </p:cNvPr>
          <p:cNvSpPr txBox="1">
            <a:spLocks noChangeArrowheads="1"/>
          </p:cNvSpPr>
          <p:nvPr/>
        </p:nvSpPr>
        <p:spPr bwMode="auto">
          <a:xfrm>
            <a:off x="2247900" y="26558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13326" name="Text Box 16">
            <a:extLst>
              <a:ext uri="{FF2B5EF4-FFF2-40B4-BE49-F238E27FC236}">
                <a16:creationId xmlns:a16="http://schemas.microsoft.com/office/drawing/2014/main" id="{2721CD44-0639-400A-AE57-7CA17DC73972}"/>
              </a:ext>
            </a:extLst>
          </p:cNvPr>
          <p:cNvSpPr txBox="1">
            <a:spLocks noChangeArrowheads="1"/>
          </p:cNvSpPr>
          <p:nvPr/>
        </p:nvSpPr>
        <p:spPr bwMode="auto">
          <a:xfrm>
            <a:off x="2268538" y="36449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3327" name="Text Box 17">
            <a:extLst>
              <a:ext uri="{FF2B5EF4-FFF2-40B4-BE49-F238E27FC236}">
                <a16:creationId xmlns:a16="http://schemas.microsoft.com/office/drawing/2014/main" id="{0219F60F-EE54-493B-8592-5BC8B0FF0E09}"/>
              </a:ext>
            </a:extLst>
          </p:cNvPr>
          <p:cNvSpPr txBox="1">
            <a:spLocks noChangeArrowheads="1"/>
          </p:cNvSpPr>
          <p:nvPr/>
        </p:nvSpPr>
        <p:spPr bwMode="auto">
          <a:xfrm>
            <a:off x="2700338" y="36449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aphicFrame>
        <p:nvGraphicFramePr>
          <p:cNvPr id="13328" name="Object 18">
            <a:extLst>
              <a:ext uri="{FF2B5EF4-FFF2-40B4-BE49-F238E27FC236}">
                <a16:creationId xmlns:a16="http://schemas.microsoft.com/office/drawing/2014/main" id="{59E90C9B-99FB-4C31-B84F-DA3CD6DAEAA2}"/>
              </a:ext>
            </a:extLst>
          </p:cNvPr>
          <p:cNvGraphicFramePr>
            <a:graphicFrameLocks noChangeAspect="1"/>
          </p:cNvGraphicFramePr>
          <p:nvPr/>
        </p:nvGraphicFramePr>
        <p:xfrm>
          <a:off x="5272088" y="4240213"/>
          <a:ext cx="1295400" cy="423862"/>
        </p:xfrm>
        <a:graphic>
          <a:graphicData uri="http://schemas.openxmlformats.org/presentationml/2006/ole">
            <mc:AlternateContent xmlns:mc="http://schemas.openxmlformats.org/markup-compatibility/2006">
              <mc:Choice xmlns:v="urn:schemas-microsoft-com:vml" Requires="v">
                <p:oleObj name="Equation" r:id="rId3" imgW="698500" imgH="228600" progId="Equation.DSMT4">
                  <p:embed/>
                </p:oleObj>
              </mc:Choice>
              <mc:Fallback>
                <p:oleObj name="Equation" r:id="rId3" imgW="698500" imgH="22860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2088" y="4240213"/>
                        <a:ext cx="1295400" cy="42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3329" name="Line 19">
            <a:extLst>
              <a:ext uri="{FF2B5EF4-FFF2-40B4-BE49-F238E27FC236}">
                <a16:creationId xmlns:a16="http://schemas.microsoft.com/office/drawing/2014/main" id="{4FD74A47-AAFD-4CE0-A204-E369256947F8}"/>
              </a:ext>
            </a:extLst>
          </p:cNvPr>
          <p:cNvSpPr>
            <a:spLocks noChangeShapeType="1"/>
          </p:cNvSpPr>
          <p:nvPr/>
        </p:nvSpPr>
        <p:spPr bwMode="auto">
          <a:xfrm>
            <a:off x="3997325" y="3213100"/>
            <a:ext cx="863600"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0" name="Text Box 20">
            <a:extLst>
              <a:ext uri="{FF2B5EF4-FFF2-40B4-BE49-F238E27FC236}">
                <a16:creationId xmlns:a16="http://schemas.microsoft.com/office/drawing/2014/main" id="{DB502C1A-48BF-427C-A0A4-6C5827018B92}"/>
              </a:ext>
            </a:extLst>
          </p:cNvPr>
          <p:cNvSpPr txBox="1">
            <a:spLocks noChangeArrowheads="1"/>
          </p:cNvSpPr>
          <p:nvPr/>
        </p:nvSpPr>
        <p:spPr bwMode="auto">
          <a:xfrm>
            <a:off x="4984750" y="3089275"/>
            <a:ext cx="2266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r</a:t>
            </a:r>
            <a:r>
              <a:rPr lang="en-US" altLang="en-US"/>
              <a:t>, </a:t>
            </a:r>
            <a:r>
              <a:rPr lang="en-US" altLang="en-US" b="1"/>
              <a:t>F</a:t>
            </a:r>
          </a:p>
        </p:txBody>
      </p:sp>
      <p:sp>
        <p:nvSpPr>
          <p:cNvPr id="13331" name="Text Box 21">
            <a:extLst>
              <a:ext uri="{FF2B5EF4-FFF2-40B4-BE49-F238E27FC236}">
                <a16:creationId xmlns:a16="http://schemas.microsoft.com/office/drawing/2014/main" id="{30859333-7F46-4AAF-979F-80F7370A9D92}"/>
              </a:ext>
            </a:extLst>
          </p:cNvPr>
          <p:cNvSpPr txBox="1">
            <a:spLocks noChangeArrowheads="1"/>
          </p:cNvSpPr>
          <p:nvPr/>
        </p:nvSpPr>
        <p:spPr bwMode="auto">
          <a:xfrm>
            <a:off x="4191000" y="3879850"/>
            <a:ext cx="362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moment of the force about point P</a:t>
            </a:r>
          </a:p>
        </p:txBody>
      </p:sp>
      <p:sp>
        <p:nvSpPr>
          <p:cNvPr id="13332" name="Line 22">
            <a:extLst>
              <a:ext uri="{FF2B5EF4-FFF2-40B4-BE49-F238E27FC236}">
                <a16:creationId xmlns:a16="http://schemas.microsoft.com/office/drawing/2014/main" id="{356B57D8-82E5-4948-9903-BC12BC7D4FF7}"/>
              </a:ext>
            </a:extLst>
          </p:cNvPr>
          <p:cNvSpPr>
            <a:spLocks noChangeShapeType="1"/>
          </p:cNvSpPr>
          <p:nvPr/>
        </p:nvSpPr>
        <p:spPr bwMode="auto">
          <a:xfrm flipV="1">
            <a:off x="3559175" y="3252788"/>
            <a:ext cx="542925" cy="158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333" name="Line 23">
            <a:extLst>
              <a:ext uri="{FF2B5EF4-FFF2-40B4-BE49-F238E27FC236}">
                <a16:creationId xmlns:a16="http://schemas.microsoft.com/office/drawing/2014/main" id="{529C8C14-A0AD-4A89-BFC1-ED1B5E96C9AA}"/>
              </a:ext>
            </a:extLst>
          </p:cNvPr>
          <p:cNvSpPr>
            <a:spLocks noChangeShapeType="1"/>
          </p:cNvSpPr>
          <p:nvPr/>
        </p:nvSpPr>
        <p:spPr bwMode="auto">
          <a:xfrm flipV="1">
            <a:off x="3635375" y="1557338"/>
            <a:ext cx="792163" cy="15843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3334" name="Line 26">
            <a:extLst>
              <a:ext uri="{FF2B5EF4-FFF2-40B4-BE49-F238E27FC236}">
                <a16:creationId xmlns:a16="http://schemas.microsoft.com/office/drawing/2014/main" id="{FA7FD808-3AFB-47C7-89A8-57397EF3EAC1}"/>
              </a:ext>
            </a:extLst>
          </p:cNvPr>
          <p:cNvSpPr>
            <a:spLocks noChangeShapeType="1"/>
          </p:cNvSpPr>
          <p:nvPr/>
        </p:nvSpPr>
        <p:spPr bwMode="auto">
          <a:xfrm flipV="1">
            <a:off x="2555875" y="2495550"/>
            <a:ext cx="1392238" cy="114935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35" name="Text Box 27">
            <a:extLst>
              <a:ext uri="{FF2B5EF4-FFF2-40B4-BE49-F238E27FC236}">
                <a16:creationId xmlns:a16="http://schemas.microsoft.com/office/drawing/2014/main" id="{D803B909-478E-4E84-9074-4D25040D2F3F}"/>
              </a:ext>
            </a:extLst>
          </p:cNvPr>
          <p:cNvSpPr txBox="1">
            <a:spLocks noChangeArrowheads="1"/>
          </p:cNvSpPr>
          <p:nvPr/>
        </p:nvSpPr>
        <p:spPr bwMode="auto">
          <a:xfrm>
            <a:off x="2987675" y="2781300"/>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0000"/>
                </a:solidFill>
              </a:rPr>
              <a:t>r</a:t>
            </a:r>
          </a:p>
        </p:txBody>
      </p:sp>
      <p:sp>
        <p:nvSpPr>
          <p:cNvPr id="13336" name="Text Box 28">
            <a:extLst>
              <a:ext uri="{FF2B5EF4-FFF2-40B4-BE49-F238E27FC236}">
                <a16:creationId xmlns:a16="http://schemas.microsoft.com/office/drawing/2014/main" id="{DD924AC2-1EA3-4D28-82AD-F22E70078134}"/>
              </a:ext>
            </a:extLst>
          </p:cNvPr>
          <p:cNvSpPr txBox="1">
            <a:spLocks noChangeArrowheads="1"/>
          </p:cNvSpPr>
          <p:nvPr/>
        </p:nvSpPr>
        <p:spPr bwMode="auto">
          <a:xfrm>
            <a:off x="4767263" y="4745038"/>
            <a:ext cx="387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or</a:t>
            </a:r>
          </a:p>
        </p:txBody>
      </p:sp>
      <p:graphicFrame>
        <p:nvGraphicFramePr>
          <p:cNvPr id="13337" name="Object 29">
            <a:extLst>
              <a:ext uri="{FF2B5EF4-FFF2-40B4-BE49-F238E27FC236}">
                <a16:creationId xmlns:a16="http://schemas.microsoft.com/office/drawing/2014/main" id="{1CC61040-B29E-41FA-977C-F919C06C6873}"/>
              </a:ext>
            </a:extLst>
          </p:cNvPr>
          <p:cNvGraphicFramePr>
            <a:graphicFrameLocks noChangeAspect="1"/>
          </p:cNvGraphicFramePr>
          <p:nvPr/>
        </p:nvGraphicFramePr>
        <p:xfrm>
          <a:off x="5364163" y="4652963"/>
          <a:ext cx="1366837" cy="441325"/>
        </p:xfrm>
        <a:graphic>
          <a:graphicData uri="http://schemas.openxmlformats.org/presentationml/2006/ole">
            <mc:AlternateContent xmlns:mc="http://schemas.openxmlformats.org/markup-compatibility/2006">
              <mc:Choice xmlns:v="urn:schemas-microsoft-com:vml" Requires="v">
                <p:oleObj name="Equation" r:id="rId5" imgW="711200" imgH="228600" progId="Equation.DSMT4">
                  <p:embed/>
                </p:oleObj>
              </mc:Choice>
              <mc:Fallback>
                <p:oleObj name="Equation" r:id="rId5" imgW="711200" imgH="228600" progId="Equation.DSMT4">
                  <p:embed/>
                  <p:pic>
                    <p:nvPicPr>
                      <p:cNvPr id="0" name="Object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163" y="4652963"/>
                        <a:ext cx="1366837"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a:extLst>
              <a:ext uri="{FF2B5EF4-FFF2-40B4-BE49-F238E27FC236}">
                <a16:creationId xmlns:a16="http://schemas.microsoft.com/office/drawing/2014/main" id="{299ED99F-F38F-4CA6-9E09-92BEC34AA25C}"/>
              </a:ext>
            </a:extLst>
          </p:cNvPr>
          <p:cNvSpPr txBox="1">
            <a:spLocks noChangeArrowheads="1"/>
          </p:cNvSpPr>
          <p:nvPr/>
        </p:nvSpPr>
        <p:spPr bwMode="auto">
          <a:xfrm>
            <a:off x="2195513" y="260350"/>
            <a:ext cx="410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C3300"/>
                </a:solidFill>
              </a:rPr>
              <a:t>Moment of a Force as a Cross Product</a:t>
            </a:r>
          </a:p>
        </p:txBody>
      </p:sp>
      <p:graphicFrame>
        <p:nvGraphicFramePr>
          <p:cNvPr id="9219" name="Object 5">
            <a:extLst>
              <a:ext uri="{FF2B5EF4-FFF2-40B4-BE49-F238E27FC236}">
                <a16:creationId xmlns:a16="http://schemas.microsoft.com/office/drawing/2014/main" id="{57E18425-FF75-41BF-B8E8-7E72D74EA624}"/>
              </a:ext>
            </a:extLst>
          </p:cNvPr>
          <p:cNvGraphicFramePr>
            <a:graphicFrameLocks noChangeAspect="1"/>
          </p:cNvGraphicFramePr>
          <p:nvPr/>
        </p:nvGraphicFramePr>
        <p:xfrm>
          <a:off x="3348038" y="692150"/>
          <a:ext cx="1512887" cy="487363"/>
        </p:xfrm>
        <a:graphic>
          <a:graphicData uri="http://schemas.openxmlformats.org/presentationml/2006/ole">
            <mc:AlternateContent xmlns:mc="http://schemas.openxmlformats.org/markup-compatibility/2006">
              <mc:Choice xmlns:v="urn:schemas-microsoft-com:vml" Requires="v">
                <p:oleObj name="Equation" r:id="rId3" imgW="711200" imgH="228600" progId="Equation.DSMT4">
                  <p:embed/>
                </p:oleObj>
              </mc:Choice>
              <mc:Fallback>
                <p:oleObj name="Equation" r:id="rId3" imgW="711200" imgH="2286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8038" y="692150"/>
                        <a:ext cx="1512887"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0" name="Text Box 6">
            <a:extLst>
              <a:ext uri="{FF2B5EF4-FFF2-40B4-BE49-F238E27FC236}">
                <a16:creationId xmlns:a16="http://schemas.microsoft.com/office/drawing/2014/main" id="{BD88995E-7C88-404C-93A9-EA5B4CF1D926}"/>
              </a:ext>
            </a:extLst>
          </p:cNvPr>
          <p:cNvSpPr txBox="1">
            <a:spLocks noChangeArrowheads="1"/>
          </p:cNvSpPr>
          <p:nvPr/>
        </p:nvSpPr>
        <p:spPr bwMode="auto">
          <a:xfrm>
            <a:off x="519113" y="1720850"/>
            <a:ext cx="366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Some properties of cross products</a:t>
            </a:r>
          </a:p>
        </p:txBody>
      </p:sp>
      <p:graphicFrame>
        <p:nvGraphicFramePr>
          <p:cNvPr id="9221" name="Object 7">
            <a:extLst>
              <a:ext uri="{FF2B5EF4-FFF2-40B4-BE49-F238E27FC236}">
                <a16:creationId xmlns:a16="http://schemas.microsoft.com/office/drawing/2014/main" id="{86DBE840-D80C-4126-A6E1-4C3754191933}"/>
              </a:ext>
            </a:extLst>
          </p:cNvPr>
          <p:cNvGraphicFramePr>
            <a:graphicFrameLocks noChangeAspect="1"/>
          </p:cNvGraphicFramePr>
          <p:nvPr/>
        </p:nvGraphicFramePr>
        <p:xfrm>
          <a:off x="1403350" y="2190750"/>
          <a:ext cx="1944688" cy="331788"/>
        </p:xfrm>
        <a:graphic>
          <a:graphicData uri="http://schemas.openxmlformats.org/presentationml/2006/ole">
            <mc:AlternateContent xmlns:mc="http://schemas.openxmlformats.org/markup-compatibility/2006">
              <mc:Choice xmlns:v="urn:schemas-microsoft-com:vml" Requires="v">
                <p:oleObj name="Equation" r:id="rId5" imgW="964781" imgH="165028" progId="Equation.DSMT4">
                  <p:embed/>
                </p:oleObj>
              </mc:Choice>
              <mc:Fallback>
                <p:oleObj name="Equation" r:id="rId5" imgW="964781" imgH="165028"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2190750"/>
                        <a:ext cx="1944688"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Text Box 8">
            <a:extLst>
              <a:ext uri="{FF2B5EF4-FFF2-40B4-BE49-F238E27FC236}">
                <a16:creationId xmlns:a16="http://schemas.microsoft.com/office/drawing/2014/main" id="{5B025EA1-6F2A-4905-868C-CC204AE16E73}"/>
              </a:ext>
            </a:extLst>
          </p:cNvPr>
          <p:cNvSpPr txBox="1">
            <a:spLocks noChangeArrowheads="1"/>
          </p:cNvSpPr>
          <p:nvPr/>
        </p:nvSpPr>
        <p:spPr bwMode="auto">
          <a:xfrm>
            <a:off x="592138" y="2152650"/>
            <a:ext cx="37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a:t>
            </a:r>
          </a:p>
        </p:txBody>
      </p:sp>
      <p:sp>
        <p:nvSpPr>
          <p:cNvPr id="9223" name="Text Box 9">
            <a:extLst>
              <a:ext uri="{FF2B5EF4-FFF2-40B4-BE49-F238E27FC236}">
                <a16:creationId xmlns:a16="http://schemas.microsoft.com/office/drawing/2014/main" id="{433E67CD-5452-411D-9772-58E4639DFA40}"/>
              </a:ext>
            </a:extLst>
          </p:cNvPr>
          <p:cNvSpPr txBox="1">
            <a:spLocks noChangeArrowheads="1"/>
          </p:cNvSpPr>
          <p:nvPr/>
        </p:nvSpPr>
        <p:spPr bwMode="auto">
          <a:xfrm>
            <a:off x="684213" y="3233738"/>
            <a:ext cx="67556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Times New Roman" panose="02020603050405020304" pitchFamily="18" charset="0"/>
                <a:cs typeface="Times New Roman" panose="02020603050405020304" pitchFamily="18" charset="0"/>
              </a:rPr>
              <a:t>3.       </a:t>
            </a:r>
            <a:r>
              <a:rPr lang="en-US" altLang="en-US" b="1" dirty="0">
                <a:latin typeface="Times New Roman" panose="02020603050405020304" pitchFamily="18" charset="0"/>
                <a:cs typeface="Times New Roman" panose="02020603050405020304" pitchFamily="18" charset="0"/>
              </a:rPr>
              <a:t>A </a:t>
            </a:r>
            <a:r>
              <a:rPr lang="en-US" altLang="en-US" dirty="0">
                <a:latin typeface="Times New Roman" panose="02020603050405020304" pitchFamily="18" charset="0"/>
                <a:cs typeface="Times New Roman" panose="02020603050405020304" pitchFamily="18" charset="0"/>
              </a:rPr>
              <a:t>× </a:t>
            </a:r>
            <a:r>
              <a:rPr lang="en-US" altLang="en-US" b="1" dirty="0">
                <a:latin typeface="Times New Roman" panose="02020603050405020304" pitchFamily="18" charset="0"/>
                <a:cs typeface="Times New Roman" panose="02020603050405020304" pitchFamily="18" charset="0"/>
              </a:rPr>
              <a:t>B</a:t>
            </a:r>
            <a:r>
              <a:rPr lang="en-US" altLang="en-US" dirty="0">
                <a:latin typeface="Times New Roman" panose="02020603050405020304" pitchFamily="18" charset="0"/>
                <a:cs typeface="Times New Roman" panose="02020603050405020304" pitchFamily="18" charset="0"/>
              </a:rPr>
              <a:t> = 0 if </a:t>
            </a:r>
            <a:r>
              <a:rPr lang="en-US" altLang="en-US" b="1" dirty="0">
                <a:latin typeface="Times New Roman" panose="02020603050405020304" pitchFamily="18" charset="0"/>
                <a:cs typeface="Times New Roman" panose="02020603050405020304" pitchFamily="18" charset="0"/>
              </a:rPr>
              <a:t>A</a:t>
            </a:r>
            <a:r>
              <a:rPr lang="en-US" altLang="en-US" dirty="0">
                <a:latin typeface="Times New Roman" panose="02020603050405020304" pitchFamily="18" charset="0"/>
                <a:cs typeface="Times New Roman" panose="02020603050405020304" pitchFamily="18" charset="0"/>
              </a:rPr>
              <a:t> = 0 or </a:t>
            </a:r>
            <a:r>
              <a:rPr lang="en-US" altLang="en-US" b="1" dirty="0">
                <a:latin typeface="Times New Roman" panose="02020603050405020304" pitchFamily="18" charset="0"/>
                <a:cs typeface="Times New Roman" panose="02020603050405020304" pitchFamily="18" charset="0"/>
              </a:rPr>
              <a:t>B</a:t>
            </a:r>
            <a:r>
              <a:rPr lang="en-US" altLang="en-US" dirty="0">
                <a:latin typeface="Times New Roman" panose="02020603050405020304" pitchFamily="18" charset="0"/>
                <a:cs typeface="Times New Roman" panose="02020603050405020304" pitchFamily="18" charset="0"/>
              </a:rPr>
              <a:t> = 0 (or both = 0) or if </a:t>
            </a:r>
            <a:r>
              <a:rPr lang="en-US" altLang="en-US" b="1" dirty="0">
                <a:latin typeface="Times New Roman" panose="02020603050405020304" pitchFamily="18" charset="0"/>
                <a:cs typeface="Times New Roman" panose="02020603050405020304" pitchFamily="18" charset="0"/>
              </a:rPr>
              <a:t>A</a:t>
            </a:r>
            <a:r>
              <a:rPr lang="en-US" altLang="en-US" dirty="0">
                <a:latin typeface="Times New Roman" panose="02020603050405020304" pitchFamily="18" charset="0"/>
                <a:cs typeface="Times New Roman" panose="02020603050405020304" pitchFamily="18" charset="0"/>
              </a:rPr>
              <a:t> is parallel to </a:t>
            </a:r>
            <a:r>
              <a:rPr lang="en-US" altLang="en-US" b="1" dirty="0">
                <a:latin typeface="Times New Roman" panose="02020603050405020304" pitchFamily="18" charset="0"/>
                <a:cs typeface="Times New Roman" panose="02020603050405020304" pitchFamily="18" charset="0"/>
              </a:rPr>
              <a:t>B</a:t>
            </a:r>
            <a:r>
              <a:rPr lang="en-US" altLang="en-US" dirty="0">
                <a:latin typeface="Times New Roman" panose="02020603050405020304" pitchFamily="18" charset="0"/>
                <a:cs typeface="Times New Roman" panose="02020603050405020304" pitchFamily="18" charset="0"/>
              </a:rPr>
              <a:t> </a:t>
            </a:r>
          </a:p>
        </p:txBody>
      </p:sp>
      <p:sp>
        <p:nvSpPr>
          <p:cNvPr id="9224" name="Text Box 10">
            <a:extLst>
              <a:ext uri="{FF2B5EF4-FFF2-40B4-BE49-F238E27FC236}">
                <a16:creationId xmlns:a16="http://schemas.microsoft.com/office/drawing/2014/main" id="{FE76A874-D6AB-4C24-8CB0-5E518F0CB5F7}"/>
              </a:ext>
            </a:extLst>
          </p:cNvPr>
          <p:cNvSpPr txBox="1">
            <a:spLocks noChangeArrowheads="1"/>
          </p:cNvSpPr>
          <p:nvPr/>
        </p:nvSpPr>
        <p:spPr bwMode="auto">
          <a:xfrm>
            <a:off x="663575" y="2655888"/>
            <a:ext cx="438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 </a:t>
            </a:r>
          </a:p>
        </p:txBody>
      </p:sp>
      <p:graphicFrame>
        <p:nvGraphicFramePr>
          <p:cNvPr id="9225" name="Object 11">
            <a:extLst>
              <a:ext uri="{FF2B5EF4-FFF2-40B4-BE49-F238E27FC236}">
                <a16:creationId xmlns:a16="http://schemas.microsoft.com/office/drawing/2014/main" id="{544A7299-6362-41A2-8113-4C7F155AFD16}"/>
              </a:ext>
            </a:extLst>
          </p:cNvPr>
          <p:cNvGraphicFramePr>
            <a:graphicFrameLocks noChangeAspect="1"/>
          </p:cNvGraphicFramePr>
          <p:nvPr/>
        </p:nvGraphicFramePr>
        <p:xfrm>
          <a:off x="1403350" y="2708275"/>
          <a:ext cx="1081088" cy="309563"/>
        </p:xfrm>
        <a:graphic>
          <a:graphicData uri="http://schemas.openxmlformats.org/presentationml/2006/ole">
            <mc:AlternateContent xmlns:mc="http://schemas.openxmlformats.org/markup-compatibility/2006">
              <mc:Choice xmlns:v="urn:schemas-microsoft-com:vml" Requires="v">
                <p:oleObj name="Equation" r:id="rId7" imgW="621760" imgH="177646" progId="Equation.DSMT4">
                  <p:embed/>
                </p:oleObj>
              </mc:Choice>
              <mc:Fallback>
                <p:oleObj name="Equation" r:id="rId7" imgW="621760" imgH="177646" progId="Equation.DSMT4">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03350" y="2708275"/>
                        <a:ext cx="1081088"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6" name="Text Box 12">
            <a:extLst>
              <a:ext uri="{FF2B5EF4-FFF2-40B4-BE49-F238E27FC236}">
                <a16:creationId xmlns:a16="http://schemas.microsoft.com/office/drawing/2014/main" id="{888E788B-8D88-49BA-B4E0-D2B30170B0D1}"/>
              </a:ext>
            </a:extLst>
          </p:cNvPr>
          <p:cNvSpPr txBox="1">
            <a:spLocks noChangeArrowheads="1"/>
          </p:cNvSpPr>
          <p:nvPr/>
        </p:nvSpPr>
        <p:spPr bwMode="auto">
          <a:xfrm>
            <a:off x="735013" y="3665538"/>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4.</a:t>
            </a:r>
          </a:p>
        </p:txBody>
      </p:sp>
      <p:sp>
        <p:nvSpPr>
          <p:cNvPr id="9227" name="Line 13">
            <a:extLst>
              <a:ext uri="{FF2B5EF4-FFF2-40B4-BE49-F238E27FC236}">
                <a16:creationId xmlns:a16="http://schemas.microsoft.com/office/drawing/2014/main" id="{BDDC94E5-9A28-4D1A-818A-AFE949CC5091}"/>
              </a:ext>
            </a:extLst>
          </p:cNvPr>
          <p:cNvSpPr>
            <a:spLocks noChangeShapeType="1"/>
          </p:cNvSpPr>
          <p:nvPr/>
        </p:nvSpPr>
        <p:spPr bwMode="auto">
          <a:xfrm>
            <a:off x="1547813" y="4508500"/>
            <a:ext cx="11525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8" name="Line 14">
            <a:extLst>
              <a:ext uri="{FF2B5EF4-FFF2-40B4-BE49-F238E27FC236}">
                <a16:creationId xmlns:a16="http://schemas.microsoft.com/office/drawing/2014/main" id="{0D48AC59-724E-4BA3-86D2-59A1A98D7726}"/>
              </a:ext>
            </a:extLst>
          </p:cNvPr>
          <p:cNvSpPr>
            <a:spLocks noChangeShapeType="1"/>
          </p:cNvSpPr>
          <p:nvPr/>
        </p:nvSpPr>
        <p:spPr bwMode="auto">
          <a:xfrm flipV="1">
            <a:off x="1547813" y="3644900"/>
            <a:ext cx="0" cy="863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 name="Line 15">
            <a:extLst>
              <a:ext uri="{FF2B5EF4-FFF2-40B4-BE49-F238E27FC236}">
                <a16:creationId xmlns:a16="http://schemas.microsoft.com/office/drawing/2014/main" id="{7AFE7F9E-75E1-4FBE-8BD7-59EFC10B6CA4}"/>
              </a:ext>
            </a:extLst>
          </p:cNvPr>
          <p:cNvSpPr>
            <a:spLocks noChangeShapeType="1"/>
          </p:cNvSpPr>
          <p:nvPr/>
        </p:nvSpPr>
        <p:spPr bwMode="auto">
          <a:xfrm flipH="1">
            <a:off x="971550" y="4508500"/>
            <a:ext cx="576263" cy="504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 name="Line 16">
            <a:extLst>
              <a:ext uri="{FF2B5EF4-FFF2-40B4-BE49-F238E27FC236}">
                <a16:creationId xmlns:a16="http://schemas.microsoft.com/office/drawing/2014/main" id="{00B52BCB-DF79-4EFE-BDFD-BE7A464EFAAF}"/>
              </a:ext>
            </a:extLst>
          </p:cNvPr>
          <p:cNvSpPr>
            <a:spLocks noChangeShapeType="1"/>
          </p:cNvSpPr>
          <p:nvPr/>
        </p:nvSpPr>
        <p:spPr bwMode="auto">
          <a:xfrm>
            <a:off x="1547813" y="4508500"/>
            <a:ext cx="3603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 name="Line 17">
            <a:extLst>
              <a:ext uri="{FF2B5EF4-FFF2-40B4-BE49-F238E27FC236}">
                <a16:creationId xmlns:a16="http://schemas.microsoft.com/office/drawing/2014/main" id="{C246500B-5DB7-427B-AEC2-110D0FB228C4}"/>
              </a:ext>
            </a:extLst>
          </p:cNvPr>
          <p:cNvSpPr>
            <a:spLocks noChangeShapeType="1"/>
          </p:cNvSpPr>
          <p:nvPr/>
        </p:nvSpPr>
        <p:spPr bwMode="auto">
          <a:xfrm flipV="1">
            <a:off x="1547813" y="4149725"/>
            <a:ext cx="0" cy="3587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2" name="Line 18">
            <a:extLst>
              <a:ext uri="{FF2B5EF4-FFF2-40B4-BE49-F238E27FC236}">
                <a16:creationId xmlns:a16="http://schemas.microsoft.com/office/drawing/2014/main" id="{B0B44F13-1BAD-4C77-A82A-2E9360C3BC2F}"/>
              </a:ext>
            </a:extLst>
          </p:cNvPr>
          <p:cNvSpPr>
            <a:spLocks noChangeShapeType="1"/>
          </p:cNvSpPr>
          <p:nvPr/>
        </p:nvSpPr>
        <p:spPr bwMode="auto">
          <a:xfrm flipH="1">
            <a:off x="1333500" y="4508500"/>
            <a:ext cx="214313" cy="1920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3" name="Text Box 19">
            <a:extLst>
              <a:ext uri="{FF2B5EF4-FFF2-40B4-BE49-F238E27FC236}">
                <a16:creationId xmlns:a16="http://schemas.microsoft.com/office/drawing/2014/main" id="{970936E7-9939-493D-82E2-491C4942F42F}"/>
              </a:ext>
            </a:extLst>
          </p:cNvPr>
          <p:cNvSpPr txBox="1">
            <a:spLocks noChangeArrowheads="1"/>
          </p:cNvSpPr>
          <p:nvPr/>
        </p:nvSpPr>
        <p:spPr bwMode="auto">
          <a:xfrm>
            <a:off x="1692275" y="450850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i</a:t>
            </a:r>
          </a:p>
        </p:txBody>
      </p:sp>
      <p:sp>
        <p:nvSpPr>
          <p:cNvPr id="9234" name="Text Box 20">
            <a:extLst>
              <a:ext uri="{FF2B5EF4-FFF2-40B4-BE49-F238E27FC236}">
                <a16:creationId xmlns:a16="http://schemas.microsoft.com/office/drawing/2014/main" id="{69273A51-AF14-4250-9E11-92A844BB922B}"/>
              </a:ext>
            </a:extLst>
          </p:cNvPr>
          <p:cNvSpPr txBox="1">
            <a:spLocks noChangeArrowheads="1"/>
          </p:cNvSpPr>
          <p:nvPr/>
        </p:nvSpPr>
        <p:spPr bwMode="auto">
          <a:xfrm>
            <a:off x="1547813" y="386080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j</a:t>
            </a:r>
          </a:p>
        </p:txBody>
      </p:sp>
      <p:sp>
        <p:nvSpPr>
          <p:cNvPr id="9235" name="Text Box 21">
            <a:extLst>
              <a:ext uri="{FF2B5EF4-FFF2-40B4-BE49-F238E27FC236}">
                <a16:creationId xmlns:a16="http://schemas.microsoft.com/office/drawing/2014/main" id="{69596CA4-1E88-4EF1-8CBF-DFFE6F65815B}"/>
              </a:ext>
            </a:extLst>
          </p:cNvPr>
          <p:cNvSpPr txBox="1">
            <a:spLocks noChangeArrowheads="1"/>
          </p:cNvSpPr>
          <p:nvPr/>
        </p:nvSpPr>
        <p:spPr bwMode="auto">
          <a:xfrm>
            <a:off x="1023938" y="43846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k</a:t>
            </a:r>
          </a:p>
        </p:txBody>
      </p:sp>
      <p:sp>
        <p:nvSpPr>
          <p:cNvPr id="9236" name="Text Box 22">
            <a:extLst>
              <a:ext uri="{FF2B5EF4-FFF2-40B4-BE49-F238E27FC236}">
                <a16:creationId xmlns:a16="http://schemas.microsoft.com/office/drawing/2014/main" id="{90B9FE0E-0195-4D89-9020-AE75BE40884B}"/>
              </a:ext>
            </a:extLst>
          </p:cNvPr>
          <p:cNvSpPr txBox="1">
            <a:spLocks noChangeArrowheads="1"/>
          </p:cNvSpPr>
          <p:nvPr/>
        </p:nvSpPr>
        <p:spPr bwMode="auto">
          <a:xfrm>
            <a:off x="2392363" y="452913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9237" name="Text Box 23">
            <a:extLst>
              <a:ext uri="{FF2B5EF4-FFF2-40B4-BE49-F238E27FC236}">
                <a16:creationId xmlns:a16="http://schemas.microsoft.com/office/drawing/2014/main" id="{3D730692-FC75-4EF4-8A5B-08FCCE2D6591}"/>
              </a:ext>
            </a:extLst>
          </p:cNvPr>
          <p:cNvSpPr txBox="1">
            <a:spLocks noChangeArrowheads="1"/>
          </p:cNvSpPr>
          <p:nvPr/>
        </p:nvSpPr>
        <p:spPr bwMode="auto">
          <a:xfrm>
            <a:off x="1671638" y="35925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9238" name="Text Box 24">
            <a:extLst>
              <a:ext uri="{FF2B5EF4-FFF2-40B4-BE49-F238E27FC236}">
                <a16:creationId xmlns:a16="http://schemas.microsoft.com/office/drawing/2014/main" id="{81D7D7CE-DC16-4294-91B8-430B66283297}"/>
              </a:ext>
            </a:extLst>
          </p:cNvPr>
          <p:cNvSpPr txBox="1">
            <a:spLocks noChangeArrowheads="1"/>
          </p:cNvSpPr>
          <p:nvPr/>
        </p:nvSpPr>
        <p:spPr bwMode="auto">
          <a:xfrm>
            <a:off x="808038" y="4960938"/>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graphicFrame>
        <p:nvGraphicFramePr>
          <p:cNvPr id="9239" name="Object 25">
            <a:extLst>
              <a:ext uri="{FF2B5EF4-FFF2-40B4-BE49-F238E27FC236}">
                <a16:creationId xmlns:a16="http://schemas.microsoft.com/office/drawing/2014/main" id="{C6142F9F-3FE0-41C5-9DF9-38A11340D958}"/>
              </a:ext>
            </a:extLst>
          </p:cNvPr>
          <p:cNvGraphicFramePr>
            <a:graphicFrameLocks noChangeAspect="1"/>
          </p:cNvGraphicFramePr>
          <p:nvPr/>
        </p:nvGraphicFramePr>
        <p:xfrm>
          <a:off x="2905125" y="3738563"/>
          <a:ext cx="3117850" cy="1127125"/>
        </p:xfrm>
        <a:graphic>
          <a:graphicData uri="http://schemas.openxmlformats.org/presentationml/2006/ole">
            <mc:AlternateContent xmlns:mc="http://schemas.openxmlformats.org/markup-compatibility/2006">
              <mc:Choice xmlns:v="urn:schemas-microsoft-com:vml" Requires="v">
                <p:oleObj name="Equation" r:id="rId9" imgW="1828800" imgH="660400" progId="Equation.DSMT4">
                  <p:embed/>
                </p:oleObj>
              </mc:Choice>
              <mc:Fallback>
                <p:oleObj name="Equation" r:id="rId9" imgW="1828800" imgH="660400" progId="Equation.DSMT4">
                  <p:embed/>
                  <p:pic>
                    <p:nvPicPr>
                      <p:cNvPr id="0" name="Object 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05125" y="3738563"/>
                        <a:ext cx="3117850" cy="1127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40" name="Text Box 27">
            <a:extLst>
              <a:ext uri="{FF2B5EF4-FFF2-40B4-BE49-F238E27FC236}">
                <a16:creationId xmlns:a16="http://schemas.microsoft.com/office/drawing/2014/main" id="{CC655A6B-6109-4F5C-BA2F-E956481E2A2A}"/>
              </a:ext>
            </a:extLst>
          </p:cNvPr>
          <p:cNvSpPr txBox="1">
            <a:spLocks noChangeArrowheads="1"/>
          </p:cNvSpPr>
          <p:nvPr/>
        </p:nvSpPr>
        <p:spPr bwMode="auto">
          <a:xfrm>
            <a:off x="1958975" y="5465763"/>
            <a:ext cx="340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another way to remember these</a:t>
            </a:r>
          </a:p>
        </p:txBody>
      </p:sp>
      <p:sp>
        <p:nvSpPr>
          <p:cNvPr id="9241" name="Text Box 30">
            <a:extLst>
              <a:ext uri="{FF2B5EF4-FFF2-40B4-BE49-F238E27FC236}">
                <a16:creationId xmlns:a16="http://schemas.microsoft.com/office/drawing/2014/main" id="{4A2A89EC-834B-4091-A673-D19A86A02D16}"/>
              </a:ext>
            </a:extLst>
          </p:cNvPr>
          <p:cNvSpPr txBox="1">
            <a:spLocks noChangeArrowheads="1"/>
          </p:cNvSpPr>
          <p:nvPr/>
        </p:nvSpPr>
        <p:spPr bwMode="auto">
          <a:xfrm>
            <a:off x="6588125" y="5157788"/>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i</a:t>
            </a:r>
          </a:p>
        </p:txBody>
      </p:sp>
      <p:sp>
        <p:nvSpPr>
          <p:cNvPr id="9242" name="Text Box 31">
            <a:extLst>
              <a:ext uri="{FF2B5EF4-FFF2-40B4-BE49-F238E27FC236}">
                <a16:creationId xmlns:a16="http://schemas.microsoft.com/office/drawing/2014/main" id="{D210A513-D760-4998-AE57-57B7DC7F2054}"/>
              </a:ext>
            </a:extLst>
          </p:cNvPr>
          <p:cNvSpPr txBox="1">
            <a:spLocks noChangeArrowheads="1"/>
          </p:cNvSpPr>
          <p:nvPr/>
        </p:nvSpPr>
        <p:spPr bwMode="auto">
          <a:xfrm>
            <a:off x="7235825" y="6021388"/>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j</a:t>
            </a:r>
          </a:p>
        </p:txBody>
      </p:sp>
      <p:sp>
        <p:nvSpPr>
          <p:cNvPr id="9243" name="Text Box 32">
            <a:extLst>
              <a:ext uri="{FF2B5EF4-FFF2-40B4-BE49-F238E27FC236}">
                <a16:creationId xmlns:a16="http://schemas.microsoft.com/office/drawing/2014/main" id="{D0A684B4-0798-41B3-A3F1-64AD58CDBBBE}"/>
              </a:ext>
            </a:extLst>
          </p:cNvPr>
          <p:cNvSpPr txBox="1">
            <a:spLocks noChangeArrowheads="1"/>
          </p:cNvSpPr>
          <p:nvPr/>
        </p:nvSpPr>
        <p:spPr bwMode="auto">
          <a:xfrm>
            <a:off x="6011863" y="60944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k</a:t>
            </a:r>
          </a:p>
        </p:txBody>
      </p:sp>
      <p:sp>
        <p:nvSpPr>
          <p:cNvPr id="9244" name="Oval 33">
            <a:extLst>
              <a:ext uri="{FF2B5EF4-FFF2-40B4-BE49-F238E27FC236}">
                <a16:creationId xmlns:a16="http://schemas.microsoft.com/office/drawing/2014/main" id="{ADD1C05F-BB9B-45F0-9195-F4EF1DE9E732}"/>
              </a:ext>
            </a:extLst>
          </p:cNvPr>
          <p:cNvSpPr>
            <a:spLocks noChangeArrowheads="1"/>
          </p:cNvSpPr>
          <p:nvPr/>
        </p:nvSpPr>
        <p:spPr bwMode="auto">
          <a:xfrm>
            <a:off x="6300788" y="5518150"/>
            <a:ext cx="936625" cy="936625"/>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45" name="Arc 35">
            <a:extLst>
              <a:ext uri="{FF2B5EF4-FFF2-40B4-BE49-F238E27FC236}">
                <a16:creationId xmlns:a16="http://schemas.microsoft.com/office/drawing/2014/main" id="{0146F242-8763-4FA1-8A59-CFE35BC59488}"/>
              </a:ext>
            </a:extLst>
          </p:cNvPr>
          <p:cNvSpPr>
            <a:spLocks/>
          </p:cNvSpPr>
          <p:nvPr/>
        </p:nvSpPr>
        <p:spPr bwMode="auto">
          <a:xfrm rot="834359">
            <a:off x="7235825" y="5446713"/>
            <a:ext cx="287338" cy="2873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46" name="Text Box 36">
            <a:extLst>
              <a:ext uri="{FF2B5EF4-FFF2-40B4-BE49-F238E27FC236}">
                <a16:creationId xmlns:a16="http://schemas.microsoft.com/office/drawing/2014/main" id="{65EC3734-B6B6-4382-A294-4C5B84CB6927}"/>
              </a:ext>
            </a:extLst>
          </p:cNvPr>
          <p:cNvSpPr txBox="1">
            <a:spLocks noChangeArrowheads="1"/>
          </p:cNvSpPr>
          <p:nvPr/>
        </p:nvSpPr>
        <p:spPr bwMode="auto">
          <a:xfrm>
            <a:off x="7380288" y="522922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9247" name="Arc 37">
            <a:extLst>
              <a:ext uri="{FF2B5EF4-FFF2-40B4-BE49-F238E27FC236}">
                <a16:creationId xmlns:a16="http://schemas.microsoft.com/office/drawing/2014/main" id="{9A7117CA-2BC4-4F87-9FDA-39EC3A534A10}"/>
              </a:ext>
            </a:extLst>
          </p:cNvPr>
          <p:cNvSpPr>
            <a:spLocks/>
          </p:cNvSpPr>
          <p:nvPr/>
        </p:nvSpPr>
        <p:spPr bwMode="auto">
          <a:xfrm rot="-6088066">
            <a:off x="6011863" y="5518150"/>
            <a:ext cx="287338" cy="28733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48" name="Text Box 38">
            <a:extLst>
              <a:ext uri="{FF2B5EF4-FFF2-40B4-BE49-F238E27FC236}">
                <a16:creationId xmlns:a16="http://schemas.microsoft.com/office/drawing/2014/main" id="{9E39C5FC-5866-46CE-A52C-E1EDE5ED05BD}"/>
              </a:ext>
            </a:extLst>
          </p:cNvPr>
          <p:cNvSpPr txBox="1">
            <a:spLocks noChangeArrowheads="1"/>
          </p:cNvSpPr>
          <p:nvPr/>
        </p:nvSpPr>
        <p:spPr bwMode="auto">
          <a:xfrm>
            <a:off x="5840413" y="5394325"/>
            <a:ext cx="26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a:extLst>
              <a:ext uri="{FF2B5EF4-FFF2-40B4-BE49-F238E27FC236}">
                <a16:creationId xmlns:a16="http://schemas.microsoft.com/office/drawing/2014/main" id="{16B03929-1A68-4524-8659-B0D7F18A8371}"/>
              </a:ext>
            </a:extLst>
          </p:cNvPr>
          <p:cNvSpPr txBox="1">
            <a:spLocks noChangeArrowheads="1"/>
          </p:cNvSpPr>
          <p:nvPr/>
        </p:nvSpPr>
        <p:spPr bwMode="auto">
          <a:xfrm>
            <a:off x="1095375" y="280988"/>
            <a:ext cx="7724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We can use property 4 to calculate the rectangular components of the moment of a force in terms of the rectangular components of </a:t>
            </a:r>
            <a:r>
              <a:rPr lang="en-US" altLang="en-US" b="1" dirty="0"/>
              <a:t>r</a:t>
            </a:r>
            <a:r>
              <a:rPr lang="en-US" altLang="en-US" dirty="0"/>
              <a:t> and </a:t>
            </a:r>
            <a:r>
              <a:rPr lang="en-US" altLang="en-US" b="1" dirty="0"/>
              <a:t>F</a:t>
            </a:r>
            <a:r>
              <a:rPr lang="en-US" altLang="en-US" dirty="0"/>
              <a:t>:</a:t>
            </a:r>
          </a:p>
        </p:txBody>
      </p:sp>
      <p:graphicFrame>
        <p:nvGraphicFramePr>
          <p:cNvPr id="10243" name="Object 5">
            <a:extLst>
              <a:ext uri="{FF2B5EF4-FFF2-40B4-BE49-F238E27FC236}">
                <a16:creationId xmlns:a16="http://schemas.microsoft.com/office/drawing/2014/main" id="{EC07912E-0C4E-4D92-936C-2B4BC95D19A7}"/>
              </a:ext>
            </a:extLst>
          </p:cNvPr>
          <p:cNvGraphicFramePr>
            <a:graphicFrameLocks noChangeAspect="1"/>
          </p:cNvGraphicFramePr>
          <p:nvPr/>
        </p:nvGraphicFramePr>
        <p:xfrm>
          <a:off x="1835150" y="1125538"/>
          <a:ext cx="2089150" cy="863600"/>
        </p:xfrm>
        <a:graphic>
          <a:graphicData uri="http://schemas.openxmlformats.org/presentationml/2006/ole">
            <mc:AlternateContent xmlns:mc="http://schemas.openxmlformats.org/markup-compatibility/2006">
              <mc:Choice xmlns:v="urn:schemas-microsoft-com:vml" Requires="v">
                <p:oleObj name="Equation" r:id="rId3" imgW="1167893" imgH="482391" progId="Equation.DSMT4">
                  <p:embed/>
                </p:oleObj>
              </mc:Choice>
              <mc:Fallback>
                <p:oleObj name="Equation" r:id="rId3" imgW="1167893" imgH="482391"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1125538"/>
                        <a:ext cx="2089150"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4" name="Object 6">
            <a:extLst>
              <a:ext uri="{FF2B5EF4-FFF2-40B4-BE49-F238E27FC236}">
                <a16:creationId xmlns:a16="http://schemas.microsoft.com/office/drawing/2014/main" id="{1CDC9C85-CCFC-4520-9F6C-C3DBD336F632}"/>
              </a:ext>
            </a:extLst>
          </p:cNvPr>
          <p:cNvGraphicFramePr>
            <a:graphicFrameLocks noChangeAspect="1"/>
          </p:cNvGraphicFramePr>
          <p:nvPr/>
        </p:nvGraphicFramePr>
        <p:xfrm>
          <a:off x="1042988" y="2205038"/>
          <a:ext cx="5041900" cy="1311275"/>
        </p:xfrm>
        <a:graphic>
          <a:graphicData uri="http://schemas.openxmlformats.org/presentationml/2006/ole">
            <mc:AlternateContent xmlns:mc="http://schemas.openxmlformats.org/markup-compatibility/2006">
              <mc:Choice xmlns:v="urn:schemas-microsoft-com:vml" Requires="v">
                <p:oleObj name="Equation" r:id="rId5" imgW="3175000" imgH="825500" progId="Equation.DSMT4">
                  <p:embed/>
                </p:oleObj>
              </mc:Choice>
              <mc:Fallback>
                <p:oleObj name="Equation" r:id="rId5" imgW="3175000" imgH="8255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2205038"/>
                        <a:ext cx="504190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5" name="Text Box 7">
            <a:extLst>
              <a:ext uri="{FF2B5EF4-FFF2-40B4-BE49-F238E27FC236}">
                <a16:creationId xmlns:a16="http://schemas.microsoft.com/office/drawing/2014/main" id="{AEBDA035-2040-430C-99BA-2D2CAE01DD69}"/>
              </a:ext>
            </a:extLst>
          </p:cNvPr>
          <p:cNvSpPr txBox="1">
            <a:spLocks noChangeArrowheads="1"/>
          </p:cNvSpPr>
          <p:nvPr/>
        </p:nvSpPr>
        <p:spPr bwMode="auto">
          <a:xfrm>
            <a:off x="879475" y="3665538"/>
            <a:ext cx="869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 that</a:t>
            </a:r>
          </a:p>
        </p:txBody>
      </p:sp>
      <p:graphicFrame>
        <p:nvGraphicFramePr>
          <p:cNvPr id="10246" name="Object 8">
            <a:extLst>
              <a:ext uri="{FF2B5EF4-FFF2-40B4-BE49-F238E27FC236}">
                <a16:creationId xmlns:a16="http://schemas.microsoft.com/office/drawing/2014/main" id="{DD9B7E35-7878-4C28-894D-95C83B73DF1C}"/>
              </a:ext>
            </a:extLst>
          </p:cNvPr>
          <p:cNvGraphicFramePr>
            <a:graphicFrameLocks noChangeAspect="1"/>
          </p:cNvGraphicFramePr>
          <p:nvPr/>
        </p:nvGraphicFramePr>
        <p:xfrm>
          <a:off x="1692275" y="4149725"/>
          <a:ext cx="2087563" cy="1450975"/>
        </p:xfrm>
        <a:graphic>
          <a:graphicData uri="http://schemas.openxmlformats.org/presentationml/2006/ole">
            <mc:AlternateContent xmlns:mc="http://schemas.openxmlformats.org/markup-compatibility/2006">
              <mc:Choice xmlns:v="urn:schemas-microsoft-com:vml" Requires="v">
                <p:oleObj name="Equation" r:id="rId7" imgW="1206500" imgH="838200" progId="Equation.DSMT4">
                  <p:embed/>
                </p:oleObj>
              </mc:Choice>
              <mc:Fallback>
                <p:oleObj name="Equation" r:id="rId7" imgW="1206500" imgH="8382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2275" y="4149725"/>
                        <a:ext cx="2087563" cy="1450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a:extLst>
              <a:ext uri="{FF2B5EF4-FFF2-40B4-BE49-F238E27FC236}">
                <a16:creationId xmlns:a16="http://schemas.microsoft.com/office/drawing/2014/main" id="{8E833F4E-08E9-43E0-8B38-398866B1EA2A}"/>
              </a:ext>
            </a:extLst>
          </p:cNvPr>
          <p:cNvSpPr txBox="1">
            <a:spLocks noChangeArrowheads="1"/>
          </p:cNvSpPr>
          <p:nvPr/>
        </p:nvSpPr>
        <p:spPr bwMode="auto">
          <a:xfrm>
            <a:off x="950913" y="352425"/>
            <a:ext cx="7283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Another way to get the cross product is to expand the 3x3 determinant</a:t>
            </a:r>
          </a:p>
        </p:txBody>
      </p:sp>
      <p:graphicFrame>
        <p:nvGraphicFramePr>
          <p:cNvPr id="11267" name="Object 5">
            <a:extLst>
              <a:ext uri="{FF2B5EF4-FFF2-40B4-BE49-F238E27FC236}">
                <a16:creationId xmlns:a16="http://schemas.microsoft.com/office/drawing/2014/main" id="{D1185BB3-8527-454A-A362-E1A893C8DD26}"/>
              </a:ext>
            </a:extLst>
          </p:cNvPr>
          <p:cNvGraphicFramePr>
            <a:graphicFrameLocks noChangeAspect="1"/>
          </p:cNvGraphicFramePr>
          <p:nvPr>
            <p:extLst>
              <p:ext uri="{D42A27DB-BD31-4B8C-83A1-F6EECF244321}">
                <p14:modId xmlns:p14="http://schemas.microsoft.com/office/powerpoint/2010/main" val="2709014305"/>
              </p:ext>
            </p:extLst>
          </p:nvPr>
        </p:nvGraphicFramePr>
        <p:xfrm>
          <a:off x="1123351" y="857637"/>
          <a:ext cx="6049962" cy="1851025"/>
        </p:xfrm>
        <a:graphic>
          <a:graphicData uri="http://schemas.openxmlformats.org/presentationml/2006/ole">
            <mc:AlternateContent xmlns:mc="http://schemas.openxmlformats.org/markup-compatibility/2006">
              <mc:Choice xmlns:v="urn:schemas-microsoft-com:vml" Requires="v">
                <p:oleObj name="Equation" r:id="rId3" imgW="3403600" imgH="1041400" progId="Equation.DSMT4">
                  <p:embed/>
                </p:oleObj>
              </mc:Choice>
              <mc:Fallback>
                <p:oleObj name="Equation" r:id="rId3" imgW="3403600" imgH="1041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351" y="857637"/>
                        <a:ext cx="6049962" cy="185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87408408-BB3F-48AA-B172-576E29C560C9}"/>
              </a:ext>
            </a:extLst>
          </p:cNvPr>
          <p:cNvSpPr txBox="1"/>
          <p:nvPr/>
        </p:nvSpPr>
        <p:spPr>
          <a:xfrm>
            <a:off x="827584" y="3044426"/>
            <a:ext cx="5545108" cy="923330"/>
          </a:xfrm>
          <a:prstGeom prst="rect">
            <a:avLst/>
          </a:prstGeom>
          <a:noFill/>
        </p:spPr>
        <p:txBody>
          <a:bodyPr wrap="none" rtlCol="0">
            <a:spAutoFit/>
          </a:bodyPr>
          <a:lstStyle/>
          <a:p>
            <a:r>
              <a:rPr lang="en-US" dirty="0"/>
              <a:t>MATLAB makes cross products easy</a:t>
            </a:r>
          </a:p>
          <a:p>
            <a:endParaRPr lang="en-US" dirty="0"/>
          </a:p>
          <a:p>
            <a:r>
              <a:rPr lang="en-US" dirty="0"/>
              <a:t>Example:  r = 4</a:t>
            </a:r>
            <a:r>
              <a:rPr lang="en-US" b="1" dirty="0"/>
              <a:t>i </a:t>
            </a:r>
            <a:r>
              <a:rPr lang="en-US" dirty="0"/>
              <a:t>+3 </a:t>
            </a:r>
            <a:r>
              <a:rPr lang="en-US" b="1" dirty="0"/>
              <a:t>j</a:t>
            </a:r>
            <a:r>
              <a:rPr lang="en-US" dirty="0"/>
              <a:t> -2</a:t>
            </a:r>
            <a:r>
              <a:rPr lang="en-US" b="1" dirty="0"/>
              <a:t>k</a:t>
            </a:r>
            <a:r>
              <a:rPr lang="en-US" dirty="0"/>
              <a:t>  ft ; F = 60</a:t>
            </a:r>
            <a:r>
              <a:rPr lang="en-US" b="1" dirty="0"/>
              <a:t>i</a:t>
            </a:r>
            <a:r>
              <a:rPr lang="en-US" dirty="0"/>
              <a:t> + 30</a:t>
            </a:r>
            <a:r>
              <a:rPr lang="en-US" b="1" dirty="0"/>
              <a:t>j</a:t>
            </a:r>
            <a:r>
              <a:rPr lang="en-US" dirty="0"/>
              <a:t> – 50</a:t>
            </a:r>
            <a:r>
              <a:rPr lang="en-US" b="1" dirty="0"/>
              <a:t>k</a:t>
            </a:r>
            <a:r>
              <a:rPr lang="en-US" dirty="0"/>
              <a:t> </a:t>
            </a:r>
            <a:r>
              <a:rPr lang="en-US" dirty="0" err="1"/>
              <a:t>lb</a:t>
            </a:r>
            <a:r>
              <a:rPr lang="en-US" dirty="0"/>
              <a:t> </a:t>
            </a:r>
          </a:p>
        </p:txBody>
      </p:sp>
      <p:sp>
        <p:nvSpPr>
          <p:cNvPr id="6" name="TextBox 5">
            <a:extLst>
              <a:ext uri="{FF2B5EF4-FFF2-40B4-BE49-F238E27FC236}">
                <a16:creationId xmlns:a16="http://schemas.microsoft.com/office/drawing/2014/main" id="{C717ACD1-547E-480D-B0E6-0C6F50E59ED1}"/>
              </a:ext>
            </a:extLst>
          </p:cNvPr>
          <p:cNvSpPr txBox="1"/>
          <p:nvPr/>
        </p:nvSpPr>
        <p:spPr>
          <a:xfrm>
            <a:off x="755576" y="4333771"/>
            <a:ext cx="3168353" cy="2031325"/>
          </a:xfrm>
          <a:prstGeom prst="rect">
            <a:avLst/>
          </a:prstGeom>
          <a:noFill/>
        </p:spPr>
        <p:txBody>
          <a:bodyPr wrap="square">
            <a:spAutoFit/>
          </a:bodyPr>
          <a:lstStyle/>
          <a:p>
            <a:r>
              <a:rPr lang="en-US" dirty="0"/>
              <a:t>r = [ 4 3 -2];</a:t>
            </a:r>
          </a:p>
          <a:p>
            <a:r>
              <a:rPr lang="en-US" dirty="0"/>
              <a:t>F = [ 60 30 -50];</a:t>
            </a:r>
          </a:p>
          <a:p>
            <a:r>
              <a:rPr lang="en-US" dirty="0"/>
              <a:t>M = cross(r, F)</a:t>
            </a:r>
          </a:p>
          <a:p>
            <a:endParaRPr lang="en-US" dirty="0"/>
          </a:p>
          <a:p>
            <a:r>
              <a:rPr lang="en-US" dirty="0"/>
              <a:t>M =</a:t>
            </a:r>
          </a:p>
          <a:p>
            <a:endParaRPr lang="en-US" dirty="0"/>
          </a:p>
          <a:p>
            <a:r>
              <a:rPr lang="en-US" dirty="0"/>
              <a:t>   -90    80   -60</a:t>
            </a:r>
          </a:p>
        </p:txBody>
      </p:sp>
      <p:sp>
        <p:nvSpPr>
          <p:cNvPr id="4" name="TextBox 3">
            <a:extLst>
              <a:ext uri="{FF2B5EF4-FFF2-40B4-BE49-F238E27FC236}">
                <a16:creationId xmlns:a16="http://schemas.microsoft.com/office/drawing/2014/main" id="{28995789-0064-467A-B809-3195E6CFAD93}"/>
              </a:ext>
            </a:extLst>
          </p:cNvPr>
          <p:cNvSpPr txBox="1"/>
          <p:nvPr/>
        </p:nvSpPr>
        <p:spPr>
          <a:xfrm>
            <a:off x="2771800" y="5995764"/>
            <a:ext cx="1376532" cy="369332"/>
          </a:xfrm>
          <a:prstGeom prst="rect">
            <a:avLst/>
          </a:prstGeom>
          <a:noFill/>
        </p:spPr>
        <p:txBody>
          <a:bodyPr wrap="square" rtlCol="0">
            <a:spAutoFit/>
          </a:bodyPr>
          <a:lstStyle/>
          <a:p>
            <a:r>
              <a:rPr lang="en-US" dirty="0"/>
              <a:t>ft-lb</a:t>
            </a:r>
          </a:p>
        </p:txBody>
      </p:sp>
      <p:sp>
        <p:nvSpPr>
          <p:cNvPr id="3" name="TextBox 2">
            <a:extLst>
              <a:ext uri="{FF2B5EF4-FFF2-40B4-BE49-F238E27FC236}">
                <a16:creationId xmlns:a16="http://schemas.microsoft.com/office/drawing/2014/main" id="{4FC76E99-6A37-4C8F-BDB7-1CA677ED3A27}"/>
              </a:ext>
            </a:extLst>
          </p:cNvPr>
          <p:cNvSpPr txBox="1"/>
          <p:nvPr/>
        </p:nvSpPr>
        <p:spPr>
          <a:xfrm>
            <a:off x="2831899" y="4580144"/>
            <a:ext cx="1364476" cy="369332"/>
          </a:xfrm>
          <a:prstGeom prst="rect">
            <a:avLst/>
          </a:prstGeom>
          <a:noFill/>
        </p:spPr>
        <p:txBody>
          <a:bodyPr wrap="none" rtlCol="0">
            <a:spAutoFit/>
          </a:bodyPr>
          <a:lstStyle/>
          <a:p>
            <a:r>
              <a:rPr lang="en-US" dirty="0"/>
              <a:t>row vectors</a:t>
            </a:r>
          </a:p>
        </p:txBody>
      </p:sp>
      <p:sp>
        <p:nvSpPr>
          <p:cNvPr id="9" name="TextBox 8">
            <a:extLst>
              <a:ext uri="{FF2B5EF4-FFF2-40B4-BE49-F238E27FC236}">
                <a16:creationId xmlns:a16="http://schemas.microsoft.com/office/drawing/2014/main" id="{1725D8E0-8CD3-4BAD-BC98-6D6D166400BD}"/>
              </a:ext>
            </a:extLst>
          </p:cNvPr>
          <p:cNvSpPr txBox="1"/>
          <p:nvPr/>
        </p:nvSpPr>
        <p:spPr>
          <a:xfrm>
            <a:off x="4754458" y="4149339"/>
            <a:ext cx="2353408" cy="2585323"/>
          </a:xfrm>
          <a:prstGeom prst="rect">
            <a:avLst/>
          </a:prstGeom>
          <a:noFill/>
        </p:spPr>
        <p:txBody>
          <a:bodyPr wrap="square">
            <a:spAutoFit/>
          </a:bodyPr>
          <a:lstStyle/>
          <a:p>
            <a:r>
              <a:rPr lang="en-US" dirty="0" err="1"/>
              <a:t>rc</a:t>
            </a:r>
            <a:r>
              <a:rPr lang="en-US" dirty="0"/>
              <a:t> = [4; 3; -2];</a:t>
            </a:r>
          </a:p>
          <a:p>
            <a:r>
              <a:rPr lang="en-US" dirty="0"/>
              <a:t>Fc = [60;30;-50];</a:t>
            </a:r>
          </a:p>
          <a:p>
            <a:r>
              <a:rPr lang="en-US" dirty="0"/>
              <a:t>M = cross(</a:t>
            </a:r>
            <a:r>
              <a:rPr lang="en-US" dirty="0" err="1"/>
              <a:t>rc</a:t>
            </a:r>
            <a:r>
              <a:rPr lang="en-US" dirty="0"/>
              <a:t>, Fc)</a:t>
            </a:r>
          </a:p>
          <a:p>
            <a:endParaRPr lang="en-US" dirty="0"/>
          </a:p>
          <a:p>
            <a:r>
              <a:rPr lang="en-US" dirty="0"/>
              <a:t>M =</a:t>
            </a:r>
          </a:p>
          <a:p>
            <a:endParaRPr lang="en-US" dirty="0"/>
          </a:p>
          <a:p>
            <a:r>
              <a:rPr lang="en-US" dirty="0"/>
              <a:t>   -90</a:t>
            </a:r>
          </a:p>
          <a:p>
            <a:r>
              <a:rPr lang="en-US" dirty="0"/>
              <a:t>    80</a:t>
            </a:r>
          </a:p>
          <a:p>
            <a:r>
              <a:rPr lang="en-US" dirty="0"/>
              <a:t>   -60</a:t>
            </a:r>
          </a:p>
        </p:txBody>
      </p:sp>
      <p:sp>
        <p:nvSpPr>
          <p:cNvPr id="7" name="TextBox 6">
            <a:extLst>
              <a:ext uri="{FF2B5EF4-FFF2-40B4-BE49-F238E27FC236}">
                <a16:creationId xmlns:a16="http://schemas.microsoft.com/office/drawing/2014/main" id="{D96FE484-572F-4B03-B102-008BF1E141DC}"/>
              </a:ext>
            </a:extLst>
          </p:cNvPr>
          <p:cNvSpPr txBox="1"/>
          <p:nvPr/>
        </p:nvSpPr>
        <p:spPr>
          <a:xfrm>
            <a:off x="6845805" y="4405426"/>
            <a:ext cx="1736373" cy="369332"/>
          </a:xfrm>
          <a:prstGeom prst="rect">
            <a:avLst/>
          </a:prstGeom>
          <a:noFill/>
        </p:spPr>
        <p:txBody>
          <a:bodyPr wrap="none" rtlCol="0">
            <a:spAutoFit/>
          </a:bodyPr>
          <a:lstStyle/>
          <a:p>
            <a:r>
              <a:rPr lang="en-US" dirty="0"/>
              <a:t>column vectors</a:t>
            </a:r>
          </a:p>
        </p:txBody>
      </p:sp>
      <p:cxnSp>
        <p:nvCxnSpPr>
          <p:cNvPr id="10" name="Straight Connector 9">
            <a:extLst>
              <a:ext uri="{FF2B5EF4-FFF2-40B4-BE49-F238E27FC236}">
                <a16:creationId xmlns:a16="http://schemas.microsoft.com/office/drawing/2014/main" id="{87E08BAB-B2CD-4A76-8196-C57E960B6AC7}"/>
              </a:ext>
            </a:extLst>
          </p:cNvPr>
          <p:cNvCxnSpPr/>
          <p:nvPr/>
        </p:nvCxnSpPr>
        <p:spPr>
          <a:xfrm>
            <a:off x="1043608" y="6525344"/>
            <a:ext cx="22322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80DB066-D2C0-448A-B37F-90D7D60B49D1}"/>
              </a:ext>
            </a:extLst>
          </p:cNvPr>
          <p:cNvCxnSpPr>
            <a:endCxn id="9" idx="2"/>
          </p:cNvCxnSpPr>
          <p:nvPr/>
        </p:nvCxnSpPr>
        <p:spPr>
          <a:xfrm>
            <a:off x="4644008" y="6734662"/>
            <a:ext cx="128715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7D2B5A3-1B38-4B38-ACF8-D41E3364511C}"/>
              </a:ext>
            </a:extLst>
          </p:cNvPr>
          <p:cNvSpPr txBox="1"/>
          <p:nvPr/>
        </p:nvSpPr>
        <p:spPr>
          <a:xfrm>
            <a:off x="683568" y="620688"/>
            <a:ext cx="6120680" cy="923330"/>
          </a:xfrm>
          <a:prstGeom prst="rect">
            <a:avLst/>
          </a:prstGeom>
          <a:noFill/>
        </p:spPr>
        <p:txBody>
          <a:bodyPr wrap="square" rtlCol="0">
            <a:spAutoFit/>
          </a:bodyPr>
          <a:lstStyle/>
          <a:p>
            <a:r>
              <a:rPr lang="en-US" dirty="0"/>
              <a:t>We can also use the determinant expression for the cross-product to do this problem symbolically. Given r and F as the row vectors seen before </a:t>
            </a:r>
          </a:p>
        </p:txBody>
      </p:sp>
      <p:sp>
        <p:nvSpPr>
          <p:cNvPr id="4" name="TextBox 3">
            <a:extLst>
              <a:ext uri="{FF2B5EF4-FFF2-40B4-BE49-F238E27FC236}">
                <a16:creationId xmlns:a16="http://schemas.microsoft.com/office/drawing/2014/main" id="{3F344513-FACD-4184-B529-170DEE700735}"/>
              </a:ext>
            </a:extLst>
          </p:cNvPr>
          <p:cNvSpPr txBox="1"/>
          <p:nvPr/>
        </p:nvSpPr>
        <p:spPr>
          <a:xfrm>
            <a:off x="917848" y="1739531"/>
            <a:ext cx="7398568" cy="3970318"/>
          </a:xfrm>
          <a:prstGeom prst="rect">
            <a:avLst/>
          </a:prstGeom>
          <a:noFill/>
        </p:spPr>
        <p:txBody>
          <a:bodyPr wrap="square">
            <a:spAutoFit/>
          </a:bodyPr>
          <a:lstStyle/>
          <a:p>
            <a:r>
              <a:rPr lang="en-US" dirty="0" err="1"/>
              <a:t>syms</a:t>
            </a:r>
            <a:r>
              <a:rPr lang="en-US" dirty="0"/>
              <a:t>  </a:t>
            </a:r>
            <a:r>
              <a:rPr lang="en-US" dirty="0" err="1"/>
              <a:t>i</a:t>
            </a:r>
            <a:r>
              <a:rPr lang="en-US" dirty="0"/>
              <a:t>  j  k		 symbolic unit vectors</a:t>
            </a:r>
          </a:p>
          <a:p>
            <a:r>
              <a:rPr lang="en-US" dirty="0" err="1"/>
              <a:t>cross_mat</a:t>
            </a:r>
            <a:r>
              <a:rPr lang="en-US" dirty="0"/>
              <a:t> = [ </a:t>
            </a:r>
            <a:r>
              <a:rPr lang="en-US" dirty="0" err="1"/>
              <a:t>i</a:t>
            </a:r>
            <a:r>
              <a:rPr lang="en-US" dirty="0"/>
              <a:t>  j  k; r ; F ]		</a:t>
            </a:r>
          </a:p>
          <a:p>
            <a:r>
              <a:rPr lang="en-US" dirty="0"/>
              <a:t> </a:t>
            </a:r>
          </a:p>
          <a:p>
            <a:r>
              <a:rPr lang="en-US" dirty="0" err="1"/>
              <a:t>cross_mat</a:t>
            </a:r>
            <a:r>
              <a:rPr lang="en-US" dirty="0"/>
              <a:t> =</a:t>
            </a:r>
          </a:p>
          <a:p>
            <a:r>
              <a:rPr lang="en-US" dirty="0"/>
              <a:t> </a:t>
            </a:r>
          </a:p>
          <a:p>
            <a:r>
              <a:rPr lang="en-US" dirty="0"/>
              <a:t>[ </a:t>
            </a:r>
            <a:r>
              <a:rPr lang="en-US" dirty="0" err="1"/>
              <a:t>i</a:t>
            </a:r>
            <a:r>
              <a:rPr lang="en-US" dirty="0"/>
              <a:t>,  j,   k]</a:t>
            </a:r>
          </a:p>
          <a:p>
            <a:r>
              <a:rPr lang="en-US" dirty="0"/>
              <a:t>[ 4,  3,  -2]</a:t>
            </a:r>
          </a:p>
          <a:p>
            <a:r>
              <a:rPr lang="en-US" dirty="0"/>
              <a:t>[60, 30, -50]</a:t>
            </a:r>
          </a:p>
          <a:p>
            <a:r>
              <a:rPr lang="en-US" dirty="0"/>
              <a:t> </a:t>
            </a:r>
          </a:p>
          <a:p>
            <a:r>
              <a:rPr lang="en-US" dirty="0"/>
              <a:t>M = det(</a:t>
            </a:r>
            <a:r>
              <a:rPr lang="en-US" dirty="0" err="1"/>
              <a:t>cross_mat</a:t>
            </a:r>
            <a:r>
              <a:rPr lang="en-US" dirty="0"/>
              <a:t>)</a:t>
            </a:r>
          </a:p>
          <a:p>
            <a:r>
              <a:rPr lang="en-US" dirty="0"/>
              <a:t> </a:t>
            </a:r>
          </a:p>
          <a:p>
            <a:r>
              <a:rPr lang="en-US" dirty="0"/>
              <a:t>M =</a:t>
            </a:r>
          </a:p>
          <a:p>
            <a:r>
              <a:rPr lang="en-US" dirty="0"/>
              <a:t> </a:t>
            </a:r>
          </a:p>
          <a:p>
            <a:r>
              <a:rPr lang="en-US" dirty="0"/>
              <a:t>80*j - 90*</a:t>
            </a:r>
            <a:r>
              <a:rPr lang="en-US" dirty="0" err="1"/>
              <a:t>i</a:t>
            </a:r>
            <a:r>
              <a:rPr lang="en-US" dirty="0"/>
              <a:t> - 60*k</a:t>
            </a:r>
          </a:p>
        </p:txBody>
      </p:sp>
      <p:sp>
        <p:nvSpPr>
          <p:cNvPr id="5" name="TextBox 4">
            <a:extLst>
              <a:ext uri="{FF2B5EF4-FFF2-40B4-BE49-F238E27FC236}">
                <a16:creationId xmlns:a16="http://schemas.microsoft.com/office/drawing/2014/main" id="{7BFBE7E7-1D47-4EE1-91B9-373EC2DF41EC}"/>
              </a:ext>
            </a:extLst>
          </p:cNvPr>
          <p:cNvSpPr txBox="1"/>
          <p:nvPr/>
        </p:nvSpPr>
        <p:spPr>
          <a:xfrm>
            <a:off x="3059832" y="5340517"/>
            <a:ext cx="569387" cy="369332"/>
          </a:xfrm>
          <a:prstGeom prst="rect">
            <a:avLst/>
          </a:prstGeom>
          <a:noFill/>
        </p:spPr>
        <p:txBody>
          <a:bodyPr wrap="none" rtlCol="0">
            <a:spAutoFit/>
          </a:bodyPr>
          <a:lstStyle/>
          <a:p>
            <a:r>
              <a:rPr lang="en-US" dirty="0"/>
              <a:t>ft-lb</a:t>
            </a:r>
          </a:p>
        </p:txBody>
      </p:sp>
      <p:sp>
        <p:nvSpPr>
          <p:cNvPr id="3" name="TextBox 2">
            <a:extLst>
              <a:ext uri="{FF2B5EF4-FFF2-40B4-BE49-F238E27FC236}">
                <a16:creationId xmlns:a16="http://schemas.microsoft.com/office/drawing/2014/main" id="{DF13967B-9DF0-4529-B1D1-03072FAA9C8F}"/>
              </a:ext>
            </a:extLst>
          </p:cNvPr>
          <p:cNvSpPr txBox="1"/>
          <p:nvPr/>
        </p:nvSpPr>
        <p:spPr>
          <a:xfrm flipH="1">
            <a:off x="3851920" y="3212976"/>
            <a:ext cx="2258537" cy="923330"/>
          </a:xfrm>
          <a:prstGeom prst="rect">
            <a:avLst/>
          </a:prstGeom>
          <a:noFill/>
        </p:spPr>
        <p:txBody>
          <a:bodyPr wrap="square" rtlCol="0">
            <a:spAutoFit/>
          </a:bodyPr>
          <a:lstStyle/>
          <a:p>
            <a:r>
              <a:rPr lang="en-US" dirty="0"/>
              <a:t>the 3x3 matrix whose determinant we want to find</a:t>
            </a:r>
          </a:p>
        </p:txBody>
      </p:sp>
      <p:sp>
        <p:nvSpPr>
          <p:cNvPr id="6" name="TextBox 5">
            <a:extLst>
              <a:ext uri="{FF2B5EF4-FFF2-40B4-BE49-F238E27FC236}">
                <a16:creationId xmlns:a16="http://schemas.microsoft.com/office/drawing/2014/main" id="{DDC97E66-96DC-4ABD-BEB5-ED7EFD73541B}"/>
              </a:ext>
            </a:extLst>
          </p:cNvPr>
          <p:cNvSpPr txBox="1"/>
          <p:nvPr/>
        </p:nvSpPr>
        <p:spPr>
          <a:xfrm>
            <a:off x="4067944" y="4293096"/>
            <a:ext cx="2223686" cy="369332"/>
          </a:xfrm>
          <a:prstGeom prst="rect">
            <a:avLst/>
          </a:prstGeom>
          <a:noFill/>
        </p:spPr>
        <p:txBody>
          <a:bodyPr wrap="none" rtlCol="0">
            <a:spAutoFit/>
          </a:bodyPr>
          <a:lstStyle/>
          <a:p>
            <a:r>
              <a:rPr lang="en-US" dirty="0"/>
              <a:t>find the determinant</a:t>
            </a:r>
          </a:p>
        </p:txBody>
      </p:sp>
      <p:cxnSp>
        <p:nvCxnSpPr>
          <p:cNvPr id="8" name="Straight Connector 7">
            <a:extLst>
              <a:ext uri="{FF2B5EF4-FFF2-40B4-BE49-F238E27FC236}">
                <a16:creationId xmlns:a16="http://schemas.microsoft.com/office/drawing/2014/main" id="{4DFF6BAA-5E4E-4544-BF70-C8EDC26D00C4}"/>
              </a:ext>
            </a:extLst>
          </p:cNvPr>
          <p:cNvCxnSpPr>
            <a:cxnSpLocks/>
          </p:cNvCxnSpPr>
          <p:nvPr/>
        </p:nvCxnSpPr>
        <p:spPr>
          <a:xfrm>
            <a:off x="971600" y="5805264"/>
            <a:ext cx="265761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8049C84-96EF-4540-8442-0D46B870DF8D}"/>
              </a:ext>
            </a:extLst>
          </p:cNvPr>
          <p:cNvSpPr txBox="1"/>
          <p:nvPr/>
        </p:nvSpPr>
        <p:spPr>
          <a:xfrm>
            <a:off x="4567741" y="5340517"/>
            <a:ext cx="3390672" cy="369332"/>
          </a:xfrm>
          <a:prstGeom prst="rect">
            <a:avLst/>
          </a:prstGeom>
          <a:noFill/>
        </p:spPr>
        <p:txBody>
          <a:bodyPr wrap="none" rtlCol="0">
            <a:spAutoFit/>
          </a:bodyPr>
          <a:lstStyle/>
          <a:p>
            <a:r>
              <a:rPr lang="en-US" dirty="0"/>
              <a:t>This answer is in symbolic form</a:t>
            </a:r>
          </a:p>
        </p:txBody>
      </p:sp>
    </p:spTree>
    <p:extLst>
      <p:ext uri="{BB962C8B-B14F-4D97-AF65-F5344CB8AC3E}">
        <p14:creationId xmlns:p14="http://schemas.microsoft.com/office/powerpoint/2010/main" val="4214574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B4A6AC1-C6A6-4D6C-8EC5-E61005FE01EA}"/>
              </a:ext>
            </a:extLst>
          </p:cNvPr>
          <p:cNvSpPr txBox="1"/>
          <p:nvPr/>
        </p:nvSpPr>
        <p:spPr>
          <a:xfrm>
            <a:off x="899592" y="404664"/>
            <a:ext cx="6686446" cy="646331"/>
          </a:xfrm>
          <a:prstGeom prst="rect">
            <a:avLst/>
          </a:prstGeom>
          <a:noFill/>
        </p:spPr>
        <p:txBody>
          <a:bodyPr wrap="none" rtlCol="0">
            <a:spAutoFit/>
          </a:bodyPr>
          <a:lstStyle/>
          <a:p>
            <a:r>
              <a:rPr lang="en-US" dirty="0"/>
              <a:t>Still another way to do a cross product of two vectors is to write </a:t>
            </a:r>
          </a:p>
          <a:p>
            <a:r>
              <a:rPr lang="en-US" dirty="0"/>
              <a:t>the cross product as a matrix-vector multiplication</a:t>
            </a:r>
          </a:p>
        </p:txBody>
      </p:sp>
      <p:graphicFrame>
        <p:nvGraphicFramePr>
          <p:cNvPr id="3" name="Object 2">
            <a:extLst>
              <a:ext uri="{FF2B5EF4-FFF2-40B4-BE49-F238E27FC236}">
                <a16:creationId xmlns:a16="http://schemas.microsoft.com/office/drawing/2014/main" id="{8DA57F08-FF7F-42B5-AD72-EDBF3CFF52E4}"/>
              </a:ext>
            </a:extLst>
          </p:cNvPr>
          <p:cNvGraphicFramePr>
            <a:graphicFrameLocks noChangeAspect="1"/>
          </p:cNvGraphicFramePr>
          <p:nvPr>
            <p:extLst>
              <p:ext uri="{D42A27DB-BD31-4B8C-83A1-F6EECF244321}">
                <p14:modId xmlns:p14="http://schemas.microsoft.com/office/powerpoint/2010/main" val="2746096999"/>
              </p:ext>
            </p:extLst>
          </p:nvPr>
        </p:nvGraphicFramePr>
        <p:xfrm>
          <a:off x="1403648" y="2492896"/>
          <a:ext cx="2428602" cy="932841"/>
        </p:xfrm>
        <a:graphic>
          <a:graphicData uri="http://schemas.openxmlformats.org/presentationml/2006/ole">
            <mc:AlternateContent xmlns:mc="http://schemas.openxmlformats.org/markup-compatibility/2006">
              <mc:Choice xmlns:v="urn:schemas-microsoft-com:vml" Requires="v">
                <p:oleObj name="Equation" r:id="rId3" imgW="1917360" imgH="736560" progId="Equation.DSMT4">
                  <p:embed/>
                </p:oleObj>
              </mc:Choice>
              <mc:Fallback>
                <p:oleObj name="Equation" r:id="rId3" imgW="1917360" imgH="736560" progId="Equation.DSMT4">
                  <p:embed/>
                  <p:pic>
                    <p:nvPicPr>
                      <p:cNvPr id="0" name=""/>
                      <p:cNvPicPr/>
                      <p:nvPr/>
                    </p:nvPicPr>
                    <p:blipFill>
                      <a:blip r:embed="rId4"/>
                      <a:stretch>
                        <a:fillRect/>
                      </a:stretch>
                    </p:blipFill>
                    <p:spPr>
                      <a:xfrm>
                        <a:off x="1403648" y="2492896"/>
                        <a:ext cx="2428602" cy="932841"/>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D582EF39-7A3C-46ED-A83E-4BDA33B38B5F}"/>
              </a:ext>
            </a:extLst>
          </p:cNvPr>
          <p:cNvSpPr txBox="1"/>
          <p:nvPr/>
        </p:nvSpPr>
        <p:spPr>
          <a:xfrm>
            <a:off x="1115616" y="1402613"/>
            <a:ext cx="5904656" cy="923330"/>
          </a:xfrm>
          <a:prstGeom prst="rect">
            <a:avLst/>
          </a:prstGeom>
          <a:noFill/>
        </p:spPr>
        <p:txBody>
          <a:bodyPr wrap="square" rtlCol="0">
            <a:spAutoFit/>
          </a:bodyPr>
          <a:lstStyle/>
          <a:p>
            <a:r>
              <a:rPr lang="en-US" dirty="0"/>
              <a:t>Consider, for example the moment </a:t>
            </a:r>
            <a:r>
              <a:rPr lang="en-US" b="1" dirty="0"/>
              <a:t>M</a:t>
            </a:r>
            <a:r>
              <a:rPr lang="en-US" dirty="0"/>
              <a:t> = </a:t>
            </a:r>
            <a:r>
              <a:rPr lang="en-US" b="1" dirty="0"/>
              <a:t>r</a:t>
            </a:r>
            <a:r>
              <a:rPr lang="en-US" dirty="0"/>
              <a:t> x </a:t>
            </a:r>
            <a:r>
              <a:rPr lang="en-US" b="1" dirty="0"/>
              <a:t>F</a:t>
            </a:r>
            <a:r>
              <a:rPr lang="en-US" dirty="0"/>
              <a:t>. we can write this cross product as an anti-symmetrical matrix multiplied by the force vector as</a:t>
            </a:r>
          </a:p>
        </p:txBody>
      </p:sp>
      <p:sp>
        <p:nvSpPr>
          <p:cNvPr id="5" name="TextBox 4">
            <a:extLst>
              <a:ext uri="{FF2B5EF4-FFF2-40B4-BE49-F238E27FC236}">
                <a16:creationId xmlns:a16="http://schemas.microsoft.com/office/drawing/2014/main" id="{41251EF6-4C24-4061-89E2-266D7222B554}"/>
              </a:ext>
            </a:extLst>
          </p:cNvPr>
          <p:cNvSpPr txBox="1"/>
          <p:nvPr/>
        </p:nvSpPr>
        <p:spPr>
          <a:xfrm flipH="1">
            <a:off x="1305351" y="3789040"/>
            <a:ext cx="4706809" cy="369332"/>
          </a:xfrm>
          <a:prstGeom prst="rect">
            <a:avLst/>
          </a:prstGeom>
          <a:noFill/>
        </p:spPr>
        <p:txBody>
          <a:bodyPr wrap="square" rtlCol="0">
            <a:spAutoFit/>
          </a:bodyPr>
          <a:lstStyle/>
          <a:p>
            <a:r>
              <a:rPr lang="en-US" dirty="0"/>
              <a:t>For our previous example we have</a:t>
            </a:r>
          </a:p>
        </p:txBody>
      </p:sp>
      <p:sp>
        <p:nvSpPr>
          <p:cNvPr id="7" name="TextBox 6">
            <a:extLst>
              <a:ext uri="{FF2B5EF4-FFF2-40B4-BE49-F238E27FC236}">
                <a16:creationId xmlns:a16="http://schemas.microsoft.com/office/drawing/2014/main" id="{43100645-2A43-43F3-BBA5-7A55A98BA451}"/>
              </a:ext>
            </a:extLst>
          </p:cNvPr>
          <p:cNvSpPr txBox="1"/>
          <p:nvPr/>
        </p:nvSpPr>
        <p:spPr>
          <a:xfrm>
            <a:off x="1166965" y="4365104"/>
            <a:ext cx="4572000" cy="2031325"/>
          </a:xfrm>
          <a:prstGeom prst="rect">
            <a:avLst/>
          </a:prstGeom>
          <a:noFill/>
        </p:spPr>
        <p:txBody>
          <a:bodyPr wrap="square">
            <a:spAutoFit/>
          </a:bodyPr>
          <a:lstStyle/>
          <a:p>
            <a:r>
              <a:rPr lang="en-US" dirty="0"/>
              <a:t>M = [ 0  2  3; -2  0  -4; -3  4  0]*F.'</a:t>
            </a:r>
          </a:p>
          <a:p>
            <a:endParaRPr lang="en-US" dirty="0"/>
          </a:p>
          <a:p>
            <a:r>
              <a:rPr lang="en-US" dirty="0"/>
              <a:t>M =</a:t>
            </a:r>
          </a:p>
          <a:p>
            <a:endParaRPr lang="en-US" dirty="0"/>
          </a:p>
          <a:p>
            <a:r>
              <a:rPr lang="en-US" dirty="0"/>
              <a:t>   -90</a:t>
            </a:r>
          </a:p>
          <a:p>
            <a:r>
              <a:rPr lang="en-US" dirty="0"/>
              <a:t>    80</a:t>
            </a:r>
          </a:p>
          <a:p>
            <a:r>
              <a:rPr lang="en-US" dirty="0"/>
              <a:t>   -60</a:t>
            </a:r>
          </a:p>
        </p:txBody>
      </p:sp>
      <p:graphicFrame>
        <p:nvGraphicFramePr>
          <p:cNvPr id="8" name="Object 7">
            <a:extLst>
              <a:ext uri="{FF2B5EF4-FFF2-40B4-BE49-F238E27FC236}">
                <a16:creationId xmlns:a16="http://schemas.microsoft.com/office/drawing/2014/main" id="{B2815304-7D8E-42C0-B6E0-3D638985340C}"/>
              </a:ext>
            </a:extLst>
          </p:cNvPr>
          <p:cNvGraphicFramePr>
            <a:graphicFrameLocks noChangeAspect="1"/>
          </p:cNvGraphicFramePr>
          <p:nvPr>
            <p:extLst>
              <p:ext uri="{D42A27DB-BD31-4B8C-83A1-F6EECF244321}">
                <p14:modId xmlns:p14="http://schemas.microsoft.com/office/powerpoint/2010/main" val="1074954383"/>
              </p:ext>
            </p:extLst>
          </p:nvPr>
        </p:nvGraphicFramePr>
        <p:xfrm>
          <a:off x="6078538" y="3986213"/>
          <a:ext cx="1211262" cy="1112837"/>
        </p:xfrm>
        <a:graphic>
          <a:graphicData uri="http://schemas.openxmlformats.org/presentationml/2006/ole">
            <mc:AlternateContent xmlns:mc="http://schemas.openxmlformats.org/markup-compatibility/2006">
              <mc:Choice xmlns:v="urn:schemas-microsoft-com:vml" Requires="v">
                <p:oleObj name="Equation" r:id="rId5" imgW="774360" imgH="711000" progId="Equation.DSMT4">
                  <p:embed/>
                </p:oleObj>
              </mc:Choice>
              <mc:Fallback>
                <p:oleObj name="Equation" r:id="rId5" imgW="774360" imgH="711000" progId="Equation.DSMT4">
                  <p:embed/>
                  <p:pic>
                    <p:nvPicPr>
                      <p:cNvPr id="0" name=""/>
                      <p:cNvPicPr/>
                      <p:nvPr/>
                    </p:nvPicPr>
                    <p:blipFill>
                      <a:blip r:embed="rId6"/>
                      <a:stretch>
                        <a:fillRect/>
                      </a:stretch>
                    </p:blipFill>
                    <p:spPr>
                      <a:xfrm>
                        <a:off x="6078538" y="3986213"/>
                        <a:ext cx="1211262" cy="111283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9DE0654C-A663-4BC2-97B7-4698F123F8CE}"/>
              </a:ext>
            </a:extLst>
          </p:cNvPr>
          <p:cNvSpPr txBox="1"/>
          <p:nvPr/>
        </p:nvSpPr>
        <p:spPr>
          <a:xfrm>
            <a:off x="5370915" y="4357419"/>
            <a:ext cx="736099" cy="369332"/>
          </a:xfrm>
          <a:prstGeom prst="rect">
            <a:avLst/>
          </a:prstGeom>
          <a:noFill/>
        </p:spPr>
        <p:txBody>
          <a:bodyPr wrap="none" rtlCol="0">
            <a:spAutoFit/>
          </a:bodyPr>
          <a:lstStyle/>
          <a:p>
            <a:r>
              <a:rPr lang="en-US" dirty="0"/>
              <a:t>Note:</a:t>
            </a:r>
          </a:p>
        </p:txBody>
      </p:sp>
      <p:sp>
        <p:nvSpPr>
          <p:cNvPr id="10" name="TextBox 9">
            <a:extLst>
              <a:ext uri="{FF2B5EF4-FFF2-40B4-BE49-F238E27FC236}">
                <a16:creationId xmlns:a16="http://schemas.microsoft.com/office/drawing/2014/main" id="{6FFB490E-82AE-4D75-AF2D-8F7E12850B2A}"/>
              </a:ext>
            </a:extLst>
          </p:cNvPr>
          <p:cNvSpPr txBox="1"/>
          <p:nvPr/>
        </p:nvSpPr>
        <p:spPr>
          <a:xfrm>
            <a:off x="4716016" y="5105969"/>
            <a:ext cx="3563739" cy="1477328"/>
          </a:xfrm>
          <a:prstGeom prst="rect">
            <a:avLst/>
          </a:prstGeom>
          <a:noFill/>
        </p:spPr>
        <p:txBody>
          <a:bodyPr wrap="square" rtlCol="0">
            <a:spAutoFit/>
          </a:bodyPr>
          <a:lstStyle/>
          <a:p>
            <a:r>
              <a:rPr lang="en-US" dirty="0"/>
              <a:t>is the transpose of the row vector F. It used here since we must have the force written as a </a:t>
            </a:r>
            <a:r>
              <a:rPr lang="en-US" u="sng" dirty="0"/>
              <a:t>column </a:t>
            </a:r>
            <a:r>
              <a:rPr lang="en-US" dirty="0"/>
              <a:t>vector. The moment M is also a column vector</a:t>
            </a:r>
          </a:p>
        </p:txBody>
      </p:sp>
      <p:cxnSp>
        <p:nvCxnSpPr>
          <p:cNvPr id="11" name="Straight Connector 10">
            <a:extLst>
              <a:ext uri="{FF2B5EF4-FFF2-40B4-BE49-F238E27FC236}">
                <a16:creationId xmlns:a16="http://schemas.microsoft.com/office/drawing/2014/main" id="{0A70E30E-993A-4D57-AF06-187508C95B02}"/>
              </a:ext>
            </a:extLst>
          </p:cNvPr>
          <p:cNvCxnSpPr/>
          <p:nvPr/>
        </p:nvCxnSpPr>
        <p:spPr>
          <a:xfrm>
            <a:off x="1166965" y="6396429"/>
            <a:ext cx="102877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3080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a:extLst>
              <a:ext uri="{FF2B5EF4-FFF2-40B4-BE49-F238E27FC236}">
                <a16:creationId xmlns:a16="http://schemas.microsoft.com/office/drawing/2014/main" id="{30F10934-9E56-4546-B9A9-B2D284F0B689}"/>
              </a:ext>
            </a:extLst>
          </p:cNvPr>
          <p:cNvSpPr txBox="1">
            <a:spLocks noChangeArrowheads="1"/>
          </p:cNvSpPr>
          <p:nvPr/>
        </p:nvSpPr>
        <p:spPr bwMode="auto">
          <a:xfrm>
            <a:off x="808038" y="423863"/>
            <a:ext cx="77962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We can move a force </a:t>
            </a:r>
            <a:r>
              <a:rPr lang="en-US" altLang="en-US" b="1"/>
              <a:t>F</a:t>
            </a:r>
            <a:r>
              <a:rPr lang="en-US" altLang="en-US"/>
              <a:t> anywhere along its own line of action and we do not change the moment of that force about a given point P</a:t>
            </a:r>
          </a:p>
        </p:txBody>
      </p:sp>
      <p:sp>
        <p:nvSpPr>
          <p:cNvPr id="12291" name="AutoShape 5">
            <a:extLst>
              <a:ext uri="{FF2B5EF4-FFF2-40B4-BE49-F238E27FC236}">
                <a16:creationId xmlns:a16="http://schemas.microsoft.com/office/drawing/2014/main" id="{60FD8067-B398-4E0C-B761-313F0552ADC0}"/>
              </a:ext>
            </a:extLst>
          </p:cNvPr>
          <p:cNvSpPr>
            <a:spLocks noChangeArrowheads="1"/>
          </p:cNvSpPr>
          <p:nvPr/>
        </p:nvSpPr>
        <p:spPr bwMode="auto">
          <a:xfrm rot="-1672961">
            <a:off x="1331913" y="2781300"/>
            <a:ext cx="3600450" cy="1295400"/>
          </a:xfrm>
          <a:prstGeom prst="parallelogram">
            <a:avLst>
              <a:gd name="adj" fmla="val 69485"/>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2" name="Line 6">
            <a:extLst>
              <a:ext uri="{FF2B5EF4-FFF2-40B4-BE49-F238E27FC236}">
                <a16:creationId xmlns:a16="http://schemas.microsoft.com/office/drawing/2014/main" id="{FB0311FC-75D3-4DF8-A672-F11B0EE3AEF2}"/>
              </a:ext>
            </a:extLst>
          </p:cNvPr>
          <p:cNvSpPr>
            <a:spLocks noChangeShapeType="1"/>
          </p:cNvSpPr>
          <p:nvPr/>
        </p:nvSpPr>
        <p:spPr bwMode="auto">
          <a:xfrm flipV="1">
            <a:off x="2628900" y="3429000"/>
            <a:ext cx="8636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3" name="Line 7">
            <a:extLst>
              <a:ext uri="{FF2B5EF4-FFF2-40B4-BE49-F238E27FC236}">
                <a16:creationId xmlns:a16="http://schemas.microsoft.com/office/drawing/2014/main" id="{1B0B0650-1B11-4B3E-A398-EA453DB7A981}"/>
              </a:ext>
            </a:extLst>
          </p:cNvPr>
          <p:cNvSpPr>
            <a:spLocks noChangeShapeType="1"/>
          </p:cNvSpPr>
          <p:nvPr/>
        </p:nvSpPr>
        <p:spPr bwMode="auto">
          <a:xfrm flipV="1">
            <a:off x="3421063" y="2997200"/>
            <a:ext cx="287337"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4" name="Text Box 8">
            <a:extLst>
              <a:ext uri="{FF2B5EF4-FFF2-40B4-BE49-F238E27FC236}">
                <a16:creationId xmlns:a16="http://schemas.microsoft.com/office/drawing/2014/main" id="{FD11B61D-0363-40BC-A7FA-E2F3B4A06176}"/>
              </a:ext>
            </a:extLst>
          </p:cNvPr>
          <p:cNvSpPr txBox="1">
            <a:spLocks noChangeArrowheads="1"/>
          </p:cNvSpPr>
          <p:nvPr/>
        </p:nvSpPr>
        <p:spPr bwMode="auto">
          <a:xfrm>
            <a:off x="3708400" y="2852738"/>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12295" name="Text Box 9">
            <a:extLst>
              <a:ext uri="{FF2B5EF4-FFF2-40B4-BE49-F238E27FC236}">
                <a16:creationId xmlns:a16="http://schemas.microsoft.com/office/drawing/2014/main" id="{A71A457F-7155-4406-9CDF-6BE91754BAB6}"/>
              </a:ext>
            </a:extLst>
          </p:cNvPr>
          <p:cNvSpPr txBox="1">
            <a:spLocks noChangeArrowheads="1"/>
          </p:cNvSpPr>
          <p:nvPr/>
        </p:nvSpPr>
        <p:spPr bwMode="auto">
          <a:xfrm>
            <a:off x="2916238" y="3140075"/>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12296" name="Oval 10">
            <a:extLst>
              <a:ext uri="{FF2B5EF4-FFF2-40B4-BE49-F238E27FC236}">
                <a16:creationId xmlns:a16="http://schemas.microsoft.com/office/drawing/2014/main" id="{5AAD33CC-AFDE-4C3A-9DD1-9A085E081092}"/>
              </a:ext>
            </a:extLst>
          </p:cNvPr>
          <p:cNvSpPr>
            <a:spLocks noChangeArrowheads="1"/>
          </p:cNvSpPr>
          <p:nvPr/>
        </p:nvSpPr>
        <p:spPr bwMode="auto">
          <a:xfrm>
            <a:off x="2524125" y="3633788"/>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7" name="Line 11">
            <a:extLst>
              <a:ext uri="{FF2B5EF4-FFF2-40B4-BE49-F238E27FC236}">
                <a16:creationId xmlns:a16="http://schemas.microsoft.com/office/drawing/2014/main" id="{FE118650-D780-4985-AD0D-11EAE8E6A128}"/>
              </a:ext>
            </a:extLst>
          </p:cNvPr>
          <p:cNvSpPr>
            <a:spLocks noChangeShapeType="1"/>
          </p:cNvSpPr>
          <p:nvPr/>
        </p:nvSpPr>
        <p:spPr bwMode="auto">
          <a:xfrm flipH="1" flipV="1">
            <a:off x="1908175" y="2636838"/>
            <a:ext cx="576263"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98" name="Line 12">
            <a:extLst>
              <a:ext uri="{FF2B5EF4-FFF2-40B4-BE49-F238E27FC236}">
                <a16:creationId xmlns:a16="http://schemas.microsoft.com/office/drawing/2014/main" id="{EEB8FFAD-7394-4FD1-A810-52807055F76B}"/>
              </a:ext>
            </a:extLst>
          </p:cNvPr>
          <p:cNvSpPr>
            <a:spLocks noChangeShapeType="1"/>
          </p:cNvSpPr>
          <p:nvPr/>
        </p:nvSpPr>
        <p:spPr bwMode="auto">
          <a:xfrm flipH="1" flipV="1">
            <a:off x="2179638" y="3074988"/>
            <a:ext cx="304800" cy="4984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99" name="Line 13">
            <a:extLst>
              <a:ext uri="{FF2B5EF4-FFF2-40B4-BE49-F238E27FC236}">
                <a16:creationId xmlns:a16="http://schemas.microsoft.com/office/drawing/2014/main" id="{2D45DEAC-81BA-453A-AE4E-B9F3473A0706}"/>
              </a:ext>
            </a:extLst>
          </p:cNvPr>
          <p:cNvSpPr>
            <a:spLocks noChangeShapeType="1"/>
          </p:cNvSpPr>
          <p:nvPr/>
        </p:nvSpPr>
        <p:spPr bwMode="auto">
          <a:xfrm flipH="1">
            <a:off x="3175000" y="3605213"/>
            <a:ext cx="236538" cy="469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00" name="Line 14">
            <a:extLst>
              <a:ext uri="{FF2B5EF4-FFF2-40B4-BE49-F238E27FC236}">
                <a16:creationId xmlns:a16="http://schemas.microsoft.com/office/drawing/2014/main" id="{C104F3FD-3E0C-4E47-A6E8-A4C95D5BA4F6}"/>
              </a:ext>
            </a:extLst>
          </p:cNvPr>
          <p:cNvSpPr>
            <a:spLocks noChangeShapeType="1"/>
          </p:cNvSpPr>
          <p:nvPr/>
        </p:nvSpPr>
        <p:spPr bwMode="auto">
          <a:xfrm>
            <a:off x="2620963" y="3687763"/>
            <a:ext cx="720725" cy="53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01" name="Text Box 15">
            <a:extLst>
              <a:ext uri="{FF2B5EF4-FFF2-40B4-BE49-F238E27FC236}">
                <a16:creationId xmlns:a16="http://schemas.microsoft.com/office/drawing/2014/main" id="{30BD6215-A825-43CF-98B2-81413D0E31D5}"/>
              </a:ext>
            </a:extLst>
          </p:cNvPr>
          <p:cNvSpPr txBox="1">
            <a:spLocks noChangeArrowheads="1"/>
          </p:cNvSpPr>
          <p:nvPr/>
        </p:nvSpPr>
        <p:spPr bwMode="auto">
          <a:xfrm>
            <a:off x="2247900" y="26558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12302" name="Text Box 16">
            <a:extLst>
              <a:ext uri="{FF2B5EF4-FFF2-40B4-BE49-F238E27FC236}">
                <a16:creationId xmlns:a16="http://schemas.microsoft.com/office/drawing/2014/main" id="{AFD9D201-1890-472C-83CA-76CEF226B51B}"/>
              </a:ext>
            </a:extLst>
          </p:cNvPr>
          <p:cNvSpPr txBox="1">
            <a:spLocks noChangeArrowheads="1"/>
          </p:cNvSpPr>
          <p:nvPr/>
        </p:nvSpPr>
        <p:spPr bwMode="auto">
          <a:xfrm>
            <a:off x="2268538" y="36449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2303" name="Text Box 17">
            <a:extLst>
              <a:ext uri="{FF2B5EF4-FFF2-40B4-BE49-F238E27FC236}">
                <a16:creationId xmlns:a16="http://schemas.microsoft.com/office/drawing/2014/main" id="{6B442747-3478-42ED-BFC9-AB521ED98888}"/>
              </a:ext>
            </a:extLst>
          </p:cNvPr>
          <p:cNvSpPr txBox="1">
            <a:spLocks noChangeArrowheads="1"/>
          </p:cNvSpPr>
          <p:nvPr/>
        </p:nvSpPr>
        <p:spPr bwMode="auto">
          <a:xfrm>
            <a:off x="2700338" y="36449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aphicFrame>
        <p:nvGraphicFramePr>
          <p:cNvPr id="12304" name="Object 18">
            <a:extLst>
              <a:ext uri="{FF2B5EF4-FFF2-40B4-BE49-F238E27FC236}">
                <a16:creationId xmlns:a16="http://schemas.microsoft.com/office/drawing/2014/main" id="{3DE69888-A562-41F6-AC03-3AF2939010E7}"/>
              </a:ext>
            </a:extLst>
          </p:cNvPr>
          <p:cNvGraphicFramePr>
            <a:graphicFrameLocks noChangeAspect="1"/>
          </p:cNvGraphicFramePr>
          <p:nvPr/>
        </p:nvGraphicFramePr>
        <p:xfrm>
          <a:off x="5272088" y="4240213"/>
          <a:ext cx="1295400" cy="423862"/>
        </p:xfrm>
        <a:graphic>
          <a:graphicData uri="http://schemas.openxmlformats.org/presentationml/2006/ole">
            <mc:AlternateContent xmlns:mc="http://schemas.openxmlformats.org/markup-compatibility/2006">
              <mc:Choice xmlns:v="urn:schemas-microsoft-com:vml" Requires="v">
                <p:oleObj name="Equation" r:id="rId3" imgW="698500" imgH="228600" progId="Equation.DSMT4">
                  <p:embed/>
                </p:oleObj>
              </mc:Choice>
              <mc:Fallback>
                <p:oleObj name="Equation" r:id="rId3" imgW="698500" imgH="22860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2088" y="4240213"/>
                        <a:ext cx="1295400" cy="42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05" name="Line 19">
            <a:extLst>
              <a:ext uri="{FF2B5EF4-FFF2-40B4-BE49-F238E27FC236}">
                <a16:creationId xmlns:a16="http://schemas.microsoft.com/office/drawing/2014/main" id="{DD391D3A-58DC-4859-8450-823D09A9C840}"/>
              </a:ext>
            </a:extLst>
          </p:cNvPr>
          <p:cNvSpPr>
            <a:spLocks noChangeShapeType="1"/>
          </p:cNvSpPr>
          <p:nvPr/>
        </p:nvSpPr>
        <p:spPr bwMode="auto">
          <a:xfrm>
            <a:off x="3997325" y="3213100"/>
            <a:ext cx="863600"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Text Box 20">
            <a:extLst>
              <a:ext uri="{FF2B5EF4-FFF2-40B4-BE49-F238E27FC236}">
                <a16:creationId xmlns:a16="http://schemas.microsoft.com/office/drawing/2014/main" id="{BD9BBC98-FA68-4B60-9916-75E4CD5E873E}"/>
              </a:ext>
            </a:extLst>
          </p:cNvPr>
          <p:cNvSpPr txBox="1">
            <a:spLocks noChangeArrowheads="1"/>
          </p:cNvSpPr>
          <p:nvPr/>
        </p:nvSpPr>
        <p:spPr bwMode="auto">
          <a:xfrm>
            <a:off x="4984750" y="3089275"/>
            <a:ext cx="2266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r</a:t>
            </a:r>
            <a:r>
              <a:rPr lang="en-US" altLang="en-US"/>
              <a:t>, </a:t>
            </a:r>
            <a:r>
              <a:rPr lang="en-US" altLang="en-US" b="1"/>
              <a:t>F</a:t>
            </a:r>
          </a:p>
        </p:txBody>
      </p:sp>
      <p:sp>
        <p:nvSpPr>
          <p:cNvPr id="12307" name="Text Box 21">
            <a:extLst>
              <a:ext uri="{FF2B5EF4-FFF2-40B4-BE49-F238E27FC236}">
                <a16:creationId xmlns:a16="http://schemas.microsoft.com/office/drawing/2014/main" id="{25924D8C-A50D-42C6-89D2-32BEE9E72ABA}"/>
              </a:ext>
            </a:extLst>
          </p:cNvPr>
          <p:cNvSpPr txBox="1">
            <a:spLocks noChangeArrowheads="1"/>
          </p:cNvSpPr>
          <p:nvPr/>
        </p:nvSpPr>
        <p:spPr bwMode="auto">
          <a:xfrm>
            <a:off x="4191000" y="3879850"/>
            <a:ext cx="362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moment of the force about point P</a:t>
            </a:r>
          </a:p>
        </p:txBody>
      </p:sp>
      <p:sp>
        <p:nvSpPr>
          <p:cNvPr id="12308" name="Line 22">
            <a:extLst>
              <a:ext uri="{FF2B5EF4-FFF2-40B4-BE49-F238E27FC236}">
                <a16:creationId xmlns:a16="http://schemas.microsoft.com/office/drawing/2014/main" id="{F846169B-F392-49D8-87EE-C226EFE3ADCE}"/>
              </a:ext>
            </a:extLst>
          </p:cNvPr>
          <p:cNvSpPr>
            <a:spLocks noChangeShapeType="1"/>
          </p:cNvSpPr>
          <p:nvPr/>
        </p:nvSpPr>
        <p:spPr bwMode="auto">
          <a:xfrm flipV="1">
            <a:off x="3559175" y="3252788"/>
            <a:ext cx="542925" cy="158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09" name="Line 25">
            <a:extLst>
              <a:ext uri="{FF2B5EF4-FFF2-40B4-BE49-F238E27FC236}">
                <a16:creationId xmlns:a16="http://schemas.microsoft.com/office/drawing/2014/main" id="{26E2B7BC-6149-42BC-9A53-1CD57FB5DB78}"/>
              </a:ext>
            </a:extLst>
          </p:cNvPr>
          <p:cNvSpPr>
            <a:spLocks noChangeShapeType="1"/>
          </p:cNvSpPr>
          <p:nvPr/>
        </p:nvSpPr>
        <p:spPr bwMode="auto">
          <a:xfrm flipV="1">
            <a:off x="3635375" y="1557338"/>
            <a:ext cx="792163" cy="15843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310" name="Line 26">
            <a:extLst>
              <a:ext uri="{FF2B5EF4-FFF2-40B4-BE49-F238E27FC236}">
                <a16:creationId xmlns:a16="http://schemas.microsoft.com/office/drawing/2014/main" id="{B2305DB0-381C-4D95-82CB-835929835A3C}"/>
              </a:ext>
            </a:extLst>
          </p:cNvPr>
          <p:cNvSpPr>
            <a:spLocks noChangeShapeType="1"/>
          </p:cNvSpPr>
          <p:nvPr/>
        </p:nvSpPr>
        <p:spPr bwMode="auto">
          <a:xfrm flipV="1">
            <a:off x="4067175" y="1549400"/>
            <a:ext cx="360363" cy="74453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1" name="Text Box 27">
            <a:extLst>
              <a:ext uri="{FF2B5EF4-FFF2-40B4-BE49-F238E27FC236}">
                <a16:creationId xmlns:a16="http://schemas.microsoft.com/office/drawing/2014/main" id="{051854E0-3FC4-423B-B62A-F57E2F512C2F}"/>
              </a:ext>
            </a:extLst>
          </p:cNvPr>
          <p:cNvSpPr txBox="1">
            <a:spLocks noChangeArrowheads="1"/>
          </p:cNvSpPr>
          <p:nvPr/>
        </p:nvSpPr>
        <p:spPr bwMode="auto">
          <a:xfrm>
            <a:off x="4551363" y="143192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0000"/>
                </a:solidFill>
              </a:rPr>
              <a:t>F</a:t>
            </a:r>
          </a:p>
        </p:txBody>
      </p:sp>
      <p:graphicFrame>
        <p:nvGraphicFramePr>
          <p:cNvPr id="12312" name="Object 28">
            <a:extLst>
              <a:ext uri="{FF2B5EF4-FFF2-40B4-BE49-F238E27FC236}">
                <a16:creationId xmlns:a16="http://schemas.microsoft.com/office/drawing/2014/main" id="{8F252127-F995-4BFD-96C9-9F969ECA672F}"/>
              </a:ext>
            </a:extLst>
          </p:cNvPr>
          <p:cNvGraphicFramePr>
            <a:graphicFrameLocks noChangeAspect="1"/>
          </p:cNvGraphicFramePr>
          <p:nvPr/>
        </p:nvGraphicFramePr>
        <p:xfrm>
          <a:off x="5292725" y="4797425"/>
          <a:ext cx="1366838" cy="441325"/>
        </p:xfrm>
        <a:graphic>
          <a:graphicData uri="http://schemas.openxmlformats.org/presentationml/2006/ole">
            <mc:AlternateContent xmlns:mc="http://schemas.openxmlformats.org/markup-compatibility/2006">
              <mc:Choice xmlns:v="urn:schemas-microsoft-com:vml" Requires="v">
                <p:oleObj name="Equation" r:id="rId5" imgW="711200" imgH="228600" progId="Equation.DSMT4">
                  <p:embed/>
                </p:oleObj>
              </mc:Choice>
              <mc:Fallback>
                <p:oleObj name="Equation" r:id="rId5" imgW="711200" imgH="228600" progId="Equation.DSMT4">
                  <p:embed/>
                  <p:pic>
                    <p:nvPicPr>
                      <p:cNvPr id="0" name="Object 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725" y="4797425"/>
                        <a:ext cx="1366838" cy="441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313" name="Text Box 29">
            <a:extLst>
              <a:ext uri="{FF2B5EF4-FFF2-40B4-BE49-F238E27FC236}">
                <a16:creationId xmlns:a16="http://schemas.microsoft.com/office/drawing/2014/main" id="{75160CE7-4C10-4152-A3D8-8BEE39CB0B8B}"/>
              </a:ext>
            </a:extLst>
          </p:cNvPr>
          <p:cNvSpPr txBox="1">
            <a:spLocks noChangeArrowheads="1"/>
          </p:cNvSpPr>
          <p:nvPr/>
        </p:nvSpPr>
        <p:spPr bwMode="auto">
          <a:xfrm>
            <a:off x="4695825" y="4816475"/>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or</a:t>
            </a:r>
          </a:p>
        </p:txBody>
      </p:sp>
      <p:sp>
        <p:nvSpPr>
          <p:cNvPr id="12314" name="Line 30">
            <a:extLst>
              <a:ext uri="{FF2B5EF4-FFF2-40B4-BE49-F238E27FC236}">
                <a16:creationId xmlns:a16="http://schemas.microsoft.com/office/drawing/2014/main" id="{9F6591E0-C6A3-4822-A5E1-338C96B6A680}"/>
              </a:ext>
            </a:extLst>
          </p:cNvPr>
          <p:cNvSpPr>
            <a:spLocks noChangeShapeType="1"/>
          </p:cNvSpPr>
          <p:nvPr/>
        </p:nvSpPr>
        <p:spPr bwMode="auto">
          <a:xfrm flipV="1">
            <a:off x="2832100" y="4065588"/>
            <a:ext cx="360363" cy="74453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15" name="Text Box 31">
            <a:extLst>
              <a:ext uri="{FF2B5EF4-FFF2-40B4-BE49-F238E27FC236}">
                <a16:creationId xmlns:a16="http://schemas.microsoft.com/office/drawing/2014/main" id="{A6F66BB6-2A78-4EF8-9287-787FE3ABEC02}"/>
              </a:ext>
            </a:extLst>
          </p:cNvPr>
          <p:cNvSpPr txBox="1">
            <a:spLocks noChangeArrowheads="1"/>
          </p:cNvSpPr>
          <p:nvPr/>
        </p:nvSpPr>
        <p:spPr bwMode="auto">
          <a:xfrm>
            <a:off x="3059113" y="4508500"/>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0000"/>
                </a:solidFill>
              </a:rPr>
              <a:t>F</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69E26A3-37B7-41C7-9035-2011B98E3107}"/>
              </a:ext>
            </a:extLst>
          </p:cNvPr>
          <p:cNvSpPr txBox="1"/>
          <p:nvPr/>
        </p:nvSpPr>
        <p:spPr>
          <a:xfrm>
            <a:off x="718686" y="241761"/>
            <a:ext cx="7560840" cy="2585323"/>
          </a:xfrm>
          <a:prstGeom prst="rect">
            <a:avLst/>
          </a:prstGeom>
          <a:noFill/>
        </p:spPr>
        <p:txBody>
          <a:bodyPr wrap="square" rtlCol="0">
            <a:spAutoFit/>
          </a:bodyPr>
          <a:lstStyle/>
          <a:p>
            <a:r>
              <a:rPr lang="en-US" dirty="0"/>
              <a:t>A force </a:t>
            </a:r>
            <a:r>
              <a:rPr lang="en-US" b="1" dirty="0"/>
              <a:t>F</a:t>
            </a:r>
            <a:r>
              <a:rPr lang="en-US" dirty="0"/>
              <a:t> is sometimes called a </a:t>
            </a:r>
            <a:r>
              <a:rPr lang="en-US" b="1" dirty="0"/>
              <a:t>sliding vector </a:t>
            </a:r>
            <a:r>
              <a:rPr lang="en-US" dirty="0"/>
              <a:t>since the moment does not change when we slide a force anywhere along its line of action. In Statics and Dynamics of </a:t>
            </a:r>
            <a:r>
              <a:rPr lang="en-US" b="1" dirty="0"/>
              <a:t>rigid bodies </a:t>
            </a:r>
            <a:r>
              <a:rPr lang="en-US" dirty="0"/>
              <a:t>it is only the net force and moment that determine the equilibrium or motion of the rigid body, so that for the analysis of rigid bodies we can always consider the force to be a sliding vector. However, for a deformable body we cannot slide a force without potentially changing the effect that the force has on the deformation.  Example: consider two forces that act along the same line of action and squeeze a deformable block</a:t>
            </a:r>
          </a:p>
        </p:txBody>
      </p:sp>
      <p:sp>
        <p:nvSpPr>
          <p:cNvPr id="17" name="Rectangle 16">
            <a:extLst>
              <a:ext uri="{FF2B5EF4-FFF2-40B4-BE49-F238E27FC236}">
                <a16:creationId xmlns:a16="http://schemas.microsoft.com/office/drawing/2014/main" id="{18FA7044-BA59-4F58-A20D-BF7F046755BA}"/>
              </a:ext>
            </a:extLst>
          </p:cNvPr>
          <p:cNvSpPr/>
          <p:nvPr/>
        </p:nvSpPr>
        <p:spPr>
          <a:xfrm>
            <a:off x="1973273" y="3572805"/>
            <a:ext cx="801888" cy="77755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EA0986D-8CB5-4CA1-9928-26AE10A4C191}"/>
              </a:ext>
            </a:extLst>
          </p:cNvPr>
          <p:cNvSpPr txBox="1"/>
          <p:nvPr/>
        </p:nvSpPr>
        <p:spPr>
          <a:xfrm>
            <a:off x="1597518" y="4373607"/>
            <a:ext cx="1736373" cy="369332"/>
          </a:xfrm>
          <a:prstGeom prst="rect">
            <a:avLst/>
          </a:prstGeom>
          <a:noFill/>
        </p:spPr>
        <p:txBody>
          <a:bodyPr wrap="none" rtlCol="0">
            <a:spAutoFit/>
          </a:bodyPr>
          <a:lstStyle/>
          <a:p>
            <a:r>
              <a:rPr lang="en-US" dirty="0"/>
              <a:t>unloaded block</a:t>
            </a:r>
          </a:p>
        </p:txBody>
      </p:sp>
      <p:sp>
        <p:nvSpPr>
          <p:cNvPr id="35" name="TextBox 34">
            <a:extLst>
              <a:ext uri="{FF2B5EF4-FFF2-40B4-BE49-F238E27FC236}">
                <a16:creationId xmlns:a16="http://schemas.microsoft.com/office/drawing/2014/main" id="{543CAB4E-8EC0-4EB7-9932-58D5C0D6189F}"/>
              </a:ext>
            </a:extLst>
          </p:cNvPr>
          <p:cNvSpPr txBox="1"/>
          <p:nvPr/>
        </p:nvSpPr>
        <p:spPr>
          <a:xfrm>
            <a:off x="4283968" y="5262881"/>
            <a:ext cx="4268793" cy="1477328"/>
          </a:xfrm>
          <a:prstGeom prst="rect">
            <a:avLst/>
          </a:prstGeom>
          <a:noFill/>
        </p:spPr>
        <p:txBody>
          <a:bodyPr wrap="square" rtlCol="0">
            <a:spAutoFit/>
          </a:bodyPr>
          <a:lstStyle/>
          <a:p>
            <a:r>
              <a:rPr lang="en-US" dirty="0"/>
              <a:t>If we move those forces along their line </a:t>
            </a:r>
          </a:p>
          <a:p>
            <a:r>
              <a:rPr lang="en-US" dirty="0"/>
              <a:t>of action so their positions are interchanged, the deformation of the block has now been changed to a stretching</a:t>
            </a:r>
          </a:p>
        </p:txBody>
      </p:sp>
      <p:grpSp>
        <p:nvGrpSpPr>
          <p:cNvPr id="5" name="Group 4">
            <a:extLst>
              <a:ext uri="{FF2B5EF4-FFF2-40B4-BE49-F238E27FC236}">
                <a16:creationId xmlns:a16="http://schemas.microsoft.com/office/drawing/2014/main" id="{03B03242-E43B-49F9-AC63-B64D60C8B864}"/>
              </a:ext>
            </a:extLst>
          </p:cNvPr>
          <p:cNvGrpSpPr/>
          <p:nvPr/>
        </p:nvGrpSpPr>
        <p:grpSpPr>
          <a:xfrm>
            <a:off x="3016173" y="2763733"/>
            <a:ext cx="2334695" cy="2656215"/>
            <a:chOff x="2448287" y="2740886"/>
            <a:chExt cx="2334695" cy="2656215"/>
          </a:xfrm>
        </p:grpSpPr>
        <p:sp>
          <p:nvSpPr>
            <p:cNvPr id="8" name="Arc 7">
              <a:extLst>
                <a:ext uri="{FF2B5EF4-FFF2-40B4-BE49-F238E27FC236}">
                  <a16:creationId xmlns:a16="http://schemas.microsoft.com/office/drawing/2014/main" id="{81BDB022-E4C3-4F3C-89DD-F442192D5928}"/>
                </a:ext>
              </a:extLst>
            </p:cNvPr>
            <p:cNvSpPr/>
            <p:nvPr/>
          </p:nvSpPr>
          <p:spPr>
            <a:xfrm rot="8206647">
              <a:off x="3062294" y="2740886"/>
              <a:ext cx="1152128" cy="108011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Arc 8">
              <a:extLst>
                <a:ext uri="{FF2B5EF4-FFF2-40B4-BE49-F238E27FC236}">
                  <a16:creationId xmlns:a16="http://schemas.microsoft.com/office/drawing/2014/main" id="{836B6A50-90F7-4410-9D99-18D4C6B9D38E}"/>
                </a:ext>
              </a:extLst>
            </p:cNvPr>
            <p:cNvSpPr/>
            <p:nvPr/>
          </p:nvSpPr>
          <p:spPr>
            <a:xfrm rot="13393353" flipV="1">
              <a:off x="3062296" y="4316983"/>
              <a:ext cx="1152128" cy="108011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098E649D-8A4C-40D2-B340-C4CE5A7FF0CF}"/>
                </a:ext>
              </a:extLst>
            </p:cNvPr>
            <p:cNvCxnSpPr/>
            <p:nvPr/>
          </p:nvCxnSpPr>
          <p:spPr>
            <a:xfrm>
              <a:off x="3566349" y="3280945"/>
              <a:ext cx="0" cy="5380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D1A0C63-1716-4DC6-8076-05E5855D01D3}"/>
                </a:ext>
              </a:extLst>
            </p:cNvPr>
            <p:cNvCxnSpPr/>
            <p:nvPr/>
          </p:nvCxnSpPr>
          <p:spPr>
            <a:xfrm flipV="1">
              <a:off x="3566349" y="4323028"/>
              <a:ext cx="0" cy="5340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29543EE-9443-4F9F-B659-7EF5732F7749}"/>
                </a:ext>
              </a:extLst>
            </p:cNvPr>
            <p:cNvCxnSpPr/>
            <p:nvPr/>
          </p:nvCxnSpPr>
          <p:spPr>
            <a:xfrm>
              <a:off x="3566349" y="3818972"/>
              <a:ext cx="0" cy="50405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Arc 35">
              <a:extLst>
                <a:ext uri="{FF2B5EF4-FFF2-40B4-BE49-F238E27FC236}">
                  <a16:creationId xmlns:a16="http://schemas.microsoft.com/office/drawing/2014/main" id="{6C77D975-DB91-43C4-801F-6ACA2DB5B97A}"/>
                </a:ext>
              </a:extLst>
            </p:cNvPr>
            <p:cNvSpPr/>
            <p:nvPr/>
          </p:nvSpPr>
          <p:spPr>
            <a:xfrm rot="8389040" flipH="1">
              <a:off x="2448287" y="3218092"/>
              <a:ext cx="1662113" cy="1660099"/>
            </a:xfrm>
            <a:prstGeom prst="arc">
              <a:avLst>
                <a:gd name="adj1" fmla="val 17443059"/>
                <a:gd name="adj2" fmla="val 2081574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a:extLst>
                <a:ext uri="{FF2B5EF4-FFF2-40B4-BE49-F238E27FC236}">
                  <a16:creationId xmlns:a16="http://schemas.microsoft.com/office/drawing/2014/main" id="{7480AC03-9AE1-4C99-9029-2DE169C7AB08}"/>
                </a:ext>
              </a:extLst>
            </p:cNvPr>
            <p:cNvSpPr/>
            <p:nvPr/>
          </p:nvSpPr>
          <p:spPr>
            <a:xfrm rot="13210960">
              <a:off x="3120869" y="3228853"/>
              <a:ext cx="1662113" cy="1660099"/>
            </a:xfrm>
            <a:prstGeom prst="arc">
              <a:avLst>
                <a:gd name="adj1" fmla="val 17443059"/>
                <a:gd name="adj2" fmla="val 2081574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064096C2-2B24-C06B-009D-CC8AE3EB01A9}"/>
              </a:ext>
            </a:extLst>
          </p:cNvPr>
          <p:cNvGrpSpPr/>
          <p:nvPr/>
        </p:nvGrpSpPr>
        <p:grpSpPr>
          <a:xfrm>
            <a:off x="3951925" y="2947177"/>
            <a:ext cx="3918267" cy="2201726"/>
            <a:chOff x="3755503" y="4331456"/>
            <a:chExt cx="3918267" cy="2201726"/>
          </a:xfrm>
        </p:grpSpPr>
        <p:sp>
          <p:nvSpPr>
            <p:cNvPr id="38" name="Arc 37">
              <a:extLst>
                <a:ext uri="{FF2B5EF4-FFF2-40B4-BE49-F238E27FC236}">
                  <a16:creationId xmlns:a16="http://schemas.microsoft.com/office/drawing/2014/main" id="{4F3D4BDB-A0DE-4BDA-9753-D5899AC9B381}"/>
                </a:ext>
              </a:extLst>
            </p:cNvPr>
            <p:cNvSpPr/>
            <p:nvPr/>
          </p:nvSpPr>
          <p:spPr>
            <a:xfrm rot="8389040" flipH="1">
              <a:off x="3755503" y="4620227"/>
              <a:ext cx="1662113" cy="1660099"/>
            </a:xfrm>
            <a:prstGeom prst="arc">
              <a:avLst>
                <a:gd name="adj1" fmla="val 17443059"/>
                <a:gd name="adj2" fmla="val 2081574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a:extLst>
                <a:ext uri="{FF2B5EF4-FFF2-40B4-BE49-F238E27FC236}">
                  <a16:creationId xmlns:a16="http://schemas.microsoft.com/office/drawing/2014/main" id="{BBCAC89B-0D16-40CE-A4B0-7436DDCB794C}"/>
                </a:ext>
              </a:extLst>
            </p:cNvPr>
            <p:cNvSpPr/>
            <p:nvPr/>
          </p:nvSpPr>
          <p:spPr>
            <a:xfrm rot="8206647">
              <a:off x="5170546" y="4914538"/>
              <a:ext cx="1152128" cy="108011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a:extLst>
                <a:ext uri="{FF2B5EF4-FFF2-40B4-BE49-F238E27FC236}">
                  <a16:creationId xmlns:a16="http://schemas.microsoft.com/office/drawing/2014/main" id="{46572567-E47E-481C-A811-AEB548421A73}"/>
                </a:ext>
              </a:extLst>
            </p:cNvPr>
            <p:cNvSpPr/>
            <p:nvPr/>
          </p:nvSpPr>
          <p:spPr>
            <a:xfrm rot="13393353" flipV="1">
              <a:off x="5170549" y="4936061"/>
              <a:ext cx="1152128" cy="1080118"/>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5A0072F2-F391-4040-A7CA-4FEEC63B3BAF}"/>
                </a:ext>
              </a:extLst>
            </p:cNvPr>
            <p:cNvCxnSpPr/>
            <p:nvPr/>
          </p:nvCxnSpPr>
          <p:spPr>
            <a:xfrm flipV="1">
              <a:off x="5735369" y="4331456"/>
              <a:ext cx="0" cy="53401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8B46E1DE-3B4E-4CF0-8F91-6C7737C31D9C}"/>
                </a:ext>
              </a:extLst>
            </p:cNvPr>
            <p:cNvCxnSpPr/>
            <p:nvPr/>
          </p:nvCxnSpPr>
          <p:spPr>
            <a:xfrm>
              <a:off x="5735369" y="5995155"/>
              <a:ext cx="0" cy="5380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0758169-133C-4C4A-BEF4-465356D4E877}"/>
                </a:ext>
              </a:extLst>
            </p:cNvPr>
            <p:cNvCxnSpPr/>
            <p:nvPr/>
          </p:nvCxnSpPr>
          <p:spPr>
            <a:xfrm>
              <a:off x="5735369" y="4865470"/>
              <a:ext cx="0" cy="112968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Arc 38">
              <a:extLst>
                <a:ext uri="{FF2B5EF4-FFF2-40B4-BE49-F238E27FC236}">
                  <a16:creationId xmlns:a16="http://schemas.microsoft.com/office/drawing/2014/main" id="{64BEA491-CEF2-49ED-808C-BCC61A789424}"/>
                </a:ext>
              </a:extLst>
            </p:cNvPr>
            <p:cNvSpPr/>
            <p:nvPr/>
          </p:nvSpPr>
          <p:spPr>
            <a:xfrm rot="13210960">
              <a:off x="6011657" y="4608384"/>
              <a:ext cx="1662113" cy="1660099"/>
            </a:xfrm>
            <a:prstGeom prst="arc">
              <a:avLst>
                <a:gd name="adj1" fmla="val 17443059"/>
                <a:gd name="adj2" fmla="val 20815744"/>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952592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3" name="Text Box 19">
            <a:extLst>
              <a:ext uri="{FF2B5EF4-FFF2-40B4-BE49-F238E27FC236}">
                <a16:creationId xmlns:a16="http://schemas.microsoft.com/office/drawing/2014/main" id="{6697FA58-C0F9-4E76-9738-5371E923D318}"/>
              </a:ext>
            </a:extLst>
          </p:cNvPr>
          <p:cNvSpPr txBox="1">
            <a:spLocks noChangeArrowheads="1"/>
          </p:cNvSpPr>
          <p:nvPr/>
        </p:nvSpPr>
        <p:spPr bwMode="auto">
          <a:xfrm>
            <a:off x="172860" y="668140"/>
            <a:ext cx="4268787"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moment of the force </a:t>
            </a:r>
          </a:p>
          <a:p>
            <a:pPr eaLnBrk="1" hangingPunct="1"/>
            <a:r>
              <a:rPr lang="en-US" altLang="en-US" b="1" dirty="0"/>
              <a:t>F</a:t>
            </a:r>
            <a:r>
              <a:rPr lang="en-US" altLang="en-US" dirty="0"/>
              <a:t> = </a:t>
            </a:r>
            <a:r>
              <a:rPr lang="en-US" altLang="en-US" b="1" dirty="0" err="1"/>
              <a:t>i</a:t>
            </a:r>
            <a:r>
              <a:rPr lang="en-US" altLang="en-US" dirty="0"/>
              <a:t> + </a:t>
            </a:r>
            <a:r>
              <a:rPr lang="en-US" altLang="en-US" b="1" dirty="0"/>
              <a:t>j </a:t>
            </a:r>
            <a:r>
              <a:rPr lang="en-US" altLang="en-US" dirty="0"/>
              <a:t>+ </a:t>
            </a:r>
            <a:r>
              <a:rPr lang="en-US" altLang="en-US" b="1" dirty="0"/>
              <a:t>k</a:t>
            </a:r>
            <a:r>
              <a:rPr lang="en-US" altLang="en-US" dirty="0"/>
              <a:t> </a:t>
            </a:r>
            <a:r>
              <a:rPr lang="en-US" altLang="en-US" dirty="0" err="1"/>
              <a:t>lbs</a:t>
            </a:r>
            <a:r>
              <a:rPr lang="en-US" altLang="en-US" dirty="0"/>
              <a:t>, acting at a point Q, about the point P. All distances are in ft.</a:t>
            </a:r>
          </a:p>
        </p:txBody>
      </p:sp>
      <p:sp>
        <p:nvSpPr>
          <p:cNvPr id="14354" name="Text Box 20">
            <a:extLst>
              <a:ext uri="{FF2B5EF4-FFF2-40B4-BE49-F238E27FC236}">
                <a16:creationId xmlns:a16="http://schemas.microsoft.com/office/drawing/2014/main" id="{57BC8B99-FDAE-4735-BBB7-9C653D7BAE03}"/>
              </a:ext>
            </a:extLst>
          </p:cNvPr>
          <p:cNvSpPr txBox="1">
            <a:spLocks noChangeArrowheads="1"/>
          </p:cNvSpPr>
          <p:nvPr/>
        </p:nvSpPr>
        <p:spPr bwMode="auto">
          <a:xfrm>
            <a:off x="1526916" y="2130289"/>
            <a:ext cx="2844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t>OP </a:t>
            </a:r>
            <a:r>
              <a:rPr lang="en-US" altLang="en-US" dirty="0"/>
              <a:t>= 4</a:t>
            </a:r>
            <a:r>
              <a:rPr lang="en-US" altLang="en-US" b="1" dirty="0"/>
              <a:t>j </a:t>
            </a:r>
            <a:r>
              <a:rPr lang="en-US" altLang="en-US" dirty="0"/>
              <a:t>+ </a:t>
            </a:r>
            <a:r>
              <a:rPr lang="en-US" altLang="en-US" b="1" dirty="0"/>
              <a:t>k</a:t>
            </a:r>
            <a:r>
              <a:rPr lang="en-US" altLang="en-US" dirty="0"/>
              <a:t>  ft</a:t>
            </a:r>
          </a:p>
          <a:p>
            <a:pPr eaLnBrk="1" hangingPunct="1"/>
            <a:r>
              <a:rPr lang="en-US" altLang="en-US" b="1" dirty="0"/>
              <a:t>OQ</a:t>
            </a:r>
            <a:r>
              <a:rPr lang="en-US" altLang="en-US" dirty="0"/>
              <a:t> = </a:t>
            </a:r>
            <a:r>
              <a:rPr lang="en-US" altLang="en-US" b="1" dirty="0" err="1"/>
              <a:t>i</a:t>
            </a:r>
            <a:r>
              <a:rPr lang="en-US" altLang="en-US" b="1" dirty="0"/>
              <a:t> </a:t>
            </a:r>
            <a:r>
              <a:rPr lang="en-US" altLang="en-US" dirty="0"/>
              <a:t>+ 2</a:t>
            </a:r>
            <a:r>
              <a:rPr lang="en-US" altLang="en-US" b="1" dirty="0"/>
              <a:t>j </a:t>
            </a:r>
            <a:r>
              <a:rPr lang="en-US" altLang="en-US" dirty="0"/>
              <a:t>+ 3</a:t>
            </a:r>
            <a:r>
              <a:rPr lang="en-US" altLang="en-US" b="1" dirty="0"/>
              <a:t>k</a:t>
            </a:r>
            <a:r>
              <a:rPr lang="en-US" altLang="en-US" dirty="0"/>
              <a:t>  ft</a:t>
            </a:r>
          </a:p>
          <a:p>
            <a:pPr eaLnBrk="1" hangingPunct="1"/>
            <a:r>
              <a:rPr lang="en-US" altLang="en-US" b="1" dirty="0"/>
              <a:t>r </a:t>
            </a:r>
            <a:r>
              <a:rPr lang="en-US" altLang="en-US" dirty="0"/>
              <a:t>= </a:t>
            </a:r>
            <a:r>
              <a:rPr lang="en-US" altLang="en-US" b="1" dirty="0"/>
              <a:t>OQ</a:t>
            </a:r>
            <a:r>
              <a:rPr lang="en-US" altLang="en-US" dirty="0"/>
              <a:t>-</a:t>
            </a:r>
            <a:r>
              <a:rPr lang="en-US" altLang="en-US" b="1" dirty="0"/>
              <a:t>OP</a:t>
            </a:r>
            <a:r>
              <a:rPr lang="en-US" altLang="en-US" dirty="0"/>
              <a:t> = </a:t>
            </a:r>
            <a:r>
              <a:rPr lang="en-US" altLang="en-US" b="1" dirty="0" err="1"/>
              <a:t>i</a:t>
            </a:r>
            <a:r>
              <a:rPr lang="en-US" altLang="en-US" b="1" dirty="0"/>
              <a:t> </a:t>
            </a:r>
            <a:r>
              <a:rPr lang="en-US" altLang="en-US" dirty="0"/>
              <a:t>- 2</a:t>
            </a:r>
            <a:r>
              <a:rPr lang="en-US" altLang="en-US" b="1" dirty="0"/>
              <a:t>j</a:t>
            </a:r>
            <a:r>
              <a:rPr lang="en-US" altLang="en-US" dirty="0"/>
              <a:t> + 2</a:t>
            </a:r>
            <a:r>
              <a:rPr lang="en-US" altLang="en-US" b="1" dirty="0"/>
              <a:t>k</a:t>
            </a:r>
            <a:r>
              <a:rPr lang="en-US" altLang="en-US" dirty="0"/>
              <a:t>   ft</a:t>
            </a:r>
          </a:p>
        </p:txBody>
      </p:sp>
      <p:sp>
        <p:nvSpPr>
          <p:cNvPr id="14338" name="Line 4">
            <a:extLst>
              <a:ext uri="{FF2B5EF4-FFF2-40B4-BE49-F238E27FC236}">
                <a16:creationId xmlns:a16="http://schemas.microsoft.com/office/drawing/2014/main" id="{877AA0D6-F572-46DC-A8E4-9E8EC2F23A48}"/>
              </a:ext>
            </a:extLst>
          </p:cNvPr>
          <p:cNvSpPr>
            <a:spLocks noChangeShapeType="1"/>
          </p:cNvSpPr>
          <p:nvPr/>
        </p:nvSpPr>
        <p:spPr bwMode="auto">
          <a:xfrm>
            <a:off x="6289936" y="2209561"/>
            <a:ext cx="19446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39" name="Line 5">
            <a:extLst>
              <a:ext uri="{FF2B5EF4-FFF2-40B4-BE49-F238E27FC236}">
                <a16:creationId xmlns:a16="http://schemas.microsoft.com/office/drawing/2014/main" id="{64EED818-672F-47B6-8375-438D6E705053}"/>
              </a:ext>
            </a:extLst>
          </p:cNvPr>
          <p:cNvSpPr>
            <a:spLocks noChangeShapeType="1"/>
          </p:cNvSpPr>
          <p:nvPr/>
        </p:nvSpPr>
        <p:spPr bwMode="auto">
          <a:xfrm flipV="1">
            <a:off x="6289936" y="625236"/>
            <a:ext cx="0" cy="15843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0" name="Line 6">
            <a:extLst>
              <a:ext uri="{FF2B5EF4-FFF2-40B4-BE49-F238E27FC236}">
                <a16:creationId xmlns:a16="http://schemas.microsoft.com/office/drawing/2014/main" id="{58247E65-33B1-4FDA-8302-962555EDBC8C}"/>
              </a:ext>
            </a:extLst>
          </p:cNvPr>
          <p:cNvSpPr>
            <a:spLocks noChangeShapeType="1"/>
          </p:cNvSpPr>
          <p:nvPr/>
        </p:nvSpPr>
        <p:spPr bwMode="auto">
          <a:xfrm flipH="1">
            <a:off x="5569211" y="2209561"/>
            <a:ext cx="720725" cy="7191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1" name="Text Box 7">
            <a:extLst>
              <a:ext uri="{FF2B5EF4-FFF2-40B4-BE49-F238E27FC236}">
                <a16:creationId xmlns:a16="http://schemas.microsoft.com/office/drawing/2014/main" id="{E971F5CE-BEB8-4332-97EB-B0ADD9557B37}"/>
              </a:ext>
            </a:extLst>
          </p:cNvPr>
          <p:cNvSpPr txBox="1">
            <a:spLocks noChangeArrowheads="1"/>
          </p:cNvSpPr>
          <p:nvPr/>
        </p:nvSpPr>
        <p:spPr bwMode="auto">
          <a:xfrm>
            <a:off x="4772286" y="1882536"/>
            <a:ext cx="844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(0,4,1)</a:t>
            </a:r>
          </a:p>
        </p:txBody>
      </p:sp>
      <p:sp>
        <p:nvSpPr>
          <p:cNvPr id="14342" name="Text Box 8">
            <a:extLst>
              <a:ext uri="{FF2B5EF4-FFF2-40B4-BE49-F238E27FC236}">
                <a16:creationId xmlns:a16="http://schemas.microsoft.com/office/drawing/2014/main" id="{E563DCEE-2287-4084-9628-671A269A6EF8}"/>
              </a:ext>
            </a:extLst>
          </p:cNvPr>
          <p:cNvSpPr txBox="1">
            <a:spLocks noChangeArrowheads="1"/>
          </p:cNvSpPr>
          <p:nvPr/>
        </p:nvSpPr>
        <p:spPr bwMode="auto">
          <a:xfrm>
            <a:off x="7153536" y="1488836"/>
            <a:ext cx="844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(1,2,3)</a:t>
            </a:r>
          </a:p>
        </p:txBody>
      </p:sp>
      <p:sp>
        <p:nvSpPr>
          <p:cNvPr id="14343" name="Oval 9">
            <a:extLst>
              <a:ext uri="{FF2B5EF4-FFF2-40B4-BE49-F238E27FC236}">
                <a16:creationId xmlns:a16="http://schemas.microsoft.com/office/drawing/2014/main" id="{554EF199-F3E9-430A-8926-B2CCC50D0134}"/>
              </a:ext>
            </a:extLst>
          </p:cNvPr>
          <p:cNvSpPr>
            <a:spLocks noChangeArrowheads="1"/>
          </p:cNvSpPr>
          <p:nvPr/>
        </p:nvSpPr>
        <p:spPr bwMode="auto">
          <a:xfrm>
            <a:off x="5426336" y="2209561"/>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4" name="Oval 10">
            <a:extLst>
              <a:ext uri="{FF2B5EF4-FFF2-40B4-BE49-F238E27FC236}">
                <a16:creationId xmlns:a16="http://schemas.microsoft.com/office/drawing/2014/main" id="{50421298-8100-4B7D-8394-8E79C49820F3}"/>
              </a:ext>
            </a:extLst>
          </p:cNvPr>
          <p:cNvSpPr>
            <a:spLocks noChangeArrowheads="1"/>
          </p:cNvSpPr>
          <p:nvPr/>
        </p:nvSpPr>
        <p:spPr bwMode="auto">
          <a:xfrm>
            <a:off x="7082098" y="1561861"/>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5" name="Line 11">
            <a:extLst>
              <a:ext uri="{FF2B5EF4-FFF2-40B4-BE49-F238E27FC236}">
                <a16:creationId xmlns:a16="http://schemas.microsoft.com/office/drawing/2014/main" id="{B6862D2C-34CC-42BE-98DF-B45471F9218C}"/>
              </a:ext>
            </a:extLst>
          </p:cNvPr>
          <p:cNvSpPr>
            <a:spLocks noChangeShapeType="1"/>
          </p:cNvSpPr>
          <p:nvPr/>
        </p:nvSpPr>
        <p:spPr bwMode="auto">
          <a:xfrm flipV="1">
            <a:off x="7153536" y="1057036"/>
            <a:ext cx="649287"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46" name="Text Box 12">
            <a:extLst>
              <a:ext uri="{FF2B5EF4-FFF2-40B4-BE49-F238E27FC236}">
                <a16:creationId xmlns:a16="http://schemas.microsoft.com/office/drawing/2014/main" id="{C8F098F9-D35E-4B38-B578-7197878B75B6}"/>
              </a:ext>
            </a:extLst>
          </p:cNvPr>
          <p:cNvSpPr txBox="1">
            <a:spLocks noChangeArrowheads="1"/>
          </p:cNvSpPr>
          <p:nvPr/>
        </p:nvSpPr>
        <p:spPr bwMode="auto">
          <a:xfrm>
            <a:off x="6197861" y="2157173"/>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14347" name="Text Box 13">
            <a:extLst>
              <a:ext uri="{FF2B5EF4-FFF2-40B4-BE49-F238E27FC236}">
                <a16:creationId xmlns:a16="http://schemas.microsoft.com/office/drawing/2014/main" id="{3A821049-058D-4DE3-9F67-5E31625351A5}"/>
              </a:ext>
            </a:extLst>
          </p:cNvPr>
          <p:cNvSpPr txBox="1">
            <a:spLocks noChangeArrowheads="1"/>
          </p:cNvSpPr>
          <p:nvPr/>
        </p:nvSpPr>
        <p:spPr bwMode="auto">
          <a:xfrm>
            <a:off x="5118361" y="2228611"/>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4348" name="Text Box 14">
            <a:extLst>
              <a:ext uri="{FF2B5EF4-FFF2-40B4-BE49-F238E27FC236}">
                <a16:creationId xmlns:a16="http://schemas.microsoft.com/office/drawing/2014/main" id="{F58952E5-109A-4E46-80C4-54455E521B0D}"/>
              </a:ext>
            </a:extLst>
          </p:cNvPr>
          <p:cNvSpPr txBox="1">
            <a:spLocks noChangeArrowheads="1"/>
          </p:cNvSpPr>
          <p:nvPr/>
        </p:nvSpPr>
        <p:spPr bwMode="auto">
          <a:xfrm>
            <a:off x="6650298" y="1344373"/>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Q</a:t>
            </a:r>
          </a:p>
        </p:txBody>
      </p:sp>
      <p:sp>
        <p:nvSpPr>
          <p:cNvPr id="14349" name="Text Box 15">
            <a:extLst>
              <a:ext uri="{FF2B5EF4-FFF2-40B4-BE49-F238E27FC236}">
                <a16:creationId xmlns:a16="http://schemas.microsoft.com/office/drawing/2014/main" id="{5238274B-A6EE-4CAE-A858-F0BF691E6FD3}"/>
              </a:ext>
            </a:extLst>
          </p:cNvPr>
          <p:cNvSpPr txBox="1">
            <a:spLocks noChangeArrowheads="1"/>
          </p:cNvSpPr>
          <p:nvPr/>
        </p:nvSpPr>
        <p:spPr bwMode="auto">
          <a:xfrm>
            <a:off x="7205923" y="717311"/>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14350" name="Text Box 16">
            <a:extLst>
              <a:ext uri="{FF2B5EF4-FFF2-40B4-BE49-F238E27FC236}">
                <a16:creationId xmlns:a16="http://schemas.microsoft.com/office/drawing/2014/main" id="{1A0E4E73-B235-4F38-82AB-F05693B4BB15}"/>
              </a:ext>
            </a:extLst>
          </p:cNvPr>
          <p:cNvSpPr txBox="1">
            <a:spLocks noChangeArrowheads="1"/>
          </p:cNvSpPr>
          <p:nvPr/>
        </p:nvSpPr>
        <p:spPr bwMode="auto">
          <a:xfrm>
            <a:off x="8069523" y="2301636"/>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4351" name="Text Box 17">
            <a:extLst>
              <a:ext uri="{FF2B5EF4-FFF2-40B4-BE49-F238E27FC236}">
                <a16:creationId xmlns:a16="http://schemas.microsoft.com/office/drawing/2014/main" id="{CB22566E-4861-45D4-8BBE-DF5D417472C8}"/>
              </a:ext>
            </a:extLst>
          </p:cNvPr>
          <p:cNvSpPr txBox="1">
            <a:spLocks noChangeArrowheads="1"/>
          </p:cNvSpPr>
          <p:nvPr/>
        </p:nvSpPr>
        <p:spPr bwMode="auto">
          <a:xfrm>
            <a:off x="5981961" y="501411"/>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14352" name="Text Box 18">
            <a:extLst>
              <a:ext uri="{FF2B5EF4-FFF2-40B4-BE49-F238E27FC236}">
                <a16:creationId xmlns:a16="http://schemas.microsoft.com/office/drawing/2014/main" id="{9E093951-601B-4F7B-94EC-4A6B7E773449}"/>
              </a:ext>
            </a:extLst>
          </p:cNvPr>
          <p:cNvSpPr txBox="1">
            <a:spLocks noChangeArrowheads="1"/>
          </p:cNvSpPr>
          <p:nvPr/>
        </p:nvSpPr>
        <p:spPr bwMode="auto">
          <a:xfrm>
            <a:off x="5189798" y="2660411"/>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14355" name="Line 21">
            <a:extLst>
              <a:ext uri="{FF2B5EF4-FFF2-40B4-BE49-F238E27FC236}">
                <a16:creationId xmlns:a16="http://schemas.microsoft.com/office/drawing/2014/main" id="{C29EA34B-9E07-43B2-994F-1615B933CF09}"/>
              </a:ext>
            </a:extLst>
          </p:cNvPr>
          <p:cNvSpPr>
            <a:spLocks noChangeShapeType="1"/>
          </p:cNvSpPr>
          <p:nvPr/>
        </p:nvSpPr>
        <p:spPr bwMode="auto">
          <a:xfrm flipV="1">
            <a:off x="5533491" y="1652348"/>
            <a:ext cx="1512888"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4356" name="Text Box 22">
            <a:extLst>
              <a:ext uri="{FF2B5EF4-FFF2-40B4-BE49-F238E27FC236}">
                <a16:creationId xmlns:a16="http://schemas.microsoft.com/office/drawing/2014/main" id="{C43424D7-E44C-4C4C-ACFD-5A1EC844B6E5}"/>
              </a:ext>
            </a:extLst>
          </p:cNvPr>
          <p:cNvSpPr txBox="1">
            <a:spLocks noChangeArrowheads="1"/>
          </p:cNvSpPr>
          <p:nvPr/>
        </p:nvSpPr>
        <p:spPr bwMode="auto">
          <a:xfrm>
            <a:off x="5981961" y="1580911"/>
            <a:ext cx="27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graphicFrame>
        <p:nvGraphicFramePr>
          <p:cNvPr id="14357" name="Object 23">
            <a:extLst>
              <a:ext uri="{FF2B5EF4-FFF2-40B4-BE49-F238E27FC236}">
                <a16:creationId xmlns:a16="http://schemas.microsoft.com/office/drawing/2014/main" id="{662368C1-764B-4B79-9CC8-74158908EB1B}"/>
              </a:ext>
            </a:extLst>
          </p:cNvPr>
          <p:cNvGraphicFramePr>
            <a:graphicFrameLocks noChangeAspect="1"/>
          </p:cNvGraphicFramePr>
          <p:nvPr>
            <p:extLst>
              <p:ext uri="{D42A27DB-BD31-4B8C-83A1-F6EECF244321}">
                <p14:modId xmlns:p14="http://schemas.microsoft.com/office/powerpoint/2010/main" val="1243022891"/>
              </p:ext>
            </p:extLst>
          </p:nvPr>
        </p:nvGraphicFramePr>
        <p:xfrm>
          <a:off x="407352" y="4259073"/>
          <a:ext cx="3960813" cy="2228850"/>
        </p:xfrm>
        <a:graphic>
          <a:graphicData uri="http://schemas.openxmlformats.org/presentationml/2006/ole">
            <mc:AlternateContent xmlns:mc="http://schemas.openxmlformats.org/markup-compatibility/2006">
              <mc:Choice xmlns:v="urn:schemas-microsoft-com:vml" Requires="v">
                <p:oleObj name="Equation" r:id="rId3" imgW="2120760" imgH="1193760" progId="Equation.DSMT4">
                  <p:embed/>
                </p:oleObj>
              </mc:Choice>
              <mc:Fallback>
                <p:oleObj name="Equation" r:id="rId3" imgW="2120760" imgH="1193760" progId="Equation.DSMT4">
                  <p:embed/>
                  <p:pic>
                    <p:nvPicPr>
                      <p:cNvPr id="0" name="Object 23"/>
                      <p:cNvPicPr>
                        <a:picLocks noChangeAspect="1" noChangeArrowheads="1"/>
                      </p:cNvPicPr>
                      <p:nvPr/>
                    </p:nvPicPr>
                    <p:blipFill>
                      <a:blip r:embed="rId4"/>
                      <a:srcRect/>
                      <a:stretch>
                        <a:fillRect/>
                      </a:stretch>
                    </p:blipFill>
                    <p:spPr bwMode="auto">
                      <a:xfrm>
                        <a:off x="407352" y="4259073"/>
                        <a:ext cx="3960813" cy="2228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58" name="Text Box 24">
            <a:extLst>
              <a:ext uri="{FF2B5EF4-FFF2-40B4-BE49-F238E27FC236}">
                <a16:creationId xmlns:a16="http://schemas.microsoft.com/office/drawing/2014/main" id="{EF879A61-8019-41CC-9661-61F48C3B9189}"/>
              </a:ext>
            </a:extLst>
          </p:cNvPr>
          <p:cNvSpPr txBox="1">
            <a:spLocks noChangeArrowheads="1"/>
          </p:cNvSpPr>
          <p:nvPr/>
        </p:nvSpPr>
        <p:spPr bwMode="auto">
          <a:xfrm>
            <a:off x="5011478" y="3158092"/>
            <a:ext cx="38993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solve in MATLAB with cross function</a:t>
            </a:r>
          </a:p>
        </p:txBody>
      </p:sp>
      <p:sp>
        <p:nvSpPr>
          <p:cNvPr id="14359" name="Rectangle 26">
            <a:extLst>
              <a:ext uri="{FF2B5EF4-FFF2-40B4-BE49-F238E27FC236}">
                <a16:creationId xmlns:a16="http://schemas.microsoft.com/office/drawing/2014/main" id="{B9E0BFD6-7FB2-4097-BC1F-EF33388F1618}"/>
              </a:ext>
            </a:extLst>
          </p:cNvPr>
          <p:cNvSpPr>
            <a:spLocks noChangeArrowheads="1"/>
          </p:cNvSpPr>
          <p:nvPr/>
        </p:nvSpPr>
        <p:spPr bwMode="auto">
          <a:xfrm>
            <a:off x="5390617" y="3692058"/>
            <a:ext cx="288131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pt-BR" altLang="en-US" sz="1600" dirty="0"/>
              <a:t>OP = [ 0 4 1];</a:t>
            </a:r>
          </a:p>
          <a:p>
            <a:pPr eaLnBrk="1" hangingPunct="1">
              <a:spcBef>
                <a:spcPct val="50000"/>
              </a:spcBef>
            </a:pPr>
            <a:r>
              <a:rPr lang="pt-BR" altLang="en-US" sz="1600" dirty="0"/>
              <a:t>OQ = [1 2 3];</a:t>
            </a:r>
          </a:p>
          <a:p>
            <a:pPr eaLnBrk="1" hangingPunct="1">
              <a:spcBef>
                <a:spcPct val="50000"/>
              </a:spcBef>
            </a:pPr>
            <a:r>
              <a:rPr lang="pt-BR" altLang="en-US" sz="1600" dirty="0"/>
              <a:t>r = OQ - OP;</a:t>
            </a:r>
          </a:p>
          <a:p>
            <a:pPr eaLnBrk="1" hangingPunct="1">
              <a:spcBef>
                <a:spcPct val="50000"/>
              </a:spcBef>
            </a:pPr>
            <a:r>
              <a:rPr lang="pt-BR" altLang="en-US" sz="1600" dirty="0"/>
              <a:t>F = [ 1 1 1];</a:t>
            </a:r>
          </a:p>
          <a:p>
            <a:pPr eaLnBrk="1" hangingPunct="1">
              <a:spcBef>
                <a:spcPct val="50000"/>
              </a:spcBef>
            </a:pPr>
            <a:r>
              <a:rPr lang="pt-BR" altLang="en-US" sz="1600" dirty="0"/>
              <a:t>M = cross(r,F)</a:t>
            </a:r>
          </a:p>
          <a:p>
            <a:pPr eaLnBrk="1" hangingPunct="1">
              <a:spcBef>
                <a:spcPct val="50000"/>
              </a:spcBef>
            </a:pPr>
            <a:r>
              <a:rPr lang="pt-BR" altLang="en-US" sz="1600" dirty="0"/>
              <a:t>M =    -4     1     3</a:t>
            </a:r>
            <a:endParaRPr lang="en-US" altLang="en-US" sz="1600" dirty="0"/>
          </a:p>
        </p:txBody>
      </p:sp>
      <p:sp>
        <p:nvSpPr>
          <p:cNvPr id="14361" name="TextBox 1">
            <a:extLst>
              <a:ext uri="{FF2B5EF4-FFF2-40B4-BE49-F238E27FC236}">
                <a16:creationId xmlns:a16="http://schemas.microsoft.com/office/drawing/2014/main" id="{CD4237C1-C7A3-4237-959B-36FC961D7408}"/>
              </a:ext>
            </a:extLst>
          </p:cNvPr>
          <p:cNvSpPr txBox="1">
            <a:spLocks noChangeArrowheads="1"/>
          </p:cNvSpPr>
          <p:nvPr/>
        </p:nvSpPr>
        <p:spPr bwMode="auto">
          <a:xfrm>
            <a:off x="327403" y="157676"/>
            <a:ext cx="1531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2.1</a:t>
            </a:r>
          </a:p>
        </p:txBody>
      </p:sp>
      <p:sp>
        <p:nvSpPr>
          <p:cNvPr id="2" name="TextBox 1">
            <a:extLst>
              <a:ext uri="{FF2B5EF4-FFF2-40B4-BE49-F238E27FC236}">
                <a16:creationId xmlns:a16="http://schemas.microsoft.com/office/drawing/2014/main" id="{274EB6E9-B1B9-4DD4-8DD6-18C8865BA771}"/>
              </a:ext>
            </a:extLst>
          </p:cNvPr>
          <p:cNvSpPr txBox="1"/>
          <p:nvPr/>
        </p:nvSpPr>
        <p:spPr>
          <a:xfrm>
            <a:off x="634714" y="3333516"/>
            <a:ext cx="3506088" cy="646331"/>
          </a:xfrm>
          <a:prstGeom prst="rect">
            <a:avLst/>
          </a:prstGeom>
          <a:noFill/>
        </p:spPr>
        <p:txBody>
          <a:bodyPr wrap="none" rtlCol="0">
            <a:spAutoFit/>
          </a:bodyPr>
          <a:lstStyle/>
          <a:p>
            <a:r>
              <a:rPr lang="en-US" dirty="0"/>
              <a:t>solve by hand the cross product </a:t>
            </a:r>
          </a:p>
          <a:p>
            <a:r>
              <a:rPr lang="en-US" dirty="0"/>
              <a:t>in determinant form</a:t>
            </a:r>
          </a:p>
        </p:txBody>
      </p:sp>
      <p:cxnSp>
        <p:nvCxnSpPr>
          <p:cNvPr id="4" name="Straight Connector 3">
            <a:extLst>
              <a:ext uri="{FF2B5EF4-FFF2-40B4-BE49-F238E27FC236}">
                <a16:creationId xmlns:a16="http://schemas.microsoft.com/office/drawing/2014/main" id="{2090D81E-F235-4AF6-A493-B93E3E03194E}"/>
              </a:ext>
            </a:extLst>
          </p:cNvPr>
          <p:cNvCxnSpPr/>
          <p:nvPr/>
        </p:nvCxnSpPr>
        <p:spPr>
          <a:xfrm>
            <a:off x="1331640" y="6487923"/>
            <a:ext cx="129614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17CE89F-9EB4-40C2-81AF-03E8C87ADE47}"/>
              </a:ext>
            </a:extLst>
          </p:cNvPr>
          <p:cNvCxnSpPr/>
          <p:nvPr/>
        </p:nvCxnSpPr>
        <p:spPr>
          <a:xfrm>
            <a:off x="5390617" y="5840986"/>
            <a:ext cx="193726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6956146-2034-FB1B-C655-23D5BA863CE0}"/>
              </a:ext>
            </a:extLst>
          </p:cNvPr>
          <p:cNvCxnSpPr/>
          <p:nvPr/>
        </p:nvCxnSpPr>
        <p:spPr>
          <a:xfrm>
            <a:off x="346623" y="501411"/>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5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3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4" grpId="0"/>
      <p:bldP spid="14358" grpId="0"/>
      <p:bldP spid="143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C023CD8-8C11-4393-A592-0929B86E57D4}"/>
              </a:ext>
            </a:extLst>
          </p:cNvPr>
          <p:cNvSpPr txBox="1"/>
          <p:nvPr/>
        </p:nvSpPr>
        <p:spPr>
          <a:xfrm>
            <a:off x="1259632" y="1268760"/>
            <a:ext cx="4572000" cy="3970318"/>
          </a:xfrm>
          <a:prstGeom prst="rect">
            <a:avLst/>
          </a:prstGeom>
          <a:noFill/>
        </p:spPr>
        <p:txBody>
          <a:bodyPr wrap="square">
            <a:spAutoFit/>
          </a:bodyPr>
          <a:lstStyle/>
          <a:p>
            <a:r>
              <a:rPr lang="en-US" dirty="0" err="1"/>
              <a:t>syms</a:t>
            </a:r>
            <a:r>
              <a:rPr lang="en-US" dirty="0"/>
              <a:t> </a:t>
            </a:r>
            <a:r>
              <a:rPr lang="en-US" dirty="0" err="1"/>
              <a:t>i</a:t>
            </a:r>
            <a:r>
              <a:rPr lang="en-US" dirty="0"/>
              <a:t>  j  k</a:t>
            </a:r>
          </a:p>
          <a:p>
            <a:r>
              <a:rPr lang="en-US" dirty="0" err="1"/>
              <a:t>cross_mat</a:t>
            </a:r>
            <a:r>
              <a:rPr lang="en-US" dirty="0"/>
              <a:t> = [ </a:t>
            </a:r>
            <a:r>
              <a:rPr lang="en-US" dirty="0" err="1"/>
              <a:t>i</a:t>
            </a:r>
            <a:r>
              <a:rPr lang="en-US" dirty="0"/>
              <a:t> j k ; 1 -2  2; 1  1  1]</a:t>
            </a:r>
          </a:p>
          <a:p>
            <a:r>
              <a:rPr lang="en-US" dirty="0"/>
              <a:t> </a:t>
            </a:r>
          </a:p>
          <a:p>
            <a:r>
              <a:rPr lang="en-US" dirty="0" err="1"/>
              <a:t>cross_mat</a:t>
            </a:r>
            <a:r>
              <a:rPr lang="en-US" dirty="0"/>
              <a:t> =</a:t>
            </a:r>
          </a:p>
          <a:p>
            <a:r>
              <a:rPr lang="en-US" dirty="0"/>
              <a:t> </a:t>
            </a:r>
          </a:p>
          <a:p>
            <a:r>
              <a:rPr lang="en-US" dirty="0"/>
              <a:t>[</a:t>
            </a:r>
            <a:r>
              <a:rPr lang="en-US" dirty="0" err="1"/>
              <a:t>i</a:t>
            </a:r>
            <a:r>
              <a:rPr lang="en-US" dirty="0"/>
              <a:t>,    j,  k]</a:t>
            </a:r>
          </a:p>
          <a:p>
            <a:r>
              <a:rPr lang="en-US" dirty="0"/>
              <a:t>[1, -2, 2]</a:t>
            </a:r>
          </a:p>
          <a:p>
            <a:r>
              <a:rPr lang="en-US" dirty="0"/>
              <a:t>[1,  1, 1]</a:t>
            </a:r>
          </a:p>
          <a:p>
            <a:r>
              <a:rPr lang="en-US" dirty="0"/>
              <a:t> </a:t>
            </a:r>
          </a:p>
          <a:p>
            <a:r>
              <a:rPr lang="en-US" dirty="0" err="1"/>
              <a:t>Mp</a:t>
            </a:r>
            <a:r>
              <a:rPr lang="en-US" dirty="0"/>
              <a:t> = det(</a:t>
            </a:r>
            <a:r>
              <a:rPr lang="en-US" dirty="0" err="1"/>
              <a:t>cross_mat</a:t>
            </a:r>
            <a:r>
              <a:rPr lang="en-US" dirty="0"/>
              <a:t>)</a:t>
            </a:r>
          </a:p>
          <a:p>
            <a:r>
              <a:rPr lang="en-US" dirty="0"/>
              <a:t> </a:t>
            </a:r>
          </a:p>
          <a:p>
            <a:r>
              <a:rPr lang="en-US" dirty="0" err="1"/>
              <a:t>Mp</a:t>
            </a:r>
            <a:r>
              <a:rPr lang="en-US" dirty="0"/>
              <a:t> =</a:t>
            </a:r>
          </a:p>
          <a:p>
            <a:r>
              <a:rPr lang="en-US" dirty="0"/>
              <a:t> </a:t>
            </a:r>
          </a:p>
          <a:p>
            <a:r>
              <a:rPr lang="en-US" dirty="0"/>
              <a:t>j - 4*</a:t>
            </a:r>
            <a:r>
              <a:rPr lang="en-US" dirty="0" err="1"/>
              <a:t>i</a:t>
            </a:r>
            <a:r>
              <a:rPr lang="en-US" dirty="0"/>
              <a:t> + 3*k</a:t>
            </a:r>
          </a:p>
        </p:txBody>
      </p:sp>
      <p:sp>
        <p:nvSpPr>
          <p:cNvPr id="4" name="TextBox 3">
            <a:extLst>
              <a:ext uri="{FF2B5EF4-FFF2-40B4-BE49-F238E27FC236}">
                <a16:creationId xmlns:a16="http://schemas.microsoft.com/office/drawing/2014/main" id="{527455C1-A092-488B-BA07-86026C2BA8AE}"/>
              </a:ext>
            </a:extLst>
          </p:cNvPr>
          <p:cNvSpPr txBox="1"/>
          <p:nvPr/>
        </p:nvSpPr>
        <p:spPr>
          <a:xfrm>
            <a:off x="683568" y="404664"/>
            <a:ext cx="5566460" cy="369332"/>
          </a:xfrm>
          <a:prstGeom prst="rect">
            <a:avLst/>
          </a:prstGeom>
          <a:noFill/>
        </p:spPr>
        <p:txBody>
          <a:bodyPr wrap="none" rtlCol="0">
            <a:spAutoFit/>
          </a:bodyPr>
          <a:lstStyle/>
          <a:p>
            <a:r>
              <a:rPr lang="en-US" dirty="0"/>
              <a:t>we can also do this problem symbolically in MATLAB</a:t>
            </a:r>
          </a:p>
        </p:txBody>
      </p:sp>
      <p:cxnSp>
        <p:nvCxnSpPr>
          <p:cNvPr id="5" name="Straight Connector 4">
            <a:extLst>
              <a:ext uri="{FF2B5EF4-FFF2-40B4-BE49-F238E27FC236}">
                <a16:creationId xmlns:a16="http://schemas.microsoft.com/office/drawing/2014/main" id="{7D90A699-D01A-4E6E-82FE-1909B2A2E48C}"/>
              </a:ext>
            </a:extLst>
          </p:cNvPr>
          <p:cNvCxnSpPr/>
          <p:nvPr/>
        </p:nvCxnSpPr>
        <p:spPr>
          <a:xfrm>
            <a:off x="1187624" y="5239078"/>
            <a:ext cx="158417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24842B4E-FDD8-11FE-B447-FA5050648B53}"/>
              </a:ext>
            </a:extLst>
          </p:cNvPr>
          <p:cNvCxnSpPr/>
          <p:nvPr/>
        </p:nvCxnSpPr>
        <p:spPr>
          <a:xfrm>
            <a:off x="899592" y="5949280"/>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224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a:extLst>
              <a:ext uri="{FF2B5EF4-FFF2-40B4-BE49-F238E27FC236}">
                <a16:creationId xmlns:a16="http://schemas.microsoft.com/office/drawing/2014/main" id="{D845FB11-42C5-4048-A125-E79EF5B6E38A}"/>
              </a:ext>
            </a:extLst>
          </p:cNvPr>
          <p:cNvSpPr txBox="1">
            <a:spLocks noChangeArrowheads="1"/>
          </p:cNvSpPr>
          <p:nvPr/>
        </p:nvSpPr>
        <p:spPr bwMode="auto">
          <a:xfrm>
            <a:off x="2771800" y="1844824"/>
            <a:ext cx="2908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dirty="0">
                <a:solidFill>
                  <a:srgbClr val="33CC33"/>
                </a:solidFill>
              </a:rPr>
              <a:t>Learning Objectives</a:t>
            </a:r>
          </a:p>
        </p:txBody>
      </p:sp>
      <p:sp>
        <p:nvSpPr>
          <p:cNvPr id="2051" name="Text Box 5">
            <a:extLst>
              <a:ext uri="{FF2B5EF4-FFF2-40B4-BE49-F238E27FC236}">
                <a16:creationId xmlns:a16="http://schemas.microsoft.com/office/drawing/2014/main" id="{BDB34EE6-20B2-4C1F-A3E0-51FDD9AD4F82}"/>
              </a:ext>
            </a:extLst>
          </p:cNvPr>
          <p:cNvSpPr txBox="1">
            <a:spLocks noChangeArrowheads="1"/>
          </p:cNvSpPr>
          <p:nvPr/>
        </p:nvSpPr>
        <p:spPr bwMode="auto">
          <a:xfrm>
            <a:off x="2541963" y="3068960"/>
            <a:ext cx="35445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solidFill>
                  <a:srgbClr val="33CC33"/>
                </a:solidFill>
              </a:rPr>
              <a:t>Moment of a Force about a Point</a:t>
            </a:r>
          </a:p>
          <a:p>
            <a:pPr eaLnBrk="1" hangingPunct="1"/>
            <a:r>
              <a:rPr lang="en-US" altLang="en-US" i="1" dirty="0">
                <a:solidFill>
                  <a:srgbClr val="33CC33"/>
                </a:solidFill>
              </a:rPr>
              <a:t>Cross Product</a:t>
            </a:r>
          </a:p>
          <a:p>
            <a:pPr eaLnBrk="1" hangingPunct="1"/>
            <a:r>
              <a:rPr lang="en-US" altLang="en-US" i="1" dirty="0">
                <a:solidFill>
                  <a:srgbClr val="33CC33"/>
                </a:solidFill>
              </a:rPr>
              <a:t>Couples</a:t>
            </a:r>
          </a:p>
          <a:p>
            <a:pPr eaLnBrk="1" hangingPunct="1"/>
            <a:endParaRPr lang="en-US" altLang="en-US" i="1" dirty="0">
              <a:solidFill>
                <a:srgbClr val="33CC3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8" name="Text Box 20">
            <a:extLst>
              <a:ext uri="{FF2B5EF4-FFF2-40B4-BE49-F238E27FC236}">
                <a16:creationId xmlns:a16="http://schemas.microsoft.com/office/drawing/2014/main" id="{9525AEFB-6209-4427-8969-B3D156BFF15A}"/>
              </a:ext>
            </a:extLst>
          </p:cNvPr>
          <p:cNvSpPr txBox="1">
            <a:spLocks noChangeArrowheads="1"/>
          </p:cNvSpPr>
          <p:nvPr/>
        </p:nvSpPr>
        <p:spPr bwMode="auto">
          <a:xfrm>
            <a:off x="196159" y="701676"/>
            <a:ext cx="390842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moment of the 500 </a:t>
            </a:r>
            <a:r>
              <a:rPr lang="en-US" altLang="en-US" dirty="0" err="1"/>
              <a:t>lb</a:t>
            </a:r>
            <a:r>
              <a:rPr lang="en-US" altLang="en-US" dirty="0"/>
              <a:t> force, which lies in the x-y plane, about point P.</a:t>
            </a:r>
          </a:p>
        </p:txBody>
      </p:sp>
      <p:sp>
        <p:nvSpPr>
          <p:cNvPr id="15379" name="Text Box 21">
            <a:extLst>
              <a:ext uri="{FF2B5EF4-FFF2-40B4-BE49-F238E27FC236}">
                <a16:creationId xmlns:a16="http://schemas.microsoft.com/office/drawing/2014/main" id="{3D9BBD80-AC99-49EF-B2FB-1DE2741D1831}"/>
              </a:ext>
            </a:extLst>
          </p:cNvPr>
          <p:cNvSpPr txBox="1">
            <a:spLocks noChangeArrowheads="1"/>
          </p:cNvSpPr>
          <p:nvPr/>
        </p:nvSpPr>
        <p:spPr bwMode="auto">
          <a:xfrm>
            <a:off x="480368" y="3250089"/>
            <a:ext cx="250730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(1) Use of   M = </a:t>
            </a:r>
            <a:r>
              <a:rPr lang="en-US" altLang="en-US" dirty="0" err="1"/>
              <a:t>Fd</a:t>
            </a:r>
            <a:endParaRPr lang="en-US" altLang="en-US" dirty="0"/>
          </a:p>
        </p:txBody>
      </p:sp>
      <p:sp>
        <p:nvSpPr>
          <p:cNvPr id="15380" name="Line 22">
            <a:extLst>
              <a:ext uri="{FF2B5EF4-FFF2-40B4-BE49-F238E27FC236}">
                <a16:creationId xmlns:a16="http://schemas.microsoft.com/office/drawing/2014/main" id="{E54D75AE-75A5-4C27-BA42-F8ECA997446A}"/>
              </a:ext>
            </a:extLst>
          </p:cNvPr>
          <p:cNvSpPr>
            <a:spLocks noChangeShapeType="1"/>
          </p:cNvSpPr>
          <p:nvPr/>
        </p:nvSpPr>
        <p:spPr bwMode="auto">
          <a:xfrm>
            <a:off x="4067175" y="5229225"/>
            <a:ext cx="471488" cy="6873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81" name="Line 23">
            <a:extLst>
              <a:ext uri="{FF2B5EF4-FFF2-40B4-BE49-F238E27FC236}">
                <a16:creationId xmlns:a16="http://schemas.microsoft.com/office/drawing/2014/main" id="{50AB5BFC-DE81-4806-BC9D-E4EF2E7EB7C9}"/>
              </a:ext>
            </a:extLst>
          </p:cNvPr>
          <p:cNvSpPr>
            <a:spLocks noChangeShapeType="1"/>
          </p:cNvSpPr>
          <p:nvPr/>
        </p:nvSpPr>
        <p:spPr bwMode="auto">
          <a:xfrm flipH="1" flipV="1">
            <a:off x="3132138" y="4365625"/>
            <a:ext cx="1511300" cy="13684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5382" name="Text Box 24">
            <a:extLst>
              <a:ext uri="{FF2B5EF4-FFF2-40B4-BE49-F238E27FC236}">
                <a16:creationId xmlns:a16="http://schemas.microsoft.com/office/drawing/2014/main" id="{8DB0BF69-4EDE-429B-AC3B-7723CD0798A2}"/>
              </a:ext>
            </a:extLst>
          </p:cNvPr>
          <p:cNvSpPr txBox="1">
            <a:spLocks noChangeArrowheads="1"/>
          </p:cNvSpPr>
          <p:nvPr/>
        </p:nvSpPr>
        <p:spPr bwMode="auto">
          <a:xfrm>
            <a:off x="2771775" y="422116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5383" name="Line 25">
            <a:extLst>
              <a:ext uri="{FF2B5EF4-FFF2-40B4-BE49-F238E27FC236}">
                <a16:creationId xmlns:a16="http://schemas.microsoft.com/office/drawing/2014/main" id="{CF0A8CEB-256E-4387-A5D9-C7103CE84A0C}"/>
              </a:ext>
            </a:extLst>
          </p:cNvPr>
          <p:cNvSpPr>
            <a:spLocks noChangeShapeType="1"/>
          </p:cNvSpPr>
          <p:nvPr/>
        </p:nvSpPr>
        <p:spPr bwMode="auto">
          <a:xfrm flipH="1" flipV="1">
            <a:off x="3375025" y="4189413"/>
            <a:ext cx="712788" cy="1074737"/>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5384" name="Line 26">
            <a:extLst>
              <a:ext uri="{FF2B5EF4-FFF2-40B4-BE49-F238E27FC236}">
                <a16:creationId xmlns:a16="http://schemas.microsoft.com/office/drawing/2014/main" id="{927EEBE2-5CDF-493F-8F30-4B2D4FCBB6E7}"/>
              </a:ext>
            </a:extLst>
          </p:cNvPr>
          <p:cNvSpPr>
            <a:spLocks noChangeShapeType="1"/>
          </p:cNvSpPr>
          <p:nvPr/>
        </p:nvSpPr>
        <p:spPr bwMode="auto">
          <a:xfrm flipV="1">
            <a:off x="3132138" y="4149725"/>
            <a:ext cx="223837" cy="203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5" name="Line 29">
            <a:extLst>
              <a:ext uri="{FF2B5EF4-FFF2-40B4-BE49-F238E27FC236}">
                <a16:creationId xmlns:a16="http://schemas.microsoft.com/office/drawing/2014/main" id="{CEB49D6A-E7B0-47B0-AC40-DC699E4EA516}"/>
              </a:ext>
            </a:extLst>
          </p:cNvPr>
          <p:cNvSpPr>
            <a:spLocks noChangeShapeType="1"/>
          </p:cNvSpPr>
          <p:nvPr/>
        </p:nvSpPr>
        <p:spPr bwMode="auto">
          <a:xfrm>
            <a:off x="3286125" y="4221163"/>
            <a:ext cx="52388" cy="73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6" name="Line 30">
            <a:extLst>
              <a:ext uri="{FF2B5EF4-FFF2-40B4-BE49-F238E27FC236}">
                <a16:creationId xmlns:a16="http://schemas.microsoft.com/office/drawing/2014/main" id="{E6081859-10A6-4132-ABF8-4B5EF71A3F89}"/>
              </a:ext>
            </a:extLst>
          </p:cNvPr>
          <p:cNvSpPr>
            <a:spLocks noChangeShapeType="1"/>
          </p:cNvSpPr>
          <p:nvPr/>
        </p:nvSpPr>
        <p:spPr bwMode="auto">
          <a:xfrm flipV="1">
            <a:off x="3338513" y="4233863"/>
            <a:ext cx="57150" cy="523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87" name="Text Box 31">
            <a:extLst>
              <a:ext uri="{FF2B5EF4-FFF2-40B4-BE49-F238E27FC236}">
                <a16:creationId xmlns:a16="http://schemas.microsoft.com/office/drawing/2014/main" id="{5A768EDF-F623-4AA9-A889-FF8E13C6CBA8}"/>
              </a:ext>
            </a:extLst>
          </p:cNvPr>
          <p:cNvSpPr txBox="1">
            <a:spLocks noChangeArrowheads="1"/>
          </p:cNvSpPr>
          <p:nvPr/>
        </p:nvSpPr>
        <p:spPr bwMode="auto">
          <a:xfrm>
            <a:off x="2987675" y="38608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15388" name="Text Box 33">
            <a:extLst>
              <a:ext uri="{FF2B5EF4-FFF2-40B4-BE49-F238E27FC236}">
                <a16:creationId xmlns:a16="http://schemas.microsoft.com/office/drawing/2014/main" id="{B81E47CA-2B3D-40C4-B95E-2B8C0BEDD1FF}"/>
              </a:ext>
            </a:extLst>
          </p:cNvPr>
          <p:cNvSpPr txBox="1">
            <a:spLocks noChangeArrowheads="1"/>
          </p:cNvSpPr>
          <p:nvPr/>
        </p:nvSpPr>
        <p:spPr bwMode="auto">
          <a:xfrm>
            <a:off x="3397250" y="4478338"/>
            <a:ext cx="2682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i="1">
                <a:latin typeface="Symbol" panose="05050102010706020507" pitchFamily="18" charset="2"/>
              </a:rPr>
              <a:t>b</a:t>
            </a:r>
          </a:p>
        </p:txBody>
      </p:sp>
      <p:graphicFrame>
        <p:nvGraphicFramePr>
          <p:cNvPr id="15389" name="Object 34">
            <a:extLst>
              <a:ext uri="{FF2B5EF4-FFF2-40B4-BE49-F238E27FC236}">
                <a16:creationId xmlns:a16="http://schemas.microsoft.com/office/drawing/2014/main" id="{8BCE4D06-C52E-4588-B50E-E7BB0A6B2311}"/>
              </a:ext>
            </a:extLst>
          </p:cNvPr>
          <p:cNvGraphicFramePr>
            <a:graphicFrameLocks noChangeAspect="1"/>
          </p:cNvGraphicFramePr>
          <p:nvPr>
            <p:extLst>
              <p:ext uri="{D42A27DB-BD31-4B8C-83A1-F6EECF244321}">
                <p14:modId xmlns:p14="http://schemas.microsoft.com/office/powerpoint/2010/main" val="1694502224"/>
              </p:ext>
            </p:extLst>
          </p:nvPr>
        </p:nvGraphicFramePr>
        <p:xfrm>
          <a:off x="6458046" y="3764474"/>
          <a:ext cx="1368101" cy="1030322"/>
        </p:xfrm>
        <a:graphic>
          <a:graphicData uri="http://schemas.openxmlformats.org/presentationml/2006/ole">
            <mc:AlternateContent xmlns:mc="http://schemas.openxmlformats.org/markup-compatibility/2006">
              <mc:Choice xmlns:v="urn:schemas-microsoft-com:vml" Requires="v">
                <p:oleObj name="Equation" r:id="rId3" imgW="876240" imgH="660240" progId="Equation.DSMT4">
                  <p:embed/>
                </p:oleObj>
              </mc:Choice>
              <mc:Fallback>
                <p:oleObj name="Equation" r:id="rId3" imgW="876240" imgH="660240" progId="Equation.DSMT4">
                  <p:embed/>
                  <p:pic>
                    <p:nvPicPr>
                      <p:cNvPr id="0" name="Object 34"/>
                      <p:cNvPicPr>
                        <a:picLocks noChangeAspect="1" noChangeArrowheads="1"/>
                      </p:cNvPicPr>
                      <p:nvPr/>
                    </p:nvPicPr>
                    <p:blipFill>
                      <a:blip r:embed="rId4"/>
                      <a:srcRect/>
                      <a:stretch>
                        <a:fillRect/>
                      </a:stretch>
                    </p:blipFill>
                    <p:spPr bwMode="auto">
                      <a:xfrm>
                        <a:off x="6458046" y="3764474"/>
                        <a:ext cx="1368101" cy="1030322"/>
                      </a:xfrm>
                      <a:prstGeom prst="rect">
                        <a:avLst/>
                      </a:prstGeom>
                      <a:noFill/>
                      <a:ln>
                        <a:noFill/>
                      </a:ln>
                      <a:effectLst/>
                    </p:spPr>
                  </p:pic>
                </p:oleObj>
              </mc:Fallback>
            </mc:AlternateContent>
          </a:graphicData>
        </a:graphic>
      </p:graphicFrame>
      <p:sp>
        <p:nvSpPr>
          <p:cNvPr id="15390" name="Line 35">
            <a:extLst>
              <a:ext uri="{FF2B5EF4-FFF2-40B4-BE49-F238E27FC236}">
                <a16:creationId xmlns:a16="http://schemas.microsoft.com/office/drawing/2014/main" id="{D27697F1-1813-4EBE-A373-8BF612D14BC0}"/>
              </a:ext>
            </a:extLst>
          </p:cNvPr>
          <p:cNvSpPr>
            <a:spLocks noChangeShapeType="1"/>
          </p:cNvSpPr>
          <p:nvPr/>
        </p:nvSpPr>
        <p:spPr bwMode="auto">
          <a:xfrm>
            <a:off x="4067175" y="5157788"/>
            <a:ext cx="64928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91" name="Text Box 36">
            <a:extLst>
              <a:ext uri="{FF2B5EF4-FFF2-40B4-BE49-F238E27FC236}">
                <a16:creationId xmlns:a16="http://schemas.microsoft.com/office/drawing/2014/main" id="{1375A43D-A84B-484C-8DE2-72B282081739}"/>
              </a:ext>
            </a:extLst>
          </p:cNvPr>
          <p:cNvSpPr txBox="1">
            <a:spLocks noChangeArrowheads="1"/>
          </p:cNvSpPr>
          <p:nvPr/>
        </p:nvSpPr>
        <p:spPr bwMode="auto">
          <a:xfrm>
            <a:off x="4572000" y="5157788"/>
            <a:ext cx="3286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a</a:t>
            </a:r>
          </a:p>
        </p:txBody>
      </p:sp>
      <p:graphicFrame>
        <p:nvGraphicFramePr>
          <p:cNvPr id="15392" name="Object 37">
            <a:extLst>
              <a:ext uri="{FF2B5EF4-FFF2-40B4-BE49-F238E27FC236}">
                <a16:creationId xmlns:a16="http://schemas.microsoft.com/office/drawing/2014/main" id="{AC0D1BA1-8E38-4B6A-BA00-674DE4079329}"/>
              </a:ext>
            </a:extLst>
          </p:cNvPr>
          <p:cNvGraphicFramePr>
            <a:graphicFrameLocks noChangeAspect="1"/>
          </p:cNvGraphicFramePr>
          <p:nvPr>
            <p:extLst>
              <p:ext uri="{D42A27DB-BD31-4B8C-83A1-F6EECF244321}">
                <p14:modId xmlns:p14="http://schemas.microsoft.com/office/powerpoint/2010/main" val="3400449983"/>
              </p:ext>
            </p:extLst>
          </p:nvPr>
        </p:nvGraphicFramePr>
        <p:xfrm>
          <a:off x="3635847" y="4172805"/>
          <a:ext cx="1223962" cy="712787"/>
        </p:xfrm>
        <a:graphic>
          <a:graphicData uri="http://schemas.openxmlformats.org/presentationml/2006/ole">
            <mc:AlternateContent xmlns:mc="http://schemas.openxmlformats.org/markup-compatibility/2006">
              <mc:Choice xmlns:v="urn:schemas-microsoft-com:vml" Requires="v">
                <p:oleObj name="Equation" r:id="rId5" imgW="698400" imgH="406080" progId="Equation.DSMT4">
                  <p:embed/>
                </p:oleObj>
              </mc:Choice>
              <mc:Fallback>
                <p:oleObj name="Equation" r:id="rId5" imgW="698400" imgH="406080" progId="Equation.DSMT4">
                  <p:embed/>
                  <p:pic>
                    <p:nvPicPr>
                      <p:cNvPr id="0" name="Object 37"/>
                      <p:cNvPicPr>
                        <a:picLocks noChangeAspect="1" noChangeArrowheads="1"/>
                      </p:cNvPicPr>
                      <p:nvPr/>
                    </p:nvPicPr>
                    <p:blipFill>
                      <a:blip r:embed="rId6"/>
                      <a:srcRect/>
                      <a:stretch>
                        <a:fillRect/>
                      </a:stretch>
                    </p:blipFill>
                    <p:spPr bwMode="auto">
                      <a:xfrm>
                        <a:off x="3635847" y="4172805"/>
                        <a:ext cx="1223962" cy="712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393" name="Arc 39">
            <a:extLst>
              <a:ext uri="{FF2B5EF4-FFF2-40B4-BE49-F238E27FC236}">
                <a16:creationId xmlns:a16="http://schemas.microsoft.com/office/drawing/2014/main" id="{4F8745E6-EB1C-4FCE-A113-E4D25E0FF235}"/>
              </a:ext>
            </a:extLst>
          </p:cNvPr>
          <p:cNvSpPr>
            <a:spLocks/>
          </p:cNvSpPr>
          <p:nvPr/>
        </p:nvSpPr>
        <p:spPr bwMode="auto">
          <a:xfrm rot="5096558">
            <a:off x="4219575" y="5162551"/>
            <a:ext cx="357187" cy="360362"/>
          </a:xfrm>
          <a:custGeom>
            <a:avLst/>
            <a:gdLst>
              <a:gd name="T0" fmla="*/ 2147483647 w 21439"/>
              <a:gd name="T1" fmla="*/ 0 h 21561"/>
              <a:gd name="T2" fmla="*/ 2147483647 w 21439"/>
              <a:gd name="T3" fmla="*/ 2147483647 h 21561"/>
              <a:gd name="T4" fmla="*/ 0 w 21439"/>
              <a:gd name="T5" fmla="*/ 2147483647 h 21561"/>
              <a:gd name="T6" fmla="*/ 0 60000 65536"/>
              <a:gd name="T7" fmla="*/ 0 60000 65536"/>
              <a:gd name="T8" fmla="*/ 0 60000 65536"/>
              <a:gd name="T9" fmla="*/ 0 w 21439"/>
              <a:gd name="T10" fmla="*/ 0 h 21561"/>
              <a:gd name="T11" fmla="*/ 21439 w 21439"/>
              <a:gd name="T12" fmla="*/ 21561 h 21561"/>
            </a:gdLst>
            <a:ahLst/>
            <a:cxnLst>
              <a:cxn ang="T6">
                <a:pos x="T0" y="T1"/>
              </a:cxn>
              <a:cxn ang="T7">
                <a:pos x="T2" y="T3"/>
              </a:cxn>
              <a:cxn ang="T8">
                <a:pos x="T4" y="T5"/>
              </a:cxn>
            </a:cxnLst>
            <a:rect l="T9" t="T10" r="T11" b="T12"/>
            <a:pathLst>
              <a:path w="21439" h="21561" fill="none" extrusionOk="0">
                <a:moveTo>
                  <a:pt x="1293" y="-1"/>
                </a:moveTo>
                <a:cubicBezTo>
                  <a:pt x="11695" y="623"/>
                  <a:pt x="20168" y="8585"/>
                  <a:pt x="21438" y="18928"/>
                </a:cubicBezTo>
              </a:path>
              <a:path w="21439" h="21561" stroke="0" extrusionOk="0">
                <a:moveTo>
                  <a:pt x="1293" y="-1"/>
                </a:moveTo>
                <a:cubicBezTo>
                  <a:pt x="11695" y="623"/>
                  <a:pt x="20168" y="8585"/>
                  <a:pt x="21438" y="18928"/>
                </a:cubicBezTo>
                <a:lnTo>
                  <a:pt x="0" y="21561"/>
                </a:lnTo>
                <a:lnTo>
                  <a:pt x="1293" y="-1"/>
                </a:lnTo>
                <a:close/>
              </a:path>
            </a:pathLst>
          </a:custGeom>
          <a:noFill/>
          <a:ln w="9525">
            <a:solidFill>
              <a:schemeClr val="tx1"/>
            </a:solidFill>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15394" name="Object 40">
            <a:extLst>
              <a:ext uri="{FF2B5EF4-FFF2-40B4-BE49-F238E27FC236}">
                <a16:creationId xmlns:a16="http://schemas.microsoft.com/office/drawing/2014/main" id="{64AA264F-CAA1-4A25-BB0F-D57CFE65FCF1}"/>
              </a:ext>
            </a:extLst>
          </p:cNvPr>
          <p:cNvGraphicFramePr>
            <a:graphicFrameLocks noChangeAspect="1"/>
          </p:cNvGraphicFramePr>
          <p:nvPr>
            <p:extLst>
              <p:ext uri="{D42A27DB-BD31-4B8C-83A1-F6EECF244321}">
                <p14:modId xmlns:p14="http://schemas.microsoft.com/office/powerpoint/2010/main" val="4144171780"/>
              </p:ext>
            </p:extLst>
          </p:nvPr>
        </p:nvGraphicFramePr>
        <p:xfrm>
          <a:off x="179721" y="4615582"/>
          <a:ext cx="2828781" cy="1925638"/>
        </p:xfrm>
        <a:graphic>
          <a:graphicData uri="http://schemas.openxmlformats.org/presentationml/2006/ole">
            <mc:AlternateContent xmlns:mc="http://schemas.openxmlformats.org/markup-compatibility/2006">
              <mc:Choice xmlns:v="urn:schemas-microsoft-com:vml" Requires="v">
                <p:oleObj name="Equation" r:id="rId7" imgW="1828800" imgH="1244520" progId="Equation.DSMT4">
                  <p:embed/>
                </p:oleObj>
              </mc:Choice>
              <mc:Fallback>
                <p:oleObj name="Equation" r:id="rId7" imgW="1828800" imgH="1244520" progId="Equation.DSMT4">
                  <p:embed/>
                  <p:pic>
                    <p:nvPicPr>
                      <p:cNvPr id="0" name="Object 40"/>
                      <p:cNvPicPr>
                        <a:picLocks noChangeAspect="1" noChangeArrowheads="1"/>
                      </p:cNvPicPr>
                      <p:nvPr/>
                    </p:nvPicPr>
                    <p:blipFill>
                      <a:blip r:embed="rId8"/>
                      <a:srcRect/>
                      <a:stretch>
                        <a:fillRect/>
                      </a:stretch>
                    </p:blipFill>
                    <p:spPr bwMode="auto">
                      <a:xfrm>
                        <a:off x="179721" y="4615582"/>
                        <a:ext cx="2828781" cy="1925638"/>
                      </a:xfrm>
                      <a:prstGeom prst="rect">
                        <a:avLst/>
                      </a:prstGeom>
                      <a:noFill/>
                      <a:ln>
                        <a:noFill/>
                      </a:ln>
                      <a:effectLst/>
                    </p:spPr>
                  </p:pic>
                </p:oleObj>
              </mc:Fallback>
            </mc:AlternateContent>
          </a:graphicData>
        </a:graphic>
      </p:graphicFrame>
      <p:sp>
        <p:nvSpPr>
          <p:cNvPr id="15395" name="Arc 41">
            <a:extLst>
              <a:ext uri="{FF2B5EF4-FFF2-40B4-BE49-F238E27FC236}">
                <a16:creationId xmlns:a16="http://schemas.microsoft.com/office/drawing/2014/main" id="{0218FACB-0471-4973-A8B0-53B8D0C24A5D}"/>
              </a:ext>
            </a:extLst>
          </p:cNvPr>
          <p:cNvSpPr>
            <a:spLocks/>
          </p:cNvSpPr>
          <p:nvPr/>
        </p:nvSpPr>
        <p:spPr bwMode="auto">
          <a:xfrm>
            <a:off x="1697916" y="6164916"/>
            <a:ext cx="381000" cy="420688"/>
          </a:xfrm>
          <a:custGeom>
            <a:avLst/>
            <a:gdLst>
              <a:gd name="T0" fmla="*/ 2147483647 w 35194"/>
              <a:gd name="T1" fmla="*/ 1870260023 h 43200"/>
              <a:gd name="T2" fmla="*/ 0 w 35194"/>
              <a:gd name="T3" fmla="*/ 2147483647 h 43200"/>
              <a:gd name="T4" fmla="*/ 2147483647 w 35194"/>
              <a:gd name="T5" fmla="*/ 2147483647 h 43200"/>
              <a:gd name="T6" fmla="*/ 0 60000 65536"/>
              <a:gd name="T7" fmla="*/ 0 60000 65536"/>
              <a:gd name="T8" fmla="*/ 0 60000 65536"/>
              <a:gd name="T9" fmla="*/ 0 w 35194"/>
              <a:gd name="T10" fmla="*/ 0 h 43200"/>
              <a:gd name="T11" fmla="*/ 35194 w 35194"/>
              <a:gd name="T12" fmla="*/ 43200 h 43200"/>
            </a:gdLst>
            <a:ahLst/>
            <a:cxnLst>
              <a:cxn ang="T6">
                <a:pos x="T0" y="T1"/>
              </a:cxn>
              <a:cxn ang="T7">
                <a:pos x="T2" y="T3"/>
              </a:cxn>
              <a:cxn ang="T8">
                <a:pos x="T4" y="T5"/>
              </a:cxn>
            </a:cxnLst>
            <a:rect l="T9" t="T10" r="T11" b="T12"/>
            <a:pathLst>
              <a:path w="35194" h="43200" fill="none"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path>
              <a:path w="35194" h="43200" stroke="0"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lnTo>
                  <a:pt x="13594" y="21600"/>
                </a:lnTo>
                <a:lnTo>
                  <a:pt x="4110" y="2192"/>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5396" name="TextBox 1">
            <a:extLst>
              <a:ext uri="{FF2B5EF4-FFF2-40B4-BE49-F238E27FC236}">
                <a16:creationId xmlns:a16="http://schemas.microsoft.com/office/drawing/2014/main" id="{E74F948C-09F6-4FC2-BCFB-DBFB9686DD36}"/>
              </a:ext>
            </a:extLst>
          </p:cNvPr>
          <p:cNvSpPr txBox="1">
            <a:spLocks noChangeArrowheads="1"/>
          </p:cNvSpPr>
          <p:nvPr/>
        </p:nvSpPr>
        <p:spPr bwMode="auto">
          <a:xfrm>
            <a:off x="179388" y="219075"/>
            <a:ext cx="14670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2.2</a:t>
            </a:r>
          </a:p>
        </p:txBody>
      </p:sp>
      <p:sp>
        <p:nvSpPr>
          <p:cNvPr id="2" name="TextBox 1">
            <a:extLst>
              <a:ext uri="{FF2B5EF4-FFF2-40B4-BE49-F238E27FC236}">
                <a16:creationId xmlns:a16="http://schemas.microsoft.com/office/drawing/2014/main" id="{11C937E4-8B05-49BC-A678-2F028C30D3C1}"/>
              </a:ext>
            </a:extLst>
          </p:cNvPr>
          <p:cNvSpPr txBox="1"/>
          <p:nvPr/>
        </p:nvSpPr>
        <p:spPr>
          <a:xfrm>
            <a:off x="4087813" y="5120949"/>
            <a:ext cx="412292" cy="276999"/>
          </a:xfrm>
          <a:prstGeom prst="rect">
            <a:avLst/>
          </a:prstGeom>
          <a:noFill/>
        </p:spPr>
        <p:txBody>
          <a:bodyPr wrap="none" rtlCol="0">
            <a:spAutoFit/>
          </a:bodyPr>
          <a:lstStyle/>
          <a:p>
            <a:r>
              <a:rPr lang="en-US" sz="1200" dirty="0"/>
              <a:t>45</a:t>
            </a:r>
            <a:r>
              <a:rPr lang="en-US" sz="1200" baseline="30000" dirty="0"/>
              <a:t>o</a:t>
            </a:r>
            <a:endParaRPr lang="en-US" sz="1200" dirty="0"/>
          </a:p>
        </p:txBody>
      </p:sp>
      <p:cxnSp>
        <p:nvCxnSpPr>
          <p:cNvPr id="4" name="Straight Arrow Connector 3">
            <a:extLst>
              <a:ext uri="{FF2B5EF4-FFF2-40B4-BE49-F238E27FC236}">
                <a16:creationId xmlns:a16="http://schemas.microsoft.com/office/drawing/2014/main" id="{619FE598-34E4-4780-83B9-A3C6BFBA6B97}"/>
              </a:ext>
            </a:extLst>
          </p:cNvPr>
          <p:cNvCxnSpPr/>
          <p:nvPr/>
        </p:nvCxnSpPr>
        <p:spPr>
          <a:xfrm>
            <a:off x="5750219" y="3699571"/>
            <a:ext cx="416707" cy="5760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362" name="Rectangle 4">
            <a:extLst>
              <a:ext uri="{FF2B5EF4-FFF2-40B4-BE49-F238E27FC236}">
                <a16:creationId xmlns:a16="http://schemas.microsoft.com/office/drawing/2014/main" id="{9399E1BA-2002-4F57-864F-3C3641E7D98E}"/>
              </a:ext>
            </a:extLst>
          </p:cNvPr>
          <p:cNvSpPr>
            <a:spLocks noChangeArrowheads="1"/>
          </p:cNvSpPr>
          <p:nvPr/>
        </p:nvSpPr>
        <p:spPr bwMode="auto">
          <a:xfrm>
            <a:off x="6085901" y="1323895"/>
            <a:ext cx="1295400" cy="1295400"/>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3" name="Line 5">
            <a:extLst>
              <a:ext uri="{FF2B5EF4-FFF2-40B4-BE49-F238E27FC236}">
                <a16:creationId xmlns:a16="http://schemas.microsoft.com/office/drawing/2014/main" id="{85AE158D-3F74-4F69-AE4A-24E8A8E21517}"/>
              </a:ext>
            </a:extLst>
          </p:cNvPr>
          <p:cNvSpPr>
            <a:spLocks noChangeShapeType="1"/>
          </p:cNvSpPr>
          <p:nvPr/>
        </p:nvSpPr>
        <p:spPr bwMode="auto">
          <a:xfrm>
            <a:off x="7454326" y="2619295"/>
            <a:ext cx="7191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4" name="Line 6">
            <a:extLst>
              <a:ext uri="{FF2B5EF4-FFF2-40B4-BE49-F238E27FC236}">
                <a16:creationId xmlns:a16="http://schemas.microsoft.com/office/drawing/2014/main" id="{17D307C1-461E-4BF1-874A-FD0300FDB133}"/>
              </a:ext>
            </a:extLst>
          </p:cNvPr>
          <p:cNvSpPr>
            <a:spLocks noChangeShapeType="1"/>
          </p:cNvSpPr>
          <p:nvPr/>
        </p:nvSpPr>
        <p:spPr bwMode="auto">
          <a:xfrm flipV="1">
            <a:off x="6085901" y="674608"/>
            <a:ext cx="0"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65" name="Text Box 7">
            <a:extLst>
              <a:ext uri="{FF2B5EF4-FFF2-40B4-BE49-F238E27FC236}">
                <a16:creationId xmlns:a16="http://schemas.microsoft.com/office/drawing/2014/main" id="{FD30B303-1298-465D-9757-8A6218B11BD2}"/>
              </a:ext>
            </a:extLst>
          </p:cNvPr>
          <p:cNvSpPr txBox="1">
            <a:spLocks noChangeArrowheads="1"/>
          </p:cNvSpPr>
          <p:nvPr/>
        </p:nvSpPr>
        <p:spPr bwMode="auto">
          <a:xfrm>
            <a:off x="8135364" y="2517582"/>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5366" name="Text Box 8">
            <a:extLst>
              <a:ext uri="{FF2B5EF4-FFF2-40B4-BE49-F238E27FC236}">
                <a16:creationId xmlns:a16="http://schemas.microsoft.com/office/drawing/2014/main" id="{67C12120-554D-42A5-A04E-103369AF21C2}"/>
              </a:ext>
            </a:extLst>
          </p:cNvPr>
          <p:cNvSpPr txBox="1">
            <a:spLocks noChangeArrowheads="1"/>
          </p:cNvSpPr>
          <p:nvPr/>
        </p:nvSpPr>
        <p:spPr bwMode="auto">
          <a:xfrm>
            <a:off x="6131831" y="563058"/>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y</a:t>
            </a:r>
          </a:p>
        </p:txBody>
      </p:sp>
      <p:sp>
        <p:nvSpPr>
          <p:cNvPr id="15367" name="Text Box 9">
            <a:extLst>
              <a:ext uri="{FF2B5EF4-FFF2-40B4-BE49-F238E27FC236}">
                <a16:creationId xmlns:a16="http://schemas.microsoft.com/office/drawing/2014/main" id="{C14ED16C-FEC6-4251-9D37-793198CCBA40}"/>
              </a:ext>
            </a:extLst>
          </p:cNvPr>
          <p:cNvSpPr txBox="1">
            <a:spLocks noChangeArrowheads="1"/>
          </p:cNvSpPr>
          <p:nvPr/>
        </p:nvSpPr>
        <p:spPr bwMode="auto">
          <a:xfrm>
            <a:off x="6506940" y="2855833"/>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5368" name="Text Box 10">
            <a:extLst>
              <a:ext uri="{FF2B5EF4-FFF2-40B4-BE49-F238E27FC236}">
                <a16:creationId xmlns:a16="http://schemas.microsoft.com/office/drawing/2014/main" id="{E9D4ACEF-CA08-4320-8B1B-956164D45FB5}"/>
              </a:ext>
            </a:extLst>
          </p:cNvPr>
          <p:cNvSpPr txBox="1">
            <a:spLocks noChangeArrowheads="1"/>
          </p:cNvSpPr>
          <p:nvPr/>
        </p:nvSpPr>
        <p:spPr bwMode="auto">
          <a:xfrm>
            <a:off x="5321378" y="1706382"/>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5369" name="Text Box 11">
            <a:extLst>
              <a:ext uri="{FF2B5EF4-FFF2-40B4-BE49-F238E27FC236}">
                <a16:creationId xmlns:a16="http://schemas.microsoft.com/office/drawing/2014/main" id="{01953A63-A761-41A2-B98E-2A286EDFE116}"/>
              </a:ext>
            </a:extLst>
          </p:cNvPr>
          <p:cNvSpPr txBox="1">
            <a:spLocks noChangeArrowheads="1"/>
          </p:cNvSpPr>
          <p:nvPr/>
        </p:nvSpPr>
        <p:spPr bwMode="auto">
          <a:xfrm>
            <a:off x="5784275" y="101818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t>
            </a:r>
          </a:p>
        </p:txBody>
      </p:sp>
      <p:sp>
        <p:nvSpPr>
          <p:cNvPr id="15370" name="Oval 12">
            <a:extLst>
              <a:ext uri="{FF2B5EF4-FFF2-40B4-BE49-F238E27FC236}">
                <a16:creationId xmlns:a16="http://schemas.microsoft.com/office/drawing/2014/main" id="{15E1DEBA-9D3F-47A6-A681-9C108D83394A}"/>
              </a:ext>
            </a:extLst>
          </p:cNvPr>
          <p:cNvSpPr>
            <a:spLocks noChangeArrowheads="1"/>
          </p:cNvSpPr>
          <p:nvPr/>
        </p:nvSpPr>
        <p:spPr bwMode="auto">
          <a:xfrm>
            <a:off x="6041451" y="1303258"/>
            <a:ext cx="73025" cy="7143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71" name="Line 13">
            <a:extLst>
              <a:ext uri="{FF2B5EF4-FFF2-40B4-BE49-F238E27FC236}">
                <a16:creationId xmlns:a16="http://schemas.microsoft.com/office/drawing/2014/main" id="{3A6206D2-1C0E-47C8-9B82-F171716BA887}"/>
              </a:ext>
            </a:extLst>
          </p:cNvPr>
          <p:cNvSpPr>
            <a:spLocks noChangeShapeType="1"/>
          </p:cNvSpPr>
          <p:nvPr/>
        </p:nvSpPr>
        <p:spPr bwMode="auto">
          <a:xfrm>
            <a:off x="7403526" y="2671683"/>
            <a:ext cx="482600" cy="668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5372" name="Line 14">
            <a:extLst>
              <a:ext uri="{FF2B5EF4-FFF2-40B4-BE49-F238E27FC236}">
                <a16:creationId xmlns:a16="http://schemas.microsoft.com/office/drawing/2014/main" id="{60F9730C-DD58-49DE-96B4-3AA24E71F8A6}"/>
              </a:ext>
            </a:extLst>
          </p:cNvPr>
          <p:cNvSpPr>
            <a:spLocks noChangeShapeType="1"/>
          </p:cNvSpPr>
          <p:nvPr/>
        </p:nvSpPr>
        <p:spPr bwMode="auto">
          <a:xfrm>
            <a:off x="7568626" y="2817733"/>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3" name="Line 15">
            <a:extLst>
              <a:ext uri="{FF2B5EF4-FFF2-40B4-BE49-F238E27FC236}">
                <a16:creationId xmlns:a16="http://schemas.microsoft.com/office/drawing/2014/main" id="{CD00E44A-1723-47B7-9610-01FD2A035EE3}"/>
              </a:ext>
            </a:extLst>
          </p:cNvPr>
          <p:cNvSpPr>
            <a:spLocks noChangeShapeType="1"/>
          </p:cNvSpPr>
          <p:nvPr/>
        </p:nvSpPr>
        <p:spPr bwMode="auto">
          <a:xfrm>
            <a:off x="7784526" y="2817733"/>
            <a:ext cx="0"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74" name="Text Box 16">
            <a:extLst>
              <a:ext uri="{FF2B5EF4-FFF2-40B4-BE49-F238E27FC236}">
                <a16:creationId xmlns:a16="http://schemas.microsoft.com/office/drawing/2014/main" id="{71B93366-0A9D-48BC-B3CB-6B6892F0B461}"/>
              </a:ext>
            </a:extLst>
          </p:cNvPr>
          <p:cNvSpPr txBox="1">
            <a:spLocks noChangeArrowheads="1"/>
          </p:cNvSpPr>
          <p:nvPr/>
        </p:nvSpPr>
        <p:spPr bwMode="auto">
          <a:xfrm>
            <a:off x="7740076" y="285583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15375" name="Text Box 17">
            <a:extLst>
              <a:ext uri="{FF2B5EF4-FFF2-40B4-BE49-F238E27FC236}">
                <a16:creationId xmlns:a16="http://schemas.microsoft.com/office/drawing/2014/main" id="{0A00462A-7649-4074-8C41-7700BC8DAA9A}"/>
              </a:ext>
            </a:extLst>
          </p:cNvPr>
          <p:cNvSpPr txBox="1">
            <a:spLocks noChangeArrowheads="1"/>
          </p:cNvSpPr>
          <p:nvPr/>
        </p:nvSpPr>
        <p:spPr bwMode="auto">
          <a:xfrm>
            <a:off x="7524176" y="256690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15376" name="Text Box 18">
            <a:extLst>
              <a:ext uri="{FF2B5EF4-FFF2-40B4-BE49-F238E27FC236}">
                <a16:creationId xmlns:a16="http://schemas.microsoft.com/office/drawing/2014/main" id="{6624AD78-D5A6-4AA8-9D9F-6563A05C6391}"/>
              </a:ext>
            </a:extLst>
          </p:cNvPr>
          <p:cNvSpPr txBox="1">
            <a:spLocks noChangeArrowheads="1"/>
          </p:cNvSpPr>
          <p:nvPr/>
        </p:nvSpPr>
        <p:spPr bwMode="auto">
          <a:xfrm>
            <a:off x="7389239" y="288440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a:t>
            </a:r>
          </a:p>
        </p:txBody>
      </p:sp>
      <p:sp>
        <p:nvSpPr>
          <p:cNvPr id="15377" name="Text Box 19">
            <a:extLst>
              <a:ext uri="{FF2B5EF4-FFF2-40B4-BE49-F238E27FC236}">
                <a16:creationId xmlns:a16="http://schemas.microsoft.com/office/drawing/2014/main" id="{266838EA-E694-4775-9A01-D5B705EA8EC9}"/>
              </a:ext>
            </a:extLst>
          </p:cNvPr>
          <p:cNvSpPr txBox="1">
            <a:spLocks noChangeArrowheads="1"/>
          </p:cNvSpPr>
          <p:nvPr/>
        </p:nvSpPr>
        <p:spPr bwMode="auto">
          <a:xfrm>
            <a:off x="7936926" y="314317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500 lb</a:t>
            </a:r>
          </a:p>
        </p:txBody>
      </p:sp>
      <p:cxnSp>
        <p:nvCxnSpPr>
          <p:cNvPr id="6" name="Straight Connector 5">
            <a:extLst>
              <a:ext uri="{FF2B5EF4-FFF2-40B4-BE49-F238E27FC236}">
                <a16:creationId xmlns:a16="http://schemas.microsoft.com/office/drawing/2014/main" id="{FB15B410-182C-4B5D-9EE3-70B431D98C6C}"/>
              </a:ext>
            </a:extLst>
          </p:cNvPr>
          <p:cNvCxnSpPr/>
          <p:nvPr/>
        </p:nvCxnSpPr>
        <p:spPr>
          <a:xfrm>
            <a:off x="5746530" y="3721496"/>
            <a:ext cx="4400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890E8AD-B728-4DAD-B5FB-41B5A3BDAE06}"/>
              </a:ext>
            </a:extLst>
          </p:cNvPr>
          <p:cNvSpPr txBox="1"/>
          <p:nvPr/>
        </p:nvSpPr>
        <p:spPr>
          <a:xfrm>
            <a:off x="5801291" y="3618271"/>
            <a:ext cx="330540" cy="369332"/>
          </a:xfrm>
          <a:prstGeom prst="rect">
            <a:avLst/>
          </a:prstGeom>
          <a:noFill/>
        </p:spPr>
        <p:txBody>
          <a:bodyPr wrap="none" rtlCol="0">
            <a:spAutoFit/>
          </a:bodyPr>
          <a:lstStyle/>
          <a:p>
            <a:r>
              <a:rPr lang="en-US" i="1" dirty="0">
                <a:latin typeface="Symbol" panose="05050102010706020507" pitchFamily="18" charset="2"/>
              </a:rPr>
              <a:t>a</a:t>
            </a:r>
          </a:p>
        </p:txBody>
      </p:sp>
      <p:sp>
        <p:nvSpPr>
          <p:cNvPr id="8" name="TextBox 7">
            <a:extLst>
              <a:ext uri="{FF2B5EF4-FFF2-40B4-BE49-F238E27FC236}">
                <a16:creationId xmlns:a16="http://schemas.microsoft.com/office/drawing/2014/main" id="{E2E6C31C-832B-4E54-A317-77C134B6A304}"/>
              </a:ext>
            </a:extLst>
          </p:cNvPr>
          <p:cNvSpPr txBox="1"/>
          <p:nvPr/>
        </p:nvSpPr>
        <p:spPr>
          <a:xfrm>
            <a:off x="5173377" y="3982921"/>
            <a:ext cx="813043" cy="369332"/>
          </a:xfrm>
          <a:prstGeom prst="rect">
            <a:avLst/>
          </a:prstGeom>
          <a:noFill/>
        </p:spPr>
        <p:txBody>
          <a:bodyPr wrap="none" rtlCol="0">
            <a:spAutoFit/>
          </a:bodyPr>
          <a:lstStyle/>
          <a:p>
            <a:r>
              <a:rPr lang="en-US" dirty="0"/>
              <a:t>500 </a:t>
            </a:r>
            <a:r>
              <a:rPr lang="en-US" dirty="0" err="1"/>
              <a:t>lb</a:t>
            </a:r>
            <a:endParaRPr lang="en-US" dirty="0"/>
          </a:p>
        </p:txBody>
      </p:sp>
      <p:cxnSp>
        <p:nvCxnSpPr>
          <p:cNvPr id="10" name="Straight Connector 9">
            <a:extLst>
              <a:ext uri="{FF2B5EF4-FFF2-40B4-BE49-F238E27FC236}">
                <a16:creationId xmlns:a16="http://schemas.microsoft.com/office/drawing/2014/main" id="{C0242C47-E718-44C5-B9F9-9BCB1600C0C5}"/>
              </a:ext>
            </a:extLst>
          </p:cNvPr>
          <p:cNvCxnSpPr/>
          <p:nvPr/>
        </p:nvCxnSpPr>
        <p:spPr>
          <a:xfrm>
            <a:off x="196159" y="6669360"/>
            <a:ext cx="178355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6A0E19C-F18E-4B1D-AA9C-8062427661DA}"/>
              </a:ext>
            </a:extLst>
          </p:cNvPr>
          <p:cNvSpPr txBox="1"/>
          <p:nvPr/>
        </p:nvSpPr>
        <p:spPr>
          <a:xfrm>
            <a:off x="539552" y="2185448"/>
            <a:ext cx="3078728" cy="646331"/>
          </a:xfrm>
          <a:prstGeom prst="rect">
            <a:avLst/>
          </a:prstGeom>
          <a:noFill/>
        </p:spPr>
        <p:txBody>
          <a:bodyPr wrap="none" rtlCol="0">
            <a:spAutoFit/>
          </a:bodyPr>
          <a:lstStyle/>
          <a:p>
            <a:r>
              <a:rPr lang="en-US" dirty="0"/>
              <a:t>We will solve this problem in</a:t>
            </a:r>
          </a:p>
          <a:p>
            <a:r>
              <a:rPr lang="en-US" dirty="0"/>
              <a:t>four different ways</a:t>
            </a:r>
          </a:p>
        </p:txBody>
      </p:sp>
      <p:cxnSp>
        <p:nvCxnSpPr>
          <p:cNvPr id="45" name="Straight Connector 44">
            <a:extLst>
              <a:ext uri="{FF2B5EF4-FFF2-40B4-BE49-F238E27FC236}">
                <a16:creationId xmlns:a16="http://schemas.microsoft.com/office/drawing/2014/main" id="{A0973993-F1D1-F7C7-8965-7832A8395386}"/>
              </a:ext>
            </a:extLst>
          </p:cNvPr>
          <p:cNvCxnSpPr/>
          <p:nvPr/>
        </p:nvCxnSpPr>
        <p:spPr>
          <a:xfrm>
            <a:off x="328432" y="569594"/>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12301F-5347-7A0B-94EC-2434B88C2D20}"/>
              </a:ext>
            </a:extLst>
          </p:cNvPr>
          <p:cNvCxnSpPr>
            <a:cxnSpLocks/>
          </p:cNvCxnSpPr>
          <p:nvPr/>
        </p:nvCxnSpPr>
        <p:spPr>
          <a:xfrm>
            <a:off x="5574012" y="1338976"/>
            <a:ext cx="420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B7139D-C53F-043A-F187-08CE904C6E01}"/>
              </a:ext>
            </a:extLst>
          </p:cNvPr>
          <p:cNvCxnSpPr>
            <a:cxnSpLocks/>
          </p:cNvCxnSpPr>
          <p:nvPr/>
        </p:nvCxnSpPr>
        <p:spPr>
          <a:xfrm>
            <a:off x="5600863" y="2619295"/>
            <a:ext cx="4205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BE898B1-3689-18AC-CADF-3629878D9CC6}"/>
              </a:ext>
            </a:extLst>
          </p:cNvPr>
          <p:cNvCxnSpPr/>
          <p:nvPr/>
        </p:nvCxnSpPr>
        <p:spPr>
          <a:xfrm>
            <a:off x="5805640" y="1368330"/>
            <a:ext cx="0" cy="1227932"/>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06C1ACB-FB86-78A3-1673-0CF97D773240}"/>
              </a:ext>
            </a:extLst>
          </p:cNvPr>
          <p:cNvCxnSpPr/>
          <p:nvPr/>
        </p:nvCxnSpPr>
        <p:spPr>
          <a:xfrm>
            <a:off x="6113715" y="2688352"/>
            <a:ext cx="0" cy="366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060C1C2-8DB2-6243-ACFA-F3DDD651221E}"/>
              </a:ext>
            </a:extLst>
          </p:cNvPr>
          <p:cNvCxnSpPr/>
          <p:nvPr/>
        </p:nvCxnSpPr>
        <p:spPr>
          <a:xfrm>
            <a:off x="7381301" y="2670096"/>
            <a:ext cx="0" cy="366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B801190-8A1C-CEAB-1E22-74999AD1E977}"/>
              </a:ext>
            </a:extLst>
          </p:cNvPr>
          <p:cNvCxnSpPr/>
          <p:nvPr/>
        </p:nvCxnSpPr>
        <p:spPr>
          <a:xfrm>
            <a:off x="6171336" y="2871708"/>
            <a:ext cx="117647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265CE1A-2CCD-9C91-1A3A-E1E7DB527DFF}"/>
              </a:ext>
            </a:extLst>
          </p:cNvPr>
          <p:cNvSpPr txBox="1"/>
          <p:nvPr/>
        </p:nvSpPr>
        <p:spPr>
          <a:xfrm>
            <a:off x="3621049" y="5524500"/>
            <a:ext cx="813043" cy="369332"/>
          </a:xfrm>
          <a:prstGeom prst="rect">
            <a:avLst/>
          </a:prstGeom>
          <a:noFill/>
        </p:spPr>
        <p:txBody>
          <a:bodyPr wrap="none" rtlCol="0">
            <a:spAutoFit/>
          </a:bodyPr>
          <a:lstStyle/>
          <a:p>
            <a:r>
              <a:rPr lang="en-US" dirty="0"/>
              <a:t>500 </a:t>
            </a:r>
            <a:r>
              <a:rPr lang="en-US" dirty="0" err="1"/>
              <a:t>lb</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38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8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38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8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8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8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38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8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38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38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39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39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39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39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39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3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2" grpId="0"/>
      <p:bldP spid="15387" grpId="0"/>
      <p:bldP spid="15388" grpId="0"/>
      <p:bldP spid="1539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a:extLst>
              <a:ext uri="{FF2B5EF4-FFF2-40B4-BE49-F238E27FC236}">
                <a16:creationId xmlns:a16="http://schemas.microsoft.com/office/drawing/2014/main" id="{F00C3218-EC13-4BF0-931F-01E6D9A442A1}"/>
              </a:ext>
            </a:extLst>
          </p:cNvPr>
          <p:cNvSpPr txBox="1">
            <a:spLocks noChangeArrowheads="1"/>
          </p:cNvSpPr>
          <p:nvPr/>
        </p:nvSpPr>
        <p:spPr bwMode="auto">
          <a:xfrm>
            <a:off x="1384300" y="423863"/>
            <a:ext cx="1250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 Use of </a:t>
            </a:r>
          </a:p>
        </p:txBody>
      </p:sp>
      <p:graphicFrame>
        <p:nvGraphicFramePr>
          <p:cNvPr id="16387" name="Object 5">
            <a:extLst>
              <a:ext uri="{FF2B5EF4-FFF2-40B4-BE49-F238E27FC236}">
                <a16:creationId xmlns:a16="http://schemas.microsoft.com/office/drawing/2014/main" id="{C26F4401-5B94-4277-818A-FE5A688485BF}"/>
              </a:ext>
            </a:extLst>
          </p:cNvPr>
          <p:cNvGraphicFramePr>
            <a:graphicFrameLocks noChangeAspect="1"/>
          </p:cNvGraphicFramePr>
          <p:nvPr/>
        </p:nvGraphicFramePr>
        <p:xfrm>
          <a:off x="2627313" y="404813"/>
          <a:ext cx="919162" cy="360362"/>
        </p:xfrm>
        <a:graphic>
          <a:graphicData uri="http://schemas.openxmlformats.org/presentationml/2006/ole">
            <mc:AlternateContent xmlns:mc="http://schemas.openxmlformats.org/markup-compatibility/2006">
              <mc:Choice xmlns:v="urn:schemas-microsoft-com:vml" Requires="v">
                <p:oleObj name="Equation" r:id="rId3" imgW="583947" imgH="228501" progId="Equation.DSMT4">
                  <p:embed/>
                </p:oleObj>
              </mc:Choice>
              <mc:Fallback>
                <p:oleObj name="Equation" r:id="rId3" imgW="583947" imgH="228501"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313" y="404813"/>
                        <a:ext cx="919162"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88" name="Line 6">
            <a:extLst>
              <a:ext uri="{FF2B5EF4-FFF2-40B4-BE49-F238E27FC236}">
                <a16:creationId xmlns:a16="http://schemas.microsoft.com/office/drawing/2014/main" id="{60C43EC9-8F2A-4230-963B-2352DC7E31D1}"/>
              </a:ext>
            </a:extLst>
          </p:cNvPr>
          <p:cNvSpPr>
            <a:spLocks noChangeShapeType="1"/>
          </p:cNvSpPr>
          <p:nvPr/>
        </p:nvSpPr>
        <p:spPr bwMode="auto">
          <a:xfrm>
            <a:off x="2484438" y="1268413"/>
            <a:ext cx="1079500" cy="15128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89" name="Line 8">
            <a:extLst>
              <a:ext uri="{FF2B5EF4-FFF2-40B4-BE49-F238E27FC236}">
                <a16:creationId xmlns:a16="http://schemas.microsoft.com/office/drawing/2014/main" id="{6D78E32A-1346-4FBA-B873-23B5EC860745}"/>
              </a:ext>
            </a:extLst>
          </p:cNvPr>
          <p:cNvSpPr>
            <a:spLocks noChangeShapeType="1"/>
          </p:cNvSpPr>
          <p:nvPr/>
        </p:nvSpPr>
        <p:spPr bwMode="auto">
          <a:xfrm>
            <a:off x="3586163" y="2811463"/>
            <a:ext cx="276225" cy="8128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0" name="Line 9">
            <a:extLst>
              <a:ext uri="{FF2B5EF4-FFF2-40B4-BE49-F238E27FC236}">
                <a16:creationId xmlns:a16="http://schemas.microsoft.com/office/drawing/2014/main" id="{DE633CC8-0F03-478B-AD3F-56AFDCD4A22A}"/>
              </a:ext>
            </a:extLst>
          </p:cNvPr>
          <p:cNvSpPr>
            <a:spLocks noChangeShapeType="1"/>
          </p:cNvSpPr>
          <p:nvPr/>
        </p:nvSpPr>
        <p:spPr bwMode="auto">
          <a:xfrm>
            <a:off x="3635375" y="2852738"/>
            <a:ext cx="431800" cy="5762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391" name="Line 10">
            <a:extLst>
              <a:ext uri="{FF2B5EF4-FFF2-40B4-BE49-F238E27FC236}">
                <a16:creationId xmlns:a16="http://schemas.microsoft.com/office/drawing/2014/main" id="{826C9966-2C03-4250-8163-208CC10CAA87}"/>
              </a:ext>
            </a:extLst>
          </p:cNvPr>
          <p:cNvSpPr>
            <a:spLocks noChangeShapeType="1"/>
          </p:cNvSpPr>
          <p:nvPr/>
        </p:nvSpPr>
        <p:spPr bwMode="auto">
          <a:xfrm flipH="1">
            <a:off x="3348038" y="2852738"/>
            <a:ext cx="2159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6392" name="Object 11">
            <a:extLst>
              <a:ext uri="{FF2B5EF4-FFF2-40B4-BE49-F238E27FC236}">
                <a16:creationId xmlns:a16="http://schemas.microsoft.com/office/drawing/2014/main" id="{6838F156-8BF8-4E27-95C5-88CF69E87EE9}"/>
              </a:ext>
            </a:extLst>
          </p:cNvPr>
          <p:cNvGraphicFramePr>
            <a:graphicFrameLocks noChangeAspect="1"/>
          </p:cNvGraphicFramePr>
          <p:nvPr/>
        </p:nvGraphicFramePr>
        <p:xfrm>
          <a:off x="3059113" y="2997200"/>
          <a:ext cx="276225" cy="331788"/>
        </p:xfrm>
        <a:graphic>
          <a:graphicData uri="http://schemas.openxmlformats.org/presentationml/2006/ole">
            <mc:AlternateContent xmlns:mc="http://schemas.openxmlformats.org/markup-compatibility/2006">
              <mc:Choice xmlns:v="urn:schemas-microsoft-com:vml" Requires="v">
                <p:oleObj name="Equation" r:id="rId5" imgW="190500" imgH="228600" progId="Equation.DSMT4">
                  <p:embed/>
                </p:oleObj>
              </mc:Choice>
              <mc:Fallback>
                <p:oleObj name="Equation" r:id="rId5" imgW="190500" imgH="228600" progId="Equation.DSMT4">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9113" y="2997200"/>
                        <a:ext cx="276225" cy="331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3" name="Object 12">
            <a:extLst>
              <a:ext uri="{FF2B5EF4-FFF2-40B4-BE49-F238E27FC236}">
                <a16:creationId xmlns:a16="http://schemas.microsoft.com/office/drawing/2014/main" id="{AA9AE998-2DD6-400D-B60F-B49C8D51A54C}"/>
              </a:ext>
            </a:extLst>
          </p:cNvPr>
          <p:cNvGraphicFramePr>
            <a:graphicFrameLocks noChangeAspect="1"/>
          </p:cNvGraphicFramePr>
          <p:nvPr/>
        </p:nvGraphicFramePr>
        <p:xfrm>
          <a:off x="2195513" y="2060575"/>
          <a:ext cx="792162" cy="320675"/>
        </p:xfrm>
        <a:graphic>
          <a:graphicData uri="http://schemas.openxmlformats.org/presentationml/2006/ole">
            <mc:AlternateContent xmlns:mc="http://schemas.openxmlformats.org/markup-compatibility/2006">
              <mc:Choice xmlns:v="urn:schemas-microsoft-com:vml" Requires="v">
                <p:oleObj name="Equation" r:id="rId7" imgW="532937" imgH="215713" progId="Equation.DSMT4">
                  <p:embed/>
                </p:oleObj>
              </mc:Choice>
              <mc:Fallback>
                <p:oleObj name="Equation" r:id="rId7" imgW="532937" imgH="215713"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95513" y="2060575"/>
                        <a:ext cx="792162" cy="320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4" name="Object 13">
            <a:extLst>
              <a:ext uri="{FF2B5EF4-FFF2-40B4-BE49-F238E27FC236}">
                <a16:creationId xmlns:a16="http://schemas.microsoft.com/office/drawing/2014/main" id="{752EE67E-A451-4A74-AC3E-A35C700A1DCC}"/>
              </a:ext>
            </a:extLst>
          </p:cNvPr>
          <p:cNvGraphicFramePr>
            <a:graphicFrameLocks noChangeAspect="1"/>
          </p:cNvGraphicFramePr>
          <p:nvPr/>
        </p:nvGraphicFramePr>
        <p:xfrm>
          <a:off x="3851275" y="2708275"/>
          <a:ext cx="231775" cy="338138"/>
        </p:xfrm>
        <a:graphic>
          <a:graphicData uri="http://schemas.openxmlformats.org/presentationml/2006/ole">
            <mc:AlternateContent xmlns:mc="http://schemas.openxmlformats.org/markup-compatibility/2006">
              <mc:Choice xmlns:v="urn:schemas-microsoft-com:vml" Requires="v">
                <p:oleObj name="Equation" r:id="rId9" imgW="164957" imgH="241091" progId="Equation.DSMT4">
                  <p:embed/>
                </p:oleObj>
              </mc:Choice>
              <mc:Fallback>
                <p:oleObj name="Equation" r:id="rId9" imgW="164957" imgH="241091" progId="Equation.DSMT4">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1275" y="2708275"/>
                        <a:ext cx="231775"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5" name="Line 14">
            <a:extLst>
              <a:ext uri="{FF2B5EF4-FFF2-40B4-BE49-F238E27FC236}">
                <a16:creationId xmlns:a16="http://schemas.microsoft.com/office/drawing/2014/main" id="{EC2AB4C6-6A04-44E2-9C1E-0D34CA606437}"/>
              </a:ext>
            </a:extLst>
          </p:cNvPr>
          <p:cNvSpPr>
            <a:spLocks noChangeShapeType="1"/>
          </p:cNvSpPr>
          <p:nvPr/>
        </p:nvSpPr>
        <p:spPr bwMode="auto">
          <a:xfrm flipH="1" flipV="1">
            <a:off x="2987675" y="981075"/>
            <a:ext cx="593725" cy="179705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Text Box 15">
            <a:extLst>
              <a:ext uri="{FF2B5EF4-FFF2-40B4-BE49-F238E27FC236}">
                <a16:creationId xmlns:a16="http://schemas.microsoft.com/office/drawing/2014/main" id="{2A80A11F-E532-48B0-A841-1D3D686B528E}"/>
              </a:ext>
            </a:extLst>
          </p:cNvPr>
          <p:cNvSpPr txBox="1">
            <a:spLocks noChangeArrowheads="1"/>
          </p:cNvSpPr>
          <p:nvPr/>
        </p:nvSpPr>
        <p:spPr bwMode="auto">
          <a:xfrm>
            <a:off x="2051050" y="10525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6397" name="Oval 16">
            <a:extLst>
              <a:ext uri="{FF2B5EF4-FFF2-40B4-BE49-F238E27FC236}">
                <a16:creationId xmlns:a16="http://schemas.microsoft.com/office/drawing/2014/main" id="{C415A7A1-6CFA-436C-A103-45367D9A9E4F}"/>
              </a:ext>
            </a:extLst>
          </p:cNvPr>
          <p:cNvSpPr>
            <a:spLocks noChangeArrowheads="1"/>
          </p:cNvSpPr>
          <p:nvPr/>
        </p:nvSpPr>
        <p:spPr bwMode="auto">
          <a:xfrm>
            <a:off x="2432050" y="1219200"/>
            <a:ext cx="73025" cy="71438"/>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8" name="Text Box 17">
            <a:extLst>
              <a:ext uri="{FF2B5EF4-FFF2-40B4-BE49-F238E27FC236}">
                <a16:creationId xmlns:a16="http://schemas.microsoft.com/office/drawing/2014/main" id="{97FE3252-3E19-43C6-9324-D29F6AE620AC}"/>
              </a:ext>
            </a:extLst>
          </p:cNvPr>
          <p:cNvSpPr txBox="1">
            <a:spLocks noChangeArrowheads="1"/>
          </p:cNvSpPr>
          <p:nvPr/>
        </p:nvSpPr>
        <p:spPr bwMode="auto">
          <a:xfrm>
            <a:off x="2987675" y="1793875"/>
            <a:ext cx="295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i="1">
                <a:latin typeface="Symbol" panose="05050102010706020507" pitchFamily="18" charset="2"/>
              </a:rPr>
              <a:t>b</a:t>
            </a:r>
          </a:p>
        </p:txBody>
      </p:sp>
      <p:sp>
        <p:nvSpPr>
          <p:cNvPr id="16399" name="Text Box 18">
            <a:extLst>
              <a:ext uri="{FF2B5EF4-FFF2-40B4-BE49-F238E27FC236}">
                <a16:creationId xmlns:a16="http://schemas.microsoft.com/office/drawing/2014/main" id="{29A6E613-BB5D-4601-9F2E-0F72D12D5D55}"/>
              </a:ext>
            </a:extLst>
          </p:cNvPr>
          <p:cNvSpPr txBox="1">
            <a:spLocks noChangeArrowheads="1"/>
          </p:cNvSpPr>
          <p:nvPr/>
        </p:nvSpPr>
        <p:spPr bwMode="auto">
          <a:xfrm>
            <a:off x="3995738" y="3644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i="1">
                <a:latin typeface="Symbol" panose="05050102010706020507" pitchFamily="18" charset="2"/>
              </a:rPr>
              <a:t>b = </a:t>
            </a:r>
            <a:r>
              <a:rPr lang="en-US" altLang="en-US" sz="1600">
                <a:latin typeface="Symbol" panose="05050102010706020507" pitchFamily="18" charset="2"/>
              </a:rPr>
              <a:t>8.13</a:t>
            </a:r>
            <a:r>
              <a:rPr lang="en-US" altLang="en-US" sz="1600" baseline="30000">
                <a:latin typeface="Symbol" panose="05050102010706020507" pitchFamily="18" charset="2"/>
              </a:rPr>
              <a:t>o</a:t>
            </a:r>
            <a:endParaRPr lang="en-US" altLang="en-US" sz="1600">
              <a:latin typeface="Symbol" panose="05050102010706020507" pitchFamily="18" charset="2"/>
            </a:endParaRPr>
          </a:p>
        </p:txBody>
      </p:sp>
      <p:sp>
        <p:nvSpPr>
          <p:cNvPr id="16400" name="Line 19">
            <a:extLst>
              <a:ext uri="{FF2B5EF4-FFF2-40B4-BE49-F238E27FC236}">
                <a16:creationId xmlns:a16="http://schemas.microsoft.com/office/drawing/2014/main" id="{765B5B18-48B9-47F6-A53E-94DE11969FDD}"/>
              </a:ext>
            </a:extLst>
          </p:cNvPr>
          <p:cNvSpPr>
            <a:spLocks noChangeShapeType="1"/>
          </p:cNvSpPr>
          <p:nvPr/>
        </p:nvSpPr>
        <p:spPr bwMode="auto">
          <a:xfrm flipH="1" flipV="1">
            <a:off x="3851275" y="3284538"/>
            <a:ext cx="215900" cy="431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01" name="Arc 20">
            <a:extLst>
              <a:ext uri="{FF2B5EF4-FFF2-40B4-BE49-F238E27FC236}">
                <a16:creationId xmlns:a16="http://schemas.microsoft.com/office/drawing/2014/main" id="{86B20FA7-559D-4D3D-8841-AB6BA8B7F694}"/>
              </a:ext>
            </a:extLst>
          </p:cNvPr>
          <p:cNvSpPr>
            <a:spLocks/>
          </p:cNvSpPr>
          <p:nvPr/>
        </p:nvSpPr>
        <p:spPr bwMode="auto">
          <a:xfrm rot="6303077">
            <a:off x="3595688" y="2979737"/>
            <a:ext cx="292100" cy="327025"/>
          </a:xfrm>
          <a:custGeom>
            <a:avLst/>
            <a:gdLst>
              <a:gd name="T0" fmla="*/ 2147483647 w 17514"/>
              <a:gd name="T1" fmla="*/ 0 h 19597"/>
              <a:gd name="T2" fmla="*/ 2147483647 w 17514"/>
              <a:gd name="T3" fmla="*/ 2147483647 h 19597"/>
              <a:gd name="T4" fmla="*/ 0 w 17514"/>
              <a:gd name="T5" fmla="*/ 2147483647 h 19597"/>
              <a:gd name="T6" fmla="*/ 0 60000 65536"/>
              <a:gd name="T7" fmla="*/ 0 60000 65536"/>
              <a:gd name="T8" fmla="*/ 0 60000 65536"/>
              <a:gd name="T9" fmla="*/ 0 w 17514"/>
              <a:gd name="T10" fmla="*/ 0 h 19597"/>
              <a:gd name="T11" fmla="*/ 17514 w 17514"/>
              <a:gd name="T12" fmla="*/ 19597 h 19597"/>
            </a:gdLst>
            <a:ahLst/>
            <a:cxnLst>
              <a:cxn ang="T6">
                <a:pos x="T0" y="T1"/>
              </a:cxn>
              <a:cxn ang="T7">
                <a:pos x="T2" y="T3"/>
              </a:cxn>
              <a:cxn ang="T8">
                <a:pos x="T4" y="T5"/>
              </a:cxn>
            </a:cxnLst>
            <a:rect l="T9" t="T10" r="T11" b="T12"/>
            <a:pathLst>
              <a:path w="17514" h="19597" fill="none" extrusionOk="0">
                <a:moveTo>
                  <a:pt x="9083" y="0"/>
                </a:moveTo>
                <a:cubicBezTo>
                  <a:pt x="12443" y="1557"/>
                  <a:pt x="15347" y="3952"/>
                  <a:pt x="17514" y="6955"/>
                </a:cubicBezTo>
              </a:path>
              <a:path w="17514" h="19597" stroke="0" extrusionOk="0">
                <a:moveTo>
                  <a:pt x="9083" y="0"/>
                </a:moveTo>
                <a:cubicBezTo>
                  <a:pt x="12443" y="1557"/>
                  <a:pt x="15347" y="3952"/>
                  <a:pt x="17514" y="6955"/>
                </a:cubicBezTo>
                <a:lnTo>
                  <a:pt x="0" y="19597"/>
                </a:lnTo>
                <a:lnTo>
                  <a:pt x="9083"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16402" name="Object 21">
            <a:extLst>
              <a:ext uri="{FF2B5EF4-FFF2-40B4-BE49-F238E27FC236}">
                <a16:creationId xmlns:a16="http://schemas.microsoft.com/office/drawing/2014/main" id="{A12BB8FE-BE75-44FD-A46D-263BFACE2F61}"/>
              </a:ext>
            </a:extLst>
          </p:cNvPr>
          <p:cNvGraphicFramePr>
            <a:graphicFrameLocks noChangeAspect="1"/>
          </p:cNvGraphicFramePr>
          <p:nvPr>
            <p:extLst>
              <p:ext uri="{D42A27DB-BD31-4B8C-83A1-F6EECF244321}">
                <p14:modId xmlns:p14="http://schemas.microsoft.com/office/powerpoint/2010/main" val="1514615269"/>
              </p:ext>
            </p:extLst>
          </p:nvPr>
        </p:nvGraphicFramePr>
        <p:xfrm>
          <a:off x="1386728" y="4343400"/>
          <a:ext cx="2952750" cy="1295400"/>
        </p:xfrm>
        <a:graphic>
          <a:graphicData uri="http://schemas.openxmlformats.org/presentationml/2006/ole">
            <mc:AlternateContent xmlns:mc="http://schemas.openxmlformats.org/markup-compatibility/2006">
              <mc:Choice xmlns:v="urn:schemas-microsoft-com:vml" Requires="v">
                <p:oleObj name="Equation" r:id="rId11" imgW="1765080" imgH="774360" progId="Equation.DSMT4">
                  <p:embed/>
                </p:oleObj>
              </mc:Choice>
              <mc:Fallback>
                <p:oleObj name="Equation" r:id="rId11" imgW="1765080" imgH="774360" progId="Equation.DSMT4">
                  <p:embed/>
                  <p:pic>
                    <p:nvPicPr>
                      <p:cNvPr id="0" name="Object 21"/>
                      <p:cNvPicPr>
                        <a:picLocks noChangeAspect="1" noChangeArrowheads="1"/>
                      </p:cNvPicPr>
                      <p:nvPr/>
                    </p:nvPicPr>
                    <p:blipFill>
                      <a:blip r:embed="rId12"/>
                      <a:srcRect/>
                      <a:stretch>
                        <a:fillRect/>
                      </a:stretch>
                    </p:blipFill>
                    <p:spPr bwMode="auto">
                      <a:xfrm>
                        <a:off x="1386728" y="4343400"/>
                        <a:ext cx="2952750"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 name="Straight Connector 2">
            <a:extLst>
              <a:ext uri="{FF2B5EF4-FFF2-40B4-BE49-F238E27FC236}">
                <a16:creationId xmlns:a16="http://schemas.microsoft.com/office/drawing/2014/main" id="{92F8720C-FB46-412B-8CBA-553BD3BBBED9}"/>
              </a:ext>
            </a:extLst>
          </p:cNvPr>
          <p:cNvCxnSpPr/>
          <p:nvPr/>
        </p:nvCxnSpPr>
        <p:spPr>
          <a:xfrm>
            <a:off x="1907704" y="5733256"/>
            <a:ext cx="142763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Arc 41">
            <a:extLst>
              <a:ext uri="{FF2B5EF4-FFF2-40B4-BE49-F238E27FC236}">
                <a16:creationId xmlns:a16="http://schemas.microsoft.com/office/drawing/2014/main" id="{CD5EF372-3DEB-4A6C-9025-4342E3201CD9}"/>
              </a:ext>
            </a:extLst>
          </p:cNvPr>
          <p:cNvSpPr>
            <a:spLocks/>
          </p:cNvSpPr>
          <p:nvPr/>
        </p:nvSpPr>
        <p:spPr bwMode="auto">
          <a:xfrm>
            <a:off x="3006725" y="5262562"/>
            <a:ext cx="381000" cy="420688"/>
          </a:xfrm>
          <a:custGeom>
            <a:avLst/>
            <a:gdLst>
              <a:gd name="T0" fmla="*/ 2147483647 w 35194"/>
              <a:gd name="T1" fmla="*/ 1870260023 h 43200"/>
              <a:gd name="T2" fmla="*/ 0 w 35194"/>
              <a:gd name="T3" fmla="*/ 2147483647 h 43200"/>
              <a:gd name="T4" fmla="*/ 2147483647 w 35194"/>
              <a:gd name="T5" fmla="*/ 2147483647 h 43200"/>
              <a:gd name="T6" fmla="*/ 0 60000 65536"/>
              <a:gd name="T7" fmla="*/ 0 60000 65536"/>
              <a:gd name="T8" fmla="*/ 0 60000 65536"/>
              <a:gd name="T9" fmla="*/ 0 w 35194"/>
              <a:gd name="T10" fmla="*/ 0 h 43200"/>
              <a:gd name="T11" fmla="*/ 35194 w 35194"/>
              <a:gd name="T12" fmla="*/ 43200 h 43200"/>
            </a:gdLst>
            <a:ahLst/>
            <a:cxnLst>
              <a:cxn ang="T6">
                <a:pos x="T0" y="T1"/>
              </a:cxn>
              <a:cxn ang="T7">
                <a:pos x="T2" y="T3"/>
              </a:cxn>
              <a:cxn ang="T8">
                <a:pos x="T4" y="T5"/>
              </a:cxn>
            </a:cxnLst>
            <a:rect l="T9" t="T10" r="T11" b="T12"/>
            <a:pathLst>
              <a:path w="35194" h="43200" fill="none"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path>
              <a:path w="35194" h="43200" stroke="0"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lnTo>
                  <a:pt x="13594" y="21600"/>
                </a:lnTo>
                <a:lnTo>
                  <a:pt x="4110" y="2192"/>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 name="TextBox 1">
            <a:extLst>
              <a:ext uri="{FF2B5EF4-FFF2-40B4-BE49-F238E27FC236}">
                <a16:creationId xmlns:a16="http://schemas.microsoft.com/office/drawing/2014/main" id="{93A16190-9634-C380-DF39-787E07EC7352}"/>
              </a:ext>
            </a:extLst>
          </p:cNvPr>
          <p:cNvSpPr txBox="1"/>
          <p:nvPr/>
        </p:nvSpPr>
        <p:spPr>
          <a:xfrm>
            <a:off x="3059113" y="3400160"/>
            <a:ext cx="813043" cy="369332"/>
          </a:xfrm>
          <a:prstGeom prst="rect">
            <a:avLst/>
          </a:prstGeom>
          <a:noFill/>
        </p:spPr>
        <p:txBody>
          <a:bodyPr wrap="none" rtlCol="0">
            <a:spAutoFit/>
          </a:bodyPr>
          <a:lstStyle/>
          <a:p>
            <a:r>
              <a:rPr lang="en-US" dirty="0"/>
              <a:t>500 </a:t>
            </a:r>
            <a:r>
              <a:rPr lang="en-US" dirty="0" err="1"/>
              <a:t>lb</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4">
            <a:extLst>
              <a:ext uri="{FF2B5EF4-FFF2-40B4-BE49-F238E27FC236}">
                <a16:creationId xmlns:a16="http://schemas.microsoft.com/office/drawing/2014/main" id="{37257CA4-DDA8-441E-98F0-1E31C6102956}"/>
              </a:ext>
            </a:extLst>
          </p:cNvPr>
          <p:cNvSpPr txBox="1">
            <a:spLocks noChangeArrowheads="1"/>
          </p:cNvSpPr>
          <p:nvPr/>
        </p:nvSpPr>
        <p:spPr bwMode="auto">
          <a:xfrm>
            <a:off x="950913" y="352425"/>
            <a:ext cx="3663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 use of rectangular components</a:t>
            </a:r>
          </a:p>
        </p:txBody>
      </p:sp>
      <p:sp>
        <p:nvSpPr>
          <p:cNvPr id="17411" name="Rectangle 5">
            <a:extLst>
              <a:ext uri="{FF2B5EF4-FFF2-40B4-BE49-F238E27FC236}">
                <a16:creationId xmlns:a16="http://schemas.microsoft.com/office/drawing/2014/main" id="{E40DA507-DC1A-4C1C-A4A0-9C25C44134F7}"/>
              </a:ext>
            </a:extLst>
          </p:cNvPr>
          <p:cNvSpPr>
            <a:spLocks noChangeArrowheads="1"/>
          </p:cNvSpPr>
          <p:nvPr/>
        </p:nvSpPr>
        <p:spPr bwMode="auto">
          <a:xfrm>
            <a:off x="1908175" y="1341438"/>
            <a:ext cx="1439863" cy="1366837"/>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412" name="Text Box 6">
            <a:extLst>
              <a:ext uri="{FF2B5EF4-FFF2-40B4-BE49-F238E27FC236}">
                <a16:creationId xmlns:a16="http://schemas.microsoft.com/office/drawing/2014/main" id="{81318D86-5188-4BD3-B6E2-18E1C1D89E58}"/>
              </a:ext>
            </a:extLst>
          </p:cNvPr>
          <p:cNvSpPr txBox="1">
            <a:spLocks noChangeArrowheads="1"/>
          </p:cNvSpPr>
          <p:nvPr/>
        </p:nvSpPr>
        <p:spPr bwMode="auto">
          <a:xfrm>
            <a:off x="2277621" y="3034570"/>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7413" name="Text Box 7">
            <a:extLst>
              <a:ext uri="{FF2B5EF4-FFF2-40B4-BE49-F238E27FC236}">
                <a16:creationId xmlns:a16="http://schemas.microsoft.com/office/drawing/2014/main" id="{6E41B58C-A68D-46E8-8BDE-90CEEF1BB773}"/>
              </a:ext>
            </a:extLst>
          </p:cNvPr>
          <p:cNvSpPr txBox="1">
            <a:spLocks noChangeArrowheads="1"/>
          </p:cNvSpPr>
          <p:nvPr/>
        </p:nvSpPr>
        <p:spPr bwMode="auto">
          <a:xfrm>
            <a:off x="1141568" y="1771135"/>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7414" name="Line 8">
            <a:extLst>
              <a:ext uri="{FF2B5EF4-FFF2-40B4-BE49-F238E27FC236}">
                <a16:creationId xmlns:a16="http://schemas.microsoft.com/office/drawing/2014/main" id="{60A8092A-2EC4-44D4-B3FB-1B1A3CFB280C}"/>
              </a:ext>
            </a:extLst>
          </p:cNvPr>
          <p:cNvSpPr>
            <a:spLocks noChangeShapeType="1"/>
          </p:cNvSpPr>
          <p:nvPr/>
        </p:nvSpPr>
        <p:spPr bwMode="auto">
          <a:xfrm>
            <a:off x="3348038" y="2708275"/>
            <a:ext cx="503237"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5" name="Line 9">
            <a:extLst>
              <a:ext uri="{FF2B5EF4-FFF2-40B4-BE49-F238E27FC236}">
                <a16:creationId xmlns:a16="http://schemas.microsoft.com/office/drawing/2014/main" id="{822974C6-9920-4EA3-9E4F-C9668083915A}"/>
              </a:ext>
            </a:extLst>
          </p:cNvPr>
          <p:cNvSpPr>
            <a:spLocks noChangeShapeType="1"/>
          </p:cNvSpPr>
          <p:nvPr/>
        </p:nvSpPr>
        <p:spPr bwMode="auto">
          <a:xfrm>
            <a:off x="3348038" y="2708275"/>
            <a:ext cx="0" cy="6492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416" name="Text Box 10">
            <a:extLst>
              <a:ext uri="{FF2B5EF4-FFF2-40B4-BE49-F238E27FC236}">
                <a16:creationId xmlns:a16="http://schemas.microsoft.com/office/drawing/2014/main" id="{48AB77C0-6FCB-4446-BFD3-51666DB5E19F}"/>
              </a:ext>
            </a:extLst>
          </p:cNvPr>
          <p:cNvSpPr txBox="1">
            <a:spLocks noChangeArrowheads="1"/>
          </p:cNvSpPr>
          <p:nvPr/>
        </p:nvSpPr>
        <p:spPr bwMode="auto">
          <a:xfrm>
            <a:off x="3802063" y="2375510"/>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300 </a:t>
            </a:r>
            <a:r>
              <a:rPr lang="en-US" altLang="en-US" dirty="0" err="1"/>
              <a:t>lb</a:t>
            </a:r>
            <a:endParaRPr lang="en-US" altLang="en-US" dirty="0"/>
          </a:p>
        </p:txBody>
      </p:sp>
      <p:sp>
        <p:nvSpPr>
          <p:cNvPr id="17417" name="Text Box 11">
            <a:extLst>
              <a:ext uri="{FF2B5EF4-FFF2-40B4-BE49-F238E27FC236}">
                <a16:creationId xmlns:a16="http://schemas.microsoft.com/office/drawing/2014/main" id="{F4A7175A-83BE-46CC-884E-2A3C71864D74}"/>
              </a:ext>
            </a:extLst>
          </p:cNvPr>
          <p:cNvSpPr txBox="1">
            <a:spLocks noChangeArrowheads="1"/>
          </p:cNvSpPr>
          <p:nvPr/>
        </p:nvSpPr>
        <p:spPr bwMode="auto">
          <a:xfrm>
            <a:off x="3398838" y="3179857"/>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400 </a:t>
            </a:r>
            <a:r>
              <a:rPr lang="en-US" altLang="en-US" dirty="0" err="1"/>
              <a:t>lb</a:t>
            </a:r>
            <a:endParaRPr lang="en-US" altLang="en-US" dirty="0"/>
          </a:p>
        </p:txBody>
      </p:sp>
      <p:sp>
        <p:nvSpPr>
          <p:cNvPr id="17418" name="Text Box 12">
            <a:extLst>
              <a:ext uri="{FF2B5EF4-FFF2-40B4-BE49-F238E27FC236}">
                <a16:creationId xmlns:a16="http://schemas.microsoft.com/office/drawing/2014/main" id="{8204135C-F2EA-42A9-9B17-FC074AC74C3F}"/>
              </a:ext>
            </a:extLst>
          </p:cNvPr>
          <p:cNvSpPr txBox="1">
            <a:spLocks noChangeArrowheads="1"/>
          </p:cNvSpPr>
          <p:nvPr/>
        </p:nvSpPr>
        <p:spPr bwMode="auto">
          <a:xfrm>
            <a:off x="1667669" y="99227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17419" name="Oval 13">
            <a:extLst>
              <a:ext uri="{FF2B5EF4-FFF2-40B4-BE49-F238E27FC236}">
                <a16:creationId xmlns:a16="http://schemas.microsoft.com/office/drawing/2014/main" id="{10A92585-6A7F-47C8-9F32-D1B3AD31277C}"/>
              </a:ext>
            </a:extLst>
          </p:cNvPr>
          <p:cNvSpPr>
            <a:spLocks noChangeArrowheads="1"/>
          </p:cNvSpPr>
          <p:nvPr/>
        </p:nvSpPr>
        <p:spPr bwMode="auto">
          <a:xfrm>
            <a:off x="1874838" y="1301750"/>
            <a:ext cx="73025" cy="71438"/>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20" name="Object 14">
            <a:extLst>
              <a:ext uri="{FF2B5EF4-FFF2-40B4-BE49-F238E27FC236}">
                <a16:creationId xmlns:a16="http://schemas.microsoft.com/office/drawing/2014/main" id="{71845CA6-679C-4CC5-92A4-1554F5018E22}"/>
              </a:ext>
            </a:extLst>
          </p:cNvPr>
          <p:cNvGraphicFramePr>
            <a:graphicFrameLocks noChangeAspect="1"/>
          </p:cNvGraphicFramePr>
          <p:nvPr>
            <p:extLst>
              <p:ext uri="{D42A27DB-BD31-4B8C-83A1-F6EECF244321}">
                <p14:modId xmlns:p14="http://schemas.microsoft.com/office/powerpoint/2010/main" val="3585472970"/>
              </p:ext>
            </p:extLst>
          </p:nvPr>
        </p:nvGraphicFramePr>
        <p:xfrm>
          <a:off x="1116013" y="4005263"/>
          <a:ext cx="3887787" cy="1217612"/>
        </p:xfrm>
        <a:graphic>
          <a:graphicData uri="http://schemas.openxmlformats.org/presentationml/2006/ole">
            <mc:AlternateContent xmlns:mc="http://schemas.openxmlformats.org/markup-compatibility/2006">
              <mc:Choice xmlns:v="urn:schemas-microsoft-com:vml" Requires="v">
                <p:oleObj name="Equation" r:id="rId3" imgW="2311200" imgH="723600" progId="Equation.DSMT4">
                  <p:embed/>
                </p:oleObj>
              </mc:Choice>
              <mc:Fallback>
                <p:oleObj name="Equation" r:id="rId3" imgW="2311200" imgH="723600" progId="Equation.DSMT4">
                  <p:embed/>
                  <p:pic>
                    <p:nvPicPr>
                      <p:cNvPr id="0" name="Object 14"/>
                      <p:cNvPicPr>
                        <a:picLocks noChangeAspect="1" noChangeArrowheads="1"/>
                      </p:cNvPicPr>
                      <p:nvPr/>
                    </p:nvPicPr>
                    <p:blipFill>
                      <a:blip r:embed="rId4"/>
                      <a:srcRect/>
                      <a:stretch>
                        <a:fillRect/>
                      </a:stretch>
                    </p:blipFill>
                    <p:spPr bwMode="auto">
                      <a:xfrm>
                        <a:off x="1116013" y="4005263"/>
                        <a:ext cx="3887787" cy="1217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7421" name="Arc 15">
            <a:extLst>
              <a:ext uri="{FF2B5EF4-FFF2-40B4-BE49-F238E27FC236}">
                <a16:creationId xmlns:a16="http://schemas.microsoft.com/office/drawing/2014/main" id="{5708D258-D3D5-4837-885E-74849F355AE1}"/>
              </a:ext>
            </a:extLst>
          </p:cNvPr>
          <p:cNvSpPr>
            <a:spLocks/>
          </p:cNvSpPr>
          <p:nvPr/>
        </p:nvSpPr>
        <p:spPr bwMode="auto">
          <a:xfrm>
            <a:off x="2678906" y="4811760"/>
            <a:ext cx="381000" cy="420688"/>
          </a:xfrm>
          <a:custGeom>
            <a:avLst/>
            <a:gdLst>
              <a:gd name="T0" fmla="*/ 2147483647 w 35194"/>
              <a:gd name="T1" fmla="*/ 1870260023 h 43200"/>
              <a:gd name="T2" fmla="*/ 0 w 35194"/>
              <a:gd name="T3" fmla="*/ 2147483647 h 43200"/>
              <a:gd name="T4" fmla="*/ 2147483647 w 35194"/>
              <a:gd name="T5" fmla="*/ 2147483647 h 43200"/>
              <a:gd name="T6" fmla="*/ 0 60000 65536"/>
              <a:gd name="T7" fmla="*/ 0 60000 65536"/>
              <a:gd name="T8" fmla="*/ 0 60000 65536"/>
              <a:gd name="T9" fmla="*/ 0 w 35194"/>
              <a:gd name="T10" fmla="*/ 0 h 43200"/>
              <a:gd name="T11" fmla="*/ 35194 w 35194"/>
              <a:gd name="T12" fmla="*/ 43200 h 43200"/>
            </a:gdLst>
            <a:ahLst/>
            <a:cxnLst>
              <a:cxn ang="T6">
                <a:pos x="T0" y="T1"/>
              </a:cxn>
              <a:cxn ang="T7">
                <a:pos x="T2" y="T3"/>
              </a:cxn>
              <a:cxn ang="T8">
                <a:pos x="T4" y="T5"/>
              </a:cxn>
            </a:cxnLst>
            <a:rect l="T9" t="T10" r="T11" b="T12"/>
            <a:pathLst>
              <a:path w="35194" h="43200" fill="none"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path>
              <a:path w="35194" h="43200" stroke="0"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lnTo>
                  <a:pt x="13594" y="21600"/>
                </a:lnTo>
                <a:lnTo>
                  <a:pt x="4110" y="2192"/>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17422" name="Group 18">
            <a:extLst>
              <a:ext uri="{FF2B5EF4-FFF2-40B4-BE49-F238E27FC236}">
                <a16:creationId xmlns:a16="http://schemas.microsoft.com/office/drawing/2014/main" id="{220DFCB0-9A19-4A2B-9522-AAB75D0B29BA}"/>
              </a:ext>
            </a:extLst>
          </p:cNvPr>
          <p:cNvGrpSpPr>
            <a:grpSpLocks/>
          </p:cNvGrpSpPr>
          <p:nvPr/>
        </p:nvGrpSpPr>
        <p:grpSpPr bwMode="auto">
          <a:xfrm>
            <a:off x="684213" y="4005263"/>
            <a:ext cx="381000" cy="420687"/>
            <a:chOff x="431" y="2523"/>
            <a:chExt cx="240" cy="265"/>
          </a:xfrm>
        </p:grpSpPr>
        <p:sp>
          <p:nvSpPr>
            <p:cNvPr id="17423" name="Arc 16">
              <a:extLst>
                <a:ext uri="{FF2B5EF4-FFF2-40B4-BE49-F238E27FC236}">
                  <a16:creationId xmlns:a16="http://schemas.microsoft.com/office/drawing/2014/main" id="{C2AD5824-F0BB-4A83-91B0-31A8EA39B148}"/>
                </a:ext>
              </a:extLst>
            </p:cNvPr>
            <p:cNvSpPr>
              <a:spLocks/>
            </p:cNvSpPr>
            <p:nvPr/>
          </p:nvSpPr>
          <p:spPr bwMode="auto">
            <a:xfrm flipV="1">
              <a:off x="431" y="2523"/>
              <a:ext cx="240" cy="265"/>
            </a:xfrm>
            <a:custGeom>
              <a:avLst/>
              <a:gdLst>
                <a:gd name="T0" fmla="*/ 0 w 35194"/>
                <a:gd name="T1" fmla="*/ 0 h 43200"/>
                <a:gd name="T2" fmla="*/ 0 w 35194"/>
                <a:gd name="T3" fmla="*/ 0 h 43200"/>
                <a:gd name="T4" fmla="*/ 0 w 35194"/>
                <a:gd name="T5" fmla="*/ 0 h 43200"/>
                <a:gd name="T6" fmla="*/ 0 60000 65536"/>
                <a:gd name="T7" fmla="*/ 0 60000 65536"/>
                <a:gd name="T8" fmla="*/ 0 60000 65536"/>
                <a:gd name="T9" fmla="*/ 0 w 35194"/>
                <a:gd name="T10" fmla="*/ 0 h 43200"/>
                <a:gd name="T11" fmla="*/ 35194 w 35194"/>
                <a:gd name="T12" fmla="*/ 43200 h 43200"/>
              </a:gdLst>
              <a:ahLst/>
              <a:cxnLst>
                <a:cxn ang="T6">
                  <a:pos x="T0" y="T1"/>
                </a:cxn>
                <a:cxn ang="T7">
                  <a:pos x="T2" y="T3"/>
                </a:cxn>
                <a:cxn ang="T8">
                  <a:pos x="T4" y="T5"/>
                </a:cxn>
              </a:cxnLst>
              <a:rect l="T9" t="T10" r="T11" b="T12"/>
              <a:pathLst>
                <a:path w="35194" h="43200" fill="none"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path>
                <a:path w="35194" h="43200" stroke="0" extrusionOk="0">
                  <a:moveTo>
                    <a:pt x="4110" y="2192"/>
                  </a:moveTo>
                  <a:cubicBezTo>
                    <a:pt x="7063" y="750"/>
                    <a:pt x="10307" y="-1"/>
                    <a:pt x="13594" y="0"/>
                  </a:cubicBezTo>
                  <a:cubicBezTo>
                    <a:pt x="25523" y="0"/>
                    <a:pt x="35194" y="9670"/>
                    <a:pt x="35194" y="21600"/>
                  </a:cubicBezTo>
                  <a:cubicBezTo>
                    <a:pt x="35194" y="33529"/>
                    <a:pt x="25523" y="43200"/>
                    <a:pt x="13594" y="43200"/>
                  </a:cubicBezTo>
                  <a:cubicBezTo>
                    <a:pt x="8644" y="43200"/>
                    <a:pt x="3846" y="41500"/>
                    <a:pt x="0" y="38385"/>
                  </a:cubicBezTo>
                  <a:lnTo>
                    <a:pt x="13594" y="21600"/>
                  </a:lnTo>
                  <a:lnTo>
                    <a:pt x="4110" y="2192"/>
                  </a:lnTo>
                  <a:close/>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424" name="Text Box 17">
              <a:extLst>
                <a:ext uri="{FF2B5EF4-FFF2-40B4-BE49-F238E27FC236}">
                  <a16:creationId xmlns:a16="http://schemas.microsoft.com/office/drawing/2014/main" id="{F0EF242D-D299-4C05-AE7A-9A33F72B445F}"/>
                </a:ext>
              </a:extLst>
            </p:cNvPr>
            <p:cNvSpPr txBox="1">
              <a:spLocks noChangeArrowheads="1"/>
            </p:cNvSpPr>
            <p:nvPr/>
          </p:nvSpPr>
          <p:spPr bwMode="auto">
            <a:xfrm>
              <a:off x="432" y="2533"/>
              <a:ext cx="20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grpSp>
      <p:cxnSp>
        <p:nvCxnSpPr>
          <p:cNvPr id="3" name="Straight Connector 2">
            <a:extLst>
              <a:ext uri="{FF2B5EF4-FFF2-40B4-BE49-F238E27FC236}">
                <a16:creationId xmlns:a16="http://schemas.microsoft.com/office/drawing/2014/main" id="{6121F9FD-A0F8-47FF-B1A8-FEA605D56E28}"/>
              </a:ext>
            </a:extLst>
          </p:cNvPr>
          <p:cNvCxnSpPr/>
          <p:nvPr/>
        </p:nvCxnSpPr>
        <p:spPr>
          <a:xfrm>
            <a:off x="1403648" y="5445224"/>
            <a:ext cx="172819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6F6AC1B4-9CF9-701A-1A82-1F3FA5AFC19B}"/>
              </a:ext>
            </a:extLst>
          </p:cNvPr>
          <p:cNvCxnSpPr/>
          <p:nvPr/>
        </p:nvCxnSpPr>
        <p:spPr>
          <a:xfrm>
            <a:off x="1454337" y="1337469"/>
            <a:ext cx="3950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98F7A89B-C78F-CD14-EDC7-6EF5DF17F66E}"/>
              </a:ext>
            </a:extLst>
          </p:cNvPr>
          <p:cNvCxnSpPr/>
          <p:nvPr/>
        </p:nvCxnSpPr>
        <p:spPr>
          <a:xfrm>
            <a:off x="1470136" y="2708275"/>
            <a:ext cx="3950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E369793-DDAA-A567-0436-63FFB13A45A1}"/>
              </a:ext>
            </a:extLst>
          </p:cNvPr>
          <p:cNvCxnSpPr/>
          <p:nvPr/>
        </p:nvCxnSpPr>
        <p:spPr>
          <a:xfrm>
            <a:off x="1668322" y="1365646"/>
            <a:ext cx="0" cy="131841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36734D7-A16C-4CDA-654C-A55768B46B7C}"/>
              </a:ext>
            </a:extLst>
          </p:cNvPr>
          <p:cNvCxnSpPr/>
          <p:nvPr/>
        </p:nvCxnSpPr>
        <p:spPr>
          <a:xfrm>
            <a:off x="1908175" y="2742222"/>
            <a:ext cx="0" cy="366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320B2FD-7B22-59DB-3B3B-563ADDF82790}"/>
              </a:ext>
            </a:extLst>
          </p:cNvPr>
          <p:cNvCxnSpPr>
            <a:cxnSpLocks/>
          </p:cNvCxnSpPr>
          <p:nvPr/>
        </p:nvCxnSpPr>
        <p:spPr>
          <a:xfrm>
            <a:off x="1947863" y="3021596"/>
            <a:ext cx="1400175"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a:extLst>
              <a:ext uri="{FF2B5EF4-FFF2-40B4-BE49-F238E27FC236}">
                <a16:creationId xmlns:a16="http://schemas.microsoft.com/office/drawing/2014/main" id="{2AB475ED-2E39-497D-8FEB-23C977F6ECFE}"/>
              </a:ext>
            </a:extLst>
          </p:cNvPr>
          <p:cNvSpPr>
            <a:spLocks noChangeArrowheads="1"/>
          </p:cNvSpPr>
          <p:nvPr/>
        </p:nvSpPr>
        <p:spPr bwMode="auto">
          <a:xfrm>
            <a:off x="1908175" y="765175"/>
            <a:ext cx="1295400" cy="1295400"/>
          </a:xfrm>
          <a:prstGeom prst="rect">
            <a:avLst/>
          </a:prstGeom>
          <a:solidFill>
            <a:schemeClr val="bg1">
              <a:lumMod val="85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35" name="Line 5">
            <a:extLst>
              <a:ext uri="{FF2B5EF4-FFF2-40B4-BE49-F238E27FC236}">
                <a16:creationId xmlns:a16="http://schemas.microsoft.com/office/drawing/2014/main" id="{812D7AF9-DEEB-4042-8C41-67FC312678A3}"/>
              </a:ext>
            </a:extLst>
          </p:cNvPr>
          <p:cNvSpPr>
            <a:spLocks noChangeShapeType="1"/>
          </p:cNvSpPr>
          <p:nvPr/>
        </p:nvSpPr>
        <p:spPr bwMode="auto">
          <a:xfrm>
            <a:off x="3276600" y="2060575"/>
            <a:ext cx="7191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6" name="Line 6">
            <a:extLst>
              <a:ext uri="{FF2B5EF4-FFF2-40B4-BE49-F238E27FC236}">
                <a16:creationId xmlns:a16="http://schemas.microsoft.com/office/drawing/2014/main" id="{5173CAF8-A55E-44E1-A548-ACF7F998CCC5}"/>
              </a:ext>
            </a:extLst>
          </p:cNvPr>
          <p:cNvSpPr>
            <a:spLocks noChangeShapeType="1"/>
          </p:cNvSpPr>
          <p:nvPr/>
        </p:nvSpPr>
        <p:spPr bwMode="auto">
          <a:xfrm flipV="1">
            <a:off x="1908175" y="115888"/>
            <a:ext cx="0" cy="5762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37" name="Text Box 7">
            <a:extLst>
              <a:ext uri="{FF2B5EF4-FFF2-40B4-BE49-F238E27FC236}">
                <a16:creationId xmlns:a16="http://schemas.microsoft.com/office/drawing/2014/main" id="{67251E94-DB6A-4B22-997C-E44B35764EC3}"/>
              </a:ext>
            </a:extLst>
          </p:cNvPr>
          <p:cNvSpPr txBox="1">
            <a:spLocks noChangeArrowheads="1"/>
          </p:cNvSpPr>
          <p:nvPr/>
        </p:nvSpPr>
        <p:spPr bwMode="auto">
          <a:xfrm>
            <a:off x="3924300" y="17002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8438" name="Text Box 8">
            <a:extLst>
              <a:ext uri="{FF2B5EF4-FFF2-40B4-BE49-F238E27FC236}">
                <a16:creationId xmlns:a16="http://schemas.microsoft.com/office/drawing/2014/main" id="{BE23C673-2457-43E8-9E4B-AEA42B8310D8}"/>
              </a:ext>
            </a:extLst>
          </p:cNvPr>
          <p:cNvSpPr txBox="1">
            <a:spLocks noChangeArrowheads="1"/>
          </p:cNvSpPr>
          <p:nvPr/>
        </p:nvSpPr>
        <p:spPr bwMode="auto">
          <a:xfrm>
            <a:off x="2285338" y="2432791"/>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8439" name="Text Box 9">
            <a:extLst>
              <a:ext uri="{FF2B5EF4-FFF2-40B4-BE49-F238E27FC236}">
                <a16:creationId xmlns:a16="http://schemas.microsoft.com/office/drawing/2014/main" id="{FC1A5258-DDA5-4CD4-9D69-9F31BF70A724}"/>
              </a:ext>
            </a:extLst>
          </p:cNvPr>
          <p:cNvSpPr txBox="1">
            <a:spLocks noChangeArrowheads="1"/>
          </p:cNvSpPr>
          <p:nvPr/>
        </p:nvSpPr>
        <p:spPr bwMode="auto">
          <a:xfrm>
            <a:off x="1098778" y="1142103"/>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2 ft</a:t>
            </a:r>
          </a:p>
        </p:txBody>
      </p:sp>
      <p:sp>
        <p:nvSpPr>
          <p:cNvPr id="18440" name="Text Box 10">
            <a:extLst>
              <a:ext uri="{FF2B5EF4-FFF2-40B4-BE49-F238E27FC236}">
                <a16:creationId xmlns:a16="http://schemas.microsoft.com/office/drawing/2014/main" id="{94CA01B5-51BF-462B-8005-39B2DFCAA646}"/>
              </a:ext>
            </a:extLst>
          </p:cNvPr>
          <p:cNvSpPr txBox="1">
            <a:spLocks noChangeArrowheads="1"/>
          </p:cNvSpPr>
          <p:nvPr/>
        </p:nvSpPr>
        <p:spPr bwMode="auto">
          <a:xfrm>
            <a:off x="1641179" y="444027"/>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a:t>
            </a:r>
          </a:p>
        </p:txBody>
      </p:sp>
      <p:sp>
        <p:nvSpPr>
          <p:cNvPr id="18441" name="Oval 11">
            <a:extLst>
              <a:ext uri="{FF2B5EF4-FFF2-40B4-BE49-F238E27FC236}">
                <a16:creationId xmlns:a16="http://schemas.microsoft.com/office/drawing/2014/main" id="{8632BC73-9DAA-40EB-BBB9-8AC9C073CCF0}"/>
              </a:ext>
            </a:extLst>
          </p:cNvPr>
          <p:cNvSpPr>
            <a:spLocks noChangeArrowheads="1"/>
          </p:cNvSpPr>
          <p:nvPr/>
        </p:nvSpPr>
        <p:spPr bwMode="auto">
          <a:xfrm>
            <a:off x="1863725" y="744538"/>
            <a:ext cx="73025" cy="7143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442" name="Line 12">
            <a:extLst>
              <a:ext uri="{FF2B5EF4-FFF2-40B4-BE49-F238E27FC236}">
                <a16:creationId xmlns:a16="http://schemas.microsoft.com/office/drawing/2014/main" id="{A87ACE17-6680-492B-8A3F-CAF6821EAEFA}"/>
              </a:ext>
            </a:extLst>
          </p:cNvPr>
          <p:cNvSpPr>
            <a:spLocks noChangeShapeType="1"/>
          </p:cNvSpPr>
          <p:nvPr/>
        </p:nvSpPr>
        <p:spPr bwMode="auto">
          <a:xfrm>
            <a:off x="3225800" y="2112963"/>
            <a:ext cx="482600" cy="668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43" name="Line 13">
            <a:extLst>
              <a:ext uri="{FF2B5EF4-FFF2-40B4-BE49-F238E27FC236}">
                <a16:creationId xmlns:a16="http://schemas.microsoft.com/office/drawing/2014/main" id="{8C5D28DE-C904-40FD-83DB-2D7FE021E573}"/>
              </a:ext>
            </a:extLst>
          </p:cNvPr>
          <p:cNvSpPr>
            <a:spLocks noChangeShapeType="1"/>
          </p:cNvSpPr>
          <p:nvPr/>
        </p:nvSpPr>
        <p:spPr bwMode="auto">
          <a:xfrm>
            <a:off x="3390900" y="2259013"/>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4" name="Line 14">
            <a:extLst>
              <a:ext uri="{FF2B5EF4-FFF2-40B4-BE49-F238E27FC236}">
                <a16:creationId xmlns:a16="http://schemas.microsoft.com/office/drawing/2014/main" id="{1A4C40C0-3C1B-4941-B0A4-C5D252335DB4}"/>
              </a:ext>
            </a:extLst>
          </p:cNvPr>
          <p:cNvSpPr>
            <a:spLocks noChangeShapeType="1"/>
          </p:cNvSpPr>
          <p:nvPr/>
        </p:nvSpPr>
        <p:spPr bwMode="auto">
          <a:xfrm>
            <a:off x="3606800" y="2259013"/>
            <a:ext cx="0"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445" name="Text Box 15">
            <a:extLst>
              <a:ext uri="{FF2B5EF4-FFF2-40B4-BE49-F238E27FC236}">
                <a16:creationId xmlns:a16="http://schemas.microsoft.com/office/drawing/2014/main" id="{AB83D1E2-CE5A-4F9C-BAD8-1F9ED47E792A}"/>
              </a:ext>
            </a:extLst>
          </p:cNvPr>
          <p:cNvSpPr txBox="1">
            <a:spLocks noChangeArrowheads="1"/>
          </p:cNvSpPr>
          <p:nvPr/>
        </p:nvSpPr>
        <p:spPr bwMode="auto">
          <a:xfrm>
            <a:off x="3562350" y="2297113"/>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4</a:t>
            </a:r>
          </a:p>
        </p:txBody>
      </p:sp>
      <p:sp>
        <p:nvSpPr>
          <p:cNvPr id="18446" name="Text Box 16">
            <a:extLst>
              <a:ext uri="{FF2B5EF4-FFF2-40B4-BE49-F238E27FC236}">
                <a16:creationId xmlns:a16="http://schemas.microsoft.com/office/drawing/2014/main" id="{317C02B6-A8CF-4905-8589-C44EA4C6DAB7}"/>
              </a:ext>
            </a:extLst>
          </p:cNvPr>
          <p:cNvSpPr txBox="1">
            <a:spLocks noChangeArrowheads="1"/>
          </p:cNvSpPr>
          <p:nvPr/>
        </p:nvSpPr>
        <p:spPr bwMode="auto">
          <a:xfrm>
            <a:off x="3346450" y="20081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3</a:t>
            </a:r>
          </a:p>
        </p:txBody>
      </p:sp>
      <p:sp>
        <p:nvSpPr>
          <p:cNvPr id="18447" name="Text Box 17">
            <a:extLst>
              <a:ext uri="{FF2B5EF4-FFF2-40B4-BE49-F238E27FC236}">
                <a16:creationId xmlns:a16="http://schemas.microsoft.com/office/drawing/2014/main" id="{7C785C5C-F240-443B-8881-CE1F9F3AAD87}"/>
              </a:ext>
            </a:extLst>
          </p:cNvPr>
          <p:cNvSpPr txBox="1">
            <a:spLocks noChangeArrowheads="1"/>
          </p:cNvSpPr>
          <p:nvPr/>
        </p:nvSpPr>
        <p:spPr bwMode="auto">
          <a:xfrm>
            <a:off x="3211513" y="2325688"/>
            <a:ext cx="2825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5</a:t>
            </a:r>
          </a:p>
        </p:txBody>
      </p:sp>
      <p:sp>
        <p:nvSpPr>
          <p:cNvPr id="18448" name="Text Box 18">
            <a:extLst>
              <a:ext uri="{FF2B5EF4-FFF2-40B4-BE49-F238E27FC236}">
                <a16:creationId xmlns:a16="http://schemas.microsoft.com/office/drawing/2014/main" id="{489B9128-1A8E-454E-93C3-26CCAAB0D6A0}"/>
              </a:ext>
            </a:extLst>
          </p:cNvPr>
          <p:cNvSpPr txBox="1">
            <a:spLocks noChangeArrowheads="1"/>
          </p:cNvSpPr>
          <p:nvPr/>
        </p:nvSpPr>
        <p:spPr bwMode="auto">
          <a:xfrm>
            <a:off x="3759200" y="258445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500 lb</a:t>
            </a:r>
          </a:p>
        </p:txBody>
      </p:sp>
      <p:sp>
        <p:nvSpPr>
          <p:cNvPr id="18449" name="Line 19">
            <a:extLst>
              <a:ext uri="{FF2B5EF4-FFF2-40B4-BE49-F238E27FC236}">
                <a16:creationId xmlns:a16="http://schemas.microsoft.com/office/drawing/2014/main" id="{EF5DB7B9-6420-4417-A339-6A958FB4D4F9}"/>
              </a:ext>
            </a:extLst>
          </p:cNvPr>
          <p:cNvSpPr>
            <a:spLocks noChangeShapeType="1"/>
          </p:cNvSpPr>
          <p:nvPr/>
        </p:nvSpPr>
        <p:spPr bwMode="auto">
          <a:xfrm>
            <a:off x="1908175" y="765175"/>
            <a:ext cx="1295400" cy="1295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450" name="Text Box 20">
            <a:extLst>
              <a:ext uri="{FF2B5EF4-FFF2-40B4-BE49-F238E27FC236}">
                <a16:creationId xmlns:a16="http://schemas.microsoft.com/office/drawing/2014/main" id="{94DED8B6-543E-476A-AAE1-863E51027750}"/>
              </a:ext>
            </a:extLst>
          </p:cNvPr>
          <p:cNvSpPr txBox="1">
            <a:spLocks noChangeArrowheads="1"/>
          </p:cNvSpPr>
          <p:nvPr/>
        </p:nvSpPr>
        <p:spPr bwMode="auto">
          <a:xfrm>
            <a:off x="1958975" y="-7938"/>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18451" name="Text Box 21">
            <a:extLst>
              <a:ext uri="{FF2B5EF4-FFF2-40B4-BE49-F238E27FC236}">
                <a16:creationId xmlns:a16="http://schemas.microsoft.com/office/drawing/2014/main" id="{D6D49A0E-9CF4-4729-9E0D-5B10D8B22CD4}"/>
              </a:ext>
            </a:extLst>
          </p:cNvPr>
          <p:cNvSpPr txBox="1">
            <a:spLocks noChangeArrowheads="1"/>
          </p:cNvSpPr>
          <p:nvPr/>
        </p:nvSpPr>
        <p:spPr bwMode="auto">
          <a:xfrm>
            <a:off x="888093" y="3136105"/>
            <a:ext cx="327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use of vector cross product</a:t>
            </a:r>
          </a:p>
        </p:txBody>
      </p:sp>
      <p:sp>
        <p:nvSpPr>
          <p:cNvPr id="18452" name="Text Box 22">
            <a:extLst>
              <a:ext uri="{FF2B5EF4-FFF2-40B4-BE49-F238E27FC236}">
                <a16:creationId xmlns:a16="http://schemas.microsoft.com/office/drawing/2014/main" id="{F5D5ED15-AA41-40C0-BB9C-5F3BDA11C5AB}"/>
              </a:ext>
            </a:extLst>
          </p:cNvPr>
          <p:cNvSpPr txBox="1">
            <a:spLocks noChangeArrowheads="1"/>
          </p:cNvSpPr>
          <p:nvPr/>
        </p:nvSpPr>
        <p:spPr bwMode="auto">
          <a:xfrm>
            <a:off x="2535238" y="1000125"/>
            <a:ext cx="26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graphicFrame>
        <p:nvGraphicFramePr>
          <p:cNvPr id="18453" name="Object 23">
            <a:extLst>
              <a:ext uri="{FF2B5EF4-FFF2-40B4-BE49-F238E27FC236}">
                <a16:creationId xmlns:a16="http://schemas.microsoft.com/office/drawing/2014/main" id="{EADAC803-E512-4FC7-8D94-4572DEEE0453}"/>
              </a:ext>
            </a:extLst>
          </p:cNvPr>
          <p:cNvGraphicFramePr>
            <a:graphicFrameLocks noChangeAspect="1"/>
          </p:cNvGraphicFramePr>
          <p:nvPr/>
        </p:nvGraphicFramePr>
        <p:xfrm>
          <a:off x="395288" y="3860800"/>
          <a:ext cx="1728787" cy="763588"/>
        </p:xfrm>
        <a:graphic>
          <a:graphicData uri="http://schemas.openxmlformats.org/presentationml/2006/ole">
            <mc:AlternateContent xmlns:mc="http://schemas.openxmlformats.org/markup-compatibility/2006">
              <mc:Choice xmlns:v="urn:schemas-microsoft-com:vml" Requires="v">
                <p:oleObj name="Equation" r:id="rId3" imgW="977900" imgH="431800" progId="Equation.DSMT4">
                  <p:embed/>
                </p:oleObj>
              </mc:Choice>
              <mc:Fallback>
                <p:oleObj name="Equation" r:id="rId3" imgW="977900" imgH="431800" progId="Equation.DSMT4">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3860800"/>
                        <a:ext cx="1728787"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54" name="Object 24">
            <a:extLst>
              <a:ext uri="{FF2B5EF4-FFF2-40B4-BE49-F238E27FC236}">
                <a16:creationId xmlns:a16="http://schemas.microsoft.com/office/drawing/2014/main" id="{77D31733-DEAA-45B1-8797-88478CADB620}"/>
              </a:ext>
            </a:extLst>
          </p:cNvPr>
          <p:cNvGraphicFramePr>
            <a:graphicFrameLocks noChangeAspect="1"/>
          </p:cNvGraphicFramePr>
          <p:nvPr>
            <p:extLst>
              <p:ext uri="{D42A27DB-BD31-4B8C-83A1-F6EECF244321}">
                <p14:modId xmlns:p14="http://schemas.microsoft.com/office/powerpoint/2010/main" val="4036462618"/>
              </p:ext>
            </p:extLst>
          </p:nvPr>
        </p:nvGraphicFramePr>
        <p:xfrm>
          <a:off x="2411413" y="3860800"/>
          <a:ext cx="2808287" cy="2730500"/>
        </p:xfrm>
        <a:graphic>
          <a:graphicData uri="http://schemas.openxmlformats.org/presentationml/2006/ole">
            <mc:AlternateContent xmlns:mc="http://schemas.openxmlformats.org/markup-compatibility/2006">
              <mc:Choice xmlns:v="urn:schemas-microsoft-com:vml" Requires="v">
                <p:oleObj name="Equation" r:id="rId5" imgW="1828800" imgH="1777680" progId="Equation.DSMT4">
                  <p:embed/>
                </p:oleObj>
              </mc:Choice>
              <mc:Fallback>
                <p:oleObj name="Equation" r:id="rId5" imgW="1828800" imgH="1777680" progId="Equation.DSMT4">
                  <p:embed/>
                  <p:pic>
                    <p:nvPicPr>
                      <p:cNvPr id="0" name="Object 24"/>
                      <p:cNvPicPr>
                        <a:picLocks noChangeAspect="1" noChangeArrowheads="1"/>
                      </p:cNvPicPr>
                      <p:nvPr/>
                    </p:nvPicPr>
                    <p:blipFill>
                      <a:blip r:embed="rId6"/>
                      <a:srcRect/>
                      <a:stretch>
                        <a:fillRect/>
                      </a:stretch>
                    </p:blipFill>
                    <p:spPr bwMode="auto">
                      <a:xfrm>
                        <a:off x="2411413" y="3860800"/>
                        <a:ext cx="2808287" cy="2730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55" name="Text Box 25">
            <a:extLst>
              <a:ext uri="{FF2B5EF4-FFF2-40B4-BE49-F238E27FC236}">
                <a16:creationId xmlns:a16="http://schemas.microsoft.com/office/drawing/2014/main" id="{DA408437-7C7C-4F39-B82D-502DC58A3ED0}"/>
              </a:ext>
            </a:extLst>
          </p:cNvPr>
          <p:cNvSpPr txBox="1">
            <a:spLocks noChangeArrowheads="1"/>
          </p:cNvSpPr>
          <p:nvPr/>
        </p:nvSpPr>
        <p:spPr bwMode="auto">
          <a:xfrm>
            <a:off x="5376230" y="3143031"/>
            <a:ext cx="35530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(4) in MATLAB the cross function</a:t>
            </a:r>
          </a:p>
          <a:p>
            <a:pPr eaLnBrk="1" hangingPunct="1"/>
            <a:r>
              <a:rPr lang="en-US" altLang="en-US" dirty="0"/>
              <a:t> gives</a:t>
            </a:r>
          </a:p>
        </p:txBody>
      </p:sp>
      <p:sp>
        <p:nvSpPr>
          <p:cNvPr id="18456" name="Rectangle 26">
            <a:extLst>
              <a:ext uri="{FF2B5EF4-FFF2-40B4-BE49-F238E27FC236}">
                <a16:creationId xmlns:a16="http://schemas.microsoft.com/office/drawing/2014/main" id="{9FD8CD1F-6220-439A-9A4F-C3E05EAAE4BB}"/>
              </a:ext>
            </a:extLst>
          </p:cNvPr>
          <p:cNvSpPr>
            <a:spLocks noChangeArrowheads="1"/>
          </p:cNvSpPr>
          <p:nvPr/>
        </p:nvSpPr>
        <p:spPr bwMode="auto">
          <a:xfrm>
            <a:off x="5940425" y="3789363"/>
            <a:ext cx="3024188" cy="2017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pt-BR" altLang="en-US" dirty="0"/>
              <a:t>r = [ 2 -2 0];</a:t>
            </a:r>
          </a:p>
          <a:p>
            <a:pPr eaLnBrk="1" hangingPunct="1">
              <a:spcBef>
                <a:spcPct val="50000"/>
              </a:spcBef>
            </a:pPr>
            <a:r>
              <a:rPr lang="pt-BR" altLang="en-US" dirty="0"/>
              <a:t>F =[300 -400 0];</a:t>
            </a:r>
          </a:p>
          <a:p>
            <a:pPr eaLnBrk="1" hangingPunct="1">
              <a:spcBef>
                <a:spcPct val="50000"/>
              </a:spcBef>
            </a:pPr>
            <a:r>
              <a:rPr lang="pt-BR" altLang="en-US" dirty="0"/>
              <a:t>M = cross(r,F)</a:t>
            </a:r>
          </a:p>
          <a:p>
            <a:pPr eaLnBrk="1" hangingPunct="1">
              <a:spcBef>
                <a:spcPct val="50000"/>
              </a:spcBef>
            </a:pPr>
            <a:r>
              <a:rPr lang="pt-BR" altLang="en-US" dirty="0"/>
              <a:t>M =</a:t>
            </a:r>
          </a:p>
          <a:p>
            <a:pPr eaLnBrk="1" hangingPunct="1">
              <a:spcBef>
                <a:spcPct val="50000"/>
              </a:spcBef>
            </a:pPr>
            <a:r>
              <a:rPr lang="pt-BR" altLang="en-US" dirty="0"/>
              <a:t>     0     0  -200</a:t>
            </a:r>
            <a:endParaRPr lang="en-US" altLang="en-US" dirty="0"/>
          </a:p>
        </p:txBody>
      </p:sp>
      <p:sp>
        <p:nvSpPr>
          <p:cNvPr id="2" name="TextBox 1">
            <a:extLst>
              <a:ext uri="{FF2B5EF4-FFF2-40B4-BE49-F238E27FC236}">
                <a16:creationId xmlns:a16="http://schemas.microsoft.com/office/drawing/2014/main" id="{852FEDAF-DFA5-4053-B841-0FAE7B805042}"/>
              </a:ext>
            </a:extLst>
          </p:cNvPr>
          <p:cNvSpPr txBox="1"/>
          <p:nvPr/>
        </p:nvSpPr>
        <p:spPr>
          <a:xfrm>
            <a:off x="6058547" y="5978763"/>
            <a:ext cx="2787943" cy="646331"/>
          </a:xfrm>
          <a:prstGeom prst="rect">
            <a:avLst/>
          </a:prstGeom>
          <a:noFill/>
        </p:spPr>
        <p:txBody>
          <a:bodyPr wrap="none" rtlCol="0">
            <a:spAutoFit/>
          </a:bodyPr>
          <a:lstStyle/>
          <a:p>
            <a:r>
              <a:rPr lang="en-US" dirty="0"/>
              <a:t>try in MATLAB doing the</a:t>
            </a:r>
          </a:p>
          <a:p>
            <a:r>
              <a:rPr lang="en-US" dirty="0"/>
              <a:t>determinant symbolically</a:t>
            </a:r>
          </a:p>
        </p:txBody>
      </p:sp>
      <p:cxnSp>
        <p:nvCxnSpPr>
          <p:cNvPr id="5" name="Straight Connector 4">
            <a:extLst>
              <a:ext uri="{FF2B5EF4-FFF2-40B4-BE49-F238E27FC236}">
                <a16:creationId xmlns:a16="http://schemas.microsoft.com/office/drawing/2014/main" id="{1B53E676-BFD2-4017-958A-C4B8AC81703E}"/>
              </a:ext>
            </a:extLst>
          </p:cNvPr>
          <p:cNvCxnSpPr/>
          <p:nvPr/>
        </p:nvCxnSpPr>
        <p:spPr>
          <a:xfrm>
            <a:off x="2411413" y="6591300"/>
            <a:ext cx="158432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291F274-99B3-4261-9EAA-D4093EC2F249}"/>
              </a:ext>
            </a:extLst>
          </p:cNvPr>
          <p:cNvCxnSpPr/>
          <p:nvPr/>
        </p:nvCxnSpPr>
        <p:spPr>
          <a:xfrm>
            <a:off x="6086480" y="5807075"/>
            <a:ext cx="201391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8ED4A8F-14A0-5A32-D08F-518521C6A8BC}"/>
              </a:ext>
            </a:extLst>
          </p:cNvPr>
          <p:cNvCxnSpPr/>
          <p:nvPr/>
        </p:nvCxnSpPr>
        <p:spPr>
          <a:xfrm>
            <a:off x="1005955" y="6741368"/>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FEE442B6-8378-B795-EDD2-82A92D9D5727}"/>
              </a:ext>
            </a:extLst>
          </p:cNvPr>
          <p:cNvCxnSpPr/>
          <p:nvPr/>
        </p:nvCxnSpPr>
        <p:spPr>
          <a:xfrm>
            <a:off x="1403646" y="776757"/>
            <a:ext cx="405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7A37AD0-1248-F6E3-23A4-D12746B20D49}"/>
              </a:ext>
            </a:extLst>
          </p:cNvPr>
          <p:cNvCxnSpPr/>
          <p:nvPr/>
        </p:nvCxnSpPr>
        <p:spPr>
          <a:xfrm>
            <a:off x="1438275" y="2066925"/>
            <a:ext cx="4058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0CB5D14-EAF5-3B8B-8DD0-35AED681D0ED}"/>
              </a:ext>
            </a:extLst>
          </p:cNvPr>
          <p:cNvCxnSpPr/>
          <p:nvPr/>
        </p:nvCxnSpPr>
        <p:spPr>
          <a:xfrm>
            <a:off x="1652684" y="783107"/>
            <a:ext cx="0" cy="128381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E0EA69A-3E76-E533-BE37-1144FA36C889}"/>
              </a:ext>
            </a:extLst>
          </p:cNvPr>
          <p:cNvCxnSpPr/>
          <p:nvPr/>
        </p:nvCxnSpPr>
        <p:spPr>
          <a:xfrm>
            <a:off x="1900237" y="2119266"/>
            <a:ext cx="0" cy="420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ABADAE5-4BAE-EECA-F27F-FC21315E7C88}"/>
              </a:ext>
            </a:extLst>
          </p:cNvPr>
          <p:cNvCxnSpPr/>
          <p:nvPr/>
        </p:nvCxnSpPr>
        <p:spPr>
          <a:xfrm>
            <a:off x="3203575" y="2119032"/>
            <a:ext cx="0" cy="420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49C379B-27A3-D8D2-9C37-BEE9B7D946CE}"/>
              </a:ext>
            </a:extLst>
          </p:cNvPr>
          <p:cNvCxnSpPr>
            <a:cxnSpLocks/>
          </p:cNvCxnSpPr>
          <p:nvPr/>
        </p:nvCxnSpPr>
        <p:spPr>
          <a:xfrm>
            <a:off x="1863725" y="2375640"/>
            <a:ext cx="1317903"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a:extLst>
              <a:ext uri="{FF2B5EF4-FFF2-40B4-BE49-F238E27FC236}">
                <a16:creationId xmlns:a16="http://schemas.microsoft.com/office/drawing/2014/main" id="{CBD2D27A-790D-46CE-B2AF-FF9484191765}"/>
              </a:ext>
            </a:extLst>
          </p:cNvPr>
          <p:cNvSpPr txBox="1">
            <a:spLocks noChangeArrowheads="1"/>
          </p:cNvSpPr>
          <p:nvPr/>
        </p:nvSpPr>
        <p:spPr bwMode="auto">
          <a:xfrm>
            <a:off x="3543300" y="280988"/>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Couple</a:t>
            </a:r>
          </a:p>
        </p:txBody>
      </p:sp>
      <p:sp>
        <p:nvSpPr>
          <p:cNvPr id="23555" name="Text Box 5">
            <a:extLst>
              <a:ext uri="{FF2B5EF4-FFF2-40B4-BE49-F238E27FC236}">
                <a16:creationId xmlns:a16="http://schemas.microsoft.com/office/drawing/2014/main" id="{AEBE3584-1182-4453-9C7C-F66F2439433B}"/>
              </a:ext>
            </a:extLst>
          </p:cNvPr>
          <p:cNvSpPr txBox="1">
            <a:spLocks noChangeArrowheads="1"/>
          </p:cNvSpPr>
          <p:nvPr/>
        </p:nvSpPr>
        <p:spPr bwMode="auto">
          <a:xfrm>
            <a:off x="663575" y="836613"/>
            <a:ext cx="7869238"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couple is a vector quantity that represents a pure turning or twisting action on a body. It has the dimensions of a moment of a force (force x distance) and like a force is represented as an arrow but in 3-D we normally also shown the direction of the turning action of the couple as determined with the right-hand-rule so we can distinguish couples from forces</a:t>
            </a:r>
          </a:p>
        </p:txBody>
      </p:sp>
      <p:sp>
        <p:nvSpPr>
          <p:cNvPr id="23556" name="Text Box 8">
            <a:extLst>
              <a:ext uri="{FF2B5EF4-FFF2-40B4-BE49-F238E27FC236}">
                <a16:creationId xmlns:a16="http://schemas.microsoft.com/office/drawing/2014/main" id="{862DCD0A-CBB5-43F2-B33F-E759060469F1}"/>
              </a:ext>
            </a:extLst>
          </p:cNvPr>
          <p:cNvSpPr txBox="1">
            <a:spLocks noChangeArrowheads="1"/>
          </p:cNvSpPr>
          <p:nvPr/>
        </p:nvSpPr>
        <p:spPr bwMode="auto">
          <a:xfrm>
            <a:off x="5076825" y="2636838"/>
            <a:ext cx="1009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150 ft-lb</a:t>
            </a:r>
          </a:p>
        </p:txBody>
      </p:sp>
      <p:sp>
        <p:nvSpPr>
          <p:cNvPr id="23557" name="Arc 7">
            <a:extLst>
              <a:ext uri="{FF2B5EF4-FFF2-40B4-BE49-F238E27FC236}">
                <a16:creationId xmlns:a16="http://schemas.microsoft.com/office/drawing/2014/main" id="{C8205953-2214-4CE2-B12F-96346E2F018E}"/>
              </a:ext>
            </a:extLst>
          </p:cNvPr>
          <p:cNvSpPr>
            <a:spLocks/>
          </p:cNvSpPr>
          <p:nvPr/>
        </p:nvSpPr>
        <p:spPr bwMode="auto">
          <a:xfrm rot="-1005612">
            <a:off x="4594225" y="3416300"/>
            <a:ext cx="514350" cy="314325"/>
          </a:xfrm>
          <a:custGeom>
            <a:avLst/>
            <a:gdLst>
              <a:gd name="T0" fmla="*/ 2147483647 w 37808"/>
              <a:gd name="T1" fmla="*/ 708506755 h 43200"/>
              <a:gd name="T2" fmla="*/ 0 w 37808"/>
              <a:gd name="T3" fmla="*/ 2147483647 h 43200"/>
              <a:gd name="T4" fmla="*/ 2147483647 w 37808"/>
              <a:gd name="T5" fmla="*/ 2147483647 h 43200"/>
              <a:gd name="T6" fmla="*/ 0 60000 65536"/>
              <a:gd name="T7" fmla="*/ 0 60000 65536"/>
              <a:gd name="T8" fmla="*/ 0 60000 65536"/>
              <a:gd name="T9" fmla="*/ 0 w 37808"/>
              <a:gd name="T10" fmla="*/ 0 h 43200"/>
              <a:gd name="T11" fmla="*/ 37808 w 37808"/>
              <a:gd name="T12" fmla="*/ 43200 h 43200"/>
            </a:gdLst>
            <a:ahLst/>
            <a:cxnLst>
              <a:cxn ang="T6">
                <a:pos x="T0" y="T1"/>
              </a:cxn>
              <a:cxn ang="T7">
                <a:pos x="T2" y="T3"/>
              </a:cxn>
              <a:cxn ang="T8">
                <a:pos x="T4" y="T5"/>
              </a:cxn>
            </a:cxnLst>
            <a:rect l="T9" t="T10" r="T11" b="T12"/>
            <a:pathLst>
              <a:path w="37808" h="43200" fill="none" extrusionOk="0">
                <a:moveTo>
                  <a:pt x="2662" y="4774"/>
                </a:moveTo>
                <a:cubicBezTo>
                  <a:pt x="6501" y="1684"/>
                  <a:pt x="11280" y="-1"/>
                  <a:pt x="16208" y="0"/>
                </a:cubicBezTo>
                <a:cubicBezTo>
                  <a:pt x="28137" y="0"/>
                  <a:pt x="37808" y="9670"/>
                  <a:pt x="37808" y="21600"/>
                </a:cubicBezTo>
                <a:cubicBezTo>
                  <a:pt x="37808" y="33529"/>
                  <a:pt x="28137" y="43200"/>
                  <a:pt x="16208" y="43200"/>
                </a:cubicBezTo>
                <a:cubicBezTo>
                  <a:pt x="10004" y="43200"/>
                  <a:pt x="4100" y="40532"/>
                  <a:pt x="0" y="35877"/>
                </a:cubicBezTo>
              </a:path>
              <a:path w="37808" h="43200" stroke="0" extrusionOk="0">
                <a:moveTo>
                  <a:pt x="2662" y="4774"/>
                </a:moveTo>
                <a:cubicBezTo>
                  <a:pt x="6501" y="1684"/>
                  <a:pt x="11280" y="-1"/>
                  <a:pt x="16208" y="0"/>
                </a:cubicBezTo>
                <a:cubicBezTo>
                  <a:pt x="28137" y="0"/>
                  <a:pt x="37808" y="9670"/>
                  <a:pt x="37808" y="21600"/>
                </a:cubicBezTo>
                <a:cubicBezTo>
                  <a:pt x="37808" y="33529"/>
                  <a:pt x="28137" y="43200"/>
                  <a:pt x="16208" y="43200"/>
                </a:cubicBezTo>
                <a:cubicBezTo>
                  <a:pt x="10004" y="43200"/>
                  <a:pt x="4100" y="40532"/>
                  <a:pt x="0" y="35877"/>
                </a:cubicBezTo>
                <a:lnTo>
                  <a:pt x="16208" y="21600"/>
                </a:lnTo>
                <a:lnTo>
                  <a:pt x="2662" y="4774"/>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558" name="AutoShape 10">
            <a:extLst>
              <a:ext uri="{FF2B5EF4-FFF2-40B4-BE49-F238E27FC236}">
                <a16:creationId xmlns:a16="http://schemas.microsoft.com/office/drawing/2014/main" id="{26A18A5D-1249-4527-84CA-A553344B5AC0}"/>
              </a:ext>
            </a:extLst>
          </p:cNvPr>
          <p:cNvSpPr>
            <a:spLocks noChangeArrowheads="1"/>
          </p:cNvSpPr>
          <p:nvPr/>
        </p:nvSpPr>
        <p:spPr bwMode="auto">
          <a:xfrm rot="-1005612">
            <a:off x="4298950" y="3335338"/>
            <a:ext cx="1152525" cy="431800"/>
          </a:xfrm>
          <a:prstGeom prst="parallelogram">
            <a:avLst>
              <a:gd name="adj" fmla="val 66728"/>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559" name="Line 11">
            <a:extLst>
              <a:ext uri="{FF2B5EF4-FFF2-40B4-BE49-F238E27FC236}">
                <a16:creationId xmlns:a16="http://schemas.microsoft.com/office/drawing/2014/main" id="{5F94437B-099B-4A75-AB47-563A2CBEE31D}"/>
              </a:ext>
            </a:extLst>
          </p:cNvPr>
          <p:cNvSpPr>
            <a:spLocks noChangeShapeType="1"/>
          </p:cNvSpPr>
          <p:nvPr/>
        </p:nvSpPr>
        <p:spPr bwMode="auto">
          <a:xfrm rot="20594388" flipV="1">
            <a:off x="4937125" y="2965450"/>
            <a:ext cx="0" cy="1584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0" name="Line 12">
            <a:extLst>
              <a:ext uri="{FF2B5EF4-FFF2-40B4-BE49-F238E27FC236}">
                <a16:creationId xmlns:a16="http://schemas.microsoft.com/office/drawing/2014/main" id="{8CFFCB27-C0A9-4AB5-9FF9-72CDC1908157}"/>
              </a:ext>
            </a:extLst>
          </p:cNvPr>
          <p:cNvSpPr>
            <a:spLocks noChangeShapeType="1"/>
          </p:cNvSpPr>
          <p:nvPr/>
        </p:nvSpPr>
        <p:spPr bwMode="auto">
          <a:xfrm rot="-1005612">
            <a:off x="5173663" y="3321050"/>
            <a:ext cx="792162" cy="3587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561" name="Text Box 13">
            <a:extLst>
              <a:ext uri="{FF2B5EF4-FFF2-40B4-BE49-F238E27FC236}">
                <a16:creationId xmlns:a16="http://schemas.microsoft.com/office/drawing/2014/main" id="{2ADC68CB-6C8F-483A-990C-5F14DD2109AA}"/>
              </a:ext>
            </a:extLst>
          </p:cNvPr>
          <p:cNvSpPr txBox="1">
            <a:spLocks noChangeArrowheads="1"/>
          </p:cNvSpPr>
          <p:nvPr/>
        </p:nvSpPr>
        <p:spPr bwMode="auto">
          <a:xfrm>
            <a:off x="5992813" y="3448050"/>
            <a:ext cx="29003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perpendicular to the couple</a:t>
            </a:r>
          </a:p>
        </p:txBody>
      </p:sp>
      <p:sp>
        <p:nvSpPr>
          <p:cNvPr id="23562" name="Text Box 14">
            <a:extLst>
              <a:ext uri="{FF2B5EF4-FFF2-40B4-BE49-F238E27FC236}">
                <a16:creationId xmlns:a16="http://schemas.microsoft.com/office/drawing/2014/main" id="{A3E93C7A-48BE-481F-A9DE-5B22CF089BE3}"/>
              </a:ext>
            </a:extLst>
          </p:cNvPr>
          <p:cNvSpPr txBox="1">
            <a:spLocks noChangeArrowheads="1"/>
          </p:cNvSpPr>
          <p:nvPr/>
        </p:nvSpPr>
        <p:spPr bwMode="auto">
          <a:xfrm>
            <a:off x="1095375" y="4673600"/>
            <a:ext cx="76533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In 2-D , we normally just show the direction of the turning action and the magnitude:</a:t>
            </a:r>
          </a:p>
        </p:txBody>
      </p:sp>
      <p:sp>
        <p:nvSpPr>
          <p:cNvPr id="23563" name="Arc 15">
            <a:extLst>
              <a:ext uri="{FF2B5EF4-FFF2-40B4-BE49-F238E27FC236}">
                <a16:creationId xmlns:a16="http://schemas.microsoft.com/office/drawing/2014/main" id="{A38D6075-F8CC-4220-B1FD-6DE98F66FFAA}"/>
              </a:ext>
            </a:extLst>
          </p:cNvPr>
          <p:cNvSpPr>
            <a:spLocks/>
          </p:cNvSpPr>
          <p:nvPr/>
        </p:nvSpPr>
        <p:spPr bwMode="auto">
          <a:xfrm>
            <a:off x="2824163" y="5592763"/>
            <a:ext cx="598487" cy="720725"/>
          </a:xfrm>
          <a:custGeom>
            <a:avLst/>
            <a:gdLst>
              <a:gd name="T0" fmla="*/ 2147483647 w 35838"/>
              <a:gd name="T1" fmla="*/ 2147483647 h 43200"/>
              <a:gd name="T2" fmla="*/ 0 w 35838"/>
              <a:gd name="T3" fmla="*/ 2147483647 h 43200"/>
              <a:gd name="T4" fmla="*/ 2147483647 w 35838"/>
              <a:gd name="T5" fmla="*/ 2147483647 h 43200"/>
              <a:gd name="T6" fmla="*/ 0 60000 65536"/>
              <a:gd name="T7" fmla="*/ 0 60000 65536"/>
              <a:gd name="T8" fmla="*/ 0 60000 65536"/>
              <a:gd name="T9" fmla="*/ 0 w 35838"/>
              <a:gd name="T10" fmla="*/ 0 h 43200"/>
              <a:gd name="T11" fmla="*/ 35838 w 35838"/>
              <a:gd name="T12" fmla="*/ 43200 h 43200"/>
            </a:gdLst>
            <a:ahLst/>
            <a:cxnLst>
              <a:cxn ang="T6">
                <a:pos x="T0" y="T1"/>
              </a:cxn>
              <a:cxn ang="T7">
                <a:pos x="T2" y="T3"/>
              </a:cxn>
              <a:cxn ang="T8">
                <a:pos x="T4" y="T5"/>
              </a:cxn>
            </a:cxnLst>
            <a:rect l="T9" t="T10" r="T11" b="T12"/>
            <a:pathLst>
              <a:path w="35838" h="43200" fill="none" extrusionOk="0">
                <a:moveTo>
                  <a:pt x="4449" y="2345"/>
                </a:moveTo>
                <a:cubicBezTo>
                  <a:pt x="7481" y="803"/>
                  <a:pt x="10835" y="-1"/>
                  <a:pt x="14238" y="0"/>
                </a:cubicBezTo>
                <a:cubicBezTo>
                  <a:pt x="26167" y="0"/>
                  <a:pt x="35838" y="9670"/>
                  <a:pt x="35838" y="21600"/>
                </a:cubicBezTo>
                <a:cubicBezTo>
                  <a:pt x="35838" y="33529"/>
                  <a:pt x="26167" y="43200"/>
                  <a:pt x="14238" y="43200"/>
                </a:cubicBezTo>
                <a:cubicBezTo>
                  <a:pt x="8999" y="43200"/>
                  <a:pt x="3939" y="41296"/>
                  <a:pt x="-1" y="37843"/>
                </a:cubicBezTo>
              </a:path>
              <a:path w="35838" h="43200" stroke="0" extrusionOk="0">
                <a:moveTo>
                  <a:pt x="4449" y="2345"/>
                </a:moveTo>
                <a:cubicBezTo>
                  <a:pt x="7481" y="803"/>
                  <a:pt x="10835" y="-1"/>
                  <a:pt x="14238" y="0"/>
                </a:cubicBezTo>
                <a:cubicBezTo>
                  <a:pt x="26167" y="0"/>
                  <a:pt x="35838" y="9670"/>
                  <a:pt x="35838" y="21600"/>
                </a:cubicBezTo>
                <a:cubicBezTo>
                  <a:pt x="35838" y="33529"/>
                  <a:pt x="26167" y="43200"/>
                  <a:pt x="14238" y="43200"/>
                </a:cubicBezTo>
                <a:cubicBezTo>
                  <a:pt x="8999" y="43200"/>
                  <a:pt x="3939" y="41296"/>
                  <a:pt x="-1" y="37843"/>
                </a:cubicBezTo>
                <a:lnTo>
                  <a:pt x="14238" y="21600"/>
                </a:lnTo>
                <a:lnTo>
                  <a:pt x="4449" y="2345"/>
                </a:lnTo>
                <a:close/>
              </a:path>
            </a:pathLst>
          </a:custGeom>
          <a:noFill/>
          <a:ln w="38100">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3564" name="Text Box 17">
            <a:extLst>
              <a:ext uri="{FF2B5EF4-FFF2-40B4-BE49-F238E27FC236}">
                <a16:creationId xmlns:a16="http://schemas.microsoft.com/office/drawing/2014/main" id="{81E422B4-1449-4DDD-B012-1B4A5BAF7CD1}"/>
              </a:ext>
            </a:extLst>
          </p:cNvPr>
          <p:cNvSpPr txBox="1">
            <a:spLocks noChangeArrowheads="1"/>
          </p:cNvSpPr>
          <p:nvPr/>
        </p:nvSpPr>
        <p:spPr bwMode="auto">
          <a:xfrm>
            <a:off x="3400425" y="5321300"/>
            <a:ext cx="933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30 in-lb</a:t>
            </a:r>
          </a:p>
        </p:txBody>
      </p:sp>
      <p:sp>
        <p:nvSpPr>
          <p:cNvPr id="23565" name="Text Box 18">
            <a:extLst>
              <a:ext uri="{FF2B5EF4-FFF2-40B4-BE49-F238E27FC236}">
                <a16:creationId xmlns:a16="http://schemas.microsoft.com/office/drawing/2014/main" id="{C66236B4-A4AA-4191-8BD1-1EDDA50E6007}"/>
              </a:ext>
            </a:extLst>
          </p:cNvPr>
          <p:cNvSpPr txBox="1">
            <a:spLocks noChangeArrowheads="1"/>
          </p:cNvSpPr>
          <p:nvPr/>
        </p:nvSpPr>
        <p:spPr bwMode="auto">
          <a:xfrm>
            <a:off x="4192588" y="26558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C</a:t>
            </a:r>
          </a:p>
        </p:txBody>
      </p:sp>
      <p:sp>
        <p:nvSpPr>
          <p:cNvPr id="23566" name="Line 19">
            <a:extLst>
              <a:ext uri="{FF2B5EF4-FFF2-40B4-BE49-F238E27FC236}">
                <a16:creationId xmlns:a16="http://schemas.microsoft.com/office/drawing/2014/main" id="{9E1417FF-D53E-4B51-A14E-A8309C904FD8}"/>
              </a:ext>
            </a:extLst>
          </p:cNvPr>
          <p:cNvSpPr>
            <a:spLocks noChangeShapeType="1"/>
          </p:cNvSpPr>
          <p:nvPr/>
        </p:nvSpPr>
        <p:spPr bwMode="auto">
          <a:xfrm>
            <a:off x="1331913" y="6092825"/>
            <a:ext cx="647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7" name="Line 20">
            <a:extLst>
              <a:ext uri="{FF2B5EF4-FFF2-40B4-BE49-F238E27FC236}">
                <a16:creationId xmlns:a16="http://schemas.microsoft.com/office/drawing/2014/main" id="{2EB2B839-15DE-448D-B21A-3367702C2A9B}"/>
              </a:ext>
            </a:extLst>
          </p:cNvPr>
          <p:cNvSpPr>
            <a:spLocks noChangeShapeType="1"/>
          </p:cNvSpPr>
          <p:nvPr/>
        </p:nvSpPr>
        <p:spPr bwMode="auto">
          <a:xfrm flipV="1">
            <a:off x="1331913" y="5445125"/>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568" name="Text Box 21">
            <a:extLst>
              <a:ext uri="{FF2B5EF4-FFF2-40B4-BE49-F238E27FC236}">
                <a16:creationId xmlns:a16="http://schemas.microsoft.com/office/drawing/2014/main" id="{DEC3459F-F66C-4757-9B65-728D6291E5BE}"/>
              </a:ext>
            </a:extLst>
          </p:cNvPr>
          <p:cNvSpPr txBox="1">
            <a:spLocks noChangeArrowheads="1"/>
          </p:cNvSpPr>
          <p:nvPr/>
        </p:nvSpPr>
        <p:spPr bwMode="auto">
          <a:xfrm>
            <a:off x="1887538" y="61849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3569" name="Text Box 22">
            <a:extLst>
              <a:ext uri="{FF2B5EF4-FFF2-40B4-BE49-F238E27FC236}">
                <a16:creationId xmlns:a16="http://schemas.microsoft.com/office/drawing/2014/main" id="{4AA91419-5214-437A-8347-E11CD2992D3A}"/>
              </a:ext>
            </a:extLst>
          </p:cNvPr>
          <p:cNvSpPr txBox="1">
            <a:spLocks noChangeArrowheads="1"/>
          </p:cNvSpPr>
          <p:nvPr/>
        </p:nvSpPr>
        <p:spPr bwMode="auto">
          <a:xfrm>
            <a:off x="950913" y="53213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y</a:t>
            </a:r>
          </a:p>
        </p:txBody>
      </p:sp>
      <p:sp>
        <p:nvSpPr>
          <p:cNvPr id="23570" name="Text Box 23">
            <a:extLst>
              <a:ext uri="{FF2B5EF4-FFF2-40B4-BE49-F238E27FC236}">
                <a16:creationId xmlns:a16="http://schemas.microsoft.com/office/drawing/2014/main" id="{FD4644B1-8C85-4151-B9ED-72D5BEDD4473}"/>
              </a:ext>
            </a:extLst>
          </p:cNvPr>
          <p:cNvSpPr txBox="1">
            <a:spLocks noChangeArrowheads="1"/>
          </p:cNvSpPr>
          <p:nvPr/>
        </p:nvSpPr>
        <p:spPr bwMode="auto">
          <a:xfrm>
            <a:off x="2195513" y="5661025"/>
            <a:ext cx="546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C</a:t>
            </a:r>
            <a:r>
              <a:rPr lang="en-US" altLang="en-US"/>
              <a:t> =</a:t>
            </a:r>
          </a:p>
        </p:txBody>
      </p:sp>
      <p:sp>
        <p:nvSpPr>
          <p:cNvPr id="23571" name="Text Box 24">
            <a:extLst>
              <a:ext uri="{FF2B5EF4-FFF2-40B4-BE49-F238E27FC236}">
                <a16:creationId xmlns:a16="http://schemas.microsoft.com/office/drawing/2014/main" id="{C4C9A074-D055-4C35-9420-77F76738EC73}"/>
              </a:ext>
            </a:extLst>
          </p:cNvPr>
          <p:cNvSpPr txBox="1">
            <a:spLocks noChangeArrowheads="1"/>
          </p:cNvSpPr>
          <p:nvPr/>
        </p:nvSpPr>
        <p:spPr bwMode="auto">
          <a:xfrm>
            <a:off x="4408488" y="5681663"/>
            <a:ext cx="236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which is the same as </a:t>
            </a:r>
          </a:p>
        </p:txBody>
      </p:sp>
      <p:sp>
        <p:nvSpPr>
          <p:cNvPr id="23572" name="Text Box 25">
            <a:extLst>
              <a:ext uri="{FF2B5EF4-FFF2-40B4-BE49-F238E27FC236}">
                <a16:creationId xmlns:a16="http://schemas.microsoft.com/office/drawing/2014/main" id="{0E098F0A-2E6B-4C1D-BEAF-518753F8964A}"/>
              </a:ext>
            </a:extLst>
          </p:cNvPr>
          <p:cNvSpPr txBox="1">
            <a:spLocks noChangeArrowheads="1"/>
          </p:cNvSpPr>
          <p:nvPr/>
        </p:nvSpPr>
        <p:spPr bwMode="auto">
          <a:xfrm>
            <a:off x="6948488" y="5661025"/>
            <a:ext cx="1549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C</a:t>
            </a:r>
            <a:r>
              <a:rPr lang="en-US" altLang="en-US"/>
              <a:t> = 30 </a:t>
            </a:r>
            <a:r>
              <a:rPr lang="en-US" altLang="en-US" b="1"/>
              <a:t>k</a:t>
            </a:r>
            <a:r>
              <a:rPr lang="en-US" altLang="en-US"/>
              <a:t> in-lb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a:extLst>
              <a:ext uri="{FF2B5EF4-FFF2-40B4-BE49-F238E27FC236}">
                <a16:creationId xmlns:a16="http://schemas.microsoft.com/office/drawing/2014/main" id="{6D689EFC-CCBA-4947-846F-5D15CF776714}"/>
              </a:ext>
            </a:extLst>
          </p:cNvPr>
          <p:cNvSpPr txBox="1">
            <a:spLocks noChangeArrowheads="1"/>
          </p:cNvSpPr>
          <p:nvPr/>
        </p:nvSpPr>
        <p:spPr bwMode="auto">
          <a:xfrm>
            <a:off x="808832" y="385485"/>
            <a:ext cx="779621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 couple is a representation of a pure twisting action (i.e., with no net “push” or “pull” action) in the same way a force is a representation of a push or pulling action, but a couple can also be generated by a pair of forces if those forces are equal and opposite and separated by a perpendicular distance, D:</a:t>
            </a:r>
          </a:p>
        </p:txBody>
      </p:sp>
      <p:sp>
        <p:nvSpPr>
          <p:cNvPr id="24579" name="AutoShape 5">
            <a:extLst>
              <a:ext uri="{FF2B5EF4-FFF2-40B4-BE49-F238E27FC236}">
                <a16:creationId xmlns:a16="http://schemas.microsoft.com/office/drawing/2014/main" id="{C1A93A18-B73B-4737-979E-DFBC3AAE63CC}"/>
              </a:ext>
            </a:extLst>
          </p:cNvPr>
          <p:cNvSpPr>
            <a:spLocks noChangeArrowheads="1"/>
          </p:cNvSpPr>
          <p:nvPr/>
        </p:nvSpPr>
        <p:spPr bwMode="auto">
          <a:xfrm>
            <a:off x="2484438" y="2852738"/>
            <a:ext cx="4103687" cy="1512887"/>
          </a:xfrm>
          <a:prstGeom prst="parallelogram">
            <a:avLst>
              <a:gd name="adj" fmla="val 6781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580" name="Line 6">
            <a:extLst>
              <a:ext uri="{FF2B5EF4-FFF2-40B4-BE49-F238E27FC236}">
                <a16:creationId xmlns:a16="http://schemas.microsoft.com/office/drawing/2014/main" id="{442F6B68-30D4-4F20-A696-7C4F26D3BE95}"/>
              </a:ext>
            </a:extLst>
          </p:cNvPr>
          <p:cNvSpPr>
            <a:spLocks noChangeShapeType="1"/>
          </p:cNvSpPr>
          <p:nvPr/>
        </p:nvSpPr>
        <p:spPr bwMode="auto">
          <a:xfrm flipV="1">
            <a:off x="4211638" y="3644900"/>
            <a:ext cx="1008062"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81" name="Line 8">
            <a:extLst>
              <a:ext uri="{FF2B5EF4-FFF2-40B4-BE49-F238E27FC236}">
                <a16:creationId xmlns:a16="http://schemas.microsoft.com/office/drawing/2014/main" id="{46F741A5-11DB-45CE-AECD-1F7F927F7754}"/>
              </a:ext>
            </a:extLst>
          </p:cNvPr>
          <p:cNvSpPr>
            <a:spLocks noChangeShapeType="1"/>
          </p:cNvSpPr>
          <p:nvPr/>
        </p:nvSpPr>
        <p:spPr bwMode="auto">
          <a:xfrm flipH="1">
            <a:off x="3708400" y="3068638"/>
            <a:ext cx="1008063"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82" name="Text Box 9">
            <a:extLst>
              <a:ext uri="{FF2B5EF4-FFF2-40B4-BE49-F238E27FC236}">
                <a16:creationId xmlns:a16="http://schemas.microsoft.com/office/drawing/2014/main" id="{4D453A40-75E8-441D-BB65-0738FE6D16E5}"/>
              </a:ext>
            </a:extLst>
          </p:cNvPr>
          <p:cNvSpPr txBox="1">
            <a:spLocks noChangeArrowheads="1"/>
          </p:cNvSpPr>
          <p:nvPr/>
        </p:nvSpPr>
        <p:spPr bwMode="auto">
          <a:xfrm>
            <a:off x="5056188" y="38084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24583" name="Text Box 10">
            <a:extLst>
              <a:ext uri="{FF2B5EF4-FFF2-40B4-BE49-F238E27FC236}">
                <a16:creationId xmlns:a16="http://schemas.microsoft.com/office/drawing/2014/main" id="{96AE7B4F-4A26-45F7-8798-94D9EA824CBA}"/>
              </a:ext>
            </a:extLst>
          </p:cNvPr>
          <p:cNvSpPr txBox="1">
            <a:spLocks noChangeArrowheads="1"/>
          </p:cNvSpPr>
          <p:nvPr/>
        </p:nvSpPr>
        <p:spPr bwMode="auto">
          <a:xfrm>
            <a:off x="3471863" y="2873375"/>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24584" name="Line 11">
            <a:extLst>
              <a:ext uri="{FF2B5EF4-FFF2-40B4-BE49-F238E27FC236}">
                <a16:creationId xmlns:a16="http://schemas.microsoft.com/office/drawing/2014/main" id="{713487CF-E8D3-494E-B1EE-2AAB8D170C7F}"/>
              </a:ext>
            </a:extLst>
          </p:cNvPr>
          <p:cNvSpPr>
            <a:spLocks noChangeShapeType="1"/>
          </p:cNvSpPr>
          <p:nvPr/>
        </p:nvSpPr>
        <p:spPr bwMode="auto">
          <a:xfrm>
            <a:off x="5795963" y="3860800"/>
            <a:ext cx="576262"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85" name="Arc 13">
            <a:extLst>
              <a:ext uri="{FF2B5EF4-FFF2-40B4-BE49-F238E27FC236}">
                <a16:creationId xmlns:a16="http://schemas.microsoft.com/office/drawing/2014/main" id="{01609A6D-15BB-435B-8245-CE5B69762350}"/>
              </a:ext>
            </a:extLst>
          </p:cNvPr>
          <p:cNvSpPr>
            <a:spLocks/>
          </p:cNvSpPr>
          <p:nvPr/>
        </p:nvSpPr>
        <p:spPr bwMode="auto">
          <a:xfrm>
            <a:off x="1258888" y="3213100"/>
            <a:ext cx="514350" cy="314325"/>
          </a:xfrm>
          <a:custGeom>
            <a:avLst/>
            <a:gdLst>
              <a:gd name="T0" fmla="*/ 2147483647 w 37808"/>
              <a:gd name="T1" fmla="*/ 708506755 h 43200"/>
              <a:gd name="T2" fmla="*/ 0 w 37808"/>
              <a:gd name="T3" fmla="*/ 2147483647 h 43200"/>
              <a:gd name="T4" fmla="*/ 2147483647 w 37808"/>
              <a:gd name="T5" fmla="*/ 2147483647 h 43200"/>
              <a:gd name="T6" fmla="*/ 0 60000 65536"/>
              <a:gd name="T7" fmla="*/ 0 60000 65536"/>
              <a:gd name="T8" fmla="*/ 0 60000 65536"/>
              <a:gd name="T9" fmla="*/ 0 w 37808"/>
              <a:gd name="T10" fmla="*/ 0 h 43200"/>
              <a:gd name="T11" fmla="*/ 37808 w 37808"/>
              <a:gd name="T12" fmla="*/ 43200 h 43200"/>
            </a:gdLst>
            <a:ahLst/>
            <a:cxnLst>
              <a:cxn ang="T6">
                <a:pos x="T0" y="T1"/>
              </a:cxn>
              <a:cxn ang="T7">
                <a:pos x="T2" y="T3"/>
              </a:cxn>
              <a:cxn ang="T8">
                <a:pos x="T4" y="T5"/>
              </a:cxn>
            </a:cxnLst>
            <a:rect l="T9" t="T10" r="T11" b="T12"/>
            <a:pathLst>
              <a:path w="37808" h="43200" fill="none" extrusionOk="0">
                <a:moveTo>
                  <a:pt x="2662" y="4774"/>
                </a:moveTo>
                <a:cubicBezTo>
                  <a:pt x="6501" y="1684"/>
                  <a:pt x="11280" y="-1"/>
                  <a:pt x="16208" y="0"/>
                </a:cubicBezTo>
                <a:cubicBezTo>
                  <a:pt x="28137" y="0"/>
                  <a:pt x="37808" y="9670"/>
                  <a:pt x="37808" y="21600"/>
                </a:cubicBezTo>
                <a:cubicBezTo>
                  <a:pt x="37808" y="33529"/>
                  <a:pt x="28137" y="43200"/>
                  <a:pt x="16208" y="43200"/>
                </a:cubicBezTo>
                <a:cubicBezTo>
                  <a:pt x="10004" y="43200"/>
                  <a:pt x="4100" y="40532"/>
                  <a:pt x="0" y="35877"/>
                </a:cubicBezTo>
              </a:path>
              <a:path w="37808" h="43200" stroke="0" extrusionOk="0">
                <a:moveTo>
                  <a:pt x="2662" y="4774"/>
                </a:moveTo>
                <a:cubicBezTo>
                  <a:pt x="6501" y="1684"/>
                  <a:pt x="11280" y="-1"/>
                  <a:pt x="16208" y="0"/>
                </a:cubicBezTo>
                <a:cubicBezTo>
                  <a:pt x="28137" y="0"/>
                  <a:pt x="37808" y="9670"/>
                  <a:pt x="37808" y="21600"/>
                </a:cubicBezTo>
                <a:cubicBezTo>
                  <a:pt x="37808" y="33529"/>
                  <a:pt x="28137" y="43200"/>
                  <a:pt x="16208" y="43200"/>
                </a:cubicBezTo>
                <a:cubicBezTo>
                  <a:pt x="10004" y="43200"/>
                  <a:pt x="4100" y="40532"/>
                  <a:pt x="0" y="35877"/>
                </a:cubicBezTo>
                <a:lnTo>
                  <a:pt x="16208" y="21600"/>
                </a:lnTo>
                <a:lnTo>
                  <a:pt x="2662" y="4774"/>
                </a:lnTo>
                <a:close/>
              </a:path>
            </a:pathLst>
          </a:custGeom>
          <a:noFill/>
          <a:ln w="2857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4586" name="Line 14">
            <a:extLst>
              <a:ext uri="{FF2B5EF4-FFF2-40B4-BE49-F238E27FC236}">
                <a16:creationId xmlns:a16="http://schemas.microsoft.com/office/drawing/2014/main" id="{7ADD8115-D8E1-429B-AC87-9E8E2A0FF5E9}"/>
              </a:ext>
            </a:extLst>
          </p:cNvPr>
          <p:cNvSpPr>
            <a:spLocks noChangeShapeType="1"/>
          </p:cNvSpPr>
          <p:nvPr/>
        </p:nvSpPr>
        <p:spPr bwMode="auto">
          <a:xfrm rot="28960" flipV="1">
            <a:off x="1547813" y="2781300"/>
            <a:ext cx="0" cy="15843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87" name="Text Box 15">
            <a:extLst>
              <a:ext uri="{FF2B5EF4-FFF2-40B4-BE49-F238E27FC236}">
                <a16:creationId xmlns:a16="http://schemas.microsoft.com/office/drawing/2014/main" id="{C67F7064-0805-46D4-B0C1-8794C57AAA9E}"/>
              </a:ext>
            </a:extLst>
          </p:cNvPr>
          <p:cNvSpPr txBox="1">
            <a:spLocks noChangeArrowheads="1"/>
          </p:cNvSpPr>
          <p:nvPr/>
        </p:nvSpPr>
        <p:spPr bwMode="auto">
          <a:xfrm>
            <a:off x="2176463" y="3160713"/>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24589" name="Text Box 17">
            <a:extLst>
              <a:ext uri="{FF2B5EF4-FFF2-40B4-BE49-F238E27FC236}">
                <a16:creationId xmlns:a16="http://schemas.microsoft.com/office/drawing/2014/main" id="{85FADBE8-413A-44FC-858A-2762BEE42AE6}"/>
              </a:ext>
            </a:extLst>
          </p:cNvPr>
          <p:cNvSpPr txBox="1">
            <a:spLocks noChangeArrowheads="1"/>
          </p:cNvSpPr>
          <p:nvPr/>
        </p:nvSpPr>
        <p:spPr bwMode="auto">
          <a:xfrm>
            <a:off x="4446398" y="3271043"/>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a:t>
            </a:r>
          </a:p>
        </p:txBody>
      </p:sp>
      <p:graphicFrame>
        <p:nvGraphicFramePr>
          <p:cNvPr id="24590" name="Object 18">
            <a:extLst>
              <a:ext uri="{FF2B5EF4-FFF2-40B4-BE49-F238E27FC236}">
                <a16:creationId xmlns:a16="http://schemas.microsoft.com/office/drawing/2014/main" id="{894357AF-1E09-4D9F-A7C8-AAF9BFCADF5C}"/>
              </a:ext>
            </a:extLst>
          </p:cNvPr>
          <p:cNvGraphicFramePr>
            <a:graphicFrameLocks noChangeAspect="1"/>
          </p:cNvGraphicFramePr>
          <p:nvPr/>
        </p:nvGraphicFramePr>
        <p:xfrm>
          <a:off x="1206500" y="2255838"/>
          <a:ext cx="1012825" cy="336550"/>
        </p:xfrm>
        <a:graphic>
          <a:graphicData uri="http://schemas.openxmlformats.org/presentationml/2006/ole">
            <mc:AlternateContent xmlns:mc="http://schemas.openxmlformats.org/markup-compatibility/2006">
              <mc:Choice xmlns:v="urn:schemas-microsoft-com:vml" Requires="v">
                <p:oleObj name="Equation" r:id="rId3" imgW="609336" imgH="203112" progId="Equation.DSMT4">
                  <p:embed/>
                </p:oleObj>
              </mc:Choice>
              <mc:Fallback>
                <p:oleObj name="Equation" r:id="rId3" imgW="609336" imgH="203112"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6500" y="2255838"/>
                        <a:ext cx="10128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1" name="Line 19">
            <a:extLst>
              <a:ext uri="{FF2B5EF4-FFF2-40B4-BE49-F238E27FC236}">
                <a16:creationId xmlns:a16="http://schemas.microsoft.com/office/drawing/2014/main" id="{DB4AF15B-0A3C-4FB1-A4B9-29D799A3D0CB}"/>
              </a:ext>
            </a:extLst>
          </p:cNvPr>
          <p:cNvSpPr>
            <a:spLocks noChangeShapeType="1"/>
          </p:cNvSpPr>
          <p:nvPr/>
        </p:nvSpPr>
        <p:spPr bwMode="auto">
          <a:xfrm flipV="1">
            <a:off x="4356100" y="1989138"/>
            <a:ext cx="0" cy="14398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594" name="Line 22">
            <a:extLst>
              <a:ext uri="{FF2B5EF4-FFF2-40B4-BE49-F238E27FC236}">
                <a16:creationId xmlns:a16="http://schemas.microsoft.com/office/drawing/2014/main" id="{2C4C83FD-EF69-4C2B-922A-042ED7D7857D}"/>
              </a:ext>
            </a:extLst>
          </p:cNvPr>
          <p:cNvSpPr>
            <a:spLocks noChangeShapeType="1"/>
          </p:cNvSpPr>
          <p:nvPr/>
        </p:nvSpPr>
        <p:spPr bwMode="auto">
          <a:xfrm flipV="1">
            <a:off x="4356100" y="2276475"/>
            <a:ext cx="0"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595" name="Text Box 23">
            <a:extLst>
              <a:ext uri="{FF2B5EF4-FFF2-40B4-BE49-F238E27FC236}">
                <a16:creationId xmlns:a16="http://schemas.microsoft.com/office/drawing/2014/main" id="{15257572-286A-40D2-B8F6-91ED03A6F002}"/>
              </a:ext>
            </a:extLst>
          </p:cNvPr>
          <p:cNvSpPr txBox="1">
            <a:spLocks noChangeArrowheads="1"/>
          </p:cNvSpPr>
          <p:nvPr/>
        </p:nvSpPr>
        <p:spPr bwMode="auto">
          <a:xfrm>
            <a:off x="4551363" y="22240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24596" name="Text Box 24">
            <a:extLst>
              <a:ext uri="{FF2B5EF4-FFF2-40B4-BE49-F238E27FC236}">
                <a16:creationId xmlns:a16="http://schemas.microsoft.com/office/drawing/2014/main" id="{958AC1FE-E38B-4F2B-86FF-BA6EC3F16452}"/>
              </a:ext>
            </a:extLst>
          </p:cNvPr>
          <p:cNvSpPr txBox="1">
            <a:spLocks noChangeArrowheads="1"/>
          </p:cNvSpPr>
          <p:nvPr/>
        </p:nvSpPr>
        <p:spPr bwMode="auto">
          <a:xfrm>
            <a:off x="6084888" y="4221163"/>
            <a:ext cx="277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F</a:t>
            </a:r>
            <a:r>
              <a:rPr lang="en-US" altLang="en-US"/>
              <a:t> and -</a:t>
            </a:r>
            <a:r>
              <a:rPr lang="en-US" altLang="en-US" b="1"/>
              <a:t>F</a:t>
            </a:r>
          </a:p>
        </p:txBody>
      </p:sp>
      <p:cxnSp>
        <p:nvCxnSpPr>
          <p:cNvPr id="3" name="Straight Arrow Connector 2">
            <a:extLst>
              <a:ext uri="{FF2B5EF4-FFF2-40B4-BE49-F238E27FC236}">
                <a16:creationId xmlns:a16="http://schemas.microsoft.com/office/drawing/2014/main" id="{08BD5050-A55C-8683-3694-2C09F31146DB}"/>
              </a:ext>
            </a:extLst>
          </p:cNvPr>
          <p:cNvCxnSpPr>
            <a:cxnSpLocks/>
          </p:cNvCxnSpPr>
          <p:nvPr/>
        </p:nvCxnSpPr>
        <p:spPr>
          <a:xfrm>
            <a:off x="4179051" y="3240413"/>
            <a:ext cx="486336" cy="56343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a:extLst>
              <a:ext uri="{FF2B5EF4-FFF2-40B4-BE49-F238E27FC236}">
                <a16:creationId xmlns:a16="http://schemas.microsoft.com/office/drawing/2014/main" id="{18B6CC61-CCBC-4478-BFDA-F32CED9E6451}"/>
              </a:ext>
            </a:extLst>
          </p:cNvPr>
          <p:cNvSpPr txBox="1">
            <a:spLocks noChangeArrowheads="1"/>
          </p:cNvSpPr>
          <p:nvPr/>
        </p:nvSpPr>
        <p:spPr bwMode="auto">
          <a:xfrm>
            <a:off x="1116013" y="188913"/>
            <a:ext cx="6915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In terms of cross-products, we see the couple of a pair of forces is:</a:t>
            </a:r>
          </a:p>
        </p:txBody>
      </p:sp>
      <p:sp>
        <p:nvSpPr>
          <p:cNvPr id="25603" name="AutoShape 5">
            <a:extLst>
              <a:ext uri="{FF2B5EF4-FFF2-40B4-BE49-F238E27FC236}">
                <a16:creationId xmlns:a16="http://schemas.microsoft.com/office/drawing/2014/main" id="{4A5D1903-85B3-4D23-8F82-ADD1D3C90551}"/>
              </a:ext>
            </a:extLst>
          </p:cNvPr>
          <p:cNvSpPr>
            <a:spLocks noChangeArrowheads="1"/>
          </p:cNvSpPr>
          <p:nvPr/>
        </p:nvSpPr>
        <p:spPr bwMode="auto">
          <a:xfrm>
            <a:off x="2339975" y="1341438"/>
            <a:ext cx="4103688" cy="1512887"/>
          </a:xfrm>
          <a:prstGeom prst="parallelogram">
            <a:avLst>
              <a:gd name="adj" fmla="val 6781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604" name="Line 6">
            <a:extLst>
              <a:ext uri="{FF2B5EF4-FFF2-40B4-BE49-F238E27FC236}">
                <a16:creationId xmlns:a16="http://schemas.microsoft.com/office/drawing/2014/main" id="{56894063-94A0-4447-8E60-32D8774BA763}"/>
              </a:ext>
            </a:extLst>
          </p:cNvPr>
          <p:cNvSpPr>
            <a:spLocks noChangeShapeType="1"/>
          </p:cNvSpPr>
          <p:nvPr/>
        </p:nvSpPr>
        <p:spPr bwMode="auto">
          <a:xfrm flipV="1">
            <a:off x="4067175" y="2133600"/>
            <a:ext cx="1008063"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05" name="Line 7">
            <a:extLst>
              <a:ext uri="{FF2B5EF4-FFF2-40B4-BE49-F238E27FC236}">
                <a16:creationId xmlns:a16="http://schemas.microsoft.com/office/drawing/2014/main" id="{A7168430-E755-458A-9FE4-D402C019E9BE}"/>
              </a:ext>
            </a:extLst>
          </p:cNvPr>
          <p:cNvSpPr>
            <a:spLocks noChangeShapeType="1"/>
          </p:cNvSpPr>
          <p:nvPr/>
        </p:nvSpPr>
        <p:spPr bwMode="auto">
          <a:xfrm flipH="1">
            <a:off x="3563938" y="1557338"/>
            <a:ext cx="1008062"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06" name="Text Box 8">
            <a:extLst>
              <a:ext uri="{FF2B5EF4-FFF2-40B4-BE49-F238E27FC236}">
                <a16:creationId xmlns:a16="http://schemas.microsoft.com/office/drawing/2014/main" id="{A556B539-FAB6-448F-8322-BC022EF81C2F}"/>
              </a:ext>
            </a:extLst>
          </p:cNvPr>
          <p:cNvSpPr txBox="1">
            <a:spLocks noChangeArrowheads="1"/>
          </p:cNvSpPr>
          <p:nvPr/>
        </p:nvSpPr>
        <p:spPr bwMode="auto">
          <a:xfrm>
            <a:off x="5038725" y="2117352"/>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t>F</a:t>
            </a:r>
          </a:p>
        </p:txBody>
      </p:sp>
      <p:sp>
        <p:nvSpPr>
          <p:cNvPr id="25607" name="Text Box 9">
            <a:extLst>
              <a:ext uri="{FF2B5EF4-FFF2-40B4-BE49-F238E27FC236}">
                <a16:creationId xmlns:a16="http://schemas.microsoft.com/office/drawing/2014/main" id="{717485C7-673D-44BC-8561-978E46A74FD3}"/>
              </a:ext>
            </a:extLst>
          </p:cNvPr>
          <p:cNvSpPr txBox="1">
            <a:spLocks noChangeArrowheads="1"/>
          </p:cNvSpPr>
          <p:nvPr/>
        </p:nvSpPr>
        <p:spPr bwMode="auto">
          <a:xfrm>
            <a:off x="3211513" y="1729581"/>
            <a:ext cx="40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t>-F</a:t>
            </a:r>
          </a:p>
        </p:txBody>
      </p:sp>
      <p:sp>
        <p:nvSpPr>
          <p:cNvPr id="25608" name="Line 10">
            <a:extLst>
              <a:ext uri="{FF2B5EF4-FFF2-40B4-BE49-F238E27FC236}">
                <a16:creationId xmlns:a16="http://schemas.microsoft.com/office/drawing/2014/main" id="{5FFB4E13-5FB6-4213-AB6B-658917D86DC4}"/>
              </a:ext>
            </a:extLst>
          </p:cNvPr>
          <p:cNvSpPr>
            <a:spLocks noChangeShapeType="1"/>
          </p:cNvSpPr>
          <p:nvPr/>
        </p:nvSpPr>
        <p:spPr bwMode="auto">
          <a:xfrm>
            <a:off x="5651500" y="2349500"/>
            <a:ext cx="576263" cy="2159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9" name="Line 13">
            <a:extLst>
              <a:ext uri="{FF2B5EF4-FFF2-40B4-BE49-F238E27FC236}">
                <a16:creationId xmlns:a16="http://schemas.microsoft.com/office/drawing/2014/main" id="{E406EAD0-C570-498F-BCC0-48229FBF22E1}"/>
              </a:ext>
            </a:extLst>
          </p:cNvPr>
          <p:cNvSpPr>
            <a:spLocks noChangeShapeType="1"/>
          </p:cNvSpPr>
          <p:nvPr/>
        </p:nvSpPr>
        <p:spPr bwMode="auto">
          <a:xfrm flipV="1">
            <a:off x="4211638" y="477838"/>
            <a:ext cx="0" cy="14398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0" name="Line 16">
            <a:extLst>
              <a:ext uri="{FF2B5EF4-FFF2-40B4-BE49-F238E27FC236}">
                <a16:creationId xmlns:a16="http://schemas.microsoft.com/office/drawing/2014/main" id="{5E92C92E-86CA-4102-B5DC-D0C93C934E13}"/>
              </a:ext>
            </a:extLst>
          </p:cNvPr>
          <p:cNvSpPr>
            <a:spLocks noChangeShapeType="1"/>
          </p:cNvSpPr>
          <p:nvPr/>
        </p:nvSpPr>
        <p:spPr bwMode="auto">
          <a:xfrm flipV="1">
            <a:off x="4211638" y="765175"/>
            <a:ext cx="0" cy="5048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11" name="Text Box 17">
            <a:extLst>
              <a:ext uri="{FF2B5EF4-FFF2-40B4-BE49-F238E27FC236}">
                <a16:creationId xmlns:a16="http://schemas.microsoft.com/office/drawing/2014/main" id="{19B4DFF4-94A6-4E5F-B8C6-47F83F625346}"/>
              </a:ext>
            </a:extLst>
          </p:cNvPr>
          <p:cNvSpPr txBox="1">
            <a:spLocks noChangeArrowheads="1"/>
          </p:cNvSpPr>
          <p:nvPr/>
        </p:nvSpPr>
        <p:spPr bwMode="auto">
          <a:xfrm>
            <a:off x="4406900" y="7127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25612" name="Line 18">
            <a:extLst>
              <a:ext uri="{FF2B5EF4-FFF2-40B4-BE49-F238E27FC236}">
                <a16:creationId xmlns:a16="http://schemas.microsoft.com/office/drawing/2014/main" id="{E94AFF6B-F540-4D0E-A779-9983C626AF9A}"/>
              </a:ext>
            </a:extLst>
          </p:cNvPr>
          <p:cNvSpPr>
            <a:spLocks noChangeShapeType="1"/>
          </p:cNvSpPr>
          <p:nvPr/>
        </p:nvSpPr>
        <p:spPr bwMode="auto">
          <a:xfrm flipV="1">
            <a:off x="2916238" y="1773238"/>
            <a:ext cx="936625" cy="18716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13" name="Line 19">
            <a:extLst>
              <a:ext uri="{FF2B5EF4-FFF2-40B4-BE49-F238E27FC236}">
                <a16:creationId xmlns:a16="http://schemas.microsoft.com/office/drawing/2014/main" id="{1130C74F-C7F9-47DA-BE08-323EB4D2E754}"/>
              </a:ext>
            </a:extLst>
          </p:cNvPr>
          <p:cNvSpPr>
            <a:spLocks noChangeShapeType="1"/>
          </p:cNvSpPr>
          <p:nvPr/>
        </p:nvSpPr>
        <p:spPr bwMode="auto">
          <a:xfrm flipV="1">
            <a:off x="2916238" y="2349500"/>
            <a:ext cx="1511300" cy="1295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14" name="Text Box 20">
            <a:extLst>
              <a:ext uri="{FF2B5EF4-FFF2-40B4-BE49-F238E27FC236}">
                <a16:creationId xmlns:a16="http://schemas.microsoft.com/office/drawing/2014/main" id="{28220E46-A282-4D73-A63B-CB35A4C0B112}"/>
              </a:ext>
            </a:extLst>
          </p:cNvPr>
          <p:cNvSpPr txBox="1">
            <a:spLocks noChangeArrowheads="1"/>
          </p:cNvSpPr>
          <p:nvPr/>
        </p:nvSpPr>
        <p:spPr bwMode="auto">
          <a:xfrm>
            <a:off x="3060700" y="2276475"/>
            <a:ext cx="3571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r>
              <a:rPr lang="en-US" altLang="en-US" baseline="-25000"/>
              <a:t>1</a:t>
            </a:r>
            <a:endParaRPr lang="en-US" altLang="en-US"/>
          </a:p>
        </p:txBody>
      </p:sp>
      <p:sp>
        <p:nvSpPr>
          <p:cNvPr id="25615" name="Text Box 21">
            <a:extLst>
              <a:ext uri="{FF2B5EF4-FFF2-40B4-BE49-F238E27FC236}">
                <a16:creationId xmlns:a16="http://schemas.microsoft.com/office/drawing/2014/main" id="{5F6D8C2A-9BBF-4F87-AD1B-CAF659CDFAF2}"/>
              </a:ext>
            </a:extLst>
          </p:cNvPr>
          <p:cNvSpPr txBox="1">
            <a:spLocks noChangeArrowheads="1"/>
          </p:cNvSpPr>
          <p:nvPr/>
        </p:nvSpPr>
        <p:spPr bwMode="auto">
          <a:xfrm>
            <a:off x="3779838" y="2925763"/>
            <a:ext cx="5048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r>
              <a:rPr lang="en-US" altLang="en-US" baseline="-25000"/>
              <a:t>2</a:t>
            </a:r>
            <a:endParaRPr lang="en-US" altLang="en-US"/>
          </a:p>
        </p:txBody>
      </p:sp>
      <p:sp>
        <p:nvSpPr>
          <p:cNvPr id="25616" name="Text Box 22">
            <a:extLst>
              <a:ext uri="{FF2B5EF4-FFF2-40B4-BE49-F238E27FC236}">
                <a16:creationId xmlns:a16="http://schemas.microsoft.com/office/drawing/2014/main" id="{88C5E86F-DBB9-46CA-A5F6-1F2959FF6FA6}"/>
              </a:ext>
            </a:extLst>
          </p:cNvPr>
          <p:cNvSpPr txBox="1">
            <a:spLocks noChangeArrowheads="1"/>
          </p:cNvSpPr>
          <p:nvPr/>
        </p:nvSpPr>
        <p:spPr bwMode="auto">
          <a:xfrm>
            <a:off x="3638712" y="1205567"/>
            <a:ext cx="441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dirty="0"/>
              <a:t>r</a:t>
            </a:r>
            <a:r>
              <a:rPr lang="en-US" altLang="en-US" baseline="-25000" dirty="0"/>
              <a:t>12</a:t>
            </a:r>
            <a:endParaRPr lang="en-US" altLang="en-US" dirty="0"/>
          </a:p>
        </p:txBody>
      </p:sp>
      <p:sp>
        <p:nvSpPr>
          <p:cNvPr id="25617" name="Line 23">
            <a:extLst>
              <a:ext uri="{FF2B5EF4-FFF2-40B4-BE49-F238E27FC236}">
                <a16:creationId xmlns:a16="http://schemas.microsoft.com/office/drawing/2014/main" id="{D9D5F388-49BB-459D-86E6-A7E0BD55B24E}"/>
              </a:ext>
            </a:extLst>
          </p:cNvPr>
          <p:cNvSpPr>
            <a:spLocks noChangeShapeType="1"/>
          </p:cNvSpPr>
          <p:nvPr/>
        </p:nvSpPr>
        <p:spPr bwMode="auto">
          <a:xfrm>
            <a:off x="3852863" y="1773238"/>
            <a:ext cx="574675" cy="5032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18" name="Text Box 24">
            <a:extLst>
              <a:ext uri="{FF2B5EF4-FFF2-40B4-BE49-F238E27FC236}">
                <a16:creationId xmlns:a16="http://schemas.microsoft.com/office/drawing/2014/main" id="{DDF437BB-4BE1-461B-9C32-78C2F21B7449}"/>
              </a:ext>
            </a:extLst>
          </p:cNvPr>
          <p:cNvSpPr txBox="1">
            <a:spLocks noChangeArrowheads="1"/>
          </p:cNvSpPr>
          <p:nvPr/>
        </p:nvSpPr>
        <p:spPr bwMode="auto">
          <a:xfrm>
            <a:off x="2608263" y="34496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graphicFrame>
        <p:nvGraphicFramePr>
          <p:cNvPr id="25619" name="Object 25">
            <a:extLst>
              <a:ext uri="{FF2B5EF4-FFF2-40B4-BE49-F238E27FC236}">
                <a16:creationId xmlns:a16="http://schemas.microsoft.com/office/drawing/2014/main" id="{1E49F567-A045-4C93-96EF-492B7641EBE8}"/>
              </a:ext>
            </a:extLst>
          </p:cNvPr>
          <p:cNvGraphicFramePr>
            <a:graphicFrameLocks noChangeAspect="1"/>
          </p:cNvGraphicFramePr>
          <p:nvPr/>
        </p:nvGraphicFramePr>
        <p:xfrm>
          <a:off x="179388" y="3213100"/>
          <a:ext cx="2159000" cy="1128713"/>
        </p:xfrm>
        <a:graphic>
          <a:graphicData uri="http://schemas.openxmlformats.org/presentationml/2006/ole">
            <mc:AlternateContent xmlns:mc="http://schemas.openxmlformats.org/markup-compatibility/2006">
              <mc:Choice xmlns:v="urn:schemas-microsoft-com:vml" Requires="v">
                <p:oleObj name="Equation" r:id="rId3" imgW="1409700" imgH="736600" progId="Equation.DSMT4">
                  <p:embed/>
                </p:oleObj>
              </mc:Choice>
              <mc:Fallback>
                <p:oleObj name="Equation" r:id="rId3" imgW="1409700" imgH="736600" progId="Equation.DSMT4">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3213100"/>
                        <a:ext cx="2159000" cy="1128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20" name="Text Box 27">
            <a:extLst>
              <a:ext uri="{FF2B5EF4-FFF2-40B4-BE49-F238E27FC236}">
                <a16:creationId xmlns:a16="http://schemas.microsoft.com/office/drawing/2014/main" id="{6F9FF973-ACDE-4000-811C-3271C8D0C939}"/>
              </a:ext>
            </a:extLst>
          </p:cNvPr>
          <p:cNvSpPr txBox="1">
            <a:spLocks noChangeArrowheads="1"/>
          </p:cNvSpPr>
          <p:nvPr/>
        </p:nvSpPr>
        <p:spPr bwMode="auto">
          <a:xfrm>
            <a:off x="4459288" y="1655762"/>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a:t>
            </a:r>
          </a:p>
        </p:txBody>
      </p:sp>
      <p:sp>
        <p:nvSpPr>
          <p:cNvPr id="25623" name="Line 30">
            <a:extLst>
              <a:ext uri="{FF2B5EF4-FFF2-40B4-BE49-F238E27FC236}">
                <a16:creationId xmlns:a16="http://schemas.microsoft.com/office/drawing/2014/main" id="{82AD5E8F-5843-49C8-97C4-3099F27C69B5}"/>
              </a:ext>
            </a:extLst>
          </p:cNvPr>
          <p:cNvSpPr>
            <a:spLocks noChangeShapeType="1"/>
          </p:cNvSpPr>
          <p:nvPr/>
        </p:nvSpPr>
        <p:spPr bwMode="auto">
          <a:xfrm flipH="1" flipV="1">
            <a:off x="3852863" y="1773238"/>
            <a:ext cx="863600" cy="22320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24" name="Line 31">
            <a:extLst>
              <a:ext uri="{FF2B5EF4-FFF2-40B4-BE49-F238E27FC236}">
                <a16:creationId xmlns:a16="http://schemas.microsoft.com/office/drawing/2014/main" id="{A672542D-8403-47BC-BABC-B575CB2ECB81}"/>
              </a:ext>
            </a:extLst>
          </p:cNvPr>
          <p:cNvSpPr>
            <a:spLocks noChangeShapeType="1"/>
          </p:cNvSpPr>
          <p:nvPr/>
        </p:nvSpPr>
        <p:spPr bwMode="auto">
          <a:xfrm flipH="1" flipV="1">
            <a:off x="4427538" y="2276475"/>
            <a:ext cx="288925" cy="172878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5625" name="Text Box 32">
            <a:extLst>
              <a:ext uri="{FF2B5EF4-FFF2-40B4-BE49-F238E27FC236}">
                <a16:creationId xmlns:a16="http://schemas.microsoft.com/office/drawing/2014/main" id="{ECBFE31C-16AE-4B15-B1A1-2E7E81D19FEF}"/>
              </a:ext>
            </a:extLst>
          </p:cNvPr>
          <p:cNvSpPr txBox="1">
            <a:spLocks noChangeArrowheads="1"/>
          </p:cNvSpPr>
          <p:nvPr/>
        </p:nvSpPr>
        <p:spPr bwMode="auto">
          <a:xfrm>
            <a:off x="4716463" y="3933825"/>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FF0000"/>
                </a:solidFill>
              </a:rPr>
              <a:t>Q</a:t>
            </a:r>
          </a:p>
        </p:txBody>
      </p:sp>
      <p:sp>
        <p:nvSpPr>
          <p:cNvPr id="25626" name="Text Box 33">
            <a:extLst>
              <a:ext uri="{FF2B5EF4-FFF2-40B4-BE49-F238E27FC236}">
                <a16:creationId xmlns:a16="http://schemas.microsoft.com/office/drawing/2014/main" id="{A99FC72F-2FCB-4043-8D87-E42AA54914AE}"/>
              </a:ext>
            </a:extLst>
          </p:cNvPr>
          <p:cNvSpPr txBox="1">
            <a:spLocks noChangeArrowheads="1"/>
          </p:cNvSpPr>
          <p:nvPr/>
        </p:nvSpPr>
        <p:spPr bwMode="auto">
          <a:xfrm>
            <a:off x="244475" y="4437063"/>
            <a:ext cx="81438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but note that unlike the moment of a single force the moment of a couple </a:t>
            </a:r>
            <a:r>
              <a:rPr lang="en-US" altLang="en-US" u="sng"/>
              <a:t>is independent of the point we take moments about</a:t>
            </a:r>
            <a:r>
              <a:rPr lang="en-US" altLang="en-US"/>
              <a:t> since</a:t>
            </a:r>
          </a:p>
        </p:txBody>
      </p:sp>
      <p:graphicFrame>
        <p:nvGraphicFramePr>
          <p:cNvPr id="25627" name="Object 34">
            <a:extLst>
              <a:ext uri="{FF2B5EF4-FFF2-40B4-BE49-F238E27FC236}">
                <a16:creationId xmlns:a16="http://schemas.microsoft.com/office/drawing/2014/main" id="{2A8F4B55-2E30-4DB0-BA35-70007663060D}"/>
              </a:ext>
            </a:extLst>
          </p:cNvPr>
          <p:cNvGraphicFramePr>
            <a:graphicFrameLocks noChangeAspect="1"/>
          </p:cNvGraphicFramePr>
          <p:nvPr/>
        </p:nvGraphicFramePr>
        <p:xfrm>
          <a:off x="3203575" y="5084763"/>
          <a:ext cx="1584325" cy="692150"/>
        </p:xfrm>
        <a:graphic>
          <a:graphicData uri="http://schemas.openxmlformats.org/presentationml/2006/ole">
            <mc:AlternateContent xmlns:mc="http://schemas.openxmlformats.org/markup-compatibility/2006">
              <mc:Choice xmlns:v="urn:schemas-microsoft-com:vml" Requires="v">
                <p:oleObj name="Equation" r:id="rId5" imgW="1104900" imgH="482600" progId="Equation.DSMT4">
                  <p:embed/>
                </p:oleObj>
              </mc:Choice>
              <mc:Fallback>
                <p:oleObj name="Equation" r:id="rId5" imgW="1104900" imgH="482600" progId="Equation.DSMT4">
                  <p:embed/>
                  <p:pic>
                    <p:nvPicPr>
                      <p:cNvPr id="0" name="Object 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3575" y="5084763"/>
                        <a:ext cx="1584325" cy="692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28" name="Text Box 35">
            <a:extLst>
              <a:ext uri="{FF2B5EF4-FFF2-40B4-BE49-F238E27FC236}">
                <a16:creationId xmlns:a16="http://schemas.microsoft.com/office/drawing/2014/main" id="{8C30E54B-A84E-4FE6-8F7E-A0795503176F}"/>
              </a:ext>
            </a:extLst>
          </p:cNvPr>
          <p:cNvSpPr txBox="1">
            <a:spLocks noChangeArrowheads="1"/>
          </p:cNvSpPr>
          <p:nvPr/>
        </p:nvSpPr>
        <p:spPr bwMode="auto">
          <a:xfrm>
            <a:off x="4768850" y="301625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FF0000"/>
                </a:solidFill>
              </a:rPr>
              <a:t>r'</a:t>
            </a:r>
            <a:r>
              <a:rPr lang="en-US" altLang="en-US" baseline="-25000">
                <a:solidFill>
                  <a:srgbClr val="FF0000"/>
                </a:solidFill>
              </a:rPr>
              <a:t>2</a:t>
            </a:r>
            <a:endParaRPr lang="en-US" altLang="en-US">
              <a:solidFill>
                <a:srgbClr val="FF0000"/>
              </a:solidFill>
            </a:endParaRPr>
          </a:p>
        </p:txBody>
      </p:sp>
      <p:sp>
        <p:nvSpPr>
          <p:cNvPr id="25629" name="Text Box 36">
            <a:extLst>
              <a:ext uri="{FF2B5EF4-FFF2-40B4-BE49-F238E27FC236}">
                <a16:creationId xmlns:a16="http://schemas.microsoft.com/office/drawing/2014/main" id="{0E5D93FA-12EF-4DF8-AA77-7E9CC63CB6AF}"/>
              </a:ext>
            </a:extLst>
          </p:cNvPr>
          <p:cNvSpPr txBox="1">
            <a:spLocks noChangeArrowheads="1"/>
          </p:cNvSpPr>
          <p:nvPr/>
        </p:nvSpPr>
        <p:spPr bwMode="auto">
          <a:xfrm>
            <a:off x="4048125" y="3376613"/>
            <a:ext cx="387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FF0000"/>
                </a:solidFill>
              </a:rPr>
              <a:t>r'</a:t>
            </a:r>
            <a:r>
              <a:rPr lang="en-US" altLang="en-US" baseline="-25000">
                <a:solidFill>
                  <a:srgbClr val="FF0000"/>
                </a:solidFill>
              </a:rPr>
              <a:t>1</a:t>
            </a:r>
            <a:endParaRPr lang="en-US" altLang="en-US">
              <a:solidFill>
                <a:srgbClr val="FF0000"/>
              </a:solidFill>
            </a:endParaRPr>
          </a:p>
        </p:txBody>
      </p:sp>
      <p:sp>
        <p:nvSpPr>
          <p:cNvPr id="25630" name="Text Box 37">
            <a:extLst>
              <a:ext uri="{FF2B5EF4-FFF2-40B4-BE49-F238E27FC236}">
                <a16:creationId xmlns:a16="http://schemas.microsoft.com/office/drawing/2014/main" id="{3EE3A6A9-AEC8-411C-A420-5ABD893EC343}"/>
              </a:ext>
            </a:extLst>
          </p:cNvPr>
          <p:cNvSpPr txBox="1">
            <a:spLocks noChangeArrowheads="1"/>
          </p:cNvSpPr>
          <p:nvPr/>
        </p:nvSpPr>
        <p:spPr bwMode="auto">
          <a:xfrm>
            <a:off x="179388" y="5876925"/>
            <a:ext cx="6572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 we do not have to indicate the point we take moments about</a:t>
            </a:r>
          </a:p>
          <a:p>
            <a:pPr eaLnBrk="1" hangingPunct="1"/>
            <a:r>
              <a:rPr lang="en-US" altLang="en-US"/>
              <a:t>and we simply write the couple as </a:t>
            </a:r>
            <a:r>
              <a:rPr lang="en-US" altLang="en-US" b="1"/>
              <a:t>M</a:t>
            </a:r>
            <a:r>
              <a:rPr lang="en-US" altLang="en-US"/>
              <a:t> (or </a:t>
            </a:r>
            <a:r>
              <a:rPr lang="en-US" altLang="en-US" b="1"/>
              <a:t>C</a:t>
            </a:r>
            <a:r>
              <a:rPr lang="en-US" altLang="en-US"/>
              <a:t>)</a:t>
            </a:r>
          </a:p>
        </p:txBody>
      </p:sp>
      <p:graphicFrame>
        <p:nvGraphicFramePr>
          <p:cNvPr id="25631" name="Object 38">
            <a:extLst>
              <a:ext uri="{FF2B5EF4-FFF2-40B4-BE49-F238E27FC236}">
                <a16:creationId xmlns:a16="http://schemas.microsoft.com/office/drawing/2014/main" id="{B0F0A3B3-4304-4A17-AF74-61A5A81E4EA6}"/>
              </a:ext>
            </a:extLst>
          </p:cNvPr>
          <p:cNvGraphicFramePr>
            <a:graphicFrameLocks noChangeAspect="1"/>
          </p:cNvGraphicFramePr>
          <p:nvPr/>
        </p:nvGraphicFramePr>
        <p:xfrm>
          <a:off x="4932363" y="6308725"/>
          <a:ext cx="2578100" cy="422275"/>
        </p:xfrm>
        <a:graphic>
          <a:graphicData uri="http://schemas.openxmlformats.org/presentationml/2006/ole">
            <mc:AlternateContent xmlns:mc="http://schemas.openxmlformats.org/markup-compatibility/2006">
              <mc:Choice xmlns:v="urn:schemas-microsoft-com:vml" Requires="v">
                <p:oleObj name="Equation" r:id="rId7" imgW="1397000" imgH="228600" progId="Equation.DSMT4">
                  <p:embed/>
                </p:oleObj>
              </mc:Choice>
              <mc:Fallback>
                <p:oleObj name="Equation" r:id="rId7" imgW="1397000" imgH="228600" progId="Equation.DSMT4">
                  <p:embed/>
                  <p:pic>
                    <p:nvPicPr>
                      <p:cNvPr id="0" name="Object 3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2363" y="6308725"/>
                        <a:ext cx="25781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32" name="Text Box 39">
            <a:extLst>
              <a:ext uri="{FF2B5EF4-FFF2-40B4-BE49-F238E27FC236}">
                <a16:creationId xmlns:a16="http://schemas.microsoft.com/office/drawing/2014/main" id="{FD5D7A18-F2DC-4C3A-BB33-5301327274CF}"/>
              </a:ext>
            </a:extLst>
          </p:cNvPr>
          <p:cNvSpPr txBox="1">
            <a:spLocks noChangeArrowheads="1"/>
          </p:cNvSpPr>
          <p:nvPr/>
        </p:nvSpPr>
        <p:spPr bwMode="auto">
          <a:xfrm>
            <a:off x="6227763" y="2205038"/>
            <a:ext cx="2774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F</a:t>
            </a:r>
            <a:r>
              <a:rPr lang="en-US" altLang="en-US"/>
              <a:t> and -</a:t>
            </a:r>
            <a:r>
              <a:rPr lang="en-US" altLang="en-US" b="1"/>
              <a:t>F</a:t>
            </a:r>
          </a:p>
        </p:txBody>
      </p:sp>
      <p:cxnSp>
        <p:nvCxnSpPr>
          <p:cNvPr id="3" name="Straight Arrow Connector 2">
            <a:extLst>
              <a:ext uri="{FF2B5EF4-FFF2-40B4-BE49-F238E27FC236}">
                <a16:creationId xmlns:a16="http://schemas.microsoft.com/office/drawing/2014/main" id="{B73C877E-C9AC-1EEF-1F09-CD0D113B924A}"/>
              </a:ext>
            </a:extLst>
          </p:cNvPr>
          <p:cNvCxnSpPr>
            <a:cxnSpLocks/>
          </p:cNvCxnSpPr>
          <p:nvPr/>
        </p:nvCxnSpPr>
        <p:spPr>
          <a:xfrm>
            <a:off x="4316412" y="1655762"/>
            <a:ext cx="400051" cy="54927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926966-A572-CE9C-A143-013F3EFD11A6}"/>
              </a:ext>
            </a:extLst>
          </p:cNvPr>
          <p:cNvCxnSpPr/>
          <p:nvPr/>
        </p:nvCxnSpPr>
        <p:spPr>
          <a:xfrm>
            <a:off x="3999073" y="1545852"/>
            <a:ext cx="196503" cy="4579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41" name="Text Box 19">
            <a:extLst>
              <a:ext uri="{FF2B5EF4-FFF2-40B4-BE49-F238E27FC236}">
                <a16:creationId xmlns:a16="http://schemas.microsoft.com/office/drawing/2014/main" id="{D6BB8251-A573-40A5-BFFD-B6075A2469B7}"/>
              </a:ext>
            </a:extLst>
          </p:cNvPr>
          <p:cNvSpPr txBox="1">
            <a:spLocks noChangeArrowheads="1"/>
          </p:cNvSpPr>
          <p:nvPr/>
        </p:nvSpPr>
        <p:spPr bwMode="auto">
          <a:xfrm>
            <a:off x="483070" y="758676"/>
            <a:ext cx="39798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moment of the force couple where the forces act at points P and Q. All distances are in ft.</a:t>
            </a:r>
          </a:p>
        </p:txBody>
      </p:sp>
      <p:sp>
        <p:nvSpPr>
          <p:cNvPr id="26626" name="Line 4">
            <a:extLst>
              <a:ext uri="{FF2B5EF4-FFF2-40B4-BE49-F238E27FC236}">
                <a16:creationId xmlns:a16="http://schemas.microsoft.com/office/drawing/2014/main" id="{E5DFAA92-2496-4B0F-AA69-868F007D55CF}"/>
              </a:ext>
            </a:extLst>
          </p:cNvPr>
          <p:cNvSpPr>
            <a:spLocks noChangeShapeType="1"/>
          </p:cNvSpPr>
          <p:nvPr/>
        </p:nvSpPr>
        <p:spPr bwMode="auto">
          <a:xfrm>
            <a:off x="5896680" y="2819001"/>
            <a:ext cx="20891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7" name="Line 5">
            <a:extLst>
              <a:ext uri="{FF2B5EF4-FFF2-40B4-BE49-F238E27FC236}">
                <a16:creationId xmlns:a16="http://schemas.microsoft.com/office/drawing/2014/main" id="{FCAB152C-1AA7-49F0-8810-CA708369C944}"/>
              </a:ext>
            </a:extLst>
          </p:cNvPr>
          <p:cNvSpPr>
            <a:spLocks noChangeShapeType="1"/>
          </p:cNvSpPr>
          <p:nvPr/>
        </p:nvSpPr>
        <p:spPr bwMode="auto">
          <a:xfrm flipV="1">
            <a:off x="5896680" y="802876"/>
            <a:ext cx="0" cy="20161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8" name="Line 6">
            <a:extLst>
              <a:ext uri="{FF2B5EF4-FFF2-40B4-BE49-F238E27FC236}">
                <a16:creationId xmlns:a16="http://schemas.microsoft.com/office/drawing/2014/main" id="{8B0DF375-0D13-4972-B5C3-E10CC4E282FB}"/>
              </a:ext>
            </a:extLst>
          </p:cNvPr>
          <p:cNvSpPr>
            <a:spLocks noChangeShapeType="1"/>
          </p:cNvSpPr>
          <p:nvPr/>
        </p:nvSpPr>
        <p:spPr bwMode="auto">
          <a:xfrm flipH="1">
            <a:off x="4888618" y="2819001"/>
            <a:ext cx="1008062" cy="10080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9" name="Text Box 7">
            <a:extLst>
              <a:ext uri="{FF2B5EF4-FFF2-40B4-BE49-F238E27FC236}">
                <a16:creationId xmlns:a16="http://schemas.microsoft.com/office/drawing/2014/main" id="{DF18B506-8134-4709-B358-8CE125ED77C4}"/>
              </a:ext>
            </a:extLst>
          </p:cNvPr>
          <p:cNvSpPr txBox="1">
            <a:spLocks noChangeArrowheads="1"/>
          </p:cNvSpPr>
          <p:nvPr/>
        </p:nvSpPr>
        <p:spPr bwMode="auto">
          <a:xfrm>
            <a:off x="7749293" y="2838051"/>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6630" name="Text Box 8">
            <a:extLst>
              <a:ext uri="{FF2B5EF4-FFF2-40B4-BE49-F238E27FC236}">
                <a16:creationId xmlns:a16="http://schemas.microsoft.com/office/drawing/2014/main" id="{00446FC7-3135-4A23-B2AB-6FA156A0D1D0}"/>
              </a:ext>
            </a:extLst>
          </p:cNvPr>
          <p:cNvSpPr txBox="1">
            <a:spLocks noChangeArrowheads="1"/>
          </p:cNvSpPr>
          <p:nvPr/>
        </p:nvSpPr>
        <p:spPr bwMode="auto">
          <a:xfrm>
            <a:off x="5517268" y="750488"/>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6631" name="Text Box 9">
            <a:extLst>
              <a:ext uri="{FF2B5EF4-FFF2-40B4-BE49-F238E27FC236}">
                <a16:creationId xmlns:a16="http://schemas.microsoft.com/office/drawing/2014/main" id="{9AE7C2E4-FA47-4015-8F4B-ABD6C61D21AF}"/>
              </a:ext>
            </a:extLst>
          </p:cNvPr>
          <p:cNvSpPr txBox="1">
            <a:spLocks noChangeArrowheads="1"/>
          </p:cNvSpPr>
          <p:nvPr/>
        </p:nvSpPr>
        <p:spPr bwMode="auto">
          <a:xfrm>
            <a:off x="4486260" y="3643706"/>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z</a:t>
            </a:r>
          </a:p>
        </p:txBody>
      </p:sp>
      <p:sp>
        <p:nvSpPr>
          <p:cNvPr id="26632" name="Oval 10">
            <a:extLst>
              <a:ext uri="{FF2B5EF4-FFF2-40B4-BE49-F238E27FC236}">
                <a16:creationId xmlns:a16="http://schemas.microsoft.com/office/drawing/2014/main" id="{C02E702B-6F9B-4C61-ACF7-44B71CE069DD}"/>
              </a:ext>
            </a:extLst>
          </p:cNvPr>
          <p:cNvSpPr>
            <a:spLocks noChangeArrowheads="1"/>
          </p:cNvSpPr>
          <p:nvPr/>
        </p:nvSpPr>
        <p:spPr bwMode="auto">
          <a:xfrm>
            <a:off x="6833305" y="1234676"/>
            <a:ext cx="71438" cy="71437"/>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633" name="Oval 11">
            <a:extLst>
              <a:ext uri="{FF2B5EF4-FFF2-40B4-BE49-F238E27FC236}">
                <a16:creationId xmlns:a16="http://schemas.microsoft.com/office/drawing/2014/main" id="{D86060E6-AF84-4581-A809-62916FB71E8F}"/>
              </a:ext>
            </a:extLst>
          </p:cNvPr>
          <p:cNvSpPr>
            <a:spLocks noChangeArrowheads="1"/>
          </p:cNvSpPr>
          <p:nvPr/>
        </p:nvSpPr>
        <p:spPr bwMode="auto">
          <a:xfrm>
            <a:off x="7265105" y="2026838"/>
            <a:ext cx="71438" cy="71438"/>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634" name="Line 12">
            <a:extLst>
              <a:ext uri="{FF2B5EF4-FFF2-40B4-BE49-F238E27FC236}">
                <a16:creationId xmlns:a16="http://schemas.microsoft.com/office/drawing/2014/main" id="{A7E25B4E-3654-44C2-9E12-A5259BEAD4A8}"/>
              </a:ext>
            </a:extLst>
          </p:cNvPr>
          <p:cNvSpPr>
            <a:spLocks noChangeShapeType="1"/>
          </p:cNvSpPr>
          <p:nvPr/>
        </p:nvSpPr>
        <p:spPr bwMode="auto">
          <a:xfrm>
            <a:off x="6904743" y="1279126"/>
            <a:ext cx="576262"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5" name="Line 13">
            <a:extLst>
              <a:ext uri="{FF2B5EF4-FFF2-40B4-BE49-F238E27FC236}">
                <a16:creationId xmlns:a16="http://schemas.microsoft.com/office/drawing/2014/main" id="{53D77256-6A93-45BF-986F-60CBB5C6CBCF}"/>
              </a:ext>
            </a:extLst>
          </p:cNvPr>
          <p:cNvSpPr>
            <a:spLocks noChangeShapeType="1"/>
          </p:cNvSpPr>
          <p:nvPr/>
        </p:nvSpPr>
        <p:spPr bwMode="auto">
          <a:xfrm flipH="1">
            <a:off x="6699955" y="2068113"/>
            <a:ext cx="576263"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36" name="Text Box 14">
            <a:extLst>
              <a:ext uri="{FF2B5EF4-FFF2-40B4-BE49-F238E27FC236}">
                <a16:creationId xmlns:a16="http://schemas.microsoft.com/office/drawing/2014/main" id="{EBE6556A-E4AE-4876-949A-332D3650C583}"/>
              </a:ext>
            </a:extLst>
          </p:cNvPr>
          <p:cNvSpPr txBox="1">
            <a:spLocks noChangeArrowheads="1"/>
          </p:cNvSpPr>
          <p:nvPr/>
        </p:nvSpPr>
        <p:spPr bwMode="auto">
          <a:xfrm>
            <a:off x="6596768" y="750488"/>
            <a:ext cx="12641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P = (1,1,0)</a:t>
            </a:r>
          </a:p>
        </p:txBody>
      </p:sp>
      <p:sp>
        <p:nvSpPr>
          <p:cNvPr id="26637" name="Text Box 15">
            <a:extLst>
              <a:ext uri="{FF2B5EF4-FFF2-40B4-BE49-F238E27FC236}">
                <a16:creationId xmlns:a16="http://schemas.microsoft.com/office/drawing/2014/main" id="{DD493ABC-9389-4AF2-B6D3-8301DDA5454E}"/>
              </a:ext>
            </a:extLst>
          </p:cNvPr>
          <p:cNvSpPr txBox="1">
            <a:spLocks noChangeArrowheads="1"/>
          </p:cNvSpPr>
          <p:nvPr/>
        </p:nvSpPr>
        <p:spPr bwMode="auto">
          <a:xfrm>
            <a:off x="7244468" y="2118913"/>
            <a:ext cx="1282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Q = (2,2,3)</a:t>
            </a:r>
          </a:p>
        </p:txBody>
      </p:sp>
      <p:sp>
        <p:nvSpPr>
          <p:cNvPr id="26638" name="Text Box 16">
            <a:extLst>
              <a:ext uri="{FF2B5EF4-FFF2-40B4-BE49-F238E27FC236}">
                <a16:creationId xmlns:a16="http://schemas.microsoft.com/office/drawing/2014/main" id="{D4742E14-D164-4EAD-9652-209D58168576}"/>
              </a:ext>
            </a:extLst>
          </p:cNvPr>
          <p:cNvSpPr txBox="1">
            <a:spLocks noChangeArrowheads="1"/>
          </p:cNvSpPr>
          <p:nvPr/>
        </p:nvSpPr>
        <p:spPr bwMode="auto">
          <a:xfrm>
            <a:off x="7533393" y="1110851"/>
            <a:ext cx="6206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a:t>
            </a:r>
            <a:r>
              <a:rPr lang="en-US" altLang="en-US" b="1" dirty="0"/>
              <a:t>i</a:t>
            </a:r>
            <a:r>
              <a:rPr lang="en-US" altLang="en-US" dirty="0"/>
              <a:t> </a:t>
            </a:r>
            <a:r>
              <a:rPr lang="en-US" altLang="en-US" dirty="0" err="1"/>
              <a:t>lb</a:t>
            </a:r>
            <a:endParaRPr lang="en-US" altLang="en-US" dirty="0"/>
          </a:p>
        </p:txBody>
      </p:sp>
      <p:sp>
        <p:nvSpPr>
          <p:cNvPr id="26639" name="Text Box 17">
            <a:extLst>
              <a:ext uri="{FF2B5EF4-FFF2-40B4-BE49-F238E27FC236}">
                <a16:creationId xmlns:a16="http://schemas.microsoft.com/office/drawing/2014/main" id="{3510BEBE-F19A-497A-9FA0-8D141AB15363}"/>
              </a:ext>
            </a:extLst>
          </p:cNvPr>
          <p:cNvSpPr txBox="1">
            <a:spLocks noChangeArrowheads="1"/>
          </p:cNvSpPr>
          <p:nvPr/>
        </p:nvSpPr>
        <p:spPr bwMode="auto">
          <a:xfrm>
            <a:off x="6309430" y="2118913"/>
            <a:ext cx="6976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a:t>
            </a:r>
            <a:r>
              <a:rPr lang="en-US" altLang="en-US" b="1" dirty="0"/>
              <a:t>i</a:t>
            </a:r>
            <a:r>
              <a:rPr lang="en-US" altLang="en-US" dirty="0"/>
              <a:t> </a:t>
            </a:r>
            <a:r>
              <a:rPr lang="en-US" altLang="en-US" dirty="0" err="1"/>
              <a:t>lb</a:t>
            </a:r>
            <a:endParaRPr lang="en-US" altLang="en-US" dirty="0"/>
          </a:p>
        </p:txBody>
      </p:sp>
      <p:sp>
        <p:nvSpPr>
          <p:cNvPr id="26640" name="Text Box 18">
            <a:extLst>
              <a:ext uri="{FF2B5EF4-FFF2-40B4-BE49-F238E27FC236}">
                <a16:creationId xmlns:a16="http://schemas.microsoft.com/office/drawing/2014/main" id="{FA1B1B93-41EE-464E-B28E-4F20F71A9D6A}"/>
              </a:ext>
            </a:extLst>
          </p:cNvPr>
          <p:cNvSpPr txBox="1">
            <a:spLocks noChangeArrowheads="1"/>
          </p:cNvSpPr>
          <p:nvPr/>
        </p:nvSpPr>
        <p:spPr bwMode="auto">
          <a:xfrm>
            <a:off x="5804605" y="2766613"/>
            <a:ext cx="361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a:t>
            </a:r>
          </a:p>
        </p:txBody>
      </p:sp>
      <p:sp>
        <p:nvSpPr>
          <p:cNvPr id="26642" name="Line 20">
            <a:extLst>
              <a:ext uri="{FF2B5EF4-FFF2-40B4-BE49-F238E27FC236}">
                <a16:creationId xmlns:a16="http://schemas.microsoft.com/office/drawing/2014/main" id="{2D52777A-C219-4BBB-B26C-F87E67D2944D}"/>
              </a:ext>
            </a:extLst>
          </p:cNvPr>
          <p:cNvSpPr>
            <a:spLocks noChangeShapeType="1"/>
          </p:cNvSpPr>
          <p:nvPr/>
        </p:nvSpPr>
        <p:spPr bwMode="auto">
          <a:xfrm flipH="1" flipV="1">
            <a:off x="6904743" y="1306113"/>
            <a:ext cx="374650" cy="7493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43" name="Text Box 21">
            <a:extLst>
              <a:ext uri="{FF2B5EF4-FFF2-40B4-BE49-F238E27FC236}">
                <a16:creationId xmlns:a16="http://schemas.microsoft.com/office/drawing/2014/main" id="{854E807E-FBF2-4AD9-975C-0F330863BD2B}"/>
              </a:ext>
            </a:extLst>
          </p:cNvPr>
          <p:cNvSpPr txBox="1">
            <a:spLocks noChangeArrowheads="1"/>
          </p:cNvSpPr>
          <p:nvPr/>
        </p:nvSpPr>
        <p:spPr bwMode="auto">
          <a:xfrm>
            <a:off x="7173030" y="1398188"/>
            <a:ext cx="4413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r>
              <a:rPr lang="en-US" altLang="en-US" baseline="-25000"/>
              <a:t>12</a:t>
            </a:r>
            <a:endParaRPr lang="en-US" altLang="en-US"/>
          </a:p>
        </p:txBody>
      </p:sp>
      <p:graphicFrame>
        <p:nvGraphicFramePr>
          <p:cNvPr id="26644" name="Object 22">
            <a:extLst>
              <a:ext uri="{FF2B5EF4-FFF2-40B4-BE49-F238E27FC236}">
                <a16:creationId xmlns:a16="http://schemas.microsoft.com/office/drawing/2014/main" id="{269DB36F-4CE6-41FA-8009-9BCEB9FE2656}"/>
              </a:ext>
            </a:extLst>
          </p:cNvPr>
          <p:cNvGraphicFramePr>
            <a:graphicFrameLocks noChangeAspect="1"/>
          </p:cNvGraphicFramePr>
          <p:nvPr>
            <p:extLst>
              <p:ext uri="{D42A27DB-BD31-4B8C-83A1-F6EECF244321}">
                <p14:modId xmlns:p14="http://schemas.microsoft.com/office/powerpoint/2010/main" val="1017875714"/>
              </p:ext>
            </p:extLst>
          </p:nvPr>
        </p:nvGraphicFramePr>
        <p:xfrm>
          <a:off x="755576" y="3068960"/>
          <a:ext cx="2447925" cy="974725"/>
        </p:xfrm>
        <a:graphic>
          <a:graphicData uri="http://schemas.openxmlformats.org/presentationml/2006/ole">
            <mc:AlternateContent xmlns:mc="http://schemas.openxmlformats.org/markup-compatibility/2006">
              <mc:Choice xmlns:v="urn:schemas-microsoft-com:vml" Requires="v">
                <p:oleObj name="Equation" r:id="rId3" imgW="1688367" imgH="672808" progId="Equation.DSMT4">
                  <p:embed/>
                </p:oleObj>
              </mc:Choice>
              <mc:Fallback>
                <p:oleObj name="Equation" r:id="rId3" imgW="1688367" imgH="672808" progId="Equation.DSMT4">
                  <p:embed/>
                  <p:pic>
                    <p:nvPicPr>
                      <p:cNvPr id="0" name="Object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068960"/>
                        <a:ext cx="2447925" cy="974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6645" name="Object 23">
            <a:extLst>
              <a:ext uri="{FF2B5EF4-FFF2-40B4-BE49-F238E27FC236}">
                <a16:creationId xmlns:a16="http://schemas.microsoft.com/office/drawing/2014/main" id="{01019D04-3440-4FEF-9490-771CDC6F7D2A}"/>
              </a:ext>
            </a:extLst>
          </p:cNvPr>
          <p:cNvGraphicFramePr>
            <a:graphicFrameLocks noChangeAspect="1"/>
          </p:cNvGraphicFramePr>
          <p:nvPr>
            <p:extLst>
              <p:ext uri="{D42A27DB-BD31-4B8C-83A1-F6EECF244321}">
                <p14:modId xmlns:p14="http://schemas.microsoft.com/office/powerpoint/2010/main" val="2047765305"/>
              </p:ext>
            </p:extLst>
          </p:nvPr>
        </p:nvGraphicFramePr>
        <p:xfrm>
          <a:off x="827014" y="4508822"/>
          <a:ext cx="2879725" cy="1639888"/>
        </p:xfrm>
        <a:graphic>
          <a:graphicData uri="http://schemas.openxmlformats.org/presentationml/2006/ole">
            <mc:AlternateContent xmlns:mc="http://schemas.openxmlformats.org/markup-compatibility/2006">
              <mc:Choice xmlns:v="urn:schemas-microsoft-com:vml" Requires="v">
                <p:oleObj name="Equation" r:id="rId5" imgW="1650960" imgH="939600" progId="Equation.DSMT4">
                  <p:embed/>
                </p:oleObj>
              </mc:Choice>
              <mc:Fallback>
                <p:oleObj name="Equation" r:id="rId5" imgW="1650960" imgH="939600" progId="Equation.DSMT4">
                  <p:embed/>
                  <p:pic>
                    <p:nvPicPr>
                      <p:cNvPr id="0" name="Object 23"/>
                      <p:cNvPicPr>
                        <a:picLocks noChangeAspect="1" noChangeArrowheads="1"/>
                      </p:cNvPicPr>
                      <p:nvPr/>
                    </p:nvPicPr>
                    <p:blipFill>
                      <a:blip r:embed="rId6"/>
                      <a:srcRect/>
                      <a:stretch>
                        <a:fillRect/>
                      </a:stretch>
                    </p:blipFill>
                    <p:spPr bwMode="auto">
                      <a:xfrm>
                        <a:off x="827014" y="4508822"/>
                        <a:ext cx="2879725" cy="163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6646" name="TextBox 1">
            <a:extLst>
              <a:ext uri="{FF2B5EF4-FFF2-40B4-BE49-F238E27FC236}">
                <a16:creationId xmlns:a16="http://schemas.microsoft.com/office/drawing/2014/main" id="{4BC4D6DF-2D0F-44F0-B27D-B43CC9DF8936}"/>
              </a:ext>
            </a:extLst>
          </p:cNvPr>
          <p:cNvSpPr txBox="1">
            <a:spLocks noChangeArrowheads="1"/>
          </p:cNvSpPr>
          <p:nvPr/>
        </p:nvSpPr>
        <p:spPr bwMode="auto">
          <a:xfrm>
            <a:off x="609600" y="190351"/>
            <a:ext cx="2110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2.3</a:t>
            </a:r>
          </a:p>
        </p:txBody>
      </p:sp>
      <p:sp>
        <p:nvSpPr>
          <p:cNvPr id="26" name="TextBox 25">
            <a:extLst>
              <a:ext uri="{FF2B5EF4-FFF2-40B4-BE49-F238E27FC236}">
                <a16:creationId xmlns:a16="http://schemas.microsoft.com/office/drawing/2014/main" id="{C8E05581-2DE7-4097-A359-C816883F042F}"/>
              </a:ext>
            </a:extLst>
          </p:cNvPr>
          <p:cNvSpPr txBox="1"/>
          <p:nvPr/>
        </p:nvSpPr>
        <p:spPr>
          <a:xfrm>
            <a:off x="4603190" y="4067414"/>
            <a:ext cx="4218930" cy="1323439"/>
          </a:xfrm>
          <a:prstGeom prst="rect">
            <a:avLst/>
          </a:prstGeom>
          <a:noFill/>
        </p:spPr>
        <p:txBody>
          <a:bodyPr wrap="square">
            <a:spAutoFit/>
          </a:bodyPr>
          <a:lstStyle/>
          <a:p>
            <a:r>
              <a:rPr lang="en-US" sz="1600" dirty="0" err="1"/>
              <a:t>syms</a:t>
            </a:r>
            <a:r>
              <a:rPr lang="en-US" sz="1600" dirty="0"/>
              <a:t> </a:t>
            </a:r>
            <a:r>
              <a:rPr lang="en-US" sz="1600" dirty="0" err="1"/>
              <a:t>i</a:t>
            </a:r>
            <a:r>
              <a:rPr lang="en-US" sz="1600" dirty="0"/>
              <a:t>  j  k</a:t>
            </a:r>
          </a:p>
          <a:p>
            <a:r>
              <a:rPr lang="en-US" sz="1600" dirty="0" err="1"/>
              <a:t>cross_mat</a:t>
            </a:r>
            <a:r>
              <a:rPr lang="en-US" sz="1600" dirty="0"/>
              <a:t> = [ </a:t>
            </a:r>
            <a:r>
              <a:rPr lang="en-US" sz="1600" dirty="0" err="1"/>
              <a:t>i</a:t>
            </a:r>
            <a:r>
              <a:rPr lang="en-US" sz="1600" dirty="0"/>
              <a:t> j k ; -1 -1 -3 ; 3 0 0 ];</a:t>
            </a:r>
          </a:p>
          <a:p>
            <a:r>
              <a:rPr lang="en-US" sz="1600" dirty="0"/>
              <a:t> M = det(</a:t>
            </a:r>
            <a:r>
              <a:rPr lang="en-US" sz="1600" dirty="0" err="1"/>
              <a:t>cross_mat</a:t>
            </a:r>
            <a:r>
              <a:rPr lang="en-US" sz="1600" dirty="0"/>
              <a:t>)</a:t>
            </a:r>
          </a:p>
          <a:p>
            <a:r>
              <a:rPr lang="en-US" sz="1600" dirty="0"/>
              <a:t> </a:t>
            </a:r>
          </a:p>
          <a:p>
            <a:r>
              <a:rPr lang="en-US" sz="1600" dirty="0"/>
              <a:t>M =   3*k - 9*j</a:t>
            </a:r>
          </a:p>
        </p:txBody>
      </p:sp>
      <p:sp>
        <p:nvSpPr>
          <p:cNvPr id="4" name="TextBox 3">
            <a:extLst>
              <a:ext uri="{FF2B5EF4-FFF2-40B4-BE49-F238E27FC236}">
                <a16:creationId xmlns:a16="http://schemas.microsoft.com/office/drawing/2014/main" id="{4A7A754A-BB8A-4FE8-80F8-C9800F7A7B73}"/>
              </a:ext>
            </a:extLst>
          </p:cNvPr>
          <p:cNvSpPr txBox="1"/>
          <p:nvPr/>
        </p:nvSpPr>
        <p:spPr>
          <a:xfrm>
            <a:off x="5748669" y="3348734"/>
            <a:ext cx="1334533" cy="369332"/>
          </a:xfrm>
          <a:prstGeom prst="rect">
            <a:avLst/>
          </a:prstGeom>
          <a:noFill/>
        </p:spPr>
        <p:txBody>
          <a:bodyPr wrap="none" rtlCol="0">
            <a:spAutoFit/>
          </a:bodyPr>
          <a:lstStyle/>
          <a:p>
            <a:r>
              <a:rPr lang="en-US" dirty="0"/>
              <a:t>in MATLAB</a:t>
            </a:r>
          </a:p>
        </p:txBody>
      </p:sp>
      <p:cxnSp>
        <p:nvCxnSpPr>
          <p:cNvPr id="3" name="Straight Connector 2">
            <a:extLst>
              <a:ext uri="{FF2B5EF4-FFF2-40B4-BE49-F238E27FC236}">
                <a16:creationId xmlns:a16="http://schemas.microsoft.com/office/drawing/2014/main" id="{FE31D64E-9592-4A39-AE58-007AE76816AA}"/>
              </a:ext>
            </a:extLst>
          </p:cNvPr>
          <p:cNvCxnSpPr/>
          <p:nvPr/>
        </p:nvCxnSpPr>
        <p:spPr>
          <a:xfrm>
            <a:off x="1403648" y="6148710"/>
            <a:ext cx="1944216"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9FA323A3-9799-485E-8856-4CC61F2D0724}"/>
              </a:ext>
            </a:extLst>
          </p:cNvPr>
          <p:cNvCxnSpPr/>
          <p:nvPr/>
        </p:nvCxnSpPr>
        <p:spPr>
          <a:xfrm>
            <a:off x="5084418" y="5391407"/>
            <a:ext cx="103260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D6193A7-A1BF-49C4-9F86-58068DCDF9C2}"/>
              </a:ext>
            </a:extLst>
          </p:cNvPr>
          <p:cNvSpPr txBox="1"/>
          <p:nvPr/>
        </p:nvSpPr>
        <p:spPr>
          <a:xfrm>
            <a:off x="395536" y="4091587"/>
            <a:ext cx="3493264" cy="369332"/>
          </a:xfrm>
          <a:prstGeom prst="rect">
            <a:avLst/>
          </a:prstGeom>
          <a:noFill/>
        </p:spPr>
        <p:txBody>
          <a:bodyPr wrap="none" rtlCol="0">
            <a:spAutoFit/>
          </a:bodyPr>
          <a:lstStyle/>
          <a:p>
            <a:r>
              <a:rPr lang="en-US" dirty="0"/>
              <a:t>expand the determinant by hand</a:t>
            </a:r>
          </a:p>
        </p:txBody>
      </p:sp>
      <p:cxnSp>
        <p:nvCxnSpPr>
          <p:cNvPr id="29" name="Straight Connector 28">
            <a:extLst>
              <a:ext uri="{FF2B5EF4-FFF2-40B4-BE49-F238E27FC236}">
                <a16:creationId xmlns:a16="http://schemas.microsoft.com/office/drawing/2014/main" id="{309EE3E6-ED4B-65B2-8CFC-2FEEE77765B4}"/>
              </a:ext>
            </a:extLst>
          </p:cNvPr>
          <p:cNvCxnSpPr/>
          <p:nvPr/>
        </p:nvCxnSpPr>
        <p:spPr>
          <a:xfrm>
            <a:off x="609600" y="559683"/>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3E958DF-5494-8C1E-448B-F5ACFC106E7E}"/>
              </a:ext>
            </a:extLst>
          </p:cNvPr>
          <p:cNvCxnSpPr/>
          <p:nvPr/>
        </p:nvCxnSpPr>
        <p:spPr>
          <a:xfrm>
            <a:off x="772886" y="6597352"/>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71" name="Text Box 27">
            <a:extLst>
              <a:ext uri="{FF2B5EF4-FFF2-40B4-BE49-F238E27FC236}">
                <a16:creationId xmlns:a16="http://schemas.microsoft.com/office/drawing/2014/main" id="{87E7C80B-7D33-4F55-A7A7-2413783413B1}"/>
              </a:ext>
            </a:extLst>
          </p:cNvPr>
          <p:cNvSpPr txBox="1">
            <a:spLocks noChangeArrowheads="1"/>
          </p:cNvSpPr>
          <p:nvPr/>
        </p:nvSpPr>
        <p:spPr bwMode="auto">
          <a:xfrm>
            <a:off x="87214" y="709612"/>
            <a:ext cx="47005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Determine the moment of the couple and the perpendicular distance between forces.</a:t>
            </a:r>
          </a:p>
        </p:txBody>
      </p:sp>
      <p:graphicFrame>
        <p:nvGraphicFramePr>
          <p:cNvPr id="27673" name="Object 28">
            <a:extLst>
              <a:ext uri="{FF2B5EF4-FFF2-40B4-BE49-F238E27FC236}">
                <a16:creationId xmlns:a16="http://schemas.microsoft.com/office/drawing/2014/main" id="{436476AC-1342-49CC-85EA-161A47EB0A9E}"/>
              </a:ext>
            </a:extLst>
          </p:cNvPr>
          <p:cNvGraphicFramePr>
            <a:graphicFrameLocks noChangeAspect="1"/>
          </p:cNvGraphicFramePr>
          <p:nvPr/>
        </p:nvGraphicFramePr>
        <p:xfrm>
          <a:off x="1403350" y="3860800"/>
          <a:ext cx="1920875" cy="728663"/>
        </p:xfrm>
        <a:graphic>
          <a:graphicData uri="http://schemas.openxmlformats.org/presentationml/2006/ole">
            <mc:AlternateContent xmlns:mc="http://schemas.openxmlformats.org/markup-compatibility/2006">
              <mc:Choice xmlns:v="urn:schemas-microsoft-com:vml" Requires="v">
                <p:oleObj name="Equation" r:id="rId3" imgW="1206500" imgH="457200" progId="Equation.DSMT4">
                  <p:embed/>
                </p:oleObj>
              </mc:Choice>
              <mc:Fallback>
                <p:oleObj name="Equation" r:id="rId3" imgW="1206500" imgH="457200" progId="Equation.DSMT4">
                  <p:embed/>
                  <p:pic>
                    <p:nvPicPr>
                      <p:cNvPr id="0"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860800"/>
                        <a:ext cx="1920875" cy="72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4" name="Object 29">
            <a:extLst>
              <a:ext uri="{FF2B5EF4-FFF2-40B4-BE49-F238E27FC236}">
                <a16:creationId xmlns:a16="http://schemas.microsoft.com/office/drawing/2014/main" id="{623458D3-F2F5-4DA5-A270-ABBE6AFEFA5D}"/>
              </a:ext>
            </a:extLst>
          </p:cNvPr>
          <p:cNvGraphicFramePr>
            <a:graphicFrameLocks noChangeAspect="1"/>
          </p:cNvGraphicFramePr>
          <p:nvPr/>
        </p:nvGraphicFramePr>
        <p:xfrm>
          <a:off x="1763713" y="3068638"/>
          <a:ext cx="1603375" cy="669925"/>
        </p:xfrm>
        <a:graphic>
          <a:graphicData uri="http://schemas.openxmlformats.org/presentationml/2006/ole">
            <mc:AlternateContent xmlns:mc="http://schemas.openxmlformats.org/markup-compatibility/2006">
              <mc:Choice xmlns:v="urn:schemas-microsoft-com:vml" Requires="v">
                <p:oleObj name="Equation" r:id="rId5" imgW="1002865" imgH="418918" progId="Equation.DSMT4">
                  <p:embed/>
                </p:oleObj>
              </mc:Choice>
              <mc:Fallback>
                <p:oleObj name="Equation" r:id="rId5" imgW="1002865" imgH="418918" progId="Equation.DSMT4">
                  <p:embed/>
                  <p:pic>
                    <p:nvPicPr>
                      <p:cNvPr id="0" name="Object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3068638"/>
                        <a:ext cx="1603375"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0" name="Line 5">
            <a:extLst>
              <a:ext uri="{FF2B5EF4-FFF2-40B4-BE49-F238E27FC236}">
                <a16:creationId xmlns:a16="http://schemas.microsoft.com/office/drawing/2014/main" id="{3CD53C7D-C292-4F61-80A1-ECD1BDD56E1D}"/>
              </a:ext>
            </a:extLst>
          </p:cNvPr>
          <p:cNvSpPr>
            <a:spLocks noChangeShapeType="1"/>
          </p:cNvSpPr>
          <p:nvPr/>
        </p:nvSpPr>
        <p:spPr bwMode="auto">
          <a:xfrm>
            <a:off x="4952057" y="2548230"/>
            <a:ext cx="187166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651" name="Line 6">
            <a:extLst>
              <a:ext uri="{FF2B5EF4-FFF2-40B4-BE49-F238E27FC236}">
                <a16:creationId xmlns:a16="http://schemas.microsoft.com/office/drawing/2014/main" id="{D24E7BFA-5C23-4AF7-B621-BF34A57F47B6}"/>
              </a:ext>
            </a:extLst>
          </p:cNvPr>
          <p:cNvSpPr>
            <a:spLocks noChangeShapeType="1"/>
          </p:cNvSpPr>
          <p:nvPr/>
        </p:nvSpPr>
        <p:spPr bwMode="auto">
          <a:xfrm flipV="1">
            <a:off x="4952057" y="1035342"/>
            <a:ext cx="0" cy="1512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652" name="Line 7">
            <a:extLst>
              <a:ext uri="{FF2B5EF4-FFF2-40B4-BE49-F238E27FC236}">
                <a16:creationId xmlns:a16="http://schemas.microsoft.com/office/drawing/2014/main" id="{A1BE746A-1530-4696-A47B-4D424A8AFADE}"/>
              </a:ext>
            </a:extLst>
          </p:cNvPr>
          <p:cNvSpPr>
            <a:spLocks noChangeShapeType="1"/>
          </p:cNvSpPr>
          <p:nvPr/>
        </p:nvSpPr>
        <p:spPr bwMode="auto">
          <a:xfrm flipH="1">
            <a:off x="4086870" y="2548230"/>
            <a:ext cx="865187" cy="10080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653" name="Line 8">
            <a:extLst>
              <a:ext uri="{FF2B5EF4-FFF2-40B4-BE49-F238E27FC236}">
                <a16:creationId xmlns:a16="http://schemas.microsoft.com/office/drawing/2014/main" id="{19004DC2-8457-4A63-BF1D-48BFE84268C8}"/>
              </a:ext>
            </a:extLst>
          </p:cNvPr>
          <p:cNvSpPr>
            <a:spLocks noChangeShapeType="1"/>
          </p:cNvSpPr>
          <p:nvPr/>
        </p:nvSpPr>
        <p:spPr bwMode="auto">
          <a:xfrm flipV="1">
            <a:off x="5960120" y="1971967"/>
            <a:ext cx="503237" cy="57626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7654" name="Line 9">
            <a:extLst>
              <a:ext uri="{FF2B5EF4-FFF2-40B4-BE49-F238E27FC236}">
                <a16:creationId xmlns:a16="http://schemas.microsoft.com/office/drawing/2014/main" id="{42C35A3B-27F7-470C-80D8-A978393E05F6}"/>
              </a:ext>
            </a:extLst>
          </p:cNvPr>
          <p:cNvSpPr>
            <a:spLocks noChangeShapeType="1"/>
          </p:cNvSpPr>
          <p:nvPr/>
        </p:nvSpPr>
        <p:spPr bwMode="auto">
          <a:xfrm flipV="1">
            <a:off x="6463357" y="1251242"/>
            <a:ext cx="0" cy="720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Line 10">
            <a:extLst>
              <a:ext uri="{FF2B5EF4-FFF2-40B4-BE49-F238E27FC236}">
                <a16:creationId xmlns:a16="http://schemas.microsoft.com/office/drawing/2014/main" id="{65B4E00F-AF8C-4EE3-A000-6CC7CEB7EA08}"/>
              </a:ext>
            </a:extLst>
          </p:cNvPr>
          <p:cNvSpPr>
            <a:spLocks noChangeShapeType="1"/>
          </p:cNvSpPr>
          <p:nvPr/>
        </p:nvSpPr>
        <p:spPr bwMode="auto">
          <a:xfrm>
            <a:off x="4518670" y="3051467"/>
            <a:ext cx="504825"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7656" name="Text Box 12">
            <a:extLst>
              <a:ext uri="{FF2B5EF4-FFF2-40B4-BE49-F238E27FC236}">
                <a16:creationId xmlns:a16="http://schemas.microsoft.com/office/drawing/2014/main" id="{72D33DC7-97DE-4D17-9C42-6CAEDBC0F3D2}"/>
              </a:ext>
            </a:extLst>
          </p:cNvPr>
          <p:cNvSpPr txBox="1">
            <a:spLocks noChangeArrowheads="1"/>
          </p:cNvSpPr>
          <p:nvPr/>
        </p:nvSpPr>
        <p:spPr bwMode="auto">
          <a:xfrm>
            <a:off x="5351327" y="2094643"/>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 ft</a:t>
            </a:r>
          </a:p>
        </p:txBody>
      </p:sp>
      <p:sp>
        <p:nvSpPr>
          <p:cNvPr id="27657" name="Text Box 13">
            <a:extLst>
              <a:ext uri="{FF2B5EF4-FFF2-40B4-BE49-F238E27FC236}">
                <a16:creationId xmlns:a16="http://schemas.microsoft.com/office/drawing/2014/main" id="{A4AE22B5-65C3-4955-B0CA-FE28C8744948}"/>
              </a:ext>
            </a:extLst>
          </p:cNvPr>
          <p:cNvSpPr txBox="1">
            <a:spLocks noChangeArrowheads="1"/>
          </p:cNvSpPr>
          <p:nvPr/>
        </p:nvSpPr>
        <p:spPr bwMode="auto">
          <a:xfrm>
            <a:off x="6524859" y="215224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 ft</a:t>
            </a:r>
          </a:p>
        </p:txBody>
      </p:sp>
      <p:sp>
        <p:nvSpPr>
          <p:cNvPr id="27658" name="Text Box 14">
            <a:extLst>
              <a:ext uri="{FF2B5EF4-FFF2-40B4-BE49-F238E27FC236}">
                <a16:creationId xmlns:a16="http://schemas.microsoft.com/office/drawing/2014/main" id="{D39AD2D6-5586-4874-A2F7-9D245E2B4769}"/>
              </a:ext>
            </a:extLst>
          </p:cNvPr>
          <p:cNvSpPr txBox="1">
            <a:spLocks noChangeArrowheads="1"/>
          </p:cNvSpPr>
          <p:nvPr/>
        </p:nvSpPr>
        <p:spPr bwMode="auto">
          <a:xfrm>
            <a:off x="6741425" y="1482316"/>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 ft</a:t>
            </a:r>
          </a:p>
        </p:txBody>
      </p:sp>
      <p:sp>
        <p:nvSpPr>
          <p:cNvPr id="27659" name="Text Box 15">
            <a:extLst>
              <a:ext uri="{FF2B5EF4-FFF2-40B4-BE49-F238E27FC236}">
                <a16:creationId xmlns:a16="http://schemas.microsoft.com/office/drawing/2014/main" id="{4E40B78A-CFB3-4D3A-9668-3160C020D5B8}"/>
              </a:ext>
            </a:extLst>
          </p:cNvPr>
          <p:cNvSpPr txBox="1">
            <a:spLocks noChangeArrowheads="1"/>
          </p:cNvSpPr>
          <p:nvPr/>
        </p:nvSpPr>
        <p:spPr bwMode="auto">
          <a:xfrm>
            <a:off x="3864620" y="2556073"/>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 ft</a:t>
            </a:r>
          </a:p>
        </p:txBody>
      </p:sp>
      <p:sp>
        <p:nvSpPr>
          <p:cNvPr id="27660" name="Text Box 16">
            <a:extLst>
              <a:ext uri="{FF2B5EF4-FFF2-40B4-BE49-F238E27FC236}">
                <a16:creationId xmlns:a16="http://schemas.microsoft.com/office/drawing/2014/main" id="{E17CB0D8-473A-492F-ADF9-C53347229440}"/>
              </a:ext>
            </a:extLst>
          </p:cNvPr>
          <p:cNvSpPr txBox="1">
            <a:spLocks noChangeArrowheads="1"/>
          </p:cNvSpPr>
          <p:nvPr/>
        </p:nvSpPr>
        <p:spPr bwMode="auto">
          <a:xfrm>
            <a:off x="4315248" y="3286901"/>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 ft</a:t>
            </a:r>
          </a:p>
        </p:txBody>
      </p:sp>
      <p:sp>
        <p:nvSpPr>
          <p:cNvPr id="27661" name="Line 17">
            <a:extLst>
              <a:ext uri="{FF2B5EF4-FFF2-40B4-BE49-F238E27FC236}">
                <a16:creationId xmlns:a16="http://schemas.microsoft.com/office/drawing/2014/main" id="{6EE10B4B-4ABA-47DE-B344-CAE358F28D66}"/>
              </a:ext>
            </a:extLst>
          </p:cNvPr>
          <p:cNvSpPr>
            <a:spLocks noChangeShapeType="1"/>
          </p:cNvSpPr>
          <p:nvPr/>
        </p:nvSpPr>
        <p:spPr bwMode="auto">
          <a:xfrm flipH="1">
            <a:off x="5960120" y="1251242"/>
            <a:ext cx="503237" cy="2889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662" name="Line 18">
            <a:extLst>
              <a:ext uri="{FF2B5EF4-FFF2-40B4-BE49-F238E27FC236}">
                <a16:creationId xmlns:a16="http://schemas.microsoft.com/office/drawing/2014/main" id="{C31CA9BB-1FE4-4CE6-ACED-2E601C04FB03}"/>
              </a:ext>
            </a:extLst>
          </p:cNvPr>
          <p:cNvSpPr>
            <a:spLocks noChangeShapeType="1"/>
          </p:cNvSpPr>
          <p:nvPr/>
        </p:nvSpPr>
        <p:spPr bwMode="auto">
          <a:xfrm flipV="1">
            <a:off x="5023495" y="2743492"/>
            <a:ext cx="474662" cy="3079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7663" name="Object 19">
            <a:extLst>
              <a:ext uri="{FF2B5EF4-FFF2-40B4-BE49-F238E27FC236}">
                <a16:creationId xmlns:a16="http://schemas.microsoft.com/office/drawing/2014/main" id="{0BD66E1F-97CC-4391-9C26-655526434FB6}"/>
              </a:ext>
            </a:extLst>
          </p:cNvPr>
          <p:cNvGraphicFramePr>
            <a:graphicFrameLocks noChangeAspect="1"/>
          </p:cNvGraphicFramePr>
          <p:nvPr>
            <p:extLst>
              <p:ext uri="{D42A27DB-BD31-4B8C-83A1-F6EECF244321}">
                <p14:modId xmlns:p14="http://schemas.microsoft.com/office/powerpoint/2010/main" val="4046899938"/>
              </p:ext>
            </p:extLst>
          </p:nvPr>
        </p:nvGraphicFramePr>
        <p:xfrm>
          <a:off x="5984904" y="901040"/>
          <a:ext cx="2381250" cy="342900"/>
        </p:xfrm>
        <a:graphic>
          <a:graphicData uri="http://schemas.openxmlformats.org/presentationml/2006/ole">
            <mc:AlternateContent xmlns:mc="http://schemas.openxmlformats.org/markup-compatibility/2006">
              <mc:Choice xmlns:v="urn:schemas-microsoft-com:vml" Requires="v">
                <p:oleObj name="Equation" r:id="rId7" imgW="1409400" imgH="203040" progId="Equation.DSMT4">
                  <p:embed/>
                </p:oleObj>
              </mc:Choice>
              <mc:Fallback>
                <p:oleObj name="Equation" r:id="rId7" imgW="1409400" imgH="203040" progId="Equation.DSMT4">
                  <p:embed/>
                  <p:pic>
                    <p:nvPicPr>
                      <p:cNvPr id="0" name="Object 19"/>
                      <p:cNvPicPr>
                        <a:picLocks noChangeAspect="1" noChangeArrowheads="1"/>
                      </p:cNvPicPr>
                      <p:nvPr/>
                    </p:nvPicPr>
                    <p:blipFill>
                      <a:blip r:embed="rId8"/>
                      <a:srcRect/>
                      <a:stretch>
                        <a:fillRect/>
                      </a:stretch>
                    </p:blipFill>
                    <p:spPr bwMode="auto">
                      <a:xfrm>
                        <a:off x="5984904" y="901040"/>
                        <a:ext cx="238125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4" name="Object 20">
            <a:extLst>
              <a:ext uri="{FF2B5EF4-FFF2-40B4-BE49-F238E27FC236}">
                <a16:creationId xmlns:a16="http://schemas.microsoft.com/office/drawing/2014/main" id="{EA37042E-6B85-4D85-A514-1675AD83B500}"/>
              </a:ext>
            </a:extLst>
          </p:cNvPr>
          <p:cNvGraphicFramePr>
            <a:graphicFrameLocks noChangeAspect="1"/>
          </p:cNvGraphicFramePr>
          <p:nvPr>
            <p:extLst>
              <p:ext uri="{D42A27DB-BD31-4B8C-83A1-F6EECF244321}">
                <p14:modId xmlns:p14="http://schemas.microsoft.com/office/powerpoint/2010/main" val="209133097"/>
              </p:ext>
            </p:extLst>
          </p:nvPr>
        </p:nvGraphicFramePr>
        <p:xfrm>
          <a:off x="5526732" y="2908592"/>
          <a:ext cx="915988" cy="376238"/>
        </p:xfrm>
        <a:graphic>
          <a:graphicData uri="http://schemas.openxmlformats.org/presentationml/2006/ole">
            <mc:AlternateContent xmlns:mc="http://schemas.openxmlformats.org/markup-compatibility/2006">
              <mc:Choice xmlns:v="urn:schemas-microsoft-com:vml" Requires="v">
                <p:oleObj name="Equation" r:id="rId9" imgW="494870" imgH="203024" progId="Equation.DSMT4">
                  <p:embed/>
                </p:oleObj>
              </mc:Choice>
              <mc:Fallback>
                <p:oleObj name="Equation" r:id="rId9" imgW="494870" imgH="203024" progId="Equation.DSMT4">
                  <p:embed/>
                  <p:pic>
                    <p:nvPicPr>
                      <p:cNvPr id="0" name="Object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26732" y="2908592"/>
                        <a:ext cx="915988"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65" name="Line 21">
            <a:extLst>
              <a:ext uri="{FF2B5EF4-FFF2-40B4-BE49-F238E27FC236}">
                <a16:creationId xmlns:a16="http://schemas.microsoft.com/office/drawing/2014/main" id="{D0ECDA34-A486-449C-B84C-43C7B70EAC7C}"/>
              </a:ext>
            </a:extLst>
          </p:cNvPr>
          <p:cNvSpPr>
            <a:spLocks noChangeShapeType="1"/>
          </p:cNvSpPr>
          <p:nvPr/>
        </p:nvSpPr>
        <p:spPr bwMode="auto">
          <a:xfrm flipV="1">
            <a:off x="4961938" y="1276302"/>
            <a:ext cx="1511300" cy="12969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7666" name="Line 22">
            <a:extLst>
              <a:ext uri="{FF2B5EF4-FFF2-40B4-BE49-F238E27FC236}">
                <a16:creationId xmlns:a16="http://schemas.microsoft.com/office/drawing/2014/main" id="{EF23492B-688C-442E-948D-5B7ABAE86C9C}"/>
              </a:ext>
            </a:extLst>
          </p:cNvPr>
          <p:cNvSpPr>
            <a:spLocks noChangeShapeType="1"/>
          </p:cNvSpPr>
          <p:nvPr/>
        </p:nvSpPr>
        <p:spPr bwMode="auto">
          <a:xfrm>
            <a:off x="4952057" y="2548230"/>
            <a:ext cx="71438" cy="5032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7667" name="Object 23">
            <a:extLst>
              <a:ext uri="{FF2B5EF4-FFF2-40B4-BE49-F238E27FC236}">
                <a16:creationId xmlns:a16="http://schemas.microsoft.com/office/drawing/2014/main" id="{1909C0B2-C708-4AA1-B4B2-C1A0749DDE7B}"/>
              </a:ext>
            </a:extLst>
          </p:cNvPr>
          <p:cNvGraphicFramePr>
            <a:graphicFrameLocks noChangeAspect="1"/>
          </p:cNvGraphicFramePr>
          <p:nvPr>
            <p:extLst>
              <p:ext uri="{D42A27DB-BD31-4B8C-83A1-F6EECF244321}">
                <p14:modId xmlns:p14="http://schemas.microsoft.com/office/powerpoint/2010/main" val="2663033784"/>
              </p:ext>
            </p:extLst>
          </p:nvPr>
        </p:nvGraphicFramePr>
        <p:xfrm>
          <a:off x="5310832" y="1684630"/>
          <a:ext cx="246063" cy="393700"/>
        </p:xfrm>
        <a:graphic>
          <a:graphicData uri="http://schemas.openxmlformats.org/presentationml/2006/ole">
            <mc:AlternateContent xmlns:mc="http://schemas.openxmlformats.org/markup-compatibility/2006">
              <mc:Choice xmlns:v="urn:schemas-microsoft-com:vml" Requires="v">
                <p:oleObj name="Equation" r:id="rId11" imgW="126835" imgH="202936" progId="Equation.DSMT4">
                  <p:embed/>
                </p:oleObj>
              </mc:Choice>
              <mc:Fallback>
                <p:oleObj name="Equation" r:id="rId11" imgW="126835" imgH="202936" progId="Equation.DSMT4">
                  <p:embed/>
                  <p:pic>
                    <p:nvPicPr>
                      <p:cNvPr id="0" name="Object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10832" y="1684630"/>
                        <a:ext cx="246063"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68" name="Object 24">
            <a:extLst>
              <a:ext uri="{FF2B5EF4-FFF2-40B4-BE49-F238E27FC236}">
                <a16:creationId xmlns:a16="http://schemas.microsoft.com/office/drawing/2014/main" id="{48DF8FCB-A766-42F1-AF51-0330487C8445}"/>
              </a:ext>
            </a:extLst>
          </p:cNvPr>
          <p:cNvGraphicFramePr>
            <a:graphicFrameLocks noChangeAspect="1"/>
          </p:cNvGraphicFramePr>
          <p:nvPr>
            <p:extLst>
              <p:ext uri="{D42A27DB-BD31-4B8C-83A1-F6EECF244321}">
                <p14:modId xmlns:p14="http://schemas.microsoft.com/office/powerpoint/2010/main" val="423338517"/>
              </p:ext>
            </p:extLst>
          </p:nvPr>
        </p:nvGraphicFramePr>
        <p:xfrm>
          <a:off x="5023495" y="2548230"/>
          <a:ext cx="222250" cy="323850"/>
        </p:xfrm>
        <a:graphic>
          <a:graphicData uri="http://schemas.openxmlformats.org/presentationml/2006/ole">
            <mc:AlternateContent xmlns:mc="http://schemas.openxmlformats.org/markup-compatibility/2006">
              <mc:Choice xmlns:v="urn:schemas-microsoft-com:vml" Requires="v">
                <p:oleObj name="Equation" r:id="rId13" imgW="139639" imgH="203112" progId="Equation.DSMT4">
                  <p:embed/>
                </p:oleObj>
              </mc:Choice>
              <mc:Fallback>
                <p:oleObj name="Equation" r:id="rId13" imgW="139639" imgH="203112" progId="Equation.DSMT4">
                  <p:embed/>
                  <p:pic>
                    <p:nvPicPr>
                      <p:cNvPr id="0" name="Object 2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23495" y="2548230"/>
                        <a:ext cx="222250" cy="323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69" name="Line 25">
            <a:extLst>
              <a:ext uri="{FF2B5EF4-FFF2-40B4-BE49-F238E27FC236}">
                <a16:creationId xmlns:a16="http://schemas.microsoft.com/office/drawing/2014/main" id="{3CA823E9-6177-446B-B002-C6A8C26E5D3F}"/>
              </a:ext>
            </a:extLst>
          </p:cNvPr>
          <p:cNvSpPr>
            <a:spLocks noChangeShapeType="1"/>
          </p:cNvSpPr>
          <p:nvPr/>
        </p:nvSpPr>
        <p:spPr bwMode="auto">
          <a:xfrm flipV="1">
            <a:off x="5023495" y="1350961"/>
            <a:ext cx="1416500" cy="170050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27670" name="Object 26">
            <a:extLst>
              <a:ext uri="{FF2B5EF4-FFF2-40B4-BE49-F238E27FC236}">
                <a16:creationId xmlns:a16="http://schemas.microsoft.com/office/drawing/2014/main" id="{3CDE4486-3963-4884-8C3B-54605D45BA23}"/>
              </a:ext>
            </a:extLst>
          </p:cNvPr>
          <p:cNvGraphicFramePr>
            <a:graphicFrameLocks noChangeAspect="1"/>
          </p:cNvGraphicFramePr>
          <p:nvPr>
            <p:extLst>
              <p:ext uri="{D42A27DB-BD31-4B8C-83A1-F6EECF244321}">
                <p14:modId xmlns:p14="http://schemas.microsoft.com/office/powerpoint/2010/main" val="364968748"/>
              </p:ext>
            </p:extLst>
          </p:nvPr>
        </p:nvGraphicFramePr>
        <p:xfrm>
          <a:off x="5267639" y="1385840"/>
          <a:ext cx="558800" cy="319087"/>
        </p:xfrm>
        <a:graphic>
          <a:graphicData uri="http://schemas.openxmlformats.org/presentationml/2006/ole">
            <mc:AlternateContent xmlns:mc="http://schemas.openxmlformats.org/markup-compatibility/2006">
              <mc:Choice xmlns:v="urn:schemas-microsoft-com:vml" Requires="v">
                <p:oleObj name="Equation" r:id="rId15" imgW="355292" imgH="203024" progId="Equation.DSMT4">
                  <p:embed/>
                </p:oleObj>
              </mc:Choice>
              <mc:Fallback>
                <p:oleObj name="Equation" r:id="rId15" imgW="355292" imgH="203024" progId="Equation.DSMT4">
                  <p:embed/>
                  <p:pic>
                    <p:nvPicPr>
                      <p:cNvPr id="0" name="Object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267639" y="1385840"/>
                        <a:ext cx="558800" cy="319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 Box 30">
            <a:extLst>
              <a:ext uri="{FF2B5EF4-FFF2-40B4-BE49-F238E27FC236}">
                <a16:creationId xmlns:a16="http://schemas.microsoft.com/office/drawing/2014/main" id="{D4E19345-AA21-4AE9-A66C-789A55E2168F}"/>
              </a:ext>
            </a:extLst>
          </p:cNvPr>
          <p:cNvSpPr txBox="1">
            <a:spLocks noChangeArrowheads="1"/>
          </p:cNvSpPr>
          <p:nvPr/>
        </p:nvSpPr>
        <p:spPr bwMode="auto">
          <a:xfrm>
            <a:off x="3851920" y="3503905"/>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7675" name="Text Box 31">
            <a:extLst>
              <a:ext uri="{FF2B5EF4-FFF2-40B4-BE49-F238E27FC236}">
                <a16:creationId xmlns:a16="http://schemas.microsoft.com/office/drawing/2014/main" id="{063F3CD3-310A-41B7-BEFD-707549E57C85}"/>
              </a:ext>
            </a:extLst>
          </p:cNvPr>
          <p:cNvSpPr txBox="1">
            <a:spLocks noChangeArrowheads="1"/>
          </p:cNvSpPr>
          <p:nvPr/>
        </p:nvSpPr>
        <p:spPr bwMode="auto">
          <a:xfrm>
            <a:off x="6876107" y="2424405"/>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7676" name="Text Box 32">
            <a:extLst>
              <a:ext uri="{FF2B5EF4-FFF2-40B4-BE49-F238E27FC236}">
                <a16:creationId xmlns:a16="http://schemas.microsoft.com/office/drawing/2014/main" id="{FF6F40C2-A919-46E9-9E07-8BA2BB8A222D}"/>
              </a:ext>
            </a:extLst>
          </p:cNvPr>
          <p:cNvSpPr txBox="1">
            <a:spLocks noChangeArrowheads="1"/>
          </p:cNvSpPr>
          <p:nvPr/>
        </p:nvSpPr>
        <p:spPr bwMode="auto">
          <a:xfrm>
            <a:off x="5002857" y="84008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graphicFrame>
        <p:nvGraphicFramePr>
          <p:cNvPr id="27678" name="Object 33">
            <a:extLst>
              <a:ext uri="{FF2B5EF4-FFF2-40B4-BE49-F238E27FC236}">
                <a16:creationId xmlns:a16="http://schemas.microsoft.com/office/drawing/2014/main" id="{707CE375-8BE0-4118-B556-29B1116841D7}"/>
              </a:ext>
            </a:extLst>
          </p:cNvPr>
          <p:cNvGraphicFramePr>
            <a:graphicFrameLocks noChangeAspect="1"/>
          </p:cNvGraphicFramePr>
          <p:nvPr>
            <p:extLst>
              <p:ext uri="{D42A27DB-BD31-4B8C-83A1-F6EECF244321}">
                <p14:modId xmlns:p14="http://schemas.microsoft.com/office/powerpoint/2010/main" val="1491092171"/>
              </p:ext>
            </p:extLst>
          </p:nvPr>
        </p:nvGraphicFramePr>
        <p:xfrm>
          <a:off x="755650" y="4868863"/>
          <a:ext cx="3673475" cy="1541462"/>
        </p:xfrm>
        <a:graphic>
          <a:graphicData uri="http://schemas.openxmlformats.org/presentationml/2006/ole">
            <mc:AlternateContent xmlns:mc="http://schemas.openxmlformats.org/markup-compatibility/2006">
              <mc:Choice xmlns:v="urn:schemas-microsoft-com:vml" Requires="v">
                <p:oleObj name="Equation" r:id="rId17" imgW="2603160" imgH="1091880" progId="Equation.DSMT4">
                  <p:embed/>
                </p:oleObj>
              </mc:Choice>
              <mc:Fallback>
                <p:oleObj name="Equation" r:id="rId17" imgW="2603160" imgH="1091880" progId="Equation.DSMT4">
                  <p:embed/>
                  <p:pic>
                    <p:nvPicPr>
                      <p:cNvPr id="0" name="Object 33"/>
                      <p:cNvPicPr>
                        <a:picLocks noChangeAspect="1" noChangeArrowheads="1"/>
                      </p:cNvPicPr>
                      <p:nvPr/>
                    </p:nvPicPr>
                    <p:blipFill>
                      <a:blip r:embed="rId18"/>
                      <a:srcRect/>
                      <a:stretch>
                        <a:fillRect/>
                      </a:stretch>
                    </p:blipFill>
                    <p:spPr bwMode="auto">
                      <a:xfrm>
                        <a:off x="755650" y="4868863"/>
                        <a:ext cx="3673475" cy="1541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79" name="Object 34">
            <a:extLst>
              <a:ext uri="{FF2B5EF4-FFF2-40B4-BE49-F238E27FC236}">
                <a16:creationId xmlns:a16="http://schemas.microsoft.com/office/drawing/2014/main" id="{1541D94A-B499-462A-A623-0084DADCAD3D}"/>
              </a:ext>
            </a:extLst>
          </p:cNvPr>
          <p:cNvGraphicFramePr>
            <a:graphicFrameLocks noChangeAspect="1"/>
          </p:cNvGraphicFramePr>
          <p:nvPr>
            <p:extLst>
              <p:ext uri="{D42A27DB-BD31-4B8C-83A1-F6EECF244321}">
                <p14:modId xmlns:p14="http://schemas.microsoft.com/office/powerpoint/2010/main" val="3274633042"/>
              </p:ext>
            </p:extLst>
          </p:nvPr>
        </p:nvGraphicFramePr>
        <p:xfrm>
          <a:off x="5364163" y="4221163"/>
          <a:ext cx="2951162" cy="2222500"/>
        </p:xfrm>
        <a:graphic>
          <a:graphicData uri="http://schemas.openxmlformats.org/presentationml/2006/ole">
            <mc:AlternateContent xmlns:mc="http://schemas.openxmlformats.org/markup-compatibility/2006">
              <mc:Choice xmlns:v="urn:schemas-microsoft-com:vml" Requires="v">
                <p:oleObj name="Equation" r:id="rId19" imgW="1955520" imgH="1473120" progId="Equation.DSMT4">
                  <p:embed/>
                </p:oleObj>
              </mc:Choice>
              <mc:Fallback>
                <p:oleObj name="Equation" r:id="rId19" imgW="1955520" imgH="1473120" progId="Equation.DSMT4">
                  <p:embed/>
                  <p:pic>
                    <p:nvPicPr>
                      <p:cNvPr id="0" name="Object 34"/>
                      <p:cNvPicPr>
                        <a:picLocks noChangeAspect="1" noChangeArrowheads="1"/>
                      </p:cNvPicPr>
                      <p:nvPr/>
                    </p:nvPicPr>
                    <p:blipFill>
                      <a:blip r:embed="rId20"/>
                      <a:srcRect/>
                      <a:stretch>
                        <a:fillRect/>
                      </a:stretch>
                    </p:blipFill>
                    <p:spPr bwMode="auto">
                      <a:xfrm>
                        <a:off x="5364163" y="4221163"/>
                        <a:ext cx="2951162" cy="222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Box 1">
            <a:extLst>
              <a:ext uri="{FF2B5EF4-FFF2-40B4-BE49-F238E27FC236}">
                <a16:creationId xmlns:a16="http://schemas.microsoft.com/office/drawing/2014/main" id="{B44882AB-58E2-46F3-941F-B9BD26D37841}"/>
              </a:ext>
            </a:extLst>
          </p:cNvPr>
          <p:cNvSpPr txBox="1">
            <a:spLocks noChangeArrowheads="1"/>
          </p:cNvSpPr>
          <p:nvPr/>
        </p:nvSpPr>
        <p:spPr bwMode="auto">
          <a:xfrm>
            <a:off x="467544" y="213924"/>
            <a:ext cx="16561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Example  2.4</a:t>
            </a:r>
          </a:p>
        </p:txBody>
      </p:sp>
      <p:cxnSp>
        <p:nvCxnSpPr>
          <p:cNvPr id="5" name="Straight Connector 4">
            <a:extLst>
              <a:ext uri="{FF2B5EF4-FFF2-40B4-BE49-F238E27FC236}">
                <a16:creationId xmlns:a16="http://schemas.microsoft.com/office/drawing/2014/main" id="{094439DC-0B25-4FA3-84C3-04B9167F67F9}"/>
              </a:ext>
            </a:extLst>
          </p:cNvPr>
          <p:cNvCxnSpPr/>
          <p:nvPr/>
        </p:nvCxnSpPr>
        <p:spPr>
          <a:xfrm>
            <a:off x="827584" y="6525344"/>
            <a:ext cx="237626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83CD809-13F8-475A-97E3-555908CBFBC0}"/>
              </a:ext>
            </a:extLst>
          </p:cNvPr>
          <p:cNvCxnSpPr/>
          <p:nvPr/>
        </p:nvCxnSpPr>
        <p:spPr>
          <a:xfrm>
            <a:off x="6957991" y="6237312"/>
            <a:ext cx="101786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7176FFB-B19A-68AD-31B7-89E46BF5C755}"/>
              </a:ext>
            </a:extLst>
          </p:cNvPr>
          <p:cNvCxnSpPr/>
          <p:nvPr/>
        </p:nvCxnSpPr>
        <p:spPr>
          <a:xfrm>
            <a:off x="301636" y="620688"/>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8D423C0-8236-C6E2-47DD-11C9E912F762}"/>
              </a:ext>
            </a:extLst>
          </p:cNvPr>
          <p:cNvCxnSpPr/>
          <p:nvPr/>
        </p:nvCxnSpPr>
        <p:spPr>
          <a:xfrm>
            <a:off x="6518920" y="1324267"/>
            <a:ext cx="288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976EDDE-8016-254D-8D2B-50B04397AD4D}"/>
              </a:ext>
            </a:extLst>
          </p:cNvPr>
          <p:cNvCxnSpPr/>
          <p:nvPr/>
        </p:nvCxnSpPr>
        <p:spPr>
          <a:xfrm>
            <a:off x="6518920" y="1993503"/>
            <a:ext cx="288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DCF9F9C-1A2A-ABD2-CFF4-19E04A7E6681}"/>
              </a:ext>
            </a:extLst>
          </p:cNvPr>
          <p:cNvCxnSpPr/>
          <p:nvPr/>
        </p:nvCxnSpPr>
        <p:spPr>
          <a:xfrm>
            <a:off x="6662936" y="1324267"/>
            <a:ext cx="0" cy="64254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F43B24C-39F8-E19C-9676-5FB5F88EBBB6}"/>
              </a:ext>
            </a:extLst>
          </p:cNvPr>
          <p:cNvCxnSpPr>
            <a:cxnSpLocks/>
          </p:cNvCxnSpPr>
          <p:nvPr/>
        </p:nvCxnSpPr>
        <p:spPr>
          <a:xfrm flipH="1">
            <a:off x="6239435" y="1987048"/>
            <a:ext cx="435238" cy="56789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147EA10-5DBB-CD66-2618-067201D88623}"/>
              </a:ext>
            </a:extLst>
          </p:cNvPr>
          <p:cNvCxnSpPr/>
          <p:nvPr/>
        </p:nvCxnSpPr>
        <p:spPr>
          <a:xfrm>
            <a:off x="4346693" y="2548230"/>
            <a:ext cx="4821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D57A164-2702-9E22-0B2C-3E4502FDDB7C}"/>
              </a:ext>
            </a:extLst>
          </p:cNvPr>
          <p:cNvCxnSpPr/>
          <p:nvPr/>
        </p:nvCxnSpPr>
        <p:spPr>
          <a:xfrm>
            <a:off x="3974044" y="3044756"/>
            <a:ext cx="4821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FB53A6A-5A69-A3C2-DA8A-1600BF59B4B9}"/>
              </a:ext>
            </a:extLst>
          </p:cNvPr>
          <p:cNvCxnSpPr>
            <a:cxnSpLocks/>
          </p:cNvCxnSpPr>
          <p:nvPr/>
        </p:nvCxnSpPr>
        <p:spPr>
          <a:xfrm flipH="1">
            <a:off x="4141694" y="2543292"/>
            <a:ext cx="401070" cy="48677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9CBAC7C-5839-3866-D5E1-4F887F2D1CBB}"/>
              </a:ext>
            </a:extLst>
          </p:cNvPr>
          <p:cNvCxnSpPr/>
          <p:nvPr/>
        </p:nvCxnSpPr>
        <p:spPr>
          <a:xfrm flipV="1">
            <a:off x="5932955" y="2195058"/>
            <a:ext cx="0" cy="3190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BCDC65C-3EB8-485B-4EDD-A4A809EDB90E}"/>
              </a:ext>
            </a:extLst>
          </p:cNvPr>
          <p:cNvCxnSpPr>
            <a:cxnSpLocks/>
          </p:cNvCxnSpPr>
          <p:nvPr/>
        </p:nvCxnSpPr>
        <p:spPr>
          <a:xfrm>
            <a:off x="4961938" y="2333902"/>
            <a:ext cx="974821"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C419C4C-0C98-C41C-CB29-B7667CEAD00D}"/>
              </a:ext>
            </a:extLst>
          </p:cNvPr>
          <p:cNvCxnSpPr/>
          <p:nvPr/>
        </p:nvCxnSpPr>
        <p:spPr>
          <a:xfrm flipH="1">
            <a:off x="4800661" y="3096711"/>
            <a:ext cx="202196" cy="2560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9B253EB-FC9B-0356-52F6-3914A4126455}"/>
              </a:ext>
            </a:extLst>
          </p:cNvPr>
          <p:cNvCxnSpPr>
            <a:cxnSpLocks/>
          </p:cNvCxnSpPr>
          <p:nvPr/>
        </p:nvCxnSpPr>
        <p:spPr>
          <a:xfrm>
            <a:off x="4388147" y="3242773"/>
            <a:ext cx="50464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D93BEAD-32E6-5725-5954-D4CF428823EF}"/>
              </a:ext>
            </a:extLst>
          </p:cNvPr>
          <p:cNvCxnSpPr/>
          <p:nvPr/>
        </p:nvCxnSpPr>
        <p:spPr>
          <a:xfrm>
            <a:off x="5635383" y="1655155"/>
            <a:ext cx="301274" cy="269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67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7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6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6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B4DEA00-16A3-45FC-BF5C-E05B0FFFF3E5}"/>
              </a:ext>
            </a:extLst>
          </p:cNvPr>
          <p:cNvSpPr txBox="1"/>
          <p:nvPr/>
        </p:nvSpPr>
        <p:spPr>
          <a:xfrm>
            <a:off x="971600" y="1196752"/>
            <a:ext cx="4572000" cy="3970318"/>
          </a:xfrm>
          <a:prstGeom prst="rect">
            <a:avLst/>
          </a:prstGeom>
          <a:noFill/>
        </p:spPr>
        <p:txBody>
          <a:bodyPr wrap="square">
            <a:spAutoFit/>
          </a:bodyPr>
          <a:lstStyle/>
          <a:p>
            <a:r>
              <a:rPr lang="en-US" dirty="0"/>
              <a:t>r1 = [ -4  4 4];</a:t>
            </a:r>
          </a:p>
          <a:p>
            <a:r>
              <a:rPr lang="en-US" dirty="0"/>
              <a:t>r2 = [  4  2 0];</a:t>
            </a:r>
          </a:p>
          <a:p>
            <a:r>
              <a:rPr lang="en-US" dirty="0"/>
              <a:t>F1 = [-70 -120 -80];</a:t>
            </a:r>
          </a:p>
          <a:p>
            <a:r>
              <a:rPr lang="en-US" dirty="0"/>
              <a:t>C = cross(r1-r2, F1)</a:t>
            </a:r>
          </a:p>
          <a:p>
            <a:endParaRPr lang="en-US" dirty="0"/>
          </a:p>
          <a:p>
            <a:r>
              <a:rPr lang="en-US" dirty="0"/>
              <a:t>C =</a:t>
            </a:r>
          </a:p>
          <a:p>
            <a:endParaRPr lang="en-US" dirty="0"/>
          </a:p>
          <a:p>
            <a:r>
              <a:rPr lang="en-US" dirty="0"/>
              <a:t>         320        -920        1100</a:t>
            </a:r>
          </a:p>
          <a:p>
            <a:endParaRPr lang="en-US" dirty="0"/>
          </a:p>
          <a:p>
            <a:r>
              <a:rPr lang="en-US" dirty="0"/>
              <a:t>d = norm(C)/norm(F1)</a:t>
            </a:r>
          </a:p>
          <a:p>
            <a:endParaRPr lang="en-US" dirty="0"/>
          </a:p>
          <a:p>
            <a:r>
              <a:rPr lang="en-US" dirty="0"/>
              <a:t>d =</a:t>
            </a:r>
          </a:p>
          <a:p>
            <a:endParaRPr lang="en-US" dirty="0"/>
          </a:p>
          <a:p>
            <a:r>
              <a:rPr lang="en-US" dirty="0"/>
              <a:t>    9.1652</a:t>
            </a:r>
          </a:p>
        </p:txBody>
      </p:sp>
      <p:sp>
        <p:nvSpPr>
          <p:cNvPr id="4" name="TextBox 3">
            <a:extLst>
              <a:ext uri="{FF2B5EF4-FFF2-40B4-BE49-F238E27FC236}">
                <a16:creationId xmlns:a16="http://schemas.microsoft.com/office/drawing/2014/main" id="{A26AD505-E4CC-45C3-B8DC-36FF677B6E21}"/>
              </a:ext>
            </a:extLst>
          </p:cNvPr>
          <p:cNvSpPr txBox="1"/>
          <p:nvPr/>
        </p:nvSpPr>
        <p:spPr>
          <a:xfrm>
            <a:off x="1619672" y="548680"/>
            <a:ext cx="1334533" cy="369332"/>
          </a:xfrm>
          <a:prstGeom prst="rect">
            <a:avLst/>
          </a:prstGeom>
          <a:noFill/>
        </p:spPr>
        <p:txBody>
          <a:bodyPr wrap="none" rtlCol="0">
            <a:spAutoFit/>
          </a:bodyPr>
          <a:lstStyle/>
          <a:p>
            <a:r>
              <a:rPr lang="en-US" dirty="0"/>
              <a:t>in MATLAB</a:t>
            </a:r>
          </a:p>
        </p:txBody>
      </p:sp>
      <p:cxnSp>
        <p:nvCxnSpPr>
          <p:cNvPr id="5" name="Straight Connector 4">
            <a:extLst>
              <a:ext uri="{FF2B5EF4-FFF2-40B4-BE49-F238E27FC236}">
                <a16:creationId xmlns:a16="http://schemas.microsoft.com/office/drawing/2014/main" id="{35FDA982-1CEA-42A3-98D8-DE5AAF35FB26}"/>
              </a:ext>
            </a:extLst>
          </p:cNvPr>
          <p:cNvCxnSpPr/>
          <p:nvPr/>
        </p:nvCxnSpPr>
        <p:spPr>
          <a:xfrm>
            <a:off x="1403648" y="3573016"/>
            <a:ext cx="2736304"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E06C8BB-B840-4271-A3DC-0710B2A391F9}"/>
              </a:ext>
            </a:extLst>
          </p:cNvPr>
          <p:cNvCxnSpPr/>
          <p:nvPr/>
        </p:nvCxnSpPr>
        <p:spPr>
          <a:xfrm>
            <a:off x="1259632" y="5167070"/>
            <a:ext cx="100811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FF5B380-DB06-414D-96DB-1C0C23C9FB40}"/>
              </a:ext>
            </a:extLst>
          </p:cNvPr>
          <p:cNvSpPr txBox="1"/>
          <p:nvPr/>
        </p:nvSpPr>
        <p:spPr>
          <a:xfrm>
            <a:off x="3707904" y="1188941"/>
            <a:ext cx="4493538" cy="369332"/>
          </a:xfrm>
          <a:prstGeom prst="rect">
            <a:avLst/>
          </a:prstGeom>
          <a:noFill/>
        </p:spPr>
        <p:txBody>
          <a:bodyPr wrap="none" rtlCol="0">
            <a:spAutoFit/>
          </a:bodyPr>
          <a:lstStyle/>
          <a:p>
            <a:r>
              <a:rPr lang="en-US" dirty="0"/>
              <a:t>position vectors to the forces in the couple</a:t>
            </a:r>
          </a:p>
        </p:txBody>
      </p:sp>
      <p:sp>
        <p:nvSpPr>
          <p:cNvPr id="6" name="TextBox 5">
            <a:extLst>
              <a:ext uri="{FF2B5EF4-FFF2-40B4-BE49-F238E27FC236}">
                <a16:creationId xmlns:a16="http://schemas.microsoft.com/office/drawing/2014/main" id="{6EFE9B3A-6DFE-47A9-9118-1F6B09155B2F}"/>
              </a:ext>
            </a:extLst>
          </p:cNvPr>
          <p:cNvSpPr txBox="1"/>
          <p:nvPr/>
        </p:nvSpPr>
        <p:spPr>
          <a:xfrm>
            <a:off x="3995936" y="1710464"/>
            <a:ext cx="2403222" cy="369332"/>
          </a:xfrm>
          <a:prstGeom prst="rect">
            <a:avLst/>
          </a:prstGeom>
          <a:noFill/>
        </p:spPr>
        <p:txBody>
          <a:bodyPr wrap="none" rtlCol="0">
            <a:spAutoFit/>
          </a:bodyPr>
          <a:lstStyle/>
          <a:p>
            <a:r>
              <a:rPr lang="en-US" dirty="0"/>
              <a:t>force F</a:t>
            </a:r>
            <a:r>
              <a:rPr lang="en-US" baseline="-25000" dirty="0"/>
              <a:t>1</a:t>
            </a:r>
            <a:r>
              <a:rPr lang="en-US" dirty="0"/>
              <a:t> in the couple</a:t>
            </a:r>
          </a:p>
        </p:txBody>
      </p:sp>
      <p:sp>
        <p:nvSpPr>
          <p:cNvPr id="7" name="TextBox 6">
            <a:extLst>
              <a:ext uri="{FF2B5EF4-FFF2-40B4-BE49-F238E27FC236}">
                <a16:creationId xmlns:a16="http://schemas.microsoft.com/office/drawing/2014/main" id="{FA640053-72DB-4FBD-A953-89B20B45C50B}"/>
              </a:ext>
            </a:extLst>
          </p:cNvPr>
          <p:cNvSpPr txBox="1"/>
          <p:nvPr/>
        </p:nvSpPr>
        <p:spPr>
          <a:xfrm>
            <a:off x="4139952" y="2079796"/>
            <a:ext cx="2999539" cy="369332"/>
          </a:xfrm>
          <a:prstGeom prst="rect">
            <a:avLst/>
          </a:prstGeom>
          <a:noFill/>
        </p:spPr>
        <p:txBody>
          <a:bodyPr wrap="none" rtlCol="0">
            <a:spAutoFit/>
          </a:bodyPr>
          <a:lstStyle/>
          <a:p>
            <a:r>
              <a:rPr lang="en-US" dirty="0"/>
              <a:t>position vector </a:t>
            </a:r>
            <a:r>
              <a:rPr lang="en-US" b="1" dirty="0"/>
              <a:t>r</a:t>
            </a:r>
            <a:r>
              <a:rPr lang="en-US" baseline="-25000" dirty="0"/>
              <a:t>12</a:t>
            </a:r>
            <a:r>
              <a:rPr lang="en-US" dirty="0"/>
              <a:t> = r1 – r2</a:t>
            </a:r>
          </a:p>
        </p:txBody>
      </p:sp>
      <p:sp>
        <p:nvSpPr>
          <p:cNvPr id="8" name="TextBox 7">
            <a:extLst>
              <a:ext uri="{FF2B5EF4-FFF2-40B4-BE49-F238E27FC236}">
                <a16:creationId xmlns:a16="http://schemas.microsoft.com/office/drawing/2014/main" id="{D5563AC6-96EF-4302-B54C-DE3F3482C4CD}"/>
              </a:ext>
            </a:extLst>
          </p:cNvPr>
          <p:cNvSpPr txBox="1"/>
          <p:nvPr/>
        </p:nvSpPr>
        <p:spPr>
          <a:xfrm>
            <a:off x="4499992" y="4170951"/>
            <a:ext cx="3441968" cy="646331"/>
          </a:xfrm>
          <a:prstGeom prst="rect">
            <a:avLst/>
          </a:prstGeom>
          <a:noFill/>
        </p:spPr>
        <p:txBody>
          <a:bodyPr wrap="none" rtlCol="0">
            <a:spAutoFit/>
          </a:bodyPr>
          <a:lstStyle/>
          <a:p>
            <a:r>
              <a:rPr lang="en-US" dirty="0"/>
              <a:t>perpendicular distance between</a:t>
            </a:r>
          </a:p>
          <a:p>
            <a:r>
              <a:rPr lang="en-US" dirty="0"/>
              <a:t>forces in the couple</a:t>
            </a:r>
          </a:p>
        </p:txBody>
      </p:sp>
      <p:cxnSp>
        <p:nvCxnSpPr>
          <p:cNvPr id="10" name="Straight Connector 9">
            <a:extLst>
              <a:ext uri="{FF2B5EF4-FFF2-40B4-BE49-F238E27FC236}">
                <a16:creationId xmlns:a16="http://schemas.microsoft.com/office/drawing/2014/main" id="{1F0DD606-7CA8-BC68-F076-4F144AB3223F}"/>
              </a:ext>
            </a:extLst>
          </p:cNvPr>
          <p:cNvCxnSpPr/>
          <p:nvPr/>
        </p:nvCxnSpPr>
        <p:spPr>
          <a:xfrm>
            <a:off x="780728" y="5661248"/>
            <a:ext cx="7344816" cy="0"/>
          </a:xfrm>
          <a:prstGeom prst="line">
            <a:avLst/>
          </a:prstGeom>
          <a:ln w="19050">
            <a:solidFill>
              <a:srgbClr val="CC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01234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8">
            <a:extLst>
              <a:ext uri="{FF2B5EF4-FFF2-40B4-BE49-F238E27FC236}">
                <a16:creationId xmlns:a16="http://schemas.microsoft.com/office/drawing/2014/main" id="{EEE251BE-EEFE-4185-A9C3-2032C3727131}"/>
              </a:ext>
            </a:extLst>
          </p:cNvPr>
          <p:cNvSpPr txBox="1">
            <a:spLocks noChangeArrowheads="1"/>
          </p:cNvSpPr>
          <p:nvPr/>
        </p:nvSpPr>
        <p:spPr bwMode="auto">
          <a:xfrm>
            <a:off x="2824163" y="136525"/>
            <a:ext cx="3511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Moment of a Force about a Point</a:t>
            </a:r>
          </a:p>
        </p:txBody>
      </p:sp>
      <p:grpSp>
        <p:nvGrpSpPr>
          <p:cNvPr id="3075" name="Group 24">
            <a:extLst>
              <a:ext uri="{FF2B5EF4-FFF2-40B4-BE49-F238E27FC236}">
                <a16:creationId xmlns:a16="http://schemas.microsoft.com/office/drawing/2014/main" id="{42A2F3FD-1959-4753-B1AE-23093A4F2C3E}"/>
              </a:ext>
            </a:extLst>
          </p:cNvPr>
          <p:cNvGrpSpPr>
            <a:grpSpLocks/>
          </p:cNvGrpSpPr>
          <p:nvPr/>
        </p:nvGrpSpPr>
        <p:grpSpPr bwMode="auto">
          <a:xfrm>
            <a:off x="2484438" y="2276475"/>
            <a:ext cx="3097212" cy="1827213"/>
            <a:chOff x="1111" y="663"/>
            <a:chExt cx="1951" cy="1151"/>
          </a:xfrm>
        </p:grpSpPr>
        <p:grpSp>
          <p:nvGrpSpPr>
            <p:cNvPr id="3080" name="Group 9">
              <a:extLst>
                <a:ext uri="{FF2B5EF4-FFF2-40B4-BE49-F238E27FC236}">
                  <a16:creationId xmlns:a16="http://schemas.microsoft.com/office/drawing/2014/main" id="{D23FAF52-8D65-4719-AF0E-9ADD2FEE5C5D}"/>
                </a:ext>
              </a:extLst>
            </p:cNvPr>
            <p:cNvGrpSpPr>
              <a:grpSpLocks/>
            </p:cNvGrpSpPr>
            <p:nvPr/>
          </p:nvGrpSpPr>
          <p:grpSpPr bwMode="auto">
            <a:xfrm>
              <a:off x="1111" y="1117"/>
              <a:ext cx="590" cy="363"/>
              <a:chOff x="1111" y="1117"/>
              <a:chExt cx="590" cy="363"/>
            </a:xfrm>
          </p:grpSpPr>
          <p:sp>
            <p:nvSpPr>
              <p:cNvPr id="3095" name="Oval 4">
                <a:extLst>
                  <a:ext uri="{FF2B5EF4-FFF2-40B4-BE49-F238E27FC236}">
                    <a16:creationId xmlns:a16="http://schemas.microsoft.com/office/drawing/2014/main" id="{DF6DADC9-1CB7-45AC-9660-F17428837477}"/>
                  </a:ext>
                </a:extLst>
              </p:cNvPr>
              <p:cNvSpPr>
                <a:spLocks noChangeArrowheads="1"/>
              </p:cNvSpPr>
              <p:nvPr/>
            </p:nvSpPr>
            <p:spPr bwMode="auto">
              <a:xfrm>
                <a:off x="1338" y="1117"/>
                <a:ext cx="363" cy="363"/>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96" name="Rectangle 5">
                <a:extLst>
                  <a:ext uri="{FF2B5EF4-FFF2-40B4-BE49-F238E27FC236}">
                    <a16:creationId xmlns:a16="http://schemas.microsoft.com/office/drawing/2014/main" id="{9EF81D85-807A-4391-BF8D-99E3DFD7AF85}"/>
                  </a:ext>
                </a:extLst>
              </p:cNvPr>
              <p:cNvSpPr>
                <a:spLocks noChangeArrowheads="1"/>
              </p:cNvSpPr>
              <p:nvPr/>
            </p:nvSpPr>
            <p:spPr bwMode="auto">
              <a:xfrm>
                <a:off x="1292" y="1207"/>
                <a:ext cx="227"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97" name="Rectangle 6">
                <a:extLst>
                  <a:ext uri="{FF2B5EF4-FFF2-40B4-BE49-F238E27FC236}">
                    <a16:creationId xmlns:a16="http://schemas.microsoft.com/office/drawing/2014/main" id="{C8B42CAC-293A-40CE-90F7-59C257EB28C8}"/>
                  </a:ext>
                </a:extLst>
              </p:cNvPr>
              <p:cNvSpPr>
                <a:spLocks noChangeArrowheads="1"/>
              </p:cNvSpPr>
              <p:nvPr/>
            </p:nvSpPr>
            <p:spPr bwMode="auto">
              <a:xfrm>
                <a:off x="1111" y="1117"/>
                <a:ext cx="251" cy="3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81" name="Line 7">
              <a:extLst>
                <a:ext uri="{FF2B5EF4-FFF2-40B4-BE49-F238E27FC236}">
                  <a16:creationId xmlns:a16="http://schemas.microsoft.com/office/drawing/2014/main" id="{DB99579F-EDA1-4A90-B766-D4532DD44C3B}"/>
                </a:ext>
              </a:extLst>
            </p:cNvPr>
            <p:cNvSpPr>
              <a:spLocks noChangeShapeType="1"/>
            </p:cNvSpPr>
            <p:nvPr/>
          </p:nvSpPr>
          <p:spPr bwMode="auto">
            <a:xfrm>
              <a:off x="1701" y="1253"/>
              <a:ext cx="77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2" name="Line 8">
              <a:extLst>
                <a:ext uri="{FF2B5EF4-FFF2-40B4-BE49-F238E27FC236}">
                  <a16:creationId xmlns:a16="http://schemas.microsoft.com/office/drawing/2014/main" id="{AFF6C5AA-DCE2-419B-88C0-8B2F73524658}"/>
                </a:ext>
              </a:extLst>
            </p:cNvPr>
            <p:cNvSpPr>
              <a:spLocks noChangeShapeType="1"/>
            </p:cNvSpPr>
            <p:nvPr/>
          </p:nvSpPr>
          <p:spPr bwMode="auto">
            <a:xfrm>
              <a:off x="1701" y="1357"/>
              <a:ext cx="77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3083" name="Group 10">
              <a:extLst>
                <a:ext uri="{FF2B5EF4-FFF2-40B4-BE49-F238E27FC236}">
                  <a16:creationId xmlns:a16="http://schemas.microsoft.com/office/drawing/2014/main" id="{35A10D7D-21D6-4459-899F-03B02F4E3DE2}"/>
                </a:ext>
              </a:extLst>
            </p:cNvPr>
            <p:cNvGrpSpPr>
              <a:grpSpLocks/>
            </p:cNvGrpSpPr>
            <p:nvPr/>
          </p:nvGrpSpPr>
          <p:grpSpPr bwMode="auto">
            <a:xfrm flipH="1">
              <a:off x="2472" y="1117"/>
              <a:ext cx="590" cy="363"/>
              <a:chOff x="1111" y="1117"/>
              <a:chExt cx="590" cy="363"/>
            </a:xfrm>
          </p:grpSpPr>
          <p:sp>
            <p:nvSpPr>
              <p:cNvPr id="3092" name="Oval 11">
                <a:extLst>
                  <a:ext uri="{FF2B5EF4-FFF2-40B4-BE49-F238E27FC236}">
                    <a16:creationId xmlns:a16="http://schemas.microsoft.com/office/drawing/2014/main" id="{CBE6EF1D-7EB9-4DFB-B07E-AFA57B3BB03C}"/>
                  </a:ext>
                </a:extLst>
              </p:cNvPr>
              <p:cNvSpPr>
                <a:spLocks noChangeArrowheads="1"/>
              </p:cNvSpPr>
              <p:nvPr/>
            </p:nvSpPr>
            <p:spPr bwMode="auto">
              <a:xfrm>
                <a:off x="1338" y="1117"/>
                <a:ext cx="363" cy="363"/>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93" name="Rectangle 12">
                <a:extLst>
                  <a:ext uri="{FF2B5EF4-FFF2-40B4-BE49-F238E27FC236}">
                    <a16:creationId xmlns:a16="http://schemas.microsoft.com/office/drawing/2014/main" id="{489F35DC-B094-4F74-950A-42891EDA971D}"/>
                  </a:ext>
                </a:extLst>
              </p:cNvPr>
              <p:cNvSpPr>
                <a:spLocks noChangeArrowheads="1"/>
              </p:cNvSpPr>
              <p:nvPr/>
            </p:nvSpPr>
            <p:spPr bwMode="auto">
              <a:xfrm>
                <a:off x="1292" y="1207"/>
                <a:ext cx="227"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94" name="Rectangle 13">
                <a:extLst>
                  <a:ext uri="{FF2B5EF4-FFF2-40B4-BE49-F238E27FC236}">
                    <a16:creationId xmlns:a16="http://schemas.microsoft.com/office/drawing/2014/main" id="{0E93929E-DDDC-4934-8BE1-556F6CF3DFC2}"/>
                  </a:ext>
                </a:extLst>
              </p:cNvPr>
              <p:cNvSpPr>
                <a:spLocks noChangeArrowheads="1"/>
              </p:cNvSpPr>
              <p:nvPr/>
            </p:nvSpPr>
            <p:spPr bwMode="auto">
              <a:xfrm>
                <a:off x="1111" y="1117"/>
                <a:ext cx="251" cy="3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084" name="Rectangle 14">
              <a:extLst>
                <a:ext uri="{FF2B5EF4-FFF2-40B4-BE49-F238E27FC236}">
                  <a16:creationId xmlns:a16="http://schemas.microsoft.com/office/drawing/2014/main" id="{5C8B988F-BB24-47DB-A5A0-D97A550A35A6}"/>
                </a:ext>
              </a:extLst>
            </p:cNvPr>
            <p:cNvSpPr>
              <a:spLocks noChangeArrowheads="1"/>
            </p:cNvSpPr>
            <p:nvPr/>
          </p:nvSpPr>
          <p:spPr bwMode="auto">
            <a:xfrm>
              <a:off x="1335" y="1220"/>
              <a:ext cx="163" cy="155"/>
            </a:xfrm>
            <a:prstGeom prst="rect">
              <a:avLst/>
            </a:prstGeom>
            <a:solidFill>
              <a:schemeClr val="bg2">
                <a:lumMod val="40000"/>
                <a:lumOff val="6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5" name="Oval 15">
              <a:extLst>
                <a:ext uri="{FF2B5EF4-FFF2-40B4-BE49-F238E27FC236}">
                  <a16:creationId xmlns:a16="http://schemas.microsoft.com/office/drawing/2014/main" id="{2AE40BFE-1033-4713-B09C-83DF85EEF0B3}"/>
                </a:ext>
              </a:extLst>
            </p:cNvPr>
            <p:cNvSpPr>
              <a:spLocks noChangeArrowheads="1"/>
            </p:cNvSpPr>
            <p:nvPr/>
          </p:nvSpPr>
          <p:spPr bwMode="auto">
            <a:xfrm>
              <a:off x="1400" y="1276"/>
              <a:ext cx="46" cy="46"/>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86" name="Line 17">
              <a:extLst>
                <a:ext uri="{FF2B5EF4-FFF2-40B4-BE49-F238E27FC236}">
                  <a16:creationId xmlns:a16="http://schemas.microsoft.com/office/drawing/2014/main" id="{80D27DF8-9554-4DD6-9543-A96931054B90}"/>
                </a:ext>
              </a:extLst>
            </p:cNvPr>
            <p:cNvSpPr>
              <a:spLocks noChangeShapeType="1"/>
            </p:cNvSpPr>
            <p:nvPr/>
          </p:nvSpPr>
          <p:spPr bwMode="auto">
            <a:xfrm>
              <a:off x="2426" y="663"/>
              <a:ext cx="0" cy="59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87" name="Text Box 19">
              <a:extLst>
                <a:ext uri="{FF2B5EF4-FFF2-40B4-BE49-F238E27FC236}">
                  <a16:creationId xmlns:a16="http://schemas.microsoft.com/office/drawing/2014/main" id="{BE12722F-1F10-4D68-A1A8-89096E7EDD88}"/>
                </a:ext>
              </a:extLst>
            </p:cNvPr>
            <p:cNvSpPr txBox="1">
              <a:spLocks noChangeArrowheads="1"/>
            </p:cNvSpPr>
            <p:nvPr/>
          </p:nvSpPr>
          <p:spPr bwMode="auto">
            <a:xfrm>
              <a:off x="2504" y="676"/>
              <a:ext cx="20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3088" name="Line 20">
              <a:extLst>
                <a:ext uri="{FF2B5EF4-FFF2-40B4-BE49-F238E27FC236}">
                  <a16:creationId xmlns:a16="http://schemas.microsoft.com/office/drawing/2014/main" id="{1999BC28-1474-4BBF-9778-9AF3B7485546}"/>
                </a:ext>
              </a:extLst>
            </p:cNvPr>
            <p:cNvSpPr>
              <a:spLocks noChangeShapeType="1"/>
            </p:cNvSpPr>
            <p:nvPr/>
          </p:nvSpPr>
          <p:spPr bwMode="auto">
            <a:xfrm>
              <a:off x="2426" y="1389"/>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89" name="Line 21">
              <a:extLst>
                <a:ext uri="{FF2B5EF4-FFF2-40B4-BE49-F238E27FC236}">
                  <a16:creationId xmlns:a16="http://schemas.microsoft.com/office/drawing/2014/main" id="{B7F53D22-7141-494D-A07C-52C4F5068406}"/>
                </a:ext>
              </a:extLst>
            </p:cNvPr>
            <p:cNvSpPr>
              <a:spLocks noChangeShapeType="1"/>
            </p:cNvSpPr>
            <p:nvPr/>
          </p:nvSpPr>
          <p:spPr bwMode="auto">
            <a:xfrm>
              <a:off x="1429" y="1344"/>
              <a:ext cx="0"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90" name="Line 22">
              <a:extLst>
                <a:ext uri="{FF2B5EF4-FFF2-40B4-BE49-F238E27FC236}">
                  <a16:creationId xmlns:a16="http://schemas.microsoft.com/office/drawing/2014/main" id="{B3284897-9E11-49F4-874F-126A72B07441}"/>
                </a:ext>
              </a:extLst>
            </p:cNvPr>
            <p:cNvSpPr>
              <a:spLocks noChangeShapeType="1"/>
            </p:cNvSpPr>
            <p:nvPr/>
          </p:nvSpPr>
          <p:spPr bwMode="auto">
            <a:xfrm>
              <a:off x="1429" y="1570"/>
              <a:ext cx="99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91" name="Text Box 23">
              <a:extLst>
                <a:ext uri="{FF2B5EF4-FFF2-40B4-BE49-F238E27FC236}">
                  <a16:creationId xmlns:a16="http://schemas.microsoft.com/office/drawing/2014/main" id="{02B3A74B-62BC-4151-BB09-4E80476B85FF}"/>
                </a:ext>
              </a:extLst>
            </p:cNvPr>
            <p:cNvSpPr txBox="1">
              <a:spLocks noChangeArrowheads="1"/>
            </p:cNvSpPr>
            <p:nvPr/>
          </p:nvSpPr>
          <p:spPr bwMode="auto">
            <a:xfrm>
              <a:off x="1824" y="1583"/>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pSp>
      <p:sp>
        <p:nvSpPr>
          <p:cNvPr id="3076" name="Text Box 25">
            <a:extLst>
              <a:ext uri="{FF2B5EF4-FFF2-40B4-BE49-F238E27FC236}">
                <a16:creationId xmlns:a16="http://schemas.microsoft.com/office/drawing/2014/main" id="{6938922C-0B6F-42D0-B496-AE4D126BB7FE}"/>
              </a:ext>
            </a:extLst>
          </p:cNvPr>
          <p:cNvSpPr txBox="1">
            <a:spLocks noChangeArrowheads="1"/>
          </p:cNvSpPr>
          <p:nvPr/>
        </p:nvSpPr>
        <p:spPr bwMode="auto">
          <a:xfrm>
            <a:off x="808038" y="784225"/>
            <a:ext cx="7580312"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In addition to the pulling or pushing action of a force, which is described by the force vector itself, forces have  the capability to turn or rotate a body. Thus, we need a measure of the </a:t>
            </a:r>
            <a:r>
              <a:rPr lang="en-US" altLang="en-US" u="sng" dirty="0"/>
              <a:t>turning effect of a force</a:t>
            </a:r>
            <a:r>
              <a:rPr lang="en-US" altLang="en-US" dirty="0"/>
              <a:t>. This measure </a:t>
            </a:r>
            <a:r>
              <a:rPr lang="en-US" altLang="en-US" u="sng" dirty="0"/>
              <a:t>is another vector quantity called the moment of a force </a:t>
            </a:r>
            <a:r>
              <a:rPr lang="en-US" altLang="en-US" dirty="0"/>
              <a:t>about a point P, </a:t>
            </a:r>
            <a:r>
              <a:rPr lang="en-US" altLang="en-US" b="1" dirty="0" err="1"/>
              <a:t>M</a:t>
            </a:r>
            <a:r>
              <a:rPr lang="en-US" altLang="en-US" baseline="-25000" dirty="0" err="1"/>
              <a:t>p</a:t>
            </a:r>
            <a:r>
              <a:rPr lang="en-US" altLang="en-US" dirty="0"/>
              <a:t>.</a:t>
            </a:r>
          </a:p>
        </p:txBody>
      </p:sp>
      <p:sp>
        <p:nvSpPr>
          <p:cNvPr id="3077" name="Text Box 26">
            <a:extLst>
              <a:ext uri="{FF2B5EF4-FFF2-40B4-BE49-F238E27FC236}">
                <a16:creationId xmlns:a16="http://schemas.microsoft.com/office/drawing/2014/main" id="{093FA8CC-47CE-4DD8-90AD-D7DA8F9A89A5}"/>
              </a:ext>
            </a:extLst>
          </p:cNvPr>
          <p:cNvSpPr txBox="1">
            <a:spLocks noChangeArrowheads="1"/>
          </p:cNvSpPr>
          <p:nvPr/>
        </p:nvSpPr>
        <p:spPr bwMode="auto">
          <a:xfrm>
            <a:off x="2339975" y="27813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3078" name="Line 27">
            <a:extLst>
              <a:ext uri="{FF2B5EF4-FFF2-40B4-BE49-F238E27FC236}">
                <a16:creationId xmlns:a16="http://schemas.microsoft.com/office/drawing/2014/main" id="{FE7A0981-E293-41F4-B6B2-0D33864B57CA}"/>
              </a:ext>
            </a:extLst>
          </p:cNvPr>
          <p:cNvSpPr>
            <a:spLocks noChangeShapeType="1"/>
          </p:cNvSpPr>
          <p:nvPr/>
        </p:nvSpPr>
        <p:spPr bwMode="auto">
          <a:xfrm flipH="1" flipV="1">
            <a:off x="2555875" y="3141663"/>
            <a:ext cx="360363"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9" name="Text Box 28">
            <a:extLst>
              <a:ext uri="{FF2B5EF4-FFF2-40B4-BE49-F238E27FC236}">
                <a16:creationId xmlns:a16="http://schemas.microsoft.com/office/drawing/2014/main" id="{42627077-2560-4356-9B64-6ED092659B25}"/>
              </a:ext>
            </a:extLst>
          </p:cNvPr>
          <p:cNvSpPr txBox="1">
            <a:spLocks noChangeArrowheads="1"/>
          </p:cNvSpPr>
          <p:nvPr/>
        </p:nvSpPr>
        <p:spPr bwMode="auto">
          <a:xfrm>
            <a:off x="1023938" y="4456113"/>
            <a:ext cx="75803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From experience we know the magnitude of the turning effect of a force about a point P depends on both  the magnitude of the force F and the distance d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56">
            <a:extLst>
              <a:ext uri="{FF2B5EF4-FFF2-40B4-BE49-F238E27FC236}">
                <a16:creationId xmlns:a16="http://schemas.microsoft.com/office/drawing/2014/main" id="{8F659F91-254C-43DB-B18A-96AF245A3136}"/>
              </a:ext>
            </a:extLst>
          </p:cNvPr>
          <p:cNvSpPr>
            <a:spLocks noChangeArrowheads="1"/>
          </p:cNvSpPr>
          <p:nvPr/>
        </p:nvSpPr>
        <p:spPr bwMode="auto">
          <a:xfrm>
            <a:off x="2160588" y="4749800"/>
            <a:ext cx="2592387" cy="865188"/>
          </a:xfrm>
          <a:prstGeom prst="parallelogram">
            <a:avLst>
              <a:gd name="adj" fmla="val 749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675" name="AutoShape 4">
            <a:extLst>
              <a:ext uri="{FF2B5EF4-FFF2-40B4-BE49-F238E27FC236}">
                <a16:creationId xmlns:a16="http://schemas.microsoft.com/office/drawing/2014/main" id="{C239387E-5E5E-4F1F-800B-C3512582EFBC}"/>
              </a:ext>
            </a:extLst>
          </p:cNvPr>
          <p:cNvSpPr>
            <a:spLocks noChangeArrowheads="1"/>
          </p:cNvSpPr>
          <p:nvPr/>
        </p:nvSpPr>
        <p:spPr bwMode="auto">
          <a:xfrm>
            <a:off x="1258888" y="1484313"/>
            <a:ext cx="2592387" cy="865187"/>
          </a:xfrm>
          <a:prstGeom prst="parallelogram">
            <a:avLst>
              <a:gd name="adj" fmla="val 749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676" name="Text Box 5">
            <a:extLst>
              <a:ext uri="{FF2B5EF4-FFF2-40B4-BE49-F238E27FC236}">
                <a16:creationId xmlns:a16="http://schemas.microsoft.com/office/drawing/2014/main" id="{A22B2DEE-B1DC-4876-BAF5-715A4F7E4EC6}"/>
              </a:ext>
            </a:extLst>
          </p:cNvPr>
          <p:cNvSpPr txBox="1">
            <a:spLocks noChangeArrowheads="1"/>
          </p:cNvSpPr>
          <p:nvPr/>
        </p:nvSpPr>
        <p:spPr bwMode="auto">
          <a:xfrm>
            <a:off x="3543300" y="207963"/>
            <a:ext cx="2152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Equivalent Couples</a:t>
            </a:r>
          </a:p>
        </p:txBody>
      </p:sp>
      <p:sp>
        <p:nvSpPr>
          <p:cNvPr id="28677" name="Line 6">
            <a:extLst>
              <a:ext uri="{FF2B5EF4-FFF2-40B4-BE49-F238E27FC236}">
                <a16:creationId xmlns:a16="http://schemas.microsoft.com/office/drawing/2014/main" id="{63543866-5BB4-4435-8E51-992C9F9DCEB2}"/>
              </a:ext>
            </a:extLst>
          </p:cNvPr>
          <p:cNvSpPr>
            <a:spLocks noChangeShapeType="1"/>
          </p:cNvSpPr>
          <p:nvPr/>
        </p:nvSpPr>
        <p:spPr bwMode="auto">
          <a:xfrm flipH="1">
            <a:off x="1831975" y="1700213"/>
            <a:ext cx="287338"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78" name="Line 7">
            <a:extLst>
              <a:ext uri="{FF2B5EF4-FFF2-40B4-BE49-F238E27FC236}">
                <a16:creationId xmlns:a16="http://schemas.microsoft.com/office/drawing/2014/main" id="{CFE49E69-D4F2-412D-ABCA-9A7F622FDB5D}"/>
              </a:ext>
            </a:extLst>
          </p:cNvPr>
          <p:cNvSpPr>
            <a:spLocks noChangeShapeType="1"/>
          </p:cNvSpPr>
          <p:nvPr/>
        </p:nvSpPr>
        <p:spPr bwMode="auto">
          <a:xfrm flipV="1">
            <a:off x="2286000" y="1639888"/>
            <a:ext cx="284163" cy="382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79" name="Line 8">
            <a:extLst>
              <a:ext uri="{FF2B5EF4-FFF2-40B4-BE49-F238E27FC236}">
                <a16:creationId xmlns:a16="http://schemas.microsoft.com/office/drawing/2014/main" id="{DBD77DC3-00E6-496A-BF57-7A362B0DCBFF}"/>
              </a:ext>
            </a:extLst>
          </p:cNvPr>
          <p:cNvSpPr>
            <a:spLocks noChangeShapeType="1"/>
          </p:cNvSpPr>
          <p:nvPr/>
        </p:nvSpPr>
        <p:spPr bwMode="auto">
          <a:xfrm flipV="1">
            <a:off x="2006600" y="1839913"/>
            <a:ext cx="412750" cy="4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80" name="Text Box 9">
            <a:extLst>
              <a:ext uri="{FF2B5EF4-FFF2-40B4-BE49-F238E27FC236}">
                <a16:creationId xmlns:a16="http://schemas.microsoft.com/office/drawing/2014/main" id="{DD1498B7-68B2-4C42-AC23-A8D048CEB121}"/>
              </a:ext>
            </a:extLst>
          </p:cNvPr>
          <p:cNvSpPr txBox="1">
            <a:spLocks noChangeArrowheads="1"/>
          </p:cNvSpPr>
          <p:nvPr/>
        </p:nvSpPr>
        <p:spPr bwMode="auto">
          <a:xfrm>
            <a:off x="1327150" y="2039938"/>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681" name="Text Box 10">
            <a:extLst>
              <a:ext uri="{FF2B5EF4-FFF2-40B4-BE49-F238E27FC236}">
                <a16:creationId xmlns:a16="http://schemas.microsoft.com/office/drawing/2014/main" id="{9729377B-73B2-4412-B9CE-D9AD4C06C592}"/>
              </a:ext>
            </a:extLst>
          </p:cNvPr>
          <p:cNvSpPr txBox="1">
            <a:spLocks noChangeArrowheads="1"/>
          </p:cNvSpPr>
          <p:nvPr/>
        </p:nvSpPr>
        <p:spPr bwMode="auto">
          <a:xfrm>
            <a:off x="2117725" y="2017713"/>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682" name="Text Box 11">
            <a:extLst>
              <a:ext uri="{FF2B5EF4-FFF2-40B4-BE49-F238E27FC236}">
                <a16:creationId xmlns:a16="http://schemas.microsoft.com/office/drawing/2014/main" id="{7230F596-EFC9-470E-8319-EF3EF4F6D21E}"/>
              </a:ext>
            </a:extLst>
          </p:cNvPr>
          <p:cNvSpPr txBox="1">
            <a:spLocks noChangeArrowheads="1"/>
          </p:cNvSpPr>
          <p:nvPr/>
        </p:nvSpPr>
        <p:spPr bwMode="auto">
          <a:xfrm>
            <a:off x="2108200" y="1536700"/>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28683" name="Text Box 14">
            <a:extLst>
              <a:ext uri="{FF2B5EF4-FFF2-40B4-BE49-F238E27FC236}">
                <a16:creationId xmlns:a16="http://schemas.microsoft.com/office/drawing/2014/main" id="{524BDF8B-DBF3-40A5-8697-02A39DEE027C}"/>
              </a:ext>
            </a:extLst>
          </p:cNvPr>
          <p:cNvSpPr txBox="1">
            <a:spLocks noChangeArrowheads="1"/>
          </p:cNvSpPr>
          <p:nvPr/>
        </p:nvSpPr>
        <p:spPr bwMode="auto">
          <a:xfrm>
            <a:off x="6588125" y="14843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28684" name="AutoShape 15">
            <a:extLst>
              <a:ext uri="{FF2B5EF4-FFF2-40B4-BE49-F238E27FC236}">
                <a16:creationId xmlns:a16="http://schemas.microsoft.com/office/drawing/2014/main" id="{F60F962F-7E42-4D4B-B147-BEAB03E34894}"/>
              </a:ext>
            </a:extLst>
          </p:cNvPr>
          <p:cNvSpPr>
            <a:spLocks noChangeArrowheads="1"/>
          </p:cNvSpPr>
          <p:nvPr/>
        </p:nvSpPr>
        <p:spPr bwMode="auto">
          <a:xfrm>
            <a:off x="4500563" y="1484313"/>
            <a:ext cx="2592387" cy="865187"/>
          </a:xfrm>
          <a:prstGeom prst="parallelogram">
            <a:avLst>
              <a:gd name="adj" fmla="val 749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715" name="Line 17">
            <a:extLst>
              <a:ext uri="{FF2B5EF4-FFF2-40B4-BE49-F238E27FC236}">
                <a16:creationId xmlns:a16="http://schemas.microsoft.com/office/drawing/2014/main" id="{A89199B2-EFCB-4033-ABA7-459B9714B299}"/>
              </a:ext>
            </a:extLst>
          </p:cNvPr>
          <p:cNvSpPr>
            <a:spLocks noChangeShapeType="1"/>
          </p:cNvSpPr>
          <p:nvPr/>
        </p:nvSpPr>
        <p:spPr bwMode="auto">
          <a:xfrm flipH="1">
            <a:off x="5707063" y="1609725"/>
            <a:ext cx="287338"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16" name="Line 18">
            <a:extLst>
              <a:ext uri="{FF2B5EF4-FFF2-40B4-BE49-F238E27FC236}">
                <a16:creationId xmlns:a16="http://schemas.microsoft.com/office/drawing/2014/main" id="{68B04109-9B85-4966-9688-4C01BDA211B0}"/>
              </a:ext>
            </a:extLst>
          </p:cNvPr>
          <p:cNvSpPr>
            <a:spLocks noChangeShapeType="1"/>
          </p:cNvSpPr>
          <p:nvPr/>
        </p:nvSpPr>
        <p:spPr bwMode="auto">
          <a:xfrm flipV="1">
            <a:off x="6161088" y="1549400"/>
            <a:ext cx="284163" cy="382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17" name="Line 19">
            <a:extLst>
              <a:ext uri="{FF2B5EF4-FFF2-40B4-BE49-F238E27FC236}">
                <a16:creationId xmlns:a16="http://schemas.microsoft.com/office/drawing/2014/main" id="{F831ACCD-C4DA-4792-A29C-46C71554FAD7}"/>
              </a:ext>
            </a:extLst>
          </p:cNvPr>
          <p:cNvSpPr>
            <a:spLocks noChangeShapeType="1"/>
          </p:cNvSpPr>
          <p:nvPr/>
        </p:nvSpPr>
        <p:spPr bwMode="auto">
          <a:xfrm flipV="1">
            <a:off x="5881688" y="1749425"/>
            <a:ext cx="412750" cy="4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8" name="Text Box 20">
            <a:extLst>
              <a:ext uri="{FF2B5EF4-FFF2-40B4-BE49-F238E27FC236}">
                <a16:creationId xmlns:a16="http://schemas.microsoft.com/office/drawing/2014/main" id="{778AC706-61DA-4B17-A3FE-6AAB8FD9AD27}"/>
              </a:ext>
            </a:extLst>
          </p:cNvPr>
          <p:cNvSpPr txBox="1">
            <a:spLocks noChangeArrowheads="1"/>
          </p:cNvSpPr>
          <p:nvPr/>
        </p:nvSpPr>
        <p:spPr bwMode="auto">
          <a:xfrm>
            <a:off x="5202238" y="1949450"/>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719" name="Text Box 21">
            <a:extLst>
              <a:ext uri="{FF2B5EF4-FFF2-40B4-BE49-F238E27FC236}">
                <a16:creationId xmlns:a16="http://schemas.microsoft.com/office/drawing/2014/main" id="{77A93164-5E81-49DE-9AFA-49B203686FD5}"/>
              </a:ext>
            </a:extLst>
          </p:cNvPr>
          <p:cNvSpPr txBox="1">
            <a:spLocks noChangeArrowheads="1"/>
          </p:cNvSpPr>
          <p:nvPr/>
        </p:nvSpPr>
        <p:spPr bwMode="auto">
          <a:xfrm>
            <a:off x="5992813" y="1927225"/>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720" name="Text Box 22">
            <a:extLst>
              <a:ext uri="{FF2B5EF4-FFF2-40B4-BE49-F238E27FC236}">
                <a16:creationId xmlns:a16="http://schemas.microsoft.com/office/drawing/2014/main" id="{19420DA8-D9AB-409B-840E-BF6D9356C0C2}"/>
              </a:ext>
            </a:extLst>
          </p:cNvPr>
          <p:cNvSpPr txBox="1">
            <a:spLocks noChangeArrowheads="1"/>
          </p:cNvSpPr>
          <p:nvPr/>
        </p:nvSpPr>
        <p:spPr bwMode="auto">
          <a:xfrm>
            <a:off x="5983288" y="1446213"/>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28686" name="Text Box 23">
            <a:extLst>
              <a:ext uri="{FF2B5EF4-FFF2-40B4-BE49-F238E27FC236}">
                <a16:creationId xmlns:a16="http://schemas.microsoft.com/office/drawing/2014/main" id="{35E06495-21F7-4CE4-A711-B073F95203D9}"/>
              </a:ext>
            </a:extLst>
          </p:cNvPr>
          <p:cNvSpPr txBox="1">
            <a:spLocks noChangeArrowheads="1"/>
          </p:cNvSpPr>
          <p:nvPr/>
        </p:nvSpPr>
        <p:spPr bwMode="auto">
          <a:xfrm>
            <a:off x="3348038" y="1484313"/>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28687" name="Text Box 24">
            <a:extLst>
              <a:ext uri="{FF2B5EF4-FFF2-40B4-BE49-F238E27FC236}">
                <a16:creationId xmlns:a16="http://schemas.microsoft.com/office/drawing/2014/main" id="{FD8960F0-8F65-4819-8B48-E598CF1BAC67}"/>
              </a:ext>
            </a:extLst>
          </p:cNvPr>
          <p:cNvSpPr txBox="1">
            <a:spLocks noChangeArrowheads="1"/>
          </p:cNvSpPr>
          <p:nvPr/>
        </p:nvSpPr>
        <p:spPr bwMode="auto">
          <a:xfrm>
            <a:off x="2914650" y="285273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28688" name="AutoShape 25">
            <a:extLst>
              <a:ext uri="{FF2B5EF4-FFF2-40B4-BE49-F238E27FC236}">
                <a16:creationId xmlns:a16="http://schemas.microsoft.com/office/drawing/2014/main" id="{3764D676-8D29-430D-A1D6-3F9FF233DDC4}"/>
              </a:ext>
            </a:extLst>
          </p:cNvPr>
          <p:cNvSpPr>
            <a:spLocks noChangeArrowheads="1"/>
          </p:cNvSpPr>
          <p:nvPr/>
        </p:nvSpPr>
        <p:spPr bwMode="auto">
          <a:xfrm>
            <a:off x="827088" y="2852738"/>
            <a:ext cx="2592387" cy="865187"/>
          </a:xfrm>
          <a:prstGeom prst="parallelogram">
            <a:avLst>
              <a:gd name="adj" fmla="val 749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689" name="Line 27">
            <a:extLst>
              <a:ext uri="{FF2B5EF4-FFF2-40B4-BE49-F238E27FC236}">
                <a16:creationId xmlns:a16="http://schemas.microsoft.com/office/drawing/2014/main" id="{E04327A1-D3E1-468B-8F93-6F5396DD43D8}"/>
              </a:ext>
            </a:extLst>
          </p:cNvPr>
          <p:cNvSpPr>
            <a:spLocks noChangeShapeType="1"/>
          </p:cNvSpPr>
          <p:nvPr/>
        </p:nvSpPr>
        <p:spPr bwMode="auto">
          <a:xfrm rot="13715901" flipH="1">
            <a:off x="1693069" y="3280569"/>
            <a:ext cx="331787" cy="4857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0" name="Line 28">
            <a:extLst>
              <a:ext uri="{FF2B5EF4-FFF2-40B4-BE49-F238E27FC236}">
                <a16:creationId xmlns:a16="http://schemas.microsoft.com/office/drawing/2014/main" id="{B8ACA680-8B64-444E-A8E8-34C80E57892A}"/>
              </a:ext>
            </a:extLst>
          </p:cNvPr>
          <p:cNvSpPr>
            <a:spLocks noChangeShapeType="1"/>
          </p:cNvSpPr>
          <p:nvPr/>
        </p:nvSpPr>
        <p:spPr bwMode="auto">
          <a:xfrm rot="13715901" flipV="1">
            <a:off x="1427957" y="2966243"/>
            <a:ext cx="266700" cy="4111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1" name="Line 29">
            <a:extLst>
              <a:ext uri="{FF2B5EF4-FFF2-40B4-BE49-F238E27FC236}">
                <a16:creationId xmlns:a16="http://schemas.microsoft.com/office/drawing/2014/main" id="{DAECCD43-677E-434B-8BF8-D739B3183F2C}"/>
              </a:ext>
            </a:extLst>
          </p:cNvPr>
          <p:cNvSpPr>
            <a:spLocks noChangeShapeType="1"/>
          </p:cNvSpPr>
          <p:nvPr/>
        </p:nvSpPr>
        <p:spPr bwMode="auto">
          <a:xfrm rot="13715901" flipV="1">
            <a:off x="1531144" y="3345657"/>
            <a:ext cx="412750" cy="4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692" name="Text Box 33">
            <a:extLst>
              <a:ext uri="{FF2B5EF4-FFF2-40B4-BE49-F238E27FC236}">
                <a16:creationId xmlns:a16="http://schemas.microsoft.com/office/drawing/2014/main" id="{0B7F2170-8D02-4AA8-B229-6F3349A32FB0}"/>
              </a:ext>
            </a:extLst>
          </p:cNvPr>
          <p:cNvSpPr txBox="1">
            <a:spLocks noChangeArrowheads="1"/>
          </p:cNvSpPr>
          <p:nvPr/>
        </p:nvSpPr>
        <p:spPr bwMode="auto">
          <a:xfrm>
            <a:off x="1403350" y="2852738"/>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693" name="Text Box 34">
            <a:extLst>
              <a:ext uri="{FF2B5EF4-FFF2-40B4-BE49-F238E27FC236}">
                <a16:creationId xmlns:a16="http://schemas.microsoft.com/office/drawing/2014/main" id="{55BFD71F-43CC-457A-919D-CCF8D2F532AF}"/>
              </a:ext>
            </a:extLst>
          </p:cNvPr>
          <p:cNvSpPr txBox="1">
            <a:spLocks noChangeArrowheads="1"/>
          </p:cNvSpPr>
          <p:nvPr/>
        </p:nvSpPr>
        <p:spPr bwMode="auto">
          <a:xfrm>
            <a:off x="2124075" y="3357563"/>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694" name="Text Box 35">
            <a:extLst>
              <a:ext uri="{FF2B5EF4-FFF2-40B4-BE49-F238E27FC236}">
                <a16:creationId xmlns:a16="http://schemas.microsoft.com/office/drawing/2014/main" id="{A8B6CEC9-631B-4D95-888E-23B13CE7D08D}"/>
              </a:ext>
            </a:extLst>
          </p:cNvPr>
          <p:cNvSpPr txBox="1">
            <a:spLocks noChangeArrowheads="1"/>
          </p:cNvSpPr>
          <p:nvPr/>
        </p:nvSpPr>
        <p:spPr bwMode="auto">
          <a:xfrm>
            <a:off x="1763713" y="3141663"/>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
        <p:nvSpPr>
          <p:cNvPr id="28695" name="Text Box 36">
            <a:extLst>
              <a:ext uri="{FF2B5EF4-FFF2-40B4-BE49-F238E27FC236}">
                <a16:creationId xmlns:a16="http://schemas.microsoft.com/office/drawing/2014/main" id="{D9EEDBDE-50AF-467F-AE60-E132E42CA13A}"/>
              </a:ext>
            </a:extLst>
          </p:cNvPr>
          <p:cNvSpPr txBox="1">
            <a:spLocks noChangeArrowheads="1"/>
          </p:cNvSpPr>
          <p:nvPr/>
        </p:nvSpPr>
        <p:spPr bwMode="auto">
          <a:xfrm>
            <a:off x="4119563" y="1576388"/>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28696" name="Text Box 37">
            <a:extLst>
              <a:ext uri="{FF2B5EF4-FFF2-40B4-BE49-F238E27FC236}">
                <a16:creationId xmlns:a16="http://schemas.microsoft.com/office/drawing/2014/main" id="{B2DDFDAA-47DA-410A-BF6C-4DC4AB37A898}"/>
              </a:ext>
            </a:extLst>
          </p:cNvPr>
          <p:cNvSpPr txBox="1">
            <a:spLocks noChangeArrowheads="1"/>
          </p:cNvSpPr>
          <p:nvPr/>
        </p:nvSpPr>
        <p:spPr bwMode="auto">
          <a:xfrm>
            <a:off x="592138" y="3016250"/>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28697" name="AutoShape 38">
            <a:extLst>
              <a:ext uri="{FF2B5EF4-FFF2-40B4-BE49-F238E27FC236}">
                <a16:creationId xmlns:a16="http://schemas.microsoft.com/office/drawing/2014/main" id="{13704856-D43B-4A67-9CD5-545315B1A92E}"/>
              </a:ext>
            </a:extLst>
          </p:cNvPr>
          <p:cNvSpPr>
            <a:spLocks noChangeArrowheads="1"/>
          </p:cNvSpPr>
          <p:nvPr/>
        </p:nvSpPr>
        <p:spPr bwMode="auto">
          <a:xfrm>
            <a:off x="3851275" y="2924175"/>
            <a:ext cx="2592388" cy="865188"/>
          </a:xfrm>
          <a:prstGeom prst="parallelogram">
            <a:avLst>
              <a:gd name="adj" fmla="val 749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698" name="Line 39">
            <a:extLst>
              <a:ext uri="{FF2B5EF4-FFF2-40B4-BE49-F238E27FC236}">
                <a16:creationId xmlns:a16="http://schemas.microsoft.com/office/drawing/2014/main" id="{EA8A106E-8977-4CF2-AE16-038CD97FAB40}"/>
              </a:ext>
            </a:extLst>
          </p:cNvPr>
          <p:cNvSpPr>
            <a:spLocks noChangeShapeType="1"/>
          </p:cNvSpPr>
          <p:nvPr/>
        </p:nvSpPr>
        <p:spPr bwMode="auto">
          <a:xfrm flipH="1">
            <a:off x="4424363" y="3140075"/>
            <a:ext cx="287337" cy="3603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699" name="Line 40">
            <a:extLst>
              <a:ext uri="{FF2B5EF4-FFF2-40B4-BE49-F238E27FC236}">
                <a16:creationId xmlns:a16="http://schemas.microsoft.com/office/drawing/2014/main" id="{29F8A9DC-4909-4561-A74A-CC124E9DED7E}"/>
              </a:ext>
            </a:extLst>
          </p:cNvPr>
          <p:cNvSpPr>
            <a:spLocks noChangeShapeType="1"/>
          </p:cNvSpPr>
          <p:nvPr/>
        </p:nvSpPr>
        <p:spPr bwMode="auto">
          <a:xfrm flipV="1">
            <a:off x="5305425" y="3087688"/>
            <a:ext cx="284163" cy="382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00" name="Line 41">
            <a:extLst>
              <a:ext uri="{FF2B5EF4-FFF2-40B4-BE49-F238E27FC236}">
                <a16:creationId xmlns:a16="http://schemas.microsoft.com/office/drawing/2014/main" id="{8E43AA4E-6F53-45C6-8F4C-0B376338AB31}"/>
              </a:ext>
            </a:extLst>
          </p:cNvPr>
          <p:cNvSpPr>
            <a:spLocks noChangeShapeType="1"/>
          </p:cNvSpPr>
          <p:nvPr/>
        </p:nvSpPr>
        <p:spPr bwMode="auto">
          <a:xfrm flipV="1">
            <a:off x="4598988" y="3284538"/>
            <a:ext cx="836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01" name="Text Box 42">
            <a:extLst>
              <a:ext uri="{FF2B5EF4-FFF2-40B4-BE49-F238E27FC236}">
                <a16:creationId xmlns:a16="http://schemas.microsoft.com/office/drawing/2014/main" id="{8075C721-8C95-4A09-A6B4-30838D9D04CB}"/>
              </a:ext>
            </a:extLst>
          </p:cNvPr>
          <p:cNvSpPr txBox="1">
            <a:spLocks noChangeArrowheads="1"/>
          </p:cNvSpPr>
          <p:nvPr/>
        </p:nvSpPr>
        <p:spPr bwMode="auto">
          <a:xfrm>
            <a:off x="3919538" y="3479800"/>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100 lb</a:t>
            </a:r>
          </a:p>
        </p:txBody>
      </p:sp>
      <p:sp>
        <p:nvSpPr>
          <p:cNvPr id="28702" name="Text Box 43">
            <a:extLst>
              <a:ext uri="{FF2B5EF4-FFF2-40B4-BE49-F238E27FC236}">
                <a16:creationId xmlns:a16="http://schemas.microsoft.com/office/drawing/2014/main" id="{C4B00BC8-D0D9-444D-81FE-5455CB8FBC46}"/>
              </a:ext>
            </a:extLst>
          </p:cNvPr>
          <p:cNvSpPr txBox="1">
            <a:spLocks noChangeArrowheads="1"/>
          </p:cNvSpPr>
          <p:nvPr/>
        </p:nvSpPr>
        <p:spPr bwMode="auto">
          <a:xfrm>
            <a:off x="4710113" y="3457575"/>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100 lb</a:t>
            </a:r>
          </a:p>
        </p:txBody>
      </p:sp>
      <p:sp>
        <p:nvSpPr>
          <p:cNvPr id="28703" name="Text Box 44">
            <a:extLst>
              <a:ext uri="{FF2B5EF4-FFF2-40B4-BE49-F238E27FC236}">
                <a16:creationId xmlns:a16="http://schemas.microsoft.com/office/drawing/2014/main" id="{40817273-044F-4C0A-92DF-6D056D429F01}"/>
              </a:ext>
            </a:extLst>
          </p:cNvPr>
          <p:cNvSpPr txBox="1">
            <a:spLocks noChangeArrowheads="1"/>
          </p:cNvSpPr>
          <p:nvPr/>
        </p:nvSpPr>
        <p:spPr bwMode="auto">
          <a:xfrm>
            <a:off x="4894263" y="2976563"/>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6 ft</a:t>
            </a:r>
          </a:p>
        </p:txBody>
      </p:sp>
      <p:sp>
        <p:nvSpPr>
          <p:cNvPr id="28704" name="Text Box 45">
            <a:extLst>
              <a:ext uri="{FF2B5EF4-FFF2-40B4-BE49-F238E27FC236}">
                <a16:creationId xmlns:a16="http://schemas.microsoft.com/office/drawing/2014/main" id="{2E08D781-1102-4C8D-89FD-0ACE8E08EA46}"/>
              </a:ext>
            </a:extLst>
          </p:cNvPr>
          <p:cNvSpPr txBox="1">
            <a:spLocks noChangeArrowheads="1"/>
          </p:cNvSpPr>
          <p:nvPr/>
        </p:nvSpPr>
        <p:spPr bwMode="auto">
          <a:xfrm>
            <a:off x="5940425" y="29241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28705" name="Text Box 46">
            <a:extLst>
              <a:ext uri="{FF2B5EF4-FFF2-40B4-BE49-F238E27FC236}">
                <a16:creationId xmlns:a16="http://schemas.microsoft.com/office/drawing/2014/main" id="{BA58A664-F4B8-4467-A975-EAE5F088E766}"/>
              </a:ext>
            </a:extLst>
          </p:cNvPr>
          <p:cNvSpPr txBox="1">
            <a:spLocks noChangeArrowheads="1"/>
          </p:cNvSpPr>
          <p:nvPr/>
        </p:nvSpPr>
        <p:spPr bwMode="auto">
          <a:xfrm>
            <a:off x="3471863" y="3089275"/>
            <a:ext cx="3175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28706" name="AutoShape 47">
            <a:extLst>
              <a:ext uri="{FF2B5EF4-FFF2-40B4-BE49-F238E27FC236}">
                <a16:creationId xmlns:a16="http://schemas.microsoft.com/office/drawing/2014/main" id="{C23728EC-2E01-4750-8A0E-59E052AC8F08}"/>
              </a:ext>
            </a:extLst>
          </p:cNvPr>
          <p:cNvSpPr>
            <a:spLocks noChangeArrowheads="1"/>
          </p:cNvSpPr>
          <p:nvPr/>
        </p:nvSpPr>
        <p:spPr bwMode="auto">
          <a:xfrm>
            <a:off x="2124075" y="4221163"/>
            <a:ext cx="2592388" cy="865187"/>
          </a:xfrm>
          <a:prstGeom prst="parallelogram">
            <a:avLst>
              <a:gd name="adj" fmla="val 74908"/>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707" name="Text Box 54">
            <a:extLst>
              <a:ext uri="{FF2B5EF4-FFF2-40B4-BE49-F238E27FC236}">
                <a16:creationId xmlns:a16="http://schemas.microsoft.com/office/drawing/2014/main" id="{954C82FA-A83A-4DC7-9FBD-B7B02E0B98FA}"/>
              </a:ext>
            </a:extLst>
          </p:cNvPr>
          <p:cNvSpPr txBox="1">
            <a:spLocks noChangeArrowheads="1"/>
          </p:cNvSpPr>
          <p:nvPr/>
        </p:nvSpPr>
        <p:spPr bwMode="auto">
          <a:xfrm>
            <a:off x="4276725" y="473392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28708" name="Text Box 55">
            <a:extLst>
              <a:ext uri="{FF2B5EF4-FFF2-40B4-BE49-F238E27FC236}">
                <a16:creationId xmlns:a16="http://schemas.microsoft.com/office/drawing/2014/main" id="{562CD242-03F6-43B8-9282-D89C5EA11EF5}"/>
              </a:ext>
            </a:extLst>
          </p:cNvPr>
          <p:cNvSpPr txBox="1">
            <a:spLocks noChangeArrowheads="1"/>
          </p:cNvSpPr>
          <p:nvPr/>
        </p:nvSpPr>
        <p:spPr bwMode="auto">
          <a:xfrm>
            <a:off x="1744663" y="4386263"/>
            <a:ext cx="317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t>
            </a:r>
          </a:p>
        </p:txBody>
      </p:sp>
      <p:sp>
        <p:nvSpPr>
          <p:cNvPr id="28709" name="Line 57">
            <a:extLst>
              <a:ext uri="{FF2B5EF4-FFF2-40B4-BE49-F238E27FC236}">
                <a16:creationId xmlns:a16="http://schemas.microsoft.com/office/drawing/2014/main" id="{8E3E9284-197C-42FE-8AAC-EDFE794AD7C1}"/>
              </a:ext>
            </a:extLst>
          </p:cNvPr>
          <p:cNvSpPr>
            <a:spLocks noChangeShapeType="1"/>
          </p:cNvSpPr>
          <p:nvPr/>
        </p:nvSpPr>
        <p:spPr bwMode="auto">
          <a:xfrm flipH="1">
            <a:off x="2878138" y="4395788"/>
            <a:ext cx="287337" cy="3603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10" name="Line 58">
            <a:extLst>
              <a:ext uri="{FF2B5EF4-FFF2-40B4-BE49-F238E27FC236}">
                <a16:creationId xmlns:a16="http://schemas.microsoft.com/office/drawing/2014/main" id="{4E351CAE-72C4-4907-A325-88D9A136851A}"/>
              </a:ext>
            </a:extLst>
          </p:cNvPr>
          <p:cNvSpPr>
            <a:spLocks noChangeShapeType="1"/>
          </p:cNvSpPr>
          <p:nvPr/>
        </p:nvSpPr>
        <p:spPr bwMode="auto">
          <a:xfrm flipV="1">
            <a:off x="3332163" y="4335463"/>
            <a:ext cx="284162" cy="38258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711" name="Line 59">
            <a:extLst>
              <a:ext uri="{FF2B5EF4-FFF2-40B4-BE49-F238E27FC236}">
                <a16:creationId xmlns:a16="http://schemas.microsoft.com/office/drawing/2014/main" id="{CF12C0C7-39EB-4F00-875F-874F1369CBB2}"/>
              </a:ext>
            </a:extLst>
          </p:cNvPr>
          <p:cNvSpPr>
            <a:spLocks noChangeShapeType="1"/>
          </p:cNvSpPr>
          <p:nvPr/>
        </p:nvSpPr>
        <p:spPr bwMode="auto">
          <a:xfrm flipV="1">
            <a:off x="3052763" y="4535488"/>
            <a:ext cx="412750" cy="47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712" name="Text Box 60">
            <a:extLst>
              <a:ext uri="{FF2B5EF4-FFF2-40B4-BE49-F238E27FC236}">
                <a16:creationId xmlns:a16="http://schemas.microsoft.com/office/drawing/2014/main" id="{A5632B0D-F269-45A1-9863-C988BC6F98EA}"/>
              </a:ext>
            </a:extLst>
          </p:cNvPr>
          <p:cNvSpPr txBox="1">
            <a:spLocks noChangeArrowheads="1"/>
          </p:cNvSpPr>
          <p:nvPr/>
        </p:nvSpPr>
        <p:spPr bwMode="auto">
          <a:xfrm>
            <a:off x="2373313" y="4735513"/>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713" name="Text Box 61">
            <a:extLst>
              <a:ext uri="{FF2B5EF4-FFF2-40B4-BE49-F238E27FC236}">
                <a16:creationId xmlns:a16="http://schemas.microsoft.com/office/drawing/2014/main" id="{6D07BEE8-C3AD-4E57-A05A-B26067543432}"/>
              </a:ext>
            </a:extLst>
          </p:cNvPr>
          <p:cNvSpPr txBox="1">
            <a:spLocks noChangeArrowheads="1"/>
          </p:cNvSpPr>
          <p:nvPr/>
        </p:nvSpPr>
        <p:spPr bwMode="auto">
          <a:xfrm>
            <a:off x="3163888" y="4713288"/>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t>200 lb</a:t>
            </a:r>
          </a:p>
        </p:txBody>
      </p:sp>
      <p:sp>
        <p:nvSpPr>
          <p:cNvPr id="28714" name="Text Box 62">
            <a:extLst>
              <a:ext uri="{FF2B5EF4-FFF2-40B4-BE49-F238E27FC236}">
                <a16:creationId xmlns:a16="http://schemas.microsoft.com/office/drawing/2014/main" id="{E8C6C817-3A81-42BD-8832-02162EE3652E}"/>
              </a:ext>
            </a:extLst>
          </p:cNvPr>
          <p:cNvSpPr txBox="1">
            <a:spLocks noChangeArrowheads="1"/>
          </p:cNvSpPr>
          <p:nvPr/>
        </p:nvSpPr>
        <p:spPr bwMode="auto">
          <a:xfrm>
            <a:off x="3154363" y="4232275"/>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3 ft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1B2EAC5F-DA2A-4D2E-8900-CEDB052682F8}"/>
              </a:ext>
            </a:extLst>
          </p:cNvPr>
          <p:cNvSpPr>
            <a:spLocks noChangeArrowheads="1"/>
          </p:cNvSpPr>
          <p:nvPr/>
        </p:nvSpPr>
        <p:spPr bwMode="auto">
          <a:xfrm>
            <a:off x="2806700" y="1602456"/>
            <a:ext cx="2447925" cy="73025"/>
          </a:xfrm>
          <a:prstGeom prst="rect">
            <a:avLst/>
          </a:prstGeom>
          <a:solidFill>
            <a:schemeClr val="bg2">
              <a:lumMod val="20000"/>
              <a:lumOff val="8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9" name="AutoShape 5">
            <a:extLst>
              <a:ext uri="{FF2B5EF4-FFF2-40B4-BE49-F238E27FC236}">
                <a16:creationId xmlns:a16="http://schemas.microsoft.com/office/drawing/2014/main" id="{2452C0A7-C11B-4780-AC71-FD65F6E38463}"/>
              </a:ext>
            </a:extLst>
          </p:cNvPr>
          <p:cNvSpPr>
            <a:spLocks noChangeArrowheads="1"/>
          </p:cNvSpPr>
          <p:nvPr/>
        </p:nvSpPr>
        <p:spPr bwMode="auto">
          <a:xfrm>
            <a:off x="3814763" y="1675481"/>
            <a:ext cx="215900" cy="214312"/>
          </a:xfrm>
          <a:prstGeom prst="triangle">
            <a:avLst>
              <a:gd name="adj" fmla="val 50000"/>
            </a:avLst>
          </a:prstGeom>
          <a:solidFill>
            <a:schemeClr val="bg2">
              <a:lumMod val="20000"/>
              <a:lumOff val="8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00" name="Text Box 6">
            <a:extLst>
              <a:ext uri="{FF2B5EF4-FFF2-40B4-BE49-F238E27FC236}">
                <a16:creationId xmlns:a16="http://schemas.microsoft.com/office/drawing/2014/main" id="{C9C9A06E-A4EE-4DA2-8DAC-71B9046B9D00}"/>
              </a:ext>
            </a:extLst>
          </p:cNvPr>
          <p:cNvSpPr txBox="1">
            <a:spLocks noChangeArrowheads="1"/>
          </p:cNvSpPr>
          <p:nvPr/>
        </p:nvSpPr>
        <p:spPr bwMode="auto">
          <a:xfrm>
            <a:off x="468313" y="115888"/>
            <a:ext cx="8301037"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From our experience with balances, we know that turning effects cancel (are equal in magnitude but opposite in direction) when the product of the magnitude of the force and distance are equal:</a:t>
            </a:r>
          </a:p>
        </p:txBody>
      </p:sp>
      <p:sp>
        <p:nvSpPr>
          <p:cNvPr id="4101" name="Line 7">
            <a:extLst>
              <a:ext uri="{FF2B5EF4-FFF2-40B4-BE49-F238E27FC236}">
                <a16:creationId xmlns:a16="http://schemas.microsoft.com/office/drawing/2014/main" id="{14A9D0A4-C134-43AB-AF6C-4BF452BEDBC8}"/>
              </a:ext>
            </a:extLst>
          </p:cNvPr>
          <p:cNvSpPr>
            <a:spLocks noChangeShapeType="1"/>
          </p:cNvSpPr>
          <p:nvPr/>
        </p:nvSpPr>
        <p:spPr bwMode="auto">
          <a:xfrm>
            <a:off x="3311525" y="1170656"/>
            <a:ext cx="0" cy="431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2" name="Text Box 8">
            <a:extLst>
              <a:ext uri="{FF2B5EF4-FFF2-40B4-BE49-F238E27FC236}">
                <a16:creationId xmlns:a16="http://schemas.microsoft.com/office/drawing/2014/main" id="{53D56D77-8F3F-4E49-A36E-6487A5DEDAC1}"/>
              </a:ext>
            </a:extLst>
          </p:cNvPr>
          <p:cNvSpPr txBox="1">
            <a:spLocks noChangeArrowheads="1"/>
          </p:cNvSpPr>
          <p:nvPr/>
        </p:nvSpPr>
        <p:spPr bwMode="auto">
          <a:xfrm>
            <a:off x="2519363" y="1026193"/>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100 lb</a:t>
            </a:r>
          </a:p>
        </p:txBody>
      </p:sp>
      <p:sp>
        <p:nvSpPr>
          <p:cNvPr id="4103" name="Line 9">
            <a:extLst>
              <a:ext uri="{FF2B5EF4-FFF2-40B4-BE49-F238E27FC236}">
                <a16:creationId xmlns:a16="http://schemas.microsoft.com/office/drawing/2014/main" id="{0FA1E73C-4C71-47EF-8FA8-3B58AB72ECE8}"/>
              </a:ext>
            </a:extLst>
          </p:cNvPr>
          <p:cNvSpPr>
            <a:spLocks noChangeShapeType="1"/>
          </p:cNvSpPr>
          <p:nvPr/>
        </p:nvSpPr>
        <p:spPr bwMode="auto">
          <a:xfrm>
            <a:off x="3908425" y="1272256"/>
            <a:ext cx="0" cy="2873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4" name="Line 10">
            <a:extLst>
              <a:ext uri="{FF2B5EF4-FFF2-40B4-BE49-F238E27FC236}">
                <a16:creationId xmlns:a16="http://schemas.microsoft.com/office/drawing/2014/main" id="{DCAA0F24-49E9-4A48-BD0F-43E45F31C895}"/>
              </a:ext>
            </a:extLst>
          </p:cNvPr>
          <p:cNvSpPr>
            <a:spLocks noChangeShapeType="1"/>
          </p:cNvSpPr>
          <p:nvPr/>
        </p:nvSpPr>
        <p:spPr bwMode="auto">
          <a:xfrm>
            <a:off x="3382963" y="1891381"/>
            <a:ext cx="1295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5" name="Text Box 11">
            <a:extLst>
              <a:ext uri="{FF2B5EF4-FFF2-40B4-BE49-F238E27FC236}">
                <a16:creationId xmlns:a16="http://schemas.microsoft.com/office/drawing/2014/main" id="{8EC764A6-8394-40B8-821E-54CB1DE14AF5}"/>
              </a:ext>
            </a:extLst>
          </p:cNvPr>
          <p:cNvSpPr txBox="1">
            <a:spLocks noChangeArrowheads="1"/>
          </p:cNvSpPr>
          <p:nvPr/>
        </p:nvSpPr>
        <p:spPr bwMode="auto">
          <a:xfrm>
            <a:off x="3415740" y="1045395"/>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 ft</a:t>
            </a:r>
          </a:p>
        </p:txBody>
      </p:sp>
      <p:sp>
        <p:nvSpPr>
          <p:cNvPr id="4106" name="Line 12">
            <a:extLst>
              <a:ext uri="{FF2B5EF4-FFF2-40B4-BE49-F238E27FC236}">
                <a16:creationId xmlns:a16="http://schemas.microsoft.com/office/drawing/2014/main" id="{1FBB9D36-0F65-448B-8816-FE4E530D707F}"/>
              </a:ext>
            </a:extLst>
          </p:cNvPr>
          <p:cNvSpPr>
            <a:spLocks noChangeShapeType="1"/>
          </p:cNvSpPr>
          <p:nvPr/>
        </p:nvSpPr>
        <p:spPr bwMode="auto">
          <a:xfrm>
            <a:off x="5254625" y="1243681"/>
            <a:ext cx="0"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7" name="Text Box 13">
            <a:extLst>
              <a:ext uri="{FF2B5EF4-FFF2-40B4-BE49-F238E27FC236}">
                <a16:creationId xmlns:a16="http://schemas.microsoft.com/office/drawing/2014/main" id="{5106BBA8-1550-47E2-AEEC-9993CCCA9B78}"/>
              </a:ext>
            </a:extLst>
          </p:cNvPr>
          <p:cNvSpPr txBox="1">
            <a:spLocks noChangeArrowheads="1"/>
          </p:cNvSpPr>
          <p:nvPr/>
        </p:nvSpPr>
        <p:spPr bwMode="auto">
          <a:xfrm>
            <a:off x="5296694" y="110524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50 </a:t>
            </a:r>
            <a:r>
              <a:rPr lang="en-US" altLang="en-US" dirty="0" err="1"/>
              <a:t>lb</a:t>
            </a:r>
            <a:endParaRPr lang="en-US" altLang="en-US" dirty="0"/>
          </a:p>
        </p:txBody>
      </p:sp>
      <p:sp>
        <p:nvSpPr>
          <p:cNvPr id="4108" name="Text Box 14">
            <a:extLst>
              <a:ext uri="{FF2B5EF4-FFF2-40B4-BE49-F238E27FC236}">
                <a16:creationId xmlns:a16="http://schemas.microsoft.com/office/drawing/2014/main" id="{9E970D46-027B-4652-849C-9773631CE46E}"/>
              </a:ext>
            </a:extLst>
          </p:cNvPr>
          <p:cNvSpPr txBox="1">
            <a:spLocks noChangeArrowheads="1"/>
          </p:cNvSpPr>
          <p:nvPr/>
        </p:nvSpPr>
        <p:spPr bwMode="auto">
          <a:xfrm>
            <a:off x="4401111" y="1085765"/>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 ft</a:t>
            </a:r>
          </a:p>
        </p:txBody>
      </p:sp>
      <p:sp>
        <p:nvSpPr>
          <p:cNvPr id="4109" name="Text Box 15">
            <a:extLst>
              <a:ext uri="{FF2B5EF4-FFF2-40B4-BE49-F238E27FC236}">
                <a16:creationId xmlns:a16="http://schemas.microsoft.com/office/drawing/2014/main" id="{5D7F7038-065C-4918-97BC-997D9F5CC538}"/>
              </a:ext>
            </a:extLst>
          </p:cNvPr>
          <p:cNvSpPr txBox="1">
            <a:spLocks noChangeArrowheads="1"/>
          </p:cNvSpPr>
          <p:nvPr/>
        </p:nvSpPr>
        <p:spPr bwMode="auto">
          <a:xfrm>
            <a:off x="820737" y="2047876"/>
            <a:ext cx="7437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so we will set the magnitude of the moment of a force about a point P equal to product of F and d </a:t>
            </a:r>
          </a:p>
        </p:txBody>
      </p:sp>
      <p:sp>
        <p:nvSpPr>
          <p:cNvPr id="4110" name="Text Box 16">
            <a:extLst>
              <a:ext uri="{FF2B5EF4-FFF2-40B4-BE49-F238E27FC236}">
                <a16:creationId xmlns:a16="http://schemas.microsoft.com/office/drawing/2014/main" id="{BB30B919-B78D-447C-AB9E-31C75DF0421F}"/>
              </a:ext>
            </a:extLst>
          </p:cNvPr>
          <p:cNvSpPr txBox="1">
            <a:spLocks noChangeArrowheads="1"/>
          </p:cNvSpPr>
          <p:nvPr/>
        </p:nvSpPr>
        <p:spPr bwMode="auto">
          <a:xfrm>
            <a:off x="3009900" y="2691691"/>
            <a:ext cx="2181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i="1" dirty="0">
                <a:latin typeface="Times New Roman" panose="02020603050405020304" pitchFamily="18" charset="0"/>
                <a:cs typeface="Times New Roman" panose="02020603050405020304" pitchFamily="18" charset="0"/>
              </a:rPr>
              <a:t>M</a:t>
            </a:r>
            <a:r>
              <a:rPr lang="en-US" altLang="en-US" i="1" baseline="-25000" dirty="0">
                <a:latin typeface="Times New Roman" panose="02020603050405020304" pitchFamily="18" charset="0"/>
                <a:cs typeface="Times New Roman" panose="02020603050405020304" pitchFamily="18" charset="0"/>
              </a:rPr>
              <a:t>P</a:t>
            </a:r>
            <a:r>
              <a:rPr lang="en-US" altLang="en-US" dirty="0"/>
              <a:t> = |</a:t>
            </a:r>
            <a:r>
              <a:rPr lang="en-US" altLang="en-US" b="1" dirty="0">
                <a:latin typeface="Times New Roman" panose="02020603050405020304" pitchFamily="18" charset="0"/>
                <a:cs typeface="Times New Roman" panose="02020603050405020304" pitchFamily="18" charset="0"/>
              </a:rPr>
              <a:t>M</a:t>
            </a:r>
            <a:r>
              <a:rPr lang="en-US" altLang="en-US" i="1" baseline="-25000" dirty="0">
                <a:latin typeface="Times New Roman" panose="02020603050405020304" pitchFamily="18" charset="0"/>
                <a:cs typeface="Times New Roman" panose="02020603050405020304" pitchFamily="18" charset="0"/>
              </a:rPr>
              <a:t>P</a:t>
            </a:r>
            <a:r>
              <a:rPr lang="en-US" altLang="en-US" dirty="0"/>
              <a:t>| = </a:t>
            </a:r>
            <a:r>
              <a:rPr lang="en-US" altLang="en-US" i="1" dirty="0" err="1">
                <a:latin typeface="Times New Roman" panose="02020603050405020304" pitchFamily="18" charset="0"/>
                <a:cs typeface="Times New Roman" panose="02020603050405020304" pitchFamily="18" charset="0"/>
              </a:rPr>
              <a:t>Fd</a:t>
            </a:r>
            <a:endParaRPr lang="en-US" altLang="en-US" i="1" dirty="0">
              <a:latin typeface="Times New Roman" panose="02020603050405020304" pitchFamily="18" charset="0"/>
              <a:cs typeface="Times New Roman" panose="02020603050405020304" pitchFamily="18" charset="0"/>
            </a:endParaRPr>
          </a:p>
        </p:txBody>
      </p:sp>
      <p:sp>
        <p:nvSpPr>
          <p:cNvPr id="4111" name="Text Box 17">
            <a:extLst>
              <a:ext uri="{FF2B5EF4-FFF2-40B4-BE49-F238E27FC236}">
                <a16:creationId xmlns:a16="http://schemas.microsoft.com/office/drawing/2014/main" id="{57123575-125C-4B3B-AB19-04DC68A3A418}"/>
              </a:ext>
            </a:extLst>
          </p:cNvPr>
          <p:cNvSpPr txBox="1">
            <a:spLocks noChangeArrowheads="1"/>
          </p:cNvSpPr>
          <p:nvPr/>
        </p:nvSpPr>
        <p:spPr bwMode="auto">
          <a:xfrm>
            <a:off x="684213" y="3141663"/>
            <a:ext cx="815816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Note that thus works even when F is inclined as long as we take (a) the distance, d in the product Fd to be the distance along a line from P to F that is perpendicular to F and use the total force F or (b) take the F in the product Fd to be the component of F that is perpendicular to the line from P to the force F, and let d in the product be the total length of the line from p to F</a:t>
            </a:r>
          </a:p>
        </p:txBody>
      </p:sp>
      <p:grpSp>
        <p:nvGrpSpPr>
          <p:cNvPr id="4112" name="Group 19">
            <a:extLst>
              <a:ext uri="{FF2B5EF4-FFF2-40B4-BE49-F238E27FC236}">
                <a16:creationId xmlns:a16="http://schemas.microsoft.com/office/drawing/2014/main" id="{DCD0C47C-4127-4853-B0AF-4F2DAAF2EBC8}"/>
              </a:ext>
            </a:extLst>
          </p:cNvPr>
          <p:cNvGrpSpPr>
            <a:grpSpLocks/>
          </p:cNvGrpSpPr>
          <p:nvPr/>
        </p:nvGrpSpPr>
        <p:grpSpPr bwMode="auto">
          <a:xfrm>
            <a:off x="1331913" y="5445125"/>
            <a:ext cx="936625" cy="576263"/>
            <a:chOff x="1111" y="1117"/>
            <a:chExt cx="590" cy="363"/>
          </a:xfrm>
        </p:grpSpPr>
        <p:sp>
          <p:nvSpPr>
            <p:cNvPr id="4148" name="Oval 20">
              <a:extLst>
                <a:ext uri="{FF2B5EF4-FFF2-40B4-BE49-F238E27FC236}">
                  <a16:creationId xmlns:a16="http://schemas.microsoft.com/office/drawing/2014/main" id="{B17E6EAD-3623-4308-A3A7-9ABC0911767B}"/>
                </a:ext>
              </a:extLst>
            </p:cNvPr>
            <p:cNvSpPr>
              <a:spLocks noChangeArrowheads="1"/>
            </p:cNvSpPr>
            <p:nvPr/>
          </p:nvSpPr>
          <p:spPr bwMode="auto">
            <a:xfrm>
              <a:off x="1338" y="1117"/>
              <a:ext cx="363" cy="363"/>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49" name="Rectangle 21">
              <a:extLst>
                <a:ext uri="{FF2B5EF4-FFF2-40B4-BE49-F238E27FC236}">
                  <a16:creationId xmlns:a16="http://schemas.microsoft.com/office/drawing/2014/main" id="{8DDA2BF8-7068-4923-B135-FF2D437D21A2}"/>
                </a:ext>
              </a:extLst>
            </p:cNvPr>
            <p:cNvSpPr>
              <a:spLocks noChangeArrowheads="1"/>
            </p:cNvSpPr>
            <p:nvPr/>
          </p:nvSpPr>
          <p:spPr bwMode="auto">
            <a:xfrm>
              <a:off x="1292" y="1207"/>
              <a:ext cx="227"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50" name="Rectangle 22">
              <a:extLst>
                <a:ext uri="{FF2B5EF4-FFF2-40B4-BE49-F238E27FC236}">
                  <a16:creationId xmlns:a16="http://schemas.microsoft.com/office/drawing/2014/main" id="{6BC8E488-3735-4E80-9750-7ABCDEA504E2}"/>
                </a:ext>
              </a:extLst>
            </p:cNvPr>
            <p:cNvSpPr>
              <a:spLocks noChangeArrowheads="1"/>
            </p:cNvSpPr>
            <p:nvPr/>
          </p:nvSpPr>
          <p:spPr bwMode="auto">
            <a:xfrm>
              <a:off x="1111" y="1117"/>
              <a:ext cx="251" cy="3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4113" name="Line 23">
            <a:extLst>
              <a:ext uri="{FF2B5EF4-FFF2-40B4-BE49-F238E27FC236}">
                <a16:creationId xmlns:a16="http://schemas.microsoft.com/office/drawing/2014/main" id="{A9D95A5F-5011-427A-B8F4-EC5E868E0975}"/>
              </a:ext>
            </a:extLst>
          </p:cNvPr>
          <p:cNvSpPr>
            <a:spLocks noChangeShapeType="1"/>
          </p:cNvSpPr>
          <p:nvPr/>
        </p:nvSpPr>
        <p:spPr bwMode="auto">
          <a:xfrm>
            <a:off x="2268538" y="5661025"/>
            <a:ext cx="12239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14" name="Line 24">
            <a:extLst>
              <a:ext uri="{FF2B5EF4-FFF2-40B4-BE49-F238E27FC236}">
                <a16:creationId xmlns:a16="http://schemas.microsoft.com/office/drawing/2014/main" id="{C03C08A6-657F-47EB-8FDF-ABD625E41D39}"/>
              </a:ext>
            </a:extLst>
          </p:cNvPr>
          <p:cNvSpPr>
            <a:spLocks noChangeShapeType="1"/>
          </p:cNvSpPr>
          <p:nvPr/>
        </p:nvSpPr>
        <p:spPr bwMode="auto">
          <a:xfrm>
            <a:off x="2268538" y="5826125"/>
            <a:ext cx="12239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4115" name="Group 25">
            <a:extLst>
              <a:ext uri="{FF2B5EF4-FFF2-40B4-BE49-F238E27FC236}">
                <a16:creationId xmlns:a16="http://schemas.microsoft.com/office/drawing/2014/main" id="{EB7D0EC3-3B64-43E0-90B3-4150200EF4CF}"/>
              </a:ext>
            </a:extLst>
          </p:cNvPr>
          <p:cNvGrpSpPr>
            <a:grpSpLocks/>
          </p:cNvGrpSpPr>
          <p:nvPr/>
        </p:nvGrpSpPr>
        <p:grpSpPr bwMode="auto">
          <a:xfrm flipH="1">
            <a:off x="3492500" y="5445125"/>
            <a:ext cx="936625" cy="576263"/>
            <a:chOff x="1111" y="1117"/>
            <a:chExt cx="590" cy="363"/>
          </a:xfrm>
        </p:grpSpPr>
        <p:sp>
          <p:nvSpPr>
            <p:cNvPr id="4145" name="Oval 26">
              <a:extLst>
                <a:ext uri="{FF2B5EF4-FFF2-40B4-BE49-F238E27FC236}">
                  <a16:creationId xmlns:a16="http://schemas.microsoft.com/office/drawing/2014/main" id="{4B66C09C-389E-441E-9A76-A9B87C019A54}"/>
                </a:ext>
              </a:extLst>
            </p:cNvPr>
            <p:cNvSpPr>
              <a:spLocks noChangeArrowheads="1"/>
            </p:cNvSpPr>
            <p:nvPr/>
          </p:nvSpPr>
          <p:spPr bwMode="auto">
            <a:xfrm>
              <a:off x="1338" y="1117"/>
              <a:ext cx="363" cy="363"/>
            </a:xfrm>
            <a:prstGeom prst="ellipse">
              <a:avLst/>
            </a:prstGeom>
            <a:solidFill>
              <a:schemeClr val="bg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46" name="Rectangle 27">
              <a:extLst>
                <a:ext uri="{FF2B5EF4-FFF2-40B4-BE49-F238E27FC236}">
                  <a16:creationId xmlns:a16="http://schemas.microsoft.com/office/drawing/2014/main" id="{2004EC2F-3DAC-4782-AA53-D00B7CE795D4}"/>
                </a:ext>
              </a:extLst>
            </p:cNvPr>
            <p:cNvSpPr>
              <a:spLocks noChangeArrowheads="1"/>
            </p:cNvSpPr>
            <p:nvPr/>
          </p:nvSpPr>
          <p:spPr bwMode="auto">
            <a:xfrm>
              <a:off x="1292" y="1207"/>
              <a:ext cx="227" cy="182"/>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47" name="Rectangle 28">
              <a:extLst>
                <a:ext uri="{FF2B5EF4-FFF2-40B4-BE49-F238E27FC236}">
                  <a16:creationId xmlns:a16="http://schemas.microsoft.com/office/drawing/2014/main" id="{2B237F08-480E-4587-954A-59034C21BCAE}"/>
                </a:ext>
              </a:extLst>
            </p:cNvPr>
            <p:cNvSpPr>
              <a:spLocks noChangeArrowheads="1"/>
            </p:cNvSpPr>
            <p:nvPr/>
          </p:nvSpPr>
          <p:spPr bwMode="auto">
            <a:xfrm>
              <a:off x="1111" y="1117"/>
              <a:ext cx="251" cy="3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4116" name="Rectangle 29">
            <a:extLst>
              <a:ext uri="{FF2B5EF4-FFF2-40B4-BE49-F238E27FC236}">
                <a16:creationId xmlns:a16="http://schemas.microsoft.com/office/drawing/2014/main" id="{CDE38A3A-6CCC-4EBF-8661-EB8E3D48309F}"/>
              </a:ext>
            </a:extLst>
          </p:cNvPr>
          <p:cNvSpPr>
            <a:spLocks noChangeArrowheads="1"/>
          </p:cNvSpPr>
          <p:nvPr/>
        </p:nvSpPr>
        <p:spPr bwMode="auto">
          <a:xfrm>
            <a:off x="1687513" y="5608638"/>
            <a:ext cx="258762" cy="246062"/>
          </a:xfrm>
          <a:prstGeom prst="rect">
            <a:avLst/>
          </a:prstGeom>
          <a:solidFill>
            <a:schemeClr val="bg2">
              <a:lumMod val="20000"/>
              <a:lumOff val="8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17" name="Oval 30">
            <a:extLst>
              <a:ext uri="{FF2B5EF4-FFF2-40B4-BE49-F238E27FC236}">
                <a16:creationId xmlns:a16="http://schemas.microsoft.com/office/drawing/2014/main" id="{87A6FAB5-B936-4AA7-B834-5D088C6D5866}"/>
              </a:ext>
            </a:extLst>
          </p:cNvPr>
          <p:cNvSpPr>
            <a:spLocks noChangeArrowheads="1"/>
          </p:cNvSpPr>
          <p:nvPr/>
        </p:nvSpPr>
        <p:spPr bwMode="auto">
          <a:xfrm>
            <a:off x="1790700" y="5697538"/>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18" name="Line 31">
            <a:extLst>
              <a:ext uri="{FF2B5EF4-FFF2-40B4-BE49-F238E27FC236}">
                <a16:creationId xmlns:a16="http://schemas.microsoft.com/office/drawing/2014/main" id="{154A2EB2-2638-4CD9-AA05-DC70AA5FC65C}"/>
              </a:ext>
            </a:extLst>
          </p:cNvPr>
          <p:cNvSpPr>
            <a:spLocks noChangeShapeType="1"/>
          </p:cNvSpPr>
          <p:nvPr/>
        </p:nvSpPr>
        <p:spPr bwMode="auto">
          <a:xfrm>
            <a:off x="2987675" y="4724400"/>
            <a:ext cx="431800" cy="9366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19" name="Text Box 32">
            <a:extLst>
              <a:ext uri="{FF2B5EF4-FFF2-40B4-BE49-F238E27FC236}">
                <a16:creationId xmlns:a16="http://schemas.microsoft.com/office/drawing/2014/main" id="{BD16660A-3CCF-494B-B836-DEFAAF4B574C}"/>
              </a:ext>
            </a:extLst>
          </p:cNvPr>
          <p:cNvSpPr txBox="1">
            <a:spLocks noChangeArrowheads="1"/>
          </p:cNvSpPr>
          <p:nvPr/>
        </p:nvSpPr>
        <p:spPr bwMode="auto">
          <a:xfrm>
            <a:off x="2627313" y="458152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p>
        </p:txBody>
      </p:sp>
      <p:sp>
        <p:nvSpPr>
          <p:cNvPr id="4120" name="Line 33">
            <a:extLst>
              <a:ext uri="{FF2B5EF4-FFF2-40B4-BE49-F238E27FC236}">
                <a16:creationId xmlns:a16="http://schemas.microsoft.com/office/drawing/2014/main" id="{C0C040DD-4F0A-4AC1-B505-391917BA5B96}"/>
              </a:ext>
            </a:extLst>
          </p:cNvPr>
          <p:cNvSpPr>
            <a:spLocks noChangeShapeType="1"/>
          </p:cNvSpPr>
          <p:nvPr/>
        </p:nvSpPr>
        <p:spPr bwMode="auto">
          <a:xfrm>
            <a:off x="3419475" y="5876925"/>
            <a:ext cx="0" cy="5032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1" name="Line 34">
            <a:extLst>
              <a:ext uri="{FF2B5EF4-FFF2-40B4-BE49-F238E27FC236}">
                <a16:creationId xmlns:a16="http://schemas.microsoft.com/office/drawing/2014/main" id="{115D7B2E-DEF1-4AE4-96A1-7A27A23D78C8}"/>
              </a:ext>
            </a:extLst>
          </p:cNvPr>
          <p:cNvSpPr>
            <a:spLocks noChangeShapeType="1"/>
          </p:cNvSpPr>
          <p:nvPr/>
        </p:nvSpPr>
        <p:spPr bwMode="auto">
          <a:xfrm>
            <a:off x="1836738" y="5805488"/>
            <a:ext cx="0"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2" name="Line 35">
            <a:extLst>
              <a:ext uri="{FF2B5EF4-FFF2-40B4-BE49-F238E27FC236}">
                <a16:creationId xmlns:a16="http://schemas.microsoft.com/office/drawing/2014/main" id="{2AE05221-D126-4B98-8522-68DD0FB5925F}"/>
              </a:ext>
            </a:extLst>
          </p:cNvPr>
          <p:cNvSpPr>
            <a:spLocks noChangeShapeType="1"/>
          </p:cNvSpPr>
          <p:nvPr/>
        </p:nvSpPr>
        <p:spPr bwMode="auto">
          <a:xfrm>
            <a:off x="1836738" y="6164263"/>
            <a:ext cx="1582737"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23" name="Text Box 36">
            <a:extLst>
              <a:ext uri="{FF2B5EF4-FFF2-40B4-BE49-F238E27FC236}">
                <a16:creationId xmlns:a16="http://schemas.microsoft.com/office/drawing/2014/main" id="{E863AEA1-B1EB-4972-B013-C6C69432BD1A}"/>
              </a:ext>
            </a:extLst>
          </p:cNvPr>
          <p:cNvSpPr txBox="1">
            <a:spLocks noChangeArrowheads="1"/>
          </p:cNvSpPr>
          <p:nvPr/>
        </p:nvSpPr>
        <p:spPr bwMode="auto">
          <a:xfrm>
            <a:off x="2463800" y="6184900"/>
            <a:ext cx="260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r</a:t>
            </a:r>
          </a:p>
        </p:txBody>
      </p:sp>
      <p:sp>
        <p:nvSpPr>
          <p:cNvPr id="4124" name="Line 37">
            <a:extLst>
              <a:ext uri="{FF2B5EF4-FFF2-40B4-BE49-F238E27FC236}">
                <a16:creationId xmlns:a16="http://schemas.microsoft.com/office/drawing/2014/main" id="{8B5D7F52-865C-4AFA-AE2B-0B6514F4AA30}"/>
              </a:ext>
            </a:extLst>
          </p:cNvPr>
          <p:cNvSpPr>
            <a:spLocks noChangeShapeType="1"/>
          </p:cNvSpPr>
          <p:nvPr/>
        </p:nvSpPr>
        <p:spPr bwMode="auto">
          <a:xfrm>
            <a:off x="3419475" y="4868863"/>
            <a:ext cx="0" cy="720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25" name="Line 38">
            <a:extLst>
              <a:ext uri="{FF2B5EF4-FFF2-40B4-BE49-F238E27FC236}">
                <a16:creationId xmlns:a16="http://schemas.microsoft.com/office/drawing/2014/main" id="{0207C4FE-0931-49A4-893A-A1840007EF0E}"/>
              </a:ext>
            </a:extLst>
          </p:cNvPr>
          <p:cNvSpPr>
            <a:spLocks noChangeShapeType="1"/>
          </p:cNvSpPr>
          <p:nvPr/>
        </p:nvSpPr>
        <p:spPr bwMode="auto">
          <a:xfrm flipH="1" flipV="1">
            <a:off x="1301750" y="5411788"/>
            <a:ext cx="433388" cy="2889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6" name="Text Box 39">
            <a:extLst>
              <a:ext uri="{FF2B5EF4-FFF2-40B4-BE49-F238E27FC236}">
                <a16:creationId xmlns:a16="http://schemas.microsoft.com/office/drawing/2014/main" id="{9770C46E-089A-4323-ABD6-9323FCCB69B7}"/>
              </a:ext>
            </a:extLst>
          </p:cNvPr>
          <p:cNvSpPr txBox="1">
            <a:spLocks noChangeArrowheads="1"/>
          </p:cNvSpPr>
          <p:nvPr/>
        </p:nvSpPr>
        <p:spPr bwMode="auto">
          <a:xfrm>
            <a:off x="1095375" y="51054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4127" name="Line 40">
            <a:extLst>
              <a:ext uri="{FF2B5EF4-FFF2-40B4-BE49-F238E27FC236}">
                <a16:creationId xmlns:a16="http://schemas.microsoft.com/office/drawing/2014/main" id="{6AC20661-1CAA-477A-9445-A1AF36A7753E}"/>
              </a:ext>
            </a:extLst>
          </p:cNvPr>
          <p:cNvSpPr>
            <a:spLocks noChangeShapeType="1"/>
          </p:cNvSpPr>
          <p:nvPr/>
        </p:nvSpPr>
        <p:spPr bwMode="auto">
          <a:xfrm flipV="1">
            <a:off x="1835150" y="5013325"/>
            <a:ext cx="1296988" cy="647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8" name="Line 41">
            <a:extLst>
              <a:ext uri="{FF2B5EF4-FFF2-40B4-BE49-F238E27FC236}">
                <a16:creationId xmlns:a16="http://schemas.microsoft.com/office/drawing/2014/main" id="{50B76104-8437-48E9-A1BC-494B83647452}"/>
              </a:ext>
            </a:extLst>
          </p:cNvPr>
          <p:cNvSpPr>
            <a:spLocks noChangeShapeType="1"/>
          </p:cNvSpPr>
          <p:nvPr/>
        </p:nvSpPr>
        <p:spPr bwMode="auto">
          <a:xfrm>
            <a:off x="3009900" y="5083175"/>
            <a:ext cx="46038" cy="111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29" name="Line 42">
            <a:extLst>
              <a:ext uri="{FF2B5EF4-FFF2-40B4-BE49-F238E27FC236}">
                <a16:creationId xmlns:a16="http://schemas.microsoft.com/office/drawing/2014/main" id="{304E5CCA-5825-442A-BB12-44A656897731}"/>
              </a:ext>
            </a:extLst>
          </p:cNvPr>
          <p:cNvSpPr>
            <a:spLocks noChangeShapeType="1"/>
          </p:cNvSpPr>
          <p:nvPr/>
        </p:nvSpPr>
        <p:spPr bwMode="auto">
          <a:xfrm flipV="1">
            <a:off x="3043238" y="5132388"/>
            <a:ext cx="142875" cy="7143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30" name="Text Box 43">
            <a:extLst>
              <a:ext uri="{FF2B5EF4-FFF2-40B4-BE49-F238E27FC236}">
                <a16:creationId xmlns:a16="http://schemas.microsoft.com/office/drawing/2014/main" id="{20F2A663-AFB1-4FD9-8FD7-C4A17F61ED7D}"/>
              </a:ext>
            </a:extLst>
          </p:cNvPr>
          <p:cNvSpPr txBox="1">
            <a:spLocks noChangeArrowheads="1"/>
          </p:cNvSpPr>
          <p:nvPr/>
        </p:nvSpPr>
        <p:spPr bwMode="auto">
          <a:xfrm>
            <a:off x="3132138" y="4868863"/>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f</a:t>
            </a:r>
          </a:p>
        </p:txBody>
      </p:sp>
      <p:sp>
        <p:nvSpPr>
          <p:cNvPr id="4131" name="Line 44">
            <a:extLst>
              <a:ext uri="{FF2B5EF4-FFF2-40B4-BE49-F238E27FC236}">
                <a16:creationId xmlns:a16="http://schemas.microsoft.com/office/drawing/2014/main" id="{CAA6DBD7-3BF2-491C-A395-0049ECC49BEC}"/>
              </a:ext>
            </a:extLst>
          </p:cNvPr>
          <p:cNvSpPr>
            <a:spLocks noChangeShapeType="1"/>
          </p:cNvSpPr>
          <p:nvPr/>
        </p:nvSpPr>
        <p:spPr bwMode="auto">
          <a:xfrm>
            <a:off x="1908175" y="5734050"/>
            <a:ext cx="15113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4132" name="Arc 45">
            <a:extLst>
              <a:ext uri="{FF2B5EF4-FFF2-40B4-BE49-F238E27FC236}">
                <a16:creationId xmlns:a16="http://schemas.microsoft.com/office/drawing/2014/main" id="{9E95D805-2EC1-47E5-BB12-0FE5E0E199EF}"/>
              </a:ext>
            </a:extLst>
          </p:cNvPr>
          <p:cNvSpPr>
            <a:spLocks/>
          </p:cNvSpPr>
          <p:nvPr/>
        </p:nvSpPr>
        <p:spPr bwMode="auto">
          <a:xfrm rot="-3330403">
            <a:off x="3235325" y="5286375"/>
            <a:ext cx="238125" cy="244475"/>
          </a:xfrm>
          <a:custGeom>
            <a:avLst/>
            <a:gdLst>
              <a:gd name="T0" fmla="*/ 2147483647 w 17877"/>
              <a:gd name="T1" fmla="*/ 0 h 18355"/>
              <a:gd name="T2" fmla="*/ 2147483647 w 17877"/>
              <a:gd name="T3" fmla="*/ 2147483647 h 18355"/>
              <a:gd name="T4" fmla="*/ 0 w 17877"/>
              <a:gd name="T5" fmla="*/ 2147483647 h 18355"/>
              <a:gd name="T6" fmla="*/ 0 60000 65536"/>
              <a:gd name="T7" fmla="*/ 0 60000 65536"/>
              <a:gd name="T8" fmla="*/ 0 60000 65536"/>
              <a:gd name="T9" fmla="*/ 0 w 17877"/>
              <a:gd name="T10" fmla="*/ 0 h 18355"/>
              <a:gd name="T11" fmla="*/ 17877 w 17877"/>
              <a:gd name="T12" fmla="*/ 18355 h 18355"/>
            </a:gdLst>
            <a:ahLst/>
            <a:cxnLst>
              <a:cxn ang="T6">
                <a:pos x="T0" y="T1"/>
              </a:cxn>
              <a:cxn ang="T7">
                <a:pos x="T2" y="T3"/>
              </a:cxn>
              <a:cxn ang="T8">
                <a:pos x="T4" y="T5"/>
              </a:cxn>
            </a:cxnLst>
            <a:rect l="T9" t="T10" r="T11" b="T12"/>
            <a:pathLst>
              <a:path w="17877" h="18355" fill="none" extrusionOk="0">
                <a:moveTo>
                  <a:pt x="11386" y="-1"/>
                </a:moveTo>
                <a:cubicBezTo>
                  <a:pt x="13963" y="1598"/>
                  <a:pt x="16174" y="3721"/>
                  <a:pt x="17877" y="6231"/>
                </a:cubicBezTo>
              </a:path>
              <a:path w="17877" h="18355" stroke="0" extrusionOk="0">
                <a:moveTo>
                  <a:pt x="11386" y="-1"/>
                </a:moveTo>
                <a:cubicBezTo>
                  <a:pt x="13963" y="1598"/>
                  <a:pt x="16174" y="3721"/>
                  <a:pt x="17877" y="6231"/>
                </a:cubicBezTo>
                <a:lnTo>
                  <a:pt x="0" y="18355"/>
                </a:lnTo>
                <a:lnTo>
                  <a:pt x="11386" y="-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33" name="Arc 46">
            <a:extLst>
              <a:ext uri="{FF2B5EF4-FFF2-40B4-BE49-F238E27FC236}">
                <a16:creationId xmlns:a16="http://schemas.microsoft.com/office/drawing/2014/main" id="{A331FA07-6D95-46F0-A47D-DD4ED354873C}"/>
              </a:ext>
            </a:extLst>
          </p:cNvPr>
          <p:cNvSpPr>
            <a:spLocks/>
          </p:cNvSpPr>
          <p:nvPr/>
        </p:nvSpPr>
        <p:spPr bwMode="auto">
          <a:xfrm rot="1865729">
            <a:off x="2044700" y="5395913"/>
            <a:ext cx="403225" cy="400050"/>
          </a:xfrm>
          <a:custGeom>
            <a:avLst/>
            <a:gdLst>
              <a:gd name="T0" fmla="*/ 2147483647 w 20077"/>
              <a:gd name="T1" fmla="*/ 0 h 19973"/>
              <a:gd name="T2" fmla="*/ 2147483647 w 20077"/>
              <a:gd name="T3" fmla="*/ 2147483647 h 19973"/>
              <a:gd name="T4" fmla="*/ 0 w 20077"/>
              <a:gd name="T5" fmla="*/ 2147483647 h 19973"/>
              <a:gd name="T6" fmla="*/ 0 60000 65536"/>
              <a:gd name="T7" fmla="*/ 0 60000 65536"/>
              <a:gd name="T8" fmla="*/ 0 60000 65536"/>
              <a:gd name="T9" fmla="*/ 0 w 20077"/>
              <a:gd name="T10" fmla="*/ 0 h 19973"/>
              <a:gd name="T11" fmla="*/ 20077 w 20077"/>
              <a:gd name="T12" fmla="*/ 19973 h 19973"/>
            </a:gdLst>
            <a:ahLst/>
            <a:cxnLst>
              <a:cxn ang="T6">
                <a:pos x="T0" y="T1"/>
              </a:cxn>
              <a:cxn ang="T7">
                <a:pos x="T2" y="T3"/>
              </a:cxn>
              <a:cxn ang="T8">
                <a:pos x="T4" y="T5"/>
              </a:cxn>
            </a:cxnLst>
            <a:rect l="T9" t="T10" r="T11" b="T12"/>
            <a:pathLst>
              <a:path w="20077" h="19973" fill="none" extrusionOk="0">
                <a:moveTo>
                  <a:pt x="8223" y="-1"/>
                </a:moveTo>
                <a:cubicBezTo>
                  <a:pt x="13638" y="2229"/>
                  <a:pt x="17916" y="6562"/>
                  <a:pt x="20077" y="12005"/>
                </a:cubicBezTo>
              </a:path>
              <a:path w="20077" h="19973" stroke="0" extrusionOk="0">
                <a:moveTo>
                  <a:pt x="8223" y="-1"/>
                </a:moveTo>
                <a:cubicBezTo>
                  <a:pt x="13638" y="2229"/>
                  <a:pt x="17916" y="6562"/>
                  <a:pt x="20077" y="12005"/>
                </a:cubicBezTo>
                <a:lnTo>
                  <a:pt x="0" y="19973"/>
                </a:lnTo>
                <a:lnTo>
                  <a:pt x="8223" y="-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34" name="Text Box 47">
            <a:extLst>
              <a:ext uri="{FF2B5EF4-FFF2-40B4-BE49-F238E27FC236}">
                <a16:creationId xmlns:a16="http://schemas.microsoft.com/office/drawing/2014/main" id="{825CBFEC-958F-49AD-939C-89B7E5761524}"/>
              </a:ext>
            </a:extLst>
          </p:cNvPr>
          <p:cNvSpPr txBox="1">
            <a:spLocks noChangeArrowheads="1"/>
          </p:cNvSpPr>
          <p:nvPr/>
        </p:nvSpPr>
        <p:spPr bwMode="auto">
          <a:xfrm>
            <a:off x="2339975" y="5300663"/>
            <a:ext cx="3032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f</a:t>
            </a:r>
          </a:p>
        </p:txBody>
      </p:sp>
      <p:sp>
        <p:nvSpPr>
          <p:cNvPr id="4135" name="Text Box 48">
            <a:extLst>
              <a:ext uri="{FF2B5EF4-FFF2-40B4-BE49-F238E27FC236}">
                <a16:creationId xmlns:a16="http://schemas.microsoft.com/office/drawing/2014/main" id="{B7BD1E78-DF48-4BCA-97E4-757D63A9BF94}"/>
              </a:ext>
            </a:extLst>
          </p:cNvPr>
          <p:cNvSpPr txBox="1">
            <a:spLocks noChangeArrowheads="1"/>
          </p:cNvSpPr>
          <p:nvPr/>
        </p:nvSpPr>
        <p:spPr bwMode="auto">
          <a:xfrm>
            <a:off x="2247900" y="49609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aphicFrame>
        <p:nvGraphicFramePr>
          <p:cNvPr id="4136" name="Object 49">
            <a:extLst>
              <a:ext uri="{FF2B5EF4-FFF2-40B4-BE49-F238E27FC236}">
                <a16:creationId xmlns:a16="http://schemas.microsoft.com/office/drawing/2014/main" id="{76B4D1E9-D335-4AED-B427-A6EA755A6C47}"/>
              </a:ext>
            </a:extLst>
          </p:cNvPr>
          <p:cNvGraphicFramePr>
            <a:graphicFrameLocks noChangeAspect="1"/>
          </p:cNvGraphicFramePr>
          <p:nvPr/>
        </p:nvGraphicFramePr>
        <p:xfrm>
          <a:off x="4349750" y="4941888"/>
          <a:ext cx="3816350" cy="522287"/>
        </p:xfrm>
        <a:graphic>
          <a:graphicData uri="http://schemas.openxmlformats.org/presentationml/2006/ole">
            <mc:AlternateContent xmlns:mc="http://schemas.openxmlformats.org/markup-compatibility/2006">
              <mc:Choice xmlns:v="urn:schemas-microsoft-com:vml" Requires="v">
                <p:oleObj name="Equation" r:id="rId3" imgW="1854200" imgH="254000" progId="Equation.DSMT4">
                  <p:embed/>
                </p:oleObj>
              </mc:Choice>
              <mc:Fallback>
                <p:oleObj name="Equation" r:id="rId3" imgW="1854200" imgH="254000" progId="Equation.DSMT4">
                  <p:embed/>
                  <p:pic>
                    <p:nvPicPr>
                      <p:cNvPr id="0" name="Object 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9750" y="4941888"/>
                        <a:ext cx="3816350" cy="522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37" name="AutoShape 51">
            <a:extLst>
              <a:ext uri="{FF2B5EF4-FFF2-40B4-BE49-F238E27FC236}">
                <a16:creationId xmlns:a16="http://schemas.microsoft.com/office/drawing/2014/main" id="{046B6EEB-417A-4B14-9E88-8711C4421141}"/>
              </a:ext>
            </a:extLst>
          </p:cNvPr>
          <p:cNvSpPr>
            <a:spLocks noChangeArrowheads="1"/>
          </p:cNvSpPr>
          <p:nvPr/>
        </p:nvSpPr>
        <p:spPr bwMode="auto">
          <a:xfrm>
            <a:off x="5867400" y="5373688"/>
            <a:ext cx="217488" cy="431800"/>
          </a:xfrm>
          <a:prstGeom prst="upArrow">
            <a:avLst>
              <a:gd name="adj1" fmla="val 50000"/>
              <a:gd name="adj2" fmla="val 49635"/>
            </a:avLst>
          </a:prstGeom>
          <a:solidFill>
            <a:schemeClr val="bg2">
              <a:lumMod val="20000"/>
              <a:lumOff val="8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38" name="AutoShape 53">
            <a:extLst>
              <a:ext uri="{FF2B5EF4-FFF2-40B4-BE49-F238E27FC236}">
                <a16:creationId xmlns:a16="http://schemas.microsoft.com/office/drawing/2014/main" id="{586DD32A-16FB-4BB3-9890-5563FCFCDFB3}"/>
              </a:ext>
            </a:extLst>
          </p:cNvPr>
          <p:cNvSpPr>
            <a:spLocks noChangeArrowheads="1"/>
          </p:cNvSpPr>
          <p:nvPr/>
        </p:nvSpPr>
        <p:spPr bwMode="auto">
          <a:xfrm>
            <a:off x="7235825" y="5373688"/>
            <a:ext cx="217488" cy="431800"/>
          </a:xfrm>
          <a:prstGeom prst="upArrow">
            <a:avLst>
              <a:gd name="adj1" fmla="val 50000"/>
              <a:gd name="adj2" fmla="val 49635"/>
            </a:avLst>
          </a:prstGeom>
          <a:solidFill>
            <a:schemeClr val="bg2">
              <a:lumMod val="20000"/>
              <a:lumOff val="8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139" name="Object 54">
            <a:extLst>
              <a:ext uri="{FF2B5EF4-FFF2-40B4-BE49-F238E27FC236}">
                <a16:creationId xmlns:a16="http://schemas.microsoft.com/office/drawing/2014/main" id="{BF3D2D91-8866-4D68-9866-AD71A9BAE2C9}"/>
              </a:ext>
            </a:extLst>
          </p:cNvPr>
          <p:cNvGraphicFramePr>
            <a:graphicFrameLocks noChangeAspect="1"/>
          </p:cNvGraphicFramePr>
          <p:nvPr>
            <p:extLst>
              <p:ext uri="{D42A27DB-BD31-4B8C-83A1-F6EECF244321}">
                <p14:modId xmlns:p14="http://schemas.microsoft.com/office/powerpoint/2010/main" val="1818476933"/>
              </p:ext>
            </p:extLst>
          </p:nvPr>
        </p:nvGraphicFramePr>
        <p:xfrm>
          <a:off x="7165698" y="5854700"/>
          <a:ext cx="419100" cy="503238"/>
        </p:xfrm>
        <a:graphic>
          <a:graphicData uri="http://schemas.openxmlformats.org/presentationml/2006/ole">
            <mc:AlternateContent xmlns:mc="http://schemas.openxmlformats.org/markup-compatibility/2006">
              <mc:Choice xmlns:v="urn:schemas-microsoft-com:vml" Requires="v">
                <p:oleObj name="Equation" r:id="rId5" imgW="190500" imgH="228600" progId="Equation.DSMT4">
                  <p:embed/>
                </p:oleObj>
              </mc:Choice>
              <mc:Fallback>
                <p:oleObj name="Equation" r:id="rId5" imgW="190500" imgH="228600" progId="Equation.DSMT4">
                  <p:embed/>
                  <p:pic>
                    <p:nvPicPr>
                      <p:cNvPr id="0" name="Object 5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5698" y="5854700"/>
                        <a:ext cx="41910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140" name="Object 55">
            <a:extLst>
              <a:ext uri="{FF2B5EF4-FFF2-40B4-BE49-F238E27FC236}">
                <a16:creationId xmlns:a16="http://schemas.microsoft.com/office/drawing/2014/main" id="{376E6724-0D97-4BC8-9835-B41FA5FC2A1A}"/>
              </a:ext>
            </a:extLst>
          </p:cNvPr>
          <p:cNvGraphicFramePr>
            <a:graphicFrameLocks noChangeAspect="1"/>
          </p:cNvGraphicFramePr>
          <p:nvPr/>
        </p:nvGraphicFramePr>
        <p:xfrm>
          <a:off x="5538788" y="5899150"/>
          <a:ext cx="796925" cy="463550"/>
        </p:xfrm>
        <a:graphic>
          <a:graphicData uri="http://schemas.openxmlformats.org/presentationml/2006/ole">
            <mc:AlternateContent xmlns:mc="http://schemas.openxmlformats.org/markup-compatibility/2006">
              <mc:Choice xmlns:v="urn:schemas-microsoft-com:vml" Requires="v">
                <p:oleObj name="Equation" r:id="rId7" imgW="393529" imgH="228501" progId="Equation.DSMT4">
                  <p:embed/>
                </p:oleObj>
              </mc:Choice>
              <mc:Fallback>
                <p:oleObj name="Equation" r:id="rId7" imgW="393529" imgH="228501" progId="Equation.DSMT4">
                  <p:embed/>
                  <p:pic>
                    <p:nvPicPr>
                      <p:cNvPr id="0" name="Object 5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38788" y="5899150"/>
                        <a:ext cx="796925" cy="463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41" name="Line 56">
            <a:extLst>
              <a:ext uri="{FF2B5EF4-FFF2-40B4-BE49-F238E27FC236}">
                <a16:creationId xmlns:a16="http://schemas.microsoft.com/office/drawing/2014/main" id="{9248FD1B-9373-40C9-8EAE-96CCA716ED14}"/>
              </a:ext>
            </a:extLst>
          </p:cNvPr>
          <p:cNvSpPr>
            <a:spLocks noChangeShapeType="1"/>
          </p:cNvSpPr>
          <p:nvPr/>
        </p:nvSpPr>
        <p:spPr bwMode="auto">
          <a:xfrm>
            <a:off x="3419475" y="4724400"/>
            <a:ext cx="0" cy="865188"/>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42" name="Line 57">
            <a:extLst>
              <a:ext uri="{FF2B5EF4-FFF2-40B4-BE49-F238E27FC236}">
                <a16:creationId xmlns:a16="http://schemas.microsoft.com/office/drawing/2014/main" id="{96174A51-18F6-4BB7-BD41-A04FC3281018}"/>
              </a:ext>
            </a:extLst>
          </p:cNvPr>
          <p:cNvSpPr>
            <a:spLocks noChangeShapeType="1"/>
          </p:cNvSpPr>
          <p:nvPr/>
        </p:nvSpPr>
        <p:spPr bwMode="auto">
          <a:xfrm flipV="1">
            <a:off x="3492500" y="4868863"/>
            <a:ext cx="358775" cy="144462"/>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43" name="Line 58">
            <a:extLst>
              <a:ext uri="{FF2B5EF4-FFF2-40B4-BE49-F238E27FC236}">
                <a16:creationId xmlns:a16="http://schemas.microsoft.com/office/drawing/2014/main" id="{9527A316-EF9C-4B7E-B460-41B2E3DBE0EC}"/>
              </a:ext>
            </a:extLst>
          </p:cNvPr>
          <p:cNvSpPr>
            <a:spLocks noChangeShapeType="1"/>
          </p:cNvSpPr>
          <p:nvPr/>
        </p:nvSpPr>
        <p:spPr bwMode="auto">
          <a:xfrm>
            <a:off x="3059113" y="4724400"/>
            <a:ext cx="360362"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4144" name="Object 59">
            <a:extLst>
              <a:ext uri="{FF2B5EF4-FFF2-40B4-BE49-F238E27FC236}">
                <a16:creationId xmlns:a16="http://schemas.microsoft.com/office/drawing/2014/main" id="{EAB77455-46DD-4E58-BE4F-455C7E97D580}"/>
              </a:ext>
            </a:extLst>
          </p:cNvPr>
          <p:cNvGraphicFramePr>
            <a:graphicFrameLocks noChangeAspect="1"/>
          </p:cNvGraphicFramePr>
          <p:nvPr/>
        </p:nvGraphicFramePr>
        <p:xfrm>
          <a:off x="3924300" y="4724400"/>
          <a:ext cx="300038" cy="360363"/>
        </p:xfrm>
        <a:graphic>
          <a:graphicData uri="http://schemas.openxmlformats.org/presentationml/2006/ole">
            <mc:AlternateContent xmlns:mc="http://schemas.openxmlformats.org/markup-compatibility/2006">
              <mc:Choice xmlns:v="urn:schemas-microsoft-com:vml" Requires="v">
                <p:oleObj name="Equation" r:id="rId9" imgW="190500" imgH="228600" progId="Equation.DSMT4">
                  <p:embed/>
                </p:oleObj>
              </mc:Choice>
              <mc:Fallback>
                <p:oleObj name="Equation" r:id="rId9" imgW="190500" imgH="228600" progId="Equation.DSMT4">
                  <p:embed/>
                  <p:pic>
                    <p:nvPicPr>
                      <p:cNvPr id="0" name="Object 5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24300" y="4724400"/>
                        <a:ext cx="300038"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cxnSp>
        <p:nvCxnSpPr>
          <p:cNvPr id="3" name="Straight Arrow Connector 2">
            <a:extLst>
              <a:ext uri="{FF2B5EF4-FFF2-40B4-BE49-F238E27FC236}">
                <a16:creationId xmlns:a16="http://schemas.microsoft.com/office/drawing/2014/main" id="{522FF231-CEA4-0DF7-9F1E-4D0E5D4C6AA1}"/>
              </a:ext>
            </a:extLst>
          </p:cNvPr>
          <p:cNvCxnSpPr>
            <a:cxnSpLocks/>
          </p:cNvCxnSpPr>
          <p:nvPr/>
        </p:nvCxnSpPr>
        <p:spPr>
          <a:xfrm>
            <a:off x="3922713" y="1418260"/>
            <a:ext cx="130333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B6F3808-893D-8CC3-B7C5-C05D370D8B38}"/>
              </a:ext>
            </a:extLst>
          </p:cNvPr>
          <p:cNvCxnSpPr>
            <a:cxnSpLocks/>
          </p:cNvCxnSpPr>
          <p:nvPr/>
        </p:nvCxnSpPr>
        <p:spPr>
          <a:xfrm>
            <a:off x="3348439" y="1415924"/>
            <a:ext cx="55164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8955C1A9-BFFF-8219-6576-384BF0AE4A49}"/>
              </a:ext>
            </a:extLst>
          </p:cNvPr>
          <p:cNvSpPr/>
          <p:nvPr/>
        </p:nvSpPr>
        <p:spPr>
          <a:xfrm>
            <a:off x="3406588" y="1909482"/>
            <a:ext cx="1192306" cy="80683"/>
          </a:xfrm>
          <a:custGeom>
            <a:avLst/>
            <a:gdLst>
              <a:gd name="connsiteX0" fmla="*/ 0 w 1192306"/>
              <a:gd name="connsiteY0" fmla="*/ 0 h 80683"/>
              <a:gd name="connsiteX1" fmla="*/ 71718 w 1192306"/>
              <a:gd name="connsiteY1" fmla="*/ 26894 h 80683"/>
              <a:gd name="connsiteX2" fmla="*/ 170330 w 1192306"/>
              <a:gd name="connsiteY2" fmla="*/ 44824 h 80683"/>
              <a:gd name="connsiteX3" fmla="*/ 206188 w 1192306"/>
              <a:gd name="connsiteY3" fmla="*/ 62753 h 80683"/>
              <a:gd name="connsiteX4" fmla="*/ 430306 w 1192306"/>
              <a:gd name="connsiteY4" fmla="*/ 62753 h 80683"/>
              <a:gd name="connsiteX5" fmla="*/ 475130 w 1192306"/>
              <a:gd name="connsiteY5" fmla="*/ 53789 h 80683"/>
              <a:gd name="connsiteX6" fmla="*/ 735106 w 1192306"/>
              <a:gd name="connsiteY6" fmla="*/ 80683 h 80683"/>
              <a:gd name="connsiteX7" fmla="*/ 869577 w 1192306"/>
              <a:gd name="connsiteY7" fmla="*/ 71718 h 80683"/>
              <a:gd name="connsiteX8" fmla="*/ 905436 w 1192306"/>
              <a:gd name="connsiteY8" fmla="*/ 62753 h 80683"/>
              <a:gd name="connsiteX9" fmla="*/ 1084730 w 1192306"/>
              <a:gd name="connsiteY9" fmla="*/ 53789 h 80683"/>
              <a:gd name="connsiteX10" fmla="*/ 1147483 w 1192306"/>
              <a:gd name="connsiteY10" fmla="*/ 26894 h 80683"/>
              <a:gd name="connsiteX11" fmla="*/ 1183341 w 1192306"/>
              <a:gd name="connsiteY11" fmla="*/ 17930 h 80683"/>
              <a:gd name="connsiteX12" fmla="*/ 1192306 w 1192306"/>
              <a:gd name="connsiteY12" fmla="*/ 0 h 80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2306" h="80683">
                <a:moveTo>
                  <a:pt x="0" y="0"/>
                </a:moveTo>
                <a:cubicBezTo>
                  <a:pt x="113685" y="22737"/>
                  <a:pt x="-9075" y="-7731"/>
                  <a:pt x="71718" y="26894"/>
                </a:cubicBezTo>
                <a:cubicBezTo>
                  <a:pt x="92853" y="35952"/>
                  <a:pt x="155786" y="42746"/>
                  <a:pt x="170330" y="44824"/>
                </a:cubicBezTo>
                <a:cubicBezTo>
                  <a:pt x="182283" y="50800"/>
                  <a:pt x="193388" y="58913"/>
                  <a:pt x="206188" y="62753"/>
                </a:cubicBezTo>
                <a:cubicBezTo>
                  <a:pt x="274517" y="83252"/>
                  <a:pt x="371761" y="65834"/>
                  <a:pt x="430306" y="62753"/>
                </a:cubicBezTo>
                <a:cubicBezTo>
                  <a:pt x="445247" y="59765"/>
                  <a:pt x="459893" y="53789"/>
                  <a:pt x="475130" y="53789"/>
                </a:cubicBezTo>
                <a:cubicBezTo>
                  <a:pt x="521386" y="53789"/>
                  <a:pt x="706597" y="77329"/>
                  <a:pt x="735106" y="80683"/>
                </a:cubicBezTo>
                <a:cubicBezTo>
                  <a:pt x="779930" y="77695"/>
                  <a:pt x="824901" y="76421"/>
                  <a:pt x="869577" y="71718"/>
                </a:cubicBezTo>
                <a:cubicBezTo>
                  <a:pt x="881830" y="70428"/>
                  <a:pt x="893158" y="63776"/>
                  <a:pt x="905436" y="62753"/>
                </a:cubicBezTo>
                <a:cubicBezTo>
                  <a:pt x="965069" y="57784"/>
                  <a:pt x="1024965" y="56777"/>
                  <a:pt x="1084730" y="53789"/>
                </a:cubicBezTo>
                <a:cubicBezTo>
                  <a:pt x="1116604" y="37851"/>
                  <a:pt x="1116704" y="35688"/>
                  <a:pt x="1147483" y="26894"/>
                </a:cubicBezTo>
                <a:cubicBezTo>
                  <a:pt x="1159329" y="23509"/>
                  <a:pt x="1172776" y="24269"/>
                  <a:pt x="1183341" y="17930"/>
                </a:cubicBezTo>
                <a:cubicBezTo>
                  <a:pt x="1189071" y="14492"/>
                  <a:pt x="1189318" y="5977"/>
                  <a:pt x="1192306" y="0"/>
                </a:cubicBezTo>
              </a:path>
            </a:pathLst>
          </a:custGeom>
          <a:solidFill>
            <a:schemeClr val="bg1">
              <a:lumMod val="8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a:extLst>
              <a:ext uri="{FF2B5EF4-FFF2-40B4-BE49-F238E27FC236}">
                <a16:creationId xmlns:a16="http://schemas.microsoft.com/office/drawing/2014/main" id="{A6263E58-6598-4ADF-96C9-808F2CDFCBB9}"/>
              </a:ext>
            </a:extLst>
          </p:cNvPr>
          <p:cNvSpPr txBox="1">
            <a:spLocks noChangeArrowheads="1"/>
          </p:cNvSpPr>
          <p:nvPr/>
        </p:nvSpPr>
        <p:spPr bwMode="auto">
          <a:xfrm>
            <a:off x="808038" y="352425"/>
            <a:ext cx="80121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We can specify the direction of the moment (turning effect) either by giving the sense of rotation that the force induces explicitly:</a:t>
            </a:r>
          </a:p>
        </p:txBody>
      </p:sp>
      <p:sp>
        <p:nvSpPr>
          <p:cNvPr id="5123" name="Line 5">
            <a:extLst>
              <a:ext uri="{FF2B5EF4-FFF2-40B4-BE49-F238E27FC236}">
                <a16:creationId xmlns:a16="http://schemas.microsoft.com/office/drawing/2014/main" id="{A66C35BA-7277-4A4A-9452-42DF0FB03149}"/>
              </a:ext>
            </a:extLst>
          </p:cNvPr>
          <p:cNvSpPr>
            <a:spLocks noChangeShapeType="1"/>
          </p:cNvSpPr>
          <p:nvPr/>
        </p:nvSpPr>
        <p:spPr bwMode="auto">
          <a:xfrm>
            <a:off x="2916238" y="1628775"/>
            <a:ext cx="647700" cy="7207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4" name="Line 6">
            <a:extLst>
              <a:ext uri="{FF2B5EF4-FFF2-40B4-BE49-F238E27FC236}">
                <a16:creationId xmlns:a16="http://schemas.microsoft.com/office/drawing/2014/main" id="{3DB1408E-F5E5-4AF4-84BB-67190433223F}"/>
              </a:ext>
            </a:extLst>
          </p:cNvPr>
          <p:cNvSpPr>
            <a:spLocks noChangeShapeType="1"/>
          </p:cNvSpPr>
          <p:nvPr/>
        </p:nvSpPr>
        <p:spPr bwMode="auto">
          <a:xfrm flipH="1">
            <a:off x="2268538" y="1844675"/>
            <a:ext cx="863600" cy="7921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 name="Text Box 7">
            <a:extLst>
              <a:ext uri="{FF2B5EF4-FFF2-40B4-BE49-F238E27FC236}">
                <a16:creationId xmlns:a16="http://schemas.microsoft.com/office/drawing/2014/main" id="{725901C4-61CB-428A-A3FD-518529C5161D}"/>
              </a:ext>
            </a:extLst>
          </p:cNvPr>
          <p:cNvSpPr txBox="1">
            <a:spLocks noChangeArrowheads="1"/>
          </p:cNvSpPr>
          <p:nvPr/>
        </p:nvSpPr>
        <p:spPr bwMode="auto">
          <a:xfrm>
            <a:off x="1958975" y="24399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5126" name="Text Box 8">
            <a:extLst>
              <a:ext uri="{FF2B5EF4-FFF2-40B4-BE49-F238E27FC236}">
                <a16:creationId xmlns:a16="http://schemas.microsoft.com/office/drawing/2014/main" id="{DCDF4F10-7923-40C0-87CB-44D2C2F60B1B}"/>
              </a:ext>
            </a:extLst>
          </p:cNvPr>
          <p:cNvSpPr txBox="1">
            <a:spLocks noChangeArrowheads="1"/>
          </p:cNvSpPr>
          <p:nvPr/>
        </p:nvSpPr>
        <p:spPr bwMode="auto">
          <a:xfrm>
            <a:off x="3327400" y="172085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150 lb</a:t>
            </a:r>
          </a:p>
        </p:txBody>
      </p:sp>
      <p:sp>
        <p:nvSpPr>
          <p:cNvPr id="5127" name="Text Box 9">
            <a:extLst>
              <a:ext uri="{FF2B5EF4-FFF2-40B4-BE49-F238E27FC236}">
                <a16:creationId xmlns:a16="http://schemas.microsoft.com/office/drawing/2014/main" id="{6F2CE424-CFD7-45B7-9FF1-FC407A65B807}"/>
              </a:ext>
            </a:extLst>
          </p:cNvPr>
          <p:cNvSpPr txBox="1">
            <a:spLocks noChangeArrowheads="1"/>
          </p:cNvSpPr>
          <p:nvPr/>
        </p:nvSpPr>
        <p:spPr bwMode="auto">
          <a:xfrm>
            <a:off x="2239962" y="1931801"/>
            <a:ext cx="5052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 ft</a:t>
            </a:r>
          </a:p>
        </p:txBody>
      </p:sp>
      <p:sp>
        <p:nvSpPr>
          <p:cNvPr id="5128" name="Line 10">
            <a:extLst>
              <a:ext uri="{FF2B5EF4-FFF2-40B4-BE49-F238E27FC236}">
                <a16:creationId xmlns:a16="http://schemas.microsoft.com/office/drawing/2014/main" id="{EDD2BC66-1EF7-4E42-8364-3E3B3CB6B4EA}"/>
              </a:ext>
            </a:extLst>
          </p:cNvPr>
          <p:cNvSpPr>
            <a:spLocks noChangeShapeType="1"/>
          </p:cNvSpPr>
          <p:nvPr/>
        </p:nvSpPr>
        <p:spPr bwMode="auto">
          <a:xfrm flipH="1">
            <a:off x="3119438" y="1943100"/>
            <a:ext cx="85725"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9" name="Line 11">
            <a:extLst>
              <a:ext uri="{FF2B5EF4-FFF2-40B4-BE49-F238E27FC236}">
                <a16:creationId xmlns:a16="http://schemas.microsoft.com/office/drawing/2014/main" id="{423ECB4A-2D33-40A2-AD02-A61D082D14F1}"/>
              </a:ext>
            </a:extLst>
          </p:cNvPr>
          <p:cNvSpPr>
            <a:spLocks noChangeShapeType="1"/>
          </p:cNvSpPr>
          <p:nvPr/>
        </p:nvSpPr>
        <p:spPr bwMode="auto">
          <a:xfrm flipH="1" flipV="1">
            <a:off x="3041650" y="1917700"/>
            <a:ext cx="84138" cy="984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aphicFrame>
        <p:nvGraphicFramePr>
          <p:cNvPr id="5130" name="Object 12">
            <a:extLst>
              <a:ext uri="{FF2B5EF4-FFF2-40B4-BE49-F238E27FC236}">
                <a16:creationId xmlns:a16="http://schemas.microsoft.com/office/drawing/2014/main" id="{60A86F8A-2075-4BDE-A991-3C93C6282939}"/>
              </a:ext>
            </a:extLst>
          </p:cNvPr>
          <p:cNvGraphicFramePr>
            <a:graphicFrameLocks noChangeAspect="1"/>
          </p:cNvGraphicFramePr>
          <p:nvPr>
            <p:extLst>
              <p:ext uri="{D42A27DB-BD31-4B8C-83A1-F6EECF244321}">
                <p14:modId xmlns:p14="http://schemas.microsoft.com/office/powerpoint/2010/main" val="2869983630"/>
              </p:ext>
            </p:extLst>
          </p:nvPr>
        </p:nvGraphicFramePr>
        <p:xfrm>
          <a:off x="4886325" y="1989138"/>
          <a:ext cx="1458913" cy="355600"/>
        </p:xfrm>
        <a:graphic>
          <a:graphicData uri="http://schemas.openxmlformats.org/presentationml/2006/ole">
            <mc:AlternateContent xmlns:mc="http://schemas.openxmlformats.org/markup-compatibility/2006">
              <mc:Choice xmlns:v="urn:schemas-microsoft-com:vml" Requires="v">
                <p:oleObj name="Equation" r:id="rId3" imgW="939600" imgH="228600" progId="Equation.DSMT4">
                  <p:embed/>
                </p:oleObj>
              </mc:Choice>
              <mc:Fallback>
                <p:oleObj name="Equation" r:id="rId3" imgW="939600" imgH="228600" progId="Equation.DSMT4">
                  <p:embed/>
                  <p:pic>
                    <p:nvPicPr>
                      <p:cNvPr id="0" name="Object 12"/>
                      <p:cNvPicPr>
                        <a:picLocks noChangeAspect="1" noChangeArrowheads="1"/>
                      </p:cNvPicPr>
                      <p:nvPr/>
                    </p:nvPicPr>
                    <p:blipFill>
                      <a:blip r:embed="rId4"/>
                      <a:srcRect/>
                      <a:stretch>
                        <a:fillRect/>
                      </a:stretch>
                    </p:blipFill>
                    <p:spPr bwMode="auto">
                      <a:xfrm>
                        <a:off x="4886325" y="1989138"/>
                        <a:ext cx="1458913"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1" name="Line 13">
            <a:extLst>
              <a:ext uri="{FF2B5EF4-FFF2-40B4-BE49-F238E27FC236}">
                <a16:creationId xmlns:a16="http://schemas.microsoft.com/office/drawing/2014/main" id="{E2A2F286-5D99-45CA-8F39-A420386EA8D0}"/>
              </a:ext>
            </a:extLst>
          </p:cNvPr>
          <p:cNvSpPr>
            <a:spLocks noChangeShapeType="1"/>
          </p:cNvSpPr>
          <p:nvPr/>
        </p:nvSpPr>
        <p:spPr bwMode="auto">
          <a:xfrm>
            <a:off x="900113" y="2781300"/>
            <a:ext cx="7921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2" name="Line 14">
            <a:extLst>
              <a:ext uri="{FF2B5EF4-FFF2-40B4-BE49-F238E27FC236}">
                <a16:creationId xmlns:a16="http://schemas.microsoft.com/office/drawing/2014/main" id="{D8D9A5FF-BBB0-484F-8009-36DDDBB30BC4}"/>
              </a:ext>
            </a:extLst>
          </p:cNvPr>
          <p:cNvSpPr>
            <a:spLocks noChangeShapeType="1"/>
          </p:cNvSpPr>
          <p:nvPr/>
        </p:nvSpPr>
        <p:spPr bwMode="auto">
          <a:xfrm flipV="1">
            <a:off x="900113" y="2133600"/>
            <a:ext cx="0" cy="6477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33" name="Text Box 15">
            <a:extLst>
              <a:ext uri="{FF2B5EF4-FFF2-40B4-BE49-F238E27FC236}">
                <a16:creationId xmlns:a16="http://schemas.microsoft.com/office/drawing/2014/main" id="{C8B5222B-F6EB-4F12-8650-EB200C44EAAA}"/>
              </a:ext>
            </a:extLst>
          </p:cNvPr>
          <p:cNvSpPr txBox="1">
            <a:spLocks noChangeArrowheads="1"/>
          </p:cNvSpPr>
          <p:nvPr/>
        </p:nvSpPr>
        <p:spPr bwMode="auto">
          <a:xfrm>
            <a:off x="1476375" y="27813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5134" name="Text Box 16">
            <a:extLst>
              <a:ext uri="{FF2B5EF4-FFF2-40B4-BE49-F238E27FC236}">
                <a16:creationId xmlns:a16="http://schemas.microsoft.com/office/drawing/2014/main" id="{507585AA-7DC0-4BD2-B7B6-3B09BAF824F6}"/>
              </a:ext>
            </a:extLst>
          </p:cNvPr>
          <p:cNvSpPr txBox="1">
            <a:spLocks noChangeArrowheads="1"/>
          </p:cNvSpPr>
          <p:nvPr/>
        </p:nvSpPr>
        <p:spPr bwMode="auto">
          <a:xfrm>
            <a:off x="735013" y="172085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5135" name="Arc 17">
            <a:extLst>
              <a:ext uri="{FF2B5EF4-FFF2-40B4-BE49-F238E27FC236}">
                <a16:creationId xmlns:a16="http://schemas.microsoft.com/office/drawing/2014/main" id="{FE6FD86D-DB7D-4BA6-8940-0DD6AEC4CDD3}"/>
              </a:ext>
            </a:extLst>
          </p:cNvPr>
          <p:cNvSpPr>
            <a:spLocks/>
          </p:cNvSpPr>
          <p:nvPr/>
        </p:nvSpPr>
        <p:spPr bwMode="auto">
          <a:xfrm>
            <a:off x="6588125" y="1916113"/>
            <a:ext cx="315913" cy="431800"/>
          </a:xfrm>
          <a:custGeom>
            <a:avLst/>
            <a:gdLst>
              <a:gd name="T0" fmla="*/ 0 w 31697"/>
              <a:gd name="T1" fmla="*/ 2147483647 h 43200"/>
              <a:gd name="T2" fmla="*/ 2147483647 w 31697"/>
              <a:gd name="T3" fmla="*/ 2147483647 h 43200"/>
              <a:gd name="T4" fmla="*/ 2147483647 w 31697"/>
              <a:gd name="T5" fmla="*/ 2147483647 h 43200"/>
              <a:gd name="T6" fmla="*/ 0 60000 65536"/>
              <a:gd name="T7" fmla="*/ 0 60000 65536"/>
              <a:gd name="T8" fmla="*/ 0 60000 65536"/>
              <a:gd name="T9" fmla="*/ 0 w 31697"/>
              <a:gd name="T10" fmla="*/ 0 h 43200"/>
              <a:gd name="T11" fmla="*/ 31697 w 31697"/>
              <a:gd name="T12" fmla="*/ 43200 h 43200"/>
            </a:gdLst>
            <a:ahLst/>
            <a:cxnLst>
              <a:cxn ang="T6">
                <a:pos x="T0" y="T1"/>
              </a:cxn>
              <a:cxn ang="T7">
                <a:pos x="T2" y="T3"/>
              </a:cxn>
              <a:cxn ang="T8">
                <a:pos x="T4" y="T5"/>
              </a:cxn>
            </a:cxnLst>
            <a:rect l="T9" t="T10" r="T11" b="T12"/>
            <a:pathLst>
              <a:path w="31697" h="43200" fill="none"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path>
              <a:path w="31697" h="43200" stroke="0" extrusionOk="0">
                <a:moveTo>
                  <a:pt x="0" y="2505"/>
                </a:moveTo>
                <a:cubicBezTo>
                  <a:pt x="3111" y="859"/>
                  <a:pt x="6577" y="-1"/>
                  <a:pt x="10097" y="0"/>
                </a:cubicBezTo>
                <a:cubicBezTo>
                  <a:pt x="22026" y="0"/>
                  <a:pt x="31697" y="9670"/>
                  <a:pt x="31697" y="21600"/>
                </a:cubicBezTo>
                <a:cubicBezTo>
                  <a:pt x="31697" y="33529"/>
                  <a:pt x="22026" y="43200"/>
                  <a:pt x="10097" y="43200"/>
                </a:cubicBezTo>
                <a:cubicBezTo>
                  <a:pt x="8490" y="43200"/>
                  <a:pt x="6888" y="43020"/>
                  <a:pt x="5320" y="42665"/>
                </a:cubicBezTo>
                <a:lnTo>
                  <a:pt x="10097" y="21600"/>
                </a:lnTo>
                <a:lnTo>
                  <a:pt x="0" y="2505"/>
                </a:lnTo>
                <a:close/>
              </a:path>
            </a:pathLst>
          </a:custGeom>
          <a:noFill/>
          <a:ln w="2857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36" name="Text Box 18">
            <a:extLst>
              <a:ext uri="{FF2B5EF4-FFF2-40B4-BE49-F238E27FC236}">
                <a16:creationId xmlns:a16="http://schemas.microsoft.com/office/drawing/2014/main" id="{BFB46B3C-6574-423C-9A8B-2D29619AB0AF}"/>
              </a:ext>
            </a:extLst>
          </p:cNvPr>
          <p:cNvSpPr txBox="1">
            <a:spLocks noChangeArrowheads="1"/>
          </p:cNvSpPr>
          <p:nvPr/>
        </p:nvSpPr>
        <p:spPr bwMode="auto">
          <a:xfrm>
            <a:off x="879475" y="3448050"/>
            <a:ext cx="673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or we can use the right-hand rule to assign a unit vector direction</a:t>
            </a:r>
          </a:p>
        </p:txBody>
      </p:sp>
      <p:graphicFrame>
        <p:nvGraphicFramePr>
          <p:cNvPr id="5137" name="Object 19">
            <a:extLst>
              <a:ext uri="{FF2B5EF4-FFF2-40B4-BE49-F238E27FC236}">
                <a16:creationId xmlns:a16="http://schemas.microsoft.com/office/drawing/2014/main" id="{16D124AA-7C66-4E89-A761-FDF4202F6867}"/>
              </a:ext>
            </a:extLst>
          </p:cNvPr>
          <p:cNvGraphicFramePr>
            <a:graphicFrameLocks noChangeAspect="1"/>
          </p:cNvGraphicFramePr>
          <p:nvPr>
            <p:extLst>
              <p:ext uri="{D42A27DB-BD31-4B8C-83A1-F6EECF244321}">
                <p14:modId xmlns:p14="http://schemas.microsoft.com/office/powerpoint/2010/main" val="1949884612"/>
              </p:ext>
            </p:extLst>
          </p:nvPr>
        </p:nvGraphicFramePr>
        <p:xfrm>
          <a:off x="4748213" y="4292600"/>
          <a:ext cx="1735137" cy="355600"/>
        </p:xfrm>
        <a:graphic>
          <a:graphicData uri="http://schemas.openxmlformats.org/presentationml/2006/ole">
            <mc:AlternateContent xmlns:mc="http://schemas.openxmlformats.org/markup-compatibility/2006">
              <mc:Choice xmlns:v="urn:schemas-microsoft-com:vml" Requires="v">
                <p:oleObj name="Equation" r:id="rId5" imgW="1117440" imgH="228600" progId="Equation.DSMT4">
                  <p:embed/>
                </p:oleObj>
              </mc:Choice>
              <mc:Fallback>
                <p:oleObj name="Equation" r:id="rId5" imgW="1117440" imgH="228600" progId="Equation.DSMT4">
                  <p:embed/>
                  <p:pic>
                    <p:nvPicPr>
                      <p:cNvPr id="0" name="Object 19"/>
                      <p:cNvPicPr>
                        <a:picLocks noChangeAspect="1" noChangeArrowheads="1"/>
                      </p:cNvPicPr>
                      <p:nvPr/>
                    </p:nvPicPr>
                    <p:blipFill>
                      <a:blip r:embed="rId6"/>
                      <a:srcRect/>
                      <a:stretch>
                        <a:fillRect/>
                      </a:stretch>
                    </p:blipFill>
                    <p:spPr bwMode="auto">
                      <a:xfrm>
                        <a:off x="4748213" y="4292600"/>
                        <a:ext cx="1735137"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a:extLst>
              <a:ext uri="{FF2B5EF4-FFF2-40B4-BE49-F238E27FC236}">
                <a16:creationId xmlns:a16="http://schemas.microsoft.com/office/drawing/2014/main" id="{BFC28CB1-A428-7845-D15E-29A059AC7601}"/>
              </a:ext>
            </a:extLst>
          </p:cNvPr>
          <p:cNvSpPr txBox="1"/>
          <p:nvPr/>
        </p:nvSpPr>
        <p:spPr>
          <a:xfrm>
            <a:off x="1033463" y="5157192"/>
            <a:ext cx="4301177" cy="369332"/>
          </a:xfrm>
          <a:prstGeom prst="rect">
            <a:avLst/>
          </a:prstGeom>
          <a:noFill/>
        </p:spPr>
        <p:txBody>
          <a:bodyPr wrap="none" rtlCol="0">
            <a:spAutoFit/>
          </a:bodyPr>
          <a:lstStyle/>
          <a:p>
            <a:r>
              <a:rPr lang="en-US" dirty="0"/>
              <a:t>where </a:t>
            </a:r>
            <a:r>
              <a:rPr lang="en-US" b="1" dirty="0"/>
              <a:t>k</a:t>
            </a:r>
            <a:r>
              <a:rPr lang="en-US" dirty="0"/>
              <a:t> is a unit vector in the z-direction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4">
            <a:extLst>
              <a:ext uri="{FF2B5EF4-FFF2-40B4-BE49-F238E27FC236}">
                <a16:creationId xmlns:a16="http://schemas.microsoft.com/office/drawing/2014/main" id="{2B72B261-B0DC-41C1-B5F6-729DB4F3C1F9}"/>
              </a:ext>
            </a:extLst>
          </p:cNvPr>
          <p:cNvSpPr>
            <a:spLocks noChangeArrowheads="1"/>
          </p:cNvSpPr>
          <p:nvPr/>
        </p:nvSpPr>
        <p:spPr bwMode="auto">
          <a:xfrm rot="-1672961">
            <a:off x="2525713" y="2338388"/>
            <a:ext cx="3600450" cy="1295400"/>
          </a:xfrm>
          <a:prstGeom prst="parallelogram">
            <a:avLst>
              <a:gd name="adj" fmla="val 69485"/>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7" name="Line 5">
            <a:extLst>
              <a:ext uri="{FF2B5EF4-FFF2-40B4-BE49-F238E27FC236}">
                <a16:creationId xmlns:a16="http://schemas.microsoft.com/office/drawing/2014/main" id="{272B242B-90CC-4437-96CE-B7B6F4982845}"/>
              </a:ext>
            </a:extLst>
          </p:cNvPr>
          <p:cNvSpPr>
            <a:spLocks noChangeShapeType="1"/>
          </p:cNvSpPr>
          <p:nvPr/>
        </p:nvSpPr>
        <p:spPr bwMode="auto">
          <a:xfrm flipV="1">
            <a:off x="3822700" y="2986088"/>
            <a:ext cx="8636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48" name="Line 6">
            <a:extLst>
              <a:ext uri="{FF2B5EF4-FFF2-40B4-BE49-F238E27FC236}">
                <a16:creationId xmlns:a16="http://schemas.microsoft.com/office/drawing/2014/main" id="{64323E20-12D0-47BA-B319-9209B1DC4434}"/>
              </a:ext>
            </a:extLst>
          </p:cNvPr>
          <p:cNvSpPr>
            <a:spLocks noChangeShapeType="1"/>
          </p:cNvSpPr>
          <p:nvPr/>
        </p:nvSpPr>
        <p:spPr bwMode="auto">
          <a:xfrm flipV="1">
            <a:off x="4614863" y="2554288"/>
            <a:ext cx="287337" cy="5762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49" name="Text Box 7">
            <a:extLst>
              <a:ext uri="{FF2B5EF4-FFF2-40B4-BE49-F238E27FC236}">
                <a16:creationId xmlns:a16="http://schemas.microsoft.com/office/drawing/2014/main" id="{E711ACB8-37A6-45FE-8FCB-6545BC603022}"/>
              </a:ext>
            </a:extLst>
          </p:cNvPr>
          <p:cNvSpPr txBox="1">
            <a:spLocks noChangeArrowheads="1"/>
          </p:cNvSpPr>
          <p:nvPr/>
        </p:nvSpPr>
        <p:spPr bwMode="auto">
          <a:xfrm>
            <a:off x="4902200" y="240982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6150" name="Text Box 8">
            <a:extLst>
              <a:ext uri="{FF2B5EF4-FFF2-40B4-BE49-F238E27FC236}">
                <a16:creationId xmlns:a16="http://schemas.microsoft.com/office/drawing/2014/main" id="{A9B1C4E7-0EF1-409C-965F-5961E6F52803}"/>
              </a:ext>
            </a:extLst>
          </p:cNvPr>
          <p:cNvSpPr txBox="1">
            <a:spLocks noChangeArrowheads="1"/>
          </p:cNvSpPr>
          <p:nvPr/>
        </p:nvSpPr>
        <p:spPr bwMode="auto">
          <a:xfrm>
            <a:off x="4110038" y="2697163"/>
            <a:ext cx="27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6151" name="Oval 9">
            <a:extLst>
              <a:ext uri="{FF2B5EF4-FFF2-40B4-BE49-F238E27FC236}">
                <a16:creationId xmlns:a16="http://schemas.microsoft.com/office/drawing/2014/main" id="{4E9A3538-EA79-4690-B9F6-1F7337417C34}"/>
              </a:ext>
            </a:extLst>
          </p:cNvPr>
          <p:cNvSpPr>
            <a:spLocks noChangeArrowheads="1"/>
          </p:cNvSpPr>
          <p:nvPr/>
        </p:nvSpPr>
        <p:spPr bwMode="auto">
          <a:xfrm>
            <a:off x="3717925" y="3190875"/>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52" name="Line 10">
            <a:extLst>
              <a:ext uri="{FF2B5EF4-FFF2-40B4-BE49-F238E27FC236}">
                <a16:creationId xmlns:a16="http://schemas.microsoft.com/office/drawing/2014/main" id="{FCDCC5DE-A70A-42DA-96B7-EE38C8A2C070}"/>
              </a:ext>
            </a:extLst>
          </p:cNvPr>
          <p:cNvSpPr>
            <a:spLocks noChangeShapeType="1"/>
          </p:cNvSpPr>
          <p:nvPr/>
        </p:nvSpPr>
        <p:spPr bwMode="auto">
          <a:xfrm flipH="1" flipV="1">
            <a:off x="3101975" y="2193925"/>
            <a:ext cx="576263"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3" name="Line 11">
            <a:extLst>
              <a:ext uri="{FF2B5EF4-FFF2-40B4-BE49-F238E27FC236}">
                <a16:creationId xmlns:a16="http://schemas.microsoft.com/office/drawing/2014/main" id="{A42BD0B8-B6DA-4414-BBF4-831E50612732}"/>
              </a:ext>
            </a:extLst>
          </p:cNvPr>
          <p:cNvSpPr>
            <a:spLocks noChangeShapeType="1"/>
          </p:cNvSpPr>
          <p:nvPr/>
        </p:nvSpPr>
        <p:spPr bwMode="auto">
          <a:xfrm flipH="1" flipV="1">
            <a:off x="3373438" y="2632075"/>
            <a:ext cx="304800" cy="4984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4" name="Line 12">
            <a:extLst>
              <a:ext uri="{FF2B5EF4-FFF2-40B4-BE49-F238E27FC236}">
                <a16:creationId xmlns:a16="http://schemas.microsoft.com/office/drawing/2014/main" id="{E9C4A46E-D5AD-48AC-8883-28E76E69A59D}"/>
              </a:ext>
            </a:extLst>
          </p:cNvPr>
          <p:cNvSpPr>
            <a:spLocks noChangeShapeType="1"/>
          </p:cNvSpPr>
          <p:nvPr/>
        </p:nvSpPr>
        <p:spPr bwMode="auto">
          <a:xfrm flipH="1">
            <a:off x="4368800" y="3162300"/>
            <a:ext cx="236538" cy="469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55" name="Line 13">
            <a:extLst>
              <a:ext uri="{FF2B5EF4-FFF2-40B4-BE49-F238E27FC236}">
                <a16:creationId xmlns:a16="http://schemas.microsoft.com/office/drawing/2014/main" id="{A34943F2-0FA4-4822-AB67-D9E89BAB2433}"/>
              </a:ext>
            </a:extLst>
          </p:cNvPr>
          <p:cNvSpPr>
            <a:spLocks noChangeShapeType="1"/>
          </p:cNvSpPr>
          <p:nvPr/>
        </p:nvSpPr>
        <p:spPr bwMode="auto">
          <a:xfrm>
            <a:off x="3814763" y="3244850"/>
            <a:ext cx="720725" cy="53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156" name="Text Box 14">
            <a:extLst>
              <a:ext uri="{FF2B5EF4-FFF2-40B4-BE49-F238E27FC236}">
                <a16:creationId xmlns:a16="http://schemas.microsoft.com/office/drawing/2014/main" id="{CAA7152B-419D-4DCD-B7B5-607D8A4FFFFC}"/>
              </a:ext>
            </a:extLst>
          </p:cNvPr>
          <p:cNvSpPr txBox="1">
            <a:spLocks noChangeArrowheads="1"/>
          </p:cNvSpPr>
          <p:nvPr/>
        </p:nvSpPr>
        <p:spPr bwMode="auto">
          <a:xfrm>
            <a:off x="3441700" y="22129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6157" name="Text Box 16">
            <a:extLst>
              <a:ext uri="{FF2B5EF4-FFF2-40B4-BE49-F238E27FC236}">
                <a16:creationId xmlns:a16="http://schemas.microsoft.com/office/drawing/2014/main" id="{AB2BC0A5-C0E5-4286-A040-E3212AFCCD86}"/>
              </a:ext>
            </a:extLst>
          </p:cNvPr>
          <p:cNvSpPr txBox="1">
            <a:spLocks noChangeArrowheads="1"/>
          </p:cNvSpPr>
          <p:nvPr/>
        </p:nvSpPr>
        <p:spPr bwMode="auto">
          <a:xfrm>
            <a:off x="3462338" y="3201988"/>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6158" name="Text Box 17">
            <a:extLst>
              <a:ext uri="{FF2B5EF4-FFF2-40B4-BE49-F238E27FC236}">
                <a16:creationId xmlns:a16="http://schemas.microsoft.com/office/drawing/2014/main" id="{2B32FAB0-9D34-41CD-A793-9BE81EB43B02}"/>
              </a:ext>
            </a:extLst>
          </p:cNvPr>
          <p:cNvSpPr txBox="1">
            <a:spLocks noChangeArrowheads="1"/>
          </p:cNvSpPr>
          <p:nvPr/>
        </p:nvSpPr>
        <p:spPr bwMode="auto">
          <a:xfrm>
            <a:off x="3894138" y="32019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6159" name="Freeform 18">
            <a:extLst>
              <a:ext uri="{FF2B5EF4-FFF2-40B4-BE49-F238E27FC236}">
                <a16:creationId xmlns:a16="http://schemas.microsoft.com/office/drawing/2014/main" id="{C90F6A31-1813-453C-9E0D-C41BFD4A5E44}"/>
              </a:ext>
            </a:extLst>
          </p:cNvPr>
          <p:cNvSpPr>
            <a:spLocks/>
          </p:cNvSpPr>
          <p:nvPr/>
        </p:nvSpPr>
        <p:spPr bwMode="auto">
          <a:xfrm>
            <a:off x="4406900" y="3159125"/>
            <a:ext cx="171450" cy="128588"/>
          </a:xfrm>
          <a:custGeom>
            <a:avLst/>
            <a:gdLst>
              <a:gd name="T0" fmla="*/ 0 w 108"/>
              <a:gd name="T1" fmla="*/ 2147483647 h 81"/>
              <a:gd name="T2" fmla="*/ 2147483647 w 108"/>
              <a:gd name="T3" fmla="*/ 0 h 81"/>
              <a:gd name="T4" fmla="*/ 2147483647 w 108"/>
              <a:gd name="T5" fmla="*/ 2147483647 h 81"/>
              <a:gd name="T6" fmla="*/ 0 60000 65536"/>
              <a:gd name="T7" fmla="*/ 0 60000 65536"/>
              <a:gd name="T8" fmla="*/ 0 60000 65536"/>
              <a:gd name="T9" fmla="*/ 0 w 108"/>
              <a:gd name="T10" fmla="*/ 0 h 81"/>
              <a:gd name="T11" fmla="*/ 108 w 108"/>
              <a:gd name="T12" fmla="*/ 81 h 81"/>
            </a:gdLst>
            <a:ahLst/>
            <a:cxnLst>
              <a:cxn ang="T6">
                <a:pos x="T0" y="T1"/>
              </a:cxn>
              <a:cxn ang="T7">
                <a:pos x="T2" y="T3"/>
              </a:cxn>
              <a:cxn ang="T8">
                <a:pos x="T4" y="T5"/>
              </a:cxn>
            </a:cxnLst>
            <a:rect l="T9" t="T10" r="T11" b="T12"/>
            <a:pathLst>
              <a:path w="108" h="81">
                <a:moveTo>
                  <a:pt x="0" y="81"/>
                </a:moveTo>
                <a:lnTo>
                  <a:pt x="34" y="0"/>
                </a:lnTo>
                <a:lnTo>
                  <a:pt x="108" y="1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6160" name="Object 19">
            <a:extLst>
              <a:ext uri="{FF2B5EF4-FFF2-40B4-BE49-F238E27FC236}">
                <a16:creationId xmlns:a16="http://schemas.microsoft.com/office/drawing/2014/main" id="{1A17D3ED-56F6-4272-A1EA-15D7B2991AA5}"/>
              </a:ext>
            </a:extLst>
          </p:cNvPr>
          <p:cNvGraphicFramePr>
            <a:graphicFrameLocks noChangeAspect="1"/>
          </p:cNvGraphicFramePr>
          <p:nvPr>
            <p:extLst>
              <p:ext uri="{D42A27DB-BD31-4B8C-83A1-F6EECF244321}">
                <p14:modId xmlns:p14="http://schemas.microsoft.com/office/powerpoint/2010/main" val="2052299447"/>
              </p:ext>
            </p:extLst>
          </p:nvPr>
        </p:nvGraphicFramePr>
        <p:xfrm>
          <a:off x="4614863" y="4443413"/>
          <a:ext cx="1295400" cy="423862"/>
        </p:xfrm>
        <a:graphic>
          <a:graphicData uri="http://schemas.openxmlformats.org/presentationml/2006/ole">
            <mc:AlternateContent xmlns:mc="http://schemas.openxmlformats.org/markup-compatibility/2006">
              <mc:Choice xmlns:v="urn:schemas-microsoft-com:vml" Requires="v">
                <p:oleObj name="Equation" r:id="rId3" imgW="698500" imgH="228600" progId="Equation.DSMT4">
                  <p:embed/>
                </p:oleObj>
              </mc:Choice>
              <mc:Fallback>
                <p:oleObj name="Equation" r:id="rId3" imgW="698500" imgH="228600" progId="Equation.DSMT4">
                  <p:embed/>
                  <p:pic>
                    <p:nvPicPr>
                      <p:cNvPr id="0"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4863" y="4443413"/>
                        <a:ext cx="1295400" cy="42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61" name="Line 21">
            <a:extLst>
              <a:ext uri="{FF2B5EF4-FFF2-40B4-BE49-F238E27FC236}">
                <a16:creationId xmlns:a16="http://schemas.microsoft.com/office/drawing/2014/main" id="{148C1642-0D0F-4AA8-95DD-B7133D4AE889}"/>
              </a:ext>
            </a:extLst>
          </p:cNvPr>
          <p:cNvSpPr>
            <a:spLocks noChangeShapeType="1"/>
          </p:cNvSpPr>
          <p:nvPr/>
        </p:nvSpPr>
        <p:spPr bwMode="auto">
          <a:xfrm>
            <a:off x="5191125" y="2770188"/>
            <a:ext cx="863600" cy="144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2" name="Text Box 22">
            <a:extLst>
              <a:ext uri="{FF2B5EF4-FFF2-40B4-BE49-F238E27FC236}">
                <a16:creationId xmlns:a16="http://schemas.microsoft.com/office/drawing/2014/main" id="{1A8D17C8-2AF5-4D4F-812E-AB5935BD6C48}"/>
              </a:ext>
            </a:extLst>
          </p:cNvPr>
          <p:cNvSpPr txBox="1">
            <a:spLocks noChangeArrowheads="1"/>
          </p:cNvSpPr>
          <p:nvPr/>
        </p:nvSpPr>
        <p:spPr bwMode="auto">
          <a:xfrm>
            <a:off x="6178550" y="2646363"/>
            <a:ext cx="2266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r</a:t>
            </a:r>
            <a:r>
              <a:rPr lang="en-US" altLang="en-US"/>
              <a:t>, </a:t>
            </a:r>
            <a:r>
              <a:rPr lang="en-US" altLang="en-US" b="1"/>
              <a:t>F</a:t>
            </a:r>
          </a:p>
        </p:txBody>
      </p:sp>
      <p:sp>
        <p:nvSpPr>
          <p:cNvPr id="6163" name="Text Box 23">
            <a:extLst>
              <a:ext uri="{FF2B5EF4-FFF2-40B4-BE49-F238E27FC236}">
                <a16:creationId xmlns:a16="http://schemas.microsoft.com/office/drawing/2014/main" id="{DF5DE996-708F-41D1-85E3-EF69EE5CD5F4}"/>
              </a:ext>
            </a:extLst>
          </p:cNvPr>
          <p:cNvSpPr txBox="1">
            <a:spLocks noChangeArrowheads="1"/>
          </p:cNvSpPr>
          <p:nvPr/>
        </p:nvSpPr>
        <p:spPr bwMode="auto">
          <a:xfrm>
            <a:off x="725488" y="4443413"/>
            <a:ext cx="3625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moment of the force about point P</a:t>
            </a:r>
          </a:p>
        </p:txBody>
      </p:sp>
      <p:sp>
        <p:nvSpPr>
          <p:cNvPr id="6164" name="Text Box 24">
            <a:extLst>
              <a:ext uri="{FF2B5EF4-FFF2-40B4-BE49-F238E27FC236}">
                <a16:creationId xmlns:a16="http://schemas.microsoft.com/office/drawing/2014/main" id="{0ED37840-9235-4E4C-BD1C-0EE2653BD228}"/>
              </a:ext>
            </a:extLst>
          </p:cNvPr>
          <p:cNvSpPr txBox="1">
            <a:spLocks noChangeArrowheads="1"/>
          </p:cNvSpPr>
          <p:nvPr/>
        </p:nvSpPr>
        <p:spPr bwMode="auto">
          <a:xfrm>
            <a:off x="4211638" y="4856163"/>
            <a:ext cx="4705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where </a:t>
            </a:r>
            <a:r>
              <a:rPr lang="en-US" altLang="en-US" b="1"/>
              <a:t>e</a:t>
            </a:r>
            <a:r>
              <a:rPr lang="en-US" altLang="en-US"/>
              <a:t> is a unit vector determined by</a:t>
            </a:r>
          </a:p>
          <a:p>
            <a:pPr eaLnBrk="1" hangingPunct="1"/>
            <a:r>
              <a:rPr lang="en-US" altLang="en-US"/>
              <a:t>rotating </a:t>
            </a:r>
            <a:r>
              <a:rPr lang="en-US" altLang="en-US" b="1"/>
              <a:t>r</a:t>
            </a:r>
            <a:r>
              <a:rPr lang="en-US" altLang="en-US"/>
              <a:t> into </a:t>
            </a:r>
            <a:r>
              <a:rPr lang="en-US" altLang="en-US" b="1"/>
              <a:t>F</a:t>
            </a:r>
            <a:r>
              <a:rPr lang="en-US" altLang="en-US"/>
              <a:t> and using the right-hand rule</a:t>
            </a:r>
          </a:p>
        </p:txBody>
      </p:sp>
      <p:sp>
        <p:nvSpPr>
          <p:cNvPr id="6165" name="Line 25">
            <a:extLst>
              <a:ext uri="{FF2B5EF4-FFF2-40B4-BE49-F238E27FC236}">
                <a16:creationId xmlns:a16="http://schemas.microsoft.com/office/drawing/2014/main" id="{50208B81-F16E-48B1-951A-D6D6460C9A9A}"/>
              </a:ext>
            </a:extLst>
          </p:cNvPr>
          <p:cNvSpPr>
            <a:spLocks noChangeShapeType="1"/>
          </p:cNvSpPr>
          <p:nvPr/>
        </p:nvSpPr>
        <p:spPr bwMode="auto">
          <a:xfrm flipV="1">
            <a:off x="2214563" y="6296025"/>
            <a:ext cx="1223962"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6" name="Line 26">
            <a:extLst>
              <a:ext uri="{FF2B5EF4-FFF2-40B4-BE49-F238E27FC236}">
                <a16:creationId xmlns:a16="http://schemas.microsoft.com/office/drawing/2014/main" id="{B77BD521-3894-427D-AAFA-0FF6B7E4710F}"/>
              </a:ext>
            </a:extLst>
          </p:cNvPr>
          <p:cNvSpPr>
            <a:spLocks noChangeShapeType="1"/>
          </p:cNvSpPr>
          <p:nvPr/>
        </p:nvSpPr>
        <p:spPr bwMode="auto">
          <a:xfrm flipV="1">
            <a:off x="2214563" y="5503863"/>
            <a:ext cx="647700" cy="10080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67" name="Text Box 27">
            <a:extLst>
              <a:ext uri="{FF2B5EF4-FFF2-40B4-BE49-F238E27FC236}">
                <a16:creationId xmlns:a16="http://schemas.microsoft.com/office/drawing/2014/main" id="{2F04AD4A-990E-4952-AFC9-2999695A8CB0}"/>
              </a:ext>
            </a:extLst>
          </p:cNvPr>
          <p:cNvSpPr txBox="1">
            <a:spLocks noChangeArrowheads="1"/>
          </p:cNvSpPr>
          <p:nvPr/>
        </p:nvSpPr>
        <p:spPr bwMode="auto">
          <a:xfrm>
            <a:off x="2862263" y="6440488"/>
            <a:ext cx="273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6168" name="Text Box 28">
            <a:extLst>
              <a:ext uri="{FF2B5EF4-FFF2-40B4-BE49-F238E27FC236}">
                <a16:creationId xmlns:a16="http://schemas.microsoft.com/office/drawing/2014/main" id="{7C82C39B-FFF2-408F-85DF-BE7ADB5008FF}"/>
              </a:ext>
            </a:extLst>
          </p:cNvPr>
          <p:cNvSpPr txBox="1">
            <a:spLocks noChangeArrowheads="1"/>
          </p:cNvSpPr>
          <p:nvPr/>
        </p:nvSpPr>
        <p:spPr bwMode="auto">
          <a:xfrm>
            <a:off x="2287588" y="543242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6169" name="Arc 29">
            <a:extLst>
              <a:ext uri="{FF2B5EF4-FFF2-40B4-BE49-F238E27FC236}">
                <a16:creationId xmlns:a16="http://schemas.microsoft.com/office/drawing/2014/main" id="{3FF3B4FD-2AF7-4DAE-9A23-5BF909D34267}"/>
              </a:ext>
            </a:extLst>
          </p:cNvPr>
          <p:cNvSpPr>
            <a:spLocks/>
          </p:cNvSpPr>
          <p:nvPr/>
        </p:nvSpPr>
        <p:spPr bwMode="auto">
          <a:xfrm>
            <a:off x="2097088" y="6153150"/>
            <a:ext cx="550862" cy="581025"/>
          </a:xfrm>
          <a:custGeom>
            <a:avLst/>
            <a:gdLst>
              <a:gd name="T0" fmla="*/ 0 w 27467"/>
              <a:gd name="T1" fmla="*/ 2147483647 h 28958"/>
              <a:gd name="T2" fmla="*/ 2147483647 w 27467"/>
              <a:gd name="T3" fmla="*/ 2147483647 h 28958"/>
              <a:gd name="T4" fmla="*/ 2147483647 w 27467"/>
              <a:gd name="T5" fmla="*/ 2147483647 h 28958"/>
              <a:gd name="T6" fmla="*/ 0 60000 65536"/>
              <a:gd name="T7" fmla="*/ 0 60000 65536"/>
              <a:gd name="T8" fmla="*/ 0 60000 65536"/>
              <a:gd name="T9" fmla="*/ 0 w 27467"/>
              <a:gd name="T10" fmla="*/ 0 h 28958"/>
              <a:gd name="T11" fmla="*/ 27467 w 27467"/>
              <a:gd name="T12" fmla="*/ 28958 h 28958"/>
            </a:gdLst>
            <a:ahLst/>
            <a:cxnLst>
              <a:cxn ang="T6">
                <a:pos x="T0" y="T1"/>
              </a:cxn>
              <a:cxn ang="T7">
                <a:pos x="T2" y="T3"/>
              </a:cxn>
              <a:cxn ang="T8">
                <a:pos x="T4" y="T5"/>
              </a:cxn>
            </a:cxnLst>
            <a:rect l="T9" t="T10" r="T11" b="T12"/>
            <a:pathLst>
              <a:path w="27467" h="28958" fill="none" extrusionOk="0">
                <a:moveTo>
                  <a:pt x="0" y="812"/>
                </a:moveTo>
                <a:cubicBezTo>
                  <a:pt x="1909" y="273"/>
                  <a:pt x="3883" y="-1"/>
                  <a:pt x="5867" y="0"/>
                </a:cubicBezTo>
                <a:cubicBezTo>
                  <a:pt x="17796" y="0"/>
                  <a:pt x="27467" y="9670"/>
                  <a:pt x="27467" y="21600"/>
                </a:cubicBezTo>
                <a:cubicBezTo>
                  <a:pt x="27467" y="24109"/>
                  <a:pt x="27029" y="26599"/>
                  <a:pt x="26175" y="28958"/>
                </a:cubicBezTo>
              </a:path>
              <a:path w="27467" h="28958" stroke="0" extrusionOk="0">
                <a:moveTo>
                  <a:pt x="0" y="812"/>
                </a:moveTo>
                <a:cubicBezTo>
                  <a:pt x="1909" y="273"/>
                  <a:pt x="3883" y="-1"/>
                  <a:pt x="5867" y="0"/>
                </a:cubicBezTo>
                <a:cubicBezTo>
                  <a:pt x="17796" y="0"/>
                  <a:pt x="27467" y="9670"/>
                  <a:pt x="27467" y="21600"/>
                </a:cubicBezTo>
                <a:cubicBezTo>
                  <a:pt x="27467" y="24109"/>
                  <a:pt x="27029" y="26599"/>
                  <a:pt x="26175" y="28958"/>
                </a:cubicBezTo>
                <a:lnTo>
                  <a:pt x="5867" y="21600"/>
                </a:lnTo>
                <a:lnTo>
                  <a:pt x="0" y="812"/>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170" name="Line 30">
            <a:extLst>
              <a:ext uri="{FF2B5EF4-FFF2-40B4-BE49-F238E27FC236}">
                <a16:creationId xmlns:a16="http://schemas.microsoft.com/office/drawing/2014/main" id="{9A26DCF2-92EE-46ED-A405-F06506FF732F}"/>
              </a:ext>
            </a:extLst>
          </p:cNvPr>
          <p:cNvSpPr>
            <a:spLocks noChangeShapeType="1"/>
          </p:cNvSpPr>
          <p:nvPr/>
        </p:nvSpPr>
        <p:spPr bwMode="auto">
          <a:xfrm flipH="1" flipV="1">
            <a:off x="1854200" y="5719763"/>
            <a:ext cx="360363" cy="7921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71" name="Text Box 31">
            <a:extLst>
              <a:ext uri="{FF2B5EF4-FFF2-40B4-BE49-F238E27FC236}">
                <a16:creationId xmlns:a16="http://schemas.microsoft.com/office/drawing/2014/main" id="{870D552D-A7D9-483F-94D0-3D7E4B402FEE}"/>
              </a:ext>
            </a:extLst>
          </p:cNvPr>
          <p:cNvSpPr txBox="1">
            <a:spLocks noChangeArrowheads="1"/>
          </p:cNvSpPr>
          <p:nvPr/>
        </p:nvSpPr>
        <p:spPr bwMode="auto">
          <a:xfrm>
            <a:off x="1495425" y="55038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6172" name="Text Box 20">
            <a:extLst>
              <a:ext uri="{FF2B5EF4-FFF2-40B4-BE49-F238E27FC236}">
                <a16:creationId xmlns:a16="http://schemas.microsoft.com/office/drawing/2014/main" id="{0F076F44-B118-4291-B82A-EF4C73609068}"/>
              </a:ext>
            </a:extLst>
          </p:cNvPr>
          <p:cNvSpPr txBox="1">
            <a:spLocks noChangeArrowheads="1"/>
          </p:cNvSpPr>
          <p:nvPr/>
        </p:nvSpPr>
        <p:spPr bwMode="auto">
          <a:xfrm>
            <a:off x="309563" y="115888"/>
            <a:ext cx="8507412"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The example just shown is where the force and line from P to the force are in the x-y plane but the same ideas also work in 3-D cases where the vector </a:t>
            </a:r>
            <a:r>
              <a:rPr lang="en-US" altLang="en-US" b="1" dirty="0"/>
              <a:t>F</a:t>
            </a:r>
            <a:r>
              <a:rPr lang="en-US" altLang="en-US" dirty="0"/>
              <a:t> and the position vector, </a:t>
            </a:r>
            <a:r>
              <a:rPr lang="en-US" altLang="en-US" b="1" dirty="0"/>
              <a:t>r</a:t>
            </a:r>
            <a:r>
              <a:rPr lang="en-US" altLang="en-US" dirty="0"/>
              <a:t>, from P together define a plane that contains both vectors and we take the direction of the moment to be perpendicular to that plane, as determined by the right-hand rule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4F7AFC9-48AF-F163-F5BC-BE09E0F9CD58}"/>
              </a:ext>
            </a:extLst>
          </p:cNvPr>
          <p:cNvSpPr txBox="1"/>
          <p:nvPr/>
        </p:nvSpPr>
        <p:spPr>
          <a:xfrm>
            <a:off x="1331640" y="548680"/>
            <a:ext cx="6480720" cy="2031325"/>
          </a:xfrm>
          <a:prstGeom prst="rect">
            <a:avLst/>
          </a:prstGeom>
          <a:noFill/>
        </p:spPr>
        <p:txBody>
          <a:bodyPr wrap="square">
            <a:spAutoFit/>
          </a:bodyPr>
          <a:lstStyle/>
          <a:p>
            <a:r>
              <a:rPr lang="en-US" sz="1800" dirty="0">
                <a:effectLst/>
                <a:latin typeface="+mn-lt"/>
                <a:ea typeface="Calibri" panose="020F0502020204030204" pitchFamily="34" charset="0"/>
              </a:rPr>
              <a:t>Here is why it is called the right-hand rule. Suppose we have a force that tends to rotate a body about a point along a particular axis. If we curl the fingers of our right hand to define the sense of rotation, as indicated by the curved arrow in the figure below, then the axis of rotation (direction of the moment) will be defined as a unit vector acting along a line that points in the direction of the thumb. </a:t>
            </a:r>
            <a:endParaRPr lang="en-US" dirty="0">
              <a:latin typeface="+mn-lt"/>
            </a:endParaRPr>
          </a:p>
        </p:txBody>
      </p:sp>
      <p:grpSp>
        <p:nvGrpSpPr>
          <p:cNvPr id="4" name="Group 3">
            <a:extLst>
              <a:ext uri="{FF2B5EF4-FFF2-40B4-BE49-F238E27FC236}">
                <a16:creationId xmlns:a16="http://schemas.microsoft.com/office/drawing/2014/main" id="{49ABDB9B-EA90-D3DB-741F-E57B965CDD3E}"/>
              </a:ext>
            </a:extLst>
          </p:cNvPr>
          <p:cNvGrpSpPr/>
          <p:nvPr/>
        </p:nvGrpSpPr>
        <p:grpSpPr>
          <a:xfrm>
            <a:off x="3059832" y="2924944"/>
            <a:ext cx="2471632" cy="2388512"/>
            <a:chOff x="5186468" y="1602463"/>
            <a:chExt cx="2471632" cy="2388512"/>
          </a:xfrm>
        </p:grpSpPr>
        <p:sp>
          <p:nvSpPr>
            <p:cNvPr id="5" name="Freeform: Shape 4">
              <a:extLst>
                <a:ext uri="{FF2B5EF4-FFF2-40B4-BE49-F238E27FC236}">
                  <a16:creationId xmlns:a16="http://schemas.microsoft.com/office/drawing/2014/main" id="{D85B5584-C909-63E2-B221-958BCF89C005}"/>
                </a:ext>
              </a:extLst>
            </p:cNvPr>
            <p:cNvSpPr/>
            <p:nvPr/>
          </p:nvSpPr>
          <p:spPr>
            <a:xfrm>
              <a:off x="6257488" y="2118819"/>
              <a:ext cx="1400612" cy="1810578"/>
            </a:xfrm>
            <a:custGeom>
              <a:avLst/>
              <a:gdLst>
                <a:gd name="connsiteX0" fmla="*/ 1367633 w 1885425"/>
                <a:gd name="connsiteY0" fmla="*/ 2326239 h 2326239"/>
                <a:gd name="connsiteX1" fmla="*/ 1378649 w 1885425"/>
                <a:gd name="connsiteY1" fmla="*/ 1973699 h 2326239"/>
                <a:gd name="connsiteX2" fmla="*/ 1389666 w 1885425"/>
                <a:gd name="connsiteY2" fmla="*/ 1477940 h 2326239"/>
                <a:gd name="connsiteX3" fmla="*/ 1477801 w 1885425"/>
                <a:gd name="connsiteY3" fmla="*/ 1158451 h 2326239"/>
                <a:gd name="connsiteX4" fmla="*/ 1543902 w 1885425"/>
                <a:gd name="connsiteY4" fmla="*/ 827945 h 2326239"/>
                <a:gd name="connsiteX5" fmla="*/ 1598987 w 1885425"/>
                <a:gd name="connsiteY5" fmla="*/ 607608 h 2326239"/>
                <a:gd name="connsiteX6" fmla="*/ 1709155 w 1885425"/>
                <a:gd name="connsiteY6" fmla="*/ 354220 h 2326239"/>
                <a:gd name="connsiteX7" fmla="*/ 1841358 w 1885425"/>
                <a:gd name="connsiteY7" fmla="*/ 199983 h 2326239"/>
                <a:gd name="connsiteX8" fmla="*/ 1885425 w 1885425"/>
                <a:gd name="connsiteY8" fmla="*/ 111849 h 2326239"/>
                <a:gd name="connsiteX9" fmla="*/ 1841358 w 1885425"/>
                <a:gd name="connsiteY9" fmla="*/ 45747 h 2326239"/>
                <a:gd name="connsiteX10" fmla="*/ 1797290 w 1885425"/>
                <a:gd name="connsiteY10" fmla="*/ 12697 h 2326239"/>
                <a:gd name="connsiteX11" fmla="*/ 1687122 w 1885425"/>
                <a:gd name="connsiteY11" fmla="*/ 1680 h 2326239"/>
                <a:gd name="connsiteX12" fmla="*/ 1610004 w 1885425"/>
                <a:gd name="connsiteY12" fmla="*/ 45747 h 2326239"/>
                <a:gd name="connsiteX13" fmla="*/ 1488818 w 1885425"/>
                <a:gd name="connsiteY13" fmla="*/ 122865 h 2326239"/>
                <a:gd name="connsiteX14" fmla="*/ 1411700 w 1885425"/>
                <a:gd name="connsiteY14" fmla="*/ 177950 h 2326239"/>
                <a:gd name="connsiteX15" fmla="*/ 1323565 w 1885425"/>
                <a:gd name="connsiteY15" fmla="*/ 310152 h 2326239"/>
                <a:gd name="connsiteX16" fmla="*/ 1202380 w 1885425"/>
                <a:gd name="connsiteY16" fmla="*/ 442355 h 2326239"/>
                <a:gd name="connsiteX17" fmla="*/ 1147295 w 1885425"/>
                <a:gd name="connsiteY17" fmla="*/ 519473 h 2326239"/>
                <a:gd name="connsiteX18" fmla="*/ 1092211 w 1885425"/>
                <a:gd name="connsiteY18" fmla="*/ 629641 h 2326239"/>
                <a:gd name="connsiteX19" fmla="*/ 1004076 w 1885425"/>
                <a:gd name="connsiteY19" fmla="*/ 596591 h 2326239"/>
                <a:gd name="connsiteX20" fmla="*/ 882890 w 1885425"/>
                <a:gd name="connsiteY20" fmla="*/ 552523 h 2326239"/>
                <a:gd name="connsiteX21" fmla="*/ 750688 w 1885425"/>
                <a:gd name="connsiteY21" fmla="*/ 453371 h 2326239"/>
                <a:gd name="connsiteX22" fmla="*/ 651536 w 1885425"/>
                <a:gd name="connsiteY22" fmla="*/ 365236 h 2326239"/>
                <a:gd name="connsiteX23" fmla="*/ 574418 w 1885425"/>
                <a:gd name="connsiteY23" fmla="*/ 310152 h 2326239"/>
                <a:gd name="connsiteX24" fmla="*/ 464249 w 1885425"/>
                <a:gd name="connsiteY24" fmla="*/ 199983 h 2326239"/>
                <a:gd name="connsiteX25" fmla="*/ 343064 w 1885425"/>
                <a:gd name="connsiteY25" fmla="*/ 155916 h 2326239"/>
                <a:gd name="connsiteX26" fmla="*/ 232895 w 1885425"/>
                <a:gd name="connsiteY26" fmla="*/ 144899 h 2326239"/>
                <a:gd name="connsiteX27" fmla="*/ 78659 w 1885425"/>
                <a:gd name="connsiteY27" fmla="*/ 188967 h 2326239"/>
                <a:gd name="connsiteX28" fmla="*/ 1541 w 1885425"/>
                <a:gd name="connsiteY28" fmla="*/ 332186 h 2326239"/>
                <a:gd name="connsiteX29" fmla="*/ 34592 w 1885425"/>
                <a:gd name="connsiteY29" fmla="*/ 530489 h 2326239"/>
                <a:gd name="connsiteX30" fmla="*/ 122726 w 1885425"/>
                <a:gd name="connsiteY30" fmla="*/ 651675 h 2326239"/>
                <a:gd name="connsiteX31" fmla="*/ 354081 w 1885425"/>
                <a:gd name="connsiteY31" fmla="*/ 849979 h 2326239"/>
                <a:gd name="connsiteX32" fmla="*/ 607469 w 1885425"/>
                <a:gd name="connsiteY32" fmla="*/ 883029 h 2326239"/>
                <a:gd name="connsiteX33" fmla="*/ 607469 w 1885425"/>
                <a:gd name="connsiteY33" fmla="*/ 783877 h 2326239"/>
                <a:gd name="connsiteX34" fmla="*/ 475266 w 1885425"/>
                <a:gd name="connsiteY34" fmla="*/ 431338 h 2326239"/>
                <a:gd name="connsiteX0" fmla="*/ 1367633 w 1885425"/>
                <a:gd name="connsiteY0" fmla="*/ 2326239 h 2326239"/>
                <a:gd name="connsiteX1" fmla="*/ 1378649 w 1885425"/>
                <a:gd name="connsiteY1" fmla="*/ 1973699 h 2326239"/>
                <a:gd name="connsiteX2" fmla="*/ 1389666 w 1885425"/>
                <a:gd name="connsiteY2" fmla="*/ 1477940 h 2326239"/>
                <a:gd name="connsiteX3" fmla="*/ 1477801 w 1885425"/>
                <a:gd name="connsiteY3" fmla="*/ 1158451 h 2326239"/>
                <a:gd name="connsiteX4" fmla="*/ 1543902 w 1885425"/>
                <a:gd name="connsiteY4" fmla="*/ 827945 h 2326239"/>
                <a:gd name="connsiteX5" fmla="*/ 1598987 w 1885425"/>
                <a:gd name="connsiteY5" fmla="*/ 607608 h 2326239"/>
                <a:gd name="connsiteX6" fmla="*/ 1709155 w 1885425"/>
                <a:gd name="connsiteY6" fmla="*/ 354220 h 2326239"/>
                <a:gd name="connsiteX7" fmla="*/ 1841358 w 1885425"/>
                <a:gd name="connsiteY7" fmla="*/ 199983 h 2326239"/>
                <a:gd name="connsiteX8" fmla="*/ 1885425 w 1885425"/>
                <a:gd name="connsiteY8" fmla="*/ 111849 h 2326239"/>
                <a:gd name="connsiteX9" fmla="*/ 1841358 w 1885425"/>
                <a:gd name="connsiteY9" fmla="*/ 45747 h 2326239"/>
                <a:gd name="connsiteX10" fmla="*/ 1797290 w 1885425"/>
                <a:gd name="connsiteY10" fmla="*/ 12697 h 2326239"/>
                <a:gd name="connsiteX11" fmla="*/ 1687122 w 1885425"/>
                <a:gd name="connsiteY11" fmla="*/ 1680 h 2326239"/>
                <a:gd name="connsiteX12" fmla="*/ 1610004 w 1885425"/>
                <a:gd name="connsiteY12" fmla="*/ 45747 h 2326239"/>
                <a:gd name="connsiteX13" fmla="*/ 1488818 w 1885425"/>
                <a:gd name="connsiteY13" fmla="*/ 122865 h 2326239"/>
                <a:gd name="connsiteX14" fmla="*/ 1411700 w 1885425"/>
                <a:gd name="connsiteY14" fmla="*/ 177950 h 2326239"/>
                <a:gd name="connsiteX15" fmla="*/ 1323565 w 1885425"/>
                <a:gd name="connsiteY15" fmla="*/ 310152 h 2326239"/>
                <a:gd name="connsiteX16" fmla="*/ 1202380 w 1885425"/>
                <a:gd name="connsiteY16" fmla="*/ 442355 h 2326239"/>
                <a:gd name="connsiteX17" fmla="*/ 1147295 w 1885425"/>
                <a:gd name="connsiteY17" fmla="*/ 519473 h 2326239"/>
                <a:gd name="connsiteX18" fmla="*/ 1092211 w 1885425"/>
                <a:gd name="connsiteY18" fmla="*/ 629641 h 2326239"/>
                <a:gd name="connsiteX19" fmla="*/ 1004076 w 1885425"/>
                <a:gd name="connsiteY19" fmla="*/ 596591 h 2326239"/>
                <a:gd name="connsiteX20" fmla="*/ 882890 w 1885425"/>
                <a:gd name="connsiteY20" fmla="*/ 552523 h 2326239"/>
                <a:gd name="connsiteX21" fmla="*/ 750688 w 1885425"/>
                <a:gd name="connsiteY21" fmla="*/ 453371 h 2326239"/>
                <a:gd name="connsiteX22" fmla="*/ 651536 w 1885425"/>
                <a:gd name="connsiteY22" fmla="*/ 365236 h 2326239"/>
                <a:gd name="connsiteX23" fmla="*/ 574418 w 1885425"/>
                <a:gd name="connsiteY23" fmla="*/ 310152 h 2326239"/>
                <a:gd name="connsiteX24" fmla="*/ 464249 w 1885425"/>
                <a:gd name="connsiteY24" fmla="*/ 199983 h 2326239"/>
                <a:gd name="connsiteX25" fmla="*/ 343064 w 1885425"/>
                <a:gd name="connsiteY25" fmla="*/ 155916 h 2326239"/>
                <a:gd name="connsiteX26" fmla="*/ 232895 w 1885425"/>
                <a:gd name="connsiteY26" fmla="*/ 144899 h 2326239"/>
                <a:gd name="connsiteX27" fmla="*/ 78659 w 1885425"/>
                <a:gd name="connsiteY27" fmla="*/ 188967 h 2326239"/>
                <a:gd name="connsiteX28" fmla="*/ 1541 w 1885425"/>
                <a:gd name="connsiteY28" fmla="*/ 332186 h 2326239"/>
                <a:gd name="connsiteX29" fmla="*/ 34592 w 1885425"/>
                <a:gd name="connsiteY29" fmla="*/ 530489 h 2326239"/>
                <a:gd name="connsiteX30" fmla="*/ 122726 w 1885425"/>
                <a:gd name="connsiteY30" fmla="*/ 651675 h 2326239"/>
                <a:gd name="connsiteX31" fmla="*/ 354081 w 1885425"/>
                <a:gd name="connsiteY31" fmla="*/ 849979 h 2326239"/>
                <a:gd name="connsiteX32" fmla="*/ 607469 w 1885425"/>
                <a:gd name="connsiteY32" fmla="*/ 883029 h 2326239"/>
                <a:gd name="connsiteX33" fmla="*/ 607469 w 1885425"/>
                <a:gd name="connsiteY33" fmla="*/ 783877 h 2326239"/>
                <a:gd name="connsiteX34" fmla="*/ 420182 w 1885425"/>
                <a:gd name="connsiteY34" fmla="*/ 453372 h 2326239"/>
                <a:gd name="connsiteX0" fmla="*/ 1367633 w 1885425"/>
                <a:gd name="connsiteY0" fmla="*/ 2326239 h 2326239"/>
                <a:gd name="connsiteX1" fmla="*/ 1378649 w 1885425"/>
                <a:gd name="connsiteY1" fmla="*/ 1973699 h 2326239"/>
                <a:gd name="connsiteX2" fmla="*/ 1389666 w 1885425"/>
                <a:gd name="connsiteY2" fmla="*/ 1477940 h 2326239"/>
                <a:gd name="connsiteX3" fmla="*/ 1477801 w 1885425"/>
                <a:gd name="connsiteY3" fmla="*/ 1158451 h 2326239"/>
                <a:gd name="connsiteX4" fmla="*/ 1543902 w 1885425"/>
                <a:gd name="connsiteY4" fmla="*/ 827945 h 2326239"/>
                <a:gd name="connsiteX5" fmla="*/ 1598987 w 1885425"/>
                <a:gd name="connsiteY5" fmla="*/ 607608 h 2326239"/>
                <a:gd name="connsiteX6" fmla="*/ 1709155 w 1885425"/>
                <a:gd name="connsiteY6" fmla="*/ 354220 h 2326239"/>
                <a:gd name="connsiteX7" fmla="*/ 1841358 w 1885425"/>
                <a:gd name="connsiteY7" fmla="*/ 199983 h 2326239"/>
                <a:gd name="connsiteX8" fmla="*/ 1885425 w 1885425"/>
                <a:gd name="connsiteY8" fmla="*/ 111849 h 2326239"/>
                <a:gd name="connsiteX9" fmla="*/ 1841358 w 1885425"/>
                <a:gd name="connsiteY9" fmla="*/ 45747 h 2326239"/>
                <a:gd name="connsiteX10" fmla="*/ 1797290 w 1885425"/>
                <a:gd name="connsiteY10" fmla="*/ 12697 h 2326239"/>
                <a:gd name="connsiteX11" fmla="*/ 1687122 w 1885425"/>
                <a:gd name="connsiteY11" fmla="*/ 1680 h 2326239"/>
                <a:gd name="connsiteX12" fmla="*/ 1610004 w 1885425"/>
                <a:gd name="connsiteY12" fmla="*/ 45747 h 2326239"/>
                <a:gd name="connsiteX13" fmla="*/ 1488818 w 1885425"/>
                <a:gd name="connsiteY13" fmla="*/ 122865 h 2326239"/>
                <a:gd name="connsiteX14" fmla="*/ 1411700 w 1885425"/>
                <a:gd name="connsiteY14" fmla="*/ 177950 h 2326239"/>
                <a:gd name="connsiteX15" fmla="*/ 1323565 w 1885425"/>
                <a:gd name="connsiteY15" fmla="*/ 310152 h 2326239"/>
                <a:gd name="connsiteX16" fmla="*/ 1202380 w 1885425"/>
                <a:gd name="connsiteY16" fmla="*/ 442355 h 2326239"/>
                <a:gd name="connsiteX17" fmla="*/ 1147295 w 1885425"/>
                <a:gd name="connsiteY17" fmla="*/ 519473 h 2326239"/>
                <a:gd name="connsiteX18" fmla="*/ 1092211 w 1885425"/>
                <a:gd name="connsiteY18" fmla="*/ 629641 h 2326239"/>
                <a:gd name="connsiteX19" fmla="*/ 1004076 w 1885425"/>
                <a:gd name="connsiteY19" fmla="*/ 596591 h 2326239"/>
                <a:gd name="connsiteX20" fmla="*/ 882890 w 1885425"/>
                <a:gd name="connsiteY20" fmla="*/ 552523 h 2326239"/>
                <a:gd name="connsiteX21" fmla="*/ 750688 w 1885425"/>
                <a:gd name="connsiteY21" fmla="*/ 453371 h 2326239"/>
                <a:gd name="connsiteX22" fmla="*/ 651536 w 1885425"/>
                <a:gd name="connsiteY22" fmla="*/ 365236 h 2326239"/>
                <a:gd name="connsiteX23" fmla="*/ 574418 w 1885425"/>
                <a:gd name="connsiteY23" fmla="*/ 310152 h 2326239"/>
                <a:gd name="connsiteX24" fmla="*/ 464249 w 1885425"/>
                <a:gd name="connsiteY24" fmla="*/ 199983 h 2326239"/>
                <a:gd name="connsiteX25" fmla="*/ 343064 w 1885425"/>
                <a:gd name="connsiteY25" fmla="*/ 155916 h 2326239"/>
                <a:gd name="connsiteX26" fmla="*/ 232895 w 1885425"/>
                <a:gd name="connsiteY26" fmla="*/ 144899 h 2326239"/>
                <a:gd name="connsiteX27" fmla="*/ 78659 w 1885425"/>
                <a:gd name="connsiteY27" fmla="*/ 188967 h 2326239"/>
                <a:gd name="connsiteX28" fmla="*/ 1541 w 1885425"/>
                <a:gd name="connsiteY28" fmla="*/ 332186 h 2326239"/>
                <a:gd name="connsiteX29" fmla="*/ 34592 w 1885425"/>
                <a:gd name="connsiteY29" fmla="*/ 530489 h 2326239"/>
                <a:gd name="connsiteX30" fmla="*/ 122726 w 1885425"/>
                <a:gd name="connsiteY30" fmla="*/ 651675 h 2326239"/>
                <a:gd name="connsiteX31" fmla="*/ 354081 w 1885425"/>
                <a:gd name="connsiteY31" fmla="*/ 849979 h 2326239"/>
                <a:gd name="connsiteX32" fmla="*/ 607469 w 1885425"/>
                <a:gd name="connsiteY32" fmla="*/ 883029 h 2326239"/>
                <a:gd name="connsiteX33" fmla="*/ 596453 w 1885425"/>
                <a:gd name="connsiteY33" fmla="*/ 695742 h 2326239"/>
                <a:gd name="connsiteX34" fmla="*/ 420182 w 1885425"/>
                <a:gd name="connsiteY34" fmla="*/ 453372 h 2326239"/>
                <a:gd name="connsiteX0" fmla="*/ 1367633 w 1885425"/>
                <a:gd name="connsiteY0" fmla="*/ 2326239 h 2326239"/>
                <a:gd name="connsiteX1" fmla="*/ 1378649 w 1885425"/>
                <a:gd name="connsiteY1" fmla="*/ 1973699 h 2326239"/>
                <a:gd name="connsiteX2" fmla="*/ 1389666 w 1885425"/>
                <a:gd name="connsiteY2" fmla="*/ 1477940 h 2326239"/>
                <a:gd name="connsiteX3" fmla="*/ 1477801 w 1885425"/>
                <a:gd name="connsiteY3" fmla="*/ 1158451 h 2326239"/>
                <a:gd name="connsiteX4" fmla="*/ 1543902 w 1885425"/>
                <a:gd name="connsiteY4" fmla="*/ 827945 h 2326239"/>
                <a:gd name="connsiteX5" fmla="*/ 1598987 w 1885425"/>
                <a:gd name="connsiteY5" fmla="*/ 607608 h 2326239"/>
                <a:gd name="connsiteX6" fmla="*/ 1709155 w 1885425"/>
                <a:gd name="connsiteY6" fmla="*/ 354220 h 2326239"/>
                <a:gd name="connsiteX7" fmla="*/ 1841358 w 1885425"/>
                <a:gd name="connsiteY7" fmla="*/ 199983 h 2326239"/>
                <a:gd name="connsiteX8" fmla="*/ 1885425 w 1885425"/>
                <a:gd name="connsiteY8" fmla="*/ 111849 h 2326239"/>
                <a:gd name="connsiteX9" fmla="*/ 1841358 w 1885425"/>
                <a:gd name="connsiteY9" fmla="*/ 45747 h 2326239"/>
                <a:gd name="connsiteX10" fmla="*/ 1797290 w 1885425"/>
                <a:gd name="connsiteY10" fmla="*/ 12697 h 2326239"/>
                <a:gd name="connsiteX11" fmla="*/ 1687122 w 1885425"/>
                <a:gd name="connsiteY11" fmla="*/ 1680 h 2326239"/>
                <a:gd name="connsiteX12" fmla="*/ 1610004 w 1885425"/>
                <a:gd name="connsiteY12" fmla="*/ 45747 h 2326239"/>
                <a:gd name="connsiteX13" fmla="*/ 1488818 w 1885425"/>
                <a:gd name="connsiteY13" fmla="*/ 122865 h 2326239"/>
                <a:gd name="connsiteX14" fmla="*/ 1422497 w 1885425"/>
                <a:gd name="connsiteY14" fmla="*/ 188256 h 2326239"/>
                <a:gd name="connsiteX15" fmla="*/ 1323565 w 1885425"/>
                <a:gd name="connsiteY15" fmla="*/ 310152 h 2326239"/>
                <a:gd name="connsiteX16" fmla="*/ 1202380 w 1885425"/>
                <a:gd name="connsiteY16" fmla="*/ 442355 h 2326239"/>
                <a:gd name="connsiteX17" fmla="*/ 1147295 w 1885425"/>
                <a:gd name="connsiteY17" fmla="*/ 519473 h 2326239"/>
                <a:gd name="connsiteX18" fmla="*/ 1092211 w 1885425"/>
                <a:gd name="connsiteY18" fmla="*/ 629641 h 2326239"/>
                <a:gd name="connsiteX19" fmla="*/ 1004076 w 1885425"/>
                <a:gd name="connsiteY19" fmla="*/ 596591 h 2326239"/>
                <a:gd name="connsiteX20" fmla="*/ 882890 w 1885425"/>
                <a:gd name="connsiteY20" fmla="*/ 552523 h 2326239"/>
                <a:gd name="connsiteX21" fmla="*/ 750688 w 1885425"/>
                <a:gd name="connsiteY21" fmla="*/ 453371 h 2326239"/>
                <a:gd name="connsiteX22" fmla="*/ 651536 w 1885425"/>
                <a:gd name="connsiteY22" fmla="*/ 365236 h 2326239"/>
                <a:gd name="connsiteX23" fmla="*/ 574418 w 1885425"/>
                <a:gd name="connsiteY23" fmla="*/ 310152 h 2326239"/>
                <a:gd name="connsiteX24" fmla="*/ 464249 w 1885425"/>
                <a:gd name="connsiteY24" fmla="*/ 199983 h 2326239"/>
                <a:gd name="connsiteX25" fmla="*/ 343064 w 1885425"/>
                <a:gd name="connsiteY25" fmla="*/ 155916 h 2326239"/>
                <a:gd name="connsiteX26" fmla="*/ 232895 w 1885425"/>
                <a:gd name="connsiteY26" fmla="*/ 144899 h 2326239"/>
                <a:gd name="connsiteX27" fmla="*/ 78659 w 1885425"/>
                <a:gd name="connsiteY27" fmla="*/ 188967 h 2326239"/>
                <a:gd name="connsiteX28" fmla="*/ 1541 w 1885425"/>
                <a:gd name="connsiteY28" fmla="*/ 332186 h 2326239"/>
                <a:gd name="connsiteX29" fmla="*/ 34592 w 1885425"/>
                <a:gd name="connsiteY29" fmla="*/ 530489 h 2326239"/>
                <a:gd name="connsiteX30" fmla="*/ 122726 w 1885425"/>
                <a:gd name="connsiteY30" fmla="*/ 651675 h 2326239"/>
                <a:gd name="connsiteX31" fmla="*/ 354081 w 1885425"/>
                <a:gd name="connsiteY31" fmla="*/ 849979 h 2326239"/>
                <a:gd name="connsiteX32" fmla="*/ 607469 w 1885425"/>
                <a:gd name="connsiteY32" fmla="*/ 883029 h 2326239"/>
                <a:gd name="connsiteX33" fmla="*/ 596453 w 1885425"/>
                <a:gd name="connsiteY33" fmla="*/ 695742 h 2326239"/>
                <a:gd name="connsiteX34" fmla="*/ 420182 w 1885425"/>
                <a:gd name="connsiteY34" fmla="*/ 453372 h 2326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885425" h="2326239">
                  <a:moveTo>
                    <a:pt x="1367633" y="2326239"/>
                  </a:moveTo>
                  <a:cubicBezTo>
                    <a:pt x="1371305" y="2220660"/>
                    <a:pt x="1374977" y="2115082"/>
                    <a:pt x="1378649" y="1973699"/>
                  </a:cubicBezTo>
                  <a:cubicBezTo>
                    <a:pt x="1382321" y="1832316"/>
                    <a:pt x="1373141" y="1613815"/>
                    <a:pt x="1389666" y="1477940"/>
                  </a:cubicBezTo>
                  <a:cubicBezTo>
                    <a:pt x="1406191" y="1342065"/>
                    <a:pt x="1452095" y="1266783"/>
                    <a:pt x="1477801" y="1158451"/>
                  </a:cubicBezTo>
                  <a:cubicBezTo>
                    <a:pt x="1503507" y="1050119"/>
                    <a:pt x="1523704" y="919752"/>
                    <a:pt x="1543902" y="827945"/>
                  </a:cubicBezTo>
                  <a:cubicBezTo>
                    <a:pt x="1564100" y="736138"/>
                    <a:pt x="1571445" y="686562"/>
                    <a:pt x="1598987" y="607608"/>
                  </a:cubicBezTo>
                  <a:cubicBezTo>
                    <a:pt x="1626529" y="528654"/>
                    <a:pt x="1668760" y="422157"/>
                    <a:pt x="1709155" y="354220"/>
                  </a:cubicBezTo>
                  <a:cubicBezTo>
                    <a:pt x="1749550" y="286282"/>
                    <a:pt x="1811980" y="240378"/>
                    <a:pt x="1841358" y="199983"/>
                  </a:cubicBezTo>
                  <a:cubicBezTo>
                    <a:pt x="1870736" y="159588"/>
                    <a:pt x="1885425" y="137555"/>
                    <a:pt x="1885425" y="111849"/>
                  </a:cubicBezTo>
                  <a:cubicBezTo>
                    <a:pt x="1885425" y="86143"/>
                    <a:pt x="1841358" y="45747"/>
                    <a:pt x="1841358" y="45747"/>
                  </a:cubicBezTo>
                  <a:cubicBezTo>
                    <a:pt x="1826669" y="29222"/>
                    <a:pt x="1822996" y="20041"/>
                    <a:pt x="1797290" y="12697"/>
                  </a:cubicBezTo>
                  <a:cubicBezTo>
                    <a:pt x="1771584" y="5353"/>
                    <a:pt x="1718336" y="-3828"/>
                    <a:pt x="1687122" y="1680"/>
                  </a:cubicBezTo>
                  <a:cubicBezTo>
                    <a:pt x="1655908" y="7188"/>
                    <a:pt x="1643055" y="25549"/>
                    <a:pt x="1610004" y="45747"/>
                  </a:cubicBezTo>
                  <a:cubicBezTo>
                    <a:pt x="1576953" y="65944"/>
                    <a:pt x="1520069" y="99114"/>
                    <a:pt x="1488818" y="122865"/>
                  </a:cubicBezTo>
                  <a:cubicBezTo>
                    <a:pt x="1457567" y="146616"/>
                    <a:pt x="1450039" y="157041"/>
                    <a:pt x="1422497" y="188256"/>
                  </a:cubicBezTo>
                  <a:cubicBezTo>
                    <a:pt x="1394955" y="219470"/>
                    <a:pt x="1360251" y="267802"/>
                    <a:pt x="1323565" y="310152"/>
                  </a:cubicBezTo>
                  <a:cubicBezTo>
                    <a:pt x="1286879" y="352502"/>
                    <a:pt x="1231758" y="407468"/>
                    <a:pt x="1202380" y="442355"/>
                  </a:cubicBezTo>
                  <a:cubicBezTo>
                    <a:pt x="1173002" y="477242"/>
                    <a:pt x="1165656" y="488259"/>
                    <a:pt x="1147295" y="519473"/>
                  </a:cubicBezTo>
                  <a:cubicBezTo>
                    <a:pt x="1128934" y="550687"/>
                    <a:pt x="1116081" y="616788"/>
                    <a:pt x="1092211" y="629641"/>
                  </a:cubicBezTo>
                  <a:cubicBezTo>
                    <a:pt x="1068341" y="642494"/>
                    <a:pt x="1038963" y="609444"/>
                    <a:pt x="1004076" y="596591"/>
                  </a:cubicBezTo>
                  <a:cubicBezTo>
                    <a:pt x="969189" y="583738"/>
                    <a:pt x="925121" y="576393"/>
                    <a:pt x="882890" y="552523"/>
                  </a:cubicBezTo>
                  <a:cubicBezTo>
                    <a:pt x="840659" y="528653"/>
                    <a:pt x="789247" y="484586"/>
                    <a:pt x="750688" y="453371"/>
                  </a:cubicBezTo>
                  <a:cubicBezTo>
                    <a:pt x="712129" y="422156"/>
                    <a:pt x="680914" y="389106"/>
                    <a:pt x="651536" y="365236"/>
                  </a:cubicBezTo>
                  <a:cubicBezTo>
                    <a:pt x="622158" y="341366"/>
                    <a:pt x="605632" y="337694"/>
                    <a:pt x="574418" y="310152"/>
                  </a:cubicBezTo>
                  <a:cubicBezTo>
                    <a:pt x="543203" y="282610"/>
                    <a:pt x="502808" y="225689"/>
                    <a:pt x="464249" y="199983"/>
                  </a:cubicBezTo>
                  <a:cubicBezTo>
                    <a:pt x="425690" y="174277"/>
                    <a:pt x="381623" y="165097"/>
                    <a:pt x="343064" y="155916"/>
                  </a:cubicBezTo>
                  <a:cubicBezTo>
                    <a:pt x="304505" y="146735"/>
                    <a:pt x="276962" y="139391"/>
                    <a:pt x="232895" y="144899"/>
                  </a:cubicBezTo>
                  <a:cubicBezTo>
                    <a:pt x="188828" y="150407"/>
                    <a:pt x="117218" y="157752"/>
                    <a:pt x="78659" y="188967"/>
                  </a:cubicBezTo>
                  <a:cubicBezTo>
                    <a:pt x="40100" y="220182"/>
                    <a:pt x="8885" y="275266"/>
                    <a:pt x="1541" y="332186"/>
                  </a:cubicBezTo>
                  <a:cubicBezTo>
                    <a:pt x="-5803" y="389106"/>
                    <a:pt x="14395" y="477241"/>
                    <a:pt x="34592" y="530489"/>
                  </a:cubicBezTo>
                  <a:cubicBezTo>
                    <a:pt x="54789" y="583737"/>
                    <a:pt x="69478" y="598427"/>
                    <a:pt x="122726" y="651675"/>
                  </a:cubicBezTo>
                  <a:cubicBezTo>
                    <a:pt x="175974" y="704923"/>
                    <a:pt x="273291" y="811420"/>
                    <a:pt x="354081" y="849979"/>
                  </a:cubicBezTo>
                  <a:cubicBezTo>
                    <a:pt x="434871" y="888538"/>
                    <a:pt x="567074" y="908735"/>
                    <a:pt x="607469" y="883029"/>
                  </a:cubicBezTo>
                  <a:cubicBezTo>
                    <a:pt x="647864" y="857323"/>
                    <a:pt x="618487" y="771024"/>
                    <a:pt x="596453" y="695742"/>
                  </a:cubicBezTo>
                  <a:cubicBezTo>
                    <a:pt x="574419" y="620460"/>
                    <a:pt x="475266" y="592000"/>
                    <a:pt x="420182" y="453372"/>
                  </a:cubicBezTo>
                </a:path>
              </a:pathLst>
            </a:custGeom>
            <a:noFill/>
            <a:ln w="571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711623F6-DDAC-054F-E8DC-2E6136E58757}"/>
                </a:ext>
              </a:extLst>
            </p:cNvPr>
            <p:cNvSpPr/>
            <p:nvPr/>
          </p:nvSpPr>
          <p:spPr>
            <a:xfrm>
              <a:off x="6066800" y="2401377"/>
              <a:ext cx="606702" cy="632051"/>
            </a:xfrm>
            <a:custGeom>
              <a:avLst/>
              <a:gdLst>
                <a:gd name="connsiteX0" fmla="*/ 188263 w 808684"/>
                <a:gd name="connsiteY0" fmla="*/ 0 h 807943"/>
                <a:gd name="connsiteX1" fmla="*/ 100128 w 808684"/>
                <a:gd name="connsiteY1" fmla="*/ 11017 h 807943"/>
                <a:gd name="connsiteX2" fmla="*/ 45044 w 808684"/>
                <a:gd name="connsiteY2" fmla="*/ 66102 h 807943"/>
                <a:gd name="connsiteX3" fmla="*/ 34027 w 808684"/>
                <a:gd name="connsiteY3" fmla="*/ 132203 h 807943"/>
                <a:gd name="connsiteX4" fmla="*/ 976 w 808684"/>
                <a:gd name="connsiteY4" fmla="*/ 176270 h 807943"/>
                <a:gd name="connsiteX5" fmla="*/ 11993 w 808684"/>
                <a:gd name="connsiteY5" fmla="*/ 286439 h 807943"/>
                <a:gd name="connsiteX6" fmla="*/ 45044 w 808684"/>
                <a:gd name="connsiteY6" fmla="*/ 352540 h 807943"/>
                <a:gd name="connsiteX7" fmla="*/ 78094 w 808684"/>
                <a:gd name="connsiteY7" fmla="*/ 495759 h 807943"/>
                <a:gd name="connsiteX8" fmla="*/ 210297 w 808684"/>
                <a:gd name="connsiteY8" fmla="*/ 572877 h 807943"/>
                <a:gd name="connsiteX9" fmla="*/ 309449 w 808684"/>
                <a:gd name="connsiteY9" fmla="*/ 672029 h 807943"/>
                <a:gd name="connsiteX10" fmla="*/ 419617 w 808684"/>
                <a:gd name="connsiteY10" fmla="*/ 727114 h 807943"/>
                <a:gd name="connsiteX11" fmla="*/ 518769 w 808684"/>
                <a:gd name="connsiteY11" fmla="*/ 760164 h 807943"/>
                <a:gd name="connsiteX12" fmla="*/ 595887 w 808684"/>
                <a:gd name="connsiteY12" fmla="*/ 804232 h 807943"/>
                <a:gd name="connsiteX13" fmla="*/ 650971 w 808684"/>
                <a:gd name="connsiteY13" fmla="*/ 804232 h 807943"/>
                <a:gd name="connsiteX14" fmla="*/ 772157 w 808684"/>
                <a:gd name="connsiteY14" fmla="*/ 793215 h 807943"/>
                <a:gd name="connsiteX15" fmla="*/ 772157 w 808684"/>
                <a:gd name="connsiteY15" fmla="*/ 771181 h 807943"/>
                <a:gd name="connsiteX16" fmla="*/ 805208 w 808684"/>
                <a:gd name="connsiteY16" fmla="*/ 716097 h 807943"/>
                <a:gd name="connsiteX17" fmla="*/ 805208 w 808684"/>
                <a:gd name="connsiteY17" fmla="*/ 649996 h 807943"/>
                <a:gd name="connsiteX18" fmla="*/ 783174 w 808684"/>
                <a:gd name="connsiteY18" fmla="*/ 583894 h 807943"/>
                <a:gd name="connsiteX19" fmla="*/ 772157 w 808684"/>
                <a:gd name="connsiteY19" fmla="*/ 539827 h 807943"/>
                <a:gd name="connsiteX20" fmla="*/ 739106 w 808684"/>
                <a:gd name="connsiteY20" fmla="*/ 506776 h 807943"/>
                <a:gd name="connsiteX21" fmla="*/ 728090 w 808684"/>
                <a:gd name="connsiteY21" fmla="*/ 495759 h 807943"/>
                <a:gd name="connsiteX22" fmla="*/ 739106 w 808684"/>
                <a:gd name="connsiteY22" fmla="*/ 517793 h 807943"/>
                <a:gd name="connsiteX0" fmla="*/ 188263 w 808684"/>
                <a:gd name="connsiteY0" fmla="*/ 0 h 807943"/>
                <a:gd name="connsiteX1" fmla="*/ 100128 w 808684"/>
                <a:gd name="connsiteY1" fmla="*/ 11017 h 807943"/>
                <a:gd name="connsiteX2" fmla="*/ 45044 w 808684"/>
                <a:gd name="connsiteY2" fmla="*/ 66102 h 807943"/>
                <a:gd name="connsiteX3" fmla="*/ 34027 w 808684"/>
                <a:gd name="connsiteY3" fmla="*/ 132203 h 807943"/>
                <a:gd name="connsiteX4" fmla="*/ 976 w 808684"/>
                <a:gd name="connsiteY4" fmla="*/ 176270 h 807943"/>
                <a:gd name="connsiteX5" fmla="*/ 11993 w 808684"/>
                <a:gd name="connsiteY5" fmla="*/ 286439 h 807943"/>
                <a:gd name="connsiteX6" fmla="*/ 45044 w 808684"/>
                <a:gd name="connsiteY6" fmla="*/ 352540 h 807943"/>
                <a:gd name="connsiteX7" fmla="*/ 78094 w 808684"/>
                <a:gd name="connsiteY7" fmla="*/ 495759 h 807943"/>
                <a:gd name="connsiteX8" fmla="*/ 202060 w 808684"/>
                <a:gd name="connsiteY8" fmla="*/ 593472 h 807943"/>
                <a:gd name="connsiteX9" fmla="*/ 309449 w 808684"/>
                <a:gd name="connsiteY9" fmla="*/ 672029 h 807943"/>
                <a:gd name="connsiteX10" fmla="*/ 419617 w 808684"/>
                <a:gd name="connsiteY10" fmla="*/ 727114 h 807943"/>
                <a:gd name="connsiteX11" fmla="*/ 518769 w 808684"/>
                <a:gd name="connsiteY11" fmla="*/ 760164 h 807943"/>
                <a:gd name="connsiteX12" fmla="*/ 595887 w 808684"/>
                <a:gd name="connsiteY12" fmla="*/ 804232 h 807943"/>
                <a:gd name="connsiteX13" fmla="*/ 650971 w 808684"/>
                <a:gd name="connsiteY13" fmla="*/ 804232 h 807943"/>
                <a:gd name="connsiteX14" fmla="*/ 772157 w 808684"/>
                <a:gd name="connsiteY14" fmla="*/ 793215 h 807943"/>
                <a:gd name="connsiteX15" fmla="*/ 772157 w 808684"/>
                <a:gd name="connsiteY15" fmla="*/ 771181 h 807943"/>
                <a:gd name="connsiteX16" fmla="*/ 805208 w 808684"/>
                <a:gd name="connsiteY16" fmla="*/ 716097 h 807943"/>
                <a:gd name="connsiteX17" fmla="*/ 805208 w 808684"/>
                <a:gd name="connsiteY17" fmla="*/ 649996 h 807943"/>
                <a:gd name="connsiteX18" fmla="*/ 783174 w 808684"/>
                <a:gd name="connsiteY18" fmla="*/ 583894 h 807943"/>
                <a:gd name="connsiteX19" fmla="*/ 772157 w 808684"/>
                <a:gd name="connsiteY19" fmla="*/ 539827 h 807943"/>
                <a:gd name="connsiteX20" fmla="*/ 739106 w 808684"/>
                <a:gd name="connsiteY20" fmla="*/ 506776 h 807943"/>
                <a:gd name="connsiteX21" fmla="*/ 728090 w 808684"/>
                <a:gd name="connsiteY21" fmla="*/ 495759 h 807943"/>
                <a:gd name="connsiteX22" fmla="*/ 739106 w 808684"/>
                <a:gd name="connsiteY22" fmla="*/ 517793 h 807943"/>
                <a:gd name="connsiteX0" fmla="*/ 188117 w 808538"/>
                <a:gd name="connsiteY0" fmla="*/ 0 h 807943"/>
                <a:gd name="connsiteX1" fmla="*/ 99982 w 808538"/>
                <a:gd name="connsiteY1" fmla="*/ 11017 h 807943"/>
                <a:gd name="connsiteX2" fmla="*/ 44898 w 808538"/>
                <a:gd name="connsiteY2" fmla="*/ 66102 h 807943"/>
                <a:gd name="connsiteX3" fmla="*/ 33881 w 808538"/>
                <a:gd name="connsiteY3" fmla="*/ 132203 h 807943"/>
                <a:gd name="connsiteX4" fmla="*/ 830 w 808538"/>
                <a:gd name="connsiteY4" fmla="*/ 176270 h 807943"/>
                <a:gd name="connsiteX5" fmla="*/ 11847 w 808538"/>
                <a:gd name="connsiteY5" fmla="*/ 286439 h 807943"/>
                <a:gd name="connsiteX6" fmla="*/ 32541 w 808538"/>
                <a:gd name="connsiteY6" fmla="*/ 352540 h 807943"/>
                <a:gd name="connsiteX7" fmla="*/ 77948 w 808538"/>
                <a:gd name="connsiteY7" fmla="*/ 495759 h 807943"/>
                <a:gd name="connsiteX8" fmla="*/ 201914 w 808538"/>
                <a:gd name="connsiteY8" fmla="*/ 593472 h 807943"/>
                <a:gd name="connsiteX9" fmla="*/ 309303 w 808538"/>
                <a:gd name="connsiteY9" fmla="*/ 672029 h 807943"/>
                <a:gd name="connsiteX10" fmla="*/ 419471 w 808538"/>
                <a:gd name="connsiteY10" fmla="*/ 727114 h 807943"/>
                <a:gd name="connsiteX11" fmla="*/ 518623 w 808538"/>
                <a:gd name="connsiteY11" fmla="*/ 760164 h 807943"/>
                <a:gd name="connsiteX12" fmla="*/ 595741 w 808538"/>
                <a:gd name="connsiteY12" fmla="*/ 804232 h 807943"/>
                <a:gd name="connsiteX13" fmla="*/ 650825 w 808538"/>
                <a:gd name="connsiteY13" fmla="*/ 804232 h 807943"/>
                <a:gd name="connsiteX14" fmla="*/ 772011 w 808538"/>
                <a:gd name="connsiteY14" fmla="*/ 793215 h 807943"/>
                <a:gd name="connsiteX15" fmla="*/ 772011 w 808538"/>
                <a:gd name="connsiteY15" fmla="*/ 771181 h 807943"/>
                <a:gd name="connsiteX16" fmla="*/ 805062 w 808538"/>
                <a:gd name="connsiteY16" fmla="*/ 716097 h 807943"/>
                <a:gd name="connsiteX17" fmla="*/ 805062 w 808538"/>
                <a:gd name="connsiteY17" fmla="*/ 649996 h 807943"/>
                <a:gd name="connsiteX18" fmla="*/ 783028 w 808538"/>
                <a:gd name="connsiteY18" fmla="*/ 583894 h 807943"/>
                <a:gd name="connsiteX19" fmla="*/ 772011 w 808538"/>
                <a:gd name="connsiteY19" fmla="*/ 539827 h 807943"/>
                <a:gd name="connsiteX20" fmla="*/ 738960 w 808538"/>
                <a:gd name="connsiteY20" fmla="*/ 506776 h 807943"/>
                <a:gd name="connsiteX21" fmla="*/ 727944 w 808538"/>
                <a:gd name="connsiteY21" fmla="*/ 495759 h 807943"/>
                <a:gd name="connsiteX22" fmla="*/ 738960 w 808538"/>
                <a:gd name="connsiteY22" fmla="*/ 517793 h 807943"/>
                <a:gd name="connsiteX0" fmla="*/ 187361 w 807782"/>
                <a:gd name="connsiteY0" fmla="*/ 0 h 807943"/>
                <a:gd name="connsiteX1" fmla="*/ 99226 w 807782"/>
                <a:gd name="connsiteY1" fmla="*/ 11017 h 807943"/>
                <a:gd name="connsiteX2" fmla="*/ 44142 w 807782"/>
                <a:gd name="connsiteY2" fmla="*/ 66102 h 807943"/>
                <a:gd name="connsiteX3" fmla="*/ 8411 w 807782"/>
                <a:gd name="connsiteY3" fmla="*/ 119846 h 807943"/>
                <a:gd name="connsiteX4" fmla="*/ 74 w 807782"/>
                <a:gd name="connsiteY4" fmla="*/ 176270 h 807943"/>
                <a:gd name="connsiteX5" fmla="*/ 11091 w 807782"/>
                <a:gd name="connsiteY5" fmla="*/ 286439 h 807943"/>
                <a:gd name="connsiteX6" fmla="*/ 31785 w 807782"/>
                <a:gd name="connsiteY6" fmla="*/ 352540 h 807943"/>
                <a:gd name="connsiteX7" fmla="*/ 77192 w 807782"/>
                <a:gd name="connsiteY7" fmla="*/ 495759 h 807943"/>
                <a:gd name="connsiteX8" fmla="*/ 201158 w 807782"/>
                <a:gd name="connsiteY8" fmla="*/ 593472 h 807943"/>
                <a:gd name="connsiteX9" fmla="*/ 308547 w 807782"/>
                <a:gd name="connsiteY9" fmla="*/ 672029 h 807943"/>
                <a:gd name="connsiteX10" fmla="*/ 418715 w 807782"/>
                <a:gd name="connsiteY10" fmla="*/ 727114 h 807943"/>
                <a:gd name="connsiteX11" fmla="*/ 517867 w 807782"/>
                <a:gd name="connsiteY11" fmla="*/ 760164 h 807943"/>
                <a:gd name="connsiteX12" fmla="*/ 594985 w 807782"/>
                <a:gd name="connsiteY12" fmla="*/ 804232 h 807943"/>
                <a:gd name="connsiteX13" fmla="*/ 650069 w 807782"/>
                <a:gd name="connsiteY13" fmla="*/ 804232 h 807943"/>
                <a:gd name="connsiteX14" fmla="*/ 771255 w 807782"/>
                <a:gd name="connsiteY14" fmla="*/ 793215 h 807943"/>
                <a:gd name="connsiteX15" fmla="*/ 771255 w 807782"/>
                <a:gd name="connsiteY15" fmla="*/ 771181 h 807943"/>
                <a:gd name="connsiteX16" fmla="*/ 804306 w 807782"/>
                <a:gd name="connsiteY16" fmla="*/ 716097 h 807943"/>
                <a:gd name="connsiteX17" fmla="*/ 804306 w 807782"/>
                <a:gd name="connsiteY17" fmla="*/ 649996 h 807943"/>
                <a:gd name="connsiteX18" fmla="*/ 782272 w 807782"/>
                <a:gd name="connsiteY18" fmla="*/ 583894 h 807943"/>
                <a:gd name="connsiteX19" fmla="*/ 771255 w 807782"/>
                <a:gd name="connsiteY19" fmla="*/ 539827 h 807943"/>
                <a:gd name="connsiteX20" fmla="*/ 738204 w 807782"/>
                <a:gd name="connsiteY20" fmla="*/ 506776 h 807943"/>
                <a:gd name="connsiteX21" fmla="*/ 727188 w 807782"/>
                <a:gd name="connsiteY21" fmla="*/ 495759 h 807943"/>
                <a:gd name="connsiteX22" fmla="*/ 738204 w 807782"/>
                <a:gd name="connsiteY22" fmla="*/ 517793 h 807943"/>
                <a:gd name="connsiteX0" fmla="*/ 240907 w 807782"/>
                <a:gd name="connsiteY0" fmla="*/ 0 h 812062"/>
                <a:gd name="connsiteX1" fmla="*/ 99226 w 807782"/>
                <a:gd name="connsiteY1" fmla="*/ 15136 h 812062"/>
                <a:gd name="connsiteX2" fmla="*/ 44142 w 807782"/>
                <a:gd name="connsiteY2" fmla="*/ 70221 h 812062"/>
                <a:gd name="connsiteX3" fmla="*/ 8411 w 807782"/>
                <a:gd name="connsiteY3" fmla="*/ 123965 h 812062"/>
                <a:gd name="connsiteX4" fmla="*/ 74 w 807782"/>
                <a:gd name="connsiteY4" fmla="*/ 180389 h 812062"/>
                <a:gd name="connsiteX5" fmla="*/ 11091 w 807782"/>
                <a:gd name="connsiteY5" fmla="*/ 290558 h 812062"/>
                <a:gd name="connsiteX6" fmla="*/ 31785 w 807782"/>
                <a:gd name="connsiteY6" fmla="*/ 356659 h 812062"/>
                <a:gd name="connsiteX7" fmla="*/ 77192 w 807782"/>
                <a:gd name="connsiteY7" fmla="*/ 499878 h 812062"/>
                <a:gd name="connsiteX8" fmla="*/ 201158 w 807782"/>
                <a:gd name="connsiteY8" fmla="*/ 597591 h 812062"/>
                <a:gd name="connsiteX9" fmla="*/ 308547 w 807782"/>
                <a:gd name="connsiteY9" fmla="*/ 676148 h 812062"/>
                <a:gd name="connsiteX10" fmla="*/ 418715 w 807782"/>
                <a:gd name="connsiteY10" fmla="*/ 731233 h 812062"/>
                <a:gd name="connsiteX11" fmla="*/ 517867 w 807782"/>
                <a:gd name="connsiteY11" fmla="*/ 764283 h 812062"/>
                <a:gd name="connsiteX12" fmla="*/ 594985 w 807782"/>
                <a:gd name="connsiteY12" fmla="*/ 808351 h 812062"/>
                <a:gd name="connsiteX13" fmla="*/ 650069 w 807782"/>
                <a:gd name="connsiteY13" fmla="*/ 808351 h 812062"/>
                <a:gd name="connsiteX14" fmla="*/ 771255 w 807782"/>
                <a:gd name="connsiteY14" fmla="*/ 797334 h 812062"/>
                <a:gd name="connsiteX15" fmla="*/ 771255 w 807782"/>
                <a:gd name="connsiteY15" fmla="*/ 775300 h 812062"/>
                <a:gd name="connsiteX16" fmla="*/ 804306 w 807782"/>
                <a:gd name="connsiteY16" fmla="*/ 720216 h 812062"/>
                <a:gd name="connsiteX17" fmla="*/ 804306 w 807782"/>
                <a:gd name="connsiteY17" fmla="*/ 654115 h 812062"/>
                <a:gd name="connsiteX18" fmla="*/ 782272 w 807782"/>
                <a:gd name="connsiteY18" fmla="*/ 588013 h 812062"/>
                <a:gd name="connsiteX19" fmla="*/ 771255 w 807782"/>
                <a:gd name="connsiteY19" fmla="*/ 543946 h 812062"/>
                <a:gd name="connsiteX20" fmla="*/ 738204 w 807782"/>
                <a:gd name="connsiteY20" fmla="*/ 510895 h 812062"/>
                <a:gd name="connsiteX21" fmla="*/ 727188 w 807782"/>
                <a:gd name="connsiteY21" fmla="*/ 499878 h 812062"/>
                <a:gd name="connsiteX22" fmla="*/ 738204 w 807782"/>
                <a:gd name="connsiteY22" fmla="*/ 521912 h 812062"/>
                <a:gd name="connsiteX0" fmla="*/ 240907 w 807782"/>
                <a:gd name="connsiteY0" fmla="*/ 0 h 812062"/>
                <a:gd name="connsiteX1" fmla="*/ 99226 w 807782"/>
                <a:gd name="connsiteY1" fmla="*/ 15136 h 812062"/>
                <a:gd name="connsiteX2" fmla="*/ 44142 w 807782"/>
                <a:gd name="connsiteY2" fmla="*/ 70221 h 812062"/>
                <a:gd name="connsiteX3" fmla="*/ 8411 w 807782"/>
                <a:gd name="connsiteY3" fmla="*/ 123965 h 812062"/>
                <a:gd name="connsiteX4" fmla="*/ 74 w 807782"/>
                <a:gd name="connsiteY4" fmla="*/ 180389 h 812062"/>
                <a:gd name="connsiteX5" fmla="*/ 11091 w 807782"/>
                <a:gd name="connsiteY5" fmla="*/ 290558 h 812062"/>
                <a:gd name="connsiteX6" fmla="*/ 19428 w 807782"/>
                <a:gd name="connsiteY6" fmla="*/ 360777 h 812062"/>
                <a:gd name="connsiteX7" fmla="*/ 77192 w 807782"/>
                <a:gd name="connsiteY7" fmla="*/ 499878 h 812062"/>
                <a:gd name="connsiteX8" fmla="*/ 201158 w 807782"/>
                <a:gd name="connsiteY8" fmla="*/ 597591 h 812062"/>
                <a:gd name="connsiteX9" fmla="*/ 308547 w 807782"/>
                <a:gd name="connsiteY9" fmla="*/ 676148 h 812062"/>
                <a:gd name="connsiteX10" fmla="*/ 418715 w 807782"/>
                <a:gd name="connsiteY10" fmla="*/ 731233 h 812062"/>
                <a:gd name="connsiteX11" fmla="*/ 517867 w 807782"/>
                <a:gd name="connsiteY11" fmla="*/ 764283 h 812062"/>
                <a:gd name="connsiteX12" fmla="*/ 594985 w 807782"/>
                <a:gd name="connsiteY12" fmla="*/ 808351 h 812062"/>
                <a:gd name="connsiteX13" fmla="*/ 650069 w 807782"/>
                <a:gd name="connsiteY13" fmla="*/ 808351 h 812062"/>
                <a:gd name="connsiteX14" fmla="*/ 771255 w 807782"/>
                <a:gd name="connsiteY14" fmla="*/ 797334 h 812062"/>
                <a:gd name="connsiteX15" fmla="*/ 771255 w 807782"/>
                <a:gd name="connsiteY15" fmla="*/ 775300 h 812062"/>
                <a:gd name="connsiteX16" fmla="*/ 804306 w 807782"/>
                <a:gd name="connsiteY16" fmla="*/ 720216 h 812062"/>
                <a:gd name="connsiteX17" fmla="*/ 804306 w 807782"/>
                <a:gd name="connsiteY17" fmla="*/ 654115 h 812062"/>
                <a:gd name="connsiteX18" fmla="*/ 782272 w 807782"/>
                <a:gd name="connsiteY18" fmla="*/ 588013 h 812062"/>
                <a:gd name="connsiteX19" fmla="*/ 771255 w 807782"/>
                <a:gd name="connsiteY19" fmla="*/ 543946 h 812062"/>
                <a:gd name="connsiteX20" fmla="*/ 738204 w 807782"/>
                <a:gd name="connsiteY20" fmla="*/ 510895 h 812062"/>
                <a:gd name="connsiteX21" fmla="*/ 727188 w 807782"/>
                <a:gd name="connsiteY21" fmla="*/ 499878 h 812062"/>
                <a:gd name="connsiteX22" fmla="*/ 738204 w 807782"/>
                <a:gd name="connsiteY22" fmla="*/ 521912 h 812062"/>
                <a:gd name="connsiteX0" fmla="*/ 240907 w 818062"/>
                <a:gd name="connsiteY0" fmla="*/ 0 h 812062"/>
                <a:gd name="connsiteX1" fmla="*/ 99226 w 818062"/>
                <a:gd name="connsiteY1" fmla="*/ 15136 h 812062"/>
                <a:gd name="connsiteX2" fmla="*/ 44142 w 818062"/>
                <a:gd name="connsiteY2" fmla="*/ 70221 h 812062"/>
                <a:gd name="connsiteX3" fmla="*/ 8411 w 818062"/>
                <a:gd name="connsiteY3" fmla="*/ 123965 h 812062"/>
                <a:gd name="connsiteX4" fmla="*/ 74 w 818062"/>
                <a:gd name="connsiteY4" fmla="*/ 180389 h 812062"/>
                <a:gd name="connsiteX5" fmla="*/ 11091 w 818062"/>
                <a:gd name="connsiteY5" fmla="*/ 290558 h 812062"/>
                <a:gd name="connsiteX6" fmla="*/ 19428 w 818062"/>
                <a:gd name="connsiteY6" fmla="*/ 360777 h 812062"/>
                <a:gd name="connsiteX7" fmla="*/ 77192 w 818062"/>
                <a:gd name="connsiteY7" fmla="*/ 499878 h 812062"/>
                <a:gd name="connsiteX8" fmla="*/ 201158 w 818062"/>
                <a:gd name="connsiteY8" fmla="*/ 597591 h 812062"/>
                <a:gd name="connsiteX9" fmla="*/ 308547 w 818062"/>
                <a:gd name="connsiteY9" fmla="*/ 676148 h 812062"/>
                <a:gd name="connsiteX10" fmla="*/ 418715 w 818062"/>
                <a:gd name="connsiteY10" fmla="*/ 731233 h 812062"/>
                <a:gd name="connsiteX11" fmla="*/ 517867 w 818062"/>
                <a:gd name="connsiteY11" fmla="*/ 764283 h 812062"/>
                <a:gd name="connsiteX12" fmla="*/ 594985 w 818062"/>
                <a:gd name="connsiteY12" fmla="*/ 808351 h 812062"/>
                <a:gd name="connsiteX13" fmla="*/ 650069 w 818062"/>
                <a:gd name="connsiteY13" fmla="*/ 808351 h 812062"/>
                <a:gd name="connsiteX14" fmla="*/ 771255 w 818062"/>
                <a:gd name="connsiteY14" fmla="*/ 797334 h 812062"/>
                <a:gd name="connsiteX15" fmla="*/ 771255 w 818062"/>
                <a:gd name="connsiteY15" fmla="*/ 775300 h 812062"/>
                <a:gd name="connsiteX16" fmla="*/ 816662 w 818062"/>
                <a:gd name="connsiteY16" fmla="*/ 724335 h 812062"/>
                <a:gd name="connsiteX17" fmla="*/ 804306 w 818062"/>
                <a:gd name="connsiteY17" fmla="*/ 654115 h 812062"/>
                <a:gd name="connsiteX18" fmla="*/ 782272 w 818062"/>
                <a:gd name="connsiteY18" fmla="*/ 588013 h 812062"/>
                <a:gd name="connsiteX19" fmla="*/ 771255 w 818062"/>
                <a:gd name="connsiteY19" fmla="*/ 543946 h 812062"/>
                <a:gd name="connsiteX20" fmla="*/ 738204 w 818062"/>
                <a:gd name="connsiteY20" fmla="*/ 510895 h 812062"/>
                <a:gd name="connsiteX21" fmla="*/ 727188 w 818062"/>
                <a:gd name="connsiteY21" fmla="*/ 499878 h 812062"/>
                <a:gd name="connsiteX22" fmla="*/ 738204 w 818062"/>
                <a:gd name="connsiteY22" fmla="*/ 521912 h 812062"/>
                <a:gd name="connsiteX0" fmla="*/ 240907 w 819100"/>
                <a:gd name="connsiteY0" fmla="*/ 0 h 812062"/>
                <a:gd name="connsiteX1" fmla="*/ 99226 w 819100"/>
                <a:gd name="connsiteY1" fmla="*/ 15136 h 812062"/>
                <a:gd name="connsiteX2" fmla="*/ 44142 w 819100"/>
                <a:gd name="connsiteY2" fmla="*/ 70221 h 812062"/>
                <a:gd name="connsiteX3" fmla="*/ 8411 w 819100"/>
                <a:gd name="connsiteY3" fmla="*/ 123965 h 812062"/>
                <a:gd name="connsiteX4" fmla="*/ 74 w 819100"/>
                <a:gd name="connsiteY4" fmla="*/ 180389 h 812062"/>
                <a:gd name="connsiteX5" fmla="*/ 11091 w 819100"/>
                <a:gd name="connsiteY5" fmla="*/ 290558 h 812062"/>
                <a:gd name="connsiteX6" fmla="*/ 19428 w 819100"/>
                <a:gd name="connsiteY6" fmla="*/ 360777 h 812062"/>
                <a:gd name="connsiteX7" fmla="*/ 77192 w 819100"/>
                <a:gd name="connsiteY7" fmla="*/ 499878 h 812062"/>
                <a:gd name="connsiteX8" fmla="*/ 201158 w 819100"/>
                <a:gd name="connsiteY8" fmla="*/ 597591 h 812062"/>
                <a:gd name="connsiteX9" fmla="*/ 308547 w 819100"/>
                <a:gd name="connsiteY9" fmla="*/ 676148 h 812062"/>
                <a:gd name="connsiteX10" fmla="*/ 418715 w 819100"/>
                <a:gd name="connsiteY10" fmla="*/ 731233 h 812062"/>
                <a:gd name="connsiteX11" fmla="*/ 517867 w 819100"/>
                <a:gd name="connsiteY11" fmla="*/ 764283 h 812062"/>
                <a:gd name="connsiteX12" fmla="*/ 594985 w 819100"/>
                <a:gd name="connsiteY12" fmla="*/ 808351 h 812062"/>
                <a:gd name="connsiteX13" fmla="*/ 650069 w 819100"/>
                <a:gd name="connsiteY13" fmla="*/ 808351 h 812062"/>
                <a:gd name="connsiteX14" fmla="*/ 771255 w 819100"/>
                <a:gd name="connsiteY14" fmla="*/ 797334 h 812062"/>
                <a:gd name="connsiteX15" fmla="*/ 754780 w 819100"/>
                <a:gd name="connsiteY15" fmla="*/ 779418 h 812062"/>
                <a:gd name="connsiteX16" fmla="*/ 816662 w 819100"/>
                <a:gd name="connsiteY16" fmla="*/ 724335 h 812062"/>
                <a:gd name="connsiteX17" fmla="*/ 804306 w 819100"/>
                <a:gd name="connsiteY17" fmla="*/ 654115 h 812062"/>
                <a:gd name="connsiteX18" fmla="*/ 782272 w 819100"/>
                <a:gd name="connsiteY18" fmla="*/ 588013 h 812062"/>
                <a:gd name="connsiteX19" fmla="*/ 771255 w 819100"/>
                <a:gd name="connsiteY19" fmla="*/ 543946 h 812062"/>
                <a:gd name="connsiteX20" fmla="*/ 738204 w 819100"/>
                <a:gd name="connsiteY20" fmla="*/ 510895 h 812062"/>
                <a:gd name="connsiteX21" fmla="*/ 727188 w 819100"/>
                <a:gd name="connsiteY21" fmla="*/ 499878 h 812062"/>
                <a:gd name="connsiteX22" fmla="*/ 738204 w 819100"/>
                <a:gd name="connsiteY22" fmla="*/ 521912 h 812062"/>
                <a:gd name="connsiteX0" fmla="*/ 240907 w 816708"/>
                <a:gd name="connsiteY0" fmla="*/ 0 h 812062"/>
                <a:gd name="connsiteX1" fmla="*/ 99226 w 816708"/>
                <a:gd name="connsiteY1" fmla="*/ 15136 h 812062"/>
                <a:gd name="connsiteX2" fmla="*/ 44142 w 816708"/>
                <a:gd name="connsiteY2" fmla="*/ 70221 h 812062"/>
                <a:gd name="connsiteX3" fmla="*/ 8411 w 816708"/>
                <a:gd name="connsiteY3" fmla="*/ 123965 h 812062"/>
                <a:gd name="connsiteX4" fmla="*/ 74 w 816708"/>
                <a:gd name="connsiteY4" fmla="*/ 180389 h 812062"/>
                <a:gd name="connsiteX5" fmla="*/ 11091 w 816708"/>
                <a:gd name="connsiteY5" fmla="*/ 290558 h 812062"/>
                <a:gd name="connsiteX6" fmla="*/ 19428 w 816708"/>
                <a:gd name="connsiteY6" fmla="*/ 360777 h 812062"/>
                <a:gd name="connsiteX7" fmla="*/ 77192 w 816708"/>
                <a:gd name="connsiteY7" fmla="*/ 499878 h 812062"/>
                <a:gd name="connsiteX8" fmla="*/ 201158 w 816708"/>
                <a:gd name="connsiteY8" fmla="*/ 597591 h 812062"/>
                <a:gd name="connsiteX9" fmla="*/ 308547 w 816708"/>
                <a:gd name="connsiteY9" fmla="*/ 676148 h 812062"/>
                <a:gd name="connsiteX10" fmla="*/ 418715 w 816708"/>
                <a:gd name="connsiteY10" fmla="*/ 731233 h 812062"/>
                <a:gd name="connsiteX11" fmla="*/ 517867 w 816708"/>
                <a:gd name="connsiteY11" fmla="*/ 764283 h 812062"/>
                <a:gd name="connsiteX12" fmla="*/ 594985 w 816708"/>
                <a:gd name="connsiteY12" fmla="*/ 808351 h 812062"/>
                <a:gd name="connsiteX13" fmla="*/ 650069 w 816708"/>
                <a:gd name="connsiteY13" fmla="*/ 808351 h 812062"/>
                <a:gd name="connsiteX14" fmla="*/ 771255 w 816708"/>
                <a:gd name="connsiteY14" fmla="*/ 797334 h 812062"/>
                <a:gd name="connsiteX15" fmla="*/ 800088 w 816708"/>
                <a:gd name="connsiteY15" fmla="*/ 758823 h 812062"/>
                <a:gd name="connsiteX16" fmla="*/ 816662 w 816708"/>
                <a:gd name="connsiteY16" fmla="*/ 724335 h 812062"/>
                <a:gd name="connsiteX17" fmla="*/ 804306 w 816708"/>
                <a:gd name="connsiteY17" fmla="*/ 654115 h 812062"/>
                <a:gd name="connsiteX18" fmla="*/ 782272 w 816708"/>
                <a:gd name="connsiteY18" fmla="*/ 588013 h 812062"/>
                <a:gd name="connsiteX19" fmla="*/ 771255 w 816708"/>
                <a:gd name="connsiteY19" fmla="*/ 543946 h 812062"/>
                <a:gd name="connsiteX20" fmla="*/ 738204 w 816708"/>
                <a:gd name="connsiteY20" fmla="*/ 510895 h 812062"/>
                <a:gd name="connsiteX21" fmla="*/ 727188 w 816708"/>
                <a:gd name="connsiteY21" fmla="*/ 499878 h 812062"/>
                <a:gd name="connsiteX22" fmla="*/ 738204 w 816708"/>
                <a:gd name="connsiteY22" fmla="*/ 521912 h 812062"/>
                <a:gd name="connsiteX0" fmla="*/ 240907 w 816708"/>
                <a:gd name="connsiteY0" fmla="*/ 0 h 812062"/>
                <a:gd name="connsiteX1" fmla="*/ 99226 w 816708"/>
                <a:gd name="connsiteY1" fmla="*/ 15136 h 812062"/>
                <a:gd name="connsiteX2" fmla="*/ 44142 w 816708"/>
                <a:gd name="connsiteY2" fmla="*/ 70221 h 812062"/>
                <a:gd name="connsiteX3" fmla="*/ 8411 w 816708"/>
                <a:gd name="connsiteY3" fmla="*/ 123965 h 812062"/>
                <a:gd name="connsiteX4" fmla="*/ 74 w 816708"/>
                <a:gd name="connsiteY4" fmla="*/ 180389 h 812062"/>
                <a:gd name="connsiteX5" fmla="*/ 11091 w 816708"/>
                <a:gd name="connsiteY5" fmla="*/ 290558 h 812062"/>
                <a:gd name="connsiteX6" fmla="*/ 19428 w 816708"/>
                <a:gd name="connsiteY6" fmla="*/ 360777 h 812062"/>
                <a:gd name="connsiteX7" fmla="*/ 77192 w 816708"/>
                <a:gd name="connsiteY7" fmla="*/ 499878 h 812062"/>
                <a:gd name="connsiteX8" fmla="*/ 201158 w 816708"/>
                <a:gd name="connsiteY8" fmla="*/ 597591 h 812062"/>
                <a:gd name="connsiteX9" fmla="*/ 308547 w 816708"/>
                <a:gd name="connsiteY9" fmla="*/ 676148 h 812062"/>
                <a:gd name="connsiteX10" fmla="*/ 418715 w 816708"/>
                <a:gd name="connsiteY10" fmla="*/ 731233 h 812062"/>
                <a:gd name="connsiteX11" fmla="*/ 517867 w 816708"/>
                <a:gd name="connsiteY11" fmla="*/ 764283 h 812062"/>
                <a:gd name="connsiteX12" fmla="*/ 594985 w 816708"/>
                <a:gd name="connsiteY12" fmla="*/ 808351 h 812062"/>
                <a:gd name="connsiteX13" fmla="*/ 650069 w 816708"/>
                <a:gd name="connsiteY13" fmla="*/ 808351 h 812062"/>
                <a:gd name="connsiteX14" fmla="*/ 771255 w 816708"/>
                <a:gd name="connsiteY14" fmla="*/ 797334 h 812062"/>
                <a:gd name="connsiteX15" fmla="*/ 800088 w 816708"/>
                <a:gd name="connsiteY15" fmla="*/ 758823 h 812062"/>
                <a:gd name="connsiteX16" fmla="*/ 816662 w 816708"/>
                <a:gd name="connsiteY16" fmla="*/ 724335 h 812062"/>
                <a:gd name="connsiteX17" fmla="*/ 804306 w 816708"/>
                <a:gd name="connsiteY17" fmla="*/ 654115 h 812062"/>
                <a:gd name="connsiteX18" fmla="*/ 782272 w 816708"/>
                <a:gd name="connsiteY18" fmla="*/ 588013 h 812062"/>
                <a:gd name="connsiteX19" fmla="*/ 771255 w 816708"/>
                <a:gd name="connsiteY19" fmla="*/ 543946 h 812062"/>
                <a:gd name="connsiteX20" fmla="*/ 738204 w 816708"/>
                <a:gd name="connsiteY20" fmla="*/ 510895 h 812062"/>
                <a:gd name="connsiteX21" fmla="*/ 727188 w 816708"/>
                <a:gd name="connsiteY21" fmla="*/ 499878 h 812062"/>
                <a:gd name="connsiteX22" fmla="*/ 742323 w 816708"/>
                <a:gd name="connsiteY22" fmla="*/ 538387 h 812062"/>
                <a:gd name="connsiteX0" fmla="*/ 240907 w 816708"/>
                <a:gd name="connsiteY0" fmla="*/ 0 h 812062"/>
                <a:gd name="connsiteX1" fmla="*/ 99226 w 816708"/>
                <a:gd name="connsiteY1" fmla="*/ 15136 h 812062"/>
                <a:gd name="connsiteX2" fmla="*/ 44142 w 816708"/>
                <a:gd name="connsiteY2" fmla="*/ 70221 h 812062"/>
                <a:gd name="connsiteX3" fmla="*/ 8411 w 816708"/>
                <a:gd name="connsiteY3" fmla="*/ 123965 h 812062"/>
                <a:gd name="connsiteX4" fmla="*/ 74 w 816708"/>
                <a:gd name="connsiteY4" fmla="*/ 180389 h 812062"/>
                <a:gd name="connsiteX5" fmla="*/ 11091 w 816708"/>
                <a:gd name="connsiteY5" fmla="*/ 290558 h 812062"/>
                <a:gd name="connsiteX6" fmla="*/ 19428 w 816708"/>
                <a:gd name="connsiteY6" fmla="*/ 360777 h 812062"/>
                <a:gd name="connsiteX7" fmla="*/ 77192 w 816708"/>
                <a:gd name="connsiteY7" fmla="*/ 499878 h 812062"/>
                <a:gd name="connsiteX8" fmla="*/ 201158 w 816708"/>
                <a:gd name="connsiteY8" fmla="*/ 597591 h 812062"/>
                <a:gd name="connsiteX9" fmla="*/ 308547 w 816708"/>
                <a:gd name="connsiteY9" fmla="*/ 676148 h 812062"/>
                <a:gd name="connsiteX10" fmla="*/ 418715 w 816708"/>
                <a:gd name="connsiteY10" fmla="*/ 731233 h 812062"/>
                <a:gd name="connsiteX11" fmla="*/ 517867 w 816708"/>
                <a:gd name="connsiteY11" fmla="*/ 764283 h 812062"/>
                <a:gd name="connsiteX12" fmla="*/ 594985 w 816708"/>
                <a:gd name="connsiteY12" fmla="*/ 808351 h 812062"/>
                <a:gd name="connsiteX13" fmla="*/ 650069 w 816708"/>
                <a:gd name="connsiteY13" fmla="*/ 808351 h 812062"/>
                <a:gd name="connsiteX14" fmla="*/ 771255 w 816708"/>
                <a:gd name="connsiteY14" fmla="*/ 797334 h 812062"/>
                <a:gd name="connsiteX15" fmla="*/ 800088 w 816708"/>
                <a:gd name="connsiteY15" fmla="*/ 758823 h 812062"/>
                <a:gd name="connsiteX16" fmla="*/ 816662 w 816708"/>
                <a:gd name="connsiteY16" fmla="*/ 724335 h 812062"/>
                <a:gd name="connsiteX17" fmla="*/ 804306 w 816708"/>
                <a:gd name="connsiteY17" fmla="*/ 654115 h 812062"/>
                <a:gd name="connsiteX18" fmla="*/ 782272 w 816708"/>
                <a:gd name="connsiteY18" fmla="*/ 588013 h 812062"/>
                <a:gd name="connsiteX19" fmla="*/ 771255 w 816708"/>
                <a:gd name="connsiteY19" fmla="*/ 543946 h 812062"/>
                <a:gd name="connsiteX20" fmla="*/ 738204 w 816708"/>
                <a:gd name="connsiteY20" fmla="*/ 510895 h 812062"/>
                <a:gd name="connsiteX21" fmla="*/ 751902 w 816708"/>
                <a:gd name="connsiteY21" fmla="*/ 536948 h 812062"/>
                <a:gd name="connsiteX22" fmla="*/ 742323 w 816708"/>
                <a:gd name="connsiteY22" fmla="*/ 538387 h 812062"/>
                <a:gd name="connsiteX0" fmla="*/ 240907 w 816708"/>
                <a:gd name="connsiteY0" fmla="*/ 0 h 812062"/>
                <a:gd name="connsiteX1" fmla="*/ 99226 w 816708"/>
                <a:gd name="connsiteY1" fmla="*/ 15136 h 812062"/>
                <a:gd name="connsiteX2" fmla="*/ 44142 w 816708"/>
                <a:gd name="connsiteY2" fmla="*/ 70221 h 812062"/>
                <a:gd name="connsiteX3" fmla="*/ 8411 w 816708"/>
                <a:gd name="connsiteY3" fmla="*/ 123965 h 812062"/>
                <a:gd name="connsiteX4" fmla="*/ 74 w 816708"/>
                <a:gd name="connsiteY4" fmla="*/ 180389 h 812062"/>
                <a:gd name="connsiteX5" fmla="*/ 11091 w 816708"/>
                <a:gd name="connsiteY5" fmla="*/ 290558 h 812062"/>
                <a:gd name="connsiteX6" fmla="*/ 19428 w 816708"/>
                <a:gd name="connsiteY6" fmla="*/ 360777 h 812062"/>
                <a:gd name="connsiteX7" fmla="*/ 77192 w 816708"/>
                <a:gd name="connsiteY7" fmla="*/ 499878 h 812062"/>
                <a:gd name="connsiteX8" fmla="*/ 201158 w 816708"/>
                <a:gd name="connsiteY8" fmla="*/ 597591 h 812062"/>
                <a:gd name="connsiteX9" fmla="*/ 308547 w 816708"/>
                <a:gd name="connsiteY9" fmla="*/ 676148 h 812062"/>
                <a:gd name="connsiteX10" fmla="*/ 418715 w 816708"/>
                <a:gd name="connsiteY10" fmla="*/ 731233 h 812062"/>
                <a:gd name="connsiteX11" fmla="*/ 517867 w 816708"/>
                <a:gd name="connsiteY11" fmla="*/ 764283 h 812062"/>
                <a:gd name="connsiteX12" fmla="*/ 594985 w 816708"/>
                <a:gd name="connsiteY12" fmla="*/ 808351 h 812062"/>
                <a:gd name="connsiteX13" fmla="*/ 650069 w 816708"/>
                <a:gd name="connsiteY13" fmla="*/ 808351 h 812062"/>
                <a:gd name="connsiteX14" fmla="*/ 771255 w 816708"/>
                <a:gd name="connsiteY14" fmla="*/ 797334 h 812062"/>
                <a:gd name="connsiteX15" fmla="*/ 800088 w 816708"/>
                <a:gd name="connsiteY15" fmla="*/ 758823 h 812062"/>
                <a:gd name="connsiteX16" fmla="*/ 816662 w 816708"/>
                <a:gd name="connsiteY16" fmla="*/ 724335 h 812062"/>
                <a:gd name="connsiteX17" fmla="*/ 804306 w 816708"/>
                <a:gd name="connsiteY17" fmla="*/ 654115 h 812062"/>
                <a:gd name="connsiteX18" fmla="*/ 782272 w 816708"/>
                <a:gd name="connsiteY18" fmla="*/ 588013 h 812062"/>
                <a:gd name="connsiteX19" fmla="*/ 771255 w 816708"/>
                <a:gd name="connsiteY19" fmla="*/ 543946 h 812062"/>
                <a:gd name="connsiteX20" fmla="*/ 701134 w 816708"/>
                <a:gd name="connsiteY20" fmla="*/ 519132 h 812062"/>
                <a:gd name="connsiteX21" fmla="*/ 751902 w 816708"/>
                <a:gd name="connsiteY21" fmla="*/ 536948 h 812062"/>
                <a:gd name="connsiteX22" fmla="*/ 742323 w 816708"/>
                <a:gd name="connsiteY22" fmla="*/ 538387 h 812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6708" h="812062">
                  <a:moveTo>
                    <a:pt x="240907" y="0"/>
                  </a:moveTo>
                  <a:cubicBezTo>
                    <a:pt x="211529" y="3672"/>
                    <a:pt x="132020" y="3432"/>
                    <a:pt x="99226" y="15136"/>
                  </a:cubicBezTo>
                  <a:cubicBezTo>
                    <a:pt x="66432" y="26840"/>
                    <a:pt x="59278" y="52083"/>
                    <a:pt x="44142" y="70221"/>
                  </a:cubicBezTo>
                  <a:cubicBezTo>
                    <a:pt x="29006" y="88359"/>
                    <a:pt x="15756" y="105604"/>
                    <a:pt x="8411" y="123965"/>
                  </a:cubicBezTo>
                  <a:cubicBezTo>
                    <a:pt x="1066" y="142326"/>
                    <a:pt x="-373" y="152624"/>
                    <a:pt x="74" y="180389"/>
                  </a:cubicBezTo>
                  <a:cubicBezTo>
                    <a:pt x="521" y="208154"/>
                    <a:pt x="7865" y="260493"/>
                    <a:pt x="11091" y="290558"/>
                  </a:cubicBezTo>
                  <a:cubicBezTo>
                    <a:pt x="14317" y="320623"/>
                    <a:pt x="8411" y="325890"/>
                    <a:pt x="19428" y="360777"/>
                  </a:cubicBezTo>
                  <a:cubicBezTo>
                    <a:pt x="30445" y="395664"/>
                    <a:pt x="46904" y="460409"/>
                    <a:pt x="77192" y="499878"/>
                  </a:cubicBezTo>
                  <a:cubicBezTo>
                    <a:pt x="107480" y="539347"/>
                    <a:pt x="162599" y="568213"/>
                    <a:pt x="201158" y="597591"/>
                  </a:cubicBezTo>
                  <a:cubicBezTo>
                    <a:pt x="239717" y="626969"/>
                    <a:pt x="272288" y="653874"/>
                    <a:pt x="308547" y="676148"/>
                  </a:cubicBezTo>
                  <a:cubicBezTo>
                    <a:pt x="344806" y="698422"/>
                    <a:pt x="383828" y="716544"/>
                    <a:pt x="418715" y="731233"/>
                  </a:cubicBezTo>
                  <a:cubicBezTo>
                    <a:pt x="453602" y="745922"/>
                    <a:pt x="488489" y="751430"/>
                    <a:pt x="517867" y="764283"/>
                  </a:cubicBezTo>
                  <a:cubicBezTo>
                    <a:pt x="547245" y="777136"/>
                    <a:pt x="572951" y="801006"/>
                    <a:pt x="594985" y="808351"/>
                  </a:cubicBezTo>
                  <a:cubicBezTo>
                    <a:pt x="617019" y="815696"/>
                    <a:pt x="620691" y="810187"/>
                    <a:pt x="650069" y="808351"/>
                  </a:cubicBezTo>
                  <a:cubicBezTo>
                    <a:pt x="679447" y="806515"/>
                    <a:pt x="746252" y="805589"/>
                    <a:pt x="771255" y="797334"/>
                  </a:cubicBezTo>
                  <a:cubicBezTo>
                    <a:pt x="796258" y="789079"/>
                    <a:pt x="792520" y="770989"/>
                    <a:pt x="800088" y="758823"/>
                  </a:cubicBezTo>
                  <a:cubicBezTo>
                    <a:pt x="807656" y="746657"/>
                    <a:pt x="815959" y="741786"/>
                    <a:pt x="816662" y="724335"/>
                  </a:cubicBezTo>
                  <a:cubicBezTo>
                    <a:pt x="817365" y="706884"/>
                    <a:pt x="810038" y="676835"/>
                    <a:pt x="804306" y="654115"/>
                  </a:cubicBezTo>
                  <a:cubicBezTo>
                    <a:pt x="798574" y="631395"/>
                    <a:pt x="787780" y="606374"/>
                    <a:pt x="782272" y="588013"/>
                  </a:cubicBezTo>
                  <a:cubicBezTo>
                    <a:pt x="776764" y="569652"/>
                    <a:pt x="784778" y="555426"/>
                    <a:pt x="771255" y="543946"/>
                  </a:cubicBezTo>
                  <a:cubicBezTo>
                    <a:pt x="757732" y="532466"/>
                    <a:pt x="704359" y="520298"/>
                    <a:pt x="701134" y="519132"/>
                  </a:cubicBezTo>
                  <a:cubicBezTo>
                    <a:pt x="697909" y="517966"/>
                    <a:pt x="751902" y="535112"/>
                    <a:pt x="751902" y="536948"/>
                  </a:cubicBezTo>
                  <a:cubicBezTo>
                    <a:pt x="751902" y="538784"/>
                    <a:pt x="736815" y="528288"/>
                    <a:pt x="742323" y="538387"/>
                  </a:cubicBezTo>
                </a:path>
              </a:pathLst>
            </a:custGeom>
            <a:noFill/>
            <a:ln w="571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5B424096-E7D7-92A6-0776-C217825D2E8A}"/>
                </a:ext>
              </a:extLst>
            </p:cNvPr>
            <p:cNvSpPr/>
            <p:nvPr/>
          </p:nvSpPr>
          <p:spPr>
            <a:xfrm>
              <a:off x="5927727" y="2560126"/>
              <a:ext cx="548329" cy="681499"/>
            </a:xfrm>
            <a:custGeom>
              <a:avLst/>
              <a:gdLst>
                <a:gd name="connsiteX0" fmla="*/ 110168 w 738130"/>
                <a:gd name="connsiteY0" fmla="*/ 0 h 805966"/>
                <a:gd name="connsiteX1" fmla="*/ 33050 w 738130"/>
                <a:gd name="connsiteY1" fmla="*/ 77118 h 805966"/>
                <a:gd name="connsiteX2" fmla="*/ 22033 w 738130"/>
                <a:gd name="connsiteY2" fmla="*/ 121186 h 805966"/>
                <a:gd name="connsiteX3" fmla="*/ 11016 w 738130"/>
                <a:gd name="connsiteY3" fmla="*/ 176270 h 805966"/>
                <a:gd name="connsiteX4" fmla="*/ 0 w 738130"/>
                <a:gd name="connsiteY4" fmla="*/ 253388 h 805966"/>
                <a:gd name="connsiteX5" fmla="*/ 11016 w 738130"/>
                <a:gd name="connsiteY5" fmla="*/ 341523 h 805966"/>
                <a:gd name="connsiteX6" fmla="*/ 55084 w 738130"/>
                <a:gd name="connsiteY6" fmla="*/ 385591 h 805966"/>
                <a:gd name="connsiteX7" fmla="*/ 77118 w 738130"/>
                <a:gd name="connsiteY7" fmla="*/ 451692 h 805966"/>
                <a:gd name="connsiteX8" fmla="*/ 176269 w 738130"/>
                <a:gd name="connsiteY8" fmla="*/ 550844 h 805966"/>
                <a:gd name="connsiteX9" fmla="*/ 253387 w 738130"/>
                <a:gd name="connsiteY9" fmla="*/ 638979 h 805966"/>
                <a:gd name="connsiteX10" fmla="*/ 341522 w 738130"/>
                <a:gd name="connsiteY10" fmla="*/ 738130 h 805966"/>
                <a:gd name="connsiteX11" fmla="*/ 418640 w 738130"/>
                <a:gd name="connsiteY11" fmla="*/ 793215 h 805966"/>
                <a:gd name="connsiteX12" fmla="*/ 484742 w 738130"/>
                <a:gd name="connsiteY12" fmla="*/ 804232 h 805966"/>
                <a:gd name="connsiteX13" fmla="*/ 594910 w 738130"/>
                <a:gd name="connsiteY13" fmla="*/ 793215 h 805966"/>
                <a:gd name="connsiteX14" fmla="*/ 683045 w 738130"/>
                <a:gd name="connsiteY14" fmla="*/ 804232 h 805966"/>
                <a:gd name="connsiteX15" fmla="*/ 727113 w 738130"/>
                <a:gd name="connsiteY15" fmla="*/ 749147 h 805966"/>
                <a:gd name="connsiteX16" fmla="*/ 738130 w 738130"/>
                <a:gd name="connsiteY16" fmla="*/ 683046 h 805966"/>
                <a:gd name="connsiteX17" fmla="*/ 727113 w 738130"/>
                <a:gd name="connsiteY17" fmla="*/ 616945 h 805966"/>
                <a:gd name="connsiteX18" fmla="*/ 705079 w 738130"/>
                <a:gd name="connsiteY18" fmla="*/ 572877 h 805966"/>
                <a:gd name="connsiteX19" fmla="*/ 661012 w 738130"/>
                <a:gd name="connsiteY19" fmla="*/ 495759 h 805966"/>
                <a:gd name="connsiteX0" fmla="*/ 188428 w 738130"/>
                <a:gd name="connsiteY0" fmla="*/ 0 h 859512"/>
                <a:gd name="connsiteX1" fmla="*/ 33050 w 738130"/>
                <a:gd name="connsiteY1" fmla="*/ 130664 h 859512"/>
                <a:gd name="connsiteX2" fmla="*/ 22033 w 738130"/>
                <a:gd name="connsiteY2" fmla="*/ 174732 h 859512"/>
                <a:gd name="connsiteX3" fmla="*/ 11016 w 738130"/>
                <a:gd name="connsiteY3" fmla="*/ 229816 h 859512"/>
                <a:gd name="connsiteX4" fmla="*/ 0 w 738130"/>
                <a:gd name="connsiteY4" fmla="*/ 306934 h 859512"/>
                <a:gd name="connsiteX5" fmla="*/ 11016 w 738130"/>
                <a:gd name="connsiteY5" fmla="*/ 395069 h 859512"/>
                <a:gd name="connsiteX6" fmla="*/ 55084 w 738130"/>
                <a:gd name="connsiteY6" fmla="*/ 439137 h 859512"/>
                <a:gd name="connsiteX7" fmla="*/ 77118 w 738130"/>
                <a:gd name="connsiteY7" fmla="*/ 505238 h 859512"/>
                <a:gd name="connsiteX8" fmla="*/ 176269 w 738130"/>
                <a:gd name="connsiteY8" fmla="*/ 604390 h 859512"/>
                <a:gd name="connsiteX9" fmla="*/ 253387 w 738130"/>
                <a:gd name="connsiteY9" fmla="*/ 692525 h 859512"/>
                <a:gd name="connsiteX10" fmla="*/ 341522 w 738130"/>
                <a:gd name="connsiteY10" fmla="*/ 791676 h 859512"/>
                <a:gd name="connsiteX11" fmla="*/ 418640 w 738130"/>
                <a:gd name="connsiteY11" fmla="*/ 846761 h 859512"/>
                <a:gd name="connsiteX12" fmla="*/ 484742 w 738130"/>
                <a:gd name="connsiteY12" fmla="*/ 857778 h 859512"/>
                <a:gd name="connsiteX13" fmla="*/ 594910 w 738130"/>
                <a:gd name="connsiteY13" fmla="*/ 846761 h 859512"/>
                <a:gd name="connsiteX14" fmla="*/ 683045 w 738130"/>
                <a:gd name="connsiteY14" fmla="*/ 857778 h 859512"/>
                <a:gd name="connsiteX15" fmla="*/ 727113 w 738130"/>
                <a:gd name="connsiteY15" fmla="*/ 802693 h 859512"/>
                <a:gd name="connsiteX16" fmla="*/ 738130 w 738130"/>
                <a:gd name="connsiteY16" fmla="*/ 736592 h 859512"/>
                <a:gd name="connsiteX17" fmla="*/ 727113 w 738130"/>
                <a:gd name="connsiteY17" fmla="*/ 670491 h 859512"/>
                <a:gd name="connsiteX18" fmla="*/ 705079 w 738130"/>
                <a:gd name="connsiteY18" fmla="*/ 626423 h 859512"/>
                <a:gd name="connsiteX19" fmla="*/ 661012 w 738130"/>
                <a:gd name="connsiteY19" fmla="*/ 549305 h 859512"/>
                <a:gd name="connsiteX0" fmla="*/ 188428 w 738130"/>
                <a:gd name="connsiteY0" fmla="*/ 0 h 859512"/>
                <a:gd name="connsiteX1" fmla="*/ 45406 w 738130"/>
                <a:gd name="connsiteY1" fmla="*/ 143020 h 859512"/>
                <a:gd name="connsiteX2" fmla="*/ 22033 w 738130"/>
                <a:gd name="connsiteY2" fmla="*/ 174732 h 859512"/>
                <a:gd name="connsiteX3" fmla="*/ 11016 w 738130"/>
                <a:gd name="connsiteY3" fmla="*/ 229816 h 859512"/>
                <a:gd name="connsiteX4" fmla="*/ 0 w 738130"/>
                <a:gd name="connsiteY4" fmla="*/ 306934 h 859512"/>
                <a:gd name="connsiteX5" fmla="*/ 11016 w 738130"/>
                <a:gd name="connsiteY5" fmla="*/ 395069 h 859512"/>
                <a:gd name="connsiteX6" fmla="*/ 55084 w 738130"/>
                <a:gd name="connsiteY6" fmla="*/ 439137 h 859512"/>
                <a:gd name="connsiteX7" fmla="*/ 77118 w 738130"/>
                <a:gd name="connsiteY7" fmla="*/ 505238 h 859512"/>
                <a:gd name="connsiteX8" fmla="*/ 176269 w 738130"/>
                <a:gd name="connsiteY8" fmla="*/ 604390 h 859512"/>
                <a:gd name="connsiteX9" fmla="*/ 253387 w 738130"/>
                <a:gd name="connsiteY9" fmla="*/ 692525 h 859512"/>
                <a:gd name="connsiteX10" fmla="*/ 341522 w 738130"/>
                <a:gd name="connsiteY10" fmla="*/ 791676 h 859512"/>
                <a:gd name="connsiteX11" fmla="*/ 418640 w 738130"/>
                <a:gd name="connsiteY11" fmla="*/ 846761 h 859512"/>
                <a:gd name="connsiteX12" fmla="*/ 484742 w 738130"/>
                <a:gd name="connsiteY12" fmla="*/ 857778 h 859512"/>
                <a:gd name="connsiteX13" fmla="*/ 594910 w 738130"/>
                <a:gd name="connsiteY13" fmla="*/ 846761 h 859512"/>
                <a:gd name="connsiteX14" fmla="*/ 683045 w 738130"/>
                <a:gd name="connsiteY14" fmla="*/ 857778 h 859512"/>
                <a:gd name="connsiteX15" fmla="*/ 727113 w 738130"/>
                <a:gd name="connsiteY15" fmla="*/ 802693 h 859512"/>
                <a:gd name="connsiteX16" fmla="*/ 738130 w 738130"/>
                <a:gd name="connsiteY16" fmla="*/ 736592 h 859512"/>
                <a:gd name="connsiteX17" fmla="*/ 727113 w 738130"/>
                <a:gd name="connsiteY17" fmla="*/ 670491 h 859512"/>
                <a:gd name="connsiteX18" fmla="*/ 705079 w 738130"/>
                <a:gd name="connsiteY18" fmla="*/ 626423 h 859512"/>
                <a:gd name="connsiteX19" fmla="*/ 661012 w 738130"/>
                <a:gd name="connsiteY19" fmla="*/ 549305 h 859512"/>
                <a:gd name="connsiteX0" fmla="*/ 188428 w 738130"/>
                <a:gd name="connsiteY0" fmla="*/ 0 h 859512"/>
                <a:gd name="connsiteX1" fmla="*/ 45406 w 738130"/>
                <a:gd name="connsiteY1" fmla="*/ 143020 h 859512"/>
                <a:gd name="connsiteX2" fmla="*/ 22033 w 738130"/>
                <a:gd name="connsiteY2" fmla="*/ 174732 h 859512"/>
                <a:gd name="connsiteX3" fmla="*/ 11016 w 738130"/>
                <a:gd name="connsiteY3" fmla="*/ 229816 h 859512"/>
                <a:gd name="connsiteX4" fmla="*/ 0 w 738130"/>
                <a:gd name="connsiteY4" fmla="*/ 306934 h 859512"/>
                <a:gd name="connsiteX5" fmla="*/ 11016 w 738130"/>
                <a:gd name="connsiteY5" fmla="*/ 395069 h 859512"/>
                <a:gd name="connsiteX6" fmla="*/ 38608 w 738130"/>
                <a:gd name="connsiteY6" fmla="*/ 447375 h 859512"/>
                <a:gd name="connsiteX7" fmla="*/ 77118 w 738130"/>
                <a:gd name="connsiteY7" fmla="*/ 505238 h 859512"/>
                <a:gd name="connsiteX8" fmla="*/ 176269 w 738130"/>
                <a:gd name="connsiteY8" fmla="*/ 604390 h 859512"/>
                <a:gd name="connsiteX9" fmla="*/ 253387 w 738130"/>
                <a:gd name="connsiteY9" fmla="*/ 692525 h 859512"/>
                <a:gd name="connsiteX10" fmla="*/ 341522 w 738130"/>
                <a:gd name="connsiteY10" fmla="*/ 791676 h 859512"/>
                <a:gd name="connsiteX11" fmla="*/ 418640 w 738130"/>
                <a:gd name="connsiteY11" fmla="*/ 846761 h 859512"/>
                <a:gd name="connsiteX12" fmla="*/ 484742 w 738130"/>
                <a:gd name="connsiteY12" fmla="*/ 857778 h 859512"/>
                <a:gd name="connsiteX13" fmla="*/ 594910 w 738130"/>
                <a:gd name="connsiteY13" fmla="*/ 846761 h 859512"/>
                <a:gd name="connsiteX14" fmla="*/ 683045 w 738130"/>
                <a:gd name="connsiteY14" fmla="*/ 857778 h 859512"/>
                <a:gd name="connsiteX15" fmla="*/ 727113 w 738130"/>
                <a:gd name="connsiteY15" fmla="*/ 802693 h 859512"/>
                <a:gd name="connsiteX16" fmla="*/ 738130 w 738130"/>
                <a:gd name="connsiteY16" fmla="*/ 736592 h 859512"/>
                <a:gd name="connsiteX17" fmla="*/ 727113 w 738130"/>
                <a:gd name="connsiteY17" fmla="*/ 670491 h 859512"/>
                <a:gd name="connsiteX18" fmla="*/ 705079 w 738130"/>
                <a:gd name="connsiteY18" fmla="*/ 626423 h 859512"/>
                <a:gd name="connsiteX19" fmla="*/ 661012 w 738130"/>
                <a:gd name="connsiteY19" fmla="*/ 549305 h 859512"/>
                <a:gd name="connsiteX0" fmla="*/ 188428 w 738130"/>
                <a:gd name="connsiteY0" fmla="*/ 0 h 859512"/>
                <a:gd name="connsiteX1" fmla="*/ 45406 w 738130"/>
                <a:gd name="connsiteY1" fmla="*/ 143020 h 859512"/>
                <a:gd name="connsiteX2" fmla="*/ 22033 w 738130"/>
                <a:gd name="connsiteY2" fmla="*/ 174732 h 859512"/>
                <a:gd name="connsiteX3" fmla="*/ 11016 w 738130"/>
                <a:gd name="connsiteY3" fmla="*/ 229816 h 859512"/>
                <a:gd name="connsiteX4" fmla="*/ 0 w 738130"/>
                <a:gd name="connsiteY4" fmla="*/ 306934 h 859512"/>
                <a:gd name="connsiteX5" fmla="*/ 11016 w 738130"/>
                <a:gd name="connsiteY5" fmla="*/ 395069 h 859512"/>
                <a:gd name="connsiteX6" fmla="*/ 38608 w 738130"/>
                <a:gd name="connsiteY6" fmla="*/ 447375 h 859512"/>
                <a:gd name="connsiteX7" fmla="*/ 77118 w 738130"/>
                <a:gd name="connsiteY7" fmla="*/ 505238 h 859512"/>
                <a:gd name="connsiteX8" fmla="*/ 172151 w 738130"/>
                <a:gd name="connsiteY8" fmla="*/ 608509 h 859512"/>
                <a:gd name="connsiteX9" fmla="*/ 253387 w 738130"/>
                <a:gd name="connsiteY9" fmla="*/ 692525 h 859512"/>
                <a:gd name="connsiteX10" fmla="*/ 341522 w 738130"/>
                <a:gd name="connsiteY10" fmla="*/ 791676 h 859512"/>
                <a:gd name="connsiteX11" fmla="*/ 418640 w 738130"/>
                <a:gd name="connsiteY11" fmla="*/ 846761 h 859512"/>
                <a:gd name="connsiteX12" fmla="*/ 484742 w 738130"/>
                <a:gd name="connsiteY12" fmla="*/ 857778 h 859512"/>
                <a:gd name="connsiteX13" fmla="*/ 594910 w 738130"/>
                <a:gd name="connsiteY13" fmla="*/ 846761 h 859512"/>
                <a:gd name="connsiteX14" fmla="*/ 683045 w 738130"/>
                <a:gd name="connsiteY14" fmla="*/ 857778 h 859512"/>
                <a:gd name="connsiteX15" fmla="*/ 727113 w 738130"/>
                <a:gd name="connsiteY15" fmla="*/ 802693 h 859512"/>
                <a:gd name="connsiteX16" fmla="*/ 738130 w 738130"/>
                <a:gd name="connsiteY16" fmla="*/ 736592 h 859512"/>
                <a:gd name="connsiteX17" fmla="*/ 727113 w 738130"/>
                <a:gd name="connsiteY17" fmla="*/ 670491 h 859512"/>
                <a:gd name="connsiteX18" fmla="*/ 705079 w 738130"/>
                <a:gd name="connsiteY18" fmla="*/ 626423 h 859512"/>
                <a:gd name="connsiteX19" fmla="*/ 661012 w 738130"/>
                <a:gd name="connsiteY19" fmla="*/ 549305 h 859512"/>
                <a:gd name="connsiteX0" fmla="*/ 188428 w 738130"/>
                <a:gd name="connsiteY0" fmla="*/ 0 h 875593"/>
                <a:gd name="connsiteX1" fmla="*/ 45406 w 738130"/>
                <a:gd name="connsiteY1" fmla="*/ 143020 h 875593"/>
                <a:gd name="connsiteX2" fmla="*/ 22033 w 738130"/>
                <a:gd name="connsiteY2" fmla="*/ 174732 h 875593"/>
                <a:gd name="connsiteX3" fmla="*/ 11016 w 738130"/>
                <a:gd name="connsiteY3" fmla="*/ 229816 h 875593"/>
                <a:gd name="connsiteX4" fmla="*/ 0 w 738130"/>
                <a:gd name="connsiteY4" fmla="*/ 306934 h 875593"/>
                <a:gd name="connsiteX5" fmla="*/ 11016 w 738130"/>
                <a:gd name="connsiteY5" fmla="*/ 395069 h 875593"/>
                <a:gd name="connsiteX6" fmla="*/ 38608 w 738130"/>
                <a:gd name="connsiteY6" fmla="*/ 447375 h 875593"/>
                <a:gd name="connsiteX7" fmla="*/ 77118 w 738130"/>
                <a:gd name="connsiteY7" fmla="*/ 505238 h 875593"/>
                <a:gd name="connsiteX8" fmla="*/ 172151 w 738130"/>
                <a:gd name="connsiteY8" fmla="*/ 608509 h 875593"/>
                <a:gd name="connsiteX9" fmla="*/ 253387 w 738130"/>
                <a:gd name="connsiteY9" fmla="*/ 692525 h 875593"/>
                <a:gd name="connsiteX10" fmla="*/ 341522 w 738130"/>
                <a:gd name="connsiteY10" fmla="*/ 791676 h 875593"/>
                <a:gd name="connsiteX11" fmla="*/ 418640 w 738130"/>
                <a:gd name="connsiteY11" fmla="*/ 846761 h 875593"/>
                <a:gd name="connsiteX12" fmla="*/ 484742 w 738130"/>
                <a:gd name="connsiteY12" fmla="*/ 857778 h 875593"/>
                <a:gd name="connsiteX13" fmla="*/ 603148 w 738130"/>
                <a:gd name="connsiteY13" fmla="*/ 875593 h 875593"/>
                <a:gd name="connsiteX14" fmla="*/ 683045 w 738130"/>
                <a:gd name="connsiteY14" fmla="*/ 857778 h 875593"/>
                <a:gd name="connsiteX15" fmla="*/ 727113 w 738130"/>
                <a:gd name="connsiteY15" fmla="*/ 802693 h 875593"/>
                <a:gd name="connsiteX16" fmla="*/ 738130 w 738130"/>
                <a:gd name="connsiteY16" fmla="*/ 736592 h 875593"/>
                <a:gd name="connsiteX17" fmla="*/ 727113 w 738130"/>
                <a:gd name="connsiteY17" fmla="*/ 670491 h 875593"/>
                <a:gd name="connsiteX18" fmla="*/ 705079 w 738130"/>
                <a:gd name="connsiteY18" fmla="*/ 626423 h 875593"/>
                <a:gd name="connsiteX19" fmla="*/ 661012 w 738130"/>
                <a:gd name="connsiteY19" fmla="*/ 549305 h 87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38130" h="875593">
                  <a:moveTo>
                    <a:pt x="188428" y="0"/>
                  </a:moveTo>
                  <a:lnTo>
                    <a:pt x="45406" y="143020"/>
                  </a:lnTo>
                  <a:cubicBezTo>
                    <a:pt x="30717" y="163218"/>
                    <a:pt x="27765" y="160266"/>
                    <a:pt x="22033" y="174732"/>
                  </a:cubicBezTo>
                  <a:cubicBezTo>
                    <a:pt x="16301" y="189198"/>
                    <a:pt x="14688" y="207782"/>
                    <a:pt x="11016" y="229816"/>
                  </a:cubicBezTo>
                  <a:cubicBezTo>
                    <a:pt x="7344" y="251850"/>
                    <a:pt x="0" y="279392"/>
                    <a:pt x="0" y="306934"/>
                  </a:cubicBezTo>
                  <a:cubicBezTo>
                    <a:pt x="0" y="334476"/>
                    <a:pt x="4581" y="371662"/>
                    <a:pt x="11016" y="395069"/>
                  </a:cubicBezTo>
                  <a:cubicBezTo>
                    <a:pt x="17451" y="418476"/>
                    <a:pt x="27591" y="429013"/>
                    <a:pt x="38608" y="447375"/>
                  </a:cubicBezTo>
                  <a:cubicBezTo>
                    <a:pt x="49625" y="465737"/>
                    <a:pt x="54861" y="478382"/>
                    <a:pt x="77118" y="505238"/>
                  </a:cubicBezTo>
                  <a:cubicBezTo>
                    <a:pt x="99375" y="532094"/>
                    <a:pt x="142773" y="577295"/>
                    <a:pt x="172151" y="608509"/>
                  </a:cubicBezTo>
                  <a:cubicBezTo>
                    <a:pt x="201529" y="639723"/>
                    <a:pt x="225159" y="661997"/>
                    <a:pt x="253387" y="692525"/>
                  </a:cubicBezTo>
                  <a:cubicBezTo>
                    <a:pt x="281615" y="723053"/>
                    <a:pt x="313980" y="765970"/>
                    <a:pt x="341522" y="791676"/>
                  </a:cubicBezTo>
                  <a:cubicBezTo>
                    <a:pt x="369064" y="817382"/>
                    <a:pt x="418640" y="846761"/>
                    <a:pt x="418640" y="846761"/>
                  </a:cubicBezTo>
                  <a:cubicBezTo>
                    <a:pt x="442510" y="857778"/>
                    <a:pt x="453991" y="852973"/>
                    <a:pt x="484742" y="857778"/>
                  </a:cubicBezTo>
                  <a:cubicBezTo>
                    <a:pt x="515493" y="862583"/>
                    <a:pt x="570098" y="875593"/>
                    <a:pt x="603148" y="875593"/>
                  </a:cubicBezTo>
                  <a:cubicBezTo>
                    <a:pt x="636198" y="875593"/>
                    <a:pt x="662384" y="869928"/>
                    <a:pt x="683045" y="857778"/>
                  </a:cubicBezTo>
                  <a:cubicBezTo>
                    <a:pt x="703706" y="845628"/>
                    <a:pt x="717932" y="822891"/>
                    <a:pt x="727113" y="802693"/>
                  </a:cubicBezTo>
                  <a:cubicBezTo>
                    <a:pt x="736294" y="782495"/>
                    <a:pt x="738130" y="758626"/>
                    <a:pt x="738130" y="736592"/>
                  </a:cubicBezTo>
                  <a:cubicBezTo>
                    <a:pt x="738130" y="714558"/>
                    <a:pt x="727113" y="670491"/>
                    <a:pt x="727113" y="670491"/>
                  </a:cubicBezTo>
                  <a:cubicBezTo>
                    <a:pt x="721605" y="652130"/>
                    <a:pt x="716096" y="646621"/>
                    <a:pt x="705079" y="626423"/>
                  </a:cubicBezTo>
                  <a:cubicBezTo>
                    <a:pt x="694062" y="606225"/>
                    <a:pt x="677537" y="577765"/>
                    <a:pt x="661012" y="549305"/>
                  </a:cubicBezTo>
                </a:path>
              </a:pathLst>
            </a:custGeom>
            <a:noFill/>
            <a:ln w="571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CBA3AFA3-873E-2597-A6CB-D07C679885FE}"/>
                </a:ext>
              </a:extLst>
            </p:cNvPr>
            <p:cNvSpPr/>
            <p:nvPr/>
          </p:nvSpPr>
          <p:spPr>
            <a:xfrm>
              <a:off x="5860046" y="2858079"/>
              <a:ext cx="419727" cy="538158"/>
            </a:xfrm>
            <a:custGeom>
              <a:avLst/>
              <a:gdLst>
                <a:gd name="connsiteX0" fmla="*/ 45296 w 552251"/>
                <a:gd name="connsiteY0" fmla="*/ 0 h 646120"/>
                <a:gd name="connsiteX1" fmla="*/ 1228 w 552251"/>
                <a:gd name="connsiteY1" fmla="*/ 132202 h 646120"/>
                <a:gd name="connsiteX2" fmla="*/ 12245 w 552251"/>
                <a:gd name="connsiteY2" fmla="*/ 253388 h 646120"/>
                <a:gd name="connsiteX3" fmla="*/ 12245 w 552251"/>
                <a:gd name="connsiteY3" fmla="*/ 308472 h 646120"/>
                <a:gd name="connsiteX4" fmla="*/ 56313 w 552251"/>
                <a:gd name="connsiteY4" fmla="*/ 396607 h 646120"/>
                <a:gd name="connsiteX5" fmla="*/ 78347 w 552251"/>
                <a:gd name="connsiteY5" fmla="*/ 462708 h 646120"/>
                <a:gd name="connsiteX6" fmla="*/ 166481 w 552251"/>
                <a:gd name="connsiteY6" fmla="*/ 561860 h 646120"/>
                <a:gd name="connsiteX7" fmla="*/ 298684 w 552251"/>
                <a:gd name="connsiteY7" fmla="*/ 638978 h 646120"/>
                <a:gd name="connsiteX8" fmla="*/ 375802 w 552251"/>
                <a:gd name="connsiteY8" fmla="*/ 638978 h 646120"/>
                <a:gd name="connsiteX9" fmla="*/ 485971 w 552251"/>
                <a:gd name="connsiteY9" fmla="*/ 605927 h 646120"/>
                <a:gd name="connsiteX10" fmla="*/ 530038 w 552251"/>
                <a:gd name="connsiteY10" fmla="*/ 572877 h 646120"/>
                <a:gd name="connsiteX11" fmla="*/ 552072 w 552251"/>
                <a:gd name="connsiteY11" fmla="*/ 506776 h 646120"/>
                <a:gd name="connsiteX12" fmla="*/ 541055 w 552251"/>
                <a:gd name="connsiteY12" fmla="*/ 407624 h 646120"/>
                <a:gd name="connsiteX13" fmla="*/ 519021 w 552251"/>
                <a:gd name="connsiteY13" fmla="*/ 374573 h 646120"/>
                <a:gd name="connsiteX0" fmla="*/ 67126 w 553487"/>
                <a:gd name="connsiteY0" fmla="*/ 0 h 691428"/>
                <a:gd name="connsiteX1" fmla="*/ 2464 w 553487"/>
                <a:gd name="connsiteY1" fmla="*/ 177510 h 691428"/>
                <a:gd name="connsiteX2" fmla="*/ 13481 w 553487"/>
                <a:gd name="connsiteY2" fmla="*/ 298696 h 691428"/>
                <a:gd name="connsiteX3" fmla="*/ 13481 w 553487"/>
                <a:gd name="connsiteY3" fmla="*/ 353780 h 691428"/>
                <a:gd name="connsiteX4" fmla="*/ 57549 w 553487"/>
                <a:gd name="connsiteY4" fmla="*/ 441915 h 691428"/>
                <a:gd name="connsiteX5" fmla="*/ 79583 w 553487"/>
                <a:gd name="connsiteY5" fmla="*/ 508016 h 691428"/>
                <a:gd name="connsiteX6" fmla="*/ 167717 w 553487"/>
                <a:gd name="connsiteY6" fmla="*/ 607168 h 691428"/>
                <a:gd name="connsiteX7" fmla="*/ 299920 w 553487"/>
                <a:gd name="connsiteY7" fmla="*/ 684286 h 691428"/>
                <a:gd name="connsiteX8" fmla="*/ 377038 w 553487"/>
                <a:gd name="connsiteY8" fmla="*/ 684286 h 691428"/>
                <a:gd name="connsiteX9" fmla="*/ 487207 w 553487"/>
                <a:gd name="connsiteY9" fmla="*/ 651235 h 691428"/>
                <a:gd name="connsiteX10" fmla="*/ 531274 w 553487"/>
                <a:gd name="connsiteY10" fmla="*/ 618185 h 691428"/>
                <a:gd name="connsiteX11" fmla="*/ 553308 w 553487"/>
                <a:gd name="connsiteY11" fmla="*/ 552084 h 691428"/>
                <a:gd name="connsiteX12" fmla="*/ 542291 w 553487"/>
                <a:gd name="connsiteY12" fmla="*/ 452932 h 691428"/>
                <a:gd name="connsiteX13" fmla="*/ 520257 w 553487"/>
                <a:gd name="connsiteY13" fmla="*/ 419881 h 691428"/>
                <a:gd name="connsiteX0" fmla="*/ 78895 w 565256"/>
                <a:gd name="connsiteY0" fmla="*/ 0 h 691428"/>
                <a:gd name="connsiteX1" fmla="*/ 14233 w 565256"/>
                <a:gd name="connsiteY1" fmla="*/ 177510 h 691428"/>
                <a:gd name="connsiteX2" fmla="*/ 536 w 565256"/>
                <a:gd name="connsiteY2" fmla="*/ 298696 h 691428"/>
                <a:gd name="connsiteX3" fmla="*/ 25250 w 565256"/>
                <a:gd name="connsiteY3" fmla="*/ 353780 h 691428"/>
                <a:gd name="connsiteX4" fmla="*/ 69318 w 565256"/>
                <a:gd name="connsiteY4" fmla="*/ 441915 h 691428"/>
                <a:gd name="connsiteX5" fmla="*/ 91352 w 565256"/>
                <a:gd name="connsiteY5" fmla="*/ 508016 h 691428"/>
                <a:gd name="connsiteX6" fmla="*/ 179486 w 565256"/>
                <a:gd name="connsiteY6" fmla="*/ 607168 h 691428"/>
                <a:gd name="connsiteX7" fmla="*/ 311689 w 565256"/>
                <a:gd name="connsiteY7" fmla="*/ 684286 h 691428"/>
                <a:gd name="connsiteX8" fmla="*/ 388807 w 565256"/>
                <a:gd name="connsiteY8" fmla="*/ 684286 h 691428"/>
                <a:gd name="connsiteX9" fmla="*/ 498976 w 565256"/>
                <a:gd name="connsiteY9" fmla="*/ 651235 h 691428"/>
                <a:gd name="connsiteX10" fmla="*/ 543043 w 565256"/>
                <a:gd name="connsiteY10" fmla="*/ 618185 h 691428"/>
                <a:gd name="connsiteX11" fmla="*/ 565077 w 565256"/>
                <a:gd name="connsiteY11" fmla="*/ 552084 h 691428"/>
                <a:gd name="connsiteX12" fmla="*/ 554060 w 565256"/>
                <a:gd name="connsiteY12" fmla="*/ 452932 h 691428"/>
                <a:gd name="connsiteX13" fmla="*/ 532026 w 565256"/>
                <a:gd name="connsiteY13" fmla="*/ 419881 h 691428"/>
                <a:gd name="connsiteX0" fmla="*/ 78895 w 565256"/>
                <a:gd name="connsiteY0" fmla="*/ 0 h 691428"/>
                <a:gd name="connsiteX1" fmla="*/ 14233 w 565256"/>
                <a:gd name="connsiteY1" fmla="*/ 177510 h 691428"/>
                <a:gd name="connsiteX2" fmla="*/ 536 w 565256"/>
                <a:gd name="connsiteY2" fmla="*/ 298696 h 691428"/>
                <a:gd name="connsiteX3" fmla="*/ 25250 w 565256"/>
                <a:gd name="connsiteY3" fmla="*/ 353780 h 691428"/>
                <a:gd name="connsiteX4" fmla="*/ 56961 w 565256"/>
                <a:gd name="connsiteY4" fmla="*/ 450153 h 691428"/>
                <a:gd name="connsiteX5" fmla="*/ 91352 w 565256"/>
                <a:gd name="connsiteY5" fmla="*/ 508016 h 691428"/>
                <a:gd name="connsiteX6" fmla="*/ 179486 w 565256"/>
                <a:gd name="connsiteY6" fmla="*/ 607168 h 691428"/>
                <a:gd name="connsiteX7" fmla="*/ 311689 w 565256"/>
                <a:gd name="connsiteY7" fmla="*/ 684286 h 691428"/>
                <a:gd name="connsiteX8" fmla="*/ 388807 w 565256"/>
                <a:gd name="connsiteY8" fmla="*/ 684286 h 691428"/>
                <a:gd name="connsiteX9" fmla="*/ 498976 w 565256"/>
                <a:gd name="connsiteY9" fmla="*/ 651235 h 691428"/>
                <a:gd name="connsiteX10" fmla="*/ 543043 w 565256"/>
                <a:gd name="connsiteY10" fmla="*/ 618185 h 691428"/>
                <a:gd name="connsiteX11" fmla="*/ 565077 w 565256"/>
                <a:gd name="connsiteY11" fmla="*/ 552084 h 691428"/>
                <a:gd name="connsiteX12" fmla="*/ 554060 w 565256"/>
                <a:gd name="connsiteY12" fmla="*/ 452932 h 691428"/>
                <a:gd name="connsiteX13" fmla="*/ 532026 w 565256"/>
                <a:gd name="connsiteY13" fmla="*/ 419881 h 691428"/>
                <a:gd name="connsiteX0" fmla="*/ 78652 w 565013"/>
                <a:gd name="connsiteY0" fmla="*/ 0 h 691428"/>
                <a:gd name="connsiteX1" fmla="*/ 13990 w 565013"/>
                <a:gd name="connsiteY1" fmla="*/ 177510 h 691428"/>
                <a:gd name="connsiteX2" fmla="*/ 293 w 565013"/>
                <a:gd name="connsiteY2" fmla="*/ 298696 h 691428"/>
                <a:gd name="connsiteX3" fmla="*/ 20888 w 565013"/>
                <a:gd name="connsiteY3" fmla="*/ 362018 h 691428"/>
                <a:gd name="connsiteX4" fmla="*/ 56718 w 565013"/>
                <a:gd name="connsiteY4" fmla="*/ 450153 h 691428"/>
                <a:gd name="connsiteX5" fmla="*/ 91109 w 565013"/>
                <a:gd name="connsiteY5" fmla="*/ 508016 h 691428"/>
                <a:gd name="connsiteX6" fmla="*/ 179243 w 565013"/>
                <a:gd name="connsiteY6" fmla="*/ 607168 h 691428"/>
                <a:gd name="connsiteX7" fmla="*/ 311446 w 565013"/>
                <a:gd name="connsiteY7" fmla="*/ 684286 h 691428"/>
                <a:gd name="connsiteX8" fmla="*/ 388564 w 565013"/>
                <a:gd name="connsiteY8" fmla="*/ 684286 h 691428"/>
                <a:gd name="connsiteX9" fmla="*/ 498733 w 565013"/>
                <a:gd name="connsiteY9" fmla="*/ 651235 h 691428"/>
                <a:gd name="connsiteX10" fmla="*/ 542800 w 565013"/>
                <a:gd name="connsiteY10" fmla="*/ 618185 h 691428"/>
                <a:gd name="connsiteX11" fmla="*/ 564834 w 565013"/>
                <a:gd name="connsiteY11" fmla="*/ 552084 h 691428"/>
                <a:gd name="connsiteX12" fmla="*/ 553817 w 565013"/>
                <a:gd name="connsiteY12" fmla="*/ 452932 h 691428"/>
                <a:gd name="connsiteX13" fmla="*/ 531783 w 565013"/>
                <a:gd name="connsiteY13" fmla="*/ 419881 h 691428"/>
                <a:gd name="connsiteX0" fmla="*/ 78652 w 565013"/>
                <a:gd name="connsiteY0" fmla="*/ 0 h 691428"/>
                <a:gd name="connsiteX1" fmla="*/ 13990 w 565013"/>
                <a:gd name="connsiteY1" fmla="*/ 177510 h 691428"/>
                <a:gd name="connsiteX2" fmla="*/ 293 w 565013"/>
                <a:gd name="connsiteY2" fmla="*/ 298696 h 691428"/>
                <a:gd name="connsiteX3" fmla="*/ 20888 w 565013"/>
                <a:gd name="connsiteY3" fmla="*/ 362018 h 691428"/>
                <a:gd name="connsiteX4" fmla="*/ 56718 w 565013"/>
                <a:gd name="connsiteY4" fmla="*/ 450153 h 691428"/>
                <a:gd name="connsiteX5" fmla="*/ 91109 w 565013"/>
                <a:gd name="connsiteY5" fmla="*/ 508016 h 691428"/>
                <a:gd name="connsiteX6" fmla="*/ 179243 w 565013"/>
                <a:gd name="connsiteY6" fmla="*/ 607168 h 691428"/>
                <a:gd name="connsiteX7" fmla="*/ 311446 w 565013"/>
                <a:gd name="connsiteY7" fmla="*/ 684286 h 691428"/>
                <a:gd name="connsiteX8" fmla="*/ 388564 w 565013"/>
                <a:gd name="connsiteY8" fmla="*/ 684286 h 691428"/>
                <a:gd name="connsiteX9" fmla="*/ 498733 w 565013"/>
                <a:gd name="connsiteY9" fmla="*/ 651235 h 691428"/>
                <a:gd name="connsiteX10" fmla="*/ 542800 w 565013"/>
                <a:gd name="connsiteY10" fmla="*/ 618185 h 691428"/>
                <a:gd name="connsiteX11" fmla="*/ 564834 w 565013"/>
                <a:gd name="connsiteY11" fmla="*/ 552084 h 691428"/>
                <a:gd name="connsiteX12" fmla="*/ 553817 w 565013"/>
                <a:gd name="connsiteY12" fmla="*/ 494121 h 691428"/>
                <a:gd name="connsiteX13" fmla="*/ 531783 w 565013"/>
                <a:gd name="connsiteY13" fmla="*/ 419881 h 691428"/>
                <a:gd name="connsiteX0" fmla="*/ 78652 w 565013"/>
                <a:gd name="connsiteY0" fmla="*/ 0 h 691428"/>
                <a:gd name="connsiteX1" fmla="*/ 13990 w 565013"/>
                <a:gd name="connsiteY1" fmla="*/ 177510 h 691428"/>
                <a:gd name="connsiteX2" fmla="*/ 293 w 565013"/>
                <a:gd name="connsiteY2" fmla="*/ 298696 h 691428"/>
                <a:gd name="connsiteX3" fmla="*/ 20888 w 565013"/>
                <a:gd name="connsiteY3" fmla="*/ 362018 h 691428"/>
                <a:gd name="connsiteX4" fmla="*/ 56718 w 565013"/>
                <a:gd name="connsiteY4" fmla="*/ 450153 h 691428"/>
                <a:gd name="connsiteX5" fmla="*/ 91109 w 565013"/>
                <a:gd name="connsiteY5" fmla="*/ 508016 h 691428"/>
                <a:gd name="connsiteX6" fmla="*/ 179243 w 565013"/>
                <a:gd name="connsiteY6" fmla="*/ 607168 h 691428"/>
                <a:gd name="connsiteX7" fmla="*/ 311446 w 565013"/>
                <a:gd name="connsiteY7" fmla="*/ 684286 h 691428"/>
                <a:gd name="connsiteX8" fmla="*/ 388564 w 565013"/>
                <a:gd name="connsiteY8" fmla="*/ 684286 h 691428"/>
                <a:gd name="connsiteX9" fmla="*/ 498733 w 565013"/>
                <a:gd name="connsiteY9" fmla="*/ 651235 h 691428"/>
                <a:gd name="connsiteX10" fmla="*/ 542800 w 565013"/>
                <a:gd name="connsiteY10" fmla="*/ 618185 h 691428"/>
                <a:gd name="connsiteX11" fmla="*/ 564834 w 565013"/>
                <a:gd name="connsiteY11" fmla="*/ 552084 h 691428"/>
                <a:gd name="connsiteX12" fmla="*/ 553817 w 565013"/>
                <a:gd name="connsiteY12" fmla="*/ 494121 h 691428"/>
                <a:gd name="connsiteX13" fmla="*/ 502951 w 565013"/>
                <a:gd name="connsiteY13" fmla="*/ 461070 h 69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5013" h="691428">
                  <a:moveTo>
                    <a:pt x="78652" y="0"/>
                  </a:moveTo>
                  <a:cubicBezTo>
                    <a:pt x="59372" y="44985"/>
                    <a:pt x="27050" y="127727"/>
                    <a:pt x="13990" y="177510"/>
                  </a:cubicBezTo>
                  <a:cubicBezTo>
                    <a:pt x="930" y="227293"/>
                    <a:pt x="-857" y="267945"/>
                    <a:pt x="293" y="298696"/>
                  </a:cubicBezTo>
                  <a:cubicBezTo>
                    <a:pt x="1443" y="329447"/>
                    <a:pt x="11484" y="336775"/>
                    <a:pt x="20888" y="362018"/>
                  </a:cubicBezTo>
                  <a:cubicBezTo>
                    <a:pt x="30292" y="387261"/>
                    <a:pt x="45015" y="425820"/>
                    <a:pt x="56718" y="450153"/>
                  </a:cubicBezTo>
                  <a:cubicBezTo>
                    <a:pt x="68421" y="474486"/>
                    <a:pt x="70688" y="481847"/>
                    <a:pt x="91109" y="508016"/>
                  </a:cubicBezTo>
                  <a:cubicBezTo>
                    <a:pt x="111530" y="534185"/>
                    <a:pt x="142520" y="577790"/>
                    <a:pt x="179243" y="607168"/>
                  </a:cubicBezTo>
                  <a:cubicBezTo>
                    <a:pt x="215966" y="636546"/>
                    <a:pt x="276559" y="671433"/>
                    <a:pt x="311446" y="684286"/>
                  </a:cubicBezTo>
                  <a:cubicBezTo>
                    <a:pt x="346333" y="697139"/>
                    <a:pt x="357350" y="689794"/>
                    <a:pt x="388564" y="684286"/>
                  </a:cubicBezTo>
                  <a:cubicBezTo>
                    <a:pt x="419778" y="678778"/>
                    <a:pt x="473027" y="662252"/>
                    <a:pt x="498733" y="651235"/>
                  </a:cubicBezTo>
                  <a:cubicBezTo>
                    <a:pt x="524439" y="640218"/>
                    <a:pt x="531783" y="634710"/>
                    <a:pt x="542800" y="618185"/>
                  </a:cubicBezTo>
                  <a:cubicBezTo>
                    <a:pt x="553817" y="601660"/>
                    <a:pt x="562998" y="572761"/>
                    <a:pt x="564834" y="552084"/>
                  </a:cubicBezTo>
                  <a:cubicBezTo>
                    <a:pt x="566670" y="531407"/>
                    <a:pt x="553817" y="494121"/>
                    <a:pt x="553817" y="494121"/>
                  </a:cubicBezTo>
                  <a:cubicBezTo>
                    <a:pt x="548309" y="472087"/>
                    <a:pt x="511214" y="466578"/>
                    <a:pt x="502951" y="461070"/>
                  </a:cubicBezTo>
                </a:path>
              </a:pathLst>
            </a:custGeom>
            <a:noFill/>
            <a:ln w="571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A6CE278-0D89-C100-36AB-FB214EE08648}"/>
                </a:ext>
              </a:extLst>
            </p:cNvPr>
            <p:cNvSpPr/>
            <p:nvPr/>
          </p:nvSpPr>
          <p:spPr>
            <a:xfrm>
              <a:off x="6074686" y="3373528"/>
              <a:ext cx="581418" cy="617447"/>
            </a:xfrm>
            <a:custGeom>
              <a:avLst/>
              <a:gdLst>
                <a:gd name="connsiteX0" fmla="*/ 474 w 817592"/>
                <a:gd name="connsiteY0" fmla="*/ 0 h 796124"/>
                <a:gd name="connsiteX1" fmla="*/ 11491 w 817592"/>
                <a:gd name="connsiteY1" fmla="*/ 55085 h 796124"/>
                <a:gd name="connsiteX2" fmla="*/ 77592 w 817592"/>
                <a:gd name="connsiteY2" fmla="*/ 121186 h 796124"/>
                <a:gd name="connsiteX3" fmla="*/ 132677 w 817592"/>
                <a:gd name="connsiteY3" fmla="*/ 231355 h 796124"/>
                <a:gd name="connsiteX4" fmla="*/ 187761 w 817592"/>
                <a:gd name="connsiteY4" fmla="*/ 308473 h 796124"/>
                <a:gd name="connsiteX5" fmla="*/ 242845 w 817592"/>
                <a:gd name="connsiteY5" fmla="*/ 352540 h 796124"/>
                <a:gd name="connsiteX6" fmla="*/ 364031 w 817592"/>
                <a:gd name="connsiteY6" fmla="*/ 484743 h 796124"/>
                <a:gd name="connsiteX7" fmla="*/ 452166 w 817592"/>
                <a:gd name="connsiteY7" fmla="*/ 539827 h 796124"/>
                <a:gd name="connsiteX8" fmla="*/ 584368 w 817592"/>
                <a:gd name="connsiteY8" fmla="*/ 605928 h 796124"/>
                <a:gd name="connsiteX9" fmla="*/ 650469 w 817592"/>
                <a:gd name="connsiteY9" fmla="*/ 627962 h 796124"/>
                <a:gd name="connsiteX10" fmla="*/ 672503 w 817592"/>
                <a:gd name="connsiteY10" fmla="*/ 638979 h 796124"/>
                <a:gd name="connsiteX11" fmla="*/ 749621 w 817592"/>
                <a:gd name="connsiteY11" fmla="*/ 694063 h 796124"/>
                <a:gd name="connsiteX12" fmla="*/ 760638 w 817592"/>
                <a:gd name="connsiteY12" fmla="*/ 749147 h 796124"/>
                <a:gd name="connsiteX13" fmla="*/ 760638 w 817592"/>
                <a:gd name="connsiteY13" fmla="*/ 749147 h 796124"/>
                <a:gd name="connsiteX14" fmla="*/ 782672 w 817592"/>
                <a:gd name="connsiteY14" fmla="*/ 793215 h 796124"/>
                <a:gd name="connsiteX15" fmla="*/ 760638 w 817592"/>
                <a:gd name="connsiteY15" fmla="*/ 760164 h 796124"/>
                <a:gd name="connsiteX16" fmla="*/ 815722 w 817592"/>
                <a:gd name="connsiteY16" fmla="*/ 782198 h 796124"/>
                <a:gd name="connsiteX17" fmla="*/ 804705 w 817592"/>
                <a:gd name="connsiteY17" fmla="*/ 760164 h 796124"/>
                <a:gd name="connsiteX18" fmla="*/ 804705 w 817592"/>
                <a:gd name="connsiteY18" fmla="*/ 793215 h 796124"/>
                <a:gd name="connsiteX19" fmla="*/ 749621 w 817592"/>
                <a:gd name="connsiteY19" fmla="*/ 793215 h 796124"/>
                <a:gd name="connsiteX20" fmla="*/ 815722 w 817592"/>
                <a:gd name="connsiteY20" fmla="*/ 782198 h 796124"/>
                <a:gd name="connsiteX0" fmla="*/ 474 w 817592"/>
                <a:gd name="connsiteY0" fmla="*/ 0 h 860662"/>
                <a:gd name="connsiteX1" fmla="*/ 11491 w 817592"/>
                <a:gd name="connsiteY1" fmla="*/ 55085 h 860662"/>
                <a:gd name="connsiteX2" fmla="*/ 77592 w 817592"/>
                <a:gd name="connsiteY2" fmla="*/ 121186 h 860662"/>
                <a:gd name="connsiteX3" fmla="*/ 132677 w 817592"/>
                <a:gd name="connsiteY3" fmla="*/ 231355 h 860662"/>
                <a:gd name="connsiteX4" fmla="*/ 187761 w 817592"/>
                <a:gd name="connsiteY4" fmla="*/ 308473 h 860662"/>
                <a:gd name="connsiteX5" fmla="*/ 242845 w 817592"/>
                <a:gd name="connsiteY5" fmla="*/ 352540 h 860662"/>
                <a:gd name="connsiteX6" fmla="*/ 364031 w 817592"/>
                <a:gd name="connsiteY6" fmla="*/ 484743 h 860662"/>
                <a:gd name="connsiteX7" fmla="*/ 452166 w 817592"/>
                <a:gd name="connsiteY7" fmla="*/ 539827 h 860662"/>
                <a:gd name="connsiteX8" fmla="*/ 584368 w 817592"/>
                <a:gd name="connsiteY8" fmla="*/ 605928 h 860662"/>
                <a:gd name="connsiteX9" fmla="*/ 650469 w 817592"/>
                <a:gd name="connsiteY9" fmla="*/ 627962 h 860662"/>
                <a:gd name="connsiteX10" fmla="*/ 672503 w 817592"/>
                <a:gd name="connsiteY10" fmla="*/ 638979 h 860662"/>
                <a:gd name="connsiteX11" fmla="*/ 749621 w 817592"/>
                <a:gd name="connsiteY11" fmla="*/ 694063 h 860662"/>
                <a:gd name="connsiteX12" fmla="*/ 760638 w 817592"/>
                <a:gd name="connsiteY12" fmla="*/ 749147 h 860662"/>
                <a:gd name="connsiteX13" fmla="*/ 760638 w 817592"/>
                <a:gd name="connsiteY13" fmla="*/ 749147 h 860662"/>
                <a:gd name="connsiteX14" fmla="*/ 782672 w 817592"/>
                <a:gd name="connsiteY14" fmla="*/ 793215 h 860662"/>
                <a:gd name="connsiteX15" fmla="*/ 760638 w 817592"/>
                <a:gd name="connsiteY15" fmla="*/ 760164 h 860662"/>
                <a:gd name="connsiteX16" fmla="*/ 815722 w 817592"/>
                <a:gd name="connsiteY16" fmla="*/ 782198 h 860662"/>
                <a:gd name="connsiteX17" fmla="*/ 804705 w 817592"/>
                <a:gd name="connsiteY17" fmla="*/ 760164 h 860662"/>
                <a:gd name="connsiteX18" fmla="*/ 804705 w 817592"/>
                <a:gd name="connsiteY18" fmla="*/ 793215 h 860662"/>
                <a:gd name="connsiteX19" fmla="*/ 749621 w 817592"/>
                <a:gd name="connsiteY19" fmla="*/ 793215 h 860662"/>
                <a:gd name="connsiteX20" fmla="*/ 815722 w 817592"/>
                <a:gd name="connsiteY20" fmla="*/ 860457 h 860662"/>
                <a:gd name="connsiteX0" fmla="*/ 474 w 815725"/>
                <a:gd name="connsiteY0" fmla="*/ 0 h 860662"/>
                <a:gd name="connsiteX1" fmla="*/ 11491 w 815725"/>
                <a:gd name="connsiteY1" fmla="*/ 55085 h 860662"/>
                <a:gd name="connsiteX2" fmla="*/ 77592 w 815725"/>
                <a:gd name="connsiteY2" fmla="*/ 121186 h 860662"/>
                <a:gd name="connsiteX3" fmla="*/ 132677 w 815725"/>
                <a:gd name="connsiteY3" fmla="*/ 231355 h 860662"/>
                <a:gd name="connsiteX4" fmla="*/ 187761 w 815725"/>
                <a:gd name="connsiteY4" fmla="*/ 308473 h 860662"/>
                <a:gd name="connsiteX5" fmla="*/ 242845 w 815725"/>
                <a:gd name="connsiteY5" fmla="*/ 352540 h 860662"/>
                <a:gd name="connsiteX6" fmla="*/ 364031 w 815725"/>
                <a:gd name="connsiteY6" fmla="*/ 484743 h 860662"/>
                <a:gd name="connsiteX7" fmla="*/ 452166 w 815725"/>
                <a:gd name="connsiteY7" fmla="*/ 539827 h 860662"/>
                <a:gd name="connsiteX8" fmla="*/ 584368 w 815725"/>
                <a:gd name="connsiteY8" fmla="*/ 605928 h 860662"/>
                <a:gd name="connsiteX9" fmla="*/ 650469 w 815725"/>
                <a:gd name="connsiteY9" fmla="*/ 627962 h 860662"/>
                <a:gd name="connsiteX10" fmla="*/ 672503 w 815725"/>
                <a:gd name="connsiteY10" fmla="*/ 638979 h 860662"/>
                <a:gd name="connsiteX11" fmla="*/ 749621 w 815725"/>
                <a:gd name="connsiteY11" fmla="*/ 694063 h 860662"/>
                <a:gd name="connsiteX12" fmla="*/ 760638 w 815725"/>
                <a:gd name="connsiteY12" fmla="*/ 749147 h 860662"/>
                <a:gd name="connsiteX13" fmla="*/ 760638 w 815725"/>
                <a:gd name="connsiteY13" fmla="*/ 749147 h 860662"/>
                <a:gd name="connsiteX14" fmla="*/ 782672 w 815725"/>
                <a:gd name="connsiteY14" fmla="*/ 793215 h 860662"/>
                <a:gd name="connsiteX15" fmla="*/ 760638 w 815725"/>
                <a:gd name="connsiteY15" fmla="*/ 760164 h 860662"/>
                <a:gd name="connsiteX16" fmla="*/ 815722 w 815725"/>
                <a:gd name="connsiteY16" fmla="*/ 782198 h 860662"/>
                <a:gd name="connsiteX17" fmla="*/ 763516 w 815725"/>
                <a:gd name="connsiteY17" fmla="*/ 756045 h 860662"/>
                <a:gd name="connsiteX18" fmla="*/ 804705 w 815725"/>
                <a:gd name="connsiteY18" fmla="*/ 793215 h 860662"/>
                <a:gd name="connsiteX19" fmla="*/ 749621 w 815725"/>
                <a:gd name="connsiteY19" fmla="*/ 793215 h 860662"/>
                <a:gd name="connsiteX20" fmla="*/ 815722 w 815725"/>
                <a:gd name="connsiteY20" fmla="*/ 860457 h 860662"/>
                <a:gd name="connsiteX0" fmla="*/ 474 w 815725"/>
                <a:gd name="connsiteY0" fmla="*/ 0 h 860662"/>
                <a:gd name="connsiteX1" fmla="*/ 11491 w 815725"/>
                <a:gd name="connsiteY1" fmla="*/ 55085 h 860662"/>
                <a:gd name="connsiteX2" fmla="*/ 77592 w 815725"/>
                <a:gd name="connsiteY2" fmla="*/ 121186 h 860662"/>
                <a:gd name="connsiteX3" fmla="*/ 132677 w 815725"/>
                <a:gd name="connsiteY3" fmla="*/ 231355 h 860662"/>
                <a:gd name="connsiteX4" fmla="*/ 187761 w 815725"/>
                <a:gd name="connsiteY4" fmla="*/ 308473 h 860662"/>
                <a:gd name="connsiteX5" fmla="*/ 242845 w 815725"/>
                <a:gd name="connsiteY5" fmla="*/ 352540 h 860662"/>
                <a:gd name="connsiteX6" fmla="*/ 364031 w 815725"/>
                <a:gd name="connsiteY6" fmla="*/ 484743 h 860662"/>
                <a:gd name="connsiteX7" fmla="*/ 452166 w 815725"/>
                <a:gd name="connsiteY7" fmla="*/ 539827 h 860662"/>
                <a:gd name="connsiteX8" fmla="*/ 584368 w 815725"/>
                <a:gd name="connsiteY8" fmla="*/ 605928 h 860662"/>
                <a:gd name="connsiteX9" fmla="*/ 650469 w 815725"/>
                <a:gd name="connsiteY9" fmla="*/ 627962 h 860662"/>
                <a:gd name="connsiteX10" fmla="*/ 672503 w 815725"/>
                <a:gd name="connsiteY10" fmla="*/ 638979 h 860662"/>
                <a:gd name="connsiteX11" fmla="*/ 749621 w 815725"/>
                <a:gd name="connsiteY11" fmla="*/ 694063 h 860662"/>
                <a:gd name="connsiteX12" fmla="*/ 760638 w 815725"/>
                <a:gd name="connsiteY12" fmla="*/ 749147 h 860662"/>
                <a:gd name="connsiteX13" fmla="*/ 760638 w 815725"/>
                <a:gd name="connsiteY13" fmla="*/ 749147 h 860662"/>
                <a:gd name="connsiteX14" fmla="*/ 782672 w 815725"/>
                <a:gd name="connsiteY14" fmla="*/ 793215 h 860662"/>
                <a:gd name="connsiteX15" fmla="*/ 760638 w 815725"/>
                <a:gd name="connsiteY15" fmla="*/ 760164 h 860662"/>
                <a:gd name="connsiteX16" fmla="*/ 815722 w 815725"/>
                <a:gd name="connsiteY16" fmla="*/ 782198 h 860662"/>
                <a:gd name="connsiteX17" fmla="*/ 763516 w 815725"/>
                <a:gd name="connsiteY17" fmla="*/ 756045 h 860662"/>
                <a:gd name="connsiteX18" fmla="*/ 775873 w 815725"/>
                <a:gd name="connsiteY18" fmla="*/ 739669 h 860662"/>
                <a:gd name="connsiteX19" fmla="*/ 749621 w 815725"/>
                <a:gd name="connsiteY19" fmla="*/ 793215 h 860662"/>
                <a:gd name="connsiteX20" fmla="*/ 815722 w 815725"/>
                <a:gd name="connsiteY20" fmla="*/ 860457 h 860662"/>
                <a:gd name="connsiteX0" fmla="*/ 474 w 885744"/>
                <a:gd name="connsiteY0" fmla="*/ 0 h 868880"/>
                <a:gd name="connsiteX1" fmla="*/ 11491 w 885744"/>
                <a:gd name="connsiteY1" fmla="*/ 55085 h 868880"/>
                <a:gd name="connsiteX2" fmla="*/ 77592 w 885744"/>
                <a:gd name="connsiteY2" fmla="*/ 121186 h 868880"/>
                <a:gd name="connsiteX3" fmla="*/ 132677 w 885744"/>
                <a:gd name="connsiteY3" fmla="*/ 231355 h 868880"/>
                <a:gd name="connsiteX4" fmla="*/ 187761 w 885744"/>
                <a:gd name="connsiteY4" fmla="*/ 308473 h 868880"/>
                <a:gd name="connsiteX5" fmla="*/ 242845 w 885744"/>
                <a:gd name="connsiteY5" fmla="*/ 352540 h 868880"/>
                <a:gd name="connsiteX6" fmla="*/ 364031 w 885744"/>
                <a:gd name="connsiteY6" fmla="*/ 484743 h 868880"/>
                <a:gd name="connsiteX7" fmla="*/ 452166 w 885744"/>
                <a:gd name="connsiteY7" fmla="*/ 539827 h 868880"/>
                <a:gd name="connsiteX8" fmla="*/ 584368 w 885744"/>
                <a:gd name="connsiteY8" fmla="*/ 605928 h 868880"/>
                <a:gd name="connsiteX9" fmla="*/ 650469 w 885744"/>
                <a:gd name="connsiteY9" fmla="*/ 627962 h 868880"/>
                <a:gd name="connsiteX10" fmla="*/ 672503 w 885744"/>
                <a:gd name="connsiteY10" fmla="*/ 638979 h 868880"/>
                <a:gd name="connsiteX11" fmla="*/ 749621 w 885744"/>
                <a:gd name="connsiteY11" fmla="*/ 694063 h 868880"/>
                <a:gd name="connsiteX12" fmla="*/ 760638 w 885744"/>
                <a:gd name="connsiteY12" fmla="*/ 749147 h 868880"/>
                <a:gd name="connsiteX13" fmla="*/ 760638 w 885744"/>
                <a:gd name="connsiteY13" fmla="*/ 749147 h 868880"/>
                <a:gd name="connsiteX14" fmla="*/ 782672 w 885744"/>
                <a:gd name="connsiteY14" fmla="*/ 793215 h 868880"/>
                <a:gd name="connsiteX15" fmla="*/ 760638 w 885744"/>
                <a:gd name="connsiteY15" fmla="*/ 760164 h 868880"/>
                <a:gd name="connsiteX16" fmla="*/ 815722 w 885744"/>
                <a:gd name="connsiteY16" fmla="*/ 782198 h 868880"/>
                <a:gd name="connsiteX17" fmla="*/ 763516 w 885744"/>
                <a:gd name="connsiteY17" fmla="*/ 756045 h 868880"/>
                <a:gd name="connsiteX18" fmla="*/ 775873 w 885744"/>
                <a:gd name="connsiteY18" fmla="*/ 739669 h 868880"/>
                <a:gd name="connsiteX19" fmla="*/ 749621 w 885744"/>
                <a:gd name="connsiteY19" fmla="*/ 793215 h 868880"/>
                <a:gd name="connsiteX20" fmla="*/ 885744 w 885744"/>
                <a:gd name="connsiteY20" fmla="*/ 868695 h 868880"/>
                <a:gd name="connsiteX0" fmla="*/ 474 w 885744"/>
                <a:gd name="connsiteY0" fmla="*/ 0 h 868695"/>
                <a:gd name="connsiteX1" fmla="*/ 11491 w 885744"/>
                <a:gd name="connsiteY1" fmla="*/ 55085 h 868695"/>
                <a:gd name="connsiteX2" fmla="*/ 77592 w 885744"/>
                <a:gd name="connsiteY2" fmla="*/ 121186 h 868695"/>
                <a:gd name="connsiteX3" fmla="*/ 132677 w 885744"/>
                <a:gd name="connsiteY3" fmla="*/ 231355 h 868695"/>
                <a:gd name="connsiteX4" fmla="*/ 187761 w 885744"/>
                <a:gd name="connsiteY4" fmla="*/ 308473 h 868695"/>
                <a:gd name="connsiteX5" fmla="*/ 242845 w 885744"/>
                <a:gd name="connsiteY5" fmla="*/ 352540 h 868695"/>
                <a:gd name="connsiteX6" fmla="*/ 364031 w 885744"/>
                <a:gd name="connsiteY6" fmla="*/ 484743 h 868695"/>
                <a:gd name="connsiteX7" fmla="*/ 452166 w 885744"/>
                <a:gd name="connsiteY7" fmla="*/ 539827 h 868695"/>
                <a:gd name="connsiteX8" fmla="*/ 584368 w 885744"/>
                <a:gd name="connsiteY8" fmla="*/ 605928 h 868695"/>
                <a:gd name="connsiteX9" fmla="*/ 650469 w 885744"/>
                <a:gd name="connsiteY9" fmla="*/ 627962 h 868695"/>
                <a:gd name="connsiteX10" fmla="*/ 672503 w 885744"/>
                <a:gd name="connsiteY10" fmla="*/ 638979 h 868695"/>
                <a:gd name="connsiteX11" fmla="*/ 749621 w 885744"/>
                <a:gd name="connsiteY11" fmla="*/ 694063 h 868695"/>
                <a:gd name="connsiteX12" fmla="*/ 760638 w 885744"/>
                <a:gd name="connsiteY12" fmla="*/ 749147 h 868695"/>
                <a:gd name="connsiteX13" fmla="*/ 760638 w 885744"/>
                <a:gd name="connsiteY13" fmla="*/ 749147 h 868695"/>
                <a:gd name="connsiteX14" fmla="*/ 782672 w 885744"/>
                <a:gd name="connsiteY14" fmla="*/ 793215 h 868695"/>
                <a:gd name="connsiteX15" fmla="*/ 760638 w 885744"/>
                <a:gd name="connsiteY15" fmla="*/ 760164 h 868695"/>
                <a:gd name="connsiteX16" fmla="*/ 815722 w 885744"/>
                <a:gd name="connsiteY16" fmla="*/ 782198 h 868695"/>
                <a:gd name="connsiteX17" fmla="*/ 763516 w 885744"/>
                <a:gd name="connsiteY17" fmla="*/ 756045 h 868695"/>
                <a:gd name="connsiteX18" fmla="*/ 775873 w 885744"/>
                <a:gd name="connsiteY18" fmla="*/ 739669 h 868695"/>
                <a:gd name="connsiteX19" fmla="*/ 749621 w 885744"/>
                <a:gd name="connsiteY19" fmla="*/ 793215 h 868695"/>
                <a:gd name="connsiteX20" fmla="*/ 885744 w 885744"/>
                <a:gd name="connsiteY20" fmla="*/ 868695 h 868695"/>
                <a:gd name="connsiteX0" fmla="*/ 474 w 885744"/>
                <a:gd name="connsiteY0" fmla="*/ 0 h 868695"/>
                <a:gd name="connsiteX1" fmla="*/ 11491 w 885744"/>
                <a:gd name="connsiteY1" fmla="*/ 55085 h 868695"/>
                <a:gd name="connsiteX2" fmla="*/ 77592 w 885744"/>
                <a:gd name="connsiteY2" fmla="*/ 121186 h 868695"/>
                <a:gd name="connsiteX3" fmla="*/ 132677 w 885744"/>
                <a:gd name="connsiteY3" fmla="*/ 231355 h 868695"/>
                <a:gd name="connsiteX4" fmla="*/ 187761 w 885744"/>
                <a:gd name="connsiteY4" fmla="*/ 308473 h 868695"/>
                <a:gd name="connsiteX5" fmla="*/ 242845 w 885744"/>
                <a:gd name="connsiteY5" fmla="*/ 352540 h 868695"/>
                <a:gd name="connsiteX6" fmla="*/ 364031 w 885744"/>
                <a:gd name="connsiteY6" fmla="*/ 484743 h 868695"/>
                <a:gd name="connsiteX7" fmla="*/ 452166 w 885744"/>
                <a:gd name="connsiteY7" fmla="*/ 539827 h 868695"/>
                <a:gd name="connsiteX8" fmla="*/ 584368 w 885744"/>
                <a:gd name="connsiteY8" fmla="*/ 605928 h 868695"/>
                <a:gd name="connsiteX9" fmla="*/ 650469 w 885744"/>
                <a:gd name="connsiteY9" fmla="*/ 627962 h 868695"/>
                <a:gd name="connsiteX10" fmla="*/ 672503 w 885744"/>
                <a:gd name="connsiteY10" fmla="*/ 638979 h 868695"/>
                <a:gd name="connsiteX11" fmla="*/ 720789 w 885744"/>
                <a:gd name="connsiteY11" fmla="*/ 706420 h 868695"/>
                <a:gd name="connsiteX12" fmla="*/ 760638 w 885744"/>
                <a:gd name="connsiteY12" fmla="*/ 749147 h 868695"/>
                <a:gd name="connsiteX13" fmla="*/ 760638 w 885744"/>
                <a:gd name="connsiteY13" fmla="*/ 749147 h 868695"/>
                <a:gd name="connsiteX14" fmla="*/ 782672 w 885744"/>
                <a:gd name="connsiteY14" fmla="*/ 793215 h 868695"/>
                <a:gd name="connsiteX15" fmla="*/ 760638 w 885744"/>
                <a:gd name="connsiteY15" fmla="*/ 760164 h 868695"/>
                <a:gd name="connsiteX16" fmla="*/ 815722 w 885744"/>
                <a:gd name="connsiteY16" fmla="*/ 782198 h 868695"/>
                <a:gd name="connsiteX17" fmla="*/ 763516 w 885744"/>
                <a:gd name="connsiteY17" fmla="*/ 756045 h 868695"/>
                <a:gd name="connsiteX18" fmla="*/ 775873 w 885744"/>
                <a:gd name="connsiteY18" fmla="*/ 739669 h 868695"/>
                <a:gd name="connsiteX19" fmla="*/ 749621 w 885744"/>
                <a:gd name="connsiteY19" fmla="*/ 793215 h 868695"/>
                <a:gd name="connsiteX20" fmla="*/ 885744 w 885744"/>
                <a:gd name="connsiteY20" fmla="*/ 868695 h 868695"/>
                <a:gd name="connsiteX0" fmla="*/ 474 w 815725"/>
                <a:gd name="connsiteY0" fmla="*/ 0 h 793288"/>
                <a:gd name="connsiteX1" fmla="*/ 11491 w 815725"/>
                <a:gd name="connsiteY1" fmla="*/ 55085 h 793288"/>
                <a:gd name="connsiteX2" fmla="*/ 77592 w 815725"/>
                <a:gd name="connsiteY2" fmla="*/ 121186 h 793288"/>
                <a:gd name="connsiteX3" fmla="*/ 132677 w 815725"/>
                <a:gd name="connsiteY3" fmla="*/ 231355 h 793288"/>
                <a:gd name="connsiteX4" fmla="*/ 187761 w 815725"/>
                <a:gd name="connsiteY4" fmla="*/ 308473 h 793288"/>
                <a:gd name="connsiteX5" fmla="*/ 242845 w 815725"/>
                <a:gd name="connsiteY5" fmla="*/ 352540 h 793288"/>
                <a:gd name="connsiteX6" fmla="*/ 364031 w 815725"/>
                <a:gd name="connsiteY6" fmla="*/ 484743 h 793288"/>
                <a:gd name="connsiteX7" fmla="*/ 452166 w 815725"/>
                <a:gd name="connsiteY7" fmla="*/ 539827 h 793288"/>
                <a:gd name="connsiteX8" fmla="*/ 584368 w 815725"/>
                <a:gd name="connsiteY8" fmla="*/ 605928 h 793288"/>
                <a:gd name="connsiteX9" fmla="*/ 650469 w 815725"/>
                <a:gd name="connsiteY9" fmla="*/ 627962 h 793288"/>
                <a:gd name="connsiteX10" fmla="*/ 672503 w 815725"/>
                <a:gd name="connsiteY10" fmla="*/ 638979 h 793288"/>
                <a:gd name="connsiteX11" fmla="*/ 720789 w 815725"/>
                <a:gd name="connsiteY11" fmla="*/ 706420 h 793288"/>
                <a:gd name="connsiteX12" fmla="*/ 760638 w 815725"/>
                <a:gd name="connsiteY12" fmla="*/ 749147 h 793288"/>
                <a:gd name="connsiteX13" fmla="*/ 760638 w 815725"/>
                <a:gd name="connsiteY13" fmla="*/ 749147 h 793288"/>
                <a:gd name="connsiteX14" fmla="*/ 782672 w 815725"/>
                <a:gd name="connsiteY14" fmla="*/ 793215 h 793288"/>
                <a:gd name="connsiteX15" fmla="*/ 760638 w 815725"/>
                <a:gd name="connsiteY15" fmla="*/ 760164 h 793288"/>
                <a:gd name="connsiteX16" fmla="*/ 815722 w 815725"/>
                <a:gd name="connsiteY16" fmla="*/ 782198 h 793288"/>
                <a:gd name="connsiteX17" fmla="*/ 763516 w 815725"/>
                <a:gd name="connsiteY17" fmla="*/ 756045 h 793288"/>
                <a:gd name="connsiteX18" fmla="*/ 775873 w 815725"/>
                <a:gd name="connsiteY18" fmla="*/ 739669 h 793288"/>
                <a:gd name="connsiteX19" fmla="*/ 749621 w 815725"/>
                <a:gd name="connsiteY19" fmla="*/ 793215 h 793288"/>
                <a:gd name="connsiteX0" fmla="*/ 474 w 815725"/>
                <a:gd name="connsiteY0" fmla="*/ 0 h 793288"/>
                <a:gd name="connsiteX1" fmla="*/ 11491 w 815725"/>
                <a:gd name="connsiteY1" fmla="*/ 55085 h 793288"/>
                <a:gd name="connsiteX2" fmla="*/ 77592 w 815725"/>
                <a:gd name="connsiteY2" fmla="*/ 121186 h 793288"/>
                <a:gd name="connsiteX3" fmla="*/ 132677 w 815725"/>
                <a:gd name="connsiteY3" fmla="*/ 231355 h 793288"/>
                <a:gd name="connsiteX4" fmla="*/ 187761 w 815725"/>
                <a:gd name="connsiteY4" fmla="*/ 308473 h 793288"/>
                <a:gd name="connsiteX5" fmla="*/ 242845 w 815725"/>
                <a:gd name="connsiteY5" fmla="*/ 352540 h 793288"/>
                <a:gd name="connsiteX6" fmla="*/ 364031 w 815725"/>
                <a:gd name="connsiteY6" fmla="*/ 484743 h 793288"/>
                <a:gd name="connsiteX7" fmla="*/ 452166 w 815725"/>
                <a:gd name="connsiteY7" fmla="*/ 539827 h 793288"/>
                <a:gd name="connsiteX8" fmla="*/ 584368 w 815725"/>
                <a:gd name="connsiteY8" fmla="*/ 605928 h 793288"/>
                <a:gd name="connsiteX9" fmla="*/ 650469 w 815725"/>
                <a:gd name="connsiteY9" fmla="*/ 627962 h 793288"/>
                <a:gd name="connsiteX10" fmla="*/ 672503 w 815725"/>
                <a:gd name="connsiteY10" fmla="*/ 638979 h 793288"/>
                <a:gd name="connsiteX11" fmla="*/ 720789 w 815725"/>
                <a:gd name="connsiteY11" fmla="*/ 706420 h 793288"/>
                <a:gd name="connsiteX12" fmla="*/ 760638 w 815725"/>
                <a:gd name="connsiteY12" fmla="*/ 749147 h 793288"/>
                <a:gd name="connsiteX13" fmla="*/ 760638 w 815725"/>
                <a:gd name="connsiteY13" fmla="*/ 749147 h 793288"/>
                <a:gd name="connsiteX14" fmla="*/ 782672 w 815725"/>
                <a:gd name="connsiteY14" fmla="*/ 793215 h 793288"/>
                <a:gd name="connsiteX15" fmla="*/ 760638 w 815725"/>
                <a:gd name="connsiteY15" fmla="*/ 760164 h 793288"/>
                <a:gd name="connsiteX16" fmla="*/ 815722 w 815725"/>
                <a:gd name="connsiteY16" fmla="*/ 782198 h 793288"/>
                <a:gd name="connsiteX17" fmla="*/ 763516 w 815725"/>
                <a:gd name="connsiteY17" fmla="*/ 756045 h 793288"/>
                <a:gd name="connsiteX18" fmla="*/ 775873 w 815725"/>
                <a:gd name="connsiteY18" fmla="*/ 739669 h 793288"/>
                <a:gd name="connsiteX0" fmla="*/ 474 w 815725"/>
                <a:gd name="connsiteY0" fmla="*/ 0 h 793288"/>
                <a:gd name="connsiteX1" fmla="*/ 11491 w 815725"/>
                <a:gd name="connsiteY1" fmla="*/ 55085 h 793288"/>
                <a:gd name="connsiteX2" fmla="*/ 77592 w 815725"/>
                <a:gd name="connsiteY2" fmla="*/ 121186 h 793288"/>
                <a:gd name="connsiteX3" fmla="*/ 132677 w 815725"/>
                <a:gd name="connsiteY3" fmla="*/ 231355 h 793288"/>
                <a:gd name="connsiteX4" fmla="*/ 187761 w 815725"/>
                <a:gd name="connsiteY4" fmla="*/ 308473 h 793288"/>
                <a:gd name="connsiteX5" fmla="*/ 242845 w 815725"/>
                <a:gd name="connsiteY5" fmla="*/ 352540 h 793288"/>
                <a:gd name="connsiteX6" fmla="*/ 364031 w 815725"/>
                <a:gd name="connsiteY6" fmla="*/ 484743 h 793288"/>
                <a:gd name="connsiteX7" fmla="*/ 452166 w 815725"/>
                <a:gd name="connsiteY7" fmla="*/ 539827 h 793288"/>
                <a:gd name="connsiteX8" fmla="*/ 584368 w 815725"/>
                <a:gd name="connsiteY8" fmla="*/ 605928 h 793288"/>
                <a:gd name="connsiteX9" fmla="*/ 650469 w 815725"/>
                <a:gd name="connsiteY9" fmla="*/ 627962 h 793288"/>
                <a:gd name="connsiteX10" fmla="*/ 672503 w 815725"/>
                <a:gd name="connsiteY10" fmla="*/ 638979 h 793288"/>
                <a:gd name="connsiteX11" fmla="*/ 720789 w 815725"/>
                <a:gd name="connsiteY11" fmla="*/ 706420 h 793288"/>
                <a:gd name="connsiteX12" fmla="*/ 760638 w 815725"/>
                <a:gd name="connsiteY12" fmla="*/ 749147 h 793288"/>
                <a:gd name="connsiteX13" fmla="*/ 760638 w 815725"/>
                <a:gd name="connsiteY13" fmla="*/ 749147 h 793288"/>
                <a:gd name="connsiteX14" fmla="*/ 782672 w 815725"/>
                <a:gd name="connsiteY14" fmla="*/ 793215 h 793288"/>
                <a:gd name="connsiteX15" fmla="*/ 760638 w 815725"/>
                <a:gd name="connsiteY15" fmla="*/ 760164 h 793288"/>
                <a:gd name="connsiteX16" fmla="*/ 815722 w 815725"/>
                <a:gd name="connsiteY16" fmla="*/ 782198 h 793288"/>
                <a:gd name="connsiteX17" fmla="*/ 763516 w 815725"/>
                <a:gd name="connsiteY17" fmla="*/ 756045 h 793288"/>
                <a:gd name="connsiteX0" fmla="*/ 474 w 782672"/>
                <a:gd name="connsiteY0" fmla="*/ 0 h 793299"/>
                <a:gd name="connsiteX1" fmla="*/ 11491 w 782672"/>
                <a:gd name="connsiteY1" fmla="*/ 55085 h 793299"/>
                <a:gd name="connsiteX2" fmla="*/ 77592 w 782672"/>
                <a:gd name="connsiteY2" fmla="*/ 121186 h 793299"/>
                <a:gd name="connsiteX3" fmla="*/ 132677 w 782672"/>
                <a:gd name="connsiteY3" fmla="*/ 231355 h 793299"/>
                <a:gd name="connsiteX4" fmla="*/ 187761 w 782672"/>
                <a:gd name="connsiteY4" fmla="*/ 308473 h 793299"/>
                <a:gd name="connsiteX5" fmla="*/ 242845 w 782672"/>
                <a:gd name="connsiteY5" fmla="*/ 352540 h 793299"/>
                <a:gd name="connsiteX6" fmla="*/ 364031 w 782672"/>
                <a:gd name="connsiteY6" fmla="*/ 484743 h 793299"/>
                <a:gd name="connsiteX7" fmla="*/ 452166 w 782672"/>
                <a:gd name="connsiteY7" fmla="*/ 539827 h 793299"/>
                <a:gd name="connsiteX8" fmla="*/ 584368 w 782672"/>
                <a:gd name="connsiteY8" fmla="*/ 605928 h 793299"/>
                <a:gd name="connsiteX9" fmla="*/ 650469 w 782672"/>
                <a:gd name="connsiteY9" fmla="*/ 627962 h 793299"/>
                <a:gd name="connsiteX10" fmla="*/ 672503 w 782672"/>
                <a:gd name="connsiteY10" fmla="*/ 638979 h 793299"/>
                <a:gd name="connsiteX11" fmla="*/ 720789 w 782672"/>
                <a:gd name="connsiteY11" fmla="*/ 706420 h 793299"/>
                <a:gd name="connsiteX12" fmla="*/ 760638 w 782672"/>
                <a:gd name="connsiteY12" fmla="*/ 749147 h 793299"/>
                <a:gd name="connsiteX13" fmla="*/ 760638 w 782672"/>
                <a:gd name="connsiteY13" fmla="*/ 749147 h 793299"/>
                <a:gd name="connsiteX14" fmla="*/ 782672 w 782672"/>
                <a:gd name="connsiteY14" fmla="*/ 793215 h 793299"/>
                <a:gd name="connsiteX15" fmla="*/ 760638 w 782672"/>
                <a:gd name="connsiteY15" fmla="*/ 760164 h 793299"/>
                <a:gd name="connsiteX16" fmla="*/ 763516 w 782672"/>
                <a:gd name="connsiteY16" fmla="*/ 756045 h 793299"/>
                <a:gd name="connsiteX0" fmla="*/ 474 w 782672"/>
                <a:gd name="connsiteY0" fmla="*/ 0 h 793299"/>
                <a:gd name="connsiteX1" fmla="*/ 11491 w 782672"/>
                <a:gd name="connsiteY1" fmla="*/ 55085 h 793299"/>
                <a:gd name="connsiteX2" fmla="*/ 77592 w 782672"/>
                <a:gd name="connsiteY2" fmla="*/ 121186 h 793299"/>
                <a:gd name="connsiteX3" fmla="*/ 132677 w 782672"/>
                <a:gd name="connsiteY3" fmla="*/ 231355 h 793299"/>
                <a:gd name="connsiteX4" fmla="*/ 187761 w 782672"/>
                <a:gd name="connsiteY4" fmla="*/ 308473 h 793299"/>
                <a:gd name="connsiteX5" fmla="*/ 238834 w 782672"/>
                <a:gd name="connsiteY5" fmla="*/ 368582 h 793299"/>
                <a:gd name="connsiteX6" fmla="*/ 364031 w 782672"/>
                <a:gd name="connsiteY6" fmla="*/ 484743 h 793299"/>
                <a:gd name="connsiteX7" fmla="*/ 452166 w 782672"/>
                <a:gd name="connsiteY7" fmla="*/ 539827 h 793299"/>
                <a:gd name="connsiteX8" fmla="*/ 584368 w 782672"/>
                <a:gd name="connsiteY8" fmla="*/ 605928 h 793299"/>
                <a:gd name="connsiteX9" fmla="*/ 650469 w 782672"/>
                <a:gd name="connsiteY9" fmla="*/ 627962 h 793299"/>
                <a:gd name="connsiteX10" fmla="*/ 672503 w 782672"/>
                <a:gd name="connsiteY10" fmla="*/ 638979 h 793299"/>
                <a:gd name="connsiteX11" fmla="*/ 720789 w 782672"/>
                <a:gd name="connsiteY11" fmla="*/ 706420 h 793299"/>
                <a:gd name="connsiteX12" fmla="*/ 760638 w 782672"/>
                <a:gd name="connsiteY12" fmla="*/ 749147 h 793299"/>
                <a:gd name="connsiteX13" fmla="*/ 760638 w 782672"/>
                <a:gd name="connsiteY13" fmla="*/ 749147 h 793299"/>
                <a:gd name="connsiteX14" fmla="*/ 782672 w 782672"/>
                <a:gd name="connsiteY14" fmla="*/ 793215 h 793299"/>
                <a:gd name="connsiteX15" fmla="*/ 760638 w 782672"/>
                <a:gd name="connsiteY15" fmla="*/ 760164 h 793299"/>
                <a:gd name="connsiteX16" fmla="*/ 763516 w 782672"/>
                <a:gd name="connsiteY16" fmla="*/ 756045 h 793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82672" h="793299">
                  <a:moveTo>
                    <a:pt x="474" y="0"/>
                  </a:moveTo>
                  <a:cubicBezTo>
                    <a:pt x="-444" y="17443"/>
                    <a:pt x="-1362" y="34887"/>
                    <a:pt x="11491" y="55085"/>
                  </a:cubicBezTo>
                  <a:cubicBezTo>
                    <a:pt x="24344" y="75283"/>
                    <a:pt x="57394" y="91808"/>
                    <a:pt x="77592" y="121186"/>
                  </a:cubicBezTo>
                  <a:cubicBezTo>
                    <a:pt x="97790" y="150564"/>
                    <a:pt x="114316" y="200141"/>
                    <a:pt x="132677" y="231355"/>
                  </a:cubicBezTo>
                  <a:cubicBezTo>
                    <a:pt x="151038" y="262569"/>
                    <a:pt x="170068" y="285602"/>
                    <a:pt x="187761" y="308473"/>
                  </a:cubicBezTo>
                  <a:cubicBezTo>
                    <a:pt x="205454" y="331344"/>
                    <a:pt x="209456" y="339204"/>
                    <a:pt x="238834" y="368582"/>
                  </a:cubicBezTo>
                  <a:cubicBezTo>
                    <a:pt x="268212" y="397960"/>
                    <a:pt x="328476" y="456202"/>
                    <a:pt x="364031" y="484743"/>
                  </a:cubicBezTo>
                  <a:cubicBezTo>
                    <a:pt x="399586" y="513284"/>
                    <a:pt x="415443" y="519630"/>
                    <a:pt x="452166" y="539827"/>
                  </a:cubicBezTo>
                  <a:cubicBezTo>
                    <a:pt x="488889" y="560025"/>
                    <a:pt x="584368" y="605928"/>
                    <a:pt x="584368" y="605928"/>
                  </a:cubicBezTo>
                  <a:cubicBezTo>
                    <a:pt x="617418" y="620617"/>
                    <a:pt x="650469" y="627962"/>
                    <a:pt x="650469" y="627962"/>
                  </a:cubicBezTo>
                  <a:cubicBezTo>
                    <a:pt x="665158" y="633470"/>
                    <a:pt x="660783" y="625903"/>
                    <a:pt x="672503" y="638979"/>
                  </a:cubicBezTo>
                  <a:cubicBezTo>
                    <a:pt x="684223" y="652055"/>
                    <a:pt x="706100" y="688059"/>
                    <a:pt x="720789" y="706420"/>
                  </a:cubicBezTo>
                  <a:cubicBezTo>
                    <a:pt x="735478" y="724781"/>
                    <a:pt x="760638" y="749147"/>
                    <a:pt x="760638" y="749147"/>
                  </a:cubicBezTo>
                  <a:lnTo>
                    <a:pt x="760638" y="749147"/>
                  </a:lnTo>
                  <a:lnTo>
                    <a:pt x="782672" y="793215"/>
                  </a:lnTo>
                  <a:cubicBezTo>
                    <a:pt x="782672" y="795051"/>
                    <a:pt x="763831" y="766359"/>
                    <a:pt x="760638" y="760164"/>
                  </a:cubicBezTo>
                  <a:cubicBezTo>
                    <a:pt x="757445" y="753969"/>
                    <a:pt x="762917" y="756903"/>
                    <a:pt x="763516" y="756045"/>
                  </a:cubicBezTo>
                </a:path>
              </a:pathLst>
            </a:custGeom>
            <a:noFill/>
            <a:ln w="571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Arrow Connector 9">
              <a:extLst>
                <a:ext uri="{FF2B5EF4-FFF2-40B4-BE49-F238E27FC236}">
                  <a16:creationId xmlns:a16="http://schemas.microsoft.com/office/drawing/2014/main" id="{2BD5C885-2625-E0CD-FC2A-0B8F52DF20B1}"/>
                </a:ext>
              </a:extLst>
            </p:cNvPr>
            <p:cNvCxnSpPr/>
            <p:nvPr/>
          </p:nvCxnSpPr>
          <p:spPr>
            <a:xfrm flipV="1">
              <a:off x="6656104" y="1602463"/>
              <a:ext cx="758765" cy="957663"/>
            </a:xfrm>
            <a:prstGeom prst="straightConnector1">
              <a:avLst/>
            </a:prstGeom>
            <a:ln w="762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B1BEE332-B479-8C57-CAD9-47DE4BC1B178}"/>
                </a:ext>
              </a:extLst>
            </p:cNvPr>
            <p:cNvCxnSpPr>
              <a:cxnSpLocks/>
            </p:cNvCxnSpPr>
            <p:nvPr/>
          </p:nvCxnSpPr>
          <p:spPr>
            <a:xfrm flipV="1">
              <a:off x="5738366" y="3373528"/>
              <a:ext cx="315581" cy="395374"/>
            </a:xfrm>
            <a:prstGeom prst="line">
              <a:avLst/>
            </a:prstGeom>
            <a:ln w="76200">
              <a:solidFill>
                <a:schemeClr val="tx1"/>
              </a:solidFill>
            </a:ln>
          </p:spPr>
          <p:style>
            <a:lnRef idx="1">
              <a:schemeClr val="dk1"/>
            </a:lnRef>
            <a:fillRef idx="0">
              <a:schemeClr val="dk1"/>
            </a:fillRef>
            <a:effectRef idx="0">
              <a:schemeClr val="dk1"/>
            </a:effectRef>
            <a:fontRef idx="minor">
              <a:schemeClr val="tx1"/>
            </a:fontRef>
          </p:style>
        </p:cxnSp>
        <p:sp>
          <p:nvSpPr>
            <p:cNvPr id="12" name="Arc 11">
              <a:extLst>
                <a:ext uri="{FF2B5EF4-FFF2-40B4-BE49-F238E27FC236}">
                  <a16:creationId xmlns:a16="http://schemas.microsoft.com/office/drawing/2014/main" id="{137574CA-D676-51ED-2139-B7187CFC79AC}"/>
                </a:ext>
              </a:extLst>
            </p:cNvPr>
            <p:cNvSpPr/>
            <p:nvPr/>
          </p:nvSpPr>
          <p:spPr>
            <a:xfrm rot="13332099">
              <a:off x="5186468" y="3499371"/>
              <a:ext cx="1129059" cy="448359"/>
            </a:xfrm>
            <a:prstGeom prst="arc">
              <a:avLst>
                <a:gd name="adj1" fmla="val 16824271"/>
                <a:gd name="adj2" fmla="val 12553542"/>
              </a:avLst>
            </a:prstGeom>
            <a:ln w="38100">
              <a:solidFill>
                <a:schemeClr val="tx1"/>
              </a:solidFill>
              <a:headEnd type="triangl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sp>
        <p:nvSpPr>
          <p:cNvPr id="13" name="TextBox 12">
            <a:extLst>
              <a:ext uri="{FF2B5EF4-FFF2-40B4-BE49-F238E27FC236}">
                <a16:creationId xmlns:a16="http://schemas.microsoft.com/office/drawing/2014/main" id="{774EBDEC-1071-9DCC-D834-A80009811137}"/>
              </a:ext>
            </a:extLst>
          </p:cNvPr>
          <p:cNvSpPr txBox="1"/>
          <p:nvPr/>
        </p:nvSpPr>
        <p:spPr>
          <a:xfrm>
            <a:off x="285490" y="3803308"/>
            <a:ext cx="2210862" cy="646331"/>
          </a:xfrm>
          <a:prstGeom prst="rect">
            <a:avLst/>
          </a:prstGeom>
          <a:noFill/>
        </p:spPr>
        <p:txBody>
          <a:bodyPr wrap="none" rtlCol="0">
            <a:spAutoFit/>
          </a:bodyPr>
          <a:lstStyle/>
          <a:p>
            <a:r>
              <a:rPr lang="en-US" dirty="0"/>
              <a:t>rotation in the plane</a:t>
            </a:r>
          </a:p>
          <a:p>
            <a:r>
              <a:rPr lang="en-US" dirty="0"/>
              <a:t> containing </a:t>
            </a:r>
            <a:r>
              <a:rPr lang="en-US" b="1" dirty="0"/>
              <a:t>r</a:t>
            </a:r>
            <a:r>
              <a:rPr lang="en-US" dirty="0"/>
              <a:t> and </a:t>
            </a:r>
            <a:r>
              <a:rPr lang="en-US" b="1" dirty="0"/>
              <a:t>F</a:t>
            </a:r>
          </a:p>
        </p:txBody>
      </p:sp>
      <p:cxnSp>
        <p:nvCxnSpPr>
          <p:cNvPr id="15" name="Straight Connector 14">
            <a:extLst>
              <a:ext uri="{FF2B5EF4-FFF2-40B4-BE49-F238E27FC236}">
                <a16:creationId xmlns:a16="http://schemas.microsoft.com/office/drawing/2014/main" id="{D8331B22-19FA-5902-D63B-137F136F5352}"/>
              </a:ext>
            </a:extLst>
          </p:cNvPr>
          <p:cNvCxnSpPr/>
          <p:nvPr/>
        </p:nvCxnSpPr>
        <p:spPr>
          <a:xfrm>
            <a:off x="1547664" y="4500744"/>
            <a:ext cx="1368152" cy="2964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8792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4">
            <a:extLst>
              <a:ext uri="{FF2B5EF4-FFF2-40B4-BE49-F238E27FC236}">
                <a16:creationId xmlns:a16="http://schemas.microsoft.com/office/drawing/2014/main" id="{8EBD74A8-BB11-4C72-934A-A6856DFD6EB3}"/>
              </a:ext>
            </a:extLst>
          </p:cNvPr>
          <p:cNvSpPr>
            <a:spLocks noChangeArrowheads="1"/>
          </p:cNvSpPr>
          <p:nvPr/>
        </p:nvSpPr>
        <p:spPr bwMode="auto">
          <a:xfrm rot="-1672961">
            <a:off x="1979613" y="1412875"/>
            <a:ext cx="3600450" cy="1295400"/>
          </a:xfrm>
          <a:prstGeom prst="parallelogram">
            <a:avLst>
              <a:gd name="adj" fmla="val 69485"/>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1" name="Line 5">
            <a:extLst>
              <a:ext uri="{FF2B5EF4-FFF2-40B4-BE49-F238E27FC236}">
                <a16:creationId xmlns:a16="http://schemas.microsoft.com/office/drawing/2014/main" id="{280A9354-0355-4E04-B9EF-1090CBF26260}"/>
              </a:ext>
            </a:extLst>
          </p:cNvPr>
          <p:cNvSpPr>
            <a:spLocks noChangeShapeType="1"/>
          </p:cNvSpPr>
          <p:nvPr/>
        </p:nvSpPr>
        <p:spPr bwMode="auto">
          <a:xfrm flipV="1">
            <a:off x="3276600" y="2060575"/>
            <a:ext cx="8636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2" name="Line 6">
            <a:extLst>
              <a:ext uri="{FF2B5EF4-FFF2-40B4-BE49-F238E27FC236}">
                <a16:creationId xmlns:a16="http://schemas.microsoft.com/office/drawing/2014/main" id="{250100EA-B7AE-4FFA-821A-AC7FE3D08070}"/>
              </a:ext>
            </a:extLst>
          </p:cNvPr>
          <p:cNvSpPr>
            <a:spLocks noChangeShapeType="1"/>
          </p:cNvSpPr>
          <p:nvPr/>
        </p:nvSpPr>
        <p:spPr bwMode="auto">
          <a:xfrm flipV="1">
            <a:off x="4068763" y="1628775"/>
            <a:ext cx="287337"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3" name="Text Box 7">
            <a:extLst>
              <a:ext uri="{FF2B5EF4-FFF2-40B4-BE49-F238E27FC236}">
                <a16:creationId xmlns:a16="http://schemas.microsoft.com/office/drawing/2014/main" id="{10083E2E-3B5B-4990-AFAE-3600867EED83}"/>
              </a:ext>
            </a:extLst>
          </p:cNvPr>
          <p:cNvSpPr txBox="1">
            <a:spLocks noChangeArrowheads="1"/>
          </p:cNvSpPr>
          <p:nvPr/>
        </p:nvSpPr>
        <p:spPr bwMode="auto">
          <a:xfrm>
            <a:off x="4356100" y="148431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7174" name="Text Box 8">
            <a:extLst>
              <a:ext uri="{FF2B5EF4-FFF2-40B4-BE49-F238E27FC236}">
                <a16:creationId xmlns:a16="http://schemas.microsoft.com/office/drawing/2014/main" id="{A3F60899-7A81-4291-B086-9237C08FFADE}"/>
              </a:ext>
            </a:extLst>
          </p:cNvPr>
          <p:cNvSpPr txBox="1">
            <a:spLocks noChangeArrowheads="1"/>
          </p:cNvSpPr>
          <p:nvPr/>
        </p:nvSpPr>
        <p:spPr bwMode="auto">
          <a:xfrm>
            <a:off x="3563938" y="1771650"/>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7175" name="Oval 9">
            <a:extLst>
              <a:ext uri="{FF2B5EF4-FFF2-40B4-BE49-F238E27FC236}">
                <a16:creationId xmlns:a16="http://schemas.microsoft.com/office/drawing/2014/main" id="{A185F6B2-DA87-461C-8CFE-AA13BD9768E0}"/>
              </a:ext>
            </a:extLst>
          </p:cNvPr>
          <p:cNvSpPr>
            <a:spLocks noChangeArrowheads="1"/>
          </p:cNvSpPr>
          <p:nvPr/>
        </p:nvSpPr>
        <p:spPr bwMode="auto">
          <a:xfrm>
            <a:off x="3171825" y="2265363"/>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6" name="Line 10">
            <a:extLst>
              <a:ext uri="{FF2B5EF4-FFF2-40B4-BE49-F238E27FC236}">
                <a16:creationId xmlns:a16="http://schemas.microsoft.com/office/drawing/2014/main" id="{75653967-4FC9-4C37-A8D1-9AA67D37642C}"/>
              </a:ext>
            </a:extLst>
          </p:cNvPr>
          <p:cNvSpPr>
            <a:spLocks noChangeShapeType="1"/>
          </p:cNvSpPr>
          <p:nvPr/>
        </p:nvSpPr>
        <p:spPr bwMode="auto">
          <a:xfrm flipH="1" flipV="1">
            <a:off x="2555875" y="1268413"/>
            <a:ext cx="576263"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77" name="Line 11">
            <a:extLst>
              <a:ext uri="{FF2B5EF4-FFF2-40B4-BE49-F238E27FC236}">
                <a16:creationId xmlns:a16="http://schemas.microsoft.com/office/drawing/2014/main" id="{33308463-EDF8-4B58-86B6-C1D2AAC945B7}"/>
              </a:ext>
            </a:extLst>
          </p:cNvPr>
          <p:cNvSpPr>
            <a:spLocks noChangeShapeType="1"/>
          </p:cNvSpPr>
          <p:nvPr/>
        </p:nvSpPr>
        <p:spPr bwMode="auto">
          <a:xfrm flipH="1" flipV="1">
            <a:off x="2827338" y="1706563"/>
            <a:ext cx="304800" cy="4984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78" name="Line 12">
            <a:extLst>
              <a:ext uri="{FF2B5EF4-FFF2-40B4-BE49-F238E27FC236}">
                <a16:creationId xmlns:a16="http://schemas.microsoft.com/office/drawing/2014/main" id="{04A2CE46-CED9-45A6-B01D-AA0C2A8106F3}"/>
              </a:ext>
            </a:extLst>
          </p:cNvPr>
          <p:cNvSpPr>
            <a:spLocks noChangeShapeType="1"/>
          </p:cNvSpPr>
          <p:nvPr/>
        </p:nvSpPr>
        <p:spPr bwMode="auto">
          <a:xfrm flipH="1">
            <a:off x="3822700" y="2236788"/>
            <a:ext cx="236538" cy="469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179" name="Line 13">
            <a:extLst>
              <a:ext uri="{FF2B5EF4-FFF2-40B4-BE49-F238E27FC236}">
                <a16:creationId xmlns:a16="http://schemas.microsoft.com/office/drawing/2014/main" id="{38B3E399-C078-48CB-AB75-F5506D730E20}"/>
              </a:ext>
            </a:extLst>
          </p:cNvPr>
          <p:cNvSpPr>
            <a:spLocks noChangeShapeType="1"/>
          </p:cNvSpPr>
          <p:nvPr/>
        </p:nvSpPr>
        <p:spPr bwMode="auto">
          <a:xfrm>
            <a:off x="3268663" y="2319338"/>
            <a:ext cx="720725" cy="53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Text Box 14">
            <a:extLst>
              <a:ext uri="{FF2B5EF4-FFF2-40B4-BE49-F238E27FC236}">
                <a16:creationId xmlns:a16="http://schemas.microsoft.com/office/drawing/2014/main" id="{D91564F3-6691-42FE-B336-B96EBEF8E31A}"/>
              </a:ext>
            </a:extLst>
          </p:cNvPr>
          <p:cNvSpPr txBox="1">
            <a:spLocks noChangeArrowheads="1"/>
          </p:cNvSpPr>
          <p:nvPr/>
        </p:nvSpPr>
        <p:spPr bwMode="auto">
          <a:xfrm>
            <a:off x="2895600" y="12874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7181" name="Text Box 15">
            <a:extLst>
              <a:ext uri="{FF2B5EF4-FFF2-40B4-BE49-F238E27FC236}">
                <a16:creationId xmlns:a16="http://schemas.microsoft.com/office/drawing/2014/main" id="{06403868-0B7C-43ED-95E4-8F6FB317CC27}"/>
              </a:ext>
            </a:extLst>
          </p:cNvPr>
          <p:cNvSpPr txBox="1">
            <a:spLocks noChangeArrowheads="1"/>
          </p:cNvSpPr>
          <p:nvPr/>
        </p:nvSpPr>
        <p:spPr bwMode="auto">
          <a:xfrm>
            <a:off x="2916238" y="227647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7182" name="Text Box 16">
            <a:extLst>
              <a:ext uri="{FF2B5EF4-FFF2-40B4-BE49-F238E27FC236}">
                <a16:creationId xmlns:a16="http://schemas.microsoft.com/office/drawing/2014/main" id="{E8E0EB51-AF62-4AF1-98D8-072E1A2B54C2}"/>
              </a:ext>
            </a:extLst>
          </p:cNvPr>
          <p:cNvSpPr txBox="1">
            <a:spLocks noChangeArrowheads="1"/>
          </p:cNvSpPr>
          <p:nvPr/>
        </p:nvSpPr>
        <p:spPr bwMode="auto">
          <a:xfrm>
            <a:off x="3348038" y="227647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sp>
        <p:nvSpPr>
          <p:cNvPr id="7183" name="Freeform 17">
            <a:extLst>
              <a:ext uri="{FF2B5EF4-FFF2-40B4-BE49-F238E27FC236}">
                <a16:creationId xmlns:a16="http://schemas.microsoft.com/office/drawing/2014/main" id="{FA4F5550-02D4-4200-8ED0-AA9CBC98ECA4}"/>
              </a:ext>
            </a:extLst>
          </p:cNvPr>
          <p:cNvSpPr>
            <a:spLocks/>
          </p:cNvSpPr>
          <p:nvPr/>
        </p:nvSpPr>
        <p:spPr bwMode="auto">
          <a:xfrm>
            <a:off x="3860800" y="2233613"/>
            <a:ext cx="171450" cy="128587"/>
          </a:xfrm>
          <a:custGeom>
            <a:avLst/>
            <a:gdLst>
              <a:gd name="T0" fmla="*/ 0 w 108"/>
              <a:gd name="T1" fmla="*/ 2147483647 h 81"/>
              <a:gd name="T2" fmla="*/ 2147483647 w 108"/>
              <a:gd name="T3" fmla="*/ 0 h 81"/>
              <a:gd name="T4" fmla="*/ 2147483647 w 108"/>
              <a:gd name="T5" fmla="*/ 2147483647 h 81"/>
              <a:gd name="T6" fmla="*/ 0 60000 65536"/>
              <a:gd name="T7" fmla="*/ 0 60000 65536"/>
              <a:gd name="T8" fmla="*/ 0 60000 65536"/>
              <a:gd name="T9" fmla="*/ 0 w 108"/>
              <a:gd name="T10" fmla="*/ 0 h 81"/>
              <a:gd name="T11" fmla="*/ 108 w 108"/>
              <a:gd name="T12" fmla="*/ 81 h 81"/>
            </a:gdLst>
            <a:ahLst/>
            <a:cxnLst>
              <a:cxn ang="T6">
                <a:pos x="T0" y="T1"/>
              </a:cxn>
              <a:cxn ang="T7">
                <a:pos x="T2" y="T3"/>
              </a:cxn>
              <a:cxn ang="T8">
                <a:pos x="T4" y="T5"/>
              </a:cxn>
            </a:cxnLst>
            <a:rect l="T9" t="T10" r="T11" b="T12"/>
            <a:pathLst>
              <a:path w="108" h="81">
                <a:moveTo>
                  <a:pt x="0" y="81"/>
                </a:moveTo>
                <a:lnTo>
                  <a:pt x="34" y="0"/>
                </a:lnTo>
                <a:lnTo>
                  <a:pt x="108" y="1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aphicFrame>
        <p:nvGraphicFramePr>
          <p:cNvPr id="7184" name="Object 18">
            <a:extLst>
              <a:ext uri="{FF2B5EF4-FFF2-40B4-BE49-F238E27FC236}">
                <a16:creationId xmlns:a16="http://schemas.microsoft.com/office/drawing/2014/main" id="{924DADB6-0D2C-4D3D-A58B-57E1FF9671A5}"/>
              </a:ext>
            </a:extLst>
          </p:cNvPr>
          <p:cNvGraphicFramePr>
            <a:graphicFrameLocks noChangeAspect="1"/>
          </p:cNvGraphicFramePr>
          <p:nvPr/>
        </p:nvGraphicFramePr>
        <p:xfrm>
          <a:off x="5919788" y="2871788"/>
          <a:ext cx="1295400" cy="423862"/>
        </p:xfrm>
        <a:graphic>
          <a:graphicData uri="http://schemas.openxmlformats.org/presentationml/2006/ole">
            <mc:AlternateContent xmlns:mc="http://schemas.openxmlformats.org/markup-compatibility/2006">
              <mc:Choice xmlns:v="urn:schemas-microsoft-com:vml" Requires="v">
                <p:oleObj name="Equation" r:id="rId3" imgW="698500" imgH="228600" progId="Equation.DSMT4">
                  <p:embed/>
                </p:oleObj>
              </mc:Choice>
              <mc:Fallback>
                <p:oleObj name="Equation" r:id="rId3" imgW="698500" imgH="22860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2871788"/>
                        <a:ext cx="1295400" cy="42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85" name="Line 19">
            <a:extLst>
              <a:ext uri="{FF2B5EF4-FFF2-40B4-BE49-F238E27FC236}">
                <a16:creationId xmlns:a16="http://schemas.microsoft.com/office/drawing/2014/main" id="{A5E5CE93-9278-4960-87BC-14DD06BD4A2A}"/>
              </a:ext>
            </a:extLst>
          </p:cNvPr>
          <p:cNvSpPr>
            <a:spLocks noChangeShapeType="1"/>
          </p:cNvSpPr>
          <p:nvPr/>
        </p:nvSpPr>
        <p:spPr bwMode="auto">
          <a:xfrm>
            <a:off x="4645025" y="1844675"/>
            <a:ext cx="863600"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6" name="Text Box 20">
            <a:extLst>
              <a:ext uri="{FF2B5EF4-FFF2-40B4-BE49-F238E27FC236}">
                <a16:creationId xmlns:a16="http://schemas.microsoft.com/office/drawing/2014/main" id="{2E6ACBD5-7ABE-40D4-98D0-B8F66700BB40}"/>
              </a:ext>
            </a:extLst>
          </p:cNvPr>
          <p:cNvSpPr txBox="1">
            <a:spLocks noChangeArrowheads="1"/>
          </p:cNvSpPr>
          <p:nvPr/>
        </p:nvSpPr>
        <p:spPr bwMode="auto">
          <a:xfrm>
            <a:off x="5632450" y="1720850"/>
            <a:ext cx="2266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r</a:t>
            </a:r>
            <a:r>
              <a:rPr lang="en-US" altLang="en-US"/>
              <a:t>, </a:t>
            </a:r>
            <a:r>
              <a:rPr lang="en-US" altLang="en-US" b="1"/>
              <a:t>F</a:t>
            </a:r>
          </a:p>
        </p:txBody>
      </p:sp>
      <p:sp>
        <p:nvSpPr>
          <p:cNvPr id="7187" name="Text Box 21">
            <a:extLst>
              <a:ext uri="{FF2B5EF4-FFF2-40B4-BE49-F238E27FC236}">
                <a16:creationId xmlns:a16="http://schemas.microsoft.com/office/drawing/2014/main" id="{9619B7F0-6F7B-4DF3-A6A5-E54C811B7749}"/>
              </a:ext>
            </a:extLst>
          </p:cNvPr>
          <p:cNvSpPr txBox="1">
            <a:spLocks noChangeArrowheads="1"/>
          </p:cNvSpPr>
          <p:nvPr/>
        </p:nvSpPr>
        <p:spPr bwMode="auto">
          <a:xfrm>
            <a:off x="4838700" y="2511425"/>
            <a:ext cx="362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moment of the force about point P</a:t>
            </a:r>
          </a:p>
        </p:txBody>
      </p:sp>
      <p:sp>
        <p:nvSpPr>
          <p:cNvPr id="7188" name="Text Box 22">
            <a:extLst>
              <a:ext uri="{FF2B5EF4-FFF2-40B4-BE49-F238E27FC236}">
                <a16:creationId xmlns:a16="http://schemas.microsoft.com/office/drawing/2014/main" id="{F118E21E-CEFE-4CEE-B6BA-2C16141A7722}"/>
              </a:ext>
            </a:extLst>
          </p:cNvPr>
          <p:cNvSpPr txBox="1">
            <a:spLocks noChangeArrowheads="1"/>
          </p:cNvSpPr>
          <p:nvPr/>
        </p:nvSpPr>
        <p:spPr bwMode="auto">
          <a:xfrm>
            <a:off x="447675" y="3519488"/>
            <a:ext cx="808513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This description of the moment of a force about a point  can be put in the form of a vector cross product since if we let </a:t>
            </a:r>
            <a:r>
              <a:rPr lang="en-US" altLang="en-US" b="1"/>
              <a:t>A</a:t>
            </a:r>
            <a:r>
              <a:rPr lang="en-US" altLang="en-US"/>
              <a:t> and </a:t>
            </a:r>
            <a:r>
              <a:rPr lang="en-US" altLang="en-US" b="1"/>
              <a:t>B</a:t>
            </a:r>
            <a:r>
              <a:rPr lang="en-US" altLang="en-US"/>
              <a:t> be two vectors and let </a:t>
            </a:r>
            <a:r>
              <a:rPr lang="en-US" altLang="en-US">
                <a:latin typeface="Symbol" panose="05050102010706020507" pitchFamily="18" charset="2"/>
              </a:rPr>
              <a:t>q</a:t>
            </a:r>
            <a:r>
              <a:rPr lang="en-US" altLang="en-US"/>
              <a:t> be the smallest positive angle between them then the vector cross product of </a:t>
            </a:r>
            <a:r>
              <a:rPr lang="en-US" altLang="en-US" b="1"/>
              <a:t>A</a:t>
            </a:r>
            <a:r>
              <a:rPr lang="en-US" altLang="en-US"/>
              <a:t> and B, </a:t>
            </a:r>
            <a:r>
              <a:rPr lang="en-US" altLang="en-US" b="1"/>
              <a:t>A</a:t>
            </a:r>
            <a:r>
              <a:rPr lang="en-US" altLang="en-US"/>
              <a:t>x</a:t>
            </a:r>
            <a:r>
              <a:rPr lang="en-US" altLang="en-US" b="1"/>
              <a:t>B</a:t>
            </a:r>
            <a:r>
              <a:rPr lang="en-US" altLang="en-US"/>
              <a:t>, is defined as </a:t>
            </a:r>
          </a:p>
        </p:txBody>
      </p:sp>
      <p:graphicFrame>
        <p:nvGraphicFramePr>
          <p:cNvPr id="7189" name="Object 23">
            <a:extLst>
              <a:ext uri="{FF2B5EF4-FFF2-40B4-BE49-F238E27FC236}">
                <a16:creationId xmlns:a16="http://schemas.microsoft.com/office/drawing/2014/main" id="{8F0EB48A-C576-46C7-A694-DFF5B3922DAB}"/>
              </a:ext>
            </a:extLst>
          </p:cNvPr>
          <p:cNvGraphicFramePr>
            <a:graphicFrameLocks noChangeAspect="1"/>
          </p:cNvGraphicFramePr>
          <p:nvPr/>
        </p:nvGraphicFramePr>
        <p:xfrm>
          <a:off x="3132138" y="4648200"/>
          <a:ext cx="2089150" cy="371475"/>
        </p:xfrm>
        <a:graphic>
          <a:graphicData uri="http://schemas.openxmlformats.org/presentationml/2006/ole">
            <mc:AlternateContent xmlns:mc="http://schemas.openxmlformats.org/markup-compatibility/2006">
              <mc:Choice xmlns:v="urn:schemas-microsoft-com:vml" Requires="v">
                <p:oleObj name="Equation" r:id="rId5" imgW="1143000" imgH="203200" progId="Equation.DSMT4">
                  <p:embed/>
                </p:oleObj>
              </mc:Choice>
              <mc:Fallback>
                <p:oleObj name="Equation" r:id="rId5" imgW="1143000" imgH="203200" progId="Equation.DSMT4">
                  <p:embed/>
                  <p:pic>
                    <p:nvPicPr>
                      <p:cNvPr id="0"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2138" y="4648200"/>
                        <a:ext cx="2089150"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90" name="Text Box 24">
            <a:extLst>
              <a:ext uri="{FF2B5EF4-FFF2-40B4-BE49-F238E27FC236}">
                <a16:creationId xmlns:a16="http://schemas.microsoft.com/office/drawing/2014/main" id="{17E2531F-856E-4FFB-8B29-A28F742E1441}"/>
              </a:ext>
            </a:extLst>
          </p:cNvPr>
          <p:cNvSpPr txBox="1">
            <a:spLocks noChangeArrowheads="1"/>
          </p:cNvSpPr>
          <p:nvPr/>
        </p:nvSpPr>
        <p:spPr bwMode="auto">
          <a:xfrm>
            <a:off x="447675" y="5103813"/>
            <a:ext cx="822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where </a:t>
            </a:r>
            <a:r>
              <a:rPr lang="en-US" altLang="en-US" b="1" dirty="0"/>
              <a:t>e</a:t>
            </a:r>
            <a:r>
              <a:rPr lang="en-US" altLang="en-US" dirty="0"/>
              <a:t> is a unit vector perpendicular to both </a:t>
            </a:r>
            <a:r>
              <a:rPr lang="en-US" altLang="en-US" b="1" dirty="0"/>
              <a:t>A</a:t>
            </a:r>
            <a:r>
              <a:rPr lang="en-US" altLang="en-US" dirty="0"/>
              <a:t> and </a:t>
            </a:r>
            <a:r>
              <a:rPr lang="en-US" altLang="en-US" b="1" dirty="0"/>
              <a:t>B</a:t>
            </a:r>
            <a:r>
              <a:rPr lang="en-US" altLang="en-US" dirty="0"/>
              <a:t> and is in a direction given by the right-hand rule when </a:t>
            </a:r>
            <a:r>
              <a:rPr lang="en-US" altLang="en-US" b="1" dirty="0"/>
              <a:t>A</a:t>
            </a:r>
            <a:r>
              <a:rPr lang="en-US" altLang="en-US" dirty="0"/>
              <a:t> is rotated into </a:t>
            </a:r>
            <a:r>
              <a:rPr lang="en-US" altLang="en-US" b="1" dirty="0"/>
              <a:t>B</a:t>
            </a:r>
            <a:r>
              <a:rPr lang="en-US" altLang="en-US" dirty="0"/>
              <a:t> through the acute angle </a:t>
            </a:r>
            <a:r>
              <a:rPr lang="en-US" altLang="en-US" dirty="0">
                <a:latin typeface="Symbol" panose="05050102010706020507" pitchFamily="18" charset="2"/>
              </a:rPr>
              <a:t>q</a:t>
            </a:r>
          </a:p>
        </p:txBody>
      </p:sp>
      <p:sp>
        <p:nvSpPr>
          <p:cNvPr id="7191" name="Line 25">
            <a:extLst>
              <a:ext uri="{FF2B5EF4-FFF2-40B4-BE49-F238E27FC236}">
                <a16:creationId xmlns:a16="http://schemas.microsoft.com/office/drawing/2014/main" id="{53A8FC2F-0DA7-41F8-90CE-063BC87CBC20}"/>
              </a:ext>
            </a:extLst>
          </p:cNvPr>
          <p:cNvSpPr>
            <a:spLocks noChangeShapeType="1"/>
          </p:cNvSpPr>
          <p:nvPr/>
        </p:nvSpPr>
        <p:spPr bwMode="auto">
          <a:xfrm flipV="1">
            <a:off x="2606675" y="6399213"/>
            <a:ext cx="1368425" cy="2873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2" name="Line 26">
            <a:extLst>
              <a:ext uri="{FF2B5EF4-FFF2-40B4-BE49-F238E27FC236}">
                <a16:creationId xmlns:a16="http://schemas.microsoft.com/office/drawing/2014/main" id="{1FCA2A4E-242C-4FDF-BC6B-2D5BF725B37A}"/>
              </a:ext>
            </a:extLst>
          </p:cNvPr>
          <p:cNvSpPr>
            <a:spLocks noChangeShapeType="1"/>
          </p:cNvSpPr>
          <p:nvPr/>
        </p:nvSpPr>
        <p:spPr bwMode="auto">
          <a:xfrm flipV="1">
            <a:off x="2606675" y="5967413"/>
            <a:ext cx="865188" cy="7191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3" name="Text Box 27">
            <a:extLst>
              <a:ext uri="{FF2B5EF4-FFF2-40B4-BE49-F238E27FC236}">
                <a16:creationId xmlns:a16="http://schemas.microsoft.com/office/drawing/2014/main" id="{2274AD08-7701-49B3-8752-22AFD4644BC8}"/>
              </a:ext>
            </a:extLst>
          </p:cNvPr>
          <p:cNvSpPr txBox="1">
            <a:spLocks noChangeArrowheads="1"/>
          </p:cNvSpPr>
          <p:nvPr/>
        </p:nvSpPr>
        <p:spPr bwMode="auto">
          <a:xfrm>
            <a:off x="3038475" y="6183313"/>
            <a:ext cx="3032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7194" name="Text Box 28">
            <a:extLst>
              <a:ext uri="{FF2B5EF4-FFF2-40B4-BE49-F238E27FC236}">
                <a16:creationId xmlns:a16="http://schemas.microsoft.com/office/drawing/2014/main" id="{9D455D3E-3675-4AA1-A5D8-F7866FDB91D3}"/>
              </a:ext>
            </a:extLst>
          </p:cNvPr>
          <p:cNvSpPr txBox="1">
            <a:spLocks noChangeArrowheads="1"/>
          </p:cNvSpPr>
          <p:nvPr/>
        </p:nvSpPr>
        <p:spPr bwMode="auto">
          <a:xfrm>
            <a:off x="3379788" y="6453188"/>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A</a:t>
            </a:r>
          </a:p>
        </p:txBody>
      </p:sp>
      <p:sp>
        <p:nvSpPr>
          <p:cNvPr id="7195" name="Text Box 29">
            <a:extLst>
              <a:ext uri="{FF2B5EF4-FFF2-40B4-BE49-F238E27FC236}">
                <a16:creationId xmlns:a16="http://schemas.microsoft.com/office/drawing/2014/main" id="{1F7E29FE-ECC4-4FC3-8CC8-EF483F2D1408}"/>
              </a:ext>
            </a:extLst>
          </p:cNvPr>
          <p:cNvSpPr txBox="1">
            <a:spLocks noChangeArrowheads="1"/>
          </p:cNvSpPr>
          <p:nvPr/>
        </p:nvSpPr>
        <p:spPr bwMode="auto">
          <a:xfrm>
            <a:off x="2730500" y="5915025"/>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B</a:t>
            </a:r>
          </a:p>
        </p:txBody>
      </p:sp>
      <p:sp>
        <p:nvSpPr>
          <p:cNvPr id="7196" name="Line 30">
            <a:extLst>
              <a:ext uri="{FF2B5EF4-FFF2-40B4-BE49-F238E27FC236}">
                <a16:creationId xmlns:a16="http://schemas.microsoft.com/office/drawing/2014/main" id="{317A6B96-BD39-4257-B35C-6CEBB54B97B6}"/>
              </a:ext>
            </a:extLst>
          </p:cNvPr>
          <p:cNvSpPr>
            <a:spLocks noChangeShapeType="1"/>
          </p:cNvSpPr>
          <p:nvPr/>
        </p:nvSpPr>
        <p:spPr bwMode="auto">
          <a:xfrm flipH="1" flipV="1">
            <a:off x="2390775" y="5895975"/>
            <a:ext cx="215900" cy="7905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97" name="Text Box 31">
            <a:extLst>
              <a:ext uri="{FF2B5EF4-FFF2-40B4-BE49-F238E27FC236}">
                <a16:creationId xmlns:a16="http://schemas.microsoft.com/office/drawing/2014/main" id="{628CC116-F6F7-4C10-B15A-8B5E23966B36}"/>
              </a:ext>
            </a:extLst>
          </p:cNvPr>
          <p:cNvSpPr txBox="1">
            <a:spLocks noChangeArrowheads="1"/>
          </p:cNvSpPr>
          <p:nvPr/>
        </p:nvSpPr>
        <p:spPr bwMode="auto">
          <a:xfrm>
            <a:off x="2011363" y="584358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7198" name="Arc 32">
            <a:extLst>
              <a:ext uri="{FF2B5EF4-FFF2-40B4-BE49-F238E27FC236}">
                <a16:creationId xmlns:a16="http://schemas.microsoft.com/office/drawing/2014/main" id="{C420575E-B7A1-46BE-AD72-6EC7B532DAF9}"/>
              </a:ext>
            </a:extLst>
          </p:cNvPr>
          <p:cNvSpPr>
            <a:spLocks/>
          </p:cNvSpPr>
          <p:nvPr/>
        </p:nvSpPr>
        <p:spPr bwMode="auto">
          <a:xfrm rot="1227123">
            <a:off x="2820988" y="6408738"/>
            <a:ext cx="255587" cy="271462"/>
          </a:xfrm>
          <a:custGeom>
            <a:avLst/>
            <a:gdLst>
              <a:gd name="T0" fmla="*/ 2147483647 w 19188"/>
              <a:gd name="T1" fmla="*/ 0 h 20441"/>
              <a:gd name="T2" fmla="*/ 2147483647 w 19188"/>
              <a:gd name="T3" fmla="*/ 2147483647 h 20441"/>
              <a:gd name="T4" fmla="*/ 0 w 19188"/>
              <a:gd name="T5" fmla="*/ 2147483647 h 20441"/>
              <a:gd name="T6" fmla="*/ 0 60000 65536"/>
              <a:gd name="T7" fmla="*/ 0 60000 65536"/>
              <a:gd name="T8" fmla="*/ 0 60000 65536"/>
              <a:gd name="T9" fmla="*/ 0 w 19188"/>
              <a:gd name="T10" fmla="*/ 0 h 20441"/>
              <a:gd name="T11" fmla="*/ 19188 w 19188"/>
              <a:gd name="T12" fmla="*/ 20441 h 20441"/>
            </a:gdLst>
            <a:ahLst/>
            <a:cxnLst>
              <a:cxn ang="T6">
                <a:pos x="T0" y="T1"/>
              </a:cxn>
              <a:cxn ang="T7">
                <a:pos x="T2" y="T3"/>
              </a:cxn>
              <a:cxn ang="T8">
                <a:pos x="T4" y="T5"/>
              </a:cxn>
            </a:cxnLst>
            <a:rect l="T9" t="T10" r="T11" b="T12"/>
            <a:pathLst>
              <a:path w="19188" h="20441" fill="none" extrusionOk="0">
                <a:moveTo>
                  <a:pt x="6980" y="-1"/>
                </a:moveTo>
                <a:cubicBezTo>
                  <a:pt x="12254" y="1801"/>
                  <a:pt x="16628" y="5571"/>
                  <a:pt x="19188" y="10522"/>
                </a:cubicBezTo>
              </a:path>
              <a:path w="19188" h="20441" stroke="0" extrusionOk="0">
                <a:moveTo>
                  <a:pt x="6980" y="-1"/>
                </a:moveTo>
                <a:cubicBezTo>
                  <a:pt x="12254" y="1801"/>
                  <a:pt x="16628" y="5571"/>
                  <a:pt x="19188" y="10522"/>
                </a:cubicBezTo>
                <a:lnTo>
                  <a:pt x="0" y="20441"/>
                </a:lnTo>
                <a:lnTo>
                  <a:pt x="6980" y="-1"/>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99" name="Text Box 32">
            <a:extLst>
              <a:ext uri="{FF2B5EF4-FFF2-40B4-BE49-F238E27FC236}">
                <a16:creationId xmlns:a16="http://schemas.microsoft.com/office/drawing/2014/main" id="{4E78DA8F-7B34-4DBE-87E4-0F0EE3A1CC02}"/>
              </a:ext>
            </a:extLst>
          </p:cNvPr>
          <p:cNvSpPr txBox="1">
            <a:spLocks noChangeArrowheads="1"/>
          </p:cNvSpPr>
          <p:nvPr/>
        </p:nvSpPr>
        <p:spPr bwMode="auto">
          <a:xfrm>
            <a:off x="3471863" y="136525"/>
            <a:ext cx="235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rgbClr val="CC3300"/>
                </a:solidFill>
              </a:rPr>
              <a:t>Vector Cross Product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4">
            <a:extLst>
              <a:ext uri="{FF2B5EF4-FFF2-40B4-BE49-F238E27FC236}">
                <a16:creationId xmlns:a16="http://schemas.microsoft.com/office/drawing/2014/main" id="{AFD7C099-A0DF-4275-B9C6-D0D2B3E45959}"/>
              </a:ext>
            </a:extLst>
          </p:cNvPr>
          <p:cNvSpPr>
            <a:spLocks noChangeArrowheads="1"/>
          </p:cNvSpPr>
          <p:nvPr/>
        </p:nvSpPr>
        <p:spPr bwMode="auto">
          <a:xfrm rot="-1672961">
            <a:off x="2000250" y="962025"/>
            <a:ext cx="3600450" cy="1295400"/>
          </a:xfrm>
          <a:prstGeom prst="parallelogram">
            <a:avLst>
              <a:gd name="adj" fmla="val 69485"/>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95" name="Line 5">
            <a:extLst>
              <a:ext uri="{FF2B5EF4-FFF2-40B4-BE49-F238E27FC236}">
                <a16:creationId xmlns:a16="http://schemas.microsoft.com/office/drawing/2014/main" id="{CB15AEC0-CB49-4DC0-BBD8-D13EFB0BBA0A}"/>
              </a:ext>
            </a:extLst>
          </p:cNvPr>
          <p:cNvSpPr>
            <a:spLocks noChangeShapeType="1"/>
          </p:cNvSpPr>
          <p:nvPr/>
        </p:nvSpPr>
        <p:spPr bwMode="auto">
          <a:xfrm flipV="1">
            <a:off x="3297238" y="1609725"/>
            <a:ext cx="863600" cy="2159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6" name="Line 6">
            <a:extLst>
              <a:ext uri="{FF2B5EF4-FFF2-40B4-BE49-F238E27FC236}">
                <a16:creationId xmlns:a16="http://schemas.microsoft.com/office/drawing/2014/main" id="{FC591FF0-B884-4C2C-82A9-B0B06AC1D4BF}"/>
              </a:ext>
            </a:extLst>
          </p:cNvPr>
          <p:cNvSpPr>
            <a:spLocks noChangeShapeType="1"/>
          </p:cNvSpPr>
          <p:nvPr/>
        </p:nvSpPr>
        <p:spPr bwMode="auto">
          <a:xfrm flipV="1">
            <a:off x="4089400" y="1177925"/>
            <a:ext cx="287338" cy="5762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97" name="Text Box 7">
            <a:extLst>
              <a:ext uri="{FF2B5EF4-FFF2-40B4-BE49-F238E27FC236}">
                <a16:creationId xmlns:a16="http://schemas.microsoft.com/office/drawing/2014/main" id="{6B1AF39F-C5E2-4D3A-BB09-2EBC911588EA}"/>
              </a:ext>
            </a:extLst>
          </p:cNvPr>
          <p:cNvSpPr txBox="1">
            <a:spLocks noChangeArrowheads="1"/>
          </p:cNvSpPr>
          <p:nvPr/>
        </p:nvSpPr>
        <p:spPr bwMode="auto">
          <a:xfrm>
            <a:off x="4376738" y="1033463"/>
            <a:ext cx="323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F</a:t>
            </a:r>
          </a:p>
        </p:txBody>
      </p:sp>
      <p:sp>
        <p:nvSpPr>
          <p:cNvPr id="8198" name="Text Box 8">
            <a:extLst>
              <a:ext uri="{FF2B5EF4-FFF2-40B4-BE49-F238E27FC236}">
                <a16:creationId xmlns:a16="http://schemas.microsoft.com/office/drawing/2014/main" id="{A35AD62A-75FD-4492-8875-CB0BDE959853}"/>
              </a:ext>
            </a:extLst>
          </p:cNvPr>
          <p:cNvSpPr txBox="1">
            <a:spLocks noChangeArrowheads="1"/>
          </p:cNvSpPr>
          <p:nvPr/>
        </p:nvSpPr>
        <p:spPr bwMode="auto">
          <a:xfrm>
            <a:off x="3584575" y="1320800"/>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r</a:t>
            </a:r>
          </a:p>
        </p:txBody>
      </p:sp>
      <p:sp>
        <p:nvSpPr>
          <p:cNvPr id="8199" name="Oval 9">
            <a:extLst>
              <a:ext uri="{FF2B5EF4-FFF2-40B4-BE49-F238E27FC236}">
                <a16:creationId xmlns:a16="http://schemas.microsoft.com/office/drawing/2014/main" id="{CBEF38CB-013B-43B6-BF84-C9B47F7AD4DA}"/>
              </a:ext>
            </a:extLst>
          </p:cNvPr>
          <p:cNvSpPr>
            <a:spLocks noChangeArrowheads="1"/>
          </p:cNvSpPr>
          <p:nvPr/>
        </p:nvSpPr>
        <p:spPr bwMode="auto">
          <a:xfrm>
            <a:off x="3192463" y="1814513"/>
            <a:ext cx="73025" cy="73025"/>
          </a:xfrm>
          <a:prstGeom prst="ellipse">
            <a:avLst/>
          </a:prstGeom>
          <a:solidFill>
            <a:schemeClr val="tx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200" name="Line 10">
            <a:extLst>
              <a:ext uri="{FF2B5EF4-FFF2-40B4-BE49-F238E27FC236}">
                <a16:creationId xmlns:a16="http://schemas.microsoft.com/office/drawing/2014/main" id="{B7FEB07A-F2C4-413B-9FA9-1A166AE8C552}"/>
              </a:ext>
            </a:extLst>
          </p:cNvPr>
          <p:cNvSpPr>
            <a:spLocks noChangeShapeType="1"/>
          </p:cNvSpPr>
          <p:nvPr/>
        </p:nvSpPr>
        <p:spPr bwMode="auto">
          <a:xfrm flipH="1" flipV="1">
            <a:off x="2576513" y="817563"/>
            <a:ext cx="576262" cy="936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1" name="Line 11">
            <a:extLst>
              <a:ext uri="{FF2B5EF4-FFF2-40B4-BE49-F238E27FC236}">
                <a16:creationId xmlns:a16="http://schemas.microsoft.com/office/drawing/2014/main" id="{5AE8EEAA-DEDE-48C8-B5A0-B929355F31D0}"/>
              </a:ext>
            </a:extLst>
          </p:cNvPr>
          <p:cNvSpPr>
            <a:spLocks noChangeShapeType="1"/>
          </p:cNvSpPr>
          <p:nvPr/>
        </p:nvSpPr>
        <p:spPr bwMode="auto">
          <a:xfrm flipH="1" flipV="1">
            <a:off x="2847975" y="1255713"/>
            <a:ext cx="304800" cy="49847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02" name="Line 12">
            <a:extLst>
              <a:ext uri="{FF2B5EF4-FFF2-40B4-BE49-F238E27FC236}">
                <a16:creationId xmlns:a16="http://schemas.microsoft.com/office/drawing/2014/main" id="{9BB0DE08-49DF-4FBB-8C4E-F50E51C84BDC}"/>
              </a:ext>
            </a:extLst>
          </p:cNvPr>
          <p:cNvSpPr>
            <a:spLocks noChangeShapeType="1"/>
          </p:cNvSpPr>
          <p:nvPr/>
        </p:nvSpPr>
        <p:spPr bwMode="auto">
          <a:xfrm flipH="1">
            <a:off x="3843338" y="1785938"/>
            <a:ext cx="236537" cy="4699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03" name="Line 13">
            <a:extLst>
              <a:ext uri="{FF2B5EF4-FFF2-40B4-BE49-F238E27FC236}">
                <a16:creationId xmlns:a16="http://schemas.microsoft.com/office/drawing/2014/main" id="{BE25D60A-423D-41CB-AFB2-0D0074D789FB}"/>
              </a:ext>
            </a:extLst>
          </p:cNvPr>
          <p:cNvSpPr>
            <a:spLocks noChangeShapeType="1"/>
          </p:cNvSpPr>
          <p:nvPr/>
        </p:nvSpPr>
        <p:spPr bwMode="auto">
          <a:xfrm>
            <a:off x="3289300" y="1868488"/>
            <a:ext cx="720725" cy="5397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204" name="Text Box 14">
            <a:extLst>
              <a:ext uri="{FF2B5EF4-FFF2-40B4-BE49-F238E27FC236}">
                <a16:creationId xmlns:a16="http://schemas.microsoft.com/office/drawing/2014/main" id="{7963647E-A534-4E72-BD20-1C9272D1F12E}"/>
              </a:ext>
            </a:extLst>
          </p:cNvPr>
          <p:cNvSpPr txBox="1">
            <a:spLocks noChangeArrowheads="1"/>
          </p:cNvSpPr>
          <p:nvPr/>
        </p:nvSpPr>
        <p:spPr bwMode="auto">
          <a:xfrm>
            <a:off x="2916238" y="8366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p>
        </p:txBody>
      </p:sp>
      <p:sp>
        <p:nvSpPr>
          <p:cNvPr id="8205" name="Text Box 15">
            <a:extLst>
              <a:ext uri="{FF2B5EF4-FFF2-40B4-BE49-F238E27FC236}">
                <a16:creationId xmlns:a16="http://schemas.microsoft.com/office/drawing/2014/main" id="{C6FB82D8-F5B5-4912-81BA-BDBE3B6A077C}"/>
              </a:ext>
            </a:extLst>
          </p:cNvPr>
          <p:cNvSpPr txBox="1">
            <a:spLocks noChangeArrowheads="1"/>
          </p:cNvSpPr>
          <p:nvPr/>
        </p:nvSpPr>
        <p:spPr bwMode="auto">
          <a:xfrm>
            <a:off x="2936875" y="182562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a:t>
            </a:r>
          </a:p>
        </p:txBody>
      </p:sp>
      <p:sp>
        <p:nvSpPr>
          <p:cNvPr id="8206" name="Text Box 16">
            <a:extLst>
              <a:ext uri="{FF2B5EF4-FFF2-40B4-BE49-F238E27FC236}">
                <a16:creationId xmlns:a16="http://schemas.microsoft.com/office/drawing/2014/main" id="{810B2016-7088-4354-89D5-4AFAE823D9F0}"/>
              </a:ext>
            </a:extLst>
          </p:cNvPr>
          <p:cNvSpPr txBox="1">
            <a:spLocks noChangeArrowheads="1"/>
          </p:cNvSpPr>
          <p:nvPr/>
        </p:nvSpPr>
        <p:spPr bwMode="auto">
          <a:xfrm>
            <a:off x="3368675" y="182562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d</a:t>
            </a:r>
          </a:p>
        </p:txBody>
      </p:sp>
      <p:graphicFrame>
        <p:nvGraphicFramePr>
          <p:cNvPr id="8207" name="Object 18">
            <a:extLst>
              <a:ext uri="{FF2B5EF4-FFF2-40B4-BE49-F238E27FC236}">
                <a16:creationId xmlns:a16="http://schemas.microsoft.com/office/drawing/2014/main" id="{070F6BAF-B904-4E90-A7F8-EB5BAB467347}"/>
              </a:ext>
            </a:extLst>
          </p:cNvPr>
          <p:cNvGraphicFramePr>
            <a:graphicFrameLocks noChangeAspect="1"/>
          </p:cNvGraphicFramePr>
          <p:nvPr/>
        </p:nvGraphicFramePr>
        <p:xfrm>
          <a:off x="5940425" y="2420938"/>
          <a:ext cx="1295400" cy="423862"/>
        </p:xfrm>
        <a:graphic>
          <a:graphicData uri="http://schemas.openxmlformats.org/presentationml/2006/ole">
            <mc:AlternateContent xmlns:mc="http://schemas.openxmlformats.org/markup-compatibility/2006">
              <mc:Choice xmlns:v="urn:schemas-microsoft-com:vml" Requires="v">
                <p:oleObj name="Equation" r:id="rId3" imgW="698500" imgH="228600" progId="Equation.DSMT4">
                  <p:embed/>
                </p:oleObj>
              </mc:Choice>
              <mc:Fallback>
                <p:oleObj name="Equation" r:id="rId3" imgW="698500" imgH="228600" progId="Equation.DSMT4">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425" y="2420938"/>
                        <a:ext cx="1295400" cy="42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8" name="Line 19">
            <a:extLst>
              <a:ext uri="{FF2B5EF4-FFF2-40B4-BE49-F238E27FC236}">
                <a16:creationId xmlns:a16="http://schemas.microsoft.com/office/drawing/2014/main" id="{991C1107-F400-4EB3-895F-734FE9D67250}"/>
              </a:ext>
            </a:extLst>
          </p:cNvPr>
          <p:cNvSpPr>
            <a:spLocks noChangeShapeType="1"/>
          </p:cNvSpPr>
          <p:nvPr/>
        </p:nvSpPr>
        <p:spPr bwMode="auto">
          <a:xfrm>
            <a:off x="4665663" y="1393825"/>
            <a:ext cx="863600" cy="14446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09" name="Text Box 20">
            <a:extLst>
              <a:ext uri="{FF2B5EF4-FFF2-40B4-BE49-F238E27FC236}">
                <a16:creationId xmlns:a16="http://schemas.microsoft.com/office/drawing/2014/main" id="{AEA5C175-2D45-4ADE-8E52-56F8BD26CF5A}"/>
              </a:ext>
            </a:extLst>
          </p:cNvPr>
          <p:cNvSpPr txBox="1">
            <a:spLocks noChangeArrowheads="1"/>
          </p:cNvSpPr>
          <p:nvPr/>
        </p:nvSpPr>
        <p:spPr bwMode="auto">
          <a:xfrm>
            <a:off x="5653088" y="1270000"/>
            <a:ext cx="2266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plane containing </a:t>
            </a:r>
            <a:r>
              <a:rPr lang="en-US" altLang="en-US" b="1"/>
              <a:t>r</a:t>
            </a:r>
            <a:r>
              <a:rPr lang="en-US" altLang="en-US"/>
              <a:t>, </a:t>
            </a:r>
            <a:r>
              <a:rPr lang="en-US" altLang="en-US" b="1"/>
              <a:t>F</a:t>
            </a:r>
          </a:p>
        </p:txBody>
      </p:sp>
      <p:sp>
        <p:nvSpPr>
          <p:cNvPr id="8210" name="Text Box 21">
            <a:extLst>
              <a:ext uri="{FF2B5EF4-FFF2-40B4-BE49-F238E27FC236}">
                <a16:creationId xmlns:a16="http://schemas.microsoft.com/office/drawing/2014/main" id="{32078579-3728-4CBB-B7D2-C7B7B1D406D1}"/>
              </a:ext>
            </a:extLst>
          </p:cNvPr>
          <p:cNvSpPr txBox="1">
            <a:spLocks noChangeArrowheads="1"/>
          </p:cNvSpPr>
          <p:nvPr/>
        </p:nvSpPr>
        <p:spPr bwMode="auto">
          <a:xfrm>
            <a:off x="4859338" y="2060575"/>
            <a:ext cx="3625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moment of the force about point P</a:t>
            </a:r>
          </a:p>
        </p:txBody>
      </p:sp>
      <p:sp>
        <p:nvSpPr>
          <p:cNvPr id="8211" name="Text Box 22">
            <a:extLst>
              <a:ext uri="{FF2B5EF4-FFF2-40B4-BE49-F238E27FC236}">
                <a16:creationId xmlns:a16="http://schemas.microsoft.com/office/drawing/2014/main" id="{0D8DC08B-2AAD-47A2-8F0F-62CFEAF5532D}"/>
              </a:ext>
            </a:extLst>
          </p:cNvPr>
          <p:cNvSpPr txBox="1">
            <a:spLocks noChangeArrowheads="1"/>
          </p:cNvSpPr>
          <p:nvPr/>
        </p:nvSpPr>
        <p:spPr bwMode="auto">
          <a:xfrm>
            <a:off x="1166813" y="3521075"/>
            <a:ext cx="52886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Now, let </a:t>
            </a:r>
            <a:r>
              <a:rPr lang="en-US" altLang="en-US" b="1" dirty="0"/>
              <a:t>A</a:t>
            </a:r>
            <a:r>
              <a:rPr lang="en-US" altLang="en-US" dirty="0"/>
              <a:t> = </a:t>
            </a:r>
            <a:r>
              <a:rPr lang="en-US" altLang="en-US" b="1" dirty="0"/>
              <a:t>r</a:t>
            </a:r>
            <a:r>
              <a:rPr lang="en-US" altLang="en-US" dirty="0"/>
              <a:t> and </a:t>
            </a:r>
            <a:r>
              <a:rPr lang="en-US" altLang="en-US" b="1" dirty="0"/>
              <a:t>B</a:t>
            </a:r>
            <a:r>
              <a:rPr lang="en-US" altLang="en-US" dirty="0"/>
              <a:t> = </a:t>
            </a:r>
            <a:r>
              <a:rPr lang="en-US" altLang="en-US" b="1" dirty="0"/>
              <a:t>F</a:t>
            </a:r>
            <a:r>
              <a:rPr lang="en-US" altLang="en-US" dirty="0"/>
              <a:t> in the cross product </a:t>
            </a:r>
            <a:r>
              <a:rPr lang="en-US" altLang="en-US" b="1" dirty="0"/>
              <a:t>r </a:t>
            </a:r>
            <a:r>
              <a:rPr lang="en-US" altLang="en-US" dirty="0"/>
              <a:t>x </a:t>
            </a:r>
            <a:r>
              <a:rPr lang="en-US" altLang="en-US" b="1" dirty="0"/>
              <a:t>F</a:t>
            </a:r>
          </a:p>
        </p:txBody>
      </p:sp>
      <p:sp>
        <p:nvSpPr>
          <p:cNvPr id="8212" name="Line 23">
            <a:extLst>
              <a:ext uri="{FF2B5EF4-FFF2-40B4-BE49-F238E27FC236}">
                <a16:creationId xmlns:a16="http://schemas.microsoft.com/office/drawing/2014/main" id="{60E29D25-ADEA-4268-ADD9-A9F3A7C79F7B}"/>
              </a:ext>
            </a:extLst>
          </p:cNvPr>
          <p:cNvSpPr>
            <a:spLocks noChangeShapeType="1"/>
          </p:cNvSpPr>
          <p:nvPr/>
        </p:nvSpPr>
        <p:spPr bwMode="auto">
          <a:xfrm flipV="1">
            <a:off x="4227513" y="1433513"/>
            <a:ext cx="542925" cy="1587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13" name="Text Box 24">
            <a:extLst>
              <a:ext uri="{FF2B5EF4-FFF2-40B4-BE49-F238E27FC236}">
                <a16:creationId xmlns:a16="http://schemas.microsoft.com/office/drawing/2014/main" id="{9460567E-1069-4F51-A8CF-3BEDF38839FF}"/>
              </a:ext>
            </a:extLst>
          </p:cNvPr>
          <p:cNvSpPr txBox="1">
            <a:spLocks noChangeArrowheads="1"/>
          </p:cNvSpPr>
          <p:nvPr/>
        </p:nvSpPr>
        <p:spPr bwMode="auto">
          <a:xfrm>
            <a:off x="4191000" y="1319213"/>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8214" name="Text Box 25">
            <a:extLst>
              <a:ext uri="{FF2B5EF4-FFF2-40B4-BE49-F238E27FC236}">
                <a16:creationId xmlns:a16="http://schemas.microsoft.com/office/drawing/2014/main" id="{ADFC8C7B-D14A-4E95-BFBB-8CEC5B99A191}"/>
              </a:ext>
            </a:extLst>
          </p:cNvPr>
          <p:cNvSpPr txBox="1">
            <a:spLocks noChangeArrowheads="1"/>
          </p:cNvSpPr>
          <p:nvPr/>
        </p:nvSpPr>
        <p:spPr bwMode="auto">
          <a:xfrm>
            <a:off x="3851275" y="1590675"/>
            <a:ext cx="276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a:latin typeface="Symbol" panose="05050102010706020507" pitchFamily="18" charset="2"/>
              </a:rPr>
              <a:t>q</a:t>
            </a:r>
          </a:p>
        </p:txBody>
      </p:sp>
      <p:sp>
        <p:nvSpPr>
          <p:cNvPr id="8215" name="Text Box 27">
            <a:extLst>
              <a:ext uri="{FF2B5EF4-FFF2-40B4-BE49-F238E27FC236}">
                <a16:creationId xmlns:a16="http://schemas.microsoft.com/office/drawing/2014/main" id="{802D24F7-DF1A-40F4-921B-35D14452C968}"/>
              </a:ext>
            </a:extLst>
          </p:cNvPr>
          <p:cNvSpPr txBox="1">
            <a:spLocks noChangeArrowheads="1"/>
          </p:cNvSpPr>
          <p:nvPr/>
        </p:nvSpPr>
        <p:spPr bwMode="auto">
          <a:xfrm>
            <a:off x="1166813" y="4024313"/>
            <a:ext cx="704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Then</a:t>
            </a:r>
          </a:p>
        </p:txBody>
      </p:sp>
      <p:graphicFrame>
        <p:nvGraphicFramePr>
          <p:cNvPr id="8216" name="Object 28">
            <a:extLst>
              <a:ext uri="{FF2B5EF4-FFF2-40B4-BE49-F238E27FC236}">
                <a16:creationId xmlns:a16="http://schemas.microsoft.com/office/drawing/2014/main" id="{4BD7D005-3E9C-45F2-B44C-655D1324997B}"/>
              </a:ext>
            </a:extLst>
          </p:cNvPr>
          <p:cNvGraphicFramePr>
            <a:graphicFrameLocks noChangeAspect="1"/>
          </p:cNvGraphicFramePr>
          <p:nvPr/>
        </p:nvGraphicFramePr>
        <p:xfrm>
          <a:off x="2195513" y="4365625"/>
          <a:ext cx="3600450" cy="444500"/>
        </p:xfrm>
        <a:graphic>
          <a:graphicData uri="http://schemas.openxmlformats.org/presentationml/2006/ole">
            <mc:AlternateContent xmlns:mc="http://schemas.openxmlformats.org/markup-compatibility/2006">
              <mc:Choice xmlns:v="urn:schemas-microsoft-com:vml" Requires="v">
                <p:oleObj name="Equation" r:id="rId5" imgW="1854200" imgH="228600" progId="Equation.DSMT4">
                  <p:embed/>
                </p:oleObj>
              </mc:Choice>
              <mc:Fallback>
                <p:oleObj name="Equation" r:id="rId5" imgW="1854200" imgH="228600" progId="Equation.DSMT4">
                  <p:embed/>
                  <p:pic>
                    <p:nvPicPr>
                      <p:cNvPr id="0" name="Object 2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4365625"/>
                        <a:ext cx="3600450" cy="44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7" name="Text Box 29">
            <a:extLst>
              <a:ext uri="{FF2B5EF4-FFF2-40B4-BE49-F238E27FC236}">
                <a16:creationId xmlns:a16="http://schemas.microsoft.com/office/drawing/2014/main" id="{E2AC3827-632F-4585-BDBA-8E1CD4343A4B}"/>
              </a:ext>
            </a:extLst>
          </p:cNvPr>
          <p:cNvSpPr txBox="1">
            <a:spLocks noChangeArrowheads="1"/>
          </p:cNvSpPr>
          <p:nvPr/>
        </p:nvSpPr>
        <p:spPr bwMode="auto">
          <a:xfrm>
            <a:off x="1311275" y="5032375"/>
            <a:ext cx="424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Again, we can interpret this in two ways:</a:t>
            </a:r>
          </a:p>
        </p:txBody>
      </p:sp>
      <p:graphicFrame>
        <p:nvGraphicFramePr>
          <p:cNvPr id="8218" name="Object 30">
            <a:extLst>
              <a:ext uri="{FF2B5EF4-FFF2-40B4-BE49-F238E27FC236}">
                <a16:creationId xmlns:a16="http://schemas.microsoft.com/office/drawing/2014/main" id="{1C60FD4E-408D-4056-9A87-97DC8215765F}"/>
              </a:ext>
            </a:extLst>
          </p:cNvPr>
          <p:cNvGraphicFramePr>
            <a:graphicFrameLocks noChangeAspect="1"/>
          </p:cNvGraphicFramePr>
          <p:nvPr/>
        </p:nvGraphicFramePr>
        <p:xfrm>
          <a:off x="2771775" y="5553075"/>
          <a:ext cx="3240088" cy="417513"/>
        </p:xfrm>
        <a:graphic>
          <a:graphicData uri="http://schemas.openxmlformats.org/presentationml/2006/ole">
            <mc:AlternateContent xmlns:mc="http://schemas.openxmlformats.org/markup-compatibility/2006">
              <mc:Choice xmlns:v="urn:schemas-microsoft-com:vml" Requires="v">
                <p:oleObj name="Equation" r:id="rId7" imgW="1968500" imgH="254000" progId="Equation.DSMT4">
                  <p:embed/>
                </p:oleObj>
              </mc:Choice>
              <mc:Fallback>
                <p:oleObj name="Equation" r:id="rId7" imgW="1968500" imgH="254000" progId="Equation.DSMT4">
                  <p:embed/>
                  <p:pic>
                    <p:nvPicPr>
                      <p:cNvPr id="0" name="Object 3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71775" y="5553075"/>
                        <a:ext cx="3240088" cy="417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19" name="Line 31">
            <a:extLst>
              <a:ext uri="{FF2B5EF4-FFF2-40B4-BE49-F238E27FC236}">
                <a16:creationId xmlns:a16="http://schemas.microsoft.com/office/drawing/2014/main" id="{6CE07FC3-ACE8-44D3-A023-74D46CC9BA55}"/>
              </a:ext>
            </a:extLst>
          </p:cNvPr>
          <p:cNvSpPr>
            <a:spLocks noChangeShapeType="1"/>
          </p:cNvSpPr>
          <p:nvPr/>
        </p:nvSpPr>
        <p:spPr bwMode="auto">
          <a:xfrm flipV="1">
            <a:off x="3851275" y="5949950"/>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20" name="Line 32">
            <a:extLst>
              <a:ext uri="{FF2B5EF4-FFF2-40B4-BE49-F238E27FC236}">
                <a16:creationId xmlns:a16="http://schemas.microsoft.com/office/drawing/2014/main" id="{982D3F36-B11B-45E4-A720-8542FF8C458A}"/>
              </a:ext>
            </a:extLst>
          </p:cNvPr>
          <p:cNvSpPr>
            <a:spLocks noChangeShapeType="1"/>
          </p:cNvSpPr>
          <p:nvPr/>
        </p:nvSpPr>
        <p:spPr bwMode="auto">
          <a:xfrm flipV="1">
            <a:off x="5364163" y="5949950"/>
            <a:ext cx="0" cy="2873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8221" name="Object 33">
            <a:extLst>
              <a:ext uri="{FF2B5EF4-FFF2-40B4-BE49-F238E27FC236}">
                <a16:creationId xmlns:a16="http://schemas.microsoft.com/office/drawing/2014/main" id="{61214D57-03FD-46CD-9D71-03F1A9741DCE}"/>
              </a:ext>
            </a:extLst>
          </p:cNvPr>
          <p:cNvGraphicFramePr>
            <a:graphicFrameLocks noChangeAspect="1"/>
          </p:cNvGraphicFramePr>
          <p:nvPr/>
        </p:nvGraphicFramePr>
        <p:xfrm>
          <a:off x="3492500" y="6237288"/>
          <a:ext cx="719138" cy="393700"/>
        </p:xfrm>
        <a:graphic>
          <a:graphicData uri="http://schemas.openxmlformats.org/presentationml/2006/ole">
            <mc:AlternateContent xmlns:mc="http://schemas.openxmlformats.org/markup-compatibility/2006">
              <mc:Choice xmlns:v="urn:schemas-microsoft-com:vml" Requires="v">
                <p:oleObj name="Equation" r:id="rId9" imgW="419100" imgH="228600" progId="Equation.DSMT4">
                  <p:embed/>
                </p:oleObj>
              </mc:Choice>
              <mc:Fallback>
                <p:oleObj name="Equation" r:id="rId9" imgW="419100" imgH="228600" progId="Equation.DSMT4">
                  <p:embed/>
                  <p:pic>
                    <p:nvPicPr>
                      <p:cNvPr id="0" name="Object 3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92500" y="6237288"/>
                        <a:ext cx="719138"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22" name="Object 34">
            <a:extLst>
              <a:ext uri="{FF2B5EF4-FFF2-40B4-BE49-F238E27FC236}">
                <a16:creationId xmlns:a16="http://schemas.microsoft.com/office/drawing/2014/main" id="{B2E0CB96-D89C-4274-8C17-AF2A6F571DC7}"/>
              </a:ext>
            </a:extLst>
          </p:cNvPr>
          <p:cNvGraphicFramePr>
            <a:graphicFrameLocks noChangeAspect="1"/>
          </p:cNvGraphicFramePr>
          <p:nvPr/>
        </p:nvGraphicFramePr>
        <p:xfrm>
          <a:off x="5233988" y="6237288"/>
          <a:ext cx="358775" cy="431800"/>
        </p:xfrm>
        <a:graphic>
          <a:graphicData uri="http://schemas.openxmlformats.org/presentationml/2006/ole">
            <mc:AlternateContent xmlns:mc="http://schemas.openxmlformats.org/markup-compatibility/2006">
              <mc:Choice xmlns:v="urn:schemas-microsoft-com:vml" Requires="v">
                <p:oleObj name="Equation" r:id="rId11" imgW="190500" imgH="228600" progId="Equation.DSMT4">
                  <p:embed/>
                </p:oleObj>
              </mc:Choice>
              <mc:Fallback>
                <p:oleObj name="Equation" r:id="rId11" imgW="190500" imgH="228600" progId="Equation.DSMT4">
                  <p:embed/>
                  <p:pic>
                    <p:nvPicPr>
                      <p:cNvPr id="0" name="Object 3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33988" y="6237288"/>
                        <a:ext cx="358775" cy="43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4355</TotalTime>
  <Words>4004</Words>
  <Application>Microsoft Office PowerPoint</Application>
  <PresentationFormat>On-screen Show (4:3)</PresentationFormat>
  <Paragraphs>437</Paragraphs>
  <Slides>30</Slides>
  <Notes>30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5" baseType="lpstr">
      <vt:lpstr>Arial</vt:lpstr>
      <vt:lpstr>Symbol</vt:lpstr>
      <vt:lpstr>Times New Roman</vt:lpstr>
      <vt:lpstr>Default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ISU Center for 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lschmerr</dc:creator>
  <cp:lastModifiedBy>Lester Schmerr</cp:lastModifiedBy>
  <cp:revision>77</cp:revision>
  <cp:lastPrinted>2023-04-02T19:41:02Z</cp:lastPrinted>
  <dcterms:created xsi:type="dcterms:W3CDTF">2009-06-18T20:02:56Z</dcterms:created>
  <dcterms:modified xsi:type="dcterms:W3CDTF">2023-05-13T17:39:42Z</dcterms:modified>
</cp:coreProperties>
</file>