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69" autoAdjust="0"/>
    <p:restoredTop sz="82479" autoAdjust="0"/>
  </p:normalViewPr>
  <p:slideViewPr>
    <p:cSldViewPr snapToGrid="0">
      <p:cViewPr varScale="1">
        <p:scale>
          <a:sx n="95" d="100"/>
          <a:sy n="95" d="100"/>
        </p:scale>
        <p:origin x="10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D74B19-94A2-4CFA-8AB0-70BFC395C09A}" type="datetimeFigureOut">
              <a:rPr lang="en-US" smtClean="0"/>
              <a:t>5/13/2023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EB933A-D035-4534-90E8-774904309999}" type="slidenum">
              <a:rPr lang="en-US" smtClean="0"/>
              <a:t>‹#›</a:t>
            </a:fld>
            <a:endParaRPr lang="en-US"/>
          </a:p>
        </p:txBody>
      </p:sp>
    </p:spTree>
    <p:extLst>
      <p:ext uri="{BB962C8B-B14F-4D97-AF65-F5344CB8AC3E}">
        <p14:creationId xmlns:p14="http://schemas.microsoft.com/office/powerpoint/2010/main" val="2003843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Bodies can be in stable or unstable equilibrium so we will examine the conditions that determine stability.</a:t>
            </a:r>
          </a:p>
        </p:txBody>
      </p:sp>
      <p:sp>
        <p:nvSpPr>
          <p:cNvPr id="4" name="Slide Number Placeholder 3"/>
          <p:cNvSpPr>
            <a:spLocks noGrp="1"/>
          </p:cNvSpPr>
          <p:nvPr>
            <p:ph type="sldNum" sz="quarter" idx="5"/>
          </p:nvPr>
        </p:nvSpPr>
        <p:spPr/>
        <p:txBody>
          <a:bodyPr/>
          <a:lstStyle/>
          <a:p>
            <a:fld id="{0BEB933A-D035-4534-90E8-774904309999}" type="slidenum">
              <a:rPr lang="en-US" smtClean="0"/>
              <a:t>1</a:t>
            </a:fld>
            <a:endParaRPr lang="en-US"/>
          </a:p>
        </p:txBody>
      </p:sp>
    </p:spTree>
    <p:extLst>
      <p:ext uri="{BB962C8B-B14F-4D97-AF65-F5344CB8AC3E}">
        <p14:creationId xmlns:p14="http://schemas.microsoft.com/office/powerpoint/2010/main" val="22198288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where we apply a force to a very shallow truss, i.e., where the members are nearly horizontal. The truss members act as springs so again we can write down the total potential energy which we will consider as a function of the displacement u at the force.</a:t>
            </a:r>
          </a:p>
        </p:txBody>
      </p:sp>
      <p:sp>
        <p:nvSpPr>
          <p:cNvPr id="4" name="Slide Number Placeholder 3"/>
          <p:cNvSpPr>
            <a:spLocks noGrp="1"/>
          </p:cNvSpPr>
          <p:nvPr>
            <p:ph type="sldNum" sz="quarter" idx="5"/>
          </p:nvPr>
        </p:nvSpPr>
        <p:spPr/>
        <p:txBody>
          <a:bodyPr/>
          <a:lstStyle/>
          <a:p>
            <a:fld id="{0BEB933A-D035-4534-90E8-774904309999}" type="slidenum">
              <a:rPr lang="en-US" smtClean="0"/>
              <a:t>10</a:t>
            </a:fld>
            <a:endParaRPr lang="en-US"/>
          </a:p>
        </p:txBody>
      </p:sp>
    </p:spTree>
    <p:extLst>
      <p:ext uri="{BB962C8B-B14F-4D97-AF65-F5344CB8AC3E}">
        <p14:creationId xmlns:p14="http://schemas.microsoft.com/office/powerpoint/2010/main" val="304373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plot the force versus u at equilibrium, we see the load path shown, where the load reaches a maximum value in a stable manner (which we can verify by looking at the second derivative of the total potential energy). At that critical load, however, there is another configuration of the truss that is stable, so the truss abruptly jumps to that new stable position. In that new stable position, we can then continue to increase the force and the truss remains stable, or we can decrease the force in a stable manner. However, if we decrease it too much, the force will reach a critical negative value (shown as C on the curve) where the truss will jump back to a new stable position D.</a:t>
            </a:r>
          </a:p>
          <a:p>
            <a:endParaRPr lang="en-US" dirty="0"/>
          </a:p>
          <a:p>
            <a:r>
              <a:rPr lang="en-US" dirty="0"/>
              <a:t>Shallow domes, for example, can exhibit this type of instability if they encounter snow loads in excess of a critical value.</a:t>
            </a:r>
          </a:p>
        </p:txBody>
      </p:sp>
      <p:sp>
        <p:nvSpPr>
          <p:cNvPr id="4" name="Slide Number Placeholder 3"/>
          <p:cNvSpPr>
            <a:spLocks noGrp="1"/>
          </p:cNvSpPr>
          <p:nvPr>
            <p:ph type="sldNum" sz="quarter" idx="5"/>
          </p:nvPr>
        </p:nvSpPr>
        <p:spPr/>
        <p:txBody>
          <a:bodyPr/>
          <a:lstStyle/>
          <a:p>
            <a:fld id="{0BEB933A-D035-4534-90E8-774904309999}" type="slidenum">
              <a:rPr lang="en-US" smtClean="0"/>
              <a:t>11</a:t>
            </a:fld>
            <a:endParaRPr lang="en-US"/>
          </a:p>
        </p:txBody>
      </p:sp>
    </p:spTree>
    <p:extLst>
      <p:ext uri="{BB962C8B-B14F-4D97-AF65-F5344CB8AC3E}">
        <p14:creationId xmlns:p14="http://schemas.microsoft.com/office/powerpoint/2010/main" val="3546246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consider three types of instability: bifurcation instability, limit load instability, and snap-through buckling. These cover many of the commonly occurring types of instability.</a:t>
            </a:r>
          </a:p>
        </p:txBody>
      </p:sp>
      <p:sp>
        <p:nvSpPr>
          <p:cNvPr id="4" name="Slide Number Placeholder 3"/>
          <p:cNvSpPr>
            <a:spLocks noGrp="1"/>
          </p:cNvSpPr>
          <p:nvPr>
            <p:ph type="sldNum" sz="quarter" idx="5"/>
          </p:nvPr>
        </p:nvSpPr>
        <p:spPr/>
        <p:txBody>
          <a:bodyPr/>
          <a:lstStyle/>
          <a:p>
            <a:fld id="{0BEB933A-D035-4534-90E8-774904309999}" type="slidenum">
              <a:rPr lang="en-US" smtClean="0"/>
              <a:t>2</a:t>
            </a:fld>
            <a:endParaRPr lang="en-US"/>
          </a:p>
        </p:txBody>
      </p:sp>
    </p:spTree>
    <p:extLst>
      <p:ext uri="{BB962C8B-B14F-4D97-AF65-F5344CB8AC3E}">
        <p14:creationId xmlns:p14="http://schemas.microsoft.com/office/powerpoint/2010/main" val="2066485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principle of virtual work, which as we have seen is equivalent to equilibrium, can be written in terms of potentials where the total potential energy is stationary at equilibrium</a:t>
            </a:r>
          </a:p>
        </p:txBody>
      </p:sp>
      <p:sp>
        <p:nvSpPr>
          <p:cNvPr id="4" name="Slide Number Placeholder 3"/>
          <p:cNvSpPr>
            <a:spLocks noGrp="1"/>
          </p:cNvSpPr>
          <p:nvPr>
            <p:ph type="sldNum" sz="quarter" idx="5"/>
          </p:nvPr>
        </p:nvSpPr>
        <p:spPr/>
        <p:txBody>
          <a:bodyPr/>
          <a:lstStyle/>
          <a:p>
            <a:fld id="{0BEB933A-D035-4534-90E8-774904309999}" type="slidenum">
              <a:rPr lang="en-US" smtClean="0"/>
              <a:t>3</a:t>
            </a:fld>
            <a:endParaRPr lang="en-US"/>
          </a:p>
        </p:txBody>
      </p:sp>
    </p:spTree>
    <p:extLst>
      <p:ext uri="{BB962C8B-B14F-4D97-AF65-F5344CB8AC3E}">
        <p14:creationId xmlns:p14="http://schemas.microsoft.com/office/powerpoint/2010/main" val="348111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classical example to illustrate stability criteria is a ball of mass m on a curved surface under the action of gravity. At various equilibrium locations on the surface, we can identify stable, unstable, and neutral equilibrium positions as where the second derivative of the total potential energy is positive, negative and zero, respectively. </a:t>
            </a:r>
          </a:p>
        </p:txBody>
      </p:sp>
      <p:sp>
        <p:nvSpPr>
          <p:cNvPr id="4" name="Slide Number Placeholder 3"/>
          <p:cNvSpPr>
            <a:spLocks noGrp="1"/>
          </p:cNvSpPr>
          <p:nvPr>
            <p:ph type="sldNum" sz="quarter" idx="5"/>
          </p:nvPr>
        </p:nvSpPr>
        <p:spPr/>
        <p:txBody>
          <a:bodyPr/>
          <a:lstStyle/>
          <a:p>
            <a:fld id="{0BEB933A-D035-4534-90E8-774904309999}" type="slidenum">
              <a:rPr lang="en-US" smtClean="0"/>
              <a:t>4</a:t>
            </a:fld>
            <a:endParaRPr lang="en-US"/>
          </a:p>
        </p:txBody>
      </p:sp>
    </p:spTree>
    <p:extLst>
      <p:ext uri="{BB962C8B-B14F-4D97-AF65-F5344CB8AC3E}">
        <p14:creationId xmlns:p14="http://schemas.microsoft.com/office/powerpoint/2010/main" val="1033879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other problems where the total potential energy depends on only one variable (called single degree of freedom systems), we can use the same criteria developed for the ball on a surface to examine stability. We will consider three types of instability – bifurcation instability, limit load instability, and snap-through buckling instability. In bifurcation instability, as the load increases on a system there reaches a load (called the critical load) where there are multiple load paths, i.e., the load curves split (bifurcate). Some or all of these alternate load paths may be unstable. In the case of a limit load instability, the load increases to a maximum load beyond which the load path is typically unstable. In snap-through buckling, a load increases to a value where there is an adjacent stable position to which the system "jumps".</a:t>
            </a:r>
          </a:p>
        </p:txBody>
      </p:sp>
      <p:sp>
        <p:nvSpPr>
          <p:cNvPr id="4" name="Slide Number Placeholder 3"/>
          <p:cNvSpPr>
            <a:spLocks noGrp="1"/>
          </p:cNvSpPr>
          <p:nvPr>
            <p:ph type="sldNum" sz="quarter" idx="5"/>
          </p:nvPr>
        </p:nvSpPr>
        <p:spPr/>
        <p:txBody>
          <a:bodyPr/>
          <a:lstStyle/>
          <a:p>
            <a:fld id="{0BEB933A-D035-4534-90E8-774904309999}" type="slidenum">
              <a:rPr lang="en-US" smtClean="0"/>
              <a:t>5</a:t>
            </a:fld>
            <a:endParaRPr lang="en-US"/>
          </a:p>
        </p:txBody>
      </p:sp>
    </p:spTree>
    <p:extLst>
      <p:ext uri="{BB962C8B-B14F-4D97-AF65-F5344CB8AC3E}">
        <p14:creationId xmlns:p14="http://schemas.microsoft.com/office/powerpoint/2010/main" val="50648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bifurcation instability where a force is applied to a vertical bar. As we will see the bar cannot remain vertical for all values of the force since the system becomes unstable if the load is too large. We can examine the free body diagram of a deflected bar to obtain the terms in the total potential energy.</a:t>
            </a:r>
          </a:p>
        </p:txBody>
      </p:sp>
      <p:sp>
        <p:nvSpPr>
          <p:cNvPr id="4" name="Slide Number Placeholder 3"/>
          <p:cNvSpPr>
            <a:spLocks noGrp="1"/>
          </p:cNvSpPr>
          <p:nvPr>
            <p:ph type="sldNum" sz="quarter" idx="5"/>
          </p:nvPr>
        </p:nvSpPr>
        <p:spPr/>
        <p:txBody>
          <a:bodyPr/>
          <a:lstStyle/>
          <a:p>
            <a:fld id="{0BEB933A-D035-4534-90E8-774904309999}" type="slidenum">
              <a:rPr lang="en-US" smtClean="0"/>
              <a:t>6</a:t>
            </a:fld>
            <a:endParaRPr lang="en-US"/>
          </a:p>
        </p:txBody>
      </p:sp>
    </p:spTree>
    <p:extLst>
      <p:ext uri="{BB962C8B-B14F-4D97-AF65-F5344CB8AC3E}">
        <p14:creationId xmlns:p14="http://schemas.microsoft.com/office/powerpoint/2010/main" val="1726064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bar to be in equilibrium it must either be vertical or be a function of </a:t>
            </a:r>
            <a:r>
              <a:rPr lang="el-GR" i="1" dirty="0">
                <a:latin typeface="Calibri" panose="020F0502020204030204" pitchFamily="34" charset="0"/>
                <a:cs typeface="Calibri" panose="020F0502020204030204" pitchFamily="34" charset="0"/>
              </a:rPr>
              <a:t>θ</a:t>
            </a:r>
            <a:r>
              <a:rPr lang="en-US" dirty="0"/>
              <a:t> along a curved load path. But an analysis of the second derivative of the total potential energy shows that all paths are unstable except the vertical load path for P &lt; </a:t>
            </a:r>
            <a:r>
              <a:rPr lang="en-US" dirty="0" err="1"/>
              <a:t>kL</a:t>
            </a:r>
            <a:r>
              <a:rPr lang="en-US" dirty="0"/>
              <a:t> . Thus </a:t>
            </a:r>
            <a:r>
              <a:rPr lang="en-US" dirty="0" err="1"/>
              <a:t>P</a:t>
            </a:r>
            <a:r>
              <a:rPr lang="en-US" baseline="-25000" dirty="0" err="1"/>
              <a:t>cr</a:t>
            </a:r>
            <a:r>
              <a:rPr lang="en-US" dirty="0"/>
              <a:t> = </a:t>
            </a:r>
            <a:r>
              <a:rPr lang="en-US" dirty="0" err="1"/>
              <a:t>kL</a:t>
            </a:r>
            <a:r>
              <a:rPr lang="en-US" dirty="0"/>
              <a:t>. At any value beyond this critical load the bar must fall either to the left or right to the floor. </a:t>
            </a:r>
          </a:p>
        </p:txBody>
      </p:sp>
      <p:sp>
        <p:nvSpPr>
          <p:cNvPr id="4" name="Slide Number Placeholder 3"/>
          <p:cNvSpPr>
            <a:spLocks noGrp="1"/>
          </p:cNvSpPr>
          <p:nvPr>
            <p:ph type="sldNum" sz="quarter" idx="5"/>
          </p:nvPr>
        </p:nvSpPr>
        <p:spPr/>
        <p:txBody>
          <a:bodyPr/>
          <a:lstStyle/>
          <a:p>
            <a:fld id="{0BEB933A-D035-4534-90E8-774904309999}" type="slidenum">
              <a:rPr lang="en-US" smtClean="0"/>
              <a:t>7</a:t>
            </a:fld>
            <a:endParaRPr lang="en-US"/>
          </a:p>
        </p:txBody>
      </p:sp>
    </p:spTree>
    <p:extLst>
      <p:ext uri="{BB962C8B-B14F-4D97-AF65-F5344CB8AC3E}">
        <p14:creationId xmlns:p14="http://schemas.microsoft.com/office/powerpoint/2010/main" val="3290363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take the same bar-spring geometry but apply the force P eccentrically at the top of the bar, then the behavior of the system changes, as we will see. Again, we can write the total potential energy from the geometry.</a:t>
            </a:r>
          </a:p>
        </p:txBody>
      </p:sp>
      <p:sp>
        <p:nvSpPr>
          <p:cNvPr id="4" name="Slide Number Placeholder 3"/>
          <p:cNvSpPr>
            <a:spLocks noGrp="1"/>
          </p:cNvSpPr>
          <p:nvPr>
            <p:ph type="sldNum" sz="quarter" idx="5"/>
          </p:nvPr>
        </p:nvSpPr>
        <p:spPr/>
        <p:txBody>
          <a:bodyPr/>
          <a:lstStyle/>
          <a:p>
            <a:fld id="{0BEB933A-D035-4534-90E8-774904309999}" type="slidenum">
              <a:rPr lang="en-US" smtClean="0"/>
              <a:t>8</a:t>
            </a:fld>
            <a:endParaRPr lang="en-US"/>
          </a:p>
        </p:txBody>
      </p:sp>
    </p:spTree>
    <p:extLst>
      <p:ext uri="{BB962C8B-B14F-4D97-AF65-F5344CB8AC3E}">
        <p14:creationId xmlns:p14="http://schemas.microsoft.com/office/powerpoint/2010/main" val="24833925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case the behavior of the equilibrium load curves depend on the eccentricity, e. We can show that all curves for negative angles are unstable and the curves for positive angles exhibit a limit load behavior where the critical load depends on the eccentricity. At the critical load, the path becomes unstable so the bar must fall to the right to the floor.</a:t>
            </a:r>
          </a:p>
        </p:txBody>
      </p:sp>
      <p:sp>
        <p:nvSpPr>
          <p:cNvPr id="4" name="Slide Number Placeholder 3"/>
          <p:cNvSpPr>
            <a:spLocks noGrp="1"/>
          </p:cNvSpPr>
          <p:nvPr>
            <p:ph type="sldNum" sz="quarter" idx="5"/>
          </p:nvPr>
        </p:nvSpPr>
        <p:spPr/>
        <p:txBody>
          <a:bodyPr/>
          <a:lstStyle/>
          <a:p>
            <a:fld id="{0BEB933A-D035-4534-90E8-774904309999}" type="slidenum">
              <a:rPr lang="en-US" smtClean="0"/>
              <a:t>9</a:t>
            </a:fld>
            <a:endParaRPr lang="en-US"/>
          </a:p>
        </p:txBody>
      </p:sp>
    </p:spTree>
    <p:extLst>
      <p:ext uri="{BB962C8B-B14F-4D97-AF65-F5344CB8AC3E}">
        <p14:creationId xmlns:p14="http://schemas.microsoft.com/office/powerpoint/2010/main" val="2418643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3D77D-9203-AE57-0B4A-AFAB12FAAAE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939710B-1211-F20B-3EFF-934468F780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6AEA2EE-6761-F0F8-BDD8-87F5FC9A16DC}"/>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5" name="Footer Placeholder 4">
            <a:extLst>
              <a:ext uri="{FF2B5EF4-FFF2-40B4-BE49-F238E27FC236}">
                <a16:creationId xmlns:a16="http://schemas.microsoft.com/office/drawing/2014/main" id="{339AE48E-1348-65D6-9A64-2096723726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533DAE-5DCB-0E8A-E1FF-0291209FC709}"/>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1049754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30790-BB42-6E19-1B99-76A4DFE8D7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6FFF911-4C7D-B9EE-8911-D743BE445C2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3BA735-041C-B0D1-F178-324074203009}"/>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5" name="Footer Placeholder 4">
            <a:extLst>
              <a:ext uri="{FF2B5EF4-FFF2-40B4-BE49-F238E27FC236}">
                <a16:creationId xmlns:a16="http://schemas.microsoft.com/office/drawing/2014/main" id="{41AC598E-846F-D8B5-28F4-6A0B14BE77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1D30ED-6F24-E252-E2EC-523F5AC1151D}"/>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6652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379CAB-ECFE-32F0-A0CD-675819E06C1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81F8CA-82F8-1BFB-8D34-5FA5C964D6F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5C314E-3577-BA69-43C0-1E7302E4494C}"/>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5" name="Footer Placeholder 4">
            <a:extLst>
              <a:ext uri="{FF2B5EF4-FFF2-40B4-BE49-F238E27FC236}">
                <a16:creationId xmlns:a16="http://schemas.microsoft.com/office/drawing/2014/main" id="{FBD381A9-622F-01D6-A7FC-90D567EC6D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47BD84-F5C6-BFBC-7982-31431AD62A16}"/>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2581582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BD53E-5DC8-FB27-59BB-7FA45DD1C0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1F76D05-03D6-1E14-A734-4FFB39299C1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408D89-3CA1-DF8F-394D-6312E10350FB}"/>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5" name="Footer Placeholder 4">
            <a:extLst>
              <a:ext uri="{FF2B5EF4-FFF2-40B4-BE49-F238E27FC236}">
                <a16:creationId xmlns:a16="http://schemas.microsoft.com/office/drawing/2014/main" id="{8B40D991-82C3-062F-00FC-5C972FF50D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63DF2C-9D7B-C5A2-D3F9-24FC00D0279B}"/>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2432562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6578A-3846-8FAA-B258-59BB19997C1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110D5B8-0ADF-D33D-7EC5-52089B98F5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6E53F75-1C90-B07F-1FD1-56CC8BCCB53F}"/>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5" name="Footer Placeholder 4">
            <a:extLst>
              <a:ext uri="{FF2B5EF4-FFF2-40B4-BE49-F238E27FC236}">
                <a16:creationId xmlns:a16="http://schemas.microsoft.com/office/drawing/2014/main" id="{1C21ED2C-050A-CC7E-355A-6C0D116BBA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E60174-2CBE-FBDD-0297-498AF4DF5659}"/>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2248820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BC679-3E8B-2931-7B4D-ED69EFBA58B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247F69-87CE-B7D3-389E-F785C8DEA8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AED4437-09FB-0FE3-1D78-D619B2E9A3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B8F6C9F-8CF7-B0E0-35D1-969EB7D82DF4}"/>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6" name="Footer Placeholder 5">
            <a:extLst>
              <a:ext uri="{FF2B5EF4-FFF2-40B4-BE49-F238E27FC236}">
                <a16:creationId xmlns:a16="http://schemas.microsoft.com/office/drawing/2014/main" id="{14ABDACD-1DA8-8C4D-26C0-E3AB0E25AD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90A74A-515C-6305-B7EC-4E652D02F19D}"/>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4062136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DD892-43AE-8D81-5605-16DA60CE27B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9B768D1-E1BA-6177-A9C2-B3428D1175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F74283-CE12-2762-9143-9938D04C0D2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BBF7039-10F6-34D9-574F-67D3EEA042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541AAF1-0B5A-9242-769A-B53A8DA1AC7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156D622-29EC-02E9-6190-4E939719F251}"/>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8" name="Footer Placeholder 7">
            <a:extLst>
              <a:ext uri="{FF2B5EF4-FFF2-40B4-BE49-F238E27FC236}">
                <a16:creationId xmlns:a16="http://schemas.microsoft.com/office/drawing/2014/main" id="{BD8E3A81-4754-37B2-8776-29A882BDFE4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3C5E4F5-493C-C87C-8935-C16146647488}"/>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1800481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D304A-A983-C606-CC3F-614246E880D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FECA6E-0682-52B9-0F7E-7225392672A0}"/>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4" name="Footer Placeholder 3">
            <a:extLst>
              <a:ext uri="{FF2B5EF4-FFF2-40B4-BE49-F238E27FC236}">
                <a16:creationId xmlns:a16="http://schemas.microsoft.com/office/drawing/2014/main" id="{3184743B-0BB4-F272-DA14-EE3F9192137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4CA0EF-37BA-EF67-ECF9-925B08439592}"/>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1949128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69C93B-ECAD-F9CA-A36D-2567C5F4ED3E}"/>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3" name="Footer Placeholder 2">
            <a:extLst>
              <a:ext uri="{FF2B5EF4-FFF2-40B4-BE49-F238E27FC236}">
                <a16:creationId xmlns:a16="http://schemas.microsoft.com/office/drawing/2014/main" id="{E2AF5DCB-2741-FCC0-B262-F0434126C62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B08E2E-9D16-1A0F-4C1D-0AB71E471D13}"/>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315632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35AA2-1853-979F-8E83-3E5EDA6282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5F97D36-D733-13AB-169E-80EFC49CB04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73995DA-C832-6A2C-A4F8-B3578B5A45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1FA929-BE04-3B94-560B-373F3AD476CD}"/>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6" name="Footer Placeholder 5">
            <a:extLst>
              <a:ext uri="{FF2B5EF4-FFF2-40B4-BE49-F238E27FC236}">
                <a16:creationId xmlns:a16="http://schemas.microsoft.com/office/drawing/2014/main" id="{1BA0943F-F019-51DB-192E-6F8655E91D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D85194-E561-10C6-23DD-C8DC752501E5}"/>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3884786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0940E-04A9-FFF2-7AC8-617494BD3E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8549C3C-C94D-CECD-BCC6-9D35D47192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B4CEE20-0079-940F-34E6-867C80910B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76AC593-6B32-50C3-CB21-ACAC9B055C0B}"/>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6" name="Footer Placeholder 5">
            <a:extLst>
              <a:ext uri="{FF2B5EF4-FFF2-40B4-BE49-F238E27FC236}">
                <a16:creationId xmlns:a16="http://schemas.microsoft.com/office/drawing/2014/main" id="{1E8C5D2B-E4B7-10BE-5C9E-F39F7BB490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7BA59A-8E86-2402-21BF-78769B3F92CD}"/>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1325436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5C70A3-BD56-371E-06F8-BA52A058FA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D63285-29F7-003E-E729-2BE44DEDC7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761B17-817A-4B6B-8D90-21974E8EC8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92BF3B-5410-4AC6-A922-18199B4306A0}" type="datetimeFigureOut">
              <a:rPr lang="en-US" smtClean="0"/>
              <a:t>5/13/2023</a:t>
            </a:fld>
            <a:endParaRPr lang="en-US"/>
          </a:p>
        </p:txBody>
      </p:sp>
      <p:sp>
        <p:nvSpPr>
          <p:cNvPr id="5" name="Footer Placeholder 4">
            <a:extLst>
              <a:ext uri="{FF2B5EF4-FFF2-40B4-BE49-F238E27FC236}">
                <a16:creationId xmlns:a16="http://schemas.microsoft.com/office/drawing/2014/main" id="{384297B4-7B21-5089-188C-72D279AA94E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DBB6A24-C118-5FE3-06FA-FCA7A03DD2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FB5F9C-A6C1-4A93-8837-1195AFDABD19}" type="slidenum">
              <a:rPr lang="en-US" smtClean="0"/>
              <a:t>‹#›</a:t>
            </a:fld>
            <a:endParaRPr lang="en-US"/>
          </a:p>
        </p:txBody>
      </p:sp>
    </p:spTree>
    <p:extLst>
      <p:ext uri="{BB962C8B-B14F-4D97-AF65-F5344CB8AC3E}">
        <p14:creationId xmlns:p14="http://schemas.microsoft.com/office/powerpoint/2010/main" val="2616718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6.emf"/></Relationships>
</file>

<file path=ppt/slides/_rels/slide11.xml.rels><?xml version="1.0" encoding="UTF-8" standalone="yes"?>
<Relationships xmlns="http://schemas.openxmlformats.org/package/2006/relationships"><Relationship Id="rId8" Type="http://schemas.openxmlformats.org/officeDocument/2006/relationships/image" Target="../media/image39.wmf"/><Relationship Id="rId13" Type="http://schemas.openxmlformats.org/officeDocument/2006/relationships/oleObject" Target="../embeddings/oleObject45.bin"/><Relationship Id="rId3" Type="http://schemas.openxmlformats.org/officeDocument/2006/relationships/oleObject" Target="../embeddings/oleObject40.bin"/><Relationship Id="rId7" Type="http://schemas.openxmlformats.org/officeDocument/2006/relationships/oleObject" Target="../embeddings/oleObject42.bin"/><Relationship Id="rId12" Type="http://schemas.openxmlformats.org/officeDocument/2006/relationships/image" Target="../media/image41.emf"/><Relationship Id="rId2" Type="http://schemas.openxmlformats.org/officeDocument/2006/relationships/notesSlide" Target="../notesSlides/notesSlide11.xml"/><Relationship Id="rId16" Type="http://schemas.openxmlformats.org/officeDocument/2006/relationships/image" Target="../media/image43.emf"/><Relationship Id="rId1" Type="http://schemas.openxmlformats.org/officeDocument/2006/relationships/slideLayout" Target="../slideLayouts/slideLayout7.xml"/><Relationship Id="rId6" Type="http://schemas.openxmlformats.org/officeDocument/2006/relationships/image" Target="../media/image38.emf"/><Relationship Id="rId11" Type="http://schemas.openxmlformats.org/officeDocument/2006/relationships/oleObject" Target="../embeddings/oleObject44.bin"/><Relationship Id="rId5" Type="http://schemas.openxmlformats.org/officeDocument/2006/relationships/oleObject" Target="../embeddings/oleObject41.bin"/><Relationship Id="rId15" Type="http://schemas.openxmlformats.org/officeDocument/2006/relationships/oleObject" Target="../embeddings/oleObject46.bin"/><Relationship Id="rId10" Type="http://schemas.openxmlformats.org/officeDocument/2006/relationships/image" Target="../media/image40.wmf"/><Relationship Id="rId4" Type="http://schemas.openxmlformats.org/officeDocument/2006/relationships/image" Target="../media/image37.emf"/><Relationship Id="rId9" Type="http://schemas.openxmlformats.org/officeDocument/2006/relationships/oleObject" Target="../embeddings/oleObject43.bin"/><Relationship Id="rId14" Type="http://schemas.openxmlformats.org/officeDocument/2006/relationships/image" Target="../media/image42.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oleObject" Target="../embeddings/oleObject6.bin"/><Relationship Id="rId10" Type="http://schemas.openxmlformats.org/officeDocument/2006/relationships/image" Target="../media/image8.emf"/><Relationship Id="rId4" Type="http://schemas.openxmlformats.org/officeDocument/2006/relationships/image" Target="../media/image5.wmf"/><Relationship Id="rId9" Type="http://schemas.openxmlformats.org/officeDocument/2006/relationships/oleObject" Target="../embeddings/oleObject8.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0.wmf"/><Relationship Id="rId5" Type="http://schemas.openxmlformats.org/officeDocument/2006/relationships/oleObject" Target="../embeddings/oleObject10.bin"/><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oleObject" Target="../embeddings/oleObject16.bin"/><Relationship Id="rId3" Type="http://schemas.openxmlformats.org/officeDocument/2006/relationships/oleObject" Target="../embeddings/oleObject11.bin"/><Relationship Id="rId7" Type="http://schemas.openxmlformats.org/officeDocument/2006/relationships/oleObject" Target="../embeddings/oleObject13.bin"/><Relationship Id="rId12" Type="http://schemas.openxmlformats.org/officeDocument/2006/relationships/image" Target="../media/image15.wmf"/><Relationship Id="rId2" Type="http://schemas.openxmlformats.org/officeDocument/2006/relationships/notesSlide" Target="../notesSlides/notesSlide6.xml"/><Relationship Id="rId16" Type="http://schemas.openxmlformats.org/officeDocument/2006/relationships/image" Target="../media/image17.emf"/><Relationship Id="rId1" Type="http://schemas.openxmlformats.org/officeDocument/2006/relationships/slideLayout" Target="../slideLayouts/slideLayout7.xml"/><Relationship Id="rId6" Type="http://schemas.openxmlformats.org/officeDocument/2006/relationships/image" Target="../media/image12.wmf"/><Relationship Id="rId11" Type="http://schemas.openxmlformats.org/officeDocument/2006/relationships/oleObject" Target="../embeddings/oleObject15.bin"/><Relationship Id="rId5" Type="http://schemas.openxmlformats.org/officeDocument/2006/relationships/oleObject" Target="../embeddings/oleObject12.bin"/><Relationship Id="rId15" Type="http://schemas.openxmlformats.org/officeDocument/2006/relationships/oleObject" Target="../embeddings/oleObject17.bin"/><Relationship Id="rId10" Type="http://schemas.openxmlformats.org/officeDocument/2006/relationships/image" Target="../media/image14.wmf"/><Relationship Id="rId4" Type="http://schemas.openxmlformats.org/officeDocument/2006/relationships/image" Target="../media/image11.wmf"/><Relationship Id="rId9" Type="http://schemas.openxmlformats.org/officeDocument/2006/relationships/oleObject" Target="../embeddings/oleObject14.bin"/><Relationship Id="rId14" Type="http://schemas.openxmlformats.org/officeDocument/2006/relationships/image" Target="../media/image16.emf"/></Relationships>
</file>

<file path=ppt/slides/_rels/slide7.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oleObject" Target="../embeddings/oleObject23.bin"/><Relationship Id="rId18" Type="http://schemas.openxmlformats.org/officeDocument/2006/relationships/image" Target="../media/image25.wmf"/><Relationship Id="rId3" Type="http://schemas.openxmlformats.org/officeDocument/2006/relationships/oleObject" Target="../embeddings/oleObject18.bin"/><Relationship Id="rId7" Type="http://schemas.openxmlformats.org/officeDocument/2006/relationships/oleObject" Target="../embeddings/oleObject20.bin"/><Relationship Id="rId12" Type="http://schemas.openxmlformats.org/officeDocument/2006/relationships/image" Target="../media/image22.wmf"/><Relationship Id="rId17" Type="http://schemas.openxmlformats.org/officeDocument/2006/relationships/oleObject" Target="../embeddings/oleObject25.bin"/><Relationship Id="rId2" Type="http://schemas.openxmlformats.org/officeDocument/2006/relationships/notesSlide" Target="../notesSlides/notesSlide7.xml"/><Relationship Id="rId16" Type="http://schemas.openxmlformats.org/officeDocument/2006/relationships/image" Target="../media/image24.wmf"/><Relationship Id="rId1" Type="http://schemas.openxmlformats.org/officeDocument/2006/relationships/slideLayout" Target="../slideLayouts/slideLayout7.xml"/><Relationship Id="rId6" Type="http://schemas.openxmlformats.org/officeDocument/2006/relationships/image" Target="../media/image19.emf"/><Relationship Id="rId11" Type="http://schemas.openxmlformats.org/officeDocument/2006/relationships/oleObject" Target="../embeddings/oleObject22.bin"/><Relationship Id="rId5" Type="http://schemas.openxmlformats.org/officeDocument/2006/relationships/oleObject" Target="../embeddings/oleObject19.bin"/><Relationship Id="rId15" Type="http://schemas.openxmlformats.org/officeDocument/2006/relationships/oleObject" Target="../embeddings/oleObject24.bin"/><Relationship Id="rId10" Type="http://schemas.openxmlformats.org/officeDocument/2006/relationships/image" Target="../media/image21.wmf"/><Relationship Id="rId4" Type="http://schemas.openxmlformats.org/officeDocument/2006/relationships/image" Target="../media/image18.emf"/><Relationship Id="rId9" Type="http://schemas.openxmlformats.org/officeDocument/2006/relationships/oleObject" Target="../embeddings/oleObject21.bin"/><Relationship Id="rId14" Type="http://schemas.openxmlformats.org/officeDocument/2006/relationships/image" Target="../media/image23.emf"/></Relationships>
</file>

<file path=ppt/slides/_rels/slide8.xml.rels><?xml version="1.0" encoding="UTF-8" standalone="yes"?>
<Relationships xmlns="http://schemas.openxmlformats.org/package/2006/relationships"><Relationship Id="rId8" Type="http://schemas.openxmlformats.org/officeDocument/2006/relationships/image" Target="../media/image26.wmf"/><Relationship Id="rId13" Type="http://schemas.openxmlformats.org/officeDocument/2006/relationships/oleObject" Target="../embeddings/oleObject31.bin"/><Relationship Id="rId18" Type="http://schemas.openxmlformats.org/officeDocument/2006/relationships/image" Target="../media/image31.emf"/><Relationship Id="rId3" Type="http://schemas.openxmlformats.org/officeDocument/2006/relationships/oleObject" Target="../embeddings/oleObject26.bin"/><Relationship Id="rId7" Type="http://schemas.openxmlformats.org/officeDocument/2006/relationships/oleObject" Target="../embeddings/oleObject28.bin"/><Relationship Id="rId12" Type="http://schemas.openxmlformats.org/officeDocument/2006/relationships/image" Target="../media/image28.wmf"/><Relationship Id="rId17" Type="http://schemas.openxmlformats.org/officeDocument/2006/relationships/oleObject" Target="../embeddings/oleObject33.bin"/><Relationship Id="rId2" Type="http://schemas.openxmlformats.org/officeDocument/2006/relationships/notesSlide" Target="../notesSlides/notesSlide8.xml"/><Relationship Id="rId16" Type="http://schemas.openxmlformats.org/officeDocument/2006/relationships/image" Target="../media/image30.emf"/><Relationship Id="rId1" Type="http://schemas.openxmlformats.org/officeDocument/2006/relationships/slideLayout" Target="../slideLayouts/slideLayout7.xml"/><Relationship Id="rId6" Type="http://schemas.openxmlformats.org/officeDocument/2006/relationships/image" Target="../media/image12.wmf"/><Relationship Id="rId11" Type="http://schemas.openxmlformats.org/officeDocument/2006/relationships/oleObject" Target="../embeddings/oleObject30.bin"/><Relationship Id="rId5" Type="http://schemas.openxmlformats.org/officeDocument/2006/relationships/oleObject" Target="../embeddings/oleObject27.bin"/><Relationship Id="rId15" Type="http://schemas.openxmlformats.org/officeDocument/2006/relationships/oleObject" Target="../embeddings/oleObject32.bin"/><Relationship Id="rId10" Type="http://schemas.openxmlformats.org/officeDocument/2006/relationships/image" Target="../media/image27.wmf"/><Relationship Id="rId4" Type="http://schemas.openxmlformats.org/officeDocument/2006/relationships/image" Target="../media/image11.wmf"/><Relationship Id="rId9" Type="http://schemas.openxmlformats.org/officeDocument/2006/relationships/oleObject" Target="../embeddings/oleObject29.bin"/><Relationship Id="rId14" Type="http://schemas.openxmlformats.org/officeDocument/2006/relationships/image" Target="../media/image29.wmf"/></Relationships>
</file>

<file path=ppt/slides/_rels/slide9.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oleObject" Target="../embeddings/oleObject34.bin"/><Relationship Id="rId7" Type="http://schemas.openxmlformats.org/officeDocument/2006/relationships/oleObject" Target="../embeddings/oleObject36.bin"/><Relationship Id="rId12" Type="http://schemas.openxmlformats.org/officeDocument/2006/relationships/image" Target="../media/image35.w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1.emf"/><Relationship Id="rId11" Type="http://schemas.openxmlformats.org/officeDocument/2006/relationships/oleObject" Target="../embeddings/oleObject38.bin"/><Relationship Id="rId5" Type="http://schemas.openxmlformats.org/officeDocument/2006/relationships/oleObject" Target="../embeddings/oleObject35.bin"/><Relationship Id="rId10" Type="http://schemas.openxmlformats.org/officeDocument/2006/relationships/image" Target="../media/image34.wmf"/><Relationship Id="rId4" Type="http://schemas.openxmlformats.org/officeDocument/2006/relationships/image" Target="../media/image32.wmf"/><Relationship Id="rId9" Type="http://schemas.openxmlformats.org/officeDocument/2006/relationships/oleObject" Target="../embeddings/oleObject3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E52138-4529-94E4-BCCA-757581EE63FB}"/>
              </a:ext>
            </a:extLst>
          </p:cNvPr>
          <p:cNvSpPr txBox="1"/>
          <p:nvPr/>
        </p:nvSpPr>
        <p:spPr>
          <a:xfrm>
            <a:off x="4831772" y="3013364"/>
            <a:ext cx="1800493" cy="646331"/>
          </a:xfrm>
          <a:prstGeom prst="rect">
            <a:avLst/>
          </a:prstGeom>
          <a:noFill/>
        </p:spPr>
        <p:txBody>
          <a:bodyPr wrap="none" rtlCol="0">
            <a:spAutoFit/>
          </a:bodyPr>
          <a:lstStyle/>
          <a:p>
            <a:pPr algn="l"/>
            <a:r>
              <a:rPr lang="en-US" sz="3600" dirty="0">
                <a:latin typeface="Arial" panose="020B0604020202020204" pitchFamily="34" charset="0"/>
                <a:cs typeface="Arial" panose="020B0604020202020204" pitchFamily="34" charset="0"/>
              </a:rPr>
              <a:t>Stability</a:t>
            </a:r>
          </a:p>
        </p:txBody>
      </p:sp>
    </p:spTree>
    <p:extLst>
      <p:ext uri="{BB962C8B-B14F-4D97-AF65-F5344CB8AC3E}">
        <p14:creationId xmlns:p14="http://schemas.microsoft.com/office/powerpoint/2010/main" val="11498540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7E1C8046-83CF-2C7D-E0C3-4E168829DB95}"/>
              </a:ext>
            </a:extLst>
          </p:cNvPr>
          <p:cNvSpPr txBox="1"/>
          <p:nvPr/>
        </p:nvSpPr>
        <p:spPr>
          <a:xfrm>
            <a:off x="865043" y="300703"/>
            <a:ext cx="6094268" cy="3416320"/>
          </a:xfrm>
          <a:prstGeom prst="rect">
            <a:avLst/>
          </a:prstGeom>
          <a:noFill/>
        </p:spPr>
        <p:txBody>
          <a:bodyPr wrap="square">
            <a:spAutoFit/>
          </a:bodyPr>
          <a:lstStyle/>
          <a:p>
            <a:pPr marR="0" algn="l" rtl="0"/>
            <a:r>
              <a:rPr lang="en-US" sz="1800" b="0" i="0" u="none" strike="noStrike" baseline="0" dirty="0">
                <a:solidFill>
                  <a:srgbClr val="C00000"/>
                </a:solidFill>
                <a:latin typeface="Arial" panose="020B0604020202020204" pitchFamily="34" charset="0"/>
                <a:cs typeface="Arial" panose="020B0604020202020204" pitchFamily="34" charset="0"/>
              </a:rPr>
              <a:t>Example 14.7 (snap-through buckling instability)</a:t>
            </a:r>
          </a:p>
          <a:p>
            <a:pPr marR="0" algn="l" rtl="0"/>
            <a:endParaRPr lang="en-US" sz="1800" b="0" i="0" u="none" strike="noStrike" baseline="0" dirty="0">
              <a:solidFill>
                <a:srgbClr val="C00000"/>
              </a:solidFill>
              <a:latin typeface="Arial" panose="020B0604020202020204" pitchFamily="34" charset="0"/>
              <a:cs typeface="Arial" panose="020B0604020202020204" pitchFamily="34" charset="0"/>
            </a:endParaRPr>
          </a:p>
          <a:p>
            <a:pPr marR="0" algn="l" rtl="0"/>
            <a:endParaRPr lang="en-US" sz="1800" b="0" i="0" u="none" strike="noStrike" baseline="0" dirty="0">
              <a:latin typeface="Arial" panose="020B0604020202020204" pitchFamily="34" charset="0"/>
              <a:cs typeface="Arial" panose="020B0604020202020204" pitchFamily="34" charset="0"/>
            </a:endParaRPr>
          </a:p>
          <a:p>
            <a:pPr marR="0" algn="l" rtl="0"/>
            <a:r>
              <a:rPr lang="en-US" sz="1800" b="0" i="0" u="none" strike="noStrike" baseline="0" dirty="0">
                <a:latin typeface="Arial" panose="020B0604020202020204" pitchFamily="34" charset="0"/>
                <a:cs typeface="Arial" panose="020B0604020202020204" pitchFamily="34" charset="0"/>
              </a:rPr>
              <a:t>Consider the deformable truss shown in Fig. 14.21(a) where the initial height is much smaller than the length of a truss member. Under these conditions, this is called a shallow truss. When the force </a:t>
            </a:r>
            <a:r>
              <a:rPr lang="en-US" sz="1800" b="0" i="1" u="none" strike="noStrike" baseline="0" dirty="0">
                <a:latin typeface="Arial" panose="020B0604020202020204" pitchFamily="34" charset="0"/>
                <a:cs typeface="Arial" panose="020B0604020202020204" pitchFamily="34" charset="0"/>
              </a:rPr>
              <a:t>P</a:t>
            </a:r>
            <a:r>
              <a:rPr lang="en-US" sz="1800" b="0" i="0" u="none" strike="noStrike" baseline="0" dirty="0">
                <a:latin typeface="Arial" panose="020B0604020202020204" pitchFamily="34" charset="0"/>
                <a:cs typeface="Arial" panose="020B0604020202020204" pitchFamily="34" charset="0"/>
              </a:rPr>
              <a:t> is applied, the pin at which the force acts has a displacement, </a:t>
            </a:r>
            <a:r>
              <a:rPr lang="en-US" sz="1800" b="0" i="1" u="none" strike="noStrike" baseline="0" dirty="0">
                <a:latin typeface="Arial" panose="020B0604020202020204" pitchFamily="34" charset="0"/>
                <a:cs typeface="Arial" panose="020B0604020202020204" pitchFamily="34" charset="0"/>
              </a:rPr>
              <a:t>u</a:t>
            </a:r>
            <a:r>
              <a:rPr lang="en-US" sz="1800" b="0" i="0" u="none" strike="noStrike" baseline="0" dirty="0">
                <a:latin typeface="Arial" panose="020B0604020202020204" pitchFamily="34" charset="0"/>
                <a:cs typeface="Arial" panose="020B0604020202020204" pitchFamily="34" charset="0"/>
              </a:rPr>
              <a:t>, that changes the height and length to values of (</a:t>
            </a:r>
            <a:r>
              <a:rPr lang="en-US" sz="1800" b="0" i="1" u="none" strike="noStrike" baseline="0" dirty="0">
                <a:latin typeface="Arial" panose="020B0604020202020204" pitchFamily="34" charset="0"/>
                <a:cs typeface="Arial" panose="020B0604020202020204" pitchFamily="34" charset="0"/>
              </a:rPr>
              <a:t>y</a:t>
            </a:r>
            <a:r>
              <a:rPr lang="en-US" sz="1800" b="0" i="0" u="none" strike="noStrike" baseline="0" dirty="0">
                <a:latin typeface="Arial" panose="020B0604020202020204" pitchFamily="34" charset="0"/>
                <a:cs typeface="Arial" panose="020B0604020202020204" pitchFamily="34" charset="0"/>
              </a:rPr>
              <a:t>, </a:t>
            </a:r>
            <a:r>
              <a:rPr lang="en-US" sz="1800" b="0" i="1" u="none" strike="noStrike" baseline="0" dirty="0">
                <a:latin typeface="Arial" panose="020B0604020202020204" pitchFamily="34" charset="0"/>
                <a:cs typeface="Arial" panose="020B0604020202020204" pitchFamily="34" charset="0"/>
              </a:rPr>
              <a:t>L</a:t>
            </a:r>
            <a:r>
              <a:rPr lang="en-US" sz="1800" b="0" i="0" u="none" strike="noStrike" baseline="0" dirty="0">
                <a:latin typeface="Arial" panose="020B0604020202020204" pitchFamily="34" charset="0"/>
                <a:cs typeface="Arial" panose="020B0604020202020204" pitchFamily="34" charset="0"/>
              </a:rPr>
              <a:t>), respectively, as shown in Fig. 14.21 (b). Each two-force member in the truss acts like a very stiff linear spring with spring constant k.</a:t>
            </a:r>
          </a:p>
        </p:txBody>
      </p:sp>
      <p:sp>
        <p:nvSpPr>
          <p:cNvPr id="26" name="Text Box 9">
            <a:extLst>
              <a:ext uri="{FF2B5EF4-FFF2-40B4-BE49-F238E27FC236}">
                <a16:creationId xmlns:a16="http://schemas.microsoft.com/office/drawing/2014/main" id="{D1C5CE57-397F-C69A-BF55-C9F1774BB943}"/>
              </a:ext>
            </a:extLst>
          </p:cNvPr>
          <p:cNvSpPr txBox="1">
            <a:spLocks noChangeArrowheads="1"/>
          </p:cNvSpPr>
          <p:nvPr/>
        </p:nvSpPr>
        <p:spPr bwMode="auto">
          <a:xfrm>
            <a:off x="9036944" y="887185"/>
            <a:ext cx="309700" cy="338554"/>
          </a:xfrm>
          <a:prstGeom prst="rect">
            <a:avLst/>
          </a:prstGeom>
          <a:noFill/>
          <a:ln w="9525">
            <a:noFill/>
            <a:miter lim="800000"/>
            <a:headEnd/>
            <a:tailEnd/>
          </a:ln>
          <a:effectLst/>
        </p:spPr>
        <p:txBody>
          <a:bodyPr wrap="none">
            <a:spAutoFit/>
          </a:bodyPr>
          <a:lstStyle/>
          <a:p>
            <a:r>
              <a:rPr lang="en-US" sz="1600" i="1" dirty="0">
                <a:latin typeface="Times New Roman" pitchFamily="18" charset="0"/>
                <a:cs typeface="Times New Roman" pitchFamily="18" charset="0"/>
              </a:rPr>
              <a:t>P</a:t>
            </a:r>
          </a:p>
        </p:txBody>
      </p:sp>
      <p:sp>
        <p:nvSpPr>
          <p:cNvPr id="27" name="Text Box 25">
            <a:extLst>
              <a:ext uri="{FF2B5EF4-FFF2-40B4-BE49-F238E27FC236}">
                <a16:creationId xmlns:a16="http://schemas.microsoft.com/office/drawing/2014/main" id="{83550622-BCA9-3CA9-4CC9-6D333C33F461}"/>
              </a:ext>
            </a:extLst>
          </p:cNvPr>
          <p:cNvSpPr txBox="1">
            <a:spLocks noChangeArrowheads="1"/>
          </p:cNvSpPr>
          <p:nvPr/>
        </p:nvSpPr>
        <p:spPr bwMode="auto">
          <a:xfrm>
            <a:off x="8301432" y="2163559"/>
            <a:ext cx="287258" cy="338554"/>
          </a:xfrm>
          <a:prstGeom prst="rect">
            <a:avLst/>
          </a:prstGeom>
          <a:noFill/>
          <a:ln w="9525">
            <a:noFill/>
            <a:miter lim="800000"/>
            <a:headEnd/>
            <a:tailEnd/>
          </a:ln>
          <a:effectLst/>
        </p:spPr>
        <p:txBody>
          <a:bodyPr wrap="none">
            <a:spAutoFit/>
          </a:bodyPr>
          <a:lstStyle/>
          <a:p>
            <a:r>
              <a:rPr lang="en-US" sz="1600" i="1" dirty="0">
                <a:latin typeface="Times New Roman" pitchFamily="18" charset="0"/>
                <a:cs typeface="Times New Roman" pitchFamily="18" charset="0"/>
              </a:rPr>
              <a:t>a</a:t>
            </a:r>
          </a:p>
        </p:txBody>
      </p:sp>
      <p:sp>
        <p:nvSpPr>
          <p:cNvPr id="28" name="Text Box 26">
            <a:extLst>
              <a:ext uri="{FF2B5EF4-FFF2-40B4-BE49-F238E27FC236}">
                <a16:creationId xmlns:a16="http://schemas.microsoft.com/office/drawing/2014/main" id="{65F03A68-D2E8-52BF-3619-70FE9629E72A}"/>
              </a:ext>
            </a:extLst>
          </p:cNvPr>
          <p:cNvSpPr txBox="1">
            <a:spLocks noChangeArrowheads="1"/>
          </p:cNvSpPr>
          <p:nvPr/>
        </p:nvSpPr>
        <p:spPr bwMode="auto">
          <a:xfrm>
            <a:off x="9464889" y="2180694"/>
            <a:ext cx="287258" cy="338554"/>
          </a:xfrm>
          <a:prstGeom prst="rect">
            <a:avLst/>
          </a:prstGeom>
          <a:noFill/>
          <a:ln w="9525">
            <a:noFill/>
            <a:miter lim="800000"/>
            <a:headEnd/>
            <a:tailEnd/>
          </a:ln>
          <a:effectLst/>
        </p:spPr>
        <p:txBody>
          <a:bodyPr wrap="none">
            <a:spAutoFit/>
          </a:bodyPr>
          <a:lstStyle/>
          <a:p>
            <a:r>
              <a:rPr lang="en-US" sz="1600" i="1" dirty="0">
                <a:latin typeface="Times New Roman" pitchFamily="18" charset="0"/>
                <a:cs typeface="Times New Roman" pitchFamily="18" charset="0"/>
              </a:rPr>
              <a:t>a</a:t>
            </a:r>
          </a:p>
        </p:txBody>
      </p:sp>
      <p:sp>
        <p:nvSpPr>
          <p:cNvPr id="29" name="Text Box 27">
            <a:extLst>
              <a:ext uri="{FF2B5EF4-FFF2-40B4-BE49-F238E27FC236}">
                <a16:creationId xmlns:a16="http://schemas.microsoft.com/office/drawing/2014/main" id="{07AB4D10-155E-6EB7-834B-2AE0DD2F2713}"/>
              </a:ext>
            </a:extLst>
          </p:cNvPr>
          <p:cNvSpPr txBox="1">
            <a:spLocks noChangeArrowheads="1"/>
          </p:cNvSpPr>
          <p:nvPr/>
        </p:nvSpPr>
        <p:spPr bwMode="auto">
          <a:xfrm>
            <a:off x="8028015" y="1277548"/>
            <a:ext cx="395288" cy="338554"/>
          </a:xfrm>
          <a:prstGeom prst="rect">
            <a:avLst/>
          </a:prstGeom>
          <a:noFill/>
          <a:ln w="9525">
            <a:noFill/>
            <a:miter lim="800000"/>
            <a:headEnd/>
            <a:tailEnd/>
          </a:ln>
          <a:effectLst/>
        </p:spPr>
        <p:txBody>
          <a:bodyPr>
            <a:spAutoFit/>
          </a:bodyPr>
          <a:lstStyle/>
          <a:p>
            <a:r>
              <a:rPr lang="en-US" sz="1600" i="1" dirty="0">
                <a:latin typeface="Times New Roman" pitchFamily="18" charset="0"/>
                <a:cs typeface="Times New Roman" pitchFamily="18" charset="0"/>
              </a:rPr>
              <a:t>L</a:t>
            </a:r>
            <a:r>
              <a:rPr lang="en-US" sz="1600" baseline="-25000" dirty="0">
                <a:latin typeface="Times New Roman" pitchFamily="18" charset="0"/>
                <a:cs typeface="Times New Roman" pitchFamily="18" charset="0"/>
              </a:rPr>
              <a:t>0</a:t>
            </a:r>
            <a:endParaRPr lang="en-US" sz="1600" dirty="0">
              <a:latin typeface="Times New Roman" pitchFamily="18" charset="0"/>
              <a:cs typeface="Times New Roman" pitchFamily="18" charset="0"/>
            </a:endParaRPr>
          </a:p>
        </p:txBody>
      </p:sp>
      <p:sp>
        <p:nvSpPr>
          <p:cNvPr id="30" name="Text Box 28">
            <a:extLst>
              <a:ext uri="{FF2B5EF4-FFF2-40B4-BE49-F238E27FC236}">
                <a16:creationId xmlns:a16="http://schemas.microsoft.com/office/drawing/2014/main" id="{D54B9C7C-2DC4-7507-C4F1-D87F0ADC1898}"/>
              </a:ext>
            </a:extLst>
          </p:cNvPr>
          <p:cNvSpPr txBox="1">
            <a:spLocks noChangeArrowheads="1"/>
          </p:cNvSpPr>
          <p:nvPr/>
        </p:nvSpPr>
        <p:spPr bwMode="auto">
          <a:xfrm>
            <a:off x="9570344" y="1344385"/>
            <a:ext cx="395288" cy="338554"/>
          </a:xfrm>
          <a:prstGeom prst="rect">
            <a:avLst/>
          </a:prstGeom>
          <a:noFill/>
          <a:ln w="9525">
            <a:noFill/>
            <a:miter lim="800000"/>
            <a:headEnd/>
            <a:tailEnd/>
          </a:ln>
          <a:effectLst/>
        </p:spPr>
        <p:txBody>
          <a:bodyPr>
            <a:spAutoFit/>
          </a:bodyPr>
          <a:lstStyle/>
          <a:p>
            <a:r>
              <a:rPr lang="en-US" sz="1600" i="1" dirty="0">
                <a:latin typeface="Times New Roman" pitchFamily="18" charset="0"/>
                <a:cs typeface="Times New Roman" pitchFamily="18" charset="0"/>
              </a:rPr>
              <a:t>L</a:t>
            </a:r>
            <a:r>
              <a:rPr lang="en-US" sz="1600" baseline="-25000" dirty="0">
                <a:latin typeface="Times New Roman" pitchFamily="18" charset="0"/>
                <a:cs typeface="Times New Roman" pitchFamily="18" charset="0"/>
              </a:rPr>
              <a:t>0</a:t>
            </a:r>
            <a:endParaRPr lang="en-US" sz="1600" dirty="0">
              <a:latin typeface="Times New Roman" pitchFamily="18" charset="0"/>
              <a:cs typeface="Times New Roman" pitchFamily="18" charset="0"/>
            </a:endParaRPr>
          </a:p>
        </p:txBody>
      </p:sp>
      <p:sp>
        <p:nvSpPr>
          <p:cNvPr id="31" name="Text Box 29">
            <a:extLst>
              <a:ext uri="{FF2B5EF4-FFF2-40B4-BE49-F238E27FC236}">
                <a16:creationId xmlns:a16="http://schemas.microsoft.com/office/drawing/2014/main" id="{201676CB-6C07-D703-D630-7DF18A85A44C}"/>
              </a:ext>
            </a:extLst>
          </p:cNvPr>
          <p:cNvSpPr txBox="1">
            <a:spLocks noChangeArrowheads="1"/>
          </p:cNvSpPr>
          <p:nvPr/>
        </p:nvSpPr>
        <p:spPr bwMode="auto">
          <a:xfrm>
            <a:off x="8783782" y="1507223"/>
            <a:ext cx="382588" cy="338554"/>
          </a:xfrm>
          <a:prstGeom prst="rect">
            <a:avLst/>
          </a:prstGeom>
          <a:noFill/>
          <a:ln w="9525">
            <a:noFill/>
            <a:miter lim="800000"/>
            <a:headEnd/>
            <a:tailEnd/>
          </a:ln>
          <a:effectLst/>
        </p:spPr>
        <p:txBody>
          <a:bodyPr>
            <a:spAutoFit/>
          </a:bodyPr>
          <a:lstStyle/>
          <a:p>
            <a:r>
              <a:rPr lang="en-US" sz="1600" i="1" dirty="0">
                <a:latin typeface="Times New Roman" pitchFamily="18" charset="0"/>
                <a:cs typeface="Times New Roman" pitchFamily="18" charset="0"/>
              </a:rPr>
              <a:t>y</a:t>
            </a:r>
            <a:r>
              <a:rPr lang="en-US" sz="1600" baseline="-25000" dirty="0">
                <a:latin typeface="Times New Roman" pitchFamily="18" charset="0"/>
                <a:cs typeface="Times New Roman" pitchFamily="18" charset="0"/>
              </a:rPr>
              <a:t>0</a:t>
            </a:r>
            <a:endParaRPr lang="en-US" sz="1600" dirty="0">
              <a:latin typeface="Times New Roman" pitchFamily="18" charset="0"/>
              <a:cs typeface="Times New Roman" pitchFamily="18" charset="0"/>
            </a:endParaRPr>
          </a:p>
        </p:txBody>
      </p:sp>
      <p:sp>
        <p:nvSpPr>
          <p:cNvPr id="32" name="Rectangle 31">
            <a:extLst>
              <a:ext uri="{FF2B5EF4-FFF2-40B4-BE49-F238E27FC236}">
                <a16:creationId xmlns:a16="http://schemas.microsoft.com/office/drawing/2014/main" id="{9EFF3B23-862F-CF94-C136-E6B2760C4A11}"/>
              </a:ext>
            </a:extLst>
          </p:cNvPr>
          <p:cNvSpPr/>
          <p:nvPr/>
        </p:nvSpPr>
        <p:spPr>
          <a:xfrm rot="20053840">
            <a:off x="7741544" y="1572985"/>
            <a:ext cx="1371600" cy="7620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7451D372-B1DD-DDD8-7F45-E335A9BDFF4A}"/>
              </a:ext>
            </a:extLst>
          </p:cNvPr>
          <p:cNvSpPr/>
          <p:nvPr/>
        </p:nvSpPr>
        <p:spPr>
          <a:xfrm rot="1622709">
            <a:off x="8909933" y="1578226"/>
            <a:ext cx="1354306" cy="7553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40C258E8-77FB-C2A6-A2F3-0DEE186AE291}"/>
              </a:ext>
            </a:extLst>
          </p:cNvPr>
          <p:cNvSpPr/>
          <p:nvPr/>
        </p:nvSpPr>
        <p:spPr>
          <a:xfrm>
            <a:off x="9004860" y="1300269"/>
            <a:ext cx="45719" cy="45719"/>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Arrow Connector 34">
            <a:extLst>
              <a:ext uri="{FF2B5EF4-FFF2-40B4-BE49-F238E27FC236}">
                <a16:creationId xmlns:a16="http://schemas.microsoft.com/office/drawing/2014/main" id="{615B5B2C-023D-4710-FC66-6565BC1C0C8D}"/>
              </a:ext>
            </a:extLst>
          </p:cNvPr>
          <p:cNvCxnSpPr/>
          <p:nvPr/>
        </p:nvCxnSpPr>
        <p:spPr>
          <a:xfrm>
            <a:off x="9020902" y="899217"/>
            <a:ext cx="0" cy="381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4259232-7700-AF8D-ACFA-03C2B2C85E8A}"/>
              </a:ext>
            </a:extLst>
          </p:cNvPr>
          <p:cNvCxnSpPr>
            <a:cxnSpLocks/>
          </p:cNvCxnSpPr>
          <p:nvPr/>
        </p:nvCxnSpPr>
        <p:spPr>
          <a:xfrm>
            <a:off x="7854406" y="2109567"/>
            <a:ext cx="0" cy="1949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051943D-B848-C342-EC7B-5AB5D08D2F3E}"/>
              </a:ext>
            </a:extLst>
          </p:cNvPr>
          <p:cNvCxnSpPr>
            <a:cxnSpLocks/>
          </p:cNvCxnSpPr>
          <p:nvPr/>
        </p:nvCxnSpPr>
        <p:spPr>
          <a:xfrm>
            <a:off x="10143697" y="2110880"/>
            <a:ext cx="0" cy="2214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3BA95EFB-40EE-1301-43DE-9B566A26B826}"/>
              </a:ext>
            </a:extLst>
          </p:cNvPr>
          <p:cNvCxnSpPr/>
          <p:nvPr/>
        </p:nvCxnSpPr>
        <p:spPr>
          <a:xfrm>
            <a:off x="8707582" y="1278623"/>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99ABD52D-032B-F827-5B29-20814355967C}"/>
              </a:ext>
            </a:extLst>
          </p:cNvPr>
          <p:cNvCxnSpPr>
            <a:cxnSpLocks/>
          </p:cNvCxnSpPr>
          <p:nvPr/>
        </p:nvCxnSpPr>
        <p:spPr>
          <a:xfrm>
            <a:off x="8031655" y="1935633"/>
            <a:ext cx="180905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09EB86F-7BFD-DACB-C92F-DC952F593DBE}"/>
              </a:ext>
            </a:extLst>
          </p:cNvPr>
          <p:cNvCxnSpPr/>
          <p:nvPr/>
        </p:nvCxnSpPr>
        <p:spPr>
          <a:xfrm>
            <a:off x="9012382" y="2040623"/>
            <a:ext cx="0" cy="30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7F6740F-8584-567C-E683-147499F44DF4}"/>
              </a:ext>
            </a:extLst>
          </p:cNvPr>
          <p:cNvCxnSpPr/>
          <p:nvPr/>
        </p:nvCxnSpPr>
        <p:spPr>
          <a:xfrm flipV="1">
            <a:off x="7869382" y="3107423"/>
            <a:ext cx="1143000" cy="533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6CF2600F-5731-830E-994A-99D6092F635E}"/>
              </a:ext>
            </a:extLst>
          </p:cNvPr>
          <p:cNvCxnSpPr/>
          <p:nvPr/>
        </p:nvCxnSpPr>
        <p:spPr>
          <a:xfrm>
            <a:off x="9012382" y="3107423"/>
            <a:ext cx="990600" cy="533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094644F8-08DA-EA5B-EDC5-88C84BD4F978}"/>
              </a:ext>
            </a:extLst>
          </p:cNvPr>
          <p:cNvCxnSpPr/>
          <p:nvPr/>
        </p:nvCxnSpPr>
        <p:spPr>
          <a:xfrm>
            <a:off x="7564582" y="3640823"/>
            <a:ext cx="289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2144B283-3009-EACD-B5F3-4FDA7F89AAE1}"/>
              </a:ext>
            </a:extLst>
          </p:cNvPr>
          <p:cNvCxnSpPr/>
          <p:nvPr/>
        </p:nvCxnSpPr>
        <p:spPr>
          <a:xfrm flipV="1">
            <a:off x="7869382" y="2831198"/>
            <a:ext cx="1143000" cy="80962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CC0FC2C-B1EC-EB8F-A0ED-1428DDF677EF}"/>
              </a:ext>
            </a:extLst>
          </p:cNvPr>
          <p:cNvCxnSpPr/>
          <p:nvPr/>
        </p:nvCxnSpPr>
        <p:spPr>
          <a:xfrm flipH="1" flipV="1">
            <a:off x="9005193" y="2837129"/>
            <a:ext cx="997791" cy="80369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E9DB7ED-8FAF-0587-23DB-0E96FE93B44F}"/>
              </a:ext>
            </a:extLst>
          </p:cNvPr>
          <p:cNvCxnSpPr/>
          <p:nvPr/>
        </p:nvCxnSpPr>
        <p:spPr>
          <a:xfrm>
            <a:off x="9164782" y="2802623"/>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0F72EAB-05DD-F40D-E639-31F3F47BA3DB}"/>
              </a:ext>
            </a:extLst>
          </p:cNvPr>
          <p:cNvCxnSpPr/>
          <p:nvPr/>
        </p:nvCxnSpPr>
        <p:spPr>
          <a:xfrm>
            <a:off x="9164782" y="3107423"/>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43FF9EC5-ABC3-09BE-818C-BF62BF7FE13D}"/>
              </a:ext>
            </a:extLst>
          </p:cNvPr>
          <p:cNvCxnSpPr/>
          <p:nvPr/>
        </p:nvCxnSpPr>
        <p:spPr>
          <a:xfrm flipH="1">
            <a:off x="8783782" y="3107423"/>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1E557E10-2AF5-96C2-471D-83D6D179C578}"/>
              </a:ext>
            </a:extLst>
          </p:cNvPr>
          <p:cNvSpPr txBox="1"/>
          <p:nvPr/>
        </p:nvSpPr>
        <p:spPr>
          <a:xfrm>
            <a:off x="8828975" y="3221723"/>
            <a:ext cx="276038" cy="338554"/>
          </a:xfrm>
          <a:prstGeom prst="rect">
            <a:avLst/>
          </a:prstGeom>
          <a:noFill/>
        </p:spPr>
        <p:txBody>
          <a:bodyPr wrap="none" rtlCol="0">
            <a:spAutoFit/>
          </a:bodyPr>
          <a:lstStyle/>
          <a:p>
            <a:r>
              <a:rPr lang="en-US" sz="1600" i="1" dirty="0">
                <a:latin typeface="Times New Roman" pitchFamily="18" charset="0"/>
                <a:cs typeface="Times New Roman" pitchFamily="18" charset="0"/>
              </a:rPr>
              <a:t>y</a:t>
            </a:r>
          </a:p>
        </p:txBody>
      </p:sp>
      <p:sp>
        <p:nvSpPr>
          <p:cNvPr id="50" name="Text Box 27">
            <a:extLst>
              <a:ext uri="{FF2B5EF4-FFF2-40B4-BE49-F238E27FC236}">
                <a16:creationId xmlns:a16="http://schemas.microsoft.com/office/drawing/2014/main" id="{0AAF46EC-A1C2-191E-83EF-33A0E4FD181D}"/>
              </a:ext>
            </a:extLst>
          </p:cNvPr>
          <p:cNvSpPr txBox="1">
            <a:spLocks noChangeArrowheads="1"/>
          </p:cNvSpPr>
          <p:nvPr/>
        </p:nvSpPr>
        <p:spPr bwMode="auto">
          <a:xfrm>
            <a:off x="8250382" y="2878823"/>
            <a:ext cx="395288" cy="338554"/>
          </a:xfrm>
          <a:prstGeom prst="rect">
            <a:avLst/>
          </a:prstGeom>
          <a:noFill/>
          <a:ln w="9525">
            <a:noFill/>
            <a:miter lim="800000"/>
            <a:headEnd/>
            <a:tailEnd/>
          </a:ln>
          <a:effectLst/>
        </p:spPr>
        <p:txBody>
          <a:bodyPr>
            <a:spAutoFit/>
          </a:bodyPr>
          <a:lstStyle/>
          <a:p>
            <a:r>
              <a:rPr lang="en-US" sz="1600" i="1" dirty="0">
                <a:latin typeface="Times New Roman" pitchFamily="18" charset="0"/>
                <a:cs typeface="Times New Roman" pitchFamily="18" charset="0"/>
              </a:rPr>
              <a:t>L</a:t>
            </a:r>
            <a:r>
              <a:rPr lang="en-US" sz="1600" baseline="-25000" dirty="0">
                <a:latin typeface="Times New Roman" pitchFamily="18" charset="0"/>
                <a:cs typeface="Times New Roman" pitchFamily="18" charset="0"/>
              </a:rPr>
              <a:t>0</a:t>
            </a:r>
            <a:endParaRPr lang="en-US" sz="1600" dirty="0">
              <a:latin typeface="Times New Roman" pitchFamily="18" charset="0"/>
              <a:cs typeface="Times New Roman" pitchFamily="18" charset="0"/>
            </a:endParaRPr>
          </a:p>
        </p:txBody>
      </p:sp>
      <p:sp>
        <p:nvSpPr>
          <p:cNvPr id="51" name="Text Box 28">
            <a:extLst>
              <a:ext uri="{FF2B5EF4-FFF2-40B4-BE49-F238E27FC236}">
                <a16:creationId xmlns:a16="http://schemas.microsoft.com/office/drawing/2014/main" id="{78677799-4352-3EEE-3603-918A1835E05B}"/>
              </a:ext>
            </a:extLst>
          </p:cNvPr>
          <p:cNvSpPr txBox="1">
            <a:spLocks noChangeArrowheads="1"/>
          </p:cNvSpPr>
          <p:nvPr/>
        </p:nvSpPr>
        <p:spPr bwMode="auto">
          <a:xfrm>
            <a:off x="9545782" y="2955023"/>
            <a:ext cx="395288" cy="338554"/>
          </a:xfrm>
          <a:prstGeom prst="rect">
            <a:avLst/>
          </a:prstGeom>
          <a:noFill/>
          <a:ln w="9525">
            <a:noFill/>
            <a:miter lim="800000"/>
            <a:headEnd/>
            <a:tailEnd/>
          </a:ln>
          <a:effectLst/>
        </p:spPr>
        <p:txBody>
          <a:bodyPr>
            <a:spAutoFit/>
          </a:bodyPr>
          <a:lstStyle/>
          <a:p>
            <a:r>
              <a:rPr lang="en-US" sz="1600" i="1" dirty="0">
                <a:latin typeface="Times New Roman" pitchFamily="18" charset="0"/>
                <a:cs typeface="Times New Roman" pitchFamily="18" charset="0"/>
              </a:rPr>
              <a:t>L</a:t>
            </a:r>
            <a:r>
              <a:rPr lang="en-US" sz="1600" baseline="-25000" dirty="0">
                <a:latin typeface="Times New Roman" pitchFamily="18" charset="0"/>
                <a:cs typeface="Times New Roman" pitchFamily="18" charset="0"/>
              </a:rPr>
              <a:t>0</a:t>
            </a:r>
            <a:endParaRPr lang="en-US" sz="1600" dirty="0">
              <a:latin typeface="Times New Roman" pitchFamily="18" charset="0"/>
              <a:cs typeface="Times New Roman" pitchFamily="18" charset="0"/>
            </a:endParaRPr>
          </a:p>
        </p:txBody>
      </p:sp>
      <p:sp>
        <p:nvSpPr>
          <p:cNvPr id="52" name="Text Box 27">
            <a:extLst>
              <a:ext uri="{FF2B5EF4-FFF2-40B4-BE49-F238E27FC236}">
                <a16:creationId xmlns:a16="http://schemas.microsoft.com/office/drawing/2014/main" id="{8B8FAA8B-FBD6-6E54-4D8A-5BA7C1B529AE}"/>
              </a:ext>
            </a:extLst>
          </p:cNvPr>
          <p:cNvSpPr txBox="1">
            <a:spLocks noChangeArrowheads="1"/>
          </p:cNvSpPr>
          <p:nvPr/>
        </p:nvSpPr>
        <p:spPr bwMode="auto">
          <a:xfrm>
            <a:off x="8481837" y="3233146"/>
            <a:ext cx="395288" cy="338554"/>
          </a:xfrm>
          <a:prstGeom prst="rect">
            <a:avLst/>
          </a:prstGeom>
          <a:noFill/>
          <a:ln w="9525">
            <a:noFill/>
            <a:miter lim="800000"/>
            <a:headEnd/>
            <a:tailEnd/>
          </a:ln>
          <a:effectLst/>
        </p:spPr>
        <p:txBody>
          <a:bodyPr>
            <a:spAutoFit/>
          </a:bodyPr>
          <a:lstStyle/>
          <a:p>
            <a:r>
              <a:rPr lang="en-US" sz="1600" i="1" dirty="0">
                <a:latin typeface="Times New Roman" pitchFamily="18" charset="0"/>
                <a:cs typeface="Times New Roman" pitchFamily="18" charset="0"/>
              </a:rPr>
              <a:t>L</a:t>
            </a:r>
            <a:endParaRPr lang="en-US" sz="1600" dirty="0">
              <a:latin typeface="Times New Roman" pitchFamily="18" charset="0"/>
              <a:cs typeface="Times New Roman" pitchFamily="18" charset="0"/>
            </a:endParaRPr>
          </a:p>
        </p:txBody>
      </p:sp>
      <p:sp>
        <p:nvSpPr>
          <p:cNvPr id="53" name="Text Box 28">
            <a:extLst>
              <a:ext uri="{FF2B5EF4-FFF2-40B4-BE49-F238E27FC236}">
                <a16:creationId xmlns:a16="http://schemas.microsoft.com/office/drawing/2014/main" id="{B0FF4FE7-1C7B-5E9E-B771-A3A67CDB7660}"/>
              </a:ext>
            </a:extLst>
          </p:cNvPr>
          <p:cNvSpPr txBox="1">
            <a:spLocks noChangeArrowheads="1"/>
          </p:cNvSpPr>
          <p:nvPr/>
        </p:nvSpPr>
        <p:spPr bwMode="auto">
          <a:xfrm>
            <a:off x="9182117" y="3230281"/>
            <a:ext cx="395288" cy="338554"/>
          </a:xfrm>
          <a:prstGeom prst="rect">
            <a:avLst/>
          </a:prstGeom>
          <a:noFill/>
          <a:ln w="9525">
            <a:noFill/>
            <a:miter lim="800000"/>
            <a:headEnd/>
            <a:tailEnd/>
          </a:ln>
          <a:effectLst/>
        </p:spPr>
        <p:txBody>
          <a:bodyPr>
            <a:spAutoFit/>
          </a:bodyPr>
          <a:lstStyle/>
          <a:p>
            <a:r>
              <a:rPr lang="en-US" sz="1600" i="1" dirty="0">
                <a:latin typeface="Times New Roman" pitchFamily="18" charset="0"/>
                <a:cs typeface="Times New Roman" pitchFamily="18" charset="0"/>
              </a:rPr>
              <a:t>L</a:t>
            </a:r>
            <a:endParaRPr lang="en-US" sz="1600" dirty="0">
              <a:latin typeface="Times New Roman" pitchFamily="18" charset="0"/>
              <a:cs typeface="Times New Roman" pitchFamily="18" charset="0"/>
            </a:endParaRPr>
          </a:p>
        </p:txBody>
      </p:sp>
      <p:sp>
        <p:nvSpPr>
          <p:cNvPr id="54" name="TextBox 53">
            <a:extLst>
              <a:ext uri="{FF2B5EF4-FFF2-40B4-BE49-F238E27FC236}">
                <a16:creationId xmlns:a16="http://schemas.microsoft.com/office/drawing/2014/main" id="{E8515FB2-15A8-7AED-A5C6-B90636CA9EAF}"/>
              </a:ext>
            </a:extLst>
          </p:cNvPr>
          <p:cNvSpPr txBox="1"/>
          <p:nvPr/>
        </p:nvSpPr>
        <p:spPr>
          <a:xfrm flipH="1">
            <a:off x="8877125" y="2373998"/>
            <a:ext cx="411481" cy="276999"/>
          </a:xfrm>
          <a:prstGeom prst="rect">
            <a:avLst/>
          </a:prstGeom>
          <a:noFill/>
        </p:spPr>
        <p:txBody>
          <a:bodyPr wrap="square" rtlCol="0">
            <a:spAutoFit/>
          </a:bodyPr>
          <a:lstStyle/>
          <a:p>
            <a:r>
              <a:rPr lang="en-US" sz="1200" dirty="0">
                <a:latin typeface="Times New Roman" pitchFamily="18" charset="0"/>
                <a:cs typeface="Times New Roman" pitchFamily="18" charset="0"/>
              </a:rPr>
              <a:t>(a)</a:t>
            </a:r>
          </a:p>
        </p:txBody>
      </p:sp>
      <p:sp>
        <p:nvSpPr>
          <p:cNvPr id="55" name="TextBox 54">
            <a:extLst>
              <a:ext uri="{FF2B5EF4-FFF2-40B4-BE49-F238E27FC236}">
                <a16:creationId xmlns:a16="http://schemas.microsoft.com/office/drawing/2014/main" id="{DC24ECFC-0999-5E3A-A73F-19E2A8671128}"/>
              </a:ext>
            </a:extLst>
          </p:cNvPr>
          <p:cNvSpPr txBox="1"/>
          <p:nvPr/>
        </p:nvSpPr>
        <p:spPr>
          <a:xfrm>
            <a:off x="8859982" y="3717023"/>
            <a:ext cx="685800" cy="276999"/>
          </a:xfrm>
          <a:prstGeom prst="rect">
            <a:avLst/>
          </a:prstGeom>
          <a:noFill/>
        </p:spPr>
        <p:txBody>
          <a:bodyPr wrap="square" rtlCol="0">
            <a:spAutoFit/>
          </a:bodyPr>
          <a:lstStyle/>
          <a:p>
            <a:r>
              <a:rPr lang="en-US" sz="1200" dirty="0">
                <a:latin typeface="Times New Roman" pitchFamily="18" charset="0"/>
                <a:cs typeface="Times New Roman" pitchFamily="18" charset="0"/>
              </a:rPr>
              <a:t>(b)</a:t>
            </a:r>
          </a:p>
        </p:txBody>
      </p:sp>
      <p:cxnSp>
        <p:nvCxnSpPr>
          <p:cNvPr id="56" name="Straight Arrow Connector 55">
            <a:extLst>
              <a:ext uri="{FF2B5EF4-FFF2-40B4-BE49-F238E27FC236}">
                <a16:creationId xmlns:a16="http://schemas.microsoft.com/office/drawing/2014/main" id="{D0F47D57-668E-25DA-0255-84CEFA29B4AE}"/>
              </a:ext>
            </a:extLst>
          </p:cNvPr>
          <p:cNvCxnSpPr>
            <a:cxnSpLocks/>
          </p:cNvCxnSpPr>
          <p:nvPr/>
        </p:nvCxnSpPr>
        <p:spPr>
          <a:xfrm>
            <a:off x="8783782" y="1281059"/>
            <a:ext cx="0" cy="66248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7" name="Straight Arrow Connector 56">
            <a:extLst>
              <a:ext uri="{FF2B5EF4-FFF2-40B4-BE49-F238E27FC236}">
                <a16:creationId xmlns:a16="http://schemas.microsoft.com/office/drawing/2014/main" id="{1E4F906B-D199-D206-9815-F50282C65E75}"/>
              </a:ext>
            </a:extLst>
          </p:cNvPr>
          <p:cNvCxnSpPr>
            <a:cxnSpLocks/>
          </p:cNvCxnSpPr>
          <p:nvPr/>
        </p:nvCxnSpPr>
        <p:spPr>
          <a:xfrm>
            <a:off x="7841446" y="2232545"/>
            <a:ext cx="1161411"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8" name="Straight Arrow Connector 57">
            <a:extLst>
              <a:ext uri="{FF2B5EF4-FFF2-40B4-BE49-F238E27FC236}">
                <a16:creationId xmlns:a16="http://schemas.microsoft.com/office/drawing/2014/main" id="{74F0D8D2-4E87-4F23-A5FC-C3042AB389D2}"/>
              </a:ext>
            </a:extLst>
          </p:cNvPr>
          <p:cNvCxnSpPr>
            <a:cxnSpLocks/>
          </p:cNvCxnSpPr>
          <p:nvPr/>
        </p:nvCxnSpPr>
        <p:spPr>
          <a:xfrm>
            <a:off x="9012382" y="2232545"/>
            <a:ext cx="114300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9" name="Straight Arrow Connector 58">
            <a:extLst>
              <a:ext uri="{FF2B5EF4-FFF2-40B4-BE49-F238E27FC236}">
                <a16:creationId xmlns:a16="http://schemas.microsoft.com/office/drawing/2014/main" id="{45C6C1CC-172C-C0A1-31FC-952570FE30E3}"/>
              </a:ext>
            </a:extLst>
          </p:cNvPr>
          <p:cNvCxnSpPr>
            <a:cxnSpLocks/>
          </p:cNvCxnSpPr>
          <p:nvPr/>
        </p:nvCxnSpPr>
        <p:spPr>
          <a:xfrm>
            <a:off x="9279081" y="2802623"/>
            <a:ext cx="0" cy="3048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0" name="Straight Arrow Connector 59">
            <a:extLst>
              <a:ext uri="{FF2B5EF4-FFF2-40B4-BE49-F238E27FC236}">
                <a16:creationId xmlns:a16="http://schemas.microsoft.com/office/drawing/2014/main" id="{5ABD81E7-C490-F13B-4F24-9D5C78DCD3DC}"/>
              </a:ext>
            </a:extLst>
          </p:cNvPr>
          <p:cNvCxnSpPr>
            <a:cxnSpLocks/>
          </p:cNvCxnSpPr>
          <p:nvPr/>
        </p:nvCxnSpPr>
        <p:spPr>
          <a:xfrm>
            <a:off x="8859982" y="3107423"/>
            <a:ext cx="0" cy="53340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61" name="TextBox 60">
            <a:extLst>
              <a:ext uri="{FF2B5EF4-FFF2-40B4-BE49-F238E27FC236}">
                <a16:creationId xmlns:a16="http://schemas.microsoft.com/office/drawing/2014/main" id="{2079DB57-321A-7B70-A1B4-0C060C88E127}"/>
              </a:ext>
            </a:extLst>
          </p:cNvPr>
          <p:cNvSpPr txBox="1"/>
          <p:nvPr/>
        </p:nvSpPr>
        <p:spPr>
          <a:xfrm>
            <a:off x="9260032" y="2751617"/>
            <a:ext cx="287258" cy="338554"/>
          </a:xfrm>
          <a:prstGeom prst="rect">
            <a:avLst/>
          </a:prstGeom>
          <a:noFill/>
        </p:spPr>
        <p:txBody>
          <a:bodyPr wrap="none" rtlCol="0">
            <a:spAutoFit/>
          </a:bodyPr>
          <a:lstStyle/>
          <a:p>
            <a:pPr algn="l"/>
            <a:r>
              <a:rPr lang="en-US" sz="1600" i="1" dirty="0">
                <a:latin typeface="Times New Roman" panose="02020603050405020304" pitchFamily="18" charset="0"/>
                <a:cs typeface="Times New Roman" panose="02020603050405020304" pitchFamily="18" charset="0"/>
              </a:rPr>
              <a:t>u</a:t>
            </a:r>
          </a:p>
        </p:txBody>
      </p:sp>
      <p:grpSp>
        <p:nvGrpSpPr>
          <p:cNvPr id="62" name="Group 61">
            <a:extLst>
              <a:ext uri="{FF2B5EF4-FFF2-40B4-BE49-F238E27FC236}">
                <a16:creationId xmlns:a16="http://schemas.microsoft.com/office/drawing/2014/main" id="{870BAFB2-12B3-E002-448F-EA50C89FEB6D}"/>
              </a:ext>
            </a:extLst>
          </p:cNvPr>
          <p:cNvGrpSpPr/>
          <p:nvPr/>
        </p:nvGrpSpPr>
        <p:grpSpPr>
          <a:xfrm>
            <a:off x="7454135" y="1869531"/>
            <a:ext cx="774623" cy="240036"/>
            <a:chOff x="3214845" y="4023522"/>
            <a:chExt cx="774623" cy="240036"/>
          </a:xfrm>
        </p:grpSpPr>
        <p:sp>
          <p:nvSpPr>
            <p:cNvPr id="68" name="Isosceles Triangle 67">
              <a:extLst>
                <a:ext uri="{FF2B5EF4-FFF2-40B4-BE49-F238E27FC236}">
                  <a16:creationId xmlns:a16="http://schemas.microsoft.com/office/drawing/2014/main" id="{FA39F45A-C515-3603-E1A0-D2C8E5950675}"/>
                </a:ext>
              </a:extLst>
            </p:cNvPr>
            <p:cNvSpPr/>
            <p:nvPr/>
          </p:nvSpPr>
          <p:spPr>
            <a:xfrm>
              <a:off x="3534686" y="4070549"/>
              <a:ext cx="161022" cy="127972"/>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9" name="Straight Connector 68">
              <a:extLst>
                <a:ext uri="{FF2B5EF4-FFF2-40B4-BE49-F238E27FC236}">
                  <a16:creationId xmlns:a16="http://schemas.microsoft.com/office/drawing/2014/main" id="{658BB7A2-B0D8-F2E8-7A3D-5908320710E0}"/>
                </a:ext>
              </a:extLst>
            </p:cNvPr>
            <p:cNvCxnSpPr>
              <a:cxnSpLocks/>
            </p:cNvCxnSpPr>
            <p:nvPr/>
          </p:nvCxnSpPr>
          <p:spPr>
            <a:xfrm>
              <a:off x="3214845" y="4205709"/>
              <a:ext cx="774623" cy="0"/>
            </a:xfrm>
            <a:prstGeom prst="line">
              <a:avLst/>
            </a:prstGeom>
          </p:spPr>
          <p:style>
            <a:lnRef idx="1">
              <a:schemeClr val="dk1"/>
            </a:lnRef>
            <a:fillRef idx="0">
              <a:schemeClr val="dk1"/>
            </a:fillRef>
            <a:effectRef idx="0">
              <a:schemeClr val="dk1"/>
            </a:effectRef>
            <a:fontRef idx="minor">
              <a:schemeClr val="tx1"/>
            </a:fontRef>
          </p:style>
        </p:cxnSp>
        <p:sp>
          <p:nvSpPr>
            <p:cNvPr id="70" name="Oval 69">
              <a:extLst>
                <a:ext uri="{FF2B5EF4-FFF2-40B4-BE49-F238E27FC236}">
                  <a16:creationId xmlns:a16="http://schemas.microsoft.com/office/drawing/2014/main" id="{446C488A-AFC7-1B48-8911-44BD69339DE8}"/>
                </a:ext>
              </a:extLst>
            </p:cNvPr>
            <p:cNvSpPr/>
            <p:nvPr/>
          </p:nvSpPr>
          <p:spPr>
            <a:xfrm>
              <a:off x="3582065" y="4023522"/>
              <a:ext cx="66102" cy="661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Shape 70">
              <a:extLst>
                <a:ext uri="{FF2B5EF4-FFF2-40B4-BE49-F238E27FC236}">
                  <a16:creationId xmlns:a16="http://schemas.microsoft.com/office/drawing/2014/main" id="{FFB57E21-3677-B0A8-F132-8DD8D8830EE9}"/>
                </a:ext>
              </a:extLst>
            </p:cNvPr>
            <p:cNvSpPr/>
            <p:nvPr/>
          </p:nvSpPr>
          <p:spPr>
            <a:xfrm>
              <a:off x="3298726" y="4214920"/>
              <a:ext cx="632942" cy="48638"/>
            </a:xfrm>
            <a:custGeom>
              <a:avLst/>
              <a:gdLst>
                <a:gd name="connsiteX0" fmla="*/ 0 w 632942"/>
                <a:gd name="connsiteY0" fmla="*/ 0 h 48638"/>
                <a:gd name="connsiteX1" fmla="*/ 63230 w 632942"/>
                <a:gd name="connsiteY1" fmla="*/ 34046 h 48638"/>
                <a:gd name="connsiteX2" fmla="*/ 87549 w 632942"/>
                <a:gd name="connsiteY2" fmla="*/ 43774 h 48638"/>
                <a:gd name="connsiteX3" fmla="*/ 170235 w 632942"/>
                <a:gd name="connsiteY3" fmla="*/ 48638 h 48638"/>
                <a:gd name="connsiteX4" fmla="*/ 384243 w 632942"/>
                <a:gd name="connsiteY4" fmla="*/ 43774 h 48638"/>
                <a:gd name="connsiteX5" fmla="*/ 491247 w 632942"/>
                <a:gd name="connsiteY5" fmla="*/ 38910 h 48638"/>
                <a:gd name="connsiteX6" fmla="*/ 520430 w 632942"/>
                <a:gd name="connsiteY6" fmla="*/ 29183 h 48638"/>
                <a:gd name="connsiteX7" fmla="*/ 598252 w 632942"/>
                <a:gd name="connsiteY7" fmla="*/ 19455 h 48638"/>
                <a:gd name="connsiteX8" fmla="*/ 612843 w 632942"/>
                <a:gd name="connsiteY8" fmla="*/ 9727 h 48638"/>
                <a:gd name="connsiteX9" fmla="*/ 632298 w 632942"/>
                <a:gd name="connsiteY9" fmla="*/ 4863 h 48638"/>
                <a:gd name="connsiteX10" fmla="*/ 632298 w 632942"/>
                <a:gd name="connsiteY10" fmla="*/ 0 h 4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2942" h="48638">
                  <a:moveTo>
                    <a:pt x="0" y="0"/>
                  </a:moveTo>
                  <a:cubicBezTo>
                    <a:pt x="28175" y="16904"/>
                    <a:pt x="29024" y="18258"/>
                    <a:pt x="63230" y="34046"/>
                  </a:cubicBezTo>
                  <a:cubicBezTo>
                    <a:pt x="71157" y="37705"/>
                    <a:pt x="78898" y="42594"/>
                    <a:pt x="87549" y="43774"/>
                  </a:cubicBezTo>
                  <a:cubicBezTo>
                    <a:pt x="114905" y="47505"/>
                    <a:pt x="142673" y="47017"/>
                    <a:pt x="170235" y="48638"/>
                  </a:cubicBezTo>
                  <a:lnTo>
                    <a:pt x="384243" y="43774"/>
                  </a:lnTo>
                  <a:cubicBezTo>
                    <a:pt x="419931" y="42692"/>
                    <a:pt x="455745" y="42714"/>
                    <a:pt x="491247" y="38910"/>
                  </a:cubicBezTo>
                  <a:cubicBezTo>
                    <a:pt x="501442" y="37818"/>
                    <a:pt x="510255" y="30455"/>
                    <a:pt x="520430" y="29183"/>
                  </a:cubicBezTo>
                  <a:lnTo>
                    <a:pt x="598252" y="19455"/>
                  </a:lnTo>
                  <a:cubicBezTo>
                    <a:pt x="603116" y="16212"/>
                    <a:pt x="607470" y="12030"/>
                    <a:pt x="612843" y="9727"/>
                  </a:cubicBezTo>
                  <a:cubicBezTo>
                    <a:pt x="618987" y="7094"/>
                    <a:pt x="626319" y="7852"/>
                    <a:pt x="632298" y="4863"/>
                  </a:cubicBezTo>
                  <a:cubicBezTo>
                    <a:pt x="633748" y="4138"/>
                    <a:pt x="632298" y="1621"/>
                    <a:pt x="632298"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3" name="Group 62">
            <a:extLst>
              <a:ext uri="{FF2B5EF4-FFF2-40B4-BE49-F238E27FC236}">
                <a16:creationId xmlns:a16="http://schemas.microsoft.com/office/drawing/2014/main" id="{EA54818E-6360-5FFE-F68B-94C9D6664179}"/>
              </a:ext>
            </a:extLst>
          </p:cNvPr>
          <p:cNvGrpSpPr/>
          <p:nvPr/>
        </p:nvGrpSpPr>
        <p:grpSpPr>
          <a:xfrm>
            <a:off x="9743426" y="1880007"/>
            <a:ext cx="774623" cy="240036"/>
            <a:chOff x="3214845" y="4023522"/>
            <a:chExt cx="774623" cy="240036"/>
          </a:xfrm>
        </p:grpSpPr>
        <p:sp>
          <p:nvSpPr>
            <p:cNvPr id="64" name="Isosceles Triangle 63">
              <a:extLst>
                <a:ext uri="{FF2B5EF4-FFF2-40B4-BE49-F238E27FC236}">
                  <a16:creationId xmlns:a16="http://schemas.microsoft.com/office/drawing/2014/main" id="{5DA718AE-E7A5-D762-A941-17C2BFB83082}"/>
                </a:ext>
              </a:extLst>
            </p:cNvPr>
            <p:cNvSpPr/>
            <p:nvPr/>
          </p:nvSpPr>
          <p:spPr>
            <a:xfrm>
              <a:off x="3534686" y="4070549"/>
              <a:ext cx="161022" cy="127972"/>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a:extLst>
                <a:ext uri="{FF2B5EF4-FFF2-40B4-BE49-F238E27FC236}">
                  <a16:creationId xmlns:a16="http://schemas.microsoft.com/office/drawing/2014/main" id="{C714E002-FC0B-C16C-6CF5-A6E4C6C0E6F2}"/>
                </a:ext>
              </a:extLst>
            </p:cNvPr>
            <p:cNvCxnSpPr>
              <a:cxnSpLocks/>
            </p:cNvCxnSpPr>
            <p:nvPr/>
          </p:nvCxnSpPr>
          <p:spPr>
            <a:xfrm>
              <a:off x="3214845" y="4205709"/>
              <a:ext cx="774623" cy="0"/>
            </a:xfrm>
            <a:prstGeom prst="line">
              <a:avLst/>
            </a:prstGeom>
          </p:spPr>
          <p:style>
            <a:lnRef idx="1">
              <a:schemeClr val="dk1"/>
            </a:lnRef>
            <a:fillRef idx="0">
              <a:schemeClr val="dk1"/>
            </a:fillRef>
            <a:effectRef idx="0">
              <a:schemeClr val="dk1"/>
            </a:effectRef>
            <a:fontRef idx="minor">
              <a:schemeClr val="tx1"/>
            </a:fontRef>
          </p:style>
        </p:cxnSp>
        <p:sp>
          <p:nvSpPr>
            <p:cNvPr id="66" name="Oval 65">
              <a:extLst>
                <a:ext uri="{FF2B5EF4-FFF2-40B4-BE49-F238E27FC236}">
                  <a16:creationId xmlns:a16="http://schemas.microsoft.com/office/drawing/2014/main" id="{3EA031E0-4685-9053-60DC-2F980424256C}"/>
                </a:ext>
              </a:extLst>
            </p:cNvPr>
            <p:cNvSpPr/>
            <p:nvPr/>
          </p:nvSpPr>
          <p:spPr>
            <a:xfrm>
              <a:off x="3582065" y="4023522"/>
              <a:ext cx="66102" cy="661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F5C450BC-E03F-25E8-D086-622C117AC7F9}"/>
                </a:ext>
              </a:extLst>
            </p:cNvPr>
            <p:cNvSpPr/>
            <p:nvPr/>
          </p:nvSpPr>
          <p:spPr>
            <a:xfrm>
              <a:off x="3298726" y="4214920"/>
              <a:ext cx="632942" cy="48638"/>
            </a:xfrm>
            <a:custGeom>
              <a:avLst/>
              <a:gdLst>
                <a:gd name="connsiteX0" fmla="*/ 0 w 632942"/>
                <a:gd name="connsiteY0" fmla="*/ 0 h 48638"/>
                <a:gd name="connsiteX1" fmla="*/ 63230 w 632942"/>
                <a:gd name="connsiteY1" fmla="*/ 34046 h 48638"/>
                <a:gd name="connsiteX2" fmla="*/ 87549 w 632942"/>
                <a:gd name="connsiteY2" fmla="*/ 43774 h 48638"/>
                <a:gd name="connsiteX3" fmla="*/ 170235 w 632942"/>
                <a:gd name="connsiteY3" fmla="*/ 48638 h 48638"/>
                <a:gd name="connsiteX4" fmla="*/ 384243 w 632942"/>
                <a:gd name="connsiteY4" fmla="*/ 43774 h 48638"/>
                <a:gd name="connsiteX5" fmla="*/ 491247 w 632942"/>
                <a:gd name="connsiteY5" fmla="*/ 38910 h 48638"/>
                <a:gd name="connsiteX6" fmla="*/ 520430 w 632942"/>
                <a:gd name="connsiteY6" fmla="*/ 29183 h 48638"/>
                <a:gd name="connsiteX7" fmla="*/ 598252 w 632942"/>
                <a:gd name="connsiteY7" fmla="*/ 19455 h 48638"/>
                <a:gd name="connsiteX8" fmla="*/ 612843 w 632942"/>
                <a:gd name="connsiteY8" fmla="*/ 9727 h 48638"/>
                <a:gd name="connsiteX9" fmla="*/ 632298 w 632942"/>
                <a:gd name="connsiteY9" fmla="*/ 4863 h 48638"/>
                <a:gd name="connsiteX10" fmla="*/ 632298 w 632942"/>
                <a:gd name="connsiteY10" fmla="*/ 0 h 4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2942" h="48638">
                  <a:moveTo>
                    <a:pt x="0" y="0"/>
                  </a:moveTo>
                  <a:cubicBezTo>
                    <a:pt x="28175" y="16904"/>
                    <a:pt x="29024" y="18258"/>
                    <a:pt x="63230" y="34046"/>
                  </a:cubicBezTo>
                  <a:cubicBezTo>
                    <a:pt x="71157" y="37705"/>
                    <a:pt x="78898" y="42594"/>
                    <a:pt x="87549" y="43774"/>
                  </a:cubicBezTo>
                  <a:cubicBezTo>
                    <a:pt x="114905" y="47505"/>
                    <a:pt x="142673" y="47017"/>
                    <a:pt x="170235" y="48638"/>
                  </a:cubicBezTo>
                  <a:lnTo>
                    <a:pt x="384243" y="43774"/>
                  </a:lnTo>
                  <a:cubicBezTo>
                    <a:pt x="419931" y="42692"/>
                    <a:pt x="455745" y="42714"/>
                    <a:pt x="491247" y="38910"/>
                  </a:cubicBezTo>
                  <a:cubicBezTo>
                    <a:pt x="501442" y="37818"/>
                    <a:pt x="510255" y="30455"/>
                    <a:pt x="520430" y="29183"/>
                  </a:cubicBezTo>
                  <a:lnTo>
                    <a:pt x="598252" y="19455"/>
                  </a:lnTo>
                  <a:cubicBezTo>
                    <a:pt x="603116" y="16212"/>
                    <a:pt x="607470" y="12030"/>
                    <a:pt x="612843" y="9727"/>
                  </a:cubicBezTo>
                  <a:cubicBezTo>
                    <a:pt x="618987" y="7094"/>
                    <a:pt x="626319" y="7852"/>
                    <a:pt x="632298" y="4863"/>
                  </a:cubicBezTo>
                  <a:cubicBezTo>
                    <a:pt x="633748" y="4138"/>
                    <a:pt x="632298" y="1621"/>
                    <a:pt x="632298"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3" name="TextBox 72">
            <a:extLst>
              <a:ext uri="{FF2B5EF4-FFF2-40B4-BE49-F238E27FC236}">
                <a16:creationId xmlns:a16="http://schemas.microsoft.com/office/drawing/2014/main" id="{92A125DA-4B03-DD0E-F0A6-E55238976E87}"/>
              </a:ext>
            </a:extLst>
          </p:cNvPr>
          <p:cNvSpPr txBox="1"/>
          <p:nvPr/>
        </p:nvSpPr>
        <p:spPr>
          <a:xfrm>
            <a:off x="761134" y="3994022"/>
            <a:ext cx="6094268" cy="646331"/>
          </a:xfrm>
          <a:prstGeom prst="rect">
            <a:avLst/>
          </a:prstGeom>
          <a:noFill/>
        </p:spPr>
        <p:txBody>
          <a:bodyPr wrap="square">
            <a:spAutoFit/>
          </a:bodyPr>
          <a:lstStyle/>
          <a:p>
            <a:r>
              <a:rPr lang="en-US" sz="1800" b="0" i="0" u="none" strike="noStrike" baseline="0" dirty="0">
                <a:latin typeface="Arial" panose="020B0604020202020204" pitchFamily="34" charset="0"/>
                <a:cs typeface="Arial" panose="020B0604020202020204" pitchFamily="34" charset="0"/>
              </a:rPr>
              <a:t>Since the shortening of a truss member is </a:t>
            </a:r>
            <a:r>
              <a:rPr lang="en-US" sz="1800" b="0" i="0" u="none" strike="noStrike" baseline="0" dirty="0">
                <a:latin typeface="Symbol" panose="05050102010706020507" pitchFamily="18" charset="2"/>
                <a:cs typeface="Arial" panose="020B0604020202020204" pitchFamily="34" charset="0"/>
              </a:rPr>
              <a:t>D</a:t>
            </a:r>
            <a:r>
              <a:rPr lang="en-US" sz="1800" b="0" i="0" u="none" strike="noStrike" baseline="0" dirty="0">
                <a:latin typeface="Arial" panose="020B0604020202020204" pitchFamily="34" charset="0"/>
                <a:cs typeface="Arial" panose="020B0604020202020204" pitchFamily="34" charset="0"/>
              </a:rPr>
              <a:t> = </a:t>
            </a:r>
            <a:r>
              <a:rPr lang="en-US" sz="1800" b="0" i="1" u="none" strike="noStrike" baseline="0" dirty="0">
                <a:latin typeface="Arial" panose="020B0604020202020204" pitchFamily="34" charset="0"/>
                <a:cs typeface="Arial" panose="020B0604020202020204" pitchFamily="34" charset="0"/>
              </a:rPr>
              <a:t>L </a:t>
            </a:r>
            <a:r>
              <a:rPr lang="en-US" sz="1800" b="0" i="0" u="none" strike="noStrike" baseline="0" dirty="0">
                <a:latin typeface="Arial" panose="020B0604020202020204" pitchFamily="34" charset="0"/>
                <a:cs typeface="Arial" panose="020B0604020202020204" pitchFamily="34" charset="0"/>
              </a:rPr>
              <a:t>– </a:t>
            </a:r>
            <a:r>
              <a:rPr lang="en-US" sz="1800" b="0" i="1" u="none" strike="noStrike" baseline="0" dirty="0">
                <a:latin typeface="Arial" panose="020B0604020202020204" pitchFamily="34" charset="0"/>
                <a:cs typeface="Arial" panose="020B0604020202020204" pitchFamily="34" charset="0"/>
              </a:rPr>
              <a:t>L</a:t>
            </a:r>
            <a:r>
              <a:rPr lang="en-US" sz="1800" b="0" i="1" u="none" strike="noStrike" baseline="-25000" dirty="0">
                <a:latin typeface="Arial" panose="020B0604020202020204" pitchFamily="34" charset="0"/>
                <a:cs typeface="Arial" panose="020B0604020202020204" pitchFamily="34" charset="0"/>
              </a:rPr>
              <a:t>0</a:t>
            </a:r>
            <a:r>
              <a:rPr lang="en-US" sz="1800" b="0" i="0" u="none" strike="noStrike" baseline="0" dirty="0">
                <a:latin typeface="Arial" panose="020B0604020202020204" pitchFamily="34" charset="0"/>
                <a:cs typeface="Arial" panose="020B0604020202020204" pitchFamily="34" charset="0"/>
              </a:rPr>
              <a:t>, the total potential energy of the truss is </a:t>
            </a:r>
            <a:endParaRPr lang="en-US" dirty="0">
              <a:latin typeface="Arial" panose="020B0604020202020204" pitchFamily="34" charset="0"/>
              <a:cs typeface="Arial" panose="020B0604020202020204" pitchFamily="34" charset="0"/>
            </a:endParaRPr>
          </a:p>
        </p:txBody>
      </p:sp>
      <p:graphicFrame>
        <p:nvGraphicFramePr>
          <p:cNvPr id="74" name="Object 73">
            <a:extLst>
              <a:ext uri="{FF2B5EF4-FFF2-40B4-BE49-F238E27FC236}">
                <a16:creationId xmlns:a16="http://schemas.microsoft.com/office/drawing/2014/main" id="{2B6423E7-DD53-D803-8E18-36B3C766D6CE}"/>
              </a:ext>
            </a:extLst>
          </p:cNvPr>
          <p:cNvGraphicFramePr>
            <a:graphicFrameLocks noChangeAspect="1"/>
          </p:cNvGraphicFramePr>
          <p:nvPr>
            <p:extLst>
              <p:ext uri="{D42A27DB-BD31-4B8C-83A1-F6EECF244321}">
                <p14:modId xmlns:p14="http://schemas.microsoft.com/office/powerpoint/2010/main" val="162945187"/>
              </p:ext>
            </p:extLst>
          </p:nvPr>
        </p:nvGraphicFramePr>
        <p:xfrm>
          <a:off x="2626735" y="4740131"/>
          <a:ext cx="3776003" cy="1735652"/>
        </p:xfrm>
        <a:graphic>
          <a:graphicData uri="http://schemas.openxmlformats.org/presentationml/2006/ole">
            <mc:AlternateContent xmlns:mc="http://schemas.openxmlformats.org/markup-compatibility/2006">
              <mc:Choice xmlns:v="urn:schemas-microsoft-com:vml" Requires="v">
                <p:oleObj name="Equation" r:id="rId3" imgW="2656290" imgH="1221068" progId="Equation.DSMT4">
                  <p:embed/>
                </p:oleObj>
              </mc:Choice>
              <mc:Fallback>
                <p:oleObj name="Equation" r:id="rId3" imgW="2656290" imgH="1221068" progId="Equation.DSMT4">
                  <p:embed/>
                  <p:pic>
                    <p:nvPicPr>
                      <p:cNvPr id="0" name=""/>
                      <p:cNvPicPr/>
                      <p:nvPr/>
                    </p:nvPicPr>
                    <p:blipFill>
                      <a:blip r:embed="rId4"/>
                      <a:stretch>
                        <a:fillRect/>
                      </a:stretch>
                    </p:blipFill>
                    <p:spPr>
                      <a:xfrm>
                        <a:off x="2626735" y="4740131"/>
                        <a:ext cx="3776003" cy="1735652"/>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81C5FBB8-030D-316B-3170-382916AF2B2A}"/>
              </a:ext>
            </a:extLst>
          </p:cNvPr>
          <p:cNvSpPr txBox="1"/>
          <p:nvPr/>
        </p:nvSpPr>
        <p:spPr>
          <a:xfrm>
            <a:off x="8432237" y="4265782"/>
            <a:ext cx="1210588"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Fig. 14.21</a:t>
            </a:r>
          </a:p>
        </p:txBody>
      </p:sp>
      <p:cxnSp>
        <p:nvCxnSpPr>
          <p:cNvPr id="3" name="Straight Connector 2">
            <a:extLst>
              <a:ext uri="{FF2B5EF4-FFF2-40B4-BE49-F238E27FC236}">
                <a16:creationId xmlns:a16="http://schemas.microsoft.com/office/drawing/2014/main" id="{A01150B5-2AC0-AE2B-CE2C-EFA8BDCC9CCE}"/>
              </a:ext>
            </a:extLst>
          </p:cNvPr>
          <p:cNvCxnSpPr>
            <a:cxnSpLocks/>
          </p:cNvCxnSpPr>
          <p:nvPr/>
        </p:nvCxnSpPr>
        <p:spPr>
          <a:xfrm>
            <a:off x="872084" y="767024"/>
            <a:ext cx="5223916"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09342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868103A-773E-90F2-2EB7-4173F375BC21}"/>
              </a:ext>
            </a:extLst>
          </p:cNvPr>
          <p:cNvSpPr txBox="1"/>
          <p:nvPr/>
        </p:nvSpPr>
        <p:spPr>
          <a:xfrm>
            <a:off x="1693718" y="633846"/>
            <a:ext cx="1556836"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at equilibrium</a:t>
            </a:r>
          </a:p>
        </p:txBody>
      </p:sp>
      <p:graphicFrame>
        <p:nvGraphicFramePr>
          <p:cNvPr id="3" name="Object 2">
            <a:extLst>
              <a:ext uri="{FF2B5EF4-FFF2-40B4-BE49-F238E27FC236}">
                <a16:creationId xmlns:a16="http://schemas.microsoft.com/office/drawing/2014/main" id="{7B55DF70-95FB-137F-32C6-DA4E2B8404E0}"/>
              </a:ext>
            </a:extLst>
          </p:cNvPr>
          <p:cNvGraphicFramePr>
            <a:graphicFrameLocks noChangeAspect="1"/>
          </p:cNvGraphicFramePr>
          <p:nvPr>
            <p:extLst>
              <p:ext uri="{D42A27DB-BD31-4B8C-83A1-F6EECF244321}">
                <p14:modId xmlns:p14="http://schemas.microsoft.com/office/powerpoint/2010/main" val="3628875958"/>
              </p:ext>
            </p:extLst>
          </p:nvPr>
        </p:nvGraphicFramePr>
        <p:xfrm>
          <a:off x="688088" y="1227569"/>
          <a:ext cx="5170799" cy="819439"/>
        </p:xfrm>
        <a:graphic>
          <a:graphicData uri="http://schemas.openxmlformats.org/presentationml/2006/ole">
            <mc:AlternateContent xmlns:mc="http://schemas.openxmlformats.org/markup-compatibility/2006">
              <mc:Choice xmlns:v="urn:schemas-microsoft-com:vml" Requires="v">
                <p:oleObj name="Equation" r:id="rId3" imgW="4036610" imgH="639195" progId="Equation.DSMT4">
                  <p:embed/>
                </p:oleObj>
              </mc:Choice>
              <mc:Fallback>
                <p:oleObj name="Equation" r:id="rId3" imgW="4036610" imgH="639195" progId="Equation.DSMT4">
                  <p:embed/>
                  <p:pic>
                    <p:nvPicPr>
                      <p:cNvPr id="0" name=""/>
                      <p:cNvPicPr/>
                      <p:nvPr/>
                    </p:nvPicPr>
                    <p:blipFill>
                      <a:blip r:embed="rId4"/>
                      <a:stretch>
                        <a:fillRect/>
                      </a:stretch>
                    </p:blipFill>
                    <p:spPr>
                      <a:xfrm>
                        <a:off x="688088" y="1227569"/>
                        <a:ext cx="5170799" cy="819439"/>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D522FCBA-15B0-FAF1-9A7D-80DB858C9ADE}"/>
              </a:ext>
            </a:extLst>
          </p:cNvPr>
          <p:cNvSpPr txBox="1"/>
          <p:nvPr/>
        </p:nvSpPr>
        <p:spPr>
          <a:xfrm>
            <a:off x="800100" y="2524991"/>
            <a:ext cx="1377300"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which gives</a:t>
            </a:r>
          </a:p>
        </p:txBody>
      </p:sp>
      <p:graphicFrame>
        <p:nvGraphicFramePr>
          <p:cNvPr id="5" name="Object 4">
            <a:extLst>
              <a:ext uri="{FF2B5EF4-FFF2-40B4-BE49-F238E27FC236}">
                <a16:creationId xmlns:a16="http://schemas.microsoft.com/office/drawing/2014/main" id="{8A9333A7-83E9-C6E7-C2F8-B41D9EDD6FFC}"/>
              </a:ext>
            </a:extLst>
          </p:cNvPr>
          <p:cNvGraphicFramePr>
            <a:graphicFrameLocks noChangeAspect="1"/>
          </p:cNvGraphicFramePr>
          <p:nvPr>
            <p:extLst>
              <p:ext uri="{D42A27DB-BD31-4B8C-83A1-F6EECF244321}">
                <p14:modId xmlns:p14="http://schemas.microsoft.com/office/powerpoint/2010/main" val="830241946"/>
              </p:ext>
            </p:extLst>
          </p:nvPr>
        </p:nvGraphicFramePr>
        <p:xfrm>
          <a:off x="688087" y="3139497"/>
          <a:ext cx="6537207" cy="819439"/>
        </p:xfrm>
        <a:graphic>
          <a:graphicData uri="http://schemas.openxmlformats.org/presentationml/2006/ole">
            <mc:AlternateContent xmlns:mc="http://schemas.openxmlformats.org/markup-compatibility/2006">
              <mc:Choice xmlns:v="urn:schemas-microsoft-com:vml" Requires="v">
                <p:oleObj name="Equation" r:id="rId5" imgW="5103156" imgH="639195" progId="Equation.DSMT4">
                  <p:embed/>
                </p:oleObj>
              </mc:Choice>
              <mc:Fallback>
                <p:oleObj name="Equation" r:id="rId5" imgW="5103156" imgH="639195" progId="Equation.DSMT4">
                  <p:embed/>
                  <p:pic>
                    <p:nvPicPr>
                      <p:cNvPr id="0" name=""/>
                      <p:cNvPicPr/>
                      <p:nvPr/>
                    </p:nvPicPr>
                    <p:blipFill>
                      <a:blip r:embed="rId6"/>
                      <a:stretch>
                        <a:fillRect/>
                      </a:stretch>
                    </p:blipFill>
                    <p:spPr>
                      <a:xfrm>
                        <a:off x="688087" y="3139497"/>
                        <a:ext cx="6537207" cy="819439"/>
                      </a:xfrm>
                      <a:prstGeom prst="rect">
                        <a:avLst/>
                      </a:prstGeom>
                    </p:spPr>
                  </p:pic>
                </p:oleObj>
              </mc:Fallback>
            </mc:AlternateContent>
          </a:graphicData>
        </a:graphic>
      </p:graphicFrame>
      <p:sp>
        <p:nvSpPr>
          <p:cNvPr id="7" name="Text Box 85">
            <a:extLst>
              <a:ext uri="{FF2B5EF4-FFF2-40B4-BE49-F238E27FC236}">
                <a16:creationId xmlns:a16="http://schemas.microsoft.com/office/drawing/2014/main" id="{88BF271A-00FA-B1D4-163E-C9122F7E24D4}"/>
              </a:ext>
            </a:extLst>
          </p:cNvPr>
          <p:cNvSpPr txBox="1">
            <a:spLocks noChangeArrowheads="1"/>
          </p:cNvSpPr>
          <p:nvPr/>
        </p:nvSpPr>
        <p:spPr bwMode="auto">
          <a:xfrm>
            <a:off x="8919813" y="1064960"/>
            <a:ext cx="309700" cy="338554"/>
          </a:xfrm>
          <a:prstGeom prst="rect">
            <a:avLst/>
          </a:prstGeom>
          <a:noFill/>
          <a:ln w="9525">
            <a:noFill/>
            <a:miter lim="800000"/>
            <a:headEnd/>
            <a:tailEnd/>
          </a:ln>
          <a:effectLst/>
        </p:spPr>
        <p:txBody>
          <a:bodyPr wrap="none">
            <a:spAutoFit/>
          </a:bodyPr>
          <a:lstStyle/>
          <a:p>
            <a:r>
              <a:rPr lang="en-US" sz="1600" i="1" dirty="0">
                <a:latin typeface="Times New Roman" pitchFamily="18" charset="0"/>
                <a:cs typeface="Times New Roman" pitchFamily="18" charset="0"/>
              </a:rPr>
              <a:t>A</a:t>
            </a:r>
          </a:p>
        </p:txBody>
      </p:sp>
      <p:sp>
        <p:nvSpPr>
          <p:cNvPr id="8" name="Text Box 86">
            <a:extLst>
              <a:ext uri="{FF2B5EF4-FFF2-40B4-BE49-F238E27FC236}">
                <a16:creationId xmlns:a16="http://schemas.microsoft.com/office/drawing/2014/main" id="{1F706EDB-FCE9-5FB9-723F-4626140B705C}"/>
              </a:ext>
            </a:extLst>
          </p:cNvPr>
          <p:cNvSpPr txBox="1">
            <a:spLocks noChangeArrowheads="1"/>
          </p:cNvSpPr>
          <p:nvPr/>
        </p:nvSpPr>
        <p:spPr bwMode="auto">
          <a:xfrm>
            <a:off x="10560447" y="1323525"/>
            <a:ext cx="309700" cy="338554"/>
          </a:xfrm>
          <a:prstGeom prst="rect">
            <a:avLst/>
          </a:prstGeom>
          <a:noFill/>
          <a:ln w="9525">
            <a:noFill/>
            <a:miter lim="800000"/>
            <a:headEnd/>
            <a:tailEnd/>
          </a:ln>
          <a:effectLst/>
        </p:spPr>
        <p:txBody>
          <a:bodyPr wrap="none">
            <a:spAutoFit/>
          </a:bodyPr>
          <a:lstStyle/>
          <a:p>
            <a:r>
              <a:rPr lang="en-US" sz="1600" i="1" dirty="0">
                <a:latin typeface="Times New Roman" pitchFamily="18" charset="0"/>
                <a:cs typeface="Times New Roman" pitchFamily="18" charset="0"/>
              </a:rPr>
              <a:t>B</a:t>
            </a:r>
          </a:p>
        </p:txBody>
      </p:sp>
      <p:sp>
        <p:nvSpPr>
          <p:cNvPr id="9" name="TextBox 8">
            <a:extLst>
              <a:ext uri="{FF2B5EF4-FFF2-40B4-BE49-F238E27FC236}">
                <a16:creationId xmlns:a16="http://schemas.microsoft.com/office/drawing/2014/main" id="{E5FB828C-7846-69D9-B1BF-F24344BD5A76}"/>
              </a:ext>
            </a:extLst>
          </p:cNvPr>
          <p:cNvSpPr txBox="1"/>
          <p:nvPr/>
        </p:nvSpPr>
        <p:spPr>
          <a:xfrm>
            <a:off x="8483997" y="2047425"/>
            <a:ext cx="545342" cy="276999"/>
          </a:xfrm>
          <a:prstGeom prst="rect">
            <a:avLst/>
          </a:prstGeom>
          <a:noFill/>
        </p:spPr>
        <p:txBody>
          <a:bodyPr wrap="none" rtlCol="0">
            <a:spAutoFit/>
          </a:bodyPr>
          <a:lstStyle/>
          <a:p>
            <a:r>
              <a:rPr lang="en-US" sz="1200" dirty="0">
                <a:latin typeface="Times New Roman" pitchFamily="18" charset="0"/>
                <a:cs typeface="Times New Roman" pitchFamily="18" charset="0"/>
              </a:rPr>
              <a:t>stable</a:t>
            </a:r>
          </a:p>
        </p:txBody>
      </p:sp>
      <p:sp>
        <p:nvSpPr>
          <p:cNvPr id="10" name="TextBox 9">
            <a:extLst>
              <a:ext uri="{FF2B5EF4-FFF2-40B4-BE49-F238E27FC236}">
                <a16:creationId xmlns:a16="http://schemas.microsoft.com/office/drawing/2014/main" id="{E488DA60-CE39-6F2E-0168-A0488BA6C242}"/>
              </a:ext>
            </a:extLst>
          </p:cNvPr>
          <p:cNvSpPr txBox="1"/>
          <p:nvPr/>
        </p:nvSpPr>
        <p:spPr>
          <a:xfrm>
            <a:off x="9008618" y="1494979"/>
            <a:ext cx="699230" cy="276999"/>
          </a:xfrm>
          <a:prstGeom prst="rect">
            <a:avLst/>
          </a:prstGeom>
          <a:noFill/>
        </p:spPr>
        <p:txBody>
          <a:bodyPr wrap="none" rtlCol="0">
            <a:spAutoFit/>
          </a:bodyPr>
          <a:lstStyle/>
          <a:p>
            <a:r>
              <a:rPr lang="en-US" sz="1200" dirty="0">
                <a:latin typeface="Times New Roman" pitchFamily="18" charset="0"/>
                <a:cs typeface="Times New Roman" pitchFamily="18" charset="0"/>
              </a:rPr>
              <a:t>unstable</a:t>
            </a:r>
          </a:p>
        </p:txBody>
      </p:sp>
      <p:sp>
        <p:nvSpPr>
          <p:cNvPr id="11" name="TextBox 10">
            <a:extLst>
              <a:ext uri="{FF2B5EF4-FFF2-40B4-BE49-F238E27FC236}">
                <a16:creationId xmlns:a16="http://schemas.microsoft.com/office/drawing/2014/main" id="{7BE40AF2-E4E6-4653-3A3A-B22EDA83ADE6}"/>
              </a:ext>
            </a:extLst>
          </p:cNvPr>
          <p:cNvSpPr txBox="1"/>
          <p:nvPr/>
        </p:nvSpPr>
        <p:spPr>
          <a:xfrm>
            <a:off x="10160397" y="1028250"/>
            <a:ext cx="545342" cy="276999"/>
          </a:xfrm>
          <a:prstGeom prst="rect">
            <a:avLst/>
          </a:prstGeom>
          <a:noFill/>
        </p:spPr>
        <p:txBody>
          <a:bodyPr wrap="none" rtlCol="0">
            <a:spAutoFit/>
          </a:bodyPr>
          <a:lstStyle/>
          <a:p>
            <a:r>
              <a:rPr lang="en-US" sz="1200" dirty="0">
                <a:latin typeface="Times New Roman" pitchFamily="18" charset="0"/>
                <a:cs typeface="Times New Roman" pitchFamily="18" charset="0"/>
              </a:rPr>
              <a:t>stable</a:t>
            </a:r>
          </a:p>
        </p:txBody>
      </p:sp>
      <p:sp>
        <p:nvSpPr>
          <p:cNvPr id="12" name="TextBox 11">
            <a:extLst>
              <a:ext uri="{FF2B5EF4-FFF2-40B4-BE49-F238E27FC236}">
                <a16:creationId xmlns:a16="http://schemas.microsoft.com/office/drawing/2014/main" id="{DA48AEF4-D3C2-B2CD-2225-2BDAB4461FBD}"/>
              </a:ext>
            </a:extLst>
          </p:cNvPr>
          <p:cNvSpPr txBox="1"/>
          <p:nvPr/>
        </p:nvSpPr>
        <p:spPr>
          <a:xfrm>
            <a:off x="9956518" y="1761624"/>
            <a:ext cx="320922" cy="338554"/>
          </a:xfrm>
          <a:prstGeom prst="rect">
            <a:avLst/>
          </a:prstGeom>
          <a:noFill/>
        </p:spPr>
        <p:txBody>
          <a:bodyPr wrap="none" rtlCol="0">
            <a:spAutoFit/>
          </a:bodyPr>
          <a:lstStyle/>
          <a:p>
            <a:r>
              <a:rPr lang="en-US" sz="1600" i="1" dirty="0">
                <a:latin typeface="Times New Roman" pitchFamily="18" charset="0"/>
                <a:cs typeface="Times New Roman" pitchFamily="18" charset="0"/>
              </a:rPr>
              <a:t>C</a:t>
            </a:r>
          </a:p>
        </p:txBody>
      </p:sp>
      <p:sp>
        <p:nvSpPr>
          <p:cNvPr id="13" name="TextBox 12">
            <a:extLst>
              <a:ext uri="{FF2B5EF4-FFF2-40B4-BE49-F238E27FC236}">
                <a16:creationId xmlns:a16="http://schemas.microsoft.com/office/drawing/2014/main" id="{519A51FC-1249-4E64-49FF-A720C5E14733}"/>
              </a:ext>
            </a:extLst>
          </p:cNvPr>
          <p:cNvSpPr txBox="1"/>
          <p:nvPr/>
        </p:nvSpPr>
        <p:spPr>
          <a:xfrm>
            <a:off x="8261222" y="1615197"/>
            <a:ext cx="304800" cy="338554"/>
          </a:xfrm>
          <a:prstGeom prst="rect">
            <a:avLst/>
          </a:prstGeom>
          <a:noFill/>
        </p:spPr>
        <p:txBody>
          <a:bodyPr wrap="square" rtlCol="0">
            <a:spAutoFit/>
          </a:bodyPr>
          <a:lstStyle/>
          <a:p>
            <a:r>
              <a:rPr lang="en-US" sz="1600" i="1" dirty="0">
                <a:latin typeface="Times New Roman" pitchFamily="18" charset="0"/>
                <a:cs typeface="Times New Roman" pitchFamily="18" charset="0"/>
              </a:rPr>
              <a:t>D</a:t>
            </a:r>
          </a:p>
        </p:txBody>
      </p:sp>
      <p:graphicFrame>
        <p:nvGraphicFramePr>
          <p:cNvPr id="14" name="Object 13">
            <a:extLst>
              <a:ext uri="{FF2B5EF4-FFF2-40B4-BE49-F238E27FC236}">
                <a16:creationId xmlns:a16="http://schemas.microsoft.com/office/drawing/2014/main" id="{D856E76D-71CD-4BF3-1A71-FF5A912DF6D6}"/>
              </a:ext>
            </a:extLst>
          </p:cNvPr>
          <p:cNvGraphicFramePr>
            <a:graphicFrameLocks noChangeAspect="1"/>
          </p:cNvGraphicFramePr>
          <p:nvPr>
            <p:extLst>
              <p:ext uri="{D42A27DB-BD31-4B8C-83A1-F6EECF244321}">
                <p14:modId xmlns:p14="http://schemas.microsoft.com/office/powerpoint/2010/main" val="2048215862"/>
              </p:ext>
            </p:extLst>
          </p:nvPr>
        </p:nvGraphicFramePr>
        <p:xfrm>
          <a:off x="7558262" y="1323525"/>
          <a:ext cx="492531" cy="305709"/>
        </p:xfrm>
        <a:graphic>
          <a:graphicData uri="http://schemas.openxmlformats.org/presentationml/2006/ole">
            <mc:AlternateContent xmlns:mc="http://schemas.openxmlformats.org/markup-compatibility/2006">
              <mc:Choice xmlns:v="urn:schemas-microsoft-com:vml" Requires="v">
                <p:oleObj name="Equation" r:id="rId7" imgW="368280" imgH="228600" progId="Equation.DSMT4">
                  <p:embed/>
                </p:oleObj>
              </mc:Choice>
              <mc:Fallback>
                <p:oleObj name="Equation" r:id="rId7" imgW="368280" imgH="228600" progId="Equation.DSMT4">
                  <p:embed/>
                  <p:pic>
                    <p:nvPicPr>
                      <p:cNvPr id="23" name="Object 22">
                        <a:extLst>
                          <a:ext uri="{FF2B5EF4-FFF2-40B4-BE49-F238E27FC236}">
                            <a16:creationId xmlns:a16="http://schemas.microsoft.com/office/drawing/2014/main" id="{EB25F2F3-4B59-CB67-6D05-0C97A544D66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58262" y="1323525"/>
                        <a:ext cx="492531" cy="305709"/>
                      </a:xfrm>
                      <a:prstGeom prst="rect">
                        <a:avLst/>
                      </a:prstGeom>
                      <a:noFill/>
                    </p:spPr>
                  </p:pic>
                </p:oleObj>
              </mc:Fallback>
            </mc:AlternateContent>
          </a:graphicData>
        </a:graphic>
      </p:graphicFrame>
      <p:sp>
        <p:nvSpPr>
          <p:cNvPr id="15" name="Oval 80">
            <a:extLst>
              <a:ext uri="{FF2B5EF4-FFF2-40B4-BE49-F238E27FC236}">
                <a16:creationId xmlns:a16="http://schemas.microsoft.com/office/drawing/2014/main" id="{176D30AE-55CF-706D-9DB9-445033209AAF}"/>
              </a:ext>
            </a:extLst>
          </p:cNvPr>
          <p:cNvSpPr>
            <a:spLocks noChangeArrowheads="1"/>
          </p:cNvSpPr>
          <p:nvPr/>
        </p:nvSpPr>
        <p:spPr bwMode="auto">
          <a:xfrm>
            <a:off x="10074672" y="1752150"/>
            <a:ext cx="58738" cy="6032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16" name="Oval 80">
            <a:extLst>
              <a:ext uri="{FF2B5EF4-FFF2-40B4-BE49-F238E27FC236}">
                <a16:creationId xmlns:a16="http://schemas.microsoft.com/office/drawing/2014/main" id="{1D8FCA56-E5A0-26F3-A6B0-C2CDAEFF9623}"/>
              </a:ext>
            </a:extLst>
          </p:cNvPr>
          <p:cNvSpPr>
            <a:spLocks noChangeArrowheads="1"/>
          </p:cNvSpPr>
          <p:nvPr/>
        </p:nvSpPr>
        <p:spPr bwMode="auto">
          <a:xfrm>
            <a:off x="8583057" y="1754055"/>
            <a:ext cx="58738" cy="6032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17" name="Line 10">
            <a:extLst>
              <a:ext uri="{FF2B5EF4-FFF2-40B4-BE49-F238E27FC236}">
                <a16:creationId xmlns:a16="http://schemas.microsoft.com/office/drawing/2014/main" id="{3725DA56-ACDA-1C59-4F36-EA4FCD42A54B}"/>
              </a:ext>
            </a:extLst>
          </p:cNvPr>
          <p:cNvSpPr>
            <a:spLocks noChangeShapeType="1"/>
          </p:cNvSpPr>
          <p:nvPr/>
        </p:nvSpPr>
        <p:spPr bwMode="auto">
          <a:xfrm>
            <a:off x="8309445" y="2584811"/>
            <a:ext cx="254317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Line 11">
            <a:extLst>
              <a:ext uri="{FF2B5EF4-FFF2-40B4-BE49-F238E27FC236}">
                <a16:creationId xmlns:a16="http://schemas.microsoft.com/office/drawing/2014/main" id="{503BDC9B-315A-369C-D3D6-399E9336579C}"/>
              </a:ext>
            </a:extLst>
          </p:cNvPr>
          <p:cNvSpPr>
            <a:spLocks noChangeShapeType="1"/>
          </p:cNvSpPr>
          <p:nvPr/>
        </p:nvSpPr>
        <p:spPr bwMode="auto">
          <a:xfrm>
            <a:off x="8309445" y="573448"/>
            <a:ext cx="2543175"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12">
            <a:extLst>
              <a:ext uri="{FF2B5EF4-FFF2-40B4-BE49-F238E27FC236}">
                <a16:creationId xmlns:a16="http://schemas.microsoft.com/office/drawing/2014/main" id="{C0D98592-9230-6905-49D0-2CBBE57D1C66}"/>
              </a:ext>
            </a:extLst>
          </p:cNvPr>
          <p:cNvSpPr>
            <a:spLocks noChangeShapeType="1"/>
          </p:cNvSpPr>
          <p:nvPr/>
        </p:nvSpPr>
        <p:spPr bwMode="auto">
          <a:xfrm flipV="1">
            <a:off x="8309445" y="2559411"/>
            <a:ext cx="0" cy="2540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13">
            <a:extLst>
              <a:ext uri="{FF2B5EF4-FFF2-40B4-BE49-F238E27FC236}">
                <a16:creationId xmlns:a16="http://schemas.microsoft.com/office/drawing/2014/main" id="{8A51D53F-8C98-1325-44A8-6513B570C353}"/>
              </a:ext>
            </a:extLst>
          </p:cNvPr>
          <p:cNvSpPr>
            <a:spLocks noChangeShapeType="1"/>
          </p:cNvSpPr>
          <p:nvPr/>
        </p:nvSpPr>
        <p:spPr bwMode="auto">
          <a:xfrm flipV="1">
            <a:off x="8733308" y="2559411"/>
            <a:ext cx="0" cy="2540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14">
            <a:extLst>
              <a:ext uri="{FF2B5EF4-FFF2-40B4-BE49-F238E27FC236}">
                <a16:creationId xmlns:a16="http://schemas.microsoft.com/office/drawing/2014/main" id="{D398FBCF-E2C3-B4E7-DB58-C9A91AF679DD}"/>
              </a:ext>
            </a:extLst>
          </p:cNvPr>
          <p:cNvSpPr>
            <a:spLocks noChangeShapeType="1"/>
          </p:cNvSpPr>
          <p:nvPr/>
        </p:nvSpPr>
        <p:spPr bwMode="auto">
          <a:xfrm flipV="1">
            <a:off x="9157170" y="2559411"/>
            <a:ext cx="0" cy="2540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5">
            <a:extLst>
              <a:ext uri="{FF2B5EF4-FFF2-40B4-BE49-F238E27FC236}">
                <a16:creationId xmlns:a16="http://schemas.microsoft.com/office/drawing/2014/main" id="{1BC27C9B-65FB-D1BA-BB85-4F313CCCA002}"/>
              </a:ext>
            </a:extLst>
          </p:cNvPr>
          <p:cNvSpPr>
            <a:spLocks noChangeShapeType="1"/>
          </p:cNvSpPr>
          <p:nvPr/>
        </p:nvSpPr>
        <p:spPr bwMode="auto">
          <a:xfrm flipV="1">
            <a:off x="9581033" y="2559411"/>
            <a:ext cx="0" cy="2540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16">
            <a:extLst>
              <a:ext uri="{FF2B5EF4-FFF2-40B4-BE49-F238E27FC236}">
                <a16:creationId xmlns:a16="http://schemas.microsoft.com/office/drawing/2014/main" id="{61F9B556-8E5F-2190-86FE-DD319C476FFD}"/>
              </a:ext>
            </a:extLst>
          </p:cNvPr>
          <p:cNvSpPr>
            <a:spLocks noChangeShapeType="1"/>
          </p:cNvSpPr>
          <p:nvPr/>
        </p:nvSpPr>
        <p:spPr bwMode="auto">
          <a:xfrm flipV="1">
            <a:off x="10004895" y="2559411"/>
            <a:ext cx="0" cy="2540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Line 17">
            <a:extLst>
              <a:ext uri="{FF2B5EF4-FFF2-40B4-BE49-F238E27FC236}">
                <a16:creationId xmlns:a16="http://schemas.microsoft.com/office/drawing/2014/main" id="{7ED1F04D-4D77-0950-F3DA-AE0DB203033A}"/>
              </a:ext>
            </a:extLst>
          </p:cNvPr>
          <p:cNvSpPr>
            <a:spLocks noChangeShapeType="1"/>
          </p:cNvSpPr>
          <p:nvPr/>
        </p:nvSpPr>
        <p:spPr bwMode="auto">
          <a:xfrm flipV="1">
            <a:off x="10428758" y="2559411"/>
            <a:ext cx="0" cy="2540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18">
            <a:extLst>
              <a:ext uri="{FF2B5EF4-FFF2-40B4-BE49-F238E27FC236}">
                <a16:creationId xmlns:a16="http://schemas.microsoft.com/office/drawing/2014/main" id="{5946D5C6-331B-C226-8BDA-B525A5B88B35}"/>
              </a:ext>
            </a:extLst>
          </p:cNvPr>
          <p:cNvSpPr>
            <a:spLocks noChangeShapeType="1"/>
          </p:cNvSpPr>
          <p:nvPr/>
        </p:nvSpPr>
        <p:spPr bwMode="auto">
          <a:xfrm flipV="1">
            <a:off x="10852620" y="2559411"/>
            <a:ext cx="0" cy="2540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19">
            <a:extLst>
              <a:ext uri="{FF2B5EF4-FFF2-40B4-BE49-F238E27FC236}">
                <a16:creationId xmlns:a16="http://schemas.microsoft.com/office/drawing/2014/main" id="{9C8863DD-397F-2545-65FA-4EAC915FA332}"/>
              </a:ext>
            </a:extLst>
          </p:cNvPr>
          <p:cNvSpPr>
            <a:spLocks noChangeShapeType="1"/>
          </p:cNvSpPr>
          <p:nvPr/>
        </p:nvSpPr>
        <p:spPr bwMode="auto">
          <a:xfrm>
            <a:off x="8309445" y="573448"/>
            <a:ext cx="0" cy="2698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20">
            <a:extLst>
              <a:ext uri="{FF2B5EF4-FFF2-40B4-BE49-F238E27FC236}">
                <a16:creationId xmlns:a16="http://schemas.microsoft.com/office/drawing/2014/main" id="{821E1C7A-83ED-1E6A-C3DD-46E51988B0DB}"/>
              </a:ext>
            </a:extLst>
          </p:cNvPr>
          <p:cNvSpPr>
            <a:spLocks noChangeShapeType="1"/>
          </p:cNvSpPr>
          <p:nvPr/>
        </p:nvSpPr>
        <p:spPr bwMode="auto">
          <a:xfrm>
            <a:off x="8733308" y="573448"/>
            <a:ext cx="0" cy="2698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21">
            <a:extLst>
              <a:ext uri="{FF2B5EF4-FFF2-40B4-BE49-F238E27FC236}">
                <a16:creationId xmlns:a16="http://schemas.microsoft.com/office/drawing/2014/main" id="{E8C0EA98-D6A4-A9A3-D4EE-697D3CD2C92D}"/>
              </a:ext>
            </a:extLst>
          </p:cNvPr>
          <p:cNvSpPr>
            <a:spLocks noChangeShapeType="1"/>
          </p:cNvSpPr>
          <p:nvPr/>
        </p:nvSpPr>
        <p:spPr bwMode="auto">
          <a:xfrm>
            <a:off x="9157170" y="573448"/>
            <a:ext cx="0" cy="2698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22">
            <a:extLst>
              <a:ext uri="{FF2B5EF4-FFF2-40B4-BE49-F238E27FC236}">
                <a16:creationId xmlns:a16="http://schemas.microsoft.com/office/drawing/2014/main" id="{761FE1C2-FA8B-639D-74EF-FC637D408AA2}"/>
              </a:ext>
            </a:extLst>
          </p:cNvPr>
          <p:cNvSpPr>
            <a:spLocks noChangeShapeType="1"/>
          </p:cNvSpPr>
          <p:nvPr/>
        </p:nvSpPr>
        <p:spPr bwMode="auto">
          <a:xfrm>
            <a:off x="9581033" y="573448"/>
            <a:ext cx="0" cy="2698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Line 23">
            <a:extLst>
              <a:ext uri="{FF2B5EF4-FFF2-40B4-BE49-F238E27FC236}">
                <a16:creationId xmlns:a16="http://schemas.microsoft.com/office/drawing/2014/main" id="{43C128BB-26C3-90D0-FC0C-A3F627B353D1}"/>
              </a:ext>
            </a:extLst>
          </p:cNvPr>
          <p:cNvSpPr>
            <a:spLocks noChangeShapeType="1"/>
          </p:cNvSpPr>
          <p:nvPr/>
        </p:nvSpPr>
        <p:spPr bwMode="auto">
          <a:xfrm>
            <a:off x="10004895" y="573448"/>
            <a:ext cx="0" cy="2698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Line 24">
            <a:extLst>
              <a:ext uri="{FF2B5EF4-FFF2-40B4-BE49-F238E27FC236}">
                <a16:creationId xmlns:a16="http://schemas.microsoft.com/office/drawing/2014/main" id="{E034040A-DA12-D6B8-223A-25EE1A46FC82}"/>
              </a:ext>
            </a:extLst>
          </p:cNvPr>
          <p:cNvSpPr>
            <a:spLocks noChangeShapeType="1"/>
          </p:cNvSpPr>
          <p:nvPr/>
        </p:nvSpPr>
        <p:spPr bwMode="auto">
          <a:xfrm>
            <a:off x="10428758" y="573448"/>
            <a:ext cx="0" cy="2698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Line 25">
            <a:extLst>
              <a:ext uri="{FF2B5EF4-FFF2-40B4-BE49-F238E27FC236}">
                <a16:creationId xmlns:a16="http://schemas.microsoft.com/office/drawing/2014/main" id="{DE87A68F-E856-AC0A-6FAC-7986D8F9F2CA}"/>
              </a:ext>
            </a:extLst>
          </p:cNvPr>
          <p:cNvSpPr>
            <a:spLocks noChangeShapeType="1"/>
          </p:cNvSpPr>
          <p:nvPr/>
        </p:nvSpPr>
        <p:spPr bwMode="auto">
          <a:xfrm>
            <a:off x="10852620" y="573448"/>
            <a:ext cx="0" cy="26988"/>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Rectangle 26">
            <a:extLst>
              <a:ext uri="{FF2B5EF4-FFF2-40B4-BE49-F238E27FC236}">
                <a16:creationId xmlns:a16="http://schemas.microsoft.com/office/drawing/2014/main" id="{EF14BB4B-D1FE-75E8-22DB-86A68E898526}"/>
              </a:ext>
            </a:extLst>
          </p:cNvPr>
          <p:cNvSpPr>
            <a:spLocks noChangeArrowheads="1"/>
          </p:cNvSpPr>
          <p:nvPr/>
        </p:nvSpPr>
        <p:spPr bwMode="auto">
          <a:xfrm>
            <a:off x="8244358" y="2626086"/>
            <a:ext cx="21961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-0.5</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34" name="Rectangle 27">
            <a:extLst>
              <a:ext uri="{FF2B5EF4-FFF2-40B4-BE49-F238E27FC236}">
                <a16:creationId xmlns:a16="http://schemas.microsoft.com/office/drawing/2014/main" id="{6744D18D-5079-44DA-C08D-14E09F541B62}"/>
              </a:ext>
            </a:extLst>
          </p:cNvPr>
          <p:cNvSpPr>
            <a:spLocks noChangeArrowheads="1"/>
          </p:cNvSpPr>
          <p:nvPr/>
        </p:nvSpPr>
        <p:spPr bwMode="auto">
          <a:xfrm>
            <a:off x="8707908" y="2626086"/>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0</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35" name="Rectangle 28">
            <a:extLst>
              <a:ext uri="{FF2B5EF4-FFF2-40B4-BE49-F238E27FC236}">
                <a16:creationId xmlns:a16="http://schemas.microsoft.com/office/drawing/2014/main" id="{A408DB78-C108-836C-7291-2CBD4FB69173}"/>
              </a:ext>
            </a:extLst>
          </p:cNvPr>
          <p:cNvSpPr>
            <a:spLocks noChangeArrowheads="1"/>
          </p:cNvSpPr>
          <p:nvPr/>
        </p:nvSpPr>
        <p:spPr bwMode="auto">
          <a:xfrm>
            <a:off x="9106370" y="2626086"/>
            <a:ext cx="17633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0.5</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36" name="Rectangle 29">
            <a:extLst>
              <a:ext uri="{FF2B5EF4-FFF2-40B4-BE49-F238E27FC236}">
                <a16:creationId xmlns:a16="http://schemas.microsoft.com/office/drawing/2014/main" id="{EFD1FF60-440C-5CD1-CC4C-49CCEF12D0A1}"/>
              </a:ext>
            </a:extLst>
          </p:cNvPr>
          <p:cNvSpPr>
            <a:spLocks noChangeArrowheads="1"/>
          </p:cNvSpPr>
          <p:nvPr/>
        </p:nvSpPr>
        <p:spPr bwMode="auto">
          <a:xfrm>
            <a:off x="9557220" y="2626086"/>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1</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37" name="Rectangle 30">
            <a:extLst>
              <a:ext uri="{FF2B5EF4-FFF2-40B4-BE49-F238E27FC236}">
                <a16:creationId xmlns:a16="http://schemas.microsoft.com/office/drawing/2014/main" id="{D347F49E-F72A-24D6-5E46-7E6675854278}"/>
              </a:ext>
            </a:extLst>
          </p:cNvPr>
          <p:cNvSpPr>
            <a:spLocks noChangeArrowheads="1"/>
          </p:cNvSpPr>
          <p:nvPr/>
        </p:nvSpPr>
        <p:spPr bwMode="auto">
          <a:xfrm>
            <a:off x="9949333" y="2626086"/>
            <a:ext cx="17633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1.5</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38" name="Rectangle 31">
            <a:extLst>
              <a:ext uri="{FF2B5EF4-FFF2-40B4-BE49-F238E27FC236}">
                <a16:creationId xmlns:a16="http://schemas.microsoft.com/office/drawing/2014/main" id="{E99F2F16-A347-C32A-B5BB-DBC2E2D9144F}"/>
              </a:ext>
            </a:extLst>
          </p:cNvPr>
          <p:cNvSpPr>
            <a:spLocks noChangeArrowheads="1"/>
          </p:cNvSpPr>
          <p:nvPr/>
        </p:nvSpPr>
        <p:spPr bwMode="auto">
          <a:xfrm>
            <a:off x="10406533" y="2626086"/>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2</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39" name="Rectangle 32">
            <a:extLst>
              <a:ext uri="{FF2B5EF4-FFF2-40B4-BE49-F238E27FC236}">
                <a16:creationId xmlns:a16="http://schemas.microsoft.com/office/drawing/2014/main" id="{E8BBFC2B-6DA7-DCDF-0782-BDD92996CA6E}"/>
              </a:ext>
            </a:extLst>
          </p:cNvPr>
          <p:cNvSpPr>
            <a:spLocks noChangeArrowheads="1"/>
          </p:cNvSpPr>
          <p:nvPr/>
        </p:nvSpPr>
        <p:spPr bwMode="auto">
          <a:xfrm>
            <a:off x="10800233" y="2626086"/>
            <a:ext cx="17633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2.5</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40" name="Line 33">
            <a:extLst>
              <a:ext uri="{FF2B5EF4-FFF2-40B4-BE49-F238E27FC236}">
                <a16:creationId xmlns:a16="http://schemas.microsoft.com/office/drawing/2014/main" id="{DAD5A1D5-EE3D-1FE4-02A8-243A9351A245}"/>
              </a:ext>
            </a:extLst>
          </p:cNvPr>
          <p:cNvSpPr>
            <a:spLocks noChangeShapeType="1"/>
          </p:cNvSpPr>
          <p:nvPr/>
        </p:nvSpPr>
        <p:spPr bwMode="auto">
          <a:xfrm flipV="1">
            <a:off x="8309445" y="573448"/>
            <a:ext cx="0" cy="20113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Line 34">
            <a:extLst>
              <a:ext uri="{FF2B5EF4-FFF2-40B4-BE49-F238E27FC236}">
                <a16:creationId xmlns:a16="http://schemas.microsoft.com/office/drawing/2014/main" id="{D8816274-EB32-F119-15B6-83C4BF6DF110}"/>
              </a:ext>
            </a:extLst>
          </p:cNvPr>
          <p:cNvSpPr>
            <a:spLocks noChangeShapeType="1"/>
          </p:cNvSpPr>
          <p:nvPr/>
        </p:nvSpPr>
        <p:spPr bwMode="auto">
          <a:xfrm flipV="1">
            <a:off x="10852620" y="573448"/>
            <a:ext cx="0" cy="2011363"/>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Line 35">
            <a:extLst>
              <a:ext uri="{FF2B5EF4-FFF2-40B4-BE49-F238E27FC236}">
                <a16:creationId xmlns:a16="http://schemas.microsoft.com/office/drawing/2014/main" id="{3353DCB9-5B78-E8A1-05D1-D8555F28DA28}"/>
              </a:ext>
            </a:extLst>
          </p:cNvPr>
          <p:cNvSpPr>
            <a:spLocks noChangeShapeType="1"/>
          </p:cNvSpPr>
          <p:nvPr/>
        </p:nvSpPr>
        <p:spPr bwMode="auto">
          <a:xfrm>
            <a:off x="8309445" y="2584811"/>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Line 36">
            <a:extLst>
              <a:ext uri="{FF2B5EF4-FFF2-40B4-BE49-F238E27FC236}">
                <a16:creationId xmlns:a16="http://schemas.microsoft.com/office/drawing/2014/main" id="{364D50B2-B70D-B968-AF13-F6FFC8407AC8}"/>
              </a:ext>
            </a:extLst>
          </p:cNvPr>
          <p:cNvSpPr>
            <a:spLocks noChangeShapeType="1"/>
          </p:cNvSpPr>
          <p:nvPr/>
        </p:nvSpPr>
        <p:spPr bwMode="auto">
          <a:xfrm>
            <a:off x="8309445" y="2333986"/>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Line 37">
            <a:extLst>
              <a:ext uri="{FF2B5EF4-FFF2-40B4-BE49-F238E27FC236}">
                <a16:creationId xmlns:a16="http://schemas.microsoft.com/office/drawing/2014/main" id="{5DFA7B63-7090-3521-BB69-B9392D45D6F6}"/>
              </a:ext>
            </a:extLst>
          </p:cNvPr>
          <p:cNvSpPr>
            <a:spLocks noChangeShapeType="1"/>
          </p:cNvSpPr>
          <p:nvPr/>
        </p:nvSpPr>
        <p:spPr bwMode="auto">
          <a:xfrm>
            <a:off x="8309445" y="2081573"/>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Line 38">
            <a:extLst>
              <a:ext uri="{FF2B5EF4-FFF2-40B4-BE49-F238E27FC236}">
                <a16:creationId xmlns:a16="http://schemas.microsoft.com/office/drawing/2014/main" id="{848BA853-91AB-A85C-2BDE-DF7334CE5905}"/>
              </a:ext>
            </a:extLst>
          </p:cNvPr>
          <p:cNvSpPr>
            <a:spLocks noChangeShapeType="1"/>
          </p:cNvSpPr>
          <p:nvPr/>
        </p:nvSpPr>
        <p:spPr bwMode="auto">
          <a:xfrm>
            <a:off x="8309445" y="1830748"/>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39">
            <a:extLst>
              <a:ext uri="{FF2B5EF4-FFF2-40B4-BE49-F238E27FC236}">
                <a16:creationId xmlns:a16="http://schemas.microsoft.com/office/drawing/2014/main" id="{8315E544-AF32-8B00-A3E9-B79370188F90}"/>
              </a:ext>
            </a:extLst>
          </p:cNvPr>
          <p:cNvSpPr>
            <a:spLocks noChangeShapeType="1"/>
          </p:cNvSpPr>
          <p:nvPr/>
        </p:nvSpPr>
        <p:spPr bwMode="auto">
          <a:xfrm>
            <a:off x="8309445" y="1579923"/>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Line 40">
            <a:extLst>
              <a:ext uri="{FF2B5EF4-FFF2-40B4-BE49-F238E27FC236}">
                <a16:creationId xmlns:a16="http://schemas.microsoft.com/office/drawing/2014/main" id="{2832147E-7E8A-B55A-8B9C-64AAB0C8A97C}"/>
              </a:ext>
            </a:extLst>
          </p:cNvPr>
          <p:cNvSpPr>
            <a:spLocks noChangeShapeType="1"/>
          </p:cNvSpPr>
          <p:nvPr/>
        </p:nvSpPr>
        <p:spPr bwMode="auto">
          <a:xfrm>
            <a:off x="8309445" y="1327511"/>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Line 41">
            <a:extLst>
              <a:ext uri="{FF2B5EF4-FFF2-40B4-BE49-F238E27FC236}">
                <a16:creationId xmlns:a16="http://schemas.microsoft.com/office/drawing/2014/main" id="{EB2BA083-1733-BA2D-6D37-F3AE90680FD5}"/>
              </a:ext>
            </a:extLst>
          </p:cNvPr>
          <p:cNvSpPr>
            <a:spLocks noChangeShapeType="1"/>
          </p:cNvSpPr>
          <p:nvPr/>
        </p:nvSpPr>
        <p:spPr bwMode="auto">
          <a:xfrm>
            <a:off x="8309445" y="1076686"/>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Line 42">
            <a:extLst>
              <a:ext uri="{FF2B5EF4-FFF2-40B4-BE49-F238E27FC236}">
                <a16:creationId xmlns:a16="http://schemas.microsoft.com/office/drawing/2014/main" id="{66320495-3442-D943-A657-6C9A429C025D}"/>
              </a:ext>
            </a:extLst>
          </p:cNvPr>
          <p:cNvSpPr>
            <a:spLocks noChangeShapeType="1"/>
          </p:cNvSpPr>
          <p:nvPr/>
        </p:nvSpPr>
        <p:spPr bwMode="auto">
          <a:xfrm>
            <a:off x="8309445" y="825861"/>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Line 43">
            <a:extLst>
              <a:ext uri="{FF2B5EF4-FFF2-40B4-BE49-F238E27FC236}">
                <a16:creationId xmlns:a16="http://schemas.microsoft.com/office/drawing/2014/main" id="{DB232F49-58E9-3753-1063-3BD02A250107}"/>
              </a:ext>
            </a:extLst>
          </p:cNvPr>
          <p:cNvSpPr>
            <a:spLocks noChangeShapeType="1"/>
          </p:cNvSpPr>
          <p:nvPr/>
        </p:nvSpPr>
        <p:spPr bwMode="auto">
          <a:xfrm>
            <a:off x="8309445" y="573448"/>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44">
            <a:extLst>
              <a:ext uri="{FF2B5EF4-FFF2-40B4-BE49-F238E27FC236}">
                <a16:creationId xmlns:a16="http://schemas.microsoft.com/office/drawing/2014/main" id="{1B051F26-2709-D4E8-1EA4-48B53A32AC4D}"/>
              </a:ext>
            </a:extLst>
          </p:cNvPr>
          <p:cNvSpPr>
            <a:spLocks noChangeShapeType="1"/>
          </p:cNvSpPr>
          <p:nvPr/>
        </p:nvSpPr>
        <p:spPr bwMode="auto">
          <a:xfrm flipH="1">
            <a:off x="10827220" y="2584811"/>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45">
            <a:extLst>
              <a:ext uri="{FF2B5EF4-FFF2-40B4-BE49-F238E27FC236}">
                <a16:creationId xmlns:a16="http://schemas.microsoft.com/office/drawing/2014/main" id="{7CC65375-38B4-AD97-EF8E-F684BAF72DBF}"/>
              </a:ext>
            </a:extLst>
          </p:cNvPr>
          <p:cNvSpPr>
            <a:spLocks noChangeShapeType="1"/>
          </p:cNvSpPr>
          <p:nvPr/>
        </p:nvSpPr>
        <p:spPr bwMode="auto">
          <a:xfrm flipH="1">
            <a:off x="10827220" y="2333986"/>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46">
            <a:extLst>
              <a:ext uri="{FF2B5EF4-FFF2-40B4-BE49-F238E27FC236}">
                <a16:creationId xmlns:a16="http://schemas.microsoft.com/office/drawing/2014/main" id="{6BAB9299-BD30-16B0-C795-2B029B2DA3EB}"/>
              </a:ext>
            </a:extLst>
          </p:cNvPr>
          <p:cNvSpPr>
            <a:spLocks noChangeShapeType="1"/>
          </p:cNvSpPr>
          <p:nvPr/>
        </p:nvSpPr>
        <p:spPr bwMode="auto">
          <a:xfrm flipH="1">
            <a:off x="10827220" y="2081573"/>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47">
            <a:extLst>
              <a:ext uri="{FF2B5EF4-FFF2-40B4-BE49-F238E27FC236}">
                <a16:creationId xmlns:a16="http://schemas.microsoft.com/office/drawing/2014/main" id="{F9245B41-40CE-3150-C4F8-26C1C9D930A8}"/>
              </a:ext>
            </a:extLst>
          </p:cNvPr>
          <p:cNvSpPr>
            <a:spLocks noChangeShapeType="1"/>
          </p:cNvSpPr>
          <p:nvPr/>
        </p:nvSpPr>
        <p:spPr bwMode="auto">
          <a:xfrm flipH="1">
            <a:off x="10827220" y="1830748"/>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48">
            <a:extLst>
              <a:ext uri="{FF2B5EF4-FFF2-40B4-BE49-F238E27FC236}">
                <a16:creationId xmlns:a16="http://schemas.microsoft.com/office/drawing/2014/main" id="{8584D440-81B3-060E-6ED6-1FE0C46CD94D}"/>
              </a:ext>
            </a:extLst>
          </p:cNvPr>
          <p:cNvSpPr>
            <a:spLocks noChangeShapeType="1"/>
          </p:cNvSpPr>
          <p:nvPr/>
        </p:nvSpPr>
        <p:spPr bwMode="auto">
          <a:xfrm flipH="1">
            <a:off x="10827220" y="1579923"/>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Line 49">
            <a:extLst>
              <a:ext uri="{FF2B5EF4-FFF2-40B4-BE49-F238E27FC236}">
                <a16:creationId xmlns:a16="http://schemas.microsoft.com/office/drawing/2014/main" id="{E89624F4-BBA6-C97B-E3F1-ABCE489CA903}"/>
              </a:ext>
            </a:extLst>
          </p:cNvPr>
          <p:cNvSpPr>
            <a:spLocks noChangeShapeType="1"/>
          </p:cNvSpPr>
          <p:nvPr/>
        </p:nvSpPr>
        <p:spPr bwMode="auto">
          <a:xfrm flipH="1">
            <a:off x="10827220" y="1327511"/>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Line 50">
            <a:extLst>
              <a:ext uri="{FF2B5EF4-FFF2-40B4-BE49-F238E27FC236}">
                <a16:creationId xmlns:a16="http://schemas.microsoft.com/office/drawing/2014/main" id="{96A56C59-5879-6AF0-333E-95A5038747A3}"/>
              </a:ext>
            </a:extLst>
          </p:cNvPr>
          <p:cNvSpPr>
            <a:spLocks noChangeShapeType="1"/>
          </p:cNvSpPr>
          <p:nvPr/>
        </p:nvSpPr>
        <p:spPr bwMode="auto">
          <a:xfrm flipH="1">
            <a:off x="10827220" y="1076686"/>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Line 51">
            <a:extLst>
              <a:ext uri="{FF2B5EF4-FFF2-40B4-BE49-F238E27FC236}">
                <a16:creationId xmlns:a16="http://schemas.microsoft.com/office/drawing/2014/main" id="{3302381B-7DF0-80F5-0CBE-7A08C239A040}"/>
              </a:ext>
            </a:extLst>
          </p:cNvPr>
          <p:cNvSpPr>
            <a:spLocks noChangeShapeType="1"/>
          </p:cNvSpPr>
          <p:nvPr/>
        </p:nvSpPr>
        <p:spPr bwMode="auto">
          <a:xfrm flipH="1">
            <a:off x="10827220" y="825861"/>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Line 52">
            <a:extLst>
              <a:ext uri="{FF2B5EF4-FFF2-40B4-BE49-F238E27FC236}">
                <a16:creationId xmlns:a16="http://schemas.microsoft.com/office/drawing/2014/main" id="{E2505D1C-EB41-219F-D88A-D560AEE69128}"/>
              </a:ext>
            </a:extLst>
          </p:cNvPr>
          <p:cNvSpPr>
            <a:spLocks noChangeShapeType="1"/>
          </p:cNvSpPr>
          <p:nvPr/>
        </p:nvSpPr>
        <p:spPr bwMode="auto">
          <a:xfrm flipH="1">
            <a:off x="10827220" y="573448"/>
            <a:ext cx="25400" cy="0"/>
          </a:xfrm>
          <a:prstGeom prst="line">
            <a:avLst/>
          </a:prstGeom>
          <a:noFill/>
          <a:ln w="4763" cap="flat">
            <a:solidFill>
              <a:srgbClr val="262626"/>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Rectangle 53">
            <a:extLst>
              <a:ext uri="{FF2B5EF4-FFF2-40B4-BE49-F238E27FC236}">
                <a16:creationId xmlns:a16="http://schemas.microsoft.com/office/drawing/2014/main" id="{B08C7615-9E70-3D0B-F635-BCA58ACFDAC1}"/>
              </a:ext>
            </a:extLst>
          </p:cNvPr>
          <p:cNvSpPr>
            <a:spLocks noChangeArrowheads="1"/>
          </p:cNvSpPr>
          <p:nvPr/>
        </p:nvSpPr>
        <p:spPr bwMode="auto">
          <a:xfrm>
            <a:off x="8156808" y="2492835"/>
            <a:ext cx="11381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-2</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61" name="Rectangle 54">
            <a:extLst>
              <a:ext uri="{FF2B5EF4-FFF2-40B4-BE49-F238E27FC236}">
                <a16:creationId xmlns:a16="http://schemas.microsoft.com/office/drawing/2014/main" id="{51B745B8-8A1A-E8D0-224B-21E55BF318AD}"/>
              </a:ext>
            </a:extLst>
          </p:cNvPr>
          <p:cNvSpPr>
            <a:spLocks noChangeArrowheads="1"/>
          </p:cNvSpPr>
          <p:nvPr/>
        </p:nvSpPr>
        <p:spPr bwMode="auto">
          <a:xfrm>
            <a:off x="8091720" y="2242010"/>
            <a:ext cx="20197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rgbClr val="262626"/>
                </a:solidFill>
                <a:effectLst/>
                <a:latin typeface="Arial" panose="020B0604020202020204" pitchFamily="34" charset="0"/>
              </a:rPr>
              <a:t>-</a:t>
            </a:r>
            <a:r>
              <a:rPr kumimoji="0" lang="en-US" altLang="en-US" sz="1000" b="0" i="0" u="none" strike="noStrike" cap="none" normalizeH="0" baseline="0" dirty="0">
                <a:ln>
                  <a:noFill/>
                </a:ln>
                <a:solidFill>
                  <a:srgbClr val="262626"/>
                </a:solidFill>
                <a:effectLst/>
                <a:latin typeface="Arial" panose="020B0604020202020204" pitchFamily="34" charset="0"/>
              </a:rPr>
              <a:t>1.5</a:t>
            </a: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62" name="Rectangle 55">
            <a:extLst>
              <a:ext uri="{FF2B5EF4-FFF2-40B4-BE49-F238E27FC236}">
                <a16:creationId xmlns:a16="http://schemas.microsoft.com/office/drawing/2014/main" id="{9B49DB16-C2A9-9774-15C3-BD78A83D3445}"/>
              </a:ext>
            </a:extLst>
          </p:cNvPr>
          <p:cNvSpPr>
            <a:spLocks noChangeArrowheads="1"/>
          </p:cNvSpPr>
          <p:nvPr/>
        </p:nvSpPr>
        <p:spPr bwMode="auto">
          <a:xfrm>
            <a:off x="8165263" y="2021497"/>
            <a:ext cx="113814"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262626"/>
                </a:solidFill>
                <a:effectLst/>
                <a:latin typeface="Arial" panose="020B0604020202020204" pitchFamily="34" charset="0"/>
              </a:rPr>
              <a:t>-1</a:t>
            </a: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63" name="Rectangle 56">
            <a:extLst>
              <a:ext uri="{FF2B5EF4-FFF2-40B4-BE49-F238E27FC236}">
                <a16:creationId xmlns:a16="http://schemas.microsoft.com/office/drawing/2014/main" id="{23F7315A-39AC-1AB4-AF7A-1A0A7A97CFE1}"/>
              </a:ext>
            </a:extLst>
          </p:cNvPr>
          <p:cNvSpPr>
            <a:spLocks noChangeArrowheads="1"/>
          </p:cNvSpPr>
          <p:nvPr/>
        </p:nvSpPr>
        <p:spPr bwMode="auto">
          <a:xfrm>
            <a:off x="8091720" y="1737185"/>
            <a:ext cx="201978"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rgbClr val="262626"/>
                </a:solidFill>
                <a:effectLst/>
                <a:latin typeface="Arial" panose="020B0604020202020204" pitchFamily="34" charset="0"/>
              </a:rPr>
              <a:t>-</a:t>
            </a:r>
            <a:r>
              <a:rPr kumimoji="0" lang="en-US" altLang="en-US" sz="1000" b="0" i="0" u="none" strike="noStrike" cap="none" normalizeH="0" baseline="0" dirty="0">
                <a:ln>
                  <a:noFill/>
                </a:ln>
                <a:solidFill>
                  <a:srgbClr val="262626"/>
                </a:solidFill>
                <a:effectLst/>
                <a:latin typeface="Arial" panose="020B0604020202020204" pitchFamily="34" charset="0"/>
              </a:rPr>
              <a:t>0.5</a:t>
            </a: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64" name="Rectangle 57">
            <a:extLst>
              <a:ext uri="{FF2B5EF4-FFF2-40B4-BE49-F238E27FC236}">
                <a16:creationId xmlns:a16="http://schemas.microsoft.com/office/drawing/2014/main" id="{760642F3-500E-AFC5-D755-B3CD0848E887}"/>
              </a:ext>
            </a:extLst>
          </p:cNvPr>
          <p:cNvSpPr>
            <a:spLocks noChangeArrowheads="1"/>
          </p:cNvSpPr>
          <p:nvPr/>
        </p:nvSpPr>
        <p:spPr bwMode="auto">
          <a:xfrm>
            <a:off x="8180620" y="1491122"/>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0</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65" name="Rectangle 58">
            <a:extLst>
              <a:ext uri="{FF2B5EF4-FFF2-40B4-BE49-F238E27FC236}">
                <a16:creationId xmlns:a16="http://schemas.microsoft.com/office/drawing/2014/main" id="{EFCF8DEB-2F9F-F3EC-F163-1E257FFCE67E}"/>
              </a:ext>
            </a:extLst>
          </p:cNvPr>
          <p:cNvSpPr>
            <a:spLocks noChangeArrowheads="1"/>
          </p:cNvSpPr>
          <p:nvPr/>
        </p:nvSpPr>
        <p:spPr bwMode="auto">
          <a:xfrm>
            <a:off x="8115533" y="1238710"/>
            <a:ext cx="17633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262626"/>
                </a:solidFill>
                <a:effectLst/>
                <a:latin typeface="Arial" panose="020B0604020202020204" pitchFamily="34" charset="0"/>
              </a:rPr>
              <a:t>0.5</a:t>
            </a: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66" name="Rectangle 59">
            <a:extLst>
              <a:ext uri="{FF2B5EF4-FFF2-40B4-BE49-F238E27FC236}">
                <a16:creationId xmlns:a16="http://schemas.microsoft.com/office/drawing/2014/main" id="{A38AFF07-B7E8-5F94-D655-AC8BD4B98513}"/>
              </a:ext>
            </a:extLst>
          </p:cNvPr>
          <p:cNvSpPr>
            <a:spLocks noChangeArrowheads="1"/>
          </p:cNvSpPr>
          <p:nvPr/>
        </p:nvSpPr>
        <p:spPr bwMode="auto">
          <a:xfrm>
            <a:off x="8180620" y="986297"/>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1</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67" name="Rectangle 60">
            <a:extLst>
              <a:ext uri="{FF2B5EF4-FFF2-40B4-BE49-F238E27FC236}">
                <a16:creationId xmlns:a16="http://schemas.microsoft.com/office/drawing/2014/main" id="{5078D4C8-32E8-A75C-8807-2C1F3F3932A0}"/>
              </a:ext>
            </a:extLst>
          </p:cNvPr>
          <p:cNvSpPr>
            <a:spLocks noChangeArrowheads="1"/>
          </p:cNvSpPr>
          <p:nvPr/>
        </p:nvSpPr>
        <p:spPr bwMode="auto">
          <a:xfrm>
            <a:off x="8115533" y="735472"/>
            <a:ext cx="17633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262626"/>
                </a:solidFill>
                <a:effectLst/>
                <a:latin typeface="Arial" panose="020B0604020202020204" pitchFamily="34" charset="0"/>
              </a:rPr>
              <a:t>1.5</a:t>
            </a:r>
            <a:endParaRPr kumimoji="0" lang="en-US" altLang="en-US" sz="1000" b="0" i="0" u="none" strike="noStrike" cap="none" normalizeH="0" baseline="0">
              <a:ln>
                <a:noFill/>
              </a:ln>
              <a:solidFill>
                <a:schemeClr val="tx1"/>
              </a:solidFill>
              <a:effectLst/>
              <a:latin typeface="Arial" panose="020B0604020202020204" pitchFamily="34" charset="0"/>
            </a:endParaRPr>
          </a:p>
        </p:txBody>
      </p:sp>
      <p:sp>
        <p:nvSpPr>
          <p:cNvPr id="68" name="Rectangle 61">
            <a:extLst>
              <a:ext uri="{FF2B5EF4-FFF2-40B4-BE49-F238E27FC236}">
                <a16:creationId xmlns:a16="http://schemas.microsoft.com/office/drawing/2014/main" id="{49C3966A-3CCF-1876-39E2-4E2A3C41F8FA}"/>
              </a:ext>
            </a:extLst>
          </p:cNvPr>
          <p:cNvSpPr>
            <a:spLocks noChangeArrowheads="1"/>
          </p:cNvSpPr>
          <p:nvPr/>
        </p:nvSpPr>
        <p:spPr bwMode="auto">
          <a:xfrm>
            <a:off x="8180620" y="483060"/>
            <a:ext cx="70532"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262626"/>
                </a:solidFill>
                <a:effectLst/>
                <a:latin typeface="Arial" panose="020B0604020202020204" pitchFamily="34" charset="0"/>
              </a:rPr>
              <a:t>2</a:t>
            </a:r>
            <a:endParaRPr kumimoji="0" lang="en-US" altLang="en-US" sz="1000" b="0" i="0" u="none" strike="noStrike" cap="none" normalizeH="0" baseline="0" dirty="0">
              <a:ln>
                <a:noFill/>
              </a:ln>
              <a:solidFill>
                <a:schemeClr val="tx1"/>
              </a:solidFill>
              <a:effectLst/>
              <a:latin typeface="Arial" panose="020B0604020202020204" pitchFamily="34" charset="0"/>
            </a:endParaRPr>
          </a:p>
        </p:txBody>
      </p:sp>
      <p:sp>
        <p:nvSpPr>
          <p:cNvPr id="69" name="Freeform 62">
            <a:extLst>
              <a:ext uri="{FF2B5EF4-FFF2-40B4-BE49-F238E27FC236}">
                <a16:creationId xmlns:a16="http://schemas.microsoft.com/office/drawing/2014/main" id="{1986A09C-2879-C436-0DC7-3D515300C887}"/>
              </a:ext>
            </a:extLst>
          </p:cNvPr>
          <p:cNvSpPr>
            <a:spLocks/>
          </p:cNvSpPr>
          <p:nvPr/>
        </p:nvSpPr>
        <p:spPr bwMode="auto">
          <a:xfrm>
            <a:off x="8309445" y="636948"/>
            <a:ext cx="2543175" cy="1884363"/>
          </a:xfrm>
          <a:custGeom>
            <a:avLst/>
            <a:gdLst>
              <a:gd name="T0" fmla="*/ 22 w 1602"/>
              <a:gd name="T1" fmla="*/ 1113 h 1187"/>
              <a:gd name="T2" fmla="*/ 48 w 1602"/>
              <a:gd name="T3" fmla="*/ 1034 h 1187"/>
              <a:gd name="T4" fmla="*/ 74 w 1602"/>
              <a:gd name="T5" fmla="*/ 962 h 1187"/>
              <a:gd name="T6" fmla="*/ 99 w 1602"/>
              <a:gd name="T7" fmla="*/ 895 h 1187"/>
              <a:gd name="T8" fmla="*/ 125 w 1602"/>
              <a:gd name="T9" fmla="*/ 835 h 1187"/>
              <a:gd name="T10" fmla="*/ 151 w 1602"/>
              <a:gd name="T11" fmla="*/ 780 h 1187"/>
              <a:gd name="T12" fmla="*/ 176 w 1602"/>
              <a:gd name="T13" fmla="*/ 730 h 1187"/>
              <a:gd name="T14" fmla="*/ 202 w 1602"/>
              <a:gd name="T15" fmla="*/ 685 h 1187"/>
              <a:gd name="T16" fmla="*/ 228 w 1602"/>
              <a:gd name="T17" fmla="*/ 645 h 1187"/>
              <a:gd name="T18" fmla="*/ 253 w 1602"/>
              <a:gd name="T19" fmla="*/ 610 h 1187"/>
              <a:gd name="T20" fmla="*/ 279 w 1602"/>
              <a:gd name="T21" fmla="*/ 580 h 1187"/>
              <a:gd name="T22" fmla="*/ 305 w 1602"/>
              <a:gd name="T23" fmla="*/ 554 h 1187"/>
              <a:gd name="T24" fmla="*/ 330 w 1602"/>
              <a:gd name="T25" fmla="*/ 531 h 1187"/>
              <a:gd name="T26" fmla="*/ 356 w 1602"/>
              <a:gd name="T27" fmla="*/ 513 h 1187"/>
              <a:gd name="T28" fmla="*/ 382 w 1602"/>
              <a:gd name="T29" fmla="*/ 498 h 1187"/>
              <a:gd name="T30" fmla="*/ 408 w 1602"/>
              <a:gd name="T31" fmla="*/ 487 h 1187"/>
              <a:gd name="T32" fmla="*/ 433 w 1602"/>
              <a:gd name="T33" fmla="*/ 479 h 1187"/>
              <a:gd name="T34" fmla="*/ 459 w 1602"/>
              <a:gd name="T35" fmla="*/ 474 h 1187"/>
              <a:gd name="T36" fmla="*/ 485 w 1602"/>
              <a:gd name="T37" fmla="*/ 472 h 1187"/>
              <a:gd name="T38" fmla="*/ 510 w 1602"/>
              <a:gd name="T39" fmla="*/ 473 h 1187"/>
              <a:gd name="T40" fmla="*/ 536 w 1602"/>
              <a:gd name="T41" fmla="*/ 475 h 1187"/>
              <a:gd name="T42" fmla="*/ 562 w 1602"/>
              <a:gd name="T43" fmla="*/ 480 h 1187"/>
              <a:gd name="T44" fmla="*/ 587 w 1602"/>
              <a:gd name="T45" fmla="*/ 488 h 1187"/>
              <a:gd name="T46" fmla="*/ 613 w 1602"/>
              <a:gd name="T47" fmla="*/ 496 h 1187"/>
              <a:gd name="T48" fmla="*/ 639 w 1602"/>
              <a:gd name="T49" fmla="*/ 506 h 1187"/>
              <a:gd name="T50" fmla="*/ 664 w 1602"/>
              <a:gd name="T51" fmla="*/ 518 h 1187"/>
              <a:gd name="T52" fmla="*/ 690 w 1602"/>
              <a:gd name="T53" fmla="*/ 531 h 1187"/>
              <a:gd name="T54" fmla="*/ 716 w 1602"/>
              <a:gd name="T55" fmla="*/ 545 h 1187"/>
              <a:gd name="T56" fmla="*/ 741 w 1602"/>
              <a:gd name="T57" fmla="*/ 559 h 1187"/>
              <a:gd name="T58" fmla="*/ 767 w 1602"/>
              <a:gd name="T59" fmla="*/ 574 h 1187"/>
              <a:gd name="T60" fmla="*/ 793 w 1602"/>
              <a:gd name="T61" fmla="*/ 589 h 1187"/>
              <a:gd name="T62" fmla="*/ 819 w 1602"/>
              <a:gd name="T63" fmla="*/ 604 h 1187"/>
              <a:gd name="T64" fmla="*/ 844 w 1602"/>
              <a:gd name="T65" fmla="*/ 619 h 1187"/>
              <a:gd name="T66" fmla="*/ 870 w 1602"/>
              <a:gd name="T67" fmla="*/ 634 h 1187"/>
              <a:gd name="T68" fmla="*/ 896 w 1602"/>
              <a:gd name="T69" fmla="*/ 648 h 1187"/>
              <a:gd name="T70" fmla="*/ 921 w 1602"/>
              <a:gd name="T71" fmla="*/ 662 h 1187"/>
              <a:gd name="T72" fmla="*/ 947 w 1602"/>
              <a:gd name="T73" fmla="*/ 674 h 1187"/>
              <a:gd name="T74" fmla="*/ 973 w 1602"/>
              <a:gd name="T75" fmla="*/ 685 h 1187"/>
              <a:gd name="T76" fmla="*/ 998 w 1602"/>
              <a:gd name="T77" fmla="*/ 695 h 1187"/>
              <a:gd name="T78" fmla="*/ 1024 w 1602"/>
              <a:gd name="T79" fmla="*/ 703 h 1187"/>
              <a:gd name="T80" fmla="*/ 1050 w 1602"/>
              <a:gd name="T81" fmla="*/ 709 h 1187"/>
              <a:gd name="T82" fmla="*/ 1075 w 1602"/>
              <a:gd name="T83" fmla="*/ 713 h 1187"/>
              <a:gd name="T84" fmla="*/ 1101 w 1602"/>
              <a:gd name="T85" fmla="*/ 715 h 1187"/>
              <a:gd name="T86" fmla="*/ 1127 w 1602"/>
              <a:gd name="T87" fmla="*/ 715 h 1187"/>
              <a:gd name="T88" fmla="*/ 1152 w 1602"/>
              <a:gd name="T89" fmla="*/ 712 h 1187"/>
              <a:gd name="T90" fmla="*/ 1178 w 1602"/>
              <a:gd name="T91" fmla="*/ 706 h 1187"/>
              <a:gd name="T92" fmla="*/ 1204 w 1602"/>
              <a:gd name="T93" fmla="*/ 697 h 1187"/>
              <a:gd name="T94" fmla="*/ 1230 w 1602"/>
              <a:gd name="T95" fmla="*/ 684 h 1187"/>
              <a:gd name="T96" fmla="*/ 1255 w 1602"/>
              <a:gd name="T97" fmla="*/ 668 h 1187"/>
              <a:gd name="T98" fmla="*/ 1281 w 1602"/>
              <a:gd name="T99" fmla="*/ 648 h 1187"/>
              <a:gd name="T100" fmla="*/ 1307 w 1602"/>
              <a:gd name="T101" fmla="*/ 625 h 1187"/>
              <a:gd name="T102" fmla="*/ 1332 w 1602"/>
              <a:gd name="T103" fmla="*/ 597 h 1187"/>
              <a:gd name="T104" fmla="*/ 1358 w 1602"/>
              <a:gd name="T105" fmla="*/ 565 h 1187"/>
              <a:gd name="T106" fmla="*/ 1384 w 1602"/>
              <a:gd name="T107" fmla="*/ 528 h 1187"/>
              <a:gd name="T108" fmla="*/ 1410 w 1602"/>
              <a:gd name="T109" fmla="*/ 486 h 1187"/>
              <a:gd name="T110" fmla="*/ 1435 w 1602"/>
              <a:gd name="T111" fmla="*/ 440 h 1187"/>
              <a:gd name="T112" fmla="*/ 1461 w 1602"/>
              <a:gd name="T113" fmla="*/ 388 h 1187"/>
              <a:gd name="T114" fmla="*/ 1486 w 1602"/>
              <a:gd name="T115" fmla="*/ 331 h 1187"/>
              <a:gd name="T116" fmla="*/ 1512 w 1602"/>
              <a:gd name="T117" fmla="*/ 268 h 1187"/>
              <a:gd name="T118" fmla="*/ 1538 w 1602"/>
              <a:gd name="T119" fmla="*/ 199 h 1187"/>
              <a:gd name="T120" fmla="*/ 1564 w 1602"/>
              <a:gd name="T121" fmla="*/ 124 h 1187"/>
              <a:gd name="T122" fmla="*/ 1589 w 1602"/>
              <a:gd name="T123" fmla="*/ 43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02" h="1187">
                <a:moveTo>
                  <a:pt x="0" y="1187"/>
                </a:moveTo>
                <a:lnTo>
                  <a:pt x="3" y="1176"/>
                </a:lnTo>
                <a:lnTo>
                  <a:pt x="6" y="1166"/>
                </a:lnTo>
                <a:lnTo>
                  <a:pt x="9" y="1155"/>
                </a:lnTo>
                <a:lnTo>
                  <a:pt x="12" y="1144"/>
                </a:lnTo>
                <a:lnTo>
                  <a:pt x="16" y="1134"/>
                </a:lnTo>
                <a:lnTo>
                  <a:pt x="19" y="1123"/>
                </a:lnTo>
                <a:lnTo>
                  <a:pt x="22" y="1113"/>
                </a:lnTo>
                <a:lnTo>
                  <a:pt x="25" y="1103"/>
                </a:lnTo>
                <a:lnTo>
                  <a:pt x="29" y="1093"/>
                </a:lnTo>
                <a:lnTo>
                  <a:pt x="32" y="1083"/>
                </a:lnTo>
                <a:lnTo>
                  <a:pt x="35" y="1073"/>
                </a:lnTo>
                <a:lnTo>
                  <a:pt x="38" y="1063"/>
                </a:lnTo>
                <a:lnTo>
                  <a:pt x="41" y="1054"/>
                </a:lnTo>
                <a:lnTo>
                  <a:pt x="45" y="1044"/>
                </a:lnTo>
                <a:lnTo>
                  <a:pt x="48" y="1034"/>
                </a:lnTo>
                <a:lnTo>
                  <a:pt x="51" y="1025"/>
                </a:lnTo>
                <a:lnTo>
                  <a:pt x="54" y="1016"/>
                </a:lnTo>
                <a:lnTo>
                  <a:pt x="57" y="1007"/>
                </a:lnTo>
                <a:lnTo>
                  <a:pt x="61" y="997"/>
                </a:lnTo>
                <a:lnTo>
                  <a:pt x="64" y="988"/>
                </a:lnTo>
                <a:lnTo>
                  <a:pt x="67" y="979"/>
                </a:lnTo>
                <a:lnTo>
                  <a:pt x="70" y="971"/>
                </a:lnTo>
                <a:lnTo>
                  <a:pt x="74" y="962"/>
                </a:lnTo>
                <a:lnTo>
                  <a:pt x="77" y="953"/>
                </a:lnTo>
                <a:lnTo>
                  <a:pt x="80" y="945"/>
                </a:lnTo>
                <a:lnTo>
                  <a:pt x="83" y="936"/>
                </a:lnTo>
                <a:lnTo>
                  <a:pt x="86" y="928"/>
                </a:lnTo>
                <a:lnTo>
                  <a:pt x="90" y="920"/>
                </a:lnTo>
                <a:lnTo>
                  <a:pt x="93" y="912"/>
                </a:lnTo>
                <a:lnTo>
                  <a:pt x="96" y="904"/>
                </a:lnTo>
                <a:lnTo>
                  <a:pt x="99" y="895"/>
                </a:lnTo>
                <a:lnTo>
                  <a:pt x="102" y="888"/>
                </a:lnTo>
                <a:lnTo>
                  <a:pt x="106" y="880"/>
                </a:lnTo>
                <a:lnTo>
                  <a:pt x="109" y="872"/>
                </a:lnTo>
                <a:lnTo>
                  <a:pt x="112" y="864"/>
                </a:lnTo>
                <a:lnTo>
                  <a:pt x="115" y="857"/>
                </a:lnTo>
                <a:lnTo>
                  <a:pt x="118" y="849"/>
                </a:lnTo>
                <a:lnTo>
                  <a:pt x="122" y="842"/>
                </a:lnTo>
                <a:lnTo>
                  <a:pt x="125" y="835"/>
                </a:lnTo>
                <a:lnTo>
                  <a:pt x="128" y="828"/>
                </a:lnTo>
                <a:lnTo>
                  <a:pt x="131" y="820"/>
                </a:lnTo>
                <a:lnTo>
                  <a:pt x="135" y="813"/>
                </a:lnTo>
                <a:lnTo>
                  <a:pt x="138" y="806"/>
                </a:lnTo>
                <a:lnTo>
                  <a:pt x="141" y="800"/>
                </a:lnTo>
                <a:lnTo>
                  <a:pt x="144" y="793"/>
                </a:lnTo>
                <a:lnTo>
                  <a:pt x="147" y="786"/>
                </a:lnTo>
                <a:lnTo>
                  <a:pt x="151" y="780"/>
                </a:lnTo>
                <a:lnTo>
                  <a:pt x="154" y="773"/>
                </a:lnTo>
                <a:lnTo>
                  <a:pt x="157" y="767"/>
                </a:lnTo>
                <a:lnTo>
                  <a:pt x="160" y="760"/>
                </a:lnTo>
                <a:lnTo>
                  <a:pt x="163" y="754"/>
                </a:lnTo>
                <a:lnTo>
                  <a:pt x="167" y="748"/>
                </a:lnTo>
                <a:lnTo>
                  <a:pt x="170" y="742"/>
                </a:lnTo>
                <a:lnTo>
                  <a:pt x="173" y="736"/>
                </a:lnTo>
                <a:lnTo>
                  <a:pt x="176" y="730"/>
                </a:lnTo>
                <a:lnTo>
                  <a:pt x="180" y="724"/>
                </a:lnTo>
                <a:lnTo>
                  <a:pt x="183" y="718"/>
                </a:lnTo>
                <a:lnTo>
                  <a:pt x="186" y="712"/>
                </a:lnTo>
                <a:lnTo>
                  <a:pt x="189" y="707"/>
                </a:lnTo>
                <a:lnTo>
                  <a:pt x="192" y="701"/>
                </a:lnTo>
                <a:lnTo>
                  <a:pt x="195" y="696"/>
                </a:lnTo>
                <a:lnTo>
                  <a:pt x="199" y="690"/>
                </a:lnTo>
                <a:lnTo>
                  <a:pt x="202" y="685"/>
                </a:lnTo>
                <a:lnTo>
                  <a:pt x="205" y="680"/>
                </a:lnTo>
                <a:lnTo>
                  <a:pt x="208" y="675"/>
                </a:lnTo>
                <a:lnTo>
                  <a:pt x="212" y="670"/>
                </a:lnTo>
                <a:lnTo>
                  <a:pt x="215" y="665"/>
                </a:lnTo>
                <a:lnTo>
                  <a:pt x="218" y="660"/>
                </a:lnTo>
                <a:lnTo>
                  <a:pt x="221" y="655"/>
                </a:lnTo>
                <a:lnTo>
                  <a:pt x="225" y="650"/>
                </a:lnTo>
                <a:lnTo>
                  <a:pt x="228" y="645"/>
                </a:lnTo>
                <a:lnTo>
                  <a:pt x="231" y="641"/>
                </a:lnTo>
                <a:lnTo>
                  <a:pt x="234" y="636"/>
                </a:lnTo>
                <a:lnTo>
                  <a:pt x="237" y="632"/>
                </a:lnTo>
                <a:lnTo>
                  <a:pt x="240" y="627"/>
                </a:lnTo>
                <a:lnTo>
                  <a:pt x="244" y="623"/>
                </a:lnTo>
                <a:lnTo>
                  <a:pt x="247" y="619"/>
                </a:lnTo>
                <a:lnTo>
                  <a:pt x="250" y="614"/>
                </a:lnTo>
                <a:lnTo>
                  <a:pt x="253" y="610"/>
                </a:lnTo>
                <a:lnTo>
                  <a:pt x="257" y="606"/>
                </a:lnTo>
                <a:lnTo>
                  <a:pt x="260" y="602"/>
                </a:lnTo>
                <a:lnTo>
                  <a:pt x="263" y="598"/>
                </a:lnTo>
                <a:lnTo>
                  <a:pt x="266" y="594"/>
                </a:lnTo>
                <a:lnTo>
                  <a:pt x="269" y="591"/>
                </a:lnTo>
                <a:lnTo>
                  <a:pt x="273" y="587"/>
                </a:lnTo>
                <a:lnTo>
                  <a:pt x="276" y="583"/>
                </a:lnTo>
                <a:lnTo>
                  <a:pt x="279" y="580"/>
                </a:lnTo>
                <a:lnTo>
                  <a:pt x="282" y="576"/>
                </a:lnTo>
                <a:lnTo>
                  <a:pt x="285" y="573"/>
                </a:lnTo>
                <a:lnTo>
                  <a:pt x="289" y="569"/>
                </a:lnTo>
                <a:lnTo>
                  <a:pt x="292" y="566"/>
                </a:lnTo>
                <a:lnTo>
                  <a:pt x="295" y="563"/>
                </a:lnTo>
                <a:lnTo>
                  <a:pt x="298" y="560"/>
                </a:lnTo>
                <a:lnTo>
                  <a:pt x="302" y="557"/>
                </a:lnTo>
                <a:lnTo>
                  <a:pt x="305" y="554"/>
                </a:lnTo>
                <a:lnTo>
                  <a:pt x="308" y="551"/>
                </a:lnTo>
                <a:lnTo>
                  <a:pt x="311" y="548"/>
                </a:lnTo>
                <a:lnTo>
                  <a:pt x="314" y="545"/>
                </a:lnTo>
                <a:lnTo>
                  <a:pt x="318" y="542"/>
                </a:lnTo>
                <a:lnTo>
                  <a:pt x="321" y="539"/>
                </a:lnTo>
                <a:lnTo>
                  <a:pt x="324" y="536"/>
                </a:lnTo>
                <a:lnTo>
                  <a:pt x="327" y="534"/>
                </a:lnTo>
                <a:lnTo>
                  <a:pt x="330" y="531"/>
                </a:lnTo>
                <a:lnTo>
                  <a:pt x="334" y="529"/>
                </a:lnTo>
                <a:lnTo>
                  <a:pt x="337" y="526"/>
                </a:lnTo>
                <a:lnTo>
                  <a:pt x="340" y="524"/>
                </a:lnTo>
                <a:lnTo>
                  <a:pt x="343" y="522"/>
                </a:lnTo>
                <a:lnTo>
                  <a:pt x="346" y="519"/>
                </a:lnTo>
                <a:lnTo>
                  <a:pt x="350" y="517"/>
                </a:lnTo>
                <a:lnTo>
                  <a:pt x="353" y="515"/>
                </a:lnTo>
                <a:lnTo>
                  <a:pt x="356" y="513"/>
                </a:lnTo>
                <a:lnTo>
                  <a:pt x="359" y="511"/>
                </a:lnTo>
                <a:lnTo>
                  <a:pt x="363" y="509"/>
                </a:lnTo>
                <a:lnTo>
                  <a:pt x="366" y="507"/>
                </a:lnTo>
                <a:lnTo>
                  <a:pt x="369" y="505"/>
                </a:lnTo>
                <a:lnTo>
                  <a:pt x="372" y="503"/>
                </a:lnTo>
                <a:lnTo>
                  <a:pt x="375" y="502"/>
                </a:lnTo>
                <a:lnTo>
                  <a:pt x="379" y="500"/>
                </a:lnTo>
                <a:lnTo>
                  <a:pt x="382" y="498"/>
                </a:lnTo>
                <a:lnTo>
                  <a:pt x="385" y="497"/>
                </a:lnTo>
                <a:lnTo>
                  <a:pt x="388" y="495"/>
                </a:lnTo>
                <a:lnTo>
                  <a:pt x="391" y="494"/>
                </a:lnTo>
                <a:lnTo>
                  <a:pt x="395" y="492"/>
                </a:lnTo>
                <a:lnTo>
                  <a:pt x="398" y="491"/>
                </a:lnTo>
                <a:lnTo>
                  <a:pt x="401" y="490"/>
                </a:lnTo>
                <a:lnTo>
                  <a:pt x="404" y="488"/>
                </a:lnTo>
                <a:lnTo>
                  <a:pt x="408" y="487"/>
                </a:lnTo>
                <a:lnTo>
                  <a:pt x="411" y="486"/>
                </a:lnTo>
                <a:lnTo>
                  <a:pt x="414" y="485"/>
                </a:lnTo>
                <a:lnTo>
                  <a:pt x="417" y="484"/>
                </a:lnTo>
                <a:lnTo>
                  <a:pt x="420" y="483"/>
                </a:lnTo>
                <a:lnTo>
                  <a:pt x="423" y="482"/>
                </a:lnTo>
                <a:lnTo>
                  <a:pt x="427" y="481"/>
                </a:lnTo>
                <a:lnTo>
                  <a:pt x="430" y="480"/>
                </a:lnTo>
                <a:lnTo>
                  <a:pt x="433" y="479"/>
                </a:lnTo>
                <a:lnTo>
                  <a:pt x="436" y="478"/>
                </a:lnTo>
                <a:lnTo>
                  <a:pt x="440" y="478"/>
                </a:lnTo>
                <a:lnTo>
                  <a:pt x="443" y="477"/>
                </a:lnTo>
                <a:lnTo>
                  <a:pt x="446" y="476"/>
                </a:lnTo>
                <a:lnTo>
                  <a:pt x="449" y="476"/>
                </a:lnTo>
                <a:lnTo>
                  <a:pt x="453" y="475"/>
                </a:lnTo>
                <a:lnTo>
                  <a:pt x="456" y="475"/>
                </a:lnTo>
                <a:lnTo>
                  <a:pt x="459" y="474"/>
                </a:lnTo>
                <a:lnTo>
                  <a:pt x="462" y="474"/>
                </a:lnTo>
                <a:lnTo>
                  <a:pt x="465" y="473"/>
                </a:lnTo>
                <a:lnTo>
                  <a:pt x="468" y="473"/>
                </a:lnTo>
                <a:lnTo>
                  <a:pt x="472" y="473"/>
                </a:lnTo>
                <a:lnTo>
                  <a:pt x="475" y="473"/>
                </a:lnTo>
                <a:lnTo>
                  <a:pt x="478" y="472"/>
                </a:lnTo>
                <a:lnTo>
                  <a:pt x="481" y="472"/>
                </a:lnTo>
                <a:lnTo>
                  <a:pt x="485" y="472"/>
                </a:lnTo>
                <a:lnTo>
                  <a:pt x="488" y="472"/>
                </a:lnTo>
                <a:lnTo>
                  <a:pt x="491" y="472"/>
                </a:lnTo>
                <a:lnTo>
                  <a:pt x="494" y="472"/>
                </a:lnTo>
                <a:lnTo>
                  <a:pt x="497" y="472"/>
                </a:lnTo>
                <a:lnTo>
                  <a:pt x="501" y="472"/>
                </a:lnTo>
                <a:lnTo>
                  <a:pt x="504" y="472"/>
                </a:lnTo>
                <a:lnTo>
                  <a:pt x="507" y="472"/>
                </a:lnTo>
                <a:lnTo>
                  <a:pt x="510" y="473"/>
                </a:lnTo>
                <a:lnTo>
                  <a:pt x="513" y="473"/>
                </a:lnTo>
                <a:lnTo>
                  <a:pt x="517" y="473"/>
                </a:lnTo>
                <a:lnTo>
                  <a:pt x="520" y="473"/>
                </a:lnTo>
                <a:lnTo>
                  <a:pt x="523" y="474"/>
                </a:lnTo>
                <a:lnTo>
                  <a:pt x="526" y="474"/>
                </a:lnTo>
                <a:lnTo>
                  <a:pt x="530" y="474"/>
                </a:lnTo>
                <a:lnTo>
                  <a:pt x="533" y="475"/>
                </a:lnTo>
                <a:lnTo>
                  <a:pt x="536" y="475"/>
                </a:lnTo>
                <a:lnTo>
                  <a:pt x="539" y="476"/>
                </a:lnTo>
                <a:lnTo>
                  <a:pt x="542" y="476"/>
                </a:lnTo>
                <a:lnTo>
                  <a:pt x="546" y="477"/>
                </a:lnTo>
                <a:lnTo>
                  <a:pt x="549" y="478"/>
                </a:lnTo>
                <a:lnTo>
                  <a:pt x="552" y="478"/>
                </a:lnTo>
                <a:lnTo>
                  <a:pt x="555" y="479"/>
                </a:lnTo>
                <a:lnTo>
                  <a:pt x="558" y="480"/>
                </a:lnTo>
                <a:lnTo>
                  <a:pt x="562" y="480"/>
                </a:lnTo>
                <a:lnTo>
                  <a:pt x="565" y="481"/>
                </a:lnTo>
                <a:lnTo>
                  <a:pt x="568" y="482"/>
                </a:lnTo>
                <a:lnTo>
                  <a:pt x="571" y="483"/>
                </a:lnTo>
                <a:lnTo>
                  <a:pt x="574" y="484"/>
                </a:lnTo>
                <a:lnTo>
                  <a:pt x="578" y="485"/>
                </a:lnTo>
                <a:lnTo>
                  <a:pt x="581" y="485"/>
                </a:lnTo>
                <a:lnTo>
                  <a:pt x="584" y="486"/>
                </a:lnTo>
                <a:lnTo>
                  <a:pt x="587" y="488"/>
                </a:lnTo>
                <a:lnTo>
                  <a:pt x="591" y="488"/>
                </a:lnTo>
                <a:lnTo>
                  <a:pt x="594" y="489"/>
                </a:lnTo>
                <a:lnTo>
                  <a:pt x="597" y="491"/>
                </a:lnTo>
                <a:lnTo>
                  <a:pt x="600" y="492"/>
                </a:lnTo>
                <a:lnTo>
                  <a:pt x="603" y="493"/>
                </a:lnTo>
                <a:lnTo>
                  <a:pt x="607" y="494"/>
                </a:lnTo>
                <a:lnTo>
                  <a:pt x="610" y="495"/>
                </a:lnTo>
                <a:lnTo>
                  <a:pt x="613" y="496"/>
                </a:lnTo>
                <a:lnTo>
                  <a:pt x="616" y="497"/>
                </a:lnTo>
                <a:lnTo>
                  <a:pt x="619" y="499"/>
                </a:lnTo>
                <a:lnTo>
                  <a:pt x="623" y="500"/>
                </a:lnTo>
                <a:lnTo>
                  <a:pt x="626" y="501"/>
                </a:lnTo>
                <a:lnTo>
                  <a:pt x="629" y="503"/>
                </a:lnTo>
                <a:lnTo>
                  <a:pt x="632" y="504"/>
                </a:lnTo>
                <a:lnTo>
                  <a:pt x="636" y="505"/>
                </a:lnTo>
                <a:lnTo>
                  <a:pt x="639" y="506"/>
                </a:lnTo>
                <a:lnTo>
                  <a:pt x="642" y="508"/>
                </a:lnTo>
                <a:lnTo>
                  <a:pt x="645" y="509"/>
                </a:lnTo>
                <a:lnTo>
                  <a:pt x="648" y="511"/>
                </a:lnTo>
                <a:lnTo>
                  <a:pt x="651" y="512"/>
                </a:lnTo>
                <a:lnTo>
                  <a:pt x="655" y="514"/>
                </a:lnTo>
                <a:lnTo>
                  <a:pt x="658" y="515"/>
                </a:lnTo>
                <a:lnTo>
                  <a:pt x="661" y="517"/>
                </a:lnTo>
                <a:lnTo>
                  <a:pt x="664" y="518"/>
                </a:lnTo>
                <a:lnTo>
                  <a:pt x="668" y="520"/>
                </a:lnTo>
                <a:lnTo>
                  <a:pt x="671" y="521"/>
                </a:lnTo>
                <a:lnTo>
                  <a:pt x="674" y="523"/>
                </a:lnTo>
                <a:lnTo>
                  <a:pt x="677" y="524"/>
                </a:lnTo>
                <a:lnTo>
                  <a:pt x="681" y="526"/>
                </a:lnTo>
                <a:lnTo>
                  <a:pt x="684" y="528"/>
                </a:lnTo>
                <a:lnTo>
                  <a:pt x="687" y="529"/>
                </a:lnTo>
                <a:lnTo>
                  <a:pt x="690" y="531"/>
                </a:lnTo>
                <a:lnTo>
                  <a:pt x="693" y="533"/>
                </a:lnTo>
                <a:lnTo>
                  <a:pt x="696" y="534"/>
                </a:lnTo>
                <a:lnTo>
                  <a:pt x="700" y="536"/>
                </a:lnTo>
                <a:lnTo>
                  <a:pt x="703" y="538"/>
                </a:lnTo>
                <a:lnTo>
                  <a:pt x="706" y="539"/>
                </a:lnTo>
                <a:lnTo>
                  <a:pt x="709" y="541"/>
                </a:lnTo>
                <a:lnTo>
                  <a:pt x="713" y="543"/>
                </a:lnTo>
                <a:lnTo>
                  <a:pt x="716" y="545"/>
                </a:lnTo>
                <a:lnTo>
                  <a:pt x="719" y="546"/>
                </a:lnTo>
                <a:lnTo>
                  <a:pt x="722" y="548"/>
                </a:lnTo>
                <a:lnTo>
                  <a:pt x="725" y="550"/>
                </a:lnTo>
                <a:lnTo>
                  <a:pt x="729" y="552"/>
                </a:lnTo>
                <a:lnTo>
                  <a:pt x="732" y="554"/>
                </a:lnTo>
                <a:lnTo>
                  <a:pt x="735" y="555"/>
                </a:lnTo>
                <a:lnTo>
                  <a:pt x="738" y="557"/>
                </a:lnTo>
                <a:lnTo>
                  <a:pt x="741" y="559"/>
                </a:lnTo>
                <a:lnTo>
                  <a:pt x="745" y="561"/>
                </a:lnTo>
                <a:lnTo>
                  <a:pt x="748" y="563"/>
                </a:lnTo>
                <a:lnTo>
                  <a:pt x="751" y="565"/>
                </a:lnTo>
                <a:lnTo>
                  <a:pt x="754" y="566"/>
                </a:lnTo>
                <a:lnTo>
                  <a:pt x="758" y="568"/>
                </a:lnTo>
                <a:lnTo>
                  <a:pt x="761" y="570"/>
                </a:lnTo>
                <a:lnTo>
                  <a:pt x="764" y="572"/>
                </a:lnTo>
                <a:lnTo>
                  <a:pt x="767" y="574"/>
                </a:lnTo>
                <a:lnTo>
                  <a:pt x="770" y="576"/>
                </a:lnTo>
                <a:lnTo>
                  <a:pt x="774" y="578"/>
                </a:lnTo>
                <a:lnTo>
                  <a:pt x="777" y="580"/>
                </a:lnTo>
                <a:lnTo>
                  <a:pt x="780" y="581"/>
                </a:lnTo>
                <a:lnTo>
                  <a:pt x="783" y="583"/>
                </a:lnTo>
                <a:lnTo>
                  <a:pt x="786" y="585"/>
                </a:lnTo>
                <a:lnTo>
                  <a:pt x="790" y="587"/>
                </a:lnTo>
                <a:lnTo>
                  <a:pt x="793" y="589"/>
                </a:lnTo>
                <a:lnTo>
                  <a:pt x="796" y="591"/>
                </a:lnTo>
                <a:lnTo>
                  <a:pt x="799" y="593"/>
                </a:lnTo>
                <a:lnTo>
                  <a:pt x="802" y="595"/>
                </a:lnTo>
                <a:lnTo>
                  <a:pt x="806" y="597"/>
                </a:lnTo>
                <a:lnTo>
                  <a:pt x="809" y="599"/>
                </a:lnTo>
                <a:lnTo>
                  <a:pt x="812" y="600"/>
                </a:lnTo>
                <a:lnTo>
                  <a:pt x="815" y="602"/>
                </a:lnTo>
                <a:lnTo>
                  <a:pt x="819" y="604"/>
                </a:lnTo>
                <a:lnTo>
                  <a:pt x="822" y="606"/>
                </a:lnTo>
                <a:lnTo>
                  <a:pt x="825" y="608"/>
                </a:lnTo>
                <a:lnTo>
                  <a:pt x="828" y="610"/>
                </a:lnTo>
                <a:lnTo>
                  <a:pt x="831" y="612"/>
                </a:lnTo>
                <a:lnTo>
                  <a:pt x="835" y="614"/>
                </a:lnTo>
                <a:lnTo>
                  <a:pt x="838" y="616"/>
                </a:lnTo>
                <a:lnTo>
                  <a:pt x="841" y="617"/>
                </a:lnTo>
                <a:lnTo>
                  <a:pt x="844" y="619"/>
                </a:lnTo>
                <a:lnTo>
                  <a:pt x="847" y="621"/>
                </a:lnTo>
                <a:lnTo>
                  <a:pt x="851" y="623"/>
                </a:lnTo>
                <a:lnTo>
                  <a:pt x="854" y="625"/>
                </a:lnTo>
                <a:lnTo>
                  <a:pt x="857" y="627"/>
                </a:lnTo>
                <a:lnTo>
                  <a:pt x="860" y="629"/>
                </a:lnTo>
                <a:lnTo>
                  <a:pt x="864" y="630"/>
                </a:lnTo>
                <a:lnTo>
                  <a:pt x="867" y="632"/>
                </a:lnTo>
                <a:lnTo>
                  <a:pt x="870" y="634"/>
                </a:lnTo>
                <a:lnTo>
                  <a:pt x="873" y="636"/>
                </a:lnTo>
                <a:lnTo>
                  <a:pt x="876" y="638"/>
                </a:lnTo>
                <a:lnTo>
                  <a:pt x="879" y="639"/>
                </a:lnTo>
                <a:lnTo>
                  <a:pt x="883" y="641"/>
                </a:lnTo>
                <a:lnTo>
                  <a:pt x="886" y="643"/>
                </a:lnTo>
                <a:lnTo>
                  <a:pt x="889" y="645"/>
                </a:lnTo>
                <a:lnTo>
                  <a:pt x="892" y="647"/>
                </a:lnTo>
                <a:lnTo>
                  <a:pt x="896" y="648"/>
                </a:lnTo>
                <a:lnTo>
                  <a:pt x="899" y="650"/>
                </a:lnTo>
                <a:lnTo>
                  <a:pt x="902" y="652"/>
                </a:lnTo>
                <a:lnTo>
                  <a:pt x="905" y="653"/>
                </a:lnTo>
                <a:lnTo>
                  <a:pt x="909" y="655"/>
                </a:lnTo>
                <a:lnTo>
                  <a:pt x="912" y="657"/>
                </a:lnTo>
                <a:lnTo>
                  <a:pt x="915" y="658"/>
                </a:lnTo>
                <a:lnTo>
                  <a:pt x="918" y="660"/>
                </a:lnTo>
                <a:lnTo>
                  <a:pt x="921" y="662"/>
                </a:lnTo>
                <a:lnTo>
                  <a:pt x="924" y="663"/>
                </a:lnTo>
                <a:lnTo>
                  <a:pt x="928" y="665"/>
                </a:lnTo>
                <a:lnTo>
                  <a:pt x="931" y="666"/>
                </a:lnTo>
                <a:lnTo>
                  <a:pt x="934" y="668"/>
                </a:lnTo>
                <a:lnTo>
                  <a:pt x="937" y="669"/>
                </a:lnTo>
                <a:lnTo>
                  <a:pt x="941" y="671"/>
                </a:lnTo>
                <a:lnTo>
                  <a:pt x="944" y="672"/>
                </a:lnTo>
                <a:lnTo>
                  <a:pt x="947" y="674"/>
                </a:lnTo>
                <a:lnTo>
                  <a:pt x="950" y="675"/>
                </a:lnTo>
                <a:lnTo>
                  <a:pt x="953" y="677"/>
                </a:lnTo>
                <a:lnTo>
                  <a:pt x="957" y="678"/>
                </a:lnTo>
                <a:lnTo>
                  <a:pt x="960" y="680"/>
                </a:lnTo>
                <a:lnTo>
                  <a:pt x="963" y="681"/>
                </a:lnTo>
                <a:lnTo>
                  <a:pt x="966" y="682"/>
                </a:lnTo>
                <a:lnTo>
                  <a:pt x="969" y="684"/>
                </a:lnTo>
                <a:lnTo>
                  <a:pt x="973" y="685"/>
                </a:lnTo>
                <a:lnTo>
                  <a:pt x="976" y="686"/>
                </a:lnTo>
                <a:lnTo>
                  <a:pt x="979" y="688"/>
                </a:lnTo>
                <a:lnTo>
                  <a:pt x="982" y="689"/>
                </a:lnTo>
                <a:lnTo>
                  <a:pt x="986" y="690"/>
                </a:lnTo>
                <a:lnTo>
                  <a:pt x="989" y="691"/>
                </a:lnTo>
                <a:lnTo>
                  <a:pt x="992" y="692"/>
                </a:lnTo>
                <a:lnTo>
                  <a:pt x="995" y="694"/>
                </a:lnTo>
                <a:lnTo>
                  <a:pt x="998" y="695"/>
                </a:lnTo>
                <a:lnTo>
                  <a:pt x="1002" y="696"/>
                </a:lnTo>
                <a:lnTo>
                  <a:pt x="1005" y="697"/>
                </a:lnTo>
                <a:lnTo>
                  <a:pt x="1008" y="698"/>
                </a:lnTo>
                <a:lnTo>
                  <a:pt x="1011" y="699"/>
                </a:lnTo>
                <a:lnTo>
                  <a:pt x="1014" y="700"/>
                </a:lnTo>
                <a:lnTo>
                  <a:pt x="1018" y="701"/>
                </a:lnTo>
                <a:lnTo>
                  <a:pt x="1021" y="702"/>
                </a:lnTo>
                <a:lnTo>
                  <a:pt x="1024" y="703"/>
                </a:lnTo>
                <a:lnTo>
                  <a:pt x="1027" y="704"/>
                </a:lnTo>
                <a:lnTo>
                  <a:pt x="1030" y="705"/>
                </a:lnTo>
                <a:lnTo>
                  <a:pt x="1034" y="706"/>
                </a:lnTo>
                <a:lnTo>
                  <a:pt x="1037" y="706"/>
                </a:lnTo>
                <a:lnTo>
                  <a:pt x="1040" y="707"/>
                </a:lnTo>
                <a:lnTo>
                  <a:pt x="1043" y="708"/>
                </a:lnTo>
                <a:lnTo>
                  <a:pt x="1047" y="709"/>
                </a:lnTo>
                <a:lnTo>
                  <a:pt x="1050" y="709"/>
                </a:lnTo>
                <a:lnTo>
                  <a:pt x="1053" y="710"/>
                </a:lnTo>
                <a:lnTo>
                  <a:pt x="1056" y="710"/>
                </a:lnTo>
                <a:lnTo>
                  <a:pt x="1059" y="711"/>
                </a:lnTo>
                <a:lnTo>
                  <a:pt x="1063" y="712"/>
                </a:lnTo>
                <a:lnTo>
                  <a:pt x="1066" y="712"/>
                </a:lnTo>
                <a:lnTo>
                  <a:pt x="1069" y="713"/>
                </a:lnTo>
                <a:lnTo>
                  <a:pt x="1072" y="713"/>
                </a:lnTo>
                <a:lnTo>
                  <a:pt x="1075" y="713"/>
                </a:lnTo>
                <a:lnTo>
                  <a:pt x="1079" y="714"/>
                </a:lnTo>
                <a:lnTo>
                  <a:pt x="1082" y="714"/>
                </a:lnTo>
                <a:lnTo>
                  <a:pt x="1085" y="715"/>
                </a:lnTo>
                <a:lnTo>
                  <a:pt x="1088" y="715"/>
                </a:lnTo>
                <a:lnTo>
                  <a:pt x="1092" y="715"/>
                </a:lnTo>
                <a:lnTo>
                  <a:pt x="1095" y="715"/>
                </a:lnTo>
                <a:lnTo>
                  <a:pt x="1098" y="715"/>
                </a:lnTo>
                <a:lnTo>
                  <a:pt x="1101" y="715"/>
                </a:lnTo>
                <a:lnTo>
                  <a:pt x="1104" y="715"/>
                </a:lnTo>
                <a:lnTo>
                  <a:pt x="1107" y="716"/>
                </a:lnTo>
                <a:lnTo>
                  <a:pt x="1111" y="716"/>
                </a:lnTo>
                <a:lnTo>
                  <a:pt x="1114" y="715"/>
                </a:lnTo>
                <a:lnTo>
                  <a:pt x="1117" y="715"/>
                </a:lnTo>
                <a:lnTo>
                  <a:pt x="1120" y="715"/>
                </a:lnTo>
                <a:lnTo>
                  <a:pt x="1124" y="715"/>
                </a:lnTo>
                <a:lnTo>
                  <a:pt x="1127" y="715"/>
                </a:lnTo>
                <a:lnTo>
                  <a:pt x="1130" y="715"/>
                </a:lnTo>
                <a:lnTo>
                  <a:pt x="1133" y="715"/>
                </a:lnTo>
                <a:lnTo>
                  <a:pt x="1137" y="714"/>
                </a:lnTo>
                <a:lnTo>
                  <a:pt x="1140" y="714"/>
                </a:lnTo>
                <a:lnTo>
                  <a:pt x="1143" y="713"/>
                </a:lnTo>
                <a:lnTo>
                  <a:pt x="1146" y="713"/>
                </a:lnTo>
                <a:lnTo>
                  <a:pt x="1149" y="712"/>
                </a:lnTo>
                <a:lnTo>
                  <a:pt x="1152" y="712"/>
                </a:lnTo>
                <a:lnTo>
                  <a:pt x="1156" y="711"/>
                </a:lnTo>
                <a:lnTo>
                  <a:pt x="1159" y="711"/>
                </a:lnTo>
                <a:lnTo>
                  <a:pt x="1162" y="710"/>
                </a:lnTo>
                <a:lnTo>
                  <a:pt x="1165" y="709"/>
                </a:lnTo>
                <a:lnTo>
                  <a:pt x="1169" y="708"/>
                </a:lnTo>
                <a:lnTo>
                  <a:pt x="1172" y="708"/>
                </a:lnTo>
                <a:lnTo>
                  <a:pt x="1175" y="707"/>
                </a:lnTo>
                <a:lnTo>
                  <a:pt x="1178" y="706"/>
                </a:lnTo>
                <a:lnTo>
                  <a:pt x="1181" y="705"/>
                </a:lnTo>
                <a:lnTo>
                  <a:pt x="1185" y="704"/>
                </a:lnTo>
                <a:lnTo>
                  <a:pt x="1188" y="703"/>
                </a:lnTo>
                <a:lnTo>
                  <a:pt x="1191" y="702"/>
                </a:lnTo>
                <a:lnTo>
                  <a:pt x="1194" y="700"/>
                </a:lnTo>
                <a:lnTo>
                  <a:pt x="1197" y="699"/>
                </a:lnTo>
                <a:lnTo>
                  <a:pt x="1201" y="698"/>
                </a:lnTo>
                <a:lnTo>
                  <a:pt x="1204" y="697"/>
                </a:lnTo>
                <a:lnTo>
                  <a:pt x="1207" y="695"/>
                </a:lnTo>
                <a:lnTo>
                  <a:pt x="1210" y="694"/>
                </a:lnTo>
                <a:lnTo>
                  <a:pt x="1214" y="692"/>
                </a:lnTo>
                <a:lnTo>
                  <a:pt x="1217" y="691"/>
                </a:lnTo>
                <a:lnTo>
                  <a:pt x="1220" y="689"/>
                </a:lnTo>
                <a:lnTo>
                  <a:pt x="1223" y="688"/>
                </a:lnTo>
                <a:lnTo>
                  <a:pt x="1226" y="686"/>
                </a:lnTo>
                <a:lnTo>
                  <a:pt x="1230" y="684"/>
                </a:lnTo>
                <a:lnTo>
                  <a:pt x="1233" y="682"/>
                </a:lnTo>
                <a:lnTo>
                  <a:pt x="1236" y="680"/>
                </a:lnTo>
                <a:lnTo>
                  <a:pt x="1239" y="679"/>
                </a:lnTo>
                <a:lnTo>
                  <a:pt x="1242" y="677"/>
                </a:lnTo>
                <a:lnTo>
                  <a:pt x="1246" y="675"/>
                </a:lnTo>
                <a:lnTo>
                  <a:pt x="1249" y="673"/>
                </a:lnTo>
                <a:lnTo>
                  <a:pt x="1252" y="670"/>
                </a:lnTo>
                <a:lnTo>
                  <a:pt x="1255" y="668"/>
                </a:lnTo>
                <a:lnTo>
                  <a:pt x="1258" y="666"/>
                </a:lnTo>
                <a:lnTo>
                  <a:pt x="1262" y="664"/>
                </a:lnTo>
                <a:lnTo>
                  <a:pt x="1265" y="661"/>
                </a:lnTo>
                <a:lnTo>
                  <a:pt x="1268" y="659"/>
                </a:lnTo>
                <a:lnTo>
                  <a:pt x="1271" y="656"/>
                </a:lnTo>
                <a:lnTo>
                  <a:pt x="1275" y="654"/>
                </a:lnTo>
                <a:lnTo>
                  <a:pt x="1278" y="651"/>
                </a:lnTo>
                <a:lnTo>
                  <a:pt x="1281" y="648"/>
                </a:lnTo>
                <a:lnTo>
                  <a:pt x="1284" y="646"/>
                </a:lnTo>
                <a:lnTo>
                  <a:pt x="1287" y="643"/>
                </a:lnTo>
                <a:lnTo>
                  <a:pt x="1291" y="640"/>
                </a:lnTo>
                <a:lnTo>
                  <a:pt x="1294" y="637"/>
                </a:lnTo>
                <a:lnTo>
                  <a:pt x="1297" y="634"/>
                </a:lnTo>
                <a:lnTo>
                  <a:pt x="1300" y="631"/>
                </a:lnTo>
                <a:lnTo>
                  <a:pt x="1303" y="628"/>
                </a:lnTo>
                <a:lnTo>
                  <a:pt x="1307" y="625"/>
                </a:lnTo>
                <a:lnTo>
                  <a:pt x="1310" y="622"/>
                </a:lnTo>
                <a:lnTo>
                  <a:pt x="1313" y="618"/>
                </a:lnTo>
                <a:lnTo>
                  <a:pt x="1316" y="615"/>
                </a:lnTo>
                <a:lnTo>
                  <a:pt x="1320" y="611"/>
                </a:lnTo>
                <a:lnTo>
                  <a:pt x="1323" y="608"/>
                </a:lnTo>
                <a:lnTo>
                  <a:pt x="1326" y="604"/>
                </a:lnTo>
                <a:lnTo>
                  <a:pt x="1329" y="601"/>
                </a:lnTo>
                <a:lnTo>
                  <a:pt x="1332" y="597"/>
                </a:lnTo>
                <a:lnTo>
                  <a:pt x="1335" y="593"/>
                </a:lnTo>
                <a:lnTo>
                  <a:pt x="1339" y="589"/>
                </a:lnTo>
                <a:lnTo>
                  <a:pt x="1342" y="585"/>
                </a:lnTo>
                <a:lnTo>
                  <a:pt x="1345" y="581"/>
                </a:lnTo>
                <a:lnTo>
                  <a:pt x="1348" y="577"/>
                </a:lnTo>
                <a:lnTo>
                  <a:pt x="1352" y="573"/>
                </a:lnTo>
                <a:lnTo>
                  <a:pt x="1355" y="569"/>
                </a:lnTo>
                <a:lnTo>
                  <a:pt x="1358" y="565"/>
                </a:lnTo>
                <a:lnTo>
                  <a:pt x="1361" y="560"/>
                </a:lnTo>
                <a:lnTo>
                  <a:pt x="1365" y="556"/>
                </a:lnTo>
                <a:lnTo>
                  <a:pt x="1368" y="551"/>
                </a:lnTo>
                <a:lnTo>
                  <a:pt x="1371" y="547"/>
                </a:lnTo>
                <a:lnTo>
                  <a:pt x="1374" y="542"/>
                </a:lnTo>
                <a:lnTo>
                  <a:pt x="1377" y="538"/>
                </a:lnTo>
                <a:lnTo>
                  <a:pt x="1380" y="533"/>
                </a:lnTo>
                <a:lnTo>
                  <a:pt x="1384" y="528"/>
                </a:lnTo>
                <a:lnTo>
                  <a:pt x="1387" y="523"/>
                </a:lnTo>
                <a:lnTo>
                  <a:pt x="1390" y="518"/>
                </a:lnTo>
                <a:lnTo>
                  <a:pt x="1393" y="513"/>
                </a:lnTo>
                <a:lnTo>
                  <a:pt x="1397" y="508"/>
                </a:lnTo>
                <a:lnTo>
                  <a:pt x="1400" y="503"/>
                </a:lnTo>
                <a:lnTo>
                  <a:pt x="1403" y="497"/>
                </a:lnTo>
                <a:lnTo>
                  <a:pt x="1406" y="492"/>
                </a:lnTo>
                <a:lnTo>
                  <a:pt x="1410" y="486"/>
                </a:lnTo>
                <a:lnTo>
                  <a:pt x="1413" y="481"/>
                </a:lnTo>
                <a:lnTo>
                  <a:pt x="1416" y="475"/>
                </a:lnTo>
                <a:lnTo>
                  <a:pt x="1419" y="470"/>
                </a:lnTo>
                <a:lnTo>
                  <a:pt x="1422" y="464"/>
                </a:lnTo>
                <a:lnTo>
                  <a:pt x="1426" y="458"/>
                </a:lnTo>
                <a:lnTo>
                  <a:pt x="1429" y="452"/>
                </a:lnTo>
                <a:lnTo>
                  <a:pt x="1432" y="446"/>
                </a:lnTo>
                <a:lnTo>
                  <a:pt x="1435" y="440"/>
                </a:lnTo>
                <a:lnTo>
                  <a:pt x="1438" y="434"/>
                </a:lnTo>
                <a:lnTo>
                  <a:pt x="1442" y="427"/>
                </a:lnTo>
                <a:lnTo>
                  <a:pt x="1445" y="421"/>
                </a:lnTo>
                <a:lnTo>
                  <a:pt x="1448" y="414"/>
                </a:lnTo>
                <a:lnTo>
                  <a:pt x="1451" y="408"/>
                </a:lnTo>
                <a:lnTo>
                  <a:pt x="1454" y="401"/>
                </a:lnTo>
                <a:lnTo>
                  <a:pt x="1458" y="395"/>
                </a:lnTo>
                <a:lnTo>
                  <a:pt x="1461" y="388"/>
                </a:lnTo>
                <a:lnTo>
                  <a:pt x="1464" y="381"/>
                </a:lnTo>
                <a:lnTo>
                  <a:pt x="1467" y="374"/>
                </a:lnTo>
                <a:lnTo>
                  <a:pt x="1471" y="367"/>
                </a:lnTo>
                <a:lnTo>
                  <a:pt x="1474" y="360"/>
                </a:lnTo>
                <a:lnTo>
                  <a:pt x="1477" y="353"/>
                </a:lnTo>
                <a:lnTo>
                  <a:pt x="1480" y="346"/>
                </a:lnTo>
                <a:lnTo>
                  <a:pt x="1483" y="338"/>
                </a:lnTo>
                <a:lnTo>
                  <a:pt x="1486" y="331"/>
                </a:lnTo>
                <a:lnTo>
                  <a:pt x="1490" y="323"/>
                </a:lnTo>
                <a:lnTo>
                  <a:pt x="1493" y="315"/>
                </a:lnTo>
                <a:lnTo>
                  <a:pt x="1496" y="308"/>
                </a:lnTo>
                <a:lnTo>
                  <a:pt x="1499" y="300"/>
                </a:lnTo>
                <a:lnTo>
                  <a:pt x="1503" y="292"/>
                </a:lnTo>
                <a:lnTo>
                  <a:pt x="1506" y="284"/>
                </a:lnTo>
                <a:lnTo>
                  <a:pt x="1509" y="276"/>
                </a:lnTo>
                <a:lnTo>
                  <a:pt x="1512" y="268"/>
                </a:lnTo>
                <a:lnTo>
                  <a:pt x="1516" y="260"/>
                </a:lnTo>
                <a:lnTo>
                  <a:pt x="1519" y="251"/>
                </a:lnTo>
                <a:lnTo>
                  <a:pt x="1522" y="243"/>
                </a:lnTo>
                <a:lnTo>
                  <a:pt x="1525" y="234"/>
                </a:lnTo>
                <a:lnTo>
                  <a:pt x="1528" y="226"/>
                </a:lnTo>
                <a:lnTo>
                  <a:pt x="1531" y="217"/>
                </a:lnTo>
                <a:lnTo>
                  <a:pt x="1535" y="208"/>
                </a:lnTo>
                <a:lnTo>
                  <a:pt x="1538" y="199"/>
                </a:lnTo>
                <a:lnTo>
                  <a:pt x="1541" y="190"/>
                </a:lnTo>
                <a:lnTo>
                  <a:pt x="1544" y="181"/>
                </a:lnTo>
                <a:lnTo>
                  <a:pt x="1548" y="172"/>
                </a:lnTo>
                <a:lnTo>
                  <a:pt x="1551" y="162"/>
                </a:lnTo>
                <a:lnTo>
                  <a:pt x="1554" y="153"/>
                </a:lnTo>
                <a:lnTo>
                  <a:pt x="1557" y="143"/>
                </a:lnTo>
                <a:lnTo>
                  <a:pt x="1561" y="134"/>
                </a:lnTo>
                <a:lnTo>
                  <a:pt x="1564" y="124"/>
                </a:lnTo>
                <a:lnTo>
                  <a:pt x="1567" y="114"/>
                </a:lnTo>
                <a:lnTo>
                  <a:pt x="1570" y="105"/>
                </a:lnTo>
                <a:lnTo>
                  <a:pt x="1573" y="95"/>
                </a:lnTo>
                <a:lnTo>
                  <a:pt x="1576" y="85"/>
                </a:lnTo>
                <a:lnTo>
                  <a:pt x="1580" y="74"/>
                </a:lnTo>
                <a:lnTo>
                  <a:pt x="1583" y="64"/>
                </a:lnTo>
                <a:lnTo>
                  <a:pt x="1586" y="54"/>
                </a:lnTo>
                <a:lnTo>
                  <a:pt x="1589" y="43"/>
                </a:lnTo>
                <a:lnTo>
                  <a:pt x="1593" y="33"/>
                </a:lnTo>
                <a:lnTo>
                  <a:pt x="1596" y="22"/>
                </a:lnTo>
                <a:lnTo>
                  <a:pt x="1599" y="11"/>
                </a:lnTo>
                <a:lnTo>
                  <a:pt x="1602" y="0"/>
                </a:lnTo>
              </a:path>
            </a:pathLst>
          </a:custGeom>
          <a:noFill/>
          <a:ln w="19050" cap="flat">
            <a:solidFill>
              <a:srgbClr val="3333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70" name="Object 69">
            <a:extLst>
              <a:ext uri="{FF2B5EF4-FFF2-40B4-BE49-F238E27FC236}">
                <a16:creationId xmlns:a16="http://schemas.microsoft.com/office/drawing/2014/main" id="{5DB222B0-1D2D-80EB-700D-363A17CCD34C}"/>
              </a:ext>
            </a:extLst>
          </p:cNvPr>
          <p:cNvGraphicFramePr>
            <a:graphicFrameLocks noChangeAspect="1"/>
          </p:cNvGraphicFramePr>
          <p:nvPr>
            <p:extLst>
              <p:ext uri="{D42A27DB-BD31-4B8C-83A1-F6EECF244321}">
                <p14:modId xmlns:p14="http://schemas.microsoft.com/office/powerpoint/2010/main" val="3641843900"/>
              </p:ext>
            </p:extLst>
          </p:nvPr>
        </p:nvGraphicFramePr>
        <p:xfrm>
          <a:off x="9282700" y="2821248"/>
          <a:ext cx="355600" cy="228600"/>
        </p:xfrm>
        <a:graphic>
          <a:graphicData uri="http://schemas.openxmlformats.org/presentationml/2006/ole">
            <mc:AlternateContent xmlns:mc="http://schemas.openxmlformats.org/markup-compatibility/2006">
              <mc:Choice xmlns:v="urn:schemas-microsoft-com:vml" Requires="v">
                <p:oleObj name="Equation" r:id="rId9" imgW="355320" imgH="228600" progId="Equation.DSMT4">
                  <p:embed/>
                </p:oleObj>
              </mc:Choice>
              <mc:Fallback>
                <p:oleObj name="Equation" r:id="rId9" imgW="355320" imgH="228600" progId="Equation.DSMT4">
                  <p:embed/>
                  <p:pic>
                    <p:nvPicPr>
                      <p:cNvPr id="143" name="Object 142">
                        <a:extLst>
                          <a:ext uri="{FF2B5EF4-FFF2-40B4-BE49-F238E27FC236}">
                            <a16:creationId xmlns:a16="http://schemas.microsoft.com/office/drawing/2014/main" id="{5B9C4A0B-06B3-EFEF-D7FB-6CDF5021E3A5}"/>
                          </a:ext>
                        </a:extLst>
                      </p:cNvPr>
                      <p:cNvPicPr/>
                      <p:nvPr/>
                    </p:nvPicPr>
                    <p:blipFill>
                      <a:blip r:embed="rId10"/>
                      <a:stretch>
                        <a:fillRect/>
                      </a:stretch>
                    </p:blipFill>
                    <p:spPr>
                      <a:xfrm>
                        <a:off x="9282700" y="2821248"/>
                        <a:ext cx="355600" cy="228600"/>
                      </a:xfrm>
                      <a:prstGeom prst="rect">
                        <a:avLst/>
                      </a:prstGeom>
                    </p:spPr>
                  </p:pic>
                </p:oleObj>
              </mc:Fallback>
            </mc:AlternateContent>
          </a:graphicData>
        </a:graphic>
      </p:graphicFrame>
      <p:grpSp>
        <p:nvGrpSpPr>
          <p:cNvPr id="71" name="Group 98">
            <a:extLst>
              <a:ext uri="{FF2B5EF4-FFF2-40B4-BE49-F238E27FC236}">
                <a16:creationId xmlns:a16="http://schemas.microsoft.com/office/drawing/2014/main" id="{719F5781-13E5-61FB-CEA8-C3E77EC5539F}"/>
              </a:ext>
            </a:extLst>
          </p:cNvPr>
          <p:cNvGrpSpPr>
            <a:grpSpLocks/>
          </p:cNvGrpSpPr>
          <p:nvPr/>
        </p:nvGrpSpPr>
        <p:grpSpPr bwMode="auto">
          <a:xfrm>
            <a:off x="8749226" y="1006042"/>
            <a:ext cx="620713" cy="141288"/>
            <a:chOff x="1325" y="2752"/>
            <a:chExt cx="391" cy="89"/>
          </a:xfrm>
        </p:grpSpPr>
        <p:sp>
          <p:nvSpPr>
            <p:cNvPr id="87" name="Line 94">
              <a:extLst>
                <a:ext uri="{FF2B5EF4-FFF2-40B4-BE49-F238E27FC236}">
                  <a16:creationId xmlns:a16="http://schemas.microsoft.com/office/drawing/2014/main" id="{FEFB841D-F6CC-AAE5-3AB1-684EE669E108}"/>
                </a:ext>
              </a:extLst>
            </p:cNvPr>
            <p:cNvSpPr>
              <a:spLocks noChangeShapeType="1"/>
            </p:cNvSpPr>
            <p:nvPr/>
          </p:nvSpPr>
          <p:spPr bwMode="auto">
            <a:xfrm flipV="1">
              <a:off x="1325" y="2752"/>
              <a:ext cx="205" cy="70"/>
            </a:xfrm>
            <a:prstGeom prst="line">
              <a:avLst/>
            </a:prstGeom>
            <a:noFill/>
            <a:ln w="19050">
              <a:solidFill>
                <a:schemeClr val="tx1"/>
              </a:solidFill>
              <a:round/>
              <a:headEnd/>
              <a:tailEnd/>
            </a:ln>
            <a:effectLst/>
          </p:spPr>
          <p:txBody>
            <a:bodyPr/>
            <a:lstStyle/>
            <a:p>
              <a:endParaRPr lang="en-US"/>
            </a:p>
          </p:txBody>
        </p:sp>
        <p:sp>
          <p:nvSpPr>
            <p:cNvPr id="88" name="Line 95">
              <a:extLst>
                <a:ext uri="{FF2B5EF4-FFF2-40B4-BE49-F238E27FC236}">
                  <a16:creationId xmlns:a16="http://schemas.microsoft.com/office/drawing/2014/main" id="{0F894BD2-EFC9-A802-0AAE-E601234C2CEC}"/>
                </a:ext>
              </a:extLst>
            </p:cNvPr>
            <p:cNvSpPr>
              <a:spLocks noChangeShapeType="1"/>
            </p:cNvSpPr>
            <p:nvPr/>
          </p:nvSpPr>
          <p:spPr bwMode="auto">
            <a:xfrm>
              <a:off x="1530" y="2758"/>
              <a:ext cx="186" cy="83"/>
            </a:xfrm>
            <a:prstGeom prst="line">
              <a:avLst/>
            </a:prstGeom>
            <a:noFill/>
            <a:ln w="19050">
              <a:solidFill>
                <a:schemeClr val="tx1"/>
              </a:solidFill>
              <a:round/>
              <a:headEnd/>
              <a:tailEnd/>
            </a:ln>
            <a:effectLst/>
          </p:spPr>
          <p:txBody>
            <a:bodyPr/>
            <a:lstStyle/>
            <a:p>
              <a:endParaRPr lang="en-US"/>
            </a:p>
          </p:txBody>
        </p:sp>
      </p:grpSp>
      <p:sp>
        <p:nvSpPr>
          <p:cNvPr id="72" name="Line 96">
            <a:extLst>
              <a:ext uri="{FF2B5EF4-FFF2-40B4-BE49-F238E27FC236}">
                <a16:creationId xmlns:a16="http://schemas.microsoft.com/office/drawing/2014/main" id="{F5FCA123-410D-8EF0-707E-1038E948AEC0}"/>
              </a:ext>
            </a:extLst>
          </p:cNvPr>
          <p:cNvSpPr>
            <a:spLocks noChangeShapeType="1"/>
          </p:cNvSpPr>
          <p:nvPr/>
        </p:nvSpPr>
        <p:spPr bwMode="auto">
          <a:xfrm>
            <a:off x="9054026" y="640917"/>
            <a:ext cx="0" cy="325438"/>
          </a:xfrm>
          <a:prstGeom prst="line">
            <a:avLst/>
          </a:prstGeom>
          <a:noFill/>
          <a:ln w="9525">
            <a:solidFill>
              <a:schemeClr val="tx1"/>
            </a:solidFill>
            <a:round/>
            <a:headEnd/>
            <a:tailEnd type="triangle" w="med" len="med"/>
          </a:ln>
          <a:effectLst/>
        </p:spPr>
        <p:txBody>
          <a:bodyPr/>
          <a:lstStyle/>
          <a:p>
            <a:endParaRPr lang="en-US"/>
          </a:p>
        </p:txBody>
      </p:sp>
      <p:sp>
        <p:nvSpPr>
          <p:cNvPr id="73" name="Text Box 103">
            <a:extLst>
              <a:ext uri="{FF2B5EF4-FFF2-40B4-BE49-F238E27FC236}">
                <a16:creationId xmlns:a16="http://schemas.microsoft.com/office/drawing/2014/main" id="{873661BD-9034-D6E6-3A44-C293B868F9E2}"/>
              </a:ext>
            </a:extLst>
          </p:cNvPr>
          <p:cNvSpPr txBox="1">
            <a:spLocks noChangeArrowheads="1"/>
          </p:cNvSpPr>
          <p:nvPr/>
        </p:nvSpPr>
        <p:spPr bwMode="auto">
          <a:xfrm>
            <a:off x="8536501" y="671080"/>
            <a:ext cx="510076" cy="338554"/>
          </a:xfrm>
          <a:prstGeom prst="rect">
            <a:avLst/>
          </a:prstGeom>
          <a:noFill/>
          <a:ln w="9525">
            <a:noFill/>
            <a:miter lim="800000"/>
            <a:headEnd/>
            <a:tailEnd/>
          </a:ln>
          <a:effectLst/>
        </p:spPr>
        <p:txBody>
          <a:bodyPr wrap="none">
            <a:spAutoFit/>
          </a:bodyPr>
          <a:lstStyle/>
          <a:p>
            <a:r>
              <a:rPr lang="en-US" sz="1600" dirty="0">
                <a:latin typeface="Times New Roman" pitchFamily="18" charset="0"/>
                <a:cs typeface="Times New Roman" pitchFamily="18" charset="0"/>
              </a:rPr>
              <a:t>at </a:t>
            </a:r>
            <a:r>
              <a:rPr lang="en-US" sz="1600" i="1" dirty="0">
                <a:latin typeface="Times New Roman" pitchFamily="18" charset="0"/>
                <a:cs typeface="Times New Roman" pitchFamily="18" charset="0"/>
              </a:rPr>
              <a:t>A</a:t>
            </a:r>
          </a:p>
        </p:txBody>
      </p:sp>
      <p:grpSp>
        <p:nvGrpSpPr>
          <p:cNvPr id="74" name="Group 99">
            <a:extLst>
              <a:ext uri="{FF2B5EF4-FFF2-40B4-BE49-F238E27FC236}">
                <a16:creationId xmlns:a16="http://schemas.microsoft.com/office/drawing/2014/main" id="{EFB262C2-771A-C2CB-5632-C84F61BE748B}"/>
              </a:ext>
            </a:extLst>
          </p:cNvPr>
          <p:cNvGrpSpPr>
            <a:grpSpLocks/>
          </p:cNvGrpSpPr>
          <p:nvPr/>
        </p:nvGrpSpPr>
        <p:grpSpPr bwMode="auto">
          <a:xfrm flipV="1">
            <a:off x="10101733" y="929841"/>
            <a:ext cx="620713" cy="141288"/>
            <a:chOff x="1325" y="2752"/>
            <a:chExt cx="391" cy="89"/>
          </a:xfrm>
        </p:grpSpPr>
        <p:sp>
          <p:nvSpPr>
            <p:cNvPr id="85" name="Line 100">
              <a:extLst>
                <a:ext uri="{FF2B5EF4-FFF2-40B4-BE49-F238E27FC236}">
                  <a16:creationId xmlns:a16="http://schemas.microsoft.com/office/drawing/2014/main" id="{9F44CF29-26E1-59F0-06A8-D614D753C352}"/>
                </a:ext>
              </a:extLst>
            </p:cNvPr>
            <p:cNvSpPr>
              <a:spLocks noChangeShapeType="1"/>
            </p:cNvSpPr>
            <p:nvPr/>
          </p:nvSpPr>
          <p:spPr bwMode="auto">
            <a:xfrm flipV="1">
              <a:off x="1325" y="2752"/>
              <a:ext cx="205" cy="70"/>
            </a:xfrm>
            <a:prstGeom prst="line">
              <a:avLst/>
            </a:prstGeom>
            <a:noFill/>
            <a:ln w="19050">
              <a:solidFill>
                <a:schemeClr val="tx1"/>
              </a:solidFill>
              <a:round/>
              <a:headEnd/>
              <a:tailEnd/>
            </a:ln>
            <a:effectLst/>
          </p:spPr>
          <p:txBody>
            <a:bodyPr/>
            <a:lstStyle/>
            <a:p>
              <a:endParaRPr lang="en-US"/>
            </a:p>
          </p:txBody>
        </p:sp>
        <p:sp>
          <p:nvSpPr>
            <p:cNvPr id="86" name="Line 101">
              <a:extLst>
                <a:ext uri="{FF2B5EF4-FFF2-40B4-BE49-F238E27FC236}">
                  <a16:creationId xmlns:a16="http://schemas.microsoft.com/office/drawing/2014/main" id="{7761674F-7A80-526F-9AB9-806B818ABCE7}"/>
                </a:ext>
              </a:extLst>
            </p:cNvPr>
            <p:cNvSpPr>
              <a:spLocks noChangeShapeType="1"/>
            </p:cNvSpPr>
            <p:nvPr/>
          </p:nvSpPr>
          <p:spPr bwMode="auto">
            <a:xfrm>
              <a:off x="1530" y="2758"/>
              <a:ext cx="186" cy="83"/>
            </a:xfrm>
            <a:prstGeom prst="line">
              <a:avLst/>
            </a:prstGeom>
            <a:noFill/>
            <a:ln w="19050">
              <a:solidFill>
                <a:schemeClr val="tx1"/>
              </a:solidFill>
              <a:round/>
              <a:headEnd/>
              <a:tailEnd/>
            </a:ln>
            <a:effectLst/>
          </p:spPr>
          <p:txBody>
            <a:bodyPr/>
            <a:lstStyle/>
            <a:p>
              <a:endParaRPr lang="en-US"/>
            </a:p>
          </p:txBody>
        </p:sp>
      </p:grpSp>
      <p:sp>
        <p:nvSpPr>
          <p:cNvPr id="75" name="Line 102">
            <a:extLst>
              <a:ext uri="{FF2B5EF4-FFF2-40B4-BE49-F238E27FC236}">
                <a16:creationId xmlns:a16="http://schemas.microsoft.com/office/drawing/2014/main" id="{6AB4CF8D-0D5D-EDA2-04CC-269B1F7FCCCD}"/>
              </a:ext>
            </a:extLst>
          </p:cNvPr>
          <p:cNvSpPr>
            <a:spLocks noChangeShapeType="1"/>
          </p:cNvSpPr>
          <p:nvPr/>
        </p:nvSpPr>
        <p:spPr bwMode="auto">
          <a:xfrm>
            <a:off x="10397008" y="728229"/>
            <a:ext cx="0" cy="325438"/>
          </a:xfrm>
          <a:prstGeom prst="line">
            <a:avLst/>
          </a:prstGeom>
          <a:noFill/>
          <a:ln w="9525">
            <a:solidFill>
              <a:schemeClr val="tx1"/>
            </a:solidFill>
            <a:round/>
            <a:headEnd/>
            <a:tailEnd type="triangle" w="med" len="med"/>
          </a:ln>
          <a:effectLst/>
        </p:spPr>
        <p:txBody>
          <a:bodyPr/>
          <a:lstStyle/>
          <a:p>
            <a:endParaRPr lang="en-US"/>
          </a:p>
        </p:txBody>
      </p:sp>
      <p:sp>
        <p:nvSpPr>
          <p:cNvPr id="76" name="Text Box 104">
            <a:extLst>
              <a:ext uri="{FF2B5EF4-FFF2-40B4-BE49-F238E27FC236}">
                <a16:creationId xmlns:a16="http://schemas.microsoft.com/office/drawing/2014/main" id="{346D23B9-2F78-9539-6108-7E31244ACC27}"/>
              </a:ext>
            </a:extLst>
          </p:cNvPr>
          <p:cNvSpPr txBox="1">
            <a:spLocks noChangeArrowheads="1"/>
          </p:cNvSpPr>
          <p:nvPr/>
        </p:nvSpPr>
        <p:spPr bwMode="auto">
          <a:xfrm>
            <a:off x="9887421" y="553604"/>
            <a:ext cx="510076" cy="338554"/>
          </a:xfrm>
          <a:prstGeom prst="rect">
            <a:avLst/>
          </a:prstGeom>
          <a:noFill/>
          <a:ln w="9525">
            <a:noFill/>
            <a:miter lim="800000"/>
            <a:headEnd/>
            <a:tailEnd/>
          </a:ln>
          <a:effectLst/>
        </p:spPr>
        <p:txBody>
          <a:bodyPr wrap="none">
            <a:spAutoFit/>
          </a:bodyPr>
          <a:lstStyle/>
          <a:p>
            <a:r>
              <a:rPr lang="en-US" sz="1600">
                <a:latin typeface="Times New Roman" pitchFamily="18" charset="0"/>
                <a:cs typeface="Times New Roman" pitchFamily="18" charset="0"/>
              </a:rPr>
              <a:t>at </a:t>
            </a:r>
            <a:r>
              <a:rPr lang="en-US" sz="1600" i="1">
                <a:latin typeface="Times New Roman" pitchFamily="18" charset="0"/>
                <a:cs typeface="Times New Roman" pitchFamily="18" charset="0"/>
              </a:rPr>
              <a:t>B</a:t>
            </a:r>
          </a:p>
        </p:txBody>
      </p:sp>
      <p:sp>
        <p:nvSpPr>
          <p:cNvPr id="77" name="Oval 80">
            <a:extLst>
              <a:ext uri="{FF2B5EF4-FFF2-40B4-BE49-F238E27FC236}">
                <a16:creationId xmlns:a16="http://schemas.microsoft.com/office/drawing/2014/main" id="{A193FFE8-1E84-6B8F-9F50-6D243005353B}"/>
              </a:ext>
            </a:extLst>
          </p:cNvPr>
          <p:cNvSpPr>
            <a:spLocks noChangeArrowheads="1"/>
          </p:cNvSpPr>
          <p:nvPr/>
        </p:nvSpPr>
        <p:spPr bwMode="auto">
          <a:xfrm>
            <a:off x="9039695" y="1364023"/>
            <a:ext cx="58738" cy="60325"/>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78" name="Oval 81">
            <a:extLst>
              <a:ext uri="{FF2B5EF4-FFF2-40B4-BE49-F238E27FC236}">
                <a16:creationId xmlns:a16="http://schemas.microsoft.com/office/drawing/2014/main" id="{321EFA83-E21B-7B8E-B0DB-5FED9E8C2887}"/>
              </a:ext>
            </a:extLst>
          </p:cNvPr>
          <p:cNvSpPr>
            <a:spLocks noChangeArrowheads="1"/>
          </p:cNvSpPr>
          <p:nvPr/>
        </p:nvSpPr>
        <p:spPr bwMode="auto">
          <a:xfrm>
            <a:off x="10528769" y="1367198"/>
            <a:ext cx="58738" cy="60325"/>
          </a:xfrm>
          <a:prstGeom prst="ellipse">
            <a:avLst/>
          </a:prstGeom>
          <a:solidFill>
            <a:schemeClr val="tx1"/>
          </a:solidFill>
          <a:ln w="9525">
            <a:solidFill>
              <a:schemeClr val="tx1"/>
            </a:solidFill>
            <a:round/>
            <a:headEnd/>
            <a:tailEnd/>
          </a:ln>
          <a:effectLst/>
        </p:spPr>
        <p:txBody>
          <a:bodyPr wrap="none" anchor="ctr"/>
          <a:lstStyle/>
          <a:p>
            <a:endParaRPr lang="en-US"/>
          </a:p>
        </p:txBody>
      </p:sp>
      <p:cxnSp>
        <p:nvCxnSpPr>
          <p:cNvPr id="79" name="Straight Connector 78">
            <a:extLst>
              <a:ext uri="{FF2B5EF4-FFF2-40B4-BE49-F238E27FC236}">
                <a16:creationId xmlns:a16="http://schemas.microsoft.com/office/drawing/2014/main" id="{F8B0BC23-77D2-3CC7-A0C3-D02C44439809}"/>
              </a:ext>
            </a:extLst>
          </p:cNvPr>
          <p:cNvCxnSpPr>
            <a:cxnSpLocks/>
          </p:cNvCxnSpPr>
          <p:nvPr/>
        </p:nvCxnSpPr>
        <p:spPr>
          <a:xfrm flipV="1">
            <a:off x="8312547" y="1583098"/>
            <a:ext cx="2530548" cy="4762"/>
          </a:xfrm>
          <a:prstGeom prst="line">
            <a:avLst/>
          </a:prstGeom>
        </p:spPr>
        <p:style>
          <a:lnRef idx="1">
            <a:schemeClr val="dk1"/>
          </a:lnRef>
          <a:fillRef idx="0">
            <a:schemeClr val="dk1"/>
          </a:fillRef>
          <a:effectRef idx="0">
            <a:schemeClr val="dk1"/>
          </a:effectRef>
          <a:fontRef idx="minor">
            <a:schemeClr val="tx1"/>
          </a:fontRef>
        </p:style>
      </p:cxnSp>
      <p:sp>
        <p:nvSpPr>
          <p:cNvPr id="80" name="AutoShape 75">
            <a:extLst>
              <a:ext uri="{FF2B5EF4-FFF2-40B4-BE49-F238E27FC236}">
                <a16:creationId xmlns:a16="http://schemas.microsoft.com/office/drawing/2014/main" id="{AB0EE19E-0406-2010-BF7F-BFFC1F9409E2}"/>
              </a:ext>
            </a:extLst>
          </p:cNvPr>
          <p:cNvSpPr>
            <a:spLocks noChangeArrowheads="1"/>
          </p:cNvSpPr>
          <p:nvPr/>
        </p:nvSpPr>
        <p:spPr bwMode="auto">
          <a:xfrm>
            <a:off x="9146779" y="1352896"/>
            <a:ext cx="192088" cy="112713"/>
          </a:xfrm>
          <a:prstGeom prst="rightArrow">
            <a:avLst>
              <a:gd name="adj1" fmla="val 50000"/>
              <a:gd name="adj2" fmla="val 42606"/>
            </a:avLst>
          </a:prstGeom>
          <a:solidFill>
            <a:schemeClr val="bg1"/>
          </a:solidFill>
          <a:ln w="9525">
            <a:solidFill>
              <a:schemeClr val="tx1"/>
            </a:solidFill>
            <a:miter lim="800000"/>
            <a:headEnd/>
            <a:tailEnd/>
          </a:ln>
          <a:effectLst/>
        </p:spPr>
        <p:txBody>
          <a:bodyPr wrap="none" anchor="ctr"/>
          <a:lstStyle/>
          <a:p>
            <a:endParaRPr lang="en-US"/>
          </a:p>
        </p:txBody>
      </p:sp>
      <p:sp>
        <p:nvSpPr>
          <p:cNvPr id="81" name="AutoShape 76">
            <a:extLst>
              <a:ext uri="{FF2B5EF4-FFF2-40B4-BE49-F238E27FC236}">
                <a16:creationId xmlns:a16="http://schemas.microsoft.com/office/drawing/2014/main" id="{BBD48E48-889D-C7E5-64F9-FEA00DF4FA5D}"/>
              </a:ext>
            </a:extLst>
          </p:cNvPr>
          <p:cNvSpPr>
            <a:spLocks noChangeArrowheads="1"/>
          </p:cNvSpPr>
          <p:nvPr/>
        </p:nvSpPr>
        <p:spPr bwMode="auto">
          <a:xfrm>
            <a:off x="9451579" y="1352896"/>
            <a:ext cx="192088" cy="112713"/>
          </a:xfrm>
          <a:prstGeom prst="rightArrow">
            <a:avLst>
              <a:gd name="adj1" fmla="val 50000"/>
              <a:gd name="adj2" fmla="val 42606"/>
            </a:avLst>
          </a:prstGeom>
          <a:solidFill>
            <a:schemeClr val="bg1"/>
          </a:solidFill>
          <a:ln w="9525">
            <a:solidFill>
              <a:schemeClr val="tx1"/>
            </a:solidFill>
            <a:miter lim="800000"/>
            <a:headEnd/>
            <a:tailEnd/>
          </a:ln>
          <a:effectLst/>
        </p:spPr>
        <p:txBody>
          <a:bodyPr wrap="none" anchor="ctr"/>
          <a:lstStyle/>
          <a:p>
            <a:endParaRPr lang="en-US"/>
          </a:p>
        </p:txBody>
      </p:sp>
      <p:sp>
        <p:nvSpPr>
          <p:cNvPr id="82" name="AutoShape 77">
            <a:extLst>
              <a:ext uri="{FF2B5EF4-FFF2-40B4-BE49-F238E27FC236}">
                <a16:creationId xmlns:a16="http://schemas.microsoft.com/office/drawing/2014/main" id="{D9A4D3C8-4997-29B3-A7E8-55C34B85A17A}"/>
              </a:ext>
            </a:extLst>
          </p:cNvPr>
          <p:cNvSpPr>
            <a:spLocks noChangeArrowheads="1"/>
          </p:cNvSpPr>
          <p:nvPr/>
        </p:nvSpPr>
        <p:spPr bwMode="auto">
          <a:xfrm>
            <a:off x="9756379" y="1352896"/>
            <a:ext cx="192088" cy="112713"/>
          </a:xfrm>
          <a:prstGeom prst="rightArrow">
            <a:avLst>
              <a:gd name="adj1" fmla="val 50000"/>
              <a:gd name="adj2" fmla="val 42606"/>
            </a:avLst>
          </a:prstGeom>
          <a:solidFill>
            <a:schemeClr val="bg1"/>
          </a:solidFill>
          <a:ln w="9525">
            <a:solidFill>
              <a:schemeClr val="tx1"/>
            </a:solidFill>
            <a:miter lim="800000"/>
            <a:headEnd/>
            <a:tailEnd/>
          </a:ln>
          <a:effectLst/>
        </p:spPr>
        <p:txBody>
          <a:bodyPr wrap="none" anchor="ctr"/>
          <a:lstStyle/>
          <a:p>
            <a:endParaRPr lang="en-US"/>
          </a:p>
        </p:txBody>
      </p:sp>
      <p:sp>
        <p:nvSpPr>
          <p:cNvPr id="83" name="AutoShape 78">
            <a:extLst>
              <a:ext uri="{FF2B5EF4-FFF2-40B4-BE49-F238E27FC236}">
                <a16:creationId xmlns:a16="http://schemas.microsoft.com/office/drawing/2014/main" id="{7B98E3CD-FBC6-95CA-43E4-8FB5345CF932}"/>
              </a:ext>
            </a:extLst>
          </p:cNvPr>
          <p:cNvSpPr>
            <a:spLocks noChangeArrowheads="1"/>
          </p:cNvSpPr>
          <p:nvPr/>
        </p:nvSpPr>
        <p:spPr bwMode="auto">
          <a:xfrm>
            <a:off x="10061179" y="1352896"/>
            <a:ext cx="192088" cy="112713"/>
          </a:xfrm>
          <a:prstGeom prst="rightArrow">
            <a:avLst>
              <a:gd name="adj1" fmla="val 50000"/>
              <a:gd name="adj2" fmla="val 42606"/>
            </a:avLst>
          </a:prstGeom>
          <a:solidFill>
            <a:schemeClr val="bg1"/>
          </a:solidFill>
          <a:ln w="9525">
            <a:solidFill>
              <a:schemeClr val="tx1"/>
            </a:solidFill>
            <a:miter lim="800000"/>
            <a:headEnd/>
            <a:tailEnd/>
          </a:ln>
          <a:effectLst/>
        </p:spPr>
        <p:txBody>
          <a:bodyPr wrap="none" anchor="ctr"/>
          <a:lstStyle/>
          <a:p>
            <a:endParaRPr lang="en-US"/>
          </a:p>
        </p:txBody>
      </p:sp>
      <p:sp>
        <p:nvSpPr>
          <p:cNvPr id="84" name="AutoShape 79">
            <a:extLst>
              <a:ext uri="{FF2B5EF4-FFF2-40B4-BE49-F238E27FC236}">
                <a16:creationId xmlns:a16="http://schemas.microsoft.com/office/drawing/2014/main" id="{D2328783-8163-2595-1F83-E05841F03C8D}"/>
              </a:ext>
            </a:extLst>
          </p:cNvPr>
          <p:cNvSpPr>
            <a:spLocks noChangeArrowheads="1"/>
          </p:cNvSpPr>
          <p:nvPr/>
        </p:nvSpPr>
        <p:spPr bwMode="auto">
          <a:xfrm>
            <a:off x="10318354" y="1352896"/>
            <a:ext cx="192088" cy="112713"/>
          </a:xfrm>
          <a:prstGeom prst="rightArrow">
            <a:avLst>
              <a:gd name="adj1" fmla="val 50000"/>
              <a:gd name="adj2" fmla="val 42606"/>
            </a:avLst>
          </a:prstGeom>
          <a:solidFill>
            <a:schemeClr val="bg1"/>
          </a:solidFill>
          <a:ln w="9525">
            <a:solidFill>
              <a:schemeClr val="tx1"/>
            </a:solidFill>
            <a:miter lim="800000"/>
            <a:headEnd/>
            <a:tailEnd/>
          </a:ln>
          <a:effectLst/>
        </p:spPr>
        <p:txBody>
          <a:bodyPr wrap="none" anchor="ctr"/>
          <a:lstStyle/>
          <a:p>
            <a:endParaRPr lang="en-US"/>
          </a:p>
        </p:txBody>
      </p:sp>
      <p:sp>
        <p:nvSpPr>
          <p:cNvPr id="89" name="TextBox 88">
            <a:extLst>
              <a:ext uri="{FF2B5EF4-FFF2-40B4-BE49-F238E27FC236}">
                <a16:creationId xmlns:a16="http://schemas.microsoft.com/office/drawing/2014/main" id="{1F5B7FF8-AA02-C00D-17DE-DD58B25C41F2}"/>
              </a:ext>
            </a:extLst>
          </p:cNvPr>
          <p:cNvSpPr txBox="1"/>
          <p:nvPr/>
        </p:nvSpPr>
        <p:spPr>
          <a:xfrm>
            <a:off x="800100" y="4204110"/>
            <a:ext cx="3159839"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This results in the plot shown</a:t>
            </a:r>
          </a:p>
        </p:txBody>
      </p:sp>
      <p:graphicFrame>
        <p:nvGraphicFramePr>
          <p:cNvPr id="90" name="Object 89">
            <a:extLst>
              <a:ext uri="{FF2B5EF4-FFF2-40B4-BE49-F238E27FC236}">
                <a16:creationId xmlns:a16="http://schemas.microsoft.com/office/drawing/2014/main" id="{8BD8D7B5-1DD9-0B58-26BF-C981485E82FD}"/>
              </a:ext>
            </a:extLst>
          </p:cNvPr>
          <p:cNvGraphicFramePr>
            <a:graphicFrameLocks noChangeAspect="1"/>
          </p:cNvGraphicFramePr>
          <p:nvPr>
            <p:extLst>
              <p:ext uri="{D42A27DB-BD31-4B8C-83A1-F6EECF244321}">
                <p14:modId xmlns:p14="http://schemas.microsoft.com/office/powerpoint/2010/main" val="3224578510"/>
              </p:ext>
            </p:extLst>
          </p:nvPr>
        </p:nvGraphicFramePr>
        <p:xfrm>
          <a:off x="8279243" y="3466187"/>
          <a:ext cx="1282381" cy="400744"/>
        </p:xfrm>
        <a:graphic>
          <a:graphicData uri="http://schemas.openxmlformats.org/presentationml/2006/ole">
            <mc:AlternateContent xmlns:mc="http://schemas.openxmlformats.org/markup-compatibility/2006">
              <mc:Choice xmlns:v="urn:schemas-microsoft-com:vml" Requires="v">
                <p:oleObj name="Equation" r:id="rId11" imgW="761767" imgH="238301" progId="Equation.DSMT4">
                  <p:embed/>
                </p:oleObj>
              </mc:Choice>
              <mc:Fallback>
                <p:oleObj name="Equation" r:id="rId11" imgW="761767" imgH="238301" progId="Equation.DSMT4">
                  <p:embed/>
                  <p:pic>
                    <p:nvPicPr>
                      <p:cNvPr id="0" name=""/>
                      <p:cNvPicPr/>
                      <p:nvPr/>
                    </p:nvPicPr>
                    <p:blipFill>
                      <a:blip r:embed="rId12"/>
                      <a:stretch>
                        <a:fillRect/>
                      </a:stretch>
                    </p:blipFill>
                    <p:spPr>
                      <a:xfrm>
                        <a:off x="8279243" y="3466187"/>
                        <a:ext cx="1282381" cy="400744"/>
                      </a:xfrm>
                      <a:prstGeom prst="rect">
                        <a:avLst/>
                      </a:prstGeom>
                    </p:spPr>
                  </p:pic>
                </p:oleObj>
              </mc:Fallback>
            </mc:AlternateContent>
          </a:graphicData>
        </a:graphic>
      </p:graphicFrame>
      <p:sp>
        <p:nvSpPr>
          <p:cNvPr id="91" name="TextBox 90">
            <a:extLst>
              <a:ext uri="{FF2B5EF4-FFF2-40B4-BE49-F238E27FC236}">
                <a16:creationId xmlns:a16="http://schemas.microsoft.com/office/drawing/2014/main" id="{0EABDB96-CE6E-D876-5DFA-F320614FAEA0}"/>
              </a:ext>
            </a:extLst>
          </p:cNvPr>
          <p:cNvSpPr txBox="1"/>
          <p:nvPr/>
        </p:nvSpPr>
        <p:spPr>
          <a:xfrm>
            <a:off x="7366610" y="3429000"/>
            <a:ext cx="813043"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where</a:t>
            </a:r>
          </a:p>
        </p:txBody>
      </p:sp>
      <p:graphicFrame>
        <p:nvGraphicFramePr>
          <p:cNvPr id="92" name="Object 91">
            <a:extLst>
              <a:ext uri="{FF2B5EF4-FFF2-40B4-BE49-F238E27FC236}">
                <a16:creationId xmlns:a16="http://schemas.microsoft.com/office/drawing/2014/main" id="{61E4BB37-4D6F-93E2-5803-0F531B5CA1E5}"/>
              </a:ext>
            </a:extLst>
          </p:cNvPr>
          <p:cNvGraphicFramePr>
            <a:graphicFrameLocks noChangeAspect="1"/>
          </p:cNvGraphicFramePr>
          <p:nvPr>
            <p:extLst>
              <p:ext uri="{D42A27DB-BD31-4B8C-83A1-F6EECF244321}">
                <p14:modId xmlns:p14="http://schemas.microsoft.com/office/powerpoint/2010/main" val="2109693961"/>
              </p:ext>
            </p:extLst>
          </p:nvPr>
        </p:nvGraphicFramePr>
        <p:xfrm>
          <a:off x="4499745" y="4870967"/>
          <a:ext cx="1359142" cy="369332"/>
        </p:xfrm>
        <a:graphic>
          <a:graphicData uri="http://schemas.openxmlformats.org/presentationml/2006/ole">
            <mc:AlternateContent xmlns:mc="http://schemas.openxmlformats.org/markup-compatibility/2006">
              <mc:Choice xmlns:v="urn:schemas-microsoft-com:vml" Requires="v">
                <p:oleObj name="Equation" r:id="rId13" imgW="875834" imgH="238301" progId="Equation.DSMT4">
                  <p:embed/>
                </p:oleObj>
              </mc:Choice>
              <mc:Fallback>
                <p:oleObj name="Equation" r:id="rId13" imgW="875834" imgH="238301" progId="Equation.DSMT4">
                  <p:embed/>
                  <p:pic>
                    <p:nvPicPr>
                      <p:cNvPr id="0" name=""/>
                      <p:cNvPicPr/>
                      <p:nvPr/>
                    </p:nvPicPr>
                    <p:blipFill>
                      <a:blip r:embed="rId14"/>
                      <a:stretch>
                        <a:fillRect/>
                      </a:stretch>
                    </p:blipFill>
                    <p:spPr>
                      <a:xfrm>
                        <a:off x="4499745" y="4870967"/>
                        <a:ext cx="1359142" cy="369332"/>
                      </a:xfrm>
                      <a:prstGeom prst="rect">
                        <a:avLst/>
                      </a:prstGeom>
                    </p:spPr>
                  </p:pic>
                </p:oleObj>
              </mc:Fallback>
            </mc:AlternateContent>
          </a:graphicData>
        </a:graphic>
      </p:graphicFrame>
      <p:graphicFrame>
        <p:nvGraphicFramePr>
          <p:cNvPr id="93" name="Object 92">
            <a:extLst>
              <a:ext uri="{FF2B5EF4-FFF2-40B4-BE49-F238E27FC236}">
                <a16:creationId xmlns:a16="http://schemas.microsoft.com/office/drawing/2014/main" id="{C2B0952B-E303-CF25-AAAB-8E1DB619274D}"/>
              </a:ext>
            </a:extLst>
          </p:cNvPr>
          <p:cNvGraphicFramePr>
            <a:graphicFrameLocks noChangeAspect="1"/>
          </p:cNvGraphicFramePr>
          <p:nvPr>
            <p:extLst>
              <p:ext uri="{D42A27DB-BD31-4B8C-83A1-F6EECF244321}">
                <p14:modId xmlns:p14="http://schemas.microsoft.com/office/powerpoint/2010/main" val="1057475925"/>
              </p:ext>
            </p:extLst>
          </p:nvPr>
        </p:nvGraphicFramePr>
        <p:xfrm>
          <a:off x="6648690" y="4870967"/>
          <a:ext cx="1226182" cy="369332"/>
        </p:xfrm>
        <a:graphic>
          <a:graphicData uri="http://schemas.openxmlformats.org/presentationml/2006/ole">
            <mc:AlternateContent xmlns:mc="http://schemas.openxmlformats.org/markup-compatibility/2006">
              <mc:Choice xmlns:v="urn:schemas-microsoft-com:vml" Requires="v">
                <p:oleObj name="Equation" r:id="rId15" imgW="790194" imgH="238301" progId="Equation.DSMT4">
                  <p:embed/>
                </p:oleObj>
              </mc:Choice>
              <mc:Fallback>
                <p:oleObj name="Equation" r:id="rId15" imgW="790194" imgH="238301" progId="Equation.DSMT4">
                  <p:embed/>
                  <p:pic>
                    <p:nvPicPr>
                      <p:cNvPr id="0" name=""/>
                      <p:cNvPicPr/>
                      <p:nvPr/>
                    </p:nvPicPr>
                    <p:blipFill>
                      <a:blip r:embed="rId16"/>
                      <a:stretch>
                        <a:fillRect/>
                      </a:stretch>
                    </p:blipFill>
                    <p:spPr>
                      <a:xfrm>
                        <a:off x="6648690" y="4870967"/>
                        <a:ext cx="1226182" cy="369332"/>
                      </a:xfrm>
                      <a:prstGeom prst="rect">
                        <a:avLst/>
                      </a:prstGeom>
                    </p:spPr>
                  </p:pic>
                </p:oleObj>
              </mc:Fallback>
            </mc:AlternateContent>
          </a:graphicData>
        </a:graphic>
      </p:graphicFrame>
      <p:sp>
        <p:nvSpPr>
          <p:cNvPr id="94" name="TextBox 93">
            <a:extLst>
              <a:ext uri="{FF2B5EF4-FFF2-40B4-BE49-F238E27FC236}">
                <a16:creationId xmlns:a16="http://schemas.microsoft.com/office/drawing/2014/main" id="{7403A22B-2701-DE6F-CA45-274168BE7493}"/>
              </a:ext>
            </a:extLst>
          </p:cNvPr>
          <p:cNvSpPr txBox="1"/>
          <p:nvPr/>
        </p:nvSpPr>
        <p:spPr>
          <a:xfrm>
            <a:off x="935182" y="4842164"/>
            <a:ext cx="3737049"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The limit load at A is approximately</a:t>
            </a:r>
          </a:p>
        </p:txBody>
      </p:sp>
      <p:sp>
        <p:nvSpPr>
          <p:cNvPr id="95" name="TextBox 94">
            <a:extLst>
              <a:ext uri="{FF2B5EF4-FFF2-40B4-BE49-F238E27FC236}">
                <a16:creationId xmlns:a16="http://schemas.microsoft.com/office/drawing/2014/main" id="{1C37B81F-212C-AD3C-B61F-C4F9CE17624F}"/>
              </a:ext>
            </a:extLst>
          </p:cNvPr>
          <p:cNvSpPr txBox="1"/>
          <p:nvPr/>
        </p:nvSpPr>
        <p:spPr>
          <a:xfrm>
            <a:off x="6120905" y="4870967"/>
            <a:ext cx="377026"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at</a:t>
            </a:r>
          </a:p>
        </p:txBody>
      </p:sp>
      <p:sp>
        <p:nvSpPr>
          <p:cNvPr id="96" name="TextBox 95">
            <a:extLst>
              <a:ext uri="{FF2B5EF4-FFF2-40B4-BE49-F238E27FC236}">
                <a16:creationId xmlns:a16="http://schemas.microsoft.com/office/drawing/2014/main" id="{2C358F72-8224-009D-4964-E7C3741F7805}"/>
              </a:ext>
            </a:extLst>
          </p:cNvPr>
          <p:cNvSpPr txBox="1"/>
          <p:nvPr/>
        </p:nvSpPr>
        <p:spPr>
          <a:xfrm>
            <a:off x="1122218" y="5631873"/>
            <a:ext cx="10517623" cy="646331"/>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At this load the truss can jump to a new stable position, i.e., the truss "snaps-through" to a new stable</a:t>
            </a:r>
          </a:p>
          <a:p>
            <a:pPr algn="l"/>
            <a:r>
              <a:rPr lang="en-US" dirty="0">
                <a:latin typeface="Arial" panose="020B0604020202020204" pitchFamily="34" charset="0"/>
                <a:cs typeface="Arial" panose="020B0604020202020204" pitchFamily="34" charset="0"/>
              </a:rPr>
              <a:t>equilibrium position.</a:t>
            </a:r>
          </a:p>
        </p:txBody>
      </p:sp>
      <p:cxnSp>
        <p:nvCxnSpPr>
          <p:cNvPr id="6" name="Straight Connector 5">
            <a:extLst>
              <a:ext uri="{FF2B5EF4-FFF2-40B4-BE49-F238E27FC236}">
                <a16:creationId xmlns:a16="http://schemas.microsoft.com/office/drawing/2014/main" id="{A01150B5-2AC0-AE2B-CE2C-EFA8BDCC9CCE}"/>
              </a:ext>
            </a:extLst>
          </p:cNvPr>
          <p:cNvCxnSpPr/>
          <p:nvPr/>
        </p:nvCxnSpPr>
        <p:spPr>
          <a:xfrm>
            <a:off x="1244143" y="6454391"/>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038445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4C6E5EB4-42FD-7D36-6388-353380E6D8E6}"/>
              </a:ext>
            </a:extLst>
          </p:cNvPr>
          <p:cNvSpPr txBox="1">
            <a:spLocks noChangeArrowheads="1"/>
          </p:cNvSpPr>
          <p:nvPr/>
        </p:nvSpPr>
        <p:spPr bwMode="auto">
          <a:xfrm>
            <a:off x="3973934" y="1792141"/>
            <a:ext cx="29081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i="1" dirty="0">
                <a:solidFill>
                  <a:srgbClr val="33CC33"/>
                </a:solidFill>
              </a:rPr>
              <a:t>Learning Objectives</a:t>
            </a:r>
          </a:p>
        </p:txBody>
      </p:sp>
      <p:sp>
        <p:nvSpPr>
          <p:cNvPr id="3" name="Text Box 5">
            <a:extLst>
              <a:ext uri="{FF2B5EF4-FFF2-40B4-BE49-F238E27FC236}">
                <a16:creationId xmlns:a16="http://schemas.microsoft.com/office/drawing/2014/main" id="{2C8C48AF-AD4A-894C-D31E-A259608BBBA6}"/>
              </a:ext>
            </a:extLst>
          </p:cNvPr>
          <p:cNvSpPr txBox="1">
            <a:spLocks noChangeArrowheads="1"/>
          </p:cNvSpPr>
          <p:nvPr/>
        </p:nvSpPr>
        <p:spPr bwMode="auto">
          <a:xfrm>
            <a:off x="3818969" y="2923309"/>
            <a:ext cx="623760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i="1" dirty="0">
                <a:solidFill>
                  <a:srgbClr val="33CC33"/>
                </a:solidFill>
              </a:rPr>
              <a:t>Examine the different ways that structures can lose stability</a:t>
            </a:r>
          </a:p>
          <a:p>
            <a:pPr eaLnBrk="1" hangingPunct="1"/>
            <a:r>
              <a:rPr lang="en-US" altLang="en-US" i="1" dirty="0">
                <a:solidFill>
                  <a:srgbClr val="33CC33"/>
                </a:solidFill>
              </a:rPr>
              <a:t>	Load Bifurcation</a:t>
            </a:r>
          </a:p>
          <a:p>
            <a:pPr eaLnBrk="1" hangingPunct="1"/>
            <a:r>
              <a:rPr lang="en-US" altLang="en-US" i="1" dirty="0">
                <a:solidFill>
                  <a:srgbClr val="33CC33"/>
                </a:solidFill>
              </a:rPr>
              <a:t>	Limit Load Instability</a:t>
            </a:r>
          </a:p>
          <a:p>
            <a:pPr eaLnBrk="1" hangingPunct="1"/>
            <a:r>
              <a:rPr lang="en-US" altLang="en-US" i="1" dirty="0">
                <a:solidFill>
                  <a:srgbClr val="33CC33"/>
                </a:solidFill>
              </a:rPr>
              <a:t>	Snap-Through Buckling</a:t>
            </a:r>
          </a:p>
          <a:p>
            <a:pPr eaLnBrk="1" hangingPunct="1"/>
            <a:endParaRPr lang="en-US" altLang="en-US" i="1" dirty="0">
              <a:solidFill>
                <a:srgbClr val="33CC33"/>
              </a:solidFill>
            </a:endParaRPr>
          </a:p>
        </p:txBody>
      </p:sp>
    </p:spTree>
    <p:extLst>
      <p:ext uri="{BB962C8B-B14F-4D97-AF65-F5344CB8AC3E}">
        <p14:creationId xmlns:p14="http://schemas.microsoft.com/office/powerpoint/2010/main" val="4161486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949AEB9-4D63-AA52-2CCB-4182E4F8F6A0}"/>
              </a:ext>
            </a:extLst>
          </p:cNvPr>
          <p:cNvSpPr txBox="1"/>
          <p:nvPr/>
        </p:nvSpPr>
        <p:spPr>
          <a:xfrm>
            <a:off x="4031673" y="405246"/>
            <a:ext cx="2638543"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Principle of Virtual Work</a:t>
            </a:r>
          </a:p>
        </p:txBody>
      </p:sp>
      <p:graphicFrame>
        <p:nvGraphicFramePr>
          <p:cNvPr id="3" name="Object 2">
            <a:extLst>
              <a:ext uri="{FF2B5EF4-FFF2-40B4-BE49-F238E27FC236}">
                <a16:creationId xmlns:a16="http://schemas.microsoft.com/office/drawing/2014/main" id="{9BBF060A-D4D2-4376-3F72-AB0547F6D16B}"/>
              </a:ext>
            </a:extLst>
          </p:cNvPr>
          <p:cNvGraphicFramePr>
            <a:graphicFrameLocks noChangeAspect="1"/>
          </p:cNvGraphicFramePr>
          <p:nvPr>
            <p:extLst>
              <p:ext uri="{D42A27DB-BD31-4B8C-83A1-F6EECF244321}">
                <p14:modId xmlns:p14="http://schemas.microsoft.com/office/powerpoint/2010/main" val="539972382"/>
              </p:ext>
            </p:extLst>
          </p:nvPr>
        </p:nvGraphicFramePr>
        <p:xfrm>
          <a:off x="3489332" y="1180790"/>
          <a:ext cx="4167425" cy="460973"/>
        </p:xfrm>
        <a:graphic>
          <a:graphicData uri="http://schemas.openxmlformats.org/presentationml/2006/ole">
            <mc:AlternateContent xmlns:mc="http://schemas.openxmlformats.org/markup-compatibility/2006">
              <mc:Choice xmlns:v="urn:schemas-microsoft-com:vml" Requires="v">
                <p:oleObj name="Equation" r:id="rId3" imgW="2158920" imgH="253800" progId="Equation.DSMT4">
                  <p:embed/>
                </p:oleObj>
              </mc:Choice>
              <mc:Fallback>
                <p:oleObj name="Equation" r:id="rId3" imgW="2158920" imgH="253800" progId="Equation.DSMT4">
                  <p:embed/>
                  <p:pic>
                    <p:nvPicPr>
                      <p:cNvPr id="0" name=""/>
                      <p:cNvPicPr/>
                      <p:nvPr/>
                    </p:nvPicPr>
                    <p:blipFill>
                      <a:blip r:embed="rId4"/>
                      <a:stretch>
                        <a:fillRect/>
                      </a:stretch>
                    </p:blipFill>
                    <p:spPr>
                      <a:xfrm>
                        <a:off x="3489332" y="1180790"/>
                        <a:ext cx="4167425" cy="460973"/>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E4DDFD30-F6D7-A696-7423-89D8A416420D}"/>
              </a:ext>
            </a:extLst>
          </p:cNvPr>
          <p:cNvSpPr txBox="1"/>
          <p:nvPr/>
        </p:nvSpPr>
        <p:spPr>
          <a:xfrm>
            <a:off x="3054928" y="2182091"/>
            <a:ext cx="6029215"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If we write the external work in terms of a "work potential"</a:t>
            </a:r>
          </a:p>
        </p:txBody>
      </p:sp>
      <p:graphicFrame>
        <p:nvGraphicFramePr>
          <p:cNvPr id="5" name="Object 4">
            <a:extLst>
              <a:ext uri="{FF2B5EF4-FFF2-40B4-BE49-F238E27FC236}">
                <a16:creationId xmlns:a16="http://schemas.microsoft.com/office/drawing/2014/main" id="{1346112A-B4BD-A76C-D557-FD7FCFA85087}"/>
              </a:ext>
            </a:extLst>
          </p:cNvPr>
          <p:cNvGraphicFramePr>
            <a:graphicFrameLocks noChangeAspect="1"/>
          </p:cNvGraphicFramePr>
          <p:nvPr>
            <p:extLst>
              <p:ext uri="{D42A27DB-BD31-4B8C-83A1-F6EECF244321}">
                <p14:modId xmlns:p14="http://schemas.microsoft.com/office/powerpoint/2010/main" val="2717032910"/>
              </p:ext>
            </p:extLst>
          </p:nvPr>
        </p:nvGraphicFramePr>
        <p:xfrm>
          <a:off x="3877829" y="2668603"/>
          <a:ext cx="3215921" cy="423148"/>
        </p:xfrm>
        <a:graphic>
          <a:graphicData uri="http://schemas.openxmlformats.org/presentationml/2006/ole">
            <mc:AlternateContent xmlns:mc="http://schemas.openxmlformats.org/markup-compatibility/2006">
              <mc:Choice xmlns:v="urn:schemas-microsoft-com:vml" Requires="v">
                <p:oleObj name="Equation" r:id="rId5" imgW="1930320" imgH="253800" progId="Equation.DSMT4">
                  <p:embed/>
                </p:oleObj>
              </mc:Choice>
              <mc:Fallback>
                <p:oleObj name="Equation" r:id="rId5" imgW="1930320" imgH="253800" progId="Equation.DSMT4">
                  <p:embed/>
                  <p:pic>
                    <p:nvPicPr>
                      <p:cNvPr id="0" name=""/>
                      <p:cNvPicPr/>
                      <p:nvPr/>
                    </p:nvPicPr>
                    <p:blipFill>
                      <a:blip r:embed="rId6"/>
                      <a:stretch>
                        <a:fillRect/>
                      </a:stretch>
                    </p:blipFill>
                    <p:spPr>
                      <a:xfrm>
                        <a:off x="3877829" y="2668603"/>
                        <a:ext cx="3215921" cy="423148"/>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778AA602-AC60-0016-1CBA-74578DD7848A}"/>
              </a:ext>
            </a:extLst>
          </p:cNvPr>
          <p:cNvSpPr txBox="1"/>
          <p:nvPr/>
        </p:nvSpPr>
        <p:spPr>
          <a:xfrm>
            <a:off x="3054928" y="3541438"/>
            <a:ext cx="4237057"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then the virtual work principle becomes </a:t>
            </a:r>
          </a:p>
        </p:txBody>
      </p:sp>
      <p:graphicFrame>
        <p:nvGraphicFramePr>
          <p:cNvPr id="7" name="Object 6">
            <a:extLst>
              <a:ext uri="{FF2B5EF4-FFF2-40B4-BE49-F238E27FC236}">
                <a16:creationId xmlns:a16="http://schemas.microsoft.com/office/drawing/2014/main" id="{9D719ECF-EC6D-5083-9F6C-9E6E27DAFCBB}"/>
              </a:ext>
            </a:extLst>
          </p:cNvPr>
          <p:cNvGraphicFramePr>
            <a:graphicFrameLocks noChangeAspect="1"/>
          </p:cNvGraphicFramePr>
          <p:nvPr>
            <p:extLst>
              <p:ext uri="{D42A27DB-BD31-4B8C-83A1-F6EECF244321}">
                <p14:modId xmlns:p14="http://schemas.microsoft.com/office/powerpoint/2010/main" val="3099357465"/>
              </p:ext>
            </p:extLst>
          </p:nvPr>
        </p:nvGraphicFramePr>
        <p:xfrm>
          <a:off x="4031673" y="4175791"/>
          <a:ext cx="2585317" cy="369331"/>
        </p:xfrm>
        <a:graphic>
          <a:graphicData uri="http://schemas.openxmlformats.org/presentationml/2006/ole">
            <mc:AlternateContent xmlns:mc="http://schemas.openxmlformats.org/markup-compatibility/2006">
              <mc:Choice xmlns:v="urn:schemas-microsoft-com:vml" Requires="v">
                <p:oleObj name="Equation" r:id="rId7" imgW="1422360" imgH="203040" progId="Equation.DSMT4">
                  <p:embed/>
                </p:oleObj>
              </mc:Choice>
              <mc:Fallback>
                <p:oleObj name="Equation" r:id="rId7" imgW="1422360" imgH="203040" progId="Equation.DSMT4">
                  <p:embed/>
                  <p:pic>
                    <p:nvPicPr>
                      <p:cNvPr id="0" name=""/>
                      <p:cNvPicPr/>
                      <p:nvPr/>
                    </p:nvPicPr>
                    <p:blipFill>
                      <a:blip r:embed="rId8"/>
                      <a:stretch>
                        <a:fillRect/>
                      </a:stretch>
                    </p:blipFill>
                    <p:spPr>
                      <a:xfrm>
                        <a:off x="4031673" y="4175791"/>
                        <a:ext cx="2585317" cy="369331"/>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BEED6E3B-FFA0-1605-5F64-E5AB17EFDC53}"/>
              </a:ext>
            </a:extLst>
          </p:cNvPr>
          <p:cNvSpPr txBox="1"/>
          <p:nvPr/>
        </p:nvSpPr>
        <p:spPr>
          <a:xfrm flipH="1">
            <a:off x="3169228" y="5149736"/>
            <a:ext cx="862445" cy="369332"/>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where </a:t>
            </a:r>
          </a:p>
        </p:txBody>
      </p:sp>
      <p:graphicFrame>
        <p:nvGraphicFramePr>
          <p:cNvPr id="9" name="Object 8">
            <a:extLst>
              <a:ext uri="{FF2B5EF4-FFF2-40B4-BE49-F238E27FC236}">
                <a16:creationId xmlns:a16="http://schemas.microsoft.com/office/drawing/2014/main" id="{425C55CA-C439-65BF-FAD5-3BE45F2C5987}"/>
              </a:ext>
            </a:extLst>
          </p:cNvPr>
          <p:cNvGraphicFramePr>
            <a:graphicFrameLocks noChangeAspect="1"/>
          </p:cNvGraphicFramePr>
          <p:nvPr>
            <p:extLst>
              <p:ext uri="{D42A27DB-BD31-4B8C-83A1-F6EECF244321}">
                <p14:modId xmlns:p14="http://schemas.microsoft.com/office/powerpoint/2010/main" val="1267488137"/>
              </p:ext>
            </p:extLst>
          </p:nvPr>
        </p:nvGraphicFramePr>
        <p:xfrm>
          <a:off x="4171065" y="5113417"/>
          <a:ext cx="1821627" cy="405651"/>
        </p:xfrm>
        <a:graphic>
          <a:graphicData uri="http://schemas.openxmlformats.org/presentationml/2006/ole">
            <mc:AlternateContent xmlns:mc="http://schemas.openxmlformats.org/markup-compatibility/2006">
              <mc:Choice xmlns:v="urn:schemas-microsoft-com:vml" Requires="v">
                <p:oleObj name="Equation" r:id="rId9" imgW="914400" imgH="203040" progId="Equation.DSMT4">
                  <p:embed/>
                </p:oleObj>
              </mc:Choice>
              <mc:Fallback>
                <p:oleObj name="Equation" r:id="rId9" imgW="914400" imgH="203040" progId="Equation.DSMT4">
                  <p:embed/>
                  <p:pic>
                    <p:nvPicPr>
                      <p:cNvPr id="0" name=""/>
                      <p:cNvPicPr/>
                      <p:nvPr/>
                    </p:nvPicPr>
                    <p:blipFill>
                      <a:blip r:embed="rId10"/>
                      <a:stretch>
                        <a:fillRect/>
                      </a:stretch>
                    </p:blipFill>
                    <p:spPr>
                      <a:xfrm>
                        <a:off x="4171065" y="5113417"/>
                        <a:ext cx="1821627" cy="405651"/>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F9EC3C4A-E48F-4C0A-0D99-8CD965FC9D52}"/>
              </a:ext>
            </a:extLst>
          </p:cNvPr>
          <p:cNvSpPr txBox="1"/>
          <p:nvPr/>
        </p:nvSpPr>
        <p:spPr>
          <a:xfrm>
            <a:off x="6166616" y="5197387"/>
            <a:ext cx="2941831"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is the total potential energy</a:t>
            </a:r>
          </a:p>
        </p:txBody>
      </p:sp>
      <p:sp>
        <p:nvSpPr>
          <p:cNvPr id="11" name="TextBox 10">
            <a:extLst>
              <a:ext uri="{FF2B5EF4-FFF2-40B4-BE49-F238E27FC236}">
                <a16:creationId xmlns:a16="http://schemas.microsoft.com/office/drawing/2014/main" id="{D7920474-8C18-0D5C-2821-70618832CA4F}"/>
              </a:ext>
            </a:extLst>
          </p:cNvPr>
          <p:cNvSpPr txBox="1"/>
          <p:nvPr/>
        </p:nvSpPr>
        <p:spPr>
          <a:xfrm>
            <a:off x="1989530" y="5731479"/>
            <a:ext cx="7680308"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It follows that the total potential energy is stationary (</a:t>
            </a:r>
            <a:r>
              <a:rPr lang="en-US" dirty="0" err="1">
                <a:latin typeface="Symbol" panose="05050102010706020507" pitchFamily="18" charset="2"/>
                <a:cs typeface="Arial" panose="020B0604020202020204" pitchFamily="34" charset="0"/>
              </a:rPr>
              <a:t>d</a:t>
            </a:r>
            <a:r>
              <a:rPr lang="en-US" dirty="0" err="1">
                <a:latin typeface="Arial" panose="020B0604020202020204" pitchFamily="34" charset="0"/>
                <a:cs typeface="Arial" panose="020B0604020202020204" pitchFamily="34" charset="0"/>
              </a:rPr>
              <a:t>V</a:t>
            </a:r>
            <a:r>
              <a:rPr lang="en-US" dirty="0">
                <a:latin typeface="Arial" panose="020B0604020202020204" pitchFamily="34" charset="0"/>
                <a:cs typeface="Arial" panose="020B0604020202020204" pitchFamily="34" charset="0"/>
              </a:rPr>
              <a:t> =0) at equilibrium</a:t>
            </a:r>
          </a:p>
        </p:txBody>
      </p:sp>
    </p:spTree>
    <p:extLst>
      <p:ext uri="{BB962C8B-B14F-4D97-AF65-F5344CB8AC3E}">
        <p14:creationId xmlns:p14="http://schemas.microsoft.com/office/powerpoint/2010/main" val="4071841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FFDFC7B-D7A4-5A1F-8E1F-C4398F9F1B34}"/>
              </a:ext>
            </a:extLst>
          </p:cNvPr>
          <p:cNvSpPr txBox="1"/>
          <p:nvPr/>
        </p:nvSpPr>
        <p:spPr>
          <a:xfrm>
            <a:off x="2005445" y="415636"/>
            <a:ext cx="6898107"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A simple example is a ball of mass m on a curved surface y = f(x):</a:t>
            </a:r>
          </a:p>
        </p:txBody>
      </p:sp>
      <p:graphicFrame>
        <p:nvGraphicFramePr>
          <p:cNvPr id="4" name="Object 3">
            <a:extLst>
              <a:ext uri="{FF2B5EF4-FFF2-40B4-BE49-F238E27FC236}">
                <a16:creationId xmlns:a16="http://schemas.microsoft.com/office/drawing/2014/main" id="{26522912-B8A7-7742-A786-5375ABEA97A6}"/>
              </a:ext>
            </a:extLst>
          </p:cNvPr>
          <p:cNvGraphicFramePr>
            <a:graphicFrameLocks noChangeAspect="1"/>
          </p:cNvGraphicFramePr>
          <p:nvPr>
            <p:extLst>
              <p:ext uri="{D42A27DB-BD31-4B8C-83A1-F6EECF244321}">
                <p14:modId xmlns:p14="http://schemas.microsoft.com/office/powerpoint/2010/main" val="2247949120"/>
              </p:ext>
            </p:extLst>
          </p:nvPr>
        </p:nvGraphicFramePr>
        <p:xfrm>
          <a:off x="4023637" y="1225695"/>
          <a:ext cx="2072363" cy="369332"/>
        </p:xfrm>
        <a:graphic>
          <a:graphicData uri="http://schemas.openxmlformats.org/presentationml/2006/ole">
            <mc:AlternateContent xmlns:mc="http://schemas.openxmlformats.org/markup-compatibility/2006">
              <mc:Choice xmlns:v="urn:schemas-microsoft-com:vml" Requires="v">
                <p:oleObj name="Equation" r:id="rId3" imgW="1282680" imgH="228600" progId="Equation.DSMT4">
                  <p:embed/>
                </p:oleObj>
              </mc:Choice>
              <mc:Fallback>
                <p:oleObj name="Equation" r:id="rId3" imgW="1282680" imgH="228600" progId="Equation.DSMT4">
                  <p:embed/>
                  <p:pic>
                    <p:nvPicPr>
                      <p:cNvPr id="0" name=""/>
                      <p:cNvPicPr/>
                      <p:nvPr/>
                    </p:nvPicPr>
                    <p:blipFill>
                      <a:blip r:embed="rId4"/>
                      <a:stretch>
                        <a:fillRect/>
                      </a:stretch>
                    </p:blipFill>
                    <p:spPr>
                      <a:xfrm>
                        <a:off x="4023637" y="1225695"/>
                        <a:ext cx="2072363" cy="369332"/>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46B0F3D4-043A-0522-46D4-9D958E6059B5}"/>
              </a:ext>
            </a:extLst>
          </p:cNvPr>
          <p:cNvSpPr txBox="1"/>
          <p:nvPr/>
        </p:nvSpPr>
        <p:spPr>
          <a:xfrm>
            <a:off x="2088573" y="2067791"/>
            <a:ext cx="3711272"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and the ball is in equilibrium when </a:t>
            </a:r>
          </a:p>
        </p:txBody>
      </p:sp>
      <p:graphicFrame>
        <p:nvGraphicFramePr>
          <p:cNvPr id="6" name="Object 5">
            <a:extLst>
              <a:ext uri="{FF2B5EF4-FFF2-40B4-BE49-F238E27FC236}">
                <a16:creationId xmlns:a16="http://schemas.microsoft.com/office/drawing/2014/main" id="{12FCCAAA-ECA6-8335-9DE5-3F9C5261F786}"/>
              </a:ext>
            </a:extLst>
          </p:cNvPr>
          <p:cNvGraphicFramePr>
            <a:graphicFrameLocks noChangeAspect="1"/>
          </p:cNvGraphicFramePr>
          <p:nvPr>
            <p:extLst>
              <p:ext uri="{D42A27DB-BD31-4B8C-83A1-F6EECF244321}">
                <p14:modId xmlns:p14="http://schemas.microsoft.com/office/powerpoint/2010/main" val="295246027"/>
              </p:ext>
            </p:extLst>
          </p:nvPr>
        </p:nvGraphicFramePr>
        <p:xfrm>
          <a:off x="3671491" y="2637704"/>
          <a:ext cx="1942406" cy="1206932"/>
        </p:xfrm>
        <a:graphic>
          <a:graphicData uri="http://schemas.openxmlformats.org/presentationml/2006/ole">
            <mc:AlternateContent xmlns:mc="http://schemas.openxmlformats.org/markup-compatibility/2006">
              <mc:Choice xmlns:v="urn:schemas-microsoft-com:vml" Requires="v">
                <p:oleObj name="Equation" r:id="rId5" imgW="1307880" imgH="812520" progId="Equation.DSMT4">
                  <p:embed/>
                </p:oleObj>
              </mc:Choice>
              <mc:Fallback>
                <p:oleObj name="Equation" r:id="rId5" imgW="1307880" imgH="812520" progId="Equation.DSMT4">
                  <p:embed/>
                  <p:pic>
                    <p:nvPicPr>
                      <p:cNvPr id="0" name=""/>
                      <p:cNvPicPr/>
                      <p:nvPr/>
                    </p:nvPicPr>
                    <p:blipFill>
                      <a:blip r:embed="rId6"/>
                      <a:stretch>
                        <a:fillRect/>
                      </a:stretch>
                    </p:blipFill>
                    <p:spPr>
                      <a:xfrm>
                        <a:off x="3671491" y="2637704"/>
                        <a:ext cx="1942406" cy="1206932"/>
                      </a:xfrm>
                      <a:prstGeom prst="rect">
                        <a:avLst/>
                      </a:prstGeom>
                    </p:spPr>
                  </p:pic>
                </p:oleObj>
              </mc:Fallback>
            </mc:AlternateContent>
          </a:graphicData>
        </a:graphic>
      </p:graphicFrame>
      <p:sp>
        <p:nvSpPr>
          <p:cNvPr id="8" name="Freeform: Shape 7">
            <a:extLst>
              <a:ext uri="{FF2B5EF4-FFF2-40B4-BE49-F238E27FC236}">
                <a16:creationId xmlns:a16="http://schemas.microsoft.com/office/drawing/2014/main" id="{5A294959-7531-84D6-505B-DD40B900CF3F}"/>
              </a:ext>
            </a:extLst>
          </p:cNvPr>
          <p:cNvSpPr/>
          <p:nvPr/>
        </p:nvSpPr>
        <p:spPr>
          <a:xfrm>
            <a:off x="7330790" y="1867323"/>
            <a:ext cx="2401357" cy="1140937"/>
          </a:xfrm>
          <a:custGeom>
            <a:avLst/>
            <a:gdLst>
              <a:gd name="connsiteX0" fmla="*/ 0 w 2449634"/>
              <a:gd name="connsiteY0" fmla="*/ 1140937 h 1140937"/>
              <a:gd name="connsiteX1" fmla="*/ 275303 w 2449634"/>
              <a:gd name="connsiteY1" fmla="*/ 492008 h 1140937"/>
              <a:gd name="connsiteX2" fmla="*/ 521109 w 2449634"/>
              <a:gd name="connsiteY2" fmla="*/ 118382 h 1140937"/>
              <a:gd name="connsiteX3" fmla="*/ 707922 w 2449634"/>
              <a:gd name="connsiteY3" fmla="*/ 395 h 1140937"/>
              <a:gd name="connsiteX4" fmla="*/ 865239 w 2449634"/>
              <a:gd name="connsiteY4" fmla="*/ 147879 h 1140937"/>
              <a:gd name="connsiteX5" fmla="*/ 1238864 w 2449634"/>
              <a:gd name="connsiteY5" fmla="*/ 865634 h 1140937"/>
              <a:gd name="connsiteX6" fmla="*/ 1730477 w 2449634"/>
              <a:gd name="connsiteY6" fmla="*/ 619827 h 1140937"/>
              <a:gd name="connsiteX7" fmla="*/ 2369574 w 2449634"/>
              <a:gd name="connsiteY7" fmla="*/ 482176 h 1140937"/>
              <a:gd name="connsiteX8" fmla="*/ 2418735 w 2449634"/>
              <a:gd name="connsiteY8" fmla="*/ 472343 h 1140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9634" h="1140937">
                <a:moveTo>
                  <a:pt x="0" y="1140937"/>
                </a:moveTo>
                <a:cubicBezTo>
                  <a:pt x="94225" y="901685"/>
                  <a:pt x="188451" y="662434"/>
                  <a:pt x="275303" y="492008"/>
                </a:cubicBezTo>
                <a:cubicBezTo>
                  <a:pt x="362155" y="321582"/>
                  <a:pt x="449006" y="200317"/>
                  <a:pt x="521109" y="118382"/>
                </a:cubicBezTo>
                <a:cubicBezTo>
                  <a:pt x="593212" y="36447"/>
                  <a:pt x="650567" y="-4521"/>
                  <a:pt x="707922" y="395"/>
                </a:cubicBezTo>
                <a:cubicBezTo>
                  <a:pt x="765277" y="5311"/>
                  <a:pt x="776749" y="3672"/>
                  <a:pt x="865239" y="147879"/>
                </a:cubicBezTo>
                <a:cubicBezTo>
                  <a:pt x="953729" y="292086"/>
                  <a:pt x="1094658" y="786976"/>
                  <a:pt x="1238864" y="865634"/>
                </a:cubicBezTo>
                <a:cubicBezTo>
                  <a:pt x="1383070" y="944292"/>
                  <a:pt x="1542025" y="683737"/>
                  <a:pt x="1730477" y="619827"/>
                </a:cubicBezTo>
                <a:cubicBezTo>
                  <a:pt x="1918929" y="555917"/>
                  <a:pt x="2254864" y="506757"/>
                  <a:pt x="2369574" y="482176"/>
                </a:cubicBezTo>
                <a:cubicBezTo>
                  <a:pt x="2484284" y="457595"/>
                  <a:pt x="2451509" y="464969"/>
                  <a:pt x="2418735" y="47234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Arrow Connector 8">
            <a:extLst>
              <a:ext uri="{FF2B5EF4-FFF2-40B4-BE49-F238E27FC236}">
                <a16:creationId xmlns:a16="http://schemas.microsoft.com/office/drawing/2014/main" id="{D1D9EC75-C88D-576E-754D-7136A2167FA3}"/>
              </a:ext>
            </a:extLst>
          </p:cNvPr>
          <p:cNvCxnSpPr>
            <a:cxnSpLocks/>
            <a:stCxn id="8" idx="0"/>
          </p:cNvCxnSpPr>
          <p:nvPr/>
        </p:nvCxnSpPr>
        <p:spPr>
          <a:xfrm>
            <a:off x="7330790" y="3008260"/>
            <a:ext cx="2841522"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51040038-E831-78FE-F52D-4D4074A8D04B}"/>
              </a:ext>
            </a:extLst>
          </p:cNvPr>
          <p:cNvCxnSpPr/>
          <p:nvPr/>
        </p:nvCxnSpPr>
        <p:spPr>
          <a:xfrm flipV="1">
            <a:off x="7330790" y="1597002"/>
            <a:ext cx="0" cy="138634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400D6E2C-5620-89AC-8AA1-3B36F832DDDD}"/>
              </a:ext>
            </a:extLst>
          </p:cNvPr>
          <p:cNvSpPr/>
          <p:nvPr/>
        </p:nvSpPr>
        <p:spPr>
          <a:xfrm>
            <a:off x="7980276" y="1745016"/>
            <a:ext cx="117987" cy="11798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200CAB2A-820F-D4FD-2038-D46135EF65E9}"/>
              </a:ext>
            </a:extLst>
          </p:cNvPr>
          <p:cNvSpPr/>
          <p:nvPr/>
        </p:nvSpPr>
        <p:spPr>
          <a:xfrm>
            <a:off x="8544900" y="2644149"/>
            <a:ext cx="117987" cy="11798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Object 12">
            <a:extLst>
              <a:ext uri="{FF2B5EF4-FFF2-40B4-BE49-F238E27FC236}">
                <a16:creationId xmlns:a16="http://schemas.microsoft.com/office/drawing/2014/main" id="{CBD8BFED-ABBE-6D7A-B55D-6CE6AEB132D6}"/>
              </a:ext>
            </a:extLst>
          </p:cNvPr>
          <p:cNvGraphicFramePr>
            <a:graphicFrameLocks noChangeAspect="1"/>
          </p:cNvGraphicFramePr>
          <p:nvPr>
            <p:extLst>
              <p:ext uri="{D42A27DB-BD31-4B8C-83A1-F6EECF244321}">
                <p14:modId xmlns:p14="http://schemas.microsoft.com/office/powerpoint/2010/main" val="2614727410"/>
              </p:ext>
            </p:extLst>
          </p:nvPr>
        </p:nvGraphicFramePr>
        <p:xfrm>
          <a:off x="7575695" y="2412721"/>
          <a:ext cx="609600" cy="254000"/>
        </p:xfrm>
        <a:graphic>
          <a:graphicData uri="http://schemas.openxmlformats.org/presentationml/2006/ole">
            <mc:AlternateContent xmlns:mc="http://schemas.openxmlformats.org/markup-compatibility/2006">
              <mc:Choice xmlns:v="urn:schemas-microsoft-com:vml" Requires="v">
                <p:oleObj name="Equation" r:id="rId7" imgW="609480" imgH="253800" progId="Equation.DSMT4">
                  <p:embed/>
                </p:oleObj>
              </mc:Choice>
              <mc:Fallback>
                <p:oleObj name="Equation" r:id="rId7" imgW="609480" imgH="253800" progId="Equation.DSMT4">
                  <p:embed/>
                  <p:pic>
                    <p:nvPicPr>
                      <p:cNvPr id="9" name="Object 8">
                        <a:extLst>
                          <a:ext uri="{FF2B5EF4-FFF2-40B4-BE49-F238E27FC236}">
                            <a16:creationId xmlns:a16="http://schemas.microsoft.com/office/drawing/2014/main" id="{51C987DB-2A3B-358E-2C6A-129B3E4DBF03}"/>
                          </a:ext>
                        </a:extLst>
                      </p:cNvPr>
                      <p:cNvPicPr/>
                      <p:nvPr/>
                    </p:nvPicPr>
                    <p:blipFill>
                      <a:blip r:embed="rId8"/>
                      <a:stretch>
                        <a:fillRect/>
                      </a:stretch>
                    </p:blipFill>
                    <p:spPr>
                      <a:xfrm>
                        <a:off x="7575695" y="2412721"/>
                        <a:ext cx="609600" cy="254000"/>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FAAF3164-B8F1-D0F2-EBA7-76E6BDAC74E5}"/>
              </a:ext>
            </a:extLst>
          </p:cNvPr>
          <p:cNvSpPr txBox="1"/>
          <p:nvPr/>
        </p:nvSpPr>
        <p:spPr>
          <a:xfrm>
            <a:off x="7338506" y="1383064"/>
            <a:ext cx="253596" cy="276999"/>
          </a:xfrm>
          <a:prstGeom prst="rect">
            <a:avLst/>
          </a:prstGeom>
          <a:noFill/>
        </p:spPr>
        <p:txBody>
          <a:bodyPr wrap="none" rtlCol="0">
            <a:spAutoFit/>
          </a:bodyPr>
          <a:lstStyle/>
          <a:p>
            <a:r>
              <a:rPr lang="en-US" sz="1200" i="1" dirty="0">
                <a:latin typeface="Times New Roman" panose="02020603050405020304" pitchFamily="18" charset="0"/>
                <a:cs typeface="Times New Roman" panose="02020603050405020304" pitchFamily="18" charset="0"/>
              </a:rPr>
              <a:t>y</a:t>
            </a:r>
          </a:p>
        </p:txBody>
      </p:sp>
      <p:sp>
        <p:nvSpPr>
          <p:cNvPr id="15" name="TextBox 14">
            <a:extLst>
              <a:ext uri="{FF2B5EF4-FFF2-40B4-BE49-F238E27FC236}">
                <a16:creationId xmlns:a16="http://schemas.microsoft.com/office/drawing/2014/main" id="{3750D66A-639E-8332-EECB-CC610D556A13}"/>
              </a:ext>
            </a:extLst>
          </p:cNvPr>
          <p:cNvSpPr txBox="1"/>
          <p:nvPr/>
        </p:nvSpPr>
        <p:spPr>
          <a:xfrm>
            <a:off x="10235445" y="2844850"/>
            <a:ext cx="261610" cy="276999"/>
          </a:xfrm>
          <a:prstGeom prst="rect">
            <a:avLst/>
          </a:prstGeom>
          <a:noFill/>
        </p:spPr>
        <p:txBody>
          <a:bodyPr wrap="none" rtlCol="0">
            <a:spAutoFit/>
          </a:bodyPr>
          <a:lstStyle/>
          <a:p>
            <a:r>
              <a:rPr lang="en-US" sz="1200" i="1" dirty="0">
                <a:latin typeface="Times New Roman" panose="02020603050405020304" pitchFamily="18" charset="0"/>
                <a:cs typeface="Times New Roman" panose="02020603050405020304" pitchFamily="18" charset="0"/>
              </a:rPr>
              <a:t>x</a:t>
            </a:r>
          </a:p>
        </p:txBody>
      </p:sp>
      <p:sp>
        <p:nvSpPr>
          <p:cNvPr id="16" name="TextBox 15">
            <a:extLst>
              <a:ext uri="{FF2B5EF4-FFF2-40B4-BE49-F238E27FC236}">
                <a16:creationId xmlns:a16="http://schemas.microsoft.com/office/drawing/2014/main" id="{ED596112-C45A-1813-E63C-2D1B681C8B29}"/>
              </a:ext>
            </a:extLst>
          </p:cNvPr>
          <p:cNvSpPr txBox="1"/>
          <p:nvPr/>
        </p:nvSpPr>
        <p:spPr>
          <a:xfrm>
            <a:off x="7891633" y="1858683"/>
            <a:ext cx="332142" cy="338554"/>
          </a:xfrm>
          <a:prstGeom prst="rect">
            <a:avLst/>
          </a:prstGeom>
          <a:noFill/>
        </p:spPr>
        <p:txBody>
          <a:bodyPr wrap="none" rtlCol="0">
            <a:spAutoFit/>
          </a:bodyPr>
          <a:lstStyle/>
          <a:p>
            <a:r>
              <a:rPr lang="en-US" sz="1600" dirty="0">
                <a:latin typeface="Times New Roman" panose="02020603050405020304" pitchFamily="18" charset="0"/>
                <a:cs typeface="Times New Roman" panose="02020603050405020304" pitchFamily="18" charset="0"/>
              </a:rPr>
              <a:t>A</a:t>
            </a:r>
          </a:p>
        </p:txBody>
      </p:sp>
      <p:sp>
        <p:nvSpPr>
          <p:cNvPr id="17" name="TextBox 16">
            <a:extLst>
              <a:ext uri="{FF2B5EF4-FFF2-40B4-BE49-F238E27FC236}">
                <a16:creationId xmlns:a16="http://schemas.microsoft.com/office/drawing/2014/main" id="{3F7AAAF1-C1E2-93FA-F1C8-1BDF997905E3}"/>
              </a:ext>
            </a:extLst>
          </p:cNvPr>
          <p:cNvSpPr txBox="1"/>
          <p:nvPr/>
        </p:nvSpPr>
        <p:spPr>
          <a:xfrm>
            <a:off x="8522406" y="2731261"/>
            <a:ext cx="333375"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B</a:t>
            </a:r>
          </a:p>
        </p:txBody>
      </p:sp>
      <p:sp>
        <p:nvSpPr>
          <p:cNvPr id="18" name="Rectangle 17">
            <a:extLst>
              <a:ext uri="{FF2B5EF4-FFF2-40B4-BE49-F238E27FC236}">
                <a16:creationId xmlns:a16="http://schemas.microsoft.com/office/drawing/2014/main" id="{BEA504D3-CEDD-EDED-7580-78B5C5544C03}"/>
              </a:ext>
            </a:extLst>
          </p:cNvPr>
          <p:cNvSpPr/>
          <p:nvPr/>
        </p:nvSpPr>
        <p:spPr>
          <a:xfrm>
            <a:off x="9074906" y="2172105"/>
            <a:ext cx="924903" cy="5310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 name="Straight Connector 18">
            <a:extLst>
              <a:ext uri="{FF2B5EF4-FFF2-40B4-BE49-F238E27FC236}">
                <a16:creationId xmlns:a16="http://schemas.microsoft.com/office/drawing/2014/main" id="{ED299612-1205-28E5-FA3A-E685B2A8AEC4}"/>
              </a:ext>
            </a:extLst>
          </p:cNvPr>
          <p:cNvCxnSpPr/>
          <p:nvPr/>
        </p:nvCxnSpPr>
        <p:spPr>
          <a:xfrm>
            <a:off x="9068126" y="2474097"/>
            <a:ext cx="948584" cy="0"/>
          </a:xfrm>
          <a:prstGeom prst="line">
            <a:avLst/>
          </a:prstGeom>
          <a:ln w="12700"/>
        </p:spPr>
        <p:style>
          <a:lnRef idx="1">
            <a:schemeClr val="dk1"/>
          </a:lnRef>
          <a:fillRef idx="0">
            <a:schemeClr val="dk1"/>
          </a:fillRef>
          <a:effectRef idx="0">
            <a:schemeClr val="dk1"/>
          </a:effectRef>
          <a:fontRef idx="minor">
            <a:schemeClr val="tx1"/>
          </a:fontRef>
        </p:style>
      </p:cxnSp>
      <p:sp>
        <p:nvSpPr>
          <p:cNvPr id="20" name="Oval 19">
            <a:extLst>
              <a:ext uri="{FF2B5EF4-FFF2-40B4-BE49-F238E27FC236}">
                <a16:creationId xmlns:a16="http://schemas.microsoft.com/office/drawing/2014/main" id="{4011EC4B-3147-EC8D-125E-6F86070A7356}"/>
              </a:ext>
            </a:extLst>
          </p:cNvPr>
          <p:cNvSpPr/>
          <p:nvPr/>
        </p:nvSpPr>
        <p:spPr>
          <a:xfrm>
            <a:off x="9419370" y="2348655"/>
            <a:ext cx="117987" cy="11798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0E4EFCA-0192-4F59-63B0-D91CCFD16F18}"/>
              </a:ext>
            </a:extLst>
          </p:cNvPr>
          <p:cNvSpPr txBox="1"/>
          <p:nvPr/>
        </p:nvSpPr>
        <p:spPr>
          <a:xfrm>
            <a:off x="9350176" y="2419553"/>
            <a:ext cx="256373" cy="338554"/>
          </a:xfrm>
          <a:prstGeom prst="rect">
            <a:avLst/>
          </a:prstGeom>
          <a:noFill/>
        </p:spPr>
        <p:txBody>
          <a:bodyPr wrap="square" rtlCol="0">
            <a:spAutoFit/>
          </a:bodyPr>
          <a:lstStyle/>
          <a:p>
            <a:pPr algn="l"/>
            <a:r>
              <a:rPr lang="en-US" sz="1600" dirty="0">
                <a:latin typeface="Times New Roman" panose="02020603050405020304" pitchFamily="18" charset="0"/>
                <a:cs typeface="Times New Roman" panose="02020603050405020304" pitchFamily="18" charset="0"/>
              </a:rPr>
              <a:t>C</a:t>
            </a:r>
          </a:p>
        </p:txBody>
      </p:sp>
      <p:sp>
        <p:nvSpPr>
          <p:cNvPr id="22" name="TextBox 21">
            <a:extLst>
              <a:ext uri="{FF2B5EF4-FFF2-40B4-BE49-F238E27FC236}">
                <a16:creationId xmlns:a16="http://schemas.microsoft.com/office/drawing/2014/main" id="{6E9CCF89-DF28-637C-916E-69BBBFB28CF9}"/>
              </a:ext>
            </a:extLst>
          </p:cNvPr>
          <p:cNvSpPr txBox="1"/>
          <p:nvPr/>
        </p:nvSpPr>
        <p:spPr>
          <a:xfrm>
            <a:off x="2088573" y="4208318"/>
            <a:ext cx="8554650"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Thus, A, B, C are equilibrium positions but are they stable positions?  The answer:</a:t>
            </a:r>
          </a:p>
        </p:txBody>
      </p:sp>
      <p:graphicFrame>
        <p:nvGraphicFramePr>
          <p:cNvPr id="23" name="Object 22">
            <a:extLst>
              <a:ext uri="{FF2B5EF4-FFF2-40B4-BE49-F238E27FC236}">
                <a16:creationId xmlns:a16="http://schemas.microsoft.com/office/drawing/2014/main" id="{A65FC016-8292-B3BB-0F7B-A8B85FEC7D62}"/>
              </a:ext>
            </a:extLst>
          </p:cNvPr>
          <p:cNvGraphicFramePr>
            <a:graphicFrameLocks noChangeAspect="1"/>
          </p:cNvGraphicFramePr>
          <p:nvPr>
            <p:extLst>
              <p:ext uri="{D42A27DB-BD31-4B8C-83A1-F6EECF244321}">
                <p14:modId xmlns:p14="http://schemas.microsoft.com/office/powerpoint/2010/main" val="457808440"/>
              </p:ext>
            </p:extLst>
          </p:nvPr>
        </p:nvGraphicFramePr>
        <p:xfrm>
          <a:off x="2961534" y="4936816"/>
          <a:ext cx="2285875" cy="1681782"/>
        </p:xfrm>
        <a:graphic>
          <a:graphicData uri="http://schemas.openxmlformats.org/presentationml/2006/ole">
            <mc:AlternateContent xmlns:mc="http://schemas.openxmlformats.org/markup-compatibility/2006">
              <mc:Choice xmlns:v="urn:schemas-microsoft-com:vml" Requires="v">
                <p:oleObj name="Equation" r:id="rId9" imgW="1723242" imgH="1268656" progId="Equation.DSMT4">
                  <p:embed/>
                </p:oleObj>
              </mc:Choice>
              <mc:Fallback>
                <p:oleObj name="Equation" r:id="rId9" imgW="1723242" imgH="1268656" progId="Equation.DSMT4">
                  <p:embed/>
                  <p:pic>
                    <p:nvPicPr>
                      <p:cNvPr id="0" name=""/>
                      <p:cNvPicPr/>
                      <p:nvPr/>
                    </p:nvPicPr>
                    <p:blipFill>
                      <a:blip r:embed="rId10"/>
                      <a:stretch>
                        <a:fillRect/>
                      </a:stretch>
                    </p:blipFill>
                    <p:spPr>
                      <a:xfrm>
                        <a:off x="2961534" y="4936816"/>
                        <a:ext cx="2285875" cy="1681782"/>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F9BE47A9-32D2-9CC0-5846-57E617949450}"/>
              </a:ext>
            </a:extLst>
          </p:cNvPr>
          <p:cNvSpPr txBox="1"/>
          <p:nvPr/>
        </p:nvSpPr>
        <p:spPr>
          <a:xfrm>
            <a:off x="6241317" y="5040466"/>
            <a:ext cx="4044697"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point B is a stable equilibrium position</a:t>
            </a:r>
          </a:p>
        </p:txBody>
      </p:sp>
      <p:sp>
        <p:nvSpPr>
          <p:cNvPr id="25" name="TextBox 24">
            <a:extLst>
              <a:ext uri="{FF2B5EF4-FFF2-40B4-BE49-F238E27FC236}">
                <a16:creationId xmlns:a16="http://schemas.microsoft.com/office/drawing/2014/main" id="{4E7A61EF-6FB1-26E1-334C-BBD13C0E31A3}"/>
              </a:ext>
            </a:extLst>
          </p:cNvPr>
          <p:cNvSpPr txBox="1"/>
          <p:nvPr/>
        </p:nvSpPr>
        <p:spPr>
          <a:xfrm>
            <a:off x="6241317" y="5607393"/>
            <a:ext cx="4403898"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point A is an unstable equilibrium position</a:t>
            </a:r>
          </a:p>
        </p:txBody>
      </p:sp>
      <p:sp>
        <p:nvSpPr>
          <p:cNvPr id="26" name="TextBox 25">
            <a:extLst>
              <a:ext uri="{FF2B5EF4-FFF2-40B4-BE49-F238E27FC236}">
                <a16:creationId xmlns:a16="http://schemas.microsoft.com/office/drawing/2014/main" id="{DEF43D9D-7AB1-F86B-ED3D-A604513C6BF8}"/>
              </a:ext>
            </a:extLst>
          </p:cNvPr>
          <p:cNvSpPr txBox="1"/>
          <p:nvPr/>
        </p:nvSpPr>
        <p:spPr>
          <a:xfrm>
            <a:off x="6335968" y="6185486"/>
            <a:ext cx="4993675"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point C is a neutrally stable equilibrium position</a:t>
            </a:r>
          </a:p>
        </p:txBody>
      </p:sp>
    </p:spTree>
    <p:extLst>
      <p:ext uri="{BB962C8B-B14F-4D97-AF65-F5344CB8AC3E}">
        <p14:creationId xmlns:p14="http://schemas.microsoft.com/office/powerpoint/2010/main" val="3718413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B08AD68-9339-DD41-FD64-DEFC1F9FBA02}"/>
              </a:ext>
            </a:extLst>
          </p:cNvPr>
          <p:cNvSpPr txBox="1"/>
          <p:nvPr/>
        </p:nvSpPr>
        <p:spPr>
          <a:xfrm>
            <a:off x="1587180" y="148467"/>
            <a:ext cx="8790709" cy="1754326"/>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The ball on the curved surface is an example of a single degree of freedom system where the potential energy can be described in terms of a single variable such as x. We will only examine other single degree of freedom systems. We will classify  such systems by plotting the external force as a function of the single variable (called a load path) and examining the load path behavior of the system. There are three types of load paths we will consider:</a:t>
            </a:r>
          </a:p>
        </p:txBody>
      </p:sp>
      <p:cxnSp>
        <p:nvCxnSpPr>
          <p:cNvPr id="4" name="Straight Connector 3">
            <a:extLst>
              <a:ext uri="{FF2B5EF4-FFF2-40B4-BE49-F238E27FC236}">
                <a16:creationId xmlns:a16="http://schemas.microsoft.com/office/drawing/2014/main" id="{30775E90-B6F3-9E0B-2CD6-41BDC3934335}"/>
              </a:ext>
            </a:extLst>
          </p:cNvPr>
          <p:cNvCxnSpPr>
            <a:cxnSpLocks/>
          </p:cNvCxnSpPr>
          <p:nvPr/>
        </p:nvCxnSpPr>
        <p:spPr>
          <a:xfrm flipV="1">
            <a:off x="1989581" y="4969639"/>
            <a:ext cx="0" cy="1106089"/>
          </a:xfrm>
          <a:prstGeom prst="line">
            <a:avLst/>
          </a:prstGeom>
        </p:spPr>
        <p:style>
          <a:lnRef idx="1">
            <a:schemeClr val="dk1"/>
          </a:lnRef>
          <a:fillRef idx="0">
            <a:schemeClr val="dk1"/>
          </a:fillRef>
          <a:effectRef idx="0">
            <a:schemeClr val="dk1"/>
          </a:effectRef>
          <a:fontRef idx="minor">
            <a:schemeClr val="tx1"/>
          </a:fontRef>
        </p:style>
      </p:cxnSp>
      <p:sp>
        <p:nvSpPr>
          <p:cNvPr id="5" name="Arc 4">
            <a:extLst>
              <a:ext uri="{FF2B5EF4-FFF2-40B4-BE49-F238E27FC236}">
                <a16:creationId xmlns:a16="http://schemas.microsoft.com/office/drawing/2014/main" id="{2BC851D6-A70A-0E49-8698-51F0E7151438}"/>
              </a:ext>
            </a:extLst>
          </p:cNvPr>
          <p:cNvSpPr/>
          <p:nvPr/>
        </p:nvSpPr>
        <p:spPr>
          <a:xfrm rot="18971375">
            <a:off x="1167211" y="5431404"/>
            <a:ext cx="1588798" cy="1524899"/>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941DD7FD-54D9-1E7C-D82E-4AA1A4396649}"/>
              </a:ext>
            </a:extLst>
          </p:cNvPr>
          <p:cNvCxnSpPr/>
          <p:nvPr/>
        </p:nvCxnSpPr>
        <p:spPr>
          <a:xfrm>
            <a:off x="1238091" y="6075728"/>
            <a:ext cx="174977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80D4191D-94D8-6782-7524-A80FC6B723D9}"/>
              </a:ext>
            </a:extLst>
          </p:cNvPr>
          <p:cNvCxnSpPr/>
          <p:nvPr/>
        </p:nvCxnSpPr>
        <p:spPr>
          <a:xfrm flipV="1">
            <a:off x="1989581" y="4598406"/>
            <a:ext cx="0" cy="3006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2BDB13A7-4289-9BA8-0B01-EC20E5A9C2A1}"/>
              </a:ext>
            </a:extLst>
          </p:cNvPr>
          <p:cNvSpPr txBox="1"/>
          <p:nvPr/>
        </p:nvSpPr>
        <p:spPr>
          <a:xfrm>
            <a:off x="2647449" y="6040957"/>
            <a:ext cx="300903" cy="305790"/>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9" name="TextBox 8">
            <a:extLst>
              <a:ext uri="{FF2B5EF4-FFF2-40B4-BE49-F238E27FC236}">
                <a16:creationId xmlns:a16="http://schemas.microsoft.com/office/drawing/2014/main" id="{B6028942-4A5D-8556-3648-13F734C13EA2}"/>
              </a:ext>
            </a:extLst>
          </p:cNvPr>
          <p:cNvSpPr txBox="1"/>
          <p:nvPr/>
        </p:nvSpPr>
        <p:spPr>
          <a:xfrm>
            <a:off x="1691823" y="4398789"/>
            <a:ext cx="325730" cy="369332"/>
          </a:xfrm>
          <a:prstGeom prst="rect">
            <a:avLst/>
          </a:prstGeom>
          <a:noFill/>
        </p:spPr>
        <p:txBody>
          <a:bodyPr wrap="none" rtlCol="0">
            <a:spAutoFit/>
          </a:bodyPr>
          <a:lstStyle/>
          <a:p>
            <a:pPr algn="l"/>
            <a:r>
              <a:rPr lang="en-US" i="1" dirty="0">
                <a:latin typeface="Times New Roman" panose="02020603050405020304" pitchFamily="18" charset="0"/>
                <a:cs typeface="Times New Roman" panose="02020603050405020304" pitchFamily="18" charset="0"/>
              </a:rPr>
              <a:t>P</a:t>
            </a:r>
          </a:p>
        </p:txBody>
      </p:sp>
      <p:sp>
        <p:nvSpPr>
          <p:cNvPr id="10" name="Oval 9">
            <a:extLst>
              <a:ext uri="{FF2B5EF4-FFF2-40B4-BE49-F238E27FC236}">
                <a16:creationId xmlns:a16="http://schemas.microsoft.com/office/drawing/2014/main" id="{D79CD996-7318-41C1-995F-7FAEA64A5301}"/>
              </a:ext>
            </a:extLst>
          </p:cNvPr>
          <p:cNvSpPr/>
          <p:nvPr/>
        </p:nvSpPr>
        <p:spPr>
          <a:xfrm>
            <a:off x="1961610" y="5399189"/>
            <a:ext cx="55943" cy="5369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EB858A98-85FC-40CD-5237-4B17D4237804}"/>
              </a:ext>
            </a:extLst>
          </p:cNvPr>
          <p:cNvCxnSpPr/>
          <p:nvPr/>
        </p:nvCxnSpPr>
        <p:spPr>
          <a:xfrm flipH="1">
            <a:off x="2046111" y="5075887"/>
            <a:ext cx="310123" cy="2833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668394D5-7615-B64A-DBE9-04E5212C07D8}"/>
              </a:ext>
            </a:extLst>
          </p:cNvPr>
          <p:cNvSpPr txBox="1"/>
          <p:nvPr/>
        </p:nvSpPr>
        <p:spPr>
          <a:xfrm>
            <a:off x="2356234" y="4831154"/>
            <a:ext cx="1088760" cy="584775"/>
          </a:xfrm>
          <a:prstGeom prst="rect">
            <a:avLst/>
          </a:prstGeom>
          <a:noFill/>
        </p:spPr>
        <p:txBody>
          <a:bodyPr wrap="none" rtlCol="0">
            <a:spAutoFit/>
          </a:bodyPr>
          <a:lstStyle/>
          <a:p>
            <a:pPr algn="l"/>
            <a:r>
              <a:rPr lang="en-US" sz="1600" dirty="0">
                <a:latin typeface="Times New Roman" panose="02020603050405020304" pitchFamily="18" charset="0"/>
                <a:cs typeface="Times New Roman" panose="02020603050405020304" pitchFamily="18" charset="0"/>
              </a:rPr>
              <a:t>bifurcation</a:t>
            </a:r>
          </a:p>
          <a:p>
            <a:pPr algn="l"/>
            <a:r>
              <a:rPr lang="en-US" sz="1600" dirty="0">
                <a:latin typeface="Times New Roman" panose="02020603050405020304" pitchFamily="18" charset="0"/>
                <a:cs typeface="Times New Roman" panose="02020603050405020304" pitchFamily="18" charset="0"/>
              </a:rPr>
              <a:t>point</a:t>
            </a:r>
          </a:p>
        </p:txBody>
      </p:sp>
      <p:graphicFrame>
        <p:nvGraphicFramePr>
          <p:cNvPr id="13" name="Object 12">
            <a:extLst>
              <a:ext uri="{FF2B5EF4-FFF2-40B4-BE49-F238E27FC236}">
                <a16:creationId xmlns:a16="http://schemas.microsoft.com/office/drawing/2014/main" id="{80368557-7A98-595A-BEA4-87AFB10EC550}"/>
              </a:ext>
            </a:extLst>
          </p:cNvPr>
          <p:cNvGraphicFramePr>
            <a:graphicFrameLocks noChangeAspect="1"/>
          </p:cNvGraphicFramePr>
          <p:nvPr>
            <p:extLst>
              <p:ext uri="{D42A27DB-BD31-4B8C-83A1-F6EECF244321}">
                <p14:modId xmlns:p14="http://schemas.microsoft.com/office/powerpoint/2010/main" val="3838564119"/>
              </p:ext>
            </p:extLst>
          </p:nvPr>
        </p:nvGraphicFramePr>
        <p:xfrm>
          <a:off x="1745438" y="5109817"/>
          <a:ext cx="272115" cy="298481"/>
        </p:xfrm>
        <a:graphic>
          <a:graphicData uri="http://schemas.openxmlformats.org/presentationml/2006/ole">
            <mc:AlternateContent xmlns:mc="http://schemas.openxmlformats.org/markup-compatibility/2006">
              <mc:Choice xmlns:v="urn:schemas-microsoft-com:vml" Requires="v">
                <p:oleObj name="Equation" r:id="rId3" imgW="200357" imgH="228544" progId="Equation.DSMT4">
                  <p:embed/>
                </p:oleObj>
              </mc:Choice>
              <mc:Fallback>
                <p:oleObj name="Equation" r:id="rId3" imgW="200357" imgH="228544" progId="Equation.DSMT4">
                  <p:embed/>
                  <p:pic>
                    <p:nvPicPr>
                      <p:cNvPr id="22" name="Object 21">
                        <a:extLst>
                          <a:ext uri="{FF2B5EF4-FFF2-40B4-BE49-F238E27FC236}">
                            <a16:creationId xmlns:a16="http://schemas.microsoft.com/office/drawing/2014/main" id="{410C489D-01F5-B4FB-924A-210CF9A0A744}"/>
                          </a:ext>
                        </a:extLst>
                      </p:cNvPr>
                      <p:cNvPicPr/>
                      <p:nvPr/>
                    </p:nvPicPr>
                    <p:blipFill>
                      <a:blip r:embed="rId4"/>
                      <a:stretch>
                        <a:fillRect/>
                      </a:stretch>
                    </p:blipFill>
                    <p:spPr>
                      <a:xfrm>
                        <a:off x="1745438" y="5109817"/>
                        <a:ext cx="272115" cy="298481"/>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80D4C77A-7D2A-164A-61F0-BFF2BBE10F8E}"/>
              </a:ext>
            </a:extLst>
          </p:cNvPr>
          <p:cNvSpPr txBox="1"/>
          <p:nvPr/>
        </p:nvSpPr>
        <p:spPr>
          <a:xfrm flipH="1">
            <a:off x="495712" y="2107194"/>
            <a:ext cx="3721043" cy="2308324"/>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	</a:t>
            </a:r>
            <a:r>
              <a:rPr lang="en-US" dirty="0">
                <a:solidFill>
                  <a:srgbClr val="C00000"/>
                </a:solidFill>
                <a:latin typeface="Arial" panose="020B0604020202020204" pitchFamily="34" charset="0"/>
                <a:cs typeface="Arial" panose="020B0604020202020204" pitchFamily="34" charset="0"/>
              </a:rPr>
              <a:t>bifurcation</a:t>
            </a:r>
          </a:p>
          <a:p>
            <a:pPr algn="l"/>
            <a:r>
              <a:rPr lang="en-US" dirty="0">
                <a:latin typeface="Arial" panose="020B0604020202020204" pitchFamily="34" charset="0"/>
                <a:cs typeface="Arial" panose="020B0604020202020204" pitchFamily="34" charset="0"/>
              </a:rPr>
              <a:t>A load path where P increases in a stable manner with x = 0 and another curved path (which here is unstable). The two paths intersect at a bifurcation point . </a:t>
            </a:r>
            <a:r>
              <a:rPr lang="en-US" dirty="0" err="1">
                <a:latin typeface="Arial" panose="020B0604020202020204" pitchFamily="34" charset="0"/>
                <a:cs typeface="Arial" panose="020B0604020202020204" pitchFamily="34" charset="0"/>
              </a:rPr>
              <a:t>P</a:t>
            </a:r>
            <a:r>
              <a:rPr lang="en-US" baseline="-25000" dirty="0" err="1">
                <a:latin typeface="Arial" panose="020B0604020202020204" pitchFamily="34" charset="0"/>
                <a:cs typeface="Arial" panose="020B0604020202020204" pitchFamily="34" charset="0"/>
              </a:rPr>
              <a:t>cr</a:t>
            </a:r>
            <a:r>
              <a:rPr lang="en-US" dirty="0">
                <a:latin typeface="Arial" panose="020B0604020202020204" pitchFamily="34" charset="0"/>
                <a:cs typeface="Arial" panose="020B0604020202020204" pitchFamily="34" charset="0"/>
              </a:rPr>
              <a:t> is called the critical load. Beyond </a:t>
            </a:r>
            <a:r>
              <a:rPr lang="en-US" dirty="0" err="1">
                <a:latin typeface="Arial" panose="020B0604020202020204" pitchFamily="34" charset="0"/>
                <a:cs typeface="Arial" panose="020B0604020202020204" pitchFamily="34" charset="0"/>
              </a:rPr>
              <a:t>P</a:t>
            </a:r>
            <a:r>
              <a:rPr lang="en-US" baseline="-25000" dirty="0" err="1">
                <a:latin typeface="Arial" panose="020B0604020202020204" pitchFamily="34" charset="0"/>
                <a:cs typeface="Arial" panose="020B0604020202020204" pitchFamily="34" charset="0"/>
              </a:rPr>
              <a:t>cr</a:t>
            </a:r>
            <a:r>
              <a:rPr lang="en-US" dirty="0">
                <a:latin typeface="Arial" panose="020B0604020202020204" pitchFamily="34" charset="0"/>
                <a:cs typeface="Arial" panose="020B0604020202020204" pitchFamily="34" charset="0"/>
              </a:rPr>
              <a:t> the original path is also unstable.</a:t>
            </a:r>
          </a:p>
        </p:txBody>
      </p:sp>
      <p:sp>
        <p:nvSpPr>
          <p:cNvPr id="16" name="TextBox 15">
            <a:extLst>
              <a:ext uri="{FF2B5EF4-FFF2-40B4-BE49-F238E27FC236}">
                <a16:creationId xmlns:a16="http://schemas.microsoft.com/office/drawing/2014/main" id="{F189B34A-D189-971A-20DE-FF9C4BDE91CD}"/>
              </a:ext>
            </a:extLst>
          </p:cNvPr>
          <p:cNvSpPr txBox="1"/>
          <p:nvPr/>
        </p:nvSpPr>
        <p:spPr>
          <a:xfrm>
            <a:off x="4730910" y="4778844"/>
            <a:ext cx="325730" cy="369332"/>
          </a:xfrm>
          <a:prstGeom prst="rect">
            <a:avLst/>
          </a:prstGeom>
          <a:noFill/>
        </p:spPr>
        <p:txBody>
          <a:bodyPr wrap="none" rtlCol="0">
            <a:spAutoFit/>
          </a:bodyPr>
          <a:lstStyle/>
          <a:p>
            <a:r>
              <a:rPr lang="en-US" i="1" dirty="0">
                <a:latin typeface="Times New Roman" pitchFamily="18" charset="0"/>
                <a:cs typeface="Times New Roman" pitchFamily="18" charset="0"/>
              </a:rPr>
              <a:t>P</a:t>
            </a:r>
          </a:p>
        </p:txBody>
      </p:sp>
      <p:sp>
        <p:nvSpPr>
          <p:cNvPr id="17" name="TextBox 16">
            <a:extLst>
              <a:ext uri="{FF2B5EF4-FFF2-40B4-BE49-F238E27FC236}">
                <a16:creationId xmlns:a16="http://schemas.microsoft.com/office/drawing/2014/main" id="{4DE4911B-BEAF-CD24-97B0-7141E08DE36D}"/>
              </a:ext>
            </a:extLst>
          </p:cNvPr>
          <p:cNvSpPr txBox="1"/>
          <p:nvPr/>
        </p:nvSpPr>
        <p:spPr>
          <a:xfrm>
            <a:off x="6395771" y="6181142"/>
            <a:ext cx="260008" cy="276999"/>
          </a:xfrm>
          <a:prstGeom prst="rect">
            <a:avLst/>
          </a:prstGeom>
          <a:noFill/>
        </p:spPr>
        <p:txBody>
          <a:bodyPr wrap="none" rtlCol="0">
            <a:spAutoFit/>
          </a:bodyPr>
          <a:lstStyle/>
          <a:p>
            <a:r>
              <a:rPr lang="en-US" sz="1200" i="1" dirty="0">
                <a:latin typeface="Times New Roman" panose="02020603050405020304" pitchFamily="18" charset="0"/>
                <a:cs typeface="Times New Roman" panose="02020603050405020304" pitchFamily="18" charset="0"/>
              </a:rPr>
              <a:t>x</a:t>
            </a:r>
          </a:p>
        </p:txBody>
      </p:sp>
      <p:graphicFrame>
        <p:nvGraphicFramePr>
          <p:cNvPr id="18" name="Object 17">
            <a:extLst>
              <a:ext uri="{FF2B5EF4-FFF2-40B4-BE49-F238E27FC236}">
                <a16:creationId xmlns:a16="http://schemas.microsoft.com/office/drawing/2014/main" id="{4A8D699C-B7B4-5F54-51EE-95533FE39129}"/>
              </a:ext>
            </a:extLst>
          </p:cNvPr>
          <p:cNvGraphicFramePr>
            <a:graphicFrameLocks noChangeAspect="1"/>
          </p:cNvGraphicFramePr>
          <p:nvPr>
            <p:extLst>
              <p:ext uri="{D42A27DB-BD31-4B8C-83A1-F6EECF244321}">
                <p14:modId xmlns:p14="http://schemas.microsoft.com/office/powerpoint/2010/main" val="807965240"/>
              </p:ext>
            </p:extLst>
          </p:nvPr>
        </p:nvGraphicFramePr>
        <p:xfrm>
          <a:off x="4651054" y="5200413"/>
          <a:ext cx="290542" cy="326859"/>
        </p:xfrm>
        <a:graphic>
          <a:graphicData uri="http://schemas.openxmlformats.org/presentationml/2006/ole">
            <mc:AlternateContent xmlns:mc="http://schemas.openxmlformats.org/markup-compatibility/2006">
              <mc:Choice xmlns:v="urn:schemas-microsoft-com:vml" Requires="v">
                <p:oleObj name="Equation" r:id="rId5" imgW="203040" imgH="228600" progId="Equation.DSMT4">
                  <p:embed/>
                </p:oleObj>
              </mc:Choice>
              <mc:Fallback>
                <p:oleObj name="Equation" r:id="rId5" imgW="203040" imgH="228600" progId="Equation.DSMT4">
                  <p:embed/>
                  <p:pic>
                    <p:nvPicPr>
                      <p:cNvPr id="9" name="Object 8">
                        <a:extLst>
                          <a:ext uri="{FF2B5EF4-FFF2-40B4-BE49-F238E27FC236}">
                            <a16:creationId xmlns:a16="http://schemas.microsoft.com/office/drawing/2014/main" id="{DD030765-6032-62BE-6FED-030C8D9C86F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51054" y="5200413"/>
                        <a:ext cx="290542" cy="326859"/>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66BDBFD7-0942-C4E5-A4ED-F0AA1C89FA0D}"/>
              </a:ext>
            </a:extLst>
          </p:cNvPr>
          <p:cNvSpPr txBox="1"/>
          <p:nvPr/>
        </p:nvSpPr>
        <p:spPr>
          <a:xfrm>
            <a:off x="5113701" y="5613745"/>
            <a:ext cx="665567" cy="338554"/>
          </a:xfrm>
          <a:prstGeom prst="rect">
            <a:avLst/>
          </a:prstGeom>
          <a:noFill/>
        </p:spPr>
        <p:txBody>
          <a:bodyPr wrap="none" rtlCol="0">
            <a:spAutoFit/>
          </a:bodyPr>
          <a:lstStyle/>
          <a:p>
            <a:r>
              <a:rPr lang="en-US" sz="1600" dirty="0">
                <a:latin typeface="Times New Roman" pitchFamily="18" charset="0"/>
                <a:cs typeface="Times New Roman" pitchFamily="18" charset="0"/>
              </a:rPr>
              <a:t>stable</a:t>
            </a:r>
          </a:p>
        </p:txBody>
      </p:sp>
      <p:sp>
        <p:nvSpPr>
          <p:cNvPr id="20" name="TextBox 19">
            <a:extLst>
              <a:ext uri="{FF2B5EF4-FFF2-40B4-BE49-F238E27FC236}">
                <a16:creationId xmlns:a16="http://schemas.microsoft.com/office/drawing/2014/main" id="{E3BA785C-DD32-59C3-2BFC-6D4CC93C2978}"/>
              </a:ext>
            </a:extLst>
          </p:cNvPr>
          <p:cNvSpPr txBox="1"/>
          <p:nvPr/>
        </p:nvSpPr>
        <p:spPr>
          <a:xfrm>
            <a:off x="6178829" y="5495342"/>
            <a:ext cx="870751" cy="338554"/>
          </a:xfrm>
          <a:prstGeom prst="rect">
            <a:avLst/>
          </a:prstGeom>
          <a:noFill/>
        </p:spPr>
        <p:txBody>
          <a:bodyPr wrap="none" rtlCol="0">
            <a:spAutoFit/>
          </a:bodyPr>
          <a:lstStyle/>
          <a:p>
            <a:r>
              <a:rPr lang="en-US" sz="1600" dirty="0">
                <a:latin typeface="Times New Roman" pitchFamily="18" charset="0"/>
                <a:cs typeface="Times New Roman" pitchFamily="18" charset="0"/>
              </a:rPr>
              <a:t>unstable</a:t>
            </a:r>
          </a:p>
        </p:txBody>
      </p:sp>
      <p:sp>
        <p:nvSpPr>
          <p:cNvPr id="21" name="Oval 20">
            <a:extLst>
              <a:ext uri="{FF2B5EF4-FFF2-40B4-BE49-F238E27FC236}">
                <a16:creationId xmlns:a16="http://schemas.microsoft.com/office/drawing/2014/main" id="{635DB412-9200-5062-A854-2AB8199FAF99}"/>
              </a:ext>
            </a:extLst>
          </p:cNvPr>
          <p:cNvSpPr/>
          <p:nvPr/>
        </p:nvSpPr>
        <p:spPr>
          <a:xfrm>
            <a:off x="5667384" y="5357836"/>
            <a:ext cx="45719" cy="45719"/>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a:extLst>
              <a:ext uri="{FF2B5EF4-FFF2-40B4-BE49-F238E27FC236}">
                <a16:creationId xmlns:a16="http://schemas.microsoft.com/office/drawing/2014/main" id="{9A0707C4-AECD-7C0D-6C9F-619C602C85BE}"/>
              </a:ext>
            </a:extLst>
          </p:cNvPr>
          <p:cNvCxnSpPr/>
          <p:nvPr/>
        </p:nvCxnSpPr>
        <p:spPr>
          <a:xfrm flipH="1">
            <a:off x="5780976" y="5199634"/>
            <a:ext cx="228600" cy="1238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AD9B2464-D25B-6CF1-83A5-CC6C6C872EF9}"/>
              </a:ext>
            </a:extLst>
          </p:cNvPr>
          <p:cNvSpPr txBox="1"/>
          <p:nvPr/>
        </p:nvSpPr>
        <p:spPr>
          <a:xfrm>
            <a:off x="5982535" y="5013942"/>
            <a:ext cx="981359" cy="338554"/>
          </a:xfrm>
          <a:prstGeom prst="rect">
            <a:avLst/>
          </a:prstGeom>
          <a:noFill/>
        </p:spPr>
        <p:txBody>
          <a:bodyPr wrap="none" rtlCol="0">
            <a:spAutoFit/>
          </a:bodyPr>
          <a:lstStyle/>
          <a:p>
            <a:r>
              <a:rPr lang="en-US" sz="1600" dirty="0">
                <a:latin typeface="Times New Roman" pitchFamily="18" charset="0"/>
                <a:cs typeface="Times New Roman" pitchFamily="18" charset="0"/>
              </a:rPr>
              <a:t>limit load</a:t>
            </a:r>
          </a:p>
        </p:txBody>
      </p:sp>
      <p:sp>
        <p:nvSpPr>
          <p:cNvPr id="24" name="Arc 23">
            <a:extLst>
              <a:ext uri="{FF2B5EF4-FFF2-40B4-BE49-F238E27FC236}">
                <a16:creationId xmlns:a16="http://schemas.microsoft.com/office/drawing/2014/main" id="{244D9CDF-69FE-58FB-730F-221464879802}"/>
              </a:ext>
            </a:extLst>
          </p:cNvPr>
          <p:cNvSpPr/>
          <p:nvPr/>
        </p:nvSpPr>
        <p:spPr>
          <a:xfrm rot="17074461">
            <a:off x="4623443" y="5682242"/>
            <a:ext cx="1905000" cy="1274799"/>
          </a:xfrm>
          <a:prstGeom prst="arc">
            <a:avLst>
              <a:gd name="adj1" fmla="val 16200000"/>
              <a:gd name="adj2" fmla="val 1999579"/>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97AA154C-4B9D-E09D-9A85-08060EBBD4D5}"/>
              </a:ext>
            </a:extLst>
          </p:cNvPr>
          <p:cNvCxnSpPr/>
          <p:nvPr/>
        </p:nvCxnSpPr>
        <p:spPr>
          <a:xfrm>
            <a:off x="4949545" y="5376841"/>
            <a:ext cx="733425"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30560D32-D028-4866-1A55-6C0A2E06F524}"/>
              </a:ext>
            </a:extLst>
          </p:cNvPr>
          <p:cNvCxnSpPr>
            <a:cxnSpLocks/>
          </p:cNvCxnSpPr>
          <p:nvPr/>
        </p:nvCxnSpPr>
        <p:spPr>
          <a:xfrm>
            <a:off x="4949545" y="6154342"/>
            <a:ext cx="157780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4FD132AF-4FE2-99E5-6705-E2174841FDF9}"/>
              </a:ext>
            </a:extLst>
          </p:cNvPr>
          <p:cNvCxnSpPr/>
          <p:nvPr/>
        </p:nvCxnSpPr>
        <p:spPr>
          <a:xfrm flipV="1">
            <a:off x="4949703" y="5095293"/>
            <a:ext cx="0" cy="105904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8" name="TextBox 27">
            <a:extLst>
              <a:ext uri="{FF2B5EF4-FFF2-40B4-BE49-F238E27FC236}">
                <a16:creationId xmlns:a16="http://schemas.microsoft.com/office/drawing/2014/main" id="{647B396D-8A7D-79F5-CBCA-D00F1BC3BB81}"/>
              </a:ext>
            </a:extLst>
          </p:cNvPr>
          <p:cNvSpPr txBox="1"/>
          <p:nvPr/>
        </p:nvSpPr>
        <p:spPr>
          <a:xfrm>
            <a:off x="4372932" y="2132250"/>
            <a:ext cx="3968878" cy="1754326"/>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                 </a:t>
            </a:r>
            <a:r>
              <a:rPr lang="en-US" dirty="0">
                <a:solidFill>
                  <a:srgbClr val="C00000"/>
                </a:solidFill>
                <a:latin typeface="Arial" panose="020B0604020202020204" pitchFamily="34" charset="0"/>
                <a:cs typeface="Arial" panose="020B0604020202020204" pitchFamily="34" charset="0"/>
              </a:rPr>
              <a:t>limit load</a:t>
            </a:r>
          </a:p>
          <a:p>
            <a:pPr algn="l"/>
            <a:r>
              <a:rPr lang="en-US" dirty="0">
                <a:latin typeface="Arial" panose="020B0604020202020204" pitchFamily="34" charset="0"/>
                <a:cs typeface="Arial" panose="020B0604020202020204" pitchFamily="34" charset="0"/>
              </a:rPr>
              <a:t>A load path where the load increases in a stable manner and then reaches a maximum value beyond which the system is unstable.</a:t>
            </a:r>
          </a:p>
          <a:p>
            <a:pPr algn="l"/>
            <a:r>
              <a:rPr lang="en-US" dirty="0" err="1">
                <a:latin typeface="Arial" panose="020B0604020202020204" pitchFamily="34" charset="0"/>
                <a:cs typeface="Arial" panose="020B0604020202020204" pitchFamily="34" charset="0"/>
              </a:rPr>
              <a:t>P</a:t>
            </a:r>
            <a:r>
              <a:rPr lang="en-US" baseline="-25000" dirty="0" err="1">
                <a:latin typeface="Arial" panose="020B0604020202020204" pitchFamily="34" charset="0"/>
                <a:cs typeface="Arial" panose="020B0604020202020204" pitchFamily="34" charset="0"/>
              </a:rPr>
              <a:t>cr</a:t>
            </a:r>
            <a:r>
              <a:rPr lang="en-US" dirty="0">
                <a:latin typeface="Arial" panose="020B0604020202020204" pitchFamily="34" charset="0"/>
                <a:cs typeface="Arial" panose="020B0604020202020204" pitchFamily="34" charset="0"/>
              </a:rPr>
              <a:t> is the critical (limit) load</a:t>
            </a:r>
          </a:p>
        </p:txBody>
      </p:sp>
      <p:sp>
        <p:nvSpPr>
          <p:cNvPr id="29" name="TextBox 28">
            <a:extLst>
              <a:ext uri="{FF2B5EF4-FFF2-40B4-BE49-F238E27FC236}">
                <a16:creationId xmlns:a16="http://schemas.microsoft.com/office/drawing/2014/main" id="{174AB988-EC56-8222-1FBE-5BBA351D3811}"/>
              </a:ext>
            </a:extLst>
          </p:cNvPr>
          <p:cNvSpPr txBox="1"/>
          <p:nvPr/>
        </p:nvSpPr>
        <p:spPr>
          <a:xfrm>
            <a:off x="1913831" y="5640424"/>
            <a:ext cx="665567" cy="338554"/>
          </a:xfrm>
          <a:prstGeom prst="rect">
            <a:avLst/>
          </a:prstGeom>
          <a:noFill/>
        </p:spPr>
        <p:txBody>
          <a:bodyPr wrap="none" rtlCol="0">
            <a:spAutoFit/>
          </a:bodyPr>
          <a:lstStyle/>
          <a:p>
            <a:pPr algn="l"/>
            <a:r>
              <a:rPr lang="en-US" sz="1600" dirty="0">
                <a:latin typeface="Times New Roman" panose="02020603050405020304" pitchFamily="18" charset="0"/>
                <a:cs typeface="Times New Roman" panose="02020603050405020304" pitchFamily="18" charset="0"/>
              </a:rPr>
              <a:t>stable</a:t>
            </a:r>
          </a:p>
        </p:txBody>
      </p:sp>
      <p:sp>
        <p:nvSpPr>
          <p:cNvPr id="30" name="TextBox 29">
            <a:extLst>
              <a:ext uri="{FF2B5EF4-FFF2-40B4-BE49-F238E27FC236}">
                <a16:creationId xmlns:a16="http://schemas.microsoft.com/office/drawing/2014/main" id="{2C078EC5-978A-267C-43F8-A35CC6B7DAA1}"/>
              </a:ext>
            </a:extLst>
          </p:cNvPr>
          <p:cNvSpPr txBox="1"/>
          <p:nvPr/>
        </p:nvSpPr>
        <p:spPr>
          <a:xfrm>
            <a:off x="2531574" y="5380695"/>
            <a:ext cx="870751" cy="338554"/>
          </a:xfrm>
          <a:prstGeom prst="rect">
            <a:avLst/>
          </a:prstGeom>
          <a:noFill/>
        </p:spPr>
        <p:txBody>
          <a:bodyPr wrap="none" rtlCol="0">
            <a:spAutoFit/>
          </a:bodyPr>
          <a:lstStyle/>
          <a:p>
            <a:pPr algn="l"/>
            <a:r>
              <a:rPr lang="en-US" sz="1600" dirty="0">
                <a:latin typeface="Times New Roman" panose="02020603050405020304" pitchFamily="18" charset="0"/>
                <a:cs typeface="Times New Roman" panose="02020603050405020304" pitchFamily="18" charset="0"/>
              </a:rPr>
              <a:t>unstable</a:t>
            </a:r>
          </a:p>
        </p:txBody>
      </p:sp>
      <p:sp>
        <p:nvSpPr>
          <p:cNvPr id="94" name="Freeform 62">
            <a:extLst>
              <a:ext uri="{FF2B5EF4-FFF2-40B4-BE49-F238E27FC236}">
                <a16:creationId xmlns:a16="http://schemas.microsoft.com/office/drawing/2014/main" id="{02E9E5E0-ADDB-CE0A-7A10-EAC3105C0386}"/>
              </a:ext>
            </a:extLst>
          </p:cNvPr>
          <p:cNvSpPr>
            <a:spLocks/>
          </p:cNvSpPr>
          <p:nvPr/>
        </p:nvSpPr>
        <p:spPr bwMode="auto">
          <a:xfrm>
            <a:off x="8316953" y="4748749"/>
            <a:ext cx="2082760" cy="1405593"/>
          </a:xfrm>
          <a:custGeom>
            <a:avLst/>
            <a:gdLst>
              <a:gd name="T0" fmla="*/ 22 w 1602"/>
              <a:gd name="T1" fmla="*/ 1113 h 1187"/>
              <a:gd name="T2" fmla="*/ 48 w 1602"/>
              <a:gd name="T3" fmla="*/ 1034 h 1187"/>
              <a:gd name="T4" fmla="*/ 74 w 1602"/>
              <a:gd name="T5" fmla="*/ 962 h 1187"/>
              <a:gd name="T6" fmla="*/ 99 w 1602"/>
              <a:gd name="T7" fmla="*/ 895 h 1187"/>
              <a:gd name="T8" fmla="*/ 125 w 1602"/>
              <a:gd name="T9" fmla="*/ 835 h 1187"/>
              <a:gd name="T10" fmla="*/ 151 w 1602"/>
              <a:gd name="T11" fmla="*/ 780 h 1187"/>
              <a:gd name="T12" fmla="*/ 176 w 1602"/>
              <a:gd name="T13" fmla="*/ 730 h 1187"/>
              <a:gd name="T14" fmla="*/ 202 w 1602"/>
              <a:gd name="T15" fmla="*/ 685 h 1187"/>
              <a:gd name="T16" fmla="*/ 228 w 1602"/>
              <a:gd name="T17" fmla="*/ 645 h 1187"/>
              <a:gd name="T18" fmla="*/ 253 w 1602"/>
              <a:gd name="T19" fmla="*/ 610 h 1187"/>
              <a:gd name="T20" fmla="*/ 279 w 1602"/>
              <a:gd name="T21" fmla="*/ 580 h 1187"/>
              <a:gd name="T22" fmla="*/ 305 w 1602"/>
              <a:gd name="T23" fmla="*/ 554 h 1187"/>
              <a:gd name="T24" fmla="*/ 330 w 1602"/>
              <a:gd name="T25" fmla="*/ 531 h 1187"/>
              <a:gd name="T26" fmla="*/ 356 w 1602"/>
              <a:gd name="T27" fmla="*/ 513 h 1187"/>
              <a:gd name="T28" fmla="*/ 382 w 1602"/>
              <a:gd name="T29" fmla="*/ 498 h 1187"/>
              <a:gd name="T30" fmla="*/ 408 w 1602"/>
              <a:gd name="T31" fmla="*/ 487 h 1187"/>
              <a:gd name="T32" fmla="*/ 433 w 1602"/>
              <a:gd name="T33" fmla="*/ 479 h 1187"/>
              <a:gd name="T34" fmla="*/ 459 w 1602"/>
              <a:gd name="T35" fmla="*/ 474 h 1187"/>
              <a:gd name="T36" fmla="*/ 485 w 1602"/>
              <a:gd name="T37" fmla="*/ 472 h 1187"/>
              <a:gd name="T38" fmla="*/ 510 w 1602"/>
              <a:gd name="T39" fmla="*/ 473 h 1187"/>
              <a:gd name="T40" fmla="*/ 536 w 1602"/>
              <a:gd name="T41" fmla="*/ 475 h 1187"/>
              <a:gd name="T42" fmla="*/ 562 w 1602"/>
              <a:gd name="T43" fmla="*/ 480 h 1187"/>
              <a:gd name="T44" fmla="*/ 587 w 1602"/>
              <a:gd name="T45" fmla="*/ 488 h 1187"/>
              <a:gd name="T46" fmla="*/ 613 w 1602"/>
              <a:gd name="T47" fmla="*/ 496 h 1187"/>
              <a:gd name="T48" fmla="*/ 639 w 1602"/>
              <a:gd name="T49" fmla="*/ 506 h 1187"/>
              <a:gd name="T50" fmla="*/ 664 w 1602"/>
              <a:gd name="T51" fmla="*/ 518 h 1187"/>
              <a:gd name="T52" fmla="*/ 690 w 1602"/>
              <a:gd name="T53" fmla="*/ 531 h 1187"/>
              <a:gd name="T54" fmla="*/ 716 w 1602"/>
              <a:gd name="T55" fmla="*/ 545 h 1187"/>
              <a:gd name="T56" fmla="*/ 741 w 1602"/>
              <a:gd name="T57" fmla="*/ 559 h 1187"/>
              <a:gd name="T58" fmla="*/ 767 w 1602"/>
              <a:gd name="T59" fmla="*/ 574 h 1187"/>
              <a:gd name="T60" fmla="*/ 793 w 1602"/>
              <a:gd name="T61" fmla="*/ 589 h 1187"/>
              <a:gd name="T62" fmla="*/ 819 w 1602"/>
              <a:gd name="T63" fmla="*/ 604 h 1187"/>
              <a:gd name="T64" fmla="*/ 844 w 1602"/>
              <a:gd name="T65" fmla="*/ 619 h 1187"/>
              <a:gd name="T66" fmla="*/ 870 w 1602"/>
              <a:gd name="T67" fmla="*/ 634 h 1187"/>
              <a:gd name="T68" fmla="*/ 896 w 1602"/>
              <a:gd name="T69" fmla="*/ 648 h 1187"/>
              <a:gd name="T70" fmla="*/ 921 w 1602"/>
              <a:gd name="T71" fmla="*/ 662 h 1187"/>
              <a:gd name="T72" fmla="*/ 947 w 1602"/>
              <a:gd name="T73" fmla="*/ 674 h 1187"/>
              <a:gd name="T74" fmla="*/ 973 w 1602"/>
              <a:gd name="T75" fmla="*/ 685 h 1187"/>
              <a:gd name="T76" fmla="*/ 998 w 1602"/>
              <a:gd name="T77" fmla="*/ 695 h 1187"/>
              <a:gd name="T78" fmla="*/ 1024 w 1602"/>
              <a:gd name="T79" fmla="*/ 703 h 1187"/>
              <a:gd name="T80" fmla="*/ 1050 w 1602"/>
              <a:gd name="T81" fmla="*/ 709 h 1187"/>
              <a:gd name="T82" fmla="*/ 1075 w 1602"/>
              <a:gd name="T83" fmla="*/ 713 h 1187"/>
              <a:gd name="T84" fmla="*/ 1101 w 1602"/>
              <a:gd name="T85" fmla="*/ 715 h 1187"/>
              <a:gd name="T86" fmla="*/ 1127 w 1602"/>
              <a:gd name="T87" fmla="*/ 715 h 1187"/>
              <a:gd name="T88" fmla="*/ 1152 w 1602"/>
              <a:gd name="T89" fmla="*/ 712 h 1187"/>
              <a:gd name="T90" fmla="*/ 1178 w 1602"/>
              <a:gd name="T91" fmla="*/ 706 h 1187"/>
              <a:gd name="T92" fmla="*/ 1204 w 1602"/>
              <a:gd name="T93" fmla="*/ 697 h 1187"/>
              <a:gd name="T94" fmla="*/ 1230 w 1602"/>
              <a:gd name="T95" fmla="*/ 684 h 1187"/>
              <a:gd name="T96" fmla="*/ 1255 w 1602"/>
              <a:gd name="T97" fmla="*/ 668 h 1187"/>
              <a:gd name="T98" fmla="*/ 1281 w 1602"/>
              <a:gd name="T99" fmla="*/ 648 h 1187"/>
              <a:gd name="T100" fmla="*/ 1307 w 1602"/>
              <a:gd name="T101" fmla="*/ 625 h 1187"/>
              <a:gd name="T102" fmla="*/ 1332 w 1602"/>
              <a:gd name="T103" fmla="*/ 597 h 1187"/>
              <a:gd name="T104" fmla="*/ 1358 w 1602"/>
              <a:gd name="T105" fmla="*/ 565 h 1187"/>
              <a:gd name="T106" fmla="*/ 1384 w 1602"/>
              <a:gd name="T107" fmla="*/ 528 h 1187"/>
              <a:gd name="T108" fmla="*/ 1410 w 1602"/>
              <a:gd name="T109" fmla="*/ 486 h 1187"/>
              <a:gd name="T110" fmla="*/ 1435 w 1602"/>
              <a:gd name="T111" fmla="*/ 440 h 1187"/>
              <a:gd name="T112" fmla="*/ 1461 w 1602"/>
              <a:gd name="T113" fmla="*/ 388 h 1187"/>
              <a:gd name="T114" fmla="*/ 1486 w 1602"/>
              <a:gd name="T115" fmla="*/ 331 h 1187"/>
              <a:gd name="T116" fmla="*/ 1512 w 1602"/>
              <a:gd name="T117" fmla="*/ 268 h 1187"/>
              <a:gd name="T118" fmla="*/ 1538 w 1602"/>
              <a:gd name="T119" fmla="*/ 199 h 1187"/>
              <a:gd name="T120" fmla="*/ 1564 w 1602"/>
              <a:gd name="T121" fmla="*/ 124 h 1187"/>
              <a:gd name="T122" fmla="*/ 1589 w 1602"/>
              <a:gd name="T123" fmla="*/ 43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02" h="1187">
                <a:moveTo>
                  <a:pt x="0" y="1187"/>
                </a:moveTo>
                <a:lnTo>
                  <a:pt x="3" y="1176"/>
                </a:lnTo>
                <a:lnTo>
                  <a:pt x="6" y="1166"/>
                </a:lnTo>
                <a:lnTo>
                  <a:pt x="9" y="1155"/>
                </a:lnTo>
                <a:lnTo>
                  <a:pt x="12" y="1144"/>
                </a:lnTo>
                <a:lnTo>
                  <a:pt x="16" y="1134"/>
                </a:lnTo>
                <a:lnTo>
                  <a:pt x="19" y="1123"/>
                </a:lnTo>
                <a:lnTo>
                  <a:pt x="22" y="1113"/>
                </a:lnTo>
                <a:lnTo>
                  <a:pt x="25" y="1103"/>
                </a:lnTo>
                <a:lnTo>
                  <a:pt x="29" y="1093"/>
                </a:lnTo>
                <a:lnTo>
                  <a:pt x="32" y="1083"/>
                </a:lnTo>
                <a:lnTo>
                  <a:pt x="35" y="1073"/>
                </a:lnTo>
                <a:lnTo>
                  <a:pt x="38" y="1063"/>
                </a:lnTo>
                <a:lnTo>
                  <a:pt x="41" y="1054"/>
                </a:lnTo>
                <a:lnTo>
                  <a:pt x="45" y="1044"/>
                </a:lnTo>
                <a:lnTo>
                  <a:pt x="48" y="1034"/>
                </a:lnTo>
                <a:lnTo>
                  <a:pt x="51" y="1025"/>
                </a:lnTo>
                <a:lnTo>
                  <a:pt x="54" y="1016"/>
                </a:lnTo>
                <a:lnTo>
                  <a:pt x="57" y="1007"/>
                </a:lnTo>
                <a:lnTo>
                  <a:pt x="61" y="997"/>
                </a:lnTo>
                <a:lnTo>
                  <a:pt x="64" y="988"/>
                </a:lnTo>
                <a:lnTo>
                  <a:pt x="67" y="979"/>
                </a:lnTo>
                <a:lnTo>
                  <a:pt x="70" y="971"/>
                </a:lnTo>
                <a:lnTo>
                  <a:pt x="74" y="962"/>
                </a:lnTo>
                <a:lnTo>
                  <a:pt x="77" y="953"/>
                </a:lnTo>
                <a:lnTo>
                  <a:pt x="80" y="945"/>
                </a:lnTo>
                <a:lnTo>
                  <a:pt x="83" y="936"/>
                </a:lnTo>
                <a:lnTo>
                  <a:pt x="86" y="928"/>
                </a:lnTo>
                <a:lnTo>
                  <a:pt x="90" y="920"/>
                </a:lnTo>
                <a:lnTo>
                  <a:pt x="93" y="912"/>
                </a:lnTo>
                <a:lnTo>
                  <a:pt x="96" y="904"/>
                </a:lnTo>
                <a:lnTo>
                  <a:pt x="99" y="895"/>
                </a:lnTo>
                <a:lnTo>
                  <a:pt x="102" y="888"/>
                </a:lnTo>
                <a:lnTo>
                  <a:pt x="106" y="880"/>
                </a:lnTo>
                <a:lnTo>
                  <a:pt x="109" y="872"/>
                </a:lnTo>
                <a:lnTo>
                  <a:pt x="112" y="864"/>
                </a:lnTo>
                <a:lnTo>
                  <a:pt x="115" y="857"/>
                </a:lnTo>
                <a:lnTo>
                  <a:pt x="118" y="849"/>
                </a:lnTo>
                <a:lnTo>
                  <a:pt x="122" y="842"/>
                </a:lnTo>
                <a:lnTo>
                  <a:pt x="125" y="835"/>
                </a:lnTo>
                <a:lnTo>
                  <a:pt x="128" y="828"/>
                </a:lnTo>
                <a:lnTo>
                  <a:pt x="131" y="820"/>
                </a:lnTo>
                <a:lnTo>
                  <a:pt x="135" y="813"/>
                </a:lnTo>
                <a:lnTo>
                  <a:pt x="138" y="806"/>
                </a:lnTo>
                <a:lnTo>
                  <a:pt x="141" y="800"/>
                </a:lnTo>
                <a:lnTo>
                  <a:pt x="144" y="793"/>
                </a:lnTo>
                <a:lnTo>
                  <a:pt x="147" y="786"/>
                </a:lnTo>
                <a:lnTo>
                  <a:pt x="151" y="780"/>
                </a:lnTo>
                <a:lnTo>
                  <a:pt x="154" y="773"/>
                </a:lnTo>
                <a:lnTo>
                  <a:pt x="157" y="767"/>
                </a:lnTo>
                <a:lnTo>
                  <a:pt x="160" y="760"/>
                </a:lnTo>
                <a:lnTo>
                  <a:pt x="163" y="754"/>
                </a:lnTo>
                <a:lnTo>
                  <a:pt x="167" y="748"/>
                </a:lnTo>
                <a:lnTo>
                  <a:pt x="170" y="742"/>
                </a:lnTo>
                <a:lnTo>
                  <a:pt x="173" y="736"/>
                </a:lnTo>
                <a:lnTo>
                  <a:pt x="176" y="730"/>
                </a:lnTo>
                <a:lnTo>
                  <a:pt x="180" y="724"/>
                </a:lnTo>
                <a:lnTo>
                  <a:pt x="183" y="718"/>
                </a:lnTo>
                <a:lnTo>
                  <a:pt x="186" y="712"/>
                </a:lnTo>
                <a:lnTo>
                  <a:pt x="189" y="707"/>
                </a:lnTo>
                <a:lnTo>
                  <a:pt x="192" y="701"/>
                </a:lnTo>
                <a:lnTo>
                  <a:pt x="195" y="696"/>
                </a:lnTo>
                <a:lnTo>
                  <a:pt x="199" y="690"/>
                </a:lnTo>
                <a:lnTo>
                  <a:pt x="202" y="685"/>
                </a:lnTo>
                <a:lnTo>
                  <a:pt x="205" y="680"/>
                </a:lnTo>
                <a:lnTo>
                  <a:pt x="208" y="675"/>
                </a:lnTo>
                <a:lnTo>
                  <a:pt x="212" y="670"/>
                </a:lnTo>
                <a:lnTo>
                  <a:pt x="215" y="665"/>
                </a:lnTo>
                <a:lnTo>
                  <a:pt x="218" y="660"/>
                </a:lnTo>
                <a:lnTo>
                  <a:pt x="221" y="655"/>
                </a:lnTo>
                <a:lnTo>
                  <a:pt x="225" y="650"/>
                </a:lnTo>
                <a:lnTo>
                  <a:pt x="228" y="645"/>
                </a:lnTo>
                <a:lnTo>
                  <a:pt x="231" y="641"/>
                </a:lnTo>
                <a:lnTo>
                  <a:pt x="234" y="636"/>
                </a:lnTo>
                <a:lnTo>
                  <a:pt x="237" y="632"/>
                </a:lnTo>
                <a:lnTo>
                  <a:pt x="240" y="627"/>
                </a:lnTo>
                <a:lnTo>
                  <a:pt x="244" y="623"/>
                </a:lnTo>
                <a:lnTo>
                  <a:pt x="247" y="619"/>
                </a:lnTo>
                <a:lnTo>
                  <a:pt x="250" y="614"/>
                </a:lnTo>
                <a:lnTo>
                  <a:pt x="253" y="610"/>
                </a:lnTo>
                <a:lnTo>
                  <a:pt x="257" y="606"/>
                </a:lnTo>
                <a:lnTo>
                  <a:pt x="260" y="602"/>
                </a:lnTo>
                <a:lnTo>
                  <a:pt x="263" y="598"/>
                </a:lnTo>
                <a:lnTo>
                  <a:pt x="266" y="594"/>
                </a:lnTo>
                <a:lnTo>
                  <a:pt x="269" y="591"/>
                </a:lnTo>
                <a:lnTo>
                  <a:pt x="273" y="587"/>
                </a:lnTo>
                <a:lnTo>
                  <a:pt x="276" y="583"/>
                </a:lnTo>
                <a:lnTo>
                  <a:pt x="279" y="580"/>
                </a:lnTo>
                <a:lnTo>
                  <a:pt x="282" y="576"/>
                </a:lnTo>
                <a:lnTo>
                  <a:pt x="285" y="573"/>
                </a:lnTo>
                <a:lnTo>
                  <a:pt x="289" y="569"/>
                </a:lnTo>
                <a:lnTo>
                  <a:pt x="292" y="566"/>
                </a:lnTo>
                <a:lnTo>
                  <a:pt x="295" y="563"/>
                </a:lnTo>
                <a:lnTo>
                  <a:pt x="298" y="560"/>
                </a:lnTo>
                <a:lnTo>
                  <a:pt x="302" y="557"/>
                </a:lnTo>
                <a:lnTo>
                  <a:pt x="305" y="554"/>
                </a:lnTo>
                <a:lnTo>
                  <a:pt x="308" y="551"/>
                </a:lnTo>
                <a:lnTo>
                  <a:pt x="311" y="548"/>
                </a:lnTo>
                <a:lnTo>
                  <a:pt x="314" y="545"/>
                </a:lnTo>
                <a:lnTo>
                  <a:pt x="318" y="542"/>
                </a:lnTo>
                <a:lnTo>
                  <a:pt x="321" y="539"/>
                </a:lnTo>
                <a:lnTo>
                  <a:pt x="324" y="536"/>
                </a:lnTo>
                <a:lnTo>
                  <a:pt x="327" y="534"/>
                </a:lnTo>
                <a:lnTo>
                  <a:pt x="330" y="531"/>
                </a:lnTo>
                <a:lnTo>
                  <a:pt x="334" y="529"/>
                </a:lnTo>
                <a:lnTo>
                  <a:pt x="337" y="526"/>
                </a:lnTo>
                <a:lnTo>
                  <a:pt x="340" y="524"/>
                </a:lnTo>
                <a:lnTo>
                  <a:pt x="343" y="522"/>
                </a:lnTo>
                <a:lnTo>
                  <a:pt x="346" y="519"/>
                </a:lnTo>
                <a:lnTo>
                  <a:pt x="350" y="517"/>
                </a:lnTo>
                <a:lnTo>
                  <a:pt x="353" y="515"/>
                </a:lnTo>
                <a:lnTo>
                  <a:pt x="356" y="513"/>
                </a:lnTo>
                <a:lnTo>
                  <a:pt x="359" y="511"/>
                </a:lnTo>
                <a:lnTo>
                  <a:pt x="363" y="509"/>
                </a:lnTo>
                <a:lnTo>
                  <a:pt x="366" y="507"/>
                </a:lnTo>
                <a:lnTo>
                  <a:pt x="369" y="505"/>
                </a:lnTo>
                <a:lnTo>
                  <a:pt x="372" y="503"/>
                </a:lnTo>
                <a:lnTo>
                  <a:pt x="375" y="502"/>
                </a:lnTo>
                <a:lnTo>
                  <a:pt x="379" y="500"/>
                </a:lnTo>
                <a:lnTo>
                  <a:pt x="382" y="498"/>
                </a:lnTo>
                <a:lnTo>
                  <a:pt x="385" y="497"/>
                </a:lnTo>
                <a:lnTo>
                  <a:pt x="388" y="495"/>
                </a:lnTo>
                <a:lnTo>
                  <a:pt x="391" y="494"/>
                </a:lnTo>
                <a:lnTo>
                  <a:pt x="395" y="492"/>
                </a:lnTo>
                <a:lnTo>
                  <a:pt x="398" y="491"/>
                </a:lnTo>
                <a:lnTo>
                  <a:pt x="401" y="490"/>
                </a:lnTo>
                <a:lnTo>
                  <a:pt x="404" y="488"/>
                </a:lnTo>
                <a:lnTo>
                  <a:pt x="408" y="487"/>
                </a:lnTo>
                <a:lnTo>
                  <a:pt x="411" y="486"/>
                </a:lnTo>
                <a:lnTo>
                  <a:pt x="414" y="485"/>
                </a:lnTo>
                <a:lnTo>
                  <a:pt x="417" y="484"/>
                </a:lnTo>
                <a:lnTo>
                  <a:pt x="420" y="483"/>
                </a:lnTo>
                <a:lnTo>
                  <a:pt x="423" y="482"/>
                </a:lnTo>
                <a:lnTo>
                  <a:pt x="427" y="481"/>
                </a:lnTo>
                <a:lnTo>
                  <a:pt x="430" y="480"/>
                </a:lnTo>
                <a:lnTo>
                  <a:pt x="433" y="479"/>
                </a:lnTo>
                <a:lnTo>
                  <a:pt x="436" y="478"/>
                </a:lnTo>
                <a:lnTo>
                  <a:pt x="440" y="478"/>
                </a:lnTo>
                <a:lnTo>
                  <a:pt x="443" y="477"/>
                </a:lnTo>
                <a:lnTo>
                  <a:pt x="446" y="476"/>
                </a:lnTo>
                <a:lnTo>
                  <a:pt x="449" y="476"/>
                </a:lnTo>
                <a:lnTo>
                  <a:pt x="453" y="475"/>
                </a:lnTo>
                <a:lnTo>
                  <a:pt x="456" y="475"/>
                </a:lnTo>
                <a:lnTo>
                  <a:pt x="459" y="474"/>
                </a:lnTo>
                <a:lnTo>
                  <a:pt x="462" y="474"/>
                </a:lnTo>
                <a:lnTo>
                  <a:pt x="465" y="473"/>
                </a:lnTo>
                <a:lnTo>
                  <a:pt x="468" y="473"/>
                </a:lnTo>
                <a:lnTo>
                  <a:pt x="472" y="473"/>
                </a:lnTo>
                <a:lnTo>
                  <a:pt x="475" y="473"/>
                </a:lnTo>
                <a:lnTo>
                  <a:pt x="478" y="472"/>
                </a:lnTo>
                <a:lnTo>
                  <a:pt x="481" y="472"/>
                </a:lnTo>
                <a:lnTo>
                  <a:pt x="485" y="472"/>
                </a:lnTo>
                <a:lnTo>
                  <a:pt x="488" y="472"/>
                </a:lnTo>
                <a:lnTo>
                  <a:pt x="491" y="472"/>
                </a:lnTo>
                <a:lnTo>
                  <a:pt x="494" y="472"/>
                </a:lnTo>
                <a:lnTo>
                  <a:pt x="497" y="472"/>
                </a:lnTo>
                <a:lnTo>
                  <a:pt x="501" y="472"/>
                </a:lnTo>
                <a:lnTo>
                  <a:pt x="504" y="472"/>
                </a:lnTo>
                <a:lnTo>
                  <a:pt x="507" y="472"/>
                </a:lnTo>
                <a:lnTo>
                  <a:pt x="510" y="473"/>
                </a:lnTo>
                <a:lnTo>
                  <a:pt x="513" y="473"/>
                </a:lnTo>
                <a:lnTo>
                  <a:pt x="517" y="473"/>
                </a:lnTo>
                <a:lnTo>
                  <a:pt x="520" y="473"/>
                </a:lnTo>
                <a:lnTo>
                  <a:pt x="523" y="474"/>
                </a:lnTo>
                <a:lnTo>
                  <a:pt x="526" y="474"/>
                </a:lnTo>
                <a:lnTo>
                  <a:pt x="530" y="474"/>
                </a:lnTo>
                <a:lnTo>
                  <a:pt x="533" y="475"/>
                </a:lnTo>
                <a:lnTo>
                  <a:pt x="536" y="475"/>
                </a:lnTo>
                <a:lnTo>
                  <a:pt x="539" y="476"/>
                </a:lnTo>
                <a:lnTo>
                  <a:pt x="542" y="476"/>
                </a:lnTo>
                <a:lnTo>
                  <a:pt x="546" y="477"/>
                </a:lnTo>
                <a:lnTo>
                  <a:pt x="549" y="478"/>
                </a:lnTo>
                <a:lnTo>
                  <a:pt x="552" y="478"/>
                </a:lnTo>
                <a:lnTo>
                  <a:pt x="555" y="479"/>
                </a:lnTo>
                <a:lnTo>
                  <a:pt x="558" y="480"/>
                </a:lnTo>
                <a:lnTo>
                  <a:pt x="562" y="480"/>
                </a:lnTo>
                <a:lnTo>
                  <a:pt x="565" y="481"/>
                </a:lnTo>
                <a:lnTo>
                  <a:pt x="568" y="482"/>
                </a:lnTo>
                <a:lnTo>
                  <a:pt x="571" y="483"/>
                </a:lnTo>
                <a:lnTo>
                  <a:pt x="574" y="484"/>
                </a:lnTo>
                <a:lnTo>
                  <a:pt x="578" y="485"/>
                </a:lnTo>
                <a:lnTo>
                  <a:pt x="581" y="485"/>
                </a:lnTo>
                <a:lnTo>
                  <a:pt x="584" y="486"/>
                </a:lnTo>
                <a:lnTo>
                  <a:pt x="587" y="488"/>
                </a:lnTo>
                <a:lnTo>
                  <a:pt x="591" y="488"/>
                </a:lnTo>
                <a:lnTo>
                  <a:pt x="594" y="489"/>
                </a:lnTo>
                <a:lnTo>
                  <a:pt x="597" y="491"/>
                </a:lnTo>
                <a:lnTo>
                  <a:pt x="600" y="492"/>
                </a:lnTo>
                <a:lnTo>
                  <a:pt x="603" y="493"/>
                </a:lnTo>
                <a:lnTo>
                  <a:pt x="607" y="494"/>
                </a:lnTo>
                <a:lnTo>
                  <a:pt x="610" y="495"/>
                </a:lnTo>
                <a:lnTo>
                  <a:pt x="613" y="496"/>
                </a:lnTo>
                <a:lnTo>
                  <a:pt x="616" y="497"/>
                </a:lnTo>
                <a:lnTo>
                  <a:pt x="619" y="499"/>
                </a:lnTo>
                <a:lnTo>
                  <a:pt x="623" y="500"/>
                </a:lnTo>
                <a:lnTo>
                  <a:pt x="626" y="501"/>
                </a:lnTo>
                <a:lnTo>
                  <a:pt x="629" y="503"/>
                </a:lnTo>
                <a:lnTo>
                  <a:pt x="632" y="504"/>
                </a:lnTo>
                <a:lnTo>
                  <a:pt x="636" y="505"/>
                </a:lnTo>
                <a:lnTo>
                  <a:pt x="639" y="506"/>
                </a:lnTo>
                <a:lnTo>
                  <a:pt x="642" y="508"/>
                </a:lnTo>
                <a:lnTo>
                  <a:pt x="645" y="509"/>
                </a:lnTo>
                <a:lnTo>
                  <a:pt x="648" y="511"/>
                </a:lnTo>
                <a:lnTo>
                  <a:pt x="651" y="512"/>
                </a:lnTo>
                <a:lnTo>
                  <a:pt x="655" y="514"/>
                </a:lnTo>
                <a:lnTo>
                  <a:pt x="658" y="515"/>
                </a:lnTo>
                <a:lnTo>
                  <a:pt x="661" y="517"/>
                </a:lnTo>
                <a:lnTo>
                  <a:pt x="664" y="518"/>
                </a:lnTo>
                <a:lnTo>
                  <a:pt x="668" y="520"/>
                </a:lnTo>
                <a:lnTo>
                  <a:pt x="671" y="521"/>
                </a:lnTo>
                <a:lnTo>
                  <a:pt x="674" y="523"/>
                </a:lnTo>
                <a:lnTo>
                  <a:pt x="677" y="524"/>
                </a:lnTo>
                <a:lnTo>
                  <a:pt x="681" y="526"/>
                </a:lnTo>
                <a:lnTo>
                  <a:pt x="684" y="528"/>
                </a:lnTo>
                <a:lnTo>
                  <a:pt x="687" y="529"/>
                </a:lnTo>
                <a:lnTo>
                  <a:pt x="690" y="531"/>
                </a:lnTo>
                <a:lnTo>
                  <a:pt x="693" y="533"/>
                </a:lnTo>
                <a:lnTo>
                  <a:pt x="696" y="534"/>
                </a:lnTo>
                <a:lnTo>
                  <a:pt x="700" y="536"/>
                </a:lnTo>
                <a:lnTo>
                  <a:pt x="703" y="538"/>
                </a:lnTo>
                <a:lnTo>
                  <a:pt x="706" y="539"/>
                </a:lnTo>
                <a:lnTo>
                  <a:pt x="709" y="541"/>
                </a:lnTo>
                <a:lnTo>
                  <a:pt x="713" y="543"/>
                </a:lnTo>
                <a:lnTo>
                  <a:pt x="716" y="545"/>
                </a:lnTo>
                <a:lnTo>
                  <a:pt x="719" y="546"/>
                </a:lnTo>
                <a:lnTo>
                  <a:pt x="722" y="548"/>
                </a:lnTo>
                <a:lnTo>
                  <a:pt x="725" y="550"/>
                </a:lnTo>
                <a:lnTo>
                  <a:pt x="729" y="552"/>
                </a:lnTo>
                <a:lnTo>
                  <a:pt x="732" y="554"/>
                </a:lnTo>
                <a:lnTo>
                  <a:pt x="735" y="555"/>
                </a:lnTo>
                <a:lnTo>
                  <a:pt x="738" y="557"/>
                </a:lnTo>
                <a:lnTo>
                  <a:pt x="741" y="559"/>
                </a:lnTo>
                <a:lnTo>
                  <a:pt x="745" y="561"/>
                </a:lnTo>
                <a:lnTo>
                  <a:pt x="748" y="563"/>
                </a:lnTo>
                <a:lnTo>
                  <a:pt x="751" y="565"/>
                </a:lnTo>
                <a:lnTo>
                  <a:pt x="754" y="566"/>
                </a:lnTo>
                <a:lnTo>
                  <a:pt x="758" y="568"/>
                </a:lnTo>
                <a:lnTo>
                  <a:pt x="761" y="570"/>
                </a:lnTo>
                <a:lnTo>
                  <a:pt x="764" y="572"/>
                </a:lnTo>
                <a:lnTo>
                  <a:pt x="767" y="574"/>
                </a:lnTo>
                <a:lnTo>
                  <a:pt x="770" y="576"/>
                </a:lnTo>
                <a:lnTo>
                  <a:pt x="774" y="578"/>
                </a:lnTo>
                <a:lnTo>
                  <a:pt x="777" y="580"/>
                </a:lnTo>
                <a:lnTo>
                  <a:pt x="780" y="581"/>
                </a:lnTo>
                <a:lnTo>
                  <a:pt x="783" y="583"/>
                </a:lnTo>
                <a:lnTo>
                  <a:pt x="786" y="585"/>
                </a:lnTo>
                <a:lnTo>
                  <a:pt x="790" y="587"/>
                </a:lnTo>
                <a:lnTo>
                  <a:pt x="793" y="589"/>
                </a:lnTo>
                <a:lnTo>
                  <a:pt x="796" y="591"/>
                </a:lnTo>
                <a:lnTo>
                  <a:pt x="799" y="593"/>
                </a:lnTo>
                <a:lnTo>
                  <a:pt x="802" y="595"/>
                </a:lnTo>
                <a:lnTo>
                  <a:pt x="806" y="597"/>
                </a:lnTo>
                <a:lnTo>
                  <a:pt x="809" y="599"/>
                </a:lnTo>
                <a:lnTo>
                  <a:pt x="812" y="600"/>
                </a:lnTo>
                <a:lnTo>
                  <a:pt x="815" y="602"/>
                </a:lnTo>
                <a:lnTo>
                  <a:pt x="819" y="604"/>
                </a:lnTo>
                <a:lnTo>
                  <a:pt x="822" y="606"/>
                </a:lnTo>
                <a:lnTo>
                  <a:pt x="825" y="608"/>
                </a:lnTo>
                <a:lnTo>
                  <a:pt x="828" y="610"/>
                </a:lnTo>
                <a:lnTo>
                  <a:pt x="831" y="612"/>
                </a:lnTo>
                <a:lnTo>
                  <a:pt x="835" y="614"/>
                </a:lnTo>
                <a:lnTo>
                  <a:pt x="838" y="616"/>
                </a:lnTo>
                <a:lnTo>
                  <a:pt x="841" y="617"/>
                </a:lnTo>
                <a:lnTo>
                  <a:pt x="844" y="619"/>
                </a:lnTo>
                <a:lnTo>
                  <a:pt x="847" y="621"/>
                </a:lnTo>
                <a:lnTo>
                  <a:pt x="851" y="623"/>
                </a:lnTo>
                <a:lnTo>
                  <a:pt x="854" y="625"/>
                </a:lnTo>
                <a:lnTo>
                  <a:pt x="857" y="627"/>
                </a:lnTo>
                <a:lnTo>
                  <a:pt x="860" y="629"/>
                </a:lnTo>
                <a:lnTo>
                  <a:pt x="864" y="630"/>
                </a:lnTo>
                <a:lnTo>
                  <a:pt x="867" y="632"/>
                </a:lnTo>
                <a:lnTo>
                  <a:pt x="870" y="634"/>
                </a:lnTo>
                <a:lnTo>
                  <a:pt x="873" y="636"/>
                </a:lnTo>
                <a:lnTo>
                  <a:pt x="876" y="638"/>
                </a:lnTo>
                <a:lnTo>
                  <a:pt x="879" y="639"/>
                </a:lnTo>
                <a:lnTo>
                  <a:pt x="883" y="641"/>
                </a:lnTo>
                <a:lnTo>
                  <a:pt x="886" y="643"/>
                </a:lnTo>
                <a:lnTo>
                  <a:pt x="889" y="645"/>
                </a:lnTo>
                <a:lnTo>
                  <a:pt x="892" y="647"/>
                </a:lnTo>
                <a:lnTo>
                  <a:pt x="896" y="648"/>
                </a:lnTo>
                <a:lnTo>
                  <a:pt x="899" y="650"/>
                </a:lnTo>
                <a:lnTo>
                  <a:pt x="902" y="652"/>
                </a:lnTo>
                <a:lnTo>
                  <a:pt x="905" y="653"/>
                </a:lnTo>
                <a:lnTo>
                  <a:pt x="909" y="655"/>
                </a:lnTo>
                <a:lnTo>
                  <a:pt x="912" y="657"/>
                </a:lnTo>
                <a:lnTo>
                  <a:pt x="915" y="658"/>
                </a:lnTo>
                <a:lnTo>
                  <a:pt x="918" y="660"/>
                </a:lnTo>
                <a:lnTo>
                  <a:pt x="921" y="662"/>
                </a:lnTo>
                <a:lnTo>
                  <a:pt x="924" y="663"/>
                </a:lnTo>
                <a:lnTo>
                  <a:pt x="928" y="665"/>
                </a:lnTo>
                <a:lnTo>
                  <a:pt x="931" y="666"/>
                </a:lnTo>
                <a:lnTo>
                  <a:pt x="934" y="668"/>
                </a:lnTo>
                <a:lnTo>
                  <a:pt x="937" y="669"/>
                </a:lnTo>
                <a:lnTo>
                  <a:pt x="941" y="671"/>
                </a:lnTo>
                <a:lnTo>
                  <a:pt x="944" y="672"/>
                </a:lnTo>
                <a:lnTo>
                  <a:pt x="947" y="674"/>
                </a:lnTo>
                <a:lnTo>
                  <a:pt x="950" y="675"/>
                </a:lnTo>
                <a:lnTo>
                  <a:pt x="953" y="677"/>
                </a:lnTo>
                <a:lnTo>
                  <a:pt x="957" y="678"/>
                </a:lnTo>
                <a:lnTo>
                  <a:pt x="960" y="680"/>
                </a:lnTo>
                <a:lnTo>
                  <a:pt x="963" y="681"/>
                </a:lnTo>
                <a:lnTo>
                  <a:pt x="966" y="682"/>
                </a:lnTo>
                <a:lnTo>
                  <a:pt x="969" y="684"/>
                </a:lnTo>
                <a:lnTo>
                  <a:pt x="973" y="685"/>
                </a:lnTo>
                <a:lnTo>
                  <a:pt x="976" y="686"/>
                </a:lnTo>
                <a:lnTo>
                  <a:pt x="979" y="688"/>
                </a:lnTo>
                <a:lnTo>
                  <a:pt x="982" y="689"/>
                </a:lnTo>
                <a:lnTo>
                  <a:pt x="986" y="690"/>
                </a:lnTo>
                <a:lnTo>
                  <a:pt x="989" y="691"/>
                </a:lnTo>
                <a:lnTo>
                  <a:pt x="992" y="692"/>
                </a:lnTo>
                <a:lnTo>
                  <a:pt x="995" y="694"/>
                </a:lnTo>
                <a:lnTo>
                  <a:pt x="998" y="695"/>
                </a:lnTo>
                <a:lnTo>
                  <a:pt x="1002" y="696"/>
                </a:lnTo>
                <a:lnTo>
                  <a:pt x="1005" y="697"/>
                </a:lnTo>
                <a:lnTo>
                  <a:pt x="1008" y="698"/>
                </a:lnTo>
                <a:lnTo>
                  <a:pt x="1011" y="699"/>
                </a:lnTo>
                <a:lnTo>
                  <a:pt x="1014" y="700"/>
                </a:lnTo>
                <a:lnTo>
                  <a:pt x="1018" y="701"/>
                </a:lnTo>
                <a:lnTo>
                  <a:pt x="1021" y="702"/>
                </a:lnTo>
                <a:lnTo>
                  <a:pt x="1024" y="703"/>
                </a:lnTo>
                <a:lnTo>
                  <a:pt x="1027" y="704"/>
                </a:lnTo>
                <a:lnTo>
                  <a:pt x="1030" y="705"/>
                </a:lnTo>
                <a:lnTo>
                  <a:pt x="1034" y="706"/>
                </a:lnTo>
                <a:lnTo>
                  <a:pt x="1037" y="706"/>
                </a:lnTo>
                <a:lnTo>
                  <a:pt x="1040" y="707"/>
                </a:lnTo>
                <a:lnTo>
                  <a:pt x="1043" y="708"/>
                </a:lnTo>
                <a:lnTo>
                  <a:pt x="1047" y="709"/>
                </a:lnTo>
                <a:lnTo>
                  <a:pt x="1050" y="709"/>
                </a:lnTo>
                <a:lnTo>
                  <a:pt x="1053" y="710"/>
                </a:lnTo>
                <a:lnTo>
                  <a:pt x="1056" y="710"/>
                </a:lnTo>
                <a:lnTo>
                  <a:pt x="1059" y="711"/>
                </a:lnTo>
                <a:lnTo>
                  <a:pt x="1063" y="712"/>
                </a:lnTo>
                <a:lnTo>
                  <a:pt x="1066" y="712"/>
                </a:lnTo>
                <a:lnTo>
                  <a:pt x="1069" y="713"/>
                </a:lnTo>
                <a:lnTo>
                  <a:pt x="1072" y="713"/>
                </a:lnTo>
                <a:lnTo>
                  <a:pt x="1075" y="713"/>
                </a:lnTo>
                <a:lnTo>
                  <a:pt x="1079" y="714"/>
                </a:lnTo>
                <a:lnTo>
                  <a:pt x="1082" y="714"/>
                </a:lnTo>
                <a:lnTo>
                  <a:pt x="1085" y="715"/>
                </a:lnTo>
                <a:lnTo>
                  <a:pt x="1088" y="715"/>
                </a:lnTo>
                <a:lnTo>
                  <a:pt x="1092" y="715"/>
                </a:lnTo>
                <a:lnTo>
                  <a:pt x="1095" y="715"/>
                </a:lnTo>
                <a:lnTo>
                  <a:pt x="1098" y="715"/>
                </a:lnTo>
                <a:lnTo>
                  <a:pt x="1101" y="715"/>
                </a:lnTo>
                <a:lnTo>
                  <a:pt x="1104" y="715"/>
                </a:lnTo>
                <a:lnTo>
                  <a:pt x="1107" y="716"/>
                </a:lnTo>
                <a:lnTo>
                  <a:pt x="1111" y="716"/>
                </a:lnTo>
                <a:lnTo>
                  <a:pt x="1114" y="715"/>
                </a:lnTo>
                <a:lnTo>
                  <a:pt x="1117" y="715"/>
                </a:lnTo>
                <a:lnTo>
                  <a:pt x="1120" y="715"/>
                </a:lnTo>
                <a:lnTo>
                  <a:pt x="1124" y="715"/>
                </a:lnTo>
                <a:lnTo>
                  <a:pt x="1127" y="715"/>
                </a:lnTo>
                <a:lnTo>
                  <a:pt x="1130" y="715"/>
                </a:lnTo>
                <a:lnTo>
                  <a:pt x="1133" y="715"/>
                </a:lnTo>
                <a:lnTo>
                  <a:pt x="1137" y="714"/>
                </a:lnTo>
                <a:lnTo>
                  <a:pt x="1140" y="714"/>
                </a:lnTo>
                <a:lnTo>
                  <a:pt x="1143" y="713"/>
                </a:lnTo>
                <a:lnTo>
                  <a:pt x="1146" y="713"/>
                </a:lnTo>
                <a:lnTo>
                  <a:pt x="1149" y="712"/>
                </a:lnTo>
                <a:lnTo>
                  <a:pt x="1152" y="712"/>
                </a:lnTo>
                <a:lnTo>
                  <a:pt x="1156" y="711"/>
                </a:lnTo>
                <a:lnTo>
                  <a:pt x="1159" y="711"/>
                </a:lnTo>
                <a:lnTo>
                  <a:pt x="1162" y="710"/>
                </a:lnTo>
                <a:lnTo>
                  <a:pt x="1165" y="709"/>
                </a:lnTo>
                <a:lnTo>
                  <a:pt x="1169" y="708"/>
                </a:lnTo>
                <a:lnTo>
                  <a:pt x="1172" y="708"/>
                </a:lnTo>
                <a:lnTo>
                  <a:pt x="1175" y="707"/>
                </a:lnTo>
                <a:lnTo>
                  <a:pt x="1178" y="706"/>
                </a:lnTo>
                <a:lnTo>
                  <a:pt x="1181" y="705"/>
                </a:lnTo>
                <a:lnTo>
                  <a:pt x="1185" y="704"/>
                </a:lnTo>
                <a:lnTo>
                  <a:pt x="1188" y="703"/>
                </a:lnTo>
                <a:lnTo>
                  <a:pt x="1191" y="702"/>
                </a:lnTo>
                <a:lnTo>
                  <a:pt x="1194" y="700"/>
                </a:lnTo>
                <a:lnTo>
                  <a:pt x="1197" y="699"/>
                </a:lnTo>
                <a:lnTo>
                  <a:pt x="1201" y="698"/>
                </a:lnTo>
                <a:lnTo>
                  <a:pt x="1204" y="697"/>
                </a:lnTo>
                <a:lnTo>
                  <a:pt x="1207" y="695"/>
                </a:lnTo>
                <a:lnTo>
                  <a:pt x="1210" y="694"/>
                </a:lnTo>
                <a:lnTo>
                  <a:pt x="1214" y="692"/>
                </a:lnTo>
                <a:lnTo>
                  <a:pt x="1217" y="691"/>
                </a:lnTo>
                <a:lnTo>
                  <a:pt x="1220" y="689"/>
                </a:lnTo>
                <a:lnTo>
                  <a:pt x="1223" y="688"/>
                </a:lnTo>
                <a:lnTo>
                  <a:pt x="1226" y="686"/>
                </a:lnTo>
                <a:lnTo>
                  <a:pt x="1230" y="684"/>
                </a:lnTo>
                <a:lnTo>
                  <a:pt x="1233" y="682"/>
                </a:lnTo>
                <a:lnTo>
                  <a:pt x="1236" y="680"/>
                </a:lnTo>
                <a:lnTo>
                  <a:pt x="1239" y="679"/>
                </a:lnTo>
                <a:lnTo>
                  <a:pt x="1242" y="677"/>
                </a:lnTo>
                <a:lnTo>
                  <a:pt x="1246" y="675"/>
                </a:lnTo>
                <a:lnTo>
                  <a:pt x="1249" y="673"/>
                </a:lnTo>
                <a:lnTo>
                  <a:pt x="1252" y="670"/>
                </a:lnTo>
                <a:lnTo>
                  <a:pt x="1255" y="668"/>
                </a:lnTo>
                <a:lnTo>
                  <a:pt x="1258" y="666"/>
                </a:lnTo>
                <a:lnTo>
                  <a:pt x="1262" y="664"/>
                </a:lnTo>
                <a:lnTo>
                  <a:pt x="1265" y="661"/>
                </a:lnTo>
                <a:lnTo>
                  <a:pt x="1268" y="659"/>
                </a:lnTo>
                <a:lnTo>
                  <a:pt x="1271" y="656"/>
                </a:lnTo>
                <a:lnTo>
                  <a:pt x="1275" y="654"/>
                </a:lnTo>
                <a:lnTo>
                  <a:pt x="1278" y="651"/>
                </a:lnTo>
                <a:lnTo>
                  <a:pt x="1281" y="648"/>
                </a:lnTo>
                <a:lnTo>
                  <a:pt x="1284" y="646"/>
                </a:lnTo>
                <a:lnTo>
                  <a:pt x="1287" y="643"/>
                </a:lnTo>
                <a:lnTo>
                  <a:pt x="1291" y="640"/>
                </a:lnTo>
                <a:lnTo>
                  <a:pt x="1294" y="637"/>
                </a:lnTo>
                <a:lnTo>
                  <a:pt x="1297" y="634"/>
                </a:lnTo>
                <a:lnTo>
                  <a:pt x="1300" y="631"/>
                </a:lnTo>
                <a:lnTo>
                  <a:pt x="1303" y="628"/>
                </a:lnTo>
                <a:lnTo>
                  <a:pt x="1307" y="625"/>
                </a:lnTo>
                <a:lnTo>
                  <a:pt x="1310" y="622"/>
                </a:lnTo>
                <a:lnTo>
                  <a:pt x="1313" y="618"/>
                </a:lnTo>
                <a:lnTo>
                  <a:pt x="1316" y="615"/>
                </a:lnTo>
                <a:lnTo>
                  <a:pt x="1320" y="611"/>
                </a:lnTo>
                <a:lnTo>
                  <a:pt x="1323" y="608"/>
                </a:lnTo>
                <a:lnTo>
                  <a:pt x="1326" y="604"/>
                </a:lnTo>
                <a:lnTo>
                  <a:pt x="1329" y="601"/>
                </a:lnTo>
                <a:lnTo>
                  <a:pt x="1332" y="597"/>
                </a:lnTo>
                <a:lnTo>
                  <a:pt x="1335" y="593"/>
                </a:lnTo>
                <a:lnTo>
                  <a:pt x="1339" y="589"/>
                </a:lnTo>
                <a:lnTo>
                  <a:pt x="1342" y="585"/>
                </a:lnTo>
                <a:lnTo>
                  <a:pt x="1345" y="581"/>
                </a:lnTo>
                <a:lnTo>
                  <a:pt x="1348" y="577"/>
                </a:lnTo>
                <a:lnTo>
                  <a:pt x="1352" y="573"/>
                </a:lnTo>
                <a:lnTo>
                  <a:pt x="1355" y="569"/>
                </a:lnTo>
                <a:lnTo>
                  <a:pt x="1358" y="565"/>
                </a:lnTo>
                <a:lnTo>
                  <a:pt x="1361" y="560"/>
                </a:lnTo>
                <a:lnTo>
                  <a:pt x="1365" y="556"/>
                </a:lnTo>
                <a:lnTo>
                  <a:pt x="1368" y="551"/>
                </a:lnTo>
                <a:lnTo>
                  <a:pt x="1371" y="547"/>
                </a:lnTo>
                <a:lnTo>
                  <a:pt x="1374" y="542"/>
                </a:lnTo>
                <a:lnTo>
                  <a:pt x="1377" y="538"/>
                </a:lnTo>
                <a:lnTo>
                  <a:pt x="1380" y="533"/>
                </a:lnTo>
                <a:lnTo>
                  <a:pt x="1384" y="528"/>
                </a:lnTo>
                <a:lnTo>
                  <a:pt x="1387" y="523"/>
                </a:lnTo>
                <a:lnTo>
                  <a:pt x="1390" y="518"/>
                </a:lnTo>
                <a:lnTo>
                  <a:pt x="1393" y="513"/>
                </a:lnTo>
                <a:lnTo>
                  <a:pt x="1397" y="508"/>
                </a:lnTo>
                <a:lnTo>
                  <a:pt x="1400" y="503"/>
                </a:lnTo>
                <a:lnTo>
                  <a:pt x="1403" y="497"/>
                </a:lnTo>
                <a:lnTo>
                  <a:pt x="1406" y="492"/>
                </a:lnTo>
                <a:lnTo>
                  <a:pt x="1410" y="486"/>
                </a:lnTo>
                <a:lnTo>
                  <a:pt x="1413" y="481"/>
                </a:lnTo>
                <a:lnTo>
                  <a:pt x="1416" y="475"/>
                </a:lnTo>
                <a:lnTo>
                  <a:pt x="1419" y="470"/>
                </a:lnTo>
                <a:lnTo>
                  <a:pt x="1422" y="464"/>
                </a:lnTo>
                <a:lnTo>
                  <a:pt x="1426" y="458"/>
                </a:lnTo>
                <a:lnTo>
                  <a:pt x="1429" y="452"/>
                </a:lnTo>
                <a:lnTo>
                  <a:pt x="1432" y="446"/>
                </a:lnTo>
                <a:lnTo>
                  <a:pt x="1435" y="440"/>
                </a:lnTo>
                <a:lnTo>
                  <a:pt x="1438" y="434"/>
                </a:lnTo>
                <a:lnTo>
                  <a:pt x="1442" y="427"/>
                </a:lnTo>
                <a:lnTo>
                  <a:pt x="1445" y="421"/>
                </a:lnTo>
                <a:lnTo>
                  <a:pt x="1448" y="414"/>
                </a:lnTo>
                <a:lnTo>
                  <a:pt x="1451" y="408"/>
                </a:lnTo>
                <a:lnTo>
                  <a:pt x="1454" y="401"/>
                </a:lnTo>
                <a:lnTo>
                  <a:pt x="1458" y="395"/>
                </a:lnTo>
                <a:lnTo>
                  <a:pt x="1461" y="388"/>
                </a:lnTo>
                <a:lnTo>
                  <a:pt x="1464" y="381"/>
                </a:lnTo>
                <a:lnTo>
                  <a:pt x="1467" y="374"/>
                </a:lnTo>
                <a:lnTo>
                  <a:pt x="1471" y="367"/>
                </a:lnTo>
                <a:lnTo>
                  <a:pt x="1474" y="360"/>
                </a:lnTo>
                <a:lnTo>
                  <a:pt x="1477" y="353"/>
                </a:lnTo>
                <a:lnTo>
                  <a:pt x="1480" y="346"/>
                </a:lnTo>
                <a:lnTo>
                  <a:pt x="1483" y="338"/>
                </a:lnTo>
                <a:lnTo>
                  <a:pt x="1486" y="331"/>
                </a:lnTo>
                <a:lnTo>
                  <a:pt x="1490" y="323"/>
                </a:lnTo>
                <a:lnTo>
                  <a:pt x="1493" y="315"/>
                </a:lnTo>
                <a:lnTo>
                  <a:pt x="1496" y="308"/>
                </a:lnTo>
                <a:lnTo>
                  <a:pt x="1499" y="300"/>
                </a:lnTo>
                <a:lnTo>
                  <a:pt x="1503" y="292"/>
                </a:lnTo>
                <a:lnTo>
                  <a:pt x="1506" y="284"/>
                </a:lnTo>
                <a:lnTo>
                  <a:pt x="1509" y="276"/>
                </a:lnTo>
                <a:lnTo>
                  <a:pt x="1512" y="268"/>
                </a:lnTo>
                <a:lnTo>
                  <a:pt x="1516" y="260"/>
                </a:lnTo>
                <a:lnTo>
                  <a:pt x="1519" y="251"/>
                </a:lnTo>
                <a:lnTo>
                  <a:pt x="1522" y="243"/>
                </a:lnTo>
                <a:lnTo>
                  <a:pt x="1525" y="234"/>
                </a:lnTo>
                <a:lnTo>
                  <a:pt x="1528" y="226"/>
                </a:lnTo>
                <a:lnTo>
                  <a:pt x="1531" y="217"/>
                </a:lnTo>
                <a:lnTo>
                  <a:pt x="1535" y="208"/>
                </a:lnTo>
                <a:lnTo>
                  <a:pt x="1538" y="199"/>
                </a:lnTo>
                <a:lnTo>
                  <a:pt x="1541" y="190"/>
                </a:lnTo>
                <a:lnTo>
                  <a:pt x="1544" y="181"/>
                </a:lnTo>
                <a:lnTo>
                  <a:pt x="1548" y="172"/>
                </a:lnTo>
                <a:lnTo>
                  <a:pt x="1551" y="162"/>
                </a:lnTo>
                <a:lnTo>
                  <a:pt x="1554" y="153"/>
                </a:lnTo>
                <a:lnTo>
                  <a:pt x="1557" y="143"/>
                </a:lnTo>
                <a:lnTo>
                  <a:pt x="1561" y="134"/>
                </a:lnTo>
                <a:lnTo>
                  <a:pt x="1564" y="124"/>
                </a:lnTo>
                <a:lnTo>
                  <a:pt x="1567" y="114"/>
                </a:lnTo>
                <a:lnTo>
                  <a:pt x="1570" y="105"/>
                </a:lnTo>
                <a:lnTo>
                  <a:pt x="1573" y="95"/>
                </a:lnTo>
                <a:lnTo>
                  <a:pt x="1576" y="85"/>
                </a:lnTo>
                <a:lnTo>
                  <a:pt x="1580" y="74"/>
                </a:lnTo>
                <a:lnTo>
                  <a:pt x="1583" y="64"/>
                </a:lnTo>
                <a:lnTo>
                  <a:pt x="1586" y="54"/>
                </a:lnTo>
                <a:lnTo>
                  <a:pt x="1589" y="43"/>
                </a:lnTo>
                <a:lnTo>
                  <a:pt x="1593" y="33"/>
                </a:lnTo>
                <a:lnTo>
                  <a:pt x="1596" y="22"/>
                </a:lnTo>
                <a:lnTo>
                  <a:pt x="1599" y="11"/>
                </a:lnTo>
                <a:lnTo>
                  <a:pt x="1602" y="0"/>
                </a:lnTo>
              </a:path>
            </a:pathLst>
          </a:custGeom>
          <a:noFill/>
          <a:ln w="12700" cap="flat">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115" name="Straight Arrow Connector 114">
            <a:extLst>
              <a:ext uri="{FF2B5EF4-FFF2-40B4-BE49-F238E27FC236}">
                <a16:creationId xmlns:a16="http://schemas.microsoft.com/office/drawing/2014/main" id="{A2DD89C1-D401-BAA6-DB6B-E601538DF054}"/>
              </a:ext>
            </a:extLst>
          </p:cNvPr>
          <p:cNvCxnSpPr>
            <a:cxnSpLocks/>
          </p:cNvCxnSpPr>
          <p:nvPr/>
        </p:nvCxnSpPr>
        <p:spPr>
          <a:xfrm flipV="1">
            <a:off x="8306060" y="6145655"/>
            <a:ext cx="2502553" cy="173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7" name="Straight Arrow Connector 116">
            <a:extLst>
              <a:ext uri="{FF2B5EF4-FFF2-40B4-BE49-F238E27FC236}">
                <a16:creationId xmlns:a16="http://schemas.microsoft.com/office/drawing/2014/main" id="{A66DF93A-F650-170A-D8DB-C0246DE829E5}"/>
              </a:ext>
            </a:extLst>
          </p:cNvPr>
          <p:cNvCxnSpPr>
            <a:cxnSpLocks/>
          </p:cNvCxnSpPr>
          <p:nvPr/>
        </p:nvCxnSpPr>
        <p:spPr>
          <a:xfrm flipV="1">
            <a:off x="8324227" y="4389748"/>
            <a:ext cx="17583" cy="17414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8" name="TextBox 117">
            <a:extLst>
              <a:ext uri="{FF2B5EF4-FFF2-40B4-BE49-F238E27FC236}">
                <a16:creationId xmlns:a16="http://schemas.microsoft.com/office/drawing/2014/main" id="{1A0B9021-8C43-B45C-717C-A8E814AB56E6}"/>
              </a:ext>
            </a:extLst>
          </p:cNvPr>
          <p:cNvSpPr txBox="1"/>
          <p:nvPr/>
        </p:nvSpPr>
        <p:spPr>
          <a:xfrm>
            <a:off x="8045777" y="4196921"/>
            <a:ext cx="310124" cy="369332"/>
          </a:xfrm>
          <a:prstGeom prst="rect">
            <a:avLst/>
          </a:prstGeom>
          <a:noFill/>
        </p:spPr>
        <p:txBody>
          <a:bodyPr wrap="square" rtlCol="0">
            <a:spAutoFit/>
          </a:bodyPr>
          <a:lstStyle/>
          <a:p>
            <a:pPr algn="l"/>
            <a:r>
              <a:rPr lang="en-US" i="1" dirty="0">
                <a:latin typeface="Times New Roman" panose="02020603050405020304" pitchFamily="18" charset="0"/>
                <a:cs typeface="Times New Roman" panose="02020603050405020304" pitchFamily="18" charset="0"/>
              </a:rPr>
              <a:t>P</a:t>
            </a:r>
          </a:p>
        </p:txBody>
      </p:sp>
      <p:sp>
        <p:nvSpPr>
          <p:cNvPr id="119" name="TextBox 118">
            <a:extLst>
              <a:ext uri="{FF2B5EF4-FFF2-40B4-BE49-F238E27FC236}">
                <a16:creationId xmlns:a16="http://schemas.microsoft.com/office/drawing/2014/main" id="{1232170A-76BE-9555-FEDC-060D9EA22977}"/>
              </a:ext>
            </a:extLst>
          </p:cNvPr>
          <p:cNvSpPr txBox="1"/>
          <p:nvPr/>
        </p:nvSpPr>
        <p:spPr>
          <a:xfrm>
            <a:off x="10808613" y="6177450"/>
            <a:ext cx="253596"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120" name="TextBox 119">
            <a:extLst>
              <a:ext uri="{FF2B5EF4-FFF2-40B4-BE49-F238E27FC236}">
                <a16:creationId xmlns:a16="http://schemas.microsoft.com/office/drawing/2014/main" id="{8E4C1877-9543-D67D-D2D3-ADB9D8B90B1D}"/>
              </a:ext>
            </a:extLst>
          </p:cNvPr>
          <p:cNvSpPr txBox="1"/>
          <p:nvPr/>
        </p:nvSpPr>
        <p:spPr>
          <a:xfrm>
            <a:off x="8361116" y="5709695"/>
            <a:ext cx="665567" cy="338554"/>
          </a:xfrm>
          <a:prstGeom prst="rect">
            <a:avLst/>
          </a:prstGeom>
          <a:noFill/>
        </p:spPr>
        <p:txBody>
          <a:bodyPr wrap="none" rtlCol="0">
            <a:spAutoFit/>
          </a:bodyPr>
          <a:lstStyle/>
          <a:p>
            <a:pPr algn="l"/>
            <a:r>
              <a:rPr lang="en-US" sz="1600" dirty="0">
                <a:latin typeface="Times New Roman" panose="02020603050405020304" pitchFamily="18" charset="0"/>
                <a:cs typeface="Times New Roman" panose="02020603050405020304" pitchFamily="18" charset="0"/>
              </a:rPr>
              <a:t>stable</a:t>
            </a:r>
          </a:p>
        </p:txBody>
      </p:sp>
      <p:sp>
        <p:nvSpPr>
          <p:cNvPr id="121" name="TextBox 120">
            <a:extLst>
              <a:ext uri="{FF2B5EF4-FFF2-40B4-BE49-F238E27FC236}">
                <a16:creationId xmlns:a16="http://schemas.microsoft.com/office/drawing/2014/main" id="{D568CFCD-F027-7A58-6DB5-9E5D834A8097}"/>
              </a:ext>
            </a:extLst>
          </p:cNvPr>
          <p:cNvSpPr txBox="1"/>
          <p:nvPr/>
        </p:nvSpPr>
        <p:spPr>
          <a:xfrm>
            <a:off x="8952606" y="5457557"/>
            <a:ext cx="870751" cy="338554"/>
          </a:xfrm>
          <a:prstGeom prst="rect">
            <a:avLst/>
          </a:prstGeom>
          <a:noFill/>
        </p:spPr>
        <p:txBody>
          <a:bodyPr wrap="none" rtlCol="0">
            <a:spAutoFit/>
          </a:bodyPr>
          <a:lstStyle/>
          <a:p>
            <a:pPr algn="l"/>
            <a:r>
              <a:rPr lang="en-US" sz="1600" dirty="0">
                <a:latin typeface="Times New Roman" panose="02020603050405020304" pitchFamily="18" charset="0"/>
                <a:cs typeface="Times New Roman" panose="02020603050405020304" pitchFamily="18" charset="0"/>
              </a:rPr>
              <a:t>unstable</a:t>
            </a:r>
          </a:p>
        </p:txBody>
      </p:sp>
      <p:sp>
        <p:nvSpPr>
          <p:cNvPr id="122" name="TextBox 121">
            <a:extLst>
              <a:ext uri="{FF2B5EF4-FFF2-40B4-BE49-F238E27FC236}">
                <a16:creationId xmlns:a16="http://schemas.microsoft.com/office/drawing/2014/main" id="{C74F5FC8-FB2E-CB5F-E567-C605FDBA7EB3}"/>
              </a:ext>
            </a:extLst>
          </p:cNvPr>
          <p:cNvSpPr txBox="1"/>
          <p:nvPr/>
        </p:nvSpPr>
        <p:spPr>
          <a:xfrm>
            <a:off x="10417880" y="4845880"/>
            <a:ext cx="665567" cy="338554"/>
          </a:xfrm>
          <a:prstGeom prst="rect">
            <a:avLst/>
          </a:prstGeom>
          <a:noFill/>
        </p:spPr>
        <p:txBody>
          <a:bodyPr wrap="none" rtlCol="0">
            <a:spAutoFit/>
          </a:bodyPr>
          <a:lstStyle/>
          <a:p>
            <a:pPr algn="l"/>
            <a:r>
              <a:rPr lang="en-US" sz="1600" dirty="0">
                <a:latin typeface="Times New Roman" panose="02020603050405020304" pitchFamily="18" charset="0"/>
                <a:cs typeface="Times New Roman" panose="02020603050405020304" pitchFamily="18" charset="0"/>
              </a:rPr>
              <a:t>stable</a:t>
            </a:r>
          </a:p>
        </p:txBody>
      </p:sp>
      <p:cxnSp>
        <p:nvCxnSpPr>
          <p:cNvPr id="124" name="Straight Connector 123">
            <a:extLst>
              <a:ext uri="{FF2B5EF4-FFF2-40B4-BE49-F238E27FC236}">
                <a16:creationId xmlns:a16="http://schemas.microsoft.com/office/drawing/2014/main" id="{98C03636-0B53-8B58-D4EF-072D5F63545A}"/>
              </a:ext>
            </a:extLst>
          </p:cNvPr>
          <p:cNvCxnSpPr>
            <a:stCxn id="94" idx="19"/>
          </p:cNvCxnSpPr>
          <p:nvPr/>
        </p:nvCxnSpPr>
        <p:spPr>
          <a:xfrm flipH="1">
            <a:off x="8363138" y="5308855"/>
            <a:ext cx="616866" cy="14604"/>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25" name="TextBox 124">
            <a:extLst>
              <a:ext uri="{FF2B5EF4-FFF2-40B4-BE49-F238E27FC236}">
                <a16:creationId xmlns:a16="http://schemas.microsoft.com/office/drawing/2014/main" id="{7FD6D119-1169-A7B5-DD03-2A64D11F94FB}"/>
              </a:ext>
            </a:extLst>
          </p:cNvPr>
          <p:cNvSpPr txBox="1"/>
          <p:nvPr/>
        </p:nvSpPr>
        <p:spPr>
          <a:xfrm>
            <a:off x="7806710" y="5144743"/>
            <a:ext cx="541839" cy="369332"/>
          </a:xfrm>
          <a:prstGeom prst="rect">
            <a:avLst/>
          </a:prstGeom>
          <a:noFill/>
        </p:spPr>
        <p:txBody>
          <a:bodyPr wrap="square" rtlCol="0">
            <a:spAutoFit/>
          </a:bodyPr>
          <a:lstStyle/>
          <a:p>
            <a:r>
              <a:rPr lang="en-US" i="1" dirty="0" err="1">
                <a:latin typeface="Times New Roman" panose="02020603050405020304" pitchFamily="18" charset="0"/>
                <a:cs typeface="Times New Roman" panose="02020603050405020304" pitchFamily="18" charset="0"/>
              </a:rPr>
              <a:t>P</a:t>
            </a:r>
            <a:r>
              <a:rPr lang="en-US" i="1" baseline="-25000" dirty="0" err="1">
                <a:latin typeface="Times New Roman" panose="02020603050405020304" pitchFamily="18" charset="0"/>
                <a:cs typeface="Times New Roman" panose="02020603050405020304" pitchFamily="18" charset="0"/>
              </a:rPr>
              <a:t>cr</a:t>
            </a:r>
            <a:endParaRPr lang="en-US" i="1" baseline="-25000" dirty="0">
              <a:latin typeface="Times New Roman" panose="02020603050405020304" pitchFamily="18" charset="0"/>
              <a:cs typeface="Times New Roman" panose="02020603050405020304" pitchFamily="18" charset="0"/>
            </a:endParaRPr>
          </a:p>
        </p:txBody>
      </p:sp>
      <p:cxnSp>
        <p:nvCxnSpPr>
          <p:cNvPr id="127" name="Straight Arrow Connector 126">
            <a:extLst>
              <a:ext uri="{FF2B5EF4-FFF2-40B4-BE49-F238E27FC236}">
                <a16:creationId xmlns:a16="http://schemas.microsoft.com/office/drawing/2014/main" id="{9B2C566F-BE38-C3FC-1C8E-04DDCD2633DE}"/>
              </a:ext>
            </a:extLst>
          </p:cNvPr>
          <p:cNvCxnSpPr>
            <a:cxnSpLocks/>
          </p:cNvCxnSpPr>
          <p:nvPr/>
        </p:nvCxnSpPr>
        <p:spPr>
          <a:xfrm>
            <a:off x="9216201" y="5301992"/>
            <a:ext cx="934687" cy="9287"/>
          </a:xfrm>
          <a:prstGeom prst="straightConnector1">
            <a:avLst/>
          </a:prstGeom>
          <a:ln w="1905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28" name="TextBox 127">
            <a:extLst>
              <a:ext uri="{FF2B5EF4-FFF2-40B4-BE49-F238E27FC236}">
                <a16:creationId xmlns:a16="http://schemas.microsoft.com/office/drawing/2014/main" id="{7FCECA61-5AEC-246A-4C1E-22C2C339D265}"/>
              </a:ext>
            </a:extLst>
          </p:cNvPr>
          <p:cNvSpPr txBox="1"/>
          <p:nvPr/>
        </p:nvSpPr>
        <p:spPr>
          <a:xfrm>
            <a:off x="8306060" y="2174574"/>
            <a:ext cx="3379468" cy="1754326"/>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   </a:t>
            </a:r>
            <a:r>
              <a:rPr lang="en-US" dirty="0">
                <a:solidFill>
                  <a:srgbClr val="C00000"/>
                </a:solidFill>
                <a:latin typeface="Arial" panose="020B0604020202020204" pitchFamily="34" charset="0"/>
                <a:cs typeface="Arial" panose="020B0604020202020204" pitchFamily="34" charset="0"/>
              </a:rPr>
              <a:t>snap-through buckling</a:t>
            </a:r>
          </a:p>
          <a:p>
            <a:pPr algn="l"/>
            <a:r>
              <a:rPr lang="en-US" dirty="0">
                <a:latin typeface="Arial" panose="020B0604020202020204" pitchFamily="34" charset="0"/>
                <a:cs typeface="Arial" panose="020B0604020202020204" pitchFamily="34" charset="0"/>
              </a:rPr>
              <a:t>The load increases in a stable manner to a critical load where the system becomes unstable and jumps to a new stable position at a different x </a:t>
            </a:r>
          </a:p>
        </p:txBody>
      </p:sp>
      <p:sp>
        <p:nvSpPr>
          <p:cNvPr id="129" name="TextBox 128">
            <a:extLst>
              <a:ext uri="{FF2B5EF4-FFF2-40B4-BE49-F238E27FC236}">
                <a16:creationId xmlns:a16="http://schemas.microsoft.com/office/drawing/2014/main" id="{7525DA83-AD01-6626-FAC3-84382F319820}"/>
              </a:ext>
            </a:extLst>
          </p:cNvPr>
          <p:cNvSpPr txBox="1"/>
          <p:nvPr/>
        </p:nvSpPr>
        <p:spPr>
          <a:xfrm>
            <a:off x="1035474" y="4748749"/>
            <a:ext cx="870751" cy="338554"/>
          </a:xfrm>
          <a:prstGeom prst="rect">
            <a:avLst/>
          </a:prstGeom>
          <a:noFill/>
        </p:spPr>
        <p:txBody>
          <a:bodyPr wrap="none" rtlCol="0">
            <a:spAutoFit/>
          </a:bodyPr>
          <a:lstStyle/>
          <a:p>
            <a:pPr algn="l"/>
            <a:r>
              <a:rPr lang="en-US" sz="1600" dirty="0">
                <a:latin typeface="Times New Roman" panose="02020603050405020304" pitchFamily="18" charset="0"/>
                <a:cs typeface="Times New Roman" panose="02020603050405020304" pitchFamily="18" charset="0"/>
              </a:rPr>
              <a:t>unstable</a:t>
            </a:r>
          </a:p>
        </p:txBody>
      </p:sp>
    </p:spTree>
    <p:extLst>
      <p:ext uri="{BB962C8B-B14F-4D97-AF65-F5344CB8AC3E}">
        <p14:creationId xmlns:p14="http://schemas.microsoft.com/office/powerpoint/2010/main" val="2615060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A020A20-99FF-F54B-FA25-CC3F13A1234D}"/>
              </a:ext>
            </a:extLst>
          </p:cNvPr>
          <p:cNvGrpSpPr/>
          <p:nvPr/>
        </p:nvGrpSpPr>
        <p:grpSpPr>
          <a:xfrm>
            <a:off x="7124788" y="1080655"/>
            <a:ext cx="4509086" cy="3261483"/>
            <a:chOff x="1066214" y="1143000"/>
            <a:chExt cx="4509086" cy="3261483"/>
          </a:xfrm>
        </p:grpSpPr>
        <p:sp>
          <p:nvSpPr>
            <p:cNvPr id="3" name="Freeform: Shape 2">
              <a:extLst>
                <a:ext uri="{FF2B5EF4-FFF2-40B4-BE49-F238E27FC236}">
                  <a16:creationId xmlns:a16="http://schemas.microsoft.com/office/drawing/2014/main" id="{1BFDA94C-921B-13E2-13F5-58AA0DCEF515}"/>
                </a:ext>
              </a:extLst>
            </p:cNvPr>
            <p:cNvSpPr/>
            <p:nvPr/>
          </p:nvSpPr>
          <p:spPr>
            <a:xfrm>
              <a:off x="1459923" y="1376795"/>
              <a:ext cx="93518" cy="893661"/>
            </a:xfrm>
            <a:custGeom>
              <a:avLst/>
              <a:gdLst>
                <a:gd name="connsiteX0" fmla="*/ 0 w 93518"/>
                <a:gd name="connsiteY0" fmla="*/ 0 h 893661"/>
                <a:gd name="connsiteX1" fmla="*/ 46759 w 93518"/>
                <a:gd name="connsiteY1" fmla="*/ 72737 h 893661"/>
                <a:gd name="connsiteX2" fmla="*/ 77932 w 93518"/>
                <a:gd name="connsiteY2" fmla="*/ 119496 h 893661"/>
                <a:gd name="connsiteX3" fmla="*/ 88322 w 93518"/>
                <a:gd name="connsiteY3" fmla="*/ 280555 h 893661"/>
                <a:gd name="connsiteX4" fmla="*/ 93518 w 93518"/>
                <a:gd name="connsiteY4" fmla="*/ 311728 h 893661"/>
                <a:gd name="connsiteX5" fmla="*/ 88322 w 93518"/>
                <a:gd name="connsiteY5" fmla="*/ 457200 h 893661"/>
                <a:gd name="connsiteX6" fmla="*/ 83127 w 93518"/>
                <a:gd name="connsiteY6" fmla="*/ 493569 h 893661"/>
                <a:gd name="connsiteX7" fmla="*/ 77932 w 93518"/>
                <a:gd name="connsiteY7" fmla="*/ 561110 h 893661"/>
                <a:gd name="connsiteX8" fmla="*/ 62345 w 93518"/>
                <a:gd name="connsiteY8" fmla="*/ 654628 h 893661"/>
                <a:gd name="connsiteX9" fmla="*/ 57150 w 93518"/>
                <a:gd name="connsiteY9" fmla="*/ 670214 h 893661"/>
                <a:gd name="connsiteX10" fmla="*/ 46759 w 93518"/>
                <a:gd name="connsiteY10" fmla="*/ 732560 h 893661"/>
                <a:gd name="connsiteX11" fmla="*/ 36368 w 93518"/>
                <a:gd name="connsiteY11" fmla="*/ 768928 h 893661"/>
                <a:gd name="connsiteX12" fmla="*/ 25977 w 93518"/>
                <a:gd name="connsiteY12" fmla="*/ 815687 h 893661"/>
                <a:gd name="connsiteX13" fmla="*/ 15586 w 93518"/>
                <a:gd name="connsiteY13" fmla="*/ 852055 h 893661"/>
                <a:gd name="connsiteX14" fmla="*/ 10391 w 93518"/>
                <a:gd name="connsiteY14" fmla="*/ 878032 h 893661"/>
                <a:gd name="connsiteX15" fmla="*/ 0 w 93518"/>
                <a:gd name="connsiteY15" fmla="*/ 893619 h 89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3518" h="893661">
                  <a:moveTo>
                    <a:pt x="0" y="0"/>
                  </a:moveTo>
                  <a:cubicBezTo>
                    <a:pt x="40183" y="50230"/>
                    <a:pt x="2111" y="-323"/>
                    <a:pt x="46759" y="72737"/>
                  </a:cubicBezTo>
                  <a:cubicBezTo>
                    <a:pt x="56527" y="88721"/>
                    <a:pt x="77932" y="119496"/>
                    <a:pt x="77932" y="119496"/>
                  </a:cubicBezTo>
                  <a:cubicBezTo>
                    <a:pt x="98948" y="182549"/>
                    <a:pt x="78695" y="116899"/>
                    <a:pt x="88322" y="280555"/>
                  </a:cubicBezTo>
                  <a:cubicBezTo>
                    <a:pt x="88941" y="291071"/>
                    <a:pt x="91786" y="301337"/>
                    <a:pt x="93518" y="311728"/>
                  </a:cubicBezTo>
                  <a:cubicBezTo>
                    <a:pt x="91786" y="360219"/>
                    <a:pt x="91090" y="408757"/>
                    <a:pt x="88322" y="457200"/>
                  </a:cubicBezTo>
                  <a:cubicBezTo>
                    <a:pt x="87623" y="469426"/>
                    <a:pt x="84345" y="481384"/>
                    <a:pt x="83127" y="493569"/>
                  </a:cubicBezTo>
                  <a:cubicBezTo>
                    <a:pt x="80880" y="516037"/>
                    <a:pt x="80822" y="538715"/>
                    <a:pt x="77932" y="561110"/>
                  </a:cubicBezTo>
                  <a:cubicBezTo>
                    <a:pt x="73888" y="592453"/>
                    <a:pt x="72338" y="624647"/>
                    <a:pt x="62345" y="654628"/>
                  </a:cubicBezTo>
                  <a:cubicBezTo>
                    <a:pt x="60613" y="659823"/>
                    <a:pt x="58224" y="664844"/>
                    <a:pt x="57150" y="670214"/>
                  </a:cubicBezTo>
                  <a:cubicBezTo>
                    <a:pt x="53018" y="690874"/>
                    <a:pt x="53422" y="712573"/>
                    <a:pt x="46759" y="732560"/>
                  </a:cubicBezTo>
                  <a:cubicBezTo>
                    <a:pt x="40971" y="749923"/>
                    <a:pt x="40719" y="749348"/>
                    <a:pt x="36368" y="768928"/>
                  </a:cubicBezTo>
                  <a:cubicBezTo>
                    <a:pt x="31014" y="793019"/>
                    <a:pt x="32308" y="793525"/>
                    <a:pt x="25977" y="815687"/>
                  </a:cubicBezTo>
                  <a:cubicBezTo>
                    <a:pt x="17300" y="846059"/>
                    <a:pt x="23706" y="815514"/>
                    <a:pt x="15586" y="852055"/>
                  </a:cubicBezTo>
                  <a:cubicBezTo>
                    <a:pt x="13670" y="860675"/>
                    <a:pt x="12533" y="869465"/>
                    <a:pt x="10391" y="878032"/>
                  </a:cubicBezTo>
                  <a:cubicBezTo>
                    <a:pt x="6084" y="895262"/>
                    <a:pt x="10218" y="893619"/>
                    <a:pt x="0" y="893619"/>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Line 32">
              <a:extLst>
                <a:ext uri="{FF2B5EF4-FFF2-40B4-BE49-F238E27FC236}">
                  <a16:creationId xmlns:a16="http://schemas.microsoft.com/office/drawing/2014/main" id="{336643AF-31BC-FE82-6C4E-0451988525FA}"/>
                </a:ext>
              </a:extLst>
            </p:cNvPr>
            <p:cNvSpPr>
              <a:spLocks noChangeShapeType="1"/>
            </p:cNvSpPr>
            <p:nvPr/>
          </p:nvSpPr>
          <p:spPr bwMode="auto">
            <a:xfrm flipV="1">
              <a:off x="3276601" y="1981199"/>
              <a:ext cx="990600" cy="1485899"/>
            </a:xfrm>
            <a:prstGeom prst="line">
              <a:avLst/>
            </a:prstGeom>
            <a:noFill/>
            <a:ln w="9525">
              <a:solidFill>
                <a:schemeClr val="tx1"/>
              </a:solidFill>
              <a:round/>
              <a:headEnd/>
              <a:tailEnd/>
            </a:ln>
            <a:effectLst/>
          </p:spPr>
          <p:txBody>
            <a:bodyPr/>
            <a:lstStyle/>
            <a:p>
              <a:endParaRPr lang="en-US"/>
            </a:p>
          </p:txBody>
        </p:sp>
        <p:sp>
          <p:nvSpPr>
            <p:cNvPr id="5" name="Line 33">
              <a:extLst>
                <a:ext uri="{FF2B5EF4-FFF2-40B4-BE49-F238E27FC236}">
                  <a16:creationId xmlns:a16="http://schemas.microsoft.com/office/drawing/2014/main" id="{DC13BF8C-44D3-677E-12A4-3CBA81516AB2}"/>
                </a:ext>
              </a:extLst>
            </p:cNvPr>
            <p:cNvSpPr>
              <a:spLocks noChangeShapeType="1"/>
            </p:cNvSpPr>
            <p:nvPr/>
          </p:nvSpPr>
          <p:spPr bwMode="auto">
            <a:xfrm flipV="1">
              <a:off x="3276600" y="1828800"/>
              <a:ext cx="0" cy="1638300"/>
            </a:xfrm>
            <a:prstGeom prst="line">
              <a:avLst/>
            </a:prstGeom>
            <a:noFill/>
            <a:ln w="9525">
              <a:solidFill>
                <a:schemeClr val="tx1"/>
              </a:solidFill>
              <a:prstDash val="dash"/>
              <a:round/>
              <a:headEnd/>
              <a:tailEnd/>
            </a:ln>
            <a:effectLst/>
          </p:spPr>
          <p:txBody>
            <a:bodyPr/>
            <a:lstStyle/>
            <a:p>
              <a:endParaRPr lang="en-US"/>
            </a:p>
          </p:txBody>
        </p:sp>
        <p:sp>
          <p:nvSpPr>
            <p:cNvPr id="6" name="Line 34">
              <a:extLst>
                <a:ext uri="{FF2B5EF4-FFF2-40B4-BE49-F238E27FC236}">
                  <a16:creationId xmlns:a16="http://schemas.microsoft.com/office/drawing/2014/main" id="{60B69D5F-FB81-EA8D-7351-E26C7038A87A}"/>
                </a:ext>
              </a:extLst>
            </p:cNvPr>
            <p:cNvSpPr>
              <a:spLocks noChangeShapeType="1"/>
            </p:cNvSpPr>
            <p:nvPr/>
          </p:nvSpPr>
          <p:spPr bwMode="auto">
            <a:xfrm flipH="1">
              <a:off x="3276600" y="1981200"/>
              <a:ext cx="533400" cy="0"/>
            </a:xfrm>
            <a:prstGeom prst="line">
              <a:avLst/>
            </a:prstGeom>
            <a:noFill/>
            <a:ln w="9525">
              <a:solidFill>
                <a:schemeClr val="tx1"/>
              </a:solidFill>
              <a:prstDash val="dash"/>
              <a:round/>
              <a:headEnd/>
              <a:tailEnd/>
            </a:ln>
            <a:effectLst/>
          </p:spPr>
          <p:txBody>
            <a:bodyPr/>
            <a:lstStyle/>
            <a:p>
              <a:endParaRPr lang="en-US"/>
            </a:p>
          </p:txBody>
        </p:sp>
        <p:sp>
          <p:nvSpPr>
            <p:cNvPr id="7" name="Line 35">
              <a:extLst>
                <a:ext uri="{FF2B5EF4-FFF2-40B4-BE49-F238E27FC236}">
                  <a16:creationId xmlns:a16="http://schemas.microsoft.com/office/drawing/2014/main" id="{4702FAAF-9222-3197-3A64-F54B2A8DD19A}"/>
                </a:ext>
              </a:extLst>
            </p:cNvPr>
            <p:cNvSpPr>
              <a:spLocks noChangeShapeType="1"/>
            </p:cNvSpPr>
            <p:nvPr/>
          </p:nvSpPr>
          <p:spPr bwMode="auto">
            <a:xfrm>
              <a:off x="4267200" y="1371600"/>
              <a:ext cx="0" cy="609600"/>
            </a:xfrm>
            <a:prstGeom prst="line">
              <a:avLst/>
            </a:prstGeom>
            <a:noFill/>
            <a:ln w="28575">
              <a:solidFill>
                <a:schemeClr val="tx1"/>
              </a:solidFill>
              <a:round/>
              <a:headEnd/>
              <a:tailEnd type="triangle" w="med" len="med"/>
            </a:ln>
            <a:effectLst/>
          </p:spPr>
          <p:txBody>
            <a:bodyPr/>
            <a:lstStyle/>
            <a:p>
              <a:endParaRPr lang="en-US"/>
            </a:p>
          </p:txBody>
        </p:sp>
        <p:sp>
          <p:nvSpPr>
            <p:cNvPr id="8" name="Text Box 36">
              <a:extLst>
                <a:ext uri="{FF2B5EF4-FFF2-40B4-BE49-F238E27FC236}">
                  <a16:creationId xmlns:a16="http://schemas.microsoft.com/office/drawing/2014/main" id="{33B80859-0F81-51E0-8002-B129EBA334FE}"/>
                </a:ext>
              </a:extLst>
            </p:cNvPr>
            <p:cNvSpPr txBox="1">
              <a:spLocks noChangeArrowheads="1"/>
            </p:cNvSpPr>
            <p:nvPr/>
          </p:nvSpPr>
          <p:spPr bwMode="auto">
            <a:xfrm>
              <a:off x="4343400" y="1143000"/>
              <a:ext cx="279244" cy="276999"/>
            </a:xfrm>
            <a:prstGeom prst="rect">
              <a:avLst/>
            </a:prstGeom>
            <a:noFill/>
            <a:ln w="9525">
              <a:noFill/>
              <a:miter lim="800000"/>
              <a:headEnd/>
              <a:tailEnd/>
            </a:ln>
            <a:effectLst/>
          </p:spPr>
          <p:txBody>
            <a:bodyPr wrap="none">
              <a:spAutoFit/>
            </a:bodyPr>
            <a:lstStyle/>
            <a:p>
              <a:r>
                <a:rPr lang="en-US" sz="1200" i="1" dirty="0">
                  <a:latin typeface="Times New Roman" pitchFamily="18" charset="0"/>
                  <a:cs typeface="Times New Roman" pitchFamily="18" charset="0"/>
                </a:rPr>
                <a:t>P</a:t>
              </a:r>
            </a:p>
          </p:txBody>
        </p:sp>
        <p:sp>
          <p:nvSpPr>
            <p:cNvPr id="9" name="Text Box 37">
              <a:extLst>
                <a:ext uri="{FF2B5EF4-FFF2-40B4-BE49-F238E27FC236}">
                  <a16:creationId xmlns:a16="http://schemas.microsoft.com/office/drawing/2014/main" id="{C0419DBF-70C2-7E5F-5762-3F89A2E7CA22}"/>
                </a:ext>
              </a:extLst>
            </p:cNvPr>
            <p:cNvSpPr txBox="1">
              <a:spLocks noChangeArrowheads="1"/>
            </p:cNvSpPr>
            <p:nvPr/>
          </p:nvSpPr>
          <p:spPr bwMode="auto">
            <a:xfrm>
              <a:off x="3810000" y="2590800"/>
              <a:ext cx="279244" cy="276999"/>
            </a:xfrm>
            <a:prstGeom prst="rect">
              <a:avLst/>
            </a:prstGeom>
            <a:noFill/>
            <a:ln w="9525">
              <a:noFill/>
              <a:miter lim="800000"/>
              <a:headEnd/>
              <a:tailEnd/>
            </a:ln>
            <a:effectLst/>
          </p:spPr>
          <p:txBody>
            <a:bodyPr wrap="none">
              <a:spAutoFit/>
            </a:bodyPr>
            <a:lstStyle/>
            <a:p>
              <a:r>
                <a:rPr lang="en-US" sz="1200" i="1" dirty="0">
                  <a:latin typeface="Times New Roman" pitchFamily="18" charset="0"/>
                  <a:cs typeface="Times New Roman" pitchFamily="18" charset="0"/>
                </a:rPr>
                <a:t>L</a:t>
              </a:r>
            </a:p>
          </p:txBody>
        </p:sp>
        <p:sp>
          <p:nvSpPr>
            <p:cNvPr id="10" name="Text Box 40">
              <a:extLst>
                <a:ext uri="{FF2B5EF4-FFF2-40B4-BE49-F238E27FC236}">
                  <a16:creationId xmlns:a16="http://schemas.microsoft.com/office/drawing/2014/main" id="{541C5CD1-B36C-0E91-57D7-9D3BDFDFFFBB}"/>
                </a:ext>
              </a:extLst>
            </p:cNvPr>
            <p:cNvSpPr txBox="1">
              <a:spLocks noChangeArrowheads="1"/>
            </p:cNvSpPr>
            <p:nvPr/>
          </p:nvSpPr>
          <p:spPr bwMode="auto">
            <a:xfrm>
              <a:off x="3267151" y="2971883"/>
              <a:ext cx="264816" cy="276999"/>
            </a:xfrm>
            <a:prstGeom prst="rect">
              <a:avLst/>
            </a:prstGeom>
            <a:noFill/>
            <a:ln w="9525">
              <a:noFill/>
              <a:miter lim="800000"/>
              <a:headEnd/>
              <a:tailEnd/>
            </a:ln>
            <a:effectLst/>
          </p:spPr>
          <p:txBody>
            <a:bodyPr wrap="none">
              <a:spAutoFit/>
            </a:bodyPr>
            <a:lstStyle/>
            <a:p>
              <a:r>
                <a:rPr lang="en-US" sz="1200" dirty="0">
                  <a:latin typeface="Symbol" pitchFamily="18" charset="2"/>
                  <a:cs typeface="Times New Roman" pitchFamily="18" charset="0"/>
                </a:rPr>
                <a:t>q</a:t>
              </a:r>
            </a:p>
          </p:txBody>
        </p:sp>
        <p:sp>
          <p:nvSpPr>
            <p:cNvPr id="11" name="Rectangle 5">
              <a:extLst>
                <a:ext uri="{FF2B5EF4-FFF2-40B4-BE49-F238E27FC236}">
                  <a16:creationId xmlns:a16="http://schemas.microsoft.com/office/drawing/2014/main" id="{C562741C-2ACC-0DEB-DCF9-733D8747C553}"/>
                </a:ext>
              </a:extLst>
            </p:cNvPr>
            <p:cNvSpPr>
              <a:spLocks noChangeArrowheads="1"/>
            </p:cNvSpPr>
            <p:nvPr/>
          </p:nvSpPr>
          <p:spPr bwMode="auto">
            <a:xfrm>
              <a:off x="2438400" y="1752600"/>
              <a:ext cx="76200" cy="16764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12" name="Rectangle 6">
              <a:extLst>
                <a:ext uri="{FF2B5EF4-FFF2-40B4-BE49-F238E27FC236}">
                  <a16:creationId xmlns:a16="http://schemas.microsoft.com/office/drawing/2014/main" id="{700B51DB-9B59-7D5C-2565-80BD324911C6}"/>
                </a:ext>
              </a:extLst>
            </p:cNvPr>
            <p:cNvSpPr>
              <a:spLocks noChangeArrowheads="1"/>
            </p:cNvSpPr>
            <p:nvPr/>
          </p:nvSpPr>
          <p:spPr bwMode="auto">
            <a:xfrm>
              <a:off x="1209675" y="1631950"/>
              <a:ext cx="228600" cy="295275"/>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13" name="Line 7">
              <a:extLst>
                <a:ext uri="{FF2B5EF4-FFF2-40B4-BE49-F238E27FC236}">
                  <a16:creationId xmlns:a16="http://schemas.microsoft.com/office/drawing/2014/main" id="{77EA6491-ABDA-2128-3BCE-B3C3AB9AAA5E}"/>
                </a:ext>
              </a:extLst>
            </p:cNvPr>
            <p:cNvSpPr>
              <a:spLocks noChangeShapeType="1"/>
            </p:cNvSpPr>
            <p:nvPr/>
          </p:nvSpPr>
          <p:spPr bwMode="auto">
            <a:xfrm>
              <a:off x="1209675" y="1327150"/>
              <a:ext cx="0" cy="981075"/>
            </a:xfrm>
            <a:prstGeom prst="line">
              <a:avLst/>
            </a:prstGeom>
            <a:noFill/>
            <a:ln w="19050">
              <a:solidFill>
                <a:schemeClr val="tx1"/>
              </a:solidFill>
              <a:round/>
              <a:headEnd/>
              <a:tailEnd/>
            </a:ln>
            <a:effectLst/>
          </p:spPr>
          <p:txBody>
            <a:bodyPr/>
            <a:lstStyle/>
            <a:p>
              <a:endParaRPr lang="en-US"/>
            </a:p>
          </p:txBody>
        </p:sp>
        <p:sp>
          <p:nvSpPr>
            <p:cNvPr id="14" name="Line 8">
              <a:extLst>
                <a:ext uri="{FF2B5EF4-FFF2-40B4-BE49-F238E27FC236}">
                  <a16:creationId xmlns:a16="http://schemas.microsoft.com/office/drawing/2014/main" id="{91554A0C-55A8-422F-8A35-16B066917393}"/>
                </a:ext>
              </a:extLst>
            </p:cNvPr>
            <p:cNvSpPr>
              <a:spLocks noChangeShapeType="1"/>
            </p:cNvSpPr>
            <p:nvPr/>
          </p:nvSpPr>
          <p:spPr bwMode="auto">
            <a:xfrm>
              <a:off x="1431925" y="1355725"/>
              <a:ext cx="6350" cy="952500"/>
            </a:xfrm>
            <a:prstGeom prst="line">
              <a:avLst/>
            </a:prstGeom>
            <a:noFill/>
            <a:ln w="19050">
              <a:solidFill>
                <a:schemeClr val="tx1"/>
              </a:solidFill>
              <a:round/>
              <a:headEnd/>
              <a:tailEnd/>
            </a:ln>
            <a:effectLst/>
          </p:spPr>
          <p:txBody>
            <a:bodyPr/>
            <a:lstStyle/>
            <a:p>
              <a:endParaRPr lang="en-US"/>
            </a:p>
          </p:txBody>
        </p:sp>
        <p:grpSp>
          <p:nvGrpSpPr>
            <p:cNvPr id="15" name="Group 9">
              <a:extLst>
                <a:ext uri="{FF2B5EF4-FFF2-40B4-BE49-F238E27FC236}">
                  <a16:creationId xmlns:a16="http://schemas.microsoft.com/office/drawing/2014/main" id="{592B146C-B040-499E-D741-63318638C5AC}"/>
                </a:ext>
              </a:extLst>
            </p:cNvPr>
            <p:cNvGrpSpPr>
              <a:grpSpLocks/>
            </p:cNvGrpSpPr>
            <p:nvPr/>
          </p:nvGrpSpPr>
          <p:grpSpPr bwMode="auto">
            <a:xfrm>
              <a:off x="1285875" y="1622425"/>
              <a:ext cx="1225550" cy="323850"/>
              <a:chOff x="864" y="1007"/>
              <a:chExt cx="755" cy="204"/>
            </a:xfrm>
          </p:grpSpPr>
          <p:grpSp>
            <p:nvGrpSpPr>
              <p:cNvPr id="49" name="Group 10">
                <a:extLst>
                  <a:ext uri="{FF2B5EF4-FFF2-40B4-BE49-F238E27FC236}">
                    <a16:creationId xmlns:a16="http://schemas.microsoft.com/office/drawing/2014/main" id="{39DA9970-D144-172A-D37E-E6E1DED221AB}"/>
                  </a:ext>
                </a:extLst>
              </p:cNvPr>
              <p:cNvGrpSpPr>
                <a:grpSpLocks/>
              </p:cNvGrpSpPr>
              <p:nvPr/>
            </p:nvGrpSpPr>
            <p:grpSpPr bwMode="auto">
              <a:xfrm rot="-16200000">
                <a:off x="1136" y="776"/>
                <a:ext cx="204" cy="665"/>
                <a:chOff x="2540" y="1872"/>
                <a:chExt cx="204" cy="665"/>
              </a:xfrm>
            </p:grpSpPr>
            <p:sp>
              <p:nvSpPr>
                <p:cNvPr id="52" name="Line 11">
                  <a:extLst>
                    <a:ext uri="{FF2B5EF4-FFF2-40B4-BE49-F238E27FC236}">
                      <a16:creationId xmlns:a16="http://schemas.microsoft.com/office/drawing/2014/main" id="{3A9CC989-AA3B-398F-E79E-602C0B5C4642}"/>
                    </a:ext>
                  </a:extLst>
                </p:cNvPr>
                <p:cNvSpPr>
                  <a:spLocks noChangeShapeType="1"/>
                </p:cNvSpPr>
                <p:nvPr/>
              </p:nvSpPr>
              <p:spPr bwMode="auto">
                <a:xfrm>
                  <a:off x="2544" y="2049"/>
                  <a:ext cx="192" cy="48"/>
                </a:xfrm>
                <a:prstGeom prst="line">
                  <a:avLst/>
                </a:prstGeom>
                <a:noFill/>
                <a:ln w="9525">
                  <a:solidFill>
                    <a:schemeClr val="tx1"/>
                  </a:solidFill>
                  <a:round/>
                  <a:headEnd/>
                  <a:tailEnd/>
                </a:ln>
                <a:effectLst/>
              </p:spPr>
              <p:txBody>
                <a:bodyPr wrap="none" anchor="ctr"/>
                <a:lstStyle/>
                <a:p>
                  <a:endParaRPr lang="en-US"/>
                </a:p>
              </p:txBody>
            </p:sp>
            <p:sp>
              <p:nvSpPr>
                <p:cNvPr id="53" name="Line 12">
                  <a:extLst>
                    <a:ext uri="{FF2B5EF4-FFF2-40B4-BE49-F238E27FC236}">
                      <a16:creationId xmlns:a16="http://schemas.microsoft.com/office/drawing/2014/main" id="{F21DD926-87E5-BECE-FAD6-189E4F0B9CE2}"/>
                    </a:ext>
                  </a:extLst>
                </p:cNvPr>
                <p:cNvSpPr>
                  <a:spLocks noChangeShapeType="1"/>
                </p:cNvSpPr>
                <p:nvPr/>
              </p:nvSpPr>
              <p:spPr bwMode="auto">
                <a:xfrm>
                  <a:off x="2548" y="2172"/>
                  <a:ext cx="192" cy="48"/>
                </a:xfrm>
                <a:prstGeom prst="line">
                  <a:avLst/>
                </a:prstGeom>
                <a:noFill/>
                <a:ln w="9525">
                  <a:solidFill>
                    <a:schemeClr val="tx1"/>
                  </a:solidFill>
                  <a:round/>
                  <a:headEnd/>
                  <a:tailEnd/>
                </a:ln>
                <a:effectLst/>
              </p:spPr>
              <p:txBody>
                <a:bodyPr wrap="none" anchor="ctr"/>
                <a:lstStyle/>
                <a:p>
                  <a:endParaRPr lang="en-US"/>
                </a:p>
              </p:txBody>
            </p:sp>
            <p:sp>
              <p:nvSpPr>
                <p:cNvPr id="54" name="Line 13">
                  <a:extLst>
                    <a:ext uri="{FF2B5EF4-FFF2-40B4-BE49-F238E27FC236}">
                      <a16:creationId xmlns:a16="http://schemas.microsoft.com/office/drawing/2014/main" id="{A99704CB-72EE-AEBD-064E-DC9CFE0E7A62}"/>
                    </a:ext>
                  </a:extLst>
                </p:cNvPr>
                <p:cNvSpPr>
                  <a:spLocks noChangeShapeType="1"/>
                </p:cNvSpPr>
                <p:nvPr/>
              </p:nvSpPr>
              <p:spPr bwMode="auto">
                <a:xfrm>
                  <a:off x="2552" y="2300"/>
                  <a:ext cx="192" cy="48"/>
                </a:xfrm>
                <a:prstGeom prst="line">
                  <a:avLst/>
                </a:prstGeom>
                <a:noFill/>
                <a:ln w="9525">
                  <a:solidFill>
                    <a:schemeClr val="tx1"/>
                  </a:solidFill>
                  <a:round/>
                  <a:headEnd/>
                  <a:tailEnd/>
                </a:ln>
                <a:effectLst/>
              </p:spPr>
              <p:txBody>
                <a:bodyPr wrap="none" anchor="ctr"/>
                <a:lstStyle/>
                <a:p>
                  <a:endParaRPr lang="en-US"/>
                </a:p>
              </p:txBody>
            </p:sp>
            <p:sp>
              <p:nvSpPr>
                <p:cNvPr id="55" name="Line 14">
                  <a:extLst>
                    <a:ext uri="{FF2B5EF4-FFF2-40B4-BE49-F238E27FC236}">
                      <a16:creationId xmlns:a16="http://schemas.microsoft.com/office/drawing/2014/main" id="{788D98D8-1600-B56B-C846-D8098694E3E9}"/>
                    </a:ext>
                  </a:extLst>
                </p:cNvPr>
                <p:cNvSpPr>
                  <a:spLocks noChangeShapeType="1"/>
                </p:cNvSpPr>
                <p:nvPr/>
              </p:nvSpPr>
              <p:spPr bwMode="auto">
                <a:xfrm>
                  <a:off x="2640" y="2400"/>
                  <a:ext cx="0" cy="137"/>
                </a:xfrm>
                <a:prstGeom prst="line">
                  <a:avLst/>
                </a:prstGeom>
                <a:noFill/>
                <a:ln w="9525">
                  <a:solidFill>
                    <a:schemeClr val="tx1"/>
                  </a:solidFill>
                  <a:round/>
                  <a:headEnd/>
                  <a:tailEnd/>
                </a:ln>
                <a:effectLst/>
              </p:spPr>
              <p:txBody>
                <a:bodyPr wrap="none" anchor="ctr"/>
                <a:lstStyle/>
                <a:p>
                  <a:endParaRPr lang="en-US"/>
                </a:p>
              </p:txBody>
            </p:sp>
            <p:sp>
              <p:nvSpPr>
                <p:cNvPr id="56" name="Line 15">
                  <a:extLst>
                    <a:ext uri="{FF2B5EF4-FFF2-40B4-BE49-F238E27FC236}">
                      <a16:creationId xmlns:a16="http://schemas.microsoft.com/office/drawing/2014/main" id="{BC30AD22-0EB3-E128-3830-10AD670F8DA0}"/>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p:spPr>
              <p:txBody>
                <a:bodyPr wrap="none" anchor="ctr"/>
                <a:lstStyle/>
                <a:p>
                  <a:endParaRPr lang="en-US"/>
                </a:p>
              </p:txBody>
            </p:sp>
            <p:sp>
              <p:nvSpPr>
                <p:cNvPr id="57" name="Line 16">
                  <a:extLst>
                    <a:ext uri="{FF2B5EF4-FFF2-40B4-BE49-F238E27FC236}">
                      <a16:creationId xmlns:a16="http://schemas.microsoft.com/office/drawing/2014/main" id="{3F1107CA-77EB-71BD-C6A8-6706C9C6A077}"/>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p:spPr>
              <p:txBody>
                <a:bodyPr wrap="none" anchor="ctr"/>
                <a:lstStyle/>
                <a:p>
                  <a:endParaRPr lang="en-US"/>
                </a:p>
              </p:txBody>
            </p:sp>
            <p:sp>
              <p:nvSpPr>
                <p:cNvPr id="58" name="Line 17">
                  <a:extLst>
                    <a:ext uri="{FF2B5EF4-FFF2-40B4-BE49-F238E27FC236}">
                      <a16:creationId xmlns:a16="http://schemas.microsoft.com/office/drawing/2014/main" id="{BFFD1B1F-F06D-6C15-6C3E-6B20D9791250}"/>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p:spPr>
              <p:txBody>
                <a:bodyPr wrap="none" anchor="ctr"/>
                <a:lstStyle/>
                <a:p>
                  <a:endParaRPr lang="en-US"/>
                </a:p>
              </p:txBody>
            </p:sp>
            <p:sp>
              <p:nvSpPr>
                <p:cNvPr id="59" name="Line 18">
                  <a:extLst>
                    <a:ext uri="{FF2B5EF4-FFF2-40B4-BE49-F238E27FC236}">
                      <a16:creationId xmlns:a16="http://schemas.microsoft.com/office/drawing/2014/main" id="{439A0076-BB46-82CE-647D-8B36E8FDFC24}"/>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p:spPr>
              <p:txBody>
                <a:bodyPr wrap="none" anchor="ctr"/>
                <a:lstStyle/>
                <a:p>
                  <a:endParaRPr lang="en-US"/>
                </a:p>
              </p:txBody>
            </p:sp>
            <p:sp>
              <p:nvSpPr>
                <p:cNvPr id="60" name="Line 19">
                  <a:extLst>
                    <a:ext uri="{FF2B5EF4-FFF2-40B4-BE49-F238E27FC236}">
                      <a16:creationId xmlns:a16="http://schemas.microsoft.com/office/drawing/2014/main" id="{299097CE-B298-ABC5-409E-9D09E91DD556}"/>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p:spPr>
              <p:txBody>
                <a:bodyPr wrap="none" anchor="ctr"/>
                <a:lstStyle/>
                <a:p>
                  <a:endParaRPr lang="en-US"/>
                </a:p>
              </p:txBody>
            </p:sp>
          </p:grpSp>
          <p:sp>
            <p:nvSpPr>
              <p:cNvPr id="50" name="Oval 20">
                <a:extLst>
                  <a:ext uri="{FF2B5EF4-FFF2-40B4-BE49-F238E27FC236}">
                    <a16:creationId xmlns:a16="http://schemas.microsoft.com/office/drawing/2014/main" id="{74B82D73-7F28-962B-200B-09BD61074EA7}"/>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1" name="Oval 21">
                <a:extLst>
                  <a:ext uri="{FF2B5EF4-FFF2-40B4-BE49-F238E27FC236}">
                    <a16:creationId xmlns:a16="http://schemas.microsoft.com/office/drawing/2014/main" id="{03BC835A-CB89-6177-3BD8-595671BA2BE7}"/>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p:spPr>
            <p:txBody>
              <a:bodyPr wrap="none" anchor="ctr"/>
              <a:lstStyle/>
              <a:p>
                <a:endParaRPr lang="en-US"/>
              </a:p>
            </p:txBody>
          </p:sp>
        </p:grpSp>
        <p:sp>
          <p:nvSpPr>
            <p:cNvPr id="16" name="Rectangle 24">
              <a:extLst>
                <a:ext uri="{FF2B5EF4-FFF2-40B4-BE49-F238E27FC236}">
                  <a16:creationId xmlns:a16="http://schemas.microsoft.com/office/drawing/2014/main" id="{A9FE2895-0187-9954-A6DB-01313607788C}"/>
                </a:ext>
              </a:extLst>
            </p:cNvPr>
            <p:cNvSpPr>
              <a:spLocks noChangeArrowheads="1"/>
            </p:cNvSpPr>
            <p:nvPr/>
          </p:nvSpPr>
          <p:spPr bwMode="auto">
            <a:xfrm>
              <a:off x="2306732" y="4175883"/>
              <a:ext cx="381000" cy="228600"/>
            </a:xfrm>
            <a:prstGeom prst="rect">
              <a:avLst/>
            </a:prstGeom>
            <a:solidFill>
              <a:schemeClr val="bg1"/>
            </a:solidFill>
            <a:ln w="9525">
              <a:noFill/>
              <a:miter lim="800000"/>
              <a:headEnd/>
              <a:tailEnd/>
            </a:ln>
            <a:effectLst/>
          </p:spPr>
          <p:txBody>
            <a:bodyPr wrap="none" anchor="ctr"/>
            <a:lstStyle/>
            <a:p>
              <a:endParaRPr lang="en-US"/>
            </a:p>
          </p:txBody>
        </p:sp>
        <p:sp>
          <p:nvSpPr>
            <p:cNvPr id="17" name="Line 27">
              <a:extLst>
                <a:ext uri="{FF2B5EF4-FFF2-40B4-BE49-F238E27FC236}">
                  <a16:creationId xmlns:a16="http://schemas.microsoft.com/office/drawing/2014/main" id="{3FBB2246-2C78-CDDF-DB19-D39747E1CE2B}"/>
                </a:ext>
              </a:extLst>
            </p:cNvPr>
            <p:cNvSpPr>
              <a:spLocks noChangeShapeType="1"/>
            </p:cNvSpPr>
            <p:nvPr/>
          </p:nvSpPr>
          <p:spPr bwMode="auto">
            <a:xfrm>
              <a:off x="2468563" y="1190625"/>
              <a:ext cx="0" cy="533400"/>
            </a:xfrm>
            <a:prstGeom prst="line">
              <a:avLst/>
            </a:prstGeom>
            <a:noFill/>
            <a:ln w="28575">
              <a:solidFill>
                <a:schemeClr val="tx1"/>
              </a:solidFill>
              <a:round/>
              <a:headEnd/>
              <a:tailEnd type="triangle" w="med" len="med"/>
            </a:ln>
            <a:effectLst/>
          </p:spPr>
          <p:txBody>
            <a:bodyPr/>
            <a:lstStyle/>
            <a:p>
              <a:endParaRPr lang="en-US"/>
            </a:p>
          </p:txBody>
        </p:sp>
        <p:sp>
          <p:nvSpPr>
            <p:cNvPr id="18" name="Text Box 28">
              <a:extLst>
                <a:ext uri="{FF2B5EF4-FFF2-40B4-BE49-F238E27FC236}">
                  <a16:creationId xmlns:a16="http://schemas.microsoft.com/office/drawing/2014/main" id="{5F007E1D-BE21-E0DA-5071-5A88F4252F42}"/>
                </a:ext>
              </a:extLst>
            </p:cNvPr>
            <p:cNvSpPr txBox="1">
              <a:spLocks noChangeArrowheads="1"/>
            </p:cNvSpPr>
            <p:nvPr/>
          </p:nvSpPr>
          <p:spPr bwMode="auto">
            <a:xfrm>
              <a:off x="1828800" y="1295400"/>
              <a:ext cx="261610" cy="276999"/>
            </a:xfrm>
            <a:prstGeom prst="rect">
              <a:avLst/>
            </a:prstGeom>
            <a:noFill/>
            <a:ln w="9525">
              <a:noFill/>
              <a:miter lim="800000"/>
              <a:headEnd/>
              <a:tailEnd/>
            </a:ln>
            <a:effectLst/>
          </p:spPr>
          <p:txBody>
            <a:bodyPr wrap="none">
              <a:spAutoFit/>
            </a:bodyPr>
            <a:lstStyle/>
            <a:p>
              <a:r>
                <a:rPr lang="en-US" sz="1200" i="1" dirty="0">
                  <a:latin typeface="Times New Roman" pitchFamily="18" charset="0"/>
                  <a:cs typeface="Times New Roman" pitchFamily="18" charset="0"/>
                </a:rPr>
                <a:t>k</a:t>
              </a:r>
            </a:p>
          </p:txBody>
        </p:sp>
        <p:sp>
          <p:nvSpPr>
            <p:cNvPr id="19" name="Text Box 29">
              <a:extLst>
                <a:ext uri="{FF2B5EF4-FFF2-40B4-BE49-F238E27FC236}">
                  <a16:creationId xmlns:a16="http://schemas.microsoft.com/office/drawing/2014/main" id="{30637A2D-E13F-D4D9-A629-2ADE37A3C5F8}"/>
                </a:ext>
              </a:extLst>
            </p:cNvPr>
            <p:cNvSpPr txBox="1">
              <a:spLocks noChangeArrowheads="1"/>
            </p:cNvSpPr>
            <p:nvPr/>
          </p:nvSpPr>
          <p:spPr bwMode="auto">
            <a:xfrm>
              <a:off x="2438400" y="1219200"/>
              <a:ext cx="279244" cy="276999"/>
            </a:xfrm>
            <a:prstGeom prst="rect">
              <a:avLst/>
            </a:prstGeom>
            <a:noFill/>
            <a:ln w="9525">
              <a:noFill/>
              <a:miter lim="800000"/>
              <a:headEnd/>
              <a:tailEnd/>
            </a:ln>
            <a:effectLst/>
          </p:spPr>
          <p:txBody>
            <a:bodyPr wrap="none">
              <a:spAutoFit/>
            </a:bodyPr>
            <a:lstStyle/>
            <a:p>
              <a:r>
                <a:rPr lang="en-US" sz="1200" i="1" dirty="0">
                  <a:latin typeface="Times New Roman" pitchFamily="18" charset="0"/>
                  <a:cs typeface="Times New Roman" pitchFamily="18" charset="0"/>
                </a:rPr>
                <a:t>P</a:t>
              </a:r>
            </a:p>
          </p:txBody>
        </p:sp>
        <p:sp>
          <p:nvSpPr>
            <p:cNvPr id="20" name="Text Box 31">
              <a:extLst>
                <a:ext uri="{FF2B5EF4-FFF2-40B4-BE49-F238E27FC236}">
                  <a16:creationId xmlns:a16="http://schemas.microsoft.com/office/drawing/2014/main" id="{B6A5E782-D092-F9D8-6796-81F888D26278}"/>
                </a:ext>
              </a:extLst>
            </p:cNvPr>
            <p:cNvSpPr txBox="1">
              <a:spLocks noChangeArrowheads="1"/>
            </p:cNvSpPr>
            <p:nvPr/>
          </p:nvSpPr>
          <p:spPr bwMode="auto">
            <a:xfrm>
              <a:off x="2194938" y="2377817"/>
              <a:ext cx="279244" cy="276999"/>
            </a:xfrm>
            <a:prstGeom prst="rect">
              <a:avLst/>
            </a:prstGeom>
            <a:noFill/>
            <a:ln w="9525">
              <a:noFill/>
              <a:miter lim="800000"/>
              <a:headEnd/>
              <a:tailEnd/>
            </a:ln>
            <a:effectLst/>
          </p:spPr>
          <p:txBody>
            <a:bodyPr wrap="none">
              <a:spAutoFit/>
            </a:bodyPr>
            <a:lstStyle/>
            <a:p>
              <a:r>
                <a:rPr lang="en-US" sz="1200" i="1" dirty="0">
                  <a:latin typeface="Times New Roman" pitchFamily="18" charset="0"/>
                  <a:cs typeface="Times New Roman" pitchFamily="18" charset="0"/>
                </a:rPr>
                <a:t>L</a:t>
              </a:r>
            </a:p>
          </p:txBody>
        </p:sp>
        <p:sp>
          <p:nvSpPr>
            <p:cNvPr id="21" name="Text Box 49">
              <a:extLst>
                <a:ext uri="{FF2B5EF4-FFF2-40B4-BE49-F238E27FC236}">
                  <a16:creationId xmlns:a16="http://schemas.microsoft.com/office/drawing/2014/main" id="{E9726477-A6F5-C34E-C4C2-222A1F5816FE}"/>
                </a:ext>
              </a:extLst>
            </p:cNvPr>
            <p:cNvSpPr txBox="1">
              <a:spLocks noChangeArrowheads="1"/>
            </p:cNvSpPr>
            <p:nvPr/>
          </p:nvSpPr>
          <p:spPr bwMode="auto">
            <a:xfrm>
              <a:off x="2181226" y="3218834"/>
              <a:ext cx="295274" cy="276999"/>
            </a:xfrm>
            <a:prstGeom prst="rect">
              <a:avLst/>
            </a:prstGeom>
            <a:noFill/>
            <a:ln w="9525">
              <a:noFill/>
              <a:miter lim="800000"/>
              <a:headEnd/>
              <a:tailEnd/>
            </a:ln>
            <a:effectLst/>
          </p:spPr>
          <p:txBody>
            <a:bodyPr wrap="none">
              <a:spAutoFit/>
            </a:bodyPr>
            <a:lstStyle/>
            <a:p>
              <a:r>
                <a:rPr lang="en-US" sz="1200" dirty="0">
                  <a:latin typeface="Times New Roman" pitchFamily="18" charset="0"/>
                  <a:cs typeface="Times New Roman" pitchFamily="18" charset="0"/>
                </a:rPr>
                <a:t>O</a:t>
              </a:r>
            </a:p>
          </p:txBody>
        </p:sp>
        <p:graphicFrame>
          <p:nvGraphicFramePr>
            <p:cNvPr id="22" name="Object 21">
              <a:extLst>
                <a:ext uri="{FF2B5EF4-FFF2-40B4-BE49-F238E27FC236}">
                  <a16:creationId xmlns:a16="http://schemas.microsoft.com/office/drawing/2014/main" id="{D2AA86E2-FFA7-B732-93D6-2F19251451D6}"/>
                </a:ext>
              </a:extLst>
            </p:cNvPr>
            <p:cNvGraphicFramePr>
              <a:graphicFrameLocks noChangeAspect="1"/>
            </p:cNvGraphicFramePr>
            <p:nvPr>
              <p:extLst>
                <p:ext uri="{D42A27DB-BD31-4B8C-83A1-F6EECF244321}">
                  <p14:modId xmlns:p14="http://schemas.microsoft.com/office/powerpoint/2010/main" val="662158851"/>
                </p:ext>
              </p:extLst>
            </p:nvPr>
          </p:nvGraphicFramePr>
          <p:xfrm>
            <a:off x="4572000" y="2438400"/>
            <a:ext cx="469900" cy="177800"/>
          </p:xfrm>
          <a:graphic>
            <a:graphicData uri="http://schemas.openxmlformats.org/presentationml/2006/ole">
              <mc:AlternateContent xmlns:mc="http://schemas.openxmlformats.org/markup-compatibility/2006">
                <mc:Choice xmlns:v="urn:schemas-microsoft-com:vml" Requires="v">
                  <p:oleObj name="Equation" r:id="rId3" imgW="469800" imgH="177480" progId="Equation.DSMT4">
                    <p:embed/>
                  </p:oleObj>
                </mc:Choice>
                <mc:Fallback>
                  <p:oleObj name="Equation" r:id="rId3" imgW="469800" imgH="177480" progId="Equation.DSMT4">
                    <p:embed/>
                    <p:pic>
                      <p:nvPicPr>
                        <p:cNvPr id="28" name="Object 27">
                          <a:extLst>
                            <a:ext uri="{FF2B5EF4-FFF2-40B4-BE49-F238E27FC236}">
                              <a16:creationId xmlns:a16="http://schemas.microsoft.com/office/drawing/2014/main" id="{4FABEE9F-AB3D-2B18-A5FE-7D8AFBC989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438400"/>
                          <a:ext cx="4699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 name="Object 22">
              <a:extLst>
                <a:ext uri="{FF2B5EF4-FFF2-40B4-BE49-F238E27FC236}">
                  <a16:creationId xmlns:a16="http://schemas.microsoft.com/office/drawing/2014/main" id="{1AEF60A1-120A-9072-A574-651A2CD5D54E}"/>
                </a:ext>
              </a:extLst>
            </p:cNvPr>
            <p:cNvGraphicFramePr>
              <a:graphicFrameLocks noChangeAspect="1"/>
            </p:cNvGraphicFramePr>
            <p:nvPr>
              <p:extLst>
                <p:ext uri="{D42A27DB-BD31-4B8C-83A1-F6EECF244321}">
                  <p14:modId xmlns:p14="http://schemas.microsoft.com/office/powerpoint/2010/main" val="1301874886"/>
                </p:ext>
              </p:extLst>
            </p:nvPr>
          </p:nvGraphicFramePr>
          <p:xfrm>
            <a:off x="3505200" y="2057400"/>
            <a:ext cx="444500" cy="177800"/>
          </p:xfrm>
          <a:graphic>
            <a:graphicData uri="http://schemas.openxmlformats.org/presentationml/2006/ole">
              <mc:AlternateContent xmlns:mc="http://schemas.openxmlformats.org/markup-compatibility/2006">
                <mc:Choice xmlns:v="urn:schemas-microsoft-com:vml" Requires="v">
                  <p:oleObj name="Equation" r:id="rId5" imgW="444240" imgH="177480" progId="Equation.DSMT4">
                    <p:embed/>
                  </p:oleObj>
                </mc:Choice>
                <mc:Fallback>
                  <p:oleObj name="Equation" r:id="rId5" imgW="444240" imgH="177480" progId="Equation.DSMT4">
                    <p:embed/>
                    <p:pic>
                      <p:nvPicPr>
                        <p:cNvPr id="29" name="Object 28">
                          <a:extLst>
                            <a:ext uri="{FF2B5EF4-FFF2-40B4-BE49-F238E27FC236}">
                              <a16:creationId xmlns:a16="http://schemas.microsoft.com/office/drawing/2014/main" id="{E6B42044-2712-70A2-18DF-1306F36146B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2057400"/>
                          <a:ext cx="4445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TextBox 23">
              <a:extLst>
                <a:ext uri="{FF2B5EF4-FFF2-40B4-BE49-F238E27FC236}">
                  <a16:creationId xmlns:a16="http://schemas.microsoft.com/office/drawing/2014/main" id="{23F65D3E-7ECD-409D-FBB4-A52A09665BE8}"/>
                </a:ext>
              </a:extLst>
            </p:cNvPr>
            <p:cNvSpPr txBox="1"/>
            <p:nvPr/>
          </p:nvSpPr>
          <p:spPr>
            <a:xfrm>
              <a:off x="2323530" y="3660347"/>
              <a:ext cx="364202" cy="276999"/>
            </a:xfrm>
            <a:prstGeom prst="rect">
              <a:avLst/>
            </a:prstGeom>
            <a:noFill/>
          </p:spPr>
          <p:txBody>
            <a:bodyPr wrap="none" rtlCol="0">
              <a:spAutoFit/>
            </a:bodyPr>
            <a:lstStyle/>
            <a:p>
              <a:r>
                <a:rPr lang="en-US" sz="1200" dirty="0">
                  <a:latin typeface="Times New Roman" pitchFamily="18" charset="0"/>
                  <a:cs typeface="Times New Roman" pitchFamily="18" charset="0"/>
                </a:rPr>
                <a:t>(a)</a:t>
              </a:r>
            </a:p>
          </p:txBody>
        </p:sp>
        <p:sp>
          <p:nvSpPr>
            <p:cNvPr id="25" name="TextBox 24">
              <a:extLst>
                <a:ext uri="{FF2B5EF4-FFF2-40B4-BE49-F238E27FC236}">
                  <a16:creationId xmlns:a16="http://schemas.microsoft.com/office/drawing/2014/main" id="{A062E379-021E-954F-8235-53356C2230CF}"/>
                </a:ext>
              </a:extLst>
            </p:cNvPr>
            <p:cNvSpPr txBox="1"/>
            <p:nvPr/>
          </p:nvSpPr>
          <p:spPr>
            <a:xfrm>
              <a:off x="3661991" y="3684198"/>
              <a:ext cx="372218" cy="276999"/>
            </a:xfrm>
            <a:prstGeom prst="rect">
              <a:avLst/>
            </a:prstGeom>
            <a:noFill/>
          </p:spPr>
          <p:txBody>
            <a:bodyPr wrap="none" rtlCol="0">
              <a:spAutoFit/>
            </a:bodyPr>
            <a:lstStyle/>
            <a:p>
              <a:r>
                <a:rPr lang="en-US" sz="1200" dirty="0">
                  <a:latin typeface="Times New Roman" pitchFamily="18" charset="0"/>
                  <a:cs typeface="Times New Roman" pitchFamily="18" charset="0"/>
                </a:rPr>
                <a:t>(b)</a:t>
              </a:r>
            </a:p>
          </p:txBody>
        </p:sp>
        <p:cxnSp>
          <p:nvCxnSpPr>
            <p:cNvPr id="26" name="Straight Arrow Connector 25">
              <a:extLst>
                <a:ext uri="{FF2B5EF4-FFF2-40B4-BE49-F238E27FC236}">
                  <a16:creationId xmlns:a16="http://schemas.microsoft.com/office/drawing/2014/main" id="{528D8E62-215D-CC39-5C9A-B984875690B5}"/>
                </a:ext>
              </a:extLst>
            </p:cNvPr>
            <p:cNvCxnSpPr>
              <a:stCxn id="5" idx="0"/>
            </p:cNvCxnSpPr>
            <p:nvPr/>
          </p:nvCxnSpPr>
          <p:spPr>
            <a:xfrm flipV="1">
              <a:off x="3276600" y="3457575"/>
              <a:ext cx="438150" cy="9525"/>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50083F4-C31D-69BF-DC78-B8BCB7563A29}"/>
                </a:ext>
              </a:extLst>
            </p:cNvPr>
            <p:cNvCxnSpPr/>
            <p:nvPr/>
          </p:nvCxnSpPr>
          <p:spPr>
            <a:xfrm flipH="1">
              <a:off x="3733800" y="1981200"/>
              <a:ext cx="533400" cy="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28" name="Object 27">
              <a:extLst>
                <a:ext uri="{FF2B5EF4-FFF2-40B4-BE49-F238E27FC236}">
                  <a16:creationId xmlns:a16="http://schemas.microsoft.com/office/drawing/2014/main" id="{F0F2A8DD-F32A-776C-3AF1-E46DF8762044}"/>
                </a:ext>
              </a:extLst>
            </p:cNvPr>
            <p:cNvGraphicFramePr>
              <a:graphicFrameLocks noChangeAspect="1"/>
            </p:cNvGraphicFramePr>
            <p:nvPr>
              <p:extLst>
                <p:ext uri="{D42A27DB-BD31-4B8C-83A1-F6EECF244321}">
                  <p14:modId xmlns:p14="http://schemas.microsoft.com/office/powerpoint/2010/main" val="3545690990"/>
                </p:ext>
              </p:extLst>
            </p:nvPr>
          </p:nvGraphicFramePr>
          <p:xfrm>
            <a:off x="3200400" y="1447800"/>
            <a:ext cx="952500" cy="254000"/>
          </p:xfrm>
          <a:graphic>
            <a:graphicData uri="http://schemas.openxmlformats.org/presentationml/2006/ole">
              <mc:AlternateContent xmlns:mc="http://schemas.openxmlformats.org/markup-compatibility/2006">
                <mc:Choice xmlns:v="urn:schemas-microsoft-com:vml" Requires="v">
                  <p:oleObj name="Equation" r:id="rId7" imgW="952200" imgH="253800" progId="Equation.DSMT4">
                    <p:embed/>
                  </p:oleObj>
                </mc:Choice>
                <mc:Fallback>
                  <p:oleObj name="Equation" r:id="rId7" imgW="952200" imgH="253800" progId="Equation.DSMT4">
                    <p:embed/>
                    <p:pic>
                      <p:nvPicPr>
                        <p:cNvPr id="35" name="Object 34">
                          <a:extLst>
                            <a:ext uri="{FF2B5EF4-FFF2-40B4-BE49-F238E27FC236}">
                              <a16:creationId xmlns:a16="http://schemas.microsoft.com/office/drawing/2014/main" id="{AAAF5920-055F-E979-9FCB-8A00FFB3EAA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0400" y="1447800"/>
                          <a:ext cx="952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9" name="Straight Connector 28">
              <a:extLst>
                <a:ext uri="{FF2B5EF4-FFF2-40B4-BE49-F238E27FC236}">
                  <a16:creationId xmlns:a16="http://schemas.microsoft.com/office/drawing/2014/main" id="{EDB36536-0ADD-D70F-AF6B-BCD8F0DE4F24}"/>
                </a:ext>
              </a:extLst>
            </p:cNvPr>
            <p:cNvCxnSpPr/>
            <p:nvPr/>
          </p:nvCxnSpPr>
          <p:spPr>
            <a:xfrm>
              <a:off x="3276600" y="1828800"/>
              <a:ext cx="1371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97B1487-0372-F2EF-AC5A-45576167600E}"/>
                </a:ext>
              </a:extLst>
            </p:cNvPr>
            <p:cNvCxnSpPr/>
            <p:nvPr/>
          </p:nvCxnSpPr>
          <p:spPr>
            <a:xfrm>
              <a:off x="4419600" y="19812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B373728-9D3F-1012-5C30-E9AC05793F74}"/>
                </a:ext>
              </a:extLst>
            </p:cNvPr>
            <p:cNvCxnSpPr>
              <a:cxnSpLocks/>
            </p:cNvCxnSpPr>
            <p:nvPr/>
          </p:nvCxnSpPr>
          <p:spPr>
            <a:xfrm>
              <a:off x="2895600" y="3429000"/>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0200036-1262-40AA-CCFA-419DB1904701}"/>
                </a:ext>
              </a:extLst>
            </p:cNvPr>
            <p:cNvCxnSpPr>
              <a:cxnSpLocks/>
            </p:cNvCxnSpPr>
            <p:nvPr/>
          </p:nvCxnSpPr>
          <p:spPr>
            <a:xfrm>
              <a:off x="2895600" y="1828800"/>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 Box 31">
              <a:extLst>
                <a:ext uri="{FF2B5EF4-FFF2-40B4-BE49-F238E27FC236}">
                  <a16:creationId xmlns:a16="http://schemas.microsoft.com/office/drawing/2014/main" id="{984125D8-0D6A-98FC-359B-D467BB3F3CF9}"/>
                </a:ext>
              </a:extLst>
            </p:cNvPr>
            <p:cNvSpPr txBox="1">
              <a:spLocks noChangeArrowheads="1"/>
            </p:cNvSpPr>
            <p:nvPr/>
          </p:nvSpPr>
          <p:spPr bwMode="auto">
            <a:xfrm>
              <a:off x="2755978" y="2383255"/>
              <a:ext cx="279244" cy="276999"/>
            </a:xfrm>
            <a:prstGeom prst="rect">
              <a:avLst/>
            </a:prstGeom>
            <a:noFill/>
            <a:ln w="9525">
              <a:noFill/>
              <a:miter lim="800000"/>
              <a:headEnd/>
              <a:tailEnd/>
            </a:ln>
            <a:effectLst/>
          </p:spPr>
          <p:txBody>
            <a:bodyPr wrap="none">
              <a:spAutoFit/>
            </a:bodyPr>
            <a:lstStyle/>
            <a:p>
              <a:r>
                <a:rPr lang="en-US" sz="1200" i="1" dirty="0">
                  <a:latin typeface="Times New Roman" pitchFamily="18" charset="0"/>
                  <a:cs typeface="Times New Roman" pitchFamily="18" charset="0"/>
                </a:rPr>
                <a:t>L</a:t>
              </a:r>
            </a:p>
          </p:txBody>
        </p:sp>
        <p:cxnSp>
          <p:nvCxnSpPr>
            <p:cNvPr id="34" name="Straight Connector 33">
              <a:extLst>
                <a:ext uri="{FF2B5EF4-FFF2-40B4-BE49-F238E27FC236}">
                  <a16:creationId xmlns:a16="http://schemas.microsoft.com/office/drawing/2014/main" id="{5AFF1F1B-1D11-D4DE-85A1-B8A9ACD84322}"/>
                </a:ext>
              </a:extLst>
            </p:cNvPr>
            <p:cNvCxnSpPr/>
            <p:nvPr/>
          </p:nvCxnSpPr>
          <p:spPr>
            <a:xfrm>
              <a:off x="3848100" y="3457575"/>
              <a:ext cx="76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2B64F4D1-AB63-5120-C952-9F9F9945F689}"/>
                </a:ext>
              </a:extLst>
            </p:cNvPr>
            <p:cNvCxnSpPr/>
            <p:nvPr/>
          </p:nvCxnSpPr>
          <p:spPr>
            <a:xfrm>
              <a:off x="4495800" y="1828800"/>
              <a:ext cx="0" cy="15240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36" name="Object 35">
              <a:extLst>
                <a:ext uri="{FF2B5EF4-FFF2-40B4-BE49-F238E27FC236}">
                  <a16:creationId xmlns:a16="http://schemas.microsoft.com/office/drawing/2014/main" id="{DEF44268-93C9-89A6-AA6E-E24D1F6C02B5}"/>
                </a:ext>
              </a:extLst>
            </p:cNvPr>
            <p:cNvGraphicFramePr>
              <a:graphicFrameLocks noChangeAspect="1"/>
            </p:cNvGraphicFramePr>
            <p:nvPr>
              <p:extLst>
                <p:ext uri="{D42A27DB-BD31-4B8C-83A1-F6EECF244321}">
                  <p14:modId xmlns:p14="http://schemas.microsoft.com/office/powerpoint/2010/main" val="412257634"/>
                </p:ext>
              </p:extLst>
            </p:nvPr>
          </p:nvGraphicFramePr>
          <p:xfrm>
            <a:off x="4648200" y="1809750"/>
            <a:ext cx="927100" cy="177800"/>
          </p:xfrm>
          <a:graphic>
            <a:graphicData uri="http://schemas.openxmlformats.org/presentationml/2006/ole">
              <mc:AlternateContent xmlns:mc="http://schemas.openxmlformats.org/markup-compatibility/2006">
                <mc:Choice xmlns:v="urn:schemas-microsoft-com:vml" Requires="v">
                  <p:oleObj name="Equation" r:id="rId9" imgW="927000" imgH="177480" progId="Equation.DSMT4">
                    <p:embed/>
                  </p:oleObj>
                </mc:Choice>
                <mc:Fallback>
                  <p:oleObj name="Equation" r:id="rId9" imgW="927000" imgH="177480" progId="Equation.DSMT4">
                    <p:embed/>
                    <p:pic>
                      <p:nvPicPr>
                        <p:cNvPr id="45" name="Object 44">
                          <a:extLst>
                            <a:ext uri="{FF2B5EF4-FFF2-40B4-BE49-F238E27FC236}">
                              <a16:creationId xmlns:a16="http://schemas.microsoft.com/office/drawing/2014/main" id="{8EBADC55-7999-C9C1-0B12-FBE62C829BF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48200" y="1809750"/>
                          <a:ext cx="9271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7" name="Straight Connector 36">
              <a:extLst>
                <a:ext uri="{FF2B5EF4-FFF2-40B4-BE49-F238E27FC236}">
                  <a16:creationId xmlns:a16="http://schemas.microsoft.com/office/drawing/2014/main" id="{DBA2931A-0DF1-6B31-D3D6-BC0FB5C04B7E}"/>
                </a:ext>
              </a:extLst>
            </p:cNvPr>
            <p:cNvCxnSpPr/>
            <p:nvPr/>
          </p:nvCxnSpPr>
          <p:spPr>
            <a:xfrm>
              <a:off x="3810000" y="1676400"/>
              <a:ext cx="152400"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Freeform: Shape 37">
              <a:extLst>
                <a:ext uri="{FF2B5EF4-FFF2-40B4-BE49-F238E27FC236}">
                  <a16:creationId xmlns:a16="http://schemas.microsoft.com/office/drawing/2014/main" id="{8D0F7683-DAA7-0666-1A99-94F352CC9BEE}"/>
                </a:ext>
              </a:extLst>
            </p:cNvPr>
            <p:cNvSpPr/>
            <p:nvPr/>
          </p:nvSpPr>
          <p:spPr>
            <a:xfrm>
              <a:off x="1066214" y="1357125"/>
              <a:ext cx="121023" cy="921123"/>
            </a:xfrm>
            <a:custGeom>
              <a:avLst/>
              <a:gdLst>
                <a:gd name="connsiteX0" fmla="*/ 107576 w 121023"/>
                <a:gd name="connsiteY0" fmla="*/ 0 h 921123"/>
                <a:gd name="connsiteX1" fmla="*/ 80682 w 121023"/>
                <a:gd name="connsiteY1" fmla="*/ 53788 h 921123"/>
                <a:gd name="connsiteX2" fmla="*/ 67235 w 121023"/>
                <a:gd name="connsiteY2" fmla="*/ 80682 h 921123"/>
                <a:gd name="connsiteX3" fmla="*/ 53788 w 121023"/>
                <a:gd name="connsiteY3" fmla="*/ 100853 h 921123"/>
                <a:gd name="connsiteX4" fmla="*/ 47064 w 121023"/>
                <a:gd name="connsiteY4" fmla="*/ 121023 h 921123"/>
                <a:gd name="connsiteX5" fmla="*/ 26894 w 121023"/>
                <a:gd name="connsiteY5" fmla="*/ 147918 h 921123"/>
                <a:gd name="connsiteX6" fmla="*/ 13447 w 121023"/>
                <a:gd name="connsiteY6" fmla="*/ 309282 h 921123"/>
                <a:gd name="connsiteX7" fmla="*/ 6723 w 121023"/>
                <a:gd name="connsiteY7" fmla="*/ 369794 h 921123"/>
                <a:gd name="connsiteX8" fmla="*/ 0 w 121023"/>
                <a:gd name="connsiteY8" fmla="*/ 450476 h 921123"/>
                <a:gd name="connsiteX9" fmla="*/ 13447 w 121023"/>
                <a:gd name="connsiteY9" fmla="*/ 504265 h 921123"/>
                <a:gd name="connsiteX10" fmla="*/ 26894 w 121023"/>
                <a:gd name="connsiteY10" fmla="*/ 571500 h 921123"/>
                <a:gd name="connsiteX11" fmla="*/ 40341 w 121023"/>
                <a:gd name="connsiteY11" fmla="*/ 598394 h 921123"/>
                <a:gd name="connsiteX12" fmla="*/ 47064 w 121023"/>
                <a:gd name="connsiteY12" fmla="*/ 632012 h 921123"/>
                <a:gd name="connsiteX13" fmla="*/ 60512 w 121023"/>
                <a:gd name="connsiteY13" fmla="*/ 685800 h 921123"/>
                <a:gd name="connsiteX14" fmla="*/ 67235 w 121023"/>
                <a:gd name="connsiteY14" fmla="*/ 719418 h 921123"/>
                <a:gd name="connsiteX15" fmla="*/ 73959 w 121023"/>
                <a:gd name="connsiteY15" fmla="*/ 766482 h 921123"/>
                <a:gd name="connsiteX16" fmla="*/ 87406 w 121023"/>
                <a:gd name="connsiteY16" fmla="*/ 826994 h 921123"/>
                <a:gd name="connsiteX17" fmla="*/ 100853 w 121023"/>
                <a:gd name="connsiteY17" fmla="*/ 887506 h 921123"/>
                <a:gd name="connsiteX18" fmla="*/ 114300 w 121023"/>
                <a:gd name="connsiteY18" fmla="*/ 914400 h 921123"/>
                <a:gd name="connsiteX19" fmla="*/ 121023 w 121023"/>
                <a:gd name="connsiteY19" fmla="*/ 921123 h 921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023" h="921123">
                  <a:moveTo>
                    <a:pt x="107576" y="0"/>
                  </a:moveTo>
                  <a:cubicBezTo>
                    <a:pt x="95216" y="61806"/>
                    <a:pt x="112073" y="9842"/>
                    <a:pt x="80682" y="53788"/>
                  </a:cubicBezTo>
                  <a:cubicBezTo>
                    <a:pt x="74856" y="61944"/>
                    <a:pt x="72208" y="71980"/>
                    <a:pt x="67235" y="80682"/>
                  </a:cubicBezTo>
                  <a:cubicBezTo>
                    <a:pt x="63226" y="87698"/>
                    <a:pt x="57402" y="93625"/>
                    <a:pt x="53788" y="100853"/>
                  </a:cubicBezTo>
                  <a:cubicBezTo>
                    <a:pt x="50618" y="107192"/>
                    <a:pt x="50580" y="114870"/>
                    <a:pt x="47064" y="121023"/>
                  </a:cubicBezTo>
                  <a:cubicBezTo>
                    <a:pt x="41504" y="130753"/>
                    <a:pt x="33617" y="138953"/>
                    <a:pt x="26894" y="147918"/>
                  </a:cubicBezTo>
                  <a:cubicBezTo>
                    <a:pt x="10716" y="228801"/>
                    <a:pt x="24840" y="149777"/>
                    <a:pt x="13447" y="309282"/>
                  </a:cubicBezTo>
                  <a:cubicBezTo>
                    <a:pt x="12001" y="329525"/>
                    <a:pt x="8647" y="349591"/>
                    <a:pt x="6723" y="369794"/>
                  </a:cubicBezTo>
                  <a:cubicBezTo>
                    <a:pt x="4164" y="396660"/>
                    <a:pt x="2241" y="423582"/>
                    <a:pt x="0" y="450476"/>
                  </a:cubicBezTo>
                  <a:cubicBezTo>
                    <a:pt x="4482" y="468406"/>
                    <a:pt x="10409" y="486035"/>
                    <a:pt x="13447" y="504265"/>
                  </a:cubicBezTo>
                  <a:cubicBezTo>
                    <a:pt x="15772" y="518215"/>
                    <a:pt x="20874" y="555448"/>
                    <a:pt x="26894" y="571500"/>
                  </a:cubicBezTo>
                  <a:cubicBezTo>
                    <a:pt x="30413" y="580885"/>
                    <a:pt x="35859" y="589429"/>
                    <a:pt x="40341" y="598394"/>
                  </a:cubicBezTo>
                  <a:cubicBezTo>
                    <a:pt x="42582" y="609600"/>
                    <a:pt x="44494" y="620877"/>
                    <a:pt x="47064" y="632012"/>
                  </a:cubicBezTo>
                  <a:cubicBezTo>
                    <a:pt x="51220" y="650020"/>
                    <a:pt x="56888" y="667678"/>
                    <a:pt x="60512" y="685800"/>
                  </a:cubicBezTo>
                  <a:cubicBezTo>
                    <a:pt x="62753" y="697006"/>
                    <a:pt x="65356" y="708146"/>
                    <a:pt x="67235" y="719418"/>
                  </a:cubicBezTo>
                  <a:cubicBezTo>
                    <a:pt x="69840" y="735050"/>
                    <a:pt x="71038" y="750906"/>
                    <a:pt x="73959" y="766482"/>
                  </a:cubicBezTo>
                  <a:cubicBezTo>
                    <a:pt x="77767" y="786791"/>
                    <a:pt x="83077" y="806790"/>
                    <a:pt x="87406" y="826994"/>
                  </a:cubicBezTo>
                  <a:cubicBezTo>
                    <a:pt x="89538" y="836943"/>
                    <a:pt x="96535" y="875991"/>
                    <a:pt x="100853" y="887506"/>
                  </a:cubicBezTo>
                  <a:cubicBezTo>
                    <a:pt x="104372" y="896891"/>
                    <a:pt x="109143" y="905805"/>
                    <a:pt x="114300" y="914400"/>
                  </a:cubicBezTo>
                  <a:cubicBezTo>
                    <a:pt x="115931" y="917118"/>
                    <a:pt x="118782" y="918882"/>
                    <a:pt x="121023" y="921123"/>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Arrow Connector 38">
              <a:extLst>
                <a:ext uri="{FF2B5EF4-FFF2-40B4-BE49-F238E27FC236}">
                  <a16:creationId xmlns:a16="http://schemas.microsoft.com/office/drawing/2014/main" id="{3E19DDC0-5692-765A-D5E9-083E5D063150}"/>
                </a:ext>
              </a:extLst>
            </p:cNvPr>
            <p:cNvCxnSpPr/>
            <p:nvPr/>
          </p:nvCxnSpPr>
          <p:spPr>
            <a:xfrm>
              <a:off x="4495800" y="1987550"/>
              <a:ext cx="0" cy="144899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a:extLst>
                <a:ext uri="{FF2B5EF4-FFF2-40B4-BE49-F238E27FC236}">
                  <a16:creationId xmlns:a16="http://schemas.microsoft.com/office/drawing/2014/main" id="{FC3C7D71-0F46-1D20-F25A-962782B61B7F}"/>
                </a:ext>
              </a:extLst>
            </p:cNvPr>
            <p:cNvCxnSpPr>
              <a:cxnSpLocks/>
            </p:cNvCxnSpPr>
            <p:nvPr/>
          </p:nvCxnSpPr>
          <p:spPr>
            <a:xfrm>
              <a:off x="2967601" y="1828800"/>
              <a:ext cx="0" cy="160774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pSp>
          <p:nvGrpSpPr>
            <p:cNvPr id="41" name="Group 40">
              <a:extLst>
                <a:ext uri="{FF2B5EF4-FFF2-40B4-BE49-F238E27FC236}">
                  <a16:creationId xmlns:a16="http://schemas.microsoft.com/office/drawing/2014/main" id="{6E7392FB-D3F8-6587-A0CA-AD8859F1C25C}"/>
                </a:ext>
              </a:extLst>
            </p:cNvPr>
            <p:cNvGrpSpPr/>
            <p:nvPr/>
          </p:nvGrpSpPr>
          <p:grpSpPr>
            <a:xfrm>
              <a:off x="2081251" y="3367664"/>
              <a:ext cx="774623" cy="240036"/>
              <a:chOff x="3214845" y="4023522"/>
              <a:chExt cx="774623" cy="240036"/>
            </a:xfrm>
          </p:grpSpPr>
          <p:sp>
            <p:nvSpPr>
              <p:cNvPr id="45" name="Isosceles Triangle 44">
                <a:extLst>
                  <a:ext uri="{FF2B5EF4-FFF2-40B4-BE49-F238E27FC236}">
                    <a16:creationId xmlns:a16="http://schemas.microsoft.com/office/drawing/2014/main" id="{05398134-313E-FD1F-8E7F-F9A6C56B29C0}"/>
                  </a:ext>
                </a:extLst>
              </p:cNvPr>
              <p:cNvSpPr/>
              <p:nvPr/>
            </p:nvSpPr>
            <p:spPr>
              <a:xfrm>
                <a:off x="3534686" y="4070549"/>
                <a:ext cx="161022" cy="127972"/>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Straight Connector 45">
                <a:extLst>
                  <a:ext uri="{FF2B5EF4-FFF2-40B4-BE49-F238E27FC236}">
                    <a16:creationId xmlns:a16="http://schemas.microsoft.com/office/drawing/2014/main" id="{FE5CC31B-A03C-CE90-47A0-0C3056C76D2B}"/>
                  </a:ext>
                </a:extLst>
              </p:cNvPr>
              <p:cNvCxnSpPr>
                <a:cxnSpLocks/>
              </p:cNvCxnSpPr>
              <p:nvPr/>
            </p:nvCxnSpPr>
            <p:spPr>
              <a:xfrm>
                <a:off x="3214845" y="4205709"/>
                <a:ext cx="774623" cy="0"/>
              </a:xfrm>
              <a:prstGeom prst="line">
                <a:avLst/>
              </a:prstGeom>
            </p:spPr>
            <p:style>
              <a:lnRef idx="1">
                <a:schemeClr val="dk1"/>
              </a:lnRef>
              <a:fillRef idx="0">
                <a:schemeClr val="dk1"/>
              </a:fillRef>
              <a:effectRef idx="0">
                <a:schemeClr val="dk1"/>
              </a:effectRef>
              <a:fontRef idx="minor">
                <a:schemeClr val="tx1"/>
              </a:fontRef>
            </p:style>
          </p:cxnSp>
          <p:sp>
            <p:nvSpPr>
              <p:cNvPr id="47" name="Oval 46">
                <a:extLst>
                  <a:ext uri="{FF2B5EF4-FFF2-40B4-BE49-F238E27FC236}">
                    <a16:creationId xmlns:a16="http://schemas.microsoft.com/office/drawing/2014/main" id="{58C56951-953A-D112-70D6-C71102C5A5B8}"/>
                  </a:ext>
                </a:extLst>
              </p:cNvPr>
              <p:cNvSpPr/>
              <p:nvPr/>
            </p:nvSpPr>
            <p:spPr>
              <a:xfrm>
                <a:off x="3582065" y="4023522"/>
                <a:ext cx="66102" cy="661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Shape 47">
                <a:extLst>
                  <a:ext uri="{FF2B5EF4-FFF2-40B4-BE49-F238E27FC236}">
                    <a16:creationId xmlns:a16="http://schemas.microsoft.com/office/drawing/2014/main" id="{A7EBCDDC-0A08-B006-69A7-7D0135EA156E}"/>
                  </a:ext>
                </a:extLst>
              </p:cNvPr>
              <p:cNvSpPr/>
              <p:nvPr/>
            </p:nvSpPr>
            <p:spPr>
              <a:xfrm>
                <a:off x="3298726" y="4214920"/>
                <a:ext cx="632942" cy="48638"/>
              </a:xfrm>
              <a:custGeom>
                <a:avLst/>
                <a:gdLst>
                  <a:gd name="connsiteX0" fmla="*/ 0 w 632942"/>
                  <a:gd name="connsiteY0" fmla="*/ 0 h 48638"/>
                  <a:gd name="connsiteX1" fmla="*/ 63230 w 632942"/>
                  <a:gd name="connsiteY1" fmla="*/ 34046 h 48638"/>
                  <a:gd name="connsiteX2" fmla="*/ 87549 w 632942"/>
                  <a:gd name="connsiteY2" fmla="*/ 43774 h 48638"/>
                  <a:gd name="connsiteX3" fmla="*/ 170235 w 632942"/>
                  <a:gd name="connsiteY3" fmla="*/ 48638 h 48638"/>
                  <a:gd name="connsiteX4" fmla="*/ 384243 w 632942"/>
                  <a:gd name="connsiteY4" fmla="*/ 43774 h 48638"/>
                  <a:gd name="connsiteX5" fmla="*/ 491247 w 632942"/>
                  <a:gd name="connsiteY5" fmla="*/ 38910 h 48638"/>
                  <a:gd name="connsiteX6" fmla="*/ 520430 w 632942"/>
                  <a:gd name="connsiteY6" fmla="*/ 29183 h 48638"/>
                  <a:gd name="connsiteX7" fmla="*/ 598252 w 632942"/>
                  <a:gd name="connsiteY7" fmla="*/ 19455 h 48638"/>
                  <a:gd name="connsiteX8" fmla="*/ 612843 w 632942"/>
                  <a:gd name="connsiteY8" fmla="*/ 9727 h 48638"/>
                  <a:gd name="connsiteX9" fmla="*/ 632298 w 632942"/>
                  <a:gd name="connsiteY9" fmla="*/ 4863 h 48638"/>
                  <a:gd name="connsiteX10" fmla="*/ 632298 w 632942"/>
                  <a:gd name="connsiteY10" fmla="*/ 0 h 4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2942" h="48638">
                    <a:moveTo>
                      <a:pt x="0" y="0"/>
                    </a:moveTo>
                    <a:cubicBezTo>
                      <a:pt x="28175" y="16904"/>
                      <a:pt x="29024" y="18258"/>
                      <a:pt x="63230" y="34046"/>
                    </a:cubicBezTo>
                    <a:cubicBezTo>
                      <a:pt x="71157" y="37705"/>
                      <a:pt x="78898" y="42594"/>
                      <a:pt x="87549" y="43774"/>
                    </a:cubicBezTo>
                    <a:cubicBezTo>
                      <a:pt x="114905" y="47505"/>
                      <a:pt x="142673" y="47017"/>
                      <a:pt x="170235" y="48638"/>
                    </a:cubicBezTo>
                    <a:lnTo>
                      <a:pt x="384243" y="43774"/>
                    </a:lnTo>
                    <a:cubicBezTo>
                      <a:pt x="419931" y="42692"/>
                      <a:pt x="455745" y="42714"/>
                      <a:pt x="491247" y="38910"/>
                    </a:cubicBezTo>
                    <a:cubicBezTo>
                      <a:pt x="501442" y="37818"/>
                      <a:pt x="510255" y="30455"/>
                      <a:pt x="520430" y="29183"/>
                    </a:cubicBezTo>
                    <a:lnTo>
                      <a:pt x="598252" y="19455"/>
                    </a:lnTo>
                    <a:cubicBezTo>
                      <a:pt x="603116" y="16212"/>
                      <a:pt x="607470" y="12030"/>
                      <a:pt x="612843" y="9727"/>
                    </a:cubicBezTo>
                    <a:cubicBezTo>
                      <a:pt x="618987" y="7094"/>
                      <a:pt x="626319" y="7852"/>
                      <a:pt x="632298" y="4863"/>
                    </a:cubicBezTo>
                    <a:cubicBezTo>
                      <a:pt x="633748" y="4138"/>
                      <a:pt x="632298" y="1621"/>
                      <a:pt x="632298"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TextBox 41">
              <a:extLst>
                <a:ext uri="{FF2B5EF4-FFF2-40B4-BE49-F238E27FC236}">
                  <a16:creationId xmlns:a16="http://schemas.microsoft.com/office/drawing/2014/main" id="{2DAFFA3F-6100-C836-BAE7-F239B0B2E24F}"/>
                </a:ext>
              </a:extLst>
            </p:cNvPr>
            <p:cNvSpPr txBox="1"/>
            <p:nvPr/>
          </p:nvSpPr>
          <p:spPr>
            <a:xfrm>
              <a:off x="3360906" y="3420562"/>
              <a:ext cx="34657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O</a:t>
              </a:r>
              <a:r>
                <a:rPr lang="en-US" sz="1200" baseline="-25000" dirty="0">
                  <a:latin typeface="Times New Roman" panose="02020603050405020304" pitchFamily="18" charset="0"/>
                  <a:cs typeface="Times New Roman" panose="02020603050405020304" pitchFamily="18" charset="0"/>
                </a:rPr>
                <a:t>x</a:t>
              </a:r>
            </a:p>
          </p:txBody>
        </p:sp>
        <p:sp>
          <p:nvSpPr>
            <p:cNvPr id="43" name="TextBox 42">
              <a:extLst>
                <a:ext uri="{FF2B5EF4-FFF2-40B4-BE49-F238E27FC236}">
                  <a16:creationId xmlns:a16="http://schemas.microsoft.com/office/drawing/2014/main" id="{D6E27F1B-54F2-660A-396D-087DC7C3DFB2}"/>
                </a:ext>
              </a:extLst>
            </p:cNvPr>
            <p:cNvSpPr txBox="1"/>
            <p:nvPr/>
          </p:nvSpPr>
          <p:spPr>
            <a:xfrm>
              <a:off x="2965767" y="3047654"/>
              <a:ext cx="34657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O</a:t>
              </a:r>
              <a:r>
                <a:rPr lang="en-US" sz="1200" baseline="-25000" dirty="0">
                  <a:latin typeface="Times New Roman" panose="02020603050405020304" pitchFamily="18" charset="0"/>
                  <a:cs typeface="Times New Roman" panose="02020603050405020304" pitchFamily="18" charset="0"/>
                </a:rPr>
                <a:t>y</a:t>
              </a:r>
            </a:p>
          </p:txBody>
        </p:sp>
        <p:cxnSp>
          <p:nvCxnSpPr>
            <p:cNvPr id="44" name="Straight Arrow Connector 43">
              <a:extLst>
                <a:ext uri="{FF2B5EF4-FFF2-40B4-BE49-F238E27FC236}">
                  <a16:creationId xmlns:a16="http://schemas.microsoft.com/office/drawing/2014/main" id="{D1BDFC0B-411A-B91D-0279-143908496666}"/>
                </a:ext>
              </a:extLst>
            </p:cNvPr>
            <p:cNvCxnSpPr/>
            <p:nvPr/>
          </p:nvCxnSpPr>
          <p:spPr>
            <a:xfrm flipV="1">
              <a:off x="3276600" y="3129168"/>
              <a:ext cx="0" cy="33793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pSp>
      <p:sp>
        <p:nvSpPr>
          <p:cNvPr id="63" name="TextBox 62">
            <a:extLst>
              <a:ext uri="{FF2B5EF4-FFF2-40B4-BE49-F238E27FC236}">
                <a16:creationId xmlns:a16="http://schemas.microsoft.com/office/drawing/2014/main" id="{95B02986-090D-3475-0113-B9504CA71475}"/>
              </a:ext>
            </a:extLst>
          </p:cNvPr>
          <p:cNvSpPr txBox="1"/>
          <p:nvPr/>
        </p:nvSpPr>
        <p:spPr>
          <a:xfrm>
            <a:off x="561539" y="-56149"/>
            <a:ext cx="6094268" cy="4037580"/>
          </a:xfrm>
          <a:prstGeom prst="rect">
            <a:avLst/>
          </a:prstGeom>
          <a:noFill/>
        </p:spPr>
        <p:txBody>
          <a:bodyPr wrap="square">
            <a:spAutoFit/>
          </a:bodyPr>
          <a:lstStyle/>
          <a:p>
            <a:pPr marL="0" marR="0">
              <a:lnSpc>
                <a:spcPct val="107000"/>
              </a:lnSpc>
              <a:spcBef>
                <a:spcPts val="0"/>
              </a:spcBef>
              <a:spcAft>
                <a:spcPts val="800"/>
              </a:spcAft>
            </a:pP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dirty="0">
                <a:latin typeface="Arial" panose="020B0604020202020204" pitchFamily="34" charset="0"/>
                <a:ea typeface="Calibri" panose="020F0502020204030204" pitchFamily="34" charset="0"/>
                <a:cs typeface="Arial" panose="020B0604020202020204" pitchFamily="34" charset="0"/>
              </a:rPr>
              <a:t> </a:t>
            </a:r>
            <a:r>
              <a:rPr lang="en-US" dirty="0">
                <a:solidFill>
                  <a:srgbClr val="C00000"/>
                </a:solidFill>
                <a:latin typeface="Arial" panose="020B0604020202020204" pitchFamily="34" charset="0"/>
                <a:ea typeface="Calibri" panose="020F0502020204030204" pitchFamily="34" charset="0"/>
                <a:cs typeface="Arial" panose="020B0604020202020204" pitchFamily="34" charset="0"/>
              </a:rPr>
              <a:t>Example 14.5 (bifurcation instability)</a:t>
            </a:r>
          </a:p>
          <a:p>
            <a:pPr marL="0" marR="0">
              <a:lnSpc>
                <a:spcPct val="107000"/>
              </a:lnSpc>
              <a:spcBef>
                <a:spcPts val="0"/>
              </a:spcBef>
              <a:spcAft>
                <a:spcPts val="800"/>
              </a:spcAft>
            </a:pPr>
            <a:endParaRPr lang="en-US" dirty="0">
              <a:solidFill>
                <a:srgbClr val="C00000"/>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US" sz="1800" dirty="0">
                <a:effectLst/>
                <a:latin typeface="Arial" panose="020B0604020202020204" pitchFamily="34" charset="0"/>
                <a:ea typeface="Calibri" panose="020F0502020204030204" pitchFamily="34" charset="0"/>
                <a:cs typeface="Arial" panose="020B0604020202020204" pitchFamily="34" charset="0"/>
              </a:rPr>
              <a:t>Consider a rigid bar that is pinned on one end and where a force </a:t>
            </a:r>
            <a:r>
              <a:rPr lang="en-US" sz="1800" i="1" dirty="0">
                <a:effectLst/>
                <a:latin typeface="Arial" panose="020B0604020202020204" pitchFamily="34" charset="0"/>
                <a:ea typeface="Calibri" panose="020F0502020204030204" pitchFamily="34" charset="0"/>
                <a:cs typeface="Arial" panose="020B0604020202020204" pitchFamily="34" charset="0"/>
              </a:rPr>
              <a:t>P</a:t>
            </a:r>
            <a:r>
              <a:rPr lang="en-US" sz="1800" dirty="0">
                <a:effectLst/>
                <a:latin typeface="Arial" panose="020B0604020202020204" pitchFamily="34" charset="0"/>
                <a:ea typeface="Calibri" panose="020F0502020204030204" pitchFamily="34" charset="0"/>
                <a:cs typeface="Arial" panose="020B0604020202020204" pitchFamily="34" charset="0"/>
              </a:rPr>
              <a:t> acts at the other end (Fig. 14.14(a)). The top end of the bar is attached to a linear spring whose other end moves in a smooth slot so that the spring always remains horizontal. The spring is initially unstretched when the bar is vertical. Determine the conditions for equilibrium and examine the stability of these equilibrium positions. </a:t>
            </a:r>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Arial" panose="020B0604020202020204" pitchFamily="34" charset="0"/>
              </a:rPr>
              <a:t> </a:t>
            </a:r>
          </a:p>
        </p:txBody>
      </p:sp>
      <p:graphicFrame>
        <p:nvGraphicFramePr>
          <p:cNvPr id="65" name="Object 64">
            <a:extLst>
              <a:ext uri="{FF2B5EF4-FFF2-40B4-BE49-F238E27FC236}">
                <a16:creationId xmlns:a16="http://schemas.microsoft.com/office/drawing/2014/main" id="{FB6F40D8-5E93-1E95-5112-1BAC32DF06FA}"/>
              </a:ext>
            </a:extLst>
          </p:cNvPr>
          <p:cNvGraphicFramePr>
            <a:graphicFrameLocks noChangeAspect="1"/>
          </p:cNvGraphicFramePr>
          <p:nvPr>
            <p:extLst>
              <p:ext uri="{D42A27DB-BD31-4B8C-83A1-F6EECF244321}">
                <p14:modId xmlns:p14="http://schemas.microsoft.com/office/powerpoint/2010/main" val="2381775385"/>
              </p:ext>
            </p:extLst>
          </p:nvPr>
        </p:nvGraphicFramePr>
        <p:xfrm>
          <a:off x="1120431" y="4030924"/>
          <a:ext cx="3435733" cy="411465"/>
        </p:xfrm>
        <a:graphic>
          <a:graphicData uri="http://schemas.openxmlformats.org/presentationml/2006/ole">
            <mc:AlternateContent xmlns:mc="http://schemas.openxmlformats.org/markup-compatibility/2006">
              <mc:Choice xmlns:v="urn:schemas-microsoft-com:vml" Requires="v">
                <p:oleObj name="Equation" r:id="rId11" imgW="2120760" imgH="253800" progId="Equation.DSMT4">
                  <p:embed/>
                </p:oleObj>
              </mc:Choice>
              <mc:Fallback>
                <p:oleObj name="Equation" r:id="rId11" imgW="2120760" imgH="253800" progId="Equation.DSMT4">
                  <p:embed/>
                  <p:pic>
                    <p:nvPicPr>
                      <p:cNvPr id="0" name=""/>
                      <p:cNvPicPr/>
                      <p:nvPr/>
                    </p:nvPicPr>
                    <p:blipFill>
                      <a:blip r:embed="rId12"/>
                      <a:stretch>
                        <a:fillRect/>
                      </a:stretch>
                    </p:blipFill>
                    <p:spPr>
                      <a:xfrm>
                        <a:off x="1120431" y="4030924"/>
                        <a:ext cx="3435733" cy="411465"/>
                      </a:xfrm>
                      <a:prstGeom prst="rect">
                        <a:avLst/>
                      </a:prstGeom>
                    </p:spPr>
                  </p:pic>
                </p:oleObj>
              </mc:Fallback>
            </mc:AlternateContent>
          </a:graphicData>
        </a:graphic>
      </p:graphicFrame>
      <p:graphicFrame>
        <p:nvGraphicFramePr>
          <p:cNvPr id="66" name="Object 65">
            <a:extLst>
              <a:ext uri="{FF2B5EF4-FFF2-40B4-BE49-F238E27FC236}">
                <a16:creationId xmlns:a16="http://schemas.microsoft.com/office/drawing/2014/main" id="{3BF1E96A-0AE4-973A-90B3-5D0045D4361A}"/>
              </a:ext>
            </a:extLst>
          </p:cNvPr>
          <p:cNvGraphicFramePr>
            <a:graphicFrameLocks noChangeAspect="1"/>
          </p:cNvGraphicFramePr>
          <p:nvPr>
            <p:extLst>
              <p:ext uri="{D42A27DB-BD31-4B8C-83A1-F6EECF244321}">
                <p14:modId xmlns:p14="http://schemas.microsoft.com/office/powerpoint/2010/main" val="200726176"/>
              </p:ext>
            </p:extLst>
          </p:nvPr>
        </p:nvGraphicFramePr>
        <p:xfrm>
          <a:off x="1150830" y="4616824"/>
          <a:ext cx="2533846" cy="594210"/>
        </p:xfrm>
        <a:graphic>
          <a:graphicData uri="http://schemas.openxmlformats.org/presentationml/2006/ole">
            <mc:AlternateContent xmlns:mc="http://schemas.openxmlformats.org/markup-compatibility/2006">
              <mc:Choice xmlns:v="urn:schemas-microsoft-com:vml" Requires="v">
                <p:oleObj name="Equation" r:id="rId13" imgW="1666028" imgH="391160" progId="Equation.DSMT4">
                  <p:embed/>
                </p:oleObj>
              </mc:Choice>
              <mc:Fallback>
                <p:oleObj name="Equation" r:id="rId13" imgW="1666028" imgH="391160" progId="Equation.DSMT4">
                  <p:embed/>
                  <p:pic>
                    <p:nvPicPr>
                      <p:cNvPr id="0" name=""/>
                      <p:cNvPicPr/>
                      <p:nvPr/>
                    </p:nvPicPr>
                    <p:blipFill>
                      <a:blip r:embed="rId14"/>
                      <a:stretch>
                        <a:fillRect/>
                      </a:stretch>
                    </p:blipFill>
                    <p:spPr>
                      <a:xfrm>
                        <a:off x="1150830" y="4616824"/>
                        <a:ext cx="2533846" cy="594210"/>
                      </a:xfrm>
                      <a:prstGeom prst="rect">
                        <a:avLst/>
                      </a:prstGeom>
                    </p:spPr>
                  </p:pic>
                </p:oleObj>
              </mc:Fallback>
            </mc:AlternateContent>
          </a:graphicData>
        </a:graphic>
      </p:graphicFrame>
      <p:graphicFrame>
        <p:nvGraphicFramePr>
          <p:cNvPr id="67" name="Object 66">
            <a:extLst>
              <a:ext uri="{FF2B5EF4-FFF2-40B4-BE49-F238E27FC236}">
                <a16:creationId xmlns:a16="http://schemas.microsoft.com/office/drawing/2014/main" id="{55837577-7BCA-B408-03B1-7B598CB498AC}"/>
              </a:ext>
            </a:extLst>
          </p:cNvPr>
          <p:cNvGraphicFramePr>
            <a:graphicFrameLocks noChangeAspect="1"/>
          </p:cNvGraphicFramePr>
          <p:nvPr>
            <p:extLst>
              <p:ext uri="{D42A27DB-BD31-4B8C-83A1-F6EECF244321}">
                <p14:modId xmlns:p14="http://schemas.microsoft.com/office/powerpoint/2010/main" val="3984023156"/>
              </p:ext>
            </p:extLst>
          </p:nvPr>
        </p:nvGraphicFramePr>
        <p:xfrm>
          <a:off x="1069083" y="5426093"/>
          <a:ext cx="3258492" cy="594210"/>
        </p:xfrm>
        <a:graphic>
          <a:graphicData uri="http://schemas.openxmlformats.org/presentationml/2006/ole">
            <mc:AlternateContent xmlns:mc="http://schemas.openxmlformats.org/markup-compatibility/2006">
              <mc:Choice xmlns:v="urn:schemas-microsoft-com:vml" Requires="v">
                <p:oleObj name="Equation" r:id="rId15" imgW="2142088" imgH="391160" progId="Equation.DSMT4">
                  <p:embed/>
                </p:oleObj>
              </mc:Choice>
              <mc:Fallback>
                <p:oleObj name="Equation" r:id="rId15" imgW="2142088" imgH="391160" progId="Equation.DSMT4">
                  <p:embed/>
                  <p:pic>
                    <p:nvPicPr>
                      <p:cNvPr id="0" name=""/>
                      <p:cNvPicPr/>
                      <p:nvPr/>
                    </p:nvPicPr>
                    <p:blipFill>
                      <a:blip r:embed="rId16"/>
                      <a:stretch>
                        <a:fillRect/>
                      </a:stretch>
                    </p:blipFill>
                    <p:spPr>
                      <a:xfrm>
                        <a:off x="1069083" y="5426093"/>
                        <a:ext cx="3258492" cy="594210"/>
                      </a:xfrm>
                      <a:prstGeom prst="rect">
                        <a:avLst/>
                      </a:prstGeom>
                    </p:spPr>
                  </p:pic>
                </p:oleObj>
              </mc:Fallback>
            </mc:AlternateContent>
          </a:graphicData>
        </a:graphic>
      </p:graphicFrame>
      <p:sp>
        <p:nvSpPr>
          <p:cNvPr id="68" name="TextBox 67">
            <a:extLst>
              <a:ext uri="{FF2B5EF4-FFF2-40B4-BE49-F238E27FC236}">
                <a16:creationId xmlns:a16="http://schemas.microsoft.com/office/drawing/2014/main" id="{698E777C-EF3B-B7F0-C39B-0EF8B5D41842}"/>
              </a:ext>
            </a:extLst>
          </p:cNvPr>
          <p:cNvSpPr txBox="1"/>
          <p:nvPr/>
        </p:nvSpPr>
        <p:spPr>
          <a:xfrm>
            <a:off x="5250727" y="4021554"/>
            <a:ext cx="1608133"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work potential</a:t>
            </a:r>
          </a:p>
        </p:txBody>
      </p:sp>
      <p:sp>
        <p:nvSpPr>
          <p:cNvPr id="69" name="TextBox 68">
            <a:extLst>
              <a:ext uri="{FF2B5EF4-FFF2-40B4-BE49-F238E27FC236}">
                <a16:creationId xmlns:a16="http://schemas.microsoft.com/office/drawing/2014/main" id="{74A3B987-2EB8-AB6F-D223-D688F0A2DAE9}"/>
              </a:ext>
            </a:extLst>
          </p:cNvPr>
          <p:cNvSpPr txBox="1"/>
          <p:nvPr/>
        </p:nvSpPr>
        <p:spPr>
          <a:xfrm flipH="1">
            <a:off x="4217478" y="4790024"/>
            <a:ext cx="4873319" cy="369332"/>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internal potential energy of the spring</a:t>
            </a:r>
          </a:p>
        </p:txBody>
      </p:sp>
      <p:sp>
        <p:nvSpPr>
          <p:cNvPr id="70" name="TextBox 69">
            <a:extLst>
              <a:ext uri="{FF2B5EF4-FFF2-40B4-BE49-F238E27FC236}">
                <a16:creationId xmlns:a16="http://schemas.microsoft.com/office/drawing/2014/main" id="{38ACA26D-F7D1-100F-364E-067E0C622425}"/>
              </a:ext>
            </a:extLst>
          </p:cNvPr>
          <p:cNvSpPr txBox="1"/>
          <p:nvPr/>
        </p:nvSpPr>
        <p:spPr>
          <a:xfrm>
            <a:off x="5159972" y="5614025"/>
            <a:ext cx="2326278"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total potential energy</a:t>
            </a:r>
          </a:p>
        </p:txBody>
      </p:sp>
      <p:cxnSp>
        <p:nvCxnSpPr>
          <p:cNvPr id="61" name="Straight Connector 60">
            <a:extLst>
              <a:ext uri="{FF2B5EF4-FFF2-40B4-BE49-F238E27FC236}">
                <a16:creationId xmlns:a16="http://schemas.microsoft.com/office/drawing/2014/main" id="{A01150B5-2AC0-AE2B-CE2C-EFA8BDCC9CCE}"/>
              </a:ext>
            </a:extLst>
          </p:cNvPr>
          <p:cNvCxnSpPr>
            <a:cxnSpLocks/>
          </p:cNvCxnSpPr>
          <p:nvPr/>
        </p:nvCxnSpPr>
        <p:spPr>
          <a:xfrm>
            <a:off x="681494" y="736879"/>
            <a:ext cx="447847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18395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BD59BF0-62FF-268B-8C0F-F7F4EC6A9E74}"/>
              </a:ext>
            </a:extLst>
          </p:cNvPr>
          <p:cNvSpPr txBox="1"/>
          <p:nvPr/>
        </p:nvSpPr>
        <p:spPr>
          <a:xfrm>
            <a:off x="1685303" y="415637"/>
            <a:ext cx="1556836"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at equilibrium</a:t>
            </a:r>
          </a:p>
        </p:txBody>
      </p:sp>
      <p:graphicFrame>
        <p:nvGraphicFramePr>
          <p:cNvPr id="3" name="Object 2">
            <a:extLst>
              <a:ext uri="{FF2B5EF4-FFF2-40B4-BE49-F238E27FC236}">
                <a16:creationId xmlns:a16="http://schemas.microsoft.com/office/drawing/2014/main" id="{7EA659EE-D5FF-9B7F-6646-FA4EC40996DC}"/>
              </a:ext>
            </a:extLst>
          </p:cNvPr>
          <p:cNvGraphicFramePr>
            <a:graphicFrameLocks noChangeAspect="1"/>
          </p:cNvGraphicFramePr>
          <p:nvPr>
            <p:extLst>
              <p:ext uri="{D42A27DB-BD31-4B8C-83A1-F6EECF244321}">
                <p14:modId xmlns:p14="http://schemas.microsoft.com/office/powerpoint/2010/main" val="3849291952"/>
              </p:ext>
            </p:extLst>
          </p:nvPr>
        </p:nvGraphicFramePr>
        <p:xfrm>
          <a:off x="1811665" y="896698"/>
          <a:ext cx="3027660" cy="605991"/>
        </p:xfrm>
        <a:graphic>
          <a:graphicData uri="http://schemas.openxmlformats.org/presentationml/2006/ole">
            <mc:AlternateContent xmlns:mc="http://schemas.openxmlformats.org/markup-compatibility/2006">
              <mc:Choice xmlns:v="urn:schemas-microsoft-com:vml" Requires="v">
                <p:oleObj name="Equation" r:id="rId3" imgW="2094590" imgH="419641" progId="Equation.DSMT4">
                  <p:embed/>
                </p:oleObj>
              </mc:Choice>
              <mc:Fallback>
                <p:oleObj name="Equation" r:id="rId3" imgW="2094590" imgH="419641" progId="Equation.DSMT4">
                  <p:embed/>
                  <p:pic>
                    <p:nvPicPr>
                      <p:cNvPr id="0" name=""/>
                      <p:cNvPicPr/>
                      <p:nvPr/>
                    </p:nvPicPr>
                    <p:blipFill>
                      <a:blip r:embed="rId4"/>
                      <a:stretch>
                        <a:fillRect/>
                      </a:stretch>
                    </p:blipFill>
                    <p:spPr>
                      <a:xfrm>
                        <a:off x="1811665" y="896698"/>
                        <a:ext cx="3027660" cy="605991"/>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6BAEEEBB-C8AC-A4EB-2895-53735098D8DE}"/>
              </a:ext>
            </a:extLst>
          </p:cNvPr>
          <p:cNvSpPr txBox="1"/>
          <p:nvPr/>
        </p:nvSpPr>
        <p:spPr>
          <a:xfrm flipH="1">
            <a:off x="1533595" y="1949336"/>
            <a:ext cx="7057507" cy="369332"/>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which has two solutions:</a:t>
            </a:r>
          </a:p>
        </p:txBody>
      </p:sp>
      <p:sp>
        <p:nvSpPr>
          <p:cNvPr id="5" name="TextBox 4">
            <a:extLst>
              <a:ext uri="{FF2B5EF4-FFF2-40B4-BE49-F238E27FC236}">
                <a16:creationId xmlns:a16="http://schemas.microsoft.com/office/drawing/2014/main" id="{3AD38E33-0936-3552-650A-8805EA8E5BEC}"/>
              </a:ext>
            </a:extLst>
          </p:cNvPr>
          <p:cNvSpPr txBox="1"/>
          <p:nvPr/>
        </p:nvSpPr>
        <p:spPr>
          <a:xfrm>
            <a:off x="1811665" y="2639291"/>
            <a:ext cx="4347665" cy="369332"/>
          </a:xfrm>
          <a:prstGeom prst="rect">
            <a:avLst/>
          </a:prstGeom>
          <a:noFill/>
        </p:spPr>
        <p:txBody>
          <a:bodyPr wrap="none" rtlCol="0">
            <a:spAutoFit/>
          </a:bodyPr>
          <a:lstStyle/>
          <a:p>
            <a:pPr algn="l"/>
            <a:r>
              <a:rPr lang="en-US" dirty="0">
                <a:latin typeface="Times New Roman" panose="02020603050405020304" pitchFamily="18" charset="0"/>
                <a:cs typeface="Times New Roman" panose="02020603050405020304" pitchFamily="18" charset="0"/>
              </a:rPr>
              <a:t>1.  </a:t>
            </a:r>
            <a:r>
              <a:rPr lang="en-US" i="1" dirty="0">
                <a:latin typeface="Symbol" panose="05050102010706020507" pitchFamily="18" charset="2"/>
                <a:cs typeface="Times New Roman" panose="02020603050405020304" pitchFamily="18" charset="0"/>
              </a:rPr>
              <a:t>q</a:t>
            </a:r>
            <a:r>
              <a:rPr lang="en-US" dirty="0">
                <a:latin typeface="Times New Roman" panose="02020603050405020304" pitchFamily="18" charset="0"/>
                <a:cs typeface="Times New Roman" panose="02020603050405020304" pitchFamily="18" charset="0"/>
              </a:rPr>
              <a:t> = 0, </a:t>
            </a:r>
            <a:r>
              <a:rPr lang="en-US" i="1" dirty="0">
                <a:latin typeface="Times New Roman" panose="02020603050405020304" pitchFamily="18" charset="0"/>
                <a:cs typeface="Times New Roman" panose="02020603050405020304" pitchFamily="18" charset="0"/>
              </a:rPr>
              <a:t>P</a:t>
            </a:r>
            <a:r>
              <a:rPr lang="en-US" dirty="0">
                <a:latin typeface="Times New Roman" panose="02020603050405020304" pitchFamily="18" charset="0"/>
                <a:cs typeface="Times New Roman" panose="02020603050405020304" pitchFamily="18" charset="0"/>
              </a:rPr>
              <a:t> arbitrary ( a vertical line at </a:t>
            </a:r>
            <a:r>
              <a:rPr lang="en-US" i="1" dirty="0">
                <a:latin typeface="Symbol" panose="05050102010706020507" pitchFamily="18" charset="2"/>
                <a:cs typeface="Times New Roman" panose="02020603050405020304" pitchFamily="18" charset="0"/>
              </a:rPr>
              <a:t>q</a:t>
            </a:r>
            <a:r>
              <a:rPr lang="en-US" dirty="0">
                <a:latin typeface="Times New Roman" panose="02020603050405020304" pitchFamily="18" charset="0"/>
                <a:cs typeface="Times New Roman" panose="02020603050405020304" pitchFamily="18" charset="0"/>
              </a:rPr>
              <a:t> = 0)</a:t>
            </a:r>
          </a:p>
        </p:txBody>
      </p:sp>
      <p:sp>
        <p:nvSpPr>
          <p:cNvPr id="6" name="TextBox 5">
            <a:extLst>
              <a:ext uri="{FF2B5EF4-FFF2-40B4-BE49-F238E27FC236}">
                <a16:creationId xmlns:a16="http://schemas.microsoft.com/office/drawing/2014/main" id="{F7FF6207-140E-1F9C-2E23-0F7A1271C256}"/>
              </a:ext>
            </a:extLst>
          </p:cNvPr>
          <p:cNvSpPr txBox="1"/>
          <p:nvPr/>
        </p:nvSpPr>
        <p:spPr>
          <a:xfrm>
            <a:off x="1811665" y="3144580"/>
            <a:ext cx="357790" cy="369332"/>
          </a:xfrm>
          <a:prstGeom prst="rect">
            <a:avLst/>
          </a:prstGeom>
          <a:noFill/>
        </p:spPr>
        <p:txBody>
          <a:bodyPr wrap="none" rtlCol="0">
            <a:spAutoFit/>
          </a:bodyPr>
          <a:lstStyle/>
          <a:p>
            <a:pPr algn="l"/>
            <a:r>
              <a:rPr lang="en-US" dirty="0">
                <a:latin typeface="Times New Roman" panose="02020603050405020304" pitchFamily="18" charset="0"/>
                <a:cs typeface="Times New Roman" panose="02020603050405020304" pitchFamily="18" charset="0"/>
              </a:rPr>
              <a:t>2.</a:t>
            </a:r>
          </a:p>
        </p:txBody>
      </p:sp>
      <p:graphicFrame>
        <p:nvGraphicFramePr>
          <p:cNvPr id="7" name="Object 6">
            <a:extLst>
              <a:ext uri="{FF2B5EF4-FFF2-40B4-BE49-F238E27FC236}">
                <a16:creationId xmlns:a16="http://schemas.microsoft.com/office/drawing/2014/main" id="{7C31ED1F-DA1F-FBAC-FF57-643E584767A0}"/>
              </a:ext>
            </a:extLst>
          </p:cNvPr>
          <p:cNvGraphicFramePr>
            <a:graphicFrameLocks noChangeAspect="1"/>
          </p:cNvGraphicFramePr>
          <p:nvPr>
            <p:extLst>
              <p:ext uri="{D42A27DB-BD31-4B8C-83A1-F6EECF244321}">
                <p14:modId xmlns:p14="http://schemas.microsoft.com/office/powerpoint/2010/main" val="1255493701"/>
              </p:ext>
            </p:extLst>
          </p:nvPr>
        </p:nvGraphicFramePr>
        <p:xfrm>
          <a:off x="2307076" y="3160982"/>
          <a:ext cx="1225833" cy="280613"/>
        </p:xfrm>
        <a:graphic>
          <a:graphicData uri="http://schemas.openxmlformats.org/presentationml/2006/ole">
            <mc:AlternateContent xmlns:mc="http://schemas.openxmlformats.org/markup-compatibility/2006">
              <mc:Choice xmlns:v="urn:schemas-microsoft-com:vml" Requires="v">
                <p:oleObj name="Equation" r:id="rId5" imgW="790194" imgH="181340" progId="Equation.DSMT4">
                  <p:embed/>
                </p:oleObj>
              </mc:Choice>
              <mc:Fallback>
                <p:oleObj name="Equation" r:id="rId5" imgW="790194" imgH="181340" progId="Equation.DSMT4">
                  <p:embed/>
                  <p:pic>
                    <p:nvPicPr>
                      <p:cNvPr id="0" name=""/>
                      <p:cNvPicPr/>
                      <p:nvPr/>
                    </p:nvPicPr>
                    <p:blipFill>
                      <a:blip r:embed="rId6"/>
                      <a:stretch>
                        <a:fillRect/>
                      </a:stretch>
                    </p:blipFill>
                    <p:spPr>
                      <a:xfrm>
                        <a:off x="2307076" y="3160982"/>
                        <a:ext cx="1225833" cy="280613"/>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D24C309F-7CB6-7D19-9341-ADF9816EB2EE}"/>
              </a:ext>
            </a:extLst>
          </p:cNvPr>
          <p:cNvSpPr txBox="1"/>
          <p:nvPr/>
        </p:nvSpPr>
        <p:spPr>
          <a:xfrm>
            <a:off x="1647533" y="3849378"/>
            <a:ext cx="3134256"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To examine stability consider</a:t>
            </a:r>
          </a:p>
        </p:txBody>
      </p:sp>
      <p:graphicFrame>
        <p:nvGraphicFramePr>
          <p:cNvPr id="9" name="Object 8">
            <a:extLst>
              <a:ext uri="{FF2B5EF4-FFF2-40B4-BE49-F238E27FC236}">
                <a16:creationId xmlns:a16="http://schemas.microsoft.com/office/drawing/2014/main" id="{B1C248F5-D0E9-3F5E-AA62-7CB752892FD3}"/>
              </a:ext>
            </a:extLst>
          </p:cNvPr>
          <p:cNvGraphicFramePr>
            <a:graphicFrameLocks noChangeAspect="1"/>
          </p:cNvGraphicFramePr>
          <p:nvPr>
            <p:extLst>
              <p:ext uri="{D42A27DB-BD31-4B8C-83A1-F6EECF244321}">
                <p14:modId xmlns:p14="http://schemas.microsoft.com/office/powerpoint/2010/main" val="188336885"/>
              </p:ext>
            </p:extLst>
          </p:nvPr>
        </p:nvGraphicFramePr>
        <p:xfrm>
          <a:off x="5010583" y="3762221"/>
          <a:ext cx="3272172" cy="543646"/>
        </p:xfrm>
        <a:graphic>
          <a:graphicData uri="http://schemas.openxmlformats.org/presentationml/2006/ole">
            <mc:AlternateContent xmlns:mc="http://schemas.openxmlformats.org/markup-compatibility/2006">
              <mc:Choice xmlns:v="urn:schemas-microsoft-com:vml" Requires="v">
                <p:oleObj name="Equation" r:id="rId7" imgW="2522792" imgH="419641" progId="Equation.DSMT4">
                  <p:embed/>
                </p:oleObj>
              </mc:Choice>
              <mc:Fallback>
                <p:oleObj name="Equation" r:id="rId7" imgW="2522792" imgH="419641" progId="Equation.DSMT4">
                  <p:embed/>
                  <p:pic>
                    <p:nvPicPr>
                      <p:cNvPr id="0" name=""/>
                      <p:cNvPicPr/>
                      <p:nvPr/>
                    </p:nvPicPr>
                    <p:blipFill>
                      <a:blip r:embed="rId8"/>
                      <a:stretch>
                        <a:fillRect/>
                      </a:stretch>
                    </p:blipFill>
                    <p:spPr>
                      <a:xfrm>
                        <a:off x="5010583" y="3762221"/>
                        <a:ext cx="3272172" cy="543646"/>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60CF114B-57FE-686F-ADA3-D787DF2B3D2C}"/>
              </a:ext>
            </a:extLst>
          </p:cNvPr>
          <p:cNvSpPr txBox="1"/>
          <p:nvPr/>
        </p:nvSpPr>
        <p:spPr>
          <a:xfrm>
            <a:off x="3878726" y="3095779"/>
            <a:ext cx="2217274" cy="369332"/>
          </a:xfrm>
          <a:prstGeom prst="rect">
            <a:avLst/>
          </a:prstGeom>
          <a:noFill/>
        </p:spPr>
        <p:txBody>
          <a:bodyPr wrap="none" rtlCol="0">
            <a:spAutoFit/>
          </a:bodyPr>
          <a:lstStyle/>
          <a:p>
            <a:pPr algn="l"/>
            <a:r>
              <a:rPr lang="en-US" dirty="0">
                <a:latin typeface="Times New Roman" panose="02020603050405020304" pitchFamily="18" charset="0"/>
                <a:cs typeface="Times New Roman" panose="02020603050405020304" pitchFamily="18" charset="0"/>
              </a:rPr>
              <a:t>(the curved load path)</a:t>
            </a:r>
          </a:p>
        </p:txBody>
      </p:sp>
      <p:grpSp>
        <p:nvGrpSpPr>
          <p:cNvPr id="11" name="Group 10">
            <a:extLst>
              <a:ext uri="{FF2B5EF4-FFF2-40B4-BE49-F238E27FC236}">
                <a16:creationId xmlns:a16="http://schemas.microsoft.com/office/drawing/2014/main" id="{6D37E7CC-4901-F738-E112-DD4349C3B0DF}"/>
              </a:ext>
            </a:extLst>
          </p:cNvPr>
          <p:cNvGrpSpPr/>
          <p:nvPr/>
        </p:nvGrpSpPr>
        <p:grpSpPr>
          <a:xfrm>
            <a:off x="7476864" y="565500"/>
            <a:ext cx="3139584" cy="2443123"/>
            <a:chOff x="1367010" y="1054865"/>
            <a:chExt cx="3139584" cy="2443123"/>
          </a:xfrm>
        </p:grpSpPr>
        <p:sp>
          <p:nvSpPr>
            <p:cNvPr id="12" name="Line 13">
              <a:extLst>
                <a:ext uri="{FF2B5EF4-FFF2-40B4-BE49-F238E27FC236}">
                  <a16:creationId xmlns:a16="http://schemas.microsoft.com/office/drawing/2014/main" id="{40A2D12A-E006-D7F0-5720-03D35E9FD8A6}"/>
                </a:ext>
              </a:extLst>
            </p:cNvPr>
            <p:cNvSpPr>
              <a:spLocks noChangeShapeType="1"/>
            </p:cNvSpPr>
            <p:nvPr/>
          </p:nvSpPr>
          <p:spPr bwMode="auto">
            <a:xfrm>
              <a:off x="1417810" y="3018603"/>
              <a:ext cx="2668587" cy="1587"/>
            </a:xfrm>
            <a:prstGeom prst="line">
              <a:avLst/>
            </a:prstGeom>
            <a:noFill/>
            <a:ln w="0">
              <a:solidFill>
                <a:srgbClr val="000000"/>
              </a:solidFill>
              <a:round/>
              <a:headEnd/>
              <a:tailEnd/>
            </a:ln>
          </p:spPr>
          <p:txBody>
            <a:bodyPr/>
            <a:lstStyle/>
            <a:p>
              <a:endParaRPr lang="en-US"/>
            </a:p>
          </p:txBody>
        </p:sp>
        <p:sp>
          <p:nvSpPr>
            <p:cNvPr id="13" name="Line 42">
              <a:extLst>
                <a:ext uri="{FF2B5EF4-FFF2-40B4-BE49-F238E27FC236}">
                  <a16:creationId xmlns:a16="http://schemas.microsoft.com/office/drawing/2014/main" id="{E4D1E331-D998-06EF-BDA0-EDF531EADB5C}"/>
                </a:ext>
              </a:extLst>
            </p:cNvPr>
            <p:cNvSpPr>
              <a:spLocks noChangeShapeType="1"/>
            </p:cNvSpPr>
            <p:nvPr/>
          </p:nvSpPr>
          <p:spPr bwMode="auto">
            <a:xfrm>
              <a:off x="1417810" y="3018603"/>
              <a:ext cx="23812" cy="1587"/>
            </a:xfrm>
            <a:prstGeom prst="line">
              <a:avLst/>
            </a:prstGeom>
            <a:noFill/>
            <a:ln w="0">
              <a:solidFill>
                <a:srgbClr val="000000"/>
              </a:solidFill>
              <a:round/>
              <a:headEnd/>
              <a:tailEnd/>
            </a:ln>
          </p:spPr>
          <p:txBody>
            <a:bodyPr/>
            <a:lstStyle/>
            <a:p>
              <a:endParaRPr lang="en-US"/>
            </a:p>
          </p:txBody>
        </p:sp>
        <p:sp>
          <p:nvSpPr>
            <p:cNvPr id="14" name="Freeform 78">
              <a:extLst>
                <a:ext uri="{FF2B5EF4-FFF2-40B4-BE49-F238E27FC236}">
                  <a16:creationId xmlns:a16="http://schemas.microsoft.com/office/drawing/2014/main" id="{4D237FFE-4EDC-CBFC-5465-FEFB3F136F5C}"/>
                </a:ext>
              </a:extLst>
            </p:cNvPr>
            <p:cNvSpPr>
              <a:spLocks/>
            </p:cNvSpPr>
            <p:nvPr/>
          </p:nvSpPr>
          <p:spPr bwMode="auto">
            <a:xfrm>
              <a:off x="1700385" y="1969265"/>
              <a:ext cx="1339850" cy="1049338"/>
            </a:xfrm>
            <a:custGeom>
              <a:avLst/>
              <a:gdLst/>
              <a:ahLst/>
              <a:cxnLst>
                <a:cxn ang="0">
                  <a:pos x="12" y="638"/>
                </a:cxn>
                <a:cxn ang="0">
                  <a:pos x="35" y="607"/>
                </a:cxn>
                <a:cxn ang="0">
                  <a:pos x="54" y="576"/>
                </a:cxn>
                <a:cxn ang="0">
                  <a:pos x="74" y="545"/>
                </a:cxn>
                <a:cxn ang="0">
                  <a:pos x="93" y="514"/>
                </a:cxn>
                <a:cxn ang="0">
                  <a:pos x="112" y="483"/>
                </a:cxn>
                <a:cxn ang="0">
                  <a:pos x="132" y="452"/>
                </a:cxn>
                <a:cxn ang="0">
                  <a:pos x="151" y="425"/>
                </a:cxn>
                <a:cxn ang="0">
                  <a:pos x="174" y="394"/>
                </a:cxn>
                <a:cxn ang="0">
                  <a:pos x="194" y="367"/>
                </a:cxn>
                <a:cxn ang="0">
                  <a:pos x="213" y="340"/>
                </a:cxn>
                <a:cxn ang="0">
                  <a:pos x="232" y="313"/>
                </a:cxn>
                <a:cxn ang="0">
                  <a:pos x="252" y="286"/>
                </a:cxn>
                <a:cxn ang="0">
                  <a:pos x="271" y="259"/>
                </a:cxn>
                <a:cxn ang="0">
                  <a:pos x="290" y="236"/>
                </a:cxn>
                <a:cxn ang="0">
                  <a:pos x="314" y="213"/>
                </a:cxn>
                <a:cxn ang="0">
                  <a:pos x="333" y="189"/>
                </a:cxn>
                <a:cxn ang="0">
                  <a:pos x="352" y="170"/>
                </a:cxn>
                <a:cxn ang="0">
                  <a:pos x="372" y="147"/>
                </a:cxn>
                <a:cxn ang="0">
                  <a:pos x="391" y="128"/>
                </a:cxn>
                <a:cxn ang="0">
                  <a:pos x="410" y="112"/>
                </a:cxn>
                <a:cxn ang="0">
                  <a:pos x="430" y="93"/>
                </a:cxn>
                <a:cxn ang="0">
                  <a:pos x="453" y="77"/>
                </a:cxn>
                <a:cxn ang="0">
                  <a:pos x="472" y="66"/>
                </a:cxn>
                <a:cxn ang="0">
                  <a:pos x="492" y="50"/>
                </a:cxn>
                <a:cxn ang="0">
                  <a:pos x="511" y="39"/>
                </a:cxn>
                <a:cxn ang="0">
                  <a:pos x="531" y="31"/>
                </a:cxn>
                <a:cxn ang="0">
                  <a:pos x="550" y="19"/>
                </a:cxn>
                <a:cxn ang="0">
                  <a:pos x="569" y="12"/>
                </a:cxn>
                <a:cxn ang="0">
                  <a:pos x="593" y="8"/>
                </a:cxn>
                <a:cxn ang="0">
                  <a:pos x="612" y="4"/>
                </a:cxn>
                <a:cxn ang="0">
                  <a:pos x="631" y="0"/>
                </a:cxn>
                <a:cxn ang="0">
                  <a:pos x="651" y="0"/>
                </a:cxn>
                <a:cxn ang="0">
                  <a:pos x="670" y="0"/>
                </a:cxn>
                <a:cxn ang="0">
                  <a:pos x="689" y="0"/>
                </a:cxn>
                <a:cxn ang="0">
                  <a:pos x="709" y="4"/>
                </a:cxn>
                <a:cxn ang="0">
                  <a:pos x="728" y="8"/>
                </a:cxn>
                <a:cxn ang="0">
                  <a:pos x="751" y="12"/>
                </a:cxn>
                <a:cxn ang="0">
                  <a:pos x="771" y="19"/>
                </a:cxn>
                <a:cxn ang="0">
                  <a:pos x="790" y="31"/>
                </a:cxn>
                <a:cxn ang="0">
                  <a:pos x="809" y="39"/>
                </a:cxn>
                <a:cxn ang="0">
                  <a:pos x="829" y="50"/>
                </a:cxn>
              </a:cxnLst>
              <a:rect l="0" t="0" r="r" b="b"/>
              <a:pathLst>
                <a:path w="844" h="661">
                  <a:moveTo>
                    <a:pt x="0" y="661"/>
                  </a:moveTo>
                  <a:lnTo>
                    <a:pt x="8" y="650"/>
                  </a:lnTo>
                  <a:lnTo>
                    <a:pt x="12" y="638"/>
                  </a:lnTo>
                  <a:lnTo>
                    <a:pt x="19" y="626"/>
                  </a:lnTo>
                  <a:lnTo>
                    <a:pt x="27" y="619"/>
                  </a:lnTo>
                  <a:lnTo>
                    <a:pt x="35" y="607"/>
                  </a:lnTo>
                  <a:lnTo>
                    <a:pt x="39" y="595"/>
                  </a:lnTo>
                  <a:lnTo>
                    <a:pt x="46" y="588"/>
                  </a:lnTo>
                  <a:lnTo>
                    <a:pt x="54" y="576"/>
                  </a:lnTo>
                  <a:lnTo>
                    <a:pt x="58" y="564"/>
                  </a:lnTo>
                  <a:lnTo>
                    <a:pt x="66" y="557"/>
                  </a:lnTo>
                  <a:lnTo>
                    <a:pt x="74" y="545"/>
                  </a:lnTo>
                  <a:lnTo>
                    <a:pt x="81" y="534"/>
                  </a:lnTo>
                  <a:lnTo>
                    <a:pt x="85" y="526"/>
                  </a:lnTo>
                  <a:lnTo>
                    <a:pt x="93" y="514"/>
                  </a:lnTo>
                  <a:lnTo>
                    <a:pt x="101" y="503"/>
                  </a:lnTo>
                  <a:lnTo>
                    <a:pt x="104" y="495"/>
                  </a:lnTo>
                  <a:lnTo>
                    <a:pt x="112" y="483"/>
                  </a:lnTo>
                  <a:lnTo>
                    <a:pt x="120" y="476"/>
                  </a:lnTo>
                  <a:lnTo>
                    <a:pt x="128" y="464"/>
                  </a:lnTo>
                  <a:lnTo>
                    <a:pt x="132" y="452"/>
                  </a:lnTo>
                  <a:lnTo>
                    <a:pt x="139" y="445"/>
                  </a:lnTo>
                  <a:lnTo>
                    <a:pt x="147" y="433"/>
                  </a:lnTo>
                  <a:lnTo>
                    <a:pt x="151" y="425"/>
                  </a:lnTo>
                  <a:lnTo>
                    <a:pt x="159" y="414"/>
                  </a:lnTo>
                  <a:lnTo>
                    <a:pt x="166" y="406"/>
                  </a:lnTo>
                  <a:lnTo>
                    <a:pt x="174" y="394"/>
                  </a:lnTo>
                  <a:lnTo>
                    <a:pt x="178" y="387"/>
                  </a:lnTo>
                  <a:lnTo>
                    <a:pt x="186" y="375"/>
                  </a:lnTo>
                  <a:lnTo>
                    <a:pt x="194" y="367"/>
                  </a:lnTo>
                  <a:lnTo>
                    <a:pt x="197" y="360"/>
                  </a:lnTo>
                  <a:lnTo>
                    <a:pt x="205" y="348"/>
                  </a:lnTo>
                  <a:lnTo>
                    <a:pt x="213" y="340"/>
                  </a:lnTo>
                  <a:lnTo>
                    <a:pt x="221" y="329"/>
                  </a:lnTo>
                  <a:lnTo>
                    <a:pt x="225" y="321"/>
                  </a:lnTo>
                  <a:lnTo>
                    <a:pt x="232" y="313"/>
                  </a:lnTo>
                  <a:lnTo>
                    <a:pt x="240" y="302"/>
                  </a:lnTo>
                  <a:lnTo>
                    <a:pt x="244" y="294"/>
                  </a:lnTo>
                  <a:lnTo>
                    <a:pt x="252" y="286"/>
                  </a:lnTo>
                  <a:lnTo>
                    <a:pt x="259" y="278"/>
                  </a:lnTo>
                  <a:lnTo>
                    <a:pt x="267" y="271"/>
                  </a:lnTo>
                  <a:lnTo>
                    <a:pt x="271" y="259"/>
                  </a:lnTo>
                  <a:lnTo>
                    <a:pt x="279" y="251"/>
                  </a:lnTo>
                  <a:lnTo>
                    <a:pt x="287" y="244"/>
                  </a:lnTo>
                  <a:lnTo>
                    <a:pt x="290" y="236"/>
                  </a:lnTo>
                  <a:lnTo>
                    <a:pt x="298" y="228"/>
                  </a:lnTo>
                  <a:lnTo>
                    <a:pt x="306" y="220"/>
                  </a:lnTo>
                  <a:lnTo>
                    <a:pt x="314" y="213"/>
                  </a:lnTo>
                  <a:lnTo>
                    <a:pt x="318" y="205"/>
                  </a:lnTo>
                  <a:lnTo>
                    <a:pt x="325" y="197"/>
                  </a:lnTo>
                  <a:lnTo>
                    <a:pt x="333" y="189"/>
                  </a:lnTo>
                  <a:lnTo>
                    <a:pt x="337" y="182"/>
                  </a:lnTo>
                  <a:lnTo>
                    <a:pt x="345" y="174"/>
                  </a:lnTo>
                  <a:lnTo>
                    <a:pt x="352" y="170"/>
                  </a:lnTo>
                  <a:lnTo>
                    <a:pt x="360" y="162"/>
                  </a:lnTo>
                  <a:lnTo>
                    <a:pt x="364" y="155"/>
                  </a:lnTo>
                  <a:lnTo>
                    <a:pt x="372" y="147"/>
                  </a:lnTo>
                  <a:lnTo>
                    <a:pt x="379" y="143"/>
                  </a:lnTo>
                  <a:lnTo>
                    <a:pt x="383" y="135"/>
                  </a:lnTo>
                  <a:lnTo>
                    <a:pt x="391" y="128"/>
                  </a:lnTo>
                  <a:lnTo>
                    <a:pt x="399" y="124"/>
                  </a:lnTo>
                  <a:lnTo>
                    <a:pt x="407" y="116"/>
                  </a:lnTo>
                  <a:lnTo>
                    <a:pt x="410" y="112"/>
                  </a:lnTo>
                  <a:lnTo>
                    <a:pt x="418" y="104"/>
                  </a:lnTo>
                  <a:lnTo>
                    <a:pt x="426" y="100"/>
                  </a:lnTo>
                  <a:lnTo>
                    <a:pt x="430" y="93"/>
                  </a:lnTo>
                  <a:lnTo>
                    <a:pt x="438" y="89"/>
                  </a:lnTo>
                  <a:lnTo>
                    <a:pt x="445" y="85"/>
                  </a:lnTo>
                  <a:lnTo>
                    <a:pt x="453" y="77"/>
                  </a:lnTo>
                  <a:lnTo>
                    <a:pt x="457" y="73"/>
                  </a:lnTo>
                  <a:lnTo>
                    <a:pt x="465" y="70"/>
                  </a:lnTo>
                  <a:lnTo>
                    <a:pt x="472" y="66"/>
                  </a:lnTo>
                  <a:lnTo>
                    <a:pt x="476" y="58"/>
                  </a:lnTo>
                  <a:lnTo>
                    <a:pt x="484" y="54"/>
                  </a:lnTo>
                  <a:lnTo>
                    <a:pt x="492" y="50"/>
                  </a:lnTo>
                  <a:lnTo>
                    <a:pt x="500" y="46"/>
                  </a:lnTo>
                  <a:lnTo>
                    <a:pt x="503" y="42"/>
                  </a:lnTo>
                  <a:lnTo>
                    <a:pt x="511" y="39"/>
                  </a:lnTo>
                  <a:lnTo>
                    <a:pt x="519" y="35"/>
                  </a:lnTo>
                  <a:lnTo>
                    <a:pt x="523" y="31"/>
                  </a:lnTo>
                  <a:lnTo>
                    <a:pt x="531" y="31"/>
                  </a:lnTo>
                  <a:lnTo>
                    <a:pt x="538" y="27"/>
                  </a:lnTo>
                  <a:lnTo>
                    <a:pt x="546" y="23"/>
                  </a:lnTo>
                  <a:lnTo>
                    <a:pt x="550" y="19"/>
                  </a:lnTo>
                  <a:lnTo>
                    <a:pt x="558" y="19"/>
                  </a:lnTo>
                  <a:lnTo>
                    <a:pt x="565" y="15"/>
                  </a:lnTo>
                  <a:lnTo>
                    <a:pt x="569" y="12"/>
                  </a:lnTo>
                  <a:lnTo>
                    <a:pt x="577" y="12"/>
                  </a:lnTo>
                  <a:lnTo>
                    <a:pt x="585" y="8"/>
                  </a:lnTo>
                  <a:lnTo>
                    <a:pt x="593" y="8"/>
                  </a:lnTo>
                  <a:lnTo>
                    <a:pt x="596" y="4"/>
                  </a:lnTo>
                  <a:lnTo>
                    <a:pt x="604" y="4"/>
                  </a:lnTo>
                  <a:lnTo>
                    <a:pt x="612" y="4"/>
                  </a:lnTo>
                  <a:lnTo>
                    <a:pt x="616" y="0"/>
                  </a:lnTo>
                  <a:lnTo>
                    <a:pt x="624" y="0"/>
                  </a:lnTo>
                  <a:lnTo>
                    <a:pt x="631" y="0"/>
                  </a:lnTo>
                  <a:lnTo>
                    <a:pt x="639" y="0"/>
                  </a:lnTo>
                  <a:lnTo>
                    <a:pt x="643" y="0"/>
                  </a:lnTo>
                  <a:lnTo>
                    <a:pt x="651" y="0"/>
                  </a:lnTo>
                  <a:lnTo>
                    <a:pt x="658" y="0"/>
                  </a:lnTo>
                  <a:lnTo>
                    <a:pt x="662" y="0"/>
                  </a:lnTo>
                  <a:lnTo>
                    <a:pt x="670" y="0"/>
                  </a:lnTo>
                  <a:lnTo>
                    <a:pt x="678" y="0"/>
                  </a:lnTo>
                  <a:lnTo>
                    <a:pt x="682" y="0"/>
                  </a:lnTo>
                  <a:lnTo>
                    <a:pt x="689" y="0"/>
                  </a:lnTo>
                  <a:lnTo>
                    <a:pt x="697" y="0"/>
                  </a:lnTo>
                  <a:lnTo>
                    <a:pt x="705" y="0"/>
                  </a:lnTo>
                  <a:lnTo>
                    <a:pt x="709" y="4"/>
                  </a:lnTo>
                  <a:lnTo>
                    <a:pt x="716" y="4"/>
                  </a:lnTo>
                  <a:lnTo>
                    <a:pt x="724" y="4"/>
                  </a:lnTo>
                  <a:lnTo>
                    <a:pt x="728" y="8"/>
                  </a:lnTo>
                  <a:lnTo>
                    <a:pt x="736" y="8"/>
                  </a:lnTo>
                  <a:lnTo>
                    <a:pt x="744" y="12"/>
                  </a:lnTo>
                  <a:lnTo>
                    <a:pt x="751" y="12"/>
                  </a:lnTo>
                  <a:lnTo>
                    <a:pt x="755" y="15"/>
                  </a:lnTo>
                  <a:lnTo>
                    <a:pt x="763" y="19"/>
                  </a:lnTo>
                  <a:lnTo>
                    <a:pt x="771" y="19"/>
                  </a:lnTo>
                  <a:lnTo>
                    <a:pt x="775" y="23"/>
                  </a:lnTo>
                  <a:lnTo>
                    <a:pt x="782" y="27"/>
                  </a:lnTo>
                  <a:lnTo>
                    <a:pt x="790" y="31"/>
                  </a:lnTo>
                  <a:lnTo>
                    <a:pt x="798" y="31"/>
                  </a:lnTo>
                  <a:lnTo>
                    <a:pt x="802" y="35"/>
                  </a:lnTo>
                  <a:lnTo>
                    <a:pt x="809" y="39"/>
                  </a:lnTo>
                  <a:lnTo>
                    <a:pt x="817" y="42"/>
                  </a:lnTo>
                  <a:lnTo>
                    <a:pt x="821" y="46"/>
                  </a:lnTo>
                  <a:lnTo>
                    <a:pt x="829" y="50"/>
                  </a:lnTo>
                  <a:lnTo>
                    <a:pt x="837" y="54"/>
                  </a:lnTo>
                  <a:lnTo>
                    <a:pt x="844" y="58"/>
                  </a:lnTo>
                </a:path>
              </a:pathLst>
            </a:custGeom>
            <a:noFill/>
            <a:ln w="19050" cmpd="sng">
              <a:solidFill>
                <a:srgbClr val="0000FF"/>
              </a:solidFill>
              <a:prstDash val="solid"/>
              <a:round/>
              <a:headEnd/>
              <a:tailEnd/>
            </a:ln>
          </p:spPr>
          <p:txBody>
            <a:bodyPr/>
            <a:lstStyle/>
            <a:p>
              <a:endParaRPr lang="en-US"/>
            </a:p>
          </p:txBody>
        </p:sp>
        <p:sp>
          <p:nvSpPr>
            <p:cNvPr id="15" name="Freeform 79">
              <a:extLst>
                <a:ext uri="{FF2B5EF4-FFF2-40B4-BE49-F238E27FC236}">
                  <a16:creationId xmlns:a16="http://schemas.microsoft.com/office/drawing/2014/main" id="{AD9CEA70-2F42-9073-E5F3-AFBB16A09341}"/>
                </a:ext>
              </a:extLst>
            </p:cNvPr>
            <p:cNvSpPr>
              <a:spLocks/>
            </p:cNvSpPr>
            <p:nvPr/>
          </p:nvSpPr>
          <p:spPr bwMode="auto">
            <a:xfrm>
              <a:off x="3040235" y="2061340"/>
              <a:ext cx="757237" cy="957263"/>
            </a:xfrm>
            <a:custGeom>
              <a:avLst/>
              <a:gdLst/>
              <a:ahLst/>
              <a:cxnLst>
                <a:cxn ang="0">
                  <a:pos x="4" y="8"/>
                </a:cxn>
                <a:cxn ang="0">
                  <a:pos x="20" y="15"/>
                </a:cxn>
                <a:cxn ang="0">
                  <a:pos x="31" y="27"/>
                </a:cxn>
                <a:cxn ang="0">
                  <a:pos x="47" y="35"/>
                </a:cxn>
                <a:cxn ang="0">
                  <a:pos x="58" y="46"/>
                </a:cxn>
                <a:cxn ang="0">
                  <a:pos x="70" y="58"/>
                </a:cxn>
                <a:cxn ang="0">
                  <a:pos x="85" y="70"/>
                </a:cxn>
                <a:cxn ang="0">
                  <a:pos x="97" y="85"/>
                </a:cxn>
                <a:cxn ang="0">
                  <a:pos x="113" y="97"/>
                </a:cxn>
                <a:cxn ang="0">
                  <a:pos x="124" y="112"/>
                </a:cxn>
                <a:cxn ang="0">
                  <a:pos x="140" y="124"/>
                </a:cxn>
                <a:cxn ang="0">
                  <a:pos x="151" y="139"/>
                </a:cxn>
                <a:cxn ang="0">
                  <a:pos x="163" y="155"/>
                </a:cxn>
                <a:cxn ang="0">
                  <a:pos x="178" y="170"/>
                </a:cxn>
                <a:cxn ang="0">
                  <a:pos x="190" y="186"/>
                </a:cxn>
                <a:cxn ang="0">
                  <a:pos x="206" y="201"/>
                </a:cxn>
                <a:cxn ang="0">
                  <a:pos x="217" y="220"/>
                </a:cxn>
                <a:cxn ang="0">
                  <a:pos x="233" y="236"/>
                </a:cxn>
                <a:cxn ang="0">
                  <a:pos x="244" y="255"/>
                </a:cxn>
                <a:cxn ang="0">
                  <a:pos x="256" y="271"/>
                </a:cxn>
                <a:cxn ang="0">
                  <a:pos x="271" y="290"/>
                </a:cxn>
                <a:cxn ang="0">
                  <a:pos x="283" y="309"/>
                </a:cxn>
                <a:cxn ang="0">
                  <a:pos x="299" y="329"/>
                </a:cxn>
                <a:cxn ang="0">
                  <a:pos x="310" y="348"/>
                </a:cxn>
                <a:cxn ang="0">
                  <a:pos x="326" y="367"/>
                </a:cxn>
                <a:cxn ang="0">
                  <a:pos x="337" y="387"/>
                </a:cxn>
                <a:cxn ang="0">
                  <a:pos x="349" y="406"/>
                </a:cxn>
                <a:cxn ang="0">
                  <a:pos x="364" y="425"/>
                </a:cxn>
                <a:cxn ang="0">
                  <a:pos x="376" y="445"/>
                </a:cxn>
                <a:cxn ang="0">
                  <a:pos x="391" y="468"/>
                </a:cxn>
                <a:cxn ang="0">
                  <a:pos x="403" y="487"/>
                </a:cxn>
                <a:cxn ang="0">
                  <a:pos x="419" y="506"/>
                </a:cxn>
                <a:cxn ang="0">
                  <a:pos x="430" y="530"/>
                </a:cxn>
                <a:cxn ang="0">
                  <a:pos x="442" y="549"/>
                </a:cxn>
                <a:cxn ang="0">
                  <a:pos x="457" y="568"/>
                </a:cxn>
                <a:cxn ang="0">
                  <a:pos x="469" y="592"/>
                </a:cxn>
              </a:cxnLst>
              <a:rect l="0" t="0" r="r" b="b"/>
              <a:pathLst>
                <a:path w="477" h="603">
                  <a:moveTo>
                    <a:pt x="0" y="0"/>
                  </a:moveTo>
                  <a:lnTo>
                    <a:pt x="4" y="8"/>
                  </a:lnTo>
                  <a:lnTo>
                    <a:pt x="12" y="12"/>
                  </a:lnTo>
                  <a:lnTo>
                    <a:pt x="20" y="15"/>
                  </a:lnTo>
                  <a:lnTo>
                    <a:pt x="24" y="19"/>
                  </a:lnTo>
                  <a:lnTo>
                    <a:pt x="31" y="27"/>
                  </a:lnTo>
                  <a:lnTo>
                    <a:pt x="39" y="31"/>
                  </a:lnTo>
                  <a:lnTo>
                    <a:pt x="47" y="35"/>
                  </a:lnTo>
                  <a:lnTo>
                    <a:pt x="51" y="42"/>
                  </a:lnTo>
                  <a:lnTo>
                    <a:pt x="58" y="46"/>
                  </a:lnTo>
                  <a:lnTo>
                    <a:pt x="66" y="54"/>
                  </a:lnTo>
                  <a:lnTo>
                    <a:pt x="70" y="58"/>
                  </a:lnTo>
                  <a:lnTo>
                    <a:pt x="78" y="66"/>
                  </a:lnTo>
                  <a:lnTo>
                    <a:pt x="85" y="70"/>
                  </a:lnTo>
                  <a:lnTo>
                    <a:pt x="93" y="77"/>
                  </a:lnTo>
                  <a:lnTo>
                    <a:pt x="97" y="85"/>
                  </a:lnTo>
                  <a:lnTo>
                    <a:pt x="105" y="89"/>
                  </a:lnTo>
                  <a:lnTo>
                    <a:pt x="113" y="97"/>
                  </a:lnTo>
                  <a:lnTo>
                    <a:pt x="116" y="104"/>
                  </a:lnTo>
                  <a:lnTo>
                    <a:pt x="124" y="112"/>
                  </a:lnTo>
                  <a:lnTo>
                    <a:pt x="132" y="116"/>
                  </a:lnTo>
                  <a:lnTo>
                    <a:pt x="140" y="124"/>
                  </a:lnTo>
                  <a:lnTo>
                    <a:pt x="144" y="131"/>
                  </a:lnTo>
                  <a:lnTo>
                    <a:pt x="151" y="139"/>
                  </a:lnTo>
                  <a:lnTo>
                    <a:pt x="159" y="147"/>
                  </a:lnTo>
                  <a:lnTo>
                    <a:pt x="163" y="155"/>
                  </a:lnTo>
                  <a:lnTo>
                    <a:pt x="171" y="162"/>
                  </a:lnTo>
                  <a:lnTo>
                    <a:pt x="178" y="170"/>
                  </a:lnTo>
                  <a:lnTo>
                    <a:pt x="186" y="178"/>
                  </a:lnTo>
                  <a:lnTo>
                    <a:pt x="190" y="186"/>
                  </a:lnTo>
                  <a:lnTo>
                    <a:pt x="198" y="193"/>
                  </a:lnTo>
                  <a:lnTo>
                    <a:pt x="206" y="201"/>
                  </a:lnTo>
                  <a:lnTo>
                    <a:pt x="209" y="213"/>
                  </a:lnTo>
                  <a:lnTo>
                    <a:pt x="217" y="220"/>
                  </a:lnTo>
                  <a:lnTo>
                    <a:pt x="225" y="228"/>
                  </a:lnTo>
                  <a:lnTo>
                    <a:pt x="233" y="236"/>
                  </a:lnTo>
                  <a:lnTo>
                    <a:pt x="237" y="244"/>
                  </a:lnTo>
                  <a:lnTo>
                    <a:pt x="244" y="255"/>
                  </a:lnTo>
                  <a:lnTo>
                    <a:pt x="252" y="263"/>
                  </a:lnTo>
                  <a:lnTo>
                    <a:pt x="256" y="271"/>
                  </a:lnTo>
                  <a:lnTo>
                    <a:pt x="264" y="282"/>
                  </a:lnTo>
                  <a:lnTo>
                    <a:pt x="271" y="290"/>
                  </a:lnTo>
                  <a:lnTo>
                    <a:pt x="279" y="302"/>
                  </a:lnTo>
                  <a:lnTo>
                    <a:pt x="283" y="309"/>
                  </a:lnTo>
                  <a:lnTo>
                    <a:pt x="291" y="317"/>
                  </a:lnTo>
                  <a:lnTo>
                    <a:pt x="299" y="329"/>
                  </a:lnTo>
                  <a:lnTo>
                    <a:pt x="302" y="336"/>
                  </a:lnTo>
                  <a:lnTo>
                    <a:pt x="310" y="348"/>
                  </a:lnTo>
                  <a:lnTo>
                    <a:pt x="318" y="356"/>
                  </a:lnTo>
                  <a:lnTo>
                    <a:pt x="326" y="367"/>
                  </a:lnTo>
                  <a:lnTo>
                    <a:pt x="329" y="375"/>
                  </a:lnTo>
                  <a:lnTo>
                    <a:pt x="337" y="387"/>
                  </a:lnTo>
                  <a:lnTo>
                    <a:pt x="345" y="394"/>
                  </a:lnTo>
                  <a:lnTo>
                    <a:pt x="349" y="406"/>
                  </a:lnTo>
                  <a:lnTo>
                    <a:pt x="357" y="418"/>
                  </a:lnTo>
                  <a:lnTo>
                    <a:pt x="364" y="425"/>
                  </a:lnTo>
                  <a:lnTo>
                    <a:pt x="372" y="437"/>
                  </a:lnTo>
                  <a:lnTo>
                    <a:pt x="376" y="445"/>
                  </a:lnTo>
                  <a:lnTo>
                    <a:pt x="384" y="456"/>
                  </a:lnTo>
                  <a:lnTo>
                    <a:pt x="391" y="468"/>
                  </a:lnTo>
                  <a:lnTo>
                    <a:pt x="395" y="476"/>
                  </a:lnTo>
                  <a:lnTo>
                    <a:pt x="403" y="487"/>
                  </a:lnTo>
                  <a:lnTo>
                    <a:pt x="411" y="499"/>
                  </a:lnTo>
                  <a:lnTo>
                    <a:pt x="419" y="506"/>
                  </a:lnTo>
                  <a:lnTo>
                    <a:pt x="422" y="518"/>
                  </a:lnTo>
                  <a:lnTo>
                    <a:pt x="430" y="530"/>
                  </a:lnTo>
                  <a:lnTo>
                    <a:pt x="438" y="537"/>
                  </a:lnTo>
                  <a:lnTo>
                    <a:pt x="442" y="549"/>
                  </a:lnTo>
                  <a:lnTo>
                    <a:pt x="450" y="561"/>
                  </a:lnTo>
                  <a:lnTo>
                    <a:pt x="457" y="568"/>
                  </a:lnTo>
                  <a:lnTo>
                    <a:pt x="465" y="580"/>
                  </a:lnTo>
                  <a:lnTo>
                    <a:pt x="469" y="592"/>
                  </a:lnTo>
                  <a:lnTo>
                    <a:pt x="477" y="603"/>
                  </a:lnTo>
                </a:path>
              </a:pathLst>
            </a:custGeom>
            <a:noFill/>
            <a:ln w="19050" cmpd="sng">
              <a:solidFill>
                <a:srgbClr val="0000FF"/>
              </a:solidFill>
              <a:prstDash val="solid"/>
              <a:round/>
              <a:headEnd/>
              <a:tailEnd/>
            </a:ln>
          </p:spPr>
          <p:txBody>
            <a:bodyPr/>
            <a:lstStyle/>
            <a:p>
              <a:endParaRPr lang="en-US"/>
            </a:p>
          </p:txBody>
        </p:sp>
        <p:sp>
          <p:nvSpPr>
            <p:cNvPr id="16" name="Line 80">
              <a:extLst>
                <a:ext uri="{FF2B5EF4-FFF2-40B4-BE49-F238E27FC236}">
                  <a16:creationId xmlns:a16="http://schemas.microsoft.com/office/drawing/2014/main" id="{0E4E223B-CA26-E9FD-111B-1EA1C6B66CBE}"/>
                </a:ext>
              </a:extLst>
            </p:cNvPr>
            <p:cNvSpPr>
              <a:spLocks noChangeShapeType="1"/>
            </p:cNvSpPr>
            <p:nvPr/>
          </p:nvSpPr>
          <p:spPr bwMode="auto">
            <a:xfrm flipV="1">
              <a:off x="2746547" y="1281878"/>
              <a:ext cx="0" cy="1725612"/>
            </a:xfrm>
            <a:prstGeom prst="line">
              <a:avLst/>
            </a:prstGeom>
            <a:noFill/>
            <a:ln w="19050">
              <a:solidFill>
                <a:srgbClr val="0000FF"/>
              </a:solidFill>
              <a:round/>
              <a:headEnd/>
              <a:tailEnd/>
            </a:ln>
            <a:effectLst/>
          </p:spPr>
          <p:txBody>
            <a:bodyPr/>
            <a:lstStyle/>
            <a:p>
              <a:endParaRPr lang="en-US"/>
            </a:p>
          </p:txBody>
        </p:sp>
        <p:graphicFrame>
          <p:nvGraphicFramePr>
            <p:cNvPr id="17" name="Object 81">
              <a:extLst>
                <a:ext uri="{FF2B5EF4-FFF2-40B4-BE49-F238E27FC236}">
                  <a16:creationId xmlns:a16="http://schemas.microsoft.com/office/drawing/2014/main" id="{251D3BAB-AB3F-0B05-6723-3463DF159E10}"/>
                </a:ext>
              </a:extLst>
            </p:cNvPr>
            <p:cNvGraphicFramePr>
              <a:graphicFrameLocks noChangeAspect="1"/>
            </p:cNvGraphicFramePr>
            <p:nvPr>
              <p:extLst>
                <p:ext uri="{D42A27DB-BD31-4B8C-83A1-F6EECF244321}">
                  <p14:modId xmlns:p14="http://schemas.microsoft.com/office/powerpoint/2010/main" val="4177420712"/>
                </p:ext>
              </p:extLst>
            </p:nvPr>
          </p:nvGraphicFramePr>
          <p:xfrm>
            <a:off x="4162597" y="2926528"/>
            <a:ext cx="127000" cy="177800"/>
          </p:xfrm>
          <a:graphic>
            <a:graphicData uri="http://schemas.openxmlformats.org/presentationml/2006/ole">
              <mc:AlternateContent xmlns:mc="http://schemas.openxmlformats.org/markup-compatibility/2006">
                <mc:Choice xmlns:v="urn:schemas-microsoft-com:vml" Requires="v">
                  <p:oleObj name="Equation" r:id="rId9" imgW="126720" imgH="177480" progId="Equation.DSMT4">
                    <p:embed/>
                  </p:oleObj>
                </mc:Choice>
                <mc:Fallback>
                  <p:oleObj name="Equation" r:id="rId9" imgW="126720" imgH="177480" progId="Equation.DSMT4">
                    <p:embed/>
                    <p:pic>
                      <p:nvPicPr>
                        <p:cNvPr id="9" name="Object 81">
                          <a:extLst>
                            <a:ext uri="{FF2B5EF4-FFF2-40B4-BE49-F238E27FC236}">
                              <a16:creationId xmlns:a16="http://schemas.microsoft.com/office/drawing/2014/main" id="{042800EE-89B7-7E61-4370-3E936B972CE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62597" y="2926528"/>
                          <a:ext cx="1270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Text Box 83">
              <a:extLst>
                <a:ext uri="{FF2B5EF4-FFF2-40B4-BE49-F238E27FC236}">
                  <a16:creationId xmlns:a16="http://schemas.microsoft.com/office/drawing/2014/main" id="{2634FA39-C240-D136-AFEC-4C2E26BAD744}"/>
                </a:ext>
              </a:extLst>
            </p:cNvPr>
            <p:cNvSpPr txBox="1">
              <a:spLocks noChangeArrowheads="1"/>
            </p:cNvSpPr>
            <p:nvPr/>
          </p:nvSpPr>
          <p:spPr bwMode="auto">
            <a:xfrm>
              <a:off x="2767185" y="1054865"/>
              <a:ext cx="279244" cy="276999"/>
            </a:xfrm>
            <a:prstGeom prst="rect">
              <a:avLst/>
            </a:prstGeom>
            <a:noFill/>
            <a:ln w="9525">
              <a:noFill/>
              <a:miter lim="800000"/>
              <a:headEnd/>
              <a:tailEnd/>
            </a:ln>
            <a:effectLst/>
          </p:spPr>
          <p:txBody>
            <a:bodyPr wrap="none">
              <a:spAutoFit/>
            </a:bodyPr>
            <a:lstStyle/>
            <a:p>
              <a:r>
                <a:rPr lang="en-US" sz="1200" i="1" dirty="0">
                  <a:latin typeface="Times New Roman" pitchFamily="18" charset="0"/>
                  <a:cs typeface="Times New Roman" pitchFamily="18" charset="0"/>
                </a:rPr>
                <a:t>P</a:t>
              </a:r>
            </a:p>
          </p:txBody>
        </p:sp>
        <p:sp>
          <p:nvSpPr>
            <p:cNvPr id="19" name="Oval 164">
              <a:extLst>
                <a:ext uri="{FF2B5EF4-FFF2-40B4-BE49-F238E27FC236}">
                  <a16:creationId xmlns:a16="http://schemas.microsoft.com/office/drawing/2014/main" id="{440385B3-DA80-61F8-1F7A-6A51F8709D61}"/>
                </a:ext>
              </a:extLst>
            </p:cNvPr>
            <p:cNvSpPr>
              <a:spLocks noChangeArrowheads="1"/>
            </p:cNvSpPr>
            <p:nvPr/>
          </p:nvSpPr>
          <p:spPr bwMode="auto">
            <a:xfrm>
              <a:off x="2706860" y="1910528"/>
              <a:ext cx="88900" cy="88900"/>
            </a:xfrm>
            <a:prstGeom prst="ellipse">
              <a:avLst/>
            </a:prstGeom>
            <a:solidFill>
              <a:schemeClr val="tx1"/>
            </a:solidFill>
            <a:ln w="9525">
              <a:solidFill>
                <a:schemeClr val="tx1"/>
              </a:solidFill>
              <a:round/>
              <a:headEnd/>
              <a:tailEnd/>
            </a:ln>
            <a:effectLst/>
          </p:spPr>
          <p:txBody>
            <a:bodyPr wrap="none" anchor="ctr"/>
            <a:lstStyle/>
            <a:p>
              <a:endParaRPr lang="en-US"/>
            </a:p>
          </p:txBody>
        </p:sp>
        <p:sp>
          <p:nvSpPr>
            <p:cNvPr id="20" name="Line 30">
              <a:extLst>
                <a:ext uri="{FF2B5EF4-FFF2-40B4-BE49-F238E27FC236}">
                  <a16:creationId xmlns:a16="http://schemas.microsoft.com/office/drawing/2014/main" id="{2E07E5F6-27AA-FFBC-35C0-ADD6AE809CAD}"/>
                </a:ext>
              </a:extLst>
            </p:cNvPr>
            <p:cNvSpPr>
              <a:spLocks noChangeShapeType="1"/>
            </p:cNvSpPr>
            <p:nvPr/>
          </p:nvSpPr>
          <p:spPr bwMode="auto">
            <a:xfrm>
              <a:off x="2386185" y="1740665"/>
              <a:ext cx="266330" cy="159798"/>
            </a:xfrm>
            <a:prstGeom prst="line">
              <a:avLst/>
            </a:prstGeom>
            <a:noFill/>
            <a:ln w="9525">
              <a:solidFill>
                <a:schemeClr val="tx1"/>
              </a:solidFill>
              <a:round/>
              <a:headEnd/>
              <a:tailEnd type="triangle" w="med" len="med"/>
            </a:ln>
            <a:effectLst/>
          </p:spPr>
          <p:txBody>
            <a:bodyPr/>
            <a:lstStyle/>
            <a:p>
              <a:endParaRPr lang="en-US"/>
            </a:p>
          </p:txBody>
        </p:sp>
        <p:graphicFrame>
          <p:nvGraphicFramePr>
            <p:cNvPr id="21" name="Object 20">
              <a:extLst>
                <a:ext uri="{FF2B5EF4-FFF2-40B4-BE49-F238E27FC236}">
                  <a16:creationId xmlns:a16="http://schemas.microsoft.com/office/drawing/2014/main" id="{C7ECC230-B5AA-9548-6A97-00C0AFA08501}"/>
                </a:ext>
              </a:extLst>
            </p:cNvPr>
            <p:cNvGraphicFramePr>
              <a:graphicFrameLocks noChangeAspect="1"/>
            </p:cNvGraphicFramePr>
            <p:nvPr>
              <p:extLst>
                <p:ext uri="{D42A27DB-BD31-4B8C-83A1-F6EECF244321}">
                  <p14:modId xmlns:p14="http://schemas.microsoft.com/office/powerpoint/2010/main" val="3934877572"/>
                </p:ext>
              </p:extLst>
            </p:nvPr>
          </p:nvGraphicFramePr>
          <p:xfrm>
            <a:off x="1547985" y="1512065"/>
            <a:ext cx="774700" cy="228600"/>
          </p:xfrm>
          <a:graphic>
            <a:graphicData uri="http://schemas.openxmlformats.org/presentationml/2006/ole">
              <mc:AlternateContent xmlns:mc="http://schemas.openxmlformats.org/markup-compatibility/2006">
                <mc:Choice xmlns:v="urn:schemas-microsoft-com:vml" Requires="v">
                  <p:oleObj name="Equation" r:id="rId11" imgW="774360" imgH="228600" progId="Equation.DSMT4">
                    <p:embed/>
                  </p:oleObj>
                </mc:Choice>
                <mc:Fallback>
                  <p:oleObj name="Equation" r:id="rId11" imgW="774360" imgH="228600" progId="Equation.DSMT4">
                    <p:embed/>
                    <p:pic>
                      <p:nvPicPr>
                        <p:cNvPr id="15" name="Object 14">
                          <a:extLst>
                            <a:ext uri="{FF2B5EF4-FFF2-40B4-BE49-F238E27FC236}">
                              <a16:creationId xmlns:a16="http://schemas.microsoft.com/office/drawing/2014/main" id="{29DE95AC-7920-2488-4A7C-691247267D2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47985" y="1512065"/>
                          <a:ext cx="7747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Text Box 26">
              <a:extLst>
                <a:ext uri="{FF2B5EF4-FFF2-40B4-BE49-F238E27FC236}">
                  <a16:creationId xmlns:a16="http://schemas.microsoft.com/office/drawing/2014/main" id="{6554D153-34C7-4936-CD74-AC91151E9CE2}"/>
                </a:ext>
              </a:extLst>
            </p:cNvPr>
            <p:cNvSpPr txBox="1">
              <a:spLocks noChangeArrowheads="1"/>
            </p:cNvSpPr>
            <p:nvPr/>
          </p:nvSpPr>
          <p:spPr bwMode="auto">
            <a:xfrm>
              <a:off x="2767185" y="1359665"/>
              <a:ext cx="699230" cy="276999"/>
            </a:xfrm>
            <a:prstGeom prst="rect">
              <a:avLst/>
            </a:prstGeom>
            <a:noFill/>
            <a:ln w="9525">
              <a:noFill/>
              <a:miter lim="800000"/>
              <a:headEnd/>
              <a:tailEnd/>
            </a:ln>
            <a:effectLst/>
          </p:spPr>
          <p:txBody>
            <a:bodyPr wrap="none">
              <a:spAutoFit/>
            </a:bodyPr>
            <a:lstStyle/>
            <a:p>
              <a:r>
                <a:rPr lang="en-US" sz="1200" dirty="0">
                  <a:latin typeface="Times New Roman" pitchFamily="18" charset="0"/>
                  <a:cs typeface="Times New Roman" pitchFamily="18" charset="0"/>
                </a:rPr>
                <a:t>unstable</a:t>
              </a:r>
            </a:p>
          </p:txBody>
        </p:sp>
        <p:sp>
          <p:nvSpPr>
            <p:cNvPr id="23" name="Line 35">
              <a:extLst>
                <a:ext uri="{FF2B5EF4-FFF2-40B4-BE49-F238E27FC236}">
                  <a16:creationId xmlns:a16="http://schemas.microsoft.com/office/drawing/2014/main" id="{584190C3-B625-EAF2-7824-3409444E0FCB}"/>
                </a:ext>
              </a:extLst>
            </p:cNvPr>
            <p:cNvSpPr>
              <a:spLocks noChangeShapeType="1"/>
            </p:cNvSpPr>
            <p:nvPr/>
          </p:nvSpPr>
          <p:spPr bwMode="auto">
            <a:xfrm flipH="1">
              <a:off x="2843385" y="1664465"/>
              <a:ext cx="852256" cy="266330"/>
            </a:xfrm>
            <a:prstGeom prst="line">
              <a:avLst/>
            </a:prstGeom>
            <a:noFill/>
            <a:ln w="9525">
              <a:solidFill>
                <a:schemeClr val="tx1"/>
              </a:solidFill>
              <a:round/>
              <a:headEnd/>
              <a:tailEnd type="triangle" w="med" len="med"/>
            </a:ln>
            <a:effectLst/>
          </p:spPr>
          <p:txBody>
            <a:bodyPr/>
            <a:lstStyle/>
            <a:p>
              <a:endParaRPr lang="en-US"/>
            </a:p>
          </p:txBody>
        </p:sp>
        <p:sp>
          <p:nvSpPr>
            <p:cNvPr id="24" name="Text Box 36">
              <a:extLst>
                <a:ext uri="{FF2B5EF4-FFF2-40B4-BE49-F238E27FC236}">
                  <a16:creationId xmlns:a16="http://schemas.microsoft.com/office/drawing/2014/main" id="{91429A6C-2EF6-0E1E-27DC-23E531A1E9ED}"/>
                </a:ext>
              </a:extLst>
            </p:cNvPr>
            <p:cNvSpPr txBox="1">
              <a:spLocks noChangeArrowheads="1"/>
            </p:cNvSpPr>
            <p:nvPr/>
          </p:nvSpPr>
          <p:spPr bwMode="auto">
            <a:xfrm>
              <a:off x="3605385" y="1435865"/>
              <a:ext cx="901209" cy="461665"/>
            </a:xfrm>
            <a:prstGeom prst="rect">
              <a:avLst/>
            </a:prstGeom>
            <a:noFill/>
            <a:ln w="9525">
              <a:noFill/>
              <a:miter lim="800000"/>
              <a:headEnd/>
              <a:tailEnd/>
            </a:ln>
            <a:effectLst/>
          </p:spPr>
          <p:txBody>
            <a:bodyPr wrap="none">
              <a:spAutoFit/>
            </a:bodyPr>
            <a:lstStyle/>
            <a:p>
              <a:r>
                <a:rPr lang="en-US" sz="1200" dirty="0">
                  <a:latin typeface="Times New Roman" pitchFamily="18" charset="0"/>
                  <a:cs typeface="Times New Roman" pitchFamily="18" charset="0"/>
                </a:rPr>
                <a:t>bifurcation </a:t>
              </a:r>
            </a:p>
            <a:p>
              <a:r>
                <a:rPr lang="en-US" sz="1200" dirty="0">
                  <a:latin typeface="Times New Roman" pitchFamily="18" charset="0"/>
                  <a:cs typeface="Times New Roman" pitchFamily="18" charset="0"/>
                </a:rPr>
                <a:t>point</a:t>
              </a:r>
            </a:p>
          </p:txBody>
        </p:sp>
        <p:sp>
          <p:nvSpPr>
            <p:cNvPr id="25" name="Text Box 28">
              <a:extLst>
                <a:ext uri="{FF2B5EF4-FFF2-40B4-BE49-F238E27FC236}">
                  <a16:creationId xmlns:a16="http://schemas.microsoft.com/office/drawing/2014/main" id="{231E88D5-6D6D-B01D-ADBD-9D903E76BEAF}"/>
                </a:ext>
              </a:extLst>
            </p:cNvPr>
            <p:cNvSpPr txBox="1">
              <a:spLocks noChangeArrowheads="1"/>
            </p:cNvSpPr>
            <p:nvPr/>
          </p:nvSpPr>
          <p:spPr bwMode="auto">
            <a:xfrm>
              <a:off x="3452985" y="2274065"/>
              <a:ext cx="699230" cy="276999"/>
            </a:xfrm>
            <a:prstGeom prst="rect">
              <a:avLst/>
            </a:prstGeom>
            <a:noFill/>
            <a:ln w="9525">
              <a:noFill/>
              <a:miter lim="800000"/>
              <a:headEnd/>
              <a:tailEnd/>
            </a:ln>
            <a:effectLst/>
          </p:spPr>
          <p:txBody>
            <a:bodyPr wrap="none">
              <a:spAutoFit/>
            </a:bodyPr>
            <a:lstStyle/>
            <a:p>
              <a:r>
                <a:rPr lang="en-US" sz="1200" dirty="0">
                  <a:latin typeface="Times New Roman" pitchFamily="18" charset="0"/>
                  <a:cs typeface="Times New Roman" pitchFamily="18" charset="0"/>
                </a:rPr>
                <a:t>unstable</a:t>
              </a:r>
            </a:p>
          </p:txBody>
        </p:sp>
        <p:sp>
          <p:nvSpPr>
            <p:cNvPr id="26" name="Text Box 29">
              <a:extLst>
                <a:ext uri="{FF2B5EF4-FFF2-40B4-BE49-F238E27FC236}">
                  <a16:creationId xmlns:a16="http://schemas.microsoft.com/office/drawing/2014/main" id="{840BDCE4-0A06-A572-F8E8-E7C68F577418}"/>
                </a:ext>
              </a:extLst>
            </p:cNvPr>
            <p:cNvSpPr txBox="1">
              <a:spLocks noChangeArrowheads="1"/>
            </p:cNvSpPr>
            <p:nvPr/>
          </p:nvSpPr>
          <p:spPr bwMode="auto">
            <a:xfrm>
              <a:off x="1367010" y="2293115"/>
              <a:ext cx="699230" cy="276999"/>
            </a:xfrm>
            <a:prstGeom prst="rect">
              <a:avLst/>
            </a:prstGeom>
            <a:noFill/>
            <a:ln w="9525">
              <a:noFill/>
              <a:miter lim="800000"/>
              <a:headEnd/>
              <a:tailEnd/>
            </a:ln>
            <a:effectLst/>
          </p:spPr>
          <p:txBody>
            <a:bodyPr wrap="none">
              <a:spAutoFit/>
            </a:bodyPr>
            <a:lstStyle/>
            <a:p>
              <a:r>
                <a:rPr lang="en-US" sz="1200" dirty="0">
                  <a:latin typeface="Times New Roman" pitchFamily="18" charset="0"/>
                  <a:cs typeface="Times New Roman" pitchFamily="18" charset="0"/>
                </a:rPr>
                <a:t>unstable</a:t>
              </a:r>
            </a:p>
          </p:txBody>
        </p:sp>
        <p:sp>
          <p:nvSpPr>
            <p:cNvPr id="27" name="Text Box 27">
              <a:extLst>
                <a:ext uri="{FF2B5EF4-FFF2-40B4-BE49-F238E27FC236}">
                  <a16:creationId xmlns:a16="http://schemas.microsoft.com/office/drawing/2014/main" id="{88678B4E-DE34-C13D-23F8-DE5656168A3D}"/>
                </a:ext>
              </a:extLst>
            </p:cNvPr>
            <p:cNvSpPr txBox="1">
              <a:spLocks noChangeArrowheads="1"/>
            </p:cNvSpPr>
            <p:nvPr/>
          </p:nvSpPr>
          <p:spPr bwMode="auto">
            <a:xfrm>
              <a:off x="2767185" y="2502665"/>
              <a:ext cx="545342" cy="276999"/>
            </a:xfrm>
            <a:prstGeom prst="rect">
              <a:avLst/>
            </a:prstGeom>
            <a:noFill/>
            <a:ln w="9525">
              <a:noFill/>
              <a:miter lim="800000"/>
              <a:headEnd/>
              <a:tailEnd/>
            </a:ln>
            <a:effectLst/>
          </p:spPr>
          <p:txBody>
            <a:bodyPr wrap="none">
              <a:spAutoFit/>
            </a:bodyPr>
            <a:lstStyle/>
            <a:p>
              <a:r>
                <a:rPr lang="en-US" sz="1200" dirty="0">
                  <a:latin typeface="Times New Roman" pitchFamily="18" charset="0"/>
                  <a:cs typeface="Times New Roman" pitchFamily="18" charset="0"/>
                </a:rPr>
                <a:t>stable</a:t>
              </a:r>
            </a:p>
          </p:txBody>
        </p:sp>
        <p:sp>
          <p:nvSpPr>
            <p:cNvPr id="28" name="AutoShape 11">
              <a:extLst>
                <a:ext uri="{FF2B5EF4-FFF2-40B4-BE49-F238E27FC236}">
                  <a16:creationId xmlns:a16="http://schemas.microsoft.com/office/drawing/2014/main" id="{C111AF12-049D-A661-7643-9AFE512F6462}"/>
                </a:ext>
              </a:extLst>
            </p:cNvPr>
            <p:cNvSpPr>
              <a:spLocks noChangeArrowheads="1"/>
            </p:cNvSpPr>
            <p:nvPr/>
          </p:nvSpPr>
          <p:spPr bwMode="auto">
            <a:xfrm rot="8760000">
              <a:off x="2332919" y="2022531"/>
              <a:ext cx="213064" cy="106532"/>
            </a:xfrm>
            <a:prstGeom prst="rightArrow">
              <a:avLst>
                <a:gd name="adj1" fmla="val 50000"/>
                <a:gd name="adj2" fmla="val 50000"/>
              </a:avLst>
            </a:prstGeom>
            <a:solidFill>
              <a:schemeClr val="bg1"/>
            </a:solidFill>
            <a:ln w="9525">
              <a:solidFill>
                <a:schemeClr val="tx1"/>
              </a:solidFill>
              <a:miter lim="800000"/>
              <a:headEnd/>
              <a:tailEnd/>
            </a:ln>
            <a:effectLst/>
          </p:spPr>
          <p:txBody>
            <a:bodyPr wrap="none" anchor="ctr"/>
            <a:lstStyle/>
            <a:p>
              <a:endParaRPr lang="en-US"/>
            </a:p>
          </p:txBody>
        </p:sp>
        <p:sp>
          <p:nvSpPr>
            <p:cNvPr id="29" name="AutoShape 12">
              <a:extLst>
                <a:ext uri="{FF2B5EF4-FFF2-40B4-BE49-F238E27FC236}">
                  <a16:creationId xmlns:a16="http://schemas.microsoft.com/office/drawing/2014/main" id="{A188DAA5-CDDB-3881-AA52-43D9390508A2}"/>
                </a:ext>
              </a:extLst>
            </p:cNvPr>
            <p:cNvSpPr>
              <a:spLocks noChangeArrowheads="1"/>
            </p:cNvSpPr>
            <p:nvPr/>
          </p:nvSpPr>
          <p:spPr bwMode="auto">
            <a:xfrm rot="16200000">
              <a:off x="2637719" y="2174931"/>
              <a:ext cx="213064" cy="106532"/>
            </a:xfrm>
            <a:prstGeom prst="rightArrow">
              <a:avLst>
                <a:gd name="adj1" fmla="val 50000"/>
                <a:gd name="adj2" fmla="val 50000"/>
              </a:avLst>
            </a:prstGeom>
            <a:solidFill>
              <a:schemeClr val="bg1">
                <a:lumMod val="75000"/>
              </a:schemeClr>
            </a:solidFill>
            <a:ln w="9525">
              <a:solidFill>
                <a:schemeClr val="tx1"/>
              </a:solidFill>
              <a:miter lim="800000"/>
              <a:headEnd/>
              <a:tailEnd/>
            </a:ln>
            <a:effectLst/>
          </p:spPr>
          <p:txBody>
            <a:bodyPr wrap="none" anchor="ctr"/>
            <a:lstStyle/>
            <a:p>
              <a:endParaRPr lang="en-US"/>
            </a:p>
          </p:txBody>
        </p:sp>
        <p:sp>
          <p:nvSpPr>
            <p:cNvPr id="30" name="AutoShape 21">
              <a:extLst>
                <a:ext uri="{FF2B5EF4-FFF2-40B4-BE49-F238E27FC236}">
                  <a16:creationId xmlns:a16="http://schemas.microsoft.com/office/drawing/2014/main" id="{68828C1F-551B-187D-27A5-13A31EB617E1}"/>
                </a:ext>
              </a:extLst>
            </p:cNvPr>
            <p:cNvSpPr>
              <a:spLocks noChangeArrowheads="1"/>
            </p:cNvSpPr>
            <p:nvPr/>
          </p:nvSpPr>
          <p:spPr bwMode="auto">
            <a:xfrm rot="16200000">
              <a:off x="2637719" y="1565331"/>
              <a:ext cx="213064" cy="106532"/>
            </a:xfrm>
            <a:prstGeom prst="rightArrow">
              <a:avLst>
                <a:gd name="adj1" fmla="val 50000"/>
                <a:gd name="adj2" fmla="val 50000"/>
              </a:avLst>
            </a:prstGeom>
            <a:solidFill>
              <a:schemeClr val="bg1"/>
            </a:solidFill>
            <a:ln w="9525">
              <a:solidFill>
                <a:schemeClr val="tx1"/>
              </a:solidFill>
              <a:miter lim="800000"/>
              <a:headEnd/>
              <a:tailEnd/>
            </a:ln>
            <a:effectLst/>
          </p:spPr>
          <p:txBody>
            <a:bodyPr wrap="none" anchor="ctr"/>
            <a:lstStyle/>
            <a:p>
              <a:endParaRPr lang="en-US"/>
            </a:p>
          </p:txBody>
        </p:sp>
        <p:sp>
          <p:nvSpPr>
            <p:cNvPr id="31" name="AutoShape 11">
              <a:extLst>
                <a:ext uri="{FF2B5EF4-FFF2-40B4-BE49-F238E27FC236}">
                  <a16:creationId xmlns:a16="http://schemas.microsoft.com/office/drawing/2014/main" id="{8C85582E-9924-D193-8837-6A259DF33FCF}"/>
                </a:ext>
              </a:extLst>
            </p:cNvPr>
            <p:cNvSpPr>
              <a:spLocks noChangeArrowheads="1"/>
            </p:cNvSpPr>
            <p:nvPr/>
          </p:nvSpPr>
          <p:spPr bwMode="auto">
            <a:xfrm rot="7380000">
              <a:off x="1772747" y="2701104"/>
              <a:ext cx="213064" cy="106532"/>
            </a:xfrm>
            <a:prstGeom prst="rightArrow">
              <a:avLst>
                <a:gd name="adj1" fmla="val 50000"/>
                <a:gd name="adj2" fmla="val 50000"/>
              </a:avLst>
            </a:prstGeom>
            <a:solidFill>
              <a:schemeClr val="bg1"/>
            </a:solidFill>
            <a:ln w="9525">
              <a:solidFill>
                <a:schemeClr val="tx1"/>
              </a:solidFill>
              <a:miter lim="800000"/>
              <a:headEnd/>
              <a:tailEnd/>
            </a:ln>
            <a:effectLst/>
          </p:spPr>
          <p:txBody>
            <a:bodyPr wrap="none" anchor="ctr"/>
            <a:lstStyle/>
            <a:p>
              <a:endParaRPr lang="en-US"/>
            </a:p>
          </p:txBody>
        </p:sp>
        <p:sp>
          <p:nvSpPr>
            <p:cNvPr id="32" name="AutoShape 12">
              <a:extLst>
                <a:ext uri="{FF2B5EF4-FFF2-40B4-BE49-F238E27FC236}">
                  <a16:creationId xmlns:a16="http://schemas.microsoft.com/office/drawing/2014/main" id="{D990A612-D48D-C9EC-CF39-C18302B9DDA7}"/>
                </a:ext>
              </a:extLst>
            </p:cNvPr>
            <p:cNvSpPr>
              <a:spLocks noChangeArrowheads="1"/>
            </p:cNvSpPr>
            <p:nvPr/>
          </p:nvSpPr>
          <p:spPr bwMode="auto">
            <a:xfrm rot="16200000">
              <a:off x="2637719" y="2632131"/>
              <a:ext cx="213064" cy="106532"/>
            </a:xfrm>
            <a:prstGeom prst="rightArrow">
              <a:avLst>
                <a:gd name="adj1" fmla="val 50000"/>
                <a:gd name="adj2" fmla="val 50000"/>
              </a:avLst>
            </a:prstGeom>
            <a:solidFill>
              <a:schemeClr val="bg1">
                <a:lumMod val="75000"/>
              </a:schemeClr>
            </a:solidFill>
            <a:ln w="9525">
              <a:solidFill>
                <a:schemeClr val="tx1"/>
              </a:solidFill>
              <a:miter lim="800000"/>
              <a:headEnd/>
              <a:tailEnd/>
            </a:ln>
            <a:effectLst/>
          </p:spPr>
          <p:txBody>
            <a:bodyPr wrap="none" anchor="ctr"/>
            <a:lstStyle/>
            <a:p>
              <a:endParaRPr lang="en-US"/>
            </a:p>
          </p:txBody>
        </p:sp>
        <p:sp>
          <p:nvSpPr>
            <p:cNvPr id="33" name="AutoShape 12">
              <a:extLst>
                <a:ext uri="{FF2B5EF4-FFF2-40B4-BE49-F238E27FC236}">
                  <a16:creationId xmlns:a16="http://schemas.microsoft.com/office/drawing/2014/main" id="{23924745-B064-58CC-34E8-8F481F6B7A6E}"/>
                </a:ext>
              </a:extLst>
            </p:cNvPr>
            <p:cNvSpPr>
              <a:spLocks noChangeArrowheads="1"/>
            </p:cNvSpPr>
            <p:nvPr/>
          </p:nvSpPr>
          <p:spPr bwMode="auto">
            <a:xfrm rot="2280000">
              <a:off x="2980619" y="2060631"/>
              <a:ext cx="213064" cy="106532"/>
            </a:xfrm>
            <a:prstGeom prst="rightArrow">
              <a:avLst>
                <a:gd name="adj1" fmla="val 50000"/>
                <a:gd name="adj2" fmla="val 50000"/>
              </a:avLst>
            </a:prstGeom>
            <a:solidFill>
              <a:schemeClr val="bg1"/>
            </a:solidFill>
            <a:ln w="9525">
              <a:solidFill>
                <a:schemeClr val="tx1"/>
              </a:solidFill>
              <a:miter lim="800000"/>
              <a:headEnd/>
              <a:tailEnd/>
            </a:ln>
            <a:effectLst/>
          </p:spPr>
          <p:txBody>
            <a:bodyPr wrap="none" anchor="ctr"/>
            <a:lstStyle/>
            <a:p>
              <a:endParaRPr lang="en-US"/>
            </a:p>
          </p:txBody>
        </p:sp>
        <p:sp>
          <p:nvSpPr>
            <p:cNvPr id="34" name="AutoShape 11">
              <a:extLst>
                <a:ext uri="{FF2B5EF4-FFF2-40B4-BE49-F238E27FC236}">
                  <a16:creationId xmlns:a16="http://schemas.microsoft.com/office/drawing/2014/main" id="{9FF2CF58-BA5A-435E-E781-218AEC888E4F}"/>
                </a:ext>
              </a:extLst>
            </p:cNvPr>
            <p:cNvSpPr>
              <a:spLocks noChangeArrowheads="1"/>
            </p:cNvSpPr>
            <p:nvPr/>
          </p:nvSpPr>
          <p:spPr bwMode="auto">
            <a:xfrm rot="7800000">
              <a:off x="2016757" y="2324531"/>
              <a:ext cx="213064" cy="106532"/>
            </a:xfrm>
            <a:prstGeom prst="rightArrow">
              <a:avLst>
                <a:gd name="adj1" fmla="val 50000"/>
                <a:gd name="adj2" fmla="val 50000"/>
              </a:avLst>
            </a:prstGeom>
            <a:solidFill>
              <a:schemeClr val="bg1"/>
            </a:solidFill>
            <a:ln w="9525">
              <a:solidFill>
                <a:schemeClr val="tx1"/>
              </a:solidFill>
              <a:miter lim="800000"/>
              <a:headEnd/>
              <a:tailEnd/>
            </a:ln>
            <a:effectLst/>
          </p:spPr>
          <p:txBody>
            <a:bodyPr wrap="none" anchor="ctr"/>
            <a:lstStyle/>
            <a:p>
              <a:endParaRPr lang="en-US"/>
            </a:p>
          </p:txBody>
        </p:sp>
        <p:sp>
          <p:nvSpPr>
            <p:cNvPr id="35" name="AutoShape 12">
              <a:extLst>
                <a:ext uri="{FF2B5EF4-FFF2-40B4-BE49-F238E27FC236}">
                  <a16:creationId xmlns:a16="http://schemas.microsoft.com/office/drawing/2014/main" id="{CCD4BF18-7D8E-E2CE-0C9F-DDD526D76CD9}"/>
                </a:ext>
              </a:extLst>
            </p:cNvPr>
            <p:cNvSpPr>
              <a:spLocks noChangeArrowheads="1"/>
            </p:cNvSpPr>
            <p:nvPr/>
          </p:nvSpPr>
          <p:spPr bwMode="auto">
            <a:xfrm rot="3000000">
              <a:off x="3272696" y="2347411"/>
              <a:ext cx="213064" cy="106532"/>
            </a:xfrm>
            <a:prstGeom prst="rightArrow">
              <a:avLst>
                <a:gd name="adj1" fmla="val 50000"/>
                <a:gd name="adj2" fmla="val 50000"/>
              </a:avLst>
            </a:prstGeom>
            <a:solidFill>
              <a:schemeClr val="bg1"/>
            </a:solidFill>
            <a:ln w="9525">
              <a:solidFill>
                <a:schemeClr val="tx1"/>
              </a:solidFill>
              <a:miter lim="800000"/>
              <a:headEnd/>
              <a:tailEnd/>
            </a:ln>
            <a:effectLst/>
          </p:spPr>
          <p:txBody>
            <a:bodyPr wrap="none" anchor="ctr"/>
            <a:lstStyle/>
            <a:p>
              <a:endParaRPr lang="en-US"/>
            </a:p>
          </p:txBody>
        </p:sp>
        <p:sp>
          <p:nvSpPr>
            <p:cNvPr id="36" name="AutoShape 12">
              <a:extLst>
                <a:ext uri="{FF2B5EF4-FFF2-40B4-BE49-F238E27FC236}">
                  <a16:creationId xmlns:a16="http://schemas.microsoft.com/office/drawing/2014/main" id="{09B205B5-A77D-6466-C981-DEA153FD8CF4}"/>
                </a:ext>
              </a:extLst>
            </p:cNvPr>
            <p:cNvSpPr>
              <a:spLocks noChangeArrowheads="1"/>
            </p:cNvSpPr>
            <p:nvPr/>
          </p:nvSpPr>
          <p:spPr bwMode="auto">
            <a:xfrm rot="3300000">
              <a:off x="3539394" y="2709360"/>
              <a:ext cx="213064" cy="106532"/>
            </a:xfrm>
            <a:prstGeom prst="rightArrow">
              <a:avLst>
                <a:gd name="adj1" fmla="val 50000"/>
                <a:gd name="adj2" fmla="val 50000"/>
              </a:avLst>
            </a:prstGeom>
            <a:solidFill>
              <a:schemeClr val="bg1"/>
            </a:solidFill>
            <a:ln w="9525">
              <a:solidFill>
                <a:schemeClr val="tx1"/>
              </a:solidFill>
              <a:miter lim="800000"/>
              <a:headEnd/>
              <a:tailEnd/>
            </a:ln>
            <a:effectLst/>
          </p:spPr>
          <p:txBody>
            <a:bodyPr wrap="none" anchor="ctr"/>
            <a:lstStyle/>
            <a:p>
              <a:endParaRPr lang="en-US"/>
            </a:p>
          </p:txBody>
        </p:sp>
        <p:sp>
          <p:nvSpPr>
            <p:cNvPr id="37" name="TextBox 36">
              <a:extLst>
                <a:ext uri="{FF2B5EF4-FFF2-40B4-BE49-F238E27FC236}">
                  <a16:creationId xmlns:a16="http://schemas.microsoft.com/office/drawing/2014/main" id="{683C490D-61EE-4016-FF50-56D5C7B7D028}"/>
                </a:ext>
              </a:extLst>
            </p:cNvPr>
            <p:cNvSpPr txBox="1"/>
            <p:nvPr/>
          </p:nvSpPr>
          <p:spPr>
            <a:xfrm>
              <a:off x="2710035" y="1654940"/>
              <a:ext cx="287258" cy="276999"/>
            </a:xfrm>
            <a:prstGeom prst="rect">
              <a:avLst/>
            </a:prstGeom>
            <a:noFill/>
          </p:spPr>
          <p:txBody>
            <a:bodyPr wrap="none" rtlCol="0">
              <a:spAutoFit/>
            </a:bodyPr>
            <a:lstStyle/>
            <a:p>
              <a:r>
                <a:rPr lang="en-US" sz="1200" i="1" dirty="0">
                  <a:latin typeface="Times New Roman" pitchFamily="18" charset="0"/>
                  <a:cs typeface="Times New Roman" pitchFamily="18" charset="0"/>
                </a:rPr>
                <a:t>B</a:t>
              </a:r>
            </a:p>
          </p:txBody>
        </p:sp>
        <p:sp>
          <p:nvSpPr>
            <p:cNvPr id="38" name="TextBox 37">
              <a:extLst>
                <a:ext uri="{FF2B5EF4-FFF2-40B4-BE49-F238E27FC236}">
                  <a16:creationId xmlns:a16="http://schemas.microsoft.com/office/drawing/2014/main" id="{BD52FA1F-41B9-1866-4C7C-6C84730B8ABA}"/>
                </a:ext>
              </a:extLst>
            </p:cNvPr>
            <p:cNvSpPr txBox="1"/>
            <p:nvPr/>
          </p:nvSpPr>
          <p:spPr>
            <a:xfrm flipH="1">
              <a:off x="2608675" y="3030868"/>
              <a:ext cx="183992"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0</a:t>
              </a:r>
            </a:p>
          </p:txBody>
        </p:sp>
        <p:sp>
          <p:nvSpPr>
            <p:cNvPr id="39" name="TextBox 38">
              <a:extLst>
                <a:ext uri="{FF2B5EF4-FFF2-40B4-BE49-F238E27FC236}">
                  <a16:creationId xmlns:a16="http://schemas.microsoft.com/office/drawing/2014/main" id="{52E846BE-CD42-2834-FB11-A26A0F36B9F8}"/>
                </a:ext>
              </a:extLst>
            </p:cNvPr>
            <p:cNvSpPr txBox="1"/>
            <p:nvPr/>
          </p:nvSpPr>
          <p:spPr>
            <a:xfrm>
              <a:off x="3673588" y="3043913"/>
              <a:ext cx="33855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90</a:t>
              </a:r>
            </a:p>
          </p:txBody>
        </p:sp>
        <p:sp>
          <p:nvSpPr>
            <p:cNvPr id="40" name="TextBox 39">
              <a:extLst>
                <a:ext uri="{FF2B5EF4-FFF2-40B4-BE49-F238E27FC236}">
                  <a16:creationId xmlns:a16="http://schemas.microsoft.com/office/drawing/2014/main" id="{B45E9AED-9F6F-6E50-FCE2-CDC7BA87EBD3}"/>
                </a:ext>
              </a:extLst>
            </p:cNvPr>
            <p:cNvSpPr txBox="1"/>
            <p:nvPr/>
          </p:nvSpPr>
          <p:spPr>
            <a:xfrm>
              <a:off x="1489429" y="3005556"/>
              <a:ext cx="38985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-90</a:t>
              </a:r>
            </a:p>
          </p:txBody>
        </p:sp>
        <p:sp>
          <p:nvSpPr>
            <p:cNvPr id="41" name="TextBox 40">
              <a:extLst>
                <a:ext uri="{FF2B5EF4-FFF2-40B4-BE49-F238E27FC236}">
                  <a16:creationId xmlns:a16="http://schemas.microsoft.com/office/drawing/2014/main" id="{E016ACCC-A36C-CE68-5D42-6E2F0955DFCA}"/>
                </a:ext>
              </a:extLst>
            </p:cNvPr>
            <p:cNvSpPr txBox="1"/>
            <p:nvPr/>
          </p:nvSpPr>
          <p:spPr>
            <a:xfrm>
              <a:off x="2244606" y="3220989"/>
              <a:ext cx="1067921"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angle, degrees</a:t>
              </a:r>
            </a:p>
          </p:txBody>
        </p:sp>
      </p:grpSp>
      <p:sp>
        <p:nvSpPr>
          <p:cNvPr id="42" name="TextBox 41">
            <a:extLst>
              <a:ext uri="{FF2B5EF4-FFF2-40B4-BE49-F238E27FC236}">
                <a16:creationId xmlns:a16="http://schemas.microsoft.com/office/drawing/2014/main" id="{4F6C8432-0FB0-652D-BEE2-E3759E420076}"/>
              </a:ext>
            </a:extLst>
          </p:cNvPr>
          <p:cNvSpPr txBox="1"/>
          <p:nvPr/>
        </p:nvSpPr>
        <p:spPr>
          <a:xfrm>
            <a:off x="1836672" y="4800600"/>
            <a:ext cx="3089307"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1. along  vertical line ( </a:t>
            </a:r>
            <a:r>
              <a:rPr lang="en-US" i="1" dirty="0">
                <a:latin typeface="Symbol" panose="05050102010706020507" pitchFamily="18" charset="2"/>
                <a:cs typeface="Arial" panose="020B0604020202020204" pitchFamily="34" charset="0"/>
              </a:rPr>
              <a:t>q</a:t>
            </a:r>
            <a:r>
              <a:rPr lang="en-US" dirty="0">
                <a:latin typeface="Arial" panose="020B0604020202020204" pitchFamily="34" charset="0"/>
                <a:cs typeface="Arial" panose="020B0604020202020204" pitchFamily="34" charset="0"/>
              </a:rPr>
              <a:t> = 0)</a:t>
            </a:r>
          </a:p>
        </p:txBody>
      </p:sp>
      <p:graphicFrame>
        <p:nvGraphicFramePr>
          <p:cNvPr id="43" name="Object 42">
            <a:extLst>
              <a:ext uri="{FF2B5EF4-FFF2-40B4-BE49-F238E27FC236}">
                <a16:creationId xmlns:a16="http://schemas.microsoft.com/office/drawing/2014/main" id="{D574E932-ED3D-102D-3A90-AF4215BE0443}"/>
              </a:ext>
            </a:extLst>
          </p:cNvPr>
          <p:cNvGraphicFramePr>
            <a:graphicFrameLocks noChangeAspect="1"/>
          </p:cNvGraphicFramePr>
          <p:nvPr>
            <p:extLst>
              <p:ext uri="{D42A27DB-BD31-4B8C-83A1-F6EECF244321}">
                <p14:modId xmlns:p14="http://schemas.microsoft.com/office/powerpoint/2010/main" val="1626510509"/>
              </p:ext>
            </p:extLst>
          </p:nvPr>
        </p:nvGraphicFramePr>
        <p:xfrm>
          <a:off x="5010583" y="4696507"/>
          <a:ext cx="1458193" cy="553108"/>
        </p:xfrm>
        <a:graphic>
          <a:graphicData uri="http://schemas.openxmlformats.org/presentationml/2006/ole">
            <mc:AlternateContent xmlns:mc="http://schemas.openxmlformats.org/markup-compatibility/2006">
              <mc:Choice xmlns:v="urn:schemas-microsoft-com:vml" Requires="v">
                <p:oleObj name="Equation" r:id="rId13" imgW="1104328" imgH="419641" progId="Equation.DSMT4">
                  <p:embed/>
                </p:oleObj>
              </mc:Choice>
              <mc:Fallback>
                <p:oleObj name="Equation" r:id="rId13" imgW="1104328" imgH="419641" progId="Equation.DSMT4">
                  <p:embed/>
                  <p:pic>
                    <p:nvPicPr>
                      <p:cNvPr id="0" name=""/>
                      <p:cNvPicPr/>
                      <p:nvPr/>
                    </p:nvPicPr>
                    <p:blipFill>
                      <a:blip r:embed="rId14"/>
                      <a:stretch>
                        <a:fillRect/>
                      </a:stretch>
                    </p:blipFill>
                    <p:spPr>
                      <a:xfrm>
                        <a:off x="5010583" y="4696507"/>
                        <a:ext cx="1458193" cy="553108"/>
                      </a:xfrm>
                      <a:prstGeom prst="rect">
                        <a:avLst/>
                      </a:prstGeom>
                    </p:spPr>
                  </p:pic>
                </p:oleObj>
              </mc:Fallback>
            </mc:AlternateContent>
          </a:graphicData>
        </a:graphic>
      </p:graphicFrame>
      <p:sp>
        <p:nvSpPr>
          <p:cNvPr id="44" name="TextBox 43">
            <a:extLst>
              <a:ext uri="{FF2B5EF4-FFF2-40B4-BE49-F238E27FC236}">
                <a16:creationId xmlns:a16="http://schemas.microsoft.com/office/drawing/2014/main" id="{B09FA4AD-A9C0-66DE-97AD-B3CAFABEDF77}"/>
              </a:ext>
            </a:extLst>
          </p:cNvPr>
          <p:cNvSpPr txBox="1"/>
          <p:nvPr/>
        </p:nvSpPr>
        <p:spPr>
          <a:xfrm>
            <a:off x="6646669" y="4800600"/>
            <a:ext cx="389850" cy="369332"/>
          </a:xfrm>
          <a:prstGeom prst="rect">
            <a:avLst/>
          </a:prstGeom>
          <a:noFill/>
        </p:spPr>
        <p:txBody>
          <a:bodyPr wrap="none" rtlCol="0">
            <a:spAutoFit/>
          </a:bodyPr>
          <a:lstStyle/>
          <a:p>
            <a:pPr algn="l"/>
            <a:r>
              <a:rPr lang="en-US" dirty="0">
                <a:latin typeface="Times New Roman" panose="02020603050405020304" pitchFamily="18" charset="0"/>
                <a:cs typeface="Times New Roman" panose="02020603050405020304" pitchFamily="18" charset="0"/>
              </a:rPr>
              <a:t>so</a:t>
            </a:r>
          </a:p>
        </p:txBody>
      </p:sp>
      <p:graphicFrame>
        <p:nvGraphicFramePr>
          <p:cNvPr id="45" name="Object 44">
            <a:extLst>
              <a:ext uri="{FF2B5EF4-FFF2-40B4-BE49-F238E27FC236}">
                <a16:creationId xmlns:a16="http://schemas.microsoft.com/office/drawing/2014/main" id="{113B8E5D-83AC-3014-874A-EAE64446B010}"/>
              </a:ext>
            </a:extLst>
          </p:cNvPr>
          <p:cNvGraphicFramePr>
            <a:graphicFrameLocks noChangeAspect="1"/>
          </p:cNvGraphicFramePr>
          <p:nvPr>
            <p:extLst>
              <p:ext uri="{D42A27DB-BD31-4B8C-83A1-F6EECF244321}">
                <p14:modId xmlns:p14="http://schemas.microsoft.com/office/powerpoint/2010/main" val="670520396"/>
              </p:ext>
            </p:extLst>
          </p:nvPr>
        </p:nvGraphicFramePr>
        <p:xfrm>
          <a:off x="7241706" y="4771221"/>
          <a:ext cx="1943271" cy="665264"/>
        </p:xfrm>
        <a:graphic>
          <a:graphicData uri="http://schemas.openxmlformats.org/presentationml/2006/ole">
            <mc:AlternateContent xmlns:mc="http://schemas.openxmlformats.org/markup-compatibility/2006">
              <mc:Choice xmlns:v="urn:schemas-microsoft-com:vml" Requires="v">
                <p:oleObj name="Equation" r:id="rId15" imgW="1409400" imgH="482400" progId="Equation.DSMT4">
                  <p:embed/>
                </p:oleObj>
              </mc:Choice>
              <mc:Fallback>
                <p:oleObj name="Equation" r:id="rId15" imgW="1409400" imgH="482400" progId="Equation.DSMT4">
                  <p:embed/>
                  <p:pic>
                    <p:nvPicPr>
                      <p:cNvPr id="0" name=""/>
                      <p:cNvPicPr/>
                      <p:nvPr/>
                    </p:nvPicPr>
                    <p:blipFill>
                      <a:blip r:embed="rId16"/>
                      <a:stretch>
                        <a:fillRect/>
                      </a:stretch>
                    </p:blipFill>
                    <p:spPr>
                      <a:xfrm>
                        <a:off x="7241706" y="4771221"/>
                        <a:ext cx="1943271" cy="665264"/>
                      </a:xfrm>
                      <a:prstGeom prst="rect">
                        <a:avLst/>
                      </a:prstGeom>
                    </p:spPr>
                  </p:pic>
                </p:oleObj>
              </mc:Fallback>
            </mc:AlternateContent>
          </a:graphicData>
        </a:graphic>
      </p:graphicFrame>
      <p:sp>
        <p:nvSpPr>
          <p:cNvPr id="46" name="TextBox 45">
            <a:extLst>
              <a:ext uri="{FF2B5EF4-FFF2-40B4-BE49-F238E27FC236}">
                <a16:creationId xmlns:a16="http://schemas.microsoft.com/office/drawing/2014/main" id="{8664D8BE-AB3B-CBF4-038F-3D537265C4AC}"/>
              </a:ext>
            </a:extLst>
          </p:cNvPr>
          <p:cNvSpPr txBox="1"/>
          <p:nvPr/>
        </p:nvSpPr>
        <p:spPr>
          <a:xfrm>
            <a:off x="9629554" y="4740727"/>
            <a:ext cx="800219"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stable</a:t>
            </a:r>
          </a:p>
        </p:txBody>
      </p:sp>
      <p:sp>
        <p:nvSpPr>
          <p:cNvPr id="47" name="TextBox 46">
            <a:extLst>
              <a:ext uri="{FF2B5EF4-FFF2-40B4-BE49-F238E27FC236}">
                <a16:creationId xmlns:a16="http://schemas.microsoft.com/office/drawing/2014/main" id="{F0BEDC68-1546-1845-6667-3DBD4C0487C9}"/>
              </a:ext>
            </a:extLst>
          </p:cNvPr>
          <p:cNvSpPr txBox="1"/>
          <p:nvPr/>
        </p:nvSpPr>
        <p:spPr>
          <a:xfrm>
            <a:off x="9497154" y="5169932"/>
            <a:ext cx="1056700"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unstable</a:t>
            </a:r>
          </a:p>
        </p:txBody>
      </p:sp>
      <p:sp>
        <p:nvSpPr>
          <p:cNvPr id="48" name="TextBox 47">
            <a:extLst>
              <a:ext uri="{FF2B5EF4-FFF2-40B4-BE49-F238E27FC236}">
                <a16:creationId xmlns:a16="http://schemas.microsoft.com/office/drawing/2014/main" id="{A582F1ED-9D6F-C4E6-F6C1-C6C35C779C69}"/>
              </a:ext>
            </a:extLst>
          </p:cNvPr>
          <p:cNvSpPr txBox="1"/>
          <p:nvPr/>
        </p:nvSpPr>
        <p:spPr>
          <a:xfrm>
            <a:off x="2615731" y="5380997"/>
            <a:ext cx="1401346"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and </a:t>
            </a:r>
            <a:r>
              <a:rPr lang="en-US" i="1" dirty="0" err="1">
                <a:latin typeface="Arial" panose="020B0604020202020204" pitchFamily="34" charset="0"/>
                <a:cs typeface="Arial" panose="020B0604020202020204" pitchFamily="34" charset="0"/>
              </a:rPr>
              <a:t>P</a:t>
            </a:r>
            <a:r>
              <a:rPr lang="en-US" i="1" baseline="-25000" dirty="0" err="1">
                <a:latin typeface="Arial" panose="020B0604020202020204" pitchFamily="34" charset="0"/>
                <a:cs typeface="Arial" panose="020B0604020202020204" pitchFamily="34" charset="0"/>
              </a:rPr>
              <a:t>cr</a:t>
            </a:r>
            <a:r>
              <a:rPr lang="en-US" i="1" baseline="-250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kL</a:t>
            </a:r>
            <a:endParaRPr lang="en-US" i="1" dirty="0">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6E00CE04-FC73-C1AF-73F6-D20EA8ADD9E7}"/>
              </a:ext>
            </a:extLst>
          </p:cNvPr>
          <p:cNvSpPr txBox="1"/>
          <p:nvPr/>
        </p:nvSpPr>
        <p:spPr>
          <a:xfrm>
            <a:off x="2078182" y="6161809"/>
            <a:ext cx="2339102"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2. along curved path </a:t>
            </a:r>
          </a:p>
        </p:txBody>
      </p:sp>
      <p:graphicFrame>
        <p:nvGraphicFramePr>
          <p:cNvPr id="50" name="Object 49">
            <a:extLst>
              <a:ext uri="{FF2B5EF4-FFF2-40B4-BE49-F238E27FC236}">
                <a16:creationId xmlns:a16="http://schemas.microsoft.com/office/drawing/2014/main" id="{0EEE83A0-601D-3B95-77D4-7152C37630D1}"/>
              </a:ext>
            </a:extLst>
          </p:cNvPr>
          <p:cNvGraphicFramePr>
            <a:graphicFrameLocks noChangeAspect="1"/>
          </p:cNvGraphicFramePr>
          <p:nvPr>
            <p:extLst>
              <p:ext uri="{D42A27DB-BD31-4B8C-83A1-F6EECF244321}">
                <p14:modId xmlns:p14="http://schemas.microsoft.com/office/powerpoint/2010/main" val="500479642"/>
              </p:ext>
            </p:extLst>
          </p:nvPr>
        </p:nvGraphicFramePr>
        <p:xfrm>
          <a:off x="4438039" y="6031780"/>
          <a:ext cx="1910995" cy="543645"/>
        </p:xfrm>
        <a:graphic>
          <a:graphicData uri="http://schemas.openxmlformats.org/presentationml/2006/ole">
            <mc:AlternateContent xmlns:mc="http://schemas.openxmlformats.org/markup-compatibility/2006">
              <mc:Choice xmlns:v="urn:schemas-microsoft-com:vml" Requires="v">
                <p:oleObj name="Equation" r:id="rId17" imgW="1473120" imgH="419040" progId="Equation.DSMT4">
                  <p:embed/>
                </p:oleObj>
              </mc:Choice>
              <mc:Fallback>
                <p:oleObj name="Equation" r:id="rId17" imgW="1473120" imgH="419040" progId="Equation.DSMT4">
                  <p:embed/>
                  <p:pic>
                    <p:nvPicPr>
                      <p:cNvPr id="0" name=""/>
                      <p:cNvPicPr/>
                      <p:nvPr/>
                    </p:nvPicPr>
                    <p:blipFill>
                      <a:blip r:embed="rId18"/>
                      <a:stretch>
                        <a:fillRect/>
                      </a:stretch>
                    </p:blipFill>
                    <p:spPr>
                      <a:xfrm>
                        <a:off x="4438039" y="6031780"/>
                        <a:ext cx="1910995" cy="543645"/>
                      </a:xfrm>
                      <a:prstGeom prst="rect">
                        <a:avLst/>
                      </a:prstGeom>
                    </p:spPr>
                  </p:pic>
                </p:oleObj>
              </mc:Fallback>
            </mc:AlternateContent>
          </a:graphicData>
        </a:graphic>
      </p:graphicFrame>
      <p:sp>
        <p:nvSpPr>
          <p:cNvPr id="51" name="TextBox 50">
            <a:extLst>
              <a:ext uri="{FF2B5EF4-FFF2-40B4-BE49-F238E27FC236}">
                <a16:creationId xmlns:a16="http://schemas.microsoft.com/office/drawing/2014/main" id="{5D7DBAEB-F43C-F0FC-5919-2C7186D67FB2}"/>
              </a:ext>
            </a:extLst>
          </p:cNvPr>
          <p:cNvSpPr txBox="1"/>
          <p:nvPr/>
        </p:nvSpPr>
        <p:spPr>
          <a:xfrm>
            <a:off x="6932331" y="6203723"/>
            <a:ext cx="1056700"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unstable</a:t>
            </a:r>
          </a:p>
        </p:txBody>
      </p:sp>
      <p:sp>
        <p:nvSpPr>
          <p:cNvPr id="52" name="TextBox 51">
            <a:extLst>
              <a:ext uri="{FF2B5EF4-FFF2-40B4-BE49-F238E27FC236}">
                <a16:creationId xmlns:a16="http://schemas.microsoft.com/office/drawing/2014/main" id="{5F4CCEF5-356B-79B5-C57B-F5F83CCCF683}"/>
              </a:ext>
            </a:extLst>
          </p:cNvPr>
          <p:cNvSpPr txBox="1"/>
          <p:nvPr/>
        </p:nvSpPr>
        <p:spPr>
          <a:xfrm>
            <a:off x="4202533" y="5476429"/>
            <a:ext cx="1633781"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 critical load</a:t>
            </a:r>
          </a:p>
        </p:txBody>
      </p:sp>
      <p:cxnSp>
        <p:nvCxnSpPr>
          <p:cNvPr id="53" name="Straight Connector 52">
            <a:extLst>
              <a:ext uri="{FF2B5EF4-FFF2-40B4-BE49-F238E27FC236}">
                <a16:creationId xmlns:a16="http://schemas.microsoft.com/office/drawing/2014/main" id="{A01150B5-2AC0-AE2B-CE2C-EFA8BDCC9CCE}"/>
              </a:ext>
            </a:extLst>
          </p:cNvPr>
          <p:cNvCxnSpPr/>
          <p:nvPr/>
        </p:nvCxnSpPr>
        <p:spPr>
          <a:xfrm>
            <a:off x="1012423" y="6705600"/>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26492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C6994EB-2465-29D3-EC3A-ADE2BC656C05}"/>
              </a:ext>
            </a:extLst>
          </p:cNvPr>
          <p:cNvSpPr txBox="1"/>
          <p:nvPr/>
        </p:nvSpPr>
        <p:spPr>
          <a:xfrm>
            <a:off x="232353" y="327758"/>
            <a:ext cx="6094268" cy="2943306"/>
          </a:xfrm>
          <a:prstGeom prst="rect">
            <a:avLst/>
          </a:prstGeom>
          <a:noFill/>
        </p:spPr>
        <p:txBody>
          <a:bodyPr wrap="square">
            <a:spAutoFit/>
          </a:bodyPr>
          <a:lstStyle/>
          <a:p>
            <a:pPr marL="0" marR="0">
              <a:lnSpc>
                <a:spcPct val="107000"/>
              </a:lnSpc>
              <a:spcBef>
                <a:spcPts val="0"/>
              </a:spcBef>
              <a:spcAft>
                <a:spcPts val="800"/>
              </a:spcAft>
            </a:pPr>
            <a:r>
              <a:rPr lang="en-US" sz="1800" dirty="0">
                <a:solidFill>
                  <a:srgbClr val="C00000"/>
                </a:solidFill>
                <a:effectLst/>
                <a:latin typeface="Arial" panose="020B0604020202020204" pitchFamily="34" charset="0"/>
                <a:ea typeface="Calibri" panose="020F0502020204030204" pitchFamily="34" charset="0"/>
                <a:cs typeface="Arial" panose="020B0604020202020204" pitchFamily="34" charset="0"/>
              </a:rPr>
              <a:t>Example 14.6 (limit load instability)</a:t>
            </a:r>
          </a:p>
          <a:p>
            <a:pPr marL="0" marR="0">
              <a:lnSpc>
                <a:spcPct val="107000"/>
              </a:lnSpc>
              <a:spcBef>
                <a:spcPts val="0"/>
              </a:spcBef>
              <a:spcAft>
                <a:spcPts val="800"/>
              </a:spcAft>
            </a:pPr>
            <a:endParaRPr lang="en-US" sz="1800" dirty="0">
              <a:solidFill>
                <a:srgbClr val="C00000"/>
              </a:solidFill>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Arial" panose="020B0604020202020204" pitchFamily="34" charset="0"/>
              </a:rPr>
              <a:t> The system of Fig. 14.18 (a) contains a rigid bar and a spring, but the force is now applied to small rigid extension, as shown. The spring is again unstretched when the bar is vertical and rides in a smooth slot, so it always stays horizontal. Determine the conditions for equilibrium and examine the stability of these equilibrium positions.</a:t>
            </a:r>
          </a:p>
        </p:txBody>
      </p:sp>
      <p:grpSp>
        <p:nvGrpSpPr>
          <p:cNvPr id="4" name="Group 3">
            <a:extLst>
              <a:ext uri="{FF2B5EF4-FFF2-40B4-BE49-F238E27FC236}">
                <a16:creationId xmlns:a16="http://schemas.microsoft.com/office/drawing/2014/main" id="{C261BF53-847B-C88F-822F-CBB278914AF6}"/>
              </a:ext>
            </a:extLst>
          </p:cNvPr>
          <p:cNvGrpSpPr/>
          <p:nvPr/>
        </p:nvGrpSpPr>
        <p:grpSpPr>
          <a:xfrm>
            <a:off x="6412394" y="701527"/>
            <a:ext cx="5313747" cy="2877324"/>
            <a:chOff x="1372803" y="1295400"/>
            <a:chExt cx="5313747" cy="2877324"/>
          </a:xfrm>
        </p:grpSpPr>
        <p:sp>
          <p:nvSpPr>
            <p:cNvPr id="5" name="Freeform: Shape 4">
              <a:extLst>
                <a:ext uri="{FF2B5EF4-FFF2-40B4-BE49-F238E27FC236}">
                  <a16:creationId xmlns:a16="http://schemas.microsoft.com/office/drawing/2014/main" id="{2616C6F1-8F02-E003-D82C-C8105B605AC6}"/>
                </a:ext>
              </a:extLst>
            </p:cNvPr>
            <p:cNvSpPr/>
            <p:nvPr/>
          </p:nvSpPr>
          <p:spPr>
            <a:xfrm flipH="1">
              <a:off x="1780040" y="1637319"/>
              <a:ext cx="121023" cy="921123"/>
            </a:xfrm>
            <a:custGeom>
              <a:avLst/>
              <a:gdLst>
                <a:gd name="connsiteX0" fmla="*/ 107576 w 121023"/>
                <a:gd name="connsiteY0" fmla="*/ 0 h 921123"/>
                <a:gd name="connsiteX1" fmla="*/ 80682 w 121023"/>
                <a:gd name="connsiteY1" fmla="*/ 53788 h 921123"/>
                <a:gd name="connsiteX2" fmla="*/ 67235 w 121023"/>
                <a:gd name="connsiteY2" fmla="*/ 80682 h 921123"/>
                <a:gd name="connsiteX3" fmla="*/ 53788 w 121023"/>
                <a:gd name="connsiteY3" fmla="*/ 100853 h 921123"/>
                <a:gd name="connsiteX4" fmla="*/ 47064 w 121023"/>
                <a:gd name="connsiteY4" fmla="*/ 121023 h 921123"/>
                <a:gd name="connsiteX5" fmla="*/ 26894 w 121023"/>
                <a:gd name="connsiteY5" fmla="*/ 147918 h 921123"/>
                <a:gd name="connsiteX6" fmla="*/ 13447 w 121023"/>
                <a:gd name="connsiteY6" fmla="*/ 309282 h 921123"/>
                <a:gd name="connsiteX7" fmla="*/ 6723 w 121023"/>
                <a:gd name="connsiteY7" fmla="*/ 369794 h 921123"/>
                <a:gd name="connsiteX8" fmla="*/ 0 w 121023"/>
                <a:gd name="connsiteY8" fmla="*/ 450476 h 921123"/>
                <a:gd name="connsiteX9" fmla="*/ 13447 w 121023"/>
                <a:gd name="connsiteY9" fmla="*/ 504265 h 921123"/>
                <a:gd name="connsiteX10" fmla="*/ 26894 w 121023"/>
                <a:gd name="connsiteY10" fmla="*/ 571500 h 921123"/>
                <a:gd name="connsiteX11" fmla="*/ 40341 w 121023"/>
                <a:gd name="connsiteY11" fmla="*/ 598394 h 921123"/>
                <a:gd name="connsiteX12" fmla="*/ 47064 w 121023"/>
                <a:gd name="connsiteY12" fmla="*/ 632012 h 921123"/>
                <a:gd name="connsiteX13" fmla="*/ 60512 w 121023"/>
                <a:gd name="connsiteY13" fmla="*/ 685800 h 921123"/>
                <a:gd name="connsiteX14" fmla="*/ 67235 w 121023"/>
                <a:gd name="connsiteY14" fmla="*/ 719418 h 921123"/>
                <a:gd name="connsiteX15" fmla="*/ 73959 w 121023"/>
                <a:gd name="connsiteY15" fmla="*/ 766482 h 921123"/>
                <a:gd name="connsiteX16" fmla="*/ 87406 w 121023"/>
                <a:gd name="connsiteY16" fmla="*/ 826994 h 921123"/>
                <a:gd name="connsiteX17" fmla="*/ 100853 w 121023"/>
                <a:gd name="connsiteY17" fmla="*/ 887506 h 921123"/>
                <a:gd name="connsiteX18" fmla="*/ 114300 w 121023"/>
                <a:gd name="connsiteY18" fmla="*/ 914400 h 921123"/>
                <a:gd name="connsiteX19" fmla="*/ 121023 w 121023"/>
                <a:gd name="connsiteY19" fmla="*/ 921123 h 921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023" h="921123">
                  <a:moveTo>
                    <a:pt x="107576" y="0"/>
                  </a:moveTo>
                  <a:cubicBezTo>
                    <a:pt x="95216" y="61806"/>
                    <a:pt x="112073" y="9842"/>
                    <a:pt x="80682" y="53788"/>
                  </a:cubicBezTo>
                  <a:cubicBezTo>
                    <a:pt x="74856" y="61944"/>
                    <a:pt x="72208" y="71980"/>
                    <a:pt x="67235" y="80682"/>
                  </a:cubicBezTo>
                  <a:cubicBezTo>
                    <a:pt x="63226" y="87698"/>
                    <a:pt x="57402" y="93625"/>
                    <a:pt x="53788" y="100853"/>
                  </a:cubicBezTo>
                  <a:cubicBezTo>
                    <a:pt x="50618" y="107192"/>
                    <a:pt x="50580" y="114870"/>
                    <a:pt x="47064" y="121023"/>
                  </a:cubicBezTo>
                  <a:cubicBezTo>
                    <a:pt x="41504" y="130753"/>
                    <a:pt x="33617" y="138953"/>
                    <a:pt x="26894" y="147918"/>
                  </a:cubicBezTo>
                  <a:cubicBezTo>
                    <a:pt x="10716" y="228801"/>
                    <a:pt x="24840" y="149777"/>
                    <a:pt x="13447" y="309282"/>
                  </a:cubicBezTo>
                  <a:cubicBezTo>
                    <a:pt x="12001" y="329525"/>
                    <a:pt x="8647" y="349591"/>
                    <a:pt x="6723" y="369794"/>
                  </a:cubicBezTo>
                  <a:cubicBezTo>
                    <a:pt x="4164" y="396660"/>
                    <a:pt x="2241" y="423582"/>
                    <a:pt x="0" y="450476"/>
                  </a:cubicBezTo>
                  <a:cubicBezTo>
                    <a:pt x="4482" y="468406"/>
                    <a:pt x="10409" y="486035"/>
                    <a:pt x="13447" y="504265"/>
                  </a:cubicBezTo>
                  <a:cubicBezTo>
                    <a:pt x="15772" y="518215"/>
                    <a:pt x="20874" y="555448"/>
                    <a:pt x="26894" y="571500"/>
                  </a:cubicBezTo>
                  <a:cubicBezTo>
                    <a:pt x="30413" y="580885"/>
                    <a:pt x="35859" y="589429"/>
                    <a:pt x="40341" y="598394"/>
                  </a:cubicBezTo>
                  <a:cubicBezTo>
                    <a:pt x="42582" y="609600"/>
                    <a:pt x="44494" y="620877"/>
                    <a:pt x="47064" y="632012"/>
                  </a:cubicBezTo>
                  <a:cubicBezTo>
                    <a:pt x="51220" y="650020"/>
                    <a:pt x="56888" y="667678"/>
                    <a:pt x="60512" y="685800"/>
                  </a:cubicBezTo>
                  <a:cubicBezTo>
                    <a:pt x="62753" y="697006"/>
                    <a:pt x="65356" y="708146"/>
                    <a:pt x="67235" y="719418"/>
                  </a:cubicBezTo>
                  <a:cubicBezTo>
                    <a:pt x="69840" y="735050"/>
                    <a:pt x="71038" y="750906"/>
                    <a:pt x="73959" y="766482"/>
                  </a:cubicBezTo>
                  <a:cubicBezTo>
                    <a:pt x="77767" y="786791"/>
                    <a:pt x="83077" y="806790"/>
                    <a:pt x="87406" y="826994"/>
                  </a:cubicBezTo>
                  <a:cubicBezTo>
                    <a:pt x="89538" y="836943"/>
                    <a:pt x="96535" y="875991"/>
                    <a:pt x="100853" y="887506"/>
                  </a:cubicBezTo>
                  <a:cubicBezTo>
                    <a:pt x="104372" y="896891"/>
                    <a:pt x="109143" y="905805"/>
                    <a:pt x="114300" y="914400"/>
                  </a:cubicBezTo>
                  <a:cubicBezTo>
                    <a:pt x="115931" y="917118"/>
                    <a:pt x="118782" y="918882"/>
                    <a:pt x="121023" y="921123"/>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ine 32">
              <a:extLst>
                <a:ext uri="{FF2B5EF4-FFF2-40B4-BE49-F238E27FC236}">
                  <a16:creationId xmlns:a16="http://schemas.microsoft.com/office/drawing/2014/main" id="{AF8025F9-EC48-3614-0C02-72E94D025155}"/>
                </a:ext>
              </a:extLst>
            </p:cNvPr>
            <p:cNvSpPr>
              <a:spLocks noChangeShapeType="1"/>
            </p:cNvSpPr>
            <p:nvPr/>
          </p:nvSpPr>
          <p:spPr bwMode="auto">
            <a:xfrm flipV="1">
              <a:off x="3597276" y="2285999"/>
              <a:ext cx="822324" cy="1485898"/>
            </a:xfrm>
            <a:prstGeom prst="line">
              <a:avLst/>
            </a:prstGeom>
            <a:noFill/>
            <a:ln w="9525">
              <a:solidFill>
                <a:schemeClr val="tx1"/>
              </a:solidFill>
              <a:round/>
              <a:headEnd/>
              <a:tailEnd/>
            </a:ln>
            <a:effectLst/>
          </p:spPr>
          <p:txBody>
            <a:bodyPr/>
            <a:lstStyle/>
            <a:p>
              <a:endParaRPr lang="en-US"/>
            </a:p>
          </p:txBody>
        </p:sp>
        <p:sp>
          <p:nvSpPr>
            <p:cNvPr id="7" name="Line 33">
              <a:extLst>
                <a:ext uri="{FF2B5EF4-FFF2-40B4-BE49-F238E27FC236}">
                  <a16:creationId xmlns:a16="http://schemas.microsoft.com/office/drawing/2014/main" id="{A4E6BE23-5C49-97FD-35E4-86DC60EFDAD4}"/>
                </a:ext>
              </a:extLst>
            </p:cNvPr>
            <p:cNvSpPr>
              <a:spLocks noChangeShapeType="1"/>
            </p:cNvSpPr>
            <p:nvPr/>
          </p:nvSpPr>
          <p:spPr bwMode="auto">
            <a:xfrm flipV="1">
              <a:off x="3597275" y="2133600"/>
              <a:ext cx="0" cy="1638300"/>
            </a:xfrm>
            <a:prstGeom prst="line">
              <a:avLst/>
            </a:prstGeom>
            <a:noFill/>
            <a:ln w="9525">
              <a:solidFill>
                <a:schemeClr val="tx1"/>
              </a:solidFill>
              <a:prstDash val="dash"/>
              <a:round/>
              <a:headEnd/>
              <a:tailEnd/>
            </a:ln>
            <a:effectLst/>
          </p:spPr>
          <p:txBody>
            <a:bodyPr/>
            <a:lstStyle/>
            <a:p>
              <a:endParaRPr lang="en-US"/>
            </a:p>
          </p:txBody>
        </p:sp>
        <p:sp>
          <p:nvSpPr>
            <p:cNvPr id="8" name="Line 34">
              <a:extLst>
                <a:ext uri="{FF2B5EF4-FFF2-40B4-BE49-F238E27FC236}">
                  <a16:creationId xmlns:a16="http://schemas.microsoft.com/office/drawing/2014/main" id="{6E43EFC8-60C9-AD7E-A9D6-258D62EEE7E6}"/>
                </a:ext>
              </a:extLst>
            </p:cNvPr>
            <p:cNvSpPr>
              <a:spLocks noChangeShapeType="1"/>
            </p:cNvSpPr>
            <p:nvPr/>
          </p:nvSpPr>
          <p:spPr bwMode="auto">
            <a:xfrm flipH="1">
              <a:off x="3597275" y="2286000"/>
              <a:ext cx="533400" cy="0"/>
            </a:xfrm>
            <a:prstGeom prst="line">
              <a:avLst/>
            </a:prstGeom>
            <a:noFill/>
            <a:ln w="9525">
              <a:solidFill>
                <a:schemeClr val="tx1"/>
              </a:solidFill>
              <a:prstDash val="dash"/>
              <a:round/>
              <a:headEnd/>
              <a:tailEnd/>
            </a:ln>
            <a:effectLst/>
          </p:spPr>
          <p:txBody>
            <a:bodyPr/>
            <a:lstStyle/>
            <a:p>
              <a:endParaRPr lang="en-US"/>
            </a:p>
          </p:txBody>
        </p:sp>
        <p:sp>
          <p:nvSpPr>
            <p:cNvPr id="9" name="Line 35">
              <a:extLst>
                <a:ext uri="{FF2B5EF4-FFF2-40B4-BE49-F238E27FC236}">
                  <a16:creationId xmlns:a16="http://schemas.microsoft.com/office/drawing/2014/main" id="{65A86CF8-1D74-F5F2-038B-CE049F0C4978}"/>
                </a:ext>
              </a:extLst>
            </p:cNvPr>
            <p:cNvSpPr>
              <a:spLocks noChangeShapeType="1"/>
            </p:cNvSpPr>
            <p:nvPr/>
          </p:nvSpPr>
          <p:spPr bwMode="auto">
            <a:xfrm>
              <a:off x="4667250" y="1838325"/>
              <a:ext cx="0" cy="609600"/>
            </a:xfrm>
            <a:prstGeom prst="line">
              <a:avLst/>
            </a:prstGeom>
            <a:noFill/>
            <a:ln w="28575">
              <a:solidFill>
                <a:schemeClr val="tx1"/>
              </a:solidFill>
              <a:round/>
              <a:headEnd/>
              <a:tailEnd type="triangle" w="med" len="med"/>
            </a:ln>
            <a:effectLst/>
          </p:spPr>
          <p:txBody>
            <a:bodyPr/>
            <a:lstStyle/>
            <a:p>
              <a:endParaRPr lang="en-US"/>
            </a:p>
          </p:txBody>
        </p:sp>
        <p:sp>
          <p:nvSpPr>
            <p:cNvPr id="10" name="Text Box 36">
              <a:extLst>
                <a:ext uri="{FF2B5EF4-FFF2-40B4-BE49-F238E27FC236}">
                  <a16:creationId xmlns:a16="http://schemas.microsoft.com/office/drawing/2014/main" id="{AAC5C2AB-6126-F70B-A6D8-57E54E9D97E1}"/>
                </a:ext>
              </a:extLst>
            </p:cNvPr>
            <p:cNvSpPr txBox="1">
              <a:spLocks noChangeArrowheads="1"/>
            </p:cNvSpPr>
            <p:nvPr/>
          </p:nvSpPr>
          <p:spPr bwMode="auto">
            <a:xfrm>
              <a:off x="4371975" y="1809750"/>
              <a:ext cx="279244" cy="276999"/>
            </a:xfrm>
            <a:prstGeom prst="rect">
              <a:avLst/>
            </a:prstGeom>
            <a:noFill/>
            <a:ln w="9525">
              <a:noFill/>
              <a:miter lim="800000"/>
              <a:headEnd/>
              <a:tailEnd/>
            </a:ln>
            <a:effectLst/>
          </p:spPr>
          <p:txBody>
            <a:bodyPr wrap="none">
              <a:spAutoFit/>
            </a:bodyPr>
            <a:lstStyle/>
            <a:p>
              <a:r>
                <a:rPr lang="en-US" sz="1200" i="1" dirty="0">
                  <a:latin typeface="Times New Roman" pitchFamily="18" charset="0"/>
                  <a:cs typeface="Times New Roman" pitchFamily="18" charset="0"/>
                </a:rPr>
                <a:t>P</a:t>
              </a:r>
            </a:p>
          </p:txBody>
        </p:sp>
        <p:sp>
          <p:nvSpPr>
            <p:cNvPr id="11" name="Text Box 37">
              <a:extLst>
                <a:ext uri="{FF2B5EF4-FFF2-40B4-BE49-F238E27FC236}">
                  <a16:creationId xmlns:a16="http://schemas.microsoft.com/office/drawing/2014/main" id="{42238FFC-B0EF-FDD2-C967-3CA610305730}"/>
                </a:ext>
              </a:extLst>
            </p:cNvPr>
            <p:cNvSpPr txBox="1">
              <a:spLocks noChangeArrowheads="1"/>
            </p:cNvSpPr>
            <p:nvPr/>
          </p:nvSpPr>
          <p:spPr bwMode="auto">
            <a:xfrm>
              <a:off x="4038600" y="2790825"/>
              <a:ext cx="279244" cy="276999"/>
            </a:xfrm>
            <a:prstGeom prst="rect">
              <a:avLst/>
            </a:prstGeom>
            <a:noFill/>
            <a:ln w="9525">
              <a:noFill/>
              <a:miter lim="800000"/>
              <a:headEnd/>
              <a:tailEnd/>
            </a:ln>
            <a:effectLst/>
          </p:spPr>
          <p:txBody>
            <a:bodyPr wrap="none">
              <a:spAutoFit/>
            </a:bodyPr>
            <a:lstStyle/>
            <a:p>
              <a:r>
                <a:rPr lang="en-US" sz="1200" i="1" dirty="0">
                  <a:latin typeface="Times New Roman" pitchFamily="18" charset="0"/>
                  <a:cs typeface="Times New Roman" pitchFamily="18" charset="0"/>
                </a:rPr>
                <a:t>L</a:t>
              </a:r>
            </a:p>
          </p:txBody>
        </p:sp>
        <p:sp>
          <p:nvSpPr>
            <p:cNvPr id="12" name="Text Box 40">
              <a:extLst>
                <a:ext uri="{FF2B5EF4-FFF2-40B4-BE49-F238E27FC236}">
                  <a16:creationId xmlns:a16="http://schemas.microsoft.com/office/drawing/2014/main" id="{DFBDDAF8-5E16-F0EA-9658-072F6024743A}"/>
                </a:ext>
              </a:extLst>
            </p:cNvPr>
            <p:cNvSpPr txBox="1">
              <a:spLocks noChangeArrowheads="1"/>
            </p:cNvSpPr>
            <p:nvPr/>
          </p:nvSpPr>
          <p:spPr bwMode="auto">
            <a:xfrm>
              <a:off x="3597275" y="3162300"/>
              <a:ext cx="264816" cy="276999"/>
            </a:xfrm>
            <a:prstGeom prst="rect">
              <a:avLst/>
            </a:prstGeom>
            <a:noFill/>
            <a:ln w="9525">
              <a:noFill/>
              <a:miter lim="800000"/>
              <a:headEnd/>
              <a:tailEnd/>
            </a:ln>
            <a:effectLst/>
          </p:spPr>
          <p:txBody>
            <a:bodyPr wrap="none">
              <a:spAutoFit/>
            </a:bodyPr>
            <a:lstStyle/>
            <a:p>
              <a:r>
                <a:rPr lang="en-US" sz="1200" dirty="0">
                  <a:latin typeface="Symbol" pitchFamily="18" charset="2"/>
                  <a:cs typeface="Times New Roman" pitchFamily="18" charset="0"/>
                </a:rPr>
                <a:t>q</a:t>
              </a:r>
            </a:p>
          </p:txBody>
        </p:sp>
        <p:sp>
          <p:nvSpPr>
            <p:cNvPr id="13" name="Rectangle 5">
              <a:extLst>
                <a:ext uri="{FF2B5EF4-FFF2-40B4-BE49-F238E27FC236}">
                  <a16:creationId xmlns:a16="http://schemas.microsoft.com/office/drawing/2014/main" id="{9BFC0237-3636-E1A5-E169-BE9D3AB645F0}"/>
                </a:ext>
              </a:extLst>
            </p:cNvPr>
            <p:cNvSpPr>
              <a:spLocks noChangeArrowheads="1"/>
            </p:cNvSpPr>
            <p:nvPr/>
          </p:nvSpPr>
          <p:spPr bwMode="auto">
            <a:xfrm>
              <a:off x="2759075" y="2057400"/>
              <a:ext cx="76200" cy="16764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14" name="Rectangle 6">
              <a:extLst>
                <a:ext uri="{FF2B5EF4-FFF2-40B4-BE49-F238E27FC236}">
                  <a16:creationId xmlns:a16="http://schemas.microsoft.com/office/drawing/2014/main" id="{C572E8D6-AEA4-D2D6-3D18-C9E9D18790ED}"/>
                </a:ext>
              </a:extLst>
            </p:cNvPr>
            <p:cNvSpPr>
              <a:spLocks noChangeArrowheads="1"/>
            </p:cNvSpPr>
            <p:nvPr/>
          </p:nvSpPr>
          <p:spPr bwMode="auto">
            <a:xfrm>
              <a:off x="1530350" y="1936750"/>
              <a:ext cx="228600" cy="295275"/>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15" name="Line 7">
              <a:extLst>
                <a:ext uri="{FF2B5EF4-FFF2-40B4-BE49-F238E27FC236}">
                  <a16:creationId xmlns:a16="http://schemas.microsoft.com/office/drawing/2014/main" id="{B270F0CA-C9EE-08F8-2B32-5EA8EDAEABB2}"/>
                </a:ext>
              </a:extLst>
            </p:cNvPr>
            <p:cNvSpPr>
              <a:spLocks noChangeShapeType="1"/>
            </p:cNvSpPr>
            <p:nvPr/>
          </p:nvSpPr>
          <p:spPr bwMode="auto">
            <a:xfrm>
              <a:off x="1530350" y="1631950"/>
              <a:ext cx="0" cy="981075"/>
            </a:xfrm>
            <a:prstGeom prst="line">
              <a:avLst/>
            </a:prstGeom>
            <a:noFill/>
            <a:ln w="19050">
              <a:solidFill>
                <a:schemeClr val="tx1"/>
              </a:solidFill>
              <a:round/>
              <a:headEnd/>
              <a:tailEnd/>
            </a:ln>
            <a:effectLst/>
          </p:spPr>
          <p:txBody>
            <a:bodyPr/>
            <a:lstStyle/>
            <a:p>
              <a:endParaRPr lang="en-US"/>
            </a:p>
          </p:txBody>
        </p:sp>
        <p:sp>
          <p:nvSpPr>
            <p:cNvPr id="16" name="Line 8">
              <a:extLst>
                <a:ext uri="{FF2B5EF4-FFF2-40B4-BE49-F238E27FC236}">
                  <a16:creationId xmlns:a16="http://schemas.microsoft.com/office/drawing/2014/main" id="{8E4B83AA-2BB4-5F67-7E2D-25C4588024F5}"/>
                </a:ext>
              </a:extLst>
            </p:cNvPr>
            <p:cNvSpPr>
              <a:spLocks noChangeShapeType="1"/>
            </p:cNvSpPr>
            <p:nvPr/>
          </p:nvSpPr>
          <p:spPr bwMode="auto">
            <a:xfrm>
              <a:off x="1762400" y="1660525"/>
              <a:ext cx="6350" cy="952500"/>
            </a:xfrm>
            <a:prstGeom prst="line">
              <a:avLst/>
            </a:prstGeom>
            <a:noFill/>
            <a:ln w="19050">
              <a:solidFill>
                <a:schemeClr val="tx1"/>
              </a:solidFill>
              <a:round/>
              <a:headEnd/>
              <a:tailEnd/>
            </a:ln>
            <a:effectLst/>
          </p:spPr>
          <p:txBody>
            <a:bodyPr/>
            <a:lstStyle/>
            <a:p>
              <a:endParaRPr lang="en-US"/>
            </a:p>
          </p:txBody>
        </p:sp>
        <p:sp>
          <p:nvSpPr>
            <p:cNvPr id="17" name="Rectangle 24">
              <a:extLst>
                <a:ext uri="{FF2B5EF4-FFF2-40B4-BE49-F238E27FC236}">
                  <a16:creationId xmlns:a16="http://schemas.microsoft.com/office/drawing/2014/main" id="{CF8FFD9A-1950-C98F-2B96-42D14E426A39}"/>
                </a:ext>
              </a:extLst>
            </p:cNvPr>
            <p:cNvSpPr>
              <a:spLocks noChangeArrowheads="1"/>
            </p:cNvSpPr>
            <p:nvPr/>
          </p:nvSpPr>
          <p:spPr bwMode="auto">
            <a:xfrm>
              <a:off x="2597150" y="3756025"/>
              <a:ext cx="381000" cy="228600"/>
            </a:xfrm>
            <a:prstGeom prst="rect">
              <a:avLst/>
            </a:prstGeom>
            <a:solidFill>
              <a:schemeClr val="bg1"/>
            </a:solidFill>
            <a:ln w="9525">
              <a:noFill/>
              <a:miter lim="800000"/>
              <a:headEnd/>
              <a:tailEnd/>
            </a:ln>
            <a:effectLst/>
          </p:spPr>
          <p:txBody>
            <a:bodyPr wrap="none" anchor="ctr"/>
            <a:lstStyle/>
            <a:p>
              <a:endParaRPr lang="en-US"/>
            </a:p>
          </p:txBody>
        </p:sp>
        <p:sp>
          <p:nvSpPr>
            <p:cNvPr id="18" name="Line 27">
              <a:extLst>
                <a:ext uri="{FF2B5EF4-FFF2-40B4-BE49-F238E27FC236}">
                  <a16:creationId xmlns:a16="http://schemas.microsoft.com/office/drawing/2014/main" id="{8B7A7EDC-1D50-70D4-5C30-13BEDF5B4616}"/>
                </a:ext>
              </a:extLst>
            </p:cNvPr>
            <p:cNvSpPr>
              <a:spLocks noChangeShapeType="1"/>
            </p:cNvSpPr>
            <p:nvPr/>
          </p:nvSpPr>
          <p:spPr bwMode="auto">
            <a:xfrm>
              <a:off x="3055938" y="1495425"/>
              <a:ext cx="0" cy="533400"/>
            </a:xfrm>
            <a:prstGeom prst="line">
              <a:avLst/>
            </a:prstGeom>
            <a:noFill/>
            <a:ln w="28575">
              <a:solidFill>
                <a:schemeClr val="tx1"/>
              </a:solidFill>
              <a:round/>
              <a:headEnd/>
              <a:tailEnd type="triangle" w="med" len="med"/>
            </a:ln>
            <a:effectLst/>
          </p:spPr>
          <p:txBody>
            <a:bodyPr/>
            <a:lstStyle/>
            <a:p>
              <a:endParaRPr lang="en-US"/>
            </a:p>
          </p:txBody>
        </p:sp>
        <p:sp>
          <p:nvSpPr>
            <p:cNvPr id="19" name="Text Box 28">
              <a:extLst>
                <a:ext uri="{FF2B5EF4-FFF2-40B4-BE49-F238E27FC236}">
                  <a16:creationId xmlns:a16="http://schemas.microsoft.com/office/drawing/2014/main" id="{8522BDBD-59EF-071C-FA2B-A519EC989A2B}"/>
                </a:ext>
              </a:extLst>
            </p:cNvPr>
            <p:cNvSpPr txBox="1">
              <a:spLocks noChangeArrowheads="1"/>
            </p:cNvSpPr>
            <p:nvPr/>
          </p:nvSpPr>
          <p:spPr bwMode="auto">
            <a:xfrm>
              <a:off x="2149475" y="1600200"/>
              <a:ext cx="261610" cy="276999"/>
            </a:xfrm>
            <a:prstGeom prst="rect">
              <a:avLst/>
            </a:prstGeom>
            <a:noFill/>
            <a:ln w="9525">
              <a:noFill/>
              <a:miter lim="800000"/>
              <a:headEnd/>
              <a:tailEnd/>
            </a:ln>
            <a:effectLst/>
          </p:spPr>
          <p:txBody>
            <a:bodyPr wrap="none">
              <a:spAutoFit/>
            </a:bodyPr>
            <a:lstStyle/>
            <a:p>
              <a:r>
                <a:rPr lang="en-US" sz="1200" i="1" dirty="0">
                  <a:latin typeface="Times New Roman" pitchFamily="18" charset="0"/>
                  <a:cs typeface="Times New Roman" pitchFamily="18" charset="0"/>
                </a:rPr>
                <a:t>k</a:t>
              </a:r>
            </a:p>
          </p:txBody>
        </p:sp>
        <p:sp>
          <p:nvSpPr>
            <p:cNvPr id="20" name="Text Box 29">
              <a:extLst>
                <a:ext uri="{FF2B5EF4-FFF2-40B4-BE49-F238E27FC236}">
                  <a16:creationId xmlns:a16="http://schemas.microsoft.com/office/drawing/2014/main" id="{3C9660AB-0797-34DD-A581-A49758CF8433}"/>
                </a:ext>
              </a:extLst>
            </p:cNvPr>
            <p:cNvSpPr txBox="1">
              <a:spLocks noChangeArrowheads="1"/>
            </p:cNvSpPr>
            <p:nvPr/>
          </p:nvSpPr>
          <p:spPr bwMode="auto">
            <a:xfrm>
              <a:off x="2743200" y="1295400"/>
              <a:ext cx="279244" cy="276999"/>
            </a:xfrm>
            <a:prstGeom prst="rect">
              <a:avLst/>
            </a:prstGeom>
            <a:noFill/>
            <a:ln w="9525">
              <a:noFill/>
              <a:miter lim="800000"/>
              <a:headEnd/>
              <a:tailEnd/>
            </a:ln>
            <a:effectLst/>
          </p:spPr>
          <p:txBody>
            <a:bodyPr wrap="none">
              <a:spAutoFit/>
            </a:bodyPr>
            <a:lstStyle/>
            <a:p>
              <a:r>
                <a:rPr lang="en-US" sz="1200" i="1" dirty="0">
                  <a:latin typeface="Times New Roman" pitchFamily="18" charset="0"/>
                  <a:cs typeface="Times New Roman" pitchFamily="18" charset="0"/>
                </a:rPr>
                <a:t>P</a:t>
              </a:r>
            </a:p>
          </p:txBody>
        </p:sp>
        <p:sp>
          <p:nvSpPr>
            <p:cNvPr id="21" name="Text Box 31">
              <a:extLst>
                <a:ext uri="{FF2B5EF4-FFF2-40B4-BE49-F238E27FC236}">
                  <a16:creationId xmlns:a16="http://schemas.microsoft.com/office/drawing/2014/main" id="{2F4EE873-BC96-737C-5D28-DB514CBEB7D8}"/>
                </a:ext>
              </a:extLst>
            </p:cNvPr>
            <p:cNvSpPr txBox="1">
              <a:spLocks noChangeArrowheads="1"/>
            </p:cNvSpPr>
            <p:nvPr/>
          </p:nvSpPr>
          <p:spPr bwMode="auto">
            <a:xfrm>
              <a:off x="2514632" y="2545471"/>
              <a:ext cx="279244" cy="276999"/>
            </a:xfrm>
            <a:prstGeom prst="rect">
              <a:avLst/>
            </a:prstGeom>
            <a:noFill/>
            <a:ln w="9525">
              <a:noFill/>
              <a:miter lim="800000"/>
              <a:headEnd/>
              <a:tailEnd/>
            </a:ln>
            <a:effectLst/>
          </p:spPr>
          <p:txBody>
            <a:bodyPr wrap="none">
              <a:spAutoFit/>
            </a:bodyPr>
            <a:lstStyle/>
            <a:p>
              <a:r>
                <a:rPr lang="en-US" sz="1200" i="1" dirty="0">
                  <a:latin typeface="Times New Roman" pitchFamily="18" charset="0"/>
                  <a:cs typeface="Times New Roman" pitchFamily="18" charset="0"/>
                </a:rPr>
                <a:t>L</a:t>
              </a:r>
            </a:p>
          </p:txBody>
        </p:sp>
        <p:sp>
          <p:nvSpPr>
            <p:cNvPr id="22" name="Line 38">
              <a:extLst>
                <a:ext uri="{FF2B5EF4-FFF2-40B4-BE49-F238E27FC236}">
                  <a16:creationId xmlns:a16="http://schemas.microsoft.com/office/drawing/2014/main" id="{2DA65D72-EC8A-4FFE-27AA-022E56274526}"/>
                </a:ext>
              </a:extLst>
            </p:cNvPr>
            <p:cNvSpPr>
              <a:spLocks noChangeShapeType="1"/>
            </p:cNvSpPr>
            <p:nvPr/>
          </p:nvSpPr>
          <p:spPr bwMode="auto">
            <a:xfrm flipV="1">
              <a:off x="2378075" y="2971800"/>
              <a:ext cx="304800" cy="304800"/>
            </a:xfrm>
            <a:prstGeom prst="line">
              <a:avLst/>
            </a:prstGeom>
            <a:noFill/>
            <a:ln w="9525">
              <a:solidFill>
                <a:schemeClr val="tx1"/>
              </a:solidFill>
              <a:round/>
              <a:headEnd/>
              <a:tailEnd type="triangle" w="med" len="med"/>
            </a:ln>
            <a:effectLst/>
          </p:spPr>
          <p:txBody>
            <a:bodyPr/>
            <a:lstStyle/>
            <a:p>
              <a:endParaRPr lang="en-US"/>
            </a:p>
          </p:txBody>
        </p:sp>
        <p:sp>
          <p:nvSpPr>
            <p:cNvPr id="23" name="Text Box 39">
              <a:extLst>
                <a:ext uri="{FF2B5EF4-FFF2-40B4-BE49-F238E27FC236}">
                  <a16:creationId xmlns:a16="http://schemas.microsoft.com/office/drawing/2014/main" id="{2D31294B-E19E-E0AE-A5B2-135F8DEE72DA}"/>
                </a:ext>
              </a:extLst>
            </p:cNvPr>
            <p:cNvSpPr txBox="1">
              <a:spLocks noChangeArrowheads="1"/>
            </p:cNvSpPr>
            <p:nvPr/>
          </p:nvSpPr>
          <p:spPr bwMode="auto">
            <a:xfrm>
              <a:off x="2149475" y="3200400"/>
              <a:ext cx="476412" cy="276999"/>
            </a:xfrm>
            <a:prstGeom prst="rect">
              <a:avLst/>
            </a:prstGeom>
            <a:noFill/>
            <a:ln w="9525">
              <a:noFill/>
              <a:miter lim="800000"/>
              <a:headEnd/>
              <a:tailEnd/>
            </a:ln>
            <a:effectLst/>
          </p:spPr>
          <p:txBody>
            <a:bodyPr wrap="none">
              <a:spAutoFit/>
            </a:bodyPr>
            <a:lstStyle/>
            <a:p>
              <a:r>
                <a:rPr lang="en-US" sz="1200" dirty="0">
                  <a:latin typeface="Times New Roman" pitchFamily="18" charset="0"/>
                  <a:cs typeface="Times New Roman" pitchFamily="18" charset="0"/>
                </a:rPr>
                <a:t>rigid</a:t>
              </a:r>
            </a:p>
          </p:txBody>
        </p:sp>
        <p:sp>
          <p:nvSpPr>
            <p:cNvPr id="24" name="Text Box 49">
              <a:extLst>
                <a:ext uri="{FF2B5EF4-FFF2-40B4-BE49-F238E27FC236}">
                  <a16:creationId xmlns:a16="http://schemas.microsoft.com/office/drawing/2014/main" id="{E26BFBEE-6CCE-8864-0A01-33BB118146BF}"/>
                </a:ext>
              </a:extLst>
            </p:cNvPr>
            <p:cNvSpPr txBox="1">
              <a:spLocks noChangeArrowheads="1"/>
            </p:cNvSpPr>
            <p:nvPr/>
          </p:nvSpPr>
          <p:spPr bwMode="auto">
            <a:xfrm>
              <a:off x="2455265" y="3351810"/>
              <a:ext cx="295274" cy="276999"/>
            </a:xfrm>
            <a:prstGeom prst="rect">
              <a:avLst/>
            </a:prstGeom>
            <a:noFill/>
            <a:ln w="9525">
              <a:noFill/>
              <a:miter lim="800000"/>
              <a:headEnd/>
              <a:tailEnd/>
            </a:ln>
            <a:effectLst/>
          </p:spPr>
          <p:txBody>
            <a:bodyPr wrap="none">
              <a:spAutoFit/>
            </a:bodyPr>
            <a:lstStyle/>
            <a:p>
              <a:r>
                <a:rPr lang="en-US" sz="1200" dirty="0">
                  <a:latin typeface="Times New Roman" pitchFamily="18" charset="0"/>
                  <a:cs typeface="Times New Roman" pitchFamily="18" charset="0"/>
                </a:rPr>
                <a:t>O</a:t>
              </a:r>
            </a:p>
          </p:txBody>
        </p:sp>
        <p:graphicFrame>
          <p:nvGraphicFramePr>
            <p:cNvPr id="25" name="Object 24">
              <a:extLst>
                <a:ext uri="{FF2B5EF4-FFF2-40B4-BE49-F238E27FC236}">
                  <a16:creationId xmlns:a16="http://schemas.microsoft.com/office/drawing/2014/main" id="{2F394850-110E-B5FB-9AAA-3D8A66AA297B}"/>
                </a:ext>
              </a:extLst>
            </p:cNvPr>
            <p:cNvGraphicFramePr>
              <a:graphicFrameLocks noChangeAspect="1"/>
            </p:cNvGraphicFramePr>
            <p:nvPr>
              <p:extLst>
                <p:ext uri="{D42A27DB-BD31-4B8C-83A1-F6EECF244321}">
                  <p14:modId xmlns:p14="http://schemas.microsoft.com/office/powerpoint/2010/main" val="1927945003"/>
                </p:ext>
              </p:extLst>
            </p:nvPr>
          </p:nvGraphicFramePr>
          <p:xfrm>
            <a:off x="5029200" y="3048000"/>
            <a:ext cx="469900" cy="177800"/>
          </p:xfrm>
          <a:graphic>
            <a:graphicData uri="http://schemas.openxmlformats.org/presentationml/2006/ole">
              <mc:AlternateContent xmlns:mc="http://schemas.openxmlformats.org/markup-compatibility/2006">
                <mc:Choice xmlns:v="urn:schemas-microsoft-com:vml" Requires="v">
                  <p:oleObj name="Equation" r:id="rId3" imgW="469800" imgH="177480" progId="Equation.DSMT4">
                    <p:embed/>
                  </p:oleObj>
                </mc:Choice>
                <mc:Fallback>
                  <p:oleObj name="Equation" r:id="rId3" imgW="469800" imgH="177480" progId="Equation.DSMT4">
                    <p:embed/>
                    <p:pic>
                      <p:nvPicPr>
                        <p:cNvPr id="27" name="Object 26">
                          <a:extLst>
                            <a:ext uri="{FF2B5EF4-FFF2-40B4-BE49-F238E27FC236}">
                              <a16:creationId xmlns:a16="http://schemas.microsoft.com/office/drawing/2014/main" id="{E87EA3DE-00C8-62C2-D2CA-FCCC9F57DF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048000"/>
                          <a:ext cx="4699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 name="Object 25">
              <a:extLst>
                <a:ext uri="{FF2B5EF4-FFF2-40B4-BE49-F238E27FC236}">
                  <a16:creationId xmlns:a16="http://schemas.microsoft.com/office/drawing/2014/main" id="{B1A7BF15-CC89-3C17-9FF0-32AA639F8750}"/>
                </a:ext>
              </a:extLst>
            </p:cNvPr>
            <p:cNvGraphicFramePr>
              <a:graphicFrameLocks noChangeAspect="1"/>
            </p:cNvGraphicFramePr>
            <p:nvPr>
              <p:extLst>
                <p:ext uri="{D42A27DB-BD31-4B8C-83A1-F6EECF244321}">
                  <p14:modId xmlns:p14="http://schemas.microsoft.com/office/powerpoint/2010/main" val="2066603860"/>
                </p:ext>
              </p:extLst>
            </p:nvPr>
          </p:nvGraphicFramePr>
          <p:xfrm>
            <a:off x="3733800" y="2362200"/>
            <a:ext cx="444500" cy="177800"/>
          </p:xfrm>
          <a:graphic>
            <a:graphicData uri="http://schemas.openxmlformats.org/presentationml/2006/ole">
              <mc:AlternateContent xmlns:mc="http://schemas.openxmlformats.org/markup-compatibility/2006">
                <mc:Choice xmlns:v="urn:schemas-microsoft-com:vml" Requires="v">
                  <p:oleObj name="Equation" r:id="rId5" imgW="444240" imgH="177480" progId="Equation.DSMT4">
                    <p:embed/>
                  </p:oleObj>
                </mc:Choice>
                <mc:Fallback>
                  <p:oleObj name="Equation" r:id="rId5" imgW="444240" imgH="177480" progId="Equation.DSMT4">
                    <p:embed/>
                    <p:pic>
                      <p:nvPicPr>
                        <p:cNvPr id="28" name="Object 27">
                          <a:extLst>
                            <a:ext uri="{FF2B5EF4-FFF2-40B4-BE49-F238E27FC236}">
                              <a16:creationId xmlns:a16="http://schemas.microsoft.com/office/drawing/2014/main" id="{9F17D52D-041E-D06C-96DB-0453FC180A0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2362200"/>
                          <a:ext cx="4445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TextBox 26">
              <a:extLst>
                <a:ext uri="{FF2B5EF4-FFF2-40B4-BE49-F238E27FC236}">
                  <a16:creationId xmlns:a16="http://schemas.microsoft.com/office/drawing/2014/main" id="{4BD5D9D4-F0A0-9310-20B9-24EEB8D6751F}"/>
                </a:ext>
              </a:extLst>
            </p:cNvPr>
            <p:cNvSpPr txBox="1"/>
            <p:nvPr/>
          </p:nvSpPr>
          <p:spPr>
            <a:xfrm>
              <a:off x="2606675" y="3886200"/>
              <a:ext cx="364202" cy="276999"/>
            </a:xfrm>
            <a:prstGeom prst="rect">
              <a:avLst/>
            </a:prstGeom>
            <a:noFill/>
          </p:spPr>
          <p:txBody>
            <a:bodyPr wrap="none" rtlCol="0">
              <a:spAutoFit/>
            </a:bodyPr>
            <a:lstStyle/>
            <a:p>
              <a:r>
                <a:rPr lang="en-US" sz="1200" dirty="0">
                  <a:latin typeface="Times New Roman" pitchFamily="18" charset="0"/>
                  <a:cs typeface="Times New Roman" pitchFamily="18" charset="0"/>
                </a:rPr>
                <a:t>(a)</a:t>
              </a:r>
            </a:p>
          </p:txBody>
        </p:sp>
        <p:sp>
          <p:nvSpPr>
            <p:cNvPr id="28" name="TextBox 27">
              <a:extLst>
                <a:ext uri="{FF2B5EF4-FFF2-40B4-BE49-F238E27FC236}">
                  <a16:creationId xmlns:a16="http://schemas.microsoft.com/office/drawing/2014/main" id="{20ECE855-A9F4-A277-B598-7B887148E28B}"/>
                </a:ext>
              </a:extLst>
            </p:cNvPr>
            <p:cNvSpPr txBox="1"/>
            <p:nvPr/>
          </p:nvSpPr>
          <p:spPr>
            <a:xfrm>
              <a:off x="3702050" y="3895725"/>
              <a:ext cx="372218" cy="276999"/>
            </a:xfrm>
            <a:prstGeom prst="rect">
              <a:avLst/>
            </a:prstGeom>
            <a:noFill/>
          </p:spPr>
          <p:txBody>
            <a:bodyPr wrap="none" rtlCol="0">
              <a:spAutoFit/>
            </a:bodyPr>
            <a:lstStyle/>
            <a:p>
              <a:r>
                <a:rPr lang="en-US" sz="1200" dirty="0">
                  <a:latin typeface="Times New Roman" pitchFamily="18" charset="0"/>
                  <a:cs typeface="Times New Roman" pitchFamily="18" charset="0"/>
                </a:rPr>
                <a:t>(b)</a:t>
              </a:r>
            </a:p>
          </p:txBody>
        </p:sp>
        <p:cxnSp>
          <p:nvCxnSpPr>
            <p:cNvPr id="29" name="Straight Arrow Connector 28">
              <a:extLst>
                <a:ext uri="{FF2B5EF4-FFF2-40B4-BE49-F238E27FC236}">
                  <a16:creationId xmlns:a16="http://schemas.microsoft.com/office/drawing/2014/main" id="{FF40F229-2697-79B1-769E-C8261CCFC561}"/>
                </a:ext>
              </a:extLst>
            </p:cNvPr>
            <p:cNvCxnSpPr>
              <a:stCxn id="7" idx="0"/>
            </p:cNvCxnSpPr>
            <p:nvPr/>
          </p:nvCxnSpPr>
          <p:spPr>
            <a:xfrm flipV="1">
              <a:off x="3597275" y="3762375"/>
              <a:ext cx="438150" cy="9525"/>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C0EA18F0-FCA0-27C2-D30B-ECFCB083C2A8}"/>
                </a:ext>
              </a:extLst>
            </p:cNvPr>
            <p:cNvCxnSpPr>
              <a:stCxn id="7" idx="0"/>
              <a:endCxn id="12" idx="1"/>
            </p:cNvCxnSpPr>
            <p:nvPr/>
          </p:nvCxnSpPr>
          <p:spPr>
            <a:xfrm flipV="1">
              <a:off x="3597275" y="3276600"/>
              <a:ext cx="0" cy="4953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4B8CF1C7-7FCD-48F2-FFB8-FB901C08E7B6}"/>
                </a:ext>
              </a:extLst>
            </p:cNvPr>
            <p:cNvCxnSpPr/>
            <p:nvPr/>
          </p:nvCxnSpPr>
          <p:spPr>
            <a:xfrm flipH="1">
              <a:off x="3886200" y="2286000"/>
              <a:ext cx="533400" cy="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32" name="Object 31">
              <a:extLst>
                <a:ext uri="{FF2B5EF4-FFF2-40B4-BE49-F238E27FC236}">
                  <a16:creationId xmlns:a16="http://schemas.microsoft.com/office/drawing/2014/main" id="{FE2D0DC2-36D0-1772-A2AD-ED1A85581D0E}"/>
                </a:ext>
              </a:extLst>
            </p:cNvPr>
            <p:cNvGraphicFramePr>
              <a:graphicFrameLocks noChangeAspect="1"/>
            </p:cNvGraphicFramePr>
            <p:nvPr>
              <p:extLst>
                <p:ext uri="{D42A27DB-BD31-4B8C-83A1-F6EECF244321}">
                  <p14:modId xmlns:p14="http://schemas.microsoft.com/office/powerpoint/2010/main" val="1248332891"/>
                </p:ext>
              </p:extLst>
            </p:nvPr>
          </p:nvGraphicFramePr>
          <p:xfrm>
            <a:off x="3505200" y="1676400"/>
            <a:ext cx="952500" cy="254000"/>
          </p:xfrm>
          <a:graphic>
            <a:graphicData uri="http://schemas.openxmlformats.org/presentationml/2006/ole">
              <mc:AlternateContent xmlns:mc="http://schemas.openxmlformats.org/markup-compatibility/2006">
                <mc:Choice xmlns:v="urn:schemas-microsoft-com:vml" Requires="v">
                  <p:oleObj name="Equation" r:id="rId7" imgW="952200" imgH="253800" progId="Equation.DSMT4">
                    <p:embed/>
                  </p:oleObj>
                </mc:Choice>
                <mc:Fallback>
                  <p:oleObj name="Equation" r:id="rId7" imgW="952200" imgH="253800" progId="Equation.DSMT4">
                    <p:embed/>
                    <p:pic>
                      <p:nvPicPr>
                        <p:cNvPr id="34" name="Object 33">
                          <a:extLst>
                            <a:ext uri="{FF2B5EF4-FFF2-40B4-BE49-F238E27FC236}">
                              <a16:creationId xmlns:a16="http://schemas.microsoft.com/office/drawing/2014/main" id="{6FBB9F10-9702-D72F-64B3-0EF14DFFFE8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5200" y="1676400"/>
                          <a:ext cx="952500"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3" name="Straight Connector 32">
              <a:extLst>
                <a:ext uri="{FF2B5EF4-FFF2-40B4-BE49-F238E27FC236}">
                  <a16:creationId xmlns:a16="http://schemas.microsoft.com/office/drawing/2014/main" id="{F8CB20FF-0C65-13E9-E77B-4735F01783F0}"/>
                </a:ext>
              </a:extLst>
            </p:cNvPr>
            <p:cNvCxnSpPr/>
            <p:nvPr/>
          </p:nvCxnSpPr>
          <p:spPr>
            <a:xfrm>
              <a:off x="3657600" y="2133600"/>
              <a:ext cx="1524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9635AB2-8456-05B2-CCC7-0B0D1711E7A2}"/>
                </a:ext>
              </a:extLst>
            </p:cNvPr>
            <p:cNvCxnSpPr>
              <a:cxnSpLocks/>
            </p:cNvCxnSpPr>
            <p:nvPr/>
          </p:nvCxnSpPr>
          <p:spPr>
            <a:xfrm>
              <a:off x="3289852" y="3733800"/>
              <a:ext cx="23122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2A47D47-8F6A-0F6A-03A6-AD4A3AFF0AD1}"/>
                </a:ext>
              </a:extLst>
            </p:cNvPr>
            <p:cNvCxnSpPr>
              <a:cxnSpLocks/>
            </p:cNvCxnSpPr>
            <p:nvPr/>
          </p:nvCxnSpPr>
          <p:spPr>
            <a:xfrm>
              <a:off x="3289852" y="2133600"/>
              <a:ext cx="23122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 Box 31">
              <a:extLst>
                <a:ext uri="{FF2B5EF4-FFF2-40B4-BE49-F238E27FC236}">
                  <a16:creationId xmlns:a16="http://schemas.microsoft.com/office/drawing/2014/main" id="{3A692D14-0E33-DD19-E32D-61F2DCDEFA06}"/>
                </a:ext>
              </a:extLst>
            </p:cNvPr>
            <p:cNvSpPr txBox="1">
              <a:spLocks noChangeArrowheads="1"/>
            </p:cNvSpPr>
            <p:nvPr/>
          </p:nvSpPr>
          <p:spPr bwMode="auto">
            <a:xfrm>
              <a:off x="3156107" y="2568020"/>
              <a:ext cx="279244" cy="276999"/>
            </a:xfrm>
            <a:prstGeom prst="rect">
              <a:avLst/>
            </a:prstGeom>
            <a:noFill/>
            <a:ln w="9525">
              <a:noFill/>
              <a:miter lim="800000"/>
              <a:headEnd/>
              <a:tailEnd/>
            </a:ln>
            <a:effectLst/>
          </p:spPr>
          <p:txBody>
            <a:bodyPr wrap="none">
              <a:spAutoFit/>
            </a:bodyPr>
            <a:lstStyle/>
            <a:p>
              <a:r>
                <a:rPr lang="en-US" sz="1200" i="1" dirty="0">
                  <a:latin typeface="Times New Roman" pitchFamily="18" charset="0"/>
                  <a:cs typeface="Times New Roman" pitchFamily="18" charset="0"/>
                </a:rPr>
                <a:t>L</a:t>
              </a:r>
            </a:p>
          </p:txBody>
        </p:sp>
        <p:cxnSp>
          <p:nvCxnSpPr>
            <p:cNvPr id="37" name="Straight Connector 36">
              <a:extLst>
                <a:ext uri="{FF2B5EF4-FFF2-40B4-BE49-F238E27FC236}">
                  <a16:creationId xmlns:a16="http://schemas.microsoft.com/office/drawing/2014/main" id="{0058F4C8-EFFE-EB19-7186-B2CC3CAAD767}"/>
                </a:ext>
              </a:extLst>
            </p:cNvPr>
            <p:cNvCxnSpPr/>
            <p:nvPr/>
          </p:nvCxnSpPr>
          <p:spPr>
            <a:xfrm>
              <a:off x="4317844" y="3762375"/>
              <a:ext cx="76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38" name="Object 37">
              <a:extLst>
                <a:ext uri="{FF2B5EF4-FFF2-40B4-BE49-F238E27FC236}">
                  <a16:creationId xmlns:a16="http://schemas.microsoft.com/office/drawing/2014/main" id="{AE6BDF21-8CD8-CF21-8FAA-8400DA2AD14C}"/>
                </a:ext>
              </a:extLst>
            </p:cNvPr>
            <p:cNvGraphicFramePr>
              <a:graphicFrameLocks noChangeAspect="1"/>
            </p:cNvGraphicFramePr>
            <p:nvPr>
              <p:extLst>
                <p:ext uri="{D42A27DB-BD31-4B8C-83A1-F6EECF244321}">
                  <p14:modId xmlns:p14="http://schemas.microsoft.com/office/powerpoint/2010/main" val="465766601"/>
                </p:ext>
              </p:extLst>
            </p:nvPr>
          </p:nvGraphicFramePr>
          <p:xfrm>
            <a:off x="5251450" y="2133600"/>
            <a:ext cx="1435100" cy="177800"/>
          </p:xfrm>
          <a:graphic>
            <a:graphicData uri="http://schemas.openxmlformats.org/presentationml/2006/ole">
              <mc:AlternateContent xmlns:mc="http://schemas.openxmlformats.org/markup-compatibility/2006">
                <mc:Choice xmlns:v="urn:schemas-microsoft-com:vml" Requires="v">
                  <p:oleObj name="Equation" r:id="rId9" imgW="1434960" imgH="177480" progId="Equation.DSMT4">
                    <p:embed/>
                  </p:oleObj>
                </mc:Choice>
                <mc:Fallback>
                  <p:oleObj name="Equation" r:id="rId9" imgW="1434960" imgH="177480" progId="Equation.DSMT4">
                    <p:embed/>
                    <p:pic>
                      <p:nvPicPr>
                        <p:cNvPr id="42" name="Object 41">
                          <a:extLst>
                            <a:ext uri="{FF2B5EF4-FFF2-40B4-BE49-F238E27FC236}">
                              <a16:creationId xmlns:a16="http://schemas.microsoft.com/office/drawing/2014/main" id="{C7190EAE-1F9D-9F3B-9B94-7A8C1D79ACB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51450" y="2133600"/>
                          <a:ext cx="14351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9" name="Straight Connector 38">
              <a:extLst>
                <a:ext uri="{FF2B5EF4-FFF2-40B4-BE49-F238E27FC236}">
                  <a16:creationId xmlns:a16="http://schemas.microsoft.com/office/drawing/2014/main" id="{A89C85D6-F598-74EA-7AB2-F32711959D88}"/>
                </a:ext>
              </a:extLst>
            </p:cNvPr>
            <p:cNvCxnSpPr/>
            <p:nvPr/>
          </p:nvCxnSpPr>
          <p:spPr>
            <a:xfrm>
              <a:off x="4143375" y="1952625"/>
              <a:ext cx="139700" cy="2571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C7715DED-A104-B36F-0E2C-181384E9A6B6}"/>
                </a:ext>
              </a:extLst>
            </p:cNvPr>
            <p:cNvSpPr/>
            <p:nvPr/>
          </p:nvSpPr>
          <p:spPr>
            <a:xfrm>
              <a:off x="2756581" y="2057401"/>
              <a:ext cx="310469" cy="6579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BCBBFE5A-ABC4-17E3-F2D2-90ED8084BA75}"/>
                </a:ext>
              </a:extLst>
            </p:cNvPr>
            <p:cNvCxnSpPr/>
            <p:nvPr/>
          </p:nvCxnSpPr>
          <p:spPr>
            <a:xfrm flipV="1">
              <a:off x="2800350" y="1695450"/>
              <a:ext cx="0" cy="314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5385631D-F585-0AE1-F8E2-92F65001DB33}"/>
                </a:ext>
              </a:extLst>
            </p:cNvPr>
            <p:cNvSpPr txBox="1"/>
            <p:nvPr/>
          </p:nvSpPr>
          <p:spPr>
            <a:xfrm>
              <a:off x="2771775" y="1533525"/>
              <a:ext cx="253596" cy="276999"/>
            </a:xfrm>
            <a:prstGeom prst="rect">
              <a:avLst/>
            </a:prstGeom>
            <a:noFill/>
          </p:spPr>
          <p:txBody>
            <a:bodyPr wrap="none" rtlCol="0">
              <a:spAutoFit/>
            </a:bodyPr>
            <a:lstStyle/>
            <a:p>
              <a:r>
                <a:rPr lang="en-US" sz="1200" i="1" dirty="0">
                  <a:latin typeface="Times New Roman" pitchFamily="18" charset="0"/>
                  <a:cs typeface="Times New Roman" pitchFamily="18" charset="0"/>
                </a:rPr>
                <a:t>e</a:t>
              </a:r>
            </a:p>
          </p:txBody>
        </p:sp>
        <p:cxnSp>
          <p:nvCxnSpPr>
            <p:cNvPr id="43" name="Straight Connector 42">
              <a:extLst>
                <a:ext uri="{FF2B5EF4-FFF2-40B4-BE49-F238E27FC236}">
                  <a16:creationId xmlns:a16="http://schemas.microsoft.com/office/drawing/2014/main" id="{C8A87FD5-69B1-0DFA-88AE-CC652D58CEEE}"/>
                </a:ext>
              </a:extLst>
            </p:cNvPr>
            <p:cNvCxnSpPr>
              <a:stCxn id="6" idx="1"/>
            </p:cNvCxnSpPr>
            <p:nvPr/>
          </p:nvCxnSpPr>
          <p:spPr>
            <a:xfrm>
              <a:off x="4419600" y="2285999"/>
              <a:ext cx="228600" cy="152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4" name="Group 9">
              <a:extLst>
                <a:ext uri="{FF2B5EF4-FFF2-40B4-BE49-F238E27FC236}">
                  <a16:creationId xmlns:a16="http://schemas.microsoft.com/office/drawing/2014/main" id="{931D84FC-94D3-D016-0CD1-304DD80630B7}"/>
                </a:ext>
              </a:extLst>
            </p:cNvPr>
            <p:cNvGrpSpPr>
              <a:grpSpLocks/>
            </p:cNvGrpSpPr>
            <p:nvPr/>
          </p:nvGrpSpPr>
          <p:grpSpPr bwMode="auto">
            <a:xfrm>
              <a:off x="1606550" y="1927225"/>
              <a:ext cx="1225550" cy="323850"/>
              <a:chOff x="864" y="1007"/>
              <a:chExt cx="755" cy="204"/>
            </a:xfrm>
          </p:grpSpPr>
          <p:grpSp>
            <p:nvGrpSpPr>
              <p:cNvPr id="63" name="Group 10">
                <a:extLst>
                  <a:ext uri="{FF2B5EF4-FFF2-40B4-BE49-F238E27FC236}">
                    <a16:creationId xmlns:a16="http://schemas.microsoft.com/office/drawing/2014/main" id="{575FD2D1-D820-0A10-6025-CDA713D48A13}"/>
                  </a:ext>
                </a:extLst>
              </p:cNvPr>
              <p:cNvGrpSpPr>
                <a:grpSpLocks/>
              </p:cNvGrpSpPr>
              <p:nvPr/>
            </p:nvGrpSpPr>
            <p:grpSpPr bwMode="auto">
              <a:xfrm rot="-16200000">
                <a:off x="1136" y="776"/>
                <a:ext cx="204" cy="665"/>
                <a:chOff x="2540" y="1872"/>
                <a:chExt cx="204" cy="665"/>
              </a:xfrm>
            </p:grpSpPr>
            <p:sp>
              <p:nvSpPr>
                <p:cNvPr id="66" name="Line 11">
                  <a:extLst>
                    <a:ext uri="{FF2B5EF4-FFF2-40B4-BE49-F238E27FC236}">
                      <a16:creationId xmlns:a16="http://schemas.microsoft.com/office/drawing/2014/main" id="{442AAB44-D939-456F-C903-E9C7AA4968BC}"/>
                    </a:ext>
                  </a:extLst>
                </p:cNvPr>
                <p:cNvSpPr>
                  <a:spLocks noChangeShapeType="1"/>
                </p:cNvSpPr>
                <p:nvPr/>
              </p:nvSpPr>
              <p:spPr bwMode="auto">
                <a:xfrm>
                  <a:off x="2544" y="2049"/>
                  <a:ext cx="192" cy="48"/>
                </a:xfrm>
                <a:prstGeom prst="line">
                  <a:avLst/>
                </a:prstGeom>
                <a:noFill/>
                <a:ln w="9525">
                  <a:solidFill>
                    <a:schemeClr val="tx1"/>
                  </a:solidFill>
                  <a:round/>
                  <a:headEnd/>
                  <a:tailEnd/>
                </a:ln>
                <a:effectLst/>
              </p:spPr>
              <p:txBody>
                <a:bodyPr wrap="none" anchor="ctr"/>
                <a:lstStyle/>
                <a:p>
                  <a:endParaRPr lang="en-US"/>
                </a:p>
              </p:txBody>
            </p:sp>
            <p:sp>
              <p:nvSpPr>
                <p:cNvPr id="67" name="Line 12">
                  <a:extLst>
                    <a:ext uri="{FF2B5EF4-FFF2-40B4-BE49-F238E27FC236}">
                      <a16:creationId xmlns:a16="http://schemas.microsoft.com/office/drawing/2014/main" id="{677B1B3B-337C-9061-1585-52362EA98000}"/>
                    </a:ext>
                  </a:extLst>
                </p:cNvPr>
                <p:cNvSpPr>
                  <a:spLocks noChangeShapeType="1"/>
                </p:cNvSpPr>
                <p:nvPr/>
              </p:nvSpPr>
              <p:spPr bwMode="auto">
                <a:xfrm>
                  <a:off x="2548" y="2172"/>
                  <a:ext cx="192" cy="48"/>
                </a:xfrm>
                <a:prstGeom prst="line">
                  <a:avLst/>
                </a:prstGeom>
                <a:noFill/>
                <a:ln w="9525">
                  <a:solidFill>
                    <a:schemeClr val="tx1"/>
                  </a:solidFill>
                  <a:round/>
                  <a:headEnd/>
                  <a:tailEnd/>
                </a:ln>
                <a:effectLst/>
              </p:spPr>
              <p:txBody>
                <a:bodyPr wrap="none" anchor="ctr"/>
                <a:lstStyle/>
                <a:p>
                  <a:endParaRPr lang="en-US"/>
                </a:p>
              </p:txBody>
            </p:sp>
            <p:sp>
              <p:nvSpPr>
                <p:cNvPr id="68" name="Line 13">
                  <a:extLst>
                    <a:ext uri="{FF2B5EF4-FFF2-40B4-BE49-F238E27FC236}">
                      <a16:creationId xmlns:a16="http://schemas.microsoft.com/office/drawing/2014/main" id="{BE0015DC-F02C-B8C1-8364-CFA00E143A00}"/>
                    </a:ext>
                  </a:extLst>
                </p:cNvPr>
                <p:cNvSpPr>
                  <a:spLocks noChangeShapeType="1"/>
                </p:cNvSpPr>
                <p:nvPr/>
              </p:nvSpPr>
              <p:spPr bwMode="auto">
                <a:xfrm>
                  <a:off x="2552" y="2300"/>
                  <a:ext cx="192" cy="48"/>
                </a:xfrm>
                <a:prstGeom prst="line">
                  <a:avLst/>
                </a:prstGeom>
                <a:noFill/>
                <a:ln w="9525">
                  <a:solidFill>
                    <a:schemeClr val="tx1"/>
                  </a:solidFill>
                  <a:round/>
                  <a:headEnd/>
                  <a:tailEnd/>
                </a:ln>
                <a:effectLst/>
              </p:spPr>
              <p:txBody>
                <a:bodyPr wrap="none" anchor="ctr"/>
                <a:lstStyle/>
                <a:p>
                  <a:endParaRPr lang="en-US"/>
                </a:p>
              </p:txBody>
            </p:sp>
            <p:sp>
              <p:nvSpPr>
                <p:cNvPr id="69" name="Line 14">
                  <a:extLst>
                    <a:ext uri="{FF2B5EF4-FFF2-40B4-BE49-F238E27FC236}">
                      <a16:creationId xmlns:a16="http://schemas.microsoft.com/office/drawing/2014/main" id="{DCA2ED4B-7DA5-4ED5-7188-49E25E1F6150}"/>
                    </a:ext>
                  </a:extLst>
                </p:cNvPr>
                <p:cNvSpPr>
                  <a:spLocks noChangeShapeType="1"/>
                </p:cNvSpPr>
                <p:nvPr/>
              </p:nvSpPr>
              <p:spPr bwMode="auto">
                <a:xfrm>
                  <a:off x="2640" y="2400"/>
                  <a:ext cx="0" cy="137"/>
                </a:xfrm>
                <a:prstGeom prst="line">
                  <a:avLst/>
                </a:prstGeom>
                <a:noFill/>
                <a:ln w="9525">
                  <a:solidFill>
                    <a:schemeClr val="tx1"/>
                  </a:solidFill>
                  <a:round/>
                  <a:headEnd/>
                  <a:tailEnd/>
                </a:ln>
                <a:effectLst/>
              </p:spPr>
              <p:txBody>
                <a:bodyPr wrap="none" anchor="ctr"/>
                <a:lstStyle/>
                <a:p>
                  <a:endParaRPr lang="en-US"/>
                </a:p>
              </p:txBody>
            </p:sp>
            <p:sp>
              <p:nvSpPr>
                <p:cNvPr id="70" name="Line 15">
                  <a:extLst>
                    <a:ext uri="{FF2B5EF4-FFF2-40B4-BE49-F238E27FC236}">
                      <a16:creationId xmlns:a16="http://schemas.microsoft.com/office/drawing/2014/main" id="{62BA0213-E3FE-4BF1-08E3-7AECD9A441BC}"/>
                    </a:ext>
                  </a:extLst>
                </p:cNvPr>
                <p:cNvSpPr>
                  <a:spLocks noChangeShapeType="1"/>
                </p:cNvSpPr>
                <p:nvPr/>
              </p:nvSpPr>
              <p:spPr bwMode="auto">
                <a:xfrm flipV="1">
                  <a:off x="2640" y="1872"/>
                  <a:ext cx="0" cy="144"/>
                </a:xfrm>
                <a:prstGeom prst="line">
                  <a:avLst/>
                </a:prstGeom>
                <a:noFill/>
                <a:ln w="9525">
                  <a:solidFill>
                    <a:schemeClr val="tx1"/>
                  </a:solidFill>
                  <a:round/>
                  <a:headEnd/>
                  <a:tailEnd/>
                </a:ln>
                <a:effectLst/>
              </p:spPr>
              <p:txBody>
                <a:bodyPr wrap="none" anchor="ctr"/>
                <a:lstStyle/>
                <a:p>
                  <a:endParaRPr lang="en-US"/>
                </a:p>
              </p:txBody>
            </p:sp>
            <p:sp>
              <p:nvSpPr>
                <p:cNvPr id="71" name="Line 16">
                  <a:extLst>
                    <a:ext uri="{FF2B5EF4-FFF2-40B4-BE49-F238E27FC236}">
                      <a16:creationId xmlns:a16="http://schemas.microsoft.com/office/drawing/2014/main" id="{99A0D506-0B2E-BA6E-6576-CDBE81B5D3D8}"/>
                    </a:ext>
                  </a:extLst>
                </p:cNvPr>
                <p:cNvSpPr>
                  <a:spLocks noChangeShapeType="1"/>
                </p:cNvSpPr>
                <p:nvPr/>
              </p:nvSpPr>
              <p:spPr bwMode="auto">
                <a:xfrm flipH="1">
                  <a:off x="2548" y="2100"/>
                  <a:ext cx="188" cy="68"/>
                </a:xfrm>
                <a:prstGeom prst="line">
                  <a:avLst/>
                </a:prstGeom>
                <a:noFill/>
                <a:ln w="9525">
                  <a:solidFill>
                    <a:schemeClr val="tx1"/>
                  </a:solidFill>
                  <a:round/>
                  <a:headEnd/>
                  <a:tailEnd/>
                </a:ln>
                <a:effectLst/>
              </p:spPr>
              <p:txBody>
                <a:bodyPr wrap="none" anchor="ctr"/>
                <a:lstStyle/>
                <a:p>
                  <a:endParaRPr lang="en-US"/>
                </a:p>
              </p:txBody>
            </p:sp>
            <p:sp>
              <p:nvSpPr>
                <p:cNvPr id="72" name="Line 17">
                  <a:extLst>
                    <a:ext uri="{FF2B5EF4-FFF2-40B4-BE49-F238E27FC236}">
                      <a16:creationId xmlns:a16="http://schemas.microsoft.com/office/drawing/2014/main" id="{65DAD5A5-6CAD-AF7D-2961-83CA4FDBF467}"/>
                    </a:ext>
                  </a:extLst>
                </p:cNvPr>
                <p:cNvSpPr>
                  <a:spLocks noChangeShapeType="1"/>
                </p:cNvSpPr>
                <p:nvPr/>
              </p:nvSpPr>
              <p:spPr bwMode="auto">
                <a:xfrm flipH="1">
                  <a:off x="2556" y="2228"/>
                  <a:ext cx="188" cy="68"/>
                </a:xfrm>
                <a:prstGeom prst="line">
                  <a:avLst/>
                </a:prstGeom>
                <a:noFill/>
                <a:ln w="9525">
                  <a:solidFill>
                    <a:schemeClr val="tx1"/>
                  </a:solidFill>
                  <a:round/>
                  <a:headEnd/>
                  <a:tailEnd/>
                </a:ln>
                <a:effectLst/>
              </p:spPr>
              <p:txBody>
                <a:bodyPr wrap="none" anchor="ctr"/>
                <a:lstStyle/>
                <a:p>
                  <a:endParaRPr lang="en-US"/>
                </a:p>
              </p:txBody>
            </p:sp>
            <p:sp>
              <p:nvSpPr>
                <p:cNvPr id="73" name="Line 18">
                  <a:extLst>
                    <a:ext uri="{FF2B5EF4-FFF2-40B4-BE49-F238E27FC236}">
                      <a16:creationId xmlns:a16="http://schemas.microsoft.com/office/drawing/2014/main" id="{2FA1B9AF-7746-3B43-C7A5-1A17A91BE111}"/>
                    </a:ext>
                  </a:extLst>
                </p:cNvPr>
                <p:cNvSpPr>
                  <a:spLocks noChangeShapeType="1"/>
                </p:cNvSpPr>
                <p:nvPr/>
              </p:nvSpPr>
              <p:spPr bwMode="auto">
                <a:xfrm flipH="1">
                  <a:off x="2636" y="2352"/>
                  <a:ext cx="104" cy="40"/>
                </a:xfrm>
                <a:prstGeom prst="line">
                  <a:avLst/>
                </a:prstGeom>
                <a:noFill/>
                <a:ln w="9525">
                  <a:solidFill>
                    <a:schemeClr val="tx1"/>
                  </a:solidFill>
                  <a:round/>
                  <a:headEnd/>
                  <a:tailEnd/>
                </a:ln>
                <a:effectLst/>
              </p:spPr>
              <p:txBody>
                <a:bodyPr wrap="none" anchor="ctr"/>
                <a:lstStyle/>
                <a:p>
                  <a:endParaRPr lang="en-US"/>
                </a:p>
              </p:txBody>
            </p:sp>
            <p:sp>
              <p:nvSpPr>
                <p:cNvPr id="74" name="Line 19">
                  <a:extLst>
                    <a:ext uri="{FF2B5EF4-FFF2-40B4-BE49-F238E27FC236}">
                      <a16:creationId xmlns:a16="http://schemas.microsoft.com/office/drawing/2014/main" id="{ABB451BC-616C-00EA-955D-9CEAC373D37F}"/>
                    </a:ext>
                  </a:extLst>
                </p:cNvPr>
                <p:cNvSpPr>
                  <a:spLocks noChangeShapeType="1"/>
                </p:cNvSpPr>
                <p:nvPr/>
              </p:nvSpPr>
              <p:spPr bwMode="auto">
                <a:xfrm flipH="1">
                  <a:off x="2540" y="2016"/>
                  <a:ext cx="96" cy="32"/>
                </a:xfrm>
                <a:prstGeom prst="line">
                  <a:avLst/>
                </a:prstGeom>
                <a:noFill/>
                <a:ln w="9525">
                  <a:solidFill>
                    <a:schemeClr val="tx1"/>
                  </a:solidFill>
                  <a:round/>
                  <a:headEnd/>
                  <a:tailEnd/>
                </a:ln>
                <a:effectLst/>
              </p:spPr>
              <p:txBody>
                <a:bodyPr wrap="none" anchor="ctr"/>
                <a:lstStyle/>
                <a:p>
                  <a:endParaRPr lang="en-US"/>
                </a:p>
              </p:txBody>
            </p:sp>
          </p:grpSp>
          <p:sp>
            <p:nvSpPr>
              <p:cNvPr id="64" name="Oval 20">
                <a:extLst>
                  <a:ext uri="{FF2B5EF4-FFF2-40B4-BE49-F238E27FC236}">
                    <a16:creationId xmlns:a16="http://schemas.microsoft.com/office/drawing/2014/main" id="{F0002415-68DF-1A78-3459-9523414A9FE5}"/>
                  </a:ext>
                </a:extLst>
              </p:cNvPr>
              <p:cNvSpPr>
                <a:spLocks noChangeArrowheads="1"/>
              </p:cNvSpPr>
              <p:nvPr/>
            </p:nvSpPr>
            <p:spPr bwMode="auto">
              <a:xfrm rot="-16200000">
                <a:off x="864" y="1083"/>
                <a:ext cx="48" cy="48"/>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65" name="Oval 21">
                <a:extLst>
                  <a:ext uri="{FF2B5EF4-FFF2-40B4-BE49-F238E27FC236}">
                    <a16:creationId xmlns:a16="http://schemas.microsoft.com/office/drawing/2014/main" id="{9F4C7F91-7FD6-B396-5EED-219EF618EB3F}"/>
                  </a:ext>
                </a:extLst>
              </p:cNvPr>
              <p:cNvSpPr>
                <a:spLocks noChangeArrowheads="1"/>
              </p:cNvSpPr>
              <p:nvPr/>
            </p:nvSpPr>
            <p:spPr bwMode="auto">
              <a:xfrm rot="-16200000">
                <a:off x="1571" y="1082"/>
                <a:ext cx="48" cy="48"/>
              </a:xfrm>
              <a:prstGeom prst="ellipse">
                <a:avLst/>
              </a:prstGeom>
              <a:solidFill>
                <a:schemeClr val="bg1"/>
              </a:solidFill>
              <a:ln w="9525">
                <a:solidFill>
                  <a:schemeClr val="tx1"/>
                </a:solidFill>
                <a:round/>
                <a:headEnd/>
                <a:tailEnd/>
              </a:ln>
              <a:effectLst/>
            </p:spPr>
            <p:txBody>
              <a:bodyPr wrap="none" anchor="ctr"/>
              <a:lstStyle/>
              <a:p>
                <a:endParaRPr lang="en-US"/>
              </a:p>
            </p:txBody>
          </p:sp>
        </p:grpSp>
        <p:cxnSp>
          <p:nvCxnSpPr>
            <p:cNvPr id="45" name="Straight Connector 44">
              <a:extLst>
                <a:ext uri="{FF2B5EF4-FFF2-40B4-BE49-F238E27FC236}">
                  <a16:creationId xmlns:a16="http://schemas.microsoft.com/office/drawing/2014/main" id="{1AFF66C9-D10C-2920-6149-C9D93313122E}"/>
                </a:ext>
              </a:extLst>
            </p:cNvPr>
            <p:cNvCxnSpPr/>
            <p:nvPr/>
          </p:nvCxnSpPr>
          <p:spPr>
            <a:xfrm>
              <a:off x="4419600" y="2286000"/>
              <a:ext cx="8382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EE998753-903D-F691-90A4-C8FC2246D8DE}"/>
                </a:ext>
              </a:extLst>
            </p:cNvPr>
            <p:cNvSpPr txBox="1"/>
            <p:nvPr/>
          </p:nvSpPr>
          <p:spPr>
            <a:xfrm>
              <a:off x="4362450" y="2276475"/>
              <a:ext cx="253596" cy="276999"/>
            </a:xfrm>
            <a:prstGeom prst="rect">
              <a:avLst/>
            </a:prstGeom>
            <a:noFill/>
          </p:spPr>
          <p:txBody>
            <a:bodyPr wrap="none" rtlCol="0">
              <a:spAutoFit/>
            </a:bodyPr>
            <a:lstStyle/>
            <a:p>
              <a:r>
                <a:rPr lang="en-US" sz="1200" i="1" dirty="0">
                  <a:latin typeface="Times New Roman" pitchFamily="18" charset="0"/>
                  <a:cs typeface="Times New Roman" pitchFamily="18" charset="0"/>
                </a:rPr>
                <a:t>e</a:t>
              </a:r>
            </a:p>
          </p:txBody>
        </p:sp>
        <p:cxnSp>
          <p:nvCxnSpPr>
            <p:cNvPr id="47" name="Straight Connector 46">
              <a:extLst>
                <a:ext uri="{FF2B5EF4-FFF2-40B4-BE49-F238E27FC236}">
                  <a16:creationId xmlns:a16="http://schemas.microsoft.com/office/drawing/2014/main" id="{D8EC7CFA-234A-9BE8-610B-2591FA352CA6}"/>
                </a:ext>
              </a:extLst>
            </p:cNvPr>
            <p:cNvCxnSpPr/>
            <p:nvPr/>
          </p:nvCxnSpPr>
          <p:spPr>
            <a:xfrm>
              <a:off x="4724400" y="2438400"/>
              <a:ext cx="5334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38995B61-B37C-BCC9-AEC2-972D55BEE23A}"/>
                </a:ext>
              </a:extLst>
            </p:cNvPr>
            <p:cNvCxnSpPr/>
            <p:nvPr/>
          </p:nvCxnSpPr>
          <p:spPr>
            <a:xfrm>
              <a:off x="5181600" y="2133600"/>
              <a:ext cx="0" cy="30480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49" name="Object 48">
              <a:extLst>
                <a:ext uri="{FF2B5EF4-FFF2-40B4-BE49-F238E27FC236}">
                  <a16:creationId xmlns:a16="http://schemas.microsoft.com/office/drawing/2014/main" id="{A78ED7A9-A2B2-D07A-D30C-F996BEDEA1FC}"/>
                </a:ext>
              </a:extLst>
            </p:cNvPr>
            <p:cNvGraphicFramePr>
              <a:graphicFrameLocks noChangeAspect="1"/>
            </p:cNvGraphicFramePr>
            <p:nvPr>
              <p:extLst>
                <p:ext uri="{D42A27DB-BD31-4B8C-83A1-F6EECF244321}">
                  <p14:modId xmlns:p14="http://schemas.microsoft.com/office/powerpoint/2010/main" val="2032848206"/>
                </p:ext>
              </p:extLst>
            </p:nvPr>
          </p:nvGraphicFramePr>
          <p:xfrm>
            <a:off x="4800600" y="1752600"/>
            <a:ext cx="419100" cy="177800"/>
          </p:xfrm>
          <a:graphic>
            <a:graphicData uri="http://schemas.openxmlformats.org/presentationml/2006/ole">
              <mc:AlternateContent xmlns:mc="http://schemas.openxmlformats.org/markup-compatibility/2006">
                <mc:Choice xmlns:v="urn:schemas-microsoft-com:vml" Requires="v">
                  <p:oleObj name="Equation" r:id="rId11" imgW="419040" imgH="177480" progId="Equation.DSMT4">
                    <p:embed/>
                  </p:oleObj>
                </mc:Choice>
                <mc:Fallback>
                  <p:oleObj name="Equation" r:id="rId11" imgW="419040" imgH="177480" progId="Equation.DSMT4">
                    <p:embed/>
                    <p:pic>
                      <p:nvPicPr>
                        <p:cNvPr id="56" name="Object 55">
                          <a:extLst>
                            <a:ext uri="{FF2B5EF4-FFF2-40B4-BE49-F238E27FC236}">
                              <a16:creationId xmlns:a16="http://schemas.microsoft.com/office/drawing/2014/main" id="{D505AF62-0FC4-9B3E-6F15-367033FB70B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00600" y="1752600"/>
                          <a:ext cx="419100" cy="17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0" name="Freeform: Shape 49">
              <a:extLst>
                <a:ext uri="{FF2B5EF4-FFF2-40B4-BE49-F238E27FC236}">
                  <a16:creationId xmlns:a16="http://schemas.microsoft.com/office/drawing/2014/main" id="{4A72F7C4-81D1-B2FA-8987-F6B8EBC769CA}"/>
                </a:ext>
              </a:extLst>
            </p:cNvPr>
            <p:cNvSpPr/>
            <p:nvPr/>
          </p:nvSpPr>
          <p:spPr>
            <a:xfrm>
              <a:off x="1372803" y="1637319"/>
              <a:ext cx="121023" cy="921123"/>
            </a:xfrm>
            <a:custGeom>
              <a:avLst/>
              <a:gdLst>
                <a:gd name="connsiteX0" fmla="*/ 107576 w 121023"/>
                <a:gd name="connsiteY0" fmla="*/ 0 h 921123"/>
                <a:gd name="connsiteX1" fmla="*/ 80682 w 121023"/>
                <a:gd name="connsiteY1" fmla="*/ 53788 h 921123"/>
                <a:gd name="connsiteX2" fmla="*/ 67235 w 121023"/>
                <a:gd name="connsiteY2" fmla="*/ 80682 h 921123"/>
                <a:gd name="connsiteX3" fmla="*/ 53788 w 121023"/>
                <a:gd name="connsiteY3" fmla="*/ 100853 h 921123"/>
                <a:gd name="connsiteX4" fmla="*/ 47064 w 121023"/>
                <a:gd name="connsiteY4" fmla="*/ 121023 h 921123"/>
                <a:gd name="connsiteX5" fmla="*/ 26894 w 121023"/>
                <a:gd name="connsiteY5" fmla="*/ 147918 h 921123"/>
                <a:gd name="connsiteX6" fmla="*/ 13447 w 121023"/>
                <a:gd name="connsiteY6" fmla="*/ 309282 h 921123"/>
                <a:gd name="connsiteX7" fmla="*/ 6723 w 121023"/>
                <a:gd name="connsiteY7" fmla="*/ 369794 h 921123"/>
                <a:gd name="connsiteX8" fmla="*/ 0 w 121023"/>
                <a:gd name="connsiteY8" fmla="*/ 450476 h 921123"/>
                <a:gd name="connsiteX9" fmla="*/ 13447 w 121023"/>
                <a:gd name="connsiteY9" fmla="*/ 504265 h 921123"/>
                <a:gd name="connsiteX10" fmla="*/ 26894 w 121023"/>
                <a:gd name="connsiteY10" fmla="*/ 571500 h 921123"/>
                <a:gd name="connsiteX11" fmla="*/ 40341 w 121023"/>
                <a:gd name="connsiteY11" fmla="*/ 598394 h 921123"/>
                <a:gd name="connsiteX12" fmla="*/ 47064 w 121023"/>
                <a:gd name="connsiteY12" fmla="*/ 632012 h 921123"/>
                <a:gd name="connsiteX13" fmla="*/ 60512 w 121023"/>
                <a:gd name="connsiteY13" fmla="*/ 685800 h 921123"/>
                <a:gd name="connsiteX14" fmla="*/ 67235 w 121023"/>
                <a:gd name="connsiteY14" fmla="*/ 719418 h 921123"/>
                <a:gd name="connsiteX15" fmla="*/ 73959 w 121023"/>
                <a:gd name="connsiteY15" fmla="*/ 766482 h 921123"/>
                <a:gd name="connsiteX16" fmla="*/ 87406 w 121023"/>
                <a:gd name="connsiteY16" fmla="*/ 826994 h 921123"/>
                <a:gd name="connsiteX17" fmla="*/ 100853 w 121023"/>
                <a:gd name="connsiteY17" fmla="*/ 887506 h 921123"/>
                <a:gd name="connsiteX18" fmla="*/ 114300 w 121023"/>
                <a:gd name="connsiteY18" fmla="*/ 914400 h 921123"/>
                <a:gd name="connsiteX19" fmla="*/ 121023 w 121023"/>
                <a:gd name="connsiteY19" fmla="*/ 921123 h 921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023" h="921123">
                  <a:moveTo>
                    <a:pt x="107576" y="0"/>
                  </a:moveTo>
                  <a:cubicBezTo>
                    <a:pt x="95216" y="61806"/>
                    <a:pt x="112073" y="9842"/>
                    <a:pt x="80682" y="53788"/>
                  </a:cubicBezTo>
                  <a:cubicBezTo>
                    <a:pt x="74856" y="61944"/>
                    <a:pt x="72208" y="71980"/>
                    <a:pt x="67235" y="80682"/>
                  </a:cubicBezTo>
                  <a:cubicBezTo>
                    <a:pt x="63226" y="87698"/>
                    <a:pt x="57402" y="93625"/>
                    <a:pt x="53788" y="100853"/>
                  </a:cubicBezTo>
                  <a:cubicBezTo>
                    <a:pt x="50618" y="107192"/>
                    <a:pt x="50580" y="114870"/>
                    <a:pt x="47064" y="121023"/>
                  </a:cubicBezTo>
                  <a:cubicBezTo>
                    <a:pt x="41504" y="130753"/>
                    <a:pt x="33617" y="138953"/>
                    <a:pt x="26894" y="147918"/>
                  </a:cubicBezTo>
                  <a:cubicBezTo>
                    <a:pt x="10716" y="228801"/>
                    <a:pt x="24840" y="149777"/>
                    <a:pt x="13447" y="309282"/>
                  </a:cubicBezTo>
                  <a:cubicBezTo>
                    <a:pt x="12001" y="329525"/>
                    <a:pt x="8647" y="349591"/>
                    <a:pt x="6723" y="369794"/>
                  </a:cubicBezTo>
                  <a:cubicBezTo>
                    <a:pt x="4164" y="396660"/>
                    <a:pt x="2241" y="423582"/>
                    <a:pt x="0" y="450476"/>
                  </a:cubicBezTo>
                  <a:cubicBezTo>
                    <a:pt x="4482" y="468406"/>
                    <a:pt x="10409" y="486035"/>
                    <a:pt x="13447" y="504265"/>
                  </a:cubicBezTo>
                  <a:cubicBezTo>
                    <a:pt x="15772" y="518215"/>
                    <a:pt x="20874" y="555448"/>
                    <a:pt x="26894" y="571500"/>
                  </a:cubicBezTo>
                  <a:cubicBezTo>
                    <a:pt x="30413" y="580885"/>
                    <a:pt x="35859" y="589429"/>
                    <a:pt x="40341" y="598394"/>
                  </a:cubicBezTo>
                  <a:cubicBezTo>
                    <a:pt x="42582" y="609600"/>
                    <a:pt x="44494" y="620877"/>
                    <a:pt x="47064" y="632012"/>
                  </a:cubicBezTo>
                  <a:cubicBezTo>
                    <a:pt x="51220" y="650020"/>
                    <a:pt x="56888" y="667678"/>
                    <a:pt x="60512" y="685800"/>
                  </a:cubicBezTo>
                  <a:cubicBezTo>
                    <a:pt x="62753" y="697006"/>
                    <a:pt x="65356" y="708146"/>
                    <a:pt x="67235" y="719418"/>
                  </a:cubicBezTo>
                  <a:cubicBezTo>
                    <a:pt x="69840" y="735050"/>
                    <a:pt x="71038" y="750906"/>
                    <a:pt x="73959" y="766482"/>
                  </a:cubicBezTo>
                  <a:cubicBezTo>
                    <a:pt x="77767" y="786791"/>
                    <a:pt x="83077" y="806790"/>
                    <a:pt x="87406" y="826994"/>
                  </a:cubicBezTo>
                  <a:cubicBezTo>
                    <a:pt x="89538" y="836943"/>
                    <a:pt x="96535" y="875991"/>
                    <a:pt x="100853" y="887506"/>
                  </a:cubicBezTo>
                  <a:cubicBezTo>
                    <a:pt x="104372" y="896891"/>
                    <a:pt x="109143" y="905805"/>
                    <a:pt x="114300" y="914400"/>
                  </a:cubicBezTo>
                  <a:cubicBezTo>
                    <a:pt x="115931" y="917118"/>
                    <a:pt x="118782" y="918882"/>
                    <a:pt x="121023" y="921123"/>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Arrow Connector 50">
              <a:extLst>
                <a:ext uri="{FF2B5EF4-FFF2-40B4-BE49-F238E27FC236}">
                  <a16:creationId xmlns:a16="http://schemas.microsoft.com/office/drawing/2014/main" id="{873BB9A7-A0CF-575F-3071-C267CF3565B1}"/>
                </a:ext>
              </a:extLst>
            </p:cNvPr>
            <p:cNvCxnSpPr>
              <a:cxnSpLocks/>
            </p:cNvCxnSpPr>
            <p:nvPr/>
          </p:nvCxnSpPr>
          <p:spPr>
            <a:xfrm>
              <a:off x="2798211" y="1877199"/>
              <a:ext cx="25772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2" name="Straight Arrow Connector 51">
              <a:extLst>
                <a:ext uri="{FF2B5EF4-FFF2-40B4-BE49-F238E27FC236}">
                  <a16:creationId xmlns:a16="http://schemas.microsoft.com/office/drawing/2014/main" id="{8FBB0CE9-4231-5965-50B8-1AC5B8315B36}"/>
                </a:ext>
              </a:extLst>
            </p:cNvPr>
            <p:cNvCxnSpPr>
              <a:cxnSpLocks/>
            </p:cNvCxnSpPr>
            <p:nvPr/>
          </p:nvCxnSpPr>
          <p:spPr>
            <a:xfrm>
              <a:off x="4991100" y="2289663"/>
              <a:ext cx="0" cy="1466362"/>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3" name="Straight Arrow Connector 52">
              <a:extLst>
                <a:ext uri="{FF2B5EF4-FFF2-40B4-BE49-F238E27FC236}">
                  <a16:creationId xmlns:a16="http://schemas.microsoft.com/office/drawing/2014/main" id="{D638F7E8-31D4-6360-630C-841C4E485C2C}"/>
                </a:ext>
              </a:extLst>
            </p:cNvPr>
            <p:cNvCxnSpPr>
              <a:cxnSpLocks/>
            </p:cNvCxnSpPr>
            <p:nvPr/>
          </p:nvCxnSpPr>
          <p:spPr>
            <a:xfrm>
              <a:off x="3359426" y="2132427"/>
              <a:ext cx="0" cy="1612571"/>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4" name="Straight Arrow Connector 53">
              <a:extLst>
                <a:ext uri="{FF2B5EF4-FFF2-40B4-BE49-F238E27FC236}">
                  <a16:creationId xmlns:a16="http://schemas.microsoft.com/office/drawing/2014/main" id="{43ACEC2F-C18D-553C-4B7E-D6C064812240}"/>
                </a:ext>
              </a:extLst>
            </p:cNvPr>
            <p:cNvCxnSpPr/>
            <p:nvPr/>
          </p:nvCxnSpPr>
          <p:spPr>
            <a:xfrm>
              <a:off x="4828972" y="2002631"/>
              <a:ext cx="0" cy="2704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5" name="Straight Arrow Connector 54">
              <a:extLst>
                <a:ext uri="{FF2B5EF4-FFF2-40B4-BE49-F238E27FC236}">
                  <a16:creationId xmlns:a16="http://schemas.microsoft.com/office/drawing/2014/main" id="{2C9FE6DE-3823-5CE7-05AE-3C53FBB9B00E}"/>
                </a:ext>
              </a:extLst>
            </p:cNvPr>
            <p:cNvCxnSpPr/>
            <p:nvPr/>
          </p:nvCxnSpPr>
          <p:spPr>
            <a:xfrm flipV="1">
              <a:off x="4828972" y="2438390"/>
              <a:ext cx="0" cy="3048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56" name="Group 55">
              <a:extLst>
                <a:ext uri="{FF2B5EF4-FFF2-40B4-BE49-F238E27FC236}">
                  <a16:creationId xmlns:a16="http://schemas.microsoft.com/office/drawing/2014/main" id="{B60E2B56-D795-2381-CD2B-800032DC83E5}"/>
                </a:ext>
              </a:extLst>
            </p:cNvPr>
            <p:cNvGrpSpPr/>
            <p:nvPr/>
          </p:nvGrpSpPr>
          <p:grpSpPr>
            <a:xfrm>
              <a:off x="2399957" y="3661657"/>
              <a:ext cx="774623" cy="240036"/>
              <a:chOff x="3214845" y="4023522"/>
              <a:chExt cx="774623" cy="240036"/>
            </a:xfrm>
          </p:grpSpPr>
          <p:sp>
            <p:nvSpPr>
              <p:cNvPr id="59" name="Isosceles Triangle 58">
                <a:extLst>
                  <a:ext uri="{FF2B5EF4-FFF2-40B4-BE49-F238E27FC236}">
                    <a16:creationId xmlns:a16="http://schemas.microsoft.com/office/drawing/2014/main" id="{6A72259F-9002-A8A1-843D-D4ED3598807B}"/>
                  </a:ext>
                </a:extLst>
              </p:cNvPr>
              <p:cNvSpPr/>
              <p:nvPr/>
            </p:nvSpPr>
            <p:spPr>
              <a:xfrm>
                <a:off x="3534686" y="4070549"/>
                <a:ext cx="161022" cy="127972"/>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0" name="Straight Connector 59">
                <a:extLst>
                  <a:ext uri="{FF2B5EF4-FFF2-40B4-BE49-F238E27FC236}">
                    <a16:creationId xmlns:a16="http://schemas.microsoft.com/office/drawing/2014/main" id="{B880722D-F320-17B4-DDBC-7D75AF00E009}"/>
                  </a:ext>
                </a:extLst>
              </p:cNvPr>
              <p:cNvCxnSpPr>
                <a:cxnSpLocks/>
              </p:cNvCxnSpPr>
              <p:nvPr/>
            </p:nvCxnSpPr>
            <p:spPr>
              <a:xfrm>
                <a:off x="3214845" y="4205709"/>
                <a:ext cx="774623" cy="0"/>
              </a:xfrm>
              <a:prstGeom prst="line">
                <a:avLst/>
              </a:prstGeom>
            </p:spPr>
            <p:style>
              <a:lnRef idx="1">
                <a:schemeClr val="dk1"/>
              </a:lnRef>
              <a:fillRef idx="0">
                <a:schemeClr val="dk1"/>
              </a:fillRef>
              <a:effectRef idx="0">
                <a:schemeClr val="dk1"/>
              </a:effectRef>
              <a:fontRef idx="minor">
                <a:schemeClr val="tx1"/>
              </a:fontRef>
            </p:style>
          </p:cxnSp>
          <p:sp>
            <p:nvSpPr>
              <p:cNvPr id="61" name="Oval 60">
                <a:extLst>
                  <a:ext uri="{FF2B5EF4-FFF2-40B4-BE49-F238E27FC236}">
                    <a16:creationId xmlns:a16="http://schemas.microsoft.com/office/drawing/2014/main" id="{7059D024-F794-047C-0BA1-420D75DAD4F6}"/>
                  </a:ext>
                </a:extLst>
              </p:cNvPr>
              <p:cNvSpPr/>
              <p:nvPr/>
            </p:nvSpPr>
            <p:spPr>
              <a:xfrm>
                <a:off x="3582065" y="4023522"/>
                <a:ext cx="66102" cy="661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A2B59ACB-A4EC-F16A-55B7-B41AE81F3FE5}"/>
                  </a:ext>
                </a:extLst>
              </p:cNvPr>
              <p:cNvSpPr/>
              <p:nvPr/>
            </p:nvSpPr>
            <p:spPr>
              <a:xfrm>
                <a:off x="3298726" y="4214920"/>
                <a:ext cx="632942" cy="48638"/>
              </a:xfrm>
              <a:custGeom>
                <a:avLst/>
                <a:gdLst>
                  <a:gd name="connsiteX0" fmla="*/ 0 w 632942"/>
                  <a:gd name="connsiteY0" fmla="*/ 0 h 48638"/>
                  <a:gd name="connsiteX1" fmla="*/ 63230 w 632942"/>
                  <a:gd name="connsiteY1" fmla="*/ 34046 h 48638"/>
                  <a:gd name="connsiteX2" fmla="*/ 87549 w 632942"/>
                  <a:gd name="connsiteY2" fmla="*/ 43774 h 48638"/>
                  <a:gd name="connsiteX3" fmla="*/ 170235 w 632942"/>
                  <a:gd name="connsiteY3" fmla="*/ 48638 h 48638"/>
                  <a:gd name="connsiteX4" fmla="*/ 384243 w 632942"/>
                  <a:gd name="connsiteY4" fmla="*/ 43774 h 48638"/>
                  <a:gd name="connsiteX5" fmla="*/ 491247 w 632942"/>
                  <a:gd name="connsiteY5" fmla="*/ 38910 h 48638"/>
                  <a:gd name="connsiteX6" fmla="*/ 520430 w 632942"/>
                  <a:gd name="connsiteY6" fmla="*/ 29183 h 48638"/>
                  <a:gd name="connsiteX7" fmla="*/ 598252 w 632942"/>
                  <a:gd name="connsiteY7" fmla="*/ 19455 h 48638"/>
                  <a:gd name="connsiteX8" fmla="*/ 612843 w 632942"/>
                  <a:gd name="connsiteY8" fmla="*/ 9727 h 48638"/>
                  <a:gd name="connsiteX9" fmla="*/ 632298 w 632942"/>
                  <a:gd name="connsiteY9" fmla="*/ 4863 h 48638"/>
                  <a:gd name="connsiteX10" fmla="*/ 632298 w 632942"/>
                  <a:gd name="connsiteY10" fmla="*/ 0 h 4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2942" h="48638">
                    <a:moveTo>
                      <a:pt x="0" y="0"/>
                    </a:moveTo>
                    <a:cubicBezTo>
                      <a:pt x="28175" y="16904"/>
                      <a:pt x="29024" y="18258"/>
                      <a:pt x="63230" y="34046"/>
                    </a:cubicBezTo>
                    <a:cubicBezTo>
                      <a:pt x="71157" y="37705"/>
                      <a:pt x="78898" y="42594"/>
                      <a:pt x="87549" y="43774"/>
                    </a:cubicBezTo>
                    <a:cubicBezTo>
                      <a:pt x="114905" y="47505"/>
                      <a:pt x="142673" y="47017"/>
                      <a:pt x="170235" y="48638"/>
                    </a:cubicBezTo>
                    <a:lnTo>
                      <a:pt x="384243" y="43774"/>
                    </a:lnTo>
                    <a:cubicBezTo>
                      <a:pt x="419931" y="42692"/>
                      <a:pt x="455745" y="42714"/>
                      <a:pt x="491247" y="38910"/>
                    </a:cubicBezTo>
                    <a:cubicBezTo>
                      <a:pt x="501442" y="37818"/>
                      <a:pt x="510255" y="30455"/>
                      <a:pt x="520430" y="29183"/>
                    </a:cubicBezTo>
                    <a:lnTo>
                      <a:pt x="598252" y="19455"/>
                    </a:lnTo>
                    <a:cubicBezTo>
                      <a:pt x="603116" y="16212"/>
                      <a:pt x="607470" y="12030"/>
                      <a:pt x="612843" y="9727"/>
                    </a:cubicBezTo>
                    <a:cubicBezTo>
                      <a:pt x="618987" y="7094"/>
                      <a:pt x="626319" y="7852"/>
                      <a:pt x="632298" y="4863"/>
                    </a:cubicBezTo>
                    <a:cubicBezTo>
                      <a:pt x="633748" y="4138"/>
                      <a:pt x="632298" y="1621"/>
                      <a:pt x="632298"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7" name="TextBox 56">
              <a:extLst>
                <a:ext uri="{FF2B5EF4-FFF2-40B4-BE49-F238E27FC236}">
                  <a16:creationId xmlns:a16="http://schemas.microsoft.com/office/drawing/2014/main" id="{41D44153-F713-6055-F409-8512B300D092}"/>
                </a:ext>
              </a:extLst>
            </p:cNvPr>
            <p:cNvSpPr txBox="1"/>
            <p:nvPr/>
          </p:nvSpPr>
          <p:spPr>
            <a:xfrm>
              <a:off x="3934851" y="3756025"/>
              <a:ext cx="34657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O</a:t>
              </a:r>
              <a:r>
                <a:rPr lang="en-US" sz="1200" baseline="-25000" dirty="0">
                  <a:latin typeface="Times New Roman" panose="02020603050405020304" pitchFamily="18" charset="0"/>
                  <a:cs typeface="Times New Roman" panose="02020603050405020304" pitchFamily="18" charset="0"/>
                </a:rPr>
                <a:t>x</a:t>
              </a:r>
            </a:p>
          </p:txBody>
        </p:sp>
        <p:sp>
          <p:nvSpPr>
            <p:cNvPr id="58" name="TextBox 57">
              <a:extLst>
                <a:ext uri="{FF2B5EF4-FFF2-40B4-BE49-F238E27FC236}">
                  <a16:creationId xmlns:a16="http://schemas.microsoft.com/office/drawing/2014/main" id="{55529064-D96F-4336-41C0-D810ED1D242D}"/>
                </a:ext>
              </a:extLst>
            </p:cNvPr>
            <p:cNvSpPr txBox="1"/>
            <p:nvPr/>
          </p:nvSpPr>
          <p:spPr>
            <a:xfrm>
              <a:off x="3310614" y="3300799"/>
              <a:ext cx="34657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O</a:t>
              </a:r>
              <a:r>
                <a:rPr lang="en-US" sz="1200" baseline="-25000" dirty="0">
                  <a:latin typeface="Times New Roman" panose="02020603050405020304" pitchFamily="18" charset="0"/>
                  <a:cs typeface="Times New Roman" panose="02020603050405020304" pitchFamily="18" charset="0"/>
                </a:rPr>
                <a:t>y</a:t>
              </a:r>
            </a:p>
          </p:txBody>
        </p:sp>
      </p:grpSp>
      <p:sp>
        <p:nvSpPr>
          <p:cNvPr id="75" name="Rectangle 2">
            <a:extLst>
              <a:ext uri="{FF2B5EF4-FFF2-40B4-BE49-F238E27FC236}">
                <a16:creationId xmlns:a16="http://schemas.microsoft.com/office/drawing/2014/main" id="{8B6AC165-0D45-19A2-2BF8-7D74300AC50B}"/>
              </a:ext>
            </a:extLst>
          </p:cNvPr>
          <p:cNvSpPr>
            <a:spLocks noChangeArrowheads="1"/>
          </p:cNvSpPr>
          <p:nvPr/>
        </p:nvSpPr>
        <p:spPr bwMode="auto">
          <a:xfrm>
            <a:off x="1689412" y="30308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6" name="Object 75">
            <a:extLst>
              <a:ext uri="{FF2B5EF4-FFF2-40B4-BE49-F238E27FC236}">
                <a16:creationId xmlns:a16="http://schemas.microsoft.com/office/drawing/2014/main" id="{78E448AD-BCAC-B507-9EAB-954FDC218D33}"/>
              </a:ext>
            </a:extLst>
          </p:cNvPr>
          <p:cNvGraphicFramePr>
            <a:graphicFrameLocks noChangeAspect="1"/>
          </p:cNvGraphicFramePr>
          <p:nvPr>
            <p:extLst>
              <p:ext uri="{D42A27DB-BD31-4B8C-83A1-F6EECF244321}">
                <p14:modId xmlns:p14="http://schemas.microsoft.com/office/powerpoint/2010/main" val="677862953"/>
              </p:ext>
            </p:extLst>
          </p:nvPr>
        </p:nvGraphicFramePr>
        <p:xfrm>
          <a:off x="1164628" y="2927401"/>
          <a:ext cx="3897276" cy="906658"/>
        </p:xfrm>
        <a:graphic>
          <a:graphicData uri="http://schemas.openxmlformats.org/presentationml/2006/ole">
            <mc:AlternateContent xmlns:mc="http://schemas.openxmlformats.org/markup-compatibility/2006">
              <mc:Choice xmlns:v="urn:schemas-microsoft-com:vml" Requires="v">
                <p:oleObj name="Equation" r:id="rId13" imgW="2743200" imgH="635000" progId="Equation.DSMT4">
                  <p:embed/>
                </p:oleObj>
              </mc:Choice>
              <mc:Fallback>
                <p:oleObj name="Equation" r:id="rId13" imgW="2743200" imgH="635000" progId="Equation.DSMT4">
                  <p:embed/>
                  <p:pic>
                    <p:nvPicPr>
                      <p:cNvPr id="0" name="Object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64628" y="2927401"/>
                        <a:ext cx="3897276" cy="906658"/>
                      </a:xfrm>
                      <a:prstGeom prst="rect">
                        <a:avLst/>
                      </a:prstGeom>
                      <a:noFill/>
                    </p:spPr>
                  </p:pic>
                </p:oleObj>
              </mc:Fallback>
            </mc:AlternateContent>
          </a:graphicData>
        </a:graphic>
      </p:graphicFrame>
      <p:graphicFrame>
        <p:nvGraphicFramePr>
          <p:cNvPr id="77" name="Object 76">
            <a:extLst>
              <a:ext uri="{FF2B5EF4-FFF2-40B4-BE49-F238E27FC236}">
                <a16:creationId xmlns:a16="http://schemas.microsoft.com/office/drawing/2014/main" id="{F1E0752B-0A0B-AB0C-97CD-4CC26DDB6FB3}"/>
              </a:ext>
            </a:extLst>
          </p:cNvPr>
          <p:cNvGraphicFramePr>
            <a:graphicFrameLocks noChangeAspect="1"/>
          </p:cNvGraphicFramePr>
          <p:nvPr>
            <p:extLst>
              <p:ext uri="{D42A27DB-BD31-4B8C-83A1-F6EECF244321}">
                <p14:modId xmlns:p14="http://schemas.microsoft.com/office/powerpoint/2010/main" val="29079285"/>
              </p:ext>
            </p:extLst>
          </p:nvPr>
        </p:nvGraphicFramePr>
        <p:xfrm>
          <a:off x="1092137" y="4356959"/>
          <a:ext cx="4652943" cy="640113"/>
        </p:xfrm>
        <a:graphic>
          <a:graphicData uri="http://schemas.openxmlformats.org/presentationml/2006/ole">
            <mc:AlternateContent xmlns:mc="http://schemas.openxmlformats.org/markup-compatibility/2006">
              <mc:Choice xmlns:v="urn:schemas-microsoft-com:vml" Requires="v">
                <p:oleObj name="Equation" r:id="rId15" imgW="3046709" imgH="419641" progId="Equation.DSMT4">
                  <p:embed/>
                </p:oleObj>
              </mc:Choice>
              <mc:Fallback>
                <p:oleObj name="Equation" r:id="rId15" imgW="3046709" imgH="419641" progId="Equation.DSMT4">
                  <p:embed/>
                  <p:pic>
                    <p:nvPicPr>
                      <p:cNvPr id="0" name=""/>
                      <p:cNvPicPr/>
                      <p:nvPr/>
                    </p:nvPicPr>
                    <p:blipFill>
                      <a:blip r:embed="rId16"/>
                      <a:stretch>
                        <a:fillRect/>
                      </a:stretch>
                    </p:blipFill>
                    <p:spPr>
                      <a:xfrm>
                        <a:off x="1092137" y="4356959"/>
                        <a:ext cx="4652943" cy="640113"/>
                      </a:xfrm>
                      <a:prstGeom prst="rect">
                        <a:avLst/>
                      </a:prstGeom>
                    </p:spPr>
                  </p:pic>
                </p:oleObj>
              </mc:Fallback>
            </mc:AlternateContent>
          </a:graphicData>
        </a:graphic>
      </p:graphicFrame>
      <p:graphicFrame>
        <p:nvGraphicFramePr>
          <p:cNvPr id="78" name="Object 77">
            <a:extLst>
              <a:ext uri="{FF2B5EF4-FFF2-40B4-BE49-F238E27FC236}">
                <a16:creationId xmlns:a16="http://schemas.microsoft.com/office/drawing/2014/main" id="{692D2C56-E888-9E1C-565C-36438AFEA7FD}"/>
              </a:ext>
            </a:extLst>
          </p:cNvPr>
          <p:cNvGraphicFramePr>
            <a:graphicFrameLocks noChangeAspect="1"/>
          </p:cNvGraphicFramePr>
          <p:nvPr>
            <p:extLst>
              <p:ext uri="{D42A27DB-BD31-4B8C-83A1-F6EECF244321}">
                <p14:modId xmlns:p14="http://schemas.microsoft.com/office/powerpoint/2010/main" val="2507021470"/>
              </p:ext>
            </p:extLst>
          </p:nvPr>
        </p:nvGraphicFramePr>
        <p:xfrm>
          <a:off x="1689412" y="5268688"/>
          <a:ext cx="2094339" cy="526797"/>
        </p:xfrm>
        <a:graphic>
          <a:graphicData uri="http://schemas.openxmlformats.org/presentationml/2006/ole">
            <mc:AlternateContent xmlns:mc="http://schemas.openxmlformats.org/markup-compatibility/2006">
              <mc:Choice xmlns:v="urn:schemas-microsoft-com:vml" Requires="v">
                <p:oleObj name="Equation" r:id="rId17" imgW="1551961" imgH="391160" progId="Equation.DSMT4">
                  <p:embed/>
                </p:oleObj>
              </mc:Choice>
              <mc:Fallback>
                <p:oleObj name="Equation" r:id="rId17" imgW="1551961" imgH="391160" progId="Equation.DSMT4">
                  <p:embed/>
                  <p:pic>
                    <p:nvPicPr>
                      <p:cNvPr id="0" name=""/>
                      <p:cNvPicPr/>
                      <p:nvPr/>
                    </p:nvPicPr>
                    <p:blipFill>
                      <a:blip r:embed="rId18"/>
                      <a:stretch>
                        <a:fillRect/>
                      </a:stretch>
                    </p:blipFill>
                    <p:spPr>
                      <a:xfrm>
                        <a:off x="1689412" y="5268688"/>
                        <a:ext cx="2094339" cy="526797"/>
                      </a:xfrm>
                      <a:prstGeom prst="rect">
                        <a:avLst/>
                      </a:prstGeom>
                    </p:spPr>
                  </p:pic>
                </p:oleObj>
              </mc:Fallback>
            </mc:AlternateContent>
          </a:graphicData>
        </a:graphic>
      </p:graphicFrame>
      <p:sp>
        <p:nvSpPr>
          <p:cNvPr id="79" name="TextBox 78">
            <a:extLst>
              <a:ext uri="{FF2B5EF4-FFF2-40B4-BE49-F238E27FC236}">
                <a16:creationId xmlns:a16="http://schemas.microsoft.com/office/drawing/2014/main" id="{2B01CAA2-DC21-C38F-C6D4-A4187689046A}"/>
              </a:ext>
            </a:extLst>
          </p:cNvPr>
          <p:cNvSpPr txBox="1"/>
          <p:nvPr/>
        </p:nvSpPr>
        <p:spPr>
          <a:xfrm>
            <a:off x="904009" y="3969958"/>
            <a:ext cx="2514600" cy="369332"/>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at equilibrium</a:t>
            </a:r>
          </a:p>
        </p:txBody>
      </p:sp>
      <p:sp>
        <p:nvSpPr>
          <p:cNvPr id="2" name="TextBox 1">
            <a:extLst>
              <a:ext uri="{FF2B5EF4-FFF2-40B4-BE49-F238E27FC236}">
                <a16:creationId xmlns:a16="http://schemas.microsoft.com/office/drawing/2014/main" id="{A121F0B4-4559-B9C5-2D35-4AFE5FD4AE97}"/>
              </a:ext>
            </a:extLst>
          </p:cNvPr>
          <p:cNvSpPr txBox="1"/>
          <p:nvPr/>
        </p:nvSpPr>
        <p:spPr>
          <a:xfrm flipH="1">
            <a:off x="7871691" y="3750684"/>
            <a:ext cx="1373552" cy="369332"/>
          </a:xfrm>
          <a:prstGeom prst="rect">
            <a:avLst/>
          </a:prstGeom>
          <a:noFill/>
        </p:spPr>
        <p:txBody>
          <a:bodyPr wrap="square" rtlCol="0">
            <a:spAutoFit/>
          </a:bodyPr>
          <a:lstStyle/>
          <a:p>
            <a:pPr algn="l"/>
            <a:r>
              <a:rPr lang="en-US" dirty="0">
                <a:latin typeface="Times New Roman" panose="02020603050405020304" pitchFamily="18" charset="0"/>
                <a:cs typeface="Times New Roman" panose="02020603050405020304" pitchFamily="18" charset="0"/>
              </a:rPr>
              <a:t>Fig. 14.18 </a:t>
            </a:r>
          </a:p>
        </p:txBody>
      </p:sp>
      <p:cxnSp>
        <p:nvCxnSpPr>
          <p:cNvPr id="80" name="Straight Connector 79">
            <a:extLst>
              <a:ext uri="{FF2B5EF4-FFF2-40B4-BE49-F238E27FC236}">
                <a16:creationId xmlns:a16="http://schemas.microsoft.com/office/drawing/2014/main" id="{A01150B5-2AC0-AE2B-CE2C-EFA8BDCC9CCE}"/>
              </a:ext>
            </a:extLst>
          </p:cNvPr>
          <p:cNvCxnSpPr>
            <a:cxnSpLocks/>
          </p:cNvCxnSpPr>
          <p:nvPr/>
        </p:nvCxnSpPr>
        <p:spPr>
          <a:xfrm>
            <a:off x="304179" y="733164"/>
            <a:ext cx="4147241"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70481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F91F3C-8B20-A41D-9D29-32066CFB2134}"/>
              </a:ext>
            </a:extLst>
          </p:cNvPr>
          <p:cNvGrpSpPr/>
          <p:nvPr/>
        </p:nvGrpSpPr>
        <p:grpSpPr>
          <a:xfrm>
            <a:off x="7316499" y="693738"/>
            <a:ext cx="3598862" cy="2897961"/>
            <a:chOff x="1871663" y="1608138"/>
            <a:chExt cx="3598862" cy="2897961"/>
          </a:xfrm>
        </p:grpSpPr>
        <p:sp>
          <p:nvSpPr>
            <p:cNvPr id="3" name="Rectangle 9">
              <a:extLst>
                <a:ext uri="{FF2B5EF4-FFF2-40B4-BE49-F238E27FC236}">
                  <a16:creationId xmlns:a16="http://schemas.microsoft.com/office/drawing/2014/main" id="{98B413DF-A954-59DD-D832-6C42E85FE5B0}"/>
                </a:ext>
              </a:extLst>
            </p:cNvPr>
            <p:cNvSpPr>
              <a:spLocks noChangeArrowheads="1"/>
            </p:cNvSpPr>
            <p:nvPr/>
          </p:nvSpPr>
          <p:spPr bwMode="auto">
            <a:xfrm>
              <a:off x="2416175" y="1657350"/>
              <a:ext cx="3011488" cy="2368550"/>
            </a:xfrm>
            <a:prstGeom prst="rect">
              <a:avLst/>
            </a:prstGeom>
            <a:noFill/>
            <a:ln w="0">
              <a:solidFill>
                <a:srgbClr val="FFFFFF"/>
              </a:solidFill>
              <a:miter lim="800000"/>
              <a:headEnd/>
              <a:tailEnd/>
            </a:ln>
          </p:spPr>
          <p:txBody>
            <a:bodyPr/>
            <a:lstStyle/>
            <a:p>
              <a:endParaRPr lang="en-US"/>
            </a:p>
          </p:txBody>
        </p:sp>
        <p:sp>
          <p:nvSpPr>
            <p:cNvPr id="4" name="Line 10">
              <a:extLst>
                <a:ext uri="{FF2B5EF4-FFF2-40B4-BE49-F238E27FC236}">
                  <a16:creationId xmlns:a16="http://schemas.microsoft.com/office/drawing/2014/main" id="{9043D25C-88BB-0EA1-6535-10A2AFD14AFC}"/>
                </a:ext>
              </a:extLst>
            </p:cNvPr>
            <p:cNvSpPr>
              <a:spLocks noChangeShapeType="1"/>
            </p:cNvSpPr>
            <p:nvPr/>
          </p:nvSpPr>
          <p:spPr bwMode="auto">
            <a:xfrm>
              <a:off x="2416175" y="1657350"/>
              <a:ext cx="3011488" cy="1588"/>
            </a:xfrm>
            <a:prstGeom prst="line">
              <a:avLst/>
            </a:prstGeom>
            <a:noFill/>
            <a:ln w="0">
              <a:solidFill>
                <a:srgbClr val="000000"/>
              </a:solidFill>
              <a:round/>
              <a:headEnd/>
              <a:tailEnd/>
            </a:ln>
          </p:spPr>
          <p:txBody>
            <a:bodyPr/>
            <a:lstStyle/>
            <a:p>
              <a:endParaRPr lang="en-US"/>
            </a:p>
          </p:txBody>
        </p:sp>
        <p:sp>
          <p:nvSpPr>
            <p:cNvPr id="5" name="Freeform 11">
              <a:extLst>
                <a:ext uri="{FF2B5EF4-FFF2-40B4-BE49-F238E27FC236}">
                  <a16:creationId xmlns:a16="http://schemas.microsoft.com/office/drawing/2014/main" id="{02D168FF-B1B8-F026-4070-28DCD7470470}"/>
                </a:ext>
              </a:extLst>
            </p:cNvPr>
            <p:cNvSpPr>
              <a:spLocks/>
            </p:cNvSpPr>
            <p:nvPr/>
          </p:nvSpPr>
          <p:spPr bwMode="auto">
            <a:xfrm>
              <a:off x="2416175" y="1657350"/>
              <a:ext cx="3011488" cy="2368550"/>
            </a:xfrm>
            <a:custGeom>
              <a:avLst/>
              <a:gdLst>
                <a:gd name="T0" fmla="*/ 0 w 434"/>
                <a:gd name="T1" fmla="*/ 342 h 342"/>
                <a:gd name="T2" fmla="*/ 434 w 434"/>
                <a:gd name="T3" fmla="*/ 342 h 342"/>
                <a:gd name="T4" fmla="*/ 434 w 434"/>
                <a:gd name="T5" fmla="*/ 0 h 342"/>
                <a:gd name="T6" fmla="*/ 0 60000 65536"/>
                <a:gd name="T7" fmla="*/ 0 60000 65536"/>
                <a:gd name="T8" fmla="*/ 0 60000 65536"/>
                <a:gd name="T9" fmla="*/ 0 w 434"/>
                <a:gd name="T10" fmla="*/ 0 h 342"/>
                <a:gd name="T11" fmla="*/ 434 w 434"/>
                <a:gd name="T12" fmla="*/ 342 h 342"/>
              </a:gdLst>
              <a:ahLst/>
              <a:cxnLst>
                <a:cxn ang="T6">
                  <a:pos x="T0" y="T1"/>
                </a:cxn>
                <a:cxn ang="T7">
                  <a:pos x="T2" y="T3"/>
                </a:cxn>
                <a:cxn ang="T8">
                  <a:pos x="T4" y="T5"/>
                </a:cxn>
              </a:cxnLst>
              <a:rect l="T9" t="T10" r="T11" b="T12"/>
              <a:pathLst>
                <a:path w="434" h="342">
                  <a:moveTo>
                    <a:pt x="0" y="342"/>
                  </a:moveTo>
                  <a:lnTo>
                    <a:pt x="434" y="342"/>
                  </a:lnTo>
                  <a:lnTo>
                    <a:pt x="434" y="0"/>
                  </a:lnTo>
                </a:path>
              </a:pathLst>
            </a:custGeom>
            <a:noFill/>
            <a:ln w="0">
              <a:solidFill>
                <a:srgbClr val="000000"/>
              </a:solidFill>
              <a:prstDash val="solid"/>
              <a:round/>
              <a:headEnd/>
              <a:tailEnd/>
            </a:ln>
          </p:spPr>
          <p:txBody>
            <a:bodyPr/>
            <a:lstStyle/>
            <a:p>
              <a:endParaRPr lang="en-US"/>
            </a:p>
          </p:txBody>
        </p:sp>
        <p:sp>
          <p:nvSpPr>
            <p:cNvPr id="6" name="Line 12">
              <a:extLst>
                <a:ext uri="{FF2B5EF4-FFF2-40B4-BE49-F238E27FC236}">
                  <a16:creationId xmlns:a16="http://schemas.microsoft.com/office/drawing/2014/main" id="{0EC397F9-EF7F-CA3E-ABAA-0BC845BEF8AE}"/>
                </a:ext>
              </a:extLst>
            </p:cNvPr>
            <p:cNvSpPr>
              <a:spLocks noChangeShapeType="1"/>
            </p:cNvSpPr>
            <p:nvPr/>
          </p:nvSpPr>
          <p:spPr bwMode="auto">
            <a:xfrm flipV="1">
              <a:off x="2416175" y="1657350"/>
              <a:ext cx="1588" cy="2368550"/>
            </a:xfrm>
            <a:prstGeom prst="line">
              <a:avLst/>
            </a:prstGeom>
            <a:noFill/>
            <a:ln w="0">
              <a:solidFill>
                <a:srgbClr val="000000"/>
              </a:solidFill>
              <a:round/>
              <a:headEnd/>
              <a:tailEnd/>
            </a:ln>
          </p:spPr>
          <p:txBody>
            <a:bodyPr/>
            <a:lstStyle/>
            <a:p>
              <a:endParaRPr lang="en-US"/>
            </a:p>
          </p:txBody>
        </p:sp>
        <p:sp>
          <p:nvSpPr>
            <p:cNvPr id="7" name="Line 13">
              <a:extLst>
                <a:ext uri="{FF2B5EF4-FFF2-40B4-BE49-F238E27FC236}">
                  <a16:creationId xmlns:a16="http://schemas.microsoft.com/office/drawing/2014/main" id="{40153F26-AB07-657E-4F66-6E64FC81717E}"/>
                </a:ext>
              </a:extLst>
            </p:cNvPr>
            <p:cNvSpPr>
              <a:spLocks noChangeShapeType="1"/>
            </p:cNvSpPr>
            <p:nvPr/>
          </p:nvSpPr>
          <p:spPr bwMode="auto">
            <a:xfrm>
              <a:off x="2416175" y="4025900"/>
              <a:ext cx="3011488" cy="1588"/>
            </a:xfrm>
            <a:prstGeom prst="line">
              <a:avLst/>
            </a:prstGeom>
            <a:noFill/>
            <a:ln w="0">
              <a:solidFill>
                <a:srgbClr val="000000"/>
              </a:solidFill>
              <a:round/>
              <a:headEnd/>
              <a:tailEnd/>
            </a:ln>
          </p:spPr>
          <p:txBody>
            <a:bodyPr/>
            <a:lstStyle/>
            <a:p>
              <a:endParaRPr lang="en-US"/>
            </a:p>
          </p:txBody>
        </p:sp>
        <p:sp>
          <p:nvSpPr>
            <p:cNvPr id="8" name="Line 15">
              <a:extLst>
                <a:ext uri="{FF2B5EF4-FFF2-40B4-BE49-F238E27FC236}">
                  <a16:creationId xmlns:a16="http://schemas.microsoft.com/office/drawing/2014/main" id="{48645D4A-0122-B402-5314-D9E5869D3D8F}"/>
                </a:ext>
              </a:extLst>
            </p:cNvPr>
            <p:cNvSpPr>
              <a:spLocks noChangeShapeType="1"/>
            </p:cNvSpPr>
            <p:nvPr/>
          </p:nvSpPr>
          <p:spPr bwMode="auto">
            <a:xfrm flipV="1">
              <a:off x="2478088" y="3990975"/>
              <a:ext cx="1587" cy="34925"/>
            </a:xfrm>
            <a:prstGeom prst="line">
              <a:avLst/>
            </a:prstGeom>
            <a:noFill/>
            <a:ln w="0">
              <a:solidFill>
                <a:srgbClr val="000000"/>
              </a:solidFill>
              <a:round/>
              <a:headEnd/>
              <a:tailEnd/>
            </a:ln>
          </p:spPr>
          <p:txBody>
            <a:bodyPr/>
            <a:lstStyle/>
            <a:p>
              <a:endParaRPr lang="en-US"/>
            </a:p>
          </p:txBody>
        </p:sp>
        <p:sp>
          <p:nvSpPr>
            <p:cNvPr id="9" name="Line 16">
              <a:extLst>
                <a:ext uri="{FF2B5EF4-FFF2-40B4-BE49-F238E27FC236}">
                  <a16:creationId xmlns:a16="http://schemas.microsoft.com/office/drawing/2014/main" id="{50C3E049-D1EF-D1F7-0C4F-175EAB5C3E00}"/>
                </a:ext>
              </a:extLst>
            </p:cNvPr>
            <p:cNvSpPr>
              <a:spLocks noChangeShapeType="1"/>
            </p:cNvSpPr>
            <p:nvPr/>
          </p:nvSpPr>
          <p:spPr bwMode="auto">
            <a:xfrm>
              <a:off x="2478088" y="1657350"/>
              <a:ext cx="1587" cy="26988"/>
            </a:xfrm>
            <a:prstGeom prst="line">
              <a:avLst/>
            </a:prstGeom>
            <a:noFill/>
            <a:ln w="0">
              <a:solidFill>
                <a:srgbClr val="000000"/>
              </a:solidFill>
              <a:round/>
              <a:headEnd/>
              <a:tailEnd/>
            </a:ln>
          </p:spPr>
          <p:txBody>
            <a:bodyPr/>
            <a:lstStyle/>
            <a:p>
              <a:endParaRPr lang="en-US"/>
            </a:p>
          </p:txBody>
        </p:sp>
        <p:sp>
          <p:nvSpPr>
            <p:cNvPr id="10" name="Rectangle 17">
              <a:extLst>
                <a:ext uri="{FF2B5EF4-FFF2-40B4-BE49-F238E27FC236}">
                  <a16:creationId xmlns:a16="http://schemas.microsoft.com/office/drawing/2014/main" id="{35ACDB22-91BE-CF0D-A03B-B93F40599AF2}"/>
                </a:ext>
              </a:extLst>
            </p:cNvPr>
            <p:cNvSpPr>
              <a:spLocks noChangeArrowheads="1"/>
            </p:cNvSpPr>
            <p:nvPr/>
          </p:nvSpPr>
          <p:spPr bwMode="auto">
            <a:xfrm>
              <a:off x="2389188" y="4046538"/>
              <a:ext cx="217487"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-1.5</a:t>
              </a:r>
              <a:endParaRPr lang="en-US" sz="1000">
                <a:latin typeface="Arial" pitchFamily="34" charset="0"/>
              </a:endParaRPr>
            </a:p>
          </p:txBody>
        </p:sp>
        <p:sp>
          <p:nvSpPr>
            <p:cNvPr id="11" name="Line 18">
              <a:extLst>
                <a:ext uri="{FF2B5EF4-FFF2-40B4-BE49-F238E27FC236}">
                  <a16:creationId xmlns:a16="http://schemas.microsoft.com/office/drawing/2014/main" id="{10F8944B-EF47-D3F0-44D3-0FB55CAD855F}"/>
                </a:ext>
              </a:extLst>
            </p:cNvPr>
            <p:cNvSpPr>
              <a:spLocks noChangeShapeType="1"/>
            </p:cNvSpPr>
            <p:nvPr/>
          </p:nvSpPr>
          <p:spPr bwMode="auto">
            <a:xfrm flipV="1">
              <a:off x="2957513" y="3990975"/>
              <a:ext cx="1587" cy="34925"/>
            </a:xfrm>
            <a:prstGeom prst="line">
              <a:avLst/>
            </a:prstGeom>
            <a:noFill/>
            <a:ln w="0">
              <a:solidFill>
                <a:srgbClr val="000000"/>
              </a:solidFill>
              <a:round/>
              <a:headEnd/>
              <a:tailEnd/>
            </a:ln>
          </p:spPr>
          <p:txBody>
            <a:bodyPr/>
            <a:lstStyle/>
            <a:p>
              <a:endParaRPr lang="en-US"/>
            </a:p>
          </p:txBody>
        </p:sp>
        <p:sp>
          <p:nvSpPr>
            <p:cNvPr id="12" name="Line 19">
              <a:extLst>
                <a:ext uri="{FF2B5EF4-FFF2-40B4-BE49-F238E27FC236}">
                  <a16:creationId xmlns:a16="http://schemas.microsoft.com/office/drawing/2014/main" id="{6F32D6DD-8FB8-594E-0507-CA317D96C58F}"/>
                </a:ext>
              </a:extLst>
            </p:cNvPr>
            <p:cNvSpPr>
              <a:spLocks noChangeShapeType="1"/>
            </p:cNvSpPr>
            <p:nvPr/>
          </p:nvSpPr>
          <p:spPr bwMode="auto">
            <a:xfrm>
              <a:off x="2957513" y="1657350"/>
              <a:ext cx="1587" cy="26988"/>
            </a:xfrm>
            <a:prstGeom prst="line">
              <a:avLst/>
            </a:prstGeom>
            <a:noFill/>
            <a:ln w="0">
              <a:solidFill>
                <a:srgbClr val="000000"/>
              </a:solidFill>
              <a:round/>
              <a:headEnd/>
              <a:tailEnd/>
            </a:ln>
          </p:spPr>
          <p:txBody>
            <a:bodyPr/>
            <a:lstStyle/>
            <a:p>
              <a:endParaRPr lang="en-US"/>
            </a:p>
          </p:txBody>
        </p:sp>
        <p:sp>
          <p:nvSpPr>
            <p:cNvPr id="13" name="Rectangle 20">
              <a:extLst>
                <a:ext uri="{FF2B5EF4-FFF2-40B4-BE49-F238E27FC236}">
                  <a16:creationId xmlns:a16="http://schemas.microsoft.com/office/drawing/2014/main" id="{A3685625-6A69-33A5-479F-8FD6726BC46F}"/>
                </a:ext>
              </a:extLst>
            </p:cNvPr>
            <p:cNvSpPr>
              <a:spLocks noChangeArrowheads="1"/>
            </p:cNvSpPr>
            <p:nvPr/>
          </p:nvSpPr>
          <p:spPr bwMode="auto">
            <a:xfrm>
              <a:off x="2908300" y="4046538"/>
              <a:ext cx="112713"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-1</a:t>
              </a:r>
              <a:endParaRPr lang="en-US" sz="1000">
                <a:latin typeface="Arial" pitchFamily="34" charset="0"/>
              </a:endParaRPr>
            </a:p>
          </p:txBody>
        </p:sp>
        <p:sp>
          <p:nvSpPr>
            <p:cNvPr id="14" name="Line 21">
              <a:extLst>
                <a:ext uri="{FF2B5EF4-FFF2-40B4-BE49-F238E27FC236}">
                  <a16:creationId xmlns:a16="http://schemas.microsoft.com/office/drawing/2014/main" id="{B3666A4A-7FA9-D330-CA09-F4FA435CB072}"/>
                </a:ext>
              </a:extLst>
            </p:cNvPr>
            <p:cNvSpPr>
              <a:spLocks noChangeShapeType="1"/>
            </p:cNvSpPr>
            <p:nvPr/>
          </p:nvSpPr>
          <p:spPr bwMode="auto">
            <a:xfrm flipV="1">
              <a:off x="3436938" y="3990975"/>
              <a:ext cx="1587" cy="34925"/>
            </a:xfrm>
            <a:prstGeom prst="line">
              <a:avLst/>
            </a:prstGeom>
            <a:noFill/>
            <a:ln w="0">
              <a:solidFill>
                <a:srgbClr val="000000"/>
              </a:solidFill>
              <a:round/>
              <a:headEnd/>
              <a:tailEnd/>
            </a:ln>
          </p:spPr>
          <p:txBody>
            <a:bodyPr/>
            <a:lstStyle/>
            <a:p>
              <a:endParaRPr lang="en-US"/>
            </a:p>
          </p:txBody>
        </p:sp>
        <p:sp>
          <p:nvSpPr>
            <p:cNvPr id="15" name="Line 22">
              <a:extLst>
                <a:ext uri="{FF2B5EF4-FFF2-40B4-BE49-F238E27FC236}">
                  <a16:creationId xmlns:a16="http://schemas.microsoft.com/office/drawing/2014/main" id="{99860ED8-AD8A-F856-0D44-5563C7819D2B}"/>
                </a:ext>
              </a:extLst>
            </p:cNvPr>
            <p:cNvSpPr>
              <a:spLocks noChangeShapeType="1"/>
            </p:cNvSpPr>
            <p:nvPr/>
          </p:nvSpPr>
          <p:spPr bwMode="auto">
            <a:xfrm>
              <a:off x="3436938" y="1657350"/>
              <a:ext cx="1587" cy="26988"/>
            </a:xfrm>
            <a:prstGeom prst="line">
              <a:avLst/>
            </a:prstGeom>
            <a:noFill/>
            <a:ln w="0">
              <a:solidFill>
                <a:srgbClr val="000000"/>
              </a:solidFill>
              <a:round/>
              <a:headEnd/>
              <a:tailEnd/>
            </a:ln>
          </p:spPr>
          <p:txBody>
            <a:bodyPr/>
            <a:lstStyle/>
            <a:p>
              <a:endParaRPr lang="en-US"/>
            </a:p>
          </p:txBody>
        </p:sp>
        <p:sp>
          <p:nvSpPr>
            <p:cNvPr id="16" name="Rectangle 23">
              <a:extLst>
                <a:ext uri="{FF2B5EF4-FFF2-40B4-BE49-F238E27FC236}">
                  <a16:creationId xmlns:a16="http://schemas.microsoft.com/office/drawing/2014/main" id="{ED165972-5924-2F8C-9E0E-4AE31DDDFE8E}"/>
                </a:ext>
              </a:extLst>
            </p:cNvPr>
            <p:cNvSpPr>
              <a:spLocks noChangeArrowheads="1"/>
            </p:cNvSpPr>
            <p:nvPr/>
          </p:nvSpPr>
          <p:spPr bwMode="auto">
            <a:xfrm>
              <a:off x="3346450" y="4046538"/>
              <a:ext cx="217488"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-0.5</a:t>
              </a:r>
              <a:endParaRPr lang="en-US" sz="1000">
                <a:latin typeface="Arial" pitchFamily="34" charset="0"/>
              </a:endParaRPr>
            </a:p>
          </p:txBody>
        </p:sp>
        <p:sp>
          <p:nvSpPr>
            <p:cNvPr id="17" name="Line 24">
              <a:extLst>
                <a:ext uri="{FF2B5EF4-FFF2-40B4-BE49-F238E27FC236}">
                  <a16:creationId xmlns:a16="http://schemas.microsoft.com/office/drawing/2014/main" id="{BEA4E586-8A98-24BB-24F6-81C1761A3578}"/>
                </a:ext>
              </a:extLst>
            </p:cNvPr>
            <p:cNvSpPr>
              <a:spLocks noChangeShapeType="1"/>
            </p:cNvSpPr>
            <p:nvPr/>
          </p:nvSpPr>
          <p:spPr bwMode="auto">
            <a:xfrm flipV="1">
              <a:off x="3922713" y="3990975"/>
              <a:ext cx="1587" cy="34925"/>
            </a:xfrm>
            <a:prstGeom prst="line">
              <a:avLst/>
            </a:prstGeom>
            <a:noFill/>
            <a:ln w="0">
              <a:solidFill>
                <a:srgbClr val="000000"/>
              </a:solidFill>
              <a:round/>
              <a:headEnd/>
              <a:tailEnd/>
            </a:ln>
          </p:spPr>
          <p:txBody>
            <a:bodyPr/>
            <a:lstStyle/>
            <a:p>
              <a:endParaRPr lang="en-US"/>
            </a:p>
          </p:txBody>
        </p:sp>
        <p:sp>
          <p:nvSpPr>
            <p:cNvPr id="18" name="Line 25">
              <a:extLst>
                <a:ext uri="{FF2B5EF4-FFF2-40B4-BE49-F238E27FC236}">
                  <a16:creationId xmlns:a16="http://schemas.microsoft.com/office/drawing/2014/main" id="{E4BF3537-22E3-37B5-D68E-E19A3505693A}"/>
                </a:ext>
              </a:extLst>
            </p:cNvPr>
            <p:cNvSpPr>
              <a:spLocks noChangeShapeType="1"/>
            </p:cNvSpPr>
            <p:nvPr/>
          </p:nvSpPr>
          <p:spPr bwMode="auto">
            <a:xfrm>
              <a:off x="3922713" y="1657350"/>
              <a:ext cx="1587" cy="26988"/>
            </a:xfrm>
            <a:prstGeom prst="line">
              <a:avLst/>
            </a:prstGeom>
            <a:noFill/>
            <a:ln w="0">
              <a:solidFill>
                <a:srgbClr val="000000"/>
              </a:solidFill>
              <a:round/>
              <a:headEnd/>
              <a:tailEnd/>
            </a:ln>
          </p:spPr>
          <p:txBody>
            <a:bodyPr/>
            <a:lstStyle/>
            <a:p>
              <a:endParaRPr lang="en-US"/>
            </a:p>
          </p:txBody>
        </p:sp>
        <p:sp>
          <p:nvSpPr>
            <p:cNvPr id="19" name="Rectangle 26">
              <a:extLst>
                <a:ext uri="{FF2B5EF4-FFF2-40B4-BE49-F238E27FC236}">
                  <a16:creationId xmlns:a16="http://schemas.microsoft.com/office/drawing/2014/main" id="{A9D311E3-F8B1-76EE-B83B-4A4344547857}"/>
                </a:ext>
              </a:extLst>
            </p:cNvPr>
            <p:cNvSpPr>
              <a:spLocks noChangeArrowheads="1"/>
            </p:cNvSpPr>
            <p:nvPr/>
          </p:nvSpPr>
          <p:spPr bwMode="auto">
            <a:xfrm>
              <a:off x="3902075" y="4046538"/>
              <a:ext cx="6985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0</a:t>
              </a:r>
              <a:endParaRPr lang="en-US" sz="1000">
                <a:latin typeface="Arial" pitchFamily="34" charset="0"/>
              </a:endParaRPr>
            </a:p>
          </p:txBody>
        </p:sp>
        <p:sp>
          <p:nvSpPr>
            <p:cNvPr id="20" name="Line 27">
              <a:extLst>
                <a:ext uri="{FF2B5EF4-FFF2-40B4-BE49-F238E27FC236}">
                  <a16:creationId xmlns:a16="http://schemas.microsoft.com/office/drawing/2014/main" id="{2050802D-44CD-5704-3632-F99257026BE9}"/>
                </a:ext>
              </a:extLst>
            </p:cNvPr>
            <p:cNvSpPr>
              <a:spLocks noChangeShapeType="1"/>
            </p:cNvSpPr>
            <p:nvPr/>
          </p:nvSpPr>
          <p:spPr bwMode="auto">
            <a:xfrm flipV="1">
              <a:off x="4400550" y="3990975"/>
              <a:ext cx="1588" cy="34925"/>
            </a:xfrm>
            <a:prstGeom prst="line">
              <a:avLst/>
            </a:prstGeom>
            <a:noFill/>
            <a:ln w="0">
              <a:solidFill>
                <a:srgbClr val="000000"/>
              </a:solidFill>
              <a:round/>
              <a:headEnd/>
              <a:tailEnd/>
            </a:ln>
          </p:spPr>
          <p:txBody>
            <a:bodyPr/>
            <a:lstStyle/>
            <a:p>
              <a:endParaRPr lang="en-US"/>
            </a:p>
          </p:txBody>
        </p:sp>
        <p:sp>
          <p:nvSpPr>
            <p:cNvPr id="21" name="Line 28">
              <a:extLst>
                <a:ext uri="{FF2B5EF4-FFF2-40B4-BE49-F238E27FC236}">
                  <a16:creationId xmlns:a16="http://schemas.microsoft.com/office/drawing/2014/main" id="{A45A25BF-ED6B-DA1F-8117-03D48D466476}"/>
                </a:ext>
              </a:extLst>
            </p:cNvPr>
            <p:cNvSpPr>
              <a:spLocks noChangeShapeType="1"/>
            </p:cNvSpPr>
            <p:nvPr/>
          </p:nvSpPr>
          <p:spPr bwMode="auto">
            <a:xfrm>
              <a:off x="4400550" y="1657350"/>
              <a:ext cx="1588" cy="26988"/>
            </a:xfrm>
            <a:prstGeom prst="line">
              <a:avLst/>
            </a:prstGeom>
            <a:noFill/>
            <a:ln w="0">
              <a:solidFill>
                <a:srgbClr val="000000"/>
              </a:solidFill>
              <a:round/>
              <a:headEnd/>
              <a:tailEnd/>
            </a:ln>
          </p:spPr>
          <p:txBody>
            <a:bodyPr/>
            <a:lstStyle/>
            <a:p>
              <a:endParaRPr lang="en-US"/>
            </a:p>
          </p:txBody>
        </p:sp>
        <p:sp>
          <p:nvSpPr>
            <p:cNvPr id="22" name="Rectangle 29">
              <a:extLst>
                <a:ext uri="{FF2B5EF4-FFF2-40B4-BE49-F238E27FC236}">
                  <a16:creationId xmlns:a16="http://schemas.microsoft.com/office/drawing/2014/main" id="{459A2CA3-87E8-E6C0-3FF9-429C703905F5}"/>
                </a:ext>
              </a:extLst>
            </p:cNvPr>
            <p:cNvSpPr>
              <a:spLocks noChangeArrowheads="1"/>
            </p:cNvSpPr>
            <p:nvPr/>
          </p:nvSpPr>
          <p:spPr bwMode="auto">
            <a:xfrm>
              <a:off x="4338638" y="4046538"/>
              <a:ext cx="1746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0.5</a:t>
              </a:r>
              <a:endParaRPr lang="en-US" sz="1000">
                <a:latin typeface="Arial" pitchFamily="34" charset="0"/>
              </a:endParaRPr>
            </a:p>
          </p:txBody>
        </p:sp>
        <p:sp>
          <p:nvSpPr>
            <p:cNvPr id="23" name="Line 30">
              <a:extLst>
                <a:ext uri="{FF2B5EF4-FFF2-40B4-BE49-F238E27FC236}">
                  <a16:creationId xmlns:a16="http://schemas.microsoft.com/office/drawing/2014/main" id="{8D0645FE-CEDC-0461-8D8A-4855EF3977BB}"/>
                </a:ext>
              </a:extLst>
            </p:cNvPr>
            <p:cNvSpPr>
              <a:spLocks noChangeShapeType="1"/>
            </p:cNvSpPr>
            <p:nvPr/>
          </p:nvSpPr>
          <p:spPr bwMode="auto">
            <a:xfrm flipV="1">
              <a:off x="4879975" y="3990975"/>
              <a:ext cx="1588" cy="34925"/>
            </a:xfrm>
            <a:prstGeom prst="line">
              <a:avLst/>
            </a:prstGeom>
            <a:noFill/>
            <a:ln w="0">
              <a:solidFill>
                <a:srgbClr val="000000"/>
              </a:solidFill>
              <a:round/>
              <a:headEnd/>
              <a:tailEnd/>
            </a:ln>
          </p:spPr>
          <p:txBody>
            <a:bodyPr/>
            <a:lstStyle/>
            <a:p>
              <a:endParaRPr lang="en-US"/>
            </a:p>
          </p:txBody>
        </p:sp>
        <p:sp>
          <p:nvSpPr>
            <p:cNvPr id="24" name="Line 31">
              <a:extLst>
                <a:ext uri="{FF2B5EF4-FFF2-40B4-BE49-F238E27FC236}">
                  <a16:creationId xmlns:a16="http://schemas.microsoft.com/office/drawing/2014/main" id="{A4342055-5991-D246-B766-80B8FEB8F284}"/>
                </a:ext>
              </a:extLst>
            </p:cNvPr>
            <p:cNvSpPr>
              <a:spLocks noChangeShapeType="1"/>
            </p:cNvSpPr>
            <p:nvPr/>
          </p:nvSpPr>
          <p:spPr bwMode="auto">
            <a:xfrm>
              <a:off x="4879975" y="1657350"/>
              <a:ext cx="1588" cy="26988"/>
            </a:xfrm>
            <a:prstGeom prst="line">
              <a:avLst/>
            </a:prstGeom>
            <a:noFill/>
            <a:ln w="0">
              <a:solidFill>
                <a:srgbClr val="000000"/>
              </a:solidFill>
              <a:round/>
              <a:headEnd/>
              <a:tailEnd/>
            </a:ln>
          </p:spPr>
          <p:txBody>
            <a:bodyPr/>
            <a:lstStyle/>
            <a:p>
              <a:endParaRPr lang="en-US"/>
            </a:p>
          </p:txBody>
        </p:sp>
        <p:sp>
          <p:nvSpPr>
            <p:cNvPr id="25" name="Rectangle 32">
              <a:extLst>
                <a:ext uri="{FF2B5EF4-FFF2-40B4-BE49-F238E27FC236}">
                  <a16:creationId xmlns:a16="http://schemas.microsoft.com/office/drawing/2014/main" id="{2417967D-F391-E2EA-74F4-07E861F3ADC2}"/>
                </a:ext>
              </a:extLst>
            </p:cNvPr>
            <p:cNvSpPr>
              <a:spLocks noChangeArrowheads="1"/>
            </p:cNvSpPr>
            <p:nvPr/>
          </p:nvSpPr>
          <p:spPr bwMode="auto">
            <a:xfrm>
              <a:off x="4859338" y="4046538"/>
              <a:ext cx="6985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1</a:t>
              </a:r>
              <a:endParaRPr lang="en-US" sz="1000">
                <a:latin typeface="Arial" pitchFamily="34" charset="0"/>
              </a:endParaRPr>
            </a:p>
          </p:txBody>
        </p:sp>
        <p:sp>
          <p:nvSpPr>
            <p:cNvPr id="26" name="Line 33">
              <a:extLst>
                <a:ext uri="{FF2B5EF4-FFF2-40B4-BE49-F238E27FC236}">
                  <a16:creationId xmlns:a16="http://schemas.microsoft.com/office/drawing/2014/main" id="{F4513FC4-4013-CB0A-C6E7-9997A2617906}"/>
                </a:ext>
              </a:extLst>
            </p:cNvPr>
            <p:cNvSpPr>
              <a:spLocks noChangeShapeType="1"/>
            </p:cNvSpPr>
            <p:nvPr/>
          </p:nvSpPr>
          <p:spPr bwMode="auto">
            <a:xfrm flipV="1">
              <a:off x="5359400" y="3990975"/>
              <a:ext cx="1588" cy="34925"/>
            </a:xfrm>
            <a:prstGeom prst="line">
              <a:avLst/>
            </a:prstGeom>
            <a:noFill/>
            <a:ln w="0">
              <a:solidFill>
                <a:srgbClr val="000000"/>
              </a:solidFill>
              <a:round/>
              <a:headEnd/>
              <a:tailEnd/>
            </a:ln>
          </p:spPr>
          <p:txBody>
            <a:bodyPr/>
            <a:lstStyle/>
            <a:p>
              <a:endParaRPr lang="en-US"/>
            </a:p>
          </p:txBody>
        </p:sp>
        <p:sp>
          <p:nvSpPr>
            <p:cNvPr id="27" name="Line 34">
              <a:extLst>
                <a:ext uri="{FF2B5EF4-FFF2-40B4-BE49-F238E27FC236}">
                  <a16:creationId xmlns:a16="http://schemas.microsoft.com/office/drawing/2014/main" id="{40B8B265-A5FD-184B-B082-D18275F31AE4}"/>
                </a:ext>
              </a:extLst>
            </p:cNvPr>
            <p:cNvSpPr>
              <a:spLocks noChangeShapeType="1"/>
            </p:cNvSpPr>
            <p:nvPr/>
          </p:nvSpPr>
          <p:spPr bwMode="auto">
            <a:xfrm>
              <a:off x="5359400" y="1657350"/>
              <a:ext cx="1588" cy="26988"/>
            </a:xfrm>
            <a:prstGeom prst="line">
              <a:avLst/>
            </a:prstGeom>
            <a:noFill/>
            <a:ln w="0">
              <a:solidFill>
                <a:srgbClr val="000000"/>
              </a:solidFill>
              <a:round/>
              <a:headEnd/>
              <a:tailEnd/>
            </a:ln>
          </p:spPr>
          <p:txBody>
            <a:bodyPr/>
            <a:lstStyle/>
            <a:p>
              <a:endParaRPr lang="en-US"/>
            </a:p>
          </p:txBody>
        </p:sp>
        <p:sp>
          <p:nvSpPr>
            <p:cNvPr id="28" name="Rectangle 35">
              <a:extLst>
                <a:ext uri="{FF2B5EF4-FFF2-40B4-BE49-F238E27FC236}">
                  <a16:creationId xmlns:a16="http://schemas.microsoft.com/office/drawing/2014/main" id="{BCE7139E-EDEF-7CC3-D578-D23F5D44BB07}"/>
                </a:ext>
              </a:extLst>
            </p:cNvPr>
            <p:cNvSpPr>
              <a:spLocks noChangeArrowheads="1"/>
            </p:cNvSpPr>
            <p:nvPr/>
          </p:nvSpPr>
          <p:spPr bwMode="auto">
            <a:xfrm>
              <a:off x="5295900" y="4046538"/>
              <a:ext cx="1746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1.5</a:t>
              </a:r>
              <a:endParaRPr lang="en-US" sz="1000">
                <a:latin typeface="Arial" pitchFamily="34" charset="0"/>
              </a:endParaRPr>
            </a:p>
          </p:txBody>
        </p:sp>
        <p:sp>
          <p:nvSpPr>
            <p:cNvPr id="29" name="Line 36">
              <a:extLst>
                <a:ext uri="{FF2B5EF4-FFF2-40B4-BE49-F238E27FC236}">
                  <a16:creationId xmlns:a16="http://schemas.microsoft.com/office/drawing/2014/main" id="{6AD2DC11-95D5-E87F-905B-86216D9E0FB5}"/>
                </a:ext>
              </a:extLst>
            </p:cNvPr>
            <p:cNvSpPr>
              <a:spLocks noChangeShapeType="1"/>
            </p:cNvSpPr>
            <p:nvPr/>
          </p:nvSpPr>
          <p:spPr bwMode="auto">
            <a:xfrm>
              <a:off x="2416175" y="4025900"/>
              <a:ext cx="28575" cy="1588"/>
            </a:xfrm>
            <a:prstGeom prst="line">
              <a:avLst/>
            </a:prstGeom>
            <a:noFill/>
            <a:ln w="0">
              <a:solidFill>
                <a:srgbClr val="000000"/>
              </a:solidFill>
              <a:round/>
              <a:headEnd/>
              <a:tailEnd/>
            </a:ln>
          </p:spPr>
          <p:txBody>
            <a:bodyPr/>
            <a:lstStyle/>
            <a:p>
              <a:endParaRPr lang="en-US"/>
            </a:p>
          </p:txBody>
        </p:sp>
        <p:sp>
          <p:nvSpPr>
            <p:cNvPr id="30" name="Line 37">
              <a:extLst>
                <a:ext uri="{FF2B5EF4-FFF2-40B4-BE49-F238E27FC236}">
                  <a16:creationId xmlns:a16="http://schemas.microsoft.com/office/drawing/2014/main" id="{85980B25-7118-5A32-BDCD-02EBBFFF5FEF}"/>
                </a:ext>
              </a:extLst>
            </p:cNvPr>
            <p:cNvSpPr>
              <a:spLocks noChangeShapeType="1"/>
            </p:cNvSpPr>
            <p:nvPr/>
          </p:nvSpPr>
          <p:spPr bwMode="auto">
            <a:xfrm flipH="1">
              <a:off x="5392738" y="4025900"/>
              <a:ext cx="34925" cy="1588"/>
            </a:xfrm>
            <a:prstGeom prst="line">
              <a:avLst/>
            </a:prstGeom>
            <a:noFill/>
            <a:ln w="0">
              <a:solidFill>
                <a:srgbClr val="000000"/>
              </a:solidFill>
              <a:round/>
              <a:headEnd/>
              <a:tailEnd/>
            </a:ln>
          </p:spPr>
          <p:txBody>
            <a:bodyPr/>
            <a:lstStyle/>
            <a:p>
              <a:endParaRPr lang="en-US"/>
            </a:p>
          </p:txBody>
        </p:sp>
        <p:sp>
          <p:nvSpPr>
            <p:cNvPr id="31" name="Rectangle 38">
              <a:extLst>
                <a:ext uri="{FF2B5EF4-FFF2-40B4-BE49-F238E27FC236}">
                  <a16:creationId xmlns:a16="http://schemas.microsoft.com/office/drawing/2014/main" id="{6B6BA206-2031-D86D-5079-088030C24A6F}"/>
                </a:ext>
              </a:extLst>
            </p:cNvPr>
            <p:cNvSpPr>
              <a:spLocks noChangeArrowheads="1"/>
            </p:cNvSpPr>
            <p:nvPr/>
          </p:nvSpPr>
          <p:spPr bwMode="auto">
            <a:xfrm>
              <a:off x="2295525" y="3976688"/>
              <a:ext cx="6985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0</a:t>
              </a:r>
              <a:endParaRPr lang="en-US" sz="1000">
                <a:latin typeface="Arial" pitchFamily="34" charset="0"/>
              </a:endParaRPr>
            </a:p>
          </p:txBody>
        </p:sp>
        <p:sp>
          <p:nvSpPr>
            <p:cNvPr id="32" name="Line 39">
              <a:extLst>
                <a:ext uri="{FF2B5EF4-FFF2-40B4-BE49-F238E27FC236}">
                  <a16:creationId xmlns:a16="http://schemas.microsoft.com/office/drawing/2014/main" id="{AD4FF746-E886-C2C4-9471-1A74683D5E65}"/>
                </a:ext>
              </a:extLst>
            </p:cNvPr>
            <p:cNvSpPr>
              <a:spLocks noChangeShapeType="1"/>
            </p:cNvSpPr>
            <p:nvPr/>
          </p:nvSpPr>
          <p:spPr bwMode="auto">
            <a:xfrm>
              <a:off x="2416175" y="3783013"/>
              <a:ext cx="28575" cy="1587"/>
            </a:xfrm>
            <a:prstGeom prst="line">
              <a:avLst/>
            </a:prstGeom>
            <a:noFill/>
            <a:ln w="0">
              <a:solidFill>
                <a:srgbClr val="000000"/>
              </a:solidFill>
              <a:round/>
              <a:headEnd/>
              <a:tailEnd/>
            </a:ln>
          </p:spPr>
          <p:txBody>
            <a:bodyPr/>
            <a:lstStyle/>
            <a:p>
              <a:endParaRPr lang="en-US"/>
            </a:p>
          </p:txBody>
        </p:sp>
        <p:sp>
          <p:nvSpPr>
            <p:cNvPr id="33" name="Line 40">
              <a:extLst>
                <a:ext uri="{FF2B5EF4-FFF2-40B4-BE49-F238E27FC236}">
                  <a16:creationId xmlns:a16="http://schemas.microsoft.com/office/drawing/2014/main" id="{B761E5E6-D0D9-C993-84B7-114DAD8E41BD}"/>
                </a:ext>
              </a:extLst>
            </p:cNvPr>
            <p:cNvSpPr>
              <a:spLocks noChangeShapeType="1"/>
            </p:cNvSpPr>
            <p:nvPr/>
          </p:nvSpPr>
          <p:spPr bwMode="auto">
            <a:xfrm flipH="1">
              <a:off x="5392738" y="3783013"/>
              <a:ext cx="34925" cy="1587"/>
            </a:xfrm>
            <a:prstGeom prst="line">
              <a:avLst/>
            </a:prstGeom>
            <a:noFill/>
            <a:ln w="0">
              <a:solidFill>
                <a:srgbClr val="000000"/>
              </a:solidFill>
              <a:round/>
              <a:headEnd/>
              <a:tailEnd/>
            </a:ln>
          </p:spPr>
          <p:txBody>
            <a:bodyPr/>
            <a:lstStyle/>
            <a:p>
              <a:endParaRPr lang="en-US"/>
            </a:p>
          </p:txBody>
        </p:sp>
        <p:sp>
          <p:nvSpPr>
            <p:cNvPr id="34" name="Rectangle 41">
              <a:extLst>
                <a:ext uri="{FF2B5EF4-FFF2-40B4-BE49-F238E27FC236}">
                  <a16:creationId xmlns:a16="http://schemas.microsoft.com/office/drawing/2014/main" id="{9E646252-03CB-3FF7-2697-5EA394239151}"/>
                </a:ext>
              </a:extLst>
            </p:cNvPr>
            <p:cNvSpPr>
              <a:spLocks noChangeArrowheads="1"/>
            </p:cNvSpPr>
            <p:nvPr/>
          </p:nvSpPr>
          <p:spPr bwMode="auto">
            <a:xfrm>
              <a:off x="2219325" y="3735388"/>
              <a:ext cx="1746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0.2</a:t>
              </a:r>
              <a:endParaRPr lang="en-US" sz="1000">
                <a:latin typeface="Arial" pitchFamily="34" charset="0"/>
              </a:endParaRPr>
            </a:p>
          </p:txBody>
        </p:sp>
        <p:sp>
          <p:nvSpPr>
            <p:cNvPr id="35" name="Line 42">
              <a:extLst>
                <a:ext uri="{FF2B5EF4-FFF2-40B4-BE49-F238E27FC236}">
                  <a16:creationId xmlns:a16="http://schemas.microsoft.com/office/drawing/2014/main" id="{BB6EC67E-B4C5-E53E-D6BD-33E40996A489}"/>
                </a:ext>
              </a:extLst>
            </p:cNvPr>
            <p:cNvSpPr>
              <a:spLocks noChangeShapeType="1"/>
            </p:cNvSpPr>
            <p:nvPr/>
          </p:nvSpPr>
          <p:spPr bwMode="auto">
            <a:xfrm>
              <a:off x="2416175" y="3548063"/>
              <a:ext cx="28575" cy="1587"/>
            </a:xfrm>
            <a:prstGeom prst="line">
              <a:avLst/>
            </a:prstGeom>
            <a:noFill/>
            <a:ln w="0">
              <a:solidFill>
                <a:srgbClr val="000000"/>
              </a:solidFill>
              <a:round/>
              <a:headEnd/>
              <a:tailEnd/>
            </a:ln>
          </p:spPr>
          <p:txBody>
            <a:bodyPr/>
            <a:lstStyle/>
            <a:p>
              <a:endParaRPr lang="en-US"/>
            </a:p>
          </p:txBody>
        </p:sp>
        <p:sp>
          <p:nvSpPr>
            <p:cNvPr id="36" name="Line 43">
              <a:extLst>
                <a:ext uri="{FF2B5EF4-FFF2-40B4-BE49-F238E27FC236}">
                  <a16:creationId xmlns:a16="http://schemas.microsoft.com/office/drawing/2014/main" id="{2EE2344B-0089-FA9D-6147-3029F70D3371}"/>
                </a:ext>
              </a:extLst>
            </p:cNvPr>
            <p:cNvSpPr>
              <a:spLocks noChangeShapeType="1"/>
            </p:cNvSpPr>
            <p:nvPr/>
          </p:nvSpPr>
          <p:spPr bwMode="auto">
            <a:xfrm flipH="1">
              <a:off x="5392738" y="3548063"/>
              <a:ext cx="34925" cy="1587"/>
            </a:xfrm>
            <a:prstGeom prst="line">
              <a:avLst/>
            </a:prstGeom>
            <a:noFill/>
            <a:ln w="0">
              <a:solidFill>
                <a:srgbClr val="000000"/>
              </a:solidFill>
              <a:round/>
              <a:headEnd/>
              <a:tailEnd/>
            </a:ln>
          </p:spPr>
          <p:txBody>
            <a:bodyPr/>
            <a:lstStyle/>
            <a:p>
              <a:endParaRPr lang="en-US"/>
            </a:p>
          </p:txBody>
        </p:sp>
        <p:sp>
          <p:nvSpPr>
            <p:cNvPr id="37" name="Rectangle 44">
              <a:extLst>
                <a:ext uri="{FF2B5EF4-FFF2-40B4-BE49-F238E27FC236}">
                  <a16:creationId xmlns:a16="http://schemas.microsoft.com/office/drawing/2014/main" id="{15E1CB28-75FC-726D-2AA7-8F1544A3E7A8}"/>
                </a:ext>
              </a:extLst>
            </p:cNvPr>
            <p:cNvSpPr>
              <a:spLocks noChangeArrowheads="1"/>
            </p:cNvSpPr>
            <p:nvPr/>
          </p:nvSpPr>
          <p:spPr bwMode="auto">
            <a:xfrm>
              <a:off x="2219325" y="3498850"/>
              <a:ext cx="1746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0.4</a:t>
              </a:r>
              <a:endParaRPr lang="en-US" sz="1000">
                <a:latin typeface="Arial" pitchFamily="34" charset="0"/>
              </a:endParaRPr>
            </a:p>
          </p:txBody>
        </p:sp>
        <p:sp>
          <p:nvSpPr>
            <p:cNvPr id="38" name="Line 45">
              <a:extLst>
                <a:ext uri="{FF2B5EF4-FFF2-40B4-BE49-F238E27FC236}">
                  <a16:creationId xmlns:a16="http://schemas.microsoft.com/office/drawing/2014/main" id="{ADD09666-A085-1EF3-6DDB-60720A590DE3}"/>
                </a:ext>
              </a:extLst>
            </p:cNvPr>
            <p:cNvSpPr>
              <a:spLocks noChangeShapeType="1"/>
            </p:cNvSpPr>
            <p:nvPr/>
          </p:nvSpPr>
          <p:spPr bwMode="auto">
            <a:xfrm>
              <a:off x="2416175" y="3313113"/>
              <a:ext cx="28575" cy="1587"/>
            </a:xfrm>
            <a:prstGeom prst="line">
              <a:avLst/>
            </a:prstGeom>
            <a:noFill/>
            <a:ln w="0">
              <a:solidFill>
                <a:srgbClr val="000000"/>
              </a:solidFill>
              <a:round/>
              <a:headEnd/>
              <a:tailEnd/>
            </a:ln>
          </p:spPr>
          <p:txBody>
            <a:bodyPr/>
            <a:lstStyle/>
            <a:p>
              <a:endParaRPr lang="en-US"/>
            </a:p>
          </p:txBody>
        </p:sp>
        <p:sp>
          <p:nvSpPr>
            <p:cNvPr id="39" name="Line 46">
              <a:extLst>
                <a:ext uri="{FF2B5EF4-FFF2-40B4-BE49-F238E27FC236}">
                  <a16:creationId xmlns:a16="http://schemas.microsoft.com/office/drawing/2014/main" id="{3666BADC-C535-FCA0-3C29-BA9C7D090AE0}"/>
                </a:ext>
              </a:extLst>
            </p:cNvPr>
            <p:cNvSpPr>
              <a:spLocks noChangeShapeType="1"/>
            </p:cNvSpPr>
            <p:nvPr/>
          </p:nvSpPr>
          <p:spPr bwMode="auto">
            <a:xfrm flipH="1">
              <a:off x="5392738" y="3313113"/>
              <a:ext cx="34925" cy="1587"/>
            </a:xfrm>
            <a:prstGeom prst="line">
              <a:avLst/>
            </a:prstGeom>
            <a:noFill/>
            <a:ln w="0">
              <a:solidFill>
                <a:srgbClr val="000000"/>
              </a:solidFill>
              <a:round/>
              <a:headEnd/>
              <a:tailEnd/>
            </a:ln>
          </p:spPr>
          <p:txBody>
            <a:bodyPr/>
            <a:lstStyle/>
            <a:p>
              <a:endParaRPr lang="en-US"/>
            </a:p>
          </p:txBody>
        </p:sp>
        <p:sp>
          <p:nvSpPr>
            <p:cNvPr id="40" name="Rectangle 47">
              <a:extLst>
                <a:ext uri="{FF2B5EF4-FFF2-40B4-BE49-F238E27FC236}">
                  <a16:creationId xmlns:a16="http://schemas.microsoft.com/office/drawing/2014/main" id="{10834CBA-94DA-B9F6-0E71-81CD9D04F49F}"/>
                </a:ext>
              </a:extLst>
            </p:cNvPr>
            <p:cNvSpPr>
              <a:spLocks noChangeArrowheads="1"/>
            </p:cNvSpPr>
            <p:nvPr/>
          </p:nvSpPr>
          <p:spPr bwMode="auto">
            <a:xfrm>
              <a:off x="2219325" y="3263900"/>
              <a:ext cx="1746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0.6</a:t>
              </a:r>
              <a:endParaRPr lang="en-US" sz="1000">
                <a:latin typeface="Arial" pitchFamily="34" charset="0"/>
              </a:endParaRPr>
            </a:p>
          </p:txBody>
        </p:sp>
        <p:sp>
          <p:nvSpPr>
            <p:cNvPr id="41" name="Line 48">
              <a:extLst>
                <a:ext uri="{FF2B5EF4-FFF2-40B4-BE49-F238E27FC236}">
                  <a16:creationId xmlns:a16="http://schemas.microsoft.com/office/drawing/2014/main" id="{51860F8D-CC31-B83A-1305-2C9F3ECB0F9D}"/>
                </a:ext>
              </a:extLst>
            </p:cNvPr>
            <p:cNvSpPr>
              <a:spLocks noChangeShapeType="1"/>
            </p:cNvSpPr>
            <p:nvPr/>
          </p:nvSpPr>
          <p:spPr bwMode="auto">
            <a:xfrm>
              <a:off x="2416175" y="3076575"/>
              <a:ext cx="28575" cy="1588"/>
            </a:xfrm>
            <a:prstGeom prst="line">
              <a:avLst/>
            </a:prstGeom>
            <a:noFill/>
            <a:ln w="0">
              <a:solidFill>
                <a:srgbClr val="000000"/>
              </a:solidFill>
              <a:round/>
              <a:headEnd/>
              <a:tailEnd/>
            </a:ln>
          </p:spPr>
          <p:txBody>
            <a:bodyPr/>
            <a:lstStyle/>
            <a:p>
              <a:endParaRPr lang="en-US"/>
            </a:p>
          </p:txBody>
        </p:sp>
        <p:sp>
          <p:nvSpPr>
            <p:cNvPr id="42" name="Line 49">
              <a:extLst>
                <a:ext uri="{FF2B5EF4-FFF2-40B4-BE49-F238E27FC236}">
                  <a16:creationId xmlns:a16="http://schemas.microsoft.com/office/drawing/2014/main" id="{1085C5D9-565C-5B89-46A0-19E94E4993C8}"/>
                </a:ext>
              </a:extLst>
            </p:cNvPr>
            <p:cNvSpPr>
              <a:spLocks noChangeShapeType="1"/>
            </p:cNvSpPr>
            <p:nvPr/>
          </p:nvSpPr>
          <p:spPr bwMode="auto">
            <a:xfrm flipH="1">
              <a:off x="5392738" y="3076575"/>
              <a:ext cx="34925" cy="1588"/>
            </a:xfrm>
            <a:prstGeom prst="line">
              <a:avLst/>
            </a:prstGeom>
            <a:noFill/>
            <a:ln w="0">
              <a:solidFill>
                <a:srgbClr val="000000"/>
              </a:solidFill>
              <a:round/>
              <a:headEnd/>
              <a:tailEnd/>
            </a:ln>
          </p:spPr>
          <p:txBody>
            <a:bodyPr/>
            <a:lstStyle/>
            <a:p>
              <a:endParaRPr lang="en-US"/>
            </a:p>
          </p:txBody>
        </p:sp>
        <p:sp>
          <p:nvSpPr>
            <p:cNvPr id="43" name="Rectangle 50">
              <a:extLst>
                <a:ext uri="{FF2B5EF4-FFF2-40B4-BE49-F238E27FC236}">
                  <a16:creationId xmlns:a16="http://schemas.microsoft.com/office/drawing/2014/main" id="{2AE10F58-9BDA-8E3E-77CA-1DF695F8B28F}"/>
                </a:ext>
              </a:extLst>
            </p:cNvPr>
            <p:cNvSpPr>
              <a:spLocks noChangeArrowheads="1"/>
            </p:cNvSpPr>
            <p:nvPr/>
          </p:nvSpPr>
          <p:spPr bwMode="auto">
            <a:xfrm>
              <a:off x="2219325" y="3027363"/>
              <a:ext cx="1746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0.8</a:t>
              </a:r>
              <a:endParaRPr lang="en-US" sz="1000">
                <a:latin typeface="Arial" pitchFamily="34" charset="0"/>
              </a:endParaRPr>
            </a:p>
          </p:txBody>
        </p:sp>
        <p:sp>
          <p:nvSpPr>
            <p:cNvPr id="44" name="Line 51">
              <a:extLst>
                <a:ext uri="{FF2B5EF4-FFF2-40B4-BE49-F238E27FC236}">
                  <a16:creationId xmlns:a16="http://schemas.microsoft.com/office/drawing/2014/main" id="{2BBFA9FA-B4AE-C743-6278-1FE83AD882D9}"/>
                </a:ext>
              </a:extLst>
            </p:cNvPr>
            <p:cNvSpPr>
              <a:spLocks noChangeShapeType="1"/>
            </p:cNvSpPr>
            <p:nvPr/>
          </p:nvSpPr>
          <p:spPr bwMode="auto">
            <a:xfrm>
              <a:off x="2416175" y="2841625"/>
              <a:ext cx="28575" cy="1588"/>
            </a:xfrm>
            <a:prstGeom prst="line">
              <a:avLst/>
            </a:prstGeom>
            <a:noFill/>
            <a:ln w="0">
              <a:solidFill>
                <a:srgbClr val="000000"/>
              </a:solidFill>
              <a:round/>
              <a:headEnd/>
              <a:tailEnd/>
            </a:ln>
          </p:spPr>
          <p:txBody>
            <a:bodyPr/>
            <a:lstStyle/>
            <a:p>
              <a:endParaRPr lang="en-US"/>
            </a:p>
          </p:txBody>
        </p:sp>
        <p:sp>
          <p:nvSpPr>
            <p:cNvPr id="45" name="Line 52">
              <a:extLst>
                <a:ext uri="{FF2B5EF4-FFF2-40B4-BE49-F238E27FC236}">
                  <a16:creationId xmlns:a16="http://schemas.microsoft.com/office/drawing/2014/main" id="{BCA128F5-37A9-3A28-E312-2BE7D7AF7C3A}"/>
                </a:ext>
              </a:extLst>
            </p:cNvPr>
            <p:cNvSpPr>
              <a:spLocks noChangeShapeType="1"/>
            </p:cNvSpPr>
            <p:nvPr/>
          </p:nvSpPr>
          <p:spPr bwMode="auto">
            <a:xfrm flipH="1">
              <a:off x="5392738" y="2841625"/>
              <a:ext cx="34925" cy="1588"/>
            </a:xfrm>
            <a:prstGeom prst="line">
              <a:avLst/>
            </a:prstGeom>
            <a:noFill/>
            <a:ln w="0">
              <a:solidFill>
                <a:srgbClr val="000000"/>
              </a:solidFill>
              <a:round/>
              <a:headEnd/>
              <a:tailEnd/>
            </a:ln>
          </p:spPr>
          <p:txBody>
            <a:bodyPr/>
            <a:lstStyle/>
            <a:p>
              <a:endParaRPr lang="en-US"/>
            </a:p>
          </p:txBody>
        </p:sp>
        <p:sp>
          <p:nvSpPr>
            <p:cNvPr id="46" name="Rectangle 53">
              <a:extLst>
                <a:ext uri="{FF2B5EF4-FFF2-40B4-BE49-F238E27FC236}">
                  <a16:creationId xmlns:a16="http://schemas.microsoft.com/office/drawing/2014/main" id="{555407E9-1C32-46BE-6AC5-7D4A7F4EED78}"/>
                </a:ext>
              </a:extLst>
            </p:cNvPr>
            <p:cNvSpPr>
              <a:spLocks noChangeArrowheads="1"/>
            </p:cNvSpPr>
            <p:nvPr/>
          </p:nvSpPr>
          <p:spPr bwMode="auto">
            <a:xfrm>
              <a:off x="2295525" y="2792413"/>
              <a:ext cx="6985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1</a:t>
              </a:r>
              <a:endParaRPr lang="en-US" sz="1000">
                <a:latin typeface="Arial" pitchFamily="34" charset="0"/>
              </a:endParaRPr>
            </a:p>
          </p:txBody>
        </p:sp>
        <p:sp>
          <p:nvSpPr>
            <p:cNvPr id="47" name="Line 54">
              <a:extLst>
                <a:ext uri="{FF2B5EF4-FFF2-40B4-BE49-F238E27FC236}">
                  <a16:creationId xmlns:a16="http://schemas.microsoft.com/office/drawing/2014/main" id="{4065951C-CDC3-F918-CBF7-E70D6CF5D395}"/>
                </a:ext>
              </a:extLst>
            </p:cNvPr>
            <p:cNvSpPr>
              <a:spLocks noChangeShapeType="1"/>
            </p:cNvSpPr>
            <p:nvPr/>
          </p:nvSpPr>
          <p:spPr bwMode="auto">
            <a:xfrm>
              <a:off x="2416175" y="2598738"/>
              <a:ext cx="28575" cy="1587"/>
            </a:xfrm>
            <a:prstGeom prst="line">
              <a:avLst/>
            </a:prstGeom>
            <a:noFill/>
            <a:ln w="0">
              <a:solidFill>
                <a:srgbClr val="000000"/>
              </a:solidFill>
              <a:round/>
              <a:headEnd/>
              <a:tailEnd/>
            </a:ln>
          </p:spPr>
          <p:txBody>
            <a:bodyPr/>
            <a:lstStyle/>
            <a:p>
              <a:endParaRPr lang="en-US"/>
            </a:p>
          </p:txBody>
        </p:sp>
        <p:sp>
          <p:nvSpPr>
            <p:cNvPr id="48" name="Line 55">
              <a:extLst>
                <a:ext uri="{FF2B5EF4-FFF2-40B4-BE49-F238E27FC236}">
                  <a16:creationId xmlns:a16="http://schemas.microsoft.com/office/drawing/2014/main" id="{8136A33A-B22B-E724-8FCA-7061130CC06B}"/>
                </a:ext>
              </a:extLst>
            </p:cNvPr>
            <p:cNvSpPr>
              <a:spLocks noChangeShapeType="1"/>
            </p:cNvSpPr>
            <p:nvPr/>
          </p:nvSpPr>
          <p:spPr bwMode="auto">
            <a:xfrm flipH="1">
              <a:off x="5392738" y="2598738"/>
              <a:ext cx="34925" cy="1587"/>
            </a:xfrm>
            <a:prstGeom prst="line">
              <a:avLst/>
            </a:prstGeom>
            <a:noFill/>
            <a:ln w="0">
              <a:solidFill>
                <a:srgbClr val="000000"/>
              </a:solidFill>
              <a:round/>
              <a:headEnd/>
              <a:tailEnd/>
            </a:ln>
          </p:spPr>
          <p:txBody>
            <a:bodyPr/>
            <a:lstStyle/>
            <a:p>
              <a:endParaRPr lang="en-US"/>
            </a:p>
          </p:txBody>
        </p:sp>
        <p:sp>
          <p:nvSpPr>
            <p:cNvPr id="49" name="Rectangle 56">
              <a:extLst>
                <a:ext uri="{FF2B5EF4-FFF2-40B4-BE49-F238E27FC236}">
                  <a16:creationId xmlns:a16="http://schemas.microsoft.com/office/drawing/2014/main" id="{E762017E-E86F-BC91-967F-81695D06708D}"/>
                </a:ext>
              </a:extLst>
            </p:cNvPr>
            <p:cNvSpPr>
              <a:spLocks noChangeArrowheads="1"/>
            </p:cNvSpPr>
            <p:nvPr/>
          </p:nvSpPr>
          <p:spPr bwMode="auto">
            <a:xfrm>
              <a:off x="2219325" y="2549525"/>
              <a:ext cx="1746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1.2</a:t>
              </a:r>
              <a:endParaRPr lang="en-US" sz="1000">
                <a:latin typeface="Arial" pitchFamily="34" charset="0"/>
              </a:endParaRPr>
            </a:p>
          </p:txBody>
        </p:sp>
        <p:sp>
          <p:nvSpPr>
            <p:cNvPr id="50" name="Line 57">
              <a:extLst>
                <a:ext uri="{FF2B5EF4-FFF2-40B4-BE49-F238E27FC236}">
                  <a16:creationId xmlns:a16="http://schemas.microsoft.com/office/drawing/2014/main" id="{0B14B15A-6A30-F54E-E0FE-9F9F9B3D9530}"/>
                </a:ext>
              </a:extLst>
            </p:cNvPr>
            <p:cNvSpPr>
              <a:spLocks noChangeShapeType="1"/>
            </p:cNvSpPr>
            <p:nvPr/>
          </p:nvSpPr>
          <p:spPr bwMode="auto">
            <a:xfrm>
              <a:off x="2416175" y="2363788"/>
              <a:ext cx="28575" cy="1587"/>
            </a:xfrm>
            <a:prstGeom prst="line">
              <a:avLst/>
            </a:prstGeom>
            <a:noFill/>
            <a:ln w="0">
              <a:solidFill>
                <a:srgbClr val="000000"/>
              </a:solidFill>
              <a:round/>
              <a:headEnd/>
              <a:tailEnd/>
            </a:ln>
          </p:spPr>
          <p:txBody>
            <a:bodyPr/>
            <a:lstStyle/>
            <a:p>
              <a:endParaRPr lang="en-US"/>
            </a:p>
          </p:txBody>
        </p:sp>
        <p:sp>
          <p:nvSpPr>
            <p:cNvPr id="51" name="Line 58">
              <a:extLst>
                <a:ext uri="{FF2B5EF4-FFF2-40B4-BE49-F238E27FC236}">
                  <a16:creationId xmlns:a16="http://schemas.microsoft.com/office/drawing/2014/main" id="{14EDDA09-3E20-77C2-77C8-415FC626C7FD}"/>
                </a:ext>
              </a:extLst>
            </p:cNvPr>
            <p:cNvSpPr>
              <a:spLocks noChangeShapeType="1"/>
            </p:cNvSpPr>
            <p:nvPr/>
          </p:nvSpPr>
          <p:spPr bwMode="auto">
            <a:xfrm flipH="1">
              <a:off x="5392738" y="2363788"/>
              <a:ext cx="34925" cy="1587"/>
            </a:xfrm>
            <a:prstGeom prst="line">
              <a:avLst/>
            </a:prstGeom>
            <a:noFill/>
            <a:ln w="0">
              <a:solidFill>
                <a:srgbClr val="000000"/>
              </a:solidFill>
              <a:round/>
              <a:headEnd/>
              <a:tailEnd/>
            </a:ln>
          </p:spPr>
          <p:txBody>
            <a:bodyPr/>
            <a:lstStyle/>
            <a:p>
              <a:endParaRPr lang="en-US"/>
            </a:p>
          </p:txBody>
        </p:sp>
        <p:sp>
          <p:nvSpPr>
            <p:cNvPr id="52" name="Rectangle 59">
              <a:extLst>
                <a:ext uri="{FF2B5EF4-FFF2-40B4-BE49-F238E27FC236}">
                  <a16:creationId xmlns:a16="http://schemas.microsoft.com/office/drawing/2014/main" id="{B801BD14-F33B-F76E-813A-3C4878986143}"/>
                </a:ext>
              </a:extLst>
            </p:cNvPr>
            <p:cNvSpPr>
              <a:spLocks noChangeArrowheads="1"/>
            </p:cNvSpPr>
            <p:nvPr/>
          </p:nvSpPr>
          <p:spPr bwMode="auto">
            <a:xfrm>
              <a:off x="2219325" y="2314575"/>
              <a:ext cx="1746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1.4</a:t>
              </a:r>
              <a:endParaRPr lang="en-US" sz="1000">
                <a:latin typeface="Arial" pitchFamily="34" charset="0"/>
              </a:endParaRPr>
            </a:p>
          </p:txBody>
        </p:sp>
        <p:sp>
          <p:nvSpPr>
            <p:cNvPr id="53" name="Line 60">
              <a:extLst>
                <a:ext uri="{FF2B5EF4-FFF2-40B4-BE49-F238E27FC236}">
                  <a16:creationId xmlns:a16="http://schemas.microsoft.com/office/drawing/2014/main" id="{6A7E9340-D2A5-721B-C0B7-3C863463F6C5}"/>
                </a:ext>
              </a:extLst>
            </p:cNvPr>
            <p:cNvSpPr>
              <a:spLocks noChangeShapeType="1"/>
            </p:cNvSpPr>
            <p:nvPr/>
          </p:nvSpPr>
          <p:spPr bwMode="auto">
            <a:xfrm>
              <a:off x="2416175" y="2127250"/>
              <a:ext cx="28575" cy="1588"/>
            </a:xfrm>
            <a:prstGeom prst="line">
              <a:avLst/>
            </a:prstGeom>
            <a:noFill/>
            <a:ln w="0">
              <a:solidFill>
                <a:srgbClr val="000000"/>
              </a:solidFill>
              <a:round/>
              <a:headEnd/>
              <a:tailEnd/>
            </a:ln>
          </p:spPr>
          <p:txBody>
            <a:bodyPr/>
            <a:lstStyle/>
            <a:p>
              <a:endParaRPr lang="en-US"/>
            </a:p>
          </p:txBody>
        </p:sp>
        <p:sp>
          <p:nvSpPr>
            <p:cNvPr id="54" name="Line 61">
              <a:extLst>
                <a:ext uri="{FF2B5EF4-FFF2-40B4-BE49-F238E27FC236}">
                  <a16:creationId xmlns:a16="http://schemas.microsoft.com/office/drawing/2014/main" id="{B3A9A984-477B-61DF-192B-2D91ECA0E08B}"/>
                </a:ext>
              </a:extLst>
            </p:cNvPr>
            <p:cNvSpPr>
              <a:spLocks noChangeShapeType="1"/>
            </p:cNvSpPr>
            <p:nvPr/>
          </p:nvSpPr>
          <p:spPr bwMode="auto">
            <a:xfrm flipH="1">
              <a:off x="5392738" y="2127250"/>
              <a:ext cx="34925" cy="1588"/>
            </a:xfrm>
            <a:prstGeom prst="line">
              <a:avLst/>
            </a:prstGeom>
            <a:noFill/>
            <a:ln w="0">
              <a:solidFill>
                <a:srgbClr val="000000"/>
              </a:solidFill>
              <a:round/>
              <a:headEnd/>
              <a:tailEnd/>
            </a:ln>
          </p:spPr>
          <p:txBody>
            <a:bodyPr/>
            <a:lstStyle/>
            <a:p>
              <a:endParaRPr lang="en-US"/>
            </a:p>
          </p:txBody>
        </p:sp>
        <p:sp>
          <p:nvSpPr>
            <p:cNvPr id="55" name="Rectangle 62">
              <a:extLst>
                <a:ext uri="{FF2B5EF4-FFF2-40B4-BE49-F238E27FC236}">
                  <a16:creationId xmlns:a16="http://schemas.microsoft.com/office/drawing/2014/main" id="{FFA28B6D-8A58-57B2-A0B4-6E15C78D2E48}"/>
                </a:ext>
              </a:extLst>
            </p:cNvPr>
            <p:cNvSpPr>
              <a:spLocks noChangeArrowheads="1"/>
            </p:cNvSpPr>
            <p:nvPr/>
          </p:nvSpPr>
          <p:spPr bwMode="auto">
            <a:xfrm>
              <a:off x="2219325" y="2079625"/>
              <a:ext cx="1746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1.6</a:t>
              </a:r>
              <a:endParaRPr lang="en-US" sz="1000">
                <a:latin typeface="Arial" pitchFamily="34" charset="0"/>
              </a:endParaRPr>
            </a:p>
          </p:txBody>
        </p:sp>
        <p:sp>
          <p:nvSpPr>
            <p:cNvPr id="56" name="Line 63">
              <a:extLst>
                <a:ext uri="{FF2B5EF4-FFF2-40B4-BE49-F238E27FC236}">
                  <a16:creationId xmlns:a16="http://schemas.microsoft.com/office/drawing/2014/main" id="{F0AB8F70-8209-5019-97A7-C3BFAFD7EFF2}"/>
                </a:ext>
              </a:extLst>
            </p:cNvPr>
            <p:cNvSpPr>
              <a:spLocks noChangeShapeType="1"/>
            </p:cNvSpPr>
            <p:nvPr/>
          </p:nvSpPr>
          <p:spPr bwMode="auto">
            <a:xfrm>
              <a:off x="2416175" y="1892300"/>
              <a:ext cx="28575" cy="1588"/>
            </a:xfrm>
            <a:prstGeom prst="line">
              <a:avLst/>
            </a:prstGeom>
            <a:noFill/>
            <a:ln w="0">
              <a:solidFill>
                <a:srgbClr val="000000"/>
              </a:solidFill>
              <a:round/>
              <a:headEnd/>
              <a:tailEnd/>
            </a:ln>
          </p:spPr>
          <p:txBody>
            <a:bodyPr/>
            <a:lstStyle/>
            <a:p>
              <a:endParaRPr lang="en-US"/>
            </a:p>
          </p:txBody>
        </p:sp>
        <p:sp>
          <p:nvSpPr>
            <p:cNvPr id="57" name="Line 64">
              <a:extLst>
                <a:ext uri="{FF2B5EF4-FFF2-40B4-BE49-F238E27FC236}">
                  <a16:creationId xmlns:a16="http://schemas.microsoft.com/office/drawing/2014/main" id="{62672BEC-07CB-D3CF-D951-A366BDF0142E}"/>
                </a:ext>
              </a:extLst>
            </p:cNvPr>
            <p:cNvSpPr>
              <a:spLocks noChangeShapeType="1"/>
            </p:cNvSpPr>
            <p:nvPr/>
          </p:nvSpPr>
          <p:spPr bwMode="auto">
            <a:xfrm flipH="1">
              <a:off x="5392738" y="1892300"/>
              <a:ext cx="34925" cy="1588"/>
            </a:xfrm>
            <a:prstGeom prst="line">
              <a:avLst/>
            </a:prstGeom>
            <a:noFill/>
            <a:ln w="0">
              <a:solidFill>
                <a:srgbClr val="000000"/>
              </a:solidFill>
              <a:round/>
              <a:headEnd/>
              <a:tailEnd/>
            </a:ln>
          </p:spPr>
          <p:txBody>
            <a:bodyPr/>
            <a:lstStyle/>
            <a:p>
              <a:endParaRPr lang="en-US"/>
            </a:p>
          </p:txBody>
        </p:sp>
        <p:sp>
          <p:nvSpPr>
            <p:cNvPr id="58" name="Rectangle 65">
              <a:extLst>
                <a:ext uri="{FF2B5EF4-FFF2-40B4-BE49-F238E27FC236}">
                  <a16:creationId xmlns:a16="http://schemas.microsoft.com/office/drawing/2014/main" id="{2EF923D4-E2FA-33FB-1D62-70E332AB98E8}"/>
                </a:ext>
              </a:extLst>
            </p:cNvPr>
            <p:cNvSpPr>
              <a:spLocks noChangeArrowheads="1"/>
            </p:cNvSpPr>
            <p:nvPr/>
          </p:nvSpPr>
          <p:spPr bwMode="auto">
            <a:xfrm>
              <a:off x="2219325" y="1843088"/>
              <a:ext cx="17462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1.8</a:t>
              </a:r>
              <a:endParaRPr lang="en-US" sz="1000">
                <a:latin typeface="Arial" pitchFamily="34" charset="0"/>
              </a:endParaRPr>
            </a:p>
          </p:txBody>
        </p:sp>
        <p:sp>
          <p:nvSpPr>
            <p:cNvPr id="59" name="Line 66">
              <a:extLst>
                <a:ext uri="{FF2B5EF4-FFF2-40B4-BE49-F238E27FC236}">
                  <a16:creationId xmlns:a16="http://schemas.microsoft.com/office/drawing/2014/main" id="{EA26ADB0-14F0-52BC-8348-5CF36B5930C7}"/>
                </a:ext>
              </a:extLst>
            </p:cNvPr>
            <p:cNvSpPr>
              <a:spLocks noChangeShapeType="1"/>
            </p:cNvSpPr>
            <p:nvPr/>
          </p:nvSpPr>
          <p:spPr bwMode="auto">
            <a:xfrm>
              <a:off x="2416175" y="1657350"/>
              <a:ext cx="28575" cy="1588"/>
            </a:xfrm>
            <a:prstGeom prst="line">
              <a:avLst/>
            </a:prstGeom>
            <a:noFill/>
            <a:ln w="0">
              <a:solidFill>
                <a:srgbClr val="000000"/>
              </a:solidFill>
              <a:round/>
              <a:headEnd/>
              <a:tailEnd/>
            </a:ln>
          </p:spPr>
          <p:txBody>
            <a:bodyPr/>
            <a:lstStyle/>
            <a:p>
              <a:endParaRPr lang="en-US"/>
            </a:p>
          </p:txBody>
        </p:sp>
        <p:sp>
          <p:nvSpPr>
            <p:cNvPr id="60" name="Line 67">
              <a:extLst>
                <a:ext uri="{FF2B5EF4-FFF2-40B4-BE49-F238E27FC236}">
                  <a16:creationId xmlns:a16="http://schemas.microsoft.com/office/drawing/2014/main" id="{038E6EDF-41B1-6733-932B-5D729ADAC32B}"/>
                </a:ext>
              </a:extLst>
            </p:cNvPr>
            <p:cNvSpPr>
              <a:spLocks noChangeShapeType="1"/>
            </p:cNvSpPr>
            <p:nvPr/>
          </p:nvSpPr>
          <p:spPr bwMode="auto">
            <a:xfrm flipH="1">
              <a:off x="5392738" y="1657350"/>
              <a:ext cx="34925" cy="1588"/>
            </a:xfrm>
            <a:prstGeom prst="line">
              <a:avLst/>
            </a:prstGeom>
            <a:noFill/>
            <a:ln w="0">
              <a:solidFill>
                <a:srgbClr val="000000"/>
              </a:solidFill>
              <a:round/>
              <a:headEnd/>
              <a:tailEnd/>
            </a:ln>
          </p:spPr>
          <p:txBody>
            <a:bodyPr/>
            <a:lstStyle/>
            <a:p>
              <a:endParaRPr lang="en-US"/>
            </a:p>
          </p:txBody>
        </p:sp>
        <p:sp>
          <p:nvSpPr>
            <p:cNvPr id="61" name="Rectangle 68">
              <a:extLst>
                <a:ext uri="{FF2B5EF4-FFF2-40B4-BE49-F238E27FC236}">
                  <a16:creationId xmlns:a16="http://schemas.microsoft.com/office/drawing/2014/main" id="{44DD25A5-A35E-029F-FCD5-6C35C5CC24D1}"/>
                </a:ext>
              </a:extLst>
            </p:cNvPr>
            <p:cNvSpPr>
              <a:spLocks noChangeArrowheads="1"/>
            </p:cNvSpPr>
            <p:nvPr/>
          </p:nvSpPr>
          <p:spPr bwMode="auto">
            <a:xfrm>
              <a:off x="2295525" y="1608138"/>
              <a:ext cx="6985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pitchFamily="34" charset="0"/>
                </a:rPr>
                <a:t>2</a:t>
              </a:r>
              <a:endParaRPr lang="en-US" sz="1000">
                <a:latin typeface="Arial" pitchFamily="34" charset="0"/>
              </a:endParaRPr>
            </a:p>
          </p:txBody>
        </p:sp>
        <p:sp>
          <p:nvSpPr>
            <p:cNvPr id="62" name="Freeform 72">
              <a:extLst>
                <a:ext uri="{FF2B5EF4-FFF2-40B4-BE49-F238E27FC236}">
                  <a16:creationId xmlns:a16="http://schemas.microsoft.com/office/drawing/2014/main" id="{A8242E37-E3AC-49C3-39F0-4D64DE9847A2}"/>
                </a:ext>
              </a:extLst>
            </p:cNvPr>
            <p:cNvSpPr>
              <a:spLocks/>
            </p:cNvSpPr>
            <p:nvPr/>
          </p:nvSpPr>
          <p:spPr bwMode="auto">
            <a:xfrm>
              <a:off x="2416175" y="2994025"/>
              <a:ext cx="833438" cy="1031875"/>
            </a:xfrm>
            <a:custGeom>
              <a:avLst/>
              <a:gdLst>
                <a:gd name="T0" fmla="*/ 4 w 525"/>
                <a:gd name="T1" fmla="*/ 637 h 650"/>
                <a:gd name="T2" fmla="*/ 18 w 525"/>
                <a:gd name="T3" fmla="*/ 624 h 650"/>
                <a:gd name="T4" fmla="*/ 31 w 525"/>
                <a:gd name="T5" fmla="*/ 607 h 650"/>
                <a:gd name="T6" fmla="*/ 44 w 525"/>
                <a:gd name="T7" fmla="*/ 589 h 650"/>
                <a:gd name="T8" fmla="*/ 61 w 525"/>
                <a:gd name="T9" fmla="*/ 572 h 650"/>
                <a:gd name="T10" fmla="*/ 74 w 525"/>
                <a:gd name="T11" fmla="*/ 554 h 650"/>
                <a:gd name="T12" fmla="*/ 88 w 525"/>
                <a:gd name="T13" fmla="*/ 537 h 650"/>
                <a:gd name="T14" fmla="*/ 96 w 525"/>
                <a:gd name="T15" fmla="*/ 524 h 650"/>
                <a:gd name="T16" fmla="*/ 109 w 525"/>
                <a:gd name="T17" fmla="*/ 506 h 650"/>
                <a:gd name="T18" fmla="*/ 123 w 525"/>
                <a:gd name="T19" fmla="*/ 493 h 650"/>
                <a:gd name="T20" fmla="*/ 131 w 525"/>
                <a:gd name="T21" fmla="*/ 480 h 650"/>
                <a:gd name="T22" fmla="*/ 144 w 525"/>
                <a:gd name="T23" fmla="*/ 467 h 650"/>
                <a:gd name="T24" fmla="*/ 153 w 525"/>
                <a:gd name="T25" fmla="*/ 454 h 650"/>
                <a:gd name="T26" fmla="*/ 166 w 525"/>
                <a:gd name="T27" fmla="*/ 436 h 650"/>
                <a:gd name="T28" fmla="*/ 179 w 525"/>
                <a:gd name="T29" fmla="*/ 419 h 650"/>
                <a:gd name="T30" fmla="*/ 192 w 525"/>
                <a:gd name="T31" fmla="*/ 401 h 650"/>
                <a:gd name="T32" fmla="*/ 206 w 525"/>
                <a:gd name="T33" fmla="*/ 384 h 650"/>
                <a:gd name="T34" fmla="*/ 219 w 525"/>
                <a:gd name="T35" fmla="*/ 371 h 650"/>
                <a:gd name="T36" fmla="*/ 232 w 525"/>
                <a:gd name="T37" fmla="*/ 353 h 650"/>
                <a:gd name="T38" fmla="*/ 245 w 525"/>
                <a:gd name="T39" fmla="*/ 340 h 650"/>
                <a:gd name="T40" fmla="*/ 254 w 525"/>
                <a:gd name="T41" fmla="*/ 327 h 650"/>
                <a:gd name="T42" fmla="*/ 267 w 525"/>
                <a:gd name="T43" fmla="*/ 310 h 650"/>
                <a:gd name="T44" fmla="*/ 280 w 525"/>
                <a:gd name="T45" fmla="*/ 292 h 650"/>
                <a:gd name="T46" fmla="*/ 293 w 525"/>
                <a:gd name="T47" fmla="*/ 275 h 650"/>
                <a:gd name="T48" fmla="*/ 306 w 525"/>
                <a:gd name="T49" fmla="*/ 262 h 650"/>
                <a:gd name="T50" fmla="*/ 315 w 525"/>
                <a:gd name="T51" fmla="*/ 249 h 650"/>
                <a:gd name="T52" fmla="*/ 328 w 525"/>
                <a:gd name="T53" fmla="*/ 236 h 650"/>
                <a:gd name="T54" fmla="*/ 341 w 525"/>
                <a:gd name="T55" fmla="*/ 218 h 650"/>
                <a:gd name="T56" fmla="*/ 354 w 525"/>
                <a:gd name="T57" fmla="*/ 201 h 650"/>
                <a:gd name="T58" fmla="*/ 367 w 525"/>
                <a:gd name="T59" fmla="*/ 188 h 650"/>
                <a:gd name="T60" fmla="*/ 376 w 525"/>
                <a:gd name="T61" fmla="*/ 175 h 650"/>
                <a:gd name="T62" fmla="*/ 394 w 525"/>
                <a:gd name="T63" fmla="*/ 157 h 650"/>
                <a:gd name="T64" fmla="*/ 402 w 525"/>
                <a:gd name="T65" fmla="*/ 144 h 650"/>
                <a:gd name="T66" fmla="*/ 415 w 525"/>
                <a:gd name="T67" fmla="*/ 131 h 650"/>
                <a:gd name="T68" fmla="*/ 424 w 525"/>
                <a:gd name="T69" fmla="*/ 118 h 650"/>
                <a:gd name="T70" fmla="*/ 437 w 525"/>
                <a:gd name="T71" fmla="*/ 100 h 650"/>
                <a:gd name="T72" fmla="*/ 450 w 525"/>
                <a:gd name="T73" fmla="*/ 87 h 650"/>
                <a:gd name="T74" fmla="*/ 468 w 525"/>
                <a:gd name="T75" fmla="*/ 70 h 650"/>
                <a:gd name="T76" fmla="*/ 481 w 525"/>
                <a:gd name="T77" fmla="*/ 52 h 650"/>
                <a:gd name="T78" fmla="*/ 490 w 525"/>
                <a:gd name="T79" fmla="*/ 39 h 650"/>
                <a:gd name="T80" fmla="*/ 507 w 525"/>
                <a:gd name="T81" fmla="*/ 22 h 650"/>
                <a:gd name="T82" fmla="*/ 516 w 525"/>
                <a:gd name="T83" fmla="*/ 9 h 65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25"/>
                <a:gd name="T127" fmla="*/ 0 h 650"/>
                <a:gd name="T128" fmla="*/ 525 w 525"/>
                <a:gd name="T129" fmla="*/ 650 h 65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25" h="650">
                  <a:moveTo>
                    <a:pt x="0" y="650"/>
                  </a:moveTo>
                  <a:lnTo>
                    <a:pt x="0" y="642"/>
                  </a:lnTo>
                  <a:lnTo>
                    <a:pt x="4" y="637"/>
                  </a:lnTo>
                  <a:lnTo>
                    <a:pt x="9" y="633"/>
                  </a:lnTo>
                  <a:lnTo>
                    <a:pt x="13" y="628"/>
                  </a:lnTo>
                  <a:lnTo>
                    <a:pt x="18" y="624"/>
                  </a:lnTo>
                  <a:lnTo>
                    <a:pt x="26" y="615"/>
                  </a:lnTo>
                  <a:lnTo>
                    <a:pt x="26" y="611"/>
                  </a:lnTo>
                  <a:lnTo>
                    <a:pt x="31" y="607"/>
                  </a:lnTo>
                  <a:lnTo>
                    <a:pt x="35" y="602"/>
                  </a:lnTo>
                  <a:lnTo>
                    <a:pt x="44" y="594"/>
                  </a:lnTo>
                  <a:lnTo>
                    <a:pt x="44" y="589"/>
                  </a:lnTo>
                  <a:lnTo>
                    <a:pt x="48" y="585"/>
                  </a:lnTo>
                  <a:lnTo>
                    <a:pt x="53" y="580"/>
                  </a:lnTo>
                  <a:lnTo>
                    <a:pt x="61" y="572"/>
                  </a:lnTo>
                  <a:lnTo>
                    <a:pt x="61" y="567"/>
                  </a:lnTo>
                  <a:lnTo>
                    <a:pt x="66" y="563"/>
                  </a:lnTo>
                  <a:lnTo>
                    <a:pt x="74" y="554"/>
                  </a:lnTo>
                  <a:lnTo>
                    <a:pt x="74" y="550"/>
                  </a:lnTo>
                  <a:lnTo>
                    <a:pt x="79" y="546"/>
                  </a:lnTo>
                  <a:lnTo>
                    <a:pt x="88" y="537"/>
                  </a:lnTo>
                  <a:lnTo>
                    <a:pt x="88" y="532"/>
                  </a:lnTo>
                  <a:lnTo>
                    <a:pt x="92" y="528"/>
                  </a:lnTo>
                  <a:lnTo>
                    <a:pt x="96" y="524"/>
                  </a:lnTo>
                  <a:lnTo>
                    <a:pt x="101" y="519"/>
                  </a:lnTo>
                  <a:lnTo>
                    <a:pt x="109" y="511"/>
                  </a:lnTo>
                  <a:lnTo>
                    <a:pt x="109" y="506"/>
                  </a:lnTo>
                  <a:lnTo>
                    <a:pt x="114" y="502"/>
                  </a:lnTo>
                  <a:lnTo>
                    <a:pt x="118" y="497"/>
                  </a:lnTo>
                  <a:lnTo>
                    <a:pt x="123" y="493"/>
                  </a:lnTo>
                  <a:lnTo>
                    <a:pt x="127" y="489"/>
                  </a:lnTo>
                  <a:lnTo>
                    <a:pt x="127" y="484"/>
                  </a:lnTo>
                  <a:lnTo>
                    <a:pt x="131" y="480"/>
                  </a:lnTo>
                  <a:lnTo>
                    <a:pt x="136" y="476"/>
                  </a:lnTo>
                  <a:lnTo>
                    <a:pt x="140" y="471"/>
                  </a:lnTo>
                  <a:lnTo>
                    <a:pt x="144" y="467"/>
                  </a:lnTo>
                  <a:lnTo>
                    <a:pt x="144" y="463"/>
                  </a:lnTo>
                  <a:lnTo>
                    <a:pt x="149" y="458"/>
                  </a:lnTo>
                  <a:lnTo>
                    <a:pt x="153" y="454"/>
                  </a:lnTo>
                  <a:lnTo>
                    <a:pt x="162" y="445"/>
                  </a:lnTo>
                  <a:lnTo>
                    <a:pt x="162" y="441"/>
                  </a:lnTo>
                  <a:lnTo>
                    <a:pt x="166" y="436"/>
                  </a:lnTo>
                  <a:lnTo>
                    <a:pt x="175" y="428"/>
                  </a:lnTo>
                  <a:lnTo>
                    <a:pt x="175" y="423"/>
                  </a:lnTo>
                  <a:lnTo>
                    <a:pt x="179" y="419"/>
                  </a:lnTo>
                  <a:lnTo>
                    <a:pt x="184" y="415"/>
                  </a:lnTo>
                  <a:lnTo>
                    <a:pt x="192" y="406"/>
                  </a:lnTo>
                  <a:lnTo>
                    <a:pt x="192" y="401"/>
                  </a:lnTo>
                  <a:lnTo>
                    <a:pt x="197" y="397"/>
                  </a:lnTo>
                  <a:lnTo>
                    <a:pt x="206" y="388"/>
                  </a:lnTo>
                  <a:lnTo>
                    <a:pt x="206" y="384"/>
                  </a:lnTo>
                  <a:lnTo>
                    <a:pt x="210" y="380"/>
                  </a:lnTo>
                  <a:lnTo>
                    <a:pt x="214" y="375"/>
                  </a:lnTo>
                  <a:lnTo>
                    <a:pt x="219" y="371"/>
                  </a:lnTo>
                  <a:lnTo>
                    <a:pt x="227" y="362"/>
                  </a:lnTo>
                  <a:lnTo>
                    <a:pt x="227" y="358"/>
                  </a:lnTo>
                  <a:lnTo>
                    <a:pt x="232" y="353"/>
                  </a:lnTo>
                  <a:lnTo>
                    <a:pt x="236" y="349"/>
                  </a:lnTo>
                  <a:lnTo>
                    <a:pt x="241" y="345"/>
                  </a:lnTo>
                  <a:lnTo>
                    <a:pt x="245" y="340"/>
                  </a:lnTo>
                  <a:lnTo>
                    <a:pt x="245" y="336"/>
                  </a:lnTo>
                  <a:lnTo>
                    <a:pt x="249" y="332"/>
                  </a:lnTo>
                  <a:lnTo>
                    <a:pt x="254" y="327"/>
                  </a:lnTo>
                  <a:lnTo>
                    <a:pt x="262" y="319"/>
                  </a:lnTo>
                  <a:lnTo>
                    <a:pt x="262" y="314"/>
                  </a:lnTo>
                  <a:lnTo>
                    <a:pt x="267" y="310"/>
                  </a:lnTo>
                  <a:lnTo>
                    <a:pt x="276" y="301"/>
                  </a:lnTo>
                  <a:lnTo>
                    <a:pt x="276" y="297"/>
                  </a:lnTo>
                  <a:lnTo>
                    <a:pt x="280" y="292"/>
                  </a:lnTo>
                  <a:lnTo>
                    <a:pt x="284" y="288"/>
                  </a:lnTo>
                  <a:lnTo>
                    <a:pt x="293" y="279"/>
                  </a:lnTo>
                  <a:lnTo>
                    <a:pt x="293" y="275"/>
                  </a:lnTo>
                  <a:lnTo>
                    <a:pt x="297" y="271"/>
                  </a:lnTo>
                  <a:lnTo>
                    <a:pt x="302" y="266"/>
                  </a:lnTo>
                  <a:lnTo>
                    <a:pt x="306" y="262"/>
                  </a:lnTo>
                  <a:lnTo>
                    <a:pt x="310" y="257"/>
                  </a:lnTo>
                  <a:lnTo>
                    <a:pt x="315" y="253"/>
                  </a:lnTo>
                  <a:lnTo>
                    <a:pt x="315" y="249"/>
                  </a:lnTo>
                  <a:lnTo>
                    <a:pt x="319" y="244"/>
                  </a:lnTo>
                  <a:lnTo>
                    <a:pt x="324" y="240"/>
                  </a:lnTo>
                  <a:lnTo>
                    <a:pt x="328" y="236"/>
                  </a:lnTo>
                  <a:lnTo>
                    <a:pt x="337" y="227"/>
                  </a:lnTo>
                  <a:lnTo>
                    <a:pt x="337" y="223"/>
                  </a:lnTo>
                  <a:lnTo>
                    <a:pt x="341" y="218"/>
                  </a:lnTo>
                  <a:lnTo>
                    <a:pt x="350" y="209"/>
                  </a:lnTo>
                  <a:lnTo>
                    <a:pt x="350" y="205"/>
                  </a:lnTo>
                  <a:lnTo>
                    <a:pt x="354" y="201"/>
                  </a:lnTo>
                  <a:lnTo>
                    <a:pt x="359" y="196"/>
                  </a:lnTo>
                  <a:lnTo>
                    <a:pt x="363" y="192"/>
                  </a:lnTo>
                  <a:lnTo>
                    <a:pt x="367" y="188"/>
                  </a:lnTo>
                  <a:lnTo>
                    <a:pt x="372" y="183"/>
                  </a:lnTo>
                  <a:lnTo>
                    <a:pt x="376" y="179"/>
                  </a:lnTo>
                  <a:lnTo>
                    <a:pt x="376" y="175"/>
                  </a:lnTo>
                  <a:lnTo>
                    <a:pt x="380" y="170"/>
                  </a:lnTo>
                  <a:lnTo>
                    <a:pt x="385" y="166"/>
                  </a:lnTo>
                  <a:lnTo>
                    <a:pt x="394" y="157"/>
                  </a:lnTo>
                  <a:lnTo>
                    <a:pt x="394" y="153"/>
                  </a:lnTo>
                  <a:lnTo>
                    <a:pt x="398" y="148"/>
                  </a:lnTo>
                  <a:lnTo>
                    <a:pt x="402" y="144"/>
                  </a:lnTo>
                  <a:lnTo>
                    <a:pt x="407" y="140"/>
                  </a:lnTo>
                  <a:lnTo>
                    <a:pt x="411" y="135"/>
                  </a:lnTo>
                  <a:lnTo>
                    <a:pt x="415" y="131"/>
                  </a:lnTo>
                  <a:lnTo>
                    <a:pt x="420" y="127"/>
                  </a:lnTo>
                  <a:lnTo>
                    <a:pt x="420" y="122"/>
                  </a:lnTo>
                  <a:lnTo>
                    <a:pt x="424" y="118"/>
                  </a:lnTo>
                  <a:lnTo>
                    <a:pt x="429" y="113"/>
                  </a:lnTo>
                  <a:lnTo>
                    <a:pt x="437" y="105"/>
                  </a:lnTo>
                  <a:lnTo>
                    <a:pt x="437" y="100"/>
                  </a:lnTo>
                  <a:lnTo>
                    <a:pt x="442" y="96"/>
                  </a:lnTo>
                  <a:lnTo>
                    <a:pt x="446" y="92"/>
                  </a:lnTo>
                  <a:lnTo>
                    <a:pt x="450" y="87"/>
                  </a:lnTo>
                  <a:lnTo>
                    <a:pt x="455" y="83"/>
                  </a:lnTo>
                  <a:lnTo>
                    <a:pt x="459" y="79"/>
                  </a:lnTo>
                  <a:lnTo>
                    <a:pt x="468" y="70"/>
                  </a:lnTo>
                  <a:lnTo>
                    <a:pt x="468" y="65"/>
                  </a:lnTo>
                  <a:lnTo>
                    <a:pt x="472" y="61"/>
                  </a:lnTo>
                  <a:lnTo>
                    <a:pt x="481" y="52"/>
                  </a:lnTo>
                  <a:lnTo>
                    <a:pt x="481" y="48"/>
                  </a:lnTo>
                  <a:lnTo>
                    <a:pt x="485" y="44"/>
                  </a:lnTo>
                  <a:lnTo>
                    <a:pt x="490" y="39"/>
                  </a:lnTo>
                  <a:lnTo>
                    <a:pt x="494" y="35"/>
                  </a:lnTo>
                  <a:lnTo>
                    <a:pt x="498" y="31"/>
                  </a:lnTo>
                  <a:lnTo>
                    <a:pt x="507" y="22"/>
                  </a:lnTo>
                  <a:lnTo>
                    <a:pt x="507" y="17"/>
                  </a:lnTo>
                  <a:lnTo>
                    <a:pt x="512" y="13"/>
                  </a:lnTo>
                  <a:lnTo>
                    <a:pt x="516" y="9"/>
                  </a:lnTo>
                  <a:lnTo>
                    <a:pt x="520" y="4"/>
                  </a:lnTo>
                  <a:lnTo>
                    <a:pt x="525" y="0"/>
                  </a:lnTo>
                </a:path>
              </a:pathLst>
            </a:custGeom>
            <a:noFill/>
            <a:ln w="19050" cmpd="sng">
              <a:solidFill>
                <a:srgbClr val="0000FF"/>
              </a:solidFill>
              <a:prstDash val="solid"/>
              <a:round/>
              <a:headEnd/>
              <a:tailEnd/>
            </a:ln>
          </p:spPr>
          <p:txBody>
            <a:bodyPr/>
            <a:lstStyle/>
            <a:p>
              <a:endParaRPr lang="en-US"/>
            </a:p>
          </p:txBody>
        </p:sp>
        <p:sp>
          <p:nvSpPr>
            <p:cNvPr id="63" name="Freeform 73">
              <a:extLst>
                <a:ext uri="{FF2B5EF4-FFF2-40B4-BE49-F238E27FC236}">
                  <a16:creationId xmlns:a16="http://schemas.microsoft.com/office/drawing/2014/main" id="{086A5CC7-DF65-D8E4-57DC-4A9C66553964}"/>
                </a:ext>
              </a:extLst>
            </p:cNvPr>
            <p:cNvSpPr>
              <a:spLocks/>
            </p:cNvSpPr>
            <p:nvPr/>
          </p:nvSpPr>
          <p:spPr bwMode="auto">
            <a:xfrm>
              <a:off x="3249613" y="1657350"/>
              <a:ext cx="485775" cy="1336675"/>
            </a:xfrm>
            <a:custGeom>
              <a:avLst/>
              <a:gdLst>
                <a:gd name="T0" fmla="*/ 8 w 306"/>
                <a:gd name="T1" fmla="*/ 833 h 842"/>
                <a:gd name="T2" fmla="*/ 13 w 306"/>
                <a:gd name="T3" fmla="*/ 825 h 842"/>
                <a:gd name="T4" fmla="*/ 26 w 306"/>
                <a:gd name="T5" fmla="*/ 811 h 842"/>
                <a:gd name="T6" fmla="*/ 30 w 306"/>
                <a:gd name="T7" fmla="*/ 803 h 842"/>
                <a:gd name="T8" fmla="*/ 43 w 306"/>
                <a:gd name="T9" fmla="*/ 790 h 842"/>
                <a:gd name="T10" fmla="*/ 48 w 306"/>
                <a:gd name="T11" fmla="*/ 781 h 842"/>
                <a:gd name="T12" fmla="*/ 57 w 306"/>
                <a:gd name="T13" fmla="*/ 772 h 842"/>
                <a:gd name="T14" fmla="*/ 65 w 306"/>
                <a:gd name="T15" fmla="*/ 759 h 842"/>
                <a:gd name="T16" fmla="*/ 74 w 306"/>
                <a:gd name="T17" fmla="*/ 750 h 842"/>
                <a:gd name="T18" fmla="*/ 83 w 306"/>
                <a:gd name="T19" fmla="*/ 737 h 842"/>
                <a:gd name="T20" fmla="*/ 91 w 306"/>
                <a:gd name="T21" fmla="*/ 728 h 842"/>
                <a:gd name="T22" fmla="*/ 96 w 306"/>
                <a:gd name="T23" fmla="*/ 720 h 842"/>
                <a:gd name="T24" fmla="*/ 109 w 306"/>
                <a:gd name="T25" fmla="*/ 707 h 842"/>
                <a:gd name="T26" fmla="*/ 118 w 306"/>
                <a:gd name="T27" fmla="*/ 694 h 842"/>
                <a:gd name="T28" fmla="*/ 122 w 306"/>
                <a:gd name="T29" fmla="*/ 685 h 842"/>
                <a:gd name="T30" fmla="*/ 126 w 306"/>
                <a:gd name="T31" fmla="*/ 676 h 842"/>
                <a:gd name="T32" fmla="*/ 140 w 306"/>
                <a:gd name="T33" fmla="*/ 663 h 842"/>
                <a:gd name="T34" fmla="*/ 144 w 306"/>
                <a:gd name="T35" fmla="*/ 650 h 842"/>
                <a:gd name="T36" fmla="*/ 153 w 306"/>
                <a:gd name="T37" fmla="*/ 641 h 842"/>
                <a:gd name="T38" fmla="*/ 157 w 306"/>
                <a:gd name="T39" fmla="*/ 628 h 842"/>
                <a:gd name="T40" fmla="*/ 166 w 306"/>
                <a:gd name="T41" fmla="*/ 619 h 842"/>
                <a:gd name="T42" fmla="*/ 170 w 306"/>
                <a:gd name="T43" fmla="*/ 611 h 842"/>
                <a:gd name="T44" fmla="*/ 175 w 306"/>
                <a:gd name="T45" fmla="*/ 602 h 842"/>
                <a:gd name="T46" fmla="*/ 183 w 306"/>
                <a:gd name="T47" fmla="*/ 589 h 842"/>
                <a:gd name="T48" fmla="*/ 188 w 306"/>
                <a:gd name="T49" fmla="*/ 576 h 842"/>
                <a:gd name="T50" fmla="*/ 192 w 306"/>
                <a:gd name="T51" fmla="*/ 567 h 842"/>
                <a:gd name="T52" fmla="*/ 196 w 306"/>
                <a:gd name="T53" fmla="*/ 558 h 842"/>
                <a:gd name="T54" fmla="*/ 201 w 306"/>
                <a:gd name="T55" fmla="*/ 550 h 842"/>
                <a:gd name="T56" fmla="*/ 205 w 306"/>
                <a:gd name="T57" fmla="*/ 541 h 842"/>
                <a:gd name="T58" fmla="*/ 210 w 306"/>
                <a:gd name="T59" fmla="*/ 532 h 842"/>
                <a:gd name="T60" fmla="*/ 214 w 306"/>
                <a:gd name="T61" fmla="*/ 515 h 842"/>
                <a:gd name="T62" fmla="*/ 218 w 306"/>
                <a:gd name="T63" fmla="*/ 506 h 842"/>
                <a:gd name="T64" fmla="*/ 223 w 306"/>
                <a:gd name="T65" fmla="*/ 497 h 842"/>
                <a:gd name="T66" fmla="*/ 227 w 306"/>
                <a:gd name="T67" fmla="*/ 484 h 842"/>
                <a:gd name="T68" fmla="*/ 231 w 306"/>
                <a:gd name="T69" fmla="*/ 467 h 842"/>
                <a:gd name="T70" fmla="*/ 236 w 306"/>
                <a:gd name="T71" fmla="*/ 458 h 842"/>
                <a:gd name="T72" fmla="*/ 240 w 306"/>
                <a:gd name="T73" fmla="*/ 445 h 842"/>
                <a:gd name="T74" fmla="*/ 244 w 306"/>
                <a:gd name="T75" fmla="*/ 423 h 842"/>
                <a:gd name="T76" fmla="*/ 249 w 306"/>
                <a:gd name="T77" fmla="*/ 410 h 842"/>
                <a:gd name="T78" fmla="*/ 253 w 306"/>
                <a:gd name="T79" fmla="*/ 392 h 842"/>
                <a:gd name="T80" fmla="*/ 258 w 306"/>
                <a:gd name="T81" fmla="*/ 371 h 842"/>
                <a:gd name="T82" fmla="*/ 262 w 306"/>
                <a:gd name="T83" fmla="*/ 353 h 842"/>
                <a:gd name="T84" fmla="*/ 266 w 306"/>
                <a:gd name="T85" fmla="*/ 331 h 842"/>
                <a:gd name="T86" fmla="*/ 271 w 306"/>
                <a:gd name="T87" fmla="*/ 314 h 842"/>
                <a:gd name="T88" fmla="*/ 275 w 306"/>
                <a:gd name="T89" fmla="*/ 279 h 842"/>
                <a:gd name="T90" fmla="*/ 279 w 306"/>
                <a:gd name="T91" fmla="*/ 253 h 842"/>
                <a:gd name="T92" fmla="*/ 284 w 306"/>
                <a:gd name="T93" fmla="*/ 227 h 842"/>
                <a:gd name="T94" fmla="*/ 288 w 306"/>
                <a:gd name="T95" fmla="*/ 183 h 842"/>
                <a:gd name="T96" fmla="*/ 293 w 306"/>
                <a:gd name="T97" fmla="*/ 148 h 842"/>
                <a:gd name="T98" fmla="*/ 297 w 306"/>
                <a:gd name="T99" fmla="*/ 109 h 842"/>
                <a:gd name="T100" fmla="*/ 301 w 306"/>
                <a:gd name="T101" fmla="*/ 43 h 842"/>
                <a:gd name="T102" fmla="*/ 306 w 306"/>
                <a:gd name="T103" fmla="*/ 0 h 84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06"/>
                <a:gd name="T157" fmla="*/ 0 h 842"/>
                <a:gd name="T158" fmla="*/ 306 w 306"/>
                <a:gd name="T159" fmla="*/ 842 h 84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06" h="842">
                  <a:moveTo>
                    <a:pt x="0" y="842"/>
                  </a:moveTo>
                  <a:lnTo>
                    <a:pt x="8" y="833"/>
                  </a:lnTo>
                  <a:lnTo>
                    <a:pt x="8" y="829"/>
                  </a:lnTo>
                  <a:lnTo>
                    <a:pt x="13" y="825"/>
                  </a:lnTo>
                  <a:lnTo>
                    <a:pt x="17" y="820"/>
                  </a:lnTo>
                  <a:lnTo>
                    <a:pt x="26" y="811"/>
                  </a:lnTo>
                  <a:lnTo>
                    <a:pt x="26" y="807"/>
                  </a:lnTo>
                  <a:lnTo>
                    <a:pt x="30" y="803"/>
                  </a:lnTo>
                  <a:lnTo>
                    <a:pt x="35" y="798"/>
                  </a:lnTo>
                  <a:lnTo>
                    <a:pt x="43" y="790"/>
                  </a:lnTo>
                  <a:lnTo>
                    <a:pt x="43" y="785"/>
                  </a:lnTo>
                  <a:lnTo>
                    <a:pt x="48" y="781"/>
                  </a:lnTo>
                  <a:lnTo>
                    <a:pt x="52" y="777"/>
                  </a:lnTo>
                  <a:lnTo>
                    <a:pt x="57" y="772"/>
                  </a:lnTo>
                  <a:lnTo>
                    <a:pt x="65" y="763"/>
                  </a:lnTo>
                  <a:lnTo>
                    <a:pt x="65" y="759"/>
                  </a:lnTo>
                  <a:lnTo>
                    <a:pt x="70" y="755"/>
                  </a:lnTo>
                  <a:lnTo>
                    <a:pt x="74" y="750"/>
                  </a:lnTo>
                  <a:lnTo>
                    <a:pt x="83" y="742"/>
                  </a:lnTo>
                  <a:lnTo>
                    <a:pt x="83" y="737"/>
                  </a:lnTo>
                  <a:lnTo>
                    <a:pt x="87" y="733"/>
                  </a:lnTo>
                  <a:lnTo>
                    <a:pt x="91" y="728"/>
                  </a:lnTo>
                  <a:lnTo>
                    <a:pt x="96" y="724"/>
                  </a:lnTo>
                  <a:lnTo>
                    <a:pt x="96" y="720"/>
                  </a:lnTo>
                  <a:lnTo>
                    <a:pt x="100" y="715"/>
                  </a:lnTo>
                  <a:lnTo>
                    <a:pt x="109" y="707"/>
                  </a:lnTo>
                  <a:lnTo>
                    <a:pt x="109" y="702"/>
                  </a:lnTo>
                  <a:lnTo>
                    <a:pt x="118" y="694"/>
                  </a:lnTo>
                  <a:lnTo>
                    <a:pt x="118" y="689"/>
                  </a:lnTo>
                  <a:lnTo>
                    <a:pt x="122" y="685"/>
                  </a:lnTo>
                  <a:lnTo>
                    <a:pt x="126" y="680"/>
                  </a:lnTo>
                  <a:lnTo>
                    <a:pt x="126" y="676"/>
                  </a:lnTo>
                  <a:lnTo>
                    <a:pt x="131" y="672"/>
                  </a:lnTo>
                  <a:lnTo>
                    <a:pt x="140" y="663"/>
                  </a:lnTo>
                  <a:lnTo>
                    <a:pt x="140" y="654"/>
                  </a:lnTo>
                  <a:lnTo>
                    <a:pt x="144" y="650"/>
                  </a:lnTo>
                  <a:lnTo>
                    <a:pt x="148" y="646"/>
                  </a:lnTo>
                  <a:lnTo>
                    <a:pt x="153" y="641"/>
                  </a:lnTo>
                  <a:lnTo>
                    <a:pt x="153" y="632"/>
                  </a:lnTo>
                  <a:lnTo>
                    <a:pt x="157" y="628"/>
                  </a:lnTo>
                  <a:lnTo>
                    <a:pt x="161" y="624"/>
                  </a:lnTo>
                  <a:lnTo>
                    <a:pt x="166" y="619"/>
                  </a:lnTo>
                  <a:lnTo>
                    <a:pt x="166" y="615"/>
                  </a:lnTo>
                  <a:lnTo>
                    <a:pt x="170" y="611"/>
                  </a:lnTo>
                  <a:lnTo>
                    <a:pt x="170" y="606"/>
                  </a:lnTo>
                  <a:lnTo>
                    <a:pt x="175" y="602"/>
                  </a:lnTo>
                  <a:lnTo>
                    <a:pt x="175" y="598"/>
                  </a:lnTo>
                  <a:lnTo>
                    <a:pt x="183" y="589"/>
                  </a:lnTo>
                  <a:lnTo>
                    <a:pt x="183" y="580"/>
                  </a:lnTo>
                  <a:lnTo>
                    <a:pt x="188" y="576"/>
                  </a:lnTo>
                  <a:lnTo>
                    <a:pt x="188" y="571"/>
                  </a:lnTo>
                  <a:lnTo>
                    <a:pt x="192" y="567"/>
                  </a:lnTo>
                  <a:lnTo>
                    <a:pt x="192" y="563"/>
                  </a:lnTo>
                  <a:lnTo>
                    <a:pt x="196" y="558"/>
                  </a:lnTo>
                  <a:lnTo>
                    <a:pt x="196" y="554"/>
                  </a:lnTo>
                  <a:lnTo>
                    <a:pt x="201" y="550"/>
                  </a:lnTo>
                  <a:lnTo>
                    <a:pt x="201" y="545"/>
                  </a:lnTo>
                  <a:lnTo>
                    <a:pt x="205" y="541"/>
                  </a:lnTo>
                  <a:lnTo>
                    <a:pt x="205" y="536"/>
                  </a:lnTo>
                  <a:lnTo>
                    <a:pt x="210" y="532"/>
                  </a:lnTo>
                  <a:lnTo>
                    <a:pt x="210" y="519"/>
                  </a:lnTo>
                  <a:lnTo>
                    <a:pt x="214" y="515"/>
                  </a:lnTo>
                  <a:lnTo>
                    <a:pt x="214" y="510"/>
                  </a:lnTo>
                  <a:lnTo>
                    <a:pt x="218" y="506"/>
                  </a:lnTo>
                  <a:lnTo>
                    <a:pt x="218" y="502"/>
                  </a:lnTo>
                  <a:lnTo>
                    <a:pt x="223" y="497"/>
                  </a:lnTo>
                  <a:lnTo>
                    <a:pt x="223" y="488"/>
                  </a:lnTo>
                  <a:lnTo>
                    <a:pt x="227" y="484"/>
                  </a:lnTo>
                  <a:lnTo>
                    <a:pt x="227" y="475"/>
                  </a:lnTo>
                  <a:lnTo>
                    <a:pt x="231" y="467"/>
                  </a:lnTo>
                  <a:lnTo>
                    <a:pt x="231" y="462"/>
                  </a:lnTo>
                  <a:lnTo>
                    <a:pt x="236" y="458"/>
                  </a:lnTo>
                  <a:lnTo>
                    <a:pt x="236" y="449"/>
                  </a:lnTo>
                  <a:lnTo>
                    <a:pt x="240" y="445"/>
                  </a:lnTo>
                  <a:lnTo>
                    <a:pt x="240" y="432"/>
                  </a:lnTo>
                  <a:lnTo>
                    <a:pt x="244" y="423"/>
                  </a:lnTo>
                  <a:lnTo>
                    <a:pt x="244" y="419"/>
                  </a:lnTo>
                  <a:lnTo>
                    <a:pt x="249" y="410"/>
                  </a:lnTo>
                  <a:lnTo>
                    <a:pt x="249" y="401"/>
                  </a:lnTo>
                  <a:lnTo>
                    <a:pt x="253" y="392"/>
                  </a:lnTo>
                  <a:lnTo>
                    <a:pt x="253" y="379"/>
                  </a:lnTo>
                  <a:lnTo>
                    <a:pt x="258" y="371"/>
                  </a:lnTo>
                  <a:lnTo>
                    <a:pt x="258" y="362"/>
                  </a:lnTo>
                  <a:lnTo>
                    <a:pt x="262" y="353"/>
                  </a:lnTo>
                  <a:lnTo>
                    <a:pt x="262" y="344"/>
                  </a:lnTo>
                  <a:lnTo>
                    <a:pt x="266" y="331"/>
                  </a:lnTo>
                  <a:lnTo>
                    <a:pt x="266" y="323"/>
                  </a:lnTo>
                  <a:lnTo>
                    <a:pt x="271" y="314"/>
                  </a:lnTo>
                  <a:lnTo>
                    <a:pt x="271" y="292"/>
                  </a:lnTo>
                  <a:lnTo>
                    <a:pt x="275" y="279"/>
                  </a:lnTo>
                  <a:lnTo>
                    <a:pt x="275" y="266"/>
                  </a:lnTo>
                  <a:lnTo>
                    <a:pt x="279" y="253"/>
                  </a:lnTo>
                  <a:lnTo>
                    <a:pt x="279" y="240"/>
                  </a:lnTo>
                  <a:lnTo>
                    <a:pt x="284" y="227"/>
                  </a:lnTo>
                  <a:lnTo>
                    <a:pt x="284" y="196"/>
                  </a:lnTo>
                  <a:lnTo>
                    <a:pt x="288" y="183"/>
                  </a:lnTo>
                  <a:lnTo>
                    <a:pt x="288" y="166"/>
                  </a:lnTo>
                  <a:lnTo>
                    <a:pt x="293" y="148"/>
                  </a:lnTo>
                  <a:lnTo>
                    <a:pt x="293" y="131"/>
                  </a:lnTo>
                  <a:lnTo>
                    <a:pt x="297" y="109"/>
                  </a:lnTo>
                  <a:lnTo>
                    <a:pt x="297" y="65"/>
                  </a:lnTo>
                  <a:lnTo>
                    <a:pt x="301" y="43"/>
                  </a:lnTo>
                  <a:lnTo>
                    <a:pt x="301" y="21"/>
                  </a:lnTo>
                  <a:lnTo>
                    <a:pt x="306" y="0"/>
                  </a:lnTo>
                </a:path>
              </a:pathLst>
            </a:custGeom>
            <a:noFill/>
            <a:ln w="19050" cmpd="sng">
              <a:solidFill>
                <a:srgbClr val="0000FF"/>
              </a:solidFill>
              <a:prstDash val="solid"/>
              <a:round/>
              <a:headEnd/>
              <a:tailEnd/>
            </a:ln>
          </p:spPr>
          <p:txBody>
            <a:bodyPr/>
            <a:lstStyle/>
            <a:p>
              <a:endParaRPr lang="en-US"/>
            </a:p>
          </p:txBody>
        </p:sp>
        <p:sp>
          <p:nvSpPr>
            <p:cNvPr id="64" name="Freeform 75">
              <a:extLst>
                <a:ext uri="{FF2B5EF4-FFF2-40B4-BE49-F238E27FC236}">
                  <a16:creationId xmlns:a16="http://schemas.microsoft.com/office/drawing/2014/main" id="{9CD1F1BD-FE7D-2D07-2726-8599E08399F7}"/>
                </a:ext>
              </a:extLst>
            </p:cNvPr>
            <p:cNvSpPr>
              <a:spLocks/>
            </p:cNvSpPr>
            <p:nvPr/>
          </p:nvSpPr>
          <p:spPr bwMode="auto">
            <a:xfrm>
              <a:off x="3914775" y="3140075"/>
              <a:ext cx="722313" cy="893763"/>
            </a:xfrm>
            <a:custGeom>
              <a:avLst/>
              <a:gdLst>
                <a:gd name="T0" fmla="*/ 5 w 455"/>
                <a:gd name="T1" fmla="*/ 523 h 563"/>
                <a:gd name="T2" fmla="*/ 13 w 455"/>
                <a:gd name="T3" fmla="*/ 445 h 563"/>
                <a:gd name="T4" fmla="*/ 18 w 455"/>
                <a:gd name="T5" fmla="*/ 397 h 563"/>
                <a:gd name="T6" fmla="*/ 27 w 455"/>
                <a:gd name="T7" fmla="*/ 344 h 563"/>
                <a:gd name="T8" fmla="*/ 31 w 455"/>
                <a:gd name="T9" fmla="*/ 309 h 563"/>
                <a:gd name="T10" fmla="*/ 40 w 455"/>
                <a:gd name="T11" fmla="*/ 283 h 563"/>
                <a:gd name="T12" fmla="*/ 44 w 455"/>
                <a:gd name="T13" fmla="*/ 248 h 563"/>
                <a:gd name="T14" fmla="*/ 53 w 455"/>
                <a:gd name="T15" fmla="*/ 227 h 563"/>
                <a:gd name="T16" fmla="*/ 57 w 455"/>
                <a:gd name="T17" fmla="*/ 196 h 563"/>
                <a:gd name="T18" fmla="*/ 66 w 455"/>
                <a:gd name="T19" fmla="*/ 179 h 563"/>
                <a:gd name="T20" fmla="*/ 70 w 455"/>
                <a:gd name="T21" fmla="*/ 161 h 563"/>
                <a:gd name="T22" fmla="*/ 79 w 455"/>
                <a:gd name="T23" fmla="*/ 144 h 563"/>
                <a:gd name="T24" fmla="*/ 83 w 455"/>
                <a:gd name="T25" fmla="*/ 126 h 563"/>
                <a:gd name="T26" fmla="*/ 92 w 455"/>
                <a:gd name="T27" fmla="*/ 113 h 563"/>
                <a:gd name="T28" fmla="*/ 101 w 455"/>
                <a:gd name="T29" fmla="*/ 100 h 563"/>
                <a:gd name="T30" fmla="*/ 110 w 455"/>
                <a:gd name="T31" fmla="*/ 87 h 563"/>
                <a:gd name="T32" fmla="*/ 123 w 455"/>
                <a:gd name="T33" fmla="*/ 69 h 563"/>
                <a:gd name="T34" fmla="*/ 131 w 455"/>
                <a:gd name="T35" fmla="*/ 56 h 563"/>
                <a:gd name="T36" fmla="*/ 145 w 455"/>
                <a:gd name="T37" fmla="*/ 43 h 563"/>
                <a:gd name="T38" fmla="*/ 158 w 455"/>
                <a:gd name="T39" fmla="*/ 30 h 563"/>
                <a:gd name="T40" fmla="*/ 171 w 455"/>
                <a:gd name="T41" fmla="*/ 21 h 563"/>
                <a:gd name="T42" fmla="*/ 184 w 455"/>
                <a:gd name="T43" fmla="*/ 17 h 563"/>
                <a:gd name="T44" fmla="*/ 197 w 455"/>
                <a:gd name="T45" fmla="*/ 13 h 563"/>
                <a:gd name="T46" fmla="*/ 210 w 455"/>
                <a:gd name="T47" fmla="*/ 8 h 563"/>
                <a:gd name="T48" fmla="*/ 223 w 455"/>
                <a:gd name="T49" fmla="*/ 4 h 563"/>
                <a:gd name="T50" fmla="*/ 236 w 455"/>
                <a:gd name="T51" fmla="*/ 0 h 563"/>
                <a:gd name="T52" fmla="*/ 250 w 455"/>
                <a:gd name="T53" fmla="*/ 0 h 563"/>
                <a:gd name="T54" fmla="*/ 263 w 455"/>
                <a:gd name="T55" fmla="*/ 0 h 563"/>
                <a:gd name="T56" fmla="*/ 276 w 455"/>
                <a:gd name="T57" fmla="*/ 0 h 563"/>
                <a:gd name="T58" fmla="*/ 289 w 455"/>
                <a:gd name="T59" fmla="*/ 0 h 563"/>
                <a:gd name="T60" fmla="*/ 302 w 455"/>
                <a:gd name="T61" fmla="*/ 4 h 563"/>
                <a:gd name="T62" fmla="*/ 315 w 455"/>
                <a:gd name="T63" fmla="*/ 4 h 563"/>
                <a:gd name="T64" fmla="*/ 328 w 455"/>
                <a:gd name="T65" fmla="*/ 8 h 563"/>
                <a:gd name="T66" fmla="*/ 341 w 455"/>
                <a:gd name="T67" fmla="*/ 13 h 563"/>
                <a:gd name="T68" fmla="*/ 354 w 455"/>
                <a:gd name="T69" fmla="*/ 17 h 563"/>
                <a:gd name="T70" fmla="*/ 368 w 455"/>
                <a:gd name="T71" fmla="*/ 21 h 563"/>
                <a:gd name="T72" fmla="*/ 381 w 455"/>
                <a:gd name="T73" fmla="*/ 26 h 563"/>
                <a:gd name="T74" fmla="*/ 394 w 455"/>
                <a:gd name="T75" fmla="*/ 30 h 563"/>
                <a:gd name="T76" fmla="*/ 407 w 455"/>
                <a:gd name="T77" fmla="*/ 39 h 563"/>
                <a:gd name="T78" fmla="*/ 420 w 455"/>
                <a:gd name="T79" fmla="*/ 43 h 563"/>
                <a:gd name="T80" fmla="*/ 433 w 455"/>
                <a:gd name="T81" fmla="*/ 52 h 563"/>
                <a:gd name="T82" fmla="*/ 446 w 455"/>
                <a:gd name="T83" fmla="*/ 56 h 56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55"/>
                <a:gd name="T127" fmla="*/ 0 h 563"/>
                <a:gd name="T128" fmla="*/ 455 w 455"/>
                <a:gd name="T129" fmla="*/ 563 h 56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55" h="563">
                  <a:moveTo>
                    <a:pt x="0" y="563"/>
                  </a:moveTo>
                  <a:lnTo>
                    <a:pt x="5" y="545"/>
                  </a:lnTo>
                  <a:lnTo>
                    <a:pt x="5" y="523"/>
                  </a:lnTo>
                  <a:lnTo>
                    <a:pt x="9" y="502"/>
                  </a:lnTo>
                  <a:lnTo>
                    <a:pt x="9" y="462"/>
                  </a:lnTo>
                  <a:lnTo>
                    <a:pt x="13" y="445"/>
                  </a:lnTo>
                  <a:lnTo>
                    <a:pt x="13" y="427"/>
                  </a:lnTo>
                  <a:lnTo>
                    <a:pt x="18" y="414"/>
                  </a:lnTo>
                  <a:lnTo>
                    <a:pt x="18" y="397"/>
                  </a:lnTo>
                  <a:lnTo>
                    <a:pt x="22" y="384"/>
                  </a:lnTo>
                  <a:lnTo>
                    <a:pt x="22" y="357"/>
                  </a:lnTo>
                  <a:lnTo>
                    <a:pt x="27" y="344"/>
                  </a:lnTo>
                  <a:lnTo>
                    <a:pt x="27" y="336"/>
                  </a:lnTo>
                  <a:lnTo>
                    <a:pt x="31" y="323"/>
                  </a:lnTo>
                  <a:lnTo>
                    <a:pt x="31" y="309"/>
                  </a:lnTo>
                  <a:lnTo>
                    <a:pt x="35" y="301"/>
                  </a:lnTo>
                  <a:lnTo>
                    <a:pt x="35" y="292"/>
                  </a:lnTo>
                  <a:lnTo>
                    <a:pt x="40" y="283"/>
                  </a:lnTo>
                  <a:lnTo>
                    <a:pt x="40" y="266"/>
                  </a:lnTo>
                  <a:lnTo>
                    <a:pt x="44" y="257"/>
                  </a:lnTo>
                  <a:lnTo>
                    <a:pt x="44" y="248"/>
                  </a:lnTo>
                  <a:lnTo>
                    <a:pt x="48" y="240"/>
                  </a:lnTo>
                  <a:lnTo>
                    <a:pt x="48" y="231"/>
                  </a:lnTo>
                  <a:lnTo>
                    <a:pt x="53" y="227"/>
                  </a:lnTo>
                  <a:lnTo>
                    <a:pt x="53" y="209"/>
                  </a:lnTo>
                  <a:lnTo>
                    <a:pt x="57" y="205"/>
                  </a:lnTo>
                  <a:lnTo>
                    <a:pt x="57" y="196"/>
                  </a:lnTo>
                  <a:lnTo>
                    <a:pt x="62" y="192"/>
                  </a:lnTo>
                  <a:lnTo>
                    <a:pt x="62" y="187"/>
                  </a:lnTo>
                  <a:lnTo>
                    <a:pt x="66" y="179"/>
                  </a:lnTo>
                  <a:lnTo>
                    <a:pt x="66" y="170"/>
                  </a:lnTo>
                  <a:lnTo>
                    <a:pt x="70" y="165"/>
                  </a:lnTo>
                  <a:lnTo>
                    <a:pt x="70" y="161"/>
                  </a:lnTo>
                  <a:lnTo>
                    <a:pt x="75" y="152"/>
                  </a:lnTo>
                  <a:lnTo>
                    <a:pt x="75" y="148"/>
                  </a:lnTo>
                  <a:lnTo>
                    <a:pt x="79" y="144"/>
                  </a:lnTo>
                  <a:lnTo>
                    <a:pt x="79" y="139"/>
                  </a:lnTo>
                  <a:lnTo>
                    <a:pt x="83" y="135"/>
                  </a:lnTo>
                  <a:lnTo>
                    <a:pt x="83" y="126"/>
                  </a:lnTo>
                  <a:lnTo>
                    <a:pt x="88" y="122"/>
                  </a:lnTo>
                  <a:lnTo>
                    <a:pt x="92" y="117"/>
                  </a:lnTo>
                  <a:lnTo>
                    <a:pt x="92" y="113"/>
                  </a:lnTo>
                  <a:lnTo>
                    <a:pt x="97" y="109"/>
                  </a:lnTo>
                  <a:lnTo>
                    <a:pt x="97" y="104"/>
                  </a:lnTo>
                  <a:lnTo>
                    <a:pt x="101" y="100"/>
                  </a:lnTo>
                  <a:lnTo>
                    <a:pt x="101" y="96"/>
                  </a:lnTo>
                  <a:lnTo>
                    <a:pt x="105" y="91"/>
                  </a:lnTo>
                  <a:lnTo>
                    <a:pt x="110" y="87"/>
                  </a:lnTo>
                  <a:lnTo>
                    <a:pt x="110" y="83"/>
                  </a:lnTo>
                  <a:lnTo>
                    <a:pt x="114" y="78"/>
                  </a:lnTo>
                  <a:lnTo>
                    <a:pt x="123" y="69"/>
                  </a:lnTo>
                  <a:lnTo>
                    <a:pt x="123" y="65"/>
                  </a:lnTo>
                  <a:lnTo>
                    <a:pt x="127" y="61"/>
                  </a:lnTo>
                  <a:lnTo>
                    <a:pt x="131" y="56"/>
                  </a:lnTo>
                  <a:lnTo>
                    <a:pt x="136" y="52"/>
                  </a:lnTo>
                  <a:lnTo>
                    <a:pt x="140" y="48"/>
                  </a:lnTo>
                  <a:lnTo>
                    <a:pt x="145" y="43"/>
                  </a:lnTo>
                  <a:lnTo>
                    <a:pt x="149" y="39"/>
                  </a:lnTo>
                  <a:lnTo>
                    <a:pt x="153" y="35"/>
                  </a:lnTo>
                  <a:lnTo>
                    <a:pt x="158" y="30"/>
                  </a:lnTo>
                  <a:lnTo>
                    <a:pt x="162" y="30"/>
                  </a:lnTo>
                  <a:lnTo>
                    <a:pt x="166" y="26"/>
                  </a:lnTo>
                  <a:lnTo>
                    <a:pt x="171" y="21"/>
                  </a:lnTo>
                  <a:lnTo>
                    <a:pt x="175" y="21"/>
                  </a:lnTo>
                  <a:lnTo>
                    <a:pt x="180" y="17"/>
                  </a:lnTo>
                  <a:lnTo>
                    <a:pt x="184" y="17"/>
                  </a:lnTo>
                  <a:lnTo>
                    <a:pt x="188" y="13"/>
                  </a:lnTo>
                  <a:lnTo>
                    <a:pt x="193" y="13"/>
                  </a:lnTo>
                  <a:lnTo>
                    <a:pt x="197" y="13"/>
                  </a:lnTo>
                  <a:lnTo>
                    <a:pt x="201" y="8"/>
                  </a:lnTo>
                  <a:lnTo>
                    <a:pt x="206" y="8"/>
                  </a:lnTo>
                  <a:lnTo>
                    <a:pt x="210" y="8"/>
                  </a:lnTo>
                  <a:lnTo>
                    <a:pt x="215" y="4"/>
                  </a:lnTo>
                  <a:lnTo>
                    <a:pt x="219" y="4"/>
                  </a:lnTo>
                  <a:lnTo>
                    <a:pt x="223" y="4"/>
                  </a:lnTo>
                  <a:lnTo>
                    <a:pt x="228" y="4"/>
                  </a:lnTo>
                  <a:lnTo>
                    <a:pt x="232" y="0"/>
                  </a:lnTo>
                  <a:lnTo>
                    <a:pt x="236" y="0"/>
                  </a:lnTo>
                  <a:lnTo>
                    <a:pt x="241" y="0"/>
                  </a:lnTo>
                  <a:lnTo>
                    <a:pt x="245" y="0"/>
                  </a:lnTo>
                  <a:lnTo>
                    <a:pt x="250" y="0"/>
                  </a:lnTo>
                  <a:lnTo>
                    <a:pt x="254" y="0"/>
                  </a:lnTo>
                  <a:lnTo>
                    <a:pt x="258" y="0"/>
                  </a:lnTo>
                  <a:lnTo>
                    <a:pt x="263" y="0"/>
                  </a:lnTo>
                  <a:lnTo>
                    <a:pt x="267" y="0"/>
                  </a:lnTo>
                  <a:lnTo>
                    <a:pt x="271" y="0"/>
                  </a:lnTo>
                  <a:lnTo>
                    <a:pt x="276" y="0"/>
                  </a:lnTo>
                  <a:lnTo>
                    <a:pt x="280" y="0"/>
                  </a:lnTo>
                  <a:lnTo>
                    <a:pt x="284" y="0"/>
                  </a:lnTo>
                  <a:lnTo>
                    <a:pt x="289" y="0"/>
                  </a:lnTo>
                  <a:lnTo>
                    <a:pt x="293" y="0"/>
                  </a:lnTo>
                  <a:lnTo>
                    <a:pt x="298" y="0"/>
                  </a:lnTo>
                  <a:lnTo>
                    <a:pt x="302" y="4"/>
                  </a:lnTo>
                  <a:lnTo>
                    <a:pt x="306" y="4"/>
                  </a:lnTo>
                  <a:lnTo>
                    <a:pt x="311" y="4"/>
                  </a:lnTo>
                  <a:lnTo>
                    <a:pt x="315" y="4"/>
                  </a:lnTo>
                  <a:lnTo>
                    <a:pt x="319" y="4"/>
                  </a:lnTo>
                  <a:lnTo>
                    <a:pt x="324" y="8"/>
                  </a:lnTo>
                  <a:lnTo>
                    <a:pt x="328" y="8"/>
                  </a:lnTo>
                  <a:lnTo>
                    <a:pt x="333" y="8"/>
                  </a:lnTo>
                  <a:lnTo>
                    <a:pt x="337" y="8"/>
                  </a:lnTo>
                  <a:lnTo>
                    <a:pt x="341" y="13"/>
                  </a:lnTo>
                  <a:lnTo>
                    <a:pt x="346" y="13"/>
                  </a:lnTo>
                  <a:lnTo>
                    <a:pt x="350" y="13"/>
                  </a:lnTo>
                  <a:lnTo>
                    <a:pt x="354" y="17"/>
                  </a:lnTo>
                  <a:lnTo>
                    <a:pt x="359" y="17"/>
                  </a:lnTo>
                  <a:lnTo>
                    <a:pt x="363" y="17"/>
                  </a:lnTo>
                  <a:lnTo>
                    <a:pt x="368" y="21"/>
                  </a:lnTo>
                  <a:lnTo>
                    <a:pt x="372" y="21"/>
                  </a:lnTo>
                  <a:lnTo>
                    <a:pt x="376" y="21"/>
                  </a:lnTo>
                  <a:lnTo>
                    <a:pt x="381" y="26"/>
                  </a:lnTo>
                  <a:lnTo>
                    <a:pt x="385" y="26"/>
                  </a:lnTo>
                  <a:lnTo>
                    <a:pt x="389" y="30"/>
                  </a:lnTo>
                  <a:lnTo>
                    <a:pt x="394" y="30"/>
                  </a:lnTo>
                  <a:lnTo>
                    <a:pt x="398" y="35"/>
                  </a:lnTo>
                  <a:lnTo>
                    <a:pt x="403" y="35"/>
                  </a:lnTo>
                  <a:lnTo>
                    <a:pt x="407" y="39"/>
                  </a:lnTo>
                  <a:lnTo>
                    <a:pt x="411" y="39"/>
                  </a:lnTo>
                  <a:lnTo>
                    <a:pt x="416" y="43"/>
                  </a:lnTo>
                  <a:lnTo>
                    <a:pt x="420" y="43"/>
                  </a:lnTo>
                  <a:lnTo>
                    <a:pt x="424" y="48"/>
                  </a:lnTo>
                  <a:lnTo>
                    <a:pt x="429" y="48"/>
                  </a:lnTo>
                  <a:lnTo>
                    <a:pt x="433" y="52"/>
                  </a:lnTo>
                  <a:lnTo>
                    <a:pt x="437" y="52"/>
                  </a:lnTo>
                  <a:lnTo>
                    <a:pt x="442" y="56"/>
                  </a:lnTo>
                  <a:lnTo>
                    <a:pt x="446" y="56"/>
                  </a:lnTo>
                  <a:lnTo>
                    <a:pt x="451" y="61"/>
                  </a:lnTo>
                  <a:lnTo>
                    <a:pt x="455" y="65"/>
                  </a:lnTo>
                </a:path>
              </a:pathLst>
            </a:custGeom>
            <a:noFill/>
            <a:ln w="19050" cmpd="sng">
              <a:solidFill>
                <a:srgbClr val="0000FF"/>
              </a:solidFill>
              <a:prstDash val="solid"/>
              <a:round/>
              <a:headEnd/>
              <a:tailEnd/>
            </a:ln>
          </p:spPr>
          <p:txBody>
            <a:bodyPr/>
            <a:lstStyle/>
            <a:p>
              <a:endParaRPr lang="en-US"/>
            </a:p>
          </p:txBody>
        </p:sp>
        <p:sp>
          <p:nvSpPr>
            <p:cNvPr id="65" name="Freeform 76">
              <a:extLst>
                <a:ext uri="{FF2B5EF4-FFF2-40B4-BE49-F238E27FC236}">
                  <a16:creationId xmlns:a16="http://schemas.microsoft.com/office/drawing/2014/main" id="{2C8A236C-46A7-F14F-3048-2CA511B86CC6}"/>
                </a:ext>
              </a:extLst>
            </p:cNvPr>
            <p:cNvSpPr>
              <a:spLocks/>
            </p:cNvSpPr>
            <p:nvPr/>
          </p:nvSpPr>
          <p:spPr bwMode="auto">
            <a:xfrm>
              <a:off x="4637088" y="3243263"/>
              <a:ext cx="790575" cy="782637"/>
            </a:xfrm>
            <a:custGeom>
              <a:avLst/>
              <a:gdLst>
                <a:gd name="T0" fmla="*/ 4 w 498"/>
                <a:gd name="T1" fmla="*/ 0 h 493"/>
                <a:gd name="T2" fmla="*/ 13 w 498"/>
                <a:gd name="T3" fmla="*/ 4 h 493"/>
                <a:gd name="T4" fmla="*/ 22 w 498"/>
                <a:gd name="T5" fmla="*/ 13 h 493"/>
                <a:gd name="T6" fmla="*/ 31 w 498"/>
                <a:gd name="T7" fmla="*/ 18 h 493"/>
                <a:gd name="T8" fmla="*/ 39 w 498"/>
                <a:gd name="T9" fmla="*/ 22 h 493"/>
                <a:gd name="T10" fmla="*/ 48 w 498"/>
                <a:gd name="T11" fmla="*/ 31 h 493"/>
                <a:gd name="T12" fmla="*/ 57 w 498"/>
                <a:gd name="T13" fmla="*/ 35 h 493"/>
                <a:gd name="T14" fmla="*/ 66 w 498"/>
                <a:gd name="T15" fmla="*/ 44 h 493"/>
                <a:gd name="T16" fmla="*/ 74 w 498"/>
                <a:gd name="T17" fmla="*/ 48 h 493"/>
                <a:gd name="T18" fmla="*/ 83 w 498"/>
                <a:gd name="T19" fmla="*/ 57 h 493"/>
                <a:gd name="T20" fmla="*/ 92 w 498"/>
                <a:gd name="T21" fmla="*/ 61 h 493"/>
                <a:gd name="T22" fmla="*/ 101 w 498"/>
                <a:gd name="T23" fmla="*/ 70 h 493"/>
                <a:gd name="T24" fmla="*/ 109 w 498"/>
                <a:gd name="T25" fmla="*/ 79 h 493"/>
                <a:gd name="T26" fmla="*/ 118 w 498"/>
                <a:gd name="T27" fmla="*/ 83 h 493"/>
                <a:gd name="T28" fmla="*/ 127 w 498"/>
                <a:gd name="T29" fmla="*/ 92 h 493"/>
                <a:gd name="T30" fmla="*/ 135 w 498"/>
                <a:gd name="T31" fmla="*/ 100 h 493"/>
                <a:gd name="T32" fmla="*/ 144 w 498"/>
                <a:gd name="T33" fmla="*/ 105 h 493"/>
                <a:gd name="T34" fmla="*/ 153 w 498"/>
                <a:gd name="T35" fmla="*/ 114 h 493"/>
                <a:gd name="T36" fmla="*/ 162 w 498"/>
                <a:gd name="T37" fmla="*/ 122 h 493"/>
                <a:gd name="T38" fmla="*/ 170 w 498"/>
                <a:gd name="T39" fmla="*/ 131 h 493"/>
                <a:gd name="T40" fmla="*/ 179 w 498"/>
                <a:gd name="T41" fmla="*/ 140 h 493"/>
                <a:gd name="T42" fmla="*/ 188 w 498"/>
                <a:gd name="T43" fmla="*/ 148 h 493"/>
                <a:gd name="T44" fmla="*/ 197 w 498"/>
                <a:gd name="T45" fmla="*/ 157 h 493"/>
                <a:gd name="T46" fmla="*/ 205 w 498"/>
                <a:gd name="T47" fmla="*/ 166 h 493"/>
                <a:gd name="T48" fmla="*/ 214 w 498"/>
                <a:gd name="T49" fmla="*/ 170 h 493"/>
                <a:gd name="T50" fmla="*/ 223 w 498"/>
                <a:gd name="T51" fmla="*/ 183 h 493"/>
                <a:gd name="T52" fmla="*/ 232 w 498"/>
                <a:gd name="T53" fmla="*/ 188 h 493"/>
                <a:gd name="T54" fmla="*/ 240 w 498"/>
                <a:gd name="T55" fmla="*/ 201 h 493"/>
                <a:gd name="T56" fmla="*/ 249 w 498"/>
                <a:gd name="T57" fmla="*/ 210 h 493"/>
                <a:gd name="T58" fmla="*/ 258 w 498"/>
                <a:gd name="T59" fmla="*/ 218 h 493"/>
                <a:gd name="T60" fmla="*/ 267 w 498"/>
                <a:gd name="T61" fmla="*/ 227 h 493"/>
                <a:gd name="T62" fmla="*/ 275 w 498"/>
                <a:gd name="T63" fmla="*/ 236 h 493"/>
                <a:gd name="T64" fmla="*/ 284 w 498"/>
                <a:gd name="T65" fmla="*/ 244 h 493"/>
                <a:gd name="T66" fmla="*/ 293 w 498"/>
                <a:gd name="T67" fmla="*/ 253 h 493"/>
                <a:gd name="T68" fmla="*/ 302 w 498"/>
                <a:gd name="T69" fmla="*/ 262 h 493"/>
                <a:gd name="T70" fmla="*/ 310 w 498"/>
                <a:gd name="T71" fmla="*/ 275 h 493"/>
                <a:gd name="T72" fmla="*/ 319 w 498"/>
                <a:gd name="T73" fmla="*/ 284 h 493"/>
                <a:gd name="T74" fmla="*/ 328 w 498"/>
                <a:gd name="T75" fmla="*/ 292 h 493"/>
                <a:gd name="T76" fmla="*/ 341 w 498"/>
                <a:gd name="T77" fmla="*/ 306 h 493"/>
                <a:gd name="T78" fmla="*/ 345 w 498"/>
                <a:gd name="T79" fmla="*/ 310 h 493"/>
                <a:gd name="T80" fmla="*/ 354 w 498"/>
                <a:gd name="T81" fmla="*/ 323 h 493"/>
                <a:gd name="T82" fmla="*/ 363 w 498"/>
                <a:gd name="T83" fmla="*/ 332 h 493"/>
                <a:gd name="T84" fmla="*/ 372 w 498"/>
                <a:gd name="T85" fmla="*/ 340 h 493"/>
                <a:gd name="T86" fmla="*/ 380 w 498"/>
                <a:gd name="T87" fmla="*/ 354 h 493"/>
                <a:gd name="T88" fmla="*/ 389 w 498"/>
                <a:gd name="T89" fmla="*/ 362 h 493"/>
                <a:gd name="T90" fmla="*/ 398 w 498"/>
                <a:gd name="T91" fmla="*/ 375 h 493"/>
                <a:gd name="T92" fmla="*/ 407 w 498"/>
                <a:gd name="T93" fmla="*/ 384 h 493"/>
                <a:gd name="T94" fmla="*/ 415 w 498"/>
                <a:gd name="T95" fmla="*/ 393 h 493"/>
                <a:gd name="T96" fmla="*/ 428 w 498"/>
                <a:gd name="T97" fmla="*/ 406 h 493"/>
                <a:gd name="T98" fmla="*/ 433 w 498"/>
                <a:gd name="T99" fmla="*/ 415 h 493"/>
                <a:gd name="T100" fmla="*/ 441 w 498"/>
                <a:gd name="T101" fmla="*/ 428 h 493"/>
                <a:gd name="T102" fmla="*/ 450 w 498"/>
                <a:gd name="T103" fmla="*/ 437 h 493"/>
                <a:gd name="T104" fmla="*/ 459 w 498"/>
                <a:gd name="T105" fmla="*/ 445 h 493"/>
                <a:gd name="T106" fmla="*/ 468 w 498"/>
                <a:gd name="T107" fmla="*/ 454 h 493"/>
                <a:gd name="T108" fmla="*/ 472 w 498"/>
                <a:gd name="T109" fmla="*/ 463 h 493"/>
                <a:gd name="T110" fmla="*/ 485 w 498"/>
                <a:gd name="T111" fmla="*/ 476 h 493"/>
                <a:gd name="T112" fmla="*/ 490 w 498"/>
                <a:gd name="T113" fmla="*/ 485 h 493"/>
                <a:gd name="T114" fmla="*/ 498 w 498"/>
                <a:gd name="T115" fmla="*/ 493 h 49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98"/>
                <a:gd name="T175" fmla="*/ 0 h 493"/>
                <a:gd name="T176" fmla="*/ 498 w 498"/>
                <a:gd name="T177" fmla="*/ 493 h 49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98" h="493">
                  <a:moveTo>
                    <a:pt x="0" y="0"/>
                  </a:moveTo>
                  <a:lnTo>
                    <a:pt x="4" y="0"/>
                  </a:lnTo>
                  <a:lnTo>
                    <a:pt x="9" y="4"/>
                  </a:lnTo>
                  <a:lnTo>
                    <a:pt x="13" y="4"/>
                  </a:lnTo>
                  <a:lnTo>
                    <a:pt x="17" y="9"/>
                  </a:lnTo>
                  <a:lnTo>
                    <a:pt x="22" y="13"/>
                  </a:lnTo>
                  <a:lnTo>
                    <a:pt x="26" y="13"/>
                  </a:lnTo>
                  <a:lnTo>
                    <a:pt x="31" y="18"/>
                  </a:lnTo>
                  <a:lnTo>
                    <a:pt x="35" y="22"/>
                  </a:lnTo>
                  <a:lnTo>
                    <a:pt x="39" y="22"/>
                  </a:lnTo>
                  <a:lnTo>
                    <a:pt x="44" y="26"/>
                  </a:lnTo>
                  <a:lnTo>
                    <a:pt x="48" y="31"/>
                  </a:lnTo>
                  <a:lnTo>
                    <a:pt x="52" y="35"/>
                  </a:lnTo>
                  <a:lnTo>
                    <a:pt x="57" y="35"/>
                  </a:lnTo>
                  <a:lnTo>
                    <a:pt x="61" y="39"/>
                  </a:lnTo>
                  <a:lnTo>
                    <a:pt x="66" y="44"/>
                  </a:lnTo>
                  <a:lnTo>
                    <a:pt x="70" y="44"/>
                  </a:lnTo>
                  <a:lnTo>
                    <a:pt x="74" y="48"/>
                  </a:lnTo>
                  <a:lnTo>
                    <a:pt x="79" y="52"/>
                  </a:lnTo>
                  <a:lnTo>
                    <a:pt x="83" y="57"/>
                  </a:lnTo>
                  <a:lnTo>
                    <a:pt x="87" y="57"/>
                  </a:lnTo>
                  <a:lnTo>
                    <a:pt x="92" y="61"/>
                  </a:lnTo>
                  <a:lnTo>
                    <a:pt x="96" y="66"/>
                  </a:lnTo>
                  <a:lnTo>
                    <a:pt x="101" y="70"/>
                  </a:lnTo>
                  <a:lnTo>
                    <a:pt x="105" y="74"/>
                  </a:lnTo>
                  <a:lnTo>
                    <a:pt x="109" y="79"/>
                  </a:lnTo>
                  <a:lnTo>
                    <a:pt x="114" y="79"/>
                  </a:lnTo>
                  <a:lnTo>
                    <a:pt x="118" y="83"/>
                  </a:lnTo>
                  <a:lnTo>
                    <a:pt x="122" y="87"/>
                  </a:lnTo>
                  <a:lnTo>
                    <a:pt x="127" y="92"/>
                  </a:lnTo>
                  <a:lnTo>
                    <a:pt x="131" y="96"/>
                  </a:lnTo>
                  <a:lnTo>
                    <a:pt x="135" y="100"/>
                  </a:lnTo>
                  <a:lnTo>
                    <a:pt x="140" y="105"/>
                  </a:lnTo>
                  <a:lnTo>
                    <a:pt x="144" y="105"/>
                  </a:lnTo>
                  <a:lnTo>
                    <a:pt x="149" y="109"/>
                  </a:lnTo>
                  <a:lnTo>
                    <a:pt x="153" y="114"/>
                  </a:lnTo>
                  <a:lnTo>
                    <a:pt x="157" y="118"/>
                  </a:lnTo>
                  <a:lnTo>
                    <a:pt x="162" y="122"/>
                  </a:lnTo>
                  <a:lnTo>
                    <a:pt x="166" y="127"/>
                  </a:lnTo>
                  <a:lnTo>
                    <a:pt x="170" y="131"/>
                  </a:lnTo>
                  <a:lnTo>
                    <a:pt x="175" y="135"/>
                  </a:lnTo>
                  <a:lnTo>
                    <a:pt x="179" y="140"/>
                  </a:lnTo>
                  <a:lnTo>
                    <a:pt x="184" y="144"/>
                  </a:lnTo>
                  <a:lnTo>
                    <a:pt x="188" y="148"/>
                  </a:lnTo>
                  <a:lnTo>
                    <a:pt x="192" y="153"/>
                  </a:lnTo>
                  <a:lnTo>
                    <a:pt x="197" y="157"/>
                  </a:lnTo>
                  <a:lnTo>
                    <a:pt x="201" y="157"/>
                  </a:lnTo>
                  <a:lnTo>
                    <a:pt x="205" y="166"/>
                  </a:lnTo>
                  <a:lnTo>
                    <a:pt x="210" y="170"/>
                  </a:lnTo>
                  <a:lnTo>
                    <a:pt x="214" y="170"/>
                  </a:lnTo>
                  <a:lnTo>
                    <a:pt x="219" y="175"/>
                  </a:lnTo>
                  <a:lnTo>
                    <a:pt x="223" y="183"/>
                  </a:lnTo>
                  <a:lnTo>
                    <a:pt x="227" y="183"/>
                  </a:lnTo>
                  <a:lnTo>
                    <a:pt x="232" y="188"/>
                  </a:lnTo>
                  <a:lnTo>
                    <a:pt x="236" y="196"/>
                  </a:lnTo>
                  <a:lnTo>
                    <a:pt x="240" y="201"/>
                  </a:lnTo>
                  <a:lnTo>
                    <a:pt x="245" y="201"/>
                  </a:lnTo>
                  <a:lnTo>
                    <a:pt x="249" y="210"/>
                  </a:lnTo>
                  <a:lnTo>
                    <a:pt x="254" y="214"/>
                  </a:lnTo>
                  <a:lnTo>
                    <a:pt x="258" y="218"/>
                  </a:lnTo>
                  <a:lnTo>
                    <a:pt x="262" y="223"/>
                  </a:lnTo>
                  <a:lnTo>
                    <a:pt x="267" y="227"/>
                  </a:lnTo>
                  <a:lnTo>
                    <a:pt x="271" y="231"/>
                  </a:lnTo>
                  <a:lnTo>
                    <a:pt x="275" y="236"/>
                  </a:lnTo>
                  <a:lnTo>
                    <a:pt x="280" y="240"/>
                  </a:lnTo>
                  <a:lnTo>
                    <a:pt x="284" y="244"/>
                  </a:lnTo>
                  <a:lnTo>
                    <a:pt x="288" y="249"/>
                  </a:lnTo>
                  <a:lnTo>
                    <a:pt x="293" y="253"/>
                  </a:lnTo>
                  <a:lnTo>
                    <a:pt x="297" y="258"/>
                  </a:lnTo>
                  <a:lnTo>
                    <a:pt x="302" y="262"/>
                  </a:lnTo>
                  <a:lnTo>
                    <a:pt x="310" y="271"/>
                  </a:lnTo>
                  <a:lnTo>
                    <a:pt x="310" y="275"/>
                  </a:lnTo>
                  <a:lnTo>
                    <a:pt x="315" y="279"/>
                  </a:lnTo>
                  <a:lnTo>
                    <a:pt x="319" y="284"/>
                  </a:lnTo>
                  <a:lnTo>
                    <a:pt x="323" y="288"/>
                  </a:lnTo>
                  <a:lnTo>
                    <a:pt x="328" y="292"/>
                  </a:lnTo>
                  <a:lnTo>
                    <a:pt x="332" y="297"/>
                  </a:lnTo>
                  <a:lnTo>
                    <a:pt x="341" y="306"/>
                  </a:lnTo>
                  <a:lnTo>
                    <a:pt x="341" y="310"/>
                  </a:lnTo>
                  <a:lnTo>
                    <a:pt x="345" y="310"/>
                  </a:lnTo>
                  <a:lnTo>
                    <a:pt x="350" y="319"/>
                  </a:lnTo>
                  <a:lnTo>
                    <a:pt x="354" y="323"/>
                  </a:lnTo>
                  <a:lnTo>
                    <a:pt x="358" y="327"/>
                  </a:lnTo>
                  <a:lnTo>
                    <a:pt x="363" y="332"/>
                  </a:lnTo>
                  <a:lnTo>
                    <a:pt x="367" y="336"/>
                  </a:lnTo>
                  <a:lnTo>
                    <a:pt x="372" y="340"/>
                  </a:lnTo>
                  <a:lnTo>
                    <a:pt x="380" y="349"/>
                  </a:lnTo>
                  <a:lnTo>
                    <a:pt x="380" y="354"/>
                  </a:lnTo>
                  <a:lnTo>
                    <a:pt x="385" y="358"/>
                  </a:lnTo>
                  <a:lnTo>
                    <a:pt x="389" y="362"/>
                  </a:lnTo>
                  <a:lnTo>
                    <a:pt x="398" y="371"/>
                  </a:lnTo>
                  <a:lnTo>
                    <a:pt x="398" y="375"/>
                  </a:lnTo>
                  <a:lnTo>
                    <a:pt x="402" y="380"/>
                  </a:lnTo>
                  <a:lnTo>
                    <a:pt x="407" y="384"/>
                  </a:lnTo>
                  <a:lnTo>
                    <a:pt x="411" y="389"/>
                  </a:lnTo>
                  <a:lnTo>
                    <a:pt x="415" y="393"/>
                  </a:lnTo>
                  <a:lnTo>
                    <a:pt x="420" y="397"/>
                  </a:lnTo>
                  <a:lnTo>
                    <a:pt x="428" y="406"/>
                  </a:lnTo>
                  <a:lnTo>
                    <a:pt x="428" y="410"/>
                  </a:lnTo>
                  <a:lnTo>
                    <a:pt x="433" y="415"/>
                  </a:lnTo>
                  <a:lnTo>
                    <a:pt x="441" y="423"/>
                  </a:lnTo>
                  <a:lnTo>
                    <a:pt x="441" y="428"/>
                  </a:lnTo>
                  <a:lnTo>
                    <a:pt x="446" y="432"/>
                  </a:lnTo>
                  <a:lnTo>
                    <a:pt x="450" y="437"/>
                  </a:lnTo>
                  <a:lnTo>
                    <a:pt x="455" y="441"/>
                  </a:lnTo>
                  <a:lnTo>
                    <a:pt x="459" y="445"/>
                  </a:lnTo>
                  <a:lnTo>
                    <a:pt x="463" y="450"/>
                  </a:lnTo>
                  <a:lnTo>
                    <a:pt x="468" y="454"/>
                  </a:lnTo>
                  <a:lnTo>
                    <a:pt x="468" y="458"/>
                  </a:lnTo>
                  <a:lnTo>
                    <a:pt x="472" y="463"/>
                  </a:lnTo>
                  <a:lnTo>
                    <a:pt x="476" y="467"/>
                  </a:lnTo>
                  <a:lnTo>
                    <a:pt x="485" y="476"/>
                  </a:lnTo>
                  <a:lnTo>
                    <a:pt x="485" y="480"/>
                  </a:lnTo>
                  <a:lnTo>
                    <a:pt x="490" y="485"/>
                  </a:lnTo>
                  <a:lnTo>
                    <a:pt x="494" y="489"/>
                  </a:lnTo>
                  <a:lnTo>
                    <a:pt x="498" y="493"/>
                  </a:lnTo>
                </a:path>
              </a:pathLst>
            </a:custGeom>
            <a:noFill/>
            <a:ln w="19050" cmpd="sng">
              <a:solidFill>
                <a:srgbClr val="0000FF"/>
              </a:solidFill>
              <a:prstDash val="solid"/>
              <a:round/>
              <a:headEnd/>
              <a:tailEnd/>
            </a:ln>
          </p:spPr>
          <p:txBody>
            <a:bodyPr/>
            <a:lstStyle/>
            <a:p>
              <a:endParaRPr lang="en-US"/>
            </a:p>
          </p:txBody>
        </p:sp>
        <p:sp>
          <p:nvSpPr>
            <p:cNvPr id="66" name="Freeform 77">
              <a:extLst>
                <a:ext uri="{FF2B5EF4-FFF2-40B4-BE49-F238E27FC236}">
                  <a16:creationId xmlns:a16="http://schemas.microsoft.com/office/drawing/2014/main" id="{E3FD6B9D-2E3E-823C-63FA-8F9EF5E295C6}"/>
                </a:ext>
              </a:extLst>
            </p:cNvPr>
            <p:cNvSpPr>
              <a:spLocks/>
            </p:cNvSpPr>
            <p:nvPr/>
          </p:nvSpPr>
          <p:spPr bwMode="auto">
            <a:xfrm>
              <a:off x="2416175" y="3084513"/>
              <a:ext cx="854075" cy="941387"/>
            </a:xfrm>
            <a:custGeom>
              <a:avLst/>
              <a:gdLst>
                <a:gd name="T0" fmla="*/ 4 w 538"/>
                <a:gd name="T1" fmla="*/ 580 h 593"/>
                <a:gd name="T2" fmla="*/ 18 w 538"/>
                <a:gd name="T3" fmla="*/ 567 h 593"/>
                <a:gd name="T4" fmla="*/ 26 w 538"/>
                <a:gd name="T5" fmla="*/ 554 h 593"/>
                <a:gd name="T6" fmla="*/ 44 w 538"/>
                <a:gd name="T7" fmla="*/ 537 h 593"/>
                <a:gd name="T8" fmla="*/ 53 w 538"/>
                <a:gd name="T9" fmla="*/ 523 h 593"/>
                <a:gd name="T10" fmla="*/ 66 w 538"/>
                <a:gd name="T11" fmla="*/ 506 h 593"/>
                <a:gd name="T12" fmla="*/ 79 w 538"/>
                <a:gd name="T13" fmla="*/ 489 h 593"/>
                <a:gd name="T14" fmla="*/ 92 w 538"/>
                <a:gd name="T15" fmla="*/ 475 h 593"/>
                <a:gd name="T16" fmla="*/ 101 w 538"/>
                <a:gd name="T17" fmla="*/ 462 h 593"/>
                <a:gd name="T18" fmla="*/ 118 w 538"/>
                <a:gd name="T19" fmla="*/ 445 h 593"/>
                <a:gd name="T20" fmla="*/ 127 w 538"/>
                <a:gd name="T21" fmla="*/ 432 h 593"/>
                <a:gd name="T22" fmla="*/ 140 w 538"/>
                <a:gd name="T23" fmla="*/ 414 h 593"/>
                <a:gd name="T24" fmla="*/ 153 w 538"/>
                <a:gd name="T25" fmla="*/ 401 h 593"/>
                <a:gd name="T26" fmla="*/ 166 w 538"/>
                <a:gd name="T27" fmla="*/ 384 h 593"/>
                <a:gd name="T28" fmla="*/ 184 w 538"/>
                <a:gd name="T29" fmla="*/ 366 h 593"/>
                <a:gd name="T30" fmla="*/ 192 w 538"/>
                <a:gd name="T31" fmla="*/ 353 h 593"/>
                <a:gd name="T32" fmla="*/ 206 w 538"/>
                <a:gd name="T33" fmla="*/ 336 h 593"/>
                <a:gd name="T34" fmla="*/ 219 w 538"/>
                <a:gd name="T35" fmla="*/ 323 h 593"/>
                <a:gd name="T36" fmla="*/ 236 w 538"/>
                <a:gd name="T37" fmla="*/ 305 h 593"/>
                <a:gd name="T38" fmla="*/ 245 w 538"/>
                <a:gd name="T39" fmla="*/ 292 h 593"/>
                <a:gd name="T40" fmla="*/ 262 w 538"/>
                <a:gd name="T41" fmla="*/ 275 h 593"/>
                <a:gd name="T42" fmla="*/ 271 w 538"/>
                <a:gd name="T43" fmla="*/ 262 h 593"/>
                <a:gd name="T44" fmla="*/ 284 w 538"/>
                <a:gd name="T45" fmla="*/ 248 h 593"/>
                <a:gd name="T46" fmla="*/ 293 w 538"/>
                <a:gd name="T47" fmla="*/ 240 h 593"/>
                <a:gd name="T48" fmla="*/ 306 w 538"/>
                <a:gd name="T49" fmla="*/ 222 h 593"/>
                <a:gd name="T50" fmla="*/ 319 w 538"/>
                <a:gd name="T51" fmla="*/ 209 h 593"/>
                <a:gd name="T52" fmla="*/ 332 w 538"/>
                <a:gd name="T53" fmla="*/ 196 h 593"/>
                <a:gd name="T54" fmla="*/ 350 w 538"/>
                <a:gd name="T55" fmla="*/ 179 h 593"/>
                <a:gd name="T56" fmla="*/ 359 w 538"/>
                <a:gd name="T57" fmla="*/ 166 h 593"/>
                <a:gd name="T58" fmla="*/ 372 w 538"/>
                <a:gd name="T59" fmla="*/ 152 h 593"/>
                <a:gd name="T60" fmla="*/ 385 w 538"/>
                <a:gd name="T61" fmla="*/ 139 h 593"/>
                <a:gd name="T62" fmla="*/ 398 w 538"/>
                <a:gd name="T63" fmla="*/ 126 h 593"/>
                <a:gd name="T64" fmla="*/ 411 w 538"/>
                <a:gd name="T65" fmla="*/ 113 h 593"/>
                <a:gd name="T66" fmla="*/ 424 w 538"/>
                <a:gd name="T67" fmla="*/ 100 h 593"/>
                <a:gd name="T68" fmla="*/ 437 w 538"/>
                <a:gd name="T69" fmla="*/ 87 h 593"/>
                <a:gd name="T70" fmla="*/ 450 w 538"/>
                <a:gd name="T71" fmla="*/ 78 h 593"/>
                <a:gd name="T72" fmla="*/ 463 w 538"/>
                <a:gd name="T73" fmla="*/ 65 h 593"/>
                <a:gd name="T74" fmla="*/ 477 w 538"/>
                <a:gd name="T75" fmla="*/ 52 h 593"/>
                <a:gd name="T76" fmla="*/ 490 w 538"/>
                <a:gd name="T77" fmla="*/ 39 h 593"/>
                <a:gd name="T78" fmla="*/ 503 w 538"/>
                <a:gd name="T79" fmla="*/ 30 h 593"/>
                <a:gd name="T80" fmla="*/ 516 w 538"/>
                <a:gd name="T81" fmla="*/ 22 h 593"/>
                <a:gd name="T82" fmla="*/ 529 w 538"/>
                <a:gd name="T83" fmla="*/ 8 h 59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38"/>
                <a:gd name="T127" fmla="*/ 0 h 593"/>
                <a:gd name="T128" fmla="*/ 538 w 538"/>
                <a:gd name="T129" fmla="*/ 593 h 59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38" h="593">
                  <a:moveTo>
                    <a:pt x="0" y="593"/>
                  </a:moveTo>
                  <a:lnTo>
                    <a:pt x="0" y="585"/>
                  </a:lnTo>
                  <a:lnTo>
                    <a:pt x="4" y="580"/>
                  </a:lnTo>
                  <a:lnTo>
                    <a:pt x="9" y="576"/>
                  </a:lnTo>
                  <a:lnTo>
                    <a:pt x="13" y="571"/>
                  </a:lnTo>
                  <a:lnTo>
                    <a:pt x="18" y="567"/>
                  </a:lnTo>
                  <a:lnTo>
                    <a:pt x="22" y="563"/>
                  </a:lnTo>
                  <a:lnTo>
                    <a:pt x="26" y="558"/>
                  </a:lnTo>
                  <a:lnTo>
                    <a:pt x="26" y="554"/>
                  </a:lnTo>
                  <a:lnTo>
                    <a:pt x="31" y="550"/>
                  </a:lnTo>
                  <a:lnTo>
                    <a:pt x="35" y="545"/>
                  </a:lnTo>
                  <a:lnTo>
                    <a:pt x="44" y="537"/>
                  </a:lnTo>
                  <a:lnTo>
                    <a:pt x="44" y="532"/>
                  </a:lnTo>
                  <a:lnTo>
                    <a:pt x="48" y="528"/>
                  </a:lnTo>
                  <a:lnTo>
                    <a:pt x="53" y="523"/>
                  </a:lnTo>
                  <a:lnTo>
                    <a:pt x="61" y="515"/>
                  </a:lnTo>
                  <a:lnTo>
                    <a:pt x="61" y="510"/>
                  </a:lnTo>
                  <a:lnTo>
                    <a:pt x="66" y="506"/>
                  </a:lnTo>
                  <a:lnTo>
                    <a:pt x="70" y="502"/>
                  </a:lnTo>
                  <a:lnTo>
                    <a:pt x="79" y="493"/>
                  </a:lnTo>
                  <a:lnTo>
                    <a:pt x="79" y="489"/>
                  </a:lnTo>
                  <a:lnTo>
                    <a:pt x="83" y="484"/>
                  </a:lnTo>
                  <a:lnTo>
                    <a:pt x="88" y="480"/>
                  </a:lnTo>
                  <a:lnTo>
                    <a:pt x="92" y="475"/>
                  </a:lnTo>
                  <a:lnTo>
                    <a:pt x="96" y="471"/>
                  </a:lnTo>
                  <a:lnTo>
                    <a:pt x="101" y="467"/>
                  </a:lnTo>
                  <a:lnTo>
                    <a:pt x="101" y="462"/>
                  </a:lnTo>
                  <a:lnTo>
                    <a:pt x="105" y="458"/>
                  </a:lnTo>
                  <a:lnTo>
                    <a:pt x="109" y="454"/>
                  </a:lnTo>
                  <a:lnTo>
                    <a:pt x="118" y="445"/>
                  </a:lnTo>
                  <a:lnTo>
                    <a:pt x="118" y="440"/>
                  </a:lnTo>
                  <a:lnTo>
                    <a:pt x="123" y="436"/>
                  </a:lnTo>
                  <a:lnTo>
                    <a:pt x="127" y="432"/>
                  </a:lnTo>
                  <a:lnTo>
                    <a:pt x="131" y="427"/>
                  </a:lnTo>
                  <a:lnTo>
                    <a:pt x="140" y="419"/>
                  </a:lnTo>
                  <a:lnTo>
                    <a:pt x="140" y="414"/>
                  </a:lnTo>
                  <a:lnTo>
                    <a:pt x="144" y="410"/>
                  </a:lnTo>
                  <a:lnTo>
                    <a:pt x="149" y="406"/>
                  </a:lnTo>
                  <a:lnTo>
                    <a:pt x="153" y="401"/>
                  </a:lnTo>
                  <a:lnTo>
                    <a:pt x="162" y="392"/>
                  </a:lnTo>
                  <a:lnTo>
                    <a:pt x="162" y="388"/>
                  </a:lnTo>
                  <a:lnTo>
                    <a:pt x="166" y="384"/>
                  </a:lnTo>
                  <a:lnTo>
                    <a:pt x="171" y="379"/>
                  </a:lnTo>
                  <a:lnTo>
                    <a:pt x="175" y="375"/>
                  </a:lnTo>
                  <a:lnTo>
                    <a:pt x="184" y="366"/>
                  </a:lnTo>
                  <a:lnTo>
                    <a:pt x="184" y="362"/>
                  </a:lnTo>
                  <a:lnTo>
                    <a:pt x="188" y="358"/>
                  </a:lnTo>
                  <a:lnTo>
                    <a:pt x="192" y="353"/>
                  </a:lnTo>
                  <a:lnTo>
                    <a:pt x="197" y="349"/>
                  </a:lnTo>
                  <a:lnTo>
                    <a:pt x="206" y="340"/>
                  </a:lnTo>
                  <a:lnTo>
                    <a:pt x="206" y="336"/>
                  </a:lnTo>
                  <a:lnTo>
                    <a:pt x="210" y="331"/>
                  </a:lnTo>
                  <a:lnTo>
                    <a:pt x="214" y="327"/>
                  </a:lnTo>
                  <a:lnTo>
                    <a:pt x="219" y="323"/>
                  </a:lnTo>
                  <a:lnTo>
                    <a:pt x="223" y="318"/>
                  </a:lnTo>
                  <a:lnTo>
                    <a:pt x="227" y="314"/>
                  </a:lnTo>
                  <a:lnTo>
                    <a:pt x="236" y="305"/>
                  </a:lnTo>
                  <a:lnTo>
                    <a:pt x="236" y="301"/>
                  </a:lnTo>
                  <a:lnTo>
                    <a:pt x="241" y="296"/>
                  </a:lnTo>
                  <a:lnTo>
                    <a:pt x="245" y="292"/>
                  </a:lnTo>
                  <a:lnTo>
                    <a:pt x="249" y="288"/>
                  </a:lnTo>
                  <a:lnTo>
                    <a:pt x="254" y="283"/>
                  </a:lnTo>
                  <a:lnTo>
                    <a:pt x="262" y="275"/>
                  </a:lnTo>
                  <a:lnTo>
                    <a:pt x="262" y="270"/>
                  </a:lnTo>
                  <a:lnTo>
                    <a:pt x="267" y="266"/>
                  </a:lnTo>
                  <a:lnTo>
                    <a:pt x="271" y="262"/>
                  </a:lnTo>
                  <a:lnTo>
                    <a:pt x="276" y="257"/>
                  </a:lnTo>
                  <a:lnTo>
                    <a:pt x="280" y="253"/>
                  </a:lnTo>
                  <a:lnTo>
                    <a:pt x="284" y="248"/>
                  </a:lnTo>
                  <a:lnTo>
                    <a:pt x="293" y="240"/>
                  </a:lnTo>
                  <a:lnTo>
                    <a:pt x="289" y="240"/>
                  </a:lnTo>
                  <a:lnTo>
                    <a:pt x="293" y="240"/>
                  </a:lnTo>
                  <a:lnTo>
                    <a:pt x="297" y="235"/>
                  </a:lnTo>
                  <a:lnTo>
                    <a:pt x="306" y="227"/>
                  </a:lnTo>
                  <a:lnTo>
                    <a:pt x="306" y="222"/>
                  </a:lnTo>
                  <a:lnTo>
                    <a:pt x="310" y="218"/>
                  </a:lnTo>
                  <a:lnTo>
                    <a:pt x="315" y="214"/>
                  </a:lnTo>
                  <a:lnTo>
                    <a:pt x="319" y="209"/>
                  </a:lnTo>
                  <a:lnTo>
                    <a:pt x="324" y="205"/>
                  </a:lnTo>
                  <a:lnTo>
                    <a:pt x="328" y="200"/>
                  </a:lnTo>
                  <a:lnTo>
                    <a:pt x="332" y="196"/>
                  </a:lnTo>
                  <a:lnTo>
                    <a:pt x="337" y="192"/>
                  </a:lnTo>
                  <a:lnTo>
                    <a:pt x="341" y="187"/>
                  </a:lnTo>
                  <a:lnTo>
                    <a:pt x="350" y="179"/>
                  </a:lnTo>
                  <a:lnTo>
                    <a:pt x="350" y="174"/>
                  </a:lnTo>
                  <a:lnTo>
                    <a:pt x="354" y="174"/>
                  </a:lnTo>
                  <a:lnTo>
                    <a:pt x="359" y="166"/>
                  </a:lnTo>
                  <a:lnTo>
                    <a:pt x="363" y="161"/>
                  </a:lnTo>
                  <a:lnTo>
                    <a:pt x="367" y="157"/>
                  </a:lnTo>
                  <a:lnTo>
                    <a:pt x="372" y="152"/>
                  </a:lnTo>
                  <a:lnTo>
                    <a:pt x="376" y="148"/>
                  </a:lnTo>
                  <a:lnTo>
                    <a:pt x="380" y="144"/>
                  </a:lnTo>
                  <a:lnTo>
                    <a:pt x="385" y="139"/>
                  </a:lnTo>
                  <a:lnTo>
                    <a:pt x="389" y="135"/>
                  </a:lnTo>
                  <a:lnTo>
                    <a:pt x="394" y="131"/>
                  </a:lnTo>
                  <a:lnTo>
                    <a:pt x="398" y="126"/>
                  </a:lnTo>
                  <a:lnTo>
                    <a:pt x="402" y="122"/>
                  </a:lnTo>
                  <a:lnTo>
                    <a:pt x="407" y="118"/>
                  </a:lnTo>
                  <a:lnTo>
                    <a:pt x="411" y="113"/>
                  </a:lnTo>
                  <a:lnTo>
                    <a:pt x="415" y="109"/>
                  </a:lnTo>
                  <a:lnTo>
                    <a:pt x="420" y="104"/>
                  </a:lnTo>
                  <a:lnTo>
                    <a:pt x="424" y="100"/>
                  </a:lnTo>
                  <a:lnTo>
                    <a:pt x="429" y="100"/>
                  </a:lnTo>
                  <a:lnTo>
                    <a:pt x="433" y="91"/>
                  </a:lnTo>
                  <a:lnTo>
                    <a:pt x="437" y="87"/>
                  </a:lnTo>
                  <a:lnTo>
                    <a:pt x="442" y="87"/>
                  </a:lnTo>
                  <a:lnTo>
                    <a:pt x="446" y="78"/>
                  </a:lnTo>
                  <a:lnTo>
                    <a:pt x="450" y="78"/>
                  </a:lnTo>
                  <a:lnTo>
                    <a:pt x="455" y="74"/>
                  </a:lnTo>
                  <a:lnTo>
                    <a:pt x="459" y="70"/>
                  </a:lnTo>
                  <a:lnTo>
                    <a:pt x="463" y="65"/>
                  </a:lnTo>
                  <a:lnTo>
                    <a:pt x="468" y="61"/>
                  </a:lnTo>
                  <a:lnTo>
                    <a:pt x="472" y="56"/>
                  </a:lnTo>
                  <a:lnTo>
                    <a:pt x="477" y="52"/>
                  </a:lnTo>
                  <a:lnTo>
                    <a:pt x="481" y="48"/>
                  </a:lnTo>
                  <a:lnTo>
                    <a:pt x="485" y="48"/>
                  </a:lnTo>
                  <a:lnTo>
                    <a:pt x="490" y="39"/>
                  </a:lnTo>
                  <a:lnTo>
                    <a:pt x="494" y="39"/>
                  </a:lnTo>
                  <a:lnTo>
                    <a:pt x="498" y="35"/>
                  </a:lnTo>
                  <a:lnTo>
                    <a:pt x="503" y="30"/>
                  </a:lnTo>
                  <a:lnTo>
                    <a:pt x="507" y="26"/>
                  </a:lnTo>
                  <a:lnTo>
                    <a:pt x="512" y="22"/>
                  </a:lnTo>
                  <a:lnTo>
                    <a:pt x="516" y="22"/>
                  </a:lnTo>
                  <a:lnTo>
                    <a:pt x="520" y="13"/>
                  </a:lnTo>
                  <a:lnTo>
                    <a:pt x="525" y="13"/>
                  </a:lnTo>
                  <a:lnTo>
                    <a:pt x="529" y="8"/>
                  </a:lnTo>
                  <a:lnTo>
                    <a:pt x="533" y="4"/>
                  </a:lnTo>
                  <a:lnTo>
                    <a:pt x="538" y="0"/>
                  </a:lnTo>
                </a:path>
              </a:pathLst>
            </a:custGeom>
            <a:noFill/>
            <a:ln w="19050" cmpd="sng">
              <a:solidFill>
                <a:srgbClr val="0000FF"/>
              </a:solidFill>
              <a:prstDash val="solid"/>
              <a:round/>
              <a:headEnd/>
              <a:tailEnd/>
            </a:ln>
          </p:spPr>
          <p:txBody>
            <a:bodyPr/>
            <a:lstStyle/>
            <a:p>
              <a:endParaRPr lang="en-US"/>
            </a:p>
          </p:txBody>
        </p:sp>
        <p:sp>
          <p:nvSpPr>
            <p:cNvPr id="67" name="Freeform 78">
              <a:extLst>
                <a:ext uri="{FF2B5EF4-FFF2-40B4-BE49-F238E27FC236}">
                  <a16:creationId xmlns:a16="http://schemas.microsoft.com/office/drawing/2014/main" id="{839A36FE-8491-CF8E-069E-C0B220E9014E}"/>
                </a:ext>
              </a:extLst>
            </p:cNvPr>
            <p:cNvSpPr>
              <a:spLocks/>
            </p:cNvSpPr>
            <p:nvPr/>
          </p:nvSpPr>
          <p:spPr bwMode="auto">
            <a:xfrm>
              <a:off x="3270250" y="1657350"/>
              <a:ext cx="631825" cy="1427163"/>
            </a:xfrm>
            <a:custGeom>
              <a:avLst/>
              <a:gdLst>
                <a:gd name="T0" fmla="*/ 4 w 398"/>
                <a:gd name="T1" fmla="*/ 899 h 899"/>
                <a:gd name="T2" fmla="*/ 13 w 398"/>
                <a:gd name="T3" fmla="*/ 890 h 899"/>
                <a:gd name="T4" fmla="*/ 22 w 398"/>
                <a:gd name="T5" fmla="*/ 881 h 899"/>
                <a:gd name="T6" fmla="*/ 30 w 398"/>
                <a:gd name="T7" fmla="*/ 877 h 899"/>
                <a:gd name="T8" fmla="*/ 39 w 398"/>
                <a:gd name="T9" fmla="*/ 868 h 899"/>
                <a:gd name="T10" fmla="*/ 48 w 398"/>
                <a:gd name="T11" fmla="*/ 864 h 899"/>
                <a:gd name="T12" fmla="*/ 57 w 398"/>
                <a:gd name="T13" fmla="*/ 855 h 899"/>
                <a:gd name="T14" fmla="*/ 65 w 398"/>
                <a:gd name="T15" fmla="*/ 851 h 899"/>
                <a:gd name="T16" fmla="*/ 74 w 398"/>
                <a:gd name="T17" fmla="*/ 842 h 899"/>
                <a:gd name="T18" fmla="*/ 83 w 398"/>
                <a:gd name="T19" fmla="*/ 838 h 899"/>
                <a:gd name="T20" fmla="*/ 92 w 398"/>
                <a:gd name="T21" fmla="*/ 833 h 899"/>
                <a:gd name="T22" fmla="*/ 100 w 398"/>
                <a:gd name="T23" fmla="*/ 825 h 899"/>
                <a:gd name="T24" fmla="*/ 109 w 398"/>
                <a:gd name="T25" fmla="*/ 820 h 899"/>
                <a:gd name="T26" fmla="*/ 118 w 398"/>
                <a:gd name="T27" fmla="*/ 816 h 899"/>
                <a:gd name="T28" fmla="*/ 127 w 398"/>
                <a:gd name="T29" fmla="*/ 807 h 899"/>
                <a:gd name="T30" fmla="*/ 135 w 398"/>
                <a:gd name="T31" fmla="*/ 803 h 899"/>
                <a:gd name="T32" fmla="*/ 144 w 398"/>
                <a:gd name="T33" fmla="*/ 798 h 899"/>
                <a:gd name="T34" fmla="*/ 153 w 398"/>
                <a:gd name="T35" fmla="*/ 794 h 899"/>
                <a:gd name="T36" fmla="*/ 162 w 398"/>
                <a:gd name="T37" fmla="*/ 790 h 899"/>
                <a:gd name="T38" fmla="*/ 170 w 398"/>
                <a:gd name="T39" fmla="*/ 785 h 899"/>
                <a:gd name="T40" fmla="*/ 179 w 398"/>
                <a:gd name="T41" fmla="*/ 781 h 899"/>
                <a:gd name="T42" fmla="*/ 188 w 398"/>
                <a:gd name="T43" fmla="*/ 772 h 899"/>
                <a:gd name="T44" fmla="*/ 197 w 398"/>
                <a:gd name="T45" fmla="*/ 768 h 899"/>
                <a:gd name="T46" fmla="*/ 205 w 398"/>
                <a:gd name="T47" fmla="*/ 763 h 899"/>
                <a:gd name="T48" fmla="*/ 214 w 398"/>
                <a:gd name="T49" fmla="*/ 759 h 899"/>
                <a:gd name="T50" fmla="*/ 223 w 398"/>
                <a:gd name="T51" fmla="*/ 755 h 899"/>
                <a:gd name="T52" fmla="*/ 231 w 398"/>
                <a:gd name="T53" fmla="*/ 750 h 899"/>
                <a:gd name="T54" fmla="*/ 240 w 398"/>
                <a:gd name="T55" fmla="*/ 746 h 899"/>
                <a:gd name="T56" fmla="*/ 249 w 398"/>
                <a:gd name="T57" fmla="*/ 742 h 899"/>
                <a:gd name="T58" fmla="*/ 258 w 398"/>
                <a:gd name="T59" fmla="*/ 737 h 899"/>
                <a:gd name="T60" fmla="*/ 266 w 398"/>
                <a:gd name="T61" fmla="*/ 733 h 899"/>
                <a:gd name="T62" fmla="*/ 275 w 398"/>
                <a:gd name="T63" fmla="*/ 728 h 899"/>
                <a:gd name="T64" fmla="*/ 284 w 398"/>
                <a:gd name="T65" fmla="*/ 720 h 899"/>
                <a:gd name="T66" fmla="*/ 293 w 398"/>
                <a:gd name="T67" fmla="*/ 715 h 899"/>
                <a:gd name="T68" fmla="*/ 301 w 398"/>
                <a:gd name="T69" fmla="*/ 711 h 899"/>
                <a:gd name="T70" fmla="*/ 310 w 398"/>
                <a:gd name="T71" fmla="*/ 707 h 899"/>
                <a:gd name="T72" fmla="*/ 319 w 398"/>
                <a:gd name="T73" fmla="*/ 698 h 899"/>
                <a:gd name="T74" fmla="*/ 328 w 398"/>
                <a:gd name="T75" fmla="*/ 689 h 899"/>
                <a:gd name="T76" fmla="*/ 336 w 398"/>
                <a:gd name="T77" fmla="*/ 680 h 899"/>
                <a:gd name="T78" fmla="*/ 345 w 398"/>
                <a:gd name="T79" fmla="*/ 672 h 899"/>
                <a:gd name="T80" fmla="*/ 350 w 398"/>
                <a:gd name="T81" fmla="*/ 663 h 899"/>
                <a:gd name="T82" fmla="*/ 354 w 398"/>
                <a:gd name="T83" fmla="*/ 654 h 899"/>
                <a:gd name="T84" fmla="*/ 358 w 398"/>
                <a:gd name="T85" fmla="*/ 641 h 899"/>
                <a:gd name="T86" fmla="*/ 363 w 398"/>
                <a:gd name="T87" fmla="*/ 628 h 899"/>
                <a:gd name="T88" fmla="*/ 367 w 398"/>
                <a:gd name="T89" fmla="*/ 615 h 899"/>
                <a:gd name="T90" fmla="*/ 371 w 398"/>
                <a:gd name="T91" fmla="*/ 589 h 899"/>
                <a:gd name="T92" fmla="*/ 376 w 398"/>
                <a:gd name="T93" fmla="*/ 567 h 899"/>
                <a:gd name="T94" fmla="*/ 380 w 398"/>
                <a:gd name="T95" fmla="*/ 536 h 899"/>
                <a:gd name="T96" fmla="*/ 384 w 398"/>
                <a:gd name="T97" fmla="*/ 488 h 899"/>
                <a:gd name="T98" fmla="*/ 389 w 398"/>
                <a:gd name="T99" fmla="*/ 371 h 899"/>
                <a:gd name="T100" fmla="*/ 393 w 398"/>
                <a:gd name="T101" fmla="*/ 196 h 899"/>
                <a:gd name="T102" fmla="*/ 398 w 398"/>
                <a:gd name="T103" fmla="*/ 0 h 89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98"/>
                <a:gd name="T157" fmla="*/ 0 h 899"/>
                <a:gd name="T158" fmla="*/ 398 w 398"/>
                <a:gd name="T159" fmla="*/ 899 h 89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98" h="899">
                  <a:moveTo>
                    <a:pt x="0" y="899"/>
                  </a:moveTo>
                  <a:lnTo>
                    <a:pt x="4" y="899"/>
                  </a:lnTo>
                  <a:lnTo>
                    <a:pt x="9" y="894"/>
                  </a:lnTo>
                  <a:lnTo>
                    <a:pt x="13" y="890"/>
                  </a:lnTo>
                  <a:lnTo>
                    <a:pt x="17" y="886"/>
                  </a:lnTo>
                  <a:lnTo>
                    <a:pt x="22" y="881"/>
                  </a:lnTo>
                  <a:lnTo>
                    <a:pt x="26" y="877"/>
                  </a:lnTo>
                  <a:lnTo>
                    <a:pt x="30" y="877"/>
                  </a:lnTo>
                  <a:lnTo>
                    <a:pt x="35" y="873"/>
                  </a:lnTo>
                  <a:lnTo>
                    <a:pt x="39" y="868"/>
                  </a:lnTo>
                  <a:lnTo>
                    <a:pt x="44" y="868"/>
                  </a:lnTo>
                  <a:lnTo>
                    <a:pt x="48" y="864"/>
                  </a:lnTo>
                  <a:lnTo>
                    <a:pt x="52" y="859"/>
                  </a:lnTo>
                  <a:lnTo>
                    <a:pt x="57" y="855"/>
                  </a:lnTo>
                  <a:lnTo>
                    <a:pt x="61" y="855"/>
                  </a:lnTo>
                  <a:lnTo>
                    <a:pt x="65" y="851"/>
                  </a:lnTo>
                  <a:lnTo>
                    <a:pt x="70" y="846"/>
                  </a:lnTo>
                  <a:lnTo>
                    <a:pt x="74" y="842"/>
                  </a:lnTo>
                  <a:lnTo>
                    <a:pt x="78" y="842"/>
                  </a:lnTo>
                  <a:lnTo>
                    <a:pt x="83" y="838"/>
                  </a:lnTo>
                  <a:lnTo>
                    <a:pt x="87" y="833"/>
                  </a:lnTo>
                  <a:lnTo>
                    <a:pt x="92" y="833"/>
                  </a:lnTo>
                  <a:lnTo>
                    <a:pt x="96" y="829"/>
                  </a:lnTo>
                  <a:lnTo>
                    <a:pt x="100" y="825"/>
                  </a:lnTo>
                  <a:lnTo>
                    <a:pt x="105" y="825"/>
                  </a:lnTo>
                  <a:lnTo>
                    <a:pt x="109" y="820"/>
                  </a:lnTo>
                  <a:lnTo>
                    <a:pt x="113" y="816"/>
                  </a:lnTo>
                  <a:lnTo>
                    <a:pt x="118" y="816"/>
                  </a:lnTo>
                  <a:lnTo>
                    <a:pt x="122" y="811"/>
                  </a:lnTo>
                  <a:lnTo>
                    <a:pt x="127" y="807"/>
                  </a:lnTo>
                  <a:lnTo>
                    <a:pt x="131" y="807"/>
                  </a:lnTo>
                  <a:lnTo>
                    <a:pt x="135" y="803"/>
                  </a:lnTo>
                  <a:lnTo>
                    <a:pt x="140" y="803"/>
                  </a:lnTo>
                  <a:lnTo>
                    <a:pt x="144" y="798"/>
                  </a:lnTo>
                  <a:lnTo>
                    <a:pt x="148" y="798"/>
                  </a:lnTo>
                  <a:lnTo>
                    <a:pt x="153" y="794"/>
                  </a:lnTo>
                  <a:lnTo>
                    <a:pt x="157" y="790"/>
                  </a:lnTo>
                  <a:lnTo>
                    <a:pt x="162" y="790"/>
                  </a:lnTo>
                  <a:lnTo>
                    <a:pt x="166" y="785"/>
                  </a:lnTo>
                  <a:lnTo>
                    <a:pt x="170" y="785"/>
                  </a:lnTo>
                  <a:lnTo>
                    <a:pt x="175" y="781"/>
                  </a:lnTo>
                  <a:lnTo>
                    <a:pt x="179" y="781"/>
                  </a:lnTo>
                  <a:lnTo>
                    <a:pt x="183" y="777"/>
                  </a:lnTo>
                  <a:lnTo>
                    <a:pt x="188" y="772"/>
                  </a:lnTo>
                  <a:lnTo>
                    <a:pt x="192" y="772"/>
                  </a:lnTo>
                  <a:lnTo>
                    <a:pt x="197" y="768"/>
                  </a:lnTo>
                  <a:lnTo>
                    <a:pt x="201" y="768"/>
                  </a:lnTo>
                  <a:lnTo>
                    <a:pt x="205" y="763"/>
                  </a:lnTo>
                  <a:lnTo>
                    <a:pt x="210" y="763"/>
                  </a:lnTo>
                  <a:lnTo>
                    <a:pt x="214" y="759"/>
                  </a:lnTo>
                  <a:lnTo>
                    <a:pt x="218" y="759"/>
                  </a:lnTo>
                  <a:lnTo>
                    <a:pt x="223" y="755"/>
                  </a:lnTo>
                  <a:lnTo>
                    <a:pt x="227" y="750"/>
                  </a:lnTo>
                  <a:lnTo>
                    <a:pt x="231" y="750"/>
                  </a:lnTo>
                  <a:lnTo>
                    <a:pt x="236" y="750"/>
                  </a:lnTo>
                  <a:lnTo>
                    <a:pt x="240" y="746"/>
                  </a:lnTo>
                  <a:lnTo>
                    <a:pt x="245" y="742"/>
                  </a:lnTo>
                  <a:lnTo>
                    <a:pt x="249" y="742"/>
                  </a:lnTo>
                  <a:lnTo>
                    <a:pt x="253" y="742"/>
                  </a:lnTo>
                  <a:lnTo>
                    <a:pt x="258" y="737"/>
                  </a:lnTo>
                  <a:lnTo>
                    <a:pt x="262" y="733"/>
                  </a:lnTo>
                  <a:lnTo>
                    <a:pt x="266" y="733"/>
                  </a:lnTo>
                  <a:lnTo>
                    <a:pt x="271" y="728"/>
                  </a:lnTo>
                  <a:lnTo>
                    <a:pt x="275" y="728"/>
                  </a:lnTo>
                  <a:lnTo>
                    <a:pt x="280" y="724"/>
                  </a:lnTo>
                  <a:lnTo>
                    <a:pt x="284" y="720"/>
                  </a:lnTo>
                  <a:lnTo>
                    <a:pt x="288" y="720"/>
                  </a:lnTo>
                  <a:lnTo>
                    <a:pt x="293" y="715"/>
                  </a:lnTo>
                  <a:lnTo>
                    <a:pt x="297" y="715"/>
                  </a:lnTo>
                  <a:lnTo>
                    <a:pt x="301" y="711"/>
                  </a:lnTo>
                  <a:lnTo>
                    <a:pt x="306" y="707"/>
                  </a:lnTo>
                  <a:lnTo>
                    <a:pt x="310" y="707"/>
                  </a:lnTo>
                  <a:lnTo>
                    <a:pt x="315" y="702"/>
                  </a:lnTo>
                  <a:lnTo>
                    <a:pt x="319" y="698"/>
                  </a:lnTo>
                  <a:lnTo>
                    <a:pt x="323" y="694"/>
                  </a:lnTo>
                  <a:lnTo>
                    <a:pt x="328" y="689"/>
                  </a:lnTo>
                  <a:lnTo>
                    <a:pt x="332" y="685"/>
                  </a:lnTo>
                  <a:lnTo>
                    <a:pt x="336" y="680"/>
                  </a:lnTo>
                  <a:lnTo>
                    <a:pt x="341" y="676"/>
                  </a:lnTo>
                  <a:lnTo>
                    <a:pt x="345" y="672"/>
                  </a:lnTo>
                  <a:lnTo>
                    <a:pt x="345" y="667"/>
                  </a:lnTo>
                  <a:lnTo>
                    <a:pt x="350" y="663"/>
                  </a:lnTo>
                  <a:lnTo>
                    <a:pt x="354" y="659"/>
                  </a:lnTo>
                  <a:lnTo>
                    <a:pt x="354" y="654"/>
                  </a:lnTo>
                  <a:lnTo>
                    <a:pt x="358" y="650"/>
                  </a:lnTo>
                  <a:lnTo>
                    <a:pt x="358" y="641"/>
                  </a:lnTo>
                  <a:lnTo>
                    <a:pt x="363" y="637"/>
                  </a:lnTo>
                  <a:lnTo>
                    <a:pt x="363" y="628"/>
                  </a:lnTo>
                  <a:lnTo>
                    <a:pt x="367" y="624"/>
                  </a:lnTo>
                  <a:lnTo>
                    <a:pt x="367" y="615"/>
                  </a:lnTo>
                  <a:lnTo>
                    <a:pt x="371" y="611"/>
                  </a:lnTo>
                  <a:lnTo>
                    <a:pt x="371" y="589"/>
                  </a:lnTo>
                  <a:lnTo>
                    <a:pt x="376" y="580"/>
                  </a:lnTo>
                  <a:lnTo>
                    <a:pt x="376" y="567"/>
                  </a:lnTo>
                  <a:lnTo>
                    <a:pt x="380" y="554"/>
                  </a:lnTo>
                  <a:lnTo>
                    <a:pt x="380" y="536"/>
                  </a:lnTo>
                  <a:lnTo>
                    <a:pt x="384" y="515"/>
                  </a:lnTo>
                  <a:lnTo>
                    <a:pt x="384" y="488"/>
                  </a:lnTo>
                  <a:lnTo>
                    <a:pt x="389" y="458"/>
                  </a:lnTo>
                  <a:lnTo>
                    <a:pt x="389" y="371"/>
                  </a:lnTo>
                  <a:lnTo>
                    <a:pt x="393" y="296"/>
                  </a:lnTo>
                  <a:lnTo>
                    <a:pt x="393" y="196"/>
                  </a:lnTo>
                  <a:lnTo>
                    <a:pt x="398" y="30"/>
                  </a:lnTo>
                  <a:lnTo>
                    <a:pt x="398" y="0"/>
                  </a:lnTo>
                </a:path>
              </a:pathLst>
            </a:custGeom>
            <a:noFill/>
            <a:ln w="19050" cmpd="sng">
              <a:solidFill>
                <a:srgbClr val="0000FF"/>
              </a:solidFill>
              <a:prstDash val="solid"/>
              <a:round/>
              <a:headEnd/>
              <a:tailEnd/>
            </a:ln>
          </p:spPr>
          <p:txBody>
            <a:bodyPr/>
            <a:lstStyle/>
            <a:p>
              <a:endParaRPr lang="en-US"/>
            </a:p>
          </p:txBody>
        </p:sp>
        <p:sp>
          <p:nvSpPr>
            <p:cNvPr id="68" name="Freeform 80">
              <a:extLst>
                <a:ext uri="{FF2B5EF4-FFF2-40B4-BE49-F238E27FC236}">
                  <a16:creationId xmlns:a16="http://schemas.microsoft.com/office/drawing/2014/main" id="{21EFC76B-6DA7-D7B4-218A-D3CEB9098ED7}"/>
                </a:ext>
              </a:extLst>
            </p:cNvPr>
            <p:cNvSpPr>
              <a:spLocks/>
            </p:cNvSpPr>
            <p:nvPr/>
          </p:nvSpPr>
          <p:spPr bwMode="auto">
            <a:xfrm>
              <a:off x="3922713" y="2917825"/>
              <a:ext cx="811212" cy="1116013"/>
            </a:xfrm>
            <a:custGeom>
              <a:avLst/>
              <a:gdLst>
                <a:gd name="T0" fmla="*/ 4 w 511"/>
                <a:gd name="T1" fmla="*/ 367 h 703"/>
                <a:gd name="T2" fmla="*/ 8 w 511"/>
                <a:gd name="T3" fmla="*/ 196 h 703"/>
                <a:gd name="T4" fmla="*/ 17 w 511"/>
                <a:gd name="T5" fmla="*/ 135 h 703"/>
                <a:gd name="T6" fmla="*/ 22 w 511"/>
                <a:gd name="T7" fmla="*/ 92 h 703"/>
                <a:gd name="T8" fmla="*/ 30 w 511"/>
                <a:gd name="T9" fmla="*/ 70 h 703"/>
                <a:gd name="T10" fmla="*/ 35 w 511"/>
                <a:gd name="T11" fmla="*/ 52 h 703"/>
                <a:gd name="T12" fmla="*/ 43 w 511"/>
                <a:gd name="T13" fmla="*/ 39 h 703"/>
                <a:gd name="T14" fmla="*/ 52 w 511"/>
                <a:gd name="T15" fmla="*/ 26 h 703"/>
                <a:gd name="T16" fmla="*/ 70 w 511"/>
                <a:gd name="T17" fmla="*/ 13 h 703"/>
                <a:gd name="T18" fmla="*/ 83 w 511"/>
                <a:gd name="T19" fmla="*/ 4 h 703"/>
                <a:gd name="T20" fmla="*/ 96 w 511"/>
                <a:gd name="T21" fmla="*/ 0 h 703"/>
                <a:gd name="T22" fmla="*/ 109 w 511"/>
                <a:gd name="T23" fmla="*/ 0 h 703"/>
                <a:gd name="T24" fmla="*/ 122 w 511"/>
                <a:gd name="T25" fmla="*/ 0 h 703"/>
                <a:gd name="T26" fmla="*/ 135 w 511"/>
                <a:gd name="T27" fmla="*/ 0 h 703"/>
                <a:gd name="T28" fmla="*/ 148 w 511"/>
                <a:gd name="T29" fmla="*/ 0 h 703"/>
                <a:gd name="T30" fmla="*/ 161 w 511"/>
                <a:gd name="T31" fmla="*/ 0 h 703"/>
                <a:gd name="T32" fmla="*/ 175 w 511"/>
                <a:gd name="T33" fmla="*/ 4 h 703"/>
                <a:gd name="T34" fmla="*/ 188 w 511"/>
                <a:gd name="T35" fmla="*/ 9 h 703"/>
                <a:gd name="T36" fmla="*/ 201 w 511"/>
                <a:gd name="T37" fmla="*/ 13 h 703"/>
                <a:gd name="T38" fmla="*/ 214 w 511"/>
                <a:gd name="T39" fmla="*/ 17 h 703"/>
                <a:gd name="T40" fmla="*/ 227 w 511"/>
                <a:gd name="T41" fmla="*/ 22 h 703"/>
                <a:gd name="T42" fmla="*/ 240 w 511"/>
                <a:gd name="T43" fmla="*/ 26 h 703"/>
                <a:gd name="T44" fmla="*/ 253 w 511"/>
                <a:gd name="T45" fmla="*/ 31 h 703"/>
                <a:gd name="T46" fmla="*/ 266 w 511"/>
                <a:gd name="T47" fmla="*/ 39 h 703"/>
                <a:gd name="T48" fmla="*/ 279 w 511"/>
                <a:gd name="T49" fmla="*/ 44 h 703"/>
                <a:gd name="T50" fmla="*/ 293 w 511"/>
                <a:gd name="T51" fmla="*/ 52 h 703"/>
                <a:gd name="T52" fmla="*/ 306 w 511"/>
                <a:gd name="T53" fmla="*/ 57 h 703"/>
                <a:gd name="T54" fmla="*/ 319 w 511"/>
                <a:gd name="T55" fmla="*/ 65 h 703"/>
                <a:gd name="T56" fmla="*/ 332 w 511"/>
                <a:gd name="T57" fmla="*/ 70 h 703"/>
                <a:gd name="T58" fmla="*/ 345 w 511"/>
                <a:gd name="T59" fmla="*/ 79 h 703"/>
                <a:gd name="T60" fmla="*/ 358 w 511"/>
                <a:gd name="T61" fmla="*/ 87 h 703"/>
                <a:gd name="T62" fmla="*/ 371 w 511"/>
                <a:gd name="T63" fmla="*/ 96 h 703"/>
                <a:gd name="T64" fmla="*/ 384 w 511"/>
                <a:gd name="T65" fmla="*/ 105 h 703"/>
                <a:gd name="T66" fmla="*/ 398 w 511"/>
                <a:gd name="T67" fmla="*/ 118 h 703"/>
                <a:gd name="T68" fmla="*/ 411 w 511"/>
                <a:gd name="T69" fmla="*/ 127 h 703"/>
                <a:gd name="T70" fmla="*/ 424 w 511"/>
                <a:gd name="T71" fmla="*/ 135 h 703"/>
                <a:gd name="T72" fmla="*/ 437 w 511"/>
                <a:gd name="T73" fmla="*/ 144 h 703"/>
                <a:gd name="T74" fmla="*/ 450 w 511"/>
                <a:gd name="T75" fmla="*/ 157 h 703"/>
                <a:gd name="T76" fmla="*/ 463 w 511"/>
                <a:gd name="T77" fmla="*/ 166 h 703"/>
                <a:gd name="T78" fmla="*/ 476 w 511"/>
                <a:gd name="T79" fmla="*/ 179 h 703"/>
                <a:gd name="T80" fmla="*/ 489 w 511"/>
                <a:gd name="T81" fmla="*/ 188 h 703"/>
                <a:gd name="T82" fmla="*/ 502 w 511"/>
                <a:gd name="T83" fmla="*/ 201 h 70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11"/>
                <a:gd name="T127" fmla="*/ 0 h 703"/>
                <a:gd name="T128" fmla="*/ 511 w 511"/>
                <a:gd name="T129" fmla="*/ 703 h 70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11" h="703">
                  <a:moveTo>
                    <a:pt x="0" y="703"/>
                  </a:moveTo>
                  <a:lnTo>
                    <a:pt x="0" y="458"/>
                  </a:lnTo>
                  <a:lnTo>
                    <a:pt x="4" y="367"/>
                  </a:lnTo>
                  <a:lnTo>
                    <a:pt x="4" y="257"/>
                  </a:lnTo>
                  <a:lnTo>
                    <a:pt x="8" y="223"/>
                  </a:lnTo>
                  <a:lnTo>
                    <a:pt x="8" y="196"/>
                  </a:lnTo>
                  <a:lnTo>
                    <a:pt x="13" y="170"/>
                  </a:lnTo>
                  <a:lnTo>
                    <a:pt x="13" y="153"/>
                  </a:lnTo>
                  <a:lnTo>
                    <a:pt x="17" y="135"/>
                  </a:lnTo>
                  <a:lnTo>
                    <a:pt x="17" y="113"/>
                  </a:lnTo>
                  <a:lnTo>
                    <a:pt x="22" y="100"/>
                  </a:lnTo>
                  <a:lnTo>
                    <a:pt x="22" y="92"/>
                  </a:lnTo>
                  <a:lnTo>
                    <a:pt x="26" y="83"/>
                  </a:lnTo>
                  <a:lnTo>
                    <a:pt x="26" y="79"/>
                  </a:lnTo>
                  <a:lnTo>
                    <a:pt x="30" y="70"/>
                  </a:lnTo>
                  <a:lnTo>
                    <a:pt x="30" y="65"/>
                  </a:lnTo>
                  <a:lnTo>
                    <a:pt x="35" y="61"/>
                  </a:lnTo>
                  <a:lnTo>
                    <a:pt x="35" y="52"/>
                  </a:lnTo>
                  <a:lnTo>
                    <a:pt x="39" y="48"/>
                  </a:lnTo>
                  <a:lnTo>
                    <a:pt x="39" y="44"/>
                  </a:lnTo>
                  <a:lnTo>
                    <a:pt x="43" y="39"/>
                  </a:lnTo>
                  <a:lnTo>
                    <a:pt x="48" y="35"/>
                  </a:lnTo>
                  <a:lnTo>
                    <a:pt x="48" y="31"/>
                  </a:lnTo>
                  <a:lnTo>
                    <a:pt x="52" y="26"/>
                  </a:lnTo>
                  <a:lnTo>
                    <a:pt x="61" y="22"/>
                  </a:lnTo>
                  <a:lnTo>
                    <a:pt x="61" y="17"/>
                  </a:lnTo>
                  <a:lnTo>
                    <a:pt x="70" y="13"/>
                  </a:lnTo>
                  <a:lnTo>
                    <a:pt x="74" y="9"/>
                  </a:lnTo>
                  <a:lnTo>
                    <a:pt x="78" y="9"/>
                  </a:lnTo>
                  <a:lnTo>
                    <a:pt x="83" y="4"/>
                  </a:lnTo>
                  <a:lnTo>
                    <a:pt x="87" y="4"/>
                  </a:lnTo>
                  <a:lnTo>
                    <a:pt x="92" y="4"/>
                  </a:lnTo>
                  <a:lnTo>
                    <a:pt x="96" y="0"/>
                  </a:lnTo>
                  <a:lnTo>
                    <a:pt x="100" y="0"/>
                  </a:lnTo>
                  <a:lnTo>
                    <a:pt x="105" y="0"/>
                  </a:lnTo>
                  <a:lnTo>
                    <a:pt x="109" y="0"/>
                  </a:lnTo>
                  <a:lnTo>
                    <a:pt x="113" y="0"/>
                  </a:lnTo>
                  <a:lnTo>
                    <a:pt x="118" y="0"/>
                  </a:lnTo>
                  <a:lnTo>
                    <a:pt x="122" y="0"/>
                  </a:lnTo>
                  <a:lnTo>
                    <a:pt x="126" y="0"/>
                  </a:lnTo>
                  <a:lnTo>
                    <a:pt x="131" y="0"/>
                  </a:lnTo>
                  <a:lnTo>
                    <a:pt x="135" y="0"/>
                  </a:lnTo>
                  <a:lnTo>
                    <a:pt x="140" y="0"/>
                  </a:lnTo>
                  <a:lnTo>
                    <a:pt x="144" y="0"/>
                  </a:lnTo>
                  <a:lnTo>
                    <a:pt x="148" y="0"/>
                  </a:lnTo>
                  <a:lnTo>
                    <a:pt x="153" y="0"/>
                  </a:lnTo>
                  <a:lnTo>
                    <a:pt x="157" y="0"/>
                  </a:lnTo>
                  <a:lnTo>
                    <a:pt x="161" y="0"/>
                  </a:lnTo>
                  <a:lnTo>
                    <a:pt x="166" y="4"/>
                  </a:lnTo>
                  <a:lnTo>
                    <a:pt x="170" y="4"/>
                  </a:lnTo>
                  <a:lnTo>
                    <a:pt x="175" y="4"/>
                  </a:lnTo>
                  <a:lnTo>
                    <a:pt x="179" y="4"/>
                  </a:lnTo>
                  <a:lnTo>
                    <a:pt x="183" y="9"/>
                  </a:lnTo>
                  <a:lnTo>
                    <a:pt x="188" y="9"/>
                  </a:lnTo>
                  <a:lnTo>
                    <a:pt x="192" y="9"/>
                  </a:lnTo>
                  <a:lnTo>
                    <a:pt x="196" y="9"/>
                  </a:lnTo>
                  <a:lnTo>
                    <a:pt x="201" y="13"/>
                  </a:lnTo>
                  <a:lnTo>
                    <a:pt x="205" y="13"/>
                  </a:lnTo>
                  <a:lnTo>
                    <a:pt x="210" y="13"/>
                  </a:lnTo>
                  <a:lnTo>
                    <a:pt x="214" y="17"/>
                  </a:lnTo>
                  <a:lnTo>
                    <a:pt x="218" y="17"/>
                  </a:lnTo>
                  <a:lnTo>
                    <a:pt x="223" y="17"/>
                  </a:lnTo>
                  <a:lnTo>
                    <a:pt x="227" y="22"/>
                  </a:lnTo>
                  <a:lnTo>
                    <a:pt x="231" y="22"/>
                  </a:lnTo>
                  <a:lnTo>
                    <a:pt x="236" y="26"/>
                  </a:lnTo>
                  <a:lnTo>
                    <a:pt x="240" y="26"/>
                  </a:lnTo>
                  <a:lnTo>
                    <a:pt x="245" y="26"/>
                  </a:lnTo>
                  <a:lnTo>
                    <a:pt x="249" y="31"/>
                  </a:lnTo>
                  <a:lnTo>
                    <a:pt x="253" y="31"/>
                  </a:lnTo>
                  <a:lnTo>
                    <a:pt x="258" y="35"/>
                  </a:lnTo>
                  <a:lnTo>
                    <a:pt x="262" y="35"/>
                  </a:lnTo>
                  <a:lnTo>
                    <a:pt x="266" y="39"/>
                  </a:lnTo>
                  <a:lnTo>
                    <a:pt x="271" y="39"/>
                  </a:lnTo>
                  <a:lnTo>
                    <a:pt x="275" y="39"/>
                  </a:lnTo>
                  <a:lnTo>
                    <a:pt x="279" y="44"/>
                  </a:lnTo>
                  <a:lnTo>
                    <a:pt x="284" y="44"/>
                  </a:lnTo>
                  <a:lnTo>
                    <a:pt x="288" y="48"/>
                  </a:lnTo>
                  <a:lnTo>
                    <a:pt x="293" y="52"/>
                  </a:lnTo>
                  <a:lnTo>
                    <a:pt x="297" y="52"/>
                  </a:lnTo>
                  <a:lnTo>
                    <a:pt x="301" y="52"/>
                  </a:lnTo>
                  <a:lnTo>
                    <a:pt x="306" y="57"/>
                  </a:lnTo>
                  <a:lnTo>
                    <a:pt x="310" y="61"/>
                  </a:lnTo>
                  <a:lnTo>
                    <a:pt x="314" y="61"/>
                  </a:lnTo>
                  <a:lnTo>
                    <a:pt x="319" y="65"/>
                  </a:lnTo>
                  <a:lnTo>
                    <a:pt x="323" y="65"/>
                  </a:lnTo>
                  <a:lnTo>
                    <a:pt x="328" y="70"/>
                  </a:lnTo>
                  <a:lnTo>
                    <a:pt x="332" y="70"/>
                  </a:lnTo>
                  <a:lnTo>
                    <a:pt x="336" y="74"/>
                  </a:lnTo>
                  <a:lnTo>
                    <a:pt x="341" y="79"/>
                  </a:lnTo>
                  <a:lnTo>
                    <a:pt x="345" y="79"/>
                  </a:lnTo>
                  <a:lnTo>
                    <a:pt x="349" y="83"/>
                  </a:lnTo>
                  <a:lnTo>
                    <a:pt x="354" y="87"/>
                  </a:lnTo>
                  <a:lnTo>
                    <a:pt x="358" y="87"/>
                  </a:lnTo>
                  <a:lnTo>
                    <a:pt x="363" y="92"/>
                  </a:lnTo>
                  <a:lnTo>
                    <a:pt x="367" y="96"/>
                  </a:lnTo>
                  <a:lnTo>
                    <a:pt x="371" y="96"/>
                  </a:lnTo>
                  <a:lnTo>
                    <a:pt x="376" y="100"/>
                  </a:lnTo>
                  <a:lnTo>
                    <a:pt x="380" y="105"/>
                  </a:lnTo>
                  <a:lnTo>
                    <a:pt x="384" y="105"/>
                  </a:lnTo>
                  <a:lnTo>
                    <a:pt x="389" y="109"/>
                  </a:lnTo>
                  <a:lnTo>
                    <a:pt x="393" y="113"/>
                  </a:lnTo>
                  <a:lnTo>
                    <a:pt x="398" y="118"/>
                  </a:lnTo>
                  <a:lnTo>
                    <a:pt x="402" y="118"/>
                  </a:lnTo>
                  <a:lnTo>
                    <a:pt x="406" y="122"/>
                  </a:lnTo>
                  <a:lnTo>
                    <a:pt x="411" y="127"/>
                  </a:lnTo>
                  <a:lnTo>
                    <a:pt x="415" y="131"/>
                  </a:lnTo>
                  <a:lnTo>
                    <a:pt x="419" y="131"/>
                  </a:lnTo>
                  <a:lnTo>
                    <a:pt x="424" y="135"/>
                  </a:lnTo>
                  <a:lnTo>
                    <a:pt x="428" y="140"/>
                  </a:lnTo>
                  <a:lnTo>
                    <a:pt x="432" y="144"/>
                  </a:lnTo>
                  <a:lnTo>
                    <a:pt x="437" y="144"/>
                  </a:lnTo>
                  <a:lnTo>
                    <a:pt x="441" y="148"/>
                  </a:lnTo>
                  <a:lnTo>
                    <a:pt x="446" y="153"/>
                  </a:lnTo>
                  <a:lnTo>
                    <a:pt x="450" y="157"/>
                  </a:lnTo>
                  <a:lnTo>
                    <a:pt x="454" y="161"/>
                  </a:lnTo>
                  <a:lnTo>
                    <a:pt x="459" y="166"/>
                  </a:lnTo>
                  <a:lnTo>
                    <a:pt x="463" y="166"/>
                  </a:lnTo>
                  <a:lnTo>
                    <a:pt x="467" y="170"/>
                  </a:lnTo>
                  <a:lnTo>
                    <a:pt x="472" y="175"/>
                  </a:lnTo>
                  <a:lnTo>
                    <a:pt x="476" y="179"/>
                  </a:lnTo>
                  <a:lnTo>
                    <a:pt x="481" y="183"/>
                  </a:lnTo>
                  <a:lnTo>
                    <a:pt x="485" y="188"/>
                  </a:lnTo>
                  <a:lnTo>
                    <a:pt x="489" y="188"/>
                  </a:lnTo>
                  <a:lnTo>
                    <a:pt x="494" y="192"/>
                  </a:lnTo>
                  <a:lnTo>
                    <a:pt x="498" y="196"/>
                  </a:lnTo>
                  <a:lnTo>
                    <a:pt x="502" y="201"/>
                  </a:lnTo>
                  <a:lnTo>
                    <a:pt x="507" y="205"/>
                  </a:lnTo>
                  <a:lnTo>
                    <a:pt x="511" y="209"/>
                  </a:lnTo>
                </a:path>
              </a:pathLst>
            </a:custGeom>
            <a:noFill/>
            <a:ln w="19050" cmpd="sng">
              <a:solidFill>
                <a:srgbClr val="0000FF"/>
              </a:solidFill>
              <a:prstDash val="solid"/>
              <a:round/>
              <a:headEnd/>
              <a:tailEnd/>
            </a:ln>
          </p:spPr>
          <p:txBody>
            <a:bodyPr/>
            <a:lstStyle/>
            <a:p>
              <a:endParaRPr lang="en-US"/>
            </a:p>
          </p:txBody>
        </p:sp>
        <p:sp>
          <p:nvSpPr>
            <p:cNvPr id="69" name="Freeform 81">
              <a:extLst>
                <a:ext uri="{FF2B5EF4-FFF2-40B4-BE49-F238E27FC236}">
                  <a16:creationId xmlns:a16="http://schemas.microsoft.com/office/drawing/2014/main" id="{8BDFEB32-629C-4767-B91E-28B70E20F576}"/>
                </a:ext>
              </a:extLst>
            </p:cNvPr>
            <p:cNvSpPr>
              <a:spLocks/>
            </p:cNvSpPr>
            <p:nvPr/>
          </p:nvSpPr>
          <p:spPr bwMode="auto">
            <a:xfrm>
              <a:off x="4733925" y="3249613"/>
              <a:ext cx="693738" cy="776287"/>
            </a:xfrm>
            <a:custGeom>
              <a:avLst/>
              <a:gdLst>
                <a:gd name="T0" fmla="*/ 5 w 437"/>
                <a:gd name="T1" fmla="*/ 5 h 489"/>
                <a:gd name="T2" fmla="*/ 13 w 437"/>
                <a:gd name="T3" fmla="*/ 14 h 489"/>
                <a:gd name="T4" fmla="*/ 22 w 437"/>
                <a:gd name="T5" fmla="*/ 22 h 489"/>
                <a:gd name="T6" fmla="*/ 31 w 437"/>
                <a:gd name="T7" fmla="*/ 31 h 489"/>
                <a:gd name="T8" fmla="*/ 40 w 437"/>
                <a:gd name="T9" fmla="*/ 35 h 489"/>
                <a:gd name="T10" fmla="*/ 48 w 437"/>
                <a:gd name="T11" fmla="*/ 44 h 489"/>
                <a:gd name="T12" fmla="*/ 57 w 437"/>
                <a:gd name="T13" fmla="*/ 53 h 489"/>
                <a:gd name="T14" fmla="*/ 66 w 437"/>
                <a:gd name="T15" fmla="*/ 62 h 489"/>
                <a:gd name="T16" fmla="*/ 74 w 437"/>
                <a:gd name="T17" fmla="*/ 70 h 489"/>
                <a:gd name="T18" fmla="*/ 83 w 437"/>
                <a:gd name="T19" fmla="*/ 79 h 489"/>
                <a:gd name="T20" fmla="*/ 92 w 437"/>
                <a:gd name="T21" fmla="*/ 88 h 489"/>
                <a:gd name="T22" fmla="*/ 101 w 437"/>
                <a:gd name="T23" fmla="*/ 101 h 489"/>
                <a:gd name="T24" fmla="*/ 109 w 437"/>
                <a:gd name="T25" fmla="*/ 105 h 489"/>
                <a:gd name="T26" fmla="*/ 118 w 437"/>
                <a:gd name="T27" fmla="*/ 118 h 489"/>
                <a:gd name="T28" fmla="*/ 127 w 437"/>
                <a:gd name="T29" fmla="*/ 127 h 489"/>
                <a:gd name="T30" fmla="*/ 136 w 437"/>
                <a:gd name="T31" fmla="*/ 136 h 489"/>
                <a:gd name="T32" fmla="*/ 144 w 437"/>
                <a:gd name="T33" fmla="*/ 144 h 489"/>
                <a:gd name="T34" fmla="*/ 153 w 437"/>
                <a:gd name="T35" fmla="*/ 153 h 489"/>
                <a:gd name="T36" fmla="*/ 166 w 437"/>
                <a:gd name="T37" fmla="*/ 166 h 489"/>
                <a:gd name="T38" fmla="*/ 166 w 437"/>
                <a:gd name="T39" fmla="*/ 166 h 489"/>
                <a:gd name="T40" fmla="*/ 179 w 437"/>
                <a:gd name="T41" fmla="*/ 179 h 489"/>
                <a:gd name="T42" fmla="*/ 184 w 437"/>
                <a:gd name="T43" fmla="*/ 188 h 489"/>
                <a:gd name="T44" fmla="*/ 193 w 437"/>
                <a:gd name="T45" fmla="*/ 197 h 489"/>
                <a:gd name="T46" fmla="*/ 206 w 437"/>
                <a:gd name="T47" fmla="*/ 210 h 489"/>
                <a:gd name="T48" fmla="*/ 210 w 437"/>
                <a:gd name="T49" fmla="*/ 219 h 489"/>
                <a:gd name="T50" fmla="*/ 219 w 437"/>
                <a:gd name="T51" fmla="*/ 227 h 489"/>
                <a:gd name="T52" fmla="*/ 227 w 437"/>
                <a:gd name="T53" fmla="*/ 236 h 489"/>
                <a:gd name="T54" fmla="*/ 236 w 437"/>
                <a:gd name="T55" fmla="*/ 249 h 489"/>
                <a:gd name="T56" fmla="*/ 245 w 437"/>
                <a:gd name="T57" fmla="*/ 258 h 489"/>
                <a:gd name="T58" fmla="*/ 254 w 437"/>
                <a:gd name="T59" fmla="*/ 267 h 489"/>
                <a:gd name="T60" fmla="*/ 267 w 437"/>
                <a:gd name="T61" fmla="*/ 280 h 489"/>
                <a:gd name="T62" fmla="*/ 271 w 437"/>
                <a:gd name="T63" fmla="*/ 288 h 489"/>
                <a:gd name="T64" fmla="*/ 284 w 437"/>
                <a:gd name="T65" fmla="*/ 302 h 489"/>
                <a:gd name="T66" fmla="*/ 289 w 437"/>
                <a:gd name="T67" fmla="*/ 310 h 489"/>
                <a:gd name="T68" fmla="*/ 297 w 437"/>
                <a:gd name="T69" fmla="*/ 319 h 489"/>
                <a:gd name="T70" fmla="*/ 311 w 437"/>
                <a:gd name="T71" fmla="*/ 332 h 489"/>
                <a:gd name="T72" fmla="*/ 315 w 437"/>
                <a:gd name="T73" fmla="*/ 341 h 489"/>
                <a:gd name="T74" fmla="*/ 328 w 437"/>
                <a:gd name="T75" fmla="*/ 354 h 489"/>
                <a:gd name="T76" fmla="*/ 332 w 437"/>
                <a:gd name="T77" fmla="*/ 363 h 489"/>
                <a:gd name="T78" fmla="*/ 341 w 437"/>
                <a:gd name="T79" fmla="*/ 371 h 489"/>
                <a:gd name="T80" fmla="*/ 354 w 437"/>
                <a:gd name="T81" fmla="*/ 385 h 489"/>
                <a:gd name="T82" fmla="*/ 359 w 437"/>
                <a:gd name="T83" fmla="*/ 393 h 489"/>
                <a:gd name="T84" fmla="*/ 367 w 437"/>
                <a:gd name="T85" fmla="*/ 406 h 489"/>
                <a:gd name="T86" fmla="*/ 376 w 437"/>
                <a:gd name="T87" fmla="*/ 415 h 489"/>
                <a:gd name="T88" fmla="*/ 389 w 437"/>
                <a:gd name="T89" fmla="*/ 428 h 489"/>
                <a:gd name="T90" fmla="*/ 394 w 437"/>
                <a:gd name="T91" fmla="*/ 437 h 489"/>
                <a:gd name="T92" fmla="*/ 402 w 437"/>
                <a:gd name="T93" fmla="*/ 446 h 489"/>
                <a:gd name="T94" fmla="*/ 407 w 437"/>
                <a:gd name="T95" fmla="*/ 454 h 489"/>
                <a:gd name="T96" fmla="*/ 415 w 437"/>
                <a:gd name="T97" fmla="*/ 463 h 489"/>
                <a:gd name="T98" fmla="*/ 424 w 437"/>
                <a:gd name="T99" fmla="*/ 476 h 489"/>
                <a:gd name="T100" fmla="*/ 433 w 437"/>
                <a:gd name="T101" fmla="*/ 485 h 4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7"/>
                <a:gd name="T154" fmla="*/ 0 h 489"/>
                <a:gd name="T155" fmla="*/ 437 w 437"/>
                <a:gd name="T156" fmla="*/ 489 h 4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7" h="489">
                  <a:moveTo>
                    <a:pt x="0" y="0"/>
                  </a:moveTo>
                  <a:lnTo>
                    <a:pt x="5" y="5"/>
                  </a:lnTo>
                  <a:lnTo>
                    <a:pt x="9" y="9"/>
                  </a:lnTo>
                  <a:lnTo>
                    <a:pt x="13" y="14"/>
                  </a:lnTo>
                  <a:lnTo>
                    <a:pt x="18" y="18"/>
                  </a:lnTo>
                  <a:lnTo>
                    <a:pt x="22" y="22"/>
                  </a:lnTo>
                  <a:lnTo>
                    <a:pt x="26" y="22"/>
                  </a:lnTo>
                  <a:lnTo>
                    <a:pt x="31" y="31"/>
                  </a:lnTo>
                  <a:lnTo>
                    <a:pt x="35" y="31"/>
                  </a:lnTo>
                  <a:lnTo>
                    <a:pt x="40" y="35"/>
                  </a:lnTo>
                  <a:lnTo>
                    <a:pt x="44" y="44"/>
                  </a:lnTo>
                  <a:lnTo>
                    <a:pt x="48" y="44"/>
                  </a:lnTo>
                  <a:lnTo>
                    <a:pt x="53" y="48"/>
                  </a:lnTo>
                  <a:lnTo>
                    <a:pt x="57" y="53"/>
                  </a:lnTo>
                  <a:lnTo>
                    <a:pt x="61" y="57"/>
                  </a:lnTo>
                  <a:lnTo>
                    <a:pt x="66" y="62"/>
                  </a:lnTo>
                  <a:lnTo>
                    <a:pt x="70" y="66"/>
                  </a:lnTo>
                  <a:lnTo>
                    <a:pt x="74" y="70"/>
                  </a:lnTo>
                  <a:lnTo>
                    <a:pt x="79" y="75"/>
                  </a:lnTo>
                  <a:lnTo>
                    <a:pt x="83" y="79"/>
                  </a:lnTo>
                  <a:lnTo>
                    <a:pt x="88" y="83"/>
                  </a:lnTo>
                  <a:lnTo>
                    <a:pt x="92" y="88"/>
                  </a:lnTo>
                  <a:lnTo>
                    <a:pt x="96" y="92"/>
                  </a:lnTo>
                  <a:lnTo>
                    <a:pt x="101" y="101"/>
                  </a:lnTo>
                  <a:lnTo>
                    <a:pt x="105" y="105"/>
                  </a:lnTo>
                  <a:lnTo>
                    <a:pt x="109" y="105"/>
                  </a:lnTo>
                  <a:lnTo>
                    <a:pt x="114" y="110"/>
                  </a:lnTo>
                  <a:lnTo>
                    <a:pt x="118" y="118"/>
                  </a:lnTo>
                  <a:lnTo>
                    <a:pt x="123" y="123"/>
                  </a:lnTo>
                  <a:lnTo>
                    <a:pt x="127" y="127"/>
                  </a:lnTo>
                  <a:lnTo>
                    <a:pt x="131" y="131"/>
                  </a:lnTo>
                  <a:lnTo>
                    <a:pt x="136" y="136"/>
                  </a:lnTo>
                  <a:lnTo>
                    <a:pt x="140" y="140"/>
                  </a:lnTo>
                  <a:lnTo>
                    <a:pt x="144" y="144"/>
                  </a:lnTo>
                  <a:lnTo>
                    <a:pt x="149" y="149"/>
                  </a:lnTo>
                  <a:lnTo>
                    <a:pt x="153" y="153"/>
                  </a:lnTo>
                  <a:lnTo>
                    <a:pt x="158" y="158"/>
                  </a:lnTo>
                  <a:lnTo>
                    <a:pt x="166" y="166"/>
                  </a:lnTo>
                  <a:lnTo>
                    <a:pt x="162" y="166"/>
                  </a:lnTo>
                  <a:lnTo>
                    <a:pt x="166" y="166"/>
                  </a:lnTo>
                  <a:lnTo>
                    <a:pt x="171" y="171"/>
                  </a:lnTo>
                  <a:lnTo>
                    <a:pt x="179" y="179"/>
                  </a:lnTo>
                  <a:lnTo>
                    <a:pt x="179" y="184"/>
                  </a:lnTo>
                  <a:lnTo>
                    <a:pt x="184" y="188"/>
                  </a:lnTo>
                  <a:lnTo>
                    <a:pt x="188" y="192"/>
                  </a:lnTo>
                  <a:lnTo>
                    <a:pt x="193" y="197"/>
                  </a:lnTo>
                  <a:lnTo>
                    <a:pt x="197" y="201"/>
                  </a:lnTo>
                  <a:lnTo>
                    <a:pt x="206" y="210"/>
                  </a:lnTo>
                  <a:lnTo>
                    <a:pt x="206" y="214"/>
                  </a:lnTo>
                  <a:lnTo>
                    <a:pt x="210" y="219"/>
                  </a:lnTo>
                  <a:lnTo>
                    <a:pt x="214" y="223"/>
                  </a:lnTo>
                  <a:lnTo>
                    <a:pt x="219" y="227"/>
                  </a:lnTo>
                  <a:lnTo>
                    <a:pt x="223" y="232"/>
                  </a:lnTo>
                  <a:lnTo>
                    <a:pt x="227" y="236"/>
                  </a:lnTo>
                  <a:lnTo>
                    <a:pt x="236" y="245"/>
                  </a:lnTo>
                  <a:lnTo>
                    <a:pt x="236" y="249"/>
                  </a:lnTo>
                  <a:lnTo>
                    <a:pt x="241" y="254"/>
                  </a:lnTo>
                  <a:lnTo>
                    <a:pt x="245" y="258"/>
                  </a:lnTo>
                  <a:lnTo>
                    <a:pt x="249" y="262"/>
                  </a:lnTo>
                  <a:lnTo>
                    <a:pt x="254" y="267"/>
                  </a:lnTo>
                  <a:lnTo>
                    <a:pt x="258" y="271"/>
                  </a:lnTo>
                  <a:lnTo>
                    <a:pt x="267" y="280"/>
                  </a:lnTo>
                  <a:lnTo>
                    <a:pt x="267" y="284"/>
                  </a:lnTo>
                  <a:lnTo>
                    <a:pt x="271" y="288"/>
                  </a:lnTo>
                  <a:lnTo>
                    <a:pt x="276" y="293"/>
                  </a:lnTo>
                  <a:lnTo>
                    <a:pt x="284" y="302"/>
                  </a:lnTo>
                  <a:lnTo>
                    <a:pt x="284" y="306"/>
                  </a:lnTo>
                  <a:lnTo>
                    <a:pt x="289" y="310"/>
                  </a:lnTo>
                  <a:lnTo>
                    <a:pt x="293" y="315"/>
                  </a:lnTo>
                  <a:lnTo>
                    <a:pt x="297" y="319"/>
                  </a:lnTo>
                  <a:lnTo>
                    <a:pt x="302" y="323"/>
                  </a:lnTo>
                  <a:lnTo>
                    <a:pt x="311" y="332"/>
                  </a:lnTo>
                  <a:lnTo>
                    <a:pt x="311" y="336"/>
                  </a:lnTo>
                  <a:lnTo>
                    <a:pt x="315" y="341"/>
                  </a:lnTo>
                  <a:lnTo>
                    <a:pt x="319" y="345"/>
                  </a:lnTo>
                  <a:lnTo>
                    <a:pt x="328" y="354"/>
                  </a:lnTo>
                  <a:lnTo>
                    <a:pt x="328" y="358"/>
                  </a:lnTo>
                  <a:lnTo>
                    <a:pt x="332" y="363"/>
                  </a:lnTo>
                  <a:lnTo>
                    <a:pt x="337" y="367"/>
                  </a:lnTo>
                  <a:lnTo>
                    <a:pt x="341" y="371"/>
                  </a:lnTo>
                  <a:lnTo>
                    <a:pt x="346" y="376"/>
                  </a:lnTo>
                  <a:lnTo>
                    <a:pt x="354" y="385"/>
                  </a:lnTo>
                  <a:lnTo>
                    <a:pt x="354" y="389"/>
                  </a:lnTo>
                  <a:lnTo>
                    <a:pt x="359" y="393"/>
                  </a:lnTo>
                  <a:lnTo>
                    <a:pt x="367" y="402"/>
                  </a:lnTo>
                  <a:lnTo>
                    <a:pt x="367" y="406"/>
                  </a:lnTo>
                  <a:lnTo>
                    <a:pt x="372" y="411"/>
                  </a:lnTo>
                  <a:lnTo>
                    <a:pt x="376" y="415"/>
                  </a:lnTo>
                  <a:lnTo>
                    <a:pt x="380" y="419"/>
                  </a:lnTo>
                  <a:lnTo>
                    <a:pt x="389" y="428"/>
                  </a:lnTo>
                  <a:lnTo>
                    <a:pt x="389" y="433"/>
                  </a:lnTo>
                  <a:lnTo>
                    <a:pt x="394" y="437"/>
                  </a:lnTo>
                  <a:lnTo>
                    <a:pt x="398" y="441"/>
                  </a:lnTo>
                  <a:lnTo>
                    <a:pt x="402" y="446"/>
                  </a:lnTo>
                  <a:lnTo>
                    <a:pt x="407" y="450"/>
                  </a:lnTo>
                  <a:lnTo>
                    <a:pt x="407" y="454"/>
                  </a:lnTo>
                  <a:lnTo>
                    <a:pt x="411" y="459"/>
                  </a:lnTo>
                  <a:lnTo>
                    <a:pt x="415" y="463"/>
                  </a:lnTo>
                  <a:lnTo>
                    <a:pt x="424" y="472"/>
                  </a:lnTo>
                  <a:lnTo>
                    <a:pt x="424" y="476"/>
                  </a:lnTo>
                  <a:lnTo>
                    <a:pt x="429" y="481"/>
                  </a:lnTo>
                  <a:lnTo>
                    <a:pt x="433" y="485"/>
                  </a:lnTo>
                  <a:lnTo>
                    <a:pt x="437" y="489"/>
                  </a:lnTo>
                </a:path>
              </a:pathLst>
            </a:custGeom>
            <a:noFill/>
            <a:ln w="19050" cmpd="sng">
              <a:solidFill>
                <a:srgbClr val="0000FF"/>
              </a:solidFill>
              <a:prstDash val="solid"/>
              <a:round/>
              <a:headEnd/>
              <a:tailEnd/>
            </a:ln>
          </p:spPr>
          <p:txBody>
            <a:bodyPr/>
            <a:lstStyle/>
            <a:p>
              <a:endParaRPr lang="en-US"/>
            </a:p>
          </p:txBody>
        </p:sp>
        <p:sp>
          <p:nvSpPr>
            <p:cNvPr id="70" name="Text Box 82">
              <a:extLst>
                <a:ext uri="{FF2B5EF4-FFF2-40B4-BE49-F238E27FC236}">
                  <a16:creationId xmlns:a16="http://schemas.microsoft.com/office/drawing/2014/main" id="{260C79E8-B330-099C-B47F-79771A19E90A}"/>
                </a:ext>
              </a:extLst>
            </p:cNvPr>
            <p:cNvSpPr txBox="1">
              <a:spLocks noChangeArrowheads="1"/>
            </p:cNvSpPr>
            <p:nvPr/>
          </p:nvSpPr>
          <p:spPr bwMode="auto">
            <a:xfrm>
              <a:off x="3962400" y="3352800"/>
              <a:ext cx="731838" cy="274638"/>
            </a:xfrm>
            <a:prstGeom prst="rect">
              <a:avLst/>
            </a:prstGeom>
            <a:noFill/>
            <a:ln w="9525">
              <a:noFill/>
              <a:miter lim="800000"/>
              <a:headEnd/>
              <a:tailEnd/>
            </a:ln>
          </p:spPr>
          <p:txBody>
            <a:bodyPr wrap="none">
              <a:spAutoFit/>
            </a:bodyPr>
            <a:lstStyle/>
            <a:p>
              <a:r>
                <a:rPr lang="en-US" sz="1200" i="1">
                  <a:latin typeface="Times New Roman" pitchFamily="18" charset="0"/>
                  <a:cs typeface="Times New Roman" pitchFamily="18" charset="0"/>
                </a:rPr>
                <a:t>e/L</a:t>
              </a:r>
              <a:r>
                <a:rPr lang="en-US" sz="1200">
                  <a:latin typeface="Times New Roman" pitchFamily="18" charset="0"/>
                  <a:cs typeface="Times New Roman" pitchFamily="18" charset="0"/>
                </a:rPr>
                <a:t> = 0.1</a:t>
              </a:r>
            </a:p>
          </p:txBody>
        </p:sp>
        <p:sp>
          <p:nvSpPr>
            <p:cNvPr id="71" name="Text Box 83">
              <a:extLst>
                <a:ext uri="{FF2B5EF4-FFF2-40B4-BE49-F238E27FC236}">
                  <a16:creationId xmlns:a16="http://schemas.microsoft.com/office/drawing/2014/main" id="{92A8C5FA-ECC0-8FC6-995D-2F6A5733FBFA}"/>
                </a:ext>
              </a:extLst>
            </p:cNvPr>
            <p:cNvSpPr txBox="1">
              <a:spLocks noChangeArrowheads="1"/>
            </p:cNvSpPr>
            <p:nvPr/>
          </p:nvSpPr>
          <p:spPr bwMode="auto">
            <a:xfrm>
              <a:off x="2971800" y="1905000"/>
              <a:ext cx="731837" cy="274637"/>
            </a:xfrm>
            <a:prstGeom prst="rect">
              <a:avLst/>
            </a:prstGeom>
            <a:noFill/>
            <a:ln w="9525">
              <a:noFill/>
              <a:miter lim="800000"/>
              <a:headEnd/>
              <a:tailEnd/>
            </a:ln>
          </p:spPr>
          <p:txBody>
            <a:bodyPr wrap="none">
              <a:spAutoFit/>
            </a:bodyPr>
            <a:lstStyle/>
            <a:p>
              <a:r>
                <a:rPr lang="en-US" sz="1200" i="1" dirty="0">
                  <a:latin typeface="Times New Roman" pitchFamily="18" charset="0"/>
                  <a:cs typeface="Times New Roman" pitchFamily="18" charset="0"/>
                </a:rPr>
                <a:t>e/L </a:t>
              </a:r>
              <a:r>
                <a:rPr lang="en-US" sz="1200" dirty="0">
                  <a:latin typeface="Times New Roman" pitchFamily="18" charset="0"/>
                  <a:cs typeface="Times New Roman" pitchFamily="18" charset="0"/>
                </a:rPr>
                <a:t>= 0.1</a:t>
              </a:r>
            </a:p>
          </p:txBody>
        </p:sp>
        <p:sp>
          <p:nvSpPr>
            <p:cNvPr id="72" name="Text Box 84">
              <a:extLst>
                <a:ext uri="{FF2B5EF4-FFF2-40B4-BE49-F238E27FC236}">
                  <a16:creationId xmlns:a16="http://schemas.microsoft.com/office/drawing/2014/main" id="{937373D9-A8C5-55D3-39F1-8EE99A5F7AB0}"/>
                </a:ext>
              </a:extLst>
            </p:cNvPr>
            <p:cNvSpPr txBox="1">
              <a:spLocks noChangeArrowheads="1"/>
            </p:cNvSpPr>
            <p:nvPr/>
          </p:nvSpPr>
          <p:spPr bwMode="auto">
            <a:xfrm>
              <a:off x="3921125" y="2003425"/>
              <a:ext cx="808037" cy="274638"/>
            </a:xfrm>
            <a:prstGeom prst="rect">
              <a:avLst/>
            </a:prstGeom>
            <a:noFill/>
            <a:ln w="9525">
              <a:noFill/>
              <a:miter lim="800000"/>
              <a:headEnd/>
              <a:tailEnd/>
            </a:ln>
          </p:spPr>
          <p:txBody>
            <a:bodyPr wrap="none">
              <a:spAutoFit/>
            </a:bodyPr>
            <a:lstStyle/>
            <a:p>
              <a:r>
                <a:rPr lang="en-US" sz="1200" i="1">
                  <a:latin typeface="Times New Roman" pitchFamily="18" charset="0"/>
                  <a:cs typeface="Times New Roman" pitchFamily="18" charset="0"/>
                </a:rPr>
                <a:t>e/L</a:t>
              </a:r>
              <a:r>
                <a:rPr lang="en-US" sz="1200">
                  <a:latin typeface="Times New Roman" pitchFamily="18" charset="0"/>
                  <a:cs typeface="Times New Roman" pitchFamily="18" charset="0"/>
                </a:rPr>
                <a:t> = 0.01</a:t>
              </a:r>
            </a:p>
          </p:txBody>
        </p:sp>
        <p:sp>
          <p:nvSpPr>
            <p:cNvPr id="73" name="Text Box 85">
              <a:extLst>
                <a:ext uri="{FF2B5EF4-FFF2-40B4-BE49-F238E27FC236}">
                  <a16:creationId xmlns:a16="http://schemas.microsoft.com/office/drawing/2014/main" id="{F388E2CE-1DDB-5B81-6EC1-128C101B922B}"/>
                </a:ext>
              </a:extLst>
            </p:cNvPr>
            <p:cNvSpPr txBox="1">
              <a:spLocks noChangeArrowheads="1"/>
            </p:cNvSpPr>
            <p:nvPr/>
          </p:nvSpPr>
          <p:spPr bwMode="auto">
            <a:xfrm>
              <a:off x="4021138" y="2652713"/>
              <a:ext cx="808037" cy="274637"/>
            </a:xfrm>
            <a:prstGeom prst="rect">
              <a:avLst/>
            </a:prstGeom>
            <a:noFill/>
            <a:ln w="9525">
              <a:noFill/>
              <a:miter lim="800000"/>
              <a:headEnd/>
              <a:tailEnd/>
            </a:ln>
          </p:spPr>
          <p:txBody>
            <a:bodyPr wrap="none">
              <a:spAutoFit/>
            </a:bodyPr>
            <a:lstStyle/>
            <a:p>
              <a:r>
                <a:rPr lang="en-US" sz="1200" i="1">
                  <a:latin typeface="Times New Roman" pitchFamily="18" charset="0"/>
                  <a:cs typeface="Times New Roman" pitchFamily="18" charset="0"/>
                </a:rPr>
                <a:t>e/L</a:t>
              </a:r>
              <a:r>
                <a:rPr lang="en-US" sz="1200">
                  <a:latin typeface="Times New Roman" pitchFamily="18" charset="0"/>
                  <a:cs typeface="Times New Roman" pitchFamily="18" charset="0"/>
                </a:rPr>
                <a:t> = 0.01</a:t>
              </a:r>
            </a:p>
          </p:txBody>
        </p:sp>
        <p:sp>
          <p:nvSpPr>
            <p:cNvPr id="74" name="Oval 86">
              <a:extLst>
                <a:ext uri="{FF2B5EF4-FFF2-40B4-BE49-F238E27FC236}">
                  <a16:creationId xmlns:a16="http://schemas.microsoft.com/office/drawing/2014/main" id="{16F608C9-A937-38AE-9F95-EDD905B13E12}"/>
                </a:ext>
              </a:extLst>
            </p:cNvPr>
            <p:cNvSpPr>
              <a:spLocks noChangeArrowheads="1"/>
            </p:cNvSpPr>
            <p:nvPr/>
          </p:nvSpPr>
          <p:spPr bwMode="auto">
            <a:xfrm>
              <a:off x="4086225" y="2897188"/>
              <a:ext cx="55563" cy="55562"/>
            </a:xfrm>
            <a:prstGeom prst="ellipse">
              <a:avLst/>
            </a:prstGeom>
            <a:solidFill>
              <a:schemeClr val="tx1"/>
            </a:solidFill>
            <a:ln w="9525">
              <a:solidFill>
                <a:schemeClr val="tx1"/>
              </a:solidFill>
              <a:round/>
              <a:headEnd/>
              <a:tailEnd/>
            </a:ln>
          </p:spPr>
          <p:txBody>
            <a:bodyPr wrap="none" anchor="ctr"/>
            <a:lstStyle/>
            <a:p>
              <a:endParaRPr lang="en-US"/>
            </a:p>
          </p:txBody>
        </p:sp>
        <p:sp>
          <p:nvSpPr>
            <p:cNvPr id="75" name="Oval 87">
              <a:extLst>
                <a:ext uri="{FF2B5EF4-FFF2-40B4-BE49-F238E27FC236}">
                  <a16:creationId xmlns:a16="http://schemas.microsoft.com/office/drawing/2014/main" id="{1B0A9738-BB6F-5D01-AC32-FA9F4CBB5320}"/>
                </a:ext>
              </a:extLst>
            </p:cNvPr>
            <p:cNvSpPr>
              <a:spLocks noChangeArrowheads="1"/>
            </p:cNvSpPr>
            <p:nvPr/>
          </p:nvSpPr>
          <p:spPr bwMode="auto">
            <a:xfrm>
              <a:off x="4319588" y="3114675"/>
              <a:ext cx="55562" cy="55563"/>
            </a:xfrm>
            <a:prstGeom prst="ellipse">
              <a:avLst/>
            </a:prstGeom>
            <a:solidFill>
              <a:schemeClr val="tx1"/>
            </a:solidFill>
            <a:ln w="9525">
              <a:solidFill>
                <a:schemeClr val="tx1"/>
              </a:solidFill>
              <a:round/>
              <a:headEnd/>
              <a:tailEnd/>
            </a:ln>
          </p:spPr>
          <p:txBody>
            <a:bodyPr wrap="none" anchor="ctr"/>
            <a:lstStyle/>
            <a:p>
              <a:endParaRPr lang="en-US"/>
            </a:p>
          </p:txBody>
        </p:sp>
        <p:sp>
          <p:nvSpPr>
            <p:cNvPr id="76" name="Text Box 88">
              <a:extLst>
                <a:ext uri="{FF2B5EF4-FFF2-40B4-BE49-F238E27FC236}">
                  <a16:creationId xmlns:a16="http://schemas.microsoft.com/office/drawing/2014/main" id="{BF226436-56C2-E41B-7C1F-373ED07FCC89}"/>
                </a:ext>
              </a:extLst>
            </p:cNvPr>
            <p:cNvSpPr txBox="1">
              <a:spLocks noChangeArrowheads="1"/>
            </p:cNvSpPr>
            <p:nvPr/>
          </p:nvSpPr>
          <p:spPr bwMode="auto">
            <a:xfrm>
              <a:off x="3230563" y="3354388"/>
              <a:ext cx="559384" cy="276999"/>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stable</a:t>
              </a:r>
            </a:p>
          </p:txBody>
        </p:sp>
        <p:sp>
          <p:nvSpPr>
            <p:cNvPr id="77" name="Line 89">
              <a:extLst>
                <a:ext uri="{FF2B5EF4-FFF2-40B4-BE49-F238E27FC236}">
                  <a16:creationId xmlns:a16="http://schemas.microsoft.com/office/drawing/2014/main" id="{5D3B755E-4D8C-D937-2BB4-5F5CD121B606}"/>
                </a:ext>
              </a:extLst>
            </p:cNvPr>
            <p:cNvSpPr>
              <a:spLocks noChangeShapeType="1"/>
            </p:cNvSpPr>
            <p:nvPr/>
          </p:nvSpPr>
          <p:spPr bwMode="auto">
            <a:xfrm flipV="1">
              <a:off x="3597275" y="3200400"/>
              <a:ext cx="314325" cy="203200"/>
            </a:xfrm>
            <a:prstGeom prst="line">
              <a:avLst/>
            </a:prstGeom>
            <a:noFill/>
            <a:ln w="9525">
              <a:solidFill>
                <a:schemeClr val="tx1"/>
              </a:solidFill>
              <a:round/>
              <a:headEnd/>
              <a:tailEnd/>
            </a:ln>
          </p:spPr>
          <p:txBody>
            <a:bodyPr/>
            <a:lstStyle/>
            <a:p>
              <a:endParaRPr lang="en-US"/>
            </a:p>
          </p:txBody>
        </p:sp>
        <p:sp>
          <p:nvSpPr>
            <p:cNvPr id="78" name="Line 90">
              <a:extLst>
                <a:ext uri="{FF2B5EF4-FFF2-40B4-BE49-F238E27FC236}">
                  <a16:creationId xmlns:a16="http://schemas.microsoft.com/office/drawing/2014/main" id="{363EAC84-63D3-DC30-31E6-C7BB539D5DCE}"/>
                </a:ext>
              </a:extLst>
            </p:cNvPr>
            <p:cNvSpPr>
              <a:spLocks noChangeShapeType="1"/>
            </p:cNvSpPr>
            <p:nvPr/>
          </p:nvSpPr>
          <p:spPr bwMode="auto">
            <a:xfrm flipV="1">
              <a:off x="3759200" y="3343275"/>
              <a:ext cx="263525" cy="192088"/>
            </a:xfrm>
            <a:prstGeom prst="line">
              <a:avLst/>
            </a:prstGeom>
            <a:noFill/>
            <a:ln w="9525">
              <a:solidFill>
                <a:schemeClr val="tx1"/>
              </a:solidFill>
              <a:round/>
              <a:headEnd/>
              <a:tailEnd/>
            </a:ln>
          </p:spPr>
          <p:txBody>
            <a:bodyPr/>
            <a:lstStyle/>
            <a:p>
              <a:endParaRPr lang="en-US"/>
            </a:p>
          </p:txBody>
        </p:sp>
        <p:sp>
          <p:nvSpPr>
            <p:cNvPr id="79" name="Text Box 91">
              <a:extLst>
                <a:ext uri="{FF2B5EF4-FFF2-40B4-BE49-F238E27FC236}">
                  <a16:creationId xmlns:a16="http://schemas.microsoft.com/office/drawing/2014/main" id="{D41618A0-2456-A4AD-5A2B-7886B0463695}"/>
                </a:ext>
              </a:extLst>
            </p:cNvPr>
            <p:cNvSpPr txBox="1">
              <a:spLocks noChangeArrowheads="1"/>
            </p:cNvSpPr>
            <p:nvPr/>
          </p:nvSpPr>
          <p:spPr bwMode="auto">
            <a:xfrm>
              <a:off x="2743200" y="2368550"/>
              <a:ext cx="719684" cy="276999"/>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unstable</a:t>
              </a:r>
            </a:p>
          </p:txBody>
        </p:sp>
        <p:sp>
          <p:nvSpPr>
            <p:cNvPr id="80" name="Line 92">
              <a:extLst>
                <a:ext uri="{FF2B5EF4-FFF2-40B4-BE49-F238E27FC236}">
                  <a16:creationId xmlns:a16="http://schemas.microsoft.com/office/drawing/2014/main" id="{B4750E75-5C25-B0B8-7854-4F211F7E8A8E}"/>
                </a:ext>
              </a:extLst>
            </p:cNvPr>
            <p:cNvSpPr>
              <a:spLocks noChangeShapeType="1"/>
            </p:cNvSpPr>
            <p:nvPr/>
          </p:nvSpPr>
          <p:spPr bwMode="auto">
            <a:xfrm>
              <a:off x="3362325" y="2540000"/>
              <a:ext cx="336550" cy="212725"/>
            </a:xfrm>
            <a:prstGeom prst="line">
              <a:avLst/>
            </a:prstGeom>
            <a:noFill/>
            <a:ln w="9525">
              <a:solidFill>
                <a:schemeClr val="tx1"/>
              </a:solidFill>
              <a:round/>
              <a:headEnd/>
              <a:tailEnd/>
            </a:ln>
          </p:spPr>
          <p:txBody>
            <a:bodyPr/>
            <a:lstStyle/>
            <a:p>
              <a:endParaRPr lang="en-US"/>
            </a:p>
          </p:txBody>
        </p:sp>
        <p:sp>
          <p:nvSpPr>
            <p:cNvPr id="81" name="Line 93">
              <a:extLst>
                <a:ext uri="{FF2B5EF4-FFF2-40B4-BE49-F238E27FC236}">
                  <a16:creationId xmlns:a16="http://schemas.microsoft.com/office/drawing/2014/main" id="{02CEE158-5463-DD80-35B9-FC9CE7F47564}"/>
                </a:ext>
              </a:extLst>
            </p:cNvPr>
            <p:cNvSpPr>
              <a:spLocks noChangeShapeType="1"/>
            </p:cNvSpPr>
            <p:nvPr/>
          </p:nvSpPr>
          <p:spPr bwMode="auto">
            <a:xfrm>
              <a:off x="3159125" y="2662238"/>
              <a:ext cx="223838" cy="131762"/>
            </a:xfrm>
            <a:prstGeom prst="line">
              <a:avLst/>
            </a:prstGeom>
            <a:noFill/>
            <a:ln w="9525">
              <a:solidFill>
                <a:schemeClr val="tx1"/>
              </a:solidFill>
              <a:round/>
              <a:headEnd/>
              <a:tailEnd/>
            </a:ln>
          </p:spPr>
          <p:txBody>
            <a:bodyPr/>
            <a:lstStyle/>
            <a:p>
              <a:endParaRPr lang="en-US"/>
            </a:p>
          </p:txBody>
        </p:sp>
        <p:graphicFrame>
          <p:nvGraphicFramePr>
            <p:cNvPr id="82" name="Object 94">
              <a:extLst>
                <a:ext uri="{FF2B5EF4-FFF2-40B4-BE49-F238E27FC236}">
                  <a16:creationId xmlns:a16="http://schemas.microsoft.com/office/drawing/2014/main" id="{1CF89B02-F2AE-F0DA-0927-2425DF9B85E8}"/>
                </a:ext>
              </a:extLst>
            </p:cNvPr>
            <p:cNvGraphicFramePr>
              <a:graphicFrameLocks noChangeAspect="1"/>
            </p:cNvGraphicFramePr>
            <p:nvPr>
              <p:extLst>
                <p:ext uri="{D42A27DB-BD31-4B8C-83A1-F6EECF244321}">
                  <p14:modId xmlns:p14="http://schemas.microsoft.com/office/powerpoint/2010/main" val="2903128819"/>
                </p:ext>
              </p:extLst>
            </p:nvPr>
          </p:nvGraphicFramePr>
          <p:xfrm>
            <a:off x="1871663" y="2655888"/>
            <a:ext cx="228600" cy="393700"/>
          </p:xfrm>
          <a:graphic>
            <a:graphicData uri="http://schemas.openxmlformats.org/presentationml/2006/ole">
              <mc:AlternateContent xmlns:mc="http://schemas.openxmlformats.org/markup-compatibility/2006">
                <mc:Choice xmlns:v="urn:schemas-microsoft-com:vml" Requires="v">
                  <p:oleObj name="Equation" r:id="rId3" imgW="228600" imgH="393480" progId="Equation.DSMT4">
                    <p:embed/>
                  </p:oleObj>
                </mc:Choice>
                <mc:Fallback>
                  <p:oleObj name="Equation" r:id="rId3" imgW="228600" imgH="393480" progId="Equation.DSMT4">
                    <p:embed/>
                    <p:pic>
                      <p:nvPicPr>
                        <p:cNvPr id="82" name="Object 94">
                          <a:extLst>
                            <a:ext uri="{FF2B5EF4-FFF2-40B4-BE49-F238E27FC236}">
                              <a16:creationId xmlns:a16="http://schemas.microsoft.com/office/drawing/2014/main" id="{022CA47A-A021-DA20-833C-528099FA64F5}"/>
                            </a:ext>
                          </a:extLst>
                        </p:cNvPr>
                        <p:cNvPicPr>
                          <a:picLocks noChangeAspect="1" noChangeArrowheads="1"/>
                        </p:cNvPicPr>
                        <p:nvPr/>
                      </p:nvPicPr>
                      <p:blipFill>
                        <a:blip r:embed="rId4"/>
                        <a:srcRect/>
                        <a:stretch>
                          <a:fillRect/>
                        </a:stretch>
                      </p:blipFill>
                      <p:spPr bwMode="auto">
                        <a:xfrm>
                          <a:off x="1871663" y="2655888"/>
                          <a:ext cx="228600"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3" name="Text Box 95">
              <a:extLst>
                <a:ext uri="{FF2B5EF4-FFF2-40B4-BE49-F238E27FC236}">
                  <a16:creationId xmlns:a16="http://schemas.microsoft.com/office/drawing/2014/main" id="{469337B2-12CE-75E9-30F9-8E884920B847}"/>
                </a:ext>
              </a:extLst>
            </p:cNvPr>
            <p:cNvSpPr txBox="1">
              <a:spLocks noChangeArrowheads="1"/>
            </p:cNvSpPr>
            <p:nvPr/>
          </p:nvSpPr>
          <p:spPr bwMode="auto">
            <a:xfrm>
              <a:off x="4722813" y="2836863"/>
              <a:ext cx="719684" cy="276999"/>
            </a:xfrm>
            <a:prstGeom prst="rect">
              <a:avLst/>
            </a:prstGeom>
            <a:noFill/>
            <a:ln w="9525">
              <a:noFill/>
              <a:miter lim="800000"/>
              <a:headEnd/>
              <a:tailEnd/>
            </a:ln>
          </p:spPr>
          <p:txBody>
            <a:bodyPr wrap="none">
              <a:spAutoFit/>
            </a:bodyPr>
            <a:lstStyle/>
            <a:p>
              <a:r>
                <a:rPr lang="en-US" sz="1200">
                  <a:latin typeface="Times New Roman" pitchFamily="18" charset="0"/>
                  <a:cs typeface="Times New Roman" pitchFamily="18" charset="0"/>
                </a:rPr>
                <a:t>unstable</a:t>
              </a:r>
            </a:p>
          </p:txBody>
        </p:sp>
        <p:sp>
          <p:nvSpPr>
            <p:cNvPr id="84" name="Line 96">
              <a:extLst>
                <a:ext uri="{FF2B5EF4-FFF2-40B4-BE49-F238E27FC236}">
                  <a16:creationId xmlns:a16="http://schemas.microsoft.com/office/drawing/2014/main" id="{94F98E1C-694F-7419-5B6A-F1BFF196CA94}"/>
                </a:ext>
              </a:extLst>
            </p:cNvPr>
            <p:cNvSpPr>
              <a:spLocks noChangeShapeType="1"/>
            </p:cNvSpPr>
            <p:nvPr/>
          </p:nvSpPr>
          <p:spPr bwMode="auto">
            <a:xfrm flipH="1">
              <a:off x="4632325" y="3068638"/>
              <a:ext cx="265113" cy="60325"/>
            </a:xfrm>
            <a:prstGeom prst="line">
              <a:avLst/>
            </a:prstGeom>
            <a:noFill/>
            <a:ln w="9525">
              <a:solidFill>
                <a:schemeClr val="tx1"/>
              </a:solidFill>
              <a:round/>
              <a:headEnd/>
              <a:tailEnd/>
            </a:ln>
          </p:spPr>
          <p:txBody>
            <a:bodyPr/>
            <a:lstStyle/>
            <a:p>
              <a:endParaRPr lang="en-US"/>
            </a:p>
          </p:txBody>
        </p:sp>
        <p:sp>
          <p:nvSpPr>
            <p:cNvPr id="85" name="Line 97">
              <a:extLst>
                <a:ext uri="{FF2B5EF4-FFF2-40B4-BE49-F238E27FC236}">
                  <a16:creationId xmlns:a16="http://schemas.microsoft.com/office/drawing/2014/main" id="{3761F626-F345-8F59-2884-549C309B50A1}"/>
                </a:ext>
              </a:extLst>
            </p:cNvPr>
            <p:cNvSpPr>
              <a:spLocks noChangeShapeType="1"/>
            </p:cNvSpPr>
            <p:nvPr/>
          </p:nvSpPr>
          <p:spPr bwMode="auto">
            <a:xfrm flipH="1">
              <a:off x="4632325" y="3119438"/>
              <a:ext cx="447675" cy="111125"/>
            </a:xfrm>
            <a:prstGeom prst="line">
              <a:avLst/>
            </a:prstGeom>
            <a:noFill/>
            <a:ln w="9525">
              <a:solidFill>
                <a:schemeClr val="tx1"/>
              </a:solidFill>
              <a:round/>
              <a:headEnd/>
              <a:tailEnd/>
            </a:ln>
          </p:spPr>
          <p:txBody>
            <a:bodyPr/>
            <a:lstStyle/>
            <a:p>
              <a:endParaRPr lang="en-US"/>
            </a:p>
          </p:txBody>
        </p:sp>
        <p:sp>
          <p:nvSpPr>
            <p:cNvPr id="86" name="TextBox 85">
              <a:extLst>
                <a:ext uri="{FF2B5EF4-FFF2-40B4-BE49-F238E27FC236}">
                  <a16:creationId xmlns:a16="http://schemas.microsoft.com/office/drawing/2014/main" id="{EB0FAF87-47FC-7B0B-868E-3CEBC9CF8C97}"/>
                </a:ext>
              </a:extLst>
            </p:cNvPr>
            <p:cNvSpPr txBox="1"/>
            <p:nvPr/>
          </p:nvSpPr>
          <p:spPr>
            <a:xfrm>
              <a:off x="3416091" y="4229100"/>
              <a:ext cx="784189" cy="276999"/>
            </a:xfrm>
            <a:prstGeom prst="rect">
              <a:avLst/>
            </a:prstGeom>
            <a:noFill/>
          </p:spPr>
          <p:txBody>
            <a:bodyPr wrap="none" rtlCol="0">
              <a:spAutoFit/>
            </a:bodyPr>
            <a:lstStyle/>
            <a:p>
              <a:pPr algn="l"/>
              <a:r>
                <a:rPr lang="en-US" sz="1200" i="1" dirty="0">
                  <a:latin typeface="Symbol" panose="05050102010706020507" pitchFamily="18" charset="2"/>
                  <a:cs typeface="Times New Roman" panose="02020603050405020304" pitchFamily="18" charset="0"/>
                </a:rPr>
                <a:t>q</a:t>
              </a:r>
              <a:r>
                <a:rPr lang="en-US" sz="1200" dirty="0">
                  <a:latin typeface="Times New Roman" panose="02020603050405020304" pitchFamily="18" charset="0"/>
                  <a:cs typeface="Times New Roman" panose="02020603050405020304" pitchFamily="18" charset="0"/>
                </a:rPr>
                <a:t>, radians</a:t>
              </a:r>
            </a:p>
          </p:txBody>
        </p:sp>
      </p:grpSp>
      <p:graphicFrame>
        <p:nvGraphicFramePr>
          <p:cNvPr id="87" name="Object 86">
            <a:extLst>
              <a:ext uri="{FF2B5EF4-FFF2-40B4-BE49-F238E27FC236}">
                <a16:creationId xmlns:a16="http://schemas.microsoft.com/office/drawing/2014/main" id="{08338EBF-A7F2-4333-0513-C2E26D9A8EF7}"/>
              </a:ext>
            </a:extLst>
          </p:cNvPr>
          <p:cNvGraphicFramePr>
            <a:graphicFrameLocks noChangeAspect="1"/>
          </p:cNvGraphicFramePr>
          <p:nvPr>
            <p:extLst>
              <p:ext uri="{D42A27DB-BD31-4B8C-83A1-F6EECF244321}">
                <p14:modId xmlns:p14="http://schemas.microsoft.com/office/powerpoint/2010/main" val="788480368"/>
              </p:ext>
            </p:extLst>
          </p:nvPr>
        </p:nvGraphicFramePr>
        <p:xfrm>
          <a:off x="1543939" y="836866"/>
          <a:ext cx="2094339" cy="526797"/>
        </p:xfrm>
        <a:graphic>
          <a:graphicData uri="http://schemas.openxmlformats.org/presentationml/2006/ole">
            <mc:AlternateContent xmlns:mc="http://schemas.openxmlformats.org/markup-compatibility/2006">
              <mc:Choice xmlns:v="urn:schemas-microsoft-com:vml" Requires="v">
                <p:oleObj name="Equation" r:id="rId5" imgW="1551961" imgH="391160" progId="Equation.DSMT4">
                  <p:embed/>
                </p:oleObj>
              </mc:Choice>
              <mc:Fallback>
                <p:oleObj name="Equation" r:id="rId5" imgW="1551961" imgH="391160" progId="Equation.DSMT4">
                  <p:embed/>
                  <p:pic>
                    <p:nvPicPr>
                      <p:cNvPr id="78" name="Object 77">
                        <a:extLst>
                          <a:ext uri="{FF2B5EF4-FFF2-40B4-BE49-F238E27FC236}">
                            <a16:creationId xmlns:a16="http://schemas.microsoft.com/office/drawing/2014/main" id="{692D2C56-E888-9E1C-565C-36438AFEA7FD}"/>
                          </a:ext>
                        </a:extLst>
                      </p:cNvPr>
                      <p:cNvPicPr/>
                      <p:nvPr/>
                    </p:nvPicPr>
                    <p:blipFill>
                      <a:blip r:embed="rId6"/>
                      <a:stretch>
                        <a:fillRect/>
                      </a:stretch>
                    </p:blipFill>
                    <p:spPr>
                      <a:xfrm>
                        <a:off x="1543939" y="836866"/>
                        <a:ext cx="2094339" cy="526797"/>
                      </a:xfrm>
                      <a:prstGeom prst="rect">
                        <a:avLst/>
                      </a:prstGeom>
                    </p:spPr>
                  </p:pic>
                </p:oleObj>
              </mc:Fallback>
            </mc:AlternateContent>
          </a:graphicData>
        </a:graphic>
      </p:graphicFrame>
      <p:sp>
        <p:nvSpPr>
          <p:cNvPr id="88" name="TextBox 87">
            <a:extLst>
              <a:ext uri="{FF2B5EF4-FFF2-40B4-BE49-F238E27FC236}">
                <a16:creationId xmlns:a16="http://schemas.microsoft.com/office/drawing/2014/main" id="{DD342229-374E-1C38-F53C-112A7D7D56E7}"/>
              </a:ext>
            </a:extLst>
          </p:cNvPr>
          <p:cNvSpPr txBox="1"/>
          <p:nvPr/>
        </p:nvSpPr>
        <p:spPr>
          <a:xfrm>
            <a:off x="1252994" y="324406"/>
            <a:ext cx="1300356"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equilibrium</a:t>
            </a:r>
          </a:p>
        </p:txBody>
      </p:sp>
      <p:sp>
        <p:nvSpPr>
          <p:cNvPr id="89" name="TextBox 88">
            <a:extLst>
              <a:ext uri="{FF2B5EF4-FFF2-40B4-BE49-F238E27FC236}">
                <a16:creationId xmlns:a16="http://schemas.microsoft.com/office/drawing/2014/main" id="{3EC98B84-3C0C-0BD2-23D3-F8D23A016D8A}"/>
              </a:ext>
            </a:extLst>
          </p:cNvPr>
          <p:cNvSpPr txBox="1"/>
          <p:nvPr/>
        </p:nvSpPr>
        <p:spPr>
          <a:xfrm>
            <a:off x="1425379" y="1631229"/>
            <a:ext cx="4104650"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force versus</a:t>
            </a:r>
            <a:r>
              <a:rPr lang="en-US" dirty="0">
                <a:latin typeface="Symbol" panose="05050102010706020507" pitchFamily="18" charset="2"/>
                <a:cs typeface="Arial" panose="020B0604020202020204" pitchFamily="34" charset="0"/>
              </a:rPr>
              <a:t> </a:t>
            </a:r>
            <a:r>
              <a:rPr lang="en-US" i="1" dirty="0">
                <a:latin typeface="Symbol" panose="05050102010706020507" pitchFamily="18" charset="2"/>
                <a:cs typeface="Arial" panose="020B0604020202020204" pitchFamily="34" charset="0"/>
              </a:rPr>
              <a:t>q</a:t>
            </a:r>
            <a:r>
              <a:rPr lang="en-US" dirty="0">
                <a:latin typeface="Symbol" panose="05050102010706020507" pitchFamily="18" charset="2"/>
                <a:cs typeface="Arial" panose="020B0604020202020204" pitchFamily="34" charset="0"/>
              </a:rPr>
              <a:t> </a:t>
            </a:r>
            <a:r>
              <a:rPr lang="en-US" dirty="0">
                <a:latin typeface="Arial" panose="020B0604020202020204" pitchFamily="34" charset="0"/>
                <a:cs typeface="Arial" panose="020B0604020202020204" pitchFamily="34" charset="0"/>
              </a:rPr>
              <a:t>is plotted for different </a:t>
            </a:r>
            <a:r>
              <a:rPr lang="en-US" i="1" dirty="0">
                <a:latin typeface="Arial" panose="020B0604020202020204" pitchFamily="34" charset="0"/>
                <a:cs typeface="Arial" panose="020B0604020202020204" pitchFamily="34" charset="0"/>
              </a:rPr>
              <a:t>e:</a:t>
            </a:r>
          </a:p>
        </p:txBody>
      </p:sp>
      <p:graphicFrame>
        <p:nvGraphicFramePr>
          <p:cNvPr id="90" name="Object 89">
            <a:extLst>
              <a:ext uri="{FF2B5EF4-FFF2-40B4-BE49-F238E27FC236}">
                <a16:creationId xmlns:a16="http://schemas.microsoft.com/office/drawing/2014/main" id="{7B6A83D4-3D03-DD39-4A90-9789D37393C5}"/>
              </a:ext>
            </a:extLst>
          </p:cNvPr>
          <p:cNvGraphicFramePr>
            <a:graphicFrameLocks noChangeAspect="1"/>
          </p:cNvGraphicFramePr>
          <p:nvPr>
            <p:extLst>
              <p:ext uri="{D42A27DB-BD31-4B8C-83A1-F6EECF244321}">
                <p14:modId xmlns:p14="http://schemas.microsoft.com/office/powerpoint/2010/main" val="2249248372"/>
              </p:ext>
            </p:extLst>
          </p:nvPr>
        </p:nvGraphicFramePr>
        <p:xfrm>
          <a:off x="1045710" y="2814637"/>
          <a:ext cx="4855502" cy="593725"/>
        </p:xfrm>
        <a:graphic>
          <a:graphicData uri="http://schemas.openxmlformats.org/presentationml/2006/ole">
            <mc:AlternateContent xmlns:mc="http://schemas.openxmlformats.org/markup-compatibility/2006">
              <mc:Choice xmlns:v="urn:schemas-microsoft-com:vml" Requires="v">
                <p:oleObj name="Equation" r:id="rId7" imgW="3427413" imgH="419641" progId="Equation.DSMT4">
                  <p:embed/>
                </p:oleObj>
              </mc:Choice>
              <mc:Fallback>
                <p:oleObj name="Equation" r:id="rId7" imgW="3427413" imgH="419641" progId="Equation.DSMT4">
                  <p:embed/>
                  <p:pic>
                    <p:nvPicPr>
                      <p:cNvPr id="0" name=""/>
                      <p:cNvPicPr/>
                      <p:nvPr/>
                    </p:nvPicPr>
                    <p:blipFill>
                      <a:blip r:embed="rId8"/>
                      <a:stretch>
                        <a:fillRect/>
                      </a:stretch>
                    </p:blipFill>
                    <p:spPr>
                      <a:xfrm>
                        <a:off x="1045710" y="2814637"/>
                        <a:ext cx="4855502" cy="593725"/>
                      </a:xfrm>
                      <a:prstGeom prst="rect">
                        <a:avLst/>
                      </a:prstGeom>
                    </p:spPr>
                  </p:pic>
                </p:oleObj>
              </mc:Fallback>
            </mc:AlternateContent>
          </a:graphicData>
        </a:graphic>
      </p:graphicFrame>
      <p:sp>
        <p:nvSpPr>
          <p:cNvPr id="91" name="TextBox 90">
            <a:extLst>
              <a:ext uri="{FF2B5EF4-FFF2-40B4-BE49-F238E27FC236}">
                <a16:creationId xmlns:a16="http://schemas.microsoft.com/office/drawing/2014/main" id="{0B1545B3-CA7F-4DAE-F55F-9BF5F03AE8ED}"/>
              </a:ext>
            </a:extLst>
          </p:cNvPr>
          <p:cNvSpPr txBox="1"/>
          <p:nvPr/>
        </p:nvSpPr>
        <p:spPr>
          <a:xfrm>
            <a:off x="1045710" y="2379981"/>
            <a:ext cx="2798926" cy="369332"/>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To examine stability:</a:t>
            </a:r>
          </a:p>
        </p:txBody>
      </p:sp>
      <p:graphicFrame>
        <p:nvGraphicFramePr>
          <p:cNvPr id="92" name="Object 91">
            <a:extLst>
              <a:ext uri="{FF2B5EF4-FFF2-40B4-BE49-F238E27FC236}">
                <a16:creationId xmlns:a16="http://schemas.microsoft.com/office/drawing/2014/main" id="{93677234-3F12-F865-1BEA-59115F31F8A6}"/>
              </a:ext>
            </a:extLst>
          </p:cNvPr>
          <p:cNvGraphicFramePr>
            <a:graphicFrameLocks noChangeAspect="1"/>
          </p:cNvGraphicFramePr>
          <p:nvPr>
            <p:extLst>
              <p:ext uri="{D42A27DB-BD31-4B8C-83A1-F6EECF244321}">
                <p14:modId xmlns:p14="http://schemas.microsoft.com/office/powerpoint/2010/main" val="154861492"/>
              </p:ext>
            </p:extLst>
          </p:nvPr>
        </p:nvGraphicFramePr>
        <p:xfrm>
          <a:off x="2223346" y="3811846"/>
          <a:ext cx="1524051" cy="316686"/>
        </p:xfrm>
        <a:graphic>
          <a:graphicData uri="http://schemas.openxmlformats.org/presentationml/2006/ole">
            <mc:AlternateContent xmlns:mc="http://schemas.openxmlformats.org/markup-compatibility/2006">
              <mc:Choice xmlns:v="urn:schemas-microsoft-com:vml" Requires="v">
                <p:oleObj name="Equation" r:id="rId9" imgW="977760" imgH="203040" progId="Equation.DSMT4">
                  <p:embed/>
                </p:oleObj>
              </mc:Choice>
              <mc:Fallback>
                <p:oleObj name="Equation" r:id="rId9" imgW="977760" imgH="203040" progId="Equation.DSMT4">
                  <p:embed/>
                  <p:pic>
                    <p:nvPicPr>
                      <p:cNvPr id="0" name=""/>
                      <p:cNvPicPr/>
                      <p:nvPr/>
                    </p:nvPicPr>
                    <p:blipFill>
                      <a:blip r:embed="rId10"/>
                      <a:stretch>
                        <a:fillRect/>
                      </a:stretch>
                    </p:blipFill>
                    <p:spPr>
                      <a:xfrm>
                        <a:off x="2223346" y="3811846"/>
                        <a:ext cx="1524051" cy="316686"/>
                      </a:xfrm>
                      <a:prstGeom prst="rect">
                        <a:avLst/>
                      </a:prstGeom>
                    </p:spPr>
                  </p:pic>
                </p:oleObj>
              </mc:Fallback>
            </mc:AlternateContent>
          </a:graphicData>
        </a:graphic>
      </p:graphicFrame>
      <p:sp>
        <p:nvSpPr>
          <p:cNvPr id="93" name="TextBox 92">
            <a:extLst>
              <a:ext uri="{FF2B5EF4-FFF2-40B4-BE49-F238E27FC236}">
                <a16:creationId xmlns:a16="http://schemas.microsoft.com/office/drawing/2014/main" id="{51B8D1E3-B250-D581-F444-C1973B70EC36}"/>
              </a:ext>
            </a:extLst>
          </p:cNvPr>
          <p:cNvSpPr txBox="1"/>
          <p:nvPr/>
        </p:nvSpPr>
        <p:spPr>
          <a:xfrm>
            <a:off x="3930964" y="3759200"/>
            <a:ext cx="6019597"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for negative </a:t>
            </a:r>
            <a:r>
              <a:rPr lang="en-US" i="1" dirty="0">
                <a:latin typeface="Symbol" panose="05050102010706020507" pitchFamily="18" charset="2"/>
                <a:cs typeface="Arial" panose="020B0604020202020204" pitchFamily="34" charset="0"/>
              </a:rPr>
              <a:t>q</a:t>
            </a:r>
            <a:r>
              <a:rPr lang="en-US" dirty="0">
                <a:latin typeface="Arial" panose="020B0604020202020204" pitchFamily="34" charset="0"/>
                <a:cs typeface="Arial" panose="020B0604020202020204" pitchFamily="34" charset="0"/>
              </a:rPr>
              <a:t> so the only stable curves are for</a:t>
            </a:r>
            <a:r>
              <a:rPr lang="en-US" i="1" dirty="0">
                <a:latin typeface="Arial" panose="020B0604020202020204" pitchFamily="34" charset="0"/>
                <a:cs typeface="Arial" panose="020B0604020202020204" pitchFamily="34" charset="0"/>
              </a:rPr>
              <a:t> </a:t>
            </a:r>
            <a:r>
              <a:rPr lang="en-US" i="1" dirty="0">
                <a:latin typeface="Symbol" panose="05050102010706020507" pitchFamily="18" charset="2"/>
                <a:cs typeface="Arial" panose="020B0604020202020204" pitchFamily="34" charset="0"/>
              </a:rPr>
              <a:t>q</a:t>
            </a:r>
            <a:r>
              <a:rPr lang="en-US" i="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positive </a:t>
            </a:r>
          </a:p>
        </p:txBody>
      </p:sp>
      <p:sp>
        <p:nvSpPr>
          <p:cNvPr id="94" name="TextBox 93">
            <a:extLst>
              <a:ext uri="{FF2B5EF4-FFF2-40B4-BE49-F238E27FC236}">
                <a16:creationId xmlns:a16="http://schemas.microsoft.com/office/drawing/2014/main" id="{4FE99A57-D315-88D9-7AED-C25A7FFA328B}"/>
              </a:ext>
            </a:extLst>
          </p:cNvPr>
          <p:cNvSpPr txBox="1"/>
          <p:nvPr/>
        </p:nvSpPr>
        <p:spPr>
          <a:xfrm>
            <a:off x="1045710" y="3759200"/>
            <a:ext cx="915635"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we find</a:t>
            </a:r>
          </a:p>
        </p:txBody>
      </p:sp>
      <p:sp>
        <p:nvSpPr>
          <p:cNvPr id="95" name="TextBox 94">
            <a:extLst>
              <a:ext uri="{FF2B5EF4-FFF2-40B4-BE49-F238E27FC236}">
                <a16:creationId xmlns:a16="http://schemas.microsoft.com/office/drawing/2014/main" id="{7F12F3D6-B30F-1F56-D92D-F041FDAEFBB5}"/>
              </a:ext>
            </a:extLst>
          </p:cNvPr>
          <p:cNvSpPr txBox="1"/>
          <p:nvPr/>
        </p:nvSpPr>
        <p:spPr>
          <a:xfrm>
            <a:off x="989469" y="4456113"/>
            <a:ext cx="9487742" cy="646331"/>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Thus, we see a typical limit load type of behavior. The critical load </a:t>
            </a:r>
            <a:r>
              <a:rPr lang="en-US" i="1" dirty="0" err="1">
                <a:latin typeface="Arial" panose="020B0604020202020204" pitchFamily="34" charset="0"/>
                <a:cs typeface="Arial" panose="020B0604020202020204" pitchFamily="34" charset="0"/>
              </a:rPr>
              <a:t>P</a:t>
            </a:r>
            <a:r>
              <a:rPr lang="en-US" i="1" baseline="-25000" dirty="0" err="1">
                <a:latin typeface="Arial" panose="020B0604020202020204" pitchFamily="34" charset="0"/>
                <a:cs typeface="Arial" panose="020B0604020202020204" pitchFamily="34" charset="0"/>
              </a:rPr>
              <a:t>cr</a:t>
            </a:r>
            <a:r>
              <a:rPr lang="en-US" baseline="-250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occurs where</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dP</a:t>
            </a:r>
            <a:r>
              <a:rPr lang="en-US" dirty="0">
                <a:latin typeface="Arial" panose="020B0604020202020204" pitchFamily="34" charset="0"/>
                <a:cs typeface="Arial" panose="020B0604020202020204" pitchFamily="34" charset="0"/>
              </a:rPr>
              <a:t>/</a:t>
            </a:r>
            <a:r>
              <a:rPr lang="en-US" dirty="0" err="1">
                <a:latin typeface="Arial" panose="020B0604020202020204" pitchFamily="34" charset="0"/>
                <a:cs typeface="Arial" panose="020B0604020202020204" pitchFamily="34" charset="0"/>
              </a:rPr>
              <a:t>d</a:t>
            </a:r>
            <a:r>
              <a:rPr lang="en-US" i="1" dirty="0" err="1">
                <a:latin typeface="Symbol" panose="05050102010706020507" pitchFamily="18" charset="2"/>
                <a:cs typeface="Arial" panose="020B0604020202020204" pitchFamily="34" charset="0"/>
              </a:rPr>
              <a:t>q</a:t>
            </a:r>
            <a:r>
              <a:rPr lang="en-US" dirty="0">
                <a:latin typeface="Arial" panose="020B0604020202020204" pitchFamily="34" charset="0"/>
                <a:cs typeface="Arial" panose="020B0604020202020204" pitchFamily="34" charset="0"/>
              </a:rPr>
              <a:t> = 0, which can be written as</a:t>
            </a:r>
          </a:p>
        </p:txBody>
      </p:sp>
      <p:graphicFrame>
        <p:nvGraphicFramePr>
          <p:cNvPr id="96" name="Object 95">
            <a:extLst>
              <a:ext uri="{FF2B5EF4-FFF2-40B4-BE49-F238E27FC236}">
                <a16:creationId xmlns:a16="http://schemas.microsoft.com/office/drawing/2014/main" id="{7D3D5762-CFFF-7172-CF7A-C28439897207}"/>
              </a:ext>
            </a:extLst>
          </p:cNvPr>
          <p:cNvGraphicFramePr>
            <a:graphicFrameLocks noChangeAspect="1"/>
          </p:cNvGraphicFramePr>
          <p:nvPr>
            <p:extLst>
              <p:ext uri="{D42A27DB-BD31-4B8C-83A1-F6EECF244321}">
                <p14:modId xmlns:p14="http://schemas.microsoft.com/office/powerpoint/2010/main" val="3217431845"/>
              </p:ext>
            </p:extLst>
          </p:nvPr>
        </p:nvGraphicFramePr>
        <p:xfrm>
          <a:off x="3197225" y="5138738"/>
          <a:ext cx="2641600" cy="641350"/>
        </p:xfrm>
        <a:graphic>
          <a:graphicData uri="http://schemas.openxmlformats.org/presentationml/2006/ole">
            <mc:AlternateContent xmlns:mc="http://schemas.openxmlformats.org/markup-compatibility/2006">
              <mc:Choice xmlns:v="urn:schemas-microsoft-com:vml" Requires="v">
                <p:oleObj name="Equation" r:id="rId11" imgW="2145960" imgH="520560" progId="Equation.DSMT4">
                  <p:embed/>
                </p:oleObj>
              </mc:Choice>
              <mc:Fallback>
                <p:oleObj name="Equation" r:id="rId11" imgW="2145960" imgH="520560" progId="Equation.DSMT4">
                  <p:embed/>
                  <p:pic>
                    <p:nvPicPr>
                      <p:cNvPr id="0" name=""/>
                      <p:cNvPicPr/>
                      <p:nvPr/>
                    </p:nvPicPr>
                    <p:blipFill>
                      <a:blip r:embed="rId12"/>
                      <a:stretch>
                        <a:fillRect/>
                      </a:stretch>
                    </p:blipFill>
                    <p:spPr>
                      <a:xfrm>
                        <a:off x="3197225" y="5138738"/>
                        <a:ext cx="2641600" cy="641350"/>
                      </a:xfrm>
                      <a:prstGeom prst="rect">
                        <a:avLst/>
                      </a:prstGeom>
                    </p:spPr>
                  </p:pic>
                </p:oleObj>
              </mc:Fallback>
            </mc:AlternateContent>
          </a:graphicData>
        </a:graphic>
      </p:graphicFrame>
      <p:sp>
        <p:nvSpPr>
          <p:cNvPr id="97" name="TextBox 96">
            <a:extLst>
              <a:ext uri="{FF2B5EF4-FFF2-40B4-BE49-F238E27FC236}">
                <a16:creationId xmlns:a16="http://schemas.microsoft.com/office/drawing/2014/main" id="{672267A8-007E-8C5E-1EA5-E171DA27AF6D}"/>
              </a:ext>
            </a:extLst>
          </p:cNvPr>
          <p:cNvSpPr txBox="1"/>
          <p:nvPr/>
        </p:nvSpPr>
        <p:spPr>
          <a:xfrm>
            <a:off x="456723" y="6187065"/>
            <a:ext cx="7353488"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We must find this value of </a:t>
            </a:r>
            <a:r>
              <a:rPr lang="en-US" i="1" dirty="0">
                <a:latin typeface="Symbol" panose="05050102010706020507" pitchFamily="18" charset="2"/>
                <a:cs typeface="Arial" panose="020B0604020202020204" pitchFamily="34" charset="0"/>
              </a:rPr>
              <a:t>q</a:t>
            </a:r>
            <a:r>
              <a:rPr lang="en-US" dirty="0">
                <a:latin typeface="Arial" panose="020B0604020202020204" pitchFamily="34" charset="0"/>
                <a:cs typeface="Arial" panose="020B0604020202020204" pitchFamily="34" charset="0"/>
              </a:rPr>
              <a:t> numerically. For </a:t>
            </a:r>
            <a:r>
              <a:rPr lang="en-US" i="1" dirty="0">
                <a:latin typeface="Arial" panose="020B0604020202020204" pitchFamily="34" charset="0"/>
                <a:cs typeface="Arial" panose="020B0604020202020204" pitchFamily="34" charset="0"/>
              </a:rPr>
              <a:t>e/L </a:t>
            </a:r>
            <a:r>
              <a:rPr lang="en-US" dirty="0">
                <a:latin typeface="Arial" panose="020B0604020202020204" pitchFamily="34" charset="0"/>
                <a:cs typeface="Arial" panose="020B0604020202020204" pitchFamily="34" charset="0"/>
              </a:rPr>
              <a:t>= 0.1  </a:t>
            </a:r>
            <a:r>
              <a:rPr lang="en-US" i="1" dirty="0" err="1">
                <a:latin typeface="Arial" panose="020B0604020202020204" pitchFamily="34" charset="0"/>
                <a:cs typeface="Arial" panose="020B0604020202020204" pitchFamily="34" charset="0"/>
              </a:rPr>
              <a:t>P</a:t>
            </a:r>
            <a:r>
              <a:rPr lang="en-US" i="1" baseline="-25000" dirty="0" err="1">
                <a:latin typeface="Arial" panose="020B0604020202020204" pitchFamily="34" charset="0"/>
                <a:cs typeface="Arial" panose="020B0604020202020204" pitchFamily="34" charset="0"/>
              </a:rPr>
              <a:t>cr</a:t>
            </a:r>
            <a:r>
              <a:rPr lang="en-US" dirty="0">
                <a:latin typeface="Arial" panose="020B0604020202020204" pitchFamily="34" charset="0"/>
                <a:cs typeface="Arial" panose="020B0604020202020204" pitchFamily="34" charset="0"/>
              </a:rPr>
              <a:t> = 0.7463 </a:t>
            </a:r>
            <a:r>
              <a:rPr lang="en-US" i="1" dirty="0" err="1">
                <a:latin typeface="Arial" panose="020B0604020202020204" pitchFamily="34" charset="0"/>
                <a:cs typeface="Arial" panose="020B0604020202020204" pitchFamily="34" charset="0"/>
              </a:rPr>
              <a:t>kL</a:t>
            </a:r>
            <a:endParaRPr lang="en-US" i="1" dirty="0">
              <a:latin typeface="Arial" panose="020B0604020202020204" pitchFamily="34" charset="0"/>
              <a:cs typeface="Arial" panose="020B0604020202020204" pitchFamily="34" charset="0"/>
            </a:endParaRPr>
          </a:p>
        </p:txBody>
      </p:sp>
      <p:sp>
        <p:nvSpPr>
          <p:cNvPr id="98" name="TextBox 97">
            <a:extLst>
              <a:ext uri="{FF2B5EF4-FFF2-40B4-BE49-F238E27FC236}">
                <a16:creationId xmlns:a16="http://schemas.microsoft.com/office/drawing/2014/main" id="{6BB628A0-AC0C-FCC1-0757-725CAA8BC834}"/>
              </a:ext>
            </a:extLst>
          </p:cNvPr>
          <p:cNvSpPr txBox="1"/>
          <p:nvPr/>
        </p:nvSpPr>
        <p:spPr>
          <a:xfrm>
            <a:off x="7813097" y="6200775"/>
            <a:ext cx="3986989"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at </a:t>
            </a:r>
            <a:r>
              <a:rPr lang="en-US" i="1" dirty="0">
                <a:latin typeface="Symbol" panose="05050102010706020507" pitchFamily="18" charset="2"/>
                <a:cs typeface="Arial" panose="020B0604020202020204" pitchFamily="34" charset="0"/>
              </a:rPr>
              <a:t>q </a:t>
            </a:r>
            <a:r>
              <a:rPr lang="en-US" dirty="0">
                <a:latin typeface="Arial" panose="020B0604020202020204" pitchFamily="34" charset="0"/>
                <a:cs typeface="Arial" panose="020B0604020202020204" pitchFamily="34" charset="0"/>
              </a:rPr>
              <a:t>= 0.4346 radians, approximately </a:t>
            </a:r>
          </a:p>
        </p:txBody>
      </p:sp>
      <p:cxnSp>
        <p:nvCxnSpPr>
          <p:cNvPr id="99" name="Straight Connector 98">
            <a:extLst>
              <a:ext uri="{FF2B5EF4-FFF2-40B4-BE49-F238E27FC236}">
                <a16:creationId xmlns:a16="http://schemas.microsoft.com/office/drawing/2014/main" id="{A01150B5-2AC0-AE2B-CE2C-EFA8BDCC9CCE}"/>
              </a:ext>
            </a:extLst>
          </p:cNvPr>
          <p:cNvCxnSpPr/>
          <p:nvPr/>
        </p:nvCxnSpPr>
        <p:spPr>
          <a:xfrm>
            <a:off x="989469" y="6755842"/>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2996840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txDef>
      <a:spPr>
        <a:noFill/>
      </a:spPr>
      <a:bodyPr wrap="none" rtlCol="0">
        <a:spAutoFit/>
      </a:bodyPr>
      <a:lstStyle>
        <a:defPPr algn="l">
          <a:defRPr dirty="0" err="1" smtClean="0">
            <a:latin typeface="Times New Roman" panose="02020603050405020304" pitchFamily="18" charset="0"/>
            <a:cs typeface="Times New Roman" panose="02020603050405020304" pitchFamily="18" charset="0"/>
          </a:defRPr>
        </a:defPPr>
      </a:lstStyle>
    </a:txDef>
  </a:objectDefaults>
  <a:extraClrSchemeLst/>
  <a:extLst>
    <a:ext uri="{05A4C25C-085E-4340-85A3-A5531E510DB2}">
      <thm15:themeFamily xmlns:thm15="http://schemas.microsoft.com/office/thememl/2012/main" name="Presentation4" id="{43D1CE0B-115A-4C46-8F2A-B927A70F4C7D}" vid="{3566DD55-962E-4124-8F3C-52B203DDAB6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HW blank</Template>
  <TotalTime>1156</TotalTime>
  <Words>1809</Words>
  <Application>Microsoft Office PowerPoint</Application>
  <PresentationFormat>Widescreen</PresentationFormat>
  <Paragraphs>226</Paragraphs>
  <Slides>11</Slides>
  <Notes>11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Calibri Light</vt:lpstr>
      <vt:lpstr>Symbol</vt:lpstr>
      <vt:lpstr>Times New Roman</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Lester Schmerr</dc:creator>
  <cp:lastModifiedBy>Lester Schmerr</cp:lastModifiedBy>
  <cp:revision>16</cp:revision>
  <dcterms:created xsi:type="dcterms:W3CDTF">2022-12-13T03:46:20Z</dcterms:created>
  <dcterms:modified xsi:type="dcterms:W3CDTF">2023-05-14T02:10:35Z</dcterms:modified>
</cp:coreProperties>
</file>