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8" r:id="rId3"/>
    <p:sldId id="257" r:id="rId4"/>
    <p:sldId id="258" r:id="rId5"/>
    <p:sldId id="259" r:id="rId6"/>
    <p:sldId id="260" r:id="rId7"/>
    <p:sldId id="261" r:id="rId8"/>
    <p:sldId id="262" r:id="rId9"/>
    <p:sldId id="263" r:id="rId10"/>
    <p:sldId id="264" r:id="rId11"/>
    <p:sldId id="265" r:id="rId12"/>
    <p:sldId id="266" r:id="rId13"/>
    <p:sldId id="270" r:id="rId14"/>
    <p:sldId id="271" r:id="rId15"/>
    <p:sldId id="272" r:id="rId16"/>
    <p:sldId id="267" r:id="rId17"/>
    <p:sldId id="269" r:id="rId18"/>
  </p:sldIdLst>
  <p:sldSz cx="9144000" cy="6858000" type="screen4x3"/>
  <p:notesSz cx="6858000" cy="9144000"/>
  <p:custDataLst>
    <p:tags r:id="rId2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734" autoAdjust="0"/>
  </p:normalViewPr>
  <p:slideViewPr>
    <p:cSldViewPr>
      <p:cViewPr varScale="1">
        <p:scale>
          <a:sx n="116" d="100"/>
          <a:sy n="116" d="100"/>
        </p:scale>
        <p:origin x="570"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56F0EF-BA34-4AEA-B3E5-9017B6A35E5D}" type="datetimeFigureOut">
              <a:rPr lang="en-US" smtClean="0"/>
              <a:t>5/15/2023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175C53-934D-424C-AE8E-52AFF4A7C97C}" type="slidenum">
              <a:rPr lang="en-US" smtClean="0"/>
              <a:t>‹#›</a:t>
            </a:fld>
            <a:endParaRPr lang="en-US"/>
          </a:p>
        </p:txBody>
      </p:sp>
    </p:spTree>
    <p:extLst>
      <p:ext uri="{BB962C8B-B14F-4D97-AF65-F5344CB8AC3E}">
        <p14:creationId xmlns:p14="http://schemas.microsoft.com/office/powerpoint/2010/main" val="586944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slides will examine how to solve truss problems</a:t>
            </a:r>
          </a:p>
        </p:txBody>
      </p:sp>
      <p:sp>
        <p:nvSpPr>
          <p:cNvPr id="4" name="Slide Number Placeholder 3"/>
          <p:cNvSpPr>
            <a:spLocks noGrp="1"/>
          </p:cNvSpPr>
          <p:nvPr>
            <p:ph type="sldNum" sz="quarter" idx="5"/>
          </p:nvPr>
        </p:nvSpPr>
        <p:spPr/>
        <p:txBody>
          <a:bodyPr/>
          <a:lstStyle/>
          <a:p>
            <a:fld id="{A5175C53-934D-424C-AE8E-52AFF4A7C97C}" type="slidenum">
              <a:rPr lang="en-US" smtClean="0"/>
              <a:t>1</a:t>
            </a:fld>
            <a:endParaRPr lang="en-US"/>
          </a:p>
        </p:txBody>
      </p:sp>
    </p:spTree>
    <p:extLst>
      <p:ext uri="{BB962C8B-B14F-4D97-AF65-F5344CB8AC3E}">
        <p14:creationId xmlns:p14="http://schemas.microsoft.com/office/powerpoint/2010/main" val="30238604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solve a truss with MATLAB we draw FBDs for all the pins, as shown here. Then we write the equilibrium equations at all the pins. In this case there are 6 equilibrium equations and six unknown forces. From these equations we see we can solve directly for some of the forces, but we will not do that and instead enter all six equations.</a:t>
            </a:r>
          </a:p>
        </p:txBody>
      </p:sp>
      <p:sp>
        <p:nvSpPr>
          <p:cNvPr id="4" name="Slide Number Placeholder 3"/>
          <p:cNvSpPr>
            <a:spLocks noGrp="1"/>
          </p:cNvSpPr>
          <p:nvPr>
            <p:ph type="sldNum" sz="quarter" idx="5"/>
          </p:nvPr>
        </p:nvSpPr>
        <p:spPr/>
        <p:txBody>
          <a:bodyPr/>
          <a:lstStyle/>
          <a:p>
            <a:fld id="{A5175C53-934D-424C-AE8E-52AFF4A7C97C}" type="slidenum">
              <a:rPr lang="en-US" smtClean="0"/>
              <a:t>10</a:t>
            </a:fld>
            <a:endParaRPr lang="en-US"/>
          </a:p>
        </p:txBody>
      </p:sp>
    </p:spTree>
    <p:extLst>
      <p:ext uri="{BB962C8B-B14F-4D97-AF65-F5344CB8AC3E}">
        <p14:creationId xmlns:p14="http://schemas.microsoft.com/office/powerpoint/2010/main" val="30463037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want to solve this problem numerically in MATLAB, we need to identify the unknowns as the components of an unknown column vector {x} and write our six pin equilibrium equations as a linear system of equations [C]{x} = {b} , where {b} is a column vector of known values and [C} is a matrix of values. </a:t>
            </a:r>
          </a:p>
        </p:txBody>
      </p:sp>
      <p:sp>
        <p:nvSpPr>
          <p:cNvPr id="4" name="Slide Number Placeholder 3"/>
          <p:cNvSpPr>
            <a:spLocks noGrp="1"/>
          </p:cNvSpPr>
          <p:nvPr>
            <p:ph type="sldNum" sz="quarter" idx="5"/>
          </p:nvPr>
        </p:nvSpPr>
        <p:spPr/>
        <p:txBody>
          <a:bodyPr/>
          <a:lstStyle/>
          <a:p>
            <a:fld id="{A5175C53-934D-424C-AE8E-52AFF4A7C97C}" type="slidenum">
              <a:rPr lang="en-US" smtClean="0"/>
              <a:t>11</a:t>
            </a:fld>
            <a:endParaRPr lang="en-US"/>
          </a:p>
        </p:txBody>
      </p:sp>
    </p:spTree>
    <p:extLst>
      <p:ext uri="{BB962C8B-B14F-4D97-AF65-F5344CB8AC3E}">
        <p14:creationId xmlns:p14="http://schemas.microsoft.com/office/powerpoint/2010/main" val="2179650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see the matrix [C] being defined in MATLAB as well as the vector {b}. We then can solve this system of linear equations for {x} by entering C\b in MATLAB, which then does the solution and returns the column vector {x} which we can identify with all the unknowns. Here we never had to write down equilibrium equations for the entire truss since by satisfying equilibrium for all the pins, equilibrium is assured for the entire truss. Thus, by doing the problem in MATLAB this is truly a method of only pins.</a:t>
            </a:r>
          </a:p>
        </p:txBody>
      </p:sp>
      <p:sp>
        <p:nvSpPr>
          <p:cNvPr id="4" name="Slide Number Placeholder 3"/>
          <p:cNvSpPr>
            <a:spLocks noGrp="1"/>
          </p:cNvSpPr>
          <p:nvPr>
            <p:ph type="sldNum" sz="quarter" idx="5"/>
          </p:nvPr>
        </p:nvSpPr>
        <p:spPr/>
        <p:txBody>
          <a:bodyPr/>
          <a:lstStyle/>
          <a:p>
            <a:fld id="{A5175C53-934D-424C-AE8E-52AFF4A7C97C}" type="slidenum">
              <a:rPr lang="en-US" smtClean="0"/>
              <a:t>12</a:t>
            </a:fld>
            <a:endParaRPr lang="en-US"/>
          </a:p>
        </p:txBody>
      </p:sp>
    </p:spTree>
    <p:extLst>
      <p:ext uri="{BB962C8B-B14F-4D97-AF65-F5344CB8AC3E}">
        <p14:creationId xmlns:p14="http://schemas.microsoft.com/office/powerpoint/2010/main" val="18775537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MATLAB, however, there is a more direct way to solve the truss with the method of pins. First, we define symbols for all the unknowns and then write down all the equilibrium equations for the pins symbolically, placing the results in an equilibrium vector, Eq, as shown.</a:t>
            </a:r>
          </a:p>
        </p:txBody>
      </p:sp>
      <p:sp>
        <p:nvSpPr>
          <p:cNvPr id="4" name="Slide Number Placeholder 3"/>
          <p:cNvSpPr>
            <a:spLocks noGrp="1"/>
          </p:cNvSpPr>
          <p:nvPr>
            <p:ph type="sldNum" sz="quarter" idx="5"/>
          </p:nvPr>
        </p:nvSpPr>
        <p:spPr/>
        <p:txBody>
          <a:bodyPr/>
          <a:lstStyle/>
          <a:p>
            <a:fld id="{A5175C53-934D-424C-AE8E-52AFF4A7C97C}" type="slidenum">
              <a:rPr lang="en-US" smtClean="0"/>
              <a:t>13</a:t>
            </a:fld>
            <a:endParaRPr lang="en-US"/>
          </a:p>
        </p:txBody>
      </p:sp>
    </p:spTree>
    <p:extLst>
      <p:ext uri="{BB962C8B-B14F-4D97-AF65-F5344CB8AC3E}">
        <p14:creationId xmlns:p14="http://schemas.microsoft.com/office/powerpoint/2010/main" val="8417151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MATLAB we can then solve this system of linear equations symbolically with the MATLAB function solve. The symbolic results are placed in a MATLAB structure, S, here, where the fields in S have the symbolic values for the forces. For example, </a:t>
            </a:r>
            <a:r>
              <a:rPr lang="en-US" dirty="0" err="1"/>
              <a:t>S.Ax</a:t>
            </a:r>
            <a:r>
              <a:rPr lang="en-US" dirty="0"/>
              <a:t> has the symbolic value of -1200, etc. We could leave these values in symbolic form but if we ever want to use these values in other numerical calculations, we can convert these symbolic values to numerical ones with the use of the MATLAB function double, as shown.</a:t>
            </a:r>
          </a:p>
          <a:p>
            <a:endParaRPr lang="en-US" dirty="0"/>
          </a:p>
          <a:p>
            <a:r>
              <a:rPr lang="en-US" dirty="0"/>
              <a:t>This example shows the ease with which we can solve truss problems with the method of pins and MATLAB. It is only necessary to write the equilibrium equations symbolically in forms almost identical to how we would express those equations on paper anyway, and then solve those equations with the MATLAB function solve. </a:t>
            </a:r>
          </a:p>
        </p:txBody>
      </p:sp>
      <p:sp>
        <p:nvSpPr>
          <p:cNvPr id="4" name="Slide Number Placeholder 3"/>
          <p:cNvSpPr>
            <a:spLocks noGrp="1"/>
          </p:cNvSpPr>
          <p:nvPr>
            <p:ph type="sldNum" sz="quarter" idx="5"/>
          </p:nvPr>
        </p:nvSpPr>
        <p:spPr/>
        <p:txBody>
          <a:bodyPr/>
          <a:lstStyle/>
          <a:p>
            <a:fld id="{A5175C53-934D-424C-AE8E-52AFF4A7C97C}" type="slidenum">
              <a:rPr lang="en-US" smtClean="0"/>
              <a:t>14</a:t>
            </a:fld>
            <a:endParaRPr lang="en-US"/>
          </a:p>
        </p:txBody>
      </p:sp>
    </p:spTree>
    <p:extLst>
      <p:ext uri="{BB962C8B-B14F-4D97-AF65-F5344CB8AC3E}">
        <p14:creationId xmlns:p14="http://schemas.microsoft.com/office/powerpoint/2010/main" val="42270809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comments on solving truss problems.</a:t>
            </a:r>
          </a:p>
        </p:txBody>
      </p:sp>
      <p:sp>
        <p:nvSpPr>
          <p:cNvPr id="4" name="Slide Number Placeholder 3"/>
          <p:cNvSpPr>
            <a:spLocks noGrp="1"/>
          </p:cNvSpPr>
          <p:nvPr>
            <p:ph type="sldNum" sz="quarter" idx="5"/>
          </p:nvPr>
        </p:nvSpPr>
        <p:spPr/>
        <p:txBody>
          <a:bodyPr/>
          <a:lstStyle/>
          <a:p>
            <a:fld id="{A5175C53-934D-424C-AE8E-52AFF4A7C97C}" type="slidenum">
              <a:rPr lang="en-US" smtClean="0"/>
              <a:t>15</a:t>
            </a:fld>
            <a:endParaRPr lang="en-US"/>
          </a:p>
        </p:txBody>
      </p:sp>
    </p:spTree>
    <p:extLst>
      <p:ext uri="{BB962C8B-B14F-4D97-AF65-F5344CB8AC3E}">
        <p14:creationId xmlns:p14="http://schemas.microsoft.com/office/powerpoint/2010/main" val="41118726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examine the pins of a truss, we may be able to identify members that carry no force (zero force members). Such members do not contribute to the load-carrying capability of a truss, but they may be present for other reasons. Can you identify zero force members in these trusses? Note that there may be other members in the truss where, by the nature of the loading, the forces in those members may also come out to be zero, but to identify those other members we would have to go through the equilibrium equations for the truss explicitly.</a:t>
            </a:r>
          </a:p>
        </p:txBody>
      </p:sp>
      <p:sp>
        <p:nvSpPr>
          <p:cNvPr id="4" name="Slide Number Placeholder 3"/>
          <p:cNvSpPr>
            <a:spLocks noGrp="1"/>
          </p:cNvSpPr>
          <p:nvPr>
            <p:ph type="sldNum" sz="quarter" idx="5"/>
          </p:nvPr>
        </p:nvSpPr>
        <p:spPr/>
        <p:txBody>
          <a:bodyPr/>
          <a:lstStyle/>
          <a:p>
            <a:fld id="{A5175C53-934D-424C-AE8E-52AFF4A7C97C}" type="slidenum">
              <a:rPr lang="en-US" smtClean="0"/>
              <a:t>16</a:t>
            </a:fld>
            <a:endParaRPr lang="en-US"/>
          </a:p>
        </p:txBody>
      </p:sp>
    </p:spTree>
    <p:extLst>
      <p:ext uri="{BB962C8B-B14F-4D97-AF65-F5344CB8AC3E}">
        <p14:creationId xmlns:p14="http://schemas.microsoft.com/office/powerpoint/2010/main" val="10942674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truss on the left, if we examine pins F, C, and H we see that only members DF, CG, and BH have any horizontal force at those pins, so by summing forces in the x-direction at those pins the forces in those members must be zero. For the truss on the right, at pin D there are no applied forces so the only force acting at that pin in the x-direction is the force in DE and the only force acting in the y-direction is the force in DC, so both those members must be zero force members. At pin F, there is no force in a direction normal to EF and FG other than the force in member CF, so that must be a zero force member also.</a:t>
            </a:r>
          </a:p>
        </p:txBody>
      </p:sp>
      <p:sp>
        <p:nvSpPr>
          <p:cNvPr id="4" name="Slide Number Placeholder 3"/>
          <p:cNvSpPr>
            <a:spLocks noGrp="1"/>
          </p:cNvSpPr>
          <p:nvPr>
            <p:ph type="sldNum" sz="quarter" idx="5"/>
          </p:nvPr>
        </p:nvSpPr>
        <p:spPr/>
        <p:txBody>
          <a:bodyPr/>
          <a:lstStyle/>
          <a:p>
            <a:fld id="{A5175C53-934D-424C-AE8E-52AFF4A7C97C}" type="slidenum">
              <a:rPr lang="en-US" smtClean="0"/>
              <a:t>17</a:t>
            </a:fld>
            <a:endParaRPr lang="en-US"/>
          </a:p>
        </p:txBody>
      </p:sp>
    </p:spTree>
    <p:extLst>
      <p:ext uri="{BB962C8B-B14F-4D97-AF65-F5344CB8AC3E}">
        <p14:creationId xmlns:p14="http://schemas.microsoft.com/office/powerpoint/2010/main" val="644267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we will examine in detail the method of pins. We will also briefly talk about identifying zero force members.</a:t>
            </a:r>
          </a:p>
        </p:txBody>
      </p:sp>
      <p:sp>
        <p:nvSpPr>
          <p:cNvPr id="4" name="Slide Number Placeholder 3"/>
          <p:cNvSpPr>
            <a:spLocks noGrp="1"/>
          </p:cNvSpPr>
          <p:nvPr>
            <p:ph type="sldNum" sz="quarter" idx="5"/>
          </p:nvPr>
        </p:nvSpPr>
        <p:spPr/>
        <p:txBody>
          <a:bodyPr/>
          <a:lstStyle/>
          <a:p>
            <a:fld id="{A5175C53-934D-424C-AE8E-52AFF4A7C97C}" type="slidenum">
              <a:rPr lang="en-US" smtClean="0"/>
              <a:t>2</a:t>
            </a:fld>
            <a:endParaRPr lang="en-US"/>
          </a:p>
        </p:txBody>
      </p:sp>
    </p:spTree>
    <p:extLst>
      <p:ext uri="{BB962C8B-B14F-4D97-AF65-F5344CB8AC3E}">
        <p14:creationId xmlns:p14="http://schemas.microsoft.com/office/powerpoint/2010/main" val="4153986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truss consists of a series of two force members connected by smooth pins. All the forces are assumed to be applied to the pins and any weights of the members are neglected.</a:t>
            </a:r>
          </a:p>
        </p:txBody>
      </p:sp>
      <p:sp>
        <p:nvSpPr>
          <p:cNvPr id="4" name="Slide Number Placeholder 3"/>
          <p:cNvSpPr>
            <a:spLocks noGrp="1"/>
          </p:cNvSpPr>
          <p:nvPr>
            <p:ph type="sldNum" sz="quarter" idx="5"/>
          </p:nvPr>
        </p:nvSpPr>
        <p:spPr/>
        <p:txBody>
          <a:bodyPr/>
          <a:lstStyle/>
          <a:p>
            <a:fld id="{A5175C53-934D-424C-AE8E-52AFF4A7C97C}" type="slidenum">
              <a:rPr lang="en-US" smtClean="0"/>
              <a:t>3</a:t>
            </a:fld>
            <a:endParaRPr lang="en-US"/>
          </a:p>
        </p:txBody>
      </p:sp>
    </p:spTree>
    <p:extLst>
      <p:ext uri="{BB962C8B-B14F-4D97-AF65-F5344CB8AC3E}">
        <p14:creationId xmlns:p14="http://schemas.microsoft.com/office/powerpoint/2010/main" val="1549250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a:t>
            </a:r>
            <a:r>
              <a:rPr lang="en-US" b="1" dirty="0"/>
              <a:t>statically determinate truss </a:t>
            </a:r>
            <a:r>
              <a:rPr lang="en-US" dirty="0"/>
              <a:t>is one where the total number of unknown forces is equal to the number of equilibrium equations. Since in the method of pins all the equilibrium equations will be written for the pins where there are two equilibrium equations at each pin in the x- and y-directions, the total number of equilibrium equations will be twice the number of pins. In contrast, a </a:t>
            </a:r>
            <a:r>
              <a:rPr lang="en-US" b="1" dirty="0"/>
              <a:t>statically indeterminate truss </a:t>
            </a:r>
            <a:r>
              <a:rPr lang="en-US" dirty="0"/>
              <a:t>will have more unknowns than equations of equilibrium and so cannot be completely solved by equilibrium alone. For such trusses we must consider the deformations of the truss members, which we will do later with the method of finite elements. A </a:t>
            </a:r>
            <a:r>
              <a:rPr lang="en-US" b="1" dirty="0"/>
              <a:t>statically overdetermined truss </a:t>
            </a:r>
            <a:r>
              <a:rPr lang="en-US" dirty="0"/>
              <a:t>will have more equilibrium equations than unknowns. Although we can solve for all the unknowns in this case, the truss, as we will see, is not constrained properly so this type of truss is avoided in practice.</a:t>
            </a:r>
          </a:p>
        </p:txBody>
      </p:sp>
      <p:sp>
        <p:nvSpPr>
          <p:cNvPr id="4" name="Slide Number Placeholder 3"/>
          <p:cNvSpPr>
            <a:spLocks noGrp="1"/>
          </p:cNvSpPr>
          <p:nvPr>
            <p:ph type="sldNum" sz="quarter" idx="5"/>
          </p:nvPr>
        </p:nvSpPr>
        <p:spPr/>
        <p:txBody>
          <a:bodyPr/>
          <a:lstStyle/>
          <a:p>
            <a:fld id="{A5175C53-934D-424C-AE8E-52AFF4A7C97C}" type="slidenum">
              <a:rPr lang="en-US" smtClean="0"/>
              <a:t>4</a:t>
            </a:fld>
            <a:endParaRPr lang="en-US"/>
          </a:p>
        </p:txBody>
      </p:sp>
    </p:spTree>
    <p:extLst>
      <p:ext uri="{BB962C8B-B14F-4D97-AF65-F5344CB8AC3E}">
        <p14:creationId xmlns:p14="http://schemas.microsoft.com/office/powerpoint/2010/main" val="2524353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statically determinate truss with eleven unknown forces in the bars of the truss and three unknown external reaction forces (shown in red). There are 7 pins, so we have 14 equations of equilibrium to solve for a total of 14 unknowns.</a:t>
            </a:r>
          </a:p>
        </p:txBody>
      </p:sp>
      <p:sp>
        <p:nvSpPr>
          <p:cNvPr id="4" name="Slide Number Placeholder 3"/>
          <p:cNvSpPr>
            <a:spLocks noGrp="1"/>
          </p:cNvSpPr>
          <p:nvPr>
            <p:ph type="sldNum" sz="quarter" idx="5"/>
          </p:nvPr>
        </p:nvSpPr>
        <p:spPr/>
        <p:txBody>
          <a:bodyPr/>
          <a:lstStyle/>
          <a:p>
            <a:fld id="{A5175C53-934D-424C-AE8E-52AFF4A7C97C}" type="slidenum">
              <a:rPr lang="en-US" smtClean="0"/>
              <a:t>5</a:t>
            </a:fld>
            <a:endParaRPr lang="en-US"/>
          </a:p>
        </p:txBody>
      </p:sp>
    </p:spTree>
    <p:extLst>
      <p:ext uri="{BB962C8B-B14F-4D97-AF65-F5344CB8AC3E}">
        <p14:creationId xmlns:p14="http://schemas.microsoft.com/office/powerpoint/2010/main" val="28145577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will solve how to solve a truss problem by hand and with the aid of MATLAB.</a:t>
            </a:r>
          </a:p>
        </p:txBody>
      </p:sp>
      <p:sp>
        <p:nvSpPr>
          <p:cNvPr id="4" name="Slide Number Placeholder 3"/>
          <p:cNvSpPr>
            <a:spLocks noGrp="1"/>
          </p:cNvSpPr>
          <p:nvPr>
            <p:ph type="sldNum" sz="quarter" idx="5"/>
          </p:nvPr>
        </p:nvSpPr>
        <p:spPr/>
        <p:txBody>
          <a:bodyPr/>
          <a:lstStyle/>
          <a:p>
            <a:fld id="{A5175C53-934D-424C-AE8E-52AFF4A7C97C}" type="slidenum">
              <a:rPr lang="en-US" smtClean="0"/>
              <a:t>6</a:t>
            </a:fld>
            <a:endParaRPr lang="en-US"/>
          </a:p>
        </p:txBody>
      </p:sp>
    </p:spTree>
    <p:extLst>
      <p:ext uri="{BB962C8B-B14F-4D97-AF65-F5344CB8AC3E}">
        <p14:creationId xmlns:p14="http://schemas.microsoft.com/office/powerpoint/2010/main" val="2155158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solving the problem by hand, we first examine equilibrium of the whole truss. Since this is a coplanar force system, we have three equations of equilibrium which we can use to determine the three unknown external reaction forces. </a:t>
            </a:r>
          </a:p>
        </p:txBody>
      </p:sp>
      <p:sp>
        <p:nvSpPr>
          <p:cNvPr id="4" name="Slide Number Placeholder 3"/>
          <p:cNvSpPr>
            <a:spLocks noGrp="1"/>
          </p:cNvSpPr>
          <p:nvPr>
            <p:ph type="sldNum" sz="quarter" idx="5"/>
          </p:nvPr>
        </p:nvSpPr>
        <p:spPr/>
        <p:txBody>
          <a:bodyPr/>
          <a:lstStyle/>
          <a:p>
            <a:fld id="{A5175C53-934D-424C-AE8E-52AFF4A7C97C}" type="slidenum">
              <a:rPr lang="en-US" smtClean="0"/>
              <a:t>7</a:t>
            </a:fld>
            <a:endParaRPr lang="en-US"/>
          </a:p>
        </p:txBody>
      </p:sp>
    </p:spTree>
    <p:extLst>
      <p:ext uri="{BB962C8B-B14F-4D97-AF65-F5344CB8AC3E}">
        <p14:creationId xmlns:p14="http://schemas.microsoft.com/office/powerpoint/2010/main" val="2119144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we examine equilibrium of a pin we will always draw the bar forces as if they were in tension, i.e., where the bars will always pull on the pin. If the solved result for bar force is positive, then indeed that bar will be in tension. If the result is negative the bar will be in compression. In this problem we see that we need only consider pins A and C to get all the truss bar forces.</a:t>
            </a:r>
          </a:p>
        </p:txBody>
      </p:sp>
      <p:sp>
        <p:nvSpPr>
          <p:cNvPr id="4" name="Slide Number Placeholder 3"/>
          <p:cNvSpPr>
            <a:spLocks noGrp="1"/>
          </p:cNvSpPr>
          <p:nvPr>
            <p:ph type="sldNum" sz="quarter" idx="5"/>
          </p:nvPr>
        </p:nvSpPr>
        <p:spPr/>
        <p:txBody>
          <a:bodyPr/>
          <a:lstStyle/>
          <a:p>
            <a:fld id="{A5175C53-934D-424C-AE8E-52AFF4A7C97C}" type="slidenum">
              <a:rPr lang="en-US" smtClean="0"/>
              <a:t>8</a:t>
            </a:fld>
            <a:endParaRPr lang="en-US"/>
          </a:p>
        </p:txBody>
      </p:sp>
    </p:spTree>
    <p:extLst>
      <p:ext uri="{BB962C8B-B14F-4D97-AF65-F5344CB8AC3E}">
        <p14:creationId xmlns:p14="http://schemas.microsoft.com/office/powerpoint/2010/main" val="36751694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FBDs for all the members and pins of the truss and the forces obtained from equilibrium. The results for the bar forces are usually given by the magnitudes of those forces followed by T or C to indicate if the bar was in tension (T) or compression (C).</a:t>
            </a:r>
          </a:p>
        </p:txBody>
      </p:sp>
      <p:sp>
        <p:nvSpPr>
          <p:cNvPr id="4" name="Slide Number Placeholder 3"/>
          <p:cNvSpPr>
            <a:spLocks noGrp="1"/>
          </p:cNvSpPr>
          <p:nvPr>
            <p:ph type="sldNum" sz="quarter" idx="5"/>
          </p:nvPr>
        </p:nvSpPr>
        <p:spPr/>
        <p:txBody>
          <a:bodyPr/>
          <a:lstStyle/>
          <a:p>
            <a:fld id="{A5175C53-934D-424C-AE8E-52AFF4A7C97C}" type="slidenum">
              <a:rPr lang="en-US" smtClean="0"/>
              <a:t>9</a:t>
            </a:fld>
            <a:endParaRPr lang="en-US"/>
          </a:p>
        </p:txBody>
      </p:sp>
    </p:spTree>
    <p:extLst>
      <p:ext uri="{BB962C8B-B14F-4D97-AF65-F5344CB8AC3E}">
        <p14:creationId xmlns:p14="http://schemas.microsoft.com/office/powerpoint/2010/main" val="676182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0BAA64B8-EBA3-4641-92E1-D59AF17AFCD2}" type="datetimeFigureOut">
              <a:rPr lang="en-US"/>
              <a:pPr>
                <a:defRPr/>
              </a:pPr>
              <a:t>5/15/2023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E17D21D-3528-4375-99FE-744FBC84877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A6C4071-E4DA-4D3E-B411-2DB3A32E8124}" type="datetimeFigureOut">
              <a:rPr lang="en-US"/>
              <a:pPr>
                <a:defRPr/>
              </a:pPr>
              <a:t>5/15/2023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521FE27-CA31-4B13-AD5D-C2BC430ACD8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19706010-0461-418C-92FC-7109C63D765F}" type="datetimeFigureOut">
              <a:rPr lang="en-US"/>
              <a:pPr>
                <a:defRPr/>
              </a:pPr>
              <a:t>5/15/2023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97E11D1-A861-443A-92DC-121C0677D16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0AF99E3-83D0-48B8-9D08-C3DB478DB5F3}" type="datetimeFigureOut">
              <a:rPr lang="en-US"/>
              <a:pPr>
                <a:defRPr/>
              </a:pPr>
              <a:t>5/15/2023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DC3EAC1-9883-4CCE-AB4A-DAC9B4013A1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6B44DA7C-413A-49A5-A052-D779F074F42A}" type="datetimeFigureOut">
              <a:rPr lang="en-US"/>
              <a:pPr>
                <a:defRPr/>
              </a:pPr>
              <a:t>5/15/2023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73515DF-F2CB-425F-85AA-86BCEC9ADF8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BF006217-4593-49EB-8EAE-41E5EF2D8FAD}" type="datetimeFigureOut">
              <a:rPr lang="en-US"/>
              <a:pPr>
                <a:defRPr/>
              </a:pPr>
              <a:t>5/15/2023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72E4928-DBF3-4CFC-8BB1-F30916C3118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7947FA9C-7413-4AAB-BD1E-93C18AC15331}" type="datetimeFigureOut">
              <a:rPr lang="en-US"/>
              <a:pPr>
                <a:defRPr/>
              </a:pPr>
              <a:t>5/15/2023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2690240-64C0-4CAF-8BA4-D29EBA8CE4D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E9858464-BCB3-4314-885B-A7740342C58D}" type="datetimeFigureOut">
              <a:rPr lang="en-US"/>
              <a:pPr>
                <a:defRPr/>
              </a:pPr>
              <a:t>5/15/2023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B4E78CD-FE4C-4EDC-9983-AD39904799D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E764D6C-27E0-4D99-8582-68AEEF25660C}" type="datetimeFigureOut">
              <a:rPr lang="en-US"/>
              <a:pPr>
                <a:defRPr/>
              </a:pPr>
              <a:t>5/15/2023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4D73320-4F9B-4FF5-A2AB-34CFAB933C2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B8926F36-F917-4A81-ADE4-68B1E10AE292}" type="datetimeFigureOut">
              <a:rPr lang="en-US"/>
              <a:pPr>
                <a:defRPr/>
              </a:pPr>
              <a:t>5/15/2023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25BE6D6-6CE5-4CE5-B4E5-09A6F060DB7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0293B8D-A926-467E-9238-15FC95DD70B3}" type="datetimeFigureOut">
              <a:rPr lang="en-US"/>
              <a:pPr>
                <a:defRPr/>
              </a:pPr>
              <a:t>5/15/2023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3CDB122-4857-426A-9FFB-10BFD3A89BB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38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638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159310C9-7051-48D1-B3F1-E986BF7EBBA9}" type="datetimeFigureOut">
              <a:rPr lang="en-US"/>
              <a:pPr>
                <a:defRPr/>
              </a:pPr>
              <a:t>5/15/2023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6A45D5D2-BA02-4E73-9925-DCD014B688F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18.wmf"/><Relationship Id="rId3" Type="http://schemas.openxmlformats.org/officeDocument/2006/relationships/notesSlide" Target="../notesSlides/notesSlide10.xml"/><Relationship Id="rId7" Type="http://schemas.openxmlformats.org/officeDocument/2006/relationships/image" Target="../media/image15.wmf"/><Relationship Id="rId12"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tags" Target="../tags/tag10.xml"/><Relationship Id="rId6" Type="http://schemas.openxmlformats.org/officeDocument/2006/relationships/oleObject" Target="../embeddings/oleObject15.bin"/><Relationship Id="rId11" Type="http://schemas.openxmlformats.org/officeDocument/2006/relationships/image" Target="../media/image17.wmf"/><Relationship Id="rId5" Type="http://schemas.openxmlformats.org/officeDocument/2006/relationships/image" Target="../media/image14.wmf"/><Relationship Id="rId15" Type="http://schemas.openxmlformats.org/officeDocument/2006/relationships/image" Target="../media/image19.wmf"/><Relationship Id="rId10" Type="http://schemas.openxmlformats.org/officeDocument/2006/relationships/oleObject" Target="../embeddings/oleObject17.bin"/><Relationship Id="rId4" Type="http://schemas.openxmlformats.org/officeDocument/2006/relationships/oleObject" Target="../embeddings/oleObject14.bin"/><Relationship Id="rId9" Type="http://schemas.openxmlformats.org/officeDocument/2006/relationships/image" Target="../media/image16.wmf"/><Relationship Id="rId14" Type="http://schemas.openxmlformats.org/officeDocument/2006/relationships/oleObject" Target="../embeddings/oleObject19.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22.bin"/><Relationship Id="rId13" Type="http://schemas.openxmlformats.org/officeDocument/2006/relationships/image" Target="../media/image24.wmf"/><Relationship Id="rId3" Type="http://schemas.openxmlformats.org/officeDocument/2006/relationships/notesSlide" Target="../notesSlides/notesSlide11.xml"/><Relationship Id="rId7" Type="http://schemas.openxmlformats.org/officeDocument/2006/relationships/image" Target="../media/image21.wmf"/><Relationship Id="rId12" Type="http://schemas.openxmlformats.org/officeDocument/2006/relationships/oleObject" Target="../embeddings/oleObject24.bin"/><Relationship Id="rId2" Type="http://schemas.openxmlformats.org/officeDocument/2006/relationships/slideLayout" Target="../slideLayouts/slideLayout7.xml"/><Relationship Id="rId1" Type="http://schemas.openxmlformats.org/officeDocument/2006/relationships/tags" Target="../tags/tag11.xml"/><Relationship Id="rId6" Type="http://schemas.openxmlformats.org/officeDocument/2006/relationships/oleObject" Target="../embeddings/oleObject21.bin"/><Relationship Id="rId11" Type="http://schemas.openxmlformats.org/officeDocument/2006/relationships/image" Target="../media/image23.wmf"/><Relationship Id="rId5" Type="http://schemas.openxmlformats.org/officeDocument/2006/relationships/image" Target="../media/image20.wmf"/><Relationship Id="rId15" Type="http://schemas.openxmlformats.org/officeDocument/2006/relationships/image" Target="../media/image25.wmf"/><Relationship Id="rId10" Type="http://schemas.openxmlformats.org/officeDocument/2006/relationships/oleObject" Target="../embeddings/oleObject23.bin"/><Relationship Id="rId4" Type="http://schemas.openxmlformats.org/officeDocument/2006/relationships/oleObject" Target="../embeddings/oleObject20.bin"/><Relationship Id="rId9" Type="http://schemas.openxmlformats.org/officeDocument/2006/relationships/image" Target="../media/image22.wmf"/><Relationship Id="rId14" Type="http://schemas.openxmlformats.org/officeDocument/2006/relationships/oleObject" Target="../embeddings/oleObject25.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8" Type="http://schemas.openxmlformats.org/officeDocument/2006/relationships/image" Target="../media/image22.wmf"/><Relationship Id="rId13" Type="http://schemas.openxmlformats.org/officeDocument/2006/relationships/oleObject" Target="../embeddings/oleObject25.bin"/><Relationship Id="rId3" Type="http://schemas.openxmlformats.org/officeDocument/2006/relationships/oleObject" Target="../embeddings/oleObject20.bin"/><Relationship Id="rId7" Type="http://schemas.openxmlformats.org/officeDocument/2006/relationships/oleObject" Target="../embeddings/oleObject22.bin"/><Relationship Id="rId12" Type="http://schemas.openxmlformats.org/officeDocument/2006/relationships/image" Target="../media/image24.w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1.wmf"/><Relationship Id="rId11" Type="http://schemas.openxmlformats.org/officeDocument/2006/relationships/oleObject" Target="../embeddings/oleObject24.bin"/><Relationship Id="rId5" Type="http://schemas.openxmlformats.org/officeDocument/2006/relationships/oleObject" Target="../embeddings/oleObject21.bin"/><Relationship Id="rId10" Type="http://schemas.openxmlformats.org/officeDocument/2006/relationships/image" Target="../media/image23.wmf"/><Relationship Id="rId4" Type="http://schemas.openxmlformats.org/officeDocument/2006/relationships/image" Target="../media/image20.wmf"/><Relationship Id="rId9" Type="http://schemas.openxmlformats.org/officeDocument/2006/relationships/oleObject" Target="../embeddings/oleObject23.bin"/><Relationship Id="rId14" Type="http://schemas.openxmlformats.org/officeDocument/2006/relationships/image" Target="../media/image25.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4.xml"/><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 Id="rId9" Type="http://schemas.openxmlformats.org/officeDocument/2006/relationships/image" Target="../media/image3.w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5.xml"/><Relationship Id="rId5" Type="http://schemas.openxmlformats.org/officeDocument/2006/relationships/image" Target="../media/image4.wmf"/><Relationship Id="rId4"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6.wmf"/><Relationship Id="rId2" Type="http://schemas.openxmlformats.org/officeDocument/2006/relationships/slideLayout" Target="../slideLayouts/slideLayout7.xml"/><Relationship Id="rId1" Type="http://schemas.openxmlformats.org/officeDocument/2006/relationships/tags" Target="../tags/tag6.xml"/><Relationship Id="rId6" Type="http://schemas.openxmlformats.org/officeDocument/2006/relationships/oleObject" Target="../embeddings/oleObject6.bin"/><Relationship Id="rId5" Type="http://schemas.openxmlformats.org/officeDocument/2006/relationships/image" Target="../media/image5.wmf"/><Relationship Id="rId4" Type="http://schemas.openxmlformats.org/officeDocument/2006/relationships/oleObject" Target="../embeddings/oleObject5.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7.xml"/><Relationship Id="rId7" Type="http://schemas.openxmlformats.org/officeDocument/2006/relationships/image" Target="../media/image8.wmf"/><Relationship Id="rId2" Type="http://schemas.openxmlformats.org/officeDocument/2006/relationships/slideLayout" Target="../slideLayouts/slideLayout7.xml"/><Relationship Id="rId1" Type="http://schemas.openxmlformats.org/officeDocument/2006/relationships/tags" Target="../tags/tag7.xml"/><Relationship Id="rId6" Type="http://schemas.openxmlformats.org/officeDocument/2006/relationships/oleObject" Target="../embeddings/oleObject8.bin"/><Relationship Id="rId5" Type="http://schemas.openxmlformats.org/officeDocument/2006/relationships/image" Target="../media/image7.wmf"/><Relationship Id="rId4" Type="http://schemas.openxmlformats.org/officeDocument/2006/relationships/oleObject" Target="../embeddings/oleObject7.bin"/><Relationship Id="rId9" Type="http://schemas.openxmlformats.org/officeDocument/2006/relationships/image" Target="../media/image9.w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8.xml"/><Relationship Id="rId7" Type="http://schemas.openxmlformats.org/officeDocument/2006/relationships/image" Target="../media/image11.wmf"/><Relationship Id="rId2" Type="http://schemas.openxmlformats.org/officeDocument/2006/relationships/slideLayout" Target="../slideLayouts/slideLayout7.xml"/><Relationship Id="rId1" Type="http://schemas.openxmlformats.org/officeDocument/2006/relationships/tags" Target="../tags/tag8.xml"/><Relationship Id="rId6" Type="http://schemas.openxmlformats.org/officeDocument/2006/relationships/oleObject" Target="../embeddings/oleObject11.bin"/><Relationship Id="rId5" Type="http://schemas.openxmlformats.org/officeDocument/2006/relationships/image" Target="../media/image10.wmf"/><Relationship Id="rId4" Type="http://schemas.openxmlformats.org/officeDocument/2006/relationships/oleObject" Target="../embeddings/oleObject10.bin"/><Relationship Id="rId9" Type="http://schemas.openxmlformats.org/officeDocument/2006/relationships/image" Target="../media/image12.w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9.xml"/><Relationship Id="rId5" Type="http://schemas.openxmlformats.org/officeDocument/2006/relationships/image" Target="../media/image13.wmf"/><Relationship Id="rId4" Type="http://schemas.openxmlformats.org/officeDocument/2006/relationships/oleObject" Target="../embeddings/oleObject1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4"/>
          <p:cNvSpPr txBox="1">
            <a:spLocks noChangeArrowheads="1"/>
          </p:cNvSpPr>
          <p:nvPr/>
        </p:nvSpPr>
        <p:spPr bwMode="auto">
          <a:xfrm>
            <a:off x="2895600" y="2286000"/>
            <a:ext cx="3487493" cy="461665"/>
          </a:xfrm>
          <a:prstGeom prst="rect">
            <a:avLst/>
          </a:prstGeom>
          <a:noFill/>
          <a:ln w="9525">
            <a:noFill/>
            <a:miter lim="800000"/>
            <a:headEnd/>
            <a:tailEnd/>
          </a:ln>
        </p:spPr>
        <p:txBody>
          <a:bodyPr wrap="none">
            <a:spAutoFit/>
          </a:bodyPr>
          <a:lstStyle/>
          <a:p>
            <a:r>
              <a:rPr lang="en-US" sz="2400" dirty="0">
                <a:latin typeface="Arial" panose="020B0604020202020204" pitchFamily="34" charset="0"/>
                <a:cs typeface="Arial" panose="020B0604020202020204" pitchFamily="34" charset="0"/>
              </a:rPr>
              <a:t>Equilibrium of Trusses -I</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6" name="TextBox 2"/>
          <p:cNvSpPr txBox="1">
            <a:spLocks noChangeArrowheads="1"/>
          </p:cNvSpPr>
          <p:nvPr/>
        </p:nvSpPr>
        <p:spPr bwMode="auto">
          <a:xfrm>
            <a:off x="2533284" y="59422"/>
            <a:ext cx="3465629" cy="646331"/>
          </a:xfrm>
          <a:prstGeom prst="rect">
            <a:avLst/>
          </a:prstGeom>
          <a:noFill/>
          <a:ln w="9525">
            <a:noFill/>
            <a:miter lim="800000"/>
            <a:headEnd/>
            <a:tailEnd/>
          </a:ln>
        </p:spPr>
        <p:txBody>
          <a:bodyPr wrap="none">
            <a:spAutoFit/>
          </a:bodyPr>
          <a:lstStyle/>
          <a:p>
            <a:r>
              <a:rPr lang="en-US" dirty="0">
                <a:latin typeface="Calibri" pitchFamily="34" charset="0"/>
              </a:rPr>
              <a:t>Numerical Solution with MATLAB</a:t>
            </a:r>
          </a:p>
          <a:p>
            <a:r>
              <a:rPr lang="en-US" dirty="0">
                <a:latin typeface="Calibri" pitchFamily="34" charset="0"/>
              </a:rPr>
              <a:t>Here we will consider all three pins</a:t>
            </a:r>
          </a:p>
        </p:txBody>
      </p:sp>
      <p:sp>
        <p:nvSpPr>
          <p:cNvPr id="20537" name="TextBox 3"/>
          <p:cNvSpPr txBox="1">
            <a:spLocks noChangeArrowheads="1"/>
          </p:cNvSpPr>
          <p:nvPr/>
        </p:nvSpPr>
        <p:spPr bwMode="auto">
          <a:xfrm flipH="1">
            <a:off x="228600" y="914400"/>
            <a:ext cx="1401763" cy="369888"/>
          </a:xfrm>
          <a:prstGeom prst="rect">
            <a:avLst/>
          </a:prstGeom>
          <a:noFill/>
          <a:ln w="9525">
            <a:noFill/>
            <a:miter lim="800000"/>
            <a:headEnd/>
            <a:tailEnd/>
          </a:ln>
        </p:spPr>
        <p:txBody>
          <a:bodyPr>
            <a:spAutoFit/>
          </a:bodyPr>
          <a:lstStyle/>
          <a:p>
            <a:r>
              <a:rPr lang="en-US">
                <a:solidFill>
                  <a:srgbClr val="C00000"/>
                </a:solidFill>
                <a:latin typeface="Calibri" pitchFamily="34" charset="0"/>
              </a:rPr>
              <a:t>Pin A</a:t>
            </a:r>
          </a:p>
        </p:txBody>
      </p:sp>
      <p:cxnSp>
        <p:nvCxnSpPr>
          <p:cNvPr id="20538" name="Straight Arrow Connector 4"/>
          <p:cNvCxnSpPr>
            <a:cxnSpLocks noChangeShapeType="1"/>
          </p:cNvCxnSpPr>
          <p:nvPr/>
        </p:nvCxnSpPr>
        <p:spPr bwMode="auto">
          <a:xfrm>
            <a:off x="1676400" y="2057400"/>
            <a:ext cx="990600" cy="1588"/>
          </a:xfrm>
          <a:prstGeom prst="straightConnector1">
            <a:avLst/>
          </a:prstGeom>
          <a:noFill/>
          <a:ln w="25400" algn="ctr">
            <a:solidFill>
              <a:schemeClr val="tx1"/>
            </a:solidFill>
            <a:round/>
            <a:headEnd/>
            <a:tailEnd type="triangle" w="med" len="med"/>
          </a:ln>
        </p:spPr>
      </p:cxnSp>
      <p:sp>
        <p:nvSpPr>
          <p:cNvPr id="20539" name="TextBox 9"/>
          <p:cNvSpPr txBox="1">
            <a:spLocks noChangeArrowheads="1"/>
          </p:cNvSpPr>
          <p:nvPr/>
        </p:nvSpPr>
        <p:spPr bwMode="auto">
          <a:xfrm>
            <a:off x="2057400" y="2286000"/>
            <a:ext cx="447675" cy="369888"/>
          </a:xfrm>
          <a:prstGeom prst="rect">
            <a:avLst/>
          </a:prstGeom>
          <a:noFill/>
          <a:ln w="9525">
            <a:noFill/>
            <a:miter lim="800000"/>
            <a:headEnd/>
            <a:tailEnd/>
          </a:ln>
        </p:spPr>
        <p:txBody>
          <a:bodyPr wrap="none">
            <a:spAutoFit/>
          </a:bodyPr>
          <a:lstStyle/>
          <a:p>
            <a:r>
              <a:rPr lang="en-US">
                <a:latin typeface="Calibri" pitchFamily="34" charset="0"/>
              </a:rPr>
              <a:t>F</a:t>
            </a:r>
            <a:r>
              <a:rPr lang="en-US" baseline="-25000">
                <a:latin typeface="Calibri" pitchFamily="34" charset="0"/>
              </a:rPr>
              <a:t>AC</a:t>
            </a:r>
            <a:endParaRPr lang="en-US">
              <a:latin typeface="Calibri" pitchFamily="34" charset="0"/>
            </a:endParaRPr>
          </a:p>
        </p:txBody>
      </p:sp>
      <p:cxnSp>
        <p:nvCxnSpPr>
          <p:cNvPr id="20540" name="Straight Arrow Connector 10"/>
          <p:cNvCxnSpPr>
            <a:cxnSpLocks noChangeShapeType="1"/>
          </p:cNvCxnSpPr>
          <p:nvPr/>
        </p:nvCxnSpPr>
        <p:spPr bwMode="auto">
          <a:xfrm rot="5400000" flipH="1" flipV="1">
            <a:off x="1600200" y="914400"/>
            <a:ext cx="914400" cy="914400"/>
          </a:xfrm>
          <a:prstGeom prst="straightConnector1">
            <a:avLst/>
          </a:prstGeom>
          <a:noFill/>
          <a:ln w="25400" algn="ctr">
            <a:solidFill>
              <a:schemeClr val="tx1"/>
            </a:solidFill>
            <a:round/>
            <a:headEnd/>
            <a:tailEnd type="triangle" w="med" len="med"/>
          </a:ln>
        </p:spPr>
      </p:cxnSp>
      <p:cxnSp>
        <p:nvCxnSpPr>
          <p:cNvPr id="12" name="Straight Connector 11"/>
          <p:cNvCxnSpPr/>
          <p:nvPr/>
        </p:nvCxnSpPr>
        <p:spPr>
          <a:xfrm rot="5400000">
            <a:off x="2133600" y="1447800"/>
            <a:ext cx="3048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1981200" y="1600200"/>
            <a:ext cx="3048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0543" name="TextBox 13"/>
          <p:cNvSpPr txBox="1">
            <a:spLocks noChangeArrowheads="1"/>
          </p:cNvSpPr>
          <p:nvPr/>
        </p:nvSpPr>
        <p:spPr bwMode="auto">
          <a:xfrm>
            <a:off x="1981200" y="1524000"/>
            <a:ext cx="301625" cy="369888"/>
          </a:xfrm>
          <a:prstGeom prst="rect">
            <a:avLst/>
          </a:prstGeom>
          <a:noFill/>
          <a:ln w="9525">
            <a:noFill/>
            <a:miter lim="800000"/>
            <a:headEnd/>
            <a:tailEnd/>
          </a:ln>
        </p:spPr>
        <p:txBody>
          <a:bodyPr wrap="none">
            <a:spAutoFit/>
          </a:bodyPr>
          <a:lstStyle/>
          <a:p>
            <a:r>
              <a:rPr lang="en-US">
                <a:latin typeface="Calibri" pitchFamily="34" charset="0"/>
              </a:rPr>
              <a:t>3</a:t>
            </a:r>
          </a:p>
        </p:txBody>
      </p:sp>
      <p:sp>
        <p:nvSpPr>
          <p:cNvPr id="20544" name="TextBox 14"/>
          <p:cNvSpPr txBox="1">
            <a:spLocks noChangeArrowheads="1"/>
          </p:cNvSpPr>
          <p:nvPr/>
        </p:nvSpPr>
        <p:spPr bwMode="auto">
          <a:xfrm>
            <a:off x="2286000" y="1219200"/>
            <a:ext cx="301625" cy="369888"/>
          </a:xfrm>
          <a:prstGeom prst="rect">
            <a:avLst/>
          </a:prstGeom>
          <a:noFill/>
          <a:ln w="9525">
            <a:noFill/>
            <a:miter lim="800000"/>
            <a:headEnd/>
            <a:tailEnd/>
          </a:ln>
        </p:spPr>
        <p:txBody>
          <a:bodyPr wrap="none">
            <a:spAutoFit/>
          </a:bodyPr>
          <a:lstStyle/>
          <a:p>
            <a:r>
              <a:rPr lang="en-US">
                <a:latin typeface="Calibri" pitchFamily="34" charset="0"/>
              </a:rPr>
              <a:t>4</a:t>
            </a:r>
          </a:p>
        </p:txBody>
      </p:sp>
      <p:sp>
        <p:nvSpPr>
          <p:cNvPr id="20545" name="TextBox 15"/>
          <p:cNvSpPr txBox="1">
            <a:spLocks noChangeArrowheads="1"/>
          </p:cNvSpPr>
          <p:nvPr/>
        </p:nvSpPr>
        <p:spPr bwMode="auto">
          <a:xfrm>
            <a:off x="1828800" y="1066800"/>
            <a:ext cx="228600" cy="369888"/>
          </a:xfrm>
          <a:prstGeom prst="rect">
            <a:avLst/>
          </a:prstGeom>
          <a:noFill/>
          <a:ln w="9525">
            <a:noFill/>
            <a:miter lim="800000"/>
            <a:headEnd/>
            <a:tailEnd/>
          </a:ln>
        </p:spPr>
        <p:txBody>
          <a:bodyPr>
            <a:spAutoFit/>
          </a:bodyPr>
          <a:lstStyle/>
          <a:p>
            <a:r>
              <a:rPr lang="en-US">
                <a:latin typeface="Calibri" pitchFamily="34" charset="0"/>
              </a:rPr>
              <a:t>5</a:t>
            </a:r>
          </a:p>
        </p:txBody>
      </p:sp>
      <p:sp>
        <p:nvSpPr>
          <p:cNvPr id="20546" name="TextBox 16"/>
          <p:cNvSpPr txBox="1">
            <a:spLocks noChangeArrowheads="1"/>
          </p:cNvSpPr>
          <p:nvPr/>
        </p:nvSpPr>
        <p:spPr bwMode="auto">
          <a:xfrm flipH="1">
            <a:off x="2590800" y="685800"/>
            <a:ext cx="868363" cy="369888"/>
          </a:xfrm>
          <a:prstGeom prst="rect">
            <a:avLst/>
          </a:prstGeom>
          <a:noFill/>
          <a:ln w="9525">
            <a:noFill/>
            <a:miter lim="800000"/>
            <a:headEnd/>
            <a:tailEnd/>
          </a:ln>
        </p:spPr>
        <p:txBody>
          <a:bodyPr>
            <a:spAutoFit/>
          </a:bodyPr>
          <a:lstStyle/>
          <a:p>
            <a:r>
              <a:rPr lang="en-US">
                <a:latin typeface="Calibri" pitchFamily="34" charset="0"/>
              </a:rPr>
              <a:t>F</a:t>
            </a:r>
            <a:r>
              <a:rPr lang="en-US" baseline="-25000">
                <a:latin typeface="Calibri" pitchFamily="34" charset="0"/>
              </a:rPr>
              <a:t>AB</a:t>
            </a:r>
            <a:endParaRPr lang="en-US">
              <a:latin typeface="Calibri" pitchFamily="34" charset="0"/>
            </a:endParaRPr>
          </a:p>
        </p:txBody>
      </p:sp>
      <p:graphicFrame>
        <p:nvGraphicFramePr>
          <p:cNvPr id="20530" name="Object 50"/>
          <p:cNvGraphicFramePr>
            <a:graphicFrameLocks noChangeAspect="1"/>
          </p:cNvGraphicFramePr>
          <p:nvPr/>
        </p:nvGraphicFramePr>
        <p:xfrm>
          <a:off x="838200" y="4191000"/>
          <a:ext cx="1468438" cy="1062038"/>
        </p:xfrm>
        <a:graphic>
          <a:graphicData uri="http://schemas.openxmlformats.org/presentationml/2006/ole">
            <mc:AlternateContent xmlns:mc="http://schemas.openxmlformats.org/markup-compatibility/2006">
              <mc:Choice xmlns:v="urn:schemas-microsoft-com:vml" Requires="v">
                <p:oleObj name="Equation" r:id="rId4" imgW="914400" imgH="660400" progId="Equation.DSMT4">
                  <p:embed/>
                </p:oleObj>
              </mc:Choice>
              <mc:Fallback>
                <p:oleObj name="Equation" r:id="rId4" imgW="914400" imgH="660400" progId="Equation.DSMT4">
                  <p:embed/>
                  <p:pic>
                    <p:nvPicPr>
                      <p:cNvPr id="0" name="Picture 6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4191000"/>
                        <a:ext cx="1468438" cy="1062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9" name="Straight Arrow Connector 18"/>
          <p:cNvCxnSpPr/>
          <p:nvPr/>
        </p:nvCxnSpPr>
        <p:spPr>
          <a:xfrm rot="5400000" flipH="1" flipV="1">
            <a:off x="504826" y="4298950"/>
            <a:ext cx="381000" cy="317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548" name="TextBox 19"/>
          <p:cNvSpPr txBox="1">
            <a:spLocks noChangeArrowheads="1"/>
          </p:cNvSpPr>
          <p:nvPr/>
        </p:nvSpPr>
        <p:spPr bwMode="auto">
          <a:xfrm>
            <a:off x="390525" y="4110038"/>
            <a:ext cx="300038" cy="369887"/>
          </a:xfrm>
          <a:prstGeom prst="rect">
            <a:avLst/>
          </a:prstGeom>
          <a:noFill/>
          <a:ln w="9525">
            <a:noFill/>
            <a:miter lim="800000"/>
            <a:headEnd/>
            <a:tailEnd/>
          </a:ln>
        </p:spPr>
        <p:txBody>
          <a:bodyPr wrap="none">
            <a:spAutoFit/>
          </a:bodyPr>
          <a:lstStyle/>
          <a:p>
            <a:r>
              <a:rPr lang="en-US">
                <a:latin typeface="Calibri" pitchFamily="34" charset="0"/>
              </a:rPr>
              <a:t>+</a:t>
            </a:r>
          </a:p>
        </p:txBody>
      </p:sp>
      <p:graphicFrame>
        <p:nvGraphicFramePr>
          <p:cNvPr id="20531" name="Object 51"/>
          <p:cNvGraphicFramePr>
            <a:graphicFrameLocks noChangeAspect="1"/>
          </p:cNvGraphicFramePr>
          <p:nvPr/>
        </p:nvGraphicFramePr>
        <p:xfrm>
          <a:off x="817563" y="2895600"/>
          <a:ext cx="2154237" cy="1131888"/>
        </p:xfrm>
        <a:graphic>
          <a:graphicData uri="http://schemas.openxmlformats.org/presentationml/2006/ole">
            <mc:AlternateContent xmlns:mc="http://schemas.openxmlformats.org/markup-compatibility/2006">
              <mc:Choice xmlns:v="urn:schemas-microsoft-com:vml" Requires="v">
                <p:oleObj name="Equation" r:id="rId6" imgW="1257300" imgH="660400" progId="Equation.DSMT4">
                  <p:embed/>
                </p:oleObj>
              </mc:Choice>
              <mc:Fallback>
                <p:oleObj name="Equation" r:id="rId6" imgW="1257300" imgH="660400" progId="Equation.DSMT4">
                  <p:embed/>
                  <p:pic>
                    <p:nvPicPr>
                      <p:cNvPr id="0" name="Picture 6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7563" y="2895600"/>
                        <a:ext cx="2154237" cy="1131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2" name="Straight Arrow Connector 21"/>
          <p:cNvCxnSpPr/>
          <p:nvPr/>
        </p:nvCxnSpPr>
        <p:spPr>
          <a:xfrm>
            <a:off x="482600" y="3117850"/>
            <a:ext cx="381000" cy="158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550" name="TextBox 22"/>
          <p:cNvSpPr txBox="1">
            <a:spLocks noChangeArrowheads="1"/>
          </p:cNvSpPr>
          <p:nvPr/>
        </p:nvSpPr>
        <p:spPr bwMode="auto">
          <a:xfrm>
            <a:off x="522288" y="2774950"/>
            <a:ext cx="300037" cy="369888"/>
          </a:xfrm>
          <a:prstGeom prst="rect">
            <a:avLst/>
          </a:prstGeom>
          <a:noFill/>
          <a:ln w="9525">
            <a:noFill/>
            <a:miter lim="800000"/>
            <a:headEnd/>
            <a:tailEnd/>
          </a:ln>
        </p:spPr>
        <p:txBody>
          <a:bodyPr wrap="none">
            <a:spAutoFit/>
          </a:bodyPr>
          <a:lstStyle/>
          <a:p>
            <a:r>
              <a:rPr lang="en-US">
                <a:latin typeface="Calibri" pitchFamily="34" charset="0"/>
              </a:rPr>
              <a:t>+</a:t>
            </a:r>
          </a:p>
        </p:txBody>
      </p:sp>
      <p:sp>
        <p:nvSpPr>
          <p:cNvPr id="24" name="Oval 23"/>
          <p:cNvSpPr/>
          <p:nvPr/>
        </p:nvSpPr>
        <p:spPr>
          <a:xfrm>
            <a:off x="1371600" y="1981200"/>
            <a:ext cx="152400" cy="15240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0552" name="Straight Arrow Connector 25"/>
          <p:cNvCxnSpPr>
            <a:cxnSpLocks noChangeShapeType="1"/>
          </p:cNvCxnSpPr>
          <p:nvPr/>
        </p:nvCxnSpPr>
        <p:spPr bwMode="auto">
          <a:xfrm>
            <a:off x="762000" y="2057400"/>
            <a:ext cx="457200" cy="1588"/>
          </a:xfrm>
          <a:prstGeom prst="straightConnector1">
            <a:avLst/>
          </a:prstGeom>
          <a:noFill/>
          <a:ln w="25400" algn="ctr">
            <a:solidFill>
              <a:srgbClr val="FF0000"/>
            </a:solidFill>
            <a:round/>
            <a:headEnd/>
            <a:tailEnd type="triangle" w="med" len="med"/>
          </a:ln>
        </p:spPr>
      </p:cxnSp>
      <p:cxnSp>
        <p:nvCxnSpPr>
          <p:cNvPr id="20553" name="Straight Arrow Connector 27"/>
          <p:cNvCxnSpPr>
            <a:cxnSpLocks noChangeShapeType="1"/>
          </p:cNvCxnSpPr>
          <p:nvPr/>
        </p:nvCxnSpPr>
        <p:spPr bwMode="auto">
          <a:xfrm rot="5400000" flipH="1" flipV="1">
            <a:off x="1181101" y="2476500"/>
            <a:ext cx="533400" cy="3175"/>
          </a:xfrm>
          <a:prstGeom prst="straightConnector1">
            <a:avLst/>
          </a:prstGeom>
          <a:noFill/>
          <a:ln w="25400" algn="ctr">
            <a:solidFill>
              <a:srgbClr val="FF0000"/>
            </a:solidFill>
            <a:round/>
            <a:headEnd/>
            <a:tailEnd type="triangle" w="med" len="med"/>
          </a:ln>
        </p:spPr>
      </p:cxnSp>
      <p:sp>
        <p:nvSpPr>
          <p:cNvPr id="20554" name="TextBox 28"/>
          <p:cNvSpPr txBox="1">
            <a:spLocks noChangeArrowheads="1"/>
          </p:cNvSpPr>
          <p:nvPr/>
        </p:nvSpPr>
        <p:spPr bwMode="auto">
          <a:xfrm>
            <a:off x="685800" y="1600200"/>
            <a:ext cx="457200" cy="369888"/>
          </a:xfrm>
          <a:prstGeom prst="rect">
            <a:avLst/>
          </a:prstGeom>
          <a:noFill/>
          <a:ln w="9525">
            <a:noFill/>
            <a:miter lim="800000"/>
            <a:headEnd/>
            <a:tailEnd/>
          </a:ln>
        </p:spPr>
        <p:txBody>
          <a:bodyPr>
            <a:spAutoFit/>
          </a:bodyPr>
          <a:lstStyle/>
          <a:p>
            <a:r>
              <a:rPr lang="en-US">
                <a:latin typeface="Calibri" pitchFamily="34" charset="0"/>
              </a:rPr>
              <a:t>A</a:t>
            </a:r>
            <a:r>
              <a:rPr lang="en-US" baseline="-25000">
                <a:latin typeface="Calibri" pitchFamily="34" charset="0"/>
              </a:rPr>
              <a:t>x</a:t>
            </a:r>
            <a:endParaRPr lang="en-US">
              <a:latin typeface="Calibri" pitchFamily="34" charset="0"/>
            </a:endParaRPr>
          </a:p>
        </p:txBody>
      </p:sp>
      <p:sp>
        <p:nvSpPr>
          <p:cNvPr id="20555" name="TextBox 29"/>
          <p:cNvSpPr txBox="1">
            <a:spLocks noChangeArrowheads="1"/>
          </p:cNvSpPr>
          <p:nvPr/>
        </p:nvSpPr>
        <p:spPr bwMode="auto">
          <a:xfrm>
            <a:off x="1447800" y="2514600"/>
            <a:ext cx="382588" cy="369888"/>
          </a:xfrm>
          <a:prstGeom prst="rect">
            <a:avLst/>
          </a:prstGeom>
          <a:noFill/>
          <a:ln w="9525">
            <a:noFill/>
            <a:miter lim="800000"/>
            <a:headEnd/>
            <a:tailEnd/>
          </a:ln>
        </p:spPr>
        <p:txBody>
          <a:bodyPr wrap="none">
            <a:spAutoFit/>
          </a:bodyPr>
          <a:lstStyle/>
          <a:p>
            <a:r>
              <a:rPr lang="en-US">
                <a:latin typeface="Calibri" pitchFamily="34" charset="0"/>
              </a:rPr>
              <a:t>A</a:t>
            </a:r>
            <a:r>
              <a:rPr lang="en-US" baseline="-25000">
                <a:latin typeface="Calibri" pitchFamily="34" charset="0"/>
              </a:rPr>
              <a:t>y</a:t>
            </a:r>
            <a:endParaRPr lang="en-US">
              <a:latin typeface="Calibri" pitchFamily="34" charset="0"/>
            </a:endParaRPr>
          </a:p>
        </p:txBody>
      </p:sp>
      <p:sp>
        <p:nvSpPr>
          <p:cNvPr id="20556" name="TextBox 46"/>
          <p:cNvSpPr txBox="1">
            <a:spLocks noChangeArrowheads="1"/>
          </p:cNvSpPr>
          <p:nvPr/>
        </p:nvSpPr>
        <p:spPr bwMode="auto">
          <a:xfrm>
            <a:off x="1981200" y="5791200"/>
            <a:ext cx="1524000" cy="369888"/>
          </a:xfrm>
          <a:prstGeom prst="rect">
            <a:avLst/>
          </a:prstGeom>
          <a:noFill/>
          <a:ln w="9525">
            <a:noFill/>
            <a:miter lim="800000"/>
            <a:headEnd/>
            <a:tailEnd/>
          </a:ln>
        </p:spPr>
        <p:txBody>
          <a:bodyPr>
            <a:spAutoFit/>
          </a:bodyPr>
          <a:lstStyle/>
          <a:p>
            <a:r>
              <a:rPr lang="en-US">
                <a:solidFill>
                  <a:srgbClr val="C00000"/>
                </a:solidFill>
                <a:latin typeface="Calibri" pitchFamily="34" charset="0"/>
              </a:rPr>
              <a:t>Pin C</a:t>
            </a:r>
          </a:p>
        </p:txBody>
      </p:sp>
      <p:sp>
        <p:nvSpPr>
          <p:cNvPr id="48" name="Oval 47"/>
          <p:cNvSpPr/>
          <p:nvPr/>
        </p:nvSpPr>
        <p:spPr>
          <a:xfrm>
            <a:off x="3886200" y="5638800"/>
            <a:ext cx="152400" cy="15240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0558" name="Straight Arrow Connector 48"/>
          <p:cNvCxnSpPr>
            <a:cxnSpLocks noChangeShapeType="1"/>
          </p:cNvCxnSpPr>
          <p:nvPr/>
        </p:nvCxnSpPr>
        <p:spPr bwMode="auto">
          <a:xfrm rot="5400000" flipH="1" flipV="1">
            <a:off x="3656013" y="5181600"/>
            <a:ext cx="611188" cy="1587"/>
          </a:xfrm>
          <a:prstGeom prst="straightConnector1">
            <a:avLst/>
          </a:prstGeom>
          <a:noFill/>
          <a:ln w="25400" algn="ctr">
            <a:solidFill>
              <a:schemeClr val="tx1"/>
            </a:solidFill>
            <a:round/>
            <a:headEnd/>
            <a:tailEnd type="triangle" w="med" len="med"/>
          </a:ln>
        </p:spPr>
      </p:cxnSp>
      <p:cxnSp>
        <p:nvCxnSpPr>
          <p:cNvPr id="20559" name="Straight Arrow Connector 49"/>
          <p:cNvCxnSpPr>
            <a:cxnSpLocks noChangeShapeType="1"/>
          </p:cNvCxnSpPr>
          <p:nvPr/>
        </p:nvCxnSpPr>
        <p:spPr bwMode="auto">
          <a:xfrm rot="5400000" flipH="1" flipV="1">
            <a:off x="3619501" y="6210300"/>
            <a:ext cx="685800" cy="3175"/>
          </a:xfrm>
          <a:prstGeom prst="straightConnector1">
            <a:avLst/>
          </a:prstGeom>
          <a:noFill/>
          <a:ln w="25400" algn="ctr">
            <a:solidFill>
              <a:srgbClr val="FF0000"/>
            </a:solidFill>
            <a:round/>
            <a:headEnd/>
            <a:tailEnd type="triangle" w="med" len="med"/>
          </a:ln>
        </p:spPr>
      </p:cxnSp>
      <p:sp>
        <p:nvSpPr>
          <p:cNvPr id="20560" name="TextBox 50"/>
          <p:cNvSpPr txBox="1">
            <a:spLocks noChangeArrowheads="1"/>
          </p:cNvSpPr>
          <p:nvPr/>
        </p:nvSpPr>
        <p:spPr bwMode="auto">
          <a:xfrm>
            <a:off x="4114800" y="6019800"/>
            <a:ext cx="376238" cy="369888"/>
          </a:xfrm>
          <a:prstGeom prst="rect">
            <a:avLst/>
          </a:prstGeom>
          <a:noFill/>
          <a:ln w="9525">
            <a:noFill/>
            <a:miter lim="800000"/>
            <a:headEnd/>
            <a:tailEnd/>
          </a:ln>
        </p:spPr>
        <p:txBody>
          <a:bodyPr wrap="none">
            <a:spAutoFit/>
          </a:bodyPr>
          <a:lstStyle/>
          <a:p>
            <a:r>
              <a:rPr lang="en-US">
                <a:latin typeface="Calibri" pitchFamily="34" charset="0"/>
              </a:rPr>
              <a:t>C</a:t>
            </a:r>
            <a:r>
              <a:rPr lang="en-US" baseline="-25000">
                <a:latin typeface="Calibri" pitchFamily="34" charset="0"/>
              </a:rPr>
              <a:t>y</a:t>
            </a:r>
            <a:endParaRPr lang="en-US">
              <a:latin typeface="Calibri" pitchFamily="34" charset="0"/>
            </a:endParaRPr>
          </a:p>
        </p:txBody>
      </p:sp>
      <p:cxnSp>
        <p:nvCxnSpPr>
          <p:cNvPr id="20561" name="Straight Arrow Connector 54"/>
          <p:cNvCxnSpPr>
            <a:cxnSpLocks noChangeShapeType="1"/>
          </p:cNvCxnSpPr>
          <p:nvPr/>
        </p:nvCxnSpPr>
        <p:spPr bwMode="auto">
          <a:xfrm rot="10800000">
            <a:off x="2895600" y="5715000"/>
            <a:ext cx="838200" cy="1588"/>
          </a:xfrm>
          <a:prstGeom prst="straightConnector1">
            <a:avLst/>
          </a:prstGeom>
          <a:noFill/>
          <a:ln w="25400" algn="ctr">
            <a:solidFill>
              <a:schemeClr val="tx1"/>
            </a:solidFill>
            <a:round/>
            <a:headEnd/>
            <a:tailEnd type="triangle" w="med" len="med"/>
          </a:ln>
        </p:spPr>
      </p:cxnSp>
      <p:sp>
        <p:nvSpPr>
          <p:cNvPr id="20562" name="TextBox 55"/>
          <p:cNvSpPr txBox="1">
            <a:spLocks noChangeArrowheads="1"/>
          </p:cNvSpPr>
          <p:nvPr/>
        </p:nvSpPr>
        <p:spPr bwMode="auto">
          <a:xfrm>
            <a:off x="3124200" y="5257800"/>
            <a:ext cx="447675" cy="369888"/>
          </a:xfrm>
          <a:prstGeom prst="rect">
            <a:avLst/>
          </a:prstGeom>
          <a:noFill/>
          <a:ln w="9525">
            <a:noFill/>
            <a:miter lim="800000"/>
            <a:headEnd/>
            <a:tailEnd/>
          </a:ln>
        </p:spPr>
        <p:txBody>
          <a:bodyPr wrap="none">
            <a:spAutoFit/>
          </a:bodyPr>
          <a:lstStyle/>
          <a:p>
            <a:r>
              <a:rPr lang="en-US">
                <a:latin typeface="Calibri" pitchFamily="34" charset="0"/>
              </a:rPr>
              <a:t>F</a:t>
            </a:r>
            <a:r>
              <a:rPr lang="en-US" baseline="-25000">
                <a:latin typeface="Calibri" pitchFamily="34" charset="0"/>
              </a:rPr>
              <a:t>AC</a:t>
            </a:r>
            <a:endParaRPr lang="en-US">
              <a:latin typeface="Calibri" pitchFamily="34" charset="0"/>
            </a:endParaRPr>
          </a:p>
        </p:txBody>
      </p:sp>
      <p:sp>
        <p:nvSpPr>
          <p:cNvPr id="20563" name="TextBox 56"/>
          <p:cNvSpPr txBox="1">
            <a:spLocks noChangeArrowheads="1"/>
          </p:cNvSpPr>
          <p:nvPr/>
        </p:nvSpPr>
        <p:spPr bwMode="auto">
          <a:xfrm>
            <a:off x="4191000" y="4953000"/>
            <a:ext cx="455613" cy="369888"/>
          </a:xfrm>
          <a:prstGeom prst="rect">
            <a:avLst/>
          </a:prstGeom>
          <a:noFill/>
          <a:ln w="9525">
            <a:noFill/>
            <a:miter lim="800000"/>
            <a:headEnd/>
            <a:tailEnd/>
          </a:ln>
        </p:spPr>
        <p:txBody>
          <a:bodyPr wrap="none">
            <a:spAutoFit/>
          </a:bodyPr>
          <a:lstStyle/>
          <a:p>
            <a:r>
              <a:rPr lang="en-US">
                <a:latin typeface="Calibri" pitchFamily="34" charset="0"/>
              </a:rPr>
              <a:t>F</a:t>
            </a:r>
            <a:r>
              <a:rPr lang="en-US" baseline="-25000">
                <a:latin typeface="Calibri" pitchFamily="34" charset="0"/>
              </a:rPr>
              <a:t>BC</a:t>
            </a:r>
            <a:endParaRPr lang="en-US">
              <a:latin typeface="Calibri" pitchFamily="34" charset="0"/>
            </a:endParaRPr>
          </a:p>
        </p:txBody>
      </p:sp>
      <p:graphicFrame>
        <p:nvGraphicFramePr>
          <p:cNvPr id="20532" name="Object 52"/>
          <p:cNvGraphicFramePr>
            <a:graphicFrameLocks noChangeAspect="1"/>
          </p:cNvGraphicFramePr>
          <p:nvPr/>
        </p:nvGraphicFramePr>
        <p:xfrm>
          <a:off x="5635625" y="4732338"/>
          <a:ext cx="1046163" cy="827087"/>
        </p:xfrm>
        <a:graphic>
          <a:graphicData uri="http://schemas.openxmlformats.org/presentationml/2006/ole">
            <mc:AlternateContent xmlns:mc="http://schemas.openxmlformats.org/markup-compatibility/2006">
              <mc:Choice xmlns:v="urn:schemas-microsoft-com:vml" Requires="v">
                <p:oleObj name="Equation" r:id="rId8" imgW="609336" imgH="482391" progId="Equation.DSMT4">
                  <p:embed/>
                </p:oleObj>
              </mc:Choice>
              <mc:Fallback>
                <p:oleObj name="Equation" r:id="rId8" imgW="609336" imgH="482391" progId="Equation.DSMT4">
                  <p:embed/>
                  <p:pic>
                    <p:nvPicPr>
                      <p:cNvPr id="0" name="Picture 6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35625" y="4732338"/>
                        <a:ext cx="1046163" cy="827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59" name="Straight Arrow Connector 58"/>
          <p:cNvCxnSpPr/>
          <p:nvPr/>
        </p:nvCxnSpPr>
        <p:spPr>
          <a:xfrm>
            <a:off x="5257800" y="4953000"/>
            <a:ext cx="381000" cy="158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565" name="TextBox 59"/>
          <p:cNvSpPr txBox="1">
            <a:spLocks noChangeArrowheads="1"/>
          </p:cNvSpPr>
          <p:nvPr/>
        </p:nvSpPr>
        <p:spPr bwMode="auto">
          <a:xfrm>
            <a:off x="5303838" y="4584700"/>
            <a:ext cx="300037" cy="369888"/>
          </a:xfrm>
          <a:prstGeom prst="rect">
            <a:avLst/>
          </a:prstGeom>
          <a:noFill/>
          <a:ln w="9525">
            <a:noFill/>
            <a:miter lim="800000"/>
            <a:headEnd/>
            <a:tailEnd/>
          </a:ln>
        </p:spPr>
        <p:txBody>
          <a:bodyPr wrap="none">
            <a:spAutoFit/>
          </a:bodyPr>
          <a:lstStyle/>
          <a:p>
            <a:r>
              <a:rPr lang="en-US">
                <a:latin typeface="Calibri" pitchFamily="34" charset="0"/>
              </a:rPr>
              <a:t>+</a:t>
            </a:r>
          </a:p>
        </p:txBody>
      </p:sp>
      <p:graphicFrame>
        <p:nvGraphicFramePr>
          <p:cNvPr id="20533" name="Object 53"/>
          <p:cNvGraphicFramePr>
            <a:graphicFrameLocks noChangeAspect="1"/>
          </p:cNvGraphicFramePr>
          <p:nvPr/>
        </p:nvGraphicFramePr>
        <p:xfrm>
          <a:off x="5727700" y="5773738"/>
          <a:ext cx="1285875" cy="817562"/>
        </p:xfrm>
        <a:graphic>
          <a:graphicData uri="http://schemas.openxmlformats.org/presentationml/2006/ole">
            <mc:AlternateContent xmlns:mc="http://schemas.openxmlformats.org/markup-compatibility/2006">
              <mc:Choice xmlns:v="urn:schemas-microsoft-com:vml" Requires="v">
                <p:oleObj name="Equation" r:id="rId10" imgW="800100" imgH="508000" progId="Equation.DSMT4">
                  <p:embed/>
                </p:oleObj>
              </mc:Choice>
              <mc:Fallback>
                <p:oleObj name="Equation" r:id="rId10" imgW="800100" imgH="508000" progId="Equation.DSMT4">
                  <p:embed/>
                  <p:pic>
                    <p:nvPicPr>
                      <p:cNvPr id="0" name="Picture 6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27700" y="5773738"/>
                        <a:ext cx="1285875" cy="817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2" name="Straight Arrow Connector 61"/>
          <p:cNvCxnSpPr/>
          <p:nvPr/>
        </p:nvCxnSpPr>
        <p:spPr>
          <a:xfrm rot="5400000" flipH="1" flipV="1">
            <a:off x="5449094" y="6007894"/>
            <a:ext cx="381000" cy="158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567" name="TextBox 62"/>
          <p:cNvSpPr txBox="1">
            <a:spLocks noChangeArrowheads="1"/>
          </p:cNvSpPr>
          <p:nvPr/>
        </p:nvSpPr>
        <p:spPr bwMode="auto">
          <a:xfrm>
            <a:off x="5256213" y="5818188"/>
            <a:ext cx="300037" cy="369887"/>
          </a:xfrm>
          <a:prstGeom prst="rect">
            <a:avLst/>
          </a:prstGeom>
          <a:noFill/>
          <a:ln w="9525">
            <a:noFill/>
            <a:miter lim="800000"/>
            <a:headEnd/>
            <a:tailEnd/>
          </a:ln>
        </p:spPr>
        <p:txBody>
          <a:bodyPr wrap="none">
            <a:spAutoFit/>
          </a:bodyPr>
          <a:lstStyle/>
          <a:p>
            <a:r>
              <a:rPr lang="en-US">
                <a:latin typeface="Calibri" pitchFamily="34" charset="0"/>
              </a:rPr>
              <a:t>+</a:t>
            </a:r>
          </a:p>
        </p:txBody>
      </p:sp>
      <p:sp>
        <p:nvSpPr>
          <p:cNvPr id="20568" name="TextBox 65"/>
          <p:cNvSpPr txBox="1">
            <a:spLocks noChangeArrowheads="1"/>
          </p:cNvSpPr>
          <p:nvPr/>
        </p:nvSpPr>
        <p:spPr bwMode="auto">
          <a:xfrm>
            <a:off x="6324600" y="304800"/>
            <a:ext cx="655638" cy="369888"/>
          </a:xfrm>
          <a:prstGeom prst="rect">
            <a:avLst/>
          </a:prstGeom>
          <a:noFill/>
          <a:ln w="9525">
            <a:noFill/>
            <a:miter lim="800000"/>
            <a:headEnd/>
            <a:tailEnd/>
          </a:ln>
        </p:spPr>
        <p:txBody>
          <a:bodyPr wrap="none">
            <a:spAutoFit/>
          </a:bodyPr>
          <a:lstStyle/>
          <a:p>
            <a:r>
              <a:rPr lang="en-US">
                <a:solidFill>
                  <a:srgbClr val="C00000"/>
                </a:solidFill>
                <a:latin typeface="Calibri" pitchFamily="34" charset="0"/>
              </a:rPr>
              <a:t>Pin B</a:t>
            </a:r>
          </a:p>
        </p:txBody>
      </p:sp>
      <p:sp>
        <p:nvSpPr>
          <p:cNvPr id="67" name="Oval 66"/>
          <p:cNvSpPr/>
          <p:nvPr/>
        </p:nvSpPr>
        <p:spPr>
          <a:xfrm>
            <a:off x="6629400" y="762000"/>
            <a:ext cx="152400" cy="15240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0570" name="Straight Arrow Connector 68"/>
          <p:cNvCxnSpPr>
            <a:cxnSpLocks noChangeShapeType="1"/>
          </p:cNvCxnSpPr>
          <p:nvPr/>
        </p:nvCxnSpPr>
        <p:spPr bwMode="auto">
          <a:xfrm>
            <a:off x="6858000" y="838200"/>
            <a:ext cx="1066800" cy="1588"/>
          </a:xfrm>
          <a:prstGeom prst="straightConnector1">
            <a:avLst/>
          </a:prstGeom>
          <a:noFill/>
          <a:ln w="25400" algn="ctr">
            <a:solidFill>
              <a:schemeClr val="tx1"/>
            </a:solidFill>
            <a:round/>
            <a:headEnd/>
            <a:tailEnd type="arrow" w="med" len="med"/>
          </a:ln>
        </p:spPr>
      </p:cxnSp>
      <p:sp>
        <p:nvSpPr>
          <p:cNvPr id="20571" name="TextBox 69"/>
          <p:cNvSpPr txBox="1">
            <a:spLocks noChangeArrowheads="1"/>
          </p:cNvSpPr>
          <p:nvPr/>
        </p:nvSpPr>
        <p:spPr bwMode="auto">
          <a:xfrm>
            <a:off x="7162800" y="381000"/>
            <a:ext cx="880369" cy="369332"/>
          </a:xfrm>
          <a:prstGeom prst="rect">
            <a:avLst/>
          </a:prstGeom>
          <a:noFill/>
          <a:ln w="9525">
            <a:noFill/>
            <a:miter lim="800000"/>
            <a:headEnd/>
            <a:tailEnd/>
          </a:ln>
        </p:spPr>
        <p:txBody>
          <a:bodyPr wrap="none">
            <a:spAutoFit/>
          </a:bodyPr>
          <a:lstStyle/>
          <a:p>
            <a:r>
              <a:rPr lang="en-US" dirty="0">
                <a:latin typeface="Calibri" pitchFamily="34" charset="0"/>
              </a:rPr>
              <a:t>1200 </a:t>
            </a:r>
            <a:r>
              <a:rPr lang="en-US" dirty="0" err="1">
                <a:latin typeface="Calibri" pitchFamily="34" charset="0"/>
              </a:rPr>
              <a:t>lb</a:t>
            </a:r>
            <a:endParaRPr lang="en-US" dirty="0">
              <a:latin typeface="Calibri" pitchFamily="34" charset="0"/>
            </a:endParaRPr>
          </a:p>
        </p:txBody>
      </p:sp>
      <p:cxnSp>
        <p:nvCxnSpPr>
          <p:cNvPr id="20572" name="Straight Arrow Connector 71"/>
          <p:cNvCxnSpPr>
            <a:cxnSpLocks noChangeShapeType="1"/>
          </p:cNvCxnSpPr>
          <p:nvPr/>
        </p:nvCxnSpPr>
        <p:spPr bwMode="auto">
          <a:xfrm rot="10800000" flipV="1">
            <a:off x="5715000" y="990600"/>
            <a:ext cx="838200" cy="685800"/>
          </a:xfrm>
          <a:prstGeom prst="straightConnector1">
            <a:avLst/>
          </a:prstGeom>
          <a:noFill/>
          <a:ln w="25400" algn="ctr">
            <a:solidFill>
              <a:schemeClr val="tx1"/>
            </a:solidFill>
            <a:round/>
            <a:headEnd/>
            <a:tailEnd type="triangle" w="med" len="med"/>
          </a:ln>
        </p:spPr>
      </p:cxnSp>
      <p:sp>
        <p:nvSpPr>
          <p:cNvPr id="20573" name="TextBox 73"/>
          <p:cNvSpPr txBox="1">
            <a:spLocks noChangeArrowheads="1"/>
          </p:cNvSpPr>
          <p:nvPr/>
        </p:nvSpPr>
        <p:spPr bwMode="auto">
          <a:xfrm flipH="1">
            <a:off x="5334000" y="838200"/>
            <a:ext cx="868363" cy="369888"/>
          </a:xfrm>
          <a:prstGeom prst="rect">
            <a:avLst/>
          </a:prstGeom>
          <a:noFill/>
          <a:ln w="9525">
            <a:noFill/>
            <a:miter lim="800000"/>
            <a:headEnd/>
            <a:tailEnd/>
          </a:ln>
        </p:spPr>
        <p:txBody>
          <a:bodyPr>
            <a:spAutoFit/>
          </a:bodyPr>
          <a:lstStyle/>
          <a:p>
            <a:r>
              <a:rPr lang="en-US">
                <a:latin typeface="Calibri" pitchFamily="34" charset="0"/>
              </a:rPr>
              <a:t>F</a:t>
            </a:r>
            <a:r>
              <a:rPr lang="en-US" baseline="-25000">
                <a:latin typeface="Calibri" pitchFamily="34" charset="0"/>
              </a:rPr>
              <a:t>AB</a:t>
            </a:r>
            <a:endParaRPr lang="en-US">
              <a:latin typeface="Calibri" pitchFamily="34" charset="0"/>
            </a:endParaRPr>
          </a:p>
        </p:txBody>
      </p:sp>
      <p:cxnSp>
        <p:nvCxnSpPr>
          <p:cNvPr id="20574" name="Straight Arrow Connector 75"/>
          <p:cNvCxnSpPr>
            <a:cxnSpLocks noChangeShapeType="1"/>
          </p:cNvCxnSpPr>
          <p:nvPr/>
        </p:nvCxnSpPr>
        <p:spPr bwMode="auto">
          <a:xfrm rot="5400000">
            <a:off x="6400801" y="1295400"/>
            <a:ext cx="609600" cy="3175"/>
          </a:xfrm>
          <a:prstGeom prst="straightConnector1">
            <a:avLst/>
          </a:prstGeom>
          <a:noFill/>
          <a:ln w="25400" algn="ctr">
            <a:solidFill>
              <a:schemeClr val="tx1"/>
            </a:solidFill>
            <a:round/>
            <a:headEnd/>
            <a:tailEnd type="triangle" w="med" len="med"/>
          </a:ln>
        </p:spPr>
      </p:cxnSp>
      <p:sp>
        <p:nvSpPr>
          <p:cNvPr id="20575" name="TextBox 76"/>
          <p:cNvSpPr txBox="1">
            <a:spLocks noChangeArrowheads="1"/>
          </p:cNvSpPr>
          <p:nvPr/>
        </p:nvSpPr>
        <p:spPr bwMode="auto">
          <a:xfrm>
            <a:off x="6858000" y="1143000"/>
            <a:ext cx="455613" cy="369888"/>
          </a:xfrm>
          <a:prstGeom prst="rect">
            <a:avLst/>
          </a:prstGeom>
          <a:noFill/>
          <a:ln w="9525">
            <a:noFill/>
            <a:miter lim="800000"/>
            <a:headEnd/>
            <a:tailEnd/>
          </a:ln>
        </p:spPr>
        <p:txBody>
          <a:bodyPr wrap="none">
            <a:spAutoFit/>
          </a:bodyPr>
          <a:lstStyle/>
          <a:p>
            <a:r>
              <a:rPr lang="en-US">
                <a:latin typeface="Calibri" pitchFamily="34" charset="0"/>
              </a:rPr>
              <a:t>F</a:t>
            </a:r>
            <a:r>
              <a:rPr lang="en-US" baseline="-25000">
                <a:latin typeface="Calibri" pitchFamily="34" charset="0"/>
              </a:rPr>
              <a:t>BC</a:t>
            </a:r>
            <a:endParaRPr lang="en-US">
              <a:latin typeface="Calibri" pitchFamily="34" charset="0"/>
            </a:endParaRPr>
          </a:p>
        </p:txBody>
      </p:sp>
      <p:cxnSp>
        <p:nvCxnSpPr>
          <p:cNvPr id="78" name="Straight Connector 77"/>
          <p:cNvCxnSpPr/>
          <p:nvPr/>
        </p:nvCxnSpPr>
        <p:spPr>
          <a:xfrm rot="5400000">
            <a:off x="6172200" y="1447800"/>
            <a:ext cx="3048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10800000">
            <a:off x="6019800" y="1600200"/>
            <a:ext cx="3048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0578" name="TextBox 79"/>
          <p:cNvSpPr txBox="1">
            <a:spLocks noChangeArrowheads="1"/>
          </p:cNvSpPr>
          <p:nvPr/>
        </p:nvSpPr>
        <p:spPr bwMode="auto">
          <a:xfrm>
            <a:off x="6324600" y="1219200"/>
            <a:ext cx="301625" cy="369888"/>
          </a:xfrm>
          <a:prstGeom prst="rect">
            <a:avLst/>
          </a:prstGeom>
          <a:noFill/>
          <a:ln w="9525">
            <a:noFill/>
            <a:miter lim="800000"/>
            <a:headEnd/>
            <a:tailEnd/>
          </a:ln>
        </p:spPr>
        <p:txBody>
          <a:bodyPr wrap="none">
            <a:spAutoFit/>
          </a:bodyPr>
          <a:lstStyle/>
          <a:p>
            <a:r>
              <a:rPr lang="en-US">
                <a:latin typeface="Calibri" pitchFamily="34" charset="0"/>
              </a:rPr>
              <a:t>4</a:t>
            </a:r>
          </a:p>
        </p:txBody>
      </p:sp>
      <p:sp>
        <p:nvSpPr>
          <p:cNvPr id="20579" name="TextBox 80"/>
          <p:cNvSpPr txBox="1">
            <a:spLocks noChangeArrowheads="1"/>
          </p:cNvSpPr>
          <p:nvPr/>
        </p:nvSpPr>
        <p:spPr bwMode="auto">
          <a:xfrm>
            <a:off x="5867400" y="1066800"/>
            <a:ext cx="228600" cy="369888"/>
          </a:xfrm>
          <a:prstGeom prst="rect">
            <a:avLst/>
          </a:prstGeom>
          <a:noFill/>
          <a:ln w="9525">
            <a:noFill/>
            <a:miter lim="800000"/>
            <a:headEnd/>
            <a:tailEnd/>
          </a:ln>
        </p:spPr>
        <p:txBody>
          <a:bodyPr>
            <a:spAutoFit/>
          </a:bodyPr>
          <a:lstStyle/>
          <a:p>
            <a:r>
              <a:rPr lang="en-US">
                <a:latin typeface="Calibri" pitchFamily="34" charset="0"/>
              </a:rPr>
              <a:t>5</a:t>
            </a:r>
          </a:p>
        </p:txBody>
      </p:sp>
      <p:sp>
        <p:nvSpPr>
          <p:cNvPr id="20580" name="TextBox 82"/>
          <p:cNvSpPr txBox="1">
            <a:spLocks noChangeArrowheads="1"/>
          </p:cNvSpPr>
          <p:nvPr/>
        </p:nvSpPr>
        <p:spPr bwMode="auto">
          <a:xfrm>
            <a:off x="6019800" y="1676400"/>
            <a:ext cx="301625" cy="369888"/>
          </a:xfrm>
          <a:prstGeom prst="rect">
            <a:avLst/>
          </a:prstGeom>
          <a:noFill/>
          <a:ln w="9525">
            <a:noFill/>
            <a:miter lim="800000"/>
            <a:headEnd/>
            <a:tailEnd/>
          </a:ln>
        </p:spPr>
        <p:txBody>
          <a:bodyPr wrap="none">
            <a:spAutoFit/>
          </a:bodyPr>
          <a:lstStyle/>
          <a:p>
            <a:r>
              <a:rPr lang="en-US">
                <a:latin typeface="Calibri" pitchFamily="34" charset="0"/>
              </a:rPr>
              <a:t>3</a:t>
            </a:r>
          </a:p>
        </p:txBody>
      </p:sp>
      <p:graphicFrame>
        <p:nvGraphicFramePr>
          <p:cNvPr id="20534" name="Object 54"/>
          <p:cNvGraphicFramePr>
            <a:graphicFrameLocks noChangeAspect="1"/>
          </p:cNvGraphicFramePr>
          <p:nvPr/>
        </p:nvGraphicFramePr>
        <p:xfrm>
          <a:off x="5659438" y="1981200"/>
          <a:ext cx="1765300" cy="1131888"/>
        </p:xfrm>
        <a:graphic>
          <a:graphicData uri="http://schemas.openxmlformats.org/presentationml/2006/ole">
            <mc:AlternateContent xmlns:mc="http://schemas.openxmlformats.org/markup-compatibility/2006">
              <mc:Choice xmlns:v="urn:schemas-microsoft-com:vml" Requires="v">
                <p:oleObj name="Equation" r:id="rId12" imgW="1028700" imgH="660400" progId="Equation.DSMT4">
                  <p:embed/>
                </p:oleObj>
              </mc:Choice>
              <mc:Fallback>
                <p:oleObj name="Equation" r:id="rId12" imgW="1028700" imgH="660400" progId="Equation.DSMT4">
                  <p:embed/>
                  <p:pic>
                    <p:nvPicPr>
                      <p:cNvPr id="0" name="Picture 6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659438" y="1981200"/>
                        <a:ext cx="1765300" cy="1131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85" name="Straight Arrow Connector 84"/>
          <p:cNvCxnSpPr/>
          <p:nvPr/>
        </p:nvCxnSpPr>
        <p:spPr>
          <a:xfrm>
            <a:off x="5257800" y="2209800"/>
            <a:ext cx="381000" cy="158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582" name="TextBox 85"/>
          <p:cNvSpPr txBox="1">
            <a:spLocks noChangeArrowheads="1"/>
          </p:cNvSpPr>
          <p:nvPr/>
        </p:nvSpPr>
        <p:spPr bwMode="auto">
          <a:xfrm>
            <a:off x="5295900" y="1839913"/>
            <a:ext cx="300038" cy="369887"/>
          </a:xfrm>
          <a:prstGeom prst="rect">
            <a:avLst/>
          </a:prstGeom>
          <a:noFill/>
          <a:ln w="9525">
            <a:noFill/>
            <a:miter lim="800000"/>
            <a:headEnd/>
            <a:tailEnd/>
          </a:ln>
        </p:spPr>
        <p:txBody>
          <a:bodyPr wrap="none">
            <a:spAutoFit/>
          </a:bodyPr>
          <a:lstStyle/>
          <a:p>
            <a:r>
              <a:rPr lang="en-US">
                <a:latin typeface="Calibri" pitchFamily="34" charset="0"/>
              </a:rPr>
              <a:t>+</a:t>
            </a:r>
          </a:p>
        </p:txBody>
      </p:sp>
      <p:graphicFrame>
        <p:nvGraphicFramePr>
          <p:cNvPr id="20535" name="Object 55"/>
          <p:cNvGraphicFramePr>
            <a:graphicFrameLocks noChangeAspect="1"/>
          </p:cNvGraphicFramePr>
          <p:nvPr/>
        </p:nvGraphicFramePr>
        <p:xfrm>
          <a:off x="5507038" y="3200400"/>
          <a:ext cx="1733550" cy="1062038"/>
        </p:xfrm>
        <a:graphic>
          <a:graphicData uri="http://schemas.openxmlformats.org/presentationml/2006/ole">
            <mc:AlternateContent xmlns:mc="http://schemas.openxmlformats.org/markup-compatibility/2006">
              <mc:Choice xmlns:v="urn:schemas-microsoft-com:vml" Requires="v">
                <p:oleObj name="Equation" r:id="rId14" imgW="1079032" imgH="660113" progId="Equation.DSMT4">
                  <p:embed/>
                </p:oleObj>
              </mc:Choice>
              <mc:Fallback>
                <p:oleObj name="Equation" r:id="rId14" imgW="1079032" imgH="660113" progId="Equation.DSMT4">
                  <p:embed/>
                  <p:pic>
                    <p:nvPicPr>
                      <p:cNvPr id="0" name="Picture 6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507038" y="3200400"/>
                        <a:ext cx="1733550" cy="1062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88" name="Straight Arrow Connector 87"/>
          <p:cNvCxnSpPr/>
          <p:nvPr/>
        </p:nvCxnSpPr>
        <p:spPr>
          <a:xfrm rot="5400000" flipH="1" flipV="1">
            <a:off x="5269707" y="3353594"/>
            <a:ext cx="381000" cy="158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584" name="TextBox 88"/>
          <p:cNvSpPr txBox="1">
            <a:spLocks noChangeArrowheads="1"/>
          </p:cNvSpPr>
          <p:nvPr/>
        </p:nvSpPr>
        <p:spPr bwMode="auto">
          <a:xfrm>
            <a:off x="5148263" y="3144838"/>
            <a:ext cx="300037" cy="369887"/>
          </a:xfrm>
          <a:prstGeom prst="rect">
            <a:avLst/>
          </a:prstGeom>
          <a:noFill/>
          <a:ln w="9525">
            <a:noFill/>
            <a:miter lim="800000"/>
            <a:headEnd/>
            <a:tailEnd/>
          </a:ln>
        </p:spPr>
        <p:txBody>
          <a:bodyPr wrap="none">
            <a:spAutoFit/>
          </a:bodyPr>
          <a:lstStyle/>
          <a:p>
            <a:r>
              <a:rPr lang="en-US">
                <a:latin typeface="Calibri" pitchFamily="34" charset="0"/>
              </a:rPr>
              <a:t>+</a:t>
            </a:r>
          </a:p>
        </p:txBody>
      </p:sp>
      <p:sp>
        <p:nvSpPr>
          <p:cNvPr id="20585" name="TextBox 89"/>
          <p:cNvSpPr txBox="1">
            <a:spLocks noChangeArrowheads="1"/>
          </p:cNvSpPr>
          <p:nvPr/>
        </p:nvSpPr>
        <p:spPr bwMode="auto">
          <a:xfrm>
            <a:off x="3124200" y="3505200"/>
            <a:ext cx="442913" cy="369888"/>
          </a:xfrm>
          <a:prstGeom prst="rect">
            <a:avLst/>
          </a:prstGeom>
          <a:noFill/>
          <a:ln w="9525">
            <a:noFill/>
            <a:miter lim="800000"/>
            <a:headEnd/>
            <a:tailEnd/>
          </a:ln>
        </p:spPr>
        <p:txBody>
          <a:bodyPr wrap="none">
            <a:spAutoFit/>
          </a:bodyPr>
          <a:lstStyle/>
          <a:p>
            <a:r>
              <a:rPr lang="en-US">
                <a:latin typeface="Calibri" pitchFamily="34" charset="0"/>
              </a:rPr>
              <a:t>(1)</a:t>
            </a:r>
          </a:p>
        </p:txBody>
      </p:sp>
      <p:sp>
        <p:nvSpPr>
          <p:cNvPr id="20586" name="TextBox 90"/>
          <p:cNvSpPr txBox="1">
            <a:spLocks noChangeArrowheads="1"/>
          </p:cNvSpPr>
          <p:nvPr/>
        </p:nvSpPr>
        <p:spPr bwMode="auto">
          <a:xfrm>
            <a:off x="2590800" y="4724400"/>
            <a:ext cx="442913" cy="369888"/>
          </a:xfrm>
          <a:prstGeom prst="rect">
            <a:avLst/>
          </a:prstGeom>
          <a:noFill/>
          <a:ln w="9525">
            <a:noFill/>
            <a:miter lim="800000"/>
            <a:headEnd/>
            <a:tailEnd/>
          </a:ln>
        </p:spPr>
        <p:txBody>
          <a:bodyPr wrap="none">
            <a:spAutoFit/>
          </a:bodyPr>
          <a:lstStyle/>
          <a:p>
            <a:r>
              <a:rPr lang="en-US">
                <a:latin typeface="Calibri" pitchFamily="34" charset="0"/>
              </a:rPr>
              <a:t>(2)</a:t>
            </a:r>
          </a:p>
        </p:txBody>
      </p:sp>
      <p:sp>
        <p:nvSpPr>
          <p:cNvPr id="20587" name="TextBox 91"/>
          <p:cNvSpPr txBox="1">
            <a:spLocks noChangeArrowheads="1"/>
          </p:cNvSpPr>
          <p:nvPr/>
        </p:nvSpPr>
        <p:spPr bwMode="auto">
          <a:xfrm>
            <a:off x="7162800" y="5105400"/>
            <a:ext cx="442913" cy="369888"/>
          </a:xfrm>
          <a:prstGeom prst="rect">
            <a:avLst/>
          </a:prstGeom>
          <a:noFill/>
          <a:ln w="9525">
            <a:noFill/>
            <a:miter lim="800000"/>
            <a:headEnd/>
            <a:tailEnd/>
          </a:ln>
        </p:spPr>
        <p:txBody>
          <a:bodyPr wrap="none">
            <a:spAutoFit/>
          </a:bodyPr>
          <a:lstStyle/>
          <a:p>
            <a:r>
              <a:rPr lang="en-US">
                <a:latin typeface="Calibri" pitchFamily="34" charset="0"/>
              </a:rPr>
              <a:t>(3)</a:t>
            </a:r>
          </a:p>
        </p:txBody>
      </p:sp>
      <p:sp>
        <p:nvSpPr>
          <p:cNvPr id="20588" name="TextBox 92"/>
          <p:cNvSpPr txBox="1">
            <a:spLocks noChangeArrowheads="1"/>
          </p:cNvSpPr>
          <p:nvPr/>
        </p:nvSpPr>
        <p:spPr bwMode="auto">
          <a:xfrm>
            <a:off x="7620000" y="2590800"/>
            <a:ext cx="442913" cy="369888"/>
          </a:xfrm>
          <a:prstGeom prst="rect">
            <a:avLst/>
          </a:prstGeom>
          <a:noFill/>
          <a:ln w="9525">
            <a:noFill/>
            <a:miter lim="800000"/>
            <a:headEnd/>
            <a:tailEnd/>
          </a:ln>
        </p:spPr>
        <p:txBody>
          <a:bodyPr wrap="none">
            <a:spAutoFit/>
          </a:bodyPr>
          <a:lstStyle/>
          <a:p>
            <a:r>
              <a:rPr lang="en-US">
                <a:latin typeface="Calibri" pitchFamily="34" charset="0"/>
              </a:rPr>
              <a:t>(5)</a:t>
            </a:r>
          </a:p>
        </p:txBody>
      </p:sp>
      <p:sp>
        <p:nvSpPr>
          <p:cNvPr id="20589" name="TextBox 93"/>
          <p:cNvSpPr txBox="1">
            <a:spLocks noChangeArrowheads="1"/>
          </p:cNvSpPr>
          <p:nvPr/>
        </p:nvSpPr>
        <p:spPr bwMode="auto">
          <a:xfrm>
            <a:off x="7543800" y="3810000"/>
            <a:ext cx="442913" cy="369888"/>
          </a:xfrm>
          <a:prstGeom prst="rect">
            <a:avLst/>
          </a:prstGeom>
          <a:noFill/>
          <a:ln w="9525">
            <a:noFill/>
            <a:miter lim="800000"/>
            <a:headEnd/>
            <a:tailEnd/>
          </a:ln>
        </p:spPr>
        <p:txBody>
          <a:bodyPr wrap="none">
            <a:spAutoFit/>
          </a:bodyPr>
          <a:lstStyle/>
          <a:p>
            <a:r>
              <a:rPr lang="en-US">
                <a:latin typeface="Calibri" pitchFamily="34" charset="0"/>
              </a:rPr>
              <a:t>(6)</a:t>
            </a:r>
          </a:p>
        </p:txBody>
      </p:sp>
      <p:sp>
        <p:nvSpPr>
          <p:cNvPr id="20590" name="TextBox 94"/>
          <p:cNvSpPr txBox="1">
            <a:spLocks noChangeArrowheads="1"/>
          </p:cNvSpPr>
          <p:nvPr/>
        </p:nvSpPr>
        <p:spPr bwMode="auto">
          <a:xfrm>
            <a:off x="7086600" y="6172200"/>
            <a:ext cx="442913" cy="369888"/>
          </a:xfrm>
          <a:prstGeom prst="rect">
            <a:avLst/>
          </a:prstGeom>
          <a:noFill/>
          <a:ln w="9525">
            <a:noFill/>
            <a:miter lim="800000"/>
            <a:headEnd/>
            <a:tailEnd/>
          </a:ln>
        </p:spPr>
        <p:txBody>
          <a:bodyPr wrap="none">
            <a:spAutoFit/>
          </a:bodyPr>
          <a:lstStyle/>
          <a:p>
            <a:r>
              <a:rPr lang="en-US">
                <a:latin typeface="Calibri" pitchFamily="34" charset="0"/>
              </a:rPr>
              <a:t>(4)</a:t>
            </a: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60" name="TextBox 1"/>
          <p:cNvSpPr txBox="1">
            <a:spLocks noChangeArrowheads="1"/>
          </p:cNvSpPr>
          <p:nvPr/>
        </p:nvSpPr>
        <p:spPr bwMode="auto">
          <a:xfrm>
            <a:off x="6477000" y="152400"/>
            <a:ext cx="1152525" cy="369888"/>
          </a:xfrm>
          <a:prstGeom prst="rect">
            <a:avLst/>
          </a:prstGeom>
          <a:noFill/>
          <a:ln w="9525">
            <a:noFill/>
            <a:miter lim="800000"/>
            <a:headEnd/>
            <a:tailEnd/>
          </a:ln>
        </p:spPr>
        <p:txBody>
          <a:bodyPr wrap="none">
            <a:spAutoFit/>
          </a:bodyPr>
          <a:lstStyle/>
          <a:p>
            <a:r>
              <a:rPr lang="en-US">
                <a:latin typeface="Calibri" pitchFamily="34" charset="0"/>
              </a:rPr>
              <a:t>unknowns</a:t>
            </a:r>
          </a:p>
        </p:txBody>
      </p:sp>
      <p:sp>
        <p:nvSpPr>
          <p:cNvPr id="21561" name="TextBox 2"/>
          <p:cNvSpPr txBox="1">
            <a:spLocks noChangeArrowheads="1"/>
          </p:cNvSpPr>
          <p:nvPr/>
        </p:nvSpPr>
        <p:spPr bwMode="auto">
          <a:xfrm>
            <a:off x="6553200" y="533400"/>
            <a:ext cx="385763" cy="369888"/>
          </a:xfrm>
          <a:prstGeom prst="rect">
            <a:avLst/>
          </a:prstGeom>
          <a:noFill/>
          <a:ln w="9525">
            <a:noFill/>
            <a:miter lim="800000"/>
            <a:headEnd/>
            <a:tailEnd/>
          </a:ln>
        </p:spPr>
        <p:txBody>
          <a:bodyPr wrap="none">
            <a:spAutoFit/>
          </a:bodyPr>
          <a:lstStyle/>
          <a:p>
            <a:r>
              <a:rPr lang="en-US">
                <a:latin typeface="Calibri" pitchFamily="34" charset="0"/>
              </a:rPr>
              <a:t>A</a:t>
            </a:r>
            <a:r>
              <a:rPr lang="en-US" baseline="-25000">
                <a:latin typeface="Calibri" pitchFamily="34" charset="0"/>
              </a:rPr>
              <a:t>x</a:t>
            </a:r>
            <a:endParaRPr lang="en-US">
              <a:latin typeface="Calibri" pitchFamily="34" charset="0"/>
            </a:endParaRPr>
          </a:p>
        </p:txBody>
      </p:sp>
      <p:sp>
        <p:nvSpPr>
          <p:cNvPr id="21562" name="TextBox 3"/>
          <p:cNvSpPr txBox="1">
            <a:spLocks noChangeArrowheads="1"/>
          </p:cNvSpPr>
          <p:nvPr/>
        </p:nvSpPr>
        <p:spPr bwMode="auto">
          <a:xfrm>
            <a:off x="6553200" y="990600"/>
            <a:ext cx="382588" cy="369888"/>
          </a:xfrm>
          <a:prstGeom prst="rect">
            <a:avLst/>
          </a:prstGeom>
          <a:noFill/>
          <a:ln w="9525">
            <a:noFill/>
            <a:miter lim="800000"/>
            <a:headEnd/>
            <a:tailEnd/>
          </a:ln>
        </p:spPr>
        <p:txBody>
          <a:bodyPr wrap="none">
            <a:spAutoFit/>
          </a:bodyPr>
          <a:lstStyle/>
          <a:p>
            <a:r>
              <a:rPr lang="en-US">
                <a:latin typeface="Calibri" pitchFamily="34" charset="0"/>
              </a:rPr>
              <a:t>A</a:t>
            </a:r>
            <a:r>
              <a:rPr lang="en-US" baseline="-25000">
                <a:latin typeface="Calibri" pitchFamily="34" charset="0"/>
              </a:rPr>
              <a:t>y</a:t>
            </a:r>
            <a:endParaRPr lang="en-US">
              <a:latin typeface="Calibri" pitchFamily="34" charset="0"/>
            </a:endParaRPr>
          </a:p>
        </p:txBody>
      </p:sp>
      <p:sp>
        <p:nvSpPr>
          <p:cNvPr id="21563" name="TextBox 4"/>
          <p:cNvSpPr txBox="1">
            <a:spLocks noChangeArrowheads="1"/>
          </p:cNvSpPr>
          <p:nvPr/>
        </p:nvSpPr>
        <p:spPr bwMode="auto">
          <a:xfrm>
            <a:off x="6553200" y="1524000"/>
            <a:ext cx="376238" cy="369888"/>
          </a:xfrm>
          <a:prstGeom prst="rect">
            <a:avLst/>
          </a:prstGeom>
          <a:noFill/>
          <a:ln w="9525">
            <a:noFill/>
            <a:miter lim="800000"/>
            <a:headEnd/>
            <a:tailEnd/>
          </a:ln>
        </p:spPr>
        <p:txBody>
          <a:bodyPr wrap="none">
            <a:spAutoFit/>
          </a:bodyPr>
          <a:lstStyle/>
          <a:p>
            <a:r>
              <a:rPr lang="en-US">
                <a:latin typeface="Calibri" pitchFamily="34" charset="0"/>
              </a:rPr>
              <a:t>C</a:t>
            </a:r>
            <a:r>
              <a:rPr lang="en-US" baseline="-25000">
                <a:latin typeface="Calibri" pitchFamily="34" charset="0"/>
              </a:rPr>
              <a:t>y</a:t>
            </a:r>
            <a:endParaRPr lang="en-US">
              <a:latin typeface="Calibri" pitchFamily="34" charset="0"/>
            </a:endParaRPr>
          </a:p>
        </p:txBody>
      </p:sp>
      <p:sp>
        <p:nvSpPr>
          <p:cNvPr id="21564" name="TextBox 5"/>
          <p:cNvSpPr txBox="1">
            <a:spLocks noChangeArrowheads="1"/>
          </p:cNvSpPr>
          <p:nvPr/>
        </p:nvSpPr>
        <p:spPr bwMode="auto">
          <a:xfrm>
            <a:off x="6553200" y="2057400"/>
            <a:ext cx="762000" cy="369888"/>
          </a:xfrm>
          <a:prstGeom prst="rect">
            <a:avLst/>
          </a:prstGeom>
          <a:noFill/>
          <a:ln w="9525">
            <a:noFill/>
            <a:miter lim="800000"/>
            <a:headEnd/>
            <a:tailEnd/>
          </a:ln>
        </p:spPr>
        <p:txBody>
          <a:bodyPr>
            <a:spAutoFit/>
          </a:bodyPr>
          <a:lstStyle/>
          <a:p>
            <a:r>
              <a:rPr lang="en-US">
                <a:latin typeface="Calibri" pitchFamily="34" charset="0"/>
              </a:rPr>
              <a:t>F</a:t>
            </a:r>
            <a:r>
              <a:rPr lang="en-US" baseline="-25000">
                <a:latin typeface="Calibri" pitchFamily="34" charset="0"/>
              </a:rPr>
              <a:t>AB</a:t>
            </a:r>
            <a:endParaRPr lang="en-US">
              <a:latin typeface="Calibri" pitchFamily="34" charset="0"/>
            </a:endParaRPr>
          </a:p>
        </p:txBody>
      </p:sp>
      <p:sp>
        <p:nvSpPr>
          <p:cNvPr id="21565" name="TextBox 6"/>
          <p:cNvSpPr txBox="1">
            <a:spLocks noChangeArrowheads="1"/>
          </p:cNvSpPr>
          <p:nvPr/>
        </p:nvSpPr>
        <p:spPr bwMode="auto">
          <a:xfrm>
            <a:off x="6553200" y="2667000"/>
            <a:ext cx="609600" cy="369888"/>
          </a:xfrm>
          <a:prstGeom prst="rect">
            <a:avLst/>
          </a:prstGeom>
          <a:noFill/>
          <a:ln w="9525">
            <a:noFill/>
            <a:miter lim="800000"/>
            <a:headEnd/>
            <a:tailEnd/>
          </a:ln>
        </p:spPr>
        <p:txBody>
          <a:bodyPr>
            <a:spAutoFit/>
          </a:bodyPr>
          <a:lstStyle/>
          <a:p>
            <a:r>
              <a:rPr lang="en-US">
                <a:latin typeface="Calibri" pitchFamily="34" charset="0"/>
              </a:rPr>
              <a:t>F</a:t>
            </a:r>
            <a:r>
              <a:rPr lang="en-US" baseline="-25000">
                <a:latin typeface="Calibri" pitchFamily="34" charset="0"/>
              </a:rPr>
              <a:t>AC</a:t>
            </a:r>
            <a:endParaRPr lang="en-US">
              <a:latin typeface="Calibri" pitchFamily="34" charset="0"/>
            </a:endParaRPr>
          </a:p>
        </p:txBody>
      </p:sp>
      <p:sp>
        <p:nvSpPr>
          <p:cNvPr id="21566" name="TextBox 7"/>
          <p:cNvSpPr txBox="1">
            <a:spLocks noChangeArrowheads="1"/>
          </p:cNvSpPr>
          <p:nvPr/>
        </p:nvSpPr>
        <p:spPr bwMode="auto">
          <a:xfrm>
            <a:off x="6553200" y="3276600"/>
            <a:ext cx="455613" cy="369888"/>
          </a:xfrm>
          <a:prstGeom prst="rect">
            <a:avLst/>
          </a:prstGeom>
          <a:noFill/>
          <a:ln w="9525">
            <a:noFill/>
            <a:miter lim="800000"/>
            <a:headEnd/>
            <a:tailEnd/>
          </a:ln>
        </p:spPr>
        <p:txBody>
          <a:bodyPr wrap="none">
            <a:spAutoFit/>
          </a:bodyPr>
          <a:lstStyle/>
          <a:p>
            <a:r>
              <a:rPr lang="en-US">
                <a:latin typeface="Calibri" pitchFamily="34" charset="0"/>
              </a:rPr>
              <a:t>F</a:t>
            </a:r>
            <a:r>
              <a:rPr lang="en-US" baseline="-25000">
                <a:latin typeface="Calibri" pitchFamily="34" charset="0"/>
              </a:rPr>
              <a:t>BC</a:t>
            </a:r>
            <a:endParaRPr lang="en-US">
              <a:latin typeface="Calibri" pitchFamily="34" charset="0"/>
            </a:endParaRPr>
          </a:p>
        </p:txBody>
      </p:sp>
      <p:sp>
        <p:nvSpPr>
          <p:cNvPr id="21567" name="TextBox 8"/>
          <p:cNvSpPr txBox="1">
            <a:spLocks noChangeArrowheads="1"/>
          </p:cNvSpPr>
          <p:nvPr/>
        </p:nvSpPr>
        <p:spPr bwMode="auto">
          <a:xfrm>
            <a:off x="7315200" y="533400"/>
            <a:ext cx="563563" cy="369888"/>
          </a:xfrm>
          <a:prstGeom prst="rect">
            <a:avLst/>
          </a:prstGeom>
          <a:noFill/>
          <a:ln w="9525">
            <a:noFill/>
            <a:miter lim="800000"/>
            <a:headEnd/>
            <a:tailEnd/>
          </a:ln>
        </p:spPr>
        <p:txBody>
          <a:bodyPr wrap="none">
            <a:spAutoFit/>
          </a:bodyPr>
          <a:lstStyle/>
          <a:p>
            <a:r>
              <a:rPr lang="en-US">
                <a:latin typeface="Calibri" pitchFamily="34" charset="0"/>
              </a:rPr>
              <a:t>X(1)</a:t>
            </a:r>
          </a:p>
        </p:txBody>
      </p:sp>
      <p:sp>
        <p:nvSpPr>
          <p:cNvPr id="21568" name="TextBox 9"/>
          <p:cNvSpPr txBox="1">
            <a:spLocks noChangeArrowheads="1"/>
          </p:cNvSpPr>
          <p:nvPr/>
        </p:nvSpPr>
        <p:spPr bwMode="auto">
          <a:xfrm>
            <a:off x="7315200" y="990600"/>
            <a:ext cx="563563" cy="369888"/>
          </a:xfrm>
          <a:prstGeom prst="rect">
            <a:avLst/>
          </a:prstGeom>
          <a:noFill/>
          <a:ln w="9525">
            <a:noFill/>
            <a:miter lim="800000"/>
            <a:headEnd/>
            <a:tailEnd/>
          </a:ln>
        </p:spPr>
        <p:txBody>
          <a:bodyPr wrap="none">
            <a:spAutoFit/>
          </a:bodyPr>
          <a:lstStyle/>
          <a:p>
            <a:r>
              <a:rPr lang="en-US">
                <a:latin typeface="Calibri" pitchFamily="34" charset="0"/>
              </a:rPr>
              <a:t>X(2)</a:t>
            </a:r>
          </a:p>
        </p:txBody>
      </p:sp>
      <p:sp>
        <p:nvSpPr>
          <p:cNvPr id="21569" name="TextBox 10"/>
          <p:cNvSpPr txBox="1">
            <a:spLocks noChangeArrowheads="1"/>
          </p:cNvSpPr>
          <p:nvPr/>
        </p:nvSpPr>
        <p:spPr bwMode="auto">
          <a:xfrm>
            <a:off x="7315200" y="1600200"/>
            <a:ext cx="563563" cy="369888"/>
          </a:xfrm>
          <a:prstGeom prst="rect">
            <a:avLst/>
          </a:prstGeom>
          <a:noFill/>
          <a:ln w="9525">
            <a:noFill/>
            <a:miter lim="800000"/>
            <a:headEnd/>
            <a:tailEnd/>
          </a:ln>
        </p:spPr>
        <p:txBody>
          <a:bodyPr wrap="none">
            <a:spAutoFit/>
          </a:bodyPr>
          <a:lstStyle/>
          <a:p>
            <a:r>
              <a:rPr lang="en-US">
                <a:latin typeface="Calibri" pitchFamily="34" charset="0"/>
              </a:rPr>
              <a:t>X(3)</a:t>
            </a:r>
          </a:p>
        </p:txBody>
      </p:sp>
      <p:sp>
        <p:nvSpPr>
          <p:cNvPr id="21570" name="TextBox 11"/>
          <p:cNvSpPr txBox="1">
            <a:spLocks noChangeArrowheads="1"/>
          </p:cNvSpPr>
          <p:nvPr/>
        </p:nvSpPr>
        <p:spPr bwMode="auto">
          <a:xfrm>
            <a:off x="7315200" y="2133600"/>
            <a:ext cx="563563" cy="369888"/>
          </a:xfrm>
          <a:prstGeom prst="rect">
            <a:avLst/>
          </a:prstGeom>
          <a:noFill/>
          <a:ln w="9525">
            <a:noFill/>
            <a:miter lim="800000"/>
            <a:headEnd/>
            <a:tailEnd/>
          </a:ln>
        </p:spPr>
        <p:txBody>
          <a:bodyPr wrap="none">
            <a:spAutoFit/>
          </a:bodyPr>
          <a:lstStyle/>
          <a:p>
            <a:r>
              <a:rPr lang="en-US">
                <a:latin typeface="Calibri" pitchFamily="34" charset="0"/>
              </a:rPr>
              <a:t>X(4)</a:t>
            </a:r>
          </a:p>
        </p:txBody>
      </p:sp>
      <p:sp>
        <p:nvSpPr>
          <p:cNvPr id="21571" name="TextBox 12"/>
          <p:cNvSpPr txBox="1">
            <a:spLocks noChangeArrowheads="1"/>
          </p:cNvSpPr>
          <p:nvPr/>
        </p:nvSpPr>
        <p:spPr bwMode="auto">
          <a:xfrm>
            <a:off x="7315200" y="2743200"/>
            <a:ext cx="563563" cy="369888"/>
          </a:xfrm>
          <a:prstGeom prst="rect">
            <a:avLst/>
          </a:prstGeom>
          <a:noFill/>
          <a:ln w="9525">
            <a:noFill/>
            <a:miter lim="800000"/>
            <a:headEnd/>
            <a:tailEnd/>
          </a:ln>
        </p:spPr>
        <p:txBody>
          <a:bodyPr wrap="none">
            <a:spAutoFit/>
          </a:bodyPr>
          <a:lstStyle/>
          <a:p>
            <a:r>
              <a:rPr lang="en-US">
                <a:latin typeface="Calibri" pitchFamily="34" charset="0"/>
              </a:rPr>
              <a:t>X(5)</a:t>
            </a:r>
          </a:p>
        </p:txBody>
      </p:sp>
      <p:sp>
        <p:nvSpPr>
          <p:cNvPr id="21572" name="TextBox 13"/>
          <p:cNvSpPr txBox="1">
            <a:spLocks noChangeArrowheads="1"/>
          </p:cNvSpPr>
          <p:nvPr/>
        </p:nvSpPr>
        <p:spPr bwMode="auto">
          <a:xfrm>
            <a:off x="7315200" y="3352800"/>
            <a:ext cx="563563" cy="369888"/>
          </a:xfrm>
          <a:prstGeom prst="rect">
            <a:avLst/>
          </a:prstGeom>
          <a:noFill/>
          <a:ln w="9525">
            <a:noFill/>
            <a:miter lim="800000"/>
            <a:headEnd/>
            <a:tailEnd/>
          </a:ln>
        </p:spPr>
        <p:txBody>
          <a:bodyPr wrap="none">
            <a:spAutoFit/>
          </a:bodyPr>
          <a:lstStyle/>
          <a:p>
            <a:r>
              <a:rPr lang="en-US">
                <a:latin typeface="Calibri" pitchFamily="34" charset="0"/>
              </a:rPr>
              <a:t>X(6)</a:t>
            </a:r>
          </a:p>
        </p:txBody>
      </p:sp>
      <p:graphicFrame>
        <p:nvGraphicFramePr>
          <p:cNvPr id="21554" name="Object 50"/>
          <p:cNvGraphicFramePr>
            <a:graphicFrameLocks noChangeAspect="1"/>
          </p:cNvGraphicFramePr>
          <p:nvPr/>
        </p:nvGraphicFramePr>
        <p:xfrm>
          <a:off x="342900" y="139700"/>
          <a:ext cx="2514600" cy="787400"/>
        </p:xfrm>
        <a:graphic>
          <a:graphicData uri="http://schemas.openxmlformats.org/presentationml/2006/ole">
            <mc:AlternateContent xmlns:mc="http://schemas.openxmlformats.org/markup-compatibility/2006">
              <mc:Choice xmlns:v="urn:schemas-microsoft-com:vml" Requires="v">
                <p:oleObj name="Equation" r:id="rId4" imgW="1256755" imgH="393529" progId="Equation.DSMT4">
                  <p:embed/>
                </p:oleObj>
              </mc:Choice>
              <mc:Fallback>
                <p:oleObj name="Equation" r:id="rId4" imgW="1256755" imgH="393529" progId="Equation.DSMT4">
                  <p:embed/>
                  <p:pic>
                    <p:nvPicPr>
                      <p:cNvPr id="0" name="Picture 6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 y="139700"/>
                        <a:ext cx="2514600" cy="78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55" name="Object 51"/>
          <p:cNvGraphicFramePr>
            <a:graphicFrameLocks noChangeAspect="1"/>
          </p:cNvGraphicFramePr>
          <p:nvPr>
            <p:extLst>
              <p:ext uri="{D42A27DB-BD31-4B8C-83A1-F6EECF244321}">
                <p14:modId xmlns:p14="http://schemas.microsoft.com/office/powerpoint/2010/main" val="4024099235"/>
              </p:ext>
            </p:extLst>
          </p:nvPr>
        </p:nvGraphicFramePr>
        <p:xfrm>
          <a:off x="1261269" y="782103"/>
          <a:ext cx="1592263" cy="685800"/>
        </p:xfrm>
        <a:graphic>
          <a:graphicData uri="http://schemas.openxmlformats.org/presentationml/2006/ole">
            <mc:AlternateContent xmlns:mc="http://schemas.openxmlformats.org/markup-compatibility/2006">
              <mc:Choice xmlns:v="urn:schemas-microsoft-com:vml" Requires="v">
                <p:oleObj name="Equation" r:id="rId6" imgW="914400" imgH="393700" progId="Equation.DSMT4">
                  <p:embed/>
                </p:oleObj>
              </mc:Choice>
              <mc:Fallback>
                <p:oleObj name="Equation" r:id="rId6" imgW="914400" imgH="393700" progId="Equation.DSMT4">
                  <p:embed/>
                  <p:pic>
                    <p:nvPicPr>
                      <p:cNvPr id="0" name="Picture 6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61269" y="782103"/>
                        <a:ext cx="1592263"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56" name="Object 52"/>
          <p:cNvGraphicFramePr>
            <a:graphicFrameLocks noChangeAspect="1"/>
          </p:cNvGraphicFramePr>
          <p:nvPr>
            <p:extLst>
              <p:ext uri="{D42A27DB-BD31-4B8C-83A1-F6EECF244321}">
                <p14:modId xmlns:p14="http://schemas.microsoft.com/office/powerpoint/2010/main" val="268093683"/>
              </p:ext>
            </p:extLst>
          </p:nvPr>
        </p:nvGraphicFramePr>
        <p:xfrm>
          <a:off x="1745456" y="1508449"/>
          <a:ext cx="1074738" cy="420688"/>
        </p:xfrm>
        <a:graphic>
          <a:graphicData uri="http://schemas.openxmlformats.org/presentationml/2006/ole">
            <mc:AlternateContent xmlns:mc="http://schemas.openxmlformats.org/markup-compatibility/2006">
              <mc:Choice xmlns:v="urn:schemas-microsoft-com:vml" Requires="v">
                <p:oleObj name="Equation" r:id="rId8" imgW="583947" imgH="228501" progId="Equation.DSMT4">
                  <p:embed/>
                </p:oleObj>
              </mc:Choice>
              <mc:Fallback>
                <p:oleObj name="Equation" r:id="rId8" imgW="583947" imgH="228501" progId="Equation.DSMT4">
                  <p:embed/>
                  <p:pic>
                    <p:nvPicPr>
                      <p:cNvPr id="0" name="Picture 6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45456" y="1508449"/>
                        <a:ext cx="1074738" cy="420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57" name="Object 53"/>
          <p:cNvGraphicFramePr>
            <a:graphicFrameLocks noChangeAspect="1"/>
          </p:cNvGraphicFramePr>
          <p:nvPr>
            <p:extLst>
              <p:ext uri="{D42A27DB-BD31-4B8C-83A1-F6EECF244321}">
                <p14:modId xmlns:p14="http://schemas.microsoft.com/office/powerpoint/2010/main" val="3472055076"/>
              </p:ext>
            </p:extLst>
          </p:nvPr>
        </p:nvGraphicFramePr>
        <p:xfrm>
          <a:off x="1192763" y="2068512"/>
          <a:ext cx="1657350" cy="500063"/>
        </p:xfrm>
        <a:graphic>
          <a:graphicData uri="http://schemas.openxmlformats.org/presentationml/2006/ole">
            <mc:AlternateContent xmlns:mc="http://schemas.openxmlformats.org/markup-compatibility/2006">
              <mc:Choice xmlns:v="urn:schemas-microsoft-com:vml" Requires="v">
                <p:oleObj name="Equation" r:id="rId10" imgW="799753" imgH="241195" progId="Equation.DSMT4">
                  <p:embed/>
                </p:oleObj>
              </mc:Choice>
              <mc:Fallback>
                <p:oleObj name="Equation" r:id="rId10" imgW="799753" imgH="241195" progId="Equation.DSMT4">
                  <p:embed/>
                  <p:pic>
                    <p:nvPicPr>
                      <p:cNvPr id="0" name="Picture 6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92763" y="2068512"/>
                        <a:ext cx="1657350" cy="500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58" name="Object 54"/>
          <p:cNvGraphicFramePr>
            <a:graphicFrameLocks noChangeAspect="1"/>
          </p:cNvGraphicFramePr>
          <p:nvPr>
            <p:extLst>
              <p:ext uri="{D42A27DB-BD31-4B8C-83A1-F6EECF244321}">
                <p14:modId xmlns:p14="http://schemas.microsoft.com/office/powerpoint/2010/main" val="1165657747"/>
              </p:ext>
            </p:extLst>
          </p:nvPr>
        </p:nvGraphicFramePr>
        <p:xfrm>
          <a:off x="1062038" y="2514600"/>
          <a:ext cx="1990725" cy="762000"/>
        </p:xfrm>
        <a:graphic>
          <a:graphicData uri="http://schemas.openxmlformats.org/presentationml/2006/ole">
            <mc:AlternateContent xmlns:mc="http://schemas.openxmlformats.org/markup-compatibility/2006">
              <mc:Choice xmlns:v="urn:schemas-microsoft-com:vml" Requires="v">
                <p:oleObj name="Equation" r:id="rId12" imgW="1028520" imgH="393480" progId="Equation.DSMT4">
                  <p:embed/>
                </p:oleObj>
              </mc:Choice>
              <mc:Fallback>
                <p:oleObj name="Equation" r:id="rId12" imgW="1028520" imgH="393480" progId="Equation.DSMT4">
                  <p:embed/>
                  <p:pic>
                    <p:nvPicPr>
                      <p:cNvPr id="0" name="Picture 6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62038" y="2514600"/>
                        <a:ext cx="199072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59" name="Object 55"/>
          <p:cNvGraphicFramePr>
            <a:graphicFrameLocks noChangeAspect="1"/>
          </p:cNvGraphicFramePr>
          <p:nvPr/>
        </p:nvGraphicFramePr>
        <p:xfrm>
          <a:off x="762000" y="3200400"/>
          <a:ext cx="2089150" cy="762000"/>
        </p:xfrm>
        <a:graphic>
          <a:graphicData uri="http://schemas.openxmlformats.org/presentationml/2006/ole">
            <mc:AlternateContent xmlns:mc="http://schemas.openxmlformats.org/markup-compatibility/2006">
              <mc:Choice xmlns:v="urn:schemas-microsoft-com:vml" Requires="v">
                <p:oleObj name="Equation" r:id="rId14" imgW="1079032" imgH="393529" progId="Equation.DSMT4">
                  <p:embed/>
                </p:oleObj>
              </mc:Choice>
              <mc:Fallback>
                <p:oleObj name="Equation" r:id="rId14" imgW="1079032" imgH="393529" progId="Equation.DSMT4">
                  <p:embed/>
                  <p:pic>
                    <p:nvPicPr>
                      <p:cNvPr id="0" name="Picture 6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2000" y="3200400"/>
                        <a:ext cx="208915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573" name="TextBox 20"/>
          <p:cNvSpPr txBox="1">
            <a:spLocks noChangeArrowheads="1"/>
          </p:cNvSpPr>
          <p:nvPr/>
        </p:nvSpPr>
        <p:spPr bwMode="auto">
          <a:xfrm>
            <a:off x="2209800" y="4724400"/>
            <a:ext cx="2454275" cy="1754188"/>
          </a:xfrm>
          <a:prstGeom prst="rect">
            <a:avLst/>
          </a:prstGeom>
          <a:noFill/>
          <a:ln w="9525">
            <a:noFill/>
            <a:miter lim="800000"/>
            <a:headEnd/>
            <a:tailEnd/>
          </a:ln>
        </p:spPr>
        <p:txBody>
          <a:bodyPr wrap="none">
            <a:spAutoFit/>
          </a:bodyPr>
          <a:lstStyle/>
          <a:p>
            <a:pPr marL="342900" indent="-342900">
              <a:buFontTx/>
              <a:buAutoNum type="arabicPlain"/>
            </a:pPr>
            <a:r>
              <a:rPr lang="en-US">
                <a:latin typeface="Calibri" pitchFamily="34" charset="0"/>
              </a:rPr>
              <a:t>0       0   0.6     1       0</a:t>
            </a:r>
          </a:p>
          <a:p>
            <a:pPr marL="342900" indent="-342900"/>
            <a:r>
              <a:rPr lang="en-US">
                <a:latin typeface="Calibri" pitchFamily="34" charset="0"/>
              </a:rPr>
              <a:t>0     1      0   0.8     0       0</a:t>
            </a:r>
          </a:p>
          <a:p>
            <a:pPr marL="342900" indent="-342900"/>
            <a:r>
              <a:rPr lang="en-US">
                <a:latin typeface="Calibri" pitchFamily="34" charset="0"/>
              </a:rPr>
              <a:t>0     0      0     0     -1       0</a:t>
            </a:r>
          </a:p>
          <a:p>
            <a:pPr marL="342900" indent="-342900"/>
            <a:r>
              <a:rPr lang="en-US">
                <a:latin typeface="Calibri" pitchFamily="34" charset="0"/>
              </a:rPr>
              <a:t>0     0      1     0      0       1</a:t>
            </a:r>
          </a:p>
          <a:p>
            <a:pPr marL="342900" indent="-342900"/>
            <a:r>
              <a:rPr lang="en-US">
                <a:latin typeface="Calibri" pitchFamily="34" charset="0"/>
              </a:rPr>
              <a:t>0     0      0  -0.6     0      0</a:t>
            </a:r>
          </a:p>
          <a:p>
            <a:pPr marL="342900" indent="-342900"/>
            <a:r>
              <a:rPr lang="en-US">
                <a:latin typeface="Calibri" pitchFamily="34" charset="0"/>
              </a:rPr>
              <a:t>0     0      0  -0.8     0    -1</a:t>
            </a:r>
          </a:p>
        </p:txBody>
      </p:sp>
      <p:sp>
        <p:nvSpPr>
          <p:cNvPr id="21574" name="TextBox 21"/>
          <p:cNvSpPr txBox="1">
            <a:spLocks noChangeArrowheads="1"/>
          </p:cNvSpPr>
          <p:nvPr/>
        </p:nvSpPr>
        <p:spPr bwMode="auto">
          <a:xfrm>
            <a:off x="4343400" y="3962400"/>
            <a:ext cx="1233030" cy="369332"/>
          </a:xfrm>
          <a:prstGeom prst="rect">
            <a:avLst/>
          </a:prstGeom>
          <a:noFill/>
          <a:ln w="9525">
            <a:noFill/>
            <a:miter lim="800000"/>
            <a:headEnd/>
            <a:tailEnd/>
          </a:ln>
        </p:spPr>
        <p:txBody>
          <a:bodyPr wrap="none">
            <a:spAutoFit/>
          </a:bodyPr>
          <a:lstStyle/>
          <a:p>
            <a:r>
              <a:rPr lang="en-US" dirty="0">
                <a:latin typeface="Calibri" pitchFamily="34" charset="0"/>
              </a:rPr>
              <a:t>[C] {x} = {b}</a:t>
            </a:r>
          </a:p>
        </p:txBody>
      </p:sp>
      <p:sp>
        <p:nvSpPr>
          <p:cNvPr id="21575" name="TextBox 22"/>
          <p:cNvSpPr txBox="1">
            <a:spLocks noChangeArrowheads="1"/>
          </p:cNvSpPr>
          <p:nvPr/>
        </p:nvSpPr>
        <p:spPr bwMode="auto">
          <a:xfrm>
            <a:off x="3352800" y="3505200"/>
            <a:ext cx="2693988" cy="369888"/>
          </a:xfrm>
          <a:prstGeom prst="rect">
            <a:avLst/>
          </a:prstGeom>
          <a:noFill/>
          <a:ln w="9525">
            <a:noFill/>
            <a:miter lim="800000"/>
            <a:headEnd/>
            <a:tailEnd/>
          </a:ln>
        </p:spPr>
        <p:txBody>
          <a:bodyPr wrap="none">
            <a:spAutoFit/>
          </a:bodyPr>
          <a:lstStyle/>
          <a:p>
            <a:r>
              <a:rPr lang="en-US">
                <a:latin typeface="Calibri" pitchFamily="34" charset="0"/>
              </a:rPr>
              <a:t>Linear system of equations</a:t>
            </a:r>
          </a:p>
        </p:txBody>
      </p:sp>
      <p:sp>
        <p:nvSpPr>
          <p:cNvPr id="21576" name="TextBox 23"/>
          <p:cNvSpPr txBox="1">
            <a:spLocks noChangeArrowheads="1"/>
          </p:cNvSpPr>
          <p:nvPr/>
        </p:nvSpPr>
        <p:spPr bwMode="auto">
          <a:xfrm>
            <a:off x="1219200" y="5334000"/>
            <a:ext cx="476250" cy="369888"/>
          </a:xfrm>
          <a:prstGeom prst="rect">
            <a:avLst/>
          </a:prstGeom>
          <a:noFill/>
          <a:ln w="9525">
            <a:noFill/>
            <a:miter lim="800000"/>
            <a:headEnd/>
            <a:tailEnd/>
          </a:ln>
        </p:spPr>
        <p:txBody>
          <a:bodyPr wrap="none">
            <a:spAutoFit/>
          </a:bodyPr>
          <a:lstStyle/>
          <a:p>
            <a:r>
              <a:rPr lang="en-US">
                <a:latin typeface="Calibri" pitchFamily="34" charset="0"/>
              </a:rPr>
              <a:t>C =</a:t>
            </a:r>
          </a:p>
        </p:txBody>
      </p:sp>
      <p:cxnSp>
        <p:nvCxnSpPr>
          <p:cNvPr id="26" name="Straight Connector 25"/>
          <p:cNvCxnSpPr/>
          <p:nvPr/>
        </p:nvCxnSpPr>
        <p:spPr>
          <a:xfrm rot="5400000">
            <a:off x="1219200" y="5562600"/>
            <a:ext cx="16764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057400" y="4724400"/>
            <a:ext cx="2286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054225" y="6423025"/>
            <a:ext cx="2286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3887788" y="5567363"/>
            <a:ext cx="16764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0800000">
            <a:off x="4495800" y="4724400"/>
            <a:ext cx="2286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10800000">
            <a:off x="4572000" y="6400800"/>
            <a:ext cx="1524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1583" name="TextBox 37"/>
          <p:cNvSpPr txBox="1">
            <a:spLocks noChangeArrowheads="1"/>
          </p:cNvSpPr>
          <p:nvPr/>
        </p:nvSpPr>
        <p:spPr bwMode="auto">
          <a:xfrm>
            <a:off x="5181600" y="5257800"/>
            <a:ext cx="474663" cy="369888"/>
          </a:xfrm>
          <a:prstGeom prst="rect">
            <a:avLst/>
          </a:prstGeom>
          <a:noFill/>
          <a:ln w="9525">
            <a:noFill/>
            <a:miter lim="800000"/>
            <a:headEnd/>
            <a:tailEnd/>
          </a:ln>
        </p:spPr>
        <p:txBody>
          <a:bodyPr wrap="none">
            <a:spAutoFit/>
          </a:bodyPr>
          <a:lstStyle/>
          <a:p>
            <a:r>
              <a:rPr lang="en-US">
                <a:latin typeface="Calibri" pitchFamily="34" charset="0"/>
              </a:rPr>
              <a:t>b =</a:t>
            </a:r>
          </a:p>
        </p:txBody>
      </p:sp>
      <p:sp>
        <p:nvSpPr>
          <p:cNvPr id="21584" name="TextBox 38"/>
          <p:cNvSpPr txBox="1">
            <a:spLocks noChangeArrowheads="1"/>
          </p:cNvSpPr>
          <p:nvPr/>
        </p:nvSpPr>
        <p:spPr bwMode="auto">
          <a:xfrm>
            <a:off x="5867400" y="4724400"/>
            <a:ext cx="723900" cy="1754188"/>
          </a:xfrm>
          <a:prstGeom prst="rect">
            <a:avLst/>
          </a:prstGeom>
          <a:noFill/>
          <a:ln w="9525">
            <a:noFill/>
            <a:miter lim="800000"/>
            <a:headEnd/>
            <a:tailEnd/>
          </a:ln>
        </p:spPr>
        <p:txBody>
          <a:bodyPr wrap="none">
            <a:spAutoFit/>
          </a:bodyPr>
          <a:lstStyle/>
          <a:p>
            <a:r>
              <a:rPr lang="en-US">
                <a:latin typeface="Calibri" pitchFamily="34" charset="0"/>
              </a:rPr>
              <a:t>0</a:t>
            </a:r>
          </a:p>
          <a:p>
            <a:r>
              <a:rPr lang="en-US">
                <a:latin typeface="Calibri" pitchFamily="34" charset="0"/>
              </a:rPr>
              <a:t>0</a:t>
            </a:r>
          </a:p>
          <a:p>
            <a:r>
              <a:rPr lang="en-US">
                <a:latin typeface="Calibri" pitchFamily="34" charset="0"/>
              </a:rPr>
              <a:t>0</a:t>
            </a:r>
          </a:p>
          <a:p>
            <a:r>
              <a:rPr lang="en-US">
                <a:latin typeface="Calibri" pitchFamily="34" charset="0"/>
              </a:rPr>
              <a:t>0</a:t>
            </a:r>
          </a:p>
          <a:p>
            <a:r>
              <a:rPr lang="en-US">
                <a:latin typeface="Calibri" pitchFamily="34" charset="0"/>
              </a:rPr>
              <a:t>-1200</a:t>
            </a:r>
          </a:p>
          <a:p>
            <a:r>
              <a:rPr lang="en-US">
                <a:latin typeface="Calibri" pitchFamily="34" charset="0"/>
              </a:rPr>
              <a:t>0</a:t>
            </a:r>
          </a:p>
        </p:txBody>
      </p:sp>
      <p:cxnSp>
        <p:nvCxnSpPr>
          <p:cNvPr id="40" name="Straight Connector 39"/>
          <p:cNvCxnSpPr/>
          <p:nvPr/>
        </p:nvCxnSpPr>
        <p:spPr>
          <a:xfrm rot="5400000">
            <a:off x="4800600" y="5562600"/>
            <a:ext cx="16764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638800" y="4724400"/>
            <a:ext cx="2286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5635625" y="6423025"/>
            <a:ext cx="2286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5715000" y="5562600"/>
            <a:ext cx="16764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10800000">
            <a:off x="6323013" y="4719638"/>
            <a:ext cx="2286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10800000">
            <a:off x="6399213" y="6396038"/>
            <a:ext cx="1524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162800" y="609600"/>
            <a:ext cx="0" cy="3113088"/>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162800" y="609600"/>
            <a:ext cx="1524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162800" y="3722688"/>
            <a:ext cx="1524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8001000" y="609600"/>
            <a:ext cx="0" cy="3113088"/>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7848600" y="609600"/>
            <a:ext cx="1524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848600" y="3722688"/>
            <a:ext cx="1524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Box 1"/>
          <p:cNvSpPr txBox="1">
            <a:spLocks noChangeArrowheads="1"/>
          </p:cNvSpPr>
          <p:nvPr/>
        </p:nvSpPr>
        <p:spPr bwMode="auto">
          <a:xfrm>
            <a:off x="453292" y="264379"/>
            <a:ext cx="1196975" cy="369887"/>
          </a:xfrm>
          <a:prstGeom prst="rect">
            <a:avLst/>
          </a:prstGeom>
          <a:noFill/>
          <a:ln w="9525">
            <a:noFill/>
            <a:miter lim="800000"/>
            <a:headEnd/>
            <a:tailEnd/>
          </a:ln>
        </p:spPr>
        <p:txBody>
          <a:bodyPr wrap="none">
            <a:spAutoFit/>
          </a:bodyPr>
          <a:lstStyle/>
          <a:p>
            <a:r>
              <a:rPr lang="en-US" dirty="0">
                <a:latin typeface="Calibri" pitchFamily="34" charset="0"/>
              </a:rPr>
              <a:t>In MATLAB</a:t>
            </a:r>
          </a:p>
        </p:txBody>
      </p:sp>
      <p:grpSp>
        <p:nvGrpSpPr>
          <p:cNvPr id="29698" name="Group 18"/>
          <p:cNvGrpSpPr>
            <a:grpSpLocks/>
          </p:cNvGrpSpPr>
          <p:nvPr/>
        </p:nvGrpSpPr>
        <p:grpSpPr bwMode="auto">
          <a:xfrm>
            <a:off x="5486400" y="1674813"/>
            <a:ext cx="820738" cy="2447925"/>
            <a:chOff x="1396827" y="3969734"/>
            <a:chExt cx="819270" cy="2447883"/>
          </a:xfrm>
        </p:grpSpPr>
        <p:sp>
          <p:nvSpPr>
            <p:cNvPr id="29703" name="TextBox 4"/>
            <p:cNvSpPr txBox="1">
              <a:spLocks noChangeArrowheads="1"/>
            </p:cNvSpPr>
            <p:nvPr/>
          </p:nvSpPr>
          <p:spPr bwMode="auto">
            <a:xfrm>
              <a:off x="1447800" y="3969734"/>
              <a:ext cx="385042" cy="369332"/>
            </a:xfrm>
            <a:prstGeom prst="rect">
              <a:avLst/>
            </a:prstGeom>
            <a:noFill/>
            <a:ln w="9525">
              <a:noFill/>
              <a:miter lim="800000"/>
              <a:headEnd/>
              <a:tailEnd/>
            </a:ln>
          </p:spPr>
          <p:txBody>
            <a:bodyPr wrap="none">
              <a:spAutoFit/>
            </a:bodyPr>
            <a:lstStyle/>
            <a:p>
              <a:r>
                <a:rPr lang="en-US">
                  <a:latin typeface="Calibri" pitchFamily="34" charset="0"/>
                </a:rPr>
                <a:t>A</a:t>
              </a:r>
              <a:r>
                <a:rPr lang="en-US" baseline="-25000">
                  <a:latin typeface="Calibri" pitchFamily="34" charset="0"/>
                </a:rPr>
                <a:t>x</a:t>
              </a:r>
              <a:endParaRPr lang="en-US">
                <a:latin typeface="Calibri" pitchFamily="34" charset="0"/>
              </a:endParaRPr>
            </a:p>
          </p:txBody>
        </p:sp>
        <p:sp>
          <p:nvSpPr>
            <p:cNvPr id="29704" name="TextBox 5"/>
            <p:cNvSpPr txBox="1">
              <a:spLocks noChangeArrowheads="1"/>
            </p:cNvSpPr>
            <p:nvPr/>
          </p:nvSpPr>
          <p:spPr bwMode="auto">
            <a:xfrm>
              <a:off x="1446406" y="4406965"/>
              <a:ext cx="382028" cy="369332"/>
            </a:xfrm>
            <a:prstGeom prst="rect">
              <a:avLst/>
            </a:prstGeom>
            <a:noFill/>
            <a:ln w="9525">
              <a:noFill/>
              <a:miter lim="800000"/>
              <a:headEnd/>
              <a:tailEnd/>
            </a:ln>
          </p:spPr>
          <p:txBody>
            <a:bodyPr wrap="none">
              <a:spAutoFit/>
            </a:bodyPr>
            <a:lstStyle/>
            <a:p>
              <a:r>
                <a:rPr lang="en-US">
                  <a:latin typeface="Calibri" pitchFamily="34" charset="0"/>
                </a:rPr>
                <a:t>A</a:t>
              </a:r>
              <a:r>
                <a:rPr lang="en-US" baseline="-25000">
                  <a:latin typeface="Calibri" pitchFamily="34" charset="0"/>
                </a:rPr>
                <a:t>y</a:t>
              </a:r>
              <a:endParaRPr lang="en-US">
                <a:latin typeface="Calibri" pitchFamily="34" charset="0"/>
              </a:endParaRPr>
            </a:p>
          </p:txBody>
        </p:sp>
        <p:sp>
          <p:nvSpPr>
            <p:cNvPr id="29705" name="TextBox 6"/>
            <p:cNvSpPr txBox="1">
              <a:spLocks noChangeArrowheads="1"/>
            </p:cNvSpPr>
            <p:nvPr/>
          </p:nvSpPr>
          <p:spPr bwMode="auto">
            <a:xfrm>
              <a:off x="1426884" y="4851868"/>
              <a:ext cx="377026" cy="369332"/>
            </a:xfrm>
            <a:prstGeom prst="rect">
              <a:avLst/>
            </a:prstGeom>
            <a:noFill/>
            <a:ln w="9525">
              <a:noFill/>
              <a:miter lim="800000"/>
              <a:headEnd/>
              <a:tailEnd/>
            </a:ln>
          </p:spPr>
          <p:txBody>
            <a:bodyPr wrap="none">
              <a:spAutoFit/>
            </a:bodyPr>
            <a:lstStyle/>
            <a:p>
              <a:r>
                <a:rPr lang="en-US">
                  <a:latin typeface="Calibri" pitchFamily="34" charset="0"/>
                </a:rPr>
                <a:t>C</a:t>
              </a:r>
              <a:r>
                <a:rPr lang="en-US" baseline="-25000">
                  <a:latin typeface="Calibri" pitchFamily="34" charset="0"/>
                </a:rPr>
                <a:t>y</a:t>
              </a:r>
              <a:endParaRPr lang="en-US">
                <a:latin typeface="Calibri" pitchFamily="34" charset="0"/>
              </a:endParaRPr>
            </a:p>
          </p:txBody>
        </p:sp>
        <p:sp>
          <p:nvSpPr>
            <p:cNvPr id="29706" name="TextBox 7"/>
            <p:cNvSpPr txBox="1">
              <a:spLocks noChangeArrowheads="1"/>
            </p:cNvSpPr>
            <p:nvPr/>
          </p:nvSpPr>
          <p:spPr bwMode="auto">
            <a:xfrm>
              <a:off x="1454097" y="5221200"/>
              <a:ext cx="762000" cy="369332"/>
            </a:xfrm>
            <a:prstGeom prst="rect">
              <a:avLst/>
            </a:prstGeom>
            <a:noFill/>
            <a:ln w="9525">
              <a:noFill/>
              <a:miter lim="800000"/>
              <a:headEnd/>
              <a:tailEnd/>
            </a:ln>
          </p:spPr>
          <p:txBody>
            <a:bodyPr>
              <a:spAutoFit/>
            </a:bodyPr>
            <a:lstStyle/>
            <a:p>
              <a:r>
                <a:rPr lang="en-US">
                  <a:latin typeface="Calibri" pitchFamily="34" charset="0"/>
                </a:rPr>
                <a:t>F</a:t>
              </a:r>
              <a:r>
                <a:rPr lang="en-US" baseline="-25000">
                  <a:latin typeface="Calibri" pitchFamily="34" charset="0"/>
                </a:rPr>
                <a:t>AB</a:t>
              </a:r>
              <a:endParaRPr lang="en-US">
                <a:latin typeface="Calibri" pitchFamily="34" charset="0"/>
              </a:endParaRPr>
            </a:p>
          </p:txBody>
        </p:sp>
        <p:sp>
          <p:nvSpPr>
            <p:cNvPr id="29707" name="TextBox 8"/>
            <p:cNvSpPr txBox="1">
              <a:spLocks noChangeArrowheads="1"/>
            </p:cNvSpPr>
            <p:nvPr/>
          </p:nvSpPr>
          <p:spPr bwMode="auto">
            <a:xfrm>
              <a:off x="1426205" y="5636316"/>
              <a:ext cx="609600" cy="369332"/>
            </a:xfrm>
            <a:prstGeom prst="rect">
              <a:avLst/>
            </a:prstGeom>
            <a:noFill/>
            <a:ln w="9525">
              <a:noFill/>
              <a:miter lim="800000"/>
              <a:headEnd/>
              <a:tailEnd/>
            </a:ln>
          </p:spPr>
          <p:txBody>
            <a:bodyPr>
              <a:spAutoFit/>
            </a:bodyPr>
            <a:lstStyle/>
            <a:p>
              <a:r>
                <a:rPr lang="en-US">
                  <a:latin typeface="Calibri" pitchFamily="34" charset="0"/>
                </a:rPr>
                <a:t>F</a:t>
              </a:r>
              <a:r>
                <a:rPr lang="en-US" baseline="-25000">
                  <a:latin typeface="Calibri" pitchFamily="34" charset="0"/>
                </a:rPr>
                <a:t>AC</a:t>
              </a:r>
              <a:endParaRPr lang="en-US">
                <a:latin typeface="Calibri" pitchFamily="34" charset="0"/>
              </a:endParaRPr>
            </a:p>
          </p:txBody>
        </p:sp>
        <p:sp>
          <p:nvSpPr>
            <p:cNvPr id="29708" name="TextBox 9"/>
            <p:cNvSpPr txBox="1">
              <a:spLocks noChangeArrowheads="1"/>
            </p:cNvSpPr>
            <p:nvPr/>
          </p:nvSpPr>
          <p:spPr bwMode="auto">
            <a:xfrm>
              <a:off x="1396827" y="6048285"/>
              <a:ext cx="455574" cy="369332"/>
            </a:xfrm>
            <a:prstGeom prst="rect">
              <a:avLst/>
            </a:prstGeom>
            <a:noFill/>
            <a:ln w="9525">
              <a:noFill/>
              <a:miter lim="800000"/>
              <a:headEnd/>
              <a:tailEnd/>
            </a:ln>
          </p:spPr>
          <p:txBody>
            <a:bodyPr wrap="none">
              <a:spAutoFit/>
            </a:bodyPr>
            <a:lstStyle/>
            <a:p>
              <a:r>
                <a:rPr lang="en-US">
                  <a:latin typeface="Calibri" pitchFamily="34" charset="0"/>
                </a:rPr>
                <a:t>F</a:t>
              </a:r>
              <a:r>
                <a:rPr lang="en-US" baseline="-25000">
                  <a:latin typeface="Calibri" pitchFamily="34" charset="0"/>
                </a:rPr>
                <a:t>BC</a:t>
              </a:r>
              <a:endParaRPr lang="en-US">
                <a:latin typeface="Calibri" pitchFamily="34" charset="0"/>
              </a:endParaRPr>
            </a:p>
          </p:txBody>
        </p:sp>
      </p:grpSp>
      <p:sp>
        <p:nvSpPr>
          <p:cNvPr id="29699" name="Rectangle 16"/>
          <p:cNvSpPr>
            <a:spLocks noChangeArrowheads="1"/>
          </p:cNvSpPr>
          <p:nvPr/>
        </p:nvSpPr>
        <p:spPr bwMode="auto">
          <a:xfrm>
            <a:off x="217313" y="1064725"/>
            <a:ext cx="4572000" cy="3324225"/>
          </a:xfrm>
          <a:prstGeom prst="rect">
            <a:avLst/>
          </a:prstGeom>
          <a:noFill/>
          <a:ln w="9525">
            <a:noFill/>
            <a:miter lim="800000"/>
            <a:headEnd/>
            <a:tailEnd/>
          </a:ln>
        </p:spPr>
        <p:txBody>
          <a:bodyPr>
            <a:spAutoFit/>
          </a:bodyPr>
          <a:lstStyle/>
          <a:p>
            <a:r>
              <a:rPr lang="fr-FR" sz="1400" dirty="0">
                <a:latin typeface="Calibri" pitchFamily="34" charset="0"/>
              </a:rPr>
              <a:t>C= [ 1 0 0 0.6 1 0;</a:t>
            </a:r>
          </a:p>
          <a:p>
            <a:r>
              <a:rPr lang="fr-FR" sz="1400" dirty="0">
                <a:latin typeface="Calibri" pitchFamily="34" charset="0"/>
              </a:rPr>
              <a:t>              0 1 0 0.8 0 0;</a:t>
            </a:r>
          </a:p>
          <a:p>
            <a:r>
              <a:rPr lang="fr-FR" sz="1400" dirty="0">
                <a:latin typeface="Calibri" pitchFamily="34" charset="0"/>
              </a:rPr>
              <a:t>                0 0 0 0 -1 0;</a:t>
            </a:r>
          </a:p>
          <a:p>
            <a:r>
              <a:rPr lang="fr-FR" sz="1400" dirty="0">
                <a:latin typeface="Calibri" pitchFamily="34" charset="0"/>
              </a:rPr>
              <a:t>                 0 0 1 0 0 1;</a:t>
            </a:r>
          </a:p>
          <a:p>
            <a:r>
              <a:rPr lang="fr-FR" sz="1400" dirty="0">
                <a:latin typeface="Calibri" pitchFamily="34" charset="0"/>
              </a:rPr>
              <a:t>             0 0 0 -0.6 0 0;</a:t>
            </a:r>
          </a:p>
          <a:p>
            <a:r>
              <a:rPr lang="fr-FR" sz="1400" dirty="0">
                <a:latin typeface="Calibri" pitchFamily="34" charset="0"/>
              </a:rPr>
              <a:t>             0 0 0 -0.8 0 -1]</a:t>
            </a:r>
          </a:p>
          <a:p>
            <a:endParaRPr lang="fr-FR" sz="1400" dirty="0">
              <a:latin typeface="Calibri" pitchFamily="34" charset="0"/>
            </a:endParaRPr>
          </a:p>
          <a:p>
            <a:r>
              <a:rPr lang="fr-FR" sz="1400" dirty="0">
                <a:latin typeface="Calibri" pitchFamily="34" charset="0"/>
              </a:rPr>
              <a:t>C =</a:t>
            </a:r>
          </a:p>
          <a:p>
            <a:r>
              <a:rPr lang="fr-FR" sz="1400" dirty="0">
                <a:latin typeface="Calibri" pitchFamily="34" charset="0"/>
              </a:rPr>
              <a:t>    1.0000         0         0    0.6000    1.0000         0</a:t>
            </a:r>
          </a:p>
          <a:p>
            <a:r>
              <a:rPr lang="fr-FR" sz="1400" dirty="0">
                <a:latin typeface="Calibri" pitchFamily="34" charset="0"/>
              </a:rPr>
              <a:t>         0    1.0000         0    0.8000         0         0</a:t>
            </a:r>
          </a:p>
          <a:p>
            <a:r>
              <a:rPr lang="fr-FR" sz="1400" dirty="0">
                <a:latin typeface="Calibri" pitchFamily="34" charset="0"/>
              </a:rPr>
              <a:t>         0         0         0         0   -1.0000         0</a:t>
            </a:r>
          </a:p>
          <a:p>
            <a:r>
              <a:rPr lang="fr-FR" sz="1400" dirty="0">
                <a:latin typeface="Calibri" pitchFamily="34" charset="0"/>
              </a:rPr>
              <a:t>         0         0    1.0000         0         0    1.0000</a:t>
            </a:r>
          </a:p>
          <a:p>
            <a:r>
              <a:rPr lang="fr-FR" sz="1400" dirty="0">
                <a:latin typeface="Calibri" pitchFamily="34" charset="0"/>
              </a:rPr>
              <a:t>         0         0         0   -0.6000         0         0</a:t>
            </a:r>
          </a:p>
          <a:p>
            <a:r>
              <a:rPr lang="fr-FR" sz="1400" dirty="0">
                <a:latin typeface="Calibri" pitchFamily="34" charset="0"/>
              </a:rPr>
              <a:t>         0         0         0   -0.8000         0   -1.0000</a:t>
            </a:r>
          </a:p>
          <a:p>
            <a:endParaRPr lang="fr-FR" sz="1400" dirty="0">
              <a:latin typeface="Calibri" pitchFamily="34" charset="0"/>
            </a:endParaRPr>
          </a:p>
        </p:txBody>
      </p:sp>
      <p:sp>
        <p:nvSpPr>
          <p:cNvPr id="29700" name="Rectangle 17"/>
          <p:cNvSpPr>
            <a:spLocks noChangeArrowheads="1"/>
          </p:cNvSpPr>
          <p:nvPr/>
        </p:nvSpPr>
        <p:spPr bwMode="auto">
          <a:xfrm>
            <a:off x="457200" y="4343400"/>
            <a:ext cx="2859087" cy="2246313"/>
          </a:xfrm>
          <a:prstGeom prst="rect">
            <a:avLst/>
          </a:prstGeom>
          <a:noFill/>
          <a:ln w="9525">
            <a:noFill/>
            <a:miter lim="800000"/>
            <a:headEnd/>
            <a:tailEnd/>
          </a:ln>
        </p:spPr>
        <p:txBody>
          <a:bodyPr>
            <a:spAutoFit/>
          </a:bodyPr>
          <a:lstStyle/>
          <a:p>
            <a:r>
              <a:rPr lang="en-US" sz="1400" dirty="0">
                <a:latin typeface="Calibri" pitchFamily="34" charset="0"/>
              </a:rPr>
              <a:t>b=[ 0 0 0 0 -1200 0]'</a:t>
            </a:r>
          </a:p>
          <a:p>
            <a:endParaRPr lang="en-US" sz="1400" dirty="0">
              <a:latin typeface="Calibri" pitchFamily="34" charset="0"/>
            </a:endParaRPr>
          </a:p>
          <a:p>
            <a:r>
              <a:rPr lang="en-US" sz="1400" dirty="0">
                <a:latin typeface="Calibri" pitchFamily="34" charset="0"/>
              </a:rPr>
              <a:t>b =</a:t>
            </a:r>
          </a:p>
          <a:p>
            <a:endParaRPr lang="en-US" sz="1400" dirty="0">
              <a:latin typeface="Calibri" pitchFamily="34" charset="0"/>
            </a:endParaRPr>
          </a:p>
          <a:p>
            <a:r>
              <a:rPr lang="en-US" sz="1400" dirty="0">
                <a:latin typeface="Calibri" pitchFamily="34" charset="0"/>
              </a:rPr>
              <a:t>           0</a:t>
            </a:r>
          </a:p>
          <a:p>
            <a:r>
              <a:rPr lang="en-US" sz="1400" dirty="0">
                <a:latin typeface="Calibri" pitchFamily="34" charset="0"/>
              </a:rPr>
              <a:t>           0</a:t>
            </a:r>
          </a:p>
          <a:p>
            <a:r>
              <a:rPr lang="en-US" sz="1400" dirty="0">
                <a:latin typeface="Calibri" pitchFamily="34" charset="0"/>
              </a:rPr>
              <a:t>           0</a:t>
            </a:r>
          </a:p>
          <a:p>
            <a:r>
              <a:rPr lang="en-US" sz="1400" dirty="0">
                <a:latin typeface="Calibri" pitchFamily="34" charset="0"/>
              </a:rPr>
              <a:t>           0</a:t>
            </a:r>
          </a:p>
          <a:p>
            <a:r>
              <a:rPr lang="en-US" sz="1400" dirty="0">
                <a:latin typeface="Calibri" pitchFamily="34" charset="0"/>
              </a:rPr>
              <a:t>       -1200</a:t>
            </a:r>
          </a:p>
          <a:p>
            <a:r>
              <a:rPr lang="en-US" sz="1400" dirty="0">
                <a:latin typeface="Calibri" pitchFamily="34" charset="0"/>
              </a:rPr>
              <a:t>           0</a:t>
            </a:r>
          </a:p>
        </p:txBody>
      </p:sp>
      <p:sp>
        <p:nvSpPr>
          <p:cNvPr id="29701" name="Rectangle 19"/>
          <p:cNvSpPr>
            <a:spLocks noChangeArrowheads="1"/>
          </p:cNvSpPr>
          <p:nvPr/>
        </p:nvSpPr>
        <p:spPr bwMode="auto">
          <a:xfrm>
            <a:off x="4305300" y="1073150"/>
            <a:ext cx="4572000" cy="3108325"/>
          </a:xfrm>
          <a:prstGeom prst="rect">
            <a:avLst/>
          </a:prstGeom>
          <a:noFill/>
          <a:ln w="9525">
            <a:noFill/>
            <a:miter lim="800000"/>
            <a:headEnd/>
            <a:tailEnd/>
          </a:ln>
        </p:spPr>
        <p:txBody>
          <a:bodyPr>
            <a:spAutoFit/>
          </a:bodyPr>
          <a:lstStyle/>
          <a:p>
            <a:r>
              <a:rPr lang="fr-FR" sz="1400" dirty="0">
                <a:latin typeface="Calibri" pitchFamily="34" charset="0"/>
              </a:rPr>
              <a:t>C\b</a:t>
            </a:r>
          </a:p>
          <a:p>
            <a:endParaRPr lang="fr-FR" sz="1400" dirty="0">
              <a:latin typeface="Calibri" pitchFamily="34" charset="0"/>
            </a:endParaRPr>
          </a:p>
          <a:p>
            <a:r>
              <a:rPr lang="fr-FR" sz="1400" dirty="0">
                <a:latin typeface="Calibri" pitchFamily="34" charset="0"/>
              </a:rPr>
              <a:t>ans =</a:t>
            </a:r>
          </a:p>
          <a:p>
            <a:r>
              <a:rPr lang="fr-FR" sz="1400" dirty="0">
                <a:latin typeface="Calibri" pitchFamily="34" charset="0"/>
              </a:rPr>
              <a:t>       -1200</a:t>
            </a:r>
          </a:p>
          <a:p>
            <a:endParaRPr lang="fr-FR" sz="1400" dirty="0">
              <a:latin typeface="Calibri" pitchFamily="34" charset="0"/>
            </a:endParaRPr>
          </a:p>
          <a:p>
            <a:r>
              <a:rPr lang="fr-FR" sz="1400" dirty="0">
                <a:latin typeface="Calibri" pitchFamily="34" charset="0"/>
              </a:rPr>
              <a:t>       -1600</a:t>
            </a:r>
          </a:p>
          <a:p>
            <a:endParaRPr lang="fr-FR" sz="1400" dirty="0">
              <a:latin typeface="Calibri" pitchFamily="34" charset="0"/>
            </a:endParaRPr>
          </a:p>
          <a:p>
            <a:r>
              <a:rPr lang="fr-FR" sz="1400" dirty="0">
                <a:latin typeface="Calibri" pitchFamily="34" charset="0"/>
              </a:rPr>
              <a:t>        1600</a:t>
            </a:r>
          </a:p>
          <a:p>
            <a:endParaRPr lang="fr-FR" sz="1400" dirty="0">
              <a:latin typeface="Calibri" pitchFamily="34" charset="0"/>
            </a:endParaRPr>
          </a:p>
          <a:p>
            <a:r>
              <a:rPr lang="fr-FR" sz="1400" dirty="0">
                <a:latin typeface="Calibri" pitchFamily="34" charset="0"/>
              </a:rPr>
              <a:t>        2000</a:t>
            </a:r>
          </a:p>
          <a:p>
            <a:endParaRPr lang="fr-FR" sz="1400" dirty="0">
              <a:latin typeface="Calibri" pitchFamily="34" charset="0"/>
            </a:endParaRPr>
          </a:p>
          <a:p>
            <a:r>
              <a:rPr lang="fr-FR" sz="1400" dirty="0">
                <a:latin typeface="Calibri" pitchFamily="34" charset="0"/>
              </a:rPr>
              <a:t>           0</a:t>
            </a:r>
          </a:p>
          <a:p>
            <a:endParaRPr lang="fr-FR" sz="1400" dirty="0">
              <a:latin typeface="Calibri" pitchFamily="34" charset="0"/>
            </a:endParaRPr>
          </a:p>
          <a:p>
            <a:r>
              <a:rPr lang="fr-FR" sz="1400" dirty="0">
                <a:latin typeface="Calibri" pitchFamily="34" charset="0"/>
              </a:rPr>
              <a:t>       -1600</a:t>
            </a:r>
            <a:endParaRPr lang="en-US" sz="1400" dirty="0">
              <a:latin typeface="Calibri" pitchFamily="34" charset="0"/>
            </a:endParaRPr>
          </a:p>
        </p:txBody>
      </p:sp>
      <p:sp>
        <p:nvSpPr>
          <p:cNvPr id="29702" name="TextBox 20"/>
          <p:cNvSpPr txBox="1">
            <a:spLocks noChangeArrowheads="1"/>
          </p:cNvSpPr>
          <p:nvPr/>
        </p:nvSpPr>
        <p:spPr bwMode="auto">
          <a:xfrm>
            <a:off x="4572000" y="4462463"/>
            <a:ext cx="3886200" cy="1754187"/>
          </a:xfrm>
          <a:prstGeom prst="rect">
            <a:avLst/>
          </a:prstGeom>
          <a:noFill/>
          <a:ln w="9525">
            <a:noFill/>
            <a:miter lim="800000"/>
            <a:headEnd/>
            <a:tailEnd/>
          </a:ln>
        </p:spPr>
        <p:txBody>
          <a:bodyPr>
            <a:spAutoFit/>
          </a:bodyPr>
          <a:lstStyle/>
          <a:p>
            <a:r>
              <a:rPr lang="en-US" dirty="0">
                <a:latin typeface="Calibri" pitchFamily="34" charset="0"/>
              </a:rPr>
              <a:t>Note that we never had to consider equilibrium of the entire structure as we did in the previous solution. This is because if </a:t>
            </a:r>
            <a:r>
              <a:rPr lang="en-US" u="sng" dirty="0">
                <a:latin typeface="Calibri" pitchFamily="34" charset="0"/>
              </a:rPr>
              <a:t>every part </a:t>
            </a:r>
            <a:r>
              <a:rPr lang="en-US" dirty="0">
                <a:latin typeface="Calibri" pitchFamily="34" charset="0"/>
              </a:rPr>
              <a:t>of the system is in equilibrium, then the </a:t>
            </a:r>
            <a:r>
              <a:rPr lang="en-US" u="sng" dirty="0">
                <a:latin typeface="Calibri" pitchFamily="34" charset="0"/>
              </a:rPr>
              <a:t>entire </a:t>
            </a:r>
            <a:r>
              <a:rPr lang="en-US" dirty="0">
                <a:latin typeface="Calibri" pitchFamily="34" charset="0"/>
              </a:rPr>
              <a:t>system  must be in equilibrium.</a:t>
            </a: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2D52CA7-5A1A-4C9C-8C4E-16F20A448980}"/>
              </a:ext>
            </a:extLst>
          </p:cNvPr>
          <p:cNvSpPr txBox="1"/>
          <p:nvPr/>
        </p:nvSpPr>
        <p:spPr>
          <a:xfrm>
            <a:off x="2362200" y="204017"/>
            <a:ext cx="3463320" cy="369332"/>
          </a:xfrm>
          <a:prstGeom prst="rect">
            <a:avLst/>
          </a:prstGeom>
          <a:noFill/>
        </p:spPr>
        <p:txBody>
          <a:bodyPr wrap="none" rtlCol="0">
            <a:spAutoFit/>
          </a:bodyPr>
          <a:lstStyle/>
          <a:p>
            <a:r>
              <a:rPr lang="en-US" dirty="0"/>
              <a:t>Symbolic Solution with MATLAB</a:t>
            </a:r>
          </a:p>
        </p:txBody>
      </p:sp>
      <p:graphicFrame>
        <p:nvGraphicFramePr>
          <p:cNvPr id="3" name="Object 50">
            <a:extLst>
              <a:ext uri="{FF2B5EF4-FFF2-40B4-BE49-F238E27FC236}">
                <a16:creationId xmlns:a16="http://schemas.microsoft.com/office/drawing/2014/main" id="{E7F8F514-68A4-4981-A03F-37160AEB0688}"/>
              </a:ext>
            </a:extLst>
          </p:cNvPr>
          <p:cNvGraphicFramePr>
            <a:graphicFrameLocks noChangeAspect="1"/>
          </p:cNvGraphicFramePr>
          <p:nvPr>
            <p:extLst>
              <p:ext uri="{D42A27DB-BD31-4B8C-83A1-F6EECF244321}">
                <p14:modId xmlns:p14="http://schemas.microsoft.com/office/powerpoint/2010/main" val="1100855582"/>
              </p:ext>
            </p:extLst>
          </p:nvPr>
        </p:nvGraphicFramePr>
        <p:xfrm>
          <a:off x="511725" y="1035980"/>
          <a:ext cx="2514600" cy="787400"/>
        </p:xfrm>
        <a:graphic>
          <a:graphicData uri="http://schemas.openxmlformats.org/presentationml/2006/ole">
            <mc:AlternateContent xmlns:mc="http://schemas.openxmlformats.org/markup-compatibility/2006">
              <mc:Choice xmlns:v="urn:schemas-microsoft-com:vml" Requires="v">
                <p:oleObj name="Equation" r:id="rId3" imgW="1256755" imgH="393529" progId="Equation.DSMT4">
                  <p:embed/>
                </p:oleObj>
              </mc:Choice>
              <mc:Fallback>
                <p:oleObj name="Equation" r:id="rId3" imgW="1256755" imgH="393529" progId="Equation.DSMT4">
                  <p:embed/>
                  <p:pic>
                    <p:nvPicPr>
                      <p:cNvPr id="21554" name="Object 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725" y="1035980"/>
                        <a:ext cx="2514600" cy="78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Object 51">
            <a:extLst>
              <a:ext uri="{FF2B5EF4-FFF2-40B4-BE49-F238E27FC236}">
                <a16:creationId xmlns:a16="http://schemas.microsoft.com/office/drawing/2014/main" id="{BE0AE6DA-A098-4C54-93C8-AB87803B9D15}"/>
              </a:ext>
            </a:extLst>
          </p:cNvPr>
          <p:cNvGraphicFramePr>
            <a:graphicFrameLocks noChangeAspect="1"/>
          </p:cNvGraphicFramePr>
          <p:nvPr>
            <p:extLst>
              <p:ext uri="{D42A27DB-BD31-4B8C-83A1-F6EECF244321}">
                <p14:modId xmlns:p14="http://schemas.microsoft.com/office/powerpoint/2010/main" val="309758077"/>
              </p:ext>
            </p:extLst>
          </p:nvPr>
        </p:nvGraphicFramePr>
        <p:xfrm>
          <a:off x="1430094" y="1678383"/>
          <a:ext cx="1592263" cy="685800"/>
        </p:xfrm>
        <a:graphic>
          <a:graphicData uri="http://schemas.openxmlformats.org/presentationml/2006/ole">
            <mc:AlternateContent xmlns:mc="http://schemas.openxmlformats.org/markup-compatibility/2006">
              <mc:Choice xmlns:v="urn:schemas-microsoft-com:vml" Requires="v">
                <p:oleObj name="Equation" r:id="rId5" imgW="914400" imgH="393700" progId="Equation.DSMT4">
                  <p:embed/>
                </p:oleObj>
              </mc:Choice>
              <mc:Fallback>
                <p:oleObj name="Equation" r:id="rId5" imgW="914400" imgH="393700" progId="Equation.DSMT4">
                  <p:embed/>
                  <p:pic>
                    <p:nvPicPr>
                      <p:cNvPr id="21555" name="Object 5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30094" y="1678383"/>
                        <a:ext cx="1592263"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52">
            <a:extLst>
              <a:ext uri="{FF2B5EF4-FFF2-40B4-BE49-F238E27FC236}">
                <a16:creationId xmlns:a16="http://schemas.microsoft.com/office/drawing/2014/main" id="{45FF75BB-1EBE-4EA3-A454-D214DA5BD4A0}"/>
              </a:ext>
            </a:extLst>
          </p:cNvPr>
          <p:cNvGraphicFramePr>
            <a:graphicFrameLocks noChangeAspect="1"/>
          </p:cNvGraphicFramePr>
          <p:nvPr>
            <p:extLst>
              <p:ext uri="{D42A27DB-BD31-4B8C-83A1-F6EECF244321}">
                <p14:modId xmlns:p14="http://schemas.microsoft.com/office/powerpoint/2010/main" val="1409797480"/>
              </p:ext>
            </p:extLst>
          </p:nvPr>
        </p:nvGraphicFramePr>
        <p:xfrm>
          <a:off x="1914281" y="2404729"/>
          <a:ext cx="1074738" cy="420688"/>
        </p:xfrm>
        <a:graphic>
          <a:graphicData uri="http://schemas.openxmlformats.org/presentationml/2006/ole">
            <mc:AlternateContent xmlns:mc="http://schemas.openxmlformats.org/markup-compatibility/2006">
              <mc:Choice xmlns:v="urn:schemas-microsoft-com:vml" Requires="v">
                <p:oleObj name="Equation" r:id="rId7" imgW="583947" imgH="228501" progId="Equation.DSMT4">
                  <p:embed/>
                </p:oleObj>
              </mc:Choice>
              <mc:Fallback>
                <p:oleObj name="Equation" r:id="rId7" imgW="583947" imgH="228501" progId="Equation.DSMT4">
                  <p:embed/>
                  <p:pic>
                    <p:nvPicPr>
                      <p:cNvPr id="21556" name="Object 5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14281" y="2404729"/>
                        <a:ext cx="1074738" cy="420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3">
            <a:extLst>
              <a:ext uri="{FF2B5EF4-FFF2-40B4-BE49-F238E27FC236}">
                <a16:creationId xmlns:a16="http://schemas.microsoft.com/office/drawing/2014/main" id="{4334BB99-4F94-4BAC-AF56-61FC82D5220A}"/>
              </a:ext>
            </a:extLst>
          </p:cNvPr>
          <p:cNvGraphicFramePr>
            <a:graphicFrameLocks noChangeAspect="1"/>
          </p:cNvGraphicFramePr>
          <p:nvPr>
            <p:extLst>
              <p:ext uri="{D42A27DB-BD31-4B8C-83A1-F6EECF244321}">
                <p14:modId xmlns:p14="http://schemas.microsoft.com/office/powerpoint/2010/main" val="711474454"/>
              </p:ext>
            </p:extLst>
          </p:nvPr>
        </p:nvGraphicFramePr>
        <p:xfrm>
          <a:off x="4702725" y="1049060"/>
          <a:ext cx="1657350" cy="500063"/>
        </p:xfrm>
        <a:graphic>
          <a:graphicData uri="http://schemas.openxmlformats.org/presentationml/2006/ole">
            <mc:AlternateContent xmlns:mc="http://schemas.openxmlformats.org/markup-compatibility/2006">
              <mc:Choice xmlns:v="urn:schemas-microsoft-com:vml" Requires="v">
                <p:oleObj name="Equation" r:id="rId9" imgW="799753" imgH="241195" progId="Equation.DSMT4">
                  <p:embed/>
                </p:oleObj>
              </mc:Choice>
              <mc:Fallback>
                <p:oleObj name="Equation" r:id="rId9" imgW="799753" imgH="241195" progId="Equation.DSMT4">
                  <p:embed/>
                  <p:pic>
                    <p:nvPicPr>
                      <p:cNvPr id="21557" name="Object 5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02725" y="1049060"/>
                        <a:ext cx="1657350" cy="500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54">
            <a:extLst>
              <a:ext uri="{FF2B5EF4-FFF2-40B4-BE49-F238E27FC236}">
                <a16:creationId xmlns:a16="http://schemas.microsoft.com/office/drawing/2014/main" id="{DC1156EA-5B01-4B42-A116-B9B3A8778F10}"/>
              </a:ext>
            </a:extLst>
          </p:cNvPr>
          <p:cNvGraphicFramePr>
            <a:graphicFrameLocks noChangeAspect="1"/>
          </p:cNvGraphicFramePr>
          <p:nvPr>
            <p:extLst>
              <p:ext uri="{D42A27DB-BD31-4B8C-83A1-F6EECF244321}">
                <p14:modId xmlns:p14="http://schemas.microsoft.com/office/powerpoint/2010/main" val="1626615462"/>
              </p:ext>
            </p:extLst>
          </p:nvPr>
        </p:nvGraphicFramePr>
        <p:xfrm>
          <a:off x="4572000" y="1495148"/>
          <a:ext cx="1990725" cy="762000"/>
        </p:xfrm>
        <a:graphic>
          <a:graphicData uri="http://schemas.openxmlformats.org/presentationml/2006/ole">
            <mc:AlternateContent xmlns:mc="http://schemas.openxmlformats.org/markup-compatibility/2006">
              <mc:Choice xmlns:v="urn:schemas-microsoft-com:vml" Requires="v">
                <p:oleObj name="Equation" r:id="rId11" imgW="1028520" imgH="393480" progId="Equation.DSMT4">
                  <p:embed/>
                </p:oleObj>
              </mc:Choice>
              <mc:Fallback>
                <p:oleObj name="Equation" r:id="rId11" imgW="1028520" imgH="393480" progId="Equation.DSMT4">
                  <p:embed/>
                  <p:pic>
                    <p:nvPicPr>
                      <p:cNvPr id="21558" name="Object 5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72000" y="1495148"/>
                        <a:ext cx="1990725"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55">
            <a:extLst>
              <a:ext uri="{FF2B5EF4-FFF2-40B4-BE49-F238E27FC236}">
                <a16:creationId xmlns:a16="http://schemas.microsoft.com/office/drawing/2014/main" id="{173CD4CA-F551-4C23-8F1A-32172395DA85}"/>
              </a:ext>
            </a:extLst>
          </p:cNvPr>
          <p:cNvGraphicFramePr>
            <a:graphicFrameLocks noChangeAspect="1"/>
          </p:cNvGraphicFramePr>
          <p:nvPr>
            <p:extLst>
              <p:ext uri="{D42A27DB-BD31-4B8C-83A1-F6EECF244321}">
                <p14:modId xmlns:p14="http://schemas.microsoft.com/office/powerpoint/2010/main" val="2583299268"/>
              </p:ext>
            </p:extLst>
          </p:nvPr>
        </p:nvGraphicFramePr>
        <p:xfrm>
          <a:off x="4271962" y="2180948"/>
          <a:ext cx="2089150" cy="762000"/>
        </p:xfrm>
        <a:graphic>
          <a:graphicData uri="http://schemas.openxmlformats.org/presentationml/2006/ole">
            <mc:AlternateContent xmlns:mc="http://schemas.openxmlformats.org/markup-compatibility/2006">
              <mc:Choice xmlns:v="urn:schemas-microsoft-com:vml" Requires="v">
                <p:oleObj name="Equation" r:id="rId13" imgW="1079032" imgH="393529" progId="Equation.DSMT4">
                  <p:embed/>
                </p:oleObj>
              </mc:Choice>
              <mc:Fallback>
                <p:oleObj name="Equation" r:id="rId13" imgW="1079032" imgH="393529" progId="Equation.DSMT4">
                  <p:embed/>
                  <p:pic>
                    <p:nvPicPr>
                      <p:cNvPr id="21559" name="Object 5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271962" y="2180948"/>
                        <a:ext cx="208915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a:extLst>
              <a:ext uri="{FF2B5EF4-FFF2-40B4-BE49-F238E27FC236}">
                <a16:creationId xmlns:a16="http://schemas.microsoft.com/office/drawing/2014/main" id="{A263EB5E-D399-4C68-9AD3-A2A1019402D3}"/>
              </a:ext>
            </a:extLst>
          </p:cNvPr>
          <p:cNvSpPr txBox="1"/>
          <p:nvPr/>
        </p:nvSpPr>
        <p:spPr>
          <a:xfrm>
            <a:off x="3267006" y="1192368"/>
            <a:ext cx="466794" cy="369332"/>
          </a:xfrm>
          <a:prstGeom prst="rect">
            <a:avLst/>
          </a:prstGeom>
          <a:noFill/>
        </p:spPr>
        <p:txBody>
          <a:bodyPr wrap="none" rtlCol="0">
            <a:spAutoFit/>
          </a:bodyPr>
          <a:lstStyle/>
          <a:p>
            <a:r>
              <a:rPr lang="en-US" dirty="0"/>
              <a:t>(1)</a:t>
            </a:r>
          </a:p>
        </p:txBody>
      </p:sp>
      <p:sp>
        <p:nvSpPr>
          <p:cNvPr id="10" name="TextBox 9">
            <a:extLst>
              <a:ext uri="{FF2B5EF4-FFF2-40B4-BE49-F238E27FC236}">
                <a16:creationId xmlns:a16="http://schemas.microsoft.com/office/drawing/2014/main" id="{A9F8C103-B43B-45F9-B929-44E6068C6C58}"/>
              </a:ext>
            </a:extLst>
          </p:cNvPr>
          <p:cNvSpPr txBox="1"/>
          <p:nvPr/>
        </p:nvSpPr>
        <p:spPr>
          <a:xfrm>
            <a:off x="3267006" y="1823380"/>
            <a:ext cx="466794" cy="369332"/>
          </a:xfrm>
          <a:prstGeom prst="rect">
            <a:avLst/>
          </a:prstGeom>
          <a:noFill/>
        </p:spPr>
        <p:txBody>
          <a:bodyPr wrap="none" rtlCol="0">
            <a:spAutoFit/>
          </a:bodyPr>
          <a:lstStyle/>
          <a:p>
            <a:r>
              <a:rPr lang="en-US" dirty="0"/>
              <a:t>(2)</a:t>
            </a:r>
          </a:p>
        </p:txBody>
      </p:sp>
      <p:sp>
        <p:nvSpPr>
          <p:cNvPr id="11" name="TextBox 10">
            <a:extLst>
              <a:ext uri="{FF2B5EF4-FFF2-40B4-BE49-F238E27FC236}">
                <a16:creationId xmlns:a16="http://schemas.microsoft.com/office/drawing/2014/main" id="{E7C163B9-C57C-4A28-AE67-32EE31E9F0C4}"/>
              </a:ext>
            </a:extLst>
          </p:cNvPr>
          <p:cNvSpPr txBox="1"/>
          <p:nvPr/>
        </p:nvSpPr>
        <p:spPr>
          <a:xfrm>
            <a:off x="3271099" y="2430407"/>
            <a:ext cx="466794" cy="369332"/>
          </a:xfrm>
          <a:prstGeom prst="rect">
            <a:avLst/>
          </a:prstGeom>
          <a:noFill/>
        </p:spPr>
        <p:txBody>
          <a:bodyPr wrap="none" rtlCol="0">
            <a:spAutoFit/>
          </a:bodyPr>
          <a:lstStyle/>
          <a:p>
            <a:r>
              <a:rPr lang="en-US" dirty="0"/>
              <a:t>(3)</a:t>
            </a:r>
          </a:p>
        </p:txBody>
      </p:sp>
      <p:sp>
        <p:nvSpPr>
          <p:cNvPr id="12" name="TextBox 11">
            <a:extLst>
              <a:ext uri="{FF2B5EF4-FFF2-40B4-BE49-F238E27FC236}">
                <a16:creationId xmlns:a16="http://schemas.microsoft.com/office/drawing/2014/main" id="{462F79B8-1796-4D9C-AC89-31D63E1C6CA3}"/>
              </a:ext>
            </a:extLst>
          </p:cNvPr>
          <p:cNvSpPr txBox="1"/>
          <p:nvPr/>
        </p:nvSpPr>
        <p:spPr>
          <a:xfrm>
            <a:off x="6875535" y="1061377"/>
            <a:ext cx="1123950" cy="369332"/>
          </a:xfrm>
          <a:prstGeom prst="rect">
            <a:avLst/>
          </a:prstGeom>
          <a:noFill/>
        </p:spPr>
        <p:txBody>
          <a:bodyPr wrap="square" rtlCol="0">
            <a:spAutoFit/>
          </a:bodyPr>
          <a:lstStyle/>
          <a:p>
            <a:r>
              <a:rPr lang="en-US" dirty="0"/>
              <a:t>(4)</a:t>
            </a:r>
          </a:p>
        </p:txBody>
      </p:sp>
      <p:sp>
        <p:nvSpPr>
          <p:cNvPr id="13" name="TextBox 12">
            <a:extLst>
              <a:ext uri="{FF2B5EF4-FFF2-40B4-BE49-F238E27FC236}">
                <a16:creationId xmlns:a16="http://schemas.microsoft.com/office/drawing/2014/main" id="{BFDE7062-7F94-45F7-8918-33775D2073D2}"/>
              </a:ext>
            </a:extLst>
          </p:cNvPr>
          <p:cNvSpPr txBox="1"/>
          <p:nvPr/>
        </p:nvSpPr>
        <p:spPr>
          <a:xfrm>
            <a:off x="6864438" y="1691482"/>
            <a:ext cx="466794" cy="369332"/>
          </a:xfrm>
          <a:prstGeom prst="rect">
            <a:avLst/>
          </a:prstGeom>
          <a:noFill/>
        </p:spPr>
        <p:txBody>
          <a:bodyPr wrap="none" rtlCol="0">
            <a:spAutoFit/>
          </a:bodyPr>
          <a:lstStyle/>
          <a:p>
            <a:r>
              <a:rPr lang="en-US" dirty="0"/>
              <a:t>(5)</a:t>
            </a:r>
          </a:p>
        </p:txBody>
      </p:sp>
      <p:sp>
        <p:nvSpPr>
          <p:cNvPr id="14" name="TextBox 13">
            <a:extLst>
              <a:ext uri="{FF2B5EF4-FFF2-40B4-BE49-F238E27FC236}">
                <a16:creationId xmlns:a16="http://schemas.microsoft.com/office/drawing/2014/main" id="{AF1C2CF0-0FE2-479E-8A52-D36FF73CD230}"/>
              </a:ext>
            </a:extLst>
          </p:cNvPr>
          <p:cNvSpPr txBox="1"/>
          <p:nvPr/>
        </p:nvSpPr>
        <p:spPr>
          <a:xfrm>
            <a:off x="6875535" y="2404729"/>
            <a:ext cx="805290" cy="369332"/>
          </a:xfrm>
          <a:prstGeom prst="rect">
            <a:avLst/>
          </a:prstGeom>
          <a:noFill/>
        </p:spPr>
        <p:txBody>
          <a:bodyPr wrap="square" rtlCol="0">
            <a:spAutoFit/>
          </a:bodyPr>
          <a:lstStyle/>
          <a:p>
            <a:r>
              <a:rPr lang="en-US" dirty="0"/>
              <a:t>(6)</a:t>
            </a:r>
          </a:p>
        </p:txBody>
      </p:sp>
      <p:sp>
        <p:nvSpPr>
          <p:cNvPr id="15" name="TextBox 14">
            <a:extLst>
              <a:ext uri="{FF2B5EF4-FFF2-40B4-BE49-F238E27FC236}">
                <a16:creationId xmlns:a16="http://schemas.microsoft.com/office/drawing/2014/main" id="{91A487E9-78D3-40A1-BE66-F7715986FA3E}"/>
              </a:ext>
            </a:extLst>
          </p:cNvPr>
          <p:cNvSpPr txBox="1"/>
          <p:nvPr/>
        </p:nvSpPr>
        <p:spPr>
          <a:xfrm>
            <a:off x="375899" y="3259416"/>
            <a:ext cx="4326826" cy="369332"/>
          </a:xfrm>
          <a:prstGeom prst="rect">
            <a:avLst/>
          </a:prstGeom>
          <a:noFill/>
        </p:spPr>
        <p:txBody>
          <a:bodyPr wrap="none" rtlCol="0">
            <a:spAutoFit/>
          </a:bodyPr>
          <a:lstStyle/>
          <a:p>
            <a:r>
              <a:rPr lang="en-US" dirty="0"/>
              <a:t>define forces and equations symbolically</a:t>
            </a:r>
          </a:p>
        </p:txBody>
      </p:sp>
      <p:sp>
        <p:nvSpPr>
          <p:cNvPr id="16" name="TextBox 15">
            <a:extLst>
              <a:ext uri="{FF2B5EF4-FFF2-40B4-BE49-F238E27FC236}">
                <a16:creationId xmlns:a16="http://schemas.microsoft.com/office/drawing/2014/main" id="{C02599F1-D2A0-44EA-A278-3771C0D6723F}"/>
              </a:ext>
            </a:extLst>
          </p:cNvPr>
          <p:cNvSpPr txBox="1"/>
          <p:nvPr/>
        </p:nvSpPr>
        <p:spPr>
          <a:xfrm>
            <a:off x="514366" y="618097"/>
            <a:ext cx="4865434" cy="369332"/>
          </a:xfrm>
          <a:prstGeom prst="rect">
            <a:avLst/>
          </a:prstGeom>
          <a:noFill/>
        </p:spPr>
        <p:txBody>
          <a:bodyPr wrap="none" rtlCol="0">
            <a:spAutoFit/>
          </a:bodyPr>
          <a:lstStyle/>
          <a:p>
            <a:r>
              <a:rPr lang="en-US" dirty="0"/>
              <a:t>Here are the six equations from the three pins</a:t>
            </a:r>
          </a:p>
        </p:txBody>
      </p:sp>
      <p:sp>
        <p:nvSpPr>
          <p:cNvPr id="18" name="TextBox 17">
            <a:extLst>
              <a:ext uri="{FF2B5EF4-FFF2-40B4-BE49-F238E27FC236}">
                <a16:creationId xmlns:a16="http://schemas.microsoft.com/office/drawing/2014/main" id="{1AD6CCBD-7919-4D63-BDFA-8F2A782A8432}"/>
              </a:ext>
            </a:extLst>
          </p:cNvPr>
          <p:cNvSpPr txBox="1"/>
          <p:nvPr/>
        </p:nvSpPr>
        <p:spPr>
          <a:xfrm>
            <a:off x="703019" y="4009652"/>
            <a:ext cx="4572000" cy="2031325"/>
          </a:xfrm>
          <a:prstGeom prst="rect">
            <a:avLst/>
          </a:prstGeom>
          <a:noFill/>
        </p:spPr>
        <p:txBody>
          <a:bodyPr wrap="square">
            <a:spAutoFit/>
          </a:bodyPr>
          <a:lstStyle/>
          <a:p>
            <a:r>
              <a:rPr lang="en-US" dirty="0" err="1"/>
              <a:t>syms</a:t>
            </a:r>
            <a:r>
              <a:rPr lang="en-US" dirty="0"/>
              <a:t> Ax Ay Cy Fab Fac </a:t>
            </a:r>
            <a:r>
              <a:rPr lang="en-US" dirty="0" err="1"/>
              <a:t>Fbc</a:t>
            </a:r>
            <a:endParaRPr lang="en-US" dirty="0"/>
          </a:p>
          <a:p>
            <a:r>
              <a:rPr lang="en-US" dirty="0"/>
              <a:t>Eq(1) = Ax +0.6*Fab + Fac == 0;</a:t>
            </a:r>
          </a:p>
          <a:p>
            <a:r>
              <a:rPr lang="en-US" dirty="0"/>
              <a:t>Eq(2) = 0.8*Fab + Ay == 0;</a:t>
            </a:r>
          </a:p>
          <a:p>
            <a:r>
              <a:rPr lang="en-US" dirty="0"/>
              <a:t>Eq(3) = -Fac  == 0;</a:t>
            </a:r>
          </a:p>
          <a:p>
            <a:r>
              <a:rPr lang="en-US" dirty="0"/>
              <a:t>Eq(4) = Cy + </a:t>
            </a:r>
            <a:r>
              <a:rPr lang="en-US" dirty="0" err="1"/>
              <a:t>Fbc</a:t>
            </a:r>
            <a:r>
              <a:rPr lang="en-US" dirty="0"/>
              <a:t> == 0;</a:t>
            </a:r>
          </a:p>
          <a:p>
            <a:r>
              <a:rPr lang="en-US" dirty="0"/>
              <a:t>Eq(5) = -0.6*Fab +1200. == 0;</a:t>
            </a:r>
          </a:p>
          <a:p>
            <a:r>
              <a:rPr lang="en-US" dirty="0"/>
              <a:t>Eq(6) = -0.8*Fab - </a:t>
            </a:r>
            <a:r>
              <a:rPr lang="en-US" dirty="0" err="1"/>
              <a:t>Fbc</a:t>
            </a:r>
            <a:r>
              <a:rPr lang="en-US" dirty="0"/>
              <a:t> == 0;</a:t>
            </a:r>
          </a:p>
        </p:txBody>
      </p:sp>
    </p:spTree>
    <p:extLst>
      <p:ext uri="{BB962C8B-B14F-4D97-AF65-F5344CB8AC3E}">
        <p14:creationId xmlns:p14="http://schemas.microsoft.com/office/powerpoint/2010/main" val="550478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69CC9E-6BD0-43F5-8CAD-9082826975D1}"/>
              </a:ext>
            </a:extLst>
          </p:cNvPr>
          <p:cNvSpPr txBox="1"/>
          <p:nvPr/>
        </p:nvSpPr>
        <p:spPr>
          <a:xfrm>
            <a:off x="914400" y="1066800"/>
            <a:ext cx="5765361" cy="5078313"/>
          </a:xfrm>
          <a:prstGeom prst="rect">
            <a:avLst/>
          </a:prstGeom>
          <a:noFill/>
        </p:spPr>
        <p:txBody>
          <a:bodyPr wrap="none" rtlCol="0">
            <a:spAutoFit/>
          </a:bodyPr>
          <a:lstStyle/>
          <a:p>
            <a:r>
              <a:rPr lang="en-US" dirty="0"/>
              <a:t>S =solve(Eq)</a:t>
            </a:r>
          </a:p>
          <a:p>
            <a:endParaRPr lang="en-US" dirty="0"/>
          </a:p>
          <a:p>
            <a:r>
              <a:rPr lang="en-US" dirty="0"/>
              <a:t>S = </a:t>
            </a:r>
          </a:p>
          <a:p>
            <a:endParaRPr lang="en-US" dirty="0"/>
          </a:p>
          <a:p>
            <a:r>
              <a:rPr lang="en-US" dirty="0"/>
              <a:t>  struct with fields:</a:t>
            </a:r>
          </a:p>
          <a:p>
            <a:endParaRPr lang="en-US" dirty="0"/>
          </a:p>
          <a:p>
            <a:r>
              <a:rPr lang="en-US" dirty="0"/>
              <a:t>     Ax: -1200</a:t>
            </a:r>
          </a:p>
          <a:p>
            <a:r>
              <a:rPr lang="en-US" dirty="0"/>
              <a:t>     Ay: -1600</a:t>
            </a:r>
          </a:p>
          <a:p>
            <a:r>
              <a:rPr lang="en-US" dirty="0"/>
              <a:t>     Cy: 1600</a:t>
            </a:r>
          </a:p>
          <a:p>
            <a:r>
              <a:rPr lang="en-US" dirty="0"/>
              <a:t>    Fab: 2000</a:t>
            </a:r>
          </a:p>
          <a:p>
            <a:r>
              <a:rPr lang="en-US" dirty="0"/>
              <a:t>    Fac: 0</a:t>
            </a:r>
          </a:p>
          <a:p>
            <a:r>
              <a:rPr lang="en-US" dirty="0"/>
              <a:t>    </a:t>
            </a:r>
            <a:r>
              <a:rPr lang="en-US" dirty="0" err="1"/>
              <a:t>Fbc</a:t>
            </a:r>
            <a:r>
              <a:rPr lang="en-US" dirty="0"/>
              <a:t>: -1600</a:t>
            </a:r>
          </a:p>
          <a:p>
            <a:endParaRPr lang="en-US" dirty="0"/>
          </a:p>
          <a:p>
            <a:r>
              <a:rPr lang="en-US" dirty="0"/>
              <a:t>Sn = double([ </a:t>
            </a:r>
            <a:r>
              <a:rPr lang="en-US" dirty="0" err="1"/>
              <a:t>S.Ax</a:t>
            </a:r>
            <a:r>
              <a:rPr lang="en-US" dirty="0"/>
              <a:t>  </a:t>
            </a:r>
            <a:r>
              <a:rPr lang="en-US" dirty="0" err="1"/>
              <a:t>S.Ay</a:t>
            </a:r>
            <a:r>
              <a:rPr lang="en-US" dirty="0"/>
              <a:t>  </a:t>
            </a:r>
            <a:r>
              <a:rPr lang="en-US" dirty="0" err="1"/>
              <a:t>S.Cy</a:t>
            </a:r>
            <a:r>
              <a:rPr lang="en-US" dirty="0"/>
              <a:t>  </a:t>
            </a:r>
            <a:r>
              <a:rPr lang="en-US" dirty="0" err="1"/>
              <a:t>S.Fab</a:t>
            </a:r>
            <a:r>
              <a:rPr lang="en-US" dirty="0"/>
              <a:t>  </a:t>
            </a:r>
            <a:r>
              <a:rPr lang="en-US" dirty="0" err="1"/>
              <a:t>S.Fac</a:t>
            </a:r>
            <a:r>
              <a:rPr lang="en-US" dirty="0"/>
              <a:t>  </a:t>
            </a:r>
            <a:r>
              <a:rPr lang="en-US" dirty="0" err="1"/>
              <a:t>S.Fbc</a:t>
            </a:r>
            <a:r>
              <a:rPr lang="en-US" dirty="0"/>
              <a:t> ])</a:t>
            </a:r>
          </a:p>
          <a:p>
            <a:r>
              <a:rPr lang="en-US" dirty="0"/>
              <a:t> </a:t>
            </a:r>
          </a:p>
          <a:p>
            <a:r>
              <a:rPr lang="en-US" dirty="0"/>
              <a:t>Sn =</a:t>
            </a:r>
          </a:p>
          <a:p>
            <a:r>
              <a:rPr lang="en-US" dirty="0"/>
              <a:t> </a:t>
            </a:r>
          </a:p>
          <a:p>
            <a:r>
              <a:rPr lang="en-US" dirty="0"/>
              <a:t>[-1200, -1600, 1600, 2000, 0, -1600]</a:t>
            </a:r>
          </a:p>
        </p:txBody>
      </p:sp>
      <p:sp>
        <p:nvSpPr>
          <p:cNvPr id="3" name="TextBox 2">
            <a:extLst>
              <a:ext uri="{FF2B5EF4-FFF2-40B4-BE49-F238E27FC236}">
                <a16:creationId xmlns:a16="http://schemas.microsoft.com/office/drawing/2014/main" id="{61AB9674-62B6-4B32-9C6B-0FA04D70F176}"/>
              </a:ext>
            </a:extLst>
          </p:cNvPr>
          <p:cNvSpPr txBox="1"/>
          <p:nvPr/>
        </p:nvSpPr>
        <p:spPr>
          <a:xfrm>
            <a:off x="304800" y="457200"/>
            <a:ext cx="8327985" cy="369332"/>
          </a:xfrm>
          <a:prstGeom prst="rect">
            <a:avLst/>
          </a:prstGeom>
          <a:noFill/>
        </p:spPr>
        <p:txBody>
          <a:bodyPr wrap="none" rtlCol="0">
            <a:spAutoFit/>
          </a:bodyPr>
          <a:lstStyle/>
          <a:p>
            <a:r>
              <a:rPr lang="en-US" dirty="0"/>
              <a:t>Solve the system of equations symbolically. The  result is in a MATLAB structure</a:t>
            </a:r>
          </a:p>
        </p:txBody>
      </p:sp>
      <p:sp>
        <p:nvSpPr>
          <p:cNvPr id="4" name="TextBox 3">
            <a:extLst>
              <a:ext uri="{FF2B5EF4-FFF2-40B4-BE49-F238E27FC236}">
                <a16:creationId xmlns:a16="http://schemas.microsoft.com/office/drawing/2014/main" id="{3C612E94-4B5E-484E-8809-567D078E7B5A}"/>
              </a:ext>
            </a:extLst>
          </p:cNvPr>
          <p:cNvSpPr txBox="1"/>
          <p:nvPr/>
        </p:nvSpPr>
        <p:spPr>
          <a:xfrm>
            <a:off x="4419600" y="3276600"/>
            <a:ext cx="4343400" cy="923330"/>
          </a:xfrm>
          <a:prstGeom prst="rect">
            <a:avLst/>
          </a:prstGeom>
          <a:noFill/>
        </p:spPr>
        <p:txBody>
          <a:bodyPr wrap="square" rtlCol="0">
            <a:spAutoFit/>
          </a:bodyPr>
          <a:lstStyle/>
          <a:p>
            <a:r>
              <a:rPr lang="en-US" dirty="0"/>
              <a:t>these values are still symbolic. Use the MATLAB function double to turn into numerical values </a:t>
            </a:r>
          </a:p>
        </p:txBody>
      </p:sp>
      <p:cxnSp>
        <p:nvCxnSpPr>
          <p:cNvPr id="5" name="Straight Connector 4">
            <a:extLst>
              <a:ext uri="{FF2B5EF4-FFF2-40B4-BE49-F238E27FC236}">
                <a16:creationId xmlns:a16="http://schemas.microsoft.com/office/drawing/2014/main" id="{AF30D73B-BECE-6463-BA61-C5BAE12E563C}"/>
              </a:ext>
            </a:extLst>
          </p:cNvPr>
          <p:cNvCxnSpPr/>
          <p:nvPr/>
        </p:nvCxnSpPr>
        <p:spPr>
          <a:xfrm>
            <a:off x="421178" y="6477000"/>
            <a:ext cx="7996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11945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5E22E63-CA4C-49FE-B764-CE86AAD08E16}"/>
              </a:ext>
            </a:extLst>
          </p:cNvPr>
          <p:cNvSpPr txBox="1"/>
          <p:nvPr/>
        </p:nvSpPr>
        <p:spPr>
          <a:xfrm>
            <a:off x="1295400" y="1371600"/>
            <a:ext cx="6629400" cy="4524315"/>
          </a:xfrm>
          <a:prstGeom prst="rect">
            <a:avLst/>
          </a:prstGeom>
          <a:noFill/>
        </p:spPr>
        <p:txBody>
          <a:bodyPr wrap="square" rtlCol="0">
            <a:spAutoFit/>
          </a:bodyPr>
          <a:lstStyle/>
          <a:p>
            <a:r>
              <a:rPr lang="en-US" dirty="0"/>
              <a:t>Solving truss problems with the method of pins in this symbolic manner is relatively easy. Most statics texts instead concentrate on the method of sections (which we will discuss shortly) where we do not have to solve as many equilibrium equations to get results for particular forces. However, with software such as MATLAB and its symbolic capabilities we see that the pins solution is very direct. There are homework problems that will allow you to try this symbolic approach with the method of pins for a truss with more members. </a:t>
            </a:r>
          </a:p>
          <a:p>
            <a:endParaRPr lang="en-US" dirty="0"/>
          </a:p>
          <a:p>
            <a:r>
              <a:rPr lang="en-US" dirty="0"/>
              <a:t>Our numerical MATLAB solution to this problem was less efficient than the symbolic approach since we had to set up a rather large matrix for the equilibrium equations even though many elements of that matrix were zero. It can be used, however, when the symbolic algebra capabilities of MATLAB are not available.</a:t>
            </a:r>
          </a:p>
        </p:txBody>
      </p:sp>
      <p:sp>
        <p:nvSpPr>
          <p:cNvPr id="3" name="TextBox 2">
            <a:extLst>
              <a:ext uri="{FF2B5EF4-FFF2-40B4-BE49-F238E27FC236}">
                <a16:creationId xmlns:a16="http://schemas.microsoft.com/office/drawing/2014/main" id="{716DBE82-CC1D-477F-94E7-D5D8D8505ED0}"/>
              </a:ext>
            </a:extLst>
          </p:cNvPr>
          <p:cNvSpPr txBox="1"/>
          <p:nvPr/>
        </p:nvSpPr>
        <p:spPr>
          <a:xfrm>
            <a:off x="3505200" y="381000"/>
            <a:ext cx="1172116" cy="369332"/>
          </a:xfrm>
          <a:prstGeom prst="rect">
            <a:avLst/>
          </a:prstGeom>
          <a:noFill/>
        </p:spPr>
        <p:txBody>
          <a:bodyPr wrap="none" rtlCol="0">
            <a:spAutoFit/>
          </a:bodyPr>
          <a:lstStyle/>
          <a:p>
            <a:r>
              <a:rPr lang="en-US" dirty="0">
                <a:solidFill>
                  <a:srgbClr val="C00000"/>
                </a:solidFill>
              </a:rPr>
              <a:t>Summary</a:t>
            </a:r>
          </a:p>
        </p:txBody>
      </p:sp>
    </p:spTree>
    <p:extLst>
      <p:ext uri="{BB962C8B-B14F-4D97-AF65-F5344CB8AC3E}">
        <p14:creationId xmlns:p14="http://schemas.microsoft.com/office/powerpoint/2010/main" val="744808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3200400" y="152400"/>
            <a:ext cx="2317750" cy="366713"/>
          </a:xfrm>
          <a:prstGeom prst="rect">
            <a:avLst/>
          </a:prstGeom>
          <a:noFill/>
          <a:ln w="9525">
            <a:noFill/>
            <a:miter lim="800000"/>
            <a:headEnd/>
            <a:tailEnd/>
          </a:ln>
          <a:effectLst/>
        </p:spPr>
        <p:txBody>
          <a:bodyPr wrap="none">
            <a:spAutoFit/>
          </a:bodyPr>
          <a:lstStyle/>
          <a:p>
            <a:r>
              <a:rPr lang="en-US">
                <a:solidFill>
                  <a:schemeClr val="accent2"/>
                </a:solidFill>
              </a:rPr>
              <a:t>Zero Force Members</a:t>
            </a:r>
          </a:p>
        </p:txBody>
      </p:sp>
      <p:sp>
        <p:nvSpPr>
          <p:cNvPr id="3" name="Text Box 5"/>
          <p:cNvSpPr txBox="1">
            <a:spLocks noChangeArrowheads="1"/>
          </p:cNvSpPr>
          <p:nvPr/>
        </p:nvSpPr>
        <p:spPr bwMode="auto">
          <a:xfrm>
            <a:off x="685800" y="838200"/>
            <a:ext cx="7635875" cy="646331"/>
          </a:xfrm>
          <a:prstGeom prst="rect">
            <a:avLst/>
          </a:prstGeom>
          <a:noFill/>
          <a:ln w="9525">
            <a:noFill/>
            <a:miter lim="800000"/>
            <a:headEnd/>
            <a:tailEnd/>
          </a:ln>
          <a:effectLst/>
        </p:spPr>
        <p:txBody>
          <a:bodyPr>
            <a:spAutoFit/>
          </a:bodyPr>
          <a:lstStyle/>
          <a:p>
            <a:r>
              <a:rPr lang="en-US" dirty="0"/>
              <a:t>A truss may have members which do not carry any loads (zero force members) but which are needed for stability or for other reasons. </a:t>
            </a:r>
          </a:p>
        </p:txBody>
      </p:sp>
      <p:grpSp>
        <p:nvGrpSpPr>
          <p:cNvPr id="4" name="Group 8"/>
          <p:cNvGrpSpPr>
            <a:grpSpLocks/>
          </p:cNvGrpSpPr>
          <p:nvPr/>
        </p:nvGrpSpPr>
        <p:grpSpPr bwMode="auto">
          <a:xfrm rot="-5400000">
            <a:off x="2255044" y="4099719"/>
            <a:ext cx="1711325" cy="1223963"/>
            <a:chOff x="1282" y="1942"/>
            <a:chExt cx="1078" cy="771"/>
          </a:xfrm>
        </p:grpSpPr>
        <p:sp>
          <p:nvSpPr>
            <p:cNvPr id="5" name="Line 9"/>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6" name="Line 10"/>
            <p:cNvSpPr>
              <a:spLocks noChangeShapeType="1"/>
            </p:cNvSpPr>
            <p:nvPr/>
          </p:nvSpPr>
          <p:spPr bwMode="auto">
            <a:xfrm>
              <a:off x="1886" y="1942"/>
              <a:ext cx="474" cy="771"/>
            </a:xfrm>
            <a:prstGeom prst="line">
              <a:avLst/>
            </a:prstGeom>
            <a:noFill/>
            <a:ln w="19050">
              <a:solidFill>
                <a:schemeClr val="tx1"/>
              </a:solidFill>
              <a:round/>
              <a:headEnd/>
              <a:tailEnd/>
            </a:ln>
          </p:spPr>
          <p:txBody>
            <a:bodyPr/>
            <a:lstStyle/>
            <a:p>
              <a:endParaRPr lang="en-US"/>
            </a:p>
          </p:txBody>
        </p:sp>
        <p:sp>
          <p:nvSpPr>
            <p:cNvPr id="7" name="Line 11"/>
            <p:cNvSpPr>
              <a:spLocks noChangeShapeType="1"/>
            </p:cNvSpPr>
            <p:nvPr/>
          </p:nvSpPr>
          <p:spPr bwMode="auto">
            <a:xfrm>
              <a:off x="1282" y="2703"/>
              <a:ext cx="1068" cy="0"/>
            </a:xfrm>
            <a:prstGeom prst="line">
              <a:avLst/>
            </a:prstGeom>
            <a:noFill/>
            <a:ln w="19050">
              <a:solidFill>
                <a:schemeClr val="tx1"/>
              </a:solidFill>
              <a:round/>
              <a:headEnd/>
              <a:tailEnd/>
            </a:ln>
          </p:spPr>
          <p:txBody>
            <a:bodyPr/>
            <a:lstStyle/>
            <a:p>
              <a:endParaRPr lang="en-US"/>
            </a:p>
          </p:txBody>
        </p:sp>
      </p:grpSp>
      <p:grpSp>
        <p:nvGrpSpPr>
          <p:cNvPr id="8" name="Group 12"/>
          <p:cNvGrpSpPr>
            <a:grpSpLocks/>
          </p:cNvGrpSpPr>
          <p:nvPr/>
        </p:nvGrpSpPr>
        <p:grpSpPr bwMode="auto">
          <a:xfrm rot="-5400000">
            <a:off x="2218531" y="2353469"/>
            <a:ext cx="1798638" cy="1206500"/>
            <a:chOff x="1282" y="1942"/>
            <a:chExt cx="1133" cy="768"/>
          </a:xfrm>
        </p:grpSpPr>
        <p:sp>
          <p:nvSpPr>
            <p:cNvPr id="9" name="Line 13"/>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10" name="Line 14"/>
            <p:cNvSpPr>
              <a:spLocks noChangeShapeType="1"/>
            </p:cNvSpPr>
            <p:nvPr/>
          </p:nvSpPr>
          <p:spPr bwMode="auto">
            <a:xfrm>
              <a:off x="1886" y="1942"/>
              <a:ext cx="529" cy="768"/>
            </a:xfrm>
            <a:prstGeom prst="line">
              <a:avLst/>
            </a:prstGeom>
            <a:noFill/>
            <a:ln w="19050">
              <a:solidFill>
                <a:schemeClr val="tx1"/>
              </a:solidFill>
              <a:round/>
              <a:headEnd/>
              <a:tailEnd/>
            </a:ln>
          </p:spPr>
          <p:txBody>
            <a:bodyPr/>
            <a:lstStyle/>
            <a:p>
              <a:endParaRPr lang="en-US"/>
            </a:p>
          </p:txBody>
        </p:sp>
        <p:sp>
          <p:nvSpPr>
            <p:cNvPr id="11" name="Line 15"/>
            <p:cNvSpPr>
              <a:spLocks noChangeShapeType="1"/>
            </p:cNvSpPr>
            <p:nvPr/>
          </p:nvSpPr>
          <p:spPr bwMode="auto">
            <a:xfrm>
              <a:off x="1282" y="2703"/>
              <a:ext cx="1113" cy="0"/>
            </a:xfrm>
            <a:prstGeom prst="line">
              <a:avLst/>
            </a:prstGeom>
            <a:noFill/>
            <a:ln w="19050">
              <a:solidFill>
                <a:schemeClr val="tx1"/>
              </a:solidFill>
              <a:round/>
              <a:headEnd/>
              <a:tailEnd/>
            </a:ln>
          </p:spPr>
          <p:txBody>
            <a:bodyPr/>
            <a:lstStyle/>
            <a:p>
              <a:endParaRPr lang="en-US"/>
            </a:p>
          </p:txBody>
        </p:sp>
      </p:grpSp>
      <p:sp>
        <p:nvSpPr>
          <p:cNvPr id="12" name="Line 16"/>
          <p:cNvSpPr>
            <a:spLocks noChangeShapeType="1"/>
          </p:cNvSpPr>
          <p:nvPr/>
        </p:nvSpPr>
        <p:spPr bwMode="auto">
          <a:xfrm rot="-5400000">
            <a:off x="1144588" y="4200525"/>
            <a:ext cx="2714625" cy="22225"/>
          </a:xfrm>
          <a:prstGeom prst="line">
            <a:avLst/>
          </a:prstGeom>
          <a:noFill/>
          <a:ln w="19050">
            <a:solidFill>
              <a:schemeClr val="tx1"/>
            </a:solidFill>
            <a:round/>
            <a:headEnd/>
            <a:tailEnd/>
          </a:ln>
        </p:spPr>
        <p:txBody>
          <a:bodyPr/>
          <a:lstStyle/>
          <a:p>
            <a:endParaRPr lang="en-US"/>
          </a:p>
        </p:txBody>
      </p:sp>
      <p:sp>
        <p:nvSpPr>
          <p:cNvPr id="13" name="Oval 22"/>
          <p:cNvSpPr>
            <a:spLocks noChangeArrowheads="1"/>
          </p:cNvSpPr>
          <p:nvPr/>
        </p:nvSpPr>
        <p:spPr bwMode="auto">
          <a:xfrm rot="-5400000">
            <a:off x="2463800" y="4552950"/>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14" name="Oval 23"/>
          <p:cNvSpPr>
            <a:spLocks noChangeArrowheads="1"/>
          </p:cNvSpPr>
          <p:nvPr/>
        </p:nvSpPr>
        <p:spPr bwMode="auto">
          <a:xfrm rot="-5400000">
            <a:off x="2492375" y="2838450"/>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15" name="Oval 24"/>
          <p:cNvSpPr>
            <a:spLocks noChangeArrowheads="1"/>
          </p:cNvSpPr>
          <p:nvPr/>
        </p:nvSpPr>
        <p:spPr bwMode="auto">
          <a:xfrm rot="-5400000">
            <a:off x="3644900" y="3819525"/>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16" name="Oval 25"/>
          <p:cNvSpPr>
            <a:spLocks noChangeArrowheads="1"/>
          </p:cNvSpPr>
          <p:nvPr/>
        </p:nvSpPr>
        <p:spPr bwMode="auto">
          <a:xfrm rot="-5400000">
            <a:off x="3663950" y="5524500"/>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17" name="Oval 27"/>
          <p:cNvSpPr>
            <a:spLocks noChangeArrowheads="1"/>
          </p:cNvSpPr>
          <p:nvPr/>
        </p:nvSpPr>
        <p:spPr bwMode="auto">
          <a:xfrm rot="-5400000">
            <a:off x="3678238" y="2044700"/>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19" name="Line 31"/>
          <p:cNvSpPr>
            <a:spLocks noChangeShapeType="1"/>
          </p:cNvSpPr>
          <p:nvPr/>
        </p:nvSpPr>
        <p:spPr bwMode="auto">
          <a:xfrm rot="-5400000">
            <a:off x="4040188" y="3560762"/>
            <a:ext cx="0" cy="600075"/>
          </a:xfrm>
          <a:prstGeom prst="line">
            <a:avLst/>
          </a:prstGeom>
          <a:noFill/>
          <a:ln w="28575">
            <a:solidFill>
              <a:schemeClr val="tx1"/>
            </a:solidFill>
            <a:round/>
            <a:headEnd/>
            <a:tailEnd type="triangle" w="med" len="med"/>
          </a:ln>
        </p:spPr>
        <p:txBody>
          <a:bodyPr/>
          <a:lstStyle/>
          <a:p>
            <a:endParaRPr lang="en-US"/>
          </a:p>
        </p:txBody>
      </p:sp>
      <p:cxnSp>
        <p:nvCxnSpPr>
          <p:cNvPr id="20" name="Straight Connector 19"/>
          <p:cNvCxnSpPr/>
          <p:nvPr/>
        </p:nvCxnSpPr>
        <p:spPr>
          <a:xfrm flipH="1" flipV="1">
            <a:off x="2514600" y="5565775"/>
            <a:ext cx="12065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Oval 21"/>
          <p:cNvSpPr>
            <a:spLocks noChangeArrowheads="1"/>
          </p:cNvSpPr>
          <p:nvPr/>
        </p:nvSpPr>
        <p:spPr bwMode="auto">
          <a:xfrm rot="-5400000">
            <a:off x="2447925" y="5508625"/>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cxnSp>
        <p:nvCxnSpPr>
          <p:cNvPr id="22" name="Straight Connector 21"/>
          <p:cNvCxnSpPr/>
          <p:nvPr/>
        </p:nvCxnSpPr>
        <p:spPr>
          <a:xfrm flipH="1" flipV="1">
            <a:off x="2490788" y="4608513"/>
            <a:ext cx="12065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flipV="1">
            <a:off x="2490788" y="3851275"/>
            <a:ext cx="12065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flipV="1">
            <a:off x="2514600" y="2882900"/>
            <a:ext cx="12065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Oval 21"/>
          <p:cNvSpPr>
            <a:spLocks noChangeArrowheads="1"/>
          </p:cNvSpPr>
          <p:nvPr/>
        </p:nvSpPr>
        <p:spPr bwMode="auto">
          <a:xfrm rot="-5400000">
            <a:off x="3657600" y="4564063"/>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26" name="Oval 21"/>
          <p:cNvSpPr>
            <a:spLocks noChangeArrowheads="1"/>
          </p:cNvSpPr>
          <p:nvPr/>
        </p:nvSpPr>
        <p:spPr bwMode="auto">
          <a:xfrm rot="-5400000">
            <a:off x="2454275" y="3827463"/>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27" name="Oval 21"/>
          <p:cNvSpPr>
            <a:spLocks noChangeArrowheads="1"/>
          </p:cNvSpPr>
          <p:nvPr/>
        </p:nvSpPr>
        <p:spPr bwMode="auto">
          <a:xfrm rot="-5400000">
            <a:off x="3663950" y="2830513"/>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grpSp>
        <p:nvGrpSpPr>
          <p:cNvPr id="28" name="Group 25"/>
          <p:cNvGrpSpPr>
            <a:grpSpLocks/>
          </p:cNvGrpSpPr>
          <p:nvPr/>
        </p:nvGrpSpPr>
        <p:grpSpPr bwMode="auto">
          <a:xfrm>
            <a:off x="3397250" y="5613400"/>
            <a:ext cx="609600" cy="163513"/>
            <a:chOff x="3962400" y="3255466"/>
            <a:chExt cx="914400" cy="228600"/>
          </a:xfrm>
        </p:grpSpPr>
        <p:sp>
          <p:nvSpPr>
            <p:cNvPr id="29" name="Oval 41"/>
            <p:cNvSpPr>
              <a:spLocks noChangeArrowheads="1"/>
            </p:cNvSpPr>
            <p:nvPr/>
          </p:nvSpPr>
          <p:spPr bwMode="auto">
            <a:xfrm>
              <a:off x="4343400" y="3255466"/>
              <a:ext cx="228600" cy="228600"/>
            </a:xfrm>
            <a:prstGeom prst="ellipse">
              <a:avLst/>
            </a:prstGeom>
            <a:solidFill>
              <a:schemeClr val="bg1"/>
            </a:solidFill>
            <a:ln w="12700">
              <a:solidFill>
                <a:schemeClr val="tx1"/>
              </a:solidFill>
              <a:round/>
              <a:headEnd/>
              <a:tailEnd type="none" w="med" len="lg"/>
            </a:ln>
          </p:spPr>
          <p:txBody>
            <a:bodyPr wrap="none" anchor="ctr"/>
            <a:lstStyle/>
            <a:p>
              <a:endParaRPr lang="en-US">
                <a:latin typeface="Calibri" pitchFamily="34" charset="0"/>
              </a:endParaRPr>
            </a:p>
          </p:txBody>
        </p:sp>
        <p:sp>
          <p:nvSpPr>
            <p:cNvPr id="30" name="Line 42"/>
            <p:cNvSpPr>
              <a:spLocks noChangeShapeType="1"/>
            </p:cNvSpPr>
            <p:nvPr/>
          </p:nvSpPr>
          <p:spPr bwMode="auto">
            <a:xfrm>
              <a:off x="3962400" y="3484066"/>
              <a:ext cx="914400" cy="0"/>
            </a:xfrm>
            <a:prstGeom prst="line">
              <a:avLst/>
            </a:prstGeom>
            <a:noFill/>
            <a:ln w="12700">
              <a:solidFill>
                <a:schemeClr val="tx1"/>
              </a:solidFill>
              <a:round/>
              <a:headEnd/>
              <a:tailEnd type="none" w="med" len="lg"/>
            </a:ln>
          </p:spPr>
          <p:txBody>
            <a:bodyPr/>
            <a:lstStyle/>
            <a:p>
              <a:endParaRPr lang="en-US"/>
            </a:p>
          </p:txBody>
        </p:sp>
      </p:grpSp>
      <p:grpSp>
        <p:nvGrpSpPr>
          <p:cNvPr id="31" name="Group 28"/>
          <p:cNvGrpSpPr>
            <a:grpSpLocks/>
          </p:cNvGrpSpPr>
          <p:nvPr/>
        </p:nvGrpSpPr>
        <p:grpSpPr bwMode="auto">
          <a:xfrm>
            <a:off x="2071688" y="5524500"/>
            <a:ext cx="914400" cy="258763"/>
            <a:chOff x="4119340" y="5227257"/>
            <a:chExt cx="914400" cy="259143"/>
          </a:xfrm>
        </p:grpSpPr>
        <p:sp>
          <p:nvSpPr>
            <p:cNvPr id="32" name="AutoShape 6"/>
            <p:cNvSpPr>
              <a:spLocks noChangeArrowheads="1"/>
            </p:cNvSpPr>
            <p:nvPr/>
          </p:nvSpPr>
          <p:spPr bwMode="auto">
            <a:xfrm>
              <a:off x="4431316" y="5250243"/>
              <a:ext cx="228600" cy="228600"/>
            </a:xfrm>
            <a:prstGeom prst="triangle">
              <a:avLst>
                <a:gd name="adj" fmla="val 50000"/>
              </a:avLst>
            </a:prstGeom>
            <a:solidFill>
              <a:schemeClr val="bg1"/>
            </a:solidFill>
            <a:ln w="12700">
              <a:solidFill>
                <a:schemeClr val="tx1"/>
              </a:solidFill>
              <a:miter lim="800000"/>
              <a:headEnd/>
              <a:tailEnd type="none" w="med" len="lg"/>
            </a:ln>
          </p:spPr>
          <p:txBody>
            <a:bodyPr wrap="none" anchor="ctr"/>
            <a:lstStyle/>
            <a:p>
              <a:endParaRPr lang="en-US">
                <a:latin typeface="Calibri" pitchFamily="34" charset="0"/>
              </a:endParaRPr>
            </a:p>
          </p:txBody>
        </p:sp>
        <p:sp>
          <p:nvSpPr>
            <p:cNvPr id="33" name="Line 7"/>
            <p:cNvSpPr>
              <a:spLocks noChangeShapeType="1"/>
            </p:cNvSpPr>
            <p:nvPr/>
          </p:nvSpPr>
          <p:spPr bwMode="auto">
            <a:xfrm>
              <a:off x="4119340" y="5486400"/>
              <a:ext cx="914400" cy="0"/>
            </a:xfrm>
            <a:prstGeom prst="line">
              <a:avLst/>
            </a:prstGeom>
            <a:noFill/>
            <a:ln w="12700">
              <a:solidFill>
                <a:schemeClr val="tx1"/>
              </a:solidFill>
              <a:round/>
              <a:headEnd/>
              <a:tailEnd type="none" w="med" len="lg"/>
            </a:ln>
          </p:spPr>
          <p:txBody>
            <a:bodyPr/>
            <a:lstStyle/>
            <a:p>
              <a:endParaRPr lang="en-US"/>
            </a:p>
          </p:txBody>
        </p:sp>
        <p:sp>
          <p:nvSpPr>
            <p:cNvPr id="34" name="Oval 8"/>
            <p:cNvSpPr>
              <a:spLocks noChangeArrowheads="1"/>
            </p:cNvSpPr>
            <p:nvPr/>
          </p:nvSpPr>
          <p:spPr bwMode="auto">
            <a:xfrm>
              <a:off x="4507516" y="5227257"/>
              <a:ext cx="76200" cy="76200"/>
            </a:xfrm>
            <a:prstGeom prst="ellipse">
              <a:avLst/>
            </a:prstGeom>
            <a:solidFill>
              <a:schemeClr val="tx1"/>
            </a:solidFill>
            <a:ln w="12700">
              <a:solidFill>
                <a:schemeClr val="tx1"/>
              </a:solidFill>
              <a:round/>
              <a:headEnd/>
              <a:tailEnd type="none" w="med" len="lg"/>
            </a:ln>
          </p:spPr>
          <p:txBody>
            <a:bodyPr wrap="none" anchor="ctr"/>
            <a:lstStyle/>
            <a:p>
              <a:endParaRPr lang="en-US">
                <a:latin typeface="Calibri" pitchFamily="34" charset="0"/>
              </a:endParaRPr>
            </a:p>
          </p:txBody>
        </p:sp>
      </p:grpSp>
      <p:sp>
        <p:nvSpPr>
          <p:cNvPr id="35" name="TextBox 32"/>
          <p:cNvSpPr txBox="1">
            <a:spLocks noChangeArrowheads="1"/>
          </p:cNvSpPr>
          <p:nvPr/>
        </p:nvSpPr>
        <p:spPr bwMode="auto">
          <a:xfrm>
            <a:off x="2138363" y="5324475"/>
            <a:ext cx="317500" cy="368300"/>
          </a:xfrm>
          <a:prstGeom prst="rect">
            <a:avLst/>
          </a:prstGeom>
          <a:noFill/>
          <a:ln w="9525">
            <a:noFill/>
            <a:miter lim="800000"/>
            <a:headEnd/>
            <a:tailEnd/>
          </a:ln>
        </p:spPr>
        <p:txBody>
          <a:bodyPr wrap="none">
            <a:spAutoFit/>
          </a:bodyPr>
          <a:lstStyle/>
          <a:p>
            <a:r>
              <a:rPr lang="en-US">
                <a:latin typeface="Calibri" pitchFamily="34" charset="0"/>
              </a:rPr>
              <a:t>A</a:t>
            </a:r>
          </a:p>
        </p:txBody>
      </p:sp>
      <p:sp>
        <p:nvSpPr>
          <p:cNvPr id="36" name="TextBox 33"/>
          <p:cNvSpPr txBox="1">
            <a:spLocks noChangeArrowheads="1"/>
          </p:cNvSpPr>
          <p:nvPr/>
        </p:nvSpPr>
        <p:spPr bwMode="auto">
          <a:xfrm>
            <a:off x="2138363" y="4349750"/>
            <a:ext cx="307975" cy="366713"/>
          </a:xfrm>
          <a:prstGeom prst="rect">
            <a:avLst/>
          </a:prstGeom>
          <a:noFill/>
          <a:ln w="9525">
            <a:noFill/>
            <a:miter lim="800000"/>
            <a:headEnd/>
            <a:tailEnd/>
          </a:ln>
        </p:spPr>
        <p:txBody>
          <a:bodyPr wrap="none">
            <a:spAutoFit/>
          </a:bodyPr>
          <a:lstStyle/>
          <a:p>
            <a:r>
              <a:rPr lang="en-US" dirty="0">
                <a:latin typeface="Calibri" pitchFamily="34" charset="0"/>
              </a:rPr>
              <a:t>B</a:t>
            </a:r>
          </a:p>
        </p:txBody>
      </p:sp>
      <p:sp>
        <p:nvSpPr>
          <p:cNvPr id="37" name="TextBox 34"/>
          <p:cNvSpPr txBox="1">
            <a:spLocks noChangeArrowheads="1"/>
          </p:cNvSpPr>
          <p:nvPr/>
        </p:nvSpPr>
        <p:spPr bwMode="auto">
          <a:xfrm>
            <a:off x="2160588" y="3724275"/>
            <a:ext cx="307975" cy="368300"/>
          </a:xfrm>
          <a:prstGeom prst="rect">
            <a:avLst/>
          </a:prstGeom>
          <a:noFill/>
          <a:ln w="9525">
            <a:noFill/>
            <a:miter lim="800000"/>
            <a:headEnd/>
            <a:tailEnd/>
          </a:ln>
        </p:spPr>
        <p:txBody>
          <a:bodyPr wrap="none">
            <a:spAutoFit/>
          </a:bodyPr>
          <a:lstStyle/>
          <a:p>
            <a:r>
              <a:rPr lang="en-US" dirty="0">
                <a:latin typeface="Calibri" pitchFamily="34" charset="0"/>
              </a:rPr>
              <a:t>C</a:t>
            </a:r>
          </a:p>
        </p:txBody>
      </p:sp>
      <p:sp>
        <p:nvSpPr>
          <p:cNvPr id="38" name="TextBox 35"/>
          <p:cNvSpPr txBox="1">
            <a:spLocks noChangeArrowheads="1"/>
          </p:cNvSpPr>
          <p:nvPr/>
        </p:nvSpPr>
        <p:spPr bwMode="auto">
          <a:xfrm>
            <a:off x="2216150" y="2713038"/>
            <a:ext cx="325438" cy="366712"/>
          </a:xfrm>
          <a:prstGeom prst="rect">
            <a:avLst/>
          </a:prstGeom>
          <a:noFill/>
          <a:ln w="9525">
            <a:noFill/>
            <a:miter lim="800000"/>
            <a:headEnd/>
            <a:tailEnd/>
          </a:ln>
        </p:spPr>
        <p:txBody>
          <a:bodyPr wrap="none">
            <a:spAutoFit/>
          </a:bodyPr>
          <a:lstStyle/>
          <a:p>
            <a:r>
              <a:rPr lang="en-US" dirty="0">
                <a:latin typeface="Calibri" pitchFamily="34" charset="0"/>
              </a:rPr>
              <a:t>D</a:t>
            </a:r>
          </a:p>
        </p:txBody>
      </p:sp>
      <p:sp>
        <p:nvSpPr>
          <p:cNvPr id="39" name="TextBox 36"/>
          <p:cNvSpPr txBox="1">
            <a:spLocks noChangeArrowheads="1"/>
          </p:cNvSpPr>
          <p:nvPr/>
        </p:nvSpPr>
        <p:spPr bwMode="auto">
          <a:xfrm>
            <a:off x="3754438" y="2035175"/>
            <a:ext cx="296862" cy="368300"/>
          </a:xfrm>
          <a:prstGeom prst="rect">
            <a:avLst/>
          </a:prstGeom>
          <a:noFill/>
          <a:ln w="9525">
            <a:noFill/>
            <a:miter lim="800000"/>
            <a:headEnd/>
            <a:tailEnd/>
          </a:ln>
        </p:spPr>
        <p:txBody>
          <a:bodyPr wrap="none">
            <a:spAutoFit/>
          </a:bodyPr>
          <a:lstStyle/>
          <a:p>
            <a:r>
              <a:rPr lang="en-US">
                <a:latin typeface="Calibri" pitchFamily="34" charset="0"/>
              </a:rPr>
              <a:t>E</a:t>
            </a:r>
          </a:p>
        </p:txBody>
      </p:sp>
      <p:sp>
        <p:nvSpPr>
          <p:cNvPr id="40" name="TextBox 37"/>
          <p:cNvSpPr txBox="1">
            <a:spLocks noChangeArrowheads="1"/>
          </p:cNvSpPr>
          <p:nvPr/>
        </p:nvSpPr>
        <p:spPr bwMode="auto">
          <a:xfrm>
            <a:off x="3779838" y="2743200"/>
            <a:ext cx="290512" cy="368300"/>
          </a:xfrm>
          <a:prstGeom prst="rect">
            <a:avLst/>
          </a:prstGeom>
          <a:noFill/>
          <a:ln w="9525">
            <a:noFill/>
            <a:miter lim="800000"/>
            <a:headEnd/>
            <a:tailEnd/>
          </a:ln>
        </p:spPr>
        <p:txBody>
          <a:bodyPr wrap="none">
            <a:spAutoFit/>
          </a:bodyPr>
          <a:lstStyle/>
          <a:p>
            <a:r>
              <a:rPr lang="en-US" dirty="0">
                <a:latin typeface="Calibri" pitchFamily="34" charset="0"/>
              </a:rPr>
              <a:t>F</a:t>
            </a:r>
          </a:p>
        </p:txBody>
      </p:sp>
      <p:sp>
        <p:nvSpPr>
          <p:cNvPr id="41" name="TextBox 38"/>
          <p:cNvSpPr txBox="1">
            <a:spLocks noChangeArrowheads="1"/>
          </p:cNvSpPr>
          <p:nvPr/>
        </p:nvSpPr>
        <p:spPr bwMode="auto">
          <a:xfrm>
            <a:off x="3736975" y="3841750"/>
            <a:ext cx="328613" cy="366713"/>
          </a:xfrm>
          <a:prstGeom prst="rect">
            <a:avLst/>
          </a:prstGeom>
          <a:noFill/>
          <a:ln w="9525">
            <a:noFill/>
            <a:miter lim="800000"/>
            <a:headEnd/>
            <a:tailEnd/>
          </a:ln>
        </p:spPr>
        <p:txBody>
          <a:bodyPr wrap="none">
            <a:spAutoFit/>
          </a:bodyPr>
          <a:lstStyle/>
          <a:p>
            <a:r>
              <a:rPr lang="en-US" dirty="0">
                <a:latin typeface="Calibri" pitchFamily="34" charset="0"/>
              </a:rPr>
              <a:t>G</a:t>
            </a:r>
          </a:p>
        </p:txBody>
      </p:sp>
      <p:sp>
        <p:nvSpPr>
          <p:cNvPr id="42" name="TextBox 39"/>
          <p:cNvSpPr txBox="1">
            <a:spLocks noChangeArrowheads="1"/>
          </p:cNvSpPr>
          <p:nvPr/>
        </p:nvSpPr>
        <p:spPr bwMode="auto">
          <a:xfrm>
            <a:off x="3767138" y="4468813"/>
            <a:ext cx="328612" cy="368300"/>
          </a:xfrm>
          <a:prstGeom prst="rect">
            <a:avLst/>
          </a:prstGeom>
          <a:noFill/>
          <a:ln w="9525">
            <a:noFill/>
            <a:miter lim="800000"/>
            <a:headEnd/>
            <a:tailEnd/>
          </a:ln>
        </p:spPr>
        <p:txBody>
          <a:bodyPr wrap="none">
            <a:spAutoFit/>
          </a:bodyPr>
          <a:lstStyle/>
          <a:p>
            <a:r>
              <a:rPr lang="en-US" dirty="0">
                <a:latin typeface="Calibri" pitchFamily="34" charset="0"/>
              </a:rPr>
              <a:t>H</a:t>
            </a:r>
          </a:p>
        </p:txBody>
      </p:sp>
      <p:sp>
        <p:nvSpPr>
          <p:cNvPr id="43" name="TextBox 40"/>
          <p:cNvSpPr txBox="1">
            <a:spLocks noChangeArrowheads="1"/>
          </p:cNvSpPr>
          <p:nvPr/>
        </p:nvSpPr>
        <p:spPr bwMode="auto">
          <a:xfrm>
            <a:off x="3829050" y="5381625"/>
            <a:ext cx="241300" cy="368300"/>
          </a:xfrm>
          <a:prstGeom prst="rect">
            <a:avLst/>
          </a:prstGeom>
          <a:noFill/>
          <a:ln w="9525">
            <a:noFill/>
            <a:miter lim="800000"/>
            <a:headEnd/>
            <a:tailEnd/>
          </a:ln>
        </p:spPr>
        <p:txBody>
          <a:bodyPr wrap="none">
            <a:spAutoFit/>
          </a:bodyPr>
          <a:lstStyle/>
          <a:p>
            <a:r>
              <a:rPr lang="en-US">
                <a:latin typeface="Calibri" pitchFamily="34" charset="0"/>
              </a:rPr>
              <a:t>I</a:t>
            </a:r>
          </a:p>
        </p:txBody>
      </p:sp>
      <p:sp>
        <p:nvSpPr>
          <p:cNvPr id="44" name="TextBox 41"/>
          <p:cNvSpPr txBox="1">
            <a:spLocks noChangeArrowheads="1"/>
          </p:cNvSpPr>
          <p:nvPr/>
        </p:nvSpPr>
        <p:spPr bwMode="auto">
          <a:xfrm>
            <a:off x="4438650" y="2035175"/>
            <a:ext cx="873125" cy="366713"/>
          </a:xfrm>
          <a:prstGeom prst="rect">
            <a:avLst/>
          </a:prstGeom>
          <a:noFill/>
          <a:ln w="9525">
            <a:noFill/>
            <a:miter lim="800000"/>
            <a:headEnd/>
            <a:tailEnd/>
          </a:ln>
        </p:spPr>
        <p:txBody>
          <a:bodyPr wrap="none">
            <a:spAutoFit/>
          </a:bodyPr>
          <a:lstStyle/>
          <a:p>
            <a:r>
              <a:rPr lang="en-US" dirty="0">
                <a:latin typeface="Calibri" pitchFamily="34" charset="0"/>
              </a:rPr>
              <a:t>1000 lb</a:t>
            </a:r>
          </a:p>
        </p:txBody>
      </p:sp>
      <p:sp>
        <p:nvSpPr>
          <p:cNvPr id="45" name="TextBox 42"/>
          <p:cNvSpPr txBox="1">
            <a:spLocks noChangeArrowheads="1"/>
          </p:cNvSpPr>
          <p:nvPr/>
        </p:nvSpPr>
        <p:spPr bwMode="auto">
          <a:xfrm>
            <a:off x="4351338" y="3722688"/>
            <a:ext cx="757237" cy="366712"/>
          </a:xfrm>
          <a:prstGeom prst="rect">
            <a:avLst/>
          </a:prstGeom>
          <a:noFill/>
          <a:ln w="9525">
            <a:noFill/>
            <a:miter lim="800000"/>
            <a:headEnd/>
            <a:tailEnd/>
          </a:ln>
        </p:spPr>
        <p:txBody>
          <a:bodyPr wrap="none">
            <a:spAutoFit/>
          </a:bodyPr>
          <a:lstStyle/>
          <a:p>
            <a:r>
              <a:rPr lang="en-US" dirty="0">
                <a:latin typeface="Calibri" pitchFamily="34" charset="0"/>
              </a:rPr>
              <a:t>500 lb</a:t>
            </a:r>
          </a:p>
        </p:txBody>
      </p:sp>
      <p:sp>
        <p:nvSpPr>
          <p:cNvPr id="50" name="Text Box 53"/>
          <p:cNvSpPr txBox="1">
            <a:spLocks noChangeArrowheads="1"/>
          </p:cNvSpPr>
          <p:nvPr/>
        </p:nvSpPr>
        <p:spPr bwMode="auto">
          <a:xfrm>
            <a:off x="2508250" y="6191251"/>
            <a:ext cx="4425950" cy="366713"/>
          </a:xfrm>
          <a:prstGeom prst="rect">
            <a:avLst/>
          </a:prstGeom>
          <a:noFill/>
          <a:ln w="9525">
            <a:noFill/>
            <a:miter lim="800000"/>
            <a:headEnd/>
            <a:tailEnd/>
          </a:ln>
          <a:effectLst/>
        </p:spPr>
        <p:txBody>
          <a:bodyPr wrap="none">
            <a:spAutoFit/>
          </a:bodyPr>
          <a:lstStyle/>
          <a:p>
            <a:r>
              <a:rPr lang="en-US" dirty="0"/>
              <a:t>Can you identify the zero force members?</a:t>
            </a:r>
          </a:p>
        </p:txBody>
      </p:sp>
      <p:cxnSp>
        <p:nvCxnSpPr>
          <p:cNvPr id="52" name="Straight Connector 51"/>
          <p:cNvCxnSpPr/>
          <p:nvPr/>
        </p:nvCxnSpPr>
        <p:spPr>
          <a:xfrm>
            <a:off x="7162800" y="2362200"/>
            <a:ext cx="1143000" cy="3048000"/>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6477000" y="5410200"/>
            <a:ext cx="1828800" cy="0"/>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6477000" y="2362200"/>
            <a:ext cx="76200" cy="3048000"/>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6553200" y="2349661"/>
            <a:ext cx="599954" cy="926939"/>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cxnSpLocks/>
            <a:endCxn id="115" idx="4"/>
          </p:cNvCxnSpPr>
          <p:nvPr/>
        </p:nvCxnSpPr>
        <p:spPr>
          <a:xfrm>
            <a:off x="6553200" y="3276600"/>
            <a:ext cx="1066180" cy="158568"/>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6477000" y="4572000"/>
            <a:ext cx="1833623" cy="821803"/>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a:off x="6542590" y="2384385"/>
            <a:ext cx="609600" cy="0"/>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88" name="Oval 25"/>
          <p:cNvSpPr>
            <a:spLocks noChangeArrowheads="1"/>
          </p:cNvSpPr>
          <p:nvPr/>
        </p:nvSpPr>
        <p:spPr bwMode="auto">
          <a:xfrm rot="-5400000">
            <a:off x="8238059" y="5359078"/>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grpSp>
        <p:nvGrpSpPr>
          <p:cNvPr id="91" name="Group 25"/>
          <p:cNvGrpSpPr>
            <a:grpSpLocks/>
          </p:cNvGrpSpPr>
          <p:nvPr/>
        </p:nvGrpSpPr>
        <p:grpSpPr bwMode="auto">
          <a:xfrm>
            <a:off x="7963643" y="5447978"/>
            <a:ext cx="609600" cy="163513"/>
            <a:chOff x="3962400" y="3255466"/>
            <a:chExt cx="914400" cy="228600"/>
          </a:xfrm>
        </p:grpSpPr>
        <p:sp>
          <p:nvSpPr>
            <p:cNvPr id="92" name="Oval 41"/>
            <p:cNvSpPr>
              <a:spLocks noChangeArrowheads="1"/>
            </p:cNvSpPr>
            <p:nvPr/>
          </p:nvSpPr>
          <p:spPr bwMode="auto">
            <a:xfrm>
              <a:off x="4343400" y="3255466"/>
              <a:ext cx="228600" cy="228600"/>
            </a:xfrm>
            <a:prstGeom prst="ellipse">
              <a:avLst/>
            </a:prstGeom>
            <a:solidFill>
              <a:schemeClr val="bg1"/>
            </a:solidFill>
            <a:ln w="12700">
              <a:solidFill>
                <a:schemeClr val="tx1"/>
              </a:solidFill>
              <a:round/>
              <a:headEnd/>
              <a:tailEnd type="none" w="med" len="lg"/>
            </a:ln>
          </p:spPr>
          <p:txBody>
            <a:bodyPr wrap="none" anchor="ctr"/>
            <a:lstStyle/>
            <a:p>
              <a:endParaRPr lang="en-US">
                <a:latin typeface="Calibri" pitchFamily="34" charset="0"/>
              </a:endParaRPr>
            </a:p>
          </p:txBody>
        </p:sp>
        <p:sp>
          <p:nvSpPr>
            <p:cNvPr id="93" name="Line 42"/>
            <p:cNvSpPr>
              <a:spLocks noChangeShapeType="1"/>
            </p:cNvSpPr>
            <p:nvPr/>
          </p:nvSpPr>
          <p:spPr bwMode="auto">
            <a:xfrm>
              <a:off x="3962400" y="3484066"/>
              <a:ext cx="914400" cy="0"/>
            </a:xfrm>
            <a:prstGeom prst="line">
              <a:avLst/>
            </a:prstGeom>
            <a:noFill/>
            <a:ln w="12700">
              <a:solidFill>
                <a:schemeClr val="tx1"/>
              </a:solidFill>
              <a:round/>
              <a:headEnd/>
              <a:tailEnd type="none" w="med" len="lg"/>
            </a:ln>
          </p:spPr>
          <p:txBody>
            <a:bodyPr/>
            <a:lstStyle/>
            <a:p>
              <a:endParaRPr lang="en-US"/>
            </a:p>
          </p:txBody>
        </p:sp>
      </p:grpSp>
      <p:grpSp>
        <p:nvGrpSpPr>
          <p:cNvPr id="94" name="Group 28"/>
          <p:cNvGrpSpPr>
            <a:grpSpLocks/>
          </p:cNvGrpSpPr>
          <p:nvPr/>
        </p:nvGrpSpPr>
        <p:grpSpPr bwMode="auto">
          <a:xfrm>
            <a:off x="6075745" y="5393802"/>
            <a:ext cx="914400" cy="258763"/>
            <a:chOff x="4119340" y="5227257"/>
            <a:chExt cx="914400" cy="259143"/>
          </a:xfrm>
        </p:grpSpPr>
        <p:sp>
          <p:nvSpPr>
            <p:cNvPr id="95" name="AutoShape 6"/>
            <p:cNvSpPr>
              <a:spLocks noChangeArrowheads="1"/>
            </p:cNvSpPr>
            <p:nvPr/>
          </p:nvSpPr>
          <p:spPr bwMode="auto">
            <a:xfrm>
              <a:off x="4431316" y="5250243"/>
              <a:ext cx="228600" cy="228600"/>
            </a:xfrm>
            <a:prstGeom prst="triangle">
              <a:avLst>
                <a:gd name="adj" fmla="val 50000"/>
              </a:avLst>
            </a:prstGeom>
            <a:solidFill>
              <a:schemeClr val="bg1"/>
            </a:solidFill>
            <a:ln w="12700">
              <a:solidFill>
                <a:schemeClr val="tx1"/>
              </a:solidFill>
              <a:miter lim="800000"/>
              <a:headEnd/>
              <a:tailEnd type="none" w="med" len="lg"/>
            </a:ln>
          </p:spPr>
          <p:txBody>
            <a:bodyPr wrap="none" anchor="ctr"/>
            <a:lstStyle/>
            <a:p>
              <a:endParaRPr lang="en-US">
                <a:latin typeface="Calibri" pitchFamily="34" charset="0"/>
              </a:endParaRPr>
            </a:p>
          </p:txBody>
        </p:sp>
        <p:sp>
          <p:nvSpPr>
            <p:cNvPr id="96" name="Line 7"/>
            <p:cNvSpPr>
              <a:spLocks noChangeShapeType="1"/>
            </p:cNvSpPr>
            <p:nvPr/>
          </p:nvSpPr>
          <p:spPr bwMode="auto">
            <a:xfrm>
              <a:off x="4119340" y="5486400"/>
              <a:ext cx="914400" cy="0"/>
            </a:xfrm>
            <a:prstGeom prst="line">
              <a:avLst/>
            </a:prstGeom>
            <a:noFill/>
            <a:ln w="12700">
              <a:solidFill>
                <a:schemeClr val="tx1"/>
              </a:solidFill>
              <a:round/>
              <a:headEnd/>
              <a:tailEnd type="none" w="med" len="lg"/>
            </a:ln>
          </p:spPr>
          <p:txBody>
            <a:bodyPr/>
            <a:lstStyle/>
            <a:p>
              <a:endParaRPr lang="en-US"/>
            </a:p>
          </p:txBody>
        </p:sp>
        <p:sp>
          <p:nvSpPr>
            <p:cNvPr id="97" name="Oval 8"/>
            <p:cNvSpPr>
              <a:spLocks noChangeArrowheads="1"/>
            </p:cNvSpPr>
            <p:nvPr/>
          </p:nvSpPr>
          <p:spPr bwMode="auto">
            <a:xfrm>
              <a:off x="4507516" y="5227257"/>
              <a:ext cx="76200" cy="76200"/>
            </a:xfrm>
            <a:prstGeom prst="ellipse">
              <a:avLst/>
            </a:prstGeom>
            <a:solidFill>
              <a:schemeClr val="tx1"/>
            </a:solidFill>
            <a:ln w="12700">
              <a:solidFill>
                <a:schemeClr val="tx1"/>
              </a:solidFill>
              <a:round/>
              <a:headEnd/>
              <a:tailEnd type="none" w="med" len="lg"/>
            </a:ln>
          </p:spPr>
          <p:txBody>
            <a:bodyPr wrap="none" anchor="ctr"/>
            <a:lstStyle/>
            <a:p>
              <a:endParaRPr lang="en-US">
                <a:latin typeface="Calibri" pitchFamily="34" charset="0"/>
              </a:endParaRPr>
            </a:p>
          </p:txBody>
        </p:sp>
      </p:grpSp>
      <p:sp>
        <p:nvSpPr>
          <p:cNvPr id="98" name="TextBox 32"/>
          <p:cNvSpPr txBox="1">
            <a:spLocks noChangeArrowheads="1"/>
          </p:cNvSpPr>
          <p:nvPr/>
        </p:nvSpPr>
        <p:spPr bwMode="auto">
          <a:xfrm>
            <a:off x="6172200" y="5105400"/>
            <a:ext cx="317500" cy="368300"/>
          </a:xfrm>
          <a:prstGeom prst="rect">
            <a:avLst/>
          </a:prstGeom>
          <a:noFill/>
          <a:ln w="9525">
            <a:noFill/>
            <a:miter lim="800000"/>
            <a:headEnd/>
            <a:tailEnd/>
          </a:ln>
        </p:spPr>
        <p:txBody>
          <a:bodyPr wrap="none">
            <a:spAutoFit/>
          </a:bodyPr>
          <a:lstStyle/>
          <a:p>
            <a:r>
              <a:rPr lang="en-US" dirty="0">
                <a:latin typeface="Calibri" pitchFamily="34" charset="0"/>
              </a:rPr>
              <a:t>A</a:t>
            </a:r>
          </a:p>
        </p:txBody>
      </p:sp>
      <p:sp>
        <p:nvSpPr>
          <p:cNvPr id="102" name="Line 29"/>
          <p:cNvSpPr>
            <a:spLocks noChangeShapeType="1"/>
          </p:cNvSpPr>
          <p:nvPr/>
        </p:nvSpPr>
        <p:spPr bwMode="auto">
          <a:xfrm rot="-5400000">
            <a:off x="4226718" y="1640681"/>
            <a:ext cx="19050" cy="852487"/>
          </a:xfrm>
          <a:prstGeom prst="line">
            <a:avLst/>
          </a:prstGeom>
          <a:noFill/>
          <a:ln w="28575">
            <a:solidFill>
              <a:schemeClr val="tx1"/>
            </a:solidFill>
            <a:round/>
            <a:headEnd/>
            <a:tailEnd type="triangle" w="med" len="med"/>
          </a:ln>
        </p:spPr>
        <p:txBody>
          <a:bodyPr/>
          <a:lstStyle/>
          <a:p>
            <a:endParaRPr lang="en-US"/>
          </a:p>
        </p:txBody>
      </p:sp>
      <p:sp>
        <p:nvSpPr>
          <p:cNvPr id="103" name="Line 29"/>
          <p:cNvSpPr>
            <a:spLocks noChangeShapeType="1"/>
          </p:cNvSpPr>
          <p:nvPr/>
        </p:nvSpPr>
        <p:spPr bwMode="auto">
          <a:xfrm rot="-5400000">
            <a:off x="6055519" y="2859881"/>
            <a:ext cx="19050" cy="852487"/>
          </a:xfrm>
          <a:prstGeom prst="line">
            <a:avLst/>
          </a:prstGeom>
          <a:noFill/>
          <a:ln w="28575">
            <a:solidFill>
              <a:schemeClr val="tx1"/>
            </a:solidFill>
            <a:round/>
            <a:headEnd/>
            <a:tailEnd type="triangle" w="med" len="med"/>
          </a:ln>
        </p:spPr>
        <p:txBody>
          <a:bodyPr/>
          <a:lstStyle/>
          <a:p>
            <a:endParaRPr lang="en-US"/>
          </a:p>
        </p:txBody>
      </p:sp>
      <p:cxnSp>
        <p:nvCxnSpPr>
          <p:cNvPr id="111" name="Straight Connector 110"/>
          <p:cNvCxnSpPr/>
          <p:nvPr/>
        </p:nvCxnSpPr>
        <p:spPr>
          <a:xfrm>
            <a:off x="6400800" y="4572000"/>
            <a:ext cx="1524000" cy="0"/>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13" name="Line 31"/>
          <p:cNvSpPr>
            <a:spLocks noChangeShapeType="1"/>
          </p:cNvSpPr>
          <p:nvPr/>
        </p:nvSpPr>
        <p:spPr bwMode="auto">
          <a:xfrm rot="-5400000">
            <a:off x="6167438" y="4271962"/>
            <a:ext cx="0" cy="600075"/>
          </a:xfrm>
          <a:prstGeom prst="line">
            <a:avLst/>
          </a:prstGeom>
          <a:noFill/>
          <a:ln w="28575">
            <a:solidFill>
              <a:schemeClr val="tx1"/>
            </a:solidFill>
            <a:round/>
            <a:headEnd/>
            <a:tailEnd type="triangle" w="med" len="med"/>
          </a:ln>
        </p:spPr>
        <p:txBody>
          <a:bodyPr/>
          <a:lstStyle/>
          <a:p>
            <a:endParaRPr lang="en-US"/>
          </a:p>
        </p:txBody>
      </p:sp>
      <p:sp>
        <p:nvSpPr>
          <p:cNvPr id="114" name="Oval 25"/>
          <p:cNvSpPr>
            <a:spLocks noChangeArrowheads="1"/>
          </p:cNvSpPr>
          <p:nvPr/>
        </p:nvSpPr>
        <p:spPr bwMode="auto">
          <a:xfrm rot="-5400000">
            <a:off x="7933481" y="4518949"/>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115" name="Oval 25"/>
          <p:cNvSpPr>
            <a:spLocks noChangeArrowheads="1"/>
          </p:cNvSpPr>
          <p:nvPr/>
        </p:nvSpPr>
        <p:spPr bwMode="auto">
          <a:xfrm rot="-5400000">
            <a:off x="7530480" y="3390718"/>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116" name="Oval 25"/>
          <p:cNvSpPr>
            <a:spLocks noChangeArrowheads="1"/>
          </p:cNvSpPr>
          <p:nvPr/>
        </p:nvSpPr>
        <p:spPr bwMode="auto">
          <a:xfrm rot="-5400000">
            <a:off x="7109750" y="2355448"/>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117" name="Oval 25"/>
          <p:cNvSpPr>
            <a:spLocks noChangeArrowheads="1"/>
          </p:cNvSpPr>
          <p:nvPr/>
        </p:nvSpPr>
        <p:spPr bwMode="auto">
          <a:xfrm rot="-5400000">
            <a:off x="6521370" y="2338086"/>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118" name="Oval 25"/>
          <p:cNvSpPr>
            <a:spLocks noChangeArrowheads="1"/>
          </p:cNvSpPr>
          <p:nvPr/>
        </p:nvSpPr>
        <p:spPr bwMode="auto">
          <a:xfrm rot="-5400000">
            <a:off x="6486646" y="3222585"/>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119" name="Oval 25"/>
          <p:cNvSpPr>
            <a:spLocks noChangeArrowheads="1"/>
          </p:cNvSpPr>
          <p:nvPr/>
        </p:nvSpPr>
        <p:spPr bwMode="auto">
          <a:xfrm rot="-5400000">
            <a:off x="6451922" y="4518949"/>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120" name="TextBox 33"/>
          <p:cNvSpPr txBox="1">
            <a:spLocks noChangeArrowheads="1"/>
          </p:cNvSpPr>
          <p:nvPr/>
        </p:nvSpPr>
        <p:spPr bwMode="auto">
          <a:xfrm>
            <a:off x="6172200" y="4191000"/>
            <a:ext cx="307975" cy="366713"/>
          </a:xfrm>
          <a:prstGeom prst="rect">
            <a:avLst/>
          </a:prstGeom>
          <a:noFill/>
          <a:ln w="9525">
            <a:noFill/>
            <a:miter lim="800000"/>
            <a:headEnd/>
            <a:tailEnd/>
          </a:ln>
        </p:spPr>
        <p:txBody>
          <a:bodyPr wrap="none">
            <a:spAutoFit/>
          </a:bodyPr>
          <a:lstStyle/>
          <a:p>
            <a:r>
              <a:rPr lang="en-US" dirty="0">
                <a:latin typeface="Calibri" pitchFamily="34" charset="0"/>
              </a:rPr>
              <a:t>B</a:t>
            </a:r>
          </a:p>
        </p:txBody>
      </p:sp>
      <p:sp>
        <p:nvSpPr>
          <p:cNvPr id="121" name="TextBox 34"/>
          <p:cNvSpPr txBox="1">
            <a:spLocks noChangeArrowheads="1"/>
          </p:cNvSpPr>
          <p:nvPr/>
        </p:nvSpPr>
        <p:spPr bwMode="auto">
          <a:xfrm>
            <a:off x="6172200" y="2895600"/>
            <a:ext cx="307975" cy="368300"/>
          </a:xfrm>
          <a:prstGeom prst="rect">
            <a:avLst/>
          </a:prstGeom>
          <a:noFill/>
          <a:ln w="9525">
            <a:noFill/>
            <a:miter lim="800000"/>
            <a:headEnd/>
            <a:tailEnd/>
          </a:ln>
        </p:spPr>
        <p:txBody>
          <a:bodyPr wrap="none">
            <a:spAutoFit/>
          </a:bodyPr>
          <a:lstStyle/>
          <a:p>
            <a:r>
              <a:rPr lang="en-US" dirty="0">
                <a:latin typeface="Calibri" pitchFamily="34" charset="0"/>
              </a:rPr>
              <a:t>C</a:t>
            </a:r>
          </a:p>
        </p:txBody>
      </p:sp>
      <p:sp>
        <p:nvSpPr>
          <p:cNvPr id="122" name="TextBox 35"/>
          <p:cNvSpPr txBox="1">
            <a:spLocks noChangeArrowheads="1"/>
          </p:cNvSpPr>
          <p:nvPr/>
        </p:nvSpPr>
        <p:spPr bwMode="auto">
          <a:xfrm>
            <a:off x="6096000" y="2133600"/>
            <a:ext cx="325438" cy="366712"/>
          </a:xfrm>
          <a:prstGeom prst="rect">
            <a:avLst/>
          </a:prstGeom>
          <a:noFill/>
          <a:ln w="9525">
            <a:noFill/>
            <a:miter lim="800000"/>
            <a:headEnd/>
            <a:tailEnd/>
          </a:ln>
        </p:spPr>
        <p:txBody>
          <a:bodyPr wrap="none">
            <a:spAutoFit/>
          </a:bodyPr>
          <a:lstStyle/>
          <a:p>
            <a:r>
              <a:rPr lang="en-US" dirty="0">
                <a:latin typeface="Calibri" pitchFamily="34" charset="0"/>
              </a:rPr>
              <a:t>D</a:t>
            </a:r>
          </a:p>
        </p:txBody>
      </p:sp>
      <p:sp>
        <p:nvSpPr>
          <p:cNvPr id="123" name="TextBox 36"/>
          <p:cNvSpPr txBox="1">
            <a:spLocks noChangeArrowheads="1"/>
          </p:cNvSpPr>
          <p:nvPr/>
        </p:nvSpPr>
        <p:spPr bwMode="auto">
          <a:xfrm>
            <a:off x="7086600" y="1981200"/>
            <a:ext cx="296862" cy="368300"/>
          </a:xfrm>
          <a:prstGeom prst="rect">
            <a:avLst/>
          </a:prstGeom>
          <a:noFill/>
          <a:ln w="9525">
            <a:noFill/>
            <a:miter lim="800000"/>
            <a:headEnd/>
            <a:tailEnd/>
          </a:ln>
        </p:spPr>
        <p:txBody>
          <a:bodyPr wrap="none">
            <a:spAutoFit/>
          </a:bodyPr>
          <a:lstStyle/>
          <a:p>
            <a:r>
              <a:rPr lang="en-US" dirty="0">
                <a:latin typeface="Calibri" pitchFamily="34" charset="0"/>
              </a:rPr>
              <a:t>E</a:t>
            </a:r>
          </a:p>
        </p:txBody>
      </p:sp>
      <p:sp>
        <p:nvSpPr>
          <p:cNvPr id="125" name="TextBox 37"/>
          <p:cNvSpPr txBox="1">
            <a:spLocks noChangeArrowheads="1"/>
          </p:cNvSpPr>
          <p:nvPr/>
        </p:nvSpPr>
        <p:spPr bwMode="auto">
          <a:xfrm>
            <a:off x="7620000" y="3048000"/>
            <a:ext cx="290512" cy="368300"/>
          </a:xfrm>
          <a:prstGeom prst="rect">
            <a:avLst/>
          </a:prstGeom>
          <a:noFill/>
          <a:ln w="9525">
            <a:noFill/>
            <a:miter lim="800000"/>
            <a:headEnd/>
            <a:tailEnd/>
          </a:ln>
        </p:spPr>
        <p:txBody>
          <a:bodyPr wrap="none">
            <a:spAutoFit/>
          </a:bodyPr>
          <a:lstStyle/>
          <a:p>
            <a:r>
              <a:rPr lang="en-US" dirty="0">
                <a:latin typeface="Calibri" pitchFamily="34" charset="0"/>
              </a:rPr>
              <a:t>F</a:t>
            </a:r>
          </a:p>
        </p:txBody>
      </p:sp>
      <p:sp>
        <p:nvSpPr>
          <p:cNvPr id="126" name="TextBox 38"/>
          <p:cNvSpPr txBox="1">
            <a:spLocks noChangeArrowheads="1"/>
          </p:cNvSpPr>
          <p:nvPr/>
        </p:nvSpPr>
        <p:spPr bwMode="auto">
          <a:xfrm>
            <a:off x="8077200" y="4267200"/>
            <a:ext cx="328613" cy="366713"/>
          </a:xfrm>
          <a:prstGeom prst="rect">
            <a:avLst/>
          </a:prstGeom>
          <a:noFill/>
          <a:ln w="9525">
            <a:noFill/>
            <a:miter lim="800000"/>
            <a:headEnd/>
            <a:tailEnd/>
          </a:ln>
        </p:spPr>
        <p:txBody>
          <a:bodyPr wrap="none">
            <a:spAutoFit/>
          </a:bodyPr>
          <a:lstStyle/>
          <a:p>
            <a:r>
              <a:rPr lang="en-US" dirty="0">
                <a:latin typeface="Calibri" pitchFamily="34" charset="0"/>
              </a:rPr>
              <a:t>G</a:t>
            </a:r>
          </a:p>
        </p:txBody>
      </p:sp>
      <p:sp>
        <p:nvSpPr>
          <p:cNvPr id="127" name="TextBox 39"/>
          <p:cNvSpPr txBox="1">
            <a:spLocks noChangeArrowheads="1"/>
          </p:cNvSpPr>
          <p:nvPr/>
        </p:nvSpPr>
        <p:spPr bwMode="auto">
          <a:xfrm>
            <a:off x="8382000" y="5029200"/>
            <a:ext cx="328612" cy="368300"/>
          </a:xfrm>
          <a:prstGeom prst="rect">
            <a:avLst/>
          </a:prstGeom>
          <a:noFill/>
          <a:ln w="9525">
            <a:noFill/>
            <a:miter lim="800000"/>
            <a:headEnd/>
            <a:tailEnd/>
          </a:ln>
        </p:spPr>
        <p:txBody>
          <a:bodyPr wrap="none">
            <a:spAutoFit/>
          </a:bodyPr>
          <a:lstStyle/>
          <a:p>
            <a:r>
              <a:rPr lang="en-US" dirty="0">
                <a:latin typeface="Calibri" pitchFamily="34" charset="0"/>
              </a:rPr>
              <a:t>H</a:t>
            </a:r>
          </a:p>
        </p:txBody>
      </p:sp>
      <p:sp>
        <p:nvSpPr>
          <p:cNvPr id="128" name="TextBox 42"/>
          <p:cNvSpPr txBox="1">
            <a:spLocks noChangeArrowheads="1"/>
          </p:cNvSpPr>
          <p:nvPr/>
        </p:nvSpPr>
        <p:spPr bwMode="auto">
          <a:xfrm>
            <a:off x="5486400" y="4724400"/>
            <a:ext cx="757237" cy="366712"/>
          </a:xfrm>
          <a:prstGeom prst="rect">
            <a:avLst/>
          </a:prstGeom>
          <a:noFill/>
          <a:ln w="9525">
            <a:noFill/>
            <a:miter lim="800000"/>
            <a:headEnd/>
            <a:tailEnd/>
          </a:ln>
        </p:spPr>
        <p:txBody>
          <a:bodyPr wrap="none">
            <a:spAutoFit/>
          </a:bodyPr>
          <a:lstStyle/>
          <a:p>
            <a:r>
              <a:rPr lang="en-US" dirty="0">
                <a:latin typeface="Calibri" pitchFamily="34" charset="0"/>
              </a:rPr>
              <a:t>500 lb</a:t>
            </a:r>
          </a:p>
        </p:txBody>
      </p:sp>
      <p:sp>
        <p:nvSpPr>
          <p:cNvPr id="129" name="TextBox 41"/>
          <p:cNvSpPr txBox="1">
            <a:spLocks noChangeArrowheads="1"/>
          </p:cNvSpPr>
          <p:nvPr/>
        </p:nvSpPr>
        <p:spPr bwMode="auto">
          <a:xfrm>
            <a:off x="5562600" y="3352800"/>
            <a:ext cx="873125" cy="366713"/>
          </a:xfrm>
          <a:prstGeom prst="rect">
            <a:avLst/>
          </a:prstGeom>
          <a:noFill/>
          <a:ln w="9525">
            <a:noFill/>
            <a:miter lim="800000"/>
            <a:headEnd/>
            <a:tailEnd/>
          </a:ln>
        </p:spPr>
        <p:txBody>
          <a:bodyPr wrap="none">
            <a:spAutoFit/>
          </a:bodyPr>
          <a:lstStyle/>
          <a:p>
            <a:r>
              <a:rPr lang="en-US" dirty="0">
                <a:latin typeface="Calibri" pitchFamily="34" charset="0"/>
              </a:rPr>
              <a:t>1000 lb</a:t>
            </a:r>
          </a:p>
        </p:txBody>
      </p:sp>
      <p:sp>
        <p:nvSpPr>
          <p:cNvPr id="147" name="Line 31"/>
          <p:cNvSpPr>
            <a:spLocks noChangeShapeType="1"/>
          </p:cNvSpPr>
          <p:nvPr/>
        </p:nvSpPr>
        <p:spPr bwMode="auto">
          <a:xfrm rot="-5400000">
            <a:off x="7588231" y="2084347"/>
            <a:ext cx="0" cy="600075"/>
          </a:xfrm>
          <a:prstGeom prst="line">
            <a:avLst/>
          </a:prstGeom>
          <a:noFill/>
          <a:ln w="28575">
            <a:solidFill>
              <a:schemeClr val="tx1"/>
            </a:solidFill>
            <a:round/>
            <a:headEnd/>
            <a:tailEnd type="triangle" w="med" len="med"/>
          </a:ln>
        </p:spPr>
        <p:txBody>
          <a:bodyPr/>
          <a:lstStyle/>
          <a:p>
            <a:endParaRPr lang="en-US"/>
          </a:p>
        </p:txBody>
      </p:sp>
      <p:sp>
        <p:nvSpPr>
          <p:cNvPr id="148" name="TextBox 42"/>
          <p:cNvSpPr txBox="1">
            <a:spLocks noChangeArrowheads="1"/>
          </p:cNvSpPr>
          <p:nvPr/>
        </p:nvSpPr>
        <p:spPr bwMode="auto">
          <a:xfrm>
            <a:off x="7620000" y="2438400"/>
            <a:ext cx="757237" cy="366712"/>
          </a:xfrm>
          <a:prstGeom prst="rect">
            <a:avLst/>
          </a:prstGeom>
          <a:noFill/>
          <a:ln w="9525">
            <a:noFill/>
            <a:miter lim="800000"/>
            <a:headEnd/>
            <a:tailEnd/>
          </a:ln>
        </p:spPr>
        <p:txBody>
          <a:bodyPr wrap="none">
            <a:spAutoFit/>
          </a:bodyPr>
          <a:lstStyle/>
          <a:p>
            <a:r>
              <a:rPr lang="en-US" dirty="0">
                <a:latin typeface="Calibri" pitchFamily="34" charset="0"/>
              </a:rPr>
              <a:t>500 lb</a:t>
            </a:r>
          </a:p>
        </p:txBody>
      </p:sp>
      <p:cxnSp>
        <p:nvCxnSpPr>
          <p:cNvPr id="150" name="Straight Connector 149"/>
          <p:cNvCxnSpPr>
            <a:endCxn id="118" idx="3"/>
          </p:cNvCxnSpPr>
          <p:nvPr/>
        </p:nvCxnSpPr>
        <p:spPr>
          <a:xfrm flipH="1" flipV="1">
            <a:off x="6562527" y="3298466"/>
            <a:ext cx="1400855" cy="1250385"/>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8" name="Freeform: Shape 17">
            <a:extLst>
              <a:ext uri="{FF2B5EF4-FFF2-40B4-BE49-F238E27FC236}">
                <a16:creationId xmlns:a16="http://schemas.microsoft.com/office/drawing/2014/main" id="{DCF2440E-6E97-248F-F503-8C510ED22F39}"/>
              </a:ext>
            </a:extLst>
          </p:cNvPr>
          <p:cNvSpPr/>
          <p:nvPr/>
        </p:nvSpPr>
        <p:spPr>
          <a:xfrm>
            <a:off x="2117124" y="5799438"/>
            <a:ext cx="775514" cy="57665"/>
          </a:xfrm>
          <a:custGeom>
            <a:avLst/>
            <a:gdLst>
              <a:gd name="connsiteX0" fmla="*/ 0 w 775514"/>
              <a:gd name="connsiteY0" fmla="*/ 0 h 57665"/>
              <a:gd name="connsiteX1" fmla="*/ 74140 w 775514"/>
              <a:gd name="connsiteY1" fmla="*/ 24713 h 57665"/>
              <a:gd name="connsiteX2" fmla="*/ 140043 w 775514"/>
              <a:gd name="connsiteY2" fmla="*/ 32951 h 57665"/>
              <a:gd name="connsiteX3" fmla="*/ 205946 w 775514"/>
              <a:gd name="connsiteY3" fmla="*/ 49427 h 57665"/>
              <a:gd name="connsiteX4" fmla="*/ 247135 w 775514"/>
              <a:gd name="connsiteY4" fmla="*/ 57665 h 57665"/>
              <a:gd name="connsiteX5" fmla="*/ 667265 w 775514"/>
              <a:gd name="connsiteY5" fmla="*/ 41189 h 57665"/>
              <a:gd name="connsiteX6" fmla="*/ 691978 w 775514"/>
              <a:gd name="connsiteY6" fmla="*/ 24713 h 57665"/>
              <a:gd name="connsiteX7" fmla="*/ 774357 w 775514"/>
              <a:gd name="connsiteY7" fmla="*/ 8238 h 57665"/>
              <a:gd name="connsiteX8" fmla="*/ 774357 w 775514"/>
              <a:gd name="connsiteY8" fmla="*/ 0 h 57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5514" h="57665">
                <a:moveTo>
                  <a:pt x="0" y="0"/>
                </a:moveTo>
                <a:cubicBezTo>
                  <a:pt x="29636" y="11854"/>
                  <a:pt x="43737" y="19646"/>
                  <a:pt x="74140" y="24713"/>
                </a:cubicBezTo>
                <a:cubicBezTo>
                  <a:pt x="95977" y="28353"/>
                  <a:pt x="118162" y="29585"/>
                  <a:pt x="140043" y="32951"/>
                </a:cubicBezTo>
                <a:cubicBezTo>
                  <a:pt x="218983" y="45096"/>
                  <a:pt x="149817" y="35394"/>
                  <a:pt x="205946" y="49427"/>
                </a:cubicBezTo>
                <a:cubicBezTo>
                  <a:pt x="219530" y="52823"/>
                  <a:pt x="233405" y="54919"/>
                  <a:pt x="247135" y="57665"/>
                </a:cubicBezTo>
                <a:lnTo>
                  <a:pt x="667265" y="41189"/>
                </a:lnTo>
                <a:cubicBezTo>
                  <a:pt x="677105" y="40096"/>
                  <a:pt x="682878" y="28613"/>
                  <a:pt x="691978" y="24713"/>
                </a:cubicBezTo>
                <a:cubicBezTo>
                  <a:pt x="720849" y="12340"/>
                  <a:pt x="743688" y="18460"/>
                  <a:pt x="774357" y="8238"/>
                </a:cubicBezTo>
                <a:cubicBezTo>
                  <a:pt x="776962" y="7370"/>
                  <a:pt x="774357" y="2746"/>
                  <a:pt x="774357"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Shape 45">
            <a:extLst>
              <a:ext uri="{FF2B5EF4-FFF2-40B4-BE49-F238E27FC236}">
                <a16:creationId xmlns:a16="http://schemas.microsoft.com/office/drawing/2014/main" id="{BE59A395-813E-5D17-882C-9AB0DD214C62}"/>
              </a:ext>
            </a:extLst>
          </p:cNvPr>
          <p:cNvSpPr/>
          <p:nvPr/>
        </p:nvSpPr>
        <p:spPr>
          <a:xfrm>
            <a:off x="3442806" y="5783263"/>
            <a:ext cx="528014" cy="57301"/>
          </a:xfrm>
          <a:custGeom>
            <a:avLst/>
            <a:gdLst>
              <a:gd name="connsiteX0" fmla="*/ 0 w 775514"/>
              <a:gd name="connsiteY0" fmla="*/ 0 h 57665"/>
              <a:gd name="connsiteX1" fmla="*/ 74140 w 775514"/>
              <a:gd name="connsiteY1" fmla="*/ 24713 h 57665"/>
              <a:gd name="connsiteX2" fmla="*/ 140043 w 775514"/>
              <a:gd name="connsiteY2" fmla="*/ 32951 h 57665"/>
              <a:gd name="connsiteX3" fmla="*/ 205946 w 775514"/>
              <a:gd name="connsiteY3" fmla="*/ 49427 h 57665"/>
              <a:gd name="connsiteX4" fmla="*/ 247135 w 775514"/>
              <a:gd name="connsiteY4" fmla="*/ 57665 h 57665"/>
              <a:gd name="connsiteX5" fmla="*/ 667265 w 775514"/>
              <a:gd name="connsiteY5" fmla="*/ 41189 h 57665"/>
              <a:gd name="connsiteX6" fmla="*/ 691978 w 775514"/>
              <a:gd name="connsiteY6" fmla="*/ 24713 h 57665"/>
              <a:gd name="connsiteX7" fmla="*/ 774357 w 775514"/>
              <a:gd name="connsiteY7" fmla="*/ 8238 h 57665"/>
              <a:gd name="connsiteX8" fmla="*/ 774357 w 775514"/>
              <a:gd name="connsiteY8" fmla="*/ 0 h 57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5514" h="57665">
                <a:moveTo>
                  <a:pt x="0" y="0"/>
                </a:moveTo>
                <a:cubicBezTo>
                  <a:pt x="29636" y="11854"/>
                  <a:pt x="43737" y="19646"/>
                  <a:pt x="74140" y="24713"/>
                </a:cubicBezTo>
                <a:cubicBezTo>
                  <a:pt x="95977" y="28353"/>
                  <a:pt x="118162" y="29585"/>
                  <a:pt x="140043" y="32951"/>
                </a:cubicBezTo>
                <a:cubicBezTo>
                  <a:pt x="218983" y="45096"/>
                  <a:pt x="149817" y="35394"/>
                  <a:pt x="205946" y="49427"/>
                </a:cubicBezTo>
                <a:cubicBezTo>
                  <a:pt x="219530" y="52823"/>
                  <a:pt x="233405" y="54919"/>
                  <a:pt x="247135" y="57665"/>
                </a:cubicBezTo>
                <a:lnTo>
                  <a:pt x="667265" y="41189"/>
                </a:lnTo>
                <a:cubicBezTo>
                  <a:pt x="677105" y="40096"/>
                  <a:pt x="682878" y="28613"/>
                  <a:pt x="691978" y="24713"/>
                </a:cubicBezTo>
                <a:cubicBezTo>
                  <a:pt x="720849" y="12340"/>
                  <a:pt x="743688" y="18460"/>
                  <a:pt x="774357" y="8238"/>
                </a:cubicBezTo>
                <a:cubicBezTo>
                  <a:pt x="776962" y="7370"/>
                  <a:pt x="774357" y="2746"/>
                  <a:pt x="774357"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DCD84B64-FDF3-5EC6-29E0-7E94B743592E}"/>
              </a:ext>
            </a:extLst>
          </p:cNvPr>
          <p:cNvSpPr/>
          <p:nvPr/>
        </p:nvSpPr>
        <p:spPr>
          <a:xfrm>
            <a:off x="6127343" y="5660112"/>
            <a:ext cx="775514" cy="57665"/>
          </a:xfrm>
          <a:custGeom>
            <a:avLst/>
            <a:gdLst>
              <a:gd name="connsiteX0" fmla="*/ 0 w 775514"/>
              <a:gd name="connsiteY0" fmla="*/ 0 h 57665"/>
              <a:gd name="connsiteX1" fmla="*/ 74140 w 775514"/>
              <a:gd name="connsiteY1" fmla="*/ 24713 h 57665"/>
              <a:gd name="connsiteX2" fmla="*/ 140043 w 775514"/>
              <a:gd name="connsiteY2" fmla="*/ 32951 h 57665"/>
              <a:gd name="connsiteX3" fmla="*/ 205946 w 775514"/>
              <a:gd name="connsiteY3" fmla="*/ 49427 h 57665"/>
              <a:gd name="connsiteX4" fmla="*/ 247135 w 775514"/>
              <a:gd name="connsiteY4" fmla="*/ 57665 h 57665"/>
              <a:gd name="connsiteX5" fmla="*/ 667265 w 775514"/>
              <a:gd name="connsiteY5" fmla="*/ 41189 h 57665"/>
              <a:gd name="connsiteX6" fmla="*/ 691978 w 775514"/>
              <a:gd name="connsiteY6" fmla="*/ 24713 h 57665"/>
              <a:gd name="connsiteX7" fmla="*/ 774357 w 775514"/>
              <a:gd name="connsiteY7" fmla="*/ 8238 h 57665"/>
              <a:gd name="connsiteX8" fmla="*/ 774357 w 775514"/>
              <a:gd name="connsiteY8" fmla="*/ 0 h 57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5514" h="57665">
                <a:moveTo>
                  <a:pt x="0" y="0"/>
                </a:moveTo>
                <a:cubicBezTo>
                  <a:pt x="29636" y="11854"/>
                  <a:pt x="43737" y="19646"/>
                  <a:pt x="74140" y="24713"/>
                </a:cubicBezTo>
                <a:cubicBezTo>
                  <a:pt x="95977" y="28353"/>
                  <a:pt x="118162" y="29585"/>
                  <a:pt x="140043" y="32951"/>
                </a:cubicBezTo>
                <a:cubicBezTo>
                  <a:pt x="218983" y="45096"/>
                  <a:pt x="149817" y="35394"/>
                  <a:pt x="205946" y="49427"/>
                </a:cubicBezTo>
                <a:cubicBezTo>
                  <a:pt x="219530" y="52823"/>
                  <a:pt x="233405" y="54919"/>
                  <a:pt x="247135" y="57665"/>
                </a:cubicBezTo>
                <a:lnTo>
                  <a:pt x="667265" y="41189"/>
                </a:lnTo>
                <a:cubicBezTo>
                  <a:pt x="677105" y="40096"/>
                  <a:pt x="682878" y="28613"/>
                  <a:pt x="691978" y="24713"/>
                </a:cubicBezTo>
                <a:cubicBezTo>
                  <a:pt x="720849" y="12340"/>
                  <a:pt x="743688" y="18460"/>
                  <a:pt x="774357" y="8238"/>
                </a:cubicBezTo>
                <a:cubicBezTo>
                  <a:pt x="776962" y="7370"/>
                  <a:pt x="774357" y="2746"/>
                  <a:pt x="774357"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Shape 47">
            <a:extLst>
              <a:ext uri="{FF2B5EF4-FFF2-40B4-BE49-F238E27FC236}">
                <a16:creationId xmlns:a16="http://schemas.microsoft.com/office/drawing/2014/main" id="{4786F374-3033-BAC9-6F00-BFD978F543E0}"/>
              </a:ext>
            </a:extLst>
          </p:cNvPr>
          <p:cNvSpPr/>
          <p:nvPr/>
        </p:nvSpPr>
        <p:spPr>
          <a:xfrm>
            <a:off x="7963382" y="5626697"/>
            <a:ext cx="528014" cy="57301"/>
          </a:xfrm>
          <a:custGeom>
            <a:avLst/>
            <a:gdLst>
              <a:gd name="connsiteX0" fmla="*/ 0 w 775514"/>
              <a:gd name="connsiteY0" fmla="*/ 0 h 57665"/>
              <a:gd name="connsiteX1" fmla="*/ 74140 w 775514"/>
              <a:gd name="connsiteY1" fmla="*/ 24713 h 57665"/>
              <a:gd name="connsiteX2" fmla="*/ 140043 w 775514"/>
              <a:gd name="connsiteY2" fmla="*/ 32951 h 57665"/>
              <a:gd name="connsiteX3" fmla="*/ 205946 w 775514"/>
              <a:gd name="connsiteY3" fmla="*/ 49427 h 57665"/>
              <a:gd name="connsiteX4" fmla="*/ 247135 w 775514"/>
              <a:gd name="connsiteY4" fmla="*/ 57665 h 57665"/>
              <a:gd name="connsiteX5" fmla="*/ 667265 w 775514"/>
              <a:gd name="connsiteY5" fmla="*/ 41189 h 57665"/>
              <a:gd name="connsiteX6" fmla="*/ 691978 w 775514"/>
              <a:gd name="connsiteY6" fmla="*/ 24713 h 57665"/>
              <a:gd name="connsiteX7" fmla="*/ 774357 w 775514"/>
              <a:gd name="connsiteY7" fmla="*/ 8238 h 57665"/>
              <a:gd name="connsiteX8" fmla="*/ 774357 w 775514"/>
              <a:gd name="connsiteY8" fmla="*/ 0 h 57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5514" h="57665">
                <a:moveTo>
                  <a:pt x="0" y="0"/>
                </a:moveTo>
                <a:cubicBezTo>
                  <a:pt x="29636" y="11854"/>
                  <a:pt x="43737" y="19646"/>
                  <a:pt x="74140" y="24713"/>
                </a:cubicBezTo>
                <a:cubicBezTo>
                  <a:pt x="95977" y="28353"/>
                  <a:pt x="118162" y="29585"/>
                  <a:pt x="140043" y="32951"/>
                </a:cubicBezTo>
                <a:cubicBezTo>
                  <a:pt x="218983" y="45096"/>
                  <a:pt x="149817" y="35394"/>
                  <a:pt x="205946" y="49427"/>
                </a:cubicBezTo>
                <a:cubicBezTo>
                  <a:pt x="219530" y="52823"/>
                  <a:pt x="233405" y="54919"/>
                  <a:pt x="247135" y="57665"/>
                </a:cubicBezTo>
                <a:lnTo>
                  <a:pt x="667265" y="41189"/>
                </a:lnTo>
                <a:cubicBezTo>
                  <a:pt x="677105" y="40096"/>
                  <a:pt x="682878" y="28613"/>
                  <a:pt x="691978" y="24713"/>
                </a:cubicBezTo>
                <a:cubicBezTo>
                  <a:pt x="720849" y="12340"/>
                  <a:pt x="743688" y="18460"/>
                  <a:pt x="774357" y="8238"/>
                </a:cubicBezTo>
                <a:cubicBezTo>
                  <a:pt x="776962" y="7370"/>
                  <a:pt x="774357" y="2746"/>
                  <a:pt x="774357"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Straight Connector 18">
            <a:extLst>
              <a:ext uri="{FF2B5EF4-FFF2-40B4-BE49-F238E27FC236}">
                <a16:creationId xmlns:a16="http://schemas.microsoft.com/office/drawing/2014/main" id="{60DD44AC-E16B-4279-A283-DA22D6221051}"/>
              </a:ext>
            </a:extLst>
          </p:cNvPr>
          <p:cNvCxnSpPr/>
          <p:nvPr/>
        </p:nvCxnSpPr>
        <p:spPr>
          <a:xfrm flipH="1" flipV="1">
            <a:off x="1973263" y="3325812"/>
            <a:ext cx="12065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3D09B3-406C-48AE-88E3-223BE1538F79}"/>
              </a:ext>
            </a:extLst>
          </p:cNvPr>
          <p:cNvCxnSpPr/>
          <p:nvPr/>
        </p:nvCxnSpPr>
        <p:spPr>
          <a:xfrm flipH="1" flipV="1">
            <a:off x="1973263" y="2568574"/>
            <a:ext cx="12065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C58CF39-989C-49D6-AB4E-CCE3BB4FE220}"/>
              </a:ext>
            </a:extLst>
          </p:cNvPr>
          <p:cNvCxnSpPr/>
          <p:nvPr/>
        </p:nvCxnSpPr>
        <p:spPr>
          <a:xfrm flipH="1" flipV="1">
            <a:off x="1997075" y="1600199"/>
            <a:ext cx="12065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2" name="Group 8">
            <a:extLst>
              <a:ext uri="{FF2B5EF4-FFF2-40B4-BE49-F238E27FC236}">
                <a16:creationId xmlns:a16="http://schemas.microsoft.com/office/drawing/2014/main" id="{642933BE-5C23-4EB1-85F9-09A678E92F1F}"/>
              </a:ext>
            </a:extLst>
          </p:cNvPr>
          <p:cNvGrpSpPr>
            <a:grpSpLocks/>
          </p:cNvGrpSpPr>
          <p:nvPr/>
        </p:nvGrpSpPr>
        <p:grpSpPr bwMode="auto">
          <a:xfrm rot="-5400000">
            <a:off x="1737519" y="2817018"/>
            <a:ext cx="1711325" cy="1223963"/>
            <a:chOff x="1282" y="1942"/>
            <a:chExt cx="1078" cy="771"/>
          </a:xfrm>
        </p:grpSpPr>
        <p:sp>
          <p:nvSpPr>
            <p:cNvPr id="3" name="Line 9">
              <a:extLst>
                <a:ext uri="{FF2B5EF4-FFF2-40B4-BE49-F238E27FC236}">
                  <a16:creationId xmlns:a16="http://schemas.microsoft.com/office/drawing/2014/main" id="{7856F3FE-DA53-494E-ABBA-53DC9DB04FFD}"/>
                </a:ext>
              </a:extLst>
            </p:cNvPr>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4" name="Line 10">
              <a:extLst>
                <a:ext uri="{FF2B5EF4-FFF2-40B4-BE49-F238E27FC236}">
                  <a16:creationId xmlns:a16="http://schemas.microsoft.com/office/drawing/2014/main" id="{236CF0B1-79B7-4C56-BE0D-90386604C008}"/>
                </a:ext>
              </a:extLst>
            </p:cNvPr>
            <p:cNvSpPr>
              <a:spLocks noChangeShapeType="1"/>
            </p:cNvSpPr>
            <p:nvPr/>
          </p:nvSpPr>
          <p:spPr bwMode="auto">
            <a:xfrm>
              <a:off x="1886" y="1942"/>
              <a:ext cx="474" cy="771"/>
            </a:xfrm>
            <a:prstGeom prst="line">
              <a:avLst/>
            </a:prstGeom>
            <a:noFill/>
            <a:ln w="19050">
              <a:solidFill>
                <a:schemeClr val="tx1"/>
              </a:solidFill>
              <a:round/>
              <a:headEnd/>
              <a:tailEnd/>
            </a:ln>
          </p:spPr>
          <p:txBody>
            <a:bodyPr/>
            <a:lstStyle/>
            <a:p>
              <a:endParaRPr lang="en-US"/>
            </a:p>
          </p:txBody>
        </p:sp>
        <p:sp>
          <p:nvSpPr>
            <p:cNvPr id="5" name="Line 11">
              <a:extLst>
                <a:ext uri="{FF2B5EF4-FFF2-40B4-BE49-F238E27FC236}">
                  <a16:creationId xmlns:a16="http://schemas.microsoft.com/office/drawing/2014/main" id="{A26547DE-F379-497E-B0CB-6C470BD23D73}"/>
                </a:ext>
              </a:extLst>
            </p:cNvPr>
            <p:cNvSpPr>
              <a:spLocks noChangeShapeType="1"/>
            </p:cNvSpPr>
            <p:nvPr/>
          </p:nvSpPr>
          <p:spPr bwMode="auto">
            <a:xfrm>
              <a:off x="1282" y="2703"/>
              <a:ext cx="1068" cy="0"/>
            </a:xfrm>
            <a:prstGeom prst="line">
              <a:avLst/>
            </a:prstGeom>
            <a:noFill/>
            <a:ln w="19050">
              <a:solidFill>
                <a:schemeClr val="tx1"/>
              </a:solidFill>
              <a:round/>
              <a:headEnd/>
              <a:tailEnd/>
            </a:ln>
          </p:spPr>
          <p:txBody>
            <a:bodyPr/>
            <a:lstStyle/>
            <a:p>
              <a:endParaRPr lang="en-US"/>
            </a:p>
          </p:txBody>
        </p:sp>
      </p:grpSp>
      <p:grpSp>
        <p:nvGrpSpPr>
          <p:cNvPr id="6" name="Group 12">
            <a:extLst>
              <a:ext uri="{FF2B5EF4-FFF2-40B4-BE49-F238E27FC236}">
                <a16:creationId xmlns:a16="http://schemas.microsoft.com/office/drawing/2014/main" id="{8ACF3C7F-6925-41AE-873A-A41090C16E13}"/>
              </a:ext>
            </a:extLst>
          </p:cNvPr>
          <p:cNvGrpSpPr>
            <a:grpSpLocks/>
          </p:cNvGrpSpPr>
          <p:nvPr/>
        </p:nvGrpSpPr>
        <p:grpSpPr bwMode="auto">
          <a:xfrm rot="-5400000">
            <a:off x="1701006" y="1070768"/>
            <a:ext cx="1798638" cy="1206500"/>
            <a:chOff x="1282" y="1942"/>
            <a:chExt cx="1133" cy="768"/>
          </a:xfrm>
        </p:grpSpPr>
        <p:sp>
          <p:nvSpPr>
            <p:cNvPr id="7" name="Line 13">
              <a:extLst>
                <a:ext uri="{FF2B5EF4-FFF2-40B4-BE49-F238E27FC236}">
                  <a16:creationId xmlns:a16="http://schemas.microsoft.com/office/drawing/2014/main" id="{87A708D1-7027-41D5-9F8B-E89D6FA80429}"/>
                </a:ext>
              </a:extLst>
            </p:cNvPr>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8" name="Line 14">
              <a:extLst>
                <a:ext uri="{FF2B5EF4-FFF2-40B4-BE49-F238E27FC236}">
                  <a16:creationId xmlns:a16="http://schemas.microsoft.com/office/drawing/2014/main" id="{531ECD14-1AC5-4B91-B0BA-69C4869FD7D3}"/>
                </a:ext>
              </a:extLst>
            </p:cNvPr>
            <p:cNvSpPr>
              <a:spLocks noChangeShapeType="1"/>
            </p:cNvSpPr>
            <p:nvPr/>
          </p:nvSpPr>
          <p:spPr bwMode="auto">
            <a:xfrm>
              <a:off x="1886" y="1942"/>
              <a:ext cx="529" cy="768"/>
            </a:xfrm>
            <a:prstGeom prst="line">
              <a:avLst/>
            </a:prstGeom>
            <a:noFill/>
            <a:ln w="19050">
              <a:solidFill>
                <a:schemeClr val="tx1"/>
              </a:solidFill>
              <a:round/>
              <a:headEnd/>
              <a:tailEnd/>
            </a:ln>
          </p:spPr>
          <p:txBody>
            <a:bodyPr/>
            <a:lstStyle/>
            <a:p>
              <a:endParaRPr lang="en-US"/>
            </a:p>
          </p:txBody>
        </p:sp>
        <p:sp>
          <p:nvSpPr>
            <p:cNvPr id="9" name="Line 15">
              <a:extLst>
                <a:ext uri="{FF2B5EF4-FFF2-40B4-BE49-F238E27FC236}">
                  <a16:creationId xmlns:a16="http://schemas.microsoft.com/office/drawing/2014/main" id="{07ED8594-9AD3-4FF0-AC4F-82CB8C7C14A5}"/>
                </a:ext>
              </a:extLst>
            </p:cNvPr>
            <p:cNvSpPr>
              <a:spLocks noChangeShapeType="1"/>
            </p:cNvSpPr>
            <p:nvPr/>
          </p:nvSpPr>
          <p:spPr bwMode="auto">
            <a:xfrm>
              <a:off x="1282" y="2703"/>
              <a:ext cx="1113" cy="0"/>
            </a:xfrm>
            <a:prstGeom prst="line">
              <a:avLst/>
            </a:prstGeom>
            <a:noFill/>
            <a:ln w="19050">
              <a:solidFill>
                <a:schemeClr val="tx1"/>
              </a:solidFill>
              <a:round/>
              <a:headEnd/>
              <a:tailEnd/>
            </a:ln>
          </p:spPr>
          <p:txBody>
            <a:bodyPr/>
            <a:lstStyle/>
            <a:p>
              <a:endParaRPr lang="en-US"/>
            </a:p>
          </p:txBody>
        </p:sp>
      </p:grpSp>
      <p:sp>
        <p:nvSpPr>
          <p:cNvPr id="10" name="Line 16">
            <a:extLst>
              <a:ext uri="{FF2B5EF4-FFF2-40B4-BE49-F238E27FC236}">
                <a16:creationId xmlns:a16="http://schemas.microsoft.com/office/drawing/2014/main" id="{A5F2654E-7289-4B1D-9A32-1C28B125C54A}"/>
              </a:ext>
            </a:extLst>
          </p:cNvPr>
          <p:cNvSpPr>
            <a:spLocks noChangeShapeType="1"/>
          </p:cNvSpPr>
          <p:nvPr/>
        </p:nvSpPr>
        <p:spPr bwMode="auto">
          <a:xfrm rot="-5400000">
            <a:off x="627063" y="2917824"/>
            <a:ext cx="2714625" cy="22225"/>
          </a:xfrm>
          <a:prstGeom prst="line">
            <a:avLst/>
          </a:prstGeom>
          <a:noFill/>
          <a:ln w="19050">
            <a:solidFill>
              <a:schemeClr val="tx1"/>
            </a:solidFill>
            <a:round/>
            <a:headEnd/>
            <a:tailEnd/>
          </a:ln>
        </p:spPr>
        <p:txBody>
          <a:bodyPr/>
          <a:lstStyle/>
          <a:p>
            <a:endParaRPr lang="en-US"/>
          </a:p>
        </p:txBody>
      </p:sp>
      <p:sp>
        <p:nvSpPr>
          <p:cNvPr id="11" name="Oval 22">
            <a:extLst>
              <a:ext uri="{FF2B5EF4-FFF2-40B4-BE49-F238E27FC236}">
                <a16:creationId xmlns:a16="http://schemas.microsoft.com/office/drawing/2014/main" id="{D5067881-E4DF-494F-8E6D-57723ED51708}"/>
              </a:ext>
            </a:extLst>
          </p:cNvPr>
          <p:cNvSpPr>
            <a:spLocks noChangeArrowheads="1"/>
          </p:cNvSpPr>
          <p:nvPr/>
        </p:nvSpPr>
        <p:spPr bwMode="auto">
          <a:xfrm rot="-5400000">
            <a:off x="1946275" y="3270249"/>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12" name="Oval 23">
            <a:extLst>
              <a:ext uri="{FF2B5EF4-FFF2-40B4-BE49-F238E27FC236}">
                <a16:creationId xmlns:a16="http://schemas.microsoft.com/office/drawing/2014/main" id="{9FC9E278-7804-4838-B5F6-E13511AF78A4}"/>
              </a:ext>
            </a:extLst>
          </p:cNvPr>
          <p:cNvSpPr>
            <a:spLocks noChangeArrowheads="1"/>
          </p:cNvSpPr>
          <p:nvPr/>
        </p:nvSpPr>
        <p:spPr bwMode="auto">
          <a:xfrm rot="-5400000">
            <a:off x="1974850" y="1555749"/>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13" name="Oval 24">
            <a:extLst>
              <a:ext uri="{FF2B5EF4-FFF2-40B4-BE49-F238E27FC236}">
                <a16:creationId xmlns:a16="http://schemas.microsoft.com/office/drawing/2014/main" id="{403AA4D8-625A-466B-9BA0-238B2685052E}"/>
              </a:ext>
            </a:extLst>
          </p:cNvPr>
          <p:cNvSpPr>
            <a:spLocks noChangeArrowheads="1"/>
          </p:cNvSpPr>
          <p:nvPr/>
        </p:nvSpPr>
        <p:spPr bwMode="auto">
          <a:xfrm rot="-5400000">
            <a:off x="3127375" y="2536824"/>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14" name="Oval 25">
            <a:extLst>
              <a:ext uri="{FF2B5EF4-FFF2-40B4-BE49-F238E27FC236}">
                <a16:creationId xmlns:a16="http://schemas.microsoft.com/office/drawing/2014/main" id="{494A5858-11FE-433F-9977-B26EE59340C4}"/>
              </a:ext>
            </a:extLst>
          </p:cNvPr>
          <p:cNvSpPr>
            <a:spLocks noChangeArrowheads="1"/>
          </p:cNvSpPr>
          <p:nvPr/>
        </p:nvSpPr>
        <p:spPr bwMode="auto">
          <a:xfrm rot="-5400000">
            <a:off x="3146425" y="4241799"/>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15" name="Oval 27">
            <a:extLst>
              <a:ext uri="{FF2B5EF4-FFF2-40B4-BE49-F238E27FC236}">
                <a16:creationId xmlns:a16="http://schemas.microsoft.com/office/drawing/2014/main" id="{1440155B-62BF-4CB1-992E-D0E730A990A2}"/>
              </a:ext>
            </a:extLst>
          </p:cNvPr>
          <p:cNvSpPr>
            <a:spLocks noChangeArrowheads="1"/>
          </p:cNvSpPr>
          <p:nvPr/>
        </p:nvSpPr>
        <p:spPr bwMode="auto">
          <a:xfrm rot="-5400000">
            <a:off x="3160713" y="761999"/>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16" name="Line 31">
            <a:extLst>
              <a:ext uri="{FF2B5EF4-FFF2-40B4-BE49-F238E27FC236}">
                <a16:creationId xmlns:a16="http://schemas.microsoft.com/office/drawing/2014/main" id="{844D9D1B-14AD-454E-9477-F5047419161A}"/>
              </a:ext>
            </a:extLst>
          </p:cNvPr>
          <p:cNvSpPr>
            <a:spLocks noChangeShapeType="1"/>
          </p:cNvSpPr>
          <p:nvPr/>
        </p:nvSpPr>
        <p:spPr bwMode="auto">
          <a:xfrm rot="-5400000">
            <a:off x="3522663" y="2278061"/>
            <a:ext cx="0" cy="600075"/>
          </a:xfrm>
          <a:prstGeom prst="line">
            <a:avLst/>
          </a:prstGeom>
          <a:noFill/>
          <a:ln w="28575">
            <a:solidFill>
              <a:schemeClr val="tx1"/>
            </a:solidFill>
            <a:round/>
            <a:headEnd/>
            <a:tailEnd type="triangle" w="med" len="med"/>
          </a:ln>
        </p:spPr>
        <p:txBody>
          <a:bodyPr/>
          <a:lstStyle/>
          <a:p>
            <a:endParaRPr lang="en-US"/>
          </a:p>
        </p:txBody>
      </p:sp>
      <p:cxnSp>
        <p:nvCxnSpPr>
          <p:cNvPr id="17" name="Straight Connector 16">
            <a:extLst>
              <a:ext uri="{FF2B5EF4-FFF2-40B4-BE49-F238E27FC236}">
                <a16:creationId xmlns:a16="http://schemas.microsoft.com/office/drawing/2014/main" id="{F9909F9C-6830-4328-B80C-FAD0A27C1FDE}"/>
              </a:ext>
            </a:extLst>
          </p:cNvPr>
          <p:cNvCxnSpPr/>
          <p:nvPr/>
        </p:nvCxnSpPr>
        <p:spPr>
          <a:xfrm flipH="1" flipV="1">
            <a:off x="1997075" y="4283074"/>
            <a:ext cx="12065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Oval 21">
            <a:extLst>
              <a:ext uri="{FF2B5EF4-FFF2-40B4-BE49-F238E27FC236}">
                <a16:creationId xmlns:a16="http://schemas.microsoft.com/office/drawing/2014/main" id="{7AA95A7A-D9BC-49BD-8323-61222D7C2C74}"/>
              </a:ext>
            </a:extLst>
          </p:cNvPr>
          <p:cNvSpPr>
            <a:spLocks noChangeArrowheads="1"/>
          </p:cNvSpPr>
          <p:nvPr/>
        </p:nvSpPr>
        <p:spPr bwMode="auto">
          <a:xfrm rot="-5400000">
            <a:off x="1930400" y="4225924"/>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22" name="Oval 21">
            <a:extLst>
              <a:ext uri="{FF2B5EF4-FFF2-40B4-BE49-F238E27FC236}">
                <a16:creationId xmlns:a16="http://schemas.microsoft.com/office/drawing/2014/main" id="{A21315BD-83D6-4B50-8CF1-8BE229729EF6}"/>
              </a:ext>
            </a:extLst>
          </p:cNvPr>
          <p:cNvSpPr>
            <a:spLocks noChangeArrowheads="1"/>
          </p:cNvSpPr>
          <p:nvPr/>
        </p:nvSpPr>
        <p:spPr bwMode="auto">
          <a:xfrm rot="-5400000">
            <a:off x="3140075" y="3281362"/>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23" name="Oval 21">
            <a:extLst>
              <a:ext uri="{FF2B5EF4-FFF2-40B4-BE49-F238E27FC236}">
                <a16:creationId xmlns:a16="http://schemas.microsoft.com/office/drawing/2014/main" id="{B6578DB2-5D8C-4C72-A870-C7BF58DBE178}"/>
              </a:ext>
            </a:extLst>
          </p:cNvPr>
          <p:cNvSpPr>
            <a:spLocks noChangeArrowheads="1"/>
          </p:cNvSpPr>
          <p:nvPr/>
        </p:nvSpPr>
        <p:spPr bwMode="auto">
          <a:xfrm rot="-5400000">
            <a:off x="1936750" y="2544762"/>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24" name="Oval 21">
            <a:extLst>
              <a:ext uri="{FF2B5EF4-FFF2-40B4-BE49-F238E27FC236}">
                <a16:creationId xmlns:a16="http://schemas.microsoft.com/office/drawing/2014/main" id="{626B2D25-7D14-492D-8695-63DFC9594C06}"/>
              </a:ext>
            </a:extLst>
          </p:cNvPr>
          <p:cNvSpPr>
            <a:spLocks noChangeArrowheads="1"/>
          </p:cNvSpPr>
          <p:nvPr/>
        </p:nvSpPr>
        <p:spPr bwMode="auto">
          <a:xfrm rot="-5400000">
            <a:off x="3146425" y="1547812"/>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grpSp>
        <p:nvGrpSpPr>
          <p:cNvPr id="25" name="Group 25">
            <a:extLst>
              <a:ext uri="{FF2B5EF4-FFF2-40B4-BE49-F238E27FC236}">
                <a16:creationId xmlns:a16="http://schemas.microsoft.com/office/drawing/2014/main" id="{30DA43CA-A8CA-4976-AE48-6019F32B2F9D}"/>
              </a:ext>
            </a:extLst>
          </p:cNvPr>
          <p:cNvGrpSpPr>
            <a:grpSpLocks/>
          </p:cNvGrpSpPr>
          <p:nvPr/>
        </p:nvGrpSpPr>
        <p:grpSpPr bwMode="auto">
          <a:xfrm>
            <a:off x="2879725" y="4330699"/>
            <a:ext cx="609600" cy="163513"/>
            <a:chOff x="3962400" y="3255466"/>
            <a:chExt cx="914400" cy="228600"/>
          </a:xfrm>
        </p:grpSpPr>
        <p:sp>
          <p:nvSpPr>
            <p:cNvPr id="26" name="Oval 41">
              <a:extLst>
                <a:ext uri="{FF2B5EF4-FFF2-40B4-BE49-F238E27FC236}">
                  <a16:creationId xmlns:a16="http://schemas.microsoft.com/office/drawing/2014/main" id="{1AA062AF-0DDB-4F73-8C26-A8576BC812EF}"/>
                </a:ext>
              </a:extLst>
            </p:cNvPr>
            <p:cNvSpPr>
              <a:spLocks noChangeArrowheads="1"/>
            </p:cNvSpPr>
            <p:nvPr/>
          </p:nvSpPr>
          <p:spPr bwMode="auto">
            <a:xfrm>
              <a:off x="4343400" y="3255466"/>
              <a:ext cx="228600" cy="228600"/>
            </a:xfrm>
            <a:prstGeom prst="ellipse">
              <a:avLst/>
            </a:prstGeom>
            <a:solidFill>
              <a:schemeClr val="bg1"/>
            </a:solidFill>
            <a:ln w="12700">
              <a:solidFill>
                <a:schemeClr val="tx1"/>
              </a:solidFill>
              <a:round/>
              <a:headEnd/>
              <a:tailEnd type="none" w="med" len="lg"/>
            </a:ln>
          </p:spPr>
          <p:txBody>
            <a:bodyPr wrap="none" anchor="ctr"/>
            <a:lstStyle/>
            <a:p>
              <a:endParaRPr lang="en-US">
                <a:latin typeface="Calibri" pitchFamily="34" charset="0"/>
              </a:endParaRPr>
            </a:p>
          </p:txBody>
        </p:sp>
        <p:sp>
          <p:nvSpPr>
            <p:cNvPr id="27" name="Line 42">
              <a:extLst>
                <a:ext uri="{FF2B5EF4-FFF2-40B4-BE49-F238E27FC236}">
                  <a16:creationId xmlns:a16="http://schemas.microsoft.com/office/drawing/2014/main" id="{B9AEA960-CA6F-4A74-B0B8-5B98B6AB309D}"/>
                </a:ext>
              </a:extLst>
            </p:cNvPr>
            <p:cNvSpPr>
              <a:spLocks noChangeShapeType="1"/>
            </p:cNvSpPr>
            <p:nvPr/>
          </p:nvSpPr>
          <p:spPr bwMode="auto">
            <a:xfrm>
              <a:off x="3962400" y="3484066"/>
              <a:ext cx="914400" cy="0"/>
            </a:xfrm>
            <a:prstGeom prst="line">
              <a:avLst/>
            </a:prstGeom>
            <a:noFill/>
            <a:ln w="12700">
              <a:solidFill>
                <a:schemeClr val="tx1"/>
              </a:solidFill>
              <a:round/>
              <a:headEnd/>
              <a:tailEnd type="none" w="med" len="lg"/>
            </a:ln>
          </p:spPr>
          <p:txBody>
            <a:bodyPr/>
            <a:lstStyle/>
            <a:p>
              <a:endParaRPr lang="en-US"/>
            </a:p>
          </p:txBody>
        </p:sp>
      </p:grpSp>
      <p:grpSp>
        <p:nvGrpSpPr>
          <p:cNvPr id="28" name="Group 28">
            <a:extLst>
              <a:ext uri="{FF2B5EF4-FFF2-40B4-BE49-F238E27FC236}">
                <a16:creationId xmlns:a16="http://schemas.microsoft.com/office/drawing/2014/main" id="{4B8B3D55-EC32-4516-8072-AD52A2ABB1D0}"/>
              </a:ext>
            </a:extLst>
          </p:cNvPr>
          <p:cNvGrpSpPr>
            <a:grpSpLocks/>
          </p:cNvGrpSpPr>
          <p:nvPr/>
        </p:nvGrpSpPr>
        <p:grpSpPr bwMode="auto">
          <a:xfrm>
            <a:off x="1554163" y="4241799"/>
            <a:ext cx="914400" cy="258763"/>
            <a:chOff x="4119340" y="5227257"/>
            <a:chExt cx="914400" cy="259143"/>
          </a:xfrm>
        </p:grpSpPr>
        <p:sp>
          <p:nvSpPr>
            <p:cNvPr id="29" name="AutoShape 6">
              <a:extLst>
                <a:ext uri="{FF2B5EF4-FFF2-40B4-BE49-F238E27FC236}">
                  <a16:creationId xmlns:a16="http://schemas.microsoft.com/office/drawing/2014/main" id="{56C48EAB-F467-4322-B049-9E17D2E544CE}"/>
                </a:ext>
              </a:extLst>
            </p:cNvPr>
            <p:cNvSpPr>
              <a:spLocks noChangeArrowheads="1"/>
            </p:cNvSpPr>
            <p:nvPr/>
          </p:nvSpPr>
          <p:spPr bwMode="auto">
            <a:xfrm>
              <a:off x="4431316" y="5250243"/>
              <a:ext cx="228600" cy="228600"/>
            </a:xfrm>
            <a:prstGeom prst="triangle">
              <a:avLst>
                <a:gd name="adj" fmla="val 50000"/>
              </a:avLst>
            </a:prstGeom>
            <a:solidFill>
              <a:schemeClr val="bg1"/>
            </a:solidFill>
            <a:ln w="12700">
              <a:solidFill>
                <a:schemeClr val="tx1"/>
              </a:solidFill>
              <a:miter lim="800000"/>
              <a:headEnd/>
              <a:tailEnd type="none" w="med" len="lg"/>
            </a:ln>
          </p:spPr>
          <p:txBody>
            <a:bodyPr wrap="none" anchor="ctr"/>
            <a:lstStyle/>
            <a:p>
              <a:endParaRPr lang="en-US">
                <a:latin typeface="Calibri" pitchFamily="34" charset="0"/>
              </a:endParaRPr>
            </a:p>
          </p:txBody>
        </p:sp>
        <p:sp>
          <p:nvSpPr>
            <p:cNvPr id="30" name="Line 7">
              <a:extLst>
                <a:ext uri="{FF2B5EF4-FFF2-40B4-BE49-F238E27FC236}">
                  <a16:creationId xmlns:a16="http://schemas.microsoft.com/office/drawing/2014/main" id="{E89A7CF4-E301-4592-9705-F6049211F174}"/>
                </a:ext>
              </a:extLst>
            </p:cNvPr>
            <p:cNvSpPr>
              <a:spLocks noChangeShapeType="1"/>
            </p:cNvSpPr>
            <p:nvPr/>
          </p:nvSpPr>
          <p:spPr bwMode="auto">
            <a:xfrm>
              <a:off x="4119340" y="5486400"/>
              <a:ext cx="914400" cy="0"/>
            </a:xfrm>
            <a:prstGeom prst="line">
              <a:avLst/>
            </a:prstGeom>
            <a:noFill/>
            <a:ln w="12700">
              <a:solidFill>
                <a:schemeClr val="tx1"/>
              </a:solidFill>
              <a:round/>
              <a:headEnd/>
              <a:tailEnd type="none" w="med" len="lg"/>
            </a:ln>
          </p:spPr>
          <p:txBody>
            <a:bodyPr/>
            <a:lstStyle/>
            <a:p>
              <a:endParaRPr lang="en-US"/>
            </a:p>
          </p:txBody>
        </p:sp>
        <p:sp>
          <p:nvSpPr>
            <p:cNvPr id="31" name="Oval 8">
              <a:extLst>
                <a:ext uri="{FF2B5EF4-FFF2-40B4-BE49-F238E27FC236}">
                  <a16:creationId xmlns:a16="http://schemas.microsoft.com/office/drawing/2014/main" id="{477EE537-DE6D-478B-9639-B700266A5833}"/>
                </a:ext>
              </a:extLst>
            </p:cNvPr>
            <p:cNvSpPr>
              <a:spLocks noChangeArrowheads="1"/>
            </p:cNvSpPr>
            <p:nvPr/>
          </p:nvSpPr>
          <p:spPr bwMode="auto">
            <a:xfrm>
              <a:off x="4507516" y="5227257"/>
              <a:ext cx="76200" cy="76200"/>
            </a:xfrm>
            <a:prstGeom prst="ellipse">
              <a:avLst/>
            </a:prstGeom>
            <a:solidFill>
              <a:schemeClr val="tx1"/>
            </a:solidFill>
            <a:ln w="12700">
              <a:solidFill>
                <a:schemeClr val="tx1"/>
              </a:solidFill>
              <a:round/>
              <a:headEnd/>
              <a:tailEnd type="none" w="med" len="lg"/>
            </a:ln>
          </p:spPr>
          <p:txBody>
            <a:bodyPr wrap="none" anchor="ctr"/>
            <a:lstStyle/>
            <a:p>
              <a:endParaRPr lang="en-US">
                <a:latin typeface="Calibri" pitchFamily="34" charset="0"/>
              </a:endParaRPr>
            </a:p>
          </p:txBody>
        </p:sp>
      </p:grpSp>
      <p:sp>
        <p:nvSpPr>
          <p:cNvPr id="32" name="TextBox 32">
            <a:extLst>
              <a:ext uri="{FF2B5EF4-FFF2-40B4-BE49-F238E27FC236}">
                <a16:creationId xmlns:a16="http://schemas.microsoft.com/office/drawing/2014/main" id="{182602EC-B03C-4EB1-AB01-ED3ABC681261}"/>
              </a:ext>
            </a:extLst>
          </p:cNvPr>
          <p:cNvSpPr txBox="1">
            <a:spLocks noChangeArrowheads="1"/>
          </p:cNvSpPr>
          <p:nvPr/>
        </p:nvSpPr>
        <p:spPr bwMode="auto">
          <a:xfrm>
            <a:off x="1620838" y="4041774"/>
            <a:ext cx="317500" cy="368300"/>
          </a:xfrm>
          <a:prstGeom prst="rect">
            <a:avLst/>
          </a:prstGeom>
          <a:noFill/>
          <a:ln w="9525">
            <a:noFill/>
            <a:miter lim="800000"/>
            <a:headEnd/>
            <a:tailEnd/>
          </a:ln>
        </p:spPr>
        <p:txBody>
          <a:bodyPr wrap="none">
            <a:spAutoFit/>
          </a:bodyPr>
          <a:lstStyle/>
          <a:p>
            <a:r>
              <a:rPr lang="en-US">
                <a:latin typeface="Calibri" pitchFamily="34" charset="0"/>
              </a:rPr>
              <a:t>A</a:t>
            </a:r>
          </a:p>
        </p:txBody>
      </p:sp>
      <p:sp>
        <p:nvSpPr>
          <p:cNvPr id="33" name="TextBox 33">
            <a:extLst>
              <a:ext uri="{FF2B5EF4-FFF2-40B4-BE49-F238E27FC236}">
                <a16:creationId xmlns:a16="http://schemas.microsoft.com/office/drawing/2014/main" id="{AE96B9DF-31E0-45DA-A10F-4CD7703B7639}"/>
              </a:ext>
            </a:extLst>
          </p:cNvPr>
          <p:cNvSpPr txBox="1">
            <a:spLocks noChangeArrowheads="1"/>
          </p:cNvSpPr>
          <p:nvPr/>
        </p:nvSpPr>
        <p:spPr bwMode="auto">
          <a:xfrm>
            <a:off x="1620838" y="3067049"/>
            <a:ext cx="307975" cy="366713"/>
          </a:xfrm>
          <a:prstGeom prst="rect">
            <a:avLst/>
          </a:prstGeom>
          <a:noFill/>
          <a:ln w="9525">
            <a:noFill/>
            <a:miter lim="800000"/>
            <a:headEnd/>
            <a:tailEnd/>
          </a:ln>
        </p:spPr>
        <p:txBody>
          <a:bodyPr wrap="none">
            <a:spAutoFit/>
          </a:bodyPr>
          <a:lstStyle/>
          <a:p>
            <a:r>
              <a:rPr lang="en-US" dirty="0">
                <a:latin typeface="Calibri" pitchFamily="34" charset="0"/>
              </a:rPr>
              <a:t>B</a:t>
            </a:r>
          </a:p>
        </p:txBody>
      </p:sp>
      <p:sp>
        <p:nvSpPr>
          <p:cNvPr id="34" name="TextBox 34">
            <a:extLst>
              <a:ext uri="{FF2B5EF4-FFF2-40B4-BE49-F238E27FC236}">
                <a16:creationId xmlns:a16="http://schemas.microsoft.com/office/drawing/2014/main" id="{F8A1C779-ED77-41CC-8D70-B572AAC97724}"/>
              </a:ext>
            </a:extLst>
          </p:cNvPr>
          <p:cNvSpPr txBox="1">
            <a:spLocks noChangeArrowheads="1"/>
          </p:cNvSpPr>
          <p:nvPr/>
        </p:nvSpPr>
        <p:spPr bwMode="auto">
          <a:xfrm>
            <a:off x="1643063" y="2441574"/>
            <a:ext cx="307975" cy="368300"/>
          </a:xfrm>
          <a:prstGeom prst="rect">
            <a:avLst/>
          </a:prstGeom>
          <a:noFill/>
          <a:ln w="9525">
            <a:noFill/>
            <a:miter lim="800000"/>
            <a:headEnd/>
            <a:tailEnd/>
          </a:ln>
        </p:spPr>
        <p:txBody>
          <a:bodyPr wrap="none">
            <a:spAutoFit/>
          </a:bodyPr>
          <a:lstStyle/>
          <a:p>
            <a:r>
              <a:rPr lang="en-US" dirty="0">
                <a:latin typeface="Calibri" pitchFamily="34" charset="0"/>
              </a:rPr>
              <a:t>C</a:t>
            </a:r>
          </a:p>
        </p:txBody>
      </p:sp>
      <p:sp>
        <p:nvSpPr>
          <p:cNvPr id="35" name="TextBox 35">
            <a:extLst>
              <a:ext uri="{FF2B5EF4-FFF2-40B4-BE49-F238E27FC236}">
                <a16:creationId xmlns:a16="http://schemas.microsoft.com/office/drawing/2014/main" id="{A5B3391E-B01B-4630-ABD3-4B6EA878E9AD}"/>
              </a:ext>
            </a:extLst>
          </p:cNvPr>
          <p:cNvSpPr txBox="1">
            <a:spLocks noChangeArrowheads="1"/>
          </p:cNvSpPr>
          <p:nvPr/>
        </p:nvSpPr>
        <p:spPr bwMode="auto">
          <a:xfrm>
            <a:off x="1698625" y="1430337"/>
            <a:ext cx="325438" cy="366712"/>
          </a:xfrm>
          <a:prstGeom prst="rect">
            <a:avLst/>
          </a:prstGeom>
          <a:noFill/>
          <a:ln w="9525">
            <a:noFill/>
            <a:miter lim="800000"/>
            <a:headEnd/>
            <a:tailEnd/>
          </a:ln>
        </p:spPr>
        <p:txBody>
          <a:bodyPr wrap="none">
            <a:spAutoFit/>
          </a:bodyPr>
          <a:lstStyle/>
          <a:p>
            <a:r>
              <a:rPr lang="en-US" dirty="0">
                <a:latin typeface="Calibri" pitchFamily="34" charset="0"/>
              </a:rPr>
              <a:t>D</a:t>
            </a:r>
          </a:p>
        </p:txBody>
      </p:sp>
      <p:sp>
        <p:nvSpPr>
          <p:cNvPr id="36" name="TextBox 36">
            <a:extLst>
              <a:ext uri="{FF2B5EF4-FFF2-40B4-BE49-F238E27FC236}">
                <a16:creationId xmlns:a16="http://schemas.microsoft.com/office/drawing/2014/main" id="{2B8BBD18-203F-44E9-855D-C2E012601C7A}"/>
              </a:ext>
            </a:extLst>
          </p:cNvPr>
          <p:cNvSpPr txBox="1">
            <a:spLocks noChangeArrowheads="1"/>
          </p:cNvSpPr>
          <p:nvPr/>
        </p:nvSpPr>
        <p:spPr bwMode="auto">
          <a:xfrm>
            <a:off x="3236913" y="752474"/>
            <a:ext cx="296862" cy="368300"/>
          </a:xfrm>
          <a:prstGeom prst="rect">
            <a:avLst/>
          </a:prstGeom>
          <a:noFill/>
          <a:ln w="9525">
            <a:noFill/>
            <a:miter lim="800000"/>
            <a:headEnd/>
            <a:tailEnd/>
          </a:ln>
        </p:spPr>
        <p:txBody>
          <a:bodyPr wrap="none">
            <a:spAutoFit/>
          </a:bodyPr>
          <a:lstStyle/>
          <a:p>
            <a:r>
              <a:rPr lang="en-US">
                <a:latin typeface="Calibri" pitchFamily="34" charset="0"/>
              </a:rPr>
              <a:t>E</a:t>
            </a:r>
          </a:p>
        </p:txBody>
      </p:sp>
      <p:sp>
        <p:nvSpPr>
          <p:cNvPr id="37" name="TextBox 37">
            <a:extLst>
              <a:ext uri="{FF2B5EF4-FFF2-40B4-BE49-F238E27FC236}">
                <a16:creationId xmlns:a16="http://schemas.microsoft.com/office/drawing/2014/main" id="{66B143A0-0A8D-46EF-9A3C-81EF8CA46856}"/>
              </a:ext>
            </a:extLst>
          </p:cNvPr>
          <p:cNvSpPr txBox="1">
            <a:spLocks noChangeArrowheads="1"/>
          </p:cNvSpPr>
          <p:nvPr/>
        </p:nvSpPr>
        <p:spPr bwMode="auto">
          <a:xfrm>
            <a:off x="3262313" y="1460499"/>
            <a:ext cx="290512" cy="368300"/>
          </a:xfrm>
          <a:prstGeom prst="rect">
            <a:avLst/>
          </a:prstGeom>
          <a:noFill/>
          <a:ln w="9525">
            <a:noFill/>
            <a:miter lim="800000"/>
            <a:headEnd/>
            <a:tailEnd/>
          </a:ln>
        </p:spPr>
        <p:txBody>
          <a:bodyPr wrap="none">
            <a:spAutoFit/>
          </a:bodyPr>
          <a:lstStyle/>
          <a:p>
            <a:r>
              <a:rPr lang="en-US" dirty="0">
                <a:latin typeface="Calibri" pitchFamily="34" charset="0"/>
              </a:rPr>
              <a:t>F</a:t>
            </a:r>
          </a:p>
        </p:txBody>
      </p:sp>
      <p:sp>
        <p:nvSpPr>
          <p:cNvPr id="38" name="TextBox 38">
            <a:extLst>
              <a:ext uri="{FF2B5EF4-FFF2-40B4-BE49-F238E27FC236}">
                <a16:creationId xmlns:a16="http://schemas.microsoft.com/office/drawing/2014/main" id="{3778879B-8DE4-479F-87D4-3E83AC1574AC}"/>
              </a:ext>
            </a:extLst>
          </p:cNvPr>
          <p:cNvSpPr txBox="1">
            <a:spLocks noChangeArrowheads="1"/>
          </p:cNvSpPr>
          <p:nvPr/>
        </p:nvSpPr>
        <p:spPr bwMode="auto">
          <a:xfrm>
            <a:off x="3219450" y="2559049"/>
            <a:ext cx="328613" cy="366713"/>
          </a:xfrm>
          <a:prstGeom prst="rect">
            <a:avLst/>
          </a:prstGeom>
          <a:noFill/>
          <a:ln w="9525">
            <a:noFill/>
            <a:miter lim="800000"/>
            <a:headEnd/>
            <a:tailEnd/>
          </a:ln>
        </p:spPr>
        <p:txBody>
          <a:bodyPr wrap="none">
            <a:spAutoFit/>
          </a:bodyPr>
          <a:lstStyle/>
          <a:p>
            <a:r>
              <a:rPr lang="en-US" dirty="0">
                <a:latin typeface="Calibri" pitchFamily="34" charset="0"/>
              </a:rPr>
              <a:t>G</a:t>
            </a:r>
          </a:p>
        </p:txBody>
      </p:sp>
      <p:sp>
        <p:nvSpPr>
          <p:cNvPr id="39" name="TextBox 39">
            <a:extLst>
              <a:ext uri="{FF2B5EF4-FFF2-40B4-BE49-F238E27FC236}">
                <a16:creationId xmlns:a16="http://schemas.microsoft.com/office/drawing/2014/main" id="{FDA30E8A-5070-4A3D-9F08-D3829FA08475}"/>
              </a:ext>
            </a:extLst>
          </p:cNvPr>
          <p:cNvSpPr txBox="1">
            <a:spLocks noChangeArrowheads="1"/>
          </p:cNvSpPr>
          <p:nvPr/>
        </p:nvSpPr>
        <p:spPr bwMode="auto">
          <a:xfrm>
            <a:off x="3249613" y="3186112"/>
            <a:ext cx="328612" cy="368300"/>
          </a:xfrm>
          <a:prstGeom prst="rect">
            <a:avLst/>
          </a:prstGeom>
          <a:noFill/>
          <a:ln w="9525">
            <a:noFill/>
            <a:miter lim="800000"/>
            <a:headEnd/>
            <a:tailEnd/>
          </a:ln>
        </p:spPr>
        <p:txBody>
          <a:bodyPr wrap="none">
            <a:spAutoFit/>
          </a:bodyPr>
          <a:lstStyle/>
          <a:p>
            <a:r>
              <a:rPr lang="en-US" dirty="0">
                <a:latin typeface="Calibri" pitchFamily="34" charset="0"/>
              </a:rPr>
              <a:t>H</a:t>
            </a:r>
          </a:p>
        </p:txBody>
      </p:sp>
      <p:sp>
        <p:nvSpPr>
          <p:cNvPr id="40" name="TextBox 40">
            <a:extLst>
              <a:ext uri="{FF2B5EF4-FFF2-40B4-BE49-F238E27FC236}">
                <a16:creationId xmlns:a16="http://schemas.microsoft.com/office/drawing/2014/main" id="{4C5E3154-3614-421A-92E3-26A86AB06CD0}"/>
              </a:ext>
            </a:extLst>
          </p:cNvPr>
          <p:cNvSpPr txBox="1">
            <a:spLocks noChangeArrowheads="1"/>
          </p:cNvSpPr>
          <p:nvPr/>
        </p:nvSpPr>
        <p:spPr bwMode="auto">
          <a:xfrm>
            <a:off x="3311525" y="4098924"/>
            <a:ext cx="241300" cy="368300"/>
          </a:xfrm>
          <a:prstGeom prst="rect">
            <a:avLst/>
          </a:prstGeom>
          <a:noFill/>
          <a:ln w="9525">
            <a:noFill/>
            <a:miter lim="800000"/>
            <a:headEnd/>
            <a:tailEnd/>
          </a:ln>
        </p:spPr>
        <p:txBody>
          <a:bodyPr wrap="none">
            <a:spAutoFit/>
          </a:bodyPr>
          <a:lstStyle/>
          <a:p>
            <a:r>
              <a:rPr lang="en-US">
                <a:latin typeface="Calibri" pitchFamily="34" charset="0"/>
              </a:rPr>
              <a:t>I</a:t>
            </a:r>
          </a:p>
        </p:txBody>
      </p:sp>
      <p:sp>
        <p:nvSpPr>
          <p:cNvPr id="41" name="TextBox 41">
            <a:extLst>
              <a:ext uri="{FF2B5EF4-FFF2-40B4-BE49-F238E27FC236}">
                <a16:creationId xmlns:a16="http://schemas.microsoft.com/office/drawing/2014/main" id="{05D59FF8-6068-47BD-8BB5-56C88E3922C3}"/>
              </a:ext>
            </a:extLst>
          </p:cNvPr>
          <p:cNvSpPr txBox="1">
            <a:spLocks noChangeArrowheads="1"/>
          </p:cNvSpPr>
          <p:nvPr/>
        </p:nvSpPr>
        <p:spPr bwMode="auto">
          <a:xfrm>
            <a:off x="3921125" y="752474"/>
            <a:ext cx="873125" cy="366713"/>
          </a:xfrm>
          <a:prstGeom prst="rect">
            <a:avLst/>
          </a:prstGeom>
          <a:noFill/>
          <a:ln w="9525">
            <a:noFill/>
            <a:miter lim="800000"/>
            <a:headEnd/>
            <a:tailEnd/>
          </a:ln>
        </p:spPr>
        <p:txBody>
          <a:bodyPr wrap="none">
            <a:spAutoFit/>
          </a:bodyPr>
          <a:lstStyle/>
          <a:p>
            <a:r>
              <a:rPr lang="en-US" dirty="0">
                <a:latin typeface="Calibri" pitchFamily="34" charset="0"/>
              </a:rPr>
              <a:t>1000 lb</a:t>
            </a:r>
          </a:p>
        </p:txBody>
      </p:sp>
      <p:sp>
        <p:nvSpPr>
          <p:cNvPr id="42" name="TextBox 42">
            <a:extLst>
              <a:ext uri="{FF2B5EF4-FFF2-40B4-BE49-F238E27FC236}">
                <a16:creationId xmlns:a16="http://schemas.microsoft.com/office/drawing/2014/main" id="{3096AFF6-6AFE-4BCB-8835-1C10324E79D9}"/>
              </a:ext>
            </a:extLst>
          </p:cNvPr>
          <p:cNvSpPr txBox="1">
            <a:spLocks noChangeArrowheads="1"/>
          </p:cNvSpPr>
          <p:nvPr/>
        </p:nvSpPr>
        <p:spPr bwMode="auto">
          <a:xfrm>
            <a:off x="3833813" y="2439987"/>
            <a:ext cx="757237" cy="366712"/>
          </a:xfrm>
          <a:prstGeom prst="rect">
            <a:avLst/>
          </a:prstGeom>
          <a:noFill/>
          <a:ln w="9525">
            <a:noFill/>
            <a:miter lim="800000"/>
            <a:headEnd/>
            <a:tailEnd/>
          </a:ln>
        </p:spPr>
        <p:txBody>
          <a:bodyPr wrap="none">
            <a:spAutoFit/>
          </a:bodyPr>
          <a:lstStyle/>
          <a:p>
            <a:r>
              <a:rPr lang="en-US" dirty="0">
                <a:latin typeface="Calibri" pitchFamily="34" charset="0"/>
              </a:rPr>
              <a:t>500 lb</a:t>
            </a:r>
          </a:p>
        </p:txBody>
      </p:sp>
      <p:sp>
        <p:nvSpPr>
          <p:cNvPr id="47" name="Text Box 53">
            <a:extLst>
              <a:ext uri="{FF2B5EF4-FFF2-40B4-BE49-F238E27FC236}">
                <a16:creationId xmlns:a16="http://schemas.microsoft.com/office/drawing/2014/main" id="{832D269F-7AA1-4E1C-BD75-03F60AC99674}"/>
              </a:ext>
            </a:extLst>
          </p:cNvPr>
          <p:cNvSpPr txBox="1">
            <a:spLocks noChangeArrowheads="1"/>
          </p:cNvSpPr>
          <p:nvPr/>
        </p:nvSpPr>
        <p:spPr bwMode="auto">
          <a:xfrm>
            <a:off x="3368675" y="5041899"/>
            <a:ext cx="2621230" cy="369332"/>
          </a:xfrm>
          <a:prstGeom prst="rect">
            <a:avLst/>
          </a:prstGeom>
          <a:noFill/>
          <a:ln w="9525">
            <a:noFill/>
            <a:miter lim="800000"/>
            <a:headEnd/>
            <a:tailEnd/>
          </a:ln>
          <a:effectLst/>
        </p:spPr>
        <p:txBody>
          <a:bodyPr wrap="none">
            <a:spAutoFit/>
          </a:bodyPr>
          <a:lstStyle/>
          <a:p>
            <a:r>
              <a:rPr lang="en-US" dirty="0"/>
              <a:t>the zero force members</a:t>
            </a:r>
          </a:p>
        </p:txBody>
      </p:sp>
      <p:cxnSp>
        <p:nvCxnSpPr>
          <p:cNvPr id="48" name="Straight Connector 47">
            <a:extLst>
              <a:ext uri="{FF2B5EF4-FFF2-40B4-BE49-F238E27FC236}">
                <a16:creationId xmlns:a16="http://schemas.microsoft.com/office/drawing/2014/main" id="{2FA29401-8829-4360-8CB9-1822A9A30A0B}"/>
              </a:ext>
            </a:extLst>
          </p:cNvPr>
          <p:cNvCxnSpPr/>
          <p:nvPr/>
        </p:nvCxnSpPr>
        <p:spPr>
          <a:xfrm>
            <a:off x="6645275" y="1079499"/>
            <a:ext cx="1143000" cy="3048000"/>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0DE6FB3-5A56-4738-ADAF-8275C9DF8E6B}"/>
              </a:ext>
            </a:extLst>
          </p:cNvPr>
          <p:cNvCxnSpPr/>
          <p:nvPr/>
        </p:nvCxnSpPr>
        <p:spPr>
          <a:xfrm flipH="1">
            <a:off x="5959475" y="4127499"/>
            <a:ext cx="1828800" cy="0"/>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50D4162-5AE4-4A8F-9AB6-4DCBCAD7BAE9}"/>
              </a:ext>
            </a:extLst>
          </p:cNvPr>
          <p:cNvCxnSpPr/>
          <p:nvPr/>
        </p:nvCxnSpPr>
        <p:spPr>
          <a:xfrm flipV="1">
            <a:off x="5959475" y="1079499"/>
            <a:ext cx="76200" cy="3048000"/>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148B25C-BEBF-47E2-8D4E-84F6BA41CB8D}"/>
              </a:ext>
            </a:extLst>
          </p:cNvPr>
          <p:cNvCxnSpPr/>
          <p:nvPr/>
        </p:nvCxnSpPr>
        <p:spPr>
          <a:xfrm flipH="1">
            <a:off x="6035675" y="1066960"/>
            <a:ext cx="599954" cy="926939"/>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E33C40CE-6520-421E-B91C-3FC0086886CB}"/>
              </a:ext>
            </a:extLst>
          </p:cNvPr>
          <p:cNvCxnSpPr>
            <a:cxnSpLocks/>
            <a:endCxn id="69" idx="0"/>
          </p:cNvCxnSpPr>
          <p:nvPr/>
        </p:nvCxnSpPr>
        <p:spPr>
          <a:xfrm>
            <a:off x="6035675" y="1993899"/>
            <a:ext cx="978098" cy="184150"/>
          </a:xfrm>
          <a:prstGeom prst="line">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A99DA332-DC15-4C35-9ED7-46853BF196B5}"/>
              </a:ext>
            </a:extLst>
          </p:cNvPr>
          <p:cNvCxnSpPr/>
          <p:nvPr/>
        </p:nvCxnSpPr>
        <p:spPr>
          <a:xfrm>
            <a:off x="5959475" y="3289299"/>
            <a:ext cx="1833623" cy="821803"/>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579C714-4CF9-4C60-B8DD-9CC874E9D740}"/>
              </a:ext>
            </a:extLst>
          </p:cNvPr>
          <p:cNvCxnSpPr/>
          <p:nvPr/>
        </p:nvCxnSpPr>
        <p:spPr>
          <a:xfrm flipH="1">
            <a:off x="6025065" y="1101684"/>
            <a:ext cx="609600" cy="0"/>
          </a:xfrm>
          <a:prstGeom prst="line">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5" name="Oval 25">
            <a:extLst>
              <a:ext uri="{FF2B5EF4-FFF2-40B4-BE49-F238E27FC236}">
                <a16:creationId xmlns:a16="http://schemas.microsoft.com/office/drawing/2014/main" id="{619DC647-AE77-44B2-86D6-C5FFC0F935D3}"/>
              </a:ext>
            </a:extLst>
          </p:cNvPr>
          <p:cNvSpPr>
            <a:spLocks noChangeArrowheads="1"/>
          </p:cNvSpPr>
          <p:nvPr/>
        </p:nvSpPr>
        <p:spPr bwMode="auto">
          <a:xfrm rot="-5400000">
            <a:off x="7720534" y="4076377"/>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grpSp>
        <p:nvGrpSpPr>
          <p:cNvPr id="56" name="Group 25">
            <a:extLst>
              <a:ext uri="{FF2B5EF4-FFF2-40B4-BE49-F238E27FC236}">
                <a16:creationId xmlns:a16="http://schemas.microsoft.com/office/drawing/2014/main" id="{2ACC6ECC-156C-43D4-BF7C-A964A9EDD061}"/>
              </a:ext>
            </a:extLst>
          </p:cNvPr>
          <p:cNvGrpSpPr>
            <a:grpSpLocks/>
          </p:cNvGrpSpPr>
          <p:nvPr/>
        </p:nvGrpSpPr>
        <p:grpSpPr bwMode="auto">
          <a:xfrm>
            <a:off x="7446118" y="4165277"/>
            <a:ext cx="609600" cy="163513"/>
            <a:chOff x="3962400" y="3255466"/>
            <a:chExt cx="914400" cy="228600"/>
          </a:xfrm>
        </p:grpSpPr>
        <p:sp>
          <p:nvSpPr>
            <p:cNvPr id="57" name="Oval 41">
              <a:extLst>
                <a:ext uri="{FF2B5EF4-FFF2-40B4-BE49-F238E27FC236}">
                  <a16:creationId xmlns:a16="http://schemas.microsoft.com/office/drawing/2014/main" id="{5A89B1AF-4518-4312-B67A-4DF7B1E6FFDF}"/>
                </a:ext>
              </a:extLst>
            </p:cNvPr>
            <p:cNvSpPr>
              <a:spLocks noChangeArrowheads="1"/>
            </p:cNvSpPr>
            <p:nvPr/>
          </p:nvSpPr>
          <p:spPr bwMode="auto">
            <a:xfrm>
              <a:off x="4343400" y="3255466"/>
              <a:ext cx="228600" cy="228600"/>
            </a:xfrm>
            <a:prstGeom prst="ellipse">
              <a:avLst/>
            </a:prstGeom>
            <a:solidFill>
              <a:schemeClr val="bg1"/>
            </a:solidFill>
            <a:ln w="12700">
              <a:solidFill>
                <a:schemeClr val="tx1"/>
              </a:solidFill>
              <a:round/>
              <a:headEnd/>
              <a:tailEnd type="none" w="med" len="lg"/>
            </a:ln>
          </p:spPr>
          <p:txBody>
            <a:bodyPr wrap="none" anchor="ctr"/>
            <a:lstStyle/>
            <a:p>
              <a:endParaRPr lang="en-US">
                <a:latin typeface="Calibri" pitchFamily="34" charset="0"/>
              </a:endParaRPr>
            </a:p>
          </p:txBody>
        </p:sp>
        <p:sp>
          <p:nvSpPr>
            <p:cNvPr id="58" name="Line 42">
              <a:extLst>
                <a:ext uri="{FF2B5EF4-FFF2-40B4-BE49-F238E27FC236}">
                  <a16:creationId xmlns:a16="http://schemas.microsoft.com/office/drawing/2014/main" id="{4BF199A3-D4BD-41BE-9CDE-FBC5A41C2DEB}"/>
                </a:ext>
              </a:extLst>
            </p:cNvPr>
            <p:cNvSpPr>
              <a:spLocks noChangeShapeType="1"/>
            </p:cNvSpPr>
            <p:nvPr/>
          </p:nvSpPr>
          <p:spPr bwMode="auto">
            <a:xfrm>
              <a:off x="3962400" y="3484066"/>
              <a:ext cx="914400" cy="0"/>
            </a:xfrm>
            <a:prstGeom prst="line">
              <a:avLst/>
            </a:prstGeom>
            <a:noFill/>
            <a:ln w="12700">
              <a:solidFill>
                <a:schemeClr val="tx1"/>
              </a:solidFill>
              <a:round/>
              <a:headEnd/>
              <a:tailEnd type="none" w="med" len="lg"/>
            </a:ln>
          </p:spPr>
          <p:txBody>
            <a:bodyPr/>
            <a:lstStyle/>
            <a:p>
              <a:endParaRPr lang="en-US"/>
            </a:p>
          </p:txBody>
        </p:sp>
      </p:grpSp>
      <p:grpSp>
        <p:nvGrpSpPr>
          <p:cNvPr id="59" name="Group 28">
            <a:extLst>
              <a:ext uri="{FF2B5EF4-FFF2-40B4-BE49-F238E27FC236}">
                <a16:creationId xmlns:a16="http://schemas.microsoft.com/office/drawing/2014/main" id="{DF35C20B-F701-470C-AFC5-89F8D9BA9569}"/>
              </a:ext>
            </a:extLst>
          </p:cNvPr>
          <p:cNvGrpSpPr>
            <a:grpSpLocks/>
          </p:cNvGrpSpPr>
          <p:nvPr/>
        </p:nvGrpSpPr>
        <p:grpSpPr bwMode="auto">
          <a:xfrm>
            <a:off x="5558220" y="4111101"/>
            <a:ext cx="914400" cy="258763"/>
            <a:chOff x="4119340" y="5227257"/>
            <a:chExt cx="914400" cy="259143"/>
          </a:xfrm>
        </p:grpSpPr>
        <p:sp>
          <p:nvSpPr>
            <p:cNvPr id="60" name="AutoShape 6">
              <a:extLst>
                <a:ext uri="{FF2B5EF4-FFF2-40B4-BE49-F238E27FC236}">
                  <a16:creationId xmlns:a16="http://schemas.microsoft.com/office/drawing/2014/main" id="{2B1A797D-A65B-410B-A2BD-655B17B21727}"/>
                </a:ext>
              </a:extLst>
            </p:cNvPr>
            <p:cNvSpPr>
              <a:spLocks noChangeArrowheads="1"/>
            </p:cNvSpPr>
            <p:nvPr/>
          </p:nvSpPr>
          <p:spPr bwMode="auto">
            <a:xfrm>
              <a:off x="4431316" y="5250243"/>
              <a:ext cx="228600" cy="228600"/>
            </a:xfrm>
            <a:prstGeom prst="triangle">
              <a:avLst>
                <a:gd name="adj" fmla="val 50000"/>
              </a:avLst>
            </a:prstGeom>
            <a:solidFill>
              <a:schemeClr val="bg1"/>
            </a:solidFill>
            <a:ln w="12700">
              <a:solidFill>
                <a:schemeClr val="tx1"/>
              </a:solidFill>
              <a:miter lim="800000"/>
              <a:headEnd/>
              <a:tailEnd type="none" w="med" len="lg"/>
            </a:ln>
          </p:spPr>
          <p:txBody>
            <a:bodyPr wrap="none" anchor="ctr"/>
            <a:lstStyle/>
            <a:p>
              <a:endParaRPr lang="en-US">
                <a:latin typeface="Calibri" pitchFamily="34" charset="0"/>
              </a:endParaRPr>
            </a:p>
          </p:txBody>
        </p:sp>
        <p:sp>
          <p:nvSpPr>
            <p:cNvPr id="61" name="Line 7">
              <a:extLst>
                <a:ext uri="{FF2B5EF4-FFF2-40B4-BE49-F238E27FC236}">
                  <a16:creationId xmlns:a16="http://schemas.microsoft.com/office/drawing/2014/main" id="{364A3797-56EE-4185-B56E-77A7001F66F9}"/>
                </a:ext>
              </a:extLst>
            </p:cNvPr>
            <p:cNvSpPr>
              <a:spLocks noChangeShapeType="1"/>
            </p:cNvSpPr>
            <p:nvPr/>
          </p:nvSpPr>
          <p:spPr bwMode="auto">
            <a:xfrm>
              <a:off x="4119340" y="5486400"/>
              <a:ext cx="914400" cy="0"/>
            </a:xfrm>
            <a:prstGeom prst="line">
              <a:avLst/>
            </a:prstGeom>
            <a:noFill/>
            <a:ln w="12700">
              <a:solidFill>
                <a:schemeClr val="tx1"/>
              </a:solidFill>
              <a:round/>
              <a:headEnd/>
              <a:tailEnd type="none" w="med" len="lg"/>
            </a:ln>
          </p:spPr>
          <p:txBody>
            <a:bodyPr/>
            <a:lstStyle/>
            <a:p>
              <a:endParaRPr lang="en-US"/>
            </a:p>
          </p:txBody>
        </p:sp>
        <p:sp>
          <p:nvSpPr>
            <p:cNvPr id="62" name="Oval 8">
              <a:extLst>
                <a:ext uri="{FF2B5EF4-FFF2-40B4-BE49-F238E27FC236}">
                  <a16:creationId xmlns:a16="http://schemas.microsoft.com/office/drawing/2014/main" id="{9D425217-59D7-4B88-9A43-2A3D9355379C}"/>
                </a:ext>
              </a:extLst>
            </p:cNvPr>
            <p:cNvSpPr>
              <a:spLocks noChangeArrowheads="1"/>
            </p:cNvSpPr>
            <p:nvPr/>
          </p:nvSpPr>
          <p:spPr bwMode="auto">
            <a:xfrm>
              <a:off x="4507516" y="5227257"/>
              <a:ext cx="76200" cy="76200"/>
            </a:xfrm>
            <a:prstGeom prst="ellipse">
              <a:avLst/>
            </a:prstGeom>
            <a:solidFill>
              <a:schemeClr val="tx1"/>
            </a:solidFill>
            <a:ln w="12700">
              <a:solidFill>
                <a:schemeClr val="tx1"/>
              </a:solidFill>
              <a:round/>
              <a:headEnd/>
              <a:tailEnd type="none" w="med" len="lg"/>
            </a:ln>
          </p:spPr>
          <p:txBody>
            <a:bodyPr wrap="none" anchor="ctr"/>
            <a:lstStyle/>
            <a:p>
              <a:endParaRPr lang="en-US">
                <a:latin typeface="Calibri" pitchFamily="34" charset="0"/>
              </a:endParaRPr>
            </a:p>
          </p:txBody>
        </p:sp>
      </p:grpSp>
      <p:sp>
        <p:nvSpPr>
          <p:cNvPr id="63" name="TextBox 32">
            <a:extLst>
              <a:ext uri="{FF2B5EF4-FFF2-40B4-BE49-F238E27FC236}">
                <a16:creationId xmlns:a16="http://schemas.microsoft.com/office/drawing/2014/main" id="{D376DFBC-9107-4777-A2BD-90B41FE69BE9}"/>
              </a:ext>
            </a:extLst>
          </p:cNvPr>
          <p:cNvSpPr txBox="1">
            <a:spLocks noChangeArrowheads="1"/>
          </p:cNvSpPr>
          <p:nvPr/>
        </p:nvSpPr>
        <p:spPr bwMode="auto">
          <a:xfrm>
            <a:off x="5654675" y="3822699"/>
            <a:ext cx="317500" cy="368300"/>
          </a:xfrm>
          <a:prstGeom prst="rect">
            <a:avLst/>
          </a:prstGeom>
          <a:noFill/>
          <a:ln w="9525">
            <a:noFill/>
            <a:miter lim="800000"/>
            <a:headEnd/>
            <a:tailEnd/>
          </a:ln>
        </p:spPr>
        <p:txBody>
          <a:bodyPr wrap="none">
            <a:spAutoFit/>
          </a:bodyPr>
          <a:lstStyle/>
          <a:p>
            <a:r>
              <a:rPr lang="en-US" dirty="0">
                <a:latin typeface="Calibri" pitchFamily="34" charset="0"/>
              </a:rPr>
              <a:t>A</a:t>
            </a:r>
          </a:p>
        </p:txBody>
      </p:sp>
      <p:sp>
        <p:nvSpPr>
          <p:cNvPr id="64" name="Line 29">
            <a:extLst>
              <a:ext uri="{FF2B5EF4-FFF2-40B4-BE49-F238E27FC236}">
                <a16:creationId xmlns:a16="http://schemas.microsoft.com/office/drawing/2014/main" id="{85441E89-2D7E-43D5-8970-5FA3CE9F1FD1}"/>
              </a:ext>
            </a:extLst>
          </p:cNvPr>
          <p:cNvSpPr>
            <a:spLocks noChangeShapeType="1"/>
          </p:cNvSpPr>
          <p:nvPr/>
        </p:nvSpPr>
        <p:spPr bwMode="auto">
          <a:xfrm rot="-5400000">
            <a:off x="3709193" y="357980"/>
            <a:ext cx="19050" cy="852487"/>
          </a:xfrm>
          <a:prstGeom prst="line">
            <a:avLst/>
          </a:prstGeom>
          <a:noFill/>
          <a:ln w="28575">
            <a:solidFill>
              <a:schemeClr val="tx1"/>
            </a:solidFill>
            <a:round/>
            <a:headEnd/>
            <a:tailEnd type="triangle" w="med" len="med"/>
          </a:ln>
        </p:spPr>
        <p:txBody>
          <a:bodyPr/>
          <a:lstStyle/>
          <a:p>
            <a:endParaRPr lang="en-US"/>
          </a:p>
        </p:txBody>
      </p:sp>
      <p:sp>
        <p:nvSpPr>
          <p:cNvPr id="65" name="Line 29">
            <a:extLst>
              <a:ext uri="{FF2B5EF4-FFF2-40B4-BE49-F238E27FC236}">
                <a16:creationId xmlns:a16="http://schemas.microsoft.com/office/drawing/2014/main" id="{CDBE7689-1787-4AE4-94A1-210971811724}"/>
              </a:ext>
            </a:extLst>
          </p:cNvPr>
          <p:cNvSpPr>
            <a:spLocks noChangeShapeType="1"/>
          </p:cNvSpPr>
          <p:nvPr/>
        </p:nvSpPr>
        <p:spPr bwMode="auto">
          <a:xfrm rot="-5400000">
            <a:off x="5537994" y="1577180"/>
            <a:ext cx="19050" cy="852487"/>
          </a:xfrm>
          <a:prstGeom prst="line">
            <a:avLst/>
          </a:prstGeom>
          <a:noFill/>
          <a:ln w="28575">
            <a:solidFill>
              <a:schemeClr val="tx1"/>
            </a:solidFill>
            <a:round/>
            <a:headEnd/>
            <a:tailEnd type="triangle" w="med" len="med"/>
          </a:ln>
        </p:spPr>
        <p:txBody>
          <a:bodyPr/>
          <a:lstStyle/>
          <a:p>
            <a:endParaRPr lang="en-US"/>
          </a:p>
        </p:txBody>
      </p:sp>
      <p:cxnSp>
        <p:nvCxnSpPr>
          <p:cNvPr id="66" name="Straight Connector 65">
            <a:extLst>
              <a:ext uri="{FF2B5EF4-FFF2-40B4-BE49-F238E27FC236}">
                <a16:creationId xmlns:a16="http://schemas.microsoft.com/office/drawing/2014/main" id="{5E684C63-BDE4-44AF-97D6-4553C82DB8A3}"/>
              </a:ext>
            </a:extLst>
          </p:cNvPr>
          <p:cNvCxnSpPr/>
          <p:nvPr/>
        </p:nvCxnSpPr>
        <p:spPr>
          <a:xfrm>
            <a:off x="5883275" y="3289299"/>
            <a:ext cx="1524000" cy="0"/>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67" name="Line 31">
            <a:extLst>
              <a:ext uri="{FF2B5EF4-FFF2-40B4-BE49-F238E27FC236}">
                <a16:creationId xmlns:a16="http://schemas.microsoft.com/office/drawing/2014/main" id="{168C099F-8687-4F6E-A0FC-9EED5A5C0C55}"/>
              </a:ext>
            </a:extLst>
          </p:cNvPr>
          <p:cNvSpPr>
            <a:spLocks noChangeShapeType="1"/>
          </p:cNvSpPr>
          <p:nvPr/>
        </p:nvSpPr>
        <p:spPr bwMode="auto">
          <a:xfrm rot="-5400000">
            <a:off x="5649913" y="2989261"/>
            <a:ext cx="0" cy="600075"/>
          </a:xfrm>
          <a:prstGeom prst="line">
            <a:avLst/>
          </a:prstGeom>
          <a:noFill/>
          <a:ln w="28575">
            <a:solidFill>
              <a:schemeClr val="tx1"/>
            </a:solidFill>
            <a:round/>
            <a:headEnd/>
            <a:tailEnd type="triangle" w="med" len="med"/>
          </a:ln>
        </p:spPr>
        <p:txBody>
          <a:bodyPr/>
          <a:lstStyle/>
          <a:p>
            <a:endParaRPr lang="en-US"/>
          </a:p>
        </p:txBody>
      </p:sp>
      <p:sp>
        <p:nvSpPr>
          <p:cNvPr id="68" name="Oval 25">
            <a:extLst>
              <a:ext uri="{FF2B5EF4-FFF2-40B4-BE49-F238E27FC236}">
                <a16:creationId xmlns:a16="http://schemas.microsoft.com/office/drawing/2014/main" id="{FC8BA3BC-FC7A-45E7-84A5-2D04449A9A87}"/>
              </a:ext>
            </a:extLst>
          </p:cNvPr>
          <p:cNvSpPr>
            <a:spLocks noChangeArrowheads="1"/>
          </p:cNvSpPr>
          <p:nvPr/>
        </p:nvSpPr>
        <p:spPr bwMode="auto">
          <a:xfrm rot="-5400000">
            <a:off x="7415956" y="3236248"/>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69" name="Oval 25">
            <a:extLst>
              <a:ext uri="{FF2B5EF4-FFF2-40B4-BE49-F238E27FC236}">
                <a16:creationId xmlns:a16="http://schemas.microsoft.com/office/drawing/2014/main" id="{1E76A3CD-486D-4C14-B3C4-19CA23C6DA9E}"/>
              </a:ext>
            </a:extLst>
          </p:cNvPr>
          <p:cNvSpPr>
            <a:spLocks noChangeArrowheads="1"/>
          </p:cNvSpPr>
          <p:nvPr/>
        </p:nvSpPr>
        <p:spPr bwMode="auto">
          <a:xfrm rot="-5400000">
            <a:off x="7013773" y="2133599"/>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70" name="Oval 25">
            <a:extLst>
              <a:ext uri="{FF2B5EF4-FFF2-40B4-BE49-F238E27FC236}">
                <a16:creationId xmlns:a16="http://schemas.microsoft.com/office/drawing/2014/main" id="{0265328F-D6CF-4AC0-BAE7-D71E2BA6B1D7}"/>
              </a:ext>
            </a:extLst>
          </p:cNvPr>
          <p:cNvSpPr>
            <a:spLocks noChangeArrowheads="1"/>
          </p:cNvSpPr>
          <p:nvPr/>
        </p:nvSpPr>
        <p:spPr bwMode="auto">
          <a:xfrm rot="-5400000">
            <a:off x="6592225" y="1072747"/>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71" name="Oval 25">
            <a:extLst>
              <a:ext uri="{FF2B5EF4-FFF2-40B4-BE49-F238E27FC236}">
                <a16:creationId xmlns:a16="http://schemas.microsoft.com/office/drawing/2014/main" id="{B7ABC1DF-EFBC-4AEC-BCBB-7494433332F8}"/>
              </a:ext>
            </a:extLst>
          </p:cNvPr>
          <p:cNvSpPr>
            <a:spLocks noChangeArrowheads="1"/>
          </p:cNvSpPr>
          <p:nvPr/>
        </p:nvSpPr>
        <p:spPr bwMode="auto">
          <a:xfrm rot="-5400000">
            <a:off x="6003845" y="1055385"/>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72" name="Oval 25">
            <a:extLst>
              <a:ext uri="{FF2B5EF4-FFF2-40B4-BE49-F238E27FC236}">
                <a16:creationId xmlns:a16="http://schemas.microsoft.com/office/drawing/2014/main" id="{C0FF9ABD-7509-4FC0-A523-3B431E4AAC63}"/>
              </a:ext>
            </a:extLst>
          </p:cNvPr>
          <p:cNvSpPr>
            <a:spLocks noChangeArrowheads="1"/>
          </p:cNvSpPr>
          <p:nvPr/>
        </p:nvSpPr>
        <p:spPr bwMode="auto">
          <a:xfrm rot="-5400000">
            <a:off x="5969121" y="1939884"/>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73" name="Oval 25">
            <a:extLst>
              <a:ext uri="{FF2B5EF4-FFF2-40B4-BE49-F238E27FC236}">
                <a16:creationId xmlns:a16="http://schemas.microsoft.com/office/drawing/2014/main" id="{4F01A894-DAD2-462E-969F-0795EF4E026E}"/>
              </a:ext>
            </a:extLst>
          </p:cNvPr>
          <p:cNvSpPr>
            <a:spLocks noChangeArrowheads="1"/>
          </p:cNvSpPr>
          <p:nvPr/>
        </p:nvSpPr>
        <p:spPr bwMode="auto">
          <a:xfrm rot="-5400000">
            <a:off x="5934397" y="3236248"/>
            <a:ext cx="88900" cy="88900"/>
          </a:xfrm>
          <a:prstGeom prst="ellipse">
            <a:avLst/>
          </a:prstGeom>
          <a:solidFill>
            <a:schemeClr val="tx1"/>
          </a:solidFill>
          <a:ln w="9525">
            <a:solidFill>
              <a:schemeClr val="tx1"/>
            </a:solidFill>
            <a:round/>
            <a:headEnd/>
            <a:tailEnd/>
          </a:ln>
        </p:spPr>
        <p:txBody>
          <a:bodyPr vert="eaVert" wrap="none" anchor="ctr"/>
          <a:lstStyle/>
          <a:p>
            <a:endParaRPr lang="en-US">
              <a:latin typeface="Calibri" pitchFamily="34" charset="0"/>
            </a:endParaRPr>
          </a:p>
        </p:txBody>
      </p:sp>
      <p:sp>
        <p:nvSpPr>
          <p:cNvPr id="74" name="TextBox 33">
            <a:extLst>
              <a:ext uri="{FF2B5EF4-FFF2-40B4-BE49-F238E27FC236}">
                <a16:creationId xmlns:a16="http://schemas.microsoft.com/office/drawing/2014/main" id="{252DAD98-C998-44B0-BEDF-C4A58E0141E0}"/>
              </a:ext>
            </a:extLst>
          </p:cNvPr>
          <p:cNvSpPr txBox="1">
            <a:spLocks noChangeArrowheads="1"/>
          </p:cNvSpPr>
          <p:nvPr/>
        </p:nvSpPr>
        <p:spPr bwMode="auto">
          <a:xfrm>
            <a:off x="5654675" y="2908299"/>
            <a:ext cx="307975" cy="366713"/>
          </a:xfrm>
          <a:prstGeom prst="rect">
            <a:avLst/>
          </a:prstGeom>
          <a:noFill/>
          <a:ln w="9525">
            <a:noFill/>
            <a:miter lim="800000"/>
            <a:headEnd/>
            <a:tailEnd/>
          </a:ln>
        </p:spPr>
        <p:txBody>
          <a:bodyPr wrap="none">
            <a:spAutoFit/>
          </a:bodyPr>
          <a:lstStyle/>
          <a:p>
            <a:r>
              <a:rPr lang="en-US" dirty="0">
                <a:latin typeface="Calibri" pitchFamily="34" charset="0"/>
              </a:rPr>
              <a:t>B</a:t>
            </a:r>
          </a:p>
        </p:txBody>
      </p:sp>
      <p:sp>
        <p:nvSpPr>
          <p:cNvPr id="75" name="TextBox 34">
            <a:extLst>
              <a:ext uri="{FF2B5EF4-FFF2-40B4-BE49-F238E27FC236}">
                <a16:creationId xmlns:a16="http://schemas.microsoft.com/office/drawing/2014/main" id="{78BA612C-3DF4-4259-8C92-3B244EEDF371}"/>
              </a:ext>
            </a:extLst>
          </p:cNvPr>
          <p:cNvSpPr txBox="1">
            <a:spLocks noChangeArrowheads="1"/>
          </p:cNvSpPr>
          <p:nvPr/>
        </p:nvSpPr>
        <p:spPr bwMode="auto">
          <a:xfrm>
            <a:off x="5654675" y="1612899"/>
            <a:ext cx="307975" cy="368300"/>
          </a:xfrm>
          <a:prstGeom prst="rect">
            <a:avLst/>
          </a:prstGeom>
          <a:noFill/>
          <a:ln w="9525">
            <a:noFill/>
            <a:miter lim="800000"/>
            <a:headEnd/>
            <a:tailEnd/>
          </a:ln>
        </p:spPr>
        <p:txBody>
          <a:bodyPr wrap="none">
            <a:spAutoFit/>
          </a:bodyPr>
          <a:lstStyle/>
          <a:p>
            <a:r>
              <a:rPr lang="en-US" dirty="0">
                <a:latin typeface="Calibri" pitchFamily="34" charset="0"/>
              </a:rPr>
              <a:t>C</a:t>
            </a:r>
          </a:p>
        </p:txBody>
      </p:sp>
      <p:sp>
        <p:nvSpPr>
          <p:cNvPr id="76" name="TextBox 35">
            <a:extLst>
              <a:ext uri="{FF2B5EF4-FFF2-40B4-BE49-F238E27FC236}">
                <a16:creationId xmlns:a16="http://schemas.microsoft.com/office/drawing/2014/main" id="{DA611EF4-CF42-4F75-8893-9725F8F95662}"/>
              </a:ext>
            </a:extLst>
          </p:cNvPr>
          <p:cNvSpPr txBox="1">
            <a:spLocks noChangeArrowheads="1"/>
          </p:cNvSpPr>
          <p:nvPr/>
        </p:nvSpPr>
        <p:spPr bwMode="auto">
          <a:xfrm>
            <a:off x="5578475" y="850899"/>
            <a:ext cx="325438" cy="366712"/>
          </a:xfrm>
          <a:prstGeom prst="rect">
            <a:avLst/>
          </a:prstGeom>
          <a:noFill/>
          <a:ln w="9525">
            <a:noFill/>
            <a:miter lim="800000"/>
            <a:headEnd/>
            <a:tailEnd/>
          </a:ln>
        </p:spPr>
        <p:txBody>
          <a:bodyPr wrap="none">
            <a:spAutoFit/>
          </a:bodyPr>
          <a:lstStyle/>
          <a:p>
            <a:r>
              <a:rPr lang="en-US" dirty="0">
                <a:latin typeface="Calibri" pitchFamily="34" charset="0"/>
              </a:rPr>
              <a:t>D</a:t>
            </a:r>
          </a:p>
        </p:txBody>
      </p:sp>
      <p:sp>
        <p:nvSpPr>
          <p:cNvPr id="77" name="TextBox 36">
            <a:extLst>
              <a:ext uri="{FF2B5EF4-FFF2-40B4-BE49-F238E27FC236}">
                <a16:creationId xmlns:a16="http://schemas.microsoft.com/office/drawing/2014/main" id="{C1C358EA-8D57-45E7-97BC-42C3AB49352B}"/>
              </a:ext>
            </a:extLst>
          </p:cNvPr>
          <p:cNvSpPr txBox="1">
            <a:spLocks noChangeArrowheads="1"/>
          </p:cNvSpPr>
          <p:nvPr/>
        </p:nvSpPr>
        <p:spPr bwMode="auto">
          <a:xfrm>
            <a:off x="6569075" y="698499"/>
            <a:ext cx="296862" cy="368300"/>
          </a:xfrm>
          <a:prstGeom prst="rect">
            <a:avLst/>
          </a:prstGeom>
          <a:noFill/>
          <a:ln w="9525">
            <a:noFill/>
            <a:miter lim="800000"/>
            <a:headEnd/>
            <a:tailEnd/>
          </a:ln>
        </p:spPr>
        <p:txBody>
          <a:bodyPr wrap="none">
            <a:spAutoFit/>
          </a:bodyPr>
          <a:lstStyle/>
          <a:p>
            <a:r>
              <a:rPr lang="en-US" dirty="0">
                <a:latin typeface="Calibri" pitchFamily="34" charset="0"/>
              </a:rPr>
              <a:t>E</a:t>
            </a:r>
          </a:p>
        </p:txBody>
      </p:sp>
      <p:sp>
        <p:nvSpPr>
          <p:cNvPr id="78" name="TextBox 37">
            <a:extLst>
              <a:ext uri="{FF2B5EF4-FFF2-40B4-BE49-F238E27FC236}">
                <a16:creationId xmlns:a16="http://schemas.microsoft.com/office/drawing/2014/main" id="{6161961A-1851-49E3-9F1E-1C4F9654E150}"/>
              </a:ext>
            </a:extLst>
          </p:cNvPr>
          <p:cNvSpPr txBox="1">
            <a:spLocks noChangeArrowheads="1"/>
          </p:cNvSpPr>
          <p:nvPr/>
        </p:nvSpPr>
        <p:spPr bwMode="auto">
          <a:xfrm>
            <a:off x="7102475" y="1765299"/>
            <a:ext cx="290512" cy="368300"/>
          </a:xfrm>
          <a:prstGeom prst="rect">
            <a:avLst/>
          </a:prstGeom>
          <a:noFill/>
          <a:ln w="9525">
            <a:noFill/>
            <a:miter lim="800000"/>
            <a:headEnd/>
            <a:tailEnd/>
          </a:ln>
        </p:spPr>
        <p:txBody>
          <a:bodyPr wrap="none">
            <a:spAutoFit/>
          </a:bodyPr>
          <a:lstStyle/>
          <a:p>
            <a:r>
              <a:rPr lang="en-US" dirty="0">
                <a:latin typeface="Calibri" pitchFamily="34" charset="0"/>
              </a:rPr>
              <a:t>F</a:t>
            </a:r>
          </a:p>
        </p:txBody>
      </p:sp>
      <p:sp>
        <p:nvSpPr>
          <p:cNvPr id="79" name="TextBox 38">
            <a:extLst>
              <a:ext uri="{FF2B5EF4-FFF2-40B4-BE49-F238E27FC236}">
                <a16:creationId xmlns:a16="http://schemas.microsoft.com/office/drawing/2014/main" id="{94B38BEA-D3A2-4D07-9965-4D730B480D53}"/>
              </a:ext>
            </a:extLst>
          </p:cNvPr>
          <p:cNvSpPr txBox="1">
            <a:spLocks noChangeArrowheads="1"/>
          </p:cNvSpPr>
          <p:nvPr/>
        </p:nvSpPr>
        <p:spPr bwMode="auto">
          <a:xfrm>
            <a:off x="7559675" y="2984499"/>
            <a:ext cx="328613" cy="366713"/>
          </a:xfrm>
          <a:prstGeom prst="rect">
            <a:avLst/>
          </a:prstGeom>
          <a:noFill/>
          <a:ln w="9525">
            <a:noFill/>
            <a:miter lim="800000"/>
            <a:headEnd/>
            <a:tailEnd/>
          </a:ln>
        </p:spPr>
        <p:txBody>
          <a:bodyPr wrap="none">
            <a:spAutoFit/>
          </a:bodyPr>
          <a:lstStyle/>
          <a:p>
            <a:r>
              <a:rPr lang="en-US" dirty="0">
                <a:latin typeface="Calibri" pitchFamily="34" charset="0"/>
              </a:rPr>
              <a:t>G</a:t>
            </a:r>
          </a:p>
        </p:txBody>
      </p:sp>
      <p:sp>
        <p:nvSpPr>
          <p:cNvPr id="80" name="TextBox 39">
            <a:extLst>
              <a:ext uri="{FF2B5EF4-FFF2-40B4-BE49-F238E27FC236}">
                <a16:creationId xmlns:a16="http://schemas.microsoft.com/office/drawing/2014/main" id="{8DDA360C-9C54-4B34-A8EB-08DE32B01860}"/>
              </a:ext>
            </a:extLst>
          </p:cNvPr>
          <p:cNvSpPr txBox="1">
            <a:spLocks noChangeArrowheads="1"/>
          </p:cNvSpPr>
          <p:nvPr/>
        </p:nvSpPr>
        <p:spPr bwMode="auto">
          <a:xfrm>
            <a:off x="7864475" y="3746499"/>
            <a:ext cx="328612" cy="368300"/>
          </a:xfrm>
          <a:prstGeom prst="rect">
            <a:avLst/>
          </a:prstGeom>
          <a:noFill/>
          <a:ln w="9525">
            <a:noFill/>
            <a:miter lim="800000"/>
            <a:headEnd/>
            <a:tailEnd/>
          </a:ln>
        </p:spPr>
        <p:txBody>
          <a:bodyPr wrap="none">
            <a:spAutoFit/>
          </a:bodyPr>
          <a:lstStyle/>
          <a:p>
            <a:r>
              <a:rPr lang="en-US" dirty="0">
                <a:latin typeface="Calibri" pitchFamily="34" charset="0"/>
              </a:rPr>
              <a:t>H</a:t>
            </a:r>
          </a:p>
        </p:txBody>
      </p:sp>
      <p:sp>
        <p:nvSpPr>
          <p:cNvPr id="81" name="TextBox 42">
            <a:extLst>
              <a:ext uri="{FF2B5EF4-FFF2-40B4-BE49-F238E27FC236}">
                <a16:creationId xmlns:a16="http://schemas.microsoft.com/office/drawing/2014/main" id="{79D26111-B910-4E98-8238-A45C8921BF8A}"/>
              </a:ext>
            </a:extLst>
          </p:cNvPr>
          <p:cNvSpPr txBox="1">
            <a:spLocks noChangeArrowheads="1"/>
          </p:cNvSpPr>
          <p:nvPr/>
        </p:nvSpPr>
        <p:spPr bwMode="auto">
          <a:xfrm>
            <a:off x="4968875" y="3441699"/>
            <a:ext cx="757237" cy="366712"/>
          </a:xfrm>
          <a:prstGeom prst="rect">
            <a:avLst/>
          </a:prstGeom>
          <a:noFill/>
          <a:ln w="9525">
            <a:noFill/>
            <a:miter lim="800000"/>
            <a:headEnd/>
            <a:tailEnd/>
          </a:ln>
        </p:spPr>
        <p:txBody>
          <a:bodyPr wrap="none">
            <a:spAutoFit/>
          </a:bodyPr>
          <a:lstStyle/>
          <a:p>
            <a:r>
              <a:rPr lang="en-US" dirty="0">
                <a:latin typeface="Calibri" pitchFamily="34" charset="0"/>
              </a:rPr>
              <a:t>500 lb</a:t>
            </a:r>
          </a:p>
        </p:txBody>
      </p:sp>
      <p:sp>
        <p:nvSpPr>
          <p:cNvPr id="82" name="TextBox 41">
            <a:extLst>
              <a:ext uri="{FF2B5EF4-FFF2-40B4-BE49-F238E27FC236}">
                <a16:creationId xmlns:a16="http://schemas.microsoft.com/office/drawing/2014/main" id="{B27BAB17-0EFB-4084-B5C4-C1F212DC23FD}"/>
              </a:ext>
            </a:extLst>
          </p:cNvPr>
          <p:cNvSpPr txBox="1">
            <a:spLocks noChangeArrowheads="1"/>
          </p:cNvSpPr>
          <p:nvPr/>
        </p:nvSpPr>
        <p:spPr bwMode="auto">
          <a:xfrm>
            <a:off x="5045075" y="2070099"/>
            <a:ext cx="873125" cy="366713"/>
          </a:xfrm>
          <a:prstGeom prst="rect">
            <a:avLst/>
          </a:prstGeom>
          <a:noFill/>
          <a:ln w="9525">
            <a:noFill/>
            <a:miter lim="800000"/>
            <a:headEnd/>
            <a:tailEnd/>
          </a:ln>
        </p:spPr>
        <p:txBody>
          <a:bodyPr wrap="none">
            <a:spAutoFit/>
          </a:bodyPr>
          <a:lstStyle/>
          <a:p>
            <a:r>
              <a:rPr lang="en-US" dirty="0">
                <a:latin typeface="Calibri" pitchFamily="34" charset="0"/>
              </a:rPr>
              <a:t>1000 lb</a:t>
            </a:r>
          </a:p>
        </p:txBody>
      </p:sp>
      <p:sp>
        <p:nvSpPr>
          <p:cNvPr id="83" name="Line 31">
            <a:extLst>
              <a:ext uri="{FF2B5EF4-FFF2-40B4-BE49-F238E27FC236}">
                <a16:creationId xmlns:a16="http://schemas.microsoft.com/office/drawing/2014/main" id="{11F38C82-ED3B-4318-B0C4-DD838A31EE0B}"/>
              </a:ext>
            </a:extLst>
          </p:cNvPr>
          <p:cNvSpPr>
            <a:spLocks noChangeShapeType="1"/>
          </p:cNvSpPr>
          <p:nvPr/>
        </p:nvSpPr>
        <p:spPr bwMode="auto">
          <a:xfrm rot="-5400000">
            <a:off x="7070706" y="801646"/>
            <a:ext cx="0" cy="600075"/>
          </a:xfrm>
          <a:prstGeom prst="line">
            <a:avLst/>
          </a:prstGeom>
          <a:noFill/>
          <a:ln w="28575">
            <a:solidFill>
              <a:schemeClr val="tx1"/>
            </a:solidFill>
            <a:round/>
            <a:headEnd/>
            <a:tailEnd type="triangle" w="med" len="med"/>
          </a:ln>
        </p:spPr>
        <p:txBody>
          <a:bodyPr/>
          <a:lstStyle/>
          <a:p>
            <a:endParaRPr lang="en-US"/>
          </a:p>
        </p:txBody>
      </p:sp>
      <p:sp>
        <p:nvSpPr>
          <p:cNvPr id="84" name="TextBox 42">
            <a:extLst>
              <a:ext uri="{FF2B5EF4-FFF2-40B4-BE49-F238E27FC236}">
                <a16:creationId xmlns:a16="http://schemas.microsoft.com/office/drawing/2014/main" id="{AC11B66A-6FA9-4A57-A25B-32C23140A4E6}"/>
              </a:ext>
            </a:extLst>
          </p:cNvPr>
          <p:cNvSpPr txBox="1">
            <a:spLocks noChangeArrowheads="1"/>
          </p:cNvSpPr>
          <p:nvPr/>
        </p:nvSpPr>
        <p:spPr bwMode="auto">
          <a:xfrm>
            <a:off x="7102475" y="1155699"/>
            <a:ext cx="757237" cy="366712"/>
          </a:xfrm>
          <a:prstGeom prst="rect">
            <a:avLst/>
          </a:prstGeom>
          <a:noFill/>
          <a:ln w="9525">
            <a:noFill/>
            <a:miter lim="800000"/>
            <a:headEnd/>
            <a:tailEnd/>
          </a:ln>
        </p:spPr>
        <p:txBody>
          <a:bodyPr wrap="none">
            <a:spAutoFit/>
          </a:bodyPr>
          <a:lstStyle/>
          <a:p>
            <a:r>
              <a:rPr lang="en-US" dirty="0">
                <a:latin typeface="Calibri" pitchFamily="34" charset="0"/>
              </a:rPr>
              <a:t>500 lb</a:t>
            </a:r>
          </a:p>
        </p:txBody>
      </p:sp>
      <p:cxnSp>
        <p:nvCxnSpPr>
          <p:cNvPr id="85" name="Straight Connector 84">
            <a:extLst>
              <a:ext uri="{FF2B5EF4-FFF2-40B4-BE49-F238E27FC236}">
                <a16:creationId xmlns:a16="http://schemas.microsoft.com/office/drawing/2014/main" id="{239D6CA5-ABAD-49BE-A6F1-7CD8B0FA4EC8}"/>
              </a:ext>
            </a:extLst>
          </p:cNvPr>
          <p:cNvCxnSpPr>
            <a:endCxn id="72" idx="3"/>
          </p:cNvCxnSpPr>
          <p:nvPr/>
        </p:nvCxnSpPr>
        <p:spPr>
          <a:xfrm flipH="1" flipV="1">
            <a:off x="6045002" y="2015765"/>
            <a:ext cx="1400855" cy="1250385"/>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8E17599E-BDE8-495F-8256-BA4747DFD3D2}"/>
              </a:ext>
            </a:extLst>
          </p:cNvPr>
          <p:cNvCxnSpPr>
            <a:cxnSpLocks/>
            <a:endCxn id="72" idx="6"/>
          </p:cNvCxnSpPr>
          <p:nvPr/>
        </p:nvCxnSpPr>
        <p:spPr>
          <a:xfrm flipH="1">
            <a:off x="6013571" y="1145219"/>
            <a:ext cx="23245" cy="794665"/>
          </a:xfrm>
          <a:prstGeom prst="line">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3" name="Freeform: Shape 42">
            <a:extLst>
              <a:ext uri="{FF2B5EF4-FFF2-40B4-BE49-F238E27FC236}">
                <a16:creationId xmlns:a16="http://schemas.microsoft.com/office/drawing/2014/main" id="{687B1AEC-8174-DE5B-BD9C-0A55722E0819}"/>
              </a:ext>
            </a:extLst>
          </p:cNvPr>
          <p:cNvSpPr/>
          <p:nvPr/>
        </p:nvSpPr>
        <p:spPr>
          <a:xfrm>
            <a:off x="1606378" y="4514335"/>
            <a:ext cx="775514" cy="57665"/>
          </a:xfrm>
          <a:custGeom>
            <a:avLst/>
            <a:gdLst>
              <a:gd name="connsiteX0" fmla="*/ 0 w 775514"/>
              <a:gd name="connsiteY0" fmla="*/ 0 h 57665"/>
              <a:gd name="connsiteX1" fmla="*/ 74140 w 775514"/>
              <a:gd name="connsiteY1" fmla="*/ 24713 h 57665"/>
              <a:gd name="connsiteX2" fmla="*/ 140043 w 775514"/>
              <a:gd name="connsiteY2" fmla="*/ 32951 h 57665"/>
              <a:gd name="connsiteX3" fmla="*/ 205946 w 775514"/>
              <a:gd name="connsiteY3" fmla="*/ 49427 h 57665"/>
              <a:gd name="connsiteX4" fmla="*/ 247135 w 775514"/>
              <a:gd name="connsiteY4" fmla="*/ 57665 h 57665"/>
              <a:gd name="connsiteX5" fmla="*/ 667265 w 775514"/>
              <a:gd name="connsiteY5" fmla="*/ 41189 h 57665"/>
              <a:gd name="connsiteX6" fmla="*/ 691978 w 775514"/>
              <a:gd name="connsiteY6" fmla="*/ 24713 h 57665"/>
              <a:gd name="connsiteX7" fmla="*/ 774357 w 775514"/>
              <a:gd name="connsiteY7" fmla="*/ 8238 h 57665"/>
              <a:gd name="connsiteX8" fmla="*/ 774357 w 775514"/>
              <a:gd name="connsiteY8" fmla="*/ 0 h 57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5514" h="57665">
                <a:moveTo>
                  <a:pt x="0" y="0"/>
                </a:moveTo>
                <a:cubicBezTo>
                  <a:pt x="29636" y="11854"/>
                  <a:pt x="43737" y="19646"/>
                  <a:pt x="74140" y="24713"/>
                </a:cubicBezTo>
                <a:cubicBezTo>
                  <a:pt x="95977" y="28353"/>
                  <a:pt x="118162" y="29585"/>
                  <a:pt x="140043" y="32951"/>
                </a:cubicBezTo>
                <a:cubicBezTo>
                  <a:pt x="218983" y="45096"/>
                  <a:pt x="149817" y="35394"/>
                  <a:pt x="205946" y="49427"/>
                </a:cubicBezTo>
                <a:cubicBezTo>
                  <a:pt x="219530" y="52823"/>
                  <a:pt x="233405" y="54919"/>
                  <a:pt x="247135" y="57665"/>
                </a:cubicBezTo>
                <a:lnTo>
                  <a:pt x="667265" y="41189"/>
                </a:lnTo>
                <a:cubicBezTo>
                  <a:pt x="677105" y="40096"/>
                  <a:pt x="682878" y="28613"/>
                  <a:pt x="691978" y="24713"/>
                </a:cubicBezTo>
                <a:cubicBezTo>
                  <a:pt x="720849" y="12340"/>
                  <a:pt x="743688" y="18460"/>
                  <a:pt x="774357" y="8238"/>
                </a:cubicBezTo>
                <a:cubicBezTo>
                  <a:pt x="776962" y="7370"/>
                  <a:pt x="774357" y="2746"/>
                  <a:pt x="774357"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Shape 43">
            <a:extLst>
              <a:ext uri="{FF2B5EF4-FFF2-40B4-BE49-F238E27FC236}">
                <a16:creationId xmlns:a16="http://schemas.microsoft.com/office/drawing/2014/main" id="{4EFBE853-69E1-8A2B-C11D-80D8DD86DE7A}"/>
              </a:ext>
            </a:extLst>
          </p:cNvPr>
          <p:cNvSpPr/>
          <p:nvPr/>
        </p:nvSpPr>
        <p:spPr>
          <a:xfrm>
            <a:off x="2925280" y="4515567"/>
            <a:ext cx="528014" cy="57301"/>
          </a:xfrm>
          <a:custGeom>
            <a:avLst/>
            <a:gdLst>
              <a:gd name="connsiteX0" fmla="*/ 0 w 775514"/>
              <a:gd name="connsiteY0" fmla="*/ 0 h 57665"/>
              <a:gd name="connsiteX1" fmla="*/ 74140 w 775514"/>
              <a:gd name="connsiteY1" fmla="*/ 24713 h 57665"/>
              <a:gd name="connsiteX2" fmla="*/ 140043 w 775514"/>
              <a:gd name="connsiteY2" fmla="*/ 32951 h 57665"/>
              <a:gd name="connsiteX3" fmla="*/ 205946 w 775514"/>
              <a:gd name="connsiteY3" fmla="*/ 49427 h 57665"/>
              <a:gd name="connsiteX4" fmla="*/ 247135 w 775514"/>
              <a:gd name="connsiteY4" fmla="*/ 57665 h 57665"/>
              <a:gd name="connsiteX5" fmla="*/ 667265 w 775514"/>
              <a:gd name="connsiteY5" fmla="*/ 41189 h 57665"/>
              <a:gd name="connsiteX6" fmla="*/ 691978 w 775514"/>
              <a:gd name="connsiteY6" fmla="*/ 24713 h 57665"/>
              <a:gd name="connsiteX7" fmla="*/ 774357 w 775514"/>
              <a:gd name="connsiteY7" fmla="*/ 8238 h 57665"/>
              <a:gd name="connsiteX8" fmla="*/ 774357 w 775514"/>
              <a:gd name="connsiteY8" fmla="*/ 0 h 57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5514" h="57665">
                <a:moveTo>
                  <a:pt x="0" y="0"/>
                </a:moveTo>
                <a:cubicBezTo>
                  <a:pt x="29636" y="11854"/>
                  <a:pt x="43737" y="19646"/>
                  <a:pt x="74140" y="24713"/>
                </a:cubicBezTo>
                <a:cubicBezTo>
                  <a:pt x="95977" y="28353"/>
                  <a:pt x="118162" y="29585"/>
                  <a:pt x="140043" y="32951"/>
                </a:cubicBezTo>
                <a:cubicBezTo>
                  <a:pt x="218983" y="45096"/>
                  <a:pt x="149817" y="35394"/>
                  <a:pt x="205946" y="49427"/>
                </a:cubicBezTo>
                <a:cubicBezTo>
                  <a:pt x="219530" y="52823"/>
                  <a:pt x="233405" y="54919"/>
                  <a:pt x="247135" y="57665"/>
                </a:cubicBezTo>
                <a:lnTo>
                  <a:pt x="667265" y="41189"/>
                </a:lnTo>
                <a:cubicBezTo>
                  <a:pt x="677105" y="40096"/>
                  <a:pt x="682878" y="28613"/>
                  <a:pt x="691978" y="24713"/>
                </a:cubicBezTo>
                <a:cubicBezTo>
                  <a:pt x="720849" y="12340"/>
                  <a:pt x="743688" y="18460"/>
                  <a:pt x="774357" y="8238"/>
                </a:cubicBezTo>
                <a:cubicBezTo>
                  <a:pt x="776962" y="7370"/>
                  <a:pt x="774357" y="2746"/>
                  <a:pt x="774357"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Shape 44">
            <a:extLst>
              <a:ext uri="{FF2B5EF4-FFF2-40B4-BE49-F238E27FC236}">
                <a16:creationId xmlns:a16="http://schemas.microsoft.com/office/drawing/2014/main" id="{CE9AC7BC-B5AA-4748-0EF1-0A49C9E1A228}"/>
              </a:ext>
            </a:extLst>
          </p:cNvPr>
          <p:cNvSpPr/>
          <p:nvPr/>
        </p:nvSpPr>
        <p:spPr>
          <a:xfrm>
            <a:off x="5578475" y="4389453"/>
            <a:ext cx="775514" cy="57665"/>
          </a:xfrm>
          <a:custGeom>
            <a:avLst/>
            <a:gdLst>
              <a:gd name="connsiteX0" fmla="*/ 0 w 775514"/>
              <a:gd name="connsiteY0" fmla="*/ 0 h 57665"/>
              <a:gd name="connsiteX1" fmla="*/ 74140 w 775514"/>
              <a:gd name="connsiteY1" fmla="*/ 24713 h 57665"/>
              <a:gd name="connsiteX2" fmla="*/ 140043 w 775514"/>
              <a:gd name="connsiteY2" fmla="*/ 32951 h 57665"/>
              <a:gd name="connsiteX3" fmla="*/ 205946 w 775514"/>
              <a:gd name="connsiteY3" fmla="*/ 49427 h 57665"/>
              <a:gd name="connsiteX4" fmla="*/ 247135 w 775514"/>
              <a:gd name="connsiteY4" fmla="*/ 57665 h 57665"/>
              <a:gd name="connsiteX5" fmla="*/ 667265 w 775514"/>
              <a:gd name="connsiteY5" fmla="*/ 41189 h 57665"/>
              <a:gd name="connsiteX6" fmla="*/ 691978 w 775514"/>
              <a:gd name="connsiteY6" fmla="*/ 24713 h 57665"/>
              <a:gd name="connsiteX7" fmla="*/ 774357 w 775514"/>
              <a:gd name="connsiteY7" fmla="*/ 8238 h 57665"/>
              <a:gd name="connsiteX8" fmla="*/ 774357 w 775514"/>
              <a:gd name="connsiteY8" fmla="*/ 0 h 57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5514" h="57665">
                <a:moveTo>
                  <a:pt x="0" y="0"/>
                </a:moveTo>
                <a:cubicBezTo>
                  <a:pt x="29636" y="11854"/>
                  <a:pt x="43737" y="19646"/>
                  <a:pt x="74140" y="24713"/>
                </a:cubicBezTo>
                <a:cubicBezTo>
                  <a:pt x="95977" y="28353"/>
                  <a:pt x="118162" y="29585"/>
                  <a:pt x="140043" y="32951"/>
                </a:cubicBezTo>
                <a:cubicBezTo>
                  <a:pt x="218983" y="45096"/>
                  <a:pt x="149817" y="35394"/>
                  <a:pt x="205946" y="49427"/>
                </a:cubicBezTo>
                <a:cubicBezTo>
                  <a:pt x="219530" y="52823"/>
                  <a:pt x="233405" y="54919"/>
                  <a:pt x="247135" y="57665"/>
                </a:cubicBezTo>
                <a:lnTo>
                  <a:pt x="667265" y="41189"/>
                </a:lnTo>
                <a:cubicBezTo>
                  <a:pt x="677105" y="40096"/>
                  <a:pt x="682878" y="28613"/>
                  <a:pt x="691978" y="24713"/>
                </a:cubicBezTo>
                <a:cubicBezTo>
                  <a:pt x="720849" y="12340"/>
                  <a:pt x="743688" y="18460"/>
                  <a:pt x="774357" y="8238"/>
                </a:cubicBezTo>
                <a:cubicBezTo>
                  <a:pt x="776962" y="7370"/>
                  <a:pt x="774357" y="2746"/>
                  <a:pt x="774357"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Shape 45">
            <a:extLst>
              <a:ext uri="{FF2B5EF4-FFF2-40B4-BE49-F238E27FC236}">
                <a16:creationId xmlns:a16="http://schemas.microsoft.com/office/drawing/2014/main" id="{6D09A0BE-2D3B-66D5-AB8E-B8F8B55C6063}"/>
              </a:ext>
            </a:extLst>
          </p:cNvPr>
          <p:cNvSpPr/>
          <p:nvPr/>
        </p:nvSpPr>
        <p:spPr>
          <a:xfrm>
            <a:off x="7486911" y="4341490"/>
            <a:ext cx="528014" cy="57301"/>
          </a:xfrm>
          <a:custGeom>
            <a:avLst/>
            <a:gdLst>
              <a:gd name="connsiteX0" fmla="*/ 0 w 775514"/>
              <a:gd name="connsiteY0" fmla="*/ 0 h 57665"/>
              <a:gd name="connsiteX1" fmla="*/ 74140 w 775514"/>
              <a:gd name="connsiteY1" fmla="*/ 24713 h 57665"/>
              <a:gd name="connsiteX2" fmla="*/ 140043 w 775514"/>
              <a:gd name="connsiteY2" fmla="*/ 32951 h 57665"/>
              <a:gd name="connsiteX3" fmla="*/ 205946 w 775514"/>
              <a:gd name="connsiteY3" fmla="*/ 49427 h 57665"/>
              <a:gd name="connsiteX4" fmla="*/ 247135 w 775514"/>
              <a:gd name="connsiteY4" fmla="*/ 57665 h 57665"/>
              <a:gd name="connsiteX5" fmla="*/ 667265 w 775514"/>
              <a:gd name="connsiteY5" fmla="*/ 41189 h 57665"/>
              <a:gd name="connsiteX6" fmla="*/ 691978 w 775514"/>
              <a:gd name="connsiteY6" fmla="*/ 24713 h 57665"/>
              <a:gd name="connsiteX7" fmla="*/ 774357 w 775514"/>
              <a:gd name="connsiteY7" fmla="*/ 8238 h 57665"/>
              <a:gd name="connsiteX8" fmla="*/ 774357 w 775514"/>
              <a:gd name="connsiteY8" fmla="*/ 0 h 57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5514" h="57665">
                <a:moveTo>
                  <a:pt x="0" y="0"/>
                </a:moveTo>
                <a:cubicBezTo>
                  <a:pt x="29636" y="11854"/>
                  <a:pt x="43737" y="19646"/>
                  <a:pt x="74140" y="24713"/>
                </a:cubicBezTo>
                <a:cubicBezTo>
                  <a:pt x="95977" y="28353"/>
                  <a:pt x="118162" y="29585"/>
                  <a:pt x="140043" y="32951"/>
                </a:cubicBezTo>
                <a:cubicBezTo>
                  <a:pt x="218983" y="45096"/>
                  <a:pt x="149817" y="35394"/>
                  <a:pt x="205946" y="49427"/>
                </a:cubicBezTo>
                <a:cubicBezTo>
                  <a:pt x="219530" y="52823"/>
                  <a:pt x="233405" y="54919"/>
                  <a:pt x="247135" y="57665"/>
                </a:cubicBezTo>
                <a:lnTo>
                  <a:pt x="667265" y="41189"/>
                </a:lnTo>
                <a:cubicBezTo>
                  <a:pt x="677105" y="40096"/>
                  <a:pt x="682878" y="28613"/>
                  <a:pt x="691978" y="24713"/>
                </a:cubicBezTo>
                <a:cubicBezTo>
                  <a:pt x="720849" y="12340"/>
                  <a:pt x="743688" y="18460"/>
                  <a:pt x="774357" y="8238"/>
                </a:cubicBezTo>
                <a:cubicBezTo>
                  <a:pt x="776962" y="7370"/>
                  <a:pt x="774357" y="2746"/>
                  <a:pt x="774357"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3052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A202E66-5B16-4B32-BDF3-E8CB80750B00}"/>
              </a:ext>
            </a:extLst>
          </p:cNvPr>
          <p:cNvSpPr txBox="1"/>
          <p:nvPr/>
        </p:nvSpPr>
        <p:spPr>
          <a:xfrm>
            <a:off x="3203848" y="1700808"/>
            <a:ext cx="2908168" cy="461665"/>
          </a:xfrm>
          <a:prstGeom prst="rect">
            <a:avLst/>
          </a:prstGeom>
          <a:noFill/>
        </p:spPr>
        <p:txBody>
          <a:bodyPr wrap="none" rtlCol="0">
            <a:spAutoFit/>
          </a:bodyPr>
          <a:lstStyle/>
          <a:p>
            <a:r>
              <a:rPr lang="en-US" sz="2400" i="1" dirty="0">
                <a:solidFill>
                  <a:srgbClr val="33CC33"/>
                </a:solidFill>
              </a:rPr>
              <a:t>Learning Objectives</a:t>
            </a:r>
          </a:p>
        </p:txBody>
      </p:sp>
      <p:sp>
        <p:nvSpPr>
          <p:cNvPr id="3" name="TextBox 2">
            <a:extLst>
              <a:ext uri="{FF2B5EF4-FFF2-40B4-BE49-F238E27FC236}">
                <a16:creationId xmlns:a16="http://schemas.microsoft.com/office/drawing/2014/main" id="{D79F7319-5EE5-4D34-8121-64299FC6F6DD}"/>
              </a:ext>
            </a:extLst>
          </p:cNvPr>
          <p:cNvSpPr txBox="1"/>
          <p:nvPr/>
        </p:nvSpPr>
        <p:spPr>
          <a:xfrm>
            <a:off x="3207547" y="3048000"/>
            <a:ext cx="2339102" cy="646331"/>
          </a:xfrm>
          <a:prstGeom prst="rect">
            <a:avLst/>
          </a:prstGeom>
          <a:noFill/>
        </p:spPr>
        <p:txBody>
          <a:bodyPr wrap="none" rtlCol="0">
            <a:spAutoFit/>
          </a:bodyPr>
          <a:lstStyle/>
          <a:p>
            <a:r>
              <a:rPr lang="en-US" i="1" dirty="0">
                <a:solidFill>
                  <a:srgbClr val="33CC33"/>
                </a:solidFill>
              </a:rPr>
              <a:t>Method of Pins</a:t>
            </a:r>
          </a:p>
          <a:p>
            <a:r>
              <a:rPr lang="en-US" i="1" dirty="0">
                <a:solidFill>
                  <a:srgbClr val="33CC33"/>
                </a:solidFill>
              </a:rPr>
              <a:t>Zero Force Members</a:t>
            </a:r>
          </a:p>
        </p:txBody>
      </p:sp>
    </p:spTree>
    <p:extLst>
      <p:ext uri="{BB962C8B-B14F-4D97-AF65-F5344CB8AC3E}">
        <p14:creationId xmlns:p14="http://schemas.microsoft.com/office/powerpoint/2010/main" val="3017140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63" name="Line 4"/>
          <p:cNvSpPr>
            <a:spLocks noChangeShapeType="1"/>
          </p:cNvSpPr>
          <p:nvPr/>
        </p:nvSpPr>
        <p:spPr bwMode="auto">
          <a:xfrm flipV="1">
            <a:off x="2155826" y="844550"/>
            <a:ext cx="958850" cy="1165226"/>
          </a:xfrm>
          <a:prstGeom prst="line">
            <a:avLst/>
          </a:prstGeom>
          <a:noFill/>
          <a:ln w="19050">
            <a:solidFill>
              <a:schemeClr val="tx1"/>
            </a:solidFill>
            <a:round/>
            <a:headEnd/>
            <a:tailEnd/>
          </a:ln>
        </p:spPr>
        <p:txBody>
          <a:bodyPr/>
          <a:lstStyle/>
          <a:p>
            <a:endParaRPr lang="en-US"/>
          </a:p>
        </p:txBody>
      </p:sp>
      <p:sp>
        <p:nvSpPr>
          <p:cNvPr id="14364" name="Line 5"/>
          <p:cNvSpPr>
            <a:spLocks noChangeShapeType="1"/>
          </p:cNvSpPr>
          <p:nvPr/>
        </p:nvSpPr>
        <p:spPr bwMode="auto">
          <a:xfrm>
            <a:off x="3117335" y="831850"/>
            <a:ext cx="752475" cy="1223963"/>
          </a:xfrm>
          <a:prstGeom prst="line">
            <a:avLst/>
          </a:prstGeom>
          <a:noFill/>
          <a:ln w="19050">
            <a:solidFill>
              <a:schemeClr val="tx1"/>
            </a:solidFill>
            <a:round/>
            <a:headEnd/>
            <a:tailEnd/>
          </a:ln>
        </p:spPr>
        <p:txBody>
          <a:bodyPr/>
          <a:lstStyle/>
          <a:p>
            <a:endParaRPr lang="en-US"/>
          </a:p>
        </p:txBody>
      </p:sp>
      <p:sp>
        <p:nvSpPr>
          <p:cNvPr id="14365" name="Line 6"/>
          <p:cNvSpPr>
            <a:spLocks noChangeShapeType="1"/>
          </p:cNvSpPr>
          <p:nvPr/>
        </p:nvSpPr>
        <p:spPr bwMode="auto">
          <a:xfrm>
            <a:off x="2158485" y="2039938"/>
            <a:ext cx="1695450" cy="0"/>
          </a:xfrm>
          <a:prstGeom prst="line">
            <a:avLst/>
          </a:prstGeom>
          <a:noFill/>
          <a:ln w="19050">
            <a:solidFill>
              <a:schemeClr val="tx1"/>
            </a:solidFill>
            <a:round/>
            <a:headEnd/>
            <a:tailEnd/>
          </a:ln>
        </p:spPr>
        <p:txBody>
          <a:bodyPr/>
          <a:lstStyle/>
          <a:p>
            <a:endParaRPr lang="en-US"/>
          </a:p>
        </p:txBody>
      </p:sp>
      <p:grpSp>
        <p:nvGrpSpPr>
          <p:cNvPr id="14338" name="Group 8"/>
          <p:cNvGrpSpPr>
            <a:grpSpLocks/>
          </p:cNvGrpSpPr>
          <p:nvPr/>
        </p:nvGrpSpPr>
        <p:grpSpPr bwMode="auto">
          <a:xfrm>
            <a:off x="3830638" y="838200"/>
            <a:ext cx="1711325" cy="1223963"/>
            <a:chOff x="1282" y="1942"/>
            <a:chExt cx="1078" cy="771"/>
          </a:xfrm>
        </p:grpSpPr>
        <p:sp>
          <p:nvSpPr>
            <p:cNvPr id="14360" name="Line 9"/>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14361" name="Line 10"/>
            <p:cNvSpPr>
              <a:spLocks noChangeShapeType="1"/>
            </p:cNvSpPr>
            <p:nvPr/>
          </p:nvSpPr>
          <p:spPr bwMode="auto">
            <a:xfrm>
              <a:off x="1886" y="1942"/>
              <a:ext cx="474" cy="771"/>
            </a:xfrm>
            <a:prstGeom prst="line">
              <a:avLst/>
            </a:prstGeom>
            <a:noFill/>
            <a:ln w="19050">
              <a:solidFill>
                <a:schemeClr val="tx1"/>
              </a:solidFill>
              <a:round/>
              <a:headEnd/>
              <a:tailEnd/>
            </a:ln>
          </p:spPr>
          <p:txBody>
            <a:bodyPr/>
            <a:lstStyle/>
            <a:p>
              <a:endParaRPr lang="en-US"/>
            </a:p>
          </p:txBody>
        </p:sp>
        <p:sp>
          <p:nvSpPr>
            <p:cNvPr id="14362" name="Line 11"/>
            <p:cNvSpPr>
              <a:spLocks noChangeShapeType="1"/>
            </p:cNvSpPr>
            <p:nvPr/>
          </p:nvSpPr>
          <p:spPr bwMode="auto">
            <a:xfrm>
              <a:off x="1282" y="2703"/>
              <a:ext cx="1068" cy="0"/>
            </a:xfrm>
            <a:prstGeom prst="line">
              <a:avLst/>
            </a:prstGeom>
            <a:noFill/>
            <a:ln w="19050">
              <a:solidFill>
                <a:schemeClr val="tx1"/>
              </a:solidFill>
              <a:round/>
              <a:headEnd/>
              <a:tailEnd/>
            </a:ln>
          </p:spPr>
          <p:txBody>
            <a:bodyPr/>
            <a:lstStyle/>
            <a:p>
              <a:endParaRPr lang="en-US"/>
            </a:p>
          </p:txBody>
        </p:sp>
      </p:grpSp>
      <p:grpSp>
        <p:nvGrpSpPr>
          <p:cNvPr id="14339" name="Group 12"/>
          <p:cNvGrpSpPr>
            <a:grpSpLocks/>
          </p:cNvGrpSpPr>
          <p:nvPr/>
        </p:nvGrpSpPr>
        <p:grpSpPr bwMode="auto">
          <a:xfrm>
            <a:off x="5541963" y="854075"/>
            <a:ext cx="1711325" cy="1223963"/>
            <a:chOff x="1282" y="1942"/>
            <a:chExt cx="1078" cy="771"/>
          </a:xfrm>
        </p:grpSpPr>
        <p:sp>
          <p:nvSpPr>
            <p:cNvPr id="14357" name="Line 13"/>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14358" name="Line 14"/>
            <p:cNvSpPr>
              <a:spLocks noChangeShapeType="1"/>
            </p:cNvSpPr>
            <p:nvPr/>
          </p:nvSpPr>
          <p:spPr bwMode="auto">
            <a:xfrm>
              <a:off x="1886" y="1942"/>
              <a:ext cx="474" cy="771"/>
            </a:xfrm>
            <a:prstGeom prst="line">
              <a:avLst/>
            </a:prstGeom>
            <a:noFill/>
            <a:ln w="19050">
              <a:solidFill>
                <a:schemeClr val="tx1"/>
              </a:solidFill>
              <a:round/>
              <a:headEnd/>
              <a:tailEnd/>
            </a:ln>
          </p:spPr>
          <p:txBody>
            <a:bodyPr/>
            <a:lstStyle/>
            <a:p>
              <a:endParaRPr lang="en-US"/>
            </a:p>
          </p:txBody>
        </p:sp>
        <p:sp>
          <p:nvSpPr>
            <p:cNvPr id="14359" name="Line 15"/>
            <p:cNvSpPr>
              <a:spLocks noChangeShapeType="1"/>
            </p:cNvSpPr>
            <p:nvPr/>
          </p:nvSpPr>
          <p:spPr bwMode="auto">
            <a:xfrm>
              <a:off x="1282" y="2703"/>
              <a:ext cx="1068" cy="0"/>
            </a:xfrm>
            <a:prstGeom prst="line">
              <a:avLst/>
            </a:prstGeom>
            <a:noFill/>
            <a:ln w="19050">
              <a:solidFill>
                <a:schemeClr val="tx1"/>
              </a:solidFill>
              <a:round/>
              <a:headEnd/>
              <a:tailEnd/>
            </a:ln>
          </p:spPr>
          <p:txBody>
            <a:bodyPr/>
            <a:lstStyle/>
            <a:p>
              <a:endParaRPr lang="en-US"/>
            </a:p>
          </p:txBody>
        </p:sp>
      </p:grpSp>
      <p:sp>
        <p:nvSpPr>
          <p:cNvPr id="14340" name="Line 16"/>
          <p:cNvSpPr>
            <a:spLocks noChangeShapeType="1"/>
          </p:cNvSpPr>
          <p:nvPr/>
        </p:nvSpPr>
        <p:spPr bwMode="auto">
          <a:xfrm>
            <a:off x="3078163" y="838200"/>
            <a:ext cx="3465512" cy="14288"/>
          </a:xfrm>
          <a:prstGeom prst="line">
            <a:avLst/>
          </a:prstGeom>
          <a:noFill/>
          <a:ln w="19050">
            <a:solidFill>
              <a:schemeClr val="tx1"/>
            </a:solidFill>
            <a:round/>
            <a:headEnd/>
            <a:tailEnd/>
          </a:ln>
        </p:spPr>
        <p:txBody>
          <a:bodyPr/>
          <a:lstStyle/>
          <a:p>
            <a:endParaRPr lang="en-US"/>
          </a:p>
        </p:txBody>
      </p:sp>
      <p:sp>
        <p:nvSpPr>
          <p:cNvPr id="14341" name="AutoShape 17"/>
          <p:cNvSpPr>
            <a:spLocks noChangeArrowheads="1"/>
          </p:cNvSpPr>
          <p:nvPr/>
        </p:nvSpPr>
        <p:spPr bwMode="auto">
          <a:xfrm>
            <a:off x="2043113" y="2057400"/>
            <a:ext cx="179387" cy="198438"/>
          </a:xfrm>
          <a:prstGeom prst="triangle">
            <a:avLst>
              <a:gd name="adj" fmla="val 50000"/>
            </a:avLst>
          </a:prstGeom>
          <a:solidFill>
            <a:schemeClr val="bg1"/>
          </a:solidFill>
          <a:ln w="9525">
            <a:solidFill>
              <a:schemeClr val="tx1"/>
            </a:solidFill>
            <a:miter lim="800000"/>
            <a:headEnd/>
            <a:tailEnd/>
          </a:ln>
        </p:spPr>
        <p:txBody>
          <a:bodyPr wrap="none" anchor="ctr"/>
          <a:lstStyle/>
          <a:p>
            <a:endParaRPr lang="en-US">
              <a:latin typeface="Calibri" pitchFamily="34" charset="0"/>
            </a:endParaRPr>
          </a:p>
        </p:txBody>
      </p:sp>
      <p:sp>
        <p:nvSpPr>
          <p:cNvPr id="14342" name="Oval 18"/>
          <p:cNvSpPr>
            <a:spLocks noChangeArrowheads="1"/>
          </p:cNvSpPr>
          <p:nvPr/>
        </p:nvSpPr>
        <p:spPr bwMode="auto">
          <a:xfrm>
            <a:off x="7175500" y="2095500"/>
            <a:ext cx="147638" cy="147638"/>
          </a:xfrm>
          <a:prstGeom prst="ellipse">
            <a:avLst/>
          </a:prstGeom>
          <a:solidFill>
            <a:schemeClr val="bg1"/>
          </a:solidFill>
          <a:ln w="9525">
            <a:solidFill>
              <a:schemeClr val="tx1"/>
            </a:solidFill>
            <a:round/>
            <a:headEnd/>
            <a:tailEnd/>
          </a:ln>
        </p:spPr>
        <p:txBody>
          <a:bodyPr wrap="none" anchor="ctr"/>
          <a:lstStyle/>
          <a:p>
            <a:endParaRPr lang="en-US">
              <a:latin typeface="Calibri" pitchFamily="34" charset="0"/>
            </a:endParaRPr>
          </a:p>
        </p:txBody>
      </p:sp>
      <p:sp>
        <p:nvSpPr>
          <p:cNvPr id="14343" name="Line 19"/>
          <p:cNvSpPr>
            <a:spLocks noChangeShapeType="1"/>
          </p:cNvSpPr>
          <p:nvPr/>
        </p:nvSpPr>
        <p:spPr bwMode="auto">
          <a:xfrm>
            <a:off x="6870700" y="2246313"/>
            <a:ext cx="771525" cy="0"/>
          </a:xfrm>
          <a:prstGeom prst="line">
            <a:avLst/>
          </a:prstGeom>
          <a:noFill/>
          <a:ln w="9525">
            <a:solidFill>
              <a:schemeClr val="tx1"/>
            </a:solidFill>
            <a:round/>
            <a:headEnd/>
            <a:tailEnd/>
          </a:ln>
        </p:spPr>
        <p:txBody>
          <a:bodyPr/>
          <a:lstStyle/>
          <a:p>
            <a:endParaRPr lang="en-US"/>
          </a:p>
        </p:txBody>
      </p:sp>
      <p:sp>
        <p:nvSpPr>
          <p:cNvPr id="14344" name="Line 20"/>
          <p:cNvSpPr>
            <a:spLocks noChangeShapeType="1"/>
          </p:cNvSpPr>
          <p:nvPr/>
        </p:nvSpPr>
        <p:spPr bwMode="auto">
          <a:xfrm flipV="1">
            <a:off x="1851025" y="2251075"/>
            <a:ext cx="571500" cy="9525"/>
          </a:xfrm>
          <a:prstGeom prst="line">
            <a:avLst/>
          </a:prstGeom>
          <a:noFill/>
          <a:ln w="9525">
            <a:solidFill>
              <a:schemeClr val="tx1"/>
            </a:solidFill>
            <a:round/>
            <a:headEnd/>
            <a:tailEnd/>
          </a:ln>
        </p:spPr>
        <p:txBody>
          <a:bodyPr/>
          <a:lstStyle/>
          <a:p>
            <a:endParaRPr lang="en-US"/>
          </a:p>
        </p:txBody>
      </p:sp>
      <p:sp>
        <p:nvSpPr>
          <p:cNvPr id="14345" name="Oval 21"/>
          <p:cNvSpPr>
            <a:spLocks noChangeArrowheads="1"/>
          </p:cNvSpPr>
          <p:nvPr/>
        </p:nvSpPr>
        <p:spPr bwMode="auto">
          <a:xfrm>
            <a:off x="3060700" y="803275"/>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4346" name="Oval 22"/>
          <p:cNvSpPr>
            <a:spLocks noChangeArrowheads="1"/>
          </p:cNvSpPr>
          <p:nvPr/>
        </p:nvSpPr>
        <p:spPr bwMode="auto">
          <a:xfrm>
            <a:off x="4756150" y="803275"/>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4347" name="Oval 23"/>
          <p:cNvSpPr>
            <a:spLocks noChangeArrowheads="1"/>
          </p:cNvSpPr>
          <p:nvPr/>
        </p:nvSpPr>
        <p:spPr bwMode="auto">
          <a:xfrm>
            <a:off x="6470650" y="831850"/>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4348" name="Oval 24"/>
          <p:cNvSpPr>
            <a:spLocks noChangeArrowheads="1"/>
          </p:cNvSpPr>
          <p:nvPr/>
        </p:nvSpPr>
        <p:spPr bwMode="auto">
          <a:xfrm>
            <a:off x="5489575" y="1984375"/>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4349" name="Oval 25"/>
          <p:cNvSpPr>
            <a:spLocks noChangeArrowheads="1"/>
          </p:cNvSpPr>
          <p:nvPr/>
        </p:nvSpPr>
        <p:spPr bwMode="auto">
          <a:xfrm>
            <a:off x="3784600" y="2003425"/>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4350" name="Oval 26"/>
          <p:cNvSpPr>
            <a:spLocks noChangeArrowheads="1"/>
          </p:cNvSpPr>
          <p:nvPr/>
        </p:nvSpPr>
        <p:spPr bwMode="auto">
          <a:xfrm>
            <a:off x="2098675" y="2012950"/>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4351" name="Oval 27"/>
          <p:cNvSpPr>
            <a:spLocks noChangeArrowheads="1"/>
          </p:cNvSpPr>
          <p:nvPr/>
        </p:nvSpPr>
        <p:spPr bwMode="auto">
          <a:xfrm>
            <a:off x="7175500" y="2003425"/>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4352" name="Line 28"/>
          <p:cNvSpPr>
            <a:spLocks noChangeShapeType="1"/>
          </p:cNvSpPr>
          <p:nvPr/>
        </p:nvSpPr>
        <p:spPr bwMode="auto">
          <a:xfrm>
            <a:off x="3108325" y="288925"/>
            <a:ext cx="0" cy="533400"/>
          </a:xfrm>
          <a:prstGeom prst="line">
            <a:avLst/>
          </a:prstGeom>
          <a:noFill/>
          <a:ln w="28575">
            <a:solidFill>
              <a:schemeClr val="tx1"/>
            </a:solidFill>
            <a:round/>
            <a:headEnd/>
            <a:tailEnd type="triangle" w="med" len="med"/>
          </a:ln>
        </p:spPr>
        <p:txBody>
          <a:bodyPr/>
          <a:lstStyle/>
          <a:p>
            <a:endParaRPr lang="en-US"/>
          </a:p>
        </p:txBody>
      </p:sp>
      <p:sp>
        <p:nvSpPr>
          <p:cNvPr id="14353" name="Line 29"/>
          <p:cNvSpPr>
            <a:spLocks noChangeShapeType="1"/>
          </p:cNvSpPr>
          <p:nvPr/>
        </p:nvSpPr>
        <p:spPr bwMode="auto">
          <a:xfrm>
            <a:off x="6499225" y="327025"/>
            <a:ext cx="0" cy="533400"/>
          </a:xfrm>
          <a:prstGeom prst="line">
            <a:avLst/>
          </a:prstGeom>
          <a:noFill/>
          <a:ln w="28575">
            <a:solidFill>
              <a:schemeClr val="tx1"/>
            </a:solidFill>
            <a:round/>
            <a:headEnd/>
            <a:tailEnd type="triangle" w="med" len="med"/>
          </a:ln>
        </p:spPr>
        <p:txBody>
          <a:bodyPr/>
          <a:lstStyle/>
          <a:p>
            <a:endParaRPr lang="en-US"/>
          </a:p>
        </p:txBody>
      </p:sp>
      <p:sp>
        <p:nvSpPr>
          <p:cNvPr id="14354" name="Line 30"/>
          <p:cNvSpPr>
            <a:spLocks noChangeShapeType="1"/>
          </p:cNvSpPr>
          <p:nvPr/>
        </p:nvSpPr>
        <p:spPr bwMode="auto">
          <a:xfrm>
            <a:off x="3832225" y="2060575"/>
            <a:ext cx="0" cy="600075"/>
          </a:xfrm>
          <a:prstGeom prst="line">
            <a:avLst/>
          </a:prstGeom>
          <a:noFill/>
          <a:ln w="28575">
            <a:solidFill>
              <a:schemeClr val="tx1"/>
            </a:solidFill>
            <a:round/>
            <a:headEnd/>
            <a:tailEnd type="triangle" w="med" len="med"/>
          </a:ln>
        </p:spPr>
        <p:txBody>
          <a:bodyPr/>
          <a:lstStyle/>
          <a:p>
            <a:endParaRPr lang="en-US"/>
          </a:p>
        </p:txBody>
      </p:sp>
      <p:sp>
        <p:nvSpPr>
          <p:cNvPr id="14355" name="Line 31"/>
          <p:cNvSpPr>
            <a:spLocks noChangeShapeType="1"/>
          </p:cNvSpPr>
          <p:nvPr/>
        </p:nvSpPr>
        <p:spPr bwMode="auto">
          <a:xfrm>
            <a:off x="5537200" y="2079625"/>
            <a:ext cx="0" cy="600075"/>
          </a:xfrm>
          <a:prstGeom prst="line">
            <a:avLst/>
          </a:prstGeom>
          <a:noFill/>
          <a:ln w="28575">
            <a:solidFill>
              <a:schemeClr val="tx1"/>
            </a:solidFill>
            <a:round/>
            <a:headEnd/>
            <a:tailEnd type="triangle" w="med" len="med"/>
          </a:ln>
        </p:spPr>
        <p:txBody>
          <a:bodyPr/>
          <a:lstStyle/>
          <a:p>
            <a:endParaRPr lang="en-US"/>
          </a:p>
        </p:txBody>
      </p:sp>
      <p:sp>
        <p:nvSpPr>
          <p:cNvPr id="14356" name="TextBox 29"/>
          <p:cNvSpPr txBox="1">
            <a:spLocks noChangeArrowheads="1"/>
          </p:cNvSpPr>
          <p:nvPr/>
        </p:nvSpPr>
        <p:spPr bwMode="auto">
          <a:xfrm>
            <a:off x="1371600" y="2895600"/>
            <a:ext cx="7239000" cy="3416300"/>
          </a:xfrm>
          <a:prstGeom prst="rect">
            <a:avLst/>
          </a:prstGeom>
          <a:noFill/>
          <a:ln w="9525">
            <a:noFill/>
            <a:miter lim="800000"/>
            <a:headEnd/>
            <a:tailEnd/>
          </a:ln>
        </p:spPr>
        <p:txBody>
          <a:bodyPr>
            <a:spAutoFit/>
          </a:bodyPr>
          <a:lstStyle/>
          <a:p>
            <a:r>
              <a:rPr lang="en-US" dirty="0">
                <a:latin typeface="Calibri" pitchFamily="34" charset="0"/>
              </a:rPr>
              <a:t>A truss consists of an interconnected system of weightless members which are pinned together at their ends with smooth pins. Thus, all the members of the truss are two force members . The applied loads and support forces are all applied to the pins. </a:t>
            </a:r>
          </a:p>
          <a:p>
            <a:endParaRPr lang="en-US" dirty="0">
              <a:latin typeface="Calibri" pitchFamily="34" charset="0"/>
            </a:endParaRPr>
          </a:p>
          <a:p>
            <a:r>
              <a:rPr lang="en-US" dirty="0">
                <a:latin typeface="Calibri" pitchFamily="34" charset="0"/>
              </a:rPr>
              <a:t>If all the members are straight, as in the truss shown above, the truss is called a </a:t>
            </a:r>
            <a:r>
              <a:rPr lang="en-US" u="sng" dirty="0">
                <a:latin typeface="Calibri" pitchFamily="34" charset="0"/>
              </a:rPr>
              <a:t>planar truss</a:t>
            </a:r>
            <a:r>
              <a:rPr lang="en-US" dirty="0">
                <a:latin typeface="Calibri" pitchFamily="34" charset="0"/>
              </a:rPr>
              <a:t>.</a:t>
            </a:r>
          </a:p>
          <a:p>
            <a:endParaRPr lang="en-US" dirty="0">
              <a:latin typeface="Calibri" pitchFamily="34" charset="0"/>
            </a:endParaRPr>
          </a:p>
          <a:p>
            <a:r>
              <a:rPr lang="en-US" dirty="0">
                <a:latin typeface="Calibri" pitchFamily="34" charset="0"/>
              </a:rPr>
              <a:t>If a truss consists of a series of interconnected triangular sections, as shown above, then the truss is called a </a:t>
            </a:r>
            <a:r>
              <a:rPr lang="en-US" u="sng" dirty="0">
                <a:latin typeface="Calibri" pitchFamily="34" charset="0"/>
              </a:rPr>
              <a:t>simple truss</a:t>
            </a:r>
            <a:r>
              <a:rPr lang="en-US" dirty="0">
                <a:latin typeface="Calibri" pitchFamily="34" charset="0"/>
              </a:rPr>
              <a:t>.</a:t>
            </a:r>
          </a:p>
          <a:p>
            <a:endParaRPr lang="en-US" dirty="0">
              <a:latin typeface="Calibri" pitchFamily="34" charset="0"/>
            </a:endParaRPr>
          </a:p>
          <a:p>
            <a:endParaRPr lang="en-US" dirty="0">
              <a:latin typeface="Calibri" pitchFamily="34" charset="0"/>
            </a:endParaRPr>
          </a:p>
        </p:txBody>
      </p:sp>
      <p:sp>
        <p:nvSpPr>
          <p:cNvPr id="2" name="Freeform: Shape 1">
            <a:extLst>
              <a:ext uri="{FF2B5EF4-FFF2-40B4-BE49-F238E27FC236}">
                <a16:creationId xmlns:a16="http://schemas.microsoft.com/office/drawing/2014/main" id="{66C0D8F0-43F7-F5ED-CBC0-AD44CA6A0185}"/>
              </a:ext>
            </a:extLst>
          </p:cNvPr>
          <p:cNvSpPr/>
          <p:nvPr/>
        </p:nvSpPr>
        <p:spPr>
          <a:xfrm>
            <a:off x="1857812" y="2262189"/>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3" name="Freeform: Shape 2">
            <a:extLst>
              <a:ext uri="{FF2B5EF4-FFF2-40B4-BE49-F238E27FC236}">
                <a16:creationId xmlns:a16="http://schemas.microsoft.com/office/drawing/2014/main" id="{1D89CF0B-3947-CFD1-275C-C15DCD1A5EBD}"/>
              </a:ext>
            </a:extLst>
          </p:cNvPr>
          <p:cNvSpPr/>
          <p:nvPr/>
        </p:nvSpPr>
        <p:spPr>
          <a:xfrm>
            <a:off x="6970356" y="2254912"/>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6" name="Group 7"/>
          <p:cNvGrpSpPr>
            <a:grpSpLocks/>
          </p:cNvGrpSpPr>
          <p:nvPr/>
        </p:nvGrpSpPr>
        <p:grpSpPr bwMode="auto">
          <a:xfrm>
            <a:off x="1535113" y="836613"/>
            <a:ext cx="1711325" cy="1223962"/>
            <a:chOff x="1282" y="1942"/>
            <a:chExt cx="1078" cy="771"/>
          </a:xfrm>
        </p:grpSpPr>
        <p:sp>
          <p:nvSpPr>
            <p:cNvPr id="1086" name="Line 4"/>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1087" name="Line 5"/>
            <p:cNvSpPr>
              <a:spLocks noChangeShapeType="1"/>
            </p:cNvSpPr>
            <p:nvPr/>
          </p:nvSpPr>
          <p:spPr bwMode="auto">
            <a:xfrm>
              <a:off x="1886" y="1942"/>
              <a:ext cx="474" cy="771"/>
            </a:xfrm>
            <a:prstGeom prst="line">
              <a:avLst/>
            </a:prstGeom>
            <a:noFill/>
            <a:ln w="19050">
              <a:solidFill>
                <a:schemeClr val="tx1"/>
              </a:solidFill>
              <a:round/>
              <a:headEnd/>
              <a:tailEnd/>
            </a:ln>
          </p:spPr>
          <p:txBody>
            <a:bodyPr/>
            <a:lstStyle/>
            <a:p>
              <a:endParaRPr lang="en-US"/>
            </a:p>
          </p:txBody>
        </p:sp>
        <p:sp>
          <p:nvSpPr>
            <p:cNvPr id="1088" name="Line 6"/>
            <p:cNvSpPr>
              <a:spLocks noChangeShapeType="1"/>
            </p:cNvSpPr>
            <p:nvPr/>
          </p:nvSpPr>
          <p:spPr bwMode="auto">
            <a:xfrm>
              <a:off x="1282" y="2703"/>
              <a:ext cx="1068" cy="0"/>
            </a:xfrm>
            <a:prstGeom prst="line">
              <a:avLst/>
            </a:prstGeom>
            <a:noFill/>
            <a:ln w="19050">
              <a:solidFill>
                <a:schemeClr val="tx1"/>
              </a:solidFill>
              <a:round/>
              <a:headEnd/>
              <a:tailEnd/>
            </a:ln>
          </p:spPr>
          <p:txBody>
            <a:bodyPr/>
            <a:lstStyle/>
            <a:p>
              <a:endParaRPr lang="en-US"/>
            </a:p>
          </p:txBody>
        </p:sp>
      </p:grpSp>
      <p:grpSp>
        <p:nvGrpSpPr>
          <p:cNvPr id="1057" name="Group 8"/>
          <p:cNvGrpSpPr>
            <a:grpSpLocks/>
          </p:cNvGrpSpPr>
          <p:nvPr/>
        </p:nvGrpSpPr>
        <p:grpSpPr bwMode="auto">
          <a:xfrm>
            <a:off x="3232150" y="836613"/>
            <a:ext cx="1711325" cy="1223962"/>
            <a:chOff x="1282" y="1942"/>
            <a:chExt cx="1078" cy="771"/>
          </a:xfrm>
        </p:grpSpPr>
        <p:sp>
          <p:nvSpPr>
            <p:cNvPr id="1083" name="Line 9"/>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1084" name="Line 10"/>
            <p:cNvSpPr>
              <a:spLocks noChangeShapeType="1"/>
            </p:cNvSpPr>
            <p:nvPr/>
          </p:nvSpPr>
          <p:spPr bwMode="auto">
            <a:xfrm>
              <a:off x="1886" y="1942"/>
              <a:ext cx="474" cy="771"/>
            </a:xfrm>
            <a:prstGeom prst="line">
              <a:avLst/>
            </a:prstGeom>
            <a:noFill/>
            <a:ln w="19050">
              <a:solidFill>
                <a:schemeClr val="tx1"/>
              </a:solidFill>
              <a:round/>
              <a:headEnd/>
              <a:tailEnd/>
            </a:ln>
          </p:spPr>
          <p:txBody>
            <a:bodyPr/>
            <a:lstStyle/>
            <a:p>
              <a:endParaRPr lang="en-US"/>
            </a:p>
          </p:txBody>
        </p:sp>
        <p:sp>
          <p:nvSpPr>
            <p:cNvPr id="1085" name="Line 11"/>
            <p:cNvSpPr>
              <a:spLocks noChangeShapeType="1"/>
            </p:cNvSpPr>
            <p:nvPr/>
          </p:nvSpPr>
          <p:spPr bwMode="auto">
            <a:xfrm>
              <a:off x="1282" y="2703"/>
              <a:ext cx="1068" cy="0"/>
            </a:xfrm>
            <a:prstGeom prst="line">
              <a:avLst/>
            </a:prstGeom>
            <a:noFill/>
            <a:ln w="19050">
              <a:solidFill>
                <a:schemeClr val="tx1"/>
              </a:solidFill>
              <a:round/>
              <a:headEnd/>
              <a:tailEnd/>
            </a:ln>
          </p:spPr>
          <p:txBody>
            <a:bodyPr/>
            <a:lstStyle/>
            <a:p>
              <a:endParaRPr lang="en-US"/>
            </a:p>
          </p:txBody>
        </p:sp>
      </p:grpSp>
      <p:grpSp>
        <p:nvGrpSpPr>
          <p:cNvPr id="1058" name="Group 12"/>
          <p:cNvGrpSpPr>
            <a:grpSpLocks/>
          </p:cNvGrpSpPr>
          <p:nvPr/>
        </p:nvGrpSpPr>
        <p:grpSpPr bwMode="auto">
          <a:xfrm>
            <a:off x="4943475" y="852488"/>
            <a:ext cx="1711325" cy="1223962"/>
            <a:chOff x="1282" y="1942"/>
            <a:chExt cx="1078" cy="771"/>
          </a:xfrm>
        </p:grpSpPr>
        <p:sp>
          <p:nvSpPr>
            <p:cNvPr id="1080" name="Line 13"/>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1081" name="Line 14"/>
            <p:cNvSpPr>
              <a:spLocks noChangeShapeType="1"/>
            </p:cNvSpPr>
            <p:nvPr/>
          </p:nvSpPr>
          <p:spPr bwMode="auto">
            <a:xfrm>
              <a:off x="1886" y="1942"/>
              <a:ext cx="474" cy="771"/>
            </a:xfrm>
            <a:prstGeom prst="line">
              <a:avLst/>
            </a:prstGeom>
            <a:noFill/>
            <a:ln w="19050">
              <a:solidFill>
                <a:schemeClr val="tx1"/>
              </a:solidFill>
              <a:round/>
              <a:headEnd/>
              <a:tailEnd/>
            </a:ln>
          </p:spPr>
          <p:txBody>
            <a:bodyPr/>
            <a:lstStyle/>
            <a:p>
              <a:endParaRPr lang="en-US"/>
            </a:p>
          </p:txBody>
        </p:sp>
        <p:sp>
          <p:nvSpPr>
            <p:cNvPr id="1082" name="Line 15"/>
            <p:cNvSpPr>
              <a:spLocks noChangeShapeType="1"/>
            </p:cNvSpPr>
            <p:nvPr/>
          </p:nvSpPr>
          <p:spPr bwMode="auto">
            <a:xfrm>
              <a:off x="1282" y="2703"/>
              <a:ext cx="1068" cy="0"/>
            </a:xfrm>
            <a:prstGeom prst="line">
              <a:avLst/>
            </a:prstGeom>
            <a:noFill/>
            <a:ln w="19050">
              <a:solidFill>
                <a:schemeClr val="tx1"/>
              </a:solidFill>
              <a:round/>
              <a:headEnd/>
              <a:tailEnd/>
            </a:ln>
          </p:spPr>
          <p:txBody>
            <a:bodyPr/>
            <a:lstStyle/>
            <a:p>
              <a:endParaRPr lang="en-US"/>
            </a:p>
          </p:txBody>
        </p:sp>
      </p:grpSp>
      <p:sp>
        <p:nvSpPr>
          <p:cNvPr id="1059" name="Line 16"/>
          <p:cNvSpPr>
            <a:spLocks noChangeShapeType="1"/>
          </p:cNvSpPr>
          <p:nvPr/>
        </p:nvSpPr>
        <p:spPr bwMode="auto">
          <a:xfrm>
            <a:off x="2479675" y="836613"/>
            <a:ext cx="3465513" cy="14287"/>
          </a:xfrm>
          <a:prstGeom prst="line">
            <a:avLst/>
          </a:prstGeom>
          <a:noFill/>
          <a:ln w="19050">
            <a:solidFill>
              <a:schemeClr val="tx1"/>
            </a:solidFill>
            <a:round/>
            <a:headEnd/>
            <a:tailEnd/>
          </a:ln>
        </p:spPr>
        <p:txBody>
          <a:bodyPr/>
          <a:lstStyle/>
          <a:p>
            <a:endParaRPr lang="en-US"/>
          </a:p>
        </p:txBody>
      </p:sp>
      <p:sp>
        <p:nvSpPr>
          <p:cNvPr id="1060" name="Oval 21"/>
          <p:cNvSpPr>
            <a:spLocks noChangeArrowheads="1"/>
          </p:cNvSpPr>
          <p:nvPr/>
        </p:nvSpPr>
        <p:spPr bwMode="auto">
          <a:xfrm>
            <a:off x="2462213" y="801688"/>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061" name="Oval 22"/>
          <p:cNvSpPr>
            <a:spLocks noChangeArrowheads="1"/>
          </p:cNvSpPr>
          <p:nvPr/>
        </p:nvSpPr>
        <p:spPr bwMode="auto">
          <a:xfrm>
            <a:off x="4157663" y="801688"/>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062" name="Oval 23"/>
          <p:cNvSpPr>
            <a:spLocks noChangeArrowheads="1"/>
          </p:cNvSpPr>
          <p:nvPr/>
        </p:nvSpPr>
        <p:spPr bwMode="auto">
          <a:xfrm>
            <a:off x="5872163" y="830263"/>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063" name="Oval 24"/>
          <p:cNvSpPr>
            <a:spLocks noChangeArrowheads="1"/>
          </p:cNvSpPr>
          <p:nvPr/>
        </p:nvSpPr>
        <p:spPr bwMode="auto">
          <a:xfrm>
            <a:off x="4891088" y="1982788"/>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064" name="Oval 25"/>
          <p:cNvSpPr>
            <a:spLocks noChangeArrowheads="1"/>
          </p:cNvSpPr>
          <p:nvPr/>
        </p:nvSpPr>
        <p:spPr bwMode="auto">
          <a:xfrm>
            <a:off x="3186113" y="2001838"/>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065" name="Oval 26"/>
          <p:cNvSpPr>
            <a:spLocks noChangeArrowheads="1"/>
          </p:cNvSpPr>
          <p:nvPr/>
        </p:nvSpPr>
        <p:spPr bwMode="auto">
          <a:xfrm>
            <a:off x="1500188" y="2011363"/>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066" name="Oval 27"/>
          <p:cNvSpPr>
            <a:spLocks noChangeArrowheads="1"/>
          </p:cNvSpPr>
          <p:nvPr/>
        </p:nvSpPr>
        <p:spPr bwMode="auto">
          <a:xfrm>
            <a:off x="6577013" y="2001838"/>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1067" name="Line 28"/>
          <p:cNvSpPr>
            <a:spLocks noChangeShapeType="1"/>
          </p:cNvSpPr>
          <p:nvPr/>
        </p:nvSpPr>
        <p:spPr bwMode="auto">
          <a:xfrm>
            <a:off x="2509838" y="287338"/>
            <a:ext cx="0" cy="533400"/>
          </a:xfrm>
          <a:prstGeom prst="line">
            <a:avLst/>
          </a:prstGeom>
          <a:noFill/>
          <a:ln w="28575">
            <a:solidFill>
              <a:schemeClr val="tx1"/>
            </a:solidFill>
            <a:round/>
            <a:headEnd/>
            <a:tailEnd type="triangle" w="med" len="med"/>
          </a:ln>
        </p:spPr>
        <p:txBody>
          <a:bodyPr/>
          <a:lstStyle/>
          <a:p>
            <a:endParaRPr lang="en-US"/>
          </a:p>
        </p:txBody>
      </p:sp>
      <p:sp>
        <p:nvSpPr>
          <p:cNvPr id="1068" name="Line 29"/>
          <p:cNvSpPr>
            <a:spLocks noChangeShapeType="1"/>
          </p:cNvSpPr>
          <p:nvPr/>
        </p:nvSpPr>
        <p:spPr bwMode="auto">
          <a:xfrm>
            <a:off x="5900738" y="325438"/>
            <a:ext cx="0" cy="533400"/>
          </a:xfrm>
          <a:prstGeom prst="line">
            <a:avLst/>
          </a:prstGeom>
          <a:noFill/>
          <a:ln w="28575">
            <a:solidFill>
              <a:schemeClr val="tx1"/>
            </a:solidFill>
            <a:round/>
            <a:headEnd/>
            <a:tailEnd type="triangle" w="med" len="med"/>
          </a:ln>
        </p:spPr>
        <p:txBody>
          <a:bodyPr/>
          <a:lstStyle/>
          <a:p>
            <a:endParaRPr lang="en-US"/>
          </a:p>
        </p:txBody>
      </p:sp>
      <p:sp>
        <p:nvSpPr>
          <p:cNvPr id="1069" name="Line 30"/>
          <p:cNvSpPr>
            <a:spLocks noChangeShapeType="1"/>
          </p:cNvSpPr>
          <p:nvPr/>
        </p:nvSpPr>
        <p:spPr bwMode="auto">
          <a:xfrm>
            <a:off x="3233738" y="2058988"/>
            <a:ext cx="0" cy="600075"/>
          </a:xfrm>
          <a:prstGeom prst="line">
            <a:avLst/>
          </a:prstGeom>
          <a:noFill/>
          <a:ln w="28575">
            <a:solidFill>
              <a:schemeClr val="tx1"/>
            </a:solidFill>
            <a:round/>
            <a:headEnd/>
            <a:tailEnd type="triangle" w="med" len="med"/>
          </a:ln>
        </p:spPr>
        <p:txBody>
          <a:bodyPr/>
          <a:lstStyle/>
          <a:p>
            <a:endParaRPr lang="en-US"/>
          </a:p>
        </p:txBody>
      </p:sp>
      <p:sp>
        <p:nvSpPr>
          <p:cNvPr id="1070" name="Line 31"/>
          <p:cNvSpPr>
            <a:spLocks noChangeShapeType="1"/>
          </p:cNvSpPr>
          <p:nvPr/>
        </p:nvSpPr>
        <p:spPr bwMode="auto">
          <a:xfrm>
            <a:off x="4938713" y="2078038"/>
            <a:ext cx="0" cy="600075"/>
          </a:xfrm>
          <a:prstGeom prst="line">
            <a:avLst/>
          </a:prstGeom>
          <a:noFill/>
          <a:ln w="28575">
            <a:solidFill>
              <a:schemeClr val="tx1"/>
            </a:solidFill>
            <a:round/>
            <a:headEnd/>
            <a:tailEnd type="triangle" w="med" len="med"/>
          </a:ln>
        </p:spPr>
        <p:txBody>
          <a:bodyPr/>
          <a:lstStyle/>
          <a:p>
            <a:endParaRPr lang="en-US"/>
          </a:p>
        </p:txBody>
      </p:sp>
      <p:sp>
        <p:nvSpPr>
          <p:cNvPr id="1071" name="TextBox 29"/>
          <p:cNvSpPr txBox="1">
            <a:spLocks noChangeArrowheads="1"/>
          </p:cNvSpPr>
          <p:nvPr/>
        </p:nvSpPr>
        <p:spPr bwMode="auto">
          <a:xfrm>
            <a:off x="3308350" y="74613"/>
            <a:ext cx="1533525" cy="369887"/>
          </a:xfrm>
          <a:prstGeom prst="rect">
            <a:avLst/>
          </a:prstGeom>
          <a:noFill/>
          <a:ln w="9525">
            <a:noFill/>
            <a:miter lim="800000"/>
            <a:headEnd/>
            <a:tailEnd/>
          </a:ln>
        </p:spPr>
        <p:txBody>
          <a:bodyPr wrap="none">
            <a:spAutoFit/>
          </a:bodyPr>
          <a:lstStyle/>
          <a:p>
            <a:r>
              <a:rPr lang="en-US">
                <a:latin typeface="Calibri" pitchFamily="34" charset="0"/>
              </a:rPr>
              <a:t>Simple trusses</a:t>
            </a:r>
          </a:p>
        </p:txBody>
      </p:sp>
      <p:sp>
        <p:nvSpPr>
          <p:cNvPr id="1075" name="TextBox 36"/>
          <p:cNvSpPr txBox="1">
            <a:spLocks noChangeArrowheads="1"/>
          </p:cNvSpPr>
          <p:nvPr/>
        </p:nvSpPr>
        <p:spPr bwMode="auto">
          <a:xfrm>
            <a:off x="1295400" y="2895600"/>
            <a:ext cx="7085012" cy="1200329"/>
          </a:xfrm>
          <a:prstGeom prst="rect">
            <a:avLst/>
          </a:prstGeom>
          <a:noFill/>
          <a:ln w="9525">
            <a:noFill/>
            <a:miter lim="800000"/>
            <a:headEnd/>
            <a:tailEnd/>
          </a:ln>
        </p:spPr>
        <p:txBody>
          <a:bodyPr wrap="square">
            <a:spAutoFit/>
          </a:bodyPr>
          <a:lstStyle/>
          <a:p>
            <a:r>
              <a:rPr lang="en-US" dirty="0">
                <a:latin typeface="Calibri" pitchFamily="34" charset="0"/>
              </a:rPr>
              <a:t>Simple trusses can be statically determinate, statically underdetermined  (statically indeterminate), or statically </a:t>
            </a:r>
            <a:r>
              <a:rPr lang="en-US" dirty="0" err="1">
                <a:latin typeface="Calibri" pitchFamily="34" charset="0"/>
              </a:rPr>
              <a:t>overdetermined</a:t>
            </a:r>
            <a:r>
              <a:rPr lang="en-US" dirty="0">
                <a:latin typeface="Calibri" pitchFamily="34" charset="0"/>
              </a:rPr>
              <a:t>. </a:t>
            </a:r>
          </a:p>
          <a:p>
            <a:r>
              <a:rPr lang="en-US" dirty="0">
                <a:latin typeface="Calibri" pitchFamily="34" charset="0"/>
              </a:rPr>
              <a:t>If there are </a:t>
            </a:r>
            <a:r>
              <a:rPr lang="en-US" i="1" dirty="0">
                <a:latin typeface="Times New Roman" pitchFamily="18" charset="0"/>
                <a:cs typeface="Times New Roman" pitchFamily="18" charset="0"/>
              </a:rPr>
              <a:t>m</a:t>
            </a:r>
            <a:r>
              <a:rPr lang="en-US" dirty="0">
                <a:latin typeface="Calibri" pitchFamily="34" charset="0"/>
              </a:rPr>
              <a:t> members in the truss, </a:t>
            </a:r>
            <a:r>
              <a:rPr lang="en-US" i="1" dirty="0">
                <a:latin typeface="Times New Roman" pitchFamily="18" charset="0"/>
                <a:cs typeface="Times New Roman" pitchFamily="18" charset="0"/>
              </a:rPr>
              <a:t>n</a:t>
            </a:r>
            <a:r>
              <a:rPr lang="en-US" dirty="0">
                <a:latin typeface="Calibri" pitchFamily="34" charset="0"/>
              </a:rPr>
              <a:t> reaction forces on the entire truss and </a:t>
            </a:r>
            <a:r>
              <a:rPr lang="en-US" i="1" dirty="0">
                <a:latin typeface="Times New Roman" pitchFamily="18" charset="0"/>
                <a:cs typeface="Times New Roman" pitchFamily="18" charset="0"/>
              </a:rPr>
              <a:t>j</a:t>
            </a:r>
            <a:r>
              <a:rPr lang="en-US" dirty="0">
                <a:latin typeface="Calibri" pitchFamily="34" charset="0"/>
              </a:rPr>
              <a:t> pins, then a simple truss is statically determinate if </a:t>
            </a:r>
          </a:p>
        </p:txBody>
      </p:sp>
      <p:graphicFrame>
        <p:nvGraphicFramePr>
          <p:cNvPr id="1053" name="Object 29"/>
          <p:cNvGraphicFramePr>
            <a:graphicFrameLocks noChangeAspect="1"/>
          </p:cNvGraphicFramePr>
          <p:nvPr/>
        </p:nvGraphicFramePr>
        <p:xfrm>
          <a:off x="3190875" y="4495800"/>
          <a:ext cx="1028700" cy="304800"/>
        </p:xfrm>
        <a:graphic>
          <a:graphicData uri="http://schemas.openxmlformats.org/presentationml/2006/ole">
            <mc:AlternateContent xmlns:mc="http://schemas.openxmlformats.org/markup-compatibility/2006">
              <mc:Choice xmlns:v="urn:schemas-microsoft-com:vml" Requires="v">
                <p:oleObj name="Equation" r:id="rId4" imgW="685800" imgH="203200" progId="Equation.DSMT4">
                  <p:embed/>
                </p:oleObj>
              </mc:Choice>
              <mc:Fallback>
                <p:oleObj name="Equation" r:id="rId4" imgW="685800" imgH="203200" progId="Equation.DSMT4">
                  <p:embed/>
                  <p:pic>
                    <p:nvPicPr>
                      <p:cNvPr id="0" name="Picture 3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90875" y="4495800"/>
                        <a:ext cx="1028700"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6" name="TextBox 38"/>
          <p:cNvSpPr txBox="1">
            <a:spLocks noChangeArrowheads="1"/>
          </p:cNvSpPr>
          <p:nvPr/>
        </p:nvSpPr>
        <p:spPr bwMode="auto">
          <a:xfrm>
            <a:off x="4648200" y="4419600"/>
            <a:ext cx="4213225" cy="641350"/>
          </a:xfrm>
          <a:prstGeom prst="rect">
            <a:avLst/>
          </a:prstGeom>
          <a:noFill/>
          <a:ln w="9525">
            <a:noFill/>
            <a:miter lim="800000"/>
            <a:headEnd/>
            <a:tailEnd/>
          </a:ln>
        </p:spPr>
        <p:txBody>
          <a:bodyPr wrap="none">
            <a:spAutoFit/>
          </a:bodyPr>
          <a:lstStyle/>
          <a:p>
            <a:r>
              <a:rPr lang="en-US" dirty="0">
                <a:latin typeface="Calibri" pitchFamily="34" charset="0"/>
              </a:rPr>
              <a:t>(the truss above is statically determinate:</a:t>
            </a:r>
          </a:p>
          <a:p>
            <a:r>
              <a:rPr lang="en-US" dirty="0">
                <a:latin typeface="Calibri" pitchFamily="34" charset="0"/>
              </a:rPr>
              <a:t>                  11 members,  3 reactions, 7 pins)</a:t>
            </a:r>
          </a:p>
        </p:txBody>
      </p:sp>
      <p:sp>
        <p:nvSpPr>
          <p:cNvPr id="1077" name="TextBox 39"/>
          <p:cNvSpPr txBox="1">
            <a:spLocks noChangeArrowheads="1"/>
          </p:cNvSpPr>
          <p:nvPr/>
        </p:nvSpPr>
        <p:spPr bwMode="auto">
          <a:xfrm>
            <a:off x="1371600" y="4953000"/>
            <a:ext cx="3798888" cy="369888"/>
          </a:xfrm>
          <a:prstGeom prst="rect">
            <a:avLst/>
          </a:prstGeom>
          <a:noFill/>
          <a:ln w="9525">
            <a:noFill/>
            <a:miter lim="800000"/>
            <a:headEnd/>
            <a:tailEnd/>
          </a:ln>
        </p:spPr>
        <p:txBody>
          <a:bodyPr wrap="none">
            <a:spAutoFit/>
          </a:bodyPr>
          <a:lstStyle/>
          <a:p>
            <a:r>
              <a:rPr lang="en-US">
                <a:latin typeface="Calibri" pitchFamily="34" charset="0"/>
              </a:rPr>
              <a:t>The truss is statically  indeterminate if</a:t>
            </a:r>
          </a:p>
        </p:txBody>
      </p:sp>
      <p:graphicFrame>
        <p:nvGraphicFramePr>
          <p:cNvPr id="1054" name="Object 30"/>
          <p:cNvGraphicFramePr>
            <a:graphicFrameLocks noChangeAspect="1"/>
          </p:cNvGraphicFramePr>
          <p:nvPr/>
        </p:nvGraphicFramePr>
        <p:xfrm>
          <a:off x="3114675" y="5334000"/>
          <a:ext cx="1119188" cy="331788"/>
        </p:xfrm>
        <a:graphic>
          <a:graphicData uri="http://schemas.openxmlformats.org/presentationml/2006/ole">
            <mc:AlternateContent xmlns:mc="http://schemas.openxmlformats.org/markup-compatibility/2006">
              <mc:Choice xmlns:v="urn:schemas-microsoft-com:vml" Requires="v">
                <p:oleObj name="Equation" r:id="rId6" imgW="685800" imgH="203200" progId="Equation.DSMT4">
                  <p:embed/>
                </p:oleObj>
              </mc:Choice>
              <mc:Fallback>
                <p:oleObj name="Equation" r:id="rId6" imgW="685800" imgH="203200" progId="Equation.DSMT4">
                  <p:embed/>
                  <p:pic>
                    <p:nvPicPr>
                      <p:cNvPr id="0" name="Picture 3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4675" y="5334000"/>
                        <a:ext cx="1119188" cy="331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8" name="TextBox 41"/>
          <p:cNvSpPr txBox="1">
            <a:spLocks noChangeArrowheads="1"/>
          </p:cNvSpPr>
          <p:nvPr/>
        </p:nvSpPr>
        <p:spPr bwMode="auto">
          <a:xfrm>
            <a:off x="1524000" y="5791200"/>
            <a:ext cx="3856038" cy="369888"/>
          </a:xfrm>
          <a:prstGeom prst="rect">
            <a:avLst/>
          </a:prstGeom>
          <a:noFill/>
          <a:ln w="9525">
            <a:noFill/>
            <a:miter lim="800000"/>
            <a:headEnd/>
            <a:tailEnd/>
          </a:ln>
        </p:spPr>
        <p:txBody>
          <a:bodyPr wrap="none">
            <a:spAutoFit/>
          </a:bodyPr>
          <a:lstStyle/>
          <a:p>
            <a:r>
              <a:rPr lang="en-US">
                <a:latin typeface="Calibri" pitchFamily="34" charset="0"/>
              </a:rPr>
              <a:t>The truss is statically overdetermined if</a:t>
            </a:r>
          </a:p>
        </p:txBody>
      </p:sp>
      <p:graphicFrame>
        <p:nvGraphicFramePr>
          <p:cNvPr id="1055" name="Object 31"/>
          <p:cNvGraphicFramePr>
            <a:graphicFrameLocks noChangeAspect="1"/>
          </p:cNvGraphicFramePr>
          <p:nvPr/>
        </p:nvGraphicFramePr>
        <p:xfrm>
          <a:off x="3267075" y="6324600"/>
          <a:ext cx="1119188" cy="331788"/>
        </p:xfrm>
        <a:graphic>
          <a:graphicData uri="http://schemas.openxmlformats.org/presentationml/2006/ole">
            <mc:AlternateContent xmlns:mc="http://schemas.openxmlformats.org/markup-compatibility/2006">
              <mc:Choice xmlns:v="urn:schemas-microsoft-com:vml" Requires="v">
                <p:oleObj name="Equation" r:id="rId8" imgW="685800" imgH="203200" progId="Equation.DSMT4">
                  <p:embed/>
                </p:oleObj>
              </mc:Choice>
              <mc:Fallback>
                <p:oleObj name="Equation" r:id="rId8" imgW="685800" imgH="203200" progId="Equation.DSMT4">
                  <p:embed/>
                  <p:pic>
                    <p:nvPicPr>
                      <p:cNvPr id="0" name="Picture 3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67075" y="6324600"/>
                        <a:ext cx="1119188" cy="3317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9" name="TextBox 43"/>
          <p:cNvSpPr txBox="1">
            <a:spLocks noChangeArrowheads="1"/>
          </p:cNvSpPr>
          <p:nvPr/>
        </p:nvSpPr>
        <p:spPr bwMode="auto">
          <a:xfrm>
            <a:off x="4821238" y="6211888"/>
            <a:ext cx="4322762" cy="646112"/>
          </a:xfrm>
          <a:prstGeom prst="rect">
            <a:avLst/>
          </a:prstGeom>
          <a:noFill/>
          <a:ln w="9525">
            <a:noFill/>
            <a:miter lim="800000"/>
            <a:headEnd/>
            <a:tailEnd/>
          </a:ln>
        </p:spPr>
        <p:txBody>
          <a:bodyPr wrap="none">
            <a:spAutoFit/>
          </a:bodyPr>
          <a:lstStyle/>
          <a:p>
            <a:r>
              <a:rPr lang="en-US">
                <a:latin typeface="Calibri" pitchFamily="34" charset="0"/>
              </a:rPr>
              <a:t>(such trusses are unstable or not sufficiently</a:t>
            </a:r>
          </a:p>
          <a:p>
            <a:r>
              <a:rPr lang="en-US">
                <a:latin typeface="Calibri" pitchFamily="34" charset="0"/>
              </a:rPr>
              <a:t>constrained to prevent motion)</a:t>
            </a:r>
          </a:p>
        </p:txBody>
      </p:sp>
      <p:cxnSp>
        <p:nvCxnSpPr>
          <p:cNvPr id="3" name="Straight Arrow Connector 2">
            <a:extLst>
              <a:ext uri="{FF2B5EF4-FFF2-40B4-BE49-F238E27FC236}">
                <a16:creationId xmlns:a16="http://schemas.microsoft.com/office/drawing/2014/main" id="{17A3885A-CBDD-6D9C-BAC4-67B9CDEA15EA}"/>
              </a:ext>
            </a:extLst>
          </p:cNvPr>
          <p:cNvCxnSpPr/>
          <p:nvPr/>
        </p:nvCxnSpPr>
        <p:spPr>
          <a:xfrm flipV="1">
            <a:off x="6603786" y="2078038"/>
            <a:ext cx="0" cy="45561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CBAECFE1-B418-126B-AE05-CDE005FE8376}"/>
              </a:ext>
            </a:extLst>
          </p:cNvPr>
          <p:cNvCxnSpPr/>
          <p:nvPr/>
        </p:nvCxnSpPr>
        <p:spPr>
          <a:xfrm flipV="1">
            <a:off x="1521040" y="2100263"/>
            <a:ext cx="0" cy="45561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3756E2D0-88BA-A741-B3C5-869BED5BCCF0}"/>
              </a:ext>
            </a:extLst>
          </p:cNvPr>
          <p:cNvCxnSpPr/>
          <p:nvPr/>
        </p:nvCxnSpPr>
        <p:spPr>
          <a:xfrm>
            <a:off x="966788" y="2063235"/>
            <a:ext cx="53340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9" name="Group 7"/>
          <p:cNvGrpSpPr>
            <a:grpSpLocks/>
          </p:cNvGrpSpPr>
          <p:nvPr/>
        </p:nvGrpSpPr>
        <p:grpSpPr bwMode="auto">
          <a:xfrm>
            <a:off x="1722438" y="1066800"/>
            <a:ext cx="1711325" cy="1223963"/>
            <a:chOff x="1282" y="1942"/>
            <a:chExt cx="1078" cy="771"/>
          </a:xfrm>
        </p:grpSpPr>
        <p:sp>
          <p:nvSpPr>
            <p:cNvPr id="2090" name="Line 4"/>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2091" name="Line 5"/>
            <p:cNvSpPr>
              <a:spLocks noChangeShapeType="1"/>
            </p:cNvSpPr>
            <p:nvPr/>
          </p:nvSpPr>
          <p:spPr bwMode="auto">
            <a:xfrm>
              <a:off x="1886" y="1942"/>
              <a:ext cx="474" cy="771"/>
            </a:xfrm>
            <a:prstGeom prst="line">
              <a:avLst/>
            </a:prstGeom>
            <a:noFill/>
            <a:ln w="19050">
              <a:solidFill>
                <a:schemeClr val="tx1"/>
              </a:solidFill>
              <a:round/>
              <a:headEnd/>
              <a:tailEnd/>
            </a:ln>
          </p:spPr>
          <p:txBody>
            <a:bodyPr/>
            <a:lstStyle/>
            <a:p>
              <a:endParaRPr lang="en-US"/>
            </a:p>
          </p:txBody>
        </p:sp>
        <p:sp>
          <p:nvSpPr>
            <p:cNvPr id="2092" name="Line 6"/>
            <p:cNvSpPr>
              <a:spLocks noChangeShapeType="1"/>
            </p:cNvSpPr>
            <p:nvPr/>
          </p:nvSpPr>
          <p:spPr bwMode="auto">
            <a:xfrm>
              <a:off x="1282" y="2703"/>
              <a:ext cx="1068" cy="0"/>
            </a:xfrm>
            <a:prstGeom prst="line">
              <a:avLst/>
            </a:prstGeom>
            <a:noFill/>
            <a:ln w="19050">
              <a:solidFill>
                <a:schemeClr val="tx1"/>
              </a:solidFill>
              <a:round/>
              <a:headEnd/>
              <a:tailEnd/>
            </a:ln>
          </p:spPr>
          <p:txBody>
            <a:bodyPr/>
            <a:lstStyle/>
            <a:p>
              <a:endParaRPr lang="en-US"/>
            </a:p>
          </p:txBody>
        </p:sp>
      </p:grpSp>
      <p:grpSp>
        <p:nvGrpSpPr>
          <p:cNvPr id="2060" name="Group 8"/>
          <p:cNvGrpSpPr>
            <a:grpSpLocks/>
          </p:cNvGrpSpPr>
          <p:nvPr/>
        </p:nvGrpSpPr>
        <p:grpSpPr bwMode="auto">
          <a:xfrm>
            <a:off x="3419475" y="1066800"/>
            <a:ext cx="1711325" cy="1223963"/>
            <a:chOff x="1282" y="1942"/>
            <a:chExt cx="1078" cy="771"/>
          </a:xfrm>
        </p:grpSpPr>
        <p:sp>
          <p:nvSpPr>
            <p:cNvPr id="2087" name="Line 9"/>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2088" name="Line 10"/>
            <p:cNvSpPr>
              <a:spLocks noChangeShapeType="1"/>
            </p:cNvSpPr>
            <p:nvPr/>
          </p:nvSpPr>
          <p:spPr bwMode="auto">
            <a:xfrm>
              <a:off x="1886" y="1942"/>
              <a:ext cx="474" cy="771"/>
            </a:xfrm>
            <a:prstGeom prst="line">
              <a:avLst/>
            </a:prstGeom>
            <a:noFill/>
            <a:ln w="19050">
              <a:solidFill>
                <a:schemeClr val="tx1"/>
              </a:solidFill>
              <a:round/>
              <a:headEnd/>
              <a:tailEnd/>
            </a:ln>
          </p:spPr>
          <p:txBody>
            <a:bodyPr/>
            <a:lstStyle/>
            <a:p>
              <a:endParaRPr lang="en-US"/>
            </a:p>
          </p:txBody>
        </p:sp>
        <p:sp>
          <p:nvSpPr>
            <p:cNvPr id="2089" name="Line 11"/>
            <p:cNvSpPr>
              <a:spLocks noChangeShapeType="1"/>
            </p:cNvSpPr>
            <p:nvPr/>
          </p:nvSpPr>
          <p:spPr bwMode="auto">
            <a:xfrm>
              <a:off x="1282" y="2703"/>
              <a:ext cx="1068" cy="0"/>
            </a:xfrm>
            <a:prstGeom prst="line">
              <a:avLst/>
            </a:prstGeom>
            <a:noFill/>
            <a:ln w="19050">
              <a:solidFill>
                <a:schemeClr val="tx1"/>
              </a:solidFill>
              <a:round/>
              <a:headEnd/>
              <a:tailEnd/>
            </a:ln>
          </p:spPr>
          <p:txBody>
            <a:bodyPr/>
            <a:lstStyle/>
            <a:p>
              <a:endParaRPr lang="en-US"/>
            </a:p>
          </p:txBody>
        </p:sp>
      </p:grpSp>
      <p:grpSp>
        <p:nvGrpSpPr>
          <p:cNvPr id="2061" name="Group 12"/>
          <p:cNvGrpSpPr>
            <a:grpSpLocks/>
          </p:cNvGrpSpPr>
          <p:nvPr/>
        </p:nvGrpSpPr>
        <p:grpSpPr bwMode="auto">
          <a:xfrm>
            <a:off x="5130800" y="1082675"/>
            <a:ext cx="1711325" cy="1223963"/>
            <a:chOff x="1282" y="1942"/>
            <a:chExt cx="1078" cy="771"/>
          </a:xfrm>
        </p:grpSpPr>
        <p:sp>
          <p:nvSpPr>
            <p:cNvPr id="2084" name="Line 13"/>
            <p:cNvSpPr>
              <a:spLocks noChangeShapeType="1"/>
            </p:cNvSpPr>
            <p:nvPr/>
          </p:nvSpPr>
          <p:spPr bwMode="auto">
            <a:xfrm flipV="1">
              <a:off x="1291" y="1951"/>
              <a:ext cx="604" cy="734"/>
            </a:xfrm>
            <a:prstGeom prst="line">
              <a:avLst/>
            </a:prstGeom>
            <a:noFill/>
            <a:ln w="19050">
              <a:solidFill>
                <a:schemeClr val="tx1"/>
              </a:solidFill>
              <a:round/>
              <a:headEnd/>
              <a:tailEnd/>
            </a:ln>
          </p:spPr>
          <p:txBody>
            <a:bodyPr/>
            <a:lstStyle/>
            <a:p>
              <a:endParaRPr lang="en-US"/>
            </a:p>
          </p:txBody>
        </p:sp>
        <p:sp>
          <p:nvSpPr>
            <p:cNvPr id="2085" name="Line 14"/>
            <p:cNvSpPr>
              <a:spLocks noChangeShapeType="1"/>
            </p:cNvSpPr>
            <p:nvPr/>
          </p:nvSpPr>
          <p:spPr bwMode="auto">
            <a:xfrm>
              <a:off x="1886" y="1942"/>
              <a:ext cx="474" cy="771"/>
            </a:xfrm>
            <a:prstGeom prst="line">
              <a:avLst/>
            </a:prstGeom>
            <a:noFill/>
            <a:ln w="19050">
              <a:solidFill>
                <a:schemeClr val="tx1"/>
              </a:solidFill>
              <a:round/>
              <a:headEnd/>
              <a:tailEnd/>
            </a:ln>
          </p:spPr>
          <p:txBody>
            <a:bodyPr/>
            <a:lstStyle/>
            <a:p>
              <a:endParaRPr lang="en-US"/>
            </a:p>
          </p:txBody>
        </p:sp>
        <p:sp>
          <p:nvSpPr>
            <p:cNvPr id="2086" name="Line 15"/>
            <p:cNvSpPr>
              <a:spLocks noChangeShapeType="1"/>
            </p:cNvSpPr>
            <p:nvPr/>
          </p:nvSpPr>
          <p:spPr bwMode="auto">
            <a:xfrm>
              <a:off x="1282" y="2703"/>
              <a:ext cx="1068" cy="0"/>
            </a:xfrm>
            <a:prstGeom prst="line">
              <a:avLst/>
            </a:prstGeom>
            <a:noFill/>
            <a:ln w="19050">
              <a:solidFill>
                <a:schemeClr val="tx1"/>
              </a:solidFill>
              <a:round/>
              <a:headEnd/>
              <a:tailEnd/>
            </a:ln>
          </p:spPr>
          <p:txBody>
            <a:bodyPr/>
            <a:lstStyle/>
            <a:p>
              <a:endParaRPr lang="en-US"/>
            </a:p>
          </p:txBody>
        </p:sp>
      </p:grpSp>
      <p:sp>
        <p:nvSpPr>
          <p:cNvPr id="2062" name="Line 16"/>
          <p:cNvSpPr>
            <a:spLocks noChangeShapeType="1"/>
          </p:cNvSpPr>
          <p:nvPr/>
        </p:nvSpPr>
        <p:spPr bwMode="auto">
          <a:xfrm>
            <a:off x="2667000" y="1066800"/>
            <a:ext cx="3465513" cy="14288"/>
          </a:xfrm>
          <a:prstGeom prst="line">
            <a:avLst/>
          </a:prstGeom>
          <a:noFill/>
          <a:ln w="19050">
            <a:solidFill>
              <a:schemeClr val="tx1"/>
            </a:solidFill>
            <a:round/>
            <a:headEnd/>
            <a:tailEnd/>
          </a:ln>
        </p:spPr>
        <p:txBody>
          <a:bodyPr/>
          <a:lstStyle/>
          <a:p>
            <a:endParaRPr lang="en-US"/>
          </a:p>
        </p:txBody>
      </p:sp>
      <p:sp>
        <p:nvSpPr>
          <p:cNvPr id="2063" name="Oval 21"/>
          <p:cNvSpPr>
            <a:spLocks noChangeArrowheads="1"/>
          </p:cNvSpPr>
          <p:nvPr/>
        </p:nvSpPr>
        <p:spPr bwMode="auto">
          <a:xfrm>
            <a:off x="2649538" y="1031875"/>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064" name="Oval 22"/>
          <p:cNvSpPr>
            <a:spLocks noChangeArrowheads="1"/>
          </p:cNvSpPr>
          <p:nvPr/>
        </p:nvSpPr>
        <p:spPr bwMode="auto">
          <a:xfrm>
            <a:off x="4344988" y="1031875"/>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065" name="Oval 23"/>
          <p:cNvSpPr>
            <a:spLocks noChangeArrowheads="1"/>
          </p:cNvSpPr>
          <p:nvPr/>
        </p:nvSpPr>
        <p:spPr bwMode="auto">
          <a:xfrm>
            <a:off x="6059488" y="1060450"/>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066" name="Oval 24"/>
          <p:cNvSpPr>
            <a:spLocks noChangeArrowheads="1"/>
          </p:cNvSpPr>
          <p:nvPr/>
        </p:nvSpPr>
        <p:spPr bwMode="auto">
          <a:xfrm>
            <a:off x="5078413" y="2212975"/>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067" name="Oval 25"/>
          <p:cNvSpPr>
            <a:spLocks noChangeArrowheads="1"/>
          </p:cNvSpPr>
          <p:nvPr/>
        </p:nvSpPr>
        <p:spPr bwMode="auto">
          <a:xfrm>
            <a:off x="3373438" y="2232025"/>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068" name="Oval 26"/>
          <p:cNvSpPr>
            <a:spLocks noChangeArrowheads="1"/>
          </p:cNvSpPr>
          <p:nvPr/>
        </p:nvSpPr>
        <p:spPr bwMode="auto">
          <a:xfrm>
            <a:off x="1687513" y="2241550"/>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069" name="Oval 27"/>
          <p:cNvSpPr>
            <a:spLocks noChangeArrowheads="1"/>
          </p:cNvSpPr>
          <p:nvPr/>
        </p:nvSpPr>
        <p:spPr bwMode="auto">
          <a:xfrm>
            <a:off x="6764338" y="2232025"/>
            <a:ext cx="88900" cy="88900"/>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2070" name="Line 28"/>
          <p:cNvSpPr>
            <a:spLocks noChangeShapeType="1"/>
          </p:cNvSpPr>
          <p:nvPr/>
        </p:nvSpPr>
        <p:spPr bwMode="auto">
          <a:xfrm>
            <a:off x="2697163" y="517525"/>
            <a:ext cx="0" cy="533400"/>
          </a:xfrm>
          <a:prstGeom prst="line">
            <a:avLst/>
          </a:prstGeom>
          <a:noFill/>
          <a:ln w="28575">
            <a:solidFill>
              <a:schemeClr val="tx1"/>
            </a:solidFill>
            <a:round/>
            <a:headEnd/>
            <a:tailEnd type="triangle" w="med" len="med"/>
          </a:ln>
        </p:spPr>
        <p:txBody>
          <a:bodyPr/>
          <a:lstStyle/>
          <a:p>
            <a:endParaRPr lang="en-US"/>
          </a:p>
        </p:txBody>
      </p:sp>
      <p:sp>
        <p:nvSpPr>
          <p:cNvPr id="2071" name="Line 29"/>
          <p:cNvSpPr>
            <a:spLocks noChangeShapeType="1"/>
          </p:cNvSpPr>
          <p:nvPr/>
        </p:nvSpPr>
        <p:spPr bwMode="auto">
          <a:xfrm>
            <a:off x="6088063" y="555625"/>
            <a:ext cx="0" cy="533400"/>
          </a:xfrm>
          <a:prstGeom prst="line">
            <a:avLst/>
          </a:prstGeom>
          <a:noFill/>
          <a:ln w="28575">
            <a:solidFill>
              <a:schemeClr val="tx1"/>
            </a:solidFill>
            <a:round/>
            <a:headEnd/>
            <a:tailEnd type="triangle" w="med" len="med"/>
          </a:ln>
        </p:spPr>
        <p:txBody>
          <a:bodyPr/>
          <a:lstStyle/>
          <a:p>
            <a:endParaRPr lang="en-US"/>
          </a:p>
        </p:txBody>
      </p:sp>
      <p:sp>
        <p:nvSpPr>
          <p:cNvPr id="2072" name="Line 30"/>
          <p:cNvSpPr>
            <a:spLocks noChangeShapeType="1"/>
          </p:cNvSpPr>
          <p:nvPr/>
        </p:nvSpPr>
        <p:spPr bwMode="auto">
          <a:xfrm>
            <a:off x="3421063" y="2289175"/>
            <a:ext cx="0" cy="600075"/>
          </a:xfrm>
          <a:prstGeom prst="line">
            <a:avLst/>
          </a:prstGeom>
          <a:noFill/>
          <a:ln w="28575">
            <a:solidFill>
              <a:schemeClr val="tx1"/>
            </a:solidFill>
            <a:round/>
            <a:headEnd/>
            <a:tailEnd type="triangle" w="med" len="med"/>
          </a:ln>
        </p:spPr>
        <p:txBody>
          <a:bodyPr/>
          <a:lstStyle/>
          <a:p>
            <a:endParaRPr lang="en-US"/>
          </a:p>
        </p:txBody>
      </p:sp>
      <p:sp>
        <p:nvSpPr>
          <p:cNvPr id="2073" name="Line 31"/>
          <p:cNvSpPr>
            <a:spLocks noChangeShapeType="1"/>
          </p:cNvSpPr>
          <p:nvPr/>
        </p:nvSpPr>
        <p:spPr bwMode="auto">
          <a:xfrm>
            <a:off x="5126038" y="2308225"/>
            <a:ext cx="0" cy="600075"/>
          </a:xfrm>
          <a:prstGeom prst="line">
            <a:avLst/>
          </a:prstGeom>
          <a:noFill/>
          <a:ln w="28575">
            <a:solidFill>
              <a:schemeClr val="tx1"/>
            </a:solidFill>
            <a:round/>
            <a:headEnd/>
            <a:tailEnd type="triangle" w="med" len="med"/>
          </a:ln>
        </p:spPr>
        <p:txBody>
          <a:bodyPr/>
          <a:lstStyle/>
          <a:p>
            <a:endParaRPr lang="en-US"/>
          </a:p>
        </p:txBody>
      </p:sp>
      <p:sp>
        <p:nvSpPr>
          <p:cNvPr id="2074" name="TextBox 25"/>
          <p:cNvSpPr txBox="1">
            <a:spLocks noChangeArrowheads="1"/>
          </p:cNvSpPr>
          <p:nvPr/>
        </p:nvSpPr>
        <p:spPr bwMode="auto">
          <a:xfrm>
            <a:off x="2667000" y="0"/>
            <a:ext cx="3646488" cy="369888"/>
          </a:xfrm>
          <a:prstGeom prst="rect">
            <a:avLst/>
          </a:prstGeom>
          <a:noFill/>
          <a:ln w="9525">
            <a:noFill/>
            <a:miter lim="800000"/>
            <a:headEnd/>
            <a:tailEnd/>
          </a:ln>
        </p:spPr>
        <p:txBody>
          <a:bodyPr wrap="none">
            <a:spAutoFit/>
          </a:bodyPr>
          <a:lstStyle/>
          <a:p>
            <a:r>
              <a:rPr lang="en-US" dirty="0">
                <a:latin typeface="Calibri" pitchFamily="34" charset="0"/>
              </a:rPr>
              <a:t>Statically determinate simple trusses</a:t>
            </a:r>
          </a:p>
        </p:txBody>
      </p:sp>
      <p:graphicFrame>
        <p:nvGraphicFramePr>
          <p:cNvPr id="2058" name="Object 10"/>
          <p:cNvGraphicFramePr>
            <a:graphicFrameLocks noChangeAspect="1"/>
          </p:cNvGraphicFramePr>
          <p:nvPr/>
        </p:nvGraphicFramePr>
        <p:xfrm>
          <a:off x="3490913" y="4038600"/>
          <a:ext cx="1543050" cy="457200"/>
        </p:xfrm>
        <a:graphic>
          <a:graphicData uri="http://schemas.openxmlformats.org/presentationml/2006/ole">
            <mc:AlternateContent xmlns:mc="http://schemas.openxmlformats.org/markup-compatibility/2006">
              <mc:Choice xmlns:v="urn:schemas-microsoft-com:vml" Requires="v">
                <p:oleObj name="Equation" r:id="rId4" imgW="685800" imgH="203200" progId="Equation.DSMT4">
                  <p:embed/>
                </p:oleObj>
              </mc:Choice>
              <mc:Fallback>
                <p:oleObj name="Equation" r:id="rId4" imgW="685800" imgH="203200" progId="Equation.DSMT4">
                  <p:embed/>
                  <p:pic>
                    <p:nvPicPr>
                      <p:cNvPr id="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0913" y="4038600"/>
                        <a:ext cx="154305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2" name="Straight Arrow Connector 31"/>
          <p:cNvCxnSpPr/>
          <p:nvPr/>
        </p:nvCxnSpPr>
        <p:spPr>
          <a:xfrm rot="5400000" flipH="1" flipV="1">
            <a:off x="3391694" y="4761706"/>
            <a:ext cx="533400" cy="158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79" name="TextBox 32"/>
          <p:cNvSpPr txBox="1">
            <a:spLocks noChangeArrowheads="1"/>
          </p:cNvSpPr>
          <p:nvPr/>
        </p:nvSpPr>
        <p:spPr bwMode="auto">
          <a:xfrm>
            <a:off x="2971800" y="5181600"/>
            <a:ext cx="1295400" cy="1200150"/>
          </a:xfrm>
          <a:prstGeom prst="rect">
            <a:avLst/>
          </a:prstGeom>
          <a:noFill/>
          <a:ln w="9525">
            <a:noFill/>
            <a:miter lim="800000"/>
            <a:headEnd/>
            <a:tailEnd/>
          </a:ln>
        </p:spPr>
        <p:txBody>
          <a:bodyPr>
            <a:spAutoFit/>
          </a:bodyPr>
          <a:lstStyle/>
          <a:p>
            <a:r>
              <a:rPr lang="en-US">
                <a:latin typeface="Calibri" pitchFamily="34" charset="0"/>
              </a:rPr>
              <a:t>Number of unknown member forces</a:t>
            </a:r>
          </a:p>
        </p:txBody>
      </p:sp>
      <p:sp>
        <p:nvSpPr>
          <p:cNvPr id="2080" name="TextBox 35"/>
          <p:cNvSpPr txBox="1">
            <a:spLocks noChangeArrowheads="1"/>
          </p:cNvSpPr>
          <p:nvPr/>
        </p:nvSpPr>
        <p:spPr bwMode="auto">
          <a:xfrm>
            <a:off x="3429000" y="2590800"/>
            <a:ext cx="1676400" cy="923925"/>
          </a:xfrm>
          <a:prstGeom prst="rect">
            <a:avLst/>
          </a:prstGeom>
          <a:noFill/>
          <a:ln w="9525">
            <a:noFill/>
            <a:miter lim="800000"/>
            <a:headEnd/>
            <a:tailEnd/>
          </a:ln>
        </p:spPr>
        <p:txBody>
          <a:bodyPr>
            <a:spAutoFit/>
          </a:bodyPr>
          <a:lstStyle/>
          <a:p>
            <a:r>
              <a:rPr lang="en-US">
                <a:latin typeface="Calibri" pitchFamily="34" charset="0"/>
              </a:rPr>
              <a:t>The number of external reaction forces</a:t>
            </a:r>
          </a:p>
        </p:txBody>
      </p:sp>
      <p:cxnSp>
        <p:nvCxnSpPr>
          <p:cNvPr id="38" name="Straight Arrow Connector 37"/>
          <p:cNvCxnSpPr/>
          <p:nvPr/>
        </p:nvCxnSpPr>
        <p:spPr>
          <a:xfrm rot="5400000" flipH="1" flipV="1">
            <a:off x="4458494" y="4761706"/>
            <a:ext cx="533400" cy="158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rot="5400000">
            <a:off x="3886994" y="3809206"/>
            <a:ext cx="457200" cy="158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83" name="TextBox 40"/>
          <p:cNvSpPr txBox="1">
            <a:spLocks noChangeArrowheads="1"/>
          </p:cNvSpPr>
          <p:nvPr/>
        </p:nvSpPr>
        <p:spPr bwMode="auto">
          <a:xfrm>
            <a:off x="4419600" y="5105400"/>
            <a:ext cx="1752600" cy="923925"/>
          </a:xfrm>
          <a:prstGeom prst="rect">
            <a:avLst/>
          </a:prstGeom>
          <a:noFill/>
          <a:ln w="9525">
            <a:noFill/>
            <a:miter lim="800000"/>
            <a:headEnd/>
            <a:tailEnd/>
          </a:ln>
        </p:spPr>
        <p:txBody>
          <a:bodyPr>
            <a:spAutoFit/>
          </a:bodyPr>
          <a:lstStyle/>
          <a:p>
            <a:r>
              <a:rPr lang="en-US">
                <a:latin typeface="Calibri" pitchFamily="34" charset="0"/>
              </a:rPr>
              <a:t>2 equilibrium equations at each pin</a:t>
            </a:r>
          </a:p>
        </p:txBody>
      </p:sp>
      <p:cxnSp>
        <p:nvCxnSpPr>
          <p:cNvPr id="3" name="Straight Arrow Connector 2">
            <a:extLst>
              <a:ext uri="{FF2B5EF4-FFF2-40B4-BE49-F238E27FC236}">
                <a16:creationId xmlns:a16="http://schemas.microsoft.com/office/drawing/2014/main" id="{B265B3E1-2605-D959-A9B6-30765F9E56A0}"/>
              </a:ext>
            </a:extLst>
          </p:cNvPr>
          <p:cNvCxnSpPr/>
          <p:nvPr/>
        </p:nvCxnSpPr>
        <p:spPr>
          <a:xfrm flipV="1">
            <a:off x="6808788" y="2346324"/>
            <a:ext cx="0" cy="4572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BC7F77D5-ED12-4A26-70DD-195080D70B47}"/>
              </a:ext>
            </a:extLst>
          </p:cNvPr>
          <p:cNvCxnSpPr/>
          <p:nvPr/>
        </p:nvCxnSpPr>
        <p:spPr>
          <a:xfrm flipV="1">
            <a:off x="1712785" y="2330450"/>
            <a:ext cx="0" cy="4572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6639F364-EB01-1FAF-50C6-C723159C1DEE}"/>
              </a:ext>
            </a:extLst>
          </p:cNvPr>
          <p:cNvCxnSpPr/>
          <p:nvPr/>
        </p:nvCxnSpPr>
        <p:spPr>
          <a:xfrm>
            <a:off x="1138881" y="2283661"/>
            <a:ext cx="531813"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rot="5400000" flipH="1" flipV="1">
            <a:off x="4017305" y="1376391"/>
            <a:ext cx="1524000" cy="1524000"/>
          </a:xfrm>
          <a:prstGeom prst="line">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555593" y="1376391"/>
            <a:ext cx="3175" cy="1543050"/>
          </a:xfrm>
          <a:prstGeom prst="line">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10800000">
            <a:off x="4017305" y="2900391"/>
            <a:ext cx="1600200" cy="0"/>
          </a:xfrm>
          <a:prstGeom prst="line">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9" name="Isosceles Triangle 8"/>
          <p:cNvSpPr/>
          <p:nvPr/>
        </p:nvSpPr>
        <p:spPr>
          <a:xfrm>
            <a:off x="3934755" y="2901979"/>
            <a:ext cx="236538" cy="196850"/>
          </a:xfrm>
          <a:prstGeom prst="triangl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a:off x="5458755" y="2921029"/>
            <a:ext cx="220663" cy="19685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2" name="Straight Connector 11"/>
          <p:cNvCxnSpPr>
            <a:cxnSpLocks/>
          </p:cNvCxnSpPr>
          <p:nvPr/>
        </p:nvCxnSpPr>
        <p:spPr>
          <a:xfrm>
            <a:off x="3709795" y="3109756"/>
            <a:ext cx="75472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a:off x="5231277" y="3117431"/>
            <a:ext cx="614828"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22556" name="TextBox 16"/>
          <p:cNvSpPr txBox="1">
            <a:spLocks noChangeArrowheads="1"/>
          </p:cNvSpPr>
          <p:nvPr/>
        </p:nvSpPr>
        <p:spPr bwMode="auto">
          <a:xfrm>
            <a:off x="6087610" y="1014441"/>
            <a:ext cx="881063" cy="369888"/>
          </a:xfrm>
          <a:prstGeom prst="rect">
            <a:avLst/>
          </a:prstGeom>
          <a:noFill/>
          <a:ln w="9525">
            <a:noFill/>
            <a:miter lim="800000"/>
            <a:headEnd/>
            <a:tailEnd/>
          </a:ln>
        </p:spPr>
        <p:txBody>
          <a:bodyPr wrap="none">
            <a:spAutoFit/>
          </a:bodyPr>
          <a:lstStyle/>
          <a:p>
            <a:r>
              <a:rPr lang="en-US" dirty="0">
                <a:latin typeface="Calibri" pitchFamily="34" charset="0"/>
              </a:rPr>
              <a:t>1200 </a:t>
            </a:r>
            <a:r>
              <a:rPr lang="en-US" dirty="0" err="1">
                <a:latin typeface="Calibri" pitchFamily="34" charset="0"/>
              </a:rPr>
              <a:t>lb</a:t>
            </a:r>
            <a:endParaRPr lang="en-US" dirty="0">
              <a:latin typeface="Calibri" pitchFamily="34" charset="0"/>
            </a:endParaRPr>
          </a:p>
        </p:txBody>
      </p:sp>
      <p:sp>
        <p:nvSpPr>
          <p:cNvPr id="22557" name="TextBox 17"/>
          <p:cNvSpPr txBox="1">
            <a:spLocks noChangeArrowheads="1"/>
          </p:cNvSpPr>
          <p:nvPr/>
        </p:nvSpPr>
        <p:spPr bwMode="auto">
          <a:xfrm>
            <a:off x="4570413" y="3295877"/>
            <a:ext cx="502061" cy="369332"/>
          </a:xfrm>
          <a:prstGeom prst="rect">
            <a:avLst/>
          </a:prstGeom>
          <a:noFill/>
          <a:ln w="9525">
            <a:noFill/>
            <a:miter lim="800000"/>
            <a:headEnd/>
            <a:tailEnd/>
          </a:ln>
        </p:spPr>
        <p:txBody>
          <a:bodyPr wrap="none">
            <a:spAutoFit/>
          </a:bodyPr>
          <a:lstStyle/>
          <a:p>
            <a:r>
              <a:rPr lang="en-US" dirty="0">
                <a:latin typeface="Calibri" pitchFamily="34" charset="0"/>
              </a:rPr>
              <a:t>3 ft</a:t>
            </a:r>
          </a:p>
        </p:txBody>
      </p:sp>
      <p:sp>
        <p:nvSpPr>
          <p:cNvPr id="22558" name="TextBox 18"/>
          <p:cNvSpPr txBox="1">
            <a:spLocks noChangeArrowheads="1"/>
          </p:cNvSpPr>
          <p:nvPr/>
        </p:nvSpPr>
        <p:spPr bwMode="auto">
          <a:xfrm>
            <a:off x="5846105" y="2138391"/>
            <a:ext cx="502061" cy="369332"/>
          </a:xfrm>
          <a:prstGeom prst="rect">
            <a:avLst/>
          </a:prstGeom>
          <a:noFill/>
          <a:ln w="9525">
            <a:noFill/>
            <a:miter lim="800000"/>
            <a:headEnd/>
            <a:tailEnd/>
          </a:ln>
        </p:spPr>
        <p:txBody>
          <a:bodyPr wrap="none">
            <a:spAutoFit/>
          </a:bodyPr>
          <a:lstStyle/>
          <a:p>
            <a:r>
              <a:rPr lang="en-US" dirty="0">
                <a:latin typeface="Calibri" pitchFamily="34" charset="0"/>
              </a:rPr>
              <a:t>4 ft</a:t>
            </a:r>
          </a:p>
        </p:txBody>
      </p:sp>
      <p:sp>
        <p:nvSpPr>
          <p:cNvPr id="22559" name="TextBox 19"/>
          <p:cNvSpPr txBox="1">
            <a:spLocks noChangeArrowheads="1"/>
          </p:cNvSpPr>
          <p:nvPr/>
        </p:nvSpPr>
        <p:spPr bwMode="auto">
          <a:xfrm>
            <a:off x="4205560" y="1667737"/>
            <a:ext cx="630895" cy="369332"/>
          </a:xfrm>
          <a:prstGeom prst="rect">
            <a:avLst/>
          </a:prstGeom>
          <a:noFill/>
          <a:ln w="9525">
            <a:noFill/>
            <a:miter lim="800000"/>
            <a:headEnd/>
            <a:tailEnd/>
          </a:ln>
        </p:spPr>
        <p:txBody>
          <a:bodyPr wrap="square">
            <a:spAutoFit/>
          </a:bodyPr>
          <a:lstStyle/>
          <a:p>
            <a:r>
              <a:rPr lang="en-US" dirty="0">
                <a:latin typeface="Calibri" pitchFamily="34" charset="0"/>
              </a:rPr>
              <a:t>5 ft</a:t>
            </a:r>
          </a:p>
        </p:txBody>
      </p:sp>
      <p:sp>
        <p:nvSpPr>
          <p:cNvPr id="22560" name="TextBox 20"/>
          <p:cNvSpPr txBox="1">
            <a:spLocks noChangeArrowheads="1"/>
          </p:cNvSpPr>
          <p:nvPr/>
        </p:nvSpPr>
        <p:spPr bwMode="auto">
          <a:xfrm>
            <a:off x="3713163" y="2661659"/>
            <a:ext cx="228600" cy="369888"/>
          </a:xfrm>
          <a:prstGeom prst="rect">
            <a:avLst/>
          </a:prstGeom>
          <a:noFill/>
          <a:ln w="9525">
            <a:noFill/>
            <a:miter lim="800000"/>
            <a:headEnd/>
            <a:tailEnd/>
          </a:ln>
        </p:spPr>
        <p:txBody>
          <a:bodyPr>
            <a:spAutoFit/>
          </a:bodyPr>
          <a:lstStyle/>
          <a:p>
            <a:r>
              <a:rPr lang="en-US" dirty="0">
                <a:latin typeface="Calibri" pitchFamily="34" charset="0"/>
              </a:rPr>
              <a:t>A</a:t>
            </a:r>
          </a:p>
        </p:txBody>
      </p:sp>
      <p:sp>
        <p:nvSpPr>
          <p:cNvPr id="22561" name="TextBox 21"/>
          <p:cNvSpPr txBox="1">
            <a:spLocks noChangeArrowheads="1"/>
          </p:cNvSpPr>
          <p:nvPr/>
        </p:nvSpPr>
        <p:spPr bwMode="auto">
          <a:xfrm>
            <a:off x="5523230" y="1023966"/>
            <a:ext cx="304800" cy="369888"/>
          </a:xfrm>
          <a:prstGeom prst="rect">
            <a:avLst/>
          </a:prstGeom>
          <a:noFill/>
          <a:ln w="9525">
            <a:noFill/>
            <a:miter lim="800000"/>
            <a:headEnd/>
            <a:tailEnd/>
          </a:ln>
        </p:spPr>
        <p:txBody>
          <a:bodyPr>
            <a:spAutoFit/>
          </a:bodyPr>
          <a:lstStyle/>
          <a:p>
            <a:r>
              <a:rPr lang="en-US" dirty="0">
                <a:latin typeface="Calibri" pitchFamily="34" charset="0"/>
              </a:rPr>
              <a:t>B</a:t>
            </a:r>
          </a:p>
        </p:txBody>
      </p:sp>
      <p:sp>
        <p:nvSpPr>
          <p:cNvPr id="22562" name="TextBox 22"/>
          <p:cNvSpPr txBox="1">
            <a:spLocks noChangeArrowheads="1"/>
          </p:cNvSpPr>
          <p:nvPr/>
        </p:nvSpPr>
        <p:spPr bwMode="auto">
          <a:xfrm>
            <a:off x="5487330" y="2594798"/>
            <a:ext cx="384175" cy="369888"/>
          </a:xfrm>
          <a:prstGeom prst="rect">
            <a:avLst/>
          </a:prstGeom>
          <a:noFill/>
          <a:ln w="9525">
            <a:noFill/>
            <a:miter lim="800000"/>
            <a:headEnd/>
            <a:tailEnd/>
          </a:ln>
        </p:spPr>
        <p:txBody>
          <a:bodyPr>
            <a:spAutoFit/>
          </a:bodyPr>
          <a:lstStyle/>
          <a:p>
            <a:r>
              <a:rPr lang="en-US">
                <a:latin typeface="Calibri" pitchFamily="34" charset="0"/>
              </a:rPr>
              <a:t>C</a:t>
            </a:r>
          </a:p>
        </p:txBody>
      </p:sp>
      <p:sp>
        <p:nvSpPr>
          <p:cNvPr id="24" name="Oval 23"/>
          <p:cNvSpPr/>
          <p:nvPr/>
        </p:nvSpPr>
        <p:spPr>
          <a:xfrm>
            <a:off x="5509555" y="1346229"/>
            <a:ext cx="76200" cy="7620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Oval 24"/>
          <p:cNvSpPr/>
          <p:nvPr/>
        </p:nvSpPr>
        <p:spPr>
          <a:xfrm>
            <a:off x="5530193" y="2844829"/>
            <a:ext cx="76200" cy="7620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Oval 25"/>
          <p:cNvSpPr/>
          <p:nvPr/>
        </p:nvSpPr>
        <p:spPr>
          <a:xfrm>
            <a:off x="4010955" y="2844829"/>
            <a:ext cx="76200" cy="7620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TextBox 26"/>
          <p:cNvSpPr txBox="1"/>
          <p:nvPr/>
        </p:nvSpPr>
        <p:spPr>
          <a:xfrm>
            <a:off x="443843" y="1033462"/>
            <a:ext cx="3048000" cy="1190625"/>
          </a:xfrm>
          <a:prstGeom prst="rect">
            <a:avLst/>
          </a:prstGeom>
          <a:noFill/>
        </p:spPr>
        <p:txBody>
          <a:bodyPr>
            <a:spAutoFit/>
          </a:bodyPr>
          <a:lstStyle/>
          <a:p>
            <a:r>
              <a:rPr lang="en-US" dirty="0">
                <a:latin typeface="Calibri" pitchFamily="34" charset="0"/>
              </a:rPr>
              <a:t>Determine the forces in all the</a:t>
            </a:r>
          </a:p>
          <a:p>
            <a:r>
              <a:rPr lang="en-US" dirty="0">
                <a:latin typeface="Calibri" pitchFamily="34" charset="0"/>
              </a:rPr>
              <a:t>members of the truss and the reaction forces by the method of pins.</a:t>
            </a:r>
          </a:p>
        </p:txBody>
      </p:sp>
      <p:sp>
        <p:nvSpPr>
          <p:cNvPr id="22567" name="TextBox 27"/>
          <p:cNvSpPr txBox="1">
            <a:spLocks noChangeArrowheads="1"/>
          </p:cNvSpPr>
          <p:nvPr/>
        </p:nvSpPr>
        <p:spPr bwMode="auto">
          <a:xfrm>
            <a:off x="1143000" y="3581400"/>
            <a:ext cx="7391400" cy="1200150"/>
          </a:xfrm>
          <a:prstGeom prst="rect">
            <a:avLst/>
          </a:prstGeom>
          <a:noFill/>
          <a:ln w="9525">
            <a:noFill/>
            <a:miter lim="800000"/>
            <a:headEnd/>
            <a:tailEnd/>
          </a:ln>
        </p:spPr>
        <p:txBody>
          <a:bodyPr>
            <a:spAutoFit/>
          </a:bodyPr>
          <a:lstStyle/>
          <a:p>
            <a:r>
              <a:rPr lang="en-US">
                <a:latin typeface="Calibri" pitchFamily="34" charset="0"/>
              </a:rPr>
              <a:t>There are three reaction forces and three forces in the members = 6 unknowns</a:t>
            </a:r>
          </a:p>
          <a:p>
            <a:endParaRPr lang="en-US">
              <a:latin typeface="Calibri" pitchFamily="34" charset="0"/>
            </a:endParaRPr>
          </a:p>
          <a:p>
            <a:r>
              <a:rPr lang="en-US">
                <a:latin typeface="Calibri" pitchFamily="34" charset="0"/>
              </a:rPr>
              <a:t>there three pins x 2 equations/per pin= 6 equations</a:t>
            </a:r>
          </a:p>
        </p:txBody>
      </p:sp>
      <p:sp>
        <p:nvSpPr>
          <p:cNvPr id="22568" name="TextBox 28"/>
          <p:cNvSpPr txBox="1">
            <a:spLocks noChangeArrowheads="1"/>
          </p:cNvSpPr>
          <p:nvPr/>
        </p:nvSpPr>
        <p:spPr bwMode="auto">
          <a:xfrm>
            <a:off x="838200" y="5257800"/>
            <a:ext cx="7467600" cy="1477328"/>
          </a:xfrm>
          <a:prstGeom prst="rect">
            <a:avLst/>
          </a:prstGeom>
          <a:noFill/>
          <a:ln w="9525">
            <a:noFill/>
            <a:miter lim="800000"/>
            <a:headEnd/>
            <a:tailEnd/>
          </a:ln>
        </p:spPr>
        <p:txBody>
          <a:bodyPr>
            <a:spAutoFit/>
          </a:bodyPr>
          <a:lstStyle/>
          <a:p>
            <a:r>
              <a:rPr lang="en-US" dirty="0">
                <a:latin typeface="Calibri" pitchFamily="34" charset="0"/>
              </a:rPr>
              <a:t>If we were doing this solution via computer, we would set up and solve all 6 equations simultaneously. If we were doing this solution by hand, it is easier to use the three equations for the overall structure first and then we will have to solve only three equations from a subset of the six pin equations. We will  show both solutions.</a:t>
            </a:r>
          </a:p>
        </p:txBody>
      </p:sp>
      <p:graphicFrame>
        <p:nvGraphicFramePr>
          <p:cNvPr id="22546" name="Object 18"/>
          <p:cNvGraphicFramePr>
            <a:graphicFrameLocks noChangeAspect="1"/>
          </p:cNvGraphicFramePr>
          <p:nvPr/>
        </p:nvGraphicFramePr>
        <p:xfrm>
          <a:off x="3687763" y="4003675"/>
          <a:ext cx="893762" cy="266700"/>
        </p:xfrm>
        <a:graphic>
          <a:graphicData uri="http://schemas.openxmlformats.org/presentationml/2006/ole">
            <mc:AlternateContent xmlns:mc="http://schemas.openxmlformats.org/markup-compatibility/2006">
              <mc:Choice xmlns:v="urn:schemas-microsoft-com:vml" Requires="v">
                <p:oleObj name="Equation" r:id="rId4" imgW="596641" imgH="177723" progId="Equation.DSMT4">
                  <p:embed/>
                </p:oleObj>
              </mc:Choice>
              <mc:Fallback>
                <p:oleObj name="Equation" r:id="rId4" imgW="596641" imgH="177723" progId="Equation.DSMT4">
                  <p:embed/>
                  <p:pic>
                    <p:nvPicPr>
                      <p:cNvPr id="0" name="Picture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7763" y="4003675"/>
                        <a:ext cx="893762" cy="26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547" name="Object 19"/>
          <p:cNvGraphicFramePr>
            <a:graphicFrameLocks noChangeAspect="1"/>
          </p:cNvGraphicFramePr>
          <p:nvPr/>
        </p:nvGraphicFramePr>
        <p:xfrm>
          <a:off x="3922713" y="4876800"/>
          <a:ext cx="647700" cy="304800"/>
        </p:xfrm>
        <a:graphic>
          <a:graphicData uri="http://schemas.openxmlformats.org/presentationml/2006/ole">
            <mc:AlternateContent xmlns:mc="http://schemas.openxmlformats.org/markup-compatibility/2006">
              <mc:Choice xmlns:v="urn:schemas-microsoft-com:vml" Requires="v">
                <p:oleObj name="Equation" r:id="rId6" imgW="431613" imgH="203112" progId="Equation.DSMT4">
                  <p:embed/>
                </p:oleObj>
              </mc:Choice>
              <mc:Fallback>
                <p:oleObj name="Equation" r:id="rId6" imgW="431613" imgH="203112" progId="Equation.DSMT4">
                  <p:embed/>
                  <p:pic>
                    <p:nvPicPr>
                      <p:cNvPr id="0" name="Picture 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22713" y="4876800"/>
                        <a:ext cx="647700"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569" name="TextBox 5"/>
          <p:cNvSpPr txBox="1">
            <a:spLocks noChangeArrowheads="1"/>
          </p:cNvSpPr>
          <p:nvPr/>
        </p:nvSpPr>
        <p:spPr bwMode="auto">
          <a:xfrm>
            <a:off x="2057401" y="92870"/>
            <a:ext cx="2728912" cy="369887"/>
          </a:xfrm>
          <a:prstGeom prst="rect">
            <a:avLst/>
          </a:prstGeom>
          <a:noFill/>
          <a:ln w="9525">
            <a:noFill/>
            <a:miter lim="800000"/>
            <a:headEnd/>
            <a:tailEnd/>
          </a:ln>
        </p:spPr>
        <p:txBody>
          <a:bodyPr wrap="none">
            <a:spAutoFit/>
          </a:bodyPr>
          <a:lstStyle/>
          <a:p>
            <a:r>
              <a:rPr lang="en-US" dirty="0">
                <a:solidFill>
                  <a:srgbClr val="C00000"/>
                </a:solidFill>
                <a:latin typeface="Calibri" pitchFamily="34" charset="0"/>
              </a:rPr>
              <a:t>The method of pins (joints)</a:t>
            </a:r>
          </a:p>
        </p:txBody>
      </p:sp>
      <p:sp>
        <p:nvSpPr>
          <p:cNvPr id="2" name="TextBox 1">
            <a:extLst>
              <a:ext uri="{FF2B5EF4-FFF2-40B4-BE49-F238E27FC236}">
                <a16:creationId xmlns:a16="http://schemas.microsoft.com/office/drawing/2014/main" id="{D1F17FCA-A5F7-1D11-2795-B83FF3E9643A}"/>
              </a:ext>
            </a:extLst>
          </p:cNvPr>
          <p:cNvSpPr txBox="1"/>
          <p:nvPr/>
        </p:nvSpPr>
        <p:spPr>
          <a:xfrm>
            <a:off x="409466" y="469572"/>
            <a:ext cx="1467068" cy="369332"/>
          </a:xfrm>
          <a:prstGeom prst="rect">
            <a:avLst/>
          </a:prstGeom>
          <a:noFill/>
        </p:spPr>
        <p:txBody>
          <a:bodyPr wrap="none" rtlCol="0">
            <a:spAutoFit/>
          </a:bodyPr>
          <a:lstStyle/>
          <a:p>
            <a:r>
              <a:rPr lang="en-US" dirty="0">
                <a:solidFill>
                  <a:srgbClr val="C00000"/>
                </a:solidFill>
              </a:rPr>
              <a:t>Example 5.1</a:t>
            </a:r>
          </a:p>
        </p:txBody>
      </p:sp>
      <p:cxnSp>
        <p:nvCxnSpPr>
          <p:cNvPr id="28" name="Straight Connector 27">
            <a:extLst>
              <a:ext uri="{FF2B5EF4-FFF2-40B4-BE49-F238E27FC236}">
                <a16:creationId xmlns:a16="http://schemas.microsoft.com/office/drawing/2014/main" id="{A2333F13-61B0-2CEB-E365-527BD5CC529E}"/>
              </a:ext>
            </a:extLst>
          </p:cNvPr>
          <p:cNvCxnSpPr/>
          <p:nvPr/>
        </p:nvCxnSpPr>
        <p:spPr>
          <a:xfrm>
            <a:off x="443843" y="871894"/>
            <a:ext cx="7996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288DD829-077A-AC1B-C8C3-2C70BDA89FC3}"/>
              </a:ext>
            </a:extLst>
          </p:cNvPr>
          <p:cNvCxnSpPr>
            <a:stCxn id="24" idx="6"/>
          </p:cNvCxnSpPr>
          <p:nvPr/>
        </p:nvCxnSpPr>
        <p:spPr>
          <a:xfrm flipV="1">
            <a:off x="5585755" y="1376391"/>
            <a:ext cx="967445" cy="793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Freeform: Shape 3">
            <a:extLst>
              <a:ext uri="{FF2B5EF4-FFF2-40B4-BE49-F238E27FC236}">
                <a16:creationId xmlns:a16="http://schemas.microsoft.com/office/drawing/2014/main" id="{66C0D8F0-43F7-F5ED-CBC0-AD44CA6A0185}"/>
              </a:ext>
            </a:extLst>
          </p:cNvPr>
          <p:cNvSpPr/>
          <p:nvPr/>
        </p:nvSpPr>
        <p:spPr>
          <a:xfrm>
            <a:off x="3799890" y="3117431"/>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13" name="Freeform: Shape 12">
            <a:extLst>
              <a:ext uri="{FF2B5EF4-FFF2-40B4-BE49-F238E27FC236}">
                <a16:creationId xmlns:a16="http://schemas.microsoft.com/office/drawing/2014/main" id="{8D575DDA-A35E-E3DD-F5BB-9E543CE3A931}"/>
              </a:ext>
            </a:extLst>
          </p:cNvPr>
          <p:cNvSpPr/>
          <p:nvPr/>
        </p:nvSpPr>
        <p:spPr>
          <a:xfrm>
            <a:off x="5251230" y="3125051"/>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cxnSp>
        <p:nvCxnSpPr>
          <p:cNvPr id="11" name="Straight Connector 10">
            <a:extLst>
              <a:ext uri="{FF2B5EF4-FFF2-40B4-BE49-F238E27FC236}">
                <a16:creationId xmlns:a16="http://schemas.microsoft.com/office/drawing/2014/main" id="{5919DA79-BB61-7770-C776-8FC6472DEA37}"/>
              </a:ext>
            </a:extLst>
          </p:cNvPr>
          <p:cNvCxnSpPr/>
          <p:nvPr/>
        </p:nvCxnSpPr>
        <p:spPr>
          <a:xfrm>
            <a:off x="5645971" y="2873433"/>
            <a:ext cx="326368"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5092F198-79AD-91AC-EA61-F07B487F7750}"/>
              </a:ext>
            </a:extLst>
          </p:cNvPr>
          <p:cNvCxnSpPr>
            <a:cxnSpLocks/>
          </p:cNvCxnSpPr>
          <p:nvPr/>
        </p:nvCxnSpPr>
        <p:spPr>
          <a:xfrm>
            <a:off x="5856560" y="1404174"/>
            <a:ext cx="0" cy="1478755"/>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DD460DC3-0795-BF20-24E7-20183F515E56}"/>
              </a:ext>
            </a:extLst>
          </p:cNvPr>
          <p:cNvCxnSpPr>
            <a:cxnSpLocks/>
          </p:cNvCxnSpPr>
          <p:nvPr/>
        </p:nvCxnSpPr>
        <p:spPr>
          <a:xfrm>
            <a:off x="4049055" y="3155531"/>
            <a:ext cx="0" cy="337106"/>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2CFD5F7-9D3B-3512-4C5A-C07715D3B631}"/>
              </a:ext>
            </a:extLst>
          </p:cNvPr>
          <p:cNvCxnSpPr>
            <a:cxnSpLocks/>
          </p:cNvCxnSpPr>
          <p:nvPr/>
        </p:nvCxnSpPr>
        <p:spPr>
          <a:xfrm>
            <a:off x="5559698" y="3155531"/>
            <a:ext cx="0" cy="337106"/>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F42EC0CA-80F5-86FA-0CCA-F2A812253DA8}"/>
              </a:ext>
            </a:extLst>
          </p:cNvPr>
          <p:cNvCxnSpPr>
            <a:cxnSpLocks/>
          </p:cNvCxnSpPr>
          <p:nvPr/>
        </p:nvCxnSpPr>
        <p:spPr>
          <a:xfrm>
            <a:off x="4049055" y="3364327"/>
            <a:ext cx="1519238"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76F61F5-1F44-31C0-0373-7964C2888334}"/>
              </a:ext>
            </a:extLst>
          </p:cNvPr>
          <p:cNvCxnSpPr/>
          <p:nvPr/>
        </p:nvCxnSpPr>
        <p:spPr>
          <a:xfrm flipH="1" flipV="1">
            <a:off x="3750972" y="2562912"/>
            <a:ext cx="251389" cy="232598"/>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3B7D8B0-BE69-11F9-F6C5-0DD9A87692F0}"/>
              </a:ext>
            </a:extLst>
          </p:cNvPr>
          <p:cNvCxnSpPr/>
          <p:nvPr/>
        </p:nvCxnSpPr>
        <p:spPr>
          <a:xfrm flipH="1" flipV="1">
            <a:off x="5231277" y="1104135"/>
            <a:ext cx="251389" cy="232598"/>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3986E7CA-BCC1-2900-738A-38475821CAB0}"/>
              </a:ext>
            </a:extLst>
          </p:cNvPr>
          <p:cNvCxnSpPr>
            <a:cxnSpLocks/>
          </p:cNvCxnSpPr>
          <p:nvPr/>
        </p:nvCxnSpPr>
        <p:spPr>
          <a:xfrm flipH="1">
            <a:off x="3914775" y="1222574"/>
            <a:ext cx="1458383" cy="1463476"/>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rot="5400000" flipH="1" flipV="1">
            <a:off x="3124200" y="1143000"/>
            <a:ext cx="1524000" cy="1524000"/>
          </a:xfrm>
          <a:prstGeom prst="line">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4648200" y="1143000"/>
            <a:ext cx="0" cy="1544638"/>
          </a:xfrm>
          <a:prstGeom prst="line">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4" name="Straight Connector 3"/>
          <p:cNvCxnSpPr>
            <a:stCxn id="12" idx="2"/>
          </p:cNvCxnSpPr>
          <p:nvPr/>
        </p:nvCxnSpPr>
        <p:spPr>
          <a:xfrm flipH="1" flipV="1">
            <a:off x="3124200" y="2667000"/>
            <a:ext cx="1492250" cy="6350"/>
          </a:xfrm>
          <a:prstGeom prst="line">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7444" name="Straight Arrow Connector 4"/>
          <p:cNvCxnSpPr>
            <a:cxnSpLocks noChangeShapeType="1"/>
          </p:cNvCxnSpPr>
          <p:nvPr/>
        </p:nvCxnSpPr>
        <p:spPr bwMode="auto">
          <a:xfrm>
            <a:off x="4724400" y="1143000"/>
            <a:ext cx="762000" cy="0"/>
          </a:xfrm>
          <a:prstGeom prst="straightConnector1">
            <a:avLst/>
          </a:prstGeom>
          <a:noFill/>
          <a:ln w="25400" algn="ctr">
            <a:solidFill>
              <a:schemeClr val="tx1"/>
            </a:solidFill>
            <a:round/>
            <a:headEnd/>
            <a:tailEnd type="triangle" w="med" len="med"/>
          </a:ln>
        </p:spPr>
      </p:cxnSp>
      <p:sp>
        <p:nvSpPr>
          <p:cNvPr id="17445" name="TextBox 5"/>
          <p:cNvSpPr txBox="1">
            <a:spLocks noChangeArrowheads="1"/>
          </p:cNvSpPr>
          <p:nvPr/>
        </p:nvSpPr>
        <p:spPr bwMode="auto">
          <a:xfrm>
            <a:off x="5029200" y="609600"/>
            <a:ext cx="881063" cy="369888"/>
          </a:xfrm>
          <a:prstGeom prst="rect">
            <a:avLst/>
          </a:prstGeom>
          <a:noFill/>
          <a:ln w="9525">
            <a:noFill/>
            <a:miter lim="800000"/>
            <a:headEnd/>
            <a:tailEnd/>
          </a:ln>
        </p:spPr>
        <p:txBody>
          <a:bodyPr wrap="none">
            <a:spAutoFit/>
          </a:bodyPr>
          <a:lstStyle/>
          <a:p>
            <a:r>
              <a:rPr lang="en-US">
                <a:latin typeface="Calibri" pitchFamily="34" charset="0"/>
              </a:rPr>
              <a:t>1200 lb</a:t>
            </a:r>
          </a:p>
        </p:txBody>
      </p:sp>
      <p:sp>
        <p:nvSpPr>
          <p:cNvPr id="17446" name="TextBox 6"/>
          <p:cNvSpPr txBox="1">
            <a:spLocks noChangeArrowheads="1"/>
          </p:cNvSpPr>
          <p:nvPr/>
        </p:nvSpPr>
        <p:spPr bwMode="auto">
          <a:xfrm>
            <a:off x="4672013" y="1724025"/>
            <a:ext cx="502061" cy="369332"/>
          </a:xfrm>
          <a:prstGeom prst="rect">
            <a:avLst/>
          </a:prstGeom>
          <a:noFill/>
          <a:ln w="9525">
            <a:noFill/>
            <a:miter lim="800000"/>
            <a:headEnd/>
            <a:tailEnd/>
          </a:ln>
        </p:spPr>
        <p:txBody>
          <a:bodyPr wrap="none">
            <a:spAutoFit/>
          </a:bodyPr>
          <a:lstStyle/>
          <a:p>
            <a:r>
              <a:rPr lang="en-US" dirty="0">
                <a:latin typeface="Calibri" pitchFamily="34" charset="0"/>
              </a:rPr>
              <a:t>4 ft</a:t>
            </a:r>
          </a:p>
        </p:txBody>
      </p:sp>
      <p:sp>
        <p:nvSpPr>
          <p:cNvPr id="17447" name="TextBox 7"/>
          <p:cNvSpPr txBox="1">
            <a:spLocks noChangeArrowheads="1"/>
          </p:cNvSpPr>
          <p:nvPr/>
        </p:nvSpPr>
        <p:spPr bwMode="auto">
          <a:xfrm>
            <a:off x="3405537" y="1619250"/>
            <a:ext cx="585376" cy="369332"/>
          </a:xfrm>
          <a:prstGeom prst="rect">
            <a:avLst/>
          </a:prstGeom>
          <a:noFill/>
          <a:ln w="9525">
            <a:noFill/>
            <a:miter lim="800000"/>
            <a:headEnd/>
            <a:tailEnd/>
          </a:ln>
        </p:spPr>
        <p:txBody>
          <a:bodyPr wrap="square">
            <a:spAutoFit/>
          </a:bodyPr>
          <a:lstStyle/>
          <a:p>
            <a:r>
              <a:rPr lang="en-US" dirty="0">
                <a:latin typeface="Calibri" pitchFamily="34" charset="0"/>
              </a:rPr>
              <a:t>5 ft</a:t>
            </a:r>
          </a:p>
        </p:txBody>
      </p:sp>
      <p:sp>
        <p:nvSpPr>
          <p:cNvPr id="17448" name="TextBox 8"/>
          <p:cNvSpPr txBox="1">
            <a:spLocks noChangeArrowheads="1"/>
          </p:cNvSpPr>
          <p:nvPr/>
        </p:nvSpPr>
        <p:spPr bwMode="auto">
          <a:xfrm>
            <a:off x="2895600" y="2286000"/>
            <a:ext cx="228600" cy="369888"/>
          </a:xfrm>
          <a:prstGeom prst="rect">
            <a:avLst/>
          </a:prstGeom>
          <a:noFill/>
          <a:ln w="9525">
            <a:noFill/>
            <a:miter lim="800000"/>
            <a:headEnd/>
            <a:tailEnd/>
          </a:ln>
        </p:spPr>
        <p:txBody>
          <a:bodyPr>
            <a:spAutoFit/>
          </a:bodyPr>
          <a:lstStyle/>
          <a:p>
            <a:r>
              <a:rPr lang="en-US">
                <a:latin typeface="Calibri" pitchFamily="34" charset="0"/>
              </a:rPr>
              <a:t>A</a:t>
            </a:r>
          </a:p>
        </p:txBody>
      </p:sp>
      <p:sp>
        <p:nvSpPr>
          <p:cNvPr id="17449" name="TextBox 9"/>
          <p:cNvSpPr txBox="1">
            <a:spLocks noChangeArrowheads="1"/>
          </p:cNvSpPr>
          <p:nvPr/>
        </p:nvSpPr>
        <p:spPr bwMode="auto">
          <a:xfrm>
            <a:off x="4419600" y="685800"/>
            <a:ext cx="304800" cy="369888"/>
          </a:xfrm>
          <a:prstGeom prst="rect">
            <a:avLst/>
          </a:prstGeom>
          <a:noFill/>
          <a:ln w="9525">
            <a:noFill/>
            <a:miter lim="800000"/>
            <a:headEnd/>
            <a:tailEnd/>
          </a:ln>
        </p:spPr>
        <p:txBody>
          <a:bodyPr>
            <a:spAutoFit/>
          </a:bodyPr>
          <a:lstStyle/>
          <a:p>
            <a:r>
              <a:rPr lang="en-US">
                <a:latin typeface="Calibri" pitchFamily="34" charset="0"/>
              </a:rPr>
              <a:t>B</a:t>
            </a:r>
          </a:p>
        </p:txBody>
      </p:sp>
      <p:sp>
        <p:nvSpPr>
          <p:cNvPr id="11" name="Oval 10"/>
          <p:cNvSpPr/>
          <p:nvPr/>
        </p:nvSpPr>
        <p:spPr>
          <a:xfrm>
            <a:off x="4616450" y="1112838"/>
            <a:ext cx="76200" cy="7620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 11"/>
          <p:cNvSpPr/>
          <p:nvPr/>
        </p:nvSpPr>
        <p:spPr>
          <a:xfrm>
            <a:off x="4616450" y="2635250"/>
            <a:ext cx="76200" cy="7620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Oval 12"/>
          <p:cNvSpPr/>
          <p:nvPr/>
        </p:nvSpPr>
        <p:spPr>
          <a:xfrm>
            <a:off x="3117850" y="2611438"/>
            <a:ext cx="76200" cy="7620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7453" name="Straight Arrow Connector 14"/>
          <p:cNvCxnSpPr>
            <a:cxnSpLocks noChangeShapeType="1"/>
          </p:cNvCxnSpPr>
          <p:nvPr/>
        </p:nvCxnSpPr>
        <p:spPr bwMode="auto">
          <a:xfrm rot="16200000" flipV="1">
            <a:off x="2985294" y="2958306"/>
            <a:ext cx="447675" cy="17463"/>
          </a:xfrm>
          <a:prstGeom prst="straightConnector1">
            <a:avLst/>
          </a:prstGeom>
          <a:noFill/>
          <a:ln w="25400" algn="ctr">
            <a:solidFill>
              <a:srgbClr val="FF0000"/>
            </a:solidFill>
            <a:round/>
            <a:headEnd/>
            <a:tailEnd type="triangle" w="med" len="med"/>
          </a:ln>
        </p:spPr>
      </p:cxnSp>
      <p:cxnSp>
        <p:nvCxnSpPr>
          <p:cNvPr id="17454" name="Straight Arrow Connector 16"/>
          <p:cNvCxnSpPr>
            <a:cxnSpLocks noChangeShapeType="1"/>
          </p:cNvCxnSpPr>
          <p:nvPr/>
        </p:nvCxnSpPr>
        <p:spPr bwMode="auto">
          <a:xfrm flipV="1">
            <a:off x="2438400" y="2667000"/>
            <a:ext cx="647700" cy="11113"/>
          </a:xfrm>
          <a:prstGeom prst="straightConnector1">
            <a:avLst/>
          </a:prstGeom>
          <a:noFill/>
          <a:ln w="25400" algn="ctr">
            <a:solidFill>
              <a:srgbClr val="FF0000"/>
            </a:solidFill>
            <a:round/>
            <a:headEnd/>
            <a:tailEnd type="triangle" w="med" len="med"/>
          </a:ln>
        </p:spPr>
      </p:cxnSp>
      <p:sp>
        <p:nvSpPr>
          <p:cNvPr id="17455" name="TextBox 17"/>
          <p:cNvSpPr txBox="1">
            <a:spLocks noChangeArrowheads="1"/>
          </p:cNvSpPr>
          <p:nvPr/>
        </p:nvSpPr>
        <p:spPr bwMode="auto">
          <a:xfrm>
            <a:off x="4732338" y="2460625"/>
            <a:ext cx="307975" cy="368300"/>
          </a:xfrm>
          <a:prstGeom prst="rect">
            <a:avLst/>
          </a:prstGeom>
          <a:noFill/>
          <a:ln w="9525">
            <a:noFill/>
            <a:miter lim="800000"/>
            <a:headEnd/>
            <a:tailEnd/>
          </a:ln>
        </p:spPr>
        <p:txBody>
          <a:bodyPr wrap="none">
            <a:spAutoFit/>
          </a:bodyPr>
          <a:lstStyle/>
          <a:p>
            <a:r>
              <a:rPr lang="en-US">
                <a:latin typeface="Calibri" pitchFamily="34" charset="0"/>
              </a:rPr>
              <a:t>C</a:t>
            </a:r>
          </a:p>
        </p:txBody>
      </p:sp>
      <p:cxnSp>
        <p:nvCxnSpPr>
          <p:cNvPr id="17456" name="Straight Arrow Connector 19"/>
          <p:cNvCxnSpPr>
            <a:cxnSpLocks noChangeShapeType="1"/>
            <a:endCxn id="12" idx="4"/>
          </p:cNvCxnSpPr>
          <p:nvPr/>
        </p:nvCxnSpPr>
        <p:spPr bwMode="auto">
          <a:xfrm rot="16200000" flipV="1">
            <a:off x="4441825" y="2924175"/>
            <a:ext cx="427038" cy="1588"/>
          </a:xfrm>
          <a:prstGeom prst="straightConnector1">
            <a:avLst/>
          </a:prstGeom>
          <a:noFill/>
          <a:ln w="25400" algn="ctr">
            <a:solidFill>
              <a:srgbClr val="FF0000"/>
            </a:solidFill>
            <a:round/>
            <a:headEnd/>
            <a:tailEnd type="triangle" w="med" len="med"/>
          </a:ln>
        </p:spPr>
      </p:cxnSp>
      <p:sp>
        <p:nvSpPr>
          <p:cNvPr id="17457" name="TextBox 20"/>
          <p:cNvSpPr txBox="1">
            <a:spLocks noChangeArrowheads="1"/>
          </p:cNvSpPr>
          <p:nvPr/>
        </p:nvSpPr>
        <p:spPr bwMode="auto">
          <a:xfrm>
            <a:off x="2514600" y="2286000"/>
            <a:ext cx="533400" cy="369888"/>
          </a:xfrm>
          <a:prstGeom prst="rect">
            <a:avLst/>
          </a:prstGeom>
          <a:noFill/>
          <a:ln w="9525">
            <a:noFill/>
            <a:miter lim="800000"/>
            <a:headEnd/>
            <a:tailEnd/>
          </a:ln>
        </p:spPr>
        <p:txBody>
          <a:bodyPr>
            <a:spAutoFit/>
          </a:bodyPr>
          <a:lstStyle/>
          <a:p>
            <a:r>
              <a:rPr lang="en-US">
                <a:latin typeface="Calibri" pitchFamily="34" charset="0"/>
              </a:rPr>
              <a:t>A</a:t>
            </a:r>
            <a:r>
              <a:rPr lang="en-US" baseline="-25000">
                <a:latin typeface="Calibri" pitchFamily="34" charset="0"/>
              </a:rPr>
              <a:t>x</a:t>
            </a:r>
            <a:endParaRPr lang="en-US">
              <a:latin typeface="Calibri" pitchFamily="34" charset="0"/>
            </a:endParaRPr>
          </a:p>
        </p:txBody>
      </p:sp>
      <p:sp>
        <p:nvSpPr>
          <p:cNvPr id="17458" name="TextBox 21"/>
          <p:cNvSpPr txBox="1">
            <a:spLocks noChangeArrowheads="1"/>
          </p:cNvSpPr>
          <p:nvPr/>
        </p:nvSpPr>
        <p:spPr bwMode="auto">
          <a:xfrm flipH="1">
            <a:off x="3200400" y="2971800"/>
            <a:ext cx="563563" cy="369888"/>
          </a:xfrm>
          <a:prstGeom prst="rect">
            <a:avLst/>
          </a:prstGeom>
          <a:noFill/>
          <a:ln w="9525">
            <a:noFill/>
            <a:miter lim="800000"/>
            <a:headEnd/>
            <a:tailEnd/>
          </a:ln>
        </p:spPr>
        <p:txBody>
          <a:bodyPr>
            <a:spAutoFit/>
          </a:bodyPr>
          <a:lstStyle/>
          <a:p>
            <a:r>
              <a:rPr lang="en-US">
                <a:latin typeface="Calibri" pitchFamily="34" charset="0"/>
              </a:rPr>
              <a:t>A</a:t>
            </a:r>
            <a:r>
              <a:rPr lang="en-US" baseline="-25000">
                <a:latin typeface="Calibri" pitchFamily="34" charset="0"/>
              </a:rPr>
              <a:t>y</a:t>
            </a:r>
            <a:endParaRPr lang="en-US">
              <a:latin typeface="Calibri" pitchFamily="34" charset="0"/>
            </a:endParaRPr>
          </a:p>
        </p:txBody>
      </p:sp>
      <p:sp>
        <p:nvSpPr>
          <p:cNvPr id="17459" name="TextBox 22"/>
          <p:cNvSpPr txBox="1">
            <a:spLocks noChangeArrowheads="1"/>
          </p:cNvSpPr>
          <p:nvPr/>
        </p:nvSpPr>
        <p:spPr bwMode="auto">
          <a:xfrm>
            <a:off x="4724400" y="2971800"/>
            <a:ext cx="376238" cy="369888"/>
          </a:xfrm>
          <a:prstGeom prst="rect">
            <a:avLst/>
          </a:prstGeom>
          <a:noFill/>
          <a:ln w="9525">
            <a:noFill/>
            <a:miter lim="800000"/>
            <a:headEnd/>
            <a:tailEnd/>
          </a:ln>
        </p:spPr>
        <p:txBody>
          <a:bodyPr wrap="none">
            <a:spAutoFit/>
          </a:bodyPr>
          <a:lstStyle/>
          <a:p>
            <a:r>
              <a:rPr lang="en-US">
                <a:latin typeface="Calibri" pitchFamily="34" charset="0"/>
              </a:rPr>
              <a:t>C</a:t>
            </a:r>
            <a:r>
              <a:rPr lang="en-US" baseline="-25000">
                <a:latin typeface="Calibri" pitchFamily="34" charset="0"/>
              </a:rPr>
              <a:t>y</a:t>
            </a:r>
            <a:endParaRPr lang="en-US">
              <a:latin typeface="Calibri" pitchFamily="34" charset="0"/>
            </a:endParaRPr>
          </a:p>
        </p:txBody>
      </p:sp>
      <p:sp>
        <p:nvSpPr>
          <p:cNvPr id="17460" name="TextBox 25"/>
          <p:cNvSpPr txBox="1">
            <a:spLocks noChangeArrowheads="1"/>
          </p:cNvSpPr>
          <p:nvPr/>
        </p:nvSpPr>
        <p:spPr bwMode="auto">
          <a:xfrm>
            <a:off x="685800" y="228600"/>
            <a:ext cx="2597150" cy="369888"/>
          </a:xfrm>
          <a:prstGeom prst="rect">
            <a:avLst/>
          </a:prstGeom>
          <a:noFill/>
          <a:ln w="9525">
            <a:noFill/>
            <a:miter lim="800000"/>
            <a:headEnd/>
            <a:tailEnd/>
          </a:ln>
        </p:spPr>
        <p:txBody>
          <a:bodyPr wrap="none">
            <a:spAutoFit/>
          </a:bodyPr>
          <a:lstStyle/>
          <a:p>
            <a:r>
              <a:rPr lang="en-US">
                <a:latin typeface="Calibri" pitchFamily="34" charset="0"/>
              </a:rPr>
              <a:t>Example solution by hand</a:t>
            </a:r>
          </a:p>
        </p:txBody>
      </p:sp>
      <p:sp>
        <p:nvSpPr>
          <p:cNvPr id="17461" name="TextBox 26"/>
          <p:cNvSpPr txBox="1">
            <a:spLocks noChangeArrowheads="1"/>
          </p:cNvSpPr>
          <p:nvPr/>
        </p:nvSpPr>
        <p:spPr bwMode="auto">
          <a:xfrm>
            <a:off x="1143000" y="1219200"/>
            <a:ext cx="2489200" cy="369888"/>
          </a:xfrm>
          <a:prstGeom prst="rect">
            <a:avLst/>
          </a:prstGeom>
          <a:noFill/>
          <a:ln w="9525">
            <a:noFill/>
            <a:miter lim="800000"/>
            <a:headEnd/>
            <a:tailEnd/>
          </a:ln>
        </p:spPr>
        <p:txBody>
          <a:bodyPr wrap="none">
            <a:spAutoFit/>
          </a:bodyPr>
          <a:lstStyle/>
          <a:p>
            <a:r>
              <a:rPr lang="en-US">
                <a:latin typeface="Calibri" pitchFamily="34" charset="0"/>
              </a:rPr>
              <a:t>FBD of overall structure:</a:t>
            </a:r>
          </a:p>
        </p:txBody>
      </p:sp>
      <p:sp>
        <p:nvSpPr>
          <p:cNvPr id="17464" name="TextBox 34"/>
          <p:cNvSpPr txBox="1">
            <a:spLocks noChangeArrowheads="1"/>
          </p:cNvSpPr>
          <p:nvPr/>
        </p:nvSpPr>
        <p:spPr bwMode="auto">
          <a:xfrm>
            <a:off x="7162800" y="2590800"/>
            <a:ext cx="284163" cy="369888"/>
          </a:xfrm>
          <a:prstGeom prst="rect">
            <a:avLst/>
          </a:prstGeom>
          <a:noFill/>
          <a:ln w="9525">
            <a:noFill/>
            <a:miter lim="800000"/>
            <a:headEnd/>
            <a:tailEnd/>
          </a:ln>
        </p:spPr>
        <p:txBody>
          <a:bodyPr wrap="none">
            <a:spAutoFit/>
          </a:bodyPr>
          <a:lstStyle/>
          <a:p>
            <a:r>
              <a:rPr lang="en-US">
                <a:latin typeface="Calibri" pitchFamily="34" charset="0"/>
              </a:rPr>
              <a:t>x</a:t>
            </a:r>
          </a:p>
        </p:txBody>
      </p:sp>
      <p:sp>
        <p:nvSpPr>
          <p:cNvPr id="17465" name="TextBox 35"/>
          <p:cNvSpPr txBox="1">
            <a:spLocks noChangeArrowheads="1"/>
          </p:cNvSpPr>
          <p:nvPr/>
        </p:nvSpPr>
        <p:spPr bwMode="auto">
          <a:xfrm>
            <a:off x="6096000" y="1600200"/>
            <a:ext cx="288925" cy="369888"/>
          </a:xfrm>
          <a:prstGeom prst="rect">
            <a:avLst/>
          </a:prstGeom>
          <a:noFill/>
          <a:ln w="9525">
            <a:noFill/>
            <a:miter lim="800000"/>
            <a:headEnd/>
            <a:tailEnd/>
          </a:ln>
        </p:spPr>
        <p:txBody>
          <a:bodyPr wrap="none">
            <a:spAutoFit/>
          </a:bodyPr>
          <a:lstStyle/>
          <a:p>
            <a:r>
              <a:rPr lang="en-US">
                <a:latin typeface="Calibri" pitchFamily="34" charset="0"/>
              </a:rPr>
              <a:t>y</a:t>
            </a:r>
          </a:p>
        </p:txBody>
      </p:sp>
      <p:sp>
        <p:nvSpPr>
          <p:cNvPr id="17466" name="TextBox 36"/>
          <p:cNvSpPr txBox="1">
            <a:spLocks noChangeArrowheads="1"/>
          </p:cNvSpPr>
          <p:nvPr/>
        </p:nvSpPr>
        <p:spPr bwMode="auto">
          <a:xfrm>
            <a:off x="3547064" y="2683947"/>
            <a:ext cx="502061" cy="369332"/>
          </a:xfrm>
          <a:prstGeom prst="rect">
            <a:avLst/>
          </a:prstGeom>
          <a:noFill/>
          <a:ln w="9525">
            <a:noFill/>
            <a:miter lim="800000"/>
            <a:headEnd/>
            <a:tailEnd/>
          </a:ln>
        </p:spPr>
        <p:txBody>
          <a:bodyPr wrap="none">
            <a:spAutoFit/>
          </a:bodyPr>
          <a:lstStyle/>
          <a:p>
            <a:r>
              <a:rPr lang="en-US" dirty="0">
                <a:latin typeface="Calibri" pitchFamily="34" charset="0"/>
              </a:rPr>
              <a:t>3 ft</a:t>
            </a:r>
          </a:p>
        </p:txBody>
      </p:sp>
      <p:graphicFrame>
        <p:nvGraphicFramePr>
          <p:cNvPr id="17438" name="Object 30"/>
          <p:cNvGraphicFramePr>
            <a:graphicFrameLocks noChangeAspect="1"/>
          </p:cNvGraphicFramePr>
          <p:nvPr>
            <p:extLst>
              <p:ext uri="{D42A27DB-BD31-4B8C-83A1-F6EECF244321}">
                <p14:modId xmlns:p14="http://schemas.microsoft.com/office/powerpoint/2010/main" val="2546661157"/>
              </p:ext>
            </p:extLst>
          </p:nvPr>
        </p:nvGraphicFramePr>
        <p:xfrm>
          <a:off x="2362200" y="5029200"/>
          <a:ext cx="2136775" cy="1295400"/>
        </p:xfrm>
        <a:graphic>
          <a:graphicData uri="http://schemas.openxmlformats.org/presentationml/2006/ole">
            <mc:AlternateContent xmlns:mc="http://schemas.openxmlformats.org/markup-compatibility/2006">
              <mc:Choice xmlns:v="urn:schemas-microsoft-com:vml" Requires="v">
                <p:oleObj name="Equation" r:id="rId4" imgW="1257120" imgH="761760" progId="Equation.DSMT4">
                  <p:embed/>
                </p:oleObj>
              </mc:Choice>
              <mc:Fallback>
                <p:oleObj name="Equation" r:id="rId4" imgW="1257120" imgH="761760" progId="Equation.DSMT4">
                  <p:embed/>
                  <p:pic>
                    <p:nvPicPr>
                      <p:cNvPr id="0" name="Picture 36"/>
                      <p:cNvPicPr>
                        <a:picLocks noChangeAspect="1" noChangeArrowheads="1"/>
                      </p:cNvPicPr>
                      <p:nvPr/>
                    </p:nvPicPr>
                    <p:blipFill>
                      <a:blip r:embed="rId5"/>
                      <a:srcRect/>
                      <a:stretch>
                        <a:fillRect/>
                      </a:stretch>
                    </p:blipFill>
                    <p:spPr bwMode="auto">
                      <a:xfrm>
                        <a:off x="2362200" y="5029200"/>
                        <a:ext cx="2136775" cy="129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7467" name="Group 27"/>
          <p:cNvGrpSpPr>
            <a:grpSpLocks/>
          </p:cNvGrpSpPr>
          <p:nvPr/>
        </p:nvGrpSpPr>
        <p:grpSpPr bwMode="auto">
          <a:xfrm>
            <a:off x="1905000" y="5011738"/>
            <a:ext cx="474663" cy="369887"/>
            <a:chOff x="1905000" y="5012234"/>
            <a:chExt cx="475250" cy="369332"/>
          </a:xfrm>
        </p:grpSpPr>
        <p:sp>
          <p:nvSpPr>
            <p:cNvPr id="24" name="Arc 23"/>
            <p:cNvSpPr/>
            <p:nvPr/>
          </p:nvSpPr>
          <p:spPr>
            <a:xfrm>
              <a:off x="1905000" y="5029670"/>
              <a:ext cx="403724" cy="342385"/>
            </a:xfrm>
            <a:prstGeom prst="arc">
              <a:avLst>
                <a:gd name="adj1" fmla="val 14349729"/>
                <a:gd name="adj2" fmla="val 7931059"/>
              </a:avLst>
            </a:prstGeom>
            <a:ln w="127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7475" name="TextBox 38"/>
            <p:cNvSpPr txBox="1">
              <a:spLocks noChangeArrowheads="1"/>
            </p:cNvSpPr>
            <p:nvPr/>
          </p:nvSpPr>
          <p:spPr bwMode="auto">
            <a:xfrm flipH="1">
              <a:off x="1999250" y="5012234"/>
              <a:ext cx="381000" cy="369332"/>
            </a:xfrm>
            <a:prstGeom prst="rect">
              <a:avLst/>
            </a:prstGeom>
            <a:noFill/>
            <a:ln w="9525">
              <a:noFill/>
              <a:miter lim="800000"/>
              <a:headEnd/>
              <a:tailEnd/>
            </a:ln>
          </p:spPr>
          <p:txBody>
            <a:bodyPr>
              <a:spAutoFit/>
            </a:bodyPr>
            <a:lstStyle/>
            <a:p>
              <a:r>
                <a:rPr lang="en-US">
                  <a:latin typeface="Calibri" pitchFamily="34" charset="0"/>
                </a:rPr>
                <a:t>+</a:t>
              </a:r>
            </a:p>
          </p:txBody>
        </p:sp>
      </p:grpSp>
      <p:graphicFrame>
        <p:nvGraphicFramePr>
          <p:cNvPr id="17439" name="Object 31"/>
          <p:cNvGraphicFramePr>
            <a:graphicFrameLocks noChangeAspect="1"/>
          </p:cNvGraphicFramePr>
          <p:nvPr>
            <p:extLst>
              <p:ext uri="{D42A27DB-BD31-4B8C-83A1-F6EECF244321}">
                <p14:modId xmlns:p14="http://schemas.microsoft.com/office/powerpoint/2010/main" val="884784408"/>
              </p:ext>
            </p:extLst>
          </p:nvPr>
        </p:nvGraphicFramePr>
        <p:xfrm>
          <a:off x="5486400" y="3505200"/>
          <a:ext cx="1447800" cy="1223963"/>
        </p:xfrm>
        <a:graphic>
          <a:graphicData uri="http://schemas.openxmlformats.org/presentationml/2006/ole">
            <mc:AlternateContent xmlns:mc="http://schemas.openxmlformats.org/markup-compatibility/2006">
              <mc:Choice xmlns:v="urn:schemas-microsoft-com:vml" Requires="v">
                <p:oleObj name="Equation" r:id="rId6" imgW="901440" imgH="761760" progId="Equation.DSMT4">
                  <p:embed/>
                </p:oleObj>
              </mc:Choice>
              <mc:Fallback>
                <p:oleObj name="Equation" r:id="rId6" imgW="901440" imgH="761760" progId="Equation.DSMT4">
                  <p:embed/>
                  <p:pic>
                    <p:nvPicPr>
                      <p:cNvPr id="0" name="Picture 37"/>
                      <p:cNvPicPr>
                        <a:picLocks noChangeAspect="1" noChangeArrowheads="1"/>
                      </p:cNvPicPr>
                      <p:nvPr/>
                    </p:nvPicPr>
                    <p:blipFill>
                      <a:blip r:embed="rId7"/>
                      <a:srcRect/>
                      <a:stretch>
                        <a:fillRect/>
                      </a:stretch>
                    </p:blipFill>
                    <p:spPr bwMode="auto">
                      <a:xfrm>
                        <a:off x="5486400" y="3505200"/>
                        <a:ext cx="1447800" cy="1223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7468" name="Group 24"/>
          <p:cNvGrpSpPr>
            <a:grpSpLocks/>
          </p:cNvGrpSpPr>
          <p:nvPr/>
        </p:nvGrpSpPr>
        <p:grpSpPr bwMode="auto">
          <a:xfrm>
            <a:off x="5051425" y="3506788"/>
            <a:ext cx="300038" cy="381000"/>
            <a:chOff x="5051871" y="3505994"/>
            <a:chExt cx="300082" cy="381000"/>
          </a:xfrm>
        </p:grpSpPr>
        <p:cxnSp>
          <p:nvCxnSpPr>
            <p:cNvPr id="42" name="Straight Arrow Connector 41"/>
            <p:cNvCxnSpPr/>
            <p:nvPr/>
          </p:nvCxnSpPr>
          <p:spPr>
            <a:xfrm rot="5400000" flipH="1" flipV="1">
              <a:off x="5143194" y="3695700"/>
              <a:ext cx="381000" cy="158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473" name="TextBox 42"/>
            <p:cNvSpPr txBox="1">
              <a:spLocks noChangeArrowheads="1"/>
            </p:cNvSpPr>
            <p:nvPr/>
          </p:nvSpPr>
          <p:spPr bwMode="auto">
            <a:xfrm>
              <a:off x="5051871" y="3512757"/>
              <a:ext cx="300082" cy="369332"/>
            </a:xfrm>
            <a:prstGeom prst="rect">
              <a:avLst/>
            </a:prstGeom>
            <a:noFill/>
            <a:ln w="9525">
              <a:noFill/>
              <a:miter lim="800000"/>
              <a:headEnd/>
              <a:tailEnd/>
            </a:ln>
          </p:spPr>
          <p:txBody>
            <a:bodyPr wrap="none">
              <a:spAutoFit/>
            </a:bodyPr>
            <a:lstStyle/>
            <a:p>
              <a:r>
                <a:rPr lang="en-US">
                  <a:latin typeface="Calibri" pitchFamily="34" charset="0"/>
                </a:rPr>
                <a:t>+</a:t>
              </a:r>
            </a:p>
          </p:txBody>
        </p:sp>
      </p:grpSp>
      <p:graphicFrame>
        <p:nvGraphicFramePr>
          <p:cNvPr id="17440" name="Object 32"/>
          <p:cNvGraphicFramePr>
            <a:graphicFrameLocks noChangeAspect="1"/>
          </p:cNvGraphicFramePr>
          <p:nvPr>
            <p:extLst>
              <p:ext uri="{D42A27DB-BD31-4B8C-83A1-F6EECF244321}">
                <p14:modId xmlns:p14="http://schemas.microsoft.com/office/powerpoint/2010/main" val="2416484108"/>
              </p:ext>
            </p:extLst>
          </p:nvPr>
        </p:nvGraphicFramePr>
        <p:xfrm>
          <a:off x="2362200" y="3581400"/>
          <a:ext cx="1524000" cy="1241425"/>
        </p:xfrm>
        <a:graphic>
          <a:graphicData uri="http://schemas.openxmlformats.org/presentationml/2006/ole">
            <mc:AlternateContent xmlns:mc="http://schemas.openxmlformats.org/markup-compatibility/2006">
              <mc:Choice xmlns:v="urn:schemas-microsoft-com:vml" Requires="v">
                <p:oleObj name="Equation" r:id="rId8" imgW="888840" imgH="723600" progId="Equation.DSMT4">
                  <p:embed/>
                </p:oleObj>
              </mc:Choice>
              <mc:Fallback>
                <p:oleObj name="Equation" r:id="rId8" imgW="888840" imgH="723600" progId="Equation.DSMT4">
                  <p:embed/>
                  <p:pic>
                    <p:nvPicPr>
                      <p:cNvPr id="0" name="Picture 38"/>
                      <p:cNvPicPr>
                        <a:picLocks noChangeAspect="1" noChangeArrowheads="1"/>
                      </p:cNvPicPr>
                      <p:nvPr/>
                    </p:nvPicPr>
                    <p:blipFill>
                      <a:blip r:embed="rId9"/>
                      <a:srcRect/>
                      <a:stretch>
                        <a:fillRect/>
                      </a:stretch>
                    </p:blipFill>
                    <p:spPr bwMode="auto">
                      <a:xfrm>
                        <a:off x="2362200" y="3581400"/>
                        <a:ext cx="1524000" cy="1241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7469" name="Group 18"/>
          <p:cNvGrpSpPr>
            <a:grpSpLocks/>
          </p:cNvGrpSpPr>
          <p:nvPr/>
        </p:nvGrpSpPr>
        <p:grpSpPr bwMode="auto">
          <a:xfrm>
            <a:off x="1905000" y="3489325"/>
            <a:ext cx="381000" cy="369888"/>
            <a:chOff x="1905000" y="3489456"/>
            <a:chExt cx="381000" cy="369332"/>
          </a:xfrm>
        </p:grpSpPr>
        <p:cxnSp>
          <p:nvCxnSpPr>
            <p:cNvPr id="47" name="Straight Arrow Connector 46"/>
            <p:cNvCxnSpPr/>
            <p:nvPr/>
          </p:nvCxnSpPr>
          <p:spPr>
            <a:xfrm>
              <a:off x="1905000" y="3809649"/>
              <a:ext cx="381000" cy="158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471" name="TextBox 48"/>
            <p:cNvSpPr txBox="1">
              <a:spLocks noChangeArrowheads="1"/>
            </p:cNvSpPr>
            <p:nvPr/>
          </p:nvSpPr>
          <p:spPr bwMode="auto">
            <a:xfrm>
              <a:off x="1950343" y="3489456"/>
              <a:ext cx="300082" cy="369332"/>
            </a:xfrm>
            <a:prstGeom prst="rect">
              <a:avLst/>
            </a:prstGeom>
            <a:noFill/>
            <a:ln w="9525">
              <a:noFill/>
              <a:miter lim="800000"/>
              <a:headEnd/>
              <a:tailEnd/>
            </a:ln>
          </p:spPr>
          <p:txBody>
            <a:bodyPr wrap="none">
              <a:spAutoFit/>
            </a:bodyPr>
            <a:lstStyle/>
            <a:p>
              <a:r>
                <a:rPr lang="en-US">
                  <a:latin typeface="Calibri" pitchFamily="34" charset="0"/>
                </a:rPr>
                <a:t>+</a:t>
              </a:r>
            </a:p>
          </p:txBody>
        </p:sp>
      </p:grpSp>
      <p:cxnSp>
        <p:nvCxnSpPr>
          <p:cNvPr id="6" name="Straight Arrow Connector 5">
            <a:extLst>
              <a:ext uri="{FF2B5EF4-FFF2-40B4-BE49-F238E27FC236}">
                <a16:creationId xmlns:a16="http://schemas.microsoft.com/office/drawing/2014/main" id="{D181A50C-551B-1154-7F3A-D96F23FF488C}"/>
              </a:ext>
            </a:extLst>
          </p:cNvPr>
          <p:cNvCxnSpPr/>
          <p:nvPr/>
        </p:nvCxnSpPr>
        <p:spPr>
          <a:xfrm>
            <a:off x="6248400" y="2743199"/>
            <a:ext cx="76200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56F8A34A-AFB1-7541-5B27-F94D9F88EC34}"/>
              </a:ext>
            </a:extLst>
          </p:cNvPr>
          <p:cNvCxnSpPr>
            <a:cxnSpLocks/>
            <a:endCxn id="17465" idx="2"/>
          </p:cNvCxnSpPr>
          <p:nvPr/>
        </p:nvCxnSpPr>
        <p:spPr>
          <a:xfrm flipH="1" flipV="1">
            <a:off x="6240463" y="1970088"/>
            <a:ext cx="7937" cy="77311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CDC1B18-B08C-BF6A-83A4-80951FD21723}"/>
              </a:ext>
            </a:extLst>
          </p:cNvPr>
          <p:cNvCxnSpPr/>
          <p:nvPr/>
        </p:nvCxnSpPr>
        <p:spPr>
          <a:xfrm>
            <a:off x="2362200" y="4822825"/>
            <a:ext cx="1447800" cy="0"/>
          </a:xfrm>
          <a:prstGeom prst="line">
            <a:avLst/>
          </a:prstGeom>
          <a:ln w="190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BB57DFE-8CDF-2C27-DECF-47AAE466F7D3}"/>
              </a:ext>
            </a:extLst>
          </p:cNvPr>
          <p:cNvCxnSpPr/>
          <p:nvPr/>
        </p:nvCxnSpPr>
        <p:spPr>
          <a:xfrm>
            <a:off x="5524500" y="4810039"/>
            <a:ext cx="1447800" cy="0"/>
          </a:xfrm>
          <a:prstGeom prst="line">
            <a:avLst/>
          </a:prstGeom>
          <a:ln w="190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38FF666-5C99-6604-DFC8-497BCD440A5F}"/>
              </a:ext>
            </a:extLst>
          </p:cNvPr>
          <p:cNvCxnSpPr/>
          <p:nvPr/>
        </p:nvCxnSpPr>
        <p:spPr>
          <a:xfrm>
            <a:off x="2250425" y="6400800"/>
            <a:ext cx="1447800" cy="0"/>
          </a:xfrm>
          <a:prstGeom prst="line">
            <a:avLst/>
          </a:prstGeom>
          <a:ln w="19050">
            <a:solidFill>
              <a:srgbClr val="FF0000"/>
            </a:solidFill>
            <a:tailEnd type="none"/>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56" name="Object 24"/>
          <p:cNvGraphicFramePr>
            <a:graphicFrameLocks noChangeAspect="1"/>
          </p:cNvGraphicFramePr>
          <p:nvPr>
            <p:extLst>
              <p:ext uri="{D42A27DB-BD31-4B8C-83A1-F6EECF244321}">
                <p14:modId xmlns:p14="http://schemas.microsoft.com/office/powerpoint/2010/main" val="3531648384"/>
              </p:ext>
            </p:extLst>
          </p:nvPr>
        </p:nvGraphicFramePr>
        <p:xfrm>
          <a:off x="1773238" y="3631407"/>
          <a:ext cx="1652588" cy="1428750"/>
        </p:xfrm>
        <a:graphic>
          <a:graphicData uri="http://schemas.openxmlformats.org/presentationml/2006/ole">
            <mc:AlternateContent xmlns:mc="http://schemas.openxmlformats.org/markup-compatibility/2006">
              <mc:Choice xmlns:v="urn:schemas-microsoft-com:vml" Requires="v">
                <p:oleObj name="Equation" r:id="rId4" imgW="1028520" imgH="888840" progId="Equation.DSMT4">
                  <p:embed/>
                </p:oleObj>
              </mc:Choice>
              <mc:Fallback>
                <p:oleObj name="Equation" r:id="rId4" imgW="1028520" imgH="888840" progId="Equation.DSMT4">
                  <p:embed/>
                  <p:pic>
                    <p:nvPicPr>
                      <p:cNvPr id="0" name="Picture 30"/>
                      <p:cNvPicPr>
                        <a:picLocks noChangeAspect="1" noChangeArrowheads="1"/>
                      </p:cNvPicPr>
                      <p:nvPr/>
                    </p:nvPicPr>
                    <p:blipFill>
                      <a:blip r:embed="rId5"/>
                      <a:srcRect/>
                      <a:stretch>
                        <a:fillRect/>
                      </a:stretch>
                    </p:blipFill>
                    <p:spPr bwMode="auto">
                      <a:xfrm>
                        <a:off x="1773238" y="3631407"/>
                        <a:ext cx="1652588" cy="142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7" name="Straight Arrow Connector 26"/>
          <p:cNvCxnSpPr/>
          <p:nvPr/>
        </p:nvCxnSpPr>
        <p:spPr>
          <a:xfrm rot="5400000" flipH="1" flipV="1">
            <a:off x="1380730" y="3840957"/>
            <a:ext cx="381000" cy="317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475" name="TextBox 27"/>
          <p:cNvSpPr txBox="1">
            <a:spLocks noChangeArrowheads="1"/>
          </p:cNvSpPr>
          <p:nvPr/>
        </p:nvSpPr>
        <p:spPr bwMode="auto">
          <a:xfrm>
            <a:off x="1266429" y="3650457"/>
            <a:ext cx="300038" cy="369888"/>
          </a:xfrm>
          <a:prstGeom prst="rect">
            <a:avLst/>
          </a:prstGeom>
          <a:noFill/>
          <a:ln w="9525">
            <a:noFill/>
            <a:miter lim="800000"/>
            <a:headEnd/>
            <a:tailEnd/>
          </a:ln>
        </p:spPr>
        <p:txBody>
          <a:bodyPr wrap="none">
            <a:spAutoFit/>
          </a:bodyPr>
          <a:lstStyle/>
          <a:p>
            <a:r>
              <a:rPr lang="en-US">
                <a:latin typeface="Calibri" pitchFamily="34" charset="0"/>
              </a:rPr>
              <a:t>+</a:t>
            </a:r>
          </a:p>
        </p:txBody>
      </p:sp>
      <p:graphicFrame>
        <p:nvGraphicFramePr>
          <p:cNvPr id="18457" name="Object 25"/>
          <p:cNvGraphicFramePr>
            <a:graphicFrameLocks noChangeAspect="1"/>
          </p:cNvGraphicFramePr>
          <p:nvPr>
            <p:extLst>
              <p:ext uri="{D42A27DB-BD31-4B8C-83A1-F6EECF244321}">
                <p14:modId xmlns:p14="http://schemas.microsoft.com/office/powerpoint/2010/main" val="1618845204"/>
              </p:ext>
            </p:extLst>
          </p:nvPr>
        </p:nvGraphicFramePr>
        <p:xfrm>
          <a:off x="1342629" y="5174457"/>
          <a:ext cx="3157538" cy="1611313"/>
        </p:xfrm>
        <a:graphic>
          <a:graphicData uri="http://schemas.openxmlformats.org/presentationml/2006/ole">
            <mc:AlternateContent xmlns:mc="http://schemas.openxmlformats.org/markup-compatibility/2006">
              <mc:Choice xmlns:v="urn:schemas-microsoft-com:vml" Requires="v">
                <p:oleObj name="Equation" r:id="rId6" imgW="1841500" imgH="939800" progId="Equation.DSMT4">
                  <p:embed/>
                </p:oleObj>
              </mc:Choice>
              <mc:Fallback>
                <p:oleObj name="Equation" r:id="rId6" imgW="1841500" imgH="939800" progId="Equation.DSMT4">
                  <p:embed/>
                  <p:pic>
                    <p:nvPicPr>
                      <p:cNvPr id="0" name="Picture 3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42629" y="5174457"/>
                        <a:ext cx="3157538" cy="1611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0" name="Straight Arrow Connector 29"/>
          <p:cNvCxnSpPr/>
          <p:nvPr/>
        </p:nvCxnSpPr>
        <p:spPr>
          <a:xfrm>
            <a:off x="961629" y="5403057"/>
            <a:ext cx="381000" cy="158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477" name="TextBox 30"/>
          <p:cNvSpPr txBox="1">
            <a:spLocks noChangeArrowheads="1"/>
          </p:cNvSpPr>
          <p:nvPr/>
        </p:nvSpPr>
        <p:spPr bwMode="auto">
          <a:xfrm>
            <a:off x="1037829" y="4945857"/>
            <a:ext cx="300038" cy="369888"/>
          </a:xfrm>
          <a:prstGeom prst="rect">
            <a:avLst/>
          </a:prstGeom>
          <a:noFill/>
          <a:ln w="9525">
            <a:noFill/>
            <a:miter lim="800000"/>
            <a:headEnd/>
            <a:tailEnd/>
          </a:ln>
        </p:spPr>
        <p:txBody>
          <a:bodyPr wrap="none">
            <a:spAutoFit/>
          </a:bodyPr>
          <a:lstStyle/>
          <a:p>
            <a:r>
              <a:rPr lang="en-US">
                <a:latin typeface="Calibri" pitchFamily="34" charset="0"/>
              </a:rPr>
              <a:t>+</a:t>
            </a:r>
          </a:p>
        </p:txBody>
      </p:sp>
      <p:sp>
        <p:nvSpPr>
          <p:cNvPr id="3" name="Oval 2"/>
          <p:cNvSpPr/>
          <p:nvPr/>
        </p:nvSpPr>
        <p:spPr>
          <a:xfrm>
            <a:off x="7480796" y="2159450"/>
            <a:ext cx="152400" cy="15240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478" name="TextBox 31"/>
          <p:cNvSpPr txBox="1">
            <a:spLocks noChangeArrowheads="1"/>
          </p:cNvSpPr>
          <p:nvPr/>
        </p:nvSpPr>
        <p:spPr bwMode="auto">
          <a:xfrm>
            <a:off x="7356664" y="875162"/>
            <a:ext cx="1752600" cy="369888"/>
          </a:xfrm>
          <a:prstGeom prst="rect">
            <a:avLst/>
          </a:prstGeom>
          <a:noFill/>
          <a:ln w="9525">
            <a:noFill/>
            <a:miter lim="800000"/>
            <a:headEnd/>
            <a:tailEnd/>
          </a:ln>
        </p:spPr>
        <p:txBody>
          <a:bodyPr>
            <a:spAutoFit/>
          </a:bodyPr>
          <a:lstStyle/>
          <a:p>
            <a:r>
              <a:rPr lang="en-US" dirty="0">
                <a:latin typeface="Calibri" pitchFamily="34" charset="0"/>
              </a:rPr>
              <a:t>Pin C</a:t>
            </a:r>
          </a:p>
        </p:txBody>
      </p:sp>
      <p:cxnSp>
        <p:nvCxnSpPr>
          <p:cNvPr id="18479" name="Straight Arrow Connector 33"/>
          <p:cNvCxnSpPr>
            <a:cxnSpLocks noChangeShapeType="1"/>
          </p:cNvCxnSpPr>
          <p:nvPr/>
        </p:nvCxnSpPr>
        <p:spPr bwMode="auto">
          <a:xfrm rot="5400000" flipH="1" flipV="1">
            <a:off x="7250609" y="1702250"/>
            <a:ext cx="611188" cy="1587"/>
          </a:xfrm>
          <a:prstGeom prst="straightConnector1">
            <a:avLst/>
          </a:prstGeom>
          <a:noFill/>
          <a:ln w="25400" algn="ctr">
            <a:solidFill>
              <a:schemeClr val="tx1"/>
            </a:solidFill>
            <a:round/>
            <a:headEnd/>
            <a:tailEnd type="triangle" w="med" len="med"/>
          </a:ln>
        </p:spPr>
      </p:cxnSp>
      <p:cxnSp>
        <p:nvCxnSpPr>
          <p:cNvPr id="18480" name="Straight Arrow Connector 35"/>
          <p:cNvCxnSpPr>
            <a:cxnSpLocks noChangeShapeType="1"/>
          </p:cNvCxnSpPr>
          <p:nvPr/>
        </p:nvCxnSpPr>
        <p:spPr bwMode="auto">
          <a:xfrm rot="5400000" flipH="1" flipV="1">
            <a:off x="7214097" y="2730950"/>
            <a:ext cx="685800" cy="3175"/>
          </a:xfrm>
          <a:prstGeom prst="straightConnector1">
            <a:avLst/>
          </a:prstGeom>
          <a:noFill/>
          <a:ln w="25400" algn="ctr">
            <a:solidFill>
              <a:srgbClr val="FF0000"/>
            </a:solidFill>
            <a:round/>
            <a:headEnd/>
            <a:tailEnd type="triangle" w="med" len="med"/>
          </a:ln>
        </p:spPr>
      </p:cxnSp>
      <p:sp>
        <p:nvSpPr>
          <p:cNvPr id="18481" name="TextBox 36"/>
          <p:cNvSpPr txBox="1">
            <a:spLocks noChangeArrowheads="1"/>
          </p:cNvSpPr>
          <p:nvPr/>
        </p:nvSpPr>
        <p:spPr bwMode="auto">
          <a:xfrm>
            <a:off x="7585806" y="2520595"/>
            <a:ext cx="880369" cy="369332"/>
          </a:xfrm>
          <a:prstGeom prst="rect">
            <a:avLst/>
          </a:prstGeom>
          <a:noFill/>
          <a:ln w="9525">
            <a:noFill/>
            <a:miter lim="800000"/>
            <a:headEnd/>
            <a:tailEnd/>
          </a:ln>
        </p:spPr>
        <p:txBody>
          <a:bodyPr wrap="none">
            <a:spAutoFit/>
          </a:bodyPr>
          <a:lstStyle/>
          <a:p>
            <a:r>
              <a:rPr lang="en-US" dirty="0">
                <a:latin typeface="Calibri" pitchFamily="34" charset="0"/>
              </a:rPr>
              <a:t>1600 </a:t>
            </a:r>
            <a:r>
              <a:rPr lang="en-US" dirty="0" err="1">
                <a:latin typeface="Calibri" pitchFamily="34" charset="0"/>
              </a:rPr>
              <a:t>lb</a:t>
            </a:r>
            <a:endParaRPr lang="en-US" dirty="0">
              <a:latin typeface="Calibri" pitchFamily="34" charset="0"/>
            </a:endParaRPr>
          </a:p>
        </p:txBody>
      </p:sp>
      <p:cxnSp>
        <p:nvCxnSpPr>
          <p:cNvPr id="18482" name="Straight Arrow Connector 38"/>
          <p:cNvCxnSpPr>
            <a:cxnSpLocks noChangeShapeType="1"/>
          </p:cNvCxnSpPr>
          <p:nvPr/>
        </p:nvCxnSpPr>
        <p:spPr bwMode="auto">
          <a:xfrm>
            <a:off x="6794996" y="2311850"/>
            <a:ext cx="533400" cy="1588"/>
          </a:xfrm>
          <a:prstGeom prst="straightConnector1">
            <a:avLst/>
          </a:prstGeom>
          <a:noFill/>
          <a:ln w="25400" algn="ctr">
            <a:solidFill>
              <a:schemeClr val="tx1"/>
            </a:solidFill>
            <a:round/>
            <a:headEnd/>
            <a:tailEnd type="triangle" w="med" len="med"/>
          </a:ln>
        </p:spPr>
      </p:cxnSp>
      <p:sp>
        <p:nvSpPr>
          <p:cNvPr id="18483" name="TextBox 40"/>
          <p:cNvSpPr txBox="1">
            <a:spLocks noChangeArrowheads="1"/>
          </p:cNvSpPr>
          <p:nvPr/>
        </p:nvSpPr>
        <p:spPr bwMode="auto">
          <a:xfrm>
            <a:off x="6871196" y="1854650"/>
            <a:ext cx="301625" cy="369888"/>
          </a:xfrm>
          <a:prstGeom prst="rect">
            <a:avLst/>
          </a:prstGeom>
          <a:noFill/>
          <a:ln w="9525">
            <a:noFill/>
            <a:miter lim="800000"/>
            <a:headEnd/>
            <a:tailEnd/>
          </a:ln>
        </p:spPr>
        <p:txBody>
          <a:bodyPr wrap="none">
            <a:spAutoFit/>
          </a:bodyPr>
          <a:lstStyle/>
          <a:p>
            <a:r>
              <a:rPr lang="en-US">
                <a:latin typeface="Calibri" pitchFamily="34" charset="0"/>
              </a:rPr>
              <a:t>0</a:t>
            </a:r>
          </a:p>
        </p:txBody>
      </p:sp>
      <p:sp>
        <p:nvSpPr>
          <p:cNvPr id="18484" name="TextBox 42"/>
          <p:cNvSpPr txBox="1">
            <a:spLocks noChangeArrowheads="1"/>
          </p:cNvSpPr>
          <p:nvPr/>
        </p:nvSpPr>
        <p:spPr bwMode="auto">
          <a:xfrm>
            <a:off x="7709396" y="1245050"/>
            <a:ext cx="455613" cy="369888"/>
          </a:xfrm>
          <a:prstGeom prst="rect">
            <a:avLst/>
          </a:prstGeom>
          <a:noFill/>
          <a:ln w="9525">
            <a:noFill/>
            <a:miter lim="800000"/>
            <a:headEnd/>
            <a:tailEnd/>
          </a:ln>
        </p:spPr>
        <p:txBody>
          <a:bodyPr wrap="none">
            <a:spAutoFit/>
          </a:bodyPr>
          <a:lstStyle/>
          <a:p>
            <a:r>
              <a:rPr lang="en-US">
                <a:latin typeface="Calibri" pitchFamily="34" charset="0"/>
              </a:rPr>
              <a:t>F</a:t>
            </a:r>
            <a:r>
              <a:rPr lang="en-US" baseline="-25000">
                <a:latin typeface="Calibri" pitchFamily="34" charset="0"/>
              </a:rPr>
              <a:t>BC</a:t>
            </a:r>
            <a:endParaRPr lang="en-US">
              <a:latin typeface="Calibri" pitchFamily="34" charset="0"/>
            </a:endParaRPr>
          </a:p>
        </p:txBody>
      </p:sp>
      <p:graphicFrame>
        <p:nvGraphicFramePr>
          <p:cNvPr id="18458" name="Object 26"/>
          <p:cNvGraphicFramePr>
            <a:graphicFrameLocks noChangeAspect="1"/>
          </p:cNvGraphicFramePr>
          <p:nvPr>
            <p:extLst>
              <p:ext uri="{D42A27DB-BD31-4B8C-83A1-F6EECF244321}">
                <p14:modId xmlns:p14="http://schemas.microsoft.com/office/powerpoint/2010/main" val="3244005500"/>
              </p:ext>
            </p:extLst>
          </p:nvPr>
        </p:nvGraphicFramePr>
        <p:xfrm>
          <a:off x="7083015" y="3662363"/>
          <a:ext cx="1550988" cy="1163637"/>
        </p:xfrm>
        <a:graphic>
          <a:graphicData uri="http://schemas.openxmlformats.org/presentationml/2006/ole">
            <mc:AlternateContent xmlns:mc="http://schemas.openxmlformats.org/markup-compatibility/2006">
              <mc:Choice xmlns:v="urn:schemas-microsoft-com:vml" Requires="v">
                <p:oleObj name="Equation" r:id="rId8" imgW="965160" imgH="723600" progId="Equation.DSMT4">
                  <p:embed/>
                </p:oleObj>
              </mc:Choice>
              <mc:Fallback>
                <p:oleObj name="Equation" r:id="rId8" imgW="965160" imgH="723600" progId="Equation.DSMT4">
                  <p:embed/>
                  <p:pic>
                    <p:nvPicPr>
                      <p:cNvPr id="0" name="Picture 32"/>
                      <p:cNvPicPr>
                        <a:picLocks noChangeAspect="1" noChangeArrowheads="1"/>
                      </p:cNvPicPr>
                      <p:nvPr/>
                    </p:nvPicPr>
                    <p:blipFill>
                      <a:blip r:embed="rId9"/>
                      <a:srcRect/>
                      <a:stretch>
                        <a:fillRect/>
                      </a:stretch>
                    </p:blipFill>
                    <p:spPr bwMode="auto">
                      <a:xfrm>
                        <a:off x="7083015" y="3662363"/>
                        <a:ext cx="1550988" cy="1163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5" name="Straight Arrow Connector 44"/>
          <p:cNvCxnSpPr/>
          <p:nvPr/>
        </p:nvCxnSpPr>
        <p:spPr>
          <a:xfrm rot="5400000" flipH="1" flipV="1">
            <a:off x="6599243" y="3853657"/>
            <a:ext cx="381000" cy="317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486" name="TextBox 45"/>
          <p:cNvSpPr txBox="1">
            <a:spLocks noChangeArrowheads="1"/>
          </p:cNvSpPr>
          <p:nvPr/>
        </p:nvSpPr>
        <p:spPr bwMode="auto">
          <a:xfrm>
            <a:off x="6484942" y="3663157"/>
            <a:ext cx="300038" cy="369888"/>
          </a:xfrm>
          <a:prstGeom prst="rect">
            <a:avLst/>
          </a:prstGeom>
          <a:noFill/>
          <a:ln w="9525">
            <a:noFill/>
            <a:miter lim="800000"/>
            <a:headEnd/>
            <a:tailEnd/>
          </a:ln>
        </p:spPr>
        <p:txBody>
          <a:bodyPr wrap="none">
            <a:spAutoFit/>
          </a:bodyPr>
          <a:lstStyle/>
          <a:p>
            <a:r>
              <a:rPr lang="en-US">
                <a:latin typeface="Calibri" pitchFamily="34" charset="0"/>
              </a:rPr>
              <a:t>+</a:t>
            </a:r>
          </a:p>
        </p:txBody>
      </p:sp>
      <p:sp>
        <p:nvSpPr>
          <p:cNvPr id="18459" name="TextBox 1"/>
          <p:cNvSpPr txBox="1">
            <a:spLocks noChangeArrowheads="1"/>
          </p:cNvSpPr>
          <p:nvPr/>
        </p:nvSpPr>
        <p:spPr bwMode="auto">
          <a:xfrm flipH="1">
            <a:off x="746279" y="1502569"/>
            <a:ext cx="1401763" cy="369888"/>
          </a:xfrm>
          <a:prstGeom prst="rect">
            <a:avLst/>
          </a:prstGeom>
          <a:noFill/>
          <a:ln w="9525">
            <a:noFill/>
            <a:miter lim="800000"/>
            <a:headEnd/>
            <a:tailEnd/>
          </a:ln>
        </p:spPr>
        <p:txBody>
          <a:bodyPr>
            <a:spAutoFit/>
          </a:bodyPr>
          <a:lstStyle/>
          <a:p>
            <a:r>
              <a:rPr lang="en-US" dirty="0">
                <a:latin typeface="Calibri" pitchFamily="34" charset="0"/>
              </a:rPr>
              <a:t>Pin A</a:t>
            </a:r>
          </a:p>
        </p:txBody>
      </p:sp>
      <p:cxnSp>
        <p:nvCxnSpPr>
          <p:cNvPr id="18461" name="Straight Arrow Connector 4"/>
          <p:cNvCxnSpPr>
            <a:cxnSpLocks noChangeShapeType="1"/>
          </p:cNvCxnSpPr>
          <p:nvPr/>
        </p:nvCxnSpPr>
        <p:spPr bwMode="auto">
          <a:xfrm>
            <a:off x="1422809" y="2723357"/>
            <a:ext cx="990600" cy="1588"/>
          </a:xfrm>
          <a:prstGeom prst="straightConnector1">
            <a:avLst/>
          </a:prstGeom>
          <a:noFill/>
          <a:ln w="25400" algn="ctr">
            <a:solidFill>
              <a:schemeClr val="tx1"/>
            </a:solidFill>
            <a:round/>
            <a:headEnd/>
            <a:tailEnd type="triangle" w="med" len="med"/>
          </a:ln>
        </p:spPr>
      </p:cxnSp>
      <p:cxnSp>
        <p:nvCxnSpPr>
          <p:cNvPr id="18462" name="Straight Arrow Connector 6"/>
          <p:cNvCxnSpPr>
            <a:cxnSpLocks noChangeShapeType="1"/>
          </p:cNvCxnSpPr>
          <p:nvPr/>
        </p:nvCxnSpPr>
        <p:spPr bwMode="auto">
          <a:xfrm rot="10800000">
            <a:off x="203609" y="2723357"/>
            <a:ext cx="762000" cy="1588"/>
          </a:xfrm>
          <a:prstGeom prst="straightConnector1">
            <a:avLst/>
          </a:prstGeom>
          <a:noFill/>
          <a:ln w="25400" algn="ctr">
            <a:solidFill>
              <a:srgbClr val="FF0000"/>
            </a:solidFill>
            <a:round/>
            <a:headEnd/>
            <a:tailEnd type="triangle" w="med" len="med"/>
          </a:ln>
        </p:spPr>
      </p:cxnSp>
      <p:sp>
        <p:nvSpPr>
          <p:cNvPr id="18463" name="TextBox 7"/>
          <p:cNvSpPr txBox="1">
            <a:spLocks noChangeArrowheads="1"/>
          </p:cNvSpPr>
          <p:nvPr/>
        </p:nvSpPr>
        <p:spPr bwMode="auto">
          <a:xfrm>
            <a:off x="279809" y="2342357"/>
            <a:ext cx="880369" cy="369332"/>
          </a:xfrm>
          <a:prstGeom prst="rect">
            <a:avLst/>
          </a:prstGeom>
          <a:noFill/>
          <a:ln w="9525">
            <a:noFill/>
            <a:miter lim="800000"/>
            <a:headEnd/>
            <a:tailEnd/>
          </a:ln>
        </p:spPr>
        <p:txBody>
          <a:bodyPr wrap="none">
            <a:spAutoFit/>
          </a:bodyPr>
          <a:lstStyle/>
          <a:p>
            <a:r>
              <a:rPr lang="en-US" dirty="0">
                <a:latin typeface="Calibri" pitchFamily="34" charset="0"/>
              </a:rPr>
              <a:t>1200 </a:t>
            </a:r>
            <a:r>
              <a:rPr lang="en-US" dirty="0" err="1">
                <a:latin typeface="Calibri" pitchFamily="34" charset="0"/>
              </a:rPr>
              <a:t>lb</a:t>
            </a:r>
            <a:endParaRPr lang="en-US" dirty="0">
              <a:latin typeface="Calibri" pitchFamily="34" charset="0"/>
            </a:endParaRPr>
          </a:p>
        </p:txBody>
      </p:sp>
      <p:cxnSp>
        <p:nvCxnSpPr>
          <p:cNvPr id="18464" name="Straight Arrow Connector 9"/>
          <p:cNvCxnSpPr>
            <a:cxnSpLocks noChangeShapeType="1"/>
          </p:cNvCxnSpPr>
          <p:nvPr/>
        </p:nvCxnSpPr>
        <p:spPr bwMode="auto">
          <a:xfrm rot="5400000">
            <a:off x="889410" y="3256757"/>
            <a:ext cx="609600" cy="3175"/>
          </a:xfrm>
          <a:prstGeom prst="straightConnector1">
            <a:avLst/>
          </a:prstGeom>
          <a:noFill/>
          <a:ln w="25400" algn="ctr">
            <a:solidFill>
              <a:srgbClr val="FF0000"/>
            </a:solidFill>
            <a:round/>
            <a:headEnd/>
            <a:tailEnd type="triangle" w="med" len="med"/>
          </a:ln>
        </p:spPr>
      </p:cxnSp>
      <p:sp>
        <p:nvSpPr>
          <p:cNvPr id="18465" name="TextBox 10"/>
          <p:cNvSpPr txBox="1">
            <a:spLocks noChangeArrowheads="1"/>
          </p:cNvSpPr>
          <p:nvPr/>
        </p:nvSpPr>
        <p:spPr bwMode="auto">
          <a:xfrm>
            <a:off x="341175" y="3040341"/>
            <a:ext cx="880369" cy="369332"/>
          </a:xfrm>
          <a:prstGeom prst="rect">
            <a:avLst/>
          </a:prstGeom>
          <a:noFill/>
          <a:ln w="9525">
            <a:noFill/>
            <a:miter lim="800000"/>
            <a:headEnd/>
            <a:tailEnd/>
          </a:ln>
        </p:spPr>
        <p:txBody>
          <a:bodyPr wrap="none">
            <a:spAutoFit/>
          </a:bodyPr>
          <a:lstStyle/>
          <a:p>
            <a:r>
              <a:rPr lang="en-US" dirty="0">
                <a:latin typeface="Calibri" pitchFamily="34" charset="0"/>
              </a:rPr>
              <a:t>1600 </a:t>
            </a:r>
            <a:r>
              <a:rPr lang="en-US" dirty="0" err="1">
                <a:latin typeface="Calibri" pitchFamily="34" charset="0"/>
              </a:rPr>
              <a:t>lb</a:t>
            </a:r>
            <a:endParaRPr lang="en-US" dirty="0">
              <a:latin typeface="Calibri" pitchFamily="34" charset="0"/>
            </a:endParaRPr>
          </a:p>
        </p:txBody>
      </p:sp>
      <p:sp>
        <p:nvSpPr>
          <p:cNvPr id="18466" name="TextBox 11"/>
          <p:cNvSpPr txBox="1">
            <a:spLocks noChangeArrowheads="1"/>
          </p:cNvSpPr>
          <p:nvPr/>
        </p:nvSpPr>
        <p:spPr bwMode="auto">
          <a:xfrm>
            <a:off x="1803809" y="2951957"/>
            <a:ext cx="447675" cy="369888"/>
          </a:xfrm>
          <a:prstGeom prst="rect">
            <a:avLst/>
          </a:prstGeom>
          <a:noFill/>
          <a:ln w="9525">
            <a:noFill/>
            <a:miter lim="800000"/>
            <a:headEnd/>
            <a:tailEnd/>
          </a:ln>
        </p:spPr>
        <p:txBody>
          <a:bodyPr wrap="none">
            <a:spAutoFit/>
          </a:bodyPr>
          <a:lstStyle/>
          <a:p>
            <a:r>
              <a:rPr lang="en-US">
                <a:latin typeface="Calibri" pitchFamily="34" charset="0"/>
              </a:rPr>
              <a:t>F</a:t>
            </a:r>
            <a:r>
              <a:rPr lang="en-US" baseline="-25000">
                <a:latin typeface="Calibri" pitchFamily="34" charset="0"/>
              </a:rPr>
              <a:t>AC</a:t>
            </a:r>
            <a:endParaRPr lang="en-US">
              <a:latin typeface="Calibri" pitchFamily="34" charset="0"/>
            </a:endParaRPr>
          </a:p>
        </p:txBody>
      </p:sp>
      <p:cxnSp>
        <p:nvCxnSpPr>
          <p:cNvPr id="18467" name="Straight Arrow Connector 13"/>
          <p:cNvCxnSpPr>
            <a:cxnSpLocks noChangeShapeType="1"/>
          </p:cNvCxnSpPr>
          <p:nvPr/>
        </p:nvCxnSpPr>
        <p:spPr bwMode="auto">
          <a:xfrm rot="5400000" flipH="1" flipV="1">
            <a:off x="1346609" y="1580357"/>
            <a:ext cx="914400" cy="914400"/>
          </a:xfrm>
          <a:prstGeom prst="straightConnector1">
            <a:avLst/>
          </a:prstGeom>
          <a:noFill/>
          <a:ln w="25400" algn="ctr">
            <a:solidFill>
              <a:schemeClr val="tx1"/>
            </a:solidFill>
            <a:round/>
            <a:headEnd/>
            <a:tailEnd type="triangle" w="med" len="med"/>
          </a:ln>
        </p:spPr>
      </p:cxnSp>
      <p:cxnSp>
        <p:nvCxnSpPr>
          <p:cNvPr id="16" name="Straight Connector 15"/>
          <p:cNvCxnSpPr/>
          <p:nvPr/>
        </p:nvCxnSpPr>
        <p:spPr>
          <a:xfrm rot="5400000">
            <a:off x="1880009" y="2113757"/>
            <a:ext cx="3048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1727609" y="2266157"/>
            <a:ext cx="304800" cy="0"/>
          </a:xfrm>
          <a:prstGeom prst="line">
            <a:avLst/>
          </a:prstGeom>
          <a:ln w="1270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8470" name="TextBox 18"/>
          <p:cNvSpPr txBox="1">
            <a:spLocks noChangeArrowheads="1"/>
          </p:cNvSpPr>
          <p:nvPr/>
        </p:nvSpPr>
        <p:spPr bwMode="auto">
          <a:xfrm>
            <a:off x="1727609" y="2189957"/>
            <a:ext cx="301625" cy="369888"/>
          </a:xfrm>
          <a:prstGeom prst="rect">
            <a:avLst/>
          </a:prstGeom>
          <a:noFill/>
          <a:ln w="9525">
            <a:noFill/>
            <a:miter lim="800000"/>
            <a:headEnd/>
            <a:tailEnd/>
          </a:ln>
        </p:spPr>
        <p:txBody>
          <a:bodyPr wrap="none">
            <a:spAutoFit/>
          </a:bodyPr>
          <a:lstStyle/>
          <a:p>
            <a:r>
              <a:rPr lang="en-US">
                <a:latin typeface="Calibri" pitchFamily="34" charset="0"/>
              </a:rPr>
              <a:t>3</a:t>
            </a:r>
          </a:p>
        </p:txBody>
      </p:sp>
      <p:sp>
        <p:nvSpPr>
          <p:cNvPr id="18471" name="TextBox 19"/>
          <p:cNvSpPr txBox="1">
            <a:spLocks noChangeArrowheads="1"/>
          </p:cNvSpPr>
          <p:nvPr/>
        </p:nvSpPr>
        <p:spPr bwMode="auto">
          <a:xfrm>
            <a:off x="2032409" y="1885157"/>
            <a:ext cx="301625" cy="369888"/>
          </a:xfrm>
          <a:prstGeom prst="rect">
            <a:avLst/>
          </a:prstGeom>
          <a:noFill/>
          <a:ln w="9525">
            <a:noFill/>
            <a:miter lim="800000"/>
            <a:headEnd/>
            <a:tailEnd/>
          </a:ln>
        </p:spPr>
        <p:txBody>
          <a:bodyPr wrap="none">
            <a:spAutoFit/>
          </a:bodyPr>
          <a:lstStyle/>
          <a:p>
            <a:r>
              <a:rPr lang="en-US">
                <a:latin typeface="Calibri" pitchFamily="34" charset="0"/>
              </a:rPr>
              <a:t>4</a:t>
            </a:r>
          </a:p>
        </p:txBody>
      </p:sp>
      <p:sp>
        <p:nvSpPr>
          <p:cNvPr id="18472" name="TextBox 20"/>
          <p:cNvSpPr txBox="1">
            <a:spLocks noChangeArrowheads="1"/>
          </p:cNvSpPr>
          <p:nvPr/>
        </p:nvSpPr>
        <p:spPr bwMode="auto">
          <a:xfrm>
            <a:off x="1575209" y="1732757"/>
            <a:ext cx="228600" cy="369888"/>
          </a:xfrm>
          <a:prstGeom prst="rect">
            <a:avLst/>
          </a:prstGeom>
          <a:noFill/>
          <a:ln w="9525">
            <a:noFill/>
            <a:miter lim="800000"/>
            <a:headEnd/>
            <a:tailEnd/>
          </a:ln>
        </p:spPr>
        <p:txBody>
          <a:bodyPr>
            <a:spAutoFit/>
          </a:bodyPr>
          <a:lstStyle/>
          <a:p>
            <a:r>
              <a:rPr lang="en-US">
                <a:latin typeface="Calibri" pitchFamily="34" charset="0"/>
              </a:rPr>
              <a:t>5</a:t>
            </a:r>
          </a:p>
        </p:txBody>
      </p:sp>
      <p:sp>
        <p:nvSpPr>
          <p:cNvPr id="18473" name="TextBox 21"/>
          <p:cNvSpPr txBox="1">
            <a:spLocks noChangeArrowheads="1"/>
          </p:cNvSpPr>
          <p:nvPr/>
        </p:nvSpPr>
        <p:spPr bwMode="auto">
          <a:xfrm flipH="1">
            <a:off x="2337209" y="1351757"/>
            <a:ext cx="868363" cy="369888"/>
          </a:xfrm>
          <a:prstGeom prst="rect">
            <a:avLst/>
          </a:prstGeom>
          <a:noFill/>
          <a:ln w="9525">
            <a:noFill/>
            <a:miter lim="800000"/>
            <a:headEnd/>
            <a:tailEnd/>
          </a:ln>
        </p:spPr>
        <p:txBody>
          <a:bodyPr>
            <a:spAutoFit/>
          </a:bodyPr>
          <a:lstStyle/>
          <a:p>
            <a:r>
              <a:rPr lang="en-US">
                <a:latin typeface="Calibri" pitchFamily="34" charset="0"/>
              </a:rPr>
              <a:t>F</a:t>
            </a:r>
            <a:r>
              <a:rPr lang="en-US" baseline="-25000">
                <a:latin typeface="Calibri" pitchFamily="34" charset="0"/>
              </a:rPr>
              <a:t>AB</a:t>
            </a:r>
            <a:endParaRPr lang="en-US">
              <a:latin typeface="Calibri" pitchFamily="34" charset="0"/>
            </a:endParaRPr>
          </a:p>
        </p:txBody>
      </p:sp>
      <p:sp>
        <p:nvSpPr>
          <p:cNvPr id="47" name="Oval 46"/>
          <p:cNvSpPr/>
          <p:nvPr/>
        </p:nvSpPr>
        <p:spPr>
          <a:xfrm>
            <a:off x="1118009" y="2647157"/>
            <a:ext cx="152400" cy="15240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488" name="TextBox 47"/>
          <p:cNvSpPr txBox="1">
            <a:spLocks noChangeArrowheads="1"/>
          </p:cNvSpPr>
          <p:nvPr/>
        </p:nvSpPr>
        <p:spPr bwMode="auto">
          <a:xfrm>
            <a:off x="5562600" y="5257800"/>
            <a:ext cx="3200400" cy="1477963"/>
          </a:xfrm>
          <a:prstGeom prst="rect">
            <a:avLst/>
          </a:prstGeom>
          <a:noFill/>
          <a:ln w="9525">
            <a:noFill/>
            <a:miter lim="800000"/>
            <a:headEnd/>
            <a:tailEnd/>
          </a:ln>
        </p:spPr>
        <p:txBody>
          <a:bodyPr>
            <a:spAutoFit/>
          </a:bodyPr>
          <a:lstStyle/>
          <a:p>
            <a:r>
              <a:rPr lang="en-US">
                <a:latin typeface="Calibri" pitchFamily="34" charset="0"/>
              </a:rPr>
              <a:t>Note that we did not have to consider the x- force equation for pin C or either the x- or y- force equations for pin B to solve for all the unknowns </a:t>
            </a:r>
          </a:p>
        </p:txBody>
      </p:sp>
      <p:sp>
        <p:nvSpPr>
          <p:cNvPr id="4" name="TextBox 3">
            <a:extLst>
              <a:ext uri="{FF2B5EF4-FFF2-40B4-BE49-F238E27FC236}">
                <a16:creationId xmlns:a16="http://schemas.microsoft.com/office/drawing/2014/main" id="{C013F4EF-906E-4754-9340-982F8932596E}"/>
              </a:ext>
            </a:extLst>
          </p:cNvPr>
          <p:cNvSpPr txBox="1"/>
          <p:nvPr/>
        </p:nvSpPr>
        <p:spPr>
          <a:xfrm>
            <a:off x="2683776" y="183997"/>
            <a:ext cx="4326321" cy="1323439"/>
          </a:xfrm>
          <a:prstGeom prst="rect">
            <a:avLst/>
          </a:prstGeom>
          <a:noFill/>
        </p:spPr>
        <p:txBody>
          <a:bodyPr wrap="square" rtlCol="0">
            <a:spAutoFit/>
          </a:bodyPr>
          <a:lstStyle/>
          <a:p>
            <a:r>
              <a:rPr lang="en-US" sz="1600" dirty="0"/>
              <a:t>If we always draw the unknown forces in the members as pulling on the pin,  this assumes the member is in tension. If the member force, therefore, comes out to be negative, we know the member is actually in compression.</a:t>
            </a:r>
          </a:p>
        </p:txBody>
      </p:sp>
      <p:cxnSp>
        <p:nvCxnSpPr>
          <p:cNvPr id="7" name="Straight Connector 6">
            <a:extLst>
              <a:ext uri="{FF2B5EF4-FFF2-40B4-BE49-F238E27FC236}">
                <a16:creationId xmlns:a16="http://schemas.microsoft.com/office/drawing/2014/main" id="{0B3F8BF9-3833-5992-06DA-7834104379AA}"/>
              </a:ext>
            </a:extLst>
          </p:cNvPr>
          <p:cNvCxnSpPr/>
          <p:nvPr/>
        </p:nvCxnSpPr>
        <p:spPr>
          <a:xfrm>
            <a:off x="1192622" y="6785770"/>
            <a:ext cx="1320391" cy="0"/>
          </a:xfrm>
          <a:prstGeom prst="line">
            <a:avLst/>
          </a:prstGeom>
          <a:ln w="190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71224C4-D0E3-6CA7-6BC8-A545BF02B42B}"/>
              </a:ext>
            </a:extLst>
          </p:cNvPr>
          <p:cNvCxnSpPr/>
          <p:nvPr/>
        </p:nvCxnSpPr>
        <p:spPr>
          <a:xfrm>
            <a:off x="7083015" y="4935411"/>
            <a:ext cx="1320391" cy="0"/>
          </a:xfrm>
          <a:prstGeom prst="line">
            <a:avLst/>
          </a:prstGeom>
          <a:ln w="190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7DFE7F4D-5245-EDF0-E04B-7586FEC8F2BB}"/>
              </a:ext>
            </a:extLst>
          </p:cNvPr>
          <p:cNvCxnSpPr/>
          <p:nvPr/>
        </p:nvCxnSpPr>
        <p:spPr>
          <a:xfrm>
            <a:off x="1885181" y="5074424"/>
            <a:ext cx="1320391" cy="0"/>
          </a:xfrm>
          <a:prstGeom prst="line">
            <a:avLst/>
          </a:prstGeom>
          <a:ln w="19050">
            <a:solidFill>
              <a:srgbClr val="FF0000"/>
            </a:solidFill>
            <a:tailEnd type="none"/>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1066800" y="4343400"/>
            <a:ext cx="152400" cy="15240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Oval 2"/>
          <p:cNvSpPr/>
          <p:nvPr/>
        </p:nvSpPr>
        <p:spPr>
          <a:xfrm>
            <a:off x="4648200" y="1219200"/>
            <a:ext cx="152400" cy="15240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Oval 3"/>
          <p:cNvSpPr/>
          <p:nvPr/>
        </p:nvSpPr>
        <p:spPr>
          <a:xfrm>
            <a:off x="4648200" y="4343400"/>
            <a:ext cx="152400" cy="15240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9470" name="Straight Arrow Connector 5"/>
          <p:cNvCxnSpPr>
            <a:cxnSpLocks noChangeShapeType="1"/>
          </p:cNvCxnSpPr>
          <p:nvPr/>
        </p:nvCxnSpPr>
        <p:spPr bwMode="auto">
          <a:xfrm>
            <a:off x="4876800" y="1295400"/>
            <a:ext cx="685800" cy="1588"/>
          </a:xfrm>
          <a:prstGeom prst="straightConnector1">
            <a:avLst/>
          </a:prstGeom>
          <a:noFill/>
          <a:ln w="25400" algn="ctr">
            <a:solidFill>
              <a:schemeClr val="tx1"/>
            </a:solidFill>
            <a:round/>
            <a:headEnd/>
            <a:tailEnd type="triangle" w="med" len="med"/>
          </a:ln>
        </p:spPr>
      </p:cxnSp>
      <p:sp>
        <p:nvSpPr>
          <p:cNvPr id="19471" name="TextBox 6"/>
          <p:cNvSpPr txBox="1">
            <a:spLocks noChangeArrowheads="1"/>
          </p:cNvSpPr>
          <p:nvPr/>
        </p:nvSpPr>
        <p:spPr bwMode="auto">
          <a:xfrm>
            <a:off x="5029200" y="762000"/>
            <a:ext cx="880369" cy="369332"/>
          </a:xfrm>
          <a:prstGeom prst="rect">
            <a:avLst/>
          </a:prstGeom>
          <a:noFill/>
          <a:ln w="9525">
            <a:noFill/>
            <a:miter lim="800000"/>
            <a:headEnd/>
            <a:tailEnd/>
          </a:ln>
        </p:spPr>
        <p:txBody>
          <a:bodyPr wrap="none">
            <a:spAutoFit/>
          </a:bodyPr>
          <a:lstStyle/>
          <a:p>
            <a:r>
              <a:rPr lang="en-US" dirty="0">
                <a:latin typeface="Calibri" pitchFamily="34" charset="0"/>
              </a:rPr>
              <a:t>1200 </a:t>
            </a:r>
            <a:r>
              <a:rPr lang="en-US" dirty="0" err="1">
                <a:latin typeface="Calibri" pitchFamily="34" charset="0"/>
              </a:rPr>
              <a:t>lb</a:t>
            </a:r>
            <a:endParaRPr lang="en-US" dirty="0">
              <a:latin typeface="Calibri" pitchFamily="34" charset="0"/>
            </a:endParaRPr>
          </a:p>
        </p:txBody>
      </p:sp>
      <p:cxnSp>
        <p:nvCxnSpPr>
          <p:cNvPr id="19472" name="Straight Arrow Connector 8"/>
          <p:cNvCxnSpPr>
            <a:cxnSpLocks noChangeShapeType="1"/>
          </p:cNvCxnSpPr>
          <p:nvPr/>
        </p:nvCxnSpPr>
        <p:spPr bwMode="auto">
          <a:xfrm rot="10800000" flipV="1">
            <a:off x="4343400" y="1371600"/>
            <a:ext cx="304800" cy="228600"/>
          </a:xfrm>
          <a:prstGeom prst="straightConnector1">
            <a:avLst/>
          </a:prstGeom>
          <a:noFill/>
          <a:ln w="25400" algn="ctr">
            <a:solidFill>
              <a:schemeClr val="tx1"/>
            </a:solidFill>
            <a:round/>
            <a:headEnd/>
            <a:tailEnd type="triangle" w="med" len="med"/>
          </a:ln>
        </p:spPr>
      </p:cxnSp>
      <p:cxnSp>
        <p:nvCxnSpPr>
          <p:cNvPr id="12" name="Straight Connector 11"/>
          <p:cNvCxnSpPr/>
          <p:nvPr/>
        </p:nvCxnSpPr>
        <p:spPr>
          <a:xfrm rot="10800000" flipV="1">
            <a:off x="2362200" y="2209800"/>
            <a:ext cx="1143000" cy="990600"/>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9474" name="Straight Arrow Connector 13"/>
          <p:cNvCxnSpPr>
            <a:cxnSpLocks noChangeShapeType="1"/>
            <a:stCxn id="2" idx="7"/>
          </p:cNvCxnSpPr>
          <p:nvPr/>
        </p:nvCxnSpPr>
        <p:spPr bwMode="auto">
          <a:xfrm rot="5400000" flipH="1" flipV="1">
            <a:off x="1208088" y="4124325"/>
            <a:ext cx="230187" cy="252413"/>
          </a:xfrm>
          <a:prstGeom prst="straightConnector1">
            <a:avLst/>
          </a:prstGeom>
          <a:noFill/>
          <a:ln w="25400" algn="ctr">
            <a:solidFill>
              <a:schemeClr val="tx1"/>
            </a:solidFill>
            <a:round/>
            <a:headEnd/>
            <a:tailEnd type="triangle" w="med" len="med"/>
          </a:ln>
        </p:spPr>
      </p:cxnSp>
      <p:sp>
        <p:nvSpPr>
          <p:cNvPr id="19475" name="TextBox 14"/>
          <p:cNvSpPr txBox="1">
            <a:spLocks noChangeArrowheads="1"/>
          </p:cNvSpPr>
          <p:nvPr/>
        </p:nvSpPr>
        <p:spPr bwMode="auto">
          <a:xfrm flipH="1">
            <a:off x="3629025" y="1128713"/>
            <a:ext cx="1069975" cy="369332"/>
          </a:xfrm>
          <a:prstGeom prst="rect">
            <a:avLst/>
          </a:prstGeom>
          <a:noFill/>
          <a:ln w="9525">
            <a:noFill/>
            <a:miter lim="800000"/>
            <a:headEnd/>
            <a:tailEnd/>
          </a:ln>
        </p:spPr>
        <p:txBody>
          <a:bodyPr wrap="square">
            <a:spAutoFit/>
          </a:bodyPr>
          <a:lstStyle/>
          <a:p>
            <a:r>
              <a:rPr lang="en-US" dirty="0">
                <a:latin typeface="Calibri" pitchFamily="34" charset="0"/>
              </a:rPr>
              <a:t>2000 </a:t>
            </a:r>
            <a:r>
              <a:rPr lang="en-US" dirty="0" err="1">
                <a:latin typeface="Calibri" pitchFamily="34" charset="0"/>
              </a:rPr>
              <a:t>lb</a:t>
            </a:r>
            <a:endParaRPr lang="en-US" dirty="0">
              <a:latin typeface="Calibri" pitchFamily="34" charset="0"/>
            </a:endParaRPr>
          </a:p>
        </p:txBody>
      </p:sp>
      <p:sp>
        <p:nvSpPr>
          <p:cNvPr id="19476" name="TextBox 15"/>
          <p:cNvSpPr txBox="1">
            <a:spLocks noChangeArrowheads="1"/>
          </p:cNvSpPr>
          <p:nvPr/>
        </p:nvSpPr>
        <p:spPr bwMode="auto">
          <a:xfrm>
            <a:off x="990600" y="3733800"/>
            <a:ext cx="880369" cy="369332"/>
          </a:xfrm>
          <a:prstGeom prst="rect">
            <a:avLst/>
          </a:prstGeom>
          <a:noFill/>
          <a:ln w="9525">
            <a:noFill/>
            <a:miter lim="800000"/>
            <a:headEnd/>
            <a:tailEnd/>
          </a:ln>
        </p:spPr>
        <p:txBody>
          <a:bodyPr wrap="none">
            <a:spAutoFit/>
          </a:bodyPr>
          <a:lstStyle/>
          <a:p>
            <a:r>
              <a:rPr lang="en-US" dirty="0">
                <a:latin typeface="Calibri" pitchFamily="34" charset="0"/>
              </a:rPr>
              <a:t>2000 </a:t>
            </a:r>
            <a:r>
              <a:rPr lang="en-US" dirty="0" err="1">
                <a:latin typeface="Calibri" pitchFamily="34" charset="0"/>
              </a:rPr>
              <a:t>lb</a:t>
            </a:r>
            <a:endParaRPr lang="en-US" dirty="0">
              <a:latin typeface="Calibri" pitchFamily="34" charset="0"/>
            </a:endParaRPr>
          </a:p>
        </p:txBody>
      </p:sp>
      <p:cxnSp>
        <p:nvCxnSpPr>
          <p:cNvPr id="19477" name="Straight Arrow Connector 17"/>
          <p:cNvCxnSpPr>
            <a:cxnSpLocks noChangeShapeType="1"/>
          </p:cNvCxnSpPr>
          <p:nvPr/>
        </p:nvCxnSpPr>
        <p:spPr bwMode="auto">
          <a:xfrm>
            <a:off x="1295400" y="4419600"/>
            <a:ext cx="228600" cy="1588"/>
          </a:xfrm>
          <a:prstGeom prst="straightConnector1">
            <a:avLst/>
          </a:prstGeom>
          <a:noFill/>
          <a:ln w="25400" algn="ctr">
            <a:solidFill>
              <a:schemeClr val="tx1"/>
            </a:solidFill>
            <a:round/>
            <a:headEnd/>
            <a:tailEnd type="triangle" w="med" len="med"/>
          </a:ln>
        </p:spPr>
      </p:cxnSp>
      <p:cxnSp>
        <p:nvCxnSpPr>
          <p:cNvPr id="19478" name="Straight Arrow Connector 19"/>
          <p:cNvCxnSpPr>
            <a:cxnSpLocks noChangeShapeType="1"/>
          </p:cNvCxnSpPr>
          <p:nvPr/>
        </p:nvCxnSpPr>
        <p:spPr bwMode="auto">
          <a:xfrm rot="10800000">
            <a:off x="4419600" y="4419600"/>
            <a:ext cx="304800" cy="1588"/>
          </a:xfrm>
          <a:prstGeom prst="straightConnector1">
            <a:avLst/>
          </a:prstGeom>
          <a:noFill/>
          <a:ln w="25400" algn="ctr">
            <a:solidFill>
              <a:schemeClr val="tx1"/>
            </a:solidFill>
            <a:round/>
            <a:headEnd/>
            <a:tailEnd type="triangle" w="med" len="med"/>
          </a:ln>
        </p:spPr>
      </p:cxnSp>
      <p:cxnSp>
        <p:nvCxnSpPr>
          <p:cNvPr id="22" name="Straight Connector 21"/>
          <p:cNvCxnSpPr/>
          <p:nvPr/>
        </p:nvCxnSpPr>
        <p:spPr>
          <a:xfrm>
            <a:off x="2209800" y="4419600"/>
            <a:ext cx="1752600" cy="0"/>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9480" name="Straight Arrow Connector 23"/>
          <p:cNvCxnSpPr>
            <a:cxnSpLocks noChangeShapeType="1"/>
          </p:cNvCxnSpPr>
          <p:nvPr/>
        </p:nvCxnSpPr>
        <p:spPr bwMode="auto">
          <a:xfrm rot="10800000">
            <a:off x="1828800" y="4419600"/>
            <a:ext cx="228600" cy="1588"/>
          </a:xfrm>
          <a:prstGeom prst="straightConnector1">
            <a:avLst/>
          </a:prstGeom>
          <a:noFill/>
          <a:ln w="28575" algn="ctr">
            <a:solidFill>
              <a:schemeClr val="tx1"/>
            </a:solidFill>
            <a:round/>
            <a:headEnd/>
            <a:tailEnd type="triangle" w="med" len="med"/>
          </a:ln>
        </p:spPr>
      </p:cxnSp>
      <p:cxnSp>
        <p:nvCxnSpPr>
          <p:cNvPr id="19481" name="Straight Arrow Connector 26"/>
          <p:cNvCxnSpPr>
            <a:cxnSpLocks noChangeShapeType="1"/>
          </p:cNvCxnSpPr>
          <p:nvPr/>
        </p:nvCxnSpPr>
        <p:spPr bwMode="auto">
          <a:xfrm>
            <a:off x="4038600" y="4419600"/>
            <a:ext cx="228600" cy="1588"/>
          </a:xfrm>
          <a:prstGeom prst="straightConnector1">
            <a:avLst/>
          </a:prstGeom>
          <a:noFill/>
          <a:ln w="25400" algn="ctr">
            <a:solidFill>
              <a:schemeClr val="tx1"/>
            </a:solidFill>
            <a:round/>
            <a:headEnd/>
            <a:tailEnd type="triangle" w="med" len="med"/>
          </a:ln>
        </p:spPr>
      </p:cxnSp>
      <p:cxnSp>
        <p:nvCxnSpPr>
          <p:cNvPr id="19482" name="Straight Arrow Connector 28"/>
          <p:cNvCxnSpPr>
            <a:cxnSpLocks noChangeShapeType="1"/>
          </p:cNvCxnSpPr>
          <p:nvPr/>
        </p:nvCxnSpPr>
        <p:spPr bwMode="auto">
          <a:xfrm rot="5400000" flipH="1" flipV="1">
            <a:off x="4534694" y="1561306"/>
            <a:ext cx="381000" cy="1588"/>
          </a:xfrm>
          <a:prstGeom prst="straightConnector1">
            <a:avLst/>
          </a:prstGeom>
          <a:noFill/>
          <a:ln w="25400" algn="ctr">
            <a:solidFill>
              <a:schemeClr val="tx1"/>
            </a:solidFill>
            <a:round/>
            <a:headEnd/>
            <a:tailEnd type="triangle" w="med" len="med"/>
          </a:ln>
        </p:spPr>
      </p:cxnSp>
      <p:cxnSp>
        <p:nvCxnSpPr>
          <p:cNvPr id="19483" name="Straight Arrow Connector 31"/>
          <p:cNvCxnSpPr>
            <a:cxnSpLocks noChangeShapeType="1"/>
          </p:cNvCxnSpPr>
          <p:nvPr/>
        </p:nvCxnSpPr>
        <p:spPr bwMode="auto">
          <a:xfrm flipV="1">
            <a:off x="3565525" y="1935163"/>
            <a:ext cx="274638" cy="236537"/>
          </a:xfrm>
          <a:prstGeom prst="straightConnector1">
            <a:avLst/>
          </a:prstGeom>
          <a:noFill/>
          <a:ln w="28575" algn="ctr">
            <a:solidFill>
              <a:schemeClr val="tx1"/>
            </a:solidFill>
            <a:round/>
            <a:headEnd/>
            <a:tailEnd type="triangle" w="med" len="med"/>
          </a:ln>
        </p:spPr>
      </p:cxnSp>
      <p:cxnSp>
        <p:nvCxnSpPr>
          <p:cNvPr id="19484" name="Straight Arrow Connector 34"/>
          <p:cNvCxnSpPr>
            <a:cxnSpLocks noChangeShapeType="1"/>
          </p:cNvCxnSpPr>
          <p:nvPr/>
        </p:nvCxnSpPr>
        <p:spPr bwMode="auto">
          <a:xfrm rot="10800000" flipV="1">
            <a:off x="2036763" y="3254375"/>
            <a:ext cx="247650" cy="206375"/>
          </a:xfrm>
          <a:prstGeom prst="straightConnector1">
            <a:avLst/>
          </a:prstGeom>
          <a:noFill/>
          <a:ln w="25400" algn="ctr">
            <a:solidFill>
              <a:schemeClr val="tx1"/>
            </a:solidFill>
            <a:round/>
            <a:headEnd/>
            <a:tailEnd type="triangle" w="med" len="med"/>
          </a:ln>
        </p:spPr>
      </p:cxnSp>
      <p:sp>
        <p:nvSpPr>
          <p:cNvPr id="19485" name="TextBox 39"/>
          <p:cNvSpPr txBox="1">
            <a:spLocks noChangeArrowheads="1"/>
          </p:cNvSpPr>
          <p:nvPr/>
        </p:nvSpPr>
        <p:spPr bwMode="auto">
          <a:xfrm>
            <a:off x="1434853" y="2947432"/>
            <a:ext cx="880369" cy="369332"/>
          </a:xfrm>
          <a:prstGeom prst="rect">
            <a:avLst/>
          </a:prstGeom>
          <a:noFill/>
          <a:ln w="9525">
            <a:noFill/>
            <a:miter lim="800000"/>
            <a:headEnd/>
            <a:tailEnd/>
          </a:ln>
        </p:spPr>
        <p:txBody>
          <a:bodyPr wrap="none">
            <a:spAutoFit/>
          </a:bodyPr>
          <a:lstStyle/>
          <a:p>
            <a:r>
              <a:rPr lang="en-US" dirty="0">
                <a:latin typeface="Calibri" pitchFamily="34" charset="0"/>
              </a:rPr>
              <a:t>2000 </a:t>
            </a:r>
            <a:r>
              <a:rPr lang="en-US" dirty="0" err="1">
                <a:latin typeface="Calibri" pitchFamily="34" charset="0"/>
              </a:rPr>
              <a:t>lb</a:t>
            </a:r>
            <a:endParaRPr lang="en-US" dirty="0">
              <a:latin typeface="Calibri" pitchFamily="34" charset="0"/>
            </a:endParaRPr>
          </a:p>
        </p:txBody>
      </p:sp>
      <p:sp>
        <p:nvSpPr>
          <p:cNvPr id="19486" name="TextBox 40"/>
          <p:cNvSpPr txBox="1">
            <a:spLocks noChangeArrowheads="1"/>
          </p:cNvSpPr>
          <p:nvPr/>
        </p:nvSpPr>
        <p:spPr bwMode="auto">
          <a:xfrm>
            <a:off x="2929631" y="1684099"/>
            <a:ext cx="880369" cy="369332"/>
          </a:xfrm>
          <a:prstGeom prst="rect">
            <a:avLst/>
          </a:prstGeom>
          <a:noFill/>
          <a:ln w="9525">
            <a:noFill/>
            <a:miter lim="800000"/>
            <a:headEnd/>
            <a:tailEnd/>
          </a:ln>
        </p:spPr>
        <p:txBody>
          <a:bodyPr wrap="none">
            <a:spAutoFit/>
          </a:bodyPr>
          <a:lstStyle/>
          <a:p>
            <a:r>
              <a:rPr lang="en-US" dirty="0">
                <a:latin typeface="Calibri" pitchFamily="34" charset="0"/>
              </a:rPr>
              <a:t>2000 </a:t>
            </a:r>
            <a:r>
              <a:rPr lang="en-US" dirty="0" err="1">
                <a:latin typeface="Calibri" pitchFamily="34" charset="0"/>
              </a:rPr>
              <a:t>lb</a:t>
            </a:r>
            <a:endParaRPr lang="en-US" dirty="0">
              <a:latin typeface="Calibri" pitchFamily="34" charset="0"/>
            </a:endParaRPr>
          </a:p>
        </p:txBody>
      </p:sp>
      <p:sp>
        <p:nvSpPr>
          <p:cNvPr id="19487" name="TextBox 41"/>
          <p:cNvSpPr txBox="1">
            <a:spLocks noChangeArrowheads="1"/>
          </p:cNvSpPr>
          <p:nvPr/>
        </p:nvSpPr>
        <p:spPr bwMode="auto">
          <a:xfrm>
            <a:off x="1219200" y="4419600"/>
            <a:ext cx="301625" cy="369888"/>
          </a:xfrm>
          <a:prstGeom prst="rect">
            <a:avLst/>
          </a:prstGeom>
          <a:noFill/>
          <a:ln w="9525">
            <a:noFill/>
            <a:miter lim="800000"/>
            <a:headEnd/>
            <a:tailEnd/>
          </a:ln>
        </p:spPr>
        <p:txBody>
          <a:bodyPr wrap="none">
            <a:spAutoFit/>
          </a:bodyPr>
          <a:lstStyle/>
          <a:p>
            <a:r>
              <a:rPr lang="en-US">
                <a:latin typeface="Calibri" pitchFamily="34" charset="0"/>
              </a:rPr>
              <a:t>0</a:t>
            </a:r>
          </a:p>
        </p:txBody>
      </p:sp>
      <p:sp>
        <p:nvSpPr>
          <p:cNvPr id="19488" name="TextBox 42"/>
          <p:cNvSpPr txBox="1">
            <a:spLocks noChangeArrowheads="1"/>
          </p:cNvSpPr>
          <p:nvPr/>
        </p:nvSpPr>
        <p:spPr bwMode="auto">
          <a:xfrm>
            <a:off x="1905000" y="4419600"/>
            <a:ext cx="301625" cy="369888"/>
          </a:xfrm>
          <a:prstGeom prst="rect">
            <a:avLst/>
          </a:prstGeom>
          <a:noFill/>
          <a:ln w="9525">
            <a:noFill/>
            <a:miter lim="800000"/>
            <a:headEnd/>
            <a:tailEnd/>
          </a:ln>
        </p:spPr>
        <p:txBody>
          <a:bodyPr wrap="none">
            <a:spAutoFit/>
          </a:bodyPr>
          <a:lstStyle/>
          <a:p>
            <a:r>
              <a:rPr lang="en-US">
                <a:latin typeface="Calibri" pitchFamily="34" charset="0"/>
              </a:rPr>
              <a:t>0</a:t>
            </a:r>
          </a:p>
        </p:txBody>
      </p:sp>
      <p:sp>
        <p:nvSpPr>
          <p:cNvPr id="19489" name="TextBox 43"/>
          <p:cNvSpPr txBox="1">
            <a:spLocks noChangeArrowheads="1"/>
          </p:cNvSpPr>
          <p:nvPr/>
        </p:nvSpPr>
        <p:spPr bwMode="auto">
          <a:xfrm>
            <a:off x="3733800" y="4419600"/>
            <a:ext cx="301625" cy="369888"/>
          </a:xfrm>
          <a:prstGeom prst="rect">
            <a:avLst/>
          </a:prstGeom>
          <a:noFill/>
          <a:ln w="9525">
            <a:noFill/>
            <a:miter lim="800000"/>
            <a:headEnd/>
            <a:tailEnd/>
          </a:ln>
        </p:spPr>
        <p:txBody>
          <a:bodyPr wrap="none">
            <a:spAutoFit/>
          </a:bodyPr>
          <a:lstStyle/>
          <a:p>
            <a:r>
              <a:rPr lang="en-US">
                <a:latin typeface="Calibri" pitchFamily="34" charset="0"/>
              </a:rPr>
              <a:t>0</a:t>
            </a:r>
          </a:p>
        </p:txBody>
      </p:sp>
      <p:cxnSp>
        <p:nvCxnSpPr>
          <p:cNvPr id="46" name="Straight Connector 45"/>
          <p:cNvCxnSpPr/>
          <p:nvPr/>
        </p:nvCxnSpPr>
        <p:spPr>
          <a:xfrm rot="5400000">
            <a:off x="4152900" y="2857500"/>
            <a:ext cx="1143000" cy="0"/>
          </a:xfrm>
          <a:prstGeom prst="line">
            <a:avLst/>
          </a:prstGeom>
          <a:ln w="28575">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9491" name="TextBox 47"/>
          <p:cNvSpPr txBox="1">
            <a:spLocks noChangeArrowheads="1"/>
          </p:cNvSpPr>
          <p:nvPr/>
        </p:nvSpPr>
        <p:spPr bwMode="auto">
          <a:xfrm>
            <a:off x="4698106" y="1418948"/>
            <a:ext cx="880369" cy="369332"/>
          </a:xfrm>
          <a:prstGeom prst="rect">
            <a:avLst/>
          </a:prstGeom>
          <a:noFill/>
          <a:ln w="9525">
            <a:noFill/>
            <a:miter lim="800000"/>
            <a:headEnd/>
            <a:tailEnd/>
          </a:ln>
        </p:spPr>
        <p:txBody>
          <a:bodyPr wrap="none">
            <a:spAutoFit/>
          </a:bodyPr>
          <a:lstStyle/>
          <a:p>
            <a:r>
              <a:rPr lang="en-US" dirty="0">
                <a:latin typeface="Calibri" pitchFamily="34" charset="0"/>
              </a:rPr>
              <a:t>1600 </a:t>
            </a:r>
            <a:r>
              <a:rPr lang="en-US" dirty="0" err="1">
                <a:latin typeface="Calibri" pitchFamily="34" charset="0"/>
              </a:rPr>
              <a:t>lb</a:t>
            </a:r>
            <a:endParaRPr lang="en-US" dirty="0">
              <a:latin typeface="Calibri" pitchFamily="34" charset="0"/>
            </a:endParaRPr>
          </a:p>
        </p:txBody>
      </p:sp>
      <p:cxnSp>
        <p:nvCxnSpPr>
          <p:cNvPr id="19492" name="Straight Arrow Connector 49"/>
          <p:cNvCxnSpPr>
            <a:cxnSpLocks noChangeShapeType="1"/>
          </p:cNvCxnSpPr>
          <p:nvPr/>
        </p:nvCxnSpPr>
        <p:spPr bwMode="auto">
          <a:xfrm rot="5400000">
            <a:off x="4572794" y="2056606"/>
            <a:ext cx="304800" cy="1588"/>
          </a:xfrm>
          <a:prstGeom prst="straightConnector1">
            <a:avLst/>
          </a:prstGeom>
          <a:noFill/>
          <a:ln w="25400" algn="ctr">
            <a:solidFill>
              <a:schemeClr val="tx1"/>
            </a:solidFill>
            <a:round/>
            <a:headEnd/>
            <a:tailEnd type="triangle" w="med" len="med"/>
          </a:ln>
        </p:spPr>
      </p:cxnSp>
      <p:cxnSp>
        <p:nvCxnSpPr>
          <p:cNvPr id="19493" name="Straight Arrow Connector 51"/>
          <p:cNvCxnSpPr>
            <a:cxnSpLocks noChangeShapeType="1"/>
          </p:cNvCxnSpPr>
          <p:nvPr/>
        </p:nvCxnSpPr>
        <p:spPr bwMode="auto">
          <a:xfrm rot="5400000" flipH="1" flipV="1">
            <a:off x="4572794" y="3656806"/>
            <a:ext cx="304800" cy="1588"/>
          </a:xfrm>
          <a:prstGeom prst="straightConnector1">
            <a:avLst/>
          </a:prstGeom>
          <a:noFill/>
          <a:ln w="25400" algn="ctr">
            <a:solidFill>
              <a:schemeClr val="tx1"/>
            </a:solidFill>
            <a:round/>
            <a:headEnd/>
            <a:tailEnd type="triangle" w="med" len="med"/>
          </a:ln>
        </p:spPr>
      </p:cxnSp>
      <p:cxnSp>
        <p:nvCxnSpPr>
          <p:cNvPr id="19494" name="Straight Arrow Connector 53"/>
          <p:cNvCxnSpPr>
            <a:cxnSpLocks noChangeShapeType="1"/>
            <a:endCxn id="4" idx="0"/>
          </p:cNvCxnSpPr>
          <p:nvPr/>
        </p:nvCxnSpPr>
        <p:spPr bwMode="auto">
          <a:xfrm rot="5400000">
            <a:off x="4572001" y="4191000"/>
            <a:ext cx="304800" cy="3175"/>
          </a:xfrm>
          <a:prstGeom prst="straightConnector1">
            <a:avLst/>
          </a:prstGeom>
          <a:noFill/>
          <a:ln w="25400" algn="ctr">
            <a:solidFill>
              <a:schemeClr val="tx1"/>
            </a:solidFill>
            <a:round/>
            <a:headEnd/>
            <a:tailEnd type="triangle" w="med" len="med"/>
          </a:ln>
        </p:spPr>
      </p:cxnSp>
      <p:sp>
        <p:nvSpPr>
          <p:cNvPr id="19495" name="TextBox 54"/>
          <p:cNvSpPr txBox="1">
            <a:spLocks noChangeArrowheads="1"/>
          </p:cNvSpPr>
          <p:nvPr/>
        </p:nvSpPr>
        <p:spPr bwMode="auto">
          <a:xfrm>
            <a:off x="4722813" y="1845092"/>
            <a:ext cx="880369" cy="369332"/>
          </a:xfrm>
          <a:prstGeom prst="rect">
            <a:avLst/>
          </a:prstGeom>
          <a:noFill/>
          <a:ln w="9525">
            <a:noFill/>
            <a:miter lim="800000"/>
            <a:headEnd/>
            <a:tailEnd/>
          </a:ln>
        </p:spPr>
        <p:txBody>
          <a:bodyPr wrap="none">
            <a:spAutoFit/>
          </a:bodyPr>
          <a:lstStyle/>
          <a:p>
            <a:r>
              <a:rPr lang="en-US" dirty="0">
                <a:latin typeface="Calibri" pitchFamily="34" charset="0"/>
              </a:rPr>
              <a:t>1600 </a:t>
            </a:r>
            <a:r>
              <a:rPr lang="en-US" dirty="0" err="1">
                <a:latin typeface="Calibri" pitchFamily="34" charset="0"/>
              </a:rPr>
              <a:t>lb</a:t>
            </a:r>
            <a:endParaRPr lang="en-US" dirty="0">
              <a:latin typeface="Calibri" pitchFamily="34" charset="0"/>
            </a:endParaRPr>
          </a:p>
        </p:txBody>
      </p:sp>
      <p:sp>
        <p:nvSpPr>
          <p:cNvPr id="19496" name="TextBox 55"/>
          <p:cNvSpPr txBox="1">
            <a:spLocks noChangeArrowheads="1"/>
          </p:cNvSpPr>
          <p:nvPr/>
        </p:nvSpPr>
        <p:spPr bwMode="auto">
          <a:xfrm>
            <a:off x="4753123" y="3448606"/>
            <a:ext cx="880369" cy="369332"/>
          </a:xfrm>
          <a:prstGeom prst="rect">
            <a:avLst/>
          </a:prstGeom>
          <a:noFill/>
          <a:ln w="9525">
            <a:noFill/>
            <a:miter lim="800000"/>
            <a:headEnd/>
            <a:tailEnd/>
          </a:ln>
        </p:spPr>
        <p:txBody>
          <a:bodyPr wrap="none">
            <a:spAutoFit/>
          </a:bodyPr>
          <a:lstStyle/>
          <a:p>
            <a:r>
              <a:rPr lang="en-US" dirty="0">
                <a:latin typeface="Calibri" pitchFamily="34" charset="0"/>
              </a:rPr>
              <a:t>1600 </a:t>
            </a:r>
            <a:r>
              <a:rPr lang="en-US" dirty="0" err="1">
                <a:latin typeface="Calibri" pitchFamily="34" charset="0"/>
              </a:rPr>
              <a:t>lb</a:t>
            </a:r>
            <a:endParaRPr lang="en-US" dirty="0">
              <a:latin typeface="Calibri" pitchFamily="34" charset="0"/>
            </a:endParaRPr>
          </a:p>
        </p:txBody>
      </p:sp>
      <p:sp>
        <p:nvSpPr>
          <p:cNvPr id="19497" name="TextBox 56"/>
          <p:cNvSpPr txBox="1">
            <a:spLocks noChangeArrowheads="1"/>
          </p:cNvSpPr>
          <p:nvPr/>
        </p:nvSpPr>
        <p:spPr bwMode="auto">
          <a:xfrm>
            <a:off x="4741863" y="3926720"/>
            <a:ext cx="880369" cy="369332"/>
          </a:xfrm>
          <a:prstGeom prst="rect">
            <a:avLst/>
          </a:prstGeom>
          <a:noFill/>
          <a:ln w="9525">
            <a:noFill/>
            <a:miter lim="800000"/>
            <a:headEnd/>
            <a:tailEnd/>
          </a:ln>
        </p:spPr>
        <p:txBody>
          <a:bodyPr wrap="none">
            <a:spAutoFit/>
          </a:bodyPr>
          <a:lstStyle/>
          <a:p>
            <a:r>
              <a:rPr lang="en-US" dirty="0">
                <a:latin typeface="Calibri" pitchFamily="34" charset="0"/>
              </a:rPr>
              <a:t>1600 </a:t>
            </a:r>
            <a:r>
              <a:rPr lang="en-US" dirty="0" err="1">
                <a:latin typeface="Calibri" pitchFamily="34" charset="0"/>
              </a:rPr>
              <a:t>lb</a:t>
            </a:r>
            <a:endParaRPr lang="en-US" dirty="0">
              <a:latin typeface="Calibri" pitchFamily="34" charset="0"/>
            </a:endParaRPr>
          </a:p>
        </p:txBody>
      </p:sp>
      <p:cxnSp>
        <p:nvCxnSpPr>
          <p:cNvPr id="19498" name="Straight Arrow Connector 60"/>
          <p:cNvCxnSpPr>
            <a:cxnSpLocks noChangeShapeType="1"/>
          </p:cNvCxnSpPr>
          <p:nvPr/>
        </p:nvCxnSpPr>
        <p:spPr bwMode="auto">
          <a:xfrm rot="10800000">
            <a:off x="609600" y="4419600"/>
            <a:ext cx="381000" cy="1588"/>
          </a:xfrm>
          <a:prstGeom prst="straightConnector1">
            <a:avLst/>
          </a:prstGeom>
          <a:noFill/>
          <a:ln w="25400" algn="ctr">
            <a:solidFill>
              <a:srgbClr val="FF0000"/>
            </a:solidFill>
            <a:round/>
            <a:headEnd/>
            <a:tailEnd type="triangle" w="med" len="med"/>
          </a:ln>
        </p:spPr>
      </p:cxnSp>
      <p:sp>
        <p:nvSpPr>
          <p:cNvPr id="19499" name="TextBox 61"/>
          <p:cNvSpPr txBox="1">
            <a:spLocks noChangeArrowheads="1"/>
          </p:cNvSpPr>
          <p:nvPr/>
        </p:nvSpPr>
        <p:spPr bwMode="auto">
          <a:xfrm>
            <a:off x="304800" y="4495800"/>
            <a:ext cx="880369" cy="369332"/>
          </a:xfrm>
          <a:prstGeom prst="rect">
            <a:avLst/>
          </a:prstGeom>
          <a:noFill/>
          <a:ln w="9525">
            <a:noFill/>
            <a:miter lim="800000"/>
            <a:headEnd/>
            <a:tailEnd/>
          </a:ln>
        </p:spPr>
        <p:txBody>
          <a:bodyPr wrap="none">
            <a:spAutoFit/>
          </a:bodyPr>
          <a:lstStyle/>
          <a:p>
            <a:r>
              <a:rPr lang="en-US" dirty="0">
                <a:latin typeface="Calibri" pitchFamily="34" charset="0"/>
              </a:rPr>
              <a:t>1200 </a:t>
            </a:r>
            <a:r>
              <a:rPr lang="en-US" dirty="0" err="1">
                <a:latin typeface="Calibri" pitchFamily="34" charset="0"/>
              </a:rPr>
              <a:t>lb</a:t>
            </a:r>
            <a:endParaRPr lang="en-US" dirty="0">
              <a:latin typeface="Calibri" pitchFamily="34" charset="0"/>
            </a:endParaRPr>
          </a:p>
        </p:txBody>
      </p:sp>
      <p:sp>
        <p:nvSpPr>
          <p:cNvPr id="19500" name="TextBox 62"/>
          <p:cNvSpPr txBox="1">
            <a:spLocks noChangeArrowheads="1"/>
          </p:cNvSpPr>
          <p:nvPr/>
        </p:nvSpPr>
        <p:spPr bwMode="auto">
          <a:xfrm>
            <a:off x="1066800" y="4953000"/>
            <a:ext cx="880369" cy="369332"/>
          </a:xfrm>
          <a:prstGeom prst="rect">
            <a:avLst/>
          </a:prstGeom>
          <a:noFill/>
          <a:ln w="9525">
            <a:noFill/>
            <a:miter lim="800000"/>
            <a:headEnd/>
            <a:tailEnd/>
          </a:ln>
        </p:spPr>
        <p:txBody>
          <a:bodyPr wrap="none">
            <a:spAutoFit/>
          </a:bodyPr>
          <a:lstStyle/>
          <a:p>
            <a:r>
              <a:rPr lang="en-US" dirty="0">
                <a:latin typeface="Calibri" pitchFamily="34" charset="0"/>
              </a:rPr>
              <a:t>1600 </a:t>
            </a:r>
            <a:r>
              <a:rPr lang="en-US" dirty="0" err="1">
                <a:latin typeface="Calibri" pitchFamily="34" charset="0"/>
              </a:rPr>
              <a:t>lb</a:t>
            </a:r>
            <a:endParaRPr lang="en-US" dirty="0">
              <a:latin typeface="Calibri" pitchFamily="34" charset="0"/>
            </a:endParaRPr>
          </a:p>
        </p:txBody>
      </p:sp>
      <p:cxnSp>
        <p:nvCxnSpPr>
          <p:cNvPr id="19501" name="Straight Arrow Connector 64"/>
          <p:cNvCxnSpPr>
            <a:cxnSpLocks noChangeShapeType="1"/>
          </p:cNvCxnSpPr>
          <p:nvPr/>
        </p:nvCxnSpPr>
        <p:spPr bwMode="auto">
          <a:xfrm rot="5400000" flipH="1" flipV="1">
            <a:off x="4534694" y="4685506"/>
            <a:ext cx="381000" cy="1588"/>
          </a:xfrm>
          <a:prstGeom prst="straightConnector1">
            <a:avLst/>
          </a:prstGeom>
          <a:noFill/>
          <a:ln w="25400" algn="ctr">
            <a:solidFill>
              <a:srgbClr val="FF0000"/>
            </a:solidFill>
            <a:round/>
            <a:headEnd/>
            <a:tailEnd type="triangle" w="med" len="med"/>
          </a:ln>
        </p:spPr>
      </p:cxnSp>
      <p:sp>
        <p:nvSpPr>
          <p:cNvPr id="19502" name="TextBox 66"/>
          <p:cNvSpPr txBox="1">
            <a:spLocks noChangeArrowheads="1"/>
          </p:cNvSpPr>
          <p:nvPr/>
        </p:nvSpPr>
        <p:spPr bwMode="auto">
          <a:xfrm>
            <a:off x="4744045" y="4579421"/>
            <a:ext cx="880369" cy="369332"/>
          </a:xfrm>
          <a:prstGeom prst="rect">
            <a:avLst/>
          </a:prstGeom>
          <a:noFill/>
          <a:ln w="9525">
            <a:noFill/>
            <a:miter lim="800000"/>
            <a:headEnd/>
            <a:tailEnd/>
          </a:ln>
        </p:spPr>
        <p:txBody>
          <a:bodyPr wrap="none">
            <a:spAutoFit/>
          </a:bodyPr>
          <a:lstStyle/>
          <a:p>
            <a:r>
              <a:rPr lang="en-US" dirty="0">
                <a:latin typeface="Calibri" pitchFamily="34" charset="0"/>
              </a:rPr>
              <a:t>1600 </a:t>
            </a:r>
            <a:r>
              <a:rPr lang="en-US" dirty="0" err="1">
                <a:latin typeface="Calibri" pitchFamily="34" charset="0"/>
              </a:rPr>
              <a:t>lb</a:t>
            </a:r>
            <a:endParaRPr lang="en-US" dirty="0">
              <a:latin typeface="Calibri" pitchFamily="34" charset="0"/>
            </a:endParaRPr>
          </a:p>
        </p:txBody>
      </p:sp>
      <p:cxnSp>
        <p:nvCxnSpPr>
          <p:cNvPr id="19503" name="Straight Arrow Connector 68"/>
          <p:cNvCxnSpPr>
            <a:cxnSpLocks noChangeShapeType="1"/>
          </p:cNvCxnSpPr>
          <p:nvPr/>
        </p:nvCxnSpPr>
        <p:spPr bwMode="auto">
          <a:xfrm rot="5400000">
            <a:off x="952501" y="4762500"/>
            <a:ext cx="381000" cy="3175"/>
          </a:xfrm>
          <a:prstGeom prst="straightConnector1">
            <a:avLst/>
          </a:prstGeom>
          <a:noFill/>
          <a:ln w="25400" algn="ctr">
            <a:solidFill>
              <a:srgbClr val="FF0000"/>
            </a:solidFill>
            <a:round/>
            <a:headEnd/>
            <a:tailEnd type="triangle" w="med" len="med"/>
          </a:ln>
        </p:spPr>
      </p:cxnSp>
      <p:sp>
        <p:nvSpPr>
          <p:cNvPr id="19504" name="TextBox 73"/>
          <p:cNvSpPr txBox="1">
            <a:spLocks noChangeArrowheads="1"/>
          </p:cNvSpPr>
          <p:nvPr/>
        </p:nvSpPr>
        <p:spPr bwMode="auto">
          <a:xfrm>
            <a:off x="4267200" y="4495800"/>
            <a:ext cx="301625" cy="369888"/>
          </a:xfrm>
          <a:prstGeom prst="rect">
            <a:avLst/>
          </a:prstGeom>
          <a:noFill/>
          <a:ln w="9525">
            <a:noFill/>
            <a:miter lim="800000"/>
            <a:headEnd/>
            <a:tailEnd/>
          </a:ln>
        </p:spPr>
        <p:txBody>
          <a:bodyPr wrap="none">
            <a:spAutoFit/>
          </a:bodyPr>
          <a:lstStyle/>
          <a:p>
            <a:r>
              <a:rPr lang="en-US">
                <a:latin typeface="Calibri" pitchFamily="34" charset="0"/>
              </a:rPr>
              <a:t>0</a:t>
            </a:r>
          </a:p>
        </p:txBody>
      </p:sp>
      <p:sp>
        <p:nvSpPr>
          <p:cNvPr id="19505" name="TextBox 74"/>
          <p:cNvSpPr txBox="1">
            <a:spLocks noChangeArrowheads="1"/>
          </p:cNvSpPr>
          <p:nvPr/>
        </p:nvSpPr>
        <p:spPr bwMode="auto">
          <a:xfrm>
            <a:off x="6477000" y="1143000"/>
            <a:ext cx="2209800" cy="646113"/>
          </a:xfrm>
          <a:prstGeom prst="rect">
            <a:avLst/>
          </a:prstGeom>
          <a:noFill/>
          <a:ln w="9525">
            <a:noFill/>
            <a:miter lim="800000"/>
            <a:headEnd/>
            <a:tailEnd/>
          </a:ln>
        </p:spPr>
        <p:txBody>
          <a:bodyPr>
            <a:spAutoFit/>
          </a:bodyPr>
          <a:lstStyle/>
          <a:p>
            <a:r>
              <a:rPr lang="en-US">
                <a:latin typeface="Calibri" pitchFamily="34" charset="0"/>
              </a:rPr>
              <a:t>Solution (as it would normally be given)</a:t>
            </a:r>
          </a:p>
        </p:txBody>
      </p:sp>
      <p:graphicFrame>
        <p:nvGraphicFramePr>
          <p:cNvPr id="19466" name="Object 10"/>
          <p:cNvGraphicFramePr>
            <a:graphicFrameLocks noChangeAspect="1"/>
          </p:cNvGraphicFramePr>
          <p:nvPr>
            <p:extLst>
              <p:ext uri="{D42A27DB-BD31-4B8C-83A1-F6EECF244321}">
                <p14:modId xmlns:p14="http://schemas.microsoft.com/office/powerpoint/2010/main" val="3840470978"/>
              </p:ext>
            </p:extLst>
          </p:nvPr>
        </p:nvGraphicFramePr>
        <p:xfrm>
          <a:off x="6705601" y="2057400"/>
          <a:ext cx="1678132" cy="1954427"/>
        </p:xfrm>
        <a:graphic>
          <a:graphicData uri="http://schemas.openxmlformats.org/presentationml/2006/ole">
            <mc:AlternateContent xmlns:mc="http://schemas.openxmlformats.org/markup-compatibility/2006">
              <mc:Choice xmlns:v="urn:schemas-microsoft-com:vml" Requires="v">
                <p:oleObj name="Equation" r:id="rId4" imgW="1002960" imgH="1168200" progId="Equation.DSMT4">
                  <p:embed/>
                </p:oleObj>
              </mc:Choice>
              <mc:Fallback>
                <p:oleObj name="Equation" r:id="rId4" imgW="1002960" imgH="1168200" progId="Equation.DSMT4">
                  <p:embed/>
                  <p:pic>
                    <p:nvPicPr>
                      <p:cNvPr id="0" name="Picture 12"/>
                      <p:cNvPicPr>
                        <a:picLocks noChangeAspect="1" noChangeArrowheads="1"/>
                      </p:cNvPicPr>
                      <p:nvPr/>
                    </p:nvPicPr>
                    <p:blipFill>
                      <a:blip r:embed="rId5"/>
                      <a:srcRect/>
                      <a:stretch>
                        <a:fillRect/>
                      </a:stretch>
                    </p:blipFill>
                    <p:spPr bwMode="auto">
                      <a:xfrm>
                        <a:off x="6705601" y="2057400"/>
                        <a:ext cx="1678132" cy="1954427"/>
                      </a:xfrm>
                      <a:prstGeom prst="rect">
                        <a:avLst/>
                      </a:prstGeom>
                      <a:noFill/>
                    </p:spPr>
                  </p:pic>
                </p:oleObj>
              </mc:Fallback>
            </mc:AlternateContent>
          </a:graphicData>
        </a:graphic>
      </p:graphicFrame>
      <p:sp>
        <p:nvSpPr>
          <p:cNvPr id="19508" name="TextBox 12"/>
          <p:cNvSpPr txBox="1">
            <a:spLocks noChangeArrowheads="1"/>
          </p:cNvSpPr>
          <p:nvPr/>
        </p:nvSpPr>
        <p:spPr bwMode="auto">
          <a:xfrm>
            <a:off x="1938338" y="1554163"/>
            <a:ext cx="282575" cy="369887"/>
          </a:xfrm>
          <a:prstGeom prst="rect">
            <a:avLst/>
          </a:prstGeom>
          <a:noFill/>
          <a:ln w="9525">
            <a:noFill/>
            <a:miter lim="800000"/>
            <a:headEnd/>
            <a:tailEnd/>
          </a:ln>
        </p:spPr>
        <p:txBody>
          <a:bodyPr wrap="none">
            <a:spAutoFit/>
          </a:bodyPr>
          <a:lstStyle/>
          <a:p>
            <a:r>
              <a:rPr lang="en-US">
                <a:latin typeface="Calibri" pitchFamily="34" charset="0"/>
              </a:rPr>
              <a:t>x</a:t>
            </a:r>
          </a:p>
        </p:txBody>
      </p:sp>
      <p:sp>
        <p:nvSpPr>
          <p:cNvPr id="19509" name="TextBox 16"/>
          <p:cNvSpPr txBox="1">
            <a:spLocks noChangeArrowheads="1"/>
          </p:cNvSpPr>
          <p:nvPr/>
        </p:nvSpPr>
        <p:spPr bwMode="auto">
          <a:xfrm>
            <a:off x="1074738" y="392113"/>
            <a:ext cx="288925" cy="369887"/>
          </a:xfrm>
          <a:prstGeom prst="rect">
            <a:avLst/>
          </a:prstGeom>
          <a:noFill/>
          <a:ln w="9525">
            <a:noFill/>
            <a:miter lim="800000"/>
            <a:headEnd/>
            <a:tailEnd/>
          </a:ln>
        </p:spPr>
        <p:txBody>
          <a:bodyPr wrap="none">
            <a:spAutoFit/>
          </a:bodyPr>
          <a:lstStyle/>
          <a:p>
            <a:r>
              <a:rPr lang="en-US">
                <a:latin typeface="Calibri" pitchFamily="34" charset="0"/>
              </a:rPr>
              <a:t>y</a:t>
            </a:r>
          </a:p>
        </p:txBody>
      </p:sp>
      <p:sp>
        <p:nvSpPr>
          <p:cNvPr id="5" name="TextBox 4">
            <a:extLst>
              <a:ext uri="{FF2B5EF4-FFF2-40B4-BE49-F238E27FC236}">
                <a16:creationId xmlns:a16="http://schemas.microsoft.com/office/drawing/2014/main" id="{683406EB-1911-44A9-8A07-80FA7C86D4DE}"/>
              </a:ext>
            </a:extLst>
          </p:cNvPr>
          <p:cNvSpPr txBox="1"/>
          <p:nvPr/>
        </p:nvSpPr>
        <p:spPr>
          <a:xfrm>
            <a:off x="6172200" y="4953000"/>
            <a:ext cx="2819400" cy="1754326"/>
          </a:xfrm>
          <a:prstGeom prst="rect">
            <a:avLst/>
          </a:prstGeom>
          <a:noFill/>
        </p:spPr>
        <p:txBody>
          <a:bodyPr wrap="square" rtlCol="0">
            <a:spAutoFit/>
          </a:bodyPr>
          <a:lstStyle/>
          <a:p>
            <a:r>
              <a:rPr lang="en-US" dirty="0"/>
              <a:t>For the truss members we give the magnitude of the forces and indicate explicitly if the member is in tension (T) or compression (C)</a:t>
            </a:r>
          </a:p>
        </p:txBody>
      </p:sp>
      <p:cxnSp>
        <p:nvCxnSpPr>
          <p:cNvPr id="7" name="Straight Arrow Connector 6">
            <a:extLst>
              <a:ext uri="{FF2B5EF4-FFF2-40B4-BE49-F238E27FC236}">
                <a16:creationId xmlns:a16="http://schemas.microsoft.com/office/drawing/2014/main" id="{98AFD393-640B-F848-1349-5A99AE399973}"/>
              </a:ext>
            </a:extLst>
          </p:cNvPr>
          <p:cNvCxnSpPr>
            <a:endCxn id="19508" idx="1"/>
          </p:cNvCxnSpPr>
          <p:nvPr/>
        </p:nvCxnSpPr>
        <p:spPr>
          <a:xfrm flipV="1">
            <a:off x="1141413" y="1739107"/>
            <a:ext cx="796925" cy="238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C003335F-7936-C87E-45BF-81752B3F64CB}"/>
              </a:ext>
            </a:extLst>
          </p:cNvPr>
          <p:cNvCxnSpPr/>
          <p:nvPr/>
        </p:nvCxnSpPr>
        <p:spPr>
          <a:xfrm flipV="1">
            <a:off x="1141413" y="914400"/>
            <a:ext cx="0" cy="82470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BULLETTYPE" val="3"/>
  <p:tag name="RESPCOUNTERSTYLE" val="-1"/>
  <p:tag name="INPUTSOURCE" val="1"/>
  <p:tag name="BACKUPMAINTENANCE" val="7"/>
  <p:tag name="ROTATIONINTERVAL" val="2"/>
  <p:tag name="RACERSMAXDISPLAYED" val="5"/>
  <p:tag name="TEAMSINLEADERBOARD" val="5"/>
  <p:tag name="BUBBLEVALUEFORMAT" val="0.0"/>
  <p:tag name="CUSTOMCELLFORECOLOR" val="-16777216"/>
  <p:tag name="CUSTOMCELLBACKCOLOR4" val="-8355712"/>
  <p:tag name="DISPLAYDEVICEID" val="True"/>
  <p:tag name="GRIDSIZE" val="{Width=800, Height=600}"/>
  <p:tag name="CHARTCOLORS" val="0"/>
  <p:tag name="MULTIRESPDIVISOR" val="1"/>
  <p:tag name="INCORRECTPOINTVALUE" val="0"/>
  <p:tag name="AUTOADJUSTPARTRANGE" val="True"/>
  <p:tag name="FIBNUMRESULTS" val="5"/>
  <p:tag name="PRRESPONSE2" val="9"/>
  <p:tag name="PRRESPONSE6" val="5"/>
  <p:tag name="PRRESPONSE10" val="1"/>
  <p:tag name="POWERPOINTVERSION" val="12.0"/>
  <p:tag name="CSVFORMAT" val="0"/>
  <p:tag name="RESPCOUNTERFORMAT" val="0"/>
  <p:tag name="ALLOWDUPLICATES" val="False"/>
  <p:tag name="REVIEWONLY" val="False"/>
  <p:tag name="RACEANIMATIONSPEED" val="3"/>
  <p:tag name="BUBBLENAMEVISIBLE" val="True"/>
  <p:tag name="CUSTOMGRIDBACKCOLOR" val="-722948"/>
  <p:tag name="USESCHEMECOLORS" val="True"/>
  <p:tag name="GRIDROTATIONINTERVAL" val="2"/>
  <p:tag name="POLLINGCYCLE" val="2"/>
  <p:tag name="INCLUDEPPT" val="True"/>
  <p:tag name="REALTIMEBACKUPPATH" val="(None)"/>
  <p:tag name="FIBDISPLAYRESULTS" val="True"/>
  <p:tag name="PRRESPONSE3" val="8"/>
  <p:tag name="PRRESPONSE8" val="3"/>
  <p:tag name="TPVERSION" val="2008"/>
  <p:tag name="ANSWERNOWSTYLE" val="-1"/>
  <p:tag name="COUNTDOWNSECONDS" val="10"/>
  <p:tag name="AUTOADVANCE" val="False"/>
  <p:tag name="SKIPREMAININGRACESLIDES" val="True"/>
  <p:tag name="BUBBLEGROUPING" val="3"/>
  <p:tag name="CUSTOMCELLBACKCOLOR3" val="-268652"/>
  <p:tag name="AUTOSIZEGRID" val="True"/>
  <p:tag name="RESETCHARTS" val="True"/>
  <p:tag name="REALTIMEBACKUP" val="False"/>
  <p:tag name="FIBINCLUDEOTHER" val="True"/>
  <p:tag name="PRRESPONSE5" val="6"/>
  <p:tag name="ALWAYSOPENPOLL" val="False"/>
  <p:tag name="ANSWERNOWTEXT" val="Answer Now"/>
  <p:tag name="BACKUPSESSIONS" val="True"/>
  <p:tag name="RACEENDPOINTS" val="100"/>
  <p:tag name="DEFAULTNUMTEAMS" val="5"/>
  <p:tag name="DISPLAYDEVICENUMBER" val="True"/>
  <p:tag name="CHARTLABELS" val="1"/>
  <p:tag name="ZEROBASED" val="False"/>
  <p:tag name="PRRESPONSE1" val="10"/>
  <p:tag name="SHOWFLASHWARNING" val="True"/>
  <p:tag name="COUNTDOWNSTYLE" val="-1"/>
  <p:tag name="AUTOUPDATEALIASES" val="True"/>
  <p:tag name="BUBBLESIZEVISIBLE" val="True"/>
  <p:tag name="GRIDOPACITY" val="90"/>
  <p:tag name="ALLOWUSERFEEDBACK" val="True"/>
  <p:tag name="FIBDISPLAYKEYWORDS" val="True"/>
  <p:tag name="SHOWBARVISIBLE" val="True"/>
  <p:tag name="NUMRESPONSES" val="1"/>
  <p:tag name="MAXRESPONDERS" val="5"/>
  <p:tag name="GRIDPOSITION" val="1"/>
  <p:tag name="CHARTSCALE" val="True"/>
  <p:tag name="PRRESPONSE9" val="2"/>
  <p:tag name="CHARTVALUEFORMAT" val="0%"/>
  <p:tag name="CUSTOMCELLBACKCOLOR2" val="-13395457"/>
  <p:tag name="CORRECTPOINTVALUE" val="1"/>
  <p:tag name="USESECONDARYMONITOR" val="True"/>
  <p:tag name="PARTICIPANTSINLEADERBOARD" val="5"/>
  <p:tag name="INCLUDENONRESPONDERS" val="False"/>
  <p:tag name="SAVECSVWITHSESSION" val="True"/>
  <p:tag name="DISPLAYNAME" val="True"/>
  <p:tag name="PRRESPONSE7" val="4"/>
  <p:tag name="GRIDFONTSIZE" val="12"/>
  <p:tag name="STDCHART" val="1"/>
  <p:tag name="RESPTABLESTYLE" val="-1"/>
  <p:tag name="CUSTOMCELLBACKCOLOR1" val="-657956"/>
  <p:tag name="PRRESPONSE4" val="7"/>
  <p:tag name="ADVANCEDSETTINGSVIEW" val="False"/>
  <p:tag name="DELIMITERS" val="3.1"/>
  <p:tag name="TPFULLVERSION" val="4.3.2.1178"/>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Lst>
</file>

<file path=ppt/tags/tag13.xml><?xml version="1.0" encoding="utf-8"?>
<p:tagLst xmlns:a="http://schemas.openxmlformats.org/drawingml/2006/main" xmlns:r="http://schemas.openxmlformats.org/officeDocument/2006/relationships" xmlns:p="http://schemas.openxmlformats.org/presentationml/2006/main">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Blank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Blank1</Template>
  <TotalTime>700</TotalTime>
  <Words>2605</Words>
  <Application>Microsoft Office PowerPoint</Application>
  <PresentationFormat>On-screen Show (4:3)</PresentationFormat>
  <Paragraphs>323</Paragraphs>
  <Slides>17</Slides>
  <Notes>17</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2" baseType="lpstr">
      <vt:lpstr>Arial</vt:lpstr>
      <vt:lpstr>Calibri</vt:lpstr>
      <vt:lpstr>Times New Roman</vt:lpstr>
      <vt:lpstr>Blank1</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Iowa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lschmerr</dc:creator>
  <cp:lastModifiedBy>Lester Schmerr</cp:lastModifiedBy>
  <cp:revision>58</cp:revision>
  <cp:lastPrinted>2023-04-01T17:50:34Z</cp:lastPrinted>
  <dcterms:created xsi:type="dcterms:W3CDTF">2011-01-19T19:58:53Z</dcterms:created>
  <dcterms:modified xsi:type="dcterms:W3CDTF">2023-05-15T18:12:39Z</dcterms:modified>
</cp:coreProperties>
</file>