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82" r:id="rId2"/>
    <p:sldId id="283" r:id="rId3"/>
    <p:sldId id="256" r:id="rId4"/>
    <p:sldId id="257" r:id="rId5"/>
    <p:sldId id="279" r:id="rId6"/>
    <p:sldId id="258" r:id="rId7"/>
    <p:sldId id="259" r:id="rId8"/>
    <p:sldId id="260" r:id="rId9"/>
    <p:sldId id="261" r:id="rId10"/>
    <p:sldId id="262" r:id="rId11"/>
    <p:sldId id="263" r:id="rId12"/>
    <p:sldId id="264" r:id="rId13"/>
    <p:sldId id="265" r:id="rId14"/>
    <p:sldId id="281" r:id="rId15"/>
    <p:sldId id="270" r:id="rId16"/>
    <p:sldId id="284" r:id="rId17"/>
    <p:sldId id="287" r:id="rId18"/>
    <p:sldId id="271" r:id="rId19"/>
    <p:sldId id="272" r:id="rId20"/>
    <p:sldId id="273" r:id="rId21"/>
    <p:sldId id="285" r:id="rId22"/>
    <p:sldId id="266" r:id="rId23"/>
    <p:sldId id="278" r:id="rId24"/>
    <p:sldId id="267" r:id="rId25"/>
    <p:sldId id="286" r:id="rId26"/>
    <p:sldId id="268" r:id="rId27"/>
    <p:sldId id="274" r:id="rId28"/>
    <p:sldId id="269"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74" autoAdjust="0"/>
    <p:restoredTop sz="88577" autoAdjust="0"/>
  </p:normalViewPr>
  <p:slideViewPr>
    <p:cSldViewPr>
      <p:cViewPr varScale="1">
        <p:scale>
          <a:sx n="117" d="100"/>
          <a:sy n="117" d="100"/>
        </p:scale>
        <p:origin x="35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665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58D6D16-89B3-45C4-99C7-8C2B1C900EEE}" type="slidenum">
              <a:rPr lang="en-US"/>
              <a:pPr>
                <a:defRPr/>
              </a:pPr>
              <a:t>‹#›</a:t>
            </a:fld>
            <a:endParaRPr lang="en-US"/>
          </a:p>
        </p:txBody>
      </p:sp>
    </p:spTree>
    <p:extLst>
      <p:ext uri="{BB962C8B-B14F-4D97-AF65-F5344CB8AC3E}">
        <p14:creationId xmlns:p14="http://schemas.microsoft.com/office/powerpoint/2010/main" val="29053774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slides will cover centroids and center of gravity concepts.</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1</a:t>
            </a:fld>
            <a:endParaRPr lang="en-US"/>
          </a:p>
        </p:txBody>
      </p:sp>
    </p:spTree>
    <p:extLst>
      <p:ext uri="{BB962C8B-B14F-4D97-AF65-F5344CB8AC3E}">
        <p14:creationId xmlns:p14="http://schemas.microsoft.com/office/powerpoint/2010/main" val="2055885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a body has a line or plane of symmetry, we must have the centroid on that line or plane. Here is an example for a symmetrical area.</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10</a:t>
            </a:fld>
            <a:endParaRPr lang="en-US"/>
          </a:p>
        </p:txBody>
      </p:sp>
    </p:spTree>
    <p:extLst>
      <p:ext uri="{BB962C8B-B14F-4D97-AF65-F5344CB8AC3E}">
        <p14:creationId xmlns:p14="http://schemas.microsoft.com/office/powerpoint/2010/main" val="3345165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calculate centroids by integrals. Here is an example using 2-D integration to calculate what is called the first moment of the area. By dividing by the area/2(which we could also obtain by integration) we get the centroid. </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11</a:t>
            </a:fld>
            <a:endParaRPr lang="en-US"/>
          </a:p>
        </p:txBody>
      </p:sp>
    </p:spTree>
    <p:extLst>
      <p:ext uri="{BB962C8B-B14F-4D97-AF65-F5344CB8AC3E}">
        <p14:creationId xmlns:p14="http://schemas.microsoft.com/office/powerpoint/2010/main" val="2706851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Generally, when doing these problems without MATLAB it is easier to write the integration for areas as integrating over strips since then we only have to do a 1-D integration. We can view the first moment integral as summing up the products of the distance to the centroid of the strip times the area of the strip. Here is the integration shown as a 1-D integral for a horizontal strip. It obviously gives the same answer.</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12</a:t>
            </a:fld>
            <a:endParaRPr lang="en-US"/>
          </a:p>
        </p:txBody>
      </p:sp>
    </p:spTree>
    <p:extLst>
      <p:ext uri="{BB962C8B-B14F-4D97-AF65-F5344CB8AC3E}">
        <p14:creationId xmlns:p14="http://schemas.microsoft.com/office/powerpoint/2010/main" val="8234875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same integration using a vertical strip.</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13</a:t>
            </a:fld>
            <a:endParaRPr lang="en-US"/>
          </a:p>
        </p:txBody>
      </p:sp>
    </p:spTree>
    <p:extLst>
      <p:ext uri="{BB962C8B-B14F-4D97-AF65-F5344CB8AC3E}">
        <p14:creationId xmlns:p14="http://schemas.microsoft.com/office/powerpoint/2010/main" val="26974272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summary of the difference between using horizontal and vertical strips.</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14</a:t>
            </a:fld>
            <a:endParaRPr lang="en-US"/>
          </a:p>
        </p:txBody>
      </p:sp>
    </p:spTree>
    <p:extLst>
      <p:ext uri="{BB962C8B-B14F-4D97-AF65-F5344CB8AC3E}">
        <p14:creationId xmlns:p14="http://schemas.microsoft.com/office/powerpoint/2010/main" val="18412304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the specific area shown in this example, where we use a horizontal strip.</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15</a:t>
            </a:fld>
            <a:endParaRPr lang="en-US"/>
          </a:p>
        </p:txBody>
      </p:sp>
    </p:spTree>
    <p:extLst>
      <p:ext uri="{BB962C8B-B14F-4D97-AF65-F5344CB8AC3E}">
        <p14:creationId xmlns:p14="http://schemas.microsoft.com/office/powerpoint/2010/main" val="2753523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MATLAB can do all the integration work for us. Here is the same problem as just considered where we set the problem up with symbolic variables and then do the 1-D integrals symbolically with the MATLAB integration function int. We need to define the integrand to be integrated in this function, the integration variable, and the limits of the integral.</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16</a:t>
            </a:fld>
            <a:endParaRPr lang="en-US"/>
          </a:p>
        </p:txBody>
      </p:sp>
    </p:spTree>
    <p:extLst>
      <p:ext uri="{BB962C8B-B14F-4D97-AF65-F5344CB8AC3E}">
        <p14:creationId xmlns:p14="http://schemas.microsoft.com/office/powerpoint/2010/main" val="38046964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find the use of 1-D integrals difficult, try using 2-D integrations with MATLAB as that is a very direct way to perform the integrals in a uniform manner, as shown.</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17</a:t>
            </a:fld>
            <a:endParaRPr lang="en-US"/>
          </a:p>
        </p:txBody>
      </p:sp>
    </p:spTree>
    <p:extLst>
      <p:ext uri="{BB962C8B-B14F-4D97-AF65-F5344CB8AC3E}">
        <p14:creationId xmlns:p14="http://schemas.microsoft.com/office/powerpoint/2010/main" val="33895583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computing the center of mass location for a cone whose mass is distributed non-evenly.</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18</a:t>
            </a:fld>
            <a:endParaRPr lang="en-US"/>
          </a:p>
        </p:txBody>
      </p:sp>
    </p:spTree>
    <p:extLst>
      <p:ext uri="{BB962C8B-B14F-4D97-AF65-F5344CB8AC3E}">
        <p14:creationId xmlns:p14="http://schemas.microsoft.com/office/powerpoint/2010/main" val="5787213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example considers finding the centroid of a curved rod (line) in 2-D. Here, the integrals are much more complicated so we should likely consider using MATLAB (unless you have very good integration skills or a very good table of integrals handy). Shown here is the calculation of the length of the line and its first moment in the x-direction.</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19</a:t>
            </a:fld>
            <a:endParaRPr lang="en-US"/>
          </a:p>
        </p:txBody>
      </p:sp>
    </p:spTree>
    <p:extLst>
      <p:ext uri="{BB962C8B-B14F-4D97-AF65-F5344CB8AC3E}">
        <p14:creationId xmlns:p14="http://schemas.microsoft.com/office/powerpoint/2010/main" val="4190263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Center of gravity and centroids are defined as integrals so we will examine the types of integrals involved and the way we can perform the integrations. Complex bodies can be handled by breaking them up in simpler components.</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2</a:t>
            </a:fld>
            <a:endParaRPr lang="en-US"/>
          </a:p>
        </p:txBody>
      </p:sp>
    </p:spTree>
    <p:extLst>
      <p:ext uri="{BB962C8B-B14F-4D97-AF65-F5344CB8AC3E}">
        <p14:creationId xmlns:p14="http://schemas.microsoft.com/office/powerpoint/2010/main" val="6296093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first moment in the y-direction and then the calculation of the centroid coordinates. Note the centroid does not lie along the line.</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20</a:t>
            </a:fld>
            <a:endParaRPr lang="en-US"/>
          </a:p>
        </p:txBody>
      </p:sp>
    </p:spTree>
    <p:extLst>
      <p:ext uri="{BB962C8B-B14F-4D97-AF65-F5344CB8AC3E}">
        <p14:creationId xmlns:p14="http://schemas.microsoft.com/office/powerpoint/2010/main" val="25478160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same calculations done symbolically in MATLAB. If we want to use these results in numerical calculations, we need change the symbolic results to numerical values. we do this easily with the double function.</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21</a:t>
            </a:fld>
            <a:endParaRPr lang="en-US"/>
          </a:p>
        </p:txBody>
      </p:sp>
    </p:spTree>
    <p:extLst>
      <p:ext uri="{BB962C8B-B14F-4D97-AF65-F5344CB8AC3E}">
        <p14:creationId xmlns:p14="http://schemas.microsoft.com/office/powerpoint/2010/main" val="18220154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more complicated areas that can be decomposed into simpler parts whose results are much easier to obtain. These are called composite areas. By using the definition of the centroid locations, we can show that these centroids can be defined as a sum of a  </a:t>
            </a:r>
            <a:r>
              <a:rPr lang="en-US"/>
              <a:t>weighted sum </a:t>
            </a:r>
            <a:r>
              <a:rPr lang="en-US" dirty="0"/>
              <a:t>of the areas of the parts divided by the total area, where the weighting factors are just the centroid locations for the individual parts.</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22</a:t>
            </a:fld>
            <a:endParaRPr lang="en-US"/>
          </a:p>
        </p:txBody>
      </p:sp>
    </p:spTree>
    <p:extLst>
      <p:ext uri="{BB962C8B-B14F-4D97-AF65-F5344CB8AC3E}">
        <p14:creationId xmlns:p14="http://schemas.microsoft.com/office/powerpoint/2010/main" val="25819064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an entirely similar manner' we obtain centroids of volumes, lines, centers of gravity, and centers of mass.</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23</a:t>
            </a:fld>
            <a:endParaRPr lang="en-US"/>
          </a:p>
        </p:txBody>
      </p:sp>
    </p:spTree>
    <p:extLst>
      <p:ext uri="{BB962C8B-B14F-4D97-AF65-F5344CB8AC3E}">
        <p14:creationId xmlns:p14="http://schemas.microsoft.com/office/powerpoint/2010/main" val="4206687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composite area. We need to define the centroid locations and areas numerically for the components and then use the weighted values in the composite body formula. Note that the square hole is area removed from the body, so we treat it as a negative area in the weighted sum.</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24</a:t>
            </a:fld>
            <a:endParaRPr lang="en-US"/>
          </a:p>
        </p:txBody>
      </p:sp>
    </p:spTree>
    <p:extLst>
      <p:ext uri="{BB962C8B-B14F-4D97-AF65-F5344CB8AC3E}">
        <p14:creationId xmlns:p14="http://schemas.microsoft.com/office/powerpoint/2010/main" val="32208402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MATLAB we enter the areas and the coordinates of the centroids of the components into vectors and then do sums or  weighted sums. Note the use of .* which represents element–by-element multiplication of the components of the two vectors to yield a vector of the same size containing the products. This is a very easy way to get the weighted terms we need. The MATLAB function sum then sums up these products. </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25</a:t>
            </a:fld>
            <a:endParaRPr lang="en-US"/>
          </a:p>
        </p:txBody>
      </p:sp>
    </p:spTree>
    <p:extLst>
      <p:ext uri="{BB962C8B-B14F-4D97-AF65-F5344CB8AC3E}">
        <p14:creationId xmlns:p14="http://schemas.microsoft.com/office/powerpoint/2010/main" val="41456734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place where centroids are useful is where we must replace loads distributed along a line (such as the case of a distributed load on a beam, as shown) by a single resultant force and determine the value of that total resultant force and its location so that the resultant is statically equivalent to the original distributed load. The resultant force is just the area under the distributed loading diagram and the location where we place that resultant force is just the first moment of the load distribution divided by the total force. This is just the location of the centroid of the area under the loading diagram.</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26</a:t>
            </a:fld>
            <a:endParaRPr lang="en-US"/>
          </a:p>
        </p:txBody>
      </p:sp>
    </p:spTree>
    <p:extLst>
      <p:ext uri="{BB962C8B-B14F-4D97-AF65-F5344CB8AC3E}">
        <p14:creationId xmlns:p14="http://schemas.microsoft.com/office/powerpoint/2010/main" val="8277901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examples for a uniform load and a linearly increasing load.</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27</a:t>
            </a:fld>
            <a:endParaRPr lang="en-US"/>
          </a:p>
        </p:txBody>
      </p:sp>
    </p:spTree>
    <p:extLst>
      <p:ext uri="{BB962C8B-B14F-4D97-AF65-F5344CB8AC3E}">
        <p14:creationId xmlns:p14="http://schemas.microsoft.com/office/powerpoint/2010/main" val="24755407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a:t>
            </a:r>
            <a:r>
              <a:rPr lang="en-US" dirty="0"/>
              <a:t>can use the idea of composite areas also here where we break up the distributed loading diagram into simpler parts and use the composite body formula. </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28</a:t>
            </a:fld>
            <a:endParaRPr lang="en-US"/>
          </a:p>
        </p:txBody>
      </p:sp>
    </p:spTree>
    <p:extLst>
      <p:ext uri="{BB962C8B-B14F-4D97-AF65-F5344CB8AC3E}">
        <p14:creationId xmlns:p14="http://schemas.microsoft.com/office/powerpoint/2010/main" val="820986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a:ln>
            <a:miter lim="800000"/>
            <a:headEnd/>
            <a:tailEnd/>
          </a:ln>
        </p:spPr>
        <p:txBody>
          <a:bodyPr/>
          <a:lstStyle/>
          <a:p>
            <a:fld id="{55313DD6-49EA-4CE9-B110-DDB1CE04BCF2}" type="slidenum">
              <a:rPr lang="en-US" smtClean="0"/>
              <a:pPr/>
              <a:t>3</a:t>
            </a:fld>
            <a:endParaRPr 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p:spPr>
        <p:txBody>
          <a:bodyPr/>
          <a:lstStyle/>
          <a:p>
            <a:pPr eaLnBrk="1" hangingPunct="1"/>
            <a:r>
              <a:rPr lang="en-US" dirty="0"/>
              <a:t>Consider first the concept of center of gravity. The force of gravity acts on every part of a body so it can be represented as a weight/unit volume. The total weight is then an integral of the weight per unit volume over the volume of the body.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a:ln>
            <a:miter lim="800000"/>
            <a:headEnd/>
            <a:tailEnd/>
          </a:ln>
        </p:spPr>
        <p:txBody>
          <a:bodyPr/>
          <a:lstStyle/>
          <a:p>
            <a:fld id="{67DACB7A-42F1-4C0C-B04E-78588AF8F4DC}" type="slidenum">
              <a:rPr lang="en-US" smtClean="0"/>
              <a:pPr/>
              <a:t>4</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p:spPr>
        <p:txBody>
          <a:bodyPr/>
          <a:lstStyle/>
          <a:p>
            <a:pPr eaLnBrk="1" hangingPunct="1"/>
            <a:r>
              <a:rPr lang="en-US" dirty="0"/>
              <a:t>We can also compute the total moment generated by the weight/unit volume as integrals of that weight per unit volume multiplied by coordinate distances.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force of gravity is a distributed parallel force system, it can replaced by a single force whose magnitude is the total weight acting at a point called the center of gravity. </a:t>
            </a:r>
          </a:p>
        </p:txBody>
      </p:sp>
      <p:sp>
        <p:nvSpPr>
          <p:cNvPr id="4" name="Slide Number Placeholder 3"/>
          <p:cNvSpPr>
            <a:spLocks noGrp="1"/>
          </p:cNvSpPr>
          <p:nvPr>
            <p:ph type="sldNum" sz="quarter" idx="5"/>
          </p:nvPr>
        </p:nvSpPr>
        <p:spPr/>
        <p:txBody>
          <a:bodyPr/>
          <a:lstStyle/>
          <a:p>
            <a:pPr>
              <a:defRPr/>
            </a:pPr>
            <a:fld id="{258D6D16-89B3-45C4-99C7-8C2B1C900EEE}" type="slidenum">
              <a:rPr lang="en-US" smtClean="0"/>
              <a:pPr>
                <a:defRPr/>
              </a:pPr>
              <a:t>5</a:t>
            </a:fld>
            <a:endParaRPr lang="en-US"/>
          </a:p>
        </p:txBody>
      </p:sp>
    </p:spTree>
    <p:extLst>
      <p:ext uri="{BB962C8B-B14F-4D97-AF65-F5344CB8AC3E}">
        <p14:creationId xmlns:p14="http://schemas.microsoft.com/office/powerpoint/2010/main" val="3683146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a:ln>
            <a:miter lim="800000"/>
            <a:headEnd/>
            <a:tailEnd/>
          </a:ln>
        </p:spPr>
        <p:txBody>
          <a:bodyPr/>
          <a:lstStyle/>
          <a:p>
            <a:fld id="{A0BC512B-5C06-4944-BC75-11C715AC87DB}" type="slidenum">
              <a:rPr lang="en-US" smtClean="0"/>
              <a:pPr/>
              <a:t>6</a:t>
            </a:fld>
            <a:endParaRPr lang="en-US"/>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p:spPr>
        <p:txBody>
          <a:bodyPr/>
          <a:lstStyle/>
          <a:p>
            <a:pPr eaLnBrk="1" hangingPunct="1"/>
            <a:r>
              <a:rPr lang="en-US" dirty="0"/>
              <a:t>Here is how we calculate the center of gravity. In the example shown above we can only locate the (x, z) components of the center of gravity because we can move the resultant anywhere along its line of action parallel to the y-axis, but if we change the orientation of the body we can define a y-coordinate of the center of gravity also in a similar way.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a:ln>
            <a:miter lim="800000"/>
            <a:headEnd/>
            <a:tailEnd/>
          </a:ln>
        </p:spPr>
        <p:txBody>
          <a:bodyPr/>
          <a:lstStyle/>
          <a:p>
            <a:fld id="{3273C7A0-7C68-4916-939B-DE2177D1BD48}" type="slidenum">
              <a:rPr lang="en-US" smtClean="0"/>
              <a:pPr/>
              <a:t>7</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p:spPr>
        <p:txBody>
          <a:bodyPr/>
          <a:lstStyle/>
          <a:p>
            <a:pPr eaLnBrk="1" hangingPunct="1"/>
            <a:r>
              <a:rPr lang="en-US" dirty="0"/>
              <a:t>When the weight/unit volume is a constant, we can factor it out. The resulting center of gravity is then a quantity dependent only on the geometry of the body called the centroid.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a:ln>
            <a:miter lim="800000"/>
            <a:headEnd/>
            <a:tailEnd/>
          </a:ln>
        </p:spPr>
        <p:txBody>
          <a:bodyPr/>
          <a:lstStyle/>
          <a:p>
            <a:fld id="{D0DE656E-8843-4D1A-BD85-24ACDAC0C299}" type="slidenum">
              <a:rPr lang="en-US" smtClean="0"/>
              <a:pPr/>
              <a:t>8</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p:spPr>
        <p:txBody>
          <a:bodyPr/>
          <a:lstStyle/>
          <a:p>
            <a:pPr eaLnBrk="1" hangingPunct="1"/>
            <a:r>
              <a:rPr lang="en-US" dirty="0"/>
              <a:t>In addition to volumes, we can define centroids for other geometrical objects like areas and lines.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a:ln>
            <a:miter lim="800000"/>
            <a:headEnd/>
            <a:tailEnd/>
          </a:ln>
        </p:spPr>
        <p:txBody>
          <a:bodyPr/>
          <a:lstStyle/>
          <a:p>
            <a:fld id="{7A863415-9527-4567-9394-9A87D28FF2FE}" type="slidenum">
              <a:rPr lang="en-US" smtClean="0"/>
              <a:pPr/>
              <a:t>9</a:t>
            </a:fld>
            <a:endParaRPr lang="en-US"/>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p:spPr>
        <p:txBody>
          <a:bodyPr/>
          <a:lstStyle/>
          <a:p>
            <a:pPr eaLnBrk="1" hangingPunct="1"/>
            <a:r>
              <a:rPr lang="en-US" dirty="0"/>
              <a:t>If instead of using the weight/unit volume, we use the mass/ unit volume we can define a point called the center of mass of the body. When gravity is constant throughout the body, the center of mass and center of gravity coincide.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431196-322C-4F34-963E-EEF84DDEAC7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11FFF7A-9456-46A2-9EA2-0CF4E16B0EC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D7BB84D-9DC2-449B-8011-727DFD8F30C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083BA1-22D7-40BF-92FD-2E6B8F81DA8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D3F3BC4-76F2-47CD-BC30-FFC9BF7FEA3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0CC70B2-981B-4931-BD55-132155E1CE1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59E8A66-2E15-4DD5-815A-4E34DF14743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F303F9F-B81E-4A17-BAD8-8CD07952E0D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A80E178-A961-41F4-AEB5-667811B14AF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F3ED441-1ED4-4235-A39D-95ECD9EAE0C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D1233BA-E719-4A4B-A998-DD6E6F0ECFB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5C8DDAB-25E3-4D95-B8E2-7FF526A9ED9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3.wmf"/></Relationships>
</file>

<file path=ppt/slides/_rels/slide11.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6.bin"/><Relationship Id="rId7" Type="http://schemas.openxmlformats.org/officeDocument/2006/relationships/oleObject" Target="../embeddings/oleObject18.bin"/><Relationship Id="rId12" Type="http://schemas.openxmlformats.org/officeDocument/2006/relationships/image" Target="../media/image18.w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5.wmf"/><Relationship Id="rId11" Type="http://schemas.openxmlformats.org/officeDocument/2006/relationships/oleObject" Target="../embeddings/oleObject20.bin"/><Relationship Id="rId5" Type="http://schemas.openxmlformats.org/officeDocument/2006/relationships/oleObject" Target="../embeddings/oleObject17.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19.bin"/></Relationships>
</file>

<file path=ppt/slides/_rels/slide12.x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oleObject" Target="../embeddings/oleObject26.bin"/><Relationship Id="rId3" Type="http://schemas.openxmlformats.org/officeDocument/2006/relationships/oleObject" Target="../embeddings/oleObject21.bin"/><Relationship Id="rId7" Type="http://schemas.openxmlformats.org/officeDocument/2006/relationships/oleObject" Target="../embeddings/oleObject23.bin"/><Relationship Id="rId12" Type="http://schemas.openxmlformats.org/officeDocument/2006/relationships/image" Target="../media/image23.wmf"/><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0.wmf"/><Relationship Id="rId11" Type="http://schemas.openxmlformats.org/officeDocument/2006/relationships/oleObject" Target="../embeddings/oleObject25.bin"/><Relationship Id="rId5" Type="http://schemas.openxmlformats.org/officeDocument/2006/relationships/oleObject" Target="../embeddings/oleObject22.bin"/><Relationship Id="rId10" Type="http://schemas.openxmlformats.org/officeDocument/2006/relationships/image" Target="../media/image22.wmf"/><Relationship Id="rId4" Type="http://schemas.openxmlformats.org/officeDocument/2006/relationships/image" Target="../media/image19.wmf"/><Relationship Id="rId9" Type="http://schemas.openxmlformats.org/officeDocument/2006/relationships/oleObject" Target="../embeddings/oleObject24.bin"/><Relationship Id="rId14" Type="http://schemas.openxmlformats.org/officeDocument/2006/relationships/image" Target="../media/image24.wmf"/></Relationships>
</file>

<file path=ppt/slides/_rels/slide13.xml.rels><?xml version="1.0" encoding="UTF-8" standalone="yes"?>
<Relationships xmlns="http://schemas.openxmlformats.org/package/2006/relationships"><Relationship Id="rId8" Type="http://schemas.openxmlformats.org/officeDocument/2006/relationships/image" Target="../media/image26.wmf"/><Relationship Id="rId13" Type="http://schemas.openxmlformats.org/officeDocument/2006/relationships/oleObject" Target="../embeddings/oleObject32.bin"/><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28.w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5.wmf"/><Relationship Id="rId11" Type="http://schemas.openxmlformats.org/officeDocument/2006/relationships/oleObject" Target="../embeddings/oleObject31.bin"/><Relationship Id="rId5" Type="http://schemas.openxmlformats.org/officeDocument/2006/relationships/oleObject" Target="../embeddings/oleObject28.bin"/><Relationship Id="rId10" Type="http://schemas.openxmlformats.org/officeDocument/2006/relationships/image" Target="../media/image27.wmf"/><Relationship Id="rId4" Type="http://schemas.openxmlformats.org/officeDocument/2006/relationships/image" Target="../media/image19.wmf"/><Relationship Id="rId9" Type="http://schemas.openxmlformats.org/officeDocument/2006/relationships/oleObject" Target="../embeddings/oleObject30.bin"/><Relationship Id="rId14" Type="http://schemas.openxmlformats.org/officeDocument/2006/relationships/image" Target="../media/image29.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1.wmf"/><Relationship Id="rId5" Type="http://schemas.openxmlformats.org/officeDocument/2006/relationships/oleObject" Target="../embeddings/oleObject34.bin"/><Relationship Id="rId4" Type="http://schemas.openxmlformats.org/officeDocument/2006/relationships/image" Target="../media/image30.wmf"/></Relationships>
</file>

<file path=ppt/slides/_rels/slide15.xml.rels><?xml version="1.0" encoding="UTF-8" standalone="yes"?>
<Relationships xmlns="http://schemas.openxmlformats.org/package/2006/relationships"><Relationship Id="rId8" Type="http://schemas.openxmlformats.org/officeDocument/2006/relationships/image" Target="../media/image34.wmf"/><Relationship Id="rId13" Type="http://schemas.openxmlformats.org/officeDocument/2006/relationships/oleObject" Target="../embeddings/oleObject40.bin"/><Relationship Id="rId18" Type="http://schemas.openxmlformats.org/officeDocument/2006/relationships/image" Target="../media/image39.wmf"/><Relationship Id="rId3" Type="http://schemas.openxmlformats.org/officeDocument/2006/relationships/oleObject" Target="../embeddings/oleObject35.bin"/><Relationship Id="rId7" Type="http://schemas.openxmlformats.org/officeDocument/2006/relationships/oleObject" Target="../embeddings/oleObject37.bin"/><Relationship Id="rId12" Type="http://schemas.openxmlformats.org/officeDocument/2006/relationships/image" Target="../media/image36.wmf"/><Relationship Id="rId17" Type="http://schemas.openxmlformats.org/officeDocument/2006/relationships/oleObject" Target="../embeddings/oleObject42.bin"/><Relationship Id="rId2" Type="http://schemas.openxmlformats.org/officeDocument/2006/relationships/notesSlide" Target="../notesSlides/notesSlide15.xml"/><Relationship Id="rId16" Type="http://schemas.openxmlformats.org/officeDocument/2006/relationships/image" Target="../media/image38.wmf"/><Relationship Id="rId1" Type="http://schemas.openxmlformats.org/officeDocument/2006/relationships/slideLayout" Target="../slideLayouts/slideLayout7.xml"/><Relationship Id="rId6" Type="http://schemas.openxmlformats.org/officeDocument/2006/relationships/image" Target="../media/image33.wmf"/><Relationship Id="rId11" Type="http://schemas.openxmlformats.org/officeDocument/2006/relationships/oleObject" Target="../embeddings/oleObject39.bin"/><Relationship Id="rId5" Type="http://schemas.openxmlformats.org/officeDocument/2006/relationships/oleObject" Target="../embeddings/oleObject36.bin"/><Relationship Id="rId15" Type="http://schemas.openxmlformats.org/officeDocument/2006/relationships/oleObject" Target="../embeddings/oleObject41.bin"/><Relationship Id="rId10" Type="http://schemas.openxmlformats.org/officeDocument/2006/relationships/image" Target="../media/image35.wmf"/><Relationship Id="rId4" Type="http://schemas.openxmlformats.org/officeDocument/2006/relationships/image" Target="../media/image32.wmf"/><Relationship Id="rId9" Type="http://schemas.openxmlformats.org/officeDocument/2006/relationships/oleObject" Target="../embeddings/oleObject38.bin"/><Relationship Id="rId14" Type="http://schemas.openxmlformats.org/officeDocument/2006/relationships/image" Target="../media/image37.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9.wmf"/><Relationship Id="rId5" Type="http://schemas.openxmlformats.org/officeDocument/2006/relationships/oleObject" Target="../embeddings/oleObject42.bin"/><Relationship Id="rId4" Type="http://schemas.openxmlformats.org/officeDocument/2006/relationships/image" Target="../media/image38.wmf"/></Relationships>
</file>

<file path=ppt/slides/_rels/slide18.xml.rels><?xml version="1.0" encoding="UTF-8" standalone="yes"?>
<Relationships xmlns="http://schemas.openxmlformats.org/package/2006/relationships"><Relationship Id="rId8" Type="http://schemas.openxmlformats.org/officeDocument/2006/relationships/image" Target="../media/image42.wmf"/><Relationship Id="rId13" Type="http://schemas.openxmlformats.org/officeDocument/2006/relationships/oleObject" Target="../embeddings/oleObject48.bin"/><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44.wmf"/><Relationship Id="rId2" Type="http://schemas.openxmlformats.org/officeDocument/2006/relationships/notesSlide" Target="../notesSlides/notesSlide18.xml"/><Relationship Id="rId16" Type="http://schemas.openxmlformats.org/officeDocument/2006/relationships/image" Target="../media/image46.wmf"/><Relationship Id="rId1" Type="http://schemas.openxmlformats.org/officeDocument/2006/relationships/slideLayout" Target="../slideLayouts/slideLayout7.xml"/><Relationship Id="rId6" Type="http://schemas.openxmlformats.org/officeDocument/2006/relationships/image" Target="../media/image41.wmf"/><Relationship Id="rId11" Type="http://schemas.openxmlformats.org/officeDocument/2006/relationships/oleObject" Target="../embeddings/oleObject47.bin"/><Relationship Id="rId5" Type="http://schemas.openxmlformats.org/officeDocument/2006/relationships/oleObject" Target="../embeddings/oleObject44.bin"/><Relationship Id="rId15" Type="http://schemas.openxmlformats.org/officeDocument/2006/relationships/oleObject" Target="../embeddings/oleObject49.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46.bin"/><Relationship Id="rId14" Type="http://schemas.openxmlformats.org/officeDocument/2006/relationships/image" Target="../media/image45.wmf"/></Relationships>
</file>

<file path=ppt/slides/_rels/slide19.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oleObject" Target="../embeddings/oleObject50.bin"/><Relationship Id="rId7" Type="http://schemas.openxmlformats.org/officeDocument/2006/relationships/oleObject" Target="../embeddings/oleObject52.bin"/><Relationship Id="rId12" Type="http://schemas.openxmlformats.org/officeDocument/2006/relationships/image" Target="../media/image51.wmf"/><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8.wmf"/><Relationship Id="rId11" Type="http://schemas.openxmlformats.org/officeDocument/2006/relationships/oleObject" Target="../embeddings/oleObject54.bin"/><Relationship Id="rId5" Type="http://schemas.openxmlformats.org/officeDocument/2006/relationships/oleObject" Target="../embeddings/oleObject51.bin"/><Relationship Id="rId10" Type="http://schemas.openxmlformats.org/officeDocument/2006/relationships/image" Target="../media/image50.wmf"/><Relationship Id="rId4" Type="http://schemas.openxmlformats.org/officeDocument/2006/relationships/image" Target="../media/image47.wmf"/><Relationship Id="rId9" Type="http://schemas.openxmlformats.org/officeDocument/2006/relationships/oleObject" Target="../embeddings/oleObject53.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54.wmf"/><Relationship Id="rId13" Type="http://schemas.openxmlformats.org/officeDocument/2006/relationships/oleObject" Target="../embeddings/oleObject60.bin"/><Relationship Id="rId3" Type="http://schemas.openxmlformats.org/officeDocument/2006/relationships/oleObject" Target="../embeddings/oleObject55.bin"/><Relationship Id="rId7" Type="http://schemas.openxmlformats.org/officeDocument/2006/relationships/oleObject" Target="../embeddings/oleObject57.bin"/><Relationship Id="rId12" Type="http://schemas.openxmlformats.org/officeDocument/2006/relationships/image" Target="../media/image56.wmf"/><Relationship Id="rId2" Type="http://schemas.openxmlformats.org/officeDocument/2006/relationships/notesSlide" Target="../notesSlides/notesSlide20.xml"/><Relationship Id="rId16" Type="http://schemas.openxmlformats.org/officeDocument/2006/relationships/image" Target="../media/image57.wmf"/><Relationship Id="rId1" Type="http://schemas.openxmlformats.org/officeDocument/2006/relationships/slideLayout" Target="../slideLayouts/slideLayout7.xml"/><Relationship Id="rId6" Type="http://schemas.openxmlformats.org/officeDocument/2006/relationships/image" Target="../media/image53.wmf"/><Relationship Id="rId11" Type="http://schemas.openxmlformats.org/officeDocument/2006/relationships/oleObject" Target="../embeddings/oleObject59.bin"/><Relationship Id="rId5" Type="http://schemas.openxmlformats.org/officeDocument/2006/relationships/oleObject" Target="../embeddings/oleObject56.bin"/><Relationship Id="rId15" Type="http://schemas.openxmlformats.org/officeDocument/2006/relationships/oleObject" Target="../embeddings/oleObject61.bin"/><Relationship Id="rId10" Type="http://schemas.openxmlformats.org/officeDocument/2006/relationships/image" Target="../media/image55.wmf"/><Relationship Id="rId4" Type="http://schemas.openxmlformats.org/officeDocument/2006/relationships/image" Target="../media/image52.wmf"/><Relationship Id="rId9" Type="http://schemas.openxmlformats.org/officeDocument/2006/relationships/oleObject" Target="../embeddings/oleObject58.bin"/><Relationship Id="rId14" Type="http://schemas.openxmlformats.org/officeDocument/2006/relationships/image" Target="../media/image47.w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60.wmf"/><Relationship Id="rId3" Type="http://schemas.openxmlformats.org/officeDocument/2006/relationships/oleObject" Target="../embeddings/oleObject62.bin"/><Relationship Id="rId7" Type="http://schemas.openxmlformats.org/officeDocument/2006/relationships/oleObject" Target="../embeddings/oleObject64.bin"/><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59.wmf"/><Relationship Id="rId5" Type="http://schemas.openxmlformats.org/officeDocument/2006/relationships/oleObject" Target="../embeddings/oleObject63.bin"/><Relationship Id="rId10" Type="http://schemas.openxmlformats.org/officeDocument/2006/relationships/image" Target="../media/image61.wmf"/><Relationship Id="rId4" Type="http://schemas.openxmlformats.org/officeDocument/2006/relationships/image" Target="../media/image58.wmf"/><Relationship Id="rId9" Type="http://schemas.openxmlformats.org/officeDocument/2006/relationships/oleObject" Target="../embeddings/oleObject65.bin"/></Relationships>
</file>

<file path=ppt/slides/_rels/slide23.x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oleObject" Target="../embeddings/oleObject66.bin"/><Relationship Id="rId7" Type="http://schemas.openxmlformats.org/officeDocument/2006/relationships/oleObject" Target="../embeddings/oleObject68.bin"/><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63.wmf"/><Relationship Id="rId5" Type="http://schemas.openxmlformats.org/officeDocument/2006/relationships/oleObject" Target="../embeddings/oleObject67.bin"/><Relationship Id="rId10" Type="http://schemas.openxmlformats.org/officeDocument/2006/relationships/image" Target="../media/image65.wmf"/><Relationship Id="rId4" Type="http://schemas.openxmlformats.org/officeDocument/2006/relationships/image" Target="../media/image62.wmf"/><Relationship Id="rId9" Type="http://schemas.openxmlformats.org/officeDocument/2006/relationships/oleObject" Target="../embeddings/oleObject69.bin"/></Relationships>
</file>

<file path=ppt/slides/_rels/slide24.xml.rels><?xml version="1.0" encoding="UTF-8" standalone="yes"?>
<Relationships xmlns="http://schemas.openxmlformats.org/package/2006/relationships"><Relationship Id="rId8" Type="http://schemas.openxmlformats.org/officeDocument/2006/relationships/image" Target="../media/image68.wmf"/><Relationship Id="rId3" Type="http://schemas.openxmlformats.org/officeDocument/2006/relationships/oleObject" Target="../embeddings/oleObject70.bin"/><Relationship Id="rId7" Type="http://schemas.openxmlformats.org/officeDocument/2006/relationships/oleObject" Target="../embeddings/oleObject72.bin"/><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67.wmf"/><Relationship Id="rId5" Type="http://schemas.openxmlformats.org/officeDocument/2006/relationships/oleObject" Target="../embeddings/oleObject71.bin"/><Relationship Id="rId4" Type="http://schemas.openxmlformats.org/officeDocument/2006/relationships/image" Target="../media/image66.w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70.wmf"/><Relationship Id="rId5" Type="http://schemas.openxmlformats.org/officeDocument/2006/relationships/oleObject" Target="../embeddings/oleObject74.bin"/><Relationship Id="rId4" Type="http://schemas.openxmlformats.org/officeDocument/2006/relationships/image" Target="../media/image69.w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72.wmf"/><Relationship Id="rId5" Type="http://schemas.openxmlformats.org/officeDocument/2006/relationships/oleObject" Target="../embeddings/oleObject76.bin"/><Relationship Id="rId4" Type="http://schemas.openxmlformats.org/officeDocument/2006/relationships/image" Target="../media/image71.w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4.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wmf"/><Relationship Id="rId5" Type="http://schemas.openxmlformats.org/officeDocument/2006/relationships/oleObject" Target="../embeddings/oleObject4.bin"/><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7.bin"/><Relationship Id="rId4" Type="http://schemas.openxmlformats.org/officeDocument/2006/relationships/image" Target="../media/image4.wmf"/></Relationships>
</file>

<file path=ppt/slides/_rels/slide6.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7.wmf"/><Relationship Id="rId5" Type="http://schemas.openxmlformats.org/officeDocument/2006/relationships/oleObject" Target="../embeddings/oleObject9.bin"/><Relationship Id="rId4" Type="http://schemas.openxmlformats.org/officeDocument/2006/relationships/image" Target="../media/image6.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9.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1.wmf"/><Relationship Id="rId5" Type="http://schemas.openxmlformats.org/officeDocument/2006/relationships/oleObject" Target="../embeddings/oleObject13.bin"/><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E8FBA99-F0DD-4642-823F-EEEC35CC322D}"/>
              </a:ext>
            </a:extLst>
          </p:cNvPr>
          <p:cNvSpPr txBox="1"/>
          <p:nvPr/>
        </p:nvSpPr>
        <p:spPr>
          <a:xfrm>
            <a:off x="2195736" y="2636912"/>
            <a:ext cx="5040560" cy="461665"/>
          </a:xfrm>
          <a:prstGeom prst="rect">
            <a:avLst/>
          </a:prstGeom>
          <a:noFill/>
        </p:spPr>
        <p:txBody>
          <a:bodyPr wrap="square" rtlCol="0">
            <a:spAutoFit/>
          </a:bodyPr>
          <a:lstStyle/>
          <a:p>
            <a:r>
              <a:rPr lang="en-US" sz="2400" dirty="0"/>
              <a:t>Centroids and the Center of Gravity</a:t>
            </a:r>
          </a:p>
        </p:txBody>
      </p:sp>
    </p:spTree>
    <p:extLst>
      <p:ext uri="{BB962C8B-B14F-4D97-AF65-F5344CB8AC3E}">
        <p14:creationId xmlns:p14="http://schemas.microsoft.com/office/powerpoint/2010/main" val="4276908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36" name="Text Box 4"/>
          <p:cNvSpPr txBox="1">
            <a:spLocks noChangeArrowheads="1"/>
          </p:cNvSpPr>
          <p:nvPr/>
        </p:nvSpPr>
        <p:spPr bwMode="auto">
          <a:xfrm>
            <a:off x="3040063" y="136525"/>
            <a:ext cx="2076450" cy="366713"/>
          </a:xfrm>
          <a:prstGeom prst="rect">
            <a:avLst/>
          </a:prstGeom>
          <a:noFill/>
          <a:ln w="9525">
            <a:noFill/>
            <a:miter lim="800000"/>
            <a:headEnd/>
            <a:tailEnd/>
          </a:ln>
        </p:spPr>
        <p:txBody>
          <a:bodyPr wrap="none">
            <a:spAutoFit/>
          </a:bodyPr>
          <a:lstStyle/>
          <a:p>
            <a:r>
              <a:rPr lang="en-US" dirty="0">
                <a:solidFill>
                  <a:srgbClr val="C00000"/>
                </a:solidFill>
              </a:rPr>
              <a:t>Centroids of Areas</a:t>
            </a:r>
          </a:p>
        </p:txBody>
      </p:sp>
      <p:sp>
        <p:nvSpPr>
          <p:cNvPr id="8237" name="Text Box 5"/>
          <p:cNvSpPr txBox="1">
            <a:spLocks noChangeArrowheads="1"/>
          </p:cNvSpPr>
          <p:nvPr/>
        </p:nvSpPr>
        <p:spPr bwMode="auto">
          <a:xfrm>
            <a:off x="808038" y="928688"/>
            <a:ext cx="7829550" cy="366712"/>
          </a:xfrm>
          <a:prstGeom prst="rect">
            <a:avLst/>
          </a:prstGeom>
          <a:noFill/>
          <a:ln w="9525">
            <a:noFill/>
            <a:miter lim="800000"/>
            <a:headEnd/>
            <a:tailEnd/>
          </a:ln>
        </p:spPr>
        <p:txBody>
          <a:bodyPr wrap="none">
            <a:spAutoFit/>
          </a:bodyPr>
          <a:lstStyle/>
          <a:p>
            <a:r>
              <a:rPr lang="en-US"/>
              <a:t>Note that if the area has a line of symmetry the centroid must lie on that line</a:t>
            </a:r>
          </a:p>
        </p:txBody>
      </p:sp>
      <p:sp>
        <p:nvSpPr>
          <p:cNvPr id="15366" name="Rectangle 6"/>
          <p:cNvSpPr>
            <a:spLocks noChangeArrowheads="1"/>
          </p:cNvSpPr>
          <p:nvPr/>
        </p:nvSpPr>
        <p:spPr bwMode="auto">
          <a:xfrm>
            <a:off x="1692275" y="1773238"/>
            <a:ext cx="1008063" cy="1655762"/>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8239" name="Line 7"/>
          <p:cNvSpPr>
            <a:spLocks noChangeShapeType="1"/>
          </p:cNvSpPr>
          <p:nvPr/>
        </p:nvSpPr>
        <p:spPr bwMode="auto">
          <a:xfrm>
            <a:off x="1187450" y="2636838"/>
            <a:ext cx="2016125" cy="0"/>
          </a:xfrm>
          <a:prstGeom prst="line">
            <a:avLst/>
          </a:prstGeom>
          <a:noFill/>
          <a:ln w="9525">
            <a:solidFill>
              <a:schemeClr val="tx1"/>
            </a:solidFill>
            <a:round/>
            <a:headEnd/>
            <a:tailEnd/>
          </a:ln>
        </p:spPr>
        <p:txBody>
          <a:bodyPr/>
          <a:lstStyle/>
          <a:p>
            <a:endParaRPr lang="en-US"/>
          </a:p>
        </p:txBody>
      </p:sp>
      <p:sp>
        <p:nvSpPr>
          <p:cNvPr id="8240" name="Line 8"/>
          <p:cNvSpPr>
            <a:spLocks noChangeShapeType="1"/>
          </p:cNvSpPr>
          <p:nvPr/>
        </p:nvSpPr>
        <p:spPr bwMode="auto">
          <a:xfrm>
            <a:off x="2195513" y="1341438"/>
            <a:ext cx="0" cy="2592387"/>
          </a:xfrm>
          <a:prstGeom prst="line">
            <a:avLst/>
          </a:prstGeom>
          <a:noFill/>
          <a:ln w="9525">
            <a:solidFill>
              <a:schemeClr val="tx1"/>
            </a:solidFill>
            <a:round/>
            <a:headEnd/>
            <a:tailEnd/>
          </a:ln>
        </p:spPr>
        <p:txBody>
          <a:bodyPr/>
          <a:lstStyle/>
          <a:p>
            <a:endParaRPr lang="en-US"/>
          </a:p>
        </p:txBody>
      </p:sp>
      <p:sp>
        <p:nvSpPr>
          <p:cNvPr id="15369" name="Rectangle 9"/>
          <p:cNvSpPr>
            <a:spLocks noChangeArrowheads="1"/>
          </p:cNvSpPr>
          <p:nvPr/>
        </p:nvSpPr>
        <p:spPr bwMode="auto">
          <a:xfrm>
            <a:off x="4067175" y="1700213"/>
            <a:ext cx="1728788" cy="288925"/>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5370" name="Rectangle 10"/>
          <p:cNvSpPr>
            <a:spLocks noChangeArrowheads="1"/>
          </p:cNvSpPr>
          <p:nvPr/>
        </p:nvSpPr>
        <p:spPr bwMode="auto">
          <a:xfrm>
            <a:off x="4716463" y="1989138"/>
            <a:ext cx="287337" cy="1584325"/>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8243" name="Line 11"/>
          <p:cNvSpPr>
            <a:spLocks noChangeShapeType="1"/>
          </p:cNvSpPr>
          <p:nvPr/>
        </p:nvSpPr>
        <p:spPr bwMode="auto">
          <a:xfrm>
            <a:off x="4859338" y="1341438"/>
            <a:ext cx="0" cy="2663825"/>
          </a:xfrm>
          <a:prstGeom prst="line">
            <a:avLst/>
          </a:prstGeom>
          <a:noFill/>
          <a:ln w="9525">
            <a:solidFill>
              <a:schemeClr val="tx1"/>
            </a:solidFill>
            <a:round/>
            <a:headEnd/>
            <a:tailEnd/>
          </a:ln>
        </p:spPr>
        <p:txBody>
          <a:bodyPr/>
          <a:lstStyle/>
          <a:p>
            <a:endParaRPr lang="en-US"/>
          </a:p>
        </p:txBody>
      </p:sp>
      <p:sp>
        <p:nvSpPr>
          <p:cNvPr id="8244" name="Line 12"/>
          <p:cNvSpPr>
            <a:spLocks noChangeShapeType="1"/>
          </p:cNvSpPr>
          <p:nvPr/>
        </p:nvSpPr>
        <p:spPr bwMode="auto">
          <a:xfrm>
            <a:off x="3924300" y="2205038"/>
            <a:ext cx="2232025" cy="0"/>
          </a:xfrm>
          <a:prstGeom prst="line">
            <a:avLst/>
          </a:prstGeom>
          <a:noFill/>
          <a:ln w="9525">
            <a:solidFill>
              <a:schemeClr val="tx1"/>
            </a:solidFill>
            <a:prstDash val="dash"/>
            <a:round/>
            <a:headEnd/>
            <a:tailEnd/>
          </a:ln>
        </p:spPr>
        <p:txBody>
          <a:bodyPr/>
          <a:lstStyle/>
          <a:p>
            <a:endParaRPr lang="en-US"/>
          </a:p>
        </p:txBody>
      </p:sp>
      <p:sp>
        <p:nvSpPr>
          <p:cNvPr id="8245" name="Text Box 13"/>
          <p:cNvSpPr txBox="1">
            <a:spLocks noChangeArrowheads="1"/>
          </p:cNvSpPr>
          <p:nvPr/>
        </p:nvSpPr>
        <p:spPr bwMode="auto">
          <a:xfrm>
            <a:off x="2120900" y="2547938"/>
            <a:ext cx="298450" cy="366712"/>
          </a:xfrm>
          <a:prstGeom prst="rect">
            <a:avLst/>
          </a:prstGeom>
          <a:noFill/>
          <a:ln w="9525">
            <a:noFill/>
            <a:miter lim="800000"/>
            <a:headEnd/>
            <a:tailEnd/>
          </a:ln>
        </p:spPr>
        <p:txBody>
          <a:bodyPr>
            <a:spAutoFit/>
          </a:bodyPr>
          <a:lstStyle/>
          <a:p>
            <a:r>
              <a:rPr lang="en-US"/>
              <a:t>c</a:t>
            </a:r>
          </a:p>
        </p:txBody>
      </p:sp>
      <p:sp>
        <p:nvSpPr>
          <p:cNvPr id="8246" name="Text Box 14"/>
          <p:cNvSpPr txBox="1">
            <a:spLocks noChangeArrowheads="1"/>
          </p:cNvSpPr>
          <p:nvPr/>
        </p:nvSpPr>
        <p:spPr bwMode="auto">
          <a:xfrm>
            <a:off x="4775200" y="2141538"/>
            <a:ext cx="298450" cy="366712"/>
          </a:xfrm>
          <a:prstGeom prst="rect">
            <a:avLst/>
          </a:prstGeom>
          <a:noFill/>
          <a:ln w="9525">
            <a:noFill/>
            <a:miter lim="800000"/>
            <a:headEnd/>
            <a:tailEnd/>
          </a:ln>
        </p:spPr>
        <p:txBody>
          <a:bodyPr wrap="none">
            <a:spAutoFit/>
          </a:bodyPr>
          <a:lstStyle/>
          <a:p>
            <a:r>
              <a:rPr lang="en-US"/>
              <a:t>c</a:t>
            </a:r>
          </a:p>
        </p:txBody>
      </p:sp>
      <p:sp>
        <p:nvSpPr>
          <p:cNvPr id="8247" name="Text Box 15"/>
          <p:cNvSpPr txBox="1">
            <a:spLocks noChangeArrowheads="1"/>
          </p:cNvSpPr>
          <p:nvPr/>
        </p:nvSpPr>
        <p:spPr bwMode="auto">
          <a:xfrm>
            <a:off x="4984750" y="1216025"/>
            <a:ext cx="298450" cy="366713"/>
          </a:xfrm>
          <a:prstGeom prst="rect">
            <a:avLst/>
          </a:prstGeom>
          <a:noFill/>
          <a:ln w="9525">
            <a:noFill/>
            <a:miter lim="800000"/>
            <a:headEnd/>
            <a:tailEnd/>
          </a:ln>
        </p:spPr>
        <p:txBody>
          <a:bodyPr wrap="none">
            <a:spAutoFit/>
          </a:bodyPr>
          <a:lstStyle/>
          <a:p>
            <a:r>
              <a:rPr lang="en-US"/>
              <a:t>y</a:t>
            </a:r>
          </a:p>
        </p:txBody>
      </p:sp>
      <p:graphicFrame>
        <p:nvGraphicFramePr>
          <p:cNvPr id="8235" name="Object 43"/>
          <p:cNvGraphicFramePr>
            <a:graphicFrameLocks noChangeAspect="1"/>
          </p:cNvGraphicFramePr>
          <p:nvPr/>
        </p:nvGraphicFramePr>
        <p:xfrm>
          <a:off x="5003800" y="4941888"/>
          <a:ext cx="1651000" cy="908050"/>
        </p:xfrm>
        <a:graphic>
          <a:graphicData uri="http://schemas.openxmlformats.org/presentationml/2006/ole">
            <mc:AlternateContent xmlns:mc="http://schemas.openxmlformats.org/markup-compatibility/2006">
              <mc:Choice xmlns:v="urn:schemas-microsoft-com:vml" Requires="v">
                <p:oleObj name="Equation" r:id="rId3" imgW="1016000" imgH="558800" progId="Equation.DSMT4">
                  <p:embed/>
                </p:oleObj>
              </mc:Choice>
              <mc:Fallback>
                <p:oleObj name="Equation" r:id="rId3" imgW="1016000" imgH="558800" progId="Equation.DSMT4">
                  <p:embed/>
                  <p:pic>
                    <p:nvPicPr>
                      <p:cNvPr id="0" name="Picture 4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4941888"/>
                        <a:ext cx="1651000" cy="908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48" name="Rectangle 17"/>
          <p:cNvSpPr>
            <a:spLocks noChangeArrowheads="1"/>
          </p:cNvSpPr>
          <p:nvPr/>
        </p:nvSpPr>
        <p:spPr bwMode="auto">
          <a:xfrm>
            <a:off x="6227763" y="3933825"/>
            <a:ext cx="1728787" cy="28892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8249" name="Rectangle 18"/>
          <p:cNvSpPr>
            <a:spLocks noChangeArrowheads="1"/>
          </p:cNvSpPr>
          <p:nvPr/>
        </p:nvSpPr>
        <p:spPr bwMode="auto">
          <a:xfrm>
            <a:off x="6877050" y="4222750"/>
            <a:ext cx="287338" cy="158432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5379" name="Rectangle 19"/>
          <p:cNvSpPr>
            <a:spLocks noChangeArrowheads="1"/>
          </p:cNvSpPr>
          <p:nvPr/>
        </p:nvSpPr>
        <p:spPr bwMode="auto">
          <a:xfrm>
            <a:off x="6516688" y="4006850"/>
            <a:ext cx="98425" cy="106363"/>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5380" name="Rectangle 20"/>
          <p:cNvSpPr>
            <a:spLocks noChangeArrowheads="1"/>
          </p:cNvSpPr>
          <p:nvPr/>
        </p:nvSpPr>
        <p:spPr bwMode="auto">
          <a:xfrm>
            <a:off x="7451725" y="4005263"/>
            <a:ext cx="88900" cy="104775"/>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8252" name="Line 21"/>
          <p:cNvSpPr>
            <a:spLocks noChangeShapeType="1"/>
          </p:cNvSpPr>
          <p:nvPr/>
        </p:nvSpPr>
        <p:spPr bwMode="auto">
          <a:xfrm>
            <a:off x="7019925" y="2997200"/>
            <a:ext cx="0" cy="3527425"/>
          </a:xfrm>
          <a:prstGeom prst="line">
            <a:avLst/>
          </a:prstGeom>
          <a:noFill/>
          <a:ln w="9525">
            <a:solidFill>
              <a:schemeClr val="tx1"/>
            </a:solidFill>
            <a:round/>
            <a:headEnd/>
            <a:tailEnd/>
          </a:ln>
        </p:spPr>
        <p:txBody>
          <a:bodyPr/>
          <a:lstStyle/>
          <a:p>
            <a:endParaRPr lang="en-US"/>
          </a:p>
        </p:txBody>
      </p:sp>
      <p:sp>
        <p:nvSpPr>
          <p:cNvPr id="8253" name="Line 22"/>
          <p:cNvSpPr>
            <a:spLocks noChangeShapeType="1"/>
          </p:cNvSpPr>
          <p:nvPr/>
        </p:nvSpPr>
        <p:spPr bwMode="auto">
          <a:xfrm flipV="1">
            <a:off x="6557963" y="3532188"/>
            <a:ext cx="0" cy="433387"/>
          </a:xfrm>
          <a:prstGeom prst="line">
            <a:avLst/>
          </a:prstGeom>
          <a:noFill/>
          <a:ln w="9525">
            <a:solidFill>
              <a:schemeClr val="tx1"/>
            </a:solidFill>
            <a:round/>
            <a:headEnd/>
            <a:tailEnd/>
          </a:ln>
        </p:spPr>
        <p:txBody>
          <a:bodyPr/>
          <a:lstStyle/>
          <a:p>
            <a:endParaRPr lang="en-US"/>
          </a:p>
        </p:txBody>
      </p:sp>
      <p:sp>
        <p:nvSpPr>
          <p:cNvPr id="8254" name="Line 23"/>
          <p:cNvSpPr>
            <a:spLocks noChangeShapeType="1"/>
          </p:cNvSpPr>
          <p:nvPr/>
        </p:nvSpPr>
        <p:spPr bwMode="auto">
          <a:xfrm flipV="1">
            <a:off x="6557963" y="3722688"/>
            <a:ext cx="466725" cy="3175"/>
          </a:xfrm>
          <a:prstGeom prst="line">
            <a:avLst/>
          </a:prstGeom>
          <a:noFill/>
          <a:ln w="9525">
            <a:solidFill>
              <a:schemeClr val="tx1"/>
            </a:solidFill>
            <a:round/>
            <a:headEnd type="triangle" w="med" len="med"/>
            <a:tailEnd type="triangle" w="med" len="med"/>
          </a:ln>
        </p:spPr>
        <p:txBody>
          <a:bodyPr/>
          <a:lstStyle/>
          <a:p>
            <a:endParaRPr lang="en-US"/>
          </a:p>
        </p:txBody>
      </p:sp>
      <p:sp>
        <p:nvSpPr>
          <p:cNvPr id="8255" name="Line 24"/>
          <p:cNvSpPr>
            <a:spLocks noChangeShapeType="1"/>
          </p:cNvSpPr>
          <p:nvPr/>
        </p:nvSpPr>
        <p:spPr bwMode="auto">
          <a:xfrm flipV="1">
            <a:off x="7493000" y="3516313"/>
            <a:ext cx="0" cy="433387"/>
          </a:xfrm>
          <a:prstGeom prst="line">
            <a:avLst/>
          </a:prstGeom>
          <a:noFill/>
          <a:ln w="9525">
            <a:solidFill>
              <a:schemeClr val="tx1"/>
            </a:solidFill>
            <a:round/>
            <a:headEnd/>
            <a:tailEnd/>
          </a:ln>
        </p:spPr>
        <p:txBody>
          <a:bodyPr/>
          <a:lstStyle/>
          <a:p>
            <a:endParaRPr lang="en-US"/>
          </a:p>
        </p:txBody>
      </p:sp>
      <p:sp>
        <p:nvSpPr>
          <p:cNvPr id="8256" name="Line 25"/>
          <p:cNvSpPr>
            <a:spLocks noChangeShapeType="1"/>
          </p:cNvSpPr>
          <p:nvPr/>
        </p:nvSpPr>
        <p:spPr bwMode="auto">
          <a:xfrm flipV="1">
            <a:off x="7019925" y="3716338"/>
            <a:ext cx="466725" cy="3175"/>
          </a:xfrm>
          <a:prstGeom prst="line">
            <a:avLst/>
          </a:prstGeom>
          <a:noFill/>
          <a:ln w="9525">
            <a:solidFill>
              <a:schemeClr val="tx1"/>
            </a:solidFill>
            <a:round/>
            <a:headEnd type="triangle" w="med" len="med"/>
            <a:tailEnd type="triangle" w="med" len="med"/>
          </a:ln>
        </p:spPr>
        <p:txBody>
          <a:bodyPr/>
          <a:lstStyle/>
          <a:p>
            <a:endParaRPr lang="en-US"/>
          </a:p>
        </p:txBody>
      </p:sp>
      <p:sp>
        <p:nvSpPr>
          <p:cNvPr id="8257" name="Text Box 26"/>
          <p:cNvSpPr txBox="1">
            <a:spLocks noChangeArrowheads="1"/>
          </p:cNvSpPr>
          <p:nvPr/>
        </p:nvSpPr>
        <p:spPr bwMode="auto">
          <a:xfrm>
            <a:off x="7104062" y="3366293"/>
            <a:ext cx="298450" cy="366713"/>
          </a:xfrm>
          <a:prstGeom prst="rect">
            <a:avLst/>
          </a:prstGeom>
          <a:noFill/>
          <a:ln w="9525">
            <a:noFill/>
            <a:miter lim="800000"/>
            <a:headEnd/>
            <a:tailEnd/>
          </a:ln>
        </p:spPr>
        <p:txBody>
          <a:bodyPr wrap="none">
            <a:spAutoFit/>
          </a:bodyPr>
          <a:lstStyle/>
          <a:p>
            <a:r>
              <a:rPr lang="en-US" dirty="0"/>
              <a:t>x</a:t>
            </a:r>
          </a:p>
        </p:txBody>
      </p:sp>
      <p:sp>
        <p:nvSpPr>
          <p:cNvPr id="8258" name="Text Box 27"/>
          <p:cNvSpPr txBox="1">
            <a:spLocks noChangeArrowheads="1"/>
          </p:cNvSpPr>
          <p:nvPr/>
        </p:nvSpPr>
        <p:spPr bwMode="auto">
          <a:xfrm>
            <a:off x="6588125" y="3357563"/>
            <a:ext cx="374650" cy="366712"/>
          </a:xfrm>
          <a:prstGeom prst="rect">
            <a:avLst/>
          </a:prstGeom>
          <a:noFill/>
          <a:ln w="9525">
            <a:noFill/>
            <a:miter lim="800000"/>
            <a:headEnd/>
            <a:tailEnd/>
          </a:ln>
        </p:spPr>
        <p:txBody>
          <a:bodyPr wrap="none">
            <a:spAutoFit/>
          </a:bodyPr>
          <a:lstStyle/>
          <a:p>
            <a:r>
              <a:rPr lang="en-US"/>
              <a:t>-x</a:t>
            </a:r>
          </a:p>
        </p:txBody>
      </p:sp>
      <p:sp>
        <p:nvSpPr>
          <p:cNvPr id="8259" name="Text Box 28"/>
          <p:cNvSpPr txBox="1">
            <a:spLocks noChangeArrowheads="1"/>
          </p:cNvSpPr>
          <p:nvPr/>
        </p:nvSpPr>
        <p:spPr bwMode="auto">
          <a:xfrm>
            <a:off x="6227763" y="4365625"/>
            <a:ext cx="463550" cy="366713"/>
          </a:xfrm>
          <a:prstGeom prst="rect">
            <a:avLst/>
          </a:prstGeom>
          <a:noFill/>
          <a:ln w="9525">
            <a:noFill/>
            <a:miter lim="800000"/>
            <a:headEnd/>
            <a:tailEnd/>
          </a:ln>
        </p:spPr>
        <p:txBody>
          <a:bodyPr wrap="none">
            <a:spAutoFit/>
          </a:bodyPr>
          <a:lstStyle/>
          <a:p>
            <a:r>
              <a:rPr lang="en-US"/>
              <a:t>dA</a:t>
            </a:r>
          </a:p>
        </p:txBody>
      </p:sp>
      <p:sp>
        <p:nvSpPr>
          <p:cNvPr id="8260" name="Text Box 29"/>
          <p:cNvSpPr txBox="1">
            <a:spLocks noChangeArrowheads="1"/>
          </p:cNvSpPr>
          <p:nvPr/>
        </p:nvSpPr>
        <p:spPr bwMode="auto">
          <a:xfrm>
            <a:off x="7451725" y="4365625"/>
            <a:ext cx="463550" cy="366713"/>
          </a:xfrm>
          <a:prstGeom prst="rect">
            <a:avLst/>
          </a:prstGeom>
          <a:noFill/>
          <a:ln w="9525">
            <a:noFill/>
            <a:miter lim="800000"/>
            <a:headEnd/>
            <a:tailEnd/>
          </a:ln>
        </p:spPr>
        <p:txBody>
          <a:bodyPr wrap="none">
            <a:spAutoFit/>
          </a:bodyPr>
          <a:lstStyle/>
          <a:p>
            <a:r>
              <a:rPr lang="en-US"/>
              <a:t>dA</a:t>
            </a:r>
          </a:p>
        </p:txBody>
      </p:sp>
      <p:sp>
        <p:nvSpPr>
          <p:cNvPr id="8261" name="Line 30"/>
          <p:cNvSpPr>
            <a:spLocks noChangeShapeType="1"/>
          </p:cNvSpPr>
          <p:nvPr/>
        </p:nvSpPr>
        <p:spPr bwMode="auto">
          <a:xfrm flipV="1">
            <a:off x="6372225" y="4068763"/>
            <a:ext cx="173038" cy="296862"/>
          </a:xfrm>
          <a:prstGeom prst="line">
            <a:avLst/>
          </a:prstGeom>
          <a:noFill/>
          <a:ln w="9525">
            <a:solidFill>
              <a:schemeClr val="tx1"/>
            </a:solidFill>
            <a:round/>
            <a:headEnd/>
            <a:tailEnd/>
          </a:ln>
        </p:spPr>
        <p:txBody>
          <a:bodyPr/>
          <a:lstStyle/>
          <a:p>
            <a:endParaRPr lang="en-US"/>
          </a:p>
        </p:txBody>
      </p:sp>
      <p:sp>
        <p:nvSpPr>
          <p:cNvPr id="8262" name="Line 31"/>
          <p:cNvSpPr>
            <a:spLocks noChangeShapeType="1"/>
          </p:cNvSpPr>
          <p:nvPr/>
        </p:nvSpPr>
        <p:spPr bwMode="auto">
          <a:xfrm flipH="1" flipV="1">
            <a:off x="7499350" y="4048125"/>
            <a:ext cx="168275" cy="388938"/>
          </a:xfrm>
          <a:prstGeom prst="line">
            <a:avLst/>
          </a:prstGeom>
          <a:noFill/>
          <a:ln w="9525">
            <a:solidFill>
              <a:schemeClr val="tx1"/>
            </a:solidFill>
            <a:round/>
            <a:headEnd/>
            <a:tailEnd/>
          </a:ln>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0" name="Text Box 4"/>
          <p:cNvSpPr txBox="1">
            <a:spLocks noChangeArrowheads="1"/>
          </p:cNvSpPr>
          <p:nvPr/>
        </p:nvSpPr>
        <p:spPr bwMode="auto">
          <a:xfrm>
            <a:off x="1098552" y="1597055"/>
            <a:ext cx="3159125" cy="369887"/>
          </a:xfrm>
          <a:prstGeom prst="rect">
            <a:avLst/>
          </a:prstGeom>
          <a:noFill/>
          <a:ln w="9525">
            <a:noFill/>
            <a:miter lim="800000"/>
            <a:headEnd/>
            <a:tailEnd/>
          </a:ln>
        </p:spPr>
        <p:txBody>
          <a:bodyPr wrap="none">
            <a:spAutoFit/>
          </a:bodyPr>
          <a:lstStyle/>
          <a:p>
            <a:r>
              <a:rPr lang="en-US" dirty="0">
                <a:solidFill>
                  <a:srgbClr val="C00000"/>
                </a:solidFill>
              </a:rPr>
              <a:t>calculation by 2-D integration</a:t>
            </a:r>
          </a:p>
        </p:txBody>
      </p:sp>
      <p:grpSp>
        <p:nvGrpSpPr>
          <p:cNvPr id="9311" name="Group 12"/>
          <p:cNvGrpSpPr>
            <a:grpSpLocks/>
          </p:cNvGrpSpPr>
          <p:nvPr/>
        </p:nvGrpSpPr>
        <p:grpSpPr bwMode="auto">
          <a:xfrm>
            <a:off x="1335090" y="2008217"/>
            <a:ext cx="2376487" cy="1944688"/>
            <a:chOff x="839" y="436"/>
            <a:chExt cx="1497" cy="1225"/>
          </a:xfrm>
        </p:grpSpPr>
        <p:sp>
          <p:nvSpPr>
            <p:cNvPr id="9326" name="Line 7"/>
            <p:cNvSpPr>
              <a:spLocks noChangeShapeType="1"/>
            </p:cNvSpPr>
            <p:nvPr/>
          </p:nvSpPr>
          <p:spPr bwMode="auto">
            <a:xfrm>
              <a:off x="839" y="1661"/>
              <a:ext cx="1497" cy="0"/>
            </a:xfrm>
            <a:prstGeom prst="line">
              <a:avLst/>
            </a:prstGeom>
            <a:noFill/>
            <a:ln w="9525">
              <a:solidFill>
                <a:schemeClr val="tx1"/>
              </a:solidFill>
              <a:round/>
              <a:headEnd/>
              <a:tailEnd type="triangle" w="med" len="med"/>
            </a:ln>
          </p:spPr>
          <p:txBody>
            <a:bodyPr/>
            <a:lstStyle/>
            <a:p>
              <a:endParaRPr lang="en-US"/>
            </a:p>
          </p:txBody>
        </p:sp>
        <p:sp>
          <p:nvSpPr>
            <p:cNvPr id="9327" name="Line 8"/>
            <p:cNvSpPr>
              <a:spLocks noChangeShapeType="1"/>
            </p:cNvSpPr>
            <p:nvPr/>
          </p:nvSpPr>
          <p:spPr bwMode="auto">
            <a:xfrm flipV="1">
              <a:off x="839" y="436"/>
              <a:ext cx="0" cy="1225"/>
            </a:xfrm>
            <a:prstGeom prst="line">
              <a:avLst/>
            </a:prstGeom>
            <a:noFill/>
            <a:ln w="9525">
              <a:solidFill>
                <a:schemeClr val="tx1"/>
              </a:solidFill>
              <a:round/>
              <a:headEnd/>
              <a:tailEnd type="triangle" w="med" len="med"/>
            </a:ln>
          </p:spPr>
          <p:txBody>
            <a:bodyPr/>
            <a:lstStyle/>
            <a:p>
              <a:endParaRPr lang="en-US"/>
            </a:p>
          </p:txBody>
        </p:sp>
        <p:sp>
          <p:nvSpPr>
            <p:cNvPr id="9328" name="Line 9"/>
            <p:cNvSpPr>
              <a:spLocks noChangeShapeType="1"/>
            </p:cNvSpPr>
            <p:nvPr/>
          </p:nvSpPr>
          <p:spPr bwMode="auto">
            <a:xfrm>
              <a:off x="839" y="663"/>
              <a:ext cx="816" cy="998"/>
            </a:xfrm>
            <a:prstGeom prst="line">
              <a:avLst/>
            </a:prstGeom>
            <a:noFill/>
            <a:ln w="9525">
              <a:solidFill>
                <a:schemeClr val="tx1"/>
              </a:solidFill>
              <a:round/>
              <a:headEnd/>
              <a:tailEnd/>
            </a:ln>
          </p:spPr>
          <p:txBody>
            <a:bodyPr/>
            <a:lstStyle/>
            <a:p>
              <a:endParaRPr lang="en-US"/>
            </a:p>
          </p:txBody>
        </p:sp>
      </p:grpSp>
      <p:sp>
        <p:nvSpPr>
          <p:cNvPr id="9312" name="Text Box 10"/>
          <p:cNvSpPr txBox="1">
            <a:spLocks noChangeArrowheads="1"/>
          </p:cNvSpPr>
          <p:nvPr/>
        </p:nvSpPr>
        <p:spPr bwMode="auto">
          <a:xfrm>
            <a:off x="1819277" y="3900517"/>
            <a:ext cx="311150" cy="366713"/>
          </a:xfrm>
          <a:prstGeom prst="rect">
            <a:avLst/>
          </a:prstGeom>
          <a:noFill/>
          <a:ln w="9525">
            <a:noFill/>
            <a:miter lim="800000"/>
            <a:headEnd/>
            <a:tailEnd/>
          </a:ln>
        </p:spPr>
        <p:txBody>
          <a:bodyPr wrap="none">
            <a:spAutoFit/>
          </a:bodyPr>
          <a:lstStyle/>
          <a:p>
            <a:r>
              <a:rPr lang="en-US"/>
              <a:t>a</a:t>
            </a:r>
          </a:p>
        </p:txBody>
      </p:sp>
      <p:sp>
        <p:nvSpPr>
          <p:cNvPr id="9313" name="Text Box 11"/>
          <p:cNvSpPr txBox="1">
            <a:spLocks noChangeArrowheads="1"/>
          </p:cNvSpPr>
          <p:nvPr/>
        </p:nvSpPr>
        <p:spPr bwMode="auto">
          <a:xfrm>
            <a:off x="1027115" y="2676555"/>
            <a:ext cx="311150" cy="366712"/>
          </a:xfrm>
          <a:prstGeom prst="rect">
            <a:avLst/>
          </a:prstGeom>
          <a:noFill/>
          <a:ln w="9525">
            <a:noFill/>
            <a:miter lim="800000"/>
            <a:headEnd/>
            <a:tailEnd/>
          </a:ln>
        </p:spPr>
        <p:txBody>
          <a:bodyPr wrap="none">
            <a:spAutoFit/>
          </a:bodyPr>
          <a:lstStyle/>
          <a:p>
            <a:r>
              <a:rPr lang="en-US"/>
              <a:t>b</a:t>
            </a:r>
          </a:p>
        </p:txBody>
      </p:sp>
      <p:sp>
        <p:nvSpPr>
          <p:cNvPr id="9314" name="Line 13"/>
          <p:cNvSpPr>
            <a:spLocks noChangeShapeType="1"/>
          </p:cNvSpPr>
          <p:nvPr/>
        </p:nvSpPr>
        <p:spPr bwMode="auto">
          <a:xfrm flipH="1">
            <a:off x="2198690" y="2728942"/>
            <a:ext cx="288925" cy="576263"/>
          </a:xfrm>
          <a:prstGeom prst="line">
            <a:avLst/>
          </a:prstGeom>
          <a:noFill/>
          <a:ln w="9525">
            <a:solidFill>
              <a:schemeClr val="tx1"/>
            </a:solidFill>
            <a:round/>
            <a:headEnd/>
            <a:tailEnd type="triangle" w="med" len="med"/>
          </a:ln>
        </p:spPr>
        <p:txBody>
          <a:bodyPr/>
          <a:lstStyle/>
          <a:p>
            <a:endParaRPr lang="en-US"/>
          </a:p>
        </p:txBody>
      </p:sp>
      <p:graphicFrame>
        <p:nvGraphicFramePr>
          <p:cNvPr id="9305" name="Object 89"/>
          <p:cNvGraphicFramePr>
            <a:graphicFrameLocks noChangeAspect="1"/>
          </p:cNvGraphicFramePr>
          <p:nvPr>
            <p:extLst>
              <p:ext uri="{D42A27DB-BD31-4B8C-83A1-F6EECF244321}">
                <p14:modId xmlns:p14="http://schemas.microsoft.com/office/powerpoint/2010/main" val="975000436"/>
              </p:ext>
            </p:extLst>
          </p:nvPr>
        </p:nvGraphicFramePr>
        <p:xfrm>
          <a:off x="2568577" y="2297142"/>
          <a:ext cx="1133475" cy="557213"/>
        </p:xfrm>
        <a:graphic>
          <a:graphicData uri="http://schemas.openxmlformats.org/presentationml/2006/ole">
            <mc:AlternateContent xmlns:mc="http://schemas.openxmlformats.org/markup-compatibility/2006">
              <mc:Choice xmlns:v="urn:schemas-microsoft-com:vml" Requires="v">
                <p:oleObj name="Equation" r:id="rId3" imgW="749300" imgH="368300" progId="Equation.DSMT4">
                  <p:embed/>
                </p:oleObj>
              </mc:Choice>
              <mc:Fallback>
                <p:oleObj name="Equation" r:id="rId3" imgW="749300" imgH="368300" progId="Equation.DSMT4">
                  <p:embed/>
                  <p:pic>
                    <p:nvPicPr>
                      <p:cNvPr id="0" name="Picture 1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8577" y="2297142"/>
                        <a:ext cx="1133475" cy="557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9" name="AutoShape 15"/>
          <p:cNvSpPr>
            <a:spLocks noChangeArrowheads="1"/>
          </p:cNvSpPr>
          <p:nvPr/>
        </p:nvSpPr>
        <p:spPr bwMode="auto">
          <a:xfrm>
            <a:off x="1335090" y="2368580"/>
            <a:ext cx="1295400" cy="1584325"/>
          </a:xfrm>
          <a:prstGeom prst="rtTriangle">
            <a:avLst/>
          </a:prstGeom>
          <a:solidFill>
            <a:schemeClr val="bg1">
              <a:lumMod val="85000"/>
            </a:schemeClr>
          </a:solidFill>
          <a:ln w="9525">
            <a:solidFill>
              <a:schemeClr val="tx1"/>
            </a:solidFill>
            <a:miter lim="800000"/>
            <a:headEnd/>
            <a:tailEnd/>
          </a:ln>
          <a:effectLst/>
        </p:spPr>
        <p:txBody>
          <a:bodyPr wrap="none" anchor="ctr"/>
          <a:lstStyle/>
          <a:p>
            <a:pPr>
              <a:defRPr/>
            </a:pPr>
            <a:endParaRPr lang="en-US" dirty="0"/>
          </a:p>
        </p:txBody>
      </p:sp>
      <p:graphicFrame>
        <p:nvGraphicFramePr>
          <p:cNvPr id="9306" name="Object 90"/>
          <p:cNvGraphicFramePr>
            <a:graphicFrameLocks noChangeAspect="1"/>
          </p:cNvGraphicFramePr>
          <p:nvPr>
            <p:extLst>
              <p:ext uri="{D42A27DB-BD31-4B8C-83A1-F6EECF244321}">
                <p14:modId xmlns:p14="http://schemas.microsoft.com/office/powerpoint/2010/main" val="2914489883"/>
              </p:ext>
            </p:extLst>
          </p:nvPr>
        </p:nvGraphicFramePr>
        <p:xfrm>
          <a:off x="830265" y="4529167"/>
          <a:ext cx="1152525" cy="333375"/>
        </p:xfrm>
        <a:graphic>
          <a:graphicData uri="http://schemas.openxmlformats.org/presentationml/2006/ole">
            <mc:AlternateContent xmlns:mc="http://schemas.openxmlformats.org/markup-compatibility/2006">
              <mc:Choice xmlns:v="urn:schemas-microsoft-com:vml" Requires="v">
                <p:oleObj name="Equation" r:id="rId5" imgW="571252" imgH="165028" progId="Equation.DSMT4">
                  <p:embed/>
                </p:oleObj>
              </mc:Choice>
              <mc:Fallback>
                <p:oleObj name="Equation" r:id="rId5" imgW="571252" imgH="165028" progId="Equation.DSMT4">
                  <p:embed/>
                  <p:pic>
                    <p:nvPicPr>
                      <p:cNvPr id="0" name="Picture 1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0265" y="4529167"/>
                        <a:ext cx="1152525" cy="333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307" name="Object 91"/>
          <p:cNvGraphicFramePr>
            <a:graphicFrameLocks noChangeAspect="1"/>
          </p:cNvGraphicFramePr>
          <p:nvPr/>
        </p:nvGraphicFramePr>
        <p:xfrm>
          <a:off x="4738688" y="1700213"/>
          <a:ext cx="3743325" cy="2855912"/>
        </p:xfrm>
        <a:graphic>
          <a:graphicData uri="http://schemas.openxmlformats.org/presentationml/2006/ole">
            <mc:AlternateContent xmlns:mc="http://schemas.openxmlformats.org/markup-compatibility/2006">
              <mc:Choice xmlns:v="urn:schemas-microsoft-com:vml" Requires="v">
                <p:oleObj name="Equation" r:id="rId7" imgW="2146300" imgH="1638300" progId="Equation.DSMT4">
                  <p:embed/>
                </p:oleObj>
              </mc:Choice>
              <mc:Fallback>
                <p:oleObj name="Equation" r:id="rId7" imgW="2146300" imgH="1638300" progId="Equation.DSMT4">
                  <p:embed/>
                  <p:pic>
                    <p:nvPicPr>
                      <p:cNvPr id="0" name="Picture 1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38688" y="1700213"/>
                        <a:ext cx="3743325" cy="2855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316" name="Text Box 18"/>
          <p:cNvSpPr txBox="1">
            <a:spLocks noChangeArrowheads="1"/>
          </p:cNvSpPr>
          <p:nvPr/>
        </p:nvSpPr>
        <p:spPr bwMode="auto">
          <a:xfrm>
            <a:off x="5272088" y="857250"/>
            <a:ext cx="1682750" cy="366713"/>
          </a:xfrm>
          <a:prstGeom prst="rect">
            <a:avLst/>
          </a:prstGeom>
          <a:noFill/>
          <a:ln w="9525">
            <a:noFill/>
            <a:miter lim="800000"/>
            <a:headEnd/>
            <a:tailEnd/>
          </a:ln>
        </p:spPr>
        <p:txBody>
          <a:bodyPr wrap="none">
            <a:spAutoFit/>
          </a:bodyPr>
          <a:lstStyle/>
          <a:p>
            <a:r>
              <a:rPr lang="en-US"/>
              <a:t>2-D integration</a:t>
            </a:r>
          </a:p>
        </p:txBody>
      </p:sp>
      <p:graphicFrame>
        <p:nvGraphicFramePr>
          <p:cNvPr id="9308" name="Object 92"/>
          <p:cNvGraphicFramePr>
            <a:graphicFrameLocks noChangeAspect="1"/>
          </p:cNvGraphicFramePr>
          <p:nvPr>
            <p:extLst>
              <p:ext uri="{D42A27DB-BD31-4B8C-83A1-F6EECF244321}">
                <p14:modId xmlns:p14="http://schemas.microsoft.com/office/powerpoint/2010/main" val="2859757663"/>
              </p:ext>
            </p:extLst>
          </p:nvPr>
        </p:nvGraphicFramePr>
        <p:xfrm>
          <a:off x="3773488" y="4652963"/>
          <a:ext cx="1236662" cy="588962"/>
        </p:xfrm>
        <a:graphic>
          <a:graphicData uri="http://schemas.openxmlformats.org/presentationml/2006/ole">
            <mc:AlternateContent xmlns:mc="http://schemas.openxmlformats.org/markup-compatibility/2006">
              <mc:Choice xmlns:v="urn:schemas-microsoft-com:vml" Requires="v">
                <p:oleObj name="Equation" r:id="rId9" imgW="774360" imgH="368280" progId="Equation.DSMT4">
                  <p:embed/>
                </p:oleObj>
              </mc:Choice>
              <mc:Fallback>
                <p:oleObj name="Equation" r:id="rId9" imgW="774360" imgH="368280" progId="Equation.DSMT4">
                  <p:embed/>
                  <p:pic>
                    <p:nvPicPr>
                      <p:cNvPr id="0" name="Picture 112"/>
                      <p:cNvPicPr>
                        <a:picLocks noChangeAspect="1" noChangeArrowheads="1"/>
                      </p:cNvPicPr>
                      <p:nvPr/>
                    </p:nvPicPr>
                    <p:blipFill>
                      <a:blip r:embed="rId10"/>
                      <a:srcRect/>
                      <a:stretch>
                        <a:fillRect/>
                      </a:stretch>
                    </p:blipFill>
                    <p:spPr bwMode="auto">
                      <a:xfrm>
                        <a:off x="3773488" y="4652963"/>
                        <a:ext cx="1236662" cy="588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317" name="AutoShape 20"/>
          <p:cNvSpPr>
            <a:spLocks noChangeArrowheads="1"/>
          </p:cNvSpPr>
          <p:nvPr/>
        </p:nvSpPr>
        <p:spPr bwMode="auto">
          <a:xfrm>
            <a:off x="3105892" y="4847989"/>
            <a:ext cx="504825" cy="215900"/>
          </a:xfrm>
          <a:prstGeom prst="rightArrow">
            <a:avLst>
              <a:gd name="adj1" fmla="val 50000"/>
              <a:gd name="adj2" fmla="val 88214"/>
            </a:avLst>
          </a:prstGeom>
          <a:solidFill>
            <a:schemeClr val="bg1">
              <a:lumMod val="95000"/>
            </a:schemeClr>
          </a:solidFill>
          <a:ln w="9525">
            <a:solidFill>
              <a:schemeClr val="tx1"/>
            </a:solidFill>
            <a:miter lim="800000"/>
            <a:headEnd/>
            <a:tailEnd/>
          </a:ln>
        </p:spPr>
        <p:txBody>
          <a:bodyPr wrap="none" anchor="ctr"/>
          <a:lstStyle/>
          <a:p>
            <a:endParaRPr lang="en-US"/>
          </a:p>
        </p:txBody>
      </p:sp>
      <p:sp>
        <p:nvSpPr>
          <p:cNvPr id="9318" name="Text Box 21"/>
          <p:cNvSpPr txBox="1">
            <a:spLocks noChangeArrowheads="1"/>
          </p:cNvSpPr>
          <p:nvPr/>
        </p:nvSpPr>
        <p:spPr bwMode="auto">
          <a:xfrm>
            <a:off x="3563938" y="5516563"/>
            <a:ext cx="1009650" cy="366712"/>
          </a:xfrm>
          <a:prstGeom prst="rect">
            <a:avLst/>
          </a:prstGeom>
          <a:noFill/>
          <a:ln w="9525">
            <a:noFill/>
            <a:miter lim="800000"/>
            <a:headEnd/>
            <a:tailEnd/>
          </a:ln>
        </p:spPr>
        <p:txBody>
          <a:bodyPr wrap="none">
            <a:spAutoFit/>
          </a:bodyPr>
          <a:lstStyle/>
          <a:p>
            <a:r>
              <a:rPr lang="en-US"/>
              <a:t>similarly</a:t>
            </a:r>
          </a:p>
        </p:txBody>
      </p:sp>
      <p:graphicFrame>
        <p:nvGraphicFramePr>
          <p:cNvPr id="9309" name="Object 93"/>
          <p:cNvGraphicFramePr>
            <a:graphicFrameLocks noChangeAspect="1"/>
          </p:cNvGraphicFramePr>
          <p:nvPr>
            <p:extLst>
              <p:ext uri="{D42A27DB-BD31-4B8C-83A1-F6EECF244321}">
                <p14:modId xmlns:p14="http://schemas.microsoft.com/office/powerpoint/2010/main" val="1134892935"/>
              </p:ext>
            </p:extLst>
          </p:nvPr>
        </p:nvGraphicFramePr>
        <p:xfrm>
          <a:off x="4500563" y="5373688"/>
          <a:ext cx="1509712" cy="717550"/>
        </p:xfrm>
        <a:graphic>
          <a:graphicData uri="http://schemas.openxmlformats.org/presentationml/2006/ole">
            <mc:AlternateContent xmlns:mc="http://schemas.openxmlformats.org/markup-compatibility/2006">
              <mc:Choice xmlns:v="urn:schemas-microsoft-com:vml" Requires="v">
                <p:oleObj name="Equation" r:id="rId11" imgW="774360" imgH="368280" progId="Equation.DSMT4">
                  <p:embed/>
                </p:oleObj>
              </mc:Choice>
              <mc:Fallback>
                <p:oleObj name="Equation" r:id="rId11" imgW="774360" imgH="368280" progId="Equation.DSMT4">
                  <p:embed/>
                  <p:pic>
                    <p:nvPicPr>
                      <p:cNvPr id="0" name="Picture 113"/>
                      <p:cNvPicPr>
                        <a:picLocks noChangeAspect="1" noChangeArrowheads="1"/>
                      </p:cNvPicPr>
                      <p:nvPr/>
                    </p:nvPicPr>
                    <p:blipFill>
                      <a:blip r:embed="rId12"/>
                      <a:srcRect/>
                      <a:stretch>
                        <a:fillRect/>
                      </a:stretch>
                    </p:blipFill>
                    <p:spPr bwMode="auto">
                      <a:xfrm>
                        <a:off x="4500563" y="5373688"/>
                        <a:ext cx="1509712" cy="717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319" name="Text Box 23"/>
          <p:cNvSpPr txBox="1">
            <a:spLocks noChangeArrowheads="1"/>
          </p:cNvSpPr>
          <p:nvPr/>
        </p:nvSpPr>
        <p:spPr bwMode="auto">
          <a:xfrm>
            <a:off x="3403602" y="3971955"/>
            <a:ext cx="298450" cy="366712"/>
          </a:xfrm>
          <a:prstGeom prst="rect">
            <a:avLst/>
          </a:prstGeom>
          <a:noFill/>
          <a:ln w="9525">
            <a:noFill/>
            <a:miter lim="800000"/>
            <a:headEnd/>
            <a:tailEnd/>
          </a:ln>
        </p:spPr>
        <p:txBody>
          <a:bodyPr wrap="none">
            <a:spAutoFit/>
          </a:bodyPr>
          <a:lstStyle/>
          <a:p>
            <a:r>
              <a:rPr lang="en-US"/>
              <a:t>x</a:t>
            </a:r>
          </a:p>
        </p:txBody>
      </p:sp>
      <p:sp>
        <p:nvSpPr>
          <p:cNvPr id="9320" name="Text Box 24"/>
          <p:cNvSpPr txBox="1">
            <a:spLocks noChangeArrowheads="1"/>
          </p:cNvSpPr>
          <p:nvPr/>
        </p:nvSpPr>
        <p:spPr bwMode="auto">
          <a:xfrm>
            <a:off x="954090" y="1884392"/>
            <a:ext cx="298450" cy="366713"/>
          </a:xfrm>
          <a:prstGeom prst="rect">
            <a:avLst/>
          </a:prstGeom>
          <a:noFill/>
          <a:ln w="9525">
            <a:noFill/>
            <a:miter lim="800000"/>
            <a:headEnd/>
            <a:tailEnd/>
          </a:ln>
        </p:spPr>
        <p:txBody>
          <a:bodyPr wrap="none">
            <a:spAutoFit/>
          </a:bodyPr>
          <a:lstStyle/>
          <a:p>
            <a:r>
              <a:rPr lang="en-US"/>
              <a:t>y</a:t>
            </a:r>
          </a:p>
        </p:txBody>
      </p:sp>
      <p:sp>
        <p:nvSpPr>
          <p:cNvPr id="9321" name="Line 25"/>
          <p:cNvSpPr>
            <a:spLocks noChangeShapeType="1"/>
          </p:cNvSpPr>
          <p:nvPr/>
        </p:nvSpPr>
        <p:spPr bwMode="auto">
          <a:xfrm flipV="1">
            <a:off x="6107113" y="3862388"/>
            <a:ext cx="0" cy="574675"/>
          </a:xfrm>
          <a:prstGeom prst="line">
            <a:avLst/>
          </a:prstGeom>
          <a:noFill/>
          <a:ln w="9525">
            <a:solidFill>
              <a:schemeClr val="tx1"/>
            </a:solidFill>
            <a:round/>
            <a:headEnd/>
            <a:tailEnd type="triangle" w="med" len="med"/>
          </a:ln>
        </p:spPr>
        <p:txBody>
          <a:bodyPr/>
          <a:lstStyle/>
          <a:p>
            <a:endParaRPr lang="en-US"/>
          </a:p>
        </p:txBody>
      </p:sp>
      <p:sp>
        <p:nvSpPr>
          <p:cNvPr id="9322" name="Text Box 26"/>
          <p:cNvSpPr txBox="1">
            <a:spLocks noChangeArrowheads="1"/>
          </p:cNvSpPr>
          <p:nvPr/>
        </p:nvSpPr>
        <p:spPr bwMode="auto">
          <a:xfrm>
            <a:off x="6588125" y="4254500"/>
            <a:ext cx="2203450" cy="366713"/>
          </a:xfrm>
          <a:prstGeom prst="rect">
            <a:avLst/>
          </a:prstGeom>
          <a:noFill/>
          <a:ln w="9525">
            <a:noFill/>
            <a:miter lim="800000"/>
            <a:headEnd/>
            <a:tailEnd/>
          </a:ln>
        </p:spPr>
        <p:txBody>
          <a:bodyPr wrap="none">
            <a:spAutoFit/>
          </a:bodyPr>
          <a:lstStyle/>
          <a:p>
            <a:r>
              <a:rPr lang="en-US"/>
              <a:t>let u =b – y, du =-dy</a:t>
            </a:r>
          </a:p>
        </p:txBody>
      </p:sp>
      <p:sp>
        <p:nvSpPr>
          <p:cNvPr id="9323" name="Line 27"/>
          <p:cNvSpPr>
            <a:spLocks noChangeShapeType="1"/>
          </p:cNvSpPr>
          <p:nvPr/>
        </p:nvSpPr>
        <p:spPr bwMode="auto">
          <a:xfrm>
            <a:off x="6113463" y="4422775"/>
            <a:ext cx="360362" cy="0"/>
          </a:xfrm>
          <a:prstGeom prst="line">
            <a:avLst/>
          </a:prstGeom>
          <a:noFill/>
          <a:ln w="9525">
            <a:solidFill>
              <a:schemeClr val="tx1"/>
            </a:solidFill>
            <a:round/>
            <a:headEnd/>
            <a:tailEnd/>
          </a:ln>
        </p:spPr>
        <p:txBody>
          <a:bodyPr/>
          <a:lstStyle/>
          <a:p>
            <a:endParaRPr lang="en-US"/>
          </a:p>
        </p:txBody>
      </p:sp>
      <p:sp>
        <p:nvSpPr>
          <p:cNvPr id="2" name="Oval 1"/>
          <p:cNvSpPr/>
          <p:nvPr/>
        </p:nvSpPr>
        <p:spPr>
          <a:xfrm>
            <a:off x="1622427" y="3592542"/>
            <a:ext cx="46038" cy="6032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325" name="TextBox 2"/>
          <p:cNvSpPr txBox="1">
            <a:spLocks noChangeArrowheads="1"/>
          </p:cNvSpPr>
          <p:nvPr/>
        </p:nvSpPr>
        <p:spPr bwMode="auto">
          <a:xfrm>
            <a:off x="1354140" y="3276630"/>
            <a:ext cx="333375" cy="339725"/>
          </a:xfrm>
          <a:prstGeom prst="rect">
            <a:avLst/>
          </a:prstGeom>
          <a:noFill/>
          <a:ln w="9525">
            <a:noFill/>
            <a:miter lim="800000"/>
            <a:headEnd/>
            <a:tailEnd/>
          </a:ln>
        </p:spPr>
        <p:txBody>
          <a:bodyPr wrap="none">
            <a:spAutoFit/>
          </a:bodyPr>
          <a:lstStyle/>
          <a:p>
            <a:r>
              <a:rPr lang="en-US" sz="1600"/>
              <a:t>C</a:t>
            </a:r>
          </a:p>
        </p:txBody>
      </p:sp>
      <p:sp>
        <p:nvSpPr>
          <p:cNvPr id="3" name="TextBox 2">
            <a:extLst>
              <a:ext uri="{FF2B5EF4-FFF2-40B4-BE49-F238E27FC236}">
                <a16:creationId xmlns:a16="http://schemas.microsoft.com/office/drawing/2014/main" id="{63539C32-A7B7-4AFF-BA29-6CFA00EC481A}"/>
              </a:ext>
            </a:extLst>
          </p:cNvPr>
          <p:cNvSpPr txBox="1"/>
          <p:nvPr/>
        </p:nvSpPr>
        <p:spPr>
          <a:xfrm>
            <a:off x="6501984" y="1692791"/>
            <a:ext cx="1980029" cy="369332"/>
          </a:xfrm>
          <a:prstGeom prst="rect">
            <a:avLst/>
          </a:prstGeom>
          <a:noFill/>
        </p:spPr>
        <p:txBody>
          <a:bodyPr wrap="none" rtlCol="0">
            <a:spAutoFit/>
          </a:bodyPr>
          <a:lstStyle/>
          <a:p>
            <a:r>
              <a:rPr lang="en-US" dirty="0"/>
              <a:t>area first moment</a:t>
            </a:r>
          </a:p>
        </p:txBody>
      </p:sp>
      <p:sp>
        <p:nvSpPr>
          <p:cNvPr id="4" name="TextBox 3">
            <a:extLst>
              <a:ext uri="{FF2B5EF4-FFF2-40B4-BE49-F238E27FC236}">
                <a16:creationId xmlns:a16="http://schemas.microsoft.com/office/drawing/2014/main" id="{ACAB6938-3F1B-9D44-01F4-0C1D0FC96C14}"/>
              </a:ext>
            </a:extLst>
          </p:cNvPr>
          <p:cNvSpPr txBox="1"/>
          <p:nvPr/>
        </p:nvSpPr>
        <p:spPr>
          <a:xfrm>
            <a:off x="467544" y="82400"/>
            <a:ext cx="5036662" cy="1200329"/>
          </a:xfrm>
          <a:prstGeom prst="rect">
            <a:avLst/>
          </a:prstGeom>
          <a:noFill/>
        </p:spPr>
        <p:txBody>
          <a:bodyPr wrap="square" rtlCol="0">
            <a:spAutoFit/>
          </a:bodyPr>
          <a:lstStyle/>
          <a:p>
            <a:r>
              <a:rPr lang="en-US" dirty="0">
                <a:solidFill>
                  <a:srgbClr val="C00000"/>
                </a:solidFill>
              </a:rPr>
              <a:t>Example 7.2</a:t>
            </a:r>
          </a:p>
          <a:p>
            <a:endParaRPr lang="en-US" dirty="0">
              <a:solidFill>
                <a:srgbClr val="C00000"/>
              </a:solidFill>
            </a:endParaRPr>
          </a:p>
          <a:p>
            <a:r>
              <a:rPr lang="en-US" dirty="0"/>
              <a:t>Determine the location of the centroid of the shaded area.</a:t>
            </a:r>
          </a:p>
        </p:txBody>
      </p:sp>
      <p:cxnSp>
        <p:nvCxnSpPr>
          <p:cNvPr id="6" name="Straight Connector 5">
            <a:extLst>
              <a:ext uri="{FF2B5EF4-FFF2-40B4-BE49-F238E27FC236}">
                <a16:creationId xmlns:a16="http://schemas.microsoft.com/office/drawing/2014/main" id="{668A83D1-A509-523F-2082-32EB8284471E}"/>
              </a:ext>
            </a:extLst>
          </p:cNvPr>
          <p:cNvCxnSpPr/>
          <p:nvPr/>
        </p:nvCxnSpPr>
        <p:spPr>
          <a:xfrm>
            <a:off x="467544" y="548680"/>
            <a:ext cx="777686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30C7FC4-EA27-3C12-3017-C362819602CD}"/>
              </a:ext>
            </a:extLst>
          </p:cNvPr>
          <p:cNvCxnSpPr>
            <a:cxnSpLocks/>
          </p:cNvCxnSpPr>
          <p:nvPr/>
        </p:nvCxnSpPr>
        <p:spPr>
          <a:xfrm>
            <a:off x="4644008" y="5241925"/>
            <a:ext cx="46583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8C46B7C7-6760-1CF3-E3D6-2D23C86D2830}"/>
              </a:ext>
            </a:extLst>
          </p:cNvPr>
          <p:cNvCxnSpPr>
            <a:cxnSpLocks/>
          </p:cNvCxnSpPr>
          <p:nvPr/>
        </p:nvCxnSpPr>
        <p:spPr>
          <a:xfrm>
            <a:off x="5668169" y="6165304"/>
            <a:ext cx="43894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8" name="Text Box 4"/>
          <p:cNvSpPr txBox="1">
            <a:spLocks noChangeArrowheads="1"/>
          </p:cNvSpPr>
          <p:nvPr/>
        </p:nvSpPr>
        <p:spPr bwMode="auto">
          <a:xfrm>
            <a:off x="1095375" y="280988"/>
            <a:ext cx="4852610" cy="369332"/>
          </a:xfrm>
          <a:prstGeom prst="rect">
            <a:avLst/>
          </a:prstGeom>
          <a:noFill/>
          <a:ln w="9525">
            <a:noFill/>
            <a:miter lim="800000"/>
            <a:headEnd/>
            <a:tailEnd/>
          </a:ln>
        </p:spPr>
        <p:txBody>
          <a:bodyPr wrap="none">
            <a:spAutoFit/>
          </a:bodyPr>
          <a:lstStyle/>
          <a:p>
            <a:r>
              <a:rPr lang="en-US" dirty="0">
                <a:solidFill>
                  <a:srgbClr val="C00000"/>
                </a:solidFill>
              </a:rPr>
              <a:t>calculation by 1-D integration –horizontal strip</a:t>
            </a:r>
          </a:p>
        </p:txBody>
      </p:sp>
      <p:grpSp>
        <p:nvGrpSpPr>
          <p:cNvPr id="10359" name="Group 5"/>
          <p:cNvGrpSpPr>
            <a:grpSpLocks/>
          </p:cNvGrpSpPr>
          <p:nvPr/>
        </p:nvGrpSpPr>
        <p:grpSpPr bwMode="auto">
          <a:xfrm>
            <a:off x="1331913" y="692150"/>
            <a:ext cx="2376487" cy="1944688"/>
            <a:chOff x="839" y="436"/>
            <a:chExt cx="1497" cy="1225"/>
          </a:xfrm>
        </p:grpSpPr>
        <p:sp>
          <p:nvSpPr>
            <p:cNvPr id="10381" name="Line 6"/>
            <p:cNvSpPr>
              <a:spLocks noChangeShapeType="1"/>
            </p:cNvSpPr>
            <p:nvPr/>
          </p:nvSpPr>
          <p:spPr bwMode="auto">
            <a:xfrm>
              <a:off x="839" y="1661"/>
              <a:ext cx="1497" cy="0"/>
            </a:xfrm>
            <a:prstGeom prst="line">
              <a:avLst/>
            </a:prstGeom>
            <a:noFill/>
            <a:ln w="9525">
              <a:solidFill>
                <a:schemeClr val="tx1"/>
              </a:solidFill>
              <a:round/>
              <a:headEnd/>
              <a:tailEnd type="triangle" w="med" len="med"/>
            </a:ln>
          </p:spPr>
          <p:txBody>
            <a:bodyPr/>
            <a:lstStyle/>
            <a:p>
              <a:endParaRPr lang="en-US"/>
            </a:p>
          </p:txBody>
        </p:sp>
        <p:sp>
          <p:nvSpPr>
            <p:cNvPr id="10382" name="Line 7"/>
            <p:cNvSpPr>
              <a:spLocks noChangeShapeType="1"/>
            </p:cNvSpPr>
            <p:nvPr/>
          </p:nvSpPr>
          <p:spPr bwMode="auto">
            <a:xfrm flipV="1">
              <a:off x="839" y="436"/>
              <a:ext cx="0" cy="1225"/>
            </a:xfrm>
            <a:prstGeom prst="line">
              <a:avLst/>
            </a:prstGeom>
            <a:noFill/>
            <a:ln w="9525">
              <a:solidFill>
                <a:schemeClr val="tx1"/>
              </a:solidFill>
              <a:round/>
              <a:headEnd/>
              <a:tailEnd type="triangle" w="med" len="med"/>
            </a:ln>
          </p:spPr>
          <p:txBody>
            <a:bodyPr/>
            <a:lstStyle/>
            <a:p>
              <a:endParaRPr lang="en-US"/>
            </a:p>
          </p:txBody>
        </p:sp>
        <p:sp>
          <p:nvSpPr>
            <p:cNvPr id="10383" name="Line 8"/>
            <p:cNvSpPr>
              <a:spLocks noChangeShapeType="1"/>
            </p:cNvSpPr>
            <p:nvPr/>
          </p:nvSpPr>
          <p:spPr bwMode="auto">
            <a:xfrm>
              <a:off x="839" y="663"/>
              <a:ext cx="816" cy="998"/>
            </a:xfrm>
            <a:prstGeom prst="line">
              <a:avLst/>
            </a:prstGeom>
            <a:noFill/>
            <a:ln w="9525">
              <a:solidFill>
                <a:schemeClr val="tx1"/>
              </a:solidFill>
              <a:round/>
              <a:headEnd/>
              <a:tailEnd/>
            </a:ln>
          </p:spPr>
          <p:txBody>
            <a:bodyPr/>
            <a:lstStyle/>
            <a:p>
              <a:endParaRPr lang="en-US"/>
            </a:p>
          </p:txBody>
        </p:sp>
      </p:grpSp>
      <p:sp>
        <p:nvSpPr>
          <p:cNvPr id="10360" name="Text Box 9"/>
          <p:cNvSpPr txBox="1">
            <a:spLocks noChangeArrowheads="1"/>
          </p:cNvSpPr>
          <p:nvPr/>
        </p:nvSpPr>
        <p:spPr bwMode="auto">
          <a:xfrm>
            <a:off x="1816100" y="2584450"/>
            <a:ext cx="311150" cy="366713"/>
          </a:xfrm>
          <a:prstGeom prst="rect">
            <a:avLst/>
          </a:prstGeom>
          <a:noFill/>
          <a:ln w="9525">
            <a:noFill/>
            <a:miter lim="800000"/>
            <a:headEnd/>
            <a:tailEnd/>
          </a:ln>
        </p:spPr>
        <p:txBody>
          <a:bodyPr wrap="none">
            <a:spAutoFit/>
          </a:bodyPr>
          <a:lstStyle/>
          <a:p>
            <a:r>
              <a:rPr lang="en-US"/>
              <a:t>a</a:t>
            </a:r>
          </a:p>
        </p:txBody>
      </p:sp>
      <p:sp>
        <p:nvSpPr>
          <p:cNvPr id="10361" name="Text Box 10"/>
          <p:cNvSpPr txBox="1">
            <a:spLocks noChangeArrowheads="1"/>
          </p:cNvSpPr>
          <p:nvPr/>
        </p:nvSpPr>
        <p:spPr bwMode="auto">
          <a:xfrm>
            <a:off x="1023938" y="1360488"/>
            <a:ext cx="311150" cy="366712"/>
          </a:xfrm>
          <a:prstGeom prst="rect">
            <a:avLst/>
          </a:prstGeom>
          <a:noFill/>
          <a:ln w="9525">
            <a:noFill/>
            <a:miter lim="800000"/>
            <a:headEnd/>
            <a:tailEnd/>
          </a:ln>
        </p:spPr>
        <p:txBody>
          <a:bodyPr wrap="none">
            <a:spAutoFit/>
          </a:bodyPr>
          <a:lstStyle/>
          <a:p>
            <a:r>
              <a:rPr lang="en-US"/>
              <a:t>b</a:t>
            </a:r>
          </a:p>
        </p:txBody>
      </p:sp>
      <p:sp>
        <p:nvSpPr>
          <p:cNvPr id="10362" name="Line 11"/>
          <p:cNvSpPr>
            <a:spLocks noChangeShapeType="1"/>
          </p:cNvSpPr>
          <p:nvPr/>
        </p:nvSpPr>
        <p:spPr bwMode="auto">
          <a:xfrm flipH="1">
            <a:off x="2195513" y="1412875"/>
            <a:ext cx="288925" cy="576263"/>
          </a:xfrm>
          <a:prstGeom prst="line">
            <a:avLst/>
          </a:prstGeom>
          <a:noFill/>
          <a:ln w="9525">
            <a:solidFill>
              <a:schemeClr val="tx1"/>
            </a:solidFill>
            <a:round/>
            <a:headEnd/>
            <a:tailEnd type="triangle" w="med" len="med"/>
          </a:ln>
        </p:spPr>
        <p:txBody>
          <a:bodyPr/>
          <a:lstStyle/>
          <a:p>
            <a:endParaRPr lang="en-US"/>
          </a:p>
        </p:txBody>
      </p:sp>
      <p:graphicFrame>
        <p:nvGraphicFramePr>
          <p:cNvPr id="10352" name="Object 112"/>
          <p:cNvGraphicFramePr>
            <a:graphicFrameLocks noChangeAspect="1"/>
          </p:cNvGraphicFramePr>
          <p:nvPr/>
        </p:nvGraphicFramePr>
        <p:xfrm>
          <a:off x="2565400" y="981075"/>
          <a:ext cx="1133475" cy="557213"/>
        </p:xfrm>
        <a:graphic>
          <a:graphicData uri="http://schemas.openxmlformats.org/presentationml/2006/ole">
            <mc:AlternateContent xmlns:mc="http://schemas.openxmlformats.org/markup-compatibility/2006">
              <mc:Choice xmlns:v="urn:schemas-microsoft-com:vml" Requires="v">
                <p:oleObj name="Equation" r:id="rId3" imgW="749300" imgH="368300" progId="Equation.DSMT4">
                  <p:embed/>
                </p:oleObj>
              </mc:Choice>
              <mc:Fallback>
                <p:oleObj name="Equation" r:id="rId3" imgW="749300" imgH="368300" progId="Equation.DSMT4">
                  <p:embed/>
                  <p:pic>
                    <p:nvPicPr>
                      <p:cNvPr id="0" name="Picture 1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5400" y="981075"/>
                        <a:ext cx="1133475" cy="557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421" name="AutoShape 13"/>
          <p:cNvSpPr>
            <a:spLocks noChangeArrowheads="1"/>
          </p:cNvSpPr>
          <p:nvPr/>
        </p:nvSpPr>
        <p:spPr bwMode="auto">
          <a:xfrm>
            <a:off x="1331913" y="1052513"/>
            <a:ext cx="1295400" cy="1584325"/>
          </a:xfrm>
          <a:prstGeom prst="rtTriangle">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0364" name="Text Box 14"/>
          <p:cNvSpPr txBox="1">
            <a:spLocks noChangeArrowheads="1"/>
          </p:cNvSpPr>
          <p:nvPr/>
        </p:nvSpPr>
        <p:spPr bwMode="auto">
          <a:xfrm>
            <a:off x="4911725" y="928688"/>
            <a:ext cx="2330450" cy="366712"/>
          </a:xfrm>
          <a:prstGeom prst="rect">
            <a:avLst/>
          </a:prstGeom>
          <a:noFill/>
          <a:ln w="9525">
            <a:noFill/>
            <a:miter lim="800000"/>
            <a:headEnd/>
            <a:tailEnd/>
          </a:ln>
        </p:spPr>
        <p:txBody>
          <a:bodyPr wrap="none">
            <a:spAutoFit/>
          </a:bodyPr>
          <a:lstStyle/>
          <a:p>
            <a:r>
              <a:rPr lang="en-US"/>
              <a:t>1-D (strip) integration</a:t>
            </a:r>
          </a:p>
        </p:txBody>
      </p:sp>
      <p:graphicFrame>
        <p:nvGraphicFramePr>
          <p:cNvPr id="10353" name="Object 113"/>
          <p:cNvGraphicFramePr>
            <a:graphicFrameLocks noChangeAspect="1"/>
          </p:cNvGraphicFramePr>
          <p:nvPr/>
        </p:nvGraphicFramePr>
        <p:xfrm>
          <a:off x="4189413" y="1412875"/>
          <a:ext cx="4652962" cy="2987675"/>
        </p:xfrm>
        <a:graphic>
          <a:graphicData uri="http://schemas.openxmlformats.org/presentationml/2006/ole">
            <mc:AlternateContent xmlns:mc="http://schemas.openxmlformats.org/markup-compatibility/2006">
              <mc:Choice xmlns:v="urn:schemas-microsoft-com:vml" Requires="v">
                <p:oleObj name="Equation" r:id="rId5" imgW="2667000" imgH="1714500" progId="Equation.DSMT4">
                  <p:embed/>
                </p:oleObj>
              </mc:Choice>
              <mc:Fallback>
                <p:oleObj name="Equation" r:id="rId5" imgW="2667000" imgH="1714500" progId="Equation.DSMT4">
                  <p:embed/>
                  <p:pic>
                    <p:nvPicPr>
                      <p:cNvPr id="0" name="Picture 1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89413" y="1412875"/>
                        <a:ext cx="4652962" cy="2987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65" name="Text Box 16"/>
          <p:cNvSpPr txBox="1">
            <a:spLocks noChangeArrowheads="1"/>
          </p:cNvSpPr>
          <p:nvPr/>
        </p:nvSpPr>
        <p:spPr bwMode="auto">
          <a:xfrm>
            <a:off x="2700338" y="4724400"/>
            <a:ext cx="806450" cy="366713"/>
          </a:xfrm>
          <a:prstGeom prst="rect">
            <a:avLst/>
          </a:prstGeom>
          <a:noFill/>
          <a:ln w="9525">
            <a:noFill/>
            <a:miter lim="800000"/>
            <a:headEnd/>
            <a:tailEnd/>
          </a:ln>
        </p:spPr>
        <p:txBody>
          <a:bodyPr wrap="none">
            <a:spAutoFit/>
          </a:bodyPr>
          <a:lstStyle/>
          <a:p>
            <a:r>
              <a:rPr lang="en-US"/>
              <a:t>where</a:t>
            </a:r>
          </a:p>
        </p:txBody>
      </p:sp>
      <p:sp>
        <p:nvSpPr>
          <p:cNvPr id="10366" name="Rectangle 17"/>
          <p:cNvSpPr>
            <a:spLocks noChangeArrowheads="1"/>
          </p:cNvSpPr>
          <p:nvPr/>
        </p:nvSpPr>
        <p:spPr bwMode="auto">
          <a:xfrm>
            <a:off x="1331913" y="2060575"/>
            <a:ext cx="863600" cy="7302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0367" name="Line 18"/>
          <p:cNvSpPr>
            <a:spLocks noChangeShapeType="1"/>
          </p:cNvSpPr>
          <p:nvPr/>
        </p:nvSpPr>
        <p:spPr bwMode="auto">
          <a:xfrm flipH="1">
            <a:off x="1042988" y="2133600"/>
            <a:ext cx="649287" cy="431800"/>
          </a:xfrm>
          <a:prstGeom prst="line">
            <a:avLst/>
          </a:prstGeom>
          <a:noFill/>
          <a:ln w="9525">
            <a:solidFill>
              <a:schemeClr val="tx1"/>
            </a:solidFill>
            <a:round/>
            <a:headEnd/>
            <a:tailEnd/>
          </a:ln>
        </p:spPr>
        <p:txBody>
          <a:bodyPr/>
          <a:lstStyle/>
          <a:p>
            <a:endParaRPr lang="en-US"/>
          </a:p>
        </p:txBody>
      </p:sp>
      <p:sp>
        <p:nvSpPr>
          <p:cNvPr id="10368" name="Text Box 19"/>
          <p:cNvSpPr txBox="1">
            <a:spLocks noChangeArrowheads="1"/>
          </p:cNvSpPr>
          <p:nvPr/>
        </p:nvSpPr>
        <p:spPr bwMode="auto">
          <a:xfrm>
            <a:off x="519113" y="2513013"/>
            <a:ext cx="539750" cy="366712"/>
          </a:xfrm>
          <a:prstGeom prst="rect">
            <a:avLst/>
          </a:prstGeom>
          <a:noFill/>
          <a:ln w="9525">
            <a:noFill/>
            <a:miter lim="800000"/>
            <a:headEnd/>
            <a:tailEnd/>
          </a:ln>
        </p:spPr>
        <p:txBody>
          <a:bodyPr>
            <a:spAutoFit/>
          </a:bodyPr>
          <a:lstStyle/>
          <a:p>
            <a:r>
              <a:rPr lang="en-US"/>
              <a:t>dA</a:t>
            </a:r>
            <a:r>
              <a:rPr lang="en-US" baseline="-25000"/>
              <a:t>s</a:t>
            </a:r>
            <a:endParaRPr lang="en-US"/>
          </a:p>
        </p:txBody>
      </p:sp>
      <p:sp>
        <p:nvSpPr>
          <p:cNvPr id="10369" name="Line 20"/>
          <p:cNvSpPr>
            <a:spLocks noChangeShapeType="1"/>
          </p:cNvSpPr>
          <p:nvPr/>
        </p:nvSpPr>
        <p:spPr bwMode="auto">
          <a:xfrm flipV="1">
            <a:off x="1763713" y="1773238"/>
            <a:ext cx="0" cy="647700"/>
          </a:xfrm>
          <a:prstGeom prst="line">
            <a:avLst/>
          </a:prstGeom>
          <a:noFill/>
          <a:ln w="9525">
            <a:solidFill>
              <a:schemeClr val="tx1"/>
            </a:solidFill>
            <a:round/>
            <a:headEnd/>
            <a:tailEnd/>
          </a:ln>
        </p:spPr>
        <p:txBody>
          <a:bodyPr/>
          <a:lstStyle/>
          <a:p>
            <a:endParaRPr lang="en-US"/>
          </a:p>
        </p:txBody>
      </p:sp>
      <p:sp>
        <p:nvSpPr>
          <p:cNvPr id="10370" name="Line 21"/>
          <p:cNvSpPr>
            <a:spLocks noChangeShapeType="1"/>
          </p:cNvSpPr>
          <p:nvPr/>
        </p:nvSpPr>
        <p:spPr bwMode="auto">
          <a:xfrm>
            <a:off x="1331913" y="1844675"/>
            <a:ext cx="431800" cy="0"/>
          </a:xfrm>
          <a:prstGeom prst="line">
            <a:avLst/>
          </a:prstGeom>
          <a:noFill/>
          <a:ln w="9525">
            <a:solidFill>
              <a:schemeClr val="tx1"/>
            </a:solidFill>
            <a:round/>
            <a:headEnd/>
            <a:tailEnd type="triangle" w="med" len="med"/>
          </a:ln>
        </p:spPr>
        <p:txBody>
          <a:bodyPr/>
          <a:lstStyle/>
          <a:p>
            <a:endParaRPr lang="en-US"/>
          </a:p>
        </p:txBody>
      </p:sp>
      <p:graphicFrame>
        <p:nvGraphicFramePr>
          <p:cNvPr id="10354" name="Object 114"/>
          <p:cNvGraphicFramePr>
            <a:graphicFrameLocks noChangeAspect="1"/>
          </p:cNvGraphicFramePr>
          <p:nvPr/>
        </p:nvGraphicFramePr>
        <p:xfrm>
          <a:off x="1379538" y="1447800"/>
          <a:ext cx="295275" cy="393700"/>
        </p:xfrm>
        <a:graphic>
          <a:graphicData uri="http://schemas.openxmlformats.org/presentationml/2006/ole">
            <mc:AlternateContent xmlns:mc="http://schemas.openxmlformats.org/markup-compatibility/2006">
              <mc:Choice xmlns:v="urn:schemas-microsoft-com:vml" Requires="v">
                <p:oleObj name="Equation" r:id="rId7" imgW="152268" imgH="203024" progId="Equation.DSMT4">
                  <p:embed/>
                </p:oleObj>
              </mc:Choice>
              <mc:Fallback>
                <p:oleObj name="Equation" r:id="rId7" imgW="152268" imgH="203024" progId="Equation.DSMT4">
                  <p:embed/>
                  <p:pic>
                    <p:nvPicPr>
                      <p:cNvPr id="0" name="Picture 13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9538" y="1447800"/>
                        <a:ext cx="295275"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55" name="Object 115"/>
          <p:cNvGraphicFramePr>
            <a:graphicFrameLocks noChangeAspect="1"/>
          </p:cNvGraphicFramePr>
          <p:nvPr/>
        </p:nvGraphicFramePr>
        <p:xfrm>
          <a:off x="3714750" y="4652963"/>
          <a:ext cx="1858963" cy="1354137"/>
        </p:xfrm>
        <a:graphic>
          <a:graphicData uri="http://schemas.openxmlformats.org/presentationml/2006/ole">
            <mc:AlternateContent xmlns:mc="http://schemas.openxmlformats.org/markup-compatibility/2006">
              <mc:Choice xmlns:v="urn:schemas-microsoft-com:vml" Requires="v">
                <p:oleObj name="Equation" r:id="rId9" imgW="1028700" imgH="749300" progId="Equation.DSMT4">
                  <p:embed/>
                </p:oleObj>
              </mc:Choice>
              <mc:Fallback>
                <p:oleObj name="Equation" r:id="rId9" imgW="1028700" imgH="749300" progId="Equation.DSMT4">
                  <p:embed/>
                  <p:pic>
                    <p:nvPicPr>
                      <p:cNvPr id="0" name="Picture 13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14750" y="4652963"/>
                        <a:ext cx="1858963" cy="1354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56" name="Object 116"/>
          <p:cNvGraphicFramePr>
            <a:graphicFrameLocks noChangeAspect="1"/>
          </p:cNvGraphicFramePr>
          <p:nvPr/>
        </p:nvGraphicFramePr>
        <p:xfrm>
          <a:off x="715963" y="4724400"/>
          <a:ext cx="1665287" cy="573088"/>
        </p:xfrm>
        <a:graphic>
          <a:graphicData uri="http://schemas.openxmlformats.org/presentationml/2006/ole">
            <mc:AlternateContent xmlns:mc="http://schemas.openxmlformats.org/markup-compatibility/2006">
              <mc:Choice xmlns:v="urn:schemas-microsoft-com:vml" Requires="v">
                <p:oleObj name="Equation" r:id="rId11" imgW="774364" imgH="266584" progId="Equation.DSMT4">
                  <p:embed/>
                </p:oleObj>
              </mc:Choice>
              <mc:Fallback>
                <p:oleObj name="Equation" r:id="rId11" imgW="774364" imgH="266584" progId="Equation.DSMT4">
                  <p:embed/>
                  <p:pic>
                    <p:nvPicPr>
                      <p:cNvPr id="0" name="Picture 14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5963" y="4724400"/>
                        <a:ext cx="1665287" cy="573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71" name="Line 25"/>
          <p:cNvSpPr>
            <a:spLocks noChangeShapeType="1"/>
          </p:cNvSpPr>
          <p:nvPr/>
        </p:nvSpPr>
        <p:spPr bwMode="auto">
          <a:xfrm>
            <a:off x="1908175" y="1916113"/>
            <a:ext cx="0" cy="144462"/>
          </a:xfrm>
          <a:prstGeom prst="line">
            <a:avLst/>
          </a:prstGeom>
          <a:noFill/>
          <a:ln w="9525">
            <a:solidFill>
              <a:schemeClr val="tx1"/>
            </a:solidFill>
            <a:round/>
            <a:headEnd/>
            <a:tailEnd type="triangle" w="med" len="med"/>
          </a:ln>
        </p:spPr>
        <p:txBody>
          <a:bodyPr/>
          <a:lstStyle/>
          <a:p>
            <a:endParaRPr lang="en-US"/>
          </a:p>
        </p:txBody>
      </p:sp>
      <p:sp>
        <p:nvSpPr>
          <p:cNvPr id="10372" name="Line 26"/>
          <p:cNvSpPr>
            <a:spLocks noChangeShapeType="1"/>
          </p:cNvSpPr>
          <p:nvPr/>
        </p:nvSpPr>
        <p:spPr bwMode="auto">
          <a:xfrm flipV="1">
            <a:off x="1908175" y="2133600"/>
            <a:ext cx="0" cy="142875"/>
          </a:xfrm>
          <a:prstGeom prst="line">
            <a:avLst/>
          </a:prstGeom>
          <a:noFill/>
          <a:ln w="9525">
            <a:solidFill>
              <a:schemeClr val="tx1"/>
            </a:solidFill>
            <a:round/>
            <a:headEnd/>
            <a:tailEnd type="triangle" w="med" len="med"/>
          </a:ln>
        </p:spPr>
        <p:txBody>
          <a:bodyPr/>
          <a:lstStyle/>
          <a:p>
            <a:endParaRPr lang="en-US"/>
          </a:p>
        </p:txBody>
      </p:sp>
      <p:sp>
        <p:nvSpPr>
          <p:cNvPr id="10373" name="Text Box 27"/>
          <p:cNvSpPr txBox="1">
            <a:spLocks noChangeArrowheads="1"/>
          </p:cNvSpPr>
          <p:nvPr/>
        </p:nvSpPr>
        <p:spPr bwMode="auto">
          <a:xfrm>
            <a:off x="1763713" y="2205038"/>
            <a:ext cx="425450" cy="366712"/>
          </a:xfrm>
          <a:prstGeom prst="rect">
            <a:avLst/>
          </a:prstGeom>
          <a:noFill/>
          <a:ln w="9525">
            <a:noFill/>
            <a:miter lim="800000"/>
            <a:headEnd/>
            <a:tailEnd/>
          </a:ln>
        </p:spPr>
        <p:txBody>
          <a:bodyPr wrap="none">
            <a:spAutoFit/>
          </a:bodyPr>
          <a:lstStyle/>
          <a:p>
            <a:r>
              <a:rPr lang="en-US"/>
              <a:t>dy</a:t>
            </a:r>
          </a:p>
        </p:txBody>
      </p:sp>
      <p:sp>
        <p:nvSpPr>
          <p:cNvPr id="10374" name="Text Box 28"/>
          <p:cNvSpPr txBox="1">
            <a:spLocks noChangeArrowheads="1"/>
          </p:cNvSpPr>
          <p:nvPr/>
        </p:nvSpPr>
        <p:spPr bwMode="auto">
          <a:xfrm>
            <a:off x="5992813" y="4816475"/>
            <a:ext cx="1835150" cy="366713"/>
          </a:xfrm>
          <a:prstGeom prst="rect">
            <a:avLst/>
          </a:prstGeom>
          <a:noFill/>
          <a:ln w="9525">
            <a:noFill/>
            <a:miter lim="800000"/>
            <a:headEnd/>
            <a:tailEnd/>
          </a:ln>
        </p:spPr>
        <p:txBody>
          <a:bodyPr wrap="none">
            <a:spAutoFit/>
          </a:bodyPr>
          <a:lstStyle/>
          <a:p>
            <a:r>
              <a:rPr lang="en-US"/>
              <a:t>area of the  strip</a:t>
            </a:r>
          </a:p>
        </p:txBody>
      </p:sp>
      <p:sp>
        <p:nvSpPr>
          <p:cNvPr id="10375" name="Text Box 29"/>
          <p:cNvSpPr txBox="1">
            <a:spLocks noChangeArrowheads="1"/>
          </p:cNvSpPr>
          <p:nvPr/>
        </p:nvSpPr>
        <p:spPr bwMode="auto">
          <a:xfrm>
            <a:off x="5632450" y="5392738"/>
            <a:ext cx="3295650" cy="366712"/>
          </a:xfrm>
          <a:prstGeom prst="rect">
            <a:avLst/>
          </a:prstGeom>
          <a:noFill/>
          <a:ln w="9525">
            <a:noFill/>
            <a:miter lim="800000"/>
            <a:headEnd/>
            <a:tailEnd/>
          </a:ln>
        </p:spPr>
        <p:txBody>
          <a:bodyPr wrap="none">
            <a:spAutoFit/>
          </a:bodyPr>
          <a:lstStyle/>
          <a:p>
            <a:r>
              <a:rPr lang="en-US"/>
              <a:t>distance to centroid of the strip</a:t>
            </a:r>
          </a:p>
        </p:txBody>
      </p:sp>
      <p:sp>
        <p:nvSpPr>
          <p:cNvPr id="10376" name="Line 30"/>
          <p:cNvSpPr>
            <a:spLocks noChangeShapeType="1"/>
          </p:cNvSpPr>
          <p:nvPr/>
        </p:nvSpPr>
        <p:spPr bwMode="auto">
          <a:xfrm flipV="1">
            <a:off x="4284663" y="6021388"/>
            <a:ext cx="0" cy="503237"/>
          </a:xfrm>
          <a:prstGeom prst="line">
            <a:avLst/>
          </a:prstGeom>
          <a:noFill/>
          <a:ln w="9525">
            <a:solidFill>
              <a:schemeClr val="tx1"/>
            </a:solidFill>
            <a:round/>
            <a:headEnd/>
            <a:tailEnd type="triangle" w="med" len="med"/>
          </a:ln>
        </p:spPr>
        <p:txBody>
          <a:bodyPr/>
          <a:lstStyle/>
          <a:p>
            <a:endParaRPr lang="en-US"/>
          </a:p>
        </p:txBody>
      </p:sp>
      <p:sp>
        <p:nvSpPr>
          <p:cNvPr id="10377" name="Text Box 31"/>
          <p:cNvSpPr txBox="1">
            <a:spLocks noChangeArrowheads="1"/>
          </p:cNvSpPr>
          <p:nvPr/>
        </p:nvSpPr>
        <p:spPr bwMode="auto">
          <a:xfrm>
            <a:off x="4408488" y="6256338"/>
            <a:ext cx="1898650" cy="366712"/>
          </a:xfrm>
          <a:prstGeom prst="rect">
            <a:avLst/>
          </a:prstGeom>
          <a:noFill/>
          <a:ln w="9525">
            <a:noFill/>
            <a:miter lim="800000"/>
            <a:headEnd/>
            <a:tailEnd/>
          </a:ln>
        </p:spPr>
        <p:txBody>
          <a:bodyPr wrap="none">
            <a:spAutoFit/>
          </a:bodyPr>
          <a:lstStyle/>
          <a:p>
            <a:r>
              <a:rPr lang="en-US"/>
              <a:t>note the ½ factor</a:t>
            </a:r>
          </a:p>
        </p:txBody>
      </p:sp>
      <p:sp>
        <p:nvSpPr>
          <p:cNvPr id="10378" name="Line 32"/>
          <p:cNvSpPr>
            <a:spLocks noChangeShapeType="1"/>
          </p:cNvSpPr>
          <p:nvPr/>
        </p:nvSpPr>
        <p:spPr bwMode="auto">
          <a:xfrm>
            <a:off x="6735763" y="3559175"/>
            <a:ext cx="863600" cy="0"/>
          </a:xfrm>
          <a:prstGeom prst="line">
            <a:avLst/>
          </a:prstGeom>
          <a:noFill/>
          <a:ln w="9525">
            <a:solidFill>
              <a:schemeClr val="tx1"/>
            </a:solidFill>
            <a:round/>
            <a:headEnd/>
            <a:tailEnd/>
          </a:ln>
        </p:spPr>
        <p:txBody>
          <a:bodyPr/>
          <a:lstStyle/>
          <a:p>
            <a:endParaRPr lang="en-US"/>
          </a:p>
        </p:txBody>
      </p:sp>
      <p:sp>
        <p:nvSpPr>
          <p:cNvPr id="10379" name="Line 33"/>
          <p:cNvSpPr>
            <a:spLocks noChangeShapeType="1"/>
          </p:cNvSpPr>
          <p:nvPr/>
        </p:nvSpPr>
        <p:spPr bwMode="auto">
          <a:xfrm>
            <a:off x="7686675" y="3476625"/>
            <a:ext cx="1223963" cy="0"/>
          </a:xfrm>
          <a:prstGeom prst="line">
            <a:avLst/>
          </a:prstGeom>
          <a:noFill/>
          <a:ln w="9525">
            <a:solidFill>
              <a:schemeClr val="tx1"/>
            </a:solidFill>
            <a:round/>
            <a:headEnd/>
            <a:tailEnd/>
          </a:ln>
        </p:spPr>
        <p:txBody>
          <a:bodyPr/>
          <a:lstStyle/>
          <a:p>
            <a:endParaRPr lang="en-US"/>
          </a:p>
        </p:txBody>
      </p:sp>
      <p:sp>
        <p:nvSpPr>
          <p:cNvPr id="10380" name="Text Box 34"/>
          <p:cNvSpPr txBox="1">
            <a:spLocks noChangeArrowheads="1"/>
          </p:cNvSpPr>
          <p:nvPr/>
        </p:nvSpPr>
        <p:spPr bwMode="auto">
          <a:xfrm>
            <a:off x="8388350" y="3573463"/>
            <a:ext cx="539750" cy="366712"/>
          </a:xfrm>
          <a:prstGeom prst="rect">
            <a:avLst/>
          </a:prstGeom>
          <a:noFill/>
          <a:ln w="9525">
            <a:noFill/>
            <a:miter lim="800000"/>
            <a:headEnd/>
            <a:tailEnd/>
          </a:ln>
        </p:spPr>
        <p:txBody>
          <a:bodyPr>
            <a:spAutoFit/>
          </a:bodyPr>
          <a:lstStyle/>
          <a:p>
            <a:r>
              <a:rPr lang="en-US" i="1">
                <a:latin typeface="Times New Roman" pitchFamily="18" charset="0"/>
              </a:rPr>
              <a:t>dA</a:t>
            </a:r>
            <a:r>
              <a:rPr lang="en-US" i="1" baseline="-25000">
                <a:latin typeface="Times New Roman" pitchFamily="18" charset="0"/>
              </a:rPr>
              <a:t>s</a:t>
            </a:r>
            <a:endParaRPr lang="en-US" i="1">
              <a:latin typeface="Times New Roman" pitchFamily="18" charset="0"/>
            </a:endParaRPr>
          </a:p>
        </p:txBody>
      </p:sp>
      <p:graphicFrame>
        <p:nvGraphicFramePr>
          <p:cNvPr id="10357" name="Object 117"/>
          <p:cNvGraphicFramePr>
            <a:graphicFrameLocks noChangeAspect="1"/>
          </p:cNvGraphicFramePr>
          <p:nvPr/>
        </p:nvGraphicFramePr>
        <p:xfrm>
          <a:off x="7142163" y="3713163"/>
          <a:ext cx="311150" cy="431800"/>
        </p:xfrm>
        <a:graphic>
          <a:graphicData uri="http://schemas.openxmlformats.org/presentationml/2006/ole">
            <mc:AlternateContent xmlns:mc="http://schemas.openxmlformats.org/markup-compatibility/2006">
              <mc:Choice xmlns:v="urn:schemas-microsoft-com:vml" Requires="v">
                <p:oleObj name="Equation" r:id="rId13" imgW="165028" imgH="228501" progId="Equation.DSMT4">
                  <p:embed/>
                </p:oleObj>
              </mc:Choice>
              <mc:Fallback>
                <p:oleObj name="Equation" r:id="rId13" imgW="165028" imgH="228501" progId="Equation.DSMT4">
                  <p:embed/>
                  <p:pic>
                    <p:nvPicPr>
                      <p:cNvPr id="0" name="Picture 14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142163" y="3713163"/>
                        <a:ext cx="31115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extBox 1">
            <a:extLst>
              <a:ext uri="{FF2B5EF4-FFF2-40B4-BE49-F238E27FC236}">
                <a16:creationId xmlns:a16="http://schemas.microsoft.com/office/drawing/2014/main" id="{F6EE5ABB-B218-4656-83E0-4DCAB319454E}"/>
              </a:ext>
            </a:extLst>
          </p:cNvPr>
          <p:cNvSpPr txBox="1"/>
          <p:nvPr/>
        </p:nvSpPr>
        <p:spPr>
          <a:xfrm>
            <a:off x="6023674" y="1458815"/>
            <a:ext cx="2274982" cy="369332"/>
          </a:xfrm>
          <a:prstGeom prst="rect">
            <a:avLst/>
          </a:prstGeom>
          <a:noFill/>
        </p:spPr>
        <p:txBody>
          <a:bodyPr wrap="none" rtlCol="0">
            <a:spAutoFit/>
          </a:bodyPr>
          <a:lstStyle/>
          <a:p>
            <a:r>
              <a:rPr lang="en-US" dirty="0"/>
              <a:t>first moment integral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77" name="Text Box 4"/>
          <p:cNvSpPr txBox="1">
            <a:spLocks noChangeArrowheads="1"/>
          </p:cNvSpPr>
          <p:nvPr/>
        </p:nvSpPr>
        <p:spPr bwMode="auto">
          <a:xfrm>
            <a:off x="1085923" y="293742"/>
            <a:ext cx="4647426" cy="369332"/>
          </a:xfrm>
          <a:prstGeom prst="rect">
            <a:avLst/>
          </a:prstGeom>
          <a:noFill/>
          <a:ln w="9525">
            <a:noFill/>
            <a:miter lim="800000"/>
            <a:headEnd/>
            <a:tailEnd/>
          </a:ln>
        </p:spPr>
        <p:txBody>
          <a:bodyPr wrap="none">
            <a:spAutoFit/>
          </a:bodyPr>
          <a:lstStyle/>
          <a:p>
            <a:r>
              <a:rPr lang="en-US" dirty="0">
                <a:solidFill>
                  <a:srgbClr val="C00000"/>
                </a:solidFill>
              </a:rPr>
              <a:t>calculation by 1-D integration – vertical strip</a:t>
            </a:r>
          </a:p>
        </p:txBody>
      </p:sp>
      <p:grpSp>
        <p:nvGrpSpPr>
          <p:cNvPr id="11378" name="Group 5"/>
          <p:cNvGrpSpPr>
            <a:grpSpLocks/>
          </p:cNvGrpSpPr>
          <p:nvPr/>
        </p:nvGrpSpPr>
        <p:grpSpPr bwMode="auto">
          <a:xfrm>
            <a:off x="1331913" y="692150"/>
            <a:ext cx="2376487" cy="1944688"/>
            <a:chOff x="839" y="436"/>
            <a:chExt cx="1497" cy="1225"/>
          </a:xfrm>
        </p:grpSpPr>
        <p:sp>
          <p:nvSpPr>
            <p:cNvPr id="11395" name="Line 6"/>
            <p:cNvSpPr>
              <a:spLocks noChangeShapeType="1"/>
            </p:cNvSpPr>
            <p:nvPr/>
          </p:nvSpPr>
          <p:spPr bwMode="auto">
            <a:xfrm>
              <a:off x="839" y="1661"/>
              <a:ext cx="1497" cy="0"/>
            </a:xfrm>
            <a:prstGeom prst="line">
              <a:avLst/>
            </a:prstGeom>
            <a:noFill/>
            <a:ln w="9525">
              <a:solidFill>
                <a:schemeClr val="tx1"/>
              </a:solidFill>
              <a:round/>
              <a:headEnd/>
              <a:tailEnd type="triangle" w="med" len="med"/>
            </a:ln>
          </p:spPr>
          <p:txBody>
            <a:bodyPr/>
            <a:lstStyle/>
            <a:p>
              <a:endParaRPr lang="en-US"/>
            </a:p>
          </p:txBody>
        </p:sp>
        <p:sp>
          <p:nvSpPr>
            <p:cNvPr id="11396" name="Line 7"/>
            <p:cNvSpPr>
              <a:spLocks noChangeShapeType="1"/>
            </p:cNvSpPr>
            <p:nvPr/>
          </p:nvSpPr>
          <p:spPr bwMode="auto">
            <a:xfrm flipV="1">
              <a:off x="839" y="436"/>
              <a:ext cx="0" cy="1225"/>
            </a:xfrm>
            <a:prstGeom prst="line">
              <a:avLst/>
            </a:prstGeom>
            <a:noFill/>
            <a:ln w="9525">
              <a:solidFill>
                <a:schemeClr val="tx1"/>
              </a:solidFill>
              <a:round/>
              <a:headEnd/>
              <a:tailEnd type="triangle" w="med" len="med"/>
            </a:ln>
          </p:spPr>
          <p:txBody>
            <a:bodyPr/>
            <a:lstStyle/>
            <a:p>
              <a:endParaRPr lang="en-US"/>
            </a:p>
          </p:txBody>
        </p:sp>
        <p:sp>
          <p:nvSpPr>
            <p:cNvPr id="11397" name="Line 8"/>
            <p:cNvSpPr>
              <a:spLocks noChangeShapeType="1"/>
            </p:cNvSpPr>
            <p:nvPr/>
          </p:nvSpPr>
          <p:spPr bwMode="auto">
            <a:xfrm>
              <a:off x="839" y="663"/>
              <a:ext cx="816" cy="998"/>
            </a:xfrm>
            <a:prstGeom prst="line">
              <a:avLst/>
            </a:prstGeom>
            <a:noFill/>
            <a:ln w="9525">
              <a:solidFill>
                <a:schemeClr val="tx1"/>
              </a:solidFill>
              <a:round/>
              <a:headEnd/>
              <a:tailEnd/>
            </a:ln>
          </p:spPr>
          <p:txBody>
            <a:bodyPr/>
            <a:lstStyle/>
            <a:p>
              <a:endParaRPr lang="en-US"/>
            </a:p>
          </p:txBody>
        </p:sp>
      </p:grpSp>
      <p:sp>
        <p:nvSpPr>
          <p:cNvPr id="11379" name="Text Box 9"/>
          <p:cNvSpPr txBox="1">
            <a:spLocks noChangeArrowheads="1"/>
          </p:cNvSpPr>
          <p:nvPr/>
        </p:nvSpPr>
        <p:spPr bwMode="auto">
          <a:xfrm>
            <a:off x="1816100" y="2584450"/>
            <a:ext cx="311150" cy="366713"/>
          </a:xfrm>
          <a:prstGeom prst="rect">
            <a:avLst/>
          </a:prstGeom>
          <a:noFill/>
          <a:ln w="9525">
            <a:noFill/>
            <a:miter lim="800000"/>
            <a:headEnd/>
            <a:tailEnd/>
          </a:ln>
        </p:spPr>
        <p:txBody>
          <a:bodyPr wrap="none">
            <a:spAutoFit/>
          </a:bodyPr>
          <a:lstStyle/>
          <a:p>
            <a:r>
              <a:rPr lang="en-US"/>
              <a:t>a</a:t>
            </a:r>
          </a:p>
        </p:txBody>
      </p:sp>
      <p:sp>
        <p:nvSpPr>
          <p:cNvPr id="11380" name="Text Box 10"/>
          <p:cNvSpPr txBox="1">
            <a:spLocks noChangeArrowheads="1"/>
          </p:cNvSpPr>
          <p:nvPr/>
        </p:nvSpPr>
        <p:spPr bwMode="auto">
          <a:xfrm>
            <a:off x="1023938" y="1360488"/>
            <a:ext cx="311150" cy="366712"/>
          </a:xfrm>
          <a:prstGeom prst="rect">
            <a:avLst/>
          </a:prstGeom>
          <a:noFill/>
          <a:ln w="9525">
            <a:noFill/>
            <a:miter lim="800000"/>
            <a:headEnd/>
            <a:tailEnd/>
          </a:ln>
        </p:spPr>
        <p:txBody>
          <a:bodyPr wrap="none">
            <a:spAutoFit/>
          </a:bodyPr>
          <a:lstStyle/>
          <a:p>
            <a:r>
              <a:rPr lang="en-US"/>
              <a:t>b</a:t>
            </a:r>
          </a:p>
        </p:txBody>
      </p:sp>
      <p:sp>
        <p:nvSpPr>
          <p:cNvPr id="11381" name="Line 11"/>
          <p:cNvSpPr>
            <a:spLocks noChangeShapeType="1"/>
          </p:cNvSpPr>
          <p:nvPr/>
        </p:nvSpPr>
        <p:spPr bwMode="auto">
          <a:xfrm flipH="1">
            <a:off x="2195513" y="1412875"/>
            <a:ext cx="288925" cy="576263"/>
          </a:xfrm>
          <a:prstGeom prst="line">
            <a:avLst/>
          </a:prstGeom>
          <a:noFill/>
          <a:ln w="9525">
            <a:solidFill>
              <a:schemeClr val="tx1"/>
            </a:solidFill>
            <a:round/>
            <a:headEnd/>
            <a:tailEnd type="triangle" w="med" len="med"/>
          </a:ln>
        </p:spPr>
        <p:txBody>
          <a:bodyPr/>
          <a:lstStyle/>
          <a:p>
            <a:endParaRPr lang="en-US"/>
          </a:p>
        </p:txBody>
      </p:sp>
      <p:graphicFrame>
        <p:nvGraphicFramePr>
          <p:cNvPr id="11371" name="Object 107"/>
          <p:cNvGraphicFramePr>
            <a:graphicFrameLocks noChangeAspect="1"/>
          </p:cNvGraphicFramePr>
          <p:nvPr/>
        </p:nvGraphicFramePr>
        <p:xfrm>
          <a:off x="2565400" y="981075"/>
          <a:ext cx="1133475" cy="557213"/>
        </p:xfrm>
        <a:graphic>
          <a:graphicData uri="http://schemas.openxmlformats.org/presentationml/2006/ole">
            <mc:AlternateContent xmlns:mc="http://schemas.openxmlformats.org/markup-compatibility/2006">
              <mc:Choice xmlns:v="urn:schemas-microsoft-com:vml" Requires="v">
                <p:oleObj name="Equation" r:id="rId3" imgW="749300" imgH="368300" progId="Equation.DSMT4">
                  <p:embed/>
                </p:oleObj>
              </mc:Choice>
              <mc:Fallback>
                <p:oleObj name="Equation" r:id="rId3" imgW="749300" imgH="368300" progId="Equation.DSMT4">
                  <p:embed/>
                  <p:pic>
                    <p:nvPicPr>
                      <p:cNvPr id="0" name="Picture 1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5400" y="981075"/>
                        <a:ext cx="1133475" cy="557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5" name="AutoShape 13"/>
          <p:cNvSpPr>
            <a:spLocks noChangeArrowheads="1"/>
          </p:cNvSpPr>
          <p:nvPr/>
        </p:nvSpPr>
        <p:spPr bwMode="auto">
          <a:xfrm>
            <a:off x="1331913" y="1052513"/>
            <a:ext cx="1295400" cy="1584325"/>
          </a:xfrm>
          <a:prstGeom prst="rtTriangle">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1383" name="Line 15"/>
          <p:cNvSpPr>
            <a:spLocks noChangeShapeType="1"/>
          </p:cNvSpPr>
          <p:nvPr/>
        </p:nvSpPr>
        <p:spPr bwMode="auto">
          <a:xfrm flipH="1">
            <a:off x="1042988" y="2133600"/>
            <a:ext cx="720725" cy="431800"/>
          </a:xfrm>
          <a:prstGeom prst="line">
            <a:avLst/>
          </a:prstGeom>
          <a:noFill/>
          <a:ln w="9525">
            <a:solidFill>
              <a:schemeClr val="tx1"/>
            </a:solidFill>
            <a:round/>
            <a:headEnd/>
            <a:tailEnd/>
          </a:ln>
        </p:spPr>
        <p:txBody>
          <a:bodyPr/>
          <a:lstStyle/>
          <a:p>
            <a:endParaRPr lang="en-US"/>
          </a:p>
        </p:txBody>
      </p:sp>
      <p:sp>
        <p:nvSpPr>
          <p:cNvPr id="11384" name="Text Box 16"/>
          <p:cNvSpPr txBox="1">
            <a:spLocks noChangeArrowheads="1"/>
          </p:cNvSpPr>
          <p:nvPr/>
        </p:nvSpPr>
        <p:spPr bwMode="auto">
          <a:xfrm>
            <a:off x="519113" y="2513013"/>
            <a:ext cx="539750" cy="366712"/>
          </a:xfrm>
          <a:prstGeom prst="rect">
            <a:avLst/>
          </a:prstGeom>
          <a:noFill/>
          <a:ln w="9525">
            <a:noFill/>
            <a:miter lim="800000"/>
            <a:headEnd/>
            <a:tailEnd/>
          </a:ln>
        </p:spPr>
        <p:txBody>
          <a:bodyPr>
            <a:spAutoFit/>
          </a:bodyPr>
          <a:lstStyle/>
          <a:p>
            <a:r>
              <a:rPr lang="en-US"/>
              <a:t>dA</a:t>
            </a:r>
            <a:r>
              <a:rPr lang="en-US" baseline="-25000"/>
              <a:t>s</a:t>
            </a:r>
            <a:endParaRPr lang="en-US"/>
          </a:p>
        </p:txBody>
      </p:sp>
      <p:graphicFrame>
        <p:nvGraphicFramePr>
          <p:cNvPr id="11372" name="Object 108"/>
          <p:cNvGraphicFramePr>
            <a:graphicFrameLocks noChangeAspect="1"/>
          </p:cNvGraphicFramePr>
          <p:nvPr/>
        </p:nvGraphicFramePr>
        <p:xfrm>
          <a:off x="1379538" y="1447800"/>
          <a:ext cx="295275" cy="393700"/>
        </p:xfrm>
        <a:graphic>
          <a:graphicData uri="http://schemas.openxmlformats.org/presentationml/2006/ole">
            <mc:AlternateContent xmlns:mc="http://schemas.openxmlformats.org/markup-compatibility/2006">
              <mc:Choice xmlns:v="urn:schemas-microsoft-com:vml" Requires="v">
                <p:oleObj name="Equation" r:id="rId5" imgW="152268" imgH="203024" progId="Equation.DSMT4">
                  <p:embed/>
                </p:oleObj>
              </mc:Choice>
              <mc:Fallback>
                <p:oleObj name="Equation" r:id="rId5" imgW="152268" imgH="203024" progId="Equation.DSMT4">
                  <p:embed/>
                  <p:pic>
                    <p:nvPicPr>
                      <p:cNvPr id="0" name="Picture 13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9538" y="1447800"/>
                        <a:ext cx="295275"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85" name="Rectangle 20"/>
          <p:cNvSpPr>
            <a:spLocks noChangeArrowheads="1"/>
          </p:cNvSpPr>
          <p:nvPr/>
        </p:nvSpPr>
        <p:spPr bwMode="auto">
          <a:xfrm>
            <a:off x="1763713" y="1628775"/>
            <a:ext cx="71437" cy="1008063"/>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1386" name="Text Box 21"/>
          <p:cNvSpPr txBox="1">
            <a:spLocks noChangeArrowheads="1"/>
          </p:cNvSpPr>
          <p:nvPr/>
        </p:nvSpPr>
        <p:spPr bwMode="auto">
          <a:xfrm>
            <a:off x="3794125" y="966788"/>
            <a:ext cx="450850" cy="366712"/>
          </a:xfrm>
          <a:prstGeom prst="rect">
            <a:avLst/>
          </a:prstGeom>
          <a:noFill/>
          <a:ln w="9525">
            <a:noFill/>
            <a:miter lim="800000"/>
            <a:headEnd/>
            <a:tailEnd/>
          </a:ln>
        </p:spPr>
        <p:txBody>
          <a:bodyPr wrap="none">
            <a:spAutoFit/>
          </a:bodyPr>
          <a:lstStyle/>
          <a:p>
            <a:r>
              <a:rPr lang="en-US"/>
              <a:t>or </a:t>
            </a:r>
          </a:p>
        </p:txBody>
      </p:sp>
      <p:graphicFrame>
        <p:nvGraphicFramePr>
          <p:cNvPr id="11373" name="Object 109"/>
          <p:cNvGraphicFramePr>
            <a:graphicFrameLocks noChangeAspect="1"/>
          </p:cNvGraphicFramePr>
          <p:nvPr/>
        </p:nvGraphicFramePr>
        <p:xfrm>
          <a:off x="4300538" y="866775"/>
          <a:ext cx="1079500" cy="522288"/>
        </p:xfrm>
        <a:graphic>
          <a:graphicData uri="http://schemas.openxmlformats.org/presentationml/2006/ole">
            <mc:AlternateContent xmlns:mc="http://schemas.openxmlformats.org/markup-compatibility/2006">
              <mc:Choice xmlns:v="urn:schemas-microsoft-com:vml" Requires="v">
                <p:oleObj name="Equation" r:id="rId7" imgW="761669" imgH="368140" progId="Equation.DSMT4">
                  <p:embed/>
                </p:oleObj>
              </mc:Choice>
              <mc:Fallback>
                <p:oleObj name="Equation" r:id="rId7" imgW="761669" imgH="368140" progId="Equation.DSMT4">
                  <p:embed/>
                  <p:pic>
                    <p:nvPicPr>
                      <p:cNvPr id="0" name="Picture 13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00538" y="866775"/>
                        <a:ext cx="1079500" cy="522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87" name="Text Box 23"/>
          <p:cNvSpPr txBox="1">
            <a:spLocks noChangeArrowheads="1"/>
          </p:cNvSpPr>
          <p:nvPr/>
        </p:nvSpPr>
        <p:spPr bwMode="auto">
          <a:xfrm>
            <a:off x="5057775" y="1446213"/>
            <a:ext cx="3422650" cy="365125"/>
          </a:xfrm>
          <a:prstGeom prst="rect">
            <a:avLst/>
          </a:prstGeom>
          <a:noFill/>
          <a:ln w="9525">
            <a:noFill/>
            <a:miter lim="800000"/>
            <a:headEnd/>
            <a:tailEnd/>
          </a:ln>
        </p:spPr>
        <p:txBody>
          <a:bodyPr wrap="none">
            <a:spAutoFit/>
          </a:bodyPr>
          <a:lstStyle/>
          <a:p>
            <a:r>
              <a:rPr lang="en-US"/>
              <a:t>if we had done y-integration first</a:t>
            </a:r>
          </a:p>
        </p:txBody>
      </p:sp>
      <p:graphicFrame>
        <p:nvGraphicFramePr>
          <p:cNvPr id="11374" name="Object 110"/>
          <p:cNvGraphicFramePr>
            <a:graphicFrameLocks noChangeAspect="1"/>
          </p:cNvGraphicFramePr>
          <p:nvPr/>
        </p:nvGraphicFramePr>
        <p:xfrm>
          <a:off x="5364163" y="1995488"/>
          <a:ext cx="2427287" cy="1400175"/>
        </p:xfrm>
        <a:graphic>
          <a:graphicData uri="http://schemas.openxmlformats.org/presentationml/2006/ole">
            <mc:AlternateContent xmlns:mc="http://schemas.openxmlformats.org/markup-compatibility/2006">
              <mc:Choice xmlns:v="urn:schemas-microsoft-com:vml" Requires="v">
                <p:oleObj name="Equation" r:id="rId9" imgW="1651000" imgH="952500" progId="Equation.DSMT4">
                  <p:embed/>
                </p:oleObj>
              </mc:Choice>
              <mc:Fallback>
                <p:oleObj name="Equation" r:id="rId9" imgW="1651000" imgH="952500" progId="Equation.DSMT4">
                  <p:embed/>
                  <p:pic>
                    <p:nvPicPr>
                      <p:cNvPr id="0" name="Picture 13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64163" y="1995488"/>
                        <a:ext cx="2427287" cy="1400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88" name="Text Box 25"/>
          <p:cNvSpPr txBox="1">
            <a:spLocks noChangeArrowheads="1"/>
          </p:cNvSpPr>
          <p:nvPr/>
        </p:nvSpPr>
        <p:spPr bwMode="auto">
          <a:xfrm>
            <a:off x="4654550" y="3681413"/>
            <a:ext cx="806450" cy="366712"/>
          </a:xfrm>
          <a:prstGeom prst="rect">
            <a:avLst/>
          </a:prstGeom>
          <a:noFill/>
          <a:ln w="9525">
            <a:noFill/>
            <a:miter lim="800000"/>
            <a:headEnd/>
            <a:tailEnd/>
          </a:ln>
        </p:spPr>
        <p:txBody>
          <a:bodyPr wrap="none">
            <a:spAutoFit/>
          </a:bodyPr>
          <a:lstStyle/>
          <a:p>
            <a:r>
              <a:rPr lang="en-US"/>
              <a:t>where</a:t>
            </a:r>
          </a:p>
        </p:txBody>
      </p:sp>
      <p:graphicFrame>
        <p:nvGraphicFramePr>
          <p:cNvPr id="11375" name="Object 111"/>
          <p:cNvGraphicFramePr>
            <a:graphicFrameLocks noChangeAspect="1"/>
          </p:cNvGraphicFramePr>
          <p:nvPr/>
        </p:nvGraphicFramePr>
        <p:xfrm>
          <a:off x="5940425" y="3576638"/>
          <a:ext cx="1657350" cy="942975"/>
        </p:xfrm>
        <a:graphic>
          <a:graphicData uri="http://schemas.openxmlformats.org/presentationml/2006/ole">
            <mc:AlternateContent xmlns:mc="http://schemas.openxmlformats.org/markup-compatibility/2006">
              <mc:Choice xmlns:v="urn:schemas-microsoft-com:vml" Requires="v">
                <p:oleObj name="Equation" r:id="rId11" imgW="1028254" imgH="583947" progId="Equation.DSMT4">
                  <p:embed/>
                </p:oleObj>
              </mc:Choice>
              <mc:Fallback>
                <p:oleObj name="Equation" r:id="rId11" imgW="1028254" imgH="583947" progId="Equation.DSMT4">
                  <p:embed/>
                  <p:pic>
                    <p:nvPicPr>
                      <p:cNvPr id="0" name="Picture 13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40425" y="3576638"/>
                        <a:ext cx="1657350" cy="942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89" name="Line 27"/>
          <p:cNvSpPr>
            <a:spLocks noChangeShapeType="1"/>
          </p:cNvSpPr>
          <p:nvPr/>
        </p:nvSpPr>
        <p:spPr bwMode="auto">
          <a:xfrm>
            <a:off x="1476375" y="2420938"/>
            <a:ext cx="287338" cy="0"/>
          </a:xfrm>
          <a:prstGeom prst="line">
            <a:avLst/>
          </a:prstGeom>
          <a:noFill/>
          <a:ln w="9525">
            <a:solidFill>
              <a:schemeClr val="tx1"/>
            </a:solidFill>
            <a:round/>
            <a:headEnd/>
            <a:tailEnd type="triangle" w="med" len="med"/>
          </a:ln>
        </p:spPr>
        <p:txBody>
          <a:bodyPr/>
          <a:lstStyle/>
          <a:p>
            <a:endParaRPr lang="en-US"/>
          </a:p>
        </p:txBody>
      </p:sp>
      <p:sp>
        <p:nvSpPr>
          <p:cNvPr id="11390" name="Line 28"/>
          <p:cNvSpPr>
            <a:spLocks noChangeShapeType="1"/>
          </p:cNvSpPr>
          <p:nvPr/>
        </p:nvSpPr>
        <p:spPr bwMode="auto">
          <a:xfrm flipH="1">
            <a:off x="1835150" y="2420938"/>
            <a:ext cx="215900" cy="0"/>
          </a:xfrm>
          <a:prstGeom prst="line">
            <a:avLst/>
          </a:prstGeom>
          <a:noFill/>
          <a:ln w="9525">
            <a:solidFill>
              <a:schemeClr val="tx1"/>
            </a:solidFill>
            <a:round/>
            <a:headEnd/>
            <a:tailEnd type="triangle" w="med" len="med"/>
          </a:ln>
        </p:spPr>
        <p:txBody>
          <a:bodyPr/>
          <a:lstStyle/>
          <a:p>
            <a:endParaRPr lang="en-US"/>
          </a:p>
        </p:txBody>
      </p:sp>
      <p:sp>
        <p:nvSpPr>
          <p:cNvPr id="11391" name="Text Box 29"/>
          <p:cNvSpPr txBox="1">
            <a:spLocks noChangeArrowheads="1"/>
          </p:cNvSpPr>
          <p:nvPr/>
        </p:nvSpPr>
        <p:spPr bwMode="auto">
          <a:xfrm>
            <a:off x="1979613" y="2276475"/>
            <a:ext cx="425450" cy="366713"/>
          </a:xfrm>
          <a:prstGeom prst="rect">
            <a:avLst/>
          </a:prstGeom>
          <a:noFill/>
          <a:ln w="9525">
            <a:noFill/>
            <a:miter lim="800000"/>
            <a:headEnd/>
            <a:tailEnd/>
          </a:ln>
        </p:spPr>
        <p:txBody>
          <a:bodyPr wrap="none">
            <a:spAutoFit/>
          </a:bodyPr>
          <a:lstStyle/>
          <a:p>
            <a:r>
              <a:rPr lang="en-US"/>
              <a:t>dx</a:t>
            </a:r>
          </a:p>
        </p:txBody>
      </p:sp>
      <p:sp>
        <p:nvSpPr>
          <p:cNvPr id="11392" name="Line 30"/>
          <p:cNvSpPr>
            <a:spLocks noChangeShapeType="1"/>
          </p:cNvSpPr>
          <p:nvPr/>
        </p:nvSpPr>
        <p:spPr bwMode="auto">
          <a:xfrm>
            <a:off x="1803400" y="987425"/>
            <a:ext cx="0" cy="2303463"/>
          </a:xfrm>
          <a:prstGeom prst="line">
            <a:avLst/>
          </a:prstGeom>
          <a:noFill/>
          <a:ln w="9525">
            <a:solidFill>
              <a:schemeClr val="tx1"/>
            </a:solidFill>
            <a:round/>
            <a:headEnd/>
            <a:tailEnd/>
          </a:ln>
        </p:spPr>
        <p:txBody>
          <a:bodyPr/>
          <a:lstStyle/>
          <a:p>
            <a:endParaRPr lang="en-US"/>
          </a:p>
        </p:txBody>
      </p:sp>
      <p:sp>
        <p:nvSpPr>
          <p:cNvPr id="11393" name="Line 18"/>
          <p:cNvSpPr>
            <a:spLocks noChangeShapeType="1"/>
          </p:cNvSpPr>
          <p:nvPr/>
        </p:nvSpPr>
        <p:spPr bwMode="auto">
          <a:xfrm>
            <a:off x="1331913" y="1844675"/>
            <a:ext cx="471487" cy="0"/>
          </a:xfrm>
          <a:prstGeom prst="line">
            <a:avLst/>
          </a:prstGeom>
          <a:noFill/>
          <a:ln w="9525">
            <a:solidFill>
              <a:schemeClr val="tx1"/>
            </a:solidFill>
            <a:round/>
            <a:headEnd/>
            <a:tailEnd type="triangle" w="med" len="med"/>
          </a:ln>
        </p:spPr>
        <p:txBody>
          <a:bodyPr/>
          <a:lstStyle/>
          <a:p>
            <a:endParaRPr lang="en-US"/>
          </a:p>
        </p:txBody>
      </p:sp>
      <p:sp>
        <p:nvSpPr>
          <p:cNvPr id="11394" name="Text Box 31"/>
          <p:cNvSpPr txBox="1">
            <a:spLocks noChangeArrowheads="1"/>
          </p:cNvSpPr>
          <p:nvPr/>
        </p:nvSpPr>
        <p:spPr bwMode="auto">
          <a:xfrm>
            <a:off x="2627313" y="4941888"/>
            <a:ext cx="1123950" cy="366712"/>
          </a:xfrm>
          <a:prstGeom prst="rect">
            <a:avLst/>
          </a:prstGeom>
          <a:noFill/>
          <a:ln w="9525">
            <a:noFill/>
            <a:miter lim="800000"/>
            <a:headEnd/>
            <a:tailEnd/>
          </a:ln>
        </p:spPr>
        <p:txBody>
          <a:bodyPr wrap="none">
            <a:spAutoFit/>
          </a:bodyPr>
          <a:lstStyle/>
          <a:p>
            <a:r>
              <a:rPr lang="en-US"/>
              <a:t>but again</a:t>
            </a:r>
          </a:p>
        </p:txBody>
      </p:sp>
      <p:graphicFrame>
        <p:nvGraphicFramePr>
          <p:cNvPr id="11376" name="Object 112"/>
          <p:cNvGraphicFramePr>
            <a:graphicFrameLocks noChangeAspect="1"/>
          </p:cNvGraphicFramePr>
          <p:nvPr/>
        </p:nvGraphicFramePr>
        <p:xfrm>
          <a:off x="3995738" y="4797425"/>
          <a:ext cx="3552825" cy="1873250"/>
        </p:xfrm>
        <a:graphic>
          <a:graphicData uri="http://schemas.openxmlformats.org/presentationml/2006/ole">
            <mc:AlternateContent xmlns:mc="http://schemas.openxmlformats.org/markup-compatibility/2006">
              <mc:Choice xmlns:v="urn:schemas-microsoft-com:vml" Requires="v">
                <p:oleObj name="Equation" r:id="rId13" imgW="2552700" imgH="1346200" progId="Equation.DSMT4">
                  <p:embed/>
                </p:oleObj>
              </mc:Choice>
              <mc:Fallback>
                <p:oleObj name="Equation" r:id="rId13" imgW="2552700" imgH="1346200" progId="Equation.DSMT4">
                  <p:embed/>
                  <p:pic>
                    <p:nvPicPr>
                      <p:cNvPr id="0" name="Picture 13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95738" y="4797425"/>
                        <a:ext cx="3552825" cy="1873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9" name="Straight Connector 28">
            <a:extLst>
              <a:ext uri="{FF2B5EF4-FFF2-40B4-BE49-F238E27FC236}">
                <a16:creationId xmlns:a16="http://schemas.microsoft.com/office/drawing/2014/main" id="{B80409EA-417D-E911-EE13-911C64C1E480}"/>
              </a:ext>
            </a:extLst>
          </p:cNvPr>
          <p:cNvCxnSpPr/>
          <p:nvPr/>
        </p:nvCxnSpPr>
        <p:spPr>
          <a:xfrm>
            <a:off x="257293" y="6741368"/>
            <a:ext cx="777686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7624" y="476672"/>
            <a:ext cx="4570482" cy="369332"/>
          </a:xfrm>
          <a:prstGeom prst="rect">
            <a:avLst/>
          </a:prstGeom>
          <a:noFill/>
        </p:spPr>
        <p:txBody>
          <a:bodyPr wrap="none" rtlCol="0">
            <a:spAutoFit/>
          </a:bodyPr>
          <a:lstStyle/>
          <a:p>
            <a:r>
              <a:rPr lang="en-US" dirty="0">
                <a:solidFill>
                  <a:srgbClr val="C00000"/>
                </a:solidFill>
              </a:rPr>
              <a:t>Use of strips and 1-D integration: summary</a:t>
            </a:r>
          </a:p>
        </p:txBody>
      </p:sp>
      <p:cxnSp>
        <p:nvCxnSpPr>
          <p:cNvPr id="8" name="Straight Arrow Connector 7"/>
          <p:cNvCxnSpPr/>
          <p:nvPr/>
        </p:nvCxnSpPr>
        <p:spPr>
          <a:xfrm>
            <a:off x="1763688" y="3212976"/>
            <a:ext cx="216024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1763688" y="1268760"/>
            <a:ext cx="0" cy="19442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Arc 10"/>
          <p:cNvSpPr/>
          <p:nvPr/>
        </p:nvSpPr>
        <p:spPr>
          <a:xfrm>
            <a:off x="323044" y="2240868"/>
            <a:ext cx="2881288" cy="1944216"/>
          </a:xfrm>
          <a:prstGeom prst="arc">
            <a:avLst>
              <a:gd name="adj1" fmla="val 16224581"/>
              <a:gd name="adj2" fmla="val 21576951"/>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Rectangle 16"/>
          <p:cNvSpPr/>
          <p:nvPr/>
        </p:nvSpPr>
        <p:spPr>
          <a:xfrm>
            <a:off x="1763688" y="2564904"/>
            <a:ext cx="1080120" cy="45719"/>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a:off x="5364572" y="3272186"/>
            <a:ext cx="216024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5364572" y="1327970"/>
            <a:ext cx="0" cy="19442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Arc 24"/>
          <p:cNvSpPr/>
          <p:nvPr/>
        </p:nvSpPr>
        <p:spPr>
          <a:xfrm>
            <a:off x="3923928" y="2300078"/>
            <a:ext cx="2881288" cy="1944216"/>
          </a:xfrm>
          <a:prstGeom prst="arc">
            <a:avLst>
              <a:gd name="adj1" fmla="val 16224581"/>
              <a:gd name="adj2" fmla="val 21576951"/>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Rectangle 26"/>
          <p:cNvSpPr/>
          <p:nvPr/>
        </p:nvSpPr>
        <p:spPr>
          <a:xfrm>
            <a:off x="5940152" y="2420888"/>
            <a:ext cx="45719" cy="851298"/>
          </a:xfrm>
          <a:prstGeom prst="rect">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29" name="Straight Arrow Connector 28"/>
          <p:cNvCxnSpPr/>
          <p:nvPr/>
        </p:nvCxnSpPr>
        <p:spPr>
          <a:xfrm>
            <a:off x="2627784" y="2132856"/>
            <a:ext cx="0" cy="43204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2627784" y="2614900"/>
            <a:ext cx="0" cy="31432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2843808" y="1790654"/>
            <a:ext cx="0" cy="6302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1763688" y="1916832"/>
            <a:ext cx="1080120"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247843" y="1421322"/>
            <a:ext cx="922047" cy="369332"/>
          </a:xfrm>
          <a:prstGeom prst="rect">
            <a:avLst/>
          </a:prstGeom>
          <a:noFill/>
        </p:spPr>
        <p:txBody>
          <a:bodyPr wrap="none" rtlCol="0">
            <a:spAutoFit/>
          </a:bodyPr>
          <a:lstStyle/>
          <a:p>
            <a:r>
              <a:rPr lang="en-US" dirty="0"/>
              <a:t>D=D(y)</a:t>
            </a:r>
          </a:p>
        </p:txBody>
      </p:sp>
      <p:sp>
        <p:nvSpPr>
          <p:cNvPr id="37" name="TextBox 36"/>
          <p:cNvSpPr txBox="1"/>
          <p:nvPr/>
        </p:nvSpPr>
        <p:spPr>
          <a:xfrm>
            <a:off x="3865284" y="3215869"/>
            <a:ext cx="300082" cy="369332"/>
          </a:xfrm>
          <a:prstGeom prst="rect">
            <a:avLst/>
          </a:prstGeom>
          <a:noFill/>
        </p:spPr>
        <p:txBody>
          <a:bodyPr wrap="none" rtlCol="0">
            <a:spAutoFit/>
          </a:bodyPr>
          <a:lstStyle/>
          <a:p>
            <a:r>
              <a:rPr lang="en-US" dirty="0"/>
              <a:t>x</a:t>
            </a:r>
          </a:p>
        </p:txBody>
      </p:sp>
      <p:sp>
        <p:nvSpPr>
          <p:cNvPr id="38" name="TextBox 37"/>
          <p:cNvSpPr txBox="1"/>
          <p:nvPr/>
        </p:nvSpPr>
        <p:spPr>
          <a:xfrm>
            <a:off x="1823259" y="1034526"/>
            <a:ext cx="300082" cy="369332"/>
          </a:xfrm>
          <a:prstGeom prst="rect">
            <a:avLst/>
          </a:prstGeom>
          <a:noFill/>
        </p:spPr>
        <p:txBody>
          <a:bodyPr wrap="none" rtlCol="0">
            <a:spAutoFit/>
          </a:bodyPr>
          <a:lstStyle/>
          <a:p>
            <a:r>
              <a:rPr lang="en-US" dirty="0"/>
              <a:t>y</a:t>
            </a:r>
          </a:p>
        </p:txBody>
      </p:sp>
      <p:cxnSp>
        <p:nvCxnSpPr>
          <p:cNvPr id="40" name="Straight Arrow Connector 39"/>
          <p:cNvCxnSpPr/>
          <p:nvPr/>
        </p:nvCxnSpPr>
        <p:spPr>
          <a:xfrm flipV="1">
            <a:off x="2129753" y="2610623"/>
            <a:ext cx="0" cy="602353"/>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1823259" y="2727133"/>
            <a:ext cx="300082" cy="369332"/>
          </a:xfrm>
          <a:prstGeom prst="rect">
            <a:avLst/>
          </a:prstGeom>
          <a:noFill/>
        </p:spPr>
        <p:txBody>
          <a:bodyPr wrap="none" rtlCol="0">
            <a:spAutoFit/>
          </a:bodyPr>
          <a:lstStyle/>
          <a:p>
            <a:r>
              <a:rPr lang="en-US" dirty="0"/>
              <a:t>y</a:t>
            </a:r>
          </a:p>
        </p:txBody>
      </p:sp>
      <p:graphicFrame>
        <p:nvGraphicFramePr>
          <p:cNvPr id="42" name="Object 41"/>
          <p:cNvGraphicFramePr>
            <a:graphicFrameLocks noChangeAspect="1"/>
          </p:cNvGraphicFramePr>
          <p:nvPr>
            <p:extLst>
              <p:ext uri="{D42A27DB-BD31-4B8C-83A1-F6EECF244321}">
                <p14:modId xmlns:p14="http://schemas.microsoft.com/office/powerpoint/2010/main" val="459077828"/>
              </p:ext>
            </p:extLst>
          </p:nvPr>
        </p:nvGraphicFramePr>
        <p:xfrm>
          <a:off x="1630363" y="3933825"/>
          <a:ext cx="2312987" cy="1497013"/>
        </p:xfrm>
        <a:graphic>
          <a:graphicData uri="http://schemas.openxmlformats.org/presentationml/2006/ole">
            <mc:AlternateContent xmlns:mc="http://schemas.openxmlformats.org/markup-compatibility/2006">
              <mc:Choice xmlns:v="urn:schemas-microsoft-com:vml" Requires="v">
                <p:oleObj name="Equation" r:id="rId3" imgW="1549080" imgH="1002960" progId="Equation.DSMT4">
                  <p:embed/>
                </p:oleObj>
              </mc:Choice>
              <mc:Fallback>
                <p:oleObj name="Equation" r:id="rId3" imgW="1549080" imgH="1002960" progId="Equation.DSMT4">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0363" y="3933825"/>
                        <a:ext cx="2312987" cy="1497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4" name="Straight Arrow Connector 43"/>
          <p:cNvCxnSpPr/>
          <p:nvPr/>
        </p:nvCxnSpPr>
        <p:spPr>
          <a:xfrm>
            <a:off x="5387431" y="2661871"/>
            <a:ext cx="575580"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5990852" y="2407568"/>
            <a:ext cx="1010086" cy="131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V="1">
            <a:off x="6948264" y="2420888"/>
            <a:ext cx="0" cy="864442"/>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2627784" y="2795689"/>
            <a:ext cx="428322" cy="369332"/>
          </a:xfrm>
          <a:prstGeom prst="rect">
            <a:avLst/>
          </a:prstGeom>
          <a:noFill/>
        </p:spPr>
        <p:txBody>
          <a:bodyPr wrap="none" rtlCol="0">
            <a:spAutoFit/>
          </a:bodyPr>
          <a:lstStyle/>
          <a:p>
            <a:r>
              <a:rPr lang="en-US" dirty="0" err="1"/>
              <a:t>dy</a:t>
            </a:r>
            <a:endParaRPr lang="en-US" dirty="0"/>
          </a:p>
        </p:txBody>
      </p:sp>
      <p:sp>
        <p:nvSpPr>
          <p:cNvPr id="51" name="TextBox 50"/>
          <p:cNvSpPr txBox="1"/>
          <p:nvPr/>
        </p:nvSpPr>
        <p:spPr>
          <a:xfrm>
            <a:off x="5406728" y="2292539"/>
            <a:ext cx="245634" cy="369332"/>
          </a:xfrm>
          <a:prstGeom prst="rect">
            <a:avLst/>
          </a:prstGeom>
          <a:noFill/>
        </p:spPr>
        <p:txBody>
          <a:bodyPr wrap="square" rtlCol="0">
            <a:spAutoFit/>
          </a:bodyPr>
          <a:lstStyle/>
          <a:p>
            <a:r>
              <a:rPr lang="en-US" dirty="0"/>
              <a:t>x</a:t>
            </a:r>
          </a:p>
        </p:txBody>
      </p:sp>
      <p:cxnSp>
        <p:nvCxnSpPr>
          <p:cNvPr id="53" name="Straight Arrow Connector 52"/>
          <p:cNvCxnSpPr/>
          <p:nvPr/>
        </p:nvCxnSpPr>
        <p:spPr>
          <a:xfrm flipH="1">
            <a:off x="5985871" y="2960103"/>
            <a:ext cx="22941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5669505" y="2940284"/>
            <a:ext cx="264931"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5304180" y="2929990"/>
            <a:ext cx="428322" cy="369332"/>
          </a:xfrm>
          <a:prstGeom prst="rect">
            <a:avLst/>
          </a:prstGeom>
          <a:noFill/>
        </p:spPr>
        <p:txBody>
          <a:bodyPr wrap="none" rtlCol="0">
            <a:spAutoFit/>
          </a:bodyPr>
          <a:lstStyle/>
          <a:p>
            <a:r>
              <a:rPr lang="en-US" dirty="0"/>
              <a:t>dx</a:t>
            </a:r>
          </a:p>
        </p:txBody>
      </p:sp>
      <p:sp>
        <p:nvSpPr>
          <p:cNvPr id="57" name="TextBox 56"/>
          <p:cNvSpPr txBox="1"/>
          <p:nvPr/>
        </p:nvSpPr>
        <p:spPr>
          <a:xfrm>
            <a:off x="6995957" y="2639011"/>
            <a:ext cx="922047" cy="369332"/>
          </a:xfrm>
          <a:prstGeom prst="rect">
            <a:avLst/>
          </a:prstGeom>
          <a:noFill/>
        </p:spPr>
        <p:txBody>
          <a:bodyPr wrap="none" rtlCol="0">
            <a:spAutoFit/>
          </a:bodyPr>
          <a:lstStyle/>
          <a:p>
            <a:r>
              <a:rPr lang="en-US" dirty="0"/>
              <a:t>H=H(x)</a:t>
            </a:r>
          </a:p>
        </p:txBody>
      </p:sp>
      <p:sp>
        <p:nvSpPr>
          <p:cNvPr id="58" name="TextBox 57"/>
          <p:cNvSpPr txBox="1"/>
          <p:nvPr/>
        </p:nvSpPr>
        <p:spPr>
          <a:xfrm>
            <a:off x="7456981" y="3289086"/>
            <a:ext cx="300082" cy="369332"/>
          </a:xfrm>
          <a:prstGeom prst="rect">
            <a:avLst/>
          </a:prstGeom>
          <a:noFill/>
        </p:spPr>
        <p:txBody>
          <a:bodyPr wrap="none" rtlCol="0">
            <a:spAutoFit/>
          </a:bodyPr>
          <a:lstStyle/>
          <a:p>
            <a:r>
              <a:rPr lang="en-US" dirty="0"/>
              <a:t>x</a:t>
            </a:r>
          </a:p>
        </p:txBody>
      </p:sp>
      <p:sp>
        <p:nvSpPr>
          <p:cNvPr id="59" name="TextBox 58"/>
          <p:cNvSpPr txBox="1"/>
          <p:nvPr/>
        </p:nvSpPr>
        <p:spPr>
          <a:xfrm>
            <a:off x="4932040" y="1143304"/>
            <a:ext cx="300082" cy="369332"/>
          </a:xfrm>
          <a:prstGeom prst="rect">
            <a:avLst/>
          </a:prstGeom>
          <a:noFill/>
        </p:spPr>
        <p:txBody>
          <a:bodyPr wrap="none" rtlCol="0">
            <a:spAutoFit/>
          </a:bodyPr>
          <a:lstStyle/>
          <a:p>
            <a:r>
              <a:rPr lang="en-US" dirty="0"/>
              <a:t>y</a:t>
            </a:r>
          </a:p>
        </p:txBody>
      </p:sp>
      <p:graphicFrame>
        <p:nvGraphicFramePr>
          <p:cNvPr id="60" name="Object 59"/>
          <p:cNvGraphicFramePr>
            <a:graphicFrameLocks noChangeAspect="1"/>
          </p:cNvGraphicFramePr>
          <p:nvPr>
            <p:extLst>
              <p:ext uri="{D42A27DB-BD31-4B8C-83A1-F6EECF244321}">
                <p14:modId xmlns:p14="http://schemas.microsoft.com/office/powerpoint/2010/main" val="2650540451"/>
              </p:ext>
            </p:extLst>
          </p:nvPr>
        </p:nvGraphicFramePr>
        <p:xfrm>
          <a:off x="4792663" y="4005263"/>
          <a:ext cx="2387600" cy="1497012"/>
        </p:xfrm>
        <a:graphic>
          <a:graphicData uri="http://schemas.openxmlformats.org/presentationml/2006/ole">
            <mc:AlternateContent xmlns:mc="http://schemas.openxmlformats.org/markup-compatibility/2006">
              <mc:Choice xmlns:v="urn:schemas-microsoft-com:vml" Requires="v">
                <p:oleObj name="Equation" r:id="rId5" imgW="1600200" imgH="1002960" progId="Equation.DSMT4">
                  <p:embed/>
                </p:oleObj>
              </mc:Choice>
              <mc:Fallback>
                <p:oleObj name="Equation" r:id="rId5" imgW="1600200" imgH="1002960" progId="Equation.DSMT4">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92663" y="4005263"/>
                        <a:ext cx="2387600" cy="1497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 name="Oval 60"/>
          <p:cNvSpPr/>
          <p:nvPr/>
        </p:nvSpPr>
        <p:spPr>
          <a:xfrm>
            <a:off x="2280888" y="2553510"/>
            <a:ext cx="45719" cy="45719"/>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4" name="Oval 63"/>
          <p:cNvSpPr/>
          <p:nvPr/>
        </p:nvSpPr>
        <p:spPr>
          <a:xfrm>
            <a:off x="5934436" y="2800818"/>
            <a:ext cx="45719" cy="45719"/>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66" name="Straight Connector 65"/>
          <p:cNvCxnSpPr/>
          <p:nvPr/>
        </p:nvCxnSpPr>
        <p:spPr>
          <a:xfrm flipV="1">
            <a:off x="2303748" y="2132856"/>
            <a:ext cx="0" cy="3443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1763688" y="2348880"/>
            <a:ext cx="540059"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1748971" y="1962805"/>
            <a:ext cx="543739" cy="369332"/>
          </a:xfrm>
          <a:prstGeom prst="rect">
            <a:avLst/>
          </a:prstGeom>
          <a:noFill/>
        </p:spPr>
        <p:txBody>
          <a:bodyPr wrap="none" rtlCol="0">
            <a:spAutoFit/>
          </a:bodyPr>
          <a:lstStyle/>
          <a:p>
            <a:r>
              <a:rPr lang="en-US" dirty="0"/>
              <a:t>D/2</a:t>
            </a:r>
          </a:p>
        </p:txBody>
      </p:sp>
      <p:cxnSp>
        <p:nvCxnSpPr>
          <p:cNvPr id="72" name="Straight Connector 71"/>
          <p:cNvCxnSpPr/>
          <p:nvPr/>
        </p:nvCxnSpPr>
        <p:spPr>
          <a:xfrm>
            <a:off x="6100576" y="2828342"/>
            <a:ext cx="29496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6300192" y="2828342"/>
            <a:ext cx="0" cy="443844"/>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245344" y="2843644"/>
            <a:ext cx="543739" cy="369332"/>
          </a:xfrm>
          <a:prstGeom prst="rect">
            <a:avLst/>
          </a:prstGeom>
          <a:noFill/>
        </p:spPr>
        <p:txBody>
          <a:bodyPr wrap="none" rtlCol="0">
            <a:spAutoFit/>
          </a:bodyPr>
          <a:lstStyle/>
          <a:p>
            <a:r>
              <a:rPr lang="en-US" dirty="0"/>
              <a:t>H/2</a:t>
            </a:r>
          </a:p>
        </p:txBody>
      </p:sp>
    </p:spTree>
    <p:extLst>
      <p:ext uri="{BB962C8B-B14F-4D97-AF65-F5344CB8AC3E}">
        <p14:creationId xmlns:p14="http://schemas.microsoft.com/office/powerpoint/2010/main" val="1226562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59" name="Text Box 21"/>
          <p:cNvSpPr txBox="1">
            <a:spLocks noChangeArrowheads="1"/>
          </p:cNvSpPr>
          <p:nvPr/>
        </p:nvSpPr>
        <p:spPr bwMode="auto">
          <a:xfrm>
            <a:off x="372977" y="172870"/>
            <a:ext cx="4143374" cy="1200329"/>
          </a:xfrm>
          <a:prstGeom prst="rect">
            <a:avLst/>
          </a:prstGeom>
          <a:noFill/>
          <a:ln w="9525">
            <a:noFill/>
            <a:miter lim="800000"/>
            <a:headEnd/>
            <a:tailEnd/>
          </a:ln>
        </p:spPr>
        <p:txBody>
          <a:bodyPr wrap="square">
            <a:spAutoFit/>
          </a:bodyPr>
          <a:lstStyle/>
          <a:p>
            <a:r>
              <a:rPr lang="en-US" dirty="0">
                <a:solidFill>
                  <a:srgbClr val="C00000"/>
                </a:solidFill>
              </a:rPr>
              <a:t>Example 7.3</a:t>
            </a:r>
          </a:p>
          <a:p>
            <a:endParaRPr lang="en-US" dirty="0">
              <a:solidFill>
                <a:srgbClr val="C00000"/>
              </a:solidFill>
            </a:endParaRPr>
          </a:p>
          <a:p>
            <a:r>
              <a:rPr lang="en-US" dirty="0"/>
              <a:t>Locate the centroid of the area between the curve and the line y = b.</a:t>
            </a:r>
          </a:p>
        </p:txBody>
      </p:sp>
      <p:graphicFrame>
        <p:nvGraphicFramePr>
          <p:cNvPr id="12438" name="Object 150"/>
          <p:cNvGraphicFramePr>
            <a:graphicFrameLocks noChangeAspect="1"/>
          </p:cNvGraphicFramePr>
          <p:nvPr/>
        </p:nvGraphicFramePr>
        <p:xfrm>
          <a:off x="971550" y="2420938"/>
          <a:ext cx="1944688" cy="1414462"/>
        </p:xfrm>
        <a:graphic>
          <a:graphicData uri="http://schemas.openxmlformats.org/presentationml/2006/ole">
            <mc:AlternateContent xmlns:mc="http://schemas.openxmlformats.org/markup-compatibility/2006">
              <mc:Choice xmlns:v="urn:schemas-microsoft-com:vml" Requires="v">
                <p:oleObj name="Equation" r:id="rId3" imgW="1257300" imgH="914400" progId="Equation.DSMT4">
                  <p:embed/>
                </p:oleObj>
              </mc:Choice>
              <mc:Fallback>
                <p:oleObj name="Equation" r:id="rId3" imgW="1257300" imgH="914400" progId="Equation.DSMT4">
                  <p:embed/>
                  <p:pic>
                    <p:nvPicPr>
                      <p:cNvPr id="0" name="Picture 18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2420938"/>
                        <a:ext cx="1944688" cy="1414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1">
            <a:extLst>
              <a:ext uri="{FF2B5EF4-FFF2-40B4-BE49-F238E27FC236}">
                <a16:creationId xmlns:a16="http://schemas.microsoft.com/office/drawing/2014/main" id="{9740E1F9-C573-40F7-BC57-401D69C4ECFE}"/>
              </a:ext>
            </a:extLst>
          </p:cNvPr>
          <p:cNvGrpSpPr/>
          <p:nvPr/>
        </p:nvGrpSpPr>
        <p:grpSpPr>
          <a:xfrm>
            <a:off x="5353756" y="3037459"/>
            <a:ext cx="2894013" cy="2068513"/>
            <a:chOff x="4140200" y="1431925"/>
            <a:chExt cx="2894013" cy="2068513"/>
          </a:xfrm>
        </p:grpSpPr>
        <p:grpSp>
          <p:nvGrpSpPr>
            <p:cNvPr id="23583" name="Group 31"/>
            <p:cNvGrpSpPr>
              <a:grpSpLocks/>
            </p:cNvGrpSpPr>
            <p:nvPr/>
          </p:nvGrpSpPr>
          <p:grpSpPr bwMode="auto">
            <a:xfrm>
              <a:off x="4643438" y="2205038"/>
              <a:ext cx="1728787" cy="1152525"/>
              <a:chOff x="2925" y="1389"/>
              <a:chExt cx="636" cy="363"/>
            </a:xfrm>
            <a:solidFill>
              <a:schemeClr val="bg1">
                <a:lumMod val="85000"/>
              </a:schemeClr>
            </a:solidFill>
          </p:grpSpPr>
          <p:sp>
            <p:nvSpPr>
              <p:cNvPr id="23575" name="Rectangle 23"/>
              <p:cNvSpPr>
                <a:spLocks noChangeArrowheads="1"/>
              </p:cNvSpPr>
              <p:nvPr/>
            </p:nvSpPr>
            <p:spPr bwMode="auto">
              <a:xfrm>
                <a:off x="2926" y="1389"/>
                <a:ext cx="590" cy="363"/>
              </a:xfrm>
              <a:prstGeom prst="rect">
                <a:avLst/>
              </a:prstGeom>
              <a:grpFill/>
              <a:ln w="9525">
                <a:solidFill>
                  <a:schemeClr val="tx1"/>
                </a:solidFill>
                <a:miter lim="800000"/>
                <a:headEnd/>
                <a:tailEnd/>
              </a:ln>
              <a:effectLst/>
            </p:spPr>
            <p:txBody>
              <a:bodyPr wrap="none" anchor="ctr"/>
              <a:lstStyle/>
              <a:p>
                <a:pPr>
                  <a:defRPr/>
                </a:pPr>
                <a:endParaRPr lang="en-US"/>
              </a:p>
            </p:txBody>
          </p:sp>
          <p:sp>
            <p:nvSpPr>
              <p:cNvPr id="23576" name="Arc 24"/>
              <p:cNvSpPr>
                <a:spLocks/>
              </p:cNvSpPr>
              <p:nvPr/>
            </p:nvSpPr>
            <p:spPr bwMode="auto">
              <a:xfrm flipH="1">
                <a:off x="2925" y="1389"/>
                <a:ext cx="636" cy="363"/>
              </a:xfrm>
              <a:custGeom>
                <a:avLst/>
                <a:gdLst>
                  <a:gd name="G0" fmla="+- 1140 0 0"/>
                  <a:gd name="G1" fmla="+- 21600 0 0"/>
                  <a:gd name="G2" fmla="+- 21600 0 0"/>
                  <a:gd name="T0" fmla="*/ 0 w 22740"/>
                  <a:gd name="T1" fmla="*/ 30 h 21600"/>
                  <a:gd name="T2" fmla="*/ 22740 w 22740"/>
                  <a:gd name="T3" fmla="*/ 21600 h 21600"/>
                  <a:gd name="T4" fmla="*/ 1140 w 22740"/>
                  <a:gd name="T5" fmla="*/ 21600 h 21600"/>
                </a:gdLst>
                <a:ahLst/>
                <a:cxnLst>
                  <a:cxn ang="0">
                    <a:pos x="T0" y="T1"/>
                  </a:cxn>
                  <a:cxn ang="0">
                    <a:pos x="T2" y="T3"/>
                  </a:cxn>
                  <a:cxn ang="0">
                    <a:pos x="T4" y="T5"/>
                  </a:cxn>
                </a:cxnLst>
                <a:rect l="0" t="0" r="r" b="b"/>
                <a:pathLst>
                  <a:path w="22740" h="21600" fill="none" extrusionOk="0">
                    <a:moveTo>
                      <a:pt x="0" y="30"/>
                    </a:moveTo>
                    <a:cubicBezTo>
                      <a:pt x="379" y="10"/>
                      <a:pt x="759" y="-1"/>
                      <a:pt x="1140" y="0"/>
                    </a:cubicBezTo>
                    <a:cubicBezTo>
                      <a:pt x="13069" y="0"/>
                      <a:pt x="22740" y="9670"/>
                      <a:pt x="22740" y="21600"/>
                    </a:cubicBezTo>
                  </a:path>
                  <a:path w="22740" h="21600" stroke="0" extrusionOk="0">
                    <a:moveTo>
                      <a:pt x="0" y="30"/>
                    </a:moveTo>
                    <a:cubicBezTo>
                      <a:pt x="379" y="10"/>
                      <a:pt x="759" y="-1"/>
                      <a:pt x="1140" y="0"/>
                    </a:cubicBezTo>
                    <a:cubicBezTo>
                      <a:pt x="13069" y="0"/>
                      <a:pt x="22740" y="9670"/>
                      <a:pt x="22740" y="21600"/>
                    </a:cubicBezTo>
                    <a:lnTo>
                      <a:pt x="1140" y="21600"/>
                    </a:lnTo>
                    <a:close/>
                  </a:path>
                </a:pathLst>
              </a:custGeom>
              <a:solidFill>
                <a:schemeClr val="bg1"/>
              </a:solidFill>
              <a:ln w="9525">
                <a:solidFill>
                  <a:schemeClr val="tx1"/>
                </a:solidFill>
                <a:round/>
                <a:headEnd/>
                <a:tailEnd/>
              </a:ln>
              <a:effectLst/>
            </p:spPr>
            <p:txBody>
              <a:bodyPr wrap="none" anchor="ctr"/>
              <a:lstStyle/>
              <a:p>
                <a:pPr>
                  <a:defRPr/>
                </a:pPr>
                <a:endParaRPr lang="en-US"/>
              </a:p>
            </p:txBody>
          </p:sp>
        </p:grpSp>
        <p:sp>
          <p:nvSpPr>
            <p:cNvPr id="12461" name="Text Box 32"/>
            <p:cNvSpPr txBox="1">
              <a:spLocks noChangeArrowheads="1"/>
            </p:cNvSpPr>
            <p:nvPr/>
          </p:nvSpPr>
          <p:spPr bwMode="auto">
            <a:xfrm>
              <a:off x="4551363" y="1431925"/>
              <a:ext cx="2482850" cy="366713"/>
            </a:xfrm>
            <a:prstGeom prst="rect">
              <a:avLst/>
            </a:prstGeom>
            <a:noFill/>
            <a:ln w="9525">
              <a:noFill/>
              <a:miter lim="800000"/>
              <a:headEnd/>
              <a:tailEnd/>
            </a:ln>
          </p:spPr>
          <p:txBody>
            <a:bodyPr wrap="none">
              <a:spAutoFit/>
            </a:bodyPr>
            <a:lstStyle/>
            <a:p>
              <a:r>
                <a:rPr lang="en-US"/>
                <a:t>choose a strip element</a:t>
              </a:r>
            </a:p>
          </p:txBody>
        </p:sp>
        <p:sp>
          <p:nvSpPr>
            <p:cNvPr id="12462" name="Rectangle 33"/>
            <p:cNvSpPr>
              <a:spLocks noChangeArrowheads="1"/>
            </p:cNvSpPr>
            <p:nvPr/>
          </p:nvSpPr>
          <p:spPr bwMode="auto">
            <a:xfrm>
              <a:off x="4643438" y="2420938"/>
              <a:ext cx="576262" cy="71437"/>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2463" name="Line 34"/>
            <p:cNvSpPr>
              <a:spLocks noChangeShapeType="1"/>
            </p:cNvSpPr>
            <p:nvPr/>
          </p:nvSpPr>
          <p:spPr bwMode="auto">
            <a:xfrm>
              <a:off x="4932363" y="2060575"/>
              <a:ext cx="0" cy="360363"/>
            </a:xfrm>
            <a:prstGeom prst="line">
              <a:avLst/>
            </a:prstGeom>
            <a:noFill/>
            <a:ln w="9525">
              <a:solidFill>
                <a:schemeClr val="tx1"/>
              </a:solidFill>
              <a:round/>
              <a:headEnd/>
              <a:tailEnd type="triangle" w="med" len="med"/>
            </a:ln>
          </p:spPr>
          <p:txBody>
            <a:bodyPr/>
            <a:lstStyle/>
            <a:p>
              <a:endParaRPr lang="en-US"/>
            </a:p>
          </p:txBody>
        </p:sp>
        <p:sp>
          <p:nvSpPr>
            <p:cNvPr id="12464" name="Line 35"/>
            <p:cNvSpPr>
              <a:spLocks noChangeShapeType="1"/>
            </p:cNvSpPr>
            <p:nvPr/>
          </p:nvSpPr>
          <p:spPr bwMode="auto">
            <a:xfrm flipV="1">
              <a:off x="4932363" y="2492375"/>
              <a:ext cx="0" cy="288925"/>
            </a:xfrm>
            <a:prstGeom prst="line">
              <a:avLst/>
            </a:prstGeom>
            <a:noFill/>
            <a:ln w="9525">
              <a:solidFill>
                <a:schemeClr val="tx1"/>
              </a:solidFill>
              <a:round/>
              <a:headEnd/>
              <a:tailEnd type="triangle" w="med" len="med"/>
            </a:ln>
          </p:spPr>
          <p:txBody>
            <a:bodyPr/>
            <a:lstStyle/>
            <a:p>
              <a:endParaRPr lang="en-US"/>
            </a:p>
          </p:txBody>
        </p:sp>
        <p:sp>
          <p:nvSpPr>
            <p:cNvPr id="12465" name="Text Box 36"/>
            <p:cNvSpPr txBox="1">
              <a:spLocks noChangeArrowheads="1"/>
            </p:cNvSpPr>
            <p:nvPr/>
          </p:nvSpPr>
          <p:spPr bwMode="auto">
            <a:xfrm>
              <a:off x="4932040" y="1844824"/>
              <a:ext cx="425450" cy="366712"/>
            </a:xfrm>
            <a:prstGeom prst="rect">
              <a:avLst/>
            </a:prstGeom>
            <a:noFill/>
            <a:ln w="9525">
              <a:noFill/>
              <a:miter lim="800000"/>
              <a:headEnd/>
              <a:tailEnd/>
            </a:ln>
          </p:spPr>
          <p:txBody>
            <a:bodyPr wrap="none">
              <a:spAutoFit/>
            </a:bodyPr>
            <a:lstStyle/>
            <a:p>
              <a:r>
                <a:rPr lang="en-US" dirty="0" err="1"/>
                <a:t>dy</a:t>
              </a:r>
              <a:endParaRPr lang="en-US" dirty="0"/>
            </a:p>
          </p:txBody>
        </p:sp>
        <p:sp>
          <p:nvSpPr>
            <p:cNvPr id="12466" name="Line 37"/>
            <p:cNvSpPr>
              <a:spLocks noChangeShapeType="1"/>
            </p:cNvSpPr>
            <p:nvPr/>
          </p:nvSpPr>
          <p:spPr bwMode="auto">
            <a:xfrm>
              <a:off x="5219700" y="2636838"/>
              <a:ext cx="0" cy="360362"/>
            </a:xfrm>
            <a:prstGeom prst="line">
              <a:avLst/>
            </a:prstGeom>
            <a:noFill/>
            <a:ln w="9525">
              <a:solidFill>
                <a:schemeClr val="tx1"/>
              </a:solidFill>
              <a:round/>
              <a:headEnd/>
              <a:tailEnd/>
            </a:ln>
          </p:spPr>
          <p:txBody>
            <a:bodyPr/>
            <a:lstStyle/>
            <a:p>
              <a:endParaRPr lang="en-US"/>
            </a:p>
          </p:txBody>
        </p:sp>
        <p:sp>
          <p:nvSpPr>
            <p:cNvPr id="12467" name="Line 38"/>
            <p:cNvSpPr>
              <a:spLocks noChangeShapeType="1"/>
            </p:cNvSpPr>
            <p:nvPr/>
          </p:nvSpPr>
          <p:spPr bwMode="auto">
            <a:xfrm>
              <a:off x="4643438" y="2852738"/>
              <a:ext cx="576262" cy="0"/>
            </a:xfrm>
            <a:prstGeom prst="line">
              <a:avLst/>
            </a:prstGeom>
            <a:noFill/>
            <a:ln w="9525">
              <a:solidFill>
                <a:schemeClr val="tx1"/>
              </a:solidFill>
              <a:round/>
              <a:headEnd/>
              <a:tailEnd type="triangle" w="med" len="med"/>
            </a:ln>
          </p:spPr>
          <p:txBody>
            <a:bodyPr/>
            <a:lstStyle/>
            <a:p>
              <a:endParaRPr lang="en-US"/>
            </a:p>
          </p:txBody>
        </p:sp>
        <p:graphicFrame>
          <p:nvGraphicFramePr>
            <p:cNvPr id="12437" name="Object 149"/>
            <p:cNvGraphicFramePr>
              <a:graphicFrameLocks noChangeAspect="1"/>
            </p:cNvGraphicFramePr>
            <p:nvPr>
              <p:extLst>
                <p:ext uri="{D42A27DB-BD31-4B8C-83A1-F6EECF244321}">
                  <p14:modId xmlns:p14="http://schemas.microsoft.com/office/powerpoint/2010/main" val="2899517477"/>
                </p:ext>
              </p:extLst>
            </p:nvPr>
          </p:nvGraphicFramePr>
          <p:xfrm>
            <a:off x="4859338" y="2924175"/>
            <a:ext cx="401637" cy="576263"/>
          </p:xfrm>
          <a:graphic>
            <a:graphicData uri="http://schemas.openxmlformats.org/presentationml/2006/ole">
              <mc:AlternateContent xmlns:mc="http://schemas.openxmlformats.org/markup-compatibility/2006">
                <mc:Choice xmlns:v="urn:schemas-microsoft-com:vml" Requires="v">
                  <p:oleObj name="Equation" r:id="rId5" imgW="291973" imgH="418918" progId="Equation.DSMT4">
                    <p:embed/>
                  </p:oleObj>
                </mc:Choice>
                <mc:Fallback>
                  <p:oleObj name="Equation" r:id="rId5" imgW="291973" imgH="418918" progId="Equation.DSMT4">
                    <p:embed/>
                    <p:pic>
                      <p:nvPicPr>
                        <p:cNvPr id="0" name="Picture 1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9338" y="2924175"/>
                          <a:ext cx="401637" cy="576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468" name="Line 41"/>
            <p:cNvSpPr>
              <a:spLocks noChangeShapeType="1"/>
            </p:cNvSpPr>
            <p:nvPr/>
          </p:nvSpPr>
          <p:spPr bwMode="auto">
            <a:xfrm>
              <a:off x="4356100" y="3357563"/>
              <a:ext cx="215900" cy="0"/>
            </a:xfrm>
            <a:prstGeom prst="line">
              <a:avLst/>
            </a:prstGeom>
            <a:noFill/>
            <a:ln w="9525">
              <a:solidFill>
                <a:schemeClr val="tx1"/>
              </a:solidFill>
              <a:round/>
              <a:headEnd/>
              <a:tailEnd/>
            </a:ln>
          </p:spPr>
          <p:txBody>
            <a:bodyPr/>
            <a:lstStyle/>
            <a:p>
              <a:endParaRPr lang="en-US"/>
            </a:p>
          </p:txBody>
        </p:sp>
        <p:sp>
          <p:nvSpPr>
            <p:cNvPr id="12469" name="Line 42"/>
            <p:cNvSpPr>
              <a:spLocks noChangeShapeType="1"/>
            </p:cNvSpPr>
            <p:nvPr/>
          </p:nvSpPr>
          <p:spPr bwMode="auto">
            <a:xfrm>
              <a:off x="4356100" y="2492375"/>
              <a:ext cx="215900" cy="0"/>
            </a:xfrm>
            <a:prstGeom prst="line">
              <a:avLst/>
            </a:prstGeom>
            <a:noFill/>
            <a:ln w="9525">
              <a:solidFill>
                <a:schemeClr val="tx1"/>
              </a:solidFill>
              <a:round/>
              <a:headEnd/>
              <a:tailEnd/>
            </a:ln>
          </p:spPr>
          <p:txBody>
            <a:bodyPr/>
            <a:lstStyle/>
            <a:p>
              <a:endParaRPr lang="en-US"/>
            </a:p>
          </p:txBody>
        </p:sp>
        <p:sp>
          <p:nvSpPr>
            <p:cNvPr id="12470" name="Line 43"/>
            <p:cNvSpPr>
              <a:spLocks noChangeShapeType="1"/>
            </p:cNvSpPr>
            <p:nvPr/>
          </p:nvSpPr>
          <p:spPr bwMode="auto">
            <a:xfrm flipV="1">
              <a:off x="4427538" y="2492375"/>
              <a:ext cx="0" cy="865188"/>
            </a:xfrm>
            <a:prstGeom prst="line">
              <a:avLst/>
            </a:prstGeom>
            <a:noFill/>
            <a:ln w="9525">
              <a:solidFill>
                <a:schemeClr val="tx1"/>
              </a:solidFill>
              <a:round/>
              <a:headEnd/>
              <a:tailEnd type="triangle" w="med" len="med"/>
            </a:ln>
          </p:spPr>
          <p:txBody>
            <a:bodyPr/>
            <a:lstStyle/>
            <a:p>
              <a:endParaRPr lang="en-US"/>
            </a:p>
          </p:txBody>
        </p:sp>
        <p:graphicFrame>
          <p:nvGraphicFramePr>
            <p:cNvPr id="12439" name="Object 151"/>
            <p:cNvGraphicFramePr>
              <a:graphicFrameLocks noChangeAspect="1"/>
            </p:cNvGraphicFramePr>
            <p:nvPr>
              <p:extLst>
                <p:ext uri="{D42A27DB-BD31-4B8C-83A1-F6EECF244321}">
                  <p14:modId xmlns:p14="http://schemas.microsoft.com/office/powerpoint/2010/main" val="4219601484"/>
                </p:ext>
              </p:extLst>
            </p:nvPr>
          </p:nvGraphicFramePr>
          <p:xfrm>
            <a:off x="4140200" y="2852738"/>
            <a:ext cx="185738" cy="220662"/>
          </p:xfrm>
          <a:graphic>
            <a:graphicData uri="http://schemas.openxmlformats.org/presentationml/2006/ole">
              <mc:AlternateContent xmlns:mc="http://schemas.openxmlformats.org/markup-compatibility/2006">
                <mc:Choice xmlns:v="urn:schemas-microsoft-com:vml" Requires="v">
                  <p:oleObj name="Equation" r:id="rId7" imgW="139579" imgH="164957" progId="Equation.DSMT4">
                    <p:embed/>
                  </p:oleObj>
                </mc:Choice>
                <mc:Fallback>
                  <p:oleObj name="Equation" r:id="rId7" imgW="139579" imgH="164957" progId="Equation.DSMT4">
                    <p:embed/>
                    <p:pic>
                      <p:nvPicPr>
                        <p:cNvPr id="0" name="Picture 18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40200" y="2852738"/>
                          <a:ext cx="185738" cy="220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12440" name="Object 152"/>
          <p:cNvGraphicFramePr>
            <a:graphicFrameLocks noChangeAspect="1"/>
          </p:cNvGraphicFramePr>
          <p:nvPr/>
        </p:nvGraphicFramePr>
        <p:xfrm>
          <a:off x="468313" y="4005263"/>
          <a:ext cx="3863975" cy="879475"/>
        </p:xfrm>
        <a:graphic>
          <a:graphicData uri="http://schemas.openxmlformats.org/presentationml/2006/ole">
            <mc:AlternateContent xmlns:mc="http://schemas.openxmlformats.org/markup-compatibility/2006">
              <mc:Choice xmlns:v="urn:schemas-microsoft-com:vml" Requires="v">
                <p:oleObj name="Equation" r:id="rId9" imgW="2400300" imgH="546100" progId="Equation.DSMT4">
                  <p:embed/>
                </p:oleObj>
              </mc:Choice>
              <mc:Fallback>
                <p:oleObj name="Equation" r:id="rId9" imgW="2400300" imgH="546100" progId="Equation.DSMT4">
                  <p:embed/>
                  <p:pic>
                    <p:nvPicPr>
                      <p:cNvPr id="0" name="Picture 18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8313" y="4005263"/>
                        <a:ext cx="3863975" cy="879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441" name="Object 153"/>
          <p:cNvGraphicFramePr>
            <a:graphicFrameLocks noChangeAspect="1"/>
          </p:cNvGraphicFramePr>
          <p:nvPr>
            <p:extLst>
              <p:ext uri="{D42A27DB-BD31-4B8C-83A1-F6EECF244321}">
                <p14:modId xmlns:p14="http://schemas.microsoft.com/office/powerpoint/2010/main" val="3639153299"/>
              </p:ext>
            </p:extLst>
          </p:nvPr>
        </p:nvGraphicFramePr>
        <p:xfrm>
          <a:off x="165100" y="5084763"/>
          <a:ext cx="4421188" cy="1485900"/>
        </p:xfrm>
        <a:graphic>
          <a:graphicData uri="http://schemas.openxmlformats.org/presentationml/2006/ole">
            <mc:AlternateContent xmlns:mc="http://schemas.openxmlformats.org/markup-compatibility/2006">
              <mc:Choice xmlns:v="urn:schemas-microsoft-com:vml" Requires="v">
                <p:oleObj name="Equation" r:id="rId11" imgW="3174840" imgH="1066680" progId="Equation.DSMT4">
                  <p:embed/>
                </p:oleObj>
              </mc:Choice>
              <mc:Fallback>
                <p:oleObj name="Equation" r:id="rId11" imgW="3174840" imgH="1066680" progId="Equation.DSMT4">
                  <p:embed/>
                  <p:pic>
                    <p:nvPicPr>
                      <p:cNvPr id="0" name="Picture 18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5100" y="5084763"/>
                        <a:ext cx="4421188" cy="148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471" name="AutoShape 48"/>
          <p:cNvSpPr>
            <a:spLocks noChangeArrowheads="1"/>
          </p:cNvSpPr>
          <p:nvPr/>
        </p:nvSpPr>
        <p:spPr bwMode="auto">
          <a:xfrm>
            <a:off x="4725310" y="5633894"/>
            <a:ext cx="360362" cy="288925"/>
          </a:xfrm>
          <a:prstGeom prst="rightArrow">
            <a:avLst>
              <a:gd name="adj1" fmla="val 50000"/>
              <a:gd name="adj2" fmla="val 31181"/>
            </a:avLst>
          </a:prstGeom>
          <a:solidFill>
            <a:schemeClr val="bg1">
              <a:lumMod val="95000"/>
            </a:schemeClr>
          </a:solidFill>
          <a:ln w="9525">
            <a:solidFill>
              <a:schemeClr val="tx1"/>
            </a:solidFill>
            <a:miter lim="800000"/>
            <a:headEnd/>
            <a:tailEnd/>
          </a:ln>
        </p:spPr>
        <p:txBody>
          <a:bodyPr wrap="none" anchor="ctr"/>
          <a:lstStyle/>
          <a:p>
            <a:endParaRPr lang="en-US"/>
          </a:p>
        </p:txBody>
      </p:sp>
      <p:graphicFrame>
        <p:nvGraphicFramePr>
          <p:cNvPr id="12442" name="Object 154"/>
          <p:cNvGraphicFramePr>
            <a:graphicFrameLocks noChangeAspect="1"/>
          </p:cNvGraphicFramePr>
          <p:nvPr/>
        </p:nvGraphicFramePr>
        <p:xfrm>
          <a:off x="5435600" y="5445125"/>
          <a:ext cx="1943100" cy="725488"/>
        </p:xfrm>
        <a:graphic>
          <a:graphicData uri="http://schemas.openxmlformats.org/presentationml/2006/ole">
            <mc:AlternateContent xmlns:mc="http://schemas.openxmlformats.org/markup-compatibility/2006">
              <mc:Choice xmlns:v="urn:schemas-microsoft-com:vml" Requires="v">
                <p:oleObj name="Equation" r:id="rId13" imgW="1054100" imgH="393700" progId="Equation.DSMT4">
                  <p:embed/>
                </p:oleObj>
              </mc:Choice>
              <mc:Fallback>
                <p:oleObj name="Equation" r:id="rId13" imgW="1054100" imgH="393700" progId="Equation.DSMT4">
                  <p:embed/>
                  <p:pic>
                    <p:nvPicPr>
                      <p:cNvPr id="0" name="Picture 18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35600" y="5445125"/>
                        <a:ext cx="1943100" cy="725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 name="Group 2">
            <a:extLst>
              <a:ext uri="{FF2B5EF4-FFF2-40B4-BE49-F238E27FC236}">
                <a16:creationId xmlns:a16="http://schemas.microsoft.com/office/drawing/2014/main" id="{1A820333-52C5-4D43-B286-5A84C7E41598}"/>
              </a:ext>
            </a:extLst>
          </p:cNvPr>
          <p:cNvGrpSpPr/>
          <p:nvPr/>
        </p:nvGrpSpPr>
        <p:grpSpPr>
          <a:xfrm>
            <a:off x="5110076" y="588884"/>
            <a:ext cx="3206340" cy="2311401"/>
            <a:chOff x="1185863" y="-7938"/>
            <a:chExt cx="3206340" cy="2311401"/>
          </a:xfrm>
        </p:grpSpPr>
        <p:sp>
          <p:nvSpPr>
            <p:cNvPr id="23574" name="Rectangle 22"/>
            <p:cNvSpPr>
              <a:spLocks noChangeArrowheads="1"/>
            </p:cNvSpPr>
            <p:nvPr/>
          </p:nvSpPr>
          <p:spPr bwMode="auto">
            <a:xfrm>
              <a:off x="1187450" y="1196975"/>
              <a:ext cx="936625" cy="576263"/>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2445" name="Line 5"/>
            <p:cNvSpPr>
              <a:spLocks noChangeShapeType="1"/>
            </p:cNvSpPr>
            <p:nvPr/>
          </p:nvSpPr>
          <p:spPr bwMode="auto">
            <a:xfrm>
              <a:off x="1187450" y="1773238"/>
              <a:ext cx="2305050" cy="0"/>
            </a:xfrm>
            <a:prstGeom prst="line">
              <a:avLst/>
            </a:prstGeom>
            <a:noFill/>
            <a:ln w="9525">
              <a:solidFill>
                <a:schemeClr val="tx1"/>
              </a:solidFill>
              <a:round/>
              <a:headEnd/>
              <a:tailEnd type="triangle" w="med" len="med"/>
            </a:ln>
          </p:spPr>
          <p:txBody>
            <a:bodyPr/>
            <a:lstStyle/>
            <a:p>
              <a:endParaRPr lang="en-US"/>
            </a:p>
          </p:txBody>
        </p:sp>
        <p:sp>
          <p:nvSpPr>
            <p:cNvPr id="12446" name="Line 6"/>
            <p:cNvSpPr>
              <a:spLocks noChangeShapeType="1"/>
            </p:cNvSpPr>
            <p:nvPr/>
          </p:nvSpPr>
          <p:spPr bwMode="auto">
            <a:xfrm flipV="1">
              <a:off x="1187450" y="260350"/>
              <a:ext cx="0" cy="1512888"/>
            </a:xfrm>
            <a:prstGeom prst="line">
              <a:avLst/>
            </a:prstGeom>
            <a:noFill/>
            <a:ln w="9525">
              <a:solidFill>
                <a:schemeClr val="tx1"/>
              </a:solidFill>
              <a:round/>
              <a:headEnd/>
              <a:tailEnd type="triangle" w="med" len="med"/>
            </a:ln>
          </p:spPr>
          <p:txBody>
            <a:bodyPr/>
            <a:lstStyle/>
            <a:p>
              <a:endParaRPr lang="en-US"/>
            </a:p>
          </p:txBody>
        </p:sp>
        <p:sp>
          <p:nvSpPr>
            <p:cNvPr id="12447" name="Text Box 7"/>
            <p:cNvSpPr txBox="1">
              <a:spLocks noChangeArrowheads="1"/>
            </p:cNvSpPr>
            <p:nvPr/>
          </p:nvSpPr>
          <p:spPr bwMode="auto">
            <a:xfrm>
              <a:off x="3184525" y="1792288"/>
              <a:ext cx="298450" cy="366712"/>
            </a:xfrm>
            <a:prstGeom prst="rect">
              <a:avLst/>
            </a:prstGeom>
            <a:noFill/>
            <a:ln w="9525">
              <a:noFill/>
              <a:miter lim="800000"/>
              <a:headEnd/>
              <a:tailEnd/>
            </a:ln>
          </p:spPr>
          <p:txBody>
            <a:bodyPr wrap="none">
              <a:spAutoFit/>
            </a:bodyPr>
            <a:lstStyle/>
            <a:p>
              <a:r>
                <a:rPr lang="en-US"/>
                <a:t>x</a:t>
              </a:r>
            </a:p>
          </p:txBody>
        </p:sp>
        <p:sp>
          <p:nvSpPr>
            <p:cNvPr id="12448" name="Text Box 8"/>
            <p:cNvSpPr txBox="1">
              <a:spLocks noChangeArrowheads="1"/>
            </p:cNvSpPr>
            <p:nvPr/>
          </p:nvSpPr>
          <p:spPr bwMode="auto">
            <a:xfrm>
              <a:off x="1239838" y="-7938"/>
              <a:ext cx="298450" cy="366713"/>
            </a:xfrm>
            <a:prstGeom prst="rect">
              <a:avLst/>
            </a:prstGeom>
            <a:noFill/>
            <a:ln w="9525">
              <a:noFill/>
              <a:miter lim="800000"/>
              <a:headEnd/>
              <a:tailEnd/>
            </a:ln>
          </p:spPr>
          <p:txBody>
            <a:bodyPr wrap="none">
              <a:spAutoFit/>
            </a:bodyPr>
            <a:lstStyle/>
            <a:p>
              <a:r>
                <a:rPr lang="en-US"/>
                <a:t>y</a:t>
              </a:r>
            </a:p>
          </p:txBody>
        </p:sp>
        <p:sp>
          <p:nvSpPr>
            <p:cNvPr id="12449" name="Arc 9"/>
            <p:cNvSpPr>
              <a:spLocks/>
            </p:cNvSpPr>
            <p:nvPr/>
          </p:nvSpPr>
          <p:spPr bwMode="auto">
            <a:xfrm flipH="1">
              <a:off x="1185863" y="1196975"/>
              <a:ext cx="1009650" cy="576263"/>
            </a:xfrm>
            <a:custGeom>
              <a:avLst/>
              <a:gdLst>
                <a:gd name="T0" fmla="*/ 0 w 22740"/>
                <a:gd name="T1" fmla="*/ 569407 h 21600"/>
                <a:gd name="T2" fmla="*/ 1990359923 w 22740"/>
                <a:gd name="T3" fmla="*/ 410161125 h 21600"/>
                <a:gd name="T4" fmla="*/ 99781136 w 22740"/>
                <a:gd name="T5" fmla="*/ 410161125 h 21600"/>
                <a:gd name="T6" fmla="*/ 0 60000 65536"/>
                <a:gd name="T7" fmla="*/ 0 60000 65536"/>
                <a:gd name="T8" fmla="*/ 0 60000 65536"/>
                <a:gd name="T9" fmla="*/ 0 w 22740"/>
                <a:gd name="T10" fmla="*/ 0 h 21600"/>
                <a:gd name="T11" fmla="*/ 22740 w 22740"/>
                <a:gd name="T12" fmla="*/ 21600 h 21600"/>
              </a:gdLst>
              <a:ahLst/>
              <a:cxnLst>
                <a:cxn ang="T6">
                  <a:pos x="T0" y="T1"/>
                </a:cxn>
                <a:cxn ang="T7">
                  <a:pos x="T2" y="T3"/>
                </a:cxn>
                <a:cxn ang="T8">
                  <a:pos x="T4" y="T5"/>
                </a:cxn>
              </a:cxnLst>
              <a:rect l="T9" t="T10" r="T11" b="T12"/>
              <a:pathLst>
                <a:path w="22740" h="21600" fill="none" extrusionOk="0">
                  <a:moveTo>
                    <a:pt x="0" y="30"/>
                  </a:moveTo>
                  <a:cubicBezTo>
                    <a:pt x="379" y="10"/>
                    <a:pt x="759" y="-1"/>
                    <a:pt x="1140" y="0"/>
                  </a:cubicBezTo>
                  <a:cubicBezTo>
                    <a:pt x="13069" y="0"/>
                    <a:pt x="22740" y="9670"/>
                    <a:pt x="22740" y="21600"/>
                  </a:cubicBezTo>
                </a:path>
                <a:path w="22740" h="21600" stroke="0" extrusionOk="0">
                  <a:moveTo>
                    <a:pt x="0" y="30"/>
                  </a:moveTo>
                  <a:cubicBezTo>
                    <a:pt x="379" y="10"/>
                    <a:pt x="759" y="-1"/>
                    <a:pt x="1140" y="0"/>
                  </a:cubicBezTo>
                  <a:cubicBezTo>
                    <a:pt x="13069" y="0"/>
                    <a:pt x="22740" y="9670"/>
                    <a:pt x="22740" y="21600"/>
                  </a:cubicBezTo>
                  <a:lnTo>
                    <a:pt x="1140" y="21600"/>
                  </a:lnTo>
                  <a:lnTo>
                    <a:pt x="0" y="30"/>
                  </a:lnTo>
                  <a:close/>
                </a:path>
              </a:pathLst>
            </a:custGeom>
            <a:solidFill>
              <a:schemeClr val="bg1"/>
            </a:solidFill>
            <a:ln w="9525">
              <a:solidFill>
                <a:schemeClr val="tx1"/>
              </a:solidFill>
              <a:round/>
              <a:headEnd/>
              <a:tailEnd/>
            </a:ln>
          </p:spPr>
          <p:txBody>
            <a:bodyPr wrap="none" anchor="ctr"/>
            <a:lstStyle/>
            <a:p>
              <a:endParaRPr lang="en-US"/>
            </a:p>
          </p:txBody>
        </p:sp>
        <p:sp>
          <p:nvSpPr>
            <p:cNvPr id="12450" name="Line 11"/>
            <p:cNvSpPr>
              <a:spLocks noChangeShapeType="1"/>
            </p:cNvSpPr>
            <p:nvPr/>
          </p:nvSpPr>
          <p:spPr bwMode="auto">
            <a:xfrm>
              <a:off x="2195513" y="1196975"/>
              <a:ext cx="288925" cy="0"/>
            </a:xfrm>
            <a:prstGeom prst="line">
              <a:avLst/>
            </a:prstGeom>
            <a:noFill/>
            <a:ln w="9525">
              <a:solidFill>
                <a:schemeClr val="tx1"/>
              </a:solidFill>
              <a:round/>
              <a:headEnd/>
              <a:tailEnd/>
            </a:ln>
          </p:spPr>
          <p:txBody>
            <a:bodyPr/>
            <a:lstStyle/>
            <a:p>
              <a:endParaRPr lang="en-US"/>
            </a:p>
          </p:txBody>
        </p:sp>
        <p:sp>
          <p:nvSpPr>
            <p:cNvPr id="12451" name="Line 12"/>
            <p:cNvSpPr>
              <a:spLocks noChangeShapeType="1"/>
            </p:cNvSpPr>
            <p:nvPr/>
          </p:nvSpPr>
          <p:spPr bwMode="auto">
            <a:xfrm>
              <a:off x="2339975" y="1196975"/>
              <a:ext cx="0" cy="576263"/>
            </a:xfrm>
            <a:prstGeom prst="line">
              <a:avLst/>
            </a:prstGeom>
            <a:noFill/>
            <a:ln w="9525">
              <a:solidFill>
                <a:schemeClr val="tx1"/>
              </a:solidFill>
              <a:round/>
              <a:headEnd type="triangle" w="med" len="med"/>
              <a:tailEnd type="triangle" w="med" len="med"/>
            </a:ln>
          </p:spPr>
          <p:txBody>
            <a:bodyPr/>
            <a:lstStyle/>
            <a:p>
              <a:endParaRPr lang="en-US"/>
            </a:p>
          </p:txBody>
        </p:sp>
        <p:sp>
          <p:nvSpPr>
            <p:cNvPr id="12452" name="Line 13"/>
            <p:cNvSpPr>
              <a:spLocks noChangeShapeType="1"/>
            </p:cNvSpPr>
            <p:nvPr/>
          </p:nvSpPr>
          <p:spPr bwMode="auto">
            <a:xfrm>
              <a:off x="2124075" y="1268413"/>
              <a:ext cx="0" cy="504825"/>
            </a:xfrm>
            <a:prstGeom prst="line">
              <a:avLst/>
            </a:prstGeom>
            <a:noFill/>
            <a:ln w="9525">
              <a:solidFill>
                <a:schemeClr val="tx1"/>
              </a:solidFill>
              <a:prstDash val="dash"/>
              <a:round/>
              <a:headEnd/>
              <a:tailEnd/>
            </a:ln>
          </p:spPr>
          <p:txBody>
            <a:bodyPr/>
            <a:lstStyle/>
            <a:p>
              <a:endParaRPr lang="en-US"/>
            </a:p>
          </p:txBody>
        </p:sp>
        <p:sp>
          <p:nvSpPr>
            <p:cNvPr id="12453" name="Line 14"/>
            <p:cNvSpPr>
              <a:spLocks noChangeShapeType="1"/>
            </p:cNvSpPr>
            <p:nvPr/>
          </p:nvSpPr>
          <p:spPr bwMode="auto">
            <a:xfrm>
              <a:off x="1187450" y="1844675"/>
              <a:ext cx="0" cy="215900"/>
            </a:xfrm>
            <a:prstGeom prst="line">
              <a:avLst/>
            </a:prstGeom>
            <a:noFill/>
            <a:ln w="9525">
              <a:solidFill>
                <a:schemeClr val="tx1"/>
              </a:solidFill>
              <a:round/>
              <a:headEnd/>
              <a:tailEnd/>
            </a:ln>
          </p:spPr>
          <p:txBody>
            <a:bodyPr/>
            <a:lstStyle/>
            <a:p>
              <a:endParaRPr lang="en-US"/>
            </a:p>
          </p:txBody>
        </p:sp>
        <p:sp>
          <p:nvSpPr>
            <p:cNvPr id="12454" name="Line 15"/>
            <p:cNvSpPr>
              <a:spLocks noChangeShapeType="1"/>
            </p:cNvSpPr>
            <p:nvPr/>
          </p:nvSpPr>
          <p:spPr bwMode="auto">
            <a:xfrm>
              <a:off x="2124075" y="1844675"/>
              <a:ext cx="0" cy="215900"/>
            </a:xfrm>
            <a:prstGeom prst="line">
              <a:avLst/>
            </a:prstGeom>
            <a:noFill/>
            <a:ln w="9525">
              <a:solidFill>
                <a:schemeClr val="tx1"/>
              </a:solidFill>
              <a:round/>
              <a:headEnd/>
              <a:tailEnd/>
            </a:ln>
          </p:spPr>
          <p:txBody>
            <a:bodyPr/>
            <a:lstStyle/>
            <a:p>
              <a:endParaRPr lang="en-US"/>
            </a:p>
          </p:txBody>
        </p:sp>
        <p:sp>
          <p:nvSpPr>
            <p:cNvPr id="12455" name="Line 16"/>
            <p:cNvSpPr>
              <a:spLocks noChangeShapeType="1"/>
            </p:cNvSpPr>
            <p:nvPr/>
          </p:nvSpPr>
          <p:spPr bwMode="auto">
            <a:xfrm>
              <a:off x="1187450" y="1916113"/>
              <a:ext cx="936625" cy="0"/>
            </a:xfrm>
            <a:prstGeom prst="line">
              <a:avLst/>
            </a:prstGeom>
            <a:noFill/>
            <a:ln w="9525">
              <a:solidFill>
                <a:schemeClr val="tx1"/>
              </a:solidFill>
              <a:round/>
              <a:headEnd type="triangle" w="med" len="med"/>
              <a:tailEnd type="triangle" w="med" len="med"/>
            </a:ln>
          </p:spPr>
          <p:txBody>
            <a:bodyPr/>
            <a:lstStyle/>
            <a:p>
              <a:endParaRPr lang="en-US"/>
            </a:p>
          </p:txBody>
        </p:sp>
        <p:sp>
          <p:nvSpPr>
            <p:cNvPr id="12456" name="Text Box 17"/>
            <p:cNvSpPr txBox="1">
              <a:spLocks noChangeArrowheads="1"/>
            </p:cNvSpPr>
            <p:nvPr/>
          </p:nvSpPr>
          <p:spPr bwMode="auto">
            <a:xfrm>
              <a:off x="1455738" y="1936750"/>
              <a:ext cx="311150" cy="366713"/>
            </a:xfrm>
            <a:prstGeom prst="rect">
              <a:avLst/>
            </a:prstGeom>
            <a:noFill/>
            <a:ln w="9525">
              <a:noFill/>
              <a:miter lim="800000"/>
              <a:headEnd/>
              <a:tailEnd/>
            </a:ln>
          </p:spPr>
          <p:txBody>
            <a:bodyPr wrap="none">
              <a:spAutoFit/>
            </a:bodyPr>
            <a:lstStyle/>
            <a:p>
              <a:r>
                <a:rPr lang="en-US"/>
                <a:t>a</a:t>
              </a:r>
            </a:p>
          </p:txBody>
        </p:sp>
        <p:sp>
          <p:nvSpPr>
            <p:cNvPr id="12457" name="Text Box 18"/>
            <p:cNvSpPr txBox="1">
              <a:spLocks noChangeArrowheads="1"/>
            </p:cNvSpPr>
            <p:nvPr/>
          </p:nvSpPr>
          <p:spPr bwMode="auto">
            <a:xfrm>
              <a:off x="2535238" y="1289050"/>
              <a:ext cx="311150" cy="366713"/>
            </a:xfrm>
            <a:prstGeom prst="rect">
              <a:avLst/>
            </a:prstGeom>
            <a:noFill/>
            <a:ln w="9525">
              <a:noFill/>
              <a:miter lim="800000"/>
              <a:headEnd/>
              <a:tailEnd/>
            </a:ln>
          </p:spPr>
          <p:txBody>
            <a:bodyPr wrap="none">
              <a:spAutoFit/>
            </a:bodyPr>
            <a:lstStyle/>
            <a:p>
              <a:r>
                <a:rPr lang="en-US"/>
                <a:t>b</a:t>
              </a:r>
            </a:p>
          </p:txBody>
        </p:sp>
        <p:sp>
          <p:nvSpPr>
            <p:cNvPr id="12458" name="Line 19"/>
            <p:cNvSpPr>
              <a:spLocks noChangeShapeType="1"/>
            </p:cNvSpPr>
            <p:nvPr/>
          </p:nvSpPr>
          <p:spPr bwMode="auto">
            <a:xfrm flipV="1">
              <a:off x="1476375" y="765175"/>
              <a:ext cx="215900" cy="576263"/>
            </a:xfrm>
            <a:prstGeom prst="line">
              <a:avLst/>
            </a:prstGeom>
            <a:noFill/>
            <a:ln w="9525">
              <a:solidFill>
                <a:schemeClr val="tx1"/>
              </a:solidFill>
              <a:round/>
              <a:headEnd/>
              <a:tailEnd/>
            </a:ln>
          </p:spPr>
          <p:txBody>
            <a:bodyPr/>
            <a:lstStyle/>
            <a:p>
              <a:endParaRPr lang="en-US"/>
            </a:p>
          </p:txBody>
        </p:sp>
        <p:graphicFrame>
          <p:nvGraphicFramePr>
            <p:cNvPr id="12436" name="Object 148"/>
            <p:cNvGraphicFramePr>
              <a:graphicFrameLocks noChangeAspect="1"/>
            </p:cNvGraphicFramePr>
            <p:nvPr>
              <p:extLst>
                <p:ext uri="{D42A27DB-BD31-4B8C-83A1-F6EECF244321}">
                  <p14:modId xmlns:p14="http://schemas.microsoft.com/office/powerpoint/2010/main" val="1737326257"/>
                </p:ext>
              </p:extLst>
            </p:nvPr>
          </p:nvGraphicFramePr>
          <p:xfrm>
            <a:off x="1835150" y="260350"/>
            <a:ext cx="965200" cy="692150"/>
          </p:xfrm>
          <a:graphic>
            <a:graphicData uri="http://schemas.openxmlformats.org/presentationml/2006/ole">
              <mc:AlternateContent xmlns:mc="http://schemas.openxmlformats.org/markup-compatibility/2006">
                <mc:Choice xmlns:v="urn:schemas-microsoft-com:vml" Requires="v">
                  <p:oleObj name="Equation" r:id="rId15" imgW="583947" imgH="418918" progId="Equation.DSMT4">
                    <p:embed/>
                  </p:oleObj>
                </mc:Choice>
                <mc:Fallback>
                  <p:oleObj name="Equation" r:id="rId15" imgW="583947" imgH="418918" progId="Equation.DSMT4">
                    <p:embed/>
                    <p:pic>
                      <p:nvPicPr>
                        <p:cNvPr id="0" name="Picture 18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835150" y="260350"/>
                          <a:ext cx="965200" cy="692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443" name="Object 155"/>
            <p:cNvGraphicFramePr>
              <a:graphicFrameLocks noChangeAspect="1"/>
            </p:cNvGraphicFramePr>
            <p:nvPr>
              <p:extLst>
                <p:ext uri="{D42A27DB-BD31-4B8C-83A1-F6EECF244321}">
                  <p14:modId xmlns:p14="http://schemas.microsoft.com/office/powerpoint/2010/main" val="157642549"/>
                </p:ext>
              </p:extLst>
            </p:nvPr>
          </p:nvGraphicFramePr>
          <p:xfrm>
            <a:off x="3287713" y="176214"/>
            <a:ext cx="1104490" cy="778430"/>
          </p:xfrm>
          <a:graphic>
            <a:graphicData uri="http://schemas.openxmlformats.org/presentationml/2006/ole">
              <mc:AlternateContent xmlns:mc="http://schemas.openxmlformats.org/markup-compatibility/2006">
                <mc:Choice xmlns:v="urn:schemas-microsoft-com:vml" Requires="v">
                  <p:oleObj name="Equation" r:id="rId17" imgW="520700" imgH="419100" progId="Equation.DSMT4">
                    <p:embed/>
                  </p:oleObj>
                </mc:Choice>
                <mc:Fallback>
                  <p:oleObj name="Equation" r:id="rId17" imgW="520700" imgH="419100" progId="Equation.DSMT4">
                    <p:embed/>
                    <p:pic>
                      <p:nvPicPr>
                        <p:cNvPr id="0" name="Picture 18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287713" y="176214"/>
                          <a:ext cx="1104490" cy="778430"/>
                        </a:xfrm>
                        <a:prstGeom prst="rect">
                          <a:avLst/>
                        </a:prstGeom>
                        <a:noFill/>
                      </p:spPr>
                    </p:pic>
                  </p:oleObj>
                </mc:Fallback>
              </mc:AlternateContent>
            </a:graphicData>
          </a:graphic>
        </p:graphicFrame>
        <p:sp>
          <p:nvSpPr>
            <p:cNvPr id="12472" name="TextBox 2"/>
            <p:cNvSpPr txBox="1">
              <a:spLocks noChangeArrowheads="1"/>
            </p:cNvSpPr>
            <p:nvPr/>
          </p:nvSpPr>
          <p:spPr bwMode="auto">
            <a:xfrm>
              <a:off x="2846388" y="396875"/>
              <a:ext cx="390525" cy="368300"/>
            </a:xfrm>
            <a:prstGeom prst="rect">
              <a:avLst/>
            </a:prstGeom>
            <a:noFill/>
            <a:ln w="9525">
              <a:noFill/>
              <a:miter lim="800000"/>
              <a:headEnd/>
              <a:tailEnd/>
            </a:ln>
          </p:spPr>
          <p:txBody>
            <a:bodyPr wrap="none">
              <a:spAutoFit/>
            </a:bodyPr>
            <a:lstStyle/>
            <a:p>
              <a:r>
                <a:rPr lang="en-US"/>
                <a:t>or</a:t>
              </a:r>
            </a:p>
          </p:txBody>
        </p:sp>
      </p:grpSp>
      <p:cxnSp>
        <p:nvCxnSpPr>
          <p:cNvPr id="43" name="Straight Connector 42">
            <a:extLst>
              <a:ext uri="{FF2B5EF4-FFF2-40B4-BE49-F238E27FC236}">
                <a16:creationId xmlns:a16="http://schemas.microsoft.com/office/drawing/2014/main" id="{8ABBF638-E5E3-D32B-B52F-182FDAC2FC5E}"/>
              </a:ext>
            </a:extLst>
          </p:cNvPr>
          <p:cNvCxnSpPr/>
          <p:nvPr/>
        </p:nvCxnSpPr>
        <p:spPr>
          <a:xfrm>
            <a:off x="467544" y="548680"/>
            <a:ext cx="777686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0A2DB260-A142-A126-2EB2-0E77B3BDD1E9}"/>
              </a:ext>
            </a:extLst>
          </p:cNvPr>
          <p:cNvCxnSpPr/>
          <p:nvPr/>
        </p:nvCxnSpPr>
        <p:spPr>
          <a:xfrm>
            <a:off x="5400588" y="6309320"/>
            <a:ext cx="218519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DF3E7FE-489B-412A-9AAE-37FD753DD536}"/>
              </a:ext>
            </a:extLst>
          </p:cNvPr>
          <p:cNvSpPr txBox="1"/>
          <p:nvPr/>
        </p:nvSpPr>
        <p:spPr>
          <a:xfrm>
            <a:off x="1259632" y="1052736"/>
            <a:ext cx="1968039" cy="5478423"/>
          </a:xfrm>
          <a:prstGeom prst="rect">
            <a:avLst/>
          </a:prstGeom>
          <a:noFill/>
        </p:spPr>
        <p:txBody>
          <a:bodyPr wrap="none" rtlCol="0">
            <a:spAutoFit/>
          </a:bodyPr>
          <a:lstStyle/>
          <a:p>
            <a:r>
              <a:rPr lang="es-ES" sz="1400" dirty="0" err="1"/>
              <a:t>syms</a:t>
            </a:r>
            <a:r>
              <a:rPr lang="es-ES" sz="1400" dirty="0"/>
              <a:t> y a b </a:t>
            </a:r>
          </a:p>
          <a:p>
            <a:r>
              <a:rPr lang="es-ES" sz="1400" dirty="0" err="1"/>
              <a:t>hs</a:t>
            </a:r>
            <a:r>
              <a:rPr lang="es-ES" sz="1400" dirty="0"/>
              <a:t> = a*y^2/b^2;</a:t>
            </a:r>
          </a:p>
          <a:p>
            <a:r>
              <a:rPr lang="es-ES" sz="1400" dirty="0" err="1"/>
              <a:t>xs</a:t>
            </a:r>
            <a:r>
              <a:rPr lang="es-ES" sz="1400" dirty="0"/>
              <a:t> = a*y^2/(2*b^2);</a:t>
            </a:r>
          </a:p>
          <a:p>
            <a:r>
              <a:rPr lang="es-ES" sz="1400" dirty="0" err="1"/>
              <a:t>ys</a:t>
            </a:r>
            <a:r>
              <a:rPr lang="es-ES" sz="1400" dirty="0"/>
              <a:t> = y;</a:t>
            </a:r>
          </a:p>
          <a:p>
            <a:endParaRPr lang="es-ES" sz="1400" dirty="0"/>
          </a:p>
          <a:p>
            <a:endParaRPr lang="es-ES" sz="1400" dirty="0"/>
          </a:p>
          <a:p>
            <a:r>
              <a:rPr lang="es-ES" sz="1400" dirty="0"/>
              <a:t>A = </a:t>
            </a:r>
            <a:r>
              <a:rPr lang="es-ES" sz="1400" dirty="0" err="1"/>
              <a:t>int</a:t>
            </a:r>
            <a:r>
              <a:rPr lang="es-ES" sz="1400" dirty="0"/>
              <a:t>(hs,y,0,b)</a:t>
            </a:r>
          </a:p>
          <a:p>
            <a:r>
              <a:rPr lang="es-ES" sz="1400" dirty="0"/>
              <a:t> </a:t>
            </a:r>
          </a:p>
          <a:p>
            <a:r>
              <a:rPr lang="es-ES" sz="1400" dirty="0"/>
              <a:t>A = (a*b)/3</a:t>
            </a:r>
          </a:p>
          <a:p>
            <a:r>
              <a:rPr lang="es-ES" sz="1400" dirty="0"/>
              <a:t> </a:t>
            </a:r>
          </a:p>
          <a:p>
            <a:r>
              <a:rPr lang="es-ES" sz="1400" dirty="0" err="1"/>
              <a:t>xA</a:t>
            </a:r>
            <a:r>
              <a:rPr lang="es-ES" sz="1400" dirty="0"/>
              <a:t> = </a:t>
            </a:r>
            <a:r>
              <a:rPr lang="es-ES" sz="1400" dirty="0" err="1"/>
              <a:t>int</a:t>
            </a:r>
            <a:r>
              <a:rPr lang="es-ES" sz="1400" dirty="0"/>
              <a:t>(</a:t>
            </a:r>
            <a:r>
              <a:rPr lang="es-ES" sz="1400" dirty="0" err="1"/>
              <a:t>xb</a:t>
            </a:r>
            <a:r>
              <a:rPr lang="es-ES" sz="1400" dirty="0"/>
              <a:t>*</a:t>
            </a:r>
            <a:r>
              <a:rPr lang="es-ES" sz="1400" dirty="0" err="1"/>
              <a:t>hs</a:t>
            </a:r>
            <a:r>
              <a:rPr lang="es-ES" sz="1400" dirty="0"/>
              <a:t>, y, 0 ,b)</a:t>
            </a:r>
          </a:p>
          <a:p>
            <a:r>
              <a:rPr lang="es-ES" sz="1400" dirty="0"/>
              <a:t> </a:t>
            </a:r>
          </a:p>
          <a:p>
            <a:r>
              <a:rPr lang="es-ES" sz="1400" dirty="0" err="1"/>
              <a:t>xA</a:t>
            </a:r>
            <a:r>
              <a:rPr lang="es-ES" sz="1400" dirty="0"/>
              <a:t> = (a^2*b)/10</a:t>
            </a:r>
          </a:p>
          <a:p>
            <a:r>
              <a:rPr lang="es-ES" sz="1400" dirty="0"/>
              <a:t> </a:t>
            </a:r>
          </a:p>
          <a:p>
            <a:r>
              <a:rPr lang="es-ES" sz="1400" dirty="0" err="1"/>
              <a:t>yA</a:t>
            </a:r>
            <a:r>
              <a:rPr lang="es-ES" sz="1400" dirty="0"/>
              <a:t> = </a:t>
            </a:r>
            <a:r>
              <a:rPr lang="es-ES" sz="1400" dirty="0" err="1"/>
              <a:t>int</a:t>
            </a:r>
            <a:r>
              <a:rPr lang="es-ES" sz="1400" dirty="0"/>
              <a:t>(</a:t>
            </a:r>
            <a:r>
              <a:rPr lang="es-ES" sz="1400" dirty="0" err="1"/>
              <a:t>yb</a:t>
            </a:r>
            <a:r>
              <a:rPr lang="es-ES" sz="1400" dirty="0"/>
              <a:t>*</a:t>
            </a:r>
            <a:r>
              <a:rPr lang="es-ES" sz="1400" dirty="0" err="1"/>
              <a:t>hs</a:t>
            </a:r>
            <a:r>
              <a:rPr lang="es-ES" sz="1400" dirty="0"/>
              <a:t>, y, 0 , b)</a:t>
            </a:r>
          </a:p>
          <a:p>
            <a:r>
              <a:rPr lang="es-ES" sz="1400" dirty="0"/>
              <a:t> </a:t>
            </a:r>
          </a:p>
          <a:p>
            <a:r>
              <a:rPr lang="es-ES" sz="1400" dirty="0" err="1"/>
              <a:t>yA</a:t>
            </a:r>
            <a:r>
              <a:rPr lang="es-ES" sz="1400" dirty="0"/>
              <a:t> = (a*b^2)/4</a:t>
            </a:r>
          </a:p>
          <a:p>
            <a:r>
              <a:rPr lang="es-ES" sz="1400" dirty="0"/>
              <a:t> </a:t>
            </a:r>
          </a:p>
          <a:p>
            <a:r>
              <a:rPr lang="es-ES" sz="1400" dirty="0" err="1"/>
              <a:t>xc</a:t>
            </a:r>
            <a:r>
              <a:rPr lang="es-ES" sz="1400" dirty="0"/>
              <a:t> = </a:t>
            </a:r>
            <a:r>
              <a:rPr lang="es-ES" sz="1400" dirty="0" err="1"/>
              <a:t>xA</a:t>
            </a:r>
            <a:r>
              <a:rPr lang="es-ES" sz="1400" dirty="0"/>
              <a:t>/A</a:t>
            </a:r>
          </a:p>
          <a:p>
            <a:r>
              <a:rPr lang="es-ES" sz="1400" dirty="0"/>
              <a:t> </a:t>
            </a:r>
          </a:p>
          <a:p>
            <a:r>
              <a:rPr lang="es-ES" sz="1400" dirty="0" err="1"/>
              <a:t>xc</a:t>
            </a:r>
            <a:r>
              <a:rPr lang="es-ES" sz="1400" dirty="0"/>
              <a:t> = (3*a)/10</a:t>
            </a:r>
          </a:p>
          <a:p>
            <a:r>
              <a:rPr lang="es-ES" sz="1400" dirty="0"/>
              <a:t> </a:t>
            </a:r>
          </a:p>
          <a:p>
            <a:r>
              <a:rPr lang="es-ES" sz="1400" dirty="0" err="1"/>
              <a:t>yc</a:t>
            </a:r>
            <a:r>
              <a:rPr lang="es-ES" sz="1400" dirty="0"/>
              <a:t> = </a:t>
            </a:r>
            <a:r>
              <a:rPr lang="es-ES" sz="1400" dirty="0" err="1"/>
              <a:t>yA</a:t>
            </a:r>
            <a:r>
              <a:rPr lang="es-ES" sz="1400" dirty="0"/>
              <a:t>/A</a:t>
            </a:r>
          </a:p>
          <a:p>
            <a:r>
              <a:rPr lang="es-ES" sz="1400" dirty="0"/>
              <a:t> </a:t>
            </a:r>
          </a:p>
          <a:p>
            <a:r>
              <a:rPr lang="es-ES" sz="1400" dirty="0" err="1"/>
              <a:t>yc</a:t>
            </a:r>
            <a:r>
              <a:rPr lang="es-ES" sz="1400" dirty="0"/>
              <a:t> = (3*b)/4</a:t>
            </a:r>
            <a:endParaRPr lang="en-US" sz="1400" dirty="0"/>
          </a:p>
        </p:txBody>
      </p:sp>
      <p:sp>
        <p:nvSpPr>
          <p:cNvPr id="3" name="TextBox 2">
            <a:extLst>
              <a:ext uri="{FF2B5EF4-FFF2-40B4-BE49-F238E27FC236}">
                <a16:creationId xmlns:a16="http://schemas.microsoft.com/office/drawing/2014/main" id="{9AA4C607-D3C1-44A3-8B3E-AF2F9FAAE0D5}"/>
              </a:ext>
            </a:extLst>
          </p:cNvPr>
          <p:cNvSpPr txBox="1"/>
          <p:nvPr/>
        </p:nvSpPr>
        <p:spPr>
          <a:xfrm>
            <a:off x="971600" y="260648"/>
            <a:ext cx="6720622" cy="369332"/>
          </a:xfrm>
          <a:prstGeom prst="rect">
            <a:avLst/>
          </a:prstGeom>
          <a:noFill/>
        </p:spPr>
        <p:txBody>
          <a:bodyPr wrap="none" rtlCol="0">
            <a:spAutoFit/>
          </a:bodyPr>
          <a:lstStyle/>
          <a:p>
            <a:r>
              <a:rPr lang="en-US" dirty="0"/>
              <a:t>Here is the same 1-D integrations done symbolically in MATLAB</a:t>
            </a:r>
          </a:p>
        </p:txBody>
      </p:sp>
      <p:sp>
        <p:nvSpPr>
          <p:cNvPr id="4" name="TextBox 3">
            <a:extLst>
              <a:ext uri="{FF2B5EF4-FFF2-40B4-BE49-F238E27FC236}">
                <a16:creationId xmlns:a16="http://schemas.microsoft.com/office/drawing/2014/main" id="{760F2F8D-E824-4B63-A5FE-906D946FFF24}"/>
              </a:ext>
            </a:extLst>
          </p:cNvPr>
          <p:cNvSpPr txBox="1"/>
          <p:nvPr/>
        </p:nvSpPr>
        <p:spPr>
          <a:xfrm>
            <a:off x="3930498" y="985365"/>
            <a:ext cx="2762295" cy="369332"/>
          </a:xfrm>
          <a:prstGeom prst="rect">
            <a:avLst/>
          </a:prstGeom>
          <a:noFill/>
        </p:spPr>
        <p:txBody>
          <a:bodyPr wrap="none" rtlCol="0">
            <a:spAutoFit/>
          </a:bodyPr>
          <a:lstStyle/>
          <a:p>
            <a:r>
              <a:rPr lang="en-US" dirty="0"/>
              <a:t>define symbolic variables</a:t>
            </a:r>
          </a:p>
        </p:txBody>
      </p:sp>
      <p:sp>
        <p:nvSpPr>
          <p:cNvPr id="5" name="TextBox 4">
            <a:extLst>
              <a:ext uri="{FF2B5EF4-FFF2-40B4-BE49-F238E27FC236}">
                <a16:creationId xmlns:a16="http://schemas.microsoft.com/office/drawing/2014/main" id="{DC308706-4BFF-44F2-9567-A2403D0FE51C}"/>
              </a:ext>
            </a:extLst>
          </p:cNvPr>
          <p:cNvSpPr txBox="1"/>
          <p:nvPr/>
        </p:nvSpPr>
        <p:spPr>
          <a:xfrm>
            <a:off x="3347864" y="1577825"/>
            <a:ext cx="5688632" cy="369332"/>
          </a:xfrm>
          <a:prstGeom prst="rect">
            <a:avLst/>
          </a:prstGeom>
          <a:noFill/>
        </p:spPr>
        <p:txBody>
          <a:bodyPr wrap="square" rtlCol="0">
            <a:spAutoFit/>
          </a:bodyPr>
          <a:lstStyle/>
          <a:p>
            <a:r>
              <a:rPr lang="en-US" dirty="0"/>
              <a:t>define the x- and y- centroids of the strip, </a:t>
            </a:r>
            <a:r>
              <a:rPr lang="en-US" dirty="0" err="1"/>
              <a:t>xs</a:t>
            </a:r>
            <a:r>
              <a:rPr lang="en-US" dirty="0"/>
              <a:t> and </a:t>
            </a:r>
            <a:r>
              <a:rPr lang="en-US" dirty="0" err="1"/>
              <a:t>ys</a:t>
            </a:r>
            <a:r>
              <a:rPr lang="en-US" dirty="0"/>
              <a:t> </a:t>
            </a:r>
          </a:p>
        </p:txBody>
      </p:sp>
      <p:sp>
        <p:nvSpPr>
          <p:cNvPr id="6" name="TextBox 5">
            <a:extLst>
              <a:ext uri="{FF2B5EF4-FFF2-40B4-BE49-F238E27FC236}">
                <a16:creationId xmlns:a16="http://schemas.microsoft.com/office/drawing/2014/main" id="{4E400E7C-4A75-4E14-8178-15D4F4F29700}"/>
              </a:ext>
            </a:extLst>
          </p:cNvPr>
          <p:cNvSpPr txBox="1"/>
          <p:nvPr/>
        </p:nvSpPr>
        <p:spPr>
          <a:xfrm>
            <a:off x="3754652" y="2370144"/>
            <a:ext cx="2185278" cy="369332"/>
          </a:xfrm>
          <a:prstGeom prst="rect">
            <a:avLst/>
          </a:prstGeom>
          <a:noFill/>
        </p:spPr>
        <p:txBody>
          <a:bodyPr wrap="none" rtlCol="0">
            <a:spAutoFit/>
          </a:bodyPr>
          <a:lstStyle/>
          <a:p>
            <a:r>
              <a:rPr lang="en-US" dirty="0"/>
              <a:t>compute the area A</a:t>
            </a:r>
          </a:p>
        </p:txBody>
      </p:sp>
      <p:sp>
        <p:nvSpPr>
          <p:cNvPr id="7" name="TextBox 6">
            <a:extLst>
              <a:ext uri="{FF2B5EF4-FFF2-40B4-BE49-F238E27FC236}">
                <a16:creationId xmlns:a16="http://schemas.microsoft.com/office/drawing/2014/main" id="{E2FB5096-4E88-4F85-A07F-AE51738F0F34}"/>
              </a:ext>
            </a:extLst>
          </p:cNvPr>
          <p:cNvSpPr txBox="1"/>
          <p:nvPr/>
        </p:nvSpPr>
        <p:spPr>
          <a:xfrm>
            <a:off x="3779912" y="3506994"/>
            <a:ext cx="4519250" cy="369332"/>
          </a:xfrm>
          <a:prstGeom prst="rect">
            <a:avLst/>
          </a:prstGeom>
          <a:noFill/>
        </p:spPr>
        <p:txBody>
          <a:bodyPr wrap="none" rtlCol="0">
            <a:spAutoFit/>
          </a:bodyPr>
          <a:lstStyle/>
          <a:p>
            <a:r>
              <a:rPr lang="en-US" dirty="0"/>
              <a:t>compute the first moment of the area, x</a:t>
            </a:r>
            <a:r>
              <a:rPr lang="en-US" baseline="-25000" dirty="0"/>
              <a:t>c </a:t>
            </a:r>
            <a:r>
              <a:rPr lang="en-US" dirty="0"/>
              <a:t>A </a:t>
            </a:r>
          </a:p>
        </p:txBody>
      </p:sp>
      <p:sp>
        <p:nvSpPr>
          <p:cNvPr id="8" name="TextBox 7">
            <a:extLst>
              <a:ext uri="{FF2B5EF4-FFF2-40B4-BE49-F238E27FC236}">
                <a16:creationId xmlns:a16="http://schemas.microsoft.com/office/drawing/2014/main" id="{16237C6A-A6B3-4F87-89B9-91853437BDBA}"/>
              </a:ext>
            </a:extLst>
          </p:cNvPr>
          <p:cNvSpPr txBox="1"/>
          <p:nvPr/>
        </p:nvSpPr>
        <p:spPr>
          <a:xfrm>
            <a:off x="3811165" y="4534143"/>
            <a:ext cx="4467890" cy="369332"/>
          </a:xfrm>
          <a:prstGeom prst="rect">
            <a:avLst/>
          </a:prstGeom>
          <a:noFill/>
        </p:spPr>
        <p:txBody>
          <a:bodyPr wrap="none" rtlCol="0">
            <a:spAutoFit/>
          </a:bodyPr>
          <a:lstStyle/>
          <a:p>
            <a:r>
              <a:rPr lang="en-US" dirty="0"/>
              <a:t>compute the first moment of the area, </a:t>
            </a:r>
            <a:r>
              <a:rPr lang="en-US" dirty="0" err="1"/>
              <a:t>y</a:t>
            </a:r>
            <a:r>
              <a:rPr lang="en-US" baseline="-25000" dirty="0" err="1"/>
              <a:t>c</a:t>
            </a:r>
            <a:r>
              <a:rPr lang="en-US" baseline="-25000" dirty="0"/>
              <a:t> </a:t>
            </a:r>
            <a:r>
              <a:rPr lang="en-US" dirty="0"/>
              <a:t>A</a:t>
            </a:r>
          </a:p>
        </p:txBody>
      </p:sp>
      <p:sp>
        <p:nvSpPr>
          <p:cNvPr id="9" name="TextBox 8">
            <a:extLst>
              <a:ext uri="{FF2B5EF4-FFF2-40B4-BE49-F238E27FC236}">
                <a16:creationId xmlns:a16="http://schemas.microsoft.com/office/drawing/2014/main" id="{B51A6D70-BAA6-4BA9-96A7-3FB41B6F9983}"/>
              </a:ext>
            </a:extLst>
          </p:cNvPr>
          <p:cNvSpPr txBox="1"/>
          <p:nvPr/>
        </p:nvSpPr>
        <p:spPr>
          <a:xfrm>
            <a:off x="3731414" y="5326462"/>
            <a:ext cx="4455066" cy="369332"/>
          </a:xfrm>
          <a:prstGeom prst="rect">
            <a:avLst/>
          </a:prstGeom>
          <a:noFill/>
        </p:spPr>
        <p:txBody>
          <a:bodyPr wrap="none" rtlCol="0">
            <a:spAutoFit/>
          </a:bodyPr>
          <a:lstStyle/>
          <a:p>
            <a:r>
              <a:rPr lang="en-US" dirty="0"/>
              <a:t>compute the x-location of the centroid, x</a:t>
            </a:r>
            <a:r>
              <a:rPr lang="en-US" baseline="-25000" dirty="0"/>
              <a:t>c</a:t>
            </a:r>
            <a:r>
              <a:rPr lang="en-US" dirty="0"/>
              <a:t> </a:t>
            </a:r>
          </a:p>
        </p:txBody>
      </p:sp>
      <p:sp>
        <p:nvSpPr>
          <p:cNvPr id="10" name="TextBox 9">
            <a:extLst>
              <a:ext uri="{FF2B5EF4-FFF2-40B4-BE49-F238E27FC236}">
                <a16:creationId xmlns:a16="http://schemas.microsoft.com/office/drawing/2014/main" id="{FFF0A00A-CE27-4DF8-A710-DB4CBB998442}"/>
              </a:ext>
            </a:extLst>
          </p:cNvPr>
          <p:cNvSpPr txBox="1"/>
          <p:nvPr/>
        </p:nvSpPr>
        <p:spPr>
          <a:xfrm flipH="1">
            <a:off x="3754652" y="6093980"/>
            <a:ext cx="4490785" cy="369332"/>
          </a:xfrm>
          <a:prstGeom prst="rect">
            <a:avLst/>
          </a:prstGeom>
          <a:noFill/>
        </p:spPr>
        <p:txBody>
          <a:bodyPr wrap="square" rtlCol="0">
            <a:spAutoFit/>
          </a:bodyPr>
          <a:lstStyle/>
          <a:p>
            <a:r>
              <a:rPr lang="en-US" dirty="0"/>
              <a:t>compute the  y-location of the centroid, </a:t>
            </a:r>
            <a:r>
              <a:rPr lang="en-US" dirty="0" err="1"/>
              <a:t>y</a:t>
            </a:r>
            <a:r>
              <a:rPr lang="en-US" baseline="-25000" dirty="0" err="1"/>
              <a:t>c</a:t>
            </a:r>
            <a:endParaRPr lang="en-US" baseline="-25000" dirty="0"/>
          </a:p>
        </p:txBody>
      </p:sp>
      <p:sp>
        <p:nvSpPr>
          <p:cNvPr id="11" name="TextBox 10">
            <a:extLst>
              <a:ext uri="{FF2B5EF4-FFF2-40B4-BE49-F238E27FC236}">
                <a16:creationId xmlns:a16="http://schemas.microsoft.com/office/drawing/2014/main" id="{E56E80DD-0E8D-4653-A517-FAA1EB1F43B8}"/>
              </a:ext>
            </a:extLst>
          </p:cNvPr>
          <p:cNvSpPr txBox="1"/>
          <p:nvPr/>
        </p:nvSpPr>
        <p:spPr>
          <a:xfrm>
            <a:off x="3930498" y="1276052"/>
            <a:ext cx="3743332" cy="369332"/>
          </a:xfrm>
          <a:prstGeom prst="rect">
            <a:avLst/>
          </a:prstGeom>
          <a:noFill/>
        </p:spPr>
        <p:txBody>
          <a:bodyPr wrap="none" rtlCol="0">
            <a:spAutoFit/>
          </a:bodyPr>
          <a:lstStyle/>
          <a:p>
            <a:r>
              <a:rPr lang="en-US" dirty="0" err="1"/>
              <a:t>hs</a:t>
            </a:r>
            <a:r>
              <a:rPr lang="en-US" dirty="0"/>
              <a:t> = </a:t>
            </a:r>
            <a:r>
              <a:rPr lang="en-US" dirty="0" err="1"/>
              <a:t>dA</a:t>
            </a:r>
            <a:r>
              <a:rPr lang="en-US" baseline="-25000" dirty="0" err="1"/>
              <a:t>s</a:t>
            </a:r>
            <a:r>
              <a:rPr lang="en-US" dirty="0"/>
              <a:t>/</a:t>
            </a:r>
            <a:r>
              <a:rPr lang="en-US" dirty="0" err="1"/>
              <a:t>dy</a:t>
            </a:r>
            <a:r>
              <a:rPr lang="en-US" dirty="0"/>
              <a:t> , the height of the strip</a:t>
            </a:r>
          </a:p>
        </p:txBody>
      </p:sp>
      <p:cxnSp>
        <p:nvCxnSpPr>
          <p:cNvPr id="13" name="Straight Connector 12">
            <a:extLst>
              <a:ext uri="{FF2B5EF4-FFF2-40B4-BE49-F238E27FC236}">
                <a16:creationId xmlns:a16="http://schemas.microsoft.com/office/drawing/2014/main" id="{06304ECE-C3BF-B394-A5E3-7F719EFA1D0C}"/>
              </a:ext>
            </a:extLst>
          </p:cNvPr>
          <p:cNvCxnSpPr/>
          <p:nvPr/>
        </p:nvCxnSpPr>
        <p:spPr>
          <a:xfrm>
            <a:off x="1259632" y="6531159"/>
            <a:ext cx="115212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F8745F4-5A74-FCCF-E889-DA3003BCB7B1}"/>
              </a:ext>
            </a:extLst>
          </p:cNvPr>
          <p:cNvCxnSpPr/>
          <p:nvPr/>
        </p:nvCxnSpPr>
        <p:spPr>
          <a:xfrm>
            <a:off x="1259632" y="5662867"/>
            <a:ext cx="115212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49765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39021B-3B41-33F4-D1E3-42720A6C4C75}"/>
              </a:ext>
            </a:extLst>
          </p:cNvPr>
          <p:cNvSpPr txBox="1"/>
          <p:nvPr/>
        </p:nvSpPr>
        <p:spPr>
          <a:xfrm>
            <a:off x="1044376" y="250557"/>
            <a:ext cx="7632079" cy="923330"/>
          </a:xfrm>
          <a:prstGeom prst="rect">
            <a:avLst/>
          </a:prstGeom>
          <a:noFill/>
        </p:spPr>
        <p:txBody>
          <a:bodyPr wrap="square" rtlCol="0">
            <a:spAutoFit/>
          </a:bodyPr>
          <a:lstStyle/>
          <a:p>
            <a:r>
              <a:rPr lang="en-US" dirty="0"/>
              <a:t>It is also easy to do all the integrations as two-dimensional integrations in MATLAB. </a:t>
            </a:r>
          </a:p>
          <a:p>
            <a:r>
              <a:rPr lang="en-US" dirty="0"/>
              <a:t>We use a set of nested int functions:</a:t>
            </a:r>
          </a:p>
        </p:txBody>
      </p:sp>
      <p:grpSp>
        <p:nvGrpSpPr>
          <p:cNvPr id="3" name="Group 2">
            <a:extLst>
              <a:ext uri="{FF2B5EF4-FFF2-40B4-BE49-F238E27FC236}">
                <a16:creationId xmlns:a16="http://schemas.microsoft.com/office/drawing/2014/main" id="{94AF1E89-5D5F-6482-C622-5EA482624807}"/>
              </a:ext>
            </a:extLst>
          </p:cNvPr>
          <p:cNvGrpSpPr/>
          <p:nvPr/>
        </p:nvGrpSpPr>
        <p:grpSpPr>
          <a:xfrm>
            <a:off x="539552" y="1268760"/>
            <a:ext cx="3203576" cy="2311401"/>
            <a:chOff x="1185863" y="-7938"/>
            <a:chExt cx="3203576" cy="2311401"/>
          </a:xfrm>
        </p:grpSpPr>
        <p:sp>
          <p:nvSpPr>
            <p:cNvPr id="4" name="Rectangle 22">
              <a:extLst>
                <a:ext uri="{FF2B5EF4-FFF2-40B4-BE49-F238E27FC236}">
                  <a16:creationId xmlns:a16="http://schemas.microsoft.com/office/drawing/2014/main" id="{1B2A8B29-CD32-2304-9F9A-98A9C5D9B91D}"/>
                </a:ext>
              </a:extLst>
            </p:cNvPr>
            <p:cNvSpPr>
              <a:spLocks noChangeArrowheads="1"/>
            </p:cNvSpPr>
            <p:nvPr/>
          </p:nvSpPr>
          <p:spPr bwMode="auto">
            <a:xfrm>
              <a:off x="1187450" y="1196975"/>
              <a:ext cx="936625" cy="576263"/>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5" name="Line 5">
              <a:extLst>
                <a:ext uri="{FF2B5EF4-FFF2-40B4-BE49-F238E27FC236}">
                  <a16:creationId xmlns:a16="http://schemas.microsoft.com/office/drawing/2014/main" id="{CCDED8BF-32D9-2502-FAB5-D10F78A54321}"/>
                </a:ext>
              </a:extLst>
            </p:cNvPr>
            <p:cNvSpPr>
              <a:spLocks noChangeShapeType="1"/>
            </p:cNvSpPr>
            <p:nvPr/>
          </p:nvSpPr>
          <p:spPr bwMode="auto">
            <a:xfrm>
              <a:off x="1187450" y="1773238"/>
              <a:ext cx="2305050" cy="0"/>
            </a:xfrm>
            <a:prstGeom prst="line">
              <a:avLst/>
            </a:prstGeom>
            <a:noFill/>
            <a:ln w="9525">
              <a:solidFill>
                <a:schemeClr val="tx1"/>
              </a:solidFill>
              <a:round/>
              <a:headEnd/>
              <a:tailEnd type="triangle" w="med" len="med"/>
            </a:ln>
          </p:spPr>
          <p:txBody>
            <a:bodyPr/>
            <a:lstStyle/>
            <a:p>
              <a:endParaRPr lang="en-US"/>
            </a:p>
          </p:txBody>
        </p:sp>
        <p:sp>
          <p:nvSpPr>
            <p:cNvPr id="6" name="Line 6">
              <a:extLst>
                <a:ext uri="{FF2B5EF4-FFF2-40B4-BE49-F238E27FC236}">
                  <a16:creationId xmlns:a16="http://schemas.microsoft.com/office/drawing/2014/main" id="{12D04551-1F74-4785-DA49-DB621C85AF15}"/>
                </a:ext>
              </a:extLst>
            </p:cNvPr>
            <p:cNvSpPr>
              <a:spLocks noChangeShapeType="1"/>
            </p:cNvSpPr>
            <p:nvPr/>
          </p:nvSpPr>
          <p:spPr bwMode="auto">
            <a:xfrm flipV="1">
              <a:off x="1187450" y="260350"/>
              <a:ext cx="0" cy="1512888"/>
            </a:xfrm>
            <a:prstGeom prst="line">
              <a:avLst/>
            </a:prstGeom>
            <a:noFill/>
            <a:ln w="9525">
              <a:solidFill>
                <a:schemeClr val="tx1"/>
              </a:solidFill>
              <a:round/>
              <a:headEnd/>
              <a:tailEnd type="triangle" w="med" len="med"/>
            </a:ln>
          </p:spPr>
          <p:txBody>
            <a:bodyPr/>
            <a:lstStyle/>
            <a:p>
              <a:endParaRPr lang="en-US"/>
            </a:p>
          </p:txBody>
        </p:sp>
        <p:sp>
          <p:nvSpPr>
            <p:cNvPr id="7" name="Text Box 7">
              <a:extLst>
                <a:ext uri="{FF2B5EF4-FFF2-40B4-BE49-F238E27FC236}">
                  <a16:creationId xmlns:a16="http://schemas.microsoft.com/office/drawing/2014/main" id="{49E82824-B6EA-1C5E-6FC3-752F1683C2CE}"/>
                </a:ext>
              </a:extLst>
            </p:cNvPr>
            <p:cNvSpPr txBox="1">
              <a:spLocks noChangeArrowheads="1"/>
            </p:cNvSpPr>
            <p:nvPr/>
          </p:nvSpPr>
          <p:spPr bwMode="auto">
            <a:xfrm>
              <a:off x="3184525" y="1792288"/>
              <a:ext cx="298450" cy="366712"/>
            </a:xfrm>
            <a:prstGeom prst="rect">
              <a:avLst/>
            </a:prstGeom>
            <a:noFill/>
            <a:ln w="9525">
              <a:noFill/>
              <a:miter lim="800000"/>
              <a:headEnd/>
              <a:tailEnd/>
            </a:ln>
          </p:spPr>
          <p:txBody>
            <a:bodyPr wrap="none">
              <a:spAutoFit/>
            </a:bodyPr>
            <a:lstStyle/>
            <a:p>
              <a:r>
                <a:rPr lang="en-US"/>
                <a:t>x</a:t>
              </a:r>
            </a:p>
          </p:txBody>
        </p:sp>
        <p:sp>
          <p:nvSpPr>
            <p:cNvPr id="8" name="Text Box 8">
              <a:extLst>
                <a:ext uri="{FF2B5EF4-FFF2-40B4-BE49-F238E27FC236}">
                  <a16:creationId xmlns:a16="http://schemas.microsoft.com/office/drawing/2014/main" id="{BD7131C1-A37D-AD6C-273D-47CD0523203C}"/>
                </a:ext>
              </a:extLst>
            </p:cNvPr>
            <p:cNvSpPr txBox="1">
              <a:spLocks noChangeArrowheads="1"/>
            </p:cNvSpPr>
            <p:nvPr/>
          </p:nvSpPr>
          <p:spPr bwMode="auto">
            <a:xfrm>
              <a:off x="1239838" y="-7938"/>
              <a:ext cx="298450" cy="366713"/>
            </a:xfrm>
            <a:prstGeom prst="rect">
              <a:avLst/>
            </a:prstGeom>
            <a:noFill/>
            <a:ln w="9525">
              <a:noFill/>
              <a:miter lim="800000"/>
              <a:headEnd/>
              <a:tailEnd/>
            </a:ln>
          </p:spPr>
          <p:txBody>
            <a:bodyPr wrap="none">
              <a:spAutoFit/>
            </a:bodyPr>
            <a:lstStyle/>
            <a:p>
              <a:r>
                <a:rPr lang="en-US"/>
                <a:t>y</a:t>
              </a:r>
            </a:p>
          </p:txBody>
        </p:sp>
        <p:sp>
          <p:nvSpPr>
            <p:cNvPr id="9" name="Arc 9">
              <a:extLst>
                <a:ext uri="{FF2B5EF4-FFF2-40B4-BE49-F238E27FC236}">
                  <a16:creationId xmlns:a16="http://schemas.microsoft.com/office/drawing/2014/main" id="{42F73E72-9376-1787-CEEB-4E29C531315C}"/>
                </a:ext>
              </a:extLst>
            </p:cNvPr>
            <p:cNvSpPr>
              <a:spLocks/>
            </p:cNvSpPr>
            <p:nvPr/>
          </p:nvSpPr>
          <p:spPr bwMode="auto">
            <a:xfrm flipH="1">
              <a:off x="1185863" y="1196975"/>
              <a:ext cx="1009650" cy="576263"/>
            </a:xfrm>
            <a:custGeom>
              <a:avLst/>
              <a:gdLst>
                <a:gd name="T0" fmla="*/ 0 w 22740"/>
                <a:gd name="T1" fmla="*/ 569407 h 21600"/>
                <a:gd name="T2" fmla="*/ 1990359923 w 22740"/>
                <a:gd name="T3" fmla="*/ 410161125 h 21600"/>
                <a:gd name="T4" fmla="*/ 99781136 w 22740"/>
                <a:gd name="T5" fmla="*/ 410161125 h 21600"/>
                <a:gd name="T6" fmla="*/ 0 60000 65536"/>
                <a:gd name="T7" fmla="*/ 0 60000 65536"/>
                <a:gd name="T8" fmla="*/ 0 60000 65536"/>
                <a:gd name="T9" fmla="*/ 0 w 22740"/>
                <a:gd name="T10" fmla="*/ 0 h 21600"/>
                <a:gd name="T11" fmla="*/ 22740 w 22740"/>
                <a:gd name="T12" fmla="*/ 21600 h 21600"/>
              </a:gdLst>
              <a:ahLst/>
              <a:cxnLst>
                <a:cxn ang="T6">
                  <a:pos x="T0" y="T1"/>
                </a:cxn>
                <a:cxn ang="T7">
                  <a:pos x="T2" y="T3"/>
                </a:cxn>
                <a:cxn ang="T8">
                  <a:pos x="T4" y="T5"/>
                </a:cxn>
              </a:cxnLst>
              <a:rect l="T9" t="T10" r="T11" b="T12"/>
              <a:pathLst>
                <a:path w="22740" h="21600" fill="none" extrusionOk="0">
                  <a:moveTo>
                    <a:pt x="0" y="30"/>
                  </a:moveTo>
                  <a:cubicBezTo>
                    <a:pt x="379" y="10"/>
                    <a:pt x="759" y="-1"/>
                    <a:pt x="1140" y="0"/>
                  </a:cubicBezTo>
                  <a:cubicBezTo>
                    <a:pt x="13069" y="0"/>
                    <a:pt x="22740" y="9670"/>
                    <a:pt x="22740" y="21600"/>
                  </a:cubicBezTo>
                </a:path>
                <a:path w="22740" h="21600" stroke="0" extrusionOk="0">
                  <a:moveTo>
                    <a:pt x="0" y="30"/>
                  </a:moveTo>
                  <a:cubicBezTo>
                    <a:pt x="379" y="10"/>
                    <a:pt x="759" y="-1"/>
                    <a:pt x="1140" y="0"/>
                  </a:cubicBezTo>
                  <a:cubicBezTo>
                    <a:pt x="13069" y="0"/>
                    <a:pt x="22740" y="9670"/>
                    <a:pt x="22740" y="21600"/>
                  </a:cubicBezTo>
                  <a:lnTo>
                    <a:pt x="1140" y="21600"/>
                  </a:lnTo>
                  <a:lnTo>
                    <a:pt x="0" y="30"/>
                  </a:lnTo>
                  <a:close/>
                </a:path>
              </a:pathLst>
            </a:custGeom>
            <a:solidFill>
              <a:schemeClr val="bg1"/>
            </a:solidFill>
            <a:ln w="9525">
              <a:solidFill>
                <a:schemeClr val="tx1"/>
              </a:solidFill>
              <a:round/>
              <a:headEnd/>
              <a:tailEnd/>
            </a:ln>
          </p:spPr>
          <p:txBody>
            <a:bodyPr wrap="none" anchor="ctr"/>
            <a:lstStyle/>
            <a:p>
              <a:endParaRPr lang="en-US"/>
            </a:p>
          </p:txBody>
        </p:sp>
        <p:sp>
          <p:nvSpPr>
            <p:cNvPr id="10" name="Line 11">
              <a:extLst>
                <a:ext uri="{FF2B5EF4-FFF2-40B4-BE49-F238E27FC236}">
                  <a16:creationId xmlns:a16="http://schemas.microsoft.com/office/drawing/2014/main" id="{7B07A993-AD78-8FCF-C15C-DCFC7C3823CB}"/>
                </a:ext>
              </a:extLst>
            </p:cNvPr>
            <p:cNvSpPr>
              <a:spLocks noChangeShapeType="1"/>
            </p:cNvSpPr>
            <p:nvPr/>
          </p:nvSpPr>
          <p:spPr bwMode="auto">
            <a:xfrm>
              <a:off x="2195513" y="1196975"/>
              <a:ext cx="288925" cy="0"/>
            </a:xfrm>
            <a:prstGeom prst="line">
              <a:avLst/>
            </a:prstGeom>
            <a:noFill/>
            <a:ln w="9525">
              <a:solidFill>
                <a:schemeClr val="tx1"/>
              </a:solidFill>
              <a:round/>
              <a:headEnd/>
              <a:tailEnd/>
            </a:ln>
          </p:spPr>
          <p:txBody>
            <a:bodyPr/>
            <a:lstStyle/>
            <a:p>
              <a:endParaRPr lang="en-US"/>
            </a:p>
          </p:txBody>
        </p:sp>
        <p:sp>
          <p:nvSpPr>
            <p:cNvPr id="11" name="Line 12">
              <a:extLst>
                <a:ext uri="{FF2B5EF4-FFF2-40B4-BE49-F238E27FC236}">
                  <a16:creationId xmlns:a16="http://schemas.microsoft.com/office/drawing/2014/main" id="{000E23AD-0D0F-6F8B-6A04-AD1A68D1CDD7}"/>
                </a:ext>
              </a:extLst>
            </p:cNvPr>
            <p:cNvSpPr>
              <a:spLocks noChangeShapeType="1"/>
            </p:cNvSpPr>
            <p:nvPr/>
          </p:nvSpPr>
          <p:spPr bwMode="auto">
            <a:xfrm>
              <a:off x="2339975" y="1196975"/>
              <a:ext cx="0" cy="576263"/>
            </a:xfrm>
            <a:prstGeom prst="line">
              <a:avLst/>
            </a:prstGeom>
            <a:noFill/>
            <a:ln w="9525">
              <a:solidFill>
                <a:schemeClr val="tx1"/>
              </a:solidFill>
              <a:round/>
              <a:headEnd type="triangle" w="med" len="med"/>
              <a:tailEnd type="triangle" w="med" len="med"/>
            </a:ln>
          </p:spPr>
          <p:txBody>
            <a:bodyPr/>
            <a:lstStyle/>
            <a:p>
              <a:endParaRPr lang="en-US"/>
            </a:p>
          </p:txBody>
        </p:sp>
        <p:sp>
          <p:nvSpPr>
            <p:cNvPr id="12" name="Line 13">
              <a:extLst>
                <a:ext uri="{FF2B5EF4-FFF2-40B4-BE49-F238E27FC236}">
                  <a16:creationId xmlns:a16="http://schemas.microsoft.com/office/drawing/2014/main" id="{91889F1C-9E78-C66E-24A7-BA4F6D52D32D}"/>
                </a:ext>
              </a:extLst>
            </p:cNvPr>
            <p:cNvSpPr>
              <a:spLocks noChangeShapeType="1"/>
            </p:cNvSpPr>
            <p:nvPr/>
          </p:nvSpPr>
          <p:spPr bwMode="auto">
            <a:xfrm>
              <a:off x="2124075" y="1268413"/>
              <a:ext cx="0" cy="504825"/>
            </a:xfrm>
            <a:prstGeom prst="line">
              <a:avLst/>
            </a:prstGeom>
            <a:noFill/>
            <a:ln w="9525">
              <a:solidFill>
                <a:schemeClr val="tx1"/>
              </a:solidFill>
              <a:prstDash val="dash"/>
              <a:round/>
              <a:headEnd/>
              <a:tailEnd/>
            </a:ln>
          </p:spPr>
          <p:txBody>
            <a:bodyPr/>
            <a:lstStyle/>
            <a:p>
              <a:endParaRPr lang="en-US"/>
            </a:p>
          </p:txBody>
        </p:sp>
        <p:sp>
          <p:nvSpPr>
            <p:cNvPr id="13" name="Line 14">
              <a:extLst>
                <a:ext uri="{FF2B5EF4-FFF2-40B4-BE49-F238E27FC236}">
                  <a16:creationId xmlns:a16="http://schemas.microsoft.com/office/drawing/2014/main" id="{2A828228-8CB2-52BA-B4F2-EF2E018A8C84}"/>
                </a:ext>
              </a:extLst>
            </p:cNvPr>
            <p:cNvSpPr>
              <a:spLocks noChangeShapeType="1"/>
            </p:cNvSpPr>
            <p:nvPr/>
          </p:nvSpPr>
          <p:spPr bwMode="auto">
            <a:xfrm>
              <a:off x="1187450" y="1844675"/>
              <a:ext cx="0" cy="215900"/>
            </a:xfrm>
            <a:prstGeom prst="line">
              <a:avLst/>
            </a:prstGeom>
            <a:noFill/>
            <a:ln w="9525">
              <a:solidFill>
                <a:schemeClr val="tx1"/>
              </a:solidFill>
              <a:round/>
              <a:headEnd/>
              <a:tailEnd/>
            </a:ln>
          </p:spPr>
          <p:txBody>
            <a:bodyPr/>
            <a:lstStyle/>
            <a:p>
              <a:endParaRPr lang="en-US"/>
            </a:p>
          </p:txBody>
        </p:sp>
        <p:sp>
          <p:nvSpPr>
            <p:cNvPr id="14" name="Line 15">
              <a:extLst>
                <a:ext uri="{FF2B5EF4-FFF2-40B4-BE49-F238E27FC236}">
                  <a16:creationId xmlns:a16="http://schemas.microsoft.com/office/drawing/2014/main" id="{087AF4BB-AC62-A2CB-5120-B5E55BC2B16F}"/>
                </a:ext>
              </a:extLst>
            </p:cNvPr>
            <p:cNvSpPr>
              <a:spLocks noChangeShapeType="1"/>
            </p:cNvSpPr>
            <p:nvPr/>
          </p:nvSpPr>
          <p:spPr bwMode="auto">
            <a:xfrm>
              <a:off x="2124075" y="1844675"/>
              <a:ext cx="0" cy="215900"/>
            </a:xfrm>
            <a:prstGeom prst="line">
              <a:avLst/>
            </a:prstGeom>
            <a:noFill/>
            <a:ln w="9525">
              <a:solidFill>
                <a:schemeClr val="tx1"/>
              </a:solidFill>
              <a:round/>
              <a:headEnd/>
              <a:tailEnd/>
            </a:ln>
          </p:spPr>
          <p:txBody>
            <a:bodyPr/>
            <a:lstStyle/>
            <a:p>
              <a:endParaRPr lang="en-US"/>
            </a:p>
          </p:txBody>
        </p:sp>
        <p:sp>
          <p:nvSpPr>
            <p:cNvPr id="15" name="Line 16">
              <a:extLst>
                <a:ext uri="{FF2B5EF4-FFF2-40B4-BE49-F238E27FC236}">
                  <a16:creationId xmlns:a16="http://schemas.microsoft.com/office/drawing/2014/main" id="{4C59F2D1-708D-050C-E15F-02211F38DDAE}"/>
                </a:ext>
              </a:extLst>
            </p:cNvPr>
            <p:cNvSpPr>
              <a:spLocks noChangeShapeType="1"/>
            </p:cNvSpPr>
            <p:nvPr/>
          </p:nvSpPr>
          <p:spPr bwMode="auto">
            <a:xfrm>
              <a:off x="1187450" y="1916113"/>
              <a:ext cx="936625" cy="0"/>
            </a:xfrm>
            <a:prstGeom prst="line">
              <a:avLst/>
            </a:prstGeom>
            <a:noFill/>
            <a:ln w="9525">
              <a:solidFill>
                <a:schemeClr val="tx1"/>
              </a:solidFill>
              <a:round/>
              <a:headEnd type="triangle" w="med" len="med"/>
              <a:tailEnd type="triangle" w="med" len="med"/>
            </a:ln>
          </p:spPr>
          <p:txBody>
            <a:bodyPr/>
            <a:lstStyle/>
            <a:p>
              <a:endParaRPr lang="en-US"/>
            </a:p>
          </p:txBody>
        </p:sp>
        <p:sp>
          <p:nvSpPr>
            <p:cNvPr id="16" name="Text Box 17">
              <a:extLst>
                <a:ext uri="{FF2B5EF4-FFF2-40B4-BE49-F238E27FC236}">
                  <a16:creationId xmlns:a16="http://schemas.microsoft.com/office/drawing/2014/main" id="{B07D9FF3-A4EA-C216-2209-689A56F82EEB}"/>
                </a:ext>
              </a:extLst>
            </p:cNvPr>
            <p:cNvSpPr txBox="1">
              <a:spLocks noChangeArrowheads="1"/>
            </p:cNvSpPr>
            <p:nvPr/>
          </p:nvSpPr>
          <p:spPr bwMode="auto">
            <a:xfrm>
              <a:off x="1455738" y="1936750"/>
              <a:ext cx="311150" cy="366713"/>
            </a:xfrm>
            <a:prstGeom prst="rect">
              <a:avLst/>
            </a:prstGeom>
            <a:noFill/>
            <a:ln w="9525">
              <a:noFill/>
              <a:miter lim="800000"/>
              <a:headEnd/>
              <a:tailEnd/>
            </a:ln>
          </p:spPr>
          <p:txBody>
            <a:bodyPr wrap="none">
              <a:spAutoFit/>
            </a:bodyPr>
            <a:lstStyle/>
            <a:p>
              <a:r>
                <a:rPr lang="en-US"/>
                <a:t>a</a:t>
              </a:r>
            </a:p>
          </p:txBody>
        </p:sp>
        <p:sp>
          <p:nvSpPr>
            <p:cNvPr id="17" name="Text Box 18">
              <a:extLst>
                <a:ext uri="{FF2B5EF4-FFF2-40B4-BE49-F238E27FC236}">
                  <a16:creationId xmlns:a16="http://schemas.microsoft.com/office/drawing/2014/main" id="{C0D84F0C-2068-8EDC-93EE-E06FD93F0B0A}"/>
                </a:ext>
              </a:extLst>
            </p:cNvPr>
            <p:cNvSpPr txBox="1">
              <a:spLocks noChangeArrowheads="1"/>
            </p:cNvSpPr>
            <p:nvPr/>
          </p:nvSpPr>
          <p:spPr bwMode="auto">
            <a:xfrm>
              <a:off x="2535238" y="1289050"/>
              <a:ext cx="311150" cy="366713"/>
            </a:xfrm>
            <a:prstGeom prst="rect">
              <a:avLst/>
            </a:prstGeom>
            <a:noFill/>
            <a:ln w="9525">
              <a:noFill/>
              <a:miter lim="800000"/>
              <a:headEnd/>
              <a:tailEnd/>
            </a:ln>
          </p:spPr>
          <p:txBody>
            <a:bodyPr wrap="none">
              <a:spAutoFit/>
            </a:bodyPr>
            <a:lstStyle/>
            <a:p>
              <a:r>
                <a:rPr lang="en-US"/>
                <a:t>b</a:t>
              </a:r>
            </a:p>
          </p:txBody>
        </p:sp>
        <p:sp>
          <p:nvSpPr>
            <p:cNvPr id="18" name="Line 19">
              <a:extLst>
                <a:ext uri="{FF2B5EF4-FFF2-40B4-BE49-F238E27FC236}">
                  <a16:creationId xmlns:a16="http://schemas.microsoft.com/office/drawing/2014/main" id="{ACAFC6C9-67C9-1919-737A-6A10ACF04377}"/>
                </a:ext>
              </a:extLst>
            </p:cNvPr>
            <p:cNvSpPr>
              <a:spLocks noChangeShapeType="1"/>
            </p:cNvSpPr>
            <p:nvPr/>
          </p:nvSpPr>
          <p:spPr bwMode="auto">
            <a:xfrm flipV="1">
              <a:off x="1476375" y="765175"/>
              <a:ext cx="215900" cy="576263"/>
            </a:xfrm>
            <a:prstGeom prst="line">
              <a:avLst/>
            </a:prstGeom>
            <a:noFill/>
            <a:ln w="9525">
              <a:solidFill>
                <a:schemeClr val="tx1"/>
              </a:solidFill>
              <a:round/>
              <a:headEnd/>
              <a:tailEnd/>
            </a:ln>
          </p:spPr>
          <p:txBody>
            <a:bodyPr/>
            <a:lstStyle/>
            <a:p>
              <a:endParaRPr lang="en-US"/>
            </a:p>
          </p:txBody>
        </p:sp>
        <p:graphicFrame>
          <p:nvGraphicFramePr>
            <p:cNvPr id="19" name="Object 148">
              <a:extLst>
                <a:ext uri="{FF2B5EF4-FFF2-40B4-BE49-F238E27FC236}">
                  <a16:creationId xmlns:a16="http://schemas.microsoft.com/office/drawing/2014/main" id="{BF9EBB77-FE5A-4053-C0D0-4A83F3196681}"/>
                </a:ext>
              </a:extLst>
            </p:cNvPr>
            <p:cNvGraphicFramePr>
              <a:graphicFrameLocks noChangeAspect="1"/>
            </p:cNvGraphicFramePr>
            <p:nvPr>
              <p:extLst>
                <p:ext uri="{D42A27DB-BD31-4B8C-83A1-F6EECF244321}">
                  <p14:modId xmlns:p14="http://schemas.microsoft.com/office/powerpoint/2010/main" val="102185117"/>
                </p:ext>
              </p:extLst>
            </p:nvPr>
          </p:nvGraphicFramePr>
          <p:xfrm>
            <a:off x="1835150" y="260350"/>
            <a:ext cx="965200" cy="692150"/>
          </p:xfrm>
          <a:graphic>
            <a:graphicData uri="http://schemas.openxmlformats.org/presentationml/2006/ole">
              <mc:AlternateContent xmlns:mc="http://schemas.openxmlformats.org/markup-compatibility/2006">
                <mc:Choice xmlns:v="urn:schemas-microsoft-com:vml" Requires="v">
                  <p:oleObj name="Equation" r:id="rId3" imgW="583947" imgH="418918" progId="Equation.DSMT4">
                    <p:embed/>
                  </p:oleObj>
                </mc:Choice>
                <mc:Fallback>
                  <p:oleObj name="Equation" r:id="rId3" imgW="583947" imgH="418918" progId="Equation.DSMT4">
                    <p:embed/>
                    <p:pic>
                      <p:nvPicPr>
                        <p:cNvPr id="12436" name="Object 1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260350"/>
                          <a:ext cx="965200" cy="692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155">
              <a:extLst>
                <a:ext uri="{FF2B5EF4-FFF2-40B4-BE49-F238E27FC236}">
                  <a16:creationId xmlns:a16="http://schemas.microsoft.com/office/drawing/2014/main" id="{62DE5508-495E-C6F4-4339-1C067D26C3C5}"/>
                </a:ext>
              </a:extLst>
            </p:cNvPr>
            <p:cNvGraphicFramePr>
              <a:graphicFrameLocks noChangeAspect="1"/>
            </p:cNvGraphicFramePr>
            <p:nvPr>
              <p:extLst>
                <p:ext uri="{D42A27DB-BD31-4B8C-83A1-F6EECF244321}">
                  <p14:modId xmlns:p14="http://schemas.microsoft.com/office/powerpoint/2010/main" val="2285049675"/>
                </p:ext>
              </p:extLst>
            </p:nvPr>
          </p:nvGraphicFramePr>
          <p:xfrm>
            <a:off x="3287713" y="176214"/>
            <a:ext cx="1101726" cy="776482"/>
          </p:xfrm>
          <a:graphic>
            <a:graphicData uri="http://schemas.openxmlformats.org/presentationml/2006/ole">
              <mc:AlternateContent xmlns:mc="http://schemas.openxmlformats.org/markup-compatibility/2006">
                <mc:Choice xmlns:v="urn:schemas-microsoft-com:vml" Requires="v">
                  <p:oleObj name="Equation" r:id="rId5" imgW="520700" imgH="419100" progId="Equation.DSMT4">
                    <p:embed/>
                  </p:oleObj>
                </mc:Choice>
                <mc:Fallback>
                  <p:oleObj name="Equation" r:id="rId5" imgW="520700" imgH="419100" progId="Equation.DSMT4">
                    <p:embed/>
                    <p:pic>
                      <p:nvPicPr>
                        <p:cNvPr id="12443" name="Object 15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87713" y="176214"/>
                          <a:ext cx="1101726" cy="776482"/>
                        </a:xfrm>
                        <a:prstGeom prst="rect">
                          <a:avLst/>
                        </a:prstGeom>
                        <a:noFill/>
                      </p:spPr>
                    </p:pic>
                  </p:oleObj>
                </mc:Fallback>
              </mc:AlternateContent>
            </a:graphicData>
          </a:graphic>
        </p:graphicFrame>
        <p:sp>
          <p:nvSpPr>
            <p:cNvPr id="21" name="TextBox 2">
              <a:extLst>
                <a:ext uri="{FF2B5EF4-FFF2-40B4-BE49-F238E27FC236}">
                  <a16:creationId xmlns:a16="http://schemas.microsoft.com/office/drawing/2014/main" id="{C0272335-34E7-06BA-5367-356E1865BC87}"/>
                </a:ext>
              </a:extLst>
            </p:cNvPr>
            <p:cNvSpPr txBox="1">
              <a:spLocks noChangeArrowheads="1"/>
            </p:cNvSpPr>
            <p:nvPr/>
          </p:nvSpPr>
          <p:spPr bwMode="auto">
            <a:xfrm>
              <a:off x="2846388" y="396875"/>
              <a:ext cx="390525" cy="368300"/>
            </a:xfrm>
            <a:prstGeom prst="rect">
              <a:avLst/>
            </a:prstGeom>
            <a:noFill/>
            <a:ln w="9525">
              <a:noFill/>
              <a:miter lim="800000"/>
              <a:headEnd/>
              <a:tailEnd/>
            </a:ln>
          </p:spPr>
          <p:txBody>
            <a:bodyPr wrap="none">
              <a:spAutoFit/>
            </a:bodyPr>
            <a:lstStyle/>
            <a:p>
              <a:r>
                <a:rPr lang="en-US"/>
                <a:t>or</a:t>
              </a:r>
            </a:p>
          </p:txBody>
        </p:sp>
      </p:grpSp>
      <p:sp>
        <p:nvSpPr>
          <p:cNvPr id="23" name="TextBox 22">
            <a:extLst>
              <a:ext uri="{FF2B5EF4-FFF2-40B4-BE49-F238E27FC236}">
                <a16:creationId xmlns:a16="http://schemas.microsoft.com/office/drawing/2014/main" id="{10969A0C-65CA-7E07-CE2A-A42A47A83320}"/>
              </a:ext>
            </a:extLst>
          </p:cNvPr>
          <p:cNvSpPr txBox="1"/>
          <p:nvPr/>
        </p:nvSpPr>
        <p:spPr>
          <a:xfrm>
            <a:off x="4322565" y="1452116"/>
            <a:ext cx="4572000" cy="2893100"/>
          </a:xfrm>
          <a:prstGeom prst="rect">
            <a:avLst/>
          </a:prstGeom>
          <a:noFill/>
        </p:spPr>
        <p:txBody>
          <a:bodyPr wrap="square">
            <a:spAutoFit/>
          </a:bodyPr>
          <a:lstStyle/>
          <a:p>
            <a:r>
              <a:rPr lang="en-US" sz="1400" dirty="0" err="1"/>
              <a:t>syms</a:t>
            </a:r>
            <a:r>
              <a:rPr lang="en-US" sz="1400" dirty="0"/>
              <a:t> x y a b</a:t>
            </a:r>
          </a:p>
          <a:p>
            <a:r>
              <a:rPr lang="en-US" sz="1400" dirty="0"/>
              <a:t>A = int(int(1, x, [0 a*y^2/b^2]), y, [0 b])</a:t>
            </a:r>
          </a:p>
          <a:p>
            <a:r>
              <a:rPr lang="en-US" sz="1400" dirty="0"/>
              <a:t> A = (a*b)/3</a:t>
            </a:r>
          </a:p>
          <a:p>
            <a:r>
              <a:rPr lang="en-US" sz="1400" dirty="0"/>
              <a:t> </a:t>
            </a:r>
            <a:r>
              <a:rPr lang="en-US" sz="1400" dirty="0" err="1"/>
              <a:t>xA</a:t>
            </a:r>
            <a:r>
              <a:rPr lang="en-US" sz="1400" dirty="0"/>
              <a:t> = int(int(x, x, [0 a*y^2/b^2]), y, [0 b])</a:t>
            </a:r>
          </a:p>
          <a:p>
            <a:r>
              <a:rPr lang="en-US" sz="1400" dirty="0"/>
              <a:t> </a:t>
            </a:r>
            <a:r>
              <a:rPr lang="en-US" sz="1400" dirty="0" err="1"/>
              <a:t>xA</a:t>
            </a:r>
            <a:r>
              <a:rPr lang="en-US" sz="1400" dirty="0"/>
              <a:t> = (a^2*b)/10</a:t>
            </a:r>
          </a:p>
          <a:p>
            <a:r>
              <a:rPr lang="en-US" sz="1400" dirty="0"/>
              <a:t> </a:t>
            </a:r>
          </a:p>
          <a:p>
            <a:r>
              <a:rPr lang="en-US" sz="1400" dirty="0" err="1"/>
              <a:t>yA</a:t>
            </a:r>
            <a:r>
              <a:rPr lang="en-US" sz="1400" dirty="0"/>
              <a:t> = int(int(y, x, [0 a*y^2/b^2]), y, [0 b])</a:t>
            </a:r>
          </a:p>
          <a:p>
            <a:r>
              <a:rPr lang="en-US" sz="1400" dirty="0"/>
              <a:t> </a:t>
            </a:r>
            <a:r>
              <a:rPr lang="en-US" sz="1400" dirty="0" err="1"/>
              <a:t>yA</a:t>
            </a:r>
            <a:r>
              <a:rPr lang="en-US" sz="1400" dirty="0"/>
              <a:t> = (a*b^2)/4</a:t>
            </a:r>
          </a:p>
          <a:p>
            <a:r>
              <a:rPr lang="en-US" sz="1400" dirty="0"/>
              <a:t> xc=</a:t>
            </a:r>
            <a:r>
              <a:rPr lang="en-US" sz="1400" dirty="0" err="1"/>
              <a:t>xA</a:t>
            </a:r>
            <a:r>
              <a:rPr lang="en-US" sz="1400" dirty="0"/>
              <a:t>/A</a:t>
            </a:r>
          </a:p>
          <a:p>
            <a:r>
              <a:rPr lang="en-US" sz="1400" dirty="0"/>
              <a:t> xc = (3*a)/10</a:t>
            </a:r>
          </a:p>
          <a:p>
            <a:r>
              <a:rPr lang="en-US" sz="1400" dirty="0"/>
              <a:t> </a:t>
            </a:r>
            <a:r>
              <a:rPr lang="en-US" sz="1400" dirty="0" err="1"/>
              <a:t>yc</a:t>
            </a:r>
            <a:r>
              <a:rPr lang="en-US" sz="1400" dirty="0"/>
              <a:t> = </a:t>
            </a:r>
            <a:r>
              <a:rPr lang="en-US" sz="1400" dirty="0" err="1"/>
              <a:t>yA</a:t>
            </a:r>
            <a:r>
              <a:rPr lang="en-US" sz="1400" dirty="0"/>
              <a:t>/A</a:t>
            </a:r>
          </a:p>
          <a:p>
            <a:r>
              <a:rPr lang="en-US" sz="1400" dirty="0"/>
              <a:t> </a:t>
            </a:r>
            <a:r>
              <a:rPr lang="en-US" sz="1400" dirty="0" err="1"/>
              <a:t>yc</a:t>
            </a:r>
            <a:r>
              <a:rPr lang="en-US" sz="1400" dirty="0"/>
              <a:t> = (3*b)/4</a:t>
            </a:r>
          </a:p>
          <a:p>
            <a:r>
              <a:rPr lang="en-US" sz="1400" dirty="0"/>
              <a:t> </a:t>
            </a:r>
          </a:p>
        </p:txBody>
      </p:sp>
      <p:cxnSp>
        <p:nvCxnSpPr>
          <p:cNvPr id="24" name="Straight Connector 23">
            <a:extLst>
              <a:ext uri="{FF2B5EF4-FFF2-40B4-BE49-F238E27FC236}">
                <a16:creationId xmlns:a16="http://schemas.microsoft.com/office/drawing/2014/main" id="{CDC1A42A-1104-9573-8B40-5EAC22710410}"/>
              </a:ext>
            </a:extLst>
          </p:cNvPr>
          <p:cNvCxnSpPr/>
          <p:nvPr/>
        </p:nvCxnSpPr>
        <p:spPr>
          <a:xfrm>
            <a:off x="4322565" y="4149080"/>
            <a:ext cx="115212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E3A86A2-75E0-7EC1-0342-11C21258D7F3}"/>
              </a:ext>
            </a:extLst>
          </p:cNvPr>
          <p:cNvCxnSpPr/>
          <p:nvPr/>
        </p:nvCxnSpPr>
        <p:spPr>
          <a:xfrm>
            <a:off x="4427984" y="3645024"/>
            <a:ext cx="115212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7885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00" name="Oval 24"/>
          <p:cNvSpPr>
            <a:spLocks noChangeArrowheads="1"/>
          </p:cNvSpPr>
          <p:nvPr/>
        </p:nvSpPr>
        <p:spPr bwMode="auto">
          <a:xfrm>
            <a:off x="1018999" y="4587875"/>
            <a:ext cx="1223963" cy="360363"/>
          </a:xfrm>
          <a:prstGeom prst="ellipse">
            <a:avLst/>
          </a:prstGeom>
          <a:solidFill>
            <a:schemeClr val="bg1">
              <a:lumMod val="85000"/>
            </a:schemeClr>
          </a:solidFill>
          <a:ln w="9525">
            <a:solidFill>
              <a:schemeClr val="tx1"/>
            </a:solidFill>
            <a:round/>
            <a:headEnd/>
            <a:tailEnd/>
          </a:ln>
          <a:effectLst/>
        </p:spPr>
        <p:txBody>
          <a:bodyPr wrap="none" anchor="ctr"/>
          <a:lstStyle/>
          <a:p>
            <a:pPr>
              <a:defRPr/>
            </a:pPr>
            <a:endParaRPr lang="en-US"/>
          </a:p>
        </p:txBody>
      </p:sp>
      <p:sp>
        <p:nvSpPr>
          <p:cNvPr id="13450" name="Text Box 18"/>
          <p:cNvSpPr txBox="1">
            <a:spLocks noChangeArrowheads="1"/>
          </p:cNvSpPr>
          <p:nvPr/>
        </p:nvSpPr>
        <p:spPr bwMode="auto">
          <a:xfrm>
            <a:off x="542844" y="205521"/>
            <a:ext cx="5318123" cy="915987"/>
          </a:xfrm>
          <a:prstGeom prst="rect">
            <a:avLst/>
          </a:prstGeom>
          <a:noFill/>
          <a:ln w="9525">
            <a:noFill/>
            <a:miter lim="800000"/>
            <a:headEnd/>
            <a:tailEnd/>
          </a:ln>
        </p:spPr>
        <p:txBody>
          <a:bodyPr wrap="square">
            <a:spAutoFit/>
          </a:bodyPr>
          <a:lstStyle/>
          <a:p>
            <a:r>
              <a:rPr lang="en-US" dirty="0"/>
              <a:t>Locate the center of mass of the right circular cone if its mass density is proportional to the vertical distance from the </a:t>
            </a:r>
            <a:r>
              <a:rPr lang="en-US" dirty="0" err="1"/>
              <a:t>xy</a:t>
            </a:r>
            <a:r>
              <a:rPr lang="en-US" dirty="0"/>
              <a:t>-plane</a:t>
            </a:r>
          </a:p>
        </p:txBody>
      </p:sp>
      <p:sp>
        <p:nvSpPr>
          <p:cNvPr id="13451" name="Text Box 19"/>
          <p:cNvSpPr txBox="1">
            <a:spLocks noChangeArrowheads="1"/>
          </p:cNvSpPr>
          <p:nvPr/>
        </p:nvSpPr>
        <p:spPr bwMode="auto">
          <a:xfrm>
            <a:off x="1373089" y="1435944"/>
            <a:ext cx="1631950" cy="366712"/>
          </a:xfrm>
          <a:prstGeom prst="rect">
            <a:avLst/>
          </a:prstGeom>
          <a:noFill/>
          <a:ln w="9525">
            <a:noFill/>
            <a:miter lim="800000"/>
            <a:headEnd/>
            <a:tailEnd/>
          </a:ln>
        </p:spPr>
        <p:txBody>
          <a:bodyPr wrap="none">
            <a:spAutoFit/>
          </a:bodyPr>
          <a:lstStyle/>
          <a:p>
            <a:r>
              <a:rPr lang="en-US" dirty="0"/>
              <a:t>By symmetry  </a:t>
            </a:r>
          </a:p>
        </p:txBody>
      </p:sp>
      <p:graphicFrame>
        <p:nvGraphicFramePr>
          <p:cNvPr id="13430" name="Object 118"/>
          <p:cNvGraphicFramePr>
            <a:graphicFrameLocks noChangeAspect="1"/>
          </p:cNvGraphicFramePr>
          <p:nvPr>
            <p:extLst>
              <p:ext uri="{D42A27DB-BD31-4B8C-83A1-F6EECF244321}">
                <p14:modId xmlns:p14="http://schemas.microsoft.com/office/powerpoint/2010/main" val="3026366780"/>
              </p:ext>
            </p:extLst>
          </p:nvPr>
        </p:nvGraphicFramePr>
        <p:xfrm>
          <a:off x="3215332" y="1450068"/>
          <a:ext cx="1192213" cy="363538"/>
        </p:xfrm>
        <a:graphic>
          <a:graphicData uri="http://schemas.openxmlformats.org/presentationml/2006/ole">
            <mc:AlternateContent xmlns:mc="http://schemas.openxmlformats.org/markup-compatibility/2006">
              <mc:Choice xmlns:v="urn:schemas-microsoft-com:vml" Requires="v">
                <p:oleObj name="Equation" r:id="rId3" imgW="749300" imgH="228600" progId="Equation.DSMT4">
                  <p:embed/>
                </p:oleObj>
              </mc:Choice>
              <mc:Fallback>
                <p:oleObj name="Equation" r:id="rId3" imgW="749300" imgH="228600" progId="Equation.DSMT4">
                  <p:embed/>
                  <p:pic>
                    <p:nvPicPr>
                      <p:cNvPr id="0" name="Picture 14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15332" y="1450068"/>
                        <a:ext cx="1192213"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431" name="Object 119"/>
          <p:cNvGraphicFramePr>
            <a:graphicFrameLocks noChangeAspect="1"/>
          </p:cNvGraphicFramePr>
          <p:nvPr>
            <p:extLst>
              <p:ext uri="{D42A27DB-BD31-4B8C-83A1-F6EECF244321}">
                <p14:modId xmlns:p14="http://schemas.microsoft.com/office/powerpoint/2010/main" val="1076353023"/>
              </p:ext>
            </p:extLst>
          </p:nvPr>
        </p:nvGraphicFramePr>
        <p:xfrm>
          <a:off x="1870606" y="1962037"/>
          <a:ext cx="2341562" cy="1068388"/>
        </p:xfrm>
        <a:graphic>
          <a:graphicData uri="http://schemas.openxmlformats.org/presentationml/2006/ole">
            <mc:AlternateContent xmlns:mc="http://schemas.openxmlformats.org/markup-compatibility/2006">
              <mc:Choice xmlns:v="urn:schemas-microsoft-com:vml" Requires="v">
                <p:oleObj name="Equation" r:id="rId5" imgW="1612900" imgH="736600" progId="Equation.DSMT4">
                  <p:embed/>
                </p:oleObj>
              </mc:Choice>
              <mc:Fallback>
                <p:oleObj name="Equation" r:id="rId5" imgW="1612900" imgH="736600" progId="Equation.DSMT4">
                  <p:embed/>
                  <p:pic>
                    <p:nvPicPr>
                      <p:cNvPr id="0" name="Picture 14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0606" y="1962037"/>
                        <a:ext cx="2341562" cy="1068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452" name="Text Box 22"/>
          <p:cNvSpPr txBox="1">
            <a:spLocks noChangeArrowheads="1"/>
          </p:cNvSpPr>
          <p:nvPr/>
        </p:nvSpPr>
        <p:spPr bwMode="auto">
          <a:xfrm>
            <a:off x="411014" y="3117106"/>
            <a:ext cx="5307162" cy="641350"/>
          </a:xfrm>
          <a:prstGeom prst="rect">
            <a:avLst/>
          </a:prstGeom>
          <a:noFill/>
          <a:ln w="9525">
            <a:noFill/>
            <a:miter lim="800000"/>
            <a:headEnd/>
            <a:tailEnd/>
          </a:ln>
        </p:spPr>
        <p:txBody>
          <a:bodyPr wrap="square">
            <a:spAutoFit/>
          </a:bodyPr>
          <a:lstStyle/>
          <a:p>
            <a:r>
              <a:rPr lang="en-US" dirty="0"/>
              <a:t>Let </a:t>
            </a:r>
            <a:r>
              <a:rPr lang="en-US" i="1" dirty="0">
                <a:latin typeface="Symbol" pitchFamily="18" charset="2"/>
              </a:rPr>
              <a:t>r </a:t>
            </a:r>
            <a:r>
              <a:rPr lang="en-US" dirty="0"/>
              <a:t>= </a:t>
            </a:r>
            <a:r>
              <a:rPr lang="en-US" i="1" dirty="0">
                <a:latin typeface="Times New Roman" pitchFamily="18" charset="0"/>
              </a:rPr>
              <a:t>k z </a:t>
            </a:r>
            <a:r>
              <a:rPr lang="en-US" dirty="0">
                <a:latin typeface="Times New Roman" pitchFamily="18" charset="0"/>
              </a:rPr>
              <a:t>and choose a cylindrical differential volume</a:t>
            </a:r>
          </a:p>
          <a:p>
            <a:r>
              <a:rPr lang="en-US" dirty="0">
                <a:latin typeface="Times New Roman" pitchFamily="18" charset="0"/>
              </a:rPr>
              <a:t> element of height </a:t>
            </a:r>
            <a:r>
              <a:rPr lang="en-US" dirty="0" err="1">
                <a:latin typeface="Times New Roman" pitchFamily="18" charset="0"/>
              </a:rPr>
              <a:t>dz</a:t>
            </a:r>
            <a:r>
              <a:rPr lang="en-US" dirty="0">
                <a:latin typeface="Times New Roman" pitchFamily="18" charset="0"/>
              </a:rPr>
              <a:t> and radius u:</a:t>
            </a:r>
          </a:p>
        </p:txBody>
      </p:sp>
      <p:sp>
        <p:nvSpPr>
          <p:cNvPr id="24599" name="Oval 23"/>
          <p:cNvSpPr>
            <a:spLocks noChangeArrowheads="1"/>
          </p:cNvSpPr>
          <p:nvPr/>
        </p:nvSpPr>
        <p:spPr bwMode="auto">
          <a:xfrm>
            <a:off x="1018999" y="4514850"/>
            <a:ext cx="1223963" cy="360363"/>
          </a:xfrm>
          <a:prstGeom prst="ellipse">
            <a:avLst/>
          </a:prstGeom>
          <a:solidFill>
            <a:schemeClr val="bg1">
              <a:lumMod val="85000"/>
            </a:schemeClr>
          </a:solidFill>
          <a:ln w="9525">
            <a:solidFill>
              <a:schemeClr val="tx1"/>
            </a:solidFill>
            <a:round/>
            <a:headEnd/>
            <a:tailEnd/>
          </a:ln>
          <a:effectLst/>
        </p:spPr>
        <p:txBody>
          <a:bodyPr wrap="none" anchor="ctr"/>
          <a:lstStyle/>
          <a:p>
            <a:pPr>
              <a:defRPr/>
            </a:pPr>
            <a:endParaRPr lang="en-US"/>
          </a:p>
        </p:txBody>
      </p:sp>
      <p:sp>
        <p:nvSpPr>
          <p:cNvPr id="13454" name="Line 25"/>
          <p:cNvSpPr>
            <a:spLocks noChangeShapeType="1"/>
          </p:cNvSpPr>
          <p:nvPr/>
        </p:nvSpPr>
        <p:spPr bwMode="auto">
          <a:xfrm>
            <a:off x="1588912" y="4691063"/>
            <a:ext cx="6350" cy="904875"/>
          </a:xfrm>
          <a:prstGeom prst="line">
            <a:avLst/>
          </a:prstGeom>
          <a:noFill/>
          <a:ln w="9525">
            <a:solidFill>
              <a:schemeClr val="tx1"/>
            </a:solidFill>
            <a:round/>
            <a:headEnd/>
            <a:tailEnd/>
          </a:ln>
        </p:spPr>
        <p:txBody>
          <a:bodyPr/>
          <a:lstStyle/>
          <a:p>
            <a:endParaRPr lang="en-US"/>
          </a:p>
        </p:txBody>
      </p:sp>
      <p:sp>
        <p:nvSpPr>
          <p:cNvPr id="13455" name="Text Box 26"/>
          <p:cNvSpPr txBox="1">
            <a:spLocks noChangeArrowheads="1"/>
          </p:cNvSpPr>
          <p:nvPr/>
        </p:nvSpPr>
        <p:spPr bwMode="auto">
          <a:xfrm>
            <a:off x="1287287" y="5038725"/>
            <a:ext cx="298450" cy="366713"/>
          </a:xfrm>
          <a:prstGeom prst="rect">
            <a:avLst/>
          </a:prstGeom>
          <a:noFill/>
          <a:ln w="9525">
            <a:noFill/>
            <a:miter lim="800000"/>
            <a:headEnd/>
            <a:tailEnd/>
          </a:ln>
        </p:spPr>
        <p:txBody>
          <a:bodyPr wrap="none">
            <a:spAutoFit/>
          </a:bodyPr>
          <a:lstStyle/>
          <a:p>
            <a:r>
              <a:rPr lang="en-US"/>
              <a:t>z</a:t>
            </a:r>
          </a:p>
        </p:txBody>
      </p:sp>
      <p:sp>
        <p:nvSpPr>
          <p:cNvPr id="13456" name="Line 27"/>
          <p:cNvSpPr>
            <a:spLocks noChangeShapeType="1"/>
          </p:cNvSpPr>
          <p:nvPr/>
        </p:nvSpPr>
        <p:spPr bwMode="auto">
          <a:xfrm>
            <a:off x="1647649" y="4711700"/>
            <a:ext cx="576263" cy="0"/>
          </a:xfrm>
          <a:prstGeom prst="line">
            <a:avLst/>
          </a:prstGeom>
          <a:noFill/>
          <a:ln w="9525">
            <a:solidFill>
              <a:schemeClr val="tx1"/>
            </a:solidFill>
            <a:round/>
            <a:headEnd/>
            <a:tailEnd/>
          </a:ln>
        </p:spPr>
        <p:txBody>
          <a:bodyPr/>
          <a:lstStyle/>
          <a:p>
            <a:endParaRPr lang="en-US"/>
          </a:p>
        </p:txBody>
      </p:sp>
      <p:sp>
        <p:nvSpPr>
          <p:cNvPr id="13457" name="Text Box 28"/>
          <p:cNvSpPr txBox="1">
            <a:spLocks noChangeArrowheads="1"/>
          </p:cNvSpPr>
          <p:nvPr/>
        </p:nvSpPr>
        <p:spPr bwMode="auto">
          <a:xfrm>
            <a:off x="1739724" y="4415375"/>
            <a:ext cx="311150" cy="366712"/>
          </a:xfrm>
          <a:prstGeom prst="rect">
            <a:avLst/>
          </a:prstGeom>
          <a:noFill/>
          <a:ln w="9525">
            <a:noFill/>
            <a:miter lim="800000"/>
            <a:headEnd/>
            <a:tailEnd/>
          </a:ln>
        </p:spPr>
        <p:txBody>
          <a:bodyPr wrap="none">
            <a:spAutoFit/>
          </a:bodyPr>
          <a:lstStyle/>
          <a:p>
            <a:r>
              <a:rPr lang="en-US" dirty="0"/>
              <a:t>u</a:t>
            </a:r>
          </a:p>
        </p:txBody>
      </p:sp>
      <p:graphicFrame>
        <p:nvGraphicFramePr>
          <p:cNvPr id="13432" name="Object 120"/>
          <p:cNvGraphicFramePr>
            <a:graphicFrameLocks noChangeAspect="1"/>
          </p:cNvGraphicFramePr>
          <p:nvPr>
            <p:extLst>
              <p:ext uri="{D42A27DB-BD31-4B8C-83A1-F6EECF244321}">
                <p14:modId xmlns:p14="http://schemas.microsoft.com/office/powerpoint/2010/main" val="4115458636"/>
              </p:ext>
            </p:extLst>
          </p:nvPr>
        </p:nvGraphicFramePr>
        <p:xfrm>
          <a:off x="1739724" y="3692219"/>
          <a:ext cx="2460625" cy="739775"/>
        </p:xfrm>
        <a:graphic>
          <a:graphicData uri="http://schemas.openxmlformats.org/presentationml/2006/ole">
            <mc:AlternateContent xmlns:mc="http://schemas.openxmlformats.org/markup-compatibility/2006">
              <mc:Choice xmlns:v="urn:schemas-microsoft-com:vml" Requires="v">
                <p:oleObj name="Equation" r:id="rId7" imgW="1562100" imgH="469900" progId="Equation.DSMT4">
                  <p:embed/>
                </p:oleObj>
              </mc:Choice>
              <mc:Fallback>
                <p:oleObj name="Equation" r:id="rId7" imgW="1562100" imgH="469900" progId="Equation.DSMT4">
                  <p:embed/>
                  <p:pic>
                    <p:nvPicPr>
                      <p:cNvPr id="0" name="Picture 14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39724" y="3692219"/>
                        <a:ext cx="2460625" cy="739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458" name="Line 30"/>
          <p:cNvSpPr>
            <a:spLocks noChangeShapeType="1"/>
          </p:cNvSpPr>
          <p:nvPr/>
        </p:nvSpPr>
        <p:spPr bwMode="auto">
          <a:xfrm>
            <a:off x="1306337" y="4443413"/>
            <a:ext cx="0" cy="360362"/>
          </a:xfrm>
          <a:prstGeom prst="line">
            <a:avLst/>
          </a:prstGeom>
          <a:noFill/>
          <a:ln w="9525">
            <a:solidFill>
              <a:schemeClr val="tx1"/>
            </a:solidFill>
            <a:round/>
            <a:headEnd/>
            <a:tailEnd type="triangle" w="med" len="med"/>
          </a:ln>
        </p:spPr>
        <p:txBody>
          <a:bodyPr/>
          <a:lstStyle/>
          <a:p>
            <a:endParaRPr lang="en-US"/>
          </a:p>
        </p:txBody>
      </p:sp>
      <p:sp>
        <p:nvSpPr>
          <p:cNvPr id="13459" name="Line 31"/>
          <p:cNvSpPr>
            <a:spLocks noChangeShapeType="1"/>
          </p:cNvSpPr>
          <p:nvPr/>
        </p:nvSpPr>
        <p:spPr bwMode="auto">
          <a:xfrm flipV="1">
            <a:off x="1296812" y="4918075"/>
            <a:ext cx="0" cy="215900"/>
          </a:xfrm>
          <a:prstGeom prst="line">
            <a:avLst/>
          </a:prstGeom>
          <a:noFill/>
          <a:ln w="9525">
            <a:solidFill>
              <a:schemeClr val="tx1"/>
            </a:solidFill>
            <a:round/>
            <a:headEnd/>
            <a:tailEnd type="triangle" w="med" len="med"/>
          </a:ln>
        </p:spPr>
        <p:txBody>
          <a:bodyPr/>
          <a:lstStyle/>
          <a:p>
            <a:endParaRPr lang="en-US"/>
          </a:p>
        </p:txBody>
      </p:sp>
      <p:sp>
        <p:nvSpPr>
          <p:cNvPr id="13460" name="Text Box 32"/>
          <p:cNvSpPr txBox="1">
            <a:spLocks noChangeArrowheads="1"/>
          </p:cNvSpPr>
          <p:nvPr/>
        </p:nvSpPr>
        <p:spPr bwMode="auto">
          <a:xfrm>
            <a:off x="566562" y="5038725"/>
            <a:ext cx="425450" cy="366713"/>
          </a:xfrm>
          <a:prstGeom prst="rect">
            <a:avLst/>
          </a:prstGeom>
          <a:noFill/>
          <a:ln w="9525">
            <a:noFill/>
            <a:miter lim="800000"/>
            <a:headEnd/>
            <a:tailEnd/>
          </a:ln>
        </p:spPr>
        <p:txBody>
          <a:bodyPr wrap="none">
            <a:spAutoFit/>
          </a:bodyPr>
          <a:lstStyle/>
          <a:p>
            <a:r>
              <a:rPr lang="en-US"/>
              <a:t>dz</a:t>
            </a:r>
          </a:p>
        </p:txBody>
      </p:sp>
      <p:graphicFrame>
        <p:nvGraphicFramePr>
          <p:cNvPr id="13433" name="Object 121"/>
          <p:cNvGraphicFramePr>
            <a:graphicFrameLocks noChangeAspect="1"/>
          </p:cNvGraphicFramePr>
          <p:nvPr>
            <p:extLst>
              <p:ext uri="{D42A27DB-BD31-4B8C-83A1-F6EECF244321}">
                <p14:modId xmlns:p14="http://schemas.microsoft.com/office/powerpoint/2010/main" val="704461584"/>
              </p:ext>
            </p:extLst>
          </p:nvPr>
        </p:nvGraphicFramePr>
        <p:xfrm>
          <a:off x="2242962" y="4732338"/>
          <a:ext cx="4897437" cy="793750"/>
        </p:xfrm>
        <a:graphic>
          <a:graphicData uri="http://schemas.openxmlformats.org/presentationml/2006/ole">
            <mc:AlternateContent xmlns:mc="http://schemas.openxmlformats.org/markup-compatibility/2006">
              <mc:Choice xmlns:v="urn:schemas-microsoft-com:vml" Requires="v">
                <p:oleObj name="Equation" r:id="rId9" imgW="3136900" imgH="508000" progId="Equation.DSMT4">
                  <p:embed/>
                </p:oleObj>
              </mc:Choice>
              <mc:Fallback>
                <p:oleObj name="Equation" r:id="rId9" imgW="3136900" imgH="508000" progId="Equation.DSMT4">
                  <p:embed/>
                  <p:pic>
                    <p:nvPicPr>
                      <p:cNvPr id="0" name="Picture 14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42962" y="4732338"/>
                        <a:ext cx="4897437" cy="793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434" name="Object 122"/>
          <p:cNvGraphicFramePr>
            <a:graphicFrameLocks noChangeAspect="1"/>
          </p:cNvGraphicFramePr>
          <p:nvPr>
            <p:extLst>
              <p:ext uri="{D42A27DB-BD31-4B8C-83A1-F6EECF244321}">
                <p14:modId xmlns:p14="http://schemas.microsoft.com/office/powerpoint/2010/main" val="1045647074"/>
              </p:ext>
            </p:extLst>
          </p:nvPr>
        </p:nvGraphicFramePr>
        <p:xfrm>
          <a:off x="550687" y="5630863"/>
          <a:ext cx="5214937" cy="793750"/>
        </p:xfrm>
        <a:graphic>
          <a:graphicData uri="http://schemas.openxmlformats.org/presentationml/2006/ole">
            <mc:AlternateContent xmlns:mc="http://schemas.openxmlformats.org/markup-compatibility/2006">
              <mc:Choice xmlns:v="urn:schemas-microsoft-com:vml" Requires="v">
                <p:oleObj name="Equation" r:id="rId11" imgW="3340100" imgH="508000" progId="Equation.DSMT4">
                  <p:embed/>
                </p:oleObj>
              </mc:Choice>
              <mc:Fallback>
                <p:oleObj name="Equation" r:id="rId11" imgW="3340100" imgH="508000" progId="Equation.DSMT4">
                  <p:embed/>
                  <p:pic>
                    <p:nvPicPr>
                      <p:cNvPr id="0" name="Picture 15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0687" y="5630863"/>
                        <a:ext cx="5214937" cy="793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461" name="AutoShape 35"/>
          <p:cNvSpPr>
            <a:spLocks noChangeArrowheads="1"/>
          </p:cNvSpPr>
          <p:nvPr/>
        </p:nvSpPr>
        <p:spPr bwMode="auto">
          <a:xfrm>
            <a:off x="5868812" y="5883275"/>
            <a:ext cx="431800" cy="288925"/>
          </a:xfrm>
          <a:prstGeom prst="rightArrow">
            <a:avLst>
              <a:gd name="adj1" fmla="val 50000"/>
              <a:gd name="adj2" fmla="val 37363"/>
            </a:avLst>
          </a:prstGeom>
          <a:solidFill>
            <a:schemeClr val="bg1">
              <a:lumMod val="95000"/>
            </a:schemeClr>
          </a:solidFill>
          <a:ln w="9525">
            <a:solidFill>
              <a:schemeClr val="tx1"/>
            </a:solidFill>
            <a:miter lim="800000"/>
            <a:headEnd/>
            <a:tailEnd/>
          </a:ln>
        </p:spPr>
        <p:txBody>
          <a:bodyPr wrap="none" anchor="ctr"/>
          <a:lstStyle/>
          <a:p>
            <a:endParaRPr lang="en-US"/>
          </a:p>
        </p:txBody>
      </p:sp>
      <p:graphicFrame>
        <p:nvGraphicFramePr>
          <p:cNvPr id="13435" name="Object 123"/>
          <p:cNvGraphicFramePr>
            <a:graphicFrameLocks noChangeAspect="1"/>
          </p:cNvGraphicFramePr>
          <p:nvPr>
            <p:extLst>
              <p:ext uri="{D42A27DB-BD31-4B8C-83A1-F6EECF244321}">
                <p14:modId xmlns:p14="http://schemas.microsoft.com/office/powerpoint/2010/main" val="2479597307"/>
              </p:ext>
            </p:extLst>
          </p:nvPr>
        </p:nvGraphicFramePr>
        <p:xfrm>
          <a:off x="6491112" y="5664200"/>
          <a:ext cx="1008062" cy="727075"/>
        </p:xfrm>
        <a:graphic>
          <a:graphicData uri="http://schemas.openxmlformats.org/presentationml/2006/ole">
            <mc:AlternateContent xmlns:mc="http://schemas.openxmlformats.org/markup-compatibility/2006">
              <mc:Choice xmlns:v="urn:schemas-microsoft-com:vml" Requires="v">
                <p:oleObj name="Equation" r:id="rId13" imgW="545863" imgH="393529" progId="Equation.DSMT4">
                  <p:embed/>
                </p:oleObj>
              </mc:Choice>
              <mc:Fallback>
                <p:oleObj name="Equation" r:id="rId13" imgW="545863" imgH="393529" progId="Equation.DSMT4">
                  <p:embed/>
                  <p:pic>
                    <p:nvPicPr>
                      <p:cNvPr id="0" name="Picture 15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91112" y="5664200"/>
                        <a:ext cx="1008062" cy="727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1">
            <a:extLst>
              <a:ext uri="{FF2B5EF4-FFF2-40B4-BE49-F238E27FC236}">
                <a16:creationId xmlns:a16="http://schemas.microsoft.com/office/drawing/2014/main" id="{BCF5EB89-EF07-4DED-B35B-E152156D0E0A}"/>
              </a:ext>
            </a:extLst>
          </p:cNvPr>
          <p:cNvGrpSpPr/>
          <p:nvPr/>
        </p:nvGrpSpPr>
        <p:grpSpPr>
          <a:xfrm>
            <a:off x="6179961" y="203201"/>
            <a:ext cx="2260600" cy="3214687"/>
            <a:chOff x="1235075" y="179388"/>
            <a:chExt cx="2260600" cy="3214687"/>
          </a:xfrm>
        </p:grpSpPr>
        <p:sp>
          <p:nvSpPr>
            <p:cNvPr id="24581" name="Oval 5"/>
            <p:cNvSpPr>
              <a:spLocks noChangeArrowheads="1"/>
            </p:cNvSpPr>
            <p:nvPr/>
          </p:nvSpPr>
          <p:spPr bwMode="auto">
            <a:xfrm>
              <a:off x="1692275" y="1341438"/>
              <a:ext cx="1079500" cy="287337"/>
            </a:xfrm>
            <a:prstGeom prst="ellipse">
              <a:avLst/>
            </a:prstGeom>
            <a:solidFill>
              <a:schemeClr val="bg1">
                <a:lumMod val="85000"/>
              </a:schemeClr>
            </a:solidFill>
            <a:ln w="9525">
              <a:solidFill>
                <a:schemeClr val="tx1"/>
              </a:solidFill>
              <a:round/>
              <a:headEnd/>
              <a:tailEnd/>
            </a:ln>
            <a:effectLst/>
          </p:spPr>
          <p:txBody>
            <a:bodyPr wrap="none" anchor="ctr"/>
            <a:lstStyle/>
            <a:p>
              <a:pPr>
                <a:defRPr/>
              </a:pPr>
              <a:endParaRPr lang="en-US"/>
            </a:p>
          </p:txBody>
        </p:sp>
        <p:sp>
          <p:nvSpPr>
            <p:cNvPr id="13439" name="Line 6"/>
            <p:cNvSpPr>
              <a:spLocks noChangeShapeType="1"/>
            </p:cNvSpPr>
            <p:nvPr/>
          </p:nvSpPr>
          <p:spPr bwMode="auto">
            <a:xfrm>
              <a:off x="1692275" y="1484313"/>
              <a:ext cx="503238" cy="1152525"/>
            </a:xfrm>
            <a:prstGeom prst="line">
              <a:avLst/>
            </a:prstGeom>
            <a:noFill/>
            <a:ln w="9525">
              <a:solidFill>
                <a:schemeClr val="tx1"/>
              </a:solidFill>
              <a:round/>
              <a:headEnd/>
              <a:tailEnd/>
            </a:ln>
          </p:spPr>
          <p:txBody>
            <a:bodyPr/>
            <a:lstStyle/>
            <a:p>
              <a:endParaRPr lang="en-US"/>
            </a:p>
          </p:txBody>
        </p:sp>
        <p:sp>
          <p:nvSpPr>
            <p:cNvPr id="13440" name="Line 7"/>
            <p:cNvSpPr>
              <a:spLocks noChangeShapeType="1"/>
            </p:cNvSpPr>
            <p:nvPr/>
          </p:nvSpPr>
          <p:spPr bwMode="auto">
            <a:xfrm flipH="1">
              <a:off x="2195513" y="1484313"/>
              <a:ext cx="576262" cy="1152525"/>
            </a:xfrm>
            <a:prstGeom prst="line">
              <a:avLst/>
            </a:prstGeom>
            <a:noFill/>
            <a:ln w="9525">
              <a:solidFill>
                <a:schemeClr val="tx1"/>
              </a:solidFill>
              <a:round/>
              <a:headEnd/>
              <a:tailEnd/>
            </a:ln>
          </p:spPr>
          <p:txBody>
            <a:bodyPr/>
            <a:lstStyle/>
            <a:p>
              <a:endParaRPr lang="en-US"/>
            </a:p>
          </p:txBody>
        </p:sp>
        <p:sp>
          <p:nvSpPr>
            <p:cNvPr id="13441" name="Line 9"/>
            <p:cNvSpPr>
              <a:spLocks noChangeShapeType="1"/>
            </p:cNvSpPr>
            <p:nvPr/>
          </p:nvSpPr>
          <p:spPr bwMode="auto">
            <a:xfrm>
              <a:off x="2195513" y="2636838"/>
              <a:ext cx="936625" cy="0"/>
            </a:xfrm>
            <a:prstGeom prst="line">
              <a:avLst/>
            </a:prstGeom>
            <a:noFill/>
            <a:ln w="9525">
              <a:solidFill>
                <a:schemeClr val="tx1"/>
              </a:solidFill>
              <a:round/>
              <a:headEnd/>
              <a:tailEnd type="triangle" w="med" len="med"/>
            </a:ln>
          </p:spPr>
          <p:txBody>
            <a:bodyPr/>
            <a:lstStyle/>
            <a:p>
              <a:endParaRPr lang="en-US"/>
            </a:p>
          </p:txBody>
        </p:sp>
        <p:sp>
          <p:nvSpPr>
            <p:cNvPr id="13442" name="Line 10"/>
            <p:cNvSpPr>
              <a:spLocks noChangeShapeType="1"/>
            </p:cNvSpPr>
            <p:nvPr/>
          </p:nvSpPr>
          <p:spPr bwMode="auto">
            <a:xfrm flipH="1">
              <a:off x="1619250" y="2636838"/>
              <a:ext cx="576263" cy="504825"/>
            </a:xfrm>
            <a:prstGeom prst="line">
              <a:avLst/>
            </a:prstGeom>
            <a:noFill/>
            <a:ln w="9525">
              <a:solidFill>
                <a:schemeClr val="tx1"/>
              </a:solidFill>
              <a:round/>
              <a:headEnd/>
              <a:tailEnd type="triangle" w="med" len="med"/>
            </a:ln>
          </p:spPr>
          <p:txBody>
            <a:bodyPr/>
            <a:lstStyle/>
            <a:p>
              <a:endParaRPr lang="en-US"/>
            </a:p>
          </p:txBody>
        </p:sp>
        <p:sp>
          <p:nvSpPr>
            <p:cNvPr id="13443" name="Line 11"/>
            <p:cNvSpPr>
              <a:spLocks noChangeShapeType="1"/>
            </p:cNvSpPr>
            <p:nvPr/>
          </p:nvSpPr>
          <p:spPr bwMode="auto">
            <a:xfrm flipV="1">
              <a:off x="2195513" y="549275"/>
              <a:ext cx="0" cy="2087563"/>
            </a:xfrm>
            <a:prstGeom prst="line">
              <a:avLst/>
            </a:prstGeom>
            <a:noFill/>
            <a:ln w="9525">
              <a:solidFill>
                <a:schemeClr val="tx1"/>
              </a:solidFill>
              <a:round/>
              <a:headEnd/>
              <a:tailEnd type="triangle" w="med" len="med"/>
            </a:ln>
          </p:spPr>
          <p:txBody>
            <a:bodyPr/>
            <a:lstStyle/>
            <a:p>
              <a:endParaRPr lang="en-US"/>
            </a:p>
          </p:txBody>
        </p:sp>
        <p:sp>
          <p:nvSpPr>
            <p:cNvPr id="13444" name="Line 12"/>
            <p:cNvSpPr>
              <a:spLocks noChangeShapeType="1"/>
            </p:cNvSpPr>
            <p:nvPr/>
          </p:nvSpPr>
          <p:spPr bwMode="auto">
            <a:xfrm flipV="1">
              <a:off x="2771775" y="1196975"/>
              <a:ext cx="0" cy="215900"/>
            </a:xfrm>
            <a:prstGeom prst="line">
              <a:avLst/>
            </a:prstGeom>
            <a:noFill/>
            <a:ln w="9525">
              <a:solidFill>
                <a:schemeClr val="tx1"/>
              </a:solidFill>
              <a:round/>
              <a:headEnd/>
              <a:tailEnd/>
            </a:ln>
          </p:spPr>
          <p:txBody>
            <a:bodyPr/>
            <a:lstStyle/>
            <a:p>
              <a:endParaRPr lang="en-US"/>
            </a:p>
          </p:txBody>
        </p:sp>
        <p:sp>
          <p:nvSpPr>
            <p:cNvPr id="13445" name="Line 13"/>
            <p:cNvSpPr>
              <a:spLocks noChangeShapeType="1"/>
            </p:cNvSpPr>
            <p:nvPr/>
          </p:nvSpPr>
          <p:spPr bwMode="auto">
            <a:xfrm>
              <a:off x="2195513" y="1268413"/>
              <a:ext cx="576262" cy="0"/>
            </a:xfrm>
            <a:prstGeom prst="line">
              <a:avLst/>
            </a:prstGeom>
            <a:noFill/>
            <a:ln w="9525">
              <a:solidFill>
                <a:schemeClr val="tx1"/>
              </a:solidFill>
              <a:round/>
              <a:headEnd/>
              <a:tailEnd type="triangle" w="med" len="med"/>
            </a:ln>
          </p:spPr>
          <p:txBody>
            <a:bodyPr/>
            <a:lstStyle/>
            <a:p>
              <a:endParaRPr lang="en-US"/>
            </a:p>
          </p:txBody>
        </p:sp>
        <p:sp>
          <p:nvSpPr>
            <p:cNvPr id="13446" name="Text Box 14"/>
            <p:cNvSpPr txBox="1">
              <a:spLocks noChangeArrowheads="1"/>
            </p:cNvSpPr>
            <p:nvPr/>
          </p:nvSpPr>
          <p:spPr bwMode="auto">
            <a:xfrm>
              <a:off x="2319338" y="857250"/>
              <a:ext cx="260350" cy="366713"/>
            </a:xfrm>
            <a:prstGeom prst="rect">
              <a:avLst/>
            </a:prstGeom>
            <a:noFill/>
            <a:ln w="9525">
              <a:noFill/>
              <a:miter lim="800000"/>
              <a:headEnd/>
              <a:tailEnd/>
            </a:ln>
          </p:spPr>
          <p:txBody>
            <a:bodyPr wrap="none">
              <a:spAutoFit/>
            </a:bodyPr>
            <a:lstStyle/>
            <a:p>
              <a:r>
                <a:rPr lang="en-US"/>
                <a:t>r</a:t>
              </a:r>
            </a:p>
          </p:txBody>
        </p:sp>
        <p:sp>
          <p:nvSpPr>
            <p:cNvPr id="13447" name="Line 15"/>
            <p:cNvSpPr>
              <a:spLocks noChangeShapeType="1"/>
            </p:cNvSpPr>
            <p:nvPr/>
          </p:nvSpPr>
          <p:spPr bwMode="auto">
            <a:xfrm>
              <a:off x="2843213" y="1484313"/>
              <a:ext cx="215900" cy="0"/>
            </a:xfrm>
            <a:prstGeom prst="line">
              <a:avLst/>
            </a:prstGeom>
            <a:noFill/>
            <a:ln w="9525">
              <a:solidFill>
                <a:schemeClr val="tx1"/>
              </a:solidFill>
              <a:round/>
              <a:headEnd/>
              <a:tailEnd/>
            </a:ln>
          </p:spPr>
          <p:txBody>
            <a:bodyPr/>
            <a:lstStyle/>
            <a:p>
              <a:endParaRPr lang="en-US"/>
            </a:p>
          </p:txBody>
        </p:sp>
        <p:sp>
          <p:nvSpPr>
            <p:cNvPr id="13448" name="Line 16"/>
            <p:cNvSpPr>
              <a:spLocks noChangeShapeType="1"/>
            </p:cNvSpPr>
            <p:nvPr/>
          </p:nvSpPr>
          <p:spPr bwMode="auto">
            <a:xfrm flipV="1">
              <a:off x="2916238" y="1484313"/>
              <a:ext cx="0" cy="1152525"/>
            </a:xfrm>
            <a:prstGeom prst="line">
              <a:avLst/>
            </a:prstGeom>
            <a:noFill/>
            <a:ln w="9525">
              <a:solidFill>
                <a:schemeClr val="tx1"/>
              </a:solidFill>
              <a:round/>
              <a:headEnd/>
              <a:tailEnd type="triangle" w="med" len="med"/>
            </a:ln>
          </p:spPr>
          <p:txBody>
            <a:bodyPr/>
            <a:lstStyle/>
            <a:p>
              <a:endParaRPr lang="en-US"/>
            </a:p>
          </p:txBody>
        </p:sp>
        <p:sp>
          <p:nvSpPr>
            <p:cNvPr id="13449" name="Text Box 17"/>
            <p:cNvSpPr txBox="1">
              <a:spLocks noChangeArrowheads="1"/>
            </p:cNvSpPr>
            <p:nvPr/>
          </p:nvSpPr>
          <p:spPr bwMode="auto">
            <a:xfrm>
              <a:off x="3040063" y="1720850"/>
              <a:ext cx="311150" cy="366713"/>
            </a:xfrm>
            <a:prstGeom prst="rect">
              <a:avLst/>
            </a:prstGeom>
            <a:noFill/>
            <a:ln w="9525">
              <a:noFill/>
              <a:miter lim="800000"/>
              <a:headEnd/>
              <a:tailEnd/>
            </a:ln>
          </p:spPr>
          <p:txBody>
            <a:bodyPr wrap="none">
              <a:spAutoFit/>
            </a:bodyPr>
            <a:lstStyle/>
            <a:p>
              <a:r>
                <a:rPr lang="en-US"/>
                <a:t>h</a:t>
              </a:r>
            </a:p>
          </p:txBody>
        </p:sp>
        <p:sp>
          <p:nvSpPr>
            <p:cNvPr id="13462" name="TextBox 1"/>
            <p:cNvSpPr txBox="1">
              <a:spLocks noChangeArrowheads="1"/>
            </p:cNvSpPr>
            <p:nvPr/>
          </p:nvSpPr>
          <p:spPr bwMode="auto">
            <a:xfrm>
              <a:off x="1235075" y="3024188"/>
              <a:ext cx="300038" cy="369887"/>
            </a:xfrm>
            <a:prstGeom prst="rect">
              <a:avLst/>
            </a:prstGeom>
            <a:noFill/>
            <a:ln w="9525">
              <a:noFill/>
              <a:miter lim="800000"/>
              <a:headEnd/>
              <a:tailEnd/>
            </a:ln>
          </p:spPr>
          <p:txBody>
            <a:bodyPr wrap="none">
              <a:spAutoFit/>
            </a:bodyPr>
            <a:lstStyle/>
            <a:p>
              <a:r>
                <a:rPr lang="en-US"/>
                <a:t>x</a:t>
              </a:r>
            </a:p>
          </p:txBody>
        </p:sp>
        <p:sp>
          <p:nvSpPr>
            <p:cNvPr id="13463" name="TextBox 2"/>
            <p:cNvSpPr txBox="1">
              <a:spLocks noChangeArrowheads="1"/>
            </p:cNvSpPr>
            <p:nvPr/>
          </p:nvSpPr>
          <p:spPr bwMode="auto">
            <a:xfrm>
              <a:off x="3195638" y="2508250"/>
              <a:ext cx="300037" cy="369888"/>
            </a:xfrm>
            <a:prstGeom prst="rect">
              <a:avLst/>
            </a:prstGeom>
            <a:noFill/>
            <a:ln w="9525">
              <a:noFill/>
              <a:miter lim="800000"/>
              <a:headEnd/>
              <a:tailEnd/>
            </a:ln>
          </p:spPr>
          <p:txBody>
            <a:bodyPr wrap="none">
              <a:spAutoFit/>
            </a:bodyPr>
            <a:lstStyle/>
            <a:p>
              <a:r>
                <a:rPr lang="en-US"/>
                <a:t>y</a:t>
              </a:r>
            </a:p>
          </p:txBody>
        </p:sp>
        <p:sp>
          <p:nvSpPr>
            <p:cNvPr id="13464" name="TextBox 3"/>
            <p:cNvSpPr txBox="1">
              <a:spLocks noChangeArrowheads="1"/>
            </p:cNvSpPr>
            <p:nvPr/>
          </p:nvSpPr>
          <p:spPr bwMode="auto">
            <a:xfrm>
              <a:off x="2066925" y="179388"/>
              <a:ext cx="300038" cy="369887"/>
            </a:xfrm>
            <a:prstGeom prst="rect">
              <a:avLst/>
            </a:prstGeom>
            <a:noFill/>
            <a:ln w="9525">
              <a:noFill/>
              <a:miter lim="800000"/>
              <a:headEnd/>
              <a:tailEnd/>
            </a:ln>
          </p:spPr>
          <p:txBody>
            <a:bodyPr wrap="none">
              <a:spAutoFit/>
            </a:bodyPr>
            <a:lstStyle/>
            <a:p>
              <a:r>
                <a:rPr lang="en-US"/>
                <a:t>z</a:t>
              </a:r>
            </a:p>
          </p:txBody>
        </p:sp>
      </p:grpSp>
      <p:graphicFrame>
        <p:nvGraphicFramePr>
          <p:cNvPr id="13436" name="Object 124"/>
          <p:cNvGraphicFramePr>
            <a:graphicFrameLocks noChangeAspect="1"/>
          </p:cNvGraphicFramePr>
          <p:nvPr>
            <p:extLst>
              <p:ext uri="{D42A27DB-BD31-4B8C-83A1-F6EECF244321}">
                <p14:modId xmlns:p14="http://schemas.microsoft.com/office/powerpoint/2010/main" val="3264617762"/>
              </p:ext>
            </p:extLst>
          </p:nvPr>
        </p:nvGraphicFramePr>
        <p:xfrm>
          <a:off x="7715074" y="5645150"/>
          <a:ext cx="1152525" cy="768350"/>
        </p:xfrm>
        <a:graphic>
          <a:graphicData uri="http://schemas.openxmlformats.org/presentationml/2006/ole">
            <mc:AlternateContent xmlns:mc="http://schemas.openxmlformats.org/markup-compatibility/2006">
              <mc:Choice xmlns:v="urn:schemas-microsoft-com:vml" Requires="v">
                <p:oleObj name="Equation" r:id="rId15" imgW="647700" imgH="431800" progId="Equation.DSMT4">
                  <p:embed/>
                </p:oleObj>
              </mc:Choice>
              <mc:Fallback>
                <p:oleObj name="Equation" r:id="rId15" imgW="647700" imgH="431800" progId="Equation.DSMT4">
                  <p:embed/>
                  <p:pic>
                    <p:nvPicPr>
                      <p:cNvPr id="0" name="Picture 15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715074" y="5645150"/>
                        <a:ext cx="1152525" cy="768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8" name="Straight Connector 37">
            <a:extLst>
              <a:ext uri="{FF2B5EF4-FFF2-40B4-BE49-F238E27FC236}">
                <a16:creationId xmlns:a16="http://schemas.microsoft.com/office/drawing/2014/main" id="{1383B32B-65F1-2272-346C-A666A4C8A531}"/>
              </a:ext>
            </a:extLst>
          </p:cNvPr>
          <p:cNvCxnSpPr>
            <a:cxnSpLocks/>
          </p:cNvCxnSpPr>
          <p:nvPr/>
        </p:nvCxnSpPr>
        <p:spPr>
          <a:xfrm>
            <a:off x="446386" y="1161905"/>
            <a:ext cx="5061718"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9E08A05F-9C6A-F848-ACEC-E37D17CF81A8}"/>
              </a:ext>
            </a:extLst>
          </p:cNvPr>
          <p:cNvCxnSpPr/>
          <p:nvPr/>
        </p:nvCxnSpPr>
        <p:spPr>
          <a:xfrm>
            <a:off x="519113" y="6741368"/>
            <a:ext cx="777686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95C84112-DC3A-63F8-058A-A2B2CF9C0382}"/>
              </a:ext>
            </a:extLst>
          </p:cNvPr>
          <p:cNvCxnSpPr/>
          <p:nvPr/>
        </p:nvCxnSpPr>
        <p:spPr>
          <a:xfrm>
            <a:off x="6563665" y="6413500"/>
            <a:ext cx="223249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2FAEF54-03FD-41B4-8271-40BBA574EFEF}"/>
              </a:ext>
            </a:extLst>
          </p:cNvPr>
          <p:cNvGrpSpPr/>
          <p:nvPr/>
        </p:nvGrpSpPr>
        <p:grpSpPr>
          <a:xfrm>
            <a:off x="5517525" y="501048"/>
            <a:ext cx="2683481" cy="2366504"/>
            <a:chOff x="1042988" y="196138"/>
            <a:chExt cx="2683481" cy="2366504"/>
          </a:xfrm>
        </p:grpSpPr>
        <p:sp>
          <p:nvSpPr>
            <p:cNvPr id="14445" name="Line 5"/>
            <p:cNvSpPr>
              <a:spLocks noChangeShapeType="1"/>
            </p:cNvSpPr>
            <p:nvPr/>
          </p:nvSpPr>
          <p:spPr bwMode="auto">
            <a:xfrm>
              <a:off x="1042988" y="1989138"/>
              <a:ext cx="2592387" cy="0"/>
            </a:xfrm>
            <a:prstGeom prst="line">
              <a:avLst/>
            </a:prstGeom>
            <a:noFill/>
            <a:ln w="9525">
              <a:solidFill>
                <a:schemeClr val="tx1"/>
              </a:solidFill>
              <a:round/>
              <a:headEnd/>
              <a:tailEnd type="triangle" w="med" len="med"/>
            </a:ln>
          </p:spPr>
          <p:txBody>
            <a:bodyPr/>
            <a:lstStyle/>
            <a:p>
              <a:endParaRPr lang="en-US"/>
            </a:p>
          </p:txBody>
        </p:sp>
        <p:sp>
          <p:nvSpPr>
            <p:cNvPr id="14446" name="Line 6"/>
            <p:cNvSpPr>
              <a:spLocks noChangeShapeType="1"/>
            </p:cNvSpPr>
            <p:nvPr/>
          </p:nvSpPr>
          <p:spPr bwMode="auto">
            <a:xfrm flipV="1">
              <a:off x="1042988" y="260350"/>
              <a:ext cx="0" cy="1728788"/>
            </a:xfrm>
            <a:prstGeom prst="line">
              <a:avLst/>
            </a:prstGeom>
            <a:noFill/>
            <a:ln w="9525">
              <a:solidFill>
                <a:schemeClr val="tx1"/>
              </a:solidFill>
              <a:round/>
              <a:headEnd/>
              <a:tailEnd type="triangle" w="med" len="med"/>
            </a:ln>
          </p:spPr>
          <p:txBody>
            <a:bodyPr/>
            <a:lstStyle/>
            <a:p>
              <a:endParaRPr lang="en-US"/>
            </a:p>
          </p:txBody>
        </p:sp>
        <p:sp>
          <p:nvSpPr>
            <p:cNvPr id="14447" name="Text Box 7"/>
            <p:cNvSpPr txBox="1">
              <a:spLocks noChangeArrowheads="1"/>
            </p:cNvSpPr>
            <p:nvPr/>
          </p:nvSpPr>
          <p:spPr bwMode="auto">
            <a:xfrm>
              <a:off x="3327400" y="1936750"/>
              <a:ext cx="298450" cy="366713"/>
            </a:xfrm>
            <a:prstGeom prst="rect">
              <a:avLst/>
            </a:prstGeom>
            <a:noFill/>
            <a:ln w="9525">
              <a:noFill/>
              <a:miter lim="800000"/>
              <a:headEnd/>
              <a:tailEnd/>
            </a:ln>
          </p:spPr>
          <p:txBody>
            <a:bodyPr wrap="none">
              <a:spAutoFit/>
            </a:bodyPr>
            <a:lstStyle/>
            <a:p>
              <a:r>
                <a:rPr lang="en-US"/>
                <a:t>x</a:t>
              </a:r>
            </a:p>
          </p:txBody>
        </p:sp>
        <p:sp>
          <p:nvSpPr>
            <p:cNvPr id="14448" name="Text Box 8"/>
            <p:cNvSpPr txBox="1">
              <a:spLocks noChangeArrowheads="1"/>
            </p:cNvSpPr>
            <p:nvPr/>
          </p:nvSpPr>
          <p:spPr bwMode="auto">
            <a:xfrm>
              <a:off x="1074172" y="196138"/>
              <a:ext cx="298450" cy="366712"/>
            </a:xfrm>
            <a:prstGeom prst="rect">
              <a:avLst/>
            </a:prstGeom>
            <a:noFill/>
            <a:ln w="9525">
              <a:noFill/>
              <a:miter lim="800000"/>
              <a:headEnd/>
              <a:tailEnd/>
            </a:ln>
          </p:spPr>
          <p:txBody>
            <a:bodyPr wrap="none">
              <a:spAutoFit/>
            </a:bodyPr>
            <a:lstStyle/>
            <a:p>
              <a:r>
                <a:rPr lang="en-US" dirty="0"/>
                <a:t>y</a:t>
              </a:r>
            </a:p>
          </p:txBody>
        </p:sp>
        <p:sp>
          <p:nvSpPr>
            <p:cNvPr id="14449" name="Arc 9"/>
            <p:cNvSpPr>
              <a:spLocks/>
            </p:cNvSpPr>
            <p:nvPr/>
          </p:nvSpPr>
          <p:spPr bwMode="auto">
            <a:xfrm flipH="1">
              <a:off x="1042988" y="1052513"/>
              <a:ext cx="1800225" cy="935037"/>
            </a:xfrm>
            <a:custGeom>
              <a:avLst/>
              <a:gdLst>
                <a:gd name="T0" fmla="*/ 0 w 21600"/>
                <a:gd name="T1" fmla="*/ 0 h 21600"/>
                <a:gd name="T2" fmla="*/ 2147483647 w 21600"/>
                <a:gd name="T3" fmla="*/ 1752180438 h 21600"/>
                <a:gd name="T4" fmla="*/ 0 w 21600"/>
                <a:gd name="T5" fmla="*/ 175218043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round/>
              <a:headEnd/>
              <a:tailEnd/>
            </a:ln>
          </p:spPr>
          <p:txBody>
            <a:bodyPr wrap="none" anchor="ctr"/>
            <a:lstStyle/>
            <a:p>
              <a:endParaRPr lang="en-US"/>
            </a:p>
          </p:txBody>
        </p:sp>
        <p:sp>
          <p:nvSpPr>
            <p:cNvPr id="14450" name="Line 10"/>
            <p:cNvSpPr>
              <a:spLocks noChangeShapeType="1"/>
            </p:cNvSpPr>
            <p:nvPr/>
          </p:nvSpPr>
          <p:spPr bwMode="auto">
            <a:xfrm flipH="1">
              <a:off x="2195513" y="765175"/>
              <a:ext cx="73025" cy="360363"/>
            </a:xfrm>
            <a:prstGeom prst="line">
              <a:avLst/>
            </a:prstGeom>
            <a:noFill/>
            <a:ln w="9525">
              <a:solidFill>
                <a:schemeClr val="tx1"/>
              </a:solidFill>
              <a:round/>
              <a:headEnd/>
              <a:tailEnd/>
            </a:ln>
          </p:spPr>
          <p:txBody>
            <a:bodyPr/>
            <a:lstStyle/>
            <a:p>
              <a:endParaRPr lang="en-US"/>
            </a:p>
          </p:txBody>
        </p:sp>
        <p:graphicFrame>
          <p:nvGraphicFramePr>
            <p:cNvPr id="14440" name="Object 104"/>
            <p:cNvGraphicFramePr>
              <a:graphicFrameLocks noChangeAspect="1"/>
            </p:cNvGraphicFramePr>
            <p:nvPr>
              <p:extLst>
                <p:ext uri="{D42A27DB-BD31-4B8C-83A1-F6EECF244321}">
                  <p14:modId xmlns:p14="http://schemas.microsoft.com/office/powerpoint/2010/main" val="1894832397"/>
                </p:ext>
              </p:extLst>
            </p:nvPr>
          </p:nvGraphicFramePr>
          <p:xfrm>
            <a:off x="1835150" y="333375"/>
            <a:ext cx="782638" cy="352425"/>
          </p:xfrm>
          <a:graphic>
            <a:graphicData uri="http://schemas.openxmlformats.org/presentationml/2006/ole">
              <mc:AlternateContent xmlns:mc="http://schemas.openxmlformats.org/markup-compatibility/2006">
                <mc:Choice xmlns:v="urn:schemas-microsoft-com:vml" Requires="v">
                  <p:oleObj name="Equation" r:id="rId3" imgW="508000" imgH="228600" progId="Equation.DSMT4">
                    <p:embed/>
                  </p:oleObj>
                </mc:Choice>
                <mc:Fallback>
                  <p:oleObj name="Equation" r:id="rId3" imgW="508000" imgH="228600" progId="Equation.DSMT4">
                    <p:embed/>
                    <p:pic>
                      <p:nvPicPr>
                        <p:cNvPr id="0" name="Picture 1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333375"/>
                          <a:ext cx="782638" cy="352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451" name="Line 12"/>
            <p:cNvSpPr>
              <a:spLocks noChangeShapeType="1"/>
            </p:cNvSpPr>
            <p:nvPr/>
          </p:nvSpPr>
          <p:spPr bwMode="auto">
            <a:xfrm>
              <a:off x="2916238" y="1052513"/>
              <a:ext cx="215900" cy="0"/>
            </a:xfrm>
            <a:prstGeom prst="line">
              <a:avLst/>
            </a:prstGeom>
            <a:noFill/>
            <a:ln w="9525">
              <a:solidFill>
                <a:schemeClr val="tx1"/>
              </a:solidFill>
              <a:round/>
              <a:headEnd/>
              <a:tailEnd/>
            </a:ln>
          </p:spPr>
          <p:txBody>
            <a:bodyPr/>
            <a:lstStyle/>
            <a:p>
              <a:endParaRPr lang="en-US"/>
            </a:p>
          </p:txBody>
        </p:sp>
        <p:sp>
          <p:nvSpPr>
            <p:cNvPr id="14452" name="Line 14"/>
            <p:cNvSpPr>
              <a:spLocks noChangeShapeType="1"/>
            </p:cNvSpPr>
            <p:nvPr/>
          </p:nvSpPr>
          <p:spPr bwMode="auto">
            <a:xfrm>
              <a:off x="2843213" y="1052513"/>
              <a:ext cx="0" cy="936625"/>
            </a:xfrm>
            <a:prstGeom prst="line">
              <a:avLst/>
            </a:prstGeom>
            <a:noFill/>
            <a:ln w="9525">
              <a:solidFill>
                <a:schemeClr val="tx1"/>
              </a:solidFill>
              <a:prstDash val="dash"/>
              <a:round/>
              <a:headEnd/>
              <a:tailEnd/>
            </a:ln>
          </p:spPr>
          <p:txBody>
            <a:bodyPr/>
            <a:lstStyle/>
            <a:p>
              <a:endParaRPr lang="en-US"/>
            </a:p>
          </p:txBody>
        </p:sp>
        <p:sp>
          <p:nvSpPr>
            <p:cNvPr id="14453" name="Line 15"/>
            <p:cNvSpPr>
              <a:spLocks noChangeShapeType="1"/>
            </p:cNvSpPr>
            <p:nvPr/>
          </p:nvSpPr>
          <p:spPr bwMode="auto">
            <a:xfrm>
              <a:off x="2843213" y="2060575"/>
              <a:ext cx="0" cy="215900"/>
            </a:xfrm>
            <a:prstGeom prst="line">
              <a:avLst/>
            </a:prstGeom>
            <a:noFill/>
            <a:ln w="9525">
              <a:solidFill>
                <a:schemeClr val="tx1"/>
              </a:solidFill>
              <a:round/>
              <a:headEnd/>
              <a:tailEnd/>
            </a:ln>
          </p:spPr>
          <p:txBody>
            <a:bodyPr/>
            <a:lstStyle/>
            <a:p>
              <a:endParaRPr lang="en-US"/>
            </a:p>
          </p:txBody>
        </p:sp>
        <p:sp>
          <p:nvSpPr>
            <p:cNvPr id="14454" name="Line 16"/>
            <p:cNvSpPr>
              <a:spLocks noChangeShapeType="1"/>
            </p:cNvSpPr>
            <p:nvPr/>
          </p:nvSpPr>
          <p:spPr bwMode="auto">
            <a:xfrm>
              <a:off x="1042988" y="2060575"/>
              <a:ext cx="0" cy="215900"/>
            </a:xfrm>
            <a:prstGeom prst="line">
              <a:avLst/>
            </a:prstGeom>
            <a:noFill/>
            <a:ln w="9525">
              <a:solidFill>
                <a:schemeClr val="tx1"/>
              </a:solidFill>
              <a:round/>
              <a:headEnd/>
              <a:tailEnd/>
            </a:ln>
          </p:spPr>
          <p:txBody>
            <a:bodyPr/>
            <a:lstStyle/>
            <a:p>
              <a:endParaRPr lang="en-US"/>
            </a:p>
          </p:txBody>
        </p:sp>
        <p:sp>
          <p:nvSpPr>
            <p:cNvPr id="14455" name="Line 17"/>
            <p:cNvSpPr>
              <a:spLocks noChangeShapeType="1"/>
            </p:cNvSpPr>
            <p:nvPr/>
          </p:nvSpPr>
          <p:spPr bwMode="auto">
            <a:xfrm>
              <a:off x="2987675" y="1052513"/>
              <a:ext cx="0" cy="936625"/>
            </a:xfrm>
            <a:prstGeom prst="line">
              <a:avLst/>
            </a:prstGeom>
            <a:noFill/>
            <a:ln w="9525">
              <a:solidFill>
                <a:schemeClr val="tx1"/>
              </a:solidFill>
              <a:round/>
              <a:headEnd type="triangle" w="med" len="med"/>
              <a:tailEnd type="triangle" w="med" len="med"/>
            </a:ln>
          </p:spPr>
          <p:txBody>
            <a:bodyPr/>
            <a:lstStyle/>
            <a:p>
              <a:endParaRPr lang="en-US"/>
            </a:p>
          </p:txBody>
        </p:sp>
        <p:sp>
          <p:nvSpPr>
            <p:cNvPr id="14456" name="Line 18"/>
            <p:cNvSpPr>
              <a:spLocks noChangeShapeType="1"/>
            </p:cNvSpPr>
            <p:nvPr/>
          </p:nvSpPr>
          <p:spPr bwMode="auto">
            <a:xfrm>
              <a:off x="1042988" y="2133600"/>
              <a:ext cx="1800225" cy="0"/>
            </a:xfrm>
            <a:prstGeom prst="line">
              <a:avLst/>
            </a:prstGeom>
            <a:noFill/>
            <a:ln w="9525">
              <a:solidFill>
                <a:schemeClr val="tx1"/>
              </a:solidFill>
              <a:round/>
              <a:headEnd type="triangle" w="med" len="med"/>
              <a:tailEnd type="triangle" w="med" len="med"/>
            </a:ln>
          </p:spPr>
          <p:txBody>
            <a:bodyPr/>
            <a:lstStyle/>
            <a:p>
              <a:endParaRPr lang="en-US"/>
            </a:p>
          </p:txBody>
        </p:sp>
        <p:sp>
          <p:nvSpPr>
            <p:cNvPr id="14457" name="Text Box 19"/>
            <p:cNvSpPr txBox="1">
              <a:spLocks noChangeArrowheads="1"/>
            </p:cNvSpPr>
            <p:nvPr/>
          </p:nvSpPr>
          <p:spPr bwMode="auto">
            <a:xfrm>
              <a:off x="3040063" y="1289050"/>
              <a:ext cx="686406" cy="338554"/>
            </a:xfrm>
            <a:prstGeom prst="rect">
              <a:avLst/>
            </a:prstGeom>
            <a:noFill/>
            <a:ln w="9525">
              <a:noFill/>
              <a:miter lim="800000"/>
              <a:headEnd/>
              <a:tailEnd/>
            </a:ln>
          </p:spPr>
          <p:txBody>
            <a:bodyPr wrap="none">
              <a:spAutoFit/>
            </a:bodyPr>
            <a:lstStyle/>
            <a:p>
              <a:r>
                <a:rPr lang="en-US" sz="1600" dirty="0"/>
                <a:t>12 in.</a:t>
              </a:r>
            </a:p>
          </p:txBody>
        </p:sp>
        <p:sp>
          <p:nvSpPr>
            <p:cNvPr id="14458" name="Text Box 20"/>
            <p:cNvSpPr txBox="1">
              <a:spLocks noChangeArrowheads="1"/>
            </p:cNvSpPr>
            <p:nvPr/>
          </p:nvSpPr>
          <p:spPr bwMode="auto">
            <a:xfrm>
              <a:off x="1600200" y="2224088"/>
              <a:ext cx="686406" cy="338554"/>
            </a:xfrm>
            <a:prstGeom prst="rect">
              <a:avLst/>
            </a:prstGeom>
            <a:noFill/>
            <a:ln w="9525">
              <a:noFill/>
              <a:miter lim="800000"/>
              <a:headEnd/>
              <a:tailEnd/>
            </a:ln>
          </p:spPr>
          <p:txBody>
            <a:bodyPr wrap="none">
              <a:spAutoFit/>
            </a:bodyPr>
            <a:lstStyle/>
            <a:p>
              <a:r>
                <a:rPr lang="en-US" sz="1600" dirty="0"/>
                <a:t>24 in.</a:t>
              </a:r>
            </a:p>
          </p:txBody>
        </p:sp>
      </p:grpSp>
      <p:sp>
        <p:nvSpPr>
          <p:cNvPr id="14459" name="Text Box 21"/>
          <p:cNvSpPr txBox="1">
            <a:spLocks noChangeArrowheads="1"/>
          </p:cNvSpPr>
          <p:nvPr/>
        </p:nvSpPr>
        <p:spPr bwMode="auto">
          <a:xfrm>
            <a:off x="294483" y="95396"/>
            <a:ext cx="4826962" cy="923330"/>
          </a:xfrm>
          <a:prstGeom prst="rect">
            <a:avLst/>
          </a:prstGeom>
          <a:noFill/>
          <a:ln w="9525">
            <a:noFill/>
            <a:miter lim="800000"/>
            <a:headEnd/>
            <a:tailEnd/>
          </a:ln>
        </p:spPr>
        <p:txBody>
          <a:bodyPr wrap="none">
            <a:spAutoFit/>
          </a:bodyPr>
          <a:lstStyle/>
          <a:p>
            <a:r>
              <a:rPr lang="en-US" dirty="0">
                <a:solidFill>
                  <a:srgbClr val="C00000"/>
                </a:solidFill>
              </a:rPr>
              <a:t>Example 7.4</a:t>
            </a:r>
          </a:p>
          <a:p>
            <a:endParaRPr lang="en-US" dirty="0">
              <a:solidFill>
                <a:srgbClr val="C00000"/>
              </a:solidFill>
            </a:endParaRPr>
          </a:p>
          <a:p>
            <a:r>
              <a:rPr lang="en-US" dirty="0"/>
              <a:t>Locate the centroid of the curved slender rod.</a:t>
            </a:r>
          </a:p>
        </p:txBody>
      </p:sp>
      <p:graphicFrame>
        <p:nvGraphicFramePr>
          <p:cNvPr id="14441" name="Object 105"/>
          <p:cNvGraphicFramePr>
            <a:graphicFrameLocks noChangeAspect="1"/>
          </p:cNvGraphicFramePr>
          <p:nvPr>
            <p:extLst>
              <p:ext uri="{D42A27DB-BD31-4B8C-83A1-F6EECF244321}">
                <p14:modId xmlns:p14="http://schemas.microsoft.com/office/powerpoint/2010/main" val="2060174873"/>
              </p:ext>
            </p:extLst>
          </p:nvPr>
        </p:nvGraphicFramePr>
        <p:xfrm>
          <a:off x="1439863" y="999255"/>
          <a:ext cx="2736850" cy="941387"/>
        </p:xfrm>
        <a:graphic>
          <a:graphicData uri="http://schemas.openxmlformats.org/presentationml/2006/ole">
            <mc:AlternateContent xmlns:mc="http://schemas.openxmlformats.org/markup-compatibility/2006">
              <mc:Choice xmlns:v="urn:schemas-microsoft-com:vml" Requires="v">
                <p:oleObj name="Equation" r:id="rId5" imgW="1625600" imgH="558800" progId="Equation.DSMT4">
                  <p:embed/>
                </p:oleObj>
              </mc:Choice>
              <mc:Fallback>
                <p:oleObj name="Equation" r:id="rId5" imgW="1625600" imgH="558800" progId="Equation.DSMT4">
                  <p:embed/>
                  <p:pic>
                    <p:nvPicPr>
                      <p:cNvPr id="0" name="Picture 1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39863" y="999255"/>
                        <a:ext cx="2736850" cy="941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460" name="Line 23"/>
          <p:cNvSpPr>
            <a:spLocks noChangeShapeType="1"/>
          </p:cNvSpPr>
          <p:nvPr/>
        </p:nvSpPr>
        <p:spPr bwMode="auto">
          <a:xfrm>
            <a:off x="1042988" y="3716338"/>
            <a:ext cx="2233612" cy="0"/>
          </a:xfrm>
          <a:prstGeom prst="line">
            <a:avLst/>
          </a:prstGeom>
          <a:noFill/>
          <a:ln w="9525">
            <a:solidFill>
              <a:schemeClr val="tx1"/>
            </a:solidFill>
            <a:round/>
            <a:headEnd/>
            <a:tailEnd type="triangle" w="med" len="med"/>
          </a:ln>
        </p:spPr>
        <p:txBody>
          <a:bodyPr/>
          <a:lstStyle/>
          <a:p>
            <a:endParaRPr lang="en-US"/>
          </a:p>
        </p:txBody>
      </p:sp>
      <p:sp>
        <p:nvSpPr>
          <p:cNvPr id="14461" name="Line 24"/>
          <p:cNvSpPr>
            <a:spLocks noChangeShapeType="1"/>
          </p:cNvSpPr>
          <p:nvPr/>
        </p:nvSpPr>
        <p:spPr bwMode="auto">
          <a:xfrm flipV="1">
            <a:off x="1042988" y="2349500"/>
            <a:ext cx="0" cy="1366838"/>
          </a:xfrm>
          <a:prstGeom prst="line">
            <a:avLst/>
          </a:prstGeom>
          <a:noFill/>
          <a:ln w="9525">
            <a:solidFill>
              <a:schemeClr val="tx1"/>
            </a:solidFill>
            <a:round/>
            <a:headEnd/>
            <a:tailEnd type="triangle" w="med" len="med"/>
          </a:ln>
        </p:spPr>
        <p:txBody>
          <a:bodyPr/>
          <a:lstStyle/>
          <a:p>
            <a:endParaRPr lang="en-US"/>
          </a:p>
        </p:txBody>
      </p:sp>
      <p:sp>
        <p:nvSpPr>
          <p:cNvPr id="14462" name="Arc 25"/>
          <p:cNvSpPr>
            <a:spLocks/>
          </p:cNvSpPr>
          <p:nvPr/>
        </p:nvSpPr>
        <p:spPr bwMode="auto">
          <a:xfrm flipH="1">
            <a:off x="1042988" y="2781300"/>
            <a:ext cx="1800225" cy="935038"/>
          </a:xfrm>
          <a:custGeom>
            <a:avLst/>
            <a:gdLst>
              <a:gd name="T0" fmla="*/ 0 w 21600"/>
              <a:gd name="T1" fmla="*/ 0 h 21600"/>
              <a:gd name="T2" fmla="*/ 2147483647 w 21600"/>
              <a:gd name="T3" fmla="*/ 1752185083 h 21600"/>
              <a:gd name="T4" fmla="*/ 0 w 21600"/>
              <a:gd name="T5" fmla="*/ 175218508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p:spPr>
        <p:txBody>
          <a:bodyPr wrap="none" anchor="ctr"/>
          <a:lstStyle/>
          <a:p>
            <a:endParaRPr lang="en-US"/>
          </a:p>
        </p:txBody>
      </p:sp>
      <p:sp>
        <p:nvSpPr>
          <p:cNvPr id="14463" name="Line 26"/>
          <p:cNvSpPr>
            <a:spLocks noChangeShapeType="1"/>
          </p:cNvSpPr>
          <p:nvPr/>
        </p:nvSpPr>
        <p:spPr bwMode="auto">
          <a:xfrm>
            <a:off x="1547813" y="2997200"/>
            <a:ext cx="52387" cy="112713"/>
          </a:xfrm>
          <a:prstGeom prst="line">
            <a:avLst/>
          </a:prstGeom>
          <a:noFill/>
          <a:ln w="9525">
            <a:solidFill>
              <a:schemeClr val="tx1"/>
            </a:solidFill>
            <a:round/>
            <a:headEnd/>
            <a:tailEnd/>
          </a:ln>
        </p:spPr>
        <p:txBody>
          <a:bodyPr/>
          <a:lstStyle/>
          <a:p>
            <a:endParaRPr lang="en-US"/>
          </a:p>
        </p:txBody>
      </p:sp>
      <p:sp>
        <p:nvSpPr>
          <p:cNvPr id="14464" name="Line 27"/>
          <p:cNvSpPr>
            <a:spLocks noChangeShapeType="1"/>
          </p:cNvSpPr>
          <p:nvPr/>
        </p:nvSpPr>
        <p:spPr bwMode="auto">
          <a:xfrm>
            <a:off x="1749425" y="2901950"/>
            <a:ext cx="38100" cy="128588"/>
          </a:xfrm>
          <a:prstGeom prst="line">
            <a:avLst/>
          </a:prstGeom>
          <a:noFill/>
          <a:ln w="9525">
            <a:solidFill>
              <a:schemeClr val="tx1"/>
            </a:solidFill>
            <a:round/>
            <a:headEnd/>
            <a:tailEnd/>
          </a:ln>
        </p:spPr>
        <p:txBody>
          <a:bodyPr/>
          <a:lstStyle/>
          <a:p>
            <a:endParaRPr lang="en-US"/>
          </a:p>
        </p:txBody>
      </p:sp>
      <p:sp>
        <p:nvSpPr>
          <p:cNvPr id="14465" name="Text Box 28"/>
          <p:cNvSpPr txBox="1">
            <a:spLocks noChangeArrowheads="1"/>
          </p:cNvSpPr>
          <p:nvPr/>
        </p:nvSpPr>
        <p:spPr bwMode="auto">
          <a:xfrm>
            <a:off x="1403350" y="2636838"/>
            <a:ext cx="381000" cy="304800"/>
          </a:xfrm>
          <a:prstGeom prst="rect">
            <a:avLst/>
          </a:prstGeom>
          <a:noFill/>
          <a:ln w="9525">
            <a:noFill/>
            <a:miter lim="800000"/>
            <a:headEnd/>
            <a:tailEnd/>
          </a:ln>
        </p:spPr>
        <p:txBody>
          <a:bodyPr wrap="none">
            <a:spAutoFit/>
          </a:bodyPr>
          <a:lstStyle/>
          <a:p>
            <a:r>
              <a:rPr lang="en-US" sz="1400"/>
              <a:t>dL</a:t>
            </a:r>
          </a:p>
        </p:txBody>
      </p:sp>
      <p:sp>
        <p:nvSpPr>
          <p:cNvPr id="14466" name="Line 29"/>
          <p:cNvSpPr>
            <a:spLocks noChangeShapeType="1"/>
          </p:cNvSpPr>
          <p:nvPr/>
        </p:nvSpPr>
        <p:spPr bwMode="auto">
          <a:xfrm flipV="1">
            <a:off x="3276600" y="2852738"/>
            <a:ext cx="431800" cy="144462"/>
          </a:xfrm>
          <a:prstGeom prst="line">
            <a:avLst/>
          </a:prstGeom>
          <a:noFill/>
          <a:ln w="9525">
            <a:solidFill>
              <a:schemeClr val="tx1"/>
            </a:solidFill>
            <a:round/>
            <a:headEnd/>
            <a:tailEnd/>
          </a:ln>
        </p:spPr>
        <p:txBody>
          <a:bodyPr/>
          <a:lstStyle/>
          <a:p>
            <a:endParaRPr lang="en-US"/>
          </a:p>
        </p:txBody>
      </p:sp>
      <p:sp>
        <p:nvSpPr>
          <p:cNvPr id="14467" name="Line 30"/>
          <p:cNvSpPr>
            <a:spLocks noChangeShapeType="1"/>
          </p:cNvSpPr>
          <p:nvPr/>
        </p:nvSpPr>
        <p:spPr bwMode="auto">
          <a:xfrm>
            <a:off x="1692275" y="2997200"/>
            <a:ext cx="0" cy="719138"/>
          </a:xfrm>
          <a:prstGeom prst="line">
            <a:avLst/>
          </a:prstGeom>
          <a:noFill/>
          <a:ln w="9525">
            <a:solidFill>
              <a:schemeClr val="tx1"/>
            </a:solidFill>
            <a:prstDash val="dash"/>
            <a:round/>
            <a:headEnd/>
            <a:tailEnd/>
          </a:ln>
        </p:spPr>
        <p:txBody>
          <a:bodyPr/>
          <a:lstStyle/>
          <a:p>
            <a:endParaRPr lang="en-US"/>
          </a:p>
        </p:txBody>
      </p:sp>
      <p:sp>
        <p:nvSpPr>
          <p:cNvPr id="14468" name="Line 31"/>
          <p:cNvSpPr>
            <a:spLocks noChangeShapeType="1"/>
          </p:cNvSpPr>
          <p:nvPr/>
        </p:nvSpPr>
        <p:spPr bwMode="auto">
          <a:xfrm flipH="1">
            <a:off x="1042988" y="2997200"/>
            <a:ext cx="649287" cy="0"/>
          </a:xfrm>
          <a:prstGeom prst="line">
            <a:avLst/>
          </a:prstGeom>
          <a:noFill/>
          <a:ln w="9525">
            <a:solidFill>
              <a:schemeClr val="tx1"/>
            </a:solidFill>
            <a:prstDash val="dash"/>
            <a:round/>
            <a:headEnd/>
            <a:tailEnd/>
          </a:ln>
        </p:spPr>
        <p:txBody>
          <a:bodyPr/>
          <a:lstStyle/>
          <a:p>
            <a:endParaRPr lang="en-US"/>
          </a:p>
        </p:txBody>
      </p:sp>
      <p:sp>
        <p:nvSpPr>
          <p:cNvPr id="14469" name="Text Box 32"/>
          <p:cNvSpPr txBox="1">
            <a:spLocks noChangeArrowheads="1"/>
          </p:cNvSpPr>
          <p:nvPr/>
        </p:nvSpPr>
        <p:spPr bwMode="auto">
          <a:xfrm>
            <a:off x="1743075" y="3140075"/>
            <a:ext cx="273050" cy="304800"/>
          </a:xfrm>
          <a:prstGeom prst="rect">
            <a:avLst/>
          </a:prstGeom>
          <a:noFill/>
          <a:ln w="9525">
            <a:noFill/>
            <a:miter lim="800000"/>
            <a:headEnd/>
            <a:tailEnd/>
          </a:ln>
        </p:spPr>
        <p:txBody>
          <a:bodyPr wrap="none">
            <a:spAutoFit/>
          </a:bodyPr>
          <a:lstStyle/>
          <a:p>
            <a:r>
              <a:rPr lang="en-US" sz="1400"/>
              <a:t>y</a:t>
            </a:r>
          </a:p>
        </p:txBody>
      </p:sp>
      <p:sp>
        <p:nvSpPr>
          <p:cNvPr id="14470" name="Text Box 33"/>
          <p:cNvSpPr txBox="1">
            <a:spLocks noChangeArrowheads="1"/>
          </p:cNvSpPr>
          <p:nvPr/>
        </p:nvSpPr>
        <p:spPr bwMode="auto">
          <a:xfrm>
            <a:off x="1166813" y="2635250"/>
            <a:ext cx="273050" cy="304800"/>
          </a:xfrm>
          <a:prstGeom prst="rect">
            <a:avLst/>
          </a:prstGeom>
          <a:noFill/>
          <a:ln w="9525">
            <a:noFill/>
            <a:miter lim="800000"/>
            <a:headEnd/>
            <a:tailEnd/>
          </a:ln>
        </p:spPr>
        <p:txBody>
          <a:bodyPr wrap="none">
            <a:spAutoFit/>
          </a:bodyPr>
          <a:lstStyle/>
          <a:p>
            <a:r>
              <a:rPr lang="en-US" sz="1400"/>
              <a:t>x</a:t>
            </a:r>
          </a:p>
        </p:txBody>
      </p:sp>
      <p:sp>
        <p:nvSpPr>
          <p:cNvPr id="14471" name="Line 34"/>
          <p:cNvSpPr>
            <a:spLocks noChangeShapeType="1"/>
          </p:cNvSpPr>
          <p:nvPr/>
        </p:nvSpPr>
        <p:spPr bwMode="auto">
          <a:xfrm>
            <a:off x="3276600" y="2997200"/>
            <a:ext cx="431800" cy="0"/>
          </a:xfrm>
          <a:prstGeom prst="line">
            <a:avLst/>
          </a:prstGeom>
          <a:noFill/>
          <a:ln w="9525">
            <a:solidFill>
              <a:schemeClr val="tx1"/>
            </a:solidFill>
            <a:prstDash val="dash"/>
            <a:round/>
            <a:headEnd/>
            <a:tailEnd/>
          </a:ln>
        </p:spPr>
        <p:txBody>
          <a:bodyPr/>
          <a:lstStyle/>
          <a:p>
            <a:endParaRPr lang="en-US"/>
          </a:p>
        </p:txBody>
      </p:sp>
      <p:sp>
        <p:nvSpPr>
          <p:cNvPr id="14472" name="Line 35"/>
          <p:cNvSpPr>
            <a:spLocks noChangeShapeType="1"/>
          </p:cNvSpPr>
          <p:nvPr/>
        </p:nvSpPr>
        <p:spPr bwMode="auto">
          <a:xfrm flipV="1">
            <a:off x="3708400" y="2852738"/>
            <a:ext cx="0" cy="144462"/>
          </a:xfrm>
          <a:prstGeom prst="line">
            <a:avLst/>
          </a:prstGeom>
          <a:noFill/>
          <a:ln w="9525">
            <a:solidFill>
              <a:schemeClr val="tx1"/>
            </a:solidFill>
            <a:prstDash val="dash"/>
            <a:round/>
            <a:headEnd/>
            <a:tailEnd/>
          </a:ln>
        </p:spPr>
        <p:txBody>
          <a:bodyPr/>
          <a:lstStyle/>
          <a:p>
            <a:endParaRPr lang="en-US"/>
          </a:p>
        </p:txBody>
      </p:sp>
      <p:sp>
        <p:nvSpPr>
          <p:cNvPr id="14473" name="Text Box 36"/>
          <p:cNvSpPr txBox="1">
            <a:spLocks noChangeArrowheads="1"/>
          </p:cNvSpPr>
          <p:nvPr/>
        </p:nvSpPr>
        <p:spPr bwMode="auto">
          <a:xfrm>
            <a:off x="3276600" y="2636838"/>
            <a:ext cx="381000" cy="304800"/>
          </a:xfrm>
          <a:prstGeom prst="rect">
            <a:avLst/>
          </a:prstGeom>
          <a:noFill/>
          <a:ln w="9525">
            <a:noFill/>
            <a:miter lim="800000"/>
            <a:headEnd/>
            <a:tailEnd/>
          </a:ln>
        </p:spPr>
        <p:txBody>
          <a:bodyPr wrap="none">
            <a:spAutoFit/>
          </a:bodyPr>
          <a:lstStyle/>
          <a:p>
            <a:r>
              <a:rPr lang="en-US" sz="1400"/>
              <a:t>dL</a:t>
            </a:r>
          </a:p>
        </p:txBody>
      </p:sp>
      <p:sp>
        <p:nvSpPr>
          <p:cNvPr id="14474" name="Text Box 37"/>
          <p:cNvSpPr txBox="1">
            <a:spLocks noChangeArrowheads="1"/>
          </p:cNvSpPr>
          <p:nvPr/>
        </p:nvSpPr>
        <p:spPr bwMode="auto">
          <a:xfrm>
            <a:off x="3708400" y="2708275"/>
            <a:ext cx="371475" cy="304800"/>
          </a:xfrm>
          <a:prstGeom prst="rect">
            <a:avLst/>
          </a:prstGeom>
          <a:noFill/>
          <a:ln w="9525">
            <a:noFill/>
            <a:miter lim="800000"/>
            <a:headEnd/>
            <a:tailEnd/>
          </a:ln>
        </p:spPr>
        <p:txBody>
          <a:bodyPr wrap="none">
            <a:spAutoFit/>
          </a:bodyPr>
          <a:lstStyle/>
          <a:p>
            <a:r>
              <a:rPr lang="en-US" sz="1400"/>
              <a:t>dy</a:t>
            </a:r>
          </a:p>
        </p:txBody>
      </p:sp>
      <p:sp>
        <p:nvSpPr>
          <p:cNvPr id="14475" name="Text Box 38"/>
          <p:cNvSpPr txBox="1">
            <a:spLocks noChangeArrowheads="1"/>
          </p:cNvSpPr>
          <p:nvPr/>
        </p:nvSpPr>
        <p:spPr bwMode="auto">
          <a:xfrm>
            <a:off x="3276600" y="2997200"/>
            <a:ext cx="371475" cy="304800"/>
          </a:xfrm>
          <a:prstGeom prst="rect">
            <a:avLst/>
          </a:prstGeom>
          <a:noFill/>
          <a:ln w="9525">
            <a:noFill/>
            <a:miter lim="800000"/>
            <a:headEnd/>
            <a:tailEnd/>
          </a:ln>
        </p:spPr>
        <p:txBody>
          <a:bodyPr wrap="none">
            <a:spAutoFit/>
          </a:bodyPr>
          <a:lstStyle/>
          <a:p>
            <a:r>
              <a:rPr lang="en-US" sz="1400"/>
              <a:t>dx</a:t>
            </a:r>
          </a:p>
        </p:txBody>
      </p:sp>
      <p:graphicFrame>
        <p:nvGraphicFramePr>
          <p:cNvPr id="14442" name="Object 106"/>
          <p:cNvGraphicFramePr>
            <a:graphicFrameLocks noChangeAspect="1"/>
          </p:cNvGraphicFramePr>
          <p:nvPr>
            <p:extLst>
              <p:ext uri="{D42A27DB-BD31-4B8C-83A1-F6EECF244321}">
                <p14:modId xmlns:p14="http://schemas.microsoft.com/office/powerpoint/2010/main" val="906811921"/>
              </p:ext>
            </p:extLst>
          </p:nvPr>
        </p:nvGraphicFramePr>
        <p:xfrm>
          <a:off x="5959073" y="2976255"/>
          <a:ext cx="2952750" cy="1597333"/>
        </p:xfrm>
        <a:graphic>
          <a:graphicData uri="http://schemas.openxmlformats.org/presentationml/2006/ole">
            <mc:AlternateContent xmlns:mc="http://schemas.openxmlformats.org/markup-compatibility/2006">
              <mc:Choice xmlns:v="urn:schemas-microsoft-com:vml" Requires="v">
                <p:oleObj name="Equation" r:id="rId7" imgW="2032000" imgH="1066800" progId="Equation.DSMT4">
                  <p:embed/>
                </p:oleObj>
              </mc:Choice>
              <mc:Fallback>
                <p:oleObj name="Equation" r:id="rId7" imgW="2032000" imgH="1066800" progId="Equation.DSMT4">
                  <p:embed/>
                  <p:pic>
                    <p:nvPicPr>
                      <p:cNvPr id="0" name="Picture 1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59073" y="2976255"/>
                        <a:ext cx="2952750" cy="1597333"/>
                      </a:xfrm>
                      <a:prstGeom prst="rect">
                        <a:avLst/>
                      </a:prstGeom>
                      <a:noFill/>
                    </p:spPr>
                  </p:pic>
                </p:oleObj>
              </mc:Fallback>
            </mc:AlternateContent>
          </a:graphicData>
        </a:graphic>
      </p:graphicFrame>
      <p:graphicFrame>
        <p:nvGraphicFramePr>
          <p:cNvPr id="14443" name="Object 107"/>
          <p:cNvGraphicFramePr>
            <a:graphicFrameLocks noChangeAspect="1"/>
          </p:cNvGraphicFramePr>
          <p:nvPr>
            <p:extLst>
              <p:ext uri="{D42A27DB-BD31-4B8C-83A1-F6EECF244321}">
                <p14:modId xmlns:p14="http://schemas.microsoft.com/office/powerpoint/2010/main" val="3922615389"/>
              </p:ext>
            </p:extLst>
          </p:nvPr>
        </p:nvGraphicFramePr>
        <p:xfrm>
          <a:off x="18649" y="3908425"/>
          <a:ext cx="5759450" cy="1150938"/>
        </p:xfrm>
        <a:graphic>
          <a:graphicData uri="http://schemas.openxmlformats.org/presentationml/2006/ole">
            <mc:AlternateContent xmlns:mc="http://schemas.openxmlformats.org/markup-compatibility/2006">
              <mc:Choice xmlns:v="urn:schemas-microsoft-com:vml" Requires="v">
                <p:oleObj name="Equation" r:id="rId9" imgW="3682800" imgH="736560" progId="Equation.DSMT4">
                  <p:embed/>
                </p:oleObj>
              </mc:Choice>
              <mc:Fallback>
                <p:oleObj name="Equation" r:id="rId9" imgW="3682800" imgH="736560" progId="Equation.DSMT4">
                  <p:embed/>
                  <p:pic>
                    <p:nvPicPr>
                      <p:cNvPr id="0" name="Picture 127"/>
                      <p:cNvPicPr>
                        <a:picLocks noChangeAspect="1" noChangeArrowheads="1"/>
                      </p:cNvPicPr>
                      <p:nvPr/>
                    </p:nvPicPr>
                    <p:blipFill>
                      <a:blip r:embed="rId10"/>
                      <a:srcRect/>
                      <a:stretch>
                        <a:fillRect/>
                      </a:stretch>
                    </p:blipFill>
                    <p:spPr bwMode="auto">
                      <a:xfrm>
                        <a:off x="18649" y="3908425"/>
                        <a:ext cx="5759450" cy="1150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444" name="Object 108"/>
          <p:cNvGraphicFramePr>
            <a:graphicFrameLocks noChangeAspect="1"/>
          </p:cNvGraphicFramePr>
          <p:nvPr>
            <p:extLst>
              <p:ext uri="{D42A27DB-BD31-4B8C-83A1-F6EECF244321}">
                <p14:modId xmlns:p14="http://schemas.microsoft.com/office/powerpoint/2010/main" val="2033384101"/>
              </p:ext>
            </p:extLst>
          </p:nvPr>
        </p:nvGraphicFramePr>
        <p:xfrm>
          <a:off x="558800" y="5324475"/>
          <a:ext cx="5148263" cy="1350963"/>
        </p:xfrm>
        <a:graphic>
          <a:graphicData uri="http://schemas.openxmlformats.org/presentationml/2006/ole">
            <mc:AlternateContent xmlns:mc="http://schemas.openxmlformats.org/markup-compatibility/2006">
              <mc:Choice xmlns:v="urn:schemas-microsoft-com:vml" Requires="v">
                <p:oleObj name="Equation" r:id="rId11" imgW="3581280" imgH="939600" progId="Equation.DSMT4">
                  <p:embed/>
                </p:oleObj>
              </mc:Choice>
              <mc:Fallback>
                <p:oleObj name="Equation" r:id="rId11" imgW="3581280" imgH="939600" progId="Equation.DSMT4">
                  <p:embed/>
                  <p:pic>
                    <p:nvPicPr>
                      <p:cNvPr id="0" name="Picture 128"/>
                      <p:cNvPicPr>
                        <a:picLocks noChangeAspect="1" noChangeArrowheads="1"/>
                      </p:cNvPicPr>
                      <p:nvPr/>
                    </p:nvPicPr>
                    <p:blipFill>
                      <a:blip r:embed="rId12"/>
                      <a:srcRect/>
                      <a:stretch>
                        <a:fillRect/>
                      </a:stretch>
                    </p:blipFill>
                    <p:spPr bwMode="auto">
                      <a:xfrm>
                        <a:off x="558800" y="5324475"/>
                        <a:ext cx="5148263" cy="1350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 name="Straight Connector 2"/>
          <p:cNvCxnSpPr/>
          <p:nvPr/>
        </p:nvCxnSpPr>
        <p:spPr>
          <a:xfrm>
            <a:off x="1768475" y="5373688"/>
            <a:ext cx="10747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439863" y="5373688"/>
            <a:ext cx="2524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478" name="TextBox 7"/>
          <p:cNvSpPr txBox="1">
            <a:spLocks noChangeArrowheads="1"/>
          </p:cNvSpPr>
          <p:nvPr/>
        </p:nvSpPr>
        <p:spPr bwMode="auto">
          <a:xfrm>
            <a:off x="1465263" y="5003800"/>
            <a:ext cx="300037" cy="369888"/>
          </a:xfrm>
          <a:prstGeom prst="rect">
            <a:avLst/>
          </a:prstGeom>
          <a:noFill/>
          <a:ln w="9525">
            <a:noFill/>
            <a:miter lim="800000"/>
            <a:headEnd/>
            <a:tailEnd/>
          </a:ln>
        </p:spPr>
        <p:txBody>
          <a:bodyPr wrap="none">
            <a:spAutoFit/>
          </a:bodyPr>
          <a:lstStyle/>
          <a:p>
            <a:r>
              <a:rPr lang="en-US"/>
              <a:t>x</a:t>
            </a:r>
          </a:p>
        </p:txBody>
      </p:sp>
      <p:sp>
        <p:nvSpPr>
          <p:cNvPr id="14479" name="TextBox 8"/>
          <p:cNvSpPr txBox="1">
            <a:spLocks noChangeArrowheads="1"/>
          </p:cNvSpPr>
          <p:nvPr/>
        </p:nvSpPr>
        <p:spPr bwMode="auto">
          <a:xfrm>
            <a:off x="2016125" y="4841875"/>
            <a:ext cx="441325" cy="369888"/>
          </a:xfrm>
          <a:prstGeom prst="rect">
            <a:avLst/>
          </a:prstGeom>
          <a:noFill/>
          <a:ln w="9525">
            <a:noFill/>
            <a:miter lim="800000"/>
            <a:headEnd/>
            <a:tailEnd/>
          </a:ln>
        </p:spPr>
        <p:txBody>
          <a:bodyPr wrap="none">
            <a:spAutoFit/>
          </a:bodyPr>
          <a:lstStyle/>
          <a:p>
            <a:r>
              <a:rPr lang="en-US"/>
              <a:t>dL</a:t>
            </a:r>
          </a:p>
        </p:txBody>
      </p:sp>
      <p:cxnSp>
        <p:nvCxnSpPr>
          <p:cNvPr id="43" name="Straight Connector 42">
            <a:extLst>
              <a:ext uri="{FF2B5EF4-FFF2-40B4-BE49-F238E27FC236}">
                <a16:creationId xmlns:a16="http://schemas.microsoft.com/office/drawing/2014/main" id="{5C5D0650-28C3-0912-3727-6298BFA8168C}"/>
              </a:ext>
            </a:extLst>
          </p:cNvPr>
          <p:cNvCxnSpPr/>
          <p:nvPr/>
        </p:nvCxnSpPr>
        <p:spPr>
          <a:xfrm>
            <a:off x="456431" y="476672"/>
            <a:ext cx="777686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B8AFAAF8-0BCB-47F3-BEE9-7AE8FAC8997B}"/>
              </a:ext>
            </a:extLst>
          </p:cNvPr>
          <p:cNvSpPr txBox="1">
            <a:spLocks noChangeArrowheads="1"/>
          </p:cNvSpPr>
          <p:nvPr/>
        </p:nvSpPr>
        <p:spPr bwMode="auto">
          <a:xfrm>
            <a:off x="2627784" y="1628800"/>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CE6D58C5-CCB5-4D68-A552-FCD0CE035162}"/>
              </a:ext>
            </a:extLst>
          </p:cNvPr>
          <p:cNvSpPr txBox="1">
            <a:spLocks noChangeArrowheads="1"/>
          </p:cNvSpPr>
          <p:nvPr/>
        </p:nvSpPr>
        <p:spPr bwMode="auto">
          <a:xfrm>
            <a:off x="2002309" y="2445420"/>
            <a:ext cx="387798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rPr>
              <a:t>Center of Gravity</a:t>
            </a:r>
          </a:p>
          <a:p>
            <a:r>
              <a:rPr lang="en-US" altLang="en-US" i="1" dirty="0">
                <a:solidFill>
                  <a:srgbClr val="33CC33"/>
                </a:solidFill>
              </a:rPr>
              <a:t>Centroids</a:t>
            </a:r>
          </a:p>
          <a:p>
            <a:r>
              <a:rPr lang="en-US" altLang="en-US" i="1" dirty="0">
                <a:solidFill>
                  <a:srgbClr val="33CC33"/>
                </a:solidFill>
              </a:rPr>
              <a:t>   for volumes</a:t>
            </a:r>
          </a:p>
          <a:p>
            <a:r>
              <a:rPr lang="en-US" altLang="en-US" i="1" dirty="0">
                <a:solidFill>
                  <a:srgbClr val="33CC33"/>
                </a:solidFill>
              </a:rPr>
              <a:t>   for areas</a:t>
            </a:r>
          </a:p>
          <a:p>
            <a:r>
              <a:rPr lang="en-US" altLang="en-US" i="1" dirty="0">
                <a:solidFill>
                  <a:srgbClr val="33CC33"/>
                </a:solidFill>
              </a:rPr>
              <a:t>   for lines</a:t>
            </a:r>
          </a:p>
          <a:p>
            <a:r>
              <a:rPr lang="en-US" altLang="en-US" i="1" dirty="0">
                <a:solidFill>
                  <a:srgbClr val="33CC33"/>
                </a:solidFill>
              </a:rPr>
              <a:t>Centroids by Integration</a:t>
            </a:r>
          </a:p>
          <a:p>
            <a:r>
              <a:rPr lang="en-US" altLang="en-US" i="1" dirty="0">
                <a:solidFill>
                  <a:srgbClr val="33CC33"/>
                </a:solidFill>
              </a:rPr>
              <a:t>Centroids of Composite Bodies	</a:t>
            </a:r>
          </a:p>
          <a:p>
            <a:r>
              <a:rPr lang="en-US" altLang="en-US" i="1" dirty="0">
                <a:solidFill>
                  <a:srgbClr val="33CC33"/>
                </a:solidFill>
              </a:rPr>
              <a:t>	</a:t>
            </a:r>
          </a:p>
        </p:txBody>
      </p:sp>
    </p:spTree>
    <p:extLst>
      <p:ext uri="{BB962C8B-B14F-4D97-AF65-F5344CB8AC3E}">
        <p14:creationId xmlns:p14="http://schemas.microsoft.com/office/powerpoint/2010/main" val="298677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436" name="Object 76"/>
          <p:cNvGraphicFramePr>
            <a:graphicFrameLocks noChangeAspect="1"/>
          </p:cNvGraphicFramePr>
          <p:nvPr>
            <p:extLst>
              <p:ext uri="{D42A27DB-BD31-4B8C-83A1-F6EECF244321}">
                <p14:modId xmlns:p14="http://schemas.microsoft.com/office/powerpoint/2010/main" val="2152853030"/>
              </p:ext>
            </p:extLst>
          </p:nvPr>
        </p:nvGraphicFramePr>
        <p:xfrm>
          <a:off x="601663" y="836613"/>
          <a:ext cx="5565775" cy="776287"/>
        </p:xfrm>
        <a:graphic>
          <a:graphicData uri="http://schemas.openxmlformats.org/presentationml/2006/ole">
            <mc:AlternateContent xmlns:mc="http://schemas.openxmlformats.org/markup-compatibility/2006">
              <mc:Choice xmlns:v="urn:schemas-microsoft-com:vml" Requires="v">
                <p:oleObj name="Equation" r:id="rId3" imgW="3644640" imgH="507960" progId="Equation.DSMT4">
                  <p:embed/>
                </p:oleObj>
              </mc:Choice>
              <mc:Fallback>
                <p:oleObj name="Equation" r:id="rId3" imgW="3644640" imgH="507960" progId="Equation.DSMT4">
                  <p:embed/>
                  <p:pic>
                    <p:nvPicPr>
                      <p:cNvPr id="0" name="Picture 104"/>
                      <p:cNvPicPr>
                        <a:picLocks noChangeAspect="1" noChangeArrowheads="1"/>
                      </p:cNvPicPr>
                      <p:nvPr/>
                    </p:nvPicPr>
                    <p:blipFill>
                      <a:blip r:embed="rId4"/>
                      <a:srcRect/>
                      <a:stretch>
                        <a:fillRect/>
                      </a:stretch>
                    </p:blipFill>
                    <p:spPr bwMode="auto">
                      <a:xfrm>
                        <a:off x="601663" y="836613"/>
                        <a:ext cx="5565775" cy="776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437" name="Object 77"/>
          <p:cNvGraphicFramePr>
            <a:graphicFrameLocks noChangeAspect="1"/>
          </p:cNvGraphicFramePr>
          <p:nvPr>
            <p:extLst>
              <p:ext uri="{D42A27DB-BD31-4B8C-83A1-F6EECF244321}">
                <p14:modId xmlns:p14="http://schemas.microsoft.com/office/powerpoint/2010/main" val="970816286"/>
              </p:ext>
            </p:extLst>
          </p:nvPr>
        </p:nvGraphicFramePr>
        <p:xfrm>
          <a:off x="468313" y="3860800"/>
          <a:ext cx="2303462" cy="1339850"/>
        </p:xfrm>
        <a:graphic>
          <a:graphicData uri="http://schemas.openxmlformats.org/presentationml/2006/ole">
            <mc:AlternateContent xmlns:mc="http://schemas.openxmlformats.org/markup-compatibility/2006">
              <mc:Choice xmlns:v="urn:schemas-microsoft-com:vml" Requires="v">
                <p:oleObj name="Equation" r:id="rId5" imgW="1396800" imgH="812520" progId="Equation.DSMT4">
                  <p:embed/>
                </p:oleObj>
              </mc:Choice>
              <mc:Fallback>
                <p:oleObj name="Equation" r:id="rId5" imgW="1396800" imgH="812520" progId="Equation.DSMT4">
                  <p:embed/>
                  <p:pic>
                    <p:nvPicPr>
                      <p:cNvPr id="0" name="Picture 105"/>
                      <p:cNvPicPr>
                        <a:picLocks noChangeAspect="1" noChangeArrowheads="1"/>
                      </p:cNvPicPr>
                      <p:nvPr/>
                    </p:nvPicPr>
                    <p:blipFill>
                      <a:blip r:embed="rId6"/>
                      <a:srcRect/>
                      <a:stretch>
                        <a:fillRect/>
                      </a:stretch>
                    </p:blipFill>
                    <p:spPr bwMode="auto">
                      <a:xfrm>
                        <a:off x="468313" y="3860800"/>
                        <a:ext cx="2303462" cy="1339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443" name="Text Box 6"/>
          <p:cNvSpPr txBox="1">
            <a:spLocks noChangeArrowheads="1"/>
          </p:cNvSpPr>
          <p:nvPr/>
        </p:nvSpPr>
        <p:spPr bwMode="auto">
          <a:xfrm>
            <a:off x="1743075" y="2081213"/>
            <a:ext cx="488950" cy="366712"/>
          </a:xfrm>
          <a:prstGeom prst="rect">
            <a:avLst/>
          </a:prstGeom>
          <a:noFill/>
          <a:ln w="9525">
            <a:noFill/>
            <a:miter lim="800000"/>
            <a:headEnd/>
            <a:tailEnd/>
          </a:ln>
        </p:spPr>
        <p:txBody>
          <a:bodyPr wrap="none">
            <a:spAutoFit/>
          </a:bodyPr>
          <a:lstStyle/>
          <a:p>
            <a:r>
              <a:rPr lang="en-US"/>
              <a:t>let </a:t>
            </a:r>
          </a:p>
        </p:txBody>
      </p:sp>
      <p:graphicFrame>
        <p:nvGraphicFramePr>
          <p:cNvPr id="15438" name="Object 78"/>
          <p:cNvGraphicFramePr>
            <a:graphicFrameLocks noChangeAspect="1"/>
          </p:cNvGraphicFramePr>
          <p:nvPr/>
        </p:nvGraphicFramePr>
        <p:xfrm>
          <a:off x="2195513" y="2060575"/>
          <a:ext cx="1063625" cy="382588"/>
        </p:xfrm>
        <a:graphic>
          <a:graphicData uri="http://schemas.openxmlformats.org/presentationml/2006/ole">
            <mc:AlternateContent xmlns:mc="http://schemas.openxmlformats.org/markup-compatibility/2006">
              <mc:Choice xmlns:v="urn:schemas-microsoft-com:vml" Requires="v">
                <p:oleObj name="Equation" r:id="rId7" imgW="634725" imgH="228501" progId="Equation.DSMT4">
                  <p:embed/>
                </p:oleObj>
              </mc:Choice>
              <mc:Fallback>
                <p:oleObj name="Equation" r:id="rId7" imgW="634725" imgH="228501" progId="Equation.DSMT4">
                  <p:embed/>
                  <p:pic>
                    <p:nvPicPr>
                      <p:cNvPr id="0" name="Picture 10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95513" y="2060575"/>
                        <a:ext cx="1063625" cy="382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444" name="Text Box 8"/>
          <p:cNvSpPr txBox="1">
            <a:spLocks noChangeArrowheads="1"/>
          </p:cNvSpPr>
          <p:nvPr/>
        </p:nvSpPr>
        <p:spPr bwMode="auto">
          <a:xfrm>
            <a:off x="3419475" y="2060575"/>
            <a:ext cx="628650" cy="366713"/>
          </a:xfrm>
          <a:prstGeom prst="rect">
            <a:avLst/>
          </a:prstGeom>
          <a:noFill/>
          <a:ln w="9525">
            <a:noFill/>
            <a:miter lim="800000"/>
            <a:headEnd/>
            <a:tailEnd/>
          </a:ln>
        </p:spPr>
        <p:txBody>
          <a:bodyPr wrap="none">
            <a:spAutoFit/>
          </a:bodyPr>
          <a:lstStyle/>
          <a:p>
            <a:r>
              <a:rPr lang="en-US"/>
              <a:t>then</a:t>
            </a:r>
          </a:p>
        </p:txBody>
      </p:sp>
      <p:graphicFrame>
        <p:nvGraphicFramePr>
          <p:cNvPr id="15439" name="Object 79"/>
          <p:cNvGraphicFramePr>
            <a:graphicFrameLocks noChangeAspect="1"/>
          </p:cNvGraphicFramePr>
          <p:nvPr/>
        </p:nvGraphicFramePr>
        <p:xfrm>
          <a:off x="4067175" y="1916113"/>
          <a:ext cx="1800225" cy="673100"/>
        </p:xfrm>
        <a:graphic>
          <a:graphicData uri="http://schemas.openxmlformats.org/presentationml/2006/ole">
            <mc:AlternateContent xmlns:mc="http://schemas.openxmlformats.org/markup-compatibility/2006">
              <mc:Choice xmlns:v="urn:schemas-microsoft-com:vml" Requires="v">
                <p:oleObj name="Equation" r:id="rId9" imgW="1155700" imgH="431800" progId="Equation.DSMT4">
                  <p:embed/>
                </p:oleObj>
              </mc:Choice>
              <mc:Fallback>
                <p:oleObj name="Equation" r:id="rId9" imgW="1155700" imgH="431800" progId="Equation.DSMT4">
                  <p:embed/>
                  <p:pic>
                    <p:nvPicPr>
                      <p:cNvPr id="0" name="Picture 10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67175" y="1916113"/>
                        <a:ext cx="1800225" cy="67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445" name="Text Box 10"/>
          <p:cNvSpPr txBox="1">
            <a:spLocks noChangeArrowheads="1"/>
          </p:cNvSpPr>
          <p:nvPr/>
        </p:nvSpPr>
        <p:spPr bwMode="auto">
          <a:xfrm>
            <a:off x="6084888" y="2060575"/>
            <a:ext cx="2089150" cy="366713"/>
          </a:xfrm>
          <a:prstGeom prst="rect">
            <a:avLst/>
          </a:prstGeom>
          <a:noFill/>
          <a:ln w="9525">
            <a:noFill/>
            <a:miter lim="800000"/>
            <a:headEnd/>
            <a:tailEnd/>
          </a:ln>
        </p:spPr>
        <p:txBody>
          <a:bodyPr wrap="none">
            <a:spAutoFit/>
          </a:bodyPr>
          <a:lstStyle/>
          <a:p>
            <a:r>
              <a:rPr lang="en-US"/>
              <a:t>which integrates to</a:t>
            </a:r>
          </a:p>
        </p:txBody>
      </p:sp>
      <p:graphicFrame>
        <p:nvGraphicFramePr>
          <p:cNvPr id="15440" name="Object 80"/>
          <p:cNvGraphicFramePr>
            <a:graphicFrameLocks noChangeAspect="1"/>
          </p:cNvGraphicFramePr>
          <p:nvPr>
            <p:extLst>
              <p:ext uri="{D42A27DB-BD31-4B8C-83A1-F6EECF244321}">
                <p14:modId xmlns:p14="http://schemas.microsoft.com/office/powerpoint/2010/main" val="3494787562"/>
              </p:ext>
            </p:extLst>
          </p:nvPr>
        </p:nvGraphicFramePr>
        <p:xfrm>
          <a:off x="8176827" y="1916113"/>
          <a:ext cx="643645" cy="687331"/>
        </p:xfrm>
        <a:graphic>
          <a:graphicData uri="http://schemas.openxmlformats.org/presentationml/2006/ole">
            <mc:AlternateContent xmlns:mc="http://schemas.openxmlformats.org/markup-compatibility/2006">
              <mc:Choice xmlns:v="urn:schemas-microsoft-com:vml" Requires="v">
                <p:oleObj name="Equation" r:id="rId11" imgW="368140" imgH="393529" progId="Equation.DSMT4">
                  <p:embed/>
                </p:oleObj>
              </mc:Choice>
              <mc:Fallback>
                <p:oleObj name="Equation" r:id="rId11" imgW="368140" imgH="393529" progId="Equation.DSMT4">
                  <p:embed/>
                  <p:pic>
                    <p:nvPicPr>
                      <p:cNvPr id="0" name="Picture 10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76827" y="1916113"/>
                        <a:ext cx="643645" cy="687331"/>
                      </a:xfrm>
                      <a:prstGeom prst="rect">
                        <a:avLst/>
                      </a:prstGeom>
                      <a:noFill/>
                    </p:spPr>
                  </p:pic>
                </p:oleObj>
              </mc:Fallback>
            </mc:AlternateContent>
          </a:graphicData>
        </a:graphic>
      </p:graphicFrame>
      <p:sp>
        <p:nvSpPr>
          <p:cNvPr id="15446" name="Line 12"/>
          <p:cNvSpPr>
            <a:spLocks noChangeShapeType="1"/>
          </p:cNvSpPr>
          <p:nvPr/>
        </p:nvSpPr>
        <p:spPr bwMode="auto">
          <a:xfrm>
            <a:off x="3779838" y="1557338"/>
            <a:ext cx="0" cy="503237"/>
          </a:xfrm>
          <a:prstGeom prst="line">
            <a:avLst/>
          </a:prstGeom>
          <a:noFill/>
          <a:ln w="9525">
            <a:solidFill>
              <a:schemeClr val="tx1"/>
            </a:solidFill>
            <a:round/>
            <a:headEnd/>
            <a:tailEnd type="triangle" w="med" len="med"/>
          </a:ln>
        </p:spPr>
        <p:txBody>
          <a:bodyPr/>
          <a:lstStyle/>
          <a:p>
            <a:endParaRPr lang="en-US"/>
          </a:p>
        </p:txBody>
      </p:sp>
      <p:cxnSp>
        <p:nvCxnSpPr>
          <p:cNvPr id="3" name="Straight Connector 2"/>
          <p:cNvCxnSpPr/>
          <p:nvPr/>
        </p:nvCxnSpPr>
        <p:spPr>
          <a:xfrm>
            <a:off x="1743075" y="908050"/>
            <a:ext cx="11001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448" name="TextBox 3"/>
          <p:cNvSpPr txBox="1">
            <a:spLocks noChangeArrowheads="1"/>
          </p:cNvSpPr>
          <p:nvPr/>
        </p:nvSpPr>
        <p:spPr bwMode="auto">
          <a:xfrm>
            <a:off x="2073275" y="508000"/>
            <a:ext cx="441325" cy="369888"/>
          </a:xfrm>
          <a:prstGeom prst="rect">
            <a:avLst/>
          </a:prstGeom>
          <a:noFill/>
          <a:ln w="9525">
            <a:noFill/>
            <a:miter lim="800000"/>
            <a:headEnd/>
            <a:tailEnd/>
          </a:ln>
        </p:spPr>
        <p:txBody>
          <a:bodyPr wrap="none">
            <a:spAutoFit/>
          </a:bodyPr>
          <a:lstStyle/>
          <a:p>
            <a:r>
              <a:rPr lang="en-US"/>
              <a:t>dL</a:t>
            </a:r>
          </a:p>
        </p:txBody>
      </p:sp>
      <p:sp>
        <p:nvSpPr>
          <p:cNvPr id="15449" name="Line 5"/>
          <p:cNvSpPr>
            <a:spLocks noChangeShapeType="1"/>
          </p:cNvSpPr>
          <p:nvPr/>
        </p:nvSpPr>
        <p:spPr bwMode="auto">
          <a:xfrm>
            <a:off x="3995738" y="5157788"/>
            <a:ext cx="2592387" cy="0"/>
          </a:xfrm>
          <a:prstGeom prst="line">
            <a:avLst/>
          </a:prstGeom>
          <a:noFill/>
          <a:ln w="9525">
            <a:solidFill>
              <a:schemeClr val="tx1"/>
            </a:solidFill>
            <a:round/>
            <a:headEnd/>
            <a:tailEnd type="triangle" w="med" len="med"/>
          </a:ln>
        </p:spPr>
        <p:txBody>
          <a:bodyPr/>
          <a:lstStyle/>
          <a:p>
            <a:endParaRPr lang="en-US"/>
          </a:p>
        </p:txBody>
      </p:sp>
      <p:sp>
        <p:nvSpPr>
          <p:cNvPr id="15450" name="Line 6"/>
          <p:cNvSpPr>
            <a:spLocks noChangeShapeType="1"/>
          </p:cNvSpPr>
          <p:nvPr/>
        </p:nvSpPr>
        <p:spPr bwMode="auto">
          <a:xfrm flipV="1">
            <a:off x="3995738" y="3429000"/>
            <a:ext cx="0" cy="1728788"/>
          </a:xfrm>
          <a:prstGeom prst="line">
            <a:avLst/>
          </a:prstGeom>
          <a:noFill/>
          <a:ln w="9525">
            <a:solidFill>
              <a:schemeClr val="tx1"/>
            </a:solidFill>
            <a:round/>
            <a:headEnd/>
            <a:tailEnd type="triangle" w="med" len="med"/>
          </a:ln>
        </p:spPr>
        <p:txBody>
          <a:bodyPr/>
          <a:lstStyle/>
          <a:p>
            <a:endParaRPr lang="en-US"/>
          </a:p>
        </p:txBody>
      </p:sp>
      <p:sp>
        <p:nvSpPr>
          <p:cNvPr id="15451" name="Text Box 7"/>
          <p:cNvSpPr txBox="1">
            <a:spLocks noChangeArrowheads="1"/>
          </p:cNvSpPr>
          <p:nvPr/>
        </p:nvSpPr>
        <p:spPr bwMode="auto">
          <a:xfrm>
            <a:off x="6280150" y="5105400"/>
            <a:ext cx="298450" cy="366713"/>
          </a:xfrm>
          <a:prstGeom prst="rect">
            <a:avLst/>
          </a:prstGeom>
          <a:noFill/>
          <a:ln w="9525">
            <a:noFill/>
            <a:miter lim="800000"/>
            <a:headEnd/>
            <a:tailEnd/>
          </a:ln>
        </p:spPr>
        <p:txBody>
          <a:bodyPr wrap="none">
            <a:spAutoFit/>
          </a:bodyPr>
          <a:lstStyle/>
          <a:p>
            <a:r>
              <a:rPr lang="en-US"/>
              <a:t>x</a:t>
            </a:r>
          </a:p>
        </p:txBody>
      </p:sp>
      <p:sp>
        <p:nvSpPr>
          <p:cNvPr id="15452" name="Arc 9"/>
          <p:cNvSpPr>
            <a:spLocks/>
          </p:cNvSpPr>
          <p:nvPr/>
        </p:nvSpPr>
        <p:spPr bwMode="auto">
          <a:xfrm flipH="1">
            <a:off x="3995738" y="4221163"/>
            <a:ext cx="1800225" cy="935037"/>
          </a:xfrm>
          <a:custGeom>
            <a:avLst/>
            <a:gdLst>
              <a:gd name="T0" fmla="*/ 0 w 21600"/>
              <a:gd name="T1" fmla="*/ 0 h 21600"/>
              <a:gd name="T2" fmla="*/ 2147483647 w 21600"/>
              <a:gd name="T3" fmla="*/ 1752180438 h 21600"/>
              <a:gd name="T4" fmla="*/ 0 w 21600"/>
              <a:gd name="T5" fmla="*/ 175218043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round/>
            <a:headEnd/>
            <a:tailEnd/>
          </a:ln>
        </p:spPr>
        <p:txBody>
          <a:bodyPr wrap="none" anchor="ctr"/>
          <a:lstStyle/>
          <a:p>
            <a:endParaRPr lang="en-US"/>
          </a:p>
        </p:txBody>
      </p:sp>
      <p:sp>
        <p:nvSpPr>
          <p:cNvPr id="15453" name="Line 10"/>
          <p:cNvSpPr>
            <a:spLocks noChangeShapeType="1"/>
          </p:cNvSpPr>
          <p:nvPr/>
        </p:nvSpPr>
        <p:spPr bwMode="auto">
          <a:xfrm flipH="1">
            <a:off x="5148263" y="3933825"/>
            <a:ext cx="73025" cy="360363"/>
          </a:xfrm>
          <a:prstGeom prst="line">
            <a:avLst/>
          </a:prstGeom>
          <a:noFill/>
          <a:ln w="9525">
            <a:solidFill>
              <a:schemeClr val="tx1"/>
            </a:solidFill>
            <a:round/>
            <a:headEnd/>
            <a:tailEnd/>
          </a:ln>
        </p:spPr>
        <p:txBody>
          <a:bodyPr/>
          <a:lstStyle/>
          <a:p>
            <a:endParaRPr lang="en-US"/>
          </a:p>
        </p:txBody>
      </p:sp>
      <p:graphicFrame>
        <p:nvGraphicFramePr>
          <p:cNvPr id="15441" name="Object 81"/>
          <p:cNvGraphicFramePr>
            <a:graphicFrameLocks noChangeAspect="1"/>
          </p:cNvGraphicFramePr>
          <p:nvPr/>
        </p:nvGraphicFramePr>
        <p:xfrm>
          <a:off x="4787900" y="3502025"/>
          <a:ext cx="782638" cy="352425"/>
        </p:xfrm>
        <a:graphic>
          <a:graphicData uri="http://schemas.openxmlformats.org/presentationml/2006/ole">
            <mc:AlternateContent xmlns:mc="http://schemas.openxmlformats.org/markup-compatibility/2006">
              <mc:Choice xmlns:v="urn:schemas-microsoft-com:vml" Requires="v">
                <p:oleObj name="Equation" r:id="rId13" imgW="508000" imgH="228600" progId="Equation.DSMT4">
                  <p:embed/>
                </p:oleObj>
              </mc:Choice>
              <mc:Fallback>
                <p:oleObj name="Equation" r:id="rId13" imgW="508000" imgH="228600" progId="Equation.DSMT4">
                  <p:embed/>
                  <p:pic>
                    <p:nvPicPr>
                      <p:cNvPr id="0" name="Picture 10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87900" y="3502025"/>
                        <a:ext cx="782638" cy="352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454" name="Line 12"/>
          <p:cNvSpPr>
            <a:spLocks noChangeShapeType="1"/>
          </p:cNvSpPr>
          <p:nvPr/>
        </p:nvSpPr>
        <p:spPr bwMode="auto">
          <a:xfrm>
            <a:off x="5868988" y="4221163"/>
            <a:ext cx="215900" cy="0"/>
          </a:xfrm>
          <a:prstGeom prst="line">
            <a:avLst/>
          </a:prstGeom>
          <a:noFill/>
          <a:ln w="9525">
            <a:solidFill>
              <a:schemeClr val="tx1"/>
            </a:solidFill>
            <a:round/>
            <a:headEnd/>
            <a:tailEnd/>
          </a:ln>
        </p:spPr>
        <p:txBody>
          <a:bodyPr/>
          <a:lstStyle/>
          <a:p>
            <a:endParaRPr lang="en-US"/>
          </a:p>
        </p:txBody>
      </p:sp>
      <p:sp>
        <p:nvSpPr>
          <p:cNvPr id="15455" name="Line 14"/>
          <p:cNvSpPr>
            <a:spLocks noChangeShapeType="1"/>
          </p:cNvSpPr>
          <p:nvPr/>
        </p:nvSpPr>
        <p:spPr bwMode="auto">
          <a:xfrm>
            <a:off x="5795963" y="4221163"/>
            <a:ext cx="0" cy="936625"/>
          </a:xfrm>
          <a:prstGeom prst="line">
            <a:avLst/>
          </a:prstGeom>
          <a:noFill/>
          <a:ln w="9525">
            <a:solidFill>
              <a:schemeClr val="tx1"/>
            </a:solidFill>
            <a:prstDash val="dash"/>
            <a:round/>
            <a:headEnd/>
            <a:tailEnd/>
          </a:ln>
        </p:spPr>
        <p:txBody>
          <a:bodyPr/>
          <a:lstStyle/>
          <a:p>
            <a:endParaRPr lang="en-US"/>
          </a:p>
        </p:txBody>
      </p:sp>
      <p:sp>
        <p:nvSpPr>
          <p:cNvPr id="15456" name="Line 15"/>
          <p:cNvSpPr>
            <a:spLocks noChangeShapeType="1"/>
          </p:cNvSpPr>
          <p:nvPr/>
        </p:nvSpPr>
        <p:spPr bwMode="auto">
          <a:xfrm>
            <a:off x="5795963" y="5229225"/>
            <a:ext cx="0" cy="215900"/>
          </a:xfrm>
          <a:prstGeom prst="line">
            <a:avLst/>
          </a:prstGeom>
          <a:noFill/>
          <a:ln w="9525">
            <a:solidFill>
              <a:schemeClr val="tx1"/>
            </a:solidFill>
            <a:round/>
            <a:headEnd/>
            <a:tailEnd/>
          </a:ln>
        </p:spPr>
        <p:txBody>
          <a:bodyPr/>
          <a:lstStyle/>
          <a:p>
            <a:endParaRPr lang="en-US"/>
          </a:p>
        </p:txBody>
      </p:sp>
      <p:sp>
        <p:nvSpPr>
          <p:cNvPr id="15457" name="Line 16"/>
          <p:cNvSpPr>
            <a:spLocks noChangeShapeType="1"/>
          </p:cNvSpPr>
          <p:nvPr/>
        </p:nvSpPr>
        <p:spPr bwMode="auto">
          <a:xfrm>
            <a:off x="3995738" y="5229225"/>
            <a:ext cx="0" cy="215900"/>
          </a:xfrm>
          <a:prstGeom prst="line">
            <a:avLst/>
          </a:prstGeom>
          <a:noFill/>
          <a:ln w="9525">
            <a:solidFill>
              <a:schemeClr val="tx1"/>
            </a:solidFill>
            <a:round/>
            <a:headEnd/>
            <a:tailEnd/>
          </a:ln>
        </p:spPr>
        <p:txBody>
          <a:bodyPr/>
          <a:lstStyle/>
          <a:p>
            <a:endParaRPr lang="en-US"/>
          </a:p>
        </p:txBody>
      </p:sp>
      <p:sp>
        <p:nvSpPr>
          <p:cNvPr id="15458" name="Line 17"/>
          <p:cNvSpPr>
            <a:spLocks noChangeShapeType="1"/>
          </p:cNvSpPr>
          <p:nvPr/>
        </p:nvSpPr>
        <p:spPr bwMode="auto">
          <a:xfrm>
            <a:off x="5940425" y="4221163"/>
            <a:ext cx="0" cy="936625"/>
          </a:xfrm>
          <a:prstGeom prst="line">
            <a:avLst/>
          </a:prstGeom>
          <a:noFill/>
          <a:ln w="9525">
            <a:solidFill>
              <a:schemeClr val="tx1"/>
            </a:solidFill>
            <a:round/>
            <a:headEnd type="triangle" w="med" len="med"/>
            <a:tailEnd type="triangle" w="med" len="med"/>
          </a:ln>
        </p:spPr>
        <p:txBody>
          <a:bodyPr/>
          <a:lstStyle/>
          <a:p>
            <a:endParaRPr lang="en-US"/>
          </a:p>
        </p:txBody>
      </p:sp>
      <p:sp>
        <p:nvSpPr>
          <p:cNvPr id="15459" name="Line 18"/>
          <p:cNvSpPr>
            <a:spLocks noChangeShapeType="1"/>
          </p:cNvSpPr>
          <p:nvPr/>
        </p:nvSpPr>
        <p:spPr bwMode="auto">
          <a:xfrm>
            <a:off x="3995738" y="5302250"/>
            <a:ext cx="1800225" cy="0"/>
          </a:xfrm>
          <a:prstGeom prst="line">
            <a:avLst/>
          </a:prstGeom>
          <a:noFill/>
          <a:ln w="9525">
            <a:solidFill>
              <a:schemeClr val="tx1"/>
            </a:solidFill>
            <a:round/>
            <a:headEnd type="triangle" w="med" len="med"/>
            <a:tailEnd type="triangle" w="med" len="med"/>
          </a:ln>
        </p:spPr>
        <p:txBody>
          <a:bodyPr/>
          <a:lstStyle/>
          <a:p>
            <a:endParaRPr lang="en-US"/>
          </a:p>
        </p:txBody>
      </p:sp>
      <p:sp>
        <p:nvSpPr>
          <p:cNvPr id="15460" name="Text Box 19"/>
          <p:cNvSpPr txBox="1">
            <a:spLocks noChangeArrowheads="1"/>
          </p:cNvSpPr>
          <p:nvPr/>
        </p:nvSpPr>
        <p:spPr bwMode="auto">
          <a:xfrm>
            <a:off x="5992813" y="4457700"/>
            <a:ext cx="686406" cy="338554"/>
          </a:xfrm>
          <a:prstGeom prst="rect">
            <a:avLst/>
          </a:prstGeom>
          <a:noFill/>
          <a:ln w="9525">
            <a:noFill/>
            <a:miter lim="800000"/>
            <a:headEnd/>
            <a:tailEnd/>
          </a:ln>
        </p:spPr>
        <p:txBody>
          <a:bodyPr wrap="none">
            <a:spAutoFit/>
          </a:bodyPr>
          <a:lstStyle/>
          <a:p>
            <a:r>
              <a:rPr lang="en-US" sz="1600" dirty="0"/>
              <a:t>12 in.</a:t>
            </a:r>
          </a:p>
        </p:txBody>
      </p:sp>
      <p:sp>
        <p:nvSpPr>
          <p:cNvPr id="15461" name="Text Box 20"/>
          <p:cNvSpPr txBox="1">
            <a:spLocks noChangeArrowheads="1"/>
          </p:cNvSpPr>
          <p:nvPr/>
        </p:nvSpPr>
        <p:spPr bwMode="auto">
          <a:xfrm>
            <a:off x="4552950" y="5392738"/>
            <a:ext cx="686406" cy="338554"/>
          </a:xfrm>
          <a:prstGeom prst="rect">
            <a:avLst/>
          </a:prstGeom>
          <a:noFill/>
          <a:ln w="9525">
            <a:noFill/>
            <a:miter lim="800000"/>
            <a:headEnd/>
            <a:tailEnd/>
          </a:ln>
        </p:spPr>
        <p:txBody>
          <a:bodyPr wrap="none">
            <a:spAutoFit/>
          </a:bodyPr>
          <a:lstStyle/>
          <a:p>
            <a:r>
              <a:rPr lang="en-US" sz="1600" dirty="0"/>
              <a:t>24 in.</a:t>
            </a:r>
          </a:p>
        </p:txBody>
      </p:sp>
      <p:sp>
        <p:nvSpPr>
          <p:cNvPr id="2" name="Oval 1"/>
          <p:cNvSpPr/>
          <p:nvPr/>
        </p:nvSpPr>
        <p:spPr>
          <a:xfrm>
            <a:off x="4843463" y="4652963"/>
            <a:ext cx="46037" cy="4445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5442" name="Object 82"/>
          <p:cNvGraphicFramePr>
            <a:graphicFrameLocks noChangeAspect="1"/>
          </p:cNvGraphicFramePr>
          <p:nvPr/>
        </p:nvGraphicFramePr>
        <p:xfrm>
          <a:off x="4843463" y="4697413"/>
          <a:ext cx="622300" cy="319087"/>
        </p:xfrm>
        <a:graphic>
          <a:graphicData uri="http://schemas.openxmlformats.org/presentationml/2006/ole">
            <mc:AlternateContent xmlns:mc="http://schemas.openxmlformats.org/markup-compatibility/2006">
              <mc:Choice xmlns:v="urn:schemas-microsoft-com:vml" Requires="v">
                <p:oleObj name="Equation" r:id="rId15" imgW="494870" imgH="253780" progId="Equation.DSMT4">
                  <p:embed/>
                </p:oleObj>
              </mc:Choice>
              <mc:Fallback>
                <p:oleObj name="Equation" r:id="rId15" imgW="494870" imgH="253780" progId="Equation.DSMT4">
                  <p:embed/>
                  <p:pic>
                    <p:nvPicPr>
                      <p:cNvPr id="0" name="Picture 11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843463" y="4697413"/>
                        <a:ext cx="622300" cy="319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 name="Straight Connector 4">
            <a:extLst>
              <a:ext uri="{FF2B5EF4-FFF2-40B4-BE49-F238E27FC236}">
                <a16:creationId xmlns:a16="http://schemas.microsoft.com/office/drawing/2014/main" id="{397B1439-0705-E89F-75D0-EEC83B02B9A8}"/>
              </a:ext>
            </a:extLst>
          </p:cNvPr>
          <p:cNvCxnSpPr/>
          <p:nvPr/>
        </p:nvCxnSpPr>
        <p:spPr>
          <a:xfrm>
            <a:off x="468313" y="5302250"/>
            <a:ext cx="23749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C2CF58-7C2E-4041-B17D-1E287123E75D}"/>
              </a:ext>
            </a:extLst>
          </p:cNvPr>
          <p:cNvSpPr txBox="1"/>
          <p:nvPr/>
        </p:nvSpPr>
        <p:spPr>
          <a:xfrm>
            <a:off x="899592" y="692696"/>
            <a:ext cx="4579010" cy="369332"/>
          </a:xfrm>
          <a:prstGeom prst="rect">
            <a:avLst/>
          </a:prstGeom>
          <a:noFill/>
        </p:spPr>
        <p:txBody>
          <a:bodyPr wrap="none" rtlCol="0">
            <a:spAutoFit/>
          </a:bodyPr>
          <a:lstStyle/>
          <a:p>
            <a:r>
              <a:rPr lang="en-US" dirty="0"/>
              <a:t>Here are the same calculations in MATLAB</a:t>
            </a:r>
          </a:p>
        </p:txBody>
      </p:sp>
      <p:sp>
        <p:nvSpPr>
          <p:cNvPr id="4" name="TextBox 3">
            <a:extLst>
              <a:ext uri="{FF2B5EF4-FFF2-40B4-BE49-F238E27FC236}">
                <a16:creationId xmlns:a16="http://schemas.microsoft.com/office/drawing/2014/main" id="{2DD354BD-9174-485E-96F4-991769F9AA8E}"/>
              </a:ext>
            </a:extLst>
          </p:cNvPr>
          <p:cNvSpPr txBox="1"/>
          <p:nvPr/>
        </p:nvSpPr>
        <p:spPr>
          <a:xfrm>
            <a:off x="1115616" y="1268760"/>
            <a:ext cx="6461708" cy="3970318"/>
          </a:xfrm>
          <a:prstGeom prst="rect">
            <a:avLst/>
          </a:prstGeom>
          <a:noFill/>
        </p:spPr>
        <p:txBody>
          <a:bodyPr wrap="square">
            <a:spAutoFit/>
          </a:bodyPr>
          <a:lstStyle/>
          <a:p>
            <a:r>
              <a:rPr lang="en-US" dirty="0" err="1"/>
              <a:t>syms</a:t>
            </a:r>
            <a:r>
              <a:rPr lang="en-US" dirty="0"/>
              <a:t> y</a:t>
            </a:r>
          </a:p>
          <a:p>
            <a:r>
              <a:rPr lang="en-US" dirty="0"/>
              <a:t>Ls = sqrt(y^2 +9)/3;</a:t>
            </a:r>
          </a:p>
          <a:p>
            <a:r>
              <a:rPr lang="en-US" dirty="0" err="1"/>
              <a:t>xb</a:t>
            </a:r>
            <a:r>
              <a:rPr lang="en-US" dirty="0"/>
              <a:t> = y^2/6;</a:t>
            </a:r>
          </a:p>
          <a:p>
            <a:r>
              <a:rPr lang="en-US" dirty="0" err="1"/>
              <a:t>yb</a:t>
            </a:r>
            <a:r>
              <a:rPr lang="en-US" dirty="0"/>
              <a:t> = y;</a:t>
            </a:r>
          </a:p>
          <a:p>
            <a:r>
              <a:rPr lang="en-US" dirty="0"/>
              <a:t>L = int(Ls, y, 0, 12);</a:t>
            </a:r>
          </a:p>
          <a:p>
            <a:r>
              <a:rPr lang="en-US" dirty="0" err="1"/>
              <a:t>xL</a:t>
            </a:r>
            <a:r>
              <a:rPr lang="en-US" dirty="0"/>
              <a:t> = int(</a:t>
            </a:r>
            <a:r>
              <a:rPr lang="en-US" dirty="0" err="1"/>
              <a:t>xb</a:t>
            </a:r>
            <a:r>
              <a:rPr lang="en-US" dirty="0"/>
              <a:t>*Ls, y, 0, 12);</a:t>
            </a:r>
          </a:p>
          <a:p>
            <a:r>
              <a:rPr lang="en-US" dirty="0" err="1"/>
              <a:t>yL</a:t>
            </a:r>
            <a:r>
              <a:rPr lang="en-US" dirty="0"/>
              <a:t> = int(</a:t>
            </a:r>
            <a:r>
              <a:rPr lang="en-US" dirty="0" err="1"/>
              <a:t>yb</a:t>
            </a:r>
            <a:r>
              <a:rPr lang="en-US" dirty="0"/>
              <a:t>*</a:t>
            </a:r>
            <a:r>
              <a:rPr lang="en-US" dirty="0" err="1"/>
              <a:t>Ls,y</a:t>
            </a:r>
            <a:r>
              <a:rPr lang="en-US" dirty="0"/>
              <a:t>, 0,12);</a:t>
            </a:r>
          </a:p>
          <a:p>
            <a:r>
              <a:rPr lang="en-US" dirty="0"/>
              <a:t>xc = </a:t>
            </a:r>
            <a:r>
              <a:rPr lang="en-US" dirty="0" err="1"/>
              <a:t>xL</a:t>
            </a:r>
            <a:r>
              <a:rPr lang="en-US" dirty="0"/>
              <a:t>/L;</a:t>
            </a:r>
          </a:p>
          <a:p>
            <a:r>
              <a:rPr lang="en-US" dirty="0" err="1"/>
              <a:t>yc</a:t>
            </a:r>
            <a:r>
              <a:rPr lang="en-US" dirty="0"/>
              <a:t> = </a:t>
            </a:r>
            <a:r>
              <a:rPr lang="en-US" dirty="0" err="1"/>
              <a:t>yL</a:t>
            </a:r>
            <a:r>
              <a:rPr lang="en-US" dirty="0"/>
              <a:t>/L;</a:t>
            </a:r>
          </a:p>
          <a:p>
            <a:r>
              <a:rPr lang="en-US" dirty="0"/>
              <a:t>double([ L , </a:t>
            </a:r>
            <a:r>
              <a:rPr lang="en-US" dirty="0" err="1"/>
              <a:t>xL</a:t>
            </a:r>
            <a:r>
              <a:rPr lang="en-US" dirty="0"/>
              <a:t>, </a:t>
            </a:r>
            <a:r>
              <a:rPr lang="en-US" dirty="0" err="1"/>
              <a:t>yL</a:t>
            </a:r>
            <a:r>
              <a:rPr lang="en-US" dirty="0"/>
              <a:t>, xc, </a:t>
            </a:r>
            <a:r>
              <a:rPr lang="en-US" dirty="0" err="1"/>
              <a:t>yc</a:t>
            </a:r>
            <a:r>
              <a:rPr lang="en-US" dirty="0"/>
              <a:t>])</a:t>
            </a:r>
          </a:p>
          <a:p>
            <a:endParaRPr lang="en-US" dirty="0"/>
          </a:p>
          <a:p>
            <a:r>
              <a:rPr lang="en-US" dirty="0" err="1"/>
              <a:t>ans</a:t>
            </a:r>
            <a:r>
              <a:rPr lang="en-US" dirty="0"/>
              <a:t> =</a:t>
            </a:r>
          </a:p>
          <a:p>
            <a:endParaRPr lang="en-US" dirty="0"/>
          </a:p>
          <a:p>
            <a:r>
              <a:rPr lang="en-US" dirty="0"/>
              <a:t>   27.8807  304.9623  207.2784   10.9381    7.4345</a:t>
            </a:r>
          </a:p>
        </p:txBody>
      </p:sp>
      <p:sp>
        <p:nvSpPr>
          <p:cNvPr id="5" name="TextBox 4">
            <a:extLst>
              <a:ext uri="{FF2B5EF4-FFF2-40B4-BE49-F238E27FC236}">
                <a16:creationId xmlns:a16="http://schemas.microsoft.com/office/drawing/2014/main" id="{67F6AC74-B9C0-4383-B283-D542984A77C5}"/>
              </a:ext>
            </a:extLst>
          </p:cNvPr>
          <p:cNvSpPr txBox="1"/>
          <p:nvPr/>
        </p:nvSpPr>
        <p:spPr>
          <a:xfrm>
            <a:off x="4565237" y="1916832"/>
            <a:ext cx="4403770" cy="369332"/>
          </a:xfrm>
          <a:prstGeom prst="rect">
            <a:avLst/>
          </a:prstGeom>
          <a:noFill/>
        </p:spPr>
        <p:txBody>
          <a:bodyPr wrap="none" rtlCol="0">
            <a:spAutoFit/>
          </a:bodyPr>
          <a:lstStyle/>
          <a:p>
            <a:r>
              <a:rPr lang="en-US" dirty="0"/>
              <a:t>x- and y-locations  to a length element dL</a:t>
            </a:r>
          </a:p>
        </p:txBody>
      </p:sp>
      <p:sp>
        <p:nvSpPr>
          <p:cNvPr id="6" name="TextBox 5">
            <a:extLst>
              <a:ext uri="{FF2B5EF4-FFF2-40B4-BE49-F238E27FC236}">
                <a16:creationId xmlns:a16="http://schemas.microsoft.com/office/drawing/2014/main" id="{E3554312-A917-4D16-88D4-A431FB0FD19F}"/>
              </a:ext>
            </a:extLst>
          </p:cNvPr>
          <p:cNvSpPr txBox="1"/>
          <p:nvPr/>
        </p:nvSpPr>
        <p:spPr>
          <a:xfrm>
            <a:off x="4788024" y="1547500"/>
            <a:ext cx="1255472" cy="369332"/>
          </a:xfrm>
          <a:prstGeom prst="rect">
            <a:avLst/>
          </a:prstGeom>
          <a:noFill/>
        </p:spPr>
        <p:txBody>
          <a:bodyPr wrap="none" rtlCol="0">
            <a:spAutoFit/>
          </a:bodyPr>
          <a:lstStyle/>
          <a:p>
            <a:r>
              <a:rPr lang="en-US" dirty="0"/>
              <a:t>Ls = dL/</a:t>
            </a:r>
            <a:r>
              <a:rPr lang="en-US" dirty="0" err="1"/>
              <a:t>dy</a:t>
            </a:r>
            <a:endParaRPr lang="en-US" dirty="0"/>
          </a:p>
        </p:txBody>
      </p:sp>
      <p:sp>
        <p:nvSpPr>
          <p:cNvPr id="7" name="TextBox 6">
            <a:extLst>
              <a:ext uri="{FF2B5EF4-FFF2-40B4-BE49-F238E27FC236}">
                <a16:creationId xmlns:a16="http://schemas.microsoft.com/office/drawing/2014/main" id="{4DE8B94E-E612-4795-BD9C-FEE2892FA0C4}"/>
              </a:ext>
            </a:extLst>
          </p:cNvPr>
          <p:cNvSpPr txBox="1"/>
          <p:nvPr/>
        </p:nvSpPr>
        <p:spPr>
          <a:xfrm>
            <a:off x="4869130" y="2380238"/>
            <a:ext cx="1992853" cy="369332"/>
          </a:xfrm>
          <a:prstGeom prst="rect">
            <a:avLst/>
          </a:prstGeom>
          <a:noFill/>
        </p:spPr>
        <p:txBody>
          <a:bodyPr wrap="none" rtlCol="0">
            <a:spAutoFit/>
          </a:bodyPr>
          <a:lstStyle/>
          <a:p>
            <a:r>
              <a:rPr lang="en-US" dirty="0"/>
              <a:t>total length of line</a:t>
            </a:r>
          </a:p>
        </p:txBody>
      </p:sp>
      <p:sp>
        <p:nvSpPr>
          <p:cNvPr id="8" name="TextBox 7">
            <a:extLst>
              <a:ext uri="{FF2B5EF4-FFF2-40B4-BE49-F238E27FC236}">
                <a16:creationId xmlns:a16="http://schemas.microsoft.com/office/drawing/2014/main" id="{057E164A-27A0-4CA2-8E9E-9155C0751E73}"/>
              </a:ext>
            </a:extLst>
          </p:cNvPr>
          <p:cNvSpPr txBox="1"/>
          <p:nvPr/>
        </p:nvSpPr>
        <p:spPr>
          <a:xfrm>
            <a:off x="4879149" y="2843644"/>
            <a:ext cx="2698175" cy="369332"/>
          </a:xfrm>
          <a:prstGeom prst="rect">
            <a:avLst/>
          </a:prstGeom>
          <a:noFill/>
        </p:spPr>
        <p:txBody>
          <a:bodyPr wrap="none" rtlCol="0">
            <a:spAutoFit/>
          </a:bodyPr>
          <a:lstStyle/>
          <a:p>
            <a:r>
              <a:rPr lang="en-US" dirty="0"/>
              <a:t>first moments of the  line</a:t>
            </a:r>
          </a:p>
        </p:txBody>
      </p:sp>
      <p:sp>
        <p:nvSpPr>
          <p:cNvPr id="9" name="TextBox 8">
            <a:extLst>
              <a:ext uri="{FF2B5EF4-FFF2-40B4-BE49-F238E27FC236}">
                <a16:creationId xmlns:a16="http://schemas.microsoft.com/office/drawing/2014/main" id="{5C354078-E5B9-408D-93D3-36D7C4ACF0F5}"/>
              </a:ext>
            </a:extLst>
          </p:cNvPr>
          <p:cNvSpPr txBox="1"/>
          <p:nvPr/>
        </p:nvSpPr>
        <p:spPr>
          <a:xfrm>
            <a:off x="4869130" y="3300085"/>
            <a:ext cx="3108543" cy="369332"/>
          </a:xfrm>
          <a:prstGeom prst="rect">
            <a:avLst/>
          </a:prstGeom>
          <a:noFill/>
        </p:spPr>
        <p:txBody>
          <a:bodyPr wrap="none" rtlCol="0">
            <a:spAutoFit/>
          </a:bodyPr>
          <a:lstStyle/>
          <a:p>
            <a:r>
              <a:rPr lang="en-US" dirty="0"/>
              <a:t>centroid locations of the line </a:t>
            </a:r>
          </a:p>
        </p:txBody>
      </p:sp>
      <p:sp>
        <p:nvSpPr>
          <p:cNvPr id="10" name="TextBox 9">
            <a:extLst>
              <a:ext uri="{FF2B5EF4-FFF2-40B4-BE49-F238E27FC236}">
                <a16:creationId xmlns:a16="http://schemas.microsoft.com/office/drawing/2014/main" id="{F3056954-7D0B-4D32-9858-25258C2F3E12}"/>
              </a:ext>
            </a:extLst>
          </p:cNvPr>
          <p:cNvSpPr txBox="1"/>
          <p:nvPr/>
        </p:nvSpPr>
        <p:spPr>
          <a:xfrm>
            <a:off x="4327993" y="4115871"/>
            <a:ext cx="4608954" cy="646331"/>
          </a:xfrm>
          <a:prstGeom prst="rect">
            <a:avLst/>
          </a:prstGeom>
          <a:noFill/>
        </p:spPr>
        <p:txBody>
          <a:bodyPr wrap="square" rtlCol="0">
            <a:spAutoFit/>
          </a:bodyPr>
          <a:lstStyle/>
          <a:p>
            <a:r>
              <a:rPr lang="en-US" dirty="0"/>
              <a:t>turn all the symbolic values calculated into numerical values</a:t>
            </a:r>
          </a:p>
        </p:txBody>
      </p:sp>
      <p:sp>
        <p:nvSpPr>
          <p:cNvPr id="11" name="TextBox 10">
            <a:extLst>
              <a:ext uri="{FF2B5EF4-FFF2-40B4-BE49-F238E27FC236}">
                <a16:creationId xmlns:a16="http://schemas.microsoft.com/office/drawing/2014/main" id="{14A02470-058E-49B6-8121-E322C8E1A016}"/>
              </a:ext>
            </a:extLst>
          </p:cNvPr>
          <p:cNvSpPr txBox="1"/>
          <p:nvPr/>
        </p:nvSpPr>
        <p:spPr>
          <a:xfrm>
            <a:off x="4869130" y="5227349"/>
            <a:ext cx="377026" cy="369332"/>
          </a:xfrm>
          <a:prstGeom prst="rect">
            <a:avLst/>
          </a:prstGeom>
          <a:noFill/>
        </p:spPr>
        <p:txBody>
          <a:bodyPr wrap="none" rtlCol="0">
            <a:spAutoFit/>
          </a:bodyPr>
          <a:lstStyle/>
          <a:p>
            <a:r>
              <a:rPr lang="en-US" dirty="0"/>
              <a:t>x</a:t>
            </a:r>
            <a:r>
              <a:rPr lang="en-US" baseline="-25000" dirty="0"/>
              <a:t>c</a:t>
            </a:r>
          </a:p>
        </p:txBody>
      </p:sp>
      <p:sp>
        <p:nvSpPr>
          <p:cNvPr id="12" name="TextBox 11">
            <a:extLst>
              <a:ext uri="{FF2B5EF4-FFF2-40B4-BE49-F238E27FC236}">
                <a16:creationId xmlns:a16="http://schemas.microsoft.com/office/drawing/2014/main" id="{DEFFE460-9A32-4AFF-9F0D-BCF6D654C2A1}"/>
              </a:ext>
            </a:extLst>
          </p:cNvPr>
          <p:cNvSpPr txBox="1"/>
          <p:nvPr/>
        </p:nvSpPr>
        <p:spPr>
          <a:xfrm>
            <a:off x="5826772" y="5192040"/>
            <a:ext cx="377026" cy="369332"/>
          </a:xfrm>
          <a:prstGeom prst="rect">
            <a:avLst/>
          </a:prstGeom>
          <a:noFill/>
        </p:spPr>
        <p:txBody>
          <a:bodyPr wrap="none" rtlCol="0">
            <a:spAutoFit/>
          </a:bodyPr>
          <a:lstStyle/>
          <a:p>
            <a:r>
              <a:rPr lang="en-US" dirty="0" err="1"/>
              <a:t>y</a:t>
            </a:r>
            <a:r>
              <a:rPr lang="en-US" baseline="-25000" dirty="0" err="1"/>
              <a:t>c</a:t>
            </a:r>
            <a:endParaRPr lang="en-US" baseline="-25000" dirty="0"/>
          </a:p>
        </p:txBody>
      </p:sp>
      <p:sp>
        <p:nvSpPr>
          <p:cNvPr id="13" name="TextBox 12">
            <a:extLst>
              <a:ext uri="{FF2B5EF4-FFF2-40B4-BE49-F238E27FC236}">
                <a16:creationId xmlns:a16="http://schemas.microsoft.com/office/drawing/2014/main" id="{A9D27065-95C0-4910-9601-B9CF64F16BCE}"/>
              </a:ext>
            </a:extLst>
          </p:cNvPr>
          <p:cNvSpPr txBox="1"/>
          <p:nvPr/>
        </p:nvSpPr>
        <p:spPr>
          <a:xfrm>
            <a:off x="1763688" y="5236374"/>
            <a:ext cx="312906" cy="369332"/>
          </a:xfrm>
          <a:prstGeom prst="rect">
            <a:avLst/>
          </a:prstGeom>
          <a:noFill/>
        </p:spPr>
        <p:txBody>
          <a:bodyPr wrap="none" rtlCol="0">
            <a:spAutoFit/>
          </a:bodyPr>
          <a:lstStyle/>
          <a:p>
            <a:r>
              <a:rPr lang="en-US" dirty="0"/>
              <a:t>L</a:t>
            </a:r>
          </a:p>
        </p:txBody>
      </p:sp>
      <p:sp>
        <p:nvSpPr>
          <p:cNvPr id="3" name="TextBox 2">
            <a:extLst>
              <a:ext uri="{FF2B5EF4-FFF2-40B4-BE49-F238E27FC236}">
                <a16:creationId xmlns:a16="http://schemas.microsoft.com/office/drawing/2014/main" id="{99383E5D-B681-4711-84B0-610F225E4F76}"/>
              </a:ext>
            </a:extLst>
          </p:cNvPr>
          <p:cNvSpPr txBox="1"/>
          <p:nvPr/>
        </p:nvSpPr>
        <p:spPr>
          <a:xfrm>
            <a:off x="2643890" y="5192040"/>
            <a:ext cx="1569660" cy="646331"/>
          </a:xfrm>
          <a:prstGeom prst="rect">
            <a:avLst/>
          </a:prstGeom>
          <a:noFill/>
        </p:spPr>
        <p:txBody>
          <a:bodyPr wrap="none" rtlCol="0">
            <a:spAutoFit/>
          </a:bodyPr>
          <a:lstStyle/>
          <a:p>
            <a:r>
              <a:rPr lang="en-US" dirty="0" err="1"/>
              <a:t>xL</a:t>
            </a:r>
            <a:r>
              <a:rPr lang="en-US" dirty="0"/>
              <a:t>             </a:t>
            </a:r>
            <a:r>
              <a:rPr lang="en-US" dirty="0" err="1"/>
              <a:t>yL</a:t>
            </a:r>
            <a:endParaRPr lang="en-US" dirty="0"/>
          </a:p>
          <a:p>
            <a:r>
              <a:rPr lang="en-US" dirty="0"/>
              <a:t>first moments</a:t>
            </a:r>
          </a:p>
        </p:txBody>
      </p:sp>
      <p:cxnSp>
        <p:nvCxnSpPr>
          <p:cNvPr id="14" name="Straight Connector 13">
            <a:extLst>
              <a:ext uri="{FF2B5EF4-FFF2-40B4-BE49-F238E27FC236}">
                <a16:creationId xmlns:a16="http://schemas.microsoft.com/office/drawing/2014/main" id="{9E0683D4-3090-F78E-CF8A-AF2571508D45}"/>
              </a:ext>
            </a:extLst>
          </p:cNvPr>
          <p:cNvCxnSpPr/>
          <p:nvPr/>
        </p:nvCxnSpPr>
        <p:spPr>
          <a:xfrm>
            <a:off x="899592" y="6381328"/>
            <a:ext cx="777686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55070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58" name="Text Box 4"/>
          <p:cNvSpPr txBox="1">
            <a:spLocks noChangeArrowheads="1"/>
          </p:cNvSpPr>
          <p:nvPr/>
        </p:nvSpPr>
        <p:spPr bwMode="auto">
          <a:xfrm>
            <a:off x="2771775" y="260350"/>
            <a:ext cx="3236784" cy="369332"/>
          </a:xfrm>
          <a:prstGeom prst="rect">
            <a:avLst/>
          </a:prstGeom>
          <a:noFill/>
          <a:ln w="9525">
            <a:noFill/>
            <a:miter lim="800000"/>
            <a:headEnd/>
            <a:tailEnd/>
          </a:ln>
        </p:spPr>
        <p:txBody>
          <a:bodyPr wrap="none">
            <a:spAutoFit/>
          </a:bodyPr>
          <a:lstStyle/>
          <a:p>
            <a:r>
              <a:rPr lang="en-US" dirty="0">
                <a:solidFill>
                  <a:srgbClr val="C00000"/>
                </a:solidFill>
              </a:rPr>
              <a:t>Centroids of Composite Areas</a:t>
            </a:r>
          </a:p>
        </p:txBody>
      </p:sp>
      <p:sp>
        <p:nvSpPr>
          <p:cNvPr id="16459" name="Line 5"/>
          <p:cNvSpPr>
            <a:spLocks noChangeShapeType="1"/>
          </p:cNvSpPr>
          <p:nvPr/>
        </p:nvSpPr>
        <p:spPr bwMode="auto">
          <a:xfrm>
            <a:off x="2268538" y="3213100"/>
            <a:ext cx="3887787" cy="0"/>
          </a:xfrm>
          <a:prstGeom prst="line">
            <a:avLst/>
          </a:prstGeom>
          <a:noFill/>
          <a:ln w="9525">
            <a:solidFill>
              <a:schemeClr val="tx1"/>
            </a:solidFill>
            <a:round/>
            <a:headEnd/>
            <a:tailEnd type="triangle" w="med" len="med"/>
          </a:ln>
        </p:spPr>
        <p:txBody>
          <a:bodyPr/>
          <a:lstStyle/>
          <a:p>
            <a:endParaRPr lang="en-US"/>
          </a:p>
        </p:txBody>
      </p:sp>
      <p:sp>
        <p:nvSpPr>
          <p:cNvPr id="16460" name="Line 6"/>
          <p:cNvSpPr>
            <a:spLocks noChangeShapeType="1"/>
          </p:cNvSpPr>
          <p:nvPr/>
        </p:nvSpPr>
        <p:spPr bwMode="auto">
          <a:xfrm flipV="1">
            <a:off x="2268538" y="836613"/>
            <a:ext cx="0" cy="2376487"/>
          </a:xfrm>
          <a:prstGeom prst="line">
            <a:avLst/>
          </a:prstGeom>
          <a:noFill/>
          <a:ln w="9525">
            <a:solidFill>
              <a:schemeClr val="tx1"/>
            </a:solidFill>
            <a:round/>
            <a:headEnd/>
            <a:tailEnd type="triangle" w="med" len="med"/>
          </a:ln>
        </p:spPr>
        <p:txBody>
          <a:bodyPr/>
          <a:lstStyle/>
          <a:p>
            <a:endParaRPr lang="en-US"/>
          </a:p>
        </p:txBody>
      </p:sp>
      <p:sp>
        <p:nvSpPr>
          <p:cNvPr id="19463" name="Rectangle 7"/>
          <p:cNvSpPr>
            <a:spLocks noChangeArrowheads="1"/>
          </p:cNvSpPr>
          <p:nvPr/>
        </p:nvSpPr>
        <p:spPr bwMode="auto">
          <a:xfrm>
            <a:off x="2268538" y="1341438"/>
            <a:ext cx="1079500" cy="1871662"/>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9464" name="AutoShape 8"/>
          <p:cNvSpPr>
            <a:spLocks noChangeArrowheads="1"/>
          </p:cNvSpPr>
          <p:nvPr/>
        </p:nvSpPr>
        <p:spPr bwMode="auto">
          <a:xfrm>
            <a:off x="3348038" y="1341438"/>
            <a:ext cx="1511300" cy="1871662"/>
          </a:xfrm>
          <a:prstGeom prst="rtTriangle">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6463" name="Text Box 9"/>
          <p:cNvSpPr txBox="1">
            <a:spLocks noChangeArrowheads="1"/>
          </p:cNvSpPr>
          <p:nvPr/>
        </p:nvSpPr>
        <p:spPr bwMode="auto">
          <a:xfrm>
            <a:off x="2339975" y="2781300"/>
            <a:ext cx="420688" cy="366713"/>
          </a:xfrm>
          <a:prstGeom prst="rect">
            <a:avLst/>
          </a:prstGeom>
          <a:noFill/>
          <a:ln w="9525">
            <a:noFill/>
            <a:miter lim="800000"/>
            <a:headEnd/>
            <a:tailEnd/>
          </a:ln>
        </p:spPr>
        <p:txBody>
          <a:bodyPr wrap="none">
            <a:spAutoFit/>
          </a:bodyPr>
          <a:lstStyle/>
          <a:p>
            <a:r>
              <a:rPr lang="en-US"/>
              <a:t>A</a:t>
            </a:r>
            <a:r>
              <a:rPr lang="en-US" baseline="-25000"/>
              <a:t>1</a:t>
            </a:r>
            <a:endParaRPr lang="en-US"/>
          </a:p>
        </p:txBody>
      </p:sp>
      <p:sp>
        <p:nvSpPr>
          <p:cNvPr id="16464" name="Text Box 11"/>
          <p:cNvSpPr txBox="1">
            <a:spLocks noChangeArrowheads="1"/>
          </p:cNvSpPr>
          <p:nvPr/>
        </p:nvSpPr>
        <p:spPr bwMode="auto">
          <a:xfrm>
            <a:off x="3419475" y="2852738"/>
            <a:ext cx="420688" cy="366712"/>
          </a:xfrm>
          <a:prstGeom prst="rect">
            <a:avLst/>
          </a:prstGeom>
          <a:noFill/>
          <a:ln w="9525">
            <a:noFill/>
            <a:miter lim="800000"/>
            <a:headEnd/>
            <a:tailEnd/>
          </a:ln>
        </p:spPr>
        <p:txBody>
          <a:bodyPr>
            <a:spAutoFit/>
          </a:bodyPr>
          <a:lstStyle/>
          <a:p>
            <a:r>
              <a:rPr lang="en-US"/>
              <a:t>A</a:t>
            </a:r>
            <a:r>
              <a:rPr lang="en-US" baseline="-25000"/>
              <a:t>2</a:t>
            </a:r>
            <a:endParaRPr lang="en-US"/>
          </a:p>
        </p:txBody>
      </p:sp>
      <p:sp>
        <p:nvSpPr>
          <p:cNvPr id="16465" name="Oval 12"/>
          <p:cNvSpPr>
            <a:spLocks noChangeArrowheads="1"/>
          </p:cNvSpPr>
          <p:nvPr/>
        </p:nvSpPr>
        <p:spPr bwMode="auto">
          <a:xfrm>
            <a:off x="2771775" y="2205038"/>
            <a:ext cx="71438" cy="73025"/>
          </a:xfrm>
          <a:prstGeom prst="ellipse">
            <a:avLst/>
          </a:prstGeom>
          <a:solidFill>
            <a:schemeClr val="tx1"/>
          </a:solidFill>
          <a:ln w="9525">
            <a:solidFill>
              <a:schemeClr val="tx1"/>
            </a:solidFill>
            <a:round/>
            <a:headEnd/>
            <a:tailEnd/>
          </a:ln>
        </p:spPr>
        <p:txBody>
          <a:bodyPr wrap="none" anchor="ctr"/>
          <a:lstStyle/>
          <a:p>
            <a:endParaRPr lang="en-US"/>
          </a:p>
        </p:txBody>
      </p:sp>
      <p:sp>
        <p:nvSpPr>
          <p:cNvPr id="16466" name="Oval 13"/>
          <p:cNvSpPr>
            <a:spLocks noChangeArrowheads="1"/>
          </p:cNvSpPr>
          <p:nvPr/>
        </p:nvSpPr>
        <p:spPr bwMode="auto">
          <a:xfrm>
            <a:off x="3635375" y="2708275"/>
            <a:ext cx="71438" cy="73025"/>
          </a:xfrm>
          <a:prstGeom prst="ellipse">
            <a:avLst/>
          </a:prstGeom>
          <a:solidFill>
            <a:schemeClr val="tx1"/>
          </a:solidFill>
          <a:ln w="9525">
            <a:solidFill>
              <a:schemeClr val="tx1"/>
            </a:solidFill>
            <a:round/>
            <a:headEnd/>
            <a:tailEnd/>
          </a:ln>
        </p:spPr>
        <p:txBody>
          <a:bodyPr wrap="none" anchor="ctr"/>
          <a:lstStyle/>
          <a:p>
            <a:endParaRPr lang="en-US"/>
          </a:p>
        </p:txBody>
      </p:sp>
      <p:graphicFrame>
        <p:nvGraphicFramePr>
          <p:cNvPr id="16454" name="Object 70"/>
          <p:cNvGraphicFramePr>
            <a:graphicFrameLocks noChangeAspect="1"/>
          </p:cNvGraphicFramePr>
          <p:nvPr/>
        </p:nvGraphicFramePr>
        <p:xfrm>
          <a:off x="2411413" y="1773238"/>
          <a:ext cx="703262" cy="307975"/>
        </p:xfrm>
        <a:graphic>
          <a:graphicData uri="http://schemas.openxmlformats.org/presentationml/2006/ole">
            <mc:AlternateContent xmlns:mc="http://schemas.openxmlformats.org/markup-compatibility/2006">
              <mc:Choice xmlns:v="urn:schemas-microsoft-com:vml" Requires="v">
                <p:oleObj name="Equation" r:id="rId3" imgW="520700" imgH="228600" progId="Equation.DSMT4">
                  <p:embed/>
                </p:oleObj>
              </mc:Choice>
              <mc:Fallback>
                <p:oleObj name="Equation" r:id="rId3" imgW="520700" imgH="228600" progId="Equation.DSMT4">
                  <p:embed/>
                  <p:pic>
                    <p:nvPicPr>
                      <p:cNvPr id="0" name="Picture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1773238"/>
                        <a:ext cx="703262" cy="307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455" name="Object 71"/>
          <p:cNvGraphicFramePr>
            <a:graphicFrameLocks noChangeAspect="1"/>
          </p:cNvGraphicFramePr>
          <p:nvPr/>
        </p:nvGraphicFramePr>
        <p:xfrm>
          <a:off x="3419475" y="2276475"/>
          <a:ext cx="715963" cy="300038"/>
        </p:xfrm>
        <a:graphic>
          <a:graphicData uri="http://schemas.openxmlformats.org/presentationml/2006/ole">
            <mc:AlternateContent xmlns:mc="http://schemas.openxmlformats.org/markup-compatibility/2006">
              <mc:Choice xmlns:v="urn:schemas-microsoft-com:vml" Requires="v">
                <p:oleObj name="Equation" r:id="rId5" imgW="545863" imgH="228501" progId="Equation.DSMT4">
                  <p:embed/>
                </p:oleObj>
              </mc:Choice>
              <mc:Fallback>
                <p:oleObj name="Equation" r:id="rId5" imgW="545863" imgH="228501" progId="Equation.DSMT4">
                  <p:embed/>
                  <p:pic>
                    <p:nvPicPr>
                      <p:cNvPr id="0" name="Picture 8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475" y="2276475"/>
                        <a:ext cx="715963" cy="300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456" name="Object 72"/>
          <p:cNvGraphicFramePr>
            <a:graphicFrameLocks noChangeAspect="1"/>
          </p:cNvGraphicFramePr>
          <p:nvPr/>
        </p:nvGraphicFramePr>
        <p:xfrm>
          <a:off x="3419475" y="3500438"/>
          <a:ext cx="3095625" cy="1828800"/>
        </p:xfrm>
        <a:graphic>
          <a:graphicData uri="http://schemas.openxmlformats.org/presentationml/2006/ole">
            <mc:AlternateContent xmlns:mc="http://schemas.openxmlformats.org/markup-compatibility/2006">
              <mc:Choice xmlns:v="urn:schemas-microsoft-com:vml" Requires="v">
                <p:oleObj name="Equation" r:id="rId7" imgW="1676400" imgH="990600" progId="Equation.DSMT4">
                  <p:embed/>
                </p:oleObj>
              </mc:Choice>
              <mc:Fallback>
                <p:oleObj name="Equation" r:id="rId7" imgW="1676400" imgH="990600" progId="Equation.DSMT4">
                  <p:embed/>
                  <p:pic>
                    <p:nvPicPr>
                      <p:cNvPr id="0" name="Picture 8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9475" y="3500438"/>
                        <a:ext cx="3095625" cy="182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467" name="Text Box 17"/>
          <p:cNvSpPr txBox="1">
            <a:spLocks noChangeArrowheads="1"/>
          </p:cNvSpPr>
          <p:nvPr/>
        </p:nvSpPr>
        <p:spPr bwMode="auto">
          <a:xfrm>
            <a:off x="1835150" y="5805488"/>
            <a:ext cx="1009650" cy="366712"/>
          </a:xfrm>
          <a:prstGeom prst="rect">
            <a:avLst/>
          </a:prstGeom>
          <a:noFill/>
          <a:ln w="9525">
            <a:noFill/>
            <a:miter lim="800000"/>
            <a:headEnd/>
            <a:tailEnd/>
          </a:ln>
        </p:spPr>
        <p:txBody>
          <a:bodyPr wrap="none">
            <a:spAutoFit/>
          </a:bodyPr>
          <a:lstStyle/>
          <a:p>
            <a:r>
              <a:rPr lang="en-US"/>
              <a:t>similarly</a:t>
            </a:r>
          </a:p>
        </p:txBody>
      </p:sp>
      <p:graphicFrame>
        <p:nvGraphicFramePr>
          <p:cNvPr id="16457" name="Object 73"/>
          <p:cNvGraphicFramePr>
            <a:graphicFrameLocks noChangeAspect="1"/>
          </p:cNvGraphicFramePr>
          <p:nvPr/>
        </p:nvGraphicFramePr>
        <p:xfrm>
          <a:off x="3419475" y="5632450"/>
          <a:ext cx="1873250" cy="722313"/>
        </p:xfrm>
        <a:graphic>
          <a:graphicData uri="http://schemas.openxmlformats.org/presentationml/2006/ole">
            <mc:AlternateContent xmlns:mc="http://schemas.openxmlformats.org/markup-compatibility/2006">
              <mc:Choice xmlns:v="urn:schemas-microsoft-com:vml" Requires="v">
                <p:oleObj name="Equation" r:id="rId9" imgW="1053643" imgH="406224" progId="Equation.DSMT4">
                  <p:embed/>
                </p:oleObj>
              </mc:Choice>
              <mc:Fallback>
                <p:oleObj name="Equation" r:id="rId9" imgW="1053643" imgH="406224" progId="Equation.DSMT4">
                  <p:embed/>
                  <p:pic>
                    <p:nvPicPr>
                      <p:cNvPr id="0" name="Picture 8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19475" y="5632450"/>
                        <a:ext cx="1873250" cy="722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468" name="Text Box 19"/>
          <p:cNvSpPr txBox="1">
            <a:spLocks noChangeArrowheads="1"/>
          </p:cNvSpPr>
          <p:nvPr/>
        </p:nvSpPr>
        <p:spPr bwMode="auto">
          <a:xfrm>
            <a:off x="6227763" y="2997200"/>
            <a:ext cx="298450" cy="366713"/>
          </a:xfrm>
          <a:prstGeom prst="rect">
            <a:avLst/>
          </a:prstGeom>
          <a:noFill/>
          <a:ln w="9525">
            <a:noFill/>
            <a:miter lim="800000"/>
            <a:headEnd/>
            <a:tailEnd/>
          </a:ln>
        </p:spPr>
        <p:txBody>
          <a:bodyPr wrap="none">
            <a:spAutoFit/>
          </a:bodyPr>
          <a:lstStyle/>
          <a:p>
            <a:r>
              <a:rPr lang="en-US"/>
              <a:t>x</a:t>
            </a:r>
          </a:p>
        </p:txBody>
      </p:sp>
      <p:sp>
        <p:nvSpPr>
          <p:cNvPr id="16469" name="Text Box 20"/>
          <p:cNvSpPr txBox="1">
            <a:spLocks noChangeArrowheads="1"/>
          </p:cNvSpPr>
          <p:nvPr/>
        </p:nvSpPr>
        <p:spPr bwMode="auto">
          <a:xfrm>
            <a:off x="2124075" y="476250"/>
            <a:ext cx="277813" cy="366713"/>
          </a:xfrm>
          <a:prstGeom prst="rect">
            <a:avLst/>
          </a:prstGeom>
          <a:noFill/>
          <a:ln w="9525">
            <a:noFill/>
            <a:miter lim="800000"/>
            <a:headEnd/>
            <a:tailEnd/>
          </a:ln>
        </p:spPr>
        <p:txBody>
          <a:bodyPr>
            <a:spAutoFit/>
          </a:bodyPr>
          <a:lstStyle/>
          <a:p>
            <a:r>
              <a:rPr lang="en-US"/>
              <a:t>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7" name="TextBox 1"/>
          <p:cNvSpPr txBox="1">
            <a:spLocks noChangeArrowheads="1"/>
          </p:cNvSpPr>
          <p:nvPr/>
        </p:nvSpPr>
        <p:spPr bwMode="auto">
          <a:xfrm>
            <a:off x="2195513" y="488950"/>
            <a:ext cx="5002212" cy="368300"/>
          </a:xfrm>
          <a:prstGeom prst="rect">
            <a:avLst/>
          </a:prstGeom>
          <a:noFill/>
          <a:ln w="9525">
            <a:noFill/>
            <a:miter lim="800000"/>
            <a:headEnd/>
            <a:tailEnd/>
          </a:ln>
        </p:spPr>
        <p:txBody>
          <a:bodyPr wrap="none">
            <a:spAutoFit/>
          </a:bodyPr>
          <a:lstStyle/>
          <a:p>
            <a:r>
              <a:rPr lang="en-US"/>
              <a:t>Composite Lines, Volumes, Weights or Masses</a:t>
            </a:r>
          </a:p>
        </p:txBody>
      </p:sp>
      <p:graphicFrame>
        <p:nvGraphicFramePr>
          <p:cNvPr id="41003" name="Object 43"/>
          <p:cNvGraphicFramePr>
            <a:graphicFrameLocks noChangeAspect="1"/>
          </p:cNvGraphicFramePr>
          <p:nvPr/>
        </p:nvGraphicFramePr>
        <p:xfrm>
          <a:off x="1403350" y="1484313"/>
          <a:ext cx="2457450" cy="803275"/>
        </p:xfrm>
        <a:graphic>
          <a:graphicData uri="http://schemas.openxmlformats.org/presentationml/2006/ole">
            <mc:AlternateContent xmlns:mc="http://schemas.openxmlformats.org/markup-compatibility/2006">
              <mc:Choice xmlns:v="urn:schemas-microsoft-com:vml" Requires="v">
                <p:oleObj name="Equation" r:id="rId3" imgW="1320227" imgH="431613" progId="Equation.DSMT4">
                  <p:embed/>
                </p:oleObj>
              </mc:Choice>
              <mc:Fallback>
                <p:oleObj name="Equation" r:id="rId3" imgW="1320227" imgH="431613" progId="Equation.DSMT4">
                  <p:embed/>
                  <p:pic>
                    <p:nvPicPr>
                      <p:cNvPr id="0" name="Picture 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1484313"/>
                        <a:ext cx="2457450" cy="803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4" name="Object 44"/>
          <p:cNvGraphicFramePr>
            <a:graphicFrameLocks noChangeAspect="1"/>
          </p:cNvGraphicFramePr>
          <p:nvPr/>
        </p:nvGraphicFramePr>
        <p:xfrm>
          <a:off x="1403350" y="2420938"/>
          <a:ext cx="2400300" cy="792162"/>
        </p:xfrm>
        <a:graphic>
          <a:graphicData uri="http://schemas.openxmlformats.org/presentationml/2006/ole">
            <mc:AlternateContent xmlns:mc="http://schemas.openxmlformats.org/markup-compatibility/2006">
              <mc:Choice xmlns:v="urn:schemas-microsoft-com:vml" Requires="v">
                <p:oleObj name="Equation" r:id="rId5" imgW="1307532" imgH="431613" progId="Equation.DSMT4">
                  <p:embed/>
                </p:oleObj>
              </mc:Choice>
              <mc:Fallback>
                <p:oleObj name="Equation" r:id="rId5" imgW="1307532" imgH="431613" progId="Equation.DSMT4">
                  <p:embed/>
                  <p:pic>
                    <p:nvPicPr>
                      <p:cNvPr id="0" name="Picture 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350" y="2420938"/>
                        <a:ext cx="2400300" cy="792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5" name="Object 45"/>
          <p:cNvGraphicFramePr>
            <a:graphicFrameLocks noChangeAspect="1"/>
          </p:cNvGraphicFramePr>
          <p:nvPr/>
        </p:nvGraphicFramePr>
        <p:xfrm>
          <a:off x="1331913" y="3573463"/>
          <a:ext cx="2374900" cy="708025"/>
        </p:xfrm>
        <a:graphic>
          <a:graphicData uri="http://schemas.openxmlformats.org/presentationml/2006/ole">
            <mc:AlternateContent xmlns:mc="http://schemas.openxmlformats.org/markup-compatibility/2006">
              <mc:Choice xmlns:v="urn:schemas-microsoft-com:vml" Requires="v">
                <p:oleObj name="Equation" r:id="rId7" imgW="1447800" imgH="431800" progId="Equation.DSMT4">
                  <p:embed/>
                </p:oleObj>
              </mc:Choice>
              <mc:Fallback>
                <p:oleObj name="Equation" r:id="rId7" imgW="1447800" imgH="431800" progId="Equation.DSMT4">
                  <p:embed/>
                  <p:pic>
                    <p:nvPicPr>
                      <p:cNvPr id="0" name="Picture 6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1913" y="3573463"/>
                        <a:ext cx="2374900"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1006" name="Object 46"/>
          <p:cNvGraphicFramePr>
            <a:graphicFrameLocks noChangeAspect="1"/>
          </p:cNvGraphicFramePr>
          <p:nvPr/>
        </p:nvGraphicFramePr>
        <p:xfrm>
          <a:off x="1433513" y="4724400"/>
          <a:ext cx="3049587" cy="865188"/>
        </p:xfrm>
        <a:graphic>
          <a:graphicData uri="http://schemas.openxmlformats.org/presentationml/2006/ole">
            <mc:AlternateContent xmlns:mc="http://schemas.openxmlformats.org/markup-compatibility/2006">
              <mc:Choice xmlns:v="urn:schemas-microsoft-com:vml" Requires="v">
                <p:oleObj name="Equation" r:id="rId9" imgW="1524000" imgH="431800" progId="Equation.DSMT4">
                  <p:embed/>
                </p:oleObj>
              </mc:Choice>
              <mc:Fallback>
                <p:oleObj name="Equation" r:id="rId9" imgW="1524000" imgH="431800" progId="Equation.DSMT4">
                  <p:embed/>
                  <p:pic>
                    <p:nvPicPr>
                      <p:cNvPr id="0" name="Picture 6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33513" y="4724400"/>
                        <a:ext cx="3049587" cy="865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08" name="TextBox 6"/>
          <p:cNvSpPr txBox="1">
            <a:spLocks noChangeArrowheads="1"/>
          </p:cNvSpPr>
          <p:nvPr/>
        </p:nvSpPr>
        <p:spPr bwMode="auto">
          <a:xfrm>
            <a:off x="6538913" y="1803400"/>
            <a:ext cx="658812" cy="369888"/>
          </a:xfrm>
          <a:prstGeom prst="rect">
            <a:avLst/>
          </a:prstGeom>
          <a:noFill/>
          <a:ln w="9525">
            <a:noFill/>
            <a:miter lim="800000"/>
            <a:headEnd/>
            <a:tailEnd/>
          </a:ln>
        </p:spPr>
        <p:txBody>
          <a:bodyPr wrap="none">
            <a:spAutoFit/>
          </a:bodyPr>
          <a:lstStyle/>
          <a:p>
            <a:r>
              <a:rPr lang="en-US"/>
              <a:t>lines</a:t>
            </a:r>
          </a:p>
        </p:txBody>
      </p:sp>
      <p:sp>
        <p:nvSpPr>
          <p:cNvPr id="41009" name="TextBox 7"/>
          <p:cNvSpPr txBox="1">
            <a:spLocks noChangeArrowheads="1"/>
          </p:cNvSpPr>
          <p:nvPr/>
        </p:nvSpPr>
        <p:spPr bwMode="auto">
          <a:xfrm>
            <a:off x="6346825" y="2659063"/>
            <a:ext cx="1042988" cy="369887"/>
          </a:xfrm>
          <a:prstGeom prst="rect">
            <a:avLst/>
          </a:prstGeom>
          <a:noFill/>
          <a:ln w="9525">
            <a:noFill/>
            <a:miter lim="800000"/>
            <a:headEnd/>
            <a:tailEnd/>
          </a:ln>
        </p:spPr>
        <p:txBody>
          <a:bodyPr wrap="none">
            <a:spAutoFit/>
          </a:bodyPr>
          <a:lstStyle/>
          <a:p>
            <a:r>
              <a:rPr lang="en-US"/>
              <a:t>volumes</a:t>
            </a:r>
          </a:p>
        </p:txBody>
      </p:sp>
      <p:sp>
        <p:nvSpPr>
          <p:cNvPr id="41010" name="TextBox 8"/>
          <p:cNvSpPr txBox="1">
            <a:spLocks noChangeArrowheads="1"/>
          </p:cNvSpPr>
          <p:nvPr/>
        </p:nvSpPr>
        <p:spPr bwMode="auto">
          <a:xfrm>
            <a:off x="6423025" y="3665538"/>
            <a:ext cx="966788" cy="369887"/>
          </a:xfrm>
          <a:prstGeom prst="rect">
            <a:avLst/>
          </a:prstGeom>
          <a:noFill/>
          <a:ln w="9525">
            <a:noFill/>
            <a:miter lim="800000"/>
            <a:headEnd/>
            <a:tailEnd/>
          </a:ln>
        </p:spPr>
        <p:txBody>
          <a:bodyPr wrap="none">
            <a:spAutoFit/>
          </a:bodyPr>
          <a:lstStyle/>
          <a:p>
            <a:r>
              <a:rPr lang="en-US"/>
              <a:t>weights</a:t>
            </a:r>
          </a:p>
        </p:txBody>
      </p:sp>
      <p:sp>
        <p:nvSpPr>
          <p:cNvPr id="41011" name="TextBox 9"/>
          <p:cNvSpPr txBox="1">
            <a:spLocks noChangeArrowheads="1"/>
          </p:cNvSpPr>
          <p:nvPr/>
        </p:nvSpPr>
        <p:spPr bwMode="auto">
          <a:xfrm>
            <a:off x="6346825" y="4756150"/>
            <a:ext cx="979488" cy="369888"/>
          </a:xfrm>
          <a:prstGeom prst="rect">
            <a:avLst/>
          </a:prstGeom>
          <a:noFill/>
          <a:ln w="9525">
            <a:noFill/>
            <a:miter lim="800000"/>
            <a:headEnd/>
            <a:tailEnd/>
          </a:ln>
        </p:spPr>
        <p:txBody>
          <a:bodyPr wrap="none">
            <a:spAutoFit/>
          </a:bodyPr>
          <a:lstStyle/>
          <a:p>
            <a:r>
              <a:rPr lang="en-US"/>
              <a:t>masses</a:t>
            </a:r>
          </a:p>
        </p:txBody>
      </p:sp>
      <p:sp>
        <p:nvSpPr>
          <p:cNvPr id="41012" name="TextBox 10"/>
          <p:cNvSpPr txBox="1">
            <a:spLocks noChangeArrowheads="1"/>
          </p:cNvSpPr>
          <p:nvPr/>
        </p:nvSpPr>
        <p:spPr bwMode="auto">
          <a:xfrm>
            <a:off x="4356100" y="1822450"/>
            <a:ext cx="557213" cy="368300"/>
          </a:xfrm>
          <a:prstGeom prst="rect">
            <a:avLst/>
          </a:prstGeom>
          <a:noFill/>
          <a:ln w="9525">
            <a:noFill/>
            <a:miter lim="800000"/>
            <a:headEnd/>
            <a:tailEnd/>
          </a:ln>
        </p:spPr>
        <p:txBody>
          <a:bodyPr wrap="none">
            <a:spAutoFit/>
          </a:bodyPr>
          <a:lstStyle/>
          <a:p>
            <a:r>
              <a:rPr lang="en-US"/>
              <a:t>etc.</a:t>
            </a:r>
          </a:p>
        </p:txBody>
      </p:sp>
      <p:sp>
        <p:nvSpPr>
          <p:cNvPr id="41013" name="TextBox 11"/>
          <p:cNvSpPr txBox="1">
            <a:spLocks noChangeArrowheads="1"/>
          </p:cNvSpPr>
          <p:nvPr/>
        </p:nvSpPr>
        <p:spPr bwMode="auto">
          <a:xfrm>
            <a:off x="4341813" y="2659063"/>
            <a:ext cx="557212" cy="369887"/>
          </a:xfrm>
          <a:prstGeom prst="rect">
            <a:avLst/>
          </a:prstGeom>
          <a:noFill/>
          <a:ln w="9525">
            <a:noFill/>
            <a:miter lim="800000"/>
            <a:headEnd/>
            <a:tailEnd/>
          </a:ln>
        </p:spPr>
        <p:txBody>
          <a:bodyPr wrap="none">
            <a:spAutoFit/>
          </a:bodyPr>
          <a:lstStyle/>
          <a:p>
            <a:r>
              <a:rPr lang="en-US"/>
              <a:t>etc.</a:t>
            </a:r>
          </a:p>
        </p:txBody>
      </p:sp>
      <p:sp>
        <p:nvSpPr>
          <p:cNvPr id="41014" name="TextBox 12"/>
          <p:cNvSpPr txBox="1">
            <a:spLocks noChangeArrowheads="1"/>
          </p:cNvSpPr>
          <p:nvPr/>
        </p:nvSpPr>
        <p:spPr bwMode="auto">
          <a:xfrm>
            <a:off x="4329113" y="3676650"/>
            <a:ext cx="557212" cy="369888"/>
          </a:xfrm>
          <a:prstGeom prst="rect">
            <a:avLst/>
          </a:prstGeom>
          <a:noFill/>
          <a:ln w="9525">
            <a:noFill/>
            <a:miter lim="800000"/>
            <a:headEnd/>
            <a:tailEnd/>
          </a:ln>
        </p:spPr>
        <p:txBody>
          <a:bodyPr wrap="none">
            <a:spAutoFit/>
          </a:bodyPr>
          <a:lstStyle/>
          <a:p>
            <a:r>
              <a:rPr lang="en-US"/>
              <a:t>etc.</a:t>
            </a:r>
          </a:p>
        </p:txBody>
      </p:sp>
      <p:sp>
        <p:nvSpPr>
          <p:cNvPr id="41015" name="TextBox 13"/>
          <p:cNvSpPr txBox="1">
            <a:spLocks noChangeArrowheads="1"/>
          </p:cNvSpPr>
          <p:nvPr/>
        </p:nvSpPr>
        <p:spPr bwMode="auto">
          <a:xfrm>
            <a:off x="4633913" y="4937125"/>
            <a:ext cx="557212" cy="369888"/>
          </a:xfrm>
          <a:prstGeom prst="rect">
            <a:avLst/>
          </a:prstGeom>
          <a:noFill/>
          <a:ln w="9525">
            <a:noFill/>
            <a:miter lim="800000"/>
            <a:headEnd/>
            <a:tailEnd/>
          </a:ln>
        </p:spPr>
        <p:txBody>
          <a:bodyPr wrap="none">
            <a:spAutoFit/>
          </a:bodyPr>
          <a:lstStyle/>
          <a:p>
            <a:r>
              <a:rPr lang="en-US"/>
              <a:t>etc.</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1" name="Oval 11"/>
          <p:cNvSpPr>
            <a:spLocks noChangeArrowheads="1"/>
          </p:cNvSpPr>
          <p:nvPr/>
        </p:nvSpPr>
        <p:spPr bwMode="auto">
          <a:xfrm>
            <a:off x="3531885" y="1404862"/>
            <a:ext cx="3600450" cy="3384550"/>
          </a:xfrm>
          <a:prstGeom prst="ellipse">
            <a:avLst/>
          </a:prstGeom>
          <a:solidFill>
            <a:schemeClr val="bg1">
              <a:lumMod val="85000"/>
            </a:schemeClr>
          </a:solidFill>
          <a:ln w="9525">
            <a:solidFill>
              <a:schemeClr val="tx1"/>
            </a:solidFill>
            <a:round/>
            <a:headEnd/>
            <a:tailEnd/>
          </a:ln>
          <a:effectLst/>
        </p:spPr>
        <p:txBody>
          <a:bodyPr wrap="none" anchor="ctr"/>
          <a:lstStyle/>
          <a:p>
            <a:pPr>
              <a:defRPr/>
            </a:pPr>
            <a:endParaRPr lang="en-US"/>
          </a:p>
        </p:txBody>
      </p:sp>
      <p:sp>
        <p:nvSpPr>
          <p:cNvPr id="17489" name="Rectangle 12"/>
          <p:cNvSpPr>
            <a:spLocks noChangeArrowheads="1"/>
          </p:cNvSpPr>
          <p:nvPr/>
        </p:nvSpPr>
        <p:spPr bwMode="auto">
          <a:xfrm>
            <a:off x="3219772" y="1098327"/>
            <a:ext cx="1873250" cy="3960813"/>
          </a:xfrm>
          <a:prstGeom prst="rect">
            <a:avLst/>
          </a:prstGeom>
          <a:solidFill>
            <a:schemeClr val="bg1"/>
          </a:solidFill>
          <a:ln w="9525">
            <a:noFill/>
            <a:miter lim="800000"/>
            <a:headEnd/>
            <a:tailEnd/>
          </a:ln>
        </p:spPr>
        <p:txBody>
          <a:bodyPr wrap="none" anchor="ctr"/>
          <a:lstStyle/>
          <a:p>
            <a:endParaRPr lang="en-US"/>
          </a:p>
        </p:txBody>
      </p:sp>
      <p:sp>
        <p:nvSpPr>
          <p:cNvPr id="17490" name="Rectangle 13"/>
          <p:cNvSpPr>
            <a:spLocks noChangeArrowheads="1"/>
          </p:cNvSpPr>
          <p:nvPr/>
        </p:nvSpPr>
        <p:spPr bwMode="auto">
          <a:xfrm>
            <a:off x="4179585" y="3705150"/>
            <a:ext cx="3744912" cy="1300162"/>
          </a:xfrm>
          <a:prstGeom prst="rect">
            <a:avLst/>
          </a:prstGeom>
          <a:solidFill>
            <a:schemeClr val="bg1"/>
          </a:solidFill>
          <a:ln w="9525">
            <a:noFill/>
            <a:miter lim="800000"/>
            <a:headEnd/>
            <a:tailEnd/>
          </a:ln>
        </p:spPr>
        <p:txBody>
          <a:bodyPr wrap="none" anchor="ctr"/>
          <a:lstStyle/>
          <a:p>
            <a:endParaRPr lang="en-US"/>
          </a:p>
        </p:txBody>
      </p:sp>
      <p:sp>
        <p:nvSpPr>
          <p:cNvPr id="20489" name="Rectangle 9"/>
          <p:cNvSpPr>
            <a:spLocks noChangeArrowheads="1"/>
          </p:cNvSpPr>
          <p:nvPr/>
        </p:nvSpPr>
        <p:spPr bwMode="auto">
          <a:xfrm>
            <a:off x="5103988" y="3133131"/>
            <a:ext cx="2016125" cy="576263"/>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7488" name="Rectangle 10"/>
          <p:cNvSpPr>
            <a:spLocks noChangeArrowheads="1"/>
          </p:cNvSpPr>
          <p:nvPr/>
        </p:nvSpPr>
        <p:spPr bwMode="auto">
          <a:xfrm>
            <a:off x="5103988" y="2198094"/>
            <a:ext cx="1079500" cy="935037"/>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7491" name="Line 14"/>
          <p:cNvSpPr>
            <a:spLocks noChangeShapeType="1"/>
          </p:cNvSpPr>
          <p:nvPr/>
        </p:nvSpPr>
        <p:spPr bwMode="auto">
          <a:xfrm>
            <a:off x="5103988" y="1405931"/>
            <a:ext cx="0" cy="792163"/>
          </a:xfrm>
          <a:prstGeom prst="line">
            <a:avLst/>
          </a:prstGeom>
          <a:noFill/>
          <a:ln w="9525">
            <a:solidFill>
              <a:schemeClr val="tx1"/>
            </a:solidFill>
            <a:round/>
            <a:headEnd/>
            <a:tailEnd/>
          </a:ln>
        </p:spPr>
        <p:txBody>
          <a:bodyPr/>
          <a:lstStyle/>
          <a:p>
            <a:endParaRPr lang="en-US"/>
          </a:p>
        </p:txBody>
      </p:sp>
      <p:sp>
        <p:nvSpPr>
          <p:cNvPr id="17492" name="Line 15"/>
          <p:cNvSpPr>
            <a:spLocks noChangeShapeType="1"/>
          </p:cNvSpPr>
          <p:nvPr/>
        </p:nvSpPr>
        <p:spPr bwMode="auto">
          <a:xfrm>
            <a:off x="5103988" y="3709394"/>
            <a:ext cx="2016125" cy="0"/>
          </a:xfrm>
          <a:prstGeom prst="line">
            <a:avLst/>
          </a:prstGeom>
          <a:noFill/>
          <a:ln w="9525">
            <a:solidFill>
              <a:schemeClr val="tx1"/>
            </a:solidFill>
            <a:round/>
            <a:headEnd/>
            <a:tailEnd/>
          </a:ln>
        </p:spPr>
        <p:txBody>
          <a:bodyPr/>
          <a:lstStyle/>
          <a:p>
            <a:endParaRPr lang="en-US"/>
          </a:p>
        </p:txBody>
      </p:sp>
      <p:sp>
        <p:nvSpPr>
          <p:cNvPr id="17493" name="Line 16"/>
          <p:cNvSpPr>
            <a:spLocks noChangeShapeType="1"/>
          </p:cNvSpPr>
          <p:nvPr/>
        </p:nvSpPr>
        <p:spPr bwMode="auto">
          <a:xfrm>
            <a:off x="5103988" y="3782419"/>
            <a:ext cx="0" cy="215900"/>
          </a:xfrm>
          <a:prstGeom prst="line">
            <a:avLst/>
          </a:prstGeom>
          <a:noFill/>
          <a:ln w="9525">
            <a:solidFill>
              <a:schemeClr val="tx1"/>
            </a:solidFill>
            <a:round/>
            <a:headEnd/>
            <a:tailEnd/>
          </a:ln>
        </p:spPr>
        <p:txBody>
          <a:bodyPr/>
          <a:lstStyle/>
          <a:p>
            <a:endParaRPr lang="en-US"/>
          </a:p>
        </p:txBody>
      </p:sp>
      <p:sp>
        <p:nvSpPr>
          <p:cNvPr id="17494" name="Line 17"/>
          <p:cNvSpPr>
            <a:spLocks noChangeShapeType="1"/>
          </p:cNvSpPr>
          <p:nvPr/>
        </p:nvSpPr>
        <p:spPr bwMode="auto">
          <a:xfrm>
            <a:off x="6183488" y="3782419"/>
            <a:ext cx="0" cy="215900"/>
          </a:xfrm>
          <a:prstGeom prst="line">
            <a:avLst/>
          </a:prstGeom>
          <a:noFill/>
          <a:ln w="9525">
            <a:solidFill>
              <a:schemeClr val="tx1"/>
            </a:solidFill>
            <a:round/>
            <a:headEnd/>
            <a:tailEnd/>
          </a:ln>
        </p:spPr>
        <p:txBody>
          <a:bodyPr/>
          <a:lstStyle/>
          <a:p>
            <a:endParaRPr lang="en-US"/>
          </a:p>
        </p:txBody>
      </p:sp>
      <p:sp>
        <p:nvSpPr>
          <p:cNvPr id="17495" name="Line 18"/>
          <p:cNvSpPr>
            <a:spLocks noChangeShapeType="1"/>
          </p:cNvSpPr>
          <p:nvPr/>
        </p:nvSpPr>
        <p:spPr bwMode="auto">
          <a:xfrm>
            <a:off x="7120113" y="3782419"/>
            <a:ext cx="0" cy="215900"/>
          </a:xfrm>
          <a:prstGeom prst="line">
            <a:avLst/>
          </a:prstGeom>
          <a:noFill/>
          <a:ln w="9525">
            <a:solidFill>
              <a:schemeClr val="tx1"/>
            </a:solidFill>
            <a:round/>
            <a:headEnd/>
            <a:tailEnd/>
          </a:ln>
        </p:spPr>
        <p:txBody>
          <a:bodyPr/>
          <a:lstStyle/>
          <a:p>
            <a:endParaRPr lang="en-US"/>
          </a:p>
        </p:txBody>
      </p:sp>
      <p:sp>
        <p:nvSpPr>
          <p:cNvPr id="17496" name="Line 19"/>
          <p:cNvSpPr>
            <a:spLocks noChangeShapeType="1"/>
          </p:cNvSpPr>
          <p:nvPr/>
        </p:nvSpPr>
        <p:spPr bwMode="auto">
          <a:xfrm flipH="1">
            <a:off x="4815063" y="3709394"/>
            <a:ext cx="215900" cy="0"/>
          </a:xfrm>
          <a:prstGeom prst="line">
            <a:avLst/>
          </a:prstGeom>
          <a:noFill/>
          <a:ln w="9525">
            <a:solidFill>
              <a:schemeClr val="tx1"/>
            </a:solidFill>
            <a:round/>
            <a:headEnd/>
            <a:tailEnd/>
          </a:ln>
        </p:spPr>
        <p:txBody>
          <a:bodyPr/>
          <a:lstStyle/>
          <a:p>
            <a:endParaRPr lang="en-US"/>
          </a:p>
        </p:txBody>
      </p:sp>
      <p:sp>
        <p:nvSpPr>
          <p:cNvPr id="17497" name="Line 20"/>
          <p:cNvSpPr>
            <a:spLocks noChangeShapeType="1"/>
          </p:cNvSpPr>
          <p:nvPr/>
        </p:nvSpPr>
        <p:spPr bwMode="auto">
          <a:xfrm flipH="1">
            <a:off x="4815063" y="3133131"/>
            <a:ext cx="215900" cy="0"/>
          </a:xfrm>
          <a:prstGeom prst="line">
            <a:avLst/>
          </a:prstGeom>
          <a:noFill/>
          <a:ln w="9525">
            <a:solidFill>
              <a:schemeClr val="tx1"/>
            </a:solidFill>
            <a:round/>
            <a:headEnd/>
            <a:tailEnd/>
          </a:ln>
        </p:spPr>
        <p:txBody>
          <a:bodyPr/>
          <a:lstStyle/>
          <a:p>
            <a:endParaRPr lang="en-US"/>
          </a:p>
        </p:txBody>
      </p:sp>
      <p:sp>
        <p:nvSpPr>
          <p:cNvPr id="17498" name="Line 21"/>
          <p:cNvSpPr>
            <a:spLocks noChangeShapeType="1"/>
          </p:cNvSpPr>
          <p:nvPr/>
        </p:nvSpPr>
        <p:spPr bwMode="auto">
          <a:xfrm flipH="1">
            <a:off x="4815063" y="2198094"/>
            <a:ext cx="215900" cy="0"/>
          </a:xfrm>
          <a:prstGeom prst="line">
            <a:avLst/>
          </a:prstGeom>
          <a:noFill/>
          <a:ln w="9525">
            <a:solidFill>
              <a:schemeClr val="tx1"/>
            </a:solidFill>
            <a:round/>
            <a:headEnd/>
            <a:tailEnd/>
          </a:ln>
        </p:spPr>
        <p:txBody>
          <a:bodyPr/>
          <a:lstStyle/>
          <a:p>
            <a:endParaRPr lang="en-US"/>
          </a:p>
        </p:txBody>
      </p:sp>
      <p:sp>
        <p:nvSpPr>
          <p:cNvPr id="17499" name="Line 22"/>
          <p:cNvSpPr>
            <a:spLocks noChangeShapeType="1"/>
          </p:cNvSpPr>
          <p:nvPr/>
        </p:nvSpPr>
        <p:spPr bwMode="auto">
          <a:xfrm flipH="1">
            <a:off x="4815063" y="1405931"/>
            <a:ext cx="215900" cy="0"/>
          </a:xfrm>
          <a:prstGeom prst="line">
            <a:avLst/>
          </a:prstGeom>
          <a:noFill/>
          <a:ln w="9525">
            <a:solidFill>
              <a:schemeClr val="tx1"/>
            </a:solidFill>
            <a:round/>
            <a:headEnd/>
            <a:tailEnd/>
          </a:ln>
        </p:spPr>
        <p:txBody>
          <a:bodyPr/>
          <a:lstStyle/>
          <a:p>
            <a:endParaRPr lang="en-US"/>
          </a:p>
        </p:txBody>
      </p:sp>
      <p:sp>
        <p:nvSpPr>
          <p:cNvPr id="17500" name="Text Box 23"/>
          <p:cNvSpPr txBox="1">
            <a:spLocks noChangeArrowheads="1"/>
          </p:cNvSpPr>
          <p:nvPr/>
        </p:nvSpPr>
        <p:spPr bwMode="auto">
          <a:xfrm>
            <a:off x="5254508" y="3936484"/>
            <a:ext cx="725487" cy="304800"/>
          </a:xfrm>
          <a:prstGeom prst="rect">
            <a:avLst/>
          </a:prstGeom>
          <a:noFill/>
          <a:ln w="9525">
            <a:noFill/>
            <a:miter lim="800000"/>
            <a:headEnd/>
            <a:tailEnd/>
          </a:ln>
        </p:spPr>
        <p:txBody>
          <a:bodyPr wrap="none">
            <a:spAutoFit/>
          </a:bodyPr>
          <a:lstStyle/>
          <a:p>
            <a:r>
              <a:rPr lang="en-US" sz="1400"/>
              <a:t>75 mm</a:t>
            </a:r>
          </a:p>
        </p:txBody>
      </p:sp>
      <p:sp>
        <p:nvSpPr>
          <p:cNvPr id="17501" name="Text Box 25"/>
          <p:cNvSpPr txBox="1">
            <a:spLocks noChangeArrowheads="1"/>
          </p:cNvSpPr>
          <p:nvPr/>
        </p:nvSpPr>
        <p:spPr bwMode="auto">
          <a:xfrm>
            <a:off x="6276117" y="3930532"/>
            <a:ext cx="725488" cy="304800"/>
          </a:xfrm>
          <a:prstGeom prst="rect">
            <a:avLst/>
          </a:prstGeom>
          <a:noFill/>
          <a:ln w="9525">
            <a:noFill/>
            <a:miter lim="800000"/>
            <a:headEnd/>
            <a:tailEnd/>
          </a:ln>
        </p:spPr>
        <p:txBody>
          <a:bodyPr wrap="none">
            <a:spAutoFit/>
          </a:bodyPr>
          <a:lstStyle/>
          <a:p>
            <a:r>
              <a:rPr lang="en-US" sz="1400" dirty="0"/>
              <a:t>75 mm</a:t>
            </a:r>
          </a:p>
        </p:txBody>
      </p:sp>
      <p:sp>
        <p:nvSpPr>
          <p:cNvPr id="17502" name="Text Box 26"/>
          <p:cNvSpPr txBox="1">
            <a:spLocks noChangeArrowheads="1"/>
          </p:cNvSpPr>
          <p:nvPr/>
        </p:nvSpPr>
        <p:spPr bwMode="auto">
          <a:xfrm>
            <a:off x="4167363" y="3244937"/>
            <a:ext cx="725487" cy="304800"/>
          </a:xfrm>
          <a:prstGeom prst="rect">
            <a:avLst/>
          </a:prstGeom>
          <a:noFill/>
          <a:ln w="9525">
            <a:noFill/>
            <a:miter lim="800000"/>
            <a:headEnd/>
            <a:tailEnd/>
          </a:ln>
        </p:spPr>
        <p:txBody>
          <a:bodyPr wrap="none">
            <a:spAutoFit/>
          </a:bodyPr>
          <a:lstStyle/>
          <a:p>
            <a:r>
              <a:rPr lang="en-US" sz="1400" dirty="0"/>
              <a:t>50 mm</a:t>
            </a:r>
          </a:p>
        </p:txBody>
      </p:sp>
      <p:sp>
        <p:nvSpPr>
          <p:cNvPr id="17503" name="Text Box 27"/>
          <p:cNvSpPr txBox="1">
            <a:spLocks noChangeArrowheads="1"/>
          </p:cNvSpPr>
          <p:nvPr/>
        </p:nvSpPr>
        <p:spPr bwMode="auto">
          <a:xfrm>
            <a:off x="4173486" y="2501760"/>
            <a:ext cx="725488" cy="304800"/>
          </a:xfrm>
          <a:prstGeom prst="rect">
            <a:avLst/>
          </a:prstGeom>
          <a:noFill/>
          <a:ln w="9525">
            <a:noFill/>
            <a:miter lim="800000"/>
            <a:headEnd/>
            <a:tailEnd/>
          </a:ln>
        </p:spPr>
        <p:txBody>
          <a:bodyPr wrap="none">
            <a:spAutoFit/>
          </a:bodyPr>
          <a:lstStyle/>
          <a:p>
            <a:r>
              <a:rPr lang="en-US" sz="1400"/>
              <a:t>75 mm</a:t>
            </a:r>
          </a:p>
        </p:txBody>
      </p:sp>
      <p:sp>
        <p:nvSpPr>
          <p:cNvPr id="17504" name="Text Box 28"/>
          <p:cNvSpPr txBox="1">
            <a:spLocks noChangeArrowheads="1"/>
          </p:cNvSpPr>
          <p:nvPr/>
        </p:nvSpPr>
        <p:spPr bwMode="auto">
          <a:xfrm>
            <a:off x="4225647" y="1636569"/>
            <a:ext cx="725488" cy="304800"/>
          </a:xfrm>
          <a:prstGeom prst="rect">
            <a:avLst/>
          </a:prstGeom>
          <a:noFill/>
          <a:ln w="9525">
            <a:noFill/>
            <a:miter lim="800000"/>
            <a:headEnd/>
            <a:tailEnd/>
          </a:ln>
        </p:spPr>
        <p:txBody>
          <a:bodyPr wrap="none">
            <a:spAutoFit/>
          </a:bodyPr>
          <a:lstStyle/>
          <a:p>
            <a:r>
              <a:rPr lang="en-US" sz="1400" dirty="0"/>
              <a:t>75 mm</a:t>
            </a:r>
          </a:p>
        </p:txBody>
      </p:sp>
      <p:sp>
        <p:nvSpPr>
          <p:cNvPr id="17506" name="Text Box 31"/>
          <p:cNvSpPr txBox="1">
            <a:spLocks noChangeArrowheads="1"/>
          </p:cNvSpPr>
          <p:nvPr/>
        </p:nvSpPr>
        <p:spPr bwMode="auto">
          <a:xfrm>
            <a:off x="5678663" y="3206156"/>
            <a:ext cx="420687" cy="366713"/>
          </a:xfrm>
          <a:prstGeom prst="rect">
            <a:avLst/>
          </a:prstGeom>
          <a:noFill/>
          <a:ln w="9525">
            <a:noFill/>
            <a:miter lim="800000"/>
            <a:headEnd/>
            <a:tailEnd/>
          </a:ln>
        </p:spPr>
        <p:txBody>
          <a:bodyPr>
            <a:spAutoFit/>
          </a:bodyPr>
          <a:lstStyle/>
          <a:p>
            <a:r>
              <a:rPr lang="en-US"/>
              <a:t>A</a:t>
            </a:r>
            <a:r>
              <a:rPr lang="en-US" baseline="-25000"/>
              <a:t>1</a:t>
            </a:r>
            <a:endParaRPr lang="en-US"/>
          </a:p>
        </p:txBody>
      </p:sp>
      <p:sp>
        <p:nvSpPr>
          <p:cNvPr id="17507" name="Text Box 32"/>
          <p:cNvSpPr txBox="1">
            <a:spLocks noChangeArrowheads="1"/>
          </p:cNvSpPr>
          <p:nvPr/>
        </p:nvSpPr>
        <p:spPr bwMode="auto">
          <a:xfrm>
            <a:off x="5319888" y="2413994"/>
            <a:ext cx="420687" cy="366712"/>
          </a:xfrm>
          <a:prstGeom prst="rect">
            <a:avLst/>
          </a:prstGeom>
          <a:noFill/>
          <a:ln w="9525">
            <a:noFill/>
            <a:miter lim="800000"/>
            <a:headEnd/>
            <a:tailEnd/>
          </a:ln>
        </p:spPr>
        <p:txBody>
          <a:bodyPr>
            <a:spAutoFit/>
          </a:bodyPr>
          <a:lstStyle/>
          <a:p>
            <a:r>
              <a:rPr lang="en-US"/>
              <a:t>A</a:t>
            </a:r>
            <a:r>
              <a:rPr lang="en-US" baseline="-25000"/>
              <a:t>3</a:t>
            </a:r>
            <a:endParaRPr lang="en-US"/>
          </a:p>
        </p:txBody>
      </p:sp>
      <p:sp>
        <p:nvSpPr>
          <p:cNvPr id="17508" name="Text Box 33"/>
          <p:cNvSpPr txBox="1">
            <a:spLocks noChangeArrowheads="1"/>
          </p:cNvSpPr>
          <p:nvPr/>
        </p:nvSpPr>
        <p:spPr bwMode="auto">
          <a:xfrm>
            <a:off x="6399388" y="2485431"/>
            <a:ext cx="420687" cy="366713"/>
          </a:xfrm>
          <a:prstGeom prst="rect">
            <a:avLst/>
          </a:prstGeom>
          <a:noFill/>
          <a:ln w="9525">
            <a:noFill/>
            <a:miter lim="800000"/>
            <a:headEnd/>
            <a:tailEnd/>
          </a:ln>
        </p:spPr>
        <p:txBody>
          <a:bodyPr>
            <a:spAutoFit/>
          </a:bodyPr>
          <a:lstStyle/>
          <a:p>
            <a:r>
              <a:rPr lang="en-US"/>
              <a:t>A</a:t>
            </a:r>
            <a:r>
              <a:rPr lang="en-US" baseline="-25000"/>
              <a:t>2</a:t>
            </a:r>
            <a:endParaRPr lang="en-US"/>
          </a:p>
        </p:txBody>
      </p:sp>
      <p:sp>
        <p:nvSpPr>
          <p:cNvPr id="17509" name="Text Box 34"/>
          <p:cNvSpPr txBox="1">
            <a:spLocks noChangeArrowheads="1"/>
          </p:cNvSpPr>
          <p:nvPr/>
        </p:nvSpPr>
        <p:spPr bwMode="auto">
          <a:xfrm>
            <a:off x="7345492" y="2162177"/>
            <a:ext cx="1676400" cy="915987"/>
          </a:xfrm>
          <a:prstGeom prst="rect">
            <a:avLst/>
          </a:prstGeom>
          <a:noFill/>
          <a:ln w="9525">
            <a:noFill/>
            <a:miter lim="800000"/>
            <a:headEnd/>
            <a:tailEnd/>
          </a:ln>
        </p:spPr>
        <p:txBody>
          <a:bodyPr>
            <a:spAutoFit/>
          </a:bodyPr>
          <a:lstStyle/>
          <a:p>
            <a:r>
              <a:rPr lang="en-US" dirty="0"/>
              <a:t>A</a:t>
            </a:r>
            <a:r>
              <a:rPr lang="en-US" baseline="-25000" dirty="0"/>
              <a:t>2</a:t>
            </a:r>
            <a:r>
              <a:rPr lang="en-US" dirty="0"/>
              <a:t> is the area of a quarter-circle</a:t>
            </a:r>
          </a:p>
        </p:txBody>
      </p:sp>
      <p:sp>
        <p:nvSpPr>
          <p:cNvPr id="17510" name="Line 35"/>
          <p:cNvSpPr>
            <a:spLocks noChangeShapeType="1"/>
          </p:cNvSpPr>
          <p:nvPr/>
        </p:nvSpPr>
        <p:spPr bwMode="auto">
          <a:xfrm>
            <a:off x="7191550" y="3709394"/>
            <a:ext cx="1223963" cy="0"/>
          </a:xfrm>
          <a:prstGeom prst="line">
            <a:avLst/>
          </a:prstGeom>
          <a:noFill/>
          <a:ln w="9525">
            <a:solidFill>
              <a:schemeClr val="tx1"/>
            </a:solidFill>
            <a:round/>
            <a:headEnd/>
            <a:tailEnd type="triangle" w="med" len="med"/>
          </a:ln>
        </p:spPr>
        <p:txBody>
          <a:bodyPr/>
          <a:lstStyle/>
          <a:p>
            <a:endParaRPr lang="en-US"/>
          </a:p>
        </p:txBody>
      </p:sp>
      <p:sp>
        <p:nvSpPr>
          <p:cNvPr id="17511" name="Line 36"/>
          <p:cNvSpPr>
            <a:spLocks noChangeShapeType="1"/>
          </p:cNvSpPr>
          <p:nvPr/>
        </p:nvSpPr>
        <p:spPr bwMode="auto">
          <a:xfrm flipV="1">
            <a:off x="5103988" y="756644"/>
            <a:ext cx="0" cy="576262"/>
          </a:xfrm>
          <a:prstGeom prst="line">
            <a:avLst/>
          </a:prstGeom>
          <a:noFill/>
          <a:ln w="9525">
            <a:solidFill>
              <a:schemeClr val="tx1"/>
            </a:solidFill>
            <a:round/>
            <a:headEnd/>
            <a:tailEnd type="triangle" w="med" len="med"/>
          </a:ln>
        </p:spPr>
        <p:txBody>
          <a:bodyPr/>
          <a:lstStyle/>
          <a:p>
            <a:endParaRPr lang="en-US"/>
          </a:p>
        </p:txBody>
      </p:sp>
      <p:sp>
        <p:nvSpPr>
          <p:cNvPr id="17512" name="Text Box 37"/>
          <p:cNvSpPr txBox="1">
            <a:spLocks noChangeArrowheads="1"/>
          </p:cNvSpPr>
          <p:nvPr/>
        </p:nvSpPr>
        <p:spPr bwMode="auto">
          <a:xfrm>
            <a:off x="8161513" y="3709394"/>
            <a:ext cx="298450" cy="366712"/>
          </a:xfrm>
          <a:prstGeom prst="rect">
            <a:avLst/>
          </a:prstGeom>
          <a:noFill/>
          <a:ln w="9525">
            <a:noFill/>
            <a:miter lim="800000"/>
            <a:headEnd/>
            <a:tailEnd/>
          </a:ln>
        </p:spPr>
        <p:txBody>
          <a:bodyPr wrap="none">
            <a:spAutoFit/>
          </a:bodyPr>
          <a:lstStyle/>
          <a:p>
            <a:r>
              <a:rPr lang="en-US"/>
              <a:t>x</a:t>
            </a:r>
          </a:p>
        </p:txBody>
      </p:sp>
      <p:sp>
        <p:nvSpPr>
          <p:cNvPr id="17513" name="Text Box 38"/>
          <p:cNvSpPr txBox="1">
            <a:spLocks noChangeArrowheads="1"/>
          </p:cNvSpPr>
          <p:nvPr/>
        </p:nvSpPr>
        <p:spPr bwMode="auto">
          <a:xfrm>
            <a:off x="4796013" y="705844"/>
            <a:ext cx="298450" cy="366712"/>
          </a:xfrm>
          <a:prstGeom prst="rect">
            <a:avLst/>
          </a:prstGeom>
          <a:noFill/>
          <a:ln w="9525">
            <a:noFill/>
            <a:miter lim="800000"/>
            <a:headEnd/>
            <a:tailEnd/>
          </a:ln>
        </p:spPr>
        <p:txBody>
          <a:bodyPr wrap="none">
            <a:spAutoFit/>
          </a:bodyPr>
          <a:lstStyle/>
          <a:p>
            <a:r>
              <a:rPr lang="en-US"/>
              <a:t>y</a:t>
            </a:r>
          </a:p>
        </p:txBody>
      </p:sp>
      <p:graphicFrame>
        <p:nvGraphicFramePr>
          <p:cNvPr id="17483" name="Object 75"/>
          <p:cNvGraphicFramePr>
            <a:graphicFrameLocks noChangeAspect="1"/>
          </p:cNvGraphicFramePr>
          <p:nvPr>
            <p:extLst>
              <p:ext uri="{D42A27DB-BD31-4B8C-83A1-F6EECF244321}">
                <p14:modId xmlns:p14="http://schemas.microsoft.com/office/powerpoint/2010/main" val="3260448837"/>
              </p:ext>
            </p:extLst>
          </p:nvPr>
        </p:nvGraphicFramePr>
        <p:xfrm>
          <a:off x="468313" y="1428750"/>
          <a:ext cx="3227387" cy="1839913"/>
        </p:xfrm>
        <a:graphic>
          <a:graphicData uri="http://schemas.openxmlformats.org/presentationml/2006/ole">
            <mc:AlternateContent xmlns:mc="http://schemas.openxmlformats.org/markup-compatibility/2006">
              <mc:Choice xmlns:v="urn:schemas-microsoft-com:vml" Requires="v">
                <p:oleObj name="Equation" r:id="rId3" imgW="2095200" imgH="1193760" progId="Equation.DSMT4">
                  <p:embed/>
                </p:oleObj>
              </mc:Choice>
              <mc:Fallback>
                <p:oleObj name="Equation" r:id="rId3" imgW="2095200" imgH="1193760" progId="Equation.DSMT4">
                  <p:embed/>
                  <p:pic>
                    <p:nvPicPr>
                      <p:cNvPr id="0" name="Picture 87"/>
                      <p:cNvPicPr>
                        <a:picLocks noChangeAspect="1" noChangeArrowheads="1"/>
                      </p:cNvPicPr>
                      <p:nvPr/>
                    </p:nvPicPr>
                    <p:blipFill>
                      <a:blip r:embed="rId4"/>
                      <a:srcRect/>
                      <a:stretch>
                        <a:fillRect/>
                      </a:stretch>
                    </p:blipFill>
                    <p:spPr bwMode="auto">
                      <a:xfrm>
                        <a:off x="468313" y="1428750"/>
                        <a:ext cx="3227387" cy="1839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484" name="Object 76"/>
          <p:cNvGraphicFramePr>
            <a:graphicFrameLocks noChangeAspect="1"/>
          </p:cNvGraphicFramePr>
          <p:nvPr>
            <p:extLst>
              <p:ext uri="{D42A27DB-BD31-4B8C-83A1-F6EECF244321}">
                <p14:modId xmlns:p14="http://schemas.microsoft.com/office/powerpoint/2010/main" val="50372526"/>
              </p:ext>
            </p:extLst>
          </p:nvPr>
        </p:nvGraphicFramePr>
        <p:xfrm>
          <a:off x="467610" y="3884390"/>
          <a:ext cx="5211763" cy="1282700"/>
        </p:xfrm>
        <a:graphic>
          <a:graphicData uri="http://schemas.openxmlformats.org/presentationml/2006/ole">
            <mc:AlternateContent xmlns:mc="http://schemas.openxmlformats.org/markup-compatibility/2006">
              <mc:Choice xmlns:v="urn:schemas-microsoft-com:vml" Requires="v">
                <p:oleObj name="Equation" r:id="rId5" imgW="3352680" imgH="825480" progId="Equation.DSMT4">
                  <p:embed/>
                </p:oleObj>
              </mc:Choice>
              <mc:Fallback>
                <p:oleObj name="Equation" r:id="rId5" imgW="3352680" imgH="825480" progId="Equation.DSMT4">
                  <p:embed/>
                  <p:pic>
                    <p:nvPicPr>
                      <p:cNvPr id="0" name="Picture 88"/>
                      <p:cNvPicPr>
                        <a:picLocks noChangeAspect="1" noChangeArrowheads="1"/>
                      </p:cNvPicPr>
                      <p:nvPr/>
                    </p:nvPicPr>
                    <p:blipFill>
                      <a:blip r:embed="rId6"/>
                      <a:srcRect/>
                      <a:stretch>
                        <a:fillRect/>
                      </a:stretch>
                    </p:blipFill>
                    <p:spPr bwMode="auto">
                      <a:xfrm>
                        <a:off x="467610" y="3884390"/>
                        <a:ext cx="5211763" cy="1282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485" name="Object 77"/>
          <p:cNvGraphicFramePr>
            <a:graphicFrameLocks noChangeAspect="1"/>
          </p:cNvGraphicFramePr>
          <p:nvPr>
            <p:extLst>
              <p:ext uri="{D42A27DB-BD31-4B8C-83A1-F6EECF244321}">
                <p14:modId xmlns:p14="http://schemas.microsoft.com/office/powerpoint/2010/main" val="2818650583"/>
              </p:ext>
            </p:extLst>
          </p:nvPr>
        </p:nvGraphicFramePr>
        <p:xfrm>
          <a:off x="510471" y="5235360"/>
          <a:ext cx="5581650" cy="1354137"/>
        </p:xfrm>
        <a:graphic>
          <a:graphicData uri="http://schemas.openxmlformats.org/presentationml/2006/ole">
            <mc:AlternateContent xmlns:mc="http://schemas.openxmlformats.org/markup-compatibility/2006">
              <mc:Choice xmlns:v="urn:schemas-microsoft-com:vml" Requires="v">
                <p:oleObj name="Equation" r:id="rId7" imgW="3403440" imgH="825480" progId="Equation.DSMT4">
                  <p:embed/>
                </p:oleObj>
              </mc:Choice>
              <mc:Fallback>
                <p:oleObj name="Equation" r:id="rId7" imgW="3403440" imgH="825480" progId="Equation.DSMT4">
                  <p:embed/>
                  <p:pic>
                    <p:nvPicPr>
                      <p:cNvPr id="0" name="Picture 89"/>
                      <p:cNvPicPr>
                        <a:picLocks noChangeAspect="1" noChangeArrowheads="1"/>
                      </p:cNvPicPr>
                      <p:nvPr/>
                    </p:nvPicPr>
                    <p:blipFill>
                      <a:blip r:embed="rId8"/>
                      <a:srcRect/>
                      <a:stretch>
                        <a:fillRect/>
                      </a:stretch>
                    </p:blipFill>
                    <p:spPr bwMode="auto">
                      <a:xfrm>
                        <a:off x="510471" y="5235360"/>
                        <a:ext cx="5581650" cy="1354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505" name="Text Box 30"/>
          <p:cNvSpPr txBox="1">
            <a:spLocks noChangeArrowheads="1"/>
          </p:cNvSpPr>
          <p:nvPr/>
        </p:nvSpPr>
        <p:spPr bwMode="auto">
          <a:xfrm>
            <a:off x="398653" y="-169962"/>
            <a:ext cx="3692525" cy="1477328"/>
          </a:xfrm>
          <a:prstGeom prst="rect">
            <a:avLst/>
          </a:prstGeom>
          <a:noFill/>
          <a:ln w="9525">
            <a:noFill/>
            <a:miter lim="800000"/>
            <a:headEnd/>
            <a:tailEnd/>
          </a:ln>
        </p:spPr>
        <p:txBody>
          <a:bodyPr>
            <a:spAutoFit/>
          </a:bodyPr>
          <a:lstStyle/>
          <a:p>
            <a:endParaRPr lang="en-US" dirty="0">
              <a:solidFill>
                <a:srgbClr val="C00000"/>
              </a:solidFill>
            </a:endParaRPr>
          </a:p>
          <a:p>
            <a:r>
              <a:rPr lang="en-US" dirty="0">
                <a:solidFill>
                  <a:srgbClr val="C00000"/>
                </a:solidFill>
              </a:rPr>
              <a:t>Example 7.5</a:t>
            </a:r>
          </a:p>
          <a:p>
            <a:endParaRPr lang="en-US" dirty="0">
              <a:solidFill>
                <a:srgbClr val="C00000"/>
              </a:solidFill>
            </a:endParaRPr>
          </a:p>
          <a:p>
            <a:r>
              <a:rPr lang="en-US" dirty="0"/>
              <a:t>Locate the centroid of the shaded area in the x-y coordinates</a:t>
            </a:r>
          </a:p>
        </p:txBody>
      </p:sp>
      <p:cxnSp>
        <p:nvCxnSpPr>
          <p:cNvPr id="36" name="Straight Connector 35">
            <a:extLst>
              <a:ext uri="{FF2B5EF4-FFF2-40B4-BE49-F238E27FC236}">
                <a16:creationId xmlns:a16="http://schemas.microsoft.com/office/drawing/2014/main" id="{9B7FD97A-7319-6D24-578A-00CFF26E4A2D}"/>
              </a:ext>
            </a:extLst>
          </p:cNvPr>
          <p:cNvCxnSpPr/>
          <p:nvPr/>
        </p:nvCxnSpPr>
        <p:spPr>
          <a:xfrm>
            <a:off x="467544" y="548680"/>
            <a:ext cx="777686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1C63D7C-41E0-E9D1-8D5A-58B5F601647A}"/>
              </a:ext>
            </a:extLst>
          </p:cNvPr>
          <p:cNvCxnSpPr/>
          <p:nvPr/>
        </p:nvCxnSpPr>
        <p:spPr>
          <a:xfrm>
            <a:off x="4869921" y="5005312"/>
            <a:ext cx="76917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3D48354-E172-805D-D430-7B9E7560C68E}"/>
              </a:ext>
            </a:extLst>
          </p:cNvPr>
          <p:cNvCxnSpPr/>
          <p:nvPr/>
        </p:nvCxnSpPr>
        <p:spPr>
          <a:xfrm>
            <a:off x="5119833" y="6453336"/>
            <a:ext cx="76917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184C354-5FCA-AA28-8E4E-20E24E13635C}"/>
              </a:ext>
            </a:extLst>
          </p:cNvPr>
          <p:cNvCxnSpPr>
            <a:cxnSpLocks/>
          </p:cNvCxnSpPr>
          <p:nvPr/>
        </p:nvCxnSpPr>
        <p:spPr>
          <a:xfrm>
            <a:off x="4945238" y="1405931"/>
            <a:ext cx="0" cy="79216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DA2C895-D8EE-B869-C842-9DB74FF71727}"/>
              </a:ext>
            </a:extLst>
          </p:cNvPr>
          <p:cNvCxnSpPr>
            <a:cxnSpLocks/>
          </p:cNvCxnSpPr>
          <p:nvPr/>
        </p:nvCxnSpPr>
        <p:spPr>
          <a:xfrm>
            <a:off x="4945238" y="2224088"/>
            <a:ext cx="0" cy="85407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9386214-092E-C2A1-0DA7-F524B6148AF0}"/>
              </a:ext>
            </a:extLst>
          </p:cNvPr>
          <p:cNvCxnSpPr/>
          <p:nvPr/>
        </p:nvCxnSpPr>
        <p:spPr>
          <a:xfrm>
            <a:off x="4934829" y="3137958"/>
            <a:ext cx="0" cy="54788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AF2F99D-8F0A-FFFA-D937-6EFBC623EBB6}"/>
              </a:ext>
            </a:extLst>
          </p:cNvPr>
          <p:cNvCxnSpPr/>
          <p:nvPr/>
        </p:nvCxnSpPr>
        <p:spPr>
          <a:xfrm>
            <a:off x="5129799" y="3890369"/>
            <a:ext cx="995362"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71DD4F1C-1F0C-AB15-CEF9-A9DD26BE502B}"/>
              </a:ext>
            </a:extLst>
          </p:cNvPr>
          <p:cNvCxnSpPr>
            <a:cxnSpLocks/>
          </p:cNvCxnSpPr>
          <p:nvPr/>
        </p:nvCxnSpPr>
        <p:spPr>
          <a:xfrm>
            <a:off x="6183488" y="3886147"/>
            <a:ext cx="88392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E296807-27D5-4C3C-ABF0-9CE96AACE987}"/>
              </a:ext>
            </a:extLst>
          </p:cNvPr>
          <p:cNvSpPr txBox="1"/>
          <p:nvPr/>
        </p:nvSpPr>
        <p:spPr>
          <a:xfrm>
            <a:off x="1331640" y="1268760"/>
            <a:ext cx="4572000" cy="5078313"/>
          </a:xfrm>
          <a:prstGeom prst="rect">
            <a:avLst/>
          </a:prstGeom>
          <a:noFill/>
        </p:spPr>
        <p:txBody>
          <a:bodyPr wrap="square">
            <a:spAutoFit/>
          </a:bodyPr>
          <a:lstStyle/>
          <a:p>
            <a:r>
              <a:rPr lang="en-US" dirty="0"/>
              <a:t>A(1) = 50*150;</a:t>
            </a:r>
          </a:p>
          <a:p>
            <a:r>
              <a:rPr lang="en-US" dirty="0"/>
              <a:t>A(2) = pi*(150)^2/4;</a:t>
            </a:r>
          </a:p>
          <a:p>
            <a:r>
              <a:rPr lang="en-US" dirty="0"/>
              <a:t>A(3) = -75*75;</a:t>
            </a:r>
          </a:p>
          <a:p>
            <a:r>
              <a:rPr lang="en-US" dirty="0"/>
              <a:t>x(1) = 75;</a:t>
            </a:r>
          </a:p>
          <a:p>
            <a:r>
              <a:rPr lang="en-US" dirty="0"/>
              <a:t>x(2) = 4*150/(3*pi);</a:t>
            </a:r>
          </a:p>
          <a:p>
            <a:r>
              <a:rPr lang="en-US" dirty="0"/>
              <a:t>x(3) = 75/2;</a:t>
            </a:r>
          </a:p>
          <a:p>
            <a:r>
              <a:rPr lang="en-US" dirty="0"/>
              <a:t>y(1) = 25;</a:t>
            </a:r>
          </a:p>
          <a:p>
            <a:r>
              <a:rPr lang="en-US" dirty="0"/>
              <a:t>y(2) = 50 + 4*150/(3*pi);</a:t>
            </a:r>
          </a:p>
          <a:p>
            <a:r>
              <a:rPr lang="en-US" dirty="0"/>
              <a:t>y(3) =50 + 37.5;</a:t>
            </a:r>
          </a:p>
          <a:p>
            <a:r>
              <a:rPr lang="en-US" dirty="0"/>
              <a:t>At = sum(A);</a:t>
            </a:r>
          </a:p>
          <a:p>
            <a:endParaRPr lang="en-US" dirty="0"/>
          </a:p>
          <a:p>
            <a:r>
              <a:rPr lang="en-US" dirty="0"/>
              <a:t>xc = sum(x.*A)/At</a:t>
            </a:r>
          </a:p>
          <a:p>
            <a:endParaRPr lang="en-US" dirty="0"/>
          </a:p>
          <a:p>
            <a:r>
              <a:rPr lang="en-US" dirty="0"/>
              <a:t>xc = 75.5412</a:t>
            </a:r>
          </a:p>
          <a:p>
            <a:endParaRPr lang="en-US" dirty="0"/>
          </a:p>
          <a:p>
            <a:r>
              <a:rPr lang="en-US" dirty="0" err="1"/>
              <a:t>yc</a:t>
            </a:r>
            <a:r>
              <a:rPr lang="en-US" dirty="0"/>
              <a:t> = sum(y.*A)/At</a:t>
            </a:r>
          </a:p>
          <a:p>
            <a:r>
              <a:rPr lang="en-US" dirty="0"/>
              <a:t> </a:t>
            </a:r>
          </a:p>
          <a:p>
            <a:r>
              <a:rPr lang="en-US" dirty="0" err="1"/>
              <a:t>yc</a:t>
            </a:r>
            <a:r>
              <a:rPr lang="en-US" dirty="0"/>
              <a:t> = 87.1711</a:t>
            </a:r>
          </a:p>
        </p:txBody>
      </p:sp>
      <p:sp>
        <p:nvSpPr>
          <p:cNvPr id="4" name="TextBox 3">
            <a:extLst>
              <a:ext uri="{FF2B5EF4-FFF2-40B4-BE49-F238E27FC236}">
                <a16:creationId xmlns:a16="http://schemas.microsoft.com/office/drawing/2014/main" id="{EF550D26-DC0D-43AF-83C6-7B6493315FE3}"/>
              </a:ext>
            </a:extLst>
          </p:cNvPr>
          <p:cNvSpPr txBox="1"/>
          <p:nvPr/>
        </p:nvSpPr>
        <p:spPr>
          <a:xfrm>
            <a:off x="1547664" y="476672"/>
            <a:ext cx="3129896" cy="369332"/>
          </a:xfrm>
          <a:prstGeom prst="rect">
            <a:avLst/>
          </a:prstGeom>
          <a:noFill/>
        </p:spPr>
        <p:txBody>
          <a:bodyPr wrap="none" rtlCol="0">
            <a:spAutoFit/>
          </a:bodyPr>
          <a:lstStyle/>
          <a:p>
            <a:r>
              <a:rPr lang="en-US" dirty="0"/>
              <a:t>Here is the MATLAB solution</a:t>
            </a:r>
          </a:p>
        </p:txBody>
      </p:sp>
      <p:sp>
        <p:nvSpPr>
          <p:cNvPr id="5" name="TextBox 4">
            <a:extLst>
              <a:ext uri="{FF2B5EF4-FFF2-40B4-BE49-F238E27FC236}">
                <a16:creationId xmlns:a16="http://schemas.microsoft.com/office/drawing/2014/main" id="{0DA0367F-5FD7-4B58-87CA-2810019C3404}"/>
              </a:ext>
            </a:extLst>
          </p:cNvPr>
          <p:cNvSpPr txBox="1"/>
          <p:nvPr/>
        </p:nvSpPr>
        <p:spPr>
          <a:xfrm>
            <a:off x="4310864" y="1613223"/>
            <a:ext cx="3185552" cy="369332"/>
          </a:xfrm>
          <a:prstGeom prst="rect">
            <a:avLst/>
          </a:prstGeom>
          <a:noFill/>
        </p:spPr>
        <p:txBody>
          <a:bodyPr wrap="none" rtlCol="0">
            <a:spAutoFit/>
          </a:bodyPr>
          <a:lstStyle/>
          <a:p>
            <a:r>
              <a:rPr lang="en-US" dirty="0"/>
              <a:t>areas, put A(3) in as negative</a:t>
            </a:r>
          </a:p>
        </p:txBody>
      </p:sp>
      <p:sp>
        <p:nvSpPr>
          <p:cNvPr id="6" name="TextBox 5">
            <a:extLst>
              <a:ext uri="{FF2B5EF4-FFF2-40B4-BE49-F238E27FC236}">
                <a16:creationId xmlns:a16="http://schemas.microsoft.com/office/drawing/2014/main" id="{2AFAEB0E-03A5-44FD-BAC3-EE39C9A43528}"/>
              </a:ext>
            </a:extLst>
          </p:cNvPr>
          <p:cNvSpPr txBox="1"/>
          <p:nvPr/>
        </p:nvSpPr>
        <p:spPr>
          <a:xfrm>
            <a:off x="4463847" y="2852936"/>
            <a:ext cx="3377848" cy="369332"/>
          </a:xfrm>
          <a:prstGeom prst="rect">
            <a:avLst/>
          </a:prstGeom>
          <a:noFill/>
        </p:spPr>
        <p:txBody>
          <a:bodyPr wrap="none" rtlCol="0">
            <a:spAutoFit/>
          </a:bodyPr>
          <a:lstStyle/>
          <a:p>
            <a:r>
              <a:rPr lang="en-US" dirty="0"/>
              <a:t>x- and y- distances to centroids</a:t>
            </a:r>
          </a:p>
        </p:txBody>
      </p:sp>
      <p:sp>
        <p:nvSpPr>
          <p:cNvPr id="7" name="TextBox 6">
            <a:extLst>
              <a:ext uri="{FF2B5EF4-FFF2-40B4-BE49-F238E27FC236}">
                <a16:creationId xmlns:a16="http://schemas.microsoft.com/office/drawing/2014/main" id="{B4F22EF3-A014-4C31-BBC6-EAD542B0DDF8}"/>
              </a:ext>
            </a:extLst>
          </p:cNvPr>
          <p:cNvSpPr txBox="1"/>
          <p:nvPr/>
        </p:nvSpPr>
        <p:spPr>
          <a:xfrm>
            <a:off x="4296758" y="5060111"/>
            <a:ext cx="4262705" cy="369332"/>
          </a:xfrm>
          <a:prstGeom prst="rect">
            <a:avLst/>
          </a:prstGeom>
          <a:noFill/>
        </p:spPr>
        <p:txBody>
          <a:bodyPr wrap="none" rtlCol="0">
            <a:spAutoFit/>
          </a:bodyPr>
          <a:lstStyle/>
          <a:p>
            <a:r>
              <a:rPr lang="en-US" dirty="0"/>
              <a:t>centroid locations of the composite area</a:t>
            </a:r>
          </a:p>
        </p:txBody>
      </p:sp>
      <p:sp>
        <p:nvSpPr>
          <p:cNvPr id="8" name="TextBox 7">
            <a:extLst>
              <a:ext uri="{FF2B5EF4-FFF2-40B4-BE49-F238E27FC236}">
                <a16:creationId xmlns:a16="http://schemas.microsoft.com/office/drawing/2014/main" id="{186F300D-DBA7-4AD8-801A-116F0835869F}"/>
              </a:ext>
            </a:extLst>
          </p:cNvPr>
          <p:cNvSpPr txBox="1"/>
          <p:nvPr/>
        </p:nvSpPr>
        <p:spPr>
          <a:xfrm>
            <a:off x="4463774" y="3723317"/>
            <a:ext cx="1146468" cy="369332"/>
          </a:xfrm>
          <a:prstGeom prst="rect">
            <a:avLst/>
          </a:prstGeom>
          <a:noFill/>
        </p:spPr>
        <p:txBody>
          <a:bodyPr wrap="none" rtlCol="0">
            <a:spAutoFit/>
          </a:bodyPr>
          <a:lstStyle/>
          <a:p>
            <a:r>
              <a:rPr lang="en-US" dirty="0"/>
              <a:t>total area</a:t>
            </a:r>
          </a:p>
        </p:txBody>
      </p:sp>
      <p:cxnSp>
        <p:nvCxnSpPr>
          <p:cNvPr id="9" name="Straight Connector 8">
            <a:extLst>
              <a:ext uri="{FF2B5EF4-FFF2-40B4-BE49-F238E27FC236}">
                <a16:creationId xmlns:a16="http://schemas.microsoft.com/office/drawing/2014/main" id="{0ADD4DCB-B717-0356-08F9-D17F0F77F27D}"/>
              </a:ext>
            </a:extLst>
          </p:cNvPr>
          <p:cNvCxnSpPr/>
          <p:nvPr/>
        </p:nvCxnSpPr>
        <p:spPr>
          <a:xfrm>
            <a:off x="575342" y="6525344"/>
            <a:ext cx="777686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C12117F-0174-86B1-2175-6D49FA2E00CC}"/>
              </a:ext>
            </a:extLst>
          </p:cNvPr>
          <p:cNvCxnSpPr/>
          <p:nvPr/>
        </p:nvCxnSpPr>
        <p:spPr>
          <a:xfrm>
            <a:off x="1403648" y="5229200"/>
            <a:ext cx="136815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7AC8876-8466-5681-46D8-3EBAC4547AAE}"/>
              </a:ext>
            </a:extLst>
          </p:cNvPr>
          <p:cNvCxnSpPr/>
          <p:nvPr/>
        </p:nvCxnSpPr>
        <p:spPr>
          <a:xfrm>
            <a:off x="1475656" y="6347073"/>
            <a:ext cx="136815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50001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97" name="Text Box 4"/>
          <p:cNvSpPr txBox="1">
            <a:spLocks noChangeArrowheads="1"/>
          </p:cNvSpPr>
          <p:nvPr/>
        </p:nvSpPr>
        <p:spPr bwMode="auto">
          <a:xfrm>
            <a:off x="1979613" y="188913"/>
            <a:ext cx="4891083" cy="369332"/>
          </a:xfrm>
          <a:prstGeom prst="rect">
            <a:avLst/>
          </a:prstGeom>
          <a:noFill/>
          <a:ln w="9525">
            <a:noFill/>
            <a:miter lim="800000"/>
            <a:headEnd/>
            <a:tailEnd/>
          </a:ln>
        </p:spPr>
        <p:txBody>
          <a:bodyPr wrap="none">
            <a:spAutoFit/>
          </a:bodyPr>
          <a:lstStyle/>
          <a:p>
            <a:r>
              <a:rPr lang="en-US" dirty="0">
                <a:solidFill>
                  <a:srgbClr val="C00000"/>
                </a:solidFill>
              </a:rPr>
              <a:t>Centroids and Resultants of Distributed Loads</a:t>
            </a:r>
          </a:p>
        </p:txBody>
      </p:sp>
      <p:sp>
        <p:nvSpPr>
          <p:cNvPr id="21509" name="Rectangle 5"/>
          <p:cNvSpPr>
            <a:spLocks noChangeArrowheads="1"/>
          </p:cNvSpPr>
          <p:nvPr/>
        </p:nvSpPr>
        <p:spPr bwMode="auto">
          <a:xfrm>
            <a:off x="1835150" y="1916113"/>
            <a:ext cx="4465638" cy="144462"/>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8499" name="Freeform 6"/>
          <p:cNvSpPr>
            <a:spLocks/>
          </p:cNvSpPr>
          <p:nvPr/>
        </p:nvSpPr>
        <p:spPr bwMode="auto">
          <a:xfrm>
            <a:off x="2278063" y="1169988"/>
            <a:ext cx="3259137" cy="509587"/>
          </a:xfrm>
          <a:custGeom>
            <a:avLst/>
            <a:gdLst>
              <a:gd name="T0" fmla="*/ 0 w 2053"/>
              <a:gd name="T1" fmla="*/ 2147483647 h 321"/>
              <a:gd name="T2" fmla="*/ 2147483647 w 2053"/>
              <a:gd name="T3" fmla="*/ 2147483647 h 321"/>
              <a:gd name="T4" fmla="*/ 2147483647 w 2053"/>
              <a:gd name="T5" fmla="*/ 2147483647 h 321"/>
              <a:gd name="T6" fmla="*/ 2147483647 w 2053"/>
              <a:gd name="T7" fmla="*/ 2147483647 h 321"/>
              <a:gd name="T8" fmla="*/ 2147483647 w 2053"/>
              <a:gd name="T9" fmla="*/ 2147483647 h 321"/>
              <a:gd name="T10" fmla="*/ 2147483647 w 2053"/>
              <a:gd name="T11" fmla="*/ 2147483647 h 321"/>
              <a:gd name="T12" fmla="*/ 2147483647 w 2053"/>
              <a:gd name="T13" fmla="*/ 2147483647 h 321"/>
              <a:gd name="T14" fmla="*/ 2147483647 w 2053"/>
              <a:gd name="T15" fmla="*/ 2147483647 h 321"/>
              <a:gd name="T16" fmla="*/ 2147483647 w 2053"/>
              <a:gd name="T17" fmla="*/ 2147483647 h 321"/>
              <a:gd name="T18" fmla="*/ 2147483647 w 2053"/>
              <a:gd name="T19" fmla="*/ 2147483647 h 321"/>
              <a:gd name="T20" fmla="*/ 2147483647 w 2053"/>
              <a:gd name="T21" fmla="*/ 2147483647 h 321"/>
              <a:gd name="T22" fmla="*/ 2147483647 w 2053"/>
              <a:gd name="T23" fmla="*/ 2147483647 h 321"/>
              <a:gd name="T24" fmla="*/ 2147483647 w 2053"/>
              <a:gd name="T25" fmla="*/ 2147483647 h 321"/>
              <a:gd name="T26" fmla="*/ 2147483647 w 2053"/>
              <a:gd name="T27" fmla="*/ 2147483647 h 321"/>
              <a:gd name="T28" fmla="*/ 2147483647 w 2053"/>
              <a:gd name="T29" fmla="*/ 2147483647 h 321"/>
              <a:gd name="T30" fmla="*/ 2147483647 w 2053"/>
              <a:gd name="T31" fmla="*/ 2147483647 h 321"/>
              <a:gd name="T32" fmla="*/ 2147483647 w 2053"/>
              <a:gd name="T33" fmla="*/ 2147483647 h 321"/>
              <a:gd name="T34" fmla="*/ 2147483647 w 2053"/>
              <a:gd name="T35" fmla="*/ 2147483647 h 321"/>
              <a:gd name="T36" fmla="*/ 2147483647 w 2053"/>
              <a:gd name="T37" fmla="*/ 2147483647 h 321"/>
              <a:gd name="T38" fmla="*/ 2147483647 w 2053"/>
              <a:gd name="T39" fmla="*/ 2147483647 h 321"/>
              <a:gd name="T40" fmla="*/ 2147483647 w 2053"/>
              <a:gd name="T41" fmla="*/ 2147483647 h 32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53"/>
              <a:gd name="T64" fmla="*/ 0 h 321"/>
              <a:gd name="T65" fmla="*/ 2053 w 2053"/>
              <a:gd name="T66" fmla="*/ 321 h 32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53" h="321">
                <a:moveTo>
                  <a:pt x="0" y="186"/>
                </a:moveTo>
                <a:cubicBezTo>
                  <a:pt x="76" y="184"/>
                  <a:pt x="153" y="183"/>
                  <a:pt x="229" y="180"/>
                </a:cubicBezTo>
                <a:cubicBezTo>
                  <a:pt x="261" y="179"/>
                  <a:pt x="298" y="163"/>
                  <a:pt x="330" y="159"/>
                </a:cubicBezTo>
                <a:cubicBezTo>
                  <a:pt x="358" y="150"/>
                  <a:pt x="386" y="142"/>
                  <a:pt x="416" y="138"/>
                </a:cubicBezTo>
                <a:cubicBezTo>
                  <a:pt x="448" y="134"/>
                  <a:pt x="512" y="127"/>
                  <a:pt x="512" y="127"/>
                </a:cubicBezTo>
                <a:cubicBezTo>
                  <a:pt x="517" y="125"/>
                  <a:pt x="523" y="124"/>
                  <a:pt x="528" y="122"/>
                </a:cubicBezTo>
                <a:cubicBezTo>
                  <a:pt x="533" y="120"/>
                  <a:pt x="539" y="118"/>
                  <a:pt x="544" y="116"/>
                </a:cubicBezTo>
                <a:cubicBezTo>
                  <a:pt x="555" y="112"/>
                  <a:pt x="576" y="106"/>
                  <a:pt x="576" y="106"/>
                </a:cubicBezTo>
                <a:cubicBezTo>
                  <a:pt x="601" y="89"/>
                  <a:pt x="632" y="83"/>
                  <a:pt x="661" y="74"/>
                </a:cubicBezTo>
                <a:cubicBezTo>
                  <a:pt x="738" y="50"/>
                  <a:pt x="803" y="35"/>
                  <a:pt x="885" y="26"/>
                </a:cubicBezTo>
                <a:cubicBezTo>
                  <a:pt x="974" y="0"/>
                  <a:pt x="1018" y="13"/>
                  <a:pt x="1141" y="10"/>
                </a:cubicBezTo>
                <a:cubicBezTo>
                  <a:pt x="1177" y="12"/>
                  <a:pt x="1213" y="11"/>
                  <a:pt x="1248" y="15"/>
                </a:cubicBezTo>
                <a:cubicBezTo>
                  <a:pt x="1310" y="22"/>
                  <a:pt x="1372" y="58"/>
                  <a:pt x="1429" y="79"/>
                </a:cubicBezTo>
                <a:cubicBezTo>
                  <a:pt x="1463" y="91"/>
                  <a:pt x="1490" y="107"/>
                  <a:pt x="1520" y="127"/>
                </a:cubicBezTo>
                <a:cubicBezTo>
                  <a:pt x="1535" y="137"/>
                  <a:pt x="1568" y="148"/>
                  <a:pt x="1568" y="148"/>
                </a:cubicBezTo>
                <a:cubicBezTo>
                  <a:pt x="1591" y="166"/>
                  <a:pt x="1620" y="182"/>
                  <a:pt x="1648" y="191"/>
                </a:cubicBezTo>
                <a:cubicBezTo>
                  <a:pt x="1670" y="205"/>
                  <a:pt x="1691" y="219"/>
                  <a:pt x="1712" y="234"/>
                </a:cubicBezTo>
                <a:cubicBezTo>
                  <a:pt x="1721" y="240"/>
                  <a:pt x="1744" y="244"/>
                  <a:pt x="1744" y="244"/>
                </a:cubicBezTo>
                <a:cubicBezTo>
                  <a:pt x="1794" y="279"/>
                  <a:pt x="1872" y="276"/>
                  <a:pt x="1930" y="282"/>
                </a:cubicBezTo>
                <a:cubicBezTo>
                  <a:pt x="1962" y="292"/>
                  <a:pt x="1994" y="298"/>
                  <a:pt x="2026" y="308"/>
                </a:cubicBezTo>
                <a:cubicBezTo>
                  <a:pt x="2045" y="321"/>
                  <a:pt x="2036" y="319"/>
                  <a:pt x="2053" y="319"/>
                </a:cubicBezTo>
              </a:path>
            </a:pathLst>
          </a:custGeom>
          <a:noFill/>
          <a:ln w="9525">
            <a:solidFill>
              <a:schemeClr val="tx1"/>
            </a:solidFill>
            <a:round/>
            <a:headEnd/>
            <a:tailEnd/>
          </a:ln>
        </p:spPr>
        <p:txBody>
          <a:bodyPr/>
          <a:lstStyle/>
          <a:p>
            <a:endParaRPr lang="en-US"/>
          </a:p>
        </p:txBody>
      </p:sp>
      <p:sp>
        <p:nvSpPr>
          <p:cNvPr id="18500" name="Line 7"/>
          <p:cNvSpPr>
            <a:spLocks noChangeShapeType="1"/>
          </p:cNvSpPr>
          <p:nvPr/>
        </p:nvSpPr>
        <p:spPr bwMode="auto">
          <a:xfrm>
            <a:off x="2268538" y="1484313"/>
            <a:ext cx="0" cy="431800"/>
          </a:xfrm>
          <a:prstGeom prst="line">
            <a:avLst/>
          </a:prstGeom>
          <a:noFill/>
          <a:ln w="9525">
            <a:solidFill>
              <a:schemeClr val="tx1"/>
            </a:solidFill>
            <a:round/>
            <a:headEnd/>
            <a:tailEnd type="triangle" w="med" len="med"/>
          </a:ln>
        </p:spPr>
        <p:txBody>
          <a:bodyPr/>
          <a:lstStyle/>
          <a:p>
            <a:endParaRPr lang="en-US"/>
          </a:p>
        </p:txBody>
      </p:sp>
      <p:sp>
        <p:nvSpPr>
          <p:cNvPr id="18501" name="Line 8"/>
          <p:cNvSpPr>
            <a:spLocks noChangeShapeType="1"/>
          </p:cNvSpPr>
          <p:nvPr/>
        </p:nvSpPr>
        <p:spPr bwMode="auto">
          <a:xfrm>
            <a:off x="2627313" y="1484313"/>
            <a:ext cx="0" cy="431800"/>
          </a:xfrm>
          <a:prstGeom prst="line">
            <a:avLst/>
          </a:prstGeom>
          <a:noFill/>
          <a:ln w="9525">
            <a:solidFill>
              <a:schemeClr val="tx1"/>
            </a:solidFill>
            <a:round/>
            <a:headEnd/>
            <a:tailEnd type="triangle" w="med" len="med"/>
          </a:ln>
        </p:spPr>
        <p:txBody>
          <a:bodyPr/>
          <a:lstStyle/>
          <a:p>
            <a:endParaRPr lang="en-US"/>
          </a:p>
        </p:txBody>
      </p:sp>
      <p:sp>
        <p:nvSpPr>
          <p:cNvPr id="18502" name="Line 9"/>
          <p:cNvSpPr>
            <a:spLocks noChangeShapeType="1"/>
          </p:cNvSpPr>
          <p:nvPr/>
        </p:nvSpPr>
        <p:spPr bwMode="auto">
          <a:xfrm>
            <a:off x="2987675" y="1412875"/>
            <a:ext cx="0" cy="503238"/>
          </a:xfrm>
          <a:prstGeom prst="line">
            <a:avLst/>
          </a:prstGeom>
          <a:noFill/>
          <a:ln w="9525">
            <a:solidFill>
              <a:schemeClr val="tx1"/>
            </a:solidFill>
            <a:round/>
            <a:headEnd/>
            <a:tailEnd type="triangle" w="med" len="med"/>
          </a:ln>
        </p:spPr>
        <p:txBody>
          <a:bodyPr/>
          <a:lstStyle/>
          <a:p>
            <a:endParaRPr lang="en-US"/>
          </a:p>
        </p:txBody>
      </p:sp>
      <p:sp>
        <p:nvSpPr>
          <p:cNvPr id="18503" name="Line 10"/>
          <p:cNvSpPr>
            <a:spLocks noChangeShapeType="1"/>
          </p:cNvSpPr>
          <p:nvPr/>
        </p:nvSpPr>
        <p:spPr bwMode="auto">
          <a:xfrm>
            <a:off x="5508625" y="1700213"/>
            <a:ext cx="0" cy="215900"/>
          </a:xfrm>
          <a:prstGeom prst="line">
            <a:avLst/>
          </a:prstGeom>
          <a:noFill/>
          <a:ln w="9525">
            <a:solidFill>
              <a:schemeClr val="tx1"/>
            </a:solidFill>
            <a:round/>
            <a:headEnd/>
            <a:tailEnd type="triangle" w="med" len="med"/>
          </a:ln>
        </p:spPr>
        <p:txBody>
          <a:bodyPr/>
          <a:lstStyle/>
          <a:p>
            <a:endParaRPr lang="en-US"/>
          </a:p>
        </p:txBody>
      </p:sp>
      <p:sp>
        <p:nvSpPr>
          <p:cNvPr id="18504" name="Line 11"/>
          <p:cNvSpPr>
            <a:spLocks noChangeShapeType="1"/>
          </p:cNvSpPr>
          <p:nvPr/>
        </p:nvSpPr>
        <p:spPr bwMode="auto">
          <a:xfrm>
            <a:off x="3348038" y="1268413"/>
            <a:ext cx="0" cy="647700"/>
          </a:xfrm>
          <a:prstGeom prst="line">
            <a:avLst/>
          </a:prstGeom>
          <a:noFill/>
          <a:ln w="9525">
            <a:solidFill>
              <a:schemeClr val="tx1"/>
            </a:solidFill>
            <a:round/>
            <a:headEnd/>
            <a:tailEnd type="triangle" w="med" len="med"/>
          </a:ln>
        </p:spPr>
        <p:txBody>
          <a:bodyPr/>
          <a:lstStyle/>
          <a:p>
            <a:endParaRPr lang="en-US"/>
          </a:p>
        </p:txBody>
      </p:sp>
      <p:sp>
        <p:nvSpPr>
          <p:cNvPr id="18505" name="Line 12"/>
          <p:cNvSpPr>
            <a:spLocks noChangeShapeType="1"/>
          </p:cNvSpPr>
          <p:nvPr/>
        </p:nvSpPr>
        <p:spPr bwMode="auto">
          <a:xfrm>
            <a:off x="3708400" y="1196975"/>
            <a:ext cx="0" cy="719138"/>
          </a:xfrm>
          <a:prstGeom prst="line">
            <a:avLst/>
          </a:prstGeom>
          <a:noFill/>
          <a:ln w="9525">
            <a:solidFill>
              <a:schemeClr val="tx1"/>
            </a:solidFill>
            <a:round/>
            <a:headEnd/>
            <a:tailEnd type="triangle" w="med" len="med"/>
          </a:ln>
        </p:spPr>
        <p:txBody>
          <a:bodyPr/>
          <a:lstStyle/>
          <a:p>
            <a:endParaRPr lang="en-US"/>
          </a:p>
        </p:txBody>
      </p:sp>
      <p:sp>
        <p:nvSpPr>
          <p:cNvPr id="18506" name="Line 13"/>
          <p:cNvSpPr>
            <a:spLocks noChangeShapeType="1"/>
          </p:cNvSpPr>
          <p:nvPr/>
        </p:nvSpPr>
        <p:spPr bwMode="auto">
          <a:xfrm>
            <a:off x="4067175" y="1196975"/>
            <a:ext cx="0" cy="719138"/>
          </a:xfrm>
          <a:prstGeom prst="line">
            <a:avLst/>
          </a:prstGeom>
          <a:noFill/>
          <a:ln w="9525">
            <a:solidFill>
              <a:schemeClr val="tx1"/>
            </a:solidFill>
            <a:round/>
            <a:headEnd/>
            <a:tailEnd type="triangle" w="med" len="med"/>
          </a:ln>
        </p:spPr>
        <p:txBody>
          <a:bodyPr/>
          <a:lstStyle/>
          <a:p>
            <a:endParaRPr lang="en-US"/>
          </a:p>
        </p:txBody>
      </p:sp>
      <p:sp>
        <p:nvSpPr>
          <p:cNvPr id="18507" name="Line 14"/>
          <p:cNvSpPr>
            <a:spLocks noChangeShapeType="1"/>
          </p:cNvSpPr>
          <p:nvPr/>
        </p:nvSpPr>
        <p:spPr bwMode="auto">
          <a:xfrm>
            <a:off x="4518025" y="1285875"/>
            <a:ext cx="0" cy="647700"/>
          </a:xfrm>
          <a:prstGeom prst="line">
            <a:avLst/>
          </a:prstGeom>
          <a:noFill/>
          <a:ln w="9525">
            <a:solidFill>
              <a:schemeClr val="tx1"/>
            </a:solidFill>
            <a:round/>
            <a:headEnd/>
            <a:tailEnd type="triangle" w="med" len="med"/>
          </a:ln>
        </p:spPr>
        <p:txBody>
          <a:bodyPr/>
          <a:lstStyle/>
          <a:p>
            <a:endParaRPr lang="en-US"/>
          </a:p>
        </p:txBody>
      </p:sp>
      <p:sp>
        <p:nvSpPr>
          <p:cNvPr id="18508" name="Line 15"/>
          <p:cNvSpPr>
            <a:spLocks noChangeShapeType="1"/>
          </p:cNvSpPr>
          <p:nvPr/>
        </p:nvSpPr>
        <p:spPr bwMode="auto">
          <a:xfrm>
            <a:off x="5003800" y="1557338"/>
            <a:ext cx="0" cy="358775"/>
          </a:xfrm>
          <a:prstGeom prst="line">
            <a:avLst/>
          </a:prstGeom>
          <a:noFill/>
          <a:ln w="9525">
            <a:solidFill>
              <a:schemeClr val="tx1"/>
            </a:solidFill>
            <a:round/>
            <a:headEnd/>
            <a:tailEnd type="triangle" w="med" len="med"/>
          </a:ln>
        </p:spPr>
        <p:txBody>
          <a:bodyPr/>
          <a:lstStyle/>
          <a:p>
            <a:endParaRPr lang="en-US"/>
          </a:p>
        </p:txBody>
      </p:sp>
      <p:sp>
        <p:nvSpPr>
          <p:cNvPr id="18509" name="Line 16"/>
          <p:cNvSpPr>
            <a:spLocks noChangeShapeType="1"/>
          </p:cNvSpPr>
          <p:nvPr/>
        </p:nvSpPr>
        <p:spPr bwMode="auto">
          <a:xfrm>
            <a:off x="6300788" y="1989138"/>
            <a:ext cx="935037" cy="0"/>
          </a:xfrm>
          <a:prstGeom prst="line">
            <a:avLst/>
          </a:prstGeom>
          <a:noFill/>
          <a:ln w="9525">
            <a:solidFill>
              <a:schemeClr val="tx1"/>
            </a:solidFill>
            <a:round/>
            <a:headEnd/>
            <a:tailEnd type="triangle" w="med" len="med"/>
          </a:ln>
        </p:spPr>
        <p:txBody>
          <a:bodyPr/>
          <a:lstStyle/>
          <a:p>
            <a:endParaRPr lang="en-US"/>
          </a:p>
        </p:txBody>
      </p:sp>
      <p:sp>
        <p:nvSpPr>
          <p:cNvPr id="18510" name="Line 17"/>
          <p:cNvSpPr>
            <a:spLocks noChangeShapeType="1"/>
          </p:cNvSpPr>
          <p:nvPr/>
        </p:nvSpPr>
        <p:spPr bwMode="auto">
          <a:xfrm flipV="1">
            <a:off x="1835150" y="620713"/>
            <a:ext cx="0" cy="1223962"/>
          </a:xfrm>
          <a:prstGeom prst="line">
            <a:avLst/>
          </a:prstGeom>
          <a:noFill/>
          <a:ln w="9525">
            <a:solidFill>
              <a:schemeClr val="tx1"/>
            </a:solidFill>
            <a:round/>
            <a:headEnd/>
            <a:tailEnd type="triangle" w="med" len="med"/>
          </a:ln>
        </p:spPr>
        <p:txBody>
          <a:bodyPr/>
          <a:lstStyle/>
          <a:p>
            <a:endParaRPr lang="en-US"/>
          </a:p>
        </p:txBody>
      </p:sp>
      <p:sp>
        <p:nvSpPr>
          <p:cNvPr id="18511" name="Text Box 18"/>
          <p:cNvSpPr txBox="1">
            <a:spLocks noChangeArrowheads="1"/>
          </p:cNvSpPr>
          <p:nvPr/>
        </p:nvSpPr>
        <p:spPr bwMode="auto">
          <a:xfrm>
            <a:off x="1979613" y="1052513"/>
            <a:ext cx="691215" cy="369332"/>
          </a:xfrm>
          <a:prstGeom prst="rect">
            <a:avLst/>
          </a:prstGeom>
          <a:noFill/>
          <a:ln w="9525">
            <a:noFill/>
            <a:miter lim="800000"/>
            <a:headEnd/>
            <a:tailEnd/>
          </a:ln>
        </p:spPr>
        <p:txBody>
          <a:bodyPr wrap="none">
            <a:spAutoFit/>
          </a:bodyPr>
          <a:lstStyle/>
          <a:p>
            <a:r>
              <a:rPr lang="en-US" dirty="0"/>
              <a:t>x = a</a:t>
            </a:r>
          </a:p>
        </p:txBody>
      </p:sp>
      <p:sp>
        <p:nvSpPr>
          <p:cNvPr id="18512" name="Text Box 19"/>
          <p:cNvSpPr txBox="1">
            <a:spLocks noChangeArrowheads="1"/>
          </p:cNvSpPr>
          <p:nvPr/>
        </p:nvSpPr>
        <p:spPr bwMode="auto">
          <a:xfrm>
            <a:off x="5435600" y="1268413"/>
            <a:ext cx="691215" cy="369332"/>
          </a:xfrm>
          <a:prstGeom prst="rect">
            <a:avLst/>
          </a:prstGeom>
          <a:noFill/>
          <a:ln w="9525">
            <a:noFill/>
            <a:miter lim="800000"/>
            <a:headEnd/>
            <a:tailEnd/>
          </a:ln>
        </p:spPr>
        <p:txBody>
          <a:bodyPr wrap="none">
            <a:spAutoFit/>
          </a:bodyPr>
          <a:lstStyle/>
          <a:p>
            <a:r>
              <a:rPr lang="en-US" dirty="0"/>
              <a:t>x = b</a:t>
            </a:r>
          </a:p>
        </p:txBody>
      </p:sp>
      <p:sp>
        <p:nvSpPr>
          <p:cNvPr id="18513" name="Text Box 20"/>
          <p:cNvSpPr txBox="1">
            <a:spLocks noChangeArrowheads="1"/>
          </p:cNvSpPr>
          <p:nvPr/>
        </p:nvSpPr>
        <p:spPr bwMode="auto">
          <a:xfrm>
            <a:off x="3203575" y="765175"/>
            <a:ext cx="2952750" cy="366713"/>
          </a:xfrm>
          <a:prstGeom prst="rect">
            <a:avLst/>
          </a:prstGeom>
          <a:noFill/>
          <a:ln w="9525">
            <a:noFill/>
            <a:miter lim="800000"/>
            <a:headEnd/>
            <a:tailEnd/>
          </a:ln>
        </p:spPr>
        <p:txBody>
          <a:bodyPr>
            <a:spAutoFit/>
          </a:bodyPr>
          <a:lstStyle/>
          <a:p>
            <a:r>
              <a:rPr lang="en-US" dirty="0"/>
              <a:t>w = w (x) </a:t>
            </a:r>
            <a:r>
              <a:rPr lang="en-US" dirty="0" err="1"/>
              <a:t>lb</a:t>
            </a:r>
            <a:r>
              <a:rPr lang="en-US" dirty="0"/>
              <a:t>/unit length </a:t>
            </a:r>
          </a:p>
        </p:txBody>
      </p:sp>
      <p:sp>
        <p:nvSpPr>
          <p:cNvPr id="18514" name="Line 21"/>
          <p:cNvSpPr>
            <a:spLocks noChangeShapeType="1"/>
          </p:cNvSpPr>
          <p:nvPr/>
        </p:nvSpPr>
        <p:spPr bwMode="auto">
          <a:xfrm>
            <a:off x="3708400" y="2133600"/>
            <a:ext cx="0" cy="504825"/>
          </a:xfrm>
          <a:prstGeom prst="line">
            <a:avLst/>
          </a:prstGeom>
          <a:noFill/>
          <a:ln w="9525">
            <a:solidFill>
              <a:schemeClr val="tx1"/>
            </a:solidFill>
            <a:round/>
            <a:headEnd/>
            <a:tailEnd/>
          </a:ln>
        </p:spPr>
        <p:txBody>
          <a:bodyPr/>
          <a:lstStyle/>
          <a:p>
            <a:endParaRPr lang="en-US"/>
          </a:p>
        </p:txBody>
      </p:sp>
      <p:sp>
        <p:nvSpPr>
          <p:cNvPr id="18515" name="Line 22"/>
          <p:cNvSpPr>
            <a:spLocks noChangeShapeType="1"/>
          </p:cNvSpPr>
          <p:nvPr/>
        </p:nvSpPr>
        <p:spPr bwMode="auto">
          <a:xfrm>
            <a:off x="1835150" y="2133600"/>
            <a:ext cx="0" cy="504825"/>
          </a:xfrm>
          <a:prstGeom prst="line">
            <a:avLst/>
          </a:prstGeom>
          <a:noFill/>
          <a:ln w="9525">
            <a:solidFill>
              <a:schemeClr val="tx1"/>
            </a:solidFill>
            <a:round/>
            <a:headEnd/>
            <a:tailEnd/>
          </a:ln>
        </p:spPr>
        <p:txBody>
          <a:bodyPr/>
          <a:lstStyle/>
          <a:p>
            <a:endParaRPr lang="en-US"/>
          </a:p>
        </p:txBody>
      </p:sp>
      <p:sp>
        <p:nvSpPr>
          <p:cNvPr id="18516" name="Line 23"/>
          <p:cNvSpPr>
            <a:spLocks noChangeShapeType="1"/>
          </p:cNvSpPr>
          <p:nvPr/>
        </p:nvSpPr>
        <p:spPr bwMode="auto">
          <a:xfrm>
            <a:off x="1835150" y="2276475"/>
            <a:ext cx="1873250" cy="0"/>
          </a:xfrm>
          <a:prstGeom prst="line">
            <a:avLst/>
          </a:prstGeom>
          <a:noFill/>
          <a:ln w="9525">
            <a:solidFill>
              <a:schemeClr val="tx1"/>
            </a:solidFill>
            <a:round/>
            <a:headEnd/>
            <a:tailEnd type="triangle" w="med" len="med"/>
          </a:ln>
        </p:spPr>
        <p:txBody>
          <a:bodyPr/>
          <a:lstStyle/>
          <a:p>
            <a:endParaRPr lang="en-US"/>
          </a:p>
        </p:txBody>
      </p:sp>
      <p:sp>
        <p:nvSpPr>
          <p:cNvPr id="18517" name="Text Box 24"/>
          <p:cNvSpPr txBox="1">
            <a:spLocks noChangeArrowheads="1"/>
          </p:cNvSpPr>
          <p:nvPr/>
        </p:nvSpPr>
        <p:spPr bwMode="auto">
          <a:xfrm>
            <a:off x="2627313" y="2205038"/>
            <a:ext cx="298450" cy="366712"/>
          </a:xfrm>
          <a:prstGeom prst="rect">
            <a:avLst/>
          </a:prstGeom>
          <a:noFill/>
          <a:ln w="9525">
            <a:noFill/>
            <a:miter lim="800000"/>
            <a:headEnd/>
            <a:tailEnd/>
          </a:ln>
        </p:spPr>
        <p:txBody>
          <a:bodyPr wrap="none">
            <a:spAutoFit/>
          </a:bodyPr>
          <a:lstStyle/>
          <a:p>
            <a:r>
              <a:rPr lang="en-US"/>
              <a:t>x</a:t>
            </a:r>
          </a:p>
        </p:txBody>
      </p:sp>
      <p:sp>
        <p:nvSpPr>
          <p:cNvPr id="18518" name="Text Box 25"/>
          <p:cNvSpPr txBox="1">
            <a:spLocks noChangeArrowheads="1"/>
          </p:cNvSpPr>
          <p:nvPr/>
        </p:nvSpPr>
        <p:spPr bwMode="auto">
          <a:xfrm>
            <a:off x="3635375" y="1341438"/>
            <a:ext cx="519113" cy="304800"/>
          </a:xfrm>
          <a:prstGeom prst="rect">
            <a:avLst/>
          </a:prstGeom>
          <a:noFill/>
          <a:ln w="9525">
            <a:noFill/>
            <a:miter lim="800000"/>
            <a:headEnd/>
            <a:tailEnd/>
          </a:ln>
        </p:spPr>
        <p:txBody>
          <a:bodyPr wrap="none">
            <a:spAutoFit/>
          </a:bodyPr>
          <a:lstStyle/>
          <a:p>
            <a:r>
              <a:rPr lang="en-US" sz="1400"/>
              <a:t>w(x)</a:t>
            </a:r>
          </a:p>
        </p:txBody>
      </p:sp>
      <p:sp>
        <p:nvSpPr>
          <p:cNvPr id="18519" name="Text Box 26"/>
          <p:cNvSpPr txBox="1">
            <a:spLocks noChangeArrowheads="1"/>
          </p:cNvSpPr>
          <p:nvPr/>
        </p:nvSpPr>
        <p:spPr bwMode="auto">
          <a:xfrm>
            <a:off x="900113" y="4292600"/>
            <a:ext cx="1631950" cy="366713"/>
          </a:xfrm>
          <a:prstGeom prst="rect">
            <a:avLst/>
          </a:prstGeom>
          <a:noFill/>
          <a:ln w="9525">
            <a:noFill/>
            <a:miter lim="800000"/>
            <a:headEnd/>
            <a:tailEnd/>
          </a:ln>
        </p:spPr>
        <p:txBody>
          <a:bodyPr wrap="none">
            <a:spAutoFit/>
          </a:bodyPr>
          <a:lstStyle/>
          <a:p>
            <a:r>
              <a:rPr lang="en-US"/>
              <a:t>resultant force</a:t>
            </a:r>
          </a:p>
        </p:txBody>
      </p:sp>
      <p:sp>
        <p:nvSpPr>
          <p:cNvPr id="18520" name="Text Box 27"/>
          <p:cNvSpPr txBox="1">
            <a:spLocks noChangeArrowheads="1"/>
          </p:cNvSpPr>
          <p:nvPr/>
        </p:nvSpPr>
        <p:spPr bwMode="auto">
          <a:xfrm>
            <a:off x="1166813" y="3232150"/>
            <a:ext cx="317500" cy="366713"/>
          </a:xfrm>
          <a:prstGeom prst="rect">
            <a:avLst/>
          </a:prstGeom>
          <a:noFill/>
          <a:ln w="9525">
            <a:noFill/>
            <a:miter lim="800000"/>
            <a:headEnd/>
            <a:tailEnd/>
          </a:ln>
        </p:spPr>
        <p:txBody>
          <a:bodyPr wrap="none">
            <a:spAutoFit/>
          </a:bodyPr>
          <a:lstStyle/>
          <a:p>
            <a:r>
              <a:rPr lang="en-US"/>
              <a:t>=</a:t>
            </a:r>
          </a:p>
        </p:txBody>
      </p:sp>
      <p:sp>
        <p:nvSpPr>
          <p:cNvPr id="21532" name="Rectangle 28"/>
          <p:cNvSpPr>
            <a:spLocks noChangeArrowheads="1"/>
          </p:cNvSpPr>
          <p:nvPr/>
        </p:nvSpPr>
        <p:spPr bwMode="auto">
          <a:xfrm>
            <a:off x="1692275" y="3357563"/>
            <a:ext cx="4465638" cy="144462"/>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8522" name="Line 29"/>
          <p:cNvSpPr>
            <a:spLocks noChangeShapeType="1"/>
          </p:cNvSpPr>
          <p:nvPr/>
        </p:nvSpPr>
        <p:spPr bwMode="auto">
          <a:xfrm>
            <a:off x="3419475" y="2636838"/>
            <a:ext cx="0" cy="720725"/>
          </a:xfrm>
          <a:prstGeom prst="line">
            <a:avLst/>
          </a:prstGeom>
          <a:noFill/>
          <a:ln w="9525">
            <a:solidFill>
              <a:schemeClr val="tx1"/>
            </a:solidFill>
            <a:round/>
            <a:headEnd/>
            <a:tailEnd type="triangle" w="med" len="med"/>
          </a:ln>
        </p:spPr>
        <p:txBody>
          <a:bodyPr/>
          <a:lstStyle/>
          <a:p>
            <a:endParaRPr lang="en-US"/>
          </a:p>
        </p:txBody>
      </p:sp>
      <p:sp>
        <p:nvSpPr>
          <p:cNvPr id="18523" name="Line 30"/>
          <p:cNvSpPr>
            <a:spLocks noChangeShapeType="1"/>
          </p:cNvSpPr>
          <p:nvPr/>
        </p:nvSpPr>
        <p:spPr bwMode="auto">
          <a:xfrm flipV="1">
            <a:off x="1692275" y="2924175"/>
            <a:ext cx="0" cy="360363"/>
          </a:xfrm>
          <a:prstGeom prst="line">
            <a:avLst/>
          </a:prstGeom>
          <a:noFill/>
          <a:ln w="9525">
            <a:solidFill>
              <a:schemeClr val="tx1"/>
            </a:solidFill>
            <a:round/>
            <a:headEnd/>
            <a:tailEnd/>
          </a:ln>
        </p:spPr>
        <p:txBody>
          <a:bodyPr/>
          <a:lstStyle/>
          <a:p>
            <a:endParaRPr lang="en-US"/>
          </a:p>
        </p:txBody>
      </p:sp>
      <p:sp>
        <p:nvSpPr>
          <p:cNvPr id="18524" name="Line 31"/>
          <p:cNvSpPr>
            <a:spLocks noChangeShapeType="1"/>
          </p:cNvSpPr>
          <p:nvPr/>
        </p:nvSpPr>
        <p:spPr bwMode="auto">
          <a:xfrm>
            <a:off x="1692275" y="3068638"/>
            <a:ext cx="1727200" cy="0"/>
          </a:xfrm>
          <a:prstGeom prst="line">
            <a:avLst/>
          </a:prstGeom>
          <a:noFill/>
          <a:ln w="9525">
            <a:solidFill>
              <a:schemeClr val="tx1"/>
            </a:solidFill>
            <a:round/>
            <a:headEnd/>
            <a:tailEnd type="triangle" w="med" len="med"/>
          </a:ln>
        </p:spPr>
        <p:txBody>
          <a:bodyPr/>
          <a:lstStyle/>
          <a:p>
            <a:endParaRPr lang="en-US"/>
          </a:p>
        </p:txBody>
      </p:sp>
      <p:sp>
        <p:nvSpPr>
          <p:cNvPr id="18525" name="Text Box 32"/>
          <p:cNvSpPr txBox="1">
            <a:spLocks noChangeArrowheads="1"/>
          </p:cNvSpPr>
          <p:nvPr/>
        </p:nvSpPr>
        <p:spPr bwMode="auto">
          <a:xfrm>
            <a:off x="3471863" y="2728913"/>
            <a:ext cx="349250" cy="366712"/>
          </a:xfrm>
          <a:prstGeom prst="rect">
            <a:avLst/>
          </a:prstGeom>
          <a:noFill/>
          <a:ln w="9525">
            <a:noFill/>
            <a:miter lim="800000"/>
            <a:headEnd/>
            <a:tailEnd/>
          </a:ln>
        </p:spPr>
        <p:txBody>
          <a:bodyPr wrap="none">
            <a:spAutoFit/>
          </a:bodyPr>
          <a:lstStyle/>
          <a:p>
            <a:r>
              <a:rPr lang="en-US"/>
              <a:t>R</a:t>
            </a:r>
          </a:p>
        </p:txBody>
      </p:sp>
      <p:sp>
        <p:nvSpPr>
          <p:cNvPr id="18526" name="Text Box 33"/>
          <p:cNvSpPr txBox="1">
            <a:spLocks noChangeArrowheads="1"/>
          </p:cNvSpPr>
          <p:nvPr/>
        </p:nvSpPr>
        <p:spPr bwMode="auto">
          <a:xfrm>
            <a:off x="2268538" y="2708275"/>
            <a:ext cx="407987" cy="366713"/>
          </a:xfrm>
          <a:prstGeom prst="rect">
            <a:avLst/>
          </a:prstGeom>
          <a:noFill/>
          <a:ln w="9525">
            <a:noFill/>
            <a:miter lim="800000"/>
            <a:headEnd/>
            <a:tailEnd/>
          </a:ln>
        </p:spPr>
        <p:txBody>
          <a:bodyPr>
            <a:spAutoFit/>
          </a:bodyPr>
          <a:lstStyle/>
          <a:p>
            <a:r>
              <a:rPr lang="en-US"/>
              <a:t>x</a:t>
            </a:r>
            <a:r>
              <a:rPr lang="en-US" baseline="-25000"/>
              <a:t>R</a:t>
            </a:r>
            <a:endParaRPr lang="en-US"/>
          </a:p>
        </p:txBody>
      </p:sp>
      <p:graphicFrame>
        <p:nvGraphicFramePr>
          <p:cNvPr id="18495" name="Object 63"/>
          <p:cNvGraphicFramePr>
            <a:graphicFrameLocks noChangeAspect="1"/>
          </p:cNvGraphicFramePr>
          <p:nvPr/>
        </p:nvGraphicFramePr>
        <p:xfrm>
          <a:off x="2843213" y="4149725"/>
          <a:ext cx="1223962" cy="682625"/>
        </p:xfrm>
        <a:graphic>
          <a:graphicData uri="http://schemas.openxmlformats.org/presentationml/2006/ole">
            <mc:AlternateContent xmlns:mc="http://schemas.openxmlformats.org/markup-compatibility/2006">
              <mc:Choice xmlns:v="urn:schemas-microsoft-com:vml" Requires="v">
                <p:oleObj name="Equation" r:id="rId3" imgW="774364" imgH="431613" progId="Equation.DSMT4">
                  <p:embed/>
                </p:oleObj>
              </mc:Choice>
              <mc:Fallback>
                <p:oleObj name="Equation" r:id="rId3" imgW="774364" imgH="431613" progId="Equation.DSMT4">
                  <p:embed/>
                  <p:pic>
                    <p:nvPicPr>
                      <p:cNvPr id="0" name="Picture 7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213" y="4149725"/>
                        <a:ext cx="1223962" cy="682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527" name="Text Box 35"/>
          <p:cNvSpPr txBox="1">
            <a:spLocks noChangeArrowheads="1"/>
          </p:cNvSpPr>
          <p:nvPr/>
        </p:nvSpPr>
        <p:spPr bwMode="auto">
          <a:xfrm>
            <a:off x="4140200" y="4292600"/>
            <a:ext cx="2711450" cy="366713"/>
          </a:xfrm>
          <a:prstGeom prst="rect">
            <a:avLst/>
          </a:prstGeom>
          <a:noFill/>
          <a:ln w="9525">
            <a:noFill/>
            <a:miter lim="800000"/>
            <a:headEnd/>
            <a:tailEnd/>
          </a:ln>
        </p:spPr>
        <p:txBody>
          <a:bodyPr wrap="none">
            <a:spAutoFit/>
          </a:bodyPr>
          <a:lstStyle/>
          <a:p>
            <a:r>
              <a:rPr lang="en-US"/>
              <a:t>area under loading curve</a:t>
            </a:r>
          </a:p>
        </p:txBody>
      </p:sp>
      <p:graphicFrame>
        <p:nvGraphicFramePr>
          <p:cNvPr id="18496" name="Object 64"/>
          <p:cNvGraphicFramePr>
            <a:graphicFrameLocks noChangeAspect="1"/>
          </p:cNvGraphicFramePr>
          <p:nvPr/>
        </p:nvGraphicFramePr>
        <p:xfrm>
          <a:off x="1403350" y="4941888"/>
          <a:ext cx="1800225" cy="1677987"/>
        </p:xfrm>
        <a:graphic>
          <a:graphicData uri="http://schemas.openxmlformats.org/presentationml/2006/ole">
            <mc:AlternateContent xmlns:mc="http://schemas.openxmlformats.org/markup-compatibility/2006">
              <mc:Choice xmlns:v="urn:schemas-microsoft-com:vml" Requires="v">
                <p:oleObj name="Equation" r:id="rId5" imgW="1117600" imgH="1041400" progId="Equation.DSMT4">
                  <p:embed/>
                </p:oleObj>
              </mc:Choice>
              <mc:Fallback>
                <p:oleObj name="Equation" r:id="rId5" imgW="1117600" imgH="1041400" progId="Equation.DSMT4">
                  <p:embed/>
                  <p:pic>
                    <p:nvPicPr>
                      <p:cNvPr id="0" name="Picture 7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350" y="4941888"/>
                        <a:ext cx="1800225" cy="1677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528" name="Text Box 37"/>
          <p:cNvSpPr txBox="1">
            <a:spLocks noChangeArrowheads="1"/>
          </p:cNvSpPr>
          <p:nvPr/>
        </p:nvSpPr>
        <p:spPr bwMode="auto">
          <a:xfrm>
            <a:off x="3327400" y="6040438"/>
            <a:ext cx="5010150" cy="366712"/>
          </a:xfrm>
          <a:prstGeom prst="rect">
            <a:avLst/>
          </a:prstGeom>
          <a:noFill/>
          <a:ln w="9525">
            <a:noFill/>
            <a:miter lim="800000"/>
            <a:headEnd/>
            <a:tailEnd/>
          </a:ln>
        </p:spPr>
        <p:txBody>
          <a:bodyPr wrap="none">
            <a:spAutoFit/>
          </a:bodyPr>
          <a:lstStyle/>
          <a:p>
            <a:r>
              <a:rPr lang="en-US"/>
              <a:t>location of centroid of area under loading curve </a:t>
            </a:r>
          </a:p>
        </p:txBody>
      </p:sp>
      <p:sp>
        <p:nvSpPr>
          <p:cNvPr id="18529" name="TextBox 1"/>
          <p:cNvSpPr txBox="1">
            <a:spLocks noChangeArrowheads="1"/>
          </p:cNvSpPr>
          <p:nvPr/>
        </p:nvSpPr>
        <p:spPr bwMode="auto">
          <a:xfrm>
            <a:off x="7235825" y="1844675"/>
            <a:ext cx="300038" cy="369888"/>
          </a:xfrm>
          <a:prstGeom prst="rect">
            <a:avLst/>
          </a:prstGeom>
          <a:noFill/>
          <a:ln w="9525">
            <a:noFill/>
            <a:miter lim="800000"/>
            <a:headEnd/>
            <a:tailEnd/>
          </a:ln>
        </p:spPr>
        <p:txBody>
          <a:bodyPr wrap="none">
            <a:spAutoFit/>
          </a:bodyPr>
          <a:lstStyle/>
          <a:p>
            <a:r>
              <a:rPr lang="en-US"/>
              <a:t>x</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Line 4"/>
          <p:cNvSpPr>
            <a:spLocks noChangeShapeType="1"/>
          </p:cNvSpPr>
          <p:nvPr/>
        </p:nvSpPr>
        <p:spPr bwMode="auto">
          <a:xfrm>
            <a:off x="1187450" y="1484313"/>
            <a:ext cx="3384550" cy="0"/>
          </a:xfrm>
          <a:prstGeom prst="line">
            <a:avLst/>
          </a:prstGeom>
          <a:noFill/>
          <a:ln w="9525">
            <a:solidFill>
              <a:schemeClr val="tx1"/>
            </a:solidFill>
            <a:round/>
            <a:headEnd/>
            <a:tailEnd/>
          </a:ln>
        </p:spPr>
        <p:txBody>
          <a:bodyPr/>
          <a:lstStyle/>
          <a:p>
            <a:endParaRPr lang="en-US"/>
          </a:p>
        </p:txBody>
      </p:sp>
      <p:sp>
        <p:nvSpPr>
          <p:cNvPr id="79874" name="Line 5"/>
          <p:cNvSpPr>
            <a:spLocks noChangeShapeType="1"/>
          </p:cNvSpPr>
          <p:nvPr/>
        </p:nvSpPr>
        <p:spPr bwMode="auto">
          <a:xfrm>
            <a:off x="2051050" y="908050"/>
            <a:ext cx="1512888" cy="0"/>
          </a:xfrm>
          <a:prstGeom prst="line">
            <a:avLst/>
          </a:prstGeom>
          <a:noFill/>
          <a:ln w="9525">
            <a:solidFill>
              <a:schemeClr val="tx1"/>
            </a:solidFill>
            <a:round/>
            <a:headEnd/>
            <a:tailEnd/>
          </a:ln>
        </p:spPr>
        <p:txBody>
          <a:bodyPr/>
          <a:lstStyle/>
          <a:p>
            <a:endParaRPr lang="en-US"/>
          </a:p>
        </p:txBody>
      </p:sp>
      <p:sp>
        <p:nvSpPr>
          <p:cNvPr id="79875" name="Line 6"/>
          <p:cNvSpPr>
            <a:spLocks noChangeShapeType="1"/>
          </p:cNvSpPr>
          <p:nvPr/>
        </p:nvSpPr>
        <p:spPr bwMode="auto">
          <a:xfrm>
            <a:off x="2051050" y="908050"/>
            <a:ext cx="0" cy="576263"/>
          </a:xfrm>
          <a:prstGeom prst="line">
            <a:avLst/>
          </a:prstGeom>
          <a:noFill/>
          <a:ln w="9525">
            <a:solidFill>
              <a:schemeClr val="tx1"/>
            </a:solidFill>
            <a:round/>
            <a:headEnd/>
            <a:tailEnd type="triangle" w="med" len="med"/>
          </a:ln>
        </p:spPr>
        <p:txBody>
          <a:bodyPr/>
          <a:lstStyle/>
          <a:p>
            <a:endParaRPr lang="en-US"/>
          </a:p>
        </p:txBody>
      </p:sp>
      <p:sp>
        <p:nvSpPr>
          <p:cNvPr id="79876" name="Line 7"/>
          <p:cNvSpPr>
            <a:spLocks noChangeShapeType="1"/>
          </p:cNvSpPr>
          <p:nvPr/>
        </p:nvSpPr>
        <p:spPr bwMode="auto">
          <a:xfrm>
            <a:off x="2268538" y="908050"/>
            <a:ext cx="0" cy="576263"/>
          </a:xfrm>
          <a:prstGeom prst="line">
            <a:avLst/>
          </a:prstGeom>
          <a:noFill/>
          <a:ln w="9525">
            <a:solidFill>
              <a:schemeClr val="tx1"/>
            </a:solidFill>
            <a:round/>
            <a:headEnd/>
            <a:tailEnd type="triangle" w="med" len="med"/>
          </a:ln>
        </p:spPr>
        <p:txBody>
          <a:bodyPr/>
          <a:lstStyle/>
          <a:p>
            <a:endParaRPr lang="en-US"/>
          </a:p>
        </p:txBody>
      </p:sp>
      <p:sp>
        <p:nvSpPr>
          <p:cNvPr id="79877" name="Line 8"/>
          <p:cNvSpPr>
            <a:spLocks noChangeShapeType="1"/>
          </p:cNvSpPr>
          <p:nvPr/>
        </p:nvSpPr>
        <p:spPr bwMode="auto">
          <a:xfrm>
            <a:off x="2484438" y="908050"/>
            <a:ext cx="0" cy="576263"/>
          </a:xfrm>
          <a:prstGeom prst="line">
            <a:avLst/>
          </a:prstGeom>
          <a:noFill/>
          <a:ln w="9525">
            <a:solidFill>
              <a:schemeClr val="tx1"/>
            </a:solidFill>
            <a:round/>
            <a:headEnd/>
            <a:tailEnd type="triangle" w="med" len="med"/>
          </a:ln>
        </p:spPr>
        <p:txBody>
          <a:bodyPr/>
          <a:lstStyle/>
          <a:p>
            <a:endParaRPr lang="en-US"/>
          </a:p>
        </p:txBody>
      </p:sp>
      <p:sp>
        <p:nvSpPr>
          <p:cNvPr id="79878" name="Line 9"/>
          <p:cNvSpPr>
            <a:spLocks noChangeShapeType="1"/>
          </p:cNvSpPr>
          <p:nvPr/>
        </p:nvSpPr>
        <p:spPr bwMode="auto">
          <a:xfrm>
            <a:off x="2700338" y="908050"/>
            <a:ext cx="0" cy="576263"/>
          </a:xfrm>
          <a:prstGeom prst="line">
            <a:avLst/>
          </a:prstGeom>
          <a:noFill/>
          <a:ln w="9525">
            <a:solidFill>
              <a:schemeClr val="tx1"/>
            </a:solidFill>
            <a:round/>
            <a:headEnd/>
            <a:tailEnd type="triangle" w="med" len="med"/>
          </a:ln>
        </p:spPr>
        <p:txBody>
          <a:bodyPr/>
          <a:lstStyle/>
          <a:p>
            <a:endParaRPr lang="en-US"/>
          </a:p>
        </p:txBody>
      </p:sp>
      <p:sp>
        <p:nvSpPr>
          <p:cNvPr id="79879" name="Line 10"/>
          <p:cNvSpPr>
            <a:spLocks noChangeShapeType="1"/>
          </p:cNvSpPr>
          <p:nvPr/>
        </p:nvSpPr>
        <p:spPr bwMode="auto">
          <a:xfrm>
            <a:off x="2916238" y="908050"/>
            <a:ext cx="0" cy="576263"/>
          </a:xfrm>
          <a:prstGeom prst="line">
            <a:avLst/>
          </a:prstGeom>
          <a:noFill/>
          <a:ln w="9525">
            <a:solidFill>
              <a:schemeClr val="tx1"/>
            </a:solidFill>
            <a:round/>
            <a:headEnd/>
            <a:tailEnd type="triangle" w="med" len="med"/>
          </a:ln>
        </p:spPr>
        <p:txBody>
          <a:bodyPr/>
          <a:lstStyle/>
          <a:p>
            <a:endParaRPr lang="en-US"/>
          </a:p>
        </p:txBody>
      </p:sp>
      <p:sp>
        <p:nvSpPr>
          <p:cNvPr id="79880" name="Line 11"/>
          <p:cNvSpPr>
            <a:spLocks noChangeShapeType="1"/>
          </p:cNvSpPr>
          <p:nvPr/>
        </p:nvSpPr>
        <p:spPr bwMode="auto">
          <a:xfrm>
            <a:off x="3132138" y="908050"/>
            <a:ext cx="0" cy="576263"/>
          </a:xfrm>
          <a:prstGeom prst="line">
            <a:avLst/>
          </a:prstGeom>
          <a:noFill/>
          <a:ln w="9525">
            <a:solidFill>
              <a:schemeClr val="tx1"/>
            </a:solidFill>
            <a:round/>
            <a:headEnd/>
            <a:tailEnd type="triangle" w="med" len="med"/>
          </a:ln>
        </p:spPr>
        <p:txBody>
          <a:bodyPr/>
          <a:lstStyle/>
          <a:p>
            <a:endParaRPr lang="en-US"/>
          </a:p>
        </p:txBody>
      </p:sp>
      <p:sp>
        <p:nvSpPr>
          <p:cNvPr id="79881" name="Line 12"/>
          <p:cNvSpPr>
            <a:spLocks noChangeShapeType="1"/>
          </p:cNvSpPr>
          <p:nvPr/>
        </p:nvSpPr>
        <p:spPr bwMode="auto">
          <a:xfrm>
            <a:off x="3348038" y="908050"/>
            <a:ext cx="0" cy="576263"/>
          </a:xfrm>
          <a:prstGeom prst="line">
            <a:avLst/>
          </a:prstGeom>
          <a:noFill/>
          <a:ln w="9525">
            <a:solidFill>
              <a:schemeClr val="tx1"/>
            </a:solidFill>
            <a:round/>
            <a:headEnd/>
            <a:tailEnd type="triangle" w="med" len="med"/>
          </a:ln>
        </p:spPr>
        <p:txBody>
          <a:bodyPr/>
          <a:lstStyle/>
          <a:p>
            <a:endParaRPr lang="en-US"/>
          </a:p>
        </p:txBody>
      </p:sp>
      <p:sp>
        <p:nvSpPr>
          <p:cNvPr id="79882" name="Line 13"/>
          <p:cNvSpPr>
            <a:spLocks noChangeShapeType="1"/>
          </p:cNvSpPr>
          <p:nvPr/>
        </p:nvSpPr>
        <p:spPr bwMode="auto">
          <a:xfrm>
            <a:off x="3563938" y="908050"/>
            <a:ext cx="0" cy="576263"/>
          </a:xfrm>
          <a:prstGeom prst="line">
            <a:avLst/>
          </a:prstGeom>
          <a:noFill/>
          <a:ln w="9525">
            <a:solidFill>
              <a:schemeClr val="tx1"/>
            </a:solidFill>
            <a:round/>
            <a:headEnd/>
            <a:tailEnd type="triangle" w="med" len="med"/>
          </a:ln>
        </p:spPr>
        <p:txBody>
          <a:bodyPr/>
          <a:lstStyle/>
          <a:p>
            <a:endParaRPr lang="en-US"/>
          </a:p>
        </p:txBody>
      </p:sp>
      <p:sp>
        <p:nvSpPr>
          <p:cNvPr id="79883" name="Text Box 14"/>
          <p:cNvSpPr txBox="1">
            <a:spLocks noChangeArrowheads="1"/>
          </p:cNvSpPr>
          <p:nvPr/>
        </p:nvSpPr>
        <p:spPr bwMode="auto">
          <a:xfrm>
            <a:off x="2484438" y="549275"/>
            <a:ext cx="1670050" cy="366713"/>
          </a:xfrm>
          <a:prstGeom prst="rect">
            <a:avLst/>
          </a:prstGeom>
          <a:noFill/>
          <a:ln w="9525">
            <a:noFill/>
            <a:miter lim="800000"/>
            <a:headEnd/>
            <a:tailEnd/>
          </a:ln>
        </p:spPr>
        <p:txBody>
          <a:bodyPr wrap="none">
            <a:spAutoFit/>
          </a:bodyPr>
          <a:lstStyle/>
          <a:p>
            <a:r>
              <a:rPr lang="en-US"/>
              <a:t>w  force/length</a:t>
            </a:r>
          </a:p>
        </p:txBody>
      </p:sp>
      <p:sp>
        <p:nvSpPr>
          <p:cNvPr id="79884" name="Text Box 15"/>
          <p:cNvSpPr txBox="1">
            <a:spLocks noChangeArrowheads="1"/>
          </p:cNvSpPr>
          <p:nvPr/>
        </p:nvSpPr>
        <p:spPr bwMode="auto">
          <a:xfrm>
            <a:off x="2608263" y="1504950"/>
            <a:ext cx="311150" cy="366713"/>
          </a:xfrm>
          <a:prstGeom prst="rect">
            <a:avLst/>
          </a:prstGeom>
          <a:noFill/>
          <a:ln w="9525">
            <a:noFill/>
            <a:miter lim="800000"/>
            <a:headEnd/>
            <a:tailEnd/>
          </a:ln>
        </p:spPr>
        <p:txBody>
          <a:bodyPr wrap="none">
            <a:spAutoFit/>
          </a:bodyPr>
          <a:lstStyle/>
          <a:p>
            <a:r>
              <a:rPr lang="en-US"/>
              <a:t>L</a:t>
            </a:r>
          </a:p>
        </p:txBody>
      </p:sp>
      <p:sp>
        <p:nvSpPr>
          <p:cNvPr id="79885" name="Line 16"/>
          <p:cNvSpPr>
            <a:spLocks noChangeShapeType="1"/>
          </p:cNvSpPr>
          <p:nvPr/>
        </p:nvSpPr>
        <p:spPr bwMode="auto">
          <a:xfrm>
            <a:off x="5076825" y="1484313"/>
            <a:ext cx="2808288" cy="0"/>
          </a:xfrm>
          <a:prstGeom prst="line">
            <a:avLst/>
          </a:prstGeom>
          <a:noFill/>
          <a:ln w="9525">
            <a:solidFill>
              <a:schemeClr val="tx1"/>
            </a:solidFill>
            <a:round/>
            <a:headEnd/>
            <a:tailEnd/>
          </a:ln>
        </p:spPr>
        <p:txBody>
          <a:bodyPr/>
          <a:lstStyle/>
          <a:p>
            <a:endParaRPr lang="en-US"/>
          </a:p>
        </p:txBody>
      </p:sp>
      <p:sp>
        <p:nvSpPr>
          <p:cNvPr id="79886" name="Rectangle 17"/>
          <p:cNvSpPr>
            <a:spLocks noChangeArrowheads="1"/>
          </p:cNvSpPr>
          <p:nvPr/>
        </p:nvSpPr>
        <p:spPr bwMode="auto">
          <a:xfrm>
            <a:off x="5795963" y="908050"/>
            <a:ext cx="1512887" cy="576263"/>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79887" name="Line 18"/>
          <p:cNvSpPr>
            <a:spLocks noChangeShapeType="1"/>
          </p:cNvSpPr>
          <p:nvPr/>
        </p:nvSpPr>
        <p:spPr bwMode="auto">
          <a:xfrm>
            <a:off x="6516688" y="476250"/>
            <a:ext cx="0" cy="865188"/>
          </a:xfrm>
          <a:prstGeom prst="line">
            <a:avLst/>
          </a:prstGeom>
          <a:noFill/>
          <a:ln w="28575">
            <a:solidFill>
              <a:schemeClr val="tx1"/>
            </a:solidFill>
            <a:round/>
            <a:headEnd/>
            <a:tailEnd type="triangle" w="med" len="med"/>
          </a:ln>
        </p:spPr>
        <p:txBody>
          <a:bodyPr/>
          <a:lstStyle/>
          <a:p>
            <a:endParaRPr lang="en-US"/>
          </a:p>
        </p:txBody>
      </p:sp>
      <p:sp>
        <p:nvSpPr>
          <p:cNvPr id="79888" name="Text Box 19"/>
          <p:cNvSpPr txBox="1">
            <a:spLocks noChangeArrowheads="1"/>
          </p:cNvSpPr>
          <p:nvPr/>
        </p:nvSpPr>
        <p:spPr bwMode="auto">
          <a:xfrm>
            <a:off x="6567488" y="352425"/>
            <a:ext cx="909223" cy="369332"/>
          </a:xfrm>
          <a:prstGeom prst="rect">
            <a:avLst/>
          </a:prstGeom>
          <a:noFill/>
          <a:ln w="9525">
            <a:noFill/>
            <a:miter lim="800000"/>
            <a:headEnd/>
            <a:tailEnd/>
          </a:ln>
        </p:spPr>
        <p:txBody>
          <a:bodyPr wrap="none">
            <a:spAutoFit/>
          </a:bodyPr>
          <a:lstStyle/>
          <a:p>
            <a:r>
              <a:rPr lang="en-US" dirty="0"/>
              <a:t>R = </a:t>
            </a:r>
            <a:r>
              <a:rPr lang="en-US" dirty="0" err="1"/>
              <a:t>wL</a:t>
            </a:r>
            <a:endParaRPr lang="en-US" dirty="0"/>
          </a:p>
        </p:txBody>
      </p:sp>
      <p:sp>
        <p:nvSpPr>
          <p:cNvPr id="79889" name="Line 20"/>
          <p:cNvSpPr>
            <a:spLocks noChangeShapeType="1"/>
          </p:cNvSpPr>
          <p:nvPr/>
        </p:nvSpPr>
        <p:spPr bwMode="auto">
          <a:xfrm>
            <a:off x="5795963" y="1557338"/>
            <a:ext cx="0" cy="358775"/>
          </a:xfrm>
          <a:prstGeom prst="line">
            <a:avLst/>
          </a:prstGeom>
          <a:noFill/>
          <a:ln w="9525">
            <a:solidFill>
              <a:schemeClr val="tx1"/>
            </a:solidFill>
            <a:round/>
            <a:headEnd/>
            <a:tailEnd/>
          </a:ln>
        </p:spPr>
        <p:txBody>
          <a:bodyPr/>
          <a:lstStyle/>
          <a:p>
            <a:endParaRPr lang="en-US"/>
          </a:p>
        </p:txBody>
      </p:sp>
      <p:sp>
        <p:nvSpPr>
          <p:cNvPr id="79890" name="Line 21"/>
          <p:cNvSpPr>
            <a:spLocks noChangeShapeType="1"/>
          </p:cNvSpPr>
          <p:nvPr/>
        </p:nvSpPr>
        <p:spPr bwMode="auto">
          <a:xfrm>
            <a:off x="6516688" y="1557338"/>
            <a:ext cx="0" cy="358775"/>
          </a:xfrm>
          <a:prstGeom prst="line">
            <a:avLst/>
          </a:prstGeom>
          <a:noFill/>
          <a:ln w="9525">
            <a:solidFill>
              <a:schemeClr val="tx1"/>
            </a:solidFill>
            <a:round/>
            <a:headEnd/>
            <a:tailEnd/>
          </a:ln>
        </p:spPr>
        <p:txBody>
          <a:bodyPr/>
          <a:lstStyle/>
          <a:p>
            <a:endParaRPr lang="en-US"/>
          </a:p>
        </p:txBody>
      </p:sp>
      <p:sp>
        <p:nvSpPr>
          <p:cNvPr id="79891" name="Line 22"/>
          <p:cNvSpPr>
            <a:spLocks noChangeShapeType="1"/>
          </p:cNvSpPr>
          <p:nvPr/>
        </p:nvSpPr>
        <p:spPr bwMode="auto">
          <a:xfrm>
            <a:off x="5795963" y="1700213"/>
            <a:ext cx="720725" cy="0"/>
          </a:xfrm>
          <a:prstGeom prst="line">
            <a:avLst/>
          </a:prstGeom>
          <a:noFill/>
          <a:ln w="9525">
            <a:solidFill>
              <a:schemeClr val="tx1"/>
            </a:solidFill>
            <a:round/>
            <a:headEnd type="triangle" w="med" len="med"/>
            <a:tailEnd type="triangle" w="med" len="med"/>
          </a:ln>
        </p:spPr>
        <p:txBody>
          <a:bodyPr/>
          <a:lstStyle/>
          <a:p>
            <a:endParaRPr lang="en-US"/>
          </a:p>
        </p:txBody>
      </p:sp>
      <p:sp>
        <p:nvSpPr>
          <p:cNvPr id="79892" name="Text Box 23"/>
          <p:cNvSpPr txBox="1">
            <a:spLocks noChangeArrowheads="1"/>
          </p:cNvSpPr>
          <p:nvPr/>
        </p:nvSpPr>
        <p:spPr bwMode="auto">
          <a:xfrm>
            <a:off x="5919788" y="1792288"/>
            <a:ext cx="501650" cy="366712"/>
          </a:xfrm>
          <a:prstGeom prst="rect">
            <a:avLst/>
          </a:prstGeom>
          <a:noFill/>
          <a:ln w="9525">
            <a:noFill/>
            <a:miter lim="800000"/>
            <a:headEnd/>
            <a:tailEnd/>
          </a:ln>
        </p:spPr>
        <p:txBody>
          <a:bodyPr wrap="none">
            <a:spAutoFit/>
          </a:bodyPr>
          <a:lstStyle/>
          <a:p>
            <a:r>
              <a:rPr lang="en-US"/>
              <a:t>L/2</a:t>
            </a:r>
          </a:p>
        </p:txBody>
      </p:sp>
      <p:sp>
        <p:nvSpPr>
          <p:cNvPr id="79893" name="Line 24"/>
          <p:cNvSpPr>
            <a:spLocks noChangeShapeType="1"/>
          </p:cNvSpPr>
          <p:nvPr/>
        </p:nvSpPr>
        <p:spPr bwMode="auto">
          <a:xfrm>
            <a:off x="1042988" y="3716338"/>
            <a:ext cx="3384550" cy="0"/>
          </a:xfrm>
          <a:prstGeom prst="line">
            <a:avLst/>
          </a:prstGeom>
          <a:noFill/>
          <a:ln w="9525">
            <a:solidFill>
              <a:schemeClr val="tx1"/>
            </a:solidFill>
            <a:round/>
            <a:headEnd/>
            <a:tailEnd/>
          </a:ln>
        </p:spPr>
        <p:txBody>
          <a:bodyPr/>
          <a:lstStyle/>
          <a:p>
            <a:endParaRPr lang="en-US"/>
          </a:p>
        </p:txBody>
      </p:sp>
      <p:sp>
        <p:nvSpPr>
          <p:cNvPr id="79894" name="Line 25"/>
          <p:cNvSpPr>
            <a:spLocks noChangeShapeType="1"/>
          </p:cNvSpPr>
          <p:nvPr/>
        </p:nvSpPr>
        <p:spPr bwMode="auto">
          <a:xfrm flipV="1">
            <a:off x="1908175" y="2924175"/>
            <a:ext cx="1727200" cy="792163"/>
          </a:xfrm>
          <a:prstGeom prst="line">
            <a:avLst/>
          </a:prstGeom>
          <a:noFill/>
          <a:ln w="9525">
            <a:solidFill>
              <a:schemeClr val="tx1"/>
            </a:solidFill>
            <a:round/>
            <a:headEnd/>
            <a:tailEnd/>
          </a:ln>
        </p:spPr>
        <p:txBody>
          <a:bodyPr/>
          <a:lstStyle/>
          <a:p>
            <a:endParaRPr lang="en-US"/>
          </a:p>
        </p:txBody>
      </p:sp>
      <p:sp>
        <p:nvSpPr>
          <p:cNvPr id="79895" name="Line 26"/>
          <p:cNvSpPr>
            <a:spLocks noChangeShapeType="1"/>
          </p:cNvSpPr>
          <p:nvPr/>
        </p:nvSpPr>
        <p:spPr bwMode="auto">
          <a:xfrm>
            <a:off x="3635375" y="2924175"/>
            <a:ext cx="0" cy="792163"/>
          </a:xfrm>
          <a:prstGeom prst="line">
            <a:avLst/>
          </a:prstGeom>
          <a:noFill/>
          <a:ln w="9525">
            <a:solidFill>
              <a:schemeClr val="tx1"/>
            </a:solidFill>
            <a:round/>
            <a:headEnd/>
            <a:tailEnd type="triangle" w="med" len="med"/>
          </a:ln>
        </p:spPr>
        <p:txBody>
          <a:bodyPr/>
          <a:lstStyle/>
          <a:p>
            <a:endParaRPr lang="en-US"/>
          </a:p>
        </p:txBody>
      </p:sp>
      <p:sp>
        <p:nvSpPr>
          <p:cNvPr id="79896" name="Line 27"/>
          <p:cNvSpPr>
            <a:spLocks noChangeShapeType="1"/>
          </p:cNvSpPr>
          <p:nvPr/>
        </p:nvSpPr>
        <p:spPr bwMode="auto">
          <a:xfrm>
            <a:off x="3203575" y="3141663"/>
            <a:ext cx="0" cy="576262"/>
          </a:xfrm>
          <a:prstGeom prst="line">
            <a:avLst/>
          </a:prstGeom>
          <a:noFill/>
          <a:ln w="9525">
            <a:solidFill>
              <a:schemeClr val="tx1"/>
            </a:solidFill>
            <a:round/>
            <a:headEnd/>
            <a:tailEnd type="triangle" w="med" len="med"/>
          </a:ln>
        </p:spPr>
        <p:txBody>
          <a:bodyPr/>
          <a:lstStyle/>
          <a:p>
            <a:endParaRPr lang="en-US"/>
          </a:p>
        </p:txBody>
      </p:sp>
      <p:sp>
        <p:nvSpPr>
          <p:cNvPr id="79897" name="Line 28"/>
          <p:cNvSpPr>
            <a:spLocks noChangeShapeType="1"/>
          </p:cNvSpPr>
          <p:nvPr/>
        </p:nvSpPr>
        <p:spPr bwMode="auto">
          <a:xfrm>
            <a:off x="2755446" y="3348828"/>
            <a:ext cx="0" cy="359346"/>
          </a:xfrm>
          <a:prstGeom prst="line">
            <a:avLst/>
          </a:prstGeom>
          <a:noFill/>
          <a:ln w="9525">
            <a:solidFill>
              <a:schemeClr val="tx1"/>
            </a:solidFill>
            <a:round/>
            <a:headEnd/>
            <a:tailEnd type="triangle" w="med" len="med"/>
          </a:ln>
        </p:spPr>
        <p:txBody>
          <a:bodyPr/>
          <a:lstStyle/>
          <a:p>
            <a:endParaRPr lang="en-US"/>
          </a:p>
        </p:txBody>
      </p:sp>
      <p:sp>
        <p:nvSpPr>
          <p:cNvPr id="79898" name="Line 29"/>
          <p:cNvSpPr>
            <a:spLocks noChangeShapeType="1"/>
          </p:cNvSpPr>
          <p:nvPr/>
        </p:nvSpPr>
        <p:spPr bwMode="auto">
          <a:xfrm>
            <a:off x="2380796" y="3500438"/>
            <a:ext cx="0" cy="215900"/>
          </a:xfrm>
          <a:prstGeom prst="line">
            <a:avLst/>
          </a:prstGeom>
          <a:noFill/>
          <a:ln w="9525">
            <a:solidFill>
              <a:schemeClr val="tx1"/>
            </a:solidFill>
            <a:round/>
            <a:headEnd/>
            <a:tailEnd type="triangle" w="med" len="med"/>
          </a:ln>
        </p:spPr>
        <p:txBody>
          <a:bodyPr/>
          <a:lstStyle/>
          <a:p>
            <a:endParaRPr lang="en-US"/>
          </a:p>
        </p:txBody>
      </p:sp>
      <p:sp>
        <p:nvSpPr>
          <p:cNvPr id="79899" name="Text Box 30"/>
          <p:cNvSpPr txBox="1">
            <a:spLocks noChangeArrowheads="1"/>
          </p:cNvSpPr>
          <p:nvPr/>
        </p:nvSpPr>
        <p:spPr bwMode="auto">
          <a:xfrm>
            <a:off x="3708400" y="2708275"/>
            <a:ext cx="1670050" cy="366713"/>
          </a:xfrm>
          <a:prstGeom prst="rect">
            <a:avLst/>
          </a:prstGeom>
          <a:noFill/>
          <a:ln w="9525">
            <a:noFill/>
            <a:miter lim="800000"/>
            <a:headEnd/>
            <a:tailEnd/>
          </a:ln>
        </p:spPr>
        <p:txBody>
          <a:bodyPr wrap="none">
            <a:spAutoFit/>
          </a:bodyPr>
          <a:lstStyle/>
          <a:p>
            <a:r>
              <a:rPr lang="en-US"/>
              <a:t>w  force/length</a:t>
            </a:r>
          </a:p>
        </p:txBody>
      </p:sp>
      <p:sp>
        <p:nvSpPr>
          <p:cNvPr id="79900" name="Text Box 31"/>
          <p:cNvSpPr txBox="1">
            <a:spLocks noChangeArrowheads="1"/>
          </p:cNvSpPr>
          <p:nvPr/>
        </p:nvSpPr>
        <p:spPr bwMode="auto">
          <a:xfrm>
            <a:off x="2843213" y="3860800"/>
            <a:ext cx="311150" cy="366713"/>
          </a:xfrm>
          <a:prstGeom prst="rect">
            <a:avLst/>
          </a:prstGeom>
          <a:noFill/>
          <a:ln w="9525">
            <a:noFill/>
            <a:miter lim="800000"/>
            <a:headEnd/>
            <a:tailEnd/>
          </a:ln>
        </p:spPr>
        <p:txBody>
          <a:bodyPr wrap="none">
            <a:spAutoFit/>
          </a:bodyPr>
          <a:lstStyle/>
          <a:p>
            <a:r>
              <a:rPr lang="en-US"/>
              <a:t>L</a:t>
            </a:r>
          </a:p>
        </p:txBody>
      </p:sp>
      <p:sp>
        <p:nvSpPr>
          <p:cNvPr id="79901" name="Line 32"/>
          <p:cNvSpPr>
            <a:spLocks noChangeShapeType="1"/>
          </p:cNvSpPr>
          <p:nvPr/>
        </p:nvSpPr>
        <p:spPr bwMode="auto">
          <a:xfrm>
            <a:off x="5003800" y="3716338"/>
            <a:ext cx="3384550" cy="0"/>
          </a:xfrm>
          <a:prstGeom prst="line">
            <a:avLst/>
          </a:prstGeom>
          <a:noFill/>
          <a:ln w="9525">
            <a:solidFill>
              <a:schemeClr val="tx1"/>
            </a:solidFill>
            <a:round/>
            <a:headEnd/>
            <a:tailEnd/>
          </a:ln>
        </p:spPr>
        <p:txBody>
          <a:bodyPr/>
          <a:lstStyle/>
          <a:p>
            <a:endParaRPr lang="en-US"/>
          </a:p>
        </p:txBody>
      </p:sp>
      <p:sp>
        <p:nvSpPr>
          <p:cNvPr id="79902" name="AutoShape 33"/>
          <p:cNvSpPr>
            <a:spLocks noChangeArrowheads="1"/>
          </p:cNvSpPr>
          <p:nvPr/>
        </p:nvSpPr>
        <p:spPr bwMode="auto">
          <a:xfrm flipH="1">
            <a:off x="5724525" y="2852738"/>
            <a:ext cx="1800225" cy="863600"/>
          </a:xfrm>
          <a:prstGeom prst="rtTriangle">
            <a:avLst/>
          </a:prstGeom>
          <a:solidFill>
            <a:schemeClr val="bg1"/>
          </a:solidFill>
          <a:ln w="9525">
            <a:solidFill>
              <a:schemeClr val="tx1"/>
            </a:solidFill>
            <a:miter lim="800000"/>
            <a:headEnd/>
            <a:tailEnd/>
          </a:ln>
        </p:spPr>
        <p:txBody>
          <a:bodyPr wrap="none" anchor="ctr"/>
          <a:lstStyle/>
          <a:p>
            <a:endParaRPr lang="en-US"/>
          </a:p>
        </p:txBody>
      </p:sp>
      <p:sp>
        <p:nvSpPr>
          <p:cNvPr id="79903" name="Line 34"/>
          <p:cNvSpPr>
            <a:spLocks noChangeShapeType="1"/>
          </p:cNvSpPr>
          <p:nvPr/>
        </p:nvSpPr>
        <p:spPr bwMode="auto">
          <a:xfrm>
            <a:off x="7019925" y="2636838"/>
            <a:ext cx="0" cy="863600"/>
          </a:xfrm>
          <a:prstGeom prst="line">
            <a:avLst/>
          </a:prstGeom>
          <a:noFill/>
          <a:ln w="28575">
            <a:solidFill>
              <a:schemeClr val="tx1"/>
            </a:solidFill>
            <a:round/>
            <a:headEnd/>
            <a:tailEnd type="triangle" w="med" len="med"/>
          </a:ln>
        </p:spPr>
        <p:txBody>
          <a:bodyPr/>
          <a:lstStyle/>
          <a:p>
            <a:endParaRPr lang="en-US"/>
          </a:p>
        </p:txBody>
      </p:sp>
      <p:sp>
        <p:nvSpPr>
          <p:cNvPr id="79904" name="Text Box 35"/>
          <p:cNvSpPr txBox="1">
            <a:spLocks noChangeArrowheads="1"/>
          </p:cNvSpPr>
          <p:nvPr/>
        </p:nvSpPr>
        <p:spPr bwMode="auto">
          <a:xfrm>
            <a:off x="7019925" y="2205038"/>
            <a:ext cx="1101584" cy="369332"/>
          </a:xfrm>
          <a:prstGeom prst="rect">
            <a:avLst/>
          </a:prstGeom>
          <a:noFill/>
          <a:ln w="9525">
            <a:noFill/>
            <a:miter lim="800000"/>
            <a:headEnd/>
            <a:tailEnd/>
          </a:ln>
        </p:spPr>
        <p:txBody>
          <a:bodyPr wrap="none">
            <a:spAutoFit/>
          </a:bodyPr>
          <a:lstStyle/>
          <a:p>
            <a:r>
              <a:rPr lang="en-US" dirty="0"/>
              <a:t>R = </a:t>
            </a:r>
            <a:r>
              <a:rPr lang="en-US" dirty="0" err="1"/>
              <a:t>wL</a:t>
            </a:r>
            <a:r>
              <a:rPr lang="en-US" dirty="0"/>
              <a:t>/2</a:t>
            </a:r>
          </a:p>
        </p:txBody>
      </p:sp>
      <p:sp>
        <p:nvSpPr>
          <p:cNvPr id="79905" name="Line 36"/>
          <p:cNvSpPr>
            <a:spLocks noChangeShapeType="1"/>
          </p:cNvSpPr>
          <p:nvPr/>
        </p:nvSpPr>
        <p:spPr bwMode="auto">
          <a:xfrm>
            <a:off x="7524750" y="3789363"/>
            <a:ext cx="0" cy="287337"/>
          </a:xfrm>
          <a:prstGeom prst="line">
            <a:avLst/>
          </a:prstGeom>
          <a:noFill/>
          <a:ln w="9525">
            <a:solidFill>
              <a:schemeClr val="tx1"/>
            </a:solidFill>
            <a:round/>
            <a:headEnd/>
            <a:tailEnd/>
          </a:ln>
        </p:spPr>
        <p:txBody>
          <a:bodyPr/>
          <a:lstStyle/>
          <a:p>
            <a:endParaRPr lang="en-US"/>
          </a:p>
        </p:txBody>
      </p:sp>
      <p:sp>
        <p:nvSpPr>
          <p:cNvPr id="79906" name="Line 37"/>
          <p:cNvSpPr>
            <a:spLocks noChangeShapeType="1"/>
          </p:cNvSpPr>
          <p:nvPr/>
        </p:nvSpPr>
        <p:spPr bwMode="auto">
          <a:xfrm>
            <a:off x="7019925" y="3789363"/>
            <a:ext cx="0" cy="287337"/>
          </a:xfrm>
          <a:prstGeom prst="line">
            <a:avLst/>
          </a:prstGeom>
          <a:noFill/>
          <a:ln w="9525">
            <a:solidFill>
              <a:schemeClr val="tx1"/>
            </a:solidFill>
            <a:round/>
            <a:headEnd/>
            <a:tailEnd/>
          </a:ln>
        </p:spPr>
        <p:txBody>
          <a:bodyPr/>
          <a:lstStyle/>
          <a:p>
            <a:endParaRPr lang="en-US"/>
          </a:p>
        </p:txBody>
      </p:sp>
      <p:sp>
        <p:nvSpPr>
          <p:cNvPr id="79907" name="Line 38"/>
          <p:cNvSpPr>
            <a:spLocks noChangeShapeType="1"/>
          </p:cNvSpPr>
          <p:nvPr/>
        </p:nvSpPr>
        <p:spPr bwMode="auto">
          <a:xfrm>
            <a:off x="7019925" y="3933825"/>
            <a:ext cx="504825" cy="0"/>
          </a:xfrm>
          <a:prstGeom prst="line">
            <a:avLst/>
          </a:prstGeom>
          <a:noFill/>
          <a:ln w="9525">
            <a:solidFill>
              <a:schemeClr val="tx1"/>
            </a:solidFill>
            <a:round/>
            <a:headEnd type="triangle" w="med" len="med"/>
            <a:tailEnd type="triangle" w="med" len="med"/>
          </a:ln>
        </p:spPr>
        <p:txBody>
          <a:bodyPr/>
          <a:lstStyle/>
          <a:p>
            <a:endParaRPr lang="en-US"/>
          </a:p>
        </p:txBody>
      </p:sp>
      <p:sp>
        <p:nvSpPr>
          <p:cNvPr id="79908" name="Text Box 39"/>
          <p:cNvSpPr txBox="1">
            <a:spLocks noChangeArrowheads="1"/>
          </p:cNvSpPr>
          <p:nvPr/>
        </p:nvSpPr>
        <p:spPr bwMode="auto">
          <a:xfrm>
            <a:off x="7000875" y="4024313"/>
            <a:ext cx="501650" cy="366712"/>
          </a:xfrm>
          <a:prstGeom prst="rect">
            <a:avLst/>
          </a:prstGeom>
          <a:noFill/>
          <a:ln w="9525">
            <a:noFill/>
            <a:miter lim="800000"/>
            <a:headEnd/>
            <a:tailEnd/>
          </a:ln>
        </p:spPr>
        <p:txBody>
          <a:bodyPr wrap="none">
            <a:spAutoFit/>
          </a:bodyPr>
          <a:lstStyle/>
          <a:p>
            <a:r>
              <a:rPr lang="en-US"/>
              <a:t>L/3</a:t>
            </a:r>
          </a:p>
        </p:txBody>
      </p:sp>
      <p:sp>
        <p:nvSpPr>
          <p:cNvPr id="79909" name="Text Box 40"/>
          <p:cNvSpPr txBox="1">
            <a:spLocks noChangeArrowheads="1"/>
          </p:cNvSpPr>
          <p:nvPr/>
        </p:nvSpPr>
        <p:spPr bwMode="auto">
          <a:xfrm>
            <a:off x="663575" y="136525"/>
            <a:ext cx="1250950" cy="366713"/>
          </a:xfrm>
          <a:prstGeom prst="rect">
            <a:avLst/>
          </a:prstGeom>
          <a:noFill/>
          <a:ln w="9525">
            <a:noFill/>
            <a:miter lim="800000"/>
            <a:headEnd/>
            <a:tailEnd/>
          </a:ln>
        </p:spPr>
        <p:txBody>
          <a:bodyPr wrap="none">
            <a:spAutoFit/>
          </a:bodyPr>
          <a:lstStyle/>
          <a:p>
            <a:r>
              <a:rPr lang="en-US"/>
              <a:t>Examples: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62" name="Text Box 26"/>
          <p:cNvSpPr txBox="1">
            <a:spLocks noChangeArrowheads="1"/>
          </p:cNvSpPr>
          <p:nvPr/>
        </p:nvSpPr>
        <p:spPr bwMode="auto">
          <a:xfrm>
            <a:off x="192404" y="73320"/>
            <a:ext cx="2667789" cy="2031325"/>
          </a:xfrm>
          <a:prstGeom prst="rect">
            <a:avLst/>
          </a:prstGeom>
          <a:noFill/>
          <a:ln w="9525">
            <a:noFill/>
            <a:miter lim="800000"/>
            <a:headEnd/>
            <a:tailEnd/>
          </a:ln>
        </p:spPr>
        <p:txBody>
          <a:bodyPr wrap="square">
            <a:spAutoFit/>
          </a:bodyPr>
          <a:lstStyle/>
          <a:p>
            <a:r>
              <a:rPr lang="en-US" dirty="0">
                <a:solidFill>
                  <a:srgbClr val="C00000"/>
                </a:solidFill>
              </a:rPr>
              <a:t>Example 7.6</a:t>
            </a:r>
          </a:p>
          <a:p>
            <a:endParaRPr lang="en-US" dirty="0">
              <a:solidFill>
                <a:srgbClr val="C00000"/>
              </a:solidFill>
            </a:endParaRPr>
          </a:p>
          <a:p>
            <a:r>
              <a:rPr lang="en-US" dirty="0"/>
              <a:t>Determine the resultant force R of the distributed load and locate it with respect to the origin, O.</a:t>
            </a:r>
          </a:p>
        </p:txBody>
      </p:sp>
      <p:sp>
        <p:nvSpPr>
          <p:cNvPr id="22532" name="Rectangle 4"/>
          <p:cNvSpPr>
            <a:spLocks noChangeArrowheads="1"/>
          </p:cNvSpPr>
          <p:nvPr/>
        </p:nvSpPr>
        <p:spPr bwMode="auto">
          <a:xfrm>
            <a:off x="3393759" y="2070650"/>
            <a:ext cx="4176712" cy="144463"/>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9543" name="Line 7"/>
          <p:cNvSpPr>
            <a:spLocks noChangeShapeType="1"/>
          </p:cNvSpPr>
          <p:nvPr/>
        </p:nvSpPr>
        <p:spPr bwMode="auto">
          <a:xfrm flipV="1">
            <a:off x="4689159" y="991150"/>
            <a:ext cx="2881312" cy="576263"/>
          </a:xfrm>
          <a:prstGeom prst="line">
            <a:avLst/>
          </a:prstGeom>
          <a:noFill/>
          <a:ln w="9525">
            <a:solidFill>
              <a:schemeClr val="tx1"/>
            </a:solidFill>
            <a:round/>
            <a:headEnd/>
            <a:tailEnd/>
          </a:ln>
        </p:spPr>
        <p:txBody>
          <a:bodyPr/>
          <a:lstStyle/>
          <a:p>
            <a:endParaRPr lang="en-US"/>
          </a:p>
        </p:txBody>
      </p:sp>
      <p:sp>
        <p:nvSpPr>
          <p:cNvPr id="19544" name="Line 8"/>
          <p:cNvSpPr>
            <a:spLocks noChangeShapeType="1"/>
          </p:cNvSpPr>
          <p:nvPr/>
        </p:nvSpPr>
        <p:spPr bwMode="auto">
          <a:xfrm>
            <a:off x="7641909" y="2142088"/>
            <a:ext cx="936625" cy="0"/>
          </a:xfrm>
          <a:prstGeom prst="line">
            <a:avLst/>
          </a:prstGeom>
          <a:noFill/>
          <a:ln w="9525">
            <a:solidFill>
              <a:schemeClr val="tx1"/>
            </a:solidFill>
            <a:round/>
            <a:headEnd/>
            <a:tailEnd type="triangle" w="med" len="med"/>
          </a:ln>
        </p:spPr>
        <p:txBody>
          <a:bodyPr/>
          <a:lstStyle/>
          <a:p>
            <a:endParaRPr lang="en-US"/>
          </a:p>
        </p:txBody>
      </p:sp>
      <p:sp>
        <p:nvSpPr>
          <p:cNvPr id="19545" name="Line 9"/>
          <p:cNvSpPr>
            <a:spLocks noChangeShapeType="1"/>
          </p:cNvSpPr>
          <p:nvPr/>
        </p:nvSpPr>
        <p:spPr bwMode="auto">
          <a:xfrm flipV="1">
            <a:off x="3393759" y="846688"/>
            <a:ext cx="0" cy="1152525"/>
          </a:xfrm>
          <a:prstGeom prst="line">
            <a:avLst/>
          </a:prstGeom>
          <a:noFill/>
          <a:ln w="9525">
            <a:solidFill>
              <a:schemeClr val="tx1"/>
            </a:solidFill>
            <a:round/>
            <a:headEnd/>
            <a:tailEnd type="triangle" w="med" len="med"/>
          </a:ln>
        </p:spPr>
        <p:txBody>
          <a:bodyPr/>
          <a:lstStyle/>
          <a:p>
            <a:endParaRPr lang="en-US"/>
          </a:p>
        </p:txBody>
      </p:sp>
      <p:sp>
        <p:nvSpPr>
          <p:cNvPr id="19546" name="Text Box 10"/>
          <p:cNvSpPr txBox="1">
            <a:spLocks noChangeArrowheads="1"/>
          </p:cNvSpPr>
          <p:nvPr/>
        </p:nvSpPr>
        <p:spPr bwMode="auto">
          <a:xfrm>
            <a:off x="8630921" y="2089700"/>
            <a:ext cx="298450" cy="366713"/>
          </a:xfrm>
          <a:prstGeom prst="rect">
            <a:avLst/>
          </a:prstGeom>
          <a:noFill/>
          <a:ln w="9525">
            <a:noFill/>
            <a:miter lim="800000"/>
            <a:headEnd/>
            <a:tailEnd/>
          </a:ln>
        </p:spPr>
        <p:txBody>
          <a:bodyPr wrap="none">
            <a:spAutoFit/>
          </a:bodyPr>
          <a:lstStyle/>
          <a:p>
            <a:r>
              <a:rPr lang="en-US"/>
              <a:t>x</a:t>
            </a:r>
          </a:p>
        </p:txBody>
      </p:sp>
      <p:sp>
        <p:nvSpPr>
          <p:cNvPr id="19547" name="Text Box 11"/>
          <p:cNvSpPr txBox="1">
            <a:spLocks noChangeArrowheads="1"/>
          </p:cNvSpPr>
          <p:nvPr/>
        </p:nvSpPr>
        <p:spPr bwMode="auto">
          <a:xfrm>
            <a:off x="3471855" y="624438"/>
            <a:ext cx="298450" cy="366712"/>
          </a:xfrm>
          <a:prstGeom prst="rect">
            <a:avLst/>
          </a:prstGeom>
          <a:noFill/>
          <a:ln w="9525">
            <a:noFill/>
            <a:miter lim="800000"/>
            <a:headEnd/>
            <a:tailEnd/>
          </a:ln>
        </p:spPr>
        <p:txBody>
          <a:bodyPr wrap="none">
            <a:spAutoFit/>
          </a:bodyPr>
          <a:lstStyle/>
          <a:p>
            <a:r>
              <a:rPr lang="en-US" dirty="0"/>
              <a:t>y</a:t>
            </a:r>
          </a:p>
        </p:txBody>
      </p:sp>
      <p:sp>
        <p:nvSpPr>
          <p:cNvPr id="19548" name="Line 12"/>
          <p:cNvSpPr>
            <a:spLocks noChangeShapeType="1"/>
          </p:cNvSpPr>
          <p:nvPr/>
        </p:nvSpPr>
        <p:spPr bwMode="auto">
          <a:xfrm>
            <a:off x="5122546" y="1494388"/>
            <a:ext cx="0" cy="576262"/>
          </a:xfrm>
          <a:prstGeom prst="line">
            <a:avLst/>
          </a:prstGeom>
          <a:noFill/>
          <a:ln w="9525">
            <a:solidFill>
              <a:schemeClr val="tx1"/>
            </a:solidFill>
            <a:round/>
            <a:headEnd/>
            <a:tailEnd type="triangle" w="med" len="med"/>
          </a:ln>
        </p:spPr>
        <p:txBody>
          <a:bodyPr/>
          <a:lstStyle/>
          <a:p>
            <a:endParaRPr lang="en-US"/>
          </a:p>
        </p:txBody>
      </p:sp>
      <p:sp>
        <p:nvSpPr>
          <p:cNvPr id="19549" name="Line 13"/>
          <p:cNvSpPr>
            <a:spLocks noChangeShapeType="1"/>
          </p:cNvSpPr>
          <p:nvPr/>
        </p:nvSpPr>
        <p:spPr bwMode="auto">
          <a:xfrm>
            <a:off x="5544821" y="1408663"/>
            <a:ext cx="0" cy="649287"/>
          </a:xfrm>
          <a:prstGeom prst="line">
            <a:avLst/>
          </a:prstGeom>
          <a:noFill/>
          <a:ln w="9525">
            <a:solidFill>
              <a:schemeClr val="tx1"/>
            </a:solidFill>
            <a:round/>
            <a:headEnd/>
            <a:tailEnd type="triangle" w="med" len="med"/>
          </a:ln>
        </p:spPr>
        <p:txBody>
          <a:bodyPr/>
          <a:lstStyle/>
          <a:p>
            <a:endParaRPr lang="en-US"/>
          </a:p>
        </p:txBody>
      </p:sp>
      <p:sp>
        <p:nvSpPr>
          <p:cNvPr id="19550" name="Line 14"/>
          <p:cNvSpPr>
            <a:spLocks noChangeShapeType="1"/>
          </p:cNvSpPr>
          <p:nvPr/>
        </p:nvSpPr>
        <p:spPr bwMode="auto">
          <a:xfrm>
            <a:off x="5986146" y="1327700"/>
            <a:ext cx="7938" cy="747713"/>
          </a:xfrm>
          <a:prstGeom prst="line">
            <a:avLst/>
          </a:prstGeom>
          <a:noFill/>
          <a:ln w="9525">
            <a:solidFill>
              <a:schemeClr val="tx1"/>
            </a:solidFill>
            <a:round/>
            <a:headEnd/>
            <a:tailEnd type="triangle" w="med" len="med"/>
          </a:ln>
        </p:spPr>
        <p:txBody>
          <a:bodyPr/>
          <a:lstStyle/>
          <a:p>
            <a:endParaRPr lang="en-US"/>
          </a:p>
        </p:txBody>
      </p:sp>
      <p:sp>
        <p:nvSpPr>
          <p:cNvPr id="19551" name="Line 15"/>
          <p:cNvSpPr>
            <a:spLocks noChangeShapeType="1"/>
          </p:cNvSpPr>
          <p:nvPr/>
        </p:nvSpPr>
        <p:spPr bwMode="auto">
          <a:xfrm>
            <a:off x="6489384" y="1207050"/>
            <a:ext cx="7937" cy="877888"/>
          </a:xfrm>
          <a:prstGeom prst="line">
            <a:avLst/>
          </a:prstGeom>
          <a:noFill/>
          <a:ln w="9525">
            <a:solidFill>
              <a:schemeClr val="tx1"/>
            </a:solidFill>
            <a:round/>
            <a:headEnd/>
            <a:tailEnd type="triangle" w="med" len="med"/>
          </a:ln>
        </p:spPr>
        <p:txBody>
          <a:bodyPr/>
          <a:lstStyle/>
          <a:p>
            <a:endParaRPr lang="en-US"/>
          </a:p>
        </p:txBody>
      </p:sp>
      <p:sp>
        <p:nvSpPr>
          <p:cNvPr id="19552" name="Line 16"/>
          <p:cNvSpPr>
            <a:spLocks noChangeShapeType="1"/>
          </p:cNvSpPr>
          <p:nvPr/>
        </p:nvSpPr>
        <p:spPr bwMode="auto">
          <a:xfrm>
            <a:off x="6994209" y="1134025"/>
            <a:ext cx="0" cy="936625"/>
          </a:xfrm>
          <a:prstGeom prst="line">
            <a:avLst/>
          </a:prstGeom>
          <a:noFill/>
          <a:ln w="9525">
            <a:solidFill>
              <a:schemeClr val="tx1"/>
            </a:solidFill>
            <a:round/>
            <a:headEnd/>
            <a:tailEnd type="triangle" w="med" len="med"/>
          </a:ln>
        </p:spPr>
        <p:txBody>
          <a:bodyPr/>
          <a:lstStyle/>
          <a:p>
            <a:endParaRPr lang="en-US"/>
          </a:p>
        </p:txBody>
      </p:sp>
      <p:sp>
        <p:nvSpPr>
          <p:cNvPr id="19553" name="Line 17"/>
          <p:cNvSpPr>
            <a:spLocks noChangeShapeType="1"/>
          </p:cNvSpPr>
          <p:nvPr/>
        </p:nvSpPr>
        <p:spPr bwMode="auto">
          <a:xfrm>
            <a:off x="7570471" y="991150"/>
            <a:ext cx="0" cy="1079500"/>
          </a:xfrm>
          <a:prstGeom prst="line">
            <a:avLst/>
          </a:prstGeom>
          <a:noFill/>
          <a:ln w="9525">
            <a:solidFill>
              <a:schemeClr val="tx1"/>
            </a:solidFill>
            <a:round/>
            <a:headEnd/>
            <a:tailEnd type="triangle" w="med" len="med"/>
          </a:ln>
        </p:spPr>
        <p:txBody>
          <a:bodyPr/>
          <a:lstStyle/>
          <a:p>
            <a:endParaRPr lang="en-US"/>
          </a:p>
        </p:txBody>
      </p:sp>
      <p:sp>
        <p:nvSpPr>
          <p:cNvPr id="19554" name="Line 18"/>
          <p:cNvSpPr>
            <a:spLocks noChangeShapeType="1"/>
          </p:cNvSpPr>
          <p:nvPr/>
        </p:nvSpPr>
        <p:spPr bwMode="auto">
          <a:xfrm>
            <a:off x="4689159" y="1567413"/>
            <a:ext cx="0" cy="503237"/>
          </a:xfrm>
          <a:prstGeom prst="line">
            <a:avLst/>
          </a:prstGeom>
          <a:noFill/>
          <a:ln w="9525">
            <a:solidFill>
              <a:schemeClr val="tx1"/>
            </a:solidFill>
            <a:round/>
            <a:headEnd/>
            <a:tailEnd type="triangle" w="med" len="med"/>
          </a:ln>
        </p:spPr>
        <p:txBody>
          <a:bodyPr/>
          <a:lstStyle/>
          <a:p>
            <a:endParaRPr lang="en-US"/>
          </a:p>
        </p:txBody>
      </p:sp>
      <p:sp>
        <p:nvSpPr>
          <p:cNvPr id="19555" name="Text Box 19"/>
          <p:cNvSpPr txBox="1">
            <a:spLocks noChangeArrowheads="1"/>
          </p:cNvSpPr>
          <p:nvPr/>
        </p:nvSpPr>
        <p:spPr bwMode="auto">
          <a:xfrm>
            <a:off x="3970021" y="1134025"/>
            <a:ext cx="1136650" cy="366713"/>
          </a:xfrm>
          <a:prstGeom prst="rect">
            <a:avLst/>
          </a:prstGeom>
          <a:noFill/>
          <a:ln w="9525">
            <a:noFill/>
            <a:miter lim="800000"/>
            <a:headEnd/>
            <a:tailEnd/>
          </a:ln>
        </p:spPr>
        <p:txBody>
          <a:bodyPr>
            <a:spAutoFit/>
          </a:bodyPr>
          <a:lstStyle/>
          <a:p>
            <a:pPr>
              <a:spcBef>
                <a:spcPct val="50000"/>
              </a:spcBef>
            </a:pPr>
            <a:r>
              <a:rPr lang="en-US"/>
              <a:t>2.5 kN/m</a:t>
            </a:r>
          </a:p>
        </p:txBody>
      </p:sp>
      <p:sp>
        <p:nvSpPr>
          <p:cNvPr id="19556" name="Text Box 20"/>
          <p:cNvSpPr txBox="1">
            <a:spLocks noChangeArrowheads="1"/>
          </p:cNvSpPr>
          <p:nvPr/>
        </p:nvSpPr>
        <p:spPr bwMode="auto">
          <a:xfrm>
            <a:off x="7765734" y="649838"/>
            <a:ext cx="1098550" cy="366712"/>
          </a:xfrm>
          <a:prstGeom prst="rect">
            <a:avLst/>
          </a:prstGeom>
          <a:noFill/>
          <a:ln w="9525">
            <a:noFill/>
            <a:miter lim="800000"/>
            <a:headEnd/>
            <a:tailEnd/>
          </a:ln>
        </p:spPr>
        <p:txBody>
          <a:bodyPr wrap="none">
            <a:spAutoFit/>
          </a:bodyPr>
          <a:lstStyle/>
          <a:p>
            <a:r>
              <a:rPr lang="en-US"/>
              <a:t>5.0 kN/m</a:t>
            </a:r>
          </a:p>
        </p:txBody>
      </p:sp>
      <p:sp>
        <p:nvSpPr>
          <p:cNvPr id="19557" name="Line 21"/>
          <p:cNvSpPr>
            <a:spLocks noChangeShapeType="1"/>
          </p:cNvSpPr>
          <p:nvPr/>
        </p:nvSpPr>
        <p:spPr bwMode="auto">
          <a:xfrm>
            <a:off x="7570471" y="2286550"/>
            <a:ext cx="0" cy="431800"/>
          </a:xfrm>
          <a:prstGeom prst="line">
            <a:avLst/>
          </a:prstGeom>
          <a:noFill/>
          <a:ln w="9525">
            <a:solidFill>
              <a:schemeClr val="tx1"/>
            </a:solidFill>
            <a:round/>
            <a:headEnd/>
            <a:tailEnd/>
          </a:ln>
        </p:spPr>
        <p:txBody>
          <a:bodyPr/>
          <a:lstStyle/>
          <a:p>
            <a:endParaRPr lang="en-US"/>
          </a:p>
        </p:txBody>
      </p:sp>
      <p:sp>
        <p:nvSpPr>
          <p:cNvPr id="19558" name="Line 22"/>
          <p:cNvSpPr>
            <a:spLocks noChangeShapeType="1"/>
          </p:cNvSpPr>
          <p:nvPr/>
        </p:nvSpPr>
        <p:spPr bwMode="auto">
          <a:xfrm>
            <a:off x="4689159" y="2286550"/>
            <a:ext cx="0" cy="431800"/>
          </a:xfrm>
          <a:prstGeom prst="line">
            <a:avLst/>
          </a:prstGeom>
          <a:noFill/>
          <a:ln w="9525">
            <a:solidFill>
              <a:schemeClr val="tx1"/>
            </a:solidFill>
            <a:round/>
            <a:headEnd/>
            <a:tailEnd/>
          </a:ln>
        </p:spPr>
        <p:txBody>
          <a:bodyPr/>
          <a:lstStyle/>
          <a:p>
            <a:endParaRPr lang="en-US"/>
          </a:p>
        </p:txBody>
      </p:sp>
      <p:sp>
        <p:nvSpPr>
          <p:cNvPr id="19559" name="Line 23"/>
          <p:cNvSpPr>
            <a:spLocks noChangeShapeType="1"/>
          </p:cNvSpPr>
          <p:nvPr/>
        </p:nvSpPr>
        <p:spPr bwMode="auto">
          <a:xfrm>
            <a:off x="3393759" y="2286550"/>
            <a:ext cx="0" cy="431800"/>
          </a:xfrm>
          <a:prstGeom prst="line">
            <a:avLst/>
          </a:prstGeom>
          <a:noFill/>
          <a:ln w="9525">
            <a:solidFill>
              <a:schemeClr val="tx1"/>
            </a:solidFill>
            <a:round/>
            <a:headEnd/>
            <a:tailEnd/>
          </a:ln>
        </p:spPr>
        <p:txBody>
          <a:bodyPr/>
          <a:lstStyle/>
          <a:p>
            <a:endParaRPr lang="en-US"/>
          </a:p>
        </p:txBody>
      </p:sp>
      <p:sp>
        <p:nvSpPr>
          <p:cNvPr id="19560" name="Text Box 24"/>
          <p:cNvSpPr txBox="1">
            <a:spLocks noChangeArrowheads="1"/>
          </p:cNvSpPr>
          <p:nvPr/>
        </p:nvSpPr>
        <p:spPr bwMode="auto">
          <a:xfrm>
            <a:off x="3849282" y="2424154"/>
            <a:ext cx="470000" cy="338554"/>
          </a:xfrm>
          <a:prstGeom prst="rect">
            <a:avLst/>
          </a:prstGeom>
          <a:noFill/>
          <a:ln w="9525">
            <a:noFill/>
            <a:miter lim="800000"/>
            <a:headEnd/>
            <a:tailEnd/>
          </a:ln>
        </p:spPr>
        <p:txBody>
          <a:bodyPr wrap="none">
            <a:spAutoFit/>
          </a:bodyPr>
          <a:lstStyle/>
          <a:p>
            <a:r>
              <a:rPr lang="en-US" sz="1600" dirty="0"/>
              <a:t>2m</a:t>
            </a:r>
          </a:p>
        </p:txBody>
      </p:sp>
      <p:sp>
        <p:nvSpPr>
          <p:cNvPr id="19561" name="Text Box 25"/>
          <p:cNvSpPr txBox="1">
            <a:spLocks noChangeArrowheads="1"/>
          </p:cNvSpPr>
          <p:nvPr/>
        </p:nvSpPr>
        <p:spPr bwMode="auto">
          <a:xfrm>
            <a:off x="5894815" y="2496281"/>
            <a:ext cx="470000" cy="338554"/>
          </a:xfrm>
          <a:prstGeom prst="rect">
            <a:avLst/>
          </a:prstGeom>
          <a:noFill/>
          <a:ln w="9525">
            <a:noFill/>
            <a:miter lim="800000"/>
            <a:headEnd/>
            <a:tailEnd/>
          </a:ln>
        </p:spPr>
        <p:txBody>
          <a:bodyPr wrap="none">
            <a:spAutoFit/>
          </a:bodyPr>
          <a:lstStyle/>
          <a:p>
            <a:r>
              <a:rPr lang="en-US" sz="1600" dirty="0"/>
              <a:t>4m</a:t>
            </a:r>
          </a:p>
        </p:txBody>
      </p:sp>
      <p:sp>
        <p:nvSpPr>
          <p:cNvPr id="19563" name="Text Box 27"/>
          <p:cNvSpPr txBox="1">
            <a:spLocks noChangeArrowheads="1"/>
          </p:cNvSpPr>
          <p:nvPr/>
        </p:nvSpPr>
        <p:spPr bwMode="auto">
          <a:xfrm>
            <a:off x="3085784" y="1802363"/>
            <a:ext cx="361950" cy="366712"/>
          </a:xfrm>
          <a:prstGeom prst="rect">
            <a:avLst/>
          </a:prstGeom>
          <a:noFill/>
          <a:ln w="9525">
            <a:noFill/>
            <a:miter lim="800000"/>
            <a:headEnd/>
            <a:tailEnd/>
          </a:ln>
        </p:spPr>
        <p:txBody>
          <a:bodyPr wrap="none">
            <a:spAutoFit/>
          </a:bodyPr>
          <a:lstStyle/>
          <a:p>
            <a:r>
              <a:rPr lang="en-US"/>
              <a:t>O</a:t>
            </a:r>
          </a:p>
        </p:txBody>
      </p:sp>
      <p:sp>
        <p:nvSpPr>
          <p:cNvPr id="19564" name="Line 28"/>
          <p:cNvSpPr>
            <a:spLocks noChangeShapeType="1"/>
          </p:cNvSpPr>
          <p:nvPr/>
        </p:nvSpPr>
        <p:spPr bwMode="auto">
          <a:xfrm>
            <a:off x="1547813" y="4437063"/>
            <a:ext cx="3529012" cy="0"/>
          </a:xfrm>
          <a:prstGeom prst="line">
            <a:avLst/>
          </a:prstGeom>
          <a:noFill/>
          <a:ln w="9525">
            <a:solidFill>
              <a:schemeClr val="tx1"/>
            </a:solidFill>
            <a:round/>
            <a:headEnd/>
            <a:tailEnd/>
          </a:ln>
        </p:spPr>
        <p:txBody>
          <a:bodyPr/>
          <a:lstStyle/>
          <a:p>
            <a:endParaRPr lang="en-US"/>
          </a:p>
        </p:txBody>
      </p:sp>
      <p:sp>
        <p:nvSpPr>
          <p:cNvPr id="22557" name="Rectangle 29"/>
          <p:cNvSpPr>
            <a:spLocks noChangeArrowheads="1"/>
          </p:cNvSpPr>
          <p:nvPr/>
        </p:nvSpPr>
        <p:spPr bwMode="auto">
          <a:xfrm>
            <a:off x="2627313" y="3933825"/>
            <a:ext cx="2449512" cy="503238"/>
          </a:xfrm>
          <a:prstGeom prst="rect">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22558" name="AutoShape 30"/>
          <p:cNvSpPr>
            <a:spLocks noChangeArrowheads="1"/>
          </p:cNvSpPr>
          <p:nvPr/>
        </p:nvSpPr>
        <p:spPr bwMode="auto">
          <a:xfrm flipH="1">
            <a:off x="2627313" y="3284538"/>
            <a:ext cx="2449512" cy="649287"/>
          </a:xfrm>
          <a:prstGeom prst="rtTriangle">
            <a:avLst/>
          </a:prstGeom>
          <a:solidFill>
            <a:schemeClr val="bg1">
              <a:lumMod val="85000"/>
            </a:schemeClr>
          </a:solidFill>
          <a:ln w="9525">
            <a:solidFill>
              <a:schemeClr val="tx1"/>
            </a:solidFill>
            <a:miter lim="800000"/>
            <a:headEnd/>
            <a:tailEnd/>
          </a:ln>
          <a:effectLst/>
        </p:spPr>
        <p:txBody>
          <a:bodyPr wrap="none" anchor="ctr"/>
          <a:lstStyle/>
          <a:p>
            <a:pPr>
              <a:defRPr/>
            </a:pPr>
            <a:endParaRPr lang="en-US"/>
          </a:p>
        </p:txBody>
      </p:sp>
      <p:sp>
        <p:nvSpPr>
          <p:cNvPr id="19567" name="Text Box 31"/>
          <p:cNvSpPr txBox="1">
            <a:spLocks noChangeArrowheads="1"/>
          </p:cNvSpPr>
          <p:nvPr/>
        </p:nvSpPr>
        <p:spPr bwMode="auto">
          <a:xfrm>
            <a:off x="2771775" y="4005263"/>
            <a:ext cx="311150" cy="366712"/>
          </a:xfrm>
          <a:prstGeom prst="rect">
            <a:avLst/>
          </a:prstGeom>
          <a:noFill/>
          <a:ln w="9525">
            <a:noFill/>
            <a:miter lim="800000"/>
            <a:headEnd/>
            <a:tailEnd/>
          </a:ln>
        </p:spPr>
        <p:txBody>
          <a:bodyPr wrap="none">
            <a:spAutoFit/>
          </a:bodyPr>
          <a:lstStyle/>
          <a:p>
            <a:r>
              <a:rPr lang="en-US"/>
              <a:t>1</a:t>
            </a:r>
          </a:p>
        </p:txBody>
      </p:sp>
      <p:sp>
        <p:nvSpPr>
          <p:cNvPr id="19568" name="Text Box 32"/>
          <p:cNvSpPr txBox="1">
            <a:spLocks noChangeArrowheads="1"/>
          </p:cNvSpPr>
          <p:nvPr/>
        </p:nvSpPr>
        <p:spPr bwMode="auto">
          <a:xfrm>
            <a:off x="4140200" y="3500438"/>
            <a:ext cx="311150" cy="366712"/>
          </a:xfrm>
          <a:prstGeom prst="rect">
            <a:avLst/>
          </a:prstGeom>
          <a:noFill/>
          <a:ln w="9525">
            <a:noFill/>
            <a:miter lim="800000"/>
            <a:headEnd/>
            <a:tailEnd/>
          </a:ln>
        </p:spPr>
        <p:txBody>
          <a:bodyPr wrap="none">
            <a:spAutoFit/>
          </a:bodyPr>
          <a:lstStyle/>
          <a:p>
            <a:r>
              <a:rPr lang="en-US"/>
              <a:t>2</a:t>
            </a:r>
          </a:p>
        </p:txBody>
      </p:sp>
      <p:sp>
        <p:nvSpPr>
          <p:cNvPr id="19569" name="Oval 33"/>
          <p:cNvSpPr>
            <a:spLocks noChangeArrowheads="1"/>
          </p:cNvSpPr>
          <p:nvPr/>
        </p:nvSpPr>
        <p:spPr bwMode="auto">
          <a:xfrm>
            <a:off x="3845381" y="4126915"/>
            <a:ext cx="73025" cy="71438"/>
          </a:xfrm>
          <a:prstGeom prst="ellipse">
            <a:avLst/>
          </a:prstGeom>
          <a:solidFill>
            <a:schemeClr val="tx1"/>
          </a:solidFill>
          <a:ln w="9525">
            <a:solidFill>
              <a:schemeClr val="tx1"/>
            </a:solidFill>
            <a:round/>
            <a:headEnd/>
            <a:tailEnd/>
          </a:ln>
        </p:spPr>
        <p:txBody>
          <a:bodyPr wrap="none" anchor="ctr"/>
          <a:lstStyle/>
          <a:p>
            <a:endParaRPr lang="en-US"/>
          </a:p>
        </p:txBody>
      </p:sp>
      <p:sp>
        <p:nvSpPr>
          <p:cNvPr id="19570" name="Oval 34"/>
          <p:cNvSpPr>
            <a:spLocks noChangeArrowheads="1"/>
          </p:cNvSpPr>
          <p:nvPr/>
        </p:nvSpPr>
        <p:spPr bwMode="auto">
          <a:xfrm>
            <a:off x="4414383" y="3644900"/>
            <a:ext cx="73025" cy="71438"/>
          </a:xfrm>
          <a:prstGeom prst="ellipse">
            <a:avLst/>
          </a:prstGeom>
          <a:solidFill>
            <a:schemeClr val="tx1"/>
          </a:solidFill>
          <a:ln w="9525">
            <a:solidFill>
              <a:schemeClr val="tx1"/>
            </a:solidFill>
            <a:round/>
            <a:headEnd/>
            <a:tailEnd/>
          </a:ln>
        </p:spPr>
        <p:txBody>
          <a:bodyPr wrap="none" anchor="ctr"/>
          <a:lstStyle/>
          <a:p>
            <a:endParaRPr lang="en-US"/>
          </a:p>
        </p:txBody>
      </p:sp>
      <p:sp>
        <p:nvSpPr>
          <p:cNvPr id="19571" name="Line 35"/>
          <p:cNvSpPr>
            <a:spLocks noChangeShapeType="1"/>
          </p:cNvSpPr>
          <p:nvPr/>
        </p:nvSpPr>
        <p:spPr bwMode="auto">
          <a:xfrm>
            <a:off x="2627313" y="4508500"/>
            <a:ext cx="0" cy="360363"/>
          </a:xfrm>
          <a:prstGeom prst="line">
            <a:avLst/>
          </a:prstGeom>
          <a:noFill/>
          <a:ln w="9525">
            <a:solidFill>
              <a:schemeClr val="tx1"/>
            </a:solidFill>
            <a:round/>
            <a:headEnd/>
            <a:tailEnd/>
          </a:ln>
        </p:spPr>
        <p:txBody>
          <a:bodyPr/>
          <a:lstStyle/>
          <a:p>
            <a:endParaRPr lang="en-US"/>
          </a:p>
        </p:txBody>
      </p:sp>
      <p:sp>
        <p:nvSpPr>
          <p:cNvPr id="19572" name="Line 36"/>
          <p:cNvSpPr>
            <a:spLocks noChangeShapeType="1"/>
          </p:cNvSpPr>
          <p:nvPr/>
        </p:nvSpPr>
        <p:spPr bwMode="auto">
          <a:xfrm>
            <a:off x="1619250" y="4508500"/>
            <a:ext cx="0" cy="360363"/>
          </a:xfrm>
          <a:prstGeom prst="line">
            <a:avLst/>
          </a:prstGeom>
          <a:noFill/>
          <a:ln w="9525">
            <a:solidFill>
              <a:schemeClr val="tx1"/>
            </a:solidFill>
            <a:round/>
            <a:headEnd/>
            <a:tailEnd/>
          </a:ln>
        </p:spPr>
        <p:txBody>
          <a:bodyPr/>
          <a:lstStyle/>
          <a:p>
            <a:endParaRPr lang="en-US"/>
          </a:p>
        </p:txBody>
      </p:sp>
      <p:sp>
        <p:nvSpPr>
          <p:cNvPr id="19573" name="Line 37"/>
          <p:cNvSpPr>
            <a:spLocks noChangeShapeType="1"/>
          </p:cNvSpPr>
          <p:nvPr/>
        </p:nvSpPr>
        <p:spPr bwMode="auto">
          <a:xfrm>
            <a:off x="3861811" y="4524375"/>
            <a:ext cx="0" cy="360363"/>
          </a:xfrm>
          <a:prstGeom prst="line">
            <a:avLst/>
          </a:prstGeom>
          <a:noFill/>
          <a:ln w="9525">
            <a:solidFill>
              <a:schemeClr val="tx1"/>
            </a:solidFill>
            <a:round/>
            <a:headEnd/>
            <a:tailEnd/>
          </a:ln>
        </p:spPr>
        <p:txBody>
          <a:bodyPr/>
          <a:lstStyle/>
          <a:p>
            <a:endParaRPr lang="en-US"/>
          </a:p>
        </p:txBody>
      </p:sp>
      <p:sp>
        <p:nvSpPr>
          <p:cNvPr id="19574" name="Line 38"/>
          <p:cNvSpPr>
            <a:spLocks noChangeShapeType="1"/>
          </p:cNvSpPr>
          <p:nvPr/>
        </p:nvSpPr>
        <p:spPr bwMode="auto">
          <a:xfrm>
            <a:off x="4451350" y="3805238"/>
            <a:ext cx="0" cy="1079500"/>
          </a:xfrm>
          <a:prstGeom prst="line">
            <a:avLst/>
          </a:prstGeom>
          <a:noFill/>
          <a:ln w="9525">
            <a:solidFill>
              <a:schemeClr val="tx1"/>
            </a:solidFill>
            <a:round/>
            <a:headEnd/>
            <a:tailEnd/>
          </a:ln>
        </p:spPr>
        <p:txBody>
          <a:bodyPr/>
          <a:lstStyle/>
          <a:p>
            <a:endParaRPr lang="en-US"/>
          </a:p>
        </p:txBody>
      </p:sp>
      <p:sp>
        <p:nvSpPr>
          <p:cNvPr id="19575" name="Text Box 39"/>
          <p:cNvSpPr txBox="1">
            <a:spLocks noChangeArrowheads="1"/>
          </p:cNvSpPr>
          <p:nvPr/>
        </p:nvSpPr>
        <p:spPr bwMode="auto">
          <a:xfrm>
            <a:off x="1958975" y="4600575"/>
            <a:ext cx="527709" cy="338554"/>
          </a:xfrm>
          <a:prstGeom prst="rect">
            <a:avLst/>
          </a:prstGeom>
          <a:noFill/>
          <a:ln w="9525">
            <a:noFill/>
            <a:miter lim="800000"/>
            <a:headEnd/>
            <a:tailEnd/>
          </a:ln>
        </p:spPr>
        <p:txBody>
          <a:bodyPr wrap="none">
            <a:spAutoFit/>
          </a:bodyPr>
          <a:lstStyle/>
          <a:p>
            <a:r>
              <a:rPr lang="en-US" sz="1600" dirty="0"/>
              <a:t>2 m</a:t>
            </a:r>
          </a:p>
        </p:txBody>
      </p:sp>
      <p:sp>
        <p:nvSpPr>
          <p:cNvPr id="19576" name="Text Box 40"/>
          <p:cNvSpPr txBox="1">
            <a:spLocks noChangeArrowheads="1"/>
          </p:cNvSpPr>
          <p:nvPr/>
        </p:nvSpPr>
        <p:spPr bwMode="auto">
          <a:xfrm>
            <a:off x="2962559" y="4614349"/>
            <a:ext cx="527709" cy="338554"/>
          </a:xfrm>
          <a:prstGeom prst="rect">
            <a:avLst/>
          </a:prstGeom>
          <a:noFill/>
          <a:ln w="9525">
            <a:noFill/>
            <a:miter lim="800000"/>
            <a:headEnd/>
            <a:tailEnd/>
          </a:ln>
        </p:spPr>
        <p:txBody>
          <a:bodyPr wrap="none">
            <a:spAutoFit/>
          </a:bodyPr>
          <a:lstStyle/>
          <a:p>
            <a:r>
              <a:rPr lang="en-US" sz="1600" dirty="0"/>
              <a:t>2 m</a:t>
            </a:r>
          </a:p>
        </p:txBody>
      </p:sp>
      <p:sp>
        <p:nvSpPr>
          <p:cNvPr id="19577" name="Line 41"/>
          <p:cNvSpPr>
            <a:spLocks noChangeShapeType="1"/>
          </p:cNvSpPr>
          <p:nvPr/>
        </p:nvSpPr>
        <p:spPr bwMode="auto">
          <a:xfrm>
            <a:off x="5076825" y="4508500"/>
            <a:ext cx="0" cy="360363"/>
          </a:xfrm>
          <a:prstGeom prst="line">
            <a:avLst/>
          </a:prstGeom>
          <a:noFill/>
          <a:ln w="9525">
            <a:solidFill>
              <a:schemeClr val="tx1"/>
            </a:solidFill>
            <a:round/>
            <a:headEnd/>
            <a:tailEnd/>
          </a:ln>
        </p:spPr>
        <p:txBody>
          <a:bodyPr/>
          <a:lstStyle/>
          <a:p>
            <a:endParaRPr lang="en-US"/>
          </a:p>
        </p:txBody>
      </p:sp>
      <p:sp>
        <p:nvSpPr>
          <p:cNvPr id="19580" name="Text Box 44"/>
          <p:cNvSpPr txBox="1">
            <a:spLocks noChangeArrowheads="1"/>
          </p:cNvSpPr>
          <p:nvPr/>
        </p:nvSpPr>
        <p:spPr bwMode="auto">
          <a:xfrm>
            <a:off x="4458260" y="4686492"/>
            <a:ext cx="699230" cy="338554"/>
          </a:xfrm>
          <a:prstGeom prst="rect">
            <a:avLst/>
          </a:prstGeom>
          <a:noFill/>
          <a:ln w="9525">
            <a:noFill/>
            <a:miter lim="800000"/>
            <a:headEnd/>
            <a:tailEnd/>
          </a:ln>
        </p:spPr>
        <p:txBody>
          <a:bodyPr wrap="none">
            <a:spAutoFit/>
          </a:bodyPr>
          <a:lstStyle/>
          <a:p>
            <a:r>
              <a:rPr lang="en-US" sz="1600" dirty="0"/>
              <a:t>4/3 m</a:t>
            </a:r>
          </a:p>
        </p:txBody>
      </p:sp>
      <p:graphicFrame>
        <p:nvGraphicFramePr>
          <p:cNvPr id="19540" name="Object 84"/>
          <p:cNvGraphicFramePr>
            <a:graphicFrameLocks noChangeAspect="1"/>
          </p:cNvGraphicFramePr>
          <p:nvPr>
            <p:extLst>
              <p:ext uri="{D42A27DB-BD31-4B8C-83A1-F6EECF244321}">
                <p14:modId xmlns:p14="http://schemas.microsoft.com/office/powerpoint/2010/main" val="1451232187"/>
              </p:ext>
            </p:extLst>
          </p:nvPr>
        </p:nvGraphicFramePr>
        <p:xfrm>
          <a:off x="1858963" y="5054600"/>
          <a:ext cx="3554412" cy="746125"/>
        </p:xfrm>
        <a:graphic>
          <a:graphicData uri="http://schemas.openxmlformats.org/presentationml/2006/ole">
            <mc:AlternateContent xmlns:mc="http://schemas.openxmlformats.org/markup-compatibility/2006">
              <mc:Choice xmlns:v="urn:schemas-microsoft-com:vml" Requires="v">
                <p:oleObj name="Equation" r:id="rId3" imgW="2057400" imgH="431640" progId="Equation.DSMT4">
                  <p:embed/>
                </p:oleObj>
              </mc:Choice>
              <mc:Fallback>
                <p:oleObj name="Equation" r:id="rId3" imgW="2057400" imgH="431640" progId="Equation.DSMT4">
                  <p:embed/>
                  <p:pic>
                    <p:nvPicPr>
                      <p:cNvPr id="0" name="Picture 92"/>
                      <p:cNvPicPr>
                        <a:picLocks noChangeAspect="1" noChangeArrowheads="1"/>
                      </p:cNvPicPr>
                      <p:nvPr/>
                    </p:nvPicPr>
                    <p:blipFill>
                      <a:blip r:embed="rId4"/>
                      <a:srcRect/>
                      <a:stretch>
                        <a:fillRect/>
                      </a:stretch>
                    </p:blipFill>
                    <p:spPr bwMode="auto">
                      <a:xfrm>
                        <a:off x="1858963" y="5054600"/>
                        <a:ext cx="3554412" cy="746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541" name="Object 85"/>
          <p:cNvGraphicFramePr>
            <a:graphicFrameLocks noChangeAspect="1"/>
          </p:cNvGraphicFramePr>
          <p:nvPr>
            <p:extLst>
              <p:ext uri="{D42A27DB-BD31-4B8C-83A1-F6EECF244321}">
                <p14:modId xmlns:p14="http://schemas.microsoft.com/office/powerpoint/2010/main" val="1650425020"/>
              </p:ext>
            </p:extLst>
          </p:nvPr>
        </p:nvGraphicFramePr>
        <p:xfrm>
          <a:off x="1331913" y="5821363"/>
          <a:ext cx="4679950" cy="904875"/>
        </p:xfrm>
        <a:graphic>
          <a:graphicData uri="http://schemas.openxmlformats.org/presentationml/2006/ole">
            <mc:AlternateContent xmlns:mc="http://schemas.openxmlformats.org/markup-compatibility/2006">
              <mc:Choice xmlns:v="urn:schemas-microsoft-com:vml" Requires="v">
                <p:oleObj name="Equation" r:id="rId5" imgW="3085920" imgH="596880" progId="Equation.DSMT4">
                  <p:embed/>
                </p:oleObj>
              </mc:Choice>
              <mc:Fallback>
                <p:oleObj name="Equation" r:id="rId5" imgW="3085920" imgH="596880" progId="Equation.DSMT4">
                  <p:embed/>
                  <p:pic>
                    <p:nvPicPr>
                      <p:cNvPr id="0" name="Picture 93"/>
                      <p:cNvPicPr>
                        <a:picLocks noChangeAspect="1" noChangeArrowheads="1"/>
                      </p:cNvPicPr>
                      <p:nvPr/>
                    </p:nvPicPr>
                    <p:blipFill>
                      <a:blip r:embed="rId6"/>
                      <a:srcRect/>
                      <a:stretch>
                        <a:fillRect/>
                      </a:stretch>
                    </p:blipFill>
                    <p:spPr bwMode="auto">
                      <a:xfrm>
                        <a:off x="1331913" y="5821363"/>
                        <a:ext cx="4679950" cy="904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581" name="Text Box 47"/>
          <p:cNvSpPr txBox="1">
            <a:spLocks noChangeArrowheads="1"/>
          </p:cNvSpPr>
          <p:nvPr/>
        </p:nvSpPr>
        <p:spPr bwMode="auto">
          <a:xfrm>
            <a:off x="6064250" y="3665538"/>
            <a:ext cx="317500" cy="366712"/>
          </a:xfrm>
          <a:prstGeom prst="rect">
            <a:avLst/>
          </a:prstGeom>
          <a:noFill/>
          <a:ln w="9525">
            <a:noFill/>
            <a:miter lim="800000"/>
            <a:headEnd/>
            <a:tailEnd/>
          </a:ln>
        </p:spPr>
        <p:txBody>
          <a:bodyPr wrap="none">
            <a:spAutoFit/>
          </a:bodyPr>
          <a:lstStyle/>
          <a:p>
            <a:r>
              <a:rPr lang="en-US"/>
              <a:t>=</a:t>
            </a:r>
          </a:p>
        </p:txBody>
      </p:sp>
      <p:sp>
        <p:nvSpPr>
          <p:cNvPr id="19582" name="Line 48"/>
          <p:cNvSpPr>
            <a:spLocks noChangeShapeType="1"/>
          </p:cNvSpPr>
          <p:nvPr/>
        </p:nvSpPr>
        <p:spPr bwMode="auto">
          <a:xfrm>
            <a:off x="6732588" y="4437063"/>
            <a:ext cx="2232025" cy="0"/>
          </a:xfrm>
          <a:prstGeom prst="line">
            <a:avLst/>
          </a:prstGeom>
          <a:noFill/>
          <a:ln w="9525">
            <a:solidFill>
              <a:schemeClr val="tx1"/>
            </a:solidFill>
            <a:round/>
            <a:headEnd/>
            <a:tailEnd/>
          </a:ln>
        </p:spPr>
        <p:txBody>
          <a:bodyPr/>
          <a:lstStyle/>
          <a:p>
            <a:endParaRPr lang="en-US"/>
          </a:p>
        </p:txBody>
      </p:sp>
      <p:sp>
        <p:nvSpPr>
          <p:cNvPr id="19583" name="Line 49"/>
          <p:cNvSpPr>
            <a:spLocks noChangeShapeType="1"/>
          </p:cNvSpPr>
          <p:nvPr/>
        </p:nvSpPr>
        <p:spPr bwMode="auto">
          <a:xfrm>
            <a:off x="8388350" y="3716338"/>
            <a:ext cx="0" cy="720725"/>
          </a:xfrm>
          <a:prstGeom prst="line">
            <a:avLst/>
          </a:prstGeom>
          <a:noFill/>
          <a:ln w="28575">
            <a:solidFill>
              <a:schemeClr val="tx1"/>
            </a:solidFill>
            <a:round/>
            <a:headEnd/>
            <a:tailEnd type="triangle" w="med" len="med"/>
          </a:ln>
        </p:spPr>
        <p:txBody>
          <a:bodyPr/>
          <a:lstStyle/>
          <a:p>
            <a:endParaRPr lang="en-US"/>
          </a:p>
        </p:txBody>
      </p:sp>
      <p:sp>
        <p:nvSpPr>
          <p:cNvPr id="19584" name="Text Box 50"/>
          <p:cNvSpPr txBox="1">
            <a:spLocks noChangeArrowheads="1"/>
          </p:cNvSpPr>
          <p:nvPr/>
        </p:nvSpPr>
        <p:spPr bwMode="auto">
          <a:xfrm>
            <a:off x="7648575" y="3232150"/>
            <a:ext cx="781050" cy="366713"/>
          </a:xfrm>
          <a:prstGeom prst="rect">
            <a:avLst/>
          </a:prstGeom>
          <a:noFill/>
          <a:ln w="9525">
            <a:noFill/>
            <a:miter lim="800000"/>
            <a:headEnd/>
            <a:tailEnd/>
          </a:ln>
        </p:spPr>
        <p:txBody>
          <a:bodyPr wrap="none">
            <a:spAutoFit/>
          </a:bodyPr>
          <a:lstStyle/>
          <a:p>
            <a:r>
              <a:rPr lang="en-US"/>
              <a:t>15 kN</a:t>
            </a:r>
          </a:p>
        </p:txBody>
      </p:sp>
      <p:sp>
        <p:nvSpPr>
          <p:cNvPr id="19585" name="Line 51"/>
          <p:cNvSpPr>
            <a:spLocks noChangeShapeType="1"/>
          </p:cNvSpPr>
          <p:nvPr/>
        </p:nvSpPr>
        <p:spPr bwMode="auto">
          <a:xfrm>
            <a:off x="6732588" y="4508500"/>
            <a:ext cx="0" cy="288925"/>
          </a:xfrm>
          <a:prstGeom prst="line">
            <a:avLst/>
          </a:prstGeom>
          <a:noFill/>
          <a:ln w="9525">
            <a:solidFill>
              <a:schemeClr val="tx1"/>
            </a:solidFill>
            <a:round/>
            <a:headEnd/>
            <a:tailEnd/>
          </a:ln>
        </p:spPr>
        <p:txBody>
          <a:bodyPr/>
          <a:lstStyle/>
          <a:p>
            <a:endParaRPr lang="en-US"/>
          </a:p>
        </p:txBody>
      </p:sp>
      <p:sp>
        <p:nvSpPr>
          <p:cNvPr id="19586" name="Line 52"/>
          <p:cNvSpPr>
            <a:spLocks noChangeShapeType="1"/>
          </p:cNvSpPr>
          <p:nvPr/>
        </p:nvSpPr>
        <p:spPr bwMode="auto">
          <a:xfrm>
            <a:off x="8388350" y="4508500"/>
            <a:ext cx="0" cy="288925"/>
          </a:xfrm>
          <a:prstGeom prst="line">
            <a:avLst/>
          </a:prstGeom>
          <a:noFill/>
          <a:ln w="9525">
            <a:solidFill>
              <a:schemeClr val="tx1"/>
            </a:solidFill>
            <a:round/>
            <a:headEnd/>
            <a:tailEnd/>
          </a:ln>
        </p:spPr>
        <p:txBody>
          <a:bodyPr/>
          <a:lstStyle/>
          <a:p>
            <a:endParaRPr lang="en-US"/>
          </a:p>
        </p:txBody>
      </p:sp>
      <p:sp>
        <p:nvSpPr>
          <p:cNvPr id="19587" name="Text Box 53"/>
          <p:cNvSpPr txBox="1">
            <a:spLocks noChangeArrowheads="1"/>
          </p:cNvSpPr>
          <p:nvPr/>
        </p:nvSpPr>
        <p:spPr bwMode="auto">
          <a:xfrm>
            <a:off x="7164388" y="4508500"/>
            <a:ext cx="813043" cy="338554"/>
          </a:xfrm>
          <a:prstGeom prst="rect">
            <a:avLst/>
          </a:prstGeom>
          <a:noFill/>
          <a:ln w="9525">
            <a:noFill/>
            <a:miter lim="800000"/>
            <a:headEnd/>
            <a:tailEnd/>
          </a:ln>
        </p:spPr>
        <p:txBody>
          <a:bodyPr wrap="none">
            <a:spAutoFit/>
          </a:bodyPr>
          <a:lstStyle/>
          <a:p>
            <a:r>
              <a:rPr lang="en-US" sz="1600"/>
              <a:t>4.22 m</a:t>
            </a:r>
          </a:p>
        </p:txBody>
      </p:sp>
      <p:sp>
        <p:nvSpPr>
          <p:cNvPr id="19588" name="Text Box 54"/>
          <p:cNvSpPr txBox="1">
            <a:spLocks noChangeArrowheads="1"/>
          </p:cNvSpPr>
          <p:nvPr/>
        </p:nvSpPr>
        <p:spPr bwMode="auto">
          <a:xfrm>
            <a:off x="6443663" y="4005263"/>
            <a:ext cx="361950" cy="366712"/>
          </a:xfrm>
          <a:prstGeom prst="rect">
            <a:avLst/>
          </a:prstGeom>
          <a:noFill/>
          <a:ln w="9525">
            <a:noFill/>
            <a:miter lim="800000"/>
            <a:headEnd/>
            <a:tailEnd/>
          </a:ln>
        </p:spPr>
        <p:txBody>
          <a:bodyPr wrap="none">
            <a:spAutoFit/>
          </a:bodyPr>
          <a:lstStyle/>
          <a:p>
            <a:r>
              <a:rPr lang="en-US"/>
              <a:t>O</a:t>
            </a:r>
          </a:p>
        </p:txBody>
      </p:sp>
      <p:sp>
        <p:nvSpPr>
          <p:cNvPr id="19589" name="Text Box 55"/>
          <p:cNvSpPr txBox="1">
            <a:spLocks noChangeArrowheads="1"/>
          </p:cNvSpPr>
          <p:nvPr/>
        </p:nvSpPr>
        <p:spPr bwMode="auto">
          <a:xfrm>
            <a:off x="1187450" y="4076700"/>
            <a:ext cx="361950" cy="366713"/>
          </a:xfrm>
          <a:prstGeom prst="rect">
            <a:avLst/>
          </a:prstGeom>
          <a:noFill/>
          <a:ln w="9525">
            <a:noFill/>
            <a:miter lim="800000"/>
            <a:headEnd/>
            <a:tailEnd/>
          </a:ln>
        </p:spPr>
        <p:txBody>
          <a:bodyPr wrap="none">
            <a:spAutoFit/>
          </a:bodyPr>
          <a:lstStyle/>
          <a:p>
            <a:r>
              <a:rPr lang="en-US"/>
              <a:t>O</a:t>
            </a:r>
          </a:p>
        </p:txBody>
      </p:sp>
      <p:sp>
        <p:nvSpPr>
          <p:cNvPr id="19590" name="Line 56"/>
          <p:cNvSpPr>
            <a:spLocks noChangeShapeType="1"/>
          </p:cNvSpPr>
          <p:nvPr/>
        </p:nvSpPr>
        <p:spPr bwMode="auto">
          <a:xfrm>
            <a:off x="3898449" y="3320256"/>
            <a:ext cx="0" cy="792163"/>
          </a:xfrm>
          <a:prstGeom prst="line">
            <a:avLst/>
          </a:prstGeom>
          <a:noFill/>
          <a:ln w="28575">
            <a:solidFill>
              <a:schemeClr val="tx1"/>
            </a:solidFill>
            <a:round/>
            <a:headEnd/>
            <a:tailEnd type="triangle" w="med" len="med"/>
          </a:ln>
        </p:spPr>
        <p:txBody>
          <a:bodyPr/>
          <a:lstStyle/>
          <a:p>
            <a:endParaRPr lang="en-US"/>
          </a:p>
        </p:txBody>
      </p:sp>
      <p:sp>
        <p:nvSpPr>
          <p:cNvPr id="19591" name="Line 57"/>
          <p:cNvSpPr>
            <a:spLocks noChangeShapeType="1"/>
          </p:cNvSpPr>
          <p:nvPr/>
        </p:nvSpPr>
        <p:spPr bwMode="auto">
          <a:xfrm>
            <a:off x="4450895" y="2969968"/>
            <a:ext cx="0" cy="576263"/>
          </a:xfrm>
          <a:prstGeom prst="line">
            <a:avLst/>
          </a:prstGeom>
          <a:noFill/>
          <a:ln w="28575">
            <a:solidFill>
              <a:schemeClr val="tx1"/>
            </a:solidFill>
            <a:round/>
            <a:headEnd/>
            <a:tailEnd type="triangle" w="med" len="med"/>
          </a:ln>
        </p:spPr>
        <p:txBody>
          <a:bodyPr/>
          <a:lstStyle/>
          <a:p>
            <a:endParaRPr lang="en-US"/>
          </a:p>
        </p:txBody>
      </p:sp>
      <p:sp>
        <p:nvSpPr>
          <p:cNvPr id="19592" name="Text Box 58"/>
          <p:cNvSpPr txBox="1">
            <a:spLocks noChangeArrowheads="1"/>
          </p:cNvSpPr>
          <p:nvPr/>
        </p:nvSpPr>
        <p:spPr bwMode="auto">
          <a:xfrm>
            <a:off x="2584451" y="3119987"/>
            <a:ext cx="1324402" cy="369332"/>
          </a:xfrm>
          <a:prstGeom prst="rect">
            <a:avLst/>
          </a:prstGeom>
          <a:noFill/>
          <a:ln w="9525">
            <a:noFill/>
            <a:miter lim="800000"/>
            <a:headEnd/>
            <a:tailEnd/>
          </a:ln>
        </p:spPr>
        <p:txBody>
          <a:bodyPr wrap="none">
            <a:spAutoFit/>
          </a:bodyPr>
          <a:lstStyle/>
          <a:p>
            <a:r>
              <a:rPr lang="en-US" dirty="0"/>
              <a:t>R1 = 10</a:t>
            </a:r>
            <a:r>
              <a:rPr lang="en-US" baseline="-25000" dirty="0"/>
              <a:t> </a:t>
            </a:r>
            <a:r>
              <a:rPr lang="en-US" dirty="0" err="1"/>
              <a:t>kN</a:t>
            </a:r>
            <a:endParaRPr lang="en-US" dirty="0"/>
          </a:p>
        </p:txBody>
      </p:sp>
      <p:sp>
        <p:nvSpPr>
          <p:cNvPr id="19593" name="Text Box 59"/>
          <p:cNvSpPr txBox="1">
            <a:spLocks noChangeArrowheads="1"/>
          </p:cNvSpPr>
          <p:nvPr/>
        </p:nvSpPr>
        <p:spPr bwMode="auto">
          <a:xfrm>
            <a:off x="4474052" y="2900762"/>
            <a:ext cx="1296988" cy="366712"/>
          </a:xfrm>
          <a:prstGeom prst="rect">
            <a:avLst/>
          </a:prstGeom>
          <a:noFill/>
          <a:ln w="9525">
            <a:noFill/>
            <a:miter lim="800000"/>
            <a:headEnd/>
            <a:tailEnd/>
          </a:ln>
        </p:spPr>
        <p:txBody>
          <a:bodyPr>
            <a:spAutoFit/>
          </a:bodyPr>
          <a:lstStyle/>
          <a:p>
            <a:r>
              <a:rPr lang="en-US" dirty="0"/>
              <a:t>R</a:t>
            </a:r>
            <a:r>
              <a:rPr lang="en-US" baseline="-25000" dirty="0"/>
              <a:t>2 </a:t>
            </a:r>
            <a:r>
              <a:rPr lang="en-US" dirty="0"/>
              <a:t>= 5 </a:t>
            </a:r>
            <a:r>
              <a:rPr lang="en-US" dirty="0" err="1"/>
              <a:t>kN</a:t>
            </a:r>
            <a:endParaRPr lang="en-US" dirty="0"/>
          </a:p>
        </p:txBody>
      </p:sp>
      <p:cxnSp>
        <p:nvCxnSpPr>
          <p:cNvPr id="59" name="Straight Connector 58">
            <a:extLst>
              <a:ext uri="{FF2B5EF4-FFF2-40B4-BE49-F238E27FC236}">
                <a16:creationId xmlns:a16="http://schemas.microsoft.com/office/drawing/2014/main" id="{ABE2D476-3E57-F7B3-EC8B-EA0F74DE62F7}"/>
              </a:ext>
            </a:extLst>
          </p:cNvPr>
          <p:cNvCxnSpPr/>
          <p:nvPr/>
        </p:nvCxnSpPr>
        <p:spPr>
          <a:xfrm>
            <a:off x="467544" y="548680"/>
            <a:ext cx="777686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0CBDEDA7-17A6-E186-2A9B-BCFC306BFB0C}"/>
              </a:ext>
            </a:extLst>
          </p:cNvPr>
          <p:cNvCxnSpPr/>
          <p:nvPr/>
        </p:nvCxnSpPr>
        <p:spPr>
          <a:xfrm>
            <a:off x="607244" y="6751043"/>
            <a:ext cx="777686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4C0E4EFD-5E77-384A-C529-5D1A4522E697}"/>
              </a:ext>
            </a:extLst>
          </p:cNvPr>
          <p:cNvCxnSpPr/>
          <p:nvPr/>
        </p:nvCxnSpPr>
        <p:spPr>
          <a:xfrm>
            <a:off x="5292080" y="6597352"/>
            <a:ext cx="93610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62D067C9-2329-5C52-3527-929550C8750B}"/>
              </a:ext>
            </a:extLst>
          </p:cNvPr>
          <p:cNvCxnSpPr/>
          <p:nvPr/>
        </p:nvCxnSpPr>
        <p:spPr>
          <a:xfrm>
            <a:off x="2925707" y="5821363"/>
            <a:ext cx="93610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1F62FF50-B061-FC18-3513-9367E1BFB5BF}"/>
              </a:ext>
            </a:extLst>
          </p:cNvPr>
          <p:cNvCxnSpPr>
            <a:cxnSpLocks/>
          </p:cNvCxnSpPr>
          <p:nvPr/>
        </p:nvCxnSpPr>
        <p:spPr>
          <a:xfrm>
            <a:off x="3393759" y="2456413"/>
            <a:ext cx="129540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AD04D8F2-1B0F-91A8-0623-109A88E3C883}"/>
              </a:ext>
            </a:extLst>
          </p:cNvPr>
          <p:cNvCxnSpPr>
            <a:cxnSpLocks/>
          </p:cNvCxnSpPr>
          <p:nvPr/>
        </p:nvCxnSpPr>
        <p:spPr>
          <a:xfrm>
            <a:off x="4689159" y="2456413"/>
            <a:ext cx="2835169"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A5B4661-2A0C-0A96-A985-3CC966CD1A53}"/>
              </a:ext>
            </a:extLst>
          </p:cNvPr>
          <p:cNvCxnSpPr>
            <a:cxnSpLocks/>
          </p:cNvCxnSpPr>
          <p:nvPr/>
        </p:nvCxnSpPr>
        <p:spPr>
          <a:xfrm>
            <a:off x="1596936" y="4625833"/>
            <a:ext cx="103037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BD8631D-7901-4458-244C-ECAE37C4251A}"/>
              </a:ext>
            </a:extLst>
          </p:cNvPr>
          <p:cNvCxnSpPr>
            <a:cxnSpLocks/>
          </p:cNvCxnSpPr>
          <p:nvPr/>
        </p:nvCxnSpPr>
        <p:spPr>
          <a:xfrm>
            <a:off x="2670968" y="4625390"/>
            <a:ext cx="1145382"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CDE555DC-915A-A28F-0F4E-03DD74C8F2A2}"/>
              </a:ext>
            </a:extLst>
          </p:cNvPr>
          <p:cNvCxnSpPr/>
          <p:nvPr/>
        </p:nvCxnSpPr>
        <p:spPr>
          <a:xfrm>
            <a:off x="7952308" y="4664744"/>
            <a:ext cx="4318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D92242DE-2578-2F7B-F9EC-B5B2D38C0B4A}"/>
              </a:ext>
            </a:extLst>
          </p:cNvPr>
          <p:cNvCxnSpPr/>
          <p:nvPr/>
        </p:nvCxnSpPr>
        <p:spPr>
          <a:xfrm flipH="1">
            <a:off x="6732588" y="4672909"/>
            <a:ext cx="45743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220029B-D2C1-DDCD-8C96-FB66D2ECE28A}"/>
              </a:ext>
            </a:extLst>
          </p:cNvPr>
          <p:cNvSpPr txBox="1"/>
          <p:nvPr/>
        </p:nvSpPr>
        <p:spPr>
          <a:xfrm>
            <a:off x="3803543" y="4675176"/>
            <a:ext cx="699230" cy="338554"/>
          </a:xfrm>
          <a:prstGeom prst="rect">
            <a:avLst/>
          </a:prstGeom>
          <a:noFill/>
        </p:spPr>
        <p:txBody>
          <a:bodyPr wrap="none" rtlCol="0">
            <a:spAutoFit/>
          </a:bodyPr>
          <a:lstStyle/>
          <a:p>
            <a:r>
              <a:rPr lang="en-US" sz="1600" dirty="0"/>
              <a:t>2/3 m</a:t>
            </a:r>
          </a:p>
        </p:txBody>
      </p:sp>
      <p:cxnSp>
        <p:nvCxnSpPr>
          <p:cNvPr id="10" name="Straight Arrow Connector 9">
            <a:extLst>
              <a:ext uri="{FF2B5EF4-FFF2-40B4-BE49-F238E27FC236}">
                <a16:creationId xmlns:a16="http://schemas.microsoft.com/office/drawing/2014/main" id="{DC6D9CBC-FAF9-EB86-09CB-230C45E136DE}"/>
              </a:ext>
            </a:extLst>
          </p:cNvPr>
          <p:cNvCxnSpPr>
            <a:cxnSpLocks/>
          </p:cNvCxnSpPr>
          <p:nvPr/>
        </p:nvCxnSpPr>
        <p:spPr>
          <a:xfrm>
            <a:off x="3861811" y="4625390"/>
            <a:ext cx="589539"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1E01117-72E3-BD07-FC3A-FAE4C122C7F9}"/>
              </a:ext>
            </a:extLst>
          </p:cNvPr>
          <p:cNvCxnSpPr/>
          <p:nvPr/>
        </p:nvCxnSpPr>
        <p:spPr>
          <a:xfrm>
            <a:off x="4414383" y="4634522"/>
            <a:ext cx="638738"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6" name="Text Box 4"/>
          <p:cNvSpPr txBox="1">
            <a:spLocks noChangeArrowheads="1"/>
          </p:cNvSpPr>
          <p:nvPr/>
        </p:nvSpPr>
        <p:spPr bwMode="auto">
          <a:xfrm>
            <a:off x="900113" y="908050"/>
            <a:ext cx="7775575" cy="641350"/>
          </a:xfrm>
          <a:prstGeom prst="rect">
            <a:avLst/>
          </a:prstGeom>
          <a:noFill/>
          <a:ln w="9525">
            <a:noFill/>
            <a:miter lim="800000"/>
            <a:headEnd/>
            <a:tailEnd/>
          </a:ln>
        </p:spPr>
        <p:txBody>
          <a:bodyPr>
            <a:spAutoFit/>
          </a:bodyPr>
          <a:lstStyle/>
          <a:p>
            <a:r>
              <a:rPr lang="en-US"/>
              <a:t>Consider a body occupying the volume V and let the gravitational field act in the –y direction </a:t>
            </a:r>
          </a:p>
        </p:txBody>
      </p:sp>
      <p:sp>
        <p:nvSpPr>
          <p:cNvPr id="2107" name="Text Box 5"/>
          <p:cNvSpPr txBox="1">
            <a:spLocks noChangeArrowheads="1"/>
          </p:cNvSpPr>
          <p:nvPr/>
        </p:nvSpPr>
        <p:spPr bwMode="auto">
          <a:xfrm>
            <a:off x="3616325" y="65088"/>
            <a:ext cx="1911350" cy="366712"/>
          </a:xfrm>
          <a:prstGeom prst="rect">
            <a:avLst/>
          </a:prstGeom>
          <a:noFill/>
          <a:ln w="9525">
            <a:noFill/>
            <a:miter lim="800000"/>
            <a:headEnd/>
            <a:tailEnd/>
          </a:ln>
        </p:spPr>
        <p:txBody>
          <a:bodyPr wrap="none">
            <a:spAutoFit/>
          </a:bodyPr>
          <a:lstStyle/>
          <a:p>
            <a:r>
              <a:rPr lang="en-US" dirty="0">
                <a:solidFill>
                  <a:srgbClr val="C00000"/>
                </a:solidFill>
              </a:rPr>
              <a:t>Center of Gravity</a:t>
            </a:r>
          </a:p>
        </p:txBody>
      </p:sp>
      <p:sp>
        <p:nvSpPr>
          <p:cNvPr id="2108" name="Oval 6"/>
          <p:cNvSpPr>
            <a:spLocks noChangeArrowheads="1"/>
          </p:cNvSpPr>
          <p:nvPr/>
        </p:nvSpPr>
        <p:spPr bwMode="auto">
          <a:xfrm>
            <a:off x="3132138" y="2133600"/>
            <a:ext cx="2808287" cy="1655763"/>
          </a:xfrm>
          <a:prstGeom prst="ellipse">
            <a:avLst/>
          </a:prstGeom>
          <a:solidFill>
            <a:schemeClr val="bg1"/>
          </a:solidFill>
          <a:ln w="9525">
            <a:solidFill>
              <a:schemeClr val="tx1"/>
            </a:solidFill>
            <a:round/>
            <a:headEnd/>
            <a:tailEnd/>
          </a:ln>
        </p:spPr>
        <p:txBody>
          <a:bodyPr wrap="none" anchor="ctr"/>
          <a:lstStyle/>
          <a:p>
            <a:endParaRPr lang="en-US"/>
          </a:p>
        </p:txBody>
      </p:sp>
      <p:sp>
        <p:nvSpPr>
          <p:cNvPr id="2109" name="Line 7"/>
          <p:cNvSpPr>
            <a:spLocks noChangeShapeType="1"/>
          </p:cNvSpPr>
          <p:nvPr/>
        </p:nvSpPr>
        <p:spPr bwMode="auto">
          <a:xfrm>
            <a:off x="2195513" y="4005263"/>
            <a:ext cx="1152525" cy="0"/>
          </a:xfrm>
          <a:prstGeom prst="line">
            <a:avLst/>
          </a:prstGeom>
          <a:noFill/>
          <a:ln w="9525">
            <a:solidFill>
              <a:schemeClr val="tx1"/>
            </a:solidFill>
            <a:round/>
            <a:headEnd/>
            <a:tailEnd type="triangle" w="med" len="med"/>
          </a:ln>
        </p:spPr>
        <p:txBody>
          <a:bodyPr/>
          <a:lstStyle/>
          <a:p>
            <a:endParaRPr lang="en-US"/>
          </a:p>
        </p:txBody>
      </p:sp>
      <p:sp>
        <p:nvSpPr>
          <p:cNvPr id="2110" name="Line 8"/>
          <p:cNvSpPr>
            <a:spLocks noChangeShapeType="1"/>
          </p:cNvSpPr>
          <p:nvPr/>
        </p:nvSpPr>
        <p:spPr bwMode="auto">
          <a:xfrm flipV="1">
            <a:off x="2195513" y="3213100"/>
            <a:ext cx="0" cy="792163"/>
          </a:xfrm>
          <a:prstGeom prst="line">
            <a:avLst/>
          </a:prstGeom>
          <a:noFill/>
          <a:ln w="9525">
            <a:solidFill>
              <a:schemeClr val="tx1"/>
            </a:solidFill>
            <a:round/>
            <a:headEnd/>
            <a:tailEnd type="triangle" w="med" len="med"/>
          </a:ln>
        </p:spPr>
        <p:txBody>
          <a:bodyPr/>
          <a:lstStyle/>
          <a:p>
            <a:endParaRPr lang="en-US"/>
          </a:p>
        </p:txBody>
      </p:sp>
      <p:sp>
        <p:nvSpPr>
          <p:cNvPr id="2111" name="Line 9"/>
          <p:cNvSpPr>
            <a:spLocks noChangeShapeType="1"/>
          </p:cNvSpPr>
          <p:nvPr/>
        </p:nvSpPr>
        <p:spPr bwMode="auto">
          <a:xfrm flipH="1">
            <a:off x="1763713" y="4005263"/>
            <a:ext cx="431800" cy="503237"/>
          </a:xfrm>
          <a:prstGeom prst="line">
            <a:avLst/>
          </a:prstGeom>
          <a:noFill/>
          <a:ln w="9525">
            <a:solidFill>
              <a:schemeClr val="tx1"/>
            </a:solidFill>
            <a:round/>
            <a:headEnd/>
            <a:tailEnd type="triangle" w="med" len="med"/>
          </a:ln>
        </p:spPr>
        <p:txBody>
          <a:bodyPr/>
          <a:lstStyle/>
          <a:p>
            <a:endParaRPr lang="en-US"/>
          </a:p>
        </p:txBody>
      </p:sp>
      <p:sp>
        <p:nvSpPr>
          <p:cNvPr id="2112" name="Text Box 10"/>
          <p:cNvSpPr txBox="1">
            <a:spLocks noChangeArrowheads="1"/>
          </p:cNvSpPr>
          <p:nvPr/>
        </p:nvSpPr>
        <p:spPr bwMode="auto">
          <a:xfrm>
            <a:off x="3232152" y="3972718"/>
            <a:ext cx="298450" cy="366713"/>
          </a:xfrm>
          <a:prstGeom prst="rect">
            <a:avLst/>
          </a:prstGeom>
          <a:noFill/>
          <a:ln w="9525">
            <a:noFill/>
            <a:miter lim="800000"/>
            <a:headEnd/>
            <a:tailEnd/>
          </a:ln>
        </p:spPr>
        <p:txBody>
          <a:bodyPr wrap="none">
            <a:spAutoFit/>
          </a:bodyPr>
          <a:lstStyle/>
          <a:p>
            <a:r>
              <a:rPr lang="en-US" dirty="0"/>
              <a:t>x</a:t>
            </a:r>
          </a:p>
        </p:txBody>
      </p:sp>
      <p:sp>
        <p:nvSpPr>
          <p:cNvPr id="2113" name="Text Box 11"/>
          <p:cNvSpPr txBox="1">
            <a:spLocks noChangeArrowheads="1"/>
          </p:cNvSpPr>
          <p:nvPr/>
        </p:nvSpPr>
        <p:spPr bwMode="auto">
          <a:xfrm>
            <a:off x="2195512" y="2948442"/>
            <a:ext cx="298450" cy="366712"/>
          </a:xfrm>
          <a:prstGeom prst="rect">
            <a:avLst/>
          </a:prstGeom>
          <a:noFill/>
          <a:ln w="9525">
            <a:noFill/>
            <a:miter lim="800000"/>
            <a:headEnd/>
            <a:tailEnd/>
          </a:ln>
        </p:spPr>
        <p:txBody>
          <a:bodyPr wrap="none">
            <a:spAutoFit/>
          </a:bodyPr>
          <a:lstStyle/>
          <a:p>
            <a:r>
              <a:rPr lang="en-US" dirty="0"/>
              <a:t>y</a:t>
            </a:r>
          </a:p>
        </p:txBody>
      </p:sp>
      <p:sp>
        <p:nvSpPr>
          <p:cNvPr id="2114" name="Text Box 12"/>
          <p:cNvSpPr txBox="1">
            <a:spLocks noChangeArrowheads="1"/>
          </p:cNvSpPr>
          <p:nvPr/>
        </p:nvSpPr>
        <p:spPr bwMode="auto">
          <a:xfrm>
            <a:off x="1830388" y="4352698"/>
            <a:ext cx="298450" cy="366712"/>
          </a:xfrm>
          <a:prstGeom prst="rect">
            <a:avLst/>
          </a:prstGeom>
          <a:noFill/>
          <a:ln w="9525">
            <a:noFill/>
            <a:miter lim="800000"/>
            <a:headEnd/>
            <a:tailEnd/>
          </a:ln>
        </p:spPr>
        <p:txBody>
          <a:bodyPr wrap="none">
            <a:spAutoFit/>
          </a:bodyPr>
          <a:lstStyle/>
          <a:p>
            <a:r>
              <a:rPr lang="en-US"/>
              <a:t>z</a:t>
            </a:r>
          </a:p>
        </p:txBody>
      </p:sp>
      <p:sp>
        <p:nvSpPr>
          <p:cNvPr id="2115" name="Line 14"/>
          <p:cNvSpPr>
            <a:spLocks noChangeShapeType="1"/>
          </p:cNvSpPr>
          <p:nvPr/>
        </p:nvSpPr>
        <p:spPr bwMode="auto">
          <a:xfrm>
            <a:off x="4892675" y="2886075"/>
            <a:ext cx="0" cy="431800"/>
          </a:xfrm>
          <a:prstGeom prst="line">
            <a:avLst/>
          </a:prstGeom>
          <a:noFill/>
          <a:ln w="28575">
            <a:solidFill>
              <a:schemeClr val="tx1"/>
            </a:solidFill>
            <a:round/>
            <a:headEnd/>
            <a:tailEnd type="triangle" w="med" len="med"/>
          </a:ln>
        </p:spPr>
        <p:txBody>
          <a:bodyPr/>
          <a:lstStyle/>
          <a:p>
            <a:endParaRPr lang="en-US"/>
          </a:p>
        </p:txBody>
      </p:sp>
      <p:sp>
        <p:nvSpPr>
          <p:cNvPr id="2116" name="Text Box 15"/>
          <p:cNvSpPr txBox="1">
            <a:spLocks noChangeArrowheads="1"/>
          </p:cNvSpPr>
          <p:nvPr/>
        </p:nvSpPr>
        <p:spPr bwMode="auto">
          <a:xfrm>
            <a:off x="3348038" y="2852738"/>
            <a:ext cx="336550" cy="366712"/>
          </a:xfrm>
          <a:prstGeom prst="rect">
            <a:avLst/>
          </a:prstGeom>
          <a:noFill/>
          <a:ln w="9525">
            <a:noFill/>
            <a:miter lim="800000"/>
            <a:headEnd/>
            <a:tailEnd/>
          </a:ln>
        </p:spPr>
        <p:txBody>
          <a:bodyPr wrap="none">
            <a:spAutoFit/>
          </a:bodyPr>
          <a:lstStyle/>
          <a:p>
            <a:r>
              <a:rPr lang="en-US"/>
              <a:t>V</a:t>
            </a:r>
          </a:p>
        </p:txBody>
      </p:sp>
      <p:sp>
        <p:nvSpPr>
          <p:cNvPr id="2117" name="Text Box 16"/>
          <p:cNvSpPr txBox="1">
            <a:spLocks noChangeArrowheads="1"/>
          </p:cNvSpPr>
          <p:nvPr/>
        </p:nvSpPr>
        <p:spPr bwMode="auto">
          <a:xfrm>
            <a:off x="4643438" y="2420938"/>
            <a:ext cx="463550" cy="366712"/>
          </a:xfrm>
          <a:prstGeom prst="rect">
            <a:avLst/>
          </a:prstGeom>
          <a:noFill/>
          <a:ln w="9525">
            <a:noFill/>
            <a:miter lim="800000"/>
            <a:headEnd/>
            <a:tailEnd/>
          </a:ln>
        </p:spPr>
        <p:txBody>
          <a:bodyPr wrap="none">
            <a:spAutoFit/>
          </a:bodyPr>
          <a:lstStyle/>
          <a:p>
            <a:r>
              <a:rPr lang="en-US"/>
              <a:t>dV</a:t>
            </a:r>
          </a:p>
        </p:txBody>
      </p:sp>
      <p:sp>
        <p:nvSpPr>
          <p:cNvPr id="2118" name="Line 17"/>
          <p:cNvSpPr>
            <a:spLocks noChangeShapeType="1"/>
          </p:cNvSpPr>
          <p:nvPr/>
        </p:nvSpPr>
        <p:spPr bwMode="auto">
          <a:xfrm flipV="1">
            <a:off x="2195513" y="2924175"/>
            <a:ext cx="2663825" cy="1081088"/>
          </a:xfrm>
          <a:prstGeom prst="line">
            <a:avLst/>
          </a:prstGeom>
          <a:noFill/>
          <a:ln w="28575">
            <a:solidFill>
              <a:schemeClr val="tx1"/>
            </a:solidFill>
            <a:round/>
            <a:headEnd/>
            <a:tailEnd type="triangle" w="med" len="med"/>
          </a:ln>
        </p:spPr>
        <p:txBody>
          <a:bodyPr/>
          <a:lstStyle/>
          <a:p>
            <a:endParaRPr lang="en-US"/>
          </a:p>
        </p:txBody>
      </p:sp>
      <p:sp>
        <p:nvSpPr>
          <p:cNvPr id="2119" name="Text Box 18"/>
          <p:cNvSpPr txBox="1">
            <a:spLocks noChangeArrowheads="1"/>
          </p:cNvSpPr>
          <p:nvPr/>
        </p:nvSpPr>
        <p:spPr bwMode="auto">
          <a:xfrm>
            <a:off x="2679700" y="3305175"/>
            <a:ext cx="273050" cy="366713"/>
          </a:xfrm>
          <a:prstGeom prst="rect">
            <a:avLst/>
          </a:prstGeom>
          <a:noFill/>
          <a:ln w="9525">
            <a:noFill/>
            <a:miter lim="800000"/>
            <a:headEnd/>
            <a:tailEnd/>
          </a:ln>
        </p:spPr>
        <p:txBody>
          <a:bodyPr wrap="none">
            <a:spAutoFit/>
          </a:bodyPr>
          <a:lstStyle/>
          <a:p>
            <a:r>
              <a:rPr lang="en-US" b="1"/>
              <a:t>r</a:t>
            </a:r>
          </a:p>
        </p:txBody>
      </p:sp>
      <p:sp>
        <p:nvSpPr>
          <p:cNvPr id="2120" name="Text Box 19"/>
          <p:cNvSpPr txBox="1">
            <a:spLocks noChangeArrowheads="1"/>
          </p:cNvSpPr>
          <p:nvPr/>
        </p:nvSpPr>
        <p:spPr bwMode="auto">
          <a:xfrm>
            <a:off x="5003800" y="2924175"/>
            <a:ext cx="476250" cy="366713"/>
          </a:xfrm>
          <a:prstGeom prst="rect">
            <a:avLst/>
          </a:prstGeom>
          <a:noFill/>
          <a:ln w="9525">
            <a:noFill/>
            <a:miter lim="800000"/>
            <a:headEnd/>
            <a:tailEnd/>
          </a:ln>
        </p:spPr>
        <p:txBody>
          <a:bodyPr wrap="none">
            <a:spAutoFit/>
          </a:bodyPr>
          <a:lstStyle/>
          <a:p>
            <a:r>
              <a:rPr lang="en-US"/>
              <a:t>d</a:t>
            </a:r>
            <a:r>
              <a:rPr lang="en-US" b="1"/>
              <a:t>R</a:t>
            </a:r>
          </a:p>
        </p:txBody>
      </p:sp>
      <p:sp>
        <p:nvSpPr>
          <p:cNvPr id="2121" name="Text Box 20"/>
          <p:cNvSpPr txBox="1">
            <a:spLocks noChangeArrowheads="1"/>
          </p:cNvSpPr>
          <p:nvPr/>
        </p:nvSpPr>
        <p:spPr bwMode="auto">
          <a:xfrm>
            <a:off x="5003800" y="2565400"/>
            <a:ext cx="806450" cy="366713"/>
          </a:xfrm>
          <a:prstGeom prst="rect">
            <a:avLst/>
          </a:prstGeom>
          <a:noFill/>
          <a:ln w="9525">
            <a:noFill/>
            <a:miter lim="800000"/>
            <a:headEnd/>
            <a:tailEnd/>
          </a:ln>
        </p:spPr>
        <p:txBody>
          <a:bodyPr wrap="none">
            <a:spAutoFit/>
          </a:bodyPr>
          <a:lstStyle/>
          <a:p>
            <a:r>
              <a:rPr lang="en-US"/>
              <a:t>(x,y,z)</a:t>
            </a:r>
          </a:p>
        </p:txBody>
      </p:sp>
      <p:sp>
        <p:nvSpPr>
          <p:cNvPr id="2122" name="Oval 21"/>
          <p:cNvSpPr>
            <a:spLocks noChangeArrowheads="1"/>
          </p:cNvSpPr>
          <p:nvPr/>
        </p:nvSpPr>
        <p:spPr bwMode="auto">
          <a:xfrm>
            <a:off x="4859338" y="2852738"/>
            <a:ext cx="71437" cy="71437"/>
          </a:xfrm>
          <a:prstGeom prst="ellipse">
            <a:avLst/>
          </a:prstGeom>
          <a:solidFill>
            <a:schemeClr val="tx1"/>
          </a:solidFill>
          <a:ln w="9525">
            <a:solidFill>
              <a:schemeClr val="tx1"/>
            </a:solidFill>
            <a:round/>
            <a:headEnd/>
            <a:tailEnd/>
          </a:ln>
        </p:spPr>
        <p:txBody>
          <a:bodyPr wrap="none" anchor="ctr"/>
          <a:lstStyle/>
          <a:p>
            <a:endParaRPr lang="en-US"/>
          </a:p>
        </p:txBody>
      </p:sp>
      <p:sp>
        <p:nvSpPr>
          <p:cNvPr id="2123" name="Line 22"/>
          <p:cNvSpPr>
            <a:spLocks noChangeShapeType="1"/>
          </p:cNvSpPr>
          <p:nvPr/>
        </p:nvSpPr>
        <p:spPr bwMode="auto">
          <a:xfrm>
            <a:off x="6659563" y="2420938"/>
            <a:ext cx="0" cy="720725"/>
          </a:xfrm>
          <a:prstGeom prst="line">
            <a:avLst/>
          </a:prstGeom>
          <a:noFill/>
          <a:ln w="9525">
            <a:solidFill>
              <a:schemeClr val="tx1"/>
            </a:solidFill>
            <a:round/>
            <a:headEnd/>
            <a:tailEnd type="triangle" w="med" len="med"/>
          </a:ln>
        </p:spPr>
        <p:txBody>
          <a:bodyPr/>
          <a:lstStyle/>
          <a:p>
            <a:endParaRPr lang="en-US"/>
          </a:p>
        </p:txBody>
      </p:sp>
      <p:sp>
        <p:nvSpPr>
          <p:cNvPr id="2124" name="Text Box 23"/>
          <p:cNvSpPr txBox="1">
            <a:spLocks noChangeArrowheads="1"/>
          </p:cNvSpPr>
          <p:nvPr/>
        </p:nvSpPr>
        <p:spPr bwMode="auto">
          <a:xfrm>
            <a:off x="6784975" y="2584450"/>
            <a:ext cx="857250" cy="366713"/>
          </a:xfrm>
          <a:prstGeom prst="rect">
            <a:avLst/>
          </a:prstGeom>
          <a:noFill/>
          <a:ln w="9525">
            <a:noFill/>
            <a:miter lim="800000"/>
            <a:headEnd/>
            <a:tailEnd/>
          </a:ln>
        </p:spPr>
        <p:txBody>
          <a:bodyPr wrap="none">
            <a:spAutoFit/>
          </a:bodyPr>
          <a:lstStyle/>
          <a:p>
            <a:r>
              <a:rPr lang="en-US"/>
              <a:t>gravity</a:t>
            </a:r>
          </a:p>
        </p:txBody>
      </p:sp>
      <p:sp>
        <p:nvSpPr>
          <p:cNvPr id="2125" name="Text Box 24"/>
          <p:cNvSpPr txBox="1">
            <a:spLocks noChangeArrowheads="1"/>
          </p:cNvSpPr>
          <p:nvPr/>
        </p:nvSpPr>
        <p:spPr bwMode="auto">
          <a:xfrm>
            <a:off x="879475" y="4673600"/>
            <a:ext cx="7869238" cy="641350"/>
          </a:xfrm>
          <a:prstGeom prst="rect">
            <a:avLst/>
          </a:prstGeom>
          <a:noFill/>
          <a:ln w="9525">
            <a:noFill/>
            <a:miter lim="800000"/>
            <a:headEnd/>
            <a:tailEnd/>
          </a:ln>
        </p:spPr>
        <p:txBody>
          <a:bodyPr>
            <a:spAutoFit/>
          </a:bodyPr>
          <a:lstStyle/>
          <a:p>
            <a:r>
              <a:rPr lang="en-US"/>
              <a:t>If </a:t>
            </a:r>
            <a:r>
              <a:rPr lang="en-US">
                <a:latin typeface="Symbol" pitchFamily="18" charset="2"/>
              </a:rPr>
              <a:t>g</a:t>
            </a:r>
            <a:r>
              <a:rPr lang="en-US"/>
              <a:t> is the force/unit volume acting on the body from gravity, then the force of gravity acting on the small volume dV is</a:t>
            </a:r>
          </a:p>
        </p:txBody>
      </p:sp>
      <p:graphicFrame>
        <p:nvGraphicFramePr>
          <p:cNvPr id="2104" name="Object 56"/>
          <p:cNvGraphicFramePr>
            <a:graphicFrameLocks noChangeAspect="1"/>
          </p:cNvGraphicFramePr>
          <p:nvPr/>
        </p:nvGraphicFramePr>
        <p:xfrm>
          <a:off x="3203575" y="5373688"/>
          <a:ext cx="1368425" cy="331787"/>
        </p:xfrm>
        <a:graphic>
          <a:graphicData uri="http://schemas.openxmlformats.org/presentationml/2006/ole">
            <mc:AlternateContent xmlns:mc="http://schemas.openxmlformats.org/markup-compatibility/2006">
              <mc:Choice xmlns:v="urn:schemas-microsoft-com:vml" Requires="v">
                <p:oleObj name="Equation" r:id="rId3" imgW="837836" imgH="203112" progId="Equation.DSMT4">
                  <p:embed/>
                </p:oleObj>
              </mc:Choice>
              <mc:Fallback>
                <p:oleObj name="Equation" r:id="rId3" imgW="837836" imgH="203112" progId="Equation.DSMT4">
                  <p:embed/>
                  <p:pic>
                    <p:nvPicPr>
                      <p:cNvPr id="0" name="Picture 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575" y="5373688"/>
                        <a:ext cx="1368425" cy="331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26" name="Text Box 26"/>
          <p:cNvSpPr txBox="1">
            <a:spLocks noChangeArrowheads="1"/>
          </p:cNvSpPr>
          <p:nvPr/>
        </p:nvSpPr>
        <p:spPr bwMode="auto">
          <a:xfrm>
            <a:off x="879475" y="5753100"/>
            <a:ext cx="3930650" cy="366713"/>
          </a:xfrm>
          <a:prstGeom prst="rect">
            <a:avLst/>
          </a:prstGeom>
          <a:noFill/>
          <a:ln w="9525">
            <a:noFill/>
            <a:miter lim="800000"/>
            <a:headEnd/>
            <a:tailEnd/>
          </a:ln>
        </p:spPr>
        <p:txBody>
          <a:bodyPr wrap="none">
            <a:spAutoFit/>
          </a:bodyPr>
          <a:lstStyle/>
          <a:p>
            <a:r>
              <a:rPr lang="en-US"/>
              <a:t>and the total  force, </a:t>
            </a:r>
            <a:r>
              <a:rPr lang="en-US" b="1"/>
              <a:t>R</a:t>
            </a:r>
            <a:r>
              <a:rPr lang="en-US"/>
              <a:t>,  acting on V is</a:t>
            </a:r>
          </a:p>
        </p:txBody>
      </p:sp>
      <p:graphicFrame>
        <p:nvGraphicFramePr>
          <p:cNvPr id="2105" name="Object 57"/>
          <p:cNvGraphicFramePr>
            <a:graphicFrameLocks noChangeAspect="1"/>
          </p:cNvGraphicFramePr>
          <p:nvPr/>
        </p:nvGraphicFramePr>
        <p:xfrm>
          <a:off x="1979613" y="6165850"/>
          <a:ext cx="1871662" cy="555625"/>
        </p:xfrm>
        <a:graphic>
          <a:graphicData uri="http://schemas.openxmlformats.org/presentationml/2006/ole">
            <mc:AlternateContent xmlns:mc="http://schemas.openxmlformats.org/markup-compatibility/2006">
              <mc:Choice xmlns:v="urn:schemas-microsoft-com:vml" Requires="v">
                <p:oleObj name="Equation" r:id="rId5" imgW="1282700" imgH="381000" progId="Equation.DSMT4">
                  <p:embed/>
                </p:oleObj>
              </mc:Choice>
              <mc:Fallback>
                <p:oleObj name="Equation" r:id="rId5" imgW="1282700" imgH="381000" progId="Equation.DSMT4">
                  <p:embed/>
                  <p:pic>
                    <p:nvPicPr>
                      <p:cNvPr id="0" name="Picture 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9613" y="6165850"/>
                        <a:ext cx="1871662" cy="555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27" name="Text Box 28"/>
          <p:cNvSpPr txBox="1">
            <a:spLocks noChangeArrowheads="1"/>
          </p:cNvSpPr>
          <p:nvPr/>
        </p:nvSpPr>
        <p:spPr bwMode="auto">
          <a:xfrm>
            <a:off x="4408488" y="6184900"/>
            <a:ext cx="4108450" cy="366713"/>
          </a:xfrm>
          <a:prstGeom prst="rect">
            <a:avLst/>
          </a:prstGeom>
          <a:noFill/>
          <a:ln w="9525">
            <a:noFill/>
            <a:miter lim="800000"/>
            <a:headEnd/>
            <a:tailEnd/>
          </a:ln>
        </p:spPr>
        <p:txBody>
          <a:bodyPr wrap="none">
            <a:spAutoFit/>
          </a:bodyPr>
          <a:lstStyle/>
          <a:p>
            <a:r>
              <a:rPr lang="en-US"/>
              <a:t>where W is the total weight of the body</a:t>
            </a:r>
          </a:p>
        </p:txBody>
      </p:sp>
      <p:sp>
        <p:nvSpPr>
          <p:cNvPr id="2128" name="Text Box 29"/>
          <p:cNvSpPr txBox="1">
            <a:spLocks noChangeArrowheads="1"/>
          </p:cNvSpPr>
          <p:nvPr/>
        </p:nvSpPr>
        <p:spPr bwMode="auto">
          <a:xfrm>
            <a:off x="2103438" y="3952875"/>
            <a:ext cx="361950" cy="366713"/>
          </a:xfrm>
          <a:prstGeom prst="rect">
            <a:avLst/>
          </a:prstGeom>
          <a:noFill/>
          <a:ln w="9525">
            <a:noFill/>
            <a:miter lim="800000"/>
            <a:headEnd/>
            <a:tailEnd/>
          </a:ln>
        </p:spPr>
        <p:txBody>
          <a:bodyPr wrap="none">
            <a:spAutoFit/>
          </a:bodyPr>
          <a:lstStyle/>
          <a:p>
            <a:r>
              <a:rPr lang="en-US"/>
              <a:t>O</a:t>
            </a:r>
          </a:p>
        </p:txBody>
      </p:sp>
      <p:sp>
        <p:nvSpPr>
          <p:cNvPr id="2" name="Rectangle 1"/>
          <p:cNvSpPr/>
          <p:nvPr/>
        </p:nvSpPr>
        <p:spPr>
          <a:xfrm>
            <a:off x="4821238" y="2787650"/>
            <a:ext cx="157162" cy="19208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4" name="Text Box 4"/>
          <p:cNvSpPr txBox="1">
            <a:spLocks noChangeArrowheads="1"/>
          </p:cNvSpPr>
          <p:nvPr/>
        </p:nvSpPr>
        <p:spPr bwMode="auto">
          <a:xfrm>
            <a:off x="735013" y="280988"/>
            <a:ext cx="7118350" cy="366712"/>
          </a:xfrm>
          <a:prstGeom prst="rect">
            <a:avLst/>
          </a:prstGeom>
          <a:noFill/>
          <a:ln w="9525">
            <a:noFill/>
            <a:miter lim="800000"/>
            <a:headEnd/>
            <a:tailEnd/>
          </a:ln>
        </p:spPr>
        <p:txBody>
          <a:bodyPr wrap="none">
            <a:spAutoFit/>
          </a:bodyPr>
          <a:lstStyle/>
          <a:p>
            <a:r>
              <a:rPr lang="en-US"/>
              <a:t>Gravity acting on dV produces a moment about the origin O given by</a:t>
            </a:r>
          </a:p>
        </p:txBody>
      </p:sp>
      <p:graphicFrame>
        <p:nvGraphicFramePr>
          <p:cNvPr id="3131" name="Object 59"/>
          <p:cNvGraphicFramePr>
            <a:graphicFrameLocks noChangeAspect="1"/>
          </p:cNvGraphicFramePr>
          <p:nvPr/>
        </p:nvGraphicFramePr>
        <p:xfrm>
          <a:off x="1403350" y="765175"/>
          <a:ext cx="3529013" cy="812800"/>
        </p:xfrm>
        <a:graphic>
          <a:graphicData uri="http://schemas.openxmlformats.org/presentationml/2006/ole">
            <mc:AlternateContent xmlns:mc="http://schemas.openxmlformats.org/markup-compatibility/2006">
              <mc:Choice xmlns:v="urn:schemas-microsoft-com:vml" Requires="v">
                <p:oleObj name="Equation" r:id="rId3" imgW="2095500" imgH="482600" progId="Equation.DSMT4">
                  <p:embed/>
                </p:oleObj>
              </mc:Choice>
              <mc:Fallback>
                <p:oleObj name="Equation" r:id="rId3" imgW="2095500" imgH="482600" progId="Equation.DSMT4">
                  <p:embed/>
                  <p:pic>
                    <p:nvPicPr>
                      <p:cNvPr id="0" name="Picture 7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765175"/>
                        <a:ext cx="3529013"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35" name="Text Box 6"/>
          <p:cNvSpPr txBox="1">
            <a:spLocks noChangeArrowheads="1"/>
          </p:cNvSpPr>
          <p:nvPr/>
        </p:nvSpPr>
        <p:spPr bwMode="auto">
          <a:xfrm>
            <a:off x="879475" y="4508500"/>
            <a:ext cx="5492750" cy="366713"/>
          </a:xfrm>
          <a:prstGeom prst="rect">
            <a:avLst/>
          </a:prstGeom>
          <a:noFill/>
          <a:ln w="9525">
            <a:noFill/>
            <a:miter lim="800000"/>
            <a:headEnd/>
            <a:tailEnd/>
          </a:ln>
        </p:spPr>
        <p:txBody>
          <a:bodyPr wrap="none">
            <a:spAutoFit/>
          </a:bodyPr>
          <a:lstStyle/>
          <a:p>
            <a:r>
              <a:rPr lang="en-US"/>
              <a:t>so the total moment of the force of gravity about O is</a:t>
            </a:r>
          </a:p>
        </p:txBody>
      </p:sp>
      <p:graphicFrame>
        <p:nvGraphicFramePr>
          <p:cNvPr id="3132" name="Object 60"/>
          <p:cNvGraphicFramePr>
            <a:graphicFrameLocks noChangeAspect="1"/>
          </p:cNvGraphicFramePr>
          <p:nvPr/>
        </p:nvGraphicFramePr>
        <p:xfrm>
          <a:off x="1331913" y="4992688"/>
          <a:ext cx="3024187" cy="1135062"/>
        </p:xfrm>
        <a:graphic>
          <a:graphicData uri="http://schemas.openxmlformats.org/presentationml/2006/ole">
            <mc:AlternateContent xmlns:mc="http://schemas.openxmlformats.org/markup-compatibility/2006">
              <mc:Choice xmlns:v="urn:schemas-microsoft-com:vml" Requires="v">
                <p:oleObj name="Equation" r:id="rId5" imgW="2095500" imgH="787400" progId="Equation.DSMT4">
                  <p:embed/>
                </p:oleObj>
              </mc:Choice>
              <mc:Fallback>
                <p:oleObj name="Equation" r:id="rId5" imgW="2095500" imgH="787400" progId="Equation.DSMT4">
                  <p:embed/>
                  <p:pic>
                    <p:nvPicPr>
                      <p:cNvPr id="0" name="Picture 7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913" y="4992688"/>
                        <a:ext cx="3024187" cy="1135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33" name="Object 61"/>
          <p:cNvGraphicFramePr>
            <a:graphicFrameLocks noChangeAspect="1"/>
          </p:cNvGraphicFramePr>
          <p:nvPr/>
        </p:nvGraphicFramePr>
        <p:xfrm>
          <a:off x="6156325" y="5135563"/>
          <a:ext cx="1871663" cy="555625"/>
        </p:xfrm>
        <a:graphic>
          <a:graphicData uri="http://schemas.openxmlformats.org/presentationml/2006/ole">
            <mc:AlternateContent xmlns:mc="http://schemas.openxmlformats.org/markup-compatibility/2006">
              <mc:Choice xmlns:v="urn:schemas-microsoft-com:vml" Requires="v">
                <p:oleObj name="Equation" r:id="rId7" imgW="1282700" imgH="381000" progId="Equation.DSMT4">
                  <p:embed/>
                </p:oleObj>
              </mc:Choice>
              <mc:Fallback>
                <p:oleObj name="Equation" r:id="rId7" imgW="1282700" imgH="381000" progId="Equation.DSMT4">
                  <p:embed/>
                  <p:pic>
                    <p:nvPicPr>
                      <p:cNvPr id="0" name="Picture 7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56325" y="5135563"/>
                        <a:ext cx="1871663" cy="555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36" name="Oval 6"/>
          <p:cNvSpPr>
            <a:spLocks noChangeArrowheads="1"/>
          </p:cNvSpPr>
          <p:nvPr/>
        </p:nvSpPr>
        <p:spPr bwMode="auto">
          <a:xfrm>
            <a:off x="5651500" y="1649413"/>
            <a:ext cx="2808288" cy="1655762"/>
          </a:xfrm>
          <a:prstGeom prst="ellipse">
            <a:avLst/>
          </a:prstGeom>
          <a:solidFill>
            <a:schemeClr val="bg1"/>
          </a:solidFill>
          <a:ln w="9525">
            <a:solidFill>
              <a:schemeClr val="tx1"/>
            </a:solidFill>
            <a:round/>
            <a:headEnd/>
            <a:tailEnd/>
          </a:ln>
        </p:spPr>
        <p:txBody>
          <a:bodyPr wrap="none" anchor="ctr"/>
          <a:lstStyle/>
          <a:p>
            <a:endParaRPr lang="en-US"/>
          </a:p>
        </p:txBody>
      </p:sp>
      <p:sp>
        <p:nvSpPr>
          <p:cNvPr id="3137" name="Line 7"/>
          <p:cNvSpPr>
            <a:spLocks noChangeShapeType="1"/>
          </p:cNvSpPr>
          <p:nvPr/>
        </p:nvSpPr>
        <p:spPr bwMode="auto">
          <a:xfrm>
            <a:off x="4714875" y="3521075"/>
            <a:ext cx="1152525" cy="0"/>
          </a:xfrm>
          <a:prstGeom prst="line">
            <a:avLst/>
          </a:prstGeom>
          <a:noFill/>
          <a:ln w="9525">
            <a:solidFill>
              <a:schemeClr val="tx1"/>
            </a:solidFill>
            <a:round/>
            <a:headEnd/>
            <a:tailEnd type="triangle" w="med" len="med"/>
          </a:ln>
        </p:spPr>
        <p:txBody>
          <a:bodyPr/>
          <a:lstStyle/>
          <a:p>
            <a:endParaRPr lang="en-US"/>
          </a:p>
        </p:txBody>
      </p:sp>
      <p:sp>
        <p:nvSpPr>
          <p:cNvPr id="3138" name="Line 8"/>
          <p:cNvSpPr>
            <a:spLocks noChangeShapeType="1"/>
          </p:cNvSpPr>
          <p:nvPr/>
        </p:nvSpPr>
        <p:spPr bwMode="auto">
          <a:xfrm flipV="1">
            <a:off x="4714875" y="2728913"/>
            <a:ext cx="0" cy="792162"/>
          </a:xfrm>
          <a:prstGeom prst="line">
            <a:avLst/>
          </a:prstGeom>
          <a:noFill/>
          <a:ln w="9525">
            <a:solidFill>
              <a:schemeClr val="tx1"/>
            </a:solidFill>
            <a:round/>
            <a:headEnd/>
            <a:tailEnd type="triangle" w="med" len="med"/>
          </a:ln>
        </p:spPr>
        <p:txBody>
          <a:bodyPr/>
          <a:lstStyle/>
          <a:p>
            <a:endParaRPr lang="en-US"/>
          </a:p>
        </p:txBody>
      </p:sp>
      <p:sp>
        <p:nvSpPr>
          <p:cNvPr id="3139" name="Line 9"/>
          <p:cNvSpPr>
            <a:spLocks noChangeShapeType="1"/>
          </p:cNvSpPr>
          <p:nvPr/>
        </p:nvSpPr>
        <p:spPr bwMode="auto">
          <a:xfrm flipH="1">
            <a:off x="4283075" y="3521075"/>
            <a:ext cx="431800" cy="503238"/>
          </a:xfrm>
          <a:prstGeom prst="line">
            <a:avLst/>
          </a:prstGeom>
          <a:noFill/>
          <a:ln w="9525">
            <a:solidFill>
              <a:schemeClr val="tx1"/>
            </a:solidFill>
            <a:round/>
            <a:headEnd/>
            <a:tailEnd type="triangle" w="med" len="med"/>
          </a:ln>
        </p:spPr>
        <p:txBody>
          <a:bodyPr/>
          <a:lstStyle/>
          <a:p>
            <a:endParaRPr lang="en-US"/>
          </a:p>
        </p:txBody>
      </p:sp>
      <p:sp>
        <p:nvSpPr>
          <p:cNvPr id="3140" name="Text Box 10"/>
          <p:cNvSpPr txBox="1">
            <a:spLocks noChangeArrowheads="1"/>
          </p:cNvSpPr>
          <p:nvPr/>
        </p:nvSpPr>
        <p:spPr bwMode="auto">
          <a:xfrm>
            <a:off x="5781108" y="3480707"/>
            <a:ext cx="298450" cy="366712"/>
          </a:xfrm>
          <a:prstGeom prst="rect">
            <a:avLst/>
          </a:prstGeom>
          <a:noFill/>
          <a:ln w="9525">
            <a:noFill/>
            <a:miter lim="800000"/>
            <a:headEnd/>
            <a:tailEnd/>
          </a:ln>
        </p:spPr>
        <p:txBody>
          <a:bodyPr wrap="none">
            <a:spAutoFit/>
          </a:bodyPr>
          <a:lstStyle/>
          <a:p>
            <a:r>
              <a:rPr lang="en-US"/>
              <a:t>x</a:t>
            </a:r>
          </a:p>
        </p:txBody>
      </p:sp>
      <p:sp>
        <p:nvSpPr>
          <p:cNvPr id="3141" name="Text Box 11"/>
          <p:cNvSpPr txBox="1">
            <a:spLocks noChangeArrowheads="1"/>
          </p:cNvSpPr>
          <p:nvPr/>
        </p:nvSpPr>
        <p:spPr bwMode="auto">
          <a:xfrm>
            <a:off x="4695826" y="2523331"/>
            <a:ext cx="298450" cy="366713"/>
          </a:xfrm>
          <a:prstGeom prst="rect">
            <a:avLst/>
          </a:prstGeom>
          <a:noFill/>
          <a:ln w="9525">
            <a:noFill/>
            <a:miter lim="800000"/>
            <a:headEnd/>
            <a:tailEnd/>
          </a:ln>
        </p:spPr>
        <p:txBody>
          <a:bodyPr wrap="none">
            <a:spAutoFit/>
          </a:bodyPr>
          <a:lstStyle/>
          <a:p>
            <a:r>
              <a:rPr lang="en-US"/>
              <a:t>y</a:t>
            </a:r>
          </a:p>
        </p:txBody>
      </p:sp>
      <p:sp>
        <p:nvSpPr>
          <p:cNvPr id="3142" name="Text Box 12"/>
          <p:cNvSpPr txBox="1">
            <a:spLocks noChangeArrowheads="1"/>
          </p:cNvSpPr>
          <p:nvPr/>
        </p:nvSpPr>
        <p:spPr bwMode="auto">
          <a:xfrm>
            <a:off x="4304393" y="3866356"/>
            <a:ext cx="298450" cy="366713"/>
          </a:xfrm>
          <a:prstGeom prst="rect">
            <a:avLst/>
          </a:prstGeom>
          <a:noFill/>
          <a:ln w="9525">
            <a:noFill/>
            <a:miter lim="800000"/>
            <a:headEnd/>
            <a:tailEnd/>
          </a:ln>
        </p:spPr>
        <p:txBody>
          <a:bodyPr wrap="none">
            <a:spAutoFit/>
          </a:bodyPr>
          <a:lstStyle/>
          <a:p>
            <a:r>
              <a:rPr lang="en-US" dirty="0"/>
              <a:t>z</a:t>
            </a:r>
          </a:p>
        </p:txBody>
      </p:sp>
      <p:sp>
        <p:nvSpPr>
          <p:cNvPr id="3143" name="Line 14"/>
          <p:cNvSpPr>
            <a:spLocks noChangeShapeType="1"/>
          </p:cNvSpPr>
          <p:nvPr/>
        </p:nvSpPr>
        <p:spPr bwMode="auto">
          <a:xfrm>
            <a:off x="7412038" y="2401888"/>
            <a:ext cx="0" cy="431800"/>
          </a:xfrm>
          <a:prstGeom prst="line">
            <a:avLst/>
          </a:prstGeom>
          <a:noFill/>
          <a:ln w="28575">
            <a:solidFill>
              <a:schemeClr val="tx1"/>
            </a:solidFill>
            <a:round/>
            <a:headEnd/>
            <a:tailEnd type="triangle" w="med" len="med"/>
          </a:ln>
        </p:spPr>
        <p:txBody>
          <a:bodyPr/>
          <a:lstStyle/>
          <a:p>
            <a:endParaRPr lang="en-US"/>
          </a:p>
        </p:txBody>
      </p:sp>
      <p:sp>
        <p:nvSpPr>
          <p:cNvPr id="3144" name="Text Box 15"/>
          <p:cNvSpPr txBox="1">
            <a:spLocks noChangeArrowheads="1"/>
          </p:cNvSpPr>
          <p:nvPr/>
        </p:nvSpPr>
        <p:spPr bwMode="auto">
          <a:xfrm>
            <a:off x="5867400" y="2368550"/>
            <a:ext cx="336550" cy="366713"/>
          </a:xfrm>
          <a:prstGeom prst="rect">
            <a:avLst/>
          </a:prstGeom>
          <a:noFill/>
          <a:ln w="9525">
            <a:noFill/>
            <a:miter lim="800000"/>
            <a:headEnd/>
            <a:tailEnd/>
          </a:ln>
        </p:spPr>
        <p:txBody>
          <a:bodyPr wrap="none">
            <a:spAutoFit/>
          </a:bodyPr>
          <a:lstStyle/>
          <a:p>
            <a:r>
              <a:rPr lang="en-US"/>
              <a:t>V</a:t>
            </a:r>
          </a:p>
        </p:txBody>
      </p:sp>
      <p:sp>
        <p:nvSpPr>
          <p:cNvPr id="3145" name="Text Box 16"/>
          <p:cNvSpPr txBox="1">
            <a:spLocks noChangeArrowheads="1"/>
          </p:cNvSpPr>
          <p:nvPr/>
        </p:nvSpPr>
        <p:spPr bwMode="auto">
          <a:xfrm>
            <a:off x="7162800" y="1936750"/>
            <a:ext cx="463550" cy="366713"/>
          </a:xfrm>
          <a:prstGeom prst="rect">
            <a:avLst/>
          </a:prstGeom>
          <a:noFill/>
          <a:ln w="9525">
            <a:noFill/>
            <a:miter lim="800000"/>
            <a:headEnd/>
            <a:tailEnd/>
          </a:ln>
        </p:spPr>
        <p:txBody>
          <a:bodyPr wrap="none">
            <a:spAutoFit/>
          </a:bodyPr>
          <a:lstStyle/>
          <a:p>
            <a:r>
              <a:rPr lang="en-US"/>
              <a:t>dV</a:t>
            </a:r>
          </a:p>
        </p:txBody>
      </p:sp>
      <p:sp>
        <p:nvSpPr>
          <p:cNvPr id="3146" name="Line 17"/>
          <p:cNvSpPr>
            <a:spLocks noChangeShapeType="1"/>
          </p:cNvSpPr>
          <p:nvPr/>
        </p:nvSpPr>
        <p:spPr bwMode="auto">
          <a:xfrm flipV="1">
            <a:off x="4714875" y="2439988"/>
            <a:ext cx="2663825" cy="1081087"/>
          </a:xfrm>
          <a:prstGeom prst="line">
            <a:avLst/>
          </a:prstGeom>
          <a:noFill/>
          <a:ln w="28575">
            <a:solidFill>
              <a:schemeClr val="tx1"/>
            </a:solidFill>
            <a:round/>
            <a:headEnd/>
            <a:tailEnd type="triangle" w="med" len="med"/>
          </a:ln>
        </p:spPr>
        <p:txBody>
          <a:bodyPr/>
          <a:lstStyle/>
          <a:p>
            <a:endParaRPr lang="en-US"/>
          </a:p>
        </p:txBody>
      </p:sp>
      <p:sp>
        <p:nvSpPr>
          <p:cNvPr id="3147" name="Text Box 18"/>
          <p:cNvSpPr txBox="1">
            <a:spLocks noChangeArrowheads="1"/>
          </p:cNvSpPr>
          <p:nvPr/>
        </p:nvSpPr>
        <p:spPr bwMode="auto">
          <a:xfrm>
            <a:off x="5199063" y="2820988"/>
            <a:ext cx="273050" cy="366712"/>
          </a:xfrm>
          <a:prstGeom prst="rect">
            <a:avLst/>
          </a:prstGeom>
          <a:noFill/>
          <a:ln w="9525">
            <a:noFill/>
            <a:miter lim="800000"/>
            <a:headEnd/>
            <a:tailEnd/>
          </a:ln>
        </p:spPr>
        <p:txBody>
          <a:bodyPr wrap="none">
            <a:spAutoFit/>
          </a:bodyPr>
          <a:lstStyle/>
          <a:p>
            <a:r>
              <a:rPr lang="en-US" b="1"/>
              <a:t>r</a:t>
            </a:r>
          </a:p>
        </p:txBody>
      </p:sp>
      <p:sp>
        <p:nvSpPr>
          <p:cNvPr id="3148" name="Text Box 19"/>
          <p:cNvSpPr txBox="1">
            <a:spLocks noChangeArrowheads="1"/>
          </p:cNvSpPr>
          <p:nvPr/>
        </p:nvSpPr>
        <p:spPr bwMode="auto">
          <a:xfrm>
            <a:off x="7523163" y="2439988"/>
            <a:ext cx="476250" cy="366712"/>
          </a:xfrm>
          <a:prstGeom prst="rect">
            <a:avLst/>
          </a:prstGeom>
          <a:noFill/>
          <a:ln w="9525">
            <a:noFill/>
            <a:miter lim="800000"/>
            <a:headEnd/>
            <a:tailEnd/>
          </a:ln>
        </p:spPr>
        <p:txBody>
          <a:bodyPr wrap="none">
            <a:spAutoFit/>
          </a:bodyPr>
          <a:lstStyle/>
          <a:p>
            <a:r>
              <a:rPr lang="en-US"/>
              <a:t>d</a:t>
            </a:r>
            <a:r>
              <a:rPr lang="en-US" b="1"/>
              <a:t>R</a:t>
            </a:r>
          </a:p>
        </p:txBody>
      </p:sp>
      <p:sp>
        <p:nvSpPr>
          <p:cNvPr id="3149" name="Text Box 20"/>
          <p:cNvSpPr txBox="1">
            <a:spLocks noChangeArrowheads="1"/>
          </p:cNvSpPr>
          <p:nvPr/>
        </p:nvSpPr>
        <p:spPr bwMode="auto">
          <a:xfrm>
            <a:off x="7523163" y="2081213"/>
            <a:ext cx="806450" cy="366712"/>
          </a:xfrm>
          <a:prstGeom prst="rect">
            <a:avLst/>
          </a:prstGeom>
          <a:noFill/>
          <a:ln w="9525">
            <a:noFill/>
            <a:miter lim="800000"/>
            <a:headEnd/>
            <a:tailEnd/>
          </a:ln>
        </p:spPr>
        <p:txBody>
          <a:bodyPr wrap="none">
            <a:spAutoFit/>
          </a:bodyPr>
          <a:lstStyle/>
          <a:p>
            <a:r>
              <a:rPr lang="en-US"/>
              <a:t>(x,y,z)</a:t>
            </a:r>
          </a:p>
        </p:txBody>
      </p:sp>
      <p:sp>
        <p:nvSpPr>
          <p:cNvPr id="3150" name="Oval 21"/>
          <p:cNvSpPr>
            <a:spLocks noChangeArrowheads="1"/>
          </p:cNvSpPr>
          <p:nvPr/>
        </p:nvSpPr>
        <p:spPr bwMode="auto">
          <a:xfrm>
            <a:off x="7378700" y="2368550"/>
            <a:ext cx="71438" cy="71438"/>
          </a:xfrm>
          <a:prstGeom prst="ellipse">
            <a:avLst/>
          </a:prstGeom>
          <a:solidFill>
            <a:schemeClr val="tx1"/>
          </a:solidFill>
          <a:ln w="9525">
            <a:solidFill>
              <a:schemeClr val="tx1"/>
            </a:solidFill>
            <a:round/>
            <a:headEnd/>
            <a:tailEnd/>
          </a:ln>
        </p:spPr>
        <p:txBody>
          <a:bodyPr wrap="none" anchor="ctr"/>
          <a:lstStyle/>
          <a:p>
            <a:endParaRPr lang="en-US"/>
          </a:p>
        </p:txBody>
      </p:sp>
      <p:sp>
        <p:nvSpPr>
          <p:cNvPr id="3151" name="Text Box 29"/>
          <p:cNvSpPr txBox="1">
            <a:spLocks noChangeArrowheads="1"/>
          </p:cNvSpPr>
          <p:nvPr/>
        </p:nvSpPr>
        <p:spPr bwMode="auto">
          <a:xfrm>
            <a:off x="4622800" y="3468688"/>
            <a:ext cx="361950" cy="366712"/>
          </a:xfrm>
          <a:prstGeom prst="rect">
            <a:avLst/>
          </a:prstGeom>
          <a:noFill/>
          <a:ln w="9525">
            <a:noFill/>
            <a:miter lim="800000"/>
            <a:headEnd/>
            <a:tailEnd/>
          </a:ln>
        </p:spPr>
        <p:txBody>
          <a:bodyPr wrap="none">
            <a:spAutoFit/>
          </a:bodyPr>
          <a:lstStyle/>
          <a:p>
            <a:r>
              <a:rPr lang="en-US"/>
              <a:t>O</a:t>
            </a:r>
          </a:p>
        </p:txBody>
      </p:sp>
      <p:sp>
        <p:nvSpPr>
          <p:cNvPr id="33" name="Rectangle 32"/>
          <p:cNvSpPr/>
          <p:nvPr/>
        </p:nvSpPr>
        <p:spPr>
          <a:xfrm>
            <a:off x="7340600" y="2303463"/>
            <a:ext cx="157163" cy="192087"/>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96" name="Object 12"/>
          <p:cNvGraphicFramePr>
            <a:graphicFrameLocks noChangeAspect="1"/>
          </p:cNvGraphicFramePr>
          <p:nvPr/>
        </p:nvGraphicFramePr>
        <p:xfrm>
          <a:off x="1358900" y="895350"/>
          <a:ext cx="3213100" cy="1204913"/>
        </p:xfrm>
        <a:graphic>
          <a:graphicData uri="http://schemas.openxmlformats.org/presentationml/2006/ole">
            <mc:AlternateContent xmlns:mc="http://schemas.openxmlformats.org/markup-compatibility/2006">
              <mc:Choice xmlns:v="urn:schemas-microsoft-com:vml" Requires="v">
                <p:oleObj name="Equation" r:id="rId3" imgW="2095500" imgH="787400" progId="Equation.DSMT4">
                  <p:embed/>
                </p:oleObj>
              </mc:Choice>
              <mc:Fallback>
                <p:oleObj name="Equation" r:id="rId3" imgW="2095500" imgH="787400" progId="Equation.DSMT4">
                  <p:embed/>
                  <p:pic>
                    <p:nvPicPr>
                      <p:cNvPr id="0"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8900" y="895350"/>
                        <a:ext cx="3213100" cy="1204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998" name="Text Box 8"/>
          <p:cNvSpPr txBox="1">
            <a:spLocks noChangeArrowheads="1"/>
          </p:cNvSpPr>
          <p:nvPr/>
        </p:nvSpPr>
        <p:spPr bwMode="auto">
          <a:xfrm>
            <a:off x="835025" y="2282825"/>
            <a:ext cx="7148513" cy="915988"/>
          </a:xfrm>
          <a:prstGeom prst="rect">
            <a:avLst/>
          </a:prstGeom>
          <a:noFill/>
          <a:ln w="9525">
            <a:noFill/>
            <a:miter lim="800000"/>
            <a:headEnd/>
            <a:tailEnd/>
          </a:ln>
        </p:spPr>
        <p:txBody>
          <a:bodyPr>
            <a:spAutoFit/>
          </a:bodyPr>
          <a:lstStyle/>
          <a:p>
            <a:r>
              <a:rPr lang="en-US"/>
              <a:t>since </a:t>
            </a:r>
            <a:r>
              <a:rPr lang="en-US" b="1"/>
              <a:t>M</a:t>
            </a:r>
            <a:r>
              <a:rPr lang="en-US" baseline="-25000"/>
              <a:t>0</a:t>
            </a:r>
            <a:r>
              <a:rPr lang="en-US"/>
              <a:t> is perpendicular to </a:t>
            </a:r>
            <a:r>
              <a:rPr lang="en-US" b="1"/>
              <a:t>R </a:t>
            </a:r>
            <a:r>
              <a:rPr lang="en-US"/>
              <a:t>we can replace the distributed force of gravity on the body by a single force acting at a point (x</a:t>
            </a:r>
            <a:r>
              <a:rPr lang="en-US" baseline="-25000"/>
              <a:t>G</a:t>
            </a:r>
            <a:r>
              <a:rPr lang="en-US"/>
              <a:t> , y</a:t>
            </a:r>
            <a:r>
              <a:rPr lang="en-US" baseline="-25000"/>
              <a:t>G</a:t>
            </a:r>
            <a:r>
              <a:rPr lang="en-US"/>
              <a:t> , z</a:t>
            </a:r>
            <a:r>
              <a:rPr lang="en-US" baseline="-25000"/>
              <a:t>G</a:t>
            </a:r>
            <a:r>
              <a:rPr lang="en-US"/>
              <a:t> ) called the center of gravity</a:t>
            </a:r>
          </a:p>
        </p:txBody>
      </p:sp>
      <p:sp>
        <p:nvSpPr>
          <p:cNvPr id="41999" name="Oval 9"/>
          <p:cNvSpPr>
            <a:spLocks noChangeArrowheads="1"/>
          </p:cNvSpPr>
          <p:nvPr/>
        </p:nvSpPr>
        <p:spPr bwMode="auto">
          <a:xfrm>
            <a:off x="3662363" y="3198813"/>
            <a:ext cx="2089150" cy="1223962"/>
          </a:xfrm>
          <a:prstGeom prst="ellipse">
            <a:avLst/>
          </a:prstGeom>
          <a:solidFill>
            <a:schemeClr val="bg1"/>
          </a:solidFill>
          <a:ln w="9525">
            <a:solidFill>
              <a:schemeClr val="tx1"/>
            </a:solidFill>
            <a:round/>
            <a:headEnd/>
            <a:tailEnd/>
          </a:ln>
        </p:spPr>
        <p:txBody>
          <a:bodyPr wrap="none" anchor="ctr"/>
          <a:lstStyle/>
          <a:p>
            <a:endParaRPr lang="en-US"/>
          </a:p>
        </p:txBody>
      </p:sp>
      <p:sp>
        <p:nvSpPr>
          <p:cNvPr id="42000" name="Line 10"/>
          <p:cNvSpPr>
            <a:spLocks noChangeShapeType="1"/>
          </p:cNvSpPr>
          <p:nvPr/>
        </p:nvSpPr>
        <p:spPr bwMode="auto">
          <a:xfrm>
            <a:off x="2006600" y="4999038"/>
            <a:ext cx="504825" cy="0"/>
          </a:xfrm>
          <a:prstGeom prst="line">
            <a:avLst/>
          </a:prstGeom>
          <a:noFill/>
          <a:ln w="9525">
            <a:solidFill>
              <a:schemeClr val="tx1"/>
            </a:solidFill>
            <a:round/>
            <a:headEnd/>
            <a:tailEnd type="triangle" w="med" len="med"/>
          </a:ln>
        </p:spPr>
        <p:txBody>
          <a:bodyPr/>
          <a:lstStyle/>
          <a:p>
            <a:endParaRPr lang="en-US"/>
          </a:p>
        </p:txBody>
      </p:sp>
      <p:sp>
        <p:nvSpPr>
          <p:cNvPr id="42001" name="Line 11"/>
          <p:cNvSpPr>
            <a:spLocks noChangeShapeType="1"/>
          </p:cNvSpPr>
          <p:nvPr/>
        </p:nvSpPr>
        <p:spPr bwMode="auto">
          <a:xfrm flipV="1">
            <a:off x="2006600" y="4495800"/>
            <a:ext cx="0" cy="503238"/>
          </a:xfrm>
          <a:prstGeom prst="line">
            <a:avLst/>
          </a:prstGeom>
          <a:noFill/>
          <a:ln w="9525">
            <a:solidFill>
              <a:schemeClr val="tx1"/>
            </a:solidFill>
            <a:round/>
            <a:headEnd/>
            <a:tailEnd type="triangle" w="med" len="med"/>
          </a:ln>
        </p:spPr>
        <p:txBody>
          <a:bodyPr/>
          <a:lstStyle/>
          <a:p>
            <a:endParaRPr lang="en-US"/>
          </a:p>
        </p:txBody>
      </p:sp>
      <p:sp>
        <p:nvSpPr>
          <p:cNvPr id="42002" name="Line 12"/>
          <p:cNvSpPr>
            <a:spLocks noChangeShapeType="1"/>
          </p:cNvSpPr>
          <p:nvPr/>
        </p:nvSpPr>
        <p:spPr bwMode="auto">
          <a:xfrm flipH="1">
            <a:off x="1646238" y="4999038"/>
            <a:ext cx="360362" cy="215900"/>
          </a:xfrm>
          <a:prstGeom prst="line">
            <a:avLst/>
          </a:prstGeom>
          <a:noFill/>
          <a:ln w="9525">
            <a:solidFill>
              <a:schemeClr val="tx1"/>
            </a:solidFill>
            <a:round/>
            <a:headEnd/>
            <a:tailEnd type="triangle" w="med" len="med"/>
          </a:ln>
        </p:spPr>
        <p:txBody>
          <a:bodyPr/>
          <a:lstStyle/>
          <a:p>
            <a:endParaRPr lang="en-US"/>
          </a:p>
        </p:txBody>
      </p:sp>
      <p:sp>
        <p:nvSpPr>
          <p:cNvPr id="42003" name="Line 13"/>
          <p:cNvSpPr>
            <a:spLocks noChangeShapeType="1"/>
          </p:cNvSpPr>
          <p:nvPr/>
        </p:nvSpPr>
        <p:spPr bwMode="auto">
          <a:xfrm flipV="1">
            <a:off x="2006600" y="3775075"/>
            <a:ext cx="2663825" cy="1223963"/>
          </a:xfrm>
          <a:prstGeom prst="line">
            <a:avLst/>
          </a:prstGeom>
          <a:noFill/>
          <a:ln w="28575">
            <a:solidFill>
              <a:schemeClr val="tx1"/>
            </a:solidFill>
            <a:round/>
            <a:headEnd/>
            <a:tailEnd type="triangle" w="med" len="med"/>
          </a:ln>
        </p:spPr>
        <p:txBody>
          <a:bodyPr/>
          <a:lstStyle/>
          <a:p>
            <a:endParaRPr lang="en-US"/>
          </a:p>
        </p:txBody>
      </p:sp>
      <p:sp>
        <p:nvSpPr>
          <p:cNvPr id="42004" name="Line 14"/>
          <p:cNvSpPr>
            <a:spLocks noChangeShapeType="1"/>
          </p:cNvSpPr>
          <p:nvPr/>
        </p:nvSpPr>
        <p:spPr bwMode="auto">
          <a:xfrm>
            <a:off x="4670425" y="3775075"/>
            <a:ext cx="0" cy="504825"/>
          </a:xfrm>
          <a:prstGeom prst="line">
            <a:avLst/>
          </a:prstGeom>
          <a:noFill/>
          <a:ln w="28575">
            <a:solidFill>
              <a:schemeClr val="tx1"/>
            </a:solidFill>
            <a:round/>
            <a:headEnd/>
            <a:tailEnd type="triangle" w="med" len="med"/>
          </a:ln>
        </p:spPr>
        <p:txBody>
          <a:bodyPr/>
          <a:lstStyle/>
          <a:p>
            <a:endParaRPr lang="en-US"/>
          </a:p>
        </p:txBody>
      </p:sp>
      <p:sp>
        <p:nvSpPr>
          <p:cNvPr id="42005" name="Text Box 15"/>
          <p:cNvSpPr txBox="1">
            <a:spLocks noChangeArrowheads="1"/>
          </p:cNvSpPr>
          <p:nvPr/>
        </p:nvSpPr>
        <p:spPr bwMode="auto">
          <a:xfrm>
            <a:off x="4743450" y="3919538"/>
            <a:ext cx="349250" cy="366712"/>
          </a:xfrm>
          <a:prstGeom prst="rect">
            <a:avLst/>
          </a:prstGeom>
          <a:noFill/>
          <a:ln w="9525">
            <a:noFill/>
            <a:miter lim="800000"/>
            <a:headEnd/>
            <a:tailEnd/>
          </a:ln>
        </p:spPr>
        <p:txBody>
          <a:bodyPr wrap="none">
            <a:spAutoFit/>
          </a:bodyPr>
          <a:lstStyle/>
          <a:p>
            <a:r>
              <a:rPr lang="en-US" b="1"/>
              <a:t>R</a:t>
            </a:r>
          </a:p>
        </p:txBody>
      </p:sp>
      <p:sp>
        <p:nvSpPr>
          <p:cNvPr id="42006" name="Text Box 17"/>
          <p:cNvSpPr txBox="1">
            <a:spLocks noChangeArrowheads="1"/>
          </p:cNvSpPr>
          <p:nvPr/>
        </p:nvSpPr>
        <p:spPr bwMode="auto">
          <a:xfrm>
            <a:off x="2851150" y="3938588"/>
            <a:ext cx="739775" cy="366712"/>
          </a:xfrm>
          <a:prstGeom prst="rect">
            <a:avLst/>
          </a:prstGeom>
          <a:noFill/>
          <a:ln w="9525">
            <a:noFill/>
            <a:miter lim="800000"/>
            <a:headEnd/>
            <a:tailEnd/>
          </a:ln>
        </p:spPr>
        <p:txBody>
          <a:bodyPr>
            <a:spAutoFit/>
          </a:bodyPr>
          <a:lstStyle/>
          <a:p>
            <a:r>
              <a:rPr lang="en-US" b="1"/>
              <a:t>r</a:t>
            </a:r>
            <a:r>
              <a:rPr lang="en-US" baseline="-25000"/>
              <a:t>G</a:t>
            </a:r>
            <a:endParaRPr lang="en-US"/>
          </a:p>
        </p:txBody>
      </p:sp>
      <p:sp>
        <p:nvSpPr>
          <p:cNvPr id="42007" name="Text Box 18"/>
          <p:cNvSpPr txBox="1">
            <a:spLocks noChangeArrowheads="1"/>
          </p:cNvSpPr>
          <p:nvPr/>
        </p:nvSpPr>
        <p:spPr bwMode="auto">
          <a:xfrm>
            <a:off x="4311650" y="3414713"/>
            <a:ext cx="1655763" cy="366712"/>
          </a:xfrm>
          <a:prstGeom prst="rect">
            <a:avLst/>
          </a:prstGeom>
          <a:noFill/>
          <a:ln w="9525">
            <a:noFill/>
            <a:miter lim="800000"/>
            <a:headEnd/>
            <a:tailEnd/>
          </a:ln>
        </p:spPr>
        <p:txBody>
          <a:bodyPr>
            <a:spAutoFit/>
          </a:bodyPr>
          <a:lstStyle/>
          <a:p>
            <a:r>
              <a:rPr lang="en-US"/>
              <a:t>(x</a:t>
            </a:r>
            <a:r>
              <a:rPr lang="en-US" baseline="-25000"/>
              <a:t>G</a:t>
            </a:r>
            <a:r>
              <a:rPr lang="en-US"/>
              <a:t> , y</a:t>
            </a:r>
            <a:r>
              <a:rPr lang="en-US" baseline="-25000"/>
              <a:t>G</a:t>
            </a:r>
            <a:r>
              <a:rPr lang="en-US"/>
              <a:t> , z</a:t>
            </a:r>
            <a:r>
              <a:rPr lang="en-US" baseline="-25000"/>
              <a:t>G</a:t>
            </a:r>
            <a:r>
              <a:rPr lang="en-US"/>
              <a:t>)</a:t>
            </a:r>
          </a:p>
        </p:txBody>
      </p:sp>
      <p:graphicFrame>
        <p:nvGraphicFramePr>
          <p:cNvPr id="41997" name="Object 13"/>
          <p:cNvGraphicFramePr>
            <a:graphicFrameLocks noChangeAspect="1"/>
          </p:cNvGraphicFramePr>
          <p:nvPr/>
        </p:nvGraphicFramePr>
        <p:xfrm>
          <a:off x="5967413" y="973138"/>
          <a:ext cx="2087562" cy="620712"/>
        </p:xfrm>
        <a:graphic>
          <a:graphicData uri="http://schemas.openxmlformats.org/presentationml/2006/ole">
            <mc:AlternateContent xmlns:mc="http://schemas.openxmlformats.org/markup-compatibility/2006">
              <mc:Choice xmlns:v="urn:schemas-microsoft-com:vml" Requires="v">
                <p:oleObj name="Equation" r:id="rId5" imgW="1282700" imgH="381000" progId="Equation.DSMT4">
                  <p:embed/>
                </p:oleObj>
              </mc:Choice>
              <mc:Fallback>
                <p:oleObj name="Equation" r:id="rId5" imgW="1282700" imgH="381000" progId="Equation.DSMT4">
                  <p:embed/>
                  <p:pic>
                    <p:nvPicPr>
                      <p:cNvPr id="0"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67413" y="973138"/>
                        <a:ext cx="2087562" cy="620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6" name="Text Box 4"/>
          <p:cNvSpPr txBox="1">
            <a:spLocks noChangeArrowheads="1"/>
          </p:cNvSpPr>
          <p:nvPr/>
        </p:nvSpPr>
        <p:spPr bwMode="auto">
          <a:xfrm>
            <a:off x="735013" y="207963"/>
            <a:ext cx="4578350" cy="366712"/>
          </a:xfrm>
          <a:prstGeom prst="rect">
            <a:avLst/>
          </a:prstGeom>
          <a:noFill/>
          <a:ln w="9525">
            <a:noFill/>
            <a:miter lim="800000"/>
            <a:headEnd/>
            <a:tailEnd/>
          </a:ln>
        </p:spPr>
        <p:txBody>
          <a:bodyPr wrap="none">
            <a:spAutoFit/>
          </a:bodyPr>
          <a:lstStyle/>
          <a:p>
            <a:r>
              <a:rPr lang="en-US"/>
              <a:t>To find the center of gravity we must satisfy</a:t>
            </a:r>
          </a:p>
        </p:txBody>
      </p:sp>
      <p:graphicFrame>
        <p:nvGraphicFramePr>
          <p:cNvPr id="4143" name="Object 47"/>
          <p:cNvGraphicFramePr>
            <a:graphicFrameLocks noChangeAspect="1"/>
          </p:cNvGraphicFramePr>
          <p:nvPr/>
        </p:nvGraphicFramePr>
        <p:xfrm>
          <a:off x="2411413" y="765175"/>
          <a:ext cx="3024187" cy="1725613"/>
        </p:xfrm>
        <a:graphic>
          <a:graphicData uri="http://schemas.openxmlformats.org/presentationml/2006/ole">
            <mc:AlternateContent xmlns:mc="http://schemas.openxmlformats.org/markup-compatibility/2006">
              <mc:Choice xmlns:v="urn:schemas-microsoft-com:vml" Requires="v">
                <p:oleObj name="Equation" r:id="rId3" imgW="2336800" imgH="1333500" progId="Equation.DSMT4">
                  <p:embed/>
                </p:oleObj>
              </mc:Choice>
              <mc:Fallback>
                <p:oleObj name="Equation" r:id="rId3" imgW="2336800" imgH="1333500" progId="Equation.DSMT4">
                  <p:embed/>
                  <p:pic>
                    <p:nvPicPr>
                      <p:cNvPr id="0" name="Picture 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765175"/>
                        <a:ext cx="3024187" cy="1725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47" name="Text Box 6"/>
          <p:cNvSpPr txBox="1">
            <a:spLocks noChangeArrowheads="1"/>
          </p:cNvSpPr>
          <p:nvPr/>
        </p:nvSpPr>
        <p:spPr bwMode="auto">
          <a:xfrm>
            <a:off x="663575" y="2728913"/>
            <a:ext cx="1428750" cy="366712"/>
          </a:xfrm>
          <a:prstGeom prst="rect">
            <a:avLst/>
          </a:prstGeom>
          <a:noFill/>
          <a:ln w="9525">
            <a:noFill/>
            <a:miter lim="800000"/>
            <a:headEnd/>
            <a:tailEnd/>
          </a:ln>
        </p:spPr>
        <p:txBody>
          <a:bodyPr wrap="none">
            <a:spAutoFit/>
          </a:bodyPr>
          <a:lstStyle/>
          <a:p>
            <a:r>
              <a:rPr lang="en-US"/>
              <a:t>which gives </a:t>
            </a:r>
          </a:p>
        </p:txBody>
      </p:sp>
      <p:graphicFrame>
        <p:nvGraphicFramePr>
          <p:cNvPr id="4144" name="Object 48"/>
          <p:cNvGraphicFramePr>
            <a:graphicFrameLocks noChangeAspect="1"/>
          </p:cNvGraphicFramePr>
          <p:nvPr/>
        </p:nvGraphicFramePr>
        <p:xfrm>
          <a:off x="2195513" y="2708275"/>
          <a:ext cx="2206625" cy="2305050"/>
        </p:xfrm>
        <a:graphic>
          <a:graphicData uri="http://schemas.openxmlformats.org/presentationml/2006/ole">
            <mc:AlternateContent xmlns:mc="http://schemas.openxmlformats.org/markup-compatibility/2006">
              <mc:Choice xmlns:v="urn:schemas-microsoft-com:vml" Requires="v">
                <p:oleObj name="Equation" r:id="rId5" imgW="1435100" imgH="1498600" progId="Equation.DSMT4">
                  <p:embed/>
                </p:oleObj>
              </mc:Choice>
              <mc:Fallback>
                <p:oleObj name="Equation" r:id="rId5" imgW="1435100" imgH="1498600" progId="Equation.DSMT4">
                  <p:embed/>
                  <p:pic>
                    <p:nvPicPr>
                      <p:cNvPr id="0" name="Picture 6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95513" y="2708275"/>
                        <a:ext cx="2206625" cy="2305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48" name="Text Box 8"/>
          <p:cNvSpPr txBox="1">
            <a:spLocks noChangeArrowheads="1"/>
          </p:cNvSpPr>
          <p:nvPr/>
        </p:nvSpPr>
        <p:spPr bwMode="auto">
          <a:xfrm>
            <a:off x="808038" y="4960938"/>
            <a:ext cx="7423150" cy="366712"/>
          </a:xfrm>
          <a:prstGeom prst="rect">
            <a:avLst/>
          </a:prstGeom>
          <a:noFill/>
          <a:ln w="9525">
            <a:noFill/>
            <a:miter lim="800000"/>
            <a:headEnd/>
            <a:tailEnd/>
          </a:ln>
        </p:spPr>
        <p:txBody>
          <a:bodyPr wrap="none">
            <a:spAutoFit/>
          </a:bodyPr>
          <a:lstStyle/>
          <a:p>
            <a:r>
              <a:rPr lang="en-US"/>
              <a:t>if gravity acted in a direction not parallel to the y-axis we would also find</a:t>
            </a:r>
          </a:p>
        </p:txBody>
      </p:sp>
      <p:graphicFrame>
        <p:nvGraphicFramePr>
          <p:cNvPr id="4145" name="Object 49"/>
          <p:cNvGraphicFramePr>
            <a:graphicFrameLocks noChangeAspect="1"/>
          </p:cNvGraphicFramePr>
          <p:nvPr/>
        </p:nvGraphicFramePr>
        <p:xfrm>
          <a:off x="1979613" y="5480050"/>
          <a:ext cx="2592387" cy="1308100"/>
        </p:xfrm>
        <a:graphic>
          <a:graphicData uri="http://schemas.openxmlformats.org/presentationml/2006/ole">
            <mc:AlternateContent xmlns:mc="http://schemas.openxmlformats.org/markup-compatibility/2006">
              <mc:Choice xmlns:v="urn:schemas-microsoft-com:vml" Requires="v">
                <p:oleObj name="Equation" r:id="rId7" imgW="1460500" imgH="736600" progId="Equation.DSMT4">
                  <p:embed/>
                </p:oleObj>
              </mc:Choice>
              <mc:Fallback>
                <p:oleObj name="Equation" r:id="rId7" imgW="1460500" imgH="736600" progId="Equation.DSMT4">
                  <p:embed/>
                  <p:pic>
                    <p:nvPicPr>
                      <p:cNvPr id="0" name="Picture 6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79613" y="5480050"/>
                        <a:ext cx="2592387" cy="1308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9" name="Text Box 4"/>
          <p:cNvSpPr txBox="1">
            <a:spLocks noChangeArrowheads="1"/>
          </p:cNvSpPr>
          <p:nvPr/>
        </p:nvSpPr>
        <p:spPr bwMode="auto">
          <a:xfrm>
            <a:off x="755576" y="908720"/>
            <a:ext cx="7422225" cy="369332"/>
          </a:xfrm>
          <a:prstGeom prst="rect">
            <a:avLst/>
          </a:prstGeom>
          <a:noFill/>
          <a:ln w="9525">
            <a:noFill/>
            <a:miter lim="800000"/>
            <a:headEnd/>
            <a:tailEnd/>
          </a:ln>
        </p:spPr>
        <p:txBody>
          <a:bodyPr wrap="none">
            <a:spAutoFit/>
          </a:bodyPr>
          <a:lstStyle/>
          <a:p>
            <a:r>
              <a:rPr lang="en-US" dirty="0"/>
              <a:t>If </a:t>
            </a:r>
            <a:r>
              <a:rPr lang="en-US" dirty="0">
                <a:latin typeface="Symbol" pitchFamily="18" charset="2"/>
              </a:rPr>
              <a:t>g</a:t>
            </a:r>
            <a:r>
              <a:rPr lang="en-US" dirty="0"/>
              <a:t> is a constant, we can factor it out of the integrals and obtain instead</a:t>
            </a:r>
          </a:p>
        </p:txBody>
      </p:sp>
      <p:graphicFrame>
        <p:nvGraphicFramePr>
          <p:cNvPr id="5138" name="Object 18"/>
          <p:cNvGraphicFramePr>
            <a:graphicFrameLocks noChangeAspect="1"/>
          </p:cNvGraphicFramePr>
          <p:nvPr>
            <p:extLst>
              <p:ext uri="{D42A27DB-BD31-4B8C-83A1-F6EECF244321}">
                <p14:modId xmlns:p14="http://schemas.microsoft.com/office/powerpoint/2010/main" val="3470180895"/>
              </p:ext>
            </p:extLst>
          </p:nvPr>
        </p:nvGraphicFramePr>
        <p:xfrm>
          <a:off x="1403648" y="1700808"/>
          <a:ext cx="5243512" cy="2336800"/>
        </p:xfrm>
        <a:graphic>
          <a:graphicData uri="http://schemas.openxmlformats.org/presentationml/2006/ole">
            <mc:AlternateContent xmlns:mc="http://schemas.openxmlformats.org/markup-compatibility/2006">
              <mc:Choice xmlns:v="urn:schemas-microsoft-com:vml" Requires="v">
                <p:oleObj name="Equation" r:id="rId3" imgW="3365500" imgH="1498600" progId="Equation.DSMT4">
                  <p:embed/>
                </p:oleObj>
              </mc:Choice>
              <mc:Fallback>
                <p:oleObj name="Equation" r:id="rId3" imgW="3365500" imgH="1498600" progId="Equation.DSMT4">
                  <p:embed/>
                  <p:pic>
                    <p:nvPicPr>
                      <p:cNvPr id="0"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1700808"/>
                        <a:ext cx="5243512" cy="233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0" name="Text Box 6"/>
          <p:cNvSpPr txBox="1">
            <a:spLocks noChangeArrowheads="1"/>
          </p:cNvSpPr>
          <p:nvPr/>
        </p:nvSpPr>
        <p:spPr bwMode="auto">
          <a:xfrm>
            <a:off x="611560" y="4293096"/>
            <a:ext cx="8229600" cy="641350"/>
          </a:xfrm>
          <a:prstGeom prst="rect">
            <a:avLst/>
          </a:prstGeom>
          <a:noFill/>
          <a:ln w="9525">
            <a:noFill/>
            <a:miter lim="800000"/>
            <a:headEnd/>
            <a:tailEnd/>
          </a:ln>
        </p:spPr>
        <p:txBody>
          <a:bodyPr>
            <a:spAutoFit/>
          </a:bodyPr>
          <a:lstStyle/>
          <a:p>
            <a:r>
              <a:rPr lang="en-US" dirty="0"/>
              <a:t>where the point (x</a:t>
            </a:r>
            <a:r>
              <a:rPr lang="en-US" baseline="-25000" dirty="0"/>
              <a:t>c</a:t>
            </a:r>
            <a:r>
              <a:rPr lang="en-US" dirty="0"/>
              <a:t> , </a:t>
            </a:r>
            <a:r>
              <a:rPr lang="en-US" dirty="0" err="1"/>
              <a:t>y</a:t>
            </a:r>
            <a:r>
              <a:rPr lang="en-US" baseline="-25000" dirty="0" err="1"/>
              <a:t>c</a:t>
            </a:r>
            <a:r>
              <a:rPr lang="en-US" dirty="0"/>
              <a:t> , </a:t>
            </a:r>
            <a:r>
              <a:rPr lang="en-US" dirty="0" err="1"/>
              <a:t>z</a:t>
            </a:r>
            <a:r>
              <a:rPr lang="en-US" baseline="-25000" dirty="0" err="1"/>
              <a:t>c</a:t>
            </a:r>
            <a:r>
              <a:rPr lang="en-US" dirty="0"/>
              <a:t>) is called the centroid of the volume V (a geometrical parameter)</a:t>
            </a:r>
          </a:p>
        </p:txBody>
      </p:sp>
      <p:sp>
        <p:nvSpPr>
          <p:cNvPr id="2" name="TextBox 1">
            <a:extLst>
              <a:ext uri="{FF2B5EF4-FFF2-40B4-BE49-F238E27FC236}">
                <a16:creationId xmlns:a16="http://schemas.microsoft.com/office/drawing/2014/main" id="{946064FE-EC44-4B6D-ADE3-B1A35124DC46}"/>
              </a:ext>
            </a:extLst>
          </p:cNvPr>
          <p:cNvSpPr txBox="1"/>
          <p:nvPr/>
        </p:nvSpPr>
        <p:spPr>
          <a:xfrm>
            <a:off x="3207996" y="326700"/>
            <a:ext cx="1518364" cy="369332"/>
          </a:xfrm>
          <a:prstGeom prst="rect">
            <a:avLst/>
          </a:prstGeom>
          <a:noFill/>
        </p:spPr>
        <p:txBody>
          <a:bodyPr wrap="none" rtlCol="0">
            <a:spAutoFit/>
          </a:bodyPr>
          <a:lstStyle/>
          <a:p>
            <a:r>
              <a:rPr lang="en-US" dirty="0">
                <a:solidFill>
                  <a:srgbClr val="C00000"/>
                </a:solidFill>
              </a:rPr>
              <a:t>The Centroid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9" name="Text Box 4"/>
          <p:cNvSpPr txBox="1">
            <a:spLocks noChangeArrowheads="1"/>
          </p:cNvSpPr>
          <p:nvPr/>
        </p:nvSpPr>
        <p:spPr bwMode="auto">
          <a:xfrm>
            <a:off x="519113" y="280988"/>
            <a:ext cx="5480050" cy="366712"/>
          </a:xfrm>
          <a:prstGeom prst="rect">
            <a:avLst/>
          </a:prstGeom>
          <a:noFill/>
          <a:ln w="9525">
            <a:noFill/>
            <a:miter lim="800000"/>
            <a:headEnd/>
            <a:tailEnd/>
          </a:ln>
        </p:spPr>
        <p:txBody>
          <a:bodyPr wrap="none">
            <a:spAutoFit/>
          </a:bodyPr>
          <a:lstStyle/>
          <a:p>
            <a:r>
              <a:rPr lang="en-US"/>
              <a:t>In a similar manner we can define centroids of areas</a:t>
            </a:r>
          </a:p>
        </p:txBody>
      </p:sp>
      <p:sp>
        <p:nvSpPr>
          <p:cNvPr id="6200" name="Line 5"/>
          <p:cNvSpPr>
            <a:spLocks noChangeShapeType="1"/>
          </p:cNvSpPr>
          <p:nvPr/>
        </p:nvSpPr>
        <p:spPr bwMode="auto">
          <a:xfrm>
            <a:off x="1042988" y="2276475"/>
            <a:ext cx="1800225" cy="0"/>
          </a:xfrm>
          <a:prstGeom prst="line">
            <a:avLst/>
          </a:prstGeom>
          <a:noFill/>
          <a:ln w="9525">
            <a:solidFill>
              <a:schemeClr val="tx1"/>
            </a:solidFill>
            <a:round/>
            <a:headEnd/>
            <a:tailEnd type="triangle" w="med" len="med"/>
          </a:ln>
        </p:spPr>
        <p:txBody>
          <a:bodyPr/>
          <a:lstStyle/>
          <a:p>
            <a:endParaRPr lang="en-US"/>
          </a:p>
        </p:txBody>
      </p:sp>
      <p:sp>
        <p:nvSpPr>
          <p:cNvPr id="6201" name="Line 6"/>
          <p:cNvSpPr>
            <a:spLocks noChangeShapeType="1"/>
          </p:cNvSpPr>
          <p:nvPr/>
        </p:nvSpPr>
        <p:spPr bwMode="auto">
          <a:xfrm flipV="1">
            <a:off x="1042988" y="1125538"/>
            <a:ext cx="0" cy="1150937"/>
          </a:xfrm>
          <a:prstGeom prst="line">
            <a:avLst/>
          </a:prstGeom>
          <a:noFill/>
          <a:ln w="9525">
            <a:solidFill>
              <a:schemeClr val="tx1"/>
            </a:solidFill>
            <a:round/>
            <a:headEnd/>
            <a:tailEnd type="triangle" w="med" len="med"/>
          </a:ln>
        </p:spPr>
        <p:txBody>
          <a:bodyPr/>
          <a:lstStyle/>
          <a:p>
            <a:endParaRPr lang="en-US"/>
          </a:p>
        </p:txBody>
      </p:sp>
      <p:sp>
        <p:nvSpPr>
          <p:cNvPr id="6202" name="Text Box 8"/>
          <p:cNvSpPr txBox="1">
            <a:spLocks noChangeArrowheads="1"/>
          </p:cNvSpPr>
          <p:nvPr/>
        </p:nvSpPr>
        <p:spPr bwMode="auto">
          <a:xfrm>
            <a:off x="2268538" y="1844675"/>
            <a:ext cx="298450" cy="366713"/>
          </a:xfrm>
          <a:prstGeom prst="rect">
            <a:avLst/>
          </a:prstGeom>
          <a:noFill/>
          <a:ln w="9525">
            <a:noFill/>
            <a:miter lim="800000"/>
            <a:headEnd/>
            <a:tailEnd/>
          </a:ln>
        </p:spPr>
        <p:txBody>
          <a:bodyPr wrap="none">
            <a:spAutoFit/>
          </a:bodyPr>
          <a:lstStyle/>
          <a:p>
            <a:r>
              <a:rPr lang="en-US"/>
              <a:t>y</a:t>
            </a:r>
          </a:p>
        </p:txBody>
      </p:sp>
      <p:sp>
        <p:nvSpPr>
          <p:cNvPr id="6203" name="Oval 9"/>
          <p:cNvSpPr>
            <a:spLocks noChangeArrowheads="1"/>
          </p:cNvSpPr>
          <p:nvPr/>
        </p:nvSpPr>
        <p:spPr bwMode="auto">
          <a:xfrm>
            <a:off x="1476375" y="765175"/>
            <a:ext cx="1800225" cy="1079500"/>
          </a:xfrm>
          <a:prstGeom prst="ellipse">
            <a:avLst/>
          </a:prstGeom>
          <a:solidFill>
            <a:schemeClr val="bg1"/>
          </a:solidFill>
          <a:ln w="9525">
            <a:solidFill>
              <a:schemeClr val="tx1"/>
            </a:solidFill>
            <a:round/>
            <a:headEnd/>
            <a:tailEnd/>
          </a:ln>
        </p:spPr>
        <p:txBody>
          <a:bodyPr wrap="none" anchor="ctr"/>
          <a:lstStyle/>
          <a:p>
            <a:endParaRPr lang="en-US"/>
          </a:p>
        </p:txBody>
      </p:sp>
      <p:sp>
        <p:nvSpPr>
          <p:cNvPr id="6204" name="Rectangle 10"/>
          <p:cNvSpPr>
            <a:spLocks noChangeArrowheads="1"/>
          </p:cNvSpPr>
          <p:nvPr/>
        </p:nvSpPr>
        <p:spPr bwMode="auto">
          <a:xfrm>
            <a:off x="2124075" y="1341438"/>
            <a:ext cx="144463" cy="14287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6205" name="Line 11"/>
          <p:cNvSpPr>
            <a:spLocks noChangeShapeType="1"/>
          </p:cNvSpPr>
          <p:nvPr/>
        </p:nvSpPr>
        <p:spPr bwMode="auto">
          <a:xfrm>
            <a:off x="1042988" y="1412875"/>
            <a:ext cx="1081087" cy="0"/>
          </a:xfrm>
          <a:prstGeom prst="line">
            <a:avLst/>
          </a:prstGeom>
          <a:noFill/>
          <a:ln w="9525">
            <a:solidFill>
              <a:schemeClr val="tx1"/>
            </a:solidFill>
            <a:round/>
            <a:headEnd/>
            <a:tailEnd type="triangle" w="med" len="med"/>
          </a:ln>
        </p:spPr>
        <p:txBody>
          <a:bodyPr/>
          <a:lstStyle/>
          <a:p>
            <a:endParaRPr lang="en-US"/>
          </a:p>
        </p:txBody>
      </p:sp>
      <p:sp>
        <p:nvSpPr>
          <p:cNvPr id="6206" name="Line 12"/>
          <p:cNvSpPr>
            <a:spLocks noChangeShapeType="1"/>
          </p:cNvSpPr>
          <p:nvPr/>
        </p:nvSpPr>
        <p:spPr bwMode="auto">
          <a:xfrm flipV="1">
            <a:off x="2195513" y="1484313"/>
            <a:ext cx="0" cy="792162"/>
          </a:xfrm>
          <a:prstGeom prst="line">
            <a:avLst/>
          </a:prstGeom>
          <a:noFill/>
          <a:ln w="9525">
            <a:solidFill>
              <a:schemeClr val="tx1"/>
            </a:solidFill>
            <a:round/>
            <a:headEnd/>
            <a:tailEnd type="triangle" w="med" len="med"/>
          </a:ln>
        </p:spPr>
        <p:txBody>
          <a:bodyPr/>
          <a:lstStyle/>
          <a:p>
            <a:endParaRPr lang="en-US"/>
          </a:p>
        </p:txBody>
      </p:sp>
      <p:sp>
        <p:nvSpPr>
          <p:cNvPr id="6207" name="Text Box 13"/>
          <p:cNvSpPr txBox="1">
            <a:spLocks noChangeArrowheads="1"/>
          </p:cNvSpPr>
          <p:nvPr/>
        </p:nvSpPr>
        <p:spPr bwMode="auto">
          <a:xfrm>
            <a:off x="2268538" y="1052513"/>
            <a:ext cx="463550" cy="366712"/>
          </a:xfrm>
          <a:prstGeom prst="rect">
            <a:avLst/>
          </a:prstGeom>
          <a:noFill/>
          <a:ln w="9525">
            <a:noFill/>
            <a:miter lim="800000"/>
            <a:headEnd/>
            <a:tailEnd/>
          </a:ln>
        </p:spPr>
        <p:txBody>
          <a:bodyPr wrap="none">
            <a:spAutoFit/>
          </a:bodyPr>
          <a:lstStyle/>
          <a:p>
            <a:r>
              <a:rPr lang="en-US"/>
              <a:t>dA</a:t>
            </a:r>
          </a:p>
        </p:txBody>
      </p:sp>
      <p:graphicFrame>
        <p:nvGraphicFramePr>
          <p:cNvPr id="6197" name="Object 53"/>
          <p:cNvGraphicFramePr>
            <a:graphicFrameLocks noChangeAspect="1"/>
          </p:cNvGraphicFramePr>
          <p:nvPr/>
        </p:nvGraphicFramePr>
        <p:xfrm>
          <a:off x="3965575" y="1125538"/>
          <a:ext cx="2725738" cy="908050"/>
        </p:xfrm>
        <a:graphic>
          <a:graphicData uri="http://schemas.openxmlformats.org/presentationml/2006/ole">
            <mc:AlternateContent xmlns:mc="http://schemas.openxmlformats.org/markup-compatibility/2006">
              <mc:Choice xmlns:v="urn:schemas-microsoft-com:vml" Requires="v">
                <p:oleObj name="Equation" r:id="rId3" imgW="1676400" imgH="558800" progId="Equation.DSMT4">
                  <p:embed/>
                </p:oleObj>
              </mc:Choice>
              <mc:Fallback>
                <p:oleObj name="Equation" r:id="rId3" imgW="1676400" imgH="558800" progId="Equation.DSMT4">
                  <p:embed/>
                  <p:pic>
                    <p:nvPicPr>
                      <p:cNvPr id="0" name="Picture 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5575" y="1125538"/>
                        <a:ext cx="2725738" cy="908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208" name="Text Box 15"/>
          <p:cNvSpPr txBox="1">
            <a:spLocks noChangeArrowheads="1"/>
          </p:cNvSpPr>
          <p:nvPr/>
        </p:nvSpPr>
        <p:spPr bwMode="auto">
          <a:xfrm>
            <a:off x="808038" y="2944813"/>
            <a:ext cx="2165350" cy="366712"/>
          </a:xfrm>
          <a:prstGeom prst="rect">
            <a:avLst/>
          </a:prstGeom>
          <a:noFill/>
          <a:ln w="9525">
            <a:noFill/>
            <a:miter lim="800000"/>
            <a:headEnd/>
            <a:tailEnd/>
          </a:ln>
        </p:spPr>
        <p:txBody>
          <a:bodyPr wrap="none">
            <a:spAutoFit/>
          </a:bodyPr>
          <a:lstStyle/>
          <a:p>
            <a:r>
              <a:rPr lang="en-US"/>
              <a:t>or centroids of lines</a:t>
            </a:r>
          </a:p>
        </p:txBody>
      </p:sp>
      <p:sp>
        <p:nvSpPr>
          <p:cNvPr id="6209" name="Text Box 16"/>
          <p:cNvSpPr txBox="1">
            <a:spLocks noChangeArrowheads="1"/>
          </p:cNvSpPr>
          <p:nvPr/>
        </p:nvSpPr>
        <p:spPr bwMode="auto">
          <a:xfrm>
            <a:off x="2771775" y="1341438"/>
            <a:ext cx="336550" cy="366712"/>
          </a:xfrm>
          <a:prstGeom prst="rect">
            <a:avLst/>
          </a:prstGeom>
          <a:noFill/>
          <a:ln w="9525">
            <a:noFill/>
            <a:miter lim="800000"/>
            <a:headEnd/>
            <a:tailEnd/>
          </a:ln>
        </p:spPr>
        <p:txBody>
          <a:bodyPr wrap="none">
            <a:spAutoFit/>
          </a:bodyPr>
          <a:lstStyle/>
          <a:p>
            <a:r>
              <a:rPr lang="en-US"/>
              <a:t>A</a:t>
            </a:r>
          </a:p>
        </p:txBody>
      </p:sp>
      <p:sp>
        <p:nvSpPr>
          <p:cNvPr id="6210" name="Line 17"/>
          <p:cNvSpPr>
            <a:spLocks noChangeShapeType="1"/>
          </p:cNvSpPr>
          <p:nvPr/>
        </p:nvSpPr>
        <p:spPr bwMode="auto">
          <a:xfrm>
            <a:off x="969963" y="5300663"/>
            <a:ext cx="1800225" cy="0"/>
          </a:xfrm>
          <a:prstGeom prst="line">
            <a:avLst/>
          </a:prstGeom>
          <a:noFill/>
          <a:ln w="9525">
            <a:solidFill>
              <a:schemeClr val="tx1"/>
            </a:solidFill>
            <a:round/>
            <a:headEnd/>
            <a:tailEnd type="triangle" w="med" len="med"/>
          </a:ln>
        </p:spPr>
        <p:txBody>
          <a:bodyPr/>
          <a:lstStyle/>
          <a:p>
            <a:endParaRPr lang="en-US"/>
          </a:p>
        </p:txBody>
      </p:sp>
      <p:sp>
        <p:nvSpPr>
          <p:cNvPr id="6211" name="Line 18"/>
          <p:cNvSpPr>
            <a:spLocks noChangeShapeType="1"/>
          </p:cNvSpPr>
          <p:nvPr/>
        </p:nvSpPr>
        <p:spPr bwMode="auto">
          <a:xfrm flipV="1">
            <a:off x="969963" y="4149725"/>
            <a:ext cx="0" cy="1150938"/>
          </a:xfrm>
          <a:prstGeom prst="line">
            <a:avLst/>
          </a:prstGeom>
          <a:noFill/>
          <a:ln w="9525">
            <a:solidFill>
              <a:schemeClr val="tx1"/>
            </a:solidFill>
            <a:round/>
            <a:headEnd/>
            <a:tailEnd type="triangle" w="med" len="med"/>
          </a:ln>
        </p:spPr>
        <p:txBody>
          <a:bodyPr/>
          <a:lstStyle/>
          <a:p>
            <a:endParaRPr lang="en-US"/>
          </a:p>
        </p:txBody>
      </p:sp>
      <p:sp>
        <p:nvSpPr>
          <p:cNvPr id="6212" name="Text Box 19"/>
          <p:cNvSpPr txBox="1">
            <a:spLocks noChangeArrowheads="1"/>
          </p:cNvSpPr>
          <p:nvPr/>
        </p:nvSpPr>
        <p:spPr bwMode="auto">
          <a:xfrm>
            <a:off x="1331913" y="4076700"/>
            <a:ext cx="298450" cy="366713"/>
          </a:xfrm>
          <a:prstGeom prst="rect">
            <a:avLst/>
          </a:prstGeom>
          <a:noFill/>
          <a:ln w="9525">
            <a:noFill/>
            <a:miter lim="800000"/>
            <a:headEnd/>
            <a:tailEnd/>
          </a:ln>
        </p:spPr>
        <p:txBody>
          <a:bodyPr wrap="none">
            <a:spAutoFit/>
          </a:bodyPr>
          <a:lstStyle/>
          <a:p>
            <a:r>
              <a:rPr lang="en-US"/>
              <a:t>x</a:t>
            </a:r>
          </a:p>
        </p:txBody>
      </p:sp>
      <p:sp>
        <p:nvSpPr>
          <p:cNvPr id="6213" name="Text Box 20"/>
          <p:cNvSpPr txBox="1">
            <a:spLocks noChangeArrowheads="1"/>
          </p:cNvSpPr>
          <p:nvPr/>
        </p:nvSpPr>
        <p:spPr bwMode="auto">
          <a:xfrm>
            <a:off x="2195513" y="4724400"/>
            <a:ext cx="298450" cy="366713"/>
          </a:xfrm>
          <a:prstGeom prst="rect">
            <a:avLst/>
          </a:prstGeom>
          <a:noFill/>
          <a:ln w="9525">
            <a:noFill/>
            <a:miter lim="800000"/>
            <a:headEnd/>
            <a:tailEnd/>
          </a:ln>
        </p:spPr>
        <p:txBody>
          <a:bodyPr wrap="none">
            <a:spAutoFit/>
          </a:bodyPr>
          <a:lstStyle/>
          <a:p>
            <a:r>
              <a:rPr lang="en-US"/>
              <a:t>y</a:t>
            </a:r>
          </a:p>
        </p:txBody>
      </p:sp>
      <p:sp>
        <p:nvSpPr>
          <p:cNvPr id="6214" name="Line 23"/>
          <p:cNvSpPr>
            <a:spLocks noChangeShapeType="1"/>
          </p:cNvSpPr>
          <p:nvPr/>
        </p:nvSpPr>
        <p:spPr bwMode="auto">
          <a:xfrm>
            <a:off x="969963" y="4437063"/>
            <a:ext cx="1081087" cy="0"/>
          </a:xfrm>
          <a:prstGeom prst="line">
            <a:avLst/>
          </a:prstGeom>
          <a:noFill/>
          <a:ln w="9525">
            <a:solidFill>
              <a:schemeClr val="tx1"/>
            </a:solidFill>
            <a:round/>
            <a:headEnd/>
            <a:tailEnd type="triangle" w="med" len="med"/>
          </a:ln>
        </p:spPr>
        <p:txBody>
          <a:bodyPr/>
          <a:lstStyle/>
          <a:p>
            <a:endParaRPr lang="en-US"/>
          </a:p>
        </p:txBody>
      </p:sp>
      <p:sp>
        <p:nvSpPr>
          <p:cNvPr id="6215" name="Line 24"/>
          <p:cNvSpPr>
            <a:spLocks noChangeShapeType="1"/>
          </p:cNvSpPr>
          <p:nvPr/>
        </p:nvSpPr>
        <p:spPr bwMode="auto">
          <a:xfrm flipV="1">
            <a:off x="2122488" y="4508500"/>
            <a:ext cx="0" cy="792163"/>
          </a:xfrm>
          <a:prstGeom prst="line">
            <a:avLst/>
          </a:prstGeom>
          <a:noFill/>
          <a:ln w="9525">
            <a:solidFill>
              <a:schemeClr val="tx1"/>
            </a:solidFill>
            <a:round/>
            <a:headEnd/>
            <a:tailEnd type="triangle" w="med" len="med"/>
          </a:ln>
        </p:spPr>
        <p:txBody>
          <a:bodyPr/>
          <a:lstStyle/>
          <a:p>
            <a:endParaRPr lang="en-US"/>
          </a:p>
        </p:txBody>
      </p:sp>
      <p:sp>
        <p:nvSpPr>
          <p:cNvPr id="6216" name="Text Box 25"/>
          <p:cNvSpPr txBox="1">
            <a:spLocks noChangeArrowheads="1"/>
          </p:cNvSpPr>
          <p:nvPr/>
        </p:nvSpPr>
        <p:spPr bwMode="auto">
          <a:xfrm>
            <a:off x="2051050" y="4005263"/>
            <a:ext cx="438150" cy="366712"/>
          </a:xfrm>
          <a:prstGeom prst="rect">
            <a:avLst/>
          </a:prstGeom>
          <a:noFill/>
          <a:ln w="9525">
            <a:noFill/>
            <a:miter lim="800000"/>
            <a:headEnd/>
            <a:tailEnd/>
          </a:ln>
        </p:spPr>
        <p:txBody>
          <a:bodyPr wrap="none">
            <a:spAutoFit/>
          </a:bodyPr>
          <a:lstStyle/>
          <a:p>
            <a:r>
              <a:rPr lang="en-US"/>
              <a:t>dL</a:t>
            </a:r>
          </a:p>
        </p:txBody>
      </p:sp>
      <p:sp>
        <p:nvSpPr>
          <p:cNvPr id="6217" name="Text Box 26"/>
          <p:cNvSpPr txBox="1">
            <a:spLocks noChangeArrowheads="1"/>
          </p:cNvSpPr>
          <p:nvPr/>
        </p:nvSpPr>
        <p:spPr bwMode="auto">
          <a:xfrm>
            <a:off x="2916238" y="4365625"/>
            <a:ext cx="311150" cy="366713"/>
          </a:xfrm>
          <a:prstGeom prst="rect">
            <a:avLst/>
          </a:prstGeom>
          <a:noFill/>
          <a:ln w="9525">
            <a:noFill/>
            <a:miter lim="800000"/>
            <a:headEnd/>
            <a:tailEnd/>
          </a:ln>
        </p:spPr>
        <p:txBody>
          <a:bodyPr wrap="none">
            <a:spAutoFit/>
          </a:bodyPr>
          <a:lstStyle/>
          <a:p>
            <a:r>
              <a:rPr lang="en-US"/>
              <a:t>L</a:t>
            </a:r>
          </a:p>
        </p:txBody>
      </p:sp>
      <p:sp>
        <p:nvSpPr>
          <p:cNvPr id="6218" name="Freeform 28"/>
          <p:cNvSpPr>
            <a:spLocks/>
          </p:cNvSpPr>
          <p:nvPr/>
        </p:nvSpPr>
        <p:spPr bwMode="auto">
          <a:xfrm>
            <a:off x="1366838" y="3700463"/>
            <a:ext cx="1871662" cy="1150937"/>
          </a:xfrm>
          <a:custGeom>
            <a:avLst/>
            <a:gdLst>
              <a:gd name="T0" fmla="*/ 0 w 1179"/>
              <a:gd name="T1" fmla="*/ 0 h 725"/>
              <a:gd name="T2" fmla="*/ 2147483647 w 1179"/>
              <a:gd name="T3" fmla="*/ 2147483647 h 725"/>
              <a:gd name="T4" fmla="*/ 2147483647 w 1179"/>
              <a:gd name="T5" fmla="*/ 2147483647 h 725"/>
              <a:gd name="T6" fmla="*/ 2147483647 w 1179"/>
              <a:gd name="T7" fmla="*/ 2147483647 h 725"/>
              <a:gd name="T8" fmla="*/ 2147483647 w 1179"/>
              <a:gd name="T9" fmla="*/ 2147483647 h 725"/>
              <a:gd name="T10" fmla="*/ 2147483647 w 1179"/>
              <a:gd name="T11" fmla="*/ 2147483647 h 725"/>
              <a:gd name="T12" fmla="*/ 2147483647 w 1179"/>
              <a:gd name="T13" fmla="*/ 2147483647 h 725"/>
              <a:gd name="T14" fmla="*/ 2147483647 w 1179"/>
              <a:gd name="T15" fmla="*/ 2147483647 h 725"/>
              <a:gd name="T16" fmla="*/ 2147483647 w 1179"/>
              <a:gd name="T17" fmla="*/ 2147483647 h 725"/>
              <a:gd name="T18" fmla="*/ 2147483647 w 1179"/>
              <a:gd name="T19" fmla="*/ 2147483647 h 725"/>
              <a:gd name="T20" fmla="*/ 2147483647 w 1179"/>
              <a:gd name="T21" fmla="*/ 2147483647 h 725"/>
              <a:gd name="T22" fmla="*/ 2147483647 w 1179"/>
              <a:gd name="T23" fmla="*/ 2147483647 h 725"/>
              <a:gd name="T24" fmla="*/ 2147483647 w 1179"/>
              <a:gd name="T25" fmla="*/ 2147483647 h 725"/>
              <a:gd name="T26" fmla="*/ 2147483647 w 1179"/>
              <a:gd name="T27" fmla="*/ 2147483647 h 725"/>
              <a:gd name="T28" fmla="*/ 2147483647 w 1179"/>
              <a:gd name="T29" fmla="*/ 2147483647 h 725"/>
              <a:gd name="T30" fmla="*/ 2147483647 w 1179"/>
              <a:gd name="T31" fmla="*/ 2147483647 h 725"/>
              <a:gd name="T32" fmla="*/ 2147483647 w 1179"/>
              <a:gd name="T33" fmla="*/ 2147483647 h 725"/>
              <a:gd name="T34" fmla="*/ 2147483647 w 1179"/>
              <a:gd name="T35" fmla="*/ 2147483647 h 725"/>
              <a:gd name="T36" fmla="*/ 2147483647 w 1179"/>
              <a:gd name="T37" fmla="*/ 2147483647 h 7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79"/>
              <a:gd name="T58" fmla="*/ 0 h 725"/>
              <a:gd name="T59" fmla="*/ 1179 w 1179"/>
              <a:gd name="T60" fmla="*/ 725 h 7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79" h="725">
                <a:moveTo>
                  <a:pt x="0" y="0"/>
                </a:moveTo>
                <a:cubicBezTo>
                  <a:pt x="15" y="5"/>
                  <a:pt x="32" y="7"/>
                  <a:pt x="47" y="14"/>
                </a:cubicBezTo>
                <a:cubicBezTo>
                  <a:pt x="62" y="21"/>
                  <a:pt x="74" y="32"/>
                  <a:pt x="88" y="41"/>
                </a:cubicBezTo>
                <a:cubicBezTo>
                  <a:pt x="96" y="46"/>
                  <a:pt x="106" y="50"/>
                  <a:pt x="115" y="54"/>
                </a:cubicBezTo>
                <a:cubicBezTo>
                  <a:pt x="136" y="76"/>
                  <a:pt x="158" y="85"/>
                  <a:pt x="183" y="102"/>
                </a:cubicBezTo>
                <a:cubicBezTo>
                  <a:pt x="214" y="148"/>
                  <a:pt x="195" y="137"/>
                  <a:pt x="230" y="149"/>
                </a:cubicBezTo>
                <a:cubicBezTo>
                  <a:pt x="261" y="197"/>
                  <a:pt x="248" y="177"/>
                  <a:pt x="271" y="210"/>
                </a:cubicBezTo>
                <a:cubicBezTo>
                  <a:pt x="286" y="232"/>
                  <a:pt x="290" y="256"/>
                  <a:pt x="305" y="278"/>
                </a:cubicBezTo>
                <a:cubicBezTo>
                  <a:pt x="318" y="322"/>
                  <a:pt x="301" y="273"/>
                  <a:pt x="325" y="319"/>
                </a:cubicBezTo>
                <a:cubicBezTo>
                  <a:pt x="341" y="350"/>
                  <a:pt x="348" y="387"/>
                  <a:pt x="359" y="420"/>
                </a:cubicBezTo>
                <a:cubicBezTo>
                  <a:pt x="362" y="427"/>
                  <a:pt x="403" y="446"/>
                  <a:pt x="406" y="447"/>
                </a:cubicBezTo>
                <a:cubicBezTo>
                  <a:pt x="433" y="458"/>
                  <a:pt x="460" y="466"/>
                  <a:pt x="488" y="474"/>
                </a:cubicBezTo>
                <a:cubicBezTo>
                  <a:pt x="508" y="495"/>
                  <a:pt x="521" y="506"/>
                  <a:pt x="549" y="515"/>
                </a:cubicBezTo>
                <a:cubicBezTo>
                  <a:pt x="556" y="520"/>
                  <a:pt x="563" y="523"/>
                  <a:pt x="569" y="529"/>
                </a:cubicBezTo>
                <a:cubicBezTo>
                  <a:pt x="575" y="535"/>
                  <a:pt x="576" y="544"/>
                  <a:pt x="582" y="549"/>
                </a:cubicBezTo>
                <a:cubicBezTo>
                  <a:pt x="597" y="561"/>
                  <a:pt x="626" y="567"/>
                  <a:pt x="643" y="576"/>
                </a:cubicBezTo>
                <a:cubicBezTo>
                  <a:pt x="696" y="603"/>
                  <a:pt x="741" y="636"/>
                  <a:pt x="799" y="651"/>
                </a:cubicBezTo>
                <a:cubicBezTo>
                  <a:pt x="859" y="688"/>
                  <a:pt x="923" y="702"/>
                  <a:pt x="989" y="725"/>
                </a:cubicBezTo>
                <a:cubicBezTo>
                  <a:pt x="1052" y="723"/>
                  <a:pt x="1179" y="718"/>
                  <a:pt x="1179" y="718"/>
                </a:cubicBezTo>
              </a:path>
            </a:pathLst>
          </a:custGeom>
          <a:noFill/>
          <a:ln w="9525">
            <a:solidFill>
              <a:schemeClr val="tx1"/>
            </a:solidFill>
            <a:round/>
            <a:headEnd/>
            <a:tailEnd/>
          </a:ln>
        </p:spPr>
        <p:txBody>
          <a:bodyPr/>
          <a:lstStyle/>
          <a:p>
            <a:endParaRPr lang="en-US"/>
          </a:p>
        </p:txBody>
      </p:sp>
      <p:sp>
        <p:nvSpPr>
          <p:cNvPr id="6219" name="Line 29"/>
          <p:cNvSpPr>
            <a:spLocks noChangeShapeType="1"/>
          </p:cNvSpPr>
          <p:nvPr/>
        </p:nvSpPr>
        <p:spPr bwMode="auto">
          <a:xfrm flipH="1">
            <a:off x="2051050" y="4335463"/>
            <a:ext cx="57150" cy="173037"/>
          </a:xfrm>
          <a:prstGeom prst="line">
            <a:avLst/>
          </a:prstGeom>
          <a:noFill/>
          <a:ln w="9525">
            <a:solidFill>
              <a:schemeClr val="tx1"/>
            </a:solidFill>
            <a:round/>
            <a:headEnd/>
            <a:tailEnd/>
          </a:ln>
        </p:spPr>
        <p:txBody>
          <a:bodyPr/>
          <a:lstStyle/>
          <a:p>
            <a:endParaRPr lang="en-US"/>
          </a:p>
        </p:txBody>
      </p:sp>
      <p:sp>
        <p:nvSpPr>
          <p:cNvPr id="6220" name="Line 30"/>
          <p:cNvSpPr>
            <a:spLocks noChangeShapeType="1"/>
          </p:cNvSpPr>
          <p:nvPr/>
        </p:nvSpPr>
        <p:spPr bwMode="auto">
          <a:xfrm flipV="1">
            <a:off x="2124075" y="4389438"/>
            <a:ext cx="60325" cy="119062"/>
          </a:xfrm>
          <a:prstGeom prst="line">
            <a:avLst/>
          </a:prstGeom>
          <a:noFill/>
          <a:ln w="9525">
            <a:solidFill>
              <a:schemeClr val="tx1"/>
            </a:solidFill>
            <a:round/>
            <a:headEnd/>
            <a:tailEnd/>
          </a:ln>
        </p:spPr>
        <p:txBody>
          <a:bodyPr/>
          <a:lstStyle/>
          <a:p>
            <a:endParaRPr lang="en-US"/>
          </a:p>
        </p:txBody>
      </p:sp>
      <p:graphicFrame>
        <p:nvGraphicFramePr>
          <p:cNvPr id="6198" name="Object 54"/>
          <p:cNvGraphicFramePr>
            <a:graphicFrameLocks noChangeAspect="1"/>
          </p:cNvGraphicFramePr>
          <p:nvPr/>
        </p:nvGraphicFramePr>
        <p:xfrm>
          <a:off x="3881438" y="3573463"/>
          <a:ext cx="2822575" cy="941387"/>
        </p:xfrm>
        <a:graphic>
          <a:graphicData uri="http://schemas.openxmlformats.org/presentationml/2006/ole">
            <mc:AlternateContent xmlns:mc="http://schemas.openxmlformats.org/markup-compatibility/2006">
              <mc:Choice xmlns:v="urn:schemas-microsoft-com:vml" Requires="v">
                <p:oleObj name="Equation" r:id="rId5" imgW="1676400" imgH="558800" progId="Equation.DSMT4">
                  <p:embed/>
                </p:oleObj>
              </mc:Choice>
              <mc:Fallback>
                <p:oleObj name="Equation" r:id="rId5" imgW="1676400" imgH="558800" progId="Equation.DSMT4">
                  <p:embed/>
                  <p:pic>
                    <p:nvPicPr>
                      <p:cNvPr id="0" name="Picture 6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1438" y="3573463"/>
                        <a:ext cx="2822575" cy="941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221" name="Text Box 7"/>
          <p:cNvSpPr txBox="1">
            <a:spLocks noChangeArrowheads="1"/>
          </p:cNvSpPr>
          <p:nvPr/>
        </p:nvSpPr>
        <p:spPr bwMode="auto">
          <a:xfrm>
            <a:off x="1547813" y="1052513"/>
            <a:ext cx="298450" cy="366712"/>
          </a:xfrm>
          <a:prstGeom prst="rect">
            <a:avLst/>
          </a:prstGeom>
          <a:noFill/>
          <a:ln w="9525">
            <a:noFill/>
            <a:miter lim="800000"/>
            <a:headEnd/>
            <a:tailEnd/>
          </a:ln>
        </p:spPr>
        <p:txBody>
          <a:bodyPr wrap="none">
            <a:spAutoFit/>
          </a:bodyPr>
          <a:lstStyle/>
          <a:p>
            <a:r>
              <a:rPr lang="en-US"/>
              <a:t>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6" name="Text Box 4"/>
          <p:cNvSpPr txBox="1">
            <a:spLocks noChangeArrowheads="1"/>
          </p:cNvSpPr>
          <p:nvPr/>
        </p:nvSpPr>
        <p:spPr bwMode="auto">
          <a:xfrm>
            <a:off x="735013" y="420688"/>
            <a:ext cx="7940675" cy="641350"/>
          </a:xfrm>
          <a:prstGeom prst="rect">
            <a:avLst/>
          </a:prstGeom>
          <a:noFill/>
          <a:ln w="9525">
            <a:noFill/>
            <a:miter lim="800000"/>
            <a:headEnd/>
            <a:tailEnd/>
          </a:ln>
        </p:spPr>
        <p:txBody>
          <a:bodyPr>
            <a:spAutoFit/>
          </a:bodyPr>
          <a:lstStyle/>
          <a:p>
            <a:r>
              <a:rPr lang="en-US"/>
              <a:t>If we use </a:t>
            </a:r>
            <a:r>
              <a:rPr lang="en-US">
                <a:latin typeface="Symbol" pitchFamily="18" charset="2"/>
              </a:rPr>
              <a:t>r </a:t>
            </a:r>
            <a:r>
              <a:rPr lang="en-US"/>
              <a:t>= mass/unit volume instead of </a:t>
            </a:r>
            <a:r>
              <a:rPr lang="en-US">
                <a:latin typeface="Symbol" pitchFamily="18" charset="2"/>
              </a:rPr>
              <a:t>g</a:t>
            </a:r>
            <a:r>
              <a:rPr lang="en-US"/>
              <a:t> = the weight/unit volume, we can define the coordinates of the center of mass as</a:t>
            </a:r>
          </a:p>
        </p:txBody>
      </p:sp>
      <p:graphicFrame>
        <p:nvGraphicFramePr>
          <p:cNvPr id="7185" name="Object 17"/>
          <p:cNvGraphicFramePr>
            <a:graphicFrameLocks noChangeAspect="1"/>
          </p:cNvGraphicFramePr>
          <p:nvPr/>
        </p:nvGraphicFramePr>
        <p:xfrm>
          <a:off x="1331913" y="1239838"/>
          <a:ext cx="4608512" cy="2174875"/>
        </p:xfrm>
        <a:graphic>
          <a:graphicData uri="http://schemas.openxmlformats.org/presentationml/2006/ole">
            <mc:AlternateContent xmlns:mc="http://schemas.openxmlformats.org/markup-compatibility/2006">
              <mc:Choice xmlns:v="urn:schemas-microsoft-com:vml" Requires="v">
                <p:oleObj name="Equation" r:id="rId3" imgW="3175000" imgH="1498600" progId="Equation.DSMT4">
                  <p:embed/>
                </p:oleObj>
              </mc:Choice>
              <mc:Fallback>
                <p:oleObj name="Equation" r:id="rId3" imgW="3175000" imgH="1498600" progId="Equation.DSMT4">
                  <p:embed/>
                  <p:pic>
                    <p:nvPicPr>
                      <p:cNvPr id="0"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1239838"/>
                        <a:ext cx="4608512" cy="2174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4723</TotalTime>
  <Words>2689</Words>
  <Application>Microsoft Office PowerPoint</Application>
  <PresentationFormat>On-screen Show (4:3)</PresentationFormat>
  <Paragraphs>391</Paragraphs>
  <Slides>28</Slides>
  <Notes>28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3" baseType="lpstr">
      <vt:lpstr>Arial</vt:lpstr>
      <vt:lpstr>Symbol</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Schmerr, Lester W [AER E]</dc:creator>
  <cp:lastModifiedBy>Lester Schmerr</cp:lastModifiedBy>
  <cp:revision>68</cp:revision>
  <cp:lastPrinted>2023-04-01T18:52:16Z</cp:lastPrinted>
  <dcterms:created xsi:type="dcterms:W3CDTF">2009-07-16T20:28:01Z</dcterms:created>
  <dcterms:modified xsi:type="dcterms:W3CDTF">2023-05-13T19:25:58Z</dcterms:modified>
</cp:coreProperties>
</file>