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74" r:id="rId2"/>
    <p:sldId id="273" r:id="rId3"/>
    <p:sldId id="256" r:id="rId4"/>
    <p:sldId id="265" r:id="rId5"/>
    <p:sldId id="257" r:id="rId6"/>
    <p:sldId id="258" r:id="rId7"/>
    <p:sldId id="259" r:id="rId8"/>
    <p:sldId id="260" r:id="rId9"/>
    <p:sldId id="263" r:id="rId10"/>
    <p:sldId id="264" r:id="rId11"/>
    <p:sldId id="266" r:id="rId12"/>
    <p:sldId id="277" r:id="rId13"/>
    <p:sldId id="276" r:id="rId14"/>
    <p:sldId id="268" r:id="rId15"/>
    <p:sldId id="271" r:id="rId16"/>
    <p:sldId id="269" r:id="rId17"/>
    <p:sldId id="270" r:id="rId18"/>
    <p:sldId id="275" r:id="rId19"/>
    <p:sldId id="272"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3366FF"/>
    <a:srgbClr val="33CC33"/>
    <a:srgbClr val="CC3300"/>
    <a:srgbClr val="C0C0C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008" autoAdjust="0"/>
  </p:normalViewPr>
  <p:slideViewPr>
    <p:cSldViewPr>
      <p:cViewPr varScale="1">
        <p:scale>
          <a:sx n="111" d="100"/>
          <a:sy n="111" d="100"/>
        </p:scale>
        <p:origin x="72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6330FB-6861-4878-9BC1-A14BE3CD9F89}" type="datetimeFigureOut">
              <a:rPr lang="en-US" smtClean="0"/>
              <a:t>5/14/2023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6B80AE-0814-4D2F-8D8C-7E2FA99BB0F1}" type="slidenum">
              <a:rPr lang="en-US" smtClean="0"/>
              <a:t>‹#›</a:t>
            </a:fld>
            <a:endParaRPr lang="en-US"/>
          </a:p>
        </p:txBody>
      </p:sp>
    </p:spTree>
    <p:extLst>
      <p:ext uri="{BB962C8B-B14F-4D97-AF65-F5344CB8AC3E}">
        <p14:creationId xmlns:p14="http://schemas.microsoft.com/office/powerpoint/2010/main" val="19784203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section will lay the foundations for solving static equilibrium problems</a:t>
            </a:r>
          </a:p>
        </p:txBody>
      </p:sp>
      <p:sp>
        <p:nvSpPr>
          <p:cNvPr id="4" name="Slide Number Placeholder 3"/>
          <p:cNvSpPr>
            <a:spLocks noGrp="1"/>
          </p:cNvSpPr>
          <p:nvPr>
            <p:ph type="sldNum" sz="quarter" idx="5"/>
          </p:nvPr>
        </p:nvSpPr>
        <p:spPr/>
        <p:txBody>
          <a:bodyPr/>
          <a:lstStyle/>
          <a:p>
            <a:fld id="{046B80AE-0814-4D2F-8D8C-7E2FA99BB0F1}" type="slidenum">
              <a:rPr lang="en-US" smtClean="0"/>
              <a:t>1</a:t>
            </a:fld>
            <a:endParaRPr lang="en-US"/>
          </a:p>
        </p:txBody>
      </p:sp>
    </p:spTree>
    <p:extLst>
      <p:ext uri="{BB962C8B-B14F-4D97-AF65-F5344CB8AC3E}">
        <p14:creationId xmlns:p14="http://schemas.microsoft.com/office/powerpoint/2010/main" val="3423195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slightly more complex example of FBDs for a L-shaped beam where the beam is “built-in”, i.e., fixed, to a wall. In this case the wall must exert both forces on the beam (to prevent its motion in the horizontal and vertical directions) as well as a couple to prevent the beam from rotating.  We could solve for those wall reactions by equilibrium. If we imagine taking a cut through the beam at B we will also expose internal reaction forces and a couple at B, which are show for both parts of the cut beam. Again, these occur in equal and opposite pairs, and we can also find those internal reactions from equilibrium.  </a:t>
            </a:r>
          </a:p>
        </p:txBody>
      </p:sp>
      <p:sp>
        <p:nvSpPr>
          <p:cNvPr id="4" name="Slide Number Placeholder 3"/>
          <p:cNvSpPr>
            <a:spLocks noGrp="1"/>
          </p:cNvSpPr>
          <p:nvPr>
            <p:ph type="sldNum" sz="quarter" idx="5"/>
          </p:nvPr>
        </p:nvSpPr>
        <p:spPr/>
        <p:txBody>
          <a:bodyPr/>
          <a:lstStyle/>
          <a:p>
            <a:fld id="{046B80AE-0814-4D2F-8D8C-7E2FA99BB0F1}" type="slidenum">
              <a:rPr lang="en-US" smtClean="0"/>
              <a:t>10</a:t>
            </a:fld>
            <a:endParaRPr lang="en-US"/>
          </a:p>
        </p:txBody>
      </p:sp>
    </p:spTree>
    <p:extLst>
      <p:ext uri="{BB962C8B-B14F-4D97-AF65-F5344CB8AC3E}">
        <p14:creationId xmlns:p14="http://schemas.microsoft.com/office/powerpoint/2010/main" val="28386602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show some of the common types of external supports we will consider. A wire or rope, as shown, always exerts a tension on a body. The magnitude of the tension is unknown but the direction, which is along the wire or rope, is usually known. For a smooth surface acting on a body, the force exerted must be normal to the surface at the point of contact (by being smooth it cannot provide a force along the surface to prevent motion) so its direction is usually known. Note that the normal force must always push on the body, i.e., be positive when drawn as shown.  For a body in contact with the ground by a smooth roller, a pin on smooth rollers, or a smooth rocker the force must be normal to the ground.</a:t>
            </a:r>
          </a:p>
        </p:txBody>
      </p:sp>
      <p:sp>
        <p:nvSpPr>
          <p:cNvPr id="4" name="Slide Number Placeholder 3"/>
          <p:cNvSpPr>
            <a:spLocks noGrp="1"/>
          </p:cNvSpPr>
          <p:nvPr>
            <p:ph type="sldNum" sz="quarter" idx="5"/>
          </p:nvPr>
        </p:nvSpPr>
        <p:spPr/>
        <p:txBody>
          <a:bodyPr/>
          <a:lstStyle/>
          <a:p>
            <a:fld id="{046B80AE-0814-4D2F-8D8C-7E2FA99BB0F1}" type="slidenum">
              <a:rPr lang="en-US" smtClean="0"/>
              <a:t>11</a:t>
            </a:fld>
            <a:endParaRPr lang="en-US"/>
          </a:p>
        </p:txBody>
      </p:sp>
    </p:spTree>
    <p:extLst>
      <p:ext uri="{BB962C8B-B14F-4D97-AF65-F5344CB8AC3E}">
        <p14:creationId xmlns:p14="http://schemas.microsoft.com/office/powerpoint/2010/main" val="2700925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a smooth pin (shown for a two-dimensional problem) the pin can exert forces in either the x- or y- directions. For a smooth bearing and shaft in alignment in three dimensions there can only be forces in plane perpendicular to the z-axis of the bearing, so it acts like a smooth pin in two dimensions. If, however, we put a stop on the smooth bearing in alignment, the stop also allows us to support a force along the shaft as well. When a smooth  bearing is not in alignment (which is not a desirable situation since such non-alignment causes bearing wear) there can be couples exerted on the bearing as well, as shown, in the x- and y- directions. There cannot be a couple supported in the direction of the shaft (the z-direction) since the bearing is assumed to be smooth (well-lubricated). If there is friction in the bearing, however, then we can support a couple in the z-direction. If there is an end stop in the non-aligned bearing, then it also can support a force in the z-direction along the bearing axis.</a:t>
            </a:r>
          </a:p>
          <a:p>
            <a:endParaRPr lang="en-US" dirty="0"/>
          </a:p>
        </p:txBody>
      </p:sp>
      <p:sp>
        <p:nvSpPr>
          <p:cNvPr id="4" name="Slide Number Placeholder 3"/>
          <p:cNvSpPr>
            <a:spLocks noGrp="1"/>
          </p:cNvSpPr>
          <p:nvPr>
            <p:ph type="sldNum" sz="quarter" idx="5"/>
          </p:nvPr>
        </p:nvSpPr>
        <p:spPr/>
        <p:txBody>
          <a:bodyPr/>
          <a:lstStyle/>
          <a:p>
            <a:fld id="{046B80AE-0814-4D2F-8D8C-7E2FA99BB0F1}" type="slidenum">
              <a:rPr lang="en-US" smtClean="0"/>
              <a:t>12</a:t>
            </a:fld>
            <a:endParaRPr lang="en-US"/>
          </a:p>
        </p:txBody>
      </p:sp>
    </p:spTree>
    <p:extLst>
      <p:ext uri="{BB962C8B-B14F-4D97-AF65-F5344CB8AC3E}">
        <p14:creationId xmlns:p14="http://schemas.microsoft.com/office/powerpoint/2010/main" val="10529353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Hinges, like bearings can be either in alignment or not and may include an end stop.</a:t>
            </a:r>
          </a:p>
        </p:txBody>
      </p:sp>
      <p:sp>
        <p:nvSpPr>
          <p:cNvPr id="4" name="Slide Number Placeholder 3"/>
          <p:cNvSpPr>
            <a:spLocks noGrp="1"/>
          </p:cNvSpPr>
          <p:nvPr>
            <p:ph type="sldNum" sz="quarter" idx="5"/>
          </p:nvPr>
        </p:nvSpPr>
        <p:spPr/>
        <p:txBody>
          <a:bodyPr/>
          <a:lstStyle/>
          <a:p>
            <a:fld id="{046B80AE-0814-4D2F-8D8C-7E2FA99BB0F1}" type="slidenum">
              <a:rPr lang="en-US" smtClean="0"/>
              <a:t>13</a:t>
            </a:fld>
            <a:endParaRPr lang="en-US"/>
          </a:p>
        </p:txBody>
      </p:sp>
    </p:spTree>
    <p:extLst>
      <p:ext uri="{BB962C8B-B14F-4D97-AF65-F5344CB8AC3E}">
        <p14:creationId xmlns:p14="http://schemas.microsoft.com/office/powerpoint/2010/main" val="17923370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more three-dimensional supports. A smooth ball between a surface and the body, for example, can only support a normal force to the surface. If we have a smooth ball and socket joint, the joint allows us to support forces in all three directions ( since it usually consists of a sphere in smooth contact with a surrounding cup) but it cannot support couples.</a:t>
            </a:r>
          </a:p>
        </p:txBody>
      </p:sp>
      <p:sp>
        <p:nvSpPr>
          <p:cNvPr id="4" name="Slide Number Placeholder 3"/>
          <p:cNvSpPr>
            <a:spLocks noGrp="1"/>
          </p:cNvSpPr>
          <p:nvPr>
            <p:ph type="sldNum" sz="quarter" idx="5"/>
          </p:nvPr>
        </p:nvSpPr>
        <p:spPr/>
        <p:txBody>
          <a:bodyPr/>
          <a:lstStyle/>
          <a:p>
            <a:fld id="{046B80AE-0814-4D2F-8D8C-7E2FA99BB0F1}" type="slidenum">
              <a:rPr lang="en-US" smtClean="0"/>
              <a:t>14</a:t>
            </a:fld>
            <a:endParaRPr lang="en-US"/>
          </a:p>
        </p:txBody>
      </p:sp>
    </p:spTree>
    <p:extLst>
      <p:ext uri="{BB962C8B-B14F-4D97-AF65-F5344CB8AC3E}">
        <p14:creationId xmlns:p14="http://schemas.microsoft.com/office/powerpoint/2010/main" val="20305007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fixed (‘built-in”) support can prevent translations or rotations in any direction so it can support three forces and three couples, in general. For coplanar problems, as we have considered previously, we can support two forces  in the x-y plane and a couple in the z-direction.</a:t>
            </a:r>
          </a:p>
        </p:txBody>
      </p:sp>
      <p:sp>
        <p:nvSpPr>
          <p:cNvPr id="4" name="Slide Number Placeholder 3"/>
          <p:cNvSpPr>
            <a:spLocks noGrp="1"/>
          </p:cNvSpPr>
          <p:nvPr>
            <p:ph type="sldNum" sz="quarter" idx="5"/>
          </p:nvPr>
        </p:nvSpPr>
        <p:spPr/>
        <p:txBody>
          <a:bodyPr/>
          <a:lstStyle/>
          <a:p>
            <a:fld id="{046B80AE-0814-4D2F-8D8C-7E2FA99BB0F1}" type="slidenum">
              <a:rPr lang="en-US" smtClean="0"/>
              <a:t>15</a:t>
            </a:fld>
            <a:endParaRPr lang="en-US"/>
          </a:p>
        </p:txBody>
      </p:sp>
    </p:spTree>
    <p:extLst>
      <p:ext uri="{BB962C8B-B14F-4D97-AF65-F5344CB8AC3E}">
        <p14:creationId xmlns:p14="http://schemas.microsoft.com/office/powerpoint/2010/main" val="29352198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two-force member (also called a “weightless link’) is a member whose weight can be neglected is only connected to other bodies by two smooth pins at A and B (there can be no other forces acting along the link). As we will see on the next slide the forces at A and B must then be equal and opposite and act along the line AB.</a:t>
            </a:r>
          </a:p>
        </p:txBody>
      </p:sp>
      <p:sp>
        <p:nvSpPr>
          <p:cNvPr id="4" name="Slide Number Placeholder 3"/>
          <p:cNvSpPr>
            <a:spLocks noGrp="1"/>
          </p:cNvSpPr>
          <p:nvPr>
            <p:ph type="sldNum" sz="quarter" idx="5"/>
          </p:nvPr>
        </p:nvSpPr>
        <p:spPr/>
        <p:txBody>
          <a:bodyPr/>
          <a:lstStyle/>
          <a:p>
            <a:fld id="{046B80AE-0814-4D2F-8D8C-7E2FA99BB0F1}" type="slidenum">
              <a:rPr lang="en-US" smtClean="0"/>
              <a:t>16</a:t>
            </a:fld>
            <a:endParaRPr lang="en-US"/>
          </a:p>
        </p:txBody>
      </p:sp>
    </p:spTree>
    <p:extLst>
      <p:ext uri="{BB962C8B-B14F-4D97-AF65-F5344CB8AC3E}">
        <p14:creationId xmlns:p14="http://schemas.microsoft.com/office/powerpoint/2010/main" val="26995050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proof of the fact that forces at A and B must be equal and opposite and acting along AB if the link is to be in equilibrium. Note, however, unlike a wire or rope the forces at A and B can be stretching the member, as shown, or they could be compressing the member so the member can be either in tension or compression.</a:t>
            </a:r>
          </a:p>
        </p:txBody>
      </p:sp>
      <p:sp>
        <p:nvSpPr>
          <p:cNvPr id="4" name="Slide Number Placeholder 3"/>
          <p:cNvSpPr>
            <a:spLocks noGrp="1"/>
          </p:cNvSpPr>
          <p:nvPr>
            <p:ph type="sldNum" sz="quarter" idx="5"/>
          </p:nvPr>
        </p:nvSpPr>
        <p:spPr/>
        <p:txBody>
          <a:bodyPr/>
          <a:lstStyle/>
          <a:p>
            <a:fld id="{046B80AE-0814-4D2F-8D8C-7E2FA99BB0F1}" type="slidenum">
              <a:rPr lang="en-US" smtClean="0"/>
              <a:t>17</a:t>
            </a:fld>
            <a:endParaRPr lang="en-US"/>
          </a:p>
        </p:txBody>
      </p:sp>
    </p:spTree>
    <p:extLst>
      <p:ext uri="{BB962C8B-B14F-4D97-AF65-F5344CB8AC3E}">
        <p14:creationId xmlns:p14="http://schemas.microsoft.com/office/powerpoint/2010/main" val="1084574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three-force member is where a body is acted upon by only three forces. In this case the forces must form a concurrent system, i.e., their lines of action must all pass through a common point.</a:t>
            </a:r>
          </a:p>
        </p:txBody>
      </p:sp>
      <p:sp>
        <p:nvSpPr>
          <p:cNvPr id="4" name="Slide Number Placeholder 3"/>
          <p:cNvSpPr>
            <a:spLocks noGrp="1"/>
          </p:cNvSpPr>
          <p:nvPr>
            <p:ph type="sldNum" sz="quarter" idx="5"/>
          </p:nvPr>
        </p:nvSpPr>
        <p:spPr/>
        <p:txBody>
          <a:bodyPr/>
          <a:lstStyle/>
          <a:p>
            <a:fld id="{046B80AE-0814-4D2F-8D8C-7E2FA99BB0F1}" type="slidenum">
              <a:rPr lang="en-US" smtClean="0"/>
              <a:t>18</a:t>
            </a:fld>
            <a:endParaRPr lang="en-US"/>
          </a:p>
        </p:txBody>
      </p:sp>
    </p:spTree>
    <p:extLst>
      <p:ext uri="{BB962C8B-B14F-4D97-AF65-F5344CB8AC3E}">
        <p14:creationId xmlns:p14="http://schemas.microsoft.com/office/powerpoint/2010/main" val="12512613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last example we will give is a wire or rope which runs over a smooth pulley. The wire must always be in tension so the forces T</a:t>
            </a:r>
            <a:r>
              <a:rPr lang="en-US" baseline="-25000" dirty="0"/>
              <a:t>1</a:t>
            </a:r>
            <a:r>
              <a:rPr lang="en-US" dirty="0"/>
              <a:t> and T</a:t>
            </a:r>
            <a:r>
              <a:rPr lang="en-US" baseline="-25000" dirty="0"/>
              <a:t>2</a:t>
            </a:r>
            <a:r>
              <a:rPr lang="en-US" dirty="0"/>
              <a:t> must be as shown, but if we draw a FBD of the pulley and wire and sum moments about the smooth bearing of the pulley, we see the tensions on either side of the pulley must be equal. For a pulley with friction  in the pin at A or where the axle of the pulley at A was locked the tensions might be different if the pulley wheel is not smooth, a case we will examine when we consider frictional forces.</a:t>
            </a:r>
          </a:p>
        </p:txBody>
      </p:sp>
      <p:sp>
        <p:nvSpPr>
          <p:cNvPr id="4" name="Slide Number Placeholder 3"/>
          <p:cNvSpPr>
            <a:spLocks noGrp="1"/>
          </p:cNvSpPr>
          <p:nvPr>
            <p:ph type="sldNum" sz="quarter" idx="5"/>
          </p:nvPr>
        </p:nvSpPr>
        <p:spPr/>
        <p:txBody>
          <a:bodyPr/>
          <a:lstStyle/>
          <a:p>
            <a:fld id="{046B80AE-0814-4D2F-8D8C-7E2FA99BB0F1}" type="slidenum">
              <a:rPr lang="en-US" smtClean="0"/>
              <a:t>19</a:t>
            </a:fld>
            <a:endParaRPr lang="en-US"/>
          </a:p>
        </p:txBody>
      </p:sp>
    </p:spTree>
    <p:extLst>
      <p:ext uri="{BB962C8B-B14F-4D97-AF65-F5344CB8AC3E}">
        <p14:creationId xmlns:p14="http://schemas.microsoft.com/office/powerpoint/2010/main" val="458285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define the equilibrium equations for rigid bodies and examine the various types of  constraint (reaction) forces that can exist at supports. The free body diagram concept will be discussed.</a:t>
            </a:r>
          </a:p>
        </p:txBody>
      </p:sp>
      <p:sp>
        <p:nvSpPr>
          <p:cNvPr id="4" name="Slide Number Placeholder 3"/>
          <p:cNvSpPr>
            <a:spLocks noGrp="1"/>
          </p:cNvSpPr>
          <p:nvPr>
            <p:ph type="sldNum" sz="quarter" idx="5"/>
          </p:nvPr>
        </p:nvSpPr>
        <p:spPr/>
        <p:txBody>
          <a:bodyPr/>
          <a:lstStyle/>
          <a:p>
            <a:fld id="{046B80AE-0814-4D2F-8D8C-7E2FA99BB0F1}" type="slidenum">
              <a:rPr lang="en-US" smtClean="0"/>
              <a:t>2</a:t>
            </a:fld>
            <a:endParaRPr lang="en-US"/>
          </a:p>
        </p:txBody>
      </p:sp>
    </p:spTree>
    <p:extLst>
      <p:ext uri="{BB962C8B-B14F-4D97-AF65-F5344CB8AC3E}">
        <p14:creationId xmlns:p14="http://schemas.microsoft.com/office/powerpoint/2010/main" val="3975160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Equilibrium of a body is when the resultant force and moment acting on the body are both zero. In three dimensional problems this is equivalent to six scalar equations of equilibrium for the components of the resultant force and moment.</a:t>
            </a:r>
          </a:p>
        </p:txBody>
      </p:sp>
      <p:sp>
        <p:nvSpPr>
          <p:cNvPr id="4" name="Slide Number Placeholder 3"/>
          <p:cNvSpPr>
            <a:spLocks noGrp="1"/>
          </p:cNvSpPr>
          <p:nvPr>
            <p:ph type="sldNum" sz="quarter" idx="5"/>
          </p:nvPr>
        </p:nvSpPr>
        <p:spPr/>
        <p:txBody>
          <a:bodyPr/>
          <a:lstStyle/>
          <a:p>
            <a:fld id="{046B80AE-0814-4D2F-8D8C-7E2FA99BB0F1}" type="slidenum">
              <a:rPr lang="en-US" smtClean="0"/>
              <a:t>3</a:t>
            </a:fld>
            <a:endParaRPr lang="en-US"/>
          </a:p>
        </p:txBody>
      </p:sp>
    </p:spTree>
    <p:extLst>
      <p:ext uri="{BB962C8B-B14F-4D97-AF65-F5344CB8AC3E}">
        <p14:creationId xmlns:p14="http://schemas.microsoft.com/office/powerpoint/2010/main" val="3218494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two-dimensional (coplanar) problems, there are only forces acting in a plane and moments acting normal to that plane so there are only three equations of equilibrium. Note that we only need to guarantee that the resultant moment is zero only about one point since if that is true and the resultant force is also zero then the resultant moment about any other point will also be zero.</a:t>
            </a:r>
          </a:p>
        </p:txBody>
      </p:sp>
      <p:sp>
        <p:nvSpPr>
          <p:cNvPr id="4" name="Slide Number Placeholder 3"/>
          <p:cNvSpPr>
            <a:spLocks noGrp="1"/>
          </p:cNvSpPr>
          <p:nvPr>
            <p:ph type="sldNum" sz="quarter" idx="5"/>
          </p:nvPr>
        </p:nvSpPr>
        <p:spPr/>
        <p:txBody>
          <a:bodyPr/>
          <a:lstStyle/>
          <a:p>
            <a:fld id="{046B80AE-0814-4D2F-8D8C-7E2FA99BB0F1}" type="slidenum">
              <a:rPr lang="en-US" smtClean="0"/>
              <a:t>4</a:t>
            </a:fld>
            <a:endParaRPr lang="en-US"/>
          </a:p>
        </p:txBody>
      </p:sp>
    </p:spTree>
    <p:extLst>
      <p:ext uri="{BB962C8B-B14F-4D97-AF65-F5344CB8AC3E}">
        <p14:creationId xmlns:p14="http://schemas.microsoft.com/office/powerpoint/2010/main" val="266387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equilibrium equations must include all the forces and couples acting on a body. These include applied forces, such as gravity, as well as reaction forces which come from the attachment of the body to other bodies. Thus, when applying equilibrium equations one usually first draws a diagram of all the forces and couples on the body under consideration. This is called a </a:t>
            </a:r>
            <a:r>
              <a:rPr lang="en-US" b="1" dirty="0"/>
              <a:t>free body diagram (FBD) </a:t>
            </a:r>
            <a:r>
              <a:rPr lang="en-US" dirty="0"/>
              <a:t>since we include the reaction forces by imagining we have cut off (i.e., freed)  the body from its supports.  Normally, we also place in the free body diagram all the dimensions needed to solve the problem.</a:t>
            </a:r>
          </a:p>
        </p:txBody>
      </p:sp>
      <p:sp>
        <p:nvSpPr>
          <p:cNvPr id="4" name="Slide Number Placeholder 3"/>
          <p:cNvSpPr>
            <a:spLocks noGrp="1"/>
          </p:cNvSpPr>
          <p:nvPr>
            <p:ph type="sldNum" sz="quarter" idx="5"/>
          </p:nvPr>
        </p:nvSpPr>
        <p:spPr/>
        <p:txBody>
          <a:bodyPr/>
          <a:lstStyle/>
          <a:p>
            <a:fld id="{046B80AE-0814-4D2F-8D8C-7E2FA99BB0F1}" type="slidenum">
              <a:rPr lang="en-US" smtClean="0"/>
              <a:t>5</a:t>
            </a:fld>
            <a:endParaRPr lang="en-US"/>
          </a:p>
        </p:txBody>
      </p:sp>
    </p:spTree>
    <p:extLst>
      <p:ext uri="{BB962C8B-B14F-4D97-AF65-F5344CB8AC3E}">
        <p14:creationId xmlns:p14="http://schemas.microsoft.com/office/powerpoint/2010/main" val="3853665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simple example of drawing a FBD for a beam and solving for the unknown reaction forces. Since the forces A and B are the reaction forces that the ground exerts on the beam, there are equal and opposite forces that the beam exerts on the ground. The problem is symmetrical so we could have written down the reactions directly as each being half the applied force.</a:t>
            </a:r>
          </a:p>
        </p:txBody>
      </p:sp>
      <p:sp>
        <p:nvSpPr>
          <p:cNvPr id="4" name="Slide Number Placeholder 3"/>
          <p:cNvSpPr>
            <a:spLocks noGrp="1"/>
          </p:cNvSpPr>
          <p:nvPr>
            <p:ph type="sldNum" sz="quarter" idx="5"/>
          </p:nvPr>
        </p:nvSpPr>
        <p:spPr/>
        <p:txBody>
          <a:bodyPr/>
          <a:lstStyle/>
          <a:p>
            <a:fld id="{046B80AE-0814-4D2F-8D8C-7E2FA99BB0F1}" type="slidenum">
              <a:rPr lang="en-US" smtClean="0"/>
              <a:t>6</a:t>
            </a:fld>
            <a:endParaRPr lang="en-US"/>
          </a:p>
        </p:txBody>
      </p:sp>
    </p:spTree>
    <p:extLst>
      <p:ext uri="{BB962C8B-B14F-4D97-AF65-F5344CB8AC3E}">
        <p14:creationId xmlns:p14="http://schemas.microsoft.com/office/powerpoint/2010/main" val="24662853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forces A and B in the previous example were </a:t>
            </a:r>
            <a:r>
              <a:rPr lang="en-US" b="1" dirty="0"/>
              <a:t>external reaction forces </a:t>
            </a:r>
            <a:r>
              <a:rPr lang="en-US" dirty="0"/>
              <a:t>we obtained by cutting a body from its external supports. But we can also imagine cutting a body itself into parts and examining the equilibrium of each part. This will require including </a:t>
            </a:r>
            <a:r>
              <a:rPr lang="en-US" b="1" dirty="0"/>
              <a:t>internal reactions</a:t>
            </a:r>
            <a:r>
              <a:rPr lang="en-US" dirty="0"/>
              <a:t>. For the beam we need to have an acting internal force (called a </a:t>
            </a:r>
            <a:r>
              <a:rPr lang="en-US" b="1" dirty="0"/>
              <a:t>shear force</a:t>
            </a:r>
            <a:r>
              <a:rPr lang="en-US" dirty="0"/>
              <a:t>) and an internal couple (called a </a:t>
            </a:r>
            <a:r>
              <a:rPr lang="en-US" b="1" dirty="0"/>
              <a:t>bending moment</a:t>
            </a:r>
            <a:r>
              <a:rPr lang="en-US" dirty="0"/>
              <a:t>). Again, these reactions always occur in equal and opposite pairs since these internal reactions must cancel when we put the beam back together. We see that we can apply equilibrium to either part and obtain the shear force and bending moment. This proves that the internal reactions are indeed equal and opposite.</a:t>
            </a:r>
          </a:p>
        </p:txBody>
      </p:sp>
      <p:sp>
        <p:nvSpPr>
          <p:cNvPr id="4" name="Slide Number Placeholder 3"/>
          <p:cNvSpPr>
            <a:spLocks noGrp="1"/>
          </p:cNvSpPr>
          <p:nvPr>
            <p:ph type="sldNum" sz="quarter" idx="5"/>
          </p:nvPr>
        </p:nvSpPr>
        <p:spPr/>
        <p:txBody>
          <a:bodyPr/>
          <a:lstStyle/>
          <a:p>
            <a:fld id="{046B80AE-0814-4D2F-8D8C-7E2FA99BB0F1}" type="slidenum">
              <a:rPr lang="en-US" smtClean="0"/>
              <a:t>7</a:t>
            </a:fld>
            <a:endParaRPr lang="en-US"/>
          </a:p>
        </p:txBody>
      </p:sp>
    </p:spTree>
    <p:extLst>
      <p:ext uri="{BB962C8B-B14F-4D97-AF65-F5344CB8AC3E}">
        <p14:creationId xmlns:p14="http://schemas.microsoft.com/office/powerpoint/2010/main" val="2576493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free body diagrams of the cut beam and the entire beam with all the forces and couples acting that are in equilibrium.</a:t>
            </a:r>
          </a:p>
        </p:txBody>
      </p:sp>
      <p:sp>
        <p:nvSpPr>
          <p:cNvPr id="4" name="Slide Number Placeholder 3"/>
          <p:cNvSpPr>
            <a:spLocks noGrp="1"/>
          </p:cNvSpPr>
          <p:nvPr>
            <p:ph type="sldNum" sz="quarter" idx="5"/>
          </p:nvPr>
        </p:nvSpPr>
        <p:spPr/>
        <p:txBody>
          <a:bodyPr/>
          <a:lstStyle/>
          <a:p>
            <a:fld id="{046B80AE-0814-4D2F-8D8C-7E2FA99BB0F1}" type="slidenum">
              <a:rPr lang="en-US" smtClean="0"/>
              <a:t>8</a:t>
            </a:fld>
            <a:endParaRPr lang="en-US"/>
          </a:p>
        </p:txBody>
      </p:sp>
    </p:spTree>
    <p:extLst>
      <p:ext uri="{BB962C8B-B14F-4D97-AF65-F5344CB8AC3E}">
        <p14:creationId xmlns:p14="http://schemas.microsoft.com/office/powerpoint/2010/main" val="2082407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problem where a 200 </a:t>
            </a:r>
            <a:r>
              <a:rPr lang="en-US" dirty="0" err="1"/>
              <a:t>lb</a:t>
            </a:r>
            <a:r>
              <a:rPr lang="en-US" dirty="0"/>
              <a:t> horizontal force is applied to one of two blocks that are connected to each other and to a wall by horizontal ropes and are sitting on a smooth (frictionless) surface, We want to draw FBDs of the system of both blocks and the individual blocks.  Since the surface is frictionless it can only exert a vertical (normal to the surface) force on either block.  The system of both blocks thus shows these normal forces and the reaction force T</a:t>
            </a:r>
            <a:r>
              <a:rPr lang="en-US" baseline="-25000" dirty="0"/>
              <a:t>1</a:t>
            </a:r>
            <a:r>
              <a:rPr lang="en-US" dirty="0"/>
              <a:t> , which the rope exerts on the 25 </a:t>
            </a:r>
            <a:r>
              <a:rPr lang="en-US" dirty="0" err="1"/>
              <a:t>lb</a:t>
            </a:r>
            <a:r>
              <a:rPr lang="en-US" dirty="0"/>
              <a:t> block, and the two weights. Note that the rope is in tension so that it must always pull on the 25 block to the left. It cannot push on the block (unless it was frozen like a brick, of course). When we look at the individual blocks we also see the tensions that the middle string exerts on the blocks. These again occur in equal and opposite pairs which we can see clearly by also showing the FBD of the rope itself between the blocks, where the forces at the rope ends by equilibrium must be equal and opposite. </a:t>
            </a:r>
          </a:p>
        </p:txBody>
      </p:sp>
      <p:sp>
        <p:nvSpPr>
          <p:cNvPr id="4" name="Slide Number Placeholder 3"/>
          <p:cNvSpPr>
            <a:spLocks noGrp="1"/>
          </p:cNvSpPr>
          <p:nvPr>
            <p:ph type="sldNum" sz="quarter" idx="5"/>
          </p:nvPr>
        </p:nvSpPr>
        <p:spPr/>
        <p:txBody>
          <a:bodyPr/>
          <a:lstStyle/>
          <a:p>
            <a:fld id="{046B80AE-0814-4D2F-8D8C-7E2FA99BB0F1}" type="slidenum">
              <a:rPr lang="en-US" smtClean="0"/>
              <a:t>9</a:t>
            </a:fld>
            <a:endParaRPr lang="en-US"/>
          </a:p>
        </p:txBody>
      </p:sp>
    </p:spTree>
    <p:extLst>
      <p:ext uri="{BB962C8B-B14F-4D97-AF65-F5344CB8AC3E}">
        <p14:creationId xmlns:p14="http://schemas.microsoft.com/office/powerpoint/2010/main" val="3476232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65CC0C9-3F20-488B-8106-707D60B27CC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15E00B0-FDDC-486E-8726-228AF1F10AE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1440C9D-8EC5-4C21-80FE-2E381B2C796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1CB278D-8D4B-46BB-BDB9-FB9AF0C7E4B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F96F40C-F337-46B4-A688-21911A2EB4E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7D4CCE2-6464-4694-B76C-759E242D705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137A622-F6E9-4F8D-A0F8-AF8656F2039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8D41463-7C3D-4563-B497-B00FB330121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197224E-C57D-418C-92B5-3F0FFDAFC61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79D7E27-79BB-4EB4-879E-E644C1D6DAE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71896C0-5F9C-4CAB-80CA-CAB9DECDDDD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latin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latin typeface="Arial" pitchFamily="34" charset="0"/>
              </a:defRPr>
            </a:lvl1pPr>
          </a:lstStyle>
          <a:p>
            <a:pPr>
              <a:defRPr/>
            </a:pPr>
            <a:fld id="{0B5E39E9-BAEF-423E-AFB6-1D4A6029657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oleObject" Target="../embeddings/oleObject20.bin"/><Relationship Id="rId18" Type="http://schemas.openxmlformats.org/officeDocument/2006/relationships/oleObject" Target="../embeddings/oleObject24.bin"/><Relationship Id="rId3" Type="http://schemas.openxmlformats.org/officeDocument/2006/relationships/oleObject" Target="../embeddings/oleObject13.bin"/><Relationship Id="rId21" Type="http://schemas.openxmlformats.org/officeDocument/2006/relationships/oleObject" Target="../embeddings/oleObject26.bin"/><Relationship Id="rId7" Type="http://schemas.openxmlformats.org/officeDocument/2006/relationships/oleObject" Target="../embeddings/oleObject15.bin"/><Relationship Id="rId12" Type="http://schemas.openxmlformats.org/officeDocument/2006/relationships/oleObject" Target="../embeddings/oleObject19.bin"/><Relationship Id="rId17" Type="http://schemas.openxmlformats.org/officeDocument/2006/relationships/image" Target="../media/image16.wmf"/><Relationship Id="rId2" Type="http://schemas.openxmlformats.org/officeDocument/2006/relationships/notesSlide" Target="../notesSlides/notesSlide13.xml"/><Relationship Id="rId16" Type="http://schemas.openxmlformats.org/officeDocument/2006/relationships/oleObject" Target="../embeddings/oleObject23.bin"/><Relationship Id="rId20" Type="http://schemas.openxmlformats.org/officeDocument/2006/relationships/image" Target="../media/image17.wmf"/><Relationship Id="rId1" Type="http://schemas.openxmlformats.org/officeDocument/2006/relationships/slideLayout" Target="../slideLayouts/slideLayout7.xml"/><Relationship Id="rId6" Type="http://schemas.openxmlformats.org/officeDocument/2006/relationships/image" Target="../media/image14.wmf"/><Relationship Id="rId11" Type="http://schemas.openxmlformats.org/officeDocument/2006/relationships/oleObject" Target="../embeddings/oleObject18.bin"/><Relationship Id="rId5" Type="http://schemas.openxmlformats.org/officeDocument/2006/relationships/oleObject" Target="../embeddings/oleObject14.bin"/><Relationship Id="rId15" Type="http://schemas.openxmlformats.org/officeDocument/2006/relationships/oleObject" Target="../embeddings/oleObject22.bin"/><Relationship Id="rId10" Type="http://schemas.openxmlformats.org/officeDocument/2006/relationships/oleObject" Target="../embeddings/oleObject17.bin"/><Relationship Id="rId19" Type="http://schemas.openxmlformats.org/officeDocument/2006/relationships/oleObject" Target="../embeddings/oleObject25.bin"/><Relationship Id="rId4" Type="http://schemas.openxmlformats.org/officeDocument/2006/relationships/image" Target="../media/image13.wmf"/><Relationship Id="rId9" Type="http://schemas.openxmlformats.org/officeDocument/2006/relationships/image" Target="../media/image15.wmf"/><Relationship Id="rId14" Type="http://schemas.openxmlformats.org/officeDocument/2006/relationships/oleObject" Target="../embeddings/oleObject21.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20.wmf"/><Relationship Id="rId13" Type="http://schemas.openxmlformats.org/officeDocument/2006/relationships/oleObject" Target="../embeddings/oleObject32.bin"/><Relationship Id="rId18" Type="http://schemas.openxmlformats.org/officeDocument/2006/relationships/image" Target="../media/image25.wmf"/><Relationship Id="rId3" Type="http://schemas.openxmlformats.org/officeDocument/2006/relationships/oleObject" Target="../embeddings/oleObject27.bin"/><Relationship Id="rId7" Type="http://schemas.openxmlformats.org/officeDocument/2006/relationships/oleObject" Target="../embeddings/oleObject29.bin"/><Relationship Id="rId12" Type="http://schemas.openxmlformats.org/officeDocument/2006/relationships/image" Target="../media/image22.wmf"/><Relationship Id="rId17" Type="http://schemas.openxmlformats.org/officeDocument/2006/relationships/oleObject" Target="../embeddings/oleObject34.bin"/><Relationship Id="rId2" Type="http://schemas.openxmlformats.org/officeDocument/2006/relationships/notesSlide" Target="../notesSlides/notesSlide18.xml"/><Relationship Id="rId16" Type="http://schemas.openxmlformats.org/officeDocument/2006/relationships/image" Target="../media/image24.wmf"/><Relationship Id="rId20" Type="http://schemas.openxmlformats.org/officeDocument/2006/relationships/image" Target="../media/image26.wmf"/><Relationship Id="rId1" Type="http://schemas.openxmlformats.org/officeDocument/2006/relationships/slideLayout" Target="../slideLayouts/slideLayout7.xml"/><Relationship Id="rId6" Type="http://schemas.openxmlformats.org/officeDocument/2006/relationships/image" Target="../media/image19.wmf"/><Relationship Id="rId11" Type="http://schemas.openxmlformats.org/officeDocument/2006/relationships/oleObject" Target="../embeddings/oleObject31.bin"/><Relationship Id="rId5" Type="http://schemas.openxmlformats.org/officeDocument/2006/relationships/oleObject" Target="../embeddings/oleObject28.bin"/><Relationship Id="rId15" Type="http://schemas.openxmlformats.org/officeDocument/2006/relationships/oleObject" Target="../embeddings/oleObject33.bin"/><Relationship Id="rId10" Type="http://schemas.openxmlformats.org/officeDocument/2006/relationships/image" Target="../media/image21.wmf"/><Relationship Id="rId19" Type="http://schemas.openxmlformats.org/officeDocument/2006/relationships/oleObject" Target="../embeddings/oleObject35.bin"/><Relationship Id="rId4" Type="http://schemas.openxmlformats.org/officeDocument/2006/relationships/image" Target="../media/image18.wmf"/><Relationship Id="rId9" Type="http://schemas.openxmlformats.org/officeDocument/2006/relationships/oleObject" Target="../embeddings/oleObject30.bin"/><Relationship Id="rId14" Type="http://schemas.openxmlformats.org/officeDocument/2006/relationships/image" Target="../media/image23.wmf"/></Relationships>
</file>

<file path=ppt/slides/_rels/slide19.x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oleObject" Target="../embeddings/oleObject41.bin"/><Relationship Id="rId18" Type="http://schemas.openxmlformats.org/officeDocument/2006/relationships/image" Target="../media/image34.wmf"/><Relationship Id="rId3" Type="http://schemas.openxmlformats.org/officeDocument/2006/relationships/oleObject" Target="../embeddings/oleObject36.bin"/><Relationship Id="rId7" Type="http://schemas.openxmlformats.org/officeDocument/2006/relationships/oleObject" Target="../embeddings/oleObject38.bin"/><Relationship Id="rId12" Type="http://schemas.openxmlformats.org/officeDocument/2006/relationships/image" Target="../media/image31.wmf"/><Relationship Id="rId17" Type="http://schemas.openxmlformats.org/officeDocument/2006/relationships/oleObject" Target="../embeddings/oleObject43.bin"/><Relationship Id="rId2" Type="http://schemas.openxmlformats.org/officeDocument/2006/relationships/notesSlide" Target="../notesSlides/notesSlide19.xml"/><Relationship Id="rId16" Type="http://schemas.openxmlformats.org/officeDocument/2006/relationships/image" Target="../media/image33.wmf"/><Relationship Id="rId20" Type="http://schemas.openxmlformats.org/officeDocument/2006/relationships/image" Target="../media/image35.wmf"/><Relationship Id="rId1" Type="http://schemas.openxmlformats.org/officeDocument/2006/relationships/slideLayout" Target="../slideLayouts/slideLayout7.xml"/><Relationship Id="rId6" Type="http://schemas.openxmlformats.org/officeDocument/2006/relationships/image" Target="../media/image28.wmf"/><Relationship Id="rId11" Type="http://schemas.openxmlformats.org/officeDocument/2006/relationships/oleObject" Target="../embeddings/oleObject40.bin"/><Relationship Id="rId5" Type="http://schemas.openxmlformats.org/officeDocument/2006/relationships/oleObject" Target="../embeddings/oleObject37.bin"/><Relationship Id="rId15" Type="http://schemas.openxmlformats.org/officeDocument/2006/relationships/oleObject" Target="../embeddings/oleObject42.bin"/><Relationship Id="rId10" Type="http://schemas.openxmlformats.org/officeDocument/2006/relationships/image" Target="../media/image30.wmf"/><Relationship Id="rId19" Type="http://schemas.openxmlformats.org/officeDocument/2006/relationships/oleObject" Target="../embeddings/oleObject44.bin"/><Relationship Id="rId4" Type="http://schemas.openxmlformats.org/officeDocument/2006/relationships/image" Target="../media/image27.wmf"/><Relationship Id="rId9" Type="http://schemas.openxmlformats.org/officeDocument/2006/relationships/oleObject" Target="../embeddings/oleObject39.bin"/><Relationship Id="rId14" Type="http://schemas.openxmlformats.org/officeDocument/2006/relationships/image" Target="../media/image32.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2.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6.wmf"/><Relationship Id="rId5" Type="http://schemas.openxmlformats.org/officeDocument/2006/relationships/oleObject" Target="../embeddings/oleObject6.bin"/><Relationship Id="rId4" Type="http://schemas.openxmlformats.org/officeDocument/2006/relationships/image" Target="../media/image5.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wmf"/><Relationship Id="rId5" Type="http://schemas.openxmlformats.org/officeDocument/2006/relationships/oleObject" Target="../embeddings/oleObject9.bin"/><Relationship Id="rId4" Type="http://schemas.openxmlformats.org/officeDocument/2006/relationships/image" Target="../media/image8.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0.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2.wmf"/><Relationship Id="rId5" Type="http://schemas.openxmlformats.org/officeDocument/2006/relationships/oleObject" Target="../embeddings/oleObject12.bin"/><Relationship Id="rId4" Type="http://schemas.openxmlformats.org/officeDocument/2006/relationships/image" Target="../media/image11.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A360F9A-631A-4573-95D1-84FAC939B8FC}"/>
              </a:ext>
            </a:extLst>
          </p:cNvPr>
          <p:cNvSpPr txBox="1"/>
          <p:nvPr/>
        </p:nvSpPr>
        <p:spPr>
          <a:xfrm flipH="1">
            <a:off x="1066800" y="2514600"/>
            <a:ext cx="6781800" cy="461665"/>
          </a:xfrm>
          <a:prstGeom prst="rect">
            <a:avLst/>
          </a:prstGeom>
          <a:noFill/>
        </p:spPr>
        <p:txBody>
          <a:bodyPr wrap="square" rtlCol="0">
            <a:spAutoFit/>
          </a:bodyPr>
          <a:lstStyle/>
          <a:p>
            <a:r>
              <a:rPr lang="en-US" sz="2400" dirty="0"/>
              <a:t> Equilibrium, Reactions and Free Body Diagrams</a:t>
            </a:r>
          </a:p>
        </p:txBody>
      </p:sp>
    </p:spTree>
    <p:extLst>
      <p:ext uri="{BB962C8B-B14F-4D97-AF65-F5344CB8AC3E}">
        <p14:creationId xmlns:p14="http://schemas.microsoft.com/office/powerpoint/2010/main" val="36364125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3141663" y="631825"/>
            <a:ext cx="2209800" cy="228600"/>
          </a:xfrm>
          <a:prstGeom prst="rect">
            <a:avLst/>
          </a:prstGeom>
          <a:solidFill>
            <a:schemeClr val="bg2"/>
          </a:solidFill>
          <a:ln w="9525">
            <a:noFill/>
            <a:miter lim="800000"/>
            <a:headEnd/>
            <a:tailEnd type="none" w="med" len="lg"/>
          </a:ln>
          <a:effectLst/>
        </p:spPr>
        <p:txBody>
          <a:bodyPr wrap="none" anchor="ctr"/>
          <a:lstStyle/>
          <a:p>
            <a:endParaRPr lang="en-US"/>
          </a:p>
        </p:txBody>
      </p:sp>
      <p:sp>
        <p:nvSpPr>
          <p:cNvPr id="11267" name="Rectangle 5"/>
          <p:cNvSpPr>
            <a:spLocks noChangeArrowheads="1"/>
          </p:cNvSpPr>
          <p:nvPr/>
        </p:nvSpPr>
        <p:spPr bwMode="auto">
          <a:xfrm>
            <a:off x="5122863" y="631825"/>
            <a:ext cx="228600" cy="1219200"/>
          </a:xfrm>
          <a:prstGeom prst="rect">
            <a:avLst/>
          </a:prstGeom>
          <a:solidFill>
            <a:schemeClr val="bg2"/>
          </a:solidFill>
          <a:ln w="9525">
            <a:noFill/>
            <a:miter lim="800000"/>
            <a:headEnd/>
            <a:tailEnd type="none" w="med" len="lg"/>
          </a:ln>
          <a:effectLst/>
        </p:spPr>
        <p:txBody>
          <a:bodyPr wrap="none" anchor="ctr"/>
          <a:lstStyle/>
          <a:p>
            <a:endParaRPr lang="en-US"/>
          </a:p>
        </p:txBody>
      </p:sp>
      <p:sp>
        <p:nvSpPr>
          <p:cNvPr id="11268" name="Line 6"/>
          <p:cNvSpPr>
            <a:spLocks noChangeShapeType="1"/>
          </p:cNvSpPr>
          <p:nvPr/>
        </p:nvSpPr>
        <p:spPr bwMode="auto">
          <a:xfrm>
            <a:off x="3141663" y="250825"/>
            <a:ext cx="0" cy="1066800"/>
          </a:xfrm>
          <a:prstGeom prst="line">
            <a:avLst/>
          </a:prstGeom>
          <a:noFill/>
          <a:ln w="28575">
            <a:solidFill>
              <a:schemeClr val="tx1"/>
            </a:solidFill>
            <a:round/>
            <a:headEnd/>
            <a:tailEnd type="none" w="med" len="lg"/>
          </a:ln>
          <a:effectLst/>
        </p:spPr>
        <p:txBody>
          <a:bodyPr/>
          <a:lstStyle/>
          <a:p>
            <a:endParaRPr lang="en-US"/>
          </a:p>
        </p:txBody>
      </p:sp>
      <p:sp>
        <p:nvSpPr>
          <p:cNvPr id="11269" name="Line 7"/>
          <p:cNvSpPr>
            <a:spLocks noChangeShapeType="1"/>
          </p:cNvSpPr>
          <p:nvPr/>
        </p:nvSpPr>
        <p:spPr bwMode="auto">
          <a:xfrm>
            <a:off x="5341938" y="1831975"/>
            <a:ext cx="685800" cy="0"/>
          </a:xfrm>
          <a:prstGeom prst="line">
            <a:avLst/>
          </a:prstGeom>
          <a:noFill/>
          <a:ln w="28575">
            <a:solidFill>
              <a:schemeClr val="tx1"/>
            </a:solidFill>
            <a:round/>
            <a:headEnd/>
            <a:tailEnd type="triangle" w="med" len="lg"/>
          </a:ln>
          <a:effectLst/>
        </p:spPr>
        <p:txBody>
          <a:bodyPr/>
          <a:lstStyle/>
          <a:p>
            <a:endParaRPr lang="en-US"/>
          </a:p>
        </p:txBody>
      </p:sp>
      <p:sp>
        <p:nvSpPr>
          <p:cNvPr id="11270" name="Text Box 8"/>
          <p:cNvSpPr txBox="1">
            <a:spLocks noChangeArrowheads="1"/>
          </p:cNvSpPr>
          <p:nvPr/>
        </p:nvSpPr>
        <p:spPr bwMode="auto">
          <a:xfrm>
            <a:off x="5945188" y="1277938"/>
            <a:ext cx="679450" cy="366712"/>
          </a:xfrm>
          <a:prstGeom prst="rect">
            <a:avLst/>
          </a:prstGeom>
          <a:noFill/>
          <a:ln w="9525">
            <a:noFill/>
            <a:miter lim="800000"/>
            <a:headEnd/>
            <a:tailEnd type="none" w="med" len="lg"/>
          </a:ln>
          <a:effectLst/>
        </p:spPr>
        <p:txBody>
          <a:bodyPr wrap="none">
            <a:spAutoFit/>
          </a:bodyPr>
          <a:lstStyle/>
          <a:p>
            <a:r>
              <a:rPr lang="en-US"/>
              <a:t>75 lb</a:t>
            </a:r>
          </a:p>
        </p:txBody>
      </p:sp>
      <p:sp>
        <p:nvSpPr>
          <p:cNvPr id="11271" name="Text Box 10"/>
          <p:cNvSpPr txBox="1">
            <a:spLocks noChangeArrowheads="1"/>
          </p:cNvSpPr>
          <p:nvPr/>
        </p:nvSpPr>
        <p:spPr bwMode="auto">
          <a:xfrm>
            <a:off x="533400" y="2438400"/>
            <a:ext cx="1568450" cy="366713"/>
          </a:xfrm>
          <a:prstGeom prst="rect">
            <a:avLst/>
          </a:prstGeom>
          <a:noFill/>
          <a:ln w="9525">
            <a:noFill/>
            <a:miter lim="800000"/>
            <a:headEnd/>
            <a:tailEnd type="none" w="med" len="lg"/>
          </a:ln>
          <a:effectLst/>
        </p:spPr>
        <p:txBody>
          <a:bodyPr wrap="none">
            <a:spAutoFit/>
          </a:bodyPr>
          <a:lstStyle/>
          <a:p>
            <a:r>
              <a:rPr lang="en-US"/>
              <a:t>whole system</a:t>
            </a:r>
          </a:p>
        </p:txBody>
      </p:sp>
      <p:sp>
        <p:nvSpPr>
          <p:cNvPr id="11272" name="Rectangle 11"/>
          <p:cNvSpPr>
            <a:spLocks noChangeArrowheads="1"/>
          </p:cNvSpPr>
          <p:nvPr/>
        </p:nvSpPr>
        <p:spPr bwMode="auto">
          <a:xfrm>
            <a:off x="3429000" y="2590800"/>
            <a:ext cx="2209800" cy="228600"/>
          </a:xfrm>
          <a:prstGeom prst="rect">
            <a:avLst/>
          </a:prstGeom>
          <a:solidFill>
            <a:schemeClr val="bg2"/>
          </a:solidFill>
          <a:ln w="9525">
            <a:noFill/>
            <a:miter lim="800000"/>
            <a:headEnd/>
            <a:tailEnd type="none" w="med" len="lg"/>
          </a:ln>
          <a:effectLst/>
        </p:spPr>
        <p:txBody>
          <a:bodyPr wrap="none" anchor="ctr"/>
          <a:lstStyle/>
          <a:p>
            <a:endParaRPr lang="en-US"/>
          </a:p>
        </p:txBody>
      </p:sp>
      <p:sp>
        <p:nvSpPr>
          <p:cNvPr id="11273" name="Rectangle 12"/>
          <p:cNvSpPr>
            <a:spLocks noChangeArrowheads="1"/>
          </p:cNvSpPr>
          <p:nvPr/>
        </p:nvSpPr>
        <p:spPr bwMode="auto">
          <a:xfrm>
            <a:off x="5410200" y="2590800"/>
            <a:ext cx="228600" cy="1219200"/>
          </a:xfrm>
          <a:prstGeom prst="rect">
            <a:avLst/>
          </a:prstGeom>
          <a:solidFill>
            <a:schemeClr val="bg2"/>
          </a:solidFill>
          <a:ln w="9525">
            <a:noFill/>
            <a:miter lim="800000"/>
            <a:headEnd/>
            <a:tailEnd type="none" w="med" len="lg"/>
          </a:ln>
          <a:effectLst/>
        </p:spPr>
        <p:txBody>
          <a:bodyPr wrap="none" anchor="ctr"/>
          <a:lstStyle/>
          <a:p>
            <a:endParaRPr lang="en-US"/>
          </a:p>
        </p:txBody>
      </p:sp>
      <p:sp>
        <p:nvSpPr>
          <p:cNvPr id="11274" name="Line 13"/>
          <p:cNvSpPr>
            <a:spLocks noChangeShapeType="1"/>
          </p:cNvSpPr>
          <p:nvPr/>
        </p:nvSpPr>
        <p:spPr bwMode="auto">
          <a:xfrm>
            <a:off x="5629275" y="3790950"/>
            <a:ext cx="685800" cy="0"/>
          </a:xfrm>
          <a:prstGeom prst="line">
            <a:avLst/>
          </a:prstGeom>
          <a:noFill/>
          <a:ln w="28575">
            <a:solidFill>
              <a:schemeClr val="tx1"/>
            </a:solidFill>
            <a:round/>
            <a:headEnd/>
            <a:tailEnd type="triangle" w="med" len="lg"/>
          </a:ln>
          <a:effectLst/>
        </p:spPr>
        <p:txBody>
          <a:bodyPr/>
          <a:lstStyle/>
          <a:p>
            <a:endParaRPr lang="en-US"/>
          </a:p>
        </p:txBody>
      </p:sp>
      <p:sp>
        <p:nvSpPr>
          <p:cNvPr id="11275" name="Text Box 14"/>
          <p:cNvSpPr txBox="1">
            <a:spLocks noChangeArrowheads="1"/>
          </p:cNvSpPr>
          <p:nvPr/>
        </p:nvSpPr>
        <p:spPr bwMode="auto">
          <a:xfrm>
            <a:off x="6232525" y="3236913"/>
            <a:ext cx="679450" cy="366712"/>
          </a:xfrm>
          <a:prstGeom prst="rect">
            <a:avLst/>
          </a:prstGeom>
          <a:noFill/>
          <a:ln w="9525">
            <a:noFill/>
            <a:miter lim="800000"/>
            <a:headEnd/>
            <a:tailEnd type="none" w="med" len="lg"/>
          </a:ln>
          <a:effectLst/>
        </p:spPr>
        <p:txBody>
          <a:bodyPr wrap="none">
            <a:spAutoFit/>
          </a:bodyPr>
          <a:lstStyle/>
          <a:p>
            <a:r>
              <a:rPr lang="en-US"/>
              <a:t>75 lb</a:t>
            </a:r>
          </a:p>
        </p:txBody>
      </p:sp>
      <p:sp>
        <p:nvSpPr>
          <p:cNvPr id="11276" name="Line 15"/>
          <p:cNvSpPr>
            <a:spLocks noChangeShapeType="1"/>
          </p:cNvSpPr>
          <p:nvPr/>
        </p:nvSpPr>
        <p:spPr bwMode="auto">
          <a:xfrm flipH="1">
            <a:off x="2667000" y="2667000"/>
            <a:ext cx="609600" cy="0"/>
          </a:xfrm>
          <a:prstGeom prst="line">
            <a:avLst/>
          </a:prstGeom>
          <a:noFill/>
          <a:ln w="28575">
            <a:solidFill>
              <a:srgbClr val="3366FF"/>
            </a:solidFill>
            <a:round/>
            <a:headEnd/>
            <a:tailEnd type="triangle" w="med" len="lg"/>
          </a:ln>
          <a:effectLst/>
        </p:spPr>
        <p:txBody>
          <a:bodyPr/>
          <a:lstStyle/>
          <a:p>
            <a:endParaRPr lang="en-US"/>
          </a:p>
        </p:txBody>
      </p:sp>
      <p:sp>
        <p:nvSpPr>
          <p:cNvPr id="11277" name="Arc 16"/>
          <p:cNvSpPr>
            <a:spLocks/>
          </p:cNvSpPr>
          <p:nvPr/>
        </p:nvSpPr>
        <p:spPr bwMode="auto">
          <a:xfrm rot="-10578303">
            <a:off x="3048000" y="2436813"/>
            <a:ext cx="315913" cy="431800"/>
          </a:xfrm>
          <a:custGeom>
            <a:avLst/>
            <a:gdLst>
              <a:gd name="T0" fmla="*/ 0 w 31697"/>
              <a:gd name="T1" fmla="*/ 25038 h 43200"/>
              <a:gd name="T2" fmla="*/ 53033 w 31697"/>
              <a:gd name="T3" fmla="*/ 426452 h 43200"/>
              <a:gd name="T4" fmla="*/ 100633 w 31697"/>
              <a:gd name="T5" fmla="*/ 215900 h 43200"/>
              <a:gd name="T6" fmla="*/ 0 60000 65536"/>
              <a:gd name="T7" fmla="*/ 0 60000 65536"/>
              <a:gd name="T8" fmla="*/ 0 60000 65536"/>
            </a:gdLst>
            <a:ahLst/>
            <a:cxnLst>
              <a:cxn ang="T6">
                <a:pos x="T0" y="T1"/>
              </a:cxn>
              <a:cxn ang="T7">
                <a:pos x="T2" y="T3"/>
              </a:cxn>
              <a:cxn ang="T8">
                <a:pos x="T4" y="T5"/>
              </a:cxn>
            </a:cxnLst>
            <a:rect l="0" t="0" r="r" b="b"/>
            <a:pathLst>
              <a:path w="31697" h="43200" fill="none" extrusionOk="0">
                <a:moveTo>
                  <a:pt x="0" y="2505"/>
                </a:moveTo>
                <a:cubicBezTo>
                  <a:pt x="3111" y="859"/>
                  <a:pt x="6577" y="-1"/>
                  <a:pt x="10097" y="0"/>
                </a:cubicBezTo>
                <a:cubicBezTo>
                  <a:pt x="22026" y="0"/>
                  <a:pt x="31697" y="9670"/>
                  <a:pt x="31697" y="21600"/>
                </a:cubicBezTo>
                <a:cubicBezTo>
                  <a:pt x="31697" y="33529"/>
                  <a:pt x="22026" y="43200"/>
                  <a:pt x="10097" y="43200"/>
                </a:cubicBezTo>
                <a:cubicBezTo>
                  <a:pt x="8490" y="43200"/>
                  <a:pt x="6888" y="43020"/>
                  <a:pt x="5320" y="42665"/>
                </a:cubicBezTo>
              </a:path>
              <a:path w="31697" h="43200" stroke="0" extrusionOk="0">
                <a:moveTo>
                  <a:pt x="0" y="2505"/>
                </a:moveTo>
                <a:cubicBezTo>
                  <a:pt x="3111" y="859"/>
                  <a:pt x="6577" y="-1"/>
                  <a:pt x="10097" y="0"/>
                </a:cubicBezTo>
                <a:cubicBezTo>
                  <a:pt x="22026" y="0"/>
                  <a:pt x="31697" y="9670"/>
                  <a:pt x="31697" y="21600"/>
                </a:cubicBezTo>
                <a:cubicBezTo>
                  <a:pt x="31697" y="33529"/>
                  <a:pt x="22026" y="43200"/>
                  <a:pt x="10097" y="43200"/>
                </a:cubicBezTo>
                <a:cubicBezTo>
                  <a:pt x="8490" y="43200"/>
                  <a:pt x="6888" y="43020"/>
                  <a:pt x="5320" y="42665"/>
                </a:cubicBezTo>
                <a:lnTo>
                  <a:pt x="10097" y="21600"/>
                </a:lnTo>
                <a:lnTo>
                  <a:pt x="0" y="2505"/>
                </a:lnTo>
                <a:close/>
              </a:path>
            </a:pathLst>
          </a:custGeom>
          <a:noFill/>
          <a:ln w="28575">
            <a:solidFill>
              <a:srgbClr val="3366FF"/>
            </a:solidFill>
            <a:round/>
            <a:headEnd/>
            <a:tailEnd type="triangle" w="med" len="med"/>
          </a:ln>
          <a:effectLst/>
        </p:spPr>
        <p:txBody>
          <a:bodyPr wrap="none" anchor="ctr"/>
          <a:lstStyle/>
          <a:p>
            <a:endParaRPr lang="en-US"/>
          </a:p>
        </p:txBody>
      </p:sp>
      <p:sp>
        <p:nvSpPr>
          <p:cNvPr id="11278" name="Text Box 17"/>
          <p:cNvSpPr txBox="1">
            <a:spLocks noChangeArrowheads="1"/>
          </p:cNvSpPr>
          <p:nvPr/>
        </p:nvSpPr>
        <p:spPr bwMode="auto">
          <a:xfrm>
            <a:off x="2744788" y="363538"/>
            <a:ext cx="336550" cy="366712"/>
          </a:xfrm>
          <a:prstGeom prst="rect">
            <a:avLst/>
          </a:prstGeom>
          <a:noFill/>
          <a:ln w="9525">
            <a:noFill/>
            <a:miter lim="800000"/>
            <a:headEnd/>
            <a:tailEnd type="none" w="med" len="lg"/>
          </a:ln>
          <a:effectLst/>
        </p:spPr>
        <p:txBody>
          <a:bodyPr wrap="none">
            <a:spAutoFit/>
          </a:bodyPr>
          <a:lstStyle/>
          <a:p>
            <a:r>
              <a:rPr lang="en-US"/>
              <a:t>A</a:t>
            </a:r>
          </a:p>
        </p:txBody>
      </p:sp>
      <p:sp>
        <p:nvSpPr>
          <p:cNvPr id="11279" name="Text Box 18"/>
          <p:cNvSpPr txBox="1">
            <a:spLocks noChangeArrowheads="1"/>
          </p:cNvSpPr>
          <p:nvPr/>
        </p:nvSpPr>
        <p:spPr bwMode="auto">
          <a:xfrm>
            <a:off x="2574925" y="2703513"/>
            <a:ext cx="501650" cy="366712"/>
          </a:xfrm>
          <a:prstGeom prst="rect">
            <a:avLst/>
          </a:prstGeom>
          <a:noFill/>
          <a:ln w="9525">
            <a:noFill/>
            <a:miter lim="800000"/>
            <a:headEnd/>
            <a:tailEnd type="none" w="med" len="lg"/>
          </a:ln>
          <a:effectLst/>
        </p:spPr>
        <p:txBody>
          <a:bodyPr>
            <a:spAutoFit/>
          </a:bodyPr>
          <a:lstStyle/>
          <a:p>
            <a:r>
              <a:rPr lang="en-US"/>
              <a:t>F</a:t>
            </a:r>
            <a:r>
              <a:rPr lang="en-US" baseline="-25000"/>
              <a:t>Ax</a:t>
            </a:r>
            <a:endParaRPr lang="en-US"/>
          </a:p>
        </p:txBody>
      </p:sp>
      <p:sp>
        <p:nvSpPr>
          <p:cNvPr id="11280" name="Text Box 19"/>
          <p:cNvSpPr txBox="1">
            <a:spLocks noChangeArrowheads="1"/>
          </p:cNvSpPr>
          <p:nvPr/>
        </p:nvSpPr>
        <p:spPr bwMode="auto">
          <a:xfrm>
            <a:off x="3108325" y="1865313"/>
            <a:ext cx="476250" cy="366712"/>
          </a:xfrm>
          <a:prstGeom prst="rect">
            <a:avLst/>
          </a:prstGeom>
          <a:noFill/>
          <a:ln w="9525">
            <a:noFill/>
            <a:miter lim="800000"/>
            <a:headEnd/>
            <a:tailEnd type="none" w="med" len="lg"/>
          </a:ln>
          <a:effectLst/>
        </p:spPr>
        <p:txBody>
          <a:bodyPr wrap="none">
            <a:spAutoFit/>
          </a:bodyPr>
          <a:lstStyle/>
          <a:p>
            <a:r>
              <a:rPr lang="en-US"/>
              <a:t>M</a:t>
            </a:r>
            <a:r>
              <a:rPr lang="en-US" baseline="-25000"/>
              <a:t>A</a:t>
            </a:r>
            <a:endParaRPr lang="en-US"/>
          </a:p>
        </p:txBody>
      </p:sp>
      <p:sp>
        <p:nvSpPr>
          <p:cNvPr id="11281" name="Text Box 20"/>
          <p:cNvSpPr txBox="1">
            <a:spLocks noChangeArrowheads="1"/>
          </p:cNvSpPr>
          <p:nvPr/>
        </p:nvSpPr>
        <p:spPr bwMode="auto">
          <a:xfrm>
            <a:off x="2057400" y="3962400"/>
            <a:ext cx="2901950" cy="366713"/>
          </a:xfrm>
          <a:prstGeom prst="rect">
            <a:avLst/>
          </a:prstGeom>
          <a:noFill/>
          <a:ln w="9525">
            <a:noFill/>
            <a:miter lim="800000"/>
            <a:headEnd/>
            <a:tailEnd type="none" w="med" len="lg"/>
          </a:ln>
          <a:effectLst/>
        </p:spPr>
        <p:txBody>
          <a:bodyPr wrap="none">
            <a:spAutoFit/>
          </a:bodyPr>
          <a:lstStyle/>
          <a:p>
            <a:r>
              <a:rPr lang="en-US"/>
              <a:t>individual parts AB and BC</a:t>
            </a:r>
          </a:p>
        </p:txBody>
      </p:sp>
      <p:sp>
        <p:nvSpPr>
          <p:cNvPr id="11282" name="Rectangle 21"/>
          <p:cNvSpPr>
            <a:spLocks noChangeArrowheads="1"/>
          </p:cNvSpPr>
          <p:nvPr/>
        </p:nvSpPr>
        <p:spPr bwMode="auto">
          <a:xfrm>
            <a:off x="3276600" y="5029200"/>
            <a:ext cx="685800" cy="228600"/>
          </a:xfrm>
          <a:prstGeom prst="rect">
            <a:avLst/>
          </a:prstGeom>
          <a:solidFill>
            <a:schemeClr val="bg2"/>
          </a:solidFill>
          <a:ln w="9525">
            <a:noFill/>
            <a:miter lim="800000"/>
            <a:headEnd/>
            <a:tailEnd type="none" w="med" len="lg"/>
          </a:ln>
          <a:effectLst/>
        </p:spPr>
        <p:txBody>
          <a:bodyPr wrap="none" anchor="ctr"/>
          <a:lstStyle/>
          <a:p>
            <a:endParaRPr lang="en-US"/>
          </a:p>
        </p:txBody>
      </p:sp>
      <p:sp>
        <p:nvSpPr>
          <p:cNvPr id="11283" name="Line 22"/>
          <p:cNvSpPr>
            <a:spLocks noChangeShapeType="1"/>
          </p:cNvSpPr>
          <p:nvPr/>
        </p:nvSpPr>
        <p:spPr bwMode="auto">
          <a:xfrm flipH="1">
            <a:off x="2530475" y="5145088"/>
            <a:ext cx="609600" cy="0"/>
          </a:xfrm>
          <a:prstGeom prst="line">
            <a:avLst/>
          </a:prstGeom>
          <a:noFill/>
          <a:ln w="28575">
            <a:solidFill>
              <a:srgbClr val="3366FF"/>
            </a:solidFill>
            <a:round/>
            <a:headEnd/>
            <a:tailEnd type="triangle" w="med" len="lg"/>
          </a:ln>
          <a:effectLst/>
        </p:spPr>
        <p:txBody>
          <a:bodyPr/>
          <a:lstStyle/>
          <a:p>
            <a:endParaRPr lang="en-US"/>
          </a:p>
        </p:txBody>
      </p:sp>
      <p:sp>
        <p:nvSpPr>
          <p:cNvPr id="11284" name="Arc 23"/>
          <p:cNvSpPr>
            <a:spLocks/>
          </p:cNvSpPr>
          <p:nvPr/>
        </p:nvSpPr>
        <p:spPr bwMode="auto">
          <a:xfrm rot="-10578303">
            <a:off x="2911475" y="4914900"/>
            <a:ext cx="315913" cy="431800"/>
          </a:xfrm>
          <a:custGeom>
            <a:avLst/>
            <a:gdLst>
              <a:gd name="T0" fmla="*/ 0 w 31697"/>
              <a:gd name="T1" fmla="*/ 25038 h 43200"/>
              <a:gd name="T2" fmla="*/ 53033 w 31697"/>
              <a:gd name="T3" fmla="*/ 426452 h 43200"/>
              <a:gd name="T4" fmla="*/ 100633 w 31697"/>
              <a:gd name="T5" fmla="*/ 215900 h 43200"/>
              <a:gd name="T6" fmla="*/ 0 60000 65536"/>
              <a:gd name="T7" fmla="*/ 0 60000 65536"/>
              <a:gd name="T8" fmla="*/ 0 60000 65536"/>
            </a:gdLst>
            <a:ahLst/>
            <a:cxnLst>
              <a:cxn ang="T6">
                <a:pos x="T0" y="T1"/>
              </a:cxn>
              <a:cxn ang="T7">
                <a:pos x="T2" y="T3"/>
              </a:cxn>
              <a:cxn ang="T8">
                <a:pos x="T4" y="T5"/>
              </a:cxn>
            </a:cxnLst>
            <a:rect l="0" t="0" r="r" b="b"/>
            <a:pathLst>
              <a:path w="31697" h="43200" fill="none" extrusionOk="0">
                <a:moveTo>
                  <a:pt x="0" y="2505"/>
                </a:moveTo>
                <a:cubicBezTo>
                  <a:pt x="3111" y="859"/>
                  <a:pt x="6577" y="-1"/>
                  <a:pt x="10097" y="0"/>
                </a:cubicBezTo>
                <a:cubicBezTo>
                  <a:pt x="22026" y="0"/>
                  <a:pt x="31697" y="9670"/>
                  <a:pt x="31697" y="21600"/>
                </a:cubicBezTo>
                <a:cubicBezTo>
                  <a:pt x="31697" y="33529"/>
                  <a:pt x="22026" y="43200"/>
                  <a:pt x="10097" y="43200"/>
                </a:cubicBezTo>
                <a:cubicBezTo>
                  <a:pt x="8490" y="43200"/>
                  <a:pt x="6888" y="43020"/>
                  <a:pt x="5320" y="42665"/>
                </a:cubicBezTo>
              </a:path>
              <a:path w="31697" h="43200" stroke="0" extrusionOk="0">
                <a:moveTo>
                  <a:pt x="0" y="2505"/>
                </a:moveTo>
                <a:cubicBezTo>
                  <a:pt x="3111" y="859"/>
                  <a:pt x="6577" y="-1"/>
                  <a:pt x="10097" y="0"/>
                </a:cubicBezTo>
                <a:cubicBezTo>
                  <a:pt x="22026" y="0"/>
                  <a:pt x="31697" y="9670"/>
                  <a:pt x="31697" y="21600"/>
                </a:cubicBezTo>
                <a:cubicBezTo>
                  <a:pt x="31697" y="33529"/>
                  <a:pt x="22026" y="43200"/>
                  <a:pt x="10097" y="43200"/>
                </a:cubicBezTo>
                <a:cubicBezTo>
                  <a:pt x="8490" y="43200"/>
                  <a:pt x="6888" y="43020"/>
                  <a:pt x="5320" y="42665"/>
                </a:cubicBezTo>
                <a:lnTo>
                  <a:pt x="10097" y="21600"/>
                </a:lnTo>
                <a:lnTo>
                  <a:pt x="0" y="2505"/>
                </a:lnTo>
                <a:close/>
              </a:path>
            </a:pathLst>
          </a:custGeom>
          <a:noFill/>
          <a:ln w="28575">
            <a:solidFill>
              <a:srgbClr val="3366FF"/>
            </a:solidFill>
            <a:round/>
            <a:headEnd/>
            <a:tailEnd type="triangle" w="med" len="med"/>
          </a:ln>
          <a:effectLst/>
        </p:spPr>
        <p:txBody>
          <a:bodyPr wrap="none" anchor="ctr"/>
          <a:lstStyle/>
          <a:p>
            <a:endParaRPr lang="en-US"/>
          </a:p>
        </p:txBody>
      </p:sp>
      <p:sp>
        <p:nvSpPr>
          <p:cNvPr id="11285" name="Text Box 24"/>
          <p:cNvSpPr txBox="1">
            <a:spLocks noChangeArrowheads="1"/>
          </p:cNvSpPr>
          <p:nvPr/>
        </p:nvSpPr>
        <p:spPr bwMode="auto">
          <a:xfrm>
            <a:off x="2438400" y="5181600"/>
            <a:ext cx="501650" cy="366713"/>
          </a:xfrm>
          <a:prstGeom prst="rect">
            <a:avLst/>
          </a:prstGeom>
          <a:noFill/>
          <a:ln w="9525">
            <a:noFill/>
            <a:miter lim="800000"/>
            <a:headEnd/>
            <a:tailEnd type="none" w="med" len="lg"/>
          </a:ln>
          <a:effectLst/>
        </p:spPr>
        <p:txBody>
          <a:bodyPr wrap="none">
            <a:spAutoFit/>
          </a:bodyPr>
          <a:lstStyle/>
          <a:p>
            <a:r>
              <a:rPr lang="en-US"/>
              <a:t>F</a:t>
            </a:r>
            <a:r>
              <a:rPr lang="en-US" baseline="-25000"/>
              <a:t>Ax</a:t>
            </a:r>
            <a:endParaRPr lang="en-US"/>
          </a:p>
        </p:txBody>
      </p:sp>
      <p:sp>
        <p:nvSpPr>
          <p:cNvPr id="11286" name="Text Box 25"/>
          <p:cNvSpPr txBox="1">
            <a:spLocks noChangeArrowheads="1"/>
          </p:cNvSpPr>
          <p:nvPr/>
        </p:nvSpPr>
        <p:spPr bwMode="auto">
          <a:xfrm>
            <a:off x="2971800" y="4343400"/>
            <a:ext cx="476250" cy="366713"/>
          </a:xfrm>
          <a:prstGeom prst="rect">
            <a:avLst/>
          </a:prstGeom>
          <a:noFill/>
          <a:ln w="9525">
            <a:noFill/>
            <a:miter lim="800000"/>
            <a:headEnd/>
            <a:tailEnd type="none" w="med" len="lg"/>
          </a:ln>
          <a:effectLst/>
        </p:spPr>
        <p:txBody>
          <a:bodyPr wrap="none">
            <a:spAutoFit/>
          </a:bodyPr>
          <a:lstStyle/>
          <a:p>
            <a:r>
              <a:rPr lang="en-US"/>
              <a:t>M</a:t>
            </a:r>
            <a:r>
              <a:rPr lang="en-US" baseline="-25000"/>
              <a:t>A</a:t>
            </a:r>
            <a:endParaRPr lang="en-US"/>
          </a:p>
        </p:txBody>
      </p:sp>
      <p:sp>
        <p:nvSpPr>
          <p:cNvPr id="11287" name="Line 26"/>
          <p:cNvSpPr>
            <a:spLocks noChangeShapeType="1"/>
          </p:cNvSpPr>
          <p:nvPr/>
        </p:nvSpPr>
        <p:spPr bwMode="auto">
          <a:xfrm flipV="1">
            <a:off x="7696200" y="6262688"/>
            <a:ext cx="609600" cy="0"/>
          </a:xfrm>
          <a:prstGeom prst="line">
            <a:avLst/>
          </a:prstGeom>
          <a:noFill/>
          <a:ln w="28575">
            <a:solidFill>
              <a:schemeClr val="tx1"/>
            </a:solidFill>
            <a:round/>
            <a:headEnd/>
            <a:tailEnd type="triangle" w="med" len="lg"/>
          </a:ln>
          <a:effectLst/>
        </p:spPr>
        <p:txBody>
          <a:bodyPr/>
          <a:lstStyle/>
          <a:p>
            <a:endParaRPr lang="en-US"/>
          </a:p>
        </p:txBody>
      </p:sp>
      <p:sp>
        <p:nvSpPr>
          <p:cNvPr id="11288" name="Line 27"/>
          <p:cNvSpPr>
            <a:spLocks noChangeShapeType="1"/>
          </p:cNvSpPr>
          <p:nvPr/>
        </p:nvSpPr>
        <p:spPr bwMode="auto">
          <a:xfrm flipH="1">
            <a:off x="3827463" y="327025"/>
            <a:ext cx="0" cy="838200"/>
          </a:xfrm>
          <a:prstGeom prst="line">
            <a:avLst/>
          </a:prstGeom>
          <a:noFill/>
          <a:ln w="9525">
            <a:solidFill>
              <a:schemeClr val="tx1"/>
            </a:solidFill>
            <a:prstDash val="dash"/>
            <a:round/>
            <a:headEnd/>
            <a:tailEnd type="none" w="med" len="lg"/>
          </a:ln>
          <a:effectLst/>
        </p:spPr>
        <p:txBody>
          <a:bodyPr/>
          <a:lstStyle/>
          <a:p>
            <a:endParaRPr lang="en-US"/>
          </a:p>
        </p:txBody>
      </p:sp>
      <p:sp>
        <p:nvSpPr>
          <p:cNvPr id="11289" name="Text Box 28"/>
          <p:cNvSpPr txBox="1">
            <a:spLocks noChangeArrowheads="1"/>
          </p:cNvSpPr>
          <p:nvPr/>
        </p:nvSpPr>
        <p:spPr bwMode="auto">
          <a:xfrm>
            <a:off x="3818583" y="180181"/>
            <a:ext cx="336550" cy="366713"/>
          </a:xfrm>
          <a:prstGeom prst="rect">
            <a:avLst/>
          </a:prstGeom>
          <a:noFill/>
          <a:ln w="9525">
            <a:noFill/>
            <a:miter lim="800000"/>
            <a:headEnd/>
            <a:tailEnd type="none" w="med" len="lg"/>
          </a:ln>
          <a:effectLst/>
        </p:spPr>
        <p:txBody>
          <a:bodyPr wrap="none">
            <a:spAutoFit/>
          </a:bodyPr>
          <a:lstStyle/>
          <a:p>
            <a:r>
              <a:rPr lang="en-US" dirty="0"/>
              <a:t>B</a:t>
            </a:r>
          </a:p>
        </p:txBody>
      </p:sp>
      <p:sp>
        <p:nvSpPr>
          <p:cNvPr id="11290" name="Line 29"/>
          <p:cNvSpPr>
            <a:spLocks noChangeShapeType="1"/>
          </p:cNvSpPr>
          <p:nvPr/>
        </p:nvSpPr>
        <p:spPr bwMode="auto">
          <a:xfrm>
            <a:off x="5248275" y="1851025"/>
            <a:ext cx="0" cy="381000"/>
          </a:xfrm>
          <a:prstGeom prst="line">
            <a:avLst/>
          </a:prstGeom>
          <a:noFill/>
          <a:ln w="28575">
            <a:solidFill>
              <a:schemeClr val="tx1"/>
            </a:solidFill>
            <a:round/>
            <a:headEnd/>
            <a:tailEnd type="triangle" w="med" len="lg"/>
          </a:ln>
          <a:effectLst/>
        </p:spPr>
        <p:txBody>
          <a:bodyPr/>
          <a:lstStyle/>
          <a:p>
            <a:endParaRPr lang="en-US"/>
          </a:p>
        </p:txBody>
      </p:sp>
      <p:sp>
        <p:nvSpPr>
          <p:cNvPr id="11291" name="Text Box 30"/>
          <p:cNvSpPr txBox="1">
            <a:spLocks noChangeArrowheads="1"/>
          </p:cNvSpPr>
          <p:nvPr/>
        </p:nvSpPr>
        <p:spPr bwMode="auto">
          <a:xfrm>
            <a:off x="5335588" y="1963738"/>
            <a:ext cx="854075" cy="366712"/>
          </a:xfrm>
          <a:prstGeom prst="rect">
            <a:avLst/>
          </a:prstGeom>
          <a:noFill/>
          <a:ln w="9525">
            <a:noFill/>
            <a:miter lim="800000"/>
            <a:headEnd/>
            <a:tailEnd type="none" w="med" len="lg"/>
          </a:ln>
          <a:effectLst/>
        </p:spPr>
        <p:txBody>
          <a:bodyPr>
            <a:spAutoFit/>
          </a:bodyPr>
          <a:lstStyle/>
          <a:p>
            <a:r>
              <a:rPr lang="en-US"/>
              <a:t>20 lb</a:t>
            </a:r>
          </a:p>
        </p:txBody>
      </p:sp>
      <p:sp>
        <p:nvSpPr>
          <p:cNvPr id="11292" name="Line 31"/>
          <p:cNvSpPr>
            <a:spLocks noChangeShapeType="1"/>
          </p:cNvSpPr>
          <p:nvPr/>
        </p:nvSpPr>
        <p:spPr bwMode="auto">
          <a:xfrm flipV="1">
            <a:off x="2971800" y="2286000"/>
            <a:ext cx="0" cy="533400"/>
          </a:xfrm>
          <a:prstGeom prst="line">
            <a:avLst/>
          </a:prstGeom>
          <a:noFill/>
          <a:ln w="28575">
            <a:solidFill>
              <a:srgbClr val="3366FF"/>
            </a:solidFill>
            <a:round/>
            <a:headEnd/>
            <a:tailEnd type="triangle" w="med" len="lg"/>
          </a:ln>
          <a:effectLst/>
        </p:spPr>
        <p:txBody>
          <a:bodyPr/>
          <a:lstStyle/>
          <a:p>
            <a:endParaRPr lang="en-US"/>
          </a:p>
        </p:txBody>
      </p:sp>
      <p:sp>
        <p:nvSpPr>
          <p:cNvPr id="11293" name="Text Box 32"/>
          <p:cNvSpPr txBox="1">
            <a:spLocks noChangeArrowheads="1"/>
          </p:cNvSpPr>
          <p:nvPr/>
        </p:nvSpPr>
        <p:spPr bwMode="auto">
          <a:xfrm>
            <a:off x="2514600" y="1905000"/>
            <a:ext cx="501650" cy="366713"/>
          </a:xfrm>
          <a:prstGeom prst="rect">
            <a:avLst/>
          </a:prstGeom>
          <a:noFill/>
          <a:ln w="9525">
            <a:noFill/>
            <a:miter lim="800000"/>
            <a:headEnd/>
            <a:tailEnd type="none" w="med" len="lg"/>
          </a:ln>
          <a:effectLst/>
        </p:spPr>
        <p:txBody>
          <a:bodyPr>
            <a:spAutoFit/>
          </a:bodyPr>
          <a:lstStyle/>
          <a:p>
            <a:r>
              <a:rPr lang="en-US"/>
              <a:t>F</a:t>
            </a:r>
            <a:r>
              <a:rPr lang="en-US" baseline="-25000"/>
              <a:t>Ay</a:t>
            </a:r>
            <a:endParaRPr lang="en-US"/>
          </a:p>
        </p:txBody>
      </p:sp>
      <p:sp>
        <p:nvSpPr>
          <p:cNvPr id="11294" name="Line 33"/>
          <p:cNvSpPr>
            <a:spLocks noChangeShapeType="1"/>
          </p:cNvSpPr>
          <p:nvPr/>
        </p:nvSpPr>
        <p:spPr bwMode="auto">
          <a:xfrm flipV="1">
            <a:off x="2819400" y="4724400"/>
            <a:ext cx="0" cy="609600"/>
          </a:xfrm>
          <a:prstGeom prst="line">
            <a:avLst/>
          </a:prstGeom>
          <a:noFill/>
          <a:ln w="28575">
            <a:solidFill>
              <a:srgbClr val="3366FF"/>
            </a:solidFill>
            <a:round/>
            <a:headEnd/>
            <a:tailEnd type="triangle" w="med" len="lg"/>
          </a:ln>
          <a:effectLst/>
        </p:spPr>
        <p:txBody>
          <a:bodyPr/>
          <a:lstStyle/>
          <a:p>
            <a:endParaRPr lang="en-US"/>
          </a:p>
        </p:txBody>
      </p:sp>
      <p:sp>
        <p:nvSpPr>
          <p:cNvPr id="11295" name="Text Box 34"/>
          <p:cNvSpPr txBox="1">
            <a:spLocks noChangeArrowheads="1"/>
          </p:cNvSpPr>
          <p:nvPr/>
        </p:nvSpPr>
        <p:spPr bwMode="auto">
          <a:xfrm>
            <a:off x="2270125" y="4379913"/>
            <a:ext cx="501650" cy="366712"/>
          </a:xfrm>
          <a:prstGeom prst="rect">
            <a:avLst/>
          </a:prstGeom>
          <a:noFill/>
          <a:ln w="9525">
            <a:noFill/>
            <a:miter lim="800000"/>
            <a:headEnd/>
            <a:tailEnd type="none" w="med" len="lg"/>
          </a:ln>
          <a:effectLst/>
        </p:spPr>
        <p:txBody>
          <a:bodyPr>
            <a:spAutoFit/>
          </a:bodyPr>
          <a:lstStyle/>
          <a:p>
            <a:r>
              <a:rPr lang="en-US"/>
              <a:t>F</a:t>
            </a:r>
            <a:r>
              <a:rPr lang="en-US" baseline="-25000"/>
              <a:t>Ay</a:t>
            </a:r>
            <a:endParaRPr lang="en-US"/>
          </a:p>
        </p:txBody>
      </p:sp>
      <p:sp>
        <p:nvSpPr>
          <p:cNvPr id="11296" name="Line 35"/>
          <p:cNvSpPr>
            <a:spLocks noChangeShapeType="1"/>
          </p:cNvSpPr>
          <p:nvPr/>
        </p:nvSpPr>
        <p:spPr bwMode="auto">
          <a:xfrm>
            <a:off x="5524500" y="3810000"/>
            <a:ext cx="0" cy="381000"/>
          </a:xfrm>
          <a:prstGeom prst="line">
            <a:avLst/>
          </a:prstGeom>
          <a:noFill/>
          <a:ln w="28575">
            <a:solidFill>
              <a:schemeClr val="tx1"/>
            </a:solidFill>
            <a:round/>
            <a:headEnd/>
            <a:tailEnd type="triangle" w="med" len="lg"/>
          </a:ln>
          <a:effectLst/>
        </p:spPr>
        <p:txBody>
          <a:bodyPr/>
          <a:lstStyle/>
          <a:p>
            <a:endParaRPr lang="en-US"/>
          </a:p>
        </p:txBody>
      </p:sp>
      <p:sp>
        <p:nvSpPr>
          <p:cNvPr id="11297" name="Text Box 36"/>
          <p:cNvSpPr txBox="1">
            <a:spLocks noChangeArrowheads="1"/>
          </p:cNvSpPr>
          <p:nvPr/>
        </p:nvSpPr>
        <p:spPr bwMode="auto">
          <a:xfrm>
            <a:off x="5638800" y="3886200"/>
            <a:ext cx="854075" cy="366713"/>
          </a:xfrm>
          <a:prstGeom prst="rect">
            <a:avLst/>
          </a:prstGeom>
          <a:noFill/>
          <a:ln w="9525">
            <a:noFill/>
            <a:miter lim="800000"/>
            <a:headEnd/>
            <a:tailEnd type="none" w="med" len="lg"/>
          </a:ln>
          <a:effectLst/>
        </p:spPr>
        <p:txBody>
          <a:bodyPr>
            <a:spAutoFit/>
          </a:bodyPr>
          <a:lstStyle/>
          <a:p>
            <a:r>
              <a:rPr lang="en-US"/>
              <a:t>20 lb</a:t>
            </a:r>
          </a:p>
        </p:txBody>
      </p:sp>
      <p:sp>
        <p:nvSpPr>
          <p:cNvPr id="11298" name="Rectangle 37"/>
          <p:cNvSpPr>
            <a:spLocks noChangeArrowheads="1"/>
          </p:cNvSpPr>
          <p:nvPr/>
        </p:nvSpPr>
        <p:spPr bwMode="auto">
          <a:xfrm>
            <a:off x="6096000" y="5043488"/>
            <a:ext cx="1600200" cy="228600"/>
          </a:xfrm>
          <a:prstGeom prst="rect">
            <a:avLst/>
          </a:prstGeom>
          <a:solidFill>
            <a:schemeClr val="bg2"/>
          </a:solidFill>
          <a:ln w="9525">
            <a:noFill/>
            <a:miter lim="800000"/>
            <a:headEnd/>
            <a:tailEnd type="none" w="med" len="lg"/>
          </a:ln>
          <a:effectLst/>
        </p:spPr>
        <p:txBody>
          <a:bodyPr wrap="none" anchor="ctr"/>
          <a:lstStyle/>
          <a:p>
            <a:endParaRPr lang="en-US"/>
          </a:p>
        </p:txBody>
      </p:sp>
      <p:sp>
        <p:nvSpPr>
          <p:cNvPr id="11299" name="Rectangle 38"/>
          <p:cNvSpPr>
            <a:spLocks noChangeArrowheads="1"/>
          </p:cNvSpPr>
          <p:nvPr/>
        </p:nvSpPr>
        <p:spPr bwMode="auto">
          <a:xfrm>
            <a:off x="7467600" y="5043488"/>
            <a:ext cx="228600" cy="1219200"/>
          </a:xfrm>
          <a:prstGeom prst="rect">
            <a:avLst/>
          </a:prstGeom>
          <a:solidFill>
            <a:schemeClr val="bg2"/>
          </a:solidFill>
          <a:ln w="9525">
            <a:noFill/>
            <a:miter lim="800000"/>
            <a:headEnd/>
            <a:tailEnd type="none" w="med" len="lg"/>
          </a:ln>
          <a:effectLst/>
        </p:spPr>
        <p:txBody>
          <a:bodyPr wrap="none" anchor="ctr"/>
          <a:lstStyle/>
          <a:p>
            <a:endParaRPr lang="en-US"/>
          </a:p>
        </p:txBody>
      </p:sp>
      <p:sp>
        <p:nvSpPr>
          <p:cNvPr id="11300" name="Line 39"/>
          <p:cNvSpPr>
            <a:spLocks noChangeShapeType="1"/>
          </p:cNvSpPr>
          <p:nvPr/>
        </p:nvSpPr>
        <p:spPr bwMode="auto">
          <a:xfrm>
            <a:off x="7589838" y="6243638"/>
            <a:ext cx="0" cy="381000"/>
          </a:xfrm>
          <a:prstGeom prst="line">
            <a:avLst/>
          </a:prstGeom>
          <a:noFill/>
          <a:ln w="28575">
            <a:solidFill>
              <a:schemeClr val="tx1"/>
            </a:solidFill>
            <a:round/>
            <a:headEnd/>
            <a:tailEnd type="triangle" w="med" len="lg"/>
          </a:ln>
          <a:effectLst/>
        </p:spPr>
        <p:txBody>
          <a:bodyPr/>
          <a:lstStyle/>
          <a:p>
            <a:endParaRPr lang="en-US"/>
          </a:p>
        </p:txBody>
      </p:sp>
      <p:sp>
        <p:nvSpPr>
          <p:cNvPr id="11301" name="Text Box 40"/>
          <p:cNvSpPr txBox="1">
            <a:spLocks noChangeArrowheads="1"/>
          </p:cNvSpPr>
          <p:nvPr/>
        </p:nvSpPr>
        <p:spPr bwMode="auto">
          <a:xfrm>
            <a:off x="8001000" y="5805488"/>
            <a:ext cx="679450" cy="366712"/>
          </a:xfrm>
          <a:prstGeom prst="rect">
            <a:avLst/>
          </a:prstGeom>
          <a:noFill/>
          <a:ln w="9525">
            <a:noFill/>
            <a:miter lim="800000"/>
            <a:headEnd/>
            <a:tailEnd type="none" w="med" len="lg"/>
          </a:ln>
          <a:effectLst/>
        </p:spPr>
        <p:txBody>
          <a:bodyPr wrap="none">
            <a:spAutoFit/>
          </a:bodyPr>
          <a:lstStyle/>
          <a:p>
            <a:r>
              <a:rPr lang="en-US"/>
              <a:t>75 lb</a:t>
            </a:r>
          </a:p>
        </p:txBody>
      </p:sp>
      <p:sp>
        <p:nvSpPr>
          <p:cNvPr id="11302" name="Text Box 41"/>
          <p:cNvSpPr txBox="1">
            <a:spLocks noChangeArrowheads="1"/>
          </p:cNvSpPr>
          <p:nvPr/>
        </p:nvSpPr>
        <p:spPr bwMode="auto">
          <a:xfrm>
            <a:off x="7696200" y="6491288"/>
            <a:ext cx="854075" cy="366712"/>
          </a:xfrm>
          <a:prstGeom prst="rect">
            <a:avLst/>
          </a:prstGeom>
          <a:noFill/>
          <a:ln w="9525">
            <a:noFill/>
            <a:miter lim="800000"/>
            <a:headEnd/>
            <a:tailEnd type="none" w="med" len="lg"/>
          </a:ln>
          <a:effectLst/>
        </p:spPr>
        <p:txBody>
          <a:bodyPr>
            <a:spAutoFit/>
          </a:bodyPr>
          <a:lstStyle/>
          <a:p>
            <a:r>
              <a:rPr lang="en-US"/>
              <a:t>20 lb</a:t>
            </a:r>
          </a:p>
        </p:txBody>
      </p:sp>
      <p:sp>
        <p:nvSpPr>
          <p:cNvPr id="11303" name="Arc 51"/>
          <p:cNvSpPr>
            <a:spLocks/>
          </p:cNvSpPr>
          <p:nvPr/>
        </p:nvSpPr>
        <p:spPr bwMode="auto">
          <a:xfrm rot="-10578303">
            <a:off x="5715000" y="4875213"/>
            <a:ext cx="314325" cy="431800"/>
          </a:xfrm>
          <a:custGeom>
            <a:avLst/>
            <a:gdLst>
              <a:gd name="T0" fmla="*/ 0 w 31697"/>
              <a:gd name="T1" fmla="*/ 25038 h 43200"/>
              <a:gd name="T2" fmla="*/ 52766 w 31697"/>
              <a:gd name="T3" fmla="*/ 426452 h 43200"/>
              <a:gd name="T4" fmla="*/ 100127 w 31697"/>
              <a:gd name="T5" fmla="*/ 215900 h 43200"/>
              <a:gd name="T6" fmla="*/ 0 60000 65536"/>
              <a:gd name="T7" fmla="*/ 0 60000 65536"/>
              <a:gd name="T8" fmla="*/ 0 60000 65536"/>
            </a:gdLst>
            <a:ahLst/>
            <a:cxnLst>
              <a:cxn ang="T6">
                <a:pos x="T0" y="T1"/>
              </a:cxn>
              <a:cxn ang="T7">
                <a:pos x="T2" y="T3"/>
              </a:cxn>
              <a:cxn ang="T8">
                <a:pos x="T4" y="T5"/>
              </a:cxn>
            </a:cxnLst>
            <a:rect l="0" t="0" r="r" b="b"/>
            <a:pathLst>
              <a:path w="31697" h="43200" fill="none" extrusionOk="0">
                <a:moveTo>
                  <a:pt x="0" y="2505"/>
                </a:moveTo>
                <a:cubicBezTo>
                  <a:pt x="3111" y="859"/>
                  <a:pt x="6577" y="-1"/>
                  <a:pt x="10097" y="0"/>
                </a:cubicBezTo>
                <a:cubicBezTo>
                  <a:pt x="22026" y="0"/>
                  <a:pt x="31697" y="9670"/>
                  <a:pt x="31697" y="21600"/>
                </a:cubicBezTo>
                <a:cubicBezTo>
                  <a:pt x="31697" y="33529"/>
                  <a:pt x="22026" y="43200"/>
                  <a:pt x="10097" y="43200"/>
                </a:cubicBezTo>
                <a:cubicBezTo>
                  <a:pt x="8490" y="43200"/>
                  <a:pt x="6888" y="43020"/>
                  <a:pt x="5320" y="42665"/>
                </a:cubicBezTo>
              </a:path>
              <a:path w="31697" h="43200" stroke="0" extrusionOk="0">
                <a:moveTo>
                  <a:pt x="0" y="2505"/>
                </a:moveTo>
                <a:cubicBezTo>
                  <a:pt x="3111" y="859"/>
                  <a:pt x="6577" y="-1"/>
                  <a:pt x="10097" y="0"/>
                </a:cubicBezTo>
                <a:cubicBezTo>
                  <a:pt x="22026" y="0"/>
                  <a:pt x="31697" y="9670"/>
                  <a:pt x="31697" y="21600"/>
                </a:cubicBezTo>
                <a:cubicBezTo>
                  <a:pt x="31697" y="33529"/>
                  <a:pt x="22026" y="43200"/>
                  <a:pt x="10097" y="43200"/>
                </a:cubicBezTo>
                <a:cubicBezTo>
                  <a:pt x="8490" y="43200"/>
                  <a:pt x="6888" y="43020"/>
                  <a:pt x="5320" y="42665"/>
                </a:cubicBezTo>
                <a:lnTo>
                  <a:pt x="10097" y="21600"/>
                </a:lnTo>
                <a:lnTo>
                  <a:pt x="0" y="2505"/>
                </a:lnTo>
                <a:close/>
              </a:path>
            </a:pathLst>
          </a:custGeom>
          <a:noFill/>
          <a:ln w="28575">
            <a:solidFill>
              <a:srgbClr val="FF0000"/>
            </a:solidFill>
            <a:round/>
            <a:headEnd/>
            <a:tailEnd type="triangle" w="med" len="med"/>
          </a:ln>
          <a:effectLst/>
        </p:spPr>
        <p:txBody>
          <a:bodyPr wrap="none" anchor="ctr"/>
          <a:lstStyle/>
          <a:p>
            <a:endParaRPr lang="en-US"/>
          </a:p>
        </p:txBody>
      </p:sp>
      <p:sp>
        <p:nvSpPr>
          <p:cNvPr id="11304" name="Arc 52"/>
          <p:cNvSpPr>
            <a:spLocks/>
          </p:cNvSpPr>
          <p:nvPr/>
        </p:nvSpPr>
        <p:spPr bwMode="auto">
          <a:xfrm rot="10578303" flipH="1">
            <a:off x="4168775" y="4875213"/>
            <a:ext cx="261938" cy="431800"/>
          </a:xfrm>
          <a:custGeom>
            <a:avLst/>
            <a:gdLst>
              <a:gd name="T0" fmla="*/ 8133 w 26376"/>
              <a:gd name="T1" fmla="*/ 3648 h 43200"/>
              <a:gd name="T2" fmla="*/ 0 w 26376"/>
              <a:gd name="T3" fmla="*/ 426452 h 43200"/>
              <a:gd name="T4" fmla="*/ 47430 w 26376"/>
              <a:gd name="T5" fmla="*/ 215900 h 43200"/>
              <a:gd name="T6" fmla="*/ 0 60000 65536"/>
              <a:gd name="T7" fmla="*/ 0 60000 65536"/>
              <a:gd name="T8" fmla="*/ 0 60000 65536"/>
            </a:gdLst>
            <a:ahLst/>
            <a:cxnLst>
              <a:cxn ang="T6">
                <a:pos x="T0" y="T1"/>
              </a:cxn>
              <a:cxn ang="T7">
                <a:pos x="T2" y="T3"/>
              </a:cxn>
              <a:cxn ang="T8">
                <a:pos x="T4" y="T5"/>
              </a:cxn>
            </a:cxnLst>
            <a:rect l="0" t="0" r="r" b="b"/>
            <a:pathLst>
              <a:path w="26376" h="43200" fill="none" extrusionOk="0">
                <a:moveTo>
                  <a:pt x="819" y="365"/>
                </a:moveTo>
                <a:cubicBezTo>
                  <a:pt x="2124" y="122"/>
                  <a:pt x="3448" y="-1"/>
                  <a:pt x="4776" y="0"/>
                </a:cubicBezTo>
                <a:cubicBezTo>
                  <a:pt x="16705" y="0"/>
                  <a:pt x="26376" y="9670"/>
                  <a:pt x="26376" y="21600"/>
                </a:cubicBezTo>
                <a:cubicBezTo>
                  <a:pt x="26376" y="33529"/>
                  <a:pt x="16705" y="43200"/>
                  <a:pt x="4776" y="43200"/>
                </a:cubicBezTo>
                <a:cubicBezTo>
                  <a:pt x="3169" y="43200"/>
                  <a:pt x="1567" y="43020"/>
                  <a:pt x="-1" y="42665"/>
                </a:cubicBezTo>
              </a:path>
              <a:path w="26376" h="43200" stroke="0" extrusionOk="0">
                <a:moveTo>
                  <a:pt x="819" y="365"/>
                </a:moveTo>
                <a:cubicBezTo>
                  <a:pt x="2124" y="122"/>
                  <a:pt x="3448" y="-1"/>
                  <a:pt x="4776" y="0"/>
                </a:cubicBezTo>
                <a:cubicBezTo>
                  <a:pt x="16705" y="0"/>
                  <a:pt x="26376" y="9670"/>
                  <a:pt x="26376" y="21600"/>
                </a:cubicBezTo>
                <a:cubicBezTo>
                  <a:pt x="26376" y="33529"/>
                  <a:pt x="16705" y="43200"/>
                  <a:pt x="4776" y="43200"/>
                </a:cubicBezTo>
                <a:cubicBezTo>
                  <a:pt x="3169" y="43200"/>
                  <a:pt x="1567" y="43020"/>
                  <a:pt x="-1" y="42665"/>
                </a:cubicBezTo>
                <a:lnTo>
                  <a:pt x="4776" y="21600"/>
                </a:lnTo>
                <a:lnTo>
                  <a:pt x="819" y="365"/>
                </a:lnTo>
                <a:close/>
              </a:path>
            </a:pathLst>
          </a:custGeom>
          <a:noFill/>
          <a:ln w="28575">
            <a:solidFill>
              <a:srgbClr val="FF0000"/>
            </a:solidFill>
            <a:round/>
            <a:headEnd/>
            <a:tailEnd type="triangle" w="med" len="med"/>
          </a:ln>
          <a:effectLst/>
        </p:spPr>
        <p:txBody>
          <a:bodyPr wrap="none" anchor="ctr"/>
          <a:lstStyle/>
          <a:p>
            <a:endParaRPr lang="en-US"/>
          </a:p>
        </p:txBody>
      </p:sp>
      <p:sp>
        <p:nvSpPr>
          <p:cNvPr id="11305" name="Line 53"/>
          <p:cNvSpPr>
            <a:spLocks noChangeShapeType="1"/>
          </p:cNvSpPr>
          <p:nvPr/>
        </p:nvSpPr>
        <p:spPr bwMode="auto">
          <a:xfrm>
            <a:off x="4002088" y="5126038"/>
            <a:ext cx="609600" cy="0"/>
          </a:xfrm>
          <a:prstGeom prst="line">
            <a:avLst/>
          </a:prstGeom>
          <a:noFill/>
          <a:ln w="28575">
            <a:solidFill>
              <a:srgbClr val="FF0000"/>
            </a:solidFill>
            <a:round/>
            <a:headEnd/>
            <a:tailEnd type="triangle" w="med" len="lg"/>
          </a:ln>
          <a:effectLst/>
        </p:spPr>
        <p:txBody>
          <a:bodyPr/>
          <a:lstStyle/>
          <a:p>
            <a:endParaRPr lang="en-US"/>
          </a:p>
        </p:txBody>
      </p:sp>
      <p:sp>
        <p:nvSpPr>
          <p:cNvPr id="11306" name="Line 54"/>
          <p:cNvSpPr>
            <a:spLocks noChangeShapeType="1"/>
          </p:cNvSpPr>
          <p:nvPr/>
        </p:nvSpPr>
        <p:spPr bwMode="auto">
          <a:xfrm flipV="1">
            <a:off x="4114800" y="4648200"/>
            <a:ext cx="0" cy="685800"/>
          </a:xfrm>
          <a:prstGeom prst="line">
            <a:avLst/>
          </a:prstGeom>
          <a:noFill/>
          <a:ln w="28575">
            <a:solidFill>
              <a:srgbClr val="FF0000"/>
            </a:solidFill>
            <a:round/>
            <a:headEnd/>
            <a:tailEnd type="triangle" w="med" len="lg"/>
          </a:ln>
          <a:effectLst/>
        </p:spPr>
        <p:txBody>
          <a:bodyPr/>
          <a:lstStyle/>
          <a:p>
            <a:endParaRPr lang="en-US"/>
          </a:p>
        </p:txBody>
      </p:sp>
      <p:sp>
        <p:nvSpPr>
          <p:cNvPr id="11307" name="Line 55"/>
          <p:cNvSpPr>
            <a:spLocks noChangeShapeType="1"/>
          </p:cNvSpPr>
          <p:nvPr/>
        </p:nvSpPr>
        <p:spPr bwMode="auto">
          <a:xfrm flipH="1">
            <a:off x="5391150" y="5143500"/>
            <a:ext cx="609600" cy="0"/>
          </a:xfrm>
          <a:prstGeom prst="line">
            <a:avLst/>
          </a:prstGeom>
          <a:noFill/>
          <a:ln w="28575">
            <a:solidFill>
              <a:srgbClr val="FF0000"/>
            </a:solidFill>
            <a:round/>
            <a:headEnd/>
            <a:tailEnd type="triangle" w="med" len="lg"/>
          </a:ln>
          <a:effectLst/>
        </p:spPr>
        <p:txBody>
          <a:bodyPr/>
          <a:lstStyle/>
          <a:p>
            <a:endParaRPr lang="en-US"/>
          </a:p>
        </p:txBody>
      </p:sp>
      <p:sp>
        <p:nvSpPr>
          <p:cNvPr id="11308" name="Line 56"/>
          <p:cNvSpPr>
            <a:spLocks noChangeShapeType="1"/>
          </p:cNvSpPr>
          <p:nvPr/>
        </p:nvSpPr>
        <p:spPr bwMode="auto">
          <a:xfrm>
            <a:off x="5638800" y="4724400"/>
            <a:ext cx="0" cy="685800"/>
          </a:xfrm>
          <a:prstGeom prst="line">
            <a:avLst/>
          </a:prstGeom>
          <a:noFill/>
          <a:ln w="28575">
            <a:solidFill>
              <a:srgbClr val="FF0000"/>
            </a:solidFill>
            <a:round/>
            <a:headEnd/>
            <a:tailEnd type="triangle" w="med" len="lg"/>
          </a:ln>
          <a:effectLst/>
        </p:spPr>
        <p:txBody>
          <a:bodyPr/>
          <a:lstStyle/>
          <a:p>
            <a:endParaRPr lang="en-US"/>
          </a:p>
        </p:txBody>
      </p:sp>
      <p:sp>
        <p:nvSpPr>
          <p:cNvPr id="11309" name="Text Box 57"/>
          <p:cNvSpPr txBox="1">
            <a:spLocks noChangeArrowheads="1"/>
          </p:cNvSpPr>
          <p:nvPr/>
        </p:nvSpPr>
        <p:spPr bwMode="auto">
          <a:xfrm>
            <a:off x="3886200" y="4267200"/>
            <a:ext cx="501650" cy="366713"/>
          </a:xfrm>
          <a:prstGeom prst="rect">
            <a:avLst/>
          </a:prstGeom>
          <a:noFill/>
          <a:ln w="9525">
            <a:noFill/>
            <a:miter lim="800000"/>
            <a:headEnd/>
            <a:tailEnd type="none" w="med" len="lg"/>
          </a:ln>
          <a:effectLst/>
        </p:spPr>
        <p:txBody>
          <a:bodyPr>
            <a:spAutoFit/>
          </a:bodyPr>
          <a:lstStyle/>
          <a:p>
            <a:r>
              <a:rPr lang="en-US">
                <a:solidFill>
                  <a:srgbClr val="FF0000"/>
                </a:solidFill>
              </a:rPr>
              <a:t>F</a:t>
            </a:r>
            <a:r>
              <a:rPr lang="en-US" baseline="-25000">
                <a:solidFill>
                  <a:srgbClr val="FF0000"/>
                </a:solidFill>
              </a:rPr>
              <a:t>By</a:t>
            </a:r>
            <a:endParaRPr lang="en-US">
              <a:solidFill>
                <a:srgbClr val="FF0000"/>
              </a:solidFill>
            </a:endParaRPr>
          </a:p>
        </p:txBody>
      </p:sp>
      <p:sp>
        <p:nvSpPr>
          <p:cNvPr id="11310" name="Text Box 58"/>
          <p:cNvSpPr txBox="1">
            <a:spLocks noChangeArrowheads="1"/>
          </p:cNvSpPr>
          <p:nvPr/>
        </p:nvSpPr>
        <p:spPr bwMode="auto">
          <a:xfrm>
            <a:off x="5257800" y="5410200"/>
            <a:ext cx="501650" cy="366713"/>
          </a:xfrm>
          <a:prstGeom prst="rect">
            <a:avLst/>
          </a:prstGeom>
          <a:noFill/>
          <a:ln w="9525">
            <a:noFill/>
            <a:miter lim="800000"/>
            <a:headEnd/>
            <a:tailEnd type="none" w="med" len="lg"/>
          </a:ln>
          <a:effectLst/>
        </p:spPr>
        <p:txBody>
          <a:bodyPr>
            <a:spAutoFit/>
          </a:bodyPr>
          <a:lstStyle/>
          <a:p>
            <a:r>
              <a:rPr lang="en-US">
                <a:solidFill>
                  <a:srgbClr val="FF0000"/>
                </a:solidFill>
              </a:rPr>
              <a:t>F</a:t>
            </a:r>
            <a:r>
              <a:rPr lang="en-US" baseline="-25000">
                <a:solidFill>
                  <a:srgbClr val="FF0000"/>
                </a:solidFill>
              </a:rPr>
              <a:t>By</a:t>
            </a:r>
            <a:endParaRPr lang="en-US">
              <a:solidFill>
                <a:srgbClr val="FF0000"/>
              </a:solidFill>
            </a:endParaRPr>
          </a:p>
        </p:txBody>
      </p:sp>
      <p:sp>
        <p:nvSpPr>
          <p:cNvPr id="11311" name="Text Box 59"/>
          <p:cNvSpPr txBox="1">
            <a:spLocks noChangeArrowheads="1"/>
          </p:cNvSpPr>
          <p:nvPr/>
        </p:nvSpPr>
        <p:spPr bwMode="auto">
          <a:xfrm>
            <a:off x="4343400" y="4648200"/>
            <a:ext cx="501650" cy="366713"/>
          </a:xfrm>
          <a:prstGeom prst="rect">
            <a:avLst/>
          </a:prstGeom>
          <a:noFill/>
          <a:ln w="9525">
            <a:noFill/>
            <a:miter lim="800000"/>
            <a:headEnd/>
            <a:tailEnd type="none" w="med" len="lg"/>
          </a:ln>
          <a:effectLst/>
        </p:spPr>
        <p:txBody>
          <a:bodyPr>
            <a:spAutoFit/>
          </a:bodyPr>
          <a:lstStyle/>
          <a:p>
            <a:r>
              <a:rPr lang="en-US">
                <a:solidFill>
                  <a:srgbClr val="FF0000"/>
                </a:solidFill>
              </a:rPr>
              <a:t>F</a:t>
            </a:r>
            <a:r>
              <a:rPr lang="en-US" baseline="-25000">
                <a:solidFill>
                  <a:srgbClr val="FF0000"/>
                </a:solidFill>
              </a:rPr>
              <a:t>Bx</a:t>
            </a:r>
            <a:endParaRPr lang="en-US">
              <a:solidFill>
                <a:srgbClr val="FF0000"/>
              </a:solidFill>
            </a:endParaRPr>
          </a:p>
        </p:txBody>
      </p:sp>
      <p:sp>
        <p:nvSpPr>
          <p:cNvPr id="11312" name="Text Box 60"/>
          <p:cNvSpPr txBox="1">
            <a:spLocks noChangeArrowheads="1"/>
          </p:cNvSpPr>
          <p:nvPr/>
        </p:nvSpPr>
        <p:spPr bwMode="auto">
          <a:xfrm>
            <a:off x="5029200" y="4648200"/>
            <a:ext cx="501650" cy="366713"/>
          </a:xfrm>
          <a:prstGeom prst="rect">
            <a:avLst/>
          </a:prstGeom>
          <a:noFill/>
          <a:ln w="9525">
            <a:noFill/>
            <a:miter lim="800000"/>
            <a:headEnd/>
            <a:tailEnd type="none" w="med" len="lg"/>
          </a:ln>
          <a:effectLst/>
        </p:spPr>
        <p:txBody>
          <a:bodyPr>
            <a:spAutoFit/>
          </a:bodyPr>
          <a:lstStyle/>
          <a:p>
            <a:r>
              <a:rPr lang="en-US">
                <a:solidFill>
                  <a:srgbClr val="FF0000"/>
                </a:solidFill>
              </a:rPr>
              <a:t>F</a:t>
            </a:r>
            <a:r>
              <a:rPr lang="en-US" baseline="-25000">
                <a:solidFill>
                  <a:srgbClr val="FF0000"/>
                </a:solidFill>
              </a:rPr>
              <a:t>Bx</a:t>
            </a:r>
            <a:endParaRPr lang="en-US">
              <a:solidFill>
                <a:srgbClr val="FF0000"/>
              </a:solidFill>
            </a:endParaRPr>
          </a:p>
        </p:txBody>
      </p:sp>
      <p:sp>
        <p:nvSpPr>
          <p:cNvPr id="11313" name="Text Box 61"/>
          <p:cNvSpPr txBox="1">
            <a:spLocks noChangeArrowheads="1"/>
          </p:cNvSpPr>
          <p:nvPr/>
        </p:nvSpPr>
        <p:spPr bwMode="auto">
          <a:xfrm>
            <a:off x="4267200" y="5257800"/>
            <a:ext cx="476250" cy="366713"/>
          </a:xfrm>
          <a:prstGeom prst="rect">
            <a:avLst/>
          </a:prstGeom>
          <a:noFill/>
          <a:ln w="9525">
            <a:noFill/>
            <a:miter lim="800000"/>
            <a:headEnd/>
            <a:tailEnd type="none" w="med" len="lg"/>
          </a:ln>
          <a:effectLst/>
        </p:spPr>
        <p:txBody>
          <a:bodyPr>
            <a:spAutoFit/>
          </a:bodyPr>
          <a:lstStyle/>
          <a:p>
            <a:r>
              <a:rPr lang="en-US">
                <a:solidFill>
                  <a:srgbClr val="FF0000"/>
                </a:solidFill>
              </a:rPr>
              <a:t>M</a:t>
            </a:r>
            <a:r>
              <a:rPr lang="en-US" baseline="-25000">
                <a:solidFill>
                  <a:srgbClr val="FF0000"/>
                </a:solidFill>
              </a:rPr>
              <a:t>B</a:t>
            </a:r>
            <a:endParaRPr lang="en-US">
              <a:solidFill>
                <a:srgbClr val="FF0000"/>
              </a:solidFill>
            </a:endParaRPr>
          </a:p>
        </p:txBody>
      </p:sp>
      <p:sp>
        <p:nvSpPr>
          <p:cNvPr id="11314" name="Text Box 62"/>
          <p:cNvSpPr txBox="1">
            <a:spLocks noChangeArrowheads="1"/>
          </p:cNvSpPr>
          <p:nvPr/>
        </p:nvSpPr>
        <p:spPr bwMode="auto">
          <a:xfrm>
            <a:off x="5715000" y="5410200"/>
            <a:ext cx="476250" cy="366713"/>
          </a:xfrm>
          <a:prstGeom prst="rect">
            <a:avLst/>
          </a:prstGeom>
          <a:noFill/>
          <a:ln w="9525">
            <a:noFill/>
            <a:miter lim="800000"/>
            <a:headEnd/>
            <a:tailEnd type="none" w="med" len="lg"/>
          </a:ln>
          <a:effectLst/>
        </p:spPr>
        <p:txBody>
          <a:bodyPr>
            <a:spAutoFit/>
          </a:bodyPr>
          <a:lstStyle/>
          <a:p>
            <a:r>
              <a:rPr lang="en-US">
                <a:solidFill>
                  <a:srgbClr val="FF0000"/>
                </a:solidFill>
              </a:rPr>
              <a:t>M</a:t>
            </a:r>
            <a:r>
              <a:rPr lang="en-US" baseline="-25000">
                <a:solidFill>
                  <a:srgbClr val="FF0000"/>
                </a:solidFill>
              </a:rPr>
              <a:t>B</a:t>
            </a:r>
            <a:endParaRPr lang="en-US">
              <a:solidFill>
                <a:srgbClr val="FF0000"/>
              </a:solidFill>
            </a:endParaRPr>
          </a:p>
        </p:txBody>
      </p:sp>
      <p:sp>
        <p:nvSpPr>
          <p:cNvPr id="11315" name="Line 63"/>
          <p:cNvSpPr>
            <a:spLocks noChangeShapeType="1"/>
          </p:cNvSpPr>
          <p:nvPr/>
        </p:nvSpPr>
        <p:spPr bwMode="auto">
          <a:xfrm>
            <a:off x="685800" y="4572000"/>
            <a:ext cx="0" cy="1066800"/>
          </a:xfrm>
          <a:prstGeom prst="line">
            <a:avLst/>
          </a:prstGeom>
          <a:noFill/>
          <a:ln w="28575">
            <a:solidFill>
              <a:schemeClr val="tx1"/>
            </a:solidFill>
            <a:round/>
            <a:headEnd/>
            <a:tailEnd type="none" w="med" len="lg"/>
          </a:ln>
          <a:effectLst/>
        </p:spPr>
        <p:txBody>
          <a:bodyPr/>
          <a:lstStyle/>
          <a:p>
            <a:endParaRPr lang="en-US"/>
          </a:p>
        </p:txBody>
      </p:sp>
      <p:sp>
        <p:nvSpPr>
          <p:cNvPr id="11316" name="Line 64"/>
          <p:cNvSpPr>
            <a:spLocks noChangeShapeType="1"/>
          </p:cNvSpPr>
          <p:nvPr/>
        </p:nvSpPr>
        <p:spPr bwMode="auto">
          <a:xfrm>
            <a:off x="793750" y="5108575"/>
            <a:ext cx="609600" cy="0"/>
          </a:xfrm>
          <a:prstGeom prst="line">
            <a:avLst/>
          </a:prstGeom>
          <a:noFill/>
          <a:ln w="28575">
            <a:solidFill>
              <a:srgbClr val="3366FF"/>
            </a:solidFill>
            <a:round/>
            <a:headEnd/>
            <a:tailEnd type="triangle" w="med" len="lg"/>
          </a:ln>
          <a:effectLst/>
        </p:spPr>
        <p:txBody>
          <a:bodyPr/>
          <a:lstStyle/>
          <a:p>
            <a:endParaRPr lang="en-US"/>
          </a:p>
        </p:txBody>
      </p:sp>
      <p:sp>
        <p:nvSpPr>
          <p:cNvPr id="11317" name="Arc 65"/>
          <p:cNvSpPr>
            <a:spLocks/>
          </p:cNvSpPr>
          <p:nvPr/>
        </p:nvSpPr>
        <p:spPr bwMode="auto">
          <a:xfrm rot="10578303" flipH="1">
            <a:off x="1174750" y="4878388"/>
            <a:ext cx="315913" cy="431800"/>
          </a:xfrm>
          <a:custGeom>
            <a:avLst/>
            <a:gdLst>
              <a:gd name="T0" fmla="*/ 0 w 31697"/>
              <a:gd name="T1" fmla="*/ 25038 h 43200"/>
              <a:gd name="T2" fmla="*/ 53033 w 31697"/>
              <a:gd name="T3" fmla="*/ 426452 h 43200"/>
              <a:gd name="T4" fmla="*/ 100633 w 31697"/>
              <a:gd name="T5" fmla="*/ 215900 h 43200"/>
              <a:gd name="T6" fmla="*/ 0 60000 65536"/>
              <a:gd name="T7" fmla="*/ 0 60000 65536"/>
              <a:gd name="T8" fmla="*/ 0 60000 65536"/>
            </a:gdLst>
            <a:ahLst/>
            <a:cxnLst>
              <a:cxn ang="T6">
                <a:pos x="T0" y="T1"/>
              </a:cxn>
              <a:cxn ang="T7">
                <a:pos x="T2" y="T3"/>
              </a:cxn>
              <a:cxn ang="T8">
                <a:pos x="T4" y="T5"/>
              </a:cxn>
            </a:cxnLst>
            <a:rect l="0" t="0" r="r" b="b"/>
            <a:pathLst>
              <a:path w="31697" h="43200" fill="none" extrusionOk="0">
                <a:moveTo>
                  <a:pt x="0" y="2505"/>
                </a:moveTo>
                <a:cubicBezTo>
                  <a:pt x="3111" y="859"/>
                  <a:pt x="6577" y="-1"/>
                  <a:pt x="10097" y="0"/>
                </a:cubicBezTo>
                <a:cubicBezTo>
                  <a:pt x="22026" y="0"/>
                  <a:pt x="31697" y="9670"/>
                  <a:pt x="31697" y="21600"/>
                </a:cubicBezTo>
                <a:cubicBezTo>
                  <a:pt x="31697" y="33529"/>
                  <a:pt x="22026" y="43200"/>
                  <a:pt x="10097" y="43200"/>
                </a:cubicBezTo>
                <a:cubicBezTo>
                  <a:pt x="8490" y="43200"/>
                  <a:pt x="6888" y="43020"/>
                  <a:pt x="5320" y="42665"/>
                </a:cubicBezTo>
              </a:path>
              <a:path w="31697" h="43200" stroke="0" extrusionOk="0">
                <a:moveTo>
                  <a:pt x="0" y="2505"/>
                </a:moveTo>
                <a:cubicBezTo>
                  <a:pt x="3111" y="859"/>
                  <a:pt x="6577" y="-1"/>
                  <a:pt x="10097" y="0"/>
                </a:cubicBezTo>
                <a:cubicBezTo>
                  <a:pt x="22026" y="0"/>
                  <a:pt x="31697" y="9670"/>
                  <a:pt x="31697" y="21600"/>
                </a:cubicBezTo>
                <a:cubicBezTo>
                  <a:pt x="31697" y="33529"/>
                  <a:pt x="22026" y="43200"/>
                  <a:pt x="10097" y="43200"/>
                </a:cubicBezTo>
                <a:cubicBezTo>
                  <a:pt x="8490" y="43200"/>
                  <a:pt x="6888" y="43020"/>
                  <a:pt x="5320" y="42665"/>
                </a:cubicBezTo>
                <a:lnTo>
                  <a:pt x="10097" y="21600"/>
                </a:lnTo>
                <a:lnTo>
                  <a:pt x="0" y="2505"/>
                </a:lnTo>
                <a:close/>
              </a:path>
            </a:pathLst>
          </a:custGeom>
          <a:noFill/>
          <a:ln w="28575">
            <a:solidFill>
              <a:srgbClr val="3366FF"/>
            </a:solidFill>
            <a:round/>
            <a:headEnd/>
            <a:tailEnd type="triangle" w="med" len="med"/>
          </a:ln>
          <a:effectLst/>
        </p:spPr>
        <p:txBody>
          <a:bodyPr wrap="none" anchor="ctr"/>
          <a:lstStyle/>
          <a:p>
            <a:endParaRPr lang="en-US"/>
          </a:p>
        </p:txBody>
      </p:sp>
      <p:sp>
        <p:nvSpPr>
          <p:cNvPr id="11318" name="Text Box 66"/>
          <p:cNvSpPr txBox="1">
            <a:spLocks noChangeArrowheads="1"/>
          </p:cNvSpPr>
          <p:nvPr/>
        </p:nvSpPr>
        <p:spPr bwMode="auto">
          <a:xfrm>
            <a:off x="701675" y="5145088"/>
            <a:ext cx="501650" cy="366712"/>
          </a:xfrm>
          <a:prstGeom prst="rect">
            <a:avLst/>
          </a:prstGeom>
          <a:noFill/>
          <a:ln w="9525">
            <a:noFill/>
            <a:miter lim="800000"/>
            <a:headEnd/>
            <a:tailEnd type="none" w="med" len="lg"/>
          </a:ln>
          <a:effectLst/>
        </p:spPr>
        <p:txBody>
          <a:bodyPr wrap="none">
            <a:spAutoFit/>
          </a:bodyPr>
          <a:lstStyle/>
          <a:p>
            <a:r>
              <a:rPr lang="en-US"/>
              <a:t>F</a:t>
            </a:r>
            <a:r>
              <a:rPr lang="en-US" baseline="-25000"/>
              <a:t>Ax</a:t>
            </a:r>
            <a:endParaRPr lang="en-US"/>
          </a:p>
        </p:txBody>
      </p:sp>
      <p:sp>
        <p:nvSpPr>
          <p:cNvPr id="11319" name="Text Box 67"/>
          <p:cNvSpPr txBox="1">
            <a:spLocks noChangeArrowheads="1"/>
          </p:cNvSpPr>
          <p:nvPr/>
        </p:nvSpPr>
        <p:spPr bwMode="auto">
          <a:xfrm>
            <a:off x="1235075" y="4306888"/>
            <a:ext cx="476250" cy="366712"/>
          </a:xfrm>
          <a:prstGeom prst="rect">
            <a:avLst/>
          </a:prstGeom>
          <a:noFill/>
          <a:ln w="9525">
            <a:noFill/>
            <a:miter lim="800000"/>
            <a:headEnd/>
            <a:tailEnd type="none" w="med" len="lg"/>
          </a:ln>
          <a:effectLst/>
        </p:spPr>
        <p:txBody>
          <a:bodyPr wrap="none">
            <a:spAutoFit/>
          </a:bodyPr>
          <a:lstStyle/>
          <a:p>
            <a:r>
              <a:rPr lang="en-US"/>
              <a:t>M</a:t>
            </a:r>
            <a:r>
              <a:rPr lang="en-US" baseline="-25000"/>
              <a:t>A</a:t>
            </a:r>
            <a:endParaRPr lang="en-US"/>
          </a:p>
        </p:txBody>
      </p:sp>
      <p:sp>
        <p:nvSpPr>
          <p:cNvPr id="11320" name="Line 68"/>
          <p:cNvSpPr>
            <a:spLocks noChangeShapeType="1"/>
          </p:cNvSpPr>
          <p:nvPr/>
        </p:nvSpPr>
        <p:spPr bwMode="auto">
          <a:xfrm>
            <a:off x="1082675" y="4687888"/>
            <a:ext cx="0" cy="609600"/>
          </a:xfrm>
          <a:prstGeom prst="line">
            <a:avLst/>
          </a:prstGeom>
          <a:noFill/>
          <a:ln w="28575">
            <a:solidFill>
              <a:srgbClr val="3366FF"/>
            </a:solidFill>
            <a:round/>
            <a:headEnd/>
            <a:tailEnd type="triangle" w="med" len="lg"/>
          </a:ln>
          <a:effectLst/>
        </p:spPr>
        <p:txBody>
          <a:bodyPr/>
          <a:lstStyle/>
          <a:p>
            <a:endParaRPr lang="en-US"/>
          </a:p>
        </p:txBody>
      </p:sp>
      <p:sp>
        <p:nvSpPr>
          <p:cNvPr id="11321" name="Text Box 69"/>
          <p:cNvSpPr txBox="1">
            <a:spLocks noChangeArrowheads="1"/>
          </p:cNvSpPr>
          <p:nvPr/>
        </p:nvSpPr>
        <p:spPr bwMode="auto">
          <a:xfrm>
            <a:off x="685800" y="4267200"/>
            <a:ext cx="501650" cy="366713"/>
          </a:xfrm>
          <a:prstGeom prst="rect">
            <a:avLst/>
          </a:prstGeom>
          <a:noFill/>
          <a:ln w="9525">
            <a:noFill/>
            <a:miter lim="800000"/>
            <a:headEnd/>
            <a:tailEnd type="none" w="med" len="lg"/>
          </a:ln>
          <a:effectLst/>
        </p:spPr>
        <p:txBody>
          <a:bodyPr>
            <a:spAutoFit/>
          </a:bodyPr>
          <a:lstStyle/>
          <a:p>
            <a:r>
              <a:rPr lang="en-US"/>
              <a:t>F</a:t>
            </a:r>
            <a:r>
              <a:rPr lang="en-US" baseline="-25000"/>
              <a:t>Ay</a:t>
            </a:r>
            <a:endParaRPr lang="en-US"/>
          </a:p>
        </p:txBody>
      </p:sp>
      <p:sp>
        <p:nvSpPr>
          <p:cNvPr id="11322" name="Text Box 70"/>
          <p:cNvSpPr txBox="1">
            <a:spLocks noChangeArrowheads="1"/>
          </p:cNvSpPr>
          <p:nvPr/>
        </p:nvSpPr>
        <p:spPr bwMode="auto">
          <a:xfrm>
            <a:off x="101600" y="5847575"/>
            <a:ext cx="2287806" cy="646331"/>
          </a:xfrm>
          <a:prstGeom prst="rect">
            <a:avLst/>
          </a:prstGeom>
          <a:noFill/>
          <a:ln w="9525">
            <a:noFill/>
            <a:miter lim="800000"/>
            <a:headEnd/>
            <a:tailEnd type="none" w="med" len="lg"/>
          </a:ln>
          <a:effectLst/>
        </p:spPr>
        <p:txBody>
          <a:bodyPr wrap="none">
            <a:spAutoFit/>
          </a:bodyPr>
          <a:lstStyle/>
          <a:p>
            <a:r>
              <a:rPr lang="en-US" dirty="0"/>
              <a:t>reactions on the wall</a:t>
            </a:r>
          </a:p>
          <a:p>
            <a:r>
              <a:rPr lang="en-US" dirty="0"/>
              <a:t>(not a FBD)</a:t>
            </a:r>
          </a:p>
        </p:txBody>
      </p:sp>
      <p:sp>
        <p:nvSpPr>
          <p:cNvPr id="11323" name="Text Box 71"/>
          <p:cNvSpPr txBox="1">
            <a:spLocks noChangeArrowheads="1"/>
          </p:cNvSpPr>
          <p:nvPr/>
        </p:nvSpPr>
        <p:spPr bwMode="auto">
          <a:xfrm>
            <a:off x="5411788" y="1430338"/>
            <a:ext cx="349250" cy="366712"/>
          </a:xfrm>
          <a:prstGeom prst="rect">
            <a:avLst/>
          </a:prstGeom>
          <a:noFill/>
          <a:ln w="9525">
            <a:noFill/>
            <a:miter lim="800000"/>
            <a:headEnd/>
            <a:tailEnd type="none" w="med" len="lg"/>
          </a:ln>
          <a:effectLst/>
        </p:spPr>
        <p:txBody>
          <a:bodyPr wrap="none">
            <a:spAutoFit/>
          </a:bodyPr>
          <a:lstStyle/>
          <a:p>
            <a:r>
              <a:rPr lang="en-US"/>
              <a:t>C</a:t>
            </a:r>
          </a:p>
        </p:txBody>
      </p:sp>
      <p:sp>
        <p:nvSpPr>
          <p:cNvPr id="11324" name="Text Box 72"/>
          <p:cNvSpPr txBox="1">
            <a:spLocks noChangeArrowheads="1"/>
          </p:cNvSpPr>
          <p:nvPr/>
        </p:nvSpPr>
        <p:spPr bwMode="auto">
          <a:xfrm>
            <a:off x="588964" y="184338"/>
            <a:ext cx="1263650" cy="366712"/>
          </a:xfrm>
          <a:prstGeom prst="rect">
            <a:avLst/>
          </a:prstGeom>
          <a:noFill/>
          <a:ln w="9525">
            <a:noFill/>
            <a:miter lim="800000"/>
            <a:headEnd/>
            <a:tailEnd type="none" w="med" len="lg"/>
          </a:ln>
          <a:effectLst/>
        </p:spPr>
        <p:txBody>
          <a:bodyPr wrap="none">
            <a:spAutoFit/>
          </a:bodyPr>
          <a:lstStyle/>
          <a:p>
            <a:r>
              <a:rPr lang="en-US" dirty="0">
                <a:solidFill>
                  <a:srgbClr val="CC3300"/>
                </a:solidFill>
              </a:rPr>
              <a:t>Example 3</a:t>
            </a:r>
          </a:p>
        </p:txBody>
      </p:sp>
      <p:sp>
        <p:nvSpPr>
          <p:cNvPr id="11326" name="Line 62"/>
          <p:cNvSpPr>
            <a:spLocks noChangeShapeType="1"/>
          </p:cNvSpPr>
          <p:nvPr/>
        </p:nvSpPr>
        <p:spPr bwMode="auto">
          <a:xfrm flipV="1">
            <a:off x="2438400" y="762000"/>
            <a:ext cx="609600" cy="381000"/>
          </a:xfrm>
          <a:prstGeom prst="line">
            <a:avLst/>
          </a:prstGeom>
          <a:noFill/>
          <a:ln w="9525">
            <a:solidFill>
              <a:schemeClr val="tx1"/>
            </a:solidFill>
            <a:round/>
            <a:headEnd/>
            <a:tailEnd type="triangle" w="med" len="lg"/>
          </a:ln>
          <a:effectLst/>
        </p:spPr>
        <p:txBody>
          <a:bodyPr/>
          <a:lstStyle/>
          <a:p>
            <a:endParaRPr lang="en-US"/>
          </a:p>
        </p:txBody>
      </p:sp>
      <p:sp>
        <p:nvSpPr>
          <p:cNvPr id="11327" name="Text Box 63"/>
          <p:cNvSpPr txBox="1">
            <a:spLocks noChangeArrowheads="1"/>
          </p:cNvSpPr>
          <p:nvPr/>
        </p:nvSpPr>
        <p:spPr bwMode="auto">
          <a:xfrm>
            <a:off x="669925" y="950913"/>
            <a:ext cx="1555750" cy="641350"/>
          </a:xfrm>
          <a:prstGeom prst="rect">
            <a:avLst/>
          </a:prstGeom>
          <a:noFill/>
          <a:ln w="9525">
            <a:noFill/>
            <a:miter lim="800000"/>
            <a:headEnd/>
            <a:tailEnd type="none" w="med" len="lg"/>
          </a:ln>
          <a:effectLst/>
        </p:spPr>
        <p:txBody>
          <a:bodyPr wrap="none">
            <a:spAutoFit/>
          </a:bodyPr>
          <a:lstStyle/>
          <a:p>
            <a:r>
              <a:rPr lang="en-US"/>
              <a:t>fixed (built-in)</a:t>
            </a:r>
          </a:p>
          <a:p>
            <a:r>
              <a:rPr lang="en-US"/>
              <a:t>support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p:cNvSpPr txBox="1">
            <a:spLocks noChangeArrowheads="1"/>
          </p:cNvSpPr>
          <p:nvPr/>
        </p:nvSpPr>
        <p:spPr bwMode="auto">
          <a:xfrm>
            <a:off x="1981200" y="228600"/>
            <a:ext cx="4527550" cy="641350"/>
          </a:xfrm>
          <a:prstGeom prst="rect">
            <a:avLst/>
          </a:prstGeom>
          <a:noFill/>
          <a:ln w="9525">
            <a:noFill/>
            <a:miter lim="800000"/>
            <a:headEnd/>
            <a:tailEnd type="none" w="med" len="lg"/>
          </a:ln>
          <a:effectLst/>
        </p:spPr>
        <p:txBody>
          <a:bodyPr wrap="none">
            <a:spAutoFit/>
          </a:bodyPr>
          <a:lstStyle/>
          <a:p>
            <a:r>
              <a:rPr lang="en-US">
                <a:solidFill>
                  <a:srgbClr val="CC3300"/>
                </a:solidFill>
              </a:rPr>
              <a:t>Typical supports and the types of reactions</a:t>
            </a:r>
          </a:p>
          <a:p>
            <a:r>
              <a:rPr lang="en-US">
                <a:solidFill>
                  <a:srgbClr val="CC3300"/>
                </a:solidFill>
              </a:rPr>
              <a:t>                  they generate</a:t>
            </a:r>
          </a:p>
        </p:txBody>
      </p:sp>
      <p:sp>
        <p:nvSpPr>
          <p:cNvPr id="12291" name="Rectangle 5"/>
          <p:cNvSpPr>
            <a:spLocks noChangeArrowheads="1"/>
          </p:cNvSpPr>
          <p:nvPr/>
        </p:nvSpPr>
        <p:spPr bwMode="auto">
          <a:xfrm>
            <a:off x="762000" y="2286000"/>
            <a:ext cx="1981200" cy="228600"/>
          </a:xfrm>
          <a:prstGeom prst="rect">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2292" name="Text Box 6"/>
          <p:cNvSpPr txBox="1">
            <a:spLocks noChangeArrowheads="1"/>
          </p:cNvSpPr>
          <p:nvPr/>
        </p:nvSpPr>
        <p:spPr bwMode="auto">
          <a:xfrm>
            <a:off x="898525" y="1255713"/>
            <a:ext cx="1390650" cy="366712"/>
          </a:xfrm>
          <a:prstGeom prst="rect">
            <a:avLst/>
          </a:prstGeom>
          <a:noFill/>
          <a:ln w="9525">
            <a:noFill/>
            <a:miter lim="800000"/>
            <a:headEnd/>
            <a:tailEnd type="none" w="med" len="lg"/>
          </a:ln>
          <a:effectLst/>
        </p:spPr>
        <p:txBody>
          <a:bodyPr wrap="none">
            <a:spAutoFit/>
          </a:bodyPr>
          <a:lstStyle/>
          <a:p>
            <a:r>
              <a:rPr lang="en-US"/>
              <a:t>wire or rope</a:t>
            </a:r>
          </a:p>
        </p:txBody>
      </p:sp>
      <p:sp>
        <p:nvSpPr>
          <p:cNvPr id="12293" name="Line 7"/>
          <p:cNvSpPr>
            <a:spLocks noChangeShapeType="1"/>
          </p:cNvSpPr>
          <p:nvPr/>
        </p:nvSpPr>
        <p:spPr bwMode="auto">
          <a:xfrm flipV="1">
            <a:off x="2743200" y="1524000"/>
            <a:ext cx="762000" cy="762000"/>
          </a:xfrm>
          <a:prstGeom prst="line">
            <a:avLst/>
          </a:prstGeom>
          <a:noFill/>
          <a:ln w="28575">
            <a:solidFill>
              <a:schemeClr val="tx1"/>
            </a:solidFill>
            <a:round/>
            <a:headEnd/>
            <a:tailEnd type="none" w="med" len="lg"/>
          </a:ln>
          <a:effectLst/>
        </p:spPr>
        <p:txBody>
          <a:bodyPr/>
          <a:lstStyle/>
          <a:p>
            <a:endParaRPr lang="en-US"/>
          </a:p>
        </p:txBody>
      </p:sp>
      <p:sp>
        <p:nvSpPr>
          <p:cNvPr id="12294" name="Line 8"/>
          <p:cNvSpPr>
            <a:spLocks noChangeShapeType="1"/>
          </p:cNvSpPr>
          <p:nvPr/>
        </p:nvSpPr>
        <p:spPr bwMode="auto">
          <a:xfrm>
            <a:off x="3200400" y="1524000"/>
            <a:ext cx="609600" cy="0"/>
          </a:xfrm>
          <a:prstGeom prst="line">
            <a:avLst/>
          </a:prstGeom>
          <a:noFill/>
          <a:ln w="9525">
            <a:solidFill>
              <a:schemeClr val="tx1"/>
            </a:solidFill>
            <a:round/>
            <a:headEnd/>
            <a:tailEnd type="none" w="med" len="lg"/>
          </a:ln>
          <a:effectLst/>
        </p:spPr>
        <p:txBody>
          <a:bodyPr/>
          <a:lstStyle/>
          <a:p>
            <a:endParaRPr lang="en-US"/>
          </a:p>
        </p:txBody>
      </p:sp>
      <p:sp>
        <p:nvSpPr>
          <p:cNvPr id="12295" name="Freeform 10"/>
          <p:cNvSpPr>
            <a:spLocks/>
          </p:cNvSpPr>
          <p:nvPr/>
        </p:nvSpPr>
        <p:spPr bwMode="auto">
          <a:xfrm>
            <a:off x="3208338" y="1398588"/>
            <a:ext cx="601662" cy="125412"/>
          </a:xfrm>
          <a:custGeom>
            <a:avLst/>
            <a:gdLst>
              <a:gd name="T0" fmla="*/ 0 w 379"/>
              <a:gd name="T1" fmla="*/ 125412 h 79"/>
              <a:gd name="T2" fmla="*/ 127000 w 379"/>
              <a:gd name="T3" fmla="*/ 66675 h 79"/>
              <a:gd name="T4" fmla="*/ 203200 w 379"/>
              <a:gd name="T5" fmla="*/ 41275 h 79"/>
              <a:gd name="T6" fmla="*/ 373062 w 379"/>
              <a:gd name="T7" fmla="*/ 23812 h 79"/>
              <a:gd name="T8" fmla="*/ 533400 w 379"/>
              <a:gd name="T9" fmla="*/ 66675 h 79"/>
              <a:gd name="T10" fmla="*/ 576262 w 379"/>
              <a:gd name="T11" fmla="*/ 100012 h 79"/>
              <a:gd name="T12" fmla="*/ 601662 w 379"/>
              <a:gd name="T13" fmla="*/ 117475 h 7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9" h="79">
                <a:moveTo>
                  <a:pt x="0" y="79"/>
                </a:moveTo>
                <a:cubicBezTo>
                  <a:pt x="29" y="70"/>
                  <a:pt x="52" y="52"/>
                  <a:pt x="80" y="42"/>
                </a:cubicBezTo>
                <a:cubicBezTo>
                  <a:pt x="96" y="37"/>
                  <a:pt x="128" y="26"/>
                  <a:pt x="128" y="26"/>
                </a:cubicBezTo>
                <a:cubicBezTo>
                  <a:pt x="166" y="0"/>
                  <a:pt x="178" y="11"/>
                  <a:pt x="235" y="15"/>
                </a:cubicBezTo>
                <a:cubicBezTo>
                  <a:pt x="269" y="23"/>
                  <a:pt x="303" y="30"/>
                  <a:pt x="336" y="42"/>
                </a:cubicBezTo>
                <a:cubicBezTo>
                  <a:pt x="355" y="70"/>
                  <a:pt x="336" y="50"/>
                  <a:pt x="363" y="63"/>
                </a:cubicBezTo>
                <a:cubicBezTo>
                  <a:pt x="369" y="66"/>
                  <a:pt x="379" y="74"/>
                  <a:pt x="379" y="74"/>
                </a:cubicBezTo>
              </a:path>
            </a:pathLst>
          </a:custGeom>
          <a:solidFill>
            <a:srgbClr val="C0C0C0"/>
          </a:solidFill>
          <a:ln w="9525" cap="flat" cmpd="sng">
            <a:noFill/>
            <a:prstDash val="solid"/>
            <a:round/>
            <a:headEnd type="none" w="med" len="med"/>
            <a:tailEnd type="none" w="med" len="lg"/>
          </a:ln>
          <a:effectLst/>
        </p:spPr>
        <p:txBody>
          <a:bodyPr/>
          <a:lstStyle/>
          <a:p>
            <a:endParaRPr lang="en-US"/>
          </a:p>
        </p:txBody>
      </p:sp>
      <p:sp>
        <p:nvSpPr>
          <p:cNvPr id="12296" name="Line 11"/>
          <p:cNvSpPr>
            <a:spLocks noChangeShapeType="1"/>
          </p:cNvSpPr>
          <p:nvPr/>
        </p:nvSpPr>
        <p:spPr bwMode="auto">
          <a:xfrm>
            <a:off x="2819400" y="2286000"/>
            <a:ext cx="533400" cy="0"/>
          </a:xfrm>
          <a:prstGeom prst="line">
            <a:avLst/>
          </a:prstGeom>
          <a:noFill/>
          <a:ln w="9525">
            <a:solidFill>
              <a:schemeClr val="tx1"/>
            </a:solidFill>
            <a:round/>
            <a:headEnd/>
            <a:tailEnd type="none" w="med" len="lg"/>
          </a:ln>
          <a:effectLst/>
        </p:spPr>
        <p:txBody>
          <a:bodyPr/>
          <a:lstStyle/>
          <a:p>
            <a:endParaRPr lang="en-US"/>
          </a:p>
        </p:txBody>
      </p:sp>
      <p:sp>
        <p:nvSpPr>
          <p:cNvPr id="12297" name="Text Box 12"/>
          <p:cNvSpPr txBox="1">
            <a:spLocks noChangeArrowheads="1"/>
          </p:cNvSpPr>
          <p:nvPr/>
        </p:nvSpPr>
        <p:spPr bwMode="auto">
          <a:xfrm>
            <a:off x="2938463" y="2006600"/>
            <a:ext cx="276225" cy="304800"/>
          </a:xfrm>
          <a:prstGeom prst="rect">
            <a:avLst/>
          </a:prstGeom>
          <a:noFill/>
          <a:ln w="9525">
            <a:noFill/>
            <a:miter lim="800000"/>
            <a:headEnd/>
            <a:tailEnd type="none" w="med" len="lg"/>
          </a:ln>
          <a:effectLst/>
        </p:spPr>
        <p:txBody>
          <a:bodyPr wrap="none">
            <a:spAutoFit/>
          </a:bodyPr>
          <a:lstStyle/>
          <a:p>
            <a:r>
              <a:rPr lang="en-US" sz="1400">
                <a:latin typeface="Symbol" pitchFamily="18" charset="2"/>
              </a:rPr>
              <a:t>q</a:t>
            </a:r>
          </a:p>
        </p:txBody>
      </p:sp>
      <p:sp>
        <p:nvSpPr>
          <p:cNvPr id="12298" name="Rectangle 13"/>
          <p:cNvSpPr>
            <a:spLocks noChangeArrowheads="1"/>
          </p:cNvSpPr>
          <p:nvPr/>
        </p:nvSpPr>
        <p:spPr bwMode="auto">
          <a:xfrm>
            <a:off x="4191000" y="2362200"/>
            <a:ext cx="1981200" cy="228600"/>
          </a:xfrm>
          <a:prstGeom prst="rect">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2299" name="Line 14"/>
          <p:cNvSpPr>
            <a:spLocks noChangeShapeType="1"/>
          </p:cNvSpPr>
          <p:nvPr/>
        </p:nvSpPr>
        <p:spPr bwMode="auto">
          <a:xfrm>
            <a:off x="6248400" y="2362200"/>
            <a:ext cx="533400" cy="0"/>
          </a:xfrm>
          <a:prstGeom prst="line">
            <a:avLst/>
          </a:prstGeom>
          <a:noFill/>
          <a:ln w="9525">
            <a:solidFill>
              <a:schemeClr val="tx1"/>
            </a:solidFill>
            <a:round/>
            <a:headEnd/>
            <a:tailEnd type="none" w="med" len="lg"/>
          </a:ln>
          <a:effectLst/>
        </p:spPr>
        <p:txBody>
          <a:bodyPr/>
          <a:lstStyle/>
          <a:p>
            <a:endParaRPr lang="en-US"/>
          </a:p>
        </p:txBody>
      </p:sp>
      <p:sp>
        <p:nvSpPr>
          <p:cNvPr id="12300" name="Text Box 15"/>
          <p:cNvSpPr txBox="1">
            <a:spLocks noChangeArrowheads="1"/>
          </p:cNvSpPr>
          <p:nvPr/>
        </p:nvSpPr>
        <p:spPr bwMode="auto">
          <a:xfrm>
            <a:off x="6400800" y="2082800"/>
            <a:ext cx="276225" cy="304800"/>
          </a:xfrm>
          <a:prstGeom prst="rect">
            <a:avLst/>
          </a:prstGeom>
          <a:noFill/>
          <a:ln w="9525">
            <a:noFill/>
            <a:miter lim="800000"/>
            <a:headEnd/>
            <a:tailEnd type="none" w="med" len="lg"/>
          </a:ln>
          <a:effectLst/>
        </p:spPr>
        <p:txBody>
          <a:bodyPr wrap="none">
            <a:spAutoFit/>
          </a:bodyPr>
          <a:lstStyle/>
          <a:p>
            <a:r>
              <a:rPr lang="en-US" sz="1400">
                <a:latin typeface="Symbol" pitchFamily="18" charset="2"/>
              </a:rPr>
              <a:t>q</a:t>
            </a:r>
          </a:p>
        </p:txBody>
      </p:sp>
      <p:sp>
        <p:nvSpPr>
          <p:cNvPr id="12301" name="Line 16"/>
          <p:cNvSpPr>
            <a:spLocks noChangeShapeType="1"/>
          </p:cNvSpPr>
          <p:nvPr/>
        </p:nvSpPr>
        <p:spPr bwMode="auto">
          <a:xfrm flipV="1">
            <a:off x="6400800" y="1779588"/>
            <a:ext cx="363538" cy="373062"/>
          </a:xfrm>
          <a:prstGeom prst="line">
            <a:avLst/>
          </a:prstGeom>
          <a:noFill/>
          <a:ln w="28575">
            <a:solidFill>
              <a:srgbClr val="FF0000"/>
            </a:solidFill>
            <a:round/>
            <a:headEnd/>
            <a:tailEnd type="triangle" w="med" len="lg"/>
          </a:ln>
          <a:effectLst/>
        </p:spPr>
        <p:txBody>
          <a:bodyPr/>
          <a:lstStyle/>
          <a:p>
            <a:endParaRPr lang="en-US"/>
          </a:p>
        </p:txBody>
      </p:sp>
      <p:sp>
        <p:nvSpPr>
          <p:cNvPr id="12302" name="Line 17"/>
          <p:cNvSpPr>
            <a:spLocks noChangeShapeType="1"/>
          </p:cNvSpPr>
          <p:nvPr/>
        </p:nvSpPr>
        <p:spPr bwMode="auto">
          <a:xfrm flipH="1">
            <a:off x="6858000" y="1371600"/>
            <a:ext cx="287338" cy="304800"/>
          </a:xfrm>
          <a:prstGeom prst="line">
            <a:avLst/>
          </a:prstGeom>
          <a:noFill/>
          <a:ln w="28575">
            <a:solidFill>
              <a:srgbClr val="FF0000"/>
            </a:solidFill>
            <a:round/>
            <a:headEnd/>
            <a:tailEnd type="triangle" w="med" len="lg"/>
          </a:ln>
          <a:effectLst/>
        </p:spPr>
        <p:txBody>
          <a:bodyPr/>
          <a:lstStyle/>
          <a:p>
            <a:endParaRPr lang="en-US"/>
          </a:p>
        </p:txBody>
      </p:sp>
      <p:sp>
        <p:nvSpPr>
          <p:cNvPr id="12303" name="Line 18"/>
          <p:cNvSpPr>
            <a:spLocks noChangeShapeType="1"/>
          </p:cNvSpPr>
          <p:nvPr/>
        </p:nvSpPr>
        <p:spPr bwMode="auto">
          <a:xfrm>
            <a:off x="7485063" y="744538"/>
            <a:ext cx="609600" cy="0"/>
          </a:xfrm>
          <a:prstGeom prst="line">
            <a:avLst/>
          </a:prstGeom>
          <a:noFill/>
          <a:ln w="9525">
            <a:solidFill>
              <a:schemeClr val="tx1"/>
            </a:solidFill>
            <a:round/>
            <a:headEnd/>
            <a:tailEnd type="none" w="med" len="lg"/>
          </a:ln>
          <a:effectLst/>
        </p:spPr>
        <p:txBody>
          <a:bodyPr/>
          <a:lstStyle/>
          <a:p>
            <a:endParaRPr lang="en-US"/>
          </a:p>
        </p:txBody>
      </p:sp>
      <p:sp>
        <p:nvSpPr>
          <p:cNvPr id="12304" name="Freeform 19"/>
          <p:cNvSpPr>
            <a:spLocks/>
          </p:cNvSpPr>
          <p:nvPr/>
        </p:nvSpPr>
        <p:spPr bwMode="auto">
          <a:xfrm>
            <a:off x="7493000" y="619125"/>
            <a:ext cx="601663" cy="125413"/>
          </a:xfrm>
          <a:custGeom>
            <a:avLst/>
            <a:gdLst>
              <a:gd name="T0" fmla="*/ 0 w 379"/>
              <a:gd name="T1" fmla="*/ 125413 h 79"/>
              <a:gd name="T2" fmla="*/ 127000 w 379"/>
              <a:gd name="T3" fmla="*/ 66675 h 79"/>
              <a:gd name="T4" fmla="*/ 203200 w 379"/>
              <a:gd name="T5" fmla="*/ 41275 h 79"/>
              <a:gd name="T6" fmla="*/ 373063 w 379"/>
              <a:gd name="T7" fmla="*/ 23813 h 79"/>
              <a:gd name="T8" fmla="*/ 533400 w 379"/>
              <a:gd name="T9" fmla="*/ 66675 h 79"/>
              <a:gd name="T10" fmla="*/ 576263 w 379"/>
              <a:gd name="T11" fmla="*/ 100013 h 79"/>
              <a:gd name="T12" fmla="*/ 601663 w 379"/>
              <a:gd name="T13" fmla="*/ 117475 h 7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9" h="79">
                <a:moveTo>
                  <a:pt x="0" y="79"/>
                </a:moveTo>
                <a:cubicBezTo>
                  <a:pt x="29" y="70"/>
                  <a:pt x="52" y="52"/>
                  <a:pt x="80" y="42"/>
                </a:cubicBezTo>
                <a:cubicBezTo>
                  <a:pt x="96" y="37"/>
                  <a:pt x="128" y="26"/>
                  <a:pt x="128" y="26"/>
                </a:cubicBezTo>
                <a:cubicBezTo>
                  <a:pt x="166" y="0"/>
                  <a:pt x="178" y="11"/>
                  <a:pt x="235" y="15"/>
                </a:cubicBezTo>
                <a:cubicBezTo>
                  <a:pt x="269" y="23"/>
                  <a:pt x="303" y="30"/>
                  <a:pt x="336" y="42"/>
                </a:cubicBezTo>
                <a:cubicBezTo>
                  <a:pt x="355" y="70"/>
                  <a:pt x="336" y="50"/>
                  <a:pt x="363" y="63"/>
                </a:cubicBezTo>
                <a:cubicBezTo>
                  <a:pt x="369" y="66"/>
                  <a:pt x="379" y="74"/>
                  <a:pt x="379" y="74"/>
                </a:cubicBezTo>
              </a:path>
            </a:pathLst>
          </a:custGeom>
          <a:solidFill>
            <a:srgbClr val="C0C0C0"/>
          </a:solidFill>
          <a:ln w="9525" cap="flat" cmpd="sng">
            <a:noFill/>
            <a:prstDash val="solid"/>
            <a:round/>
            <a:headEnd type="none" w="med" len="med"/>
            <a:tailEnd type="none" w="med" len="lg"/>
          </a:ln>
          <a:effectLst/>
        </p:spPr>
        <p:txBody>
          <a:bodyPr/>
          <a:lstStyle/>
          <a:p>
            <a:endParaRPr lang="en-US"/>
          </a:p>
        </p:txBody>
      </p:sp>
      <p:sp>
        <p:nvSpPr>
          <p:cNvPr id="12305" name="Line 20"/>
          <p:cNvSpPr>
            <a:spLocks noChangeShapeType="1"/>
          </p:cNvSpPr>
          <p:nvPr/>
        </p:nvSpPr>
        <p:spPr bwMode="auto">
          <a:xfrm flipH="1">
            <a:off x="7196138" y="730250"/>
            <a:ext cx="617537" cy="601663"/>
          </a:xfrm>
          <a:prstGeom prst="line">
            <a:avLst/>
          </a:prstGeom>
          <a:noFill/>
          <a:ln w="28575">
            <a:solidFill>
              <a:schemeClr val="tx1"/>
            </a:solidFill>
            <a:round/>
            <a:headEnd/>
            <a:tailEnd type="none" w="med" len="lg"/>
          </a:ln>
          <a:effectLst/>
        </p:spPr>
        <p:txBody>
          <a:bodyPr/>
          <a:lstStyle/>
          <a:p>
            <a:endParaRPr lang="en-US"/>
          </a:p>
        </p:txBody>
      </p:sp>
      <p:sp>
        <p:nvSpPr>
          <p:cNvPr id="12306" name="Line 21"/>
          <p:cNvSpPr>
            <a:spLocks noChangeShapeType="1"/>
          </p:cNvSpPr>
          <p:nvPr/>
        </p:nvSpPr>
        <p:spPr bwMode="auto">
          <a:xfrm flipV="1">
            <a:off x="6172200" y="2192338"/>
            <a:ext cx="177800" cy="169862"/>
          </a:xfrm>
          <a:prstGeom prst="line">
            <a:avLst/>
          </a:prstGeom>
          <a:noFill/>
          <a:ln w="28575">
            <a:solidFill>
              <a:schemeClr val="tx1"/>
            </a:solidFill>
            <a:round/>
            <a:headEnd/>
            <a:tailEnd type="none" w="med" len="lg"/>
          </a:ln>
          <a:effectLst/>
        </p:spPr>
        <p:txBody>
          <a:bodyPr/>
          <a:lstStyle/>
          <a:p>
            <a:endParaRPr lang="en-US"/>
          </a:p>
        </p:txBody>
      </p:sp>
      <p:sp>
        <p:nvSpPr>
          <p:cNvPr id="12307" name="Text Box 22"/>
          <p:cNvSpPr txBox="1">
            <a:spLocks noChangeArrowheads="1"/>
          </p:cNvSpPr>
          <p:nvPr/>
        </p:nvSpPr>
        <p:spPr bwMode="auto">
          <a:xfrm>
            <a:off x="6308725" y="1560513"/>
            <a:ext cx="323850" cy="366712"/>
          </a:xfrm>
          <a:prstGeom prst="rect">
            <a:avLst/>
          </a:prstGeom>
          <a:noFill/>
          <a:ln w="9525">
            <a:noFill/>
            <a:miter lim="800000"/>
            <a:headEnd/>
            <a:tailEnd type="none" w="med" len="lg"/>
          </a:ln>
          <a:effectLst/>
        </p:spPr>
        <p:txBody>
          <a:bodyPr wrap="none">
            <a:spAutoFit/>
          </a:bodyPr>
          <a:lstStyle/>
          <a:p>
            <a:r>
              <a:rPr lang="en-US"/>
              <a:t>T</a:t>
            </a:r>
          </a:p>
        </p:txBody>
      </p:sp>
      <p:sp>
        <p:nvSpPr>
          <p:cNvPr id="12308" name="Text Box 23"/>
          <p:cNvSpPr txBox="1">
            <a:spLocks noChangeArrowheads="1"/>
          </p:cNvSpPr>
          <p:nvPr/>
        </p:nvSpPr>
        <p:spPr bwMode="auto">
          <a:xfrm>
            <a:off x="6705600" y="1143000"/>
            <a:ext cx="323850" cy="366713"/>
          </a:xfrm>
          <a:prstGeom prst="rect">
            <a:avLst/>
          </a:prstGeom>
          <a:noFill/>
          <a:ln w="9525">
            <a:noFill/>
            <a:miter lim="800000"/>
            <a:headEnd/>
            <a:tailEnd type="none" w="med" len="lg"/>
          </a:ln>
          <a:effectLst/>
        </p:spPr>
        <p:txBody>
          <a:bodyPr wrap="none">
            <a:spAutoFit/>
          </a:bodyPr>
          <a:lstStyle/>
          <a:p>
            <a:r>
              <a:rPr lang="en-US"/>
              <a:t>T</a:t>
            </a:r>
          </a:p>
        </p:txBody>
      </p:sp>
      <p:sp>
        <p:nvSpPr>
          <p:cNvPr id="12309" name="Arc 24"/>
          <p:cNvSpPr>
            <a:spLocks/>
          </p:cNvSpPr>
          <p:nvPr/>
        </p:nvSpPr>
        <p:spPr bwMode="auto">
          <a:xfrm rot="6420881">
            <a:off x="1227931" y="3509169"/>
            <a:ext cx="846138" cy="609600"/>
          </a:xfrm>
          <a:custGeom>
            <a:avLst/>
            <a:gdLst>
              <a:gd name="T0" fmla="*/ 0 w 30003"/>
              <a:gd name="T1" fmla="*/ 48034 h 21600"/>
              <a:gd name="T2" fmla="*/ 846138 w 30003"/>
              <a:gd name="T3" fmla="*/ 609600 h 21600"/>
              <a:gd name="T4" fmla="*/ 236980 w 30003"/>
              <a:gd name="T5" fmla="*/ 609600 h 21600"/>
              <a:gd name="T6" fmla="*/ 0 60000 65536"/>
              <a:gd name="T7" fmla="*/ 0 60000 65536"/>
              <a:gd name="T8" fmla="*/ 0 60000 65536"/>
            </a:gdLst>
            <a:ahLst/>
            <a:cxnLst>
              <a:cxn ang="T6">
                <a:pos x="T0" y="T1"/>
              </a:cxn>
              <a:cxn ang="T7">
                <a:pos x="T2" y="T3"/>
              </a:cxn>
              <a:cxn ang="T8">
                <a:pos x="T4" y="T5"/>
              </a:cxn>
            </a:cxnLst>
            <a:rect l="0" t="0" r="r" b="b"/>
            <a:pathLst>
              <a:path w="30003" h="21600" fill="none" extrusionOk="0">
                <a:moveTo>
                  <a:pt x="-1" y="1701"/>
                </a:moveTo>
                <a:cubicBezTo>
                  <a:pt x="2659" y="578"/>
                  <a:pt x="5516" y="-1"/>
                  <a:pt x="8403" y="0"/>
                </a:cubicBezTo>
                <a:cubicBezTo>
                  <a:pt x="20332" y="0"/>
                  <a:pt x="30003" y="9670"/>
                  <a:pt x="30003" y="21600"/>
                </a:cubicBezTo>
              </a:path>
              <a:path w="30003" h="21600" stroke="0" extrusionOk="0">
                <a:moveTo>
                  <a:pt x="-1" y="1701"/>
                </a:moveTo>
                <a:cubicBezTo>
                  <a:pt x="2659" y="578"/>
                  <a:pt x="5516" y="-1"/>
                  <a:pt x="8403" y="0"/>
                </a:cubicBezTo>
                <a:cubicBezTo>
                  <a:pt x="20332" y="0"/>
                  <a:pt x="30003" y="9670"/>
                  <a:pt x="30003" y="21600"/>
                </a:cubicBezTo>
                <a:lnTo>
                  <a:pt x="8403" y="21600"/>
                </a:lnTo>
                <a:lnTo>
                  <a:pt x="-1" y="1701"/>
                </a:lnTo>
                <a:close/>
              </a:path>
            </a:pathLst>
          </a:custGeom>
          <a:noFill/>
          <a:ln w="9525">
            <a:solidFill>
              <a:schemeClr val="tx1"/>
            </a:solidFill>
            <a:round/>
            <a:headEnd/>
            <a:tailEnd type="none" w="med" len="lg"/>
          </a:ln>
          <a:effectLst/>
        </p:spPr>
        <p:txBody>
          <a:bodyPr wrap="none" anchor="ctr"/>
          <a:lstStyle/>
          <a:p>
            <a:endParaRPr lang="en-US"/>
          </a:p>
        </p:txBody>
      </p:sp>
      <p:sp>
        <p:nvSpPr>
          <p:cNvPr id="12310" name="Line 25"/>
          <p:cNvSpPr>
            <a:spLocks noChangeShapeType="1"/>
          </p:cNvSpPr>
          <p:nvPr/>
        </p:nvSpPr>
        <p:spPr bwMode="auto">
          <a:xfrm flipV="1">
            <a:off x="930275" y="3621088"/>
            <a:ext cx="1447800" cy="990600"/>
          </a:xfrm>
          <a:prstGeom prst="line">
            <a:avLst/>
          </a:prstGeom>
          <a:noFill/>
          <a:ln w="28575">
            <a:solidFill>
              <a:schemeClr val="tx1"/>
            </a:solidFill>
            <a:round/>
            <a:headEnd/>
            <a:tailEnd type="none" w="med" len="lg"/>
          </a:ln>
          <a:effectLst/>
        </p:spPr>
        <p:txBody>
          <a:bodyPr/>
          <a:lstStyle/>
          <a:p>
            <a:endParaRPr lang="en-US"/>
          </a:p>
        </p:txBody>
      </p:sp>
      <p:sp>
        <p:nvSpPr>
          <p:cNvPr id="12311" name="Line 26"/>
          <p:cNvSpPr>
            <a:spLocks noChangeShapeType="1"/>
          </p:cNvSpPr>
          <p:nvPr/>
        </p:nvSpPr>
        <p:spPr bwMode="auto">
          <a:xfrm>
            <a:off x="930275" y="4611688"/>
            <a:ext cx="1143000" cy="0"/>
          </a:xfrm>
          <a:prstGeom prst="line">
            <a:avLst/>
          </a:prstGeom>
          <a:noFill/>
          <a:ln w="9525">
            <a:solidFill>
              <a:schemeClr val="tx1"/>
            </a:solidFill>
            <a:round/>
            <a:headEnd/>
            <a:tailEnd type="none" w="med" len="lg"/>
          </a:ln>
          <a:effectLst/>
        </p:spPr>
        <p:txBody>
          <a:bodyPr/>
          <a:lstStyle/>
          <a:p>
            <a:endParaRPr lang="en-US"/>
          </a:p>
        </p:txBody>
      </p:sp>
      <p:sp>
        <p:nvSpPr>
          <p:cNvPr id="12312" name="Text Box 27"/>
          <p:cNvSpPr txBox="1">
            <a:spLocks noChangeArrowheads="1"/>
          </p:cNvSpPr>
          <p:nvPr/>
        </p:nvSpPr>
        <p:spPr bwMode="auto">
          <a:xfrm>
            <a:off x="609600" y="2895600"/>
            <a:ext cx="1746250" cy="366713"/>
          </a:xfrm>
          <a:prstGeom prst="rect">
            <a:avLst/>
          </a:prstGeom>
          <a:noFill/>
          <a:ln w="9525">
            <a:noFill/>
            <a:miter lim="800000"/>
            <a:headEnd/>
            <a:tailEnd type="none" w="med" len="lg"/>
          </a:ln>
          <a:effectLst/>
        </p:spPr>
        <p:txBody>
          <a:bodyPr wrap="none">
            <a:spAutoFit/>
          </a:bodyPr>
          <a:lstStyle/>
          <a:p>
            <a:r>
              <a:rPr lang="en-US"/>
              <a:t>smooth surface</a:t>
            </a:r>
          </a:p>
        </p:txBody>
      </p:sp>
      <p:sp>
        <p:nvSpPr>
          <p:cNvPr id="12313" name="Text Box 28"/>
          <p:cNvSpPr txBox="1">
            <a:spLocks noChangeArrowheads="1"/>
          </p:cNvSpPr>
          <p:nvPr/>
        </p:nvSpPr>
        <p:spPr bwMode="auto">
          <a:xfrm>
            <a:off x="1219200" y="4318000"/>
            <a:ext cx="276225" cy="304800"/>
          </a:xfrm>
          <a:prstGeom prst="rect">
            <a:avLst/>
          </a:prstGeom>
          <a:noFill/>
          <a:ln w="9525">
            <a:noFill/>
            <a:miter lim="800000"/>
            <a:headEnd/>
            <a:tailEnd type="none" w="med" len="lg"/>
          </a:ln>
          <a:effectLst/>
        </p:spPr>
        <p:txBody>
          <a:bodyPr wrap="none">
            <a:spAutoFit/>
          </a:bodyPr>
          <a:lstStyle/>
          <a:p>
            <a:r>
              <a:rPr lang="en-US" sz="1400">
                <a:latin typeface="Symbol" pitchFamily="18" charset="2"/>
              </a:rPr>
              <a:t>q</a:t>
            </a:r>
          </a:p>
        </p:txBody>
      </p:sp>
      <p:sp>
        <p:nvSpPr>
          <p:cNvPr id="12314" name="Arc 29"/>
          <p:cNvSpPr>
            <a:spLocks/>
          </p:cNvSpPr>
          <p:nvPr/>
        </p:nvSpPr>
        <p:spPr bwMode="auto">
          <a:xfrm rot="6420881">
            <a:off x="3539331" y="3471069"/>
            <a:ext cx="846138" cy="609600"/>
          </a:xfrm>
          <a:custGeom>
            <a:avLst/>
            <a:gdLst>
              <a:gd name="T0" fmla="*/ 0 w 30003"/>
              <a:gd name="T1" fmla="*/ 48034 h 21600"/>
              <a:gd name="T2" fmla="*/ 846138 w 30003"/>
              <a:gd name="T3" fmla="*/ 609600 h 21600"/>
              <a:gd name="T4" fmla="*/ 236980 w 30003"/>
              <a:gd name="T5" fmla="*/ 609600 h 21600"/>
              <a:gd name="T6" fmla="*/ 0 60000 65536"/>
              <a:gd name="T7" fmla="*/ 0 60000 65536"/>
              <a:gd name="T8" fmla="*/ 0 60000 65536"/>
            </a:gdLst>
            <a:ahLst/>
            <a:cxnLst>
              <a:cxn ang="T6">
                <a:pos x="T0" y="T1"/>
              </a:cxn>
              <a:cxn ang="T7">
                <a:pos x="T2" y="T3"/>
              </a:cxn>
              <a:cxn ang="T8">
                <a:pos x="T4" y="T5"/>
              </a:cxn>
            </a:cxnLst>
            <a:rect l="0" t="0" r="r" b="b"/>
            <a:pathLst>
              <a:path w="30003" h="21600" fill="none" extrusionOk="0">
                <a:moveTo>
                  <a:pt x="-1" y="1701"/>
                </a:moveTo>
                <a:cubicBezTo>
                  <a:pt x="2659" y="578"/>
                  <a:pt x="5516" y="-1"/>
                  <a:pt x="8403" y="0"/>
                </a:cubicBezTo>
                <a:cubicBezTo>
                  <a:pt x="20332" y="0"/>
                  <a:pt x="30003" y="9670"/>
                  <a:pt x="30003" y="21600"/>
                </a:cubicBezTo>
              </a:path>
              <a:path w="30003" h="21600" stroke="0" extrusionOk="0">
                <a:moveTo>
                  <a:pt x="-1" y="1701"/>
                </a:moveTo>
                <a:cubicBezTo>
                  <a:pt x="2659" y="578"/>
                  <a:pt x="5516" y="-1"/>
                  <a:pt x="8403" y="0"/>
                </a:cubicBezTo>
                <a:cubicBezTo>
                  <a:pt x="20332" y="0"/>
                  <a:pt x="30003" y="9670"/>
                  <a:pt x="30003" y="21600"/>
                </a:cubicBezTo>
                <a:lnTo>
                  <a:pt x="8403" y="21600"/>
                </a:lnTo>
                <a:lnTo>
                  <a:pt x="-1" y="1701"/>
                </a:lnTo>
                <a:close/>
              </a:path>
            </a:pathLst>
          </a:custGeom>
          <a:noFill/>
          <a:ln w="9525">
            <a:solidFill>
              <a:schemeClr val="tx1"/>
            </a:solidFill>
            <a:round/>
            <a:headEnd/>
            <a:tailEnd type="none" w="med" len="lg"/>
          </a:ln>
          <a:effectLst/>
        </p:spPr>
        <p:txBody>
          <a:bodyPr wrap="none" anchor="ctr"/>
          <a:lstStyle/>
          <a:p>
            <a:endParaRPr lang="en-US"/>
          </a:p>
        </p:txBody>
      </p:sp>
      <p:sp>
        <p:nvSpPr>
          <p:cNvPr id="12315" name="Line 30"/>
          <p:cNvSpPr>
            <a:spLocks noChangeShapeType="1"/>
          </p:cNvSpPr>
          <p:nvPr/>
        </p:nvSpPr>
        <p:spPr bwMode="auto">
          <a:xfrm flipV="1">
            <a:off x="4953000" y="3962400"/>
            <a:ext cx="1447800" cy="990600"/>
          </a:xfrm>
          <a:prstGeom prst="line">
            <a:avLst/>
          </a:prstGeom>
          <a:noFill/>
          <a:ln w="28575">
            <a:solidFill>
              <a:schemeClr val="tx1"/>
            </a:solidFill>
            <a:round/>
            <a:headEnd/>
            <a:tailEnd type="none" w="med" len="lg"/>
          </a:ln>
          <a:effectLst/>
        </p:spPr>
        <p:txBody>
          <a:bodyPr/>
          <a:lstStyle/>
          <a:p>
            <a:endParaRPr lang="en-US"/>
          </a:p>
        </p:txBody>
      </p:sp>
      <p:sp>
        <p:nvSpPr>
          <p:cNvPr id="12316" name="Line 31"/>
          <p:cNvSpPr>
            <a:spLocks noChangeShapeType="1"/>
          </p:cNvSpPr>
          <p:nvPr/>
        </p:nvSpPr>
        <p:spPr bwMode="auto">
          <a:xfrm>
            <a:off x="5249863" y="4064000"/>
            <a:ext cx="279400" cy="406400"/>
          </a:xfrm>
          <a:prstGeom prst="line">
            <a:avLst/>
          </a:prstGeom>
          <a:noFill/>
          <a:ln w="28575">
            <a:solidFill>
              <a:srgbClr val="FF0000"/>
            </a:solidFill>
            <a:round/>
            <a:headEnd/>
            <a:tailEnd type="triangle" w="med" len="lg"/>
          </a:ln>
          <a:effectLst/>
        </p:spPr>
        <p:txBody>
          <a:bodyPr/>
          <a:lstStyle/>
          <a:p>
            <a:endParaRPr lang="en-US"/>
          </a:p>
        </p:txBody>
      </p:sp>
      <p:sp>
        <p:nvSpPr>
          <p:cNvPr id="12317" name="Line 32"/>
          <p:cNvSpPr>
            <a:spLocks noChangeShapeType="1"/>
          </p:cNvSpPr>
          <p:nvPr/>
        </p:nvSpPr>
        <p:spPr bwMode="auto">
          <a:xfrm flipH="1" flipV="1">
            <a:off x="4038600" y="4038600"/>
            <a:ext cx="304800" cy="457200"/>
          </a:xfrm>
          <a:prstGeom prst="line">
            <a:avLst/>
          </a:prstGeom>
          <a:noFill/>
          <a:ln w="28575">
            <a:solidFill>
              <a:srgbClr val="FF0000"/>
            </a:solidFill>
            <a:round/>
            <a:headEnd/>
            <a:tailEnd type="triangle" w="med" len="lg"/>
          </a:ln>
          <a:effectLst/>
        </p:spPr>
        <p:txBody>
          <a:bodyPr/>
          <a:lstStyle/>
          <a:p>
            <a:endParaRPr lang="en-US"/>
          </a:p>
        </p:txBody>
      </p:sp>
      <p:sp>
        <p:nvSpPr>
          <p:cNvPr id="12318" name="Line 33"/>
          <p:cNvSpPr>
            <a:spLocks noChangeShapeType="1"/>
          </p:cNvSpPr>
          <p:nvPr/>
        </p:nvSpPr>
        <p:spPr bwMode="auto">
          <a:xfrm>
            <a:off x="4038600" y="4114800"/>
            <a:ext cx="0" cy="457200"/>
          </a:xfrm>
          <a:prstGeom prst="line">
            <a:avLst/>
          </a:prstGeom>
          <a:noFill/>
          <a:ln w="9525">
            <a:solidFill>
              <a:schemeClr val="tx1"/>
            </a:solidFill>
            <a:round/>
            <a:headEnd/>
            <a:tailEnd type="none" w="med" len="lg"/>
          </a:ln>
          <a:effectLst/>
        </p:spPr>
        <p:txBody>
          <a:bodyPr/>
          <a:lstStyle/>
          <a:p>
            <a:endParaRPr lang="en-US"/>
          </a:p>
        </p:txBody>
      </p:sp>
      <p:sp>
        <p:nvSpPr>
          <p:cNvPr id="12319" name="Text Box 34"/>
          <p:cNvSpPr txBox="1">
            <a:spLocks noChangeArrowheads="1"/>
          </p:cNvSpPr>
          <p:nvPr/>
        </p:nvSpPr>
        <p:spPr bwMode="auto">
          <a:xfrm>
            <a:off x="4327525" y="3922713"/>
            <a:ext cx="349250" cy="366712"/>
          </a:xfrm>
          <a:prstGeom prst="rect">
            <a:avLst/>
          </a:prstGeom>
          <a:noFill/>
          <a:ln w="9525">
            <a:noFill/>
            <a:miter lim="800000"/>
            <a:headEnd/>
            <a:tailEnd type="none" w="med" len="lg"/>
          </a:ln>
          <a:effectLst/>
        </p:spPr>
        <p:txBody>
          <a:bodyPr wrap="none">
            <a:spAutoFit/>
          </a:bodyPr>
          <a:lstStyle/>
          <a:p>
            <a:r>
              <a:rPr lang="en-US"/>
              <a:t>N</a:t>
            </a:r>
          </a:p>
        </p:txBody>
      </p:sp>
      <p:sp>
        <p:nvSpPr>
          <p:cNvPr id="12320" name="Text Box 35"/>
          <p:cNvSpPr txBox="1">
            <a:spLocks noChangeArrowheads="1"/>
          </p:cNvSpPr>
          <p:nvPr/>
        </p:nvSpPr>
        <p:spPr bwMode="auto">
          <a:xfrm>
            <a:off x="4876800" y="4038600"/>
            <a:ext cx="349250" cy="366713"/>
          </a:xfrm>
          <a:prstGeom prst="rect">
            <a:avLst/>
          </a:prstGeom>
          <a:noFill/>
          <a:ln w="9525">
            <a:noFill/>
            <a:miter lim="800000"/>
            <a:headEnd/>
            <a:tailEnd type="none" w="med" len="lg"/>
          </a:ln>
          <a:effectLst/>
        </p:spPr>
        <p:txBody>
          <a:bodyPr wrap="none">
            <a:spAutoFit/>
          </a:bodyPr>
          <a:lstStyle/>
          <a:p>
            <a:r>
              <a:rPr lang="en-US"/>
              <a:t>N</a:t>
            </a:r>
          </a:p>
        </p:txBody>
      </p:sp>
      <p:sp>
        <p:nvSpPr>
          <p:cNvPr id="12321" name="Line 36"/>
          <p:cNvSpPr>
            <a:spLocks noChangeShapeType="1"/>
          </p:cNvSpPr>
          <p:nvPr/>
        </p:nvSpPr>
        <p:spPr bwMode="auto">
          <a:xfrm flipV="1">
            <a:off x="5562600" y="3962400"/>
            <a:ext cx="0" cy="457200"/>
          </a:xfrm>
          <a:prstGeom prst="line">
            <a:avLst/>
          </a:prstGeom>
          <a:noFill/>
          <a:ln w="9525">
            <a:solidFill>
              <a:schemeClr val="tx1"/>
            </a:solidFill>
            <a:round/>
            <a:headEnd/>
            <a:tailEnd type="none" w="med" len="lg"/>
          </a:ln>
          <a:effectLst/>
        </p:spPr>
        <p:txBody>
          <a:bodyPr/>
          <a:lstStyle/>
          <a:p>
            <a:endParaRPr lang="en-US"/>
          </a:p>
        </p:txBody>
      </p:sp>
      <p:sp>
        <p:nvSpPr>
          <p:cNvPr id="12322" name="Text Box 37"/>
          <p:cNvSpPr txBox="1">
            <a:spLocks noChangeArrowheads="1"/>
          </p:cNvSpPr>
          <p:nvPr/>
        </p:nvSpPr>
        <p:spPr bwMode="auto">
          <a:xfrm>
            <a:off x="4022725" y="4284663"/>
            <a:ext cx="276225" cy="304800"/>
          </a:xfrm>
          <a:prstGeom prst="rect">
            <a:avLst/>
          </a:prstGeom>
          <a:noFill/>
          <a:ln w="9525">
            <a:noFill/>
            <a:miter lim="800000"/>
            <a:headEnd/>
            <a:tailEnd type="none" w="med" len="lg"/>
          </a:ln>
          <a:effectLst/>
        </p:spPr>
        <p:txBody>
          <a:bodyPr wrap="none">
            <a:spAutoFit/>
          </a:bodyPr>
          <a:lstStyle/>
          <a:p>
            <a:r>
              <a:rPr lang="en-US" sz="1400">
                <a:latin typeface="Symbol" pitchFamily="18" charset="2"/>
              </a:rPr>
              <a:t>q</a:t>
            </a:r>
          </a:p>
        </p:txBody>
      </p:sp>
      <p:sp>
        <p:nvSpPr>
          <p:cNvPr id="12323" name="Text Box 38"/>
          <p:cNvSpPr txBox="1">
            <a:spLocks noChangeArrowheads="1"/>
          </p:cNvSpPr>
          <p:nvPr/>
        </p:nvSpPr>
        <p:spPr bwMode="auto">
          <a:xfrm>
            <a:off x="5257800" y="3886200"/>
            <a:ext cx="276225" cy="304800"/>
          </a:xfrm>
          <a:prstGeom prst="rect">
            <a:avLst/>
          </a:prstGeom>
          <a:noFill/>
          <a:ln w="9525">
            <a:noFill/>
            <a:miter lim="800000"/>
            <a:headEnd/>
            <a:tailEnd type="none" w="med" len="lg"/>
          </a:ln>
          <a:effectLst/>
        </p:spPr>
        <p:txBody>
          <a:bodyPr wrap="none">
            <a:spAutoFit/>
          </a:bodyPr>
          <a:lstStyle/>
          <a:p>
            <a:r>
              <a:rPr lang="en-US" sz="1400">
                <a:latin typeface="Symbol" pitchFamily="18" charset="2"/>
              </a:rPr>
              <a:t>q</a:t>
            </a:r>
          </a:p>
        </p:txBody>
      </p:sp>
      <p:sp>
        <p:nvSpPr>
          <p:cNvPr id="12324" name="Text Box 39"/>
          <p:cNvSpPr txBox="1">
            <a:spLocks noChangeArrowheads="1"/>
          </p:cNvSpPr>
          <p:nvPr/>
        </p:nvSpPr>
        <p:spPr bwMode="auto">
          <a:xfrm>
            <a:off x="762000" y="4876800"/>
            <a:ext cx="3143250" cy="366713"/>
          </a:xfrm>
          <a:prstGeom prst="rect">
            <a:avLst/>
          </a:prstGeom>
          <a:noFill/>
          <a:ln w="9525">
            <a:noFill/>
            <a:miter lim="800000"/>
            <a:headEnd/>
            <a:tailEnd type="none" w="med" len="lg"/>
          </a:ln>
          <a:effectLst/>
        </p:spPr>
        <p:txBody>
          <a:bodyPr wrap="none">
            <a:spAutoFit/>
          </a:bodyPr>
          <a:lstStyle/>
          <a:p>
            <a:r>
              <a:rPr lang="en-US"/>
              <a:t>smooth roller or pin on rollers</a:t>
            </a:r>
          </a:p>
        </p:txBody>
      </p:sp>
      <p:sp>
        <p:nvSpPr>
          <p:cNvPr id="12325" name="Rectangle 40"/>
          <p:cNvSpPr>
            <a:spLocks noChangeArrowheads="1"/>
          </p:cNvSpPr>
          <p:nvPr/>
        </p:nvSpPr>
        <p:spPr bwMode="auto">
          <a:xfrm>
            <a:off x="685800" y="5334000"/>
            <a:ext cx="1752600" cy="228600"/>
          </a:xfrm>
          <a:prstGeom prst="rect">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2326" name="Oval 41"/>
          <p:cNvSpPr>
            <a:spLocks noChangeArrowheads="1"/>
          </p:cNvSpPr>
          <p:nvPr/>
        </p:nvSpPr>
        <p:spPr bwMode="auto">
          <a:xfrm>
            <a:off x="2133600" y="5562600"/>
            <a:ext cx="228600" cy="228600"/>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2327" name="Line 42"/>
          <p:cNvSpPr>
            <a:spLocks noChangeShapeType="1"/>
          </p:cNvSpPr>
          <p:nvPr/>
        </p:nvSpPr>
        <p:spPr bwMode="auto">
          <a:xfrm>
            <a:off x="1752600" y="5791200"/>
            <a:ext cx="914400" cy="0"/>
          </a:xfrm>
          <a:prstGeom prst="line">
            <a:avLst/>
          </a:prstGeom>
          <a:noFill/>
          <a:ln w="9525">
            <a:solidFill>
              <a:schemeClr val="tx1"/>
            </a:solidFill>
            <a:round/>
            <a:headEnd/>
            <a:tailEnd type="none" w="med" len="lg"/>
          </a:ln>
          <a:effectLst/>
        </p:spPr>
        <p:txBody>
          <a:bodyPr/>
          <a:lstStyle/>
          <a:p>
            <a:endParaRPr lang="en-US"/>
          </a:p>
        </p:txBody>
      </p:sp>
      <p:sp>
        <p:nvSpPr>
          <p:cNvPr id="12328" name="Rectangle 43"/>
          <p:cNvSpPr>
            <a:spLocks noChangeArrowheads="1"/>
          </p:cNvSpPr>
          <p:nvPr/>
        </p:nvSpPr>
        <p:spPr bwMode="auto">
          <a:xfrm>
            <a:off x="3048000" y="5334000"/>
            <a:ext cx="1752600" cy="228600"/>
          </a:xfrm>
          <a:prstGeom prst="rect">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2329" name="AutoShape 44"/>
          <p:cNvSpPr>
            <a:spLocks noChangeArrowheads="1"/>
          </p:cNvSpPr>
          <p:nvPr/>
        </p:nvSpPr>
        <p:spPr bwMode="auto">
          <a:xfrm>
            <a:off x="4478338" y="5435600"/>
            <a:ext cx="228600" cy="228600"/>
          </a:xfrm>
          <a:prstGeom prst="triangle">
            <a:avLst>
              <a:gd name="adj" fmla="val 50000"/>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2330" name="Oval 45"/>
          <p:cNvSpPr>
            <a:spLocks noChangeArrowheads="1"/>
          </p:cNvSpPr>
          <p:nvPr/>
        </p:nvSpPr>
        <p:spPr bwMode="auto">
          <a:xfrm>
            <a:off x="4600575" y="5665788"/>
            <a:ext cx="76200" cy="76200"/>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2331" name="Oval 46"/>
          <p:cNvSpPr>
            <a:spLocks noChangeArrowheads="1"/>
          </p:cNvSpPr>
          <p:nvPr/>
        </p:nvSpPr>
        <p:spPr bwMode="auto">
          <a:xfrm>
            <a:off x="4502150" y="5665788"/>
            <a:ext cx="76200" cy="76200"/>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2332" name="Line 47"/>
          <p:cNvSpPr>
            <a:spLocks noChangeShapeType="1"/>
          </p:cNvSpPr>
          <p:nvPr/>
        </p:nvSpPr>
        <p:spPr bwMode="auto">
          <a:xfrm>
            <a:off x="4233863" y="5748338"/>
            <a:ext cx="685800" cy="0"/>
          </a:xfrm>
          <a:prstGeom prst="line">
            <a:avLst/>
          </a:prstGeom>
          <a:noFill/>
          <a:ln w="9525">
            <a:solidFill>
              <a:schemeClr val="tx1"/>
            </a:solidFill>
            <a:round/>
            <a:headEnd/>
            <a:tailEnd type="none" w="med" len="lg"/>
          </a:ln>
          <a:effectLst/>
        </p:spPr>
        <p:txBody>
          <a:bodyPr/>
          <a:lstStyle/>
          <a:p>
            <a:endParaRPr lang="en-US"/>
          </a:p>
        </p:txBody>
      </p:sp>
      <p:sp>
        <p:nvSpPr>
          <p:cNvPr id="12333" name="Rectangle 48"/>
          <p:cNvSpPr>
            <a:spLocks noChangeArrowheads="1"/>
          </p:cNvSpPr>
          <p:nvPr/>
        </p:nvSpPr>
        <p:spPr bwMode="auto">
          <a:xfrm>
            <a:off x="6083301" y="5183187"/>
            <a:ext cx="1752600" cy="228600"/>
          </a:xfrm>
          <a:prstGeom prst="rect">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2334" name="Line 49"/>
          <p:cNvSpPr>
            <a:spLocks noChangeShapeType="1"/>
          </p:cNvSpPr>
          <p:nvPr/>
        </p:nvSpPr>
        <p:spPr bwMode="auto">
          <a:xfrm flipV="1">
            <a:off x="7683501" y="5411787"/>
            <a:ext cx="0" cy="457200"/>
          </a:xfrm>
          <a:prstGeom prst="line">
            <a:avLst/>
          </a:prstGeom>
          <a:noFill/>
          <a:ln w="28575">
            <a:solidFill>
              <a:srgbClr val="FF0000"/>
            </a:solidFill>
            <a:round/>
            <a:headEnd/>
            <a:tailEnd type="triangle" w="med" len="lg"/>
          </a:ln>
          <a:effectLst/>
        </p:spPr>
        <p:txBody>
          <a:bodyPr/>
          <a:lstStyle/>
          <a:p>
            <a:endParaRPr lang="en-US"/>
          </a:p>
        </p:txBody>
      </p:sp>
      <p:sp>
        <p:nvSpPr>
          <p:cNvPr id="12335" name="Text Box 50"/>
          <p:cNvSpPr txBox="1">
            <a:spLocks noChangeArrowheads="1"/>
          </p:cNvSpPr>
          <p:nvPr/>
        </p:nvSpPr>
        <p:spPr bwMode="auto">
          <a:xfrm>
            <a:off x="7820026" y="5448300"/>
            <a:ext cx="349250" cy="366712"/>
          </a:xfrm>
          <a:prstGeom prst="rect">
            <a:avLst/>
          </a:prstGeom>
          <a:noFill/>
          <a:ln w="9525">
            <a:noFill/>
            <a:miter lim="800000"/>
            <a:headEnd/>
            <a:tailEnd type="none" w="med" len="lg"/>
          </a:ln>
          <a:effectLst/>
        </p:spPr>
        <p:txBody>
          <a:bodyPr wrap="none">
            <a:spAutoFit/>
          </a:bodyPr>
          <a:lstStyle/>
          <a:p>
            <a:r>
              <a:rPr lang="en-US"/>
              <a:t>N</a:t>
            </a:r>
          </a:p>
        </p:txBody>
      </p:sp>
      <p:sp>
        <p:nvSpPr>
          <p:cNvPr id="12337" name="Rectangle 40"/>
          <p:cNvSpPr>
            <a:spLocks noChangeArrowheads="1"/>
          </p:cNvSpPr>
          <p:nvPr/>
        </p:nvSpPr>
        <p:spPr bwMode="auto">
          <a:xfrm>
            <a:off x="2000250" y="6067425"/>
            <a:ext cx="1752600" cy="228600"/>
          </a:xfrm>
          <a:prstGeom prst="rect">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2348" name="Line 60"/>
          <p:cNvSpPr>
            <a:spLocks noChangeShapeType="1"/>
          </p:cNvSpPr>
          <p:nvPr/>
        </p:nvSpPr>
        <p:spPr bwMode="auto">
          <a:xfrm>
            <a:off x="3024798" y="6426323"/>
            <a:ext cx="1295400" cy="0"/>
          </a:xfrm>
          <a:prstGeom prst="line">
            <a:avLst/>
          </a:prstGeom>
          <a:noFill/>
          <a:ln w="9525">
            <a:solidFill>
              <a:schemeClr val="tx1"/>
            </a:solidFill>
            <a:round/>
            <a:headEnd/>
            <a:tailEnd type="none" w="med" len="lg"/>
          </a:ln>
          <a:effectLst/>
        </p:spPr>
        <p:txBody>
          <a:bodyPr/>
          <a:lstStyle/>
          <a:p>
            <a:endParaRPr lang="en-US"/>
          </a:p>
        </p:txBody>
      </p:sp>
      <p:grpSp>
        <p:nvGrpSpPr>
          <p:cNvPr id="12350" name="Group 62"/>
          <p:cNvGrpSpPr>
            <a:grpSpLocks/>
          </p:cNvGrpSpPr>
          <p:nvPr/>
        </p:nvGrpSpPr>
        <p:grpSpPr bwMode="auto">
          <a:xfrm>
            <a:off x="3455988" y="6153150"/>
            <a:ext cx="225425" cy="304800"/>
            <a:chOff x="2177" y="3876"/>
            <a:chExt cx="142" cy="192"/>
          </a:xfrm>
        </p:grpSpPr>
        <p:sp>
          <p:nvSpPr>
            <p:cNvPr id="12338" name="Line 50"/>
            <p:cNvSpPr>
              <a:spLocks noChangeShapeType="1"/>
            </p:cNvSpPr>
            <p:nvPr/>
          </p:nvSpPr>
          <p:spPr bwMode="auto">
            <a:xfrm flipH="1">
              <a:off x="2181" y="3924"/>
              <a:ext cx="21" cy="96"/>
            </a:xfrm>
            <a:prstGeom prst="line">
              <a:avLst/>
            </a:prstGeom>
            <a:noFill/>
            <a:ln w="9525">
              <a:solidFill>
                <a:schemeClr val="tx1"/>
              </a:solidFill>
              <a:round/>
              <a:headEnd/>
              <a:tailEnd type="none" w="med" len="lg"/>
            </a:ln>
            <a:effectLst/>
          </p:spPr>
          <p:txBody>
            <a:bodyPr/>
            <a:lstStyle/>
            <a:p>
              <a:endParaRPr lang="en-US"/>
            </a:p>
          </p:txBody>
        </p:sp>
        <p:sp>
          <p:nvSpPr>
            <p:cNvPr id="12339" name="Line 51"/>
            <p:cNvSpPr>
              <a:spLocks noChangeShapeType="1"/>
            </p:cNvSpPr>
            <p:nvPr/>
          </p:nvSpPr>
          <p:spPr bwMode="auto">
            <a:xfrm>
              <a:off x="2298" y="3924"/>
              <a:ext cx="21" cy="96"/>
            </a:xfrm>
            <a:prstGeom prst="line">
              <a:avLst/>
            </a:prstGeom>
            <a:noFill/>
            <a:ln w="9525">
              <a:solidFill>
                <a:schemeClr val="tx1"/>
              </a:solidFill>
              <a:round/>
              <a:headEnd/>
              <a:tailEnd type="none" w="med" len="lg"/>
            </a:ln>
            <a:effectLst/>
          </p:spPr>
          <p:txBody>
            <a:bodyPr/>
            <a:lstStyle/>
            <a:p>
              <a:endParaRPr lang="en-US"/>
            </a:p>
          </p:txBody>
        </p:sp>
        <p:sp>
          <p:nvSpPr>
            <p:cNvPr id="12342" name="Oval 54"/>
            <p:cNvSpPr>
              <a:spLocks noChangeArrowheads="1"/>
            </p:cNvSpPr>
            <p:nvPr/>
          </p:nvSpPr>
          <p:spPr bwMode="auto">
            <a:xfrm>
              <a:off x="2202" y="3876"/>
              <a:ext cx="96" cy="96"/>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2344" name="Rectangle 56"/>
            <p:cNvSpPr>
              <a:spLocks noChangeArrowheads="1"/>
            </p:cNvSpPr>
            <p:nvPr/>
          </p:nvSpPr>
          <p:spPr bwMode="auto">
            <a:xfrm>
              <a:off x="2202" y="3924"/>
              <a:ext cx="96" cy="72"/>
            </a:xfrm>
            <a:prstGeom prst="rect">
              <a:avLst/>
            </a:prstGeom>
            <a:solidFill>
              <a:schemeClr val="bg1"/>
            </a:solidFill>
            <a:ln w="9525">
              <a:noFill/>
              <a:miter lim="800000"/>
              <a:headEnd/>
              <a:tailEnd type="none" w="med" len="lg"/>
            </a:ln>
            <a:effectLst/>
          </p:spPr>
          <p:txBody>
            <a:bodyPr wrap="none" anchor="ctr"/>
            <a:lstStyle/>
            <a:p>
              <a:endParaRPr lang="en-US"/>
            </a:p>
          </p:txBody>
        </p:sp>
        <p:sp>
          <p:nvSpPr>
            <p:cNvPr id="12345" name="Oval 57"/>
            <p:cNvSpPr>
              <a:spLocks noChangeArrowheads="1"/>
            </p:cNvSpPr>
            <p:nvPr/>
          </p:nvSpPr>
          <p:spPr bwMode="auto">
            <a:xfrm>
              <a:off x="2223" y="3906"/>
              <a:ext cx="51" cy="47"/>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2349" name="Arc 61"/>
            <p:cNvSpPr>
              <a:spLocks/>
            </p:cNvSpPr>
            <p:nvPr/>
          </p:nvSpPr>
          <p:spPr bwMode="auto">
            <a:xfrm rot="8202081">
              <a:off x="2177" y="3929"/>
              <a:ext cx="139" cy="139"/>
            </a:xfrm>
            <a:custGeom>
              <a:avLst/>
              <a:gdLst>
                <a:gd name="G0" fmla="+- 0 0 0"/>
                <a:gd name="G1" fmla="+- 20882 0 0"/>
                <a:gd name="G2" fmla="+- 21600 0 0"/>
                <a:gd name="T0" fmla="*/ 5524 w 20870"/>
                <a:gd name="T1" fmla="*/ 0 h 20882"/>
                <a:gd name="T2" fmla="*/ 20870 w 20870"/>
                <a:gd name="T3" fmla="*/ 15315 h 20882"/>
                <a:gd name="T4" fmla="*/ 0 w 20870"/>
                <a:gd name="T5" fmla="*/ 20882 h 20882"/>
              </a:gdLst>
              <a:ahLst/>
              <a:cxnLst>
                <a:cxn ang="0">
                  <a:pos x="T0" y="T1"/>
                </a:cxn>
                <a:cxn ang="0">
                  <a:pos x="T2" y="T3"/>
                </a:cxn>
                <a:cxn ang="0">
                  <a:pos x="T4" y="T5"/>
                </a:cxn>
              </a:cxnLst>
              <a:rect l="0" t="0" r="r" b="b"/>
              <a:pathLst>
                <a:path w="20870" h="20882" fill="none" extrusionOk="0">
                  <a:moveTo>
                    <a:pt x="5523" y="0"/>
                  </a:moveTo>
                  <a:cubicBezTo>
                    <a:pt x="13016" y="1982"/>
                    <a:pt x="18872" y="7826"/>
                    <a:pt x="20870" y="15314"/>
                  </a:cubicBezTo>
                </a:path>
                <a:path w="20870" h="20882" stroke="0" extrusionOk="0">
                  <a:moveTo>
                    <a:pt x="5523" y="0"/>
                  </a:moveTo>
                  <a:cubicBezTo>
                    <a:pt x="13016" y="1982"/>
                    <a:pt x="18872" y="7826"/>
                    <a:pt x="20870" y="15314"/>
                  </a:cubicBezTo>
                  <a:lnTo>
                    <a:pt x="0" y="20882"/>
                  </a:lnTo>
                  <a:close/>
                </a:path>
              </a:pathLst>
            </a:custGeom>
            <a:noFill/>
            <a:ln w="9525">
              <a:solidFill>
                <a:schemeClr val="tx1"/>
              </a:solidFill>
              <a:round/>
              <a:headEnd/>
              <a:tailEnd type="none" w="med" len="lg"/>
            </a:ln>
            <a:effectLst/>
          </p:spPr>
          <p:txBody>
            <a:bodyPr wrap="none" anchor="ctr"/>
            <a:lstStyle/>
            <a:p>
              <a:endParaRPr lang="en-US"/>
            </a:p>
          </p:txBody>
        </p:sp>
      </p:grpSp>
      <p:sp>
        <p:nvSpPr>
          <p:cNvPr id="12351" name="Text Box 63"/>
          <p:cNvSpPr txBox="1">
            <a:spLocks noChangeArrowheads="1"/>
          </p:cNvSpPr>
          <p:nvPr/>
        </p:nvSpPr>
        <p:spPr bwMode="auto">
          <a:xfrm>
            <a:off x="838200" y="6019800"/>
            <a:ext cx="819150" cy="366713"/>
          </a:xfrm>
          <a:prstGeom prst="rect">
            <a:avLst/>
          </a:prstGeom>
          <a:noFill/>
          <a:ln w="9525">
            <a:noFill/>
            <a:miter lim="800000"/>
            <a:headEnd/>
            <a:tailEnd type="none" w="med" len="lg"/>
          </a:ln>
          <a:effectLst/>
        </p:spPr>
        <p:txBody>
          <a:bodyPr wrap="none">
            <a:spAutoFit/>
          </a:bodyPr>
          <a:lstStyle/>
          <a:p>
            <a:r>
              <a:rPr lang="en-US"/>
              <a:t>rocker</a:t>
            </a:r>
          </a:p>
        </p:txBody>
      </p:sp>
      <p:cxnSp>
        <p:nvCxnSpPr>
          <p:cNvPr id="3" name="Straight Connector 2">
            <a:extLst>
              <a:ext uri="{FF2B5EF4-FFF2-40B4-BE49-F238E27FC236}">
                <a16:creationId xmlns:a16="http://schemas.microsoft.com/office/drawing/2014/main" id="{C268165D-3C4D-402E-98D8-4ADDCFA3153B}"/>
              </a:ext>
            </a:extLst>
          </p:cNvPr>
          <p:cNvCxnSpPr/>
          <p:nvPr/>
        </p:nvCxnSpPr>
        <p:spPr bwMode="auto">
          <a:xfrm>
            <a:off x="6632575" y="6553200"/>
            <a:ext cx="2054225" cy="0"/>
          </a:xfrm>
          <a:prstGeom prst="line">
            <a:avLst/>
          </a:prstGeom>
          <a:solidFill>
            <a:schemeClr val="bg1"/>
          </a:solidFill>
          <a:ln w="2857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0" name="Line 49">
            <a:extLst>
              <a:ext uri="{FF2B5EF4-FFF2-40B4-BE49-F238E27FC236}">
                <a16:creationId xmlns:a16="http://schemas.microsoft.com/office/drawing/2014/main" id="{EEAEB4AB-ADBC-4D79-A42F-947285330C62}"/>
              </a:ext>
            </a:extLst>
          </p:cNvPr>
          <p:cNvSpPr>
            <a:spLocks noChangeShapeType="1"/>
          </p:cNvSpPr>
          <p:nvPr/>
        </p:nvSpPr>
        <p:spPr bwMode="auto">
          <a:xfrm>
            <a:off x="7696200" y="6067425"/>
            <a:ext cx="0" cy="457200"/>
          </a:xfrm>
          <a:prstGeom prst="line">
            <a:avLst/>
          </a:prstGeom>
          <a:noFill/>
          <a:ln w="28575">
            <a:solidFill>
              <a:srgbClr val="FF0000"/>
            </a:solidFill>
            <a:round/>
            <a:headEnd/>
            <a:tailEnd type="triangle" w="med" len="lg"/>
          </a:ln>
          <a:effectLst/>
        </p:spPr>
        <p:txBody>
          <a:bodyPr/>
          <a:lstStyle/>
          <a:p>
            <a:endParaRPr lang="en-US"/>
          </a:p>
        </p:txBody>
      </p:sp>
      <p:sp>
        <p:nvSpPr>
          <p:cNvPr id="61" name="Text Box 50">
            <a:extLst>
              <a:ext uri="{FF2B5EF4-FFF2-40B4-BE49-F238E27FC236}">
                <a16:creationId xmlns:a16="http://schemas.microsoft.com/office/drawing/2014/main" id="{71C87F75-59AC-4D1F-B0DD-A69B3E4C6F8D}"/>
              </a:ext>
            </a:extLst>
          </p:cNvPr>
          <p:cNvSpPr txBox="1">
            <a:spLocks noChangeArrowheads="1"/>
          </p:cNvSpPr>
          <p:nvPr/>
        </p:nvSpPr>
        <p:spPr bwMode="auto">
          <a:xfrm>
            <a:off x="7842791" y="5988845"/>
            <a:ext cx="349250" cy="366712"/>
          </a:xfrm>
          <a:prstGeom prst="rect">
            <a:avLst/>
          </a:prstGeom>
          <a:noFill/>
          <a:ln w="9525">
            <a:noFill/>
            <a:miter lim="800000"/>
            <a:headEnd/>
            <a:tailEnd type="none" w="med" len="lg"/>
          </a:ln>
          <a:effectLst/>
        </p:spPr>
        <p:txBody>
          <a:bodyPr wrap="none">
            <a:spAutoFit/>
          </a:bodyPr>
          <a:lstStyle/>
          <a:p>
            <a:r>
              <a:rPr lang="en-US"/>
              <a:t>N</a:t>
            </a:r>
          </a:p>
        </p:txBody>
      </p:sp>
      <p:sp>
        <p:nvSpPr>
          <p:cNvPr id="4" name="Oval 3">
            <a:extLst>
              <a:ext uri="{FF2B5EF4-FFF2-40B4-BE49-F238E27FC236}">
                <a16:creationId xmlns:a16="http://schemas.microsoft.com/office/drawing/2014/main" id="{FB640643-9BAB-7785-0C14-C2B47A32D6FF}"/>
              </a:ext>
            </a:extLst>
          </p:cNvPr>
          <p:cNvSpPr/>
          <p:nvPr/>
        </p:nvSpPr>
        <p:spPr bwMode="auto">
          <a:xfrm>
            <a:off x="4561876" y="5411787"/>
            <a:ext cx="76200" cy="76200"/>
          </a:xfrm>
          <a:prstGeom prst="ellipse">
            <a:avLst/>
          </a:prstGeom>
          <a:solidFill>
            <a:schemeClr val="tx1"/>
          </a:solidFill>
          <a:ln w="9525" cap="flat" cmpd="sng" algn="ctr">
            <a:solidFill>
              <a:schemeClr val="tx1"/>
            </a:solidFill>
            <a:prstDash val="solid"/>
            <a:round/>
            <a:headEnd type="none" w="med" len="med"/>
            <a:tailEnd type="none" w="med" len="lg"/>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E4E94E48-C59E-705E-9479-083B30BDD238}"/>
              </a:ext>
            </a:extLst>
          </p:cNvPr>
          <p:cNvSpPr txBox="1">
            <a:spLocks noChangeArrowheads="1"/>
          </p:cNvSpPr>
          <p:nvPr/>
        </p:nvSpPr>
        <p:spPr bwMode="auto">
          <a:xfrm>
            <a:off x="898525" y="341313"/>
            <a:ext cx="1301750" cy="366712"/>
          </a:xfrm>
          <a:prstGeom prst="rect">
            <a:avLst/>
          </a:prstGeom>
          <a:noFill/>
          <a:ln w="9525">
            <a:noFill/>
            <a:miter lim="800000"/>
            <a:headEnd/>
            <a:tailEnd type="none" w="med" len="lg"/>
          </a:ln>
          <a:effectLst/>
        </p:spPr>
        <p:txBody>
          <a:bodyPr wrap="none">
            <a:spAutoFit/>
          </a:bodyPr>
          <a:lstStyle/>
          <a:p>
            <a:r>
              <a:rPr lang="en-US"/>
              <a:t>smooth pin</a:t>
            </a:r>
          </a:p>
        </p:txBody>
      </p:sp>
      <p:sp>
        <p:nvSpPr>
          <p:cNvPr id="3" name="Rectangle 5">
            <a:extLst>
              <a:ext uri="{FF2B5EF4-FFF2-40B4-BE49-F238E27FC236}">
                <a16:creationId xmlns:a16="http://schemas.microsoft.com/office/drawing/2014/main" id="{F97625CB-2904-8DB0-4588-F53B100696F2}"/>
              </a:ext>
            </a:extLst>
          </p:cNvPr>
          <p:cNvSpPr>
            <a:spLocks noChangeArrowheads="1"/>
          </p:cNvSpPr>
          <p:nvPr/>
        </p:nvSpPr>
        <p:spPr bwMode="auto">
          <a:xfrm>
            <a:off x="609600" y="1219200"/>
            <a:ext cx="1905000" cy="228600"/>
          </a:xfrm>
          <a:prstGeom prst="rect">
            <a:avLst/>
          </a:prstGeom>
          <a:solidFill>
            <a:schemeClr val="bg1"/>
          </a:solidFill>
          <a:ln w="9525">
            <a:solidFill>
              <a:schemeClr val="tx1"/>
            </a:solidFill>
            <a:miter lim="800000"/>
            <a:headEnd/>
            <a:tailEnd type="none" w="med" len="lg"/>
          </a:ln>
          <a:effectLst/>
        </p:spPr>
        <p:txBody>
          <a:bodyPr wrap="none" anchor="ctr"/>
          <a:lstStyle/>
          <a:p>
            <a:endParaRPr lang="en-US"/>
          </a:p>
        </p:txBody>
      </p:sp>
      <p:grpSp>
        <p:nvGrpSpPr>
          <p:cNvPr id="4" name="Group 3">
            <a:extLst>
              <a:ext uri="{FF2B5EF4-FFF2-40B4-BE49-F238E27FC236}">
                <a16:creationId xmlns:a16="http://schemas.microsoft.com/office/drawing/2014/main" id="{0D83CBE1-538A-0E20-BA51-3AD3F0B88AF0}"/>
              </a:ext>
            </a:extLst>
          </p:cNvPr>
          <p:cNvGrpSpPr/>
          <p:nvPr/>
        </p:nvGrpSpPr>
        <p:grpSpPr>
          <a:xfrm>
            <a:off x="1898530" y="1319213"/>
            <a:ext cx="914400" cy="263525"/>
            <a:chOff x="1828800" y="1412875"/>
            <a:chExt cx="914400" cy="263525"/>
          </a:xfrm>
        </p:grpSpPr>
        <p:sp>
          <p:nvSpPr>
            <p:cNvPr id="5" name="AutoShape 6">
              <a:extLst>
                <a:ext uri="{FF2B5EF4-FFF2-40B4-BE49-F238E27FC236}">
                  <a16:creationId xmlns:a16="http://schemas.microsoft.com/office/drawing/2014/main" id="{A652A295-7320-484F-E2D0-3A0E55DC235A}"/>
                </a:ext>
              </a:extLst>
            </p:cNvPr>
            <p:cNvSpPr>
              <a:spLocks noChangeArrowheads="1"/>
            </p:cNvSpPr>
            <p:nvPr/>
          </p:nvSpPr>
          <p:spPr bwMode="auto">
            <a:xfrm>
              <a:off x="2209800" y="1447800"/>
              <a:ext cx="228600" cy="228600"/>
            </a:xfrm>
            <a:prstGeom prst="triangle">
              <a:avLst>
                <a:gd name="adj" fmla="val 50000"/>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6" name="Line 7">
              <a:extLst>
                <a:ext uri="{FF2B5EF4-FFF2-40B4-BE49-F238E27FC236}">
                  <a16:creationId xmlns:a16="http://schemas.microsoft.com/office/drawing/2014/main" id="{E2D42366-80F7-5579-A1BF-C561AE684E5B}"/>
                </a:ext>
              </a:extLst>
            </p:cNvPr>
            <p:cNvSpPr>
              <a:spLocks noChangeShapeType="1"/>
            </p:cNvSpPr>
            <p:nvPr/>
          </p:nvSpPr>
          <p:spPr bwMode="auto">
            <a:xfrm>
              <a:off x="1828800" y="1676400"/>
              <a:ext cx="914400" cy="0"/>
            </a:xfrm>
            <a:prstGeom prst="line">
              <a:avLst/>
            </a:prstGeom>
            <a:noFill/>
            <a:ln w="9525">
              <a:solidFill>
                <a:schemeClr val="tx1"/>
              </a:solidFill>
              <a:round/>
              <a:headEnd/>
              <a:tailEnd type="none" w="med" len="lg"/>
            </a:ln>
            <a:effectLst/>
          </p:spPr>
          <p:txBody>
            <a:bodyPr/>
            <a:lstStyle/>
            <a:p>
              <a:endParaRPr lang="en-US"/>
            </a:p>
          </p:txBody>
        </p:sp>
        <p:sp>
          <p:nvSpPr>
            <p:cNvPr id="7" name="Oval 8">
              <a:extLst>
                <a:ext uri="{FF2B5EF4-FFF2-40B4-BE49-F238E27FC236}">
                  <a16:creationId xmlns:a16="http://schemas.microsoft.com/office/drawing/2014/main" id="{8607CA26-DFE8-FEB8-2E1A-D413D93B9752}"/>
                </a:ext>
              </a:extLst>
            </p:cNvPr>
            <p:cNvSpPr>
              <a:spLocks noChangeArrowheads="1"/>
            </p:cNvSpPr>
            <p:nvPr/>
          </p:nvSpPr>
          <p:spPr bwMode="auto">
            <a:xfrm>
              <a:off x="2293938" y="1412875"/>
              <a:ext cx="76200" cy="76200"/>
            </a:xfrm>
            <a:prstGeom prst="ellipse">
              <a:avLst/>
            </a:prstGeom>
            <a:solidFill>
              <a:schemeClr val="tx1"/>
            </a:solidFill>
            <a:ln w="9525">
              <a:solidFill>
                <a:schemeClr val="tx1"/>
              </a:solidFill>
              <a:round/>
              <a:headEnd/>
              <a:tailEnd type="none" w="med" len="lg"/>
            </a:ln>
            <a:effectLst/>
          </p:spPr>
          <p:txBody>
            <a:bodyPr wrap="none" anchor="ctr"/>
            <a:lstStyle/>
            <a:p>
              <a:endParaRPr lang="en-US"/>
            </a:p>
          </p:txBody>
        </p:sp>
      </p:grpSp>
      <p:sp>
        <p:nvSpPr>
          <p:cNvPr id="8" name="Rectangle 9">
            <a:extLst>
              <a:ext uri="{FF2B5EF4-FFF2-40B4-BE49-F238E27FC236}">
                <a16:creationId xmlns:a16="http://schemas.microsoft.com/office/drawing/2014/main" id="{2A8F21E2-D799-D3DD-7652-5400E4941E9F}"/>
              </a:ext>
            </a:extLst>
          </p:cNvPr>
          <p:cNvSpPr>
            <a:spLocks noChangeArrowheads="1"/>
          </p:cNvSpPr>
          <p:nvPr/>
        </p:nvSpPr>
        <p:spPr bwMode="auto">
          <a:xfrm>
            <a:off x="3962400" y="1219200"/>
            <a:ext cx="1905000" cy="228600"/>
          </a:xfrm>
          <a:prstGeom prst="rect">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9" name="Line 10">
            <a:extLst>
              <a:ext uri="{FF2B5EF4-FFF2-40B4-BE49-F238E27FC236}">
                <a16:creationId xmlns:a16="http://schemas.microsoft.com/office/drawing/2014/main" id="{E55754AD-FE4E-EB6A-6E91-C92C356C04B5}"/>
              </a:ext>
            </a:extLst>
          </p:cNvPr>
          <p:cNvSpPr>
            <a:spLocks noChangeShapeType="1"/>
          </p:cNvSpPr>
          <p:nvPr/>
        </p:nvSpPr>
        <p:spPr bwMode="auto">
          <a:xfrm>
            <a:off x="7010400" y="1371600"/>
            <a:ext cx="1066800" cy="0"/>
          </a:xfrm>
          <a:prstGeom prst="line">
            <a:avLst/>
          </a:prstGeom>
          <a:noFill/>
          <a:ln w="9525">
            <a:solidFill>
              <a:schemeClr val="tx1"/>
            </a:solidFill>
            <a:round/>
            <a:headEnd/>
            <a:tailEnd type="triangle" w="med" len="lg"/>
          </a:ln>
          <a:effectLst/>
        </p:spPr>
        <p:txBody>
          <a:bodyPr/>
          <a:lstStyle/>
          <a:p>
            <a:endParaRPr lang="en-US"/>
          </a:p>
        </p:txBody>
      </p:sp>
      <p:sp>
        <p:nvSpPr>
          <p:cNvPr id="10" name="Line 11">
            <a:extLst>
              <a:ext uri="{FF2B5EF4-FFF2-40B4-BE49-F238E27FC236}">
                <a16:creationId xmlns:a16="http://schemas.microsoft.com/office/drawing/2014/main" id="{EF6BDFDF-A8C7-6748-DD81-F2F4AC7E27C8}"/>
              </a:ext>
            </a:extLst>
          </p:cNvPr>
          <p:cNvSpPr>
            <a:spLocks noChangeShapeType="1"/>
          </p:cNvSpPr>
          <p:nvPr/>
        </p:nvSpPr>
        <p:spPr bwMode="auto">
          <a:xfrm flipV="1">
            <a:off x="7010400" y="457200"/>
            <a:ext cx="0" cy="914400"/>
          </a:xfrm>
          <a:prstGeom prst="line">
            <a:avLst/>
          </a:prstGeom>
          <a:noFill/>
          <a:ln w="9525">
            <a:solidFill>
              <a:schemeClr val="tx1"/>
            </a:solidFill>
            <a:round/>
            <a:headEnd/>
            <a:tailEnd type="triangle" w="med" len="lg"/>
          </a:ln>
          <a:effectLst/>
        </p:spPr>
        <p:txBody>
          <a:bodyPr/>
          <a:lstStyle/>
          <a:p>
            <a:endParaRPr lang="en-US"/>
          </a:p>
        </p:txBody>
      </p:sp>
      <p:sp>
        <p:nvSpPr>
          <p:cNvPr id="11" name="Text Box 12">
            <a:extLst>
              <a:ext uri="{FF2B5EF4-FFF2-40B4-BE49-F238E27FC236}">
                <a16:creationId xmlns:a16="http://schemas.microsoft.com/office/drawing/2014/main" id="{6E3ECC5A-C4BB-3253-9B16-8AA57716EAB8}"/>
              </a:ext>
            </a:extLst>
          </p:cNvPr>
          <p:cNvSpPr txBox="1">
            <a:spLocks noChangeArrowheads="1"/>
          </p:cNvSpPr>
          <p:nvPr/>
        </p:nvSpPr>
        <p:spPr bwMode="auto">
          <a:xfrm>
            <a:off x="8153400" y="1219200"/>
            <a:ext cx="298450" cy="366713"/>
          </a:xfrm>
          <a:prstGeom prst="rect">
            <a:avLst/>
          </a:prstGeom>
          <a:noFill/>
          <a:ln w="9525">
            <a:noFill/>
            <a:miter lim="800000"/>
            <a:headEnd/>
            <a:tailEnd type="none" w="med" len="lg"/>
          </a:ln>
          <a:effectLst/>
        </p:spPr>
        <p:txBody>
          <a:bodyPr wrap="none">
            <a:spAutoFit/>
          </a:bodyPr>
          <a:lstStyle/>
          <a:p>
            <a:r>
              <a:rPr lang="en-US"/>
              <a:t>x</a:t>
            </a:r>
          </a:p>
        </p:txBody>
      </p:sp>
      <p:sp>
        <p:nvSpPr>
          <p:cNvPr id="12" name="Text Box 13">
            <a:extLst>
              <a:ext uri="{FF2B5EF4-FFF2-40B4-BE49-F238E27FC236}">
                <a16:creationId xmlns:a16="http://schemas.microsoft.com/office/drawing/2014/main" id="{CEFC3CE1-A2B6-3E66-F788-07FE7A5BBE8A}"/>
              </a:ext>
            </a:extLst>
          </p:cNvPr>
          <p:cNvSpPr txBox="1">
            <a:spLocks noChangeArrowheads="1"/>
          </p:cNvSpPr>
          <p:nvPr/>
        </p:nvSpPr>
        <p:spPr bwMode="auto">
          <a:xfrm>
            <a:off x="7146925" y="188913"/>
            <a:ext cx="298450" cy="366712"/>
          </a:xfrm>
          <a:prstGeom prst="rect">
            <a:avLst/>
          </a:prstGeom>
          <a:noFill/>
          <a:ln w="9525">
            <a:noFill/>
            <a:miter lim="800000"/>
            <a:headEnd/>
            <a:tailEnd type="none" w="med" len="lg"/>
          </a:ln>
          <a:effectLst/>
        </p:spPr>
        <p:txBody>
          <a:bodyPr wrap="none">
            <a:spAutoFit/>
          </a:bodyPr>
          <a:lstStyle/>
          <a:p>
            <a:r>
              <a:rPr lang="en-US"/>
              <a:t>y</a:t>
            </a:r>
          </a:p>
        </p:txBody>
      </p:sp>
      <p:sp>
        <p:nvSpPr>
          <p:cNvPr id="13" name="Line 14">
            <a:extLst>
              <a:ext uri="{FF2B5EF4-FFF2-40B4-BE49-F238E27FC236}">
                <a16:creationId xmlns:a16="http://schemas.microsoft.com/office/drawing/2014/main" id="{6F7ED022-FB87-7DC6-E46B-C332E3B0D3FA}"/>
              </a:ext>
            </a:extLst>
          </p:cNvPr>
          <p:cNvSpPr>
            <a:spLocks noChangeShapeType="1"/>
          </p:cNvSpPr>
          <p:nvPr/>
        </p:nvSpPr>
        <p:spPr bwMode="auto">
          <a:xfrm flipV="1">
            <a:off x="5715000" y="1354138"/>
            <a:ext cx="0" cy="381000"/>
          </a:xfrm>
          <a:prstGeom prst="line">
            <a:avLst/>
          </a:prstGeom>
          <a:noFill/>
          <a:ln w="28575">
            <a:solidFill>
              <a:srgbClr val="FF0000"/>
            </a:solidFill>
            <a:round/>
            <a:headEnd/>
            <a:tailEnd type="triangle" w="med" len="lg"/>
          </a:ln>
          <a:effectLst/>
        </p:spPr>
        <p:txBody>
          <a:bodyPr/>
          <a:lstStyle/>
          <a:p>
            <a:endParaRPr lang="en-US"/>
          </a:p>
        </p:txBody>
      </p:sp>
      <p:sp>
        <p:nvSpPr>
          <p:cNvPr id="14" name="Line 15">
            <a:extLst>
              <a:ext uri="{FF2B5EF4-FFF2-40B4-BE49-F238E27FC236}">
                <a16:creationId xmlns:a16="http://schemas.microsoft.com/office/drawing/2014/main" id="{9CC086F0-38F1-44E4-F70D-B61352F132C1}"/>
              </a:ext>
            </a:extLst>
          </p:cNvPr>
          <p:cNvSpPr>
            <a:spLocks noChangeShapeType="1"/>
          </p:cNvSpPr>
          <p:nvPr/>
        </p:nvSpPr>
        <p:spPr bwMode="auto">
          <a:xfrm>
            <a:off x="5715000" y="1332062"/>
            <a:ext cx="381000" cy="0"/>
          </a:xfrm>
          <a:prstGeom prst="line">
            <a:avLst/>
          </a:prstGeom>
          <a:noFill/>
          <a:ln w="28575">
            <a:solidFill>
              <a:srgbClr val="FF0000"/>
            </a:solidFill>
            <a:round/>
            <a:headEnd/>
            <a:tailEnd type="triangle" w="med" len="lg"/>
          </a:ln>
          <a:effectLst/>
        </p:spPr>
        <p:txBody>
          <a:bodyPr/>
          <a:lstStyle/>
          <a:p>
            <a:endParaRPr lang="en-US"/>
          </a:p>
        </p:txBody>
      </p:sp>
      <p:sp>
        <p:nvSpPr>
          <p:cNvPr id="15" name="Text Box 16">
            <a:extLst>
              <a:ext uri="{FF2B5EF4-FFF2-40B4-BE49-F238E27FC236}">
                <a16:creationId xmlns:a16="http://schemas.microsoft.com/office/drawing/2014/main" id="{B3BD8BE6-AE5F-5769-84C6-306C83991737}"/>
              </a:ext>
            </a:extLst>
          </p:cNvPr>
          <p:cNvSpPr txBox="1">
            <a:spLocks noChangeArrowheads="1"/>
          </p:cNvSpPr>
          <p:nvPr/>
        </p:nvSpPr>
        <p:spPr bwMode="auto">
          <a:xfrm>
            <a:off x="5996077" y="1524793"/>
            <a:ext cx="412750" cy="366713"/>
          </a:xfrm>
          <a:prstGeom prst="rect">
            <a:avLst/>
          </a:prstGeom>
          <a:noFill/>
          <a:ln w="9525">
            <a:noFill/>
            <a:miter lim="800000"/>
            <a:headEnd/>
            <a:tailEnd type="none" w="med" len="lg"/>
          </a:ln>
          <a:effectLst/>
        </p:spPr>
        <p:txBody>
          <a:bodyPr>
            <a:spAutoFit/>
          </a:bodyPr>
          <a:lstStyle/>
          <a:p>
            <a:r>
              <a:rPr lang="en-US"/>
              <a:t>A</a:t>
            </a:r>
            <a:r>
              <a:rPr lang="en-US" baseline="-25000"/>
              <a:t>x</a:t>
            </a:r>
            <a:endParaRPr lang="en-US"/>
          </a:p>
        </p:txBody>
      </p:sp>
      <p:sp>
        <p:nvSpPr>
          <p:cNvPr id="16" name="Text Box 17">
            <a:extLst>
              <a:ext uri="{FF2B5EF4-FFF2-40B4-BE49-F238E27FC236}">
                <a16:creationId xmlns:a16="http://schemas.microsoft.com/office/drawing/2014/main" id="{5F0DCB6B-6C58-5EF7-D376-F43BC819B89D}"/>
              </a:ext>
            </a:extLst>
          </p:cNvPr>
          <p:cNvSpPr txBox="1">
            <a:spLocks noChangeArrowheads="1"/>
          </p:cNvSpPr>
          <p:nvPr/>
        </p:nvSpPr>
        <p:spPr bwMode="auto">
          <a:xfrm>
            <a:off x="2193925" y="798513"/>
            <a:ext cx="336550" cy="366712"/>
          </a:xfrm>
          <a:prstGeom prst="rect">
            <a:avLst/>
          </a:prstGeom>
          <a:noFill/>
          <a:ln w="9525">
            <a:noFill/>
            <a:miter lim="800000"/>
            <a:headEnd/>
            <a:tailEnd type="none" w="med" len="lg"/>
          </a:ln>
          <a:effectLst/>
        </p:spPr>
        <p:txBody>
          <a:bodyPr wrap="none">
            <a:spAutoFit/>
          </a:bodyPr>
          <a:lstStyle/>
          <a:p>
            <a:r>
              <a:rPr lang="en-US"/>
              <a:t>A</a:t>
            </a:r>
          </a:p>
        </p:txBody>
      </p:sp>
      <p:sp>
        <p:nvSpPr>
          <p:cNvPr id="17" name="Text Box 18">
            <a:extLst>
              <a:ext uri="{FF2B5EF4-FFF2-40B4-BE49-F238E27FC236}">
                <a16:creationId xmlns:a16="http://schemas.microsoft.com/office/drawing/2014/main" id="{F77D11EB-26A3-6F73-4200-EC6999C8214D}"/>
              </a:ext>
            </a:extLst>
          </p:cNvPr>
          <p:cNvSpPr txBox="1">
            <a:spLocks noChangeArrowheads="1"/>
          </p:cNvSpPr>
          <p:nvPr/>
        </p:nvSpPr>
        <p:spPr bwMode="auto">
          <a:xfrm>
            <a:off x="5305425" y="1473036"/>
            <a:ext cx="412750" cy="366713"/>
          </a:xfrm>
          <a:prstGeom prst="rect">
            <a:avLst/>
          </a:prstGeom>
          <a:noFill/>
          <a:ln w="9525">
            <a:noFill/>
            <a:miter lim="800000"/>
            <a:headEnd/>
            <a:tailEnd type="none" w="med" len="lg"/>
          </a:ln>
          <a:effectLst/>
        </p:spPr>
        <p:txBody>
          <a:bodyPr>
            <a:spAutoFit/>
          </a:bodyPr>
          <a:lstStyle/>
          <a:p>
            <a:r>
              <a:rPr lang="en-US"/>
              <a:t>A</a:t>
            </a:r>
            <a:r>
              <a:rPr lang="en-US" baseline="-25000"/>
              <a:t>y</a:t>
            </a:r>
            <a:endParaRPr lang="en-US"/>
          </a:p>
        </p:txBody>
      </p:sp>
      <p:sp>
        <p:nvSpPr>
          <p:cNvPr id="19" name="Cylinder 18">
            <a:extLst>
              <a:ext uri="{FF2B5EF4-FFF2-40B4-BE49-F238E27FC236}">
                <a16:creationId xmlns:a16="http://schemas.microsoft.com/office/drawing/2014/main" id="{18DB9AC3-4E53-AC65-7427-EED97E854BF9}"/>
              </a:ext>
            </a:extLst>
          </p:cNvPr>
          <p:cNvSpPr/>
          <p:nvPr/>
        </p:nvSpPr>
        <p:spPr>
          <a:xfrm rot="16200000">
            <a:off x="3322730" y="2425946"/>
            <a:ext cx="198123" cy="166709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ylinder 19">
            <a:extLst>
              <a:ext uri="{FF2B5EF4-FFF2-40B4-BE49-F238E27FC236}">
                <a16:creationId xmlns:a16="http://schemas.microsoft.com/office/drawing/2014/main" id="{DCE3431D-CA6C-57F1-6859-A24A2DF5E9D3}"/>
              </a:ext>
            </a:extLst>
          </p:cNvPr>
          <p:cNvSpPr/>
          <p:nvPr/>
        </p:nvSpPr>
        <p:spPr>
          <a:xfrm rot="16200000">
            <a:off x="3184043" y="3089312"/>
            <a:ext cx="375920" cy="37591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E4777214-731B-1052-CD1A-5282AD2D341B}"/>
              </a:ext>
            </a:extLst>
          </p:cNvPr>
          <p:cNvCxnSpPr/>
          <p:nvPr/>
        </p:nvCxnSpPr>
        <p:spPr>
          <a:xfrm>
            <a:off x="2798078" y="3465233"/>
            <a:ext cx="1280157" cy="0"/>
          </a:xfrm>
          <a:prstGeom prst="line">
            <a:avLst/>
          </a:prstGeom>
        </p:spPr>
        <p:style>
          <a:lnRef idx="1">
            <a:schemeClr val="dk1"/>
          </a:lnRef>
          <a:fillRef idx="0">
            <a:schemeClr val="dk1"/>
          </a:fillRef>
          <a:effectRef idx="0">
            <a:schemeClr val="dk1"/>
          </a:effectRef>
          <a:fontRef idx="minor">
            <a:schemeClr val="tx1"/>
          </a:fontRef>
        </p:style>
      </p:cxnSp>
      <p:sp>
        <p:nvSpPr>
          <p:cNvPr id="22" name="Freeform: Shape 21">
            <a:extLst>
              <a:ext uri="{FF2B5EF4-FFF2-40B4-BE49-F238E27FC236}">
                <a16:creationId xmlns:a16="http://schemas.microsoft.com/office/drawing/2014/main" id="{244E9963-8B4A-D742-311E-6B2B9D653108}"/>
              </a:ext>
            </a:extLst>
          </p:cNvPr>
          <p:cNvSpPr/>
          <p:nvPr/>
        </p:nvSpPr>
        <p:spPr>
          <a:xfrm>
            <a:off x="2879355" y="3485553"/>
            <a:ext cx="1198880" cy="81280"/>
          </a:xfrm>
          <a:custGeom>
            <a:avLst/>
            <a:gdLst>
              <a:gd name="connsiteX0" fmla="*/ 0 w 1198880"/>
              <a:gd name="connsiteY0" fmla="*/ 0 h 81280"/>
              <a:gd name="connsiteX1" fmla="*/ 50800 w 1198880"/>
              <a:gd name="connsiteY1" fmla="*/ 30480 h 81280"/>
              <a:gd name="connsiteX2" fmla="*/ 81280 w 1198880"/>
              <a:gd name="connsiteY2" fmla="*/ 40640 h 81280"/>
              <a:gd name="connsiteX3" fmla="*/ 314960 w 1198880"/>
              <a:gd name="connsiteY3" fmla="*/ 50800 h 81280"/>
              <a:gd name="connsiteX4" fmla="*/ 518160 w 1198880"/>
              <a:gd name="connsiteY4" fmla="*/ 81280 h 81280"/>
              <a:gd name="connsiteX5" fmla="*/ 802640 w 1198880"/>
              <a:gd name="connsiteY5" fmla="*/ 60960 h 81280"/>
              <a:gd name="connsiteX6" fmla="*/ 883920 w 1198880"/>
              <a:gd name="connsiteY6" fmla="*/ 40640 h 81280"/>
              <a:gd name="connsiteX7" fmla="*/ 1188720 w 1198880"/>
              <a:gd name="connsiteY7" fmla="*/ 30480 h 81280"/>
              <a:gd name="connsiteX8" fmla="*/ 1198880 w 1198880"/>
              <a:gd name="connsiteY8" fmla="*/ 0 h 81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8880" h="81280">
                <a:moveTo>
                  <a:pt x="0" y="0"/>
                </a:moveTo>
                <a:cubicBezTo>
                  <a:pt x="16933" y="10160"/>
                  <a:pt x="33137" y="21649"/>
                  <a:pt x="50800" y="30480"/>
                </a:cubicBezTo>
                <a:cubicBezTo>
                  <a:pt x="60379" y="35269"/>
                  <a:pt x="70602" y="39819"/>
                  <a:pt x="81280" y="40640"/>
                </a:cubicBezTo>
                <a:cubicBezTo>
                  <a:pt x="159017" y="46620"/>
                  <a:pt x="237067" y="47413"/>
                  <a:pt x="314960" y="50800"/>
                </a:cubicBezTo>
                <a:cubicBezTo>
                  <a:pt x="477593" y="74033"/>
                  <a:pt x="409957" y="63246"/>
                  <a:pt x="518160" y="81280"/>
                </a:cubicBezTo>
                <a:cubicBezTo>
                  <a:pt x="612987" y="74507"/>
                  <a:pt x="708153" y="71459"/>
                  <a:pt x="802640" y="60960"/>
                </a:cubicBezTo>
                <a:cubicBezTo>
                  <a:pt x="830396" y="57876"/>
                  <a:pt x="856008" y="41570"/>
                  <a:pt x="883920" y="40640"/>
                </a:cubicBezTo>
                <a:lnTo>
                  <a:pt x="1188720" y="30480"/>
                </a:lnTo>
                <a:lnTo>
                  <a:pt x="1198880" y="0"/>
                </a:ln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F821ED6B-A452-7664-7F42-FE35E5A9641F}"/>
              </a:ext>
            </a:extLst>
          </p:cNvPr>
          <p:cNvCxnSpPr>
            <a:cxnSpLocks/>
          </p:cNvCxnSpPr>
          <p:nvPr/>
        </p:nvCxnSpPr>
        <p:spPr>
          <a:xfrm flipH="1" flipV="1">
            <a:off x="3419398" y="2723652"/>
            <a:ext cx="1" cy="47838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C9BDA73E-1F57-88C2-01EA-B22A7358B6B6}"/>
              </a:ext>
            </a:extLst>
          </p:cNvPr>
          <p:cNvCxnSpPr>
            <a:cxnSpLocks/>
          </p:cNvCxnSpPr>
          <p:nvPr/>
        </p:nvCxnSpPr>
        <p:spPr>
          <a:xfrm>
            <a:off x="3427839" y="3269792"/>
            <a:ext cx="456177" cy="345826"/>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25" name="Straight Arrow Connector 24">
            <a:extLst>
              <a:ext uri="{FF2B5EF4-FFF2-40B4-BE49-F238E27FC236}">
                <a16:creationId xmlns:a16="http://schemas.microsoft.com/office/drawing/2014/main" id="{07DC2C9D-844B-3FD7-015A-E92C084617AD}"/>
              </a:ext>
            </a:extLst>
          </p:cNvPr>
          <p:cNvCxnSpPr/>
          <p:nvPr/>
        </p:nvCxnSpPr>
        <p:spPr>
          <a:xfrm flipV="1">
            <a:off x="3427839" y="2311884"/>
            <a:ext cx="0" cy="3220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13870C25-496E-8A8D-17CB-6C4B277AFD12}"/>
              </a:ext>
            </a:extLst>
          </p:cNvPr>
          <p:cNvCxnSpPr/>
          <p:nvPr/>
        </p:nvCxnSpPr>
        <p:spPr>
          <a:xfrm>
            <a:off x="3910100" y="3653831"/>
            <a:ext cx="297615" cy="2381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27" name="Group 26">
            <a:extLst>
              <a:ext uri="{FF2B5EF4-FFF2-40B4-BE49-F238E27FC236}">
                <a16:creationId xmlns:a16="http://schemas.microsoft.com/office/drawing/2014/main" id="{3B21ABEB-C024-AC88-07FA-8C6A8A979709}"/>
              </a:ext>
            </a:extLst>
          </p:cNvPr>
          <p:cNvGrpSpPr/>
          <p:nvPr/>
        </p:nvGrpSpPr>
        <p:grpSpPr>
          <a:xfrm>
            <a:off x="3098365" y="3174072"/>
            <a:ext cx="141271" cy="173400"/>
            <a:chOff x="5009182" y="4751425"/>
            <a:chExt cx="141271" cy="188631"/>
          </a:xfrm>
        </p:grpSpPr>
        <p:sp>
          <p:nvSpPr>
            <p:cNvPr id="103" name="Oval 102">
              <a:extLst>
                <a:ext uri="{FF2B5EF4-FFF2-40B4-BE49-F238E27FC236}">
                  <a16:creationId xmlns:a16="http://schemas.microsoft.com/office/drawing/2014/main" id="{A01F8801-A2A3-B53E-1BFD-6823B16A6F0A}"/>
                </a:ext>
              </a:extLst>
            </p:cNvPr>
            <p:cNvSpPr/>
            <p:nvPr/>
          </p:nvSpPr>
          <p:spPr>
            <a:xfrm>
              <a:off x="5104445" y="4751425"/>
              <a:ext cx="46008" cy="18863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a:extLst>
                <a:ext uri="{FF2B5EF4-FFF2-40B4-BE49-F238E27FC236}">
                  <a16:creationId xmlns:a16="http://schemas.microsoft.com/office/drawing/2014/main" id="{9CB4B299-0002-4631-E7B0-85C0978415FF}"/>
                </a:ext>
              </a:extLst>
            </p:cNvPr>
            <p:cNvSpPr/>
            <p:nvPr/>
          </p:nvSpPr>
          <p:spPr>
            <a:xfrm>
              <a:off x="5009182" y="4751425"/>
              <a:ext cx="109158" cy="1828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8" name="Straight Arrow Connector 27">
            <a:extLst>
              <a:ext uri="{FF2B5EF4-FFF2-40B4-BE49-F238E27FC236}">
                <a16:creationId xmlns:a16="http://schemas.microsoft.com/office/drawing/2014/main" id="{5F12CE8A-45C6-4CB2-19EC-3FBE23DFF370}"/>
              </a:ext>
            </a:extLst>
          </p:cNvPr>
          <p:cNvCxnSpPr/>
          <p:nvPr/>
        </p:nvCxnSpPr>
        <p:spPr>
          <a:xfrm flipH="1">
            <a:off x="2157500" y="3241036"/>
            <a:ext cx="3048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0" name="Cylinder 89">
            <a:extLst>
              <a:ext uri="{FF2B5EF4-FFF2-40B4-BE49-F238E27FC236}">
                <a16:creationId xmlns:a16="http://schemas.microsoft.com/office/drawing/2014/main" id="{FE3D5FE9-7005-426B-2632-E0E0FB49DD5D}"/>
              </a:ext>
            </a:extLst>
          </p:cNvPr>
          <p:cNvSpPr/>
          <p:nvPr/>
        </p:nvSpPr>
        <p:spPr>
          <a:xfrm rot="16200000">
            <a:off x="5318303" y="2772764"/>
            <a:ext cx="198123" cy="973457"/>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Cylinder 90">
            <a:extLst>
              <a:ext uri="{FF2B5EF4-FFF2-40B4-BE49-F238E27FC236}">
                <a16:creationId xmlns:a16="http://schemas.microsoft.com/office/drawing/2014/main" id="{3BB9DE4C-6074-9D9A-B1C7-DA7269E7DEA7}"/>
              </a:ext>
            </a:extLst>
          </p:cNvPr>
          <p:cNvSpPr/>
          <p:nvPr/>
        </p:nvSpPr>
        <p:spPr>
          <a:xfrm rot="16200000">
            <a:off x="5558740" y="3089312"/>
            <a:ext cx="375920" cy="37591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2" name="Straight Connector 91">
            <a:extLst>
              <a:ext uri="{FF2B5EF4-FFF2-40B4-BE49-F238E27FC236}">
                <a16:creationId xmlns:a16="http://schemas.microsoft.com/office/drawing/2014/main" id="{F46A89FD-3CBD-73B0-4828-36DD405B11EE}"/>
              </a:ext>
            </a:extLst>
          </p:cNvPr>
          <p:cNvCxnSpPr/>
          <p:nvPr/>
        </p:nvCxnSpPr>
        <p:spPr>
          <a:xfrm>
            <a:off x="5140470" y="3465232"/>
            <a:ext cx="1280157" cy="0"/>
          </a:xfrm>
          <a:prstGeom prst="line">
            <a:avLst/>
          </a:prstGeom>
        </p:spPr>
        <p:style>
          <a:lnRef idx="1">
            <a:schemeClr val="dk1"/>
          </a:lnRef>
          <a:fillRef idx="0">
            <a:schemeClr val="dk1"/>
          </a:fillRef>
          <a:effectRef idx="0">
            <a:schemeClr val="dk1"/>
          </a:effectRef>
          <a:fontRef idx="minor">
            <a:schemeClr val="tx1"/>
          </a:fontRef>
        </p:style>
      </p:cxnSp>
      <p:sp>
        <p:nvSpPr>
          <p:cNvPr id="93" name="Freeform: Shape 92">
            <a:extLst>
              <a:ext uri="{FF2B5EF4-FFF2-40B4-BE49-F238E27FC236}">
                <a16:creationId xmlns:a16="http://schemas.microsoft.com/office/drawing/2014/main" id="{56B1F1E3-6B60-D6E7-D254-7CDCE9022B94}"/>
              </a:ext>
            </a:extLst>
          </p:cNvPr>
          <p:cNvSpPr/>
          <p:nvPr/>
        </p:nvSpPr>
        <p:spPr>
          <a:xfrm>
            <a:off x="5221747" y="3485552"/>
            <a:ext cx="1198880" cy="81280"/>
          </a:xfrm>
          <a:custGeom>
            <a:avLst/>
            <a:gdLst>
              <a:gd name="connsiteX0" fmla="*/ 0 w 1198880"/>
              <a:gd name="connsiteY0" fmla="*/ 0 h 81280"/>
              <a:gd name="connsiteX1" fmla="*/ 50800 w 1198880"/>
              <a:gd name="connsiteY1" fmla="*/ 30480 h 81280"/>
              <a:gd name="connsiteX2" fmla="*/ 81280 w 1198880"/>
              <a:gd name="connsiteY2" fmla="*/ 40640 h 81280"/>
              <a:gd name="connsiteX3" fmla="*/ 314960 w 1198880"/>
              <a:gd name="connsiteY3" fmla="*/ 50800 h 81280"/>
              <a:gd name="connsiteX4" fmla="*/ 518160 w 1198880"/>
              <a:gd name="connsiteY4" fmla="*/ 81280 h 81280"/>
              <a:gd name="connsiteX5" fmla="*/ 802640 w 1198880"/>
              <a:gd name="connsiteY5" fmla="*/ 60960 h 81280"/>
              <a:gd name="connsiteX6" fmla="*/ 883920 w 1198880"/>
              <a:gd name="connsiteY6" fmla="*/ 40640 h 81280"/>
              <a:gd name="connsiteX7" fmla="*/ 1188720 w 1198880"/>
              <a:gd name="connsiteY7" fmla="*/ 30480 h 81280"/>
              <a:gd name="connsiteX8" fmla="*/ 1198880 w 1198880"/>
              <a:gd name="connsiteY8" fmla="*/ 0 h 81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8880" h="81280">
                <a:moveTo>
                  <a:pt x="0" y="0"/>
                </a:moveTo>
                <a:cubicBezTo>
                  <a:pt x="16933" y="10160"/>
                  <a:pt x="33137" y="21649"/>
                  <a:pt x="50800" y="30480"/>
                </a:cubicBezTo>
                <a:cubicBezTo>
                  <a:pt x="60379" y="35269"/>
                  <a:pt x="70602" y="39819"/>
                  <a:pt x="81280" y="40640"/>
                </a:cubicBezTo>
                <a:cubicBezTo>
                  <a:pt x="159017" y="46620"/>
                  <a:pt x="237067" y="47413"/>
                  <a:pt x="314960" y="50800"/>
                </a:cubicBezTo>
                <a:cubicBezTo>
                  <a:pt x="477593" y="74033"/>
                  <a:pt x="409957" y="63246"/>
                  <a:pt x="518160" y="81280"/>
                </a:cubicBezTo>
                <a:cubicBezTo>
                  <a:pt x="612987" y="74507"/>
                  <a:pt x="708153" y="71459"/>
                  <a:pt x="802640" y="60960"/>
                </a:cubicBezTo>
                <a:cubicBezTo>
                  <a:pt x="830396" y="57876"/>
                  <a:pt x="856008" y="41570"/>
                  <a:pt x="883920" y="40640"/>
                </a:cubicBezTo>
                <a:lnTo>
                  <a:pt x="1188720" y="30480"/>
                </a:lnTo>
                <a:lnTo>
                  <a:pt x="1198880" y="0"/>
                </a:ln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4" name="Group 93">
            <a:extLst>
              <a:ext uri="{FF2B5EF4-FFF2-40B4-BE49-F238E27FC236}">
                <a16:creationId xmlns:a16="http://schemas.microsoft.com/office/drawing/2014/main" id="{EE5B96E5-B32C-A0F0-8D01-C16DC556BE4B}"/>
              </a:ext>
            </a:extLst>
          </p:cNvPr>
          <p:cNvGrpSpPr/>
          <p:nvPr/>
        </p:nvGrpSpPr>
        <p:grpSpPr>
          <a:xfrm>
            <a:off x="5447650" y="3174526"/>
            <a:ext cx="141271" cy="172844"/>
            <a:chOff x="5009182" y="4751425"/>
            <a:chExt cx="141271" cy="188631"/>
          </a:xfrm>
        </p:grpSpPr>
        <p:sp>
          <p:nvSpPr>
            <p:cNvPr id="101" name="Oval 100">
              <a:extLst>
                <a:ext uri="{FF2B5EF4-FFF2-40B4-BE49-F238E27FC236}">
                  <a16:creationId xmlns:a16="http://schemas.microsoft.com/office/drawing/2014/main" id="{67F2E662-9D40-6FFE-3275-2F14A2A68DB6}"/>
                </a:ext>
              </a:extLst>
            </p:cNvPr>
            <p:cNvSpPr/>
            <p:nvPr/>
          </p:nvSpPr>
          <p:spPr>
            <a:xfrm>
              <a:off x="5104445" y="4751425"/>
              <a:ext cx="46008" cy="18863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61650C82-2D10-AB87-7A90-9D6DDA008CB4}"/>
                </a:ext>
              </a:extLst>
            </p:cNvPr>
            <p:cNvSpPr/>
            <p:nvPr/>
          </p:nvSpPr>
          <p:spPr>
            <a:xfrm>
              <a:off x="5009182" y="4751425"/>
              <a:ext cx="109158" cy="1828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5" name="Straight Arrow Connector 94">
            <a:extLst>
              <a:ext uri="{FF2B5EF4-FFF2-40B4-BE49-F238E27FC236}">
                <a16:creationId xmlns:a16="http://schemas.microsoft.com/office/drawing/2014/main" id="{209AAD9C-10F4-A4F7-2459-55854A810E30}"/>
              </a:ext>
            </a:extLst>
          </p:cNvPr>
          <p:cNvCxnSpPr>
            <a:cxnSpLocks/>
          </p:cNvCxnSpPr>
          <p:nvPr/>
        </p:nvCxnSpPr>
        <p:spPr>
          <a:xfrm flipH="1" flipV="1">
            <a:off x="5761790" y="2723651"/>
            <a:ext cx="1" cy="47838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96" name="Straight Arrow Connector 95">
            <a:extLst>
              <a:ext uri="{FF2B5EF4-FFF2-40B4-BE49-F238E27FC236}">
                <a16:creationId xmlns:a16="http://schemas.microsoft.com/office/drawing/2014/main" id="{F64E00F1-CEDB-B95F-E65C-E8A9D068574C}"/>
              </a:ext>
            </a:extLst>
          </p:cNvPr>
          <p:cNvCxnSpPr>
            <a:cxnSpLocks/>
          </p:cNvCxnSpPr>
          <p:nvPr/>
        </p:nvCxnSpPr>
        <p:spPr>
          <a:xfrm>
            <a:off x="5770231" y="3269791"/>
            <a:ext cx="456177" cy="345826"/>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97" name="Straight Arrow Connector 96">
            <a:extLst>
              <a:ext uri="{FF2B5EF4-FFF2-40B4-BE49-F238E27FC236}">
                <a16:creationId xmlns:a16="http://schemas.microsoft.com/office/drawing/2014/main" id="{AEC00ADB-6C5F-DD1A-75E9-F5B4B31D6C3E}"/>
              </a:ext>
            </a:extLst>
          </p:cNvPr>
          <p:cNvCxnSpPr/>
          <p:nvPr/>
        </p:nvCxnSpPr>
        <p:spPr>
          <a:xfrm flipH="1">
            <a:off x="5816778" y="3241036"/>
            <a:ext cx="518632" cy="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98" name="Straight Arrow Connector 97">
            <a:extLst>
              <a:ext uri="{FF2B5EF4-FFF2-40B4-BE49-F238E27FC236}">
                <a16:creationId xmlns:a16="http://schemas.microsoft.com/office/drawing/2014/main" id="{97681404-F3DA-25F7-AD87-71598507C802}"/>
              </a:ext>
            </a:extLst>
          </p:cNvPr>
          <p:cNvCxnSpPr/>
          <p:nvPr/>
        </p:nvCxnSpPr>
        <p:spPr>
          <a:xfrm flipV="1">
            <a:off x="5746700" y="2311884"/>
            <a:ext cx="0" cy="3220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9" name="Straight Arrow Connector 98">
            <a:extLst>
              <a:ext uri="{FF2B5EF4-FFF2-40B4-BE49-F238E27FC236}">
                <a16:creationId xmlns:a16="http://schemas.microsoft.com/office/drawing/2014/main" id="{C133B2EF-D5CC-77D7-BC7B-2581F7D3B681}"/>
              </a:ext>
            </a:extLst>
          </p:cNvPr>
          <p:cNvCxnSpPr/>
          <p:nvPr/>
        </p:nvCxnSpPr>
        <p:spPr>
          <a:xfrm>
            <a:off x="6232340" y="3644371"/>
            <a:ext cx="297615" cy="2381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0" name="Straight Arrow Connector 99">
            <a:extLst>
              <a:ext uri="{FF2B5EF4-FFF2-40B4-BE49-F238E27FC236}">
                <a16:creationId xmlns:a16="http://schemas.microsoft.com/office/drawing/2014/main" id="{EDAA7E69-6A9E-6EA1-E48F-3470A9141EB6}"/>
              </a:ext>
            </a:extLst>
          </p:cNvPr>
          <p:cNvCxnSpPr/>
          <p:nvPr/>
        </p:nvCxnSpPr>
        <p:spPr>
          <a:xfrm flipH="1">
            <a:off x="4595750" y="3255095"/>
            <a:ext cx="3048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9F5C4F71-01A0-AD69-EC0D-3E7230CA346F}"/>
              </a:ext>
            </a:extLst>
          </p:cNvPr>
          <p:cNvSpPr txBox="1"/>
          <p:nvPr/>
        </p:nvSpPr>
        <p:spPr>
          <a:xfrm>
            <a:off x="2098776" y="3220054"/>
            <a:ext cx="243978"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z</a:t>
            </a:r>
          </a:p>
        </p:txBody>
      </p:sp>
      <p:sp>
        <p:nvSpPr>
          <p:cNvPr id="31" name="TextBox 30">
            <a:extLst>
              <a:ext uri="{FF2B5EF4-FFF2-40B4-BE49-F238E27FC236}">
                <a16:creationId xmlns:a16="http://schemas.microsoft.com/office/drawing/2014/main" id="{C2F95B1C-FF29-D578-E7E6-F7A576B486B7}"/>
              </a:ext>
            </a:extLst>
          </p:cNvPr>
          <p:cNvSpPr txBox="1"/>
          <p:nvPr/>
        </p:nvSpPr>
        <p:spPr>
          <a:xfrm>
            <a:off x="3993730" y="3862108"/>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32" name="TextBox 31">
            <a:extLst>
              <a:ext uri="{FF2B5EF4-FFF2-40B4-BE49-F238E27FC236}">
                <a16:creationId xmlns:a16="http://schemas.microsoft.com/office/drawing/2014/main" id="{A91AA263-71F9-9DEF-B302-3930BCE37601}"/>
              </a:ext>
            </a:extLst>
          </p:cNvPr>
          <p:cNvSpPr txBox="1"/>
          <p:nvPr/>
        </p:nvSpPr>
        <p:spPr>
          <a:xfrm>
            <a:off x="3426209" y="2195911"/>
            <a:ext cx="253596"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y</a:t>
            </a:r>
          </a:p>
        </p:txBody>
      </p:sp>
      <p:sp>
        <p:nvSpPr>
          <p:cNvPr id="33" name="TextBox 32">
            <a:extLst>
              <a:ext uri="{FF2B5EF4-FFF2-40B4-BE49-F238E27FC236}">
                <a16:creationId xmlns:a16="http://schemas.microsoft.com/office/drawing/2014/main" id="{1B0FC1DA-2AB5-F399-D328-174264391A4C}"/>
              </a:ext>
            </a:extLst>
          </p:cNvPr>
          <p:cNvSpPr txBox="1"/>
          <p:nvPr/>
        </p:nvSpPr>
        <p:spPr>
          <a:xfrm>
            <a:off x="5760273" y="2219892"/>
            <a:ext cx="253596"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y</a:t>
            </a:r>
          </a:p>
        </p:txBody>
      </p:sp>
      <p:sp>
        <p:nvSpPr>
          <p:cNvPr id="34" name="TextBox 33">
            <a:extLst>
              <a:ext uri="{FF2B5EF4-FFF2-40B4-BE49-F238E27FC236}">
                <a16:creationId xmlns:a16="http://schemas.microsoft.com/office/drawing/2014/main" id="{B6E04F93-FFEC-47DD-90D4-EA549BBECB01}"/>
              </a:ext>
            </a:extLst>
          </p:cNvPr>
          <p:cNvSpPr txBox="1"/>
          <p:nvPr/>
        </p:nvSpPr>
        <p:spPr>
          <a:xfrm>
            <a:off x="4555098" y="3241036"/>
            <a:ext cx="243978"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z</a:t>
            </a:r>
          </a:p>
        </p:txBody>
      </p:sp>
      <p:sp>
        <p:nvSpPr>
          <p:cNvPr id="35" name="TextBox 34">
            <a:extLst>
              <a:ext uri="{FF2B5EF4-FFF2-40B4-BE49-F238E27FC236}">
                <a16:creationId xmlns:a16="http://schemas.microsoft.com/office/drawing/2014/main" id="{7A888A19-9A61-4790-9729-29EA68B35023}"/>
              </a:ext>
            </a:extLst>
          </p:cNvPr>
          <p:cNvSpPr txBox="1"/>
          <p:nvPr/>
        </p:nvSpPr>
        <p:spPr>
          <a:xfrm>
            <a:off x="6279965" y="3784635"/>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36" name="Cylinder 35">
            <a:extLst>
              <a:ext uri="{FF2B5EF4-FFF2-40B4-BE49-F238E27FC236}">
                <a16:creationId xmlns:a16="http://schemas.microsoft.com/office/drawing/2014/main" id="{57EBF2DC-1BB6-68F5-B20F-1299EF5A495C}"/>
              </a:ext>
            </a:extLst>
          </p:cNvPr>
          <p:cNvSpPr/>
          <p:nvPr/>
        </p:nvSpPr>
        <p:spPr>
          <a:xfrm rot="16200000">
            <a:off x="3408735" y="4487988"/>
            <a:ext cx="198123" cy="1667096"/>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ylinder 36">
            <a:extLst>
              <a:ext uri="{FF2B5EF4-FFF2-40B4-BE49-F238E27FC236}">
                <a16:creationId xmlns:a16="http://schemas.microsoft.com/office/drawing/2014/main" id="{B194DB12-2636-84D6-0410-8EC590182D3A}"/>
              </a:ext>
            </a:extLst>
          </p:cNvPr>
          <p:cNvSpPr/>
          <p:nvPr/>
        </p:nvSpPr>
        <p:spPr>
          <a:xfrm rot="16200000">
            <a:off x="3270048" y="5151354"/>
            <a:ext cx="375920" cy="37591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id="{FBFDC0CA-44A9-B1D5-093C-7149FB30E44A}"/>
              </a:ext>
            </a:extLst>
          </p:cNvPr>
          <p:cNvCxnSpPr/>
          <p:nvPr/>
        </p:nvCxnSpPr>
        <p:spPr>
          <a:xfrm>
            <a:off x="2884083" y="5527275"/>
            <a:ext cx="1280157" cy="0"/>
          </a:xfrm>
          <a:prstGeom prst="line">
            <a:avLst/>
          </a:prstGeom>
        </p:spPr>
        <p:style>
          <a:lnRef idx="1">
            <a:schemeClr val="dk1"/>
          </a:lnRef>
          <a:fillRef idx="0">
            <a:schemeClr val="dk1"/>
          </a:fillRef>
          <a:effectRef idx="0">
            <a:schemeClr val="dk1"/>
          </a:effectRef>
          <a:fontRef idx="minor">
            <a:schemeClr val="tx1"/>
          </a:fontRef>
        </p:style>
      </p:cxnSp>
      <p:sp>
        <p:nvSpPr>
          <p:cNvPr id="39" name="Freeform: Shape 38">
            <a:extLst>
              <a:ext uri="{FF2B5EF4-FFF2-40B4-BE49-F238E27FC236}">
                <a16:creationId xmlns:a16="http://schemas.microsoft.com/office/drawing/2014/main" id="{07458995-8463-31B6-437C-179377DAFCB9}"/>
              </a:ext>
            </a:extLst>
          </p:cNvPr>
          <p:cNvSpPr/>
          <p:nvPr/>
        </p:nvSpPr>
        <p:spPr>
          <a:xfrm>
            <a:off x="2965360" y="5547595"/>
            <a:ext cx="1198880" cy="81280"/>
          </a:xfrm>
          <a:custGeom>
            <a:avLst/>
            <a:gdLst>
              <a:gd name="connsiteX0" fmla="*/ 0 w 1198880"/>
              <a:gd name="connsiteY0" fmla="*/ 0 h 81280"/>
              <a:gd name="connsiteX1" fmla="*/ 50800 w 1198880"/>
              <a:gd name="connsiteY1" fmla="*/ 30480 h 81280"/>
              <a:gd name="connsiteX2" fmla="*/ 81280 w 1198880"/>
              <a:gd name="connsiteY2" fmla="*/ 40640 h 81280"/>
              <a:gd name="connsiteX3" fmla="*/ 314960 w 1198880"/>
              <a:gd name="connsiteY3" fmla="*/ 50800 h 81280"/>
              <a:gd name="connsiteX4" fmla="*/ 518160 w 1198880"/>
              <a:gd name="connsiteY4" fmla="*/ 81280 h 81280"/>
              <a:gd name="connsiteX5" fmla="*/ 802640 w 1198880"/>
              <a:gd name="connsiteY5" fmla="*/ 60960 h 81280"/>
              <a:gd name="connsiteX6" fmla="*/ 883920 w 1198880"/>
              <a:gd name="connsiteY6" fmla="*/ 40640 h 81280"/>
              <a:gd name="connsiteX7" fmla="*/ 1188720 w 1198880"/>
              <a:gd name="connsiteY7" fmla="*/ 30480 h 81280"/>
              <a:gd name="connsiteX8" fmla="*/ 1198880 w 1198880"/>
              <a:gd name="connsiteY8" fmla="*/ 0 h 81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8880" h="81280">
                <a:moveTo>
                  <a:pt x="0" y="0"/>
                </a:moveTo>
                <a:cubicBezTo>
                  <a:pt x="16933" y="10160"/>
                  <a:pt x="33137" y="21649"/>
                  <a:pt x="50800" y="30480"/>
                </a:cubicBezTo>
                <a:cubicBezTo>
                  <a:pt x="60379" y="35269"/>
                  <a:pt x="70602" y="39819"/>
                  <a:pt x="81280" y="40640"/>
                </a:cubicBezTo>
                <a:cubicBezTo>
                  <a:pt x="159017" y="46620"/>
                  <a:pt x="237067" y="47413"/>
                  <a:pt x="314960" y="50800"/>
                </a:cubicBezTo>
                <a:cubicBezTo>
                  <a:pt x="477593" y="74033"/>
                  <a:pt x="409957" y="63246"/>
                  <a:pt x="518160" y="81280"/>
                </a:cubicBezTo>
                <a:cubicBezTo>
                  <a:pt x="612987" y="74507"/>
                  <a:pt x="708153" y="71459"/>
                  <a:pt x="802640" y="60960"/>
                </a:cubicBezTo>
                <a:cubicBezTo>
                  <a:pt x="830396" y="57876"/>
                  <a:pt x="856008" y="41570"/>
                  <a:pt x="883920" y="40640"/>
                </a:cubicBezTo>
                <a:lnTo>
                  <a:pt x="1188720" y="30480"/>
                </a:lnTo>
                <a:lnTo>
                  <a:pt x="1198880" y="0"/>
                </a:ln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Arrow Connector 39">
            <a:extLst>
              <a:ext uri="{FF2B5EF4-FFF2-40B4-BE49-F238E27FC236}">
                <a16:creationId xmlns:a16="http://schemas.microsoft.com/office/drawing/2014/main" id="{F32BD698-85F0-DAFD-795C-61DE5BF9704A}"/>
              </a:ext>
            </a:extLst>
          </p:cNvPr>
          <p:cNvCxnSpPr>
            <a:cxnSpLocks/>
          </p:cNvCxnSpPr>
          <p:nvPr/>
        </p:nvCxnSpPr>
        <p:spPr>
          <a:xfrm flipH="1" flipV="1">
            <a:off x="3505403" y="4785694"/>
            <a:ext cx="1" cy="47838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41" name="Straight Arrow Connector 40">
            <a:extLst>
              <a:ext uri="{FF2B5EF4-FFF2-40B4-BE49-F238E27FC236}">
                <a16:creationId xmlns:a16="http://schemas.microsoft.com/office/drawing/2014/main" id="{E14CB3B3-E7A9-47C6-8E43-41119C80CFF1}"/>
              </a:ext>
            </a:extLst>
          </p:cNvPr>
          <p:cNvCxnSpPr>
            <a:cxnSpLocks/>
          </p:cNvCxnSpPr>
          <p:nvPr/>
        </p:nvCxnSpPr>
        <p:spPr>
          <a:xfrm>
            <a:off x="3513844" y="5331834"/>
            <a:ext cx="456177" cy="345826"/>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42" name="Straight Arrow Connector 41">
            <a:extLst>
              <a:ext uri="{FF2B5EF4-FFF2-40B4-BE49-F238E27FC236}">
                <a16:creationId xmlns:a16="http://schemas.microsoft.com/office/drawing/2014/main" id="{F085AD2B-0491-26E6-F25D-A71E10B3E085}"/>
              </a:ext>
            </a:extLst>
          </p:cNvPr>
          <p:cNvCxnSpPr>
            <a:cxnSpLocks/>
          </p:cNvCxnSpPr>
          <p:nvPr/>
        </p:nvCxnSpPr>
        <p:spPr>
          <a:xfrm flipV="1">
            <a:off x="3478795" y="4128550"/>
            <a:ext cx="0" cy="1746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CA07BCC5-3AA5-40D8-5420-596B433A0656}"/>
              </a:ext>
            </a:extLst>
          </p:cNvPr>
          <p:cNvCxnSpPr/>
          <p:nvPr/>
        </p:nvCxnSpPr>
        <p:spPr>
          <a:xfrm>
            <a:off x="4336432" y="6012113"/>
            <a:ext cx="297615" cy="2381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44" name="Group 43">
            <a:extLst>
              <a:ext uri="{FF2B5EF4-FFF2-40B4-BE49-F238E27FC236}">
                <a16:creationId xmlns:a16="http://schemas.microsoft.com/office/drawing/2014/main" id="{758074C2-FC26-1DA4-79ED-6ED74E7DA134}"/>
              </a:ext>
            </a:extLst>
          </p:cNvPr>
          <p:cNvGrpSpPr/>
          <p:nvPr/>
        </p:nvGrpSpPr>
        <p:grpSpPr>
          <a:xfrm>
            <a:off x="3184370" y="5236114"/>
            <a:ext cx="141271" cy="173400"/>
            <a:chOff x="5009182" y="4751425"/>
            <a:chExt cx="141271" cy="188631"/>
          </a:xfrm>
        </p:grpSpPr>
        <p:sp>
          <p:nvSpPr>
            <p:cNvPr id="88" name="Oval 87">
              <a:extLst>
                <a:ext uri="{FF2B5EF4-FFF2-40B4-BE49-F238E27FC236}">
                  <a16:creationId xmlns:a16="http://schemas.microsoft.com/office/drawing/2014/main" id="{741332AD-6E96-E624-B13E-7C17FC9A50A9}"/>
                </a:ext>
              </a:extLst>
            </p:cNvPr>
            <p:cNvSpPr/>
            <p:nvPr/>
          </p:nvSpPr>
          <p:spPr>
            <a:xfrm>
              <a:off x="5104445" y="4751425"/>
              <a:ext cx="46008" cy="18863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CC2D02AE-E3FA-22FA-3BE2-92BA7401D1A3}"/>
                </a:ext>
              </a:extLst>
            </p:cNvPr>
            <p:cNvSpPr/>
            <p:nvPr/>
          </p:nvSpPr>
          <p:spPr>
            <a:xfrm>
              <a:off x="5009182" y="4751425"/>
              <a:ext cx="109158" cy="1828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45" name="Straight Arrow Connector 44">
            <a:extLst>
              <a:ext uri="{FF2B5EF4-FFF2-40B4-BE49-F238E27FC236}">
                <a16:creationId xmlns:a16="http://schemas.microsoft.com/office/drawing/2014/main" id="{937CC41D-08B0-5932-1623-5326F3624027}"/>
              </a:ext>
            </a:extLst>
          </p:cNvPr>
          <p:cNvCxnSpPr/>
          <p:nvPr/>
        </p:nvCxnSpPr>
        <p:spPr>
          <a:xfrm flipH="1">
            <a:off x="2243505" y="5303078"/>
            <a:ext cx="3048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6" name="TextBox 45">
            <a:extLst>
              <a:ext uri="{FF2B5EF4-FFF2-40B4-BE49-F238E27FC236}">
                <a16:creationId xmlns:a16="http://schemas.microsoft.com/office/drawing/2014/main" id="{BFE79322-1C3F-E974-64E8-AE5E08FAF7B8}"/>
              </a:ext>
            </a:extLst>
          </p:cNvPr>
          <p:cNvSpPr txBox="1"/>
          <p:nvPr/>
        </p:nvSpPr>
        <p:spPr>
          <a:xfrm>
            <a:off x="2184781" y="5282096"/>
            <a:ext cx="243978"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z</a:t>
            </a:r>
          </a:p>
        </p:txBody>
      </p:sp>
      <p:sp>
        <p:nvSpPr>
          <p:cNvPr id="47" name="TextBox 46">
            <a:extLst>
              <a:ext uri="{FF2B5EF4-FFF2-40B4-BE49-F238E27FC236}">
                <a16:creationId xmlns:a16="http://schemas.microsoft.com/office/drawing/2014/main" id="{D03115F7-9B63-7915-F14E-217EA4493A3B}"/>
              </a:ext>
            </a:extLst>
          </p:cNvPr>
          <p:cNvSpPr txBox="1"/>
          <p:nvPr/>
        </p:nvSpPr>
        <p:spPr>
          <a:xfrm>
            <a:off x="4310799" y="6157802"/>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48" name="TextBox 47">
            <a:extLst>
              <a:ext uri="{FF2B5EF4-FFF2-40B4-BE49-F238E27FC236}">
                <a16:creationId xmlns:a16="http://schemas.microsoft.com/office/drawing/2014/main" id="{D84CAAD8-CB2F-67D9-6E5D-3B6568CA3B7F}"/>
              </a:ext>
            </a:extLst>
          </p:cNvPr>
          <p:cNvSpPr txBox="1"/>
          <p:nvPr/>
        </p:nvSpPr>
        <p:spPr>
          <a:xfrm>
            <a:off x="3571521" y="3990051"/>
            <a:ext cx="253596"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y</a:t>
            </a:r>
          </a:p>
        </p:txBody>
      </p:sp>
      <p:sp>
        <p:nvSpPr>
          <p:cNvPr id="75" name="Cylinder 74">
            <a:extLst>
              <a:ext uri="{FF2B5EF4-FFF2-40B4-BE49-F238E27FC236}">
                <a16:creationId xmlns:a16="http://schemas.microsoft.com/office/drawing/2014/main" id="{4F6832C3-4B15-286B-79FE-EB518CE8D604}"/>
              </a:ext>
            </a:extLst>
          </p:cNvPr>
          <p:cNvSpPr/>
          <p:nvPr/>
        </p:nvSpPr>
        <p:spPr>
          <a:xfrm rot="16200000">
            <a:off x="5435277" y="4798743"/>
            <a:ext cx="198123" cy="973457"/>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Cylinder 75">
            <a:extLst>
              <a:ext uri="{FF2B5EF4-FFF2-40B4-BE49-F238E27FC236}">
                <a16:creationId xmlns:a16="http://schemas.microsoft.com/office/drawing/2014/main" id="{A8E6953D-B44D-9872-DC1E-4648D1C21EB0}"/>
              </a:ext>
            </a:extLst>
          </p:cNvPr>
          <p:cNvSpPr/>
          <p:nvPr/>
        </p:nvSpPr>
        <p:spPr>
          <a:xfrm rot="16200000">
            <a:off x="5675714" y="5115291"/>
            <a:ext cx="375920" cy="375919"/>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Connector 76">
            <a:extLst>
              <a:ext uri="{FF2B5EF4-FFF2-40B4-BE49-F238E27FC236}">
                <a16:creationId xmlns:a16="http://schemas.microsoft.com/office/drawing/2014/main" id="{8ABBA5CD-5FB8-3D8A-68DF-F765412E4F4D}"/>
              </a:ext>
            </a:extLst>
          </p:cNvPr>
          <p:cNvCxnSpPr/>
          <p:nvPr/>
        </p:nvCxnSpPr>
        <p:spPr>
          <a:xfrm>
            <a:off x="5257444" y="5491211"/>
            <a:ext cx="1280157" cy="0"/>
          </a:xfrm>
          <a:prstGeom prst="line">
            <a:avLst/>
          </a:prstGeom>
        </p:spPr>
        <p:style>
          <a:lnRef idx="1">
            <a:schemeClr val="dk1"/>
          </a:lnRef>
          <a:fillRef idx="0">
            <a:schemeClr val="dk1"/>
          </a:fillRef>
          <a:effectRef idx="0">
            <a:schemeClr val="dk1"/>
          </a:effectRef>
          <a:fontRef idx="minor">
            <a:schemeClr val="tx1"/>
          </a:fontRef>
        </p:style>
      </p:cxnSp>
      <p:sp>
        <p:nvSpPr>
          <p:cNvPr id="78" name="Freeform: Shape 77">
            <a:extLst>
              <a:ext uri="{FF2B5EF4-FFF2-40B4-BE49-F238E27FC236}">
                <a16:creationId xmlns:a16="http://schemas.microsoft.com/office/drawing/2014/main" id="{3089EB16-F668-57C5-9665-7356BB6884D6}"/>
              </a:ext>
            </a:extLst>
          </p:cNvPr>
          <p:cNvSpPr/>
          <p:nvPr/>
        </p:nvSpPr>
        <p:spPr>
          <a:xfrm>
            <a:off x="5338721" y="5511531"/>
            <a:ext cx="1198880" cy="81280"/>
          </a:xfrm>
          <a:custGeom>
            <a:avLst/>
            <a:gdLst>
              <a:gd name="connsiteX0" fmla="*/ 0 w 1198880"/>
              <a:gd name="connsiteY0" fmla="*/ 0 h 81280"/>
              <a:gd name="connsiteX1" fmla="*/ 50800 w 1198880"/>
              <a:gd name="connsiteY1" fmla="*/ 30480 h 81280"/>
              <a:gd name="connsiteX2" fmla="*/ 81280 w 1198880"/>
              <a:gd name="connsiteY2" fmla="*/ 40640 h 81280"/>
              <a:gd name="connsiteX3" fmla="*/ 314960 w 1198880"/>
              <a:gd name="connsiteY3" fmla="*/ 50800 h 81280"/>
              <a:gd name="connsiteX4" fmla="*/ 518160 w 1198880"/>
              <a:gd name="connsiteY4" fmla="*/ 81280 h 81280"/>
              <a:gd name="connsiteX5" fmla="*/ 802640 w 1198880"/>
              <a:gd name="connsiteY5" fmla="*/ 60960 h 81280"/>
              <a:gd name="connsiteX6" fmla="*/ 883920 w 1198880"/>
              <a:gd name="connsiteY6" fmla="*/ 40640 h 81280"/>
              <a:gd name="connsiteX7" fmla="*/ 1188720 w 1198880"/>
              <a:gd name="connsiteY7" fmla="*/ 30480 h 81280"/>
              <a:gd name="connsiteX8" fmla="*/ 1198880 w 1198880"/>
              <a:gd name="connsiteY8" fmla="*/ 0 h 81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8880" h="81280">
                <a:moveTo>
                  <a:pt x="0" y="0"/>
                </a:moveTo>
                <a:cubicBezTo>
                  <a:pt x="16933" y="10160"/>
                  <a:pt x="33137" y="21649"/>
                  <a:pt x="50800" y="30480"/>
                </a:cubicBezTo>
                <a:cubicBezTo>
                  <a:pt x="60379" y="35269"/>
                  <a:pt x="70602" y="39819"/>
                  <a:pt x="81280" y="40640"/>
                </a:cubicBezTo>
                <a:cubicBezTo>
                  <a:pt x="159017" y="46620"/>
                  <a:pt x="237067" y="47413"/>
                  <a:pt x="314960" y="50800"/>
                </a:cubicBezTo>
                <a:cubicBezTo>
                  <a:pt x="477593" y="74033"/>
                  <a:pt x="409957" y="63246"/>
                  <a:pt x="518160" y="81280"/>
                </a:cubicBezTo>
                <a:cubicBezTo>
                  <a:pt x="612987" y="74507"/>
                  <a:pt x="708153" y="71459"/>
                  <a:pt x="802640" y="60960"/>
                </a:cubicBezTo>
                <a:cubicBezTo>
                  <a:pt x="830396" y="57876"/>
                  <a:pt x="856008" y="41570"/>
                  <a:pt x="883920" y="40640"/>
                </a:cubicBezTo>
                <a:lnTo>
                  <a:pt x="1188720" y="30480"/>
                </a:lnTo>
                <a:lnTo>
                  <a:pt x="1198880" y="0"/>
                </a:lnTo>
              </a:path>
            </a:pathLst>
          </a:cu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9" name="Group 78">
            <a:extLst>
              <a:ext uri="{FF2B5EF4-FFF2-40B4-BE49-F238E27FC236}">
                <a16:creationId xmlns:a16="http://schemas.microsoft.com/office/drawing/2014/main" id="{1D2A7436-C294-4FE2-6906-79CF57631721}"/>
              </a:ext>
            </a:extLst>
          </p:cNvPr>
          <p:cNvGrpSpPr/>
          <p:nvPr/>
        </p:nvGrpSpPr>
        <p:grpSpPr>
          <a:xfrm>
            <a:off x="5564624" y="5200505"/>
            <a:ext cx="141271" cy="172844"/>
            <a:chOff x="5009182" y="4751425"/>
            <a:chExt cx="141271" cy="188631"/>
          </a:xfrm>
        </p:grpSpPr>
        <p:sp>
          <p:nvSpPr>
            <p:cNvPr id="86" name="Oval 85">
              <a:extLst>
                <a:ext uri="{FF2B5EF4-FFF2-40B4-BE49-F238E27FC236}">
                  <a16:creationId xmlns:a16="http://schemas.microsoft.com/office/drawing/2014/main" id="{915D7843-01E1-2FE6-C00E-718FC9992A53}"/>
                </a:ext>
              </a:extLst>
            </p:cNvPr>
            <p:cNvSpPr/>
            <p:nvPr/>
          </p:nvSpPr>
          <p:spPr>
            <a:xfrm>
              <a:off x="5104445" y="4751425"/>
              <a:ext cx="46008" cy="18863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26FF3541-125D-1009-C1B3-285F72080F71}"/>
                </a:ext>
              </a:extLst>
            </p:cNvPr>
            <p:cNvSpPr/>
            <p:nvPr/>
          </p:nvSpPr>
          <p:spPr>
            <a:xfrm>
              <a:off x="5009182" y="4751425"/>
              <a:ext cx="109158" cy="1828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80" name="Straight Arrow Connector 79">
            <a:extLst>
              <a:ext uri="{FF2B5EF4-FFF2-40B4-BE49-F238E27FC236}">
                <a16:creationId xmlns:a16="http://schemas.microsoft.com/office/drawing/2014/main" id="{B0756C1B-76D2-9F44-FADA-9825E2F10DD2}"/>
              </a:ext>
            </a:extLst>
          </p:cNvPr>
          <p:cNvCxnSpPr>
            <a:cxnSpLocks/>
          </p:cNvCxnSpPr>
          <p:nvPr/>
        </p:nvCxnSpPr>
        <p:spPr>
          <a:xfrm flipH="1" flipV="1">
            <a:off x="5878764" y="4749630"/>
            <a:ext cx="1" cy="47838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81" name="Straight Arrow Connector 80">
            <a:extLst>
              <a:ext uri="{FF2B5EF4-FFF2-40B4-BE49-F238E27FC236}">
                <a16:creationId xmlns:a16="http://schemas.microsoft.com/office/drawing/2014/main" id="{8B34FF89-CB9A-A2FD-B805-1CB74A5BFAFD}"/>
              </a:ext>
            </a:extLst>
          </p:cNvPr>
          <p:cNvCxnSpPr>
            <a:cxnSpLocks/>
          </p:cNvCxnSpPr>
          <p:nvPr/>
        </p:nvCxnSpPr>
        <p:spPr>
          <a:xfrm>
            <a:off x="5887205" y="5295770"/>
            <a:ext cx="456177" cy="345826"/>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82" name="Straight Arrow Connector 81">
            <a:extLst>
              <a:ext uri="{FF2B5EF4-FFF2-40B4-BE49-F238E27FC236}">
                <a16:creationId xmlns:a16="http://schemas.microsoft.com/office/drawing/2014/main" id="{0ADB8091-7C47-427C-A922-AFE8A6A28433}"/>
              </a:ext>
            </a:extLst>
          </p:cNvPr>
          <p:cNvCxnSpPr/>
          <p:nvPr/>
        </p:nvCxnSpPr>
        <p:spPr>
          <a:xfrm flipH="1">
            <a:off x="5933752" y="5267015"/>
            <a:ext cx="518632" cy="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83" name="Straight Arrow Connector 82">
            <a:extLst>
              <a:ext uri="{FF2B5EF4-FFF2-40B4-BE49-F238E27FC236}">
                <a16:creationId xmlns:a16="http://schemas.microsoft.com/office/drawing/2014/main" id="{24B671D9-5FAA-82D3-A88A-659FD766B762}"/>
              </a:ext>
            </a:extLst>
          </p:cNvPr>
          <p:cNvCxnSpPr>
            <a:cxnSpLocks/>
          </p:cNvCxnSpPr>
          <p:nvPr/>
        </p:nvCxnSpPr>
        <p:spPr>
          <a:xfrm flipV="1">
            <a:off x="5870012" y="4368237"/>
            <a:ext cx="0" cy="364484"/>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84" name="Straight Arrow Connector 83">
            <a:extLst>
              <a:ext uri="{FF2B5EF4-FFF2-40B4-BE49-F238E27FC236}">
                <a16:creationId xmlns:a16="http://schemas.microsoft.com/office/drawing/2014/main" id="{95DBF0B3-F143-814D-5C88-8FF51EEE517F}"/>
              </a:ext>
            </a:extLst>
          </p:cNvPr>
          <p:cNvCxnSpPr/>
          <p:nvPr/>
        </p:nvCxnSpPr>
        <p:spPr>
          <a:xfrm>
            <a:off x="6758617" y="5999052"/>
            <a:ext cx="297615" cy="2381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5" name="Straight Arrow Connector 84">
            <a:extLst>
              <a:ext uri="{FF2B5EF4-FFF2-40B4-BE49-F238E27FC236}">
                <a16:creationId xmlns:a16="http://schemas.microsoft.com/office/drawing/2014/main" id="{3B5F01F2-407B-CAB7-9F36-C930C0C1F37C}"/>
              </a:ext>
            </a:extLst>
          </p:cNvPr>
          <p:cNvCxnSpPr/>
          <p:nvPr/>
        </p:nvCxnSpPr>
        <p:spPr>
          <a:xfrm flipH="1">
            <a:off x="4712724" y="5281074"/>
            <a:ext cx="3048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0" name="TextBox 49">
            <a:extLst>
              <a:ext uri="{FF2B5EF4-FFF2-40B4-BE49-F238E27FC236}">
                <a16:creationId xmlns:a16="http://schemas.microsoft.com/office/drawing/2014/main" id="{79987C7C-17AA-C2E1-0EB1-4D86B474BD1B}"/>
              </a:ext>
            </a:extLst>
          </p:cNvPr>
          <p:cNvSpPr txBox="1"/>
          <p:nvPr/>
        </p:nvSpPr>
        <p:spPr>
          <a:xfrm>
            <a:off x="5988495" y="4048821"/>
            <a:ext cx="253596"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y</a:t>
            </a:r>
          </a:p>
        </p:txBody>
      </p:sp>
      <p:sp>
        <p:nvSpPr>
          <p:cNvPr id="51" name="TextBox 50">
            <a:extLst>
              <a:ext uri="{FF2B5EF4-FFF2-40B4-BE49-F238E27FC236}">
                <a16:creationId xmlns:a16="http://schemas.microsoft.com/office/drawing/2014/main" id="{6039A1D2-EB29-E66F-70B4-448ACB8F15E8}"/>
              </a:ext>
            </a:extLst>
          </p:cNvPr>
          <p:cNvSpPr txBox="1"/>
          <p:nvPr/>
        </p:nvSpPr>
        <p:spPr>
          <a:xfrm>
            <a:off x="4686658" y="5330015"/>
            <a:ext cx="243978"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z</a:t>
            </a:r>
          </a:p>
        </p:txBody>
      </p:sp>
      <p:sp>
        <p:nvSpPr>
          <p:cNvPr id="52" name="TextBox 51">
            <a:extLst>
              <a:ext uri="{FF2B5EF4-FFF2-40B4-BE49-F238E27FC236}">
                <a16:creationId xmlns:a16="http://schemas.microsoft.com/office/drawing/2014/main" id="{8E57604A-F26F-F910-0C3F-72D19ED32E3D}"/>
              </a:ext>
            </a:extLst>
          </p:cNvPr>
          <p:cNvSpPr txBox="1"/>
          <p:nvPr/>
        </p:nvSpPr>
        <p:spPr>
          <a:xfrm>
            <a:off x="6674856" y="6118115"/>
            <a:ext cx="261610" cy="27699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53" name="Arc 52">
            <a:extLst>
              <a:ext uri="{FF2B5EF4-FFF2-40B4-BE49-F238E27FC236}">
                <a16:creationId xmlns:a16="http://schemas.microsoft.com/office/drawing/2014/main" id="{18CC68BF-76E1-8B38-5B65-43260A265CC9}"/>
              </a:ext>
            </a:extLst>
          </p:cNvPr>
          <p:cNvSpPr/>
          <p:nvPr/>
        </p:nvSpPr>
        <p:spPr>
          <a:xfrm rot="17760232">
            <a:off x="3512723" y="5366347"/>
            <a:ext cx="324963" cy="180115"/>
          </a:xfrm>
          <a:prstGeom prst="arc">
            <a:avLst>
              <a:gd name="adj1" fmla="val 7553702"/>
              <a:gd name="adj2" fmla="val 2693465"/>
            </a:avLst>
          </a:prstGeom>
          <a:ln w="28575">
            <a:solidFill>
              <a:srgbClr val="FF0000"/>
            </a:solidFill>
            <a:headEnd type="triangl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4" name="Arc 53">
            <a:extLst>
              <a:ext uri="{FF2B5EF4-FFF2-40B4-BE49-F238E27FC236}">
                <a16:creationId xmlns:a16="http://schemas.microsoft.com/office/drawing/2014/main" id="{8A0B60FA-DA5B-7BE4-391C-CF046513ED64}"/>
              </a:ext>
            </a:extLst>
          </p:cNvPr>
          <p:cNvSpPr/>
          <p:nvPr/>
        </p:nvSpPr>
        <p:spPr>
          <a:xfrm>
            <a:off x="3342921" y="4933857"/>
            <a:ext cx="324963" cy="145030"/>
          </a:xfrm>
          <a:prstGeom prst="arc">
            <a:avLst>
              <a:gd name="adj1" fmla="val 7553702"/>
              <a:gd name="adj2" fmla="val 2693465"/>
            </a:avLst>
          </a:prstGeom>
          <a:ln w="28575">
            <a:solidFill>
              <a:srgbClr val="FF0000"/>
            </a:solidFill>
            <a:headEnd type="triangl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5" name="Arc 54">
            <a:extLst>
              <a:ext uri="{FF2B5EF4-FFF2-40B4-BE49-F238E27FC236}">
                <a16:creationId xmlns:a16="http://schemas.microsoft.com/office/drawing/2014/main" id="{C41975B1-55D6-9596-6452-918368990F00}"/>
              </a:ext>
            </a:extLst>
          </p:cNvPr>
          <p:cNvSpPr/>
          <p:nvPr/>
        </p:nvSpPr>
        <p:spPr>
          <a:xfrm>
            <a:off x="5730868" y="5002396"/>
            <a:ext cx="324963" cy="145030"/>
          </a:xfrm>
          <a:prstGeom prst="arc">
            <a:avLst>
              <a:gd name="adj1" fmla="val 7553702"/>
              <a:gd name="adj2" fmla="val 2693465"/>
            </a:avLst>
          </a:prstGeom>
          <a:ln w="28575">
            <a:solidFill>
              <a:srgbClr val="FF0000"/>
            </a:solidFill>
            <a:headEnd type="triangl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6" name="Arc 55">
            <a:extLst>
              <a:ext uri="{FF2B5EF4-FFF2-40B4-BE49-F238E27FC236}">
                <a16:creationId xmlns:a16="http://schemas.microsoft.com/office/drawing/2014/main" id="{99DF85D1-6DBC-3EDC-2F61-FC7AEF8CACA0}"/>
              </a:ext>
            </a:extLst>
          </p:cNvPr>
          <p:cNvSpPr/>
          <p:nvPr/>
        </p:nvSpPr>
        <p:spPr>
          <a:xfrm rot="17760232">
            <a:off x="5982620" y="5416131"/>
            <a:ext cx="324963" cy="192376"/>
          </a:xfrm>
          <a:prstGeom prst="arc">
            <a:avLst>
              <a:gd name="adj1" fmla="val 7553702"/>
              <a:gd name="adj2" fmla="val 2693465"/>
            </a:avLst>
          </a:prstGeom>
          <a:ln w="28575">
            <a:solidFill>
              <a:srgbClr val="FF0000"/>
            </a:solidFill>
            <a:headEnd type="triangl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57" name="TextBox 56">
            <a:extLst>
              <a:ext uri="{FF2B5EF4-FFF2-40B4-BE49-F238E27FC236}">
                <a16:creationId xmlns:a16="http://schemas.microsoft.com/office/drawing/2014/main" id="{98522C7A-EA54-B1D6-12DF-1DE991F9A1D0}"/>
              </a:ext>
            </a:extLst>
          </p:cNvPr>
          <p:cNvSpPr txBox="1"/>
          <p:nvPr/>
        </p:nvSpPr>
        <p:spPr>
          <a:xfrm flipH="1">
            <a:off x="3919053" y="3476457"/>
            <a:ext cx="451514"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R</a:t>
            </a:r>
            <a:r>
              <a:rPr lang="en-US" sz="1200" i="1" baseline="-25000" dirty="0">
                <a:latin typeface="Times New Roman" panose="02020603050405020304" pitchFamily="18" charset="0"/>
                <a:cs typeface="Times New Roman" panose="02020603050405020304" pitchFamily="18" charset="0"/>
              </a:rPr>
              <a:t>x</a:t>
            </a:r>
          </a:p>
        </p:txBody>
      </p:sp>
      <p:sp>
        <p:nvSpPr>
          <p:cNvPr id="58" name="TextBox 57">
            <a:extLst>
              <a:ext uri="{FF2B5EF4-FFF2-40B4-BE49-F238E27FC236}">
                <a16:creationId xmlns:a16="http://schemas.microsoft.com/office/drawing/2014/main" id="{075BAB35-D87F-A259-ECF7-90BA717E3AB9}"/>
              </a:ext>
            </a:extLst>
          </p:cNvPr>
          <p:cNvSpPr txBox="1"/>
          <p:nvPr/>
        </p:nvSpPr>
        <p:spPr>
          <a:xfrm flipH="1">
            <a:off x="3454048" y="2622065"/>
            <a:ext cx="451514"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R</a:t>
            </a:r>
            <a:r>
              <a:rPr lang="en-US" sz="1200" i="1" baseline="-25000" dirty="0">
                <a:latin typeface="Times New Roman" panose="02020603050405020304" pitchFamily="18" charset="0"/>
                <a:cs typeface="Times New Roman" panose="02020603050405020304" pitchFamily="18" charset="0"/>
              </a:rPr>
              <a:t>y</a:t>
            </a:r>
          </a:p>
        </p:txBody>
      </p:sp>
      <p:sp>
        <p:nvSpPr>
          <p:cNvPr id="59" name="TextBox 58">
            <a:extLst>
              <a:ext uri="{FF2B5EF4-FFF2-40B4-BE49-F238E27FC236}">
                <a16:creationId xmlns:a16="http://schemas.microsoft.com/office/drawing/2014/main" id="{2C4F6AF0-516D-A1B8-5332-7B2E99DF523C}"/>
              </a:ext>
            </a:extLst>
          </p:cNvPr>
          <p:cNvSpPr txBox="1"/>
          <p:nvPr/>
        </p:nvSpPr>
        <p:spPr>
          <a:xfrm flipH="1">
            <a:off x="5800773" y="2641865"/>
            <a:ext cx="451514"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R</a:t>
            </a:r>
            <a:r>
              <a:rPr lang="en-US" sz="1200" i="1" baseline="-25000" dirty="0">
                <a:latin typeface="Times New Roman" panose="02020603050405020304" pitchFamily="18" charset="0"/>
                <a:cs typeface="Times New Roman" panose="02020603050405020304" pitchFamily="18" charset="0"/>
              </a:rPr>
              <a:t>y</a:t>
            </a:r>
          </a:p>
        </p:txBody>
      </p:sp>
      <p:sp>
        <p:nvSpPr>
          <p:cNvPr id="60" name="TextBox 59">
            <a:extLst>
              <a:ext uri="{FF2B5EF4-FFF2-40B4-BE49-F238E27FC236}">
                <a16:creationId xmlns:a16="http://schemas.microsoft.com/office/drawing/2014/main" id="{19617498-931B-124A-CB53-0DC04F6288DE}"/>
              </a:ext>
            </a:extLst>
          </p:cNvPr>
          <p:cNvSpPr txBox="1"/>
          <p:nvPr/>
        </p:nvSpPr>
        <p:spPr>
          <a:xfrm flipH="1">
            <a:off x="6265128" y="3508389"/>
            <a:ext cx="458070"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R</a:t>
            </a:r>
            <a:r>
              <a:rPr lang="en-US" sz="1200" i="1" baseline="-25000" dirty="0">
                <a:latin typeface="Times New Roman" panose="02020603050405020304" pitchFamily="18" charset="0"/>
                <a:cs typeface="Times New Roman" panose="02020603050405020304" pitchFamily="18" charset="0"/>
              </a:rPr>
              <a:t>x</a:t>
            </a:r>
          </a:p>
        </p:txBody>
      </p:sp>
      <p:sp>
        <p:nvSpPr>
          <p:cNvPr id="61" name="TextBox 60">
            <a:extLst>
              <a:ext uri="{FF2B5EF4-FFF2-40B4-BE49-F238E27FC236}">
                <a16:creationId xmlns:a16="http://schemas.microsoft.com/office/drawing/2014/main" id="{E8394F07-355F-A8E6-3135-C471B9B62A0D}"/>
              </a:ext>
            </a:extLst>
          </p:cNvPr>
          <p:cNvSpPr txBox="1"/>
          <p:nvPr/>
        </p:nvSpPr>
        <p:spPr>
          <a:xfrm flipH="1">
            <a:off x="6349437" y="3096455"/>
            <a:ext cx="451514"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R</a:t>
            </a:r>
            <a:r>
              <a:rPr lang="en-US" sz="1200" i="1" baseline="-25000" dirty="0">
                <a:latin typeface="Times New Roman" panose="02020603050405020304" pitchFamily="18" charset="0"/>
                <a:cs typeface="Times New Roman" panose="02020603050405020304" pitchFamily="18" charset="0"/>
              </a:rPr>
              <a:t>z</a:t>
            </a:r>
          </a:p>
        </p:txBody>
      </p:sp>
      <p:sp>
        <p:nvSpPr>
          <p:cNvPr id="62" name="TextBox 61">
            <a:extLst>
              <a:ext uri="{FF2B5EF4-FFF2-40B4-BE49-F238E27FC236}">
                <a16:creationId xmlns:a16="http://schemas.microsoft.com/office/drawing/2014/main" id="{03FF57FF-C659-E3AD-BD49-A84BA66337A0}"/>
              </a:ext>
            </a:extLst>
          </p:cNvPr>
          <p:cNvSpPr txBox="1"/>
          <p:nvPr/>
        </p:nvSpPr>
        <p:spPr>
          <a:xfrm flipH="1">
            <a:off x="6500454" y="5566486"/>
            <a:ext cx="414257"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R</a:t>
            </a:r>
            <a:r>
              <a:rPr lang="en-US" sz="1200" i="1" baseline="-25000" dirty="0">
                <a:latin typeface="Times New Roman" panose="02020603050405020304" pitchFamily="18" charset="0"/>
                <a:cs typeface="Times New Roman" panose="02020603050405020304" pitchFamily="18" charset="0"/>
              </a:rPr>
              <a:t>x</a:t>
            </a:r>
          </a:p>
        </p:txBody>
      </p:sp>
      <p:sp>
        <p:nvSpPr>
          <p:cNvPr id="63" name="TextBox 62">
            <a:extLst>
              <a:ext uri="{FF2B5EF4-FFF2-40B4-BE49-F238E27FC236}">
                <a16:creationId xmlns:a16="http://schemas.microsoft.com/office/drawing/2014/main" id="{48991895-2F5C-00BF-E763-647DC3D16408}"/>
              </a:ext>
            </a:extLst>
          </p:cNvPr>
          <p:cNvSpPr txBox="1"/>
          <p:nvPr/>
        </p:nvSpPr>
        <p:spPr>
          <a:xfrm flipH="1">
            <a:off x="4105594" y="5596615"/>
            <a:ext cx="458070"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R</a:t>
            </a:r>
            <a:r>
              <a:rPr lang="en-US" sz="1200" i="1" baseline="-25000" dirty="0">
                <a:latin typeface="Times New Roman" panose="02020603050405020304" pitchFamily="18" charset="0"/>
                <a:cs typeface="Times New Roman" panose="02020603050405020304" pitchFamily="18" charset="0"/>
              </a:rPr>
              <a:t>x</a:t>
            </a:r>
          </a:p>
        </p:txBody>
      </p:sp>
      <p:sp>
        <p:nvSpPr>
          <p:cNvPr id="64" name="TextBox 63">
            <a:extLst>
              <a:ext uri="{FF2B5EF4-FFF2-40B4-BE49-F238E27FC236}">
                <a16:creationId xmlns:a16="http://schemas.microsoft.com/office/drawing/2014/main" id="{C8997960-3441-E22D-C94C-F8D96D5EBAC2}"/>
              </a:ext>
            </a:extLst>
          </p:cNvPr>
          <p:cNvSpPr txBox="1"/>
          <p:nvPr/>
        </p:nvSpPr>
        <p:spPr>
          <a:xfrm flipH="1">
            <a:off x="5904808" y="4411515"/>
            <a:ext cx="451514"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R</a:t>
            </a:r>
            <a:r>
              <a:rPr lang="en-US" sz="1200" i="1" baseline="-25000" dirty="0">
                <a:latin typeface="Times New Roman" panose="02020603050405020304" pitchFamily="18" charset="0"/>
                <a:cs typeface="Times New Roman" panose="02020603050405020304" pitchFamily="18" charset="0"/>
              </a:rPr>
              <a:t>y</a:t>
            </a:r>
          </a:p>
        </p:txBody>
      </p:sp>
      <p:sp>
        <p:nvSpPr>
          <p:cNvPr id="65" name="TextBox 64">
            <a:extLst>
              <a:ext uri="{FF2B5EF4-FFF2-40B4-BE49-F238E27FC236}">
                <a16:creationId xmlns:a16="http://schemas.microsoft.com/office/drawing/2014/main" id="{5828211E-2FB2-5EC1-CE57-932C4F3C7281}"/>
              </a:ext>
            </a:extLst>
          </p:cNvPr>
          <p:cNvSpPr txBox="1"/>
          <p:nvPr/>
        </p:nvSpPr>
        <p:spPr>
          <a:xfrm flipH="1">
            <a:off x="3518507" y="4469447"/>
            <a:ext cx="451514"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R</a:t>
            </a:r>
            <a:r>
              <a:rPr lang="en-US" sz="1200" i="1" baseline="-25000" dirty="0">
                <a:latin typeface="Times New Roman" panose="02020603050405020304" pitchFamily="18" charset="0"/>
                <a:cs typeface="Times New Roman" panose="02020603050405020304" pitchFamily="18" charset="0"/>
              </a:rPr>
              <a:t>y</a:t>
            </a:r>
          </a:p>
        </p:txBody>
      </p:sp>
      <p:sp>
        <p:nvSpPr>
          <p:cNvPr id="66" name="TextBox 65">
            <a:extLst>
              <a:ext uri="{FF2B5EF4-FFF2-40B4-BE49-F238E27FC236}">
                <a16:creationId xmlns:a16="http://schemas.microsoft.com/office/drawing/2014/main" id="{AEF19E7D-42F0-B978-49C3-8D2F4A8FC951}"/>
              </a:ext>
            </a:extLst>
          </p:cNvPr>
          <p:cNvSpPr txBox="1"/>
          <p:nvPr/>
        </p:nvSpPr>
        <p:spPr>
          <a:xfrm flipH="1">
            <a:off x="6481826" y="5114483"/>
            <a:ext cx="451514"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R</a:t>
            </a:r>
            <a:r>
              <a:rPr lang="en-US" sz="1200" i="1" baseline="-25000" dirty="0">
                <a:latin typeface="Times New Roman" panose="02020603050405020304" pitchFamily="18" charset="0"/>
                <a:cs typeface="Times New Roman" panose="02020603050405020304" pitchFamily="18" charset="0"/>
              </a:rPr>
              <a:t>z</a:t>
            </a:r>
          </a:p>
        </p:txBody>
      </p:sp>
      <p:sp>
        <p:nvSpPr>
          <p:cNvPr id="67" name="TextBox 66">
            <a:extLst>
              <a:ext uri="{FF2B5EF4-FFF2-40B4-BE49-F238E27FC236}">
                <a16:creationId xmlns:a16="http://schemas.microsoft.com/office/drawing/2014/main" id="{04EB37F3-AFDA-B0F1-D29D-B63CC41CD06E}"/>
              </a:ext>
            </a:extLst>
          </p:cNvPr>
          <p:cNvSpPr txBox="1"/>
          <p:nvPr/>
        </p:nvSpPr>
        <p:spPr>
          <a:xfrm flipH="1">
            <a:off x="3391362" y="5627272"/>
            <a:ext cx="410524"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M</a:t>
            </a:r>
            <a:r>
              <a:rPr lang="en-US" sz="1200" i="1" baseline="-25000" dirty="0">
                <a:latin typeface="Times New Roman" panose="02020603050405020304" pitchFamily="18" charset="0"/>
                <a:cs typeface="Times New Roman" panose="02020603050405020304" pitchFamily="18" charset="0"/>
              </a:rPr>
              <a:t>x</a:t>
            </a:r>
          </a:p>
        </p:txBody>
      </p:sp>
      <p:sp>
        <p:nvSpPr>
          <p:cNvPr id="68" name="TextBox 67">
            <a:extLst>
              <a:ext uri="{FF2B5EF4-FFF2-40B4-BE49-F238E27FC236}">
                <a16:creationId xmlns:a16="http://schemas.microsoft.com/office/drawing/2014/main" id="{67C1862C-0269-1EFC-913B-DCE198EBB33B}"/>
              </a:ext>
            </a:extLst>
          </p:cNvPr>
          <p:cNvSpPr txBox="1"/>
          <p:nvPr/>
        </p:nvSpPr>
        <p:spPr>
          <a:xfrm flipH="1">
            <a:off x="5767029" y="5647777"/>
            <a:ext cx="410524"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M</a:t>
            </a:r>
            <a:r>
              <a:rPr lang="en-US" sz="1200" i="1" baseline="-25000" dirty="0">
                <a:latin typeface="Times New Roman" panose="02020603050405020304" pitchFamily="18" charset="0"/>
                <a:cs typeface="Times New Roman" panose="02020603050405020304" pitchFamily="18" charset="0"/>
              </a:rPr>
              <a:t>x</a:t>
            </a:r>
          </a:p>
        </p:txBody>
      </p:sp>
      <p:sp>
        <p:nvSpPr>
          <p:cNvPr id="69" name="TextBox 68">
            <a:extLst>
              <a:ext uri="{FF2B5EF4-FFF2-40B4-BE49-F238E27FC236}">
                <a16:creationId xmlns:a16="http://schemas.microsoft.com/office/drawing/2014/main" id="{129F9806-B582-750F-B5B9-F2931119010D}"/>
              </a:ext>
            </a:extLst>
          </p:cNvPr>
          <p:cNvSpPr txBox="1"/>
          <p:nvPr/>
        </p:nvSpPr>
        <p:spPr>
          <a:xfrm flipH="1">
            <a:off x="3074371" y="4702347"/>
            <a:ext cx="410524"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M</a:t>
            </a:r>
            <a:r>
              <a:rPr lang="en-US" sz="1200" i="1" baseline="-25000" dirty="0">
                <a:latin typeface="Times New Roman" panose="02020603050405020304" pitchFamily="18" charset="0"/>
                <a:cs typeface="Times New Roman" panose="02020603050405020304" pitchFamily="18" charset="0"/>
              </a:rPr>
              <a:t>y</a:t>
            </a:r>
          </a:p>
        </p:txBody>
      </p:sp>
      <p:sp>
        <p:nvSpPr>
          <p:cNvPr id="70" name="TextBox 69">
            <a:extLst>
              <a:ext uri="{FF2B5EF4-FFF2-40B4-BE49-F238E27FC236}">
                <a16:creationId xmlns:a16="http://schemas.microsoft.com/office/drawing/2014/main" id="{64254F08-7D17-646A-6BE3-B198BAA802BD}"/>
              </a:ext>
            </a:extLst>
          </p:cNvPr>
          <p:cNvSpPr txBox="1"/>
          <p:nvPr/>
        </p:nvSpPr>
        <p:spPr>
          <a:xfrm flipH="1">
            <a:off x="5468520" y="4732721"/>
            <a:ext cx="410524" cy="27699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M</a:t>
            </a:r>
            <a:r>
              <a:rPr lang="en-US" sz="1200" i="1" baseline="-25000" dirty="0">
                <a:latin typeface="Times New Roman" panose="02020603050405020304" pitchFamily="18" charset="0"/>
                <a:cs typeface="Times New Roman" panose="02020603050405020304" pitchFamily="18" charset="0"/>
              </a:rPr>
              <a:t>y</a:t>
            </a:r>
          </a:p>
        </p:txBody>
      </p:sp>
      <p:sp>
        <p:nvSpPr>
          <p:cNvPr id="71" name="TextBox 70">
            <a:extLst>
              <a:ext uri="{FF2B5EF4-FFF2-40B4-BE49-F238E27FC236}">
                <a16:creationId xmlns:a16="http://schemas.microsoft.com/office/drawing/2014/main" id="{7BD74D4D-6741-AB49-149B-47C9DB08CABC}"/>
              </a:ext>
            </a:extLst>
          </p:cNvPr>
          <p:cNvSpPr txBox="1"/>
          <p:nvPr/>
        </p:nvSpPr>
        <p:spPr>
          <a:xfrm>
            <a:off x="3159916" y="3688734"/>
            <a:ext cx="35618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72" name="TextBox 71">
            <a:extLst>
              <a:ext uri="{FF2B5EF4-FFF2-40B4-BE49-F238E27FC236}">
                <a16:creationId xmlns:a16="http://schemas.microsoft.com/office/drawing/2014/main" id="{7DD22C56-6FBD-0834-4969-4F793798A4A7}"/>
              </a:ext>
            </a:extLst>
          </p:cNvPr>
          <p:cNvSpPr txBox="1"/>
          <p:nvPr/>
        </p:nvSpPr>
        <p:spPr>
          <a:xfrm>
            <a:off x="5549184" y="3637965"/>
            <a:ext cx="364202"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73" name="TextBox 72">
            <a:extLst>
              <a:ext uri="{FF2B5EF4-FFF2-40B4-BE49-F238E27FC236}">
                <a16:creationId xmlns:a16="http://schemas.microsoft.com/office/drawing/2014/main" id="{59B25A04-7900-9D07-C859-48F5F05690A2}"/>
              </a:ext>
            </a:extLst>
          </p:cNvPr>
          <p:cNvSpPr txBox="1"/>
          <p:nvPr/>
        </p:nvSpPr>
        <p:spPr>
          <a:xfrm>
            <a:off x="3270048" y="5947383"/>
            <a:ext cx="35618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(c)</a:t>
            </a:r>
          </a:p>
        </p:txBody>
      </p:sp>
      <p:sp>
        <p:nvSpPr>
          <p:cNvPr id="74" name="TextBox 73">
            <a:extLst>
              <a:ext uri="{FF2B5EF4-FFF2-40B4-BE49-F238E27FC236}">
                <a16:creationId xmlns:a16="http://schemas.microsoft.com/office/drawing/2014/main" id="{0A3B74F0-B5C0-E45B-E1DA-4959C4106A91}"/>
              </a:ext>
            </a:extLst>
          </p:cNvPr>
          <p:cNvSpPr txBox="1"/>
          <p:nvPr/>
        </p:nvSpPr>
        <p:spPr>
          <a:xfrm>
            <a:off x="5634618" y="5985664"/>
            <a:ext cx="364202"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(d)</a:t>
            </a:r>
          </a:p>
        </p:txBody>
      </p:sp>
      <p:sp>
        <p:nvSpPr>
          <p:cNvPr id="105" name="TextBox 104">
            <a:extLst>
              <a:ext uri="{FF2B5EF4-FFF2-40B4-BE49-F238E27FC236}">
                <a16:creationId xmlns:a16="http://schemas.microsoft.com/office/drawing/2014/main" id="{0B6A039A-37D5-2148-1558-DF4C3D070DC6}"/>
              </a:ext>
            </a:extLst>
          </p:cNvPr>
          <p:cNvSpPr txBox="1"/>
          <p:nvPr/>
        </p:nvSpPr>
        <p:spPr>
          <a:xfrm>
            <a:off x="489940" y="2137380"/>
            <a:ext cx="1069524" cy="369332"/>
          </a:xfrm>
          <a:prstGeom prst="rect">
            <a:avLst/>
          </a:prstGeom>
          <a:noFill/>
        </p:spPr>
        <p:txBody>
          <a:bodyPr wrap="none" rtlCol="0">
            <a:spAutoFit/>
          </a:bodyPr>
          <a:lstStyle/>
          <a:p>
            <a:r>
              <a:rPr lang="en-US" dirty="0"/>
              <a:t>bearings</a:t>
            </a:r>
          </a:p>
        </p:txBody>
      </p:sp>
      <p:sp>
        <p:nvSpPr>
          <p:cNvPr id="106" name="Text Box 25">
            <a:extLst>
              <a:ext uri="{FF2B5EF4-FFF2-40B4-BE49-F238E27FC236}">
                <a16:creationId xmlns:a16="http://schemas.microsoft.com/office/drawing/2014/main" id="{15599456-1F87-45CB-F215-D1623A7721A0}"/>
              </a:ext>
            </a:extLst>
          </p:cNvPr>
          <p:cNvSpPr txBox="1">
            <a:spLocks noChangeArrowheads="1"/>
          </p:cNvSpPr>
          <p:nvPr/>
        </p:nvSpPr>
        <p:spPr bwMode="auto">
          <a:xfrm>
            <a:off x="6778168" y="2668899"/>
            <a:ext cx="2082621" cy="923330"/>
          </a:xfrm>
          <a:prstGeom prst="rect">
            <a:avLst/>
          </a:prstGeom>
          <a:noFill/>
          <a:ln w="9525">
            <a:noFill/>
            <a:miter lim="800000"/>
            <a:headEnd/>
            <a:tailEnd type="none" w="med" len="lg"/>
          </a:ln>
          <a:effectLst/>
        </p:spPr>
        <p:txBody>
          <a:bodyPr wrap="none">
            <a:spAutoFit/>
          </a:bodyPr>
          <a:lstStyle/>
          <a:p>
            <a:r>
              <a:rPr lang="en-US" dirty="0"/>
              <a:t>smooth bearing in </a:t>
            </a:r>
          </a:p>
          <a:p>
            <a:r>
              <a:rPr lang="en-US" dirty="0"/>
              <a:t>alignment </a:t>
            </a:r>
          </a:p>
          <a:p>
            <a:r>
              <a:rPr lang="en-US" dirty="0"/>
              <a:t>with end stop</a:t>
            </a:r>
          </a:p>
        </p:txBody>
      </p:sp>
      <p:sp>
        <p:nvSpPr>
          <p:cNvPr id="107" name="Text Box 64">
            <a:extLst>
              <a:ext uri="{FF2B5EF4-FFF2-40B4-BE49-F238E27FC236}">
                <a16:creationId xmlns:a16="http://schemas.microsoft.com/office/drawing/2014/main" id="{7A818D40-D883-83EB-3960-ED4825B7AC83}"/>
              </a:ext>
            </a:extLst>
          </p:cNvPr>
          <p:cNvSpPr txBox="1">
            <a:spLocks noChangeArrowheads="1"/>
          </p:cNvSpPr>
          <p:nvPr/>
        </p:nvSpPr>
        <p:spPr bwMode="auto">
          <a:xfrm>
            <a:off x="444156" y="4969701"/>
            <a:ext cx="1838965" cy="646331"/>
          </a:xfrm>
          <a:prstGeom prst="rect">
            <a:avLst/>
          </a:prstGeom>
          <a:noFill/>
          <a:ln w="9525">
            <a:noFill/>
            <a:miter lim="800000"/>
            <a:headEnd/>
            <a:tailEnd type="none" w="med" len="lg"/>
          </a:ln>
          <a:effectLst/>
        </p:spPr>
        <p:txBody>
          <a:bodyPr wrap="none">
            <a:spAutoFit/>
          </a:bodyPr>
          <a:lstStyle/>
          <a:p>
            <a:r>
              <a:rPr lang="en-US" dirty="0"/>
              <a:t>smooth bearing </a:t>
            </a:r>
          </a:p>
          <a:p>
            <a:r>
              <a:rPr lang="en-US" dirty="0"/>
              <a:t>not in alignment</a:t>
            </a:r>
          </a:p>
        </p:txBody>
      </p:sp>
      <p:sp>
        <p:nvSpPr>
          <p:cNvPr id="108" name="Text Box 75">
            <a:extLst>
              <a:ext uri="{FF2B5EF4-FFF2-40B4-BE49-F238E27FC236}">
                <a16:creationId xmlns:a16="http://schemas.microsoft.com/office/drawing/2014/main" id="{FC4834CF-4D4D-D606-7643-B067F2D0F9B8}"/>
              </a:ext>
            </a:extLst>
          </p:cNvPr>
          <p:cNvSpPr txBox="1">
            <a:spLocks noChangeArrowheads="1"/>
          </p:cNvSpPr>
          <p:nvPr/>
        </p:nvSpPr>
        <p:spPr bwMode="auto">
          <a:xfrm>
            <a:off x="273659" y="2885023"/>
            <a:ext cx="1774845" cy="646331"/>
          </a:xfrm>
          <a:prstGeom prst="rect">
            <a:avLst/>
          </a:prstGeom>
          <a:noFill/>
          <a:ln w="9525">
            <a:noFill/>
            <a:miter lim="800000"/>
            <a:headEnd/>
            <a:tailEnd type="none" w="med" len="lg"/>
          </a:ln>
          <a:effectLst/>
        </p:spPr>
        <p:txBody>
          <a:bodyPr wrap="none">
            <a:spAutoFit/>
          </a:bodyPr>
          <a:lstStyle/>
          <a:p>
            <a:r>
              <a:rPr lang="en-US" dirty="0"/>
              <a:t>smooth bearing</a:t>
            </a:r>
          </a:p>
          <a:p>
            <a:r>
              <a:rPr lang="en-US" dirty="0"/>
              <a:t>in alignment</a:t>
            </a:r>
          </a:p>
        </p:txBody>
      </p:sp>
      <p:sp>
        <p:nvSpPr>
          <p:cNvPr id="109" name="Text Box 97">
            <a:extLst>
              <a:ext uri="{FF2B5EF4-FFF2-40B4-BE49-F238E27FC236}">
                <a16:creationId xmlns:a16="http://schemas.microsoft.com/office/drawing/2014/main" id="{0725E175-6EEF-AAA6-866E-B4567D76E486}"/>
              </a:ext>
            </a:extLst>
          </p:cNvPr>
          <p:cNvSpPr txBox="1">
            <a:spLocks noChangeArrowheads="1"/>
          </p:cNvSpPr>
          <p:nvPr/>
        </p:nvSpPr>
        <p:spPr bwMode="auto">
          <a:xfrm>
            <a:off x="6878379" y="4774449"/>
            <a:ext cx="2223686" cy="923330"/>
          </a:xfrm>
          <a:prstGeom prst="rect">
            <a:avLst/>
          </a:prstGeom>
          <a:noFill/>
          <a:ln w="9525">
            <a:noFill/>
            <a:miter lim="800000"/>
            <a:headEnd/>
            <a:tailEnd type="none" w="med" len="lg"/>
          </a:ln>
          <a:effectLst/>
        </p:spPr>
        <p:txBody>
          <a:bodyPr wrap="none">
            <a:spAutoFit/>
          </a:bodyPr>
          <a:lstStyle/>
          <a:p>
            <a:r>
              <a:rPr lang="en-US" dirty="0"/>
              <a:t>smooth bearing not </a:t>
            </a:r>
          </a:p>
          <a:p>
            <a:r>
              <a:rPr lang="en-US" dirty="0"/>
              <a:t>in alignment with</a:t>
            </a:r>
          </a:p>
          <a:p>
            <a:r>
              <a:rPr lang="en-US" dirty="0"/>
              <a:t>end stop</a:t>
            </a:r>
          </a:p>
        </p:txBody>
      </p:sp>
      <p:cxnSp>
        <p:nvCxnSpPr>
          <p:cNvPr id="111" name="Straight Arrow Connector 110">
            <a:extLst>
              <a:ext uri="{FF2B5EF4-FFF2-40B4-BE49-F238E27FC236}">
                <a16:creationId xmlns:a16="http://schemas.microsoft.com/office/drawing/2014/main" id="{E93726F7-C71B-9483-0489-02B6D1CD2E3A}"/>
              </a:ext>
            </a:extLst>
          </p:cNvPr>
          <p:cNvCxnSpPr/>
          <p:nvPr/>
        </p:nvCxnSpPr>
        <p:spPr bwMode="auto">
          <a:xfrm flipV="1">
            <a:off x="3485058" y="4383179"/>
            <a:ext cx="0" cy="366451"/>
          </a:xfrm>
          <a:prstGeom prst="straightConnector1">
            <a:avLst/>
          </a:prstGeom>
          <a:solidFill>
            <a:schemeClr val="bg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4" name="Straight Arrow Connector 113">
            <a:extLst>
              <a:ext uri="{FF2B5EF4-FFF2-40B4-BE49-F238E27FC236}">
                <a16:creationId xmlns:a16="http://schemas.microsoft.com/office/drawing/2014/main" id="{C0C06867-7FDE-ED34-37C4-FBD0B148A9E7}"/>
              </a:ext>
            </a:extLst>
          </p:cNvPr>
          <p:cNvCxnSpPr/>
          <p:nvPr/>
        </p:nvCxnSpPr>
        <p:spPr bwMode="auto">
          <a:xfrm>
            <a:off x="4021086" y="5735839"/>
            <a:ext cx="289713" cy="249825"/>
          </a:xfrm>
          <a:prstGeom prst="straightConnector1">
            <a:avLst/>
          </a:prstGeom>
          <a:solidFill>
            <a:schemeClr val="bg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6" name="Straight Arrow Connector 115">
            <a:extLst>
              <a:ext uri="{FF2B5EF4-FFF2-40B4-BE49-F238E27FC236}">
                <a16:creationId xmlns:a16="http://schemas.microsoft.com/office/drawing/2014/main" id="{45C7DB16-522C-4EAF-EED0-10799606F9B8}"/>
              </a:ext>
            </a:extLst>
          </p:cNvPr>
          <p:cNvCxnSpPr>
            <a:cxnSpLocks/>
          </p:cNvCxnSpPr>
          <p:nvPr/>
        </p:nvCxnSpPr>
        <p:spPr>
          <a:xfrm flipV="1">
            <a:off x="5863674" y="4128550"/>
            <a:ext cx="0" cy="1746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8" name="Straight Arrow Connector 117">
            <a:extLst>
              <a:ext uri="{FF2B5EF4-FFF2-40B4-BE49-F238E27FC236}">
                <a16:creationId xmlns:a16="http://schemas.microsoft.com/office/drawing/2014/main" id="{3C067AFF-75DD-C835-97AD-0C61FA425D49}"/>
              </a:ext>
            </a:extLst>
          </p:cNvPr>
          <p:cNvCxnSpPr/>
          <p:nvPr/>
        </p:nvCxnSpPr>
        <p:spPr bwMode="auto">
          <a:xfrm>
            <a:off x="6366897" y="5673183"/>
            <a:ext cx="336392" cy="274200"/>
          </a:xfrm>
          <a:prstGeom prst="straightConnector1">
            <a:avLst/>
          </a:prstGeom>
          <a:solidFill>
            <a:schemeClr val="bg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740004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Arrow Connector 2">
            <a:extLst>
              <a:ext uri="{FF2B5EF4-FFF2-40B4-BE49-F238E27FC236}">
                <a16:creationId xmlns:a16="http://schemas.microsoft.com/office/drawing/2014/main" id="{71919FE3-CA8B-F4E9-8F28-2864AE83E232}"/>
              </a:ext>
            </a:extLst>
          </p:cNvPr>
          <p:cNvCxnSpPr/>
          <p:nvPr/>
        </p:nvCxnSpPr>
        <p:spPr>
          <a:xfrm>
            <a:off x="2657968" y="2296534"/>
            <a:ext cx="43403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 name="Straight Arrow Connector 3">
            <a:extLst>
              <a:ext uri="{FF2B5EF4-FFF2-40B4-BE49-F238E27FC236}">
                <a16:creationId xmlns:a16="http://schemas.microsoft.com/office/drawing/2014/main" id="{5B05BF46-397D-D8DD-EDF6-5F84DC11A39E}"/>
              </a:ext>
            </a:extLst>
          </p:cNvPr>
          <p:cNvCxnSpPr/>
          <p:nvPr/>
        </p:nvCxnSpPr>
        <p:spPr>
          <a:xfrm flipV="1">
            <a:off x="2652714" y="1724408"/>
            <a:ext cx="0" cy="56103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2224192A-3507-E91F-D147-FAD2A53CBD86}"/>
              </a:ext>
            </a:extLst>
          </p:cNvPr>
          <p:cNvSpPr txBox="1"/>
          <p:nvPr/>
        </p:nvSpPr>
        <p:spPr>
          <a:xfrm>
            <a:off x="2942473" y="2263836"/>
            <a:ext cx="313924" cy="33924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x</a:t>
            </a:r>
          </a:p>
        </p:txBody>
      </p:sp>
      <p:sp>
        <p:nvSpPr>
          <p:cNvPr id="6" name="TextBox 5">
            <a:extLst>
              <a:ext uri="{FF2B5EF4-FFF2-40B4-BE49-F238E27FC236}">
                <a16:creationId xmlns:a16="http://schemas.microsoft.com/office/drawing/2014/main" id="{0AF4A8DE-A83B-3047-01C9-C446A81A4457}"/>
              </a:ext>
            </a:extLst>
          </p:cNvPr>
          <p:cNvSpPr txBox="1"/>
          <p:nvPr/>
        </p:nvSpPr>
        <p:spPr>
          <a:xfrm>
            <a:off x="2702210" y="1524000"/>
            <a:ext cx="313924" cy="339249"/>
          </a:xfrm>
          <a:prstGeom prst="rect">
            <a:avLst/>
          </a:prstGeom>
          <a:noFill/>
        </p:spPr>
        <p:txBody>
          <a:bodyPr wrap="none" rtlCol="0">
            <a:spAutoFit/>
          </a:bodyPr>
          <a:lstStyle/>
          <a:p>
            <a:pPr algn="l"/>
            <a:r>
              <a:rPr lang="en-US" sz="1200" i="1" dirty="0">
                <a:latin typeface="Times New Roman" panose="02020603050405020304" pitchFamily="18" charset="0"/>
                <a:cs typeface="Times New Roman" panose="02020603050405020304" pitchFamily="18" charset="0"/>
              </a:rPr>
              <a:t>y</a:t>
            </a:r>
          </a:p>
        </p:txBody>
      </p:sp>
      <p:sp>
        <p:nvSpPr>
          <p:cNvPr id="7" name="TextBox 6">
            <a:extLst>
              <a:ext uri="{FF2B5EF4-FFF2-40B4-BE49-F238E27FC236}">
                <a16:creationId xmlns:a16="http://schemas.microsoft.com/office/drawing/2014/main" id="{0F333829-FFE1-D5AF-20EE-7F860A1DD19D}"/>
              </a:ext>
            </a:extLst>
          </p:cNvPr>
          <p:cNvSpPr txBox="1"/>
          <p:nvPr/>
        </p:nvSpPr>
        <p:spPr>
          <a:xfrm>
            <a:off x="2247900" y="2544274"/>
            <a:ext cx="422683" cy="339249"/>
          </a:xfrm>
          <a:prstGeom prst="rect">
            <a:avLst/>
          </a:prstGeom>
          <a:noFill/>
        </p:spPr>
        <p:txBody>
          <a:bodyPr wrap="square" rtlCol="0">
            <a:spAutoFit/>
          </a:bodyPr>
          <a:lstStyle/>
          <a:p>
            <a:pPr algn="l"/>
            <a:r>
              <a:rPr lang="en-US" sz="1200" i="1" dirty="0">
                <a:latin typeface="Times New Roman" panose="02020603050405020304" pitchFamily="18" charset="0"/>
                <a:cs typeface="Times New Roman" panose="02020603050405020304" pitchFamily="18" charset="0"/>
              </a:rPr>
              <a:t>z</a:t>
            </a:r>
          </a:p>
        </p:txBody>
      </p:sp>
      <p:cxnSp>
        <p:nvCxnSpPr>
          <p:cNvPr id="8" name="Straight Connector 7">
            <a:extLst>
              <a:ext uri="{FF2B5EF4-FFF2-40B4-BE49-F238E27FC236}">
                <a16:creationId xmlns:a16="http://schemas.microsoft.com/office/drawing/2014/main" id="{4304B9D2-967F-23F2-9128-03D596D30880}"/>
              </a:ext>
            </a:extLst>
          </p:cNvPr>
          <p:cNvCxnSpPr>
            <a:cxnSpLocks/>
          </p:cNvCxnSpPr>
          <p:nvPr/>
        </p:nvCxnSpPr>
        <p:spPr>
          <a:xfrm flipV="1">
            <a:off x="3653655" y="4532235"/>
            <a:ext cx="608524" cy="604335"/>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7B2BF19D-062E-D96E-B4CD-819F68DD63FF}"/>
              </a:ext>
            </a:extLst>
          </p:cNvPr>
          <p:cNvCxnSpPr/>
          <p:nvPr/>
        </p:nvCxnSpPr>
        <p:spPr>
          <a:xfrm>
            <a:off x="3799892" y="4532234"/>
            <a:ext cx="462287" cy="0"/>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F68EB986-E3AD-5864-43E0-118244FC8771}"/>
              </a:ext>
            </a:extLst>
          </p:cNvPr>
          <p:cNvCxnSpPr/>
          <p:nvPr/>
        </p:nvCxnSpPr>
        <p:spPr>
          <a:xfrm>
            <a:off x="3191368" y="5136569"/>
            <a:ext cx="462287" cy="0"/>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60D4778D-131F-080B-745A-2BF6FE1B821A}"/>
              </a:ext>
            </a:extLst>
          </p:cNvPr>
          <p:cNvCxnSpPr/>
          <p:nvPr/>
        </p:nvCxnSpPr>
        <p:spPr>
          <a:xfrm flipV="1">
            <a:off x="3191368" y="4662525"/>
            <a:ext cx="0" cy="474045"/>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B2CEA5DC-A484-1940-BCD6-9BA58FB4E1F6}"/>
              </a:ext>
            </a:extLst>
          </p:cNvPr>
          <p:cNvCxnSpPr>
            <a:cxnSpLocks/>
          </p:cNvCxnSpPr>
          <p:nvPr/>
        </p:nvCxnSpPr>
        <p:spPr>
          <a:xfrm flipV="1">
            <a:off x="3191368" y="4058189"/>
            <a:ext cx="608524" cy="604335"/>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D59099C0-D83C-8631-B9A6-D2B1D739AA22}"/>
              </a:ext>
            </a:extLst>
          </p:cNvPr>
          <p:cNvCxnSpPr/>
          <p:nvPr/>
        </p:nvCxnSpPr>
        <p:spPr>
          <a:xfrm flipV="1">
            <a:off x="3798791" y="4058189"/>
            <a:ext cx="0" cy="474045"/>
          </a:xfrm>
          <a:prstGeom prst="line">
            <a:avLst/>
          </a:prstGeom>
        </p:spPr>
        <p:style>
          <a:lnRef idx="1">
            <a:schemeClr val="dk1"/>
          </a:lnRef>
          <a:fillRef idx="0">
            <a:schemeClr val="dk1"/>
          </a:fillRef>
          <a:effectRef idx="0">
            <a:schemeClr val="dk1"/>
          </a:effectRef>
          <a:fontRef idx="minor">
            <a:schemeClr val="tx1"/>
          </a:fontRef>
        </p:style>
      </p:cxnSp>
      <p:grpSp>
        <p:nvGrpSpPr>
          <p:cNvPr id="14" name="Group 13">
            <a:extLst>
              <a:ext uri="{FF2B5EF4-FFF2-40B4-BE49-F238E27FC236}">
                <a16:creationId xmlns:a16="http://schemas.microsoft.com/office/drawing/2014/main" id="{719223A9-3AEA-6119-0979-025E1F91039B}"/>
              </a:ext>
            </a:extLst>
          </p:cNvPr>
          <p:cNvGrpSpPr/>
          <p:nvPr/>
        </p:nvGrpSpPr>
        <p:grpSpPr>
          <a:xfrm>
            <a:off x="3186836" y="4465022"/>
            <a:ext cx="674380" cy="671547"/>
            <a:chOff x="3665341" y="3278708"/>
            <a:chExt cx="561998" cy="548322"/>
          </a:xfrm>
        </p:grpSpPr>
        <p:sp>
          <p:nvSpPr>
            <p:cNvPr id="92" name="Oval 91">
              <a:extLst>
                <a:ext uri="{FF2B5EF4-FFF2-40B4-BE49-F238E27FC236}">
                  <a16:creationId xmlns:a16="http://schemas.microsoft.com/office/drawing/2014/main" id="{D869B933-3E0D-438B-DC9D-1D6EB525D513}"/>
                </a:ext>
              </a:extLst>
            </p:cNvPr>
            <p:cNvSpPr/>
            <p:nvPr/>
          </p:nvSpPr>
          <p:spPr>
            <a:xfrm>
              <a:off x="4172458" y="3278708"/>
              <a:ext cx="54881" cy="5488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7D488F76-B831-28B7-0AE6-A922410F59C9}"/>
                </a:ext>
              </a:extLst>
            </p:cNvPr>
            <p:cNvSpPr/>
            <p:nvPr/>
          </p:nvSpPr>
          <p:spPr>
            <a:xfrm>
              <a:off x="3665341" y="3772149"/>
              <a:ext cx="54881" cy="5488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1432ABE6-55D9-4A83-C72B-8112A259D661}"/>
                </a:ext>
              </a:extLst>
            </p:cNvPr>
            <p:cNvSpPr/>
            <p:nvPr/>
          </p:nvSpPr>
          <p:spPr>
            <a:xfrm rot="18877294">
              <a:off x="4103543" y="3329516"/>
              <a:ext cx="103181"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5" name="Straight Connector 94">
              <a:extLst>
                <a:ext uri="{FF2B5EF4-FFF2-40B4-BE49-F238E27FC236}">
                  <a16:creationId xmlns:a16="http://schemas.microsoft.com/office/drawing/2014/main" id="{43B3C21D-8FEE-2B14-2EEE-BD3C59CBAC89}"/>
                </a:ext>
              </a:extLst>
            </p:cNvPr>
            <p:cNvCxnSpPr>
              <a:cxnSpLocks/>
            </p:cNvCxnSpPr>
            <p:nvPr/>
          </p:nvCxnSpPr>
          <p:spPr>
            <a:xfrm flipV="1">
              <a:off x="3672236" y="3287356"/>
              <a:ext cx="507117" cy="493443"/>
            </a:xfrm>
            <a:prstGeom prst="line">
              <a:avLst/>
            </a:prstGeom>
            <a:ln w="12700"/>
          </p:spPr>
          <p:style>
            <a:lnRef idx="1">
              <a:schemeClr val="dk1"/>
            </a:lnRef>
            <a:fillRef idx="0">
              <a:schemeClr val="dk1"/>
            </a:fillRef>
            <a:effectRef idx="0">
              <a:schemeClr val="dk1"/>
            </a:effectRef>
            <a:fontRef idx="minor">
              <a:schemeClr val="tx1"/>
            </a:fontRef>
          </p:style>
        </p:cxnSp>
        <p:cxnSp>
          <p:nvCxnSpPr>
            <p:cNvPr id="96" name="Straight Connector 95">
              <a:extLst>
                <a:ext uri="{FF2B5EF4-FFF2-40B4-BE49-F238E27FC236}">
                  <a16:creationId xmlns:a16="http://schemas.microsoft.com/office/drawing/2014/main" id="{D7D29A52-340A-A7C3-2BB0-4A7CAB022193}"/>
                </a:ext>
              </a:extLst>
            </p:cNvPr>
            <p:cNvCxnSpPr>
              <a:cxnSpLocks/>
            </p:cNvCxnSpPr>
            <p:nvPr/>
          </p:nvCxnSpPr>
          <p:spPr>
            <a:xfrm flipV="1">
              <a:off x="3707716" y="3327979"/>
              <a:ext cx="507117" cy="493443"/>
            </a:xfrm>
            <a:prstGeom prst="line">
              <a:avLst/>
            </a:prstGeom>
            <a:ln w="12700"/>
          </p:spPr>
          <p:style>
            <a:lnRef idx="1">
              <a:schemeClr val="dk1"/>
            </a:lnRef>
            <a:fillRef idx="0">
              <a:schemeClr val="dk1"/>
            </a:fillRef>
            <a:effectRef idx="0">
              <a:schemeClr val="dk1"/>
            </a:effectRef>
            <a:fontRef idx="minor">
              <a:schemeClr val="tx1"/>
            </a:fontRef>
          </p:style>
        </p:cxnSp>
      </p:grpSp>
      <p:cxnSp>
        <p:nvCxnSpPr>
          <p:cNvPr id="15" name="Straight Arrow Connector 14">
            <a:extLst>
              <a:ext uri="{FF2B5EF4-FFF2-40B4-BE49-F238E27FC236}">
                <a16:creationId xmlns:a16="http://schemas.microsoft.com/office/drawing/2014/main" id="{0CAAAF7E-7D3E-4C61-AFCB-6BA9B174774C}"/>
              </a:ext>
            </a:extLst>
          </p:cNvPr>
          <p:cNvCxnSpPr>
            <a:cxnSpLocks/>
          </p:cNvCxnSpPr>
          <p:nvPr/>
        </p:nvCxnSpPr>
        <p:spPr>
          <a:xfrm>
            <a:off x="3592333" y="4742494"/>
            <a:ext cx="409234" cy="8435"/>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CA47FCE0-0AF4-9B3F-5E13-6098F14A7DC4}"/>
              </a:ext>
            </a:extLst>
          </p:cNvPr>
          <p:cNvCxnSpPr>
            <a:cxnSpLocks/>
          </p:cNvCxnSpPr>
          <p:nvPr/>
        </p:nvCxnSpPr>
        <p:spPr>
          <a:xfrm flipV="1">
            <a:off x="3592333" y="4322084"/>
            <a:ext cx="0" cy="42041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grpSp>
        <p:nvGrpSpPr>
          <p:cNvPr id="17" name="Group 16">
            <a:extLst>
              <a:ext uri="{FF2B5EF4-FFF2-40B4-BE49-F238E27FC236}">
                <a16:creationId xmlns:a16="http://schemas.microsoft.com/office/drawing/2014/main" id="{2EF2DB79-234E-405D-4673-86679FDE3F97}"/>
              </a:ext>
            </a:extLst>
          </p:cNvPr>
          <p:cNvGrpSpPr/>
          <p:nvPr/>
        </p:nvGrpSpPr>
        <p:grpSpPr>
          <a:xfrm>
            <a:off x="3411369" y="3766543"/>
            <a:ext cx="330724" cy="432930"/>
            <a:chOff x="3487119" y="2704030"/>
            <a:chExt cx="275611" cy="353490"/>
          </a:xfrm>
        </p:grpSpPr>
        <p:sp>
          <p:nvSpPr>
            <p:cNvPr id="90" name="Arc 86">
              <a:extLst>
                <a:ext uri="{FF2B5EF4-FFF2-40B4-BE49-F238E27FC236}">
                  <a16:creationId xmlns:a16="http://schemas.microsoft.com/office/drawing/2014/main" id="{418152B9-8D95-7F30-C997-6E47F700B20A}"/>
                </a:ext>
              </a:extLst>
            </p:cNvPr>
            <p:cNvSpPr>
              <a:spLocks/>
            </p:cNvSpPr>
            <p:nvPr/>
          </p:nvSpPr>
          <p:spPr bwMode="auto">
            <a:xfrm rot="115188">
              <a:off x="3487119" y="2858073"/>
              <a:ext cx="275611" cy="122596"/>
            </a:xfrm>
            <a:custGeom>
              <a:avLst/>
              <a:gdLst>
                <a:gd name="T0" fmla="*/ 16 w 40228"/>
                <a:gd name="T1" fmla="*/ 18 h 43200"/>
                <a:gd name="T2" fmla="*/ 0 w 40228"/>
                <a:gd name="T3" fmla="*/ 83 h 43200"/>
                <a:gd name="T4" fmla="*/ 111 w 40228"/>
                <a:gd name="T5" fmla="*/ 55 h 43200"/>
                <a:gd name="T6" fmla="*/ 0 60000 65536"/>
                <a:gd name="T7" fmla="*/ 0 60000 65536"/>
                <a:gd name="T8" fmla="*/ 0 60000 65536"/>
              </a:gdLst>
              <a:ahLst/>
              <a:cxnLst>
                <a:cxn ang="T6">
                  <a:pos x="T0" y="T1"/>
                </a:cxn>
                <a:cxn ang="T7">
                  <a:pos x="T2" y="T3"/>
                </a:cxn>
                <a:cxn ang="T8">
                  <a:pos x="T4" y="T5"/>
                </a:cxn>
              </a:cxnLst>
              <a:rect l="0" t="0" r="r" b="b"/>
              <a:pathLst>
                <a:path w="40228" h="43200" fill="none"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path>
                <a:path w="40228" h="43200" stroke="0"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lnTo>
                    <a:pt x="18628" y="21600"/>
                  </a:lnTo>
                  <a:lnTo>
                    <a:pt x="2732" y="6974"/>
                  </a:lnTo>
                  <a:close/>
                </a:path>
              </a:pathLst>
            </a:custGeom>
            <a:noFill/>
            <a:ln w="28575">
              <a:solidFill>
                <a:srgbClr val="FF0000"/>
              </a:solidFill>
              <a:round/>
              <a:headEnd type="triangle" w="med" len="med"/>
              <a:tailEnd/>
            </a:ln>
            <a:effectLst/>
          </p:spPr>
          <p:txBody>
            <a:bodyPr wrap="none" anchor="ctr"/>
            <a:lstStyle/>
            <a:p>
              <a:endParaRPr lang="en-US"/>
            </a:p>
          </p:txBody>
        </p:sp>
        <p:sp>
          <p:nvSpPr>
            <p:cNvPr id="91" name="Line 87">
              <a:extLst>
                <a:ext uri="{FF2B5EF4-FFF2-40B4-BE49-F238E27FC236}">
                  <a16:creationId xmlns:a16="http://schemas.microsoft.com/office/drawing/2014/main" id="{C3662F2B-4308-86D2-3372-D1B4AE5B6D2B}"/>
                </a:ext>
              </a:extLst>
            </p:cNvPr>
            <p:cNvSpPr>
              <a:spLocks noChangeShapeType="1"/>
            </p:cNvSpPr>
            <p:nvPr/>
          </p:nvSpPr>
          <p:spPr bwMode="auto">
            <a:xfrm rot="1408746" flipH="1" flipV="1">
              <a:off x="3559076" y="2704030"/>
              <a:ext cx="157371" cy="353490"/>
            </a:xfrm>
            <a:prstGeom prst="line">
              <a:avLst/>
            </a:prstGeom>
            <a:noFill/>
            <a:ln w="28575">
              <a:solidFill>
                <a:srgbClr val="FF0000"/>
              </a:solidFill>
              <a:round/>
              <a:headEnd/>
              <a:tailEnd type="triangle" w="med" len="med"/>
            </a:ln>
            <a:effectLst/>
          </p:spPr>
          <p:txBody>
            <a:bodyPr/>
            <a:lstStyle/>
            <a:p>
              <a:endParaRPr lang="en-US"/>
            </a:p>
          </p:txBody>
        </p:sp>
      </p:grpSp>
      <p:grpSp>
        <p:nvGrpSpPr>
          <p:cNvPr id="18" name="Group 17">
            <a:extLst>
              <a:ext uri="{FF2B5EF4-FFF2-40B4-BE49-F238E27FC236}">
                <a16:creationId xmlns:a16="http://schemas.microsoft.com/office/drawing/2014/main" id="{4A36EE97-19FF-089B-CED9-C1E44C02871C}"/>
              </a:ext>
            </a:extLst>
          </p:cNvPr>
          <p:cNvGrpSpPr/>
          <p:nvPr/>
        </p:nvGrpSpPr>
        <p:grpSpPr>
          <a:xfrm>
            <a:off x="4122348" y="4595310"/>
            <a:ext cx="437145" cy="326228"/>
            <a:chOff x="3564981" y="3312111"/>
            <a:chExt cx="364297" cy="266367"/>
          </a:xfrm>
        </p:grpSpPr>
        <p:sp>
          <p:nvSpPr>
            <p:cNvPr id="88" name="Arc 90">
              <a:extLst>
                <a:ext uri="{FF2B5EF4-FFF2-40B4-BE49-F238E27FC236}">
                  <a16:creationId xmlns:a16="http://schemas.microsoft.com/office/drawing/2014/main" id="{AAF248CC-D83A-E747-BC57-9124F8658E7A}"/>
                </a:ext>
              </a:extLst>
            </p:cNvPr>
            <p:cNvSpPr>
              <a:spLocks/>
            </p:cNvSpPr>
            <p:nvPr/>
          </p:nvSpPr>
          <p:spPr bwMode="auto">
            <a:xfrm rot="5498819">
              <a:off x="3573718" y="3381870"/>
              <a:ext cx="266367" cy="126850"/>
            </a:xfrm>
            <a:custGeom>
              <a:avLst/>
              <a:gdLst>
                <a:gd name="T0" fmla="*/ 16 w 40228"/>
                <a:gd name="T1" fmla="*/ 18 h 43200"/>
                <a:gd name="T2" fmla="*/ 0 w 40228"/>
                <a:gd name="T3" fmla="*/ 83 h 43200"/>
                <a:gd name="T4" fmla="*/ 111 w 40228"/>
                <a:gd name="T5" fmla="*/ 55 h 43200"/>
                <a:gd name="T6" fmla="*/ 0 60000 65536"/>
                <a:gd name="T7" fmla="*/ 0 60000 65536"/>
                <a:gd name="T8" fmla="*/ 0 60000 65536"/>
              </a:gdLst>
              <a:ahLst/>
              <a:cxnLst>
                <a:cxn ang="T6">
                  <a:pos x="T0" y="T1"/>
                </a:cxn>
                <a:cxn ang="T7">
                  <a:pos x="T2" y="T3"/>
                </a:cxn>
                <a:cxn ang="T8">
                  <a:pos x="T4" y="T5"/>
                </a:cxn>
              </a:cxnLst>
              <a:rect l="0" t="0" r="r" b="b"/>
              <a:pathLst>
                <a:path w="40228" h="43200" fill="none"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path>
                <a:path w="40228" h="43200" stroke="0"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lnTo>
                    <a:pt x="18628" y="21600"/>
                  </a:lnTo>
                  <a:lnTo>
                    <a:pt x="2732" y="6974"/>
                  </a:lnTo>
                  <a:close/>
                </a:path>
              </a:pathLst>
            </a:custGeom>
            <a:noFill/>
            <a:ln w="28575">
              <a:solidFill>
                <a:srgbClr val="FF0000"/>
              </a:solidFill>
              <a:round/>
              <a:headEnd type="triangle" w="med" len="med"/>
              <a:tailEnd/>
            </a:ln>
            <a:effectLst/>
          </p:spPr>
          <p:txBody>
            <a:bodyPr wrap="none" anchor="ctr"/>
            <a:lstStyle/>
            <a:p>
              <a:endParaRPr lang="en-US"/>
            </a:p>
          </p:txBody>
        </p:sp>
        <p:sp>
          <p:nvSpPr>
            <p:cNvPr id="89" name="Line 91">
              <a:extLst>
                <a:ext uri="{FF2B5EF4-FFF2-40B4-BE49-F238E27FC236}">
                  <a16:creationId xmlns:a16="http://schemas.microsoft.com/office/drawing/2014/main" id="{10A7C3F3-9FC9-D761-3F1F-972BF6C0AE66}"/>
                </a:ext>
              </a:extLst>
            </p:cNvPr>
            <p:cNvSpPr>
              <a:spLocks noChangeShapeType="1"/>
            </p:cNvSpPr>
            <p:nvPr/>
          </p:nvSpPr>
          <p:spPr bwMode="auto">
            <a:xfrm rot="6792377" flipH="1" flipV="1">
              <a:off x="3671387" y="3276763"/>
              <a:ext cx="151485" cy="364297"/>
            </a:xfrm>
            <a:prstGeom prst="line">
              <a:avLst/>
            </a:prstGeom>
            <a:noFill/>
            <a:ln w="28575">
              <a:solidFill>
                <a:srgbClr val="FF0000"/>
              </a:solidFill>
              <a:round/>
              <a:headEnd/>
              <a:tailEnd type="triangle" w="med" len="med"/>
            </a:ln>
            <a:effectLst/>
          </p:spPr>
          <p:txBody>
            <a:bodyPr/>
            <a:lstStyle/>
            <a:p>
              <a:endParaRPr lang="en-US"/>
            </a:p>
          </p:txBody>
        </p:sp>
      </p:grpSp>
      <p:cxnSp>
        <p:nvCxnSpPr>
          <p:cNvPr id="19" name="Straight Connector 18">
            <a:extLst>
              <a:ext uri="{FF2B5EF4-FFF2-40B4-BE49-F238E27FC236}">
                <a16:creationId xmlns:a16="http://schemas.microsoft.com/office/drawing/2014/main" id="{B89294EF-53A6-A6FB-8D98-5DF1F4AC22B6}"/>
              </a:ext>
            </a:extLst>
          </p:cNvPr>
          <p:cNvCxnSpPr>
            <a:cxnSpLocks/>
          </p:cNvCxnSpPr>
          <p:nvPr/>
        </p:nvCxnSpPr>
        <p:spPr>
          <a:xfrm flipV="1">
            <a:off x="3731318" y="2515842"/>
            <a:ext cx="608524" cy="604335"/>
          </a:xfrm>
          <a:prstGeom prst="line">
            <a:avLst/>
          </a:prstGeom>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6BD775B9-BF8A-2325-5105-A008D78CC2F8}"/>
              </a:ext>
            </a:extLst>
          </p:cNvPr>
          <p:cNvCxnSpPr/>
          <p:nvPr/>
        </p:nvCxnSpPr>
        <p:spPr>
          <a:xfrm>
            <a:off x="3877555" y="2515841"/>
            <a:ext cx="462287" cy="0"/>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88DAB9D0-8ADD-5A1B-9C8B-6C062A398F76}"/>
              </a:ext>
            </a:extLst>
          </p:cNvPr>
          <p:cNvCxnSpPr/>
          <p:nvPr/>
        </p:nvCxnSpPr>
        <p:spPr>
          <a:xfrm>
            <a:off x="3269031" y="3120176"/>
            <a:ext cx="462287" cy="0"/>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49A9FFC2-F68F-E907-7856-6DE5DA3B626F}"/>
              </a:ext>
            </a:extLst>
          </p:cNvPr>
          <p:cNvCxnSpPr/>
          <p:nvPr/>
        </p:nvCxnSpPr>
        <p:spPr>
          <a:xfrm flipV="1">
            <a:off x="3269031" y="2646131"/>
            <a:ext cx="0" cy="474045"/>
          </a:xfrm>
          <a:prstGeom prst="line">
            <a:avLst/>
          </a:prstGeom>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C12C1EB5-D66E-4185-8B83-FAD4DE0055F1}"/>
              </a:ext>
            </a:extLst>
          </p:cNvPr>
          <p:cNvCxnSpPr>
            <a:cxnSpLocks/>
          </p:cNvCxnSpPr>
          <p:nvPr/>
        </p:nvCxnSpPr>
        <p:spPr>
          <a:xfrm flipV="1">
            <a:off x="3269031" y="2041796"/>
            <a:ext cx="608524" cy="604335"/>
          </a:xfrm>
          <a:prstGeom prst="line">
            <a:avLst/>
          </a:prstGeom>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8AD3803A-3239-CE56-F681-D36F7CAD0CB4}"/>
              </a:ext>
            </a:extLst>
          </p:cNvPr>
          <p:cNvCxnSpPr/>
          <p:nvPr/>
        </p:nvCxnSpPr>
        <p:spPr>
          <a:xfrm flipV="1">
            <a:off x="3876454" y="2041796"/>
            <a:ext cx="0" cy="474045"/>
          </a:xfrm>
          <a:prstGeom prst="line">
            <a:avLst/>
          </a:prstGeom>
        </p:spPr>
        <p:style>
          <a:lnRef idx="1">
            <a:schemeClr val="dk1"/>
          </a:lnRef>
          <a:fillRef idx="0">
            <a:schemeClr val="dk1"/>
          </a:fillRef>
          <a:effectRef idx="0">
            <a:schemeClr val="dk1"/>
          </a:effectRef>
          <a:fontRef idx="minor">
            <a:schemeClr val="tx1"/>
          </a:fontRef>
        </p:style>
      </p:cxnSp>
      <p:grpSp>
        <p:nvGrpSpPr>
          <p:cNvPr id="25" name="Group 24">
            <a:extLst>
              <a:ext uri="{FF2B5EF4-FFF2-40B4-BE49-F238E27FC236}">
                <a16:creationId xmlns:a16="http://schemas.microsoft.com/office/drawing/2014/main" id="{8FCD5525-7E12-2BDF-4C28-E20CA7C99F03}"/>
              </a:ext>
            </a:extLst>
          </p:cNvPr>
          <p:cNvGrpSpPr/>
          <p:nvPr/>
        </p:nvGrpSpPr>
        <p:grpSpPr>
          <a:xfrm>
            <a:off x="3264499" y="2448628"/>
            <a:ext cx="674380" cy="671547"/>
            <a:chOff x="3665341" y="3278708"/>
            <a:chExt cx="561998" cy="548322"/>
          </a:xfrm>
        </p:grpSpPr>
        <p:sp>
          <p:nvSpPr>
            <p:cNvPr id="83" name="Oval 82">
              <a:extLst>
                <a:ext uri="{FF2B5EF4-FFF2-40B4-BE49-F238E27FC236}">
                  <a16:creationId xmlns:a16="http://schemas.microsoft.com/office/drawing/2014/main" id="{58B22084-0C97-BFDC-97ED-E2247ABC712E}"/>
                </a:ext>
              </a:extLst>
            </p:cNvPr>
            <p:cNvSpPr/>
            <p:nvPr/>
          </p:nvSpPr>
          <p:spPr>
            <a:xfrm>
              <a:off x="4172458" y="3278708"/>
              <a:ext cx="54881" cy="5488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a:extLst>
                <a:ext uri="{FF2B5EF4-FFF2-40B4-BE49-F238E27FC236}">
                  <a16:creationId xmlns:a16="http://schemas.microsoft.com/office/drawing/2014/main" id="{35129139-7BE0-8BB1-B4DB-2EFDAF405367}"/>
                </a:ext>
              </a:extLst>
            </p:cNvPr>
            <p:cNvSpPr/>
            <p:nvPr/>
          </p:nvSpPr>
          <p:spPr>
            <a:xfrm>
              <a:off x="3665341" y="3772149"/>
              <a:ext cx="54881" cy="5488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DC8A4EAE-C846-5945-3A77-353533379B87}"/>
                </a:ext>
              </a:extLst>
            </p:cNvPr>
            <p:cNvSpPr/>
            <p:nvPr/>
          </p:nvSpPr>
          <p:spPr>
            <a:xfrm rot="18877294">
              <a:off x="4103543" y="3329516"/>
              <a:ext cx="103181"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6" name="Straight Connector 85">
              <a:extLst>
                <a:ext uri="{FF2B5EF4-FFF2-40B4-BE49-F238E27FC236}">
                  <a16:creationId xmlns:a16="http://schemas.microsoft.com/office/drawing/2014/main" id="{DB274C72-81A5-AC35-6413-6CC7939C3D3F}"/>
                </a:ext>
              </a:extLst>
            </p:cNvPr>
            <p:cNvCxnSpPr>
              <a:cxnSpLocks/>
            </p:cNvCxnSpPr>
            <p:nvPr/>
          </p:nvCxnSpPr>
          <p:spPr>
            <a:xfrm flipV="1">
              <a:off x="3672236" y="3287356"/>
              <a:ext cx="507117" cy="493443"/>
            </a:xfrm>
            <a:prstGeom prst="line">
              <a:avLst/>
            </a:prstGeom>
            <a:ln w="12700"/>
          </p:spPr>
          <p:style>
            <a:lnRef idx="1">
              <a:schemeClr val="dk1"/>
            </a:lnRef>
            <a:fillRef idx="0">
              <a:schemeClr val="dk1"/>
            </a:fillRef>
            <a:effectRef idx="0">
              <a:schemeClr val="dk1"/>
            </a:effectRef>
            <a:fontRef idx="minor">
              <a:schemeClr val="tx1"/>
            </a:fontRef>
          </p:style>
        </p:cxnSp>
        <p:cxnSp>
          <p:nvCxnSpPr>
            <p:cNvPr id="87" name="Straight Connector 86">
              <a:extLst>
                <a:ext uri="{FF2B5EF4-FFF2-40B4-BE49-F238E27FC236}">
                  <a16:creationId xmlns:a16="http://schemas.microsoft.com/office/drawing/2014/main" id="{FE497AAD-4708-F9C1-340D-DA8F6E20F807}"/>
                </a:ext>
              </a:extLst>
            </p:cNvPr>
            <p:cNvCxnSpPr>
              <a:cxnSpLocks/>
            </p:cNvCxnSpPr>
            <p:nvPr/>
          </p:nvCxnSpPr>
          <p:spPr>
            <a:xfrm flipV="1">
              <a:off x="3707716" y="3327979"/>
              <a:ext cx="507117" cy="493443"/>
            </a:xfrm>
            <a:prstGeom prst="line">
              <a:avLst/>
            </a:prstGeom>
            <a:ln w="12700"/>
          </p:spPr>
          <p:style>
            <a:lnRef idx="1">
              <a:schemeClr val="dk1"/>
            </a:lnRef>
            <a:fillRef idx="0">
              <a:schemeClr val="dk1"/>
            </a:fillRef>
            <a:effectRef idx="0">
              <a:schemeClr val="dk1"/>
            </a:effectRef>
            <a:fontRef idx="minor">
              <a:schemeClr val="tx1"/>
            </a:fontRef>
          </p:style>
        </p:cxnSp>
      </p:grpSp>
      <p:cxnSp>
        <p:nvCxnSpPr>
          <p:cNvPr id="26" name="Straight Arrow Connector 25">
            <a:extLst>
              <a:ext uri="{FF2B5EF4-FFF2-40B4-BE49-F238E27FC236}">
                <a16:creationId xmlns:a16="http://schemas.microsoft.com/office/drawing/2014/main" id="{78921F22-2296-50DE-44D2-FAA8E8E48F99}"/>
              </a:ext>
            </a:extLst>
          </p:cNvPr>
          <p:cNvCxnSpPr>
            <a:cxnSpLocks/>
          </p:cNvCxnSpPr>
          <p:nvPr/>
        </p:nvCxnSpPr>
        <p:spPr>
          <a:xfrm>
            <a:off x="3669996" y="2726100"/>
            <a:ext cx="409234" cy="8435"/>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075F4DE1-759B-B4B1-5A20-9B205E67170E}"/>
              </a:ext>
            </a:extLst>
          </p:cNvPr>
          <p:cNvCxnSpPr>
            <a:cxnSpLocks/>
          </p:cNvCxnSpPr>
          <p:nvPr/>
        </p:nvCxnSpPr>
        <p:spPr>
          <a:xfrm flipV="1">
            <a:off x="3669996" y="2305690"/>
            <a:ext cx="0" cy="42041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3C4BA34B-C431-7BD6-98AE-A5BC9CC79026}"/>
              </a:ext>
            </a:extLst>
          </p:cNvPr>
          <p:cNvCxnSpPr>
            <a:cxnSpLocks/>
          </p:cNvCxnSpPr>
          <p:nvPr/>
        </p:nvCxnSpPr>
        <p:spPr>
          <a:xfrm flipV="1">
            <a:off x="5520969" y="2559552"/>
            <a:ext cx="608524" cy="604335"/>
          </a:xfrm>
          <a:prstGeom prst="line">
            <a:avLst/>
          </a:prstGeom>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0C6B1F59-E407-1A61-2310-A3A23B9F1D5C}"/>
              </a:ext>
            </a:extLst>
          </p:cNvPr>
          <p:cNvCxnSpPr/>
          <p:nvPr/>
        </p:nvCxnSpPr>
        <p:spPr>
          <a:xfrm>
            <a:off x="5667206" y="2559551"/>
            <a:ext cx="462287" cy="0"/>
          </a:xfrm>
          <a:prstGeom prst="line">
            <a:avLst/>
          </a:prstGeom>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66914C38-827C-7B33-2CC5-9D41850EECC1}"/>
              </a:ext>
            </a:extLst>
          </p:cNvPr>
          <p:cNvCxnSpPr/>
          <p:nvPr/>
        </p:nvCxnSpPr>
        <p:spPr>
          <a:xfrm>
            <a:off x="5058682" y="3163887"/>
            <a:ext cx="462287" cy="0"/>
          </a:xfrm>
          <a:prstGeom prst="line">
            <a:avLst/>
          </a:prstGeom>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41F71E8C-A4A3-B601-A05B-E206FA72DBD7}"/>
              </a:ext>
            </a:extLst>
          </p:cNvPr>
          <p:cNvCxnSpPr/>
          <p:nvPr/>
        </p:nvCxnSpPr>
        <p:spPr>
          <a:xfrm flipV="1">
            <a:off x="5058682" y="2689842"/>
            <a:ext cx="0" cy="474045"/>
          </a:xfrm>
          <a:prstGeom prst="line">
            <a:avLst/>
          </a:prstGeom>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6C26A81C-73A0-432D-1FE9-1C1C5C675EDB}"/>
              </a:ext>
            </a:extLst>
          </p:cNvPr>
          <p:cNvCxnSpPr>
            <a:cxnSpLocks/>
          </p:cNvCxnSpPr>
          <p:nvPr/>
        </p:nvCxnSpPr>
        <p:spPr>
          <a:xfrm flipV="1">
            <a:off x="5058682" y="2085506"/>
            <a:ext cx="608524" cy="604335"/>
          </a:xfrm>
          <a:prstGeom prst="line">
            <a:avLst/>
          </a:prstGeom>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1FFB8565-A9D8-E566-92FC-F30F4CF82369}"/>
              </a:ext>
            </a:extLst>
          </p:cNvPr>
          <p:cNvCxnSpPr/>
          <p:nvPr/>
        </p:nvCxnSpPr>
        <p:spPr>
          <a:xfrm flipV="1">
            <a:off x="5666105" y="2085506"/>
            <a:ext cx="0" cy="474045"/>
          </a:xfrm>
          <a:prstGeom prst="line">
            <a:avLst/>
          </a:prstGeom>
        </p:spPr>
        <p:style>
          <a:lnRef idx="1">
            <a:schemeClr val="dk1"/>
          </a:lnRef>
          <a:fillRef idx="0">
            <a:schemeClr val="dk1"/>
          </a:fillRef>
          <a:effectRef idx="0">
            <a:schemeClr val="dk1"/>
          </a:effectRef>
          <a:fontRef idx="minor">
            <a:schemeClr val="tx1"/>
          </a:fontRef>
        </p:style>
      </p:cxnSp>
      <p:grpSp>
        <p:nvGrpSpPr>
          <p:cNvPr id="34" name="Group 33">
            <a:extLst>
              <a:ext uri="{FF2B5EF4-FFF2-40B4-BE49-F238E27FC236}">
                <a16:creationId xmlns:a16="http://schemas.microsoft.com/office/drawing/2014/main" id="{30C72751-EA2A-DB3D-E000-C8D891A07977}"/>
              </a:ext>
            </a:extLst>
          </p:cNvPr>
          <p:cNvGrpSpPr/>
          <p:nvPr/>
        </p:nvGrpSpPr>
        <p:grpSpPr>
          <a:xfrm>
            <a:off x="5054150" y="2492339"/>
            <a:ext cx="674380" cy="671547"/>
            <a:chOff x="3665341" y="3278708"/>
            <a:chExt cx="561998" cy="548322"/>
          </a:xfrm>
        </p:grpSpPr>
        <p:sp>
          <p:nvSpPr>
            <p:cNvPr id="78" name="Oval 77">
              <a:extLst>
                <a:ext uri="{FF2B5EF4-FFF2-40B4-BE49-F238E27FC236}">
                  <a16:creationId xmlns:a16="http://schemas.microsoft.com/office/drawing/2014/main" id="{A400544E-A55E-1AB5-86D1-FFC28C4E65C8}"/>
                </a:ext>
              </a:extLst>
            </p:cNvPr>
            <p:cNvSpPr/>
            <p:nvPr/>
          </p:nvSpPr>
          <p:spPr>
            <a:xfrm>
              <a:off x="4172458" y="3278708"/>
              <a:ext cx="54881" cy="5488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5FCA8D43-2EDE-D9C8-154D-E5E6C481A282}"/>
                </a:ext>
              </a:extLst>
            </p:cNvPr>
            <p:cNvSpPr/>
            <p:nvPr/>
          </p:nvSpPr>
          <p:spPr>
            <a:xfrm>
              <a:off x="3665341" y="3772149"/>
              <a:ext cx="54881" cy="5488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79182192-F11B-22E3-9746-D8EB6FC8C733}"/>
                </a:ext>
              </a:extLst>
            </p:cNvPr>
            <p:cNvSpPr/>
            <p:nvPr/>
          </p:nvSpPr>
          <p:spPr>
            <a:xfrm rot="18877294">
              <a:off x="4103543" y="3329516"/>
              <a:ext cx="103181"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1" name="Straight Connector 80">
              <a:extLst>
                <a:ext uri="{FF2B5EF4-FFF2-40B4-BE49-F238E27FC236}">
                  <a16:creationId xmlns:a16="http://schemas.microsoft.com/office/drawing/2014/main" id="{40A1213B-37DD-B9A1-CB80-350BD10EADF1}"/>
                </a:ext>
              </a:extLst>
            </p:cNvPr>
            <p:cNvCxnSpPr>
              <a:cxnSpLocks/>
            </p:cNvCxnSpPr>
            <p:nvPr/>
          </p:nvCxnSpPr>
          <p:spPr>
            <a:xfrm flipV="1">
              <a:off x="3672236" y="3287356"/>
              <a:ext cx="507117" cy="493443"/>
            </a:xfrm>
            <a:prstGeom prst="line">
              <a:avLst/>
            </a:prstGeom>
            <a:ln w="12700"/>
          </p:spPr>
          <p:style>
            <a:lnRef idx="1">
              <a:schemeClr val="dk1"/>
            </a:lnRef>
            <a:fillRef idx="0">
              <a:schemeClr val="dk1"/>
            </a:fillRef>
            <a:effectRef idx="0">
              <a:schemeClr val="dk1"/>
            </a:effectRef>
            <a:fontRef idx="minor">
              <a:schemeClr val="tx1"/>
            </a:fontRef>
          </p:style>
        </p:cxnSp>
        <p:cxnSp>
          <p:nvCxnSpPr>
            <p:cNvPr id="82" name="Straight Connector 81">
              <a:extLst>
                <a:ext uri="{FF2B5EF4-FFF2-40B4-BE49-F238E27FC236}">
                  <a16:creationId xmlns:a16="http://schemas.microsoft.com/office/drawing/2014/main" id="{3968FE1F-35F9-71AA-FC1F-E324413CC0CA}"/>
                </a:ext>
              </a:extLst>
            </p:cNvPr>
            <p:cNvCxnSpPr>
              <a:cxnSpLocks/>
            </p:cNvCxnSpPr>
            <p:nvPr/>
          </p:nvCxnSpPr>
          <p:spPr>
            <a:xfrm flipV="1">
              <a:off x="3707716" y="3327979"/>
              <a:ext cx="507117" cy="493443"/>
            </a:xfrm>
            <a:prstGeom prst="line">
              <a:avLst/>
            </a:prstGeom>
            <a:ln w="12700"/>
          </p:spPr>
          <p:style>
            <a:lnRef idx="1">
              <a:schemeClr val="dk1"/>
            </a:lnRef>
            <a:fillRef idx="0">
              <a:schemeClr val="dk1"/>
            </a:fillRef>
            <a:effectRef idx="0">
              <a:schemeClr val="dk1"/>
            </a:effectRef>
            <a:fontRef idx="minor">
              <a:schemeClr val="tx1"/>
            </a:fontRef>
          </p:style>
        </p:cxnSp>
      </p:grpSp>
      <p:cxnSp>
        <p:nvCxnSpPr>
          <p:cNvPr id="35" name="Straight Arrow Connector 34">
            <a:extLst>
              <a:ext uri="{FF2B5EF4-FFF2-40B4-BE49-F238E27FC236}">
                <a16:creationId xmlns:a16="http://schemas.microsoft.com/office/drawing/2014/main" id="{6814F8E2-5BF4-6A74-F26A-E422BC4077AB}"/>
              </a:ext>
            </a:extLst>
          </p:cNvPr>
          <p:cNvCxnSpPr>
            <a:cxnSpLocks/>
          </p:cNvCxnSpPr>
          <p:nvPr/>
        </p:nvCxnSpPr>
        <p:spPr>
          <a:xfrm>
            <a:off x="5459647" y="2769811"/>
            <a:ext cx="409234" cy="8435"/>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1E9FA87D-1840-54E1-C53D-70CBBBBB7113}"/>
              </a:ext>
            </a:extLst>
          </p:cNvPr>
          <p:cNvCxnSpPr>
            <a:cxnSpLocks/>
          </p:cNvCxnSpPr>
          <p:nvPr/>
        </p:nvCxnSpPr>
        <p:spPr>
          <a:xfrm flipV="1">
            <a:off x="5459647" y="2349401"/>
            <a:ext cx="0" cy="42041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6DDAD3AD-19F7-7DFC-2BA5-D2758B45039F}"/>
              </a:ext>
            </a:extLst>
          </p:cNvPr>
          <p:cNvCxnSpPr>
            <a:cxnSpLocks/>
          </p:cNvCxnSpPr>
          <p:nvPr/>
        </p:nvCxnSpPr>
        <p:spPr>
          <a:xfrm flipH="1">
            <a:off x="5166965" y="2764753"/>
            <a:ext cx="292681" cy="284151"/>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55F1200B-146B-A1C8-2C52-B6D47E76E98F}"/>
              </a:ext>
            </a:extLst>
          </p:cNvPr>
          <p:cNvCxnSpPr>
            <a:cxnSpLocks/>
          </p:cNvCxnSpPr>
          <p:nvPr/>
        </p:nvCxnSpPr>
        <p:spPr>
          <a:xfrm flipV="1">
            <a:off x="5349031" y="4465021"/>
            <a:ext cx="608524" cy="604335"/>
          </a:xfrm>
          <a:prstGeom prst="line">
            <a:avLst/>
          </a:prstGeom>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35FB82EE-B287-221C-35F4-9B78A9B9E255}"/>
              </a:ext>
            </a:extLst>
          </p:cNvPr>
          <p:cNvCxnSpPr/>
          <p:nvPr/>
        </p:nvCxnSpPr>
        <p:spPr>
          <a:xfrm>
            <a:off x="5495269" y="4465020"/>
            <a:ext cx="462287" cy="0"/>
          </a:xfrm>
          <a:prstGeom prst="line">
            <a:avLst/>
          </a:prstGeom>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A550A2BD-44F3-830F-64D7-9F72806D9700}"/>
              </a:ext>
            </a:extLst>
          </p:cNvPr>
          <p:cNvCxnSpPr/>
          <p:nvPr/>
        </p:nvCxnSpPr>
        <p:spPr>
          <a:xfrm>
            <a:off x="4886745" y="5069355"/>
            <a:ext cx="462287" cy="0"/>
          </a:xfrm>
          <a:prstGeom prst="line">
            <a:avLst/>
          </a:prstGeom>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C20E93FC-9CBF-5A36-53C4-F7E82F69B894}"/>
              </a:ext>
            </a:extLst>
          </p:cNvPr>
          <p:cNvCxnSpPr/>
          <p:nvPr/>
        </p:nvCxnSpPr>
        <p:spPr>
          <a:xfrm flipV="1">
            <a:off x="4886745" y="4595310"/>
            <a:ext cx="0" cy="474045"/>
          </a:xfrm>
          <a:prstGeom prst="line">
            <a:avLst/>
          </a:prstGeom>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3B8589DC-AC49-9E1D-E9F0-B4BBB0D5B37E}"/>
              </a:ext>
            </a:extLst>
          </p:cNvPr>
          <p:cNvCxnSpPr>
            <a:cxnSpLocks/>
          </p:cNvCxnSpPr>
          <p:nvPr/>
        </p:nvCxnSpPr>
        <p:spPr>
          <a:xfrm flipV="1">
            <a:off x="4886745" y="3990975"/>
            <a:ext cx="608524" cy="604335"/>
          </a:xfrm>
          <a:prstGeom prst="line">
            <a:avLst/>
          </a:prstGeom>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615881B8-8680-52F9-35DD-C638468C3355}"/>
              </a:ext>
            </a:extLst>
          </p:cNvPr>
          <p:cNvCxnSpPr/>
          <p:nvPr/>
        </p:nvCxnSpPr>
        <p:spPr>
          <a:xfrm flipV="1">
            <a:off x="5494167" y="3990975"/>
            <a:ext cx="0" cy="474045"/>
          </a:xfrm>
          <a:prstGeom prst="line">
            <a:avLst/>
          </a:prstGeom>
        </p:spPr>
        <p:style>
          <a:lnRef idx="1">
            <a:schemeClr val="dk1"/>
          </a:lnRef>
          <a:fillRef idx="0">
            <a:schemeClr val="dk1"/>
          </a:fillRef>
          <a:effectRef idx="0">
            <a:schemeClr val="dk1"/>
          </a:effectRef>
          <a:fontRef idx="minor">
            <a:schemeClr val="tx1"/>
          </a:fontRef>
        </p:style>
      </p:cxnSp>
      <p:grpSp>
        <p:nvGrpSpPr>
          <p:cNvPr id="44" name="Group 43">
            <a:extLst>
              <a:ext uri="{FF2B5EF4-FFF2-40B4-BE49-F238E27FC236}">
                <a16:creationId xmlns:a16="http://schemas.microsoft.com/office/drawing/2014/main" id="{58A7E129-4B76-4397-3C62-253CF66D6188}"/>
              </a:ext>
            </a:extLst>
          </p:cNvPr>
          <p:cNvGrpSpPr/>
          <p:nvPr/>
        </p:nvGrpSpPr>
        <p:grpSpPr>
          <a:xfrm>
            <a:off x="4882212" y="4397808"/>
            <a:ext cx="674380" cy="671547"/>
            <a:chOff x="3665341" y="3278708"/>
            <a:chExt cx="561998" cy="548322"/>
          </a:xfrm>
        </p:grpSpPr>
        <p:sp>
          <p:nvSpPr>
            <p:cNvPr id="73" name="Oval 72">
              <a:extLst>
                <a:ext uri="{FF2B5EF4-FFF2-40B4-BE49-F238E27FC236}">
                  <a16:creationId xmlns:a16="http://schemas.microsoft.com/office/drawing/2014/main" id="{A7BAB721-8B3B-6E32-B9FB-A7E0E167FCA2}"/>
                </a:ext>
              </a:extLst>
            </p:cNvPr>
            <p:cNvSpPr/>
            <p:nvPr/>
          </p:nvSpPr>
          <p:spPr>
            <a:xfrm>
              <a:off x="4172458" y="3278708"/>
              <a:ext cx="54881" cy="5488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46FE8CCA-36DB-84D4-57EB-78643BF892A6}"/>
                </a:ext>
              </a:extLst>
            </p:cNvPr>
            <p:cNvSpPr/>
            <p:nvPr/>
          </p:nvSpPr>
          <p:spPr>
            <a:xfrm>
              <a:off x="3665341" y="3772149"/>
              <a:ext cx="54881" cy="5488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F251CA1A-8903-C994-B228-139DB1533863}"/>
                </a:ext>
              </a:extLst>
            </p:cNvPr>
            <p:cNvSpPr/>
            <p:nvPr/>
          </p:nvSpPr>
          <p:spPr>
            <a:xfrm rot="18877294">
              <a:off x="4103543" y="3329516"/>
              <a:ext cx="103181"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6" name="Straight Connector 75">
              <a:extLst>
                <a:ext uri="{FF2B5EF4-FFF2-40B4-BE49-F238E27FC236}">
                  <a16:creationId xmlns:a16="http://schemas.microsoft.com/office/drawing/2014/main" id="{079A297C-8FE5-5F74-144D-FE67191197E7}"/>
                </a:ext>
              </a:extLst>
            </p:cNvPr>
            <p:cNvCxnSpPr>
              <a:cxnSpLocks/>
            </p:cNvCxnSpPr>
            <p:nvPr/>
          </p:nvCxnSpPr>
          <p:spPr>
            <a:xfrm flipV="1">
              <a:off x="3672236" y="3287356"/>
              <a:ext cx="507117" cy="493443"/>
            </a:xfrm>
            <a:prstGeom prst="line">
              <a:avLst/>
            </a:prstGeom>
            <a:ln w="12700"/>
          </p:spPr>
          <p:style>
            <a:lnRef idx="1">
              <a:schemeClr val="dk1"/>
            </a:lnRef>
            <a:fillRef idx="0">
              <a:schemeClr val="dk1"/>
            </a:fillRef>
            <a:effectRef idx="0">
              <a:schemeClr val="dk1"/>
            </a:effectRef>
            <a:fontRef idx="minor">
              <a:schemeClr val="tx1"/>
            </a:fontRef>
          </p:style>
        </p:cxnSp>
        <p:cxnSp>
          <p:nvCxnSpPr>
            <p:cNvPr id="77" name="Straight Connector 76">
              <a:extLst>
                <a:ext uri="{FF2B5EF4-FFF2-40B4-BE49-F238E27FC236}">
                  <a16:creationId xmlns:a16="http://schemas.microsoft.com/office/drawing/2014/main" id="{D8356A15-8874-E5E0-23E4-B33FC8F131A8}"/>
                </a:ext>
              </a:extLst>
            </p:cNvPr>
            <p:cNvCxnSpPr>
              <a:cxnSpLocks/>
            </p:cNvCxnSpPr>
            <p:nvPr/>
          </p:nvCxnSpPr>
          <p:spPr>
            <a:xfrm flipV="1">
              <a:off x="3707716" y="3327979"/>
              <a:ext cx="507117" cy="493443"/>
            </a:xfrm>
            <a:prstGeom prst="line">
              <a:avLst/>
            </a:prstGeom>
            <a:ln w="12700"/>
          </p:spPr>
          <p:style>
            <a:lnRef idx="1">
              <a:schemeClr val="dk1"/>
            </a:lnRef>
            <a:fillRef idx="0">
              <a:schemeClr val="dk1"/>
            </a:fillRef>
            <a:effectRef idx="0">
              <a:schemeClr val="dk1"/>
            </a:effectRef>
            <a:fontRef idx="minor">
              <a:schemeClr val="tx1"/>
            </a:fontRef>
          </p:style>
        </p:cxnSp>
      </p:grpSp>
      <p:cxnSp>
        <p:nvCxnSpPr>
          <p:cNvPr id="45" name="Straight Arrow Connector 44">
            <a:extLst>
              <a:ext uri="{FF2B5EF4-FFF2-40B4-BE49-F238E27FC236}">
                <a16:creationId xmlns:a16="http://schemas.microsoft.com/office/drawing/2014/main" id="{7CB68CFB-809D-A10C-009A-4D635A3D4EC5}"/>
              </a:ext>
            </a:extLst>
          </p:cNvPr>
          <p:cNvCxnSpPr>
            <a:cxnSpLocks/>
          </p:cNvCxnSpPr>
          <p:nvPr/>
        </p:nvCxnSpPr>
        <p:spPr>
          <a:xfrm>
            <a:off x="5287709" y="4675279"/>
            <a:ext cx="409234" cy="8435"/>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46" name="Straight Arrow Connector 45">
            <a:extLst>
              <a:ext uri="{FF2B5EF4-FFF2-40B4-BE49-F238E27FC236}">
                <a16:creationId xmlns:a16="http://schemas.microsoft.com/office/drawing/2014/main" id="{ACB27201-8B32-911F-A6E0-8290D98F7517}"/>
              </a:ext>
            </a:extLst>
          </p:cNvPr>
          <p:cNvCxnSpPr>
            <a:cxnSpLocks/>
          </p:cNvCxnSpPr>
          <p:nvPr/>
        </p:nvCxnSpPr>
        <p:spPr>
          <a:xfrm flipV="1">
            <a:off x="5287709" y="4254869"/>
            <a:ext cx="0" cy="42041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grpSp>
        <p:nvGrpSpPr>
          <p:cNvPr id="47" name="Group 46">
            <a:extLst>
              <a:ext uri="{FF2B5EF4-FFF2-40B4-BE49-F238E27FC236}">
                <a16:creationId xmlns:a16="http://schemas.microsoft.com/office/drawing/2014/main" id="{F0AB516E-0D31-EE86-6DC2-E2684940EC3D}"/>
              </a:ext>
            </a:extLst>
          </p:cNvPr>
          <p:cNvGrpSpPr/>
          <p:nvPr/>
        </p:nvGrpSpPr>
        <p:grpSpPr>
          <a:xfrm>
            <a:off x="5088446" y="3711467"/>
            <a:ext cx="330724" cy="432930"/>
            <a:chOff x="3487119" y="2704030"/>
            <a:chExt cx="275611" cy="353490"/>
          </a:xfrm>
        </p:grpSpPr>
        <p:sp>
          <p:nvSpPr>
            <p:cNvPr id="71" name="Arc 86">
              <a:extLst>
                <a:ext uri="{FF2B5EF4-FFF2-40B4-BE49-F238E27FC236}">
                  <a16:creationId xmlns:a16="http://schemas.microsoft.com/office/drawing/2014/main" id="{4F8D42B5-A6C6-B067-3A06-C347B8F4299B}"/>
                </a:ext>
              </a:extLst>
            </p:cNvPr>
            <p:cNvSpPr>
              <a:spLocks/>
            </p:cNvSpPr>
            <p:nvPr/>
          </p:nvSpPr>
          <p:spPr bwMode="auto">
            <a:xfrm rot="115188">
              <a:off x="3487119" y="2858073"/>
              <a:ext cx="275611" cy="122596"/>
            </a:xfrm>
            <a:custGeom>
              <a:avLst/>
              <a:gdLst>
                <a:gd name="T0" fmla="*/ 16 w 40228"/>
                <a:gd name="T1" fmla="*/ 18 h 43200"/>
                <a:gd name="T2" fmla="*/ 0 w 40228"/>
                <a:gd name="T3" fmla="*/ 83 h 43200"/>
                <a:gd name="T4" fmla="*/ 111 w 40228"/>
                <a:gd name="T5" fmla="*/ 55 h 43200"/>
                <a:gd name="T6" fmla="*/ 0 60000 65536"/>
                <a:gd name="T7" fmla="*/ 0 60000 65536"/>
                <a:gd name="T8" fmla="*/ 0 60000 65536"/>
              </a:gdLst>
              <a:ahLst/>
              <a:cxnLst>
                <a:cxn ang="T6">
                  <a:pos x="T0" y="T1"/>
                </a:cxn>
                <a:cxn ang="T7">
                  <a:pos x="T2" y="T3"/>
                </a:cxn>
                <a:cxn ang="T8">
                  <a:pos x="T4" y="T5"/>
                </a:cxn>
              </a:cxnLst>
              <a:rect l="0" t="0" r="r" b="b"/>
              <a:pathLst>
                <a:path w="40228" h="43200" fill="none"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path>
                <a:path w="40228" h="43200" stroke="0"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lnTo>
                    <a:pt x="18628" y="21600"/>
                  </a:lnTo>
                  <a:lnTo>
                    <a:pt x="2732" y="6974"/>
                  </a:lnTo>
                  <a:close/>
                </a:path>
              </a:pathLst>
            </a:custGeom>
            <a:noFill/>
            <a:ln w="28575">
              <a:solidFill>
                <a:srgbClr val="FF0000"/>
              </a:solidFill>
              <a:round/>
              <a:headEnd type="triangle" w="med" len="med"/>
              <a:tailEnd/>
            </a:ln>
            <a:effectLst/>
          </p:spPr>
          <p:txBody>
            <a:bodyPr wrap="none" anchor="ctr"/>
            <a:lstStyle/>
            <a:p>
              <a:endParaRPr lang="en-US"/>
            </a:p>
          </p:txBody>
        </p:sp>
        <p:sp>
          <p:nvSpPr>
            <p:cNvPr id="72" name="Line 87">
              <a:extLst>
                <a:ext uri="{FF2B5EF4-FFF2-40B4-BE49-F238E27FC236}">
                  <a16:creationId xmlns:a16="http://schemas.microsoft.com/office/drawing/2014/main" id="{6FAEE510-0BEA-65DB-1DA8-7C9BED680866}"/>
                </a:ext>
              </a:extLst>
            </p:cNvPr>
            <p:cNvSpPr>
              <a:spLocks noChangeShapeType="1"/>
            </p:cNvSpPr>
            <p:nvPr/>
          </p:nvSpPr>
          <p:spPr bwMode="auto">
            <a:xfrm rot="1408746" flipH="1" flipV="1">
              <a:off x="3559076" y="2704030"/>
              <a:ext cx="157371" cy="353490"/>
            </a:xfrm>
            <a:prstGeom prst="line">
              <a:avLst/>
            </a:prstGeom>
            <a:noFill/>
            <a:ln w="28575">
              <a:solidFill>
                <a:srgbClr val="FF0000"/>
              </a:solidFill>
              <a:round/>
              <a:headEnd/>
              <a:tailEnd type="triangle" w="med" len="med"/>
            </a:ln>
            <a:effectLst/>
          </p:spPr>
          <p:txBody>
            <a:bodyPr/>
            <a:lstStyle/>
            <a:p>
              <a:endParaRPr lang="en-US"/>
            </a:p>
          </p:txBody>
        </p:sp>
      </p:grpSp>
      <p:grpSp>
        <p:nvGrpSpPr>
          <p:cNvPr id="48" name="Group 47">
            <a:extLst>
              <a:ext uri="{FF2B5EF4-FFF2-40B4-BE49-F238E27FC236}">
                <a16:creationId xmlns:a16="http://schemas.microsoft.com/office/drawing/2014/main" id="{25AC33A6-08CD-D9DB-42AC-3E1D86455F36}"/>
              </a:ext>
            </a:extLst>
          </p:cNvPr>
          <p:cNvGrpSpPr/>
          <p:nvPr/>
        </p:nvGrpSpPr>
        <p:grpSpPr>
          <a:xfrm>
            <a:off x="5786038" y="4547451"/>
            <a:ext cx="437145" cy="326228"/>
            <a:chOff x="3564981" y="3312111"/>
            <a:chExt cx="364297" cy="266367"/>
          </a:xfrm>
        </p:grpSpPr>
        <p:sp>
          <p:nvSpPr>
            <p:cNvPr id="69" name="Arc 90">
              <a:extLst>
                <a:ext uri="{FF2B5EF4-FFF2-40B4-BE49-F238E27FC236}">
                  <a16:creationId xmlns:a16="http://schemas.microsoft.com/office/drawing/2014/main" id="{8EFB36B9-919C-33F7-5B6B-3A5498CDB9CF}"/>
                </a:ext>
              </a:extLst>
            </p:cNvPr>
            <p:cNvSpPr>
              <a:spLocks/>
            </p:cNvSpPr>
            <p:nvPr/>
          </p:nvSpPr>
          <p:spPr bwMode="auto">
            <a:xfrm rot="5498819">
              <a:off x="3573718" y="3381870"/>
              <a:ext cx="266367" cy="126850"/>
            </a:xfrm>
            <a:custGeom>
              <a:avLst/>
              <a:gdLst>
                <a:gd name="T0" fmla="*/ 16 w 40228"/>
                <a:gd name="T1" fmla="*/ 18 h 43200"/>
                <a:gd name="T2" fmla="*/ 0 w 40228"/>
                <a:gd name="T3" fmla="*/ 83 h 43200"/>
                <a:gd name="T4" fmla="*/ 111 w 40228"/>
                <a:gd name="T5" fmla="*/ 55 h 43200"/>
                <a:gd name="T6" fmla="*/ 0 60000 65536"/>
                <a:gd name="T7" fmla="*/ 0 60000 65536"/>
                <a:gd name="T8" fmla="*/ 0 60000 65536"/>
              </a:gdLst>
              <a:ahLst/>
              <a:cxnLst>
                <a:cxn ang="T6">
                  <a:pos x="T0" y="T1"/>
                </a:cxn>
                <a:cxn ang="T7">
                  <a:pos x="T2" y="T3"/>
                </a:cxn>
                <a:cxn ang="T8">
                  <a:pos x="T4" y="T5"/>
                </a:cxn>
              </a:cxnLst>
              <a:rect l="0" t="0" r="r" b="b"/>
              <a:pathLst>
                <a:path w="40228" h="43200" fill="none"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path>
                <a:path w="40228" h="43200" stroke="0"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lnTo>
                    <a:pt x="18628" y="21600"/>
                  </a:lnTo>
                  <a:lnTo>
                    <a:pt x="2732" y="6974"/>
                  </a:lnTo>
                  <a:close/>
                </a:path>
              </a:pathLst>
            </a:custGeom>
            <a:noFill/>
            <a:ln w="28575">
              <a:solidFill>
                <a:srgbClr val="FF0000"/>
              </a:solidFill>
              <a:round/>
              <a:headEnd type="triangle" w="med" len="med"/>
              <a:tailEnd/>
            </a:ln>
            <a:effectLst/>
          </p:spPr>
          <p:txBody>
            <a:bodyPr wrap="none" anchor="ctr"/>
            <a:lstStyle/>
            <a:p>
              <a:endParaRPr lang="en-US"/>
            </a:p>
          </p:txBody>
        </p:sp>
        <p:sp>
          <p:nvSpPr>
            <p:cNvPr id="70" name="Line 91">
              <a:extLst>
                <a:ext uri="{FF2B5EF4-FFF2-40B4-BE49-F238E27FC236}">
                  <a16:creationId xmlns:a16="http://schemas.microsoft.com/office/drawing/2014/main" id="{FFF6E4D7-D2A2-DF88-0D1B-45292848AAEE}"/>
                </a:ext>
              </a:extLst>
            </p:cNvPr>
            <p:cNvSpPr>
              <a:spLocks noChangeShapeType="1"/>
            </p:cNvSpPr>
            <p:nvPr/>
          </p:nvSpPr>
          <p:spPr bwMode="auto">
            <a:xfrm rot="6792377" flipH="1" flipV="1">
              <a:off x="3671387" y="3276763"/>
              <a:ext cx="151485" cy="364297"/>
            </a:xfrm>
            <a:prstGeom prst="line">
              <a:avLst/>
            </a:prstGeom>
            <a:noFill/>
            <a:ln w="28575">
              <a:solidFill>
                <a:srgbClr val="FF0000"/>
              </a:solidFill>
              <a:round/>
              <a:headEnd/>
              <a:tailEnd type="triangle" w="med" len="med"/>
            </a:ln>
            <a:effectLst/>
          </p:spPr>
          <p:txBody>
            <a:bodyPr/>
            <a:lstStyle/>
            <a:p>
              <a:endParaRPr lang="en-US"/>
            </a:p>
          </p:txBody>
        </p:sp>
      </p:grpSp>
      <p:sp>
        <p:nvSpPr>
          <p:cNvPr id="49" name="TextBox 48">
            <a:extLst>
              <a:ext uri="{FF2B5EF4-FFF2-40B4-BE49-F238E27FC236}">
                <a16:creationId xmlns:a16="http://schemas.microsoft.com/office/drawing/2014/main" id="{DED3E9AE-01A6-DD19-21FD-904D2FDA6095}"/>
              </a:ext>
            </a:extLst>
          </p:cNvPr>
          <p:cNvSpPr txBox="1"/>
          <p:nvPr/>
        </p:nvSpPr>
        <p:spPr>
          <a:xfrm>
            <a:off x="1482428" y="5300617"/>
            <a:ext cx="2903359" cy="369332"/>
          </a:xfrm>
          <a:prstGeom prst="rect">
            <a:avLst/>
          </a:prstGeom>
          <a:noFill/>
        </p:spPr>
        <p:txBody>
          <a:bodyPr wrap="none" rtlCol="0">
            <a:spAutoFit/>
          </a:bodyPr>
          <a:lstStyle/>
          <a:p>
            <a:pPr algn="l"/>
            <a:r>
              <a:rPr lang="en-US" dirty="0">
                <a:latin typeface="+mn-lt"/>
                <a:cs typeface="Times New Roman" panose="02020603050405020304" pitchFamily="18" charset="0"/>
              </a:rPr>
              <a:t>(c) hinge  not in alignment </a:t>
            </a:r>
          </a:p>
        </p:txBody>
      </p:sp>
      <p:sp>
        <p:nvSpPr>
          <p:cNvPr id="50" name="TextBox 49">
            <a:extLst>
              <a:ext uri="{FF2B5EF4-FFF2-40B4-BE49-F238E27FC236}">
                <a16:creationId xmlns:a16="http://schemas.microsoft.com/office/drawing/2014/main" id="{6DD15D70-CCBE-3A5F-8A35-F426FD26B53C}"/>
              </a:ext>
            </a:extLst>
          </p:cNvPr>
          <p:cNvSpPr txBox="1"/>
          <p:nvPr/>
        </p:nvSpPr>
        <p:spPr>
          <a:xfrm>
            <a:off x="5767168" y="5332171"/>
            <a:ext cx="2852063" cy="646331"/>
          </a:xfrm>
          <a:prstGeom prst="rect">
            <a:avLst/>
          </a:prstGeom>
          <a:noFill/>
        </p:spPr>
        <p:txBody>
          <a:bodyPr wrap="none" rtlCol="0">
            <a:spAutoFit/>
          </a:bodyPr>
          <a:lstStyle/>
          <a:p>
            <a:pPr algn="l"/>
            <a:r>
              <a:rPr lang="en-US" dirty="0">
                <a:latin typeface="+mn-lt"/>
                <a:cs typeface="Times New Roman" panose="02020603050405020304" pitchFamily="18" charset="0"/>
              </a:rPr>
              <a:t>(d) hinge not in alignment,</a:t>
            </a:r>
          </a:p>
          <a:p>
            <a:pPr algn="l"/>
            <a:r>
              <a:rPr lang="en-US" dirty="0">
                <a:latin typeface="+mn-lt"/>
                <a:cs typeface="Times New Roman" panose="02020603050405020304" pitchFamily="18" charset="0"/>
              </a:rPr>
              <a:t>axial stop</a:t>
            </a:r>
          </a:p>
        </p:txBody>
      </p:sp>
      <p:sp>
        <p:nvSpPr>
          <p:cNvPr id="51" name="TextBox 50">
            <a:extLst>
              <a:ext uri="{FF2B5EF4-FFF2-40B4-BE49-F238E27FC236}">
                <a16:creationId xmlns:a16="http://schemas.microsoft.com/office/drawing/2014/main" id="{5A510AE6-32E4-B177-8AA1-F83E53A35744}"/>
              </a:ext>
            </a:extLst>
          </p:cNvPr>
          <p:cNvSpPr txBox="1"/>
          <p:nvPr/>
        </p:nvSpPr>
        <p:spPr>
          <a:xfrm>
            <a:off x="6004610" y="3109890"/>
            <a:ext cx="2467342" cy="646331"/>
          </a:xfrm>
          <a:prstGeom prst="rect">
            <a:avLst/>
          </a:prstGeom>
          <a:noFill/>
        </p:spPr>
        <p:txBody>
          <a:bodyPr wrap="none" rtlCol="0">
            <a:spAutoFit/>
          </a:bodyPr>
          <a:lstStyle/>
          <a:p>
            <a:pPr algn="l"/>
            <a:r>
              <a:rPr lang="en-US" dirty="0">
                <a:latin typeface="+mn-lt"/>
                <a:cs typeface="Times New Roman" panose="02020603050405020304" pitchFamily="18" charset="0"/>
              </a:rPr>
              <a:t>(b) hinge in alignment,</a:t>
            </a:r>
          </a:p>
          <a:p>
            <a:pPr algn="l"/>
            <a:r>
              <a:rPr lang="en-US" dirty="0">
                <a:latin typeface="+mn-lt"/>
                <a:cs typeface="Times New Roman" panose="02020603050405020304" pitchFamily="18" charset="0"/>
              </a:rPr>
              <a:t>axial stop</a:t>
            </a:r>
          </a:p>
        </p:txBody>
      </p:sp>
      <p:sp>
        <p:nvSpPr>
          <p:cNvPr id="52" name="TextBox 51">
            <a:extLst>
              <a:ext uri="{FF2B5EF4-FFF2-40B4-BE49-F238E27FC236}">
                <a16:creationId xmlns:a16="http://schemas.microsoft.com/office/drawing/2014/main" id="{DD167FA7-F50F-4B3E-B0DE-C1EE90ED34E9}"/>
              </a:ext>
            </a:extLst>
          </p:cNvPr>
          <p:cNvSpPr txBox="1"/>
          <p:nvPr/>
        </p:nvSpPr>
        <p:spPr>
          <a:xfrm>
            <a:off x="1534225" y="3179857"/>
            <a:ext cx="2467342" cy="369332"/>
          </a:xfrm>
          <a:prstGeom prst="rect">
            <a:avLst/>
          </a:prstGeom>
          <a:noFill/>
        </p:spPr>
        <p:txBody>
          <a:bodyPr wrap="none" rtlCol="0">
            <a:spAutoFit/>
          </a:bodyPr>
          <a:lstStyle/>
          <a:p>
            <a:pPr algn="l"/>
            <a:r>
              <a:rPr lang="en-US" dirty="0">
                <a:latin typeface="+mn-lt"/>
                <a:cs typeface="Times New Roman" panose="02020603050405020304" pitchFamily="18" charset="0"/>
              </a:rPr>
              <a:t>(a) hinge in alignment </a:t>
            </a:r>
          </a:p>
        </p:txBody>
      </p:sp>
      <p:graphicFrame>
        <p:nvGraphicFramePr>
          <p:cNvPr id="53" name="Object 52">
            <a:extLst>
              <a:ext uri="{FF2B5EF4-FFF2-40B4-BE49-F238E27FC236}">
                <a16:creationId xmlns:a16="http://schemas.microsoft.com/office/drawing/2014/main" id="{18BF520A-0901-D5B1-B78E-7970798C56F8}"/>
              </a:ext>
            </a:extLst>
          </p:cNvPr>
          <p:cNvGraphicFramePr>
            <a:graphicFrameLocks noChangeAspect="1"/>
          </p:cNvGraphicFramePr>
          <p:nvPr>
            <p:extLst>
              <p:ext uri="{D42A27DB-BD31-4B8C-83A1-F6EECF244321}">
                <p14:modId xmlns:p14="http://schemas.microsoft.com/office/powerpoint/2010/main" val="1561515539"/>
              </p:ext>
            </p:extLst>
          </p:nvPr>
        </p:nvGraphicFramePr>
        <p:xfrm>
          <a:off x="3641634" y="2722412"/>
          <a:ext cx="228594" cy="279974"/>
        </p:xfrm>
        <a:graphic>
          <a:graphicData uri="http://schemas.openxmlformats.org/presentationml/2006/ole">
            <mc:AlternateContent xmlns:mc="http://schemas.openxmlformats.org/markup-compatibility/2006">
              <mc:Choice xmlns:v="urn:schemas-microsoft-com:vml" Requires="v">
                <p:oleObj name="Equation" r:id="rId3" imgW="190440" imgH="228600" progId="Equation.DSMT4">
                  <p:embed/>
                </p:oleObj>
              </mc:Choice>
              <mc:Fallback>
                <p:oleObj name="Equation" r:id="rId3" imgW="190440" imgH="228600" progId="Equation.DSMT4">
                  <p:embed/>
                  <p:pic>
                    <p:nvPicPr>
                      <p:cNvPr id="172" name="Object 171">
                        <a:extLst>
                          <a:ext uri="{FF2B5EF4-FFF2-40B4-BE49-F238E27FC236}">
                            <a16:creationId xmlns:a16="http://schemas.microsoft.com/office/drawing/2014/main" id="{ED04C17A-0F37-0DA4-3558-6E16CA332A51}"/>
                          </a:ext>
                        </a:extLst>
                      </p:cNvPr>
                      <p:cNvPicPr/>
                      <p:nvPr/>
                    </p:nvPicPr>
                    <p:blipFill>
                      <a:blip r:embed="rId4"/>
                      <a:stretch>
                        <a:fillRect/>
                      </a:stretch>
                    </p:blipFill>
                    <p:spPr>
                      <a:xfrm>
                        <a:off x="3641634" y="2722412"/>
                        <a:ext cx="228594" cy="279974"/>
                      </a:xfrm>
                      <a:prstGeom prst="rect">
                        <a:avLst/>
                      </a:prstGeom>
                    </p:spPr>
                  </p:pic>
                </p:oleObj>
              </mc:Fallback>
            </mc:AlternateContent>
          </a:graphicData>
        </a:graphic>
      </p:graphicFrame>
      <p:graphicFrame>
        <p:nvGraphicFramePr>
          <p:cNvPr id="54" name="Object 53">
            <a:extLst>
              <a:ext uri="{FF2B5EF4-FFF2-40B4-BE49-F238E27FC236}">
                <a16:creationId xmlns:a16="http://schemas.microsoft.com/office/drawing/2014/main" id="{8AA9E16E-442A-DD90-62C0-D9ADD5DA1208}"/>
              </a:ext>
            </a:extLst>
          </p:cNvPr>
          <p:cNvGraphicFramePr>
            <a:graphicFrameLocks noChangeAspect="1"/>
          </p:cNvGraphicFramePr>
          <p:nvPr>
            <p:extLst>
              <p:ext uri="{D42A27DB-BD31-4B8C-83A1-F6EECF244321}">
                <p14:modId xmlns:p14="http://schemas.microsoft.com/office/powerpoint/2010/main" val="1483997349"/>
              </p:ext>
            </p:extLst>
          </p:nvPr>
        </p:nvGraphicFramePr>
        <p:xfrm>
          <a:off x="5057914" y="2655308"/>
          <a:ext cx="244897" cy="279974"/>
        </p:xfrm>
        <a:graphic>
          <a:graphicData uri="http://schemas.openxmlformats.org/presentationml/2006/ole">
            <mc:AlternateContent xmlns:mc="http://schemas.openxmlformats.org/markup-compatibility/2006">
              <mc:Choice xmlns:v="urn:schemas-microsoft-com:vml" Requires="v">
                <p:oleObj name="Equation" r:id="rId5" imgW="190440" imgH="228600" progId="Equation.DSMT4">
                  <p:embed/>
                </p:oleObj>
              </mc:Choice>
              <mc:Fallback>
                <p:oleObj name="Equation" r:id="rId5" imgW="190440" imgH="228600" progId="Equation.DSMT4">
                  <p:embed/>
                  <p:pic>
                    <p:nvPicPr>
                      <p:cNvPr id="173" name="Object 172">
                        <a:extLst>
                          <a:ext uri="{FF2B5EF4-FFF2-40B4-BE49-F238E27FC236}">
                            <a16:creationId xmlns:a16="http://schemas.microsoft.com/office/drawing/2014/main" id="{7BA4C1A7-5762-C6A5-7009-33799EAA8FD8}"/>
                          </a:ext>
                        </a:extLst>
                      </p:cNvPr>
                      <p:cNvPicPr/>
                      <p:nvPr/>
                    </p:nvPicPr>
                    <p:blipFill>
                      <a:blip r:embed="rId6"/>
                      <a:stretch>
                        <a:fillRect/>
                      </a:stretch>
                    </p:blipFill>
                    <p:spPr>
                      <a:xfrm>
                        <a:off x="5057914" y="2655308"/>
                        <a:ext cx="244897" cy="279974"/>
                      </a:xfrm>
                      <a:prstGeom prst="rect">
                        <a:avLst/>
                      </a:prstGeom>
                    </p:spPr>
                  </p:pic>
                </p:oleObj>
              </mc:Fallback>
            </mc:AlternateContent>
          </a:graphicData>
        </a:graphic>
      </p:graphicFrame>
      <p:graphicFrame>
        <p:nvGraphicFramePr>
          <p:cNvPr id="55" name="Object 54">
            <a:extLst>
              <a:ext uri="{FF2B5EF4-FFF2-40B4-BE49-F238E27FC236}">
                <a16:creationId xmlns:a16="http://schemas.microsoft.com/office/drawing/2014/main" id="{50A91FFA-DEDE-DE6D-4A82-3663E52ADFCE}"/>
              </a:ext>
            </a:extLst>
          </p:cNvPr>
          <p:cNvGraphicFramePr>
            <a:graphicFrameLocks noChangeAspect="1"/>
          </p:cNvGraphicFramePr>
          <p:nvPr>
            <p:extLst>
              <p:ext uri="{D42A27DB-BD31-4B8C-83A1-F6EECF244321}">
                <p14:modId xmlns:p14="http://schemas.microsoft.com/office/powerpoint/2010/main" val="3552320931"/>
              </p:ext>
            </p:extLst>
          </p:nvPr>
        </p:nvGraphicFramePr>
        <p:xfrm>
          <a:off x="5442295" y="2802079"/>
          <a:ext cx="228594" cy="279974"/>
        </p:xfrm>
        <a:graphic>
          <a:graphicData uri="http://schemas.openxmlformats.org/presentationml/2006/ole">
            <mc:AlternateContent xmlns:mc="http://schemas.openxmlformats.org/markup-compatibility/2006">
              <mc:Choice xmlns:v="urn:schemas-microsoft-com:vml" Requires="v">
                <p:oleObj name="Equation" r:id="rId7" imgW="190440" imgH="228600" progId="Equation.DSMT4">
                  <p:embed/>
                </p:oleObj>
              </mc:Choice>
              <mc:Fallback>
                <p:oleObj name="Equation" r:id="rId7" imgW="190440" imgH="228600" progId="Equation.DSMT4">
                  <p:embed/>
                  <p:pic>
                    <p:nvPicPr>
                      <p:cNvPr id="174" name="Object 173">
                        <a:extLst>
                          <a:ext uri="{FF2B5EF4-FFF2-40B4-BE49-F238E27FC236}">
                            <a16:creationId xmlns:a16="http://schemas.microsoft.com/office/drawing/2014/main" id="{6C0ADCC3-7D78-8933-9D55-B33306DACD89}"/>
                          </a:ext>
                        </a:extLst>
                      </p:cNvPr>
                      <p:cNvPicPr/>
                      <p:nvPr/>
                    </p:nvPicPr>
                    <p:blipFill>
                      <a:blip r:embed="rId4"/>
                      <a:stretch>
                        <a:fillRect/>
                      </a:stretch>
                    </p:blipFill>
                    <p:spPr>
                      <a:xfrm>
                        <a:off x="5442295" y="2802079"/>
                        <a:ext cx="228594" cy="279974"/>
                      </a:xfrm>
                      <a:prstGeom prst="rect">
                        <a:avLst/>
                      </a:prstGeom>
                    </p:spPr>
                  </p:pic>
                </p:oleObj>
              </mc:Fallback>
            </mc:AlternateContent>
          </a:graphicData>
        </a:graphic>
      </p:graphicFrame>
      <p:graphicFrame>
        <p:nvGraphicFramePr>
          <p:cNvPr id="56" name="Object 55">
            <a:extLst>
              <a:ext uri="{FF2B5EF4-FFF2-40B4-BE49-F238E27FC236}">
                <a16:creationId xmlns:a16="http://schemas.microsoft.com/office/drawing/2014/main" id="{CBA74B0F-1A33-2C1A-9EDD-F88745FAFB07}"/>
              </a:ext>
            </a:extLst>
          </p:cNvPr>
          <p:cNvGraphicFramePr>
            <a:graphicFrameLocks noChangeAspect="1"/>
          </p:cNvGraphicFramePr>
          <p:nvPr>
            <p:extLst>
              <p:ext uri="{D42A27DB-BD31-4B8C-83A1-F6EECF244321}">
                <p14:modId xmlns:p14="http://schemas.microsoft.com/office/powerpoint/2010/main" val="2254680362"/>
              </p:ext>
            </p:extLst>
          </p:nvPr>
        </p:nvGraphicFramePr>
        <p:xfrm>
          <a:off x="5215830" y="2472361"/>
          <a:ext cx="228594" cy="295528"/>
        </p:xfrm>
        <a:graphic>
          <a:graphicData uri="http://schemas.openxmlformats.org/presentationml/2006/ole">
            <mc:AlternateContent xmlns:mc="http://schemas.openxmlformats.org/markup-compatibility/2006">
              <mc:Choice xmlns:v="urn:schemas-microsoft-com:vml" Requires="v">
                <p:oleObj name="Equation" r:id="rId8" imgW="190440" imgH="241200" progId="Equation.DSMT4">
                  <p:embed/>
                </p:oleObj>
              </mc:Choice>
              <mc:Fallback>
                <p:oleObj name="Equation" r:id="rId8" imgW="190440" imgH="241200" progId="Equation.DSMT4">
                  <p:embed/>
                  <p:pic>
                    <p:nvPicPr>
                      <p:cNvPr id="176" name="Object 175">
                        <a:extLst>
                          <a:ext uri="{FF2B5EF4-FFF2-40B4-BE49-F238E27FC236}">
                            <a16:creationId xmlns:a16="http://schemas.microsoft.com/office/drawing/2014/main" id="{E8EA8CE4-C725-4A52-C4EB-A7805E83C9AD}"/>
                          </a:ext>
                        </a:extLst>
                      </p:cNvPr>
                      <p:cNvPicPr/>
                      <p:nvPr/>
                    </p:nvPicPr>
                    <p:blipFill>
                      <a:blip r:embed="rId9"/>
                      <a:stretch>
                        <a:fillRect/>
                      </a:stretch>
                    </p:blipFill>
                    <p:spPr>
                      <a:xfrm>
                        <a:off x="5215830" y="2472361"/>
                        <a:ext cx="228594" cy="295528"/>
                      </a:xfrm>
                      <a:prstGeom prst="rect">
                        <a:avLst/>
                      </a:prstGeom>
                    </p:spPr>
                  </p:pic>
                </p:oleObj>
              </mc:Fallback>
            </mc:AlternateContent>
          </a:graphicData>
        </a:graphic>
      </p:graphicFrame>
      <p:graphicFrame>
        <p:nvGraphicFramePr>
          <p:cNvPr id="57" name="Object 56">
            <a:extLst>
              <a:ext uri="{FF2B5EF4-FFF2-40B4-BE49-F238E27FC236}">
                <a16:creationId xmlns:a16="http://schemas.microsoft.com/office/drawing/2014/main" id="{71623D0A-8970-BEF5-6B47-A33A7C2EF9E2}"/>
              </a:ext>
            </a:extLst>
          </p:cNvPr>
          <p:cNvGraphicFramePr>
            <a:graphicFrameLocks noChangeAspect="1"/>
          </p:cNvGraphicFramePr>
          <p:nvPr>
            <p:extLst>
              <p:ext uri="{D42A27DB-BD31-4B8C-83A1-F6EECF244321}">
                <p14:modId xmlns:p14="http://schemas.microsoft.com/office/powerpoint/2010/main" val="3159036014"/>
              </p:ext>
            </p:extLst>
          </p:nvPr>
        </p:nvGraphicFramePr>
        <p:xfrm>
          <a:off x="3597190" y="4752622"/>
          <a:ext cx="228594" cy="279974"/>
        </p:xfrm>
        <a:graphic>
          <a:graphicData uri="http://schemas.openxmlformats.org/presentationml/2006/ole">
            <mc:AlternateContent xmlns:mc="http://schemas.openxmlformats.org/markup-compatibility/2006">
              <mc:Choice xmlns:v="urn:schemas-microsoft-com:vml" Requires="v">
                <p:oleObj name="Equation" r:id="rId10" imgW="190440" imgH="228600" progId="Equation.DSMT4">
                  <p:embed/>
                </p:oleObj>
              </mc:Choice>
              <mc:Fallback>
                <p:oleObj name="Equation" r:id="rId10" imgW="190440" imgH="228600" progId="Equation.DSMT4">
                  <p:embed/>
                  <p:pic>
                    <p:nvPicPr>
                      <p:cNvPr id="177" name="Object 176">
                        <a:extLst>
                          <a:ext uri="{FF2B5EF4-FFF2-40B4-BE49-F238E27FC236}">
                            <a16:creationId xmlns:a16="http://schemas.microsoft.com/office/drawing/2014/main" id="{092E9202-61D4-4F0C-818E-F3DAE836DCE7}"/>
                          </a:ext>
                        </a:extLst>
                      </p:cNvPr>
                      <p:cNvPicPr/>
                      <p:nvPr/>
                    </p:nvPicPr>
                    <p:blipFill>
                      <a:blip r:embed="rId4"/>
                      <a:stretch>
                        <a:fillRect/>
                      </a:stretch>
                    </p:blipFill>
                    <p:spPr>
                      <a:xfrm>
                        <a:off x="3597190" y="4752622"/>
                        <a:ext cx="228594" cy="279974"/>
                      </a:xfrm>
                      <a:prstGeom prst="rect">
                        <a:avLst/>
                      </a:prstGeom>
                    </p:spPr>
                  </p:pic>
                </p:oleObj>
              </mc:Fallback>
            </mc:AlternateContent>
          </a:graphicData>
        </a:graphic>
      </p:graphicFrame>
      <p:graphicFrame>
        <p:nvGraphicFramePr>
          <p:cNvPr id="58" name="Object 57">
            <a:extLst>
              <a:ext uri="{FF2B5EF4-FFF2-40B4-BE49-F238E27FC236}">
                <a16:creationId xmlns:a16="http://schemas.microsoft.com/office/drawing/2014/main" id="{D95B83DA-48BC-2F58-382D-DA6DFA88426F}"/>
              </a:ext>
            </a:extLst>
          </p:cNvPr>
          <p:cNvGraphicFramePr>
            <a:graphicFrameLocks noChangeAspect="1"/>
          </p:cNvGraphicFramePr>
          <p:nvPr>
            <p:extLst>
              <p:ext uri="{D42A27DB-BD31-4B8C-83A1-F6EECF244321}">
                <p14:modId xmlns:p14="http://schemas.microsoft.com/office/powerpoint/2010/main" val="594519580"/>
              </p:ext>
            </p:extLst>
          </p:nvPr>
        </p:nvGraphicFramePr>
        <p:xfrm>
          <a:off x="5282717" y="4687055"/>
          <a:ext cx="228594" cy="279974"/>
        </p:xfrm>
        <a:graphic>
          <a:graphicData uri="http://schemas.openxmlformats.org/presentationml/2006/ole">
            <mc:AlternateContent xmlns:mc="http://schemas.openxmlformats.org/markup-compatibility/2006">
              <mc:Choice xmlns:v="urn:schemas-microsoft-com:vml" Requires="v">
                <p:oleObj name="Equation" r:id="rId11" imgW="190440" imgH="228600" progId="Equation.DSMT4">
                  <p:embed/>
                </p:oleObj>
              </mc:Choice>
              <mc:Fallback>
                <p:oleObj name="Equation" r:id="rId11" imgW="190440" imgH="228600" progId="Equation.DSMT4">
                  <p:embed/>
                  <p:pic>
                    <p:nvPicPr>
                      <p:cNvPr id="179" name="Object 178">
                        <a:extLst>
                          <a:ext uri="{FF2B5EF4-FFF2-40B4-BE49-F238E27FC236}">
                            <a16:creationId xmlns:a16="http://schemas.microsoft.com/office/drawing/2014/main" id="{7DBCB3A7-B2C2-EB4C-7F15-7A730360725F}"/>
                          </a:ext>
                        </a:extLst>
                      </p:cNvPr>
                      <p:cNvPicPr/>
                      <p:nvPr/>
                    </p:nvPicPr>
                    <p:blipFill>
                      <a:blip r:embed="rId4"/>
                      <a:stretch>
                        <a:fillRect/>
                      </a:stretch>
                    </p:blipFill>
                    <p:spPr>
                      <a:xfrm>
                        <a:off x="5282717" y="4687055"/>
                        <a:ext cx="228594" cy="279974"/>
                      </a:xfrm>
                      <a:prstGeom prst="rect">
                        <a:avLst/>
                      </a:prstGeom>
                    </p:spPr>
                  </p:pic>
                </p:oleObj>
              </mc:Fallback>
            </mc:AlternateContent>
          </a:graphicData>
        </a:graphic>
      </p:graphicFrame>
      <p:graphicFrame>
        <p:nvGraphicFramePr>
          <p:cNvPr id="59" name="Object 58">
            <a:extLst>
              <a:ext uri="{FF2B5EF4-FFF2-40B4-BE49-F238E27FC236}">
                <a16:creationId xmlns:a16="http://schemas.microsoft.com/office/drawing/2014/main" id="{3676E22A-7B1D-5E05-20A9-637E94A7E317}"/>
              </a:ext>
            </a:extLst>
          </p:cNvPr>
          <p:cNvGraphicFramePr>
            <a:graphicFrameLocks noChangeAspect="1"/>
          </p:cNvGraphicFramePr>
          <p:nvPr>
            <p:extLst>
              <p:ext uri="{D42A27DB-BD31-4B8C-83A1-F6EECF244321}">
                <p14:modId xmlns:p14="http://schemas.microsoft.com/office/powerpoint/2010/main" val="2585902350"/>
              </p:ext>
            </p:extLst>
          </p:nvPr>
        </p:nvGraphicFramePr>
        <p:xfrm>
          <a:off x="4881433" y="4564801"/>
          <a:ext cx="244897" cy="279974"/>
        </p:xfrm>
        <a:graphic>
          <a:graphicData uri="http://schemas.openxmlformats.org/presentationml/2006/ole">
            <mc:AlternateContent xmlns:mc="http://schemas.openxmlformats.org/markup-compatibility/2006">
              <mc:Choice xmlns:v="urn:schemas-microsoft-com:vml" Requires="v">
                <p:oleObj name="Equation" r:id="rId12" imgW="190440" imgH="228600" progId="Equation.DSMT4">
                  <p:embed/>
                </p:oleObj>
              </mc:Choice>
              <mc:Fallback>
                <p:oleObj name="Equation" r:id="rId12" imgW="190440" imgH="228600" progId="Equation.DSMT4">
                  <p:embed/>
                  <p:pic>
                    <p:nvPicPr>
                      <p:cNvPr id="180" name="Object 179">
                        <a:extLst>
                          <a:ext uri="{FF2B5EF4-FFF2-40B4-BE49-F238E27FC236}">
                            <a16:creationId xmlns:a16="http://schemas.microsoft.com/office/drawing/2014/main" id="{BCC34984-5893-8296-6120-280844B0EF8A}"/>
                          </a:ext>
                        </a:extLst>
                      </p:cNvPr>
                      <p:cNvPicPr/>
                      <p:nvPr/>
                    </p:nvPicPr>
                    <p:blipFill>
                      <a:blip r:embed="rId6"/>
                      <a:stretch>
                        <a:fillRect/>
                      </a:stretch>
                    </p:blipFill>
                    <p:spPr>
                      <a:xfrm>
                        <a:off x="4881433" y="4564801"/>
                        <a:ext cx="244897" cy="279974"/>
                      </a:xfrm>
                      <a:prstGeom prst="rect">
                        <a:avLst/>
                      </a:prstGeom>
                    </p:spPr>
                  </p:pic>
                </p:oleObj>
              </mc:Fallback>
            </mc:AlternateContent>
          </a:graphicData>
        </a:graphic>
      </p:graphicFrame>
      <p:graphicFrame>
        <p:nvGraphicFramePr>
          <p:cNvPr id="60" name="Object 59">
            <a:extLst>
              <a:ext uri="{FF2B5EF4-FFF2-40B4-BE49-F238E27FC236}">
                <a16:creationId xmlns:a16="http://schemas.microsoft.com/office/drawing/2014/main" id="{D75324CE-48E3-855B-4E70-4136E028BC0B}"/>
              </a:ext>
            </a:extLst>
          </p:cNvPr>
          <p:cNvGraphicFramePr>
            <a:graphicFrameLocks noChangeAspect="1"/>
          </p:cNvGraphicFramePr>
          <p:nvPr>
            <p:extLst>
              <p:ext uri="{D42A27DB-BD31-4B8C-83A1-F6EECF244321}">
                <p14:modId xmlns:p14="http://schemas.microsoft.com/office/powerpoint/2010/main" val="498116878"/>
              </p:ext>
            </p:extLst>
          </p:nvPr>
        </p:nvGraphicFramePr>
        <p:xfrm>
          <a:off x="5054608" y="4349530"/>
          <a:ext cx="228594" cy="295528"/>
        </p:xfrm>
        <a:graphic>
          <a:graphicData uri="http://schemas.openxmlformats.org/presentationml/2006/ole">
            <mc:AlternateContent xmlns:mc="http://schemas.openxmlformats.org/markup-compatibility/2006">
              <mc:Choice xmlns:v="urn:schemas-microsoft-com:vml" Requires="v">
                <p:oleObj name="Equation" r:id="rId13" imgW="190440" imgH="241200" progId="Equation.DSMT4">
                  <p:embed/>
                </p:oleObj>
              </mc:Choice>
              <mc:Fallback>
                <p:oleObj name="Equation" r:id="rId13" imgW="190440" imgH="241200" progId="Equation.DSMT4">
                  <p:embed/>
                  <p:pic>
                    <p:nvPicPr>
                      <p:cNvPr id="181" name="Object 180">
                        <a:extLst>
                          <a:ext uri="{FF2B5EF4-FFF2-40B4-BE49-F238E27FC236}">
                            <a16:creationId xmlns:a16="http://schemas.microsoft.com/office/drawing/2014/main" id="{9BAA4740-73C0-D02E-B45B-FE59CA7854C2}"/>
                          </a:ext>
                        </a:extLst>
                      </p:cNvPr>
                      <p:cNvPicPr/>
                      <p:nvPr/>
                    </p:nvPicPr>
                    <p:blipFill>
                      <a:blip r:embed="rId9"/>
                      <a:stretch>
                        <a:fillRect/>
                      </a:stretch>
                    </p:blipFill>
                    <p:spPr>
                      <a:xfrm>
                        <a:off x="5054608" y="4349530"/>
                        <a:ext cx="228594" cy="295528"/>
                      </a:xfrm>
                      <a:prstGeom prst="rect">
                        <a:avLst/>
                      </a:prstGeom>
                    </p:spPr>
                  </p:pic>
                </p:oleObj>
              </mc:Fallback>
            </mc:AlternateContent>
          </a:graphicData>
        </a:graphic>
      </p:graphicFrame>
      <p:cxnSp>
        <p:nvCxnSpPr>
          <p:cNvPr id="61" name="Straight Arrow Connector 60">
            <a:extLst>
              <a:ext uri="{FF2B5EF4-FFF2-40B4-BE49-F238E27FC236}">
                <a16:creationId xmlns:a16="http://schemas.microsoft.com/office/drawing/2014/main" id="{051086C1-FD51-872B-AD2C-2E5F329332C6}"/>
              </a:ext>
            </a:extLst>
          </p:cNvPr>
          <p:cNvCxnSpPr/>
          <p:nvPr/>
        </p:nvCxnSpPr>
        <p:spPr>
          <a:xfrm flipH="1">
            <a:off x="2311682" y="2278818"/>
            <a:ext cx="341926" cy="28624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aphicFrame>
        <p:nvGraphicFramePr>
          <p:cNvPr id="62" name="Object 61">
            <a:extLst>
              <a:ext uri="{FF2B5EF4-FFF2-40B4-BE49-F238E27FC236}">
                <a16:creationId xmlns:a16="http://schemas.microsoft.com/office/drawing/2014/main" id="{E9DD8654-0BB8-B761-D74D-FE39AA3DA6EF}"/>
              </a:ext>
            </a:extLst>
          </p:cNvPr>
          <p:cNvGraphicFramePr>
            <a:graphicFrameLocks noChangeAspect="1"/>
          </p:cNvGraphicFramePr>
          <p:nvPr>
            <p:extLst>
              <p:ext uri="{D42A27DB-BD31-4B8C-83A1-F6EECF244321}">
                <p14:modId xmlns:p14="http://schemas.microsoft.com/office/powerpoint/2010/main" val="1665438898"/>
              </p:ext>
            </p:extLst>
          </p:nvPr>
        </p:nvGraphicFramePr>
        <p:xfrm>
          <a:off x="3436445" y="2437727"/>
          <a:ext cx="228594" cy="295528"/>
        </p:xfrm>
        <a:graphic>
          <a:graphicData uri="http://schemas.openxmlformats.org/presentationml/2006/ole">
            <mc:AlternateContent xmlns:mc="http://schemas.openxmlformats.org/markup-compatibility/2006">
              <mc:Choice xmlns:v="urn:schemas-microsoft-com:vml" Requires="v">
                <p:oleObj name="Equation" r:id="rId14" imgW="190440" imgH="241200" progId="Equation.DSMT4">
                  <p:embed/>
                </p:oleObj>
              </mc:Choice>
              <mc:Fallback>
                <p:oleObj name="Equation" r:id="rId14" imgW="190440" imgH="241200" progId="Equation.DSMT4">
                  <p:embed/>
                  <p:pic>
                    <p:nvPicPr>
                      <p:cNvPr id="184" name="Object 183">
                        <a:extLst>
                          <a:ext uri="{FF2B5EF4-FFF2-40B4-BE49-F238E27FC236}">
                            <a16:creationId xmlns:a16="http://schemas.microsoft.com/office/drawing/2014/main" id="{49DEE05D-7EF8-5310-9564-81F54E285049}"/>
                          </a:ext>
                        </a:extLst>
                      </p:cNvPr>
                      <p:cNvPicPr/>
                      <p:nvPr/>
                    </p:nvPicPr>
                    <p:blipFill>
                      <a:blip r:embed="rId9"/>
                      <a:stretch>
                        <a:fillRect/>
                      </a:stretch>
                    </p:blipFill>
                    <p:spPr>
                      <a:xfrm>
                        <a:off x="3436445" y="2437727"/>
                        <a:ext cx="228594" cy="295528"/>
                      </a:xfrm>
                      <a:prstGeom prst="rect">
                        <a:avLst/>
                      </a:prstGeom>
                    </p:spPr>
                  </p:pic>
                </p:oleObj>
              </mc:Fallback>
            </mc:AlternateContent>
          </a:graphicData>
        </a:graphic>
      </p:graphicFrame>
      <p:cxnSp>
        <p:nvCxnSpPr>
          <p:cNvPr id="63" name="Straight Arrow Connector 62">
            <a:extLst>
              <a:ext uri="{FF2B5EF4-FFF2-40B4-BE49-F238E27FC236}">
                <a16:creationId xmlns:a16="http://schemas.microsoft.com/office/drawing/2014/main" id="{21988114-35B2-BE8E-E912-5EA18330F8DF}"/>
              </a:ext>
            </a:extLst>
          </p:cNvPr>
          <p:cNvCxnSpPr>
            <a:cxnSpLocks/>
          </p:cNvCxnSpPr>
          <p:nvPr/>
        </p:nvCxnSpPr>
        <p:spPr>
          <a:xfrm flipH="1">
            <a:off x="4993593" y="4670196"/>
            <a:ext cx="292681" cy="284151"/>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graphicFrame>
        <p:nvGraphicFramePr>
          <p:cNvPr id="64" name="Object 63">
            <a:extLst>
              <a:ext uri="{FF2B5EF4-FFF2-40B4-BE49-F238E27FC236}">
                <a16:creationId xmlns:a16="http://schemas.microsoft.com/office/drawing/2014/main" id="{BE46B57D-2085-7BD4-1465-1CA072E8AA15}"/>
              </a:ext>
            </a:extLst>
          </p:cNvPr>
          <p:cNvGraphicFramePr>
            <a:graphicFrameLocks noChangeAspect="1"/>
          </p:cNvGraphicFramePr>
          <p:nvPr>
            <p:extLst>
              <p:ext uri="{D42A27DB-BD31-4B8C-83A1-F6EECF244321}">
                <p14:modId xmlns:p14="http://schemas.microsoft.com/office/powerpoint/2010/main" val="1575656598"/>
              </p:ext>
            </p:extLst>
          </p:nvPr>
        </p:nvGraphicFramePr>
        <p:xfrm>
          <a:off x="3380783" y="4425998"/>
          <a:ext cx="228594" cy="295528"/>
        </p:xfrm>
        <a:graphic>
          <a:graphicData uri="http://schemas.openxmlformats.org/presentationml/2006/ole">
            <mc:AlternateContent xmlns:mc="http://schemas.openxmlformats.org/markup-compatibility/2006">
              <mc:Choice xmlns:v="urn:schemas-microsoft-com:vml" Requires="v">
                <p:oleObj name="Equation" r:id="rId15" imgW="190440" imgH="241200" progId="Equation.DSMT4">
                  <p:embed/>
                </p:oleObj>
              </mc:Choice>
              <mc:Fallback>
                <p:oleObj name="Equation" r:id="rId15" imgW="190440" imgH="241200" progId="Equation.DSMT4">
                  <p:embed/>
                  <p:pic>
                    <p:nvPicPr>
                      <p:cNvPr id="187" name="Object 186">
                        <a:extLst>
                          <a:ext uri="{FF2B5EF4-FFF2-40B4-BE49-F238E27FC236}">
                            <a16:creationId xmlns:a16="http://schemas.microsoft.com/office/drawing/2014/main" id="{6C550215-CCA4-F032-4146-87F4838C4EA5}"/>
                          </a:ext>
                        </a:extLst>
                      </p:cNvPr>
                      <p:cNvPicPr/>
                      <p:nvPr/>
                    </p:nvPicPr>
                    <p:blipFill>
                      <a:blip r:embed="rId9"/>
                      <a:stretch>
                        <a:fillRect/>
                      </a:stretch>
                    </p:blipFill>
                    <p:spPr>
                      <a:xfrm>
                        <a:off x="3380783" y="4425998"/>
                        <a:ext cx="228594" cy="295528"/>
                      </a:xfrm>
                      <a:prstGeom prst="rect">
                        <a:avLst/>
                      </a:prstGeom>
                    </p:spPr>
                  </p:pic>
                </p:oleObj>
              </mc:Fallback>
            </mc:AlternateContent>
          </a:graphicData>
        </a:graphic>
      </p:graphicFrame>
      <p:graphicFrame>
        <p:nvGraphicFramePr>
          <p:cNvPr id="65" name="Object 64">
            <a:extLst>
              <a:ext uri="{FF2B5EF4-FFF2-40B4-BE49-F238E27FC236}">
                <a16:creationId xmlns:a16="http://schemas.microsoft.com/office/drawing/2014/main" id="{7F7C9D03-3607-C39C-D02C-6B30BDDF4313}"/>
              </a:ext>
            </a:extLst>
          </p:cNvPr>
          <p:cNvGraphicFramePr>
            <a:graphicFrameLocks noChangeAspect="1"/>
          </p:cNvGraphicFramePr>
          <p:nvPr>
            <p:extLst>
              <p:ext uri="{D42A27DB-BD31-4B8C-83A1-F6EECF244321}">
                <p14:modId xmlns:p14="http://schemas.microsoft.com/office/powerpoint/2010/main" val="3929194802"/>
              </p:ext>
            </p:extLst>
          </p:nvPr>
        </p:nvGraphicFramePr>
        <p:xfrm>
          <a:off x="4328902" y="4386305"/>
          <a:ext cx="289552" cy="279974"/>
        </p:xfrm>
        <a:graphic>
          <a:graphicData uri="http://schemas.openxmlformats.org/presentationml/2006/ole">
            <mc:AlternateContent xmlns:mc="http://schemas.openxmlformats.org/markup-compatibility/2006">
              <mc:Choice xmlns:v="urn:schemas-microsoft-com:vml" Requires="v">
                <p:oleObj name="Equation" r:id="rId16" imgW="241200" imgH="228600" progId="Equation.DSMT4">
                  <p:embed/>
                </p:oleObj>
              </mc:Choice>
              <mc:Fallback>
                <p:oleObj name="Equation" r:id="rId16" imgW="241200" imgH="228600" progId="Equation.DSMT4">
                  <p:embed/>
                  <p:pic>
                    <p:nvPicPr>
                      <p:cNvPr id="188" name="Object 187">
                        <a:extLst>
                          <a:ext uri="{FF2B5EF4-FFF2-40B4-BE49-F238E27FC236}">
                            <a16:creationId xmlns:a16="http://schemas.microsoft.com/office/drawing/2014/main" id="{08D6DFA0-6DBA-AD47-81A4-FE72654112FC}"/>
                          </a:ext>
                        </a:extLst>
                      </p:cNvPr>
                      <p:cNvPicPr/>
                      <p:nvPr/>
                    </p:nvPicPr>
                    <p:blipFill>
                      <a:blip r:embed="rId17"/>
                      <a:stretch>
                        <a:fillRect/>
                      </a:stretch>
                    </p:blipFill>
                    <p:spPr>
                      <a:xfrm>
                        <a:off x="4328902" y="4386305"/>
                        <a:ext cx="289552" cy="279974"/>
                      </a:xfrm>
                      <a:prstGeom prst="rect">
                        <a:avLst/>
                      </a:prstGeom>
                    </p:spPr>
                  </p:pic>
                </p:oleObj>
              </mc:Fallback>
            </mc:AlternateContent>
          </a:graphicData>
        </a:graphic>
      </p:graphicFrame>
      <p:graphicFrame>
        <p:nvGraphicFramePr>
          <p:cNvPr id="66" name="Object 65">
            <a:extLst>
              <a:ext uri="{FF2B5EF4-FFF2-40B4-BE49-F238E27FC236}">
                <a16:creationId xmlns:a16="http://schemas.microsoft.com/office/drawing/2014/main" id="{9B50F5BD-2FC6-CA5B-2128-23D1EEBF4C22}"/>
              </a:ext>
            </a:extLst>
          </p:cNvPr>
          <p:cNvGraphicFramePr>
            <a:graphicFrameLocks noChangeAspect="1"/>
          </p:cNvGraphicFramePr>
          <p:nvPr>
            <p:extLst>
              <p:ext uri="{D42A27DB-BD31-4B8C-83A1-F6EECF244321}">
                <p14:modId xmlns:p14="http://schemas.microsoft.com/office/powerpoint/2010/main" val="2437833226"/>
              </p:ext>
            </p:extLst>
          </p:nvPr>
        </p:nvGraphicFramePr>
        <p:xfrm>
          <a:off x="6167502" y="4408399"/>
          <a:ext cx="289552" cy="279974"/>
        </p:xfrm>
        <a:graphic>
          <a:graphicData uri="http://schemas.openxmlformats.org/presentationml/2006/ole">
            <mc:AlternateContent xmlns:mc="http://schemas.openxmlformats.org/markup-compatibility/2006">
              <mc:Choice xmlns:v="urn:schemas-microsoft-com:vml" Requires="v">
                <p:oleObj name="Equation" r:id="rId18" imgW="241200" imgH="228600" progId="Equation.DSMT4">
                  <p:embed/>
                </p:oleObj>
              </mc:Choice>
              <mc:Fallback>
                <p:oleObj name="Equation" r:id="rId18" imgW="241200" imgH="228600" progId="Equation.DSMT4">
                  <p:embed/>
                  <p:pic>
                    <p:nvPicPr>
                      <p:cNvPr id="189" name="Object 188">
                        <a:extLst>
                          <a:ext uri="{FF2B5EF4-FFF2-40B4-BE49-F238E27FC236}">
                            <a16:creationId xmlns:a16="http://schemas.microsoft.com/office/drawing/2014/main" id="{A4744E99-D889-4251-5159-2A427DA32005}"/>
                          </a:ext>
                        </a:extLst>
                      </p:cNvPr>
                      <p:cNvPicPr/>
                      <p:nvPr/>
                    </p:nvPicPr>
                    <p:blipFill>
                      <a:blip r:embed="rId17"/>
                      <a:stretch>
                        <a:fillRect/>
                      </a:stretch>
                    </p:blipFill>
                    <p:spPr>
                      <a:xfrm>
                        <a:off x="6167502" y="4408399"/>
                        <a:ext cx="289552" cy="279974"/>
                      </a:xfrm>
                      <a:prstGeom prst="rect">
                        <a:avLst/>
                      </a:prstGeom>
                    </p:spPr>
                  </p:pic>
                </p:oleObj>
              </mc:Fallback>
            </mc:AlternateContent>
          </a:graphicData>
        </a:graphic>
      </p:graphicFrame>
      <p:graphicFrame>
        <p:nvGraphicFramePr>
          <p:cNvPr id="67" name="Object 66">
            <a:extLst>
              <a:ext uri="{FF2B5EF4-FFF2-40B4-BE49-F238E27FC236}">
                <a16:creationId xmlns:a16="http://schemas.microsoft.com/office/drawing/2014/main" id="{FFED1BBB-6A8C-1FB8-FAAB-57390070AB1E}"/>
              </a:ext>
            </a:extLst>
          </p:cNvPr>
          <p:cNvGraphicFramePr>
            <a:graphicFrameLocks noChangeAspect="1"/>
          </p:cNvGraphicFramePr>
          <p:nvPr>
            <p:extLst>
              <p:ext uri="{D42A27DB-BD31-4B8C-83A1-F6EECF244321}">
                <p14:modId xmlns:p14="http://schemas.microsoft.com/office/powerpoint/2010/main" val="1866053453"/>
              </p:ext>
            </p:extLst>
          </p:nvPr>
        </p:nvGraphicFramePr>
        <p:xfrm>
          <a:off x="3644448" y="3693924"/>
          <a:ext cx="289552" cy="295528"/>
        </p:xfrm>
        <a:graphic>
          <a:graphicData uri="http://schemas.openxmlformats.org/presentationml/2006/ole">
            <mc:AlternateContent xmlns:mc="http://schemas.openxmlformats.org/markup-compatibility/2006">
              <mc:Choice xmlns:v="urn:schemas-microsoft-com:vml" Requires="v">
                <p:oleObj name="Equation" r:id="rId19" imgW="241200" imgH="241200" progId="Equation.DSMT4">
                  <p:embed/>
                </p:oleObj>
              </mc:Choice>
              <mc:Fallback>
                <p:oleObj name="Equation" r:id="rId19" imgW="241200" imgH="241200" progId="Equation.DSMT4">
                  <p:embed/>
                  <p:pic>
                    <p:nvPicPr>
                      <p:cNvPr id="190" name="Object 189">
                        <a:extLst>
                          <a:ext uri="{FF2B5EF4-FFF2-40B4-BE49-F238E27FC236}">
                            <a16:creationId xmlns:a16="http://schemas.microsoft.com/office/drawing/2014/main" id="{673A9AE1-4A08-7422-0A47-0199A1DC2819}"/>
                          </a:ext>
                        </a:extLst>
                      </p:cNvPr>
                      <p:cNvPicPr/>
                      <p:nvPr/>
                    </p:nvPicPr>
                    <p:blipFill>
                      <a:blip r:embed="rId20"/>
                      <a:stretch>
                        <a:fillRect/>
                      </a:stretch>
                    </p:blipFill>
                    <p:spPr>
                      <a:xfrm>
                        <a:off x="3644448" y="3693924"/>
                        <a:ext cx="289552" cy="295528"/>
                      </a:xfrm>
                      <a:prstGeom prst="rect">
                        <a:avLst/>
                      </a:prstGeom>
                    </p:spPr>
                  </p:pic>
                </p:oleObj>
              </mc:Fallback>
            </mc:AlternateContent>
          </a:graphicData>
        </a:graphic>
      </p:graphicFrame>
      <p:graphicFrame>
        <p:nvGraphicFramePr>
          <p:cNvPr id="68" name="Object 67">
            <a:extLst>
              <a:ext uri="{FF2B5EF4-FFF2-40B4-BE49-F238E27FC236}">
                <a16:creationId xmlns:a16="http://schemas.microsoft.com/office/drawing/2014/main" id="{71957411-62A5-B19A-28F1-20557292B7B1}"/>
              </a:ext>
            </a:extLst>
          </p:cNvPr>
          <p:cNvGraphicFramePr>
            <a:graphicFrameLocks noChangeAspect="1"/>
          </p:cNvGraphicFramePr>
          <p:nvPr>
            <p:extLst>
              <p:ext uri="{D42A27DB-BD31-4B8C-83A1-F6EECF244321}">
                <p14:modId xmlns:p14="http://schemas.microsoft.com/office/powerpoint/2010/main" val="2888851161"/>
              </p:ext>
            </p:extLst>
          </p:nvPr>
        </p:nvGraphicFramePr>
        <p:xfrm>
          <a:off x="5452351" y="3725911"/>
          <a:ext cx="289552" cy="295528"/>
        </p:xfrm>
        <a:graphic>
          <a:graphicData uri="http://schemas.openxmlformats.org/presentationml/2006/ole">
            <mc:AlternateContent xmlns:mc="http://schemas.openxmlformats.org/markup-compatibility/2006">
              <mc:Choice xmlns:v="urn:schemas-microsoft-com:vml" Requires="v">
                <p:oleObj name="Equation" r:id="rId21" imgW="241200" imgH="241200" progId="Equation.DSMT4">
                  <p:embed/>
                </p:oleObj>
              </mc:Choice>
              <mc:Fallback>
                <p:oleObj name="Equation" r:id="rId21" imgW="241200" imgH="241200" progId="Equation.DSMT4">
                  <p:embed/>
                  <p:pic>
                    <p:nvPicPr>
                      <p:cNvPr id="191" name="Object 190">
                        <a:extLst>
                          <a:ext uri="{FF2B5EF4-FFF2-40B4-BE49-F238E27FC236}">
                            <a16:creationId xmlns:a16="http://schemas.microsoft.com/office/drawing/2014/main" id="{744EF21D-7E12-D819-6F1D-18F85945D56D}"/>
                          </a:ext>
                        </a:extLst>
                      </p:cNvPr>
                      <p:cNvPicPr/>
                      <p:nvPr/>
                    </p:nvPicPr>
                    <p:blipFill>
                      <a:blip r:embed="rId20"/>
                      <a:stretch>
                        <a:fillRect/>
                      </a:stretch>
                    </p:blipFill>
                    <p:spPr>
                      <a:xfrm>
                        <a:off x="5452351" y="3725911"/>
                        <a:ext cx="289552" cy="295528"/>
                      </a:xfrm>
                      <a:prstGeom prst="rect">
                        <a:avLst/>
                      </a:prstGeom>
                    </p:spPr>
                  </p:pic>
                </p:oleObj>
              </mc:Fallback>
            </mc:AlternateContent>
          </a:graphicData>
        </a:graphic>
      </p:graphicFrame>
      <p:sp>
        <p:nvSpPr>
          <p:cNvPr id="97" name="TextBox 96">
            <a:extLst>
              <a:ext uri="{FF2B5EF4-FFF2-40B4-BE49-F238E27FC236}">
                <a16:creationId xmlns:a16="http://schemas.microsoft.com/office/drawing/2014/main" id="{E50B4556-EFAB-AA98-12B5-B90967F7CAD9}"/>
              </a:ext>
            </a:extLst>
          </p:cNvPr>
          <p:cNvSpPr txBox="1"/>
          <p:nvPr/>
        </p:nvSpPr>
        <p:spPr>
          <a:xfrm>
            <a:off x="1295400" y="685800"/>
            <a:ext cx="5006499" cy="369332"/>
          </a:xfrm>
          <a:prstGeom prst="rect">
            <a:avLst/>
          </a:prstGeom>
          <a:noFill/>
        </p:spPr>
        <p:txBody>
          <a:bodyPr wrap="none" rtlCol="0">
            <a:spAutoFit/>
          </a:bodyPr>
          <a:lstStyle/>
          <a:p>
            <a:r>
              <a:rPr lang="en-US" dirty="0"/>
              <a:t>Hinges have cases similar to the bearing cases</a:t>
            </a:r>
          </a:p>
        </p:txBody>
      </p:sp>
    </p:spTree>
    <p:extLst>
      <p:ext uri="{BB962C8B-B14F-4D97-AF65-F5344CB8AC3E}">
        <p14:creationId xmlns:p14="http://schemas.microsoft.com/office/powerpoint/2010/main" val="3398039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Line 10"/>
          <p:cNvSpPr>
            <a:spLocks noChangeShapeType="1"/>
          </p:cNvSpPr>
          <p:nvPr/>
        </p:nvSpPr>
        <p:spPr bwMode="auto">
          <a:xfrm>
            <a:off x="2813050" y="4294188"/>
            <a:ext cx="0" cy="914400"/>
          </a:xfrm>
          <a:prstGeom prst="line">
            <a:avLst/>
          </a:prstGeom>
          <a:noFill/>
          <a:ln w="9525">
            <a:solidFill>
              <a:schemeClr val="tx1"/>
            </a:solidFill>
            <a:round/>
            <a:headEnd/>
            <a:tailEnd type="none" w="med" len="lg"/>
          </a:ln>
          <a:effectLst/>
        </p:spPr>
        <p:txBody>
          <a:bodyPr/>
          <a:lstStyle/>
          <a:p>
            <a:endParaRPr lang="en-US"/>
          </a:p>
        </p:txBody>
      </p:sp>
      <p:sp>
        <p:nvSpPr>
          <p:cNvPr id="14339" name="Oval 4"/>
          <p:cNvSpPr>
            <a:spLocks noChangeArrowheads="1"/>
          </p:cNvSpPr>
          <p:nvPr/>
        </p:nvSpPr>
        <p:spPr bwMode="auto">
          <a:xfrm>
            <a:off x="2355850" y="4598988"/>
            <a:ext cx="609600" cy="609600"/>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4340" name="Oval 5"/>
          <p:cNvSpPr>
            <a:spLocks noChangeArrowheads="1"/>
          </p:cNvSpPr>
          <p:nvPr/>
        </p:nvSpPr>
        <p:spPr bwMode="auto">
          <a:xfrm>
            <a:off x="2795588" y="4792663"/>
            <a:ext cx="228600" cy="296862"/>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4341" name="Rectangle 6"/>
          <p:cNvSpPr>
            <a:spLocks noChangeArrowheads="1"/>
          </p:cNvSpPr>
          <p:nvPr/>
        </p:nvSpPr>
        <p:spPr bwMode="auto">
          <a:xfrm rot="521181">
            <a:off x="2895600" y="4953000"/>
            <a:ext cx="1600200" cy="228600"/>
          </a:xfrm>
          <a:prstGeom prst="rect">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4342" name="Line 7"/>
          <p:cNvSpPr>
            <a:spLocks noChangeShapeType="1"/>
          </p:cNvSpPr>
          <p:nvPr/>
        </p:nvSpPr>
        <p:spPr bwMode="auto">
          <a:xfrm>
            <a:off x="2203450" y="4675188"/>
            <a:ext cx="0" cy="914400"/>
          </a:xfrm>
          <a:prstGeom prst="line">
            <a:avLst/>
          </a:prstGeom>
          <a:noFill/>
          <a:ln w="9525">
            <a:solidFill>
              <a:schemeClr val="tx1"/>
            </a:solidFill>
            <a:round/>
            <a:headEnd/>
            <a:tailEnd type="none" w="med" len="lg"/>
          </a:ln>
          <a:effectLst/>
        </p:spPr>
        <p:txBody>
          <a:bodyPr/>
          <a:lstStyle/>
          <a:p>
            <a:endParaRPr lang="en-US"/>
          </a:p>
        </p:txBody>
      </p:sp>
      <p:sp>
        <p:nvSpPr>
          <p:cNvPr id="14343" name="Line 8"/>
          <p:cNvSpPr>
            <a:spLocks noChangeShapeType="1"/>
          </p:cNvSpPr>
          <p:nvPr/>
        </p:nvSpPr>
        <p:spPr bwMode="auto">
          <a:xfrm flipV="1">
            <a:off x="2203450" y="4294188"/>
            <a:ext cx="609600" cy="381000"/>
          </a:xfrm>
          <a:prstGeom prst="line">
            <a:avLst/>
          </a:prstGeom>
          <a:noFill/>
          <a:ln w="9525">
            <a:solidFill>
              <a:schemeClr val="tx1"/>
            </a:solidFill>
            <a:round/>
            <a:headEnd/>
            <a:tailEnd type="none" w="med" len="lg"/>
          </a:ln>
          <a:effectLst/>
        </p:spPr>
        <p:txBody>
          <a:bodyPr/>
          <a:lstStyle/>
          <a:p>
            <a:endParaRPr lang="en-US"/>
          </a:p>
        </p:txBody>
      </p:sp>
      <p:sp>
        <p:nvSpPr>
          <p:cNvPr id="14344" name="Line 9"/>
          <p:cNvSpPr>
            <a:spLocks noChangeShapeType="1"/>
          </p:cNvSpPr>
          <p:nvPr/>
        </p:nvSpPr>
        <p:spPr bwMode="auto">
          <a:xfrm flipV="1">
            <a:off x="2203450" y="5208588"/>
            <a:ext cx="609600" cy="381000"/>
          </a:xfrm>
          <a:prstGeom prst="line">
            <a:avLst/>
          </a:prstGeom>
          <a:noFill/>
          <a:ln w="9525">
            <a:solidFill>
              <a:schemeClr val="tx1"/>
            </a:solidFill>
            <a:round/>
            <a:headEnd/>
            <a:tailEnd type="none" w="med" len="lg"/>
          </a:ln>
          <a:effectLst/>
        </p:spPr>
        <p:txBody>
          <a:bodyPr/>
          <a:lstStyle/>
          <a:p>
            <a:endParaRPr lang="en-US"/>
          </a:p>
        </p:txBody>
      </p:sp>
      <p:sp>
        <p:nvSpPr>
          <p:cNvPr id="14345" name="Oval 12"/>
          <p:cNvSpPr>
            <a:spLocks noChangeArrowheads="1"/>
          </p:cNvSpPr>
          <p:nvPr/>
        </p:nvSpPr>
        <p:spPr bwMode="auto">
          <a:xfrm>
            <a:off x="5937250" y="4870450"/>
            <a:ext cx="381000" cy="373063"/>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4346" name="Rectangle 11"/>
          <p:cNvSpPr>
            <a:spLocks noChangeArrowheads="1"/>
          </p:cNvSpPr>
          <p:nvPr/>
        </p:nvSpPr>
        <p:spPr bwMode="auto">
          <a:xfrm rot="521181">
            <a:off x="6089650" y="5056188"/>
            <a:ext cx="1600200" cy="228600"/>
          </a:xfrm>
          <a:prstGeom prst="rect">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4347" name="Rectangle 13"/>
          <p:cNvSpPr>
            <a:spLocks noChangeArrowheads="1"/>
          </p:cNvSpPr>
          <p:nvPr/>
        </p:nvSpPr>
        <p:spPr bwMode="auto">
          <a:xfrm>
            <a:off x="2870200" y="4827588"/>
            <a:ext cx="95250" cy="228600"/>
          </a:xfrm>
          <a:prstGeom prst="rect">
            <a:avLst/>
          </a:prstGeom>
          <a:solidFill>
            <a:schemeClr val="bg1"/>
          </a:solidFill>
          <a:ln w="9525">
            <a:noFill/>
            <a:miter lim="800000"/>
            <a:headEnd/>
            <a:tailEnd type="none" w="med" len="lg"/>
          </a:ln>
          <a:effectLst/>
        </p:spPr>
        <p:txBody>
          <a:bodyPr wrap="none" anchor="ctr"/>
          <a:lstStyle/>
          <a:p>
            <a:endParaRPr lang="en-US"/>
          </a:p>
        </p:txBody>
      </p:sp>
      <p:sp>
        <p:nvSpPr>
          <p:cNvPr id="14348" name="Rectangle 14"/>
          <p:cNvSpPr>
            <a:spLocks noChangeArrowheads="1"/>
          </p:cNvSpPr>
          <p:nvPr/>
        </p:nvSpPr>
        <p:spPr bwMode="auto">
          <a:xfrm>
            <a:off x="6056313" y="4903788"/>
            <a:ext cx="169862" cy="280987"/>
          </a:xfrm>
          <a:prstGeom prst="rect">
            <a:avLst/>
          </a:prstGeom>
          <a:solidFill>
            <a:schemeClr val="bg1"/>
          </a:solidFill>
          <a:ln w="9525">
            <a:noFill/>
            <a:miter lim="800000"/>
            <a:headEnd/>
            <a:tailEnd type="none" w="med" len="lg"/>
          </a:ln>
          <a:effectLst/>
        </p:spPr>
        <p:txBody>
          <a:bodyPr wrap="none" anchor="ctr"/>
          <a:lstStyle/>
          <a:p>
            <a:endParaRPr lang="en-US"/>
          </a:p>
        </p:txBody>
      </p:sp>
      <p:sp>
        <p:nvSpPr>
          <p:cNvPr id="14349" name="Line 15"/>
          <p:cNvSpPr>
            <a:spLocks noChangeShapeType="1"/>
          </p:cNvSpPr>
          <p:nvPr/>
        </p:nvSpPr>
        <p:spPr bwMode="auto">
          <a:xfrm>
            <a:off x="1517650" y="4446588"/>
            <a:ext cx="685800" cy="76200"/>
          </a:xfrm>
          <a:prstGeom prst="line">
            <a:avLst/>
          </a:prstGeom>
          <a:noFill/>
          <a:ln w="9525">
            <a:solidFill>
              <a:schemeClr val="tx1"/>
            </a:solidFill>
            <a:round/>
            <a:headEnd/>
            <a:tailEnd type="triangle" w="med" len="lg"/>
          </a:ln>
          <a:effectLst/>
        </p:spPr>
        <p:txBody>
          <a:bodyPr/>
          <a:lstStyle/>
          <a:p>
            <a:endParaRPr lang="en-US"/>
          </a:p>
        </p:txBody>
      </p:sp>
      <p:sp>
        <p:nvSpPr>
          <p:cNvPr id="14350" name="Line 16"/>
          <p:cNvSpPr>
            <a:spLocks noChangeShapeType="1"/>
          </p:cNvSpPr>
          <p:nvPr/>
        </p:nvSpPr>
        <p:spPr bwMode="auto">
          <a:xfrm flipV="1">
            <a:off x="1517650" y="3760788"/>
            <a:ext cx="0" cy="685800"/>
          </a:xfrm>
          <a:prstGeom prst="line">
            <a:avLst/>
          </a:prstGeom>
          <a:noFill/>
          <a:ln w="9525">
            <a:solidFill>
              <a:schemeClr val="tx1"/>
            </a:solidFill>
            <a:round/>
            <a:headEnd/>
            <a:tailEnd type="triangle" w="med" len="lg"/>
          </a:ln>
          <a:effectLst/>
        </p:spPr>
        <p:txBody>
          <a:bodyPr/>
          <a:lstStyle/>
          <a:p>
            <a:endParaRPr lang="en-US"/>
          </a:p>
        </p:txBody>
      </p:sp>
      <p:sp>
        <p:nvSpPr>
          <p:cNvPr id="14351" name="Line 17"/>
          <p:cNvSpPr>
            <a:spLocks noChangeShapeType="1"/>
          </p:cNvSpPr>
          <p:nvPr/>
        </p:nvSpPr>
        <p:spPr bwMode="auto">
          <a:xfrm flipH="1">
            <a:off x="1162050" y="4446588"/>
            <a:ext cx="355600" cy="271462"/>
          </a:xfrm>
          <a:prstGeom prst="line">
            <a:avLst/>
          </a:prstGeom>
          <a:noFill/>
          <a:ln w="9525">
            <a:solidFill>
              <a:schemeClr val="tx1"/>
            </a:solidFill>
            <a:round/>
            <a:headEnd/>
            <a:tailEnd type="triangle" w="med" len="lg"/>
          </a:ln>
          <a:effectLst/>
        </p:spPr>
        <p:txBody>
          <a:bodyPr/>
          <a:lstStyle/>
          <a:p>
            <a:endParaRPr lang="en-US"/>
          </a:p>
        </p:txBody>
      </p:sp>
      <p:sp>
        <p:nvSpPr>
          <p:cNvPr id="14352" name="Text Box 18"/>
          <p:cNvSpPr txBox="1">
            <a:spLocks noChangeArrowheads="1"/>
          </p:cNvSpPr>
          <p:nvPr/>
        </p:nvSpPr>
        <p:spPr bwMode="auto">
          <a:xfrm>
            <a:off x="2263775" y="3416300"/>
            <a:ext cx="3003550" cy="366713"/>
          </a:xfrm>
          <a:prstGeom prst="rect">
            <a:avLst/>
          </a:prstGeom>
          <a:noFill/>
          <a:ln w="9525">
            <a:noFill/>
            <a:miter lim="800000"/>
            <a:headEnd/>
            <a:tailEnd type="none" w="med" len="lg"/>
          </a:ln>
          <a:effectLst/>
        </p:spPr>
        <p:txBody>
          <a:bodyPr wrap="none">
            <a:spAutoFit/>
          </a:bodyPr>
          <a:lstStyle/>
          <a:p>
            <a:r>
              <a:rPr lang="en-US"/>
              <a:t>smooth ball and socket joint</a:t>
            </a:r>
          </a:p>
        </p:txBody>
      </p:sp>
      <p:sp>
        <p:nvSpPr>
          <p:cNvPr id="14353" name="Text Box 19"/>
          <p:cNvSpPr txBox="1">
            <a:spLocks noChangeArrowheads="1"/>
          </p:cNvSpPr>
          <p:nvPr/>
        </p:nvSpPr>
        <p:spPr bwMode="auto">
          <a:xfrm>
            <a:off x="1806575" y="4483100"/>
            <a:ext cx="298450" cy="366713"/>
          </a:xfrm>
          <a:prstGeom prst="rect">
            <a:avLst/>
          </a:prstGeom>
          <a:noFill/>
          <a:ln w="9525">
            <a:noFill/>
            <a:miter lim="800000"/>
            <a:headEnd/>
            <a:tailEnd type="none" w="med" len="lg"/>
          </a:ln>
          <a:effectLst/>
        </p:spPr>
        <p:txBody>
          <a:bodyPr wrap="none">
            <a:spAutoFit/>
          </a:bodyPr>
          <a:lstStyle/>
          <a:p>
            <a:r>
              <a:rPr lang="en-US"/>
              <a:t>x</a:t>
            </a:r>
          </a:p>
        </p:txBody>
      </p:sp>
      <p:sp>
        <p:nvSpPr>
          <p:cNvPr id="14354" name="Text Box 20"/>
          <p:cNvSpPr txBox="1">
            <a:spLocks noChangeArrowheads="1"/>
          </p:cNvSpPr>
          <p:nvPr/>
        </p:nvSpPr>
        <p:spPr bwMode="auto">
          <a:xfrm>
            <a:off x="1501775" y="3492500"/>
            <a:ext cx="298450" cy="366713"/>
          </a:xfrm>
          <a:prstGeom prst="rect">
            <a:avLst/>
          </a:prstGeom>
          <a:noFill/>
          <a:ln w="9525">
            <a:noFill/>
            <a:miter lim="800000"/>
            <a:headEnd/>
            <a:tailEnd type="none" w="med" len="lg"/>
          </a:ln>
          <a:effectLst/>
        </p:spPr>
        <p:txBody>
          <a:bodyPr wrap="none">
            <a:spAutoFit/>
          </a:bodyPr>
          <a:lstStyle/>
          <a:p>
            <a:r>
              <a:rPr lang="en-US"/>
              <a:t>y</a:t>
            </a:r>
          </a:p>
        </p:txBody>
      </p:sp>
      <p:sp>
        <p:nvSpPr>
          <p:cNvPr id="14355" name="Text Box 21"/>
          <p:cNvSpPr txBox="1">
            <a:spLocks noChangeArrowheads="1"/>
          </p:cNvSpPr>
          <p:nvPr/>
        </p:nvSpPr>
        <p:spPr bwMode="auto">
          <a:xfrm>
            <a:off x="1196975" y="4635500"/>
            <a:ext cx="298450" cy="366713"/>
          </a:xfrm>
          <a:prstGeom prst="rect">
            <a:avLst/>
          </a:prstGeom>
          <a:noFill/>
          <a:ln w="9525">
            <a:noFill/>
            <a:miter lim="800000"/>
            <a:headEnd/>
            <a:tailEnd type="none" w="med" len="lg"/>
          </a:ln>
          <a:effectLst/>
        </p:spPr>
        <p:txBody>
          <a:bodyPr wrap="none">
            <a:spAutoFit/>
          </a:bodyPr>
          <a:lstStyle/>
          <a:p>
            <a:r>
              <a:rPr lang="en-US"/>
              <a:t>z</a:t>
            </a:r>
          </a:p>
        </p:txBody>
      </p:sp>
      <p:sp>
        <p:nvSpPr>
          <p:cNvPr id="14356" name="Line 22"/>
          <p:cNvSpPr>
            <a:spLocks noChangeShapeType="1"/>
          </p:cNvSpPr>
          <p:nvPr/>
        </p:nvSpPr>
        <p:spPr bwMode="auto">
          <a:xfrm flipV="1">
            <a:off x="6089650" y="5056188"/>
            <a:ext cx="0" cy="609600"/>
          </a:xfrm>
          <a:prstGeom prst="line">
            <a:avLst/>
          </a:prstGeom>
          <a:noFill/>
          <a:ln w="28575">
            <a:solidFill>
              <a:srgbClr val="FF0000"/>
            </a:solidFill>
            <a:round/>
            <a:headEnd/>
            <a:tailEnd type="triangle" w="med" len="lg"/>
          </a:ln>
          <a:effectLst/>
        </p:spPr>
        <p:txBody>
          <a:bodyPr/>
          <a:lstStyle/>
          <a:p>
            <a:endParaRPr lang="en-US"/>
          </a:p>
        </p:txBody>
      </p:sp>
      <p:sp>
        <p:nvSpPr>
          <p:cNvPr id="14357" name="Line 23"/>
          <p:cNvSpPr>
            <a:spLocks noChangeShapeType="1"/>
          </p:cNvSpPr>
          <p:nvPr/>
        </p:nvSpPr>
        <p:spPr bwMode="auto">
          <a:xfrm flipH="1">
            <a:off x="5632450" y="5056188"/>
            <a:ext cx="381000" cy="304800"/>
          </a:xfrm>
          <a:prstGeom prst="line">
            <a:avLst/>
          </a:prstGeom>
          <a:noFill/>
          <a:ln w="28575">
            <a:solidFill>
              <a:srgbClr val="FF0000"/>
            </a:solidFill>
            <a:round/>
            <a:headEnd/>
            <a:tailEnd type="triangle" w="med" len="lg"/>
          </a:ln>
          <a:effectLst/>
        </p:spPr>
        <p:txBody>
          <a:bodyPr/>
          <a:lstStyle/>
          <a:p>
            <a:endParaRPr lang="en-US"/>
          </a:p>
        </p:txBody>
      </p:sp>
      <p:sp>
        <p:nvSpPr>
          <p:cNvPr id="14358" name="Line 24"/>
          <p:cNvSpPr>
            <a:spLocks noChangeShapeType="1"/>
          </p:cNvSpPr>
          <p:nvPr/>
        </p:nvSpPr>
        <p:spPr bwMode="auto">
          <a:xfrm>
            <a:off x="5251450" y="4903788"/>
            <a:ext cx="685800" cy="76200"/>
          </a:xfrm>
          <a:prstGeom prst="line">
            <a:avLst/>
          </a:prstGeom>
          <a:noFill/>
          <a:ln w="28575">
            <a:solidFill>
              <a:srgbClr val="FF0000"/>
            </a:solidFill>
            <a:round/>
            <a:headEnd/>
            <a:tailEnd type="triangle" w="med" len="lg"/>
          </a:ln>
          <a:effectLst/>
        </p:spPr>
        <p:txBody>
          <a:bodyPr/>
          <a:lstStyle/>
          <a:p>
            <a:endParaRPr lang="en-US"/>
          </a:p>
        </p:txBody>
      </p:sp>
      <p:sp>
        <p:nvSpPr>
          <p:cNvPr id="14359" name="Text Box 25"/>
          <p:cNvSpPr txBox="1">
            <a:spLocks noChangeArrowheads="1"/>
          </p:cNvSpPr>
          <p:nvPr/>
        </p:nvSpPr>
        <p:spPr bwMode="auto">
          <a:xfrm>
            <a:off x="5311775" y="4254500"/>
            <a:ext cx="425450" cy="366713"/>
          </a:xfrm>
          <a:prstGeom prst="rect">
            <a:avLst/>
          </a:prstGeom>
          <a:noFill/>
          <a:ln w="9525">
            <a:noFill/>
            <a:miter lim="800000"/>
            <a:headEnd/>
            <a:tailEnd type="none" w="med" len="lg"/>
          </a:ln>
          <a:effectLst/>
        </p:spPr>
        <p:txBody>
          <a:bodyPr>
            <a:spAutoFit/>
          </a:bodyPr>
          <a:lstStyle/>
          <a:p>
            <a:r>
              <a:rPr lang="en-US"/>
              <a:t>R</a:t>
            </a:r>
            <a:r>
              <a:rPr lang="en-US" baseline="-25000"/>
              <a:t>x</a:t>
            </a:r>
            <a:endParaRPr lang="en-US"/>
          </a:p>
        </p:txBody>
      </p:sp>
      <p:sp>
        <p:nvSpPr>
          <p:cNvPr id="14360" name="Text Box 26"/>
          <p:cNvSpPr txBox="1">
            <a:spLocks noChangeArrowheads="1"/>
          </p:cNvSpPr>
          <p:nvPr/>
        </p:nvSpPr>
        <p:spPr bwMode="auto">
          <a:xfrm>
            <a:off x="6226175" y="5321300"/>
            <a:ext cx="425450" cy="366713"/>
          </a:xfrm>
          <a:prstGeom prst="rect">
            <a:avLst/>
          </a:prstGeom>
          <a:noFill/>
          <a:ln w="9525">
            <a:noFill/>
            <a:miter lim="800000"/>
            <a:headEnd/>
            <a:tailEnd type="none" w="med" len="lg"/>
          </a:ln>
          <a:effectLst/>
        </p:spPr>
        <p:txBody>
          <a:bodyPr>
            <a:spAutoFit/>
          </a:bodyPr>
          <a:lstStyle/>
          <a:p>
            <a:r>
              <a:rPr lang="en-US"/>
              <a:t>R</a:t>
            </a:r>
            <a:r>
              <a:rPr lang="en-US" baseline="-25000"/>
              <a:t>y</a:t>
            </a:r>
            <a:endParaRPr lang="en-US"/>
          </a:p>
        </p:txBody>
      </p:sp>
      <p:sp>
        <p:nvSpPr>
          <p:cNvPr id="14361" name="Text Box 27"/>
          <p:cNvSpPr txBox="1">
            <a:spLocks noChangeArrowheads="1"/>
          </p:cNvSpPr>
          <p:nvPr/>
        </p:nvSpPr>
        <p:spPr bwMode="auto">
          <a:xfrm>
            <a:off x="5083175" y="5397500"/>
            <a:ext cx="425450" cy="366713"/>
          </a:xfrm>
          <a:prstGeom prst="rect">
            <a:avLst/>
          </a:prstGeom>
          <a:noFill/>
          <a:ln w="9525">
            <a:noFill/>
            <a:miter lim="800000"/>
            <a:headEnd/>
            <a:tailEnd type="none" w="med" len="lg"/>
          </a:ln>
          <a:effectLst/>
        </p:spPr>
        <p:txBody>
          <a:bodyPr>
            <a:spAutoFit/>
          </a:bodyPr>
          <a:lstStyle/>
          <a:p>
            <a:r>
              <a:rPr lang="en-US"/>
              <a:t>R</a:t>
            </a:r>
            <a:r>
              <a:rPr lang="en-US" baseline="-25000"/>
              <a:t>z</a:t>
            </a:r>
            <a:endParaRPr lang="en-US"/>
          </a:p>
        </p:txBody>
      </p:sp>
      <p:sp>
        <p:nvSpPr>
          <p:cNvPr id="14362" name="Text Box 28"/>
          <p:cNvSpPr txBox="1">
            <a:spLocks noChangeArrowheads="1"/>
          </p:cNvSpPr>
          <p:nvPr/>
        </p:nvSpPr>
        <p:spPr bwMode="auto">
          <a:xfrm>
            <a:off x="1219200" y="838200"/>
            <a:ext cx="2178050" cy="366713"/>
          </a:xfrm>
          <a:prstGeom prst="rect">
            <a:avLst/>
          </a:prstGeom>
          <a:noFill/>
          <a:ln w="9525">
            <a:noFill/>
            <a:miter lim="800000"/>
            <a:headEnd/>
            <a:tailEnd type="none" w="med" len="lg"/>
          </a:ln>
          <a:effectLst/>
        </p:spPr>
        <p:txBody>
          <a:bodyPr wrap="none">
            <a:spAutoFit/>
          </a:bodyPr>
          <a:lstStyle/>
          <a:p>
            <a:r>
              <a:rPr lang="en-US"/>
              <a:t>smooth ball support</a:t>
            </a:r>
          </a:p>
        </p:txBody>
      </p:sp>
      <p:sp>
        <p:nvSpPr>
          <p:cNvPr id="14363" name="AutoShape 29"/>
          <p:cNvSpPr>
            <a:spLocks noChangeArrowheads="1"/>
          </p:cNvSpPr>
          <p:nvPr/>
        </p:nvSpPr>
        <p:spPr bwMode="auto">
          <a:xfrm>
            <a:off x="1295400" y="2133600"/>
            <a:ext cx="2286000" cy="685800"/>
          </a:xfrm>
          <a:prstGeom prst="parallelogram">
            <a:avLst>
              <a:gd name="adj" fmla="val 83333"/>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4364" name="Oval 30"/>
          <p:cNvSpPr>
            <a:spLocks noChangeArrowheads="1"/>
          </p:cNvSpPr>
          <p:nvPr/>
        </p:nvSpPr>
        <p:spPr bwMode="auto">
          <a:xfrm>
            <a:off x="2565400" y="2514600"/>
            <a:ext cx="152400" cy="152400"/>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4365" name="AutoShape 31"/>
          <p:cNvSpPr>
            <a:spLocks noChangeArrowheads="1"/>
          </p:cNvSpPr>
          <p:nvPr/>
        </p:nvSpPr>
        <p:spPr bwMode="auto">
          <a:xfrm>
            <a:off x="1447800" y="1295400"/>
            <a:ext cx="1524000" cy="1219200"/>
          </a:xfrm>
          <a:prstGeom prst="cube">
            <a:avLst>
              <a:gd name="adj" fmla="val 25000"/>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4366" name="AutoShape 32"/>
          <p:cNvSpPr>
            <a:spLocks noChangeArrowheads="1"/>
          </p:cNvSpPr>
          <p:nvPr/>
        </p:nvSpPr>
        <p:spPr bwMode="auto">
          <a:xfrm>
            <a:off x="4495800" y="1143000"/>
            <a:ext cx="1524000" cy="1219200"/>
          </a:xfrm>
          <a:prstGeom prst="cube">
            <a:avLst>
              <a:gd name="adj" fmla="val 25000"/>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4367" name="Line 33"/>
          <p:cNvSpPr>
            <a:spLocks noChangeShapeType="1"/>
          </p:cNvSpPr>
          <p:nvPr/>
        </p:nvSpPr>
        <p:spPr bwMode="auto">
          <a:xfrm flipV="1">
            <a:off x="5715000" y="2362200"/>
            <a:ext cx="0" cy="533400"/>
          </a:xfrm>
          <a:prstGeom prst="line">
            <a:avLst/>
          </a:prstGeom>
          <a:noFill/>
          <a:ln w="28575">
            <a:solidFill>
              <a:srgbClr val="FF0000"/>
            </a:solidFill>
            <a:round/>
            <a:headEnd/>
            <a:tailEnd type="triangle" w="med" len="lg"/>
          </a:ln>
          <a:effectLst/>
        </p:spPr>
        <p:txBody>
          <a:bodyPr/>
          <a:lstStyle/>
          <a:p>
            <a:endParaRPr lang="en-US"/>
          </a:p>
        </p:txBody>
      </p:sp>
      <p:sp>
        <p:nvSpPr>
          <p:cNvPr id="14368" name="Text Box 34"/>
          <p:cNvSpPr txBox="1">
            <a:spLocks noChangeArrowheads="1"/>
          </p:cNvSpPr>
          <p:nvPr/>
        </p:nvSpPr>
        <p:spPr bwMode="auto">
          <a:xfrm>
            <a:off x="5851525" y="2398713"/>
            <a:ext cx="349250" cy="366712"/>
          </a:xfrm>
          <a:prstGeom prst="rect">
            <a:avLst/>
          </a:prstGeom>
          <a:noFill/>
          <a:ln w="9525">
            <a:noFill/>
            <a:miter lim="800000"/>
            <a:headEnd/>
            <a:tailEnd type="none" w="med" len="lg"/>
          </a:ln>
          <a:effectLst/>
        </p:spPr>
        <p:txBody>
          <a:bodyPr wrap="none">
            <a:spAutoFit/>
          </a:bodyPr>
          <a:lstStyle/>
          <a:p>
            <a:r>
              <a:rPr lang="en-US"/>
              <a:t>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Line 8"/>
          <p:cNvSpPr>
            <a:spLocks noChangeShapeType="1"/>
          </p:cNvSpPr>
          <p:nvPr/>
        </p:nvSpPr>
        <p:spPr bwMode="auto">
          <a:xfrm>
            <a:off x="2133600" y="1219200"/>
            <a:ext cx="0" cy="1752600"/>
          </a:xfrm>
          <a:prstGeom prst="line">
            <a:avLst/>
          </a:prstGeom>
          <a:noFill/>
          <a:ln w="9525">
            <a:solidFill>
              <a:schemeClr val="tx1"/>
            </a:solidFill>
            <a:round/>
            <a:headEnd/>
            <a:tailEnd type="none" w="med" len="lg"/>
          </a:ln>
          <a:effectLst/>
        </p:spPr>
        <p:txBody>
          <a:bodyPr/>
          <a:lstStyle/>
          <a:p>
            <a:endParaRPr lang="en-US"/>
          </a:p>
        </p:txBody>
      </p:sp>
      <p:sp>
        <p:nvSpPr>
          <p:cNvPr id="15363" name="Line 9"/>
          <p:cNvSpPr>
            <a:spLocks noChangeShapeType="1"/>
          </p:cNvSpPr>
          <p:nvPr/>
        </p:nvSpPr>
        <p:spPr bwMode="auto">
          <a:xfrm flipV="1">
            <a:off x="1295400" y="1223963"/>
            <a:ext cx="838200" cy="838200"/>
          </a:xfrm>
          <a:prstGeom prst="line">
            <a:avLst/>
          </a:prstGeom>
          <a:noFill/>
          <a:ln w="9525">
            <a:solidFill>
              <a:schemeClr val="tx1"/>
            </a:solidFill>
            <a:round/>
            <a:headEnd/>
            <a:tailEnd type="none" w="med" len="lg"/>
          </a:ln>
          <a:effectLst/>
        </p:spPr>
        <p:txBody>
          <a:bodyPr/>
          <a:lstStyle/>
          <a:p>
            <a:endParaRPr lang="en-US"/>
          </a:p>
        </p:txBody>
      </p:sp>
      <p:sp>
        <p:nvSpPr>
          <p:cNvPr id="15364" name="Line 10"/>
          <p:cNvSpPr>
            <a:spLocks noChangeShapeType="1"/>
          </p:cNvSpPr>
          <p:nvPr/>
        </p:nvSpPr>
        <p:spPr bwMode="auto">
          <a:xfrm>
            <a:off x="1309688" y="2047875"/>
            <a:ext cx="0" cy="1752600"/>
          </a:xfrm>
          <a:prstGeom prst="line">
            <a:avLst/>
          </a:prstGeom>
          <a:noFill/>
          <a:ln w="9525">
            <a:solidFill>
              <a:schemeClr val="tx1"/>
            </a:solidFill>
            <a:round/>
            <a:headEnd/>
            <a:tailEnd type="none" w="med" len="lg"/>
          </a:ln>
          <a:effectLst/>
        </p:spPr>
        <p:txBody>
          <a:bodyPr/>
          <a:lstStyle/>
          <a:p>
            <a:endParaRPr lang="en-US"/>
          </a:p>
        </p:txBody>
      </p:sp>
      <p:sp>
        <p:nvSpPr>
          <p:cNvPr id="15365" name="Line 11"/>
          <p:cNvSpPr>
            <a:spLocks noChangeShapeType="1"/>
          </p:cNvSpPr>
          <p:nvPr/>
        </p:nvSpPr>
        <p:spPr bwMode="auto">
          <a:xfrm flipV="1">
            <a:off x="1304925" y="2957513"/>
            <a:ext cx="838200" cy="838200"/>
          </a:xfrm>
          <a:prstGeom prst="line">
            <a:avLst/>
          </a:prstGeom>
          <a:noFill/>
          <a:ln w="9525">
            <a:solidFill>
              <a:schemeClr val="tx1"/>
            </a:solidFill>
            <a:round/>
            <a:headEnd/>
            <a:tailEnd type="none" w="med" len="lg"/>
          </a:ln>
          <a:effectLst/>
        </p:spPr>
        <p:txBody>
          <a:bodyPr/>
          <a:lstStyle/>
          <a:p>
            <a:endParaRPr lang="en-US"/>
          </a:p>
        </p:txBody>
      </p:sp>
      <p:sp>
        <p:nvSpPr>
          <p:cNvPr id="15366" name="AutoShape 4"/>
          <p:cNvSpPr>
            <a:spLocks noChangeArrowheads="1"/>
          </p:cNvSpPr>
          <p:nvPr/>
        </p:nvSpPr>
        <p:spPr bwMode="auto">
          <a:xfrm>
            <a:off x="1676400" y="2057400"/>
            <a:ext cx="1905000" cy="609600"/>
          </a:xfrm>
          <a:prstGeom prst="cube">
            <a:avLst>
              <a:gd name="adj" fmla="val 25000"/>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5367" name="Text Box 12"/>
          <p:cNvSpPr txBox="1">
            <a:spLocks noChangeArrowheads="1"/>
          </p:cNvSpPr>
          <p:nvPr/>
        </p:nvSpPr>
        <p:spPr bwMode="auto">
          <a:xfrm>
            <a:off x="1736725" y="493713"/>
            <a:ext cx="2381250" cy="366712"/>
          </a:xfrm>
          <a:prstGeom prst="rect">
            <a:avLst/>
          </a:prstGeom>
          <a:noFill/>
          <a:ln w="9525">
            <a:noFill/>
            <a:miter lim="800000"/>
            <a:headEnd/>
            <a:tailEnd type="none" w="med" len="lg"/>
          </a:ln>
          <a:effectLst/>
        </p:spPr>
        <p:txBody>
          <a:bodyPr wrap="none">
            <a:spAutoFit/>
          </a:bodyPr>
          <a:lstStyle/>
          <a:p>
            <a:r>
              <a:rPr lang="en-US"/>
              <a:t>fixed (built-in) support</a:t>
            </a:r>
          </a:p>
        </p:txBody>
      </p:sp>
      <p:sp>
        <p:nvSpPr>
          <p:cNvPr id="15368" name="Line 13"/>
          <p:cNvSpPr>
            <a:spLocks noChangeShapeType="1"/>
          </p:cNvSpPr>
          <p:nvPr/>
        </p:nvSpPr>
        <p:spPr bwMode="auto">
          <a:xfrm>
            <a:off x="3505200" y="2286000"/>
            <a:ext cx="685800" cy="0"/>
          </a:xfrm>
          <a:prstGeom prst="line">
            <a:avLst/>
          </a:prstGeom>
          <a:noFill/>
          <a:ln w="9525">
            <a:solidFill>
              <a:schemeClr val="tx1"/>
            </a:solidFill>
            <a:round/>
            <a:headEnd/>
            <a:tailEnd type="triangle" w="med" len="lg"/>
          </a:ln>
          <a:effectLst/>
        </p:spPr>
        <p:txBody>
          <a:bodyPr/>
          <a:lstStyle/>
          <a:p>
            <a:endParaRPr lang="en-US"/>
          </a:p>
        </p:txBody>
      </p:sp>
      <p:sp>
        <p:nvSpPr>
          <p:cNvPr id="15369" name="Line 14"/>
          <p:cNvSpPr>
            <a:spLocks noChangeShapeType="1"/>
          </p:cNvSpPr>
          <p:nvPr/>
        </p:nvSpPr>
        <p:spPr bwMode="auto">
          <a:xfrm flipV="1">
            <a:off x="1752600" y="1066800"/>
            <a:ext cx="0" cy="990600"/>
          </a:xfrm>
          <a:prstGeom prst="line">
            <a:avLst/>
          </a:prstGeom>
          <a:noFill/>
          <a:ln w="9525">
            <a:solidFill>
              <a:schemeClr val="tx1"/>
            </a:solidFill>
            <a:round/>
            <a:headEnd/>
            <a:tailEnd type="triangle" w="med" len="lg"/>
          </a:ln>
          <a:effectLst/>
        </p:spPr>
        <p:txBody>
          <a:bodyPr/>
          <a:lstStyle/>
          <a:p>
            <a:endParaRPr lang="en-US"/>
          </a:p>
        </p:txBody>
      </p:sp>
      <p:sp>
        <p:nvSpPr>
          <p:cNvPr id="15370" name="Line 15"/>
          <p:cNvSpPr>
            <a:spLocks noChangeShapeType="1"/>
          </p:cNvSpPr>
          <p:nvPr/>
        </p:nvSpPr>
        <p:spPr bwMode="auto">
          <a:xfrm flipH="1">
            <a:off x="1143000" y="2438400"/>
            <a:ext cx="457200" cy="457200"/>
          </a:xfrm>
          <a:prstGeom prst="line">
            <a:avLst/>
          </a:prstGeom>
          <a:noFill/>
          <a:ln w="9525">
            <a:solidFill>
              <a:schemeClr val="tx1"/>
            </a:solidFill>
            <a:round/>
            <a:headEnd/>
            <a:tailEnd type="triangle" w="med" len="lg"/>
          </a:ln>
          <a:effectLst/>
        </p:spPr>
        <p:txBody>
          <a:bodyPr/>
          <a:lstStyle/>
          <a:p>
            <a:endParaRPr lang="en-US"/>
          </a:p>
        </p:txBody>
      </p:sp>
      <p:sp>
        <p:nvSpPr>
          <p:cNvPr id="15371" name="Text Box 16"/>
          <p:cNvSpPr txBox="1">
            <a:spLocks noChangeArrowheads="1"/>
          </p:cNvSpPr>
          <p:nvPr/>
        </p:nvSpPr>
        <p:spPr bwMode="auto">
          <a:xfrm>
            <a:off x="3794125" y="2322513"/>
            <a:ext cx="298450" cy="366712"/>
          </a:xfrm>
          <a:prstGeom prst="rect">
            <a:avLst/>
          </a:prstGeom>
          <a:noFill/>
          <a:ln w="9525">
            <a:noFill/>
            <a:miter lim="800000"/>
            <a:headEnd/>
            <a:tailEnd type="none" w="med" len="lg"/>
          </a:ln>
          <a:effectLst/>
        </p:spPr>
        <p:txBody>
          <a:bodyPr wrap="none">
            <a:spAutoFit/>
          </a:bodyPr>
          <a:lstStyle/>
          <a:p>
            <a:r>
              <a:rPr lang="en-US"/>
              <a:t>x</a:t>
            </a:r>
          </a:p>
        </p:txBody>
      </p:sp>
      <p:sp>
        <p:nvSpPr>
          <p:cNvPr id="15372" name="Text Box 17"/>
          <p:cNvSpPr txBox="1">
            <a:spLocks noChangeArrowheads="1"/>
          </p:cNvSpPr>
          <p:nvPr/>
        </p:nvSpPr>
        <p:spPr bwMode="auto">
          <a:xfrm>
            <a:off x="1431925" y="874713"/>
            <a:ext cx="298450" cy="366712"/>
          </a:xfrm>
          <a:prstGeom prst="rect">
            <a:avLst/>
          </a:prstGeom>
          <a:noFill/>
          <a:ln w="9525">
            <a:noFill/>
            <a:miter lim="800000"/>
            <a:headEnd/>
            <a:tailEnd type="none" w="med" len="lg"/>
          </a:ln>
          <a:effectLst/>
        </p:spPr>
        <p:txBody>
          <a:bodyPr wrap="none">
            <a:spAutoFit/>
          </a:bodyPr>
          <a:lstStyle/>
          <a:p>
            <a:r>
              <a:rPr lang="en-US"/>
              <a:t>y</a:t>
            </a:r>
          </a:p>
        </p:txBody>
      </p:sp>
      <p:sp>
        <p:nvSpPr>
          <p:cNvPr id="15373" name="Text Box 18"/>
          <p:cNvSpPr txBox="1">
            <a:spLocks noChangeArrowheads="1"/>
          </p:cNvSpPr>
          <p:nvPr/>
        </p:nvSpPr>
        <p:spPr bwMode="auto">
          <a:xfrm>
            <a:off x="898525" y="2779713"/>
            <a:ext cx="298450" cy="366712"/>
          </a:xfrm>
          <a:prstGeom prst="rect">
            <a:avLst/>
          </a:prstGeom>
          <a:noFill/>
          <a:ln w="9525">
            <a:noFill/>
            <a:miter lim="800000"/>
            <a:headEnd/>
            <a:tailEnd type="none" w="med" len="lg"/>
          </a:ln>
          <a:effectLst/>
        </p:spPr>
        <p:txBody>
          <a:bodyPr wrap="none">
            <a:spAutoFit/>
          </a:bodyPr>
          <a:lstStyle/>
          <a:p>
            <a:r>
              <a:rPr lang="en-US"/>
              <a:t>z</a:t>
            </a:r>
          </a:p>
        </p:txBody>
      </p:sp>
      <p:sp>
        <p:nvSpPr>
          <p:cNvPr id="15374" name="AutoShape 19"/>
          <p:cNvSpPr>
            <a:spLocks noChangeArrowheads="1"/>
          </p:cNvSpPr>
          <p:nvPr/>
        </p:nvSpPr>
        <p:spPr bwMode="auto">
          <a:xfrm>
            <a:off x="5791200" y="2133600"/>
            <a:ext cx="1905000" cy="609600"/>
          </a:xfrm>
          <a:prstGeom prst="cube">
            <a:avLst>
              <a:gd name="adj" fmla="val 25000"/>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5375" name="Line 21"/>
          <p:cNvSpPr>
            <a:spLocks noChangeShapeType="1"/>
          </p:cNvSpPr>
          <p:nvPr/>
        </p:nvSpPr>
        <p:spPr bwMode="auto">
          <a:xfrm>
            <a:off x="5957888" y="2454275"/>
            <a:ext cx="609600" cy="0"/>
          </a:xfrm>
          <a:prstGeom prst="line">
            <a:avLst/>
          </a:prstGeom>
          <a:noFill/>
          <a:ln w="28575">
            <a:solidFill>
              <a:srgbClr val="FF0000"/>
            </a:solidFill>
            <a:round/>
            <a:headEnd/>
            <a:tailEnd type="triangle" w="med" len="lg"/>
          </a:ln>
          <a:effectLst/>
        </p:spPr>
        <p:txBody>
          <a:bodyPr/>
          <a:lstStyle/>
          <a:p>
            <a:endParaRPr lang="en-US"/>
          </a:p>
        </p:txBody>
      </p:sp>
      <p:sp>
        <p:nvSpPr>
          <p:cNvPr id="15376" name="Line 22"/>
          <p:cNvSpPr>
            <a:spLocks noChangeShapeType="1"/>
          </p:cNvSpPr>
          <p:nvPr/>
        </p:nvSpPr>
        <p:spPr bwMode="auto">
          <a:xfrm flipV="1">
            <a:off x="5881688" y="1911350"/>
            <a:ext cx="0" cy="533400"/>
          </a:xfrm>
          <a:prstGeom prst="line">
            <a:avLst/>
          </a:prstGeom>
          <a:noFill/>
          <a:ln w="28575">
            <a:solidFill>
              <a:srgbClr val="FF0000"/>
            </a:solidFill>
            <a:round/>
            <a:headEnd/>
            <a:tailEnd type="triangle" w="med" len="lg"/>
          </a:ln>
          <a:effectLst/>
        </p:spPr>
        <p:txBody>
          <a:bodyPr/>
          <a:lstStyle/>
          <a:p>
            <a:endParaRPr lang="en-US"/>
          </a:p>
        </p:txBody>
      </p:sp>
      <p:sp>
        <p:nvSpPr>
          <p:cNvPr id="15377" name="Text Box 23"/>
          <p:cNvSpPr txBox="1">
            <a:spLocks noChangeArrowheads="1"/>
          </p:cNvSpPr>
          <p:nvPr/>
        </p:nvSpPr>
        <p:spPr bwMode="auto">
          <a:xfrm>
            <a:off x="6127750" y="2547938"/>
            <a:ext cx="425450" cy="366712"/>
          </a:xfrm>
          <a:prstGeom prst="rect">
            <a:avLst/>
          </a:prstGeom>
          <a:noFill/>
          <a:ln w="9525">
            <a:noFill/>
            <a:miter lim="800000"/>
            <a:headEnd/>
            <a:tailEnd type="none" w="med" len="lg"/>
          </a:ln>
          <a:effectLst/>
        </p:spPr>
        <p:txBody>
          <a:bodyPr>
            <a:spAutoFit/>
          </a:bodyPr>
          <a:lstStyle/>
          <a:p>
            <a:r>
              <a:rPr lang="en-US"/>
              <a:t>R</a:t>
            </a:r>
            <a:r>
              <a:rPr lang="en-US" baseline="-25000"/>
              <a:t>x</a:t>
            </a:r>
            <a:endParaRPr lang="en-US"/>
          </a:p>
        </p:txBody>
      </p:sp>
      <p:sp>
        <p:nvSpPr>
          <p:cNvPr id="15378" name="Text Box 24"/>
          <p:cNvSpPr txBox="1">
            <a:spLocks noChangeArrowheads="1"/>
          </p:cNvSpPr>
          <p:nvPr/>
        </p:nvSpPr>
        <p:spPr bwMode="auto">
          <a:xfrm>
            <a:off x="5903913" y="1700213"/>
            <a:ext cx="425450" cy="366712"/>
          </a:xfrm>
          <a:prstGeom prst="rect">
            <a:avLst/>
          </a:prstGeom>
          <a:noFill/>
          <a:ln w="9525">
            <a:noFill/>
            <a:miter lim="800000"/>
            <a:headEnd/>
            <a:tailEnd type="none" w="med" len="lg"/>
          </a:ln>
          <a:effectLst/>
        </p:spPr>
        <p:txBody>
          <a:bodyPr>
            <a:spAutoFit/>
          </a:bodyPr>
          <a:lstStyle/>
          <a:p>
            <a:r>
              <a:rPr lang="en-US"/>
              <a:t>R</a:t>
            </a:r>
            <a:r>
              <a:rPr lang="en-US" baseline="-25000"/>
              <a:t>y</a:t>
            </a:r>
            <a:endParaRPr lang="en-US"/>
          </a:p>
        </p:txBody>
      </p:sp>
      <p:sp>
        <p:nvSpPr>
          <p:cNvPr id="15379" name="Text Box 25"/>
          <p:cNvSpPr txBox="1">
            <a:spLocks noChangeArrowheads="1"/>
          </p:cNvSpPr>
          <p:nvPr/>
        </p:nvSpPr>
        <p:spPr bwMode="auto">
          <a:xfrm>
            <a:off x="5608638" y="2751138"/>
            <a:ext cx="425450" cy="366712"/>
          </a:xfrm>
          <a:prstGeom prst="rect">
            <a:avLst/>
          </a:prstGeom>
          <a:noFill/>
          <a:ln w="9525">
            <a:noFill/>
            <a:miter lim="800000"/>
            <a:headEnd/>
            <a:tailEnd type="none" w="med" len="lg"/>
          </a:ln>
          <a:effectLst/>
        </p:spPr>
        <p:txBody>
          <a:bodyPr>
            <a:spAutoFit/>
          </a:bodyPr>
          <a:lstStyle/>
          <a:p>
            <a:r>
              <a:rPr lang="en-US"/>
              <a:t>R</a:t>
            </a:r>
            <a:r>
              <a:rPr lang="en-US" baseline="-25000"/>
              <a:t>z</a:t>
            </a:r>
            <a:endParaRPr lang="en-US"/>
          </a:p>
        </p:txBody>
      </p:sp>
      <p:sp>
        <p:nvSpPr>
          <p:cNvPr id="15380" name="Line 26"/>
          <p:cNvSpPr>
            <a:spLocks noChangeShapeType="1"/>
          </p:cNvSpPr>
          <p:nvPr/>
        </p:nvSpPr>
        <p:spPr bwMode="auto">
          <a:xfrm flipH="1">
            <a:off x="5462588" y="2493963"/>
            <a:ext cx="381000" cy="381000"/>
          </a:xfrm>
          <a:prstGeom prst="line">
            <a:avLst/>
          </a:prstGeom>
          <a:noFill/>
          <a:ln w="28575">
            <a:solidFill>
              <a:srgbClr val="FF0000"/>
            </a:solidFill>
            <a:round/>
            <a:headEnd/>
            <a:tailEnd type="triangle" w="med" len="lg"/>
          </a:ln>
          <a:effectLst/>
        </p:spPr>
        <p:txBody>
          <a:bodyPr/>
          <a:lstStyle/>
          <a:p>
            <a:endParaRPr lang="en-US"/>
          </a:p>
        </p:txBody>
      </p:sp>
      <p:grpSp>
        <p:nvGrpSpPr>
          <p:cNvPr id="15381" name="Group 27"/>
          <p:cNvGrpSpPr>
            <a:grpSpLocks/>
          </p:cNvGrpSpPr>
          <p:nvPr/>
        </p:nvGrpSpPr>
        <p:grpSpPr bwMode="auto">
          <a:xfrm rot="5837370">
            <a:off x="6808787" y="2105026"/>
            <a:ext cx="379413" cy="671512"/>
            <a:chOff x="2933" y="3175"/>
            <a:chExt cx="239" cy="423"/>
          </a:xfrm>
        </p:grpSpPr>
        <p:sp>
          <p:nvSpPr>
            <p:cNvPr id="15407" name="Arc 28"/>
            <p:cNvSpPr>
              <a:spLocks/>
            </p:cNvSpPr>
            <p:nvPr/>
          </p:nvSpPr>
          <p:spPr bwMode="auto">
            <a:xfrm rot="-338551">
              <a:off x="2933" y="3310"/>
              <a:ext cx="239" cy="110"/>
            </a:xfrm>
            <a:custGeom>
              <a:avLst/>
              <a:gdLst>
                <a:gd name="T0" fmla="*/ 16 w 40228"/>
                <a:gd name="T1" fmla="*/ 18 h 43200"/>
                <a:gd name="T2" fmla="*/ 0 w 40228"/>
                <a:gd name="T3" fmla="*/ 83 h 43200"/>
                <a:gd name="T4" fmla="*/ 111 w 40228"/>
                <a:gd name="T5" fmla="*/ 55 h 43200"/>
                <a:gd name="T6" fmla="*/ 0 60000 65536"/>
                <a:gd name="T7" fmla="*/ 0 60000 65536"/>
                <a:gd name="T8" fmla="*/ 0 60000 65536"/>
              </a:gdLst>
              <a:ahLst/>
              <a:cxnLst>
                <a:cxn ang="T6">
                  <a:pos x="T0" y="T1"/>
                </a:cxn>
                <a:cxn ang="T7">
                  <a:pos x="T2" y="T3"/>
                </a:cxn>
                <a:cxn ang="T8">
                  <a:pos x="T4" y="T5"/>
                </a:cxn>
              </a:cxnLst>
              <a:rect l="0" t="0" r="r" b="b"/>
              <a:pathLst>
                <a:path w="40228" h="43200" fill="none"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path>
                <a:path w="40228" h="43200" stroke="0"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lnTo>
                    <a:pt x="18628" y="21600"/>
                  </a:lnTo>
                  <a:lnTo>
                    <a:pt x="2732" y="6974"/>
                  </a:lnTo>
                  <a:close/>
                </a:path>
              </a:pathLst>
            </a:custGeom>
            <a:noFill/>
            <a:ln w="28575">
              <a:solidFill>
                <a:srgbClr val="FF0000"/>
              </a:solidFill>
              <a:round/>
              <a:headEnd type="triangle" w="med" len="med"/>
              <a:tailEnd/>
            </a:ln>
            <a:effectLst/>
          </p:spPr>
          <p:txBody>
            <a:bodyPr wrap="none" anchor="ctr"/>
            <a:lstStyle/>
            <a:p>
              <a:endParaRPr lang="en-US"/>
            </a:p>
          </p:txBody>
        </p:sp>
        <p:sp>
          <p:nvSpPr>
            <p:cNvPr id="15408" name="Line 29"/>
            <p:cNvSpPr>
              <a:spLocks noChangeShapeType="1"/>
            </p:cNvSpPr>
            <p:nvPr/>
          </p:nvSpPr>
          <p:spPr bwMode="auto">
            <a:xfrm rot="955007" flipH="1" flipV="1">
              <a:off x="2976" y="3175"/>
              <a:ext cx="182" cy="423"/>
            </a:xfrm>
            <a:prstGeom prst="line">
              <a:avLst/>
            </a:prstGeom>
            <a:noFill/>
            <a:ln w="28575">
              <a:solidFill>
                <a:srgbClr val="FF0000"/>
              </a:solidFill>
              <a:round/>
              <a:headEnd/>
              <a:tailEnd type="triangle" w="med" len="med"/>
            </a:ln>
            <a:effectLst/>
          </p:spPr>
          <p:txBody>
            <a:bodyPr/>
            <a:lstStyle/>
            <a:p>
              <a:endParaRPr lang="en-US"/>
            </a:p>
          </p:txBody>
        </p:sp>
      </p:grpSp>
      <p:sp>
        <p:nvSpPr>
          <p:cNvPr id="15382" name="Text Box 30"/>
          <p:cNvSpPr txBox="1">
            <a:spLocks noChangeArrowheads="1"/>
          </p:cNvSpPr>
          <p:nvPr/>
        </p:nvSpPr>
        <p:spPr bwMode="auto">
          <a:xfrm>
            <a:off x="6813550" y="2713038"/>
            <a:ext cx="450850" cy="366712"/>
          </a:xfrm>
          <a:prstGeom prst="rect">
            <a:avLst/>
          </a:prstGeom>
          <a:noFill/>
          <a:ln w="9525">
            <a:noFill/>
            <a:miter lim="800000"/>
            <a:headEnd/>
            <a:tailEnd type="none" w="med" len="lg"/>
          </a:ln>
          <a:effectLst/>
        </p:spPr>
        <p:txBody>
          <a:bodyPr>
            <a:spAutoFit/>
          </a:bodyPr>
          <a:lstStyle/>
          <a:p>
            <a:r>
              <a:rPr lang="en-US"/>
              <a:t>M</a:t>
            </a:r>
            <a:r>
              <a:rPr lang="en-US" baseline="-25000"/>
              <a:t>x</a:t>
            </a:r>
            <a:endParaRPr lang="en-US"/>
          </a:p>
        </p:txBody>
      </p:sp>
      <p:grpSp>
        <p:nvGrpSpPr>
          <p:cNvPr id="15383" name="Group 31"/>
          <p:cNvGrpSpPr>
            <a:grpSpLocks/>
          </p:cNvGrpSpPr>
          <p:nvPr/>
        </p:nvGrpSpPr>
        <p:grpSpPr bwMode="auto">
          <a:xfrm rot="453739">
            <a:off x="5668963" y="1098550"/>
            <a:ext cx="379412" cy="671513"/>
            <a:chOff x="2933" y="3175"/>
            <a:chExt cx="239" cy="423"/>
          </a:xfrm>
        </p:grpSpPr>
        <p:sp>
          <p:nvSpPr>
            <p:cNvPr id="15405" name="Arc 32"/>
            <p:cNvSpPr>
              <a:spLocks/>
            </p:cNvSpPr>
            <p:nvPr/>
          </p:nvSpPr>
          <p:spPr bwMode="auto">
            <a:xfrm rot="-338551">
              <a:off x="2933" y="3310"/>
              <a:ext cx="239" cy="110"/>
            </a:xfrm>
            <a:custGeom>
              <a:avLst/>
              <a:gdLst>
                <a:gd name="T0" fmla="*/ 16 w 40228"/>
                <a:gd name="T1" fmla="*/ 18 h 43200"/>
                <a:gd name="T2" fmla="*/ 0 w 40228"/>
                <a:gd name="T3" fmla="*/ 83 h 43200"/>
                <a:gd name="T4" fmla="*/ 111 w 40228"/>
                <a:gd name="T5" fmla="*/ 55 h 43200"/>
                <a:gd name="T6" fmla="*/ 0 60000 65536"/>
                <a:gd name="T7" fmla="*/ 0 60000 65536"/>
                <a:gd name="T8" fmla="*/ 0 60000 65536"/>
              </a:gdLst>
              <a:ahLst/>
              <a:cxnLst>
                <a:cxn ang="T6">
                  <a:pos x="T0" y="T1"/>
                </a:cxn>
                <a:cxn ang="T7">
                  <a:pos x="T2" y="T3"/>
                </a:cxn>
                <a:cxn ang="T8">
                  <a:pos x="T4" y="T5"/>
                </a:cxn>
              </a:cxnLst>
              <a:rect l="0" t="0" r="r" b="b"/>
              <a:pathLst>
                <a:path w="40228" h="43200" fill="none"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path>
                <a:path w="40228" h="43200" stroke="0"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lnTo>
                    <a:pt x="18628" y="21600"/>
                  </a:lnTo>
                  <a:lnTo>
                    <a:pt x="2732" y="6974"/>
                  </a:lnTo>
                  <a:close/>
                </a:path>
              </a:pathLst>
            </a:custGeom>
            <a:noFill/>
            <a:ln w="28575">
              <a:solidFill>
                <a:srgbClr val="FF0000"/>
              </a:solidFill>
              <a:round/>
              <a:headEnd type="triangle" w="med" len="med"/>
              <a:tailEnd/>
            </a:ln>
            <a:effectLst/>
          </p:spPr>
          <p:txBody>
            <a:bodyPr wrap="none" anchor="ctr"/>
            <a:lstStyle/>
            <a:p>
              <a:endParaRPr lang="en-US"/>
            </a:p>
          </p:txBody>
        </p:sp>
        <p:sp>
          <p:nvSpPr>
            <p:cNvPr id="15406" name="Line 33"/>
            <p:cNvSpPr>
              <a:spLocks noChangeShapeType="1"/>
            </p:cNvSpPr>
            <p:nvPr/>
          </p:nvSpPr>
          <p:spPr bwMode="auto">
            <a:xfrm rot="955007" flipH="1" flipV="1">
              <a:off x="2976" y="3175"/>
              <a:ext cx="182" cy="423"/>
            </a:xfrm>
            <a:prstGeom prst="line">
              <a:avLst/>
            </a:prstGeom>
            <a:noFill/>
            <a:ln w="28575">
              <a:solidFill>
                <a:srgbClr val="FF0000"/>
              </a:solidFill>
              <a:round/>
              <a:headEnd/>
              <a:tailEnd type="triangle" w="med" len="med"/>
            </a:ln>
            <a:effectLst/>
          </p:spPr>
          <p:txBody>
            <a:bodyPr/>
            <a:lstStyle/>
            <a:p>
              <a:endParaRPr lang="en-US"/>
            </a:p>
          </p:txBody>
        </p:sp>
      </p:grpSp>
      <p:sp>
        <p:nvSpPr>
          <p:cNvPr id="15384" name="Text Box 34"/>
          <p:cNvSpPr txBox="1">
            <a:spLocks noChangeArrowheads="1"/>
          </p:cNvSpPr>
          <p:nvPr/>
        </p:nvSpPr>
        <p:spPr bwMode="auto">
          <a:xfrm>
            <a:off x="5970588" y="949325"/>
            <a:ext cx="450850" cy="366713"/>
          </a:xfrm>
          <a:prstGeom prst="rect">
            <a:avLst/>
          </a:prstGeom>
          <a:noFill/>
          <a:ln w="9525">
            <a:noFill/>
            <a:miter lim="800000"/>
            <a:headEnd/>
            <a:tailEnd type="none" w="med" len="lg"/>
          </a:ln>
          <a:effectLst/>
        </p:spPr>
        <p:txBody>
          <a:bodyPr>
            <a:spAutoFit/>
          </a:bodyPr>
          <a:lstStyle/>
          <a:p>
            <a:r>
              <a:rPr lang="en-US"/>
              <a:t>M</a:t>
            </a:r>
            <a:r>
              <a:rPr lang="en-US" baseline="-25000"/>
              <a:t>y</a:t>
            </a:r>
            <a:endParaRPr lang="en-US"/>
          </a:p>
        </p:txBody>
      </p:sp>
      <p:grpSp>
        <p:nvGrpSpPr>
          <p:cNvPr id="15385" name="Group 35"/>
          <p:cNvGrpSpPr>
            <a:grpSpLocks/>
          </p:cNvGrpSpPr>
          <p:nvPr/>
        </p:nvGrpSpPr>
        <p:grpSpPr bwMode="auto">
          <a:xfrm rot="-7844670">
            <a:off x="4959350" y="2889250"/>
            <a:ext cx="379413" cy="671513"/>
            <a:chOff x="2933" y="3175"/>
            <a:chExt cx="239" cy="423"/>
          </a:xfrm>
        </p:grpSpPr>
        <p:sp>
          <p:nvSpPr>
            <p:cNvPr id="15403" name="Arc 36"/>
            <p:cNvSpPr>
              <a:spLocks/>
            </p:cNvSpPr>
            <p:nvPr/>
          </p:nvSpPr>
          <p:spPr bwMode="auto">
            <a:xfrm rot="-338551">
              <a:off x="2933" y="3310"/>
              <a:ext cx="239" cy="110"/>
            </a:xfrm>
            <a:custGeom>
              <a:avLst/>
              <a:gdLst>
                <a:gd name="T0" fmla="*/ 16 w 40228"/>
                <a:gd name="T1" fmla="*/ 18 h 43200"/>
                <a:gd name="T2" fmla="*/ 0 w 40228"/>
                <a:gd name="T3" fmla="*/ 83 h 43200"/>
                <a:gd name="T4" fmla="*/ 111 w 40228"/>
                <a:gd name="T5" fmla="*/ 55 h 43200"/>
                <a:gd name="T6" fmla="*/ 0 60000 65536"/>
                <a:gd name="T7" fmla="*/ 0 60000 65536"/>
                <a:gd name="T8" fmla="*/ 0 60000 65536"/>
              </a:gdLst>
              <a:ahLst/>
              <a:cxnLst>
                <a:cxn ang="T6">
                  <a:pos x="T0" y="T1"/>
                </a:cxn>
                <a:cxn ang="T7">
                  <a:pos x="T2" y="T3"/>
                </a:cxn>
                <a:cxn ang="T8">
                  <a:pos x="T4" y="T5"/>
                </a:cxn>
              </a:cxnLst>
              <a:rect l="0" t="0" r="r" b="b"/>
              <a:pathLst>
                <a:path w="40228" h="43200" fill="none"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path>
                <a:path w="40228" h="43200" stroke="0"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lnTo>
                    <a:pt x="18628" y="21600"/>
                  </a:lnTo>
                  <a:lnTo>
                    <a:pt x="2732" y="6974"/>
                  </a:lnTo>
                  <a:close/>
                </a:path>
              </a:pathLst>
            </a:custGeom>
            <a:noFill/>
            <a:ln w="28575">
              <a:solidFill>
                <a:srgbClr val="FF0000"/>
              </a:solidFill>
              <a:round/>
              <a:headEnd type="triangle" w="med" len="med"/>
              <a:tailEnd/>
            </a:ln>
            <a:effectLst/>
          </p:spPr>
          <p:txBody>
            <a:bodyPr wrap="none" anchor="ctr"/>
            <a:lstStyle/>
            <a:p>
              <a:endParaRPr lang="en-US"/>
            </a:p>
          </p:txBody>
        </p:sp>
        <p:sp>
          <p:nvSpPr>
            <p:cNvPr id="15404" name="Line 37"/>
            <p:cNvSpPr>
              <a:spLocks noChangeShapeType="1"/>
            </p:cNvSpPr>
            <p:nvPr/>
          </p:nvSpPr>
          <p:spPr bwMode="auto">
            <a:xfrm rot="955007" flipH="1" flipV="1">
              <a:off x="2976" y="3175"/>
              <a:ext cx="182" cy="423"/>
            </a:xfrm>
            <a:prstGeom prst="line">
              <a:avLst/>
            </a:prstGeom>
            <a:noFill/>
            <a:ln w="28575">
              <a:solidFill>
                <a:srgbClr val="FF0000"/>
              </a:solidFill>
              <a:round/>
              <a:headEnd/>
              <a:tailEnd type="triangle" w="med" len="med"/>
            </a:ln>
            <a:effectLst/>
          </p:spPr>
          <p:txBody>
            <a:bodyPr/>
            <a:lstStyle/>
            <a:p>
              <a:endParaRPr lang="en-US"/>
            </a:p>
          </p:txBody>
        </p:sp>
      </p:grpSp>
      <p:sp>
        <p:nvSpPr>
          <p:cNvPr id="15386" name="Text Box 38"/>
          <p:cNvSpPr txBox="1">
            <a:spLocks noChangeArrowheads="1"/>
          </p:cNvSpPr>
          <p:nvPr/>
        </p:nvSpPr>
        <p:spPr bwMode="auto">
          <a:xfrm>
            <a:off x="5314950" y="3136900"/>
            <a:ext cx="450850" cy="366713"/>
          </a:xfrm>
          <a:prstGeom prst="rect">
            <a:avLst/>
          </a:prstGeom>
          <a:noFill/>
          <a:ln w="9525">
            <a:noFill/>
            <a:miter lim="800000"/>
            <a:headEnd/>
            <a:tailEnd type="none" w="med" len="lg"/>
          </a:ln>
          <a:effectLst/>
        </p:spPr>
        <p:txBody>
          <a:bodyPr>
            <a:spAutoFit/>
          </a:bodyPr>
          <a:lstStyle/>
          <a:p>
            <a:r>
              <a:rPr lang="en-US"/>
              <a:t>M</a:t>
            </a:r>
            <a:r>
              <a:rPr lang="en-US" baseline="-25000"/>
              <a:t>z</a:t>
            </a:r>
            <a:endParaRPr lang="en-US"/>
          </a:p>
        </p:txBody>
      </p:sp>
      <p:sp>
        <p:nvSpPr>
          <p:cNvPr id="15387" name="Line 39"/>
          <p:cNvSpPr>
            <a:spLocks noChangeShapeType="1"/>
          </p:cNvSpPr>
          <p:nvPr/>
        </p:nvSpPr>
        <p:spPr bwMode="auto">
          <a:xfrm>
            <a:off x="1524000" y="4648200"/>
            <a:ext cx="0" cy="1524000"/>
          </a:xfrm>
          <a:prstGeom prst="line">
            <a:avLst/>
          </a:prstGeom>
          <a:noFill/>
          <a:ln w="9525">
            <a:solidFill>
              <a:schemeClr val="tx1"/>
            </a:solidFill>
            <a:round/>
            <a:headEnd/>
            <a:tailEnd type="none" w="med" len="lg"/>
          </a:ln>
          <a:effectLst/>
        </p:spPr>
        <p:txBody>
          <a:bodyPr/>
          <a:lstStyle/>
          <a:p>
            <a:endParaRPr lang="en-US"/>
          </a:p>
        </p:txBody>
      </p:sp>
      <p:sp>
        <p:nvSpPr>
          <p:cNvPr id="15388" name="Rectangle 40"/>
          <p:cNvSpPr>
            <a:spLocks noChangeArrowheads="1"/>
          </p:cNvSpPr>
          <p:nvPr/>
        </p:nvSpPr>
        <p:spPr bwMode="auto">
          <a:xfrm>
            <a:off x="1524000" y="5257800"/>
            <a:ext cx="1828800" cy="304800"/>
          </a:xfrm>
          <a:prstGeom prst="rect">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5389" name="Text Box 41"/>
          <p:cNvSpPr txBox="1">
            <a:spLocks noChangeArrowheads="1"/>
          </p:cNvSpPr>
          <p:nvPr/>
        </p:nvSpPr>
        <p:spPr bwMode="auto">
          <a:xfrm>
            <a:off x="1508125" y="3846513"/>
            <a:ext cx="2571750" cy="641350"/>
          </a:xfrm>
          <a:prstGeom prst="rect">
            <a:avLst/>
          </a:prstGeom>
          <a:noFill/>
          <a:ln w="9525">
            <a:noFill/>
            <a:miter lim="800000"/>
            <a:headEnd/>
            <a:tailEnd type="none" w="med" len="lg"/>
          </a:ln>
          <a:effectLst/>
        </p:spPr>
        <p:txBody>
          <a:bodyPr wrap="none">
            <a:spAutoFit/>
          </a:bodyPr>
          <a:lstStyle/>
          <a:p>
            <a:r>
              <a:rPr lang="en-US"/>
              <a:t>fixed (built-in) support</a:t>
            </a:r>
          </a:p>
          <a:p>
            <a:r>
              <a:rPr lang="en-US"/>
              <a:t>(coplanar force system)</a:t>
            </a:r>
          </a:p>
        </p:txBody>
      </p:sp>
      <p:sp>
        <p:nvSpPr>
          <p:cNvPr id="15390" name="Rectangle 42"/>
          <p:cNvSpPr>
            <a:spLocks noChangeArrowheads="1"/>
          </p:cNvSpPr>
          <p:nvPr/>
        </p:nvSpPr>
        <p:spPr bwMode="auto">
          <a:xfrm>
            <a:off x="5410200" y="5257800"/>
            <a:ext cx="1828800" cy="304800"/>
          </a:xfrm>
          <a:prstGeom prst="rect">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5391" name="Line 43"/>
          <p:cNvSpPr>
            <a:spLocks noChangeShapeType="1"/>
          </p:cNvSpPr>
          <p:nvPr/>
        </p:nvSpPr>
        <p:spPr bwMode="auto">
          <a:xfrm>
            <a:off x="5334000" y="5410200"/>
            <a:ext cx="609600" cy="0"/>
          </a:xfrm>
          <a:prstGeom prst="line">
            <a:avLst/>
          </a:prstGeom>
          <a:noFill/>
          <a:ln w="28575">
            <a:solidFill>
              <a:srgbClr val="FF0000"/>
            </a:solidFill>
            <a:round/>
            <a:headEnd/>
            <a:tailEnd type="triangle" w="med" len="lg"/>
          </a:ln>
          <a:effectLst/>
        </p:spPr>
        <p:txBody>
          <a:bodyPr/>
          <a:lstStyle/>
          <a:p>
            <a:endParaRPr lang="en-US"/>
          </a:p>
        </p:txBody>
      </p:sp>
      <p:sp>
        <p:nvSpPr>
          <p:cNvPr id="15392" name="Line 44"/>
          <p:cNvSpPr>
            <a:spLocks noChangeShapeType="1"/>
          </p:cNvSpPr>
          <p:nvPr/>
        </p:nvSpPr>
        <p:spPr bwMode="auto">
          <a:xfrm flipV="1">
            <a:off x="5334000" y="4876800"/>
            <a:ext cx="0" cy="533400"/>
          </a:xfrm>
          <a:prstGeom prst="line">
            <a:avLst/>
          </a:prstGeom>
          <a:noFill/>
          <a:ln w="28575">
            <a:solidFill>
              <a:srgbClr val="FF0000"/>
            </a:solidFill>
            <a:round/>
            <a:headEnd/>
            <a:tailEnd type="triangle" w="med" len="lg"/>
          </a:ln>
          <a:effectLst/>
        </p:spPr>
        <p:txBody>
          <a:bodyPr/>
          <a:lstStyle/>
          <a:p>
            <a:endParaRPr lang="en-US"/>
          </a:p>
        </p:txBody>
      </p:sp>
      <p:sp>
        <p:nvSpPr>
          <p:cNvPr id="15393" name="Line 45"/>
          <p:cNvSpPr>
            <a:spLocks noChangeShapeType="1"/>
          </p:cNvSpPr>
          <p:nvPr/>
        </p:nvSpPr>
        <p:spPr bwMode="auto">
          <a:xfrm>
            <a:off x="533400" y="5410200"/>
            <a:ext cx="609600" cy="0"/>
          </a:xfrm>
          <a:prstGeom prst="line">
            <a:avLst/>
          </a:prstGeom>
          <a:noFill/>
          <a:ln w="9525">
            <a:solidFill>
              <a:schemeClr val="tx1"/>
            </a:solidFill>
            <a:round/>
            <a:headEnd/>
            <a:tailEnd type="triangle" w="med" len="lg"/>
          </a:ln>
          <a:effectLst/>
        </p:spPr>
        <p:txBody>
          <a:bodyPr/>
          <a:lstStyle/>
          <a:p>
            <a:endParaRPr lang="en-US"/>
          </a:p>
        </p:txBody>
      </p:sp>
      <p:sp>
        <p:nvSpPr>
          <p:cNvPr id="15394" name="Line 46"/>
          <p:cNvSpPr>
            <a:spLocks noChangeShapeType="1"/>
          </p:cNvSpPr>
          <p:nvPr/>
        </p:nvSpPr>
        <p:spPr bwMode="auto">
          <a:xfrm flipV="1">
            <a:off x="533400" y="4648200"/>
            <a:ext cx="0" cy="762000"/>
          </a:xfrm>
          <a:prstGeom prst="line">
            <a:avLst/>
          </a:prstGeom>
          <a:noFill/>
          <a:ln w="9525">
            <a:solidFill>
              <a:schemeClr val="tx1"/>
            </a:solidFill>
            <a:round/>
            <a:headEnd/>
            <a:tailEnd type="triangle" w="med" len="lg"/>
          </a:ln>
          <a:effectLst/>
        </p:spPr>
        <p:txBody>
          <a:bodyPr/>
          <a:lstStyle/>
          <a:p>
            <a:endParaRPr lang="en-US"/>
          </a:p>
        </p:txBody>
      </p:sp>
      <p:sp>
        <p:nvSpPr>
          <p:cNvPr id="15395" name="Text Box 47"/>
          <p:cNvSpPr txBox="1">
            <a:spLocks noChangeArrowheads="1"/>
          </p:cNvSpPr>
          <p:nvPr/>
        </p:nvSpPr>
        <p:spPr bwMode="auto">
          <a:xfrm>
            <a:off x="822325" y="5446713"/>
            <a:ext cx="298450" cy="366712"/>
          </a:xfrm>
          <a:prstGeom prst="rect">
            <a:avLst/>
          </a:prstGeom>
          <a:noFill/>
          <a:ln w="9525">
            <a:noFill/>
            <a:miter lim="800000"/>
            <a:headEnd/>
            <a:tailEnd type="none" w="med" len="lg"/>
          </a:ln>
          <a:effectLst/>
        </p:spPr>
        <p:txBody>
          <a:bodyPr wrap="none">
            <a:spAutoFit/>
          </a:bodyPr>
          <a:lstStyle/>
          <a:p>
            <a:r>
              <a:rPr lang="en-US"/>
              <a:t>x</a:t>
            </a:r>
          </a:p>
        </p:txBody>
      </p:sp>
      <p:sp>
        <p:nvSpPr>
          <p:cNvPr id="15396" name="Text Box 48"/>
          <p:cNvSpPr txBox="1">
            <a:spLocks noChangeArrowheads="1"/>
          </p:cNvSpPr>
          <p:nvPr/>
        </p:nvSpPr>
        <p:spPr bwMode="auto">
          <a:xfrm>
            <a:off x="593725" y="4532313"/>
            <a:ext cx="298450" cy="366712"/>
          </a:xfrm>
          <a:prstGeom prst="rect">
            <a:avLst/>
          </a:prstGeom>
          <a:noFill/>
          <a:ln w="9525">
            <a:noFill/>
            <a:miter lim="800000"/>
            <a:headEnd/>
            <a:tailEnd type="none" w="med" len="lg"/>
          </a:ln>
          <a:effectLst/>
        </p:spPr>
        <p:txBody>
          <a:bodyPr wrap="none">
            <a:spAutoFit/>
          </a:bodyPr>
          <a:lstStyle/>
          <a:p>
            <a:r>
              <a:rPr lang="en-US"/>
              <a:t>y</a:t>
            </a:r>
          </a:p>
        </p:txBody>
      </p:sp>
      <p:sp>
        <p:nvSpPr>
          <p:cNvPr id="15397" name="Text Box 49"/>
          <p:cNvSpPr txBox="1">
            <a:spLocks noChangeArrowheads="1"/>
          </p:cNvSpPr>
          <p:nvPr/>
        </p:nvSpPr>
        <p:spPr bwMode="auto">
          <a:xfrm>
            <a:off x="5410200" y="4419600"/>
            <a:ext cx="425450" cy="366713"/>
          </a:xfrm>
          <a:prstGeom prst="rect">
            <a:avLst/>
          </a:prstGeom>
          <a:noFill/>
          <a:ln w="9525">
            <a:noFill/>
            <a:miter lim="800000"/>
            <a:headEnd/>
            <a:tailEnd type="none" w="med" len="lg"/>
          </a:ln>
          <a:effectLst/>
        </p:spPr>
        <p:txBody>
          <a:bodyPr>
            <a:spAutoFit/>
          </a:bodyPr>
          <a:lstStyle/>
          <a:p>
            <a:r>
              <a:rPr lang="en-US"/>
              <a:t>R</a:t>
            </a:r>
            <a:r>
              <a:rPr lang="en-US" baseline="-25000"/>
              <a:t>y</a:t>
            </a:r>
            <a:endParaRPr lang="en-US"/>
          </a:p>
        </p:txBody>
      </p:sp>
      <p:sp>
        <p:nvSpPr>
          <p:cNvPr id="15398" name="Text Box 50"/>
          <p:cNvSpPr txBox="1">
            <a:spLocks noChangeArrowheads="1"/>
          </p:cNvSpPr>
          <p:nvPr/>
        </p:nvSpPr>
        <p:spPr bwMode="auto">
          <a:xfrm>
            <a:off x="5486400" y="5638800"/>
            <a:ext cx="425450" cy="366713"/>
          </a:xfrm>
          <a:prstGeom prst="rect">
            <a:avLst/>
          </a:prstGeom>
          <a:noFill/>
          <a:ln w="9525">
            <a:noFill/>
            <a:miter lim="800000"/>
            <a:headEnd/>
            <a:tailEnd type="none" w="med" len="lg"/>
          </a:ln>
          <a:effectLst/>
        </p:spPr>
        <p:txBody>
          <a:bodyPr>
            <a:spAutoFit/>
          </a:bodyPr>
          <a:lstStyle/>
          <a:p>
            <a:r>
              <a:rPr lang="en-US"/>
              <a:t>R</a:t>
            </a:r>
            <a:r>
              <a:rPr lang="en-US" baseline="-25000"/>
              <a:t>x</a:t>
            </a:r>
            <a:endParaRPr lang="en-US"/>
          </a:p>
        </p:txBody>
      </p:sp>
      <p:sp>
        <p:nvSpPr>
          <p:cNvPr id="15399" name="Arc 52"/>
          <p:cNvSpPr>
            <a:spLocks/>
          </p:cNvSpPr>
          <p:nvPr/>
        </p:nvSpPr>
        <p:spPr bwMode="auto">
          <a:xfrm rot="-10378871">
            <a:off x="5103813" y="5103813"/>
            <a:ext cx="411162" cy="457200"/>
          </a:xfrm>
          <a:custGeom>
            <a:avLst/>
            <a:gdLst>
              <a:gd name="T0" fmla="*/ 0 w 38809"/>
              <a:gd name="T1" fmla="*/ 90445 h 43200"/>
              <a:gd name="T2" fmla="*/ 30629 w 38809"/>
              <a:gd name="T3" fmla="*/ 399764 h 43200"/>
              <a:gd name="T4" fmla="*/ 182321 w 38809"/>
              <a:gd name="T5" fmla="*/ 228600 h 43200"/>
              <a:gd name="T6" fmla="*/ 0 60000 65536"/>
              <a:gd name="T7" fmla="*/ 0 60000 65536"/>
              <a:gd name="T8" fmla="*/ 0 60000 65536"/>
            </a:gdLst>
            <a:ahLst/>
            <a:cxnLst>
              <a:cxn ang="T6">
                <a:pos x="T0" y="T1"/>
              </a:cxn>
              <a:cxn ang="T7">
                <a:pos x="T2" y="T3"/>
              </a:cxn>
              <a:cxn ang="T8">
                <a:pos x="T4" y="T5"/>
              </a:cxn>
            </a:cxnLst>
            <a:rect l="0" t="0" r="r" b="b"/>
            <a:pathLst>
              <a:path w="38809" h="43200" fill="none" extrusionOk="0">
                <a:moveTo>
                  <a:pt x="-1" y="8545"/>
                </a:moveTo>
                <a:cubicBezTo>
                  <a:pt x="4083" y="3162"/>
                  <a:pt x="10451" y="-1"/>
                  <a:pt x="17209" y="0"/>
                </a:cubicBezTo>
                <a:cubicBezTo>
                  <a:pt x="29138" y="0"/>
                  <a:pt x="38809" y="9670"/>
                  <a:pt x="38809" y="21600"/>
                </a:cubicBezTo>
                <a:cubicBezTo>
                  <a:pt x="38809" y="33529"/>
                  <a:pt x="29138" y="43200"/>
                  <a:pt x="17209" y="43200"/>
                </a:cubicBezTo>
                <a:cubicBezTo>
                  <a:pt x="11933" y="43200"/>
                  <a:pt x="6840" y="41269"/>
                  <a:pt x="2891" y="37772"/>
                </a:cubicBezTo>
              </a:path>
              <a:path w="38809" h="43200" stroke="0" extrusionOk="0">
                <a:moveTo>
                  <a:pt x="-1" y="8545"/>
                </a:moveTo>
                <a:cubicBezTo>
                  <a:pt x="4083" y="3162"/>
                  <a:pt x="10451" y="-1"/>
                  <a:pt x="17209" y="0"/>
                </a:cubicBezTo>
                <a:cubicBezTo>
                  <a:pt x="29138" y="0"/>
                  <a:pt x="38809" y="9670"/>
                  <a:pt x="38809" y="21600"/>
                </a:cubicBezTo>
                <a:cubicBezTo>
                  <a:pt x="38809" y="33529"/>
                  <a:pt x="29138" y="43200"/>
                  <a:pt x="17209" y="43200"/>
                </a:cubicBezTo>
                <a:cubicBezTo>
                  <a:pt x="11933" y="43200"/>
                  <a:pt x="6840" y="41269"/>
                  <a:pt x="2891" y="37772"/>
                </a:cubicBezTo>
                <a:lnTo>
                  <a:pt x="17209" y="21600"/>
                </a:lnTo>
                <a:lnTo>
                  <a:pt x="-1" y="8545"/>
                </a:lnTo>
                <a:close/>
              </a:path>
            </a:pathLst>
          </a:custGeom>
          <a:noFill/>
          <a:ln w="28575">
            <a:solidFill>
              <a:srgbClr val="FF0000"/>
            </a:solidFill>
            <a:round/>
            <a:headEnd type="triangle" w="med" len="med"/>
            <a:tailEnd type="none" w="med" len="lg"/>
          </a:ln>
          <a:effectLst/>
        </p:spPr>
        <p:txBody>
          <a:bodyPr wrap="none" anchor="ctr"/>
          <a:lstStyle/>
          <a:p>
            <a:endParaRPr lang="en-US"/>
          </a:p>
        </p:txBody>
      </p:sp>
      <p:sp>
        <p:nvSpPr>
          <p:cNvPr id="15400" name="Text Box 53"/>
          <p:cNvSpPr txBox="1">
            <a:spLocks noChangeArrowheads="1"/>
          </p:cNvSpPr>
          <p:nvPr/>
        </p:nvSpPr>
        <p:spPr bwMode="auto">
          <a:xfrm>
            <a:off x="4572000" y="5181600"/>
            <a:ext cx="450850" cy="366713"/>
          </a:xfrm>
          <a:prstGeom prst="rect">
            <a:avLst/>
          </a:prstGeom>
          <a:noFill/>
          <a:ln w="9525">
            <a:noFill/>
            <a:miter lim="800000"/>
            <a:headEnd/>
            <a:tailEnd type="none" w="med" len="lg"/>
          </a:ln>
          <a:effectLst/>
        </p:spPr>
        <p:txBody>
          <a:bodyPr>
            <a:spAutoFit/>
          </a:bodyPr>
          <a:lstStyle/>
          <a:p>
            <a:r>
              <a:rPr lang="en-US"/>
              <a:t>M</a:t>
            </a:r>
            <a:r>
              <a:rPr lang="en-US" baseline="-25000"/>
              <a:t>z</a:t>
            </a:r>
            <a:endParaRPr lang="en-US"/>
          </a:p>
        </p:txBody>
      </p:sp>
      <p:sp>
        <p:nvSpPr>
          <p:cNvPr id="15401" name="Line 54"/>
          <p:cNvSpPr>
            <a:spLocks noChangeShapeType="1"/>
          </p:cNvSpPr>
          <p:nvPr/>
        </p:nvSpPr>
        <p:spPr bwMode="auto">
          <a:xfrm flipH="1">
            <a:off x="2667000" y="4800600"/>
            <a:ext cx="228600" cy="457200"/>
          </a:xfrm>
          <a:prstGeom prst="line">
            <a:avLst/>
          </a:prstGeom>
          <a:noFill/>
          <a:ln w="28575">
            <a:solidFill>
              <a:schemeClr val="tx1"/>
            </a:solidFill>
            <a:round/>
            <a:headEnd/>
            <a:tailEnd type="triangle" w="med" len="lg"/>
          </a:ln>
          <a:effectLst/>
        </p:spPr>
        <p:txBody>
          <a:bodyPr/>
          <a:lstStyle/>
          <a:p>
            <a:endParaRPr lang="en-US"/>
          </a:p>
        </p:txBody>
      </p:sp>
      <p:sp>
        <p:nvSpPr>
          <p:cNvPr id="15402" name="Arc 55"/>
          <p:cNvSpPr>
            <a:spLocks/>
          </p:cNvSpPr>
          <p:nvPr/>
        </p:nvSpPr>
        <p:spPr bwMode="auto">
          <a:xfrm rot="444999">
            <a:off x="3371850" y="5181600"/>
            <a:ext cx="360363" cy="457200"/>
          </a:xfrm>
          <a:custGeom>
            <a:avLst/>
            <a:gdLst>
              <a:gd name="T0" fmla="*/ 0 w 34095"/>
              <a:gd name="T1" fmla="*/ 42132 h 43200"/>
              <a:gd name="T2" fmla="*/ 66281 w 34095"/>
              <a:gd name="T3" fmla="*/ 447506 h 43200"/>
              <a:gd name="T4" fmla="*/ 132064 w 34095"/>
              <a:gd name="T5" fmla="*/ 228600 h 43200"/>
              <a:gd name="T6" fmla="*/ 0 60000 65536"/>
              <a:gd name="T7" fmla="*/ 0 60000 65536"/>
              <a:gd name="T8" fmla="*/ 0 60000 65536"/>
            </a:gdLst>
            <a:ahLst/>
            <a:cxnLst>
              <a:cxn ang="T6">
                <a:pos x="T0" y="T1"/>
              </a:cxn>
              <a:cxn ang="T7">
                <a:pos x="T2" y="T3"/>
              </a:cxn>
              <a:cxn ang="T8">
                <a:pos x="T4" y="T5"/>
              </a:cxn>
            </a:cxnLst>
            <a:rect l="0" t="0" r="r" b="b"/>
            <a:pathLst>
              <a:path w="34095" h="43200" fill="none" extrusionOk="0">
                <a:moveTo>
                  <a:pt x="-1" y="3980"/>
                </a:moveTo>
                <a:cubicBezTo>
                  <a:pt x="3651" y="1391"/>
                  <a:pt x="8018" y="-1"/>
                  <a:pt x="12495" y="0"/>
                </a:cubicBezTo>
                <a:cubicBezTo>
                  <a:pt x="24424" y="0"/>
                  <a:pt x="34095" y="9670"/>
                  <a:pt x="34095" y="21600"/>
                </a:cubicBezTo>
                <a:cubicBezTo>
                  <a:pt x="34095" y="33529"/>
                  <a:pt x="24424" y="43200"/>
                  <a:pt x="12495" y="43200"/>
                </a:cubicBezTo>
                <a:cubicBezTo>
                  <a:pt x="10386" y="43200"/>
                  <a:pt x="8289" y="42891"/>
                  <a:pt x="6271" y="42283"/>
                </a:cubicBezTo>
              </a:path>
              <a:path w="34095" h="43200" stroke="0" extrusionOk="0">
                <a:moveTo>
                  <a:pt x="-1" y="3980"/>
                </a:moveTo>
                <a:cubicBezTo>
                  <a:pt x="3651" y="1391"/>
                  <a:pt x="8018" y="-1"/>
                  <a:pt x="12495" y="0"/>
                </a:cubicBezTo>
                <a:cubicBezTo>
                  <a:pt x="24424" y="0"/>
                  <a:pt x="34095" y="9670"/>
                  <a:pt x="34095" y="21600"/>
                </a:cubicBezTo>
                <a:cubicBezTo>
                  <a:pt x="34095" y="33529"/>
                  <a:pt x="24424" y="43200"/>
                  <a:pt x="12495" y="43200"/>
                </a:cubicBezTo>
                <a:cubicBezTo>
                  <a:pt x="10386" y="43200"/>
                  <a:pt x="8289" y="42891"/>
                  <a:pt x="6271" y="42283"/>
                </a:cubicBezTo>
                <a:lnTo>
                  <a:pt x="12495" y="21600"/>
                </a:lnTo>
                <a:lnTo>
                  <a:pt x="-1" y="3980"/>
                </a:lnTo>
                <a:close/>
              </a:path>
            </a:pathLst>
          </a:custGeom>
          <a:noFill/>
          <a:ln w="28575">
            <a:solidFill>
              <a:schemeClr val="tx1"/>
            </a:solidFill>
            <a:round/>
            <a:headEnd type="triangle" w="med" len="med"/>
            <a:tailEnd type="none" w="med" len="lg"/>
          </a:ln>
          <a:effectLst/>
        </p:spPr>
        <p:txBody>
          <a:bodyPr wrap="none" anchor="ctr"/>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4"/>
          <p:cNvSpPr txBox="1">
            <a:spLocks noChangeArrowheads="1"/>
          </p:cNvSpPr>
          <p:nvPr/>
        </p:nvSpPr>
        <p:spPr bwMode="auto">
          <a:xfrm>
            <a:off x="1660525" y="417513"/>
            <a:ext cx="5187950" cy="366712"/>
          </a:xfrm>
          <a:prstGeom prst="rect">
            <a:avLst/>
          </a:prstGeom>
          <a:noFill/>
          <a:ln w="9525">
            <a:noFill/>
            <a:miter lim="800000"/>
            <a:headEnd/>
            <a:tailEnd type="none" w="med" len="lg"/>
          </a:ln>
          <a:effectLst/>
        </p:spPr>
        <p:txBody>
          <a:bodyPr wrap="none">
            <a:spAutoFit/>
          </a:bodyPr>
          <a:lstStyle/>
          <a:p>
            <a:r>
              <a:rPr lang="en-US" dirty="0">
                <a:solidFill>
                  <a:srgbClr val="CC3300"/>
                </a:solidFill>
              </a:rPr>
              <a:t>Two-force member (weightless link) in equilibrium</a:t>
            </a:r>
          </a:p>
        </p:txBody>
      </p:sp>
      <p:sp>
        <p:nvSpPr>
          <p:cNvPr id="16387" name="Freeform 5"/>
          <p:cNvSpPr>
            <a:spLocks/>
          </p:cNvSpPr>
          <p:nvPr/>
        </p:nvSpPr>
        <p:spPr bwMode="auto">
          <a:xfrm>
            <a:off x="3200400" y="1487487"/>
            <a:ext cx="1828800" cy="1600200"/>
          </a:xfrm>
          <a:custGeom>
            <a:avLst/>
            <a:gdLst>
              <a:gd name="T0" fmla="*/ 0 w 1152"/>
              <a:gd name="T1" fmla="*/ 1524000 h 1008"/>
              <a:gd name="T2" fmla="*/ 228600 w 1152"/>
              <a:gd name="T3" fmla="*/ 914400 h 1008"/>
              <a:gd name="T4" fmla="*/ 838200 w 1152"/>
              <a:gd name="T5" fmla="*/ 304800 h 1008"/>
              <a:gd name="T6" fmla="*/ 1752600 w 1152"/>
              <a:gd name="T7" fmla="*/ 0 h 1008"/>
              <a:gd name="T8" fmla="*/ 1828800 w 1152"/>
              <a:gd name="T9" fmla="*/ 228600 h 1008"/>
              <a:gd name="T10" fmla="*/ 1143000 w 1152"/>
              <a:gd name="T11" fmla="*/ 685800 h 1008"/>
              <a:gd name="T12" fmla="*/ 152400 w 1152"/>
              <a:gd name="T13" fmla="*/ 1600200 h 1008"/>
              <a:gd name="T14" fmla="*/ 0 w 1152"/>
              <a:gd name="T15" fmla="*/ 1524000 h 100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52" h="1008">
                <a:moveTo>
                  <a:pt x="0" y="960"/>
                </a:moveTo>
                <a:lnTo>
                  <a:pt x="144" y="576"/>
                </a:lnTo>
                <a:lnTo>
                  <a:pt x="528" y="192"/>
                </a:lnTo>
                <a:lnTo>
                  <a:pt x="1104" y="0"/>
                </a:lnTo>
                <a:lnTo>
                  <a:pt x="1152" y="144"/>
                </a:lnTo>
                <a:lnTo>
                  <a:pt x="720" y="432"/>
                </a:lnTo>
                <a:lnTo>
                  <a:pt x="96" y="1008"/>
                </a:lnTo>
                <a:lnTo>
                  <a:pt x="0" y="960"/>
                </a:lnTo>
                <a:close/>
              </a:path>
            </a:pathLst>
          </a:custGeom>
          <a:solidFill>
            <a:schemeClr val="bg1">
              <a:lumMod val="95000"/>
            </a:schemeClr>
          </a:solidFill>
          <a:ln w="9525" cap="flat" cmpd="sng">
            <a:solidFill>
              <a:schemeClr val="tx1"/>
            </a:solidFill>
            <a:prstDash val="solid"/>
            <a:round/>
            <a:headEnd type="none" w="med" len="med"/>
            <a:tailEnd type="none" w="med" len="lg"/>
          </a:ln>
          <a:effectLst/>
        </p:spPr>
        <p:txBody>
          <a:bodyPr/>
          <a:lstStyle/>
          <a:p>
            <a:endParaRPr lang="en-US"/>
          </a:p>
        </p:txBody>
      </p:sp>
      <p:sp>
        <p:nvSpPr>
          <p:cNvPr id="16388" name="Oval 6"/>
          <p:cNvSpPr>
            <a:spLocks noChangeArrowheads="1"/>
          </p:cNvSpPr>
          <p:nvPr/>
        </p:nvSpPr>
        <p:spPr bwMode="auto">
          <a:xfrm>
            <a:off x="3276600" y="2935287"/>
            <a:ext cx="76200" cy="76200"/>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6389" name="Oval 7"/>
          <p:cNvSpPr>
            <a:spLocks noChangeArrowheads="1"/>
          </p:cNvSpPr>
          <p:nvPr/>
        </p:nvSpPr>
        <p:spPr bwMode="auto">
          <a:xfrm>
            <a:off x="4876800" y="1563687"/>
            <a:ext cx="76200" cy="76200"/>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6390" name="Text Box 8"/>
          <p:cNvSpPr txBox="1">
            <a:spLocks noChangeArrowheads="1"/>
          </p:cNvSpPr>
          <p:nvPr/>
        </p:nvSpPr>
        <p:spPr bwMode="auto">
          <a:xfrm>
            <a:off x="2901950" y="2720975"/>
            <a:ext cx="336550" cy="366712"/>
          </a:xfrm>
          <a:prstGeom prst="rect">
            <a:avLst/>
          </a:prstGeom>
          <a:noFill/>
          <a:ln w="9525">
            <a:noFill/>
            <a:miter lim="800000"/>
            <a:headEnd/>
            <a:tailEnd type="none" w="med" len="lg"/>
          </a:ln>
          <a:effectLst/>
        </p:spPr>
        <p:txBody>
          <a:bodyPr wrap="none">
            <a:spAutoFit/>
          </a:bodyPr>
          <a:lstStyle/>
          <a:p>
            <a:r>
              <a:rPr lang="en-US"/>
              <a:t>A</a:t>
            </a:r>
          </a:p>
        </p:txBody>
      </p:sp>
      <p:sp>
        <p:nvSpPr>
          <p:cNvPr id="16391" name="Text Box 9"/>
          <p:cNvSpPr txBox="1">
            <a:spLocks noChangeArrowheads="1"/>
          </p:cNvSpPr>
          <p:nvPr/>
        </p:nvSpPr>
        <p:spPr bwMode="auto">
          <a:xfrm>
            <a:off x="4995863" y="1287462"/>
            <a:ext cx="336550" cy="366713"/>
          </a:xfrm>
          <a:prstGeom prst="rect">
            <a:avLst/>
          </a:prstGeom>
          <a:noFill/>
          <a:ln w="9525">
            <a:noFill/>
            <a:miter lim="800000"/>
            <a:headEnd/>
            <a:tailEnd type="none" w="med" len="lg"/>
          </a:ln>
          <a:effectLst/>
        </p:spPr>
        <p:txBody>
          <a:bodyPr wrap="none">
            <a:spAutoFit/>
          </a:bodyPr>
          <a:lstStyle/>
          <a:p>
            <a:r>
              <a:rPr lang="en-US"/>
              <a:t>B</a:t>
            </a:r>
          </a:p>
        </p:txBody>
      </p:sp>
      <p:sp>
        <p:nvSpPr>
          <p:cNvPr id="16392" name="Text Box 10"/>
          <p:cNvSpPr txBox="1">
            <a:spLocks noChangeArrowheads="1"/>
          </p:cNvSpPr>
          <p:nvPr/>
        </p:nvSpPr>
        <p:spPr bwMode="auto">
          <a:xfrm>
            <a:off x="898525" y="3770313"/>
            <a:ext cx="7026275" cy="2289175"/>
          </a:xfrm>
          <a:prstGeom prst="rect">
            <a:avLst/>
          </a:prstGeom>
          <a:noFill/>
          <a:ln w="9525">
            <a:noFill/>
            <a:miter lim="800000"/>
            <a:headEnd/>
            <a:tailEnd type="none" w="med" len="lg"/>
          </a:ln>
          <a:effectLst/>
        </p:spPr>
        <p:txBody>
          <a:bodyPr>
            <a:spAutoFit/>
          </a:bodyPr>
          <a:lstStyle/>
          <a:p>
            <a:r>
              <a:rPr lang="en-US" dirty="0"/>
              <a:t>Let there be smooth pins at A and B which connects the link</a:t>
            </a:r>
          </a:p>
          <a:p>
            <a:r>
              <a:rPr lang="en-US" dirty="0"/>
              <a:t>to other bodies. Then there can be only forces at A and B acting on the link.</a:t>
            </a:r>
          </a:p>
          <a:p>
            <a:endParaRPr lang="en-US" dirty="0"/>
          </a:p>
          <a:p>
            <a:r>
              <a:rPr lang="en-US" dirty="0"/>
              <a:t>If there are no external forces or couples acting on the link (other than at A and B) </a:t>
            </a:r>
            <a:r>
              <a:rPr lang="en-US" u="sng" dirty="0"/>
              <a:t>and if the weight of the link can be neglected, </a:t>
            </a:r>
            <a:r>
              <a:rPr lang="en-US" dirty="0"/>
              <a:t>then the forces at A and B are equal and opposite and directed along the line AB </a:t>
            </a:r>
          </a:p>
        </p:txBody>
      </p:sp>
      <p:cxnSp>
        <p:nvCxnSpPr>
          <p:cNvPr id="3" name="Straight Arrow Connector 2">
            <a:extLst>
              <a:ext uri="{FF2B5EF4-FFF2-40B4-BE49-F238E27FC236}">
                <a16:creationId xmlns:a16="http://schemas.microsoft.com/office/drawing/2014/main" id="{DF7C8A32-1FEC-1945-5727-6AD03242CDBD}"/>
              </a:ext>
            </a:extLst>
          </p:cNvPr>
          <p:cNvCxnSpPr/>
          <p:nvPr/>
        </p:nvCxnSpPr>
        <p:spPr bwMode="auto">
          <a:xfrm flipV="1">
            <a:off x="4924695" y="1132836"/>
            <a:ext cx="54022" cy="431846"/>
          </a:xfrm>
          <a:prstGeom prst="straightConnector1">
            <a:avLst/>
          </a:prstGeom>
          <a:solidFill>
            <a:schemeClr val="bg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Straight Arrow Connector 4">
            <a:extLst>
              <a:ext uri="{FF2B5EF4-FFF2-40B4-BE49-F238E27FC236}">
                <a16:creationId xmlns:a16="http://schemas.microsoft.com/office/drawing/2014/main" id="{D49EDF8E-EABF-E811-4C67-7FB7C511E495}"/>
              </a:ext>
            </a:extLst>
          </p:cNvPr>
          <p:cNvCxnSpPr/>
          <p:nvPr/>
        </p:nvCxnSpPr>
        <p:spPr bwMode="auto">
          <a:xfrm>
            <a:off x="3332957" y="3011486"/>
            <a:ext cx="342900" cy="417513"/>
          </a:xfrm>
          <a:prstGeom prst="straightConnector1">
            <a:avLst/>
          </a:prstGeom>
          <a:solidFill>
            <a:schemeClr val="bg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reeform 4"/>
          <p:cNvSpPr>
            <a:spLocks/>
          </p:cNvSpPr>
          <p:nvPr/>
        </p:nvSpPr>
        <p:spPr bwMode="auto">
          <a:xfrm>
            <a:off x="2674938" y="728663"/>
            <a:ext cx="1828800" cy="1600200"/>
          </a:xfrm>
          <a:custGeom>
            <a:avLst/>
            <a:gdLst>
              <a:gd name="T0" fmla="*/ 0 w 1152"/>
              <a:gd name="T1" fmla="*/ 1524000 h 1008"/>
              <a:gd name="T2" fmla="*/ 228600 w 1152"/>
              <a:gd name="T3" fmla="*/ 914400 h 1008"/>
              <a:gd name="T4" fmla="*/ 838200 w 1152"/>
              <a:gd name="T5" fmla="*/ 304800 h 1008"/>
              <a:gd name="T6" fmla="*/ 1752600 w 1152"/>
              <a:gd name="T7" fmla="*/ 0 h 1008"/>
              <a:gd name="T8" fmla="*/ 1828800 w 1152"/>
              <a:gd name="T9" fmla="*/ 228600 h 1008"/>
              <a:gd name="T10" fmla="*/ 1143000 w 1152"/>
              <a:gd name="T11" fmla="*/ 685800 h 1008"/>
              <a:gd name="T12" fmla="*/ 152400 w 1152"/>
              <a:gd name="T13" fmla="*/ 1600200 h 1008"/>
              <a:gd name="T14" fmla="*/ 0 w 1152"/>
              <a:gd name="T15" fmla="*/ 1524000 h 100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52" h="1008">
                <a:moveTo>
                  <a:pt x="0" y="960"/>
                </a:moveTo>
                <a:lnTo>
                  <a:pt x="144" y="576"/>
                </a:lnTo>
                <a:lnTo>
                  <a:pt x="528" y="192"/>
                </a:lnTo>
                <a:lnTo>
                  <a:pt x="1104" y="0"/>
                </a:lnTo>
                <a:lnTo>
                  <a:pt x="1152" y="144"/>
                </a:lnTo>
                <a:lnTo>
                  <a:pt x="720" y="432"/>
                </a:lnTo>
                <a:lnTo>
                  <a:pt x="96" y="1008"/>
                </a:lnTo>
                <a:lnTo>
                  <a:pt x="0" y="960"/>
                </a:lnTo>
                <a:close/>
              </a:path>
            </a:pathLst>
          </a:custGeom>
          <a:solidFill>
            <a:schemeClr val="bg1">
              <a:lumMod val="95000"/>
            </a:schemeClr>
          </a:solidFill>
          <a:ln w="9525" cap="flat" cmpd="sng">
            <a:solidFill>
              <a:schemeClr val="tx1"/>
            </a:solidFill>
            <a:prstDash val="solid"/>
            <a:round/>
            <a:headEnd type="none" w="med" len="med"/>
            <a:tailEnd type="none" w="med" len="lg"/>
          </a:ln>
          <a:effectLst/>
        </p:spPr>
        <p:txBody>
          <a:bodyPr/>
          <a:lstStyle/>
          <a:p>
            <a:endParaRPr lang="en-US"/>
          </a:p>
        </p:txBody>
      </p:sp>
      <p:sp>
        <p:nvSpPr>
          <p:cNvPr id="17411" name="Oval 5"/>
          <p:cNvSpPr>
            <a:spLocks noChangeArrowheads="1"/>
          </p:cNvSpPr>
          <p:nvPr/>
        </p:nvSpPr>
        <p:spPr bwMode="auto">
          <a:xfrm>
            <a:off x="2751138" y="2176463"/>
            <a:ext cx="76200" cy="76200"/>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7412" name="Oval 6"/>
          <p:cNvSpPr>
            <a:spLocks noChangeArrowheads="1"/>
          </p:cNvSpPr>
          <p:nvPr/>
        </p:nvSpPr>
        <p:spPr bwMode="auto">
          <a:xfrm>
            <a:off x="4351338" y="804863"/>
            <a:ext cx="76200" cy="76200"/>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7413" name="Text Box 7"/>
          <p:cNvSpPr txBox="1">
            <a:spLocks noChangeArrowheads="1"/>
          </p:cNvSpPr>
          <p:nvPr/>
        </p:nvSpPr>
        <p:spPr bwMode="auto">
          <a:xfrm>
            <a:off x="2278063" y="1984375"/>
            <a:ext cx="336550" cy="366713"/>
          </a:xfrm>
          <a:prstGeom prst="rect">
            <a:avLst/>
          </a:prstGeom>
          <a:noFill/>
          <a:ln w="9525">
            <a:noFill/>
            <a:miter lim="800000"/>
            <a:headEnd/>
            <a:tailEnd type="none" w="med" len="lg"/>
          </a:ln>
          <a:effectLst/>
        </p:spPr>
        <p:txBody>
          <a:bodyPr wrap="none">
            <a:spAutoFit/>
          </a:bodyPr>
          <a:lstStyle/>
          <a:p>
            <a:r>
              <a:rPr lang="en-US"/>
              <a:t>A</a:t>
            </a:r>
          </a:p>
        </p:txBody>
      </p:sp>
      <p:sp>
        <p:nvSpPr>
          <p:cNvPr id="17414" name="Text Box 8"/>
          <p:cNvSpPr txBox="1">
            <a:spLocks noChangeArrowheads="1"/>
          </p:cNvSpPr>
          <p:nvPr/>
        </p:nvSpPr>
        <p:spPr bwMode="auto">
          <a:xfrm>
            <a:off x="4470400" y="528638"/>
            <a:ext cx="336550" cy="366712"/>
          </a:xfrm>
          <a:prstGeom prst="rect">
            <a:avLst/>
          </a:prstGeom>
          <a:noFill/>
          <a:ln w="9525">
            <a:noFill/>
            <a:miter lim="800000"/>
            <a:headEnd/>
            <a:tailEnd type="none" w="med" len="lg"/>
          </a:ln>
          <a:effectLst/>
        </p:spPr>
        <p:txBody>
          <a:bodyPr wrap="none">
            <a:spAutoFit/>
          </a:bodyPr>
          <a:lstStyle/>
          <a:p>
            <a:r>
              <a:rPr lang="en-US"/>
              <a:t>B</a:t>
            </a:r>
          </a:p>
        </p:txBody>
      </p:sp>
      <p:sp>
        <p:nvSpPr>
          <p:cNvPr id="17415" name="Line 9"/>
          <p:cNvSpPr>
            <a:spLocks noChangeShapeType="1"/>
          </p:cNvSpPr>
          <p:nvPr/>
        </p:nvSpPr>
        <p:spPr bwMode="auto">
          <a:xfrm>
            <a:off x="2784475" y="2227263"/>
            <a:ext cx="304800" cy="457200"/>
          </a:xfrm>
          <a:prstGeom prst="line">
            <a:avLst/>
          </a:prstGeom>
          <a:noFill/>
          <a:ln w="28575">
            <a:solidFill>
              <a:srgbClr val="FF0000"/>
            </a:solidFill>
            <a:round/>
            <a:headEnd/>
            <a:tailEnd type="triangle" w="med" len="lg"/>
          </a:ln>
          <a:effectLst/>
        </p:spPr>
        <p:txBody>
          <a:bodyPr/>
          <a:lstStyle/>
          <a:p>
            <a:endParaRPr lang="en-US"/>
          </a:p>
        </p:txBody>
      </p:sp>
      <p:sp>
        <p:nvSpPr>
          <p:cNvPr id="17416" name="Line 10"/>
          <p:cNvSpPr>
            <a:spLocks noChangeShapeType="1"/>
          </p:cNvSpPr>
          <p:nvPr/>
        </p:nvSpPr>
        <p:spPr bwMode="auto">
          <a:xfrm flipV="1">
            <a:off x="4402138" y="271463"/>
            <a:ext cx="0" cy="533400"/>
          </a:xfrm>
          <a:prstGeom prst="line">
            <a:avLst/>
          </a:prstGeom>
          <a:noFill/>
          <a:ln w="28575">
            <a:solidFill>
              <a:srgbClr val="FF0000"/>
            </a:solidFill>
            <a:round/>
            <a:headEnd/>
            <a:tailEnd type="triangle" w="med" len="lg"/>
          </a:ln>
          <a:effectLst/>
        </p:spPr>
        <p:txBody>
          <a:bodyPr/>
          <a:lstStyle/>
          <a:p>
            <a:endParaRPr lang="en-US"/>
          </a:p>
        </p:txBody>
      </p:sp>
      <p:sp>
        <p:nvSpPr>
          <p:cNvPr id="17417" name="Text Box 11"/>
          <p:cNvSpPr txBox="1">
            <a:spLocks noChangeArrowheads="1"/>
          </p:cNvSpPr>
          <p:nvPr/>
        </p:nvSpPr>
        <p:spPr bwMode="auto">
          <a:xfrm>
            <a:off x="3208338" y="2328863"/>
            <a:ext cx="425450" cy="366712"/>
          </a:xfrm>
          <a:prstGeom prst="rect">
            <a:avLst/>
          </a:prstGeom>
          <a:noFill/>
          <a:ln w="9525">
            <a:noFill/>
            <a:miter lim="800000"/>
            <a:headEnd/>
            <a:tailEnd type="none" w="med" len="lg"/>
          </a:ln>
          <a:effectLst/>
        </p:spPr>
        <p:txBody>
          <a:bodyPr>
            <a:spAutoFit/>
          </a:bodyPr>
          <a:lstStyle/>
          <a:p>
            <a:r>
              <a:rPr lang="en-US" b="1"/>
              <a:t>F</a:t>
            </a:r>
            <a:r>
              <a:rPr lang="en-US" baseline="-25000"/>
              <a:t>A</a:t>
            </a:r>
            <a:endParaRPr lang="en-US"/>
          </a:p>
        </p:txBody>
      </p:sp>
      <p:sp>
        <p:nvSpPr>
          <p:cNvPr id="17418" name="Text Box 12"/>
          <p:cNvSpPr txBox="1">
            <a:spLocks noChangeArrowheads="1"/>
          </p:cNvSpPr>
          <p:nvPr/>
        </p:nvSpPr>
        <p:spPr bwMode="auto">
          <a:xfrm>
            <a:off x="3878263" y="79375"/>
            <a:ext cx="425450" cy="366713"/>
          </a:xfrm>
          <a:prstGeom prst="rect">
            <a:avLst/>
          </a:prstGeom>
          <a:noFill/>
          <a:ln w="9525">
            <a:noFill/>
            <a:miter lim="800000"/>
            <a:headEnd/>
            <a:tailEnd type="none" w="med" len="lg"/>
          </a:ln>
          <a:effectLst/>
        </p:spPr>
        <p:txBody>
          <a:bodyPr>
            <a:spAutoFit/>
          </a:bodyPr>
          <a:lstStyle/>
          <a:p>
            <a:r>
              <a:rPr lang="en-US" b="1"/>
              <a:t>F</a:t>
            </a:r>
            <a:r>
              <a:rPr lang="en-US" baseline="-25000"/>
              <a:t>B</a:t>
            </a:r>
            <a:endParaRPr lang="en-US"/>
          </a:p>
        </p:txBody>
      </p:sp>
      <p:sp>
        <p:nvSpPr>
          <p:cNvPr id="17419" name="Line 13"/>
          <p:cNvSpPr>
            <a:spLocks noChangeShapeType="1"/>
          </p:cNvSpPr>
          <p:nvPr/>
        </p:nvSpPr>
        <p:spPr bwMode="auto">
          <a:xfrm flipV="1">
            <a:off x="2794000" y="881063"/>
            <a:ext cx="1557338" cy="1320800"/>
          </a:xfrm>
          <a:prstGeom prst="line">
            <a:avLst/>
          </a:prstGeom>
          <a:noFill/>
          <a:ln w="28575">
            <a:solidFill>
              <a:schemeClr val="tx1"/>
            </a:solidFill>
            <a:round/>
            <a:headEnd/>
            <a:tailEnd type="triangle" w="med" len="lg"/>
          </a:ln>
          <a:effectLst/>
        </p:spPr>
        <p:txBody>
          <a:bodyPr/>
          <a:lstStyle/>
          <a:p>
            <a:endParaRPr lang="en-US"/>
          </a:p>
        </p:txBody>
      </p:sp>
      <p:sp>
        <p:nvSpPr>
          <p:cNvPr id="17420" name="Text Box 14"/>
          <p:cNvSpPr txBox="1">
            <a:spLocks noChangeArrowheads="1"/>
          </p:cNvSpPr>
          <p:nvPr/>
        </p:nvSpPr>
        <p:spPr bwMode="auto">
          <a:xfrm>
            <a:off x="3208338" y="1185863"/>
            <a:ext cx="463550" cy="366712"/>
          </a:xfrm>
          <a:prstGeom prst="rect">
            <a:avLst/>
          </a:prstGeom>
          <a:noFill/>
          <a:ln w="9525">
            <a:noFill/>
            <a:miter lim="800000"/>
            <a:headEnd/>
            <a:tailEnd type="none" w="med" len="lg"/>
          </a:ln>
          <a:effectLst/>
        </p:spPr>
        <p:txBody>
          <a:bodyPr>
            <a:spAutoFit/>
          </a:bodyPr>
          <a:lstStyle/>
          <a:p>
            <a:r>
              <a:rPr lang="en-US"/>
              <a:t>r</a:t>
            </a:r>
            <a:r>
              <a:rPr lang="en-US" baseline="-25000"/>
              <a:t>AB</a:t>
            </a:r>
            <a:endParaRPr lang="en-US"/>
          </a:p>
        </p:txBody>
      </p:sp>
      <p:sp>
        <p:nvSpPr>
          <p:cNvPr id="17421" name="Text Box 15"/>
          <p:cNvSpPr txBox="1">
            <a:spLocks noChangeArrowheads="1"/>
          </p:cNvSpPr>
          <p:nvPr/>
        </p:nvSpPr>
        <p:spPr bwMode="auto">
          <a:xfrm>
            <a:off x="482600" y="2997200"/>
            <a:ext cx="2825750" cy="366713"/>
          </a:xfrm>
          <a:prstGeom prst="rect">
            <a:avLst/>
          </a:prstGeom>
          <a:noFill/>
          <a:ln w="9525">
            <a:noFill/>
            <a:miter lim="800000"/>
            <a:headEnd/>
            <a:tailEnd type="none" w="med" len="lg"/>
          </a:ln>
          <a:effectLst/>
        </p:spPr>
        <p:txBody>
          <a:bodyPr wrap="none">
            <a:spAutoFit/>
          </a:bodyPr>
          <a:lstStyle/>
          <a:p>
            <a:r>
              <a:rPr lang="en-US"/>
              <a:t>From equilibrium of forces</a:t>
            </a:r>
          </a:p>
        </p:txBody>
      </p:sp>
      <p:sp>
        <p:nvSpPr>
          <p:cNvPr id="17422" name="Text Box 16"/>
          <p:cNvSpPr txBox="1">
            <a:spLocks noChangeArrowheads="1"/>
          </p:cNvSpPr>
          <p:nvPr/>
        </p:nvSpPr>
        <p:spPr bwMode="auto">
          <a:xfrm>
            <a:off x="3522663" y="2936875"/>
            <a:ext cx="1314450" cy="366713"/>
          </a:xfrm>
          <a:prstGeom prst="rect">
            <a:avLst/>
          </a:prstGeom>
          <a:noFill/>
          <a:ln w="9525">
            <a:noFill/>
            <a:miter lim="800000"/>
            <a:headEnd/>
            <a:tailEnd type="none" w="med" len="lg"/>
          </a:ln>
          <a:effectLst/>
        </p:spPr>
        <p:txBody>
          <a:bodyPr>
            <a:spAutoFit/>
          </a:bodyPr>
          <a:lstStyle/>
          <a:p>
            <a:r>
              <a:rPr lang="en-US" b="1"/>
              <a:t>F</a:t>
            </a:r>
            <a:r>
              <a:rPr lang="en-US" baseline="-25000"/>
              <a:t>A</a:t>
            </a:r>
            <a:r>
              <a:rPr lang="en-US"/>
              <a:t> + </a:t>
            </a:r>
            <a:r>
              <a:rPr lang="en-US" b="1"/>
              <a:t>F</a:t>
            </a:r>
            <a:r>
              <a:rPr lang="en-US" baseline="-25000"/>
              <a:t>B</a:t>
            </a:r>
            <a:r>
              <a:rPr lang="en-US"/>
              <a:t> = 0</a:t>
            </a:r>
          </a:p>
        </p:txBody>
      </p:sp>
      <p:sp>
        <p:nvSpPr>
          <p:cNvPr id="17423" name="AutoShape 17"/>
          <p:cNvSpPr>
            <a:spLocks noChangeArrowheads="1"/>
          </p:cNvSpPr>
          <p:nvPr/>
        </p:nvSpPr>
        <p:spPr bwMode="auto">
          <a:xfrm>
            <a:off x="5105400" y="4114800"/>
            <a:ext cx="381000" cy="228600"/>
          </a:xfrm>
          <a:prstGeom prst="rightArrow">
            <a:avLst>
              <a:gd name="adj1" fmla="val 50000"/>
              <a:gd name="adj2" fmla="val 41667"/>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7424" name="Text Box 18"/>
          <p:cNvSpPr txBox="1">
            <a:spLocks noChangeArrowheads="1"/>
          </p:cNvSpPr>
          <p:nvPr/>
        </p:nvSpPr>
        <p:spPr bwMode="auto">
          <a:xfrm>
            <a:off x="5902325" y="2981325"/>
            <a:ext cx="1905000" cy="366713"/>
          </a:xfrm>
          <a:prstGeom prst="rect">
            <a:avLst/>
          </a:prstGeom>
          <a:noFill/>
          <a:ln w="9525">
            <a:noFill/>
            <a:miter lim="800000"/>
            <a:headEnd/>
            <a:tailEnd type="none" w="med" len="lg"/>
          </a:ln>
          <a:effectLst/>
        </p:spPr>
        <p:txBody>
          <a:bodyPr>
            <a:spAutoFit/>
          </a:bodyPr>
          <a:lstStyle/>
          <a:p>
            <a:r>
              <a:rPr lang="en-US" b="1"/>
              <a:t>F</a:t>
            </a:r>
            <a:r>
              <a:rPr lang="en-US" baseline="-25000"/>
              <a:t>A</a:t>
            </a:r>
            <a:r>
              <a:rPr lang="en-US"/>
              <a:t> = - </a:t>
            </a:r>
            <a:r>
              <a:rPr lang="en-US" b="1"/>
              <a:t>F</a:t>
            </a:r>
            <a:r>
              <a:rPr lang="en-US" baseline="-25000"/>
              <a:t>B</a:t>
            </a:r>
            <a:endParaRPr lang="en-US"/>
          </a:p>
        </p:txBody>
      </p:sp>
      <p:sp>
        <p:nvSpPr>
          <p:cNvPr id="17425" name="Text Box 19"/>
          <p:cNvSpPr txBox="1">
            <a:spLocks noChangeArrowheads="1"/>
          </p:cNvSpPr>
          <p:nvPr/>
        </p:nvSpPr>
        <p:spPr bwMode="auto">
          <a:xfrm>
            <a:off x="474663" y="3540125"/>
            <a:ext cx="4057650" cy="366713"/>
          </a:xfrm>
          <a:prstGeom prst="rect">
            <a:avLst/>
          </a:prstGeom>
          <a:noFill/>
          <a:ln w="9525">
            <a:noFill/>
            <a:miter lim="800000"/>
            <a:headEnd/>
            <a:tailEnd type="none" w="med" len="lg"/>
          </a:ln>
          <a:effectLst/>
        </p:spPr>
        <p:txBody>
          <a:bodyPr wrap="none">
            <a:spAutoFit/>
          </a:bodyPr>
          <a:lstStyle/>
          <a:p>
            <a:r>
              <a:rPr lang="en-US"/>
              <a:t>From equilibrium of moments  about A</a:t>
            </a:r>
          </a:p>
        </p:txBody>
      </p:sp>
      <p:sp>
        <p:nvSpPr>
          <p:cNvPr id="17426" name="Text Box 20"/>
          <p:cNvSpPr txBox="1">
            <a:spLocks noChangeArrowheads="1"/>
          </p:cNvSpPr>
          <p:nvPr/>
        </p:nvSpPr>
        <p:spPr bwMode="auto">
          <a:xfrm>
            <a:off x="3657600" y="4038600"/>
            <a:ext cx="1524000" cy="366713"/>
          </a:xfrm>
          <a:prstGeom prst="rect">
            <a:avLst/>
          </a:prstGeom>
          <a:noFill/>
          <a:ln w="9525">
            <a:noFill/>
            <a:miter lim="800000"/>
            <a:headEnd/>
            <a:tailEnd type="none" w="med" len="lg"/>
          </a:ln>
          <a:effectLst/>
        </p:spPr>
        <p:txBody>
          <a:bodyPr>
            <a:spAutoFit/>
          </a:bodyPr>
          <a:lstStyle/>
          <a:p>
            <a:r>
              <a:rPr lang="en-US" b="1"/>
              <a:t>r</a:t>
            </a:r>
            <a:r>
              <a:rPr lang="en-US" baseline="-25000"/>
              <a:t>AB</a:t>
            </a:r>
            <a:r>
              <a:rPr lang="en-US"/>
              <a:t> x </a:t>
            </a:r>
            <a:r>
              <a:rPr lang="en-US" b="1"/>
              <a:t>F</a:t>
            </a:r>
            <a:r>
              <a:rPr lang="en-US" baseline="-25000"/>
              <a:t>B</a:t>
            </a:r>
            <a:r>
              <a:rPr lang="en-US"/>
              <a:t> = 0</a:t>
            </a:r>
          </a:p>
        </p:txBody>
      </p:sp>
      <p:sp>
        <p:nvSpPr>
          <p:cNvPr id="17427" name="Text Box 21"/>
          <p:cNvSpPr txBox="1">
            <a:spLocks noChangeArrowheads="1"/>
          </p:cNvSpPr>
          <p:nvPr/>
        </p:nvSpPr>
        <p:spPr bwMode="auto">
          <a:xfrm>
            <a:off x="5867400" y="3995738"/>
            <a:ext cx="2362200" cy="366712"/>
          </a:xfrm>
          <a:prstGeom prst="rect">
            <a:avLst/>
          </a:prstGeom>
          <a:noFill/>
          <a:ln w="9525">
            <a:noFill/>
            <a:miter lim="800000"/>
            <a:headEnd/>
            <a:tailEnd type="none" w="med" len="lg"/>
          </a:ln>
          <a:effectLst/>
        </p:spPr>
        <p:txBody>
          <a:bodyPr>
            <a:spAutoFit/>
          </a:bodyPr>
          <a:lstStyle/>
          <a:p>
            <a:r>
              <a:rPr lang="en-US" b="1"/>
              <a:t>r</a:t>
            </a:r>
            <a:r>
              <a:rPr lang="en-US" baseline="-25000"/>
              <a:t>AB</a:t>
            </a:r>
            <a:r>
              <a:rPr lang="en-US"/>
              <a:t> is parallel to </a:t>
            </a:r>
            <a:r>
              <a:rPr lang="en-US" b="1"/>
              <a:t>F</a:t>
            </a:r>
            <a:r>
              <a:rPr lang="en-US" baseline="-25000"/>
              <a:t>B</a:t>
            </a:r>
            <a:endParaRPr lang="en-US"/>
          </a:p>
        </p:txBody>
      </p:sp>
      <p:sp>
        <p:nvSpPr>
          <p:cNvPr id="17428" name="AutoShape 22"/>
          <p:cNvSpPr>
            <a:spLocks noChangeArrowheads="1"/>
          </p:cNvSpPr>
          <p:nvPr/>
        </p:nvSpPr>
        <p:spPr bwMode="auto">
          <a:xfrm>
            <a:off x="5148263" y="3013075"/>
            <a:ext cx="381000" cy="228600"/>
          </a:xfrm>
          <a:prstGeom prst="rightArrow">
            <a:avLst>
              <a:gd name="adj1" fmla="val 50000"/>
              <a:gd name="adj2" fmla="val 41667"/>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7429" name="Freeform 23"/>
          <p:cNvSpPr>
            <a:spLocks/>
          </p:cNvSpPr>
          <p:nvPr/>
        </p:nvSpPr>
        <p:spPr bwMode="auto">
          <a:xfrm>
            <a:off x="2362200" y="4953000"/>
            <a:ext cx="1828800" cy="1600200"/>
          </a:xfrm>
          <a:custGeom>
            <a:avLst/>
            <a:gdLst>
              <a:gd name="T0" fmla="*/ 0 w 1152"/>
              <a:gd name="T1" fmla="*/ 1524000 h 1008"/>
              <a:gd name="T2" fmla="*/ 228600 w 1152"/>
              <a:gd name="T3" fmla="*/ 914400 h 1008"/>
              <a:gd name="T4" fmla="*/ 838200 w 1152"/>
              <a:gd name="T5" fmla="*/ 304800 h 1008"/>
              <a:gd name="T6" fmla="*/ 1752600 w 1152"/>
              <a:gd name="T7" fmla="*/ 0 h 1008"/>
              <a:gd name="T8" fmla="*/ 1828800 w 1152"/>
              <a:gd name="T9" fmla="*/ 228600 h 1008"/>
              <a:gd name="T10" fmla="*/ 1143000 w 1152"/>
              <a:gd name="T11" fmla="*/ 685800 h 1008"/>
              <a:gd name="T12" fmla="*/ 152400 w 1152"/>
              <a:gd name="T13" fmla="*/ 1600200 h 1008"/>
              <a:gd name="T14" fmla="*/ 0 w 1152"/>
              <a:gd name="T15" fmla="*/ 1524000 h 100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52" h="1008">
                <a:moveTo>
                  <a:pt x="0" y="960"/>
                </a:moveTo>
                <a:lnTo>
                  <a:pt x="144" y="576"/>
                </a:lnTo>
                <a:lnTo>
                  <a:pt x="528" y="192"/>
                </a:lnTo>
                <a:lnTo>
                  <a:pt x="1104" y="0"/>
                </a:lnTo>
                <a:lnTo>
                  <a:pt x="1152" y="144"/>
                </a:lnTo>
                <a:lnTo>
                  <a:pt x="720" y="432"/>
                </a:lnTo>
                <a:lnTo>
                  <a:pt x="96" y="1008"/>
                </a:lnTo>
                <a:lnTo>
                  <a:pt x="0" y="960"/>
                </a:lnTo>
                <a:close/>
              </a:path>
            </a:pathLst>
          </a:custGeom>
          <a:solidFill>
            <a:schemeClr val="bg1">
              <a:lumMod val="95000"/>
            </a:schemeClr>
          </a:solidFill>
          <a:ln w="9525" cap="flat" cmpd="sng">
            <a:solidFill>
              <a:schemeClr val="tx1"/>
            </a:solidFill>
            <a:prstDash val="solid"/>
            <a:round/>
            <a:headEnd type="none" w="med" len="med"/>
            <a:tailEnd type="none" w="med" len="lg"/>
          </a:ln>
          <a:effectLst/>
        </p:spPr>
        <p:txBody>
          <a:bodyPr/>
          <a:lstStyle/>
          <a:p>
            <a:endParaRPr lang="en-US"/>
          </a:p>
        </p:txBody>
      </p:sp>
      <p:sp>
        <p:nvSpPr>
          <p:cNvPr id="17430" name="Oval 24"/>
          <p:cNvSpPr>
            <a:spLocks noChangeArrowheads="1"/>
          </p:cNvSpPr>
          <p:nvPr/>
        </p:nvSpPr>
        <p:spPr bwMode="auto">
          <a:xfrm>
            <a:off x="2438400" y="6400800"/>
            <a:ext cx="76200" cy="76200"/>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7431" name="Oval 25"/>
          <p:cNvSpPr>
            <a:spLocks noChangeArrowheads="1"/>
          </p:cNvSpPr>
          <p:nvPr/>
        </p:nvSpPr>
        <p:spPr bwMode="auto">
          <a:xfrm>
            <a:off x="4038600" y="5029200"/>
            <a:ext cx="76200" cy="76200"/>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7432" name="Text Box 26"/>
          <p:cNvSpPr txBox="1">
            <a:spLocks noChangeArrowheads="1"/>
          </p:cNvSpPr>
          <p:nvPr/>
        </p:nvSpPr>
        <p:spPr bwMode="auto">
          <a:xfrm>
            <a:off x="1965325" y="6208713"/>
            <a:ext cx="336550" cy="366712"/>
          </a:xfrm>
          <a:prstGeom prst="rect">
            <a:avLst/>
          </a:prstGeom>
          <a:noFill/>
          <a:ln w="9525">
            <a:noFill/>
            <a:miter lim="800000"/>
            <a:headEnd/>
            <a:tailEnd type="none" w="med" len="lg"/>
          </a:ln>
          <a:effectLst/>
        </p:spPr>
        <p:txBody>
          <a:bodyPr wrap="none">
            <a:spAutoFit/>
          </a:bodyPr>
          <a:lstStyle/>
          <a:p>
            <a:r>
              <a:rPr lang="en-US"/>
              <a:t>A</a:t>
            </a:r>
          </a:p>
        </p:txBody>
      </p:sp>
      <p:sp>
        <p:nvSpPr>
          <p:cNvPr id="17433" name="Text Box 27"/>
          <p:cNvSpPr txBox="1">
            <a:spLocks noChangeArrowheads="1"/>
          </p:cNvSpPr>
          <p:nvPr/>
        </p:nvSpPr>
        <p:spPr bwMode="auto">
          <a:xfrm>
            <a:off x="4267200" y="5105400"/>
            <a:ext cx="336550" cy="366713"/>
          </a:xfrm>
          <a:prstGeom prst="rect">
            <a:avLst/>
          </a:prstGeom>
          <a:noFill/>
          <a:ln w="9525">
            <a:noFill/>
            <a:miter lim="800000"/>
            <a:headEnd/>
            <a:tailEnd type="none" w="med" len="lg"/>
          </a:ln>
          <a:effectLst/>
        </p:spPr>
        <p:txBody>
          <a:bodyPr wrap="none">
            <a:spAutoFit/>
          </a:bodyPr>
          <a:lstStyle/>
          <a:p>
            <a:r>
              <a:rPr lang="en-US"/>
              <a:t>B</a:t>
            </a:r>
          </a:p>
        </p:txBody>
      </p:sp>
      <p:sp>
        <p:nvSpPr>
          <p:cNvPr id="17434" name="Line 28"/>
          <p:cNvSpPr>
            <a:spLocks noChangeShapeType="1"/>
          </p:cNvSpPr>
          <p:nvPr/>
        </p:nvSpPr>
        <p:spPr bwMode="auto">
          <a:xfrm flipV="1">
            <a:off x="2514600" y="5105400"/>
            <a:ext cx="1524000" cy="1295400"/>
          </a:xfrm>
          <a:prstGeom prst="line">
            <a:avLst/>
          </a:prstGeom>
          <a:noFill/>
          <a:ln w="9525">
            <a:solidFill>
              <a:schemeClr val="tx1"/>
            </a:solidFill>
            <a:prstDash val="dash"/>
            <a:round/>
            <a:headEnd/>
            <a:tailEnd type="none" w="med" len="lg"/>
          </a:ln>
          <a:effectLst/>
        </p:spPr>
        <p:txBody>
          <a:bodyPr/>
          <a:lstStyle/>
          <a:p>
            <a:endParaRPr lang="en-US"/>
          </a:p>
        </p:txBody>
      </p:sp>
      <p:sp>
        <p:nvSpPr>
          <p:cNvPr id="17435" name="Line 29"/>
          <p:cNvSpPr>
            <a:spLocks noChangeShapeType="1"/>
          </p:cNvSpPr>
          <p:nvPr/>
        </p:nvSpPr>
        <p:spPr bwMode="auto">
          <a:xfrm flipV="1">
            <a:off x="4081463" y="4706938"/>
            <a:ext cx="398462" cy="355600"/>
          </a:xfrm>
          <a:prstGeom prst="line">
            <a:avLst/>
          </a:prstGeom>
          <a:noFill/>
          <a:ln w="28575">
            <a:solidFill>
              <a:srgbClr val="FF0000"/>
            </a:solidFill>
            <a:round/>
            <a:headEnd/>
            <a:tailEnd type="triangle" w="med" len="lg"/>
          </a:ln>
          <a:effectLst/>
        </p:spPr>
        <p:txBody>
          <a:bodyPr/>
          <a:lstStyle/>
          <a:p>
            <a:endParaRPr lang="en-US"/>
          </a:p>
        </p:txBody>
      </p:sp>
      <p:sp>
        <p:nvSpPr>
          <p:cNvPr id="17436" name="Line 30"/>
          <p:cNvSpPr>
            <a:spLocks noChangeShapeType="1"/>
          </p:cNvSpPr>
          <p:nvPr/>
        </p:nvSpPr>
        <p:spPr bwMode="auto">
          <a:xfrm flipH="1">
            <a:off x="2057400" y="6443663"/>
            <a:ext cx="398463" cy="355600"/>
          </a:xfrm>
          <a:prstGeom prst="line">
            <a:avLst/>
          </a:prstGeom>
          <a:noFill/>
          <a:ln w="28575">
            <a:solidFill>
              <a:srgbClr val="FF0000"/>
            </a:solidFill>
            <a:round/>
            <a:headEnd/>
            <a:tailEnd type="triangle" w="med" len="lg"/>
          </a:ln>
          <a:effectLst/>
        </p:spPr>
        <p:txBody>
          <a:bodyPr/>
          <a:lstStyle/>
          <a:p>
            <a:endParaRPr lang="en-US"/>
          </a:p>
        </p:txBody>
      </p:sp>
      <p:sp>
        <p:nvSpPr>
          <p:cNvPr id="17437" name="Text Box 32"/>
          <p:cNvSpPr txBox="1">
            <a:spLocks noChangeArrowheads="1"/>
          </p:cNvSpPr>
          <p:nvPr/>
        </p:nvSpPr>
        <p:spPr bwMode="auto">
          <a:xfrm>
            <a:off x="4572000" y="4572000"/>
            <a:ext cx="425450" cy="366713"/>
          </a:xfrm>
          <a:prstGeom prst="rect">
            <a:avLst/>
          </a:prstGeom>
          <a:noFill/>
          <a:ln w="9525">
            <a:noFill/>
            <a:miter lim="800000"/>
            <a:headEnd/>
            <a:tailEnd type="none" w="med" len="lg"/>
          </a:ln>
          <a:effectLst/>
        </p:spPr>
        <p:txBody>
          <a:bodyPr>
            <a:spAutoFit/>
          </a:bodyPr>
          <a:lstStyle/>
          <a:p>
            <a:r>
              <a:rPr lang="en-US" b="1"/>
              <a:t>F</a:t>
            </a:r>
            <a:r>
              <a:rPr lang="en-US" baseline="-25000"/>
              <a:t>B</a:t>
            </a:r>
            <a:endParaRPr lang="en-US"/>
          </a:p>
        </p:txBody>
      </p:sp>
      <p:sp>
        <p:nvSpPr>
          <p:cNvPr id="17438" name="Text Box 33"/>
          <p:cNvSpPr txBox="1">
            <a:spLocks noChangeArrowheads="1"/>
          </p:cNvSpPr>
          <p:nvPr/>
        </p:nvSpPr>
        <p:spPr bwMode="auto">
          <a:xfrm>
            <a:off x="1524000" y="6324600"/>
            <a:ext cx="533400" cy="366713"/>
          </a:xfrm>
          <a:prstGeom prst="rect">
            <a:avLst/>
          </a:prstGeom>
          <a:noFill/>
          <a:ln w="9525">
            <a:noFill/>
            <a:miter lim="800000"/>
            <a:headEnd/>
            <a:tailEnd type="none" w="med" len="lg"/>
          </a:ln>
          <a:effectLst/>
        </p:spPr>
        <p:txBody>
          <a:bodyPr>
            <a:spAutoFit/>
          </a:bodyPr>
          <a:lstStyle/>
          <a:p>
            <a:r>
              <a:rPr lang="en-US"/>
              <a:t>-</a:t>
            </a:r>
            <a:r>
              <a:rPr lang="en-US" b="1"/>
              <a:t>F</a:t>
            </a:r>
            <a:r>
              <a:rPr lang="en-US" baseline="-25000"/>
              <a:t>B</a:t>
            </a:r>
            <a:endParaRPr lang="en-US"/>
          </a:p>
        </p:txBody>
      </p:sp>
      <p:sp>
        <p:nvSpPr>
          <p:cNvPr id="17439" name="Text Box 34"/>
          <p:cNvSpPr txBox="1">
            <a:spLocks noChangeArrowheads="1"/>
          </p:cNvSpPr>
          <p:nvPr/>
        </p:nvSpPr>
        <p:spPr bwMode="auto">
          <a:xfrm>
            <a:off x="4556125" y="5522913"/>
            <a:ext cx="3702050" cy="366712"/>
          </a:xfrm>
          <a:prstGeom prst="rect">
            <a:avLst/>
          </a:prstGeom>
          <a:noFill/>
          <a:ln w="9525">
            <a:noFill/>
            <a:miter lim="800000"/>
            <a:headEnd/>
            <a:tailEnd type="none" w="med" len="lg"/>
          </a:ln>
          <a:effectLst/>
        </p:spPr>
        <p:txBody>
          <a:bodyPr wrap="none">
            <a:spAutoFit/>
          </a:bodyPr>
          <a:lstStyle/>
          <a:p>
            <a:r>
              <a:rPr lang="en-US"/>
              <a:t>two force member (weightless link)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107CDD-D25F-C9B6-03A1-29B1E12EBF05}"/>
              </a:ext>
            </a:extLst>
          </p:cNvPr>
          <p:cNvSpPr txBox="1"/>
          <p:nvPr/>
        </p:nvSpPr>
        <p:spPr>
          <a:xfrm>
            <a:off x="600027" y="437282"/>
            <a:ext cx="4048173" cy="369332"/>
          </a:xfrm>
          <a:prstGeom prst="rect">
            <a:avLst/>
          </a:prstGeom>
          <a:noFill/>
        </p:spPr>
        <p:txBody>
          <a:bodyPr wrap="square" rtlCol="0">
            <a:spAutoFit/>
          </a:bodyPr>
          <a:lstStyle/>
          <a:p>
            <a:r>
              <a:rPr lang="en-US" dirty="0">
                <a:solidFill>
                  <a:srgbClr val="C00000"/>
                </a:solidFill>
              </a:rPr>
              <a:t>Three-Force Member in Equilibrium</a:t>
            </a:r>
          </a:p>
        </p:txBody>
      </p:sp>
      <p:sp>
        <p:nvSpPr>
          <p:cNvPr id="3" name="TextBox 2">
            <a:extLst>
              <a:ext uri="{FF2B5EF4-FFF2-40B4-BE49-F238E27FC236}">
                <a16:creationId xmlns:a16="http://schemas.microsoft.com/office/drawing/2014/main" id="{57A701BD-C8E5-967B-FC7D-C06C10AD0717}"/>
              </a:ext>
            </a:extLst>
          </p:cNvPr>
          <p:cNvSpPr txBox="1"/>
          <p:nvPr/>
        </p:nvSpPr>
        <p:spPr>
          <a:xfrm>
            <a:off x="595797" y="2293196"/>
            <a:ext cx="4648200" cy="2031325"/>
          </a:xfrm>
          <a:prstGeom prst="rect">
            <a:avLst/>
          </a:prstGeom>
          <a:noFill/>
        </p:spPr>
        <p:txBody>
          <a:bodyPr wrap="square" rtlCol="0">
            <a:spAutoFit/>
          </a:bodyPr>
          <a:lstStyle/>
          <a:p>
            <a:r>
              <a:rPr lang="en-US" dirty="0"/>
              <a:t>If three forces act on a body and are in equilibrium , then from the parallelogram law these forces must add up to zero and all lie in a common plane, as shown. From moment equilibrium d = 0  so these forces must all go through the same point, i.e., they must be concurrent.</a:t>
            </a:r>
          </a:p>
        </p:txBody>
      </p:sp>
      <p:sp>
        <p:nvSpPr>
          <p:cNvPr id="36" name="Cube 35">
            <a:extLst>
              <a:ext uri="{FF2B5EF4-FFF2-40B4-BE49-F238E27FC236}">
                <a16:creationId xmlns:a16="http://schemas.microsoft.com/office/drawing/2014/main" id="{F5AEBF61-73E8-1607-DAFE-E143ABB66A7D}"/>
              </a:ext>
            </a:extLst>
          </p:cNvPr>
          <p:cNvSpPr/>
          <p:nvPr/>
        </p:nvSpPr>
        <p:spPr>
          <a:xfrm>
            <a:off x="5330651" y="1201935"/>
            <a:ext cx="605881" cy="605205"/>
          </a:xfrm>
          <a:prstGeom prst="cub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Arrow Connector 36">
            <a:extLst>
              <a:ext uri="{FF2B5EF4-FFF2-40B4-BE49-F238E27FC236}">
                <a16:creationId xmlns:a16="http://schemas.microsoft.com/office/drawing/2014/main" id="{F1A4D226-3B9D-2F5F-5C89-3F372BA8C61C}"/>
              </a:ext>
            </a:extLst>
          </p:cNvPr>
          <p:cNvCxnSpPr/>
          <p:nvPr/>
        </p:nvCxnSpPr>
        <p:spPr>
          <a:xfrm flipV="1">
            <a:off x="5629757" y="815277"/>
            <a:ext cx="199404" cy="45390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4EFC64E3-8043-95E9-BFBB-932E643BCDD9}"/>
              </a:ext>
            </a:extLst>
          </p:cNvPr>
          <p:cNvCxnSpPr>
            <a:cxnSpLocks/>
          </p:cNvCxnSpPr>
          <p:nvPr/>
        </p:nvCxnSpPr>
        <p:spPr>
          <a:xfrm>
            <a:off x="5813823" y="1437292"/>
            <a:ext cx="506178" cy="11767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2142FA6F-6874-FE48-73D5-67EC2A89CB45}"/>
              </a:ext>
            </a:extLst>
          </p:cNvPr>
          <p:cNvCxnSpPr>
            <a:cxnSpLocks/>
          </p:cNvCxnSpPr>
          <p:nvPr/>
        </p:nvCxnSpPr>
        <p:spPr>
          <a:xfrm flipH="1">
            <a:off x="4952681" y="1528659"/>
            <a:ext cx="582633" cy="21478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6" name="Straight Arrow Connector 5">
            <a:extLst>
              <a:ext uri="{FF2B5EF4-FFF2-40B4-BE49-F238E27FC236}">
                <a16:creationId xmlns:a16="http://schemas.microsoft.com/office/drawing/2014/main" id="{0E3ECEEB-4976-99BB-9501-7C27B5545BB2}"/>
              </a:ext>
            </a:extLst>
          </p:cNvPr>
          <p:cNvCxnSpPr>
            <a:cxnSpLocks/>
          </p:cNvCxnSpPr>
          <p:nvPr/>
        </p:nvCxnSpPr>
        <p:spPr>
          <a:xfrm flipH="1">
            <a:off x="6948329" y="1458978"/>
            <a:ext cx="880487" cy="30264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6">
            <a:extLst>
              <a:ext uri="{FF2B5EF4-FFF2-40B4-BE49-F238E27FC236}">
                <a16:creationId xmlns:a16="http://schemas.microsoft.com/office/drawing/2014/main" id="{3D7620C4-6BA6-1574-E828-CFF694F2B5C1}"/>
              </a:ext>
            </a:extLst>
          </p:cNvPr>
          <p:cNvCxnSpPr/>
          <p:nvPr/>
        </p:nvCxnSpPr>
        <p:spPr>
          <a:xfrm flipV="1">
            <a:off x="6957205" y="1267366"/>
            <a:ext cx="277666" cy="43627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8" name="Straight Arrow Connector 7">
            <a:extLst>
              <a:ext uri="{FF2B5EF4-FFF2-40B4-BE49-F238E27FC236}">
                <a16:creationId xmlns:a16="http://schemas.microsoft.com/office/drawing/2014/main" id="{18A2A03B-7C51-D301-8A7A-26A24FC42426}"/>
              </a:ext>
            </a:extLst>
          </p:cNvPr>
          <p:cNvCxnSpPr>
            <a:cxnSpLocks/>
          </p:cNvCxnSpPr>
          <p:nvPr/>
        </p:nvCxnSpPr>
        <p:spPr>
          <a:xfrm>
            <a:off x="7234871" y="1267366"/>
            <a:ext cx="576691" cy="17375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01BB7303-6B5C-E306-7A1F-2E1F935025E7}"/>
              </a:ext>
            </a:extLst>
          </p:cNvPr>
          <p:cNvCxnSpPr>
            <a:cxnSpLocks/>
          </p:cNvCxnSpPr>
          <p:nvPr/>
        </p:nvCxnSpPr>
        <p:spPr>
          <a:xfrm flipH="1">
            <a:off x="6598510" y="951565"/>
            <a:ext cx="473982" cy="96330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8005382C-EF92-CFBF-8ED5-216D51E593CC}"/>
              </a:ext>
            </a:extLst>
          </p:cNvPr>
          <p:cNvCxnSpPr/>
          <p:nvPr/>
        </p:nvCxnSpPr>
        <p:spPr>
          <a:xfrm>
            <a:off x="6598510" y="1923138"/>
            <a:ext cx="1272722"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E9526015-B443-94BF-929A-B24DDF23B0FA}"/>
              </a:ext>
            </a:extLst>
          </p:cNvPr>
          <p:cNvCxnSpPr/>
          <p:nvPr/>
        </p:nvCxnSpPr>
        <p:spPr>
          <a:xfrm>
            <a:off x="7072492" y="951565"/>
            <a:ext cx="1272722"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CC8A6610-858A-BA56-564B-C05878AE9D12}"/>
              </a:ext>
            </a:extLst>
          </p:cNvPr>
          <p:cNvCxnSpPr>
            <a:cxnSpLocks/>
          </p:cNvCxnSpPr>
          <p:nvPr/>
        </p:nvCxnSpPr>
        <p:spPr>
          <a:xfrm flipH="1">
            <a:off x="7871232" y="951445"/>
            <a:ext cx="473982" cy="963306"/>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61FE7839-225A-D04F-D9A8-D02D3050CC41}"/>
              </a:ext>
            </a:extLst>
          </p:cNvPr>
          <p:cNvCxnSpPr/>
          <p:nvPr/>
        </p:nvCxnSpPr>
        <p:spPr>
          <a:xfrm flipH="1" flipV="1">
            <a:off x="6835501" y="951445"/>
            <a:ext cx="260537" cy="160370"/>
          </a:xfrm>
          <a:prstGeom prst="line">
            <a:avLst/>
          </a:prstGeom>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180DBFFE-9F49-3C1C-8362-7DACD2AB7045}"/>
              </a:ext>
            </a:extLst>
          </p:cNvPr>
          <p:cNvSpPr txBox="1"/>
          <p:nvPr/>
        </p:nvSpPr>
        <p:spPr>
          <a:xfrm flipH="1">
            <a:off x="6170011" y="281377"/>
            <a:ext cx="1954531" cy="646331"/>
          </a:xfrm>
          <a:prstGeom prst="rect">
            <a:avLst/>
          </a:prstGeom>
          <a:noFill/>
        </p:spPr>
        <p:txBody>
          <a:bodyPr wrap="square" rtlCol="0">
            <a:spAutoFit/>
          </a:bodyPr>
          <a:lstStyle/>
          <a:p>
            <a:pPr algn="l"/>
            <a:r>
              <a:rPr lang="en-US" dirty="0">
                <a:latin typeface="Times New Roman" panose="02020603050405020304" pitchFamily="18" charset="0"/>
                <a:cs typeface="Times New Roman" panose="02020603050405020304" pitchFamily="18" charset="0"/>
              </a:rPr>
              <a:t>plane containing </a:t>
            </a:r>
            <a:r>
              <a:rPr lang="en-US" b="1" dirty="0">
                <a:latin typeface="Times New Roman" panose="02020603050405020304" pitchFamily="18" charset="0"/>
                <a:cs typeface="Times New Roman" panose="02020603050405020304" pitchFamily="18" charset="0"/>
              </a:rPr>
              <a:t>F</a:t>
            </a:r>
            <a:r>
              <a:rPr lang="en-US" baseline="-25000" dirty="0">
                <a:latin typeface="Times New Roman" panose="02020603050405020304" pitchFamily="18" charset="0"/>
                <a:cs typeface="Times New Roman" panose="02020603050405020304" pitchFamily="18" charset="0"/>
              </a:rPr>
              <a:t>1</a:t>
            </a: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F</a:t>
            </a:r>
            <a:r>
              <a:rPr lang="en-US" baseline="-25000" dirty="0">
                <a:latin typeface="Times New Roman" panose="02020603050405020304" pitchFamily="18" charset="0"/>
                <a:cs typeface="Times New Roman" panose="02020603050405020304" pitchFamily="18" charset="0"/>
              </a:rPr>
              <a:t>2</a:t>
            </a: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F</a:t>
            </a:r>
            <a:r>
              <a:rPr lang="en-US" baseline="-25000" dirty="0">
                <a:latin typeface="Times New Roman" panose="02020603050405020304" pitchFamily="18" charset="0"/>
                <a:cs typeface="Times New Roman" panose="02020603050405020304" pitchFamily="18" charset="0"/>
              </a:rPr>
              <a:t>3</a:t>
            </a:r>
          </a:p>
        </p:txBody>
      </p:sp>
      <p:graphicFrame>
        <p:nvGraphicFramePr>
          <p:cNvPr id="15" name="Object 14">
            <a:extLst>
              <a:ext uri="{FF2B5EF4-FFF2-40B4-BE49-F238E27FC236}">
                <a16:creationId xmlns:a16="http://schemas.microsoft.com/office/drawing/2014/main" id="{AD6EFC22-6619-4182-0A7E-C6F1677B5ED9}"/>
              </a:ext>
            </a:extLst>
          </p:cNvPr>
          <p:cNvGraphicFramePr>
            <a:graphicFrameLocks noChangeAspect="1"/>
          </p:cNvGraphicFramePr>
          <p:nvPr>
            <p:extLst>
              <p:ext uri="{D42A27DB-BD31-4B8C-83A1-F6EECF244321}">
                <p14:modId xmlns:p14="http://schemas.microsoft.com/office/powerpoint/2010/main" val="1158166330"/>
              </p:ext>
            </p:extLst>
          </p:nvPr>
        </p:nvGraphicFramePr>
        <p:xfrm>
          <a:off x="5057939" y="1389628"/>
          <a:ext cx="152400" cy="228600"/>
        </p:xfrm>
        <a:graphic>
          <a:graphicData uri="http://schemas.openxmlformats.org/presentationml/2006/ole">
            <mc:AlternateContent xmlns:mc="http://schemas.openxmlformats.org/markup-compatibility/2006">
              <mc:Choice xmlns:v="urn:schemas-microsoft-com:vml" Requires="v">
                <p:oleObj name="Equation" r:id="rId3" imgW="152280" imgH="228600" progId="Equation.DSMT4">
                  <p:embed/>
                </p:oleObj>
              </mc:Choice>
              <mc:Fallback>
                <p:oleObj name="Equation" r:id="rId3" imgW="152280" imgH="228600" progId="Equation.DSMT4">
                  <p:embed/>
                  <p:pic>
                    <p:nvPicPr>
                      <p:cNvPr id="41" name="Object 40">
                        <a:extLst>
                          <a:ext uri="{FF2B5EF4-FFF2-40B4-BE49-F238E27FC236}">
                            <a16:creationId xmlns:a16="http://schemas.microsoft.com/office/drawing/2014/main" id="{2D82A029-3C82-3196-7570-BEEC6106EA71}"/>
                          </a:ext>
                        </a:extLst>
                      </p:cNvPr>
                      <p:cNvPicPr/>
                      <p:nvPr/>
                    </p:nvPicPr>
                    <p:blipFill>
                      <a:blip r:embed="rId4"/>
                      <a:stretch>
                        <a:fillRect/>
                      </a:stretch>
                    </p:blipFill>
                    <p:spPr>
                      <a:xfrm>
                        <a:off x="5057939" y="1389628"/>
                        <a:ext cx="152400" cy="228600"/>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066FF736-F755-09A1-6357-DDB4A438B5AE}"/>
              </a:ext>
            </a:extLst>
          </p:cNvPr>
          <p:cNvGraphicFramePr>
            <a:graphicFrameLocks noChangeAspect="1"/>
          </p:cNvGraphicFramePr>
          <p:nvPr>
            <p:extLst>
              <p:ext uri="{D42A27DB-BD31-4B8C-83A1-F6EECF244321}">
                <p14:modId xmlns:p14="http://schemas.microsoft.com/office/powerpoint/2010/main" val="2302749990"/>
              </p:ext>
            </p:extLst>
          </p:nvPr>
        </p:nvGraphicFramePr>
        <p:xfrm>
          <a:off x="6037241" y="1528659"/>
          <a:ext cx="177800" cy="228600"/>
        </p:xfrm>
        <a:graphic>
          <a:graphicData uri="http://schemas.openxmlformats.org/presentationml/2006/ole">
            <mc:AlternateContent xmlns:mc="http://schemas.openxmlformats.org/markup-compatibility/2006">
              <mc:Choice xmlns:v="urn:schemas-microsoft-com:vml" Requires="v">
                <p:oleObj name="Equation" r:id="rId5" imgW="177480" imgH="228600" progId="Equation.DSMT4">
                  <p:embed/>
                </p:oleObj>
              </mc:Choice>
              <mc:Fallback>
                <p:oleObj name="Equation" r:id="rId5" imgW="177480" imgH="228600" progId="Equation.DSMT4">
                  <p:embed/>
                  <p:pic>
                    <p:nvPicPr>
                      <p:cNvPr id="42" name="Object 41">
                        <a:extLst>
                          <a:ext uri="{FF2B5EF4-FFF2-40B4-BE49-F238E27FC236}">
                            <a16:creationId xmlns:a16="http://schemas.microsoft.com/office/drawing/2014/main" id="{4706D590-EE38-FBF4-7380-1851864117B5}"/>
                          </a:ext>
                        </a:extLst>
                      </p:cNvPr>
                      <p:cNvPicPr/>
                      <p:nvPr/>
                    </p:nvPicPr>
                    <p:blipFill>
                      <a:blip r:embed="rId6"/>
                      <a:stretch>
                        <a:fillRect/>
                      </a:stretch>
                    </p:blipFill>
                    <p:spPr>
                      <a:xfrm>
                        <a:off x="6037241" y="1528659"/>
                        <a:ext cx="177800" cy="228600"/>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6A63C463-7A7E-5EAC-F940-EF14971CC059}"/>
              </a:ext>
            </a:extLst>
          </p:cNvPr>
          <p:cNvGraphicFramePr>
            <a:graphicFrameLocks noChangeAspect="1"/>
          </p:cNvGraphicFramePr>
          <p:nvPr>
            <p:extLst>
              <p:ext uri="{D42A27DB-BD31-4B8C-83A1-F6EECF244321}">
                <p14:modId xmlns:p14="http://schemas.microsoft.com/office/powerpoint/2010/main" val="4237612876"/>
              </p:ext>
            </p:extLst>
          </p:nvPr>
        </p:nvGraphicFramePr>
        <p:xfrm>
          <a:off x="5901812" y="662152"/>
          <a:ext cx="165100" cy="228600"/>
        </p:xfrm>
        <a:graphic>
          <a:graphicData uri="http://schemas.openxmlformats.org/presentationml/2006/ole">
            <mc:AlternateContent xmlns:mc="http://schemas.openxmlformats.org/markup-compatibility/2006">
              <mc:Choice xmlns:v="urn:schemas-microsoft-com:vml" Requires="v">
                <p:oleObj name="Equation" r:id="rId7" imgW="164880" imgH="228600" progId="Equation.DSMT4">
                  <p:embed/>
                </p:oleObj>
              </mc:Choice>
              <mc:Fallback>
                <p:oleObj name="Equation" r:id="rId7" imgW="164880" imgH="228600" progId="Equation.DSMT4">
                  <p:embed/>
                  <p:pic>
                    <p:nvPicPr>
                      <p:cNvPr id="43" name="Object 42">
                        <a:extLst>
                          <a:ext uri="{FF2B5EF4-FFF2-40B4-BE49-F238E27FC236}">
                            <a16:creationId xmlns:a16="http://schemas.microsoft.com/office/drawing/2014/main" id="{3301C384-62F9-2DE2-446D-266AF56537FE}"/>
                          </a:ext>
                        </a:extLst>
                      </p:cNvPr>
                      <p:cNvPicPr/>
                      <p:nvPr/>
                    </p:nvPicPr>
                    <p:blipFill>
                      <a:blip r:embed="rId8"/>
                      <a:stretch>
                        <a:fillRect/>
                      </a:stretch>
                    </p:blipFill>
                    <p:spPr>
                      <a:xfrm>
                        <a:off x="5901812" y="662152"/>
                        <a:ext cx="165100" cy="228600"/>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FED0058C-7CC9-B6FC-C5BB-0DBF982D791C}"/>
              </a:ext>
            </a:extLst>
          </p:cNvPr>
          <p:cNvSpPr txBox="1"/>
          <p:nvPr/>
        </p:nvSpPr>
        <p:spPr>
          <a:xfrm>
            <a:off x="7059583" y="1024939"/>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cxnSp>
        <p:nvCxnSpPr>
          <p:cNvPr id="19" name="Straight Connector 18">
            <a:extLst>
              <a:ext uri="{FF2B5EF4-FFF2-40B4-BE49-F238E27FC236}">
                <a16:creationId xmlns:a16="http://schemas.microsoft.com/office/drawing/2014/main" id="{F1CB1754-6632-B613-736F-3F596E7D103A}"/>
              </a:ext>
            </a:extLst>
          </p:cNvPr>
          <p:cNvCxnSpPr>
            <a:cxnSpLocks/>
          </p:cNvCxnSpPr>
          <p:nvPr/>
        </p:nvCxnSpPr>
        <p:spPr>
          <a:xfrm>
            <a:off x="7252592" y="1308865"/>
            <a:ext cx="152810" cy="290968"/>
          </a:xfrm>
          <a:prstGeom prst="line">
            <a:avLst/>
          </a:prstGeom>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91BEFD15-5AD0-742A-FEA1-6464482BF30F}"/>
              </a:ext>
            </a:extLst>
          </p:cNvPr>
          <p:cNvCxnSpPr/>
          <p:nvPr/>
        </p:nvCxnSpPr>
        <p:spPr>
          <a:xfrm flipH="1">
            <a:off x="7273067" y="1520776"/>
            <a:ext cx="89307" cy="34195"/>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C1AB4592-E7BB-5D5D-C910-7FA0F494F3C7}"/>
              </a:ext>
            </a:extLst>
          </p:cNvPr>
          <p:cNvCxnSpPr/>
          <p:nvPr/>
        </p:nvCxnSpPr>
        <p:spPr>
          <a:xfrm>
            <a:off x="7274881" y="1554971"/>
            <a:ext cx="32952" cy="65903"/>
          </a:xfrm>
          <a:prstGeom prst="line">
            <a:avLst/>
          </a:prstGeom>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DDBE277F-B8C9-72EC-44B0-35C1A9B0A377}"/>
              </a:ext>
            </a:extLst>
          </p:cNvPr>
          <p:cNvSpPr txBox="1"/>
          <p:nvPr/>
        </p:nvSpPr>
        <p:spPr>
          <a:xfrm>
            <a:off x="7284243" y="1288967"/>
            <a:ext cx="283936" cy="276999"/>
          </a:xfrm>
          <a:prstGeom prst="rect">
            <a:avLst/>
          </a:prstGeom>
          <a:noFill/>
        </p:spPr>
        <p:txBody>
          <a:bodyPr wrap="square">
            <a:spAutoFit/>
          </a:bodyPr>
          <a:lstStyle/>
          <a:p>
            <a:pPr algn="l"/>
            <a:r>
              <a:rPr lang="en-US" sz="1200" i="1" dirty="0">
                <a:latin typeface="Times New Roman" panose="02020603050405020304" pitchFamily="18" charset="0"/>
                <a:cs typeface="Times New Roman" panose="02020603050405020304" pitchFamily="18" charset="0"/>
              </a:rPr>
              <a:t>d</a:t>
            </a:r>
          </a:p>
        </p:txBody>
      </p:sp>
      <p:graphicFrame>
        <p:nvGraphicFramePr>
          <p:cNvPr id="23" name="Object 22">
            <a:extLst>
              <a:ext uri="{FF2B5EF4-FFF2-40B4-BE49-F238E27FC236}">
                <a16:creationId xmlns:a16="http://schemas.microsoft.com/office/drawing/2014/main" id="{B4355743-B754-F855-DBF5-4B39D17E45F0}"/>
              </a:ext>
            </a:extLst>
          </p:cNvPr>
          <p:cNvGraphicFramePr>
            <a:graphicFrameLocks noChangeAspect="1"/>
          </p:cNvGraphicFramePr>
          <p:nvPr>
            <p:extLst>
              <p:ext uri="{D42A27DB-BD31-4B8C-83A1-F6EECF244321}">
                <p14:modId xmlns:p14="http://schemas.microsoft.com/office/powerpoint/2010/main" val="3844007431"/>
              </p:ext>
            </p:extLst>
          </p:nvPr>
        </p:nvGraphicFramePr>
        <p:xfrm>
          <a:off x="7354144" y="1604026"/>
          <a:ext cx="152400" cy="228600"/>
        </p:xfrm>
        <a:graphic>
          <a:graphicData uri="http://schemas.openxmlformats.org/presentationml/2006/ole">
            <mc:AlternateContent xmlns:mc="http://schemas.openxmlformats.org/markup-compatibility/2006">
              <mc:Choice xmlns:v="urn:schemas-microsoft-com:vml" Requires="v">
                <p:oleObj name="Equation" r:id="rId9" imgW="152280" imgH="228600" progId="Equation.DSMT4">
                  <p:embed/>
                </p:oleObj>
              </mc:Choice>
              <mc:Fallback>
                <p:oleObj name="Equation" r:id="rId9" imgW="152280" imgH="228600" progId="Equation.DSMT4">
                  <p:embed/>
                  <p:pic>
                    <p:nvPicPr>
                      <p:cNvPr id="57" name="Object 56">
                        <a:extLst>
                          <a:ext uri="{FF2B5EF4-FFF2-40B4-BE49-F238E27FC236}">
                            <a16:creationId xmlns:a16="http://schemas.microsoft.com/office/drawing/2014/main" id="{E54053AB-4719-89B8-FB1E-3C987E2C6673}"/>
                          </a:ext>
                        </a:extLst>
                      </p:cNvPr>
                      <p:cNvPicPr/>
                      <p:nvPr/>
                    </p:nvPicPr>
                    <p:blipFill>
                      <a:blip r:embed="rId10"/>
                      <a:stretch>
                        <a:fillRect/>
                      </a:stretch>
                    </p:blipFill>
                    <p:spPr>
                      <a:xfrm>
                        <a:off x="7354144" y="1604026"/>
                        <a:ext cx="152400" cy="228600"/>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6386A762-E584-B580-7AEA-56C793B02261}"/>
              </a:ext>
            </a:extLst>
          </p:cNvPr>
          <p:cNvGraphicFramePr>
            <a:graphicFrameLocks noChangeAspect="1"/>
          </p:cNvGraphicFramePr>
          <p:nvPr>
            <p:extLst>
              <p:ext uri="{D42A27DB-BD31-4B8C-83A1-F6EECF244321}">
                <p14:modId xmlns:p14="http://schemas.microsoft.com/office/powerpoint/2010/main" val="769072785"/>
              </p:ext>
            </p:extLst>
          </p:nvPr>
        </p:nvGraphicFramePr>
        <p:xfrm>
          <a:off x="7477898" y="1147221"/>
          <a:ext cx="177800" cy="228600"/>
        </p:xfrm>
        <a:graphic>
          <a:graphicData uri="http://schemas.openxmlformats.org/presentationml/2006/ole">
            <mc:AlternateContent xmlns:mc="http://schemas.openxmlformats.org/markup-compatibility/2006">
              <mc:Choice xmlns:v="urn:schemas-microsoft-com:vml" Requires="v">
                <p:oleObj name="Equation" r:id="rId11" imgW="177480" imgH="228600" progId="Equation.DSMT4">
                  <p:embed/>
                </p:oleObj>
              </mc:Choice>
              <mc:Fallback>
                <p:oleObj name="Equation" r:id="rId11" imgW="177480" imgH="228600" progId="Equation.DSMT4">
                  <p:embed/>
                  <p:pic>
                    <p:nvPicPr>
                      <p:cNvPr id="58" name="Object 57">
                        <a:extLst>
                          <a:ext uri="{FF2B5EF4-FFF2-40B4-BE49-F238E27FC236}">
                            <a16:creationId xmlns:a16="http://schemas.microsoft.com/office/drawing/2014/main" id="{E100646D-5099-74D1-FC9E-84E0C6A1EA5C}"/>
                          </a:ext>
                        </a:extLst>
                      </p:cNvPr>
                      <p:cNvPicPr/>
                      <p:nvPr/>
                    </p:nvPicPr>
                    <p:blipFill>
                      <a:blip r:embed="rId12"/>
                      <a:stretch>
                        <a:fillRect/>
                      </a:stretch>
                    </p:blipFill>
                    <p:spPr>
                      <a:xfrm>
                        <a:off x="7477898" y="1147221"/>
                        <a:ext cx="177800" cy="228600"/>
                      </a:xfrm>
                      <a:prstGeom prst="rect">
                        <a:avLst/>
                      </a:prstGeom>
                    </p:spPr>
                  </p:pic>
                </p:oleObj>
              </mc:Fallback>
            </mc:AlternateContent>
          </a:graphicData>
        </a:graphic>
      </p:graphicFrame>
      <p:graphicFrame>
        <p:nvGraphicFramePr>
          <p:cNvPr id="25" name="Object 24">
            <a:extLst>
              <a:ext uri="{FF2B5EF4-FFF2-40B4-BE49-F238E27FC236}">
                <a16:creationId xmlns:a16="http://schemas.microsoft.com/office/drawing/2014/main" id="{051DF08A-A1B4-503A-9E76-5580928F9496}"/>
              </a:ext>
            </a:extLst>
          </p:cNvPr>
          <p:cNvGraphicFramePr>
            <a:graphicFrameLocks noChangeAspect="1"/>
          </p:cNvGraphicFramePr>
          <p:nvPr>
            <p:extLst>
              <p:ext uri="{D42A27DB-BD31-4B8C-83A1-F6EECF244321}">
                <p14:modId xmlns:p14="http://schemas.microsoft.com/office/powerpoint/2010/main" val="3614158065"/>
              </p:ext>
            </p:extLst>
          </p:nvPr>
        </p:nvGraphicFramePr>
        <p:xfrm>
          <a:off x="6910133" y="1310205"/>
          <a:ext cx="165100" cy="228600"/>
        </p:xfrm>
        <a:graphic>
          <a:graphicData uri="http://schemas.openxmlformats.org/presentationml/2006/ole">
            <mc:AlternateContent xmlns:mc="http://schemas.openxmlformats.org/markup-compatibility/2006">
              <mc:Choice xmlns:v="urn:schemas-microsoft-com:vml" Requires="v">
                <p:oleObj name="Equation" r:id="rId13" imgW="164880" imgH="228600" progId="Equation.DSMT4">
                  <p:embed/>
                </p:oleObj>
              </mc:Choice>
              <mc:Fallback>
                <p:oleObj name="Equation" r:id="rId13" imgW="164880" imgH="228600" progId="Equation.DSMT4">
                  <p:embed/>
                  <p:pic>
                    <p:nvPicPr>
                      <p:cNvPr id="59" name="Object 58">
                        <a:extLst>
                          <a:ext uri="{FF2B5EF4-FFF2-40B4-BE49-F238E27FC236}">
                            <a16:creationId xmlns:a16="http://schemas.microsoft.com/office/drawing/2014/main" id="{598D7D24-429A-51EC-B1B0-9073B77E6A2E}"/>
                          </a:ext>
                        </a:extLst>
                      </p:cNvPr>
                      <p:cNvPicPr/>
                      <p:nvPr/>
                    </p:nvPicPr>
                    <p:blipFill>
                      <a:blip r:embed="rId14"/>
                      <a:stretch>
                        <a:fillRect/>
                      </a:stretch>
                    </p:blipFill>
                    <p:spPr>
                      <a:xfrm>
                        <a:off x="6910133" y="1310205"/>
                        <a:ext cx="165100" cy="228600"/>
                      </a:xfrm>
                      <a:prstGeom prst="rect">
                        <a:avLst/>
                      </a:prstGeom>
                    </p:spPr>
                  </p:pic>
                </p:oleObj>
              </mc:Fallback>
            </mc:AlternateContent>
          </a:graphicData>
        </a:graphic>
      </p:graphicFrame>
      <p:cxnSp>
        <p:nvCxnSpPr>
          <p:cNvPr id="26" name="Straight Arrow Connector 25">
            <a:extLst>
              <a:ext uri="{FF2B5EF4-FFF2-40B4-BE49-F238E27FC236}">
                <a16:creationId xmlns:a16="http://schemas.microsoft.com/office/drawing/2014/main" id="{B2E717E5-F471-F483-4682-A60C05A48977}"/>
              </a:ext>
            </a:extLst>
          </p:cNvPr>
          <p:cNvCxnSpPr>
            <a:cxnSpLocks/>
          </p:cNvCxnSpPr>
          <p:nvPr/>
        </p:nvCxnSpPr>
        <p:spPr>
          <a:xfrm flipH="1">
            <a:off x="5380788" y="2511713"/>
            <a:ext cx="598484" cy="217655"/>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73F61225-8244-1BA2-52AF-3DA401D9952C}"/>
              </a:ext>
            </a:extLst>
          </p:cNvPr>
          <p:cNvCxnSpPr/>
          <p:nvPr/>
        </p:nvCxnSpPr>
        <p:spPr>
          <a:xfrm flipV="1">
            <a:off x="5979939" y="2079114"/>
            <a:ext cx="277666" cy="43627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aphicFrame>
        <p:nvGraphicFramePr>
          <p:cNvPr id="28" name="Object 27">
            <a:extLst>
              <a:ext uri="{FF2B5EF4-FFF2-40B4-BE49-F238E27FC236}">
                <a16:creationId xmlns:a16="http://schemas.microsoft.com/office/drawing/2014/main" id="{705A1B7F-2EA9-D0B0-CCE0-5C79423859AC}"/>
              </a:ext>
            </a:extLst>
          </p:cNvPr>
          <p:cNvGraphicFramePr>
            <a:graphicFrameLocks noChangeAspect="1"/>
          </p:cNvGraphicFramePr>
          <p:nvPr>
            <p:extLst>
              <p:ext uri="{D42A27DB-BD31-4B8C-83A1-F6EECF244321}">
                <p14:modId xmlns:p14="http://schemas.microsoft.com/office/powerpoint/2010/main" val="1959793896"/>
              </p:ext>
            </p:extLst>
          </p:nvPr>
        </p:nvGraphicFramePr>
        <p:xfrm>
          <a:off x="6184980" y="2629562"/>
          <a:ext cx="177800" cy="228600"/>
        </p:xfrm>
        <a:graphic>
          <a:graphicData uri="http://schemas.openxmlformats.org/presentationml/2006/ole">
            <mc:AlternateContent xmlns:mc="http://schemas.openxmlformats.org/markup-compatibility/2006">
              <mc:Choice xmlns:v="urn:schemas-microsoft-com:vml" Requires="v">
                <p:oleObj name="Equation" r:id="rId15" imgW="177480" imgH="228600" progId="Equation.DSMT4">
                  <p:embed/>
                </p:oleObj>
              </mc:Choice>
              <mc:Fallback>
                <p:oleObj name="Equation" r:id="rId15" imgW="177480" imgH="228600" progId="Equation.DSMT4">
                  <p:embed/>
                  <p:pic>
                    <p:nvPicPr>
                      <p:cNvPr id="62" name="Object 61">
                        <a:extLst>
                          <a:ext uri="{FF2B5EF4-FFF2-40B4-BE49-F238E27FC236}">
                            <a16:creationId xmlns:a16="http://schemas.microsoft.com/office/drawing/2014/main" id="{25617D00-03C1-9518-EBE1-D7480751C8FB}"/>
                          </a:ext>
                        </a:extLst>
                      </p:cNvPr>
                      <p:cNvPicPr/>
                      <p:nvPr/>
                    </p:nvPicPr>
                    <p:blipFill>
                      <a:blip r:embed="rId16"/>
                      <a:stretch>
                        <a:fillRect/>
                      </a:stretch>
                    </p:blipFill>
                    <p:spPr>
                      <a:xfrm>
                        <a:off x="6184980" y="2629562"/>
                        <a:ext cx="177800" cy="228600"/>
                      </a:xfrm>
                      <a:prstGeom prst="rect">
                        <a:avLst/>
                      </a:prstGeom>
                    </p:spPr>
                  </p:pic>
                </p:oleObj>
              </mc:Fallback>
            </mc:AlternateContent>
          </a:graphicData>
        </a:graphic>
      </p:graphicFrame>
      <p:cxnSp>
        <p:nvCxnSpPr>
          <p:cNvPr id="29" name="Straight Arrow Connector 28">
            <a:extLst>
              <a:ext uri="{FF2B5EF4-FFF2-40B4-BE49-F238E27FC236}">
                <a16:creationId xmlns:a16="http://schemas.microsoft.com/office/drawing/2014/main" id="{47484DBD-BF9C-5A61-2850-5E88801A57A7}"/>
              </a:ext>
            </a:extLst>
          </p:cNvPr>
          <p:cNvCxnSpPr>
            <a:cxnSpLocks/>
          </p:cNvCxnSpPr>
          <p:nvPr/>
        </p:nvCxnSpPr>
        <p:spPr>
          <a:xfrm>
            <a:off x="5978606" y="2514008"/>
            <a:ext cx="576691" cy="17375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991C53B4-ACB7-75E6-2620-457A0FBAB788}"/>
              </a:ext>
            </a:extLst>
          </p:cNvPr>
          <p:cNvSpPr txBox="1"/>
          <p:nvPr/>
        </p:nvSpPr>
        <p:spPr>
          <a:xfrm>
            <a:off x="5830969" y="2509910"/>
            <a:ext cx="295274"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graphicFrame>
        <p:nvGraphicFramePr>
          <p:cNvPr id="31" name="Object 30">
            <a:extLst>
              <a:ext uri="{FF2B5EF4-FFF2-40B4-BE49-F238E27FC236}">
                <a16:creationId xmlns:a16="http://schemas.microsoft.com/office/drawing/2014/main" id="{E00B1288-5EED-9668-A14F-4B76B55D2680}"/>
              </a:ext>
            </a:extLst>
          </p:cNvPr>
          <p:cNvGraphicFramePr>
            <a:graphicFrameLocks noChangeAspect="1"/>
          </p:cNvGraphicFramePr>
          <p:nvPr>
            <p:extLst>
              <p:ext uri="{D42A27DB-BD31-4B8C-83A1-F6EECF244321}">
                <p14:modId xmlns:p14="http://schemas.microsoft.com/office/powerpoint/2010/main" val="632620562"/>
              </p:ext>
            </p:extLst>
          </p:nvPr>
        </p:nvGraphicFramePr>
        <p:xfrm>
          <a:off x="5597118" y="2364575"/>
          <a:ext cx="152400" cy="228600"/>
        </p:xfrm>
        <a:graphic>
          <a:graphicData uri="http://schemas.openxmlformats.org/presentationml/2006/ole">
            <mc:AlternateContent xmlns:mc="http://schemas.openxmlformats.org/markup-compatibility/2006">
              <mc:Choice xmlns:v="urn:schemas-microsoft-com:vml" Requires="v">
                <p:oleObj name="Equation" r:id="rId17" imgW="152280" imgH="228600" progId="Equation.DSMT4">
                  <p:embed/>
                </p:oleObj>
              </mc:Choice>
              <mc:Fallback>
                <p:oleObj name="Equation" r:id="rId17" imgW="152280" imgH="228600" progId="Equation.DSMT4">
                  <p:embed/>
                  <p:pic>
                    <p:nvPicPr>
                      <p:cNvPr id="66" name="Object 65">
                        <a:extLst>
                          <a:ext uri="{FF2B5EF4-FFF2-40B4-BE49-F238E27FC236}">
                            <a16:creationId xmlns:a16="http://schemas.microsoft.com/office/drawing/2014/main" id="{39BF8F3F-AFF6-78B8-E5EF-FC21E3E7E625}"/>
                          </a:ext>
                        </a:extLst>
                      </p:cNvPr>
                      <p:cNvPicPr/>
                      <p:nvPr/>
                    </p:nvPicPr>
                    <p:blipFill>
                      <a:blip r:embed="rId18"/>
                      <a:stretch>
                        <a:fillRect/>
                      </a:stretch>
                    </p:blipFill>
                    <p:spPr>
                      <a:xfrm>
                        <a:off x="5597118" y="2364575"/>
                        <a:ext cx="152400" cy="228600"/>
                      </a:xfrm>
                      <a:prstGeom prst="rect">
                        <a:avLst/>
                      </a:prstGeom>
                    </p:spPr>
                  </p:pic>
                </p:oleObj>
              </mc:Fallback>
            </mc:AlternateContent>
          </a:graphicData>
        </a:graphic>
      </p:graphicFrame>
      <p:graphicFrame>
        <p:nvGraphicFramePr>
          <p:cNvPr id="32" name="Object 31">
            <a:extLst>
              <a:ext uri="{FF2B5EF4-FFF2-40B4-BE49-F238E27FC236}">
                <a16:creationId xmlns:a16="http://schemas.microsoft.com/office/drawing/2014/main" id="{C250AE73-0AA0-1BB1-A5D3-A7D45A2BA926}"/>
              </a:ext>
            </a:extLst>
          </p:cNvPr>
          <p:cNvGraphicFramePr>
            <a:graphicFrameLocks noChangeAspect="1"/>
          </p:cNvGraphicFramePr>
          <p:nvPr>
            <p:extLst>
              <p:ext uri="{D42A27DB-BD31-4B8C-83A1-F6EECF244321}">
                <p14:modId xmlns:p14="http://schemas.microsoft.com/office/powerpoint/2010/main" val="3461353010"/>
              </p:ext>
            </p:extLst>
          </p:nvPr>
        </p:nvGraphicFramePr>
        <p:xfrm>
          <a:off x="6197427" y="2222065"/>
          <a:ext cx="165100" cy="228600"/>
        </p:xfrm>
        <a:graphic>
          <a:graphicData uri="http://schemas.openxmlformats.org/presentationml/2006/ole">
            <mc:AlternateContent xmlns:mc="http://schemas.openxmlformats.org/markup-compatibility/2006">
              <mc:Choice xmlns:v="urn:schemas-microsoft-com:vml" Requires="v">
                <p:oleObj name="Equation" r:id="rId19" imgW="164880" imgH="228600" progId="Equation.DSMT4">
                  <p:embed/>
                </p:oleObj>
              </mc:Choice>
              <mc:Fallback>
                <p:oleObj name="Equation" r:id="rId19" imgW="164880" imgH="228600" progId="Equation.DSMT4">
                  <p:embed/>
                  <p:pic>
                    <p:nvPicPr>
                      <p:cNvPr id="67" name="Object 66">
                        <a:extLst>
                          <a:ext uri="{FF2B5EF4-FFF2-40B4-BE49-F238E27FC236}">
                            <a16:creationId xmlns:a16="http://schemas.microsoft.com/office/drawing/2014/main" id="{D979DED9-D35A-8A24-BAC3-0CDCB819EC9E}"/>
                          </a:ext>
                        </a:extLst>
                      </p:cNvPr>
                      <p:cNvPicPr/>
                      <p:nvPr/>
                    </p:nvPicPr>
                    <p:blipFill>
                      <a:blip r:embed="rId20"/>
                      <a:stretch>
                        <a:fillRect/>
                      </a:stretch>
                    </p:blipFill>
                    <p:spPr>
                      <a:xfrm>
                        <a:off x="6197427" y="2222065"/>
                        <a:ext cx="165100" cy="228600"/>
                      </a:xfrm>
                      <a:prstGeom prst="rect">
                        <a:avLst/>
                      </a:prstGeom>
                    </p:spPr>
                  </p:pic>
                </p:oleObj>
              </mc:Fallback>
            </mc:AlternateContent>
          </a:graphicData>
        </a:graphic>
      </p:graphicFrame>
      <p:sp>
        <p:nvSpPr>
          <p:cNvPr id="33" name="TextBox 32">
            <a:extLst>
              <a:ext uri="{FF2B5EF4-FFF2-40B4-BE49-F238E27FC236}">
                <a16:creationId xmlns:a16="http://schemas.microsoft.com/office/drawing/2014/main" id="{35C6E17A-13CA-7736-56CC-A64FE9FCCF81}"/>
              </a:ext>
            </a:extLst>
          </p:cNvPr>
          <p:cNvSpPr txBox="1"/>
          <p:nvPr/>
        </p:nvSpPr>
        <p:spPr>
          <a:xfrm>
            <a:off x="5371172" y="1890577"/>
            <a:ext cx="35618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(a)</a:t>
            </a:r>
          </a:p>
        </p:txBody>
      </p:sp>
      <p:sp>
        <p:nvSpPr>
          <p:cNvPr id="34" name="TextBox 33">
            <a:extLst>
              <a:ext uri="{FF2B5EF4-FFF2-40B4-BE49-F238E27FC236}">
                <a16:creationId xmlns:a16="http://schemas.microsoft.com/office/drawing/2014/main" id="{9DBFA939-5CC3-F5D9-3F61-9B16F78494A2}"/>
              </a:ext>
            </a:extLst>
          </p:cNvPr>
          <p:cNvSpPr txBox="1"/>
          <p:nvPr/>
        </p:nvSpPr>
        <p:spPr>
          <a:xfrm>
            <a:off x="7070491" y="1964480"/>
            <a:ext cx="364202"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(b)</a:t>
            </a:r>
          </a:p>
        </p:txBody>
      </p:sp>
      <p:sp>
        <p:nvSpPr>
          <p:cNvPr id="35" name="TextBox 34">
            <a:extLst>
              <a:ext uri="{FF2B5EF4-FFF2-40B4-BE49-F238E27FC236}">
                <a16:creationId xmlns:a16="http://schemas.microsoft.com/office/drawing/2014/main" id="{48DB4EA0-AACC-1F89-F16D-ECE2630B9304}"/>
              </a:ext>
            </a:extLst>
          </p:cNvPr>
          <p:cNvSpPr txBox="1"/>
          <p:nvPr/>
        </p:nvSpPr>
        <p:spPr>
          <a:xfrm>
            <a:off x="5813823" y="2984160"/>
            <a:ext cx="356188" cy="276999"/>
          </a:xfrm>
          <a:prstGeom prst="rect">
            <a:avLst/>
          </a:prstGeom>
          <a:noFill/>
        </p:spPr>
        <p:txBody>
          <a:bodyPr wrap="none" rtlCol="0">
            <a:spAutoFit/>
          </a:bodyPr>
          <a:lstStyle/>
          <a:p>
            <a:pPr algn="l"/>
            <a:r>
              <a:rPr lang="en-US" sz="1200" dirty="0">
                <a:latin typeface="Times New Roman" panose="02020603050405020304" pitchFamily="18" charset="0"/>
                <a:cs typeface="Times New Roman" panose="02020603050405020304" pitchFamily="18" charset="0"/>
              </a:rPr>
              <a:t>(c)</a:t>
            </a:r>
          </a:p>
        </p:txBody>
      </p:sp>
    </p:spTree>
    <p:extLst>
      <p:ext uri="{BB962C8B-B14F-4D97-AF65-F5344CB8AC3E}">
        <p14:creationId xmlns:p14="http://schemas.microsoft.com/office/powerpoint/2010/main" val="15475540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Text Box 5"/>
          <p:cNvSpPr txBox="1">
            <a:spLocks noChangeArrowheads="1"/>
          </p:cNvSpPr>
          <p:nvPr/>
        </p:nvSpPr>
        <p:spPr bwMode="auto">
          <a:xfrm>
            <a:off x="2133600" y="304800"/>
            <a:ext cx="5695950" cy="366713"/>
          </a:xfrm>
          <a:prstGeom prst="rect">
            <a:avLst/>
          </a:prstGeom>
          <a:noFill/>
          <a:ln w="9525">
            <a:noFill/>
            <a:miter lim="800000"/>
            <a:headEnd/>
            <a:tailEnd type="none" w="med" len="lg"/>
          </a:ln>
          <a:effectLst/>
        </p:spPr>
        <p:txBody>
          <a:bodyPr wrap="none">
            <a:spAutoFit/>
          </a:bodyPr>
          <a:lstStyle/>
          <a:p>
            <a:r>
              <a:rPr lang="en-US"/>
              <a:t>wire or rope over a pulley on a smooth axle of rotation </a:t>
            </a:r>
          </a:p>
        </p:txBody>
      </p:sp>
      <p:sp>
        <p:nvSpPr>
          <p:cNvPr id="18438" name="Oval 6"/>
          <p:cNvSpPr>
            <a:spLocks noChangeArrowheads="1"/>
          </p:cNvSpPr>
          <p:nvPr/>
        </p:nvSpPr>
        <p:spPr bwMode="auto">
          <a:xfrm>
            <a:off x="3810000" y="1371600"/>
            <a:ext cx="990600" cy="914400"/>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8439" name="Oval 7"/>
          <p:cNvSpPr>
            <a:spLocks noChangeArrowheads="1"/>
          </p:cNvSpPr>
          <p:nvPr/>
        </p:nvSpPr>
        <p:spPr bwMode="auto">
          <a:xfrm>
            <a:off x="4232275" y="1782763"/>
            <a:ext cx="76200" cy="76200"/>
          </a:xfrm>
          <a:prstGeom prst="ellipse">
            <a:avLst/>
          </a:prstGeom>
          <a:solidFill>
            <a:schemeClr val="tx1"/>
          </a:solidFill>
          <a:ln w="9525">
            <a:solidFill>
              <a:schemeClr val="tx1"/>
            </a:solidFill>
            <a:round/>
            <a:headEnd/>
            <a:tailEnd type="none" w="med" len="lg"/>
          </a:ln>
          <a:effectLst/>
        </p:spPr>
        <p:txBody>
          <a:bodyPr wrap="none" anchor="ctr"/>
          <a:lstStyle/>
          <a:p>
            <a:endParaRPr lang="en-US"/>
          </a:p>
        </p:txBody>
      </p:sp>
      <p:sp>
        <p:nvSpPr>
          <p:cNvPr id="18440" name="Line 8"/>
          <p:cNvSpPr>
            <a:spLocks noChangeShapeType="1"/>
          </p:cNvSpPr>
          <p:nvPr/>
        </p:nvSpPr>
        <p:spPr bwMode="auto">
          <a:xfrm>
            <a:off x="4800600" y="1752600"/>
            <a:ext cx="838200" cy="1524000"/>
          </a:xfrm>
          <a:prstGeom prst="line">
            <a:avLst/>
          </a:prstGeom>
          <a:noFill/>
          <a:ln w="9525">
            <a:solidFill>
              <a:schemeClr val="tx1"/>
            </a:solidFill>
            <a:round/>
            <a:headEnd/>
            <a:tailEnd type="none" w="med" len="lg"/>
          </a:ln>
          <a:effectLst/>
        </p:spPr>
        <p:txBody>
          <a:bodyPr/>
          <a:lstStyle/>
          <a:p>
            <a:endParaRPr lang="en-US"/>
          </a:p>
        </p:txBody>
      </p:sp>
      <p:sp>
        <p:nvSpPr>
          <p:cNvPr id="18441" name="Line 9"/>
          <p:cNvSpPr>
            <a:spLocks noChangeShapeType="1"/>
          </p:cNvSpPr>
          <p:nvPr/>
        </p:nvSpPr>
        <p:spPr bwMode="auto">
          <a:xfrm flipH="1">
            <a:off x="3048000" y="1371600"/>
            <a:ext cx="1143000" cy="0"/>
          </a:xfrm>
          <a:prstGeom prst="line">
            <a:avLst/>
          </a:prstGeom>
          <a:noFill/>
          <a:ln w="9525">
            <a:solidFill>
              <a:schemeClr val="tx1"/>
            </a:solidFill>
            <a:round/>
            <a:headEnd/>
            <a:tailEnd type="none" w="med" len="lg"/>
          </a:ln>
          <a:effectLst/>
        </p:spPr>
        <p:txBody>
          <a:bodyPr/>
          <a:lstStyle/>
          <a:p>
            <a:endParaRPr lang="en-US"/>
          </a:p>
        </p:txBody>
      </p:sp>
      <p:sp>
        <p:nvSpPr>
          <p:cNvPr id="18442" name="Line 10"/>
          <p:cNvSpPr>
            <a:spLocks noChangeShapeType="1"/>
          </p:cNvSpPr>
          <p:nvPr/>
        </p:nvSpPr>
        <p:spPr bwMode="auto">
          <a:xfrm>
            <a:off x="5673725" y="3330575"/>
            <a:ext cx="268288" cy="492125"/>
          </a:xfrm>
          <a:prstGeom prst="line">
            <a:avLst/>
          </a:prstGeom>
          <a:noFill/>
          <a:ln w="28575">
            <a:solidFill>
              <a:srgbClr val="FF0000"/>
            </a:solidFill>
            <a:round/>
            <a:headEnd/>
            <a:tailEnd type="triangle" w="med" len="lg"/>
          </a:ln>
          <a:effectLst/>
        </p:spPr>
        <p:txBody>
          <a:bodyPr/>
          <a:lstStyle/>
          <a:p>
            <a:endParaRPr lang="en-US"/>
          </a:p>
        </p:txBody>
      </p:sp>
      <p:sp>
        <p:nvSpPr>
          <p:cNvPr id="18443" name="Line 11"/>
          <p:cNvSpPr>
            <a:spLocks noChangeShapeType="1"/>
          </p:cNvSpPr>
          <p:nvPr/>
        </p:nvSpPr>
        <p:spPr bwMode="auto">
          <a:xfrm flipH="1">
            <a:off x="2209800" y="1371600"/>
            <a:ext cx="762000" cy="0"/>
          </a:xfrm>
          <a:prstGeom prst="line">
            <a:avLst/>
          </a:prstGeom>
          <a:noFill/>
          <a:ln w="28575">
            <a:solidFill>
              <a:srgbClr val="FF0000"/>
            </a:solidFill>
            <a:round/>
            <a:headEnd/>
            <a:tailEnd type="triangle" w="med" len="lg"/>
          </a:ln>
          <a:effectLst/>
        </p:spPr>
        <p:txBody>
          <a:bodyPr/>
          <a:lstStyle/>
          <a:p>
            <a:endParaRPr lang="en-US"/>
          </a:p>
        </p:txBody>
      </p:sp>
      <p:graphicFrame>
        <p:nvGraphicFramePr>
          <p:cNvPr id="18444" name="Object 12"/>
          <p:cNvGraphicFramePr>
            <a:graphicFrameLocks noChangeAspect="1"/>
          </p:cNvGraphicFramePr>
          <p:nvPr/>
        </p:nvGraphicFramePr>
        <p:xfrm>
          <a:off x="5410200" y="3352800"/>
          <a:ext cx="257175" cy="420688"/>
        </p:xfrm>
        <a:graphic>
          <a:graphicData uri="http://schemas.openxmlformats.org/presentationml/2006/ole">
            <mc:AlternateContent xmlns:mc="http://schemas.openxmlformats.org/markup-compatibility/2006">
              <mc:Choice xmlns:v="urn:schemas-microsoft-com:vml" Requires="v">
                <p:oleObj name="Equation" r:id="rId3" imgW="139700" imgH="228600" progId="Equation.DSMT4">
                  <p:embed/>
                </p:oleObj>
              </mc:Choice>
              <mc:Fallback>
                <p:oleObj name="Equation" r:id="rId3" imgW="139700" imgH="228600" progId="Equation.DSMT4">
                  <p:embed/>
                  <p:pic>
                    <p:nvPicPr>
                      <p:cNvPr id="0" name="Picture 4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3352800"/>
                        <a:ext cx="257175" cy="420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45" name="Object 13"/>
          <p:cNvGraphicFramePr>
            <a:graphicFrameLocks noChangeAspect="1"/>
          </p:cNvGraphicFramePr>
          <p:nvPr/>
        </p:nvGraphicFramePr>
        <p:xfrm>
          <a:off x="2057400" y="4114800"/>
          <a:ext cx="274638" cy="381000"/>
        </p:xfrm>
        <a:graphic>
          <a:graphicData uri="http://schemas.openxmlformats.org/presentationml/2006/ole">
            <mc:AlternateContent xmlns:mc="http://schemas.openxmlformats.org/markup-compatibility/2006">
              <mc:Choice xmlns:v="urn:schemas-microsoft-com:vml" Requires="v">
                <p:oleObj name="Equation" r:id="rId5" imgW="165028" imgH="228501" progId="Equation.DSMT4">
                  <p:embed/>
                </p:oleObj>
              </mc:Choice>
              <mc:Fallback>
                <p:oleObj name="Equation" r:id="rId5" imgW="165028" imgH="228501" progId="Equation.DSMT4">
                  <p:embed/>
                  <p:pic>
                    <p:nvPicPr>
                      <p:cNvPr id="0" name="Picture 4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7400" y="4114800"/>
                        <a:ext cx="274638"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46" name="Line 14"/>
          <p:cNvSpPr>
            <a:spLocks noChangeShapeType="1"/>
          </p:cNvSpPr>
          <p:nvPr/>
        </p:nvSpPr>
        <p:spPr bwMode="auto">
          <a:xfrm flipH="1">
            <a:off x="3886200" y="1828800"/>
            <a:ext cx="381000" cy="228600"/>
          </a:xfrm>
          <a:prstGeom prst="line">
            <a:avLst/>
          </a:prstGeom>
          <a:noFill/>
          <a:ln w="9525">
            <a:solidFill>
              <a:schemeClr val="tx1"/>
            </a:solidFill>
            <a:round/>
            <a:headEnd/>
            <a:tailEnd type="triangle" w="med" len="lg"/>
          </a:ln>
          <a:effectLst/>
        </p:spPr>
        <p:txBody>
          <a:bodyPr/>
          <a:lstStyle/>
          <a:p>
            <a:endParaRPr lang="en-US"/>
          </a:p>
        </p:txBody>
      </p:sp>
      <p:graphicFrame>
        <p:nvGraphicFramePr>
          <p:cNvPr id="18447" name="Object 15"/>
          <p:cNvGraphicFramePr>
            <a:graphicFrameLocks noChangeAspect="1"/>
          </p:cNvGraphicFramePr>
          <p:nvPr/>
        </p:nvGraphicFramePr>
        <p:xfrm>
          <a:off x="3886200" y="1600200"/>
          <a:ext cx="196850" cy="219075"/>
        </p:xfrm>
        <a:graphic>
          <a:graphicData uri="http://schemas.openxmlformats.org/presentationml/2006/ole">
            <mc:AlternateContent xmlns:mc="http://schemas.openxmlformats.org/markup-compatibility/2006">
              <mc:Choice xmlns:v="urn:schemas-microsoft-com:vml" Requires="v">
                <p:oleObj name="Equation" r:id="rId7" imgW="114102" imgH="126780" progId="Equation.DSMT4">
                  <p:embed/>
                </p:oleObj>
              </mc:Choice>
              <mc:Fallback>
                <p:oleObj name="Equation" r:id="rId7" imgW="114102" imgH="126780" progId="Equation.DSMT4">
                  <p:embed/>
                  <p:pic>
                    <p:nvPicPr>
                      <p:cNvPr id="0" name="Picture 4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6200" y="1600200"/>
                        <a:ext cx="196850" cy="219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48" name="Text Box 16"/>
          <p:cNvSpPr txBox="1">
            <a:spLocks noChangeArrowheads="1"/>
          </p:cNvSpPr>
          <p:nvPr/>
        </p:nvSpPr>
        <p:spPr bwMode="auto">
          <a:xfrm>
            <a:off x="4343400" y="1676400"/>
            <a:ext cx="319088" cy="336550"/>
          </a:xfrm>
          <a:prstGeom prst="rect">
            <a:avLst/>
          </a:prstGeom>
          <a:noFill/>
          <a:ln w="9525">
            <a:noFill/>
            <a:miter lim="800000"/>
            <a:headEnd/>
            <a:tailEnd type="none" w="med" len="lg"/>
          </a:ln>
          <a:effectLst/>
        </p:spPr>
        <p:txBody>
          <a:bodyPr wrap="none">
            <a:spAutoFit/>
          </a:bodyPr>
          <a:lstStyle/>
          <a:p>
            <a:r>
              <a:rPr lang="en-US" sz="1600"/>
              <a:t>A</a:t>
            </a:r>
          </a:p>
        </p:txBody>
      </p:sp>
      <p:sp>
        <p:nvSpPr>
          <p:cNvPr id="18449" name="Oval 17"/>
          <p:cNvSpPr>
            <a:spLocks noChangeArrowheads="1"/>
          </p:cNvSpPr>
          <p:nvPr/>
        </p:nvSpPr>
        <p:spPr bwMode="auto">
          <a:xfrm>
            <a:off x="2667000" y="4343400"/>
            <a:ext cx="990600" cy="914400"/>
          </a:xfrm>
          <a:prstGeom prst="ellipse">
            <a:avLst/>
          </a:prstGeom>
          <a:solidFill>
            <a:schemeClr val="bg1"/>
          </a:solidFill>
          <a:ln w="9525">
            <a:solidFill>
              <a:schemeClr val="tx1"/>
            </a:solidFill>
            <a:round/>
            <a:headEnd/>
            <a:tailEnd type="none" w="med" len="lg"/>
          </a:ln>
          <a:effectLst/>
        </p:spPr>
        <p:txBody>
          <a:bodyPr wrap="none" anchor="ctr"/>
          <a:lstStyle/>
          <a:p>
            <a:endParaRPr lang="en-US"/>
          </a:p>
        </p:txBody>
      </p:sp>
      <p:sp>
        <p:nvSpPr>
          <p:cNvPr id="18450" name="Oval 18"/>
          <p:cNvSpPr>
            <a:spLocks noChangeArrowheads="1"/>
          </p:cNvSpPr>
          <p:nvPr/>
        </p:nvSpPr>
        <p:spPr bwMode="auto">
          <a:xfrm>
            <a:off x="3089275" y="4754563"/>
            <a:ext cx="76200" cy="76200"/>
          </a:xfrm>
          <a:prstGeom prst="ellipse">
            <a:avLst/>
          </a:prstGeom>
          <a:solidFill>
            <a:schemeClr val="tx1"/>
          </a:solidFill>
          <a:ln w="9525">
            <a:solidFill>
              <a:schemeClr val="tx1"/>
            </a:solidFill>
            <a:round/>
            <a:headEnd/>
            <a:tailEnd type="none" w="med" len="lg"/>
          </a:ln>
          <a:effectLst/>
        </p:spPr>
        <p:txBody>
          <a:bodyPr wrap="none" anchor="ctr"/>
          <a:lstStyle/>
          <a:p>
            <a:endParaRPr lang="en-US"/>
          </a:p>
        </p:txBody>
      </p:sp>
      <p:sp>
        <p:nvSpPr>
          <p:cNvPr id="18451" name="Line 19"/>
          <p:cNvSpPr>
            <a:spLocks noChangeShapeType="1"/>
          </p:cNvSpPr>
          <p:nvPr/>
        </p:nvSpPr>
        <p:spPr bwMode="auto">
          <a:xfrm flipH="1">
            <a:off x="2895600" y="4800600"/>
            <a:ext cx="228600" cy="381000"/>
          </a:xfrm>
          <a:prstGeom prst="line">
            <a:avLst/>
          </a:prstGeom>
          <a:noFill/>
          <a:ln w="9525">
            <a:solidFill>
              <a:schemeClr val="tx1"/>
            </a:solidFill>
            <a:round/>
            <a:headEnd/>
            <a:tailEnd type="triangle" w="med" len="lg"/>
          </a:ln>
          <a:effectLst/>
        </p:spPr>
        <p:txBody>
          <a:bodyPr/>
          <a:lstStyle/>
          <a:p>
            <a:endParaRPr lang="en-US"/>
          </a:p>
        </p:txBody>
      </p:sp>
      <p:graphicFrame>
        <p:nvGraphicFramePr>
          <p:cNvPr id="18452" name="Object 20"/>
          <p:cNvGraphicFramePr>
            <a:graphicFrameLocks noChangeAspect="1"/>
          </p:cNvGraphicFramePr>
          <p:nvPr/>
        </p:nvGraphicFramePr>
        <p:xfrm>
          <a:off x="3048000" y="4953000"/>
          <a:ext cx="196850" cy="219075"/>
        </p:xfrm>
        <a:graphic>
          <a:graphicData uri="http://schemas.openxmlformats.org/presentationml/2006/ole">
            <mc:AlternateContent xmlns:mc="http://schemas.openxmlformats.org/markup-compatibility/2006">
              <mc:Choice xmlns:v="urn:schemas-microsoft-com:vml" Requires="v">
                <p:oleObj name="Equation" r:id="rId9" imgW="114102" imgH="126780" progId="Equation.DSMT4">
                  <p:embed/>
                </p:oleObj>
              </mc:Choice>
              <mc:Fallback>
                <p:oleObj name="Equation" r:id="rId9" imgW="114102" imgH="126780" progId="Equation.DSMT4">
                  <p:embed/>
                  <p:pic>
                    <p:nvPicPr>
                      <p:cNvPr id="0" name="Picture 4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48000" y="4953000"/>
                        <a:ext cx="196850" cy="219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54" name="Line 22"/>
          <p:cNvSpPr>
            <a:spLocks noChangeShapeType="1"/>
          </p:cNvSpPr>
          <p:nvPr/>
        </p:nvSpPr>
        <p:spPr bwMode="auto">
          <a:xfrm flipH="1">
            <a:off x="2362200" y="4343400"/>
            <a:ext cx="762000" cy="0"/>
          </a:xfrm>
          <a:prstGeom prst="line">
            <a:avLst/>
          </a:prstGeom>
          <a:noFill/>
          <a:ln w="28575">
            <a:solidFill>
              <a:srgbClr val="FF0000"/>
            </a:solidFill>
            <a:round/>
            <a:headEnd/>
            <a:tailEnd type="triangle" w="med" len="lg"/>
          </a:ln>
          <a:effectLst/>
        </p:spPr>
        <p:txBody>
          <a:bodyPr/>
          <a:lstStyle/>
          <a:p>
            <a:endParaRPr lang="en-US"/>
          </a:p>
        </p:txBody>
      </p:sp>
      <p:sp>
        <p:nvSpPr>
          <p:cNvPr id="18455" name="Line 23"/>
          <p:cNvSpPr>
            <a:spLocks noChangeShapeType="1"/>
          </p:cNvSpPr>
          <p:nvPr/>
        </p:nvSpPr>
        <p:spPr bwMode="auto">
          <a:xfrm>
            <a:off x="3657600" y="4724400"/>
            <a:ext cx="304800" cy="609600"/>
          </a:xfrm>
          <a:prstGeom prst="line">
            <a:avLst/>
          </a:prstGeom>
          <a:noFill/>
          <a:ln w="28575">
            <a:solidFill>
              <a:srgbClr val="FF0000"/>
            </a:solidFill>
            <a:round/>
            <a:headEnd/>
            <a:tailEnd type="triangle" w="med" len="lg"/>
          </a:ln>
          <a:effectLst/>
        </p:spPr>
        <p:txBody>
          <a:bodyPr/>
          <a:lstStyle/>
          <a:p>
            <a:endParaRPr lang="en-US"/>
          </a:p>
        </p:txBody>
      </p:sp>
      <p:sp>
        <p:nvSpPr>
          <p:cNvPr id="18456" name="Line 24"/>
          <p:cNvSpPr>
            <a:spLocks noChangeShapeType="1"/>
          </p:cNvSpPr>
          <p:nvPr/>
        </p:nvSpPr>
        <p:spPr bwMode="auto">
          <a:xfrm>
            <a:off x="3124200" y="4800600"/>
            <a:ext cx="381000" cy="0"/>
          </a:xfrm>
          <a:prstGeom prst="line">
            <a:avLst/>
          </a:prstGeom>
          <a:noFill/>
          <a:ln w="28575">
            <a:solidFill>
              <a:srgbClr val="FF0000"/>
            </a:solidFill>
            <a:round/>
            <a:headEnd/>
            <a:tailEnd type="triangle" w="med" len="lg"/>
          </a:ln>
          <a:effectLst/>
        </p:spPr>
        <p:txBody>
          <a:bodyPr/>
          <a:lstStyle/>
          <a:p>
            <a:endParaRPr lang="en-US"/>
          </a:p>
        </p:txBody>
      </p:sp>
      <p:sp>
        <p:nvSpPr>
          <p:cNvPr id="18457" name="Line 25"/>
          <p:cNvSpPr>
            <a:spLocks noChangeShapeType="1"/>
          </p:cNvSpPr>
          <p:nvPr/>
        </p:nvSpPr>
        <p:spPr bwMode="auto">
          <a:xfrm flipV="1">
            <a:off x="3124200" y="4419600"/>
            <a:ext cx="0" cy="381000"/>
          </a:xfrm>
          <a:prstGeom prst="line">
            <a:avLst/>
          </a:prstGeom>
          <a:noFill/>
          <a:ln w="28575">
            <a:solidFill>
              <a:srgbClr val="FF0000"/>
            </a:solidFill>
            <a:round/>
            <a:headEnd/>
            <a:tailEnd type="triangle" w="med" len="lg"/>
          </a:ln>
          <a:effectLst/>
        </p:spPr>
        <p:txBody>
          <a:bodyPr/>
          <a:lstStyle/>
          <a:p>
            <a:endParaRPr lang="en-US"/>
          </a:p>
        </p:txBody>
      </p:sp>
      <p:graphicFrame>
        <p:nvGraphicFramePr>
          <p:cNvPr id="18458" name="Object 26"/>
          <p:cNvGraphicFramePr>
            <a:graphicFrameLocks noChangeAspect="1"/>
          </p:cNvGraphicFramePr>
          <p:nvPr/>
        </p:nvGraphicFramePr>
        <p:xfrm>
          <a:off x="3733800" y="5257800"/>
          <a:ext cx="257175" cy="420688"/>
        </p:xfrm>
        <a:graphic>
          <a:graphicData uri="http://schemas.openxmlformats.org/presentationml/2006/ole">
            <mc:AlternateContent xmlns:mc="http://schemas.openxmlformats.org/markup-compatibility/2006">
              <mc:Choice xmlns:v="urn:schemas-microsoft-com:vml" Requires="v">
                <p:oleObj name="Equation" r:id="rId11" imgW="139700" imgH="228600" progId="Equation.DSMT4">
                  <p:embed/>
                </p:oleObj>
              </mc:Choice>
              <mc:Fallback>
                <p:oleObj name="Equation" r:id="rId11" imgW="139700" imgH="228600" progId="Equation.DSMT4">
                  <p:embed/>
                  <p:pic>
                    <p:nvPicPr>
                      <p:cNvPr id="0" name="Picture 5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33800" y="5257800"/>
                        <a:ext cx="257175" cy="420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59" name="Object 27"/>
          <p:cNvGraphicFramePr>
            <a:graphicFrameLocks noChangeAspect="1"/>
          </p:cNvGraphicFramePr>
          <p:nvPr/>
        </p:nvGraphicFramePr>
        <p:xfrm>
          <a:off x="3276600" y="4800600"/>
          <a:ext cx="292100" cy="350838"/>
        </p:xfrm>
        <a:graphic>
          <a:graphicData uri="http://schemas.openxmlformats.org/presentationml/2006/ole">
            <mc:AlternateContent xmlns:mc="http://schemas.openxmlformats.org/markup-compatibility/2006">
              <mc:Choice xmlns:v="urn:schemas-microsoft-com:vml" Requires="v">
                <p:oleObj name="Equation" r:id="rId13" imgW="190500" imgH="228600" progId="Equation.DSMT4">
                  <p:embed/>
                </p:oleObj>
              </mc:Choice>
              <mc:Fallback>
                <p:oleObj name="Equation" r:id="rId13" imgW="190500" imgH="228600" progId="Equation.DSMT4">
                  <p:embed/>
                  <p:pic>
                    <p:nvPicPr>
                      <p:cNvPr id="0" name="Picture 5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276600" y="4800600"/>
                        <a:ext cx="292100" cy="350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60" name="Object 28"/>
          <p:cNvGraphicFramePr>
            <a:graphicFrameLocks noChangeAspect="1"/>
          </p:cNvGraphicFramePr>
          <p:nvPr/>
        </p:nvGraphicFramePr>
        <p:xfrm>
          <a:off x="2801938" y="4419600"/>
          <a:ext cx="293687" cy="373063"/>
        </p:xfrm>
        <a:graphic>
          <a:graphicData uri="http://schemas.openxmlformats.org/presentationml/2006/ole">
            <mc:AlternateContent xmlns:mc="http://schemas.openxmlformats.org/markup-compatibility/2006">
              <mc:Choice xmlns:v="urn:schemas-microsoft-com:vml" Requires="v">
                <p:oleObj name="Equation" r:id="rId15" imgW="190417" imgH="241195" progId="Equation.DSMT4">
                  <p:embed/>
                </p:oleObj>
              </mc:Choice>
              <mc:Fallback>
                <p:oleObj name="Equation" r:id="rId15" imgW="190417" imgH="241195" progId="Equation.DSMT4">
                  <p:embed/>
                  <p:pic>
                    <p:nvPicPr>
                      <p:cNvPr id="0" name="Picture 5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801938" y="4419600"/>
                        <a:ext cx="293687" cy="373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61" name="Object 29"/>
          <p:cNvGraphicFramePr>
            <a:graphicFrameLocks noChangeAspect="1"/>
          </p:cNvGraphicFramePr>
          <p:nvPr/>
        </p:nvGraphicFramePr>
        <p:xfrm>
          <a:off x="4724400" y="4191000"/>
          <a:ext cx="2362200" cy="1343025"/>
        </p:xfrm>
        <a:graphic>
          <a:graphicData uri="http://schemas.openxmlformats.org/presentationml/2006/ole">
            <mc:AlternateContent xmlns:mc="http://schemas.openxmlformats.org/markup-compatibility/2006">
              <mc:Choice xmlns:v="urn:schemas-microsoft-com:vml" Requires="v">
                <p:oleObj name="Equation" r:id="rId17" imgW="1295400" imgH="736600" progId="Equation.DSMT4">
                  <p:embed/>
                </p:oleObj>
              </mc:Choice>
              <mc:Fallback>
                <p:oleObj name="Equation" r:id="rId17" imgW="1295400" imgH="736600" progId="Equation.DSMT4">
                  <p:embed/>
                  <p:pic>
                    <p:nvPicPr>
                      <p:cNvPr id="0" name="Picture 5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724400" y="4191000"/>
                        <a:ext cx="2362200" cy="1343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8465" name="Group 37"/>
          <p:cNvGrpSpPr>
            <a:grpSpLocks/>
          </p:cNvGrpSpPr>
          <p:nvPr/>
        </p:nvGrpSpPr>
        <p:grpSpPr bwMode="auto">
          <a:xfrm>
            <a:off x="4419600" y="4191000"/>
            <a:ext cx="331788" cy="366713"/>
            <a:chOff x="3139" y="287"/>
            <a:chExt cx="209" cy="231"/>
          </a:xfrm>
        </p:grpSpPr>
        <p:sp>
          <p:nvSpPr>
            <p:cNvPr id="18466" name="Arc 38"/>
            <p:cNvSpPr>
              <a:spLocks/>
            </p:cNvSpPr>
            <p:nvPr/>
          </p:nvSpPr>
          <p:spPr bwMode="auto">
            <a:xfrm flipH="1" flipV="1">
              <a:off x="3152" y="300"/>
              <a:ext cx="196" cy="203"/>
            </a:xfrm>
            <a:custGeom>
              <a:avLst/>
              <a:gdLst>
                <a:gd name="T0" fmla="*/ 1 w 36873"/>
                <a:gd name="T1" fmla="*/ 1 h 43200"/>
                <a:gd name="T2" fmla="*/ 1 w 36873"/>
                <a:gd name="T3" fmla="*/ 0 h 43200"/>
                <a:gd name="T4" fmla="*/ 1 w 36873"/>
                <a:gd name="T5" fmla="*/ 0 h 43200"/>
                <a:gd name="T6" fmla="*/ 0 60000 65536"/>
                <a:gd name="T7" fmla="*/ 0 60000 65536"/>
                <a:gd name="T8" fmla="*/ 0 60000 65536"/>
                <a:gd name="T9" fmla="*/ 0 w 36873"/>
                <a:gd name="T10" fmla="*/ 0 h 43200"/>
                <a:gd name="T11" fmla="*/ 36873 w 36873"/>
                <a:gd name="T12" fmla="*/ 43200 h 43200"/>
              </a:gdLst>
              <a:ahLst/>
              <a:cxnLst>
                <a:cxn ang="T6">
                  <a:pos x="T0" y="T1"/>
                </a:cxn>
                <a:cxn ang="T7">
                  <a:pos x="T2" y="T3"/>
                </a:cxn>
                <a:cxn ang="T8">
                  <a:pos x="T4" y="T5"/>
                </a:cxn>
              </a:cxnLst>
              <a:rect l="T9" t="T10" r="T11" b="T12"/>
              <a:pathLst>
                <a:path w="36873" h="43200" fill="none" extrusionOk="0">
                  <a:moveTo>
                    <a:pt x="33395" y="39695"/>
                  </a:moveTo>
                  <a:cubicBezTo>
                    <a:pt x="29886" y="41982"/>
                    <a:pt x="25788" y="43199"/>
                    <a:pt x="21600" y="43200"/>
                  </a:cubicBezTo>
                  <a:cubicBezTo>
                    <a:pt x="9670" y="43200"/>
                    <a:pt x="0" y="33529"/>
                    <a:pt x="0" y="21600"/>
                  </a:cubicBezTo>
                  <a:cubicBezTo>
                    <a:pt x="0" y="9670"/>
                    <a:pt x="9670" y="0"/>
                    <a:pt x="21600" y="0"/>
                  </a:cubicBezTo>
                  <a:cubicBezTo>
                    <a:pt x="27328" y="-1"/>
                    <a:pt x="32822" y="2275"/>
                    <a:pt x="36873" y="6325"/>
                  </a:cubicBezTo>
                </a:path>
                <a:path w="36873" h="43200" stroke="0" extrusionOk="0">
                  <a:moveTo>
                    <a:pt x="33395" y="39695"/>
                  </a:moveTo>
                  <a:cubicBezTo>
                    <a:pt x="29886" y="41982"/>
                    <a:pt x="25788" y="43199"/>
                    <a:pt x="21600" y="43200"/>
                  </a:cubicBezTo>
                  <a:cubicBezTo>
                    <a:pt x="9670" y="43200"/>
                    <a:pt x="0" y="33529"/>
                    <a:pt x="0" y="21600"/>
                  </a:cubicBezTo>
                  <a:cubicBezTo>
                    <a:pt x="0" y="9670"/>
                    <a:pt x="9670" y="0"/>
                    <a:pt x="21600" y="0"/>
                  </a:cubicBezTo>
                  <a:cubicBezTo>
                    <a:pt x="27328" y="-1"/>
                    <a:pt x="32822" y="2275"/>
                    <a:pt x="36873" y="6325"/>
                  </a:cubicBezTo>
                  <a:lnTo>
                    <a:pt x="21600" y="21600"/>
                  </a:lnTo>
                  <a:close/>
                </a:path>
              </a:pathLst>
            </a:custGeom>
            <a:noFill/>
            <a:ln w="9525">
              <a:solidFill>
                <a:schemeClr val="tx1"/>
              </a:solidFill>
              <a:round/>
              <a:headEnd type="triangle" w="med" len="med"/>
              <a:tailEnd/>
            </a:ln>
          </p:spPr>
          <p:txBody>
            <a:bodyPr wrap="none" anchor="ctr"/>
            <a:lstStyle/>
            <a:p>
              <a:endParaRPr lang="en-US"/>
            </a:p>
          </p:txBody>
        </p:sp>
        <p:sp>
          <p:nvSpPr>
            <p:cNvPr id="18467" name="Text Box 39"/>
            <p:cNvSpPr txBox="1">
              <a:spLocks noChangeArrowheads="1"/>
            </p:cNvSpPr>
            <p:nvPr/>
          </p:nvSpPr>
          <p:spPr bwMode="auto">
            <a:xfrm>
              <a:off x="3139" y="287"/>
              <a:ext cx="200" cy="231"/>
            </a:xfrm>
            <a:prstGeom prst="rect">
              <a:avLst/>
            </a:prstGeom>
            <a:noFill/>
            <a:ln w="9525">
              <a:noFill/>
              <a:miter lim="800000"/>
              <a:headEnd/>
              <a:tailEnd/>
            </a:ln>
          </p:spPr>
          <p:txBody>
            <a:bodyPr wrap="none">
              <a:spAutoFit/>
            </a:bodyPr>
            <a:lstStyle/>
            <a:p>
              <a:r>
                <a:rPr lang="en-US"/>
                <a:t>+</a:t>
              </a:r>
            </a:p>
          </p:txBody>
        </p:sp>
      </p:grpSp>
      <p:graphicFrame>
        <p:nvGraphicFramePr>
          <p:cNvPr id="18468" name="Object 36"/>
          <p:cNvGraphicFramePr>
            <a:graphicFrameLocks noChangeAspect="1"/>
          </p:cNvGraphicFramePr>
          <p:nvPr/>
        </p:nvGraphicFramePr>
        <p:xfrm>
          <a:off x="2514600" y="838200"/>
          <a:ext cx="274638" cy="381000"/>
        </p:xfrm>
        <a:graphic>
          <a:graphicData uri="http://schemas.openxmlformats.org/presentationml/2006/ole">
            <mc:AlternateContent xmlns:mc="http://schemas.openxmlformats.org/markup-compatibility/2006">
              <mc:Choice xmlns:v="urn:schemas-microsoft-com:vml" Requires="v">
                <p:oleObj name="Equation" r:id="rId19" imgW="165028" imgH="228501" progId="Equation.DSMT4">
                  <p:embed/>
                </p:oleObj>
              </mc:Choice>
              <mc:Fallback>
                <p:oleObj name="Equation" r:id="rId19" imgW="165028" imgH="228501" progId="Equation.DSMT4">
                  <p:embed/>
                  <p:pic>
                    <p:nvPicPr>
                      <p:cNvPr id="0" name="Picture 5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514600" y="838200"/>
                        <a:ext cx="274638"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74" name="Line 42"/>
          <p:cNvSpPr>
            <a:spLocks noChangeShapeType="1"/>
          </p:cNvSpPr>
          <p:nvPr/>
        </p:nvSpPr>
        <p:spPr bwMode="auto">
          <a:xfrm>
            <a:off x="3962400" y="2590800"/>
            <a:ext cx="609600" cy="0"/>
          </a:xfrm>
          <a:prstGeom prst="line">
            <a:avLst/>
          </a:prstGeom>
          <a:noFill/>
          <a:ln w="9525">
            <a:solidFill>
              <a:schemeClr val="tx1"/>
            </a:solidFill>
            <a:round/>
            <a:headEnd/>
            <a:tailEnd type="none" w="med" len="lg"/>
          </a:ln>
          <a:effectLst/>
        </p:spPr>
        <p:txBody>
          <a:bodyPr/>
          <a:lstStyle/>
          <a:p>
            <a:endParaRPr lang="en-US"/>
          </a:p>
        </p:txBody>
      </p:sp>
      <p:sp>
        <p:nvSpPr>
          <p:cNvPr id="18475" name="Line 43"/>
          <p:cNvSpPr>
            <a:spLocks noChangeShapeType="1"/>
          </p:cNvSpPr>
          <p:nvPr/>
        </p:nvSpPr>
        <p:spPr bwMode="auto">
          <a:xfrm flipV="1">
            <a:off x="4191000" y="1676400"/>
            <a:ext cx="0" cy="914400"/>
          </a:xfrm>
          <a:prstGeom prst="line">
            <a:avLst/>
          </a:prstGeom>
          <a:noFill/>
          <a:ln w="9525">
            <a:solidFill>
              <a:schemeClr val="tx1"/>
            </a:solidFill>
            <a:round/>
            <a:headEnd/>
            <a:tailEnd type="none" w="med" len="lg"/>
          </a:ln>
          <a:effectLst/>
        </p:spPr>
        <p:txBody>
          <a:bodyPr/>
          <a:lstStyle/>
          <a:p>
            <a:endParaRPr lang="en-US"/>
          </a:p>
        </p:txBody>
      </p:sp>
      <p:sp>
        <p:nvSpPr>
          <p:cNvPr id="18476" name="Line 44"/>
          <p:cNvSpPr>
            <a:spLocks noChangeShapeType="1"/>
          </p:cNvSpPr>
          <p:nvPr/>
        </p:nvSpPr>
        <p:spPr bwMode="auto">
          <a:xfrm>
            <a:off x="4191000" y="1676400"/>
            <a:ext cx="152400" cy="0"/>
          </a:xfrm>
          <a:prstGeom prst="line">
            <a:avLst/>
          </a:prstGeom>
          <a:noFill/>
          <a:ln w="9525">
            <a:solidFill>
              <a:schemeClr val="tx1"/>
            </a:solidFill>
            <a:round/>
            <a:headEnd/>
            <a:tailEnd type="none" w="med" len="lg"/>
          </a:ln>
          <a:effectLst/>
        </p:spPr>
        <p:txBody>
          <a:bodyPr/>
          <a:lstStyle/>
          <a:p>
            <a:endParaRPr lang="en-US"/>
          </a:p>
        </p:txBody>
      </p:sp>
      <p:sp>
        <p:nvSpPr>
          <p:cNvPr id="18477" name="Line 45"/>
          <p:cNvSpPr>
            <a:spLocks noChangeShapeType="1"/>
          </p:cNvSpPr>
          <p:nvPr/>
        </p:nvSpPr>
        <p:spPr bwMode="auto">
          <a:xfrm>
            <a:off x="4343400" y="1676400"/>
            <a:ext cx="0" cy="914400"/>
          </a:xfrm>
          <a:prstGeom prst="line">
            <a:avLst/>
          </a:prstGeom>
          <a:noFill/>
          <a:ln w="9525">
            <a:solidFill>
              <a:schemeClr val="tx1"/>
            </a:solidFill>
            <a:round/>
            <a:headEnd/>
            <a:tailEnd type="none" w="med" len="lg"/>
          </a:ln>
          <a:effectLst/>
        </p:spPr>
        <p:txBody>
          <a:bodyPr/>
          <a:lstStyle/>
          <a:p>
            <a:endParaRPr lang="en-US"/>
          </a:p>
        </p:txBody>
      </p:sp>
      <p:sp>
        <p:nvSpPr>
          <p:cNvPr id="18478" name="Rectangle 46"/>
          <p:cNvSpPr>
            <a:spLocks noChangeArrowheads="1"/>
          </p:cNvSpPr>
          <p:nvPr/>
        </p:nvSpPr>
        <p:spPr bwMode="auto">
          <a:xfrm>
            <a:off x="4203700" y="2209800"/>
            <a:ext cx="120650" cy="101600"/>
          </a:xfrm>
          <a:prstGeom prst="rect">
            <a:avLst/>
          </a:prstGeom>
          <a:solidFill>
            <a:schemeClr val="bg1"/>
          </a:solidFill>
          <a:ln w="9525">
            <a:noFill/>
            <a:miter lim="800000"/>
            <a:headEnd/>
            <a:tailEnd type="none" w="med" len="lg"/>
          </a:ln>
          <a:effectLst/>
        </p:spPr>
        <p:txBody>
          <a:bodyPr wrap="none" anchor="ctr"/>
          <a:lstStyle/>
          <a:p>
            <a:endParaRPr lang="en-US"/>
          </a:p>
        </p:txBody>
      </p:sp>
      <p:sp>
        <p:nvSpPr>
          <p:cNvPr id="18479" name="Freeform 47"/>
          <p:cNvSpPr>
            <a:spLocks/>
          </p:cNvSpPr>
          <p:nvPr/>
        </p:nvSpPr>
        <p:spPr bwMode="auto">
          <a:xfrm>
            <a:off x="3968642" y="2605087"/>
            <a:ext cx="623887" cy="138112"/>
          </a:xfrm>
          <a:custGeom>
            <a:avLst/>
            <a:gdLst/>
            <a:ahLst/>
            <a:cxnLst>
              <a:cxn ang="0">
                <a:pos x="393" y="7"/>
              </a:cxn>
              <a:cxn ang="0">
                <a:pos x="371" y="22"/>
              </a:cxn>
              <a:cxn ang="0">
                <a:pos x="364" y="44"/>
              </a:cxn>
              <a:cxn ang="0">
                <a:pos x="313" y="58"/>
              </a:cxn>
              <a:cxn ang="0">
                <a:pos x="291" y="73"/>
              </a:cxn>
              <a:cxn ang="0">
                <a:pos x="247" y="87"/>
              </a:cxn>
              <a:cxn ang="0">
                <a:pos x="51" y="51"/>
              </a:cxn>
              <a:cxn ang="0">
                <a:pos x="0" y="0"/>
              </a:cxn>
            </a:cxnLst>
            <a:rect l="0" t="0" r="r" b="b"/>
            <a:pathLst>
              <a:path w="393" h="87">
                <a:moveTo>
                  <a:pt x="393" y="7"/>
                </a:moveTo>
                <a:cubicBezTo>
                  <a:pt x="386" y="12"/>
                  <a:pt x="376" y="15"/>
                  <a:pt x="371" y="22"/>
                </a:cubicBezTo>
                <a:cubicBezTo>
                  <a:pt x="366" y="28"/>
                  <a:pt x="369" y="39"/>
                  <a:pt x="364" y="44"/>
                </a:cubicBezTo>
                <a:cubicBezTo>
                  <a:pt x="352" y="56"/>
                  <a:pt x="330" y="54"/>
                  <a:pt x="313" y="58"/>
                </a:cubicBezTo>
                <a:cubicBezTo>
                  <a:pt x="306" y="63"/>
                  <a:pt x="299" y="69"/>
                  <a:pt x="291" y="73"/>
                </a:cubicBezTo>
                <a:cubicBezTo>
                  <a:pt x="277" y="79"/>
                  <a:pt x="247" y="87"/>
                  <a:pt x="247" y="87"/>
                </a:cubicBezTo>
                <a:cubicBezTo>
                  <a:pt x="176" y="82"/>
                  <a:pt x="117" y="73"/>
                  <a:pt x="51" y="51"/>
                </a:cubicBezTo>
                <a:cubicBezTo>
                  <a:pt x="29" y="36"/>
                  <a:pt x="19" y="19"/>
                  <a:pt x="0" y="0"/>
                </a:cubicBezTo>
              </a:path>
            </a:pathLst>
          </a:custGeom>
          <a:solidFill>
            <a:srgbClr val="DDDDDD"/>
          </a:solidFill>
          <a:ln w="9525" cap="flat" cmpd="sng">
            <a:noFill/>
            <a:prstDash val="solid"/>
            <a:round/>
            <a:headEnd type="none" w="med" len="med"/>
            <a:tailEnd type="none" w="med" len="lg"/>
          </a:ln>
          <a:effectLst/>
        </p:spPr>
        <p:txBody>
          <a:bodyPr/>
          <a:lstStyle/>
          <a:p>
            <a:endParaRPr lang="en-US"/>
          </a:p>
        </p:txBody>
      </p:sp>
      <p:sp>
        <p:nvSpPr>
          <p:cNvPr id="18480" name="Text Box 48"/>
          <p:cNvSpPr txBox="1">
            <a:spLocks noChangeArrowheads="1"/>
          </p:cNvSpPr>
          <p:nvPr/>
        </p:nvSpPr>
        <p:spPr bwMode="auto">
          <a:xfrm>
            <a:off x="746125" y="6056313"/>
            <a:ext cx="8174161" cy="646331"/>
          </a:xfrm>
          <a:prstGeom prst="rect">
            <a:avLst/>
          </a:prstGeom>
          <a:noFill/>
          <a:ln w="9525">
            <a:noFill/>
            <a:miter lim="800000"/>
            <a:headEnd/>
            <a:tailEnd type="none" w="med" len="lg"/>
          </a:ln>
          <a:effectLst/>
        </p:spPr>
        <p:txBody>
          <a:bodyPr wrap="none">
            <a:spAutoFit/>
          </a:bodyPr>
          <a:lstStyle/>
          <a:p>
            <a:r>
              <a:rPr lang="en-US" dirty="0"/>
              <a:t>if the axle of rotation at A was either rough or locked to prevent rotation, there</a:t>
            </a:r>
          </a:p>
          <a:p>
            <a:r>
              <a:rPr lang="en-US" dirty="0"/>
              <a:t>would also be a couple at A  and then the tensions need not be equal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8379" y="1676400"/>
            <a:ext cx="2908168" cy="461665"/>
          </a:xfrm>
          <a:prstGeom prst="rect">
            <a:avLst/>
          </a:prstGeom>
          <a:noFill/>
        </p:spPr>
        <p:txBody>
          <a:bodyPr wrap="none" rtlCol="0">
            <a:spAutoFit/>
          </a:bodyPr>
          <a:lstStyle/>
          <a:p>
            <a:r>
              <a:rPr lang="en-US" sz="2400" i="1" dirty="0">
                <a:solidFill>
                  <a:srgbClr val="33CC33"/>
                </a:solidFill>
              </a:rPr>
              <a:t>Learning Objectives</a:t>
            </a:r>
          </a:p>
        </p:txBody>
      </p:sp>
      <p:sp>
        <p:nvSpPr>
          <p:cNvPr id="3" name="TextBox 2"/>
          <p:cNvSpPr txBox="1"/>
          <p:nvPr/>
        </p:nvSpPr>
        <p:spPr>
          <a:xfrm>
            <a:off x="2743200" y="3124200"/>
            <a:ext cx="3980577" cy="923330"/>
          </a:xfrm>
          <a:prstGeom prst="rect">
            <a:avLst/>
          </a:prstGeom>
          <a:noFill/>
        </p:spPr>
        <p:txBody>
          <a:bodyPr wrap="none" rtlCol="0">
            <a:spAutoFit/>
          </a:bodyPr>
          <a:lstStyle/>
          <a:p>
            <a:r>
              <a:rPr lang="en-US" i="1" dirty="0">
                <a:solidFill>
                  <a:srgbClr val="33CC33"/>
                </a:solidFill>
              </a:rPr>
              <a:t>Equilibrium Equations in 3-D and 2-D</a:t>
            </a:r>
          </a:p>
          <a:p>
            <a:r>
              <a:rPr lang="en-US" i="1" dirty="0">
                <a:solidFill>
                  <a:srgbClr val="33CC33"/>
                </a:solidFill>
              </a:rPr>
              <a:t>Reaction Forces</a:t>
            </a:r>
          </a:p>
          <a:p>
            <a:r>
              <a:rPr lang="en-US" i="1" dirty="0">
                <a:solidFill>
                  <a:srgbClr val="33CC33"/>
                </a:solidFill>
              </a:rPr>
              <a:t>Free Body Diagrams</a:t>
            </a:r>
          </a:p>
        </p:txBody>
      </p:sp>
    </p:spTree>
    <p:extLst>
      <p:ext uri="{BB962C8B-B14F-4D97-AF65-F5344CB8AC3E}">
        <p14:creationId xmlns:p14="http://schemas.microsoft.com/office/powerpoint/2010/main" val="4153009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11"/>
          <p:cNvSpPr txBox="1">
            <a:spLocks noChangeArrowheads="1"/>
          </p:cNvSpPr>
          <p:nvPr/>
        </p:nvSpPr>
        <p:spPr bwMode="auto">
          <a:xfrm>
            <a:off x="3581400" y="228600"/>
            <a:ext cx="1314450" cy="366713"/>
          </a:xfrm>
          <a:prstGeom prst="rect">
            <a:avLst/>
          </a:prstGeom>
          <a:noFill/>
          <a:ln w="9525">
            <a:noFill/>
            <a:miter lim="800000"/>
            <a:headEnd/>
            <a:tailEnd type="none" w="med" len="lg"/>
          </a:ln>
          <a:effectLst/>
        </p:spPr>
        <p:txBody>
          <a:bodyPr wrap="none">
            <a:spAutoFit/>
          </a:bodyPr>
          <a:lstStyle/>
          <a:p>
            <a:r>
              <a:rPr lang="en-US">
                <a:solidFill>
                  <a:srgbClr val="CC3300"/>
                </a:solidFill>
              </a:rPr>
              <a:t>Equilibrium</a:t>
            </a:r>
          </a:p>
        </p:txBody>
      </p:sp>
      <p:sp>
        <p:nvSpPr>
          <p:cNvPr id="2051" name="Text Box 12"/>
          <p:cNvSpPr txBox="1">
            <a:spLocks noChangeArrowheads="1"/>
          </p:cNvSpPr>
          <p:nvPr/>
        </p:nvSpPr>
        <p:spPr bwMode="auto">
          <a:xfrm>
            <a:off x="669925" y="950913"/>
            <a:ext cx="7940675" cy="641350"/>
          </a:xfrm>
          <a:prstGeom prst="rect">
            <a:avLst/>
          </a:prstGeom>
          <a:noFill/>
          <a:ln w="9525">
            <a:noFill/>
            <a:miter lim="800000"/>
            <a:headEnd/>
            <a:tailEnd type="none" w="med" len="lg"/>
          </a:ln>
          <a:effectLst/>
        </p:spPr>
        <p:txBody>
          <a:bodyPr>
            <a:spAutoFit/>
          </a:bodyPr>
          <a:lstStyle/>
          <a:p>
            <a:r>
              <a:rPr lang="en-US"/>
              <a:t>A system of forces and couples acting on a body is said to be in </a:t>
            </a:r>
            <a:r>
              <a:rPr lang="en-US" u="sng"/>
              <a:t>equilibrium</a:t>
            </a:r>
            <a:r>
              <a:rPr lang="en-US"/>
              <a:t> if the resultant of the force system is zero. </a:t>
            </a:r>
          </a:p>
        </p:txBody>
      </p:sp>
      <p:sp>
        <p:nvSpPr>
          <p:cNvPr id="2052" name="Text Box 13"/>
          <p:cNvSpPr txBox="1">
            <a:spLocks noChangeArrowheads="1"/>
          </p:cNvSpPr>
          <p:nvPr/>
        </p:nvSpPr>
        <p:spPr bwMode="auto">
          <a:xfrm>
            <a:off x="1143000" y="1828800"/>
            <a:ext cx="6508750" cy="366713"/>
          </a:xfrm>
          <a:prstGeom prst="rect">
            <a:avLst/>
          </a:prstGeom>
          <a:noFill/>
          <a:ln w="9525">
            <a:noFill/>
            <a:miter lim="800000"/>
            <a:headEnd/>
            <a:tailEnd type="none" w="med" len="lg"/>
          </a:ln>
          <a:effectLst/>
        </p:spPr>
        <p:txBody>
          <a:bodyPr wrap="none">
            <a:spAutoFit/>
          </a:bodyPr>
          <a:lstStyle/>
          <a:p>
            <a:r>
              <a:rPr lang="en-US"/>
              <a:t>For a general system of forces and couples equilibrium implies</a:t>
            </a:r>
          </a:p>
        </p:txBody>
      </p:sp>
      <p:graphicFrame>
        <p:nvGraphicFramePr>
          <p:cNvPr id="2053" name="Object 14"/>
          <p:cNvGraphicFramePr>
            <a:graphicFrameLocks noChangeAspect="1"/>
          </p:cNvGraphicFramePr>
          <p:nvPr/>
        </p:nvGraphicFramePr>
        <p:xfrm>
          <a:off x="3352800" y="2286000"/>
          <a:ext cx="2362200" cy="781050"/>
        </p:xfrm>
        <a:graphic>
          <a:graphicData uri="http://schemas.openxmlformats.org/presentationml/2006/ole">
            <mc:AlternateContent xmlns:mc="http://schemas.openxmlformats.org/markup-compatibility/2006">
              <mc:Choice xmlns:v="urn:schemas-microsoft-com:vml" Requires="v">
                <p:oleObj name="Equation" r:id="rId3" imgW="1459866" imgH="482391" progId="Equation.DSMT4">
                  <p:embed/>
                </p:oleObj>
              </mc:Choice>
              <mc:Fallback>
                <p:oleObj name="Equation" r:id="rId3" imgW="1459866" imgH="482391" progId="Equation.DSMT4">
                  <p:embed/>
                  <p:pic>
                    <p:nvPicPr>
                      <p:cNvPr id="0"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2286000"/>
                        <a:ext cx="2362200" cy="781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4" name="Text Box 15"/>
          <p:cNvSpPr txBox="1">
            <a:spLocks noChangeArrowheads="1"/>
          </p:cNvSpPr>
          <p:nvPr/>
        </p:nvSpPr>
        <p:spPr bwMode="auto">
          <a:xfrm>
            <a:off x="990600" y="3276600"/>
            <a:ext cx="4425950" cy="366713"/>
          </a:xfrm>
          <a:prstGeom prst="rect">
            <a:avLst/>
          </a:prstGeom>
          <a:noFill/>
          <a:ln w="9525">
            <a:noFill/>
            <a:miter lim="800000"/>
            <a:headEnd/>
            <a:tailEnd type="none" w="med" len="lg"/>
          </a:ln>
          <a:effectLst/>
        </p:spPr>
        <p:txBody>
          <a:bodyPr wrap="none">
            <a:spAutoFit/>
          </a:bodyPr>
          <a:lstStyle/>
          <a:p>
            <a:r>
              <a:rPr lang="en-US"/>
              <a:t>which is equivalent to six scalar equations</a:t>
            </a:r>
          </a:p>
        </p:txBody>
      </p:sp>
      <p:graphicFrame>
        <p:nvGraphicFramePr>
          <p:cNvPr id="2055" name="Object 16"/>
          <p:cNvGraphicFramePr>
            <a:graphicFrameLocks noChangeAspect="1"/>
          </p:cNvGraphicFramePr>
          <p:nvPr/>
        </p:nvGraphicFramePr>
        <p:xfrm>
          <a:off x="1295400" y="3733800"/>
          <a:ext cx="1022350" cy="1295400"/>
        </p:xfrm>
        <a:graphic>
          <a:graphicData uri="http://schemas.openxmlformats.org/presentationml/2006/ole">
            <mc:AlternateContent xmlns:mc="http://schemas.openxmlformats.org/markup-compatibility/2006">
              <mc:Choice xmlns:v="urn:schemas-microsoft-com:vml" Requires="v">
                <p:oleObj name="Equation" r:id="rId5" imgW="571252" imgH="723586" progId="Equation.DSMT4">
                  <p:embed/>
                </p:oleObj>
              </mc:Choice>
              <mc:Fallback>
                <p:oleObj name="Equation" r:id="rId5" imgW="571252" imgH="723586" progId="Equation.DSMT4">
                  <p:embed/>
                  <p:pic>
                    <p:nvPicPr>
                      <p:cNvPr id="0"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733800"/>
                        <a:ext cx="1022350" cy="129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6" name="Object 17"/>
          <p:cNvGraphicFramePr>
            <a:graphicFrameLocks noChangeAspect="1"/>
          </p:cNvGraphicFramePr>
          <p:nvPr/>
        </p:nvGraphicFramePr>
        <p:xfrm>
          <a:off x="2819400" y="3810000"/>
          <a:ext cx="2286000" cy="1216025"/>
        </p:xfrm>
        <a:graphic>
          <a:graphicData uri="http://schemas.openxmlformats.org/presentationml/2006/ole">
            <mc:AlternateContent xmlns:mc="http://schemas.openxmlformats.org/markup-compatibility/2006">
              <mc:Choice xmlns:v="urn:schemas-microsoft-com:vml" Requires="v">
                <p:oleObj name="Equation" r:id="rId7" imgW="1384300" imgH="736600" progId="Equation.DSMT4">
                  <p:embed/>
                </p:oleObj>
              </mc:Choice>
              <mc:Fallback>
                <p:oleObj name="Equation" r:id="rId7" imgW="1384300" imgH="736600" progId="Equation.DSMT4">
                  <p:embed/>
                  <p:pic>
                    <p:nvPicPr>
                      <p:cNvPr id="0"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19400" y="3810000"/>
                        <a:ext cx="2286000" cy="1216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7" name="Object 18"/>
          <p:cNvGraphicFramePr>
            <a:graphicFrameLocks noChangeAspect="1"/>
          </p:cNvGraphicFramePr>
          <p:nvPr/>
        </p:nvGraphicFramePr>
        <p:xfrm>
          <a:off x="3657600" y="5410200"/>
          <a:ext cx="1981200" cy="1127125"/>
        </p:xfrm>
        <a:graphic>
          <a:graphicData uri="http://schemas.openxmlformats.org/presentationml/2006/ole">
            <mc:AlternateContent xmlns:mc="http://schemas.openxmlformats.org/markup-compatibility/2006">
              <mc:Choice xmlns:v="urn:schemas-microsoft-com:vml" Requires="v">
                <p:oleObj name="Equation" r:id="rId9" imgW="1295400" imgH="736600" progId="Equation.DSMT4">
                  <p:embed/>
                </p:oleObj>
              </mc:Choice>
              <mc:Fallback>
                <p:oleObj name="Equation" r:id="rId9" imgW="1295400" imgH="736600" progId="Equation.DSMT4">
                  <p:embed/>
                  <p:pic>
                    <p:nvPicPr>
                      <p:cNvPr id="0" name="Picture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57600" y="5410200"/>
                        <a:ext cx="1981200" cy="1127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8" name="Text Box 19"/>
          <p:cNvSpPr txBox="1">
            <a:spLocks noChangeArrowheads="1"/>
          </p:cNvSpPr>
          <p:nvPr/>
        </p:nvSpPr>
        <p:spPr bwMode="auto">
          <a:xfrm>
            <a:off x="2346325" y="5446713"/>
            <a:ext cx="806450" cy="366712"/>
          </a:xfrm>
          <a:prstGeom prst="rect">
            <a:avLst/>
          </a:prstGeom>
          <a:noFill/>
          <a:ln w="9525">
            <a:noFill/>
            <a:miter lim="800000"/>
            <a:headEnd/>
            <a:tailEnd type="none" w="med" len="lg"/>
          </a:ln>
          <a:effectLst/>
        </p:spPr>
        <p:txBody>
          <a:bodyPr wrap="none">
            <a:spAutoFit/>
          </a:bodyPr>
          <a:lstStyle/>
          <a:p>
            <a:r>
              <a:rPr lang="en-US"/>
              <a:t>where</a:t>
            </a:r>
          </a:p>
        </p:txBody>
      </p:sp>
      <p:sp>
        <p:nvSpPr>
          <p:cNvPr id="2059" name="Line 20"/>
          <p:cNvSpPr>
            <a:spLocks noChangeShapeType="1"/>
          </p:cNvSpPr>
          <p:nvPr/>
        </p:nvSpPr>
        <p:spPr bwMode="auto">
          <a:xfrm>
            <a:off x="6781800" y="5867400"/>
            <a:ext cx="914400" cy="0"/>
          </a:xfrm>
          <a:prstGeom prst="line">
            <a:avLst/>
          </a:prstGeom>
          <a:noFill/>
          <a:ln w="9525">
            <a:solidFill>
              <a:schemeClr val="tx1"/>
            </a:solidFill>
            <a:round/>
            <a:headEnd/>
            <a:tailEnd type="triangle" w="med" len="lg"/>
          </a:ln>
          <a:effectLst/>
        </p:spPr>
        <p:txBody>
          <a:bodyPr/>
          <a:lstStyle/>
          <a:p>
            <a:endParaRPr lang="en-US"/>
          </a:p>
        </p:txBody>
      </p:sp>
      <p:sp>
        <p:nvSpPr>
          <p:cNvPr id="2060" name="Line 21"/>
          <p:cNvSpPr>
            <a:spLocks noChangeShapeType="1"/>
          </p:cNvSpPr>
          <p:nvPr/>
        </p:nvSpPr>
        <p:spPr bwMode="auto">
          <a:xfrm flipV="1">
            <a:off x="6781800" y="4800600"/>
            <a:ext cx="0" cy="1066800"/>
          </a:xfrm>
          <a:prstGeom prst="line">
            <a:avLst/>
          </a:prstGeom>
          <a:noFill/>
          <a:ln w="9525">
            <a:solidFill>
              <a:schemeClr val="tx1"/>
            </a:solidFill>
            <a:round/>
            <a:headEnd/>
            <a:tailEnd type="triangle" w="med" len="lg"/>
          </a:ln>
          <a:effectLst/>
        </p:spPr>
        <p:txBody>
          <a:bodyPr/>
          <a:lstStyle/>
          <a:p>
            <a:endParaRPr lang="en-US"/>
          </a:p>
        </p:txBody>
      </p:sp>
      <p:sp>
        <p:nvSpPr>
          <p:cNvPr id="2061" name="Line 22"/>
          <p:cNvSpPr>
            <a:spLocks noChangeShapeType="1"/>
          </p:cNvSpPr>
          <p:nvPr/>
        </p:nvSpPr>
        <p:spPr bwMode="auto">
          <a:xfrm flipH="1">
            <a:off x="6324600" y="5867400"/>
            <a:ext cx="457200" cy="609600"/>
          </a:xfrm>
          <a:prstGeom prst="line">
            <a:avLst/>
          </a:prstGeom>
          <a:noFill/>
          <a:ln w="9525">
            <a:solidFill>
              <a:schemeClr val="tx1"/>
            </a:solidFill>
            <a:round/>
            <a:headEnd/>
            <a:tailEnd type="triangle" w="med" len="lg"/>
          </a:ln>
          <a:effectLst/>
        </p:spPr>
        <p:txBody>
          <a:bodyPr/>
          <a:lstStyle/>
          <a:p>
            <a:endParaRPr lang="en-US"/>
          </a:p>
        </p:txBody>
      </p:sp>
      <p:sp>
        <p:nvSpPr>
          <p:cNvPr id="2062" name="Text Box 23"/>
          <p:cNvSpPr txBox="1">
            <a:spLocks noChangeArrowheads="1"/>
          </p:cNvSpPr>
          <p:nvPr/>
        </p:nvSpPr>
        <p:spPr bwMode="auto">
          <a:xfrm>
            <a:off x="7756525" y="5675313"/>
            <a:ext cx="298450" cy="366712"/>
          </a:xfrm>
          <a:prstGeom prst="rect">
            <a:avLst/>
          </a:prstGeom>
          <a:noFill/>
          <a:ln w="9525">
            <a:noFill/>
            <a:miter lim="800000"/>
            <a:headEnd/>
            <a:tailEnd type="none" w="med" len="lg"/>
          </a:ln>
          <a:effectLst/>
        </p:spPr>
        <p:txBody>
          <a:bodyPr wrap="none">
            <a:spAutoFit/>
          </a:bodyPr>
          <a:lstStyle/>
          <a:p>
            <a:r>
              <a:rPr lang="en-US"/>
              <a:t>x</a:t>
            </a:r>
          </a:p>
        </p:txBody>
      </p:sp>
      <p:sp>
        <p:nvSpPr>
          <p:cNvPr id="2063" name="Text Box 24"/>
          <p:cNvSpPr txBox="1">
            <a:spLocks noChangeArrowheads="1"/>
          </p:cNvSpPr>
          <p:nvPr/>
        </p:nvSpPr>
        <p:spPr bwMode="auto">
          <a:xfrm>
            <a:off x="6629400" y="4343400"/>
            <a:ext cx="298450" cy="366713"/>
          </a:xfrm>
          <a:prstGeom prst="rect">
            <a:avLst/>
          </a:prstGeom>
          <a:noFill/>
          <a:ln w="9525">
            <a:noFill/>
            <a:miter lim="800000"/>
            <a:headEnd/>
            <a:tailEnd type="none" w="med" len="lg"/>
          </a:ln>
          <a:effectLst/>
        </p:spPr>
        <p:txBody>
          <a:bodyPr wrap="none">
            <a:spAutoFit/>
          </a:bodyPr>
          <a:lstStyle/>
          <a:p>
            <a:r>
              <a:rPr lang="en-US"/>
              <a:t>y</a:t>
            </a:r>
          </a:p>
        </p:txBody>
      </p:sp>
      <p:sp>
        <p:nvSpPr>
          <p:cNvPr id="2064" name="Text Box 25"/>
          <p:cNvSpPr txBox="1">
            <a:spLocks noChangeArrowheads="1"/>
          </p:cNvSpPr>
          <p:nvPr/>
        </p:nvSpPr>
        <p:spPr bwMode="auto">
          <a:xfrm>
            <a:off x="6019800" y="6400800"/>
            <a:ext cx="298450" cy="366713"/>
          </a:xfrm>
          <a:prstGeom prst="rect">
            <a:avLst/>
          </a:prstGeom>
          <a:noFill/>
          <a:ln w="9525">
            <a:noFill/>
            <a:miter lim="800000"/>
            <a:headEnd/>
            <a:tailEnd type="none" w="med" len="lg"/>
          </a:ln>
          <a:effectLst/>
        </p:spPr>
        <p:txBody>
          <a:bodyPr wrap="none">
            <a:spAutoFit/>
          </a:bodyPr>
          <a:lstStyle/>
          <a:p>
            <a:r>
              <a:rPr lang="en-US"/>
              <a:t>z</a:t>
            </a:r>
          </a:p>
        </p:txBody>
      </p:sp>
      <p:sp>
        <p:nvSpPr>
          <p:cNvPr id="2065" name="Line 29"/>
          <p:cNvSpPr>
            <a:spLocks noChangeShapeType="1"/>
          </p:cNvSpPr>
          <p:nvPr/>
        </p:nvSpPr>
        <p:spPr bwMode="auto">
          <a:xfrm>
            <a:off x="6781800" y="5867400"/>
            <a:ext cx="381000" cy="0"/>
          </a:xfrm>
          <a:prstGeom prst="line">
            <a:avLst/>
          </a:prstGeom>
          <a:noFill/>
          <a:ln w="28575">
            <a:solidFill>
              <a:schemeClr val="tx1"/>
            </a:solidFill>
            <a:round/>
            <a:headEnd/>
            <a:tailEnd type="triangle" w="med" len="lg"/>
          </a:ln>
          <a:effectLst/>
        </p:spPr>
        <p:txBody>
          <a:bodyPr/>
          <a:lstStyle/>
          <a:p>
            <a:endParaRPr lang="en-US"/>
          </a:p>
        </p:txBody>
      </p:sp>
      <p:sp>
        <p:nvSpPr>
          <p:cNvPr id="2066" name="Line 30"/>
          <p:cNvSpPr>
            <a:spLocks noChangeShapeType="1"/>
          </p:cNvSpPr>
          <p:nvPr/>
        </p:nvSpPr>
        <p:spPr bwMode="auto">
          <a:xfrm flipV="1">
            <a:off x="6781800" y="5410200"/>
            <a:ext cx="0" cy="457200"/>
          </a:xfrm>
          <a:prstGeom prst="line">
            <a:avLst/>
          </a:prstGeom>
          <a:noFill/>
          <a:ln w="28575">
            <a:solidFill>
              <a:schemeClr val="tx1"/>
            </a:solidFill>
            <a:round/>
            <a:headEnd/>
            <a:tailEnd type="triangle" w="med" len="lg"/>
          </a:ln>
          <a:effectLst/>
        </p:spPr>
        <p:txBody>
          <a:bodyPr/>
          <a:lstStyle/>
          <a:p>
            <a:endParaRPr lang="en-US"/>
          </a:p>
        </p:txBody>
      </p:sp>
      <p:sp>
        <p:nvSpPr>
          <p:cNvPr id="2067" name="Line 31"/>
          <p:cNvSpPr>
            <a:spLocks noChangeShapeType="1"/>
          </p:cNvSpPr>
          <p:nvPr/>
        </p:nvSpPr>
        <p:spPr bwMode="auto">
          <a:xfrm flipH="1">
            <a:off x="6604000" y="5867400"/>
            <a:ext cx="177800" cy="246063"/>
          </a:xfrm>
          <a:prstGeom prst="line">
            <a:avLst/>
          </a:prstGeom>
          <a:noFill/>
          <a:ln w="28575">
            <a:solidFill>
              <a:schemeClr val="tx1"/>
            </a:solidFill>
            <a:round/>
            <a:headEnd/>
            <a:tailEnd type="triangle" w="med" len="lg"/>
          </a:ln>
          <a:effectLst/>
        </p:spPr>
        <p:txBody>
          <a:bodyPr/>
          <a:lstStyle/>
          <a:p>
            <a:endParaRPr lang="en-US"/>
          </a:p>
        </p:txBody>
      </p:sp>
      <p:sp>
        <p:nvSpPr>
          <p:cNvPr id="2068" name="Text Box 32"/>
          <p:cNvSpPr txBox="1">
            <a:spLocks noChangeArrowheads="1"/>
          </p:cNvSpPr>
          <p:nvPr/>
        </p:nvSpPr>
        <p:spPr bwMode="auto">
          <a:xfrm>
            <a:off x="7086600" y="5486400"/>
            <a:ext cx="387350" cy="366713"/>
          </a:xfrm>
          <a:prstGeom prst="rect">
            <a:avLst/>
          </a:prstGeom>
          <a:noFill/>
          <a:ln w="9525">
            <a:noFill/>
            <a:miter lim="800000"/>
            <a:headEnd/>
            <a:tailEnd type="none" w="med" len="lg"/>
          </a:ln>
          <a:effectLst/>
        </p:spPr>
        <p:txBody>
          <a:bodyPr wrap="none">
            <a:spAutoFit/>
          </a:bodyPr>
          <a:lstStyle/>
          <a:p>
            <a:r>
              <a:rPr lang="en-US" b="1"/>
              <a:t>e</a:t>
            </a:r>
            <a:r>
              <a:rPr lang="en-US" baseline="-25000"/>
              <a:t>x</a:t>
            </a:r>
            <a:endParaRPr lang="en-US"/>
          </a:p>
        </p:txBody>
      </p:sp>
      <p:sp>
        <p:nvSpPr>
          <p:cNvPr id="2069" name="Text Box 33"/>
          <p:cNvSpPr txBox="1">
            <a:spLocks noChangeArrowheads="1"/>
          </p:cNvSpPr>
          <p:nvPr/>
        </p:nvSpPr>
        <p:spPr bwMode="auto">
          <a:xfrm>
            <a:off x="6400800" y="5181600"/>
            <a:ext cx="387350" cy="366713"/>
          </a:xfrm>
          <a:prstGeom prst="rect">
            <a:avLst/>
          </a:prstGeom>
          <a:noFill/>
          <a:ln w="9525">
            <a:noFill/>
            <a:miter lim="800000"/>
            <a:headEnd/>
            <a:tailEnd type="none" w="med" len="lg"/>
          </a:ln>
          <a:effectLst/>
        </p:spPr>
        <p:txBody>
          <a:bodyPr>
            <a:spAutoFit/>
          </a:bodyPr>
          <a:lstStyle/>
          <a:p>
            <a:r>
              <a:rPr lang="en-US" b="1"/>
              <a:t>e</a:t>
            </a:r>
            <a:r>
              <a:rPr lang="en-US" baseline="-25000"/>
              <a:t>y</a:t>
            </a:r>
            <a:endParaRPr lang="en-US"/>
          </a:p>
        </p:txBody>
      </p:sp>
      <p:sp>
        <p:nvSpPr>
          <p:cNvPr id="2070" name="Text Box 34"/>
          <p:cNvSpPr txBox="1">
            <a:spLocks noChangeArrowheads="1"/>
          </p:cNvSpPr>
          <p:nvPr/>
        </p:nvSpPr>
        <p:spPr bwMode="auto">
          <a:xfrm>
            <a:off x="6553200" y="6019800"/>
            <a:ext cx="387350" cy="366713"/>
          </a:xfrm>
          <a:prstGeom prst="rect">
            <a:avLst/>
          </a:prstGeom>
          <a:noFill/>
          <a:ln w="9525">
            <a:noFill/>
            <a:miter lim="800000"/>
            <a:headEnd/>
            <a:tailEnd type="none" w="med" len="lg"/>
          </a:ln>
          <a:effectLst/>
        </p:spPr>
        <p:txBody>
          <a:bodyPr wrap="none">
            <a:spAutoFit/>
          </a:bodyPr>
          <a:lstStyle/>
          <a:p>
            <a:r>
              <a:rPr lang="en-US" b="1"/>
              <a:t>e</a:t>
            </a:r>
            <a:r>
              <a:rPr lang="en-US" baseline="-25000"/>
              <a:t>z</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3489325" y="265113"/>
            <a:ext cx="1746250" cy="366712"/>
          </a:xfrm>
          <a:prstGeom prst="rect">
            <a:avLst/>
          </a:prstGeom>
          <a:noFill/>
          <a:ln w="9525">
            <a:noFill/>
            <a:miter lim="800000"/>
            <a:headEnd/>
            <a:tailEnd type="none" w="med" len="lg"/>
          </a:ln>
          <a:effectLst/>
        </p:spPr>
        <p:txBody>
          <a:bodyPr wrap="none">
            <a:spAutoFit/>
          </a:bodyPr>
          <a:lstStyle/>
          <a:p>
            <a:r>
              <a:rPr lang="en-US">
                <a:solidFill>
                  <a:srgbClr val="CC3300"/>
                </a:solidFill>
              </a:rPr>
              <a:t>2-D Equilibrium</a:t>
            </a:r>
          </a:p>
        </p:txBody>
      </p:sp>
      <p:sp>
        <p:nvSpPr>
          <p:cNvPr id="3075" name="Text Box 5"/>
          <p:cNvSpPr txBox="1">
            <a:spLocks noChangeArrowheads="1"/>
          </p:cNvSpPr>
          <p:nvPr/>
        </p:nvSpPr>
        <p:spPr bwMode="auto">
          <a:xfrm>
            <a:off x="1127125" y="1027113"/>
            <a:ext cx="3292475" cy="1190625"/>
          </a:xfrm>
          <a:prstGeom prst="rect">
            <a:avLst/>
          </a:prstGeom>
          <a:noFill/>
          <a:ln w="9525">
            <a:noFill/>
            <a:miter lim="800000"/>
            <a:headEnd/>
            <a:tailEnd type="none" w="med" len="lg"/>
          </a:ln>
          <a:effectLst/>
        </p:spPr>
        <p:txBody>
          <a:bodyPr>
            <a:spAutoFit/>
          </a:bodyPr>
          <a:lstStyle/>
          <a:p>
            <a:r>
              <a:rPr lang="en-US"/>
              <a:t>For 2-D force-couple systems</a:t>
            </a:r>
          </a:p>
          <a:p>
            <a:r>
              <a:rPr lang="en-US"/>
              <a:t>the only non-zero equilibrium equations are the three scalar equations</a:t>
            </a:r>
          </a:p>
        </p:txBody>
      </p:sp>
      <p:sp>
        <p:nvSpPr>
          <p:cNvPr id="3076" name="Line 6"/>
          <p:cNvSpPr>
            <a:spLocks noChangeShapeType="1"/>
          </p:cNvSpPr>
          <p:nvPr/>
        </p:nvSpPr>
        <p:spPr bwMode="auto">
          <a:xfrm>
            <a:off x="5181600" y="3105150"/>
            <a:ext cx="2087563" cy="0"/>
          </a:xfrm>
          <a:prstGeom prst="line">
            <a:avLst/>
          </a:prstGeom>
          <a:noFill/>
          <a:ln w="9525">
            <a:solidFill>
              <a:schemeClr val="tx1"/>
            </a:solidFill>
            <a:round/>
            <a:headEnd/>
            <a:tailEnd type="triangle" w="med" len="med"/>
          </a:ln>
          <a:effectLst/>
        </p:spPr>
        <p:txBody>
          <a:bodyPr/>
          <a:lstStyle/>
          <a:p>
            <a:endParaRPr lang="en-US"/>
          </a:p>
        </p:txBody>
      </p:sp>
      <p:sp>
        <p:nvSpPr>
          <p:cNvPr id="3077" name="Line 7"/>
          <p:cNvSpPr>
            <a:spLocks noChangeShapeType="1"/>
          </p:cNvSpPr>
          <p:nvPr/>
        </p:nvSpPr>
        <p:spPr bwMode="auto">
          <a:xfrm flipV="1">
            <a:off x="5181600" y="1447800"/>
            <a:ext cx="0" cy="1657350"/>
          </a:xfrm>
          <a:prstGeom prst="line">
            <a:avLst/>
          </a:prstGeom>
          <a:noFill/>
          <a:ln w="9525">
            <a:solidFill>
              <a:schemeClr val="tx1"/>
            </a:solidFill>
            <a:round/>
            <a:headEnd/>
            <a:tailEnd type="triangle" w="med" len="med"/>
          </a:ln>
          <a:effectLst/>
        </p:spPr>
        <p:txBody>
          <a:bodyPr/>
          <a:lstStyle/>
          <a:p>
            <a:endParaRPr lang="en-US"/>
          </a:p>
        </p:txBody>
      </p:sp>
      <p:sp>
        <p:nvSpPr>
          <p:cNvPr id="3078" name="Text Box 8"/>
          <p:cNvSpPr txBox="1">
            <a:spLocks noChangeArrowheads="1"/>
          </p:cNvSpPr>
          <p:nvPr/>
        </p:nvSpPr>
        <p:spPr bwMode="auto">
          <a:xfrm>
            <a:off x="7105650" y="3268663"/>
            <a:ext cx="298450" cy="366712"/>
          </a:xfrm>
          <a:prstGeom prst="rect">
            <a:avLst/>
          </a:prstGeom>
          <a:noFill/>
          <a:ln w="9525">
            <a:noFill/>
            <a:miter lim="800000"/>
            <a:headEnd/>
            <a:tailEnd/>
          </a:ln>
          <a:effectLst/>
        </p:spPr>
        <p:txBody>
          <a:bodyPr wrap="none">
            <a:spAutoFit/>
          </a:bodyPr>
          <a:lstStyle/>
          <a:p>
            <a:r>
              <a:rPr lang="en-US"/>
              <a:t>x</a:t>
            </a:r>
          </a:p>
        </p:txBody>
      </p:sp>
      <p:sp>
        <p:nvSpPr>
          <p:cNvPr id="3079" name="Text Box 9"/>
          <p:cNvSpPr txBox="1">
            <a:spLocks noChangeArrowheads="1"/>
          </p:cNvSpPr>
          <p:nvPr/>
        </p:nvSpPr>
        <p:spPr bwMode="auto">
          <a:xfrm>
            <a:off x="4657725" y="1108075"/>
            <a:ext cx="361950" cy="366713"/>
          </a:xfrm>
          <a:prstGeom prst="rect">
            <a:avLst/>
          </a:prstGeom>
          <a:noFill/>
          <a:ln w="9525">
            <a:noFill/>
            <a:miter lim="800000"/>
            <a:headEnd/>
            <a:tailEnd/>
          </a:ln>
          <a:effectLst/>
        </p:spPr>
        <p:txBody>
          <a:bodyPr wrap="none">
            <a:spAutoFit/>
          </a:bodyPr>
          <a:lstStyle/>
          <a:p>
            <a:r>
              <a:rPr lang="en-US"/>
              <a:t>y </a:t>
            </a:r>
          </a:p>
        </p:txBody>
      </p:sp>
      <p:sp>
        <p:nvSpPr>
          <p:cNvPr id="3080" name="Line 10"/>
          <p:cNvSpPr>
            <a:spLocks noChangeShapeType="1"/>
          </p:cNvSpPr>
          <p:nvPr/>
        </p:nvSpPr>
        <p:spPr bwMode="auto">
          <a:xfrm flipV="1">
            <a:off x="5324475" y="1879600"/>
            <a:ext cx="720725" cy="288925"/>
          </a:xfrm>
          <a:prstGeom prst="line">
            <a:avLst/>
          </a:prstGeom>
          <a:noFill/>
          <a:ln w="28575">
            <a:solidFill>
              <a:schemeClr val="tx1"/>
            </a:solidFill>
            <a:round/>
            <a:headEnd/>
            <a:tailEnd type="triangle" w="med" len="med"/>
          </a:ln>
          <a:effectLst/>
        </p:spPr>
        <p:txBody>
          <a:bodyPr/>
          <a:lstStyle/>
          <a:p>
            <a:endParaRPr lang="en-US"/>
          </a:p>
        </p:txBody>
      </p:sp>
      <p:sp>
        <p:nvSpPr>
          <p:cNvPr id="3081" name="Line 11"/>
          <p:cNvSpPr>
            <a:spLocks noChangeShapeType="1"/>
          </p:cNvSpPr>
          <p:nvPr/>
        </p:nvSpPr>
        <p:spPr bwMode="auto">
          <a:xfrm flipH="1" flipV="1">
            <a:off x="5900738" y="2239963"/>
            <a:ext cx="144462" cy="576262"/>
          </a:xfrm>
          <a:prstGeom prst="line">
            <a:avLst/>
          </a:prstGeom>
          <a:noFill/>
          <a:ln w="28575">
            <a:solidFill>
              <a:schemeClr val="tx1"/>
            </a:solidFill>
            <a:round/>
            <a:headEnd/>
            <a:tailEnd type="triangle" w="med" len="med"/>
          </a:ln>
          <a:effectLst/>
        </p:spPr>
        <p:txBody>
          <a:bodyPr/>
          <a:lstStyle/>
          <a:p>
            <a:endParaRPr lang="en-US"/>
          </a:p>
        </p:txBody>
      </p:sp>
      <p:sp>
        <p:nvSpPr>
          <p:cNvPr id="3082" name="Line 12"/>
          <p:cNvSpPr>
            <a:spLocks noChangeShapeType="1"/>
          </p:cNvSpPr>
          <p:nvPr/>
        </p:nvSpPr>
        <p:spPr bwMode="auto">
          <a:xfrm flipV="1">
            <a:off x="6405563" y="2024063"/>
            <a:ext cx="360362" cy="504825"/>
          </a:xfrm>
          <a:prstGeom prst="line">
            <a:avLst/>
          </a:prstGeom>
          <a:noFill/>
          <a:ln w="28575">
            <a:solidFill>
              <a:schemeClr val="tx1"/>
            </a:solidFill>
            <a:round/>
            <a:headEnd/>
            <a:tailEnd type="triangle" w="med" len="med"/>
          </a:ln>
          <a:effectLst/>
        </p:spPr>
        <p:txBody>
          <a:bodyPr/>
          <a:lstStyle/>
          <a:p>
            <a:endParaRPr lang="en-US"/>
          </a:p>
        </p:txBody>
      </p:sp>
      <p:sp>
        <p:nvSpPr>
          <p:cNvPr id="3083" name="Arc 13"/>
          <p:cNvSpPr>
            <a:spLocks/>
          </p:cNvSpPr>
          <p:nvPr/>
        </p:nvSpPr>
        <p:spPr bwMode="auto">
          <a:xfrm>
            <a:off x="7124700" y="1592263"/>
            <a:ext cx="246063" cy="431800"/>
          </a:xfrm>
          <a:custGeom>
            <a:avLst/>
            <a:gdLst>
              <a:gd name="T0" fmla="*/ 23587 w 23890"/>
              <a:gd name="T1" fmla="*/ 0 h 43200"/>
              <a:gd name="T2" fmla="*/ 0 w 23890"/>
              <a:gd name="T3" fmla="*/ 430581 h 43200"/>
              <a:gd name="T4" fmla="*/ 23587 w 23890"/>
              <a:gd name="T5" fmla="*/ 215900 h 43200"/>
              <a:gd name="T6" fmla="*/ 0 60000 65536"/>
              <a:gd name="T7" fmla="*/ 0 60000 65536"/>
              <a:gd name="T8" fmla="*/ 0 60000 65536"/>
            </a:gdLst>
            <a:ahLst/>
            <a:cxnLst>
              <a:cxn ang="T6">
                <a:pos x="T0" y="T1"/>
              </a:cxn>
              <a:cxn ang="T7">
                <a:pos x="T2" y="T3"/>
              </a:cxn>
              <a:cxn ang="T8">
                <a:pos x="T4" y="T5"/>
              </a:cxn>
            </a:cxnLst>
            <a:rect l="0" t="0" r="r" b="b"/>
            <a:pathLst>
              <a:path w="23890" h="43200" fill="none" extrusionOk="0">
                <a:moveTo>
                  <a:pt x="2289" y="0"/>
                </a:moveTo>
                <a:cubicBezTo>
                  <a:pt x="14219" y="0"/>
                  <a:pt x="23890" y="9670"/>
                  <a:pt x="23890" y="21600"/>
                </a:cubicBezTo>
                <a:cubicBezTo>
                  <a:pt x="23890" y="33529"/>
                  <a:pt x="14219" y="43200"/>
                  <a:pt x="2290" y="43200"/>
                </a:cubicBezTo>
                <a:cubicBezTo>
                  <a:pt x="1525" y="43200"/>
                  <a:pt x="760" y="43159"/>
                  <a:pt x="-1" y="43078"/>
                </a:cubicBezTo>
              </a:path>
              <a:path w="23890" h="43200" stroke="0" extrusionOk="0">
                <a:moveTo>
                  <a:pt x="2289" y="0"/>
                </a:moveTo>
                <a:cubicBezTo>
                  <a:pt x="14219" y="0"/>
                  <a:pt x="23890" y="9670"/>
                  <a:pt x="23890" y="21600"/>
                </a:cubicBezTo>
                <a:cubicBezTo>
                  <a:pt x="23890" y="33529"/>
                  <a:pt x="14219" y="43200"/>
                  <a:pt x="2290" y="43200"/>
                </a:cubicBezTo>
                <a:cubicBezTo>
                  <a:pt x="1525" y="43200"/>
                  <a:pt x="760" y="43159"/>
                  <a:pt x="-1" y="43078"/>
                </a:cubicBezTo>
                <a:lnTo>
                  <a:pt x="2290" y="21600"/>
                </a:lnTo>
                <a:lnTo>
                  <a:pt x="2289" y="0"/>
                </a:lnTo>
                <a:close/>
              </a:path>
            </a:pathLst>
          </a:custGeom>
          <a:noFill/>
          <a:ln w="28575">
            <a:solidFill>
              <a:schemeClr val="tx1"/>
            </a:solidFill>
            <a:round/>
            <a:headEnd/>
            <a:tailEnd type="triangle" w="med" len="med"/>
          </a:ln>
          <a:effectLst/>
        </p:spPr>
        <p:txBody>
          <a:bodyPr wrap="none" anchor="ctr"/>
          <a:lstStyle/>
          <a:p>
            <a:endParaRPr lang="en-US"/>
          </a:p>
        </p:txBody>
      </p:sp>
      <p:sp>
        <p:nvSpPr>
          <p:cNvPr id="3084" name="Arc 14"/>
          <p:cNvSpPr>
            <a:spLocks/>
          </p:cNvSpPr>
          <p:nvPr/>
        </p:nvSpPr>
        <p:spPr bwMode="auto">
          <a:xfrm rot="-9556217">
            <a:off x="7269163" y="2312988"/>
            <a:ext cx="246062" cy="431800"/>
          </a:xfrm>
          <a:custGeom>
            <a:avLst/>
            <a:gdLst>
              <a:gd name="T0" fmla="*/ 23587 w 23890"/>
              <a:gd name="T1" fmla="*/ 0 h 43200"/>
              <a:gd name="T2" fmla="*/ 0 w 23890"/>
              <a:gd name="T3" fmla="*/ 430581 h 43200"/>
              <a:gd name="T4" fmla="*/ 23587 w 23890"/>
              <a:gd name="T5" fmla="*/ 215900 h 43200"/>
              <a:gd name="T6" fmla="*/ 0 60000 65536"/>
              <a:gd name="T7" fmla="*/ 0 60000 65536"/>
              <a:gd name="T8" fmla="*/ 0 60000 65536"/>
            </a:gdLst>
            <a:ahLst/>
            <a:cxnLst>
              <a:cxn ang="T6">
                <a:pos x="T0" y="T1"/>
              </a:cxn>
              <a:cxn ang="T7">
                <a:pos x="T2" y="T3"/>
              </a:cxn>
              <a:cxn ang="T8">
                <a:pos x="T4" y="T5"/>
              </a:cxn>
            </a:cxnLst>
            <a:rect l="0" t="0" r="r" b="b"/>
            <a:pathLst>
              <a:path w="23890" h="43200" fill="none" extrusionOk="0">
                <a:moveTo>
                  <a:pt x="2289" y="0"/>
                </a:moveTo>
                <a:cubicBezTo>
                  <a:pt x="14219" y="0"/>
                  <a:pt x="23890" y="9670"/>
                  <a:pt x="23890" y="21600"/>
                </a:cubicBezTo>
                <a:cubicBezTo>
                  <a:pt x="23890" y="33529"/>
                  <a:pt x="14219" y="43200"/>
                  <a:pt x="2290" y="43200"/>
                </a:cubicBezTo>
                <a:cubicBezTo>
                  <a:pt x="1525" y="43200"/>
                  <a:pt x="760" y="43159"/>
                  <a:pt x="-1" y="43078"/>
                </a:cubicBezTo>
              </a:path>
              <a:path w="23890" h="43200" stroke="0" extrusionOk="0">
                <a:moveTo>
                  <a:pt x="2289" y="0"/>
                </a:moveTo>
                <a:cubicBezTo>
                  <a:pt x="14219" y="0"/>
                  <a:pt x="23890" y="9670"/>
                  <a:pt x="23890" y="21600"/>
                </a:cubicBezTo>
                <a:cubicBezTo>
                  <a:pt x="23890" y="33529"/>
                  <a:pt x="14219" y="43200"/>
                  <a:pt x="2290" y="43200"/>
                </a:cubicBezTo>
                <a:cubicBezTo>
                  <a:pt x="1525" y="43200"/>
                  <a:pt x="760" y="43159"/>
                  <a:pt x="-1" y="43078"/>
                </a:cubicBezTo>
                <a:lnTo>
                  <a:pt x="2290" y="21600"/>
                </a:lnTo>
                <a:lnTo>
                  <a:pt x="2289" y="0"/>
                </a:lnTo>
                <a:close/>
              </a:path>
            </a:pathLst>
          </a:custGeom>
          <a:noFill/>
          <a:ln w="28575">
            <a:solidFill>
              <a:schemeClr val="tx1"/>
            </a:solidFill>
            <a:round/>
            <a:headEnd/>
            <a:tailEnd type="triangle" w="med" len="med"/>
          </a:ln>
          <a:effectLst/>
        </p:spPr>
        <p:txBody>
          <a:bodyPr wrap="none" anchor="ctr"/>
          <a:lstStyle/>
          <a:p>
            <a:endParaRPr lang="en-US"/>
          </a:p>
        </p:txBody>
      </p:sp>
      <p:graphicFrame>
        <p:nvGraphicFramePr>
          <p:cNvPr id="3085" name="Object 15"/>
          <p:cNvGraphicFramePr>
            <a:graphicFrameLocks noChangeAspect="1"/>
          </p:cNvGraphicFramePr>
          <p:nvPr/>
        </p:nvGraphicFramePr>
        <p:xfrm>
          <a:off x="1219200" y="2590800"/>
          <a:ext cx="2454275" cy="1293813"/>
        </p:xfrm>
        <a:graphic>
          <a:graphicData uri="http://schemas.openxmlformats.org/presentationml/2006/ole">
            <mc:AlternateContent xmlns:mc="http://schemas.openxmlformats.org/markup-compatibility/2006">
              <mc:Choice xmlns:v="urn:schemas-microsoft-com:vml" Requires="v">
                <p:oleObj name="Equation" r:id="rId3" imgW="1371600" imgH="723900" progId="Equation.DSMT4">
                  <p:embed/>
                </p:oleObj>
              </mc:Choice>
              <mc:Fallback>
                <p:oleObj name="Equation" r:id="rId3" imgW="1371600" imgH="723900" progId="Equation.DSMT4">
                  <p:embed/>
                  <p:pic>
                    <p:nvPicPr>
                      <p:cNvPr id="0"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2590800"/>
                        <a:ext cx="2454275" cy="12938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6" name="Text Box 16"/>
          <p:cNvSpPr txBox="1">
            <a:spLocks noChangeArrowheads="1"/>
          </p:cNvSpPr>
          <p:nvPr/>
        </p:nvSpPr>
        <p:spPr bwMode="auto">
          <a:xfrm>
            <a:off x="685800" y="4191000"/>
            <a:ext cx="7635875" cy="641350"/>
          </a:xfrm>
          <a:prstGeom prst="rect">
            <a:avLst/>
          </a:prstGeom>
          <a:noFill/>
          <a:ln w="9525">
            <a:noFill/>
            <a:miter lim="800000"/>
            <a:headEnd/>
            <a:tailEnd type="none" w="med" len="lg"/>
          </a:ln>
          <a:effectLst/>
        </p:spPr>
        <p:txBody>
          <a:bodyPr>
            <a:spAutoFit/>
          </a:bodyPr>
          <a:lstStyle/>
          <a:p>
            <a:r>
              <a:rPr lang="en-US"/>
              <a:t>Note that the point we take moments about for either 2-D or 3-D systems is arbitrary. If we satisfy equilibrium</a:t>
            </a:r>
          </a:p>
        </p:txBody>
      </p:sp>
      <p:graphicFrame>
        <p:nvGraphicFramePr>
          <p:cNvPr id="3087" name="Object 17"/>
          <p:cNvGraphicFramePr>
            <a:graphicFrameLocks noChangeAspect="1"/>
          </p:cNvGraphicFramePr>
          <p:nvPr/>
        </p:nvGraphicFramePr>
        <p:xfrm>
          <a:off x="4648200" y="4572000"/>
          <a:ext cx="914400" cy="709613"/>
        </p:xfrm>
        <a:graphic>
          <a:graphicData uri="http://schemas.openxmlformats.org/presentationml/2006/ole">
            <mc:AlternateContent xmlns:mc="http://schemas.openxmlformats.org/markup-compatibility/2006">
              <mc:Choice xmlns:v="urn:schemas-microsoft-com:vml" Requires="v">
                <p:oleObj name="Equation" r:id="rId5" imgW="622030" imgH="482391" progId="Equation.DSMT4">
                  <p:embed/>
                </p:oleObj>
              </mc:Choice>
              <mc:Fallback>
                <p:oleObj name="Equation" r:id="rId5" imgW="622030" imgH="482391" progId="Equation.DSMT4">
                  <p:embed/>
                  <p:pic>
                    <p:nvPicPr>
                      <p:cNvPr id="0" name="Picture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4572000"/>
                        <a:ext cx="914400" cy="709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8" name="Text Box 18"/>
          <p:cNvSpPr txBox="1">
            <a:spLocks noChangeArrowheads="1"/>
          </p:cNvSpPr>
          <p:nvPr/>
        </p:nvSpPr>
        <p:spPr bwMode="auto">
          <a:xfrm>
            <a:off x="609600" y="5410200"/>
            <a:ext cx="7696200" cy="641350"/>
          </a:xfrm>
          <a:prstGeom prst="rect">
            <a:avLst/>
          </a:prstGeom>
          <a:noFill/>
          <a:ln w="9525">
            <a:noFill/>
            <a:miter lim="800000"/>
            <a:headEnd/>
            <a:tailEnd type="none" w="med" len="lg"/>
          </a:ln>
          <a:effectLst/>
        </p:spPr>
        <p:txBody>
          <a:bodyPr>
            <a:spAutoFit/>
          </a:bodyPr>
          <a:lstStyle/>
          <a:p>
            <a:r>
              <a:rPr lang="en-US"/>
              <a:t>where moments are taken about a point P, then it is easy to show that equilibrium is satisfied for moments taken about any other point Q:</a:t>
            </a:r>
          </a:p>
        </p:txBody>
      </p:sp>
      <p:graphicFrame>
        <p:nvGraphicFramePr>
          <p:cNvPr id="3089" name="Object 19"/>
          <p:cNvGraphicFramePr>
            <a:graphicFrameLocks noChangeAspect="1"/>
          </p:cNvGraphicFramePr>
          <p:nvPr/>
        </p:nvGraphicFramePr>
        <p:xfrm>
          <a:off x="3200400" y="6019800"/>
          <a:ext cx="933450" cy="709613"/>
        </p:xfrm>
        <a:graphic>
          <a:graphicData uri="http://schemas.openxmlformats.org/presentationml/2006/ole">
            <mc:AlternateContent xmlns:mc="http://schemas.openxmlformats.org/markup-compatibility/2006">
              <mc:Choice xmlns:v="urn:schemas-microsoft-com:vml" Requires="v">
                <p:oleObj name="Equation" r:id="rId7" imgW="634725" imgH="482391" progId="Equation.DSMT4">
                  <p:embed/>
                </p:oleObj>
              </mc:Choice>
              <mc:Fallback>
                <p:oleObj name="Equation" r:id="rId7" imgW="634725" imgH="482391" progId="Equation.DSMT4">
                  <p:embed/>
                  <p:pic>
                    <p:nvPicPr>
                      <p:cNvPr id="0" name="Picture 2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0400" y="6019800"/>
                        <a:ext cx="933450" cy="709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4"/>
          <p:cNvGraphicFramePr>
            <a:graphicFrameLocks noChangeAspect="1"/>
          </p:cNvGraphicFramePr>
          <p:nvPr/>
        </p:nvGraphicFramePr>
        <p:xfrm>
          <a:off x="2209800" y="1143000"/>
          <a:ext cx="1022350" cy="1295400"/>
        </p:xfrm>
        <a:graphic>
          <a:graphicData uri="http://schemas.openxmlformats.org/presentationml/2006/ole">
            <mc:AlternateContent xmlns:mc="http://schemas.openxmlformats.org/markup-compatibility/2006">
              <mc:Choice xmlns:v="urn:schemas-microsoft-com:vml" Requires="v">
                <p:oleObj name="Equation" r:id="rId3" imgW="571252" imgH="723586" progId="Equation.DSMT4">
                  <p:embed/>
                </p:oleObj>
              </mc:Choice>
              <mc:Fallback>
                <p:oleObj name="Equation" r:id="rId3" imgW="571252" imgH="723586" progId="Equation.DSMT4">
                  <p:embed/>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1143000"/>
                        <a:ext cx="1022350" cy="129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99" name="Object 5"/>
          <p:cNvGraphicFramePr>
            <a:graphicFrameLocks noChangeAspect="1"/>
          </p:cNvGraphicFramePr>
          <p:nvPr/>
        </p:nvGraphicFramePr>
        <p:xfrm>
          <a:off x="3810000" y="1219200"/>
          <a:ext cx="2286000" cy="1216025"/>
        </p:xfrm>
        <a:graphic>
          <a:graphicData uri="http://schemas.openxmlformats.org/presentationml/2006/ole">
            <mc:AlternateContent xmlns:mc="http://schemas.openxmlformats.org/markup-compatibility/2006">
              <mc:Choice xmlns:v="urn:schemas-microsoft-com:vml" Requires="v">
                <p:oleObj name="Equation" r:id="rId5" imgW="1384300" imgH="736600" progId="Equation.DSMT4">
                  <p:embed/>
                </p:oleObj>
              </mc:Choice>
              <mc:Fallback>
                <p:oleObj name="Equation" r:id="rId5" imgW="1384300" imgH="736600" progId="Equation.DSMT4">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0" y="1219200"/>
                        <a:ext cx="2286000" cy="1216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0" name="Text Box 6"/>
          <p:cNvSpPr txBox="1">
            <a:spLocks noChangeArrowheads="1"/>
          </p:cNvSpPr>
          <p:nvPr/>
        </p:nvSpPr>
        <p:spPr bwMode="auto">
          <a:xfrm>
            <a:off x="2879725" y="188913"/>
            <a:ext cx="2393950" cy="366712"/>
          </a:xfrm>
          <a:prstGeom prst="rect">
            <a:avLst/>
          </a:prstGeom>
          <a:noFill/>
          <a:ln w="9525">
            <a:noFill/>
            <a:miter lim="800000"/>
            <a:headEnd/>
            <a:tailEnd type="none" w="med" len="lg"/>
          </a:ln>
          <a:effectLst/>
        </p:spPr>
        <p:txBody>
          <a:bodyPr wrap="none">
            <a:spAutoFit/>
          </a:bodyPr>
          <a:lstStyle/>
          <a:p>
            <a:r>
              <a:rPr lang="en-US">
                <a:solidFill>
                  <a:srgbClr val="CC3300"/>
                </a:solidFill>
              </a:rPr>
              <a:t>Equilibrium Equations</a:t>
            </a:r>
          </a:p>
        </p:txBody>
      </p:sp>
      <p:sp>
        <p:nvSpPr>
          <p:cNvPr id="4101" name="Text Box 7"/>
          <p:cNvSpPr txBox="1">
            <a:spLocks noChangeArrowheads="1"/>
          </p:cNvSpPr>
          <p:nvPr/>
        </p:nvSpPr>
        <p:spPr bwMode="auto">
          <a:xfrm>
            <a:off x="593725" y="2932113"/>
            <a:ext cx="8093075" cy="1465262"/>
          </a:xfrm>
          <a:prstGeom prst="rect">
            <a:avLst/>
          </a:prstGeom>
          <a:noFill/>
          <a:ln w="9525">
            <a:noFill/>
            <a:miter lim="800000"/>
            <a:headEnd/>
            <a:tailEnd type="none" w="med" len="lg"/>
          </a:ln>
          <a:effectLst/>
        </p:spPr>
        <p:txBody>
          <a:bodyPr>
            <a:spAutoFit/>
          </a:bodyPr>
          <a:lstStyle/>
          <a:p>
            <a:r>
              <a:rPr lang="en-US" dirty="0"/>
              <a:t>In applying these equations, we must include </a:t>
            </a:r>
            <a:r>
              <a:rPr lang="en-US" u="sng" dirty="0"/>
              <a:t>all</a:t>
            </a:r>
            <a:r>
              <a:rPr lang="en-US" dirty="0"/>
              <a:t> forces and couples acting on a body. These are usually of two types:</a:t>
            </a:r>
          </a:p>
          <a:p>
            <a:r>
              <a:rPr lang="en-US" dirty="0"/>
              <a:t>(1) </a:t>
            </a:r>
            <a:r>
              <a:rPr lang="en-US" u="sng" dirty="0"/>
              <a:t>applied forces or couples</a:t>
            </a:r>
            <a:r>
              <a:rPr lang="en-US" dirty="0"/>
              <a:t>, some or all of which may be known</a:t>
            </a:r>
          </a:p>
          <a:p>
            <a:r>
              <a:rPr lang="en-US" dirty="0"/>
              <a:t>(2) </a:t>
            </a:r>
            <a:r>
              <a:rPr lang="en-US" u="sng" dirty="0"/>
              <a:t>reaction forces or couples</a:t>
            </a:r>
            <a:r>
              <a:rPr lang="en-US" dirty="0"/>
              <a:t> which arise from the body interacting with other bodies. These are generally unknown.</a:t>
            </a:r>
          </a:p>
        </p:txBody>
      </p:sp>
      <p:sp>
        <p:nvSpPr>
          <p:cNvPr id="4102" name="Text Box 8"/>
          <p:cNvSpPr txBox="1">
            <a:spLocks noChangeArrowheads="1"/>
          </p:cNvSpPr>
          <p:nvPr/>
        </p:nvSpPr>
        <p:spPr bwMode="auto">
          <a:xfrm>
            <a:off x="669925" y="4760913"/>
            <a:ext cx="8169275" cy="2031325"/>
          </a:xfrm>
          <a:prstGeom prst="rect">
            <a:avLst/>
          </a:prstGeom>
          <a:noFill/>
          <a:ln w="9525">
            <a:noFill/>
            <a:miter lim="800000"/>
            <a:headEnd/>
            <a:tailEnd type="none" w="med" len="lg"/>
          </a:ln>
          <a:effectLst/>
        </p:spPr>
        <p:txBody>
          <a:bodyPr>
            <a:spAutoFit/>
          </a:bodyPr>
          <a:lstStyle/>
          <a:p>
            <a:r>
              <a:rPr lang="en-US" dirty="0"/>
              <a:t>To ensure that we have included all the forces and couples in the equilibrium equations we typically remove all the physical interactions of a body with other bodies and  replace them with equivalent  reaction forces and couples. A diagram of all the forces acting on the body is called a </a:t>
            </a:r>
            <a:r>
              <a:rPr lang="en-US" u="sng" dirty="0"/>
              <a:t>free-body diagram</a:t>
            </a:r>
            <a:r>
              <a:rPr lang="en-US" dirty="0"/>
              <a:t>.</a:t>
            </a:r>
          </a:p>
          <a:p>
            <a:endParaRPr lang="en-US" dirty="0"/>
          </a:p>
          <a:p>
            <a:r>
              <a:rPr lang="en-US" dirty="0"/>
              <a:t>We can use the free body diagram(s) to directly solve an equilibrium problem</a:t>
            </a:r>
          </a:p>
          <a:p>
            <a:r>
              <a:rPr lang="en-US" dirty="0"/>
              <a:t>if we include all the pertinent dimensions in the diagram(s).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2514600" y="228600"/>
            <a:ext cx="3257550" cy="366713"/>
          </a:xfrm>
          <a:prstGeom prst="rect">
            <a:avLst/>
          </a:prstGeom>
          <a:noFill/>
          <a:ln w="9525">
            <a:noFill/>
            <a:miter lim="800000"/>
            <a:headEnd/>
            <a:tailEnd type="none" w="med" len="lg"/>
          </a:ln>
          <a:effectLst/>
        </p:spPr>
        <p:txBody>
          <a:bodyPr wrap="none">
            <a:spAutoFit/>
          </a:bodyPr>
          <a:lstStyle/>
          <a:p>
            <a:r>
              <a:rPr lang="en-US" dirty="0">
                <a:solidFill>
                  <a:srgbClr val="C00000"/>
                </a:solidFill>
              </a:rPr>
              <a:t>Reaction Forces and Couples </a:t>
            </a:r>
          </a:p>
        </p:txBody>
      </p:sp>
      <p:sp>
        <p:nvSpPr>
          <p:cNvPr id="5123" name="Text Box 5"/>
          <p:cNvSpPr txBox="1">
            <a:spLocks noChangeArrowheads="1"/>
          </p:cNvSpPr>
          <p:nvPr/>
        </p:nvSpPr>
        <p:spPr bwMode="auto">
          <a:xfrm>
            <a:off x="1066800" y="685800"/>
            <a:ext cx="7407275" cy="915988"/>
          </a:xfrm>
          <a:prstGeom prst="rect">
            <a:avLst/>
          </a:prstGeom>
          <a:noFill/>
          <a:ln w="9525">
            <a:noFill/>
            <a:miter lim="800000"/>
            <a:headEnd/>
            <a:tailEnd type="none" w="med" len="lg"/>
          </a:ln>
          <a:effectLst/>
        </p:spPr>
        <p:txBody>
          <a:bodyPr>
            <a:spAutoFit/>
          </a:bodyPr>
          <a:lstStyle/>
          <a:p>
            <a:r>
              <a:rPr lang="en-US" dirty="0"/>
              <a:t>Reaction forces and couples between bodies always occur in equal and opposite pairs if every body in a system of interconnected bodies is in equilibrium: </a:t>
            </a:r>
          </a:p>
        </p:txBody>
      </p:sp>
      <p:sp>
        <p:nvSpPr>
          <p:cNvPr id="40" name="Rectangle 39"/>
          <p:cNvSpPr/>
          <p:nvPr/>
        </p:nvSpPr>
        <p:spPr bwMode="auto">
          <a:xfrm>
            <a:off x="2895600" y="3048000"/>
            <a:ext cx="2667000" cy="228600"/>
          </a:xfrm>
          <a:prstGeom prst="rect">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42" name="Straight Arrow Connector 41"/>
          <p:cNvCxnSpPr/>
          <p:nvPr/>
        </p:nvCxnSpPr>
        <p:spPr bwMode="auto">
          <a:xfrm flipV="1">
            <a:off x="2590800" y="4876800"/>
            <a:ext cx="0" cy="457200"/>
          </a:xfrm>
          <a:prstGeom prst="straightConnector1">
            <a:avLst/>
          </a:prstGeom>
          <a:solidFill>
            <a:schemeClr val="bg1"/>
          </a:solidFill>
          <a:ln w="38100" cap="flat" cmpd="sng" algn="ctr">
            <a:solidFill>
              <a:srgbClr val="FF0000"/>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Straight Arrow Connector 43"/>
          <p:cNvCxnSpPr/>
          <p:nvPr/>
        </p:nvCxnSpPr>
        <p:spPr bwMode="auto">
          <a:xfrm flipV="1">
            <a:off x="5257800" y="4876800"/>
            <a:ext cx="0" cy="457200"/>
          </a:xfrm>
          <a:prstGeom prst="straightConnector1">
            <a:avLst/>
          </a:prstGeom>
          <a:solidFill>
            <a:schemeClr val="bg1"/>
          </a:solidFill>
          <a:ln w="38100" cap="flat" cmpd="sng" algn="ctr">
            <a:solidFill>
              <a:srgbClr val="FF0000"/>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Straight Arrow Connector 45"/>
          <p:cNvCxnSpPr/>
          <p:nvPr/>
        </p:nvCxnSpPr>
        <p:spPr bwMode="auto">
          <a:xfrm>
            <a:off x="4170744" y="2387278"/>
            <a:ext cx="0" cy="685800"/>
          </a:xfrm>
          <a:prstGeom prst="straightConnector1">
            <a:avLst/>
          </a:prstGeom>
          <a:solidFill>
            <a:schemeClr val="bg1"/>
          </a:solidFill>
          <a:ln w="381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Straight Connector 49"/>
          <p:cNvCxnSpPr/>
          <p:nvPr/>
        </p:nvCxnSpPr>
        <p:spPr bwMode="auto">
          <a:xfrm flipV="1">
            <a:off x="2895600" y="2667000"/>
            <a:ext cx="0" cy="22860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p:cNvCxnSpPr/>
          <p:nvPr/>
        </p:nvCxnSpPr>
        <p:spPr bwMode="auto">
          <a:xfrm flipV="1">
            <a:off x="5562600" y="2743200"/>
            <a:ext cx="0" cy="22860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Oval 57"/>
          <p:cNvSpPr/>
          <p:nvPr/>
        </p:nvSpPr>
        <p:spPr bwMode="auto">
          <a:xfrm>
            <a:off x="2895600" y="3276600"/>
            <a:ext cx="152400" cy="152400"/>
          </a:xfrm>
          <a:prstGeom prst="ellips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59" name="Oval 58"/>
          <p:cNvSpPr/>
          <p:nvPr/>
        </p:nvSpPr>
        <p:spPr bwMode="auto">
          <a:xfrm>
            <a:off x="5410200" y="3276600"/>
            <a:ext cx="152400" cy="152400"/>
          </a:xfrm>
          <a:prstGeom prst="ellips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61" name="Straight Connector 60"/>
          <p:cNvCxnSpPr/>
          <p:nvPr/>
        </p:nvCxnSpPr>
        <p:spPr bwMode="auto">
          <a:xfrm>
            <a:off x="2514600" y="3429000"/>
            <a:ext cx="914400" cy="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Straight Connector 62"/>
          <p:cNvCxnSpPr/>
          <p:nvPr/>
        </p:nvCxnSpPr>
        <p:spPr bwMode="auto">
          <a:xfrm>
            <a:off x="4953000" y="3429000"/>
            <a:ext cx="1066800" cy="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4" name="TextBox 63"/>
          <p:cNvSpPr txBox="1"/>
          <p:nvPr/>
        </p:nvSpPr>
        <p:spPr>
          <a:xfrm flipH="1">
            <a:off x="4038600" y="2057400"/>
            <a:ext cx="944881" cy="369332"/>
          </a:xfrm>
          <a:prstGeom prst="rect">
            <a:avLst/>
          </a:prstGeom>
          <a:noFill/>
        </p:spPr>
        <p:txBody>
          <a:bodyPr wrap="square" rtlCol="0">
            <a:spAutoFit/>
          </a:bodyPr>
          <a:lstStyle/>
          <a:p>
            <a:r>
              <a:rPr lang="en-US" dirty="0"/>
              <a:t>300 lb</a:t>
            </a:r>
          </a:p>
        </p:txBody>
      </p:sp>
      <p:sp>
        <p:nvSpPr>
          <p:cNvPr id="65" name="TextBox 64"/>
          <p:cNvSpPr txBox="1"/>
          <p:nvPr/>
        </p:nvSpPr>
        <p:spPr>
          <a:xfrm>
            <a:off x="525462" y="1704541"/>
            <a:ext cx="7407275" cy="646331"/>
          </a:xfrm>
          <a:prstGeom prst="rect">
            <a:avLst/>
          </a:prstGeom>
          <a:noFill/>
        </p:spPr>
        <p:txBody>
          <a:bodyPr wrap="square" rtlCol="0">
            <a:spAutoFit/>
          </a:bodyPr>
          <a:lstStyle/>
          <a:p>
            <a:r>
              <a:rPr lang="en-US" dirty="0">
                <a:solidFill>
                  <a:srgbClr val="C00000"/>
                </a:solidFill>
              </a:rPr>
              <a:t>Example 1: </a:t>
            </a:r>
            <a:r>
              <a:rPr lang="en-US" dirty="0"/>
              <a:t>consider a simply supported beam. Solve for the reactions at the supports</a:t>
            </a:r>
          </a:p>
        </p:txBody>
      </p:sp>
      <p:sp>
        <p:nvSpPr>
          <p:cNvPr id="66" name="Rectangle 65"/>
          <p:cNvSpPr/>
          <p:nvPr/>
        </p:nvSpPr>
        <p:spPr bwMode="auto">
          <a:xfrm>
            <a:off x="2590800" y="4648200"/>
            <a:ext cx="2667000" cy="228600"/>
          </a:xfrm>
          <a:prstGeom prst="rect">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67" name="Straight Arrow Connector 66"/>
          <p:cNvCxnSpPr/>
          <p:nvPr/>
        </p:nvCxnSpPr>
        <p:spPr bwMode="auto">
          <a:xfrm>
            <a:off x="3865944" y="3987478"/>
            <a:ext cx="0" cy="685800"/>
          </a:xfrm>
          <a:prstGeom prst="straightConnector1">
            <a:avLst/>
          </a:prstGeom>
          <a:solidFill>
            <a:schemeClr val="bg1"/>
          </a:solidFill>
          <a:ln w="381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Straight Connector 67"/>
          <p:cNvCxnSpPr/>
          <p:nvPr/>
        </p:nvCxnSpPr>
        <p:spPr bwMode="auto">
          <a:xfrm flipV="1">
            <a:off x="2590800" y="4267200"/>
            <a:ext cx="0" cy="22860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Straight Connector 69"/>
          <p:cNvCxnSpPr/>
          <p:nvPr/>
        </p:nvCxnSpPr>
        <p:spPr bwMode="auto">
          <a:xfrm flipV="1">
            <a:off x="5257800" y="4343400"/>
            <a:ext cx="0" cy="22860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2" name="TextBox 71"/>
          <p:cNvSpPr txBox="1"/>
          <p:nvPr/>
        </p:nvSpPr>
        <p:spPr>
          <a:xfrm flipH="1">
            <a:off x="3756658" y="3642465"/>
            <a:ext cx="944881" cy="369332"/>
          </a:xfrm>
          <a:prstGeom prst="rect">
            <a:avLst/>
          </a:prstGeom>
          <a:noFill/>
          <a:ln w="19050">
            <a:solidFill>
              <a:schemeClr val="bg1"/>
            </a:solidFill>
          </a:ln>
        </p:spPr>
        <p:txBody>
          <a:bodyPr wrap="square" rtlCol="0">
            <a:spAutoFit/>
          </a:bodyPr>
          <a:lstStyle/>
          <a:p>
            <a:r>
              <a:rPr lang="en-US" dirty="0"/>
              <a:t>300 lb</a:t>
            </a:r>
          </a:p>
        </p:txBody>
      </p:sp>
      <p:sp>
        <p:nvSpPr>
          <p:cNvPr id="73" name="TextBox 72"/>
          <p:cNvSpPr txBox="1"/>
          <p:nvPr/>
        </p:nvSpPr>
        <p:spPr>
          <a:xfrm>
            <a:off x="2570544" y="2920678"/>
            <a:ext cx="338554" cy="369332"/>
          </a:xfrm>
          <a:prstGeom prst="rect">
            <a:avLst/>
          </a:prstGeom>
          <a:noFill/>
        </p:spPr>
        <p:txBody>
          <a:bodyPr wrap="none" rtlCol="0">
            <a:spAutoFit/>
          </a:bodyPr>
          <a:lstStyle/>
          <a:p>
            <a:r>
              <a:rPr lang="en-US" dirty="0"/>
              <a:t>A</a:t>
            </a:r>
          </a:p>
        </p:txBody>
      </p:sp>
      <p:sp>
        <p:nvSpPr>
          <p:cNvPr id="74" name="TextBox 73"/>
          <p:cNvSpPr txBox="1"/>
          <p:nvPr/>
        </p:nvSpPr>
        <p:spPr>
          <a:xfrm>
            <a:off x="5601667" y="2937516"/>
            <a:ext cx="338554" cy="369332"/>
          </a:xfrm>
          <a:prstGeom prst="rect">
            <a:avLst/>
          </a:prstGeom>
          <a:noFill/>
        </p:spPr>
        <p:txBody>
          <a:bodyPr wrap="none" rtlCol="0">
            <a:spAutoFit/>
          </a:bodyPr>
          <a:lstStyle/>
          <a:p>
            <a:r>
              <a:rPr lang="en-US" dirty="0"/>
              <a:t>B</a:t>
            </a:r>
          </a:p>
        </p:txBody>
      </p:sp>
      <p:sp>
        <p:nvSpPr>
          <p:cNvPr id="75" name="TextBox 74"/>
          <p:cNvSpPr txBox="1"/>
          <p:nvPr/>
        </p:nvSpPr>
        <p:spPr>
          <a:xfrm>
            <a:off x="2660714" y="4934101"/>
            <a:ext cx="338554" cy="369332"/>
          </a:xfrm>
          <a:prstGeom prst="rect">
            <a:avLst/>
          </a:prstGeom>
          <a:noFill/>
        </p:spPr>
        <p:txBody>
          <a:bodyPr wrap="none" rtlCol="0">
            <a:spAutoFit/>
          </a:bodyPr>
          <a:lstStyle/>
          <a:p>
            <a:r>
              <a:rPr lang="en-US" dirty="0"/>
              <a:t>A</a:t>
            </a:r>
          </a:p>
        </p:txBody>
      </p:sp>
      <p:sp>
        <p:nvSpPr>
          <p:cNvPr id="76" name="TextBox 75"/>
          <p:cNvSpPr txBox="1"/>
          <p:nvPr/>
        </p:nvSpPr>
        <p:spPr>
          <a:xfrm>
            <a:off x="4838700" y="4939643"/>
            <a:ext cx="338554" cy="369332"/>
          </a:xfrm>
          <a:prstGeom prst="rect">
            <a:avLst/>
          </a:prstGeom>
          <a:noFill/>
        </p:spPr>
        <p:txBody>
          <a:bodyPr wrap="none" rtlCol="0">
            <a:spAutoFit/>
          </a:bodyPr>
          <a:lstStyle/>
          <a:p>
            <a:r>
              <a:rPr lang="en-US" dirty="0"/>
              <a:t>B</a:t>
            </a:r>
          </a:p>
        </p:txBody>
      </p:sp>
      <p:sp>
        <p:nvSpPr>
          <p:cNvPr id="77" name="TextBox 76"/>
          <p:cNvSpPr txBox="1"/>
          <p:nvPr/>
        </p:nvSpPr>
        <p:spPr>
          <a:xfrm>
            <a:off x="3352800" y="2362200"/>
            <a:ext cx="505267" cy="369332"/>
          </a:xfrm>
          <a:prstGeom prst="rect">
            <a:avLst/>
          </a:prstGeom>
          <a:noFill/>
        </p:spPr>
        <p:txBody>
          <a:bodyPr wrap="none" rtlCol="0">
            <a:spAutoFit/>
          </a:bodyPr>
          <a:lstStyle/>
          <a:p>
            <a:r>
              <a:rPr lang="en-US" dirty="0"/>
              <a:t>5 ft</a:t>
            </a:r>
          </a:p>
        </p:txBody>
      </p:sp>
      <p:sp>
        <p:nvSpPr>
          <p:cNvPr id="78" name="TextBox 77"/>
          <p:cNvSpPr txBox="1"/>
          <p:nvPr/>
        </p:nvSpPr>
        <p:spPr>
          <a:xfrm>
            <a:off x="4572000" y="2362200"/>
            <a:ext cx="505267" cy="369332"/>
          </a:xfrm>
          <a:prstGeom prst="rect">
            <a:avLst/>
          </a:prstGeom>
          <a:noFill/>
        </p:spPr>
        <p:txBody>
          <a:bodyPr wrap="none" rtlCol="0">
            <a:spAutoFit/>
          </a:bodyPr>
          <a:lstStyle/>
          <a:p>
            <a:r>
              <a:rPr lang="en-US" dirty="0"/>
              <a:t>5 ft</a:t>
            </a:r>
          </a:p>
        </p:txBody>
      </p:sp>
      <p:sp>
        <p:nvSpPr>
          <p:cNvPr id="79" name="TextBox 78"/>
          <p:cNvSpPr txBox="1"/>
          <p:nvPr/>
        </p:nvSpPr>
        <p:spPr>
          <a:xfrm>
            <a:off x="3072671" y="4006334"/>
            <a:ext cx="505267" cy="369332"/>
          </a:xfrm>
          <a:prstGeom prst="rect">
            <a:avLst/>
          </a:prstGeom>
          <a:noFill/>
        </p:spPr>
        <p:txBody>
          <a:bodyPr wrap="none" rtlCol="0">
            <a:spAutoFit/>
          </a:bodyPr>
          <a:lstStyle/>
          <a:p>
            <a:r>
              <a:rPr lang="en-US" dirty="0"/>
              <a:t>5 ft</a:t>
            </a:r>
          </a:p>
        </p:txBody>
      </p:sp>
      <p:sp>
        <p:nvSpPr>
          <p:cNvPr id="80" name="TextBox 79"/>
          <p:cNvSpPr txBox="1"/>
          <p:nvPr/>
        </p:nvSpPr>
        <p:spPr>
          <a:xfrm>
            <a:off x="4419600" y="3962400"/>
            <a:ext cx="505267" cy="369332"/>
          </a:xfrm>
          <a:prstGeom prst="rect">
            <a:avLst/>
          </a:prstGeom>
          <a:noFill/>
        </p:spPr>
        <p:txBody>
          <a:bodyPr wrap="none" rtlCol="0">
            <a:spAutoFit/>
          </a:bodyPr>
          <a:lstStyle/>
          <a:p>
            <a:r>
              <a:rPr lang="en-US" dirty="0"/>
              <a:t>5 ft</a:t>
            </a:r>
          </a:p>
        </p:txBody>
      </p:sp>
      <p:graphicFrame>
        <p:nvGraphicFramePr>
          <p:cNvPr id="81" name="Object 80"/>
          <p:cNvGraphicFramePr>
            <a:graphicFrameLocks noChangeAspect="1"/>
          </p:cNvGraphicFramePr>
          <p:nvPr>
            <p:extLst>
              <p:ext uri="{D42A27DB-BD31-4B8C-83A1-F6EECF244321}">
                <p14:modId xmlns:p14="http://schemas.microsoft.com/office/powerpoint/2010/main" val="1566217242"/>
              </p:ext>
            </p:extLst>
          </p:nvPr>
        </p:nvGraphicFramePr>
        <p:xfrm>
          <a:off x="6858000" y="3276600"/>
          <a:ext cx="1828800" cy="2996119"/>
        </p:xfrm>
        <a:graphic>
          <a:graphicData uri="http://schemas.openxmlformats.org/presentationml/2006/ole">
            <mc:AlternateContent xmlns:mc="http://schemas.openxmlformats.org/markup-compatibility/2006">
              <mc:Choice xmlns:v="urn:schemas-microsoft-com:vml" Requires="v">
                <p:oleObj name="Equation" r:id="rId3" imgW="1193760" imgH="1955520" progId="Equation.DSMT4">
                  <p:embed/>
                </p:oleObj>
              </mc:Choice>
              <mc:Fallback>
                <p:oleObj name="Equation" r:id="rId3" imgW="1193760" imgH="1955520" progId="Equation.DSMT4">
                  <p:embed/>
                  <p:pic>
                    <p:nvPicPr>
                      <p:cNvPr id="0" name="Picture 35"/>
                      <p:cNvPicPr>
                        <a:picLocks noChangeAspect="1" noChangeArrowheads="1"/>
                      </p:cNvPicPr>
                      <p:nvPr/>
                    </p:nvPicPr>
                    <p:blipFill>
                      <a:blip r:embed="rId4"/>
                      <a:srcRect/>
                      <a:stretch>
                        <a:fillRect/>
                      </a:stretch>
                    </p:blipFill>
                    <p:spPr bwMode="auto">
                      <a:xfrm>
                        <a:off x="6858000" y="3276600"/>
                        <a:ext cx="1828800" cy="29961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82" name="Group 81"/>
          <p:cNvGrpSpPr/>
          <p:nvPr/>
        </p:nvGrpSpPr>
        <p:grpSpPr>
          <a:xfrm>
            <a:off x="6477000" y="4038600"/>
            <a:ext cx="300082" cy="381000"/>
            <a:chOff x="5051871" y="3505994"/>
            <a:chExt cx="300082" cy="381000"/>
          </a:xfrm>
        </p:grpSpPr>
        <p:cxnSp>
          <p:nvCxnSpPr>
            <p:cNvPr id="83" name="Straight Arrow Connector 82"/>
            <p:cNvCxnSpPr/>
            <p:nvPr/>
          </p:nvCxnSpPr>
          <p:spPr>
            <a:xfrm rot="5400000" flipH="1" flipV="1">
              <a:off x="5143500" y="3695700"/>
              <a:ext cx="381000" cy="158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5051871" y="3512757"/>
              <a:ext cx="300082" cy="369332"/>
            </a:xfrm>
            <a:prstGeom prst="rect">
              <a:avLst/>
            </a:prstGeom>
            <a:noFill/>
          </p:spPr>
          <p:txBody>
            <a:bodyPr wrap="none" rtlCol="0">
              <a:spAutoFit/>
            </a:bodyPr>
            <a:lstStyle/>
            <a:p>
              <a:r>
                <a:rPr lang="en-US" dirty="0"/>
                <a:t>+</a:t>
              </a:r>
            </a:p>
          </p:txBody>
        </p:sp>
      </p:grpSp>
      <p:grpSp>
        <p:nvGrpSpPr>
          <p:cNvPr id="85" name="Group 84"/>
          <p:cNvGrpSpPr/>
          <p:nvPr/>
        </p:nvGrpSpPr>
        <p:grpSpPr>
          <a:xfrm>
            <a:off x="6477000" y="3200400"/>
            <a:ext cx="381000" cy="369332"/>
            <a:chOff x="1219200" y="381000"/>
            <a:chExt cx="381000" cy="369332"/>
          </a:xfrm>
        </p:grpSpPr>
        <p:cxnSp>
          <p:nvCxnSpPr>
            <p:cNvPr id="86" name="Straight Arrow Connector 85"/>
            <p:cNvCxnSpPr/>
            <p:nvPr/>
          </p:nvCxnSpPr>
          <p:spPr>
            <a:xfrm>
              <a:off x="1219200" y="701544"/>
              <a:ext cx="381000" cy="158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1264543" y="381000"/>
              <a:ext cx="300082" cy="369332"/>
            </a:xfrm>
            <a:prstGeom prst="rect">
              <a:avLst/>
            </a:prstGeom>
            <a:noFill/>
          </p:spPr>
          <p:txBody>
            <a:bodyPr wrap="none" rtlCol="0">
              <a:spAutoFit/>
            </a:bodyPr>
            <a:lstStyle/>
            <a:p>
              <a:r>
                <a:rPr lang="en-US" dirty="0"/>
                <a:t>+</a:t>
              </a:r>
            </a:p>
          </p:txBody>
        </p:sp>
      </p:grpSp>
      <p:grpSp>
        <p:nvGrpSpPr>
          <p:cNvPr id="88" name="Group 87"/>
          <p:cNvGrpSpPr/>
          <p:nvPr/>
        </p:nvGrpSpPr>
        <p:grpSpPr>
          <a:xfrm>
            <a:off x="6324600" y="4800600"/>
            <a:ext cx="442832" cy="369999"/>
            <a:chOff x="1172075" y="3342208"/>
            <a:chExt cx="442832" cy="369999"/>
          </a:xfrm>
        </p:grpSpPr>
        <p:sp>
          <p:nvSpPr>
            <p:cNvPr id="89" name="Arc 88"/>
            <p:cNvSpPr/>
            <p:nvPr/>
          </p:nvSpPr>
          <p:spPr>
            <a:xfrm>
              <a:off x="1172075" y="3369766"/>
              <a:ext cx="402373" cy="342441"/>
            </a:xfrm>
            <a:prstGeom prst="arc">
              <a:avLst>
                <a:gd name="adj1" fmla="val 14349729"/>
                <a:gd name="adj2" fmla="val 7295850"/>
              </a:avLst>
            </a:prstGeom>
            <a:ln w="127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TextBox 89"/>
            <p:cNvSpPr txBox="1"/>
            <p:nvPr/>
          </p:nvSpPr>
          <p:spPr>
            <a:xfrm flipH="1">
              <a:off x="1233907" y="3342208"/>
              <a:ext cx="381000" cy="369332"/>
            </a:xfrm>
            <a:prstGeom prst="rect">
              <a:avLst/>
            </a:prstGeom>
            <a:noFill/>
          </p:spPr>
          <p:txBody>
            <a:bodyPr wrap="square" rtlCol="0">
              <a:spAutoFit/>
            </a:bodyPr>
            <a:lstStyle/>
            <a:p>
              <a:r>
                <a:rPr lang="en-US" dirty="0"/>
                <a:t>+</a:t>
              </a:r>
            </a:p>
          </p:txBody>
        </p:sp>
      </p:grpSp>
      <p:sp>
        <p:nvSpPr>
          <p:cNvPr id="95" name="TextBox 94"/>
          <p:cNvSpPr txBox="1"/>
          <p:nvPr/>
        </p:nvSpPr>
        <p:spPr>
          <a:xfrm>
            <a:off x="6142440" y="2863334"/>
            <a:ext cx="300082" cy="369332"/>
          </a:xfrm>
          <a:prstGeom prst="rect">
            <a:avLst/>
          </a:prstGeom>
          <a:noFill/>
        </p:spPr>
        <p:txBody>
          <a:bodyPr wrap="none" rtlCol="0">
            <a:spAutoFit/>
          </a:bodyPr>
          <a:lstStyle/>
          <a:p>
            <a:r>
              <a:rPr lang="en-US" dirty="0"/>
              <a:t>x</a:t>
            </a:r>
          </a:p>
        </p:txBody>
      </p:sp>
      <p:sp>
        <p:nvSpPr>
          <p:cNvPr id="96" name="TextBox 95"/>
          <p:cNvSpPr txBox="1"/>
          <p:nvPr/>
        </p:nvSpPr>
        <p:spPr>
          <a:xfrm>
            <a:off x="2438400" y="2209800"/>
            <a:ext cx="300082" cy="369332"/>
          </a:xfrm>
          <a:prstGeom prst="rect">
            <a:avLst/>
          </a:prstGeom>
          <a:noFill/>
        </p:spPr>
        <p:txBody>
          <a:bodyPr wrap="none" rtlCol="0">
            <a:spAutoFit/>
          </a:bodyPr>
          <a:lstStyle/>
          <a:p>
            <a:r>
              <a:rPr lang="en-US" dirty="0"/>
              <a:t>y</a:t>
            </a:r>
          </a:p>
        </p:txBody>
      </p:sp>
      <p:sp>
        <p:nvSpPr>
          <p:cNvPr id="97" name="TextBox 96"/>
          <p:cNvSpPr txBox="1"/>
          <p:nvPr/>
        </p:nvSpPr>
        <p:spPr>
          <a:xfrm>
            <a:off x="70838" y="4094650"/>
            <a:ext cx="2428870" cy="646331"/>
          </a:xfrm>
          <a:prstGeom prst="rect">
            <a:avLst/>
          </a:prstGeom>
          <a:noFill/>
        </p:spPr>
        <p:txBody>
          <a:bodyPr wrap="none" rtlCol="0">
            <a:spAutoFit/>
          </a:bodyPr>
          <a:lstStyle/>
          <a:p>
            <a:r>
              <a:rPr lang="en-US" dirty="0"/>
              <a:t>This is a free-body </a:t>
            </a:r>
          </a:p>
          <a:p>
            <a:r>
              <a:rPr lang="en-US" dirty="0"/>
              <a:t>diagram of the beam !</a:t>
            </a:r>
          </a:p>
        </p:txBody>
      </p:sp>
      <p:cxnSp>
        <p:nvCxnSpPr>
          <p:cNvPr id="3" name="Straight Connector 2">
            <a:extLst>
              <a:ext uri="{FF2B5EF4-FFF2-40B4-BE49-F238E27FC236}">
                <a16:creationId xmlns:a16="http://schemas.microsoft.com/office/drawing/2014/main" id="{02C87938-CE04-45E2-B56D-4677D0E13A91}"/>
              </a:ext>
            </a:extLst>
          </p:cNvPr>
          <p:cNvCxnSpPr/>
          <p:nvPr/>
        </p:nvCxnSpPr>
        <p:spPr bwMode="auto">
          <a:xfrm>
            <a:off x="1981200" y="6272719"/>
            <a:ext cx="3713544" cy="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Straight Arrow Connector 4">
            <a:extLst>
              <a:ext uri="{FF2B5EF4-FFF2-40B4-BE49-F238E27FC236}">
                <a16:creationId xmlns:a16="http://schemas.microsoft.com/office/drawing/2014/main" id="{EBFC2F0B-0395-4EDD-AD6A-2BC66BD6515B}"/>
              </a:ext>
            </a:extLst>
          </p:cNvPr>
          <p:cNvCxnSpPr/>
          <p:nvPr/>
        </p:nvCxnSpPr>
        <p:spPr bwMode="auto">
          <a:xfrm>
            <a:off x="2590800" y="5715000"/>
            <a:ext cx="0" cy="557719"/>
          </a:xfrm>
          <a:prstGeom prst="straightConnector1">
            <a:avLst/>
          </a:prstGeom>
          <a:solidFill>
            <a:schemeClr val="bg1"/>
          </a:solidFill>
          <a:ln w="381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Arrow Connector 54">
            <a:extLst>
              <a:ext uri="{FF2B5EF4-FFF2-40B4-BE49-F238E27FC236}">
                <a16:creationId xmlns:a16="http://schemas.microsoft.com/office/drawing/2014/main" id="{0EB7BF45-9021-45A0-B56B-D7486CE80D7B}"/>
              </a:ext>
            </a:extLst>
          </p:cNvPr>
          <p:cNvCxnSpPr/>
          <p:nvPr/>
        </p:nvCxnSpPr>
        <p:spPr bwMode="auto">
          <a:xfrm>
            <a:off x="5230446" y="5715000"/>
            <a:ext cx="0" cy="557719"/>
          </a:xfrm>
          <a:prstGeom prst="straightConnector1">
            <a:avLst/>
          </a:prstGeom>
          <a:solidFill>
            <a:schemeClr val="bg1"/>
          </a:solidFill>
          <a:ln w="381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 name="TextBox 56">
            <a:extLst>
              <a:ext uri="{FF2B5EF4-FFF2-40B4-BE49-F238E27FC236}">
                <a16:creationId xmlns:a16="http://schemas.microsoft.com/office/drawing/2014/main" id="{EBDFCE3C-0A0B-4DA9-A7B0-8FCA53DF5A85}"/>
              </a:ext>
            </a:extLst>
          </p:cNvPr>
          <p:cNvSpPr txBox="1"/>
          <p:nvPr/>
        </p:nvSpPr>
        <p:spPr>
          <a:xfrm>
            <a:off x="2657940" y="5799881"/>
            <a:ext cx="319723" cy="369332"/>
          </a:xfrm>
          <a:prstGeom prst="rect">
            <a:avLst/>
          </a:prstGeom>
          <a:noFill/>
        </p:spPr>
        <p:txBody>
          <a:bodyPr wrap="square" rtlCol="0">
            <a:spAutoFit/>
          </a:bodyPr>
          <a:lstStyle/>
          <a:p>
            <a:r>
              <a:rPr lang="en-US" dirty="0"/>
              <a:t>A</a:t>
            </a:r>
          </a:p>
        </p:txBody>
      </p:sp>
      <p:sp>
        <p:nvSpPr>
          <p:cNvPr id="60" name="TextBox 59">
            <a:extLst>
              <a:ext uri="{FF2B5EF4-FFF2-40B4-BE49-F238E27FC236}">
                <a16:creationId xmlns:a16="http://schemas.microsoft.com/office/drawing/2014/main" id="{58619029-6F50-41D8-85B6-EAC4F0C9F95E}"/>
              </a:ext>
            </a:extLst>
          </p:cNvPr>
          <p:cNvSpPr txBox="1"/>
          <p:nvPr/>
        </p:nvSpPr>
        <p:spPr>
          <a:xfrm>
            <a:off x="4851433" y="5758794"/>
            <a:ext cx="338554" cy="369332"/>
          </a:xfrm>
          <a:prstGeom prst="rect">
            <a:avLst/>
          </a:prstGeom>
          <a:noFill/>
        </p:spPr>
        <p:txBody>
          <a:bodyPr wrap="none" rtlCol="0">
            <a:spAutoFit/>
          </a:bodyPr>
          <a:lstStyle/>
          <a:p>
            <a:r>
              <a:rPr lang="en-US" dirty="0"/>
              <a:t>B</a:t>
            </a:r>
          </a:p>
        </p:txBody>
      </p:sp>
      <p:sp>
        <p:nvSpPr>
          <p:cNvPr id="9" name="TextBox 8">
            <a:extLst>
              <a:ext uri="{FF2B5EF4-FFF2-40B4-BE49-F238E27FC236}">
                <a16:creationId xmlns:a16="http://schemas.microsoft.com/office/drawing/2014/main" id="{3FD496CA-B3D9-4AA6-A2F7-8D152F4E82DF}"/>
              </a:ext>
            </a:extLst>
          </p:cNvPr>
          <p:cNvSpPr txBox="1"/>
          <p:nvPr/>
        </p:nvSpPr>
        <p:spPr>
          <a:xfrm>
            <a:off x="73818" y="5344465"/>
            <a:ext cx="2932434" cy="1477328"/>
          </a:xfrm>
          <a:prstGeom prst="rect">
            <a:avLst/>
          </a:prstGeom>
          <a:noFill/>
        </p:spPr>
        <p:txBody>
          <a:bodyPr wrap="square" rtlCol="0">
            <a:spAutoFit/>
          </a:bodyPr>
          <a:lstStyle/>
          <a:p>
            <a:r>
              <a:rPr lang="en-US" dirty="0"/>
              <a:t>Here are the equal </a:t>
            </a:r>
          </a:p>
          <a:p>
            <a:r>
              <a:rPr lang="en-US" dirty="0"/>
              <a:t>and opposite reaction forces acting on </a:t>
            </a:r>
          </a:p>
          <a:p>
            <a:r>
              <a:rPr lang="en-US" dirty="0"/>
              <a:t>the ground. This is not a free body diagram. Why?</a:t>
            </a:r>
          </a:p>
        </p:txBody>
      </p:sp>
      <p:cxnSp>
        <p:nvCxnSpPr>
          <p:cNvPr id="4" name="Straight Connector 3">
            <a:extLst>
              <a:ext uri="{FF2B5EF4-FFF2-40B4-BE49-F238E27FC236}">
                <a16:creationId xmlns:a16="http://schemas.microsoft.com/office/drawing/2014/main" id="{769C9A6E-8796-4707-BC45-BF6BCC032008}"/>
              </a:ext>
            </a:extLst>
          </p:cNvPr>
          <p:cNvCxnSpPr/>
          <p:nvPr/>
        </p:nvCxnSpPr>
        <p:spPr bwMode="auto">
          <a:xfrm>
            <a:off x="6822425" y="6288657"/>
            <a:ext cx="1254775" cy="0"/>
          </a:xfrm>
          <a:prstGeom prst="line">
            <a:avLst/>
          </a:prstGeom>
          <a:solidFill>
            <a:schemeClr val="bg1"/>
          </a:solidFill>
          <a:ln w="19050" cap="flat" cmpd="sng" algn="ctr">
            <a:solidFill>
              <a:srgbClr val="FF0000"/>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Straight Arrow Connector 5">
            <a:extLst>
              <a:ext uri="{FF2B5EF4-FFF2-40B4-BE49-F238E27FC236}">
                <a16:creationId xmlns:a16="http://schemas.microsoft.com/office/drawing/2014/main" id="{1C06F27B-4135-2B8A-2A5F-2AAE8350B146}"/>
              </a:ext>
            </a:extLst>
          </p:cNvPr>
          <p:cNvCxnSpPr/>
          <p:nvPr/>
        </p:nvCxnSpPr>
        <p:spPr bwMode="auto">
          <a:xfrm>
            <a:off x="4201374" y="2815087"/>
            <a:ext cx="1300118" cy="0"/>
          </a:xfrm>
          <a:prstGeom prst="straightConnector1">
            <a:avLst/>
          </a:prstGeom>
          <a:solidFill>
            <a:schemeClr val="bg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Arrow Connector 7">
            <a:extLst>
              <a:ext uri="{FF2B5EF4-FFF2-40B4-BE49-F238E27FC236}">
                <a16:creationId xmlns:a16="http://schemas.microsoft.com/office/drawing/2014/main" id="{2FDA1FB7-E60A-C8D5-FA42-F29AA6B04F03}"/>
              </a:ext>
            </a:extLst>
          </p:cNvPr>
          <p:cNvCxnSpPr/>
          <p:nvPr/>
        </p:nvCxnSpPr>
        <p:spPr bwMode="auto">
          <a:xfrm>
            <a:off x="2956849" y="2809336"/>
            <a:ext cx="1137123" cy="0"/>
          </a:xfrm>
          <a:prstGeom prst="straightConnector1">
            <a:avLst/>
          </a:prstGeom>
          <a:solidFill>
            <a:schemeClr val="bg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11">
            <a:extLst>
              <a:ext uri="{FF2B5EF4-FFF2-40B4-BE49-F238E27FC236}">
                <a16:creationId xmlns:a16="http://schemas.microsoft.com/office/drawing/2014/main" id="{3A487624-21BE-DC1D-2D75-E164BA555467}"/>
              </a:ext>
            </a:extLst>
          </p:cNvPr>
          <p:cNvCxnSpPr/>
          <p:nvPr/>
        </p:nvCxnSpPr>
        <p:spPr bwMode="auto">
          <a:xfrm>
            <a:off x="2588441" y="4407932"/>
            <a:ext cx="1249531" cy="0"/>
          </a:xfrm>
          <a:prstGeom prst="straightConnector1">
            <a:avLst/>
          </a:prstGeom>
          <a:solidFill>
            <a:schemeClr val="bg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Arrow Connector 13">
            <a:extLst>
              <a:ext uri="{FF2B5EF4-FFF2-40B4-BE49-F238E27FC236}">
                <a16:creationId xmlns:a16="http://schemas.microsoft.com/office/drawing/2014/main" id="{3C93E49D-01D9-5D2A-15A6-1EA9A92CC669}"/>
              </a:ext>
            </a:extLst>
          </p:cNvPr>
          <p:cNvCxnSpPr/>
          <p:nvPr/>
        </p:nvCxnSpPr>
        <p:spPr bwMode="auto">
          <a:xfrm>
            <a:off x="3865944" y="4407932"/>
            <a:ext cx="1364502" cy="0"/>
          </a:xfrm>
          <a:prstGeom prst="straightConnector1">
            <a:avLst/>
          </a:prstGeom>
          <a:solidFill>
            <a:schemeClr val="bg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Arrow Connector 17">
            <a:extLst>
              <a:ext uri="{FF2B5EF4-FFF2-40B4-BE49-F238E27FC236}">
                <a16:creationId xmlns:a16="http://schemas.microsoft.com/office/drawing/2014/main" id="{ADBFE5A2-1AB3-2FC9-91FC-A75468C3F672}"/>
              </a:ext>
            </a:extLst>
          </p:cNvPr>
          <p:cNvCxnSpPr/>
          <p:nvPr/>
        </p:nvCxnSpPr>
        <p:spPr bwMode="auto">
          <a:xfrm>
            <a:off x="5676900" y="3255034"/>
            <a:ext cx="685800" cy="0"/>
          </a:xfrm>
          <a:prstGeom prst="straightConnector1">
            <a:avLst/>
          </a:prstGeom>
          <a:solidFill>
            <a:schemeClr val="bg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Arrow Connector 19">
            <a:extLst>
              <a:ext uri="{FF2B5EF4-FFF2-40B4-BE49-F238E27FC236}">
                <a16:creationId xmlns:a16="http://schemas.microsoft.com/office/drawing/2014/main" id="{9686384B-4CBE-9132-E376-E7A01007D179}"/>
              </a:ext>
            </a:extLst>
          </p:cNvPr>
          <p:cNvCxnSpPr/>
          <p:nvPr/>
        </p:nvCxnSpPr>
        <p:spPr bwMode="auto">
          <a:xfrm flipV="1">
            <a:off x="2895600" y="2252406"/>
            <a:ext cx="0" cy="348651"/>
          </a:xfrm>
          <a:prstGeom prst="straightConnector1">
            <a:avLst/>
          </a:prstGeom>
          <a:solidFill>
            <a:schemeClr val="bg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 name="Straight Connector 1">
            <a:extLst>
              <a:ext uri="{FF2B5EF4-FFF2-40B4-BE49-F238E27FC236}">
                <a16:creationId xmlns:a16="http://schemas.microsoft.com/office/drawing/2014/main" id="{879EF7C1-4EC7-C032-ED97-B82F0582DFEC}"/>
              </a:ext>
            </a:extLst>
          </p:cNvPr>
          <p:cNvCxnSpPr/>
          <p:nvPr/>
        </p:nvCxnSpPr>
        <p:spPr bwMode="auto">
          <a:xfrm>
            <a:off x="6839678" y="5909094"/>
            <a:ext cx="1254775" cy="0"/>
          </a:xfrm>
          <a:prstGeom prst="line">
            <a:avLst/>
          </a:prstGeom>
          <a:solidFill>
            <a:schemeClr val="bg1"/>
          </a:solidFill>
          <a:ln w="19050" cap="flat" cmpd="sng" algn="ctr">
            <a:solidFill>
              <a:srgbClr val="FF0000"/>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extBox 45"/>
          <p:cNvSpPr txBox="1"/>
          <p:nvPr/>
        </p:nvSpPr>
        <p:spPr>
          <a:xfrm flipH="1">
            <a:off x="532258" y="72648"/>
            <a:ext cx="5257800" cy="923330"/>
          </a:xfrm>
          <a:prstGeom prst="rect">
            <a:avLst/>
          </a:prstGeom>
          <a:noFill/>
        </p:spPr>
        <p:txBody>
          <a:bodyPr wrap="square" rtlCol="0">
            <a:spAutoFit/>
          </a:bodyPr>
          <a:lstStyle/>
          <a:p>
            <a:r>
              <a:rPr lang="en-US" dirty="0"/>
              <a:t>Now, imagine cutting the beam at 3 ft from A. Find the internal force and moment acting in the beam at that point </a:t>
            </a:r>
          </a:p>
        </p:txBody>
      </p:sp>
      <p:sp>
        <p:nvSpPr>
          <p:cNvPr id="47" name="Rectangle 46"/>
          <p:cNvSpPr/>
          <p:nvPr/>
        </p:nvSpPr>
        <p:spPr bwMode="auto">
          <a:xfrm>
            <a:off x="1816972" y="1699840"/>
            <a:ext cx="990600" cy="152400"/>
          </a:xfrm>
          <a:prstGeom prst="rect">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48" name="Rectangle 47"/>
          <p:cNvSpPr/>
          <p:nvPr/>
        </p:nvSpPr>
        <p:spPr bwMode="auto">
          <a:xfrm>
            <a:off x="5322172" y="1776040"/>
            <a:ext cx="2057400" cy="152400"/>
          </a:xfrm>
          <a:prstGeom prst="rect">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50" name="Straight Arrow Connector 49"/>
          <p:cNvCxnSpPr/>
          <p:nvPr/>
        </p:nvCxnSpPr>
        <p:spPr bwMode="auto">
          <a:xfrm flipV="1">
            <a:off x="1816972" y="1928440"/>
            <a:ext cx="0" cy="457200"/>
          </a:xfrm>
          <a:prstGeom prst="straightConnector1">
            <a:avLst/>
          </a:prstGeom>
          <a:solidFill>
            <a:schemeClr val="bg1"/>
          </a:solidFill>
          <a:ln w="38100" cap="flat" cmpd="sng" algn="ctr">
            <a:solidFill>
              <a:srgbClr val="FF0000"/>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 name="TextBox 50"/>
          <p:cNvSpPr txBox="1"/>
          <p:nvPr/>
        </p:nvSpPr>
        <p:spPr>
          <a:xfrm>
            <a:off x="1131172" y="2080840"/>
            <a:ext cx="569387" cy="369332"/>
          </a:xfrm>
          <a:prstGeom prst="rect">
            <a:avLst/>
          </a:prstGeom>
          <a:noFill/>
        </p:spPr>
        <p:txBody>
          <a:bodyPr wrap="none" rtlCol="0">
            <a:spAutoFit/>
          </a:bodyPr>
          <a:lstStyle/>
          <a:p>
            <a:r>
              <a:rPr lang="en-US" dirty="0"/>
              <a:t>150</a:t>
            </a:r>
          </a:p>
        </p:txBody>
      </p:sp>
      <p:cxnSp>
        <p:nvCxnSpPr>
          <p:cNvPr id="53" name="Straight Arrow Connector 52"/>
          <p:cNvCxnSpPr/>
          <p:nvPr/>
        </p:nvCxnSpPr>
        <p:spPr bwMode="auto">
          <a:xfrm>
            <a:off x="5931772" y="1219200"/>
            <a:ext cx="0" cy="533400"/>
          </a:xfrm>
          <a:prstGeom prst="straightConnector1">
            <a:avLst/>
          </a:prstGeom>
          <a:solidFill>
            <a:schemeClr val="bg1"/>
          </a:solidFill>
          <a:ln w="381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4" name="TextBox 53"/>
          <p:cNvSpPr txBox="1"/>
          <p:nvPr/>
        </p:nvSpPr>
        <p:spPr>
          <a:xfrm>
            <a:off x="5931772" y="1014040"/>
            <a:ext cx="569387" cy="369332"/>
          </a:xfrm>
          <a:prstGeom prst="rect">
            <a:avLst/>
          </a:prstGeom>
          <a:noFill/>
        </p:spPr>
        <p:txBody>
          <a:bodyPr wrap="none" rtlCol="0">
            <a:spAutoFit/>
          </a:bodyPr>
          <a:lstStyle/>
          <a:p>
            <a:r>
              <a:rPr lang="en-US" dirty="0"/>
              <a:t>300</a:t>
            </a:r>
          </a:p>
        </p:txBody>
      </p:sp>
      <p:cxnSp>
        <p:nvCxnSpPr>
          <p:cNvPr id="56" name="Straight Arrow Connector 55"/>
          <p:cNvCxnSpPr/>
          <p:nvPr/>
        </p:nvCxnSpPr>
        <p:spPr bwMode="auto">
          <a:xfrm flipV="1">
            <a:off x="7379572" y="2004640"/>
            <a:ext cx="0" cy="457200"/>
          </a:xfrm>
          <a:prstGeom prst="straightConnector1">
            <a:avLst/>
          </a:prstGeom>
          <a:solidFill>
            <a:schemeClr val="bg1"/>
          </a:solidFill>
          <a:ln w="38100" cap="flat" cmpd="sng" algn="ctr">
            <a:solidFill>
              <a:srgbClr val="FF0000"/>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Straight Arrow Connector 59"/>
          <p:cNvCxnSpPr/>
          <p:nvPr/>
        </p:nvCxnSpPr>
        <p:spPr bwMode="auto">
          <a:xfrm>
            <a:off x="2959972" y="1623640"/>
            <a:ext cx="0" cy="381000"/>
          </a:xfrm>
          <a:prstGeom prst="straightConnector1">
            <a:avLst/>
          </a:prstGeom>
          <a:solidFill>
            <a:schemeClr val="bg1"/>
          </a:solidFill>
          <a:ln w="38100" cap="flat" cmpd="sng" algn="ctr">
            <a:solidFill>
              <a:srgbClr val="FF0000"/>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Arc 60"/>
          <p:cNvSpPr/>
          <p:nvPr/>
        </p:nvSpPr>
        <p:spPr>
          <a:xfrm>
            <a:off x="2959972" y="1623640"/>
            <a:ext cx="402373" cy="342441"/>
          </a:xfrm>
          <a:prstGeom prst="arc">
            <a:avLst>
              <a:gd name="adj1" fmla="val 14349729"/>
              <a:gd name="adj2" fmla="val 7295850"/>
            </a:avLst>
          </a:prstGeom>
          <a:ln w="3810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TextBox 61"/>
          <p:cNvSpPr txBox="1"/>
          <p:nvPr/>
        </p:nvSpPr>
        <p:spPr>
          <a:xfrm>
            <a:off x="2121772" y="2058976"/>
            <a:ext cx="471604" cy="338554"/>
          </a:xfrm>
          <a:prstGeom prst="rect">
            <a:avLst/>
          </a:prstGeom>
          <a:noFill/>
        </p:spPr>
        <p:txBody>
          <a:bodyPr wrap="none" rtlCol="0">
            <a:spAutoFit/>
          </a:bodyPr>
          <a:lstStyle/>
          <a:p>
            <a:r>
              <a:rPr lang="en-US" sz="1600" dirty="0"/>
              <a:t>3 ft</a:t>
            </a:r>
          </a:p>
        </p:txBody>
      </p:sp>
      <p:cxnSp>
        <p:nvCxnSpPr>
          <p:cNvPr id="64" name="Straight Connector 63"/>
          <p:cNvCxnSpPr/>
          <p:nvPr/>
        </p:nvCxnSpPr>
        <p:spPr bwMode="auto">
          <a:xfrm>
            <a:off x="5322172" y="2080840"/>
            <a:ext cx="0" cy="22860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Straight Connector 65"/>
          <p:cNvCxnSpPr/>
          <p:nvPr/>
        </p:nvCxnSpPr>
        <p:spPr bwMode="auto">
          <a:xfrm>
            <a:off x="5855572" y="2080840"/>
            <a:ext cx="0" cy="22860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Straight Connector 67"/>
          <p:cNvCxnSpPr/>
          <p:nvPr/>
        </p:nvCxnSpPr>
        <p:spPr bwMode="auto">
          <a:xfrm>
            <a:off x="2807572" y="2004640"/>
            <a:ext cx="0" cy="30480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6" name="TextBox 75"/>
          <p:cNvSpPr txBox="1"/>
          <p:nvPr/>
        </p:nvSpPr>
        <p:spPr>
          <a:xfrm>
            <a:off x="5371025" y="2234949"/>
            <a:ext cx="471604" cy="338554"/>
          </a:xfrm>
          <a:prstGeom prst="rect">
            <a:avLst/>
          </a:prstGeom>
          <a:noFill/>
        </p:spPr>
        <p:txBody>
          <a:bodyPr wrap="none" rtlCol="0">
            <a:spAutoFit/>
          </a:bodyPr>
          <a:lstStyle/>
          <a:p>
            <a:r>
              <a:rPr lang="en-US" sz="1600" dirty="0"/>
              <a:t>2 ft</a:t>
            </a:r>
          </a:p>
        </p:txBody>
      </p:sp>
      <p:sp>
        <p:nvSpPr>
          <p:cNvPr id="77" name="TextBox 76"/>
          <p:cNvSpPr txBox="1"/>
          <p:nvPr/>
        </p:nvSpPr>
        <p:spPr>
          <a:xfrm>
            <a:off x="6470414" y="2233240"/>
            <a:ext cx="471604" cy="338554"/>
          </a:xfrm>
          <a:prstGeom prst="rect">
            <a:avLst/>
          </a:prstGeom>
          <a:noFill/>
        </p:spPr>
        <p:txBody>
          <a:bodyPr wrap="none" rtlCol="0">
            <a:spAutoFit/>
          </a:bodyPr>
          <a:lstStyle/>
          <a:p>
            <a:r>
              <a:rPr lang="en-US" sz="1600" dirty="0"/>
              <a:t>5 ft</a:t>
            </a:r>
          </a:p>
        </p:txBody>
      </p:sp>
      <p:cxnSp>
        <p:nvCxnSpPr>
          <p:cNvPr id="79" name="Straight Arrow Connector 78"/>
          <p:cNvCxnSpPr/>
          <p:nvPr/>
        </p:nvCxnSpPr>
        <p:spPr bwMode="auto">
          <a:xfrm flipV="1">
            <a:off x="5245972" y="1547440"/>
            <a:ext cx="0" cy="381000"/>
          </a:xfrm>
          <a:prstGeom prst="straightConnector1">
            <a:avLst/>
          </a:prstGeom>
          <a:solidFill>
            <a:schemeClr val="bg1"/>
          </a:solidFill>
          <a:ln w="38100" cap="flat" cmpd="sng" algn="ctr">
            <a:solidFill>
              <a:srgbClr val="FF0000"/>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Arc 79"/>
          <p:cNvSpPr/>
          <p:nvPr/>
        </p:nvSpPr>
        <p:spPr>
          <a:xfrm rot="10800000" flipV="1">
            <a:off x="4712572" y="1623640"/>
            <a:ext cx="403952" cy="342441"/>
          </a:xfrm>
          <a:prstGeom prst="arc">
            <a:avLst>
              <a:gd name="adj1" fmla="val 14349729"/>
              <a:gd name="adj2" fmla="val 7039379"/>
            </a:avLst>
          </a:prstGeom>
          <a:ln w="3810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TextBox 80"/>
          <p:cNvSpPr txBox="1"/>
          <p:nvPr/>
        </p:nvSpPr>
        <p:spPr>
          <a:xfrm>
            <a:off x="2807572" y="2004640"/>
            <a:ext cx="457200" cy="369332"/>
          </a:xfrm>
          <a:prstGeom prst="rect">
            <a:avLst/>
          </a:prstGeom>
          <a:noFill/>
        </p:spPr>
        <p:txBody>
          <a:bodyPr wrap="square" rtlCol="0">
            <a:spAutoFit/>
          </a:bodyPr>
          <a:lstStyle/>
          <a:p>
            <a:r>
              <a:rPr lang="en-US" dirty="0"/>
              <a:t>V</a:t>
            </a:r>
            <a:r>
              <a:rPr lang="en-US" baseline="-25000" dirty="0"/>
              <a:t>1</a:t>
            </a:r>
            <a:endParaRPr lang="en-US" dirty="0"/>
          </a:p>
        </p:txBody>
      </p:sp>
      <p:sp>
        <p:nvSpPr>
          <p:cNvPr id="82" name="TextBox 81"/>
          <p:cNvSpPr txBox="1"/>
          <p:nvPr/>
        </p:nvSpPr>
        <p:spPr>
          <a:xfrm flipH="1">
            <a:off x="2959972" y="1166440"/>
            <a:ext cx="640081" cy="369332"/>
          </a:xfrm>
          <a:prstGeom prst="rect">
            <a:avLst/>
          </a:prstGeom>
          <a:noFill/>
        </p:spPr>
        <p:txBody>
          <a:bodyPr wrap="square" rtlCol="0">
            <a:spAutoFit/>
          </a:bodyPr>
          <a:lstStyle/>
          <a:p>
            <a:r>
              <a:rPr lang="en-US" dirty="0"/>
              <a:t>M</a:t>
            </a:r>
            <a:r>
              <a:rPr lang="en-US" baseline="-25000" dirty="0"/>
              <a:t>1</a:t>
            </a:r>
            <a:endParaRPr lang="en-US" dirty="0"/>
          </a:p>
        </p:txBody>
      </p:sp>
      <p:sp>
        <p:nvSpPr>
          <p:cNvPr id="85" name="TextBox 84"/>
          <p:cNvSpPr txBox="1"/>
          <p:nvPr/>
        </p:nvSpPr>
        <p:spPr>
          <a:xfrm flipH="1">
            <a:off x="4788772" y="1928440"/>
            <a:ext cx="640081" cy="369332"/>
          </a:xfrm>
          <a:prstGeom prst="rect">
            <a:avLst/>
          </a:prstGeom>
          <a:noFill/>
        </p:spPr>
        <p:txBody>
          <a:bodyPr wrap="square" rtlCol="0">
            <a:spAutoFit/>
          </a:bodyPr>
          <a:lstStyle/>
          <a:p>
            <a:r>
              <a:rPr lang="en-US" dirty="0"/>
              <a:t>V</a:t>
            </a:r>
            <a:r>
              <a:rPr lang="en-US" baseline="-25000" dirty="0"/>
              <a:t>2</a:t>
            </a:r>
            <a:endParaRPr lang="en-US" dirty="0"/>
          </a:p>
        </p:txBody>
      </p:sp>
      <p:sp>
        <p:nvSpPr>
          <p:cNvPr id="86" name="TextBox 85"/>
          <p:cNvSpPr txBox="1"/>
          <p:nvPr/>
        </p:nvSpPr>
        <p:spPr>
          <a:xfrm>
            <a:off x="4636372" y="1242640"/>
            <a:ext cx="461986" cy="369332"/>
          </a:xfrm>
          <a:prstGeom prst="rect">
            <a:avLst/>
          </a:prstGeom>
          <a:noFill/>
        </p:spPr>
        <p:txBody>
          <a:bodyPr wrap="none" rtlCol="0">
            <a:spAutoFit/>
          </a:bodyPr>
          <a:lstStyle/>
          <a:p>
            <a:r>
              <a:rPr lang="en-US" dirty="0"/>
              <a:t>M</a:t>
            </a:r>
            <a:r>
              <a:rPr lang="en-US" baseline="-25000" dirty="0"/>
              <a:t>2</a:t>
            </a:r>
            <a:endParaRPr lang="en-US" dirty="0"/>
          </a:p>
        </p:txBody>
      </p:sp>
      <p:sp>
        <p:nvSpPr>
          <p:cNvPr id="87" name="TextBox 86"/>
          <p:cNvSpPr txBox="1"/>
          <p:nvPr/>
        </p:nvSpPr>
        <p:spPr>
          <a:xfrm>
            <a:off x="7531972" y="2080840"/>
            <a:ext cx="569387" cy="369332"/>
          </a:xfrm>
          <a:prstGeom prst="rect">
            <a:avLst/>
          </a:prstGeom>
          <a:noFill/>
        </p:spPr>
        <p:txBody>
          <a:bodyPr wrap="none" rtlCol="0">
            <a:spAutoFit/>
          </a:bodyPr>
          <a:lstStyle/>
          <a:p>
            <a:r>
              <a:rPr lang="en-US" dirty="0"/>
              <a:t>150</a:t>
            </a:r>
          </a:p>
        </p:txBody>
      </p:sp>
      <p:graphicFrame>
        <p:nvGraphicFramePr>
          <p:cNvPr id="88" name="Object 87"/>
          <p:cNvGraphicFramePr>
            <a:graphicFrameLocks noChangeAspect="1"/>
          </p:cNvGraphicFramePr>
          <p:nvPr>
            <p:extLst>
              <p:ext uri="{D42A27DB-BD31-4B8C-83A1-F6EECF244321}">
                <p14:modId xmlns:p14="http://schemas.microsoft.com/office/powerpoint/2010/main" val="3552877600"/>
              </p:ext>
            </p:extLst>
          </p:nvPr>
        </p:nvGraphicFramePr>
        <p:xfrm>
          <a:off x="1431155" y="4149910"/>
          <a:ext cx="1775604" cy="2314270"/>
        </p:xfrm>
        <a:graphic>
          <a:graphicData uri="http://schemas.openxmlformats.org/presentationml/2006/ole">
            <mc:AlternateContent xmlns:mc="http://schemas.openxmlformats.org/markup-compatibility/2006">
              <mc:Choice xmlns:v="urn:schemas-microsoft-com:vml" Requires="v">
                <p:oleObj name="Equation" r:id="rId3" imgW="1130040" imgH="1473120" progId="Equation.DSMT4">
                  <p:embed/>
                </p:oleObj>
              </mc:Choice>
              <mc:Fallback>
                <p:oleObj name="Equation" r:id="rId3" imgW="1130040" imgH="1473120" progId="Equation.DSMT4">
                  <p:embed/>
                  <p:pic>
                    <p:nvPicPr>
                      <p:cNvPr id="0" name="Picture 58"/>
                      <p:cNvPicPr>
                        <a:picLocks noChangeAspect="1" noChangeArrowheads="1"/>
                      </p:cNvPicPr>
                      <p:nvPr/>
                    </p:nvPicPr>
                    <p:blipFill>
                      <a:blip r:embed="rId4"/>
                      <a:srcRect/>
                      <a:stretch>
                        <a:fillRect/>
                      </a:stretch>
                    </p:blipFill>
                    <p:spPr bwMode="auto">
                      <a:xfrm>
                        <a:off x="1431155" y="4149910"/>
                        <a:ext cx="1775604" cy="2314270"/>
                      </a:xfrm>
                      <a:prstGeom prst="rect">
                        <a:avLst/>
                      </a:prstGeom>
                      <a:noFill/>
                    </p:spPr>
                  </p:pic>
                </p:oleObj>
              </mc:Fallback>
            </mc:AlternateContent>
          </a:graphicData>
        </a:graphic>
      </p:graphicFrame>
      <p:sp>
        <p:nvSpPr>
          <p:cNvPr id="90" name="TextBox 89"/>
          <p:cNvSpPr txBox="1"/>
          <p:nvPr/>
        </p:nvSpPr>
        <p:spPr>
          <a:xfrm>
            <a:off x="1512172" y="1471240"/>
            <a:ext cx="338554" cy="369332"/>
          </a:xfrm>
          <a:prstGeom prst="rect">
            <a:avLst/>
          </a:prstGeom>
          <a:noFill/>
        </p:spPr>
        <p:txBody>
          <a:bodyPr wrap="none" rtlCol="0">
            <a:spAutoFit/>
          </a:bodyPr>
          <a:lstStyle/>
          <a:p>
            <a:r>
              <a:rPr lang="en-US" dirty="0"/>
              <a:t>A</a:t>
            </a:r>
          </a:p>
        </p:txBody>
      </p:sp>
      <p:grpSp>
        <p:nvGrpSpPr>
          <p:cNvPr id="91" name="Group 90"/>
          <p:cNvGrpSpPr/>
          <p:nvPr/>
        </p:nvGrpSpPr>
        <p:grpSpPr>
          <a:xfrm>
            <a:off x="932887" y="4149910"/>
            <a:ext cx="300082" cy="381000"/>
            <a:chOff x="5051871" y="3505994"/>
            <a:chExt cx="300082" cy="381000"/>
          </a:xfrm>
        </p:grpSpPr>
        <p:cxnSp>
          <p:nvCxnSpPr>
            <p:cNvPr id="92" name="Straight Arrow Connector 91"/>
            <p:cNvCxnSpPr/>
            <p:nvPr/>
          </p:nvCxnSpPr>
          <p:spPr>
            <a:xfrm rot="5400000" flipH="1" flipV="1">
              <a:off x="5143500" y="3695700"/>
              <a:ext cx="381000" cy="158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5051871" y="3512757"/>
              <a:ext cx="300082" cy="369332"/>
            </a:xfrm>
            <a:prstGeom prst="rect">
              <a:avLst/>
            </a:prstGeom>
            <a:noFill/>
          </p:spPr>
          <p:txBody>
            <a:bodyPr wrap="none" rtlCol="0">
              <a:spAutoFit/>
            </a:bodyPr>
            <a:lstStyle/>
            <a:p>
              <a:r>
                <a:rPr lang="en-US" dirty="0"/>
                <a:t>+</a:t>
              </a:r>
            </a:p>
          </p:txBody>
        </p:sp>
      </p:grpSp>
      <p:grpSp>
        <p:nvGrpSpPr>
          <p:cNvPr id="94" name="Group 93"/>
          <p:cNvGrpSpPr/>
          <p:nvPr/>
        </p:nvGrpSpPr>
        <p:grpSpPr>
          <a:xfrm>
            <a:off x="934887" y="5265677"/>
            <a:ext cx="442832" cy="369999"/>
            <a:chOff x="1172075" y="3342208"/>
            <a:chExt cx="442832" cy="369999"/>
          </a:xfrm>
        </p:grpSpPr>
        <p:sp>
          <p:nvSpPr>
            <p:cNvPr id="95" name="Arc 94"/>
            <p:cNvSpPr/>
            <p:nvPr/>
          </p:nvSpPr>
          <p:spPr>
            <a:xfrm>
              <a:off x="1172075" y="3369766"/>
              <a:ext cx="402373" cy="342441"/>
            </a:xfrm>
            <a:prstGeom prst="arc">
              <a:avLst>
                <a:gd name="adj1" fmla="val 14349729"/>
                <a:gd name="adj2" fmla="val 7295850"/>
              </a:avLst>
            </a:prstGeom>
            <a:ln w="127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TextBox 95"/>
            <p:cNvSpPr txBox="1"/>
            <p:nvPr/>
          </p:nvSpPr>
          <p:spPr>
            <a:xfrm flipH="1">
              <a:off x="1233907" y="3342208"/>
              <a:ext cx="381000" cy="369332"/>
            </a:xfrm>
            <a:prstGeom prst="rect">
              <a:avLst/>
            </a:prstGeom>
            <a:noFill/>
          </p:spPr>
          <p:txBody>
            <a:bodyPr wrap="square" rtlCol="0">
              <a:spAutoFit/>
            </a:bodyPr>
            <a:lstStyle/>
            <a:p>
              <a:r>
                <a:rPr lang="en-US" dirty="0"/>
                <a:t>+</a:t>
              </a:r>
            </a:p>
          </p:txBody>
        </p:sp>
      </p:grpSp>
      <p:graphicFrame>
        <p:nvGraphicFramePr>
          <p:cNvPr id="97" name="Object 96"/>
          <p:cNvGraphicFramePr>
            <a:graphicFrameLocks noChangeAspect="1"/>
          </p:cNvGraphicFramePr>
          <p:nvPr>
            <p:extLst>
              <p:ext uri="{D42A27DB-BD31-4B8C-83A1-F6EECF244321}">
                <p14:modId xmlns:p14="http://schemas.microsoft.com/office/powerpoint/2010/main" val="3917659105"/>
              </p:ext>
            </p:extLst>
          </p:nvPr>
        </p:nvGraphicFramePr>
        <p:xfrm>
          <a:off x="5426505" y="3950629"/>
          <a:ext cx="3031027" cy="2441545"/>
        </p:xfrm>
        <a:graphic>
          <a:graphicData uri="http://schemas.openxmlformats.org/presentationml/2006/ole">
            <mc:AlternateContent xmlns:mc="http://schemas.openxmlformats.org/markup-compatibility/2006">
              <mc:Choice xmlns:v="urn:schemas-microsoft-com:vml" Requires="v">
                <p:oleObj name="Equation" r:id="rId5" imgW="1828800" imgH="1473120" progId="Equation.DSMT4">
                  <p:embed/>
                </p:oleObj>
              </mc:Choice>
              <mc:Fallback>
                <p:oleObj name="Equation" r:id="rId5" imgW="1828800" imgH="1473120" progId="Equation.DSMT4">
                  <p:embed/>
                  <p:pic>
                    <p:nvPicPr>
                      <p:cNvPr id="0" name="Object 58"/>
                      <p:cNvPicPr>
                        <a:picLocks noChangeAspect="1" noChangeArrowheads="1"/>
                      </p:cNvPicPr>
                      <p:nvPr/>
                    </p:nvPicPr>
                    <p:blipFill>
                      <a:blip r:embed="rId6"/>
                      <a:srcRect/>
                      <a:stretch>
                        <a:fillRect/>
                      </a:stretch>
                    </p:blipFill>
                    <p:spPr bwMode="auto">
                      <a:xfrm>
                        <a:off x="5426505" y="3950629"/>
                        <a:ext cx="3031027" cy="2441545"/>
                      </a:xfrm>
                      <a:prstGeom prst="rect">
                        <a:avLst/>
                      </a:prstGeom>
                      <a:noFill/>
                    </p:spPr>
                  </p:pic>
                </p:oleObj>
              </mc:Fallback>
            </mc:AlternateContent>
          </a:graphicData>
        </a:graphic>
      </p:graphicFrame>
      <p:grpSp>
        <p:nvGrpSpPr>
          <p:cNvPr id="98" name="Group 97"/>
          <p:cNvGrpSpPr/>
          <p:nvPr/>
        </p:nvGrpSpPr>
        <p:grpSpPr>
          <a:xfrm>
            <a:off x="4876800" y="3962400"/>
            <a:ext cx="300082" cy="381000"/>
            <a:chOff x="5051871" y="3505994"/>
            <a:chExt cx="300082" cy="381000"/>
          </a:xfrm>
        </p:grpSpPr>
        <p:cxnSp>
          <p:nvCxnSpPr>
            <p:cNvPr id="99" name="Straight Arrow Connector 98"/>
            <p:cNvCxnSpPr/>
            <p:nvPr/>
          </p:nvCxnSpPr>
          <p:spPr>
            <a:xfrm rot="5400000" flipH="1" flipV="1">
              <a:off x="5143500" y="3695700"/>
              <a:ext cx="381000" cy="158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0" name="TextBox 99"/>
            <p:cNvSpPr txBox="1"/>
            <p:nvPr/>
          </p:nvSpPr>
          <p:spPr>
            <a:xfrm>
              <a:off x="5051871" y="3512757"/>
              <a:ext cx="300082" cy="369332"/>
            </a:xfrm>
            <a:prstGeom prst="rect">
              <a:avLst/>
            </a:prstGeom>
            <a:noFill/>
          </p:spPr>
          <p:txBody>
            <a:bodyPr wrap="none" rtlCol="0">
              <a:spAutoFit/>
            </a:bodyPr>
            <a:lstStyle/>
            <a:p>
              <a:r>
                <a:rPr lang="en-US" dirty="0"/>
                <a:t>+</a:t>
              </a:r>
            </a:p>
          </p:txBody>
        </p:sp>
      </p:grpSp>
      <p:grpSp>
        <p:nvGrpSpPr>
          <p:cNvPr id="101" name="Group 100"/>
          <p:cNvGrpSpPr/>
          <p:nvPr/>
        </p:nvGrpSpPr>
        <p:grpSpPr>
          <a:xfrm>
            <a:off x="4867365" y="5158661"/>
            <a:ext cx="442832" cy="369999"/>
            <a:chOff x="1172075" y="3342208"/>
            <a:chExt cx="442832" cy="369999"/>
          </a:xfrm>
        </p:grpSpPr>
        <p:sp>
          <p:nvSpPr>
            <p:cNvPr id="102" name="Arc 101"/>
            <p:cNvSpPr/>
            <p:nvPr/>
          </p:nvSpPr>
          <p:spPr>
            <a:xfrm>
              <a:off x="1172075" y="3369766"/>
              <a:ext cx="402373" cy="342441"/>
            </a:xfrm>
            <a:prstGeom prst="arc">
              <a:avLst>
                <a:gd name="adj1" fmla="val 14349729"/>
                <a:gd name="adj2" fmla="val 7295850"/>
              </a:avLst>
            </a:prstGeom>
            <a:ln w="127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TextBox 102"/>
            <p:cNvSpPr txBox="1"/>
            <p:nvPr/>
          </p:nvSpPr>
          <p:spPr>
            <a:xfrm flipH="1">
              <a:off x="1233907" y="3342208"/>
              <a:ext cx="381000" cy="369332"/>
            </a:xfrm>
            <a:prstGeom prst="rect">
              <a:avLst/>
            </a:prstGeom>
            <a:noFill/>
          </p:spPr>
          <p:txBody>
            <a:bodyPr wrap="square" rtlCol="0">
              <a:spAutoFit/>
            </a:bodyPr>
            <a:lstStyle/>
            <a:p>
              <a:r>
                <a:rPr lang="en-US" dirty="0"/>
                <a:t>+</a:t>
              </a:r>
            </a:p>
          </p:txBody>
        </p:sp>
      </p:grpSp>
      <p:sp>
        <p:nvSpPr>
          <p:cNvPr id="104" name="TextBox 103"/>
          <p:cNvSpPr txBox="1"/>
          <p:nvPr/>
        </p:nvSpPr>
        <p:spPr>
          <a:xfrm>
            <a:off x="6846172" y="1014040"/>
            <a:ext cx="2082621" cy="646331"/>
          </a:xfrm>
          <a:prstGeom prst="rect">
            <a:avLst/>
          </a:prstGeom>
          <a:noFill/>
        </p:spPr>
        <p:txBody>
          <a:bodyPr wrap="none" rtlCol="0">
            <a:spAutoFit/>
          </a:bodyPr>
          <a:lstStyle/>
          <a:p>
            <a:r>
              <a:rPr lang="en-US" dirty="0"/>
              <a:t>This is a free-body</a:t>
            </a:r>
          </a:p>
          <a:p>
            <a:r>
              <a:rPr lang="en-US" dirty="0"/>
              <a:t>diagram</a:t>
            </a:r>
          </a:p>
        </p:txBody>
      </p:sp>
      <p:sp>
        <p:nvSpPr>
          <p:cNvPr id="105" name="TextBox 104"/>
          <p:cNvSpPr txBox="1"/>
          <p:nvPr/>
        </p:nvSpPr>
        <p:spPr>
          <a:xfrm>
            <a:off x="7455772" y="1547440"/>
            <a:ext cx="338554" cy="369332"/>
          </a:xfrm>
          <a:prstGeom prst="rect">
            <a:avLst/>
          </a:prstGeom>
          <a:noFill/>
        </p:spPr>
        <p:txBody>
          <a:bodyPr wrap="none" rtlCol="0">
            <a:spAutoFit/>
          </a:bodyPr>
          <a:lstStyle/>
          <a:p>
            <a:r>
              <a:rPr lang="en-US" dirty="0"/>
              <a:t>B</a:t>
            </a:r>
          </a:p>
        </p:txBody>
      </p:sp>
      <p:cxnSp>
        <p:nvCxnSpPr>
          <p:cNvPr id="107" name="Straight Connector 106"/>
          <p:cNvCxnSpPr/>
          <p:nvPr/>
        </p:nvCxnSpPr>
        <p:spPr bwMode="auto">
          <a:xfrm flipH="1" flipV="1">
            <a:off x="3417172" y="2080840"/>
            <a:ext cx="228600" cy="45720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9" name="Straight Connector 108"/>
          <p:cNvCxnSpPr/>
          <p:nvPr/>
        </p:nvCxnSpPr>
        <p:spPr bwMode="auto">
          <a:xfrm flipV="1">
            <a:off x="4407772" y="2080840"/>
            <a:ext cx="228600" cy="45720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0" name="TextBox 109"/>
          <p:cNvSpPr txBox="1"/>
          <p:nvPr/>
        </p:nvSpPr>
        <p:spPr>
          <a:xfrm>
            <a:off x="3016818" y="2511149"/>
            <a:ext cx="2438400" cy="923330"/>
          </a:xfrm>
          <a:prstGeom prst="rect">
            <a:avLst/>
          </a:prstGeom>
          <a:noFill/>
        </p:spPr>
        <p:txBody>
          <a:bodyPr wrap="square" rtlCol="0">
            <a:spAutoFit/>
          </a:bodyPr>
          <a:lstStyle/>
          <a:p>
            <a:r>
              <a:rPr lang="en-US" dirty="0"/>
              <a:t>these are internal reaction forces and couples</a:t>
            </a:r>
          </a:p>
        </p:txBody>
      </p:sp>
      <p:sp>
        <p:nvSpPr>
          <p:cNvPr id="112" name="TextBox 111"/>
          <p:cNvSpPr txBox="1"/>
          <p:nvPr/>
        </p:nvSpPr>
        <p:spPr>
          <a:xfrm>
            <a:off x="2312272" y="3456298"/>
            <a:ext cx="3288080" cy="369332"/>
          </a:xfrm>
          <a:prstGeom prst="rect">
            <a:avLst/>
          </a:prstGeom>
          <a:noFill/>
        </p:spPr>
        <p:txBody>
          <a:bodyPr wrap="none" rtlCol="0">
            <a:spAutoFit/>
          </a:bodyPr>
          <a:lstStyle/>
          <a:p>
            <a:r>
              <a:rPr lang="en-US" dirty="0"/>
              <a:t>Apply equilibrium to both parts</a:t>
            </a:r>
          </a:p>
        </p:txBody>
      </p:sp>
      <p:sp>
        <p:nvSpPr>
          <p:cNvPr id="113" name="TextBox 112"/>
          <p:cNvSpPr txBox="1"/>
          <p:nvPr/>
        </p:nvSpPr>
        <p:spPr>
          <a:xfrm>
            <a:off x="292972" y="937840"/>
            <a:ext cx="2082621" cy="646331"/>
          </a:xfrm>
          <a:prstGeom prst="rect">
            <a:avLst/>
          </a:prstGeom>
          <a:noFill/>
        </p:spPr>
        <p:txBody>
          <a:bodyPr wrap="none" rtlCol="0">
            <a:spAutoFit/>
          </a:bodyPr>
          <a:lstStyle/>
          <a:p>
            <a:r>
              <a:rPr lang="en-US" dirty="0"/>
              <a:t>This is a free-body</a:t>
            </a:r>
          </a:p>
          <a:p>
            <a:r>
              <a:rPr lang="en-US" dirty="0"/>
              <a:t>diagram</a:t>
            </a:r>
          </a:p>
        </p:txBody>
      </p:sp>
      <p:cxnSp>
        <p:nvCxnSpPr>
          <p:cNvPr id="3" name="Straight Connector 2">
            <a:extLst>
              <a:ext uri="{FF2B5EF4-FFF2-40B4-BE49-F238E27FC236}">
                <a16:creationId xmlns:a16="http://schemas.microsoft.com/office/drawing/2014/main" id="{4C7A346F-7B05-471F-A8A7-31FAC3A93006}"/>
              </a:ext>
            </a:extLst>
          </p:cNvPr>
          <p:cNvCxnSpPr/>
          <p:nvPr/>
        </p:nvCxnSpPr>
        <p:spPr bwMode="auto">
          <a:xfrm>
            <a:off x="1415865" y="5257800"/>
            <a:ext cx="1174935" cy="0"/>
          </a:xfrm>
          <a:prstGeom prst="line">
            <a:avLst/>
          </a:prstGeom>
          <a:solidFill>
            <a:schemeClr val="bg1"/>
          </a:solidFill>
          <a:ln w="19050" cap="flat" cmpd="sng" algn="ctr">
            <a:solidFill>
              <a:srgbClr val="FF0000"/>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Straight Connector 4">
            <a:extLst>
              <a:ext uri="{FF2B5EF4-FFF2-40B4-BE49-F238E27FC236}">
                <a16:creationId xmlns:a16="http://schemas.microsoft.com/office/drawing/2014/main" id="{A9AFD17C-825B-4BF1-9260-C8797C28EE23}"/>
              </a:ext>
            </a:extLst>
          </p:cNvPr>
          <p:cNvCxnSpPr/>
          <p:nvPr/>
        </p:nvCxnSpPr>
        <p:spPr bwMode="auto">
          <a:xfrm>
            <a:off x="5398372" y="5160901"/>
            <a:ext cx="1524000" cy="0"/>
          </a:xfrm>
          <a:prstGeom prst="line">
            <a:avLst/>
          </a:prstGeom>
          <a:solidFill>
            <a:schemeClr val="bg1"/>
          </a:solidFill>
          <a:ln w="19050" cap="flat" cmpd="sng" algn="ctr">
            <a:solidFill>
              <a:srgbClr val="FF0000"/>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Connector 6">
            <a:extLst>
              <a:ext uri="{FF2B5EF4-FFF2-40B4-BE49-F238E27FC236}">
                <a16:creationId xmlns:a16="http://schemas.microsoft.com/office/drawing/2014/main" id="{1AC7472A-DBBF-403E-A5F4-0233A55B4FAC}"/>
              </a:ext>
            </a:extLst>
          </p:cNvPr>
          <p:cNvCxnSpPr/>
          <p:nvPr/>
        </p:nvCxnSpPr>
        <p:spPr bwMode="auto">
          <a:xfrm>
            <a:off x="1155928" y="6553200"/>
            <a:ext cx="2141730" cy="0"/>
          </a:xfrm>
          <a:prstGeom prst="line">
            <a:avLst/>
          </a:prstGeom>
          <a:solidFill>
            <a:schemeClr val="bg1"/>
          </a:solidFill>
          <a:ln w="19050" cap="flat" cmpd="sng" algn="ctr">
            <a:solidFill>
              <a:srgbClr val="FF0000"/>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a:extLst>
              <a:ext uri="{FF2B5EF4-FFF2-40B4-BE49-F238E27FC236}">
                <a16:creationId xmlns:a16="http://schemas.microsoft.com/office/drawing/2014/main" id="{542E002B-3C25-4D1F-96A9-57600482ECFE}"/>
              </a:ext>
            </a:extLst>
          </p:cNvPr>
          <p:cNvCxnSpPr/>
          <p:nvPr/>
        </p:nvCxnSpPr>
        <p:spPr bwMode="auto">
          <a:xfrm>
            <a:off x="5243432" y="6488912"/>
            <a:ext cx="2212340" cy="0"/>
          </a:xfrm>
          <a:prstGeom prst="line">
            <a:avLst/>
          </a:prstGeom>
          <a:solidFill>
            <a:schemeClr val="bg1"/>
          </a:solidFill>
          <a:ln w="19050" cap="flat" cmpd="sng" algn="ctr">
            <a:solidFill>
              <a:srgbClr val="FF0000"/>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 name="Straight Arrow Connector 3">
            <a:extLst>
              <a:ext uri="{FF2B5EF4-FFF2-40B4-BE49-F238E27FC236}">
                <a16:creationId xmlns:a16="http://schemas.microsoft.com/office/drawing/2014/main" id="{3830481F-5590-F1EF-4B47-CB6356E69F3E}"/>
              </a:ext>
            </a:extLst>
          </p:cNvPr>
          <p:cNvCxnSpPr/>
          <p:nvPr/>
        </p:nvCxnSpPr>
        <p:spPr bwMode="auto">
          <a:xfrm>
            <a:off x="1850726" y="2080840"/>
            <a:ext cx="956846" cy="0"/>
          </a:xfrm>
          <a:prstGeom prst="straightConnector1">
            <a:avLst/>
          </a:prstGeom>
          <a:solidFill>
            <a:schemeClr val="bg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Arrow Connector 7">
            <a:extLst>
              <a:ext uri="{FF2B5EF4-FFF2-40B4-BE49-F238E27FC236}">
                <a16:creationId xmlns:a16="http://schemas.microsoft.com/office/drawing/2014/main" id="{848D3E17-B051-815E-C3B8-E7A4E5BAA8C1}"/>
              </a:ext>
            </a:extLst>
          </p:cNvPr>
          <p:cNvCxnSpPr/>
          <p:nvPr/>
        </p:nvCxnSpPr>
        <p:spPr bwMode="auto">
          <a:xfrm>
            <a:off x="5339566" y="2225230"/>
            <a:ext cx="521572" cy="0"/>
          </a:xfrm>
          <a:prstGeom prst="straightConnector1">
            <a:avLst/>
          </a:prstGeom>
          <a:solidFill>
            <a:schemeClr val="bg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a:extLst>
              <a:ext uri="{FF2B5EF4-FFF2-40B4-BE49-F238E27FC236}">
                <a16:creationId xmlns:a16="http://schemas.microsoft.com/office/drawing/2014/main" id="{0722DCAB-C39D-C1C3-6785-18D784761BD8}"/>
              </a:ext>
            </a:extLst>
          </p:cNvPr>
          <p:cNvCxnSpPr/>
          <p:nvPr/>
        </p:nvCxnSpPr>
        <p:spPr bwMode="auto">
          <a:xfrm>
            <a:off x="5909846" y="2229358"/>
            <a:ext cx="1469726" cy="0"/>
          </a:xfrm>
          <a:prstGeom prst="straightConnector1">
            <a:avLst/>
          </a:prstGeom>
          <a:solidFill>
            <a:schemeClr val="bg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bwMode="auto">
          <a:xfrm>
            <a:off x="1828800" y="2133600"/>
            <a:ext cx="990600" cy="152400"/>
          </a:xfrm>
          <a:prstGeom prst="rect">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48" name="Rectangle 47"/>
          <p:cNvSpPr/>
          <p:nvPr/>
        </p:nvSpPr>
        <p:spPr bwMode="auto">
          <a:xfrm>
            <a:off x="4572000" y="2133600"/>
            <a:ext cx="1828800" cy="152400"/>
          </a:xfrm>
          <a:prstGeom prst="rect">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49" name="Straight Arrow Connector 48"/>
          <p:cNvCxnSpPr/>
          <p:nvPr/>
        </p:nvCxnSpPr>
        <p:spPr bwMode="auto">
          <a:xfrm flipV="1">
            <a:off x="1828800" y="2362200"/>
            <a:ext cx="0" cy="457200"/>
          </a:xfrm>
          <a:prstGeom prst="straightConnector1">
            <a:avLst/>
          </a:prstGeom>
          <a:solidFill>
            <a:schemeClr val="bg1"/>
          </a:solidFill>
          <a:ln w="38100" cap="flat" cmpd="sng" algn="ctr">
            <a:solidFill>
              <a:srgbClr val="FF0000"/>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TextBox 49"/>
          <p:cNvSpPr txBox="1"/>
          <p:nvPr/>
        </p:nvSpPr>
        <p:spPr>
          <a:xfrm>
            <a:off x="1143000" y="2514600"/>
            <a:ext cx="569387" cy="369332"/>
          </a:xfrm>
          <a:prstGeom prst="rect">
            <a:avLst/>
          </a:prstGeom>
          <a:noFill/>
        </p:spPr>
        <p:txBody>
          <a:bodyPr wrap="none" rtlCol="0">
            <a:spAutoFit/>
          </a:bodyPr>
          <a:lstStyle/>
          <a:p>
            <a:r>
              <a:rPr lang="en-US" dirty="0"/>
              <a:t>150</a:t>
            </a:r>
          </a:p>
        </p:txBody>
      </p:sp>
      <p:cxnSp>
        <p:nvCxnSpPr>
          <p:cNvPr id="51" name="Straight Arrow Connector 50"/>
          <p:cNvCxnSpPr/>
          <p:nvPr/>
        </p:nvCxnSpPr>
        <p:spPr bwMode="auto">
          <a:xfrm>
            <a:off x="5181600" y="1600200"/>
            <a:ext cx="0" cy="533400"/>
          </a:xfrm>
          <a:prstGeom prst="straightConnector1">
            <a:avLst/>
          </a:prstGeom>
          <a:solidFill>
            <a:schemeClr val="bg1"/>
          </a:solidFill>
          <a:ln w="381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 name="TextBox 51"/>
          <p:cNvSpPr txBox="1"/>
          <p:nvPr/>
        </p:nvSpPr>
        <p:spPr>
          <a:xfrm>
            <a:off x="5181600" y="1447800"/>
            <a:ext cx="569387" cy="369332"/>
          </a:xfrm>
          <a:prstGeom prst="rect">
            <a:avLst/>
          </a:prstGeom>
          <a:noFill/>
        </p:spPr>
        <p:txBody>
          <a:bodyPr wrap="none" rtlCol="0">
            <a:spAutoFit/>
          </a:bodyPr>
          <a:lstStyle/>
          <a:p>
            <a:r>
              <a:rPr lang="en-US" dirty="0"/>
              <a:t>300</a:t>
            </a:r>
          </a:p>
        </p:txBody>
      </p:sp>
      <p:cxnSp>
        <p:nvCxnSpPr>
          <p:cNvPr id="53" name="Straight Arrow Connector 52"/>
          <p:cNvCxnSpPr/>
          <p:nvPr/>
        </p:nvCxnSpPr>
        <p:spPr bwMode="auto">
          <a:xfrm flipV="1">
            <a:off x="6400800" y="2362200"/>
            <a:ext cx="0" cy="457200"/>
          </a:xfrm>
          <a:prstGeom prst="straightConnector1">
            <a:avLst/>
          </a:prstGeom>
          <a:solidFill>
            <a:schemeClr val="bg1"/>
          </a:solidFill>
          <a:ln w="38100" cap="flat" cmpd="sng" algn="ctr">
            <a:solidFill>
              <a:srgbClr val="FF0000"/>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Arrow Connector 53"/>
          <p:cNvCxnSpPr/>
          <p:nvPr/>
        </p:nvCxnSpPr>
        <p:spPr bwMode="auto">
          <a:xfrm>
            <a:off x="2971800" y="2057400"/>
            <a:ext cx="0" cy="381000"/>
          </a:xfrm>
          <a:prstGeom prst="straightConnector1">
            <a:avLst/>
          </a:prstGeom>
          <a:solidFill>
            <a:schemeClr val="bg1"/>
          </a:solidFill>
          <a:ln w="38100" cap="flat" cmpd="sng" algn="ctr">
            <a:solidFill>
              <a:srgbClr val="FF0000"/>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5" name="Arc 54"/>
          <p:cNvSpPr/>
          <p:nvPr/>
        </p:nvSpPr>
        <p:spPr>
          <a:xfrm>
            <a:off x="2971800" y="2057400"/>
            <a:ext cx="402373" cy="342441"/>
          </a:xfrm>
          <a:prstGeom prst="arc">
            <a:avLst>
              <a:gd name="adj1" fmla="val 14349729"/>
              <a:gd name="adj2" fmla="val 7295850"/>
            </a:avLst>
          </a:prstGeom>
          <a:ln w="3810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TextBox 55"/>
          <p:cNvSpPr txBox="1"/>
          <p:nvPr/>
        </p:nvSpPr>
        <p:spPr>
          <a:xfrm>
            <a:off x="2090551" y="2623066"/>
            <a:ext cx="471604" cy="338554"/>
          </a:xfrm>
          <a:prstGeom prst="rect">
            <a:avLst/>
          </a:prstGeom>
          <a:noFill/>
        </p:spPr>
        <p:txBody>
          <a:bodyPr wrap="none" rtlCol="0">
            <a:spAutoFit/>
          </a:bodyPr>
          <a:lstStyle/>
          <a:p>
            <a:r>
              <a:rPr lang="en-US" sz="1600" dirty="0"/>
              <a:t>3 ft</a:t>
            </a:r>
          </a:p>
        </p:txBody>
      </p:sp>
      <p:cxnSp>
        <p:nvCxnSpPr>
          <p:cNvPr id="57" name="Straight Connector 56"/>
          <p:cNvCxnSpPr/>
          <p:nvPr/>
        </p:nvCxnSpPr>
        <p:spPr bwMode="auto">
          <a:xfrm>
            <a:off x="4572000" y="2514600"/>
            <a:ext cx="0" cy="22860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Straight Connector 57"/>
          <p:cNvCxnSpPr/>
          <p:nvPr/>
        </p:nvCxnSpPr>
        <p:spPr bwMode="auto">
          <a:xfrm>
            <a:off x="5105400" y="2514600"/>
            <a:ext cx="0" cy="22860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Straight Connector 58"/>
          <p:cNvCxnSpPr/>
          <p:nvPr/>
        </p:nvCxnSpPr>
        <p:spPr bwMode="auto">
          <a:xfrm>
            <a:off x="2819400" y="2438400"/>
            <a:ext cx="0" cy="30480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Straight Arrow Connector 62"/>
          <p:cNvCxnSpPr/>
          <p:nvPr/>
        </p:nvCxnSpPr>
        <p:spPr bwMode="auto">
          <a:xfrm flipV="1">
            <a:off x="4495800" y="1981200"/>
            <a:ext cx="0" cy="381000"/>
          </a:xfrm>
          <a:prstGeom prst="straightConnector1">
            <a:avLst/>
          </a:prstGeom>
          <a:solidFill>
            <a:schemeClr val="bg1"/>
          </a:solidFill>
          <a:ln w="38100" cap="flat" cmpd="sng" algn="ctr">
            <a:solidFill>
              <a:srgbClr val="FF0000"/>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4" name="Arc 63"/>
          <p:cNvSpPr/>
          <p:nvPr/>
        </p:nvSpPr>
        <p:spPr>
          <a:xfrm rot="10800000" flipV="1">
            <a:off x="3962400" y="2057400"/>
            <a:ext cx="403952" cy="342441"/>
          </a:xfrm>
          <a:prstGeom prst="arc">
            <a:avLst>
              <a:gd name="adj1" fmla="val 14349729"/>
              <a:gd name="adj2" fmla="val 7039379"/>
            </a:avLst>
          </a:prstGeom>
          <a:ln w="3810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TextBox 64"/>
          <p:cNvSpPr txBox="1"/>
          <p:nvPr/>
        </p:nvSpPr>
        <p:spPr>
          <a:xfrm>
            <a:off x="2819400" y="2438400"/>
            <a:ext cx="685800" cy="369332"/>
          </a:xfrm>
          <a:prstGeom prst="rect">
            <a:avLst/>
          </a:prstGeom>
          <a:noFill/>
        </p:spPr>
        <p:txBody>
          <a:bodyPr wrap="square" rtlCol="0">
            <a:spAutoFit/>
          </a:bodyPr>
          <a:lstStyle/>
          <a:p>
            <a:r>
              <a:rPr lang="en-US" dirty="0"/>
              <a:t>150</a:t>
            </a:r>
          </a:p>
        </p:txBody>
      </p:sp>
      <p:sp>
        <p:nvSpPr>
          <p:cNvPr id="66" name="TextBox 65"/>
          <p:cNvSpPr txBox="1"/>
          <p:nvPr/>
        </p:nvSpPr>
        <p:spPr>
          <a:xfrm flipH="1">
            <a:off x="2971800" y="1600200"/>
            <a:ext cx="640081" cy="369332"/>
          </a:xfrm>
          <a:prstGeom prst="rect">
            <a:avLst/>
          </a:prstGeom>
          <a:noFill/>
        </p:spPr>
        <p:txBody>
          <a:bodyPr wrap="square" rtlCol="0">
            <a:spAutoFit/>
          </a:bodyPr>
          <a:lstStyle/>
          <a:p>
            <a:r>
              <a:rPr lang="en-US" dirty="0"/>
              <a:t>450</a:t>
            </a:r>
          </a:p>
        </p:txBody>
      </p:sp>
      <p:sp>
        <p:nvSpPr>
          <p:cNvPr id="67" name="TextBox 66"/>
          <p:cNvSpPr txBox="1"/>
          <p:nvPr/>
        </p:nvSpPr>
        <p:spPr>
          <a:xfrm flipH="1">
            <a:off x="3810000" y="2514600"/>
            <a:ext cx="640081" cy="369332"/>
          </a:xfrm>
          <a:prstGeom prst="rect">
            <a:avLst/>
          </a:prstGeom>
          <a:noFill/>
        </p:spPr>
        <p:txBody>
          <a:bodyPr wrap="square" rtlCol="0">
            <a:spAutoFit/>
          </a:bodyPr>
          <a:lstStyle/>
          <a:p>
            <a:r>
              <a:rPr lang="en-US" dirty="0"/>
              <a:t>150</a:t>
            </a:r>
          </a:p>
        </p:txBody>
      </p:sp>
      <p:sp>
        <p:nvSpPr>
          <p:cNvPr id="68" name="TextBox 67"/>
          <p:cNvSpPr txBox="1"/>
          <p:nvPr/>
        </p:nvSpPr>
        <p:spPr>
          <a:xfrm>
            <a:off x="3886200" y="1676400"/>
            <a:ext cx="569387" cy="369332"/>
          </a:xfrm>
          <a:prstGeom prst="rect">
            <a:avLst/>
          </a:prstGeom>
          <a:noFill/>
        </p:spPr>
        <p:txBody>
          <a:bodyPr wrap="none" rtlCol="0">
            <a:spAutoFit/>
          </a:bodyPr>
          <a:lstStyle/>
          <a:p>
            <a:r>
              <a:rPr lang="en-US" dirty="0"/>
              <a:t>450</a:t>
            </a:r>
          </a:p>
        </p:txBody>
      </p:sp>
      <p:sp>
        <p:nvSpPr>
          <p:cNvPr id="69" name="TextBox 68"/>
          <p:cNvSpPr txBox="1"/>
          <p:nvPr/>
        </p:nvSpPr>
        <p:spPr>
          <a:xfrm>
            <a:off x="6477000" y="2438400"/>
            <a:ext cx="569387" cy="369332"/>
          </a:xfrm>
          <a:prstGeom prst="rect">
            <a:avLst/>
          </a:prstGeom>
          <a:noFill/>
        </p:spPr>
        <p:txBody>
          <a:bodyPr wrap="none" rtlCol="0">
            <a:spAutoFit/>
          </a:bodyPr>
          <a:lstStyle/>
          <a:p>
            <a:r>
              <a:rPr lang="en-US" dirty="0"/>
              <a:t>150</a:t>
            </a:r>
          </a:p>
        </p:txBody>
      </p:sp>
      <p:sp>
        <p:nvSpPr>
          <p:cNvPr id="70" name="TextBox 69"/>
          <p:cNvSpPr txBox="1"/>
          <p:nvPr/>
        </p:nvSpPr>
        <p:spPr>
          <a:xfrm>
            <a:off x="1524000" y="1905000"/>
            <a:ext cx="338554" cy="369332"/>
          </a:xfrm>
          <a:prstGeom prst="rect">
            <a:avLst/>
          </a:prstGeom>
          <a:noFill/>
        </p:spPr>
        <p:txBody>
          <a:bodyPr wrap="none" rtlCol="0">
            <a:spAutoFit/>
          </a:bodyPr>
          <a:lstStyle/>
          <a:p>
            <a:r>
              <a:rPr lang="en-US" dirty="0"/>
              <a:t>A</a:t>
            </a:r>
          </a:p>
        </p:txBody>
      </p:sp>
      <p:sp>
        <p:nvSpPr>
          <p:cNvPr id="72" name="TextBox 71"/>
          <p:cNvSpPr txBox="1"/>
          <p:nvPr/>
        </p:nvSpPr>
        <p:spPr>
          <a:xfrm>
            <a:off x="6400800" y="1905000"/>
            <a:ext cx="338554" cy="369332"/>
          </a:xfrm>
          <a:prstGeom prst="rect">
            <a:avLst/>
          </a:prstGeom>
          <a:noFill/>
        </p:spPr>
        <p:txBody>
          <a:bodyPr wrap="none" rtlCol="0">
            <a:spAutoFit/>
          </a:bodyPr>
          <a:lstStyle/>
          <a:p>
            <a:r>
              <a:rPr lang="en-US" dirty="0"/>
              <a:t>B</a:t>
            </a:r>
          </a:p>
        </p:txBody>
      </p:sp>
      <p:sp>
        <p:nvSpPr>
          <p:cNvPr id="76" name="TextBox 75"/>
          <p:cNvSpPr txBox="1"/>
          <p:nvPr/>
        </p:nvSpPr>
        <p:spPr>
          <a:xfrm>
            <a:off x="4633796" y="2688224"/>
            <a:ext cx="471604" cy="338554"/>
          </a:xfrm>
          <a:prstGeom prst="rect">
            <a:avLst/>
          </a:prstGeom>
          <a:noFill/>
        </p:spPr>
        <p:txBody>
          <a:bodyPr wrap="none" rtlCol="0">
            <a:spAutoFit/>
          </a:bodyPr>
          <a:lstStyle/>
          <a:p>
            <a:r>
              <a:rPr lang="en-US" sz="1600" dirty="0"/>
              <a:t>2 ft</a:t>
            </a:r>
          </a:p>
        </p:txBody>
      </p:sp>
      <p:sp>
        <p:nvSpPr>
          <p:cNvPr id="77" name="TextBox 76"/>
          <p:cNvSpPr txBox="1"/>
          <p:nvPr/>
        </p:nvSpPr>
        <p:spPr>
          <a:xfrm>
            <a:off x="5483563" y="2699936"/>
            <a:ext cx="471604" cy="338554"/>
          </a:xfrm>
          <a:prstGeom prst="rect">
            <a:avLst/>
          </a:prstGeom>
          <a:noFill/>
        </p:spPr>
        <p:txBody>
          <a:bodyPr wrap="none" rtlCol="0">
            <a:spAutoFit/>
          </a:bodyPr>
          <a:lstStyle/>
          <a:p>
            <a:r>
              <a:rPr lang="en-US" sz="1600" dirty="0"/>
              <a:t>5 ft</a:t>
            </a:r>
          </a:p>
        </p:txBody>
      </p:sp>
      <p:cxnSp>
        <p:nvCxnSpPr>
          <p:cNvPr id="78" name="Straight Arrow Connector 77"/>
          <p:cNvCxnSpPr/>
          <p:nvPr/>
        </p:nvCxnSpPr>
        <p:spPr bwMode="auto">
          <a:xfrm flipV="1">
            <a:off x="2819400" y="4876800"/>
            <a:ext cx="0" cy="457200"/>
          </a:xfrm>
          <a:prstGeom prst="straightConnector1">
            <a:avLst/>
          </a:prstGeom>
          <a:solidFill>
            <a:schemeClr val="bg1"/>
          </a:solidFill>
          <a:ln w="38100" cap="flat" cmpd="sng" algn="ctr">
            <a:solidFill>
              <a:srgbClr val="FF0000"/>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Straight Arrow Connector 78"/>
          <p:cNvCxnSpPr/>
          <p:nvPr/>
        </p:nvCxnSpPr>
        <p:spPr bwMode="auto">
          <a:xfrm flipV="1">
            <a:off x="5486400" y="4876800"/>
            <a:ext cx="0" cy="457200"/>
          </a:xfrm>
          <a:prstGeom prst="straightConnector1">
            <a:avLst/>
          </a:prstGeom>
          <a:solidFill>
            <a:schemeClr val="bg1"/>
          </a:solidFill>
          <a:ln w="38100" cap="flat" cmpd="sng" algn="ctr">
            <a:solidFill>
              <a:srgbClr val="FF0000"/>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Rectangle 79"/>
          <p:cNvSpPr/>
          <p:nvPr/>
        </p:nvSpPr>
        <p:spPr bwMode="auto">
          <a:xfrm>
            <a:off x="2819400" y="4648200"/>
            <a:ext cx="2667000" cy="228600"/>
          </a:xfrm>
          <a:prstGeom prst="rect">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81" name="Straight Arrow Connector 80"/>
          <p:cNvCxnSpPr/>
          <p:nvPr/>
        </p:nvCxnSpPr>
        <p:spPr bwMode="auto">
          <a:xfrm>
            <a:off x="4094544" y="3987478"/>
            <a:ext cx="0" cy="685800"/>
          </a:xfrm>
          <a:prstGeom prst="straightConnector1">
            <a:avLst/>
          </a:prstGeom>
          <a:solidFill>
            <a:schemeClr val="bg1"/>
          </a:solidFill>
          <a:ln w="381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Straight Connector 81"/>
          <p:cNvCxnSpPr/>
          <p:nvPr/>
        </p:nvCxnSpPr>
        <p:spPr bwMode="auto">
          <a:xfrm flipV="1">
            <a:off x="2819400" y="4267200"/>
            <a:ext cx="0" cy="22860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Straight Connector 83"/>
          <p:cNvCxnSpPr/>
          <p:nvPr/>
        </p:nvCxnSpPr>
        <p:spPr bwMode="auto">
          <a:xfrm flipV="1">
            <a:off x="5486400" y="4343400"/>
            <a:ext cx="0" cy="22860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6" name="TextBox 85"/>
          <p:cNvSpPr txBox="1"/>
          <p:nvPr/>
        </p:nvSpPr>
        <p:spPr>
          <a:xfrm flipH="1">
            <a:off x="4114800" y="3657600"/>
            <a:ext cx="944881" cy="369332"/>
          </a:xfrm>
          <a:prstGeom prst="rect">
            <a:avLst/>
          </a:prstGeom>
          <a:noFill/>
        </p:spPr>
        <p:txBody>
          <a:bodyPr wrap="square" rtlCol="0">
            <a:spAutoFit/>
          </a:bodyPr>
          <a:lstStyle/>
          <a:p>
            <a:r>
              <a:rPr lang="en-US" dirty="0"/>
              <a:t>300 lb</a:t>
            </a:r>
          </a:p>
        </p:txBody>
      </p:sp>
      <p:sp>
        <p:nvSpPr>
          <p:cNvPr id="87" name="TextBox 86"/>
          <p:cNvSpPr txBox="1"/>
          <p:nvPr/>
        </p:nvSpPr>
        <p:spPr>
          <a:xfrm>
            <a:off x="2133600" y="4876800"/>
            <a:ext cx="569387" cy="369332"/>
          </a:xfrm>
          <a:prstGeom prst="rect">
            <a:avLst/>
          </a:prstGeom>
          <a:noFill/>
        </p:spPr>
        <p:txBody>
          <a:bodyPr wrap="none" rtlCol="0">
            <a:spAutoFit/>
          </a:bodyPr>
          <a:lstStyle/>
          <a:p>
            <a:r>
              <a:rPr lang="en-US" dirty="0"/>
              <a:t>150</a:t>
            </a:r>
          </a:p>
        </p:txBody>
      </p:sp>
      <p:sp>
        <p:nvSpPr>
          <p:cNvPr id="88" name="TextBox 87"/>
          <p:cNvSpPr txBox="1"/>
          <p:nvPr/>
        </p:nvSpPr>
        <p:spPr>
          <a:xfrm>
            <a:off x="5638800" y="4876800"/>
            <a:ext cx="569387" cy="369332"/>
          </a:xfrm>
          <a:prstGeom prst="rect">
            <a:avLst/>
          </a:prstGeom>
          <a:noFill/>
        </p:spPr>
        <p:txBody>
          <a:bodyPr wrap="none" rtlCol="0">
            <a:spAutoFit/>
          </a:bodyPr>
          <a:lstStyle/>
          <a:p>
            <a:r>
              <a:rPr lang="en-US" dirty="0"/>
              <a:t>150</a:t>
            </a:r>
          </a:p>
        </p:txBody>
      </p:sp>
      <p:sp>
        <p:nvSpPr>
          <p:cNvPr id="89" name="TextBox 88"/>
          <p:cNvSpPr txBox="1"/>
          <p:nvPr/>
        </p:nvSpPr>
        <p:spPr>
          <a:xfrm>
            <a:off x="3355150" y="4050268"/>
            <a:ext cx="471604" cy="338554"/>
          </a:xfrm>
          <a:prstGeom prst="rect">
            <a:avLst/>
          </a:prstGeom>
          <a:noFill/>
        </p:spPr>
        <p:txBody>
          <a:bodyPr wrap="none" rtlCol="0">
            <a:spAutoFit/>
          </a:bodyPr>
          <a:lstStyle/>
          <a:p>
            <a:r>
              <a:rPr lang="en-US" sz="1600" dirty="0"/>
              <a:t>5 ft</a:t>
            </a:r>
          </a:p>
        </p:txBody>
      </p:sp>
      <p:sp>
        <p:nvSpPr>
          <p:cNvPr id="90" name="TextBox 89"/>
          <p:cNvSpPr txBox="1"/>
          <p:nvPr/>
        </p:nvSpPr>
        <p:spPr>
          <a:xfrm>
            <a:off x="4562799" y="4038600"/>
            <a:ext cx="471604" cy="338554"/>
          </a:xfrm>
          <a:prstGeom prst="rect">
            <a:avLst/>
          </a:prstGeom>
          <a:noFill/>
        </p:spPr>
        <p:txBody>
          <a:bodyPr wrap="none" rtlCol="0">
            <a:spAutoFit/>
          </a:bodyPr>
          <a:lstStyle/>
          <a:p>
            <a:r>
              <a:rPr lang="en-US" sz="1600" dirty="0"/>
              <a:t>5 ft</a:t>
            </a:r>
          </a:p>
        </p:txBody>
      </p:sp>
      <p:cxnSp>
        <p:nvCxnSpPr>
          <p:cNvPr id="93" name="Straight Connector 92"/>
          <p:cNvCxnSpPr/>
          <p:nvPr/>
        </p:nvCxnSpPr>
        <p:spPr bwMode="auto">
          <a:xfrm>
            <a:off x="3505200" y="4495800"/>
            <a:ext cx="0" cy="533400"/>
          </a:xfrm>
          <a:prstGeom prst="line">
            <a:avLst/>
          </a:prstGeom>
          <a:solidFill>
            <a:schemeClr val="bg1"/>
          </a:solidFill>
          <a:ln w="9525" cap="flat" cmpd="sng" algn="ctr">
            <a:solidFill>
              <a:srgbClr val="FF0000"/>
            </a:solidFill>
            <a:prstDash val="dash"/>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 name="Straight Arrow Connector 2">
            <a:extLst>
              <a:ext uri="{FF2B5EF4-FFF2-40B4-BE49-F238E27FC236}">
                <a16:creationId xmlns:a16="http://schemas.microsoft.com/office/drawing/2014/main" id="{5FDA7633-4313-5C47-F049-AA36C5AC93E1}"/>
              </a:ext>
            </a:extLst>
          </p:cNvPr>
          <p:cNvCxnSpPr>
            <a:endCxn id="65" idx="1"/>
          </p:cNvCxnSpPr>
          <p:nvPr/>
        </p:nvCxnSpPr>
        <p:spPr bwMode="auto">
          <a:xfrm flipV="1">
            <a:off x="1828800" y="2623066"/>
            <a:ext cx="990600" cy="25077"/>
          </a:xfrm>
          <a:prstGeom prst="straightConnector1">
            <a:avLst/>
          </a:prstGeom>
          <a:solidFill>
            <a:schemeClr val="bg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Straight Arrow Connector 5">
            <a:extLst>
              <a:ext uri="{FF2B5EF4-FFF2-40B4-BE49-F238E27FC236}">
                <a16:creationId xmlns:a16="http://schemas.microsoft.com/office/drawing/2014/main" id="{86D5C4A1-587A-D0ED-E6B1-42E6A6460396}"/>
              </a:ext>
            </a:extLst>
          </p:cNvPr>
          <p:cNvCxnSpPr/>
          <p:nvPr/>
        </p:nvCxnSpPr>
        <p:spPr bwMode="auto">
          <a:xfrm>
            <a:off x="4602481" y="2667000"/>
            <a:ext cx="457200" cy="0"/>
          </a:xfrm>
          <a:prstGeom prst="straightConnector1">
            <a:avLst/>
          </a:prstGeom>
          <a:solidFill>
            <a:schemeClr val="bg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Arrow Connector 7">
            <a:extLst>
              <a:ext uri="{FF2B5EF4-FFF2-40B4-BE49-F238E27FC236}">
                <a16:creationId xmlns:a16="http://schemas.microsoft.com/office/drawing/2014/main" id="{0CA51B64-FA5E-9CE3-FDEA-294182BD213A}"/>
              </a:ext>
            </a:extLst>
          </p:cNvPr>
          <p:cNvCxnSpPr/>
          <p:nvPr/>
        </p:nvCxnSpPr>
        <p:spPr bwMode="auto">
          <a:xfrm>
            <a:off x="5127031" y="2667000"/>
            <a:ext cx="1247911" cy="0"/>
          </a:xfrm>
          <a:prstGeom prst="straightConnector1">
            <a:avLst/>
          </a:prstGeom>
          <a:solidFill>
            <a:schemeClr val="bg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Arrow Connector 10">
            <a:extLst>
              <a:ext uri="{FF2B5EF4-FFF2-40B4-BE49-F238E27FC236}">
                <a16:creationId xmlns:a16="http://schemas.microsoft.com/office/drawing/2014/main" id="{B7539ABA-162B-78F6-B7DD-1B4E845F826E}"/>
              </a:ext>
            </a:extLst>
          </p:cNvPr>
          <p:cNvCxnSpPr/>
          <p:nvPr/>
        </p:nvCxnSpPr>
        <p:spPr bwMode="auto">
          <a:xfrm>
            <a:off x="2874379" y="4419600"/>
            <a:ext cx="1220165" cy="0"/>
          </a:xfrm>
          <a:prstGeom prst="straightConnector1">
            <a:avLst/>
          </a:prstGeom>
          <a:solidFill>
            <a:schemeClr val="bg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Arrow Connector 12">
            <a:extLst>
              <a:ext uri="{FF2B5EF4-FFF2-40B4-BE49-F238E27FC236}">
                <a16:creationId xmlns:a16="http://schemas.microsoft.com/office/drawing/2014/main" id="{36EE5CCF-AD63-D62C-3DD8-6F86BAB5A428}"/>
              </a:ext>
            </a:extLst>
          </p:cNvPr>
          <p:cNvCxnSpPr/>
          <p:nvPr/>
        </p:nvCxnSpPr>
        <p:spPr bwMode="auto">
          <a:xfrm>
            <a:off x="4114800" y="4407932"/>
            <a:ext cx="1388477" cy="0"/>
          </a:xfrm>
          <a:prstGeom prst="straightConnector1">
            <a:avLst/>
          </a:prstGeom>
          <a:solidFill>
            <a:schemeClr val="bg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Box 1">
            <a:extLst>
              <a:ext uri="{FF2B5EF4-FFF2-40B4-BE49-F238E27FC236}">
                <a16:creationId xmlns:a16="http://schemas.microsoft.com/office/drawing/2014/main" id="{4BE0CF6F-C2C8-A4B7-8590-1F3D7E97C9C7}"/>
              </a:ext>
            </a:extLst>
          </p:cNvPr>
          <p:cNvSpPr txBox="1"/>
          <p:nvPr/>
        </p:nvSpPr>
        <p:spPr>
          <a:xfrm>
            <a:off x="1765107" y="989500"/>
            <a:ext cx="2121093" cy="369332"/>
          </a:xfrm>
          <a:prstGeom prst="rect">
            <a:avLst/>
          </a:prstGeom>
          <a:noFill/>
        </p:spPr>
        <p:txBody>
          <a:bodyPr wrap="none" rtlCol="0">
            <a:spAutoFit/>
          </a:bodyPr>
          <a:lstStyle/>
          <a:p>
            <a:r>
              <a:rPr lang="en-US" dirty="0"/>
              <a:t>the system in parts</a:t>
            </a:r>
          </a:p>
        </p:txBody>
      </p:sp>
      <p:sp>
        <p:nvSpPr>
          <p:cNvPr id="4" name="TextBox 3">
            <a:extLst>
              <a:ext uri="{FF2B5EF4-FFF2-40B4-BE49-F238E27FC236}">
                <a16:creationId xmlns:a16="http://schemas.microsoft.com/office/drawing/2014/main" id="{5E969329-A206-37B4-6DFA-5095C37CC54A}"/>
              </a:ext>
            </a:extLst>
          </p:cNvPr>
          <p:cNvSpPr txBox="1"/>
          <p:nvPr/>
        </p:nvSpPr>
        <p:spPr>
          <a:xfrm>
            <a:off x="1684066" y="3169213"/>
            <a:ext cx="3147015" cy="369332"/>
          </a:xfrm>
          <a:prstGeom prst="rect">
            <a:avLst/>
          </a:prstGeom>
          <a:noFill/>
        </p:spPr>
        <p:txBody>
          <a:bodyPr wrap="none" rtlCol="0">
            <a:spAutoFit/>
          </a:bodyPr>
          <a:lstStyle/>
          <a:p>
            <a:r>
              <a:rPr lang="en-US" dirty="0"/>
              <a:t>the system put back together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4"/>
          <p:cNvSpPr txBox="1">
            <a:spLocks noChangeArrowheads="1"/>
          </p:cNvSpPr>
          <p:nvPr/>
        </p:nvSpPr>
        <p:spPr bwMode="auto">
          <a:xfrm>
            <a:off x="1431925" y="204789"/>
            <a:ext cx="1263650" cy="366712"/>
          </a:xfrm>
          <a:prstGeom prst="rect">
            <a:avLst/>
          </a:prstGeom>
          <a:noFill/>
          <a:ln w="9525">
            <a:noFill/>
            <a:miter lim="800000"/>
            <a:headEnd/>
            <a:tailEnd type="none" w="med" len="lg"/>
          </a:ln>
          <a:effectLst/>
        </p:spPr>
        <p:txBody>
          <a:bodyPr wrap="none">
            <a:spAutoFit/>
          </a:bodyPr>
          <a:lstStyle/>
          <a:p>
            <a:r>
              <a:rPr lang="en-US" dirty="0">
                <a:solidFill>
                  <a:srgbClr val="CC3300"/>
                </a:solidFill>
              </a:rPr>
              <a:t>Example 2</a:t>
            </a:r>
          </a:p>
        </p:txBody>
      </p:sp>
      <p:sp>
        <p:nvSpPr>
          <p:cNvPr id="10243" name="Line 9"/>
          <p:cNvSpPr>
            <a:spLocks noChangeShapeType="1"/>
          </p:cNvSpPr>
          <p:nvPr/>
        </p:nvSpPr>
        <p:spPr bwMode="auto">
          <a:xfrm>
            <a:off x="1600200" y="1600200"/>
            <a:ext cx="3429000" cy="0"/>
          </a:xfrm>
          <a:prstGeom prst="line">
            <a:avLst/>
          </a:prstGeom>
          <a:noFill/>
          <a:ln w="9525">
            <a:solidFill>
              <a:schemeClr val="tx1"/>
            </a:solidFill>
            <a:round/>
            <a:headEnd/>
            <a:tailEnd type="none" w="med" len="lg"/>
          </a:ln>
          <a:effectLst/>
        </p:spPr>
        <p:txBody>
          <a:bodyPr/>
          <a:lstStyle/>
          <a:p>
            <a:endParaRPr lang="en-US"/>
          </a:p>
        </p:txBody>
      </p:sp>
      <p:sp>
        <p:nvSpPr>
          <p:cNvPr id="10244" name="Rectangle 11"/>
          <p:cNvSpPr>
            <a:spLocks noChangeArrowheads="1"/>
          </p:cNvSpPr>
          <p:nvPr/>
        </p:nvSpPr>
        <p:spPr bwMode="auto">
          <a:xfrm>
            <a:off x="4876800" y="838200"/>
            <a:ext cx="838200" cy="990600"/>
          </a:xfrm>
          <a:prstGeom prst="rect">
            <a:avLst/>
          </a:prstGeom>
          <a:solidFill>
            <a:schemeClr val="bg2"/>
          </a:solidFill>
          <a:ln w="9525">
            <a:solidFill>
              <a:schemeClr val="tx1"/>
            </a:solidFill>
            <a:miter lim="800000"/>
            <a:headEnd/>
            <a:tailEnd type="none" w="med" len="lg"/>
          </a:ln>
          <a:effectLst/>
        </p:spPr>
        <p:txBody>
          <a:bodyPr wrap="none" anchor="ctr"/>
          <a:lstStyle/>
          <a:p>
            <a:endParaRPr lang="en-US"/>
          </a:p>
        </p:txBody>
      </p:sp>
      <p:sp>
        <p:nvSpPr>
          <p:cNvPr id="10245" name="Rectangle 13"/>
          <p:cNvSpPr>
            <a:spLocks noChangeArrowheads="1"/>
          </p:cNvSpPr>
          <p:nvPr/>
        </p:nvSpPr>
        <p:spPr bwMode="auto">
          <a:xfrm>
            <a:off x="2895600" y="1295400"/>
            <a:ext cx="685800" cy="533400"/>
          </a:xfrm>
          <a:prstGeom prst="rect">
            <a:avLst/>
          </a:prstGeom>
          <a:solidFill>
            <a:schemeClr val="bg2"/>
          </a:solidFill>
          <a:ln w="9525">
            <a:solidFill>
              <a:schemeClr val="tx1"/>
            </a:solidFill>
            <a:miter lim="800000"/>
            <a:headEnd/>
            <a:tailEnd type="none" w="med" len="lg"/>
          </a:ln>
          <a:effectLst/>
        </p:spPr>
        <p:txBody>
          <a:bodyPr wrap="none" anchor="ctr"/>
          <a:lstStyle/>
          <a:p>
            <a:endParaRPr lang="en-US"/>
          </a:p>
        </p:txBody>
      </p:sp>
      <p:sp>
        <p:nvSpPr>
          <p:cNvPr id="10247" name="Text Box 15"/>
          <p:cNvSpPr txBox="1">
            <a:spLocks noChangeArrowheads="1"/>
          </p:cNvSpPr>
          <p:nvPr/>
        </p:nvSpPr>
        <p:spPr bwMode="auto">
          <a:xfrm>
            <a:off x="1752600" y="2209800"/>
            <a:ext cx="933450" cy="366713"/>
          </a:xfrm>
          <a:prstGeom prst="rect">
            <a:avLst/>
          </a:prstGeom>
          <a:noFill/>
          <a:ln w="9525">
            <a:noFill/>
            <a:miter lim="800000"/>
            <a:headEnd/>
            <a:tailEnd type="none" w="med" len="lg"/>
          </a:ln>
          <a:effectLst/>
        </p:spPr>
        <p:txBody>
          <a:bodyPr wrap="none">
            <a:spAutoFit/>
          </a:bodyPr>
          <a:lstStyle/>
          <a:p>
            <a:r>
              <a:rPr lang="en-US"/>
              <a:t>smooth</a:t>
            </a:r>
          </a:p>
        </p:txBody>
      </p:sp>
      <p:sp>
        <p:nvSpPr>
          <p:cNvPr id="10248" name="Line 16"/>
          <p:cNvSpPr>
            <a:spLocks noChangeShapeType="1"/>
          </p:cNvSpPr>
          <p:nvPr/>
        </p:nvSpPr>
        <p:spPr bwMode="auto">
          <a:xfrm>
            <a:off x="5715000" y="1143000"/>
            <a:ext cx="685800" cy="0"/>
          </a:xfrm>
          <a:prstGeom prst="line">
            <a:avLst/>
          </a:prstGeom>
          <a:noFill/>
          <a:ln w="28575">
            <a:solidFill>
              <a:schemeClr val="tx1"/>
            </a:solidFill>
            <a:round/>
            <a:headEnd/>
            <a:tailEnd type="triangle" w="med" len="lg"/>
          </a:ln>
          <a:effectLst/>
        </p:spPr>
        <p:txBody>
          <a:bodyPr/>
          <a:lstStyle/>
          <a:p>
            <a:endParaRPr lang="en-US"/>
          </a:p>
        </p:txBody>
      </p:sp>
      <p:sp>
        <p:nvSpPr>
          <p:cNvPr id="10249" name="Text Box 17"/>
          <p:cNvSpPr txBox="1">
            <a:spLocks noChangeArrowheads="1"/>
          </p:cNvSpPr>
          <p:nvPr/>
        </p:nvSpPr>
        <p:spPr bwMode="auto">
          <a:xfrm>
            <a:off x="5013325" y="341313"/>
            <a:ext cx="679450" cy="366712"/>
          </a:xfrm>
          <a:prstGeom prst="rect">
            <a:avLst/>
          </a:prstGeom>
          <a:noFill/>
          <a:ln w="9525">
            <a:noFill/>
            <a:miter lim="800000"/>
            <a:headEnd/>
            <a:tailEnd type="none" w="med" len="lg"/>
          </a:ln>
          <a:effectLst/>
        </p:spPr>
        <p:txBody>
          <a:bodyPr wrap="none">
            <a:spAutoFit/>
          </a:bodyPr>
          <a:lstStyle/>
          <a:p>
            <a:r>
              <a:rPr lang="en-US"/>
              <a:t>50 lb</a:t>
            </a:r>
          </a:p>
        </p:txBody>
      </p:sp>
      <p:sp>
        <p:nvSpPr>
          <p:cNvPr id="10250" name="Text Box 18"/>
          <p:cNvSpPr txBox="1">
            <a:spLocks noChangeArrowheads="1"/>
          </p:cNvSpPr>
          <p:nvPr/>
        </p:nvSpPr>
        <p:spPr bwMode="auto">
          <a:xfrm>
            <a:off x="3108325" y="798513"/>
            <a:ext cx="679450" cy="366712"/>
          </a:xfrm>
          <a:prstGeom prst="rect">
            <a:avLst/>
          </a:prstGeom>
          <a:noFill/>
          <a:ln w="9525">
            <a:noFill/>
            <a:miter lim="800000"/>
            <a:headEnd/>
            <a:tailEnd type="none" w="med" len="lg"/>
          </a:ln>
          <a:effectLst/>
        </p:spPr>
        <p:txBody>
          <a:bodyPr wrap="none">
            <a:spAutoFit/>
          </a:bodyPr>
          <a:lstStyle/>
          <a:p>
            <a:r>
              <a:rPr lang="en-US"/>
              <a:t>25 lb</a:t>
            </a:r>
          </a:p>
        </p:txBody>
      </p:sp>
      <p:sp>
        <p:nvSpPr>
          <p:cNvPr id="10251" name="Text Box 19"/>
          <p:cNvSpPr txBox="1">
            <a:spLocks noChangeArrowheads="1"/>
          </p:cNvSpPr>
          <p:nvPr/>
        </p:nvSpPr>
        <p:spPr bwMode="auto">
          <a:xfrm>
            <a:off x="6537325" y="874713"/>
            <a:ext cx="806450" cy="366712"/>
          </a:xfrm>
          <a:prstGeom prst="rect">
            <a:avLst/>
          </a:prstGeom>
          <a:noFill/>
          <a:ln w="9525">
            <a:noFill/>
            <a:miter lim="800000"/>
            <a:headEnd/>
            <a:tailEnd type="none" w="med" len="lg"/>
          </a:ln>
          <a:effectLst/>
        </p:spPr>
        <p:txBody>
          <a:bodyPr wrap="none">
            <a:spAutoFit/>
          </a:bodyPr>
          <a:lstStyle/>
          <a:p>
            <a:r>
              <a:rPr lang="en-US"/>
              <a:t>200 lb</a:t>
            </a:r>
          </a:p>
        </p:txBody>
      </p:sp>
      <p:sp>
        <p:nvSpPr>
          <p:cNvPr id="10252" name="Line 20"/>
          <p:cNvSpPr>
            <a:spLocks noChangeShapeType="1"/>
          </p:cNvSpPr>
          <p:nvPr/>
        </p:nvSpPr>
        <p:spPr bwMode="auto">
          <a:xfrm flipV="1">
            <a:off x="1600200" y="1219200"/>
            <a:ext cx="0" cy="609600"/>
          </a:xfrm>
          <a:prstGeom prst="line">
            <a:avLst/>
          </a:prstGeom>
          <a:noFill/>
          <a:ln w="12700">
            <a:solidFill>
              <a:schemeClr val="tx1"/>
            </a:solidFill>
            <a:round/>
            <a:headEnd/>
            <a:tailEnd type="none" w="med" len="lg"/>
          </a:ln>
          <a:effectLst/>
        </p:spPr>
        <p:txBody>
          <a:bodyPr/>
          <a:lstStyle/>
          <a:p>
            <a:endParaRPr lang="en-US"/>
          </a:p>
        </p:txBody>
      </p:sp>
      <p:sp>
        <p:nvSpPr>
          <p:cNvPr id="10253" name="Text Box 21"/>
          <p:cNvSpPr txBox="1">
            <a:spLocks noChangeArrowheads="1"/>
          </p:cNvSpPr>
          <p:nvPr/>
        </p:nvSpPr>
        <p:spPr bwMode="auto">
          <a:xfrm>
            <a:off x="387594" y="3013809"/>
            <a:ext cx="1568450" cy="366712"/>
          </a:xfrm>
          <a:prstGeom prst="rect">
            <a:avLst/>
          </a:prstGeom>
          <a:noFill/>
          <a:ln w="9525">
            <a:noFill/>
            <a:miter lim="800000"/>
            <a:headEnd/>
            <a:tailEnd type="none" w="med" len="lg"/>
          </a:ln>
          <a:effectLst/>
        </p:spPr>
        <p:txBody>
          <a:bodyPr wrap="none">
            <a:spAutoFit/>
          </a:bodyPr>
          <a:lstStyle/>
          <a:p>
            <a:r>
              <a:rPr lang="en-US" dirty="0"/>
              <a:t>whole system</a:t>
            </a:r>
          </a:p>
        </p:txBody>
      </p:sp>
      <p:sp>
        <p:nvSpPr>
          <p:cNvPr id="10254" name="Rectangle 22"/>
          <p:cNvSpPr>
            <a:spLocks noChangeArrowheads="1"/>
          </p:cNvSpPr>
          <p:nvPr/>
        </p:nvSpPr>
        <p:spPr bwMode="auto">
          <a:xfrm>
            <a:off x="5486400" y="2514600"/>
            <a:ext cx="838200" cy="990600"/>
          </a:xfrm>
          <a:prstGeom prst="rect">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0255" name="Rectangle 23"/>
          <p:cNvSpPr>
            <a:spLocks noChangeArrowheads="1"/>
          </p:cNvSpPr>
          <p:nvPr/>
        </p:nvSpPr>
        <p:spPr bwMode="auto">
          <a:xfrm>
            <a:off x="3505200" y="2971800"/>
            <a:ext cx="685800" cy="533400"/>
          </a:xfrm>
          <a:prstGeom prst="rect">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0256" name="Line 24"/>
          <p:cNvSpPr>
            <a:spLocks noChangeShapeType="1"/>
          </p:cNvSpPr>
          <p:nvPr/>
        </p:nvSpPr>
        <p:spPr bwMode="auto">
          <a:xfrm flipV="1">
            <a:off x="4191000" y="3200400"/>
            <a:ext cx="1295400" cy="0"/>
          </a:xfrm>
          <a:prstGeom prst="line">
            <a:avLst/>
          </a:prstGeom>
          <a:noFill/>
          <a:ln w="9525">
            <a:solidFill>
              <a:schemeClr val="tx1"/>
            </a:solidFill>
            <a:round/>
            <a:headEnd/>
            <a:tailEnd type="none" w="med" len="lg"/>
          </a:ln>
          <a:effectLst/>
        </p:spPr>
        <p:txBody>
          <a:bodyPr/>
          <a:lstStyle/>
          <a:p>
            <a:endParaRPr lang="en-US"/>
          </a:p>
        </p:txBody>
      </p:sp>
      <p:sp>
        <p:nvSpPr>
          <p:cNvPr id="10257" name="Line 25"/>
          <p:cNvSpPr>
            <a:spLocks noChangeShapeType="1"/>
          </p:cNvSpPr>
          <p:nvPr/>
        </p:nvSpPr>
        <p:spPr bwMode="auto">
          <a:xfrm>
            <a:off x="6324600" y="2867026"/>
            <a:ext cx="609600" cy="0"/>
          </a:xfrm>
          <a:prstGeom prst="line">
            <a:avLst/>
          </a:prstGeom>
          <a:noFill/>
          <a:ln w="28575">
            <a:solidFill>
              <a:schemeClr val="tx1"/>
            </a:solidFill>
            <a:round/>
            <a:headEnd/>
            <a:tailEnd type="triangle" w="med" len="lg"/>
          </a:ln>
          <a:effectLst/>
        </p:spPr>
        <p:txBody>
          <a:bodyPr/>
          <a:lstStyle/>
          <a:p>
            <a:endParaRPr lang="en-US"/>
          </a:p>
        </p:txBody>
      </p:sp>
      <p:sp>
        <p:nvSpPr>
          <p:cNvPr id="10258" name="Text Box 26"/>
          <p:cNvSpPr txBox="1">
            <a:spLocks noChangeArrowheads="1"/>
          </p:cNvSpPr>
          <p:nvPr/>
        </p:nvSpPr>
        <p:spPr bwMode="auto">
          <a:xfrm>
            <a:off x="7010400" y="2667000"/>
            <a:ext cx="806450" cy="366713"/>
          </a:xfrm>
          <a:prstGeom prst="rect">
            <a:avLst/>
          </a:prstGeom>
          <a:noFill/>
          <a:ln w="9525">
            <a:noFill/>
            <a:miter lim="800000"/>
            <a:headEnd/>
            <a:tailEnd type="none" w="med" len="lg"/>
          </a:ln>
          <a:effectLst/>
        </p:spPr>
        <p:txBody>
          <a:bodyPr wrap="none">
            <a:spAutoFit/>
          </a:bodyPr>
          <a:lstStyle/>
          <a:p>
            <a:r>
              <a:rPr lang="en-US"/>
              <a:t>200 lb</a:t>
            </a:r>
          </a:p>
        </p:txBody>
      </p:sp>
      <p:sp>
        <p:nvSpPr>
          <p:cNvPr id="10259" name="Line 27"/>
          <p:cNvSpPr>
            <a:spLocks noChangeShapeType="1"/>
          </p:cNvSpPr>
          <p:nvPr/>
        </p:nvSpPr>
        <p:spPr bwMode="auto">
          <a:xfrm>
            <a:off x="5867400" y="2943226"/>
            <a:ext cx="0" cy="457200"/>
          </a:xfrm>
          <a:prstGeom prst="line">
            <a:avLst/>
          </a:prstGeom>
          <a:noFill/>
          <a:ln w="28575">
            <a:solidFill>
              <a:schemeClr val="tx1"/>
            </a:solidFill>
            <a:round/>
            <a:headEnd/>
            <a:tailEnd type="triangle" w="med" len="lg"/>
          </a:ln>
          <a:effectLst/>
        </p:spPr>
        <p:txBody>
          <a:bodyPr/>
          <a:lstStyle/>
          <a:p>
            <a:endParaRPr lang="en-US"/>
          </a:p>
        </p:txBody>
      </p:sp>
      <p:sp>
        <p:nvSpPr>
          <p:cNvPr id="10260" name="Text Box 28"/>
          <p:cNvSpPr txBox="1">
            <a:spLocks noChangeArrowheads="1"/>
          </p:cNvSpPr>
          <p:nvPr/>
        </p:nvSpPr>
        <p:spPr bwMode="auto">
          <a:xfrm>
            <a:off x="5562600" y="2514600"/>
            <a:ext cx="679450" cy="366713"/>
          </a:xfrm>
          <a:prstGeom prst="rect">
            <a:avLst/>
          </a:prstGeom>
          <a:noFill/>
          <a:ln w="9525">
            <a:noFill/>
            <a:miter lim="800000"/>
            <a:headEnd/>
            <a:tailEnd type="none" w="med" len="lg"/>
          </a:ln>
          <a:effectLst/>
        </p:spPr>
        <p:txBody>
          <a:bodyPr wrap="none">
            <a:spAutoFit/>
          </a:bodyPr>
          <a:lstStyle/>
          <a:p>
            <a:r>
              <a:rPr lang="en-US"/>
              <a:t>50 lb</a:t>
            </a:r>
          </a:p>
        </p:txBody>
      </p:sp>
      <p:sp>
        <p:nvSpPr>
          <p:cNvPr id="10261" name="Line 29"/>
          <p:cNvSpPr>
            <a:spLocks noChangeShapeType="1"/>
          </p:cNvSpPr>
          <p:nvPr/>
        </p:nvSpPr>
        <p:spPr bwMode="auto">
          <a:xfrm>
            <a:off x="3810000" y="2867026"/>
            <a:ext cx="0" cy="457200"/>
          </a:xfrm>
          <a:prstGeom prst="line">
            <a:avLst/>
          </a:prstGeom>
          <a:noFill/>
          <a:ln w="28575">
            <a:solidFill>
              <a:schemeClr val="tx1"/>
            </a:solidFill>
            <a:round/>
            <a:headEnd/>
            <a:tailEnd type="triangle" w="med" len="lg"/>
          </a:ln>
          <a:effectLst/>
        </p:spPr>
        <p:txBody>
          <a:bodyPr/>
          <a:lstStyle/>
          <a:p>
            <a:endParaRPr lang="en-US"/>
          </a:p>
        </p:txBody>
      </p:sp>
      <p:sp>
        <p:nvSpPr>
          <p:cNvPr id="10262" name="Text Box 30"/>
          <p:cNvSpPr txBox="1">
            <a:spLocks noChangeArrowheads="1"/>
          </p:cNvSpPr>
          <p:nvPr/>
        </p:nvSpPr>
        <p:spPr bwMode="auto">
          <a:xfrm>
            <a:off x="3505200" y="2362200"/>
            <a:ext cx="679450" cy="366713"/>
          </a:xfrm>
          <a:prstGeom prst="rect">
            <a:avLst/>
          </a:prstGeom>
          <a:noFill/>
          <a:ln w="9525">
            <a:noFill/>
            <a:miter lim="800000"/>
            <a:headEnd/>
            <a:tailEnd type="none" w="med" len="lg"/>
          </a:ln>
          <a:effectLst/>
        </p:spPr>
        <p:txBody>
          <a:bodyPr wrap="none">
            <a:spAutoFit/>
          </a:bodyPr>
          <a:lstStyle/>
          <a:p>
            <a:r>
              <a:rPr lang="en-US"/>
              <a:t>25 lb</a:t>
            </a:r>
          </a:p>
        </p:txBody>
      </p:sp>
      <p:sp>
        <p:nvSpPr>
          <p:cNvPr id="10263" name="Line 31"/>
          <p:cNvSpPr>
            <a:spLocks noChangeShapeType="1"/>
          </p:cNvSpPr>
          <p:nvPr/>
        </p:nvSpPr>
        <p:spPr bwMode="auto">
          <a:xfrm flipH="1">
            <a:off x="2971800" y="3200400"/>
            <a:ext cx="533400" cy="0"/>
          </a:xfrm>
          <a:prstGeom prst="line">
            <a:avLst/>
          </a:prstGeom>
          <a:noFill/>
          <a:ln w="28575">
            <a:solidFill>
              <a:srgbClr val="FF0000"/>
            </a:solidFill>
            <a:round/>
            <a:headEnd/>
            <a:tailEnd type="triangle" w="med" len="lg"/>
          </a:ln>
          <a:effectLst/>
        </p:spPr>
        <p:txBody>
          <a:bodyPr/>
          <a:lstStyle/>
          <a:p>
            <a:endParaRPr lang="en-US"/>
          </a:p>
        </p:txBody>
      </p:sp>
      <p:sp>
        <p:nvSpPr>
          <p:cNvPr id="10264" name="Text Box 32"/>
          <p:cNvSpPr txBox="1">
            <a:spLocks noChangeArrowheads="1"/>
          </p:cNvSpPr>
          <p:nvPr/>
        </p:nvSpPr>
        <p:spPr bwMode="auto">
          <a:xfrm>
            <a:off x="2514600" y="3124200"/>
            <a:ext cx="407988" cy="366713"/>
          </a:xfrm>
          <a:prstGeom prst="rect">
            <a:avLst/>
          </a:prstGeom>
          <a:noFill/>
          <a:ln w="9525">
            <a:noFill/>
            <a:miter lim="800000"/>
            <a:headEnd/>
            <a:tailEnd type="none" w="med" len="lg"/>
          </a:ln>
          <a:effectLst/>
        </p:spPr>
        <p:txBody>
          <a:bodyPr>
            <a:spAutoFit/>
          </a:bodyPr>
          <a:lstStyle/>
          <a:p>
            <a:r>
              <a:rPr lang="en-US" b="1"/>
              <a:t>T</a:t>
            </a:r>
            <a:r>
              <a:rPr lang="en-US" baseline="-25000"/>
              <a:t>1</a:t>
            </a:r>
            <a:endParaRPr lang="en-US"/>
          </a:p>
        </p:txBody>
      </p:sp>
      <p:sp>
        <p:nvSpPr>
          <p:cNvPr id="10265" name="Line 33"/>
          <p:cNvSpPr>
            <a:spLocks noChangeShapeType="1"/>
          </p:cNvSpPr>
          <p:nvPr/>
        </p:nvSpPr>
        <p:spPr bwMode="auto">
          <a:xfrm flipV="1">
            <a:off x="3810000" y="3505200"/>
            <a:ext cx="0" cy="457200"/>
          </a:xfrm>
          <a:prstGeom prst="line">
            <a:avLst/>
          </a:prstGeom>
          <a:noFill/>
          <a:ln w="28575">
            <a:solidFill>
              <a:srgbClr val="FF0000"/>
            </a:solidFill>
            <a:round/>
            <a:headEnd/>
            <a:tailEnd type="triangle" w="med" len="lg"/>
          </a:ln>
          <a:effectLst/>
        </p:spPr>
        <p:txBody>
          <a:bodyPr/>
          <a:lstStyle/>
          <a:p>
            <a:endParaRPr lang="en-US"/>
          </a:p>
        </p:txBody>
      </p:sp>
      <p:sp>
        <p:nvSpPr>
          <p:cNvPr id="10266" name="Line 34"/>
          <p:cNvSpPr>
            <a:spLocks noChangeShapeType="1"/>
          </p:cNvSpPr>
          <p:nvPr/>
        </p:nvSpPr>
        <p:spPr bwMode="auto">
          <a:xfrm flipV="1">
            <a:off x="6096000" y="3505200"/>
            <a:ext cx="0" cy="457200"/>
          </a:xfrm>
          <a:prstGeom prst="line">
            <a:avLst/>
          </a:prstGeom>
          <a:noFill/>
          <a:ln w="28575">
            <a:solidFill>
              <a:srgbClr val="FF0000"/>
            </a:solidFill>
            <a:round/>
            <a:headEnd/>
            <a:tailEnd type="triangle" w="med" len="lg"/>
          </a:ln>
          <a:effectLst/>
        </p:spPr>
        <p:txBody>
          <a:bodyPr/>
          <a:lstStyle/>
          <a:p>
            <a:endParaRPr lang="en-US"/>
          </a:p>
        </p:txBody>
      </p:sp>
      <p:sp>
        <p:nvSpPr>
          <p:cNvPr id="10267" name="Text Box 35"/>
          <p:cNvSpPr txBox="1">
            <a:spLocks noChangeArrowheads="1"/>
          </p:cNvSpPr>
          <p:nvPr/>
        </p:nvSpPr>
        <p:spPr bwMode="auto">
          <a:xfrm>
            <a:off x="3830128" y="3782685"/>
            <a:ext cx="433388" cy="366712"/>
          </a:xfrm>
          <a:prstGeom prst="rect">
            <a:avLst/>
          </a:prstGeom>
          <a:noFill/>
          <a:ln w="9525">
            <a:noFill/>
            <a:miter lim="800000"/>
            <a:headEnd/>
            <a:tailEnd type="none" w="med" len="lg"/>
          </a:ln>
          <a:effectLst/>
        </p:spPr>
        <p:txBody>
          <a:bodyPr>
            <a:spAutoFit/>
          </a:bodyPr>
          <a:lstStyle/>
          <a:p>
            <a:r>
              <a:rPr lang="en-US" b="1" dirty="0"/>
              <a:t>N</a:t>
            </a:r>
            <a:r>
              <a:rPr lang="en-US" baseline="-25000" dirty="0"/>
              <a:t>1</a:t>
            </a:r>
            <a:endParaRPr lang="en-US" dirty="0"/>
          </a:p>
        </p:txBody>
      </p:sp>
      <p:sp>
        <p:nvSpPr>
          <p:cNvPr id="10268" name="Text Box 36"/>
          <p:cNvSpPr txBox="1">
            <a:spLocks noChangeArrowheads="1"/>
          </p:cNvSpPr>
          <p:nvPr/>
        </p:nvSpPr>
        <p:spPr bwMode="auto">
          <a:xfrm>
            <a:off x="6168516" y="3807298"/>
            <a:ext cx="433388" cy="366712"/>
          </a:xfrm>
          <a:prstGeom prst="rect">
            <a:avLst/>
          </a:prstGeom>
          <a:noFill/>
          <a:ln w="9525">
            <a:noFill/>
            <a:miter lim="800000"/>
            <a:headEnd/>
            <a:tailEnd type="none" w="med" len="lg"/>
          </a:ln>
          <a:effectLst/>
        </p:spPr>
        <p:txBody>
          <a:bodyPr>
            <a:spAutoFit/>
          </a:bodyPr>
          <a:lstStyle/>
          <a:p>
            <a:r>
              <a:rPr lang="en-US" b="1" dirty="0"/>
              <a:t>N</a:t>
            </a:r>
            <a:r>
              <a:rPr lang="en-US" baseline="-25000" dirty="0"/>
              <a:t>2</a:t>
            </a:r>
            <a:endParaRPr lang="en-US" dirty="0"/>
          </a:p>
        </p:txBody>
      </p:sp>
      <p:sp>
        <p:nvSpPr>
          <p:cNvPr id="10269" name="Rectangle 37"/>
          <p:cNvSpPr>
            <a:spLocks noChangeArrowheads="1"/>
          </p:cNvSpPr>
          <p:nvPr/>
        </p:nvSpPr>
        <p:spPr bwMode="auto">
          <a:xfrm>
            <a:off x="2644776" y="5146430"/>
            <a:ext cx="685800" cy="533400"/>
          </a:xfrm>
          <a:prstGeom prst="rect">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0270" name="Line 38"/>
          <p:cNvSpPr>
            <a:spLocks noChangeShapeType="1"/>
          </p:cNvSpPr>
          <p:nvPr/>
        </p:nvSpPr>
        <p:spPr bwMode="auto">
          <a:xfrm>
            <a:off x="2949576" y="5041656"/>
            <a:ext cx="0" cy="457200"/>
          </a:xfrm>
          <a:prstGeom prst="line">
            <a:avLst/>
          </a:prstGeom>
          <a:noFill/>
          <a:ln w="28575">
            <a:solidFill>
              <a:schemeClr val="tx1"/>
            </a:solidFill>
            <a:round/>
            <a:headEnd/>
            <a:tailEnd type="triangle" w="med" len="lg"/>
          </a:ln>
          <a:effectLst/>
        </p:spPr>
        <p:txBody>
          <a:bodyPr/>
          <a:lstStyle/>
          <a:p>
            <a:endParaRPr lang="en-US"/>
          </a:p>
        </p:txBody>
      </p:sp>
      <p:sp>
        <p:nvSpPr>
          <p:cNvPr id="10271" name="Text Box 39"/>
          <p:cNvSpPr txBox="1">
            <a:spLocks noChangeArrowheads="1"/>
          </p:cNvSpPr>
          <p:nvPr/>
        </p:nvSpPr>
        <p:spPr bwMode="auto">
          <a:xfrm>
            <a:off x="2609851" y="4572000"/>
            <a:ext cx="679450" cy="366713"/>
          </a:xfrm>
          <a:prstGeom prst="rect">
            <a:avLst/>
          </a:prstGeom>
          <a:noFill/>
          <a:ln w="9525">
            <a:noFill/>
            <a:miter lim="800000"/>
            <a:headEnd/>
            <a:tailEnd type="none" w="med" len="lg"/>
          </a:ln>
          <a:effectLst/>
        </p:spPr>
        <p:txBody>
          <a:bodyPr wrap="none">
            <a:spAutoFit/>
          </a:bodyPr>
          <a:lstStyle/>
          <a:p>
            <a:r>
              <a:rPr lang="en-US" dirty="0"/>
              <a:t>25 </a:t>
            </a:r>
            <a:r>
              <a:rPr lang="en-US" dirty="0" err="1"/>
              <a:t>lb</a:t>
            </a:r>
            <a:endParaRPr lang="en-US" dirty="0"/>
          </a:p>
        </p:txBody>
      </p:sp>
      <p:sp>
        <p:nvSpPr>
          <p:cNvPr id="10272" name="Line 40"/>
          <p:cNvSpPr>
            <a:spLocks noChangeShapeType="1"/>
          </p:cNvSpPr>
          <p:nvPr/>
        </p:nvSpPr>
        <p:spPr bwMode="auto">
          <a:xfrm flipH="1">
            <a:off x="2111376" y="5375030"/>
            <a:ext cx="533400" cy="0"/>
          </a:xfrm>
          <a:prstGeom prst="line">
            <a:avLst/>
          </a:prstGeom>
          <a:noFill/>
          <a:ln w="28575">
            <a:solidFill>
              <a:srgbClr val="FF0000"/>
            </a:solidFill>
            <a:round/>
            <a:headEnd/>
            <a:tailEnd type="triangle" w="med" len="lg"/>
          </a:ln>
          <a:effectLst/>
        </p:spPr>
        <p:txBody>
          <a:bodyPr/>
          <a:lstStyle/>
          <a:p>
            <a:endParaRPr lang="en-US"/>
          </a:p>
        </p:txBody>
      </p:sp>
      <p:sp>
        <p:nvSpPr>
          <p:cNvPr id="10273" name="Text Box 41"/>
          <p:cNvSpPr txBox="1">
            <a:spLocks noChangeArrowheads="1"/>
          </p:cNvSpPr>
          <p:nvPr/>
        </p:nvSpPr>
        <p:spPr bwMode="auto">
          <a:xfrm>
            <a:off x="1654176" y="5298830"/>
            <a:ext cx="407988" cy="366713"/>
          </a:xfrm>
          <a:prstGeom prst="rect">
            <a:avLst/>
          </a:prstGeom>
          <a:noFill/>
          <a:ln w="9525">
            <a:noFill/>
            <a:miter lim="800000"/>
            <a:headEnd/>
            <a:tailEnd type="none" w="med" len="lg"/>
          </a:ln>
          <a:effectLst/>
        </p:spPr>
        <p:txBody>
          <a:bodyPr>
            <a:spAutoFit/>
          </a:bodyPr>
          <a:lstStyle/>
          <a:p>
            <a:r>
              <a:rPr lang="en-US" b="1"/>
              <a:t>T</a:t>
            </a:r>
            <a:r>
              <a:rPr lang="en-US" baseline="-25000"/>
              <a:t>1</a:t>
            </a:r>
            <a:endParaRPr lang="en-US"/>
          </a:p>
        </p:txBody>
      </p:sp>
      <p:sp>
        <p:nvSpPr>
          <p:cNvPr id="10274" name="Line 42"/>
          <p:cNvSpPr>
            <a:spLocks noChangeShapeType="1"/>
          </p:cNvSpPr>
          <p:nvPr/>
        </p:nvSpPr>
        <p:spPr bwMode="auto">
          <a:xfrm flipV="1">
            <a:off x="2949576" y="5679830"/>
            <a:ext cx="0" cy="457200"/>
          </a:xfrm>
          <a:prstGeom prst="line">
            <a:avLst/>
          </a:prstGeom>
          <a:noFill/>
          <a:ln w="28575">
            <a:solidFill>
              <a:srgbClr val="FF0000"/>
            </a:solidFill>
            <a:round/>
            <a:headEnd/>
            <a:tailEnd type="triangle" w="med" len="lg"/>
          </a:ln>
          <a:effectLst/>
        </p:spPr>
        <p:txBody>
          <a:bodyPr/>
          <a:lstStyle/>
          <a:p>
            <a:endParaRPr lang="en-US"/>
          </a:p>
        </p:txBody>
      </p:sp>
      <p:sp>
        <p:nvSpPr>
          <p:cNvPr id="10275" name="Text Box 43"/>
          <p:cNvSpPr txBox="1">
            <a:spLocks noChangeArrowheads="1"/>
          </p:cNvSpPr>
          <p:nvPr/>
        </p:nvSpPr>
        <p:spPr bwMode="auto">
          <a:xfrm>
            <a:off x="3009901" y="5961368"/>
            <a:ext cx="433388" cy="366712"/>
          </a:xfrm>
          <a:prstGeom prst="rect">
            <a:avLst/>
          </a:prstGeom>
          <a:noFill/>
          <a:ln w="9525">
            <a:noFill/>
            <a:miter lim="800000"/>
            <a:headEnd/>
            <a:tailEnd type="none" w="med" len="lg"/>
          </a:ln>
          <a:effectLst/>
        </p:spPr>
        <p:txBody>
          <a:bodyPr>
            <a:spAutoFit/>
          </a:bodyPr>
          <a:lstStyle/>
          <a:p>
            <a:r>
              <a:rPr lang="en-US" b="1" dirty="0"/>
              <a:t>N</a:t>
            </a:r>
            <a:r>
              <a:rPr lang="en-US" baseline="-25000" dirty="0"/>
              <a:t>1</a:t>
            </a:r>
            <a:endParaRPr lang="en-US" dirty="0"/>
          </a:p>
        </p:txBody>
      </p:sp>
      <p:sp>
        <p:nvSpPr>
          <p:cNvPr id="10276" name="Rectangle 44"/>
          <p:cNvSpPr>
            <a:spLocks noChangeArrowheads="1"/>
          </p:cNvSpPr>
          <p:nvPr/>
        </p:nvSpPr>
        <p:spPr bwMode="auto">
          <a:xfrm>
            <a:off x="6324600" y="4779717"/>
            <a:ext cx="838200" cy="990600"/>
          </a:xfrm>
          <a:prstGeom prst="rect">
            <a:avLst/>
          </a:prstGeom>
          <a:solidFill>
            <a:schemeClr val="bg1"/>
          </a:solidFill>
          <a:ln w="9525">
            <a:solidFill>
              <a:schemeClr val="tx1"/>
            </a:solidFill>
            <a:miter lim="800000"/>
            <a:headEnd/>
            <a:tailEnd type="none" w="med" len="lg"/>
          </a:ln>
          <a:effectLst/>
        </p:spPr>
        <p:txBody>
          <a:bodyPr wrap="none" anchor="ctr"/>
          <a:lstStyle/>
          <a:p>
            <a:endParaRPr lang="en-US"/>
          </a:p>
        </p:txBody>
      </p:sp>
      <p:sp>
        <p:nvSpPr>
          <p:cNvPr id="10277" name="Line 45"/>
          <p:cNvSpPr>
            <a:spLocks noChangeShapeType="1"/>
          </p:cNvSpPr>
          <p:nvPr/>
        </p:nvSpPr>
        <p:spPr bwMode="auto">
          <a:xfrm>
            <a:off x="7162800" y="5160717"/>
            <a:ext cx="609600" cy="0"/>
          </a:xfrm>
          <a:prstGeom prst="line">
            <a:avLst/>
          </a:prstGeom>
          <a:noFill/>
          <a:ln w="28575">
            <a:solidFill>
              <a:schemeClr val="tx1"/>
            </a:solidFill>
            <a:round/>
            <a:headEnd/>
            <a:tailEnd type="triangle" w="med" len="lg"/>
          </a:ln>
          <a:effectLst/>
        </p:spPr>
        <p:txBody>
          <a:bodyPr/>
          <a:lstStyle/>
          <a:p>
            <a:endParaRPr lang="en-US"/>
          </a:p>
        </p:txBody>
      </p:sp>
      <p:sp>
        <p:nvSpPr>
          <p:cNvPr id="10278" name="Text Box 46"/>
          <p:cNvSpPr txBox="1">
            <a:spLocks noChangeArrowheads="1"/>
          </p:cNvSpPr>
          <p:nvPr/>
        </p:nvSpPr>
        <p:spPr bwMode="auto">
          <a:xfrm>
            <a:off x="7848600" y="4932117"/>
            <a:ext cx="806450" cy="366713"/>
          </a:xfrm>
          <a:prstGeom prst="rect">
            <a:avLst/>
          </a:prstGeom>
          <a:noFill/>
          <a:ln w="9525">
            <a:noFill/>
            <a:miter lim="800000"/>
            <a:headEnd/>
            <a:tailEnd type="none" w="med" len="lg"/>
          </a:ln>
          <a:effectLst/>
        </p:spPr>
        <p:txBody>
          <a:bodyPr wrap="none">
            <a:spAutoFit/>
          </a:bodyPr>
          <a:lstStyle/>
          <a:p>
            <a:r>
              <a:rPr lang="en-US"/>
              <a:t>200 lb</a:t>
            </a:r>
          </a:p>
        </p:txBody>
      </p:sp>
      <p:sp>
        <p:nvSpPr>
          <p:cNvPr id="10279" name="Line 47"/>
          <p:cNvSpPr>
            <a:spLocks noChangeShapeType="1"/>
          </p:cNvSpPr>
          <p:nvPr/>
        </p:nvSpPr>
        <p:spPr bwMode="auto">
          <a:xfrm>
            <a:off x="6705600" y="5208343"/>
            <a:ext cx="0" cy="457200"/>
          </a:xfrm>
          <a:prstGeom prst="line">
            <a:avLst/>
          </a:prstGeom>
          <a:noFill/>
          <a:ln w="28575">
            <a:solidFill>
              <a:schemeClr val="tx1"/>
            </a:solidFill>
            <a:round/>
            <a:headEnd/>
            <a:tailEnd type="triangle" w="med" len="lg"/>
          </a:ln>
          <a:effectLst/>
        </p:spPr>
        <p:txBody>
          <a:bodyPr/>
          <a:lstStyle/>
          <a:p>
            <a:endParaRPr lang="en-US"/>
          </a:p>
        </p:txBody>
      </p:sp>
      <p:sp>
        <p:nvSpPr>
          <p:cNvPr id="10280" name="Text Box 48"/>
          <p:cNvSpPr txBox="1">
            <a:spLocks noChangeArrowheads="1"/>
          </p:cNvSpPr>
          <p:nvPr/>
        </p:nvSpPr>
        <p:spPr bwMode="auto">
          <a:xfrm>
            <a:off x="6400800" y="4779717"/>
            <a:ext cx="679450" cy="366713"/>
          </a:xfrm>
          <a:prstGeom prst="rect">
            <a:avLst/>
          </a:prstGeom>
          <a:noFill/>
          <a:ln w="9525">
            <a:noFill/>
            <a:miter lim="800000"/>
            <a:headEnd/>
            <a:tailEnd type="none" w="med" len="lg"/>
          </a:ln>
          <a:effectLst/>
        </p:spPr>
        <p:txBody>
          <a:bodyPr wrap="none">
            <a:spAutoFit/>
          </a:bodyPr>
          <a:lstStyle/>
          <a:p>
            <a:r>
              <a:rPr lang="en-US"/>
              <a:t>50 lb</a:t>
            </a:r>
          </a:p>
        </p:txBody>
      </p:sp>
      <p:sp>
        <p:nvSpPr>
          <p:cNvPr id="10281" name="Line 49"/>
          <p:cNvSpPr>
            <a:spLocks noChangeShapeType="1"/>
          </p:cNvSpPr>
          <p:nvPr/>
        </p:nvSpPr>
        <p:spPr bwMode="auto">
          <a:xfrm flipV="1">
            <a:off x="6934200" y="5770317"/>
            <a:ext cx="0" cy="457200"/>
          </a:xfrm>
          <a:prstGeom prst="line">
            <a:avLst/>
          </a:prstGeom>
          <a:noFill/>
          <a:ln w="28575">
            <a:solidFill>
              <a:srgbClr val="FF0000"/>
            </a:solidFill>
            <a:round/>
            <a:headEnd/>
            <a:tailEnd type="triangle" w="med" len="lg"/>
          </a:ln>
          <a:effectLst/>
        </p:spPr>
        <p:txBody>
          <a:bodyPr/>
          <a:lstStyle/>
          <a:p>
            <a:endParaRPr lang="en-US"/>
          </a:p>
        </p:txBody>
      </p:sp>
      <p:sp>
        <p:nvSpPr>
          <p:cNvPr id="10282" name="Text Box 50"/>
          <p:cNvSpPr txBox="1">
            <a:spLocks noChangeArrowheads="1"/>
          </p:cNvSpPr>
          <p:nvPr/>
        </p:nvSpPr>
        <p:spPr bwMode="auto">
          <a:xfrm>
            <a:off x="6969574" y="6044161"/>
            <a:ext cx="433388" cy="366712"/>
          </a:xfrm>
          <a:prstGeom prst="rect">
            <a:avLst/>
          </a:prstGeom>
          <a:noFill/>
          <a:ln w="9525">
            <a:noFill/>
            <a:miter lim="800000"/>
            <a:headEnd/>
            <a:tailEnd type="none" w="med" len="lg"/>
          </a:ln>
          <a:effectLst/>
        </p:spPr>
        <p:txBody>
          <a:bodyPr>
            <a:spAutoFit/>
          </a:bodyPr>
          <a:lstStyle/>
          <a:p>
            <a:r>
              <a:rPr lang="en-US" b="1" dirty="0"/>
              <a:t>N</a:t>
            </a:r>
            <a:r>
              <a:rPr lang="en-US" baseline="-25000" dirty="0"/>
              <a:t>2</a:t>
            </a:r>
            <a:endParaRPr lang="en-US" dirty="0"/>
          </a:p>
        </p:txBody>
      </p:sp>
      <p:sp>
        <p:nvSpPr>
          <p:cNvPr id="10283" name="Line 51"/>
          <p:cNvSpPr>
            <a:spLocks noChangeShapeType="1"/>
          </p:cNvSpPr>
          <p:nvPr/>
        </p:nvSpPr>
        <p:spPr bwMode="auto">
          <a:xfrm>
            <a:off x="3330576" y="5375030"/>
            <a:ext cx="407988" cy="0"/>
          </a:xfrm>
          <a:prstGeom prst="line">
            <a:avLst/>
          </a:prstGeom>
          <a:noFill/>
          <a:ln w="28575">
            <a:solidFill>
              <a:srgbClr val="FF0000"/>
            </a:solidFill>
            <a:round/>
            <a:headEnd/>
            <a:tailEnd type="triangle" w="med" len="lg"/>
          </a:ln>
          <a:effectLst/>
        </p:spPr>
        <p:txBody>
          <a:bodyPr/>
          <a:lstStyle/>
          <a:p>
            <a:endParaRPr lang="en-US"/>
          </a:p>
        </p:txBody>
      </p:sp>
      <p:sp>
        <p:nvSpPr>
          <p:cNvPr id="10284" name="Line 52"/>
          <p:cNvSpPr>
            <a:spLocks noChangeShapeType="1"/>
          </p:cNvSpPr>
          <p:nvPr/>
        </p:nvSpPr>
        <p:spPr bwMode="auto">
          <a:xfrm flipH="1">
            <a:off x="5867400" y="5389317"/>
            <a:ext cx="457200" cy="0"/>
          </a:xfrm>
          <a:prstGeom prst="line">
            <a:avLst/>
          </a:prstGeom>
          <a:noFill/>
          <a:ln w="28575">
            <a:solidFill>
              <a:srgbClr val="FF0000"/>
            </a:solidFill>
            <a:round/>
            <a:headEnd/>
            <a:tailEnd type="triangle" w="med" len="lg"/>
          </a:ln>
          <a:effectLst/>
        </p:spPr>
        <p:txBody>
          <a:bodyPr/>
          <a:lstStyle/>
          <a:p>
            <a:endParaRPr lang="en-US"/>
          </a:p>
        </p:txBody>
      </p:sp>
      <p:sp>
        <p:nvSpPr>
          <p:cNvPr id="10285" name="Text Box 53"/>
          <p:cNvSpPr txBox="1">
            <a:spLocks noChangeArrowheads="1"/>
          </p:cNvSpPr>
          <p:nvPr/>
        </p:nvSpPr>
        <p:spPr bwMode="auto">
          <a:xfrm>
            <a:off x="128730" y="4882079"/>
            <a:ext cx="1633781" cy="923330"/>
          </a:xfrm>
          <a:prstGeom prst="rect">
            <a:avLst/>
          </a:prstGeom>
          <a:noFill/>
          <a:ln w="9525">
            <a:noFill/>
            <a:miter lim="800000"/>
            <a:headEnd/>
            <a:tailEnd type="none" w="med" len="lg"/>
          </a:ln>
          <a:effectLst/>
        </p:spPr>
        <p:txBody>
          <a:bodyPr wrap="none">
            <a:spAutoFit/>
          </a:bodyPr>
          <a:lstStyle/>
          <a:p>
            <a:r>
              <a:rPr lang="en-US" dirty="0"/>
              <a:t>individual</a:t>
            </a:r>
          </a:p>
          <a:p>
            <a:r>
              <a:rPr lang="en-US" dirty="0"/>
              <a:t>parts</a:t>
            </a:r>
          </a:p>
          <a:p>
            <a:r>
              <a:rPr lang="en-US" dirty="0"/>
              <a:t>(and the rope)</a:t>
            </a:r>
          </a:p>
        </p:txBody>
      </p:sp>
      <p:sp>
        <p:nvSpPr>
          <p:cNvPr id="10286" name="Line 10"/>
          <p:cNvSpPr>
            <a:spLocks noChangeShapeType="1"/>
          </p:cNvSpPr>
          <p:nvPr/>
        </p:nvSpPr>
        <p:spPr bwMode="auto">
          <a:xfrm>
            <a:off x="1600200" y="1828800"/>
            <a:ext cx="4800600" cy="0"/>
          </a:xfrm>
          <a:prstGeom prst="line">
            <a:avLst/>
          </a:prstGeom>
          <a:noFill/>
          <a:ln w="12700">
            <a:solidFill>
              <a:schemeClr val="tx1"/>
            </a:solidFill>
            <a:round/>
            <a:headEnd/>
            <a:tailEnd type="none" w="med" len="lg"/>
          </a:ln>
          <a:effectLst/>
        </p:spPr>
        <p:txBody>
          <a:bodyPr/>
          <a:lstStyle/>
          <a:p>
            <a:endParaRPr lang="en-US"/>
          </a:p>
        </p:txBody>
      </p:sp>
      <p:sp>
        <p:nvSpPr>
          <p:cNvPr id="10287" name="Text Box 54"/>
          <p:cNvSpPr txBox="1">
            <a:spLocks noChangeArrowheads="1"/>
          </p:cNvSpPr>
          <p:nvPr/>
        </p:nvSpPr>
        <p:spPr bwMode="auto">
          <a:xfrm>
            <a:off x="3405129" y="4824962"/>
            <a:ext cx="407988" cy="366712"/>
          </a:xfrm>
          <a:prstGeom prst="rect">
            <a:avLst/>
          </a:prstGeom>
          <a:noFill/>
          <a:ln w="9525">
            <a:noFill/>
            <a:miter lim="800000"/>
            <a:headEnd/>
            <a:tailEnd type="none" w="med" len="lg"/>
          </a:ln>
          <a:effectLst/>
        </p:spPr>
        <p:txBody>
          <a:bodyPr>
            <a:spAutoFit/>
          </a:bodyPr>
          <a:lstStyle/>
          <a:p>
            <a:r>
              <a:rPr lang="en-US" b="1" dirty="0">
                <a:solidFill>
                  <a:srgbClr val="FF0000"/>
                </a:solidFill>
              </a:rPr>
              <a:t>T</a:t>
            </a:r>
            <a:r>
              <a:rPr lang="en-US" b="1" baseline="-25000" dirty="0">
                <a:solidFill>
                  <a:srgbClr val="FF0000"/>
                </a:solidFill>
              </a:rPr>
              <a:t>2</a:t>
            </a:r>
            <a:endParaRPr lang="en-US" b="1" dirty="0">
              <a:solidFill>
                <a:srgbClr val="FF0000"/>
              </a:solidFill>
            </a:endParaRPr>
          </a:p>
        </p:txBody>
      </p:sp>
      <p:sp>
        <p:nvSpPr>
          <p:cNvPr id="10288" name="Text Box 55"/>
          <p:cNvSpPr txBox="1">
            <a:spLocks noChangeArrowheads="1"/>
          </p:cNvSpPr>
          <p:nvPr/>
        </p:nvSpPr>
        <p:spPr bwMode="auto">
          <a:xfrm>
            <a:off x="5715000" y="4855917"/>
            <a:ext cx="407988" cy="366713"/>
          </a:xfrm>
          <a:prstGeom prst="rect">
            <a:avLst/>
          </a:prstGeom>
          <a:noFill/>
          <a:ln w="9525">
            <a:noFill/>
            <a:miter lim="800000"/>
            <a:headEnd/>
            <a:tailEnd type="none" w="med" len="lg"/>
          </a:ln>
          <a:effectLst/>
        </p:spPr>
        <p:txBody>
          <a:bodyPr>
            <a:spAutoFit/>
          </a:bodyPr>
          <a:lstStyle/>
          <a:p>
            <a:r>
              <a:rPr lang="en-US" b="1" dirty="0">
                <a:solidFill>
                  <a:srgbClr val="FF0000"/>
                </a:solidFill>
              </a:rPr>
              <a:t>T</a:t>
            </a:r>
            <a:r>
              <a:rPr lang="en-US" b="1" baseline="-25000" dirty="0">
                <a:solidFill>
                  <a:srgbClr val="FF0000"/>
                </a:solidFill>
              </a:rPr>
              <a:t>2</a:t>
            </a:r>
            <a:endParaRPr lang="en-US" b="1" dirty="0">
              <a:solidFill>
                <a:srgbClr val="FF0000"/>
              </a:solidFill>
            </a:endParaRPr>
          </a:p>
        </p:txBody>
      </p:sp>
      <p:cxnSp>
        <p:nvCxnSpPr>
          <p:cNvPr id="3" name="Straight Connector 2">
            <a:extLst>
              <a:ext uri="{FF2B5EF4-FFF2-40B4-BE49-F238E27FC236}">
                <a16:creationId xmlns:a16="http://schemas.microsoft.com/office/drawing/2014/main" id="{BA940F90-09A5-4010-87D7-18968F6F759A}"/>
              </a:ext>
            </a:extLst>
          </p:cNvPr>
          <p:cNvCxnSpPr/>
          <p:nvPr/>
        </p:nvCxnSpPr>
        <p:spPr bwMode="auto">
          <a:xfrm>
            <a:off x="4322214" y="5386385"/>
            <a:ext cx="914400" cy="0"/>
          </a:xfrm>
          <a:prstGeom prst="line">
            <a:avLst/>
          </a:pr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 name="Line 51">
            <a:extLst>
              <a:ext uri="{FF2B5EF4-FFF2-40B4-BE49-F238E27FC236}">
                <a16:creationId xmlns:a16="http://schemas.microsoft.com/office/drawing/2014/main" id="{DF89F79B-0226-4D9E-AB98-374CDCA589A5}"/>
              </a:ext>
            </a:extLst>
          </p:cNvPr>
          <p:cNvSpPr>
            <a:spLocks noChangeShapeType="1"/>
          </p:cNvSpPr>
          <p:nvPr/>
        </p:nvSpPr>
        <p:spPr bwMode="auto">
          <a:xfrm flipH="1">
            <a:off x="3885164" y="5378570"/>
            <a:ext cx="407988" cy="0"/>
          </a:xfrm>
          <a:prstGeom prst="line">
            <a:avLst/>
          </a:prstGeom>
          <a:noFill/>
          <a:ln w="28575">
            <a:solidFill>
              <a:srgbClr val="FF0000"/>
            </a:solidFill>
            <a:round/>
            <a:headEnd/>
            <a:tailEnd type="triangle" w="med" len="lg"/>
          </a:ln>
          <a:effectLst/>
        </p:spPr>
        <p:txBody>
          <a:bodyPr/>
          <a:lstStyle/>
          <a:p>
            <a:endParaRPr lang="en-US"/>
          </a:p>
        </p:txBody>
      </p:sp>
      <p:sp>
        <p:nvSpPr>
          <p:cNvPr id="52" name="Line 52">
            <a:extLst>
              <a:ext uri="{FF2B5EF4-FFF2-40B4-BE49-F238E27FC236}">
                <a16:creationId xmlns:a16="http://schemas.microsoft.com/office/drawing/2014/main" id="{EFEEA590-4D3F-4A4D-A478-F50F50ABFBFE}"/>
              </a:ext>
            </a:extLst>
          </p:cNvPr>
          <p:cNvSpPr>
            <a:spLocks noChangeShapeType="1"/>
          </p:cNvSpPr>
          <p:nvPr/>
        </p:nvSpPr>
        <p:spPr bwMode="auto">
          <a:xfrm>
            <a:off x="5297183" y="5386385"/>
            <a:ext cx="457200" cy="0"/>
          </a:xfrm>
          <a:prstGeom prst="line">
            <a:avLst/>
          </a:prstGeom>
          <a:noFill/>
          <a:ln w="28575">
            <a:solidFill>
              <a:srgbClr val="FF0000"/>
            </a:solidFill>
            <a:round/>
            <a:headEnd/>
            <a:tailEnd type="triangle" w="med" len="lg"/>
          </a:ln>
          <a:effectLst/>
        </p:spPr>
        <p:txBody>
          <a:bodyPr/>
          <a:lstStyle/>
          <a:p>
            <a:endParaRPr lang="en-US"/>
          </a:p>
        </p:txBody>
      </p:sp>
      <p:sp>
        <p:nvSpPr>
          <p:cNvPr id="55" name="Text Box 54">
            <a:extLst>
              <a:ext uri="{FF2B5EF4-FFF2-40B4-BE49-F238E27FC236}">
                <a16:creationId xmlns:a16="http://schemas.microsoft.com/office/drawing/2014/main" id="{1542C310-A035-4C52-BFBF-349E7AFAE378}"/>
              </a:ext>
            </a:extLst>
          </p:cNvPr>
          <p:cNvSpPr txBox="1">
            <a:spLocks noChangeArrowheads="1"/>
          </p:cNvSpPr>
          <p:nvPr/>
        </p:nvSpPr>
        <p:spPr bwMode="auto">
          <a:xfrm>
            <a:off x="3878263" y="4812628"/>
            <a:ext cx="407988" cy="366712"/>
          </a:xfrm>
          <a:prstGeom prst="rect">
            <a:avLst/>
          </a:prstGeom>
          <a:noFill/>
          <a:ln w="9525">
            <a:noFill/>
            <a:miter lim="800000"/>
            <a:headEnd/>
            <a:tailEnd type="none" w="med" len="lg"/>
          </a:ln>
          <a:effectLst/>
        </p:spPr>
        <p:txBody>
          <a:bodyPr>
            <a:spAutoFit/>
          </a:bodyPr>
          <a:lstStyle/>
          <a:p>
            <a:r>
              <a:rPr lang="en-US" b="1" dirty="0">
                <a:solidFill>
                  <a:srgbClr val="FF0000"/>
                </a:solidFill>
              </a:rPr>
              <a:t>T</a:t>
            </a:r>
            <a:r>
              <a:rPr lang="en-US" b="1" baseline="-25000" dirty="0">
                <a:solidFill>
                  <a:srgbClr val="FF0000"/>
                </a:solidFill>
              </a:rPr>
              <a:t>2</a:t>
            </a:r>
            <a:endParaRPr lang="en-US" b="1" dirty="0">
              <a:solidFill>
                <a:srgbClr val="FF0000"/>
              </a:solidFill>
            </a:endParaRPr>
          </a:p>
        </p:txBody>
      </p:sp>
      <p:sp>
        <p:nvSpPr>
          <p:cNvPr id="56" name="Text Box 55">
            <a:extLst>
              <a:ext uri="{FF2B5EF4-FFF2-40B4-BE49-F238E27FC236}">
                <a16:creationId xmlns:a16="http://schemas.microsoft.com/office/drawing/2014/main" id="{644D9E7C-6569-4E10-9DAD-5AB208D2099E}"/>
              </a:ext>
            </a:extLst>
          </p:cNvPr>
          <p:cNvSpPr txBox="1">
            <a:spLocks noChangeArrowheads="1"/>
          </p:cNvSpPr>
          <p:nvPr/>
        </p:nvSpPr>
        <p:spPr bwMode="auto">
          <a:xfrm>
            <a:off x="5241866" y="4870204"/>
            <a:ext cx="407988" cy="366713"/>
          </a:xfrm>
          <a:prstGeom prst="rect">
            <a:avLst/>
          </a:prstGeom>
          <a:noFill/>
          <a:ln w="9525">
            <a:noFill/>
            <a:miter lim="800000"/>
            <a:headEnd/>
            <a:tailEnd type="none" w="med" len="lg"/>
          </a:ln>
          <a:effectLst/>
        </p:spPr>
        <p:txBody>
          <a:bodyPr>
            <a:spAutoFit/>
          </a:bodyPr>
          <a:lstStyle/>
          <a:p>
            <a:r>
              <a:rPr lang="en-US" b="1" dirty="0">
                <a:solidFill>
                  <a:srgbClr val="FF0000"/>
                </a:solidFill>
              </a:rPr>
              <a:t>T</a:t>
            </a:r>
            <a:r>
              <a:rPr lang="en-US" b="1" baseline="-25000" dirty="0">
                <a:solidFill>
                  <a:srgbClr val="FF0000"/>
                </a:solidFill>
              </a:rPr>
              <a:t>2</a:t>
            </a:r>
            <a:endParaRPr lang="en-US" b="1" dirty="0">
              <a:solidFill>
                <a:srgbClr val="FF0000"/>
              </a:solidFill>
            </a:endParaRPr>
          </a:p>
        </p:txBody>
      </p:sp>
      <p:sp>
        <p:nvSpPr>
          <p:cNvPr id="2" name="Freeform: Shape 1">
            <a:extLst>
              <a:ext uri="{FF2B5EF4-FFF2-40B4-BE49-F238E27FC236}">
                <a16:creationId xmlns:a16="http://schemas.microsoft.com/office/drawing/2014/main" id="{16AA5C50-9280-FC0B-0554-96C96265E4F0}"/>
              </a:ext>
            </a:extLst>
          </p:cNvPr>
          <p:cNvSpPr/>
          <p:nvPr/>
        </p:nvSpPr>
        <p:spPr bwMode="auto">
          <a:xfrm>
            <a:off x="1639019" y="1837426"/>
            <a:ext cx="4649638" cy="86264"/>
          </a:xfrm>
          <a:custGeom>
            <a:avLst/>
            <a:gdLst>
              <a:gd name="connsiteX0" fmla="*/ 0 w 4649638"/>
              <a:gd name="connsiteY0" fmla="*/ 0 h 86264"/>
              <a:gd name="connsiteX1" fmla="*/ 77638 w 4649638"/>
              <a:gd name="connsiteY1" fmla="*/ 25879 h 86264"/>
              <a:gd name="connsiteX2" fmla="*/ 103517 w 4649638"/>
              <a:gd name="connsiteY2" fmla="*/ 34506 h 86264"/>
              <a:gd name="connsiteX3" fmla="*/ 543464 w 4649638"/>
              <a:gd name="connsiteY3" fmla="*/ 51759 h 86264"/>
              <a:gd name="connsiteX4" fmla="*/ 1380226 w 4649638"/>
              <a:gd name="connsiteY4" fmla="*/ 43132 h 86264"/>
              <a:gd name="connsiteX5" fmla="*/ 1423359 w 4649638"/>
              <a:gd name="connsiteY5" fmla="*/ 34506 h 86264"/>
              <a:gd name="connsiteX6" fmla="*/ 1742536 w 4649638"/>
              <a:gd name="connsiteY6" fmla="*/ 43132 h 86264"/>
              <a:gd name="connsiteX7" fmla="*/ 1820174 w 4649638"/>
              <a:gd name="connsiteY7" fmla="*/ 51759 h 86264"/>
              <a:gd name="connsiteX8" fmla="*/ 1880559 w 4649638"/>
              <a:gd name="connsiteY8" fmla="*/ 60385 h 86264"/>
              <a:gd name="connsiteX9" fmla="*/ 2078966 w 4649638"/>
              <a:gd name="connsiteY9" fmla="*/ 69012 h 86264"/>
              <a:gd name="connsiteX10" fmla="*/ 2260121 w 4649638"/>
              <a:gd name="connsiteY10" fmla="*/ 86264 h 86264"/>
              <a:gd name="connsiteX11" fmla="*/ 2889849 w 4649638"/>
              <a:gd name="connsiteY11" fmla="*/ 69012 h 86264"/>
              <a:gd name="connsiteX12" fmla="*/ 3001992 w 4649638"/>
              <a:gd name="connsiteY12" fmla="*/ 60385 h 86264"/>
              <a:gd name="connsiteX13" fmla="*/ 3321170 w 4649638"/>
              <a:gd name="connsiteY13" fmla="*/ 51759 h 86264"/>
              <a:gd name="connsiteX14" fmla="*/ 3510951 w 4649638"/>
              <a:gd name="connsiteY14" fmla="*/ 60385 h 86264"/>
              <a:gd name="connsiteX15" fmla="*/ 3588589 w 4649638"/>
              <a:gd name="connsiteY15" fmla="*/ 69012 h 86264"/>
              <a:gd name="connsiteX16" fmla="*/ 4390845 w 4649638"/>
              <a:gd name="connsiteY16" fmla="*/ 60385 h 86264"/>
              <a:gd name="connsiteX17" fmla="*/ 4425351 w 4649638"/>
              <a:gd name="connsiteY17" fmla="*/ 51759 h 86264"/>
              <a:gd name="connsiteX18" fmla="*/ 4468483 w 4649638"/>
              <a:gd name="connsiteY18" fmla="*/ 43132 h 86264"/>
              <a:gd name="connsiteX19" fmla="*/ 4494362 w 4649638"/>
              <a:gd name="connsiteY19" fmla="*/ 34506 h 86264"/>
              <a:gd name="connsiteX20" fmla="*/ 4597879 w 4649638"/>
              <a:gd name="connsiteY20" fmla="*/ 17253 h 86264"/>
              <a:gd name="connsiteX21" fmla="*/ 4649638 w 4649638"/>
              <a:gd name="connsiteY21" fmla="*/ 0 h 8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649638" h="86264">
                <a:moveTo>
                  <a:pt x="0" y="0"/>
                </a:moveTo>
                <a:cubicBezTo>
                  <a:pt x="74364" y="29746"/>
                  <a:pt x="12625" y="7304"/>
                  <a:pt x="77638" y="25879"/>
                </a:cubicBezTo>
                <a:cubicBezTo>
                  <a:pt x="86381" y="28377"/>
                  <a:pt x="94548" y="33011"/>
                  <a:pt x="103517" y="34506"/>
                </a:cubicBezTo>
                <a:cubicBezTo>
                  <a:pt x="224325" y="54641"/>
                  <a:pt x="511871" y="51007"/>
                  <a:pt x="543464" y="51759"/>
                </a:cubicBezTo>
                <a:lnTo>
                  <a:pt x="1380226" y="43132"/>
                </a:lnTo>
                <a:cubicBezTo>
                  <a:pt x="1394886" y="42845"/>
                  <a:pt x="1408697" y="34506"/>
                  <a:pt x="1423359" y="34506"/>
                </a:cubicBezTo>
                <a:cubicBezTo>
                  <a:pt x="1529790" y="34506"/>
                  <a:pt x="1636144" y="40257"/>
                  <a:pt x="1742536" y="43132"/>
                </a:cubicBezTo>
                <a:lnTo>
                  <a:pt x="1820174" y="51759"/>
                </a:lnTo>
                <a:cubicBezTo>
                  <a:pt x="1840350" y="54281"/>
                  <a:pt x="1860271" y="59032"/>
                  <a:pt x="1880559" y="60385"/>
                </a:cubicBezTo>
                <a:cubicBezTo>
                  <a:pt x="1946611" y="64788"/>
                  <a:pt x="2012876" y="65235"/>
                  <a:pt x="2078966" y="69012"/>
                </a:cubicBezTo>
                <a:cubicBezTo>
                  <a:pt x="2145607" y="72820"/>
                  <a:pt x="2195315" y="79064"/>
                  <a:pt x="2260121" y="86264"/>
                </a:cubicBezTo>
                <a:lnTo>
                  <a:pt x="2889849" y="69012"/>
                </a:lnTo>
                <a:cubicBezTo>
                  <a:pt x="2927318" y="67705"/>
                  <a:pt x="2964531" y="61883"/>
                  <a:pt x="3001992" y="60385"/>
                </a:cubicBezTo>
                <a:cubicBezTo>
                  <a:pt x="3108338" y="56131"/>
                  <a:pt x="3214777" y="54634"/>
                  <a:pt x="3321170" y="51759"/>
                </a:cubicBezTo>
                <a:lnTo>
                  <a:pt x="3510951" y="60385"/>
                </a:lnTo>
                <a:cubicBezTo>
                  <a:pt x="3536936" y="62061"/>
                  <a:pt x="3562550" y="69012"/>
                  <a:pt x="3588589" y="69012"/>
                </a:cubicBezTo>
                <a:cubicBezTo>
                  <a:pt x="3856023" y="69012"/>
                  <a:pt x="4123426" y="63261"/>
                  <a:pt x="4390845" y="60385"/>
                </a:cubicBezTo>
                <a:cubicBezTo>
                  <a:pt x="4402347" y="57510"/>
                  <a:pt x="4413777" y="54331"/>
                  <a:pt x="4425351" y="51759"/>
                </a:cubicBezTo>
                <a:cubicBezTo>
                  <a:pt x="4439664" y="48578"/>
                  <a:pt x="4454259" y="46688"/>
                  <a:pt x="4468483" y="43132"/>
                </a:cubicBezTo>
                <a:cubicBezTo>
                  <a:pt x="4477304" y="40927"/>
                  <a:pt x="4485541" y="36711"/>
                  <a:pt x="4494362" y="34506"/>
                </a:cubicBezTo>
                <a:cubicBezTo>
                  <a:pt x="4528008" y="26094"/>
                  <a:pt x="4563782" y="22124"/>
                  <a:pt x="4597879" y="17253"/>
                </a:cubicBezTo>
                <a:lnTo>
                  <a:pt x="4649638" y="0"/>
                </a:lnTo>
              </a:path>
            </a:pathLst>
          </a:custGeom>
          <a:solidFill>
            <a:schemeClr val="bg1">
              <a:lumMod val="85000"/>
            </a:schemeClr>
          </a:solidFill>
          <a:ln w="9525" cap="flat" cmpd="sng" algn="ctr">
            <a:solidFill>
              <a:schemeClr val="bg1">
                <a:lumMod val="85000"/>
              </a:schemeClr>
            </a:solidFill>
            <a:prstDash val="solid"/>
            <a:round/>
            <a:headEnd type="none" w="med" len="med"/>
            <a:tailEnd type="none" w="med" len="lg"/>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4" name="Freeform: Shape 3">
            <a:extLst>
              <a:ext uri="{FF2B5EF4-FFF2-40B4-BE49-F238E27FC236}">
                <a16:creationId xmlns:a16="http://schemas.microsoft.com/office/drawing/2014/main" id="{88AA9604-6A4C-EB3E-D418-0BBB3B03B00A}"/>
              </a:ext>
            </a:extLst>
          </p:cNvPr>
          <p:cNvSpPr/>
          <p:nvPr/>
        </p:nvSpPr>
        <p:spPr bwMode="auto">
          <a:xfrm>
            <a:off x="1518249" y="1216325"/>
            <a:ext cx="77638" cy="612475"/>
          </a:xfrm>
          <a:custGeom>
            <a:avLst/>
            <a:gdLst>
              <a:gd name="connsiteX0" fmla="*/ 69011 w 77638"/>
              <a:gd name="connsiteY0" fmla="*/ 0 h 612475"/>
              <a:gd name="connsiteX1" fmla="*/ 25879 w 77638"/>
              <a:gd name="connsiteY1" fmla="*/ 77637 h 612475"/>
              <a:gd name="connsiteX2" fmla="*/ 8626 w 77638"/>
              <a:gd name="connsiteY2" fmla="*/ 129396 h 612475"/>
              <a:gd name="connsiteX3" fmla="*/ 0 w 77638"/>
              <a:gd name="connsiteY3" fmla="*/ 198407 h 612475"/>
              <a:gd name="connsiteX4" fmla="*/ 8626 w 77638"/>
              <a:gd name="connsiteY4" fmla="*/ 353683 h 612475"/>
              <a:gd name="connsiteX5" fmla="*/ 25879 w 77638"/>
              <a:gd name="connsiteY5" fmla="*/ 457200 h 612475"/>
              <a:gd name="connsiteX6" fmla="*/ 34506 w 77638"/>
              <a:gd name="connsiteY6" fmla="*/ 483079 h 612475"/>
              <a:gd name="connsiteX7" fmla="*/ 43132 w 77638"/>
              <a:gd name="connsiteY7" fmla="*/ 526211 h 612475"/>
              <a:gd name="connsiteX8" fmla="*/ 77638 w 77638"/>
              <a:gd name="connsiteY8" fmla="*/ 612475 h 612475"/>
              <a:gd name="connsiteX9" fmla="*/ 69011 w 77638"/>
              <a:gd name="connsiteY9" fmla="*/ 595222 h 61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638" h="612475">
                <a:moveTo>
                  <a:pt x="69011" y="0"/>
                </a:moveTo>
                <a:cubicBezTo>
                  <a:pt x="55881" y="21883"/>
                  <a:pt x="35778" y="52890"/>
                  <a:pt x="25879" y="77637"/>
                </a:cubicBezTo>
                <a:cubicBezTo>
                  <a:pt x="19125" y="94522"/>
                  <a:pt x="14377" y="112143"/>
                  <a:pt x="8626" y="129396"/>
                </a:cubicBezTo>
                <a:cubicBezTo>
                  <a:pt x="5751" y="152400"/>
                  <a:pt x="0" y="175224"/>
                  <a:pt x="0" y="198407"/>
                </a:cubicBezTo>
                <a:cubicBezTo>
                  <a:pt x="0" y="250245"/>
                  <a:pt x="4492" y="302010"/>
                  <a:pt x="8626" y="353683"/>
                </a:cubicBezTo>
                <a:cubicBezTo>
                  <a:pt x="10344" y="375152"/>
                  <a:pt x="19744" y="432659"/>
                  <a:pt x="25879" y="457200"/>
                </a:cubicBezTo>
                <a:cubicBezTo>
                  <a:pt x="28084" y="466022"/>
                  <a:pt x="32301" y="474257"/>
                  <a:pt x="34506" y="483079"/>
                </a:cubicBezTo>
                <a:cubicBezTo>
                  <a:pt x="38062" y="497303"/>
                  <a:pt x="39274" y="512066"/>
                  <a:pt x="43132" y="526211"/>
                </a:cubicBezTo>
                <a:cubicBezTo>
                  <a:pt x="55925" y="573118"/>
                  <a:pt x="58281" y="573760"/>
                  <a:pt x="77638" y="612475"/>
                </a:cubicBezTo>
                <a:lnTo>
                  <a:pt x="69011" y="595222"/>
                </a:lnTo>
              </a:path>
            </a:pathLst>
          </a:custGeom>
          <a:solidFill>
            <a:schemeClr val="bg1">
              <a:lumMod val="85000"/>
            </a:schemeClr>
          </a:solidFill>
          <a:ln w="9525" cap="flat" cmpd="sng" algn="ctr">
            <a:solidFill>
              <a:schemeClr val="bg1">
                <a:lumMod val="85000"/>
              </a:schemeClr>
            </a:solidFill>
            <a:prstDash val="solid"/>
            <a:round/>
            <a:headEnd type="none" w="med" len="med"/>
            <a:tailEnd type="none" w="med" len="lg"/>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0246" name="Line 14"/>
          <p:cNvSpPr>
            <a:spLocks noChangeShapeType="1"/>
          </p:cNvSpPr>
          <p:nvPr/>
        </p:nvSpPr>
        <p:spPr bwMode="auto">
          <a:xfrm flipV="1">
            <a:off x="2400300" y="1844676"/>
            <a:ext cx="228600" cy="381000"/>
          </a:xfrm>
          <a:prstGeom prst="line">
            <a:avLst/>
          </a:prstGeom>
          <a:noFill/>
          <a:ln w="9525">
            <a:solidFill>
              <a:schemeClr val="tx1"/>
            </a:solidFill>
            <a:round/>
            <a:headEnd/>
            <a:tailEnd type="triangle" w="med" len="lg"/>
          </a:ln>
          <a:effectLst/>
        </p:spPr>
        <p:txBody>
          <a:bodyPr/>
          <a:lstStyle/>
          <a:p>
            <a:endParaRPr lang="en-US"/>
          </a:p>
        </p:txBody>
      </p:sp>
    </p:spTree>
  </p:cSld>
  <p:clrMapOvr>
    <a:masterClrMapping/>
  </p:clrMapOvr>
</p:sld>
</file>

<file path=ppt/theme/theme1.xml><?xml version="1.0" encoding="utf-8"?>
<a:theme xmlns:a="http://schemas.openxmlformats.org/drawingml/2006/main" name="BlankWhite">
  <a:themeElements>
    <a:clrScheme name="BlankWhi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Whi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BlankWhi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Whi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Whi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Whi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Whi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Whi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Whi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Whi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Whi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Whi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Whi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Whi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BlankWhite</Template>
  <TotalTime>1200</TotalTime>
  <Words>2717</Words>
  <Application>Microsoft Office PowerPoint</Application>
  <PresentationFormat>On-screen Show (4:3)</PresentationFormat>
  <Paragraphs>329</Paragraphs>
  <Slides>19</Slides>
  <Notes>19</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5" baseType="lpstr">
      <vt:lpstr>Arial</vt:lpstr>
      <vt:lpstr>Calibri</vt:lpstr>
      <vt:lpstr>Symbol</vt:lpstr>
      <vt:lpstr>Times New Roman</vt:lpstr>
      <vt:lpstr>BlankWhite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Les Schemerr</dc:creator>
  <cp:lastModifiedBy>Lester Schmerr</cp:lastModifiedBy>
  <cp:revision>44</cp:revision>
  <dcterms:created xsi:type="dcterms:W3CDTF">2009-07-25T22:08:49Z</dcterms:created>
  <dcterms:modified xsi:type="dcterms:W3CDTF">2023-05-14T14:04:40Z</dcterms:modified>
</cp:coreProperties>
</file>