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3" r:id="rId2"/>
    <p:sldId id="274" r:id="rId3"/>
    <p:sldId id="256" r:id="rId4"/>
    <p:sldId id="258" r:id="rId5"/>
    <p:sldId id="257" r:id="rId6"/>
    <p:sldId id="259" r:id="rId7"/>
    <p:sldId id="260" r:id="rId8"/>
    <p:sldId id="261" r:id="rId9"/>
    <p:sldId id="262" r:id="rId10"/>
    <p:sldId id="264" r:id="rId11"/>
    <p:sldId id="263" r:id="rId12"/>
    <p:sldId id="265" r:id="rId13"/>
    <p:sldId id="266" r:id="rId14"/>
    <p:sldId id="267" r:id="rId15"/>
    <p:sldId id="268" r:id="rId16"/>
    <p:sldId id="269" r:id="rId17"/>
    <p:sldId id="270" r:id="rId18"/>
    <p:sldId id="271" r:id="rId19"/>
    <p:sldId id="272"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66"/>
    <a:srgbClr val="3366FF"/>
    <a:srgbClr val="FF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899" autoAdjust="0"/>
  </p:normalViewPr>
  <p:slideViewPr>
    <p:cSldViewPr snapToGrid="0">
      <p:cViewPr varScale="1">
        <p:scale>
          <a:sx n="107" d="100"/>
          <a:sy n="107" d="100"/>
        </p:scale>
        <p:origin x="84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04F16DAD-09E4-4C9D-87D2-7AB462DE014F}" type="slidenum">
              <a:rPr lang="en-US"/>
              <a:pPr/>
              <a:t>‹#›</a:t>
            </a:fld>
            <a:endParaRPr lang="en-US"/>
          </a:p>
        </p:txBody>
      </p:sp>
    </p:spTree>
    <p:extLst>
      <p:ext uri="{BB962C8B-B14F-4D97-AF65-F5344CB8AC3E}">
        <p14:creationId xmlns:p14="http://schemas.microsoft.com/office/powerpoint/2010/main" val="23536623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Beams are structures used frequently in construction. Here we will examine equilibrium for beams.</a:t>
            </a:r>
          </a:p>
        </p:txBody>
      </p:sp>
      <p:sp>
        <p:nvSpPr>
          <p:cNvPr id="4" name="Slide Number Placeholder 3"/>
          <p:cNvSpPr>
            <a:spLocks noGrp="1"/>
          </p:cNvSpPr>
          <p:nvPr>
            <p:ph type="sldNum" sz="quarter" idx="5"/>
          </p:nvPr>
        </p:nvSpPr>
        <p:spPr/>
        <p:txBody>
          <a:bodyPr/>
          <a:lstStyle/>
          <a:p>
            <a:fld id="{04F16DAD-09E4-4C9D-87D2-7AB462DE014F}" type="slidenum">
              <a:rPr lang="en-US" smtClean="0"/>
              <a:pPr/>
              <a:t>1</a:t>
            </a:fld>
            <a:endParaRPr lang="en-US"/>
          </a:p>
        </p:txBody>
      </p:sp>
    </p:spTree>
    <p:extLst>
      <p:ext uri="{BB962C8B-B14F-4D97-AF65-F5344CB8AC3E}">
        <p14:creationId xmlns:p14="http://schemas.microsoft.com/office/powerpoint/2010/main" val="3075116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8F4260-E14B-4863-9487-5F9E49534A8C}" type="slidenum">
              <a:rPr lang="en-US"/>
              <a:pPr/>
              <a:t>10</a:t>
            </a:fld>
            <a:endParaRPr lang="en-US"/>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dirty="0"/>
              <a:t>We can now give complete expressions for the distributions of internal force/moment and draw those distributions.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455FE3-BCD3-4E10-A393-699CD2B52B48}" type="slidenum">
              <a:rPr lang="en-US"/>
              <a:pPr/>
              <a:t>11</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a:t>If we examine the applied forces and the shear force and bending moment distributions, we see there are some relationships between them. For example, we see that wherever a concentrated applied force exists along the beam there is a corresponding jump in the shear force diagram at that location in the same direction as the direction of the applied force. We also see that the slope of the bending moment diagram is equal to the value of the shear force. These relationships seen in this problem will in fact be general relationships, as we will see shortly.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7211DC-BAB5-45A9-A28C-274AD0ED12B6}" type="slidenum">
              <a:rPr lang="en-US"/>
              <a:pPr/>
              <a:t>12</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a:t>We will learn what general relationships exist for a beam that can have distributed loads, concentrated forces, and concentrated moments acting along its length. Consider a small section of the beam under a distributed load. Since the shear force and bending moment vary from location to location, we have indicated those small changes from values V, M, to values </a:t>
            </a:r>
            <a:r>
              <a:rPr lang="en-US" dirty="0" err="1"/>
              <a:t>V+dV</a:t>
            </a:r>
            <a:r>
              <a:rPr lang="en-US" dirty="0"/>
              <a:t> and </a:t>
            </a:r>
            <a:r>
              <a:rPr lang="en-US" dirty="0" err="1"/>
              <a:t>M+dM</a:t>
            </a:r>
            <a:r>
              <a:rPr lang="en-US" dirty="0"/>
              <a:t>, as shown.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26FF3F-5526-4B9C-BD7A-B8013D9A8812}" type="slidenum">
              <a:rPr lang="en-US"/>
              <a:pPr/>
              <a:t>13</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dirty="0"/>
              <a:t>Since the section is small the distributed load will be nearly a constant and its resultant will be </a:t>
            </a:r>
            <a:r>
              <a:rPr lang="en-US" dirty="0" err="1"/>
              <a:t>wdx</a:t>
            </a:r>
            <a:r>
              <a:rPr lang="en-US" dirty="0"/>
              <a:t> acting at the centroid of this nearly uniform value. Summing force and moments, we see there is a differential relationship between V(x) and w(x) and between M(x) and V(x).</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6D45B6-7938-43AE-BE32-338DDB558B16}" type="slidenum">
              <a:rPr lang="en-US"/>
              <a:pPr/>
              <a:t>14</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dirty="0"/>
              <a:t>If we examine these differential relationships, we can see them explicitly for the problem we just considered.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F7527C-411A-47EF-BB06-EEE565C771E5}" type="slidenum">
              <a:rPr lang="en-US"/>
              <a:pPr/>
              <a:t>15</a:t>
            </a:fld>
            <a:endParaRPr 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dirty="0"/>
              <a:t>Now, let us examine what happens at concentrated applied forces and moments. Applying  equilibrium to a very small element about a concentrated force or moment we see that there is a jump of the internal shear force equal to the value of the magnitude of the concentrated force (and in the same direction up or down as that of the applied force) and a jump of the internal bending moment equal to the magnitude of the concentrated couple (and the direction of the internal moment jump is up if the applied couple acts clockwise, as shown, or down if the applied couple acts counterclockwise).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F18F78-D8F0-4AD6-9C8D-DBF423BA7BF4}" type="slidenum">
              <a:rPr lang="en-US"/>
              <a:pPr/>
              <a:t>16</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dirty="0"/>
              <a:t>Applying these jump relations to our previous problem, we see the jumps in the shear force satisfy these relations (there are no concentrated couples so no jumps in the internal bending moment).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0A5351-2E5A-4A69-B7B1-DFC71138D9C9}" type="slidenum">
              <a:rPr lang="en-US"/>
              <a:pPr/>
              <a:t>17</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a:t>If we take the differential relations we have developed and integrate them we can get a relationship between the change in shear force and area under the distributed load and the change in bending moments and the area under the shear force distribution. We can use these integral relationships in addition to the differential ones to help us draw internal shear force and bending moment diagrams which will give us complete descriptions of the distributions of this internal force and moment. Note that the internal normal (axial) force is not coupled to either V or M so we always can draw that internal force diagram separately, if it is present.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4C48E9-C5D4-432A-8B83-6EB81EBA5B1A}" type="slidenum">
              <a:rPr lang="en-US"/>
              <a:pPr/>
              <a:t>18</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a:t>Here is how we can go from left to right, starting with the applied loading diagram and draw both the shear force and then the bending moment diagrams without ever doing an explicit cut to obtain the actual V(x) and M(x) distributions. </a:t>
            </a:r>
          </a:p>
          <a:p>
            <a:r>
              <a:rPr lang="en-US" dirty="0"/>
              <a:t>Starting at the left at V = 0, there is an immediate jump up in V of 800 lb. Since w = 0 in AC the slope of the shear force must be zero, the shear force is a constant 800 </a:t>
            </a:r>
            <a:r>
              <a:rPr lang="en-US" dirty="0" err="1"/>
              <a:t>lb</a:t>
            </a:r>
            <a:r>
              <a:rPr lang="en-US" dirty="0"/>
              <a:t> in that section. At C a concentrated force of 2400 </a:t>
            </a:r>
            <a:r>
              <a:rPr lang="en-US" dirty="0" err="1"/>
              <a:t>lb</a:t>
            </a:r>
            <a:r>
              <a:rPr lang="en-US" dirty="0"/>
              <a:t> causes a jump down in the shear force to a value of -1600 lb. In CB again there is no distributed load so the shear force is a constant -1600 </a:t>
            </a:r>
            <a:r>
              <a:rPr lang="en-US" dirty="0" err="1"/>
              <a:t>lb</a:t>
            </a:r>
            <a:r>
              <a:rPr lang="en-US" dirty="0"/>
              <a:t> in that section. At B there must be a jump up equal to the reaction force at B so the shear force ends up at zero.</a:t>
            </a:r>
          </a:p>
          <a:p>
            <a:r>
              <a:rPr lang="en-US" dirty="0"/>
              <a:t>Now, consider the bending moment. Starting at a zero value, the slope of the bending moment must be a constant in AC since the shear force is a constant. In going from A to C the change in moment must be equal to the area under the shear force diagram from A to C so we find the bending moment at C must be 3200 ft-lb. In CB the shear force is a negative constant so the slope of the bending moment diagram again must be constant in CB. The change in bending moment from C to B is equal to the area under the shear force diagram, which is -3200 ft-lb, so the bending moment must be zero at B.  Thus, we have completely drawn these shear and bending moment diagrams.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79F3A9-0FC4-41F6-88A7-1B60F95F0C17}" type="slidenum">
              <a:rPr lang="en-US"/>
              <a:pPr/>
              <a:t>19</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Here is a summary of all the differential relations, jump conditions, and integral relations. If the loading of the beam is not too complex, we can, as in the last example, use these relationships to determine and sketch the shear force and bending moment internal distributions.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Beams typically carry loads along their top surface. These produce internal forces and moments in the beam that vary along the beam length. These distributions of internal forces and moments determine the strength of the beam and how the beam deflects when it is treated as a deformable body. We examine such distributions and see that equilibrium requires that the internal forces, moments, and distributed loads satisfy general relationships to each other.</a:t>
            </a:r>
          </a:p>
        </p:txBody>
      </p:sp>
      <p:sp>
        <p:nvSpPr>
          <p:cNvPr id="4" name="Slide Number Placeholder 3"/>
          <p:cNvSpPr>
            <a:spLocks noGrp="1"/>
          </p:cNvSpPr>
          <p:nvPr>
            <p:ph type="sldNum" sz="quarter" idx="5"/>
          </p:nvPr>
        </p:nvSpPr>
        <p:spPr/>
        <p:txBody>
          <a:bodyPr/>
          <a:lstStyle/>
          <a:p>
            <a:fld id="{04F16DAD-09E4-4C9D-87D2-7AB462DE014F}" type="slidenum">
              <a:rPr lang="en-US" smtClean="0"/>
              <a:pPr/>
              <a:t>2</a:t>
            </a:fld>
            <a:endParaRPr lang="en-US"/>
          </a:p>
        </p:txBody>
      </p:sp>
    </p:spTree>
    <p:extLst>
      <p:ext uri="{BB962C8B-B14F-4D97-AF65-F5344CB8AC3E}">
        <p14:creationId xmlns:p14="http://schemas.microsoft.com/office/powerpoint/2010/main" val="35128224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D9E231-DA8F-4F1E-9BB3-6ED945022AEF}" type="slidenum">
              <a:rPr lang="en-US"/>
              <a:pPr/>
              <a:t>3</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US" dirty="0"/>
              <a:t>Here is a typical beam where a known force acts along its surface. It is a statically determinate problem so we can find the reaction forces at A and B by equilibrium of the entire beam. However, if we examine a portion of the beam, we see that an internal </a:t>
            </a:r>
            <a:r>
              <a:rPr lang="en-US" b="1" dirty="0"/>
              <a:t>axial force</a:t>
            </a:r>
            <a:r>
              <a:rPr lang="en-US" dirty="0"/>
              <a:t>, </a:t>
            </a:r>
            <a:r>
              <a:rPr lang="en-US" b="1" dirty="0"/>
              <a:t>shear force</a:t>
            </a:r>
            <a:r>
              <a:rPr lang="en-US" dirty="0"/>
              <a:t>, and </a:t>
            </a:r>
            <a:r>
              <a:rPr lang="en-US" b="1" dirty="0"/>
              <a:t>bending moment </a:t>
            </a:r>
            <a:r>
              <a:rPr lang="en-US" dirty="0"/>
              <a:t>are required to keep this portion in equilibrium. These internal forces and moments are produced by distributed forces acting across the surface of the cut beam at P. In a Strength of Materials course, one examines those distributions in more detail but in Statics we will just deal with the net internal forces and moment that are statically equivalent to those internal distributions.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3428B-7C0E-4A20-8550-D4BFCAC929C8}" type="slidenum">
              <a:rPr lang="en-US"/>
              <a:pPr/>
              <a:t>4</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US" dirty="0"/>
              <a:t>The internal forces and moments in beams always occur in equal and opposite pairs since if we imagine putting the portions back together, they must all cancel. It is a common convention to draw a normal force N (axial force) acting to the right on a right side cut of a free body diagram, as shown. Similarly, a shear force V is taken as being down on this same cut and the direction of the bending moment M is taken to produce a counterclockwise moment.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EE2C67-8D96-4291-B7A8-84C8FEE49703}" type="slidenum">
              <a:rPr lang="en-US"/>
              <a:pPr/>
              <a:t>5</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r>
              <a:rPr lang="en-US" dirty="0"/>
              <a:t>To find the internal forces/moment we must know the external reactions, which we can always find if the beam is statically determinate, as it is in this case.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51C762-60FE-4B12-A315-6B6F47F58C9C}" type="slidenum">
              <a:rPr lang="en-US"/>
              <a:pPr/>
              <a:t>6</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a:t>To obtain the internal forces/moment at a specific location we must draw a free body diagram of the portion of the beam cut off and then simply apply the equilibrium equations. It is usually convenient to take moments about the location of the cut as then both V and M do not enter into the moment equation.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7D0BBC-7499-400E-B70B-ECE20DA9F5E9}" type="slidenum">
              <a:rPr lang="en-US"/>
              <a:pPr/>
              <a:t>7</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dirty="0"/>
              <a:t>Of course, if we take cuts at different locations we will obtain different internal force/moment values. Note that sometimes it is easier to examine equilibrium of the portion of the beam to the right of the cut if the loading is less complex for that portion. However, we must draw the normal force and shear force and bending moment as shown above for section PB if we want to be consistent with the convention we used for section AP.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F57F86-3FA2-4F55-9116-E78082FCDB09}" type="slidenum">
              <a:rPr lang="en-US"/>
              <a:pPr/>
              <a:t>8</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dirty="0"/>
              <a:t>We can use the same procedures for cuts at specific locations to examine the internal forces/moments at any location, x, in the beam by making the cut there. However, whenever the free body changes we must apply equilibrium to the new free body diagram to get the force/moment values. In the above example, these internal force and moment distributions are valid for 0 &lt; x &lt; 4 since the free body diagram shown is valid for any of those x-values.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B64680-3399-4881-B855-1849159B7E79}" type="slidenum">
              <a:rPr lang="en-US"/>
              <a:pPr/>
              <a:t>9</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a:t>However, if let 4 &lt; x &lt; 6 then the free body diagram changes and we can obtain the distribution of internal forces/moment for anywhere in this portion of the beam.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21AE3D-F065-4B0A-ACCF-A65418B58B75}" type="slidenum">
              <a:rPr lang="en-US"/>
              <a:pPr/>
              <a:t>‹#›</a:t>
            </a:fld>
            <a:endParaRPr lang="en-US"/>
          </a:p>
        </p:txBody>
      </p:sp>
    </p:spTree>
    <p:extLst>
      <p:ext uri="{BB962C8B-B14F-4D97-AF65-F5344CB8AC3E}">
        <p14:creationId xmlns:p14="http://schemas.microsoft.com/office/powerpoint/2010/main" val="371095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3AFCC4-8906-42BE-B229-9ABB959629C1}" type="slidenum">
              <a:rPr lang="en-US"/>
              <a:pPr/>
              <a:t>‹#›</a:t>
            </a:fld>
            <a:endParaRPr lang="en-US"/>
          </a:p>
        </p:txBody>
      </p:sp>
    </p:spTree>
    <p:extLst>
      <p:ext uri="{BB962C8B-B14F-4D97-AF65-F5344CB8AC3E}">
        <p14:creationId xmlns:p14="http://schemas.microsoft.com/office/powerpoint/2010/main" val="2045128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2C7DA4-5E43-4E68-BC13-3A8F6F9D4FC9}" type="slidenum">
              <a:rPr lang="en-US"/>
              <a:pPr/>
              <a:t>‹#›</a:t>
            </a:fld>
            <a:endParaRPr lang="en-US"/>
          </a:p>
        </p:txBody>
      </p:sp>
    </p:spTree>
    <p:extLst>
      <p:ext uri="{BB962C8B-B14F-4D97-AF65-F5344CB8AC3E}">
        <p14:creationId xmlns:p14="http://schemas.microsoft.com/office/powerpoint/2010/main" val="2802075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576413-E4E9-44C5-ACAF-45EC4E287EC4}" type="slidenum">
              <a:rPr lang="en-US"/>
              <a:pPr/>
              <a:t>‹#›</a:t>
            </a:fld>
            <a:endParaRPr lang="en-US"/>
          </a:p>
        </p:txBody>
      </p:sp>
    </p:spTree>
    <p:extLst>
      <p:ext uri="{BB962C8B-B14F-4D97-AF65-F5344CB8AC3E}">
        <p14:creationId xmlns:p14="http://schemas.microsoft.com/office/powerpoint/2010/main" val="3883131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877784-7D83-4B52-8C9B-1616FBBF8643}" type="slidenum">
              <a:rPr lang="en-US"/>
              <a:pPr/>
              <a:t>‹#›</a:t>
            </a:fld>
            <a:endParaRPr lang="en-US"/>
          </a:p>
        </p:txBody>
      </p:sp>
    </p:spTree>
    <p:extLst>
      <p:ext uri="{BB962C8B-B14F-4D97-AF65-F5344CB8AC3E}">
        <p14:creationId xmlns:p14="http://schemas.microsoft.com/office/powerpoint/2010/main" val="1164031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D44BFD0-B0DC-46DC-9848-B66985A614BF}" type="slidenum">
              <a:rPr lang="en-US"/>
              <a:pPr/>
              <a:t>‹#›</a:t>
            </a:fld>
            <a:endParaRPr lang="en-US"/>
          </a:p>
        </p:txBody>
      </p:sp>
    </p:spTree>
    <p:extLst>
      <p:ext uri="{BB962C8B-B14F-4D97-AF65-F5344CB8AC3E}">
        <p14:creationId xmlns:p14="http://schemas.microsoft.com/office/powerpoint/2010/main" val="156013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4D97B33-0A24-4C5A-AEBD-4E807973F77A}" type="slidenum">
              <a:rPr lang="en-US"/>
              <a:pPr/>
              <a:t>‹#›</a:t>
            </a:fld>
            <a:endParaRPr lang="en-US"/>
          </a:p>
        </p:txBody>
      </p:sp>
    </p:spTree>
    <p:extLst>
      <p:ext uri="{BB962C8B-B14F-4D97-AF65-F5344CB8AC3E}">
        <p14:creationId xmlns:p14="http://schemas.microsoft.com/office/powerpoint/2010/main" val="192962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04009FD-69BC-4A1D-A9E0-37ABC4B6C2F5}" type="slidenum">
              <a:rPr lang="en-US"/>
              <a:pPr/>
              <a:t>‹#›</a:t>
            </a:fld>
            <a:endParaRPr lang="en-US"/>
          </a:p>
        </p:txBody>
      </p:sp>
    </p:spTree>
    <p:extLst>
      <p:ext uri="{BB962C8B-B14F-4D97-AF65-F5344CB8AC3E}">
        <p14:creationId xmlns:p14="http://schemas.microsoft.com/office/powerpoint/2010/main" val="76196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D7A90CF-8CE0-423A-A26D-77DD58880454}" type="slidenum">
              <a:rPr lang="en-US"/>
              <a:pPr/>
              <a:t>‹#›</a:t>
            </a:fld>
            <a:endParaRPr lang="en-US"/>
          </a:p>
        </p:txBody>
      </p:sp>
    </p:spTree>
    <p:extLst>
      <p:ext uri="{BB962C8B-B14F-4D97-AF65-F5344CB8AC3E}">
        <p14:creationId xmlns:p14="http://schemas.microsoft.com/office/powerpoint/2010/main" val="4209002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E0F6DFC-0874-46B8-B17E-B983E3573F93}" type="slidenum">
              <a:rPr lang="en-US"/>
              <a:pPr/>
              <a:t>‹#›</a:t>
            </a:fld>
            <a:endParaRPr lang="en-US"/>
          </a:p>
        </p:txBody>
      </p:sp>
    </p:spTree>
    <p:extLst>
      <p:ext uri="{BB962C8B-B14F-4D97-AF65-F5344CB8AC3E}">
        <p14:creationId xmlns:p14="http://schemas.microsoft.com/office/powerpoint/2010/main" val="421695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493550-579B-4654-81CF-6343B8CFC641}" type="slidenum">
              <a:rPr lang="en-US"/>
              <a:pPr/>
              <a:t>‹#›</a:t>
            </a:fld>
            <a:endParaRPr lang="en-US"/>
          </a:p>
        </p:txBody>
      </p:sp>
    </p:spTree>
    <p:extLst>
      <p:ext uri="{BB962C8B-B14F-4D97-AF65-F5344CB8AC3E}">
        <p14:creationId xmlns:p14="http://schemas.microsoft.com/office/powerpoint/2010/main" val="1248585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E1804EF-EA91-4BCC-9811-5472A42EF6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wmf"/><Relationship Id="rId5" Type="http://schemas.openxmlformats.org/officeDocument/2006/relationships/oleObject" Target="../embeddings/oleObject17.bin"/><Relationship Id="rId4" Type="http://schemas.openxmlformats.org/officeDocument/2006/relationships/image" Target="../media/image16.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wmf"/><Relationship Id="rId5" Type="http://schemas.openxmlformats.org/officeDocument/2006/relationships/oleObject" Target="../embeddings/oleObject20.bin"/><Relationship Id="rId4" Type="http://schemas.openxmlformats.org/officeDocument/2006/relationships/image" Target="../media/image19.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2.bin"/><Relationship Id="rId4" Type="http://schemas.openxmlformats.org/officeDocument/2006/relationships/image" Target="../media/image21.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oleObject" Target="../embeddings/oleObject24.bin"/><Relationship Id="rId4" Type="http://schemas.openxmlformats.org/officeDocument/2006/relationships/image" Target="../media/image23.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oleObject" Target="../embeddings/oleObject26.bin"/><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1.wmf"/><Relationship Id="rId9" Type="http://schemas.openxmlformats.org/officeDocument/2006/relationships/oleObject" Target="../embeddings/oleObject30.bin"/></Relationships>
</file>

<file path=ppt/slides/_rels/slide18.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8.wmf"/><Relationship Id="rId5" Type="http://schemas.openxmlformats.org/officeDocument/2006/relationships/oleObject" Target="../embeddings/oleObject32.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4.bin"/></Relationships>
</file>

<file path=ppt/slides/_rels/slide19.xml.rels><?xml version="1.0" encoding="UTF-8" standalone="yes"?>
<Relationships xmlns="http://schemas.openxmlformats.org/package/2006/relationships"><Relationship Id="rId8" Type="http://schemas.openxmlformats.org/officeDocument/2006/relationships/image" Target="../media/image31.wmf"/><Relationship Id="rId13" Type="http://schemas.openxmlformats.org/officeDocument/2006/relationships/oleObject" Target="../embeddings/oleObject40.bin"/><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27.w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32.wmf"/><Relationship Id="rId4" Type="http://schemas.openxmlformats.org/officeDocument/2006/relationships/image" Target="../media/image21.wmf"/><Relationship Id="rId9" Type="http://schemas.openxmlformats.org/officeDocument/2006/relationships/oleObject" Target="../embeddings/oleObject38.bin"/><Relationship Id="rId14" Type="http://schemas.openxmlformats.org/officeDocument/2006/relationships/image" Target="../media/image2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oleObject" Target="../embeddings/oleObject11.bin"/><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4.bin"/><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4A2A6E-D63C-460C-9DEE-9D13B6809518}"/>
              </a:ext>
            </a:extLst>
          </p:cNvPr>
          <p:cNvSpPr txBox="1"/>
          <p:nvPr/>
        </p:nvSpPr>
        <p:spPr>
          <a:xfrm>
            <a:off x="2876365" y="2574525"/>
            <a:ext cx="3095719" cy="461665"/>
          </a:xfrm>
          <a:prstGeom prst="rect">
            <a:avLst/>
          </a:prstGeom>
          <a:noFill/>
        </p:spPr>
        <p:txBody>
          <a:bodyPr wrap="none" rtlCol="0">
            <a:spAutoFit/>
          </a:bodyPr>
          <a:lstStyle/>
          <a:p>
            <a:r>
              <a:rPr lang="en-US" sz="2400" dirty="0"/>
              <a:t>Equilibrium of Beams</a:t>
            </a:r>
          </a:p>
        </p:txBody>
      </p:sp>
    </p:spTree>
    <p:extLst>
      <p:ext uri="{BB962C8B-B14F-4D97-AF65-F5344CB8AC3E}">
        <p14:creationId xmlns:p14="http://schemas.microsoft.com/office/powerpoint/2010/main" val="401538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Line 4"/>
          <p:cNvSpPr>
            <a:spLocks noChangeShapeType="1"/>
          </p:cNvSpPr>
          <p:nvPr/>
        </p:nvSpPr>
        <p:spPr bwMode="auto">
          <a:xfrm flipV="1">
            <a:off x="1674813" y="647700"/>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5" name="Line 5"/>
          <p:cNvSpPr>
            <a:spLocks noChangeShapeType="1"/>
          </p:cNvSpPr>
          <p:nvPr/>
        </p:nvSpPr>
        <p:spPr bwMode="auto">
          <a:xfrm>
            <a:off x="1674813" y="1900238"/>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7" name="Text Box 7"/>
          <p:cNvSpPr txBox="1">
            <a:spLocks noChangeArrowheads="1"/>
          </p:cNvSpPr>
          <p:nvPr/>
        </p:nvSpPr>
        <p:spPr bwMode="auto">
          <a:xfrm>
            <a:off x="781050" y="450850"/>
            <a:ext cx="857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N(x) lb</a:t>
            </a:r>
          </a:p>
        </p:txBody>
      </p:sp>
      <p:sp>
        <p:nvSpPr>
          <p:cNvPr id="10248" name="Text Box 8"/>
          <p:cNvSpPr txBox="1">
            <a:spLocks noChangeArrowheads="1"/>
          </p:cNvSpPr>
          <p:nvPr/>
        </p:nvSpPr>
        <p:spPr bwMode="auto">
          <a:xfrm>
            <a:off x="5373688" y="17764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0249" name="Line 9"/>
          <p:cNvSpPr>
            <a:spLocks noChangeShapeType="1"/>
          </p:cNvSpPr>
          <p:nvPr/>
        </p:nvSpPr>
        <p:spPr bwMode="auto">
          <a:xfrm>
            <a:off x="3709988" y="1973263"/>
            <a:ext cx="9525"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0" name="Line 10"/>
          <p:cNvSpPr>
            <a:spLocks noChangeShapeType="1"/>
          </p:cNvSpPr>
          <p:nvPr/>
        </p:nvSpPr>
        <p:spPr bwMode="auto">
          <a:xfrm>
            <a:off x="1706563" y="19335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1" name="Line 11"/>
          <p:cNvSpPr>
            <a:spLocks noChangeShapeType="1"/>
          </p:cNvSpPr>
          <p:nvPr/>
        </p:nvSpPr>
        <p:spPr bwMode="auto">
          <a:xfrm>
            <a:off x="4737100" y="1973263"/>
            <a:ext cx="9525"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2" name="Text Box 12"/>
          <p:cNvSpPr txBox="1">
            <a:spLocks noChangeArrowheads="1"/>
          </p:cNvSpPr>
          <p:nvPr/>
        </p:nvSpPr>
        <p:spPr bwMode="auto">
          <a:xfrm>
            <a:off x="2435225" y="1939925"/>
            <a:ext cx="3540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a:t>
            </a:r>
          </a:p>
        </p:txBody>
      </p:sp>
      <p:sp>
        <p:nvSpPr>
          <p:cNvPr id="10253" name="Text Box 13"/>
          <p:cNvSpPr txBox="1">
            <a:spLocks noChangeArrowheads="1"/>
          </p:cNvSpPr>
          <p:nvPr/>
        </p:nvSpPr>
        <p:spPr bwMode="auto">
          <a:xfrm>
            <a:off x="3965575" y="1951038"/>
            <a:ext cx="3540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a:t>
            </a:r>
          </a:p>
        </p:txBody>
      </p:sp>
      <p:sp>
        <p:nvSpPr>
          <p:cNvPr id="10254" name="Text Box 14"/>
          <p:cNvSpPr txBox="1">
            <a:spLocks noChangeArrowheads="1"/>
          </p:cNvSpPr>
          <p:nvPr/>
        </p:nvSpPr>
        <p:spPr bwMode="auto">
          <a:xfrm>
            <a:off x="998538" y="1158875"/>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1800</a:t>
            </a:r>
          </a:p>
        </p:txBody>
      </p:sp>
      <p:sp>
        <p:nvSpPr>
          <p:cNvPr id="10255" name="Line 15"/>
          <p:cNvSpPr>
            <a:spLocks noChangeShapeType="1"/>
          </p:cNvSpPr>
          <p:nvPr/>
        </p:nvSpPr>
        <p:spPr bwMode="auto">
          <a:xfrm flipV="1">
            <a:off x="1665288" y="2970213"/>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6" name="Line 16"/>
          <p:cNvSpPr>
            <a:spLocks noChangeShapeType="1"/>
          </p:cNvSpPr>
          <p:nvPr/>
        </p:nvSpPr>
        <p:spPr bwMode="auto">
          <a:xfrm>
            <a:off x="1665288" y="4222750"/>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8" name="Text Box 18"/>
          <p:cNvSpPr txBox="1">
            <a:spLocks noChangeArrowheads="1"/>
          </p:cNvSpPr>
          <p:nvPr/>
        </p:nvSpPr>
        <p:spPr bwMode="auto">
          <a:xfrm>
            <a:off x="688975" y="2741613"/>
            <a:ext cx="84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lb</a:t>
            </a:r>
          </a:p>
        </p:txBody>
      </p:sp>
      <p:sp>
        <p:nvSpPr>
          <p:cNvPr id="10259" name="Text Box 19"/>
          <p:cNvSpPr txBox="1">
            <a:spLocks noChangeArrowheads="1"/>
          </p:cNvSpPr>
          <p:nvPr/>
        </p:nvSpPr>
        <p:spPr bwMode="auto">
          <a:xfrm>
            <a:off x="5364163" y="40989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0260" name="Line 20"/>
          <p:cNvSpPr>
            <a:spLocks noChangeShapeType="1"/>
          </p:cNvSpPr>
          <p:nvPr/>
        </p:nvSpPr>
        <p:spPr bwMode="auto">
          <a:xfrm>
            <a:off x="3700463" y="42957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2" name="Text Box 22"/>
          <p:cNvSpPr txBox="1">
            <a:spLocks noChangeArrowheads="1"/>
          </p:cNvSpPr>
          <p:nvPr/>
        </p:nvSpPr>
        <p:spPr bwMode="auto">
          <a:xfrm>
            <a:off x="1058863" y="3419475"/>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800</a:t>
            </a:r>
          </a:p>
        </p:txBody>
      </p:sp>
      <p:sp>
        <p:nvSpPr>
          <p:cNvPr id="10264" name="Text Box 24"/>
          <p:cNvSpPr txBox="1">
            <a:spLocks noChangeArrowheads="1"/>
          </p:cNvSpPr>
          <p:nvPr/>
        </p:nvSpPr>
        <p:spPr bwMode="auto">
          <a:xfrm>
            <a:off x="4797425" y="49196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-1600</a:t>
            </a:r>
          </a:p>
        </p:txBody>
      </p:sp>
      <p:sp>
        <p:nvSpPr>
          <p:cNvPr id="10265" name="Line 25"/>
          <p:cNvSpPr>
            <a:spLocks noChangeShapeType="1"/>
          </p:cNvSpPr>
          <p:nvPr/>
        </p:nvSpPr>
        <p:spPr bwMode="auto">
          <a:xfrm flipV="1">
            <a:off x="1847850" y="509587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6" name="Line 26"/>
          <p:cNvSpPr>
            <a:spLocks noChangeShapeType="1"/>
          </p:cNvSpPr>
          <p:nvPr/>
        </p:nvSpPr>
        <p:spPr bwMode="auto">
          <a:xfrm>
            <a:off x="1847850" y="634841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7" name="Text Box 27"/>
          <p:cNvSpPr txBox="1">
            <a:spLocks noChangeArrowheads="1"/>
          </p:cNvSpPr>
          <p:nvPr/>
        </p:nvSpPr>
        <p:spPr bwMode="auto">
          <a:xfrm>
            <a:off x="679450" y="47228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ft-lb</a:t>
            </a:r>
          </a:p>
        </p:txBody>
      </p:sp>
      <p:sp>
        <p:nvSpPr>
          <p:cNvPr id="10268" name="Text Box 28"/>
          <p:cNvSpPr txBox="1">
            <a:spLocks noChangeArrowheads="1"/>
          </p:cNvSpPr>
          <p:nvPr/>
        </p:nvSpPr>
        <p:spPr bwMode="auto">
          <a:xfrm>
            <a:off x="5546725" y="62245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0269" name="Text Box 29"/>
          <p:cNvSpPr txBox="1">
            <a:spLocks noChangeArrowheads="1"/>
          </p:cNvSpPr>
          <p:nvPr/>
        </p:nvSpPr>
        <p:spPr bwMode="auto">
          <a:xfrm>
            <a:off x="1068388" y="51133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3200</a:t>
            </a:r>
          </a:p>
        </p:txBody>
      </p:sp>
      <p:sp>
        <p:nvSpPr>
          <p:cNvPr id="10271" name="Line 31"/>
          <p:cNvSpPr>
            <a:spLocks noChangeShapeType="1"/>
          </p:cNvSpPr>
          <p:nvPr/>
        </p:nvSpPr>
        <p:spPr bwMode="auto">
          <a:xfrm>
            <a:off x="3133725" y="5753100"/>
            <a:ext cx="9525"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2" name="Line 32"/>
          <p:cNvSpPr>
            <a:spLocks noChangeShapeType="1"/>
          </p:cNvSpPr>
          <p:nvPr/>
        </p:nvSpPr>
        <p:spPr bwMode="auto">
          <a:xfrm flipH="1">
            <a:off x="2855913" y="5980113"/>
            <a:ext cx="277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3" name="Text Box 33"/>
          <p:cNvSpPr txBox="1">
            <a:spLocks noChangeArrowheads="1"/>
          </p:cNvSpPr>
          <p:nvPr/>
        </p:nvSpPr>
        <p:spPr bwMode="auto">
          <a:xfrm>
            <a:off x="3535363" y="5762625"/>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1600</a:t>
            </a:r>
          </a:p>
        </p:txBody>
      </p:sp>
      <p:sp>
        <p:nvSpPr>
          <p:cNvPr id="10274" name="Text Box 34"/>
          <p:cNvSpPr txBox="1">
            <a:spLocks noChangeArrowheads="1"/>
          </p:cNvSpPr>
          <p:nvPr/>
        </p:nvSpPr>
        <p:spPr bwMode="auto">
          <a:xfrm>
            <a:off x="2857500" y="597852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sp>
        <p:nvSpPr>
          <p:cNvPr id="10275" name="Line 35"/>
          <p:cNvSpPr>
            <a:spLocks noChangeShapeType="1"/>
          </p:cNvSpPr>
          <p:nvPr/>
        </p:nvSpPr>
        <p:spPr bwMode="auto">
          <a:xfrm>
            <a:off x="4057650" y="5784850"/>
            <a:ext cx="0"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6" name="Line 36"/>
          <p:cNvSpPr>
            <a:spLocks noChangeShapeType="1"/>
          </p:cNvSpPr>
          <p:nvPr/>
        </p:nvSpPr>
        <p:spPr bwMode="auto">
          <a:xfrm>
            <a:off x="4057650" y="6092825"/>
            <a:ext cx="33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7" name="Text Box 37"/>
          <p:cNvSpPr txBox="1">
            <a:spLocks noChangeArrowheads="1"/>
          </p:cNvSpPr>
          <p:nvPr/>
        </p:nvSpPr>
        <p:spPr bwMode="auto">
          <a:xfrm>
            <a:off x="3135313" y="5668963"/>
            <a:ext cx="479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800</a:t>
            </a:r>
          </a:p>
        </p:txBody>
      </p:sp>
      <p:sp>
        <p:nvSpPr>
          <p:cNvPr id="10278" name="Text Box 38"/>
          <p:cNvSpPr txBox="1">
            <a:spLocks noChangeArrowheads="1"/>
          </p:cNvSpPr>
          <p:nvPr/>
        </p:nvSpPr>
        <p:spPr bwMode="auto">
          <a:xfrm>
            <a:off x="4100513" y="606107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graphicFrame>
        <p:nvGraphicFramePr>
          <p:cNvPr id="10279" name="Object 39"/>
          <p:cNvGraphicFramePr>
            <a:graphicFrameLocks noChangeAspect="1"/>
          </p:cNvGraphicFramePr>
          <p:nvPr/>
        </p:nvGraphicFramePr>
        <p:xfrm>
          <a:off x="5959475" y="1427163"/>
          <a:ext cx="2330450" cy="704850"/>
        </p:xfrm>
        <a:graphic>
          <a:graphicData uri="http://schemas.openxmlformats.org/presentationml/2006/ole">
            <mc:AlternateContent xmlns:mc="http://schemas.openxmlformats.org/markup-compatibility/2006">
              <mc:Choice xmlns:v="urn:schemas-microsoft-com:vml" Requires="v">
                <p:oleObj name="Equation" r:id="rId3" imgW="1511280" imgH="457200" progId="Equation.DSMT4">
                  <p:embed/>
                </p:oleObj>
              </mc:Choice>
              <mc:Fallback>
                <p:oleObj name="Equation" r:id="rId3" imgW="1511280" imgH="457200" progId="Equation.DSMT4">
                  <p:embed/>
                  <p:pic>
                    <p:nvPicPr>
                      <p:cNvPr id="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9475" y="1427163"/>
                        <a:ext cx="2330450" cy="70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80" name="Object 40"/>
          <p:cNvGraphicFramePr>
            <a:graphicFrameLocks noChangeAspect="1"/>
          </p:cNvGraphicFramePr>
          <p:nvPr/>
        </p:nvGraphicFramePr>
        <p:xfrm>
          <a:off x="5462588" y="5383213"/>
          <a:ext cx="3427412" cy="704850"/>
        </p:xfrm>
        <a:graphic>
          <a:graphicData uri="http://schemas.openxmlformats.org/presentationml/2006/ole">
            <mc:AlternateContent xmlns:mc="http://schemas.openxmlformats.org/markup-compatibility/2006">
              <mc:Choice xmlns:v="urn:schemas-microsoft-com:vml" Requires="v">
                <p:oleObj name="Equation" r:id="rId5" imgW="2222280" imgH="457200" progId="Equation.DSMT4">
                  <p:embed/>
                </p:oleObj>
              </mc:Choice>
              <mc:Fallback>
                <p:oleObj name="Equation" r:id="rId5" imgW="2222280" imgH="457200" progId="Equation.DSMT4">
                  <p:embed/>
                  <p:pic>
                    <p:nvPicPr>
                      <p:cNvPr id="0" name="Object 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2588" y="5383213"/>
                        <a:ext cx="3427412" cy="704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81" name="Object 41"/>
          <p:cNvGraphicFramePr>
            <a:graphicFrameLocks noChangeAspect="1"/>
          </p:cNvGraphicFramePr>
          <p:nvPr/>
        </p:nvGraphicFramePr>
        <p:xfrm>
          <a:off x="5772150" y="3417888"/>
          <a:ext cx="2898775" cy="735012"/>
        </p:xfrm>
        <a:graphic>
          <a:graphicData uri="http://schemas.openxmlformats.org/presentationml/2006/ole">
            <mc:AlternateContent xmlns:mc="http://schemas.openxmlformats.org/markup-compatibility/2006">
              <mc:Choice xmlns:v="urn:schemas-microsoft-com:vml" Requires="v">
                <p:oleObj name="Equation" r:id="rId7" imgW="1803240" imgH="457200" progId="Equation.DSMT4">
                  <p:embed/>
                </p:oleObj>
              </mc:Choice>
              <mc:Fallback>
                <p:oleObj name="Equation" r:id="rId7" imgW="1803240" imgH="457200" progId="Equation.DSMT4">
                  <p:embed/>
                  <p:pic>
                    <p:nvPicPr>
                      <p:cNvPr id="0" name="Object 4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2150" y="3417888"/>
                        <a:ext cx="2898775" cy="735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A63F5AD9-242D-4EF1-93AA-8503ACDB0E3D}"/>
              </a:ext>
            </a:extLst>
          </p:cNvPr>
          <p:cNvSpPr txBox="1"/>
          <p:nvPr/>
        </p:nvSpPr>
        <p:spPr>
          <a:xfrm>
            <a:off x="2314575" y="264597"/>
            <a:ext cx="6356350" cy="646331"/>
          </a:xfrm>
          <a:prstGeom prst="rect">
            <a:avLst/>
          </a:prstGeom>
          <a:noFill/>
        </p:spPr>
        <p:txBody>
          <a:bodyPr wrap="square" rtlCol="0">
            <a:spAutoFit/>
          </a:bodyPr>
          <a:lstStyle/>
          <a:p>
            <a:r>
              <a:rPr lang="en-US" dirty="0"/>
              <a:t>Here are the expressions for the internal forces and moment and plots of their distribution in the beam</a:t>
            </a:r>
          </a:p>
        </p:txBody>
      </p:sp>
      <p:cxnSp>
        <p:nvCxnSpPr>
          <p:cNvPr id="4" name="Straight Connector 3">
            <a:extLst>
              <a:ext uri="{FF2B5EF4-FFF2-40B4-BE49-F238E27FC236}">
                <a16:creationId xmlns:a16="http://schemas.microsoft.com/office/drawing/2014/main" id="{577342E7-045B-4CD7-9DF6-35C3CE882B53}"/>
              </a:ext>
            </a:extLst>
          </p:cNvPr>
          <p:cNvCxnSpPr/>
          <p:nvPr/>
        </p:nvCxnSpPr>
        <p:spPr>
          <a:xfrm>
            <a:off x="1690688" y="1284288"/>
            <a:ext cx="2027237"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9363338-24AB-42B7-A5BA-2901426D1589}"/>
              </a:ext>
            </a:extLst>
          </p:cNvPr>
          <p:cNvCxnSpPr/>
          <p:nvPr/>
        </p:nvCxnSpPr>
        <p:spPr>
          <a:xfrm>
            <a:off x="3708400" y="1284288"/>
            <a:ext cx="9525" cy="61595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76B262D-6E70-4E60-9A29-0568B99EA159}"/>
              </a:ext>
            </a:extLst>
          </p:cNvPr>
          <p:cNvCxnSpPr>
            <a:cxnSpLocks/>
          </p:cNvCxnSpPr>
          <p:nvPr/>
        </p:nvCxnSpPr>
        <p:spPr>
          <a:xfrm>
            <a:off x="3717925" y="1900238"/>
            <a:ext cx="1019175"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7F26CDC-09FF-4814-A9BB-6207EDA2E789}"/>
              </a:ext>
            </a:extLst>
          </p:cNvPr>
          <p:cNvCxnSpPr/>
          <p:nvPr/>
        </p:nvCxnSpPr>
        <p:spPr>
          <a:xfrm>
            <a:off x="1674813" y="3616325"/>
            <a:ext cx="2033587"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16388C6-1F74-4402-A9F9-1FF89EC6587B}"/>
              </a:ext>
            </a:extLst>
          </p:cNvPr>
          <p:cNvCxnSpPr/>
          <p:nvPr/>
        </p:nvCxnSpPr>
        <p:spPr>
          <a:xfrm>
            <a:off x="3708400" y="3616325"/>
            <a:ext cx="9525" cy="147955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BA1D22D-6A7B-4000-920A-0750C94BABEF}"/>
              </a:ext>
            </a:extLst>
          </p:cNvPr>
          <p:cNvCxnSpPr/>
          <p:nvPr/>
        </p:nvCxnSpPr>
        <p:spPr>
          <a:xfrm>
            <a:off x="3717925" y="5095875"/>
            <a:ext cx="1047750"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D86A6B0-B6B2-49EA-8CEC-732FD5B56BEA}"/>
              </a:ext>
            </a:extLst>
          </p:cNvPr>
          <p:cNvCxnSpPr>
            <a:cxnSpLocks/>
          </p:cNvCxnSpPr>
          <p:nvPr/>
        </p:nvCxnSpPr>
        <p:spPr>
          <a:xfrm flipV="1">
            <a:off x="4765675" y="4222750"/>
            <a:ext cx="0" cy="8667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4BFFEF0-C808-45E0-962E-B529CA303204}"/>
              </a:ext>
            </a:extLst>
          </p:cNvPr>
          <p:cNvCxnSpPr/>
          <p:nvPr/>
        </p:nvCxnSpPr>
        <p:spPr>
          <a:xfrm flipV="1">
            <a:off x="1849438" y="5383213"/>
            <a:ext cx="1849437" cy="9556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8218ADB-34D9-4577-A12C-B62FBB5E88A3}"/>
              </a:ext>
            </a:extLst>
          </p:cNvPr>
          <p:cNvCxnSpPr/>
          <p:nvPr/>
        </p:nvCxnSpPr>
        <p:spPr>
          <a:xfrm>
            <a:off x="3698875" y="5383213"/>
            <a:ext cx="1089025" cy="966787"/>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353219" y="141340"/>
            <a:ext cx="843756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There are relationships between the applied vertical loads, the shear force diagram, and the bending moment diagram we can observe. For the problem previously considered:</a:t>
            </a:r>
          </a:p>
        </p:txBody>
      </p:sp>
      <p:sp>
        <p:nvSpPr>
          <p:cNvPr id="9222" name="Line 6"/>
          <p:cNvSpPr>
            <a:spLocks noChangeShapeType="1"/>
          </p:cNvSpPr>
          <p:nvPr/>
        </p:nvSpPr>
        <p:spPr bwMode="auto">
          <a:xfrm flipV="1">
            <a:off x="1654175" y="103822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3" name="Line 7"/>
          <p:cNvSpPr>
            <a:spLocks noChangeShapeType="1"/>
          </p:cNvSpPr>
          <p:nvPr/>
        </p:nvSpPr>
        <p:spPr bwMode="auto">
          <a:xfrm>
            <a:off x="1654175" y="229076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6" name="Text Box 10"/>
          <p:cNvSpPr txBox="1">
            <a:spLocks noChangeArrowheads="1"/>
          </p:cNvSpPr>
          <p:nvPr/>
        </p:nvSpPr>
        <p:spPr bwMode="auto">
          <a:xfrm>
            <a:off x="5353050" y="216693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9228" name="Line 12"/>
          <p:cNvSpPr>
            <a:spLocks noChangeShapeType="1"/>
          </p:cNvSpPr>
          <p:nvPr/>
        </p:nvSpPr>
        <p:spPr bwMode="auto">
          <a:xfrm>
            <a:off x="1685925" y="2324100"/>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0" name="Text Box 14"/>
          <p:cNvSpPr txBox="1">
            <a:spLocks noChangeArrowheads="1"/>
          </p:cNvSpPr>
          <p:nvPr/>
        </p:nvSpPr>
        <p:spPr bwMode="auto">
          <a:xfrm>
            <a:off x="2466182" y="2524919"/>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9231" name="Text Box 15"/>
          <p:cNvSpPr txBox="1">
            <a:spLocks noChangeArrowheads="1"/>
          </p:cNvSpPr>
          <p:nvPr/>
        </p:nvSpPr>
        <p:spPr bwMode="auto">
          <a:xfrm>
            <a:off x="3957614" y="2569229"/>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2 ft</a:t>
            </a:r>
          </a:p>
        </p:txBody>
      </p:sp>
      <p:sp>
        <p:nvSpPr>
          <p:cNvPr id="9232" name="Text Box 16"/>
          <p:cNvSpPr txBox="1">
            <a:spLocks noChangeArrowheads="1"/>
          </p:cNvSpPr>
          <p:nvPr/>
        </p:nvSpPr>
        <p:spPr bwMode="auto">
          <a:xfrm>
            <a:off x="866653" y="2170025"/>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800 </a:t>
            </a:r>
            <a:r>
              <a:rPr lang="en-US" dirty="0" err="1"/>
              <a:t>lb</a:t>
            </a:r>
            <a:endParaRPr lang="en-US" dirty="0"/>
          </a:p>
        </p:txBody>
      </p:sp>
      <p:sp>
        <p:nvSpPr>
          <p:cNvPr id="9233" name="Line 17"/>
          <p:cNvSpPr>
            <a:spLocks noChangeShapeType="1"/>
          </p:cNvSpPr>
          <p:nvPr/>
        </p:nvSpPr>
        <p:spPr bwMode="auto">
          <a:xfrm flipV="1">
            <a:off x="1665288" y="2970213"/>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4" name="Line 18"/>
          <p:cNvSpPr>
            <a:spLocks noChangeShapeType="1"/>
          </p:cNvSpPr>
          <p:nvPr/>
        </p:nvSpPr>
        <p:spPr bwMode="auto">
          <a:xfrm>
            <a:off x="1665288" y="4222750"/>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6" name="Text Box 20"/>
          <p:cNvSpPr txBox="1">
            <a:spLocks noChangeArrowheads="1"/>
          </p:cNvSpPr>
          <p:nvPr/>
        </p:nvSpPr>
        <p:spPr bwMode="auto">
          <a:xfrm>
            <a:off x="800100" y="3017471"/>
            <a:ext cx="84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V(x) </a:t>
            </a:r>
            <a:r>
              <a:rPr lang="en-US" dirty="0" err="1"/>
              <a:t>lb</a:t>
            </a:r>
            <a:endParaRPr lang="en-US" dirty="0"/>
          </a:p>
        </p:txBody>
      </p:sp>
      <p:sp>
        <p:nvSpPr>
          <p:cNvPr id="9237" name="Text Box 21"/>
          <p:cNvSpPr txBox="1">
            <a:spLocks noChangeArrowheads="1"/>
          </p:cNvSpPr>
          <p:nvPr/>
        </p:nvSpPr>
        <p:spPr bwMode="auto">
          <a:xfrm>
            <a:off x="5364163" y="40989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9238" name="Line 22"/>
          <p:cNvSpPr>
            <a:spLocks noChangeShapeType="1"/>
          </p:cNvSpPr>
          <p:nvPr/>
        </p:nvSpPr>
        <p:spPr bwMode="auto">
          <a:xfrm>
            <a:off x="3700463" y="42957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3" name="Text Box 27"/>
          <p:cNvSpPr txBox="1">
            <a:spLocks noChangeArrowheads="1"/>
          </p:cNvSpPr>
          <p:nvPr/>
        </p:nvSpPr>
        <p:spPr bwMode="auto">
          <a:xfrm>
            <a:off x="1058863" y="3419475"/>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800</a:t>
            </a:r>
          </a:p>
        </p:txBody>
      </p:sp>
      <p:sp>
        <p:nvSpPr>
          <p:cNvPr id="9245" name="Text Box 29"/>
          <p:cNvSpPr txBox="1">
            <a:spLocks noChangeArrowheads="1"/>
          </p:cNvSpPr>
          <p:nvPr/>
        </p:nvSpPr>
        <p:spPr bwMode="auto">
          <a:xfrm>
            <a:off x="4797425" y="49196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-1600</a:t>
            </a:r>
          </a:p>
        </p:txBody>
      </p:sp>
      <p:sp>
        <p:nvSpPr>
          <p:cNvPr id="9246" name="Line 30"/>
          <p:cNvSpPr>
            <a:spLocks noChangeShapeType="1"/>
          </p:cNvSpPr>
          <p:nvPr/>
        </p:nvSpPr>
        <p:spPr bwMode="auto">
          <a:xfrm flipV="1">
            <a:off x="1847850" y="509587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7" name="Line 31"/>
          <p:cNvSpPr>
            <a:spLocks noChangeShapeType="1"/>
          </p:cNvSpPr>
          <p:nvPr/>
        </p:nvSpPr>
        <p:spPr bwMode="auto">
          <a:xfrm>
            <a:off x="1847850" y="634841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9" name="Text Box 33"/>
          <p:cNvSpPr txBox="1">
            <a:spLocks noChangeArrowheads="1"/>
          </p:cNvSpPr>
          <p:nvPr/>
        </p:nvSpPr>
        <p:spPr bwMode="auto">
          <a:xfrm>
            <a:off x="679450" y="47228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ft-lb</a:t>
            </a:r>
          </a:p>
        </p:txBody>
      </p:sp>
      <p:sp>
        <p:nvSpPr>
          <p:cNvPr id="9250" name="Text Box 34"/>
          <p:cNvSpPr txBox="1">
            <a:spLocks noChangeArrowheads="1"/>
          </p:cNvSpPr>
          <p:nvPr/>
        </p:nvSpPr>
        <p:spPr bwMode="auto">
          <a:xfrm>
            <a:off x="5546725" y="62245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9253" name="Text Box 37"/>
          <p:cNvSpPr txBox="1">
            <a:spLocks noChangeArrowheads="1"/>
          </p:cNvSpPr>
          <p:nvPr/>
        </p:nvSpPr>
        <p:spPr bwMode="auto">
          <a:xfrm>
            <a:off x="1068388" y="51133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3200</a:t>
            </a:r>
          </a:p>
        </p:txBody>
      </p:sp>
      <p:sp>
        <p:nvSpPr>
          <p:cNvPr id="9263" name="Line 47"/>
          <p:cNvSpPr>
            <a:spLocks noChangeShapeType="1"/>
          </p:cNvSpPr>
          <p:nvPr/>
        </p:nvSpPr>
        <p:spPr bwMode="auto">
          <a:xfrm flipH="1" flipV="1">
            <a:off x="1684338" y="2281238"/>
            <a:ext cx="11112" cy="5127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4" name="Line 48"/>
          <p:cNvSpPr>
            <a:spLocks noChangeShapeType="1"/>
          </p:cNvSpPr>
          <p:nvPr/>
        </p:nvSpPr>
        <p:spPr bwMode="auto">
          <a:xfrm>
            <a:off x="3698875" y="1433513"/>
            <a:ext cx="0" cy="6778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5" name="Text Box 49"/>
          <p:cNvSpPr txBox="1">
            <a:spLocks noChangeArrowheads="1"/>
          </p:cNvSpPr>
          <p:nvPr/>
        </p:nvSpPr>
        <p:spPr bwMode="auto">
          <a:xfrm>
            <a:off x="3503613" y="1066800"/>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2400 </a:t>
            </a:r>
            <a:r>
              <a:rPr lang="en-US" dirty="0" err="1"/>
              <a:t>lb</a:t>
            </a:r>
            <a:endParaRPr lang="en-US" dirty="0"/>
          </a:p>
        </p:txBody>
      </p:sp>
      <p:sp>
        <p:nvSpPr>
          <p:cNvPr id="9266" name="Line 50"/>
          <p:cNvSpPr>
            <a:spLocks noChangeShapeType="1"/>
          </p:cNvSpPr>
          <p:nvPr/>
        </p:nvSpPr>
        <p:spPr bwMode="auto">
          <a:xfrm flipV="1">
            <a:off x="4746625" y="2270125"/>
            <a:ext cx="9525" cy="627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7" name="Text Box 51"/>
          <p:cNvSpPr txBox="1">
            <a:spLocks noChangeArrowheads="1"/>
          </p:cNvSpPr>
          <p:nvPr/>
        </p:nvSpPr>
        <p:spPr bwMode="auto">
          <a:xfrm>
            <a:off x="4749124" y="2484131"/>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9268" name="Line 52"/>
          <p:cNvSpPr>
            <a:spLocks noChangeShapeType="1"/>
          </p:cNvSpPr>
          <p:nvPr/>
        </p:nvSpPr>
        <p:spPr bwMode="auto">
          <a:xfrm flipV="1">
            <a:off x="1654175" y="3616325"/>
            <a:ext cx="20638" cy="5953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9" name="Text Box 53"/>
          <p:cNvSpPr txBox="1">
            <a:spLocks noChangeArrowheads="1"/>
          </p:cNvSpPr>
          <p:nvPr/>
        </p:nvSpPr>
        <p:spPr bwMode="auto">
          <a:xfrm>
            <a:off x="1665288" y="3819525"/>
            <a:ext cx="631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+ 800</a:t>
            </a:r>
          </a:p>
        </p:txBody>
      </p:sp>
      <p:sp>
        <p:nvSpPr>
          <p:cNvPr id="9271" name="Line 55"/>
          <p:cNvSpPr>
            <a:spLocks noChangeShapeType="1"/>
          </p:cNvSpPr>
          <p:nvPr/>
        </p:nvSpPr>
        <p:spPr bwMode="auto">
          <a:xfrm>
            <a:off x="3698875" y="3606800"/>
            <a:ext cx="9525" cy="15001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2" name="Text Box 56"/>
          <p:cNvSpPr txBox="1">
            <a:spLocks noChangeArrowheads="1"/>
          </p:cNvSpPr>
          <p:nvPr/>
        </p:nvSpPr>
        <p:spPr bwMode="auto">
          <a:xfrm>
            <a:off x="3708400" y="4375150"/>
            <a:ext cx="636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-2400</a:t>
            </a:r>
          </a:p>
        </p:txBody>
      </p:sp>
      <p:sp>
        <p:nvSpPr>
          <p:cNvPr id="9273" name="Line 57"/>
          <p:cNvSpPr>
            <a:spLocks noChangeShapeType="1"/>
          </p:cNvSpPr>
          <p:nvPr/>
        </p:nvSpPr>
        <p:spPr bwMode="auto">
          <a:xfrm>
            <a:off x="3133725" y="5753100"/>
            <a:ext cx="9525"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4" name="Line 58"/>
          <p:cNvSpPr>
            <a:spLocks noChangeShapeType="1"/>
          </p:cNvSpPr>
          <p:nvPr/>
        </p:nvSpPr>
        <p:spPr bwMode="auto">
          <a:xfrm flipH="1">
            <a:off x="2855913" y="5980113"/>
            <a:ext cx="277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5" name="Text Box 59"/>
          <p:cNvSpPr txBox="1">
            <a:spLocks noChangeArrowheads="1"/>
          </p:cNvSpPr>
          <p:nvPr/>
        </p:nvSpPr>
        <p:spPr bwMode="auto">
          <a:xfrm>
            <a:off x="3535363" y="5762625"/>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1600</a:t>
            </a:r>
          </a:p>
        </p:txBody>
      </p:sp>
      <p:sp>
        <p:nvSpPr>
          <p:cNvPr id="9276" name="Text Box 60"/>
          <p:cNvSpPr txBox="1">
            <a:spLocks noChangeArrowheads="1"/>
          </p:cNvSpPr>
          <p:nvPr/>
        </p:nvSpPr>
        <p:spPr bwMode="auto">
          <a:xfrm>
            <a:off x="2857500" y="597852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sp>
        <p:nvSpPr>
          <p:cNvPr id="9277" name="Line 61"/>
          <p:cNvSpPr>
            <a:spLocks noChangeShapeType="1"/>
          </p:cNvSpPr>
          <p:nvPr/>
        </p:nvSpPr>
        <p:spPr bwMode="auto">
          <a:xfrm>
            <a:off x="4057650" y="5784850"/>
            <a:ext cx="0"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8" name="Line 62"/>
          <p:cNvSpPr>
            <a:spLocks noChangeShapeType="1"/>
          </p:cNvSpPr>
          <p:nvPr/>
        </p:nvSpPr>
        <p:spPr bwMode="auto">
          <a:xfrm>
            <a:off x="4057650" y="6092825"/>
            <a:ext cx="33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9" name="Text Box 63"/>
          <p:cNvSpPr txBox="1">
            <a:spLocks noChangeArrowheads="1"/>
          </p:cNvSpPr>
          <p:nvPr/>
        </p:nvSpPr>
        <p:spPr bwMode="auto">
          <a:xfrm>
            <a:off x="3135313" y="5668963"/>
            <a:ext cx="479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800</a:t>
            </a:r>
          </a:p>
        </p:txBody>
      </p:sp>
      <p:sp>
        <p:nvSpPr>
          <p:cNvPr id="9280" name="Text Box 64"/>
          <p:cNvSpPr txBox="1">
            <a:spLocks noChangeArrowheads="1"/>
          </p:cNvSpPr>
          <p:nvPr/>
        </p:nvSpPr>
        <p:spPr bwMode="auto">
          <a:xfrm>
            <a:off x="4100513" y="606107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sp>
        <p:nvSpPr>
          <p:cNvPr id="9281" name="Line 65"/>
          <p:cNvSpPr>
            <a:spLocks noChangeShapeType="1"/>
          </p:cNvSpPr>
          <p:nvPr/>
        </p:nvSpPr>
        <p:spPr bwMode="auto">
          <a:xfrm flipV="1">
            <a:off x="4765675" y="4203700"/>
            <a:ext cx="0" cy="8731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82" name="Text Box 66"/>
          <p:cNvSpPr txBox="1">
            <a:spLocks noChangeArrowheads="1"/>
          </p:cNvSpPr>
          <p:nvPr/>
        </p:nvSpPr>
        <p:spPr bwMode="auto">
          <a:xfrm>
            <a:off x="4787900" y="4498975"/>
            <a:ext cx="6810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+1600</a:t>
            </a:r>
          </a:p>
        </p:txBody>
      </p:sp>
      <p:sp>
        <p:nvSpPr>
          <p:cNvPr id="9283" name="Line 67"/>
          <p:cNvSpPr>
            <a:spLocks noChangeShapeType="1"/>
          </p:cNvSpPr>
          <p:nvPr/>
        </p:nvSpPr>
        <p:spPr bwMode="auto">
          <a:xfrm>
            <a:off x="3287713" y="3595688"/>
            <a:ext cx="9525" cy="2136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84" name="Line 68"/>
          <p:cNvSpPr>
            <a:spLocks noChangeShapeType="1"/>
          </p:cNvSpPr>
          <p:nvPr/>
        </p:nvSpPr>
        <p:spPr bwMode="auto">
          <a:xfrm>
            <a:off x="3924300" y="5086350"/>
            <a:ext cx="0" cy="698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Rectangle 1">
            <a:extLst>
              <a:ext uri="{FF2B5EF4-FFF2-40B4-BE49-F238E27FC236}">
                <a16:creationId xmlns:a16="http://schemas.microsoft.com/office/drawing/2014/main" id="{519C6C41-CC80-41DD-9A48-518AE0B45ACD}"/>
              </a:ext>
            </a:extLst>
          </p:cNvPr>
          <p:cNvSpPr/>
          <p:nvPr/>
        </p:nvSpPr>
        <p:spPr>
          <a:xfrm>
            <a:off x="1663700" y="2122487"/>
            <a:ext cx="3092439" cy="168276"/>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E1967A04-FA17-4422-A8EE-DE534F3C3FCF}"/>
              </a:ext>
            </a:extLst>
          </p:cNvPr>
          <p:cNvCxnSpPr>
            <a:stCxn id="9268" idx="1"/>
            <a:endCxn id="9271" idx="0"/>
          </p:cNvCxnSpPr>
          <p:nvPr/>
        </p:nvCxnSpPr>
        <p:spPr>
          <a:xfrm flipV="1">
            <a:off x="1674813" y="3606800"/>
            <a:ext cx="2024062" cy="952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B816C3B-0FDA-4512-A148-0F76CCFCD4A0}"/>
              </a:ext>
            </a:extLst>
          </p:cNvPr>
          <p:cNvCxnSpPr>
            <a:endCxn id="9245" idx="1"/>
          </p:cNvCxnSpPr>
          <p:nvPr/>
        </p:nvCxnSpPr>
        <p:spPr>
          <a:xfrm flipV="1">
            <a:off x="3708400" y="5103019"/>
            <a:ext cx="1089025" cy="3969"/>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9EE88A9-FA2C-42B1-9253-0211B3F9FA97}"/>
              </a:ext>
            </a:extLst>
          </p:cNvPr>
          <p:cNvCxnSpPr/>
          <p:nvPr/>
        </p:nvCxnSpPr>
        <p:spPr>
          <a:xfrm flipV="1">
            <a:off x="1849438" y="5383213"/>
            <a:ext cx="1849437" cy="9556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6249527-EDE6-47F9-BFC7-C86BF66FF6BF}"/>
              </a:ext>
            </a:extLst>
          </p:cNvPr>
          <p:cNvCxnSpPr/>
          <p:nvPr/>
        </p:nvCxnSpPr>
        <p:spPr>
          <a:xfrm>
            <a:off x="3698875" y="5383213"/>
            <a:ext cx="1098550" cy="96520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B0634E99-7AFA-4BAD-DB10-CE506264528D}"/>
              </a:ext>
            </a:extLst>
          </p:cNvPr>
          <p:cNvCxnSpPr/>
          <p:nvPr/>
        </p:nvCxnSpPr>
        <p:spPr>
          <a:xfrm>
            <a:off x="3689910" y="2326948"/>
            <a:ext cx="0" cy="29116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481AB55C-9F68-A034-EF7C-B1C28AC453D0}"/>
              </a:ext>
            </a:extLst>
          </p:cNvPr>
          <p:cNvCxnSpPr>
            <a:cxnSpLocks/>
          </p:cNvCxnSpPr>
          <p:nvPr/>
        </p:nvCxnSpPr>
        <p:spPr>
          <a:xfrm>
            <a:off x="1698485" y="2519150"/>
            <a:ext cx="1964531"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A2CF997-7455-BE5A-BA10-2026ED09A572}"/>
              </a:ext>
            </a:extLst>
          </p:cNvPr>
          <p:cNvCxnSpPr>
            <a:cxnSpLocks/>
          </p:cNvCxnSpPr>
          <p:nvPr/>
        </p:nvCxnSpPr>
        <p:spPr>
          <a:xfrm>
            <a:off x="3726797" y="2533650"/>
            <a:ext cx="1019828"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781050" y="358775"/>
            <a:ext cx="7840663"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We can use those relationships to easily draw shear force and bending moment diagrams for many problems. Consider a beam with different types of loads:</a:t>
            </a:r>
          </a:p>
        </p:txBody>
      </p:sp>
      <p:sp>
        <p:nvSpPr>
          <p:cNvPr id="11270" name="Rectangle 6"/>
          <p:cNvSpPr>
            <a:spLocks noChangeArrowheads="1"/>
          </p:cNvSpPr>
          <p:nvPr/>
        </p:nvSpPr>
        <p:spPr bwMode="auto">
          <a:xfrm>
            <a:off x="2363788" y="2578100"/>
            <a:ext cx="3995737"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AutoShape 7"/>
          <p:cNvSpPr>
            <a:spLocks noChangeArrowheads="1"/>
          </p:cNvSpPr>
          <p:nvPr/>
        </p:nvSpPr>
        <p:spPr bwMode="auto">
          <a:xfrm>
            <a:off x="2301875" y="2671763"/>
            <a:ext cx="169863" cy="192087"/>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2" name="Oval 8"/>
          <p:cNvSpPr>
            <a:spLocks noChangeArrowheads="1"/>
          </p:cNvSpPr>
          <p:nvPr/>
        </p:nvSpPr>
        <p:spPr bwMode="auto">
          <a:xfrm>
            <a:off x="6242050" y="2670175"/>
            <a:ext cx="142875"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3" name="Line 9"/>
          <p:cNvSpPr>
            <a:spLocks noChangeShapeType="1"/>
          </p:cNvSpPr>
          <p:nvPr/>
        </p:nvSpPr>
        <p:spPr bwMode="auto">
          <a:xfrm>
            <a:off x="2127250" y="2867025"/>
            <a:ext cx="7286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4" name="Line 10"/>
          <p:cNvSpPr>
            <a:spLocks noChangeShapeType="1"/>
          </p:cNvSpPr>
          <p:nvPr/>
        </p:nvSpPr>
        <p:spPr bwMode="auto">
          <a:xfrm flipV="1">
            <a:off x="5969000" y="2805113"/>
            <a:ext cx="688975" cy="206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 name="Oval 11"/>
          <p:cNvSpPr>
            <a:spLocks noChangeArrowheads="1"/>
          </p:cNvSpPr>
          <p:nvPr/>
        </p:nvSpPr>
        <p:spPr bwMode="auto">
          <a:xfrm>
            <a:off x="2355850" y="2643188"/>
            <a:ext cx="53975" cy="49212"/>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7" name="Text Box 13"/>
          <p:cNvSpPr txBox="1">
            <a:spLocks noChangeArrowheads="1"/>
          </p:cNvSpPr>
          <p:nvPr/>
        </p:nvSpPr>
        <p:spPr bwMode="auto">
          <a:xfrm>
            <a:off x="2014538" y="23304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11278" name="Text Box 14"/>
          <p:cNvSpPr txBox="1">
            <a:spLocks noChangeArrowheads="1"/>
          </p:cNvSpPr>
          <p:nvPr/>
        </p:nvSpPr>
        <p:spPr bwMode="auto">
          <a:xfrm>
            <a:off x="6453188" y="23098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11293" name="Line 29"/>
          <p:cNvSpPr>
            <a:spLocks noChangeShapeType="1"/>
          </p:cNvSpPr>
          <p:nvPr/>
        </p:nvSpPr>
        <p:spPr bwMode="auto">
          <a:xfrm flipH="1" flipV="1">
            <a:off x="2979738" y="2168525"/>
            <a:ext cx="0" cy="390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4" name="Line 30"/>
          <p:cNvSpPr>
            <a:spLocks noChangeShapeType="1"/>
          </p:cNvSpPr>
          <p:nvPr/>
        </p:nvSpPr>
        <p:spPr bwMode="auto">
          <a:xfrm flipV="1">
            <a:off x="2989263" y="1901825"/>
            <a:ext cx="1109662" cy="2778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5" name="Line 31"/>
          <p:cNvSpPr>
            <a:spLocks noChangeShapeType="1"/>
          </p:cNvSpPr>
          <p:nvPr/>
        </p:nvSpPr>
        <p:spPr bwMode="auto">
          <a:xfrm flipV="1">
            <a:off x="4110038" y="1900238"/>
            <a:ext cx="9525" cy="6588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6" name="Line 32"/>
          <p:cNvSpPr>
            <a:spLocks noChangeShapeType="1"/>
          </p:cNvSpPr>
          <p:nvPr/>
        </p:nvSpPr>
        <p:spPr bwMode="auto">
          <a:xfrm flipV="1">
            <a:off x="3236913" y="2127250"/>
            <a:ext cx="9525" cy="431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7" name="Line 33"/>
          <p:cNvSpPr>
            <a:spLocks noChangeShapeType="1"/>
          </p:cNvSpPr>
          <p:nvPr/>
        </p:nvSpPr>
        <p:spPr bwMode="auto">
          <a:xfrm flipV="1">
            <a:off x="3514725" y="2044700"/>
            <a:ext cx="9525" cy="5127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8" name="Line 34"/>
          <p:cNvSpPr>
            <a:spLocks noChangeShapeType="1"/>
          </p:cNvSpPr>
          <p:nvPr/>
        </p:nvSpPr>
        <p:spPr bwMode="auto">
          <a:xfrm flipV="1">
            <a:off x="3802063" y="1962150"/>
            <a:ext cx="9525" cy="6064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99" name="Line 35"/>
          <p:cNvSpPr>
            <a:spLocks noChangeShapeType="1"/>
          </p:cNvSpPr>
          <p:nvPr/>
        </p:nvSpPr>
        <p:spPr bwMode="auto">
          <a:xfrm>
            <a:off x="4633913" y="1941513"/>
            <a:ext cx="0" cy="636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1" name="Arc 37"/>
          <p:cNvSpPr>
            <a:spLocks/>
          </p:cNvSpPr>
          <p:nvPr/>
        </p:nvSpPr>
        <p:spPr bwMode="auto">
          <a:xfrm flipV="1">
            <a:off x="5375275" y="2447925"/>
            <a:ext cx="244475" cy="328613"/>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3" name="Text Box 39"/>
          <p:cNvSpPr txBox="1">
            <a:spLocks noChangeArrowheads="1"/>
          </p:cNvSpPr>
          <p:nvPr/>
        </p:nvSpPr>
        <p:spPr bwMode="auto">
          <a:xfrm>
            <a:off x="2217738" y="1477963"/>
            <a:ext cx="1847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distributed loads</a:t>
            </a:r>
          </a:p>
        </p:txBody>
      </p:sp>
      <p:sp>
        <p:nvSpPr>
          <p:cNvPr id="11304" name="Text Box 40"/>
          <p:cNvSpPr txBox="1">
            <a:spLocks noChangeArrowheads="1"/>
          </p:cNvSpPr>
          <p:nvPr/>
        </p:nvSpPr>
        <p:spPr bwMode="auto">
          <a:xfrm>
            <a:off x="4510088" y="1416050"/>
            <a:ext cx="211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concentrated loads</a:t>
            </a:r>
          </a:p>
        </p:txBody>
      </p:sp>
      <p:sp>
        <p:nvSpPr>
          <p:cNvPr id="11305" name="Text Box 41"/>
          <p:cNvSpPr txBox="1">
            <a:spLocks noChangeArrowheads="1"/>
          </p:cNvSpPr>
          <p:nvPr/>
        </p:nvSpPr>
        <p:spPr bwMode="auto">
          <a:xfrm>
            <a:off x="5240338" y="2936875"/>
            <a:ext cx="2355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concentrated couples</a:t>
            </a:r>
          </a:p>
        </p:txBody>
      </p:sp>
      <p:sp>
        <p:nvSpPr>
          <p:cNvPr id="11306" name="Line 42"/>
          <p:cNvSpPr>
            <a:spLocks noChangeShapeType="1"/>
          </p:cNvSpPr>
          <p:nvPr/>
        </p:nvSpPr>
        <p:spPr bwMode="auto">
          <a:xfrm flipH="1">
            <a:off x="3390900" y="1952625"/>
            <a:ext cx="9525" cy="103663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7" name="Line 43"/>
          <p:cNvSpPr>
            <a:spLocks noChangeShapeType="1"/>
          </p:cNvSpPr>
          <p:nvPr/>
        </p:nvSpPr>
        <p:spPr bwMode="auto">
          <a:xfrm flipH="1">
            <a:off x="3565525" y="1962150"/>
            <a:ext cx="20638" cy="101758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8" name="Line 44"/>
          <p:cNvSpPr>
            <a:spLocks noChangeShapeType="1"/>
          </p:cNvSpPr>
          <p:nvPr/>
        </p:nvSpPr>
        <p:spPr bwMode="auto">
          <a:xfrm>
            <a:off x="3195638" y="2867025"/>
            <a:ext cx="184150" cy="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09" name="Line 45"/>
          <p:cNvSpPr>
            <a:spLocks noChangeShapeType="1"/>
          </p:cNvSpPr>
          <p:nvPr/>
        </p:nvSpPr>
        <p:spPr bwMode="auto">
          <a:xfrm flipH="1">
            <a:off x="3586163" y="2887663"/>
            <a:ext cx="236537" cy="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0" name="Line 46"/>
          <p:cNvSpPr>
            <a:spLocks noChangeShapeType="1"/>
          </p:cNvSpPr>
          <p:nvPr/>
        </p:nvSpPr>
        <p:spPr bwMode="auto">
          <a:xfrm flipH="1">
            <a:off x="2373313" y="2959100"/>
            <a:ext cx="9525" cy="3286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1" name="Line 47"/>
          <p:cNvSpPr>
            <a:spLocks noChangeShapeType="1"/>
          </p:cNvSpPr>
          <p:nvPr/>
        </p:nvSpPr>
        <p:spPr bwMode="auto">
          <a:xfrm>
            <a:off x="3390900" y="3071813"/>
            <a:ext cx="0" cy="2365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2" name="Line 48"/>
          <p:cNvSpPr>
            <a:spLocks noChangeShapeType="1"/>
          </p:cNvSpPr>
          <p:nvPr/>
        </p:nvSpPr>
        <p:spPr bwMode="auto">
          <a:xfrm flipV="1">
            <a:off x="2373313" y="3175000"/>
            <a:ext cx="1017587" cy="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3" name="Text Box 49"/>
          <p:cNvSpPr txBox="1">
            <a:spLocks noChangeArrowheads="1"/>
          </p:cNvSpPr>
          <p:nvPr/>
        </p:nvSpPr>
        <p:spPr bwMode="auto">
          <a:xfrm>
            <a:off x="2763838" y="315277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1314" name="Text Box 50"/>
          <p:cNvSpPr txBox="1">
            <a:spLocks noChangeArrowheads="1"/>
          </p:cNvSpPr>
          <p:nvPr/>
        </p:nvSpPr>
        <p:spPr bwMode="auto">
          <a:xfrm>
            <a:off x="3822700" y="2835275"/>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dx</a:t>
            </a:r>
          </a:p>
        </p:txBody>
      </p:sp>
      <p:sp>
        <p:nvSpPr>
          <p:cNvPr id="11315" name="Text Box 51"/>
          <p:cNvSpPr txBox="1">
            <a:spLocks noChangeArrowheads="1"/>
          </p:cNvSpPr>
          <p:nvPr/>
        </p:nvSpPr>
        <p:spPr bwMode="auto">
          <a:xfrm>
            <a:off x="677863" y="3605213"/>
            <a:ext cx="755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Examine equilibrium of a small element of length dx at a distance x along the beam:</a:t>
            </a:r>
          </a:p>
        </p:txBody>
      </p:sp>
      <p:sp>
        <p:nvSpPr>
          <p:cNvPr id="11316" name="Rectangle 52"/>
          <p:cNvSpPr>
            <a:spLocks noChangeArrowheads="1"/>
          </p:cNvSpPr>
          <p:nvPr/>
        </p:nvSpPr>
        <p:spPr bwMode="auto">
          <a:xfrm>
            <a:off x="3636963" y="4986338"/>
            <a:ext cx="842962" cy="12747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7" name="Line 53"/>
          <p:cNvSpPr>
            <a:spLocks noChangeShapeType="1"/>
          </p:cNvSpPr>
          <p:nvPr/>
        </p:nvSpPr>
        <p:spPr bwMode="auto">
          <a:xfrm>
            <a:off x="3636963" y="6353175"/>
            <a:ext cx="11112" cy="24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8" name="Line 54"/>
          <p:cNvSpPr>
            <a:spLocks noChangeShapeType="1"/>
          </p:cNvSpPr>
          <p:nvPr/>
        </p:nvSpPr>
        <p:spPr bwMode="auto">
          <a:xfrm>
            <a:off x="4479925" y="6342063"/>
            <a:ext cx="11113" cy="24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19" name="Line 55"/>
          <p:cNvSpPr>
            <a:spLocks noChangeShapeType="1"/>
          </p:cNvSpPr>
          <p:nvPr/>
        </p:nvSpPr>
        <p:spPr bwMode="auto">
          <a:xfrm flipV="1">
            <a:off x="3648075" y="6446838"/>
            <a:ext cx="820738"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0" name="Text Box 56"/>
          <p:cNvSpPr txBox="1">
            <a:spLocks noChangeArrowheads="1"/>
          </p:cNvSpPr>
          <p:nvPr/>
        </p:nvSpPr>
        <p:spPr bwMode="auto">
          <a:xfrm>
            <a:off x="3873500" y="6491288"/>
            <a:ext cx="42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dx</a:t>
            </a:r>
          </a:p>
        </p:txBody>
      </p:sp>
      <p:sp>
        <p:nvSpPr>
          <p:cNvPr id="11321" name="Line 57"/>
          <p:cNvSpPr>
            <a:spLocks noChangeShapeType="1"/>
          </p:cNvSpPr>
          <p:nvPr/>
        </p:nvSpPr>
        <p:spPr bwMode="auto">
          <a:xfrm flipV="1">
            <a:off x="3636963" y="4356100"/>
            <a:ext cx="0" cy="627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2" name="Line 58"/>
          <p:cNvSpPr>
            <a:spLocks noChangeShapeType="1"/>
          </p:cNvSpPr>
          <p:nvPr/>
        </p:nvSpPr>
        <p:spPr bwMode="auto">
          <a:xfrm flipV="1">
            <a:off x="4479925" y="4222750"/>
            <a:ext cx="0" cy="7699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3" name="Line 59"/>
          <p:cNvSpPr>
            <a:spLocks noChangeShapeType="1"/>
          </p:cNvSpPr>
          <p:nvPr/>
        </p:nvSpPr>
        <p:spPr bwMode="auto">
          <a:xfrm flipV="1">
            <a:off x="3627438" y="4252913"/>
            <a:ext cx="873125" cy="1031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4" name="Line 60"/>
          <p:cNvSpPr>
            <a:spLocks noChangeShapeType="1"/>
          </p:cNvSpPr>
          <p:nvPr/>
        </p:nvSpPr>
        <p:spPr bwMode="auto">
          <a:xfrm flipV="1">
            <a:off x="3997325" y="4314825"/>
            <a:ext cx="0" cy="668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5" name="Text Box 61"/>
          <p:cNvSpPr txBox="1">
            <a:spLocks noChangeArrowheads="1"/>
          </p:cNvSpPr>
          <p:nvPr/>
        </p:nvSpPr>
        <p:spPr bwMode="auto">
          <a:xfrm>
            <a:off x="4594225" y="4418013"/>
            <a:ext cx="229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w(x)  load/unit length</a:t>
            </a:r>
          </a:p>
        </p:txBody>
      </p:sp>
      <p:sp>
        <p:nvSpPr>
          <p:cNvPr id="11326" name="Line 62"/>
          <p:cNvSpPr>
            <a:spLocks noChangeShapeType="1"/>
          </p:cNvSpPr>
          <p:nvPr/>
        </p:nvSpPr>
        <p:spPr bwMode="auto">
          <a:xfrm flipH="1" flipV="1">
            <a:off x="4098925" y="4613275"/>
            <a:ext cx="514350" cy="9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7" name="Line 63"/>
          <p:cNvSpPr>
            <a:spLocks noChangeShapeType="1"/>
          </p:cNvSpPr>
          <p:nvPr/>
        </p:nvSpPr>
        <p:spPr bwMode="auto">
          <a:xfrm flipH="1" flipV="1">
            <a:off x="3411538" y="5024438"/>
            <a:ext cx="9525" cy="10985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8" name="Line 64"/>
          <p:cNvSpPr>
            <a:spLocks noChangeShapeType="1"/>
          </p:cNvSpPr>
          <p:nvPr/>
        </p:nvSpPr>
        <p:spPr bwMode="auto">
          <a:xfrm flipH="1">
            <a:off x="4675188" y="5045075"/>
            <a:ext cx="9525" cy="1139825"/>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329" name="Text Box 65"/>
          <p:cNvSpPr txBox="1">
            <a:spLocks noChangeArrowheads="1"/>
          </p:cNvSpPr>
          <p:nvPr/>
        </p:nvSpPr>
        <p:spPr bwMode="auto">
          <a:xfrm>
            <a:off x="2754313" y="6122988"/>
            <a:ext cx="603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a:t>
            </a:r>
          </a:p>
        </p:txBody>
      </p:sp>
      <p:sp>
        <p:nvSpPr>
          <p:cNvPr id="11330" name="Text Box 66"/>
          <p:cNvSpPr txBox="1">
            <a:spLocks noChangeArrowheads="1"/>
          </p:cNvSpPr>
          <p:nvPr/>
        </p:nvSpPr>
        <p:spPr bwMode="auto">
          <a:xfrm>
            <a:off x="4787900" y="6142038"/>
            <a:ext cx="1346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+dV(x)</a:t>
            </a:r>
          </a:p>
        </p:txBody>
      </p:sp>
      <p:sp>
        <p:nvSpPr>
          <p:cNvPr id="11331" name="Arc 67"/>
          <p:cNvSpPr>
            <a:spLocks/>
          </p:cNvSpPr>
          <p:nvPr/>
        </p:nvSpPr>
        <p:spPr bwMode="auto">
          <a:xfrm>
            <a:off x="4860925" y="5191125"/>
            <a:ext cx="519113" cy="760413"/>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32" name="Arc 68"/>
          <p:cNvSpPr>
            <a:spLocks/>
          </p:cNvSpPr>
          <p:nvPr/>
        </p:nvSpPr>
        <p:spPr bwMode="auto">
          <a:xfrm flipH="1">
            <a:off x="2457450" y="5181600"/>
            <a:ext cx="519113" cy="760413"/>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33" name="Text Box 69"/>
          <p:cNvSpPr txBox="1">
            <a:spLocks noChangeArrowheads="1"/>
          </p:cNvSpPr>
          <p:nvPr/>
        </p:nvSpPr>
        <p:spPr bwMode="auto">
          <a:xfrm>
            <a:off x="1766888" y="523875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a:t>
            </a:r>
          </a:p>
        </p:txBody>
      </p:sp>
      <p:sp>
        <p:nvSpPr>
          <p:cNvPr id="11334" name="Text Box 70"/>
          <p:cNvSpPr txBox="1">
            <a:spLocks noChangeArrowheads="1"/>
          </p:cNvSpPr>
          <p:nvPr/>
        </p:nvSpPr>
        <p:spPr bwMode="auto">
          <a:xfrm>
            <a:off x="5518150" y="5280025"/>
            <a:ext cx="1485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 dM(x)</a:t>
            </a:r>
          </a:p>
        </p:txBody>
      </p:sp>
      <p:sp>
        <p:nvSpPr>
          <p:cNvPr id="11335" name="Oval 71"/>
          <p:cNvSpPr>
            <a:spLocks noChangeArrowheads="1"/>
          </p:cNvSpPr>
          <p:nvPr/>
        </p:nvSpPr>
        <p:spPr bwMode="auto">
          <a:xfrm>
            <a:off x="4448175" y="5495925"/>
            <a:ext cx="88900" cy="889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36" name="Text Box 72"/>
          <p:cNvSpPr txBox="1">
            <a:spLocks noChangeArrowheads="1"/>
          </p:cNvSpPr>
          <p:nvPr/>
        </p:nvSpPr>
        <p:spPr bwMode="auto">
          <a:xfrm>
            <a:off x="4059238" y="534193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3163888" y="1257300"/>
            <a:ext cx="842962" cy="12747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3" name="Line 5"/>
          <p:cNvSpPr>
            <a:spLocks noChangeShapeType="1"/>
          </p:cNvSpPr>
          <p:nvPr/>
        </p:nvSpPr>
        <p:spPr bwMode="auto">
          <a:xfrm>
            <a:off x="3163888" y="2624138"/>
            <a:ext cx="11112" cy="24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4" name="Line 6"/>
          <p:cNvSpPr>
            <a:spLocks noChangeShapeType="1"/>
          </p:cNvSpPr>
          <p:nvPr/>
        </p:nvSpPr>
        <p:spPr bwMode="auto">
          <a:xfrm>
            <a:off x="4006850" y="2613025"/>
            <a:ext cx="11113" cy="247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5" name="Line 7"/>
          <p:cNvSpPr>
            <a:spLocks noChangeShapeType="1"/>
          </p:cNvSpPr>
          <p:nvPr/>
        </p:nvSpPr>
        <p:spPr bwMode="auto">
          <a:xfrm flipV="1">
            <a:off x="3175000" y="2717800"/>
            <a:ext cx="820738"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6" name="Text Box 8"/>
          <p:cNvSpPr txBox="1">
            <a:spLocks noChangeArrowheads="1"/>
          </p:cNvSpPr>
          <p:nvPr/>
        </p:nvSpPr>
        <p:spPr bwMode="auto">
          <a:xfrm>
            <a:off x="3400425" y="2762250"/>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dx</a:t>
            </a:r>
          </a:p>
        </p:txBody>
      </p:sp>
      <p:sp>
        <p:nvSpPr>
          <p:cNvPr id="12297" name="Line 9"/>
          <p:cNvSpPr>
            <a:spLocks noChangeShapeType="1"/>
          </p:cNvSpPr>
          <p:nvPr/>
        </p:nvSpPr>
        <p:spPr bwMode="auto">
          <a:xfrm flipV="1">
            <a:off x="3163888" y="627063"/>
            <a:ext cx="0" cy="6270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8" name="Line 10"/>
          <p:cNvSpPr>
            <a:spLocks noChangeShapeType="1"/>
          </p:cNvSpPr>
          <p:nvPr/>
        </p:nvSpPr>
        <p:spPr bwMode="auto">
          <a:xfrm flipV="1">
            <a:off x="4006850" y="493713"/>
            <a:ext cx="0" cy="769937"/>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1"/>
          <p:cNvSpPr>
            <a:spLocks noChangeShapeType="1"/>
          </p:cNvSpPr>
          <p:nvPr/>
        </p:nvSpPr>
        <p:spPr bwMode="auto">
          <a:xfrm flipV="1">
            <a:off x="3154363" y="523875"/>
            <a:ext cx="873125" cy="10318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1" name="Text Box 13"/>
          <p:cNvSpPr txBox="1">
            <a:spLocks noChangeArrowheads="1"/>
          </p:cNvSpPr>
          <p:nvPr/>
        </p:nvSpPr>
        <p:spPr bwMode="auto">
          <a:xfrm>
            <a:off x="3659188" y="123825"/>
            <a:ext cx="857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w(x)dx</a:t>
            </a:r>
          </a:p>
        </p:txBody>
      </p:sp>
      <p:sp>
        <p:nvSpPr>
          <p:cNvPr id="12303" name="Line 15"/>
          <p:cNvSpPr>
            <a:spLocks noChangeShapeType="1"/>
          </p:cNvSpPr>
          <p:nvPr/>
        </p:nvSpPr>
        <p:spPr bwMode="auto">
          <a:xfrm flipH="1" flipV="1">
            <a:off x="2938462" y="1295400"/>
            <a:ext cx="9525" cy="10985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Line 16"/>
          <p:cNvSpPr>
            <a:spLocks noChangeShapeType="1"/>
          </p:cNvSpPr>
          <p:nvPr/>
        </p:nvSpPr>
        <p:spPr bwMode="auto">
          <a:xfrm flipH="1">
            <a:off x="4202112" y="1316038"/>
            <a:ext cx="9525" cy="1139825"/>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5" name="Text Box 17"/>
          <p:cNvSpPr txBox="1">
            <a:spLocks noChangeArrowheads="1"/>
          </p:cNvSpPr>
          <p:nvPr/>
        </p:nvSpPr>
        <p:spPr bwMode="auto">
          <a:xfrm>
            <a:off x="2281238" y="2393950"/>
            <a:ext cx="60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a:t>
            </a:r>
          </a:p>
        </p:txBody>
      </p:sp>
      <p:sp>
        <p:nvSpPr>
          <p:cNvPr id="12306" name="Text Box 18"/>
          <p:cNvSpPr txBox="1">
            <a:spLocks noChangeArrowheads="1"/>
          </p:cNvSpPr>
          <p:nvPr/>
        </p:nvSpPr>
        <p:spPr bwMode="auto">
          <a:xfrm>
            <a:off x="4314825" y="2413000"/>
            <a:ext cx="1346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+dV(x)</a:t>
            </a:r>
          </a:p>
        </p:txBody>
      </p:sp>
      <p:sp>
        <p:nvSpPr>
          <p:cNvPr id="12307" name="Arc 19"/>
          <p:cNvSpPr>
            <a:spLocks/>
          </p:cNvSpPr>
          <p:nvPr/>
        </p:nvSpPr>
        <p:spPr bwMode="auto">
          <a:xfrm>
            <a:off x="4387850" y="1462088"/>
            <a:ext cx="519113" cy="760412"/>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8" name="Arc 20"/>
          <p:cNvSpPr>
            <a:spLocks/>
          </p:cNvSpPr>
          <p:nvPr/>
        </p:nvSpPr>
        <p:spPr bwMode="auto">
          <a:xfrm flipH="1">
            <a:off x="1984374" y="1452563"/>
            <a:ext cx="519113" cy="760412"/>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9" name="Text Box 21"/>
          <p:cNvSpPr txBox="1">
            <a:spLocks noChangeArrowheads="1"/>
          </p:cNvSpPr>
          <p:nvPr/>
        </p:nvSpPr>
        <p:spPr bwMode="auto">
          <a:xfrm>
            <a:off x="1293813" y="1509713"/>
            <a:ext cx="641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a:t>
            </a:r>
          </a:p>
        </p:txBody>
      </p:sp>
      <p:sp>
        <p:nvSpPr>
          <p:cNvPr id="12310" name="Text Box 22"/>
          <p:cNvSpPr txBox="1">
            <a:spLocks noChangeArrowheads="1"/>
          </p:cNvSpPr>
          <p:nvPr/>
        </p:nvSpPr>
        <p:spPr bwMode="auto">
          <a:xfrm>
            <a:off x="5045075" y="1550988"/>
            <a:ext cx="1485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 dM(x)</a:t>
            </a:r>
          </a:p>
        </p:txBody>
      </p:sp>
      <p:sp>
        <p:nvSpPr>
          <p:cNvPr id="12311" name="Oval 23"/>
          <p:cNvSpPr>
            <a:spLocks noChangeArrowheads="1"/>
          </p:cNvSpPr>
          <p:nvPr/>
        </p:nvSpPr>
        <p:spPr bwMode="auto">
          <a:xfrm>
            <a:off x="3975100" y="1766888"/>
            <a:ext cx="88900" cy="889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2" name="Text Box 24"/>
          <p:cNvSpPr txBox="1">
            <a:spLocks noChangeArrowheads="1"/>
          </p:cNvSpPr>
          <p:nvPr/>
        </p:nvSpPr>
        <p:spPr bwMode="auto">
          <a:xfrm>
            <a:off x="3586163" y="16129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12313" name="Line 25"/>
          <p:cNvSpPr>
            <a:spLocks noChangeShapeType="1"/>
          </p:cNvSpPr>
          <p:nvPr/>
        </p:nvSpPr>
        <p:spPr bwMode="auto">
          <a:xfrm flipV="1">
            <a:off x="3533775" y="225425"/>
            <a:ext cx="0" cy="9969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4" name="Line 26"/>
          <p:cNvSpPr>
            <a:spLocks noChangeShapeType="1"/>
          </p:cNvSpPr>
          <p:nvPr/>
        </p:nvSpPr>
        <p:spPr bwMode="auto">
          <a:xfrm>
            <a:off x="2968625" y="863600"/>
            <a:ext cx="523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5" name="Line 27"/>
          <p:cNvSpPr>
            <a:spLocks noChangeShapeType="1"/>
          </p:cNvSpPr>
          <p:nvPr/>
        </p:nvSpPr>
        <p:spPr bwMode="auto">
          <a:xfrm flipH="1">
            <a:off x="4027488" y="884238"/>
            <a:ext cx="420687" cy="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6" name="Text Box 28"/>
          <p:cNvSpPr txBox="1">
            <a:spLocks noChangeArrowheads="1"/>
          </p:cNvSpPr>
          <p:nvPr/>
        </p:nvSpPr>
        <p:spPr bwMode="auto">
          <a:xfrm>
            <a:off x="4541838" y="687388"/>
            <a:ext cx="61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dx/2</a:t>
            </a:r>
          </a:p>
        </p:txBody>
      </p:sp>
      <p:graphicFrame>
        <p:nvGraphicFramePr>
          <p:cNvPr id="12317" name="Object 29"/>
          <p:cNvGraphicFramePr>
            <a:graphicFrameLocks noChangeAspect="1"/>
          </p:cNvGraphicFramePr>
          <p:nvPr/>
        </p:nvGraphicFramePr>
        <p:xfrm>
          <a:off x="2241550" y="3335338"/>
          <a:ext cx="3756025" cy="1460500"/>
        </p:xfrm>
        <a:graphic>
          <a:graphicData uri="http://schemas.openxmlformats.org/presentationml/2006/ole">
            <mc:AlternateContent xmlns:mc="http://schemas.openxmlformats.org/markup-compatibility/2006">
              <mc:Choice xmlns:v="urn:schemas-microsoft-com:vml" Requires="v">
                <p:oleObj name="Equation" r:id="rId3" imgW="2450880" imgH="952200" progId="Equation.DSMT4">
                  <p:embed/>
                </p:oleObj>
              </mc:Choice>
              <mc:Fallback>
                <p:oleObj name="Equation" r:id="rId3" imgW="2450880" imgH="952200" progId="Equation.DSMT4">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1550" y="3335338"/>
                        <a:ext cx="3756025" cy="1460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2318" name="Group 30"/>
          <p:cNvGrpSpPr>
            <a:grpSpLocks/>
          </p:cNvGrpSpPr>
          <p:nvPr/>
        </p:nvGrpSpPr>
        <p:grpSpPr bwMode="auto">
          <a:xfrm>
            <a:off x="1855788" y="3340100"/>
            <a:ext cx="317500" cy="366713"/>
            <a:chOff x="886" y="3236"/>
            <a:chExt cx="200" cy="231"/>
          </a:xfrm>
        </p:grpSpPr>
        <p:sp>
          <p:nvSpPr>
            <p:cNvPr id="12319" name="Line 31"/>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0" name="Text Box 32"/>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12321" name="Object 33"/>
          <p:cNvGraphicFramePr>
            <a:graphicFrameLocks noChangeAspect="1"/>
          </p:cNvGraphicFramePr>
          <p:nvPr/>
        </p:nvGraphicFramePr>
        <p:xfrm>
          <a:off x="1717675" y="5137150"/>
          <a:ext cx="5211763" cy="1343025"/>
        </p:xfrm>
        <a:graphic>
          <a:graphicData uri="http://schemas.openxmlformats.org/presentationml/2006/ole">
            <mc:AlternateContent xmlns:mc="http://schemas.openxmlformats.org/markup-compatibility/2006">
              <mc:Choice xmlns:v="urn:schemas-microsoft-com:vml" Requires="v">
                <p:oleObj name="Equation" r:id="rId5" imgW="3644640" imgH="939600" progId="Equation.DSMT4">
                  <p:embed/>
                </p:oleObj>
              </mc:Choice>
              <mc:Fallback>
                <p:oleObj name="Equation" r:id="rId5" imgW="3644640" imgH="939600" progId="Equation.DSMT4">
                  <p:embed/>
                  <p:pic>
                    <p:nvPicPr>
                      <p:cNvPr id="0"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7675" y="5137150"/>
                        <a:ext cx="5211763" cy="134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22" name="Line 34"/>
          <p:cNvSpPr>
            <a:spLocks noChangeShapeType="1"/>
          </p:cNvSpPr>
          <p:nvPr/>
        </p:nvSpPr>
        <p:spPr bwMode="auto">
          <a:xfrm flipV="1">
            <a:off x="5424488" y="5270500"/>
            <a:ext cx="585787" cy="739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3" name="Text Box 35"/>
          <p:cNvSpPr txBox="1">
            <a:spLocks noChangeArrowheads="1"/>
          </p:cNvSpPr>
          <p:nvPr/>
        </p:nvSpPr>
        <p:spPr bwMode="auto">
          <a:xfrm>
            <a:off x="5445125" y="4765675"/>
            <a:ext cx="323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higher order term, can neglect</a:t>
            </a:r>
          </a:p>
        </p:txBody>
      </p:sp>
      <p:grpSp>
        <p:nvGrpSpPr>
          <p:cNvPr id="12324" name="Group 36"/>
          <p:cNvGrpSpPr>
            <a:grpSpLocks/>
          </p:cNvGrpSpPr>
          <p:nvPr/>
        </p:nvGrpSpPr>
        <p:grpSpPr bwMode="auto">
          <a:xfrm>
            <a:off x="1263650" y="5126038"/>
            <a:ext cx="336550" cy="366712"/>
            <a:chOff x="480" y="3326"/>
            <a:chExt cx="212" cy="231"/>
          </a:xfrm>
        </p:grpSpPr>
        <p:sp>
          <p:nvSpPr>
            <p:cNvPr id="12325" name="Arc 37"/>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6" name="Text Box 38"/>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6" name="Object 4"/>
          <p:cNvGraphicFramePr>
            <a:graphicFrameLocks noChangeAspect="1"/>
          </p:cNvGraphicFramePr>
          <p:nvPr/>
        </p:nvGraphicFramePr>
        <p:xfrm>
          <a:off x="612775" y="0"/>
          <a:ext cx="1312863" cy="701675"/>
        </p:xfrm>
        <a:graphic>
          <a:graphicData uri="http://schemas.openxmlformats.org/presentationml/2006/ole">
            <mc:AlternateContent xmlns:mc="http://schemas.openxmlformats.org/markup-compatibility/2006">
              <mc:Choice xmlns:v="urn:schemas-microsoft-com:vml" Requires="v">
                <p:oleObj name="Equation" r:id="rId3" imgW="736560" imgH="393480" progId="Equation.DSMT4">
                  <p:embed/>
                </p:oleObj>
              </mc:Choice>
              <mc:Fallback>
                <p:oleObj name="Equation" r:id="rId3" imgW="736560" imgH="3934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0"/>
                        <a:ext cx="131286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7" name="Text Box 5"/>
          <p:cNvSpPr txBox="1">
            <a:spLocks noChangeArrowheads="1"/>
          </p:cNvSpPr>
          <p:nvPr/>
        </p:nvSpPr>
        <p:spPr bwMode="auto">
          <a:xfrm>
            <a:off x="2784475" y="144463"/>
            <a:ext cx="59483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slope of shear force diagram at x = value of distributed load at x</a:t>
            </a:r>
          </a:p>
        </p:txBody>
      </p:sp>
      <p:graphicFrame>
        <p:nvGraphicFramePr>
          <p:cNvPr id="13318" name="Object 6"/>
          <p:cNvGraphicFramePr>
            <a:graphicFrameLocks noChangeAspect="1"/>
          </p:cNvGraphicFramePr>
          <p:nvPr/>
        </p:nvGraphicFramePr>
        <p:xfrm>
          <a:off x="655638" y="995363"/>
          <a:ext cx="1227137" cy="623887"/>
        </p:xfrm>
        <a:graphic>
          <a:graphicData uri="http://schemas.openxmlformats.org/presentationml/2006/ole">
            <mc:AlternateContent xmlns:mc="http://schemas.openxmlformats.org/markup-compatibility/2006">
              <mc:Choice xmlns:v="urn:schemas-microsoft-com:vml" Requires="v">
                <p:oleObj name="Equation" r:id="rId5" imgW="774360" imgH="393480" progId="Equation.DSMT4">
                  <p:embed/>
                </p:oleObj>
              </mc:Choice>
              <mc:Fallback>
                <p:oleObj name="Equation" r:id="rId5" imgW="774360" imgH="3934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638" y="995363"/>
                        <a:ext cx="1227137" cy="62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Text Box 7"/>
          <p:cNvSpPr txBox="1">
            <a:spLocks noChangeArrowheads="1"/>
          </p:cNvSpPr>
          <p:nvPr/>
        </p:nvSpPr>
        <p:spPr bwMode="auto">
          <a:xfrm>
            <a:off x="2816225" y="1079500"/>
            <a:ext cx="5810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slope of bending moment diagram at x = value of the shear force at x</a:t>
            </a:r>
          </a:p>
        </p:txBody>
      </p:sp>
      <p:sp>
        <p:nvSpPr>
          <p:cNvPr id="13320" name="Line 8"/>
          <p:cNvSpPr>
            <a:spLocks noChangeShapeType="1"/>
          </p:cNvSpPr>
          <p:nvPr/>
        </p:nvSpPr>
        <p:spPr bwMode="auto">
          <a:xfrm flipV="1">
            <a:off x="1695450" y="1654175"/>
            <a:ext cx="0" cy="8826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1" name="Line 9"/>
          <p:cNvSpPr>
            <a:spLocks noChangeShapeType="1"/>
          </p:cNvSpPr>
          <p:nvPr/>
        </p:nvSpPr>
        <p:spPr bwMode="auto">
          <a:xfrm>
            <a:off x="1695450" y="255746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3" name="Text Box 11"/>
          <p:cNvSpPr txBox="1">
            <a:spLocks noChangeArrowheads="1"/>
          </p:cNvSpPr>
          <p:nvPr/>
        </p:nvSpPr>
        <p:spPr bwMode="auto">
          <a:xfrm>
            <a:off x="5394325" y="243363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3324" name="Line 12"/>
          <p:cNvSpPr>
            <a:spLocks noChangeShapeType="1"/>
          </p:cNvSpPr>
          <p:nvPr/>
        </p:nvSpPr>
        <p:spPr bwMode="auto">
          <a:xfrm>
            <a:off x="3730625" y="2630488"/>
            <a:ext cx="9525"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6" name="Text Box 14"/>
          <p:cNvSpPr txBox="1">
            <a:spLocks noChangeArrowheads="1"/>
          </p:cNvSpPr>
          <p:nvPr/>
        </p:nvSpPr>
        <p:spPr bwMode="auto">
          <a:xfrm>
            <a:off x="2322512" y="2729984"/>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13327" name="Text Box 15"/>
          <p:cNvSpPr txBox="1">
            <a:spLocks noChangeArrowheads="1"/>
          </p:cNvSpPr>
          <p:nvPr/>
        </p:nvSpPr>
        <p:spPr bwMode="auto">
          <a:xfrm>
            <a:off x="3978627" y="2742684"/>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2 ft</a:t>
            </a:r>
          </a:p>
        </p:txBody>
      </p:sp>
      <p:sp>
        <p:nvSpPr>
          <p:cNvPr id="13328" name="Text Box 16"/>
          <p:cNvSpPr txBox="1">
            <a:spLocks noChangeArrowheads="1"/>
          </p:cNvSpPr>
          <p:nvPr/>
        </p:nvSpPr>
        <p:spPr bwMode="auto">
          <a:xfrm>
            <a:off x="823913" y="2535238"/>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800 </a:t>
            </a:r>
            <a:r>
              <a:rPr lang="en-US" dirty="0" err="1"/>
              <a:t>lb</a:t>
            </a:r>
            <a:endParaRPr lang="en-US" dirty="0"/>
          </a:p>
        </p:txBody>
      </p:sp>
      <p:sp>
        <p:nvSpPr>
          <p:cNvPr id="13329" name="Line 17"/>
          <p:cNvSpPr>
            <a:spLocks noChangeShapeType="1"/>
          </p:cNvSpPr>
          <p:nvPr/>
        </p:nvSpPr>
        <p:spPr bwMode="auto">
          <a:xfrm flipV="1">
            <a:off x="1706563" y="3236913"/>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0" name="Line 18"/>
          <p:cNvSpPr>
            <a:spLocks noChangeShapeType="1"/>
          </p:cNvSpPr>
          <p:nvPr/>
        </p:nvSpPr>
        <p:spPr bwMode="auto">
          <a:xfrm>
            <a:off x="1706563" y="4489450"/>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2" name="Text Box 20"/>
          <p:cNvSpPr txBox="1">
            <a:spLocks noChangeArrowheads="1"/>
          </p:cNvSpPr>
          <p:nvPr/>
        </p:nvSpPr>
        <p:spPr bwMode="auto">
          <a:xfrm>
            <a:off x="730250" y="3008313"/>
            <a:ext cx="84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lb</a:t>
            </a:r>
          </a:p>
        </p:txBody>
      </p:sp>
      <p:sp>
        <p:nvSpPr>
          <p:cNvPr id="13333" name="Text Box 21"/>
          <p:cNvSpPr txBox="1">
            <a:spLocks noChangeArrowheads="1"/>
          </p:cNvSpPr>
          <p:nvPr/>
        </p:nvSpPr>
        <p:spPr bwMode="auto">
          <a:xfrm>
            <a:off x="5405438" y="43656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3334" name="Line 22"/>
          <p:cNvSpPr>
            <a:spLocks noChangeShapeType="1"/>
          </p:cNvSpPr>
          <p:nvPr/>
        </p:nvSpPr>
        <p:spPr bwMode="auto">
          <a:xfrm>
            <a:off x="3741738" y="45624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6" name="Text Box 24"/>
          <p:cNvSpPr txBox="1">
            <a:spLocks noChangeArrowheads="1"/>
          </p:cNvSpPr>
          <p:nvPr/>
        </p:nvSpPr>
        <p:spPr bwMode="auto">
          <a:xfrm>
            <a:off x="1100138" y="3686175"/>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800</a:t>
            </a:r>
          </a:p>
        </p:txBody>
      </p:sp>
      <p:sp>
        <p:nvSpPr>
          <p:cNvPr id="13338" name="Text Box 26"/>
          <p:cNvSpPr txBox="1">
            <a:spLocks noChangeArrowheads="1"/>
          </p:cNvSpPr>
          <p:nvPr/>
        </p:nvSpPr>
        <p:spPr bwMode="auto">
          <a:xfrm>
            <a:off x="4838700" y="51863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-1600</a:t>
            </a:r>
          </a:p>
        </p:txBody>
      </p:sp>
      <p:sp>
        <p:nvSpPr>
          <p:cNvPr id="13339" name="Line 27"/>
          <p:cNvSpPr>
            <a:spLocks noChangeShapeType="1"/>
          </p:cNvSpPr>
          <p:nvPr/>
        </p:nvSpPr>
        <p:spPr bwMode="auto">
          <a:xfrm flipV="1">
            <a:off x="1889125" y="536257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0" name="Line 28"/>
          <p:cNvSpPr>
            <a:spLocks noChangeShapeType="1"/>
          </p:cNvSpPr>
          <p:nvPr/>
        </p:nvSpPr>
        <p:spPr bwMode="auto">
          <a:xfrm>
            <a:off x="1889125" y="661511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1" name="Text Box 29"/>
          <p:cNvSpPr txBox="1">
            <a:spLocks noChangeArrowheads="1"/>
          </p:cNvSpPr>
          <p:nvPr/>
        </p:nvSpPr>
        <p:spPr bwMode="auto">
          <a:xfrm>
            <a:off x="720725" y="49895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ft-lb</a:t>
            </a:r>
          </a:p>
        </p:txBody>
      </p:sp>
      <p:sp>
        <p:nvSpPr>
          <p:cNvPr id="13342" name="Text Box 30"/>
          <p:cNvSpPr txBox="1">
            <a:spLocks noChangeArrowheads="1"/>
          </p:cNvSpPr>
          <p:nvPr/>
        </p:nvSpPr>
        <p:spPr bwMode="auto">
          <a:xfrm>
            <a:off x="5588000" y="64912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3343" name="Text Box 31"/>
          <p:cNvSpPr txBox="1">
            <a:spLocks noChangeArrowheads="1"/>
          </p:cNvSpPr>
          <p:nvPr/>
        </p:nvSpPr>
        <p:spPr bwMode="auto">
          <a:xfrm>
            <a:off x="1109663" y="53800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3200</a:t>
            </a:r>
          </a:p>
        </p:txBody>
      </p:sp>
      <p:sp>
        <p:nvSpPr>
          <p:cNvPr id="13346" name="Line 34"/>
          <p:cNvSpPr>
            <a:spLocks noChangeShapeType="1"/>
          </p:cNvSpPr>
          <p:nvPr/>
        </p:nvSpPr>
        <p:spPr bwMode="auto">
          <a:xfrm>
            <a:off x="3740150" y="1858963"/>
            <a:ext cx="0" cy="6778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7" name="Text Box 35"/>
          <p:cNvSpPr txBox="1">
            <a:spLocks noChangeArrowheads="1"/>
          </p:cNvSpPr>
          <p:nvPr/>
        </p:nvSpPr>
        <p:spPr bwMode="auto">
          <a:xfrm>
            <a:off x="2816225" y="1728550"/>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2400 </a:t>
            </a:r>
            <a:r>
              <a:rPr lang="en-US" dirty="0" err="1"/>
              <a:t>lb</a:t>
            </a:r>
            <a:endParaRPr lang="en-US" dirty="0"/>
          </a:p>
        </p:txBody>
      </p:sp>
      <p:sp>
        <p:nvSpPr>
          <p:cNvPr id="13348" name="Line 36"/>
          <p:cNvSpPr>
            <a:spLocks noChangeShapeType="1"/>
          </p:cNvSpPr>
          <p:nvPr/>
        </p:nvSpPr>
        <p:spPr bwMode="auto">
          <a:xfrm flipV="1">
            <a:off x="4787900" y="2536825"/>
            <a:ext cx="9525" cy="627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49" name="Text Box 37"/>
          <p:cNvSpPr txBox="1">
            <a:spLocks noChangeArrowheads="1"/>
          </p:cNvSpPr>
          <p:nvPr/>
        </p:nvSpPr>
        <p:spPr bwMode="auto">
          <a:xfrm>
            <a:off x="4766277" y="2852554"/>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13354" name="Line 42"/>
          <p:cNvSpPr>
            <a:spLocks noChangeShapeType="1"/>
          </p:cNvSpPr>
          <p:nvPr/>
        </p:nvSpPr>
        <p:spPr bwMode="auto">
          <a:xfrm>
            <a:off x="3175000" y="6019800"/>
            <a:ext cx="9525"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55" name="Line 43"/>
          <p:cNvSpPr>
            <a:spLocks noChangeShapeType="1"/>
          </p:cNvSpPr>
          <p:nvPr/>
        </p:nvSpPr>
        <p:spPr bwMode="auto">
          <a:xfrm flipH="1">
            <a:off x="2897188" y="6246813"/>
            <a:ext cx="277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56" name="Text Box 44"/>
          <p:cNvSpPr txBox="1">
            <a:spLocks noChangeArrowheads="1"/>
          </p:cNvSpPr>
          <p:nvPr/>
        </p:nvSpPr>
        <p:spPr bwMode="auto">
          <a:xfrm>
            <a:off x="3576638" y="6029325"/>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1600</a:t>
            </a:r>
          </a:p>
        </p:txBody>
      </p:sp>
      <p:sp>
        <p:nvSpPr>
          <p:cNvPr id="13357" name="Text Box 45"/>
          <p:cNvSpPr txBox="1">
            <a:spLocks noChangeArrowheads="1"/>
          </p:cNvSpPr>
          <p:nvPr/>
        </p:nvSpPr>
        <p:spPr bwMode="auto">
          <a:xfrm>
            <a:off x="2898775" y="624522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sp>
        <p:nvSpPr>
          <p:cNvPr id="13358" name="Line 46"/>
          <p:cNvSpPr>
            <a:spLocks noChangeShapeType="1"/>
          </p:cNvSpPr>
          <p:nvPr/>
        </p:nvSpPr>
        <p:spPr bwMode="auto">
          <a:xfrm>
            <a:off x="4098925" y="6051550"/>
            <a:ext cx="0"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59" name="Line 47"/>
          <p:cNvSpPr>
            <a:spLocks noChangeShapeType="1"/>
          </p:cNvSpPr>
          <p:nvPr/>
        </p:nvSpPr>
        <p:spPr bwMode="auto">
          <a:xfrm>
            <a:off x="4098925" y="6359525"/>
            <a:ext cx="33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0" name="Text Box 48"/>
          <p:cNvSpPr txBox="1">
            <a:spLocks noChangeArrowheads="1"/>
          </p:cNvSpPr>
          <p:nvPr/>
        </p:nvSpPr>
        <p:spPr bwMode="auto">
          <a:xfrm>
            <a:off x="3176588" y="5935663"/>
            <a:ext cx="479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800</a:t>
            </a:r>
          </a:p>
        </p:txBody>
      </p:sp>
      <p:sp>
        <p:nvSpPr>
          <p:cNvPr id="13361" name="Text Box 49"/>
          <p:cNvSpPr txBox="1">
            <a:spLocks noChangeArrowheads="1"/>
          </p:cNvSpPr>
          <p:nvPr/>
        </p:nvSpPr>
        <p:spPr bwMode="auto">
          <a:xfrm>
            <a:off x="4141788" y="632777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a:t>
            </a:r>
          </a:p>
        </p:txBody>
      </p:sp>
      <p:sp>
        <p:nvSpPr>
          <p:cNvPr id="13364" name="Line 52"/>
          <p:cNvSpPr>
            <a:spLocks noChangeShapeType="1"/>
          </p:cNvSpPr>
          <p:nvPr/>
        </p:nvSpPr>
        <p:spPr bwMode="auto">
          <a:xfrm>
            <a:off x="3328988" y="3862388"/>
            <a:ext cx="9525" cy="2136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5" name="Line 53"/>
          <p:cNvSpPr>
            <a:spLocks noChangeShapeType="1"/>
          </p:cNvSpPr>
          <p:nvPr/>
        </p:nvSpPr>
        <p:spPr bwMode="auto">
          <a:xfrm>
            <a:off x="3965575" y="5353050"/>
            <a:ext cx="0" cy="6985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6" name="Line 54"/>
          <p:cNvSpPr>
            <a:spLocks noChangeShapeType="1"/>
          </p:cNvSpPr>
          <p:nvPr/>
        </p:nvSpPr>
        <p:spPr bwMode="auto">
          <a:xfrm flipH="1">
            <a:off x="2322512" y="2433638"/>
            <a:ext cx="9525" cy="14398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7" name="Line 55"/>
          <p:cNvSpPr>
            <a:spLocks noChangeShapeType="1"/>
          </p:cNvSpPr>
          <p:nvPr/>
        </p:nvSpPr>
        <p:spPr bwMode="auto">
          <a:xfrm flipH="1">
            <a:off x="4427537" y="2368550"/>
            <a:ext cx="8541" cy="29432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68" name="Text Box 56"/>
          <p:cNvSpPr txBox="1">
            <a:spLocks noChangeArrowheads="1"/>
          </p:cNvSpPr>
          <p:nvPr/>
        </p:nvSpPr>
        <p:spPr bwMode="auto">
          <a:xfrm>
            <a:off x="1954213" y="2136775"/>
            <a:ext cx="736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w = 0</a:t>
            </a:r>
          </a:p>
        </p:txBody>
      </p:sp>
      <p:sp>
        <p:nvSpPr>
          <p:cNvPr id="13369" name="Text Box 57"/>
          <p:cNvSpPr txBox="1">
            <a:spLocks noChangeArrowheads="1"/>
          </p:cNvSpPr>
          <p:nvPr/>
        </p:nvSpPr>
        <p:spPr bwMode="auto">
          <a:xfrm>
            <a:off x="4049713" y="2116138"/>
            <a:ext cx="736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w = 0</a:t>
            </a:r>
          </a:p>
        </p:txBody>
      </p:sp>
      <p:cxnSp>
        <p:nvCxnSpPr>
          <p:cNvPr id="3" name="Straight Connector 2">
            <a:extLst>
              <a:ext uri="{FF2B5EF4-FFF2-40B4-BE49-F238E27FC236}">
                <a16:creationId xmlns:a16="http://schemas.microsoft.com/office/drawing/2014/main" id="{4394B6D5-5623-4731-9311-E62F2E39BFC0}"/>
              </a:ext>
            </a:extLst>
          </p:cNvPr>
          <p:cNvCxnSpPr/>
          <p:nvPr/>
        </p:nvCxnSpPr>
        <p:spPr>
          <a:xfrm>
            <a:off x="1725613" y="3883025"/>
            <a:ext cx="2024062"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9FE2D41-BCD7-41D1-ABB9-3550FDE56E47}"/>
              </a:ext>
            </a:extLst>
          </p:cNvPr>
          <p:cNvCxnSpPr/>
          <p:nvPr/>
        </p:nvCxnSpPr>
        <p:spPr>
          <a:xfrm>
            <a:off x="3749675" y="3883025"/>
            <a:ext cx="0" cy="147955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6607FEA3-9F7F-43C9-BC22-0AFAC1598E78}"/>
              </a:ext>
            </a:extLst>
          </p:cNvPr>
          <p:cNvCxnSpPr>
            <a:cxnSpLocks/>
            <a:endCxn id="13338" idx="1"/>
          </p:cNvCxnSpPr>
          <p:nvPr/>
        </p:nvCxnSpPr>
        <p:spPr>
          <a:xfrm>
            <a:off x="3749675" y="5353050"/>
            <a:ext cx="1089025" cy="16669"/>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98316E3-E703-4F8C-B799-28C7F1D702F6}"/>
              </a:ext>
            </a:extLst>
          </p:cNvPr>
          <p:cNvCxnSpPr>
            <a:cxnSpLocks/>
            <a:stCxn id="13338" idx="1"/>
          </p:cNvCxnSpPr>
          <p:nvPr/>
        </p:nvCxnSpPr>
        <p:spPr>
          <a:xfrm flipH="1" flipV="1">
            <a:off x="4837723" y="4509477"/>
            <a:ext cx="977" cy="860242"/>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FCB84E0-9E5E-4761-9FE5-0EE4F3335DDB}"/>
              </a:ext>
            </a:extLst>
          </p:cNvPr>
          <p:cNvCxnSpPr/>
          <p:nvPr/>
        </p:nvCxnSpPr>
        <p:spPr>
          <a:xfrm flipV="1">
            <a:off x="1890713" y="5649913"/>
            <a:ext cx="1849437" cy="9556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0C6CAD3-1BB5-4F29-8D6E-35E063530C0B}"/>
              </a:ext>
            </a:extLst>
          </p:cNvPr>
          <p:cNvCxnSpPr/>
          <p:nvPr/>
        </p:nvCxnSpPr>
        <p:spPr>
          <a:xfrm>
            <a:off x="3740150" y="5649913"/>
            <a:ext cx="1089025" cy="966787"/>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14EF19FE-392C-C22B-C867-588CB0E6AB26}"/>
              </a:ext>
            </a:extLst>
          </p:cNvPr>
          <p:cNvCxnSpPr/>
          <p:nvPr/>
        </p:nvCxnSpPr>
        <p:spPr>
          <a:xfrm>
            <a:off x="1736725" y="2739231"/>
            <a:ext cx="1936376"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ED38CB7-1024-A85A-5E85-5EA81CFE98B9}"/>
              </a:ext>
            </a:extLst>
          </p:cNvPr>
          <p:cNvCxnSpPr>
            <a:cxnSpLocks/>
          </p:cNvCxnSpPr>
          <p:nvPr/>
        </p:nvCxnSpPr>
        <p:spPr>
          <a:xfrm flipV="1">
            <a:off x="1725613" y="2570162"/>
            <a:ext cx="0" cy="46705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56A1939-F57C-A021-8592-DFBCA144F0A9}"/>
              </a:ext>
            </a:extLst>
          </p:cNvPr>
          <p:cNvCxnSpPr>
            <a:cxnSpLocks/>
          </p:cNvCxnSpPr>
          <p:nvPr/>
        </p:nvCxnSpPr>
        <p:spPr>
          <a:xfrm>
            <a:off x="3757508" y="2739231"/>
            <a:ext cx="1028805"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831850" y="285750"/>
            <a:ext cx="76914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At concentrated loads we have jumps in the shear force diagram. At concentrated couples we have jumps in the bending moment diagram.</a:t>
            </a:r>
          </a:p>
        </p:txBody>
      </p:sp>
      <p:sp>
        <p:nvSpPr>
          <p:cNvPr id="14341" name="Rectangle 5"/>
          <p:cNvSpPr>
            <a:spLocks noChangeArrowheads="1"/>
          </p:cNvSpPr>
          <p:nvPr/>
        </p:nvSpPr>
        <p:spPr bwMode="auto">
          <a:xfrm>
            <a:off x="3379788" y="1787525"/>
            <a:ext cx="163512" cy="8429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2" name="Line 6"/>
          <p:cNvSpPr>
            <a:spLocks noChangeShapeType="1"/>
          </p:cNvSpPr>
          <p:nvPr/>
        </p:nvSpPr>
        <p:spPr bwMode="auto">
          <a:xfrm flipH="1" flipV="1">
            <a:off x="3451225" y="1079500"/>
            <a:ext cx="11113" cy="698500"/>
          </a:xfrm>
          <a:prstGeom prst="line">
            <a:avLst/>
          </a:prstGeom>
          <a:noFill/>
          <a:ln w="317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3" name="Text Box 7"/>
          <p:cNvSpPr txBox="1">
            <a:spLocks noChangeArrowheads="1"/>
          </p:cNvSpPr>
          <p:nvPr/>
        </p:nvSpPr>
        <p:spPr bwMode="auto">
          <a:xfrm>
            <a:off x="3494088" y="11191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14344" name="Line 8"/>
          <p:cNvSpPr>
            <a:spLocks noChangeShapeType="1"/>
          </p:cNvSpPr>
          <p:nvPr/>
        </p:nvSpPr>
        <p:spPr bwMode="auto">
          <a:xfrm flipV="1">
            <a:off x="3287713" y="1798638"/>
            <a:ext cx="0" cy="7810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5" name="Text Box 9"/>
          <p:cNvSpPr txBox="1">
            <a:spLocks noChangeArrowheads="1"/>
          </p:cNvSpPr>
          <p:nvPr/>
        </p:nvSpPr>
        <p:spPr bwMode="auto">
          <a:xfrm>
            <a:off x="2908300" y="18907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V</a:t>
            </a:r>
            <a:r>
              <a:rPr lang="en-US" baseline="-25000"/>
              <a:t>-</a:t>
            </a:r>
            <a:endParaRPr lang="en-US"/>
          </a:p>
        </p:txBody>
      </p:sp>
      <p:sp>
        <p:nvSpPr>
          <p:cNvPr id="14346" name="Line 10"/>
          <p:cNvSpPr>
            <a:spLocks noChangeShapeType="1"/>
          </p:cNvSpPr>
          <p:nvPr/>
        </p:nvSpPr>
        <p:spPr bwMode="auto">
          <a:xfrm>
            <a:off x="3606800" y="1830388"/>
            <a:ext cx="0" cy="719137"/>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7" name="Text Box 11"/>
          <p:cNvSpPr txBox="1">
            <a:spLocks noChangeArrowheads="1"/>
          </p:cNvSpPr>
          <p:nvPr/>
        </p:nvSpPr>
        <p:spPr bwMode="auto">
          <a:xfrm>
            <a:off x="3668713" y="1858963"/>
            <a:ext cx="42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V</a:t>
            </a:r>
            <a:r>
              <a:rPr lang="en-US" baseline="-25000"/>
              <a:t>+</a:t>
            </a:r>
            <a:endParaRPr lang="en-US"/>
          </a:p>
        </p:txBody>
      </p:sp>
      <p:graphicFrame>
        <p:nvGraphicFramePr>
          <p:cNvPr id="14348" name="Object 12"/>
          <p:cNvGraphicFramePr>
            <a:graphicFrameLocks noChangeAspect="1"/>
          </p:cNvGraphicFramePr>
          <p:nvPr>
            <p:extLst>
              <p:ext uri="{D42A27DB-BD31-4B8C-83A1-F6EECF244321}">
                <p14:modId xmlns:p14="http://schemas.microsoft.com/office/powerpoint/2010/main" val="808340212"/>
              </p:ext>
            </p:extLst>
          </p:nvPr>
        </p:nvGraphicFramePr>
        <p:xfrm>
          <a:off x="2865438" y="2782888"/>
          <a:ext cx="1652587" cy="1082675"/>
        </p:xfrm>
        <a:graphic>
          <a:graphicData uri="http://schemas.openxmlformats.org/presentationml/2006/ole">
            <mc:AlternateContent xmlns:mc="http://schemas.openxmlformats.org/markup-compatibility/2006">
              <mc:Choice xmlns:v="urn:schemas-microsoft-com:vml" Requires="v">
                <p:oleObj name="Equation" r:id="rId3" imgW="1104840" imgH="723600" progId="Equation.DSMT4">
                  <p:embed/>
                </p:oleObj>
              </mc:Choice>
              <mc:Fallback>
                <p:oleObj name="Equation" r:id="rId3" imgW="1104840" imgH="723600" progId="Equation.DSMT4">
                  <p:embed/>
                  <p:pic>
                    <p:nvPicPr>
                      <p:cNvPr id="0" name="Object 12"/>
                      <p:cNvPicPr>
                        <a:picLocks noChangeAspect="1" noChangeArrowheads="1"/>
                      </p:cNvPicPr>
                      <p:nvPr/>
                    </p:nvPicPr>
                    <p:blipFill>
                      <a:blip r:embed="rId4"/>
                      <a:srcRect/>
                      <a:stretch>
                        <a:fillRect/>
                      </a:stretch>
                    </p:blipFill>
                    <p:spPr bwMode="auto">
                      <a:xfrm>
                        <a:off x="2865438" y="2782888"/>
                        <a:ext cx="1652587"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9" name="Text Box 13"/>
          <p:cNvSpPr txBox="1">
            <a:spLocks noChangeArrowheads="1"/>
          </p:cNvSpPr>
          <p:nvPr/>
        </p:nvSpPr>
        <p:spPr bwMode="auto">
          <a:xfrm>
            <a:off x="4881563" y="3060700"/>
            <a:ext cx="3835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jump in the shear force at x = the value of the concentrated load at x</a:t>
            </a:r>
          </a:p>
        </p:txBody>
      </p:sp>
      <p:grpSp>
        <p:nvGrpSpPr>
          <p:cNvPr id="14350" name="Group 14"/>
          <p:cNvGrpSpPr>
            <a:grpSpLocks/>
          </p:cNvGrpSpPr>
          <p:nvPr/>
        </p:nvGrpSpPr>
        <p:grpSpPr bwMode="auto">
          <a:xfrm>
            <a:off x="2493963" y="2805113"/>
            <a:ext cx="317500" cy="366712"/>
            <a:chOff x="886" y="3236"/>
            <a:chExt cx="200" cy="231"/>
          </a:xfrm>
        </p:grpSpPr>
        <p:sp>
          <p:nvSpPr>
            <p:cNvPr id="14351" name="Line 15"/>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2" name="Text Box 16"/>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pSp>
        <p:nvGrpSpPr>
          <p:cNvPr id="14353" name="Group 17"/>
          <p:cNvGrpSpPr>
            <a:grpSpLocks/>
          </p:cNvGrpSpPr>
          <p:nvPr/>
        </p:nvGrpSpPr>
        <p:grpSpPr bwMode="auto">
          <a:xfrm>
            <a:off x="2157413" y="5475288"/>
            <a:ext cx="336550" cy="366712"/>
            <a:chOff x="480" y="3326"/>
            <a:chExt cx="212" cy="231"/>
          </a:xfrm>
        </p:grpSpPr>
        <p:sp>
          <p:nvSpPr>
            <p:cNvPr id="14354" name="Arc 18"/>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5" name="Text Box 19"/>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sp>
        <p:nvSpPr>
          <p:cNvPr id="14356" name="Rectangle 20"/>
          <p:cNvSpPr>
            <a:spLocks noChangeArrowheads="1"/>
          </p:cNvSpPr>
          <p:nvPr/>
        </p:nvSpPr>
        <p:spPr bwMode="auto">
          <a:xfrm>
            <a:off x="3451225" y="4314825"/>
            <a:ext cx="88900" cy="8937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7" name="Arc 21"/>
          <p:cNvSpPr>
            <a:spLocks/>
          </p:cNvSpPr>
          <p:nvPr/>
        </p:nvSpPr>
        <p:spPr bwMode="auto">
          <a:xfrm>
            <a:off x="3965575" y="4349750"/>
            <a:ext cx="519113" cy="760413"/>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8" name="Arc 22"/>
          <p:cNvSpPr>
            <a:spLocks/>
          </p:cNvSpPr>
          <p:nvPr/>
        </p:nvSpPr>
        <p:spPr bwMode="auto">
          <a:xfrm flipH="1">
            <a:off x="2622550" y="4349750"/>
            <a:ext cx="519113" cy="760413"/>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9" name="Arc 23"/>
          <p:cNvSpPr>
            <a:spLocks/>
          </p:cNvSpPr>
          <p:nvPr/>
        </p:nvSpPr>
        <p:spPr bwMode="auto">
          <a:xfrm flipH="1">
            <a:off x="3244850" y="4414838"/>
            <a:ext cx="528638" cy="608012"/>
          </a:xfrm>
          <a:custGeom>
            <a:avLst/>
            <a:gdLst>
              <a:gd name="G0" fmla="+- 16637 0 0"/>
              <a:gd name="G1" fmla="+- 21600 0 0"/>
              <a:gd name="G2" fmla="+- 21600 0 0"/>
              <a:gd name="T0" fmla="*/ 0 w 38237"/>
              <a:gd name="T1" fmla="*/ 7824 h 43200"/>
              <a:gd name="T2" fmla="*/ 13768 w 38237"/>
              <a:gd name="T3" fmla="*/ 43009 h 43200"/>
              <a:gd name="T4" fmla="*/ 16637 w 38237"/>
              <a:gd name="T5" fmla="*/ 21600 h 43200"/>
            </a:gdLst>
            <a:ahLst/>
            <a:cxnLst>
              <a:cxn ang="0">
                <a:pos x="T0" y="T1"/>
              </a:cxn>
              <a:cxn ang="0">
                <a:pos x="T2" y="T3"/>
              </a:cxn>
              <a:cxn ang="0">
                <a:pos x="T4" y="T5"/>
              </a:cxn>
            </a:cxnLst>
            <a:rect l="0" t="0" r="r" b="b"/>
            <a:pathLst>
              <a:path w="38237" h="43200" fill="none" extrusionOk="0">
                <a:moveTo>
                  <a:pt x="0" y="7824"/>
                </a:moveTo>
                <a:cubicBezTo>
                  <a:pt x="4103" y="2868"/>
                  <a:pt x="10202" y="-1"/>
                  <a:pt x="16637" y="0"/>
                </a:cubicBezTo>
                <a:cubicBezTo>
                  <a:pt x="28566" y="0"/>
                  <a:pt x="38237" y="9670"/>
                  <a:pt x="38237" y="21600"/>
                </a:cubicBezTo>
                <a:cubicBezTo>
                  <a:pt x="38237" y="33529"/>
                  <a:pt x="28566" y="43200"/>
                  <a:pt x="16637" y="43200"/>
                </a:cubicBezTo>
                <a:cubicBezTo>
                  <a:pt x="15677" y="43200"/>
                  <a:pt x="14719" y="43136"/>
                  <a:pt x="13768" y="43008"/>
                </a:cubicBezTo>
              </a:path>
              <a:path w="38237" h="43200" stroke="0" extrusionOk="0">
                <a:moveTo>
                  <a:pt x="0" y="7824"/>
                </a:moveTo>
                <a:cubicBezTo>
                  <a:pt x="4103" y="2868"/>
                  <a:pt x="10202" y="-1"/>
                  <a:pt x="16637" y="0"/>
                </a:cubicBezTo>
                <a:cubicBezTo>
                  <a:pt x="28566" y="0"/>
                  <a:pt x="38237" y="9670"/>
                  <a:pt x="38237" y="21600"/>
                </a:cubicBezTo>
                <a:cubicBezTo>
                  <a:pt x="38237" y="33529"/>
                  <a:pt x="28566" y="43200"/>
                  <a:pt x="16637" y="43200"/>
                </a:cubicBezTo>
                <a:cubicBezTo>
                  <a:pt x="15677" y="43200"/>
                  <a:pt x="14719" y="43136"/>
                  <a:pt x="13768" y="43008"/>
                </a:cubicBezTo>
                <a:lnTo>
                  <a:pt x="16637" y="21600"/>
                </a:lnTo>
                <a:close/>
              </a:path>
            </a:pathLst>
          </a:custGeom>
          <a:noFill/>
          <a:ln w="31750">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60" name="Text Box 24"/>
          <p:cNvSpPr txBox="1">
            <a:spLocks noChangeArrowheads="1"/>
          </p:cNvSpPr>
          <p:nvPr/>
        </p:nvSpPr>
        <p:spPr bwMode="auto">
          <a:xfrm>
            <a:off x="3340100" y="3903663"/>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p>
        </p:txBody>
      </p:sp>
      <p:sp>
        <p:nvSpPr>
          <p:cNvPr id="14361" name="Text Box 25"/>
          <p:cNvSpPr txBox="1">
            <a:spLocks noChangeArrowheads="1"/>
          </p:cNvSpPr>
          <p:nvPr/>
        </p:nvSpPr>
        <p:spPr bwMode="auto">
          <a:xfrm>
            <a:off x="2681288" y="5053013"/>
            <a:ext cx="528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M</a:t>
            </a:r>
            <a:r>
              <a:rPr lang="en-US" baseline="-25000"/>
              <a:t>-</a:t>
            </a:r>
            <a:endParaRPr lang="en-US"/>
          </a:p>
        </p:txBody>
      </p:sp>
      <p:sp>
        <p:nvSpPr>
          <p:cNvPr id="14362" name="Text Box 26"/>
          <p:cNvSpPr txBox="1">
            <a:spLocks noChangeArrowheads="1"/>
          </p:cNvSpPr>
          <p:nvPr/>
        </p:nvSpPr>
        <p:spPr bwMode="auto">
          <a:xfrm>
            <a:off x="4079875" y="50530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r>
              <a:rPr lang="en-US" baseline="-25000"/>
              <a:t>+</a:t>
            </a:r>
            <a:endParaRPr lang="en-US"/>
          </a:p>
        </p:txBody>
      </p:sp>
      <p:graphicFrame>
        <p:nvGraphicFramePr>
          <p:cNvPr id="14363" name="Object 27"/>
          <p:cNvGraphicFramePr>
            <a:graphicFrameLocks noChangeAspect="1"/>
          </p:cNvGraphicFramePr>
          <p:nvPr>
            <p:extLst>
              <p:ext uri="{D42A27DB-BD31-4B8C-83A1-F6EECF244321}">
                <p14:modId xmlns:p14="http://schemas.microsoft.com/office/powerpoint/2010/main" val="535854496"/>
              </p:ext>
            </p:extLst>
          </p:nvPr>
        </p:nvGraphicFramePr>
        <p:xfrm>
          <a:off x="2543175" y="5473700"/>
          <a:ext cx="1846263" cy="1031875"/>
        </p:xfrm>
        <a:graphic>
          <a:graphicData uri="http://schemas.openxmlformats.org/presentationml/2006/ole">
            <mc:AlternateContent xmlns:mc="http://schemas.openxmlformats.org/markup-compatibility/2006">
              <mc:Choice xmlns:v="urn:schemas-microsoft-com:vml" Requires="v">
                <p:oleObj name="Equation" r:id="rId5" imgW="1295280" imgH="723600" progId="Equation.DSMT4">
                  <p:embed/>
                </p:oleObj>
              </mc:Choice>
              <mc:Fallback>
                <p:oleObj name="Equation" r:id="rId5" imgW="1295280" imgH="723600" progId="Equation.DSMT4">
                  <p:embed/>
                  <p:pic>
                    <p:nvPicPr>
                      <p:cNvPr id="0" name="Object 27"/>
                      <p:cNvPicPr>
                        <a:picLocks noChangeAspect="1" noChangeArrowheads="1"/>
                      </p:cNvPicPr>
                      <p:nvPr/>
                    </p:nvPicPr>
                    <p:blipFill>
                      <a:blip r:embed="rId6"/>
                      <a:srcRect/>
                      <a:stretch>
                        <a:fillRect/>
                      </a:stretch>
                    </p:blipFill>
                    <p:spPr bwMode="auto">
                      <a:xfrm>
                        <a:off x="2543175" y="5473700"/>
                        <a:ext cx="1846263"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4" name="Text Box 28"/>
          <p:cNvSpPr txBox="1">
            <a:spLocks noChangeArrowheads="1"/>
          </p:cNvSpPr>
          <p:nvPr/>
        </p:nvSpPr>
        <p:spPr bwMode="auto">
          <a:xfrm>
            <a:off x="144463" y="5484813"/>
            <a:ext cx="1981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any moments of</a:t>
            </a:r>
          </a:p>
          <a:p>
            <a:r>
              <a:rPr lang="en-US"/>
              <a:t>shear forces present are negligible</a:t>
            </a:r>
          </a:p>
        </p:txBody>
      </p:sp>
      <p:sp>
        <p:nvSpPr>
          <p:cNvPr id="14365" name="Text Box 29"/>
          <p:cNvSpPr txBox="1">
            <a:spLocks noChangeArrowheads="1"/>
          </p:cNvSpPr>
          <p:nvPr/>
        </p:nvSpPr>
        <p:spPr bwMode="auto">
          <a:xfrm>
            <a:off x="4859338" y="5732463"/>
            <a:ext cx="4061924"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jump in bending moment at x = the value of the concentrated couple at x</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2590800" y="0"/>
            <a:ext cx="3835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jump in the shear force at x = the value of the concentrated load at x</a:t>
            </a:r>
          </a:p>
        </p:txBody>
      </p:sp>
      <p:sp>
        <p:nvSpPr>
          <p:cNvPr id="15365" name="Text Box 5"/>
          <p:cNvSpPr txBox="1">
            <a:spLocks noChangeArrowheads="1"/>
          </p:cNvSpPr>
          <p:nvPr/>
        </p:nvSpPr>
        <p:spPr bwMode="auto">
          <a:xfrm>
            <a:off x="2341563" y="730250"/>
            <a:ext cx="43171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jump in the bending moment at x = the value of the concentrated couple at x</a:t>
            </a:r>
          </a:p>
        </p:txBody>
      </p:sp>
      <p:graphicFrame>
        <p:nvGraphicFramePr>
          <p:cNvPr id="15366" name="Object 6"/>
          <p:cNvGraphicFramePr>
            <a:graphicFrameLocks noChangeAspect="1"/>
          </p:cNvGraphicFramePr>
          <p:nvPr>
            <p:extLst>
              <p:ext uri="{D42A27DB-BD31-4B8C-83A1-F6EECF244321}">
                <p14:modId xmlns:p14="http://schemas.microsoft.com/office/powerpoint/2010/main" val="3265004617"/>
              </p:ext>
            </p:extLst>
          </p:nvPr>
        </p:nvGraphicFramePr>
        <p:xfrm>
          <a:off x="706438" y="196850"/>
          <a:ext cx="938212" cy="334963"/>
        </p:xfrm>
        <a:graphic>
          <a:graphicData uri="http://schemas.openxmlformats.org/presentationml/2006/ole">
            <mc:AlternateContent xmlns:mc="http://schemas.openxmlformats.org/markup-compatibility/2006">
              <mc:Choice xmlns:v="urn:schemas-microsoft-com:vml" Requires="v">
                <p:oleObj name="Equation" r:id="rId3" imgW="533160" imgH="190440" progId="Equation.DSMT4">
                  <p:embed/>
                </p:oleObj>
              </mc:Choice>
              <mc:Fallback>
                <p:oleObj name="Equation" r:id="rId3" imgW="533160" imgH="190440" progId="Equation.DSMT4">
                  <p:embed/>
                  <p:pic>
                    <p:nvPicPr>
                      <p:cNvPr id="0" name="Object 6"/>
                      <p:cNvPicPr>
                        <a:picLocks noChangeAspect="1" noChangeArrowheads="1"/>
                      </p:cNvPicPr>
                      <p:nvPr/>
                    </p:nvPicPr>
                    <p:blipFill>
                      <a:blip r:embed="rId4"/>
                      <a:srcRect/>
                      <a:stretch>
                        <a:fillRect/>
                      </a:stretch>
                    </p:blipFill>
                    <p:spPr bwMode="auto">
                      <a:xfrm>
                        <a:off x="706438" y="196850"/>
                        <a:ext cx="938212"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7" name="Object 7"/>
          <p:cNvGraphicFramePr>
            <a:graphicFrameLocks noChangeAspect="1"/>
          </p:cNvGraphicFramePr>
          <p:nvPr>
            <p:extLst>
              <p:ext uri="{D42A27DB-BD31-4B8C-83A1-F6EECF244321}">
                <p14:modId xmlns:p14="http://schemas.microsoft.com/office/powerpoint/2010/main" val="2527285358"/>
              </p:ext>
            </p:extLst>
          </p:nvPr>
        </p:nvGraphicFramePr>
        <p:xfrm>
          <a:off x="773113" y="847725"/>
          <a:ext cx="938212" cy="304800"/>
        </p:xfrm>
        <a:graphic>
          <a:graphicData uri="http://schemas.openxmlformats.org/presentationml/2006/ole">
            <mc:AlternateContent xmlns:mc="http://schemas.openxmlformats.org/markup-compatibility/2006">
              <mc:Choice xmlns:v="urn:schemas-microsoft-com:vml" Requires="v">
                <p:oleObj name="Equation" r:id="rId5" imgW="583920" imgH="190440" progId="Equation.DSMT4">
                  <p:embed/>
                </p:oleObj>
              </mc:Choice>
              <mc:Fallback>
                <p:oleObj name="Equation" r:id="rId5" imgW="583920" imgH="190440" progId="Equation.DSMT4">
                  <p:embed/>
                  <p:pic>
                    <p:nvPicPr>
                      <p:cNvPr id="0" name="Object 7"/>
                      <p:cNvPicPr>
                        <a:picLocks noChangeAspect="1" noChangeArrowheads="1"/>
                      </p:cNvPicPr>
                      <p:nvPr/>
                    </p:nvPicPr>
                    <p:blipFill>
                      <a:blip r:embed="rId6"/>
                      <a:srcRect/>
                      <a:stretch>
                        <a:fillRect/>
                      </a:stretch>
                    </p:blipFill>
                    <p:spPr bwMode="auto">
                      <a:xfrm>
                        <a:off x="773113" y="847725"/>
                        <a:ext cx="93821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8" name="Line 8"/>
          <p:cNvSpPr>
            <a:spLocks noChangeShapeType="1"/>
          </p:cNvSpPr>
          <p:nvPr/>
        </p:nvSpPr>
        <p:spPr bwMode="auto">
          <a:xfrm flipV="1">
            <a:off x="1654175" y="1541463"/>
            <a:ext cx="9525" cy="728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69" name="Line 9"/>
          <p:cNvSpPr>
            <a:spLocks noChangeShapeType="1"/>
          </p:cNvSpPr>
          <p:nvPr/>
        </p:nvSpPr>
        <p:spPr bwMode="auto">
          <a:xfrm>
            <a:off x="1654175" y="229076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0" name="Text Box 10"/>
          <p:cNvSpPr txBox="1">
            <a:spLocks noChangeArrowheads="1"/>
          </p:cNvSpPr>
          <p:nvPr/>
        </p:nvSpPr>
        <p:spPr bwMode="auto">
          <a:xfrm>
            <a:off x="5353050" y="216693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5372" name="Line 12"/>
          <p:cNvSpPr>
            <a:spLocks noChangeShapeType="1"/>
          </p:cNvSpPr>
          <p:nvPr/>
        </p:nvSpPr>
        <p:spPr bwMode="auto">
          <a:xfrm>
            <a:off x="1685925" y="2324100"/>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3" name="Text Box 13"/>
          <p:cNvSpPr txBox="1">
            <a:spLocks noChangeArrowheads="1"/>
          </p:cNvSpPr>
          <p:nvPr/>
        </p:nvSpPr>
        <p:spPr bwMode="auto">
          <a:xfrm>
            <a:off x="2446664" y="2582490"/>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15374" name="Text Box 14"/>
          <p:cNvSpPr txBox="1">
            <a:spLocks noChangeArrowheads="1"/>
          </p:cNvSpPr>
          <p:nvPr/>
        </p:nvSpPr>
        <p:spPr bwMode="auto">
          <a:xfrm>
            <a:off x="3916247" y="2577871"/>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2 ft</a:t>
            </a:r>
          </a:p>
        </p:txBody>
      </p:sp>
      <p:sp>
        <p:nvSpPr>
          <p:cNvPr id="15375" name="Text Box 15"/>
          <p:cNvSpPr txBox="1">
            <a:spLocks noChangeArrowheads="1"/>
          </p:cNvSpPr>
          <p:nvPr/>
        </p:nvSpPr>
        <p:spPr bwMode="auto">
          <a:xfrm>
            <a:off x="857007" y="2210262"/>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800 </a:t>
            </a:r>
            <a:r>
              <a:rPr lang="en-US" dirty="0" err="1"/>
              <a:t>lb</a:t>
            </a:r>
            <a:endParaRPr lang="en-US" dirty="0"/>
          </a:p>
        </p:txBody>
      </p:sp>
      <p:sp>
        <p:nvSpPr>
          <p:cNvPr id="15376" name="Line 16"/>
          <p:cNvSpPr>
            <a:spLocks noChangeShapeType="1"/>
          </p:cNvSpPr>
          <p:nvPr/>
        </p:nvSpPr>
        <p:spPr bwMode="auto">
          <a:xfrm flipV="1">
            <a:off x="1665288" y="2970213"/>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7" name="Line 17"/>
          <p:cNvSpPr>
            <a:spLocks noChangeShapeType="1"/>
          </p:cNvSpPr>
          <p:nvPr/>
        </p:nvSpPr>
        <p:spPr bwMode="auto">
          <a:xfrm>
            <a:off x="1665288" y="4222750"/>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79" name="Text Box 19"/>
          <p:cNvSpPr txBox="1">
            <a:spLocks noChangeArrowheads="1"/>
          </p:cNvSpPr>
          <p:nvPr/>
        </p:nvSpPr>
        <p:spPr bwMode="auto">
          <a:xfrm>
            <a:off x="688975" y="2741613"/>
            <a:ext cx="84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lb</a:t>
            </a:r>
          </a:p>
        </p:txBody>
      </p:sp>
      <p:sp>
        <p:nvSpPr>
          <p:cNvPr id="15380" name="Text Box 20"/>
          <p:cNvSpPr txBox="1">
            <a:spLocks noChangeArrowheads="1"/>
          </p:cNvSpPr>
          <p:nvPr/>
        </p:nvSpPr>
        <p:spPr bwMode="auto">
          <a:xfrm>
            <a:off x="5364163" y="40989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5381" name="Line 21"/>
          <p:cNvSpPr>
            <a:spLocks noChangeShapeType="1"/>
          </p:cNvSpPr>
          <p:nvPr/>
        </p:nvSpPr>
        <p:spPr bwMode="auto">
          <a:xfrm>
            <a:off x="3700463" y="42957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3" name="Text Box 23"/>
          <p:cNvSpPr txBox="1">
            <a:spLocks noChangeArrowheads="1"/>
          </p:cNvSpPr>
          <p:nvPr/>
        </p:nvSpPr>
        <p:spPr bwMode="auto">
          <a:xfrm>
            <a:off x="1058863" y="3419475"/>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800</a:t>
            </a:r>
          </a:p>
        </p:txBody>
      </p:sp>
      <p:sp>
        <p:nvSpPr>
          <p:cNvPr id="15385" name="Text Box 25"/>
          <p:cNvSpPr txBox="1">
            <a:spLocks noChangeArrowheads="1"/>
          </p:cNvSpPr>
          <p:nvPr/>
        </p:nvSpPr>
        <p:spPr bwMode="auto">
          <a:xfrm>
            <a:off x="4797425" y="49196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-1600</a:t>
            </a:r>
          </a:p>
        </p:txBody>
      </p:sp>
      <p:sp>
        <p:nvSpPr>
          <p:cNvPr id="15386" name="Line 26"/>
          <p:cNvSpPr>
            <a:spLocks noChangeShapeType="1"/>
          </p:cNvSpPr>
          <p:nvPr/>
        </p:nvSpPr>
        <p:spPr bwMode="auto">
          <a:xfrm flipV="1">
            <a:off x="1847850" y="509587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7" name="Line 27"/>
          <p:cNvSpPr>
            <a:spLocks noChangeShapeType="1"/>
          </p:cNvSpPr>
          <p:nvPr/>
        </p:nvSpPr>
        <p:spPr bwMode="auto">
          <a:xfrm>
            <a:off x="1847850" y="634841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88" name="Text Box 28"/>
          <p:cNvSpPr txBox="1">
            <a:spLocks noChangeArrowheads="1"/>
          </p:cNvSpPr>
          <p:nvPr/>
        </p:nvSpPr>
        <p:spPr bwMode="auto">
          <a:xfrm>
            <a:off x="679450" y="47228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ft-lb</a:t>
            </a:r>
          </a:p>
        </p:txBody>
      </p:sp>
      <p:sp>
        <p:nvSpPr>
          <p:cNvPr id="15389" name="Text Box 29"/>
          <p:cNvSpPr txBox="1">
            <a:spLocks noChangeArrowheads="1"/>
          </p:cNvSpPr>
          <p:nvPr/>
        </p:nvSpPr>
        <p:spPr bwMode="auto">
          <a:xfrm>
            <a:off x="5546725" y="62245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5390" name="Text Box 30"/>
          <p:cNvSpPr txBox="1">
            <a:spLocks noChangeArrowheads="1"/>
          </p:cNvSpPr>
          <p:nvPr/>
        </p:nvSpPr>
        <p:spPr bwMode="auto">
          <a:xfrm>
            <a:off x="1068388" y="51133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3200</a:t>
            </a:r>
          </a:p>
        </p:txBody>
      </p:sp>
      <p:sp>
        <p:nvSpPr>
          <p:cNvPr id="15392" name="Line 32"/>
          <p:cNvSpPr>
            <a:spLocks noChangeShapeType="1"/>
          </p:cNvSpPr>
          <p:nvPr/>
        </p:nvSpPr>
        <p:spPr bwMode="auto">
          <a:xfrm flipH="1" flipV="1">
            <a:off x="1684338" y="2281238"/>
            <a:ext cx="11112" cy="5127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3" name="Line 33"/>
          <p:cNvSpPr>
            <a:spLocks noChangeShapeType="1"/>
          </p:cNvSpPr>
          <p:nvPr/>
        </p:nvSpPr>
        <p:spPr bwMode="auto">
          <a:xfrm>
            <a:off x="3698875" y="1592263"/>
            <a:ext cx="0" cy="6778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4" name="Text Box 34"/>
          <p:cNvSpPr txBox="1">
            <a:spLocks noChangeArrowheads="1"/>
          </p:cNvSpPr>
          <p:nvPr/>
        </p:nvSpPr>
        <p:spPr bwMode="auto">
          <a:xfrm>
            <a:off x="2768600" y="1478518"/>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2400 </a:t>
            </a:r>
            <a:r>
              <a:rPr lang="en-US" dirty="0" err="1"/>
              <a:t>lb</a:t>
            </a:r>
            <a:endParaRPr lang="en-US" dirty="0"/>
          </a:p>
        </p:txBody>
      </p:sp>
      <p:sp>
        <p:nvSpPr>
          <p:cNvPr id="15395" name="Line 35"/>
          <p:cNvSpPr>
            <a:spLocks noChangeShapeType="1"/>
          </p:cNvSpPr>
          <p:nvPr/>
        </p:nvSpPr>
        <p:spPr bwMode="auto">
          <a:xfrm flipH="1" flipV="1">
            <a:off x="4756150" y="2270124"/>
            <a:ext cx="7937" cy="64630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6" name="Text Box 36"/>
          <p:cNvSpPr txBox="1">
            <a:spLocks noChangeArrowheads="1"/>
          </p:cNvSpPr>
          <p:nvPr/>
        </p:nvSpPr>
        <p:spPr bwMode="auto">
          <a:xfrm>
            <a:off x="4879975" y="2566988"/>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15397" name="Line 37"/>
          <p:cNvSpPr>
            <a:spLocks noChangeShapeType="1"/>
          </p:cNvSpPr>
          <p:nvPr/>
        </p:nvSpPr>
        <p:spPr bwMode="auto">
          <a:xfrm flipV="1">
            <a:off x="1654175" y="3616325"/>
            <a:ext cx="20638" cy="5953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398" name="Text Box 38"/>
          <p:cNvSpPr txBox="1">
            <a:spLocks noChangeArrowheads="1"/>
          </p:cNvSpPr>
          <p:nvPr/>
        </p:nvSpPr>
        <p:spPr bwMode="auto">
          <a:xfrm>
            <a:off x="1665288" y="3819525"/>
            <a:ext cx="6318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+ 800</a:t>
            </a:r>
          </a:p>
        </p:txBody>
      </p:sp>
      <p:sp>
        <p:nvSpPr>
          <p:cNvPr id="15399" name="Line 39"/>
          <p:cNvSpPr>
            <a:spLocks noChangeShapeType="1"/>
          </p:cNvSpPr>
          <p:nvPr/>
        </p:nvSpPr>
        <p:spPr bwMode="auto">
          <a:xfrm>
            <a:off x="3698875" y="3606800"/>
            <a:ext cx="9525" cy="15001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00" name="Text Box 40"/>
          <p:cNvSpPr txBox="1">
            <a:spLocks noChangeArrowheads="1"/>
          </p:cNvSpPr>
          <p:nvPr/>
        </p:nvSpPr>
        <p:spPr bwMode="auto">
          <a:xfrm>
            <a:off x="3708400" y="4375150"/>
            <a:ext cx="6365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-2400</a:t>
            </a:r>
          </a:p>
        </p:txBody>
      </p:sp>
      <p:sp>
        <p:nvSpPr>
          <p:cNvPr id="15409" name="Line 49"/>
          <p:cNvSpPr>
            <a:spLocks noChangeShapeType="1"/>
          </p:cNvSpPr>
          <p:nvPr/>
        </p:nvSpPr>
        <p:spPr bwMode="auto">
          <a:xfrm flipV="1">
            <a:off x="4765675" y="4203700"/>
            <a:ext cx="0" cy="8731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10" name="Text Box 50"/>
          <p:cNvSpPr txBox="1">
            <a:spLocks noChangeArrowheads="1"/>
          </p:cNvSpPr>
          <p:nvPr/>
        </p:nvSpPr>
        <p:spPr bwMode="auto">
          <a:xfrm>
            <a:off x="4787900" y="4498975"/>
            <a:ext cx="6810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+1600</a:t>
            </a:r>
          </a:p>
        </p:txBody>
      </p:sp>
      <p:sp>
        <p:nvSpPr>
          <p:cNvPr id="15413" name="Line 53"/>
          <p:cNvSpPr>
            <a:spLocks noChangeShapeType="1"/>
          </p:cNvSpPr>
          <p:nvPr/>
        </p:nvSpPr>
        <p:spPr bwMode="auto">
          <a:xfrm flipH="1">
            <a:off x="4356100" y="5753100"/>
            <a:ext cx="13160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414" name="Text Box 54"/>
          <p:cNvSpPr txBox="1">
            <a:spLocks noChangeArrowheads="1"/>
          </p:cNvSpPr>
          <p:nvPr/>
        </p:nvSpPr>
        <p:spPr bwMode="auto">
          <a:xfrm>
            <a:off x="5702300" y="5321300"/>
            <a:ext cx="330993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no concentrated couples so bending moment curve is continuous</a:t>
            </a:r>
          </a:p>
        </p:txBody>
      </p:sp>
      <p:cxnSp>
        <p:nvCxnSpPr>
          <p:cNvPr id="3" name="Straight Connector 2">
            <a:extLst>
              <a:ext uri="{FF2B5EF4-FFF2-40B4-BE49-F238E27FC236}">
                <a16:creationId xmlns:a16="http://schemas.microsoft.com/office/drawing/2014/main" id="{4B6622B5-FF21-450A-A3BF-CD5238DEF916}"/>
              </a:ext>
            </a:extLst>
          </p:cNvPr>
          <p:cNvCxnSpPr>
            <a:stCxn id="15397" idx="1"/>
            <a:endCxn id="15399" idx="0"/>
          </p:cNvCxnSpPr>
          <p:nvPr/>
        </p:nvCxnSpPr>
        <p:spPr>
          <a:xfrm flipV="1">
            <a:off x="1674813" y="3606800"/>
            <a:ext cx="2024062" cy="952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6A30528-44E1-4AA0-819D-26BCE261FD5E}"/>
              </a:ext>
            </a:extLst>
          </p:cNvPr>
          <p:cNvCxnSpPr>
            <a:endCxn id="15385" idx="1"/>
          </p:cNvCxnSpPr>
          <p:nvPr/>
        </p:nvCxnSpPr>
        <p:spPr>
          <a:xfrm flipV="1">
            <a:off x="3708400" y="5103019"/>
            <a:ext cx="1089025" cy="3969"/>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34DE48B-8A80-4B5F-9965-F2855DBC5C12}"/>
              </a:ext>
            </a:extLst>
          </p:cNvPr>
          <p:cNvCxnSpPr/>
          <p:nvPr/>
        </p:nvCxnSpPr>
        <p:spPr>
          <a:xfrm flipV="1">
            <a:off x="1849438" y="5383213"/>
            <a:ext cx="1849437" cy="9556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FB61B2D-755A-49B3-BE27-76CE5EE6B8FD}"/>
              </a:ext>
            </a:extLst>
          </p:cNvPr>
          <p:cNvCxnSpPr/>
          <p:nvPr/>
        </p:nvCxnSpPr>
        <p:spPr>
          <a:xfrm>
            <a:off x="3698875" y="5383213"/>
            <a:ext cx="1089025" cy="966787"/>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057089F0-775A-383F-666A-C567FB486D27}"/>
              </a:ext>
            </a:extLst>
          </p:cNvPr>
          <p:cNvCxnSpPr/>
          <p:nvPr/>
        </p:nvCxnSpPr>
        <p:spPr>
          <a:xfrm>
            <a:off x="3698875" y="2341563"/>
            <a:ext cx="0" cy="46065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5F26CA8-E0D2-E573-2E1C-840E67590F1E}"/>
              </a:ext>
            </a:extLst>
          </p:cNvPr>
          <p:cNvCxnSpPr>
            <a:cxnSpLocks/>
          </p:cNvCxnSpPr>
          <p:nvPr/>
        </p:nvCxnSpPr>
        <p:spPr>
          <a:xfrm>
            <a:off x="1670050" y="2533650"/>
            <a:ext cx="2028825"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046DFE9-CFFC-0BBD-B791-7D64EE39C1F8}"/>
              </a:ext>
            </a:extLst>
          </p:cNvPr>
          <p:cNvCxnSpPr>
            <a:cxnSpLocks/>
          </p:cNvCxnSpPr>
          <p:nvPr/>
        </p:nvCxnSpPr>
        <p:spPr>
          <a:xfrm>
            <a:off x="3688322" y="2533650"/>
            <a:ext cx="1075765"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8" name="Object 4"/>
          <p:cNvGraphicFramePr>
            <a:graphicFrameLocks noChangeAspect="1"/>
          </p:cNvGraphicFramePr>
          <p:nvPr/>
        </p:nvGraphicFramePr>
        <p:xfrm>
          <a:off x="1949450" y="204788"/>
          <a:ext cx="1312863" cy="701675"/>
        </p:xfrm>
        <a:graphic>
          <a:graphicData uri="http://schemas.openxmlformats.org/presentationml/2006/ole">
            <mc:AlternateContent xmlns:mc="http://schemas.openxmlformats.org/markup-compatibility/2006">
              <mc:Choice xmlns:v="urn:schemas-microsoft-com:vml" Requires="v">
                <p:oleObj name="Equation" r:id="rId3" imgW="736560" imgH="393480" progId="Equation.DSMT4">
                  <p:embed/>
                </p:oleObj>
              </mc:Choice>
              <mc:Fallback>
                <p:oleObj name="Equation" r:id="rId3" imgW="736560" imgH="3934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9450" y="204788"/>
                        <a:ext cx="131286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9" name="Object 5"/>
          <p:cNvGraphicFramePr>
            <a:graphicFrameLocks noChangeAspect="1"/>
          </p:cNvGraphicFramePr>
          <p:nvPr/>
        </p:nvGraphicFramePr>
        <p:xfrm>
          <a:off x="1992313" y="1200150"/>
          <a:ext cx="1227137" cy="623888"/>
        </p:xfrm>
        <a:graphic>
          <a:graphicData uri="http://schemas.openxmlformats.org/presentationml/2006/ole">
            <mc:AlternateContent xmlns:mc="http://schemas.openxmlformats.org/markup-compatibility/2006">
              <mc:Choice xmlns:v="urn:schemas-microsoft-com:vml" Requires="v">
                <p:oleObj name="Equation" r:id="rId5" imgW="774360" imgH="393480" progId="Equation.DSMT4">
                  <p:embed/>
                </p:oleObj>
              </mc:Choice>
              <mc:Fallback>
                <p:oleObj name="Equation" r:id="rId5" imgW="774360" imgH="39348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2313" y="1200150"/>
                        <a:ext cx="1227137" cy="62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0" name="Text Box 6"/>
          <p:cNvSpPr txBox="1">
            <a:spLocks noChangeArrowheads="1"/>
          </p:cNvSpPr>
          <p:nvPr/>
        </p:nvSpPr>
        <p:spPr bwMode="auto">
          <a:xfrm>
            <a:off x="966788" y="2095500"/>
            <a:ext cx="6029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If we integrate these relations between locations x</a:t>
            </a:r>
            <a:r>
              <a:rPr lang="en-US" baseline="-25000"/>
              <a:t>1</a:t>
            </a:r>
            <a:r>
              <a:rPr lang="en-US"/>
              <a:t> and x</a:t>
            </a:r>
            <a:r>
              <a:rPr lang="en-US" baseline="-25000"/>
              <a:t>2</a:t>
            </a:r>
            <a:endParaRPr lang="en-US"/>
          </a:p>
        </p:txBody>
      </p:sp>
      <p:graphicFrame>
        <p:nvGraphicFramePr>
          <p:cNvPr id="16391" name="Object 7"/>
          <p:cNvGraphicFramePr>
            <a:graphicFrameLocks noChangeAspect="1"/>
          </p:cNvGraphicFramePr>
          <p:nvPr/>
        </p:nvGraphicFramePr>
        <p:xfrm>
          <a:off x="506413" y="3092450"/>
          <a:ext cx="2482850" cy="744538"/>
        </p:xfrm>
        <a:graphic>
          <a:graphicData uri="http://schemas.openxmlformats.org/presentationml/2006/ole">
            <mc:AlternateContent xmlns:mc="http://schemas.openxmlformats.org/markup-compatibility/2006">
              <mc:Choice xmlns:v="urn:schemas-microsoft-com:vml" Requires="v">
                <p:oleObj name="Equation" r:id="rId7" imgW="1650960" imgH="495000" progId="Equation.DSMT4">
                  <p:embed/>
                </p:oleObj>
              </mc:Choice>
              <mc:Fallback>
                <p:oleObj name="Equation" r:id="rId7" imgW="1650960" imgH="4950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6413" y="3092450"/>
                        <a:ext cx="2482850"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2" name="Object 8"/>
          <p:cNvGraphicFramePr>
            <a:graphicFrameLocks noChangeAspect="1"/>
          </p:cNvGraphicFramePr>
          <p:nvPr/>
        </p:nvGraphicFramePr>
        <p:xfrm>
          <a:off x="444500" y="4518025"/>
          <a:ext cx="2549525" cy="720725"/>
        </p:xfrm>
        <a:graphic>
          <a:graphicData uri="http://schemas.openxmlformats.org/presentationml/2006/ole">
            <mc:AlternateContent xmlns:mc="http://schemas.openxmlformats.org/markup-compatibility/2006">
              <mc:Choice xmlns:v="urn:schemas-microsoft-com:vml" Requires="v">
                <p:oleObj name="Equation" r:id="rId9" imgW="1752480" imgH="495000" progId="Equation.DSMT4">
                  <p:embed/>
                </p:oleObj>
              </mc:Choice>
              <mc:Fallback>
                <p:oleObj name="Equation" r:id="rId9" imgW="1752480" imgH="4950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4500" y="4518025"/>
                        <a:ext cx="2549525"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3" name="Text Box 9"/>
          <p:cNvSpPr txBox="1">
            <a:spLocks noChangeArrowheads="1"/>
          </p:cNvSpPr>
          <p:nvPr/>
        </p:nvSpPr>
        <p:spPr bwMode="auto">
          <a:xfrm>
            <a:off x="3298825" y="3235325"/>
            <a:ext cx="5194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change in shear force between x</a:t>
            </a:r>
            <a:r>
              <a:rPr lang="en-US" baseline="-25000"/>
              <a:t>1</a:t>
            </a:r>
            <a:r>
              <a:rPr lang="en-US"/>
              <a:t> and x</a:t>
            </a:r>
            <a:r>
              <a:rPr lang="en-US" baseline="-25000"/>
              <a:t>2 </a:t>
            </a:r>
            <a:r>
              <a:rPr lang="en-US"/>
              <a:t>= the area under the distributed load between x</a:t>
            </a:r>
            <a:r>
              <a:rPr lang="en-US" baseline="-25000"/>
              <a:t>1</a:t>
            </a:r>
            <a:r>
              <a:rPr lang="en-US"/>
              <a:t> and x</a:t>
            </a:r>
            <a:r>
              <a:rPr lang="en-US" baseline="-25000"/>
              <a:t>2</a:t>
            </a:r>
            <a:endParaRPr lang="en-US"/>
          </a:p>
        </p:txBody>
      </p:sp>
      <p:sp>
        <p:nvSpPr>
          <p:cNvPr id="16394" name="Text Box 10"/>
          <p:cNvSpPr txBox="1">
            <a:spLocks noChangeArrowheads="1"/>
          </p:cNvSpPr>
          <p:nvPr/>
        </p:nvSpPr>
        <p:spPr bwMode="auto">
          <a:xfrm>
            <a:off x="3278188" y="4611688"/>
            <a:ext cx="51943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change in bending moment between x</a:t>
            </a:r>
            <a:r>
              <a:rPr lang="en-US" baseline="-25000"/>
              <a:t>1</a:t>
            </a:r>
            <a:r>
              <a:rPr lang="en-US"/>
              <a:t> and x</a:t>
            </a:r>
            <a:r>
              <a:rPr lang="en-US" baseline="-25000"/>
              <a:t>2 </a:t>
            </a:r>
            <a:r>
              <a:rPr lang="en-US"/>
              <a:t>= the area under the shear force diagram between x</a:t>
            </a:r>
            <a:r>
              <a:rPr lang="en-US" baseline="-25000"/>
              <a:t>1</a:t>
            </a:r>
            <a:r>
              <a:rPr lang="en-US"/>
              <a:t> and x</a:t>
            </a:r>
            <a:r>
              <a:rPr lang="en-US" baseline="-25000"/>
              <a:t>2</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2" name="Object 4"/>
          <p:cNvGraphicFramePr>
            <a:graphicFrameLocks noChangeAspect="1"/>
          </p:cNvGraphicFramePr>
          <p:nvPr/>
        </p:nvGraphicFramePr>
        <p:xfrm>
          <a:off x="630238" y="227013"/>
          <a:ext cx="2482850" cy="744537"/>
        </p:xfrm>
        <a:graphic>
          <a:graphicData uri="http://schemas.openxmlformats.org/presentationml/2006/ole">
            <mc:AlternateContent xmlns:mc="http://schemas.openxmlformats.org/markup-compatibility/2006">
              <mc:Choice xmlns:v="urn:schemas-microsoft-com:vml" Requires="v">
                <p:oleObj name="Equation" r:id="rId3" imgW="1650960" imgH="495000" progId="Equation.DSMT4">
                  <p:embed/>
                </p:oleObj>
              </mc:Choice>
              <mc:Fallback>
                <p:oleObj name="Equation" r:id="rId3" imgW="1650960" imgH="495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38" y="227013"/>
                        <a:ext cx="2482850" cy="744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3" name="Object 5"/>
          <p:cNvGraphicFramePr>
            <a:graphicFrameLocks noChangeAspect="1"/>
          </p:cNvGraphicFramePr>
          <p:nvPr/>
        </p:nvGraphicFramePr>
        <p:xfrm>
          <a:off x="3959225" y="223838"/>
          <a:ext cx="2549525" cy="720725"/>
        </p:xfrm>
        <a:graphic>
          <a:graphicData uri="http://schemas.openxmlformats.org/presentationml/2006/ole">
            <mc:AlternateContent xmlns:mc="http://schemas.openxmlformats.org/markup-compatibility/2006">
              <mc:Choice xmlns:v="urn:schemas-microsoft-com:vml" Requires="v">
                <p:oleObj name="Equation" r:id="rId5" imgW="1752480" imgH="495000" progId="Equation.DSMT4">
                  <p:embed/>
                </p:oleObj>
              </mc:Choice>
              <mc:Fallback>
                <p:oleObj name="Equation" r:id="rId5" imgW="1752480" imgH="4950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9225" y="223838"/>
                        <a:ext cx="2549525"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4" name="Line 6"/>
          <p:cNvSpPr>
            <a:spLocks noChangeShapeType="1"/>
          </p:cNvSpPr>
          <p:nvPr/>
        </p:nvSpPr>
        <p:spPr bwMode="auto">
          <a:xfrm flipV="1">
            <a:off x="1654175" y="1541463"/>
            <a:ext cx="9525" cy="728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5" name="Line 7"/>
          <p:cNvSpPr>
            <a:spLocks noChangeShapeType="1"/>
          </p:cNvSpPr>
          <p:nvPr/>
        </p:nvSpPr>
        <p:spPr bwMode="auto">
          <a:xfrm>
            <a:off x="1654175" y="229076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6" name="Text Box 8"/>
          <p:cNvSpPr txBox="1">
            <a:spLocks noChangeArrowheads="1"/>
          </p:cNvSpPr>
          <p:nvPr/>
        </p:nvSpPr>
        <p:spPr bwMode="auto">
          <a:xfrm>
            <a:off x="5353050" y="216693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7417" name="Line 9"/>
          <p:cNvSpPr>
            <a:spLocks noChangeShapeType="1"/>
          </p:cNvSpPr>
          <p:nvPr/>
        </p:nvSpPr>
        <p:spPr bwMode="auto">
          <a:xfrm>
            <a:off x="3689350" y="2363788"/>
            <a:ext cx="9525" cy="296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8" name="Line 10"/>
          <p:cNvSpPr>
            <a:spLocks noChangeShapeType="1"/>
          </p:cNvSpPr>
          <p:nvPr/>
        </p:nvSpPr>
        <p:spPr bwMode="auto">
          <a:xfrm>
            <a:off x="1685925" y="2324100"/>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9" name="Text Box 11"/>
          <p:cNvSpPr txBox="1">
            <a:spLocks noChangeArrowheads="1"/>
          </p:cNvSpPr>
          <p:nvPr/>
        </p:nvSpPr>
        <p:spPr bwMode="auto">
          <a:xfrm>
            <a:off x="2405635" y="2509838"/>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17420" name="Text Box 12"/>
          <p:cNvSpPr txBox="1">
            <a:spLocks noChangeArrowheads="1"/>
          </p:cNvSpPr>
          <p:nvPr/>
        </p:nvSpPr>
        <p:spPr bwMode="auto">
          <a:xfrm>
            <a:off x="3972056" y="2522578"/>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2 ft</a:t>
            </a:r>
          </a:p>
        </p:txBody>
      </p:sp>
      <p:sp>
        <p:nvSpPr>
          <p:cNvPr id="17421" name="Text Box 13"/>
          <p:cNvSpPr txBox="1">
            <a:spLocks noChangeArrowheads="1"/>
          </p:cNvSpPr>
          <p:nvPr/>
        </p:nvSpPr>
        <p:spPr bwMode="auto">
          <a:xfrm>
            <a:off x="777337" y="2216706"/>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800 </a:t>
            </a:r>
            <a:r>
              <a:rPr lang="en-US" dirty="0" err="1"/>
              <a:t>lb</a:t>
            </a:r>
            <a:endParaRPr lang="en-US" dirty="0"/>
          </a:p>
        </p:txBody>
      </p:sp>
      <p:sp>
        <p:nvSpPr>
          <p:cNvPr id="17422" name="Line 14"/>
          <p:cNvSpPr>
            <a:spLocks noChangeShapeType="1"/>
          </p:cNvSpPr>
          <p:nvPr/>
        </p:nvSpPr>
        <p:spPr bwMode="auto">
          <a:xfrm flipV="1">
            <a:off x="1665288" y="2970213"/>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3" name="Line 15"/>
          <p:cNvSpPr>
            <a:spLocks noChangeShapeType="1"/>
          </p:cNvSpPr>
          <p:nvPr/>
        </p:nvSpPr>
        <p:spPr bwMode="auto">
          <a:xfrm>
            <a:off x="1665288" y="4222750"/>
            <a:ext cx="3513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Text Box 17"/>
          <p:cNvSpPr txBox="1">
            <a:spLocks noChangeArrowheads="1"/>
          </p:cNvSpPr>
          <p:nvPr/>
        </p:nvSpPr>
        <p:spPr bwMode="auto">
          <a:xfrm>
            <a:off x="688975" y="2741613"/>
            <a:ext cx="84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 lb</a:t>
            </a:r>
          </a:p>
        </p:txBody>
      </p:sp>
      <p:sp>
        <p:nvSpPr>
          <p:cNvPr id="17426" name="Text Box 18"/>
          <p:cNvSpPr txBox="1">
            <a:spLocks noChangeArrowheads="1"/>
          </p:cNvSpPr>
          <p:nvPr/>
        </p:nvSpPr>
        <p:spPr bwMode="auto">
          <a:xfrm>
            <a:off x="5364163" y="40989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7427" name="Line 19"/>
          <p:cNvSpPr>
            <a:spLocks noChangeShapeType="1"/>
          </p:cNvSpPr>
          <p:nvPr/>
        </p:nvSpPr>
        <p:spPr bwMode="auto">
          <a:xfrm>
            <a:off x="3700463" y="4295775"/>
            <a:ext cx="9525" cy="2968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9" name="Text Box 21"/>
          <p:cNvSpPr txBox="1">
            <a:spLocks noChangeArrowheads="1"/>
          </p:cNvSpPr>
          <p:nvPr/>
        </p:nvSpPr>
        <p:spPr bwMode="auto">
          <a:xfrm>
            <a:off x="1058863" y="3419475"/>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800</a:t>
            </a:r>
          </a:p>
        </p:txBody>
      </p:sp>
      <p:sp>
        <p:nvSpPr>
          <p:cNvPr id="17431" name="Text Box 23"/>
          <p:cNvSpPr txBox="1">
            <a:spLocks noChangeArrowheads="1"/>
          </p:cNvSpPr>
          <p:nvPr/>
        </p:nvSpPr>
        <p:spPr bwMode="auto">
          <a:xfrm>
            <a:off x="4797425" y="491966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-1600</a:t>
            </a:r>
          </a:p>
        </p:txBody>
      </p:sp>
      <p:sp>
        <p:nvSpPr>
          <p:cNvPr id="17432" name="Line 24"/>
          <p:cNvSpPr>
            <a:spLocks noChangeShapeType="1"/>
          </p:cNvSpPr>
          <p:nvPr/>
        </p:nvSpPr>
        <p:spPr bwMode="auto">
          <a:xfrm flipV="1">
            <a:off x="1847850" y="5095875"/>
            <a:ext cx="9525" cy="1231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3" name="Line 25"/>
          <p:cNvSpPr>
            <a:spLocks noChangeShapeType="1"/>
          </p:cNvSpPr>
          <p:nvPr/>
        </p:nvSpPr>
        <p:spPr bwMode="auto">
          <a:xfrm>
            <a:off x="1847850" y="6348413"/>
            <a:ext cx="35131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4" name="Text Box 26"/>
          <p:cNvSpPr txBox="1">
            <a:spLocks noChangeArrowheads="1"/>
          </p:cNvSpPr>
          <p:nvPr/>
        </p:nvSpPr>
        <p:spPr bwMode="auto">
          <a:xfrm>
            <a:off x="679450" y="47228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 ft-lb</a:t>
            </a:r>
          </a:p>
        </p:txBody>
      </p:sp>
      <p:sp>
        <p:nvSpPr>
          <p:cNvPr id="17435" name="Text Box 27"/>
          <p:cNvSpPr txBox="1">
            <a:spLocks noChangeArrowheads="1"/>
          </p:cNvSpPr>
          <p:nvPr/>
        </p:nvSpPr>
        <p:spPr bwMode="auto">
          <a:xfrm>
            <a:off x="5360988" y="60086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17436" name="Text Box 28"/>
          <p:cNvSpPr txBox="1">
            <a:spLocks noChangeArrowheads="1"/>
          </p:cNvSpPr>
          <p:nvPr/>
        </p:nvSpPr>
        <p:spPr bwMode="auto">
          <a:xfrm>
            <a:off x="1068388" y="51133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3200</a:t>
            </a:r>
          </a:p>
        </p:txBody>
      </p:sp>
      <p:sp>
        <p:nvSpPr>
          <p:cNvPr id="17438" name="Line 30"/>
          <p:cNvSpPr>
            <a:spLocks noChangeShapeType="1"/>
          </p:cNvSpPr>
          <p:nvPr/>
        </p:nvSpPr>
        <p:spPr bwMode="auto">
          <a:xfrm flipH="1" flipV="1">
            <a:off x="1684338" y="2281238"/>
            <a:ext cx="11112" cy="5127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9" name="Line 31"/>
          <p:cNvSpPr>
            <a:spLocks noChangeShapeType="1"/>
          </p:cNvSpPr>
          <p:nvPr/>
        </p:nvSpPr>
        <p:spPr bwMode="auto">
          <a:xfrm>
            <a:off x="3698875" y="1592263"/>
            <a:ext cx="0" cy="6778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0" name="Text Box 32"/>
          <p:cNvSpPr txBox="1">
            <a:spLocks noChangeArrowheads="1"/>
          </p:cNvSpPr>
          <p:nvPr/>
        </p:nvSpPr>
        <p:spPr bwMode="auto">
          <a:xfrm>
            <a:off x="2748067" y="1421601"/>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2400 </a:t>
            </a:r>
            <a:r>
              <a:rPr lang="en-US" dirty="0" err="1"/>
              <a:t>lb</a:t>
            </a:r>
            <a:endParaRPr lang="en-US" dirty="0"/>
          </a:p>
        </p:txBody>
      </p:sp>
      <p:sp>
        <p:nvSpPr>
          <p:cNvPr id="17441" name="Line 33"/>
          <p:cNvSpPr>
            <a:spLocks noChangeShapeType="1"/>
          </p:cNvSpPr>
          <p:nvPr/>
        </p:nvSpPr>
        <p:spPr bwMode="auto">
          <a:xfrm flipV="1">
            <a:off x="4747758" y="2270124"/>
            <a:ext cx="8392" cy="55245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42" name="Text Box 34"/>
          <p:cNvSpPr txBox="1">
            <a:spLocks noChangeArrowheads="1"/>
          </p:cNvSpPr>
          <p:nvPr/>
        </p:nvSpPr>
        <p:spPr bwMode="auto">
          <a:xfrm>
            <a:off x="4909683" y="2569607"/>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17450" name="Line 42"/>
          <p:cNvSpPr>
            <a:spLocks noChangeShapeType="1"/>
          </p:cNvSpPr>
          <p:nvPr/>
        </p:nvSpPr>
        <p:spPr bwMode="auto">
          <a:xfrm>
            <a:off x="2589213" y="3195638"/>
            <a:ext cx="9525" cy="4000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1" name="Line 43"/>
          <p:cNvSpPr>
            <a:spLocks noChangeShapeType="1"/>
          </p:cNvSpPr>
          <p:nvPr/>
        </p:nvSpPr>
        <p:spPr bwMode="auto">
          <a:xfrm>
            <a:off x="4314825" y="3379788"/>
            <a:ext cx="22225" cy="16954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52" name="Text Box 44"/>
          <p:cNvSpPr txBox="1">
            <a:spLocks noChangeArrowheads="1"/>
          </p:cNvSpPr>
          <p:nvPr/>
        </p:nvSpPr>
        <p:spPr bwMode="auto">
          <a:xfrm>
            <a:off x="2260600" y="2895600"/>
            <a:ext cx="26289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w = 0 so no change in V</a:t>
            </a:r>
          </a:p>
        </p:txBody>
      </p:sp>
      <p:graphicFrame>
        <p:nvGraphicFramePr>
          <p:cNvPr id="17458" name="Object 50"/>
          <p:cNvGraphicFramePr>
            <a:graphicFrameLocks noChangeAspect="1"/>
          </p:cNvGraphicFramePr>
          <p:nvPr/>
        </p:nvGraphicFramePr>
        <p:xfrm>
          <a:off x="6100763" y="5099050"/>
          <a:ext cx="2398712" cy="612775"/>
        </p:xfrm>
        <a:graphic>
          <a:graphicData uri="http://schemas.openxmlformats.org/presentationml/2006/ole">
            <mc:AlternateContent xmlns:mc="http://schemas.openxmlformats.org/markup-compatibility/2006">
              <mc:Choice xmlns:v="urn:schemas-microsoft-com:vml" Requires="v">
                <p:oleObj name="Equation" r:id="rId7" imgW="1688760" imgH="431640" progId="Equation.DSMT4">
                  <p:embed/>
                </p:oleObj>
              </mc:Choice>
              <mc:Fallback>
                <p:oleObj name="Equation" r:id="rId7" imgW="1688760" imgH="431640" progId="Equation.DSMT4">
                  <p:embed/>
                  <p:pic>
                    <p:nvPicPr>
                      <p:cNvPr id="0" name="Object 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00763" y="5099050"/>
                        <a:ext cx="2398712" cy="61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59" name="Line 51"/>
          <p:cNvSpPr>
            <a:spLocks noChangeShapeType="1"/>
          </p:cNvSpPr>
          <p:nvPr/>
        </p:nvSpPr>
        <p:spPr bwMode="auto">
          <a:xfrm flipV="1">
            <a:off x="7027863" y="4992688"/>
            <a:ext cx="266700" cy="596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60" name="Line 52"/>
          <p:cNvSpPr>
            <a:spLocks noChangeShapeType="1"/>
          </p:cNvSpPr>
          <p:nvPr/>
        </p:nvSpPr>
        <p:spPr bwMode="auto">
          <a:xfrm flipH="1">
            <a:off x="3811588" y="5394325"/>
            <a:ext cx="21161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7461" name="Object 53"/>
          <p:cNvGraphicFramePr>
            <a:graphicFrameLocks noChangeAspect="1"/>
          </p:cNvGraphicFramePr>
          <p:nvPr/>
        </p:nvGraphicFramePr>
        <p:xfrm>
          <a:off x="6037263" y="5930900"/>
          <a:ext cx="2852737" cy="776288"/>
        </p:xfrm>
        <a:graphic>
          <a:graphicData uri="http://schemas.openxmlformats.org/presentationml/2006/ole">
            <mc:AlternateContent xmlns:mc="http://schemas.openxmlformats.org/markup-compatibility/2006">
              <mc:Choice xmlns:v="urn:schemas-microsoft-com:vml" Requires="v">
                <p:oleObj name="Equation" r:id="rId9" imgW="1866600" imgH="507960" progId="Equation.DSMT4">
                  <p:embed/>
                </p:oleObj>
              </mc:Choice>
              <mc:Fallback>
                <p:oleObj name="Equation" r:id="rId9" imgW="1866600" imgH="507960" progId="Equation.DSMT4">
                  <p:embed/>
                  <p:pic>
                    <p:nvPicPr>
                      <p:cNvPr id="0" name="Object 5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37263" y="5930900"/>
                        <a:ext cx="2852737" cy="776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62" name="Line 54"/>
          <p:cNvSpPr>
            <a:spLocks noChangeShapeType="1"/>
          </p:cNvSpPr>
          <p:nvPr/>
        </p:nvSpPr>
        <p:spPr bwMode="auto">
          <a:xfrm flipH="1" flipV="1">
            <a:off x="4840288" y="6370638"/>
            <a:ext cx="1058862" cy="2349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TextBox 1">
            <a:extLst>
              <a:ext uri="{FF2B5EF4-FFF2-40B4-BE49-F238E27FC236}">
                <a16:creationId xmlns:a16="http://schemas.microsoft.com/office/drawing/2014/main" id="{1B66AA0A-1700-4E7A-993F-6DBC0BBE604E}"/>
              </a:ext>
            </a:extLst>
          </p:cNvPr>
          <p:cNvSpPr txBox="1"/>
          <p:nvPr/>
        </p:nvSpPr>
        <p:spPr>
          <a:xfrm>
            <a:off x="1307684" y="1854478"/>
            <a:ext cx="338554" cy="369332"/>
          </a:xfrm>
          <a:prstGeom prst="rect">
            <a:avLst/>
          </a:prstGeom>
          <a:noFill/>
        </p:spPr>
        <p:txBody>
          <a:bodyPr wrap="none" rtlCol="0">
            <a:spAutoFit/>
          </a:bodyPr>
          <a:lstStyle/>
          <a:p>
            <a:r>
              <a:rPr lang="en-US" dirty="0"/>
              <a:t>A</a:t>
            </a:r>
          </a:p>
        </p:txBody>
      </p:sp>
      <p:sp>
        <p:nvSpPr>
          <p:cNvPr id="3" name="TextBox 2">
            <a:extLst>
              <a:ext uri="{FF2B5EF4-FFF2-40B4-BE49-F238E27FC236}">
                <a16:creationId xmlns:a16="http://schemas.microsoft.com/office/drawing/2014/main" id="{836455D2-B230-4FF2-9DD4-6F958E70612A}"/>
              </a:ext>
            </a:extLst>
          </p:cNvPr>
          <p:cNvSpPr txBox="1"/>
          <p:nvPr/>
        </p:nvSpPr>
        <p:spPr>
          <a:xfrm>
            <a:off x="4787900" y="1946315"/>
            <a:ext cx="338554" cy="369332"/>
          </a:xfrm>
          <a:prstGeom prst="rect">
            <a:avLst/>
          </a:prstGeom>
          <a:noFill/>
        </p:spPr>
        <p:txBody>
          <a:bodyPr wrap="none" rtlCol="0">
            <a:spAutoFit/>
          </a:bodyPr>
          <a:lstStyle/>
          <a:p>
            <a:r>
              <a:rPr lang="en-US" dirty="0"/>
              <a:t>B</a:t>
            </a:r>
          </a:p>
        </p:txBody>
      </p:sp>
      <p:sp>
        <p:nvSpPr>
          <p:cNvPr id="4" name="TextBox 3">
            <a:extLst>
              <a:ext uri="{FF2B5EF4-FFF2-40B4-BE49-F238E27FC236}">
                <a16:creationId xmlns:a16="http://schemas.microsoft.com/office/drawing/2014/main" id="{2717E46E-D7EC-42A4-ADC6-E656E842B015}"/>
              </a:ext>
            </a:extLst>
          </p:cNvPr>
          <p:cNvSpPr txBox="1"/>
          <p:nvPr/>
        </p:nvSpPr>
        <p:spPr>
          <a:xfrm>
            <a:off x="3681520" y="1954768"/>
            <a:ext cx="351378" cy="369332"/>
          </a:xfrm>
          <a:prstGeom prst="rect">
            <a:avLst/>
          </a:prstGeom>
          <a:noFill/>
        </p:spPr>
        <p:txBody>
          <a:bodyPr wrap="none" rtlCol="0">
            <a:spAutoFit/>
          </a:bodyPr>
          <a:lstStyle/>
          <a:p>
            <a:r>
              <a:rPr lang="en-US" dirty="0"/>
              <a:t>C</a:t>
            </a:r>
          </a:p>
        </p:txBody>
      </p:sp>
      <p:cxnSp>
        <p:nvCxnSpPr>
          <p:cNvPr id="6" name="Straight Connector 5">
            <a:extLst>
              <a:ext uri="{FF2B5EF4-FFF2-40B4-BE49-F238E27FC236}">
                <a16:creationId xmlns:a16="http://schemas.microsoft.com/office/drawing/2014/main" id="{D27B1620-0FEA-4A61-92E5-CD3066622FFE}"/>
              </a:ext>
            </a:extLst>
          </p:cNvPr>
          <p:cNvCxnSpPr/>
          <p:nvPr/>
        </p:nvCxnSpPr>
        <p:spPr>
          <a:xfrm>
            <a:off x="1663700" y="3616325"/>
            <a:ext cx="2025650"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3C42B99-8C98-42F1-AF72-DDF8BF7BA639}"/>
              </a:ext>
            </a:extLst>
          </p:cNvPr>
          <p:cNvCxnSpPr>
            <a:cxnSpLocks/>
          </p:cNvCxnSpPr>
          <p:nvPr/>
        </p:nvCxnSpPr>
        <p:spPr>
          <a:xfrm>
            <a:off x="3708400" y="3616325"/>
            <a:ext cx="0" cy="147320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194EC72-96C1-4A0E-B0FE-82465B929242}"/>
              </a:ext>
            </a:extLst>
          </p:cNvPr>
          <p:cNvCxnSpPr/>
          <p:nvPr/>
        </p:nvCxnSpPr>
        <p:spPr>
          <a:xfrm>
            <a:off x="3714619" y="5078132"/>
            <a:ext cx="1057275" cy="0"/>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80AF1E2-5A5C-4945-97D9-D100FF7DE7AE}"/>
              </a:ext>
            </a:extLst>
          </p:cNvPr>
          <p:cNvCxnSpPr>
            <a:cxnSpLocks/>
          </p:cNvCxnSpPr>
          <p:nvPr/>
        </p:nvCxnSpPr>
        <p:spPr>
          <a:xfrm flipH="1">
            <a:off x="4760913" y="4222750"/>
            <a:ext cx="21963" cy="852488"/>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1D064AF-6E8D-4E00-A824-722952A40F02}"/>
              </a:ext>
            </a:extLst>
          </p:cNvPr>
          <p:cNvCxnSpPr/>
          <p:nvPr/>
        </p:nvCxnSpPr>
        <p:spPr>
          <a:xfrm flipV="1">
            <a:off x="1850232" y="5360988"/>
            <a:ext cx="1849437" cy="955675"/>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AA5B8BD-EE1B-40DC-89C4-64053EDDAB27}"/>
              </a:ext>
            </a:extLst>
          </p:cNvPr>
          <p:cNvCxnSpPr/>
          <p:nvPr/>
        </p:nvCxnSpPr>
        <p:spPr>
          <a:xfrm>
            <a:off x="3699669" y="5360988"/>
            <a:ext cx="1089025" cy="966787"/>
          </a:xfrm>
          <a:prstGeom prst="line">
            <a:avLst/>
          </a:prstGeom>
          <a:ln w="28575">
            <a:solidFill>
              <a:srgbClr val="3366FF"/>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50E8BCD-9044-372A-3D6C-9595CCD92D7D}"/>
              </a:ext>
            </a:extLst>
          </p:cNvPr>
          <p:cNvCxnSpPr>
            <a:cxnSpLocks/>
          </p:cNvCxnSpPr>
          <p:nvPr/>
        </p:nvCxnSpPr>
        <p:spPr>
          <a:xfrm>
            <a:off x="1695450" y="2522578"/>
            <a:ext cx="1986070"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F2CD81A-5896-942C-1112-3C3DF4CC406C}"/>
              </a:ext>
            </a:extLst>
          </p:cNvPr>
          <p:cNvCxnSpPr>
            <a:cxnSpLocks/>
          </p:cNvCxnSpPr>
          <p:nvPr/>
        </p:nvCxnSpPr>
        <p:spPr>
          <a:xfrm>
            <a:off x="3689350" y="2522578"/>
            <a:ext cx="1058408"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3094038" y="274638"/>
            <a:ext cx="285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C00000"/>
                </a:solidFill>
              </a:rPr>
              <a:t>Summary of Relationships</a:t>
            </a:r>
          </a:p>
        </p:txBody>
      </p:sp>
      <p:graphicFrame>
        <p:nvGraphicFramePr>
          <p:cNvPr id="18437" name="Object 5"/>
          <p:cNvGraphicFramePr>
            <a:graphicFrameLocks noChangeAspect="1"/>
          </p:cNvGraphicFramePr>
          <p:nvPr/>
        </p:nvGraphicFramePr>
        <p:xfrm>
          <a:off x="642938" y="1069975"/>
          <a:ext cx="1312862" cy="701675"/>
        </p:xfrm>
        <a:graphic>
          <a:graphicData uri="http://schemas.openxmlformats.org/presentationml/2006/ole">
            <mc:AlternateContent xmlns:mc="http://schemas.openxmlformats.org/markup-compatibility/2006">
              <mc:Choice xmlns:v="urn:schemas-microsoft-com:vml" Requires="v">
                <p:oleObj name="Equation" r:id="rId3" imgW="736560" imgH="393480" progId="Equation.DSMT4">
                  <p:embed/>
                </p:oleObj>
              </mc:Choice>
              <mc:Fallback>
                <p:oleObj name="Equation" r:id="rId3" imgW="736560" imgH="3934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38" y="1069975"/>
                        <a:ext cx="1312862"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8" name="Object 6"/>
          <p:cNvGraphicFramePr>
            <a:graphicFrameLocks noChangeAspect="1"/>
          </p:cNvGraphicFramePr>
          <p:nvPr/>
        </p:nvGraphicFramePr>
        <p:xfrm>
          <a:off x="715963" y="2084388"/>
          <a:ext cx="1227137" cy="623887"/>
        </p:xfrm>
        <a:graphic>
          <a:graphicData uri="http://schemas.openxmlformats.org/presentationml/2006/ole">
            <mc:AlternateContent xmlns:mc="http://schemas.openxmlformats.org/markup-compatibility/2006">
              <mc:Choice xmlns:v="urn:schemas-microsoft-com:vml" Requires="v">
                <p:oleObj name="Equation" r:id="rId5" imgW="774360" imgH="393480" progId="Equation.DSMT4">
                  <p:embed/>
                </p:oleObj>
              </mc:Choice>
              <mc:Fallback>
                <p:oleObj name="Equation" r:id="rId5" imgW="774360" imgH="3934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5963" y="2084388"/>
                        <a:ext cx="1227137" cy="62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9" name="Object 7"/>
          <p:cNvGraphicFramePr>
            <a:graphicFrameLocks noChangeAspect="1"/>
          </p:cNvGraphicFramePr>
          <p:nvPr>
            <p:extLst>
              <p:ext uri="{D42A27DB-BD31-4B8C-83A1-F6EECF244321}">
                <p14:modId xmlns:p14="http://schemas.microsoft.com/office/powerpoint/2010/main" val="1236834632"/>
              </p:ext>
            </p:extLst>
          </p:nvPr>
        </p:nvGraphicFramePr>
        <p:xfrm>
          <a:off x="666750" y="3074988"/>
          <a:ext cx="938213" cy="334962"/>
        </p:xfrm>
        <a:graphic>
          <a:graphicData uri="http://schemas.openxmlformats.org/presentationml/2006/ole">
            <mc:AlternateContent xmlns:mc="http://schemas.openxmlformats.org/markup-compatibility/2006">
              <mc:Choice xmlns:v="urn:schemas-microsoft-com:vml" Requires="v">
                <p:oleObj name="Equation" r:id="rId7" imgW="533160" imgH="190440" progId="Equation.DSMT4">
                  <p:embed/>
                </p:oleObj>
              </mc:Choice>
              <mc:Fallback>
                <p:oleObj name="Equation" r:id="rId7" imgW="533160" imgH="190440" progId="Equation.DSMT4">
                  <p:embed/>
                  <p:pic>
                    <p:nvPicPr>
                      <p:cNvPr id="0" name="Object 7"/>
                      <p:cNvPicPr>
                        <a:picLocks noChangeAspect="1" noChangeArrowheads="1"/>
                      </p:cNvPicPr>
                      <p:nvPr/>
                    </p:nvPicPr>
                    <p:blipFill>
                      <a:blip r:embed="rId8"/>
                      <a:srcRect/>
                      <a:stretch>
                        <a:fillRect/>
                      </a:stretch>
                    </p:blipFill>
                    <p:spPr bwMode="auto">
                      <a:xfrm>
                        <a:off x="666750" y="3074988"/>
                        <a:ext cx="938213" cy="334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0" name="Object 8"/>
          <p:cNvGraphicFramePr>
            <a:graphicFrameLocks noChangeAspect="1"/>
          </p:cNvGraphicFramePr>
          <p:nvPr>
            <p:extLst>
              <p:ext uri="{D42A27DB-BD31-4B8C-83A1-F6EECF244321}">
                <p14:modId xmlns:p14="http://schemas.microsoft.com/office/powerpoint/2010/main" val="1181539572"/>
              </p:ext>
            </p:extLst>
          </p:nvPr>
        </p:nvGraphicFramePr>
        <p:xfrm>
          <a:off x="650875" y="3798888"/>
          <a:ext cx="936625" cy="306387"/>
        </p:xfrm>
        <a:graphic>
          <a:graphicData uri="http://schemas.openxmlformats.org/presentationml/2006/ole">
            <mc:AlternateContent xmlns:mc="http://schemas.openxmlformats.org/markup-compatibility/2006">
              <mc:Choice xmlns:v="urn:schemas-microsoft-com:vml" Requires="v">
                <p:oleObj name="Equation" r:id="rId9" imgW="583920" imgH="190440" progId="Equation.DSMT4">
                  <p:embed/>
                </p:oleObj>
              </mc:Choice>
              <mc:Fallback>
                <p:oleObj name="Equation" r:id="rId9" imgW="583920" imgH="190440" progId="Equation.DSMT4">
                  <p:embed/>
                  <p:pic>
                    <p:nvPicPr>
                      <p:cNvPr id="0" name="Object 8"/>
                      <p:cNvPicPr>
                        <a:picLocks noChangeAspect="1" noChangeArrowheads="1"/>
                      </p:cNvPicPr>
                      <p:nvPr/>
                    </p:nvPicPr>
                    <p:blipFill>
                      <a:blip r:embed="rId10"/>
                      <a:srcRect/>
                      <a:stretch>
                        <a:fillRect/>
                      </a:stretch>
                    </p:blipFill>
                    <p:spPr bwMode="auto">
                      <a:xfrm>
                        <a:off x="650875" y="3798888"/>
                        <a:ext cx="936625"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1" name="Object 9"/>
          <p:cNvGraphicFramePr>
            <a:graphicFrameLocks noChangeAspect="1"/>
          </p:cNvGraphicFramePr>
          <p:nvPr/>
        </p:nvGraphicFramePr>
        <p:xfrm>
          <a:off x="333375" y="4611688"/>
          <a:ext cx="2482850" cy="744537"/>
        </p:xfrm>
        <a:graphic>
          <a:graphicData uri="http://schemas.openxmlformats.org/presentationml/2006/ole">
            <mc:AlternateContent xmlns:mc="http://schemas.openxmlformats.org/markup-compatibility/2006">
              <mc:Choice xmlns:v="urn:schemas-microsoft-com:vml" Requires="v">
                <p:oleObj name="Equation" r:id="rId11" imgW="1650960" imgH="495000" progId="Equation.DSMT4">
                  <p:embed/>
                </p:oleObj>
              </mc:Choice>
              <mc:Fallback>
                <p:oleObj name="Equation" r:id="rId11" imgW="1650960" imgH="4950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3375" y="4611688"/>
                        <a:ext cx="2482850" cy="744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2" name="Object 10"/>
          <p:cNvGraphicFramePr>
            <a:graphicFrameLocks noChangeAspect="1"/>
          </p:cNvGraphicFramePr>
          <p:nvPr/>
        </p:nvGraphicFramePr>
        <p:xfrm>
          <a:off x="303213" y="5451475"/>
          <a:ext cx="2549525" cy="720725"/>
        </p:xfrm>
        <a:graphic>
          <a:graphicData uri="http://schemas.openxmlformats.org/presentationml/2006/ole">
            <mc:AlternateContent xmlns:mc="http://schemas.openxmlformats.org/markup-compatibility/2006">
              <mc:Choice xmlns:v="urn:schemas-microsoft-com:vml" Requires="v">
                <p:oleObj name="Equation" r:id="rId13" imgW="1752480" imgH="495000" progId="Equation.DSMT4">
                  <p:embed/>
                </p:oleObj>
              </mc:Choice>
              <mc:Fallback>
                <p:oleObj name="Equation" r:id="rId13" imgW="1752480" imgH="495000" progId="Equation.DSMT4">
                  <p:embed/>
                  <p:pic>
                    <p:nvPicPr>
                      <p:cNvPr id="0" name="Object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3213" y="5451475"/>
                        <a:ext cx="2549525"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3" name="Line 11"/>
          <p:cNvSpPr>
            <a:spLocks noChangeShapeType="1"/>
          </p:cNvSpPr>
          <p:nvPr/>
        </p:nvSpPr>
        <p:spPr bwMode="auto">
          <a:xfrm flipH="1" flipV="1">
            <a:off x="1839913" y="3082925"/>
            <a:ext cx="9525" cy="257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4" name="Text Box 12"/>
          <p:cNvSpPr txBox="1">
            <a:spLocks noChangeArrowheads="1"/>
          </p:cNvSpPr>
          <p:nvPr/>
        </p:nvSpPr>
        <p:spPr bwMode="auto">
          <a:xfrm>
            <a:off x="1541463" y="3060700"/>
            <a:ext cx="317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18445" name="Arc 13"/>
          <p:cNvSpPr>
            <a:spLocks/>
          </p:cNvSpPr>
          <p:nvPr/>
        </p:nvSpPr>
        <p:spPr bwMode="auto">
          <a:xfrm>
            <a:off x="1830388" y="3822700"/>
            <a:ext cx="379412" cy="379413"/>
          </a:xfrm>
          <a:custGeom>
            <a:avLst/>
            <a:gdLst>
              <a:gd name="G0" fmla="+- 18882 0 0"/>
              <a:gd name="G1" fmla="+- 21600 0 0"/>
              <a:gd name="G2" fmla="+- 21600 0 0"/>
              <a:gd name="T0" fmla="*/ 4215 w 40482"/>
              <a:gd name="T1" fmla="*/ 5743 h 43200"/>
              <a:gd name="T2" fmla="*/ 0 w 40482"/>
              <a:gd name="T3" fmla="*/ 32089 h 43200"/>
              <a:gd name="T4" fmla="*/ 18882 w 40482"/>
              <a:gd name="T5" fmla="*/ 21600 h 43200"/>
            </a:gdLst>
            <a:ahLst/>
            <a:cxnLst>
              <a:cxn ang="0">
                <a:pos x="T0" y="T1"/>
              </a:cxn>
              <a:cxn ang="0">
                <a:pos x="T2" y="T3"/>
              </a:cxn>
              <a:cxn ang="0">
                <a:pos x="T4" y="T5"/>
              </a:cxn>
            </a:cxnLst>
            <a:rect l="0" t="0" r="r" b="b"/>
            <a:pathLst>
              <a:path w="40482" h="43200" fill="none" extrusionOk="0">
                <a:moveTo>
                  <a:pt x="4215" y="5743"/>
                </a:moveTo>
                <a:cubicBezTo>
                  <a:pt x="8206" y="2050"/>
                  <a:pt x="13444" y="-1"/>
                  <a:pt x="18882" y="0"/>
                </a:cubicBezTo>
                <a:cubicBezTo>
                  <a:pt x="30811" y="0"/>
                  <a:pt x="40482" y="9670"/>
                  <a:pt x="40482" y="21600"/>
                </a:cubicBezTo>
                <a:cubicBezTo>
                  <a:pt x="40482" y="33529"/>
                  <a:pt x="30811" y="43200"/>
                  <a:pt x="18882" y="43200"/>
                </a:cubicBezTo>
                <a:cubicBezTo>
                  <a:pt x="11037" y="43200"/>
                  <a:pt x="3809" y="38946"/>
                  <a:pt x="-1" y="32089"/>
                </a:cubicBezTo>
              </a:path>
              <a:path w="40482" h="43200" stroke="0" extrusionOk="0">
                <a:moveTo>
                  <a:pt x="4215" y="5743"/>
                </a:moveTo>
                <a:cubicBezTo>
                  <a:pt x="8206" y="2050"/>
                  <a:pt x="13444" y="-1"/>
                  <a:pt x="18882" y="0"/>
                </a:cubicBezTo>
                <a:cubicBezTo>
                  <a:pt x="30811" y="0"/>
                  <a:pt x="40482" y="9670"/>
                  <a:pt x="40482" y="21600"/>
                </a:cubicBezTo>
                <a:cubicBezTo>
                  <a:pt x="40482" y="33529"/>
                  <a:pt x="30811" y="43200"/>
                  <a:pt x="18882" y="43200"/>
                </a:cubicBezTo>
                <a:cubicBezTo>
                  <a:pt x="11037" y="43200"/>
                  <a:pt x="3809" y="38946"/>
                  <a:pt x="-1" y="32089"/>
                </a:cubicBezTo>
                <a:lnTo>
                  <a:pt x="18882"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46" name="Text Box 14"/>
          <p:cNvSpPr txBox="1">
            <a:spLocks noChangeArrowheads="1"/>
          </p:cNvSpPr>
          <p:nvPr/>
        </p:nvSpPr>
        <p:spPr bwMode="auto">
          <a:xfrm>
            <a:off x="1860550" y="3811588"/>
            <a:ext cx="317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18447" name="Text Box 15"/>
          <p:cNvSpPr txBox="1">
            <a:spLocks noChangeArrowheads="1"/>
          </p:cNvSpPr>
          <p:nvPr/>
        </p:nvSpPr>
        <p:spPr bwMode="auto">
          <a:xfrm>
            <a:off x="2835275" y="3071813"/>
            <a:ext cx="47974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 concentrated load in the vertical direction causes a jump up in the shear force</a:t>
            </a:r>
          </a:p>
        </p:txBody>
      </p:sp>
      <p:sp>
        <p:nvSpPr>
          <p:cNvPr id="18448" name="Text Box 16"/>
          <p:cNvSpPr txBox="1">
            <a:spLocks noChangeArrowheads="1"/>
          </p:cNvSpPr>
          <p:nvPr/>
        </p:nvSpPr>
        <p:spPr bwMode="auto">
          <a:xfrm>
            <a:off x="2867025" y="3779838"/>
            <a:ext cx="4321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 clockwise concentrated couple causes a jump up in the bending moment</a:t>
            </a:r>
          </a:p>
        </p:txBody>
      </p:sp>
      <p:sp>
        <p:nvSpPr>
          <p:cNvPr id="18449" name="Text Box 17"/>
          <p:cNvSpPr txBox="1">
            <a:spLocks noChangeArrowheads="1"/>
          </p:cNvSpPr>
          <p:nvPr/>
        </p:nvSpPr>
        <p:spPr bwMode="auto">
          <a:xfrm>
            <a:off x="3246437" y="4800600"/>
            <a:ext cx="56279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change in the shear force between x</a:t>
            </a:r>
            <a:r>
              <a:rPr lang="en-US" baseline="-25000" dirty="0"/>
              <a:t>1</a:t>
            </a:r>
            <a:r>
              <a:rPr lang="en-US" dirty="0"/>
              <a:t> and x</a:t>
            </a:r>
            <a:r>
              <a:rPr lang="en-US" baseline="-25000" dirty="0"/>
              <a:t>2 </a:t>
            </a:r>
            <a:r>
              <a:rPr lang="en-US" dirty="0"/>
              <a:t>= the area under the distributed load between x</a:t>
            </a:r>
            <a:r>
              <a:rPr lang="en-US" baseline="-25000" dirty="0"/>
              <a:t>1</a:t>
            </a:r>
            <a:r>
              <a:rPr lang="en-US" dirty="0"/>
              <a:t> and x</a:t>
            </a:r>
            <a:r>
              <a:rPr lang="en-US" baseline="-25000" dirty="0"/>
              <a:t>2</a:t>
            </a:r>
            <a:endParaRPr lang="en-US" dirty="0"/>
          </a:p>
        </p:txBody>
      </p:sp>
      <p:sp>
        <p:nvSpPr>
          <p:cNvPr id="18450" name="Text Box 18"/>
          <p:cNvSpPr txBox="1">
            <a:spLocks noChangeArrowheads="1"/>
          </p:cNvSpPr>
          <p:nvPr/>
        </p:nvSpPr>
        <p:spPr bwMode="auto">
          <a:xfrm>
            <a:off x="3094038" y="5510213"/>
            <a:ext cx="587411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change in the bending moment between x</a:t>
            </a:r>
            <a:r>
              <a:rPr lang="en-US" baseline="-25000" dirty="0"/>
              <a:t>1</a:t>
            </a:r>
            <a:r>
              <a:rPr lang="en-US" dirty="0"/>
              <a:t> and x</a:t>
            </a:r>
            <a:r>
              <a:rPr lang="en-US" baseline="-25000" dirty="0"/>
              <a:t>2 </a:t>
            </a:r>
            <a:r>
              <a:rPr lang="en-US" dirty="0"/>
              <a:t>= the area under the shear force diagram between x</a:t>
            </a:r>
            <a:r>
              <a:rPr lang="en-US" baseline="-25000" dirty="0"/>
              <a:t>1</a:t>
            </a:r>
            <a:r>
              <a:rPr lang="en-US" dirty="0"/>
              <a:t> and x</a:t>
            </a:r>
            <a:r>
              <a:rPr lang="en-US" baseline="-25000" dirty="0"/>
              <a:t>2</a:t>
            </a:r>
            <a:endParaRPr lang="en-US" dirty="0"/>
          </a:p>
        </p:txBody>
      </p:sp>
      <p:sp>
        <p:nvSpPr>
          <p:cNvPr id="18451" name="Text Box 19"/>
          <p:cNvSpPr txBox="1">
            <a:spLocks noChangeArrowheads="1"/>
          </p:cNvSpPr>
          <p:nvPr/>
        </p:nvSpPr>
        <p:spPr bwMode="auto">
          <a:xfrm>
            <a:off x="2476500" y="1181100"/>
            <a:ext cx="59483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the slope of the shear force diagram at x = the value of the distributed load at x</a:t>
            </a:r>
          </a:p>
        </p:txBody>
      </p:sp>
      <p:sp>
        <p:nvSpPr>
          <p:cNvPr id="18452" name="Text Box 20"/>
          <p:cNvSpPr txBox="1">
            <a:spLocks noChangeArrowheads="1"/>
          </p:cNvSpPr>
          <p:nvPr/>
        </p:nvSpPr>
        <p:spPr bwMode="auto">
          <a:xfrm>
            <a:off x="2386013" y="2095500"/>
            <a:ext cx="5810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slope of the bending moment diagram at x = the value of the shear force at x</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53C2BC3-9632-4961-87F7-624989998C1B}"/>
              </a:ext>
            </a:extLst>
          </p:cNvPr>
          <p:cNvSpPr txBox="1">
            <a:spLocks noChangeArrowheads="1"/>
          </p:cNvSpPr>
          <p:nvPr/>
        </p:nvSpPr>
        <p:spPr bwMode="auto">
          <a:xfrm>
            <a:off x="2767340" y="220486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67DBF090-05CA-46C8-A82C-8EDFDAF51C4E}"/>
              </a:ext>
            </a:extLst>
          </p:cNvPr>
          <p:cNvSpPr txBox="1">
            <a:spLocks noChangeArrowheads="1"/>
          </p:cNvSpPr>
          <p:nvPr/>
        </p:nvSpPr>
        <p:spPr bwMode="auto">
          <a:xfrm>
            <a:off x="1976235" y="3356919"/>
            <a:ext cx="6353021"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Internal Forces</a:t>
            </a:r>
          </a:p>
          <a:p>
            <a:r>
              <a:rPr lang="en-US" altLang="en-US" i="1" dirty="0">
                <a:solidFill>
                  <a:srgbClr val="33CC33"/>
                </a:solidFill>
              </a:rPr>
              <a:t>Axial Force, Shear Force, and Bending Moment distributions</a:t>
            </a:r>
          </a:p>
          <a:p>
            <a:r>
              <a:rPr lang="en-US" altLang="en-US" i="1" dirty="0">
                <a:solidFill>
                  <a:srgbClr val="33CC33"/>
                </a:solidFill>
              </a:rPr>
              <a:t>Relationships for Shear Force and Bending Moment</a:t>
            </a:r>
          </a:p>
          <a:p>
            <a:r>
              <a:rPr lang="en-US" altLang="en-US" i="1" dirty="0">
                <a:solidFill>
                  <a:srgbClr val="33CC33"/>
                </a:solidFill>
              </a:rPr>
              <a:t>		</a:t>
            </a:r>
          </a:p>
          <a:p>
            <a:r>
              <a:rPr lang="en-US" altLang="en-US" i="1" dirty="0">
                <a:solidFill>
                  <a:srgbClr val="33CC33"/>
                </a:solidFill>
              </a:rPr>
              <a:t>	</a:t>
            </a:r>
          </a:p>
        </p:txBody>
      </p:sp>
    </p:spTree>
    <p:extLst>
      <p:ext uri="{BB962C8B-B14F-4D97-AF65-F5344CB8AC3E}">
        <p14:creationId xmlns:p14="http://schemas.microsoft.com/office/powerpoint/2010/main" val="1432051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596900" y="293595"/>
            <a:ext cx="7967663"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Beams are structures where the internal forces are more complex than trusses. While a truss bar only carries an internal axial force that is constant in the bar, beams can carry internal axial forces, shear forces, and internal moments (couples) that can vary along the length of the beam.</a:t>
            </a:r>
          </a:p>
        </p:txBody>
      </p:sp>
      <p:sp>
        <p:nvSpPr>
          <p:cNvPr id="2053" name="Rectangle 5"/>
          <p:cNvSpPr>
            <a:spLocks noChangeArrowheads="1"/>
          </p:cNvSpPr>
          <p:nvPr/>
        </p:nvSpPr>
        <p:spPr bwMode="auto">
          <a:xfrm>
            <a:off x="2363788" y="2578100"/>
            <a:ext cx="3995737"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 name="AutoShape 6"/>
          <p:cNvSpPr>
            <a:spLocks noChangeArrowheads="1"/>
          </p:cNvSpPr>
          <p:nvPr/>
        </p:nvSpPr>
        <p:spPr bwMode="auto">
          <a:xfrm>
            <a:off x="2301876" y="2671763"/>
            <a:ext cx="142876" cy="141287"/>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5" name="Oval 7"/>
          <p:cNvSpPr>
            <a:spLocks noChangeArrowheads="1"/>
          </p:cNvSpPr>
          <p:nvPr/>
        </p:nvSpPr>
        <p:spPr bwMode="auto">
          <a:xfrm>
            <a:off x="6242050" y="2670175"/>
            <a:ext cx="142875"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6" name="Line 8"/>
          <p:cNvSpPr>
            <a:spLocks noChangeShapeType="1"/>
          </p:cNvSpPr>
          <p:nvPr/>
        </p:nvSpPr>
        <p:spPr bwMode="auto">
          <a:xfrm>
            <a:off x="2080420" y="2825750"/>
            <a:ext cx="7286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7" name="Line 9"/>
          <p:cNvSpPr>
            <a:spLocks noChangeShapeType="1"/>
          </p:cNvSpPr>
          <p:nvPr/>
        </p:nvSpPr>
        <p:spPr bwMode="auto">
          <a:xfrm flipV="1">
            <a:off x="5969000" y="2805113"/>
            <a:ext cx="688975" cy="206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8" name="Oval 10"/>
          <p:cNvSpPr>
            <a:spLocks noChangeArrowheads="1"/>
          </p:cNvSpPr>
          <p:nvPr/>
        </p:nvSpPr>
        <p:spPr bwMode="auto">
          <a:xfrm>
            <a:off x="2355850" y="2643188"/>
            <a:ext cx="53975" cy="49212"/>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9" name="Line 11"/>
          <p:cNvSpPr>
            <a:spLocks noChangeShapeType="1"/>
          </p:cNvSpPr>
          <p:nvPr/>
        </p:nvSpPr>
        <p:spPr bwMode="auto">
          <a:xfrm>
            <a:off x="4314825" y="1973263"/>
            <a:ext cx="328613" cy="5857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0" name="Text Box 12"/>
          <p:cNvSpPr txBox="1">
            <a:spLocks noChangeArrowheads="1"/>
          </p:cNvSpPr>
          <p:nvPr/>
        </p:nvSpPr>
        <p:spPr bwMode="auto">
          <a:xfrm>
            <a:off x="2014538" y="23304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2061" name="Text Box 13"/>
          <p:cNvSpPr txBox="1">
            <a:spLocks noChangeArrowheads="1"/>
          </p:cNvSpPr>
          <p:nvPr/>
        </p:nvSpPr>
        <p:spPr bwMode="auto">
          <a:xfrm>
            <a:off x="6453188" y="23098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2062" name="Text Box 14"/>
          <p:cNvSpPr txBox="1">
            <a:spLocks noChangeArrowheads="1"/>
          </p:cNvSpPr>
          <p:nvPr/>
        </p:nvSpPr>
        <p:spPr bwMode="auto">
          <a:xfrm>
            <a:off x="4446587" y="1814512"/>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3000 </a:t>
            </a:r>
            <a:r>
              <a:rPr lang="en-US" dirty="0" err="1"/>
              <a:t>lb</a:t>
            </a:r>
            <a:endParaRPr lang="en-US" dirty="0"/>
          </a:p>
        </p:txBody>
      </p:sp>
      <p:sp>
        <p:nvSpPr>
          <p:cNvPr id="2064" name="Line 16"/>
          <p:cNvSpPr>
            <a:spLocks noChangeShapeType="1"/>
          </p:cNvSpPr>
          <p:nvPr/>
        </p:nvSpPr>
        <p:spPr bwMode="auto">
          <a:xfrm>
            <a:off x="4613275" y="2763838"/>
            <a:ext cx="0" cy="461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6" name="Line 18"/>
          <p:cNvSpPr>
            <a:spLocks noChangeShapeType="1"/>
          </p:cNvSpPr>
          <p:nvPr/>
        </p:nvSpPr>
        <p:spPr bwMode="auto">
          <a:xfrm flipV="1">
            <a:off x="2373313" y="3041650"/>
            <a:ext cx="2228850"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7" name="Text Box 19"/>
          <p:cNvSpPr txBox="1">
            <a:spLocks noChangeArrowheads="1"/>
          </p:cNvSpPr>
          <p:nvPr/>
        </p:nvSpPr>
        <p:spPr bwMode="auto">
          <a:xfrm>
            <a:off x="3205163" y="3019425"/>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2068" name="Line 20"/>
          <p:cNvSpPr>
            <a:spLocks noChangeShapeType="1"/>
          </p:cNvSpPr>
          <p:nvPr/>
        </p:nvSpPr>
        <p:spPr bwMode="auto">
          <a:xfrm>
            <a:off x="4633913" y="3030538"/>
            <a:ext cx="16954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9" name="Text Box 21"/>
          <p:cNvSpPr txBox="1">
            <a:spLocks noChangeArrowheads="1"/>
          </p:cNvSpPr>
          <p:nvPr/>
        </p:nvSpPr>
        <p:spPr bwMode="auto">
          <a:xfrm>
            <a:off x="5178425" y="2968625"/>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 ft</a:t>
            </a:r>
          </a:p>
        </p:txBody>
      </p:sp>
      <p:sp>
        <p:nvSpPr>
          <p:cNvPr id="2071" name="Rectangle 23"/>
          <p:cNvSpPr>
            <a:spLocks noChangeArrowheads="1"/>
          </p:cNvSpPr>
          <p:nvPr/>
        </p:nvSpPr>
        <p:spPr bwMode="auto">
          <a:xfrm>
            <a:off x="2392363" y="4243388"/>
            <a:ext cx="1470025" cy="92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2" name="Line 24"/>
          <p:cNvSpPr>
            <a:spLocks noChangeShapeType="1"/>
          </p:cNvSpPr>
          <p:nvPr/>
        </p:nvSpPr>
        <p:spPr bwMode="auto">
          <a:xfrm flipV="1">
            <a:off x="2382838" y="4314825"/>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4" name="Line 26"/>
          <p:cNvSpPr>
            <a:spLocks noChangeShapeType="1"/>
          </p:cNvSpPr>
          <p:nvPr/>
        </p:nvSpPr>
        <p:spPr bwMode="auto">
          <a:xfrm flipH="1">
            <a:off x="4305300" y="2127250"/>
            <a:ext cx="9525" cy="276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5" name="Line 27"/>
          <p:cNvSpPr>
            <a:spLocks noChangeShapeType="1"/>
          </p:cNvSpPr>
          <p:nvPr/>
        </p:nvSpPr>
        <p:spPr bwMode="auto">
          <a:xfrm>
            <a:off x="4324350" y="2403475"/>
            <a:ext cx="174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6" name="Text Box 28"/>
          <p:cNvSpPr txBox="1">
            <a:spLocks noChangeArrowheads="1"/>
          </p:cNvSpPr>
          <p:nvPr/>
        </p:nvSpPr>
        <p:spPr bwMode="auto">
          <a:xfrm>
            <a:off x="4059238" y="2062163"/>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4</a:t>
            </a:r>
          </a:p>
        </p:txBody>
      </p:sp>
      <p:sp>
        <p:nvSpPr>
          <p:cNvPr id="2077" name="Text Box 29"/>
          <p:cNvSpPr txBox="1">
            <a:spLocks noChangeArrowheads="1"/>
          </p:cNvSpPr>
          <p:nvPr/>
        </p:nvSpPr>
        <p:spPr bwMode="auto">
          <a:xfrm>
            <a:off x="4233863" y="231933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3</a:t>
            </a:r>
          </a:p>
        </p:txBody>
      </p:sp>
      <p:sp>
        <p:nvSpPr>
          <p:cNvPr id="2078" name="Line 30"/>
          <p:cNvSpPr>
            <a:spLocks noChangeShapeType="1"/>
          </p:cNvSpPr>
          <p:nvPr/>
        </p:nvSpPr>
        <p:spPr bwMode="auto">
          <a:xfrm>
            <a:off x="1889125" y="4325938"/>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9" name="Text Box 31"/>
          <p:cNvSpPr txBox="1">
            <a:spLocks noChangeArrowheads="1"/>
          </p:cNvSpPr>
          <p:nvPr/>
        </p:nvSpPr>
        <p:spPr bwMode="auto">
          <a:xfrm>
            <a:off x="2414588" y="4549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2080" name="Text Box 32"/>
          <p:cNvSpPr txBox="1">
            <a:spLocks noChangeArrowheads="1"/>
          </p:cNvSpPr>
          <p:nvPr/>
        </p:nvSpPr>
        <p:spPr bwMode="auto">
          <a:xfrm>
            <a:off x="1633538" y="38211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2081" name="Line 33"/>
          <p:cNvSpPr>
            <a:spLocks noChangeShapeType="1"/>
          </p:cNvSpPr>
          <p:nvPr/>
        </p:nvSpPr>
        <p:spPr bwMode="auto">
          <a:xfrm>
            <a:off x="3933825" y="4151313"/>
            <a:ext cx="0" cy="450850"/>
          </a:xfrm>
          <a:prstGeom prst="line">
            <a:avLst/>
          </a:prstGeom>
          <a:noFill/>
          <a:ln w="2857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2" name="Line 34"/>
          <p:cNvSpPr>
            <a:spLocks noChangeShapeType="1"/>
          </p:cNvSpPr>
          <p:nvPr/>
        </p:nvSpPr>
        <p:spPr bwMode="auto">
          <a:xfrm>
            <a:off x="3995738" y="4284663"/>
            <a:ext cx="441325" cy="0"/>
          </a:xfrm>
          <a:prstGeom prst="line">
            <a:avLst/>
          </a:prstGeom>
          <a:noFill/>
          <a:ln w="2857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3" name="Arc 35"/>
          <p:cNvSpPr>
            <a:spLocks/>
          </p:cNvSpPr>
          <p:nvPr/>
        </p:nvSpPr>
        <p:spPr bwMode="auto">
          <a:xfrm>
            <a:off x="4040188" y="4111625"/>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857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4" name="Text Box 36"/>
          <p:cNvSpPr txBox="1">
            <a:spLocks noChangeArrowheads="1"/>
          </p:cNvSpPr>
          <p:nvPr/>
        </p:nvSpPr>
        <p:spPr bwMode="auto">
          <a:xfrm>
            <a:off x="3779838" y="4581525"/>
            <a:ext cx="169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 (shear force)</a:t>
            </a:r>
          </a:p>
        </p:txBody>
      </p:sp>
      <p:sp>
        <p:nvSpPr>
          <p:cNvPr id="2085" name="Text Box 37"/>
          <p:cNvSpPr txBox="1">
            <a:spLocks noChangeArrowheads="1"/>
          </p:cNvSpPr>
          <p:nvPr/>
        </p:nvSpPr>
        <p:spPr bwMode="auto">
          <a:xfrm>
            <a:off x="4510088" y="4087813"/>
            <a:ext cx="160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 (axial force)</a:t>
            </a:r>
          </a:p>
        </p:txBody>
      </p:sp>
      <p:sp>
        <p:nvSpPr>
          <p:cNvPr id="2086" name="Text Box 38"/>
          <p:cNvSpPr txBox="1">
            <a:spLocks noChangeArrowheads="1"/>
          </p:cNvSpPr>
          <p:nvPr/>
        </p:nvSpPr>
        <p:spPr bwMode="auto">
          <a:xfrm>
            <a:off x="4017963" y="3697288"/>
            <a:ext cx="229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 (bending moment)</a:t>
            </a:r>
          </a:p>
        </p:txBody>
      </p:sp>
      <p:sp>
        <p:nvSpPr>
          <p:cNvPr id="2087" name="Line 39"/>
          <p:cNvSpPr>
            <a:spLocks noChangeShapeType="1"/>
          </p:cNvSpPr>
          <p:nvPr/>
        </p:nvSpPr>
        <p:spPr bwMode="auto">
          <a:xfrm>
            <a:off x="3648075" y="2085975"/>
            <a:ext cx="0" cy="8731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88" name="Text Box 40"/>
          <p:cNvSpPr txBox="1">
            <a:spLocks noChangeArrowheads="1"/>
          </p:cNvSpPr>
          <p:nvPr/>
        </p:nvSpPr>
        <p:spPr bwMode="auto">
          <a:xfrm>
            <a:off x="3546475" y="17668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2089" name="Line 41"/>
          <p:cNvSpPr>
            <a:spLocks noChangeShapeType="1"/>
          </p:cNvSpPr>
          <p:nvPr/>
        </p:nvSpPr>
        <p:spPr bwMode="auto">
          <a:xfrm>
            <a:off x="3852863" y="3883025"/>
            <a:ext cx="9525" cy="739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0" name="Text Box 42"/>
          <p:cNvSpPr txBox="1">
            <a:spLocks noChangeArrowheads="1"/>
          </p:cNvSpPr>
          <p:nvPr/>
        </p:nvSpPr>
        <p:spPr bwMode="auto">
          <a:xfrm>
            <a:off x="3721100" y="343217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2091" name="Text Box 43"/>
          <p:cNvSpPr txBox="1">
            <a:spLocks noChangeArrowheads="1"/>
          </p:cNvSpPr>
          <p:nvPr/>
        </p:nvSpPr>
        <p:spPr bwMode="auto">
          <a:xfrm>
            <a:off x="634132" y="6111876"/>
            <a:ext cx="72977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directions shown are the ones normally taken for positive internal forces and moments on a "right side" cut</a:t>
            </a:r>
          </a:p>
        </p:txBody>
      </p:sp>
      <p:cxnSp>
        <p:nvCxnSpPr>
          <p:cNvPr id="3" name="Straight Connector 2"/>
          <p:cNvCxnSpPr/>
          <p:nvPr/>
        </p:nvCxnSpPr>
        <p:spPr>
          <a:xfrm>
            <a:off x="6789738" y="3697288"/>
            <a:ext cx="8076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597422" y="3697288"/>
            <a:ext cx="0" cy="1219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6789738" y="4948238"/>
            <a:ext cx="80768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0" name="Straight Connector 2049"/>
          <p:cNvCxnSpPr/>
          <p:nvPr/>
        </p:nvCxnSpPr>
        <p:spPr>
          <a:xfrm>
            <a:off x="7597422" y="3163888"/>
            <a:ext cx="0" cy="21463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1" name="TextBox 2050"/>
          <p:cNvSpPr txBox="1"/>
          <p:nvPr/>
        </p:nvSpPr>
        <p:spPr>
          <a:xfrm>
            <a:off x="7428145" y="2810153"/>
            <a:ext cx="338554" cy="369332"/>
          </a:xfrm>
          <a:prstGeom prst="rect">
            <a:avLst/>
          </a:prstGeom>
          <a:noFill/>
        </p:spPr>
        <p:txBody>
          <a:bodyPr wrap="none" rtlCol="0">
            <a:spAutoFit/>
          </a:bodyPr>
          <a:lstStyle/>
          <a:p>
            <a:r>
              <a:rPr lang="en-US" dirty="0"/>
              <a:t>P</a:t>
            </a:r>
          </a:p>
        </p:txBody>
      </p:sp>
      <p:sp>
        <p:nvSpPr>
          <p:cNvPr id="2" name="TextBox 1"/>
          <p:cNvSpPr txBox="1"/>
          <p:nvPr/>
        </p:nvSpPr>
        <p:spPr>
          <a:xfrm>
            <a:off x="2705847" y="4959595"/>
            <a:ext cx="4891575" cy="923330"/>
          </a:xfrm>
          <a:prstGeom prst="rect">
            <a:avLst/>
          </a:prstGeom>
          <a:noFill/>
        </p:spPr>
        <p:txBody>
          <a:bodyPr wrap="square" rtlCol="0">
            <a:spAutoFit/>
          </a:bodyPr>
          <a:lstStyle/>
          <a:p>
            <a:r>
              <a:rPr lang="en-US" dirty="0"/>
              <a:t>These internal forces and moments are the resultants of distributed internal forces  acting on the beam cross section.</a:t>
            </a:r>
          </a:p>
        </p:txBody>
      </p:sp>
      <p:sp>
        <p:nvSpPr>
          <p:cNvPr id="4" name="Freeform: Shape 3">
            <a:extLst>
              <a:ext uri="{FF2B5EF4-FFF2-40B4-BE49-F238E27FC236}">
                <a16:creationId xmlns:a16="http://schemas.microsoft.com/office/drawing/2014/main" id="{66C0D8F0-43F7-F5ED-CBC0-AD44CA6A0185}"/>
              </a:ext>
            </a:extLst>
          </p:cNvPr>
          <p:cNvSpPr/>
          <p:nvPr/>
        </p:nvSpPr>
        <p:spPr>
          <a:xfrm>
            <a:off x="2130862" y="2833798"/>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2063" name="Line 15"/>
          <p:cNvSpPr>
            <a:spLocks noChangeShapeType="1"/>
          </p:cNvSpPr>
          <p:nvPr/>
        </p:nvSpPr>
        <p:spPr bwMode="auto">
          <a:xfrm>
            <a:off x="2382838" y="2917825"/>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Freeform: Shape 5">
            <a:extLst>
              <a:ext uri="{FF2B5EF4-FFF2-40B4-BE49-F238E27FC236}">
                <a16:creationId xmlns:a16="http://schemas.microsoft.com/office/drawing/2014/main" id="{F52F2F7D-9D90-4E4E-4DEA-A8DDCDB6186B}"/>
              </a:ext>
            </a:extLst>
          </p:cNvPr>
          <p:cNvSpPr/>
          <p:nvPr/>
        </p:nvSpPr>
        <p:spPr>
          <a:xfrm>
            <a:off x="6063538" y="2833798"/>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2065" name="Line 17"/>
          <p:cNvSpPr>
            <a:spLocks noChangeShapeType="1"/>
          </p:cNvSpPr>
          <p:nvPr/>
        </p:nvSpPr>
        <p:spPr bwMode="auto">
          <a:xfrm>
            <a:off x="6348413" y="2917825"/>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10" name="Straight Arrow Connector 9">
            <a:extLst>
              <a:ext uri="{FF2B5EF4-FFF2-40B4-BE49-F238E27FC236}">
                <a16:creationId xmlns:a16="http://schemas.microsoft.com/office/drawing/2014/main" id="{B6195635-CA38-6F78-4ED3-23646D9DF121}"/>
              </a:ext>
            </a:extLst>
          </p:cNvPr>
          <p:cNvCxnSpPr/>
          <p:nvPr/>
        </p:nvCxnSpPr>
        <p:spPr>
          <a:xfrm>
            <a:off x="7857067" y="3697386"/>
            <a:ext cx="564444"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722C8EE-43F2-1CD7-2CE2-EA5950DB8CCD}"/>
              </a:ext>
            </a:extLst>
          </p:cNvPr>
          <p:cNvCxnSpPr/>
          <p:nvPr/>
        </p:nvCxnSpPr>
        <p:spPr>
          <a:xfrm>
            <a:off x="7866032" y="3961560"/>
            <a:ext cx="417689"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4D926F7-EB52-93C3-A843-6BF9482CF40D}"/>
              </a:ext>
            </a:extLst>
          </p:cNvPr>
          <p:cNvCxnSpPr/>
          <p:nvPr/>
        </p:nvCxnSpPr>
        <p:spPr>
          <a:xfrm>
            <a:off x="7857067" y="4187825"/>
            <a:ext cx="289807"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4BAF72A-8805-896D-5443-773775C1011C}"/>
              </a:ext>
            </a:extLst>
          </p:cNvPr>
          <p:cNvCxnSpPr>
            <a:cxnSpLocks/>
          </p:cNvCxnSpPr>
          <p:nvPr/>
        </p:nvCxnSpPr>
        <p:spPr>
          <a:xfrm flipH="1">
            <a:off x="7845829" y="4417452"/>
            <a:ext cx="289807"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027C5E7-4BB1-4CE3-199A-31EA6E665047}"/>
              </a:ext>
            </a:extLst>
          </p:cNvPr>
          <p:cNvCxnSpPr>
            <a:cxnSpLocks/>
          </p:cNvCxnSpPr>
          <p:nvPr/>
        </p:nvCxnSpPr>
        <p:spPr>
          <a:xfrm flipH="1">
            <a:off x="7864039" y="4666269"/>
            <a:ext cx="417689"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51257D4-1455-1810-8DBE-2571644519FD}"/>
              </a:ext>
            </a:extLst>
          </p:cNvPr>
          <p:cNvCxnSpPr>
            <a:cxnSpLocks/>
          </p:cNvCxnSpPr>
          <p:nvPr/>
        </p:nvCxnSpPr>
        <p:spPr>
          <a:xfrm flipH="1">
            <a:off x="7855408" y="4934515"/>
            <a:ext cx="564444" cy="0"/>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3A9B90C-8C78-7A4B-C52F-C016F3DAC17E}"/>
              </a:ext>
            </a:extLst>
          </p:cNvPr>
          <p:cNvCxnSpPr/>
          <p:nvPr/>
        </p:nvCxnSpPr>
        <p:spPr>
          <a:xfrm>
            <a:off x="7696034" y="3706112"/>
            <a:ext cx="0" cy="176213"/>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3D1EA16-A609-CC09-A890-14C47D6F898A}"/>
              </a:ext>
            </a:extLst>
          </p:cNvPr>
          <p:cNvCxnSpPr/>
          <p:nvPr/>
        </p:nvCxnSpPr>
        <p:spPr>
          <a:xfrm>
            <a:off x="7670193" y="4749753"/>
            <a:ext cx="0" cy="176213"/>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A48970B-01F0-6AB9-4325-4FE40EF1B993}"/>
              </a:ext>
            </a:extLst>
          </p:cNvPr>
          <p:cNvCxnSpPr/>
          <p:nvPr/>
        </p:nvCxnSpPr>
        <p:spPr>
          <a:xfrm>
            <a:off x="7673789" y="4374566"/>
            <a:ext cx="0" cy="264319"/>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6C51ADC-546B-2255-B6FA-0091AA96B60F}"/>
              </a:ext>
            </a:extLst>
          </p:cNvPr>
          <p:cNvCxnSpPr/>
          <p:nvPr/>
        </p:nvCxnSpPr>
        <p:spPr>
          <a:xfrm>
            <a:off x="7682754" y="4006384"/>
            <a:ext cx="0" cy="264319"/>
          </a:xfrm>
          <a:prstGeom prst="straightConnector1">
            <a:avLst/>
          </a:prstGeom>
          <a:ln w="28575">
            <a:solidFill>
              <a:srgbClr val="00CC66"/>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1077913" y="3143250"/>
            <a:ext cx="1470025" cy="920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1" name="Line 5"/>
          <p:cNvSpPr>
            <a:spLocks noChangeShapeType="1"/>
          </p:cNvSpPr>
          <p:nvPr/>
        </p:nvSpPr>
        <p:spPr bwMode="auto">
          <a:xfrm flipV="1">
            <a:off x="1068388" y="3214688"/>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6"/>
          <p:cNvSpPr>
            <a:spLocks noChangeShapeType="1"/>
          </p:cNvSpPr>
          <p:nvPr/>
        </p:nvSpPr>
        <p:spPr bwMode="auto">
          <a:xfrm>
            <a:off x="574675" y="3225800"/>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3" name="Text Box 7"/>
          <p:cNvSpPr txBox="1">
            <a:spLocks noChangeArrowheads="1"/>
          </p:cNvSpPr>
          <p:nvPr/>
        </p:nvSpPr>
        <p:spPr bwMode="auto">
          <a:xfrm>
            <a:off x="1100138" y="3449638"/>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4104" name="Text Box 8"/>
          <p:cNvSpPr txBox="1">
            <a:spLocks noChangeArrowheads="1"/>
          </p:cNvSpPr>
          <p:nvPr/>
        </p:nvSpPr>
        <p:spPr bwMode="auto">
          <a:xfrm>
            <a:off x="688975" y="2668588"/>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4105" name="Line 9"/>
          <p:cNvSpPr>
            <a:spLocks noChangeShapeType="1"/>
          </p:cNvSpPr>
          <p:nvPr/>
        </p:nvSpPr>
        <p:spPr bwMode="auto">
          <a:xfrm>
            <a:off x="2619375" y="3051175"/>
            <a:ext cx="0" cy="4508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6" name="Line 10"/>
          <p:cNvSpPr>
            <a:spLocks noChangeShapeType="1"/>
          </p:cNvSpPr>
          <p:nvPr/>
        </p:nvSpPr>
        <p:spPr bwMode="auto">
          <a:xfrm>
            <a:off x="2681288" y="3184525"/>
            <a:ext cx="441325"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Arc 11"/>
          <p:cNvSpPr>
            <a:spLocks/>
          </p:cNvSpPr>
          <p:nvPr/>
        </p:nvSpPr>
        <p:spPr bwMode="auto">
          <a:xfrm>
            <a:off x="2725738" y="3011488"/>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8" name="Text Box 12"/>
          <p:cNvSpPr txBox="1">
            <a:spLocks noChangeArrowheads="1"/>
          </p:cNvSpPr>
          <p:nvPr/>
        </p:nvSpPr>
        <p:spPr bwMode="auto">
          <a:xfrm>
            <a:off x="2465388" y="34813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sp>
        <p:nvSpPr>
          <p:cNvPr id="4109" name="Text Box 13"/>
          <p:cNvSpPr txBox="1">
            <a:spLocks noChangeArrowheads="1"/>
          </p:cNvSpPr>
          <p:nvPr/>
        </p:nvSpPr>
        <p:spPr bwMode="auto">
          <a:xfrm>
            <a:off x="3195638" y="2987675"/>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4110" name="Text Box 14"/>
          <p:cNvSpPr txBox="1">
            <a:spLocks noChangeArrowheads="1"/>
          </p:cNvSpPr>
          <p:nvPr/>
        </p:nvSpPr>
        <p:spPr bwMode="auto">
          <a:xfrm>
            <a:off x="2703513" y="259715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sp>
        <p:nvSpPr>
          <p:cNvPr id="4111" name="Line 15"/>
          <p:cNvSpPr>
            <a:spLocks noChangeShapeType="1"/>
          </p:cNvSpPr>
          <p:nvPr/>
        </p:nvSpPr>
        <p:spPr bwMode="auto">
          <a:xfrm>
            <a:off x="2538413" y="2782888"/>
            <a:ext cx="9525" cy="739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2" name="Text Box 16"/>
          <p:cNvSpPr txBox="1">
            <a:spLocks noChangeArrowheads="1"/>
          </p:cNvSpPr>
          <p:nvPr/>
        </p:nvSpPr>
        <p:spPr bwMode="auto">
          <a:xfrm>
            <a:off x="2406650" y="233203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4113" name="Text Box 17"/>
          <p:cNvSpPr txBox="1">
            <a:spLocks noChangeArrowheads="1"/>
          </p:cNvSpPr>
          <p:nvPr/>
        </p:nvSpPr>
        <p:spPr bwMode="auto">
          <a:xfrm>
            <a:off x="1120775" y="595313"/>
            <a:ext cx="7702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As with all internal forces and moments, these always occur in equal and opposite pairs:</a:t>
            </a:r>
          </a:p>
        </p:txBody>
      </p:sp>
      <p:sp>
        <p:nvSpPr>
          <p:cNvPr id="4114" name="Rectangle 18"/>
          <p:cNvSpPr>
            <a:spLocks noChangeArrowheads="1"/>
          </p:cNvSpPr>
          <p:nvPr/>
        </p:nvSpPr>
        <p:spPr bwMode="auto">
          <a:xfrm>
            <a:off x="5014913" y="3184525"/>
            <a:ext cx="2701925" cy="984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0" name="Line 24"/>
          <p:cNvSpPr>
            <a:spLocks noChangeShapeType="1"/>
          </p:cNvSpPr>
          <p:nvPr/>
        </p:nvSpPr>
        <p:spPr bwMode="auto">
          <a:xfrm>
            <a:off x="5672138" y="2589213"/>
            <a:ext cx="328612" cy="5857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2" name="Text Box 26"/>
          <p:cNvSpPr txBox="1">
            <a:spLocks noChangeArrowheads="1"/>
          </p:cNvSpPr>
          <p:nvPr/>
        </p:nvSpPr>
        <p:spPr bwMode="auto">
          <a:xfrm>
            <a:off x="7769225" y="33162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123" name="Text Box 27"/>
          <p:cNvSpPr txBox="1">
            <a:spLocks noChangeArrowheads="1"/>
          </p:cNvSpPr>
          <p:nvPr/>
        </p:nvSpPr>
        <p:spPr bwMode="auto">
          <a:xfrm>
            <a:off x="6094413" y="24130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3000 lb</a:t>
            </a:r>
          </a:p>
        </p:txBody>
      </p:sp>
      <p:sp>
        <p:nvSpPr>
          <p:cNvPr id="4131" name="Line 35"/>
          <p:cNvSpPr>
            <a:spLocks noChangeShapeType="1"/>
          </p:cNvSpPr>
          <p:nvPr/>
        </p:nvSpPr>
        <p:spPr bwMode="auto">
          <a:xfrm flipH="1">
            <a:off x="5662613" y="2743200"/>
            <a:ext cx="9525" cy="276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2" name="Line 36"/>
          <p:cNvSpPr>
            <a:spLocks noChangeShapeType="1"/>
          </p:cNvSpPr>
          <p:nvPr/>
        </p:nvSpPr>
        <p:spPr bwMode="auto">
          <a:xfrm>
            <a:off x="5681663" y="3019425"/>
            <a:ext cx="174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3" name="Text Box 37"/>
          <p:cNvSpPr txBox="1">
            <a:spLocks noChangeArrowheads="1"/>
          </p:cNvSpPr>
          <p:nvPr/>
        </p:nvSpPr>
        <p:spPr bwMode="auto">
          <a:xfrm>
            <a:off x="5416550" y="2678113"/>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4</a:t>
            </a:r>
          </a:p>
        </p:txBody>
      </p:sp>
      <p:sp>
        <p:nvSpPr>
          <p:cNvPr id="4134" name="Text Box 38"/>
          <p:cNvSpPr txBox="1">
            <a:spLocks noChangeArrowheads="1"/>
          </p:cNvSpPr>
          <p:nvPr/>
        </p:nvSpPr>
        <p:spPr bwMode="auto">
          <a:xfrm>
            <a:off x="5591175" y="29352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3</a:t>
            </a:r>
          </a:p>
        </p:txBody>
      </p:sp>
      <p:sp>
        <p:nvSpPr>
          <p:cNvPr id="4135" name="Line 39"/>
          <p:cNvSpPr>
            <a:spLocks noChangeShapeType="1"/>
          </p:cNvSpPr>
          <p:nvPr/>
        </p:nvSpPr>
        <p:spPr bwMode="auto">
          <a:xfrm>
            <a:off x="5005388" y="2701925"/>
            <a:ext cx="0" cy="8731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6" name="Text Box 40"/>
          <p:cNvSpPr txBox="1">
            <a:spLocks noChangeArrowheads="1"/>
          </p:cNvSpPr>
          <p:nvPr/>
        </p:nvSpPr>
        <p:spPr bwMode="auto">
          <a:xfrm>
            <a:off x="4903788" y="238283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4137" name="Line 41"/>
          <p:cNvSpPr>
            <a:spLocks noChangeShapeType="1"/>
          </p:cNvSpPr>
          <p:nvPr/>
        </p:nvSpPr>
        <p:spPr bwMode="auto">
          <a:xfrm flipV="1">
            <a:off x="7715250" y="3276600"/>
            <a:ext cx="0" cy="40163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9" name="Line 43"/>
          <p:cNvSpPr>
            <a:spLocks noChangeShapeType="1"/>
          </p:cNvSpPr>
          <p:nvPr/>
        </p:nvSpPr>
        <p:spPr bwMode="auto">
          <a:xfrm flipV="1">
            <a:off x="4921250" y="2998788"/>
            <a:ext cx="0" cy="401637"/>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0" name="Line 44"/>
          <p:cNvSpPr>
            <a:spLocks noChangeShapeType="1"/>
          </p:cNvSpPr>
          <p:nvPr/>
        </p:nvSpPr>
        <p:spPr bwMode="auto">
          <a:xfrm flipH="1">
            <a:off x="4335463" y="3225800"/>
            <a:ext cx="461962"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1" name="Arc 45"/>
          <p:cNvSpPr>
            <a:spLocks/>
          </p:cNvSpPr>
          <p:nvPr/>
        </p:nvSpPr>
        <p:spPr bwMode="auto">
          <a:xfrm flipH="1">
            <a:off x="4554538" y="3052763"/>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2" name="Text Box 46"/>
          <p:cNvSpPr txBox="1">
            <a:spLocks noChangeArrowheads="1"/>
          </p:cNvSpPr>
          <p:nvPr/>
        </p:nvSpPr>
        <p:spPr bwMode="auto">
          <a:xfrm>
            <a:off x="4027488" y="299878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4143" name="Text Box 47"/>
          <p:cNvSpPr txBox="1">
            <a:spLocks noChangeArrowheads="1"/>
          </p:cNvSpPr>
          <p:nvPr/>
        </p:nvSpPr>
        <p:spPr bwMode="auto">
          <a:xfrm>
            <a:off x="4686300" y="34099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sp>
        <p:nvSpPr>
          <p:cNvPr id="4144" name="Text Box 48"/>
          <p:cNvSpPr txBox="1">
            <a:spLocks noChangeArrowheads="1"/>
          </p:cNvSpPr>
          <p:nvPr/>
        </p:nvSpPr>
        <p:spPr bwMode="auto">
          <a:xfrm>
            <a:off x="4470400" y="2608263"/>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sp>
        <p:nvSpPr>
          <p:cNvPr id="4145" name="Text Box 49"/>
          <p:cNvSpPr txBox="1">
            <a:spLocks noChangeArrowheads="1"/>
          </p:cNvSpPr>
          <p:nvPr/>
        </p:nvSpPr>
        <p:spPr bwMode="auto">
          <a:xfrm>
            <a:off x="801688" y="4221163"/>
            <a:ext cx="74326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Thus, on a "left side" cut, the positive values for these internal forces and moments are opposite to those on a "right side" cut </a:t>
            </a:r>
          </a:p>
        </p:txBody>
      </p:sp>
      <p:sp>
        <p:nvSpPr>
          <p:cNvPr id="2" name="TextBox 1">
            <a:extLst>
              <a:ext uri="{FF2B5EF4-FFF2-40B4-BE49-F238E27FC236}">
                <a16:creationId xmlns:a16="http://schemas.microsoft.com/office/drawing/2014/main" id="{7B1C3A23-94E5-4BFA-A721-EE688EE29BD7}"/>
              </a:ext>
            </a:extLst>
          </p:cNvPr>
          <p:cNvSpPr txBox="1"/>
          <p:nvPr/>
        </p:nvSpPr>
        <p:spPr>
          <a:xfrm flipH="1">
            <a:off x="2029438" y="1795503"/>
            <a:ext cx="1722800" cy="369332"/>
          </a:xfrm>
          <a:prstGeom prst="rect">
            <a:avLst/>
          </a:prstGeom>
          <a:noFill/>
        </p:spPr>
        <p:txBody>
          <a:bodyPr wrap="square" rtlCol="0">
            <a:spAutoFit/>
          </a:bodyPr>
          <a:lstStyle/>
          <a:p>
            <a:r>
              <a:rPr lang="en-US" dirty="0"/>
              <a:t>right side cut</a:t>
            </a:r>
          </a:p>
        </p:txBody>
      </p:sp>
      <p:sp>
        <p:nvSpPr>
          <p:cNvPr id="3" name="TextBox 2">
            <a:extLst>
              <a:ext uri="{FF2B5EF4-FFF2-40B4-BE49-F238E27FC236}">
                <a16:creationId xmlns:a16="http://schemas.microsoft.com/office/drawing/2014/main" id="{5A65D476-A1BC-41FD-B301-89ACB41EC395}"/>
              </a:ext>
            </a:extLst>
          </p:cNvPr>
          <p:cNvSpPr txBox="1"/>
          <p:nvPr/>
        </p:nvSpPr>
        <p:spPr>
          <a:xfrm>
            <a:off x="4302866" y="1819831"/>
            <a:ext cx="1351652" cy="369332"/>
          </a:xfrm>
          <a:prstGeom prst="rect">
            <a:avLst/>
          </a:prstGeom>
          <a:noFill/>
        </p:spPr>
        <p:txBody>
          <a:bodyPr wrap="none" rtlCol="0">
            <a:spAutoFit/>
          </a:bodyPr>
          <a:lstStyle/>
          <a:p>
            <a:r>
              <a:rPr lang="en-US" dirty="0"/>
              <a:t>left side cut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897915" y="1544821"/>
            <a:ext cx="77676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To determine internal forces, we must first find the external reactions. If the beam is statically determinant, this is always possible. Here is an example.</a:t>
            </a:r>
          </a:p>
        </p:txBody>
      </p:sp>
      <p:sp>
        <p:nvSpPr>
          <p:cNvPr id="3077" name="Rectangle 5"/>
          <p:cNvSpPr>
            <a:spLocks noChangeArrowheads="1"/>
          </p:cNvSpPr>
          <p:nvPr/>
        </p:nvSpPr>
        <p:spPr bwMode="auto">
          <a:xfrm>
            <a:off x="2252662" y="2994819"/>
            <a:ext cx="3995738"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4" name="Text Box 12"/>
          <p:cNvSpPr txBox="1">
            <a:spLocks noChangeArrowheads="1"/>
          </p:cNvSpPr>
          <p:nvPr/>
        </p:nvSpPr>
        <p:spPr bwMode="auto">
          <a:xfrm>
            <a:off x="1995487" y="254079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085" name="Text Box 13"/>
          <p:cNvSpPr txBox="1">
            <a:spLocks noChangeArrowheads="1"/>
          </p:cNvSpPr>
          <p:nvPr/>
        </p:nvSpPr>
        <p:spPr bwMode="auto">
          <a:xfrm>
            <a:off x="6280150" y="3139282"/>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086" name="Text Box 14"/>
          <p:cNvSpPr txBox="1">
            <a:spLocks noChangeArrowheads="1"/>
          </p:cNvSpPr>
          <p:nvPr/>
        </p:nvSpPr>
        <p:spPr bwMode="auto">
          <a:xfrm>
            <a:off x="4625975" y="2213769"/>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2400 lb</a:t>
            </a:r>
          </a:p>
        </p:txBody>
      </p:sp>
      <p:sp>
        <p:nvSpPr>
          <p:cNvPr id="3088" name="Line 16"/>
          <p:cNvSpPr>
            <a:spLocks noChangeShapeType="1"/>
          </p:cNvSpPr>
          <p:nvPr/>
        </p:nvSpPr>
        <p:spPr bwMode="auto">
          <a:xfrm>
            <a:off x="4502150" y="3180557"/>
            <a:ext cx="0" cy="461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9" name="Line 17"/>
          <p:cNvSpPr>
            <a:spLocks noChangeShapeType="1"/>
          </p:cNvSpPr>
          <p:nvPr/>
        </p:nvSpPr>
        <p:spPr bwMode="auto">
          <a:xfrm>
            <a:off x="6237287" y="3334544"/>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0" name="Line 18"/>
          <p:cNvSpPr>
            <a:spLocks noChangeShapeType="1"/>
          </p:cNvSpPr>
          <p:nvPr/>
        </p:nvSpPr>
        <p:spPr bwMode="auto">
          <a:xfrm flipV="1">
            <a:off x="2262187" y="3458369"/>
            <a:ext cx="2228850"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1" name="Text Box 19"/>
          <p:cNvSpPr txBox="1">
            <a:spLocks noChangeArrowheads="1"/>
          </p:cNvSpPr>
          <p:nvPr/>
        </p:nvSpPr>
        <p:spPr bwMode="auto">
          <a:xfrm>
            <a:off x="3094037" y="3436144"/>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3092" name="Line 20"/>
          <p:cNvSpPr>
            <a:spLocks noChangeShapeType="1"/>
          </p:cNvSpPr>
          <p:nvPr/>
        </p:nvSpPr>
        <p:spPr bwMode="auto">
          <a:xfrm>
            <a:off x="4522787" y="3447257"/>
            <a:ext cx="16954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3" name="Text Box 21"/>
          <p:cNvSpPr txBox="1">
            <a:spLocks noChangeArrowheads="1"/>
          </p:cNvSpPr>
          <p:nvPr/>
        </p:nvSpPr>
        <p:spPr bwMode="auto">
          <a:xfrm>
            <a:off x="5082410" y="3438106"/>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 ft</a:t>
            </a:r>
          </a:p>
        </p:txBody>
      </p:sp>
      <p:sp>
        <p:nvSpPr>
          <p:cNvPr id="3101" name="Line 29"/>
          <p:cNvSpPr>
            <a:spLocks noChangeShapeType="1"/>
          </p:cNvSpPr>
          <p:nvPr/>
        </p:nvSpPr>
        <p:spPr bwMode="auto">
          <a:xfrm flipV="1">
            <a:off x="2260600" y="3056732"/>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Line 30"/>
          <p:cNvSpPr>
            <a:spLocks noChangeShapeType="1"/>
          </p:cNvSpPr>
          <p:nvPr/>
        </p:nvSpPr>
        <p:spPr bwMode="auto">
          <a:xfrm>
            <a:off x="1766887" y="3067844"/>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3" name="Text Box 31"/>
          <p:cNvSpPr txBox="1">
            <a:spLocks noChangeArrowheads="1"/>
          </p:cNvSpPr>
          <p:nvPr/>
        </p:nvSpPr>
        <p:spPr bwMode="auto">
          <a:xfrm>
            <a:off x="1809750" y="3321844"/>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3104" name="Text Box 32"/>
          <p:cNvSpPr txBox="1">
            <a:spLocks noChangeArrowheads="1"/>
          </p:cNvSpPr>
          <p:nvPr/>
        </p:nvSpPr>
        <p:spPr bwMode="auto">
          <a:xfrm>
            <a:off x="1511300" y="2563019"/>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3105" name="Line 33"/>
          <p:cNvSpPr>
            <a:spLocks noChangeShapeType="1"/>
          </p:cNvSpPr>
          <p:nvPr/>
        </p:nvSpPr>
        <p:spPr bwMode="auto">
          <a:xfrm flipV="1">
            <a:off x="6227762" y="3139282"/>
            <a:ext cx="9525" cy="461962"/>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6" name="Text Box 34"/>
          <p:cNvSpPr txBox="1">
            <a:spLocks noChangeArrowheads="1"/>
          </p:cNvSpPr>
          <p:nvPr/>
        </p:nvSpPr>
        <p:spPr bwMode="auto">
          <a:xfrm>
            <a:off x="6238875" y="2615407"/>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107" name="Line 35"/>
          <p:cNvSpPr>
            <a:spLocks noChangeShapeType="1"/>
          </p:cNvSpPr>
          <p:nvPr/>
        </p:nvSpPr>
        <p:spPr bwMode="auto">
          <a:xfrm>
            <a:off x="4502150" y="2410619"/>
            <a:ext cx="0" cy="5746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8" name="Line 36"/>
          <p:cNvSpPr>
            <a:spLocks noChangeShapeType="1"/>
          </p:cNvSpPr>
          <p:nvPr/>
        </p:nvSpPr>
        <p:spPr bwMode="auto">
          <a:xfrm flipV="1">
            <a:off x="4017962" y="3026569"/>
            <a:ext cx="484188" cy="95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9" name="Text Box 37"/>
          <p:cNvSpPr txBox="1">
            <a:spLocks noChangeArrowheads="1"/>
          </p:cNvSpPr>
          <p:nvPr/>
        </p:nvSpPr>
        <p:spPr bwMode="auto">
          <a:xfrm>
            <a:off x="3597275" y="2604294"/>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1800 lb</a:t>
            </a:r>
          </a:p>
        </p:txBody>
      </p:sp>
      <p:graphicFrame>
        <p:nvGraphicFramePr>
          <p:cNvPr id="3110" name="Object 38"/>
          <p:cNvGraphicFramePr>
            <a:graphicFrameLocks noChangeAspect="1"/>
          </p:cNvGraphicFramePr>
          <p:nvPr>
            <p:extLst>
              <p:ext uri="{D42A27DB-BD31-4B8C-83A1-F6EECF244321}">
                <p14:modId xmlns:p14="http://schemas.microsoft.com/office/powerpoint/2010/main" val="2843609540"/>
              </p:ext>
            </p:extLst>
          </p:nvPr>
        </p:nvGraphicFramePr>
        <p:xfrm>
          <a:off x="1757363" y="3976688"/>
          <a:ext cx="1922463" cy="1160462"/>
        </p:xfrm>
        <a:graphic>
          <a:graphicData uri="http://schemas.openxmlformats.org/presentationml/2006/ole">
            <mc:AlternateContent xmlns:mc="http://schemas.openxmlformats.org/markup-compatibility/2006">
              <mc:Choice xmlns:v="urn:schemas-microsoft-com:vml" Requires="v">
                <p:oleObj name="Equation" r:id="rId3" imgW="1218960" imgH="736560" progId="Equation.DSMT4">
                  <p:embed/>
                </p:oleObj>
              </mc:Choice>
              <mc:Fallback>
                <p:oleObj name="Equation" r:id="rId3" imgW="1218960" imgH="736560" progId="Equation.DSMT4">
                  <p:embed/>
                  <p:pic>
                    <p:nvPicPr>
                      <p:cNvPr id="0" name="Object 38"/>
                      <p:cNvPicPr>
                        <a:picLocks noChangeAspect="1" noChangeArrowheads="1"/>
                      </p:cNvPicPr>
                      <p:nvPr/>
                    </p:nvPicPr>
                    <p:blipFill>
                      <a:blip r:embed="rId4"/>
                      <a:srcRect/>
                      <a:stretch>
                        <a:fillRect/>
                      </a:stretch>
                    </p:blipFill>
                    <p:spPr bwMode="auto">
                      <a:xfrm>
                        <a:off x="1757363" y="3976688"/>
                        <a:ext cx="1922463" cy="116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13" name="Group 41"/>
          <p:cNvGrpSpPr>
            <a:grpSpLocks/>
          </p:cNvGrpSpPr>
          <p:nvPr/>
        </p:nvGrpSpPr>
        <p:grpSpPr bwMode="auto">
          <a:xfrm>
            <a:off x="1350963" y="4022725"/>
            <a:ext cx="336550" cy="366713"/>
            <a:chOff x="480" y="3326"/>
            <a:chExt cx="212" cy="231"/>
          </a:xfrm>
        </p:grpSpPr>
        <p:sp>
          <p:nvSpPr>
            <p:cNvPr id="3111" name="Arc 39"/>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2" name="Text Box 40"/>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3114" name="Object 42"/>
          <p:cNvGraphicFramePr>
            <a:graphicFrameLocks noChangeAspect="1"/>
          </p:cNvGraphicFramePr>
          <p:nvPr>
            <p:extLst>
              <p:ext uri="{D42A27DB-BD31-4B8C-83A1-F6EECF244321}">
                <p14:modId xmlns:p14="http://schemas.microsoft.com/office/powerpoint/2010/main" val="1115762467"/>
              </p:ext>
            </p:extLst>
          </p:nvPr>
        </p:nvGraphicFramePr>
        <p:xfrm>
          <a:off x="4206876" y="4011613"/>
          <a:ext cx="1362075" cy="1108075"/>
        </p:xfrm>
        <a:graphic>
          <a:graphicData uri="http://schemas.openxmlformats.org/presentationml/2006/ole">
            <mc:AlternateContent xmlns:mc="http://schemas.openxmlformats.org/markup-compatibility/2006">
              <mc:Choice xmlns:v="urn:schemas-microsoft-com:vml" Requires="v">
                <p:oleObj name="Equation" r:id="rId5" imgW="888840" imgH="723600" progId="Equation.DSMT4">
                  <p:embed/>
                </p:oleObj>
              </mc:Choice>
              <mc:Fallback>
                <p:oleObj name="Equation" r:id="rId5" imgW="888840" imgH="723600" progId="Equation.DSMT4">
                  <p:embed/>
                  <p:pic>
                    <p:nvPicPr>
                      <p:cNvPr id="0" name="Object 42"/>
                      <p:cNvPicPr>
                        <a:picLocks noChangeAspect="1" noChangeArrowheads="1"/>
                      </p:cNvPicPr>
                      <p:nvPr/>
                    </p:nvPicPr>
                    <p:blipFill>
                      <a:blip r:embed="rId6"/>
                      <a:srcRect/>
                      <a:stretch>
                        <a:fillRect/>
                      </a:stretch>
                    </p:blipFill>
                    <p:spPr bwMode="auto">
                      <a:xfrm>
                        <a:off x="4206876" y="4011613"/>
                        <a:ext cx="1362075" cy="1108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18" name="Group 46"/>
          <p:cNvGrpSpPr>
            <a:grpSpLocks/>
          </p:cNvGrpSpPr>
          <p:nvPr/>
        </p:nvGrpSpPr>
        <p:grpSpPr bwMode="auto">
          <a:xfrm>
            <a:off x="3825876" y="4022725"/>
            <a:ext cx="328612" cy="366713"/>
            <a:chOff x="2324" y="2155"/>
            <a:chExt cx="207" cy="231"/>
          </a:xfrm>
        </p:grpSpPr>
        <p:sp>
          <p:nvSpPr>
            <p:cNvPr id="3116" name="Text Box 44"/>
            <p:cNvSpPr txBox="1">
              <a:spLocks noChangeArrowheads="1"/>
            </p:cNvSpPr>
            <p:nvPr/>
          </p:nvSpPr>
          <p:spPr bwMode="auto">
            <a:xfrm>
              <a:off x="2324" y="2155"/>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3117" name="Line 45"/>
            <p:cNvSpPr>
              <a:spLocks noChangeShapeType="1"/>
            </p:cNvSpPr>
            <p:nvPr/>
          </p:nvSpPr>
          <p:spPr bwMode="auto">
            <a:xfrm>
              <a:off x="2356" y="2349"/>
              <a:ext cx="1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3119" name="Object 47"/>
          <p:cNvGraphicFramePr>
            <a:graphicFrameLocks noChangeAspect="1"/>
          </p:cNvGraphicFramePr>
          <p:nvPr>
            <p:extLst>
              <p:ext uri="{D42A27DB-BD31-4B8C-83A1-F6EECF244321}">
                <p14:modId xmlns:p14="http://schemas.microsoft.com/office/powerpoint/2010/main" val="3496356650"/>
              </p:ext>
            </p:extLst>
          </p:nvPr>
        </p:nvGraphicFramePr>
        <p:xfrm>
          <a:off x="1789113" y="5564188"/>
          <a:ext cx="2003425" cy="1177925"/>
        </p:xfrm>
        <a:graphic>
          <a:graphicData uri="http://schemas.openxmlformats.org/presentationml/2006/ole">
            <mc:AlternateContent xmlns:mc="http://schemas.openxmlformats.org/markup-compatibility/2006">
              <mc:Choice xmlns:v="urn:schemas-microsoft-com:vml" Requires="v">
                <p:oleObj name="Equation" r:id="rId7" imgW="1295280" imgH="761760" progId="Equation.DSMT4">
                  <p:embed/>
                </p:oleObj>
              </mc:Choice>
              <mc:Fallback>
                <p:oleObj name="Equation" r:id="rId7" imgW="1295280" imgH="761760" progId="Equation.DSMT4">
                  <p:embed/>
                  <p:pic>
                    <p:nvPicPr>
                      <p:cNvPr id="0" name="Object 47"/>
                      <p:cNvPicPr>
                        <a:picLocks noChangeAspect="1" noChangeArrowheads="1"/>
                      </p:cNvPicPr>
                      <p:nvPr/>
                    </p:nvPicPr>
                    <p:blipFill>
                      <a:blip r:embed="rId8"/>
                      <a:srcRect/>
                      <a:stretch>
                        <a:fillRect/>
                      </a:stretch>
                    </p:blipFill>
                    <p:spPr bwMode="auto">
                      <a:xfrm>
                        <a:off x="1789113" y="5564188"/>
                        <a:ext cx="2003425" cy="117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22" name="Group 50"/>
          <p:cNvGrpSpPr>
            <a:grpSpLocks/>
          </p:cNvGrpSpPr>
          <p:nvPr/>
        </p:nvGrpSpPr>
        <p:grpSpPr bwMode="auto">
          <a:xfrm>
            <a:off x="1430338" y="5584825"/>
            <a:ext cx="317500" cy="366713"/>
            <a:chOff x="886" y="3236"/>
            <a:chExt cx="200" cy="231"/>
          </a:xfrm>
        </p:grpSpPr>
        <p:sp>
          <p:nvSpPr>
            <p:cNvPr id="3120" name="Line 48"/>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1" name="Text Box 49"/>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sp>
        <p:nvSpPr>
          <p:cNvPr id="34" name="Rectangle 5"/>
          <p:cNvSpPr>
            <a:spLocks noChangeArrowheads="1"/>
          </p:cNvSpPr>
          <p:nvPr/>
        </p:nvSpPr>
        <p:spPr bwMode="auto">
          <a:xfrm>
            <a:off x="2118335" y="821104"/>
            <a:ext cx="3995737"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AutoShape 6"/>
          <p:cNvSpPr>
            <a:spLocks noChangeArrowheads="1"/>
          </p:cNvSpPr>
          <p:nvPr/>
        </p:nvSpPr>
        <p:spPr bwMode="auto">
          <a:xfrm>
            <a:off x="2056422" y="914767"/>
            <a:ext cx="169863" cy="192087"/>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Oval 7"/>
          <p:cNvSpPr>
            <a:spLocks noChangeArrowheads="1"/>
          </p:cNvSpPr>
          <p:nvPr/>
        </p:nvSpPr>
        <p:spPr bwMode="auto">
          <a:xfrm>
            <a:off x="5996597" y="913179"/>
            <a:ext cx="142875" cy="1428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Line 8"/>
          <p:cNvSpPr>
            <a:spLocks noChangeShapeType="1"/>
          </p:cNvSpPr>
          <p:nvPr/>
        </p:nvSpPr>
        <p:spPr bwMode="auto">
          <a:xfrm>
            <a:off x="1881797" y="1110029"/>
            <a:ext cx="7286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Line 9"/>
          <p:cNvSpPr>
            <a:spLocks noChangeShapeType="1"/>
          </p:cNvSpPr>
          <p:nvPr/>
        </p:nvSpPr>
        <p:spPr bwMode="auto">
          <a:xfrm flipV="1">
            <a:off x="5723547" y="1048117"/>
            <a:ext cx="688975" cy="206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Oval 10"/>
          <p:cNvSpPr>
            <a:spLocks noChangeArrowheads="1"/>
          </p:cNvSpPr>
          <p:nvPr/>
        </p:nvSpPr>
        <p:spPr bwMode="auto">
          <a:xfrm>
            <a:off x="2110397" y="886192"/>
            <a:ext cx="53975" cy="49212"/>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 name="Line 11"/>
          <p:cNvSpPr>
            <a:spLocks noChangeShapeType="1"/>
          </p:cNvSpPr>
          <p:nvPr/>
        </p:nvSpPr>
        <p:spPr bwMode="auto">
          <a:xfrm>
            <a:off x="4069372" y="216267"/>
            <a:ext cx="328613" cy="5857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Text Box 12"/>
          <p:cNvSpPr txBox="1">
            <a:spLocks noChangeArrowheads="1"/>
          </p:cNvSpPr>
          <p:nvPr/>
        </p:nvSpPr>
        <p:spPr bwMode="auto">
          <a:xfrm>
            <a:off x="1769085" y="57345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2" name="Text Box 13"/>
          <p:cNvSpPr txBox="1">
            <a:spLocks noChangeArrowheads="1"/>
          </p:cNvSpPr>
          <p:nvPr/>
        </p:nvSpPr>
        <p:spPr bwMode="auto">
          <a:xfrm>
            <a:off x="6207735" y="552817"/>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3" name="Text Box 14"/>
          <p:cNvSpPr txBox="1">
            <a:spLocks noChangeArrowheads="1"/>
          </p:cNvSpPr>
          <p:nvPr/>
        </p:nvSpPr>
        <p:spPr bwMode="auto">
          <a:xfrm>
            <a:off x="4491647" y="40054"/>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3000 lb</a:t>
            </a:r>
          </a:p>
        </p:txBody>
      </p:sp>
      <p:sp>
        <p:nvSpPr>
          <p:cNvPr id="45" name="Line 16"/>
          <p:cNvSpPr>
            <a:spLocks noChangeShapeType="1"/>
          </p:cNvSpPr>
          <p:nvPr/>
        </p:nvSpPr>
        <p:spPr bwMode="auto">
          <a:xfrm>
            <a:off x="4367822" y="1006842"/>
            <a:ext cx="0" cy="461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Line 18"/>
          <p:cNvSpPr>
            <a:spLocks noChangeShapeType="1"/>
          </p:cNvSpPr>
          <p:nvPr/>
        </p:nvSpPr>
        <p:spPr bwMode="auto">
          <a:xfrm flipV="1">
            <a:off x="2127860" y="1284654"/>
            <a:ext cx="2228850"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Text Box 19"/>
          <p:cNvSpPr txBox="1">
            <a:spLocks noChangeArrowheads="1"/>
          </p:cNvSpPr>
          <p:nvPr/>
        </p:nvSpPr>
        <p:spPr bwMode="auto">
          <a:xfrm>
            <a:off x="2959710" y="1262429"/>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9" name="Line 20"/>
          <p:cNvSpPr>
            <a:spLocks noChangeShapeType="1"/>
          </p:cNvSpPr>
          <p:nvPr/>
        </p:nvSpPr>
        <p:spPr bwMode="auto">
          <a:xfrm>
            <a:off x="4388460" y="1273542"/>
            <a:ext cx="16954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Text Box 21"/>
          <p:cNvSpPr txBox="1">
            <a:spLocks noChangeArrowheads="1"/>
          </p:cNvSpPr>
          <p:nvPr/>
        </p:nvSpPr>
        <p:spPr bwMode="auto">
          <a:xfrm>
            <a:off x="4991672" y="1283860"/>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 ft</a:t>
            </a:r>
          </a:p>
        </p:txBody>
      </p:sp>
      <p:sp>
        <p:nvSpPr>
          <p:cNvPr id="51" name="Line 26"/>
          <p:cNvSpPr>
            <a:spLocks noChangeShapeType="1"/>
          </p:cNvSpPr>
          <p:nvPr/>
        </p:nvSpPr>
        <p:spPr bwMode="auto">
          <a:xfrm flipH="1">
            <a:off x="4059847" y="370254"/>
            <a:ext cx="9525" cy="276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Line 27"/>
          <p:cNvSpPr>
            <a:spLocks noChangeShapeType="1"/>
          </p:cNvSpPr>
          <p:nvPr/>
        </p:nvSpPr>
        <p:spPr bwMode="auto">
          <a:xfrm>
            <a:off x="4078897" y="646479"/>
            <a:ext cx="174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Text Box 28"/>
          <p:cNvSpPr txBox="1">
            <a:spLocks noChangeArrowheads="1"/>
          </p:cNvSpPr>
          <p:nvPr/>
        </p:nvSpPr>
        <p:spPr bwMode="auto">
          <a:xfrm>
            <a:off x="3813785" y="305167"/>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4</a:t>
            </a:r>
          </a:p>
        </p:txBody>
      </p:sp>
      <p:sp>
        <p:nvSpPr>
          <p:cNvPr id="54" name="Text Box 29"/>
          <p:cNvSpPr txBox="1">
            <a:spLocks noChangeArrowheads="1"/>
          </p:cNvSpPr>
          <p:nvPr/>
        </p:nvSpPr>
        <p:spPr bwMode="auto">
          <a:xfrm>
            <a:off x="3988410" y="562342"/>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3</a:t>
            </a:r>
          </a:p>
        </p:txBody>
      </p:sp>
      <p:sp>
        <p:nvSpPr>
          <p:cNvPr id="2" name="Freeform: Shape 1">
            <a:extLst>
              <a:ext uri="{FF2B5EF4-FFF2-40B4-BE49-F238E27FC236}">
                <a16:creationId xmlns:a16="http://schemas.microsoft.com/office/drawing/2014/main" id="{66C0D8F0-43F7-F5ED-CBC0-AD44CA6A0185}"/>
              </a:ext>
            </a:extLst>
          </p:cNvPr>
          <p:cNvSpPr/>
          <p:nvPr/>
        </p:nvSpPr>
        <p:spPr>
          <a:xfrm>
            <a:off x="1872568" y="1121485"/>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3" name="Freeform: Shape 2">
            <a:extLst>
              <a:ext uri="{FF2B5EF4-FFF2-40B4-BE49-F238E27FC236}">
                <a16:creationId xmlns:a16="http://schemas.microsoft.com/office/drawing/2014/main" id="{8A472123-C569-AD9F-1455-82A696014D0C}"/>
              </a:ext>
            </a:extLst>
          </p:cNvPr>
          <p:cNvSpPr/>
          <p:nvPr/>
        </p:nvSpPr>
        <p:spPr>
          <a:xfrm>
            <a:off x="5801650" y="1076838"/>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44" name="Line 15"/>
          <p:cNvSpPr>
            <a:spLocks noChangeShapeType="1"/>
          </p:cNvSpPr>
          <p:nvPr/>
        </p:nvSpPr>
        <p:spPr bwMode="auto">
          <a:xfrm>
            <a:off x="2137385" y="1160829"/>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17"/>
          <p:cNvSpPr>
            <a:spLocks noChangeShapeType="1"/>
          </p:cNvSpPr>
          <p:nvPr/>
        </p:nvSpPr>
        <p:spPr bwMode="auto">
          <a:xfrm>
            <a:off x="6102960" y="1160829"/>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ChangeArrowheads="1"/>
          </p:cNvSpPr>
          <p:nvPr/>
        </p:nvSpPr>
        <p:spPr bwMode="auto">
          <a:xfrm>
            <a:off x="2209800" y="1212850"/>
            <a:ext cx="3995738"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 name="Text Box 5"/>
          <p:cNvSpPr txBox="1">
            <a:spLocks noChangeArrowheads="1"/>
          </p:cNvSpPr>
          <p:nvPr/>
        </p:nvSpPr>
        <p:spPr bwMode="auto">
          <a:xfrm>
            <a:off x="1952625" y="75882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126" name="Text Box 6"/>
          <p:cNvSpPr txBox="1">
            <a:spLocks noChangeArrowheads="1"/>
          </p:cNvSpPr>
          <p:nvPr/>
        </p:nvSpPr>
        <p:spPr bwMode="auto">
          <a:xfrm>
            <a:off x="6237288" y="1357313"/>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5127" name="Text Box 7"/>
          <p:cNvSpPr txBox="1">
            <a:spLocks noChangeArrowheads="1"/>
          </p:cNvSpPr>
          <p:nvPr/>
        </p:nvSpPr>
        <p:spPr bwMode="auto">
          <a:xfrm>
            <a:off x="4583113" y="4318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2400 lb</a:t>
            </a:r>
          </a:p>
        </p:txBody>
      </p:sp>
      <p:sp>
        <p:nvSpPr>
          <p:cNvPr id="5128" name="Line 8"/>
          <p:cNvSpPr>
            <a:spLocks noChangeShapeType="1"/>
          </p:cNvSpPr>
          <p:nvPr/>
        </p:nvSpPr>
        <p:spPr bwMode="auto">
          <a:xfrm>
            <a:off x="4459288" y="1398588"/>
            <a:ext cx="0" cy="461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9" name="Line 9"/>
          <p:cNvSpPr>
            <a:spLocks noChangeShapeType="1"/>
          </p:cNvSpPr>
          <p:nvPr/>
        </p:nvSpPr>
        <p:spPr bwMode="auto">
          <a:xfrm>
            <a:off x="6194425" y="1552575"/>
            <a:ext cx="0" cy="2460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Line 10"/>
          <p:cNvSpPr>
            <a:spLocks noChangeShapeType="1"/>
          </p:cNvSpPr>
          <p:nvPr/>
        </p:nvSpPr>
        <p:spPr bwMode="auto">
          <a:xfrm flipV="1">
            <a:off x="2219325" y="1676400"/>
            <a:ext cx="2228850"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1" name="Text Box 11"/>
          <p:cNvSpPr txBox="1">
            <a:spLocks noChangeArrowheads="1"/>
          </p:cNvSpPr>
          <p:nvPr/>
        </p:nvSpPr>
        <p:spPr bwMode="auto">
          <a:xfrm>
            <a:off x="3051175" y="1654175"/>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5132" name="Line 12"/>
          <p:cNvSpPr>
            <a:spLocks noChangeShapeType="1"/>
          </p:cNvSpPr>
          <p:nvPr/>
        </p:nvSpPr>
        <p:spPr bwMode="auto">
          <a:xfrm>
            <a:off x="4479925" y="1665288"/>
            <a:ext cx="169545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3" name="Text Box 13"/>
          <p:cNvSpPr txBox="1">
            <a:spLocks noChangeArrowheads="1"/>
          </p:cNvSpPr>
          <p:nvPr/>
        </p:nvSpPr>
        <p:spPr bwMode="auto">
          <a:xfrm>
            <a:off x="5035566" y="1654175"/>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 ft</a:t>
            </a:r>
          </a:p>
        </p:txBody>
      </p:sp>
      <p:sp>
        <p:nvSpPr>
          <p:cNvPr id="5134" name="Line 14"/>
          <p:cNvSpPr>
            <a:spLocks noChangeShapeType="1"/>
          </p:cNvSpPr>
          <p:nvPr/>
        </p:nvSpPr>
        <p:spPr bwMode="auto">
          <a:xfrm flipV="1">
            <a:off x="2217738" y="1274763"/>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5"/>
          <p:cNvSpPr>
            <a:spLocks noChangeShapeType="1"/>
          </p:cNvSpPr>
          <p:nvPr/>
        </p:nvSpPr>
        <p:spPr bwMode="auto">
          <a:xfrm flipH="1">
            <a:off x="1724025" y="1285875"/>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Text Box 16"/>
          <p:cNvSpPr txBox="1">
            <a:spLocks noChangeArrowheads="1"/>
          </p:cNvSpPr>
          <p:nvPr/>
        </p:nvSpPr>
        <p:spPr bwMode="auto">
          <a:xfrm>
            <a:off x="1431925" y="1544638"/>
            <a:ext cx="91075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800 </a:t>
            </a:r>
            <a:r>
              <a:rPr lang="en-US" dirty="0" err="1"/>
              <a:t>lb</a:t>
            </a:r>
            <a:endParaRPr lang="en-US" dirty="0"/>
          </a:p>
        </p:txBody>
      </p:sp>
      <p:sp>
        <p:nvSpPr>
          <p:cNvPr id="5137" name="Text Box 17"/>
          <p:cNvSpPr txBox="1">
            <a:spLocks noChangeArrowheads="1"/>
          </p:cNvSpPr>
          <p:nvPr/>
        </p:nvSpPr>
        <p:spPr bwMode="auto">
          <a:xfrm>
            <a:off x="952500" y="913092"/>
            <a:ext cx="10731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1800 </a:t>
            </a:r>
            <a:r>
              <a:rPr lang="en-US" dirty="0" err="1"/>
              <a:t>lb</a:t>
            </a:r>
            <a:endParaRPr lang="en-US" dirty="0"/>
          </a:p>
        </p:txBody>
      </p:sp>
      <p:sp>
        <p:nvSpPr>
          <p:cNvPr id="5138" name="Line 18"/>
          <p:cNvSpPr>
            <a:spLocks noChangeShapeType="1"/>
          </p:cNvSpPr>
          <p:nvPr/>
        </p:nvSpPr>
        <p:spPr bwMode="auto">
          <a:xfrm flipV="1">
            <a:off x="6184900" y="1357313"/>
            <a:ext cx="9525" cy="461962"/>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9" name="Text Box 19"/>
          <p:cNvSpPr txBox="1">
            <a:spLocks noChangeArrowheads="1"/>
          </p:cNvSpPr>
          <p:nvPr/>
        </p:nvSpPr>
        <p:spPr bwMode="auto">
          <a:xfrm>
            <a:off x="6196013" y="83343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140" name="Line 20"/>
          <p:cNvSpPr>
            <a:spLocks noChangeShapeType="1"/>
          </p:cNvSpPr>
          <p:nvPr/>
        </p:nvSpPr>
        <p:spPr bwMode="auto">
          <a:xfrm>
            <a:off x="4459288" y="628650"/>
            <a:ext cx="0" cy="5746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1" name="Line 21"/>
          <p:cNvSpPr>
            <a:spLocks noChangeShapeType="1"/>
          </p:cNvSpPr>
          <p:nvPr/>
        </p:nvSpPr>
        <p:spPr bwMode="auto">
          <a:xfrm flipV="1">
            <a:off x="3975100" y="1244600"/>
            <a:ext cx="484188" cy="95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2" name="Text Box 22"/>
          <p:cNvSpPr txBox="1">
            <a:spLocks noChangeArrowheads="1"/>
          </p:cNvSpPr>
          <p:nvPr/>
        </p:nvSpPr>
        <p:spPr bwMode="auto">
          <a:xfrm>
            <a:off x="3554413" y="822325"/>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1800 lb</a:t>
            </a:r>
          </a:p>
        </p:txBody>
      </p:sp>
      <p:sp>
        <p:nvSpPr>
          <p:cNvPr id="5143" name="Text Box 23"/>
          <p:cNvSpPr txBox="1">
            <a:spLocks noChangeArrowheads="1"/>
          </p:cNvSpPr>
          <p:nvPr/>
        </p:nvSpPr>
        <p:spPr bwMode="auto">
          <a:xfrm>
            <a:off x="606425" y="2228850"/>
            <a:ext cx="73279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With these external reactions known, we now can find the internal forces and moment at any cut. For a cut 2 ft to the right of A, for example: </a:t>
            </a:r>
          </a:p>
        </p:txBody>
      </p:sp>
      <p:sp>
        <p:nvSpPr>
          <p:cNvPr id="5144" name="Rectangle 24"/>
          <p:cNvSpPr>
            <a:spLocks noChangeArrowheads="1"/>
          </p:cNvSpPr>
          <p:nvPr/>
        </p:nvSpPr>
        <p:spPr bwMode="auto">
          <a:xfrm>
            <a:off x="2074863" y="3708400"/>
            <a:ext cx="1377950"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5" name="Text Box 25"/>
          <p:cNvSpPr txBox="1">
            <a:spLocks noChangeArrowheads="1"/>
          </p:cNvSpPr>
          <p:nvPr/>
        </p:nvSpPr>
        <p:spPr bwMode="auto">
          <a:xfrm>
            <a:off x="1789113" y="320357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146" name="Line 26"/>
          <p:cNvSpPr>
            <a:spLocks noChangeShapeType="1"/>
          </p:cNvSpPr>
          <p:nvPr/>
        </p:nvSpPr>
        <p:spPr bwMode="auto">
          <a:xfrm flipV="1">
            <a:off x="2054225" y="3719513"/>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7" name="Line 27"/>
          <p:cNvSpPr>
            <a:spLocks noChangeShapeType="1"/>
          </p:cNvSpPr>
          <p:nvPr/>
        </p:nvSpPr>
        <p:spPr bwMode="auto">
          <a:xfrm flipH="1">
            <a:off x="1560513" y="3730625"/>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8" name="Text Box 28"/>
          <p:cNvSpPr txBox="1">
            <a:spLocks noChangeArrowheads="1"/>
          </p:cNvSpPr>
          <p:nvPr/>
        </p:nvSpPr>
        <p:spPr bwMode="auto">
          <a:xfrm>
            <a:off x="968948" y="3907535"/>
            <a:ext cx="9259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800 </a:t>
            </a:r>
            <a:r>
              <a:rPr lang="en-US" dirty="0" err="1"/>
              <a:t>lb</a:t>
            </a:r>
            <a:endParaRPr lang="en-US" dirty="0"/>
          </a:p>
        </p:txBody>
      </p:sp>
      <p:sp>
        <p:nvSpPr>
          <p:cNvPr id="5149" name="Text Box 29"/>
          <p:cNvSpPr txBox="1">
            <a:spLocks noChangeArrowheads="1"/>
          </p:cNvSpPr>
          <p:nvPr/>
        </p:nvSpPr>
        <p:spPr bwMode="auto">
          <a:xfrm>
            <a:off x="712789" y="3369747"/>
            <a:ext cx="10556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1800 </a:t>
            </a:r>
            <a:r>
              <a:rPr lang="en-US" dirty="0" err="1"/>
              <a:t>lb</a:t>
            </a:r>
            <a:endParaRPr lang="en-US" dirty="0"/>
          </a:p>
        </p:txBody>
      </p:sp>
      <p:sp>
        <p:nvSpPr>
          <p:cNvPr id="5153" name="Line 33"/>
          <p:cNvSpPr>
            <a:spLocks noChangeShapeType="1"/>
          </p:cNvSpPr>
          <p:nvPr/>
        </p:nvSpPr>
        <p:spPr bwMode="auto">
          <a:xfrm>
            <a:off x="3543300" y="3627438"/>
            <a:ext cx="0" cy="4508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4" name="Line 34"/>
          <p:cNvSpPr>
            <a:spLocks noChangeShapeType="1"/>
          </p:cNvSpPr>
          <p:nvPr/>
        </p:nvSpPr>
        <p:spPr bwMode="auto">
          <a:xfrm>
            <a:off x="3605213" y="3760788"/>
            <a:ext cx="441325"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5" name="Arc 35"/>
          <p:cNvSpPr>
            <a:spLocks/>
          </p:cNvSpPr>
          <p:nvPr/>
        </p:nvSpPr>
        <p:spPr bwMode="auto">
          <a:xfrm>
            <a:off x="3649663" y="3587750"/>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6" name="Text Box 36"/>
          <p:cNvSpPr txBox="1">
            <a:spLocks noChangeArrowheads="1"/>
          </p:cNvSpPr>
          <p:nvPr/>
        </p:nvSpPr>
        <p:spPr bwMode="auto">
          <a:xfrm>
            <a:off x="4119563" y="356393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5157" name="Text Box 37"/>
          <p:cNvSpPr txBox="1">
            <a:spLocks noChangeArrowheads="1"/>
          </p:cNvSpPr>
          <p:nvPr/>
        </p:nvSpPr>
        <p:spPr bwMode="auto">
          <a:xfrm>
            <a:off x="3627438" y="3173413"/>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sp>
        <p:nvSpPr>
          <p:cNvPr id="5159" name="Text Box 39"/>
          <p:cNvSpPr txBox="1">
            <a:spLocks noChangeArrowheads="1"/>
          </p:cNvSpPr>
          <p:nvPr/>
        </p:nvSpPr>
        <p:spPr bwMode="auto">
          <a:xfrm>
            <a:off x="2454849" y="3951894"/>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 ft</a:t>
            </a:r>
          </a:p>
        </p:txBody>
      </p:sp>
      <p:sp>
        <p:nvSpPr>
          <p:cNvPr id="5160" name="Line 40"/>
          <p:cNvSpPr>
            <a:spLocks noChangeShapeType="1"/>
          </p:cNvSpPr>
          <p:nvPr/>
        </p:nvSpPr>
        <p:spPr bwMode="auto">
          <a:xfrm flipH="1">
            <a:off x="3452813" y="3554413"/>
            <a:ext cx="9525" cy="4111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1" name="Text Box 41"/>
          <p:cNvSpPr txBox="1">
            <a:spLocks noChangeArrowheads="1"/>
          </p:cNvSpPr>
          <p:nvPr/>
        </p:nvSpPr>
        <p:spPr bwMode="auto">
          <a:xfrm>
            <a:off x="3225800" y="32146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graphicFrame>
        <p:nvGraphicFramePr>
          <p:cNvPr id="5162" name="Object 42"/>
          <p:cNvGraphicFramePr>
            <a:graphicFrameLocks noChangeAspect="1"/>
          </p:cNvGraphicFramePr>
          <p:nvPr>
            <p:extLst>
              <p:ext uri="{D42A27DB-BD31-4B8C-83A1-F6EECF244321}">
                <p14:modId xmlns:p14="http://schemas.microsoft.com/office/powerpoint/2010/main" val="3292536738"/>
              </p:ext>
            </p:extLst>
          </p:nvPr>
        </p:nvGraphicFramePr>
        <p:xfrm>
          <a:off x="1544638" y="4595813"/>
          <a:ext cx="1266825" cy="1092200"/>
        </p:xfrm>
        <a:graphic>
          <a:graphicData uri="http://schemas.openxmlformats.org/presentationml/2006/ole">
            <mc:AlternateContent xmlns:mc="http://schemas.openxmlformats.org/markup-compatibility/2006">
              <mc:Choice xmlns:v="urn:schemas-microsoft-com:vml" Requires="v">
                <p:oleObj name="Equation" r:id="rId3" imgW="825480" imgH="711000" progId="Equation.DSMT4">
                  <p:embed/>
                </p:oleObj>
              </mc:Choice>
              <mc:Fallback>
                <p:oleObj name="Equation" r:id="rId3" imgW="825480" imgH="711000" progId="Equation.DSMT4">
                  <p:embed/>
                  <p:pic>
                    <p:nvPicPr>
                      <p:cNvPr id="0" name="Object 42"/>
                      <p:cNvPicPr>
                        <a:picLocks noChangeAspect="1" noChangeArrowheads="1"/>
                      </p:cNvPicPr>
                      <p:nvPr/>
                    </p:nvPicPr>
                    <p:blipFill>
                      <a:blip r:embed="rId4"/>
                      <a:srcRect/>
                      <a:stretch>
                        <a:fillRect/>
                      </a:stretch>
                    </p:blipFill>
                    <p:spPr bwMode="auto">
                      <a:xfrm>
                        <a:off x="1544638" y="4595813"/>
                        <a:ext cx="1266825"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163" name="Group 43"/>
          <p:cNvGrpSpPr>
            <a:grpSpLocks/>
          </p:cNvGrpSpPr>
          <p:nvPr/>
        </p:nvGrpSpPr>
        <p:grpSpPr bwMode="auto">
          <a:xfrm>
            <a:off x="5334000" y="4592638"/>
            <a:ext cx="336550" cy="366712"/>
            <a:chOff x="480" y="3326"/>
            <a:chExt cx="212" cy="231"/>
          </a:xfrm>
        </p:grpSpPr>
        <p:sp>
          <p:nvSpPr>
            <p:cNvPr id="5164" name="Arc 44"/>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5" name="Text Box 45"/>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pSp>
        <p:nvGrpSpPr>
          <p:cNvPr id="5166" name="Group 46"/>
          <p:cNvGrpSpPr>
            <a:grpSpLocks/>
          </p:cNvGrpSpPr>
          <p:nvPr/>
        </p:nvGrpSpPr>
        <p:grpSpPr bwMode="auto">
          <a:xfrm>
            <a:off x="1058863" y="4613275"/>
            <a:ext cx="328612" cy="366713"/>
            <a:chOff x="2324" y="2155"/>
            <a:chExt cx="207" cy="231"/>
          </a:xfrm>
        </p:grpSpPr>
        <p:sp>
          <p:nvSpPr>
            <p:cNvPr id="5167" name="Text Box 47"/>
            <p:cNvSpPr txBox="1">
              <a:spLocks noChangeArrowheads="1"/>
            </p:cNvSpPr>
            <p:nvPr/>
          </p:nvSpPr>
          <p:spPr bwMode="auto">
            <a:xfrm>
              <a:off x="2324" y="2155"/>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5168" name="Line 48"/>
            <p:cNvSpPr>
              <a:spLocks noChangeShapeType="1"/>
            </p:cNvSpPr>
            <p:nvPr/>
          </p:nvSpPr>
          <p:spPr bwMode="auto">
            <a:xfrm>
              <a:off x="2356" y="2349"/>
              <a:ext cx="1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169" name="Group 49"/>
          <p:cNvGrpSpPr>
            <a:grpSpLocks/>
          </p:cNvGrpSpPr>
          <p:nvPr/>
        </p:nvGrpSpPr>
        <p:grpSpPr bwMode="auto">
          <a:xfrm>
            <a:off x="3173413" y="4603750"/>
            <a:ext cx="317500" cy="366713"/>
            <a:chOff x="886" y="3236"/>
            <a:chExt cx="200" cy="231"/>
          </a:xfrm>
        </p:grpSpPr>
        <p:sp>
          <p:nvSpPr>
            <p:cNvPr id="5170" name="Line 50"/>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71" name="Text Box 51"/>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5172" name="Object 52"/>
          <p:cNvGraphicFramePr>
            <a:graphicFrameLocks noChangeAspect="1"/>
          </p:cNvGraphicFramePr>
          <p:nvPr>
            <p:extLst>
              <p:ext uri="{D42A27DB-BD31-4B8C-83A1-F6EECF244321}">
                <p14:modId xmlns:p14="http://schemas.microsoft.com/office/powerpoint/2010/main" val="3211108556"/>
              </p:ext>
            </p:extLst>
          </p:nvPr>
        </p:nvGraphicFramePr>
        <p:xfrm>
          <a:off x="3582988" y="4616450"/>
          <a:ext cx="1149350" cy="1109663"/>
        </p:xfrm>
        <a:graphic>
          <a:graphicData uri="http://schemas.openxmlformats.org/presentationml/2006/ole">
            <mc:AlternateContent xmlns:mc="http://schemas.openxmlformats.org/markup-compatibility/2006">
              <mc:Choice xmlns:v="urn:schemas-microsoft-com:vml" Requires="v">
                <p:oleObj name="Equation" r:id="rId5" imgW="736560" imgH="711000" progId="Equation.DSMT4">
                  <p:embed/>
                </p:oleObj>
              </mc:Choice>
              <mc:Fallback>
                <p:oleObj name="Equation" r:id="rId5" imgW="736560" imgH="711000" progId="Equation.DSMT4">
                  <p:embed/>
                  <p:pic>
                    <p:nvPicPr>
                      <p:cNvPr id="0" name="Object 52"/>
                      <p:cNvPicPr>
                        <a:picLocks noChangeAspect="1" noChangeArrowheads="1"/>
                      </p:cNvPicPr>
                      <p:nvPr/>
                    </p:nvPicPr>
                    <p:blipFill>
                      <a:blip r:embed="rId6"/>
                      <a:srcRect/>
                      <a:stretch>
                        <a:fillRect/>
                      </a:stretch>
                    </p:blipFill>
                    <p:spPr bwMode="auto">
                      <a:xfrm>
                        <a:off x="3582988" y="4616450"/>
                        <a:ext cx="1149350" cy="1109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3" name="Object 53"/>
          <p:cNvGraphicFramePr>
            <a:graphicFrameLocks noChangeAspect="1"/>
          </p:cNvGraphicFramePr>
          <p:nvPr>
            <p:extLst>
              <p:ext uri="{D42A27DB-BD31-4B8C-83A1-F6EECF244321}">
                <p14:modId xmlns:p14="http://schemas.microsoft.com/office/powerpoint/2010/main" val="3437533729"/>
              </p:ext>
            </p:extLst>
          </p:nvPr>
        </p:nvGraphicFramePr>
        <p:xfrm>
          <a:off x="5724525" y="4656138"/>
          <a:ext cx="1693863" cy="1116012"/>
        </p:xfrm>
        <a:graphic>
          <a:graphicData uri="http://schemas.openxmlformats.org/presentationml/2006/ole">
            <mc:AlternateContent xmlns:mc="http://schemas.openxmlformats.org/markup-compatibility/2006">
              <mc:Choice xmlns:v="urn:schemas-microsoft-com:vml" Requires="v">
                <p:oleObj name="Equation" r:id="rId7" imgW="1117440" imgH="736560" progId="Equation.DSMT4">
                  <p:embed/>
                </p:oleObj>
              </mc:Choice>
              <mc:Fallback>
                <p:oleObj name="Equation" r:id="rId7" imgW="1117440" imgH="736560" progId="Equation.DSMT4">
                  <p:embed/>
                  <p:pic>
                    <p:nvPicPr>
                      <p:cNvPr id="0" name="Object 53"/>
                      <p:cNvPicPr>
                        <a:picLocks noChangeAspect="1" noChangeArrowheads="1"/>
                      </p:cNvPicPr>
                      <p:nvPr/>
                    </p:nvPicPr>
                    <p:blipFill>
                      <a:blip r:embed="rId8"/>
                      <a:srcRect/>
                      <a:stretch>
                        <a:fillRect/>
                      </a:stretch>
                    </p:blipFill>
                    <p:spPr bwMode="auto">
                      <a:xfrm>
                        <a:off x="5724525" y="4656138"/>
                        <a:ext cx="1693863" cy="1116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74" name="Text Box 54"/>
          <p:cNvSpPr txBox="1">
            <a:spLocks noChangeArrowheads="1"/>
          </p:cNvSpPr>
          <p:nvPr/>
        </p:nvSpPr>
        <p:spPr bwMode="auto">
          <a:xfrm>
            <a:off x="3544888" y="401637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cxnSp>
        <p:nvCxnSpPr>
          <p:cNvPr id="3" name="Straight Connector 2">
            <a:extLst>
              <a:ext uri="{FF2B5EF4-FFF2-40B4-BE49-F238E27FC236}">
                <a16:creationId xmlns:a16="http://schemas.microsoft.com/office/drawing/2014/main" id="{D96C7386-E8AD-41CE-BDE8-3F9AB7E92471}"/>
              </a:ext>
            </a:extLst>
          </p:cNvPr>
          <p:cNvCxnSpPr/>
          <p:nvPr/>
        </p:nvCxnSpPr>
        <p:spPr>
          <a:xfrm>
            <a:off x="1656862" y="5772150"/>
            <a:ext cx="10238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CAC7DF94-AE12-43E3-96AC-650F0305CBFC}"/>
              </a:ext>
            </a:extLst>
          </p:cNvPr>
          <p:cNvCxnSpPr/>
          <p:nvPr/>
        </p:nvCxnSpPr>
        <p:spPr>
          <a:xfrm>
            <a:off x="3582988" y="5726113"/>
            <a:ext cx="100012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707FB6C-866A-42F3-B2AD-A49A848A1EB9}"/>
              </a:ext>
            </a:extLst>
          </p:cNvPr>
          <p:cNvCxnSpPr/>
          <p:nvPr/>
        </p:nvCxnSpPr>
        <p:spPr>
          <a:xfrm>
            <a:off x="5791200" y="5772150"/>
            <a:ext cx="146929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CAB1FF5C-779D-7090-F420-339807D560FF}"/>
              </a:ext>
            </a:extLst>
          </p:cNvPr>
          <p:cNvCxnSpPr>
            <a:cxnSpLocks/>
            <a:endCxn id="5160" idx="1"/>
          </p:cNvCxnSpPr>
          <p:nvPr/>
        </p:nvCxnSpPr>
        <p:spPr>
          <a:xfrm>
            <a:off x="2074863" y="3965575"/>
            <a:ext cx="1377950"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696913" y="123825"/>
            <a:ext cx="7893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These internal values depend on the location of the cut. For example, for a cut 0.5 ft to the right of the load:</a:t>
            </a:r>
          </a:p>
        </p:txBody>
      </p:sp>
      <p:sp>
        <p:nvSpPr>
          <p:cNvPr id="6149" name="Rectangle 5"/>
          <p:cNvSpPr>
            <a:spLocks noChangeArrowheads="1"/>
          </p:cNvSpPr>
          <p:nvPr/>
        </p:nvSpPr>
        <p:spPr bwMode="auto">
          <a:xfrm>
            <a:off x="2251075" y="1758950"/>
            <a:ext cx="2803525" cy="77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Text Box 6"/>
          <p:cNvSpPr txBox="1">
            <a:spLocks noChangeArrowheads="1"/>
          </p:cNvSpPr>
          <p:nvPr/>
        </p:nvSpPr>
        <p:spPr bwMode="auto">
          <a:xfrm>
            <a:off x="2095500" y="1235869"/>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A</a:t>
            </a:r>
          </a:p>
        </p:txBody>
      </p:sp>
      <p:sp>
        <p:nvSpPr>
          <p:cNvPr id="6152" name="Text Box 8"/>
          <p:cNvSpPr txBox="1">
            <a:spLocks noChangeArrowheads="1"/>
          </p:cNvSpPr>
          <p:nvPr/>
        </p:nvSpPr>
        <p:spPr bwMode="auto">
          <a:xfrm>
            <a:off x="3709988" y="852488"/>
            <a:ext cx="93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2400 lb</a:t>
            </a:r>
          </a:p>
        </p:txBody>
      </p:sp>
      <p:sp>
        <p:nvSpPr>
          <p:cNvPr id="6153" name="Line 9"/>
          <p:cNvSpPr>
            <a:spLocks noChangeShapeType="1"/>
          </p:cNvSpPr>
          <p:nvPr/>
        </p:nvSpPr>
        <p:spPr bwMode="auto">
          <a:xfrm>
            <a:off x="4500563" y="1954213"/>
            <a:ext cx="0" cy="461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5" name="Line 11"/>
          <p:cNvSpPr>
            <a:spLocks noChangeShapeType="1"/>
          </p:cNvSpPr>
          <p:nvPr/>
        </p:nvSpPr>
        <p:spPr bwMode="auto">
          <a:xfrm flipV="1">
            <a:off x="2260600" y="2232025"/>
            <a:ext cx="2228850"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6" name="Text Box 12"/>
          <p:cNvSpPr txBox="1">
            <a:spLocks noChangeArrowheads="1"/>
          </p:cNvSpPr>
          <p:nvPr/>
        </p:nvSpPr>
        <p:spPr bwMode="auto">
          <a:xfrm>
            <a:off x="3092450" y="2209800"/>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6157" name="Line 13"/>
          <p:cNvSpPr>
            <a:spLocks noChangeShapeType="1"/>
          </p:cNvSpPr>
          <p:nvPr/>
        </p:nvSpPr>
        <p:spPr bwMode="auto">
          <a:xfrm>
            <a:off x="4521200" y="2220913"/>
            <a:ext cx="533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8" name="Text Box 14"/>
          <p:cNvSpPr txBox="1">
            <a:spLocks noChangeArrowheads="1"/>
          </p:cNvSpPr>
          <p:nvPr/>
        </p:nvSpPr>
        <p:spPr bwMode="auto">
          <a:xfrm>
            <a:off x="4488736" y="2260217"/>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0.5 ft</a:t>
            </a:r>
          </a:p>
        </p:txBody>
      </p:sp>
      <p:sp>
        <p:nvSpPr>
          <p:cNvPr id="6159" name="Line 15"/>
          <p:cNvSpPr>
            <a:spLocks noChangeShapeType="1"/>
          </p:cNvSpPr>
          <p:nvPr/>
        </p:nvSpPr>
        <p:spPr bwMode="auto">
          <a:xfrm flipV="1">
            <a:off x="2259013" y="1830388"/>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Line 16"/>
          <p:cNvSpPr>
            <a:spLocks noChangeShapeType="1"/>
          </p:cNvSpPr>
          <p:nvPr/>
        </p:nvSpPr>
        <p:spPr bwMode="auto">
          <a:xfrm flipH="1">
            <a:off x="1765300" y="1841500"/>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1" name="Text Box 17"/>
          <p:cNvSpPr txBox="1">
            <a:spLocks noChangeArrowheads="1"/>
          </p:cNvSpPr>
          <p:nvPr/>
        </p:nvSpPr>
        <p:spPr bwMode="auto">
          <a:xfrm>
            <a:off x="1436693" y="2073275"/>
            <a:ext cx="8953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800 </a:t>
            </a:r>
            <a:r>
              <a:rPr lang="en-US" dirty="0" err="1"/>
              <a:t>lb</a:t>
            </a:r>
            <a:endParaRPr lang="en-US" dirty="0"/>
          </a:p>
        </p:txBody>
      </p:sp>
      <p:sp>
        <p:nvSpPr>
          <p:cNvPr id="6162" name="Text Box 18"/>
          <p:cNvSpPr txBox="1">
            <a:spLocks noChangeArrowheads="1"/>
          </p:cNvSpPr>
          <p:nvPr/>
        </p:nvSpPr>
        <p:spPr bwMode="auto">
          <a:xfrm>
            <a:off x="848517" y="1461056"/>
            <a:ext cx="10795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1800 </a:t>
            </a:r>
            <a:r>
              <a:rPr lang="en-US" dirty="0" err="1"/>
              <a:t>lb</a:t>
            </a:r>
            <a:endParaRPr lang="en-US" dirty="0"/>
          </a:p>
        </p:txBody>
      </p:sp>
      <p:sp>
        <p:nvSpPr>
          <p:cNvPr id="6165" name="Line 21"/>
          <p:cNvSpPr>
            <a:spLocks noChangeShapeType="1"/>
          </p:cNvSpPr>
          <p:nvPr/>
        </p:nvSpPr>
        <p:spPr bwMode="auto">
          <a:xfrm>
            <a:off x="4500563" y="1184275"/>
            <a:ext cx="0" cy="5746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6" name="Line 22"/>
          <p:cNvSpPr>
            <a:spLocks noChangeShapeType="1"/>
          </p:cNvSpPr>
          <p:nvPr/>
        </p:nvSpPr>
        <p:spPr bwMode="auto">
          <a:xfrm flipV="1">
            <a:off x="4016375" y="1800225"/>
            <a:ext cx="484188" cy="95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7" name="Text Box 23"/>
          <p:cNvSpPr txBox="1">
            <a:spLocks noChangeArrowheads="1"/>
          </p:cNvSpPr>
          <p:nvPr/>
        </p:nvSpPr>
        <p:spPr bwMode="auto">
          <a:xfrm>
            <a:off x="3595688" y="137795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1800 lb</a:t>
            </a:r>
          </a:p>
        </p:txBody>
      </p:sp>
      <p:sp>
        <p:nvSpPr>
          <p:cNvPr id="6168" name="Line 24"/>
          <p:cNvSpPr>
            <a:spLocks noChangeShapeType="1"/>
          </p:cNvSpPr>
          <p:nvPr/>
        </p:nvSpPr>
        <p:spPr bwMode="auto">
          <a:xfrm flipH="1">
            <a:off x="5033963" y="1468438"/>
            <a:ext cx="20637" cy="87471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9" name="Text Box 25"/>
          <p:cNvSpPr txBox="1">
            <a:spLocks noChangeArrowheads="1"/>
          </p:cNvSpPr>
          <p:nvPr/>
        </p:nvSpPr>
        <p:spPr bwMode="auto">
          <a:xfrm>
            <a:off x="4900613" y="11493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P</a:t>
            </a:r>
          </a:p>
        </p:txBody>
      </p:sp>
      <p:sp>
        <p:nvSpPr>
          <p:cNvPr id="6170" name="Line 26"/>
          <p:cNvSpPr>
            <a:spLocks noChangeShapeType="1"/>
          </p:cNvSpPr>
          <p:nvPr/>
        </p:nvSpPr>
        <p:spPr bwMode="auto">
          <a:xfrm>
            <a:off x="5124450" y="1655763"/>
            <a:ext cx="0" cy="4508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1" name="Line 27"/>
          <p:cNvSpPr>
            <a:spLocks noChangeShapeType="1"/>
          </p:cNvSpPr>
          <p:nvPr/>
        </p:nvSpPr>
        <p:spPr bwMode="auto">
          <a:xfrm>
            <a:off x="5186363" y="1789113"/>
            <a:ext cx="441325"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2" name="Arc 28"/>
          <p:cNvSpPr>
            <a:spLocks/>
          </p:cNvSpPr>
          <p:nvPr/>
        </p:nvSpPr>
        <p:spPr bwMode="auto">
          <a:xfrm>
            <a:off x="5230813" y="1616075"/>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3" name="Text Box 29"/>
          <p:cNvSpPr txBox="1">
            <a:spLocks noChangeArrowheads="1"/>
          </p:cNvSpPr>
          <p:nvPr/>
        </p:nvSpPr>
        <p:spPr bwMode="auto">
          <a:xfrm>
            <a:off x="5700713" y="1592263"/>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6174" name="Text Box 30"/>
          <p:cNvSpPr txBox="1">
            <a:spLocks noChangeArrowheads="1"/>
          </p:cNvSpPr>
          <p:nvPr/>
        </p:nvSpPr>
        <p:spPr bwMode="auto">
          <a:xfrm>
            <a:off x="5208588" y="120173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graphicFrame>
        <p:nvGraphicFramePr>
          <p:cNvPr id="6175" name="Object 31"/>
          <p:cNvGraphicFramePr>
            <a:graphicFrameLocks noChangeAspect="1"/>
          </p:cNvGraphicFramePr>
          <p:nvPr>
            <p:extLst>
              <p:ext uri="{D42A27DB-BD31-4B8C-83A1-F6EECF244321}">
                <p14:modId xmlns:p14="http://schemas.microsoft.com/office/powerpoint/2010/main" val="1004294933"/>
              </p:ext>
            </p:extLst>
          </p:nvPr>
        </p:nvGraphicFramePr>
        <p:xfrm>
          <a:off x="646113" y="2952750"/>
          <a:ext cx="1911350" cy="1092200"/>
        </p:xfrm>
        <a:graphic>
          <a:graphicData uri="http://schemas.openxmlformats.org/presentationml/2006/ole">
            <mc:AlternateContent xmlns:mc="http://schemas.openxmlformats.org/markup-compatibility/2006">
              <mc:Choice xmlns:v="urn:schemas-microsoft-com:vml" Requires="v">
                <p:oleObj name="Equation" r:id="rId3" imgW="1244520" imgH="711000" progId="Equation.DSMT4">
                  <p:embed/>
                </p:oleObj>
              </mc:Choice>
              <mc:Fallback>
                <p:oleObj name="Equation" r:id="rId3" imgW="1244520" imgH="711000" progId="Equation.DSMT4">
                  <p:embed/>
                  <p:pic>
                    <p:nvPicPr>
                      <p:cNvPr id="0" name="Object 31"/>
                      <p:cNvPicPr>
                        <a:picLocks noChangeAspect="1" noChangeArrowheads="1"/>
                      </p:cNvPicPr>
                      <p:nvPr/>
                    </p:nvPicPr>
                    <p:blipFill>
                      <a:blip r:embed="rId4"/>
                      <a:srcRect/>
                      <a:stretch>
                        <a:fillRect/>
                      </a:stretch>
                    </p:blipFill>
                    <p:spPr bwMode="auto">
                      <a:xfrm>
                        <a:off x="646113" y="2952750"/>
                        <a:ext cx="1911350"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176" name="Group 32"/>
          <p:cNvGrpSpPr>
            <a:grpSpLocks/>
          </p:cNvGrpSpPr>
          <p:nvPr/>
        </p:nvGrpSpPr>
        <p:grpSpPr bwMode="auto">
          <a:xfrm>
            <a:off x="5251450" y="2978150"/>
            <a:ext cx="336550" cy="366713"/>
            <a:chOff x="480" y="3326"/>
            <a:chExt cx="212" cy="231"/>
          </a:xfrm>
        </p:grpSpPr>
        <p:sp>
          <p:nvSpPr>
            <p:cNvPr id="6177" name="Arc 33"/>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8" name="Text Box 34"/>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pSp>
        <p:nvGrpSpPr>
          <p:cNvPr id="6179" name="Group 35"/>
          <p:cNvGrpSpPr>
            <a:grpSpLocks/>
          </p:cNvGrpSpPr>
          <p:nvPr/>
        </p:nvGrpSpPr>
        <p:grpSpPr bwMode="auto">
          <a:xfrm>
            <a:off x="266700" y="2949575"/>
            <a:ext cx="328613" cy="366713"/>
            <a:chOff x="2324" y="2155"/>
            <a:chExt cx="207" cy="231"/>
          </a:xfrm>
        </p:grpSpPr>
        <p:sp>
          <p:nvSpPr>
            <p:cNvPr id="6180" name="Text Box 36"/>
            <p:cNvSpPr txBox="1">
              <a:spLocks noChangeArrowheads="1"/>
            </p:cNvSpPr>
            <p:nvPr/>
          </p:nvSpPr>
          <p:spPr bwMode="auto">
            <a:xfrm>
              <a:off x="2324" y="2155"/>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6181" name="Line 37"/>
            <p:cNvSpPr>
              <a:spLocks noChangeShapeType="1"/>
            </p:cNvSpPr>
            <p:nvPr/>
          </p:nvSpPr>
          <p:spPr bwMode="auto">
            <a:xfrm>
              <a:off x="2356" y="2349"/>
              <a:ext cx="1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6182" name="Group 38"/>
          <p:cNvGrpSpPr>
            <a:grpSpLocks/>
          </p:cNvGrpSpPr>
          <p:nvPr/>
        </p:nvGrpSpPr>
        <p:grpSpPr bwMode="auto">
          <a:xfrm>
            <a:off x="2597150" y="2960688"/>
            <a:ext cx="317500" cy="366712"/>
            <a:chOff x="886" y="3236"/>
            <a:chExt cx="200" cy="231"/>
          </a:xfrm>
        </p:grpSpPr>
        <p:sp>
          <p:nvSpPr>
            <p:cNvPr id="6183" name="Line 39"/>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4" name="Text Box 40"/>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6185" name="Object 41"/>
          <p:cNvGraphicFramePr>
            <a:graphicFrameLocks noChangeAspect="1"/>
          </p:cNvGraphicFramePr>
          <p:nvPr>
            <p:extLst>
              <p:ext uri="{D42A27DB-BD31-4B8C-83A1-F6EECF244321}">
                <p14:modId xmlns:p14="http://schemas.microsoft.com/office/powerpoint/2010/main" val="353953738"/>
              </p:ext>
            </p:extLst>
          </p:nvPr>
        </p:nvGraphicFramePr>
        <p:xfrm>
          <a:off x="3040063" y="2982913"/>
          <a:ext cx="1824037" cy="1109662"/>
        </p:xfrm>
        <a:graphic>
          <a:graphicData uri="http://schemas.openxmlformats.org/presentationml/2006/ole">
            <mc:AlternateContent xmlns:mc="http://schemas.openxmlformats.org/markup-compatibility/2006">
              <mc:Choice xmlns:v="urn:schemas-microsoft-com:vml" Requires="v">
                <p:oleObj name="Equation" r:id="rId5" imgW="1168200" imgH="711000" progId="Equation.DSMT4">
                  <p:embed/>
                </p:oleObj>
              </mc:Choice>
              <mc:Fallback>
                <p:oleObj name="Equation" r:id="rId5" imgW="1168200" imgH="711000" progId="Equation.DSMT4">
                  <p:embed/>
                  <p:pic>
                    <p:nvPicPr>
                      <p:cNvPr id="0" name="Object 41"/>
                      <p:cNvPicPr>
                        <a:picLocks noChangeAspect="1" noChangeArrowheads="1"/>
                      </p:cNvPicPr>
                      <p:nvPr/>
                    </p:nvPicPr>
                    <p:blipFill>
                      <a:blip r:embed="rId6"/>
                      <a:srcRect/>
                      <a:stretch>
                        <a:fillRect/>
                      </a:stretch>
                    </p:blipFill>
                    <p:spPr bwMode="auto">
                      <a:xfrm>
                        <a:off x="3040063" y="2982913"/>
                        <a:ext cx="1824037" cy="1109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86" name="Object 42"/>
          <p:cNvGraphicFramePr>
            <a:graphicFrameLocks noChangeAspect="1"/>
          </p:cNvGraphicFramePr>
          <p:nvPr>
            <p:extLst>
              <p:ext uri="{D42A27DB-BD31-4B8C-83A1-F6EECF244321}">
                <p14:modId xmlns:p14="http://schemas.microsoft.com/office/powerpoint/2010/main" val="2325688784"/>
              </p:ext>
            </p:extLst>
          </p:nvPr>
        </p:nvGraphicFramePr>
        <p:xfrm>
          <a:off x="5827713" y="2992438"/>
          <a:ext cx="3197225" cy="1116012"/>
        </p:xfrm>
        <a:graphic>
          <a:graphicData uri="http://schemas.openxmlformats.org/presentationml/2006/ole">
            <mc:AlternateContent xmlns:mc="http://schemas.openxmlformats.org/markup-compatibility/2006">
              <mc:Choice xmlns:v="urn:schemas-microsoft-com:vml" Requires="v">
                <p:oleObj name="Equation" r:id="rId7" imgW="2108160" imgH="736560" progId="Equation.DSMT4">
                  <p:embed/>
                </p:oleObj>
              </mc:Choice>
              <mc:Fallback>
                <p:oleObj name="Equation" r:id="rId7" imgW="2108160" imgH="736560" progId="Equation.DSMT4">
                  <p:embed/>
                  <p:pic>
                    <p:nvPicPr>
                      <p:cNvPr id="0" name="Object 42"/>
                      <p:cNvPicPr>
                        <a:picLocks noChangeAspect="1" noChangeArrowheads="1"/>
                      </p:cNvPicPr>
                      <p:nvPr/>
                    </p:nvPicPr>
                    <p:blipFill>
                      <a:blip r:embed="rId8"/>
                      <a:srcRect/>
                      <a:stretch>
                        <a:fillRect/>
                      </a:stretch>
                    </p:blipFill>
                    <p:spPr bwMode="auto">
                      <a:xfrm>
                        <a:off x="5827713" y="2992438"/>
                        <a:ext cx="3197225" cy="1116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87" name="Text Box 43"/>
          <p:cNvSpPr txBox="1">
            <a:spLocks noChangeArrowheads="1"/>
          </p:cNvSpPr>
          <p:nvPr/>
        </p:nvSpPr>
        <p:spPr bwMode="auto">
          <a:xfrm>
            <a:off x="483394" y="4227513"/>
            <a:ext cx="83200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Note that if we had looked at equilibrium of the section to the right of the cut, we would get the same values: </a:t>
            </a:r>
          </a:p>
        </p:txBody>
      </p:sp>
      <p:sp>
        <p:nvSpPr>
          <p:cNvPr id="6188" name="Rectangle 44"/>
          <p:cNvSpPr>
            <a:spLocks noChangeArrowheads="1"/>
          </p:cNvSpPr>
          <p:nvPr/>
        </p:nvSpPr>
        <p:spPr bwMode="auto">
          <a:xfrm>
            <a:off x="2959100" y="5435600"/>
            <a:ext cx="1006475"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9" name="Line 45"/>
          <p:cNvSpPr>
            <a:spLocks noChangeShapeType="1"/>
          </p:cNvSpPr>
          <p:nvPr/>
        </p:nvSpPr>
        <p:spPr bwMode="auto">
          <a:xfrm flipV="1">
            <a:off x="3965575" y="5557838"/>
            <a:ext cx="0" cy="411162"/>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0" name="Text Box 46"/>
          <p:cNvSpPr txBox="1">
            <a:spLocks noChangeArrowheads="1"/>
          </p:cNvSpPr>
          <p:nvPr/>
        </p:nvSpPr>
        <p:spPr bwMode="auto">
          <a:xfrm>
            <a:off x="4089400" y="5578475"/>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1600 </a:t>
            </a:r>
            <a:r>
              <a:rPr lang="en-US" dirty="0" err="1"/>
              <a:t>lb</a:t>
            </a:r>
            <a:endParaRPr lang="en-US" dirty="0"/>
          </a:p>
        </p:txBody>
      </p:sp>
      <p:sp>
        <p:nvSpPr>
          <p:cNvPr id="6191" name="Line 47"/>
          <p:cNvSpPr>
            <a:spLocks noChangeShapeType="1"/>
          </p:cNvSpPr>
          <p:nvPr/>
        </p:nvSpPr>
        <p:spPr bwMode="auto">
          <a:xfrm>
            <a:off x="2959100" y="5146675"/>
            <a:ext cx="0" cy="7302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2" name="Text Box 48"/>
          <p:cNvSpPr txBox="1">
            <a:spLocks noChangeArrowheads="1"/>
          </p:cNvSpPr>
          <p:nvPr/>
        </p:nvSpPr>
        <p:spPr bwMode="auto">
          <a:xfrm>
            <a:off x="3092450" y="5721905"/>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1.5 ft</a:t>
            </a:r>
          </a:p>
        </p:txBody>
      </p:sp>
      <p:sp>
        <p:nvSpPr>
          <p:cNvPr id="6194" name="Line 50"/>
          <p:cNvSpPr>
            <a:spLocks noChangeShapeType="1"/>
          </p:cNvSpPr>
          <p:nvPr/>
        </p:nvSpPr>
        <p:spPr bwMode="auto">
          <a:xfrm flipV="1">
            <a:off x="2876550" y="5300663"/>
            <a:ext cx="0" cy="401637"/>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5" name="Line 51"/>
          <p:cNvSpPr>
            <a:spLocks noChangeShapeType="1"/>
          </p:cNvSpPr>
          <p:nvPr/>
        </p:nvSpPr>
        <p:spPr bwMode="auto">
          <a:xfrm flipH="1">
            <a:off x="2290763" y="5527675"/>
            <a:ext cx="461962"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6" name="Arc 52"/>
          <p:cNvSpPr>
            <a:spLocks/>
          </p:cNvSpPr>
          <p:nvPr/>
        </p:nvSpPr>
        <p:spPr bwMode="auto">
          <a:xfrm flipH="1">
            <a:off x="2509838" y="5354638"/>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7" name="Text Box 53"/>
          <p:cNvSpPr txBox="1">
            <a:spLocks noChangeArrowheads="1"/>
          </p:cNvSpPr>
          <p:nvPr/>
        </p:nvSpPr>
        <p:spPr bwMode="auto">
          <a:xfrm>
            <a:off x="1982788" y="5300663"/>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6198" name="Text Box 54"/>
          <p:cNvSpPr txBox="1">
            <a:spLocks noChangeArrowheads="1"/>
          </p:cNvSpPr>
          <p:nvPr/>
        </p:nvSpPr>
        <p:spPr bwMode="auto">
          <a:xfrm>
            <a:off x="2641600" y="571182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sp>
        <p:nvSpPr>
          <p:cNvPr id="6199" name="Text Box 55"/>
          <p:cNvSpPr txBox="1">
            <a:spLocks noChangeArrowheads="1"/>
          </p:cNvSpPr>
          <p:nvPr/>
        </p:nvSpPr>
        <p:spPr bwMode="auto">
          <a:xfrm>
            <a:off x="2425700" y="491013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sp>
        <p:nvSpPr>
          <p:cNvPr id="6200" name="Text Box 56"/>
          <p:cNvSpPr txBox="1">
            <a:spLocks noChangeArrowheads="1"/>
          </p:cNvSpPr>
          <p:nvPr/>
        </p:nvSpPr>
        <p:spPr bwMode="auto">
          <a:xfrm>
            <a:off x="5148263" y="20129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sp>
        <p:nvSpPr>
          <p:cNvPr id="6201" name="Text Box 57"/>
          <p:cNvSpPr txBox="1">
            <a:spLocks noChangeArrowheads="1"/>
          </p:cNvSpPr>
          <p:nvPr/>
        </p:nvSpPr>
        <p:spPr bwMode="auto">
          <a:xfrm>
            <a:off x="2935532" y="49212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P</a:t>
            </a:r>
          </a:p>
        </p:txBody>
      </p:sp>
      <p:sp>
        <p:nvSpPr>
          <p:cNvPr id="2" name="TextBox 1">
            <a:extLst>
              <a:ext uri="{FF2B5EF4-FFF2-40B4-BE49-F238E27FC236}">
                <a16:creationId xmlns:a16="http://schemas.microsoft.com/office/drawing/2014/main" id="{B2A310C4-C342-4EAF-B374-88F27E839722}"/>
              </a:ext>
            </a:extLst>
          </p:cNvPr>
          <p:cNvSpPr txBox="1"/>
          <p:nvPr/>
        </p:nvSpPr>
        <p:spPr>
          <a:xfrm>
            <a:off x="3889265" y="4924248"/>
            <a:ext cx="338554" cy="369332"/>
          </a:xfrm>
          <a:prstGeom prst="rect">
            <a:avLst/>
          </a:prstGeom>
          <a:noFill/>
        </p:spPr>
        <p:txBody>
          <a:bodyPr wrap="none" rtlCol="0">
            <a:spAutoFit/>
          </a:bodyPr>
          <a:lstStyle/>
          <a:p>
            <a:r>
              <a:rPr lang="en-US" dirty="0"/>
              <a:t>B</a:t>
            </a:r>
          </a:p>
        </p:txBody>
      </p:sp>
      <p:cxnSp>
        <p:nvCxnSpPr>
          <p:cNvPr id="4" name="Straight Connector 3">
            <a:extLst>
              <a:ext uri="{FF2B5EF4-FFF2-40B4-BE49-F238E27FC236}">
                <a16:creationId xmlns:a16="http://schemas.microsoft.com/office/drawing/2014/main" id="{6AE2979F-6D65-4867-A089-33F240479FA5}"/>
              </a:ext>
            </a:extLst>
          </p:cNvPr>
          <p:cNvCxnSpPr/>
          <p:nvPr/>
        </p:nvCxnSpPr>
        <p:spPr>
          <a:xfrm>
            <a:off x="595313" y="4034692"/>
            <a:ext cx="90487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D5B2162-3A4B-4C9F-9C9C-0C827F1C852F}"/>
              </a:ext>
            </a:extLst>
          </p:cNvPr>
          <p:cNvCxnSpPr/>
          <p:nvPr/>
        </p:nvCxnSpPr>
        <p:spPr>
          <a:xfrm>
            <a:off x="3040063" y="4108450"/>
            <a:ext cx="138344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B44DAA9-1E80-4551-9F09-544ACF9F302E}"/>
              </a:ext>
            </a:extLst>
          </p:cNvPr>
          <p:cNvCxnSpPr>
            <a:endCxn id="6186" idx="2"/>
          </p:cNvCxnSpPr>
          <p:nvPr/>
        </p:nvCxnSpPr>
        <p:spPr>
          <a:xfrm>
            <a:off x="5827713" y="4108450"/>
            <a:ext cx="159861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BC3D6D79-6A38-79B3-55E6-7A16EC71DA87}"/>
              </a:ext>
            </a:extLst>
          </p:cNvPr>
          <p:cNvCxnSpPr/>
          <p:nvPr/>
        </p:nvCxnSpPr>
        <p:spPr>
          <a:xfrm>
            <a:off x="2959100" y="5702300"/>
            <a:ext cx="948208" cy="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966788" y="338138"/>
            <a:ext cx="7802562"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previous examples showed the values of the internal reactions at specific locations. In general, these values change with location so they are really functions of the distance x of the cut to the right of A. By letting this distance be arbitrary, we can obtain the internal force and moment distributions as a function of x. </a:t>
            </a:r>
          </a:p>
          <a:p>
            <a:endParaRPr lang="en-US" dirty="0"/>
          </a:p>
          <a:p>
            <a:r>
              <a:rPr lang="en-US" dirty="0"/>
              <a:t>Note, however, whenever the loading causes the free body diagram to change, these functions will also change their form. In this case we have, for 0 &lt; x &lt; 4 ft</a:t>
            </a:r>
          </a:p>
        </p:txBody>
      </p:sp>
      <p:sp>
        <p:nvSpPr>
          <p:cNvPr id="7173" name="Rectangle 5"/>
          <p:cNvSpPr>
            <a:spLocks noChangeArrowheads="1"/>
          </p:cNvSpPr>
          <p:nvPr/>
        </p:nvSpPr>
        <p:spPr bwMode="auto">
          <a:xfrm>
            <a:off x="2074863" y="3708400"/>
            <a:ext cx="1377950" cy="88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4" name="Text Box 6"/>
          <p:cNvSpPr txBox="1">
            <a:spLocks noChangeArrowheads="1"/>
          </p:cNvSpPr>
          <p:nvPr/>
        </p:nvSpPr>
        <p:spPr bwMode="auto">
          <a:xfrm>
            <a:off x="1789113" y="320357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7175" name="Line 7"/>
          <p:cNvSpPr>
            <a:spLocks noChangeShapeType="1"/>
          </p:cNvSpPr>
          <p:nvPr/>
        </p:nvSpPr>
        <p:spPr bwMode="auto">
          <a:xfrm flipV="1">
            <a:off x="2054225" y="3719513"/>
            <a:ext cx="0" cy="3905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6" name="Line 8"/>
          <p:cNvSpPr>
            <a:spLocks noChangeShapeType="1"/>
          </p:cNvSpPr>
          <p:nvPr/>
        </p:nvSpPr>
        <p:spPr bwMode="auto">
          <a:xfrm flipH="1">
            <a:off x="1560513" y="3730625"/>
            <a:ext cx="4318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7" name="Text Box 9"/>
          <p:cNvSpPr txBox="1">
            <a:spLocks noChangeArrowheads="1"/>
          </p:cNvSpPr>
          <p:nvPr/>
        </p:nvSpPr>
        <p:spPr bwMode="auto">
          <a:xfrm>
            <a:off x="1178486" y="3919538"/>
            <a:ext cx="93083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800 </a:t>
            </a:r>
            <a:r>
              <a:rPr lang="en-US" dirty="0" err="1"/>
              <a:t>lb</a:t>
            </a:r>
            <a:endParaRPr lang="en-US" dirty="0"/>
          </a:p>
        </p:txBody>
      </p:sp>
      <p:sp>
        <p:nvSpPr>
          <p:cNvPr id="7178" name="Text Box 10"/>
          <p:cNvSpPr txBox="1">
            <a:spLocks noChangeArrowheads="1"/>
          </p:cNvSpPr>
          <p:nvPr/>
        </p:nvSpPr>
        <p:spPr bwMode="auto">
          <a:xfrm>
            <a:off x="705645" y="3322916"/>
            <a:ext cx="10144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1800 </a:t>
            </a:r>
            <a:r>
              <a:rPr lang="en-US" dirty="0" err="1"/>
              <a:t>lb</a:t>
            </a:r>
            <a:endParaRPr lang="en-US" dirty="0"/>
          </a:p>
        </p:txBody>
      </p:sp>
      <p:sp>
        <p:nvSpPr>
          <p:cNvPr id="7179" name="Line 11"/>
          <p:cNvSpPr>
            <a:spLocks noChangeShapeType="1"/>
          </p:cNvSpPr>
          <p:nvPr/>
        </p:nvSpPr>
        <p:spPr bwMode="auto">
          <a:xfrm>
            <a:off x="3543300" y="3627438"/>
            <a:ext cx="0" cy="4508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12"/>
          <p:cNvSpPr>
            <a:spLocks noChangeShapeType="1"/>
          </p:cNvSpPr>
          <p:nvPr/>
        </p:nvSpPr>
        <p:spPr bwMode="auto">
          <a:xfrm>
            <a:off x="3605213" y="3760788"/>
            <a:ext cx="441325"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Arc 13"/>
          <p:cNvSpPr>
            <a:spLocks/>
          </p:cNvSpPr>
          <p:nvPr/>
        </p:nvSpPr>
        <p:spPr bwMode="auto">
          <a:xfrm>
            <a:off x="3649663" y="3587750"/>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2" name="Text Box 14"/>
          <p:cNvSpPr txBox="1">
            <a:spLocks noChangeArrowheads="1"/>
          </p:cNvSpPr>
          <p:nvPr/>
        </p:nvSpPr>
        <p:spPr bwMode="auto">
          <a:xfrm>
            <a:off x="4119563" y="3563938"/>
            <a:ext cx="61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N(x)</a:t>
            </a:r>
          </a:p>
        </p:txBody>
      </p:sp>
      <p:sp>
        <p:nvSpPr>
          <p:cNvPr id="7183" name="Text Box 15"/>
          <p:cNvSpPr txBox="1">
            <a:spLocks noChangeArrowheads="1"/>
          </p:cNvSpPr>
          <p:nvPr/>
        </p:nvSpPr>
        <p:spPr bwMode="auto">
          <a:xfrm>
            <a:off x="3627438" y="3173413"/>
            <a:ext cx="641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M(x)</a:t>
            </a:r>
          </a:p>
        </p:txBody>
      </p:sp>
      <p:sp>
        <p:nvSpPr>
          <p:cNvPr id="7184" name="Text Box 16"/>
          <p:cNvSpPr txBox="1">
            <a:spLocks noChangeArrowheads="1"/>
          </p:cNvSpPr>
          <p:nvPr/>
        </p:nvSpPr>
        <p:spPr bwMode="auto">
          <a:xfrm>
            <a:off x="2609850" y="384175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7185" name="Line 17"/>
          <p:cNvSpPr>
            <a:spLocks noChangeShapeType="1"/>
          </p:cNvSpPr>
          <p:nvPr/>
        </p:nvSpPr>
        <p:spPr bwMode="auto">
          <a:xfrm flipH="1">
            <a:off x="3452813" y="3554413"/>
            <a:ext cx="9525" cy="4111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6" name="Text Box 18"/>
          <p:cNvSpPr txBox="1">
            <a:spLocks noChangeArrowheads="1"/>
          </p:cNvSpPr>
          <p:nvPr/>
        </p:nvSpPr>
        <p:spPr bwMode="auto">
          <a:xfrm>
            <a:off x="3317875" y="31638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7187" name="Text Box 19"/>
          <p:cNvSpPr txBox="1">
            <a:spLocks noChangeArrowheads="1"/>
          </p:cNvSpPr>
          <p:nvPr/>
        </p:nvSpPr>
        <p:spPr bwMode="auto">
          <a:xfrm>
            <a:off x="3544888" y="4016375"/>
            <a:ext cx="60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V(x)</a:t>
            </a:r>
          </a:p>
        </p:txBody>
      </p:sp>
      <p:sp>
        <p:nvSpPr>
          <p:cNvPr id="7188" name="Line 20"/>
          <p:cNvSpPr>
            <a:spLocks noChangeShapeType="1"/>
          </p:cNvSpPr>
          <p:nvPr/>
        </p:nvSpPr>
        <p:spPr bwMode="auto">
          <a:xfrm flipV="1">
            <a:off x="2074863" y="3894138"/>
            <a:ext cx="1336675" cy="9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7189" name="Object 21"/>
          <p:cNvGraphicFramePr>
            <a:graphicFrameLocks noChangeAspect="1"/>
          </p:cNvGraphicFramePr>
          <p:nvPr>
            <p:extLst>
              <p:ext uri="{D42A27DB-BD31-4B8C-83A1-F6EECF244321}">
                <p14:modId xmlns:p14="http://schemas.microsoft.com/office/powerpoint/2010/main" val="683648880"/>
              </p:ext>
            </p:extLst>
          </p:nvPr>
        </p:nvGraphicFramePr>
        <p:xfrm>
          <a:off x="1379538" y="4557713"/>
          <a:ext cx="1598612" cy="1169987"/>
        </p:xfrm>
        <a:graphic>
          <a:graphicData uri="http://schemas.openxmlformats.org/presentationml/2006/ole">
            <mc:AlternateContent xmlns:mc="http://schemas.openxmlformats.org/markup-compatibility/2006">
              <mc:Choice xmlns:v="urn:schemas-microsoft-com:vml" Requires="v">
                <p:oleObj name="Equation" r:id="rId3" imgW="1041120" imgH="761760" progId="Equation.DSMT4">
                  <p:embed/>
                </p:oleObj>
              </mc:Choice>
              <mc:Fallback>
                <p:oleObj name="Equation" r:id="rId3" imgW="1041120" imgH="761760" progId="Equation.DSMT4">
                  <p:embed/>
                  <p:pic>
                    <p:nvPicPr>
                      <p:cNvPr id="0" name="Object 21"/>
                      <p:cNvPicPr>
                        <a:picLocks noChangeAspect="1" noChangeArrowheads="1"/>
                      </p:cNvPicPr>
                      <p:nvPr/>
                    </p:nvPicPr>
                    <p:blipFill>
                      <a:blip r:embed="rId4"/>
                      <a:srcRect/>
                      <a:stretch>
                        <a:fillRect/>
                      </a:stretch>
                    </p:blipFill>
                    <p:spPr bwMode="auto">
                      <a:xfrm>
                        <a:off x="1379538" y="4557713"/>
                        <a:ext cx="1598612" cy="1169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7190" name="Group 22"/>
          <p:cNvGrpSpPr>
            <a:grpSpLocks/>
          </p:cNvGrpSpPr>
          <p:nvPr/>
        </p:nvGrpSpPr>
        <p:grpSpPr bwMode="auto">
          <a:xfrm>
            <a:off x="5334000" y="4592638"/>
            <a:ext cx="336550" cy="366712"/>
            <a:chOff x="480" y="3326"/>
            <a:chExt cx="212" cy="231"/>
          </a:xfrm>
        </p:grpSpPr>
        <p:sp>
          <p:nvSpPr>
            <p:cNvPr id="7191" name="Arc 23"/>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2" name="Text Box 24"/>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pSp>
        <p:nvGrpSpPr>
          <p:cNvPr id="7193" name="Group 25"/>
          <p:cNvGrpSpPr>
            <a:grpSpLocks/>
          </p:cNvGrpSpPr>
          <p:nvPr/>
        </p:nvGrpSpPr>
        <p:grpSpPr bwMode="auto">
          <a:xfrm>
            <a:off x="833438" y="4603750"/>
            <a:ext cx="328612" cy="366713"/>
            <a:chOff x="2324" y="2155"/>
            <a:chExt cx="207" cy="231"/>
          </a:xfrm>
        </p:grpSpPr>
        <p:sp>
          <p:nvSpPr>
            <p:cNvPr id="7194" name="Text Box 26"/>
            <p:cNvSpPr txBox="1">
              <a:spLocks noChangeArrowheads="1"/>
            </p:cNvSpPr>
            <p:nvPr/>
          </p:nvSpPr>
          <p:spPr bwMode="auto">
            <a:xfrm>
              <a:off x="2324" y="2155"/>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7195" name="Line 27"/>
            <p:cNvSpPr>
              <a:spLocks noChangeShapeType="1"/>
            </p:cNvSpPr>
            <p:nvPr/>
          </p:nvSpPr>
          <p:spPr bwMode="auto">
            <a:xfrm>
              <a:off x="2356" y="2349"/>
              <a:ext cx="1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196" name="Group 28"/>
          <p:cNvGrpSpPr>
            <a:grpSpLocks/>
          </p:cNvGrpSpPr>
          <p:nvPr/>
        </p:nvGrpSpPr>
        <p:grpSpPr bwMode="auto">
          <a:xfrm>
            <a:off x="3173413" y="4603750"/>
            <a:ext cx="317500" cy="366713"/>
            <a:chOff x="886" y="3236"/>
            <a:chExt cx="200" cy="231"/>
          </a:xfrm>
        </p:grpSpPr>
        <p:sp>
          <p:nvSpPr>
            <p:cNvPr id="7197" name="Line 29"/>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8" name="Text Box 30"/>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7199" name="Object 31"/>
          <p:cNvGraphicFramePr>
            <a:graphicFrameLocks noChangeAspect="1"/>
          </p:cNvGraphicFramePr>
          <p:nvPr>
            <p:extLst>
              <p:ext uri="{D42A27DB-BD31-4B8C-83A1-F6EECF244321}">
                <p14:modId xmlns:p14="http://schemas.microsoft.com/office/powerpoint/2010/main" val="1993244418"/>
              </p:ext>
            </p:extLst>
          </p:nvPr>
        </p:nvGraphicFramePr>
        <p:xfrm>
          <a:off x="3621088" y="4567238"/>
          <a:ext cx="1465262" cy="1208087"/>
        </p:xfrm>
        <a:graphic>
          <a:graphicData uri="http://schemas.openxmlformats.org/presentationml/2006/ole">
            <mc:AlternateContent xmlns:mc="http://schemas.openxmlformats.org/markup-compatibility/2006">
              <mc:Choice xmlns:v="urn:schemas-microsoft-com:vml" Requires="v">
                <p:oleObj name="Equation" r:id="rId5" imgW="939600" imgH="774360" progId="Equation.DSMT4">
                  <p:embed/>
                </p:oleObj>
              </mc:Choice>
              <mc:Fallback>
                <p:oleObj name="Equation" r:id="rId5" imgW="939600" imgH="774360" progId="Equation.DSMT4">
                  <p:embed/>
                  <p:pic>
                    <p:nvPicPr>
                      <p:cNvPr id="0" name="Object 31"/>
                      <p:cNvPicPr>
                        <a:picLocks noChangeAspect="1" noChangeArrowheads="1"/>
                      </p:cNvPicPr>
                      <p:nvPr/>
                    </p:nvPicPr>
                    <p:blipFill>
                      <a:blip r:embed="rId6"/>
                      <a:srcRect/>
                      <a:stretch>
                        <a:fillRect/>
                      </a:stretch>
                    </p:blipFill>
                    <p:spPr bwMode="auto">
                      <a:xfrm>
                        <a:off x="3621088" y="4567238"/>
                        <a:ext cx="1465262" cy="1208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00" name="Object 32"/>
          <p:cNvGraphicFramePr>
            <a:graphicFrameLocks noChangeAspect="1"/>
          </p:cNvGraphicFramePr>
          <p:nvPr>
            <p:extLst>
              <p:ext uri="{D42A27DB-BD31-4B8C-83A1-F6EECF244321}">
                <p14:modId xmlns:p14="http://schemas.microsoft.com/office/powerpoint/2010/main" val="4283979990"/>
              </p:ext>
            </p:extLst>
          </p:nvPr>
        </p:nvGraphicFramePr>
        <p:xfrm>
          <a:off x="5857875" y="4637088"/>
          <a:ext cx="2020888" cy="1154112"/>
        </p:xfrm>
        <a:graphic>
          <a:graphicData uri="http://schemas.openxmlformats.org/presentationml/2006/ole">
            <mc:AlternateContent xmlns:mc="http://schemas.openxmlformats.org/markup-compatibility/2006">
              <mc:Choice xmlns:v="urn:schemas-microsoft-com:vml" Requires="v">
                <p:oleObj name="Equation" r:id="rId7" imgW="1333440" imgH="761760" progId="Equation.DSMT4">
                  <p:embed/>
                </p:oleObj>
              </mc:Choice>
              <mc:Fallback>
                <p:oleObj name="Equation" r:id="rId7" imgW="1333440" imgH="761760" progId="Equation.DSMT4">
                  <p:embed/>
                  <p:pic>
                    <p:nvPicPr>
                      <p:cNvPr id="0" name="Object 32"/>
                      <p:cNvPicPr>
                        <a:picLocks noChangeAspect="1" noChangeArrowheads="1"/>
                      </p:cNvPicPr>
                      <p:nvPr/>
                    </p:nvPicPr>
                    <p:blipFill>
                      <a:blip r:embed="rId8"/>
                      <a:srcRect/>
                      <a:stretch>
                        <a:fillRect/>
                      </a:stretch>
                    </p:blipFill>
                    <p:spPr bwMode="auto">
                      <a:xfrm>
                        <a:off x="5857875" y="4637088"/>
                        <a:ext cx="2020888" cy="1154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812800" y="492125"/>
            <a:ext cx="22108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But for 4 ft &lt; x &lt; 6 ft</a:t>
            </a:r>
          </a:p>
        </p:txBody>
      </p:sp>
      <p:sp>
        <p:nvSpPr>
          <p:cNvPr id="8197" name="Rectangle 5"/>
          <p:cNvSpPr>
            <a:spLocks noChangeArrowheads="1"/>
          </p:cNvSpPr>
          <p:nvPr/>
        </p:nvSpPr>
        <p:spPr bwMode="auto">
          <a:xfrm>
            <a:off x="2251075" y="1758950"/>
            <a:ext cx="2803525" cy="77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8" name="Text Box 6"/>
          <p:cNvSpPr txBox="1">
            <a:spLocks noChangeArrowheads="1"/>
          </p:cNvSpPr>
          <p:nvPr/>
        </p:nvSpPr>
        <p:spPr bwMode="auto">
          <a:xfrm>
            <a:off x="1993900" y="13144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8199" name="Text Box 7"/>
          <p:cNvSpPr txBox="1">
            <a:spLocks noChangeArrowheads="1"/>
          </p:cNvSpPr>
          <p:nvPr/>
        </p:nvSpPr>
        <p:spPr bwMode="auto">
          <a:xfrm>
            <a:off x="3709988" y="852488"/>
            <a:ext cx="93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2400 lb</a:t>
            </a:r>
          </a:p>
        </p:txBody>
      </p:sp>
      <p:sp>
        <p:nvSpPr>
          <p:cNvPr id="8201" name="Line 9"/>
          <p:cNvSpPr>
            <a:spLocks noChangeShapeType="1"/>
          </p:cNvSpPr>
          <p:nvPr/>
        </p:nvSpPr>
        <p:spPr bwMode="auto">
          <a:xfrm>
            <a:off x="2281238" y="2220913"/>
            <a:ext cx="2763837" cy="1111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2" name="Text Box 10"/>
          <p:cNvSpPr txBox="1">
            <a:spLocks noChangeArrowheads="1"/>
          </p:cNvSpPr>
          <p:nvPr/>
        </p:nvSpPr>
        <p:spPr bwMode="auto">
          <a:xfrm>
            <a:off x="3616325" y="23844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8205" name="Line 13"/>
          <p:cNvSpPr>
            <a:spLocks noChangeShapeType="1"/>
          </p:cNvSpPr>
          <p:nvPr/>
        </p:nvSpPr>
        <p:spPr bwMode="auto">
          <a:xfrm flipV="1">
            <a:off x="2259013" y="1830388"/>
            <a:ext cx="0" cy="390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6" name="Line 14"/>
          <p:cNvSpPr>
            <a:spLocks noChangeShapeType="1"/>
          </p:cNvSpPr>
          <p:nvPr/>
        </p:nvSpPr>
        <p:spPr bwMode="auto">
          <a:xfrm flipH="1">
            <a:off x="1765300" y="1841500"/>
            <a:ext cx="4318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Text Box 15"/>
          <p:cNvSpPr txBox="1">
            <a:spLocks noChangeArrowheads="1"/>
          </p:cNvSpPr>
          <p:nvPr/>
        </p:nvSpPr>
        <p:spPr bwMode="auto">
          <a:xfrm>
            <a:off x="1404937" y="2057291"/>
            <a:ext cx="9778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800 </a:t>
            </a:r>
            <a:r>
              <a:rPr lang="en-US" dirty="0" err="1"/>
              <a:t>lb</a:t>
            </a:r>
            <a:endParaRPr lang="en-US" dirty="0"/>
          </a:p>
        </p:txBody>
      </p:sp>
      <p:sp>
        <p:nvSpPr>
          <p:cNvPr id="8208" name="Text Box 16"/>
          <p:cNvSpPr txBox="1">
            <a:spLocks noChangeArrowheads="1"/>
          </p:cNvSpPr>
          <p:nvPr/>
        </p:nvSpPr>
        <p:spPr bwMode="auto">
          <a:xfrm>
            <a:off x="975286" y="1446768"/>
            <a:ext cx="1136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1800 </a:t>
            </a:r>
            <a:r>
              <a:rPr lang="en-US" dirty="0" err="1"/>
              <a:t>lb</a:t>
            </a:r>
            <a:endParaRPr lang="en-US" dirty="0"/>
          </a:p>
        </p:txBody>
      </p:sp>
      <p:sp>
        <p:nvSpPr>
          <p:cNvPr id="8209" name="Line 17"/>
          <p:cNvSpPr>
            <a:spLocks noChangeShapeType="1"/>
          </p:cNvSpPr>
          <p:nvPr/>
        </p:nvSpPr>
        <p:spPr bwMode="auto">
          <a:xfrm>
            <a:off x="4500563" y="1184275"/>
            <a:ext cx="0" cy="5746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0" name="Line 18"/>
          <p:cNvSpPr>
            <a:spLocks noChangeShapeType="1"/>
          </p:cNvSpPr>
          <p:nvPr/>
        </p:nvSpPr>
        <p:spPr bwMode="auto">
          <a:xfrm flipV="1">
            <a:off x="4016375" y="1800225"/>
            <a:ext cx="484188" cy="95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1" name="Text Box 19"/>
          <p:cNvSpPr txBox="1">
            <a:spLocks noChangeArrowheads="1"/>
          </p:cNvSpPr>
          <p:nvPr/>
        </p:nvSpPr>
        <p:spPr bwMode="auto">
          <a:xfrm>
            <a:off x="3595688" y="137795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1800 lb</a:t>
            </a:r>
          </a:p>
        </p:txBody>
      </p:sp>
      <p:sp>
        <p:nvSpPr>
          <p:cNvPr id="8212" name="Line 20"/>
          <p:cNvSpPr>
            <a:spLocks noChangeShapeType="1"/>
          </p:cNvSpPr>
          <p:nvPr/>
        </p:nvSpPr>
        <p:spPr bwMode="auto">
          <a:xfrm flipH="1">
            <a:off x="5033963" y="1468438"/>
            <a:ext cx="20637" cy="87471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3" name="Text Box 21"/>
          <p:cNvSpPr txBox="1">
            <a:spLocks noChangeArrowheads="1"/>
          </p:cNvSpPr>
          <p:nvPr/>
        </p:nvSpPr>
        <p:spPr bwMode="auto">
          <a:xfrm>
            <a:off x="4900613" y="11493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a:t>
            </a:r>
          </a:p>
        </p:txBody>
      </p:sp>
      <p:sp>
        <p:nvSpPr>
          <p:cNvPr id="8214" name="Line 22"/>
          <p:cNvSpPr>
            <a:spLocks noChangeShapeType="1"/>
          </p:cNvSpPr>
          <p:nvPr/>
        </p:nvSpPr>
        <p:spPr bwMode="auto">
          <a:xfrm>
            <a:off x="5124450" y="1655763"/>
            <a:ext cx="0" cy="45085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5" name="Line 23"/>
          <p:cNvSpPr>
            <a:spLocks noChangeShapeType="1"/>
          </p:cNvSpPr>
          <p:nvPr/>
        </p:nvSpPr>
        <p:spPr bwMode="auto">
          <a:xfrm>
            <a:off x="5186363" y="1789113"/>
            <a:ext cx="441325" cy="0"/>
          </a:xfrm>
          <a:prstGeom prst="line">
            <a:avLst/>
          </a:prstGeom>
          <a:noFill/>
          <a:ln w="22225">
            <a:solidFill>
              <a:srgbClr val="00B05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6" name="Arc 24"/>
          <p:cNvSpPr>
            <a:spLocks/>
          </p:cNvSpPr>
          <p:nvPr/>
        </p:nvSpPr>
        <p:spPr bwMode="auto">
          <a:xfrm>
            <a:off x="5230813" y="1616075"/>
            <a:ext cx="241300" cy="339725"/>
          </a:xfrm>
          <a:custGeom>
            <a:avLst/>
            <a:gdLst>
              <a:gd name="G0" fmla="+- 5119 0 0"/>
              <a:gd name="G1" fmla="+- 21600 0 0"/>
              <a:gd name="G2" fmla="+- 21600 0 0"/>
              <a:gd name="T0" fmla="*/ 0 w 26719"/>
              <a:gd name="T1" fmla="*/ 615 h 43200"/>
              <a:gd name="T2" fmla="*/ 2250 w 26719"/>
              <a:gd name="T3" fmla="*/ 43009 h 43200"/>
              <a:gd name="T4" fmla="*/ 5119 w 26719"/>
              <a:gd name="T5" fmla="*/ 21600 h 43200"/>
            </a:gdLst>
            <a:ahLst/>
            <a:cxnLst>
              <a:cxn ang="0">
                <a:pos x="T0" y="T1"/>
              </a:cxn>
              <a:cxn ang="0">
                <a:pos x="T2" y="T3"/>
              </a:cxn>
              <a:cxn ang="0">
                <a:pos x="T4" y="T5"/>
              </a:cxn>
            </a:cxnLst>
            <a:rect l="0" t="0" r="r" b="b"/>
            <a:pathLst>
              <a:path w="26719" h="43200" fill="none"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path>
              <a:path w="26719" h="43200" stroke="0" extrusionOk="0">
                <a:moveTo>
                  <a:pt x="0" y="615"/>
                </a:moveTo>
                <a:cubicBezTo>
                  <a:pt x="1675" y="206"/>
                  <a:pt x="3394" y="-1"/>
                  <a:pt x="5119" y="0"/>
                </a:cubicBezTo>
                <a:cubicBezTo>
                  <a:pt x="17048" y="0"/>
                  <a:pt x="26719" y="9670"/>
                  <a:pt x="26719" y="21600"/>
                </a:cubicBezTo>
                <a:cubicBezTo>
                  <a:pt x="26719" y="33529"/>
                  <a:pt x="17048" y="43200"/>
                  <a:pt x="5119" y="43200"/>
                </a:cubicBezTo>
                <a:cubicBezTo>
                  <a:pt x="4159" y="43200"/>
                  <a:pt x="3201" y="43136"/>
                  <a:pt x="2250" y="43008"/>
                </a:cubicBezTo>
                <a:lnTo>
                  <a:pt x="5119" y="21600"/>
                </a:lnTo>
                <a:close/>
              </a:path>
            </a:pathLst>
          </a:custGeom>
          <a:noFill/>
          <a:ln w="22225">
            <a:solidFill>
              <a:srgbClr val="00B050"/>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7" name="Text Box 25"/>
          <p:cNvSpPr txBox="1">
            <a:spLocks noChangeArrowheads="1"/>
          </p:cNvSpPr>
          <p:nvPr/>
        </p:nvSpPr>
        <p:spPr bwMode="auto">
          <a:xfrm>
            <a:off x="5700713" y="1592263"/>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a:t>
            </a:r>
          </a:p>
        </p:txBody>
      </p:sp>
      <p:sp>
        <p:nvSpPr>
          <p:cNvPr id="8218" name="Text Box 26"/>
          <p:cNvSpPr txBox="1">
            <a:spLocks noChangeArrowheads="1"/>
          </p:cNvSpPr>
          <p:nvPr/>
        </p:nvSpPr>
        <p:spPr bwMode="auto">
          <a:xfrm>
            <a:off x="5208588" y="120173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M</a:t>
            </a:r>
          </a:p>
        </p:txBody>
      </p:sp>
      <p:graphicFrame>
        <p:nvGraphicFramePr>
          <p:cNvPr id="8219" name="Object 27"/>
          <p:cNvGraphicFramePr>
            <a:graphicFrameLocks noChangeAspect="1"/>
          </p:cNvGraphicFramePr>
          <p:nvPr>
            <p:extLst>
              <p:ext uri="{D42A27DB-BD31-4B8C-83A1-F6EECF244321}">
                <p14:modId xmlns:p14="http://schemas.microsoft.com/office/powerpoint/2010/main" val="339714374"/>
              </p:ext>
            </p:extLst>
          </p:nvPr>
        </p:nvGraphicFramePr>
        <p:xfrm>
          <a:off x="614363" y="2924175"/>
          <a:ext cx="2241550" cy="1169988"/>
        </p:xfrm>
        <a:graphic>
          <a:graphicData uri="http://schemas.openxmlformats.org/presentationml/2006/ole">
            <mc:AlternateContent xmlns:mc="http://schemas.openxmlformats.org/markup-compatibility/2006">
              <mc:Choice xmlns:v="urn:schemas-microsoft-com:vml" Requires="v">
                <p:oleObj name="Equation" r:id="rId3" imgW="1460160" imgH="761760" progId="Equation.DSMT4">
                  <p:embed/>
                </p:oleObj>
              </mc:Choice>
              <mc:Fallback>
                <p:oleObj name="Equation" r:id="rId3" imgW="1460160" imgH="761760" progId="Equation.DSMT4">
                  <p:embed/>
                  <p:pic>
                    <p:nvPicPr>
                      <p:cNvPr id="0" name="Object 27"/>
                      <p:cNvPicPr>
                        <a:picLocks noChangeAspect="1" noChangeArrowheads="1"/>
                      </p:cNvPicPr>
                      <p:nvPr/>
                    </p:nvPicPr>
                    <p:blipFill>
                      <a:blip r:embed="rId4"/>
                      <a:srcRect/>
                      <a:stretch>
                        <a:fillRect/>
                      </a:stretch>
                    </p:blipFill>
                    <p:spPr bwMode="auto">
                      <a:xfrm>
                        <a:off x="614363" y="2924175"/>
                        <a:ext cx="2241550" cy="1169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8220" name="Group 28"/>
          <p:cNvGrpSpPr>
            <a:grpSpLocks/>
          </p:cNvGrpSpPr>
          <p:nvPr/>
        </p:nvGrpSpPr>
        <p:grpSpPr bwMode="auto">
          <a:xfrm>
            <a:off x="792163" y="4622800"/>
            <a:ext cx="336550" cy="366713"/>
            <a:chOff x="480" y="3326"/>
            <a:chExt cx="212" cy="231"/>
          </a:xfrm>
        </p:grpSpPr>
        <p:sp>
          <p:nvSpPr>
            <p:cNvPr id="8221" name="Arc 29"/>
            <p:cNvSpPr>
              <a:spLocks/>
            </p:cNvSpPr>
            <p:nvPr/>
          </p:nvSpPr>
          <p:spPr bwMode="auto">
            <a:xfrm flipV="1">
              <a:off x="538" y="3334"/>
              <a:ext cx="154" cy="207"/>
            </a:xfrm>
            <a:custGeom>
              <a:avLst/>
              <a:gdLst>
                <a:gd name="G0" fmla="+- 8324 0 0"/>
                <a:gd name="G1" fmla="+- 21600 0 0"/>
                <a:gd name="G2" fmla="+- 21600 0 0"/>
                <a:gd name="T0" fmla="*/ 0 w 29924"/>
                <a:gd name="T1" fmla="*/ 1668 h 43200"/>
                <a:gd name="T2" fmla="*/ 1492 w 29924"/>
                <a:gd name="T3" fmla="*/ 42091 h 43200"/>
                <a:gd name="T4" fmla="*/ 8324 w 29924"/>
                <a:gd name="T5" fmla="*/ 21600 h 43200"/>
              </a:gdLst>
              <a:ahLst/>
              <a:cxnLst>
                <a:cxn ang="0">
                  <a:pos x="T0" y="T1"/>
                </a:cxn>
                <a:cxn ang="0">
                  <a:pos x="T2" y="T3"/>
                </a:cxn>
                <a:cxn ang="0">
                  <a:pos x="T4" y="T5"/>
                </a:cxn>
              </a:cxnLst>
              <a:rect l="0" t="0" r="r" b="b"/>
              <a:pathLst>
                <a:path w="29924" h="43200" fill="none"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path>
                <a:path w="29924" h="43200" stroke="0" extrusionOk="0">
                  <a:moveTo>
                    <a:pt x="0" y="1668"/>
                  </a:moveTo>
                  <a:cubicBezTo>
                    <a:pt x="2637" y="567"/>
                    <a:pt x="5466" y="-1"/>
                    <a:pt x="8324" y="0"/>
                  </a:cubicBezTo>
                  <a:cubicBezTo>
                    <a:pt x="20253" y="0"/>
                    <a:pt x="29924" y="9670"/>
                    <a:pt x="29924" y="21600"/>
                  </a:cubicBezTo>
                  <a:cubicBezTo>
                    <a:pt x="29924" y="33529"/>
                    <a:pt x="20253" y="43200"/>
                    <a:pt x="8324" y="43200"/>
                  </a:cubicBezTo>
                  <a:cubicBezTo>
                    <a:pt x="6001" y="43200"/>
                    <a:pt x="3694" y="42825"/>
                    <a:pt x="1491" y="42091"/>
                  </a:cubicBezTo>
                  <a:lnTo>
                    <a:pt x="8324"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2" name="Text Box 30"/>
            <p:cNvSpPr txBox="1">
              <a:spLocks noChangeArrowheads="1"/>
            </p:cNvSpPr>
            <p:nvPr/>
          </p:nvSpPr>
          <p:spPr bwMode="auto">
            <a:xfrm>
              <a:off x="480" y="332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pSp>
        <p:nvGrpSpPr>
          <p:cNvPr id="8223" name="Group 31"/>
          <p:cNvGrpSpPr>
            <a:grpSpLocks/>
          </p:cNvGrpSpPr>
          <p:nvPr/>
        </p:nvGrpSpPr>
        <p:grpSpPr bwMode="auto">
          <a:xfrm>
            <a:off x="214313" y="2917825"/>
            <a:ext cx="328612" cy="366713"/>
            <a:chOff x="2324" y="2155"/>
            <a:chExt cx="207" cy="231"/>
          </a:xfrm>
        </p:grpSpPr>
        <p:sp>
          <p:nvSpPr>
            <p:cNvPr id="8224" name="Text Box 32"/>
            <p:cNvSpPr txBox="1">
              <a:spLocks noChangeArrowheads="1"/>
            </p:cNvSpPr>
            <p:nvPr/>
          </p:nvSpPr>
          <p:spPr bwMode="auto">
            <a:xfrm>
              <a:off x="2324" y="2155"/>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8225" name="Line 33"/>
            <p:cNvSpPr>
              <a:spLocks noChangeShapeType="1"/>
            </p:cNvSpPr>
            <p:nvPr/>
          </p:nvSpPr>
          <p:spPr bwMode="auto">
            <a:xfrm>
              <a:off x="2356" y="2349"/>
              <a:ext cx="1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8226" name="Group 34"/>
          <p:cNvGrpSpPr>
            <a:grpSpLocks/>
          </p:cNvGrpSpPr>
          <p:nvPr/>
        </p:nvGrpSpPr>
        <p:grpSpPr bwMode="auto">
          <a:xfrm>
            <a:off x="2740025" y="2940050"/>
            <a:ext cx="317500" cy="366713"/>
            <a:chOff x="886" y="3236"/>
            <a:chExt cx="200" cy="231"/>
          </a:xfrm>
        </p:grpSpPr>
        <p:sp>
          <p:nvSpPr>
            <p:cNvPr id="8227" name="Line 35"/>
            <p:cNvSpPr>
              <a:spLocks noChangeShapeType="1"/>
            </p:cNvSpPr>
            <p:nvPr/>
          </p:nvSpPr>
          <p:spPr bwMode="auto">
            <a:xfrm flipV="1">
              <a:off x="1055" y="3275"/>
              <a:ext cx="0" cy="15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8" name="Text Box 36"/>
            <p:cNvSpPr txBox="1">
              <a:spLocks noChangeArrowheads="1"/>
            </p:cNvSpPr>
            <p:nvPr/>
          </p:nvSpPr>
          <p:spPr bwMode="auto">
            <a:xfrm>
              <a:off x="886" y="3236"/>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grpSp>
      <p:graphicFrame>
        <p:nvGraphicFramePr>
          <p:cNvPr id="8229" name="Object 37"/>
          <p:cNvGraphicFramePr>
            <a:graphicFrameLocks noChangeAspect="1"/>
          </p:cNvGraphicFramePr>
          <p:nvPr>
            <p:extLst>
              <p:ext uri="{D42A27DB-BD31-4B8C-83A1-F6EECF244321}">
                <p14:modId xmlns:p14="http://schemas.microsoft.com/office/powerpoint/2010/main" val="1010842940"/>
              </p:ext>
            </p:extLst>
          </p:nvPr>
        </p:nvGraphicFramePr>
        <p:xfrm>
          <a:off x="3109913" y="2974975"/>
          <a:ext cx="2162175" cy="1209675"/>
        </p:xfrm>
        <a:graphic>
          <a:graphicData uri="http://schemas.openxmlformats.org/presentationml/2006/ole">
            <mc:AlternateContent xmlns:mc="http://schemas.openxmlformats.org/markup-compatibility/2006">
              <mc:Choice xmlns:v="urn:schemas-microsoft-com:vml" Requires="v">
                <p:oleObj name="Equation" r:id="rId5" imgW="1384200" imgH="774360" progId="Equation.DSMT4">
                  <p:embed/>
                </p:oleObj>
              </mc:Choice>
              <mc:Fallback>
                <p:oleObj name="Equation" r:id="rId5" imgW="1384200" imgH="774360" progId="Equation.DSMT4">
                  <p:embed/>
                  <p:pic>
                    <p:nvPicPr>
                      <p:cNvPr id="0" name="Object 37"/>
                      <p:cNvPicPr>
                        <a:picLocks noChangeAspect="1" noChangeArrowheads="1"/>
                      </p:cNvPicPr>
                      <p:nvPr/>
                    </p:nvPicPr>
                    <p:blipFill>
                      <a:blip r:embed="rId6"/>
                      <a:srcRect/>
                      <a:stretch>
                        <a:fillRect/>
                      </a:stretch>
                    </p:blipFill>
                    <p:spPr bwMode="auto">
                      <a:xfrm>
                        <a:off x="3109913" y="2974975"/>
                        <a:ext cx="2162175" cy="120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30" name="Object 38"/>
          <p:cNvGraphicFramePr>
            <a:graphicFrameLocks noChangeAspect="1"/>
          </p:cNvGraphicFramePr>
          <p:nvPr>
            <p:extLst>
              <p:ext uri="{D42A27DB-BD31-4B8C-83A1-F6EECF244321}">
                <p14:modId xmlns:p14="http://schemas.microsoft.com/office/powerpoint/2010/main" val="1907895230"/>
              </p:ext>
            </p:extLst>
          </p:nvPr>
        </p:nvGraphicFramePr>
        <p:xfrm>
          <a:off x="1295400" y="4618038"/>
          <a:ext cx="3506788" cy="1154112"/>
        </p:xfrm>
        <a:graphic>
          <a:graphicData uri="http://schemas.openxmlformats.org/presentationml/2006/ole">
            <mc:AlternateContent xmlns:mc="http://schemas.openxmlformats.org/markup-compatibility/2006">
              <mc:Choice xmlns:v="urn:schemas-microsoft-com:vml" Requires="v">
                <p:oleObj name="Equation" r:id="rId7" imgW="2311200" imgH="761760" progId="Equation.DSMT4">
                  <p:embed/>
                </p:oleObj>
              </mc:Choice>
              <mc:Fallback>
                <p:oleObj name="Equation" r:id="rId7" imgW="2311200" imgH="761760" progId="Equation.DSMT4">
                  <p:embed/>
                  <p:pic>
                    <p:nvPicPr>
                      <p:cNvPr id="0" name="Object 38"/>
                      <p:cNvPicPr>
                        <a:picLocks noChangeAspect="1" noChangeArrowheads="1"/>
                      </p:cNvPicPr>
                      <p:nvPr/>
                    </p:nvPicPr>
                    <p:blipFill>
                      <a:blip r:embed="rId8"/>
                      <a:srcRect/>
                      <a:stretch>
                        <a:fillRect/>
                      </a:stretch>
                    </p:blipFill>
                    <p:spPr bwMode="auto">
                      <a:xfrm>
                        <a:off x="1295400" y="4618038"/>
                        <a:ext cx="3506788" cy="1154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31" name="Text Box 39"/>
          <p:cNvSpPr txBox="1">
            <a:spLocks noChangeArrowheads="1"/>
          </p:cNvSpPr>
          <p:nvPr/>
        </p:nvSpPr>
        <p:spPr bwMode="auto">
          <a:xfrm>
            <a:off x="5148263" y="20129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905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943</TotalTime>
  <Words>2776</Words>
  <Application>Microsoft Office PowerPoint</Application>
  <PresentationFormat>On-screen Show (4:3)</PresentationFormat>
  <Paragraphs>322</Paragraphs>
  <Slides>19</Slides>
  <Notes>19</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2" baseType="lpstr">
      <vt:lpstr>Arial</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30</cp:revision>
  <cp:lastPrinted>2023-04-01T20:16:15Z</cp:lastPrinted>
  <dcterms:created xsi:type="dcterms:W3CDTF">2009-10-25T22:22:31Z</dcterms:created>
  <dcterms:modified xsi:type="dcterms:W3CDTF">2023-05-13T19:32:49Z</dcterms:modified>
</cp:coreProperties>
</file>